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odttf" ContentType="application/vnd.openxmlformats-officedocument.obfuscatedFont"/>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background w:color="FFFFFF" w:themeColor="background1"/>
  <w:body>
    <w:p w14:paraId="6EB75929" w14:textId="07D43698" w:rsidR="00173DCB" w:rsidRPr="007B525B" w:rsidRDefault="00173DCB" w:rsidP="00613897">
      <w:pPr>
        <w:pStyle w:val="Bezodstpw"/>
        <w:spacing w:line="276" w:lineRule="auto"/>
        <w:ind w:left="567" w:right="498"/>
        <w:jc w:val="center"/>
        <w:rPr>
          <w:rFonts w:ascii="Arial" w:hAnsi="Arial" w:cs="Arial"/>
          <w:b/>
          <w:color w:val="000000"/>
          <w:sz w:val="24"/>
          <w:szCs w:val="24"/>
          <w:lang w:eastAsia="pl-PL"/>
        </w:rPr>
      </w:pPr>
    </w:p>
    <w:p w14:paraId="0AE46FFC" w14:textId="77777777" w:rsidR="00173DCB" w:rsidRDefault="00173DCB" w:rsidP="00613897">
      <w:pPr>
        <w:pStyle w:val="Bezodstpw"/>
        <w:spacing w:line="276" w:lineRule="auto"/>
        <w:ind w:left="567" w:right="498"/>
        <w:jc w:val="center"/>
        <w:rPr>
          <w:rFonts w:ascii="Arial" w:hAnsi="Arial" w:cs="Arial"/>
          <w:b/>
          <w:color w:val="000000"/>
          <w:sz w:val="24"/>
          <w:szCs w:val="24"/>
          <w:lang w:eastAsia="pl-PL"/>
        </w:rPr>
      </w:pPr>
    </w:p>
    <w:p w14:paraId="3F1D28C8" w14:textId="715EEE19" w:rsidR="008A5EB0" w:rsidRDefault="008A5EB0" w:rsidP="00613897">
      <w:pPr>
        <w:pStyle w:val="Bezodstpw"/>
        <w:spacing w:line="276" w:lineRule="auto"/>
        <w:ind w:left="567" w:right="498"/>
        <w:jc w:val="center"/>
        <w:rPr>
          <w:rFonts w:ascii="Arial" w:hAnsi="Arial" w:cs="Arial"/>
          <w:b/>
          <w:color w:val="000000"/>
          <w:sz w:val="24"/>
          <w:szCs w:val="24"/>
          <w:lang w:eastAsia="pl-PL"/>
        </w:rPr>
      </w:pPr>
    </w:p>
    <w:p w14:paraId="61E11FEE" w14:textId="77777777" w:rsidR="008A5EB0" w:rsidRDefault="008A5EB0" w:rsidP="00613897">
      <w:pPr>
        <w:pStyle w:val="Bezodstpw"/>
        <w:spacing w:line="276" w:lineRule="auto"/>
        <w:ind w:left="567" w:right="498"/>
        <w:jc w:val="center"/>
        <w:rPr>
          <w:rFonts w:ascii="Arial" w:hAnsi="Arial" w:cs="Arial"/>
          <w:b/>
          <w:color w:val="000000"/>
          <w:sz w:val="24"/>
          <w:szCs w:val="24"/>
          <w:lang w:eastAsia="pl-PL"/>
        </w:rPr>
      </w:pPr>
    </w:p>
    <w:p w14:paraId="7888FDB2" w14:textId="1E75FBAA" w:rsidR="008A5EB0" w:rsidRDefault="008A5EB0" w:rsidP="00613897">
      <w:pPr>
        <w:pStyle w:val="Bezodstpw"/>
        <w:spacing w:line="276" w:lineRule="auto"/>
        <w:ind w:left="567" w:right="498"/>
        <w:jc w:val="center"/>
        <w:rPr>
          <w:rFonts w:ascii="Arial" w:hAnsi="Arial" w:cs="Arial"/>
          <w:b/>
          <w:color w:val="000000"/>
          <w:sz w:val="24"/>
          <w:szCs w:val="24"/>
          <w:lang w:eastAsia="pl-PL"/>
        </w:rPr>
      </w:pPr>
    </w:p>
    <w:p w14:paraId="019CB45A" w14:textId="77777777" w:rsidR="005B0E19" w:rsidRDefault="005B0E19" w:rsidP="00613897">
      <w:pPr>
        <w:pStyle w:val="Bezodstpw"/>
        <w:spacing w:line="276" w:lineRule="auto"/>
        <w:ind w:left="567" w:right="498"/>
        <w:jc w:val="center"/>
        <w:rPr>
          <w:rFonts w:ascii="Arial" w:hAnsi="Arial" w:cs="Arial"/>
          <w:b/>
          <w:color w:val="000000"/>
          <w:sz w:val="24"/>
          <w:szCs w:val="24"/>
          <w:lang w:eastAsia="pl-PL"/>
        </w:rPr>
      </w:pPr>
    </w:p>
    <w:p w14:paraId="16B2B886" w14:textId="77777777" w:rsidR="00173DCB" w:rsidRDefault="00173DCB" w:rsidP="00613897">
      <w:pPr>
        <w:pStyle w:val="Bezodstpw"/>
        <w:spacing w:line="276" w:lineRule="auto"/>
        <w:ind w:left="567" w:right="498"/>
        <w:jc w:val="center"/>
        <w:rPr>
          <w:rFonts w:ascii="Arial" w:hAnsi="Arial" w:cs="Arial"/>
          <w:b/>
          <w:color w:val="000000"/>
          <w:sz w:val="24"/>
          <w:szCs w:val="24"/>
          <w:lang w:eastAsia="pl-PL"/>
        </w:rPr>
      </w:pPr>
    </w:p>
    <w:p w14:paraId="615DAC24" w14:textId="77777777" w:rsidR="006C0201" w:rsidRPr="007B525B" w:rsidRDefault="006C0201" w:rsidP="00613897">
      <w:pPr>
        <w:pStyle w:val="Bezodstpw"/>
        <w:spacing w:line="276" w:lineRule="auto"/>
        <w:ind w:left="567" w:right="498"/>
        <w:jc w:val="center"/>
        <w:rPr>
          <w:rFonts w:ascii="Arial" w:hAnsi="Arial" w:cs="Arial"/>
          <w:b/>
          <w:color w:val="000000"/>
          <w:sz w:val="24"/>
          <w:szCs w:val="24"/>
          <w:lang w:eastAsia="pl-PL"/>
        </w:rPr>
      </w:pPr>
    </w:p>
    <w:p w14:paraId="0C9DE3D8" w14:textId="77777777" w:rsidR="00B93B6D" w:rsidRPr="00E747C5" w:rsidRDefault="00B93B6D" w:rsidP="00B93B6D">
      <w:pPr>
        <w:pStyle w:val="Tytugwny"/>
        <w:numPr>
          <w:ilvl w:val="0"/>
          <w:numId w:val="0"/>
        </w:numPr>
        <w:spacing w:after="0"/>
        <w:jc w:val="center"/>
        <w:rPr>
          <w:rFonts w:ascii="Arial" w:hAnsi="Arial" w:cs="Arial"/>
          <w:smallCaps/>
          <w:sz w:val="44"/>
          <w:szCs w:val="44"/>
        </w:rPr>
      </w:pPr>
      <w:r w:rsidRPr="00E747C5">
        <w:rPr>
          <w:rFonts w:ascii="Arial" w:hAnsi="Arial" w:cs="Arial"/>
          <w:smallCaps/>
          <w:sz w:val="44"/>
          <w:szCs w:val="44"/>
        </w:rPr>
        <w:t xml:space="preserve">Instytucje Otoczenia Biznesu </w:t>
      </w:r>
      <w:r w:rsidRPr="00E747C5">
        <w:rPr>
          <w:rFonts w:ascii="Arial" w:hAnsi="Arial" w:cs="Arial"/>
          <w:smallCaps/>
          <w:sz w:val="44"/>
          <w:szCs w:val="44"/>
        </w:rPr>
        <w:br/>
        <w:t xml:space="preserve">w województwie wielkopolskim 2021 </w:t>
      </w:r>
    </w:p>
    <w:p w14:paraId="52CABCD3" w14:textId="77777777" w:rsidR="006C0201" w:rsidRPr="00765790" w:rsidRDefault="006C0201" w:rsidP="00613897">
      <w:pPr>
        <w:rPr>
          <w:rFonts w:eastAsia="Times New Roman" w:cs="Cambria"/>
          <w:color w:val="000000"/>
          <w:sz w:val="24"/>
          <w:szCs w:val="24"/>
        </w:rPr>
      </w:pPr>
    </w:p>
    <w:p w14:paraId="05C06B12" w14:textId="7FFB67FA" w:rsidR="005462A5" w:rsidRDefault="005462A5" w:rsidP="00613897">
      <w:pPr>
        <w:rPr>
          <w:rFonts w:eastAsia="Arial" w:cs="Arial"/>
          <w:bCs/>
          <w:color w:val="000000" w:themeColor="text1"/>
          <w:szCs w:val="20"/>
          <w:lang w:eastAsia="pl-PL"/>
        </w:rPr>
      </w:pPr>
    </w:p>
    <w:p w14:paraId="77F65BE7" w14:textId="77777777" w:rsidR="008A5EB0" w:rsidRPr="008A5EB0" w:rsidRDefault="008A5EB0" w:rsidP="008A5EB0">
      <w:pPr>
        <w:ind w:firstLine="0"/>
        <w:jc w:val="center"/>
        <w:rPr>
          <w:rFonts w:eastAsia="Arial" w:cs="Arial"/>
          <w:bCs/>
          <w:color w:val="000000" w:themeColor="text1"/>
          <w:szCs w:val="20"/>
          <w:lang w:eastAsia="pl-PL"/>
        </w:rPr>
      </w:pPr>
      <w:r w:rsidRPr="008A5EB0">
        <w:rPr>
          <w:rFonts w:eastAsia="Arial" w:cs="Arial"/>
          <w:bCs/>
          <w:color w:val="000000" w:themeColor="text1"/>
          <w:szCs w:val="20"/>
          <w:lang w:eastAsia="pl-PL"/>
        </w:rPr>
        <w:t>dr hab. Renata Lisowska, prof. UŁ</w:t>
      </w:r>
    </w:p>
    <w:p w14:paraId="41D844DD" w14:textId="4130B79C" w:rsidR="00732697" w:rsidRPr="008A5EB0" w:rsidRDefault="008A5EB0" w:rsidP="008A5EB0">
      <w:pPr>
        <w:ind w:firstLine="0"/>
        <w:jc w:val="center"/>
        <w:rPr>
          <w:rFonts w:eastAsia="Arial" w:cs="Arial"/>
          <w:bCs/>
          <w:color w:val="000000" w:themeColor="text1"/>
          <w:szCs w:val="20"/>
          <w:lang w:eastAsia="pl-PL"/>
        </w:rPr>
      </w:pPr>
      <w:r w:rsidRPr="008A5EB0">
        <w:rPr>
          <w:rFonts w:eastAsia="Arial" w:cs="Arial"/>
          <w:bCs/>
          <w:color w:val="000000" w:themeColor="text1"/>
          <w:szCs w:val="20"/>
          <w:lang w:eastAsia="pl-PL"/>
        </w:rPr>
        <w:t>dr Jakub Grabowski</w:t>
      </w:r>
    </w:p>
    <w:p w14:paraId="20D6BC63" w14:textId="6FB7C348" w:rsidR="006C0201" w:rsidRDefault="006C0201" w:rsidP="00613897">
      <w:pPr>
        <w:rPr>
          <w:rFonts w:eastAsia="Times New Roman" w:cs="Cambria"/>
          <w:color w:val="000000"/>
          <w:sz w:val="24"/>
          <w:szCs w:val="24"/>
        </w:rPr>
      </w:pPr>
    </w:p>
    <w:p w14:paraId="77CB8AF4" w14:textId="77777777" w:rsidR="008A5EB0" w:rsidRPr="00765790" w:rsidRDefault="008A5EB0" w:rsidP="00613897">
      <w:pPr>
        <w:rPr>
          <w:rFonts w:eastAsia="Times New Roman" w:cs="Cambria"/>
          <w:color w:val="000000"/>
          <w:sz w:val="24"/>
          <w:szCs w:val="24"/>
        </w:rPr>
      </w:pPr>
    </w:p>
    <w:p w14:paraId="6905DD3B" w14:textId="77777777" w:rsidR="00F06761" w:rsidRPr="00765790" w:rsidRDefault="00F06761" w:rsidP="00613897">
      <w:pPr>
        <w:ind w:right="-92" w:firstLine="0"/>
        <w:jc w:val="center"/>
        <w:rPr>
          <w:rFonts w:eastAsia="Times New Roman" w:cs="Arial"/>
          <w:b/>
          <w:color w:val="000000"/>
          <w:sz w:val="28"/>
          <w:szCs w:val="28"/>
        </w:rPr>
      </w:pPr>
      <w:r w:rsidRPr="00765790">
        <w:rPr>
          <w:rFonts w:eastAsia="Times New Roman" w:cs="Arial"/>
          <w:color w:val="000000"/>
          <w:sz w:val="28"/>
          <w:szCs w:val="28"/>
        </w:rPr>
        <w:t xml:space="preserve">Publikacja na podstawie ekspertyzy wykonanej na zlecenie </w:t>
      </w:r>
      <w:r w:rsidRPr="00765790">
        <w:rPr>
          <w:rFonts w:eastAsia="Times New Roman" w:cs="Arial"/>
          <w:color w:val="000000"/>
          <w:sz w:val="28"/>
          <w:szCs w:val="28"/>
        </w:rPr>
        <w:br/>
      </w:r>
      <w:r w:rsidRPr="00765790">
        <w:rPr>
          <w:rFonts w:eastAsia="Times New Roman" w:cs="Arial"/>
          <w:b/>
          <w:color w:val="000000"/>
          <w:sz w:val="28"/>
          <w:szCs w:val="28"/>
        </w:rPr>
        <w:t>Wielkopolskiego Regionalnego Obserwatorium Terytorialnego</w:t>
      </w:r>
    </w:p>
    <w:p w14:paraId="21051446" w14:textId="77777777" w:rsidR="00F06761" w:rsidRPr="00765790" w:rsidRDefault="00F06761" w:rsidP="00613897">
      <w:pPr>
        <w:jc w:val="center"/>
        <w:rPr>
          <w:rFonts w:ascii="Cambria" w:eastAsia="Times New Roman" w:hAnsi="Cambria" w:cs="Cambria"/>
          <w:color w:val="000000"/>
        </w:rPr>
      </w:pPr>
    </w:p>
    <w:p w14:paraId="5AE79439" w14:textId="77777777" w:rsidR="00F06761" w:rsidRPr="00765790" w:rsidRDefault="00F06761" w:rsidP="00613897">
      <w:pPr>
        <w:jc w:val="center"/>
        <w:rPr>
          <w:rFonts w:ascii="Cambria" w:eastAsia="Times New Roman" w:hAnsi="Cambria" w:cs="Cambria"/>
          <w:color w:val="000000"/>
        </w:rPr>
      </w:pPr>
      <w:r w:rsidRPr="00765790">
        <w:rPr>
          <w:rFonts w:cs="Arial"/>
          <w:noProof/>
          <w:sz w:val="18"/>
          <w:szCs w:val="18"/>
          <w:lang w:eastAsia="pl-PL"/>
        </w:rPr>
        <w:drawing>
          <wp:inline distT="0" distB="0" distL="0" distR="0" wp14:anchorId="48FB5977" wp14:editId="6DA40E1B">
            <wp:extent cx="3420000" cy="1066800"/>
            <wp:effectExtent l="0" t="0" r="0" b="0"/>
            <wp:docPr id="36" name="Obraz 4" descr="Logotyp Wielkopolskiego Regionalnego Obserwatorium Terytorialne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Obraz 4"/>
                    <pic:cNvPicPr>
                      <a:picLocks noChangeArrowheads="1"/>
                    </pic:cNvPicPr>
                  </pic:nvPicPr>
                  <pic:blipFill>
                    <a:blip r:embed="rId11" cstate="print"/>
                    <a:srcRect/>
                    <a:stretch>
                      <a:fillRect/>
                    </a:stretch>
                  </pic:blipFill>
                  <pic:spPr bwMode="auto">
                    <a:xfrm>
                      <a:off x="0" y="0"/>
                      <a:ext cx="3420000" cy="1066800"/>
                    </a:xfrm>
                    <a:prstGeom prst="rect">
                      <a:avLst/>
                    </a:prstGeom>
                    <a:noFill/>
                    <a:ln w="9525">
                      <a:noFill/>
                      <a:miter lim="800000"/>
                      <a:headEnd/>
                      <a:tailEnd/>
                    </a:ln>
                  </pic:spPr>
                </pic:pic>
              </a:graphicData>
            </a:graphic>
          </wp:inline>
        </w:drawing>
      </w:r>
    </w:p>
    <w:p w14:paraId="66EF8553" w14:textId="77777777" w:rsidR="00D0503F" w:rsidRPr="00765790" w:rsidRDefault="00D0503F" w:rsidP="00613897">
      <w:pPr>
        <w:ind w:left="567" w:right="498" w:firstLine="0"/>
        <w:jc w:val="center"/>
        <w:rPr>
          <w:rFonts w:eastAsia="Times New Roman" w:cs="Arial"/>
          <w:b/>
          <w:color w:val="000000"/>
          <w:sz w:val="24"/>
          <w:szCs w:val="24"/>
          <w:lang w:eastAsia="pl-PL"/>
        </w:rPr>
      </w:pPr>
    </w:p>
    <w:p w14:paraId="16840592" w14:textId="6802123A" w:rsidR="008A5EB0" w:rsidRDefault="008A5EB0" w:rsidP="00613897">
      <w:pPr>
        <w:ind w:left="567" w:right="498" w:firstLine="0"/>
        <w:jc w:val="center"/>
        <w:rPr>
          <w:rFonts w:eastAsia="Times New Roman" w:cs="Arial"/>
          <w:b/>
          <w:color w:val="000000"/>
          <w:sz w:val="24"/>
          <w:szCs w:val="24"/>
          <w:lang w:eastAsia="pl-PL"/>
        </w:rPr>
      </w:pPr>
    </w:p>
    <w:p w14:paraId="31A5B4F6" w14:textId="72BA42D4" w:rsidR="008A5EB0" w:rsidRDefault="008A5EB0" w:rsidP="00613897">
      <w:pPr>
        <w:ind w:left="567" w:right="498" w:firstLine="0"/>
        <w:jc w:val="center"/>
        <w:rPr>
          <w:rFonts w:eastAsia="Times New Roman" w:cs="Arial"/>
          <w:b/>
          <w:color w:val="000000"/>
          <w:sz w:val="24"/>
          <w:szCs w:val="24"/>
          <w:lang w:eastAsia="pl-PL"/>
        </w:rPr>
      </w:pPr>
    </w:p>
    <w:p w14:paraId="6EA2B2C7" w14:textId="77777777" w:rsidR="00932400" w:rsidRDefault="00932400" w:rsidP="00613897">
      <w:pPr>
        <w:ind w:left="567" w:right="498" w:firstLine="0"/>
        <w:jc w:val="center"/>
        <w:rPr>
          <w:rFonts w:eastAsia="Times New Roman" w:cs="Arial"/>
          <w:b/>
          <w:color w:val="000000"/>
          <w:sz w:val="24"/>
          <w:szCs w:val="24"/>
          <w:lang w:eastAsia="pl-PL"/>
        </w:rPr>
      </w:pPr>
    </w:p>
    <w:p w14:paraId="5881729A" w14:textId="48A717B6" w:rsidR="008A5EB0" w:rsidRDefault="008A5EB0" w:rsidP="00613897">
      <w:pPr>
        <w:ind w:left="567" w:right="498" w:firstLine="0"/>
        <w:jc w:val="center"/>
        <w:rPr>
          <w:rFonts w:eastAsia="Times New Roman" w:cs="Arial"/>
          <w:b/>
          <w:color w:val="000000"/>
          <w:sz w:val="24"/>
          <w:szCs w:val="24"/>
          <w:lang w:eastAsia="pl-PL"/>
        </w:rPr>
      </w:pPr>
    </w:p>
    <w:p w14:paraId="4D458F1D" w14:textId="77777777" w:rsidR="008A5EB0" w:rsidRPr="00765790" w:rsidRDefault="008A5EB0" w:rsidP="00613897">
      <w:pPr>
        <w:ind w:left="567" w:right="498" w:firstLine="0"/>
        <w:jc w:val="center"/>
        <w:rPr>
          <w:rFonts w:eastAsia="Times New Roman" w:cs="Arial"/>
          <w:b/>
          <w:color w:val="000000"/>
          <w:sz w:val="24"/>
          <w:szCs w:val="24"/>
          <w:lang w:eastAsia="pl-PL"/>
        </w:rPr>
      </w:pPr>
    </w:p>
    <w:p w14:paraId="15DE9AE5" w14:textId="0CBE50D7" w:rsidR="006C0201" w:rsidRDefault="006C0201" w:rsidP="00613897">
      <w:pPr>
        <w:ind w:left="567" w:right="498" w:firstLine="0"/>
        <w:jc w:val="center"/>
        <w:rPr>
          <w:rFonts w:eastAsia="Times New Roman" w:cs="Arial"/>
          <w:b/>
          <w:color w:val="000000"/>
          <w:sz w:val="24"/>
          <w:szCs w:val="24"/>
          <w:lang w:eastAsia="pl-PL"/>
        </w:rPr>
      </w:pPr>
    </w:p>
    <w:p w14:paraId="7C2FF608" w14:textId="77777777" w:rsidR="00C977E8" w:rsidRDefault="00C977E8" w:rsidP="00613897">
      <w:pPr>
        <w:ind w:left="567" w:right="498" w:firstLine="0"/>
        <w:jc w:val="center"/>
        <w:rPr>
          <w:rFonts w:eastAsia="Times New Roman" w:cs="Arial"/>
          <w:b/>
          <w:color w:val="000000"/>
          <w:sz w:val="24"/>
          <w:szCs w:val="24"/>
          <w:lang w:eastAsia="pl-PL"/>
        </w:rPr>
      </w:pPr>
    </w:p>
    <w:p w14:paraId="17E8FCBD" w14:textId="77777777" w:rsidR="006C0201" w:rsidRPr="00765790" w:rsidRDefault="006C0201" w:rsidP="00613897">
      <w:pPr>
        <w:ind w:left="567" w:right="498" w:firstLine="0"/>
        <w:jc w:val="center"/>
        <w:rPr>
          <w:rFonts w:eastAsia="Times New Roman" w:cs="Arial"/>
          <w:b/>
          <w:color w:val="000000"/>
          <w:sz w:val="24"/>
          <w:szCs w:val="24"/>
          <w:lang w:eastAsia="pl-PL"/>
        </w:rPr>
      </w:pPr>
    </w:p>
    <w:p w14:paraId="2532124A" w14:textId="77777777" w:rsidR="008A5EB0" w:rsidRDefault="00173DCB" w:rsidP="00732697">
      <w:pPr>
        <w:ind w:firstLine="0"/>
        <w:jc w:val="center"/>
        <w:rPr>
          <w:rFonts w:eastAsia="Arial" w:cs="Arial"/>
          <w:b/>
          <w:bCs/>
          <w:color w:val="000000" w:themeColor="text1"/>
          <w:szCs w:val="20"/>
          <w:lang w:eastAsia="pl-PL"/>
        </w:rPr>
        <w:sectPr w:rsidR="008A5EB0" w:rsidSect="00D20EB6">
          <w:headerReference w:type="default" r:id="rId12"/>
          <w:footerReference w:type="default" r:id="rId13"/>
          <w:headerReference w:type="first" r:id="rId14"/>
          <w:pgSz w:w="9979" w:h="14181" w:code="132"/>
          <w:pgMar w:top="340" w:right="851" w:bottom="340" w:left="851" w:header="680" w:footer="714" w:gutter="0"/>
          <w:cols w:space="708"/>
          <w:titlePg/>
          <w:docGrid w:linePitch="360"/>
        </w:sectPr>
      </w:pPr>
      <w:r w:rsidRPr="00765790">
        <w:rPr>
          <w:rFonts w:eastAsia="Arial" w:cs="Arial"/>
          <w:b/>
          <w:bCs/>
          <w:color w:val="000000" w:themeColor="text1"/>
          <w:szCs w:val="20"/>
          <w:lang w:eastAsia="pl-PL"/>
        </w:rPr>
        <w:t xml:space="preserve">Projekt finansowany przez Unię Europejską z Europejskiego Funduszu Społecznego </w:t>
      </w:r>
      <w:r w:rsidRPr="00765790">
        <w:rPr>
          <w:rFonts w:cs="Arial"/>
        </w:rPr>
        <w:br/>
      </w:r>
      <w:r w:rsidRPr="00765790">
        <w:rPr>
          <w:rFonts w:eastAsia="Arial" w:cs="Arial"/>
          <w:b/>
          <w:bCs/>
          <w:color w:val="000000" w:themeColor="text1"/>
          <w:szCs w:val="20"/>
          <w:lang w:eastAsia="pl-PL"/>
        </w:rPr>
        <w:t>i Samorząd Województwa Wielkopolskiego w ramach Wielkopolskiego Regionalnego Programu Operacyjnego na lata 2014-2020</w:t>
      </w:r>
    </w:p>
    <w:p w14:paraId="5EB6F947" w14:textId="77777777" w:rsidR="00732697" w:rsidRPr="00765790" w:rsidRDefault="00732697" w:rsidP="00732697">
      <w:pPr>
        <w:spacing w:line="240" w:lineRule="auto"/>
        <w:rPr>
          <w:rFonts w:eastAsia="Times New Roman" w:cs="Arial"/>
          <w:b/>
          <w:szCs w:val="20"/>
        </w:rPr>
      </w:pPr>
    </w:p>
    <w:p w14:paraId="2C86055E" w14:textId="77777777" w:rsidR="00732697" w:rsidRPr="00C977E8" w:rsidRDefault="00732697" w:rsidP="00BC3BCB">
      <w:pPr>
        <w:spacing w:after="60"/>
        <w:ind w:firstLine="0"/>
        <w:rPr>
          <w:rFonts w:eastAsia="Times New Roman" w:cs="Arial"/>
          <w:b/>
          <w:sz w:val="22"/>
          <w:szCs w:val="20"/>
        </w:rPr>
      </w:pPr>
      <w:r w:rsidRPr="00C977E8">
        <w:rPr>
          <w:rFonts w:eastAsia="Times New Roman" w:cs="Arial"/>
          <w:b/>
          <w:sz w:val="22"/>
          <w:szCs w:val="20"/>
        </w:rPr>
        <w:t>Wykonawca:</w:t>
      </w:r>
    </w:p>
    <w:p w14:paraId="2129CD20" w14:textId="77777777" w:rsidR="00B93B6D" w:rsidRPr="00973803" w:rsidRDefault="00B93B6D" w:rsidP="00B93B6D">
      <w:pPr>
        <w:spacing w:line="240" w:lineRule="auto"/>
        <w:ind w:firstLine="0"/>
        <w:rPr>
          <w:rFonts w:eastAsia="Times New Roman" w:cs="Arial"/>
          <w:szCs w:val="20"/>
        </w:rPr>
      </w:pPr>
      <w:r w:rsidRPr="00973803">
        <w:rPr>
          <w:rFonts w:eastAsia="Times New Roman" w:cs="Arial"/>
          <w:szCs w:val="20"/>
        </w:rPr>
        <w:t>ASM – Centrum Badań i Analiz Rynku Sp. z o.o.</w:t>
      </w:r>
    </w:p>
    <w:p w14:paraId="5BAF0450" w14:textId="77777777" w:rsidR="00B93B6D" w:rsidRPr="00973803" w:rsidRDefault="00B93B6D" w:rsidP="00B93B6D">
      <w:pPr>
        <w:spacing w:line="240" w:lineRule="auto"/>
        <w:ind w:firstLine="0"/>
        <w:rPr>
          <w:rFonts w:eastAsia="Times New Roman" w:cs="Arial"/>
          <w:szCs w:val="20"/>
        </w:rPr>
      </w:pPr>
      <w:r w:rsidRPr="00973803">
        <w:rPr>
          <w:rFonts w:eastAsia="Times New Roman" w:cs="Arial"/>
          <w:szCs w:val="20"/>
        </w:rPr>
        <w:t>ul. Grunwaldzka 5</w:t>
      </w:r>
    </w:p>
    <w:p w14:paraId="64455A09" w14:textId="77777777" w:rsidR="00B93B6D" w:rsidRPr="00973803" w:rsidRDefault="00B93B6D" w:rsidP="00B93B6D">
      <w:pPr>
        <w:spacing w:line="240" w:lineRule="auto"/>
        <w:ind w:firstLine="0"/>
        <w:rPr>
          <w:rFonts w:eastAsia="Times New Roman" w:cs="Arial"/>
          <w:szCs w:val="20"/>
        </w:rPr>
      </w:pPr>
      <w:r w:rsidRPr="00973803">
        <w:rPr>
          <w:rFonts w:eastAsia="Times New Roman" w:cs="Arial"/>
          <w:szCs w:val="20"/>
        </w:rPr>
        <w:t>99-301 Kutno</w:t>
      </w:r>
    </w:p>
    <w:p w14:paraId="2CA0E535" w14:textId="2C945DBD" w:rsidR="00732697" w:rsidRPr="00973803" w:rsidRDefault="00732697" w:rsidP="00732697">
      <w:pPr>
        <w:spacing w:line="288" w:lineRule="auto"/>
        <w:ind w:firstLine="0"/>
        <w:rPr>
          <w:rFonts w:eastAsia="Times New Roman" w:cs="Arial"/>
          <w:b/>
          <w:sz w:val="24"/>
          <w:szCs w:val="20"/>
        </w:rPr>
      </w:pPr>
    </w:p>
    <w:p w14:paraId="6A478095" w14:textId="77777777" w:rsidR="00B93B6D" w:rsidRPr="00973803" w:rsidRDefault="00B93B6D" w:rsidP="00BC3BCB">
      <w:pPr>
        <w:spacing w:after="60" w:line="240" w:lineRule="auto"/>
        <w:ind w:firstLine="0"/>
        <w:rPr>
          <w:rFonts w:eastAsia="Times New Roman" w:cs="Arial"/>
          <w:szCs w:val="20"/>
        </w:rPr>
      </w:pPr>
      <w:r w:rsidRPr="00973803">
        <w:rPr>
          <w:rFonts w:eastAsia="Times New Roman" w:cs="Arial"/>
          <w:szCs w:val="20"/>
        </w:rPr>
        <w:t>Zespół badawczy w składzie:</w:t>
      </w:r>
    </w:p>
    <w:p w14:paraId="541CCCEA" w14:textId="77777777" w:rsidR="00B93B6D" w:rsidRPr="00973803" w:rsidRDefault="00B93B6D" w:rsidP="00B93B6D">
      <w:pPr>
        <w:spacing w:line="240" w:lineRule="auto"/>
        <w:ind w:firstLine="0"/>
        <w:rPr>
          <w:rFonts w:eastAsia="Times New Roman" w:cs="Arial"/>
          <w:szCs w:val="20"/>
        </w:rPr>
      </w:pPr>
      <w:r w:rsidRPr="00973803">
        <w:rPr>
          <w:rFonts w:eastAsia="Times New Roman" w:cs="Arial"/>
          <w:szCs w:val="20"/>
        </w:rPr>
        <w:t>dr hab. Renata Lisowska, prof. UŁ</w:t>
      </w:r>
    </w:p>
    <w:p w14:paraId="6FEDFF5A" w14:textId="77777777" w:rsidR="00B93B6D" w:rsidRPr="00973803" w:rsidRDefault="00B93B6D" w:rsidP="00B93B6D">
      <w:pPr>
        <w:spacing w:line="240" w:lineRule="auto"/>
        <w:ind w:firstLine="0"/>
        <w:rPr>
          <w:rFonts w:eastAsia="Times New Roman" w:cs="Arial"/>
          <w:szCs w:val="20"/>
        </w:rPr>
      </w:pPr>
      <w:r w:rsidRPr="00973803">
        <w:rPr>
          <w:rFonts w:eastAsia="Times New Roman" w:cs="Arial"/>
          <w:szCs w:val="20"/>
        </w:rPr>
        <w:t>dr Jakub Grabowski</w:t>
      </w:r>
    </w:p>
    <w:p w14:paraId="52DCE17E" w14:textId="05312545" w:rsidR="00B93B6D" w:rsidRPr="00973803" w:rsidRDefault="00B93B6D" w:rsidP="00732697">
      <w:pPr>
        <w:spacing w:line="288" w:lineRule="auto"/>
        <w:ind w:firstLine="0"/>
        <w:rPr>
          <w:rFonts w:eastAsia="Times New Roman" w:cs="Arial"/>
          <w:b/>
          <w:sz w:val="24"/>
          <w:szCs w:val="20"/>
        </w:rPr>
      </w:pPr>
    </w:p>
    <w:p w14:paraId="09CDD161" w14:textId="77777777" w:rsidR="008A5EB0" w:rsidRPr="00973803" w:rsidRDefault="008A5EB0" w:rsidP="00732697">
      <w:pPr>
        <w:spacing w:line="288" w:lineRule="auto"/>
        <w:ind w:firstLine="0"/>
        <w:rPr>
          <w:rFonts w:eastAsia="Times New Roman" w:cs="Arial"/>
          <w:b/>
          <w:sz w:val="24"/>
          <w:szCs w:val="20"/>
        </w:rPr>
      </w:pPr>
    </w:p>
    <w:p w14:paraId="3385E398" w14:textId="77777777" w:rsidR="00732697" w:rsidRPr="00C977E8" w:rsidRDefault="00732697" w:rsidP="00732697">
      <w:pPr>
        <w:spacing w:line="288" w:lineRule="auto"/>
        <w:ind w:firstLine="0"/>
        <w:rPr>
          <w:rFonts w:eastAsia="Times New Roman" w:cs="Arial"/>
          <w:b/>
          <w:sz w:val="22"/>
          <w:szCs w:val="20"/>
        </w:rPr>
      </w:pPr>
      <w:r w:rsidRPr="00C977E8">
        <w:rPr>
          <w:rFonts w:eastAsia="Times New Roman" w:cs="Arial"/>
          <w:b/>
          <w:sz w:val="22"/>
          <w:szCs w:val="20"/>
        </w:rPr>
        <w:t>Zamawiający:</w:t>
      </w:r>
    </w:p>
    <w:p w14:paraId="327900AE" w14:textId="77777777" w:rsidR="00732697" w:rsidRPr="00C977E8" w:rsidRDefault="00732697" w:rsidP="00732697">
      <w:pPr>
        <w:spacing w:line="240" w:lineRule="auto"/>
        <w:ind w:firstLine="0"/>
        <w:rPr>
          <w:rFonts w:eastAsia="Times New Roman" w:cs="Arial"/>
          <w:szCs w:val="20"/>
        </w:rPr>
      </w:pPr>
      <w:r w:rsidRPr="00C977E8">
        <w:rPr>
          <w:rFonts w:eastAsia="Times New Roman" w:cs="Arial"/>
          <w:szCs w:val="20"/>
        </w:rPr>
        <w:t>Wielkopolskie Regionalne Obserwatorium Terytorialne</w:t>
      </w:r>
    </w:p>
    <w:p w14:paraId="671BF178" w14:textId="77777777" w:rsidR="00732697" w:rsidRPr="00C977E8" w:rsidRDefault="00732697" w:rsidP="00732697">
      <w:pPr>
        <w:spacing w:line="240" w:lineRule="auto"/>
        <w:ind w:firstLine="0"/>
        <w:rPr>
          <w:rFonts w:eastAsia="Times New Roman" w:cs="Arial"/>
          <w:szCs w:val="20"/>
        </w:rPr>
      </w:pPr>
      <w:r w:rsidRPr="00C977E8">
        <w:rPr>
          <w:rFonts w:eastAsia="Times New Roman" w:cs="Arial"/>
          <w:szCs w:val="20"/>
        </w:rPr>
        <w:t>Departament Polityki Regionalnej</w:t>
      </w:r>
    </w:p>
    <w:p w14:paraId="360B75C4" w14:textId="77777777" w:rsidR="00732697" w:rsidRPr="00C977E8" w:rsidRDefault="00732697" w:rsidP="00732697">
      <w:pPr>
        <w:spacing w:line="240" w:lineRule="auto"/>
        <w:ind w:firstLine="0"/>
        <w:rPr>
          <w:rFonts w:eastAsia="Times New Roman" w:cs="Arial"/>
          <w:szCs w:val="20"/>
        </w:rPr>
      </w:pPr>
      <w:r w:rsidRPr="00C977E8">
        <w:rPr>
          <w:rFonts w:eastAsia="Times New Roman" w:cs="Arial"/>
          <w:szCs w:val="20"/>
        </w:rPr>
        <w:t xml:space="preserve">Urząd Marszałkowski Województwa Wielkopolskiego </w:t>
      </w:r>
    </w:p>
    <w:p w14:paraId="70B1ACA1" w14:textId="77777777" w:rsidR="00732697" w:rsidRPr="00C977E8" w:rsidRDefault="00732697" w:rsidP="00732697">
      <w:pPr>
        <w:tabs>
          <w:tab w:val="center" w:pos="4536"/>
          <w:tab w:val="right" w:pos="9072"/>
        </w:tabs>
        <w:spacing w:after="200"/>
        <w:ind w:firstLine="0"/>
        <w:rPr>
          <w:rFonts w:eastAsia="Times New Roman" w:cs="Arial"/>
          <w:szCs w:val="20"/>
        </w:rPr>
      </w:pPr>
      <w:r w:rsidRPr="00C977E8">
        <w:rPr>
          <w:rFonts w:eastAsia="Times New Roman" w:cs="Arial"/>
          <w:szCs w:val="20"/>
        </w:rPr>
        <w:t>al. Niepodległości 34, 61-754 Poznań</w:t>
      </w:r>
    </w:p>
    <w:p w14:paraId="6B3880D1" w14:textId="77777777" w:rsidR="00732697" w:rsidRPr="00765790" w:rsidRDefault="00732697" w:rsidP="00732697">
      <w:pPr>
        <w:pStyle w:val="Stopka"/>
        <w:spacing w:after="200" w:line="276" w:lineRule="auto"/>
        <w:ind w:firstLine="0"/>
        <w:rPr>
          <w:rFonts w:cs="Arial"/>
          <w:sz w:val="18"/>
          <w:szCs w:val="18"/>
        </w:rPr>
      </w:pPr>
      <w:r w:rsidRPr="00765790">
        <w:rPr>
          <w:rFonts w:cs="Arial"/>
          <w:noProof/>
          <w:sz w:val="18"/>
          <w:szCs w:val="18"/>
          <w:lang w:eastAsia="pl-PL"/>
        </w:rPr>
        <w:drawing>
          <wp:inline distT="0" distB="0" distL="0" distR="0" wp14:anchorId="49BE26E2" wp14:editId="1EE6765C">
            <wp:extent cx="3420000" cy="1008000"/>
            <wp:effectExtent l="0" t="0" r="0" b="1905"/>
            <wp:docPr id="21" name="Obraz 4" descr="Logotyp Wielkopolskiego Regionalnego Obserwatorium Terytorialnego"/>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Obraz 4"/>
                    <pic:cNvPicPr>
                      <a:picLocks noChangeArrowheads="1"/>
                    </pic:cNvPicPr>
                  </pic:nvPicPr>
                  <pic:blipFill>
                    <a:blip r:embed="rId11" cstate="print"/>
                    <a:srcRect/>
                    <a:stretch>
                      <a:fillRect/>
                    </a:stretch>
                  </pic:blipFill>
                  <pic:spPr bwMode="auto">
                    <a:xfrm>
                      <a:off x="0" y="0"/>
                      <a:ext cx="3420000" cy="1008000"/>
                    </a:xfrm>
                    <a:prstGeom prst="rect">
                      <a:avLst/>
                    </a:prstGeom>
                    <a:noFill/>
                    <a:ln w="9525">
                      <a:noFill/>
                      <a:miter lim="800000"/>
                      <a:headEnd/>
                      <a:tailEnd/>
                    </a:ln>
                  </pic:spPr>
                </pic:pic>
              </a:graphicData>
            </a:graphic>
          </wp:inline>
        </w:drawing>
      </w:r>
    </w:p>
    <w:p w14:paraId="7E11C070" w14:textId="7F731144" w:rsidR="00732697" w:rsidRDefault="00732697" w:rsidP="00732697">
      <w:pPr>
        <w:spacing w:line="240" w:lineRule="auto"/>
        <w:jc w:val="center"/>
        <w:rPr>
          <w:rFonts w:eastAsia="Times New Roman" w:cs="Arial"/>
          <w:szCs w:val="20"/>
        </w:rPr>
      </w:pPr>
    </w:p>
    <w:p w14:paraId="7C6A6CE3" w14:textId="77777777" w:rsidR="008A5EB0" w:rsidRPr="00765790" w:rsidRDefault="008A5EB0" w:rsidP="00732697">
      <w:pPr>
        <w:spacing w:line="240" w:lineRule="auto"/>
        <w:jc w:val="center"/>
        <w:rPr>
          <w:rFonts w:eastAsia="Times New Roman" w:cs="Arial"/>
          <w:szCs w:val="20"/>
        </w:rPr>
      </w:pPr>
    </w:p>
    <w:p w14:paraId="1DA26343" w14:textId="5EF8E9A8" w:rsidR="00C977E8" w:rsidRPr="00C977E8" w:rsidRDefault="00C977E8" w:rsidP="00C977E8">
      <w:pPr>
        <w:spacing w:line="240" w:lineRule="auto"/>
        <w:ind w:firstLine="0"/>
        <w:jc w:val="left"/>
        <w:rPr>
          <w:rFonts w:eastAsia="Times New Roman" w:cs="Arial"/>
          <w:b/>
          <w:szCs w:val="20"/>
        </w:rPr>
      </w:pPr>
      <w:r w:rsidRPr="001D7CA1">
        <w:rPr>
          <w:rFonts w:eastAsia="Times New Roman" w:cs="Arial"/>
          <w:b/>
          <w:szCs w:val="20"/>
        </w:rPr>
        <w:t xml:space="preserve">ISBN: </w:t>
      </w:r>
      <w:r w:rsidR="001D7CA1" w:rsidRPr="001D7CA1">
        <w:rPr>
          <w:rFonts w:eastAsia="Times New Roman" w:cs="Arial"/>
          <w:b/>
          <w:szCs w:val="20"/>
        </w:rPr>
        <w:t>978-83-64765-31-5</w:t>
      </w:r>
    </w:p>
    <w:p w14:paraId="0A108A2B" w14:textId="77777777" w:rsidR="00732697" w:rsidRPr="00765790" w:rsidRDefault="00732697" w:rsidP="00732697">
      <w:pPr>
        <w:spacing w:line="240" w:lineRule="auto"/>
        <w:jc w:val="center"/>
        <w:rPr>
          <w:rFonts w:eastAsia="Times New Roman" w:cs="Arial"/>
          <w:szCs w:val="20"/>
        </w:rPr>
      </w:pPr>
    </w:p>
    <w:p w14:paraId="3791424D" w14:textId="77777777" w:rsidR="00732697" w:rsidRPr="00765790" w:rsidRDefault="00732697" w:rsidP="00732697">
      <w:pPr>
        <w:spacing w:line="240" w:lineRule="auto"/>
        <w:jc w:val="center"/>
        <w:rPr>
          <w:rFonts w:eastAsia="Times New Roman" w:cs="Arial"/>
          <w:szCs w:val="20"/>
        </w:rPr>
      </w:pPr>
    </w:p>
    <w:p w14:paraId="5AA96408" w14:textId="77777777" w:rsidR="0053626B" w:rsidRPr="00765790" w:rsidRDefault="0053626B" w:rsidP="00732697">
      <w:pPr>
        <w:spacing w:line="240" w:lineRule="auto"/>
        <w:jc w:val="center"/>
        <w:rPr>
          <w:rFonts w:eastAsia="Times New Roman" w:cs="Arial"/>
          <w:szCs w:val="20"/>
        </w:rPr>
      </w:pPr>
    </w:p>
    <w:p w14:paraId="2F6F5B80" w14:textId="77777777" w:rsidR="0053626B" w:rsidRPr="00765790" w:rsidRDefault="0053626B" w:rsidP="00732697">
      <w:pPr>
        <w:spacing w:line="240" w:lineRule="auto"/>
        <w:jc w:val="center"/>
        <w:rPr>
          <w:rFonts w:eastAsia="Times New Roman" w:cs="Arial"/>
          <w:szCs w:val="20"/>
        </w:rPr>
      </w:pPr>
    </w:p>
    <w:p w14:paraId="5E161A1C" w14:textId="77777777" w:rsidR="0053626B" w:rsidRPr="00765790" w:rsidRDefault="0053626B" w:rsidP="00732697">
      <w:pPr>
        <w:spacing w:line="240" w:lineRule="auto"/>
        <w:jc w:val="center"/>
        <w:rPr>
          <w:rFonts w:eastAsia="Times New Roman" w:cs="Arial"/>
          <w:szCs w:val="20"/>
        </w:rPr>
      </w:pPr>
    </w:p>
    <w:p w14:paraId="10F4917F" w14:textId="77777777" w:rsidR="0053626B" w:rsidRPr="00765790" w:rsidRDefault="0053626B" w:rsidP="00732697">
      <w:pPr>
        <w:spacing w:line="240" w:lineRule="auto"/>
        <w:jc w:val="center"/>
        <w:rPr>
          <w:rFonts w:eastAsia="Times New Roman" w:cs="Arial"/>
          <w:szCs w:val="20"/>
        </w:rPr>
      </w:pPr>
    </w:p>
    <w:p w14:paraId="117E6924" w14:textId="77777777" w:rsidR="00FB25CE" w:rsidRPr="00765790" w:rsidRDefault="00FB25CE" w:rsidP="00732697">
      <w:pPr>
        <w:spacing w:line="240" w:lineRule="auto"/>
        <w:jc w:val="center"/>
        <w:rPr>
          <w:rFonts w:eastAsia="Times New Roman" w:cs="Arial"/>
          <w:szCs w:val="20"/>
        </w:rPr>
      </w:pPr>
    </w:p>
    <w:p w14:paraId="39943FCD" w14:textId="77777777" w:rsidR="00FB25CE" w:rsidRPr="00765790" w:rsidRDefault="00FB25CE" w:rsidP="00732697">
      <w:pPr>
        <w:spacing w:line="240" w:lineRule="auto"/>
        <w:jc w:val="center"/>
        <w:rPr>
          <w:rFonts w:eastAsia="Times New Roman" w:cs="Arial"/>
          <w:szCs w:val="20"/>
        </w:rPr>
      </w:pPr>
    </w:p>
    <w:p w14:paraId="4ADBACD5" w14:textId="6B9A03CF" w:rsidR="00C977E8" w:rsidRDefault="00C977E8" w:rsidP="00732697">
      <w:pPr>
        <w:spacing w:line="240" w:lineRule="auto"/>
        <w:jc w:val="center"/>
        <w:rPr>
          <w:rFonts w:eastAsia="Times New Roman" w:cs="Arial"/>
          <w:szCs w:val="20"/>
        </w:rPr>
      </w:pPr>
    </w:p>
    <w:p w14:paraId="0E90FB49" w14:textId="7B233C06" w:rsidR="00C977E8" w:rsidRDefault="00C977E8" w:rsidP="00732697">
      <w:pPr>
        <w:spacing w:line="240" w:lineRule="auto"/>
        <w:jc w:val="center"/>
        <w:rPr>
          <w:rFonts w:eastAsia="Times New Roman" w:cs="Arial"/>
          <w:szCs w:val="20"/>
        </w:rPr>
      </w:pPr>
    </w:p>
    <w:p w14:paraId="75B30F04" w14:textId="519D188A" w:rsidR="00C977E8" w:rsidRPr="00765790" w:rsidRDefault="00C977E8" w:rsidP="00732697">
      <w:pPr>
        <w:spacing w:line="240" w:lineRule="auto"/>
        <w:jc w:val="center"/>
        <w:rPr>
          <w:rFonts w:eastAsia="Times New Roman" w:cs="Arial"/>
          <w:szCs w:val="20"/>
        </w:rPr>
      </w:pPr>
    </w:p>
    <w:p w14:paraId="732F63C0" w14:textId="77777777" w:rsidR="00732697" w:rsidRPr="00765790" w:rsidRDefault="00732697" w:rsidP="00732697">
      <w:pPr>
        <w:spacing w:line="240" w:lineRule="auto"/>
        <w:jc w:val="center"/>
        <w:rPr>
          <w:rFonts w:eastAsia="Times New Roman" w:cs="Arial"/>
          <w:szCs w:val="20"/>
        </w:rPr>
      </w:pPr>
    </w:p>
    <w:p w14:paraId="7C12ACC4" w14:textId="35A95FDA" w:rsidR="00732697" w:rsidRDefault="00732697" w:rsidP="00732697">
      <w:pPr>
        <w:spacing w:line="240" w:lineRule="auto"/>
        <w:jc w:val="center"/>
        <w:rPr>
          <w:rFonts w:eastAsia="Times New Roman" w:cs="Arial"/>
          <w:szCs w:val="20"/>
        </w:rPr>
      </w:pPr>
    </w:p>
    <w:p w14:paraId="3DCEED6F" w14:textId="25FDB919" w:rsidR="008A5EB0" w:rsidRDefault="008A5EB0" w:rsidP="00732697">
      <w:pPr>
        <w:spacing w:line="240" w:lineRule="auto"/>
        <w:jc w:val="center"/>
        <w:rPr>
          <w:rFonts w:eastAsia="Times New Roman" w:cs="Arial"/>
          <w:szCs w:val="20"/>
        </w:rPr>
      </w:pPr>
    </w:p>
    <w:p w14:paraId="11B2C4B5" w14:textId="11AAE58B" w:rsidR="008A5EB0" w:rsidRDefault="008A5EB0" w:rsidP="00732697">
      <w:pPr>
        <w:spacing w:line="240" w:lineRule="auto"/>
        <w:jc w:val="center"/>
        <w:rPr>
          <w:rFonts w:eastAsia="Times New Roman" w:cs="Arial"/>
          <w:szCs w:val="20"/>
        </w:rPr>
      </w:pPr>
    </w:p>
    <w:p w14:paraId="6434AF14" w14:textId="79147964" w:rsidR="008A5EB0" w:rsidRDefault="008A5EB0" w:rsidP="00732697">
      <w:pPr>
        <w:spacing w:line="240" w:lineRule="auto"/>
        <w:jc w:val="center"/>
        <w:rPr>
          <w:rFonts w:eastAsia="Times New Roman" w:cs="Arial"/>
          <w:szCs w:val="20"/>
        </w:rPr>
      </w:pPr>
    </w:p>
    <w:p w14:paraId="2181FAD3" w14:textId="77A5F4D4" w:rsidR="008A5EB0" w:rsidRDefault="008A5EB0" w:rsidP="00732697">
      <w:pPr>
        <w:spacing w:line="240" w:lineRule="auto"/>
        <w:jc w:val="center"/>
        <w:rPr>
          <w:rFonts w:eastAsia="Times New Roman" w:cs="Arial"/>
          <w:szCs w:val="20"/>
        </w:rPr>
      </w:pPr>
    </w:p>
    <w:p w14:paraId="34AE5CDB" w14:textId="6C41E99B" w:rsidR="008A5EB0" w:rsidRDefault="008A5EB0" w:rsidP="00732697">
      <w:pPr>
        <w:spacing w:line="240" w:lineRule="auto"/>
        <w:jc w:val="center"/>
        <w:rPr>
          <w:rFonts w:eastAsia="Times New Roman" w:cs="Arial"/>
          <w:szCs w:val="20"/>
        </w:rPr>
      </w:pPr>
    </w:p>
    <w:p w14:paraId="2760CCF2" w14:textId="224C3586" w:rsidR="008A5EB0" w:rsidRPr="00765790" w:rsidRDefault="008A5EB0" w:rsidP="00732697">
      <w:pPr>
        <w:spacing w:line="240" w:lineRule="auto"/>
        <w:jc w:val="center"/>
        <w:rPr>
          <w:rFonts w:eastAsia="Times New Roman" w:cs="Arial"/>
          <w:szCs w:val="20"/>
        </w:rPr>
      </w:pPr>
    </w:p>
    <w:p w14:paraId="737ACA52" w14:textId="77777777" w:rsidR="00E8640F" w:rsidRPr="00765790" w:rsidRDefault="00E8640F" w:rsidP="00732697">
      <w:pPr>
        <w:spacing w:line="240" w:lineRule="auto"/>
        <w:jc w:val="center"/>
        <w:rPr>
          <w:rFonts w:eastAsia="Times New Roman" w:cs="Arial"/>
          <w:szCs w:val="20"/>
        </w:rPr>
      </w:pPr>
    </w:p>
    <w:p w14:paraId="48B09404" w14:textId="77777777" w:rsidR="00732697" w:rsidRPr="00765790" w:rsidRDefault="00732697" w:rsidP="00732697">
      <w:pPr>
        <w:spacing w:line="240" w:lineRule="auto"/>
        <w:jc w:val="center"/>
        <w:rPr>
          <w:rFonts w:eastAsia="Times New Roman" w:cs="Arial"/>
          <w:szCs w:val="20"/>
        </w:rPr>
      </w:pPr>
    </w:p>
    <w:p w14:paraId="392B2A68" w14:textId="2FA414D3" w:rsidR="00732697" w:rsidRPr="00765790" w:rsidRDefault="00732697" w:rsidP="00732697">
      <w:pPr>
        <w:contextualSpacing/>
        <w:jc w:val="center"/>
        <w:rPr>
          <w:rFonts w:eastAsia="Arial" w:cs="Arial"/>
        </w:rPr>
      </w:pPr>
      <w:r w:rsidRPr="00E13B1C">
        <w:rPr>
          <w:rFonts w:cs="Arial"/>
          <w:szCs w:val="20"/>
        </w:rPr>
        <w:t xml:space="preserve">Poznań, </w:t>
      </w:r>
      <w:r w:rsidR="00E341FC">
        <w:rPr>
          <w:rFonts w:cs="Arial"/>
          <w:szCs w:val="20"/>
        </w:rPr>
        <w:t>lipiec</w:t>
      </w:r>
      <w:r w:rsidR="00E341FC" w:rsidRPr="00E13B1C">
        <w:rPr>
          <w:rFonts w:eastAsia="Arial" w:cs="Arial"/>
        </w:rPr>
        <w:t xml:space="preserve"> </w:t>
      </w:r>
      <w:r w:rsidRPr="00E13B1C">
        <w:rPr>
          <w:rFonts w:eastAsia="Arial" w:cs="Arial"/>
        </w:rPr>
        <w:t>202</w:t>
      </w:r>
      <w:r w:rsidR="006C0201" w:rsidRPr="00E13B1C">
        <w:rPr>
          <w:rFonts w:eastAsia="Arial" w:cs="Arial"/>
        </w:rPr>
        <w:t>1</w:t>
      </w:r>
      <w:r w:rsidRPr="00E13B1C">
        <w:rPr>
          <w:rFonts w:eastAsia="Arial" w:cs="Arial"/>
        </w:rPr>
        <w:t xml:space="preserve"> r.</w:t>
      </w:r>
      <w:r w:rsidRPr="00765790">
        <w:rPr>
          <w:rFonts w:eastAsia="Arial" w:cs="Arial"/>
        </w:rPr>
        <w:br w:type="page"/>
      </w:r>
    </w:p>
    <w:p w14:paraId="2005A6C8" w14:textId="77777777" w:rsidR="00C977E8" w:rsidRDefault="00C977E8" w:rsidP="00C977E8">
      <w:bookmarkStart w:id="0" w:name="_Toc71719625"/>
      <w:bookmarkStart w:id="1" w:name="_Hlk77113011"/>
    </w:p>
    <w:p w14:paraId="2996F20B" w14:textId="77777777" w:rsidR="00B93B6D" w:rsidRPr="00E747C5" w:rsidRDefault="00B93B6D" w:rsidP="00B93B6D">
      <w:pPr>
        <w:pStyle w:val="Nagwek1"/>
        <w:numPr>
          <w:ilvl w:val="0"/>
          <w:numId w:val="0"/>
        </w:numPr>
      </w:pPr>
      <w:bookmarkStart w:id="2" w:name="_Toc70974577"/>
      <w:bookmarkStart w:id="3" w:name="_Toc71055624"/>
      <w:bookmarkStart w:id="4" w:name="_Toc74058822"/>
      <w:bookmarkStart w:id="5" w:name="_Toc76993181"/>
      <w:bookmarkStart w:id="6" w:name="_Toc76994509"/>
      <w:bookmarkStart w:id="7" w:name="_Toc77006565"/>
      <w:bookmarkStart w:id="8" w:name="_Toc78035685"/>
      <w:bookmarkStart w:id="9" w:name="_Toc78037576"/>
      <w:bookmarkStart w:id="10" w:name="_Toc78204415"/>
      <w:bookmarkStart w:id="11" w:name="_Toc80866762"/>
      <w:bookmarkEnd w:id="0"/>
      <w:bookmarkEnd w:id="1"/>
      <w:r w:rsidRPr="00E747C5">
        <w:t>Spis treści</w:t>
      </w:r>
      <w:bookmarkEnd w:id="2"/>
      <w:bookmarkEnd w:id="3"/>
      <w:bookmarkEnd w:id="4"/>
      <w:bookmarkEnd w:id="5"/>
      <w:bookmarkEnd w:id="6"/>
      <w:bookmarkEnd w:id="7"/>
      <w:bookmarkEnd w:id="8"/>
      <w:bookmarkEnd w:id="9"/>
      <w:bookmarkEnd w:id="10"/>
      <w:bookmarkEnd w:id="11"/>
    </w:p>
    <w:sdt>
      <w:sdtPr>
        <w:rPr>
          <w:rFonts w:cs="Times New Roman"/>
          <w:b w:val="0"/>
          <w:bCs w:val="0"/>
          <w:caps/>
          <w:noProof w:val="0"/>
          <w:szCs w:val="16"/>
        </w:rPr>
        <w:id w:val="1329174302"/>
        <w:docPartObj>
          <w:docPartGallery w:val="Table of Contents"/>
          <w:docPartUnique/>
        </w:docPartObj>
      </w:sdtPr>
      <w:sdtEndPr>
        <w:rPr>
          <w:caps w:val="0"/>
        </w:rPr>
      </w:sdtEndPr>
      <w:sdtContent>
        <w:p w14:paraId="58231494" w14:textId="5FFEC3DD" w:rsidR="005E2294" w:rsidRDefault="00B93B6D" w:rsidP="00BC3BCB">
          <w:pPr>
            <w:pStyle w:val="Spistreci1"/>
            <w:spacing w:line="276" w:lineRule="auto"/>
            <w:rPr>
              <w:rFonts w:asciiTheme="minorHAnsi" w:eastAsiaTheme="minorEastAsia" w:hAnsiTheme="minorHAnsi" w:cstheme="minorBidi"/>
              <w:b w:val="0"/>
              <w:bCs w:val="0"/>
              <w:sz w:val="22"/>
              <w:lang w:eastAsia="pl-PL"/>
            </w:rPr>
          </w:pPr>
          <w:r w:rsidRPr="00E747C5">
            <w:rPr>
              <w:rFonts w:asciiTheme="minorHAnsi" w:hAnsiTheme="minorHAnsi"/>
              <w:caps/>
              <w:noProof w:val="0"/>
              <w:sz w:val="22"/>
            </w:rPr>
            <w:fldChar w:fldCharType="begin"/>
          </w:r>
          <w:r w:rsidRPr="00E747C5">
            <w:instrText>TOC \o "1-3" \h \z \u</w:instrText>
          </w:r>
          <w:r w:rsidRPr="00E747C5">
            <w:rPr>
              <w:rFonts w:asciiTheme="minorHAnsi" w:hAnsiTheme="minorHAnsi"/>
              <w:caps/>
              <w:noProof w:val="0"/>
              <w:sz w:val="22"/>
            </w:rPr>
            <w:fldChar w:fldCharType="separate"/>
          </w:r>
          <w:hyperlink w:anchor="_Toc80866762" w:history="1">
            <w:r w:rsidR="005E2294" w:rsidRPr="0058158C">
              <w:rPr>
                <w:rStyle w:val="Hipercze"/>
              </w:rPr>
              <w:t>Spis treści</w:t>
            </w:r>
            <w:r w:rsidR="005E2294">
              <w:rPr>
                <w:webHidden/>
              </w:rPr>
              <w:tab/>
            </w:r>
            <w:r w:rsidR="005E2294">
              <w:rPr>
                <w:webHidden/>
              </w:rPr>
              <w:fldChar w:fldCharType="begin"/>
            </w:r>
            <w:r w:rsidR="005E2294">
              <w:rPr>
                <w:webHidden/>
              </w:rPr>
              <w:instrText xml:space="preserve"> PAGEREF _Toc80866762 \h </w:instrText>
            </w:r>
            <w:r w:rsidR="005E2294">
              <w:rPr>
                <w:webHidden/>
              </w:rPr>
            </w:r>
            <w:r w:rsidR="005E2294">
              <w:rPr>
                <w:webHidden/>
              </w:rPr>
              <w:fldChar w:fldCharType="separate"/>
            </w:r>
            <w:r w:rsidR="00CF4B19">
              <w:rPr>
                <w:webHidden/>
              </w:rPr>
              <w:t>3</w:t>
            </w:r>
            <w:r w:rsidR="005E2294">
              <w:rPr>
                <w:webHidden/>
              </w:rPr>
              <w:fldChar w:fldCharType="end"/>
            </w:r>
          </w:hyperlink>
        </w:p>
        <w:p w14:paraId="54D967C7" w14:textId="4B5B9855" w:rsidR="005E2294" w:rsidRDefault="00042730" w:rsidP="00BC3BCB">
          <w:pPr>
            <w:pStyle w:val="Spistreci1"/>
            <w:spacing w:line="276" w:lineRule="auto"/>
            <w:rPr>
              <w:rFonts w:asciiTheme="minorHAnsi" w:eastAsiaTheme="minorEastAsia" w:hAnsiTheme="minorHAnsi" w:cstheme="minorBidi"/>
              <w:b w:val="0"/>
              <w:bCs w:val="0"/>
              <w:sz w:val="22"/>
              <w:lang w:eastAsia="pl-PL"/>
            </w:rPr>
          </w:pPr>
          <w:hyperlink w:anchor="_Toc80866763" w:history="1">
            <w:r w:rsidR="005E2294" w:rsidRPr="0058158C">
              <w:rPr>
                <w:rStyle w:val="Hipercze"/>
              </w:rPr>
              <w:t>Wstęp</w:t>
            </w:r>
            <w:r w:rsidR="005E2294">
              <w:rPr>
                <w:webHidden/>
              </w:rPr>
              <w:tab/>
            </w:r>
            <w:r w:rsidR="005E2294">
              <w:rPr>
                <w:webHidden/>
              </w:rPr>
              <w:fldChar w:fldCharType="begin"/>
            </w:r>
            <w:r w:rsidR="005E2294">
              <w:rPr>
                <w:webHidden/>
              </w:rPr>
              <w:instrText xml:space="preserve"> PAGEREF _Toc80866763 \h </w:instrText>
            </w:r>
            <w:r w:rsidR="005E2294">
              <w:rPr>
                <w:webHidden/>
              </w:rPr>
            </w:r>
            <w:r w:rsidR="005E2294">
              <w:rPr>
                <w:webHidden/>
              </w:rPr>
              <w:fldChar w:fldCharType="separate"/>
            </w:r>
            <w:r w:rsidR="00CF4B19">
              <w:rPr>
                <w:webHidden/>
              </w:rPr>
              <w:t>4</w:t>
            </w:r>
            <w:r w:rsidR="005E2294">
              <w:rPr>
                <w:webHidden/>
              </w:rPr>
              <w:fldChar w:fldCharType="end"/>
            </w:r>
          </w:hyperlink>
        </w:p>
        <w:p w14:paraId="336F1A5B" w14:textId="71CEBB08" w:rsidR="005E2294" w:rsidRDefault="00042730" w:rsidP="00BC3BCB">
          <w:pPr>
            <w:pStyle w:val="Spistreci1"/>
            <w:spacing w:line="276" w:lineRule="auto"/>
            <w:rPr>
              <w:rFonts w:asciiTheme="minorHAnsi" w:eastAsiaTheme="minorEastAsia" w:hAnsiTheme="minorHAnsi" w:cstheme="minorBidi"/>
              <w:b w:val="0"/>
              <w:bCs w:val="0"/>
              <w:sz w:val="22"/>
              <w:lang w:eastAsia="pl-PL"/>
            </w:rPr>
          </w:pPr>
          <w:hyperlink w:anchor="_Toc80866764" w:history="1">
            <w:r w:rsidR="005E2294" w:rsidRPr="0058158C">
              <w:rPr>
                <w:rStyle w:val="Hipercze"/>
              </w:rPr>
              <w:t>1.</w:t>
            </w:r>
            <w:r w:rsidR="005E2294">
              <w:rPr>
                <w:rFonts w:asciiTheme="minorHAnsi" w:eastAsiaTheme="minorEastAsia" w:hAnsiTheme="minorHAnsi" w:cstheme="minorBidi"/>
                <w:b w:val="0"/>
                <w:bCs w:val="0"/>
                <w:sz w:val="22"/>
                <w:lang w:eastAsia="pl-PL"/>
              </w:rPr>
              <w:tab/>
            </w:r>
            <w:r w:rsidR="005E2294" w:rsidRPr="0058158C">
              <w:rPr>
                <w:rStyle w:val="Hipercze"/>
              </w:rPr>
              <w:t>Wprowadzenie do problematyki IOB</w:t>
            </w:r>
            <w:r w:rsidR="005E2294">
              <w:rPr>
                <w:webHidden/>
              </w:rPr>
              <w:tab/>
            </w:r>
            <w:r w:rsidR="005E2294">
              <w:rPr>
                <w:webHidden/>
              </w:rPr>
              <w:fldChar w:fldCharType="begin"/>
            </w:r>
            <w:r w:rsidR="005E2294">
              <w:rPr>
                <w:webHidden/>
              </w:rPr>
              <w:instrText xml:space="preserve"> PAGEREF _Toc80866764 \h </w:instrText>
            </w:r>
            <w:r w:rsidR="005E2294">
              <w:rPr>
                <w:webHidden/>
              </w:rPr>
            </w:r>
            <w:r w:rsidR="005E2294">
              <w:rPr>
                <w:webHidden/>
              </w:rPr>
              <w:fldChar w:fldCharType="separate"/>
            </w:r>
            <w:r w:rsidR="00CF4B19">
              <w:rPr>
                <w:webHidden/>
              </w:rPr>
              <w:t>6</w:t>
            </w:r>
            <w:r w:rsidR="005E2294">
              <w:rPr>
                <w:webHidden/>
              </w:rPr>
              <w:fldChar w:fldCharType="end"/>
            </w:r>
          </w:hyperlink>
        </w:p>
        <w:p w14:paraId="4852DF76" w14:textId="07D2C476"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65" w:history="1">
            <w:r w:rsidR="005E2294" w:rsidRPr="005E2294">
              <w:rPr>
                <w:rStyle w:val="Hipercze"/>
                <w:b w:val="0"/>
                <w:noProof/>
              </w:rPr>
              <w:t>1.1. Podstawy teoretyczne dotyczące IOB i ich rozwoju – podstawowe pojęcia i klasyfikacja</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_Toc80866765 \h </w:instrText>
            </w:r>
            <w:r w:rsidR="005E2294" w:rsidRPr="005E2294">
              <w:rPr>
                <w:b w:val="0"/>
                <w:noProof/>
                <w:webHidden/>
              </w:rPr>
            </w:r>
            <w:r w:rsidR="005E2294" w:rsidRPr="005E2294">
              <w:rPr>
                <w:b w:val="0"/>
                <w:noProof/>
                <w:webHidden/>
              </w:rPr>
              <w:fldChar w:fldCharType="separate"/>
            </w:r>
            <w:r w:rsidR="00CF4B19">
              <w:rPr>
                <w:b w:val="0"/>
                <w:noProof/>
                <w:webHidden/>
              </w:rPr>
              <w:t>6</w:t>
            </w:r>
            <w:r w:rsidR="005E2294" w:rsidRPr="005E2294">
              <w:rPr>
                <w:b w:val="0"/>
                <w:noProof/>
                <w:webHidden/>
              </w:rPr>
              <w:fldChar w:fldCharType="end"/>
            </w:r>
          </w:hyperlink>
        </w:p>
        <w:p w14:paraId="2E5399DE" w14:textId="73EAD39C"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66" w:history="1">
            <w:r w:rsidR="005E2294" w:rsidRPr="005E2294">
              <w:rPr>
                <w:rStyle w:val="Hipercze"/>
                <w:b w:val="0"/>
                <w:noProof/>
              </w:rPr>
              <w:t>1.2. Miejsce IOB w rozwoju regionalnym</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_Toc80866766 \h </w:instrText>
            </w:r>
            <w:r w:rsidR="005E2294" w:rsidRPr="005E2294">
              <w:rPr>
                <w:b w:val="0"/>
                <w:noProof/>
                <w:webHidden/>
              </w:rPr>
            </w:r>
            <w:r w:rsidR="005E2294" w:rsidRPr="005E2294">
              <w:rPr>
                <w:b w:val="0"/>
                <w:noProof/>
                <w:webHidden/>
              </w:rPr>
              <w:fldChar w:fldCharType="separate"/>
            </w:r>
            <w:r w:rsidR="00CF4B19">
              <w:rPr>
                <w:b w:val="0"/>
                <w:noProof/>
                <w:webHidden/>
              </w:rPr>
              <w:t>11</w:t>
            </w:r>
            <w:r w:rsidR="005E2294" w:rsidRPr="005E2294">
              <w:rPr>
                <w:b w:val="0"/>
                <w:noProof/>
                <w:webHidden/>
              </w:rPr>
              <w:fldChar w:fldCharType="end"/>
            </w:r>
          </w:hyperlink>
        </w:p>
        <w:p w14:paraId="5842B7FB" w14:textId="2BC90E54"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67" w:history="1">
            <w:r w:rsidR="005E2294" w:rsidRPr="005E2294">
              <w:rPr>
                <w:rStyle w:val="Hipercze"/>
                <w:b w:val="0"/>
                <w:noProof/>
              </w:rPr>
              <w:t>1.3. Podstawy organizacyjno-prawne funkcjonowania IOB w Polsce</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_Toc80866767 \h </w:instrText>
            </w:r>
            <w:r w:rsidR="005E2294" w:rsidRPr="005E2294">
              <w:rPr>
                <w:b w:val="0"/>
                <w:noProof/>
                <w:webHidden/>
              </w:rPr>
            </w:r>
            <w:r w:rsidR="005E2294" w:rsidRPr="005E2294">
              <w:rPr>
                <w:b w:val="0"/>
                <w:noProof/>
                <w:webHidden/>
              </w:rPr>
              <w:fldChar w:fldCharType="separate"/>
            </w:r>
            <w:r w:rsidR="00CF4B19">
              <w:rPr>
                <w:b w:val="0"/>
                <w:noProof/>
                <w:webHidden/>
              </w:rPr>
              <w:t>16</w:t>
            </w:r>
            <w:r w:rsidR="005E2294" w:rsidRPr="005E2294">
              <w:rPr>
                <w:b w:val="0"/>
                <w:noProof/>
                <w:webHidden/>
              </w:rPr>
              <w:fldChar w:fldCharType="end"/>
            </w:r>
          </w:hyperlink>
        </w:p>
        <w:p w14:paraId="12990C53" w14:textId="790DE68D" w:rsidR="005E2294" w:rsidRDefault="00042730" w:rsidP="00BC3BCB">
          <w:pPr>
            <w:pStyle w:val="Spistreci1"/>
            <w:spacing w:line="276" w:lineRule="auto"/>
            <w:rPr>
              <w:rFonts w:asciiTheme="minorHAnsi" w:eastAsiaTheme="minorEastAsia" w:hAnsiTheme="minorHAnsi" w:cstheme="minorBidi"/>
              <w:b w:val="0"/>
              <w:bCs w:val="0"/>
              <w:sz w:val="22"/>
              <w:lang w:eastAsia="pl-PL"/>
            </w:rPr>
          </w:pPr>
          <w:hyperlink w:anchor="_Toc80866768" w:history="1">
            <w:r w:rsidR="005E2294" w:rsidRPr="0058158C">
              <w:rPr>
                <w:rStyle w:val="Hipercze"/>
              </w:rPr>
              <w:t>2.</w:t>
            </w:r>
            <w:r w:rsidR="005E2294">
              <w:rPr>
                <w:rFonts w:asciiTheme="minorHAnsi" w:eastAsiaTheme="minorEastAsia" w:hAnsiTheme="minorHAnsi" w:cstheme="minorBidi"/>
                <w:b w:val="0"/>
                <w:bCs w:val="0"/>
                <w:sz w:val="22"/>
                <w:lang w:eastAsia="pl-PL"/>
              </w:rPr>
              <w:tab/>
            </w:r>
            <w:r w:rsidR="005E2294" w:rsidRPr="0058158C">
              <w:rPr>
                <w:rStyle w:val="Hipercze"/>
              </w:rPr>
              <w:t>IOB w województwie wielkopolskim</w:t>
            </w:r>
            <w:r w:rsidR="005E2294">
              <w:rPr>
                <w:webHidden/>
              </w:rPr>
              <w:tab/>
            </w:r>
            <w:r w:rsidR="005E2294">
              <w:rPr>
                <w:webHidden/>
              </w:rPr>
              <w:fldChar w:fldCharType="begin"/>
            </w:r>
            <w:r w:rsidR="005E2294">
              <w:rPr>
                <w:webHidden/>
              </w:rPr>
              <w:instrText xml:space="preserve"> PAGEREF _Toc80866768 \h </w:instrText>
            </w:r>
            <w:r w:rsidR="005E2294">
              <w:rPr>
                <w:webHidden/>
              </w:rPr>
            </w:r>
            <w:r w:rsidR="005E2294">
              <w:rPr>
                <w:webHidden/>
              </w:rPr>
              <w:fldChar w:fldCharType="separate"/>
            </w:r>
            <w:r w:rsidR="00CF4B19">
              <w:rPr>
                <w:webHidden/>
              </w:rPr>
              <w:t>21</w:t>
            </w:r>
            <w:r w:rsidR="005E2294">
              <w:rPr>
                <w:webHidden/>
              </w:rPr>
              <w:fldChar w:fldCharType="end"/>
            </w:r>
          </w:hyperlink>
        </w:p>
        <w:p w14:paraId="147A9476" w14:textId="6EA82B35"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69" w:history="1">
            <w:r w:rsidR="005E2294" w:rsidRPr="005E2294">
              <w:rPr>
                <w:rStyle w:val="Hipercze"/>
                <w:b w:val="0"/>
                <w:noProof/>
              </w:rPr>
              <w:t>2.1. Identyfikacja i charakterystyka IOB</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_Toc80866769 \h </w:instrText>
            </w:r>
            <w:r w:rsidR="005E2294" w:rsidRPr="005E2294">
              <w:rPr>
                <w:b w:val="0"/>
                <w:noProof/>
                <w:webHidden/>
              </w:rPr>
            </w:r>
            <w:r w:rsidR="005E2294" w:rsidRPr="005E2294">
              <w:rPr>
                <w:b w:val="0"/>
                <w:noProof/>
                <w:webHidden/>
              </w:rPr>
              <w:fldChar w:fldCharType="separate"/>
            </w:r>
            <w:r w:rsidR="00CF4B19">
              <w:rPr>
                <w:b w:val="0"/>
                <w:noProof/>
                <w:webHidden/>
              </w:rPr>
              <w:t>21</w:t>
            </w:r>
            <w:r w:rsidR="005E2294" w:rsidRPr="005E2294">
              <w:rPr>
                <w:b w:val="0"/>
                <w:noProof/>
                <w:webHidden/>
              </w:rPr>
              <w:fldChar w:fldCharType="end"/>
            </w:r>
          </w:hyperlink>
        </w:p>
        <w:p w14:paraId="3D9E3135" w14:textId="2CA1C651"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0" w:history="1">
            <w:r w:rsidR="005E2294" w:rsidRPr="005E2294">
              <w:rPr>
                <w:rStyle w:val="Hipercze"/>
                <w:b w:val="0"/>
                <w:noProof/>
              </w:rPr>
              <w:t>2.2. Charakterystyka oferty IOB oraz jej odbiorców</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_Toc80866770 \h </w:instrText>
            </w:r>
            <w:r w:rsidR="005E2294" w:rsidRPr="005E2294">
              <w:rPr>
                <w:b w:val="0"/>
                <w:noProof/>
                <w:webHidden/>
              </w:rPr>
            </w:r>
            <w:r w:rsidR="005E2294" w:rsidRPr="005E2294">
              <w:rPr>
                <w:b w:val="0"/>
                <w:noProof/>
                <w:webHidden/>
              </w:rPr>
              <w:fldChar w:fldCharType="separate"/>
            </w:r>
            <w:r w:rsidR="00CF4B19">
              <w:rPr>
                <w:b w:val="0"/>
                <w:noProof/>
                <w:webHidden/>
              </w:rPr>
              <w:t>38</w:t>
            </w:r>
            <w:r w:rsidR="005E2294" w:rsidRPr="005E2294">
              <w:rPr>
                <w:b w:val="0"/>
                <w:noProof/>
                <w:webHidden/>
              </w:rPr>
              <w:fldChar w:fldCharType="end"/>
            </w:r>
          </w:hyperlink>
        </w:p>
        <w:p w14:paraId="78D29CE3" w14:textId="5D0AFFF3"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1" w:history="1">
            <w:r w:rsidR="005E2294" w:rsidRPr="005E2294">
              <w:rPr>
                <w:rStyle w:val="Hipercze"/>
                <w:b w:val="0"/>
                <w:noProof/>
              </w:rPr>
              <w:t>2.3. Określenie potencjału kadrowego IOB</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_Toc80866771 \h </w:instrText>
            </w:r>
            <w:r w:rsidR="005E2294" w:rsidRPr="005E2294">
              <w:rPr>
                <w:b w:val="0"/>
                <w:noProof/>
                <w:webHidden/>
              </w:rPr>
            </w:r>
            <w:r w:rsidR="005E2294" w:rsidRPr="005E2294">
              <w:rPr>
                <w:b w:val="0"/>
                <w:noProof/>
                <w:webHidden/>
              </w:rPr>
              <w:fldChar w:fldCharType="separate"/>
            </w:r>
            <w:r w:rsidR="00CF4B19">
              <w:rPr>
                <w:b w:val="0"/>
                <w:noProof/>
                <w:webHidden/>
              </w:rPr>
              <w:t>60</w:t>
            </w:r>
            <w:r w:rsidR="005E2294" w:rsidRPr="005E2294">
              <w:rPr>
                <w:b w:val="0"/>
                <w:noProof/>
                <w:webHidden/>
              </w:rPr>
              <w:fldChar w:fldCharType="end"/>
            </w:r>
          </w:hyperlink>
        </w:p>
        <w:p w14:paraId="42D99A1D" w14:textId="3D976629"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2" w:history="1">
            <w:r w:rsidR="005E2294" w:rsidRPr="005E2294">
              <w:rPr>
                <w:rStyle w:val="Hipercze"/>
                <w:b w:val="0"/>
                <w:noProof/>
              </w:rPr>
              <w:t>2.4. Bariery prowadzenia (rozwoju) działalności oraz potrzeby IOB</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_Toc80866772 \h </w:instrText>
            </w:r>
            <w:r w:rsidR="005E2294" w:rsidRPr="005E2294">
              <w:rPr>
                <w:b w:val="0"/>
                <w:noProof/>
                <w:webHidden/>
              </w:rPr>
            </w:r>
            <w:r w:rsidR="005E2294" w:rsidRPr="005E2294">
              <w:rPr>
                <w:b w:val="0"/>
                <w:noProof/>
                <w:webHidden/>
              </w:rPr>
              <w:fldChar w:fldCharType="separate"/>
            </w:r>
            <w:r w:rsidR="00CF4B19">
              <w:rPr>
                <w:b w:val="0"/>
                <w:noProof/>
                <w:webHidden/>
              </w:rPr>
              <w:t>62</w:t>
            </w:r>
            <w:r w:rsidR="005E2294" w:rsidRPr="005E2294">
              <w:rPr>
                <w:b w:val="0"/>
                <w:noProof/>
                <w:webHidden/>
              </w:rPr>
              <w:fldChar w:fldCharType="end"/>
            </w:r>
          </w:hyperlink>
        </w:p>
        <w:p w14:paraId="30FA28DF" w14:textId="7CC592ED" w:rsidR="005E2294" w:rsidRDefault="00042730" w:rsidP="00BC3BCB">
          <w:pPr>
            <w:pStyle w:val="Spistreci1"/>
            <w:spacing w:line="276" w:lineRule="auto"/>
            <w:rPr>
              <w:rFonts w:asciiTheme="minorHAnsi" w:eastAsiaTheme="minorEastAsia" w:hAnsiTheme="minorHAnsi" w:cstheme="minorBidi"/>
              <w:b w:val="0"/>
              <w:bCs w:val="0"/>
              <w:sz w:val="22"/>
              <w:lang w:eastAsia="pl-PL"/>
            </w:rPr>
          </w:pPr>
          <w:hyperlink w:anchor="_Toc80866773" w:history="1">
            <w:r w:rsidR="005E2294" w:rsidRPr="0058158C">
              <w:rPr>
                <w:rStyle w:val="Hipercze"/>
              </w:rPr>
              <w:t>3.</w:t>
            </w:r>
            <w:r w:rsidR="005E2294">
              <w:rPr>
                <w:rFonts w:asciiTheme="minorHAnsi" w:eastAsiaTheme="minorEastAsia" w:hAnsiTheme="minorHAnsi" w:cstheme="minorBidi"/>
                <w:b w:val="0"/>
                <w:bCs w:val="0"/>
                <w:sz w:val="22"/>
                <w:lang w:eastAsia="pl-PL"/>
              </w:rPr>
              <w:tab/>
            </w:r>
            <w:r w:rsidR="005E2294" w:rsidRPr="0058158C">
              <w:rPr>
                <w:rStyle w:val="Hipercze"/>
              </w:rPr>
              <w:t>Ocena IOB w województwie wielkopolskim przez przedsiębiorców, którzy korzystali/korzystają z ich oferty</w:t>
            </w:r>
            <w:r w:rsidR="005E2294">
              <w:rPr>
                <w:webHidden/>
              </w:rPr>
              <w:tab/>
            </w:r>
            <w:r w:rsidR="005E2294">
              <w:rPr>
                <w:webHidden/>
              </w:rPr>
              <w:fldChar w:fldCharType="begin"/>
            </w:r>
            <w:r w:rsidR="005E2294">
              <w:rPr>
                <w:webHidden/>
              </w:rPr>
              <w:instrText xml:space="preserve"> PAGEREF _Toc80866773 \h </w:instrText>
            </w:r>
            <w:r w:rsidR="005E2294">
              <w:rPr>
                <w:webHidden/>
              </w:rPr>
            </w:r>
            <w:r w:rsidR="005E2294">
              <w:rPr>
                <w:webHidden/>
              </w:rPr>
              <w:fldChar w:fldCharType="separate"/>
            </w:r>
            <w:r w:rsidR="00CF4B19">
              <w:rPr>
                <w:webHidden/>
              </w:rPr>
              <w:t>66</w:t>
            </w:r>
            <w:r w:rsidR="005E2294">
              <w:rPr>
                <w:webHidden/>
              </w:rPr>
              <w:fldChar w:fldCharType="end"/>
            </w:r>
          </w:hyperlink>
        </w:p>
        <w:p w14:paraId="07FEC0CB" w14:textId="6FA1C415"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4" w:history="1">
            <w:r w:rsidR="005E2294" w:rsidRPr="005E2294">
              <w:rPr>
                <w:rStyle w:val="Hipercze"/>
                <w:b w:val="0"/>
                <w:noProof/>
              </w:rPr>
              <w:t>3.1. Zakres usług świadczonych przez IOB, z których korzystali przedsiębiorcy</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_Toc80866774 \h </w:instrText>
            </w:r>
            <w:r w:rsidR="005E2294" w:rsidRPr="005E2294">
              <w:rPr>
                <w:b w:val="0"/>
                <w:noProof/>
                <w:webHidden/>
              </w:rPr>
            </w:r>
            <w:r w:rsidR="005E2294" w:rsidRPr="005E2294">
              <w:rPr>
                <w:b w:val="0"/>
                <w:noProof/>
                <w:webHidden/>
              </w:rPr>
              <w:fldChar w:fldCharType="separate"/>
            </w:r>
            <w:r w:rsidR="00CF4B19">
              <w:rPr>
                <w:b w:val="0"/>
                <w:noProof/>
                <w:webHidden/>
              </w:rPr>
              <w:t>66</w:t>
            </w:r>
            <w:r w:rsidR="005E2294" w:rsidRPr="005E2294">
              <w:rPr>
                <w:b w:val="0"/>
                <w:noProof/>
                <w:webHidden/>
              </w:rPr>
              <w:fldChar w:fldCharType="end"/>
            </w:r>
          </w:hyperlink>
        </w:p>
        <w:p w14:paraId="5336CDB0" w14:textId="21EF1834"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5" w:history="1">
            <w:r w:rsidR="005E2294" w:rsidRPr="005E2294">
              <w:rPr>
                <w:rStyle w:val="Hipercze"/>
                <w:b w:val="0"/>
                <w:noProof/>
              </w:rPr>
              <w:t>3.2. Motywy korzystania przez przedsiębiorstwa z usług IOB</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_Toc80866775 \h </w:instrText>
            </w:r>
            <w:r w:rsidR="005E2294" w:rsidRPr="005E2294">
              <w:rPr>
                <w:b w:val="0"/>
                <w:noProof/>
                <w:webHidden/>
              </w:rPr>
            </w:r>
            <w:r w:rsidR="005E2294" w:rsidRPr="005E2294">
              <w:rPr>
                <w:b w:val="0"/>
                <w:noProof/>
                <w:webHidden/>
              </w:rPr>
              <w:fldChar w:fldCharType="separate"/>
            </w:r>
            <w:r w:rsidR="00CF4B19">
              <w:rPr>
                <w:b w:val="0"/>
                <w:noProof/>
                <w:webHidden/>
              </w:rPr>
              <w:t>72</w:t>
            </w:r>
            <w:r w:rsidR="005E2294" w:rsidRPr="005E2294">
              <w:rPr>
                <w:b w:val="0"/>
                <w:noProof/>
                <w:webHidden/>
              </w:rPr>
              <w:fldChar w:fldCharType="end"/>
            </w:r>
          </w:hyperlink>
        </w:p>
        <w:p w14:paraId="787DBDA3" w14:textId="1197F8F3"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6" w:history="1">
            <w:r w:rsidR="005E2294" w:rsidRPr="005E2294">
              <w:rPr>
                <w:rStyle w:val="Hipercze"/>
                <w:b w:val="0"/>
                <w:noProof/>
              </w:rPr>
              <w:t>3.3. Ocena jakości usług świadczonych przez IOB</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_Toc80866776 \h </w:instrText>
            </w:r>
            <w:r w:rsidR="005E2294" w:rsidRPr="005E2294">
              <w:rPr>
                <w:b w:val="0"/>
                <w:noProof/>
                <w:webHidden/>
              </w:rPr>
            </w:r>
            <w:r w:rsidR="005E2294" w:rsidRPr="005E2294">
              <w:rPr>
                <w:b w:val="0"/>
                <w:noProof/>
                <w:webHidden/>
              </w:rPr>
              <w:fldChar w:fldCharType="separate"/>
            </w:r>
            <w:r w:rsidR="00CF4B19">
              <w:rPr>
                <w:b w:val="0"/>
                <w:noProof/>
                <w:webHidden/>
              </w:rPr>
              <w:t>74</w:t>
            </w:r>
            <w:r w:rsidR="005E2294" w:rsidRPr="005E2294">
              <w:rPr>
                <w:b w:val="0"/>
                <w:noProof/>
                <w:webHidden/>
              </w:rPr>
              <w:fldChar w:fldCharType="end"/>
            </w:r>
          </w:hyperlink>
        </w:p>
        <w:p w14:paraId="0AE11B37" w14:textId="4F1551AB" w:rsidR="005E2294" w:rsidRPr="005E2294" w:rsidRDefault="00042730" w:rsidP="00BC3BCB">
          <w:pPr>
            <w:pStyle w:val="Spistreci2"/>
            <w:spacing w:before="60" w:after="60"/>
            <w:rPr>
              <w:rFonts w:eastAsiaTheme="minorEastAsia" w:cstheme="minorBidi"/>
              <w:b w:val="0"/>
              <w:bCs w:val="0"/>
              <w:smallCaps w:val="0"/>
              <w:noProof/>
              <w:lang w:eastAsia="pl-PL"/>
            </w:rPr>
          </w:pPr>
          <w:hyperlink w:anchor="_Toc80866777" w:history="1">
            <w:r w:rsidR="005E2294" w:rsidRPr="005E2294">
              <w:rPr>
                <w:rStyle w:val="Hipercze"/>
                <w:b w:val="0"/>
                <w:noProof/>
              </w:rPr>
              <w:t>3.4. Zgodność oferty z potrzebami przedsiębiorstw</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_Toc80866777 \h </w:instrText>
            </w:r>
            <w:r w:rsidR="005E2294" w:rsidRPr="005E2294">
              <w:rPr>
                <w:b w:val="0"/>
                <w:noProof/>
                <w:webHidden/>
              </w:rPr>
            </w:r>
            <w:r w:rsidR="005E2294" w:rsidRPr="005E2294">
              <w:rPr>
                <w:b w:val="0"/>
                <w:noProof/>
                <w:webHidden/>
              </w:rPr>
              <w:fldChar w:fldCharType="separate"/>
            </w:r>
            <w:r w:rsidR="00CF4B19">
              <w:rPr>
                <w:b w:val="0"/>
                <w:noProof/>
                <w:webHidden/>
              </w:rPr>
              <w:t>76</w:t>
            </w:r>
            <w:r w:rsidR="005E2294" w:rsidRPr="005E2294">
              <w:rPr>
                <w:b w:val="0"/>
                <w:noProof/>
                <w:webHidden/>
              </w:rPr>
              <w:fldChar w:fldCharType="end"/>
            </w:r>
          </w:hyperlink>
        </w:p>
        <w:p w14:paraId="78DDD056" w14:textId="6FC852C3" w:rsidR="005E2294" w:rsidRDefault="00042730" w:rsidP="00BC3BCB">
          <w:pPr>
            <w:pStyle w:val="Spistreci1"/>
            <w:spacing w:line="276" w:lineRule="auto"/>
            <w:rPr>
              <w:rFonts w:asciiTheme="minorHAnsi" w:eastAsiaTheme="minorEastAsia" w:hAnsiTheme="minorHAnsi" w:cstheme="minorBidi"/>
              <w:b w:val="0"/>
              <w:bCs w:val="0"/>
              <w:sz w:val="22"/>
              <w:lang w:eastAsia="pl-PL"/>
            </w:rPr>
          </w:pPr>
          <w:hyperlink w:anchor="_Toc80866778" w:history="1">
            <w:r w:rsidR="005E2294" w:rsidRPr="0058158C">
              <w:rPr>
                <w:rStyle w:val="Hipercze"/>
              </w:rPr>
              <w:t>4.</w:t>
            </w:r>
            <w:r w:rsidR="005E2294">
              <w:rPr>
                <w:rFonts w:asciiTheme="minorHAnsi" w:eastAsiaTheme="minorEastAsia" w:hAnsiTheme="minorHAnsi" w:cstheme="minorBidi"/>
                <w:b w:val="0"/>
                <w:bCs w:val="0"/>
                <w:sz w:val="22"/>
                <w:lang w:eastAsia="pl-PL"/>
              </w:rPr>
              <w:tab/>
            </w:r>
            <w:r w:rsidR="005E2294" w:rsidRPr="0058158C">
              <w:rPr>
                <w:rStyle w:val="Hipercze"/>
              </w:rPr>
              <w:t>Wnioski i rekomendacje</w:t>
            </w:r>
            <w:r w:rsidR="005E2294">
              <w:rPr>
                <w:webHidden/>
              </w:rPr>
              <w:tab/>
            </w:r>
            <w:r w:rsidR="005E2294">
              <w:rPr>
                <w:webHidden/>
              </w:rPr>
              <w:fldChar w:fldCharType="begin"/>
            </w:r>
            <w:r w:rsidR="005E2294">
              <w:rPr>
                <w:webHidden/>
              </w:rPr>
              <w:instrText xml:space="preserve"> PAGEREF _Toc80866778 \h </w:instrText>
            </w:r>
            <w:r w:rsidR="005E2294">
              <w:rPr>
                <w:webHidden/>
              </w:rPr>
            </w:r>
            <w:r w:rsidR="005E2294">
              <w:rPr>
                <w:webHidden/>
              </w:rPr>
              <w:fldChar w:fldCharType="separate"/>
            </w:r>
            <w:r w:rsidR="00CF4B19">
              <w:rPr>
                <w:webHidden/>
              </w:rPr>
              <w:t>82</w:t>
            </w:r>
            <w:r w:rsidR="005E2294">
              <w:rPr>
                <w:webHidden/>
              </w:rPr>
              <w:fldChar w:fldCharType="end"/>
            </w:r>
          </w:hyperlink>
        </w:p>
        <w:p w14:paraId="708E7EC2" w14:textId="14E70C29" w:rsidR="005E2294" w:rsidRDefault="00042730">
          <w:pPr>
            <w:pStyle w:val="Spistreci1"/>
            <w:rPr>
              <w:rFonts w:asciiTheme="minorHAnsi" w:eastAsiaTheme="minorEastAsia" w:hAnsiTheme="minorHAnsi" w:cstheme="minorBidi"/>
              <w:b w:val="0"/>
              <w:bCs w:val="0"/>
              <w:sz w:val="22"/>
              <w:lang w:eastAsia="pl-PL"/>
            </w:rPr>
          </w:pPr>
          <w:hyperlink w:anchor="_Toc80866779" w:history="1">
            <w:r w:rsidR="005E2294" w:rsidRPr="0058158C">
              <w:rPr>
                <w:rStyle w:val="Hipercze"/>
              </w:rPr>
              <w:t>5.</w:t>
            </w:r>
            <w:r w:rsidR="005E2294">
              <w:rPr>
                <w:rFonts w:asciiTheme="minorHAnsi" w:eastAsiaTheme="minorEastAsia" w:hAnsiTheme="minorHAnsi" w:cstheme="minorBidi"/>
                <w:b w:val="0"/>
                <w:bCs w:val="0"/>
                <w:sz w:val="22"/>
                <w:lang w:eastAsia="pl-PL"/>
              </w:rPr>
              <w:tab/>
            </w:r>
            <w:r w:rsidR="005E2294" w:rsidRPr="0058158C">
              <w:rPr>
                <w:rStyle w:val="Hipercze"/>
              </w:rPr>
              <w:t>Załączniki</w:t>
            </w:r>
            <w:r w:rsidR="005E2294">
              <w:rPr>
                <w:webHidden/>
              </w:rPr>
              <w:tab/>
            </w:r>
            <w:r w:rsidR="005E2294">
              <w:rPr>
                <w:webHidden/>
              </w:rPr>
              <w:fldChar w:fldCharType="begin"/>
            </w:r>
            <w:r w:rsidR="005E2294">
              <w:rPr>
                <w:webHidden/>
              </w:rPr>
              <w:instrText xml:space="preserve"> PAGEREF _Toc80866779 \h </w:instrText>
            </w:r>
            <w:r w:rsidR="005E2294">
              <w:rPr>
                <w:webHidden/>
              </w:rPr>
            </w:r>
            <w:r w:rsidR="005E2294">
              <w:rPr>
                <w:webHidden/>
              </w:rPr>
              <w:fldChar w:fldCharType="separate"/>
            </w:r>
            <w:r w:rsidR="00CF4B19">
              <w:rPr>
                <w:webHidden/>
              </w:rPr>
              <w:t>90</w:t>
            </w:r>
            <w:r w:rsidR="005E2294">
              <w:rPr>
                <w:webHidden/>
              </w:rPr>
              <w:fldChar w:fldCharType="end"/>
            </w:r>
          </w:hyperlink>
        </w:p>
        <w:p w14:paraId="25A1BAB6" w14:textId="2E6A70A2" w:rsidR="005E2294" w:rsidRPr="005E2294" w:rsidRDefault="00042730">
          <w:pPr>
            <w:pStyle w:val="Spistreci2"/>
            <w:rPr>
              <w:rFonts w:eastAsiaTheme="minorEastAsia" w:cstheme="minorBidi"/>
              <w:b w:val="0"/>
              <w:bCs w:val="0"/>
              <w:smallCaps w:val="0"/>
              <w:noProof/>
              <w:lang w:eastAsia="pl-PL"/>
            </w:rPr>
          </w:pPr>
          <w:hyperlink w:anchor="_Toc80866780" w:history="1">
            <w:r w:rsidR="005E2294" w:rsidRPr="005E2294">
              <w:rPr>
                <w:rStyle w:val="Hipercze"/>
                <w:b w:val="0"/>
                <w:noProof/>
              </w:rPr>
              <w:t>Kwestionariusz CAWI/CATI</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_Toc80866780 \h </w:instrText>
            </w:r>
            <w:r w:rsidR="005E2294" w:rsidRPr="005E2294">
              <w:rPr>
                <w:b w:val="0"/>
                <w:noProof/>
                <w:webHidden/>
              </w:rPr>
            </w:r>
            <w:r w:rsidR="005E2294" w:rsidRPr="005E2294">
              <w:rPr>
                <w:b w:val="0"/>
                <w:noProof/>
                <w:webHidden/>
              </w:rPr>
              <w:fldChar w:fldCharType="separate"/>
            </w:r>
            <w:r w:rsidR="00CF4B19">
              <w:rPr>
                <w:b w:val="0"/>
                <w:noProof/>
                <w:webHidden/>
              </w:rPr>
              <w:t>90</w:t>
            </w:r>
            <w:r w:rsidR="005E2294" w:rsidRPr="005E2294">
              <w:rPr>
                <w:b w:val="0"/>
                <w:noProof/>
                <w:webHidden/>
              </w:rPr>
              <w:fldChar w:fldCharType="end"/>
            </w:r>
          </w:hyperlink>
        </w:p>
        <w:p w14:paraId="488490B0" w14:textId="0EF0FBA2" w:rsidR="005E2294" w:rsidRPr="005E2294" w:rsidRDefault="00042730">
          <w:pPr>
            <w:pStyle w:val="Spistreci2"/>
            <w:rPr>
              <w:rFonts w:eastAsiaTheme="minorEastAsia" w:cstheme="minorBidi"/>
              <w:b w:val="0"/>
              <w:bCs w:val="0"/>
              <w:smallCaps w:val="0"/>
              <w:noProof/>
              <w:lang w:eastAsia="pl-PL"/>
            </w:rPr>
          </w:pPr>
          <w:hyperlink w:anchor="_Toc80866781" w:history="1">
            <w:r w:rsidR="005E2294" w:rsidRPr="005E2294">
              <w:rPr>
                <w:rStyle w:val="Hipercze"/>
                <w:b w:val="0"/>
                <w:noProof/>
              </w:rPr>
              <w:t>Scenariusz TDI</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_Toc80866781 \h </w:instrText>
            </w:r>
            <w:r w:rsidR="005E2294" w:rsidRPr="005E2294">
              <w:rPr>
                <w:b w:val="0"/>
                <w:noProof/>
                <w:webHidden/>
              </w:rPr>
            </w:r>
            <w:r w:rsidR="005E2294" w:rsidRPr="005E2294">
              <w:rPr>
                <w:b w:val="0"/>
                <w:noProof/>
                <w:webHidden/>
              </w:rPr>
              <w:fldChar w:fldCharType="separate"/>
            </w:r>
            <w:r w:rsidR="00CF4B19">
              <w:rPr>
                <w:b w:val="0"/>
                <w:noProof/>
                <w:webHidden/>
              </w:rPr>
              <w:t>98</w:t>
            </w:r>
            <w:r w:rsidR="005E2294" w:rsidRPr="005E2294">
              <w:rPr>
                <w:b w:val="0"/>
                <w:noProof/>
                <w:webHidden/>
              </w:rPr>
              <w:fldChar w:fldCharType="end"/>
            </w:r>
          </w:hyperlink>
        </w:p>
        <w:p w14:paraId="20AF8F19" w14:textId="5FF9F83C" w:rsidR="005E2294" w:rsidRPr="005E2294" w:rsidRDefault="00042730">
          <w:pPr>
            <w:pStyle w:val="Spistreci2"/>
            <w:rPr>
              <w:rFonts w:eastAsiaTheme="minorEastAsia" w:cstheme="minorBidi"/>
              <w:b w:val="0"/>
              <w:bCs w:val="0"/>
              <w:smallCaps w:val="0"/>
              <w:noProof/>
              <w:lang w:eastAsia="pl-PL"/>
            </w:rPr>
          </w:pPr>
          <w:hyperlink w:anchor="_Toc80866782" w:history="1">
            <w:r w:rsidR="005E2294" w:rsidRPr="005E2294">
              <w:rPr>
                <w:rStyle w:val="Hipercze"/>
                <w:b w:val="0"/>
                <w:noProof/>
              </w:rPr>
              <w:t>Wykaz źródeł</w:t>
            </w:r>
            <w:r w:rsidR="005E2294" w:rsidRPr="005E2294">
              <w:rPr>
                <w:b w:val="0"/>
                <w:noProof/>
                <w:webHidden/>
              </w:rPr>
              <w:tab/>
            </w:r>
            <w:r w:rsidR="005E2294" w:rsidRPr="005E2294">
              <w:rPr>
                <w:b w:val="0"/>
                <w:noProof/>
                <w:webHidden/>
              </w:rPr>
              <w:fldChar w:fldCharType="begin"/>
            </w:r>
            <w:r w:rsidR="005E2294" w:rsidRPr="005E2294">
              <w:rPr>
                <w:b w:val="0"/>
                <w:noProof/>
                <w:webHidden/>
              </w:rPr>
              <w:instrText xml:space="preserve"> PAGEREF _Toc80866782 \h </w:instrText>
            </w:r>
            <w:r w:rsidR="005E2294" w:rsidRPr="005E2294">
              <w:rPr>
                <w:b w:val="0"/>
                <w:noProof/>
                <w:webHidden/>
              </w:rPr>
            </w:r>
            <w:r w:rsidR="005E2294" w:rsidRPr="005E2294">
              <w:rPr>
                <w:b w:val="0"/>
                <w:noProof/>
                <w:webHidden/>
              </w:rPr>
              <w:fldChar w:fldCharType="separate"/>
            </w:r>
            <w:r w:rsidR="00CF4B19">
              <w:rPr>
                <w:b w:val="0"/>
                <w:noProof/>
                <w:webHidden/>
              </w:rPr>
              <w:t>99</w:t>
            </w:r>
            <w:r w:rsidR="005E2294" w:rsidRPr="005E2294">
              <w:rPr>
                <w:b w:val="0"/>
                <w:noProof/>
                <w:webHidden/>
              </w:rPr>
              <w:fldChar w:fldCharType="end"/>
            </w:r>
          </w:hyperlink>
        </w:p>
        <w:p w14:paraId="23CB43C2" w14:textId="2C8DD4A2" w:rsidR="00B93B6D" w:rsidRPr="00E747C5" w:rsidRDefault="00B93B6D" w:rsidP="00B93B6D">
          <w:pPr>
            <w:ind w:firstLine="0"/>
          </w:pPr>
          <w:r w:rsidRPr="00E747C5">
            <w:rPr>
              <w:b/>
              <w:bCs/>
              <w:noProof/>
            </w:rPr>
            <w:fldChar w:fldCharType="end"/>
          </w:r>
        </w:p>
      </w:sdtContent>
    </w:sdt>
    <w:p w14:paraId="011850C3" w14:textId="77777777" w:rsidR="00E7251B" w:rsidRDefault="00E7251B">
      <w:pPr>
        <w:spacing w:line="240" w:lineRule="auto"/>
        <w:ind w:firstLine="0"/>
        <w:jc w:val="left"/>
      </w:pPr>
      <w:bookmarkStart w:id="12" w:name="_Hlk73457422"/>
      <w:bookmarkStart w:id="13" w:name="_Toc43140886"/>
      <w:r>
        <w:br w:type="page"/>
      </w:r>
    </w:p>
    <w:p w14:paraId="74D08443" w14:textId="77777777" w:rsidR="00180104" w:rsidRDefault="00180104" w:rsidP="00180104">
      <w:bookmarkStart w:id="14" w:name="_Toc59115446"/>
      <w:bookmarkStart w:id="15" w:name="_Toc80866763"/>
      <w:bookmarkStart w:id="16" w:name="_Hlk70852267"/>
      <w:bookmarkStart w:id="17" w:name="_Toc78272247"/>
    </w:p>
    <w:p w14:paraId="2DE9C6B4" w14:textId="3B2425F2" w:rsidR="00B93B6D" w:rsidRPr="00E747C5" w:rsidRDefault="00B93B6D" w:rsidP="00B93B6D">
      <w:pPr>
        <w:pStyle w:val="Nagwek1"/>
        <w:numPr>
          <w:ilvl w:val="0"/>
          <w:numId w:val="0"/>
        </w:numPr>
      </w:pPr>
      <w:r w:rsidRPr="00E747C5">
        <w:t>Wstęp</w:t>
      </w:r>
      <w:r w:rsidRPr="00E747C5">
        <w:rPr>
          <w:rStyle w:val="Odwoanieprzypisudolnego"/>
        </w:rPr>
        <w:footnoteReference w:id="2"/>
      </w:r>
      <w:bookmarkEnd w:id="14"/>
      <w:bookmarkEnd w:id="15"/>
    </w:p>
    <w:bookmarkEnd w:id="16"/>
    <w:p w14:paraId="7C78BCF5" w14:textId="77777777" w:rsidR="00B93B6D" w:rsidRPr="00E747C5" w:rsidRDefault="00B93B6D" w:rsidP="00B93B6D">
      <w:pPr>
        <w:autoSpaceDE w:val="0"/>
        <w:autoSpaceDN w:val="0"/>
        <w:adjustRightInd w:val="0"/>
        <w:spacing w:after="160"/>
        <w:rPr>
          <w:rFonts w:cs="Arial"/>
          <w:szCs w:val="20"/>
          <w:lang w:eastAsia="pl-PL"/>
        </w:rPr>
      </w:pPr>
      <w:r w:rsidRPr="00E747C5">
        <w:rPr>
          <w:rFonts w:cs="Arial"/>
          <w:szCs w:val="20"/>
          <w:lang w:eastAsia="pl-PL"/>
        </w:rPr>
        <w:t>Odpowiednio ukształtowane środowisko działalności gospodarczej stanowi istotny czynnik rozwoju regionalnego, wpływający na atrakcyjność inwestycyjną i konkurencyjność obszaru. Szczególnie istotną rolę w tym zakresie odgrywają instytucje otoczenia biznesu (IOB), które wspierają działalność przedsiębiorstw, oddziałują na absorpcję wiedzy i innowacji, sprzyjają podejmowaniu decyzji lokalizacyjnych i warunkują proces wspólnego uczenia się, zwiększając w ten sposób konkurencyjność i innowacyjność gospodarki.</w:t>
      </w:r>
    </w:p>
    <w:p w14:paraId="3EF5ED7A" w14:textId="4A5058BC" w:rsidR="00B93B6D" w:rsidRPr="00E747C5" w:rsidRDefault="00B93B6D" w:rsidP="00841459">
      <w:pPr>
        <w:tabs>
          <w:tab w:val="left" w:pos="5103"/>
        </w:tabs>
        <w:autoSpaceDE w:val="0"/>
        <w:autoSpaceDN w:val="0"/>
        <w:adjustRightInd w:val="0"/>
        <w:spacing w:after="160"/>
        <w:rPr>
          <w:rFonts w:cs="Arial"/>
          <w:szCs w:val="20"/>
          <w:lang w:eastAsia="pl-PL"/>
        </w:rPr>
      </w:pPr>
      <w:r w:rsidRPr="00E747C5">
        <w:rPr>
          <w:rFonts w:cs="Arial"/>
          <w:szCs w:val="20"/>
          <w:lang w:eastAsia="pl-PL"/>
        </w:rPr>
        <w:t xml:space="preserve">IOB stanowią wyraźny i trwały element systemu wspierania przedsiębiorczości regionów i są uznawane za element polityki regionalnej. Ich znaczenie dla rozwoju przedsiębiorczości </w:t>
      </w:r>
      <w:r w:rsidR="003B348B">
        <w:rPr>
          <w:rFonts w:cs="Arial"/>
          <w:szCs w:val="20"/>
          <w:lang w:eastAsia="pl-PL"/>
        </w:rPr>
        <w:br/>
      </w:r>
      <w:r w:rsidRPr="00E747C5">
        <w:rPr>
          <w:rFonts w:cs="Arial"/>
          <w:szCs w:val="20"/>
          <w:lang w:eastAsia="pl-PL"/>
        </w:rPr>
        <w:t>i</w:t>
      </w:r>
      <w:r w:rsidR="00040D37">
        <w:rPr>
          <w:rFonts w:cs="Arial"/>
          <w:szCs w:val="20"/>
          <w:lang w:eastAsia="pl-PL"/>
        </w:rPr>
        <w:t xml:space="preserve"> </w:t>
      </w:r>
      <w:r w:rsidRPr="00E747C5">
        <w:rPr>
          <w:rFonts w:cs="Arial"/>
          <w:szCs w:val="20"/>
          <w:lang w:eastAsia="pl-PL"/>
        </w:rPr>
        <w:t>innowacyjności oraz potrzebę wsparcia ich rozwoju (wzmocnienia potencjału, profesjonalizacji usług i</w:t>
      </w:r>
      <w:r w:rsidR="00040D37">
        <w:rPr>
          <w:rFonts w:cs="Arial"/>
          <w:szCs w:val="20"/>
          <w:lang w:eastAsia="pl-PL"/>
        </w:rPr>
        <w:t xml:space="preserve"> </w:t>
      </w:r>
      <w:r w:rsidRPr="00E747C5">
        <w:rPr>
          <w:rFonts w:cs="Arial"/>
          <w:szCs w:val="20"/>
          <w:lang w:eastAsia="pl-PL"/>
        </w:rPr>
        <w:t xml:space="preserve">ich dostosowania do potrzeb rynku) akcentują zapisy dokumentów strategicznych funkcjonujących na poziomie kraju, m.in. </w:t>
      </w:r>
      <w:r w:rsidRPr="00E747C5">
        <w:rPr>
          <w:rFonts w:cs="Arial"/>
          <w:i/>
          <w:iCs/>
          <w:szCs w:val="20"/>
          <w:lang w:eastAsia="pl-PL"/>
        </w:rPr>
        <w:t>Strategii na rzecz Odpowiedzialnego Rozwoju do roku 2020 (z perspektywą do 2030 r.)</w:t>
      </w:r>
      <w:r w:rsidRPr="00E747C5">
        <w:rPr>
          <w:rFonts w:cs="Arial"/>
          <w:szCs w:val="20"/>
          <w:lang w:eastAsia="pl-PL"/>
        </w:rPr>
        <w:t xml:space="preserve"> i </w:t>
      </w:r>
      <w:r w:rsidRPr="00E747C5">
        <w:rPr>
          <w:rFonts w:cs="Arial"/>
          <w:i/>
          <w:iCs/>
          <w:szCs w:val="20"/>
          <w:lang w:eastAsia="pl-PL"/>
        </w:rPr>
        <w:t>Krajowej Strategii Rozwoju Regionalnego 2030</w:t>
      </w:r>
      <w:r w:rsidRPr="00E747C5">
        <w:rPr>
          <w:rFonts w:cs="Arial"/>
          <w:szCs w:val="20"/>
          <w:lang w:eastAsia="pl-PL"/>
        </w:rPr>
        <w:t xml:space="preserve">. Co warte podkreślenia, w dokumentach tych wśród projektów strategicznych istotnych dla osiągnięcia wyznaczonych w nich celów wyróżniono także projekt </w:t>
      </w:r>
      <w:r w:rsidRPr="00E747C5">
        <w:rPr>
          <w:rFonts w:cs="Arial"/>
          <w:i/>
          <w:iCs/>
          <w:szCs w:val="20"/>
          <w:lang w:eastAsia="pl-PL"/>
        </w:rPr>
        <w:t>Profesjonalne Instytucje Otoczenia Biznesu</w:t>
      </w:r>
      <w:r w:rsidRPr="00E747C5">
        <w:rPr>
          <w:rFonts w:cs="Arial"/>
          <w:szCs w:val="20"/>
          <w:lang w:eastAsia="pl-PL"/>
        </w:rPr>
        <w:t xml:space="preserve">. IOB są także elementem </w:t>
      </w:r>
      <w:r w:rsidRPr="00E747C5">
        <w:rPr>
          <w:rFonts w:cs="Arial"/>
          <w:i/>
          <w:iCs/>
          <w:szCs w:val="20"/>
          <w:lang w:eastAsia="pl-PL"/>
        </w:rPr>
        <w:t>Strategii rozwoju województwa wielkopolskiego do 2030 roku</w:t>
      </w:r>
      <w:r w:rsidRPr="00E747C5">
        <w:rPr>
          <w:rFonts w:cs="Arial"/>
          <w:szCs w:val="20"/>
          <w:lang w:eastAsia="pl-PL"/>
        </w:rPr>
        <w:t xml:space="preserve">, w której znaleźć można zapisy dotyczące wsparcia profesjonalizacji ich usług czy lepszego wykorzystania ich potencjału na rzecz rozwoju innowacyjnego, a wśród wyodrębnionych pakietów działań znajduje się pakiet ukierunkowany na rozwój IOB w regionie, tj. </w:t>
      </w:r>
      <w:r w:rsidRPr="002E5D57">
        <w:rPr>
          <w:rFonts w:cs="Arial"/>
          <w:iCs/>
          <w:szCs w:val="20"/>
          <w:lang w:eastAsia="pl-PL"/>
        </w:rPr>
        <w:t>Profesjonalne Otoczenie Biznesu</w:t>
      </w:r>
      <w:r w:rsidRPr="00E747C5">
        <w:rPr>
          <w:rFonts w:cs="Arial"/>
          <w:szCs w:val="20"/>
          <w:lang w:eastAsia="pl-PL"/>
        </w:rPr>
        <w:t>.</w:t>
      </w:r>
    </w:p>
    <w:p w14:paraId="7BA43F80" w14:textId="0885779E" w:rsidR="00B93B6D" w:rsidRPr="00E747C5" w:rsidRDefault="00B93B6D" w:rsidP="00B93B6D">
      <w:pPr>
        <w:autoSpaceDE w:val="0"/>
        <w:autoSpaceDN w:val="0"/>
        <w:adjustRightInd w:val="0"/>
        <w:spacing w:after="160"/>
        <w:rPr>
          <w:rFonts w:cs="Arial"/>
          <w:szCs w:val="20"/>
          <w:lang w:eastAsia="pl-PL"/>
        </w:rPr>
      </w:pPr>
      <w:r w:rsidRPr="00E747C5">
        <w:rPr>
          <w:rFonts w:cs="Arial"/>
          <w:szCs w:val="20"/>
          <w:lang w:eastAsia="pl-PL"/>
        </w:rPr>
        <w:t xml:space="preserve">Mając na uwadze rolę IOB w rozwoju przedsiębiorczości i innowacyjności regionu istotnym </w:t>
      </w:r>
      <w:r w:rsidR="00830910">
        <w:rPr>
          <w:rFonts w:cs="Arial"/>
          <w:szCs w:val="20"/>
          <w:lang w:eastAsia="pl-PL"/>
        </w:rPr>
        <w:t>było</w:t>
      </w:r>
      <w:r w:rsidRPr="00E747C5">
        <w:rPr>
          <w:rFonts w:cs="Arial"/>
          <w:szCs w:val="20"/>
          <w:lang w:eastAsia="pl-PL"/>
        </w:rPr>
        <w:t xml:space="preserve"> więc zdiagnozowanie aktualnej sytuacji tego rodzaju instytucji w województwie wielkopolskim. W</w:t>
      </w:r>
      <w:r w:rsidR="00830910">
        <w:rPr>
          <w:rFonts w:cs="Arial"/>
          <w:szCs w:val="20"/>
          <w:lang w:eastAsia="pl-PL"/>
        </w:rPr>
        <w:t xml:space="preserve"> </w:t>
      </w:r>
      <w:r w:rsidRPr="00E747C5">
        <w:rPr>
          <w:rFonts w:cs="Arial"/>
          <w:szCs w:val="20"/>
          <w:lang w:eastAsia="pl-PL"/>
        </w:rPr>
        <w:t xml:space="preserve">inwentaryzacji IOB </w:t>
      </w:r>
      <w:r w:rsidR="00830910">
        <w:rPr>
          <w:rFonts w:cs="Arial"/>
          <w:szCs w:val="20"/>
          <w:lang w:eastAsia="pl-PL"/>
        </w:rPr>
        <w:t>ważne</w:t>
      </w:r>
      <w:r w:rsidRPr="00E747C5">
        <w:rPr>
          <w:rFonts w:cs="Arial"/>
          <w:szCs w:val="20"/>
          <w:lang w:eastAsia="pl-PL"/>
        </w:rPr>
        <w:t xml:space="preserve"> było przy tym nie tylko uwzględnienie ich aktualnego stanu liczbowego i</w:t>
      </w:r>
      <w:r w:rsidR="0040702F">
        <w:rPr>
          <w:rFonts w:cs="Arial"/>
          <w:szCs w:val="20"/>
          <w:lang w:eastAsia="pl-PL"/>
        </w:rPr>
        <w:t xml:space="preserve"> </w:t>
      </w:r>
      <w:r w:rsidRPr="00E747C5">
        <w:rPr>
          <w:rFonts w:cs="Arial"/>
          <w:szCs w:val="20"/>
          <w:lang w:eastAsia="pl-PL"/>
        </w:rPr>
        <w:t xml:space="preserve">zakresu oferty, lecz także identyfikacja zmian jakie nastąpiły </w:t>
      </w:r>
      <w:r w:rsidR="003B348B">
        <w:rPr>
          <w:rFonts w:cs="Arial"/>
          <w:szCs w:val="20"/>
          <w:lang w:eastAsia="pl-PL"/>
        </w:rPr>
        <w:br/>
      </w:r>
      <w:r w:rsidRPr="00E747C5">
        <w:rPr>
          <w:rFonts w:cs="Arial"/>
          <w:szCs w:val="20"/>
          <w:lang w:eastAsia="pl-PL"/>
        </w:rPr>
        <w:t>w</w:t>
      </w:r>
      <w:r w:rsidR="0040702F">
        <w:rPr>
          <w:rFonts w:cs="Arial"/>
          <w:szCs w:val="20"/>
          <w:lang w:eastAsia="pl-PL"/>
        </w:rPr>
        <w:t xml:space="preserve"> </w:t>
      </w:r>
      <w:r w:rsidRPr="00E747C5">
        <w:rPr>
          <w:rFonts w:cs="Arial"/>
          <w:szCs w:val="20"/>
          <w:lang w:eastAsia="pl-PL"/>
        </w:rPr>
        <w:t xml:space="preserve">ostatnich latach w otoczeniu biznesu, ocena świadczonych przez IOB usług, określenie najważniejszych potrzeb IOB oraz wskazanie perspektyw ich dalszego rozwoju w regionie. Istotnym obszarem analizy </w:t>
      </w:r>
      <w:r w:rsidR="0040702F">
        <w:rPr>
          <w:rFonts w:cs="Arial"/>
          <w:szCs w:val="20"/>
          <w:lang w:eastAsia="pl-PL"/>
        </w:rPr>
        <w:t>było</w:t>
      </w:r>
      <w:r w:rsidRPr="00E747C5">
        <w:rPr>
          <w:rFonts w:cs="Arial"/>
          <w:szCs w:val="20"/>
          <w:lang w:eastAsia="pl-PL"/>
        </w:rPr>
        <w:t xml:space="preserve"> także przedstawienie perspektywy przedsiębiorstw korzystających z usług świadczonych </w:t>
      </w:r>
      <w:r w:rsidR="00821B69">
        <w:rPr>
          <w:rFonts w:cs="Arial"/>
          <w:szCs w:val="20"/>
          <w:lang w:eastAsia="pl-PL"/>
        </w:rPr>
        <w:t>p</w:t>
      </w:r>
      <w:r w:rsidRPr="00E747C5">
        <w:rPr>
          <w:rFonts w:cs="Arial"/>
          <w:szCs w:val="20"/>
          <w:lang w:eastAsia="pl-PL"/>
        </w:rPr>
        <w:t>rzez wielkopolskie IOB.</w:t>
      </w:r>
    </w:p>
    <w:p w14:paraId="67251E10" w14:textId="6BFFAC0C" w:rsidR="00B93B6D" w:rsidRPr="00E747C5" w:rsidRDefault="00B93B6D" w:rsidP="00B93B6D">
      <w:pPr>
        <w:autoSpaceDE w:val="0"/>
        <w:autoSpaceDN w:val="0"/>
        <w:adjustRightInd w:val="0"/>
        <w:spacing w:after="160"/>
      </w:pPr>
      <w:r w:rsidRPr="00E747C5">
        <w:rPr>
          <w:rFonts w:cs="Arial"/>
          <w:szCs w:val="20"/>
          <w:lang w:eastAsia="pl-PL"/>
        </w:rPr>
        <w:t>Badanie stanowi odpowiedź na istniejące braki wiedzy nt. IOB w województwie wielkopolskim. Obecnie brakuje bowiem opracowań, które w sposób kompleksowy (wieloaspektowy) przedstawiałyby aktualną sytuację IOB na poziomie regionalnym. Wyniki przeprowadzonych analiz będzie można wykorzystać w procesie wdrażania</w:t>
      </w:r>
      <w:r>
        <w:rPr>
          <w:rFonts w:cs="Arial"/>
          <w:szCs w:val="20"/>
          <w:lang w:eastAsia="pl-PL"/>
        </w:rPr>
        <w:t xml:space="preserve"> </w:t>
      </w:r>
      <w:r w:rsidRPr="00AA5AB6">
        <w:rPr>
          <w:rFonts w:cs="Arial"/>
          <w:i/>
          <w:iCs/>
          <w:szCs w:val="20"/>
          <w:lang w:eastAsia="pl-PL"/>
        </w:rPr>
        <w:t>Programu Regionalnego: Fundusze Europejskie dla Wielkopolski 2021-202</w:t>
      </w:r>
      <w:r>
        <w:rPr>
          <w:rFonts w:cs="Arial"/>
          <w:i/>
          <w:iCs/>
          <w:szCs w:val="20"/>
          <w:lang w:eastAsia="pl-PL"/>
        </w:rPr>
        <w:t>7</w:t>
      </w:r>
      <w:r w:rsidRPr="00E747C5">
        <w:rPr>
          <w:rFonts w:cs="Arial"/>
          <w:szCs w:val="20"/>
          <w:lang w:eastAsia="pl-PL"/>
        </w:rPr>
        <w:t xml:space="preserve">. Dostarcza ono również rekomendacji dla Samorządu Województwa Wielkopolskiego dotyczących działań, jakie należy podejmować na rzecz rozwoju IOB w regionie. Opracowanie stanowi jednocześnie aktualizację informacji zawartych w ekspertyzie zrealizowanej w 2015 roku na zlecenie Wielkopolskiego </w:t>
      </w:r>
      <w:r w:rsidRPr="00E747C5">
        <w:rPr>
          <w:rFonts w:cs="Arial"/>
          <w:szCs w:val="20"/>
          <w:lang w:eastAsia="pl-PL"/>
        </w:rPr>
        <w:lastRenderedPageBreak/>
        <w:t>Regionalnego Obserwatorium Terytorialnego (WROT) p</w:t>
      </w:r>
      <w:r>
        <w:rPr>
          <w:rFonts w:cs="Arial"/>
          <w:szCs w:val="20"/>
          <w:lang w:eastAsia="pl-PL"/>
        </w:rPr>
        <w:t>t</w:t>
      </w:r>
      <w:r w:rsidRPr="00E747C5">
        <w:rPr>
          <w:rFonts w:cs="Arial"/>
          <w:szCs w:val="20"/>
          <w:lang w:eastAsia="pl-PL"/>
        </w:rPr>
        <w:t xml:space="preserve">. </w:t>
      </w:r>
      <w:r w:rsidRPr="00E747C5">
        <w:rPr>
          <w:rFonts w:cs="Arial"/>
          <w:i/>
          <w:iCs/>
          <w:szCs w:val="20"/>
          <w:lang w:eastAsia="pl-PL"/>
        </w:rPr>
        <w:t xml:space="preserve">Organizacja przestrzenna </w:t>
      </w:r>
      <w:r w:rsidR="003B348B">
        <w:rPr>
          <w:rFonts w:cs="Arial"/>
          <w:i/>
          <w:iCs/>
          <w:szCs w:val="20"/>
          <w:lang w:eastAsia="pl-PL"/>
        </w:rPr>
        <w:br/>
      </w:r>
      <w:r w:rsidRPr="00E747C5">
        <w:rPr>
          <w:rFonts w:cs="Arial"/>
          <w:i/>
          <w:iCs/>
          <w:szCs w:val="20"/>
          <w:lang w:eastAsia="pl-PL"/>
        </w:rPr>
        <w:t>i</w:t>
      </w:r>
      <w:r w:rsidR="00054464">
        <w:rPr>
          <w:rFonts w:cs="Arial"/>
          <w:i/>
          <w:iCs/>
          <w:szCs w:val="20"/>
          <w:lang w:eastAsia="pl-PL"/>
        </w:rPr>
        <w:t xml:space="preserve"> </w:t>
      </w:r>
      <w:r w:rsidRPr="00E747C5">
        <w:rPr>
          <w:rFonts w:cs="Arial"/>
          <w:i/>
          <w:iCs/>
          <w:szCs w:val="20"/>
          <w:lang w:eastAsia="pl-PL"/>
        </w:rPr>
        <w:t>funkcjonowanie instytucji otoczenia biznesu w województwie wielkopolskim</w:t>
      </w:r>
      <w:r w:rsidRPr="00E747C5">
        <w:rPr>
          <w:rFonts w:cs="Arial"/>
          <w:szCs w:val="20"/>
          <w:lang w:eastAsia="pl-PL"/>
        </w:rPr>
        <w:t>.</w:t>
      </w:r>
    </w:p>
    <w:p w14:paraId="15FF42BA" w14:textId="7324305F" w:rsidR="00B93B6D" w:rsidRPr="00E747C5" w:rsidRDefault="00B93B6D" w:rsidP="00B93B6D">
      <w:pPr>
        <w:spacing w:before="120" w:after="120"/>
        <w:rPr>
          <w:rFonts w:cs="Arial"/>
          <w:szCs w:val="20"/>
        </w:rPr>
      </w:pPr>
      <w:r w:rsidRPr="00E747C5">
        <w:rPr>
          <w:rFonts w:cs="Arial"/>
          <w:szCs w:val="20"/>
        </w:rPr>
        <w:t>Na potrzeby przedmiotowej ana</w:t>
      </w:r>
      <w:r w:rsidR="005D0CE3">
        <w:rPr>
          <w:rFonts w:cs="Arial"/>
          <w:szCs w:val="20"/>
        </w:rPr>
        <w:t>lizy zastosowanych zostało kilka</w:t>
      </w:r>
      <w:r w:rsidRPr="00E747C5">
        <w:rPr>
          <w:rFonts w:cs="Arial"/>
          <w:szCs w:val="20"/>
        </w:rPr>
        <w:t xml:space="preserve"> metod badawczych:</w:t>
      </w:r>
    </w:p>
    <w:p w14:paraId="7CAF9728" w14:textId="15FB1D6F" w:rsidR="00B93B6D" w:rsidRPr="009A0AF7" w:rsidRDefault="009A0AF7" w:rsidP="008E5E30">
      <w:pPr>
        <w:pStyle w:val="Akapitzlist"/>
        <w:numPr>
          <w:ilvl w:val="0"/>
          <w:numId w:val="14"/>
        </w:numPr>
        <w:spacing w:before="60" w:after="60"/>
        <w:ind w:left="714" w:hanging="357"/>
        <w:contextualSpacing w:val="0"/>
        <w:rPr>
          <w:rFonts w:cs="Arial"/>
          <w:szCs w:val="20"/>
        </w:rPr>
      </w:pPr>
      <w:r w:rsidRPr="009A0AF7">
        <w:rPr>
          <w:rFonts w:cs="Arial"/>
          <w:szCs w:val="20"/>
        </w:rPr>
        <w:t>a</w:t>
      </w:r>
      <w:r w:rsidR="00B93B6D" w:rsidRPr="009A0AF7">
        <w:rPr>
          <w:rFonts w:cs="Arial"/>
          <w:szCs w:val="20"/>
        </w:rPr>
        <w:t>naliza danych zastanych (</w:t>
      </w:r>
      <w:r w:rsidR="00B93B6D" w:rsidRPr="009A0AF7">
        <w:rPr>
          <w:rFonts w:cs="Arial"/>
          <w:iCs/>
          <w:szCs w:val="20"/>
        </w:rPr>
        <w:t>ang.</w:t>
      </w:r>
      <w:r w:rsidR="005D0CE3" w:rsidRPr="009A0AF7">
        <w:rPr>
          <w:rFonts w:cs="Arial"/>
          <w:i/>
          <w:iCs/>
          <w:szCs w:val="20"/>
        </w:rPr>
        <w:t xml:space="preserve"> </w:t>
      </w:r>
      <w:proofErr w:type="spellStart"/>
      <w:r w:rsidR="005D0CE3" w:rsidRPr="009A0AF7">
        <w:rPr>
          <w:rFonts w:cs="Arial"/>
          <w:i/>
          <w:iCs/>
          <w:szCs w:val="20"/>
        </w:rPr>
        <w:t>d</w:t>
      </w:r>
      <w:r w:rsidR="00B93B6D" w:rsidRPr="009A0AF7">
        <w:rPr>
          <w:rFonts w:cs="Arial"/>
          <w:i/>
          <w:iCs/>
          <w:szCs w:val="20"/>
        </w:rPr>
        <w:t>esk</w:t>
      </w:r>
      <w:proofErr w:type="spellEnd"/>
      <w:r w:rsidR="00B93B6D" w:rsidRPr="009A0AF7">
        <w:rPr>
          <w:rFonts w:cs="Arial"/>
          <w:i/>
          <w:iCs/>
          <w:szCs w:val="20"/>
        </w:rPr>
        <w:t xml:space="preserve"> </w:t>
      </w:r>
      <w:proofErr w:type="spellStart"/>
      <w:r w:rsidR="00B93B6D" w:rsidRPr="009A0AF7">
        <w:rPr>
          <w:rFonts w:cs="Arial"/>
          <w:i/>
          <w:iCs/>
          <w:szCs w:val="20"/>
        </w:rPr>
        <w:t>research</w:t>
      </w:r>
      <w:proofErr w:type="spellEnd"/>
      <w:r w:rsidR="00B93B6D" w:rsidRPr="009A0AF7">
        <w:rPr>
          <w:rFonts w:cs="Arial"/>
          <w:i/>
          <w:iCs/>
          <w:szCs w:val="20"/>
        </w:rPr>
        <w:t xml:space="preserve"> </w:t>
      </w:r>
      <w:r w:rsidR="00B93B6D" w:rsidRPr="002E5D57">
        <w:rPr>
          <w:rFonts w:cs="Arial"/>
          <w:iCs/>
          <w:szCs w:val="20"/>
        </w:rPr>
        <w:t>–</w:t>
      </w:r>
      <w:r w:rsidR="00B93B6D" w:rsidRPr="009A0AF7">
        <w:rPr>
          <w:rFonts w:cs="Arial"/>
          <w:i/>
          <w:iCs/>
          <w:szCs w:val="20"/>
        </w:rPr>
        <w:t xml:space="preserve"> </w:t>
      </w:r>
      <w:r w:rsidR="00B93B6D" w:rsidRPr="002E5D57">
        <w:rPr>
          <w:rFonts w:cs="Arial"/>
          <w:iCs/>
          <w:szCs w:val="20"/>
        </w:rPr>
        <w:t>DR</w:t>
      </w:r>
      <w:r w:rsidR="00B93B6D" w:rsidRPr="009A0AF7">
        <w:rPr>
          <w:rFonts w:cs="Arial"/>
          <w:szCs w:val="20"/>
        </w:rPr>
        <w:t xml:space="preserve">) – obejmowała analizę dostępnej literatury naukowej i nienaukowej, aktów prawnych, dokumentów strategicznych </w:t>
      </w:r>
      <w:r w:rsidR="003B348B">
        <w:rPr>
          <w:rFonts w:cs="Arial"/>
          <w:szCs w:val="20"/>
        </w:rPr>
        <w:br/>
      </w:r>
      <w:r w:rsidR="00B93B6D" w:rsidRPr="009A0AF7">
        <w:rPr>
          <w:rFonts w:cs="Arial"/>
          <w:szCs w:val="20"/>
        </w:rPr>
        <w:t>i planistycznych funkcjonujących na poziomach unijnym, krajowym, regionalnym, lokalnym dotyczących problematyki IOB;</w:t>
      </w:r>
    </w:p>
    <w:p w14:paraId="7746E592" w14:textId="1CA00031" w:rsidR="00B93B6D" w:rsidRPr="009A0AF7" w:rsidRDefault="009A0AF7" w:rsidP="008E5E30">
      <w:pPr>
        <w:pStyle w:val="Akapitzlist"/>
        <w:numPr>
          <w:ilvl w:val="0"/>
          <w:numId w:val="14"/>
        </w:numPr>
        <w:spacing w:before="60" w:after="60"/>
        <w:ind w:left="714" w:hanging="357"/>
        <w:contextualSpacing w:val="0"/>
        <w:rPr>
          <w:rFonts w:cs="Arial"/>
          <w:szCs w:val="20"/>
        </w:rPr>
      </w:pPr>
      <w:r w:rsidRPr="009A0AF7">
        <w:rPr>
          <w:rFonts w:cs="Arial"/>
          <w:szCs w:val="20"/>
        </w:rPr>
        <w:t>a</w:t>
      </w:r>
      <w:r w:rsidR="00B93B6D" w:rsidRPr="009A0AF7">
        <w:rPr>
          <w:rFonts w:cs="Arial"/>
          <w:szCs w:val="20"/>
        </w:rPr>
        <w:t xml:space="preserve">nalizy statystyczne i przestrzenne odnoszące się zarówno do rozmieszczenia IOB, jak i </w:t>
      </w:r>
      <w:r w:rsidR="005D0CE3" w:rsidRPr="009A0AF7">
        <w:rPr>
          <w:rFonts w:cs="Arial"/>
          <w:szCs w:val="20"/>
        </w:rPr>
        <w:t xml:space="preserve">ich </w:t>
      </w:r>
      <w:r w:rsidR="00B93B6D" w:rsidRPr="009A0AF7">
        <w:rPr>
          <w:rFonts w:cs="Arial"/>
          <w:szCs w:val="20"/>
        </w:rPr>
        <w:t>oddziaływania na rozwój przedsiębiorczości oraz innowacyjności;</w:t>
      </w:r>
    </w:p>
    <w:p w14:paraId="75E1FE9B" w14:textId="58B295FC" w:rsidR="00B93B6D" w:rsidRPr="009A0AF7" w:rsidRDefault="009A0AF7" w:rsidP="008E5E30">
      <w:pPr>
        <w:pStyle w:val="Akapitzlist"/>
        <w:numPr>
          <w:ilvl w:val="0"/>
          <w:numId w:val="14"/>
        </w:numPr>
        <w:spacing w:before="60" w:after="60"/>
        <w:ind w:left="714" w:hanging="357"/>
        <w:contextualSpacing w:val="0"/>
        <w:rPr>
          <w:rFonts w:cs="Arial"/>
          <w:szCs w:val="20"/>
        </w:rPr>
      </w:pPr>
      <w:proofErr w:type="spellStart"/>
      <w:r w:rsidRPr="009A0AF7">
        <w:rPr>
          <w:rFonts w:cs="Arial"/>
          <w:szCs w:val="20"/>
          <w:lang w:val="en-US"/>
        </w:rPr>
        <w:t>w</w:t>
      </w:r>
      <w:r w:rsidR="00B93B6D" w:rsidRPr="009A0AF7">
        <w:rPr>
          <w:rFonts w:cs="Arial"/>
          <w:szCs w:val="20"/>
          <w:lang w:val="en-US"/>
        </w:rPr>
        <w:t>ywiady</w:t>
      </w:r>
      <w:proofErr w:type="spellEnd"/>
      <w:r w:rsidR="00B93B6D" w:rsidRPr="009A0AF7">
        <w:rPr>
          <w:rFonts w:cs="Arial"/>
          <w:szCs w:val="20"/>
          <w:lang w:val="en-US"/>
        </w:rPr>
        <w:t xml:space="preserve"> CATI (</w:t>
      </w:r>
      <w:proofErr w:type="spellStart"/>
      <w:r w:rsidR="00B93B6D" w:rsidRPr="009A0AF7">
        <w:rPr>
          <w:rFonts w:cs="Arial"/>
          <w:iCs/>
          <w:szCs w:val="20"/>
          <w:lang w:val="en-US"/>
        </w:rPr>
        <w:t>ang.</w:t>
      </w:r>
      <w:proofErr w:type="spellEnd"/>
      <w:r w:rsidR="00B93B6D" w:rsidRPr="009A0AF7">
        <w:rPr>
          <w:rFonts w:cs="Arial"/>
          <w:i/>
          <w:iCs/>
          <w:szCs w:val="20"/>
          <w:lang w:val="en-US"/>
        </w:rPr>
        <w:t xml:space="preserve"> Computer-Assisted Telephone Interview</w:t>
      </w:r>
      <w:r w:rsidR="005D0CE3" w:rsidRPr="009A0AF7">
        <w:rPr>
          <w:rFonts w:cs="Arial"/>
          <w:szCs w:val="20"/>
          <w:lang w:val="en-US"/>
        </w:rPr>
        <w:t>)/</w:t>
      </w:r>
      <w:proofErr w:type="spellStart"/>
      <w:r w:rsidR="00B93B6D" w:rsidRPr="009A0AF7">
        <w:rPr>
          <w:rFonts w:cs="Arial"/>
          <w:szCs w:val="20"/>
          <w:lang w:val="en-US"/>
        </w:rPr>
        <w:t>ankiety</w:t>
      </w:r>
      <w:proofErr w:type="spellEnd"/>
      <w:r w:rsidR="00B93B6D" w:rsidRPr="009A0AF7">
        <w:rPr>
          <w:rFonts w:cs="Arial"/>
          <w:szCs w:val="20"/>
          <w:lang w:val="en-US"/>
        </w:rPr>
        <w:t xml:space="preserve"> CAWI (</w:t>
      </w:r>
      <w:proofErr w:type="spellStart"/>
      <w:r w:rsidR="00B93B6D" w:rsidRPr="009A0AF7">
        <w:rPr>
          <w:rFonts w:cs="Arial"/>
          <w:iCs/>
          <w:szCs w:val="20"/>
          <w:lang w:val="en-US"/>
        </w:rPr>
        <w:t>ang.</w:t>
      </w:r>
      <w:proofErr w:type="spellEnd"/>
      <w:r w:rsidR="00B93B6D" w:rsidRPr="009A0AF7">
        <w:rPr>
          <w:rFonts w:cs="Arial"/>
          <w:i/>
          <w:iCs/>
          <w:szCs w:val="20"/>
          <w:lang w:val="en-US"/>
        </w:rPr>
        <w:t xml:space="preserve"> </w:t>
      </w:r>
      <w:proofErr w:type="spellStart"/>
      <w:r w:rsidR="00B93B6D" w:rsidRPr="009A0AF7">
        <w:rPr>
          <w:rFonts w:cs="Arial"/>
          <w:i/>
          <w:iCs/>
          <w:szCs w:val="20"/>
        </w:rPr>
        <w:t>Computer-Assisted</w:t>
      </w:r>
      <w:proofErr w:type="spellEnd"/>
      <w:r w:rsidR="00B93B6D" w:rsidRPr="009A0AF7">
        <w:rPr>
          <w:rFonts w:cs="Arial"/>
          <w:i/>
          <w:iCs/>
          <w:szCs w:val="20"/>
        </w:rPr>
        <w:t xml:space="preserve"> Web Interview</w:t>
      </w:r>
      <w:r w:rsidR="00B93B6D" w:rsidRPr="009A0AF7">
        <w:rPr>
          <w:rFonts w:cs="Arial"/>
          <w:szCs w:val="20"/>
        </w:rPr>
        <w:t>) z przedstawicielami wielkopolskich IOB (badanie na próbie pełnej</w:t>
      </w:r>
      <w:r w:rsidR="005D0CE3" w:rsidRPr="009A0AF7">
        <w:rPr>
          <w:rFonts w:cs="Arial"/>
          <w:szCs w:val="20"/>
        </w:rPr>
        <w:t>)</w:t>
      </w:r>
      <w:r w:rsidR="00B93B6D" w:rsidRPr="009A0AF7">
        <w:rPr>
          <w:rFonts w:cs="Arial"/>
          <w:szCs w:val="20"/>
        </w:rPr>
        <w:t>. Zrealizowane zostały łącznie 44 wywiady, przy czym biorąc pod uwagę powiązania różnego rodzaju podmiotów udzielane odpowiedzi odnosiły się do działalności 49 IOB zidentyfikowanych jako działające w Wielkopolsce.</w:t>
      </w:r>
    </w:p>
    <w:p w14:paraId="79F18826" w14:textId="0606CBEE" w:rsidR="00B93B6D" w:rsidRPr="009A0AF7" w:rsidRDefault="009A0AF7" w:rsidP="008E5E30">
      <w:pPr>
        <w:pStyle w:val="Akapitzlist"/>
        <w:numPr>
          <w:ilvl w:val="0"/>
          <w:numId w:val="14"/>
        </w:numPr>
        <w:spacing w:before="60" w:after="60"/>
        <w:ind w:left="714" w:hanging="357"/>
        <w:contextualSpacing w:val="0"/>
        <w:rPr>
          <w:rFonts w:cs="Arial"/>
          <w:szCs w:val="20"/>
        </w:rPr>
      </w:pPr>
      <w:r w:rsidRPr="009A0AF7">
        <w:rPr>
          <w:rFonts w:cs="Arial"/>
          <w:szCs w:val="20"/>
        </w:rPr>
        <w:t>t</w:t>
      </w:r>
      <w:r w:rsidR="00B93B6D" w:rsidRPr="009A0AF7">
        <w:rPr>
          <w:rFonts w:cs="Arial"/>
          <w:szCs w:val="20"/>
        </w:rPr>
        <w:t>elefoniczne wywiady pogłębione (</w:t>
      </w:r>
      <w:r w:rsidR="00B93B6D" w:rsidRPr="009A0AF7">
        <w:rPr>
          <w:rFonts w:cs="Arial"/>
          <w:iCs/>
          <w:szCs w:val="20"/>
        </w:rPr>
        <w:t>ang.</w:t>
      </w:r>
      <w:r w:rsidR="00B93B6D" w:rsidRPr="009A0AF7">
        <w:rPr>
          <w:rFonts w:cs="Arial"/>
          <w:i/>
          <w:iCs/>
          <w:szCs w:val="20"/>
        </w:rPr>
        <w:t xml:space="preserve"> Telephone In-</w:t>
      </w:r>
      <w:proofErr w:type="spellStart"/>
      <w:r w:rsidR="00B93B6D" w:rsidRPr="009A0AF7">
        <w:rPr>
          <w:rFonts w:cs="Arial"/>
          <w:i/>
          <w:iCs/>
          <w:szCs w:val="20"/>
        </w:rPr>
        <w:t>depth</w:t>
      </w:r>
      <w:proofErr w:type="spellEnd"/>
      <w:r w:rsidR="00B93B6D" w:rsidRPr="009A0AF7">
        <w:rPr>
          <w:rFonts w:cs="Arial"/>
          <w:i/>
          <w:iCs/>
          <w:szCs w:val="20"/>
        </w:rPr>
        <w:t xml:space="preserve"> Interview </w:t>
      </w:r>
      <w:r w:rsidR="00B93B6D" w:rsidRPr="00132EA1">
        <w:rPr>
          <w:rFonts w:cs="Arial"/>
          <w:iCs/>
          <w:szCs w:val="20"/>
        </w:rPr>
        <w:t>– TDI</w:t>
      </w:r>
      <w:r w:rsidR="00B93B6D" w:rsidRPr="009A0AF7">
        <w:rPr>
          <w:rFonts w:cs="Arial"/>
          <w:szCs w:val="20"/>
        </w:rPr>
        <w:t xml:space="preserve">) </w:t>
      </w:r>
      <w:r w:rsidR="003B348B">
        <w:rPr>
          <w:rFonts w:cs="Arial"/>
          <w:szCs w:val="20"/>
        </w:rPr>
        <w:br/>
      </w:r>
      <w:r w:rsidR="00B93B6D" w:rsidRPr="009A0AF7">
        <w:rPr>
          <w:rFonts w:cs="Arial"/>
          <w:szCs w:val="20"/>
        </w:rPr>
        <w:t>z przedstawicielami przedsiębiorstw korzystających z usług IOB</w:t>
      </w:r>
      <w:r w:rsidR="00A558E3" w:rsidRPr="009A0AF7">
        <w:rPr>
          <w:rFonts w:cs="Arial"/>
          <w:szCs w:val="20"/>
        </w:rPr>
        <w:t xml:space="preserve"> zlokalizowanych </w:t>
      </w:r>
      <w:r w:rsidR="005E2294">
        <w:rPr>
          <w:rFonts w:cs="Arial"/>
          <w:szCs w:val="20"/>
        </w:rPr>
        <w:br/>
      </w:r>
      <w:r w:rsidR="00A558E3" w:rsidRPr="009A0AF7">
        <w:rPr>
          <w:rFonts w:cs="Arial"/>
          <w:szCs w:val="20"/>
        </w:rPr>
        <w:t>w różnych podregionach Wielkopolski</w:t>
      </w:r>
      <w:r w:rsidR="00B93B6D" w:rsidRPr="009A0AF7">
        <w:rPr>
          <w:rFonts w:cs="Arial"/>
          <w:szCs w:val="20"/>
        </w:rPr>
        <w:t>. Zrealizowano łącznie 70 TDI</w:t>
      </w:r>
      <w:r w:rsidR="00A558E3" w:rsidRPr="009A0AF7">
        <w:rPr>
          <w:rFonts w:cs="Arial"/>
          <w:szCs w:val="20"/>
        </w:rPr>
        <w:t>, przy czym</w:t>
      </w:r>
      <w:r w:rsidR="00B93B6D" w:rsidRPr="009A0AF7">
        <w:rPr>
          <w:rFonts w:cs="Arial"/>
          <w:szCs w:val="20"/>
        </w:rPr>
        <w:t xml:space="preserve"> </w:t>
      </w:r>
      <w:r w:rsidR="00A558E3" w:rsidRPr="009A0AF7">
        <w:rPr>
          <w:rFonts w:cs="Arial"/>
          <w:szCs w:val="20"/>
        </w:rPr>
        <w:t>n</w:t>
      </w:r>
      <w:r w:rsidR="00B93B6D" w:rsidRPr="009A0AF7">
        <w:rPr>
          <w:rFonts w:cs="Arial"/>
          <w:szCs w:val="20"/>
        </w:rPr>
        <w:t xml:space="preserve">ajwięcej firm uczestniczących w badaniu </w:t>
      </w:r>
      <w:r w:rsidR="00A558E3" w:rsidRPr="009A0AF7">
        <w:rPr>
          <w:rFonts w:cs="Arial"/>
          <w:szCs w:val="20"/>
        </w:rPr>
        <w:t>funkcjonowało</w:t>
      </w:r>
      <w:r w:rsidR="00B93B6D" w:rsidRPr="009A0AF7">
        <w:rPr>
          <w:rFonts w:cs="Arial"/>
          <w:szCs w:val="20"/>
        </w:rPr>
        <w:t xml:space="preserve"> w podregionie leszczyńskim</w:t>
      </w:r>
      <w:r w:rsidR="00675891" w:rsidRPr="009A0AF7">
        <w:rPr>
          <w:rFonts w:cs="Arial"/>
          <w:szCs w:val="20"/>
        </w:rPr>
        <w:t>,</w:t>
      </w:r>
      <w:r w:rsidR="00B93B6D" w:rsidRPr="009A0AF7">
        <w:rPr>
          <w:rFonts w:cs="Arial"/>
          <w:szCs w:val="20"/>
        </w:rPr>
        <w:t xml:space="preserve"> Poznaniu i podregionie poznańskim. Przedsiębiorstwa były także zróżnicowane branżowo. Wśród </w:t>
      </w:r>
      <w:r w:rsidR="00490901" w:rsidRPr="009A0AF7">
        <w:rPr>
          <w:rFonts w:cs="Arial"/>
          <w:szCs w:val="20"/>
        </w:rPr>
        <w:t>biorących udział w badaniu klientów IOB dominowały</w:t>
      </w:r>
      <w:r w:rsidR="00B93B6D" w:rsidRPr="009A0AF7">
        <w:rPr>
          <w:rFonts w:cs="Arial"/>
          <w:szCs w:val="20"/>
        </w:rPr>
        <w:t xml:space="preserve"> przedsiębiorstwa usługowe, z branży budowlanej, produkcyjne, z branży sportowo-rekreacyjnej, doradczo-szkoleniowej oraz transportowej. Należy podkreślić, że struktura branżowa respondentów nie odzwierciedla struktury obsługiwanych </w:t>
      </w:r>
      <w:r w:rsidR="00595635" w:rsidRPr="009A0AF7">
        <w:rPr>
          <w:rFonts w:cs="Arial"/>
          <w:szCs w:val="20"/>
        </w:rPr>
        <w:t xml:space="preserve">przez IOB </w:t>
      </w:r>
      <w:r w:rsidR="00B93B6D" w:rsidRPr="009A0AF7">
        <w:rPr>
          <w:rFonts w:cs="Arial"/>
          <w:szCs w:val="20"/>
        </w:rPr>
        <w:t xml:space="preserve">klientów. Jest </w:t>
      </w:r>
      <w:r w:rsidR="00595635" w:rsidRPr="009A0AF7">
        <w:rPr>
          <w:rFonts w:cs="Arial"/>
          <w:szCs w:val="20"/>
        </w:rPr>
        <w:t xml:space="preserve">ona </w:t>
      </w:r>
      <w:r w:rsidR="00B93B6D" w:rsidRPr="009A0AF7">
        <w:rPr>
          <w:rFonts w:cs="Arial"/>
          <w:szCs w:val="20"/>
        </w:rPr>
        <w:t xml:space="preserve">bowiem pochodną gotowości firm do udziału w badaniu </w:t>
      </w:r>
      <w:r w:rsidR="005E2294">
        <w:rPr>
          <w:rFonts w:cs="Arial"/>
          <w:szCs w:val="20"/>
        </w:rPr>
        <w:br/>
      </w:r>
      <w:r w:rsidR="00B93B6D" w:rsidRPr="009A0AF7">
        <w:rPr>
          <w:rFonts w:cs="Arial"/>
          <w:szCs w:val="20"/>
        </w:rPr>
        <w:t xml:space="preserve">i poświęcenia czasu na udział </w:t>
      </w:r>
      <w:r w:rsidR="005D0CE3" w:rsidRPr="009A0AF7">
        <w:rPr>
          <w:rFonts w:cs="Arial"/>
          <w:szCs w:val="20"/>
        </w:rPr>
        <w:t>w wywiadach</w:t>
      </w:r>
      <w:r w:rsidR="00B93B6D" w:rsidRPr="009A0AF7">
        <w:rPr>
          <w:rFonts w:cs="Arial"/>
          <w:szCs w:val="20"/>
        </w:rPr>
        <w:t>.</w:t>
      </w:r>
    </w:p>
    <w:p w14:paraId="41213B86" w14:textId="77777777" w:rsidR="00B93B6D" w:rsidRPr="00E747C5" w:rsidRDefault="00B93B6D" w:rsidP="00B93B6D">
      <w:pPr>
        <w:spacing w:line="240" w:lineRule="auto"/>
        <w:ind w:firstLine="0"/>
        <w:rPr>
          <w:rFonts w:eastAsia="MinionPro-Regular" w:cs="Arial"/>
          <w:b/>
          <w:color w:val="00007E"/>
          <w:sz w:val="24"/>
          <w:szCs w:val="16"/>
          <w:shd w:val="clear" w:color="auto" w:fill="FFFFFF"/>
        </w:rPr>
      </w:pPr>
      <w:r w:rsidRPr="00E747C5">
        <w:br w:type="page"/>
      </w:r>
    </w:p>
    <w:p w14:paraId="515544F6" w14:textId="77777777" w:rsidR="00180104" w:rsidRDefault="00180104" w:rsidP="00180104">
      <w:bookmarkStart w:id="18" w:name="_Toc80866764"/>
    </w:p>
    <w:p w14:paraId="32F5549A" w14:textId="76F5DE12" w:rsidR="00B93B6D" w:rsidRPr="00E747C5" w:rsidRDefault="00B93B6D" w:rsidP="009639EA">
      <w:pPr>
        <w:pStyle w:val="Nagwek1"/>
        <w:numPr>
          <w:ilvl w:val="0"/>
          <w:numId w:val="7"/>
        </w:numPr>
        <w:ind w:left="284" w:hanging="284"/>
      </w:pPr>
      <w:r w:rsidRPr="00E747C5">
        <w:t>Wprowadzenie do problematyki IOB</w:t>
      </w:r>
      <w:bookmarkEnd w:id="18"/>
    </w:p>
    <w:p w14:paraId="08BB7862" w14:textId="5496A373" w:rsidR="00B93B6D" w:rsidRPr="00E747C5" w:rsidRDefault="00B93B6D" w:rsidP="00B93B6D">
      <w:pPr>
        <w:spacing w:before="120" w:after="120"/>
        <w:rPr>
          <w:rFonts w:cs="Arial"/>
          <w:szCs w:val="20"/>
        </w:rPr>
      </w:pPr>
      <w:r w:rsidRPr="00E747C5">
        <w:rPr>
          <w:rFonts w:cs="Arial"/>
          <w:szCs w:val="20"/>
        </w:rPr>
        <w:t>Rozwój szeroko rozumianej przedsiębiorczości, zarówno nowych podmiotów, jak i tych już istniejących jest w dużym stopniu zależny od postaw samych zainteresowanych, tym niemniej wymaga wystąpienia określonych sprzyjających warunków w szeroko rozumianym otoczeniu. Patrząc na ten aspekt z jeszcze innego punktu widzenia można powiedzieć, że rozwój przedsiębiorcz</w:t>
      </w:r>
      <w:r>
        <w:rPr>
          <w:rFonts w:cs="Arial"/>
          <w:szCs w:val="20"/>
        </w:rPr>
        <w:t>ych</w:t>
      </w:r>
      <w:r w:rsidRPr="00E747C5">
        <w:rPr>
          <w:rFonts w:cs="Arial"/>
          <w:szCs w:val="20"/>
        </w:rPr>
        <w:t xml:space="preserve"> postaw wiąż</w:t>
      </w:r>
      <w:r>
        <w:rPr>
          <w:rFonts w:cs="Arial"/>
          <w:szCs w:val="20"/>
        </w:rPr>
        <w:t>e</w:t>
      </w:r>
      <w:r w:rsidRPr="00E747C5">
        <w:rPr>
          <w:rFonts w:cs="Arial"/>
          <w:szCs w:val="20"/>
        </w:rPr>
        <w:t xml:space="preserve"> się z umiejętnością </w:t>
      </w:r>
      <w:r>
        <w:rPr>
          <w:rFonts w:cs="Arial"/>
          <w:szCs w:val="20"/>
        </w:rPr>
        <w:t>wykorzystania</w:t>
      </w:r>
      <w:r w:rsidRPr="00E747C5">
        <w:rPr>
          <w:rFonts w:cs="Arial"/>
          <w:szCs w:val="20"/>
        </w:rPr>
        <w:t xml:space="preserve"> warunków otoczenia: sprzyjającego popytu, warunków prawnych, dostępnych źródeł finansowania czy wreszcie zaniechań konkurentów. Innymi słowy </w:t>
      </w:r>
      <w:r>
        <w:rPr>
          <w:rFonts w:cs="Arial"/>
          <w:szCs w:val="20"/>
        </w:rPr>
        <w:t xml:space="preserve">o sukcesie rynkowym przesądza umiejętność </w:t>
      </w:r>
      <w:r w:rsidRPr="00E747C5">
        <w:rPr>
          <w:rFonts w:cs="Arial"/>
          <w:szCs w:val="20"/>
        </w:rPr>
        <w:t>wykorzystywani</w:t>
      </w:r>
      <w:r>
        <w:rPr>
          <w:rFonts w:cs="Arial"/>
          <w:szCs w:val="20"/>
        </w:rPr>
        <w:t>a</w:t>
      </w:r>
      <w:r w:rsidRPr="00E747C5">
        <w:rPr>
          <w:rFonts w:cs="Arial"/>
          <w:szCs w:val="20"/>
        </w:rPr>
        <w:t xml:space="preserve"> szans rynkowych połączon</w:t>
      </w:r>
      <w:r w:rsidR="00797569">
        <w:rPr>
          <w:rFonts w:cs="Arial"/>
          <w:szCs w:val="20"/>
        </w:rPr>
        <w:t>a</w:t>
      </w:r>
      <w:r w:rsidRPr="00E747C5">
        <w:rPr>
          <w:rFonts w:cs="Arial"/>
          <w:szCs w:val="20"/>
        </w:rPr>
        <w:t xml:space="preserve"> z minimalizowaniem występujących zagrożeń </w:t>
      </w:r>
      <w:r w:rsidR="003B348B">
        <w:rPr>
          <w:rFonts w:cs="Arial"/>
          <w:szCs w:val="20"/>
        </w:rPr>
        <w:br/>
      </w:r>
      <w:r w:rsidRPr="00E747C5">
        <w:rPr>
          <w:rFonts w:cs="Arial"/>
          <w:szCs w:val="20"/>
        </w:rPr>
        <w:t>i</w:t>
      </w:r>
      <w:r w:rsidR="00797569">
        <w:rPr>
          <w:rFonts w:cs="Arial"/>
          <w:szCs w:val="20"/>
        </w:rPr>
        <w:t xml:space="preserve"> </w:t>
      </w:r>
      <w:r w:rsidRPr="00E747C5">
        <w:rPr>
          <w:rFonts w:cs="Arial"/>
          <w:szCs w:val="20"/>
        </w:rPr>
        <w:t>niekorzystnych okoliczności. Nie zawsze przy tym kompetencje przedsiębiorców pozwalają na sprawne zarządzanie rozwojem firm bądź też zaistniałe okoliczności wymagają specjalistycznego wparcia, np. prawnego czy w zakresie działalności badawczo-rozwojowej. W takich sytuacjach uwidacznia się potencjalna rola wyspecjalizowanych podmiotów</w:t>
      </w:r>
      <w:r>
        <w:rPr>
          <w:rFonts w:cs="Arial"/>
          <w:szCs w:val="20"/>
        </w:rPr>
        <w:t>, takich jak IOB</w:t>
      </w:r>
      <w:r w:rsidR="003C4F0D">
        <w:rPr>
          <w:rFonts w:cs="Arial"/>
          <w:szCs w:val="20"/>
        </w:rPr>
        <w:t>,</w:t>
      </w:r>
      <w:r w:rsidRPr="005816B1">
        <w:rPr>
          <w:rFonts w:cs="Arial"/>
          <w:szCs w:val="20"/>
        </w:rPr>
        <w:t xml:space="preserve"> </w:t>
      </w:r>
      <w:r w:rsidRPr="00E747C5">
        <w:rPr>
          <w:rFonts w:cs="Arial"/>
          <w:szCs w:val="20"/>
        </w:rPr>
        <w:t>posiadających bazę materialn</w:t>
      </w:r>
      <w:r w:rsidR="003C4F0D">
        <w:rPr>
          <w:rFonts w:cs="Arial"/>
          <w:szCs w:val="20"/>
        </w:rPr>
        <w:t xml:space="preserve">ą, techniczną, zasoby ludzkie i </w:t>
      </w:r>
      <w:r w:rsidRPr="00E747C5">
        <w:rPr>
          <w:rFonts w:cs="Arial"/>
          <w:szCs w:val="20"/>
        </w:rPr>
        <w:t>kompetencyjne niezbędne do świadczenia usług na rzecz przedsiębiorstw</w:t>
      </w:r>
      <w:r>
        <w:rPr>
          <w:rFonts w:cs="Arial"/>
          <w:szCs w:val="20"/>
        </w:rPr>
        <w:t xml:space="preserve"> ukierunkowanych na kreowanie ich potencjału rozwojowego</w:t>
      </w:r>
      <w:r w:rsidRPr="00E747C5">
        <w:rPr>
          <w:rStyle w:val="Odwoanieprzypisudolnego"/>
          <w:rFonts w:cs="Arial"/>
          <w:szCs w:val="20"/>
        </w:rPr>
        <w:footnoteReference w:id="3"/>
      </w:r>
      <w:r w:rsidR="003B348B">
        <w:rPr>
          <w:rFonts w:cs="Arial"/>
          <w:szCs w:val="20"/>
        </w:rPr>
        <w:t>.</w:t>
      </w:r>
    </w:p>
    <w:p w14:paraId="1B05F250" w14:textId="0CCD7753" w:rsidR="00B93B6D" w:rsidRDefault="00B93B6D" w:rsidP="00B93B6D">
      <w:pPr>
        <w:spacing w:before="120" w:after="120"/>
        <w:rPr>
          <w:rFonts w:cs="Arial"/>
          <w:szCs w:val="20"/>
        </w:rPr>
      </w:pPr>
      <w:r>
        <w:rPr>
          <w:rFonts w:cs="Arial"/>
          <w:szCs w:val="20"/>
        </w:rPr>
        <w:t>P</w:t>
      </w:r>
      <w:r w:rsidRPr="00E747C5">
        <w:rPr>
          <w:rFonts w:cs="Arial"/>
          <w:szCs w:val="20"/>
        </w:rPr>
        <w:t xml:space="preserve">otrzeby i wyzwania rozwojowe przedsiębiorstw są bardzo szerokie i zależne od ich wielkości, branży, celów rozwojowych </w:t>
      </w:r>
      <w:r>
        <w:rPr>
          <w:rFonts w:cs="Arial"/>
          <w:szCs w:val="20"/>
        </w:rPr>
        <w:t>itd.</w:t>
      </w:r>
      <w:r w:rsidRPr="00E747C5">
        <w:rPr>
          <w:rFonts w:cs="Arial"/>
          <w:szCs w:val="20"/>
        </w:rPr>
        <w:t xml:space="preserve"> Mogą wiązać się z podstawowymi aspektami związanymi chociażby z</w:t>
      </w:r>
      <w:r w:rsidR="003C4F0D">
        <w:rPr>
          <w:rFonts w:cs="Arial"/>
          <w:szCs w:val="20"/>
        </w:rPr>
        <w:t xml:space="preserve"> </w:t>
      </w:r>
      <w:r w:rsidRPr="00E747C5">
        <w:rPr>
          <w:rFonts w:cs="Arial"/>
          <w:szCs w:val="20"/>
        </w:rPr>
        <w:t>poszukiwaniem nisz rynkowych, ale równie dobrze mogą odnosić się do rozwoju działalności innowacyjnej. Warto także zwrócić uwagę, że ze względu na dużą liczbę programów pomocy publicznej oraz skomplikowany system instytucjonalno-prawny</w:t>
      </w:r>
      <w:r w:rsidR="003C4F0D">
        <w:rPr>
          <w:rFonts w:cs="Arial"/>
          <w:szCs w:val="20"/>
        </w:rPr>
        <w:t xml:space="preserve"> </w:t>
      </w:r>
      <w:r w:rsidRPr="00E747C5">
        <w:rPr>
          <w:rFonts w:cs="Arial"/>
          <w:szCs w:val="20"/>
        </w:rPr>
        <w:t>przedsiębiorcy coraz częściej potrz</w:t>
      </w:r>
      <w:r w:rsidR="003C4F0D">
        <w:rPr>
          <w:rFonts w:cs="Arial"/>
          <w:szCs w:val="20"/>
        </w:rPr>
        <w:t xml:space="preserve">ebują pomocy przy inicjowaniu i </w:t>
      </w:r>
      <w:r w:rsidRPr="00E747C5">
        <w:rPr>
          <w:rFonts w:cs="Arial"/>
          <w:szCs w:val="20"/>
        </w:rPr>
        <w:t>rozwijaniu działalności gospo</w:t>
      </w:r>
      <w:r w:rsidR="003C4F0D">
        <w:rPr>
          <w:rFonts w:cs="Arial"/>
          <w:szCs w:val="20"/>
        </w:rPr>
        <w:t xml:space="preserve">darczej. Tym samym </w:t>
      </w:r>
      <w:r w:rsidRPr="00E747C5">
        <w:rPr>
          <w:rFonts w:cs="Arial"/>
          <w:szCs w:val="20"/>
        </w:rPr>
        <w:t>IOB oraz instrumenty, którymi dysponują odgrywają coraz ważniejszą rolę we wspieraniu przedsiębiorców, w szczególności mikro</w:t>
      </w:r>
      <w:r w:rsidR="003C4F0D">
        <w:rPr>
          <w:rFonts w:cs="Arial"/>
          <w:szCs w:val="20"/>
        </w:rPr>
        <w:t>-</w:t>
      </w:r>
      <w:r w:rsidRPr="00E747C5">
        <w:rPr>
          <w:rFonts w:cs="Arial"/>
          <w:szCs w:val="20"/>
        </w:rPr>
        <w:t>, małych i średnich</w:t>
      </w:r>
      <w:r w:rsidR="003C4F0D">
        <w:rPr>
          <w:rFonts w:cs="Arial"/>
          <w:szCs w:val="20"/>
        </w:rPr>
        <w:t xml:space="preserve"> przedsiębiorstw</w:t>
      </w:r>
      <w:r w:rsidR="00E17D0B">
        <w:rPr>
          <w:rFonts w:cs="Arial"/>
          <w:szCs w:val="20"/>
        </w:rPr>
        <w:t xml:space="preserve"> (MŚP)</w:t>
      </w:r>
      <w:r w:rsidRPr="00E747C5">
        <w:rPr>
          <w:rStyle w:val="Odwoanieprzypisudolnego"/>
          <w:rFonts w:cs="Arial"/>
          <w:szCs w:val="20"/>
        </w:rPr>
        <w:footnoteReference w:id="4"/>
      </w:r>
      <w:r>
        <w:rPr>
          <w:rFonts w:cs="Arial"/>
          <w:szCs w:val="20"/>
        </w:rPr>
        <w:t>.</w:t>
      </w:r>
    </w:p>
    <w:p w14:paraId="1377F5A8" w14:textId="77777777" w:rsidR="00F17920" w:rsidRPr="00E747C5" w:rsidRDefault="00F17920" w:rsidP="00F17920"/>
    <w:p w14:paraId="4E2DAF11" w14:textId="2853F56C" w:rsidR="00B93B6D" w:rsidRPr="00E747C5" w:rsidRDefault="00B93B6D" w:rsidP="00B93B6D">
      <w:pPr>
        <w:pStyle w:val="Nagwek2"/>
      </w:pPr>
      <w:bookmarkStart w:id="19" w:name="_Toc80866765"/>
      <w:r>
        <w:t xml:space="preserve">1.1. </w:t>
      </w:r>
      <w:r w:rsidRPr="00E747C5">
        <w:t>Podstawy teoretyczne dotyczące IOB i ich rozwoju</w:t>
      </w:r>
      <w:r>
        <w:t xml:space="preserve"> – pods</w:t>
      </w:r>
      <w:r w:rsidR="007056A5">
        <w:t xml:space="preserve">tawowe pojęcia i </w:t>
      </w:r>
      <w:r>
        <w:t>klasyfikacja</w:t>
      </w:r>
      <w:bookmarkEnd w:id="19"/>
      <w:r>
        <w:t xml:space="preserve"> </w:t>
      </w:r>
    </w:p>
    <w:p w14:paraId="49A20E5E" w14:textId="5D0A95DD" w:rsidR="00B93B6D" w:rsidRPr="00E747C5" w:rsidRDefault="00B93B6D" w:rsidP="00B93B6D">
      <w:pPr>
        <w:spacing w:before="120" w:after="120"/>
        <w:rPr>
          <w:rFonts w:cs="Arial"/>
          <w:szCs w:val="20"/>
        </w:rPr>
      </w:pPr>
      <w:r w:rsidRPr="00E747C5">
        <w:rPr>
          <w:rFonts w:cs="Arial"/>
          <w:szCs w:val="20"/>
        </w:rPr>
        <w:t xml:space="preserve">W literaturze przedmiotu oraz w praktyce życia gospodarczego funkcjonuje wiele definicji </w:t>
      </w:r>
      <w:r w:rsidR="00E67708">
        <w:rPr>
          <w:rFonts w:cs="Arial"/>
          <w:szCs w:val="20"/>
        </w:rPr>
        <w:t>IOB</w:t>
      </w:r>
      <w:r w:rsidRPr="00E747C5">
        <w:rPr>
          <w:rFonts w:cs="Arial"/>
          <w:szCs w:val="20"/>
        </w:rPr>
        <w:t xml:space="preserve">. Samo pojęcie posiada różne nazwy, np. instytucje wspierające przedsiębiorców, instytucje zaplecza biznesowego, </w:t>
      </w:r>
      <w:r>
        <w:rPr>
          <w:rFonts w:cs="Arial"/>
          <w:szCs w:val="20"/>
        </w:rPr>
        <w:t xml:space="preserve">instytucje </w:t>
      </w:r>
      <w:r w:rsidRPr="00E747C5">
        <w:rPr>
          <w:rFonts w:cs="Arial"/>
          <w:szCs w:val="20"/>
        </w:rPr>
        <w:t xml:space="preserve">wspomagające biznes, </w:t>
      </w:r>
      <w:r>
        <w:rPr>
          <w:rFonts w:cs="Arial"/>
          <w:szCs w:val="20"/>
        </w:rPr>
        <w:t xml:space="preserve">instytucje </w:t>
      </w:r>
      <w:r w:rsidRPr="00E747C5">
        <w:rPr>
          <w:rFonts w:cs="Arial"/>
          <w:szCs w:val="20"/>
        </w:rPr>
        <w:t>okołobiznesowe</w:t>
      </w:r>
      <w:r w:rsidRPr="00E747C5">
        <w:rPr>
          <w:rStyle w:val="Odwoanieprzypisudolnego"/>
          <w:rFonts w:cs="Arial"/>
          <w:szCs w:val="20"/>
        </w:rPr>
        <w:footnoteReference w:id="5"/>
      </w:r>
      <w:r>
        <w:rPr>
          <w:rFonts w:cs="Arial"/>
          <w:szCs w:val="20"/>
        </w:rPr>
        <w:t>.</w:t>
      </w:r>
      <w:r w:rsidRPr="00E747C5">
        <w:rPr>
          <w:rFonts w:cs="Arial"/>
          <w:szCs w:val="20"/>
        </w:rPr>
        <w:t xml:space="preserve"> Niezależnie od stosowanej terminologii kluczowy jest sam sposób rozumienia tego czym są tego rodzaju podmioty. </w:t>
      </w:r>
    </w:p>
    <w:p w14:paraId="690E1B44" w14:textId="6D0F331B" w:rsidR="00B93B6D" w:rsidRPr="00E747C5" w:rsidRDefault="00B93B6D" w:rsidP="00B93B6D">
      <w:pPr>
        <w:spacing w:before="120" w:after="120"/>
      </w:pPr>
      <w:r w:rsidRPr="00E747C5">
        <w:rPr>
          <w:rFonts w:cs="Arial"/>
          <w:szCs w:val="20"/>
        </w:rPr>
        <w:t xml:space="preserve">W. </w:t>
      </w:r>
      <w:proofErr w:type="spellStart"/>
      <w:r w:rsidRPr="00E747C5">
        <w:rPr>
          <w:rFonts w:cs="Arial"/>
          <w:szCs w:val="20"/>
        </w:rPr>
        <w:t>Burdecka</w:t>
      </w:r>
      <w:proofErr w:type="spellEnd"/>
      <w:r w:rsidRPr="00E747C5">
        <w:rPr>
          <w:rFonts w:cs="Arial"/>
          <w:szCs w:val="20"/>
        </w:rPr>
        <w:t xml:space="preserve"> </w:t>
      </w:r>
      <w:r w:rsidR="00956B46">
        <w:rPr>
          <w:rFonts w:cs="Arial"/>
          <w:szCs w:val="20"/>
        </w:rPr>
        <w:t xml:space="preserve">(2004) </w:t>
      </w:r>
      <w:r w:rsidRPr="00E747C5">
        <w:rPr>
          <w:rFonts w:cs="Arial"/>
          <w:szCs w:val="20"/>
        </w:rPr>
        <w:t xml:space="preserve">w raporcie z badania przeprowadzonego na zlecenie Polskiej Agencji Rozwoju Przedsiębiorczości określa IOB jako instytucje non-profit lub przeznaczające zysk na cele statutowe, zgodnie z zapisami w statucie lub równoważnym dokumencie. </w:t>
      </w:r>
      <w:r w:rsidRPr="00E747C5">
        <w:rPr>
          <w:rFonts w:cs="Arial"/>
          <w:szCs w:val="20"/>
        </w:rPr>
        <w:lastRenderedPageBreak/>
        <w:t>Podmioty te pow</w:t>
      </w:r>
      <w:r w:rsidR="00956B46">
        <w:rPr>
          <w:rFonts w:cs="Arial"/>
          <w:szCs w:val="20"/>
        </w:rPr>
        <w:t xml:space="preserve">inny posiadać odpowiednią bazę </w:t>
      </w:r>
      <w:r w:rsidRPr="00E747C5">
        <w:rPr>
          <w:rFonts w:cs="Arial"/>
          <w:szCs w:val="20"/>
        </w:rPr>
        <w:t>i zasoby (niezbędne do świadczenia usług na rzecz przedsiębiorców. Wydaje się jednak zasadne uproszczenie podejścia</w:t>
      </w:r>
      <w:r>
        <w:rPr>
          <w:rFonts w:cs="Arial"/>
          <w:szCs w:val="20"/>
        </w:rPr>
        <w:t>,</w:t>
      </w:r>
      <w:r w:rsidRPr="00E747C5">
        <w:rPr>
          <w:rFonts w:cs="Arial"/>
          <w:szCs w:val="20"/>
        </w:rPr>
        <w:t xml:space="preserve"> za </w:t>
      </w:r>
      <w:r w:rsidR="00E56701">
        <w:rPr>
          <w:rFonts w:cs="Arial"/>
          <w:szCs w:val="20"/>
        </w:rPr>
        <w:br/>
      </w:r>
      <w:r w:rsidRPr="00E747C5">
        <w:rPr>
          <w:rFonts w:cs="Arial"/>
          <w:szCs w:val="20"/>
        </w:rPr>
        <w:t>T</w:t>
      </w:r>
      <w:r>
        <w:rPr>
          <w:rFonts w:cs="Arial"/>
          <w:szCs w:val="20"/>
        </w:rPr>
        <w:t>.</w:t>
      </w:r>
      <w:r w:rsidR="00F151EE">
        <w:rPr>
          <w:rFonts w:cs="Arial"/>
          <w:szCs w:val="20"/>
        </w:rPr>
        <w:t xml:space="preserve"> </w:t>
      </w:r>
      <w:proofErr w:type="spellStart"/>
      <w:r w:rsidRPr="00E747C5">
        <w:rPr>
          <w:rFonts w:cs="Arial"/>
          <w:szCs w:val="20"/>
        </w:rPr>
        <w:t>Do</w:t>
      </w:r>
      <w:r>
        <w:rPr>
          <w:rFonts w:cs="Arial"/>
          <w:szCs w:val="20"/>
        </w:rPr>
        <w:t>ro</w:t>
      </w:r>
      <w:r w:rsidRPr="00E747C5">
        <w:rPr>
          <w:rFonts w:cs="Arial"/>
          <w:szCs w:val="20"/>
        </w:rPr>
        <w:t>żyńskim</w:t>
      </w:r>
      <w:proofErr w:type="spellEnd"/>
      <w:r w:rsidRPr="00E747C5">
        <w:rPr>
          <w:rStyle w:val="Odwoanieprzypisudolnego"/>
          <w:rFonts w:cs="Arial"/>
          <w:szCs w:val="20"/>
        </w:rPr>
        <w:footnoteReference w:id="6"/>
      </w:r>
      <w:r w:rsidRPr="00E747C5">
        <w:rPr>
          <w:rFonts w:cs="Arial"/>
          <w:szCs w:val="20"/>
        </w:rPr>
        <w:t xml:space="preserve">, które </w:t>
      </w:r>
      <w:r w:rsidR="00653B8A">
        <w:rPr>
          <w:rFonts w:cs="Arial"/>
          <w:szCs w:val="20"/>
        </w:rPr>
        <w:t>uznaje</w:t>
      </w:r>
      <w:r w:rsidRPr="00E747C5">
        <w:rPr>
          <w:rFonts w:cs="Arial"/>
          <w:szCs w:val="20"/>
        </w:rPr>
        <w:t xml:space="preserve"> za </w:t>
      </w:r>
      <w:r w:rsidR="00E56701">
        <w:rPr>
          <w:rFonts w:cs="Arial"/>
          <w:szCs w:val="20"/>
        </w:rPr>
        <w:t>IOB</w:t>
      </w:r>
      <w:r w:rsidRPr="00E747C5">
        <w:rPr>
          <w:rFonts w:cs="Arial"/>
          <w:szCs w:val="20"/>
        </w:rPr>
        <w:t xml:space="preserve"> </w:t>
      </w:r>
      <w:r w:rsidRPr="00E747C5">
        <w:rPr>
          <w:rFonts w:cs="Arial"/>
          <w:b/>
          <w:bCs/>
          <w:szCs w:val="20"/>
        </w:rPr>
        <w:t>podmioty, które oferują przedsiębiorcom różnego rodzaju usługi wspierające prowadzenie działalności gospodarczej</w:t>
      </w:r>
      <w:r w:rsidRPr="00E747C5">
        <w:rPr>
          <w:rFonts w:cs="Arial"/>
          <w:szCs w:val="20"/>
        </w:rPr>
        <w:t>. Pomoc ta może być udzielana odpłatnie lub nieodpłatnie osobom zakładającym działalność gospodarczą lub przedsiębiorstwom już funkcjonujący</w:t>
      </w:r>
      <w:r>
        <w:rPr>
          <w:rFonts w:cs="Arial"/>
          <w:szCs w:val="20"/>
        </w:rPr>
        <w:t>m</w:t>
      </w:r>
      <w:r w:rsidRPr="00E747C5">
        <w:rPr>
          <w:rFonts w:cs="Arial"/>
          <w:szCs w:val="20"/>
        </w:rPr>
        <w:t xml:space="preserve">, w celu stymulowania ich rozwoju. Wydaje się, że tego rodzaju podejście jest wystarczające do właściwego rozumienia istoty IOB, choć oczywiście nie wyczerpuje charakterystyki </w:t>
      </w:r>
      <w:r w:rsidR="00653B8A">
        <w:rPr>
          <w:rFonts w:cs="Arial"/>
          <w:szCs w:val="20"/>
        </w:rPr>
        <w:t>tych instytucji</w:t>
      </w:r>
      <w:r w:rsidRPr="00E747C5">
        <w:rPr>
          <w:rFonts w:cs="Arial"/>
          <w:szCs w:val="20"/>
        </w:rPr>
        <w:t xml:space="preserve"> jeśli chodzi o ich rodzaje.</w:t>
      </w:r>
      <w:r w:rsidRPr="00E747C5">
        <w:t xml:space="preserve"> </w:t>
      </w:r>
    </w:p>
    <w:p w14:paraId="5D38E7DA" w14:textId="07E0D688" w:rsidR="00B93B6D" w:rsidRPr="00E747C5" w:rsidRDefault="00B93B6D" w:rsidP="00B93B6D">
      <w:pPr>
        <w:spacing w:before="120" w:after="120"/>
        <w:rPr>
          <w:rFonts w:cs="Arial"/>
          <w:szCs w:val="20"/>
        </w:rPr>
      </w:pPr>
      <w:r w:rsidRPr="00E747C5">
        <w:t>Warto w tym miejscu zwrócić uwagę, że choć p</w:t>
      </w:r>
      <w:r w:rsidRPr="00E747C5">
        <w:rPr>
          <w:rFonts w:cs="Arial"/>
          <w:szCs w:val="20"/>
        </w:rPr>
        <w:t>roces budowy infrastruktury otoczenia biznesu w</w:t>
      </w:r>
      <w:r w:rsidR="00F151EE">
        <w:rPr>
          <w:rFonts w:cs="Arial"/>
          <w:szCs w:val="20"/>
        </w:rPr>
        <w:t xml:space="preserve"> </w:t>
      </w:r>
      <w:r w:rsidRPr="00E747C5">
        <w:rPr>
          <w:rFonts w:cs="Arial"/>
          <w:szCs w:val="20"/>
        </w:rPr>
        <w:t xml:space="preserve">Polsce sięga początku lat </w:t>
      </w:r>
      <w:r w:rsidR="00177BB6">
        <w:rPr>
          <w:rFonts w:cs="Arial"/>
          <w:szCs w:val="20"/>
        </w:rPr>
        <w:t>90.</w:t>
      </w:r>
      <w:r w:rsidRPr="00E747C5">
        <w:rPr>
          <w:rFonts w:cs="Arial"/>
          <w:szCs w:val="20"/>
        </w:rPr>
        <w:t xml:space="preserve"> ubiegłego wieku, to jednak dopiero od początk</w:t>
      </w:r>
      <w:r>
        <w:rPr>
          <w:rFonts w:cs="Arial"/>
          <w:szCs w:val="20"/>
        </w:rPr>
        <w:t>u</w:t>
      </w:r>
      <w:r w:rsidRPr="00E747C5">
        <w:rPr>
          <w:rFonts w:cs="Arial"/>
          <w:szCs w:val="20"/>
        </w:rPr>
        <w:t xml:space="preserve"> lat dwutysięcznych coraz większego znaczenia nabierają instytucje wspierające transfer technologii i</w:t>
      </w:r>
      <w:r w:rsidR="00F151EE">
        <w:rPr>
          <w:rFonts w:cs="Arial"/>
          <w:szCs w:val="20"/>
        </w:rPr>
        <w:t xml:space="preserve"> </w:t>
      </w:r>
      <w:r w:rsidRPr="00E747C5">
        <w:rPr>
          <w:rFonts w:cs="Arial"/>
          <w:szCs w:val="20"/>
        </w:rPr>
        <w:t>komercjalizacja wiedzy, jako fundamenty rozwoju gospodarczego</w:t>
      </w:r>
      <w:r w:rsidRPr="00E747C5">
        <w:rPr>
          <w:rStyle w:val="Odwoanieprzypisudolnego"/>
          <w:rFonts w:cs="Arial"/>
          <w:szCs w:val="20"/>
        </w:rPr>
        <w:footnoteReference w:id="7"/>
      </w:r>
      <w:r>
        <w:rPr>
          <w:rFonts w:cs="Arial"/>
          <w:szCs w:val="20"/>
        </w:rPr>
        <w:t>.</w:t>
      </w:r>
      <w:r w:rsidRPr="00E747C5">
        <w:rPr>
          <w:rFonts w:cs="Arial"/>
          <w:szCs w:val="20"/>
        </w:rPr>
        <w:t xml:space="preserve"> Miało to związek z realizacją założeń </w:t>
      </w:r>
      <w:r>
        <w:rPr>
          <w:rFonts w:cs="Arial"/>
          <w:szCs w:val="20"/>
        </w:rPr>
        <w:t>S</w:t>
      </w:r>
      <w:r w:rsidRPr="00E747C5">
        <w:rPr>
          <w:rFonts w:cs="Arial"/>
          <w:szCs w:val="20"/>
        </w:rPr>
        <w:t xml:space="preserve">trategii Lizbońskiej, która zakładała, że gospodarka krajów europejskich w maksymalnym stopniu oprze swój rozwój o innowacyjność opartą na szeroko zakrojonych badaniach naukowych, zwłaszcza w nowoczesnych dziedzinach wiedzy. </w:t>
      </w:r>
    </w:p>
    <w:p w14:paraId="6B238277" w14:textId="173EAB23" w:rsidR="00B93B6D" w:rsidRPr="00E747C5" w:rsidRDefault="00B93B6D" w:rsidP="00B93B6D">
      <w:pPr>
        <w:spacing w:before="120" w:after="120"/>
        <w:rPr>
          <w:rFonts w:cs="Arial"/>
          <w:szCs w:val="20"/>
        </w:rPr>
      </w:pPr>
      <w:r w:rsidRPr="00E747C5">
        <w:rPr>
          <w:rFonts w:cs="Arial"/>
          <w:szCs w:val="20"/>
        </w:rPr>
        <w:t xml:space="preserve">Potrzeby gospodarki w zakresie wieloaspektowego wspierania rozwoju i funkcjonowania przedsiębiorstw są niejako kanwą dla powstania i działalności różnego rodzaju </w:t>
      </w:r>
      <w:r w:rsidR="007A00E2">
        <w:rPr>
          <w:rFonts w:cs="Arial"/>
          <w:szCs w:val="20"/>
        </w:rPr>
        <w:t>IOB</w:t>
      </w:r>
      <w:r w:rsidRPr="00E747C5">
        <w:rPr>
          <w:rFonts w:cs="Arial"/>
          <w:szCs w:val="20"/>
        </w:rPr>
        <w:t>, które skupiają się na obszarach wsparcia zgodnie z określoną specjalizacją i</w:t>
      </w:r>
      <w:r w:rsidR="00F151EE">
        <w:rPr>
          <w:rFonts w:cs="Arial"/>
          <w:szCs w:val="20"/>
        </w:rPr>
        <w:t xml:space="preserve"> </w:t>
      </w:r>
      <w:r w:rsidRPr="00E747C5">
        <w:rPr>
          <w:rFonts w:cs="Arial"/>
          <w:szCs w:val="20"/>
        </w:rPr>
        <w:t>posiadanym potencjałem oraz zasobami. Obszary wsparcia są powiązane z</w:t>
      </w:r>
      <w:r w:rsidR="00F151EE">
        <w:rPr>
          <w:rFonts w:cs="Arial"/>
          <w:szCs w:val="20"/>
        </w:rPr>
        <w:t xml:space="preserve"> </w:t>
      </w:r>
      <w:r w:rsidRPr="00E747C5">
        <w:rPr>
          <w:rFonts w:cs="Arial"/>
          <w:szCs w:val="20"/>
        </w:rPr>
        <w:t xml:space="preserve">potrzebami przedsiębiorstw. Różnorodne analizy sektorowe prowadzone chociażby w związku z diagnozami regionalnych inteligentnych specjalizacji pokazują, że potrzeby przedsiębiorstw skupiają się głównie na pozyskiwaniu finansowania na prowadzone projekty rozwojowe, wsparcia w internacjonalizacji działalności, rozwoju współpracy z uczestnikami ekosystemów gospodarczych czy rozwoju działalności innowacyjnej, w tym badawczo-rozwojowej. Poszczególne obszary obejmują oczywiście szereg szczegółowych zagadnień. </w:t>
      </w:r>
    </w:p>
    <w:p w14:paraId="4C50FB20" w14:textId="27736C42" w:rsidR="00B93B6D" w:rsidRPr="00E747C5" w:rsidRDefault="00B93B6D" w:rsidP="00B93B6D">
      <w:pPr>
        <w:spacing w:before="120" w:after="120"/>
        <w:rPr>
          <w:rFonts w:cs="Arial"/>
          <w:szCs w:val="20"/>
        </w:rPr>
      </w:pPr>
      <w:r>
        <w:rPr>
          <w:rFonts w:cs="Arial"/>
          <w:szCs w:val="20"/>
        </w:rPr>
        <w:t>O</w:t>
      </w:r>
      <w:r w:rsidRPr="00E747C5">
        <w:rPr>
          <w:rFonts w:cs="Arial"/>
          <w:szCs w:val="20"/>
        </w:rPr>
        <w:t xml:space="preserve">gólny zakres potrzeb przedsiębiorstw przesądza o wyróżnieniu głównych typów IOB, z kolei szczegółowe zagadnienia </w:t>
      </w:r>
      <w:r>
        <w:rPr>
          <w:rFonts w:cs="Arial"/>
          <w:szCs w:val="20"/>
        </w:rPr>
        <w:t xml:space="preserve">związane z potrzebami przedsiębiorstw w poszczególnych obszarach (np. związanych </w:t>
      </w:r>
      <w:r w:rsidR="00A644BC">
        <w:rPr>
          <w:rFonts w:cs="Arial"/>
          <w:szCs w:val="20"/>
        </w:rPr>
        <w:t xml:space="preserve">z </w:t>
      </w:r>
      <w:r>
        <w:rPr>
          <w:rFonts w:cs="Arial"/>
          <w:szCs w:val="20"/>
        </w:rPr>
        <w:t xml:space="preserve">rozwojem innowacji) </w:t>
      </w:r>
      <w:r w:rsidRPr="00E747C5">
        <w:rPr>
          <w:rFonts w:cs="Arial"/>
          <w:szCs w:val="20"/>
        </w:rPr>
        <w:t>przeradzają się w usługi (rodzaje i zakresy wsparcia), jakie IOB oferują potencjalnym zainteresowanym. W kontekście klasyfikacji IOB wydaje się, że ujęcie zap</w:t>
      </w:r>
      <w:r w:rsidR="00667534">
        <w:rPr>
          <w:rFonts w:cs="Arial"/>
          <w:szCs w:val="20"/>
        </w:rPr>
        <w:t xml:space="preserve">roponowane w opracowanej w 2015 roku </w:t>
      </w:r>
      <w:r w:rsidR="0018767D">
        <w:rPr>
          <w:rFonts w:cs="Arial"/>
          <w:szCs w:val="20"/>
        </w:rPr>
        <w:t>ekspertyzie</w:t>
      </w:r>
      <w:r w:rsidR="00667534">
        <w:rPr>
          <w:rFonts w:cs="Arial"/>
          <w:szCs w:val="20"/>
        </w:rPr>
        <w:t xml:space="preserve"> pn. </w:t>
      </w:r>
      <w:r w:rsidR="00667534" w:rsidRPr="00667534">
        <w:rPr>
          <w:rFonts w:cs="Arial"/>
          <w:i/>
          <w:szCs w:val="20"/>
        </w:rPr>
        <w:t>Organizacja przestrzenna i funkcjonowanie instytucji otoczenia biznesu w województwie wielkopolskim</w:t>
      </w:r>
      <w:r w:rsidR="00667534">
        <w:rPr>
          <w:rStyle w:val="Odwoanieprzypisudolnego"/>
          <w:rFonts w:cs="Arial"/>
          <w:szCs w:val="20"/>
        </w:rPr>
        <w:footnoteReference w:id="8"/>
      </w:r>
      <w:r w:rsidR="00667534" w:rsidRPr="00667534">
        <w:rPr>
          <w:rFonts w:cs="Arial"/>
          <w:szCs w:val="20"/>
        </w:rPr>
        <w:t xml:space="preserve"> </w:t>
      </w:r>
      <w:r w:rsidRPr="00E747C5">
        <w:rPr>
          <w:rFonts w:cs="Arial"/>
          <w:szCs w:val="20"/>
        </w:rPr>
        <w:t xml:space="preserve">nie straciło na aktualności. Dokonano </w:t>
      </w:r>
      <w:r w:rsidR="005906C2">
        <w:rPr>
          <w:rFonts w:cs="Arial"/>
          <w:szCs w:val="20"/>
        </w:rPr>
        <w:t>w niej</w:t>
      </w:r>
      <w:r w:rsidRPr="00E747C5">
        <w:rPr>
          <w:rFonts w:cs="Arial"/>
          <w:szCs w:val="20"/>
        </w:rPr>
        <w:t xml:space="preserve"> podziału IOB na cztery </w:t>
      </w:r>
      <w:r w:rsidR="00A0787B">
        <w:rPr>
          <w:rFonts w:cs="Arial"/>
          <w:szCs w:val="20"/>
        </w:rPr>
        <w:t>kategorie</w:t>
      </w:r>
      <w:r w:rsidR="001B5ACC">
        <w:rPr>
          <w:rFonts w:cs="Arial"/>
          <w:szCs w:val="20"/>
        </w:rPr>
        <w:t xml:space="preserve"> (por. tabela 1)</w:t>
      </w:r>
      <w:r w:rsidRPr="00E747C5">
        <w:rPr>
          <w:rFonts w:cs="Arial"/>
          <w:szCs w:val="20"/>
        </w:rPr>
        <w:t>:</w:t>
      </w:r>
    </w:p>
    <w:p w14:paraId="59BEEA0B" w14:textId="2E48DCBF" w:rsidR="00B93B6D" w:rsidRPr="009A0AF7" w:rsidRDefault="00B93B6D" w:rsidP="008E5E30">
      <w:pPr>
        <w:pStyle w:val="Akapitzlist"/>
        <w:numPr>
          <w:ilvl w:val="0"/>
          <w:numId w:val="13"/>
        </w:numPr>
        <w:spacing w:before="60" w:after="60"/>
        <w:ind w:left="714" w:hanging="357"/>
        <w:contextualSpacing w:val="0"/>
        <w:rPr>
          <w:rFonts w:cs="Arial"/>
          <w:szCs w:val="20"/>
        </w:rPr>
      </w:pPr>
      <w:r w:rsidRPr="009A0AF7">
        <w:rPr>
          <w:rFonts w:cs="Arial"/>
          <w:szCs w:val="20"/>
        </w:rPr>
        <w:t>instytucje wsparcia przedsiębiorczości</w:t>
      </w:r>
      <w:r w:rsidR="0080308B" w:rsidRPr="009A0AF7">
        <w:rPr>
          <w:rFonts w:cs="Arial"/>
          <w:szCs w:val="20"/>
        </w:rPr>
        <w:t>;</w:t>
      </w:r>
    </w:p>
    <w:p w14:paraId="0C2585A9" w14:textId="4748C8EC" w:rsidR="00B93B6D" w:rsidRPr="009A0AF7" w:rsidRDefault="00B93B6D" w:rsidP="008E5E30">
      <w:pPr>
        <w:pStyle w:val="Akapitzlist"/>
        <w:numPr>
          <w:ilvl w:val="0"/>
          <w:numId w:val="13"/>
        </w:numPr>
        <w:spacing w:before="60" w:after="60"/>
        <w:ind w:left="714" w:hanging="357"/>
        <w:contextualSpacing w:val="0"/>
        <w:rPr>
          <w:rFonts w:cs="Arial"/>
          <w:szCs w:val="20"/>
        </w:rPr>
      </w:pPr>
      <w:r w:rsidRPr="009A0AF7">
        <w:rPr>
          <w:rFonts w:cs="Arial"/>
          <w:szCs w:val="20"/>
        </w:rPr>
        <w:t>instytucje wsparcia innowacji</w:t>
      </w:r>
      <w:r w:rsidR="0080308B" w:rsidRPr="009A0AF7">
        <w:rPr>
          <w:rFonts w:cs="Arial"/>
          <w:szCs w:val="20"/>
        </w:rPr>
        <w:t>;</w:t>
      </w:r>
    </w:p>
    <w:p w14:paraId="168559D2" w14:textId="7092B004" w:rsidR="00B93B6D" w:rsidRPr="009A0AF7" w:rsidRDefault="00B93B6D" w:rsidP="008E5E30">
      <w:pPr>
        <w:pStyle w:val="Akapitzlist"/>
        <w:numPr>
          <w:ilvl w:val="0"/>
          <w:numId w:val="13"/>
        </w:numPr>
        <w:spacing w:before="60" w:after="60"/>
        <w:ind w:left="714" w:hanging="357"/>
        <w:contextualSpacing w:val="0"/>
        <w:rPr>
          <w:rFonts w:cs="Arial"/>
          <w:szCs w:val="20"/>
        </w:rPr>
      </w:pPr>
      <w:proofErr w:type="spellStart"/>
      <w:r w:rsidRPr="009A0AF7">
        <w:rPr>
          <w:rFonts w:cs="Arial"/>
          <w:szCs w:val="20"/>
        </w:rPr>
        <w:t>pozabankowe</w:t>
      </w:r>
      <w:proofErr w:type="spellEnd"/>
      <w:r w:rsidRPr="009A0AF7">
        <w:rPr>
          <w:rFonts w:cs="Arial"/>
          <w:szCs w:val="20"/>
        </w:rPr>
        <w:t xml:space="preserve"> instytucje finansowe</w:t>
      </w:r>
      <w:r w:rsidR="0080308B" w:rsidRPr="009A0AF7">
        <w:rPr>
          <w:rFonts w:cs="Arial"/>
          <w:szCs w:val="20"/>
        </w:rPr>
        <w:t>;</w:t>
      </w:r>
    </w:p>
    <w:p w14:paraId="14D39453" w14:textId="4ADB08CE" w:rsidR="00B93B6D" w:rsidRPr="009A0AF7" w:rsidRDefault="00B93B6D" w:rsidP="008E5E30">
      <w:pPr>
        <w:pStyle w:val="Akapitzlist"/>
        <w:numPr>
          <w:ilvl w:val="0"/>
          <w:numId w:val="13"/>
        </w:numPr>
        <w:spacing w:before="60" w:after="60"/>
        <w:ind w:left="714" w:hanging="357"/>
        <w:contextualSpacing w:val="0"/>
        <w:rPr>
          <w:rFonts w:cs="Arial"/>
          <w:szCs w:val="20"/>
        </w:rPr>
      </w:pPr>
      <w:r w:rsidRPr="009A0AF7">
        <w:rPr>
          <w:rFonts w:cs="Arial"/>
          <w:szCs w:val="20"/>
        </w:rPr>
        <w:t>firmy komercyjne świadczące usługi dla biznesu.</w:t>
      </w:r>
    </w:p>
    <w:p w14:paraId="13EDEF20" w14:textId="4DFD5B80" w:rsidR="00B93B6D" w:rsidRDefault="00B93B6D" w:rsidP="00B93B6D">
      <w:pPr>
        <w:spacing w:before="120" w:after="120"/>
        <w:rPr>
          <w:rFonts w:cs="Arial"/>
          <w:szCs w:val="20"/>
        </w:rPr>
      </w:pPr>
      <w:r w:rsidRPr="00E747C5">
        <w:rPr>
          <w:rFonts w:cs="Arial"/>
          <w:szCs w:val="20"/>
        </w:rPr>
        <w:lastRenderedPageBreak/>
        <w:t xml:space="preserve">Warto jednak podkreślić, że powyższy podział zakłada także szerokie ujęcie istoty IOB. Zakłada bowiem, że IOB mogą być także podmioty komercyjne, które świadczą usługi na rzecz przedsiębiorstw. To o tyle kluczowe zastrzeżenie, że urealnia ono podejście do rozumienia istoty IOB poprzez włączenie do tego grona również takich instytucji, które świadczą usługi dla biznesu na zasadach rynkowych. Oczywiście nie należy przesadzać z nadinterpretacją takiego podejścia, bo mogłaby ona prowadzić do zaklasyfikowania jako IOB każdej firmy świadczącej usługi B2B, co byłoby oczywistym nadużyciem pojęciowym. </w:t>
      </w:r>
      <w:r w:rsidR="00D85923" w:rsidRPr="00E747C5">
        <w:rPr>
          <w:rFonts w:cs="Arial"/>
          <w:szCs w:val="20"/>
        </w:rPr>
        <w:t>Chociaż</w:t>
      </w:r>
      <w:r w:rsidRPr="00E747C5">
        <w:rPr>
          <w:rFonts w:cs="Arial"/>
          <w:szCs w:val="20"/>
        </w:rPr>
        <w:t xml:space="preserve">, co pokazuje </w:t>
      </w:r>
      <w:r w:rsidR="00D85923">
        <w:rPr>
          <w:rFonts w:cs="Arial"/>
          <w:szCs w:val="20"/>
        </w:rPr>
        <w:t xml:space="preserve">m.in. </w:t>
      </w:r>
      <w:r w:rsidRPr="00E747C5">
        <w:rPr>
          <w:rFonts w:cs="Arial"/>
          <w:szCs w:val="20"/>
        </w:rPr>
        <w:t>niniejsze opracowanie, IOB w</w:t>
      </w:r>
      <w:r w:rsidR="00F151EE">
        <w:rPr>
          <w:rFonts w:cs="Arial"/>
          <w:szCs w:val="20"/>
        </w:rPr>
        <w:t xml:space="preserve"> </w:t>
      </w:r>
      <w:r w:rsidRPr="00E747C5">
        <w:rPr>
          <w:rFonts w:cs="Arial"/>
          <w:szCs w:val="20"/>
        </w:rPr>
        <w:t>województwie wielkopolskim (zapewne nie tylko w tym regionie) w coraz większym stopniu oferują swoje usługi z co najmniej częściow</w:t>
      </w:r>
      <w:r>
        <w:rPr>
          <w:rFonts w:cs="Arial"/>
          <w:szCs w:val="20"/>
        </w:rPr>
        <w:t>ą</w:t>
      </w:r>
      <w:r w:rsidRPr="00E747C5">
        <w:rPr>
          <w:rFonts w:cs="Arial"/>
          <w:szCs w:val="20"/>
        </w:rPr>
        <w:t xml:space="preserve"> odpłatnością, to jednak w niniejszym opracowaniu skupiono się głównie na podmiotach, których statutowa działalność bazuje na dążeni</w:t>
      </w:r>
      <w:r>
        <w:rPr>
          <w:rFonts w:cs="Arial"/>
          <w:szCs w:val="20"/>
        </w:rPr>
        <w:t>u</w:t>
      </w:r>
      <w:r w:rsidRPr="00E747C5">
        <w:rPr>
          <w:rFonts w:cs="Arial"/>
          <w:szCs w:val="20"/>
        </w:rPr>
        <w:t xml:space="preserve"> do wspierania przedsiębiorstw w różnych obszarach powiązanych ze specjalizacją i kompetencjami danej organizacji.</w:t>
      </w:r>
    </w:p>
    <w:p w14:paraId="0BAC0E20" w14:textId="77777777" w:rsidR="00D31969" w:rsidRPr="00E747C5" w:rsidRDefault="00D31969" w:rsidP="00D31969"/>
    <w:p w14:paraId="29FB503B" w14:textId="39E94BD0" w:rsidR="00B93B6D" w:rsidRPr="00E747C5" w:rsidRDefault="00B93B6D" w:rsidP="00D31969">
      <w:pPr>
        <w:pStyle w:val="ATABELA"/>
      </w:pPr>
      <w:r w:rsidRPr="00E747C5">
        <w:t xml:space="preserve">Tabela </w:t>
      </w:r>
      <w:fldSimple w:instr=" SEQ Tab. \* ARABIC ">
        <w:r w:rsidR="00CF4B19">
          <w:rPr>
            <w:noProof/>
          </w:rPr>
          <w:t>1</w:t>
        </w:r>
      </w:fldSimple>
      <w:r w:rsidRPr="00E747C5">
        <w:t xml:space="preserve">. Klasyfikacja instytucji i firm otoczenia biznesu </w:t>
      </w:r>
    </w:p>
    <w:tbl>
      <w:tblPr>
        <w:tblStyle w:val="Tabelasiatki6kolorowaakcent6"/>
        <w:tblW w:w="4700" w:type="pct"/>
        <w:jc w:val="center"/>
        <w:tblLook w:val="04A0" w:firstRow="1" w:lastRow="0" w:firstColumn="1" w:lastColumn="0" w:noHBand="0" w:noVBand="1"/>
      </w:tblPr>
      <w:tblGrid>
        <w:gridCol w:w="2016"/>
        <w:gridCol w:w="5755"/>
      </w:tblGrid>
      <w:tr w:rsidR="00B93B6D" w:rsidRPr="000B39D0" w14:paraId="1134510B" w14:textId="77777777" w:rsidTr="00F2665B">
        <w:trPr>
          <w:cnfStyle w:val="100000000000" w:firstRow="1" w:lastRow="0" w:firstColumn="0" w:lastColumn="0" w:oddVBand="0" w:evenVBand="0" w:oddHBand="0" w:evenHBand="0" w:firstRowFirstColumn="0" w:firstRowLastColumn="0" w:lastRowFirstColumn="0" w:lastRowLastColumn="0"/>
          <w:trHeight w:val="266"/>
          <w:jc w:val="center"/>
        </w:trPr>
        <w:tc>
          <w:tcPr>
            <w:cnfStyle w:val="001000000000" w:firstRow="0" w:lastRow="0" w:firstColumn="1" w:lastColumn="0" w:oddVBand="0" w:evenVBand="0" w:oddHBand="0" w:evenHBand="0" w:firstRowFirstColumn="0" w:firstRowLastColumn="0" w:lastRowFirstColumn="0" w:lastRowLastColumn="0"/>
            <w:tcW w:w="1985" w:type="dxa"/>
            <w:noWrap/>
            <w:hideMark/>
          </w:tcPr>
          <w:p w14:paraId="2941A45A" w14:textId="77777777" w:rsidR="00B93B6D" w:rsidRPr="0021051D" w:rsidRDefault="00B93B6D" w:rsidP="00BA123A">
            <w:pPr>
              <w:spacing w:before="40" w:after="40"/>
              <w:ind w:firstLine="0"/>
              <w:jc w:val="center"/>
              <w:rPr>
                <w:rFonts w:eastAsia="Times New Roman" w:cs="Arial"/>
                <w:bCs w:val="0"/>
                <w:color w:val="000000" w:themeColor="text1"/>
                <w:sz w:val="16"/>
                <w:szCs w:val="16"/>
                <w:lang w:eastAsia="pl-PL"/>
              </w:rPr>
            </w:pPr>
            <w:r w:rsidRPr="0021051D">
              <w:rPr>
                <w:rFonts w:eastAsia="Times New Roman" w:cs="Arial"/>
                <w:bCs w:val="0"/>
                <w:color w:val="000000" w:themeColor="text1"/>
                <w:sz w:val="16"/>
                <w:szCs w:val="16"/>
                <w:lang w:eastAsia="pl-PL"/>
              </w:rPr>
              <w:t>Rodzaj IOB</w:t>
            </w:r>
          </w:p>
        </w:tc>
        <w:tc>
          <w:tcPr>
            <w:tcW w:w="5665" w:type="dxa"/>
            <w:noWrap/>
            <w:hideMark/>
          </w:tcPr>
          <w:p w14:paraId="564ADE05" w14:textId="77777777" w:rsidR="00B93B6D" w:rsidRPr="0021051D" w:rsidRDefault="00B93B6D" w:rsidP="00BA123A">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21051D">
              <w:rPr>
                <w:rFonts w:eastAsia="Times New Roman" w:cs="Arial"/>
                <w:bCs w:val="0"/>
                <w:color w:val="000000" w:themeColor="text1"/>
                <w:sz w:val="16"/>
                <w:szCs w:val="16"/>
                <w:lang w:eastAsia="pl-PL"/>
              </w:rPr>
              <w:t>Typ IOB</w:t>
            </w:r>
          </w:p>
        </w:tc>
      </w:tr>
      <w:tr w:rsidR="00B93B6D" w:rsidRPr="000B39D0" w14:paraId="3256E5D5" w14:textId="77777777" w:rsidTr="00F2665B">
        <w:trPr>
          <w:cnfStyle w:val="000000100000" w:firstRow="0" w:lastRow="0" w:firstColumn="0" w:lastColumn="0" w:oddVBand="0" w:evenVBand="0" w:oddHBand="1" w:evenHBand="0" w:firstRowFirstColumn="0" w:firstRowLastColumn="0" w:lastRowFirstColumn="0" w:lastRowLastColumn="0"/>
          <w:trHeight w:val="296"/>
          <w:jc w:val="center"/>
        </w:trPr>
        <w:tc>
          <w:tcPr>
            <w:cnfStyle w:val="001000000000" w:firstRow="0" w:lastRow="0" w:firstColumn="1" w:lastColumn="0" w:oddVBand="0" w:evenVBand="0" w:oddHBand="0" w:evenHBand="0" w:firstRowFirstColumn="0" w:firstRowLastColumn="0" w:lastRowFirstColumn="0" w:lastRowLastColumn="0"/>
            <w:tcW w:w="1985" w:type="dxa"/>
            <w:noWrap/>
            <w:vAlign w:val="center"/>
            <w:hideMark/>
          </w:tcPr>
          <w:p w14:paraId="2101866B" w14:textId="5E523F2A" w:rsidR="00B93B6D" w:rsidRPr="000701EC" w:rsidRDefault="00B93B6D" w:rsidP="00995DE3">
            <w:pPr>
              <w:spacing w:before="40" w:after="40"/>
              <w:ind w:firstLine="0"/>
              <w:jc w:val="left"/>
              <w:rPr>
                <w:rFonts w:eastAsia="Times New Roman" w:cs="Arial"/>
                <w:b w:val="0"/>
                <w:color w:val="000000" w:themeColor="text1"/>
                <w:sz w:val="16"/>
                <w:szCs w:val="16"/>
                <w:lang w:eastAsia="pl-PL"/>
              </w:rPr>
            </w:pPr>
            <w:r w:rsidRPr="000701EC">
              <w:rPr>
                <w:rFonts w:cs="Arial"/>
                <w:b w:val="0"/>
                <w:color w:val="000000"/>
                <w:sz w:val="16"/>
                <w:szCs w:val="16"/>
              </w:rPr>
              <w:t>Instytucje wsparcia</w:t>
            </w:r>
            <w:r w:rsidR="000B39D0" w:rsidRPr="000701EC">
              <w:rPr>
                <w:rFonts w:cs="Arial"/>
                <w:b w:val="0"/>
                <w:color w:val="000000"/>
                <w:sz w:val="16"/>
                <w:szCs w:val="16"/>
              </w:rPr>
              <w:t xml:space="preserve"> </w:t>
            </w:r>
            <w:r w:rsidRPr="000701EC">
              <w:rPr>
                <w:rFonts w:cs="Arial"/>
                <w:b w:val="0"/>
                <w:color w:val="000000"/>
                <w:sz w:val="16"/>
                <w:szCs w:val="16"/>
              </w:rPr>
              <w:t>przedsiębiorczości</w:t>
            </w:r>
          </w:p>
        </w:tc>
        <w:tc>
          <w:tcPr>
            <w:tcW w:w="5665" w:type="dxa"/>
            <w:noWrap/>
            <w:vAlign w:val="center"/>
            <w:hideMark/>
          </w:tcPr>
          <w:p w14:paraId="528E68EC" w14:textId="215939FE" w:rsidR="00B93B6D" w:rsidRPr="000B39D0" w:rsidRDefault="00B93B6D" w:rsidP="00995DE3">
            <w:pPr>
              <w:pStyle w:val="Akapitzlist"/>
              <w:numPr>
                <w:ilvl w:val="0"/>
                <w:numId w:val="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inkubatory przedsiębiorczości</w:t>
            </w:r>
          </w:p>
          <w:p w14:paraId="3C5C0C76" w14:textId="105BF3FC" w:rsidR="00B93B6D" w:rsidRPr="000B39D0" w:rsidRDefault="00B93B6D" w:rsidP="00995DE3">
            <w:pPr>
              <w:pStyle w:val="Akapitzlist"/>
              <w:numPr>
                <w:ilvl w:val="0"/>
                <w:numId w:val="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0B39D0">
              <w:rPr>
                <w:rFonts w:cs="Arial"/>
                <w:color w:val="000000"/>
                <w:sz w:val="16"/>
                <w:szCs w:val="16"/>
              </w:rPr>
              <w:t>ośrodki szkoleniowo-doradcze (agencje rozwoju regionalnego i lokalnego, ośrodki wspierania przedsiębiorczości, centra wspierania biznesu, fundacje rozwoju, towarzystwa gospodarcze, kluby i centra przedsiębiorczości, organizacje samorządu gospodarczego, np. izby przemysłowe, gospodarcze, rzemieślnicze)</w:t>
            </w:r>
          </w:p>
        </w:tc>
      </w:tr>
      <w:tr w:rsidR="00B93B6D" w:rsidRPr="000B39D0" w14:paraId="31511310" w14:textId="77777777" w:rsidTr="00F2665B">
        <w:trPr>
          <w:trHeight w:val="266"/>
          <w:jc w:val="center"/>
        </w:trPr>
        <w:tc>
          <w:tcPr>
            <w:cnfStyle w:val="001000000000" w:firstRow="0" w:lastRow="0" w:firstColumn="1" w:lastColumn="0" w:oddVBand="0" w:evenVBand="0" w:oddHBand="0" w:evenHBand="0" w:firstRowFirstColumn="0" w:firstRowLastColumn="0" w:lastRowFirstColumn="0" w:lastRowLastColumn="0"/>
            <w:tcW w:w="1985" w:type="dxa"/>
            <w:noWrap/>
            <w:vAlign w:val="center"/>
            <w:hideMark/>
          </w:tcPr>
          <w:p w14:paraId="2512F459" w14:textId="51853C51" w:rsidR="00B93B6D" w:rsidRPr="000701EC" w:rsidRDefault="00B93B6D" w:rsidP="00995DE3">
            <w:pPr>
              <w:spacing w:before="40" w:after="40"/>
              <w:ind w:firstLine="0"/>
              <w:jc w:val="left"/>
              <w:rPr>
                <w:rFonts w:eastAsia="Times New Roman" w:cs="Arial"/>
                <w:b w:val="0"/>
                <w:color w:val="000000" w:themeColor="text1"/>
                <w:sz w:val="16"/>
                <w:szCs w:val="16"/>
                <w:lang w:eastAsia="pl-PL"/>
              </w:rPr>
            </w:pPr>
            <w:r w:rsidRPr="000701EC">
              <w:rPr>
                <w:rFonts w:cs="Arial"/>
                <w:b w:val="0"/>
                <w:color w:val="000000"/>
                <w:sz w:val="16"/>
                <w:szCs w:val="16"/>
              </w:rPr>
              <w:t>Instytucje wsparcia</w:t>
            </w:r>
            <w:r w:rsidR="000B39D0" w:rsidRPr="000701EC">
              <w:rPr>
                <w:rFonts w:cs="Arial"/>
                <w:b w:val="0"/>
                <w:color w:val="000000"/>
                <w:sz w:val="16"/>
                <w:szCs w:val="16"/>
              </w:rPr>
              <w:t xml:space="preserve"> </w:t>
            </w:r>
            <w:r w:rsidRPr="000701EC">
              <w:rPr>
                <w:rFonts w:cs="Arial"/>
                <w:b w:val="0"/>
                <w:color w:val="000000"/>
                <w:sz w:val="16"/>
                <w:szCs w:val="16"/>
              </w:rPr>
              <w:t>innowacji</w:t>
            </w:r>
          </w:p>
        </w:tc>
        <w:tc>
          <w:tcPr>
            <w:tcW w:w="5665" w:type="dxa"/>
            <w:noWrap/>
            <w:vAlign w:val="center"/>
            <w:hideMark/>
          </w:tcPr>
          <w:p w14:paraId="6334CE2D" w14:textId="629A46AD"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akademickie inkubatory przedsiębiorczości</w:t>
            </w:r>
          </w:p>
          <w:p w14:paraId="7BD67800" w14:textId="146AB79E"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centra innowacji</w:t>
            </w:r>
          </w:p>
          <w:p w14:paraId="6DC6882A" w14:textId="6E9EB0FB"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centra transferu technologii</w:t>
            </w:r>
          </w:p>
          <w:p w14:paraId="7462B04F" w14:textId="6E6FCA05"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inkubatory technologiczne</w:t>
            </w:r>
          </w:p>
          <w:p w14:paraId="0912CD0D" w14:textId="7B3BE452"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0B39D0">
              <w:rPr>
                <w:rFonts w:cs="Arial"/>
                <w:color w:val="000000"/>
                <w:sz w:val="16"/>
                <w:szCs w:val="16"/>
              </w:rPr>
              <w:t>parki technologiczne</w:t>
            </w:r>
          </w:p>
        </w:tc>
      </w:tr>
      <w:tr w:rsidR="00B93B6D" w:rsidRPr="000B39D0" w14:paraId="3902BEFC" w14:textId="77777777" w:rsidTr="00F2665B">
        <w:trPr>
          <w:cnfStyle w:val="000000100000" w:firstRow="0" w:lastRow="0" w:firstColumn="0" w:lastColumn="0" w:oddVBand="0" w:evenVBand="0" w:oddHBand="1" w:evenHBand="0" w:firstRowFirstColumn="0" w:firstRowLastColumn="0" w:lastRowFirstColumn="0" w:lastRowLastColumn="0"/>
          <w:trHeight w:val="266"/>
          <w:jc w:val="center"/>
        </w:trPr>
        <w:tc>
          <w:tcPr>
            <w:cnfStyle w:val="001000000000" w:firstRow="0" w:lastRow="0" w:firstColumn="1" w:lastColumn="0" w:oddVBand="0" w:evenVBand="0" w:oddHBand="0" w:evenHBand="0" w:firstRowFirstColumn="0" w:firstRowLastColumn="0" w:lastRowFirstColumn="0" w:lastRowLastColumn="0"/>
            <w:tcW w:w="1985" w:type="dxa"/>
            <w:noWrap/>
            <w:vAlign w:val="center"/>
            <w:hideMark/>
          </w:tcPr>
          <w:p w14:paraId="700CB0A0" w14:textId="04F5F9CE" w:rsidR="00B93B6D" w:rsidRPr="000701EC" w:rsidRDefault="00B93B6D" w:rsidP="00995DE3">
            <w:pPr>
              <w:spacing w:before="40" w:after="40"/>
              <w:ind w:firstLine="0"/>
              <w:jc w:val="left"/>
              <w:rPr>
                <w:rFonts w:eastAsia="Times New Roman" w:cs="Arial"/>
                <w:b w:val="0"/>
                <w:color w:val="000000" w:themeColor="text1"/>
                <w:sz w:val="16"/>
                <w:szCs w:val="16"/>
                <w:lang w:eastAsia="pl-PL"/>
              </w:rPr>
            </w:pPr>
            <w:proofErr w:type="spellStart"/>
            <w:r w:rsidRPr="000701EC">
              <w:rPr>
                <w:rFonts w:cs="Arial"/>
                <w:b w:val="0"/>
                <w:color w:val="000000"/>
                <w:sz w:val="16"/>
                <w:szCs w:val="16"/>
              </w:rPr>
              <w:t>Pozabankowe</w:t>
            </w:r>
            <w:proofErr w:type="spellEnd"/>
            <w:r w:rsidRPr="000701EC">
              <w:rPr>
                <w:rFonts w:cs="Arial"/>
                <w:b w:val="0"/>
                <w:color w:val="000000"/>
                <w:sz w:val="16"/>
                <w:szCs w:val="16"/>
              </w:rPr>
              <w:t xml:space="preserve"> instytucje</w:t>
            </w:r>
            <w:r w:rsidR="000B39D0" w:rsidRPr="000701EC">
              <w:rPr>
                <w:rFonts w:cs="Arial"/>
                <w:b w:val="0"/>
                <w:color w:val="000000"/>
                <w:sz w:val="16"/>
                <w:szCs w:val="16"/>
              </w:rPr>
              <w:t xml:space="preserve"> </w:t>
            </w:r>
            <w:r w:rsidRPr="000701EC">
              <w:rPr>
                <w:rFonts w:cs="Arial"/>
                <w:b w:val="0"/>
                <w:color w:val="000000"/>
                <w:sz w:val="16"/>
                <w:szCs w:val="16"/>
              </w:rPr>
              <w:t>finansowe</w:t>
            </w:r>
          </w:p>
        </w:tc>
        <w:tc>
          <w:tcPr>
            <w:tcW w:w="5665" w:type="dxa"/>
            <w:noWrap/>
            <w:vAlign w:val="center"/>
            <w:hideMark/>
          </w:tcPr>
          <w:p w14:paraId="31E0EEC0" w14:textId="0F1CAFB6" w:rsidR="00B93B6D" w:rsidRPr="000B39D0" w:rsidRDefault="00B93B6D" w:rsidP="00995DE3">
            <w:pPr>
              <w:pStyle w:val="Akapitzlist"/>
              <w:numPr>
                <w:ilvl w:val="0"/>
                <w:numId w:val="1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fundusze pożyczkowe</w:t>
            </w:r>
          </w:p>
          <w:p w14:paraId="1D3402B6" w14:textId="53B3A383" w:rsidR="00B93B6D" w:rsidRPr="000B39D0" w:rsidRDefault="00B93B6D" w:rsidP="00995DE3">
            <w:pPr>
              <w:pStyle w:val="Akapitzlist"/>
              <w:numPr>
                <w:ilvl w:val="0"/>
                <w:numId w:val="1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fundusze poręczeń kredytowych</w:t>
            </w:r>
          </w:p>
          <w:p w14:paraId="6F58B41D" w14:textId="04C06F9D" w:rsidR="00B93B6D" w:rsidRPr="000B39D0" w:rsidRDefault="00B93B6D" w:rsidP="00995DE3">
            <w:pPr>
              <w:pStyle w:val="Akapitzlist"/>
              <w:numPr>
                <w:ilvl w:val="0"/>
                <w:numId w:val="1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0B39D0">
              <w:rPr>
                <w:rFonts w:cs="Arial"/>
                <w:color w:val="000000"/>
                <w:sz w:val="16"/>
                <w:szCs w:val="16"/>
              </w:rPr>
              <w:t>fundusze kapitału zalążkowego</w:t>
            </w:r>
          </w:p>
        </w:tc>
      </w:tr>
      <w:tr w:rsidR="00B93B6D" w:rsidRPr="000B39D0" w14:paraId="2F829106" w14:textId="77777777" w:rsidTr="00F2665B">
        <w:trPr>
          <w:trHeight w:val="266"/>
          <w:jc w:val="center"/>
        </w:trPr>
        <w:tc>
          <w:tcPr>
            <w:cnfStyle w:val="001000000000" w:firstRow="0" w:lastRow="0" w:firstColumn="1" w:lastColumn="0" w:oddVBand="0" w:evenVBand="0" w:oddHBand="0" w:evenHBand="0" w:firstRowFirstColumn="0" w:firstRowLastColumn="0" w:lastRowFirstColumn="0" w:lastRowLastColumn="0"/>
            <w:tcW w:w="1985" w:type="dxa"/>
            <w:noWrap/>
            <w:vAlign w:val="center"/>
            <w:hideMark/>
          </w:tcPr>
          <w:p w14:paraId="53AD6344" w14:textId="32FDDC84" w:rsidR="00B93B6D" w:rsidRPr="000701EC" w:rsidRDefault="00B93B6D" w:rsidP="00995DE3">
            <w:pPr>
              <w:spacing w:before="40" w:after="40"/>
              <w:ind w:firstLine="0"/>
              <w:jc w:val="left"/>
              <w:rPr>
                <w:rFonts w:eastAsia="Times New Roman" w:cs="Arial"/>
                <w:b w:val="0"/>
                <w:color w:val="000000" w:themeColor="text1"/>
                <w:sz w:val="16"/>
                <w:szCs w:val="16"/>
                <w:lang w:eastAsia="pl-PL"/>
              </w:rPr>
            </w:pPr>
            <w:r w:rsidRPr="000701EC">
              <w:rPr>
                <w:rFonts w:cs="Arial"/>
                <w:b w:val="0"/>
                <w:color w:val="000000"/>
                <w:sz w:val="16"/>
                <w:szCs w:val="16"/>
              </w:rPr>
              <w:t>Firmy komercyjne</w:t>
            </w:r>
            <w:r w:rsidR="000B39D0" w:rsidRPr="000701EC">
              <w:rPr>
                <w:rFonts w:cs="Arial"/>
                <w:b w:val="0"/>
                <w:color w:val="000000"/>
                <w:sz w:val="16"/>
                <w:szCs w:val="16"/>
              </w:rPr>
              <w:t xml:space="preserve"> </w:t>
            </w:r>
            <w:r w:rsidRPr="000701EC">
              <w:rPr>
                <w:rFonts w:cs="Arial"/>
                <w:b w:val="0"/>
                <w:color w:val="000000"/>
                <w:sz w:val="16"/>
                <w:szCs w:val="16"/>
              </w:rPr>
              <w:t>świadczące usługi</w:t>
            </w:r>
            <w:r w:rsidR="000B39D0" w:rsidRPr="000701EC">
              <w:rPr>
                <w:rFonts w:cs="Arial"/>
                <w:b w:val="0"/>
                <w:color w:val="000000"/>
                <w:sz w:val="16"/>
                <w:szCs w:val="16"/>
              </w:rPr>
              <w:t xml:space="preserve"> </w:t>
            </w:r>
            <w:r w:rsidRPr="000701EC">
              <w:rPr>
                <w:rFonts w:cs="Arial"/>
                <w:b w:val="0"/>
                <w:color w:val="000000"/>
                <w:sz w:val="16"/>
                <w:szCs w:val="16"/>
              </w:rPr>
              <w:t>dla biznesu</w:t>
            </w:r>
          </w:p>
        </w:tc>
        <w:tc>
          <w:tcPr>
            <w:tcW w:w="5665" w:type="dxa"/>
            <w:noWrap/>
            <w:vAlign w:val="center"/>
            <w:hideMark/>
          </w:tcPr>
          <w:p w14:paraId="3DC5FD46" w14:textId="10304F99"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Informacja i komunikacja</w:t>
            </w:r>
            <w:r w:rsidR="00D85923" w:rsidRPr="000B39D0">
              <w:rPr>
                <w:rFonts w:cs="Arial"/>
                <w:color w:val="000000"/>
                <w:sz w:val="16"/>
                <w:szCs w:val="16"/>
              </w:rPr>
              <w:t xml:space="preserve"> (sekcja J</w:t>
            </w:r>
            <w:r w:rsidR="007F3145" w:rsidRPr="000B39D0">
              <w:rPr>
                <w:rFonts w:cs="Arial"/>
                <w:color w:val="000000"/>
                <w:sz w:val="16"/>
                <w:szCs w:val="16"/>
              </w:rPr>
              <w:t xml:space="preserve"> PKD 2007</w:t>
            </w:r>
            <w:r w:rsidR="00D85923" w:rsidRPr="000B39D0">
              <w:rPr>
                <w:rFonts w:cs="Arial"/>
                <w:color w:val="000000"/>
                <w:sz w:val="16"/>
                <w:szCs w:val="16"/>
              </w:rPr>
              <w:t>)</w:t>
            </w:r>
          </w:p>
          <w:p w14:paraId="6F922A89" w14:textId="08FDB30C"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Działalność finansowa i ubezpieczeniowa</w:t>
            </w:r>
            <w:r w:rsidR="00D85923" w:rsidRPr="000B39D0">
              <w:rPr>
                <w:rFonts w:cs="Arial"/>
                <w:color w:val="000000"/>
                <w:sz w:val="16"/>
                <w:szCs w:val="16"/>
              </w:rPr>
              <w:t xml:space="preserve"> (sekcja K</w:t>
            </w:r>
            <w:r w:rsidR="007F3145" w:rsidRPr="000B39D0">
              <w:rPr>
                <w:rFonts w:cs="Arial"/>
                <w:color w:val="000000"/>
                <w:sz w:val="16"/>
                <w:szCs w:val="16"/>
              </w:rPr>
              <w:t xml:space="preserve"> PKD 2007</w:t>
            </w:r>
            <w:r w:rsidR="00D85923" w:rsidRPr="000B39D0">
              <w:rPr>
                <w:rFonts w:cs="Arial"/>
                <w:color w:val="000000"/>
                <w:sz w:val="16"/>
                <w:szCs w:val="16"/>
              </w:rPr>
              <w:t>)</w:t>
            </w:r>
          </w:p>
          <w:p w14:paraId="5576CE3E" w14:textId="220B293D"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Działalność związana z obsługą rynku nieruchomości</w:t>
            </w:r>
            <w:r w:rsidR="00D45D5E" w:rsidRPr="000B39D0">
              <w:rPr>
                <w:rFonts w:cs="Arial"/>
                <w:color w:val="000000"/>
                <w:sz w:val="16"/>
                <w:szCs w:val="16"/>
              </w:rPr>
              <w:t xml:space="preserve"> (</w:t>
            </w:r>
            <w:r w:rsidR="000726FB" w:rsidRPr="000B39D0">
              <w:rPr>
                <w:rFonts w:cs="Arial"/>
                <w:color w:val="000000"/>
                <w:sz w:val="16"/>
                <w:szCs w:val="16"/>
              </w:rPr>
              <w:t>s</w:t>
            </w:r>
            <w:r w:rsidR="00D45D5E" w:rsidRPr="000B39D0">
              <w:rPr>
                <w:rFonts w:cs="Arial"/>
                <w:color w:val="000000"/>
                <w:sz w:val="16"/>
                <w:szCs w:val="16"/>
              </w:rPr>
              <w:t>ekcja L</w:t>
            </w:r>
            <w:r w:rsidR="007F3145" w:rsidRPr="000B39D0">
              <w:rPr>
                <w:rFonts w:cs="Arial"/>
                <w:color w:val="000000"/>
                <w:sz w:val="16"/>
                <w:szCs w:val="16"/>
              </w:rPr>
              <w:t xml:space="preserve"> PKD 2007</w:t>
            </w:r>
            <w:r w:rsidR="00D45D5E" w:rsidRPr="000B39D0">
              <w:rPr>
                <w:rFonts w:cs="Arial"/>
                <w:color w:val="000000"/>
                <w:sz w:val="16"/>
                <w:szCs w:val="16"/>
              </w:rPr>
              <w:t>)</w:t>
            </w:r>
          </w:p>
          <w:p w14:paraId="469FE8CA" w14:textId="479EB5FC" w:rsidR="00D85923"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Działalność prof</w:t>
            </w:r>
            <w:r w:rsidR="00D85923" w:rsidRPr="000B39D0">
              <w:rPr>
                <w:rFonts w:cs="Arial"/>
                <w:color w:val="000000"/>
                <w:sz w:val="16"/>
                <w:szCs w:val="16"/>
              </w:rPr>
              <w:t>esjonalna, naukowa i techniczna</w:t>
            </w:r>
            <w:r w:rsidRPr="000B39D0">
              <w:rPr>
                <w:rFonts w:cs="Arial"/>
                <w:color w:val="000000"/>
                <w:sz w:val="16"/>
                <w:szCs w:val="16"/>
              </w:rPr>
              <w:t xml:space="preserve"> </w:t>
            </w:r>
            <w:r w:rsidR="000726FB" w:rsidRPr="000B39D0">
              <w:rPr>
                <w:rFonts w:cs="Arial"/>
                <w:color w:val="000000"/>
                <w:sz w:val="16"/>
                <w:szCs w:val="16"/>
              </w:rPr>
              <w:t>(sekcja M</w:t>
            </w:r>
            <w:r w:rsidR="007F3145" w:rsidRPr="000B39D0">
              <w:rPr>
                <w:rFonts w:cs="Arial"/>
                <w:color w:val="000000"/>
                <w:sz w:val="16"/>
                <w:szCs w:val="16"/>
              </w:rPr>
              <w:t xml:space="preserve"> PKD 2007</w:t>
            </w:r>
            <w:r w:rsidR="000726FB" w:rsidRPr="000B39D0">
              <w:rPr>
                <w:rFonts w:cs="Arial"/>
                <w:color w:val="000000"/>
                <w:sz w:val="16"/>
                <w:szCs w:val="16"/>
              </w:rPr>
              <w:t>)</w:t>
            </w:r>
          </w:p>
          <w:p w14:paraId="3EAA8A25" w14:textId="4201D104" w:rsidR="00B93B6D" w:rsidRPr="000B39D0" w:rsidRDefault="00B93B6D" w:rsidP="00995DE3">
            <w:pPr>
              <w:pStyle w:val="Akapitzlist"/>
              <w:numPr>
                <w:ilvl w:val="0"/>
                <w:numId w:val="10"/>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Działalność w zakresie usług administrowania i działalność wspierająca</w:t>
            </w:r>
            <w:r w:rsidR="002D5E1F" w:rsidRPr="000B39D0">
              <w:rPr>
                <w:rFonts w:cs="Arial"/>
                <w:color w:val="000000"/>
                <w:sz w:val="16"/>
                <w:szCs w:val="16"/>
              </w:rPr>
              <w:t xml:space="preserve"> (sekcja N</w:t>
            </w:r>
            <w:r w:rsidR="007F3145" w:rsidRPr="000B39D0">
              <w:rPr>
                <w:rFonts w:cs="Arial"/>
                <w:color w:val="000000"/>
                <w:sz w:val="16"/>
                <w:szCs w:val="16"/>
              </w:rPr>
              <w:t xml:space="preserve"> PKD 2007</w:t>
            </w:r>
            <w:r w:rsidR="002D5E1F" w:rsidRPr="000B39D0">
              <w:rPr>
                <w:rFonts w:cs="Arial"/>
                <w:color w:val="000000"/>
                <w:sz w:val="16"/>
                <w:szCs w:val="16"/>
              </w:rPr>
              <w:t>)</w:t>
            </w:r>
          </w:p>
        </w:tc>
      </w:tr>
    </w:tbl>
    <w:p w14:paraId="3F025604" w14:textId="09B963B4" w:rsidR="00B93B6D" w:rsidRPr="00E747C5" w:rsidRDefault="00B93B6D" w:rsidP="007B4524">
      <w:pPr>
        <w:pStyle w:val="AZRODLO"/>
        <w:spacing w:before="60"/>
      </w:pPr>
      <w:r w:rsidRPr="00E747C5">
        <w:t xml:space="preserve">Źródło: </w:t>
      </w:r>
      <w:r w:rsidR="009113FA">
        <w:t xml:space="preserve">opracowanie własne na podstawie </w:t>
      </w:r>
      <w:proofErr w:type="spellStart"/>
      <w:r w:rsidRPr="00E747C5">
        <w:t>Świdurska</w:t>
      </w:r>
      <w:proofErr w:type="spellEnd"/>
      <w:r w:rsidR="0047617D">
        <w:t xml:space="preserve"> </w:t>
      </w:r>
      <w:r w:rsidR="0047617D" w:rsidRPr="00E747C5">
        <w:t>A.</w:t>
      </w:r>
      <w:r w:rsidRPr="00E747C5">
        <w:t>, Jagodziński</w:t>
      </w:r>
      <w:r w:rsidR="0047617D">
        <w:t xml:space="preserve"> W.</w:t>
      </w:r>
      <w:r w:rsidRPr="00E747C5">
        <w:t xml:space="preserve">, </w:t>
      </w:r>
      <w:r w:rsidRPr="00F623D0">
        <w:t xml:space="preserve">Organizacja przestrzenna </w:t>
      </w:r>
      <w:r w:rsidR="006F2376">
        <w:br/>
      </w:r>
      <w:r w:rsidRPr="00F623D0">
        <w:t>i funkcjonowanie instytucji otoczenia biznesu w województwie wielkopolskim</w:t>
      </w:r>
      <w:r w:rsidRPr="00E747C5">
        <w:t xml:space="preserve">, </w:t>
      </w:r>
      <w:r w:rsidR="006F2376">
        <w:br/>
      </w:r>
      <w:r w:rsidRPr="00E747C5">
        <w:t>ekspertyza wykonana na zlecenie WROT, Poznań</w:t>
      </w:r>
      <w:r>
        <w:t xml:space="preserve"> 2015</w:t>
      </w:r>
      <w:r w:rsidR="000F7B4C">
        <w:t>, s. 12</w:t>
      </w:r>
    </w:p>
    <w:p w14:paraId="48FB9758" w14:textId="77777777" w:rsidR="005E4AE6" w:rsidRDefault="005E4AE6" w:rsidP="005E4AE6"/>
    <w:p w14:paraId="21D99538" w14:textId="22CD51F9" w:rsidR="005E4AE6" w:rsidRDefault="00B93B6D" w:rsidP="00DE632B">
      <w:pPr>
        <w:spacing w:before="120" w:after="120"/>
        <w:rPr>
          <w:rFonts w:cs="Arial"/>
          <w:szCs w:val="20"/>
        </w:rPr>
      </w:pPr>
      <w:r w:rsidRPr="00E747C5">
        <w:rPr>
          <w:rFonts w:cs="Arial"/>
          <w:szCs w:val="20"/>
        </w:rPr>
        <w:t>W obszarze zainteresowania analiz prowadzonych na potrzeby niniejszego opracowania znajd</w:t>
      </w:r>
      <w:r>
        <w:rPr>
          <w:rFonts w:cs="Arial"/>
          <w:szCs w:val="20"/>
        </w:rPr>
        <w:t>ą</w:t>
      </w:r>
      <w:r w:rsidRPr="00E747C5">
        <w:rPr>
          <w:rFonts w:cs="Arial"/>
          <w:szCs w:val="20"/>
        </w:rPr>
        <w:t xml:space="preserve"> się przed wszystkim dwa pierwsze spośród wyróżnionych wyżej typów IOB (ich charakterystyk</w:t>
      </w:r>
      <w:r w:rsidR="00BA123A">
        <w:rPr>
          <w:rFonts w:cs="Arial"/>
          <w:szCs w:val="20"/>
        </w:rPr>
        <w:t>ę</w:t>
      </w:r>
      <w:r w:rsidRPr="00E747C5">
        <w:rPr>
          <w:rFonts w:cs="Arial"/>
          <w:szCs w:val="20"/>
        </w:rPr>
        <w:t xml:space="preserve"> </w:t>
      </w:r>
      <w:r w:rsidR="00BA123A">
        <w:rPr>
          <w:rFonts w:cs="Arial"/>
          <w:szCs w:val="20"/>
        </w:rPr>
        <w:t>zamieszczono</w:t>
      </w:r>
      <w:r w:rsidRPr="00E747C5">
        <w:rPr>
          <w:rFonts w:cs="Arial"/>
          <w:szCs w:val="20"/>
        </w:rPr>
        <w:t xml:space="preserve"> w tabeli 2). Warto jednak podkreślić, co zresztą wykazało niniejsze badanie (por.</w:t>
      </w:r>
      <w:r w:rsidR="007F3145">
        <w:rPr>
          <w:rFonts w:cs="Arial"/>
          <w:szCs w:val="20"/>
        </w:rPr>
        <w:t xml:space="preserve"> rozdział 2.1</w:t>
      </w:r>
      <w:r w:rsidRPr="00E747C5">
        <w:rPr>
          <w:rFonts w:cs="Arial"/>
          <w:szCs w:val="20"/>
        </w:rPr>
        <w:t xml:space="preserve">), że typy poszczególnych IOB przenikają się. Zdarzają się bowiem instytucje, które świadczą </w:t>
      </w:r>
      <w:r w:rsidR="00AC32F7">
        <w:rPr>
          <w:rFonts w:cs="Arial"/>
          <w:szCs w:val="20"/>
        </w:rPr>
        <w:t xml:space="preserve">na rzecz </w:t>
      </w:r>
      <w:r w:rsidRPr="00E747C5">
        <w:rPr>
          <w:rFonts w:cs="Arial"/>
          <w:szCs w:val="20"/>
        </w:rPr>
        <w:t>przedsiębiorstw usługi z różnych obszarów (tj. wsparcia przedsiębiorczości, innowacji czy finansowe</w:t>
      </w:r>
      <w:r w:rsidR="00E43B25">
        <w:rPr>
          <w:rFonts w:cs="Arial"/>
          <w:szCs w:val="20"/>
        </w:rPr>
        <w:t>go</w:t>
      </w:r>
      <w:r w:rsidRPr="00E747C5">
        <w:rPr>
          <w:rFonts w:cs="Arial"/>
          <w:szCs w:val="20"/>
        </w:rPr>
        <w:t xml:space="preserve">). Wynika to z jednej </w:t>
      </w:r>
      <w:r w:rsidRPr="00E747C5">
        <w:rPr>
          <w:rFonts w:cs="Arial"/>
          <w:szCs w:val="20"/>
        </w:rPr>
        <w:lastRenderedPageBreak/>
        <w:t>strony z dążeń do dywersyfikacji oferty i podnoszenia konkurencyjności IOB na rynku usług dla biznesu, ale też jest pochodną samych potrzeb firm</w:t>
      </w:r>
      <w:r>
        <w:rPr>
          <w:rFonts w:cs="Arial"/>
          <w:szCs w:val="20"/>
        </w:rPr>
        <w:t>, które często oczekują od IOB kilku komplementarnych względem siebie usług</w:t>
      </w:r>
      <w:r w:rsidR="00A36EA8">
        <w:rPr>
          <w:rFonts w:cs="Arial"/>
          <w:szCs w:val="20"/>
        </w:rPr>
        <w:t>.</w:t>
      </w:r>
    </w:p>
    <w:p w14:paraId="39CE9413" w14:textId="77777777" w:rsidR="00995DE3" w:rsidRDefault="00995DE3" w:rsidP="00995DE3">
      <w:pPr>
        <w:rPr>
          <w:lang w:eastAsia="pl-PL"/>
        </w:rPr>
      </w:pPr>
    </w:p>
    <w:p w14:paraId="4A82DA5E" w14:textId="3130D41F" w:rsidR="00B93B6D" w:rsidRPr="00E747C5" w:rsidRDefault="00B93B6D" w:rsidP="00D31969">
      <w:pPr>
        <w:pStyle w:val="ATABELA"/>
      </w:pPr>
      <w:r w:rsidRPr="00E747C5">
        <w:t xml:space="preserve">Tabela </w:t>
      </w:r>
      <w:fldSimple w:instr=" SEQ Tab. \* ARABIC ">
        <w:r w:rsidR="00CF4B19">
          <w:rPr>
            <w:noProof/>
          </w:rPr>
          <w:t>2</w:t>
        </w:r>
      </w:fldSimple>
      <w:r w:rsidRPr="00E747C5">
        <w:t xml:space="preserve">. Charakterystyka typów </w:t>
      </w:r>
      <w:r w:rsidR="00ED78CE">
        <w:t xml:space="preserve">IOB </w:t>
      </w:r>
      <w:r w:rsidRPr="00E747C5">
        <w:t>uwzględnionych w badaniu</w:t>
      </w:r>
    </w:p>
    <w:tbl>
      <w:tblPr>
        <w:tblStyle w:val="Tabelasiatki6kolorowaakcent6"/>
        <w:tblW w:w="4975" w:type="pct"/>
        <w:jc w:val="center"/>
        <w:tblLook w:val="04A0" w:firstRow="1" w:lastRow="0" w:firstColumn="1" w:lastColumn="0" w:noHBand="0" w:noVBand="1"/>
      </w:tblPr>
      <w:tblGrid>
        <w:gridCol w:w="1555"/>
        <w:gridCol w:w="2976"/>
        <w:gridCol w:w="3695"/>
      </w:tblGrid>
      <w:tr w:rsidR="00BA123A" w:rsidRPr="000B39D0" w14:paraId="515A4E51" w14:textId="77777777" w:rsidTr="006F2376">
        <w:trPr>
          <w:cnfStyle w:val="100000000000" w:firstRow="1" w:lastRow="0" w:firstColumn="0" w:lastColumn="0" w:oddVBand="0" w:evenVBand="0" w:oddHBand="0" w:evenHBand="0" w:firstRowFirstColumn="0" w:firstRowLastColumn="0" w:lastRowFirstColumn="0" w:lastRowLastColumn="0"/>
          <w:trHeight w:val="60"/>
          <w:tblHeader/>
          <w:jc w:val="center"/>
        </w:trPr>
        <w:tc>
          <w:tcPr>
            <w:cnfStyle w:val="001000000000" w:firstRow="0" w:lastRow="0" w:firstColumn="1" w:lastColumn="0" w:oddVBand="0" w:evenVBand="0" w:oddHBand="0" w:evenHBand="0" w:firstRowFirstColumn="0" w:firstRowLastColumn="0" w:lastRowFirstColumn="0" w:lastRowLastColumn="0"/>
            <w:tcW w:w="1555" w:type="dxa"/>
            <w:noWrap/>
            <w:hideMark/>
          </w:tcPr>
          <w:p w14:paraId="19001674" w14:textId="77777777" w:rsidR="00B93B6D" w:rsidRPr="00995DE3" w:rsidRDefault="00B93B6D" w:rsidP="00BA123A">
            <w:pPr>
              <w:spacing w:before="40" w:after="40"/>
              <w:ind w:firstLine="0"/>
              <w:jc w:val="center"/>
              <w:rPr>
                <w:rFonts w:eastAsia="Times New Roman" w:cs="Arial"/>
                <w:bCs w:val="0"/>
                <w:color w:val="000000" w:themeColor="text1"/>
                <w:sz w:val="16"/>
                <w:szCs w:val="16"/>
                <w:lang w:eastAsia="pl-PL"/>
              </w:rPr>
            </w:pPr>
            <w:r w:rsidRPr="00995DE3">
              <w:rPr>
                <w:rFonts w:eastAsia="Times New Roman" w:cs="Arial"/>
                <w:bCs w:val="0"/>
                <w:color w:val="000000" w:themeColor="text1"/>
                <w:sz w:val="16"/>
                <w:szCs w:val="16"/>
                <w:lang w:eastAsia="pl-PL"/>
              </w:rPr>
              <w:t>Typ IOB</w:t>
            </w:r>
          </w:p>
        </w:tc>
        <w:tc>
          <w:tcPr>
            <w:tcW w:w="2976" w:type="dxa"/>
            <w:noWrap/>
            <w:hideMark/>
          </w:tcPr>
          <w:p w14:paraId="336A0C80" w14:textId="77777777" w:rsidR="00B93B6D" w:rsidRPr="00995DE3" w:rsidRDefault="00B93B6D" w:rsidP="00BA123A">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995DE3">
              <w:rPr>
                <w:rFonts w:eastAsia="Times New Roman" w:cs="Arial"/>
                <w:bCs w:val="0"/>
                <w:color w:val="000000" w:themeColor="text1"/>
                <w:sz w:val="16"/>
                <w:szCs w:val="16"/>
                <w:lang w:eastAsia="pl-PL"/>
              </w:rPr>
              <w:t>Definicja</w:t>
            </w:r>
          </w:p>
        </w:tc>
        <w:tc>
          <w:tcPr>
            <w:tcW w:w="3695" w:type="dxa"/>
          </w:tcPr>
          <w:p w14:paraId="066E525C" w14:textId="77777777" w:rsidR="00B93B6D" w:rsidRPr="00995DE3" w:rsidRDefault="00B93B6D" w:rsidP="000B39D0">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995DE3">
              <w:rPr>
                <w:rFonts w:eastAsia="Times New Roman" w:cs="Arial"/>
                <w:bCs w:val="0"/>
                <w:color w:val="000000" w:themeColor="text1"/>
                <w:sz w:val="16"/>
                <w:szCs w:val="16"/>
                <w:lang w:eastAsia="pl-PL"/>
              </w:rPr>
              <w:t>Zakres działania</w:t>
            </w:r>
          </w:p>
        </w:tc>
      </w:tr>
      <w:tr w:rsidR="00BA123A" w:rsidRPr="000B39D0" w14:paraId="2DC8E3BE" w14:textId="77777777" w:rsidTr="006F2376">
        <w:trPr>
          <w:cnfStyle w:val="000000100000" w:firstRow="0" w:lastRow="0" w:firstColumn="0" w:lastColumn="0" w:oddVBand="0" w:evenVBand="0" w:oddHBand="1" w:evenHBand="0" w:firstRowFirstColumn="0" w:firstRowLastColumn="0" w:lastRowFirstColumn="0" w:lastRowLastColumn="0"/>
          <w:trHeight w:val="328"/>
          <w:jc w:val="center"/>
        </w:trPr>
        <w:tc>
          <w:tcPr>
            <w:cnfStyle w:val="001000000000" w:firstRow="0" w:lastRow="0" w:firstColumn="1" w:lastColumn="0" w:oddVBand="0" w:evenVBand="0" w:oddHBand="0" w:evenHBand="0" w:firstRowFirstColumn="0" w:firstRowLastColumn="0" w:lastRowFirstColumn="0" w:lastRowLastColumn="0"/>
            <w:tcW w:w="1555" w:type="dxa"/>
            <w:noWrap/>
            <w:vAlign w:val="center"/>
            <w:hideMark/>
          </w:tcPr>
          <w:p w14:paraId="107B4A6D" w14:textId="77777777" w:rsidR="00B93B6D" w:rsidRPr="000B39D0" w:rsidRDefault="00B93B6D" w:rsidP="00995DE3">
            <w:pPr>
              <w:spacing w:before="40" w:after="40"/>
              <w:ind w:firstLine="0"/>
              <w:jc w:val="left"/>
              <w:rPr>
                <w:rFonts w:cs="Arial"/>
                <w:b w:val="0"/>
                <w:bCs w:val="0"/>
                <w:color w:val="000000"/>
                <w:sz w:val="16"/>
                <w:szCs w:val="16"/>
              </w:rPr>
            </w:pPr>
            <w:r w:rsidRPr="000B39D0">
              <w:rPr>
                <w:rFonts w:cs="Arial"/>
                <w:b w:val="0"/>
                <w:bCs w:val="0"/>
                <w:color w:val="000000"/>
                <w:sz w:val="16"/>
                <w:szCs w:val="16"/>
              </w:rPr>
              <w:t>Inkubator</w:t>
            </w:r>
          </w:p>
          <w:p w14:paraId="64E2F8A2" w14:textId="77777777" w:rsidR="00B93B6D" w:rsidRPr="000B39D0" w:rsidRDefault="00B93B6D" w:rsidP="00995DE3">
            <w:pPr>
              <w:spacing w:before="40" w:after="40"/>
              <w:ind w:firstLine="0"/>
              <w:jc w:val="left"/>
              <w:rPr>
                <w:rFonts w:eastAsia="Times New Roman" w:cs="Arial"/>
                <w:b w:val="0"/>
                <w:bCs w:val="0"/>
                <w:color w:val="000000" w:themeColor="text1"/>
                <w:sz w:val="16"/>
                <w:szCs w:val="16"/>
                <w:lang w:eastAsia="pl-PL"/>
              </w:rPr>
            </w:pPr>
            <w:r w:rsidRPr="000B39D0">
              <w:rPr>
                <w:rFonts w:cs="Arial"/>
                <w:b w:val="0"/>
                <w:bCs w:val="0"/>
                <w:color w:val="000000"/>
                <w:sz w:val="16"/>
                <w:szCs w:val="16"/>
              </w:rPr>
              <w:t>przedsiębiorczości</w:t>
            </w:r>
          </w:p>
        </w:tc>
        <w:tc>
          <w:tcPr>
            <w:tcW w:w="2976" w:type="dxa"/>
            <w:noWrap/>
            <w:vAlign w:val="center"/>
            <w:hideMark/>
          </w:tcPr>
          <w:p w14:paraId="7269522A" w14:textId="77777777" w:rsidR="00B93B6D" w:rsidRPr="000B39D0"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0B39D0">
              <w:rPr>
                <w:rFonts w:cs="Arial"/>
                <w:color w:val="000000"/>
                <w:sz w:val="16"/>
                <w:szCs w:val="16"/>
              </w:rPr>
              <w:t>Wyodrębniona jednostka, dysponująca nieruchomością, która prowadzi kompleksowy program wsparcia początkującego przedsiębiorcy. Program ten wspiera przedsiębiorców od momentu powstania pomysłu na utworzenie przedsiębiorstwa aż do momentu uzyskania stabilności rynkowej (tzw. program inkubacji przedsiębiorczości)</w:t>
            </w:r>
          </w:p>
        </w:tc>
        <w:tc>
          <w:tcPr>
            <w:tcW w:w="3695" w:type="dxa"/>
            <w:vAlign w:val="center"/>
          </w:tcPr>
          <w:p w14:paraId="4D820400" w14:textId="35E64B8B"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dostarczanie odpowiedniej do potrzeb powierzchni do prowadze</w:t>
            </w:r>
            <w:r w:rsidR="00203A1E" w:rsidRPr="000B39D0">
              <w:rPr>
                <w:rFonts w:cs="Arial"/>
                <w:color w:val="000000"/>
                <w:sz w:val="16"/>
                <w:szCs w:val="16"/>
              </w:rPr>
              <w:t>nia działalności gospodarczej</w:t>
            </w:r>
          </w:p>
          <w:p w14:paraId="0FE05FD3" w14:textId="5915B9FA" w:rsidR="00B93B6D" w:rsidRPr="000B39D0" w:rsidRDefault="00B93B6D" w:rsidP="00F8086A">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usługi biurowo-administracyjne, telekomunikacyjne i wspierające biznes, np. doradztwo finansowe, marketingowe, prawne, organizacyjne i technologiczne, usługi organizacji wsparcia finansowego ze środków własnych inkubatora lub z zewnętrznych źródeł finansowania</w:t>
            </w:r>
          </w:p>
        </w:tc>
      </w:tr>
      <w:tr w:rsidR="00BA123A" w:rsidRPr="000B39D0" w14:paraId="1B9F901F" w14:textId="77777777" w:rsidTr="006F2376">
        <w:trPr>
          <w:trHeight w:val="328"/>
          <w:jc w:val="center"/>
        </w:trPr>
        <w:tc>
          <w:tcPr>
            <w:cnfStyle w:val="001000000000" w:firstRow="0" w:lastRow="0" w:firstColumn="1" w:lastColumn="0" w:oddVBand="0" w:evenVBand="0" w:oddHBand="0" w:evenHBand="0" w:firstRowFirstColumn="0" w:firstRowLastColumn="0" w:lastRowFirstColumn="0" w:lastRowLastColumn="0"/>
            <w:tcW w:w="1555" w:type="dxa"/>
            <w:noWrap/>
            <w:vAlign w:val="center"/>
          </w:tcPr>
          <w:p w14:paraId="0ED5AB72" w14:textId="77777777" w:rsidR="00B93B6D" w:rsidRPr="000B39D0" w:rsidRDefault="00B93B6D" w:rsidP="00995DE3">
            <w:pPr>
              <w:spacing w:before="40" w:after="40"/>
              <w:ind w:firstLine="0"/>
              <w:jc w:val="left"/>
              <w:rPr>
                <w:rFonts w:cs="Arial"/>
                <w:b w:val="0"/>
                <w:bCs w:val="0"/>
                <w:color w:val="000000"/>
                <w:sz w:val="16"/>
                <w:szCs w:val="16"/>
              </w:rPr>
            </w:pPr>
            <w:r w:rsidRPr="000B39D0">
              <w:rPr>
                <w:rFonts w:cs="Arial"/>
                <w:b w:val="0"/>
                <w:bCs w:val="0"/>
                <w:color w:val="000000"/>
                <w:sz w:val="16"/>
                <w:szCs w:val="16"/>
              </w:rPr>
              <w:t>Ośrodek szkoleniowo-doradczy</w:t>
            </w:r>
          </w:p>
        </w:tc>
        <w:tc>
          <w:tcPr>
            <w:tcW w:w="2976" w:type="dxa"/>
            <w:noWrap/>
            <w:vAlign w:val="center"/>
          </w:tcPr>
          <w:p w14:paraId="361EE977" w14:textId="3027E5CA" w:rsidR="00B93B6D" w:rsidRPr="000B39D0" w:rsidRDefault="00A737E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Nie</w:t>
            </w:r>
            <w:r w:rsidR="00B93B6D" w:rsidRPr="000B39D0">
              <w:rPr>
                <w:rFonts w:cs="Arial"/>
                <w:color w:val="000000"/>
                <w:sz w:val="16"/>
                <w:szCs w:val="16"/>
              </w:rPr>
              <w:t xml:space="preserve">nastawiona na zysk jednostka doradcza, informacyjna i szkoleniowa (spotykana najczęściej pod nazwami: ośrodek wspierania przedsiębiorczości, centrum wspierania biznesu, klub przedsiębiorczości, punkt konsultacyjno-doradczy), działająca na rzecz rozwoju przedsiębiorczości </w:t>
            </w:r>
            <w:r w:rsidR="00BA3FCA">
              <w:rPr>
                <w:rFonts w:cs="Arial"/>
                <w:color w:val="000000"/>
                <w:sz w:val="16"/>
                <w:szCs w:val="16"/>
              </w:rPr>
              <w:br/>
            </w:r>
            <w:r w:rsidR="00B93B6D" w:rsidRPr="000B39D0">
              <w:rPr>
                <w:rFonts w:cs="Arial"/>
                <w:color w:val="000000"/>
                <w:sz w:val="16"/>
                <w:szCs w:val="16"/>
              </w:rPr>
              <w:t xml:space="preserve">i samozatrudnienia oraz poprawy konkurencyjności </w:t>
            </w:r>
            <w:r w:rsidR="00E17D0B">
              <w:rPr>
                <w:rFonts w:cs="Arial"/>
                <w:color w:val="000000"/>
                <w:sz w:val="16"/>
                <w:szCs w:val="16"/>
              </w:rPr>
              <w:t>MŚP</w:t>
            </w:r>
          </w:p>
        </w:tc>
        <w:tc>
          <w:tcPr>
            <w:tcW w:w="3695" w:type="dxa"/>
            <w:vAlign w:val="center"/>
          </w:tcPr>
          <w:p w14:paraId="5AEF44C8" w14:textId="06806199" w:rsidR="00B93B6D" w:rsidRPr="000B39D0" w:rsidRDefault="00B93B6D" w:rsidP="00995DE3">
            <w:pPr>
              <w:pStyle w:val="Akapitzlist"/>
              <w:numPr>
                <w:ilvl w:val="0"/>
                <w:numId w:val="11"/>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aktywizowanie przedstawicieli lokalnych społeczności do analizy opłacalności oraz tworzenia i rozwijania różnych form prowadzenia działalności gospodarczej</w:t>
            </w:r>
          </w:p>
          <w:p w14:paraId="282EA298" w14:textId="698C054F" w:rsidR="00B93B6D" w:rsidRPr="000B39D0" w:rsidRDefault="00B93B6D" w:rsidP="00995DE3">
            <w:pPr>
              <w:pStyle w:val="Akapitzlist"/>
              <w:numPr>
                <w:ilvl w:val="0"/>
                <w:numId w:val="11"/>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usługi szkoleniowe i doradcze w zakresie różnorodnych aspektów zakładania, prowadzenia oraz rozwijania działalności gospodarczej</w:t>
            </w:r>
          </w:p>
          <w:p w14:paraId="20207750" w14:textId="5195789F" w:rsidR="00B93B6D" w:rsidRPr="000B39D0" w:rsidRDefault="00B93B6D" w:rsidP="00995DE3">
            <w:pPr>
              <w:pStyle w:val="Akapitzlist"/>
              <w:numPr>
                <w:ilvl w:val="0"/>
                <w:numId w:val="11"/>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 xml:space="preserve">usługi doradcze wspierające wdrażanie projektów inwestycyjnych, w tym ocena przedsięwzięć, doradztwo techniczne, finansowe, marketingowe, prawne </w:t>
            </w:r>
            <w:r w:rsidR="00BA3FCA">
              <w:rPr>
                <w:rFonts w:cs="Arial"/>
                <w:color w:val="000000"/>
                <w:sz w:val="16"/>
                <w:szCs w:val="16"/>
              </w:rPr>
              <w:br/>
            </w:r>
            <w:r w:rsidRPr="000B39D0">
              <w:rPr>
                <w:rFonts w:cs="Arial"/>
                <w:color w:val="000000"/>
                <w:sz w:val="16"/>
                <w:szCs w:val="16"/>
              </w:rPr>
              <w:t>i organizacyjne</w:t>
            </w:r>
          </w:p>
          <w:p w14:paraId="188E0697" w14:textId="5C3DC80A" w:rsidR="00B93B6D" w:rsidRPr="000B39D0" w:rsidRDefault="00B93B6D" w:rsidP="00995DE3">
            <w:pPr>
              <w:pStyle w:val="Akapitzlist"/>
              <w:numPr>
                <w:ilvl w:val="0"/>
                <w:numId w:val="11"/>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 xml:space="preserve">wsparcie przedsiębiorców w pozyskiwaniu środków finansowych oraz partnerów do realizacji projektów inwestycyjnych </w:t>
            </w:r>
            <w:r w:rsidR="00BA3FCA">
              <w:rPr>
                <w:rFonts w:cs="Arial"/>
                <w:color w:val="000000"/>
                <w:sz w:val="16"/>
                <w:szCs w:val="16"/>
              </w:rPr>
              <w:br/>
            </w:r>
            <w:r w:rsidRPr="000B39D0">
              <w:rPr>
                <w:rFonts w:cs="Arial"/>
                <w:color w:val="000000"/>
                <w:sz w:val="16"/>
                <w:szCs w:val="16"/>
              </w:rPr>
              <w:t>i rozwojowych</w:t>
            </w:r>
          </w:p>
        </w:tc>
      </w:tr>
      <w:tr w:rsidR="00BA123A" w:rsidRPr="000B39D0" w14:paraId="6CC567A7" w14:textId="77777777" w:rsidTr="006F2376">
        <w:trPr>
          <w:cnfStyle w:val="000000100000" w:firstRow="0" w:lastRow="0" w:firstColumn="0" w:lastColumn="0" w:oddVBand="0" w:evenVBand="0" w:oddHBand="1" w:evenHBand="0" w:firstRowFirstColumn="0" w:firstRowLastColumn="0" w:lastRowFirstColumn="0" w:lastRowLastColumn="0"/>
          <w:trHeight w:val="3543"/>
          <w:jc w:val="center"/>
        </w:trPr>
        <w:tc>
          <w:tcPr>
            <w:cnfStyle w:val="001000000000" w:firstRow="0" w:lastRow="0" w:firstColumn="1" w:lastColumn="0" w:oddVBand="0" w:evenVBand="0" w:oddHBand="0" w:evenHBand="0" w:firstRowFirstColumn="0" w:firstRowLastColumn="0" w:lastRowFirstColumn="0" w:lastRowLastColumn="0"/>
            <w:tcW w:w="1555" w:type="dxa"/>
            <w:noWrap/>
            <w:vAlign w:val="center"/>
          </w:tcPr>
          <w:p w14:paraId="5368B0C1" w14:textId="77777777" w:rsidR="00B93B6D" w:rsidRPr="000B39D0" w:rsidRDefault="00B93B6D" w:rsidP="00995DE3">
            <w:pPr>
              <w:spacing w:before="40" w:after="40"/>
              <w:ind w:firstLine="0"/>
              <w:jc w:val="left"/>
              <w:rPr>
                <w:rFonts w:cs="Arial"/>
                <w:b w:val="0"/>
                <w:bCs w:val="0"/>
                <w:color w:val="000000"/>
                <w:sz w:val="16"/>
                <w:szCs w:val="16"/>
              </w:rPr>
            </w:pPr>
            <w:r w:rsidRPr="000B39D0">
              <w:rPr>
                <w:rFonts w:cs="Arial"/>
                <w:b w:val="0"/>
                <w:bCs w:val="0"/>
                <w:color w:val="000000"/>
                <w:sz w:val="16"/>
                <w:szCs w:val="16"/>
              </w:rPr>
              <w:t>Centrum innowacji</w:t>
            </w:r>
          </w:p>
        </w:tc>
        <w:tc>
          <w:tcPr>
            <w:tcW w:w="2976" w:type="dxa"/>
            <w:noWrap/>
            <w:vAlign w:val="center"/>
          </w:tcPr>
          <w:p w14:paraId="0BB8B4FE" w14:textId="718C65AF" w:rsidR="00B93B6D" w:rsidRPr="000B39D0"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Ośrodek, który świadczy wyspecjalizowane</w:t>
            </w:r>
            <w:r w:rsidR="00A737ED" w:rsidRPr="000B39D0">
              <w:rPr>
                <w:rFonts w:cs="Arial"/>
                <w:color w:val="000000"/>
                <w:sz w:val="16"/>
                <w:szCs w:val="16"/>
              </w:rPr>
              <w:t xml:space="preserve"> </w:t>
            </w:r>
            <w:r w:rsidRPr="000B39D0">
              <w:rPr>
                <w:rFonts w:cs="Arial"/>
                <w:color w:val="000000"/>
                <w:sz w:val="16"/>
                <w:szCs w:val="16"/>
              </w:rPr>
              <w:t>usługi informacyjne, doradcze i szkoleniowe</w:t>
            </w:r>
            <w:r w:rsidR="00A737ED" w:rsidRPr="000B39D0">
              <w:rPr>
                <w:rFonts w:cs="Arial"/>
                <w:color w:val="000000"/>
                <w:sz w:val="16"/>
                <w:szCs w:val="16"/>
              </w:rPr>
              <w:t xml:space="preserve"> </w:t>
            </w:r>
            <w:r w:rsidRPr="000B39D0">
              <w:rPr>
                <w:rFonts w:cs="Arial"/>
                <w:color w:val="000000"/>
                <w:sz w:val="16"/>
                <w:szCs w:val="16"/>
              </w:rPr>
              <w:t>o charakterze proinnowacyjnym</w:t>
            </w:r>
          </w:p>
        </w:tc>
        <w:tc>
          <w:tcPr>
            <w:tcW w:w="3695" w:type="dxa"/>
            <w:vAlign w:val="center"/>
          </w:tcPr>
          <w:p w14:paraId="4804207B" w14:textId="661E5D5C"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 xml:space="preserve">usługi proinnowacyjne, w tym transfer </w:t>
            </w:r>
            <w:r w:rsidR="00BA3FCA">
              <w:rPr>
                <w:rFonts w:cs="Arial"/>
                <w:color w:val="000000"/>
                <w:sz w:val="16"/>
                <w:szCs w:val="16"/>
              </w:rPr>
              <w:br/>
            </w:r>
            <w:r w:rsidRPr="000B39D0">
              <w:rPr>
                <w:rFonts w:cs="Arial"/>
                <w:color w:val="000000"/>
                <w:sz w:val="16"/>
                <w:szCs w:val="16"/>
              </w:rPr>
              <w:t>i wdrażanie innowacyjnych rozwiązań</w:t>
            </w:r>
          </w:p>
          <w:p w14:paraId="615EEEF7" w14:textId="6AE9490D"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 xml:space="preserve">usługi wspierające efektywne wdrażanie innowacji, w tym ocena przedsięwzięć innowacyjnych, doradztwo technologiczne, finansowe, marketingowe, prawne </w:t>
            </w:r>
            <w:r w:rsidR="00BA3FCA">
              <w:rPr>
                <w:rFonts w:cs="Arial"/>
                <w:color w:val="000000"/>
                <w:sz w:val="16"/>
                <w:szCs w:val="16"/>
              </w:rPr>
              <w:br/>
            </w:r>
            <w:r w:rsidRPr="000B39D0">
              <w:rPr>
                <w:rFonts w:cs="Arial"/>
                <w:color w:val="000000"/>
                <w:sz w:val="16"/>
                <w:szCs w:val="16"/>
              </w:rPr>
              <w:t>i organizacyjne</w:t>
            </w:r>
          </w:p>
          <w:p w14:paraId="1202633C" w14:textId="1BAE2850"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 xml:space="preserve">kojarzenie przedsiębiorców z pracownikami naukowymi, m.in. poprzez kontakty z centrami transferu technologii, z instytucjami badawczo-rozwojowymi oraz </w:t>
            </w:r>
            <w:r w:rsidR="00203A1E" w:rsidRPr="000B39D0">
              <w:rPr>
                <w:rFonts w:cs="Arial"/>
                <w:color w:val="000000"/>
                <w:sz w:val="16"/>
                <w:szCs w:val="16"/>
              </w:rPr>
              <w:t xml:space="preserve">z </w:t>
            </w:r>
            <w:r w:rsidRPr="000B39D0">
              <w:rPr>
                <w:rFonts w:cs="Arial"/>
                <w:color w:val="000000"/>
                <w:sz w:val="16"/>
                <w:szCs w:val="16"/>
              </w:rPr>
              <w:t xml:space="preserve">właścicielami technologii </w:t>
            </w:r>
            <w:r w:rsidR="00F8086A">
              <w:rPr>
                <w:rFonts w:cs="Arial"/>
                <w:color w:val="000000"/>
                <w:sz w:val="16"/>
                <w:szCs w:val="16"/>
              </w:rPr>
              <w:br/>
            </w:r>
            <w:r w:rsidRPr="000B39D0">
              <w:rPr>
                <w:rFonts w:cs="Arial"/>
                <w:color w:val="000000"/>
                <w:sz w:val="16"/>
                <w:szCs w:val="16"/>
              </w:rPr>
              <w:t xml:space="preserve">i know-how </w:t>
            </w:r>
          </w:p>
          <w:p w14:paraId="00A59EB0" w14:textId="28C8C106"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wsparcie przedsiębiorców w pozyskiwaniu środków finansowych oraz partnerów do realizacji projektów wdrażania innowacji</w:t>
            </w:r>
          </w:p>
        </w:tc>
      </w:tr>
      <w:tr w:rsidR="00BA123A" w:rsidRPr="000B39D0" w14:paraId="6F8C973F" w14:textId="77777777" w:rsidTr="006F2376">
        <w:trPr>
          <w:trHeight w:val="294"/>
          <w:jc w:val="center"/>
        </w:trPr>
        <w:tc>
          <w:tcPr>
            <w:cnfStyle w:val="001000000000" w:firstRow="0" w:lastRow="0" w:firstColumn="1" w:lastColumn="0" w:oddVBand="0" w:evenVBand="0" w:oddHBand="0" w:evenHBand="0" w:firstRowFirstColumn="0" w:firstRowLastColumn="0" w:lastRowFirstColumn="0" w:lastRowLastColumn="0"/>
            <w:tcW w:w="1555" w:type="dxa"/>
            <w:noWrap/>
            <w:vAlign w:val="center"/>
          </w:tcPr>
          <w:p w14:paraId="6C2667D4" w14:textId="77777777" w:rsidR="00B93B6D" w:rsidRPr="000B39D0" w:rsidRDefault="00B93B6D" w:rsidP="00995DE3">
            <w:pPr>
              <w:spacing w:before="40" w:after="40"/>
              <w:ind w:firstLine="0"/>
              <w:jc w:val="left"/>
              <w:rPr>
                <w:rFonts w:eastAsia="Times New Roman" w:cs="Arial"/>
                <w:b w:val="0"/>
                <w:bCs w:val="0"/>
                <w:color w:val="000000" w:themeColor="text1"/>
                <w:sz w:val="16"/>
                <w:szCs w:val="16"/>
                <w:lang w:eastAsia="pl-PL"/>
              </w:rPr>
            </w:pPr>
            <w:r w:rsidRPr="000B39D0">
              <w:rPr>
                <w:rFonts w:eastAsia="Times New Roman" w:cs="Arial"/>
                <w:b w:val="0"/>
                <w:bCs w:val="0"/>
                <w:color w:val="000000" w:themeColor="text1"/>
                <w:sz w:val="16"/>
                <w:szCs w:val="16"/>
                <w:lang w:eastAsia="pl-PL"/>
              </w:rPr>
              <w:t>Centrum transferu technologii</w:t>
            </w:r>
          </w:p>
        </w:tc>
        <w:tc>
          <w:tcPr>
            <w:tcW w:w="2976" w:type="dxa"/>
            <w:noWrap/>
            <w:vAlign w:val="center"/>
          </w:tcPr>
          <w:p w14:paraId="6C323CA1" w14:textId="7B9E0BC4" w:rsidR="00B93B6D" w:rsidRPr="000B39D0"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0B39D0">
              <w:rPr>
                <w:rFonts w:eastAsia="Times New Roman" w:cs="Arial"/>
                <w:color w:val="000000" w:themeColor="text1"/>
                <w:sz w:val="16"/>
                <w:szCs w:val="16"/>
                <w:lang w:eastAsia="pl-PL"/>
              </w:rPr>
              <w:t>Jednostka powoływana przez uczelnię lub instytut Polskiej Akademii Nauk</w:t>
            </w:r>
            <w:r w:rsidR="00A737ED" w:rsidRPr="000B39D0">
              <w:rPr>
                <w:rFonts w:eastAsia="Times New Roman" w:cs="Arial"/>
                <w:color w:val="000000" w:themeColor="text1"/>
                <w:sz w:val="16"/>
                <w:szCs w:val="16"/>
                <w:lang w:eastAsia="pl-PL"/>
              </w:rPr>
              <w:t xml:space="preserve"> </w:t>
            </w:r>
            <w:r w:rsidR="00A737ED" w:rsidRPr="000B39D0">
              <w:rPr>
                <w:rFonts w:eastAsia="Times New Roman" w:cs="Arial"/>
                <w:color w:val="000000" w:themeColor="text1"/>
                <w:sz w:val="16"/>
                <w:szCs w:val="16"/>
                <w:lang w:eastAsia="pl-PL"/>
              </w:rPr>
              <w:lastRenderedPageBreak/>
              <w:t>(PAN)</w:t>
            </w:r>
            <w:r w:rsidRPr="000B39D0">
              <w:rPr>
                <w:rFonts w:eastAsia="Times New Roman" w:cs="Arial"/>
                <w:color w:val="000000" w:themeColor="text1"/>
                <w:sz w:val="16"/>
                <w:szCs w:val="16"/>
                <w:lang w:eastAsia="pl-PL"/>
              </w:rPr>
              <w:t xml:space="preserve"> w celu</w:t>
            </w:r>
            <w:r w:rsidR="00A737ED" w:rsidRPr="000B39D0">
              <w:rPr>
                <w:rFonts w:eastAsia="Times New Roman" w:cs="Arial"/>
                <w:color w:val="000000" w:themeColor="text1"/>
                <w:sz w:val="16"/>
                <w:szCs w:val="16"/>
                <w:lang w:eastAsia="pl-PL"/>
              </w:rPr>
              <w:t xml:space="preserve"> </w:t>
            </w:r>
            <w:r w:rsidRPr="000B39D0">
              <w:rPr>
                <w:rFonts w:eastAsia="Times New Roman" w:cs="Arial"/>
                <w:color w:val="000000" w:themeColor="text1"/>
                <w:sz w:val="16"/>
                <w:szCs w:val="16"/>
                <w:lang w:eastAsia="pl-PL"/>
              </w:rPr>
              <w:t>sprzedaży lub nieodpłatnego przekazywania do gospodarki wyników badań i prac rozwojowych prowadzonych wewnątrz instytucji-matki lub inne podmioty posiadające stałe umowy z uczelniami lub</w:t>
            </w:r>
            <w:r w:rsidR="00A737ED" w:rsidRPr="000B39D0">
              <w:rPr>
                <w:rFonts w:eastAsia="Times New Roman" w:cs="Arial"/>
                <w:color w:val="000000" w:themeColor="text1"/>
                <w:sz w:val="16"/>
                <w:szCs w:val="16"/>
                <w:lang w:eastAsia="pl-PL"/>
              </w:rPr>
              <w:t xml:space="preserve"> </w:t>
            </w:r>
            <w:r w:rsidRPr="000B39D0">
              <w:rPr>
                <w:rFonts w:eastAsia="Times New Roman" w:cs="Arial"/>
                <w:color w:val="000000" w:themeColor="text1"/>
                <w:sz w:val="16"/>
                <w:szCs w:val="16"/>
                <w:lang w:eastAsia="pl-PL"/>
              </w:rPr>
              <w:t xml:space="preserve">instytutami PAN na ich obsługę </w:t>
            </w:r>
            <w:r w:rsidR="00BA3FCA">
              <w:rPr>
                <w:rFonts w:eastAsia="Times New Roman" w:cs="Arial"/>
                <w:color w:val="000000" w:themeColor="text1"/>
                <w:sz w:val="16"/>
                <w:szCs w:val="16"/>
                <w:lang w:eastAsia="pl-PL"/>
              </w:rPr>
              <w:br/>
            </w:r>
            <w:r w:rsidRPr="000B39D0">
              <w:rPr>
                <w:rFonts w:eastAsia="Times New Roman" w:cs="Arial"/>
                <w:color w:val="000000" w:themeColor="text1"/>
                <w:sz w:val="16"/>
                <w:szCs w:val="16"/>
                <w:lang w:eastAsia="pl-PL"/>
              </w:rPr>
              <w:t xml:space="preserve">w zakresie transferu technologii </w:t>
            </w:r>
            <w:r w:rsidR="00BA3FCA">
              <w:rPr>
                <w:rFonts w:eastAsia="Times New Roman" w:cs="Arial"/>
                <w:color w:val="000000" w:themeColor="text1"/>
                <w:sz w:val="16"/>
                <w:szCs w:val="16"/>
                <w:lang w:eastAsia="pl-PL"/>
              </w:rPr>
              <w:br/>
            </w:r>
            <w:r w:rsidRPr="000B39D0">
              <w:rPr>
                <w:rFonts w:eastAsia="Times New Roman" w:cs="Arial"/>
                <w:color w:val="000000" w:themeColor="text1"/>
                <w:sz w:val="16"/>
                <w:szCs w:val="16"/>
                <w:lang w:eastAsia="pl-PL"/>
              </w:rPr>
              <w:t>i komercjalizacji</w:t>
            </w:r>
            <w:r w:rsidR="00203A1E" w:rsidRPr="000B39D0">
              <w:rPr>
                <w:rFonts w:eastAsia="Times New Roman" w:cs="Arial"/>
                <w:color w:val="000000" w:themeColor="text1"/>
                <w:sz w:val="16"/>
                <w:szCs w:val="16"/>
                <w:lang w:eastAsia="pl-PL"/>
              </w:rPr>
              <w:t xml:space="preserve"> </w:t>
            </w:r>
            <w:r w:rsidRPr="000B39D0">
              <w:rPr>
                <w:rFonts w:eastAsia="Times New Roman" w:cs="Arial"/>
                <w:color w:val="000000" w:themeColor="text1"/>
                <w:sz w:val="16"/>
                <w:szCs w:val="16"/>
                <w:lang w:eastAsia="pl-PL"/>
              </w:rPr>
              <w:t>wiedzy</w:t>
            </w:r>
          </w:p>
        </w:tc>
        <w:tc>
          <w:tcPr>
            <w:tcW w:w="3695" w:type="dxa"/>
            <w:vAlign w:val="center"/>
          </w:tcPr>
          <w:p w14:paraId="5E4CD563" w14:textId="54F3C59F"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lastRenderedPageBreak/>
              <w:t>wsparcie ochrony własności intelektualnej na uczelniach</w:t>
            </w:r>
          </w:p>
          <w:p w14:paraId="44A31C31" w14:textId="1AAD14F5"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lastRenderedPageBreak/>
              <w:t>negocjowanie warunków udzielenia licencji lub sprzedaży wyników bada</w:t>
            </w:r>
            <w:r w:rsidR="00203A1E" w:rsidRPr="000B39D0">
              <w:rPr>
                <w:rFonts w:cs="Arial"/>
                <w:color w:val="000000"/>
                <w:sz w:val="16"/>
                <w:szCs w:val="16"/>
              </w:rPr>
              <w:t>ń</w:t>
            </w:r>
          </w:p>
          <w:p w14:paraId="407D6CDA" w14:textId="77777777"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nawiązywanie i formalizacja kontaktów przedsiębiorców z naukowcami</w:t>
            </w:r>
          </w:p>
          <w:p w14:paraId="26C5B400" w14:textId="08C4BE30"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promocja wyników badań</w:t>
            </w:r>
          </w:p>
          <w:p w14:paraId="09971E73" w14:textId="4063D67E"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informowanie biznesu o ofercie jednostki naukowej, zbieranie zapotrzebowania przedsiębiorców na usługi badawcz</w:t>
            </w:r>
            <w:r w:rsidR="00203A1E" w:rsidRPr="000B39D0">
              <w:rPr>
                <w:rFonts w:cs="Arial"/>
                <w:color w:val="000000"/>
                <w:sz w:val="16"/>
                <w:szCs w:val="16"/>
              </w:rPr>
              <w:t>e</w:t>
            </w:r>
          </w:p>
          <w:p w14:paraId="0577C8F8" w14:textId="5EB4A457"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oferowanie przedstawicielom biznesu dostępu do baz danych i informacji o wynikach badań naukowych</w:t>
            </w:r>
          </w:p>
          <w:p w14:paraId="5F65857E" w14:textId="1A17814A"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analiza potencjału wdrożeniowego wyników badań naukowych i prac rozwojowych</w:t>
            </w:r>
          </w:p>
          <w:p w14:paraId="54BF23D7" w14:textId="41567A49" w:rsidR="00B93B6D" w:rsidRPr="000B39D0" w:rsidRDefault="00B93B6D" w:rsidP="00995DE3">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badania i analizy rynku produktów powstałych w wyniku prac B+</w:t>
            </w:r>
            <w:r w:rsidR="00203A1E" w:rsidRPr="000B39D0">
              <w:rPr>
                <w:rFonts w:cs="Arial"/>
                <w:color w:val="000000"/>
                <w:sz w:val="16"/>
                <w:szCs w:val="16"/>
              </w:rPr>
              <w:t>R</w:t>
            </w:r>
          </w:p>
          <w:p w14:paraId="43CECC9E" w14:textId="6B34E9BC" w:rsidR="00B93B6D" w:rsidRPr="000B39D0" w:rsidRDefault="00B93B6D" w:rsidP="00025CC5">
            <w:pPr>
              <w:pStyle w:val="Akapitzlist"/>
              <w:numPr>
                <w:ilvl w:val="0"/>
                <w:numId w:val="11"/>
              </w:numPr>
              <w:tabs>
                <w:tab w:val="left" w:pos="0"/>
                <w:tab w:val="left" w:pos="785"/>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 xml:space="preserve">reprezentowanie instytucji naukowej </w:t>
            </w:r>
            <w:r w:rsidR="00025CC5">
              <w:rPr>
                <w:rFonts w:cs="Arial"/>
                <w:color w:val="000000"/>
                <w:sz w:val="16"/>
                <w:szCs w:val="16"/>
              </w:rPr>
              <w:br/>
            </w:r>
            <w:r w:rsidRPr="000B39D0">
              <w:rPr>
                <w:rFonts w:cs="Arial"/>
                <w:color w:val="000000"/>
                <w:sz w:val="16"/>
                <w:szCs w:val="16"/>
              </w:rPr>
              <w:t>w procesie komercjalizacji wyników prac B+R (negocjacje i sprzedaż patentów, know-how, zawieranie umów licencyjnych itp.)</w:t>
            </w:r>
          </w:p>
        </w:tc>
      </w:tr>
      <w:tr w:rsidR="00BA123A" w:rsidRPr="000B39D0" w14:paraId="480DBDCE" w14:textId="77777777" w:rsidTr="006F2376">
        <w:trPr>
          <w:cnfStyle w:val="000000100000" w:firstRow="0" w:lastRow="0" w:firstColumn="0" w:lastColumn="0" w:oddVBand="0" w:evenVBand="0" w:oddHBand="1" w:evenHBand="0" w:firstRowFirstColumn="0" w:firstRowLastColumn="0" w:lastRowFirstColumn="0" w:lastRowLastColumn="0"/>
          <w:trHeight w:val="294"/>
          <w:jc w:val="center"/>
        </w:trPr>
        <w:tc>
          <w:tcPr>
            <w:cnfStyle w:val="001000000000" w:firstRow="0" w:lastRow="0" w:firstColumn="1" w:lastColumn="0" w:oddVBand="0" w:evenVBand="0" w:oddHBand="0" w:evenHBand="0" w:firstRowFirstColumn="0" w:firstRowLastColumn="0" w:lastRowFirstColumn="0" w:lastRowLastColumn="0"/>
            <w:tcW w:w="1555" w:type="dxa"/>
            <w:noWrap/>
            <w:vAlign w:val="center"/>
          </w:tcPr>
          <w:p w14:paraId="7F934185" w14:textId="77777777" w:rsidR="00B93B6D" w:rsidRPr="000B39D0" w:rsidRDefault="00B93B6D" w:rsidP="00995DE3">
            <w:pPr>
              <w:spacing w:before="40" w:after="40"/>
              <w:ind w:firstLine="0"/>
              <w:jc w:val="left"/>
              <w:rPr>
                <w:rFonts w:eastAsia="Times New Roman" w:cs="Arial"/>
                <w:b w:val="0"/>
                <w:bCs w:val="0"/>
                <w:color w:val="000000" w:themeColor="text1"/>
                <w:sz w:val="16"/>
                <w:szCs w:val="16"/>
                <w:lang w:eastAsia="pl-PL"/>
              </w:rPr>
            </w:pPr>
            <w:r w:rsidRPr="000B39D0">
              <w:rPr>
                <w:rFonts w:eastAsia="Times New Roman" w:cs="Arial"/>
                <w:b w:val="0"/>
                <w:bCs w:val="0"/>
                <w:color w:val="000000" w:themeColor="text1"/>
                <w:sz w:val="16"/>
                <w:szCs w:val="16"/>
                <w:lang w:eastAsia="pl-PL"/>
              </w:rPr>
              <w:lastRenderedPageBreak/>
              <w:t>Inkubator technologiczny</w:t>
            </w:r>
          </w:p>
        </w:tc>
        <w:tc>
          <w:tcPr>
            <w:tcW w:w="2976" w:type="dxa"/>
            <w:noWrap/>
            <w:vAlign w:val="center"/>
          </w:tcPr>
          <w:p w14:paraId="0FDB19BF" w14:textId="59D9B394" w:rsidR="00B93B6D" w:rsidRPr="000B39D0" w:rsidRDefault="00B93B6D" w:rsidP="00F8086A">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0B39D0">
              <w:rPr>
                <w:rFonts w:eastAsia="Times New Roman" w:cs="Arial"/>
                <w:color w:val="000000" w:themeColor="text1"/>
                <w:sz w:val="16"/>
                <w:szCs w:val="16"/>
                <w:lang w:eastAsia="pl-PL"/>
              </w:rPr>
              <w:t>Wyodrębniony organizacyjnie, oparty</w:t>
            </w:r>
            <w:r w:rsidR="00203A1E" w:rsidRPr="000B39D0">
              <w:rPr>
                <w:rFonts w:eastAsia="Times New Roman" w:cs="Arial"/>
                <w:color w:val="000000" w:themeColor="text1"/>
                <w:sz w:val="16"/>
                <w:szCs w:val="16"/>
                <w:lang w:eastAsia="pl-PL"/>
              </w:rPr>
              <w:t xml:space="preserve"> </w:t>
            </w:r>
            <w:r w:rsidRPr="000B39D0">
              <w:rPr>
                <w:rFonts w:eastAsia="Times New Roman" w:cs="Arial"/>
                <w:color w:val="000000" w:themeColor="text1"/>
                <w:sz w:val="16"/>
                <w:szCs w:val="16"/>
                <w:lang w:eastAsia="pl-PL"/>
              </w:rPr>
              <w:t>na nieruchomości podmiot prowadzący</w:t>
            </w:r>
            <w:r w:rsidR="00203A1E" w:rsidRPr="000B39D0">
              <w:rPr>
                <w:rFonts w:eastAsia="Times New Roman" w:cs="Arial"/>
                <w:color w:val="000000" w:themeColor="text1"/>
                <w:sz w:val="16"/>
                <w:szCs w:val="16"/>
                <w:lang w:eastAsia="pl-PL"/>
              </w:rPr>
              <w:t xml:space="preserve"> </w:t>
            </w:r>
            <w:r w:rsidRPr="000B39D0">
              <w:rPr>
                <w:rFonts w:eastAsia="Times New Roman" w:cs="Arial"/>
                <w:color w:val="000000" w:themeColor="text1"/>
                <w:sz w:val="16"/>
                <w:szCs w:val="16"/>
                <w:lang w:eastAsia="pl-PL"/>
              </w:rPr>
              <w:t>kompleksowy program wsparcia początkującego przedsiębiorcy i procesu tworzenia nowej firmy od pomysłu do stab</w:t>
            </w:r>
            <w:r w:rsidR="00203A1E" w:rsidRPr="000B39D0">
              <w:rPr>
                <w:rFonts w:eastAsia="Times New Roman" w:cs="Arial"/>
                <w:color w:val="000000" w:themeColor="text1"/>
                <w:sz w:val="16"/>
                <w:szCs w:val="16"/>
                <w:lang w:eastAsia="pl-PL"/>
              </w:rPr>
              <w:t>ilności rynkowej (tzw. program i</w:t>
            </w:r>
            <w:r w:rsidRPr="000B39D0">
              <w:rPr>
                <w:rFonts w:eastAsia="Times New Roman" w:cs="Arial"/>
                <w:color w:val="000000" w:themeColor="text1"/>
                <w:sz w:val="16"/>
                <w:szCs w:val="16"/>
                <w:lang w:eastAsia="pl-PL"/>
              </w:rPr>
              <w:t>nkubacji przedsiębiorczości technologicznej), łączący ofertę lokalową z usługami wspierającymi rozwój młodych innowacyjnych firm</w:t>
            </w:r>
            <w:r w:rsidR="00203A1E" w:rsidRPr="000B39D0">
              <w:rPr>
                <w:rFonts w:eastAsia="Times New Roman" w:cs="Arial"/>
                <w:color w:val="000000" w:themeColor="text1"/>
                <w:sz w:val="16"/>
                <w:szCs w:val="16"/>
                <w:lang w:eastAsia="pl-PL"/>
              </w:rPr>
              <w:t xml:space="preserve"> </w:t>
            </w:r>
            <w:r w:rsidRPr="000B39D0">
              <w:rPr>
                <w:rFonts w:eastAsia="Times New Roman" w:cs="Arial"/>
                <w:color w:val="000000" w:themeColor="text1"/>
                <w:sz w:val="16"/>
                <w:szCs w:val="16"/>
                <w:lang w:eastAsia="pl-PL"/>
              </w:rPr>
              <w:t>w otoczeniu lub ścisłym powiązaniu z instytucjami naukowo-badawczymi</w:t>
            </w:r>
          </w:p>
        </w:tc>
        <w:tc>
          <w:tcPr>
            <w:tcW w:w="3695" w:type="dxa"/>
            <w:vAlign w:val="center"/>
          </w:tcPr>
          <w:p w14:paraId="63776F6E" w14:textId="79733E6E"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dostarczanie odpowiedniej do potrzeb firm powierzchni do prowadzenia działalności gospodarczej i rozwojowej, w tym infrastruktury laboratoryjnej</w:t>
            </w:r>
          </w:p>
          <w:p w14:paraId="77FAADE4" w14:textId="68EF008A"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usługi biurowo-administracyjne</w:t>
            </w:r>
          </w:p>
          <w:p w14:paraId="66EE0959" w14:textId="664512E8"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usługi telekomunikacyjne</w:t>
            </w:r>
          </w:p>
          <w:p w14:paraId="54E98F8B" w14:textId="23752FF5"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usługi wspierające biznes, np. doradztwo finansowe, marketingowe, prawne, organizacyjne i technologiczne</w:t>
            </w:r>
          </w:p>
          <w:p w14:paraId="1F34BD23" w14:textId="2909F11F"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usługi proinnowacyjne</w:t>
            </w:r>
          </w:p>
          <w:p w14:paraId="4548A1EF" w14:textId="328A9261"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 xml:space="preserve">kontakty z instytucjami naukowymi </w:t>
            </w:r>
            <w:r w:rsidR="00BA3FCA">
              <w:rPr>
                <w:rFonts w:cs="Arial"/>
                <w:color w:val="000000"/>
                <w:sz w:val="16"/>
                <w:szCs w:val="16"/>
              </w:rPr>
              <w:br/>
            </w:r>
            <w:r w:rsidRPr="000B39D0">
              <w:rPr>
                <w:rFonts w:cs="Arial"/>
                <w:color w:val="000000"/>
                <w:sz w:val="16"/>
                <w:szCs w:val="16"/>
              </w:rPr>
              <w:t>i rozwiniętymi firmami technologicznymi</w:t>
            </w:r>
          </w:p>
          <w:p w14:paraId="0E792CD6" w14:textId="461C3A3D"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ocena przedsięwzięć innowacyjnych</w:t>
            </w:r>
          </w:p>
          <w:p w14:paraId="59B9CD81" w14:textId="165F6817" w:rsidR="00B93B6D" w:rsidRPr="000B39D0" w:rsidRDefault="00B93B6D" w:rsidP="00995DE3">
            <w:pPr>
              <w:pStyle w:val="Akapitzlist"/>
              <w:numPr>
                <w:ilvl w:val="0"/>
                <w:numId w:val="11"/>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0B39D0">
              <w:rPr>
                <w:rFonts w:cs="Arial"/>
                <w:color w:val="000000"/>
                <w:sz w:val="16"/>
                <w:szCs w:val="16"/>
              </w:rPr>
              <w:t>pomoc w pozyskiwaniu zewnętrznych środków finansowych, w tym od inwestorów kapitałowych</w:t>
            </w:r>
          </w:p>
        </w:tc>
      </w:tr>
      <w:tr w:rsidR="00BA123A" w:rsidRPr="000B39D0" w14:paraId="5A60B7D0" w14:textId="77777777" w:rsidTr="006F2376">
        <w:trPr>
          <w:trHeight w:val="294"/>
          <w:jc w:val="center"/>
        </w:trPr>
        <w:tc>
          <w:tcPr>
            <w:cnfStyle w:val="001000000000" w:firstRow="0" w:lastRow="0" w:firstColumn="1" w:lastColumn="0" w:oddVBand="0" w:evenVBand="0" w:oddHBand="0" w:evenHBand="0" w:firstRowFirstColumn="0" w:firstRowLastColumn="0" w:lastRowFirstColumn="0" w:lastRowLastColumn="0"/>
            <w:tcW w:w="1555" w:type="dxa"/>
            <w:noWrap/>
            <w:vAlign w:val="center"/>
          </w:tcPr>
          <w:p w14:paraId="52376FE9" w14:textId="77777777" w:rsidR="00B93B6D" w:rsidRPr="000B39D0" w:rsidRDefault="00B93B6D" w:rsidP="00995DE3">
            <w:pPr>
              <w:spacing w:before="40" w:after="40"/>
              <w:ind w:firstLine="0"/>
              <w:jc w:val="left"/>
              <w:rPr>
                <w:rFonts w:eastAsia="Times New Roman" w:cs="Arial"/>
                <w:b w:val="0"/>
                <w:bCs w:val="0"/>
                <w:color w:val="000000" w:themeColor="text1"/>
                <w:sz w:val="16"/>
                <w:szCs w:val="16"/>
                <w:lang w:eastAsia="pl-PL"/>
              </w:rPr>
            </w:pPr>
            <w:r w:rsidRPr="000B39D0">
              <w:rPr>
                <w:rFonts w:eastAsia="Times New Roman" w:cs="Arial"/>
                <w:b w:val="0"/>
                <w:bCs w:val="0"/>
                <w:color w:val="000000" w:themeColor="text1"/>
                <w:sz w:val="16"/>
                <w:szCs w:val="16"/>
                <w:lang w:eastAsia="pl-PL"/>
              </w:rPr>
              <w:t>Park technologiczny</w:t>
            </w:r>
          </w:p>
        </w:tc>
        <w:tc>
          <w:tcPr>
            <w:tcW w:w="2976" w:type="dxa"/>
            <w:noWrap/>
            <w:vAlign w:val="center"/>
          </w:tcPr>
          <w:p w14:paraId="5FC28DEE" w14:textId="00AB63EB" w:rsidR="00B93B6D" w:rsidRPr="000B39D0" w:rsidRDefault="00203A1E" w:rsidP="00F8086A">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0B39D0">
              <w:rPr>
                <w:rFonts w:eastAsia="Times New Roman" w:cs="Arial"/>
                <w:color w:val="000000" w:themeColor="text1"/>
                <w:sz w:val="16"/>
                <w:szCs w:val="16"/>
                <w:lang w:eastAsia="pl-PL"/>
              </w:rPr>
              <w:t>Wyodrębniona j</w:t>
            </w:r>
            <w:r w:rsidR="00B93B6D" w:rsidRPr="000B39D0">
              <w:rPr>
                <w:rFonts w:eastAsia="Times New Roman" w:cs="Arial"/>
                <w:color w:val="000000" w:themeColor="text1"/>
                <w:sz w:val="16"/>
                <w:szCs w:val="16"/>
                <w:lang w:eastAsia="pl-PL"/>
              </w:rPr>
              <w:t>ednostka ukierunkowana na</w:t>
            </w:r>
            <w:r w:rsidRPr="000B39D0">
              <w:rPr>
                <w:rFonts w:eastAsia="Times New Roman" w:cs="Arial"/>
                <w:color w:val="000000" w:themeColor="text1"/>
                <w:sz w:val="16"/>
                <w:szCs w:val="16"/>
                <w:lang w:eastAsia="pl-PL"/>
              </w:rPr>
              <w:t xml:space="preserve"> </w:t>
            </w:r>
            <w:r w:rsidR="00B93B6D" w:rsidRPr="000B39D0">
              <w:rPr>
                <w:rFonts w:eastAsia="Times New Roman" w:cs="Arial"/>
                <w:color w:val="000000" w:themeColor="text1"/>
                <w:sz w:val="16"/>
                <w:szCs w:val="16"/>
                <w:lang w:eastAsia="pl-PL"/>
              </w:rPr>
              <w:t xml:space="preserve">rozwój działalności przedsiębiorców wykorzystujących nowoczesne technologie, </w:t>
            </w:r>
            <w:r w:rsidR="00F8086A">
              <w:rPr>
                <w:rFonts w:eastAsia="Times New Roman" w:cs="Arial"/>
                <w:color w:val="000000" w:themeColor="text1"/>
                <w:sz w:val="16"/>
                <w:szCs w:val="16"/>
                <w:lang w:eastAsia="pl-PL"/>
              </w:rPr>
              <w:br/>
            </w:r>
            <w:r w:rsidR="00B93B6D" w:rsidRPr="000B39D0">
              <w:rPr>
                <w:rFonts w:eastAsia="Times New Roman" w:cs="Arial"/>
                <w:color w:val="000000" w:themeColor="text1"/>
                <w:sz w:val="16"/>
                <w:szCs w:val="16"/>
                <w:lang w:eastAsia="pl-PL"/>
              </w:rPr>
              <w:t xml:space="preserve">w szczególności </w:t>
            </w:r>
            <w:r w:rsidR="00E17D0B">
              <w:rPr>
                <w:rFonts w:eastAsia="Times New Roman" w:cs="Arial"/>
                <w:color w:val="000000" w:themeColor="text1"/>
                <w:sz w:val="16"/>
                <w:szCs w:val="16"/>
                <w:lang w:eastAsia="pl-PL"/>
              </w:rPr>
              <w:t>MŚP</w:t>
            </w:r>
            <w:r w:rsidR="00B93B6D" w:rsidRPr="000B39D0">
              <w:rPr>
                <w:rFonts w:eastAsia="Times New Roman" w:cs="Arial"/>
                <w:color w:val="000000" w:themeColor="text1"/>
                <w:sz w:val="16"/>
                <w:szCs w:val="16"/>
                <w:lang w:eastAsia="pl-PL"/>
              </w:rPr>
              <w:t xml:space="preserve">, w oparciu </w:t>
            </w:r>
            <w:r w:rsidR="00BA3FCA">
              <w:rPr>
                <w:rFonts w:eastAsia="Times New Roman" w:cs="Arial"/>
                <w:color w:val="000000" w:themeColor="text1"/>
                <w:sz w:val="16"/>
                <w:szCs w:val="16"/>
                <w:lang w:eastAsia="pl-PL"/>
              </w:rPr>
              <w:br/>
            </w:r>
            <w:r w:rsidR="00B93B6D" w:rsidRPr="000B39D0">
              <w:rPr>
                <w:rFonts w:eastAsia="Times New Roman" w:cs="Arial"/>
                <w:color w:val="000000" w:themeColor="text1"/>
                <w:sz w:val="16"/>
                <w:szCs w:val="16"/>
                <w:lang w:eastAsia="pl-PL"/>
              </w:rPr>
              <w:t>o korzystanie z wyodrębnionych nieruchomości i infrastruktury technicznej na zasadach umownych</w:t>
            </w:r>
          </w:p>
        </w:tc>
        <w:tc>
          <w:tcPr>
            <w:tcW w:w="3695" w:type="dxa"/>
            <w:vAlign w:val="center"/>
          </w:tcPr>
          <w:p w14:paraId="45CBD281" w14:textId="22867EDD" w:rsidR="00B93B6D" w:rsidRPr="000B39D0" w:rsidRDefault="00B93B6D" w:rsidP="00995DE3">
            <w:pPr>
              <w:pStyle w:val="Akapitzlist"/>
              <w:numPr>
                <w:ilvl w:val="0"/>
                <w:numId w:val="11"/>
              </w:numPr>
              <w:tabs>
                <w:tab w:val="left" w:pos="0"/>
                <w:tab w:val="left" w:pos="566"/>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 xml:space="preserve">dostosowana do potrzeb powierzchnia do prowadzenia działalności gospodarczej </w:t>
            </w:r>
            <w:r w:rsidR="00BA3FCA">
              <w:rPr>
                <w:rFonts w:cs="Arial"/>
                <w:color w:val="000000"/>
                <w:sz w:val="16"/>
                <w:szCs w:val="16"/>
              </w:rPr>
              <w:br/>
            </w:r>
            <w:r w:rsidRPr="000B39D0">
              <w:rPr>
                <w:rFonts w:cs="Arial"/>
                <w:color w:val="000000"/>
                <w:sz w:val="16"/>
                <w:szCs w:val="16"/>
              </w:rPr>
              <w:t>i doświadczalnej, dostęp do własnych laboratoriów w parku lub w placówkach naukowych z nim współpracujących</w:t>
            </w:r>
          </w:p>
          <w:p w14:paraId="3757800C" w14:textId="64F13833" w:rsidR="00B93B6D" w:rsidRPr="000B39D0" w:rsidRDefault="00B93B6D" w:rsidP="00995DE3">
            <w:pPr>
              <w:pStyle w:val="Akapitzlist"/>
              <w:numPr>
                <w:ilvl w:val="0"/>
                <w:numId w:val="11"/>
              </w:numPr>
              <w:tabs>
                <w:tab w:val="left" w:pos="0"/>
                <w:tab w:val="left" w:pos="566"/>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usługi biurowo-administracyjne</w:t>
            </w:r>
          </w:p>
          <w:p w14:paraId="32D81664" w14:textId="129F4E85" w:rsidR="00B93B6D" w:rsidRPr="000B39D0" w:rsidRDefault="00B93B6D" w:rsidP="00995DE3">
            <w:pPr>
              <w:pStyle w:val="Akapitzlist"/>
              <w:numPr>
                <w:ilvl w:val="0"/>
                <w:numId w:val="11"/>
              </w:numPr>
              <w:tabs>
                <w:tab w:val="left" w:pos="0"/>
                <w:tab w:val="left" w:pos="566"/>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usługi wspierające biznes, jak: doradztwo finansowe, marketingowe, prawne, patentowe, organizacyjne i technologiczne</w:t>
            </w:r>
          </w:p>
          <w:p w14:paraId="26DFBF7D" w14:textId="3FC122B0" w:rsidR="00B93B6D" w:rsidRPr="000B39D0" w:rsidRDefault="00B93B6D" w:rsidP="00995DE3">
            <w:pPr>
              <w:pStyle w:val="Akapitzlist"/>
              <w:numPr>
                <w:ilvl w:val="0"/>
                <w:numId w:val="11"/>
              </w:numPr>
              <w:tabs>
                <w:tab w:val="left" w:pos="0"/>
                <w:tab w:val="left" w:pos="566"/>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usługi proinnowacyjne</w:t>
            </w:r>
          </w:p>
          <w:p w14:paraId="70C1EAFC" w14:textId="3EBFC6B8" w:rsidR="00B93B6D" w:rsidRPr="000B39D0" w:rsidRDefault="00B93B6D" w:rsidP="00995DE3">
            <w:pPr>
              <w:pStyle w:val="Akapitzlist"/>
              <w:numPr>
                <w:ilvl w:val="0"/>
                <w:numId w:val="11"/>
              </w:numPr>
              <w:tabs>
                <w:tab w:val="left" w:pos="0"/>
                <w:tab w:val="left" w:pos="566"/>
              </w:tabs>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0B39D0">
              <w:rPr>
                <w:rFonts w:cs="Arial"/>
                <w:color w:val="000000"/>
                <w:sz w:val="16"/>
                <w:szCs w:val="16"/>
              </w:rPr>
              <w:t>usługi w zakresie pozyskania finansowania zewnętrznego dla firmy</w:t>
            </w:r>
          </w:p>
        </w:tc>
      </w:tr>
    </w:tbl>
    <w:p w14:paraId="4B78808D" w14:textId="04AEDD4D" w:rsidR="00B93B6D" w:rsidRDefault="00B93B6D" w:rsidP="007B4524">
      <w:pPr>
        <w:pStyle w:val="AZRODLO"/>
        <w:spacing w:before="60"/>
      </w:pPr>
      <w:r w:rsidRPr="00E747C5">
        <w:t xml:space="preserve">Źródło: </w:t>
      </w:r>
      <w:r w:rsidR="00DA071A">
        <w:t xml:space="preserve">opracowanie własne na podstawie </w:t>
      </w:r>
      <w:proofErr w:type="spellStart"/>
      <w:r w:rsidRPr="00E747C5">
        <w:t>Świdurska</w:t>
      </w:r>
      <w:proofErr w:type="spellEnd"/>
      <w:r w:rsidR="00F623D0">
        <w:t xml:space="preserve"> A.</w:t>
      </w:r>
      <w:r w:rsidRPr="00E747C5">
        <w:t>, Jagodziński</w:t>
      </w:r>
      <w:r w:rsidR="00F623D0">
        <w:t xml:space="preserve"> </w:t>
      </w:r>
      <w:r w:rsidR="00F623D0" w:rsidRPr="00E747C5">
        <w:t>W.</w:t>
      </w:r>
      <w:r w:rsidRPr="00E747C5">
        <w:t>,</w:t>
      </w:r>
      <w:r>
        <w:t xml:space="preserve"> </w:t>
      </w:r>
      <w:r w:rsidRPr="00F623D0">
        <w:rPr>
          <w:iCs/>
        </w:rPr>
        <w:t>Organizacja przestrzenna i funkcjonowanie instytucji otoczenia biznesu w województwie wielkopolskim,</w:t>
      </w:r>
      <w:r w:rsidRPr="00F623D0">
        <w:t xml:space="preserve"> eksp</w:t>
      </w:r>
      <w:r w:rsidRPr="00E747C5">
        <w:t>ertyza wykonana na zlecenie WROT, Poznań</w:t>
      </w:r>
      <w:r>
        <w:t xml:space="preserve"> 2015,</w:t>
      </w:r>
      <w:r w:rsidRPr="00E747C5">
        <w:t xml:space="preserve"> s. 13-15</w:t>
      </w:r>
      <w:r w:rsidR="00FC08C0">
        <w:t>,</w:t>
      </w:r>
      <w:r w:rsidRPr="00E747C5">
        <w:t xml:space="preserve"> za: </w:t>
      </w:r>
      <w:r w:rsidR="00995DE3" w:rsidRPr="00995DE3">
        <w:t>www.sooipp.org.pl/audyty-oiip</w:t>
      </w:r>
    </w:p>
    <w:p w14:paraId="68E880D4" w14:textId="68DCF5DE" w:rsidR="00B93B6D" w:rsidRPr="00E747C5" w:rsidRDefault="00B93B6D" w:rsidP="00B93B6D">
      <w:pPr>
        <w:pStyle w:val="Nagwek2"/>
      </w:pPr>
      <w:bookmarkStart w:id="20" w:name="_Toc80866766"/>
      <w:r>
        <w:lastRenderedPageBreak/>
        <w:t xml:space="preserve">1.2. </w:t>
      </w:r>
      <w:r w:rsidRPr="00E747C5">
        <w:t>Miejsce IOB w rozwoju regionalnym</w:t>
      </w:r>
      <w:bookmarkEnd w:id="20"/>
    </w:p>
    <w:p w14:paraId="3AA33C87" w14:textId="4853F5C8" w:rsidR="00B93B6D" w:rsidRPr="00E747C5" w:rsidRDefault="00B93B6D" w:rsidP="00B93B6D">
      <w:pPr>
        <w:spacing w:before="120" w:after="120"/>
        <w:rPr>
          <w:rFonts w:cs="Arial"/>
          <w:szCs w:val="20"/>
        </w:rPr>
      </w:pPr>
      <w:r w:rsidRPr="00E747C5">
        <w:rPr>
          <w:rFonts w:cs="Arial"/>
          <w:szCs w:val="20"/>
        </w:rPr>
        <w:t>Rozwój regionalny, definiowany jako proces zmian w sferze gospodarczej, ekonomicznej i</w:t>
      </w:r>
      <w:r w:rsidR="00F151EE">
        <w:rPr>
          <w:rFonts w:cs="Arial"/>
          <w:szCs w:val="20"/>
        </w:rPr>
        <w:t xml:space="preserve"> </w:t>
      </w:r>
      <w:r w:rsidRPr="00E747C5">
        <w:rPr>
          <w:rFonts w:cs="Arial"/>
          <w:szCs w:val="20"/>
        </w:rPr>
        <w:t>społecznej, nie odbywa się samoistnie. Kreowany i urzeczywistniany jest przez wiele różnego rodzaju czynników, od generalnych do szczegółowych czy nawet detalicznych</w:t>
      </w:r>
      <w:r w:rsidRPr="00E747C5">
        <w:rPr>
          <w:rStyle w:val="Odwoanieprzypisudolnego"/>
          <w:rFonts w:cs="Arial"/>
          <w:szCs w:val="20"/>
        </w:rPr>
        <w:footnoteReference w:id="9"/>
      </w:r>
      <w:r w:rsidR="000B39D0">
        <w:rPr>
          <w:rFonts w:cs="Arial"/>
          <w:szCs w:val="20"/>
        </w:rPr>
        <w:t>.</w:t>
      </w:r>
      <w:r w:rsidRPr="00E747C5">
        <w:rPr>
          <w:rFonts w:cs="Arial"/>
          <w:szCs w:val="20"/>
        </w:rPr>
        <w:t xml:space="preserve"> </w:t>
      </w:r>
    </w:p>
    <w:p w14:paraId="2355D605" w14:textId="6BC560DB" w:rsidR="00B93B6D" w:rsidRPr="00E747C5" w:rsidRDefault="00B93B6D" w:rsidP="00B93B6D">
      <w:pPr>
        <w:spacing w:before="120" w:after="120"/>
        <w:rPr>
          <w:rFonts w:cs="Arial"/>
          <w:szCs w:val="20"/>
        </w:rPr>
      </w:pPr>
      <w:r w:rsidRPr="00E747C5">
        <w:rPr>
          <w:rFonts w:cs="Arial"/>
          <w:szCs w:val="20"/>
        </w:rPr>
        <w:t>Istotnym czynnikiem rozwoju regionu jest infrastruktura instytucjonalna, w skład której wchodzą różnego rodzaju podmiot</w:t>
      </w:r>
      <w:r>
        <w:rPr>
          <w:rFonts w:cs="Arial"/>
          <w:szCs w:val="20"/>
        </w:rPr>
        <w:t>y</w:t>
      </w:r>
      <w:r w:rsidRPr="00E747C5">
        <w:rPr>
          <w:rFonts w:cs="Arial"/>
          <w:szCs w:val="20"/>
        </w:rPr>
        <w:t xml:space="preserve"> o charakterze społeczno-ekonomicznym (agencje rozwoju gospodarczego, izby handlowo-przemysłowe, towarzystwa rozwoju, organizacje systemu kształcenia i doskonalenia), instytucje finansowe czy wreszcie różnego rodzaju ośrodki </w:t>
      </w:r>
      <w:r w:rsidR="00BA3FCA">
        <w:rPr>
          <w:rFonts w:cs="Arial"/>
          <w:szCs w:val="20"/>
        </w:rPr>
        <w:br/>
      </w:r>
      <w:r w:rsidRPr="00E747C5">
        <w:rPr>
          <w:rFonts w:cs="Arial"/>
          <w:szCs w:val="20"/>
        </w:rPr>
        <w:t>i instytucje władzy</w:t>
      </w:r>
      <w:r w:rsidR="000B39D0">
        <w:rPr>
          <w:rFonts w:cs="Arial"/>
          <w:szCs w:val="20"/>
        </w:rPr>
        <w:t>,</w:t>
      </w:r>
      <w:r w:rsidRPr="00E747C5">
        <w:rPr>
          <w:rFonts w:cs="Arial"/>
          <w:szCs w:val="20"/>
        </w:rPr>
        <w:t xml:space="preserve"> szkoły </w:t>
      </w:r>
      <w:r w:rsidR="000B39D0">
        <w:rPr>
          <w:rFonts w:cs="Arial"/>
          <w:szCs w:val="20"/>
        </w:rPr>
        <w:t>oraz</w:t>
      </w:r>
      <w:r w:rsidRPr="00E747C5">
        <w:rPr>
          <w:rFonts w:cs="Arial"/>
          <w:szCs w:val="20"/>
        </w:rPr>
        <w:t xml:space="preserve"> instytucje kształcenia i doskonalenia. </w:t>
      </w:r>
      <w:r w:rsidR="006029AC">
        <w:rPr>
          <w:rFonts w:cs="Arial"/>
          <w:szCs w:val="20"/>
        </w:rPr>
        <w:t>N</w:t>
      </w:r>
      <w:r w:rsidRPr="00E747C5">
        <w:rPr>
          <w:rFonts w:cs="Arial"/>
          <w:szCs w:val="20"/>
        </w:rPr>
        <w:t xml:space="preserve">iedoskonałości i braki </w:t>
      </w:r>
      <w:r w:rsidR="00BA3FCA">
        <w:rPr>
          <w:rFonts w:cs="Arial"/>
          <w:szCs w:val="20"/>
        </w:rPr>
        <w:br/>
      </w:r>
      <w:r w:rsidRPr="00E747C5">
        <w:rPr>
          <w:rFonts w:cs="Arial"/>
          <w:szCs w:val="20"/>
        </w:rPr>
        <w:t>w tym zakresie są uznawane za barierę rozwoju regionu</w:t>
      </w:r>
      <w:r w:rsidRPr="00E747C5">
        <w:rPr>
          <w:rStyle w:val="Odwoanieprzypisudolnego"/>
          <w:rFonts w:cs="Arial"/>
          <w:szCs w:val="20"/>
        </w:rPr>
        <w:footnoteReference w:id="10"/>
      </w:r>
      <w:r w:rsidRPr="00E747C5">
        <w:rPr>
          <w:rFonts w:cs="Arial"/>
          <w:szCs w:val="20"/>
        </w:rPr>
        <w:t>. Jak wynika z powyższego</w:t>
      </w:r>
      <w:r w:rsidR="006029AC">
        <w:rPr>
          <w:rFonts w:cs="Arial"/>
          <w:szCs w:val="20"/>
        </w:rPr>
        <w:t>,</w:t>
      </w:r>
      <w:r w:rsidRPr="00E747C5">
        <w:rPr>
          <w:rFonts w:cs="Arial"/>
          <w:szCs w:val="20"/>
        </w:rPr>
        <w:t xml:space="preserve"> </w:t>
      </w:r>
      <w:r w:rsidR="00BA3FCA">
        <w:rPr>
          <w:rFonts w:cs="Arial"/>
          <w:szCs w:val="20"/>
        </w:rPr>
        <w:br/>
      </w:r>
      <w:r w:rsidRPr="00E747C5">
        <w:rPr>
          <w:rFonts w:cs="Arial"/>
          <w:szCs w:val="20"/>
        </w:rPr>
        <w:t>w katalogu instytucji budujących infrastrukturę regionalną istotną rolę odgrywają IOB, których celem jest wspieranie rozwoju regionalnego poprzez tworzenie sprzyjających warunków do rozwoju przedsiębiorczości oraz podnoszenia atrakcyjności inwe</w:t>
      </w:r>
      <w:r w:rsidR="00CF0C2A">
        <w:rPr>
          <w:rFonts w:cs="Arial"/>
          <w:szCs w:val="20"/>
        </w:rPr>
        <w:t>stycyjnej regionu, a tym samym wzrostu</w:t>
      </w:r>
      <w:r w:rsidRPr="00E747C5">
        <w:rPr>
          <w:rFonts w:cs="Arial"/>
          <w:szCs w:val="20"/>
        </w:rPr>
        <w:t xml:space="preserve"> jego konkurencyjności</w:t>
      </w:r>
      <w:r w:rsidRPr="00E747C5">
        <w:rPr>
          <w:rStyle w:val="Odwoanieprzypisudolnego"/>
          <w:rFonts w:cs="Arial"/>
          <w:szCs w:val="20"/>
        </w:rPr>
        <w:footnoteReference w:id="11"/>
      </w:r>
      <w:r>
        <w:rPr>
          <w:rFonts w:cs="Arial"/>
          <w:szCs w:val="20"/>
        </w:rPr>
        <w:t>.</w:t>
      </w:r>
    </w:p>
    <w:p w14:paraId="2F004287" w14:textId="4156DAD5" w:rsidR="00B93B6D" w:rsidRPr="00E747C5" w:rsidRDefault="00B93B6D" w:rsidP="00B93B6D">
      <w:pPr>
        <w:spacing w:before="120" w:after="120"/>
        <w:rPr>
          <w:rFonts w:cs="Arial"/>
          <w:szCs w:val="20"/>
        </w:rPr>
      </w:pPr>
      <w:r w:rsidRPr="00E747C5">
        <w:rPr>
          <w:rFonts w:cs="Arial"/>
          <w:szCs w:val="20"/>
        </w:rPr>
        <w:t>Znaczenie IOB dla rozwoju regionalnego należy zatem rozpatrywać mając na uwadze założone efekty ich działalności. Jak wspomniano w początkowej części niniejszego rozdziału</w:t>
      </w:r>
      <w:r w:rsidR="00CF0C2A">
        <w:rPr>
          <w:rFonts w:cs="Arial"/>
          <w:szCs w:val="20"/>
        </w:rPr>
        <w:t>,</w:t>
      </w:r>
      <w:r w:rsidRPr="00E747C5">
        <w:rPr>
          <w:rFonts w:cs="Arial"/>
          <w:szCs w:val="20"/>
        </w:rPr>
        <w:t xml:space="preserve"> </w:t>
      </w:r>
      <w:r w:rsidR="00CF0C2A">
        <w:rPr>
          <w:rFonts w:cs="Arial"/>
          <w:szCs w:val="20"/>
        </w:rPr>
        <w:t xml:space="preserve">ich </w:t>
      </w:r>
      <w:r w:rsidRPr="00E747C5">
        <w:rPr>
          <w:rFonts w:cs="Arial"/>
          <w:szCs w:val="20"/>
        </w:rPr>
        <w:t>działalność bazuje</w:t>
      </w:r>
      <w:r>
        <w:rPr>
          <w:rFonts w:cs="Arial"/>
          <w:szCs w:val="20"/>
        </w:rPr>
        <w:t xml:space="preserve"> na</w:t>
      </w:r>
      <w:r w:rsidRPr="00E747C5">
        <w:rPr>
          <w:rFonts w:cs="Arial"/>
          <w:szCs w:val="20"/>
        </w:rPr>
        <w:t xml:space="preserve"> wspieraniu potencjałów rozwojowych przedsiębiorstw. Kluczowym dla zrozumienia roli IOB będzie </w:t>
      </w:r>
      <w:r>
        <w:rPr>
          <w:rFonts w:cs="Arial"/>
          <w:szCs w:val="20"/>
        </w:rPr>
        <w:t>określenie</w:t>
      </w:r>
      <w:r w:rsidRPr="00E747C5">
        <w:rPr>
          <w:rFonts w:cs="Arial"/>
          <w:szCs w:val="20"/>
        </w:rPr>
        <w:t xml:space="preserve">, jaką wagę dla rozwoju przedsiębiorczości oraz innowacji przywiązuje </w:t>
      </w:r>
      <w:r w:rsidR="00CF0C2A">
        <w:rPr>
          <w:rFonts w:cs="Arial"/>
          <w:szCs w:val="20"/>
        </w:rPr>
        <w:t>Samorząd W</w:t>
      </w:r>
      <w:r w:rsidRPr="00E747C5">
        <w:rPr>
          <w:rFonts w:cs="Arial"/>
          <w:szCs w:val="20"/>
        </w:rPr>
        <w:t xml:space="preserve">ojewództwa </w:t>
      </w:r>
      <w:r w:rsidR="00CF0C2A">
        <w:rPr>
          <w:rFonts w:cs="Arial"/>
          <w:szCs w:val="20"/>
        </w:rPr>
        <w:t>W</w:t>
      </w:r>
      <w:r w:rsidRPr="00E747C5">
        <w:rPr>
          <w:rFonts w:cs="Arial"/>
          <w:szCs w:val="20"/>
        </w:rPr>
        <w:t xml:space="preserve">ielkopolskiego. Warto w tym celu przyjrzeć się strukturze najważniejszego na poziomie regionu dokumentu strategicznego, jakim jest </w:t>
      </w:r>
      <w:r w:rsidRPr="00E747C5">
        <w:rPr>
          <w:rFonts w:cs="Arial"/>
          <w:i/>
          <w:iCs/>
          <w:szCs w:val="20"/>
        </w:rPr>
        <w:t>Strategia rozwoju województwa wielkopolskiego do 2030 roku</w:t>
      </w:r>
      <w:r w:rsidR="00953E20" w:rsidRPr="00E747C5">
        <w:rPr>
          <w:rStyle w:val="Odwoanieprzypisudolnego"/>
          <w:rFonts w:cs="Arial"/>
          <w:szCs w:val="20"/>
        </w:rPr>
        <w:footnoteReference w:id="12"/>
      </w:r>
      <w:r w:rsidRPr="00E747C5">
        <w:rPr>
          <w:rFonts w:cs="Arial"/>
          <w:i/>
          <w:iCs/>
          <w:szCs w:val="20"/>
        </w:rPr>
        <w:t xml:space="preserve"> </w:t>
      </w:r>
      <w:r w:rsidRPr="00E747C5">
        <w:rPr>
          <w:rFonts w:cs="Arial"/>
          <w:szCs w:val="20"/>
        </w:rPr>
        <w:t xml:space="preserve">(SRWW 2030). Jednym </w:t>
      </w:r>
      <w:r w:rsidR="00BA3FCA">
        <w:rPr>
          <w:rFonts w:cs="Arial"/>
          <w:szCs w:val="20"/>
        </w:rPr>
        <w:br/>
      </w:r>
      <w:r w:rsidRPr="00E747C5">
        <w:rPr>
          <w:rFonts w:cs="Arial"/>
          <w:szCs w:val="20"/>
        </w:rPr>
        <w:t>z wyzwań rozwojowych, jakie leżały u podłoża struktury celów rozwojowych, był wzrost konkurencyjności, produktywności i innowacyjności gospodarki. Odpowiedzią na to wyzwanie było przyjęcie jednego z</w:t>
      </w:r>
      <w:r w:rsidR="00F151EE">
        <w:rPr>
          <w:rFonts w:cs="Arial"/>
          <w:szCs w:val="20"/>
        </w:rPr>
        <w:t xml:space="preserve"> </w:t>
      </w:r>
      <w:r w:rsidRPr="00E747C5">
        <w:rPr>
          <w:rFonts w:cs="Arial"/>
          <w:szCs w:val="20"/>
        </w:rPr>
        <w:t xml:space="preserve">celów rozwojowych pod postacią wzrostu gospodarczego Wielkopolski bazującego na wiedzy mieszkańców. Ma to się odbyć poprzez realizację celów szczegółowych takich jak: </w:t>
      </w:r>
    </w:p>
    <w:p w14:paraId="3804FE2C" w14:textId="77777777" w:rsidR="00B93B6D" w:rsidRPr="009A0AF7" w:rsidRDefault="00B93B6D" w:rsidP="008E5E30">
      <w:pPr>
        <w:pStyle w:val="Akapitzlist"/>
        <w:numPr>
          <w:ilvl w:val="0"/>
          <w:numId w:val="12"/>
        </w:numPr>
        <w:spacing w:before="60" w:after="60"/>
        <w:ind w:left="714" w:hanging="357"/>
        <w:contextualSpacing w:val="0"/>
        <w:rPr>
          <w:rFonts w:cs="Arial"/>
          <w:szCs w:val="20"/>
        </w:rPr>
      </w:pPr>
      <w:r w:rsidRPr="009A0AF7">
        <w:rPr>
          <w:rFonts w:cs="Arial"/>
          <w:szCs w:val="20"/>
        </w:rPr>
        <w:t>Zwiększenie innowacyjności i konkurencyjności gospodarki regionu;</w:t>
      </w:r>
    </w:p>
    <w:p w14:paraId="3297C29D" w14:textId="77777777" w:rsidR="00B93B6D" w:rsidRPr="009A0AF7" w:rsidRDefault="00B93B6D" w:rsidP="008E5E30">
      <w:pPr>
        <w:pStyle w:val="Akapitzlist"/>
        <w:numPr>
          <w:ilvl w:val="0"/>
          <w:numId w:val="12"/>
        </w:numPr>
        <w:spacing w:before="60" w:after="60"/>
        <w:ind w:left="714" w:hanging="357"/>
        <w:contextualSpacing w:val="0"/>
        <w:rPr>
          <w:rFonts w:cs="Arial"/>
          <w:szCs w:val="20"/>
        </w:rPr>
      </w:pPr>
      <w:r w:rsidRPr="009A0AF7">
        <w:rPr>
          <w:rFonts w:cs="Arial"/>
          <w:szCs w:val="20"/>
        </w:rPr>
        <w:t>Utrzymanie wysokiego poziomu zatrudnienia;</w:t>
      </w:r>
    </w:p>
    <w:p w14:paraId="0311D8B5" w14:textId="77777777" w:rsidR="00B93B6D" w:rsidRPr="009A0AF7" w:rsidRDefault="00B93B6D" w:rsidP="008E5E30">
      <w:pPr>
        <w:pStyle w:val="Akapitzlist"/>
        <w:numPr>
          <w:ilvl w:val="0"/>
          <w:numId w:val="12"/>
        </w:numPr>
        <w:spacing w:before="60" w:after="60"/>
        <w:ind w:left="714" w:hanging="357"/>
        <w:contextualSpacing w:val="0"/>
        <w:rPr>
          <w:rFonts w:cs="Arial"/>
          <w:szCs w:val="20"/>
        </w:rPr>
      </w:pPr>
      <w:r w:rsidRPr="009A0AF7">
        <w:rPr>
          <w:rFonts w:cs="Arial"/>
          <w:szCs w:val="20"/>
        </w:rPr>
        <w:t>Wzrost i poprawa wykorzystania kapitału ludzkiego na rynku pracy.</w:t>
      </w:r>
    </w:p>
    <w:p w14:paraId="5EB338CC" w14:textId="15A936EF" w:rsidR="00B93B6D" w:rsidRPr="00E747C5" w:rsidRDefault="00B93B6D" w:rsidP="00B93B6D">
      <w:pPr>
        <w:spacing w:before="120" w:after="120"/>
        <w:rPr>
          <w:rFonts w:cs="Arial"/>
          <w:szCs w:val="20"/>
        </w:rPr>
      </w:pPr>
      <w:r w:rsidRPr="00E747C5">
        <w:rPr>
          <w:rFonts w:cs="Arial"/>
          <w:szCs w:val="20"/>
        </w:rPr>
        <w:t xml:space="preserve">Kluczowe kierunki interwencji powiązane z poszczególnymi celami operacyjnymi wiążą się </w:t>
      </w:r>
      <w:r w:rsidR="009A0AF7">
        <w:rPr>
          <w:rFonts w:cs="Arial"/>
          <w:szCs w:val="20"/>
        </w:rPr>
        <w:t>m.in.</w:t>
      </w:r>
      <w:r w:rsidRPr="00E747C5">
        <w:rPr>
          <w:rFonts w:cs="Arial"/>
          <w:szCs w:val="20"/>
        </w:rPr>
        <w:t xml:space="preserve"> z rozwojem inicjatyw opartych o współpracę nauki i biznesu czy rozwojem sieci </w:t>
      </w:r>
      <w:r w:rsidR="00BA3FCA">
        <w:rPr>
          <w:rFonts w:cs="Arial"/>
          <w:szCs w:val="20"/>
        </w:rPr>
        <w:br/>
      </w:r>
      <w:r w:rsidRPr="00E747C5">
        <w:rPr>
          <w:rFonts w:cs="Arial"/>
          <w:szCs w:val="20"/>
        </w:rPr>
        <w:t>i</w:t>
      </w:r>
      <w:r w:rsidR="00F151EE">
        <w:rPr>
          <w:rFonts w:cs="Arial"/>
          <w:szCs w:val="20"/>
        </w:rPr>
        <w:t xml:space="preserve"> </w:t>
      </w:r>
      <w:r w:rsidRPr="00E747C5">
        <w:rPr>
          <w:rFonts w:cs="Arial"/>
          <w:szCs w:val="20"/>
        </w:rPr>
        <w:t>kooperacji w gospodarce regionu oraz profesjonalizacją usług IOB</w:t>
      </w:r>
      <w:r>
        <w:rPr>
          <w:rFonts w:cs="Arial"/>
          <w:szCs w:val="20"/>
        </w:rPr>
        <w:t>.</w:t>
      </w:r>
      <w:r w:rsidRPr="00E747C5">
        <w:rPr>
          <w:rFonts w:cs="Arial"/>
          <w:szCs w:val="20"/>
        </w:rPr>
        <w:t xml:space="preserve"> Jak zatem widać </w:t>
      </w:r>
      <w:r w:rsidR="00BA3FCA">
        <w:rPr>
          <w:rFonts w:cs="Arial"/>
          <w:szCs w:val="20"/>
        </w:rPr>
        <w:br/>
      </w:r>
      <w:r w:rsidRPr="00E747C5">
        <w:rPr>
          <w:rFonts w:cs="Arial"/>
          <w:szCs w:val="20"/>
        </w:rPr>
        <w:t xml:space="preserve">o </w:t>
      </w:r>
      <w:r w:rsidR="009A0AF7">
        <w:rPr>
          <w:rFonts w:cs="Arial"/>
          <w:szCs w:val="20"/>
        </w:rPr>
        <w:t>znaczeniu</w:t>
      </w:r>
      <w:r w:rsidRPr="00E747C5">
        <w:rPr>
          <w:rFonts w:cs="Arial"/>
          <w:szCs w:val="20"/>
        </w:rPr>
        <w:t xml:space="preserve"> IOB świadczy koncepcja rozwoju regionu oparta </w:t>
      </w:r>
      <w:r w:rsidR="009A0AF7">
        <w:rPr>
          <w:rFonts w:cs="Arial"/>
          <w:szCs w:val="20"/>
        </w:rPr>
        <w:t>m.in.</w:t>
      </w:r>
      <w:r w:rsidRPr="00E747C5">
        <w:rPr>
          <w:rFonts w:cs="Arial"/>
          <w:szCs w:val="20"/>
        </w:rPr>
        <w:t xml:space="preserve"> o konkurencyjną gospodarkę. Jak wynika z</w:t>
      </w:r>
      <w:r w:rsidR="00F151EE">
        <w:rPr>
          <w:rFonts w:cs="Arial"/>
          <w:szCs w:val="20"/>
        </w:rPr>
        <w:t xml:space="preserve"> </w:t>
      </w:r>
      <w:r w:rsidRPr="00E747C5">
        <w:rPr>
          <w:rFonts w:cs="Arial"/>
          <w:szCs w:val="20"/>
        </w:rPr>
        <w:t xml:space="preserve">dokonanych wyżej analiz istotna rolę w jej budowaniu mogą </w:t>
      </w:r>
      <w:r w:rsidRPr="00E747C5">
        <w:rPr>
          <w:rFonts w:cs="Arial"/>
          <w:szCs w:val="20"/>
        </w:rPr>
        <w:lastRenderedPageBreak/>
        <w:t>odgrywać właśnie IOB poprzez zróżnicowaną strukturę swojej oferty skierowanej do regionalnej gospodarki. Znaczenie tego rodzaju podmiotów jest dostrzegane przez władze regionu, które zakładają również profesjonalizację usług</w:t>
      </w:r>
      <w:r w:rsidR="00A04D4C">
        <w:rPr>
          <w:rFonts w:cs="Arial"/>
          <w:szCs w:val="20"/>
        </w:rPr>
        <w:t xml:space="preserve"> IOB</w:t>
      </w:r>
      <w:r w:rsidRPr="00E747C5">
        <w:rPr>
          <w:rFonts w:cs="Arial"/>
          <w:szCs w:val="20"/>
        </w:rPr>
        <w:t>.</w:t>
      </w:r>
    </w:p>
    <w:p w14:paraId="1C96C7ED" w14:textId="7DAD0E58" w:rsidR="00B93B6D" w:rsidRPr="00E747C5" w:rsidRDefault="00FA71F3" w:rsidP="00B93B6D">
      <w:pPr>
        <w:spacing w:before="120" w:after="120"/>
        <w:rPr>
          <w:rFonts w:cs="Arial"/>
          <w:szCs w:val="20"/>
        </w:rPr>
      </w:pPr>
      <w:r>
        <w:rPr>
          <w:rFonts w:cs="Arial"/>
          <w:szCs w:val="20"/>
        </w:rPr>
        <w:t>Rola</w:t>
      </w:r>
      <w:r w:rsidR="00B93B6D" w:rsidRPr="00E747C5">
        <w:rPr>
          <w:rFonts w:cs="Arial"/>
          <w:szCs w:val="20"/>
        </w:rPr>
        <w:t xml:space="preserve"> IOB </w:t>
      </w:r>
      <w:r w:rsidR="00C03602">
        <w:rPr>
          <w:rFonts w:cs="Arial"/>
          <w:szCs w:val="20"/>
        </w:rPr>
        <w:t>uwidacznia się także</w:t>
      </w:r>
      <w:r w:rsidR="00B93B6D">
        <w:rPr>
          <w:rFonts w:cs="Arial"/>
          <w:szCs w:val="20"/>
        </w:rPr>
        <w:t xml:space="preserve"> </w:t>
      </w:r>
      <w:r>
        <w:rPr>
          <w:rFonts w:cs="Arial"/>
          <w:szCs w:val="20"/>
        </w:rPr>
        <w:t xml:space="preserve">w </w:t>
      </w:r>
      <w:r w:rsidR="00B93B6D" w:rsidRPr="00E747C5">
        <w:rPr>
          <w:rFonts w:cs="Arial"/>
          <w:szCs w:val="20"/>
        </w:rPr>
        <w:t>cel</w:t>
      </w:r>
      <w:r w:rsidR="00B93B6D">
        <w:rPr>
          <w:rFonts w:cs="Arial"/>
          <w:szCs w:val="20"/>
        </w:rPr>
        <w:t>ach</w:t>
      </w:r>
      <w:r w:rsidR="00B93B6D" w:rsidRPr="00E747C5">
        <w:rPr>
          <w:rFonts w:cs="Arial"/>
          <w:szCs w:val="20"/>
        </w:rPr>
        <w:t xml:space="preserve"> rozwojow</w:t>
      </w:r>
      <w:r w:rsidR="00B93B6D">
        <w:rPr>
          <w:rFonts w:cs="Arial"/>
          <w:szCs w:val="20"/>
        </w:rPr>
        <w:t>ych</w:t>
      </w:r>
      <w:r w:rsidR="00B93B6D" w:rsidRPr="00E747C5">
        <w:rPr>
          <w:rFonts w:cs="Arial"/>
          <w:szCs w:val="20"/>
        </w:rPr>
        <w:t xml:space="preserve"> </w:t>
      </w:r>
      <w:r w:rsidR="00B93B6D" w:rsidRPr="00E747C5">
        <w:rPr>
          <w:rFonts w:cs="Arial"/>
          <w:i/>
          <w:iCs/>
          <w:szCs w:val="20"/>
        </w:rPr>
        <w:t>Regionaln</w:t>
      </w:r>
      <w:r w:rsidR="00B93B6D">
        <w:rPr>
          <w:rFonts w:cs="Arial"/>
          <w:i/>
          <w:iCs/>
          <w:szCs w:val="20"/>
        </w:rPr>
        <w:t>ej</w:t>
      </w:r>
      <w:r w:rsidR="00B93B6D" w:rsidRPr="00E747C5">
        <w:rPr>
          <w:rFonts w:cs="Arial"/>
          <w:i/>
          <w:iCs/>
          <w:szCs w:val="20"/>
        </w:rPr>
        <w:t xml:space="preserve"> Strategi</w:t>
      </w:r>
      <w:r w:rsidR="00B93B6D">
        <w:rPr>
          <w:rFonts w:cs="Arial"/>
          <w:i/>
          <w:iCs/>
          <w:szCs w:val="20"/>
        </w:rPr>
        <w:t>i</w:t>
      </w:r>
      <w:r w:rsidR="00B93B6D" w:rsidRPr="00E747C5">
        <w:rPr>
          <w:rFonts w:cs="Arial"/>
          <w:i/>
          <w:iCs/>
          <w:szCs w:val="20"/>
        </w:rPr>
        <w:t xml:space="preserve"> </w:t>
      </w:r>
      <w:r w:rsidR="00B93B6D">
        <w:rPr>
          <w:rFonts w:cs="Arial"/>
          <w:i/>
          <w:iCs/>
          <w:szCs w:val="20"/>
        </w:rPr>
        <w:t>I</w:t>
      </w:r>
      <w:r w:rsidR="00B93B6D" w:rsidRPr="00E747C5">
        <w:rPr>
          <w:rFonts w:cs="Arial"/>
          <w:i/>
          <w:iCs/>
          <w:szCs w:val="20"/>
        </w:rPr>
        <w:t xml:space="preserve">nnowacji dla Wielkopolski 2030 </w:t>
      </w:r>
      <w:r w:rsidR="00B93B6D" w:rsidRPr="0076062B">
        <w:rPr>
          <w:rFonts w:cs="Arial"/>
          <w:i/>
          <w:szCs w:val="20"/>
        </w:rPr>
        <w:t>(RIS 2030)</w:t>
      </w:r>
      <w:r w:rsidR="0076062B" w:rsidRPr="0076062B">
        <w:rPr>
          <w:rStyle w:val="Odwoanieprzypisudolnego"/>
          <w:rFonts w:cs="Arial"/>
          <w:szCs w:val="20"/>
        </w:rPr>
        <w:footnoteReference w:id="13"/>
      </w:r>
      <w:r w:rsidRPr="0076062B">
        <w:rPr>
          <w:rFonts w:cs="Arial"/>
          <w:i/>
          <w:szCs w:val="20"/>
        </w:rPr>
        <w:t xml:space="preserve"> </w:t>
      </w:r>
      <w:r>
        <w:rPr>
          <w:rFonts w:cs="Arial"/>
          <w:szCs w:val="20"/>
        </w:rPr>
        <w:t>–</w:t>
      </w:r>
      <w:r w:rsidR="00B93B6D" w:rsidRPr="00E747C5">
        <w:rPr>
          <w:rFonts w:cs="Arial"/>
          <w:szCs w:val="20"/>
        </w:rPr>
        <w:t xml:space="preserve"> </w:t>
      </w:r>
      <w:r w:rsidR="00B93B6D">
        <w:rPr>
          <w:rFonts w:cs="Arial"/>
          <w:szCs w:val="20"/>
        </w:rPr>
        <w:t>dokumen</w:t>
      </w:r>
      <w:r>
        <w:rPr>
          <w:rFonts w:cs="Arial"/>
          <w:szCs w:val="20"/>
        </w:rPr>
        <w:t>cie</w:t>
      </w:r>
      <w:r w:rsidR="00B93B6D">
        <w:rPr>
          <w:rFonts w:cs="Arial"/>
          <w:szCs w:val="20"/>
        </w:rPr>
        <w:t xml:space="preserve"> uszczegóławiający</w:t>
      </w:r>
      <w:r>
        <w:rPr>
          <w:rFonts w:cs="Arial"/>
          <w:szCs w:val="20"/>
        </w:rPr>
        <w:t>m</w:t>
      </w:r>
      <w:r w:rsidR="00B93B6D">
        <w:rPr>
          <w:rFonts w:cs="Arial"/>
          <w:szCs w:val="20"/>
        </w:rPr>
        <w:t xml:space="preserve"> założenia SRWW 2030 w obszarach związanych z rozwojem innowacyjności oraz działalności badawczo-rozwojowej. </w:t>
      </w:r>
      <w:r w:rsidR="00B93B6D" w:rsidRPr="00E747C5">
        <w:rPr>
          <w:rFonts w:cs="Arial"/>
          <w:szCs w:val="20"/>
        </w:rPr>
        <w:t>Wśród celów strategicznego rozwoju, które przesądzają o potencjalnie istotnej roli IOB w ich osiąganiu można wskazać szczególnie trzy:</w:t>
      </w:r>
    </w:p>
    <w:p w14:paraId="5F808319" w14:textId="77777777" w:rsidR="00B93B6D" w:rsidRPr="00E925A3" w:rsidRDefault="00B93B6D" w:rsidP="008E5E30">
      <w:pPr>
        <w:pStyle w:val="Akapitzlist"/>
        <w:numPr>
          <w:ilvl w:val="0"/>
          <w:numId w:val="15"/>
        </w:numPr>
        <w:spacing w:before="60" w:after="60"/>
        <w:ind w:left="714" w:hanging="357"/>
        <w:contextualSpacing w:val="0"/>
        <w:rPr>
          <w:rFonts w:cs="Arial"/>
          <w:szCs w:val="20"/>
        </w:rPr>
      </w:pPr>
      <w:r w:rsidRPr="00E925A3">
        <w:rPr>
          <w:rFonts w:cs="Arial"/>
          <w:szCs w:val="20"/>
        </w:rPr>
        <w:t>Zwiększenie aktywności innowacyjnej w Wielkopolsce;</w:t>
      </w:r>
    </w:p>
    <w:p w14:paraId="6032322B" w14:textId="77777777" w:rsidR="00B93B6D" w:rsidRPr="00E925A3" w:rsidRDefault="00B93B6D" w:rsidP="008E5E30">
      <w:pPr>
        <w:pStyle w:val="Akapitzlist"/>
        <w:numPr>
          <w:ilvl w:val="0"/>
          <w:numId w:val="15"/>
        </w:numPr>
        <w:spacing w:before="60" w:after="60"/>
        <w:ind w:left="714" w:hanging="357"/>
        <w:contextualSpacing w:val="0"/>
        <w:rPr>
          <w:rFonts w:cs="Arial"/>
          <w:szCs w:val="20"/>
        </w:rPr>
      </w:pPr>
      <w:r w:rsidRPr="00E925A3">
        <w:rPr>
          <w:rFonts w:cs="Arial"/>
          <w:szCs w:val="20"/>
        </w:rPr>
        <w:t>Rozwój regionalnego ekosystemu innowacji;</w:t>
      </w:r>
    </w:p>
    <w:p w14:paraId="00BB7E88" w14:textId="77777777" w:rsidR="00B93B6D" w:rsidRPr="00E925A3" w:rsidRDefault="00B93B6D" w:rsidP="008E5E30">
      <w:pPr>
        <w:pStyle w:val="Akapitzlist"/>
        <w:numPr>
          <w:ilvl w:val="0"/>
          <w:numId w:val="15"/>
        </w:numPr>
        <w:spacing w:before="60" w:after="60"/>
        <w:ind w:left="714" w:hanging="357"/>
        <w:contextualSpacing w:val="0"/>
        <w:rPr>
          <w:rFonts w:cs="Arial"/>
          <w:szCs w:val="20"/>
        </w:rPr>
      </w:pPr>
      <w:r w:rsidRPr="00E925A3">
        <w:rPr>
          <w:rFonts w:cs="Arial"/>
          <w:szCs w:val="20"/>
        </w:rPr>
        <w:t>Włączanie się Wielkopolski w globalne łańcuchy wartości.</w:t>
      </w:r>
    </w:p>
    <w:p w14:paraId="33F1D1E4" w14:textId="7171D073" w:rsidR="00B93B6D" w:rsidRPr="00E747C5" w:rsidRDefault="00B93B6D" w:rsidP="00E925A3">
      <w:pPr>
        <w:spacing w:before="120" w:after="120"/>
        <w:ind w:firstLine="0"/>
        <w:rPr>
          <w:rFonts w:cs="Arial"/>
          <w:szCs w:val="20"/>
        </w:rPr>
      </w:pPr>
      <w:r w:rsidRPr="00E747C5">
        <w:rPr>
          <w:rFonts w:cs="Arial"/>
          <w:szCs w:val="20"/>
        </w:rPr>
        <w:t>W obrębie każdego z celów przewiduje się działania, których realizacja bez sprawnie funkcjonującej sieci IOB będzie niemożliwa, np.</w:t>
      </w:r>
      <w:r w:rsidR="00E925A3">
        <w:rPr>
          <w:rFonts w:cs="Arial"/>
          <w:szCs w:val="20"/>
        </w:rPr>
        <w:t>:</w:t>
      </w:r>
    </w:p>
    <w:p w14:paraId="5F0DF14B" w14:textId="02D1A11A"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 xml:space="preserve">bony na innowacje – zakup usług doradczych i badawczych ze strony jednostek naukowych oraz </w:t>
      </w:r>
      <w:r w:rsidR="00E925A3">
        <w:rPr>
          <w:rFonts w:cs="Arial"/>
          <w:szCs w:val="20"/>
        </w:rPr>
        <w:t>IOB;</w:t>
      </w:r>
    </w:p>
    <w:p w14:paraId="34EEAAF1" w14:textId="4F0B989F"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wsparcie inkubacji innowacyjnych przedsiębiorstw</w:t>
      </w:r>
      <w:r w:rsidR="00E925A3">
        <w:rPr>
          <w:rFonts w:cs="Arial"/>
          <w:szCs w:val="20"/>
        </w:rPr>
        <w:t>;</w:t>
      </w:r>
    </w:p>
    <w:p w14:paraId="4320B5DE" w14:textId="6B13CD50"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wsparcie tworzenia konsorcjów badawczych</w:t>
      </w:r>
      <w:r w:rsidR="00E925A3">
        <w:rPr>
          <w:rFonts w:cs="Arial"/>
          <w:szCs w:val="20"/>
        </w:rPr>
        <w:t>;</w:t>
      </w:r>
    </w:p>
    <w:p w14:paraId="58EDE914" w14:textId="3FFAA0E6"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finansowanie infrastruktury B+R, prowadzonych badań przemysłowych i prac rozwojowych (na każdym poziomie gotowości technologicznej projektów)</w:t>
      </w:r>
      <w:r w:rsidR="00E925A3">
        <w:rPr>
          <w:rFonts w:cs="Arial"/>
          <w:szCs w:val="20"/>
        </w:rPr>
        <w:t>;</w:t>
      </w:r>
    </w:p>
    <w:p w14:paraId="3A137F87" w14:textId="2091C4DE"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wsparcie w zakresie uzyskania ochrony własności intelektualnej</w:t>
      </w:r>
      <w:r w:rsidR="00E925A3">
        <w:rPr>
          <w:rFonts w:cs="Arial"/>
          <w:szCs w:val="20"/>
        </w:rPr>
        <w:t>;</w:t>
      </w:r>
    </w:p>
    <w:p w14:paraId="19104107" w14:textId="75B70E81"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 xml:space="preserve">wsparcie </w:t>
      </w:r>
      <w:r w:rsidR="00E925A3">
        <w:rPr>
          <w:rFonts w:cs="Arial"/>
          <w:szCs w:val="20"/>
        </w:rPr>
        <w:t xml:space="preserve">procesu transferu technologii, </w:t>
      </w:r>
      <w:r w:rsidRPr="00E925A3">
        <w:rPr>
          <w:rFonts w:cs="Arial"/>
          <w:szCs w:val="20"/>
        </w:rPr>
        <w:t>w szczególności komercjalizacji wyników prac B+R opracowanych w jednostkach naukowych</w:t>
      </w:r>
      <w:r w:rsidR="00E925A3">
        <w:rPr>
          <w:rFonts w:cs="Arial"/>
          <w:szCs w:val="20"/>
        </w:rPr>
        <w:t>;</w:t>
      </w:r>
    </w:p>
    <w:p w14:paraId="1F9B5AFF" w14:textId="737DB281"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 xml:space="preserve">wspieranie współpracy pomiędzy </w:t>
      </w:r>
      <w:r w:rsidR="00E925A3">
        <w:rPr>
          <w:rFonts w:cs="Arial"/>
          <w:szCs w:val="20"/>
        </w:rPr>
        <w:t>regionalnymi aktorami innowacji;</w:t>
      </w:r>
    </w:p>
    <w:p w14:paraId="25FEBDFB" w14:textId="344A4CF1"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organizacja wydarzeń z udziałem regionalnych aktorów innowacji (np. fora technologiczne, smart laby)</w:t>
      </w:r>
      <w:r w:rsidR="00E925A3">
        <w:rPr>
          <w:rFonts w:cs="Arial"/>
          <w:szCs w:val="20"/>
        </w:rPr>
        <w:t>;</w:t>
      </w:r>
    </w:p>
    <w:p w14:paraId="38CB1BC1" w14:textId="23ACA53D"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stworzenie platformy konsultacji społecznych, zgłaszania innowacji społecznych oraz otwartych innowacji (w myśl rozwoju podejścia opartego na poczwórnej helisie)</w:t>
      </w:r>
      <w:r w:rsidR="00E925A3">
        <w:rPr>
          <w:rFonts w:cs="Arial"/>
          <w:szCs w:val="20"/>
        </w:rPr>
        <w:t>;</w:t>
      </w:r>
    </w:p>
    <w:p w14:paraId="62F47F39" w14:textId="290D0392"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tworzenie sieci aniołów biznesu w celu proinnowacyjności na poziomie lokalnym</w:t>
      </w:r>
      <w:r w:rsidR="00E925A3">
        <w:rPr>
          <w:rFonts w:cs="Arial"/>
          <w:szCs w:val="20"/>
        </w:rPr>
        <w:t>;</w:t>
      </w:r>
    </w:p>
    <w:p w14:paraId="58C18BD1" w14:textId="491CAE95"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rozwój koncepcji wsparcia z wykorzystaniem np. wiodących IOB, które realizując duże proj</w:t>
      </w:r>
      <w:r w:rsidR="00E925A3">
        <w:rPr>
          <w:rFonts w:cs="Arial"/>
          <w:szCs w:val="20"/>
        </w:rPr>
        <w:t>ekty o charakterze konkursowym/</w:t>
      </w:r>
      <w:r w:rsidRPr="00E925A3">
        <w:rPr>
          <w:rFonts w:cs="Arial"/>
          <w:szCs w:val="20"/>
        </w:rPr>
        <w:t>pozakonkursowym redystrybuują wsparcie do określonych grup docelowych (beneficjentów ostatecznych)</w:t>
      </w:r>
      <w:r w:rsidR="00E925A3">
        <w:rPr>
          <w:rFonts w:cs="Arial"/>
          <w:szCs w:val="20"/>
        </w:rPr>
        <w:t>;</w:t>
      </w:r>
    </w:p>
    <w:p w14:paraId="141DB02A" w14:textId="2F394F2F"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rozwój systemu gwarancji i pożyczek we współpracy z regionalnymi instytucjami fina</w:t>
      </w:r>
      <w:r w:rsidR="00E925A3">
        <w:rPr>
          <w:rFonts w:cs="Arial"/>
          <w:szCs w:val="20"/>
        </w:rPr>
        <w:t>nsowymi;</w:t>
      </w:r>
    </w:p>
    <w:p w14:paraId="51FBE990" w14:textId="68EBAB29"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 xml:space="preserve">zwiększanie zdolności organizacyjnej w zakresie projektowania, wdrażania, monitorowania i ewaluacji działań w ramach </w:t>
      </w:r>
      <w:r w:rsidR="00E925A3">
        <w:rPr>
          <w:rFonts w:cs="Arial"/>
          <w:szCs w:val="20"/>
        </w:rPr>
        <w:t>Wielkopolskiego Regionalnego Programu Operacyjnego</w:t>
      </w:r>
      <w:r w:rsidRPr="00E925A3">
        <w:rPr>
          <w:rFonts w:cs="Arial"/>
          <w:szCs w:val="20"/>
        </w:rPr>
        <w:t xml:space="preserve"> wpisujących się w cele RIS 2030</w:t>
      </w:r>
      <w:r w:rsidR="00E925A3">
        <w:rPr>
          <w:rFonts w:cs="Arial"/>
          <w:szCs w:val="20"/>
        </w:rPr>
        <w:t>;</w:t>
      </w:r>
    </w:p>
    <w:p w14:paraId="483C1CE4" w14:textId="2076F38A"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lastRenderedPageBreak/>
        <w:t>wsparcie udziału w międzynarodowych targach i misjach gospodarczych, doradztwo związane z wejściem na określone rynki</w:t>
      </w:r>
      <w:r w:rsidR="00E925A3">
        <w:rPr>
          <w:rFonts w:cs="Arial"/>
          <w:szCs w:val="20"/>
        </w:rPr>
        <w:t>;</w:t>
      </w:r>
    </w:p>
    <w:p w14:paraId="452D4007" w14:textId="20D6A4A4"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 xml:space="preserve">działanie jw. dedykowane młodym przedsiębiorstwom o innowacyjnym charakterze, </w:t>
      </w:r>
      <w:r w:rsidR="00BA3FCA">
        <w:rPr>
          <w:rFonts w:cs="Arial"/>
          <w:szCs w:val="20"/>
        </w:rPr>
        <w:br/>
      </w:r>
      <w:r w:rsidRPr="00E925A3">
        <w:rPr>
          <w:rFonts w:cs="Arial"/>
          <w:szCs w:val="20"/>
        </w:rPr>
        <w:t>z</w:t>
      </w:r>
      <w:r w:rsidR="00F151EE" w:rsidRPr="00E925A3">
        <w:rPr>
          <w:rFonts w:cs="Arial"/>
          <w:szCs w:val="20"/>
        </w:rPr>
        <w:t xml:space="preserve"> </w:t>
      </w:r>
      <w:r w:rsidRPr="00E925A3">
        <w:rPr>
          <w:rFonts w:cs="Arial"/>
          <w:szCs w:val="20"/>
        </w:rPr>
        <w:t>potencjałem do wdrażania pomysłów na arenie międzynarodowe</w:t>
      </w:r>
      <w:r w:rsidR="00E925A3">
        <w:rPr>
          <w:rFonts w:cs="Arial"/>
          <w:szCs w:val="20"/>
        </w:rPr>
        <w:t>j;</w:t>
      </w:r>
    </w:p>
    <w:p w14:paraId="73FE2747" w14:textId="61CD0A06" w:rsidR="00B93B6D" w:rsidRPr="00E925A3" w:rsidRDefault="00B93B6D" w:rsidP="008E5E30">
      <w:pPr>
        <w:pStyle w:val="Akapitzlist"/>
        <w:numPr>
          <w:ilvl w:val="0"/>
          <w:numId w:val="16"/>
        </w:numPr>
        <w:spacing w:before="60" w:after="60"/>
        <w:ind w:left="714" w:hanging="357"/>
        <w:contextualSpacing w:val="0"/>
        <w:rPr>
          <w:rFonts w:cs="Arial"/>
          <w:szCs w:val="20"/>
        </w:rPr>
      </w:pPr>
      <w:r w:rsidRPr="00E925A3">
        <w:rPr>
          <w:rFonts w:cs="Arial"/>
          <w:szCs w:val="20"/>
        </w:rPr>
        <w:t>kompleksowe projekty wsparcia internacjonalizacji wdrażane przez U</w:t>
      </w:r>
      <w:r w:rsidR="00E925A3">
        <w:rPr>
          <w:rFonts w:cs="Arial"/>
          <w:szCs w:val="20"/>
        </w:rPr>
        <w:t xml:space="preserve">rząd </w:t>
      </w:r>
      <w:r w:rsidRPr="00E925A3">
        <w:rPr>
          <w:rFonts w:cs="Arial"/>
          <w:szCs w:val="20"/>
        </w:rPr>
        <w:t>M</w:t>
      </w:r>
      <w:r w:rsidR="00E925A3">
        <w:rPr>
          <w:rFonts w:cs="Arial"/>
          <w:szCs w:val="20"/>
        </w:rPr>
        <w:t xml:space="preserve">arszałkowski </w:t>
      </w:r>
      <w:r w:rsidRPr="00E925A3">
        <w:rPr>
          <w:rFonts w:cs="Arial"/>
          <w:szCs w:val="20"/>
        </w:rPr>
        <w:t>W</w:t>
      </w:r>
      <w:r w:rsidR="00E925A3">
        <w:rPr>
          <w:rFonts w:cs="Arial"/>
          <w:szCs w:val="20"/>
        </w:rPr>
        <w:t xml:space="preserve">ojewództwa </w:t>
      </w:r>
      <w:r w:rsidRPr="00E925A3">
        <w:rPr>
          <w:rFonts w:cs="Arial"/>
          <w:szCs w:val="20"/>
        </w:rPr>
        <w:t>W</w:t>
      </w:r>
      <w:r w:rsidR="00E925A3">
        <w:rPr>
          <w:rFonts w:cs="Arial"/>
          <w:szCs w:val="20"/>
        </w:rPr>
        <w:t>ielkopolskiego</w:t>
      </w:r>
      <w:r w:rsidRPr="00E925A3">
        <w:rPr>
          <w:rFonts w:cs="Arial"/>
          <w:szCs w:val="20"/>
        </w:rPr>
        <w:t xml:space="preserve"> lub wiodące </w:t>
      </w:r>
      <w:r w:rsidR="00F21769">
        <w:rPr>
          <w:rFonts w:cs="Arial"/>
          <w:szCs w:val="20"/>
        </w:rPr>
        <w:t>IOB</w:t>
      </w:r>
      <w:r w:rsidRPr="00E925A3">
        <w:rPr>
          <w:rFonts w:cs="Arial"/>
          <w:szCs w:val="20"/>
        </w:rPr>
        <w:t xml:space="preserve"> w regionie.</w:t>
      </w:r>
    </w:p>
    <w:p w14:paraId="7835CDB8" w14:textId="2EA168CB" w:rsidR="00B93B6D" w:rsidRDefault="008C2E21" w:rsidP="00B93B6D">
      <w:pPr>
        <w:spacing w:before="120" w:after="120"/>
        <w:rPr>
          <w:rFonts w:cs="Arial"/>
          <w:szCs w:val="20"/>
        </w:rPr>
      </w:pPr>
      <w:r>
        <w:rPr>
          <w:rFonts w:cs="Arial"/>
          <w:szCs w:val="20"/>
        </w:rPr>
        <w:t>S</w:t>
      </w:r>
      <w:r w:rsidR="00B93B6D" w:rsidRPr="00E747C5">
        <w:rPr>
          <w:rFonts w:cs="Arial"/>
          <w:szCs w:val="20"/>
        </w:rPr>
        <w:t>truktura działań wpisuje się</w:t>
      </w:r>
      <w:r>
        <w:rPr>
          <w:rFonts w:cs="Arial"/>
          <w:szCs w:val="20"/>
        </w:rPr>
        <w:t xml:space="preserve"> więc</w:t>
      </w:r>
      <w:r w:rsidR="00B93B6D" w:rsidRPr="00E747C5">
        <w:rPr>
          <w:rFonts w:cs="Arial"/>
          <w:szCs w:val="20"/>
        </w:rPr>
        <w:t xml:space="preserve"> w specyfikę aktywności instytucji wsparcia przedsiębiorczości, instytucji wsparcia innowacji oraz instytucji finansowych. Można nawet przyjąć, że bez zaangażowania wielkopolskich IOB </w:t>
      </w:r>
      <w:r w:rsidR="00EE6886">
        <w:rPr>
          <w:rFonts w:cs="Arial"/>
          <w:szCs w:val="20"/>
        </w:rPr>
        <w:t xml:space="preserve">w </w:t>
      </w:r>
      <w:r w:rsidR="00B93B6D" w:rsidRPr="00E747C5">
        <w:rPr>
          <w:rFonts w:cs="Arial"/>
          <w:szCs w:val="20"/>
        </w:rPr>
        <w:t>osiągnięcie celów rozwojowych – czy to ogólnych, tj. przewidzianych w SRWW 2030, czy to przewidzianych w przypadku kształtowania potencjału innowacyjnego regionu w</w:t>
      </w:r>
      <w:r w:rsidR="003C24D2">
        <w:rPr>
          <w:rFonts w:cs="Arial"/>
          <w:szCs w:val="20"/>
        </w:rPr>
        <w:t xml:space="preserve"> RIS 2030 – nie będzie możliwe.</w:t>
      </w:r>
    </w:p>
    <w:p w14:paraId="432200A8" w14:textId="6B8D0A56" w:rsidR="00B93B6D" w:rsidRDefault="00B93B6D" w:rsidP="00985DB0">
      <w:pPr>
        <w:spacing w:before="120" w:after="120"/>
        <w:rPr>
          <w:rFonts w:cs="Arial"/>
          <w:szCs w:val="20"/>
        </w:rPr>
      </w:pPr>
      <w:r>
        <w:rPr>
          <w:rFonts w:cs="Arial"/>
          <w:szCs w:val="20"/>
        </w:rPr>
        <w:t xml:space="preserve">Znaczenie IOB dla wspierania procesów rozwoju gospodarczego dostrzegane jest także na centralnym poziomie zarządzania. Opracowywane tam dokumenty strategiczne przypisują </w:t>
      </w:r>
      <w:r w:rsidR="001A38CC">
        <w:rPr>
          <w:rFonts w:cs="Arial"/>
          <w:szCs w:val="20"/>
        </w:rPr>
        <w:t>IOB</w:t>
      </w:r>
      <w:r>
        <w:rPr>
          <w:rFonts w:cs="Arial"/>
          <w:szCs w:val="20"/>
        </w:rPr>
        <w:t xml:space="preserve"> istotną rolę we wzmacnianiu innowacyjności prz</w:t>
      </w:r>
      <w:r w:rsidR="00E85F8B">
        <w:rPr>
          <w:rFonts w:cs="Arial"/>
          <w:szCs w:val="20"/>
        </w:rPr>
        <w:t>edsiębiorstw, a co za tym idzie</w:t>
      </w:r>
      <w:r>
        <w:rPr>
          <w:rFonts w:cs="Arial"/>
          <w:szCs w:val="20"/>
        </w:rPr>
        <w:t xml:space="preserve"> całej gospodarki. </w:t>
      </w:r>
      <w:r w:rsidR="00E85F8B">
        <w:rPr>
          <w:rFonts w:cs="Arial"/>
          <w:szCs w:val="20"/>
        </w:rPr>
        <w:t>Wśród nich wymienić można</w:t>
      </w:r>
      <w:r>
        <w:rPr>
          <w:rFonts w:cs="Arial"/>
          <w:szCs w:val="20"/>
        </w:rPr>
        <w:t xml:space="preserve"> </w:t>
      </w:r>
      <w:r w:rsidRPr="008C7BD7">
        <w:rPr>
          <w:rFonts w:cs="Arial"/>
          <w:i/>
          <w:iCs/>
          <w:szCs w:val="20"/>
        </w:rPr>
        <w:t>Strategi</w:t>
      </w:r>
      <w:r w:rsidR="00E85F8B">
        <w:rPr>
          <w:rFonts w:cs="Arial"/>
          <w:i/>
          <w:iCs/>
          <w:szCs w:val="20"/>
        </w:rPr>
        <w:t>ę</w:t>
      </w:r>
      <w:r w:rsidRPr="008C7BD7">
        <w:rPr>
          <w:rFonts w:cs="Arial"/>
          <w:i/>
          <w:iCs/>
          <w:szCs w:val="20"/>
        </w:rPr>
        <w:t xml:space="preserve"> Produktywności 2030</w:t>
      </w:r>
      <w:r>
        <w:rPr>
          <w:rStyle w:val="Odwoanieprzypisudolnego"/>
          <w:rFonts w:cs="Arial"/>
          <w:i/>
          <w:iCs/>
          <w:szCs w:val="20"/>
        </w:rPr>
        <w:footnoteReference w:id="14"/>
      </w:r>
      <w:r>
        <w:rPr>
          <w:rFonts w:cs="Arial"/>
          <w:i/>
          <w:iCs/>
          <w:szCs w:val="20"/>
        </w:rPr>
        <w:t xml:space="preserve"> </w:t>
      </w:r>
      <w:r w:rsidRPr="009D2AFB">
        <w:rPr>
          <w:rFonts w:cs="Arial"/>
          <w:iCs/>
          <w:szCs w:val="20"/>
        </w:rPr>
        <w:t>(SP 2030)</w:t>
      </w:r>
      <w:r w:rsidR="00E85F8B">
        <w:rPr>
          <w:rFonts w:cs="Arial"/>
          <w:szCs w:val="20"/>
        </w:rPr>
        <w:t xml:space="preserve"> </w:t>
      </w:r>
      <w:r>
        <w:rPr>
          <w:rFonts w:cs="Arial"/>
          <w:szCs w:val="20"/>
        </w:rPr>
        <w:t>zakłada</w:t>
      </w:r>
      <w:r w:rsidR="00E85F8B">
        <w:rPr>
          <w:rFonts w:cs="Arial"/>
          <w:szCs w:val="20"/>
        </w:rPr>
        <w:t>jącą</w:t>
      </w:r>
      <w:r>
        <w:rPr>
          <w:rFonts w:cs="Arial"/>
          <w:szCs w:val="20"/>
        </w:rPr>
        <w:t xml:space="preserve"> działania, które </w:t>
      </w:r>
      <w:r w:rsidR="00132EA1">
        <w:rPr>
          <w:rFonts w:cs="Arial"/>
          <w:szCs w:val="20"/>
        </w:rPr>
        <w:t xml:space="preserve">będą </w:t>
      </w:r>
      <w:r w:rsidR="00985DB0">
        <w:rPr>
          <w:rFonts w:cs="Arial"/>
          <w:szCs w:val="20"/>
        </w:rPr>
        <w:t>pozytywnie oddziaływać na rozwój</w:t>
      </w:r>
      <w:r w:rsidR="000A5075">
        <w:rPr>
          <w:rFonts w:cs="Arial"/>
          <w:szCs w:val="20"/>
        </w:rPr>
        <w:t xml:space="preserve"> kraju i</w:t>
      </w:r>
      <w:r w:rsidR="00985DB0">
        <w:rPr>
          <w:rFonts w:cs="Arial"/>
          <w:szCs w:val="20"/>
        </w:rPr>
        <w:t xml:space="preserve"> regionów</w:t>
      </w:r>
      <w:r>
        <w:rPr>
          <w:rFonts w:cs="Arial"/>
          <w:szCs w:val="20"/>
        </w:rPr>
        <w:t xml:space="preserve">, </w:t>
      </w:r>
      <w:r w:rsidR="00BA3FCA">
        <w:rPr>
          <w:rFonts w:cs="Arial"/>
          <w:szCs w:val="20"/>
        </w:rPr>
        <w:br/>
      </w:r>
      <w:r w:rsidR="005E78AB">
        <w:rPr>
          <w:rFonts w:cs="Arial"/>
          <w:szCs w:val="20"/>
        </w:rPr>
        <w:t>w szczególności</w:t>
      </w:r>
      <w:r>
        <w:rPr>
          <w:rFonts w:cs="Arial"/>
          <w:szCs w:val="20"/>
        </w:rPr>
        <w:t xml:space="preserve"> w obszarach związanych z</w:t>
      </w:r>
      <w:r w:rsidR="00F151EE">
        <w:rPr>
          <w:rFonts w:cs="Arial"/>
          <w:szCs w:val="20"/>
        </w:rPr>
        <w:t xml:space="preserve"> </w:t>
      </w:r>
      <w:r>
        <w:rPr>
          <w:rFonts w:cs="Arial"/>
          <w:szCs w:val="20"/>
        </w:rPr>
        <w:t>krajowymi oraz regionalnymi inteligentnymi specjalizacjami. Ogólne założenia SP 2030 p</w:t>
      </w:r>
      <w:r w:rsidRPr="00A8308B">
        <w:rPr>
          <w:rFonts w:cs="Arial"/>
          <w:szCs w:val="20"/>
        </w:rPr>
        <w:t>rzewiduj</w:t>
      </w:r>
      <w:r>
        <w:rPr>
          <w:rFonts w:cs="Arial"/>
          <w:szCs w:val="20"/>
        </w:rPr>
        <w:t>ą</w:t>
      </w:r>
      <w:r w:rsidRPr="00A8308B">
        <w:rPr>
          <w:rFonts w:cs="Arial"/>
          <w:szCs w:val="20"/>
        </w:rPr>
        <w:t xml:space="preserve">, że na poziomie krajowym powstanie lista ośrodków innowacji akredytowanych do realizacji określonego rodzaju usług (np. </w:t>
      </w:r>
      <w:r w:rsidR="00BA3FCA">
        <w:rPr>
          <w:rFonts w:cs="Arial"/>
          <w:szCs w:val="20"/>
        </w:rPr>
        <w:br/>
      </w:r>
      <w:r w:rsidRPr="00A8308B">
        <w:rPr>
          <w:rFonts w:cs="Arial"/>
          <w:szCs w:val="20"/>
        </w:rPr>
        <w:t>w zakresie transferu technologii czy akceleracji firm), natomiast finansowanie tych usług byłoby zapewnione w ramach programów regionalnych</w:t>
      </w:r>
      <w:r>
        <w:rPr>
          <w:rFonts w:cs="Arial"/>
          <w:szCs w:val="20"/>
        </w:rPr>
        <w:t xml:space="preserve">. Szczegółowe założenia związane z IOB zawierają się w części planistycznej i odnoszą się do wspierania potencjału organizacyjnego oraz instytucjonalnego. Obszar ten jest reprezentowany bardzo szeroko, przez </w:t>
      </w:r>
      <w:r w:rsidRPr="006B7BEC">
        <w:rPr>
          <w:rFonts w:cs="Arial"/>
          <w:szCs w:val="20"/>
        </w:rPr>
        <w:t>wszelkiego rodzaju prawne podmioty publiczne: ministerstwa, jednostki samorządu terytorialnego i urzędy, ale także podmioty prywatne: przedsiębiorstwa, stowarzyszenia czy oddolne inicjatywy klastrowe.</w:t>
      </w:r>
      <w:r>
        <w:rPr>
          <w:rFonts w:cs="Arial"/>
          <w:szCs w:val="20"/>
        </w:rPr>
        <w:t xml:space="preserve"> W zakresie tym mieszczą się także </w:t>
      </w:r>
      <w:r w:rsidR="00F12120">
        <w:rPr>
          <w:rFonts w:cs="Arial"/>
          <w:szCs w:val="20"/>
        </w:rPr>
        <w:t>IOB</w:t>
      </w:r>
      <w:r>
        <w:rPr>
          <w:rFonts w:cs="Arial"/>
          <w:szCs w:val="20"/>
        </w:rPr>
        <w:t xml:space="preserve">. </w:t>
      </w:r>
    </w:p>
    <w:p w14:paraId="0A800DC4" w14:textId="24360AEF" w:rsidR="00B93B6D" w:rsidRDefault="00B93B6D" w:rsidP="00B93B6D">
      <w:pPr>
        <w:spacing w:before="120" w:after="120"/>
        <w:rPr>
          <w:rFonts w:cs="Arial"/>
          <w:szCs w:val="20"/>
        </w:rPr>
      </w:pPr>
      <w:r>
        <w:rPr>
          <w:rFonts w:cs="Arial"/>
          <w:szCs w:val="20"/>
        </w:rPr>
        <w:t>Kierunki interwencji zakładane w ramach SP 2030 w odniesieniu do IOB zakładają z</w:t>
      </w:r>
      <w:r w:rsidRPr="00D25C26">
        <w:rPr>
          <w:rFonts w:cs="Arial"/>
          <w:szCs w:val="20"/>
        </w:rPr>
        <w:t xml:space="preserve">większenie skuteczności działań </w:t>
      </w:r>
      <w:r w:rsidR="00B13FDF">
        <w:rPr>
          <w:rFonts w:cs="Arial"/>
          <w:szCs w:val="20"/>
        </w:rPr>
        <w:t>O</w:t>
      </w:r>
      <w:r w:rsidRPr="00D25C26">
        <w:rPr>
          <w:rFonts w:cs="Arial"/>
          <w:szCs w:val="20"/>
        </w:rPr>
        <w:t xml:space="preserve">środków </w:t>
      </w:r>
      <w:r w:rsidR="00B13FDF">
        <w:rPr>
          <w:rFonts w:cs="Arial"/>
          <w:szCs w:val="20"/>
        </w:rPr>
        <w:t>I</w:t>
      </w:r>
      <w:r w:rsidRPr="00D25C26">
        <w:rPr>
          <w:rFonts w:cs="Arial"/>
          <w:szCs w:val="20"/>
        </w:rPr>
        <w:t>nnowacji</w:t>
      </w:r>
      <w:r>
        <w:rPr>
          <w:rFonts w:cs="Arial"/>
          <w:szCs w:val="20"/>
        </w:rPr>
        <w:t xml:space="preserve"> (Obszar: Organizacje i instytucje, </w:t>
      </w:r>
      <w:r w:rsidRPr="00D25C26">
        <w:rPr>
          <w:rFonts w:cs="Arial"/>
          <w:szCs w:val="20"/>
        </w:rPr>
        <w:t>Kierunek interwencji IV.2. Poprawa funkcjonowania instytucji prywatnych na rzecz budowy zaufania i kooperacji</w:t>
      </w:r>
      <w:r>
        <w:rPr>
          <w:rFonts w:cs="Arial"/>
          <w:szCs w:val="20"/>
        </w:rPr>
        <w:t xml:space="preserve">, Działanie </w:t>
      </w:r>
      <w:r w:rsidRPr="00D25C26">
        <w:rPr>
          <w:rFonts w:cs="Arial"/>
          <w:szCs w:val="20"/>
        </w:rPr>
        <w:t>IV.2.6. Zwiększenie skuteczności działań Ośrodków Innowacji</w:t>
      </w:r>
      <w:r>
        <w:rPr>
          <w:rFonts w:cs="Arial"/>
          <w:szCs w:val="20"/>
        </w:rPr>
        <w:t>)</w:t>
      </w:r>
      <w:r>
        <w:rPr>
          <w:rStyle w:val="Odwoanieprzypisudolnego"/>
          <w:rFonts w:cs="Arial"/>
          <w:szCs w:val="20"/>
        </w:rPr>
        <w:footnoteReference w:id="15"/>
      </w:r>
      <w:r>
        <w:rPr>
          <w:rFonts w:cs="Arial"/>
          <w:szCs w:val="20"/>
        </w:rPr>
        <w:t xml:space="preserve">. Przewiduje się tu </w:t>
      </w:r>
      <w:r w:rsidRPr="00D25C26">
        <w:rPr>
          <w:rFonts w:cs="Arial"/>
          <w:szCs w:val="20"/>
        </w:rPr>
        <w:t>wykorzyst</w:t>
      </w:r>
      <w:r>
        <w:rPr>
          <w:rFonts w:cs="Arial"/>
          <w:szCs w:val="20"/>
        </w:rPr>
        <w:t>anie</w:t>
      </w:r>
      <w:r w:rsidRPr="00D25C26">
        <w:rPr>
          <w:rFonts w:cs="Arial"/>
          <w:szCs w:val="20"/>
        </w:rPr>
        <w:t xml:space="preserve"> umiejętności posiadan</w:t>
      </w:r>
      <w:r>
        <w:rPr>
          <w:rFonts w:cs="Arial"/>
          <w:szCs w:val="20"/>
        </w:rPr>
        <w:t>ych</w:t>
      </w:r>
      <w:r w:rsidRPr="00D25C26">
        <w:rPr>
          <w:rFonts w:cs="Arial"/>
          <w:szCs w:val="20"/>
        </w:rPr>
        <w:t xml:space="preserve"> przez </w:t>
      </w:r>
      <w:r>
        <w:rPr>
          <w:rFonts w:cs="Arial"/>
          <w:szCs w:val="20"/>
        </w:rPr>
        <w:t>IOB</w:t>
      </w:r>
      <w:r w:rsidRPr="00D25C26">
        <w:rPr>
          <w:rFonts w:cs="Arial"/>
          <w:szCs w:val="20"/>
        </w:rPr>
        <w:t xml:space="preserve"> wspierające innowacyjność przedsiębiorstw w ekosystemie innowacji, jako </w:t>
      </w:r>
      <w:r>
        <w:rPr>
          <w:rFonts w:cs="Arial"/>
          <w:szCs w:val="20"/>
        </w:rPr>
        <w:t>kół</w:t>
      </w:r>
      <w:r w:rsidRPr="00D25C26">
        <w:rPr>
          <w:rFonts w:cs="Arial"/>
          <w:szCs w:val="20"/>
        </w:rPr>
        <w:t xml:space="preserve"> zamachow</w:t>
      </w:r>
      <w:r>
        <w:rPr>
          <w:rFonts w:cs="Arial"/>
          <w:szCs w:val="20"/>
        </w:rPr>
        <w:t>ych</w:t>
      </w:r>
      <w:r w:rsidRPr="00D25C26">
        <w:rPr>
          <w:rFonts w:cs="Arial"/>
          <w:szCs w:val="20"/>
        </w:rPr>
        <w:t xml:space="preserve"> nowych kierunków transformacji technologicznych, tj. cyfryzacji, transformacji </w:t>
      </w:r>
      <w:r>
        <w:rPr>
          <w:rFonts w:cs="Arial"/>
          <w:szCs w:val="20"/>
        </w:rPr>
        <w:t xml:space="preserve">w kierunku gospodarki </w:t>
      </w:r>
      <w:r w:rsidR="00BA3FCA">
        <w:rPr>
          <w:rFonts w:cs="Arial"/>
          <w:szCs w:val="20"/>
        </w:rPr>
        <w:br/>
      </w:r>
      <w:r>
        <w:rPr>
          <w:rFonts w:cs="Arial"/>
          <w:szCs w:val="20"/>
        </w:rPr>
        <w:t>o obiegu zamkniętym</w:t>
      </w:r>
      <w:r w:rsidRPr="00D25C26">
        <w:rPr>
          <w:rFonts w:cs="Arial"/>
          <w:szCs w:val="20"/>
        </w:rPr>
        <w:t xml:space="preserve">, neutralnej klimatycznie gospodarki czy przemysłu 4.0. </w:t>
      </w:r>
      <w:r w:rsidR="00F12120">
        <w:rPr>
          <w:rFonts w:cs="Arial"/>
          <w:szCs w:val="20"/>
        </w:rPr>
        <w:t xml:space="preserve">W tym </w:t>
      </w:r>
      <w:r w:rsidR="00ED7A76">
        <w:rPr>
          <w:rFonts w:cs="Arial"/>
          <w:szCs w:val="20"/>
        </w:rPr>
        <w:t>zakresie</w:t>
      </w:r>
      <w:r w:rsidR="00F12120" w:rsidRPr="00D25C26">
        <w:rPr>
          <w:rFonts w:cs="Arial"/>
          <w:szCs w:val="20"/>
        </w:rPr>
        <w:t xml:space="preserve"> </w:t>
      </w:r>
      <w:r w:rsidR="00F12120">
        <w:rPr>
          <w:rFonts w:cs="Arial"/>
          <w:szCs w:val="20"/>
        </w:rPr>
        <w:t>u</w:t>
      </w:r>
      <w:r>
        <w:rPr>
          <w:rFonts w:cs="Arial"/>
          <w:szCs w:val="20"/>
        </w:rPr>
        <w:t xml:space="preserve">znaje się za </w:t>
      </w:r>
      <w:r w:rsidRPr="00D25C26">
        <w:rPr>
          <w:rFonts w:cs="Arial"/>
          <w:szCs w:val="20"/>
        </w:rPr>
        <w:t xml:space="preserve">konieczne wzmocnienie potencjału wspomnianych podmiotów w celu wyposażenia </w:t>
      </w:r>
      <w:r w:rsidR="00B13FDF">
        <w:rPr>
          <w:rFonts w:cs="Arial"/>
          <w:szCs w:val="20"/>
        </w:rPr>
        <w:t>ich</w:t>
      </w:r>
      <w:r w:rsidRPr="00D25C26">
        <w:rPr>
          <w:rFonts w:cs="Arial"/>
          <w:szCs w:val="20"/>
        </w:rPr>
        <w:t xml:space="preserve"> w instrumenty, które umożliwią świadczenie nowych lub ulepszonych usług wspierających procesy transformacji.</w:t>
      </w:r>
      <w:r>
        <w:rPr>
          <w:rFonts w:cs="Arial"/>
          <w:szCs w:val="20"/>
        </w:rPr>
        <w:t xml:space="preserve"> Wzmacnianie będzie się odbywać w trzech płaszczyznach</w:t>
      </w:r>
      <w:r>
        <w:rPr>
          <w:rStyle w:val="Odwoanieprzypisudolnego"/>
          <w:rFonts w:cs="Arial"/>
          <w:szCs w:val="20"/>
        </w:rPr>
        <w:footnoteReference w:id="16"/>
      </w:r>
      <w:r>
        <w:rPr>
          <w:rFonts w:cs="Arial"/>
          <w:szCs w:val="20"/>
        </w:rPr>
        <w:t xml:space="preserve">: </w:t>
      </w:r>
    </w:p>
    <w:p w14:paraId="6D9CDEC8" w14:textId="521789A4" w:rsidR="00B93B6D" w:rsidRPr="00ED7A76" w:rsidRDefault="00B93B6D" w:rsidP="008E5E30">
      <w:pPr>
        <w:pStyle w:val="Akapitzlist"/>
        <w:numPr>
          <w:ilvl w:val="0"/>
          <w:numId w:val="17"/>
        </w:numPr>
        <w:spacing w:before="60" w:after="60"/>
        <w:ind w:left="714" w:hanging="357"/>
        <w:contextualSpacing w:val="0"/>
        <w:rPr>
          <w:rFonts w:cs="Arial"/>
          <w:szCs w:val="20"/>
        </w:rPr>
      </w:pPr>
      <w:r w:rsidRPr="00ED7A76">
        <w:rPr>
          <w:rFonts w:cs="Arial"/>
          <w:b/>
          <w:bCs/>
          <w:szCs w:val="20"/>
        </w:rPr>
        <w:lastRenderedPageBreak/>
        <w:t>organizacyjnej</w:t>
      </w:r>
      <w:r w:rsidRPr="00ED7A76">
        <w:rPr>
          <w:rFonts w:cs="Arial"/>
          <w:szCs w:val="20"/>
        </w:rPr>
        <w:t xml:space="preserve"> – akredytacja </w:t>
      </w:r>
      <w:r w:rsidR="00182929">
        <w:rPr>
          <w:rFonts w:cs="Arial"/>
          <w:szCs w:val="20"/>
        </w:rPr>
        <w:t>o</w:t>
      </w:r>
      <w:r w:rsidRPr="00ED7A76">
        <w:rPr>
          <w:rFonts w:cs="Arial"/>
          <w:szCs w:val="20"/>
        </w:rPr>
        <w:t xml:space="preserve">środków </w:t>
      </w:r>
      <w:r w:rsidR="00182929">
        <w:rPr>
          <w:rFonts w:cs="Arial"/>
          <w:szCs w:val="20"/>
        </w:rPr>
        <w:t>i</w:t>
      </w:r>
      <w:r w:rsidRPr="00ED7A76">
        <w:rPr>
          <w:rFonts w:cs="Arial"/>
          <w:szCs w:val="20"/>
        </w:rPr>
        <w:t>nnowacji (</w:t>
      </w:r>
      <w:r w:rsidR="00B13FDF">
        <w:rPr>
          <w:rFonts w:cs="Arial"/>
          <w:szCs w:val="20"/>
        </w:rPr>
        <w:t>etap 1</w:t>
      </w:r>
      <w:r w:rsidRPr="00ED7A76">
        <w:rPr>
          <w:rFonts w:cs="Arial"/>
          <w:szCs w:val="20"/>
        </w:rPr>
        <w:t xml:space="preserve">) </w:t>
      </w:r>
      <w:r w:rsidR="00375468" w:rsidRPr="00ED7A76">
        <w:rPr>
          <w:rFonts w:cs="Arial"/>
          <w:szCs w:val="20"/>
        </w:rPr>
        <w:t xml:space="preserve">oraz </w:t>
      </w:r>
      <w:r w:rsidR="00182929">
        <w:rPr>
          <w:rFonts w:cs="Arial"/>
          <w:szCs w:val="20"/>
        </w:rPr>
        <w:t>k</w:t>
      </w:r>
      <w:r w:rsidR="00375468" w:rsidRPr="00ED7A76">
        <w:rPr>
          <w:rFonts w:cs="Arial"/>
          <w:szCs w:val="20"/>
        </w:rPr>
        <w:t xml:space="preserve">onsorcjów tematycznych </w:t>
      </w:r>
      <w:r w:rsidRPr="00ED7A76">
        <w:rPr>
          <w:rFonts w:cs="Arial"/>
          <w:szCs w:val="20"/>
        </w:rPr>
        <w:t>(</w:t>
      </w:r>
      <w:r w:rsidR="00B13FDF">
        <w:rPr>
          <w:rFonts w:cs="Arial"/>
          <w:szCs w:val="20"/>
        </w:rPr>
        <w:t xml:space="preserve">etap </w:t>
      </w:r>
      <w:r w:rsidRPr="00ED7A76">
        <w:rPr>
          <w:rFonts w:cs="Arial"/>
          <w:szCs w:val="20"/>
        </w:rPr>
        <w:t xml:space="preserve">2) pozwalająca wyłowić odpowiednie podmioty, które umożliwią świadczenie nowych lub ulepszonych usług wspierających procesy transformacji. </w:t>
      </w:r>
      <w:r w:rsidR="00BA3FCA">
        <w:rPr>
          <w:rFonts w:cs="Arial"/>
          <w:szCs w:val="20"/>
        </w:rPr>
        <w:br/>
      </w:r>
      <w:r w:rsidRPr="00ED7A76">
        <w:rPr>
          <w:rFonts w:cs="Arial"/>
          <w:szCs w:val="20"/>
        </w:rPr>
        <w:t xml:space="preserve">W ramach pierwszego </w:t>
      </w:r>
      <w:r w:rsidR="00B13FDF">
        <w:rPr>
          <w:rFonts w:cs="Arial"/>
          <w:szCs w:val="20"/>
        </w:rPr>
        <w:t>etapu</w:t>
      </w:r>
      <w:r w:rsidRPr="00ED7A76">
        <w:rPr>
          <w:rFonts w:cs="Arial"/>
          <w:szCs w:val="20"/>
        </w:rPr>
        <w:t xml:space="preserve"> akredytacji ośrodki oceniane będą indywidualnie pod względem określonych funkcji, które mogą pełnić, m.in. w</w:t>
      </w:r>
      <w:r w:rsidR="00F151EE" w:rsidRPr="00ED7A76">
        <w:rPr>
          <w:rFonts w:cs="Arial"/>
          <w:szCs w:val="20"/>
        </w:rPr>
        <w:t xml:space="preserve"> </w:t>
      </w:r>
      <w:r w:rsidRPr="00ED7A76">
        <w:rPr>
          <w:rFonts w:cs="Arial"/>
          <w:szCs w:val="20"/>
        </w:rPr>
        <w:t xml:space="preserve">zakresie budowania zdolności przedsiębiorstw do absorpcji </w:t>
      </w:r>
      <w:r w:rsidR="00B13FDF">
        <w:rPr>
          <w:rFonts w:cs="Arial"/>
          <w:szCs w:val="20"/>
        </w:rPr>
        <w:t>oraz</w:t>
      </w:r>
      <w:r w:rsidRPr="00ED7A76">
        <w:rPr>
          <w:rFonts w:cs="Arial"/>
          <w:szCs w:val="20"/>
        </w:rPr>
        <w:t xml:space="preserve"> tworzenia innowacji i umiejętności zarządzania nimi, pozyskiwania, adoptowania, transferowania, generowania i ochrony nowych technologii oraz ich komercjalizacji, internacjonalizacji i promocji. Drugi </w:t>
      </w:r>
      <w:r w:rsidR="00B13FDF">
        <w:rPr>
          <w:rFonts w:cs="Arial"/>
          <w:szCs w:val="20"/>
        </w:rPr>
        <w:t>etap</w:t>
      </w:r>
      <w:r w:rsidRPr="00ED7A76">
        <w:rPr>
          <w:rFonts w:cs="Arial"/>
          <w:szCs w:val="20"/>
        </w:rPr>
        <w:t xml:space="preserve"> to akredytacja </w:t>
      </w:r>
      <w:r w:rsidR="00182929">
        <w:rPr>
          <w:rFonts w:cs="Arial"/>
          <w:szCs w:val="20"/>
        </w:rPr>
        <w:t>k</w:t>
      </w:r>
      <w:r w:rsidRPr="00ED7A76">
        <w:rPr>
          <w:rFonts w:cs="Arial"/>
          <w:szCs w:val="20"/>
        </w:rPr>
        <w:t xml:space="preserve">onsorcjów, których liderem będą podmioty akredytowane w pierwszym etapie i które wykażą jako konsorcjum specjalizację technologiczną, tj. zdolność do świadczenia usług w zakresie nowych rozwiązań/trendów technologicznych, np. takich jak sztuczna inteligencja, inteligentne tworzywa, technologie kosmiczne, biotechnologia, </w:t>
      </w:r>
      <w:proofErr w:type="spellStart"/>
      <w:r w:rsidRPr="00ED7A76">
        <w:rPr>
          <w:rFonts w:cs="Arial"/>
          <w:szCs w:val="20"/>
        </w:rPr>
        <w:t>biogospodarka</w:t>
      </w:r>
      <w:proofErr w:type="spellEnd"/>
      <w:r w:rsidRPr="00ED7A76">
        <w:rPr>
          <w:rFonts w:cs="Arial"/>
          <w:szCs w:val="20"/>
        </w:rPr>
        <w:t xml:space="preserve">, mikroelektronika, </w:t>
      </w:r>
      <w:proofErr w:type="spellStart"/>
      <w:r w:rsidRPr="00ED7A76">
        <w:rPr>
          <w:rFonts w:cs="Arial"/>
          <w:szCs w:val="20"/>
        </w:rPr>
        <w:t>cyberbezpieczeństwo</w:t>
      </w:r>
      <w:proofErr w:type="spellEnd"/>
      <w:r w:rsidRPr="00ED7A76">
        <w:rPr>
          <w:rFonts w:cs="Arial"/>
          <w:szCs w:val="20"/>
        </w:rPr>
        <w:t xml:space="preserve"> czy smart rozwiązania;</w:t>
      </w:r>
    </w:p>
    <w:p w14:paraId="361BA2E8" w14:textId="70562086" w:rsidR="00B93B6D" w:rsidRPr="00ED7A76" w:rsidRDefault="00B93B6D" w:rsidP="008E5E30">
      <w:pPr>
        <w:pStyle w:val="Akapitzlist"/>
        <w:numPr>
          <w:ilvl w:val="0"/>
          <w:numId w:val="17"/>
        </w:numPr>
        <w:spacing w:before="60" w:after="60"/>
        <w:ind w:left="714" w:hanging="357"/>
        <w:contextualSpacing w:val="0"/>
        <w:rPr>
          <w:rFonts w:cs="Arial"/>
          <w:szCs w:val="20"/>
        </w:rPr>
      </w:pPr>
      <w:r w:rsidRPr="00ED7A76">
        <w:rPr>
          <w:rFonts w:cs="Arial"/>
          <w:b/>
          <w:bCs/>
          <w:szCs w:val="20"/>
        </w:rPr>
        <w:t>finansowej</w:t>
      </w:r>
      <w:r w:rsidRPr="00B13FDF">
        <w:rPr>
          <w:rFonts w:cs="Arial"/>
          <w:bCs/>
          <w:szCs w:val="20"/>
        </w:rPr>
        <w:t xml:space="preserve"> </w:t>
      </w:r>
      <w:r w:rsidRPr="00ED7A76">
        <w:rPr>
          <w:rFonts w:cs="Arial"/>
          <w:szCs w:val="20"/>
        </w:rPr>
        <w:t xml:space="preserve">– instrument wsparcia zwiększający potencjał </w:t>
      </w:r>
      <w:r w:rsidR="00B13FDF">
        <w:rPr>
          <w:rFonts w:cs="Arial"/>
          <w:szCs w:val="20"/>
        </w:rPr>
        <w:t>IOB</w:t>
      </w:r>
      <w:r w:rsidRPr="00ED7A76">
        <w:rPr>
          <w:rFonts w:cs="Arial"/>
          <w:szCs w:val="20"/>
        </w:rPr>
        <w:t xml:space="preserve"> wspierających innowacyjność przedsiębiorstw oraz instrument generujący popyt na usługi proinnowacyjne. Przewiduje się uruchomienie instrumentu wsparcia finansowego dla akredytowanych podmiotów (pierwszy i drugi </w:t>
      </w:r>
      <w:r w:rsidR="00B13FDF">
        <w:rPr>
          <w:rFonts w:cs="Arial"/>
          <w:szCs w:val="20"/>
        </w:rPr>
        <w:t>etap</w:t>
      </w:r>
      <w:r w:rsidRPr="00ED7A76">
        <w:rPr>
          <w:rFonts w:cs="Arial"/>
          <w:szCs w:val="20"/>
        </w:rPr>
        <w:t xml:space="preserve"> akredytacji), w ramach którego przewiduje się wsparcie m.in. tworzenia nowych oraz doskonalenia dotychczasowo świadczonych usług proinnowacyjnych, podnoszenia wiedzy pracowników, zwiększania współpracy między podmiotami, udziału w projektach międzynarodowych czy generowania popytu na świadczone usługi;</w:t>
      </w:r>
    </w:p>
    <w:p w14:paraId="5D4568AF" w14:textId="7E9B7FE1" w:rsidR="00B93B6D" w:rsidRPr="00ED7A76" w:rsidRDefault="00B93B6D" w:rsidP="008E5E30">
      <w:pPr>
        <w:pStyle w:val="Akapitzlist"/>
        <w:numPr>
          <w:ilvl w:val="0"/>
          <w:numId w:val="17"/>
        </w:numPr>
        <w:spacing w:before="60" w:after="60"/>
        <w:ind w:left="714" w:hanging="357"/>
        <w:contextualSpacing w:val="0"/>
        <w:rPr>
          <w:rFonts w:cs="Arial"/>
          <w:szCs w:val="20"/>
        </w:rPr>
      </w:pPr>
      <w:r w:rsidRPr="00ED7A76">
        <w:rPr>
          <w:rFonts w:cs="Arial"/>
          <w:b/>
          <w:bCs/>
          <w:szCs w:val="20"/>
        </w:rPr>
        <w:t>informacyjnej</w:t>
      </w:r>
      <w:r w:rsidRPr="00B13FDF">
        <w:rPr>
          <w:rFonts w:cs="Arial"/>
          <w:bCs/>
          <w:szCs w:val="20"/>
        </w:rPr>
        <w:t xml:space="preserve"> </w:t>
      </w:r>
      <w:r w:rsidRPr="00ED7A76">
        <w:rPr>
          <w:rFonts w:cs="Arial"/>
          <w:szCs w:val="20"/>
        </w:rPr>
        <w:t xml:space="preserve">– platforma </w:t>
      </w:r>
      <w:r w:rsidR="00B13FDF">
        <w:rPr>
          <w:rFonts w:cs="Arial"/>
          <w:szCs w:val="20"/>
        </w:rPr>
        <w:t>IOB</w:t>
      </w:r>
      <w:r w:rsidRPr="00ED7A76">
        <w:rPr>
          <w:rFonts w:cs="Arial"/>
          <w:szCs w:val="20"/>
        </w:rPr>
        <w:t xml:space="preserve"> wspierających innowacyjność przedsiębiorstw monitorująca posiadane zasoby i aktywność podmiotów wspierających innowacyjność przedsiębiorstw. Platforma umożliwi zarówno dawcom, jak i odbiorcom usług </w:t>
      </w:r>
      <w:r w:rsidR="00BA3FCA">
        <w:rPr>
          <w:rFonts w:cs="Arial"/>
          <w:szCs w:val="20"/>
        </w:rPr>
        <w:br/>
      </w:r>
      <w:r w:rsidRPr="00ED7A76">
        <w:rPr>
          <w:rFonts w:cs="Arial"/>
          <w:szCs w:val="20"/>
        </w:rPr>
        <w:t>o charakterze proinnowacyjnym dostęp w jednym miejscu do informacji na temat posiadanej przez akredytowane podmioty infrastruktury, technologii, potencjału kadrowego i świadczonych usług.</w:t>
      </w:r>
    </w:p>
    <w:p w14:paraId="4ACDE993" w14:textId="19841DAD" w:rsidR="00B93B6D" w:rsidRDefault="00B93B6D" w:rsidP="00B93B6D">
      <w:pPr>
        <w:spacing w:before="120" w:after="120"/>
        <w:rPr>
          <w:rFonts w:cs="Arial"/>
          <w:szCs w:val="20"/>
        </w:rPr>
      </w:pPr>
      <w:r w:rsidRPr="00097EDB">
        <w:rPr>
          <w:rFonts w:cs="Arial"/>
          <w:szCs w:val="20"/>
        </w:rPr>
        <w:t>Na kwestię</w:t>
      </w:r>
      <w:r>
        <w:rPr>
          <w:rFonts w:cs="Arial"/>
          <w:szCs w:val="20"/>
        </w:rPr>
        <w:t xml:space="preserve"> znaczenia IOB </w:t>
      </w:r>
      <w:r w:rsidR="00AF5C20">
        <w:rPr>
          <w:rFonts w:cs="Arial"/>
          <w:szCs w:val="20"/>
        </w:rPr>
        <w:t>dla</w:t>
      </w:r>
      <w:r w:rsidRPr="00097EDB">
        <w:rPr>
          <w:rFonts w:cs="Arial"/>
          <w:szCs w:val="20"/>
        </w:rPr>
        <w:t xml:space="preserve"> budowania konkurencyjnych przewag regionalnych</w:t>
      </w:r>
      <w:r>
        <w:rPr>
          <w:rFonts w:cs="Arial"/>
          <w:szCs w:val="20"/>
        </w:rPr>
        <w:t xml:space="preserve"> zwraca także uwagę </w:t>
      </w:r>
      <w:r w:rsidRPr="00E06147">
        <w:rPr>
          <w:rFonts w:cs="Arial"/>
          <w:i/>
          <w:iCs/>
          <w:szCs w:val="20"/>
        </w:rPr>
        <w:t>Krajowa Strategia Rozwoju Regionalnego 2030</w:t>
      </w:r>
      <w:r w:rsidRPr="00E06147">
        <w:rPr>
          <w:rFonts w:cs="Arial"/>
          <w:szCs w:val="20"/>
        </w:rPr>
        <w:t xml:space="preserve"> </w:t>
      </w:r>
      <w:r>
        <w:rPr>
          <w:rFonts w:cs="Arial"/>
          <w:szCs w:val="20"/>
        </w:rPr>
        <w:t>(KSRR 2030)</w:t>
      </w:r>
      <w:r>
        <w:rPr>
          <w:rStyle w:val="Odwoanieprzypisudolnego"/>
          <w:rFonts w:cs="Arial"/>
          <w:szCs w:val="20"/>
        </w:rPr>
        <w:footnoteReference w:id="17"/>
      </w:r>
      <w:r>
        <w:rPr>
          <w:rFonts w:cs="Arial"/>
          <w:szCs w:val="20"/>
        </w:rPr>
        <w:t>. KSRR 2030 bierze za jedną z przesłanek interwencji potrzebę odpowiedzi na wyzwanie związane ze w</w:t>
      </w:r>
      <w:r w:rsidRPr="00E06147">
        <w:rPr>
          <w:rFonts w:cs="Arial"/>
          <w:szCs w:val="20"/>
        </w:rPr>
        <w:t>zrost</w:t>
      </w:r>
      <w:r>
        <w:rPr>
          <w:rFonts w:cs="Arial"/>
          <w:szCs w:val="20"/>
        </w:rPr>
        <w:t>em</w:t>
      </w:r>
      <w:r w:rsidRPr="00E06147">
        <w:rPr>
          <w:rFonts w:cs="Arial"/>
          <w:szCs w:val="20"/>
        </w:rPr>
        <w:t xml:space="preserve"> produktywności i innowacyjności regionalnych gospodarek</w:t>
      </w:r>
      <w:r>
        <w:rPr>
          <w:rFonts w:cs="Arial"/>
          <w:szCs w:val="20"/>
        </w:rPr>
        <w:t>. W efekcie stawia za jeden z celów konieczność w</w:t>
      </w:r>
      <w:r w:rsidRPr="00E06147">
        <w:rPr>
          <w:rFonts w:cs="Arial"/>
          <w:szCs w:val="20"/>
        </w:rPr>
        <w:t>zmacniani</w:t>
      </w:r>
      <w:r>
        <w:rPr>
          <w:rFonts w:cs="Arial"/>
          <w:szCs w:val="20"/>
        </w:rPr>
        <w:t>a</w:t>
      </w:r>
      <w:r w:rsidRPr="00E06147">
        <w:rPr>
          <w:rFonts w:cs="Arial"/>
          <w:szCs w:val="20"/>
        </w:rPr>
        <w:t xml:space="preserve"> regionalnych przewag konkurencyjnych</w:t>
      </w:r>
      <w:r>
        <w:rPr>
          <w:rFonts w:cs="Arial"/>
          <w:szCs w:val="20"/>
        </w:rPr>
        <w:t xml:space="preserve"> (cel strategiczny 2). Ma się to odbywać </w:t>
      </w:r>
      <w:r w:rsidR="00AF5C20">
        <w:rPr>
          <w:rFonts w:cs="Arial"/>
          <w:szCs w:val="20"/>
        </w:rPr>
        <w:t>m.in.</w:t>
      </w:r>
      <w:r>
        <w:rPr>
          <w:rFonts w:cs="Arial"/>
          <w:szCs w:val="20"/>
        </w:rPr>
        <w:t xml:space="preserve"> poprzez podnoszenie innowacyjności regionalnych gospodarek dzięki inwestycjom w kapitał ludzki, ale także dzięki wspieraniu działalności szeroko rozumianej sfery otoczenia biznesu. W drugim z aspektów wskazuje się zarówno </w:t>
      </w:r>
      <w:r w:rsidR="00AF5C20">
        <w:rPr>
          <w:rFonts w:cs="Arial"/>
          <w:szCs w:val="20"/>
        </w:rPr>
        <w:t>IOB</w:t>
      </w:r>
      <w:r>
        <w:rPr>
          <w:rFonts w:cs="Arial"/>
          <w:szCs w:val="20"/>
        </w:rPr>
        <w:t>, jak i</w:t>
      </w:r>
      <w:r w:rsidR="00F151EE">
        <w:rPr>
          <w:rFonts w:cs="Arial"/>
          <w:szCs w:val="20"/>
        </w:rPr>
        <w:t xml:space="preserve"> </w:t>
      </w:r>
      <w:r>
        <w:rPr>
          <w:rFonts w:cs="Arial"/>
          <w:szCs w:val="20"/>
        </w:rPr>
        <w:t xml:space="preserve">podmioty sfery badawczo-rozwojowej, które również można w szerokim ujęciu potraktować jako wspierające biznes dzięki oferowaniu przedsiębiorstwom wsparcia </w:t>
      </w:r>
      <w:r w:rsidR="00BA3FCA">
        <w:rPr>
          <w:rFonts w:cs="Arial"/>
          <w:szCs w:val="20"/>
        </w:rPr>
        <w:br/>
      </w:r>
      <w:r>
        <w:rPr>
          <w:rFonts w:cs="Arial"/>
          <w:szCs w:val="20"/>
        </w:rPr>
        <w:t xml:space="preserve">w zakresie rozwoju innowacji. Wspieranie działalności IOB ma się odbywać poprzez </w:t>
      </w:r>
      <w:r w:rsidRPr="00AD4C7C">
        <w:rPr>
          <w:rFonts w:cs="Arial"/>
          <w:szCs w:val="20"/>
        </w:rPr>
        <w:t>zapewnieni</w:t>
      </w:r>
      <w:r>
        <w:rPr>
          <w:rFonts w:cs="Arial"/>
          <w:szCs w:val="20"/>
        </w:rPr>
        <w:t>e</w:t>
      </w:r>
      <w:r w:rsidRPr="00AD4C7C">
        <w:rPr>
          <w:rFonts w:cs="Arial"/>
          <w:szCs w:val="20"/>
        </w:rPr>
        <w:t xml:space="preserve"> przedsiębiorstwom zróżnicowanego wachlarza dostępu do najwyższej jakości usług rozwojowych i innowacyjnych, dostosowanych do lokalnych warunków gospodarczych </w:t>
      </w:r>
      <w:r w:rsidR="00BA3FCA">
        <w:rPr>
          <w:rFonts w:cs="Arial"/>
          <w:szCs w:val="20"/>
        </w:rPr>
        <w:br/>
      </w:r>
      <w:r w:rsidRPr="00AD4C7C">
        <w:rPr>
          <w:rFonts w:cs="Arial"/>
          <w:szCs w:val="20"/>
        </w:rPr>
        <w:lastRenderedPageBreak/>
        <w:t>i potrzeb firm</w:t>
      </w:r>
      <w:r>
        <w:rPr>
          <w:rFonts w:cs="Arial"/>
          <w:szCs w:val="20"/>
        </w:rPr>
        <w:t xml:space="preserve">, np. w zakresie finansowania, modelowania biznesowego, </w:t>
      </w:r>
      <w:r w:rsidRPr="00AD4C7C">
        <w:rPr>
          <w:rFonts w:cs="Arial"/>
          <w:szCs w:val="20"/>
        </w:rPr>
        <w:t>usług doradczych, szkoleniowych, dotyczących umiędzynarodowienia działalności, promocji gospodarczej, obsługi inwestora czy transferu technologii</w:t>
      </w:r>
      <w:r>
        <w:rPr>
          <w:rStyle w:val="Odwoanieprzypisudolnego"/>
          <w:rFonts w:cs="Arial"/>
          <w:szCs w:val="20"/>
        </w:rPr>
        <w:footnoteReference w:id="18"/>
      </w:r>
      <w:r>
        <w:rPr>
          <w:rFonts w:cs="Arial"/>
          <w:szCs w:val="20"/>
        </w:rPr>
        <w:t>.</w:t>
      </w:r>
    </w:p>
    <w:p w14:paraId="58868ABC" w14:textId="0B1D5FF8" w:rsidR="00B93B6D" w:rsidRDefault="00B93B6D" w:rsidP="00B93B6D">
      <w:pPr>
        <w:spacing w:before="120" w:after="120"/>
        <w:rPr>
          <w:rFonts w:cs="Arial"/>
          <w:szCs w:val="20"/>
        </w:rPr>
      </w:pPr>
      <w:r>
        <w:rPr>
          <w:rFonts w:cs="Arial"/>
          <w:szCs w:val="20"/>
        </w:rPr>
        <w:t xml:space="preserve">Z przedstawionego wyżej przeglądu podejść do programowania rozwoju regionalnego wynikają oczekiwania </w:t>
      </w:r>
      <w:r w:rsidR="00AF5C20">
        <w:rPr>
          <w:rFonts w:cs="Arial"/>
          <w:szCs w:val="20"/>
        </w:rPr>
        <w:t>dotyczące</w:t>
      </w:r>
      <w:r>
        <w:rPr>
          <w:rFonts w:cs="Arial"/>
          <w:szCs w:val="20"/>
        </w:rPr>
        <w:t xml:space="preserve"> efektów, do jakich ma prowadzić działalność IOB. Oczywiście kluczowe jest nie tylko to w jaki sposób poprawie ulega skuteczność i efektywność działania przedsiębiorstw (skala mikro), ale także makroekonomiczne efekty tych zmian. Innymi słowy rozwój przedsiębiorstw dzięki wsparciu ze strony IOB ma przynosić konkretne i wymierne efekty lokalnym i regionalnym gospodarkom. W teoretycznym ujęciu zależności te są czytelne – rozwój firm to wzrost zatrudnienia (spadek bezrobocia, zmniejszenie transferów socjalnych) oraz zwiększone wpływy do lokalnych i regionalnych budżetów pochodzące z udziału </w:t>
      </w:r>
      <w:r w:rsidR="00BA3FCA">
        <w:rPr>
          <w:rFonts w:cs="Arial"/>
          <w:szCs w:val="20"/>
        </w:rPr>
        <w:br/>
      </w:r>
      <w:r>
        <w:rPr>
          <w:rFonts w:cs="Arial"/>
          <w:szCs w:val="20"/>
        </w:rPr>
        <w:t>w</w:t>
      </w:r>
      <w:r w:rsidR="00F43462">
        <w:rPr>
          <w:rFonts w:cs="Arial"/>
          <w:szCs w:val="20"/>
        </w:rPr>
        <w:t xml:space="preserve"> </w:t>
      </w:r>
      <w:r>
        <w:rPr>
          <w:rFonts w:cs="Arial"/>
          <w:szCs w:val="20"/>
        </w:rPr>
        <w:t xml:space="preserve">podatkach PIT i CIT. Wzrost popytu konsumpcyjnego wynikającego z rosnących wynagrodzeń czy popytu inwestycyjnego dzięki temu, że przedsiębiorstwa zwiększają produkcję </w:t>
      </w:r>
      <w:r w:rsidR="0007471D">
        <w:rPr>
          <w:rFonts w:cs="Arial"/>
          <w:szCs w:val="20"/>
        </w:rPr>
        <w:t>wskutek</w:t>
      </w:r>
      <w:r>
        <w:rPr>
          <w:rFonts w:cs="Arial"/>
          <w:szCs w:val="20"/>
        </w:rPr>
        <w:t xml:space="preserve"> rosnącej sprzedaży prowadzą </w:t>
      </w:r>
      <w:r w:rsidR="0007471D">
        <w:rPr>
          <w:rFonts w:cs="Arial"/>
          <w:szCs w:val="20"/>
        </w:rPr>
        <w:t>poprzez efekt mnożnikowy</w:t>
      </w:r>
      <w:r>
        <w:rPr>
          <w:rFonts w:cs="Arial"/>
          <w:szCs w:val="20"/>
        </w:rPr>
        <w:t xml:space="preserve"> do dalszego rozwoju gospodarczego na lok</w:t>
      </w:r>
      <w:r w:rsidR="0007471D">
        <w:rPr>
          <w:rFonts w:cs="Arial"/>
          <w:szCs w:val="20"/>
        </w:rPr>
        <w:t>alnym czy regionalnym poziomie.</w:t>
      </w:r>
    </w:p>
    <w:p w14:paraId="3C854270" w14:textId="24EA8D5A" w:rsidR="00B93B6D" w:rsidRDefault="00B93B6D" w:rsidP="00B93B6D">
      <w:pPr>
        <w:spacing w:before="120" w:after="120"/>
        <w:rPr>
          <w:rFonts w:cs="Arial"/>
          <w:szCs w:val="20"/>
        </w:rPr>
      </w:pPr>
      <w:r>
        <w:rPr>
          <w:rFonts w:cs="Arial"/>
          <w:szCs w:val="20"/>
        </w:rPr>
        <w:t xml:space="preserve">Na występowanie efektów po stronie przedsiębiorstw dzięki skorzystaniu z usług IOB wskazują różnego rodzaju badania i analizy, w tym ewaluacje projektów finansowanych </w:t>
      </w:r>
      <w:r w:rsidR="00BA3FCA">
        <w:rPr>
          <w:rFonts w:cs="Arial"/>
          <w:szCs w:val="20"/>
        </w:rPr>
        <w:br/>
      </w:r>
      <w:r>
        <w:rPr>
          <w:rFonts w:cs="Arial"/>
          <w:szCs w:val="20"/>
        </w:rPr>
        <w:t>z</w:t>
      </w:r>
      <w:r w:rsidR="00F43462">
        <w:rPr>
          <w:rFonts w:cs="Arial"/>
          <w:szCs w:val="20"/>
        </w:rPr>
        <w:t xml:space="preserve"> </w:t>
      </w:r>
      <w:r>
        <w:rPr>
          <w:rFonts w:cs="Arial"/>
          <w:szCs w:val="20"/>
        </w:rPr>
        <w:t xml:space="preserve">programów operacyjnych w różnych regionach. Wynika z nich, że odpowiednio skrojona </w:t>
      </w:r>
      <w:r w:rsidR="00BA3FCA">
        <w:rPr>
          <w:rFonts w:cs="Arial"/>
          <w:szCs w:val="20"/>
        </w:rPr>
        <w:br/>
      </w:r>
      <w:r>
        <w:rPr>
          <w:rFonts w:cs="Arial"/>
          <w:szCs w:val="20"/>
        </w:rPr>
        <w:t>i</w:t>
      </w:r>
      <w:r w:rsidR="00F43462">
        <w:rPr>
          <w:rFonts w:cs="Arial"/>
          <w:szCs w:val="20"/>
        </w:rPr>
        <w:t xml:space="preserve"> </w:t>
      </w:r>
      <w:r>
        <w:rPr>
          <w:rFonts w:cs="Arial"/>
          <w:szCs w:val="20"/>
        </w:rPr>
        <w:t>dopasowana do potrzeb regionalnych gospodarek oferta wsparcia może wywoływać po stronie przedsiębiorstw (zarówno już istniejących, jak i nowopowstałych) pozytywne efekty</w:t>
      </w:r>
      <w:r w:rsidR="0007471D">
        <w:rPr>
          <w:rStyle w:val="Odwoanieprzypisudolnego"/>
          <w:rFonts w:cs="Arial"/>
          <w:szCs w:val="20"/>
        </w:rPr>
        <w:footnoteReference w:id="19"/>
      </w:r>
      <w:r>
        <w:rPr>
          <w:rFonts w:cs="Arial"/>
          <w:szCs w:val="20"/>
        </w:rPr>
        <w:t>:</w:t>
      </w:r>
    </w:p>
    <w:p w14:paraId="5F528AFE" w14:textId="1B9DB708"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 xml:space="preserve">poprawę </w:t>
      </w:r>
      <w:r w:rsidR="0007471D">
        <w:rPr>
          <w:rFonts w:cs="Arial"/>
          <w:szCs w:val="20"/>
        </w:rPr>
        <w:t xml:space="preserve">ich </w:t>
      </w:r>
      <w:r w:rsidRPr="0007471D">
        <w:rPr>
          <w:rFonts w:cs="Arial"/>
          <w:szCs w:val="20"/>
        </w:rPr>
        <w:t>rentowności</w:t>
      </w:r>
      <w:r w:rsidR="0007471D">
        <w:rPr>
          <w:rFonts w:cs="Arial"/>
          <w:szCs w:val="20"/>
        </w:rPr>
        <w:t>;</w:t>
      </w:r>
    </w:p>
    <w:p w14:paraId="7CAB16F9" w14:textId="7F56D562"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pozyskanie kontaktów biznesowych</w:t>
      </w:r>
      <w:r w:rsidR="0007471D">
        <w:rPr>
          <w:rFonts w:cs="Arial"/>
          <w:szCs w:val="20"/>
        </w:rPr>
        <w:t>;</w:t>
      </w:r>
    </w:p>
    <w:p w14:paraId="4A9D5374" w14:textId="796A1C24"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wprowadzenie na rynek nowych produktów</w:t>
      </w:r>
      <w:r w:rsidR="0007471D">
        <w:rPr>
          <w:rFonts w:cs="Arial"/>
          <w:szCs w:val="20"/>
        </w:rPr>
        <w:t>;</w:t>
      </w:r>
    </w:p>
    <w:p w14:paraId="109772DE" w14:textId="6A4B74AC"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rozwój działalności innowacyjnej (wdrażanie innowacji)</w:t>
      </w:r>
      <w:r w:rsidR="0007471D">
        <w:rPr>
          <w:rFonts w:cs="Arial"/>
          <w:szCs w:val="20"/>
        </w:rPr>
        <w:t>;</w:t>
      </w:r>
    </w:p>
    <w:p w14:paraId="1D1E6D71" w14:textId="12E8532D"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rozwój współpracy w zakresie działalności badawczo-rozwojowej</w:t>
      </w:r>
      <w:r w:rsidR="0007471D">
        <w:rPr>
          <w:rFonts w:cs="Arial"/>
          <w:szCs w:val="20"/>
        </w:rPr>
        <w:t>;</w:t>
      </w:r>
    </w:p>
    <w:p w14:paraId="335943C5" w14:textId="003C7B5D"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zwiększenie sprzedaży, w tym rozwój eksportu</w:t>
      </w:r>
      <w:r w:rsidR="0007471D">
        <w:rPr>
          <w:rFonts w:cs="Arial"/>
          <w:szCs w:val="20"/>
        </w:rPr>
        <w:t>;</w:t>
      </w:r>
    </w:p>
    <w:p w14:paraId="0289AD7E" w14:textId="306DEF0A"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poprawę rozpoznawalności firmy lub jej produktów</w:t>
      </w:r>
      <w:r w:rsidR="0007471D">
        <w:rPr>
          <w:rFonts w:cs="Arial"/>
          <w:szCs w:val="20"/>
        </w:rPr>
        <w:t>;</w:t>
      </w:r>
    </w:p>
    <w:p w14:paraId="76D174D7" w14:textId="58A26234"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t>poznanie zasad funkcjonowania na zagranicznych rynkach</w:t>
      </w:r>
      <w:r w:rsidR="0007471D">
        <w:rPr>
          <w:rFonts w:cs="Arial"/>
          <w:szCs w:val="20"/>
        </w:rPr>
        <w:t>;</w:t>
      </w:r>
    </w:p>
    <w:p w14:paraId="5C7C538B" w14:textId="6A585455" w:rsidR="00B93B6D" w:rsidRPr="0007471D" w:rsidRDefault="00B93B6D" w:rsidP="008E5E30">
      <w:pPr>
        <w:pStyle w:val="Akapitzlist"/>
        <w:numPr>
          <w:ilvl w:val="0"/>
          <w:numId w:val="18"/>
        </w:numPr>
        <w:spacing w:before="60" w:after="60"/>
        <w:ind w:left="714" w:hanging="357"/>
        <w:contextualSpacing w:val="0"/>
        <w:rPr>
          <w:rFonts w:cs="Arial"/>
          <w:szCs w:val="20"/>
        </w:rPr>
      </w:pPr>
      <w:r w:rsidRPr="0007471D">
        <w:rPr>
          <w:rFonts w:cs="Arial"/>
          <w:szCs w:val="20"/>
        </w:rPr>
        <w:lastRenderedPageBreak/>
        <w:t>zwiększenie liczby nowopowstających przedsiębiorstw (lepsze wykorzystanie lokalnego i regionalnego kapitału społecznego) bądź pozyskiwanie inwestycji.</w:t>
      </w:r>
    </w:p>
    <w:p w14:paraId="289DDA95" w14:textId="4773054B" w:rsidR="00B93B6D" w:rsidRDefault="00B93B6D" w:rsidP="00182929">
      <w:pPr>
        <w:spacing w:before="120" w:after="120"/>
      </w:pPr>
      <w:r>
        <w:t xml:space="preserve">Tego rodzaju efekty są osiągane dzięki różnego rodzaju usługom: doradczym, szkoleniowym czy chociażby wsparciu finansowemu. W ostatnim przypadku ocena efektów jest relatywnie najłatwiejsza z uwagi na czysto matematyczny charakter zarówno wsparcia, jak i liczonych względem niego efektów. Analizy pokazują, że rentowność aktywów wypracowanych na bazie instrumentów finansowych przekracza wartość </w:t>
      </w:r>
      <w:r w:rsidRPr="000801B4">
        <w:t>oprocentowani</w:t>
      </w:r>
      <w:r>
        <w:t>a</w:t>
      </w:r>
      <w:r w:rsidRPr="000801B4">
        <w:t xml:space="preserve"> kredytów bankowych</w:t>
      </w:r>
      <w:r>
        <w:rPr>
          <w:rStyle w:val="Odwoanieprzypisudolnego"/>
        </w:rPr>
        <w:footnoteReference w:id="20"/>
      </w:r>
      <w:r>
        <w:t>. Oznacza to, że oferowane przez IOB wsparcie finansowe, z reguły oferowane na warunkach korzystniejszych niż w</w:t>
      </w:r>
      <w:r w:rsidR="00F43462">
        <w:t xml:space="preserve"> </w:t>
      </w:r>
      <w:r>
        <w:t xml:space="preserve">instytucjach komercyjnych, może stymulować procesy rozwojowe w przedsiębiorstwach w jeszcze większym stopniu. Dodatkowo wsparcie ze strony IOB może prowadzić do powstania nowych przedsiębiorstw bądź przyciągnięcia inwestorów. Oznacza to, że baza przedsiębiorstw mogąca tworzyć wartość dodaną może </w:t>
      </w:r>
      <w:r w:rsidR="00BA3FCA">
        <w:br/>
      </w:r>
      <w:r>
        <w:t>w</w:t>
      </w:r>
      <w:r w:rsidR="00F43462">
        <w:t xml:space="preserve"> </w:t>
      </w:r>
      <w:r>
        <w:t>poszczególnych regionach wzrastać wzmacniając efekt dźwigni ekonomicznej.</w:t>
      </w:r>
    </w:p>
    <w:p w14:paraId="4AD74CDC" w14:textId="5F041550" w:rsidR="00B93B6D" w:rsidRDefault="00B93B6D" w:rsidP="00B93B6D">
      <w:pPr>
        <w:spacing w:before="120" w:after="120"/>
      </w:pPr>
      <w:r>
        <w:t>Mając przy tym na uwadze dwie naczelne zasady kierujące działalnością przedsiębiorstw, tj.</w:t>
      </w:r>
      <w:r w:rsidR="00F43462">
        <w:t xml:space="preserve"> </w:t>
      </w:r>
      <w:r>
        <w:t>dążenie do optymalizacji działalności oraz maksymalizacji zysków</w:t>
      </w:r>
      <w:r w:rsidR="008473A3">
        <w:t>,</w:t>
      </w:r>
      <w:r>
        <w:t xml:space="preserve"> można przyjąć, że każdorazowo powstawanie w efekcie wsparcia ze strony IOB efektów takich jak wymienione powyżej przekłada się na ich dalsze działania prorozwojowe. To z kolei prowadzi do wystąpienia dalszych efektów w lokalnych czy regionalnych gospodarkach. Trudno oczywiście jednoznacznie określić efekt dźwigi ekonomicznej, jaki występuje w efekcie wsparcia udzielanego przedsiębiorstwom ze strony IOB. J</w:t>
      </w:r>
      <w:r w:rsidRPr="00C961D6">
        <w:t>est to pochodn</w:t>
      </w:r>
      <w:r w:rsidR="008473A3">
        <w:t>a</w:t>
      </w:r>
      <w:r w:rsidRPr="00C961D6">
        <w:t xml:space="preserve"> specyfiki regionalnych i lokalnych rynkó</w:t>
      </w:r>
      <w:r>
        <w:t>w</w:t>
      </w:r>
      <w:r w:rsidRPr="00C961D6">
        <w:t>, w tym</w:t>
      </w:r>
      <w:r>
        <w:t xml:space="preserve"> chociażby</w:t>
      </w:r>
      <w:r w:rsidRPr="00C961D6">
        <w:t xml:space="preserve"> ich uzależnienia od globalnych łańcuchów wartości.</w:t>
      </w:r>
      <w:r>
        <w:t xml:space="preserve"> Powoduje to, że działalność przedsiębiorstw jest bardzo szeroko uzależniona zarówno od lokalnych, jak i globalnych procesów ekonomicznych.</w:t>
      </w:r>
      <w:r w:rsidRPr="00C961D6">
        <w:t xml:space="preserve"> </w:t>
      </w:r>
      <w:r>
        <w:t>Niezależnie od tego działania IOB mogą wspierać przedsiębiorstwa zarówno w wykorzystywaniu szans rynkowych, jak i</w:t>
      </w:r>
      <w:r w:rsidR="00F43462">
        <w:t xml:space="preserve"> </w:t>
      </w:r>
      <w:r>
        <w:t>minimalizowaniu zagrożeń.</w:t>
      </w:r>
    </w:p>
    <w:p w14:paraId="3AB27D26" w14:textId="77777777" w:rsidR="008473A3" w:rsidRDefault="008473A3" w:rsidP="00180104"/>
    <w:p w14:paraId="40AC7FBE" w14:textId="77777777" w:rsidR="00B93B6D" w:rsidRPr="00E747C5" w:rsidRDefault="00B93B6D" w:rsidP="00B93B6D">
      <w:pPr>
        <w:pStyle w:val="Nagwek2"/>
      </w:pPr>
      <w:bookmarkStart w:id="21" w:name="_Toc80866767"/>
      <w:r>
        <w:t xml:space="preserve">1.3. </w:t>
      </w:r>
      <w:r w:rsidRPr="00E747C5">
        <w:t>Podstawy organizacyjno-prawne funkcjonowania IOB w Polsce</w:t>
      </w:r>
      <w:bookmarkEnd w:id="21"/>
    </w:p>
    <w:p w14:paraId="12C5A7E6" w14:textId="535D43A9" w:rsidR="008473A3" w:rsidRDefault="00A025D6" w:rsidP="00180104">
      <w:pPr>
        <w:spacing w:before="120" w:after="120"/>
        <w:rPr>
          <w:rFonts w:eastAsia="Times New Roman" w:cs="Arial"/>
          <w:b/>
          <w:bCs/>
          <w:color w:val="000000" w:themeColor="text1"/>
          <w:sz w:val="16"/>
          <w:szCs w:val="16"/>
          <w:lang w:eastAsia="pl-PL"/>
        </w:rPr>
      </w:pPr>
      <w:r>
        <w:t>A</w:t>
      </w:r>
      <w:r w:rsidR="00B93B6D">
        <w:t xml:space="preserve">naliza dokumentów strategicznych </w:t>
      </w:r>
      <w:r>
        <w:t xml:space="preserve">funkcjonujących </w:t>
      </w:r>
      <w:r w:rsidR="00B93B6D">
        <w:t xml:space="preserve">na centralnym oraz regionalnym szczeblu </w:t>
      </w:r>
      <w:r>
        <w:t xml:space="preserve">wykazała, że </w:t>
      </w:r>
      <w:r w:rsidR="00B93B6D">
        <w:t xml:space="preserve">są w nich </w:t>
      </w:r>
      <w:r>
        <w:t xml:space="preserve">podejmowane </w:t>
      </w:r>
      <w:r w:rsidR="00B93B6D">
        <w:t xml:space="preserve">kwestie związane ze wspieraniem rozwoju IOB jako istotnych narzędzi stymulowania rozwoju gospodarczego. Na szczególną uwagę zwraca założenie przyjęte w KSRR 2030 odnośnie akredytacji ośrodków innowacji. Jest to, co ważne, założenie już wdrażane przez </w:t>
      </w:r>
      <w:r w:rsidR="00B93B6D" w:rsidRPr="00632D39">
        <w:t>Ministerstwo Rozwoju, Pracy i Technologii</w:t>
      </w:r>
      <w:r w:rsidR="00B93B6D">
        <w:t xml:space="preserve"> zgodnie </w:t>
      </w:r>
      <w:r w:rsidR="00B30741">
        <w:br/>
      </w:r>
      <w:r w:rsidR="00B93B6D">
        <w:t>z Regulaminem Akredytacji Ośrodków Innowacji</w:t>
      </w:r>
      <w:r w:rsidR="00B93B6D">
        <w:rPr>
          <w:rStyle w:val="Odwoanieprzypisudolnego"/>
        </w:rPr>
        <w:footnoteReference w:id="21"/>
      </w:r>
      <w:r w:rsidR="00B93B6D">
        <w:t xml:space="preserve">. Regulamin opisuje cały proces przyznawania akredytacji wraz z kryteriami, jakie muszą być spełnione, aby dana IOB uzyskała przedmiotowy status. </w:t>
      </w:r>
      <w:r w:rsidR="00AB098D">
        <w:t>M</w:t>
      </w:r>
      <w:r w:rsidR="00B93B6D">
        <w:t xml:space="preserve">ają </w:t>
      </w:r>
      <w:r w:rsidR="00AB098D">
        <w:t xml:space="preserve">one </w:t>
      </w:r>
      <w:r w:rsidR="00B93B6D">
        <w:t>charakter zarówno formalny, jak i merytoryczny</w:t>
      </w:r>
      <w:r w:rsidR="00AB098D">
        <w:t xml:space="preserve"> (por. tabela 3) i</w:t>
      </w:r>
      <w:r w:rsidR="00B93B6D">
        <w:t xml:space="preserve"> </w:t>
      </w:r>
      <w:r w:rsidR="00AB098D">
        <w:t>o</w:t>
      </w:r>
      <w:r w:rsidR="00B93B6D">
        <w:t xml:space="preserve">dnoszą się do </w:t>
      </w:r>
      <w:r w:rsidR="00B93B6D" w:rsidRPr="00785237">
        <w:t>potencjał</w:t>
      </w:r>
      <w:r w:rsidR="00B93B6D">
        <w:t>u</w:t>
      </w:r>
      <w:r w:rsidR="00B93B6D" w:rsidRPr="00785237">
        <w:t xml:space="preserve"> infrastrukturaln</w:t>
      </w:r>
      <w:r w:rsidR="00B93B6D">
        <w:t>ego</w:t>
      </w:r>
      <w:r w:rsidR="00B93B6D" w:rsidRPr="00785237">
        <w:t xml:space="preserve"> i</w:t>
      </w:r>
      <w:r w:rsidR="00F43462">
        <w:t xml:space="preserve"> </w:t>
      </w:r>
      <w:r w:rsidR="00B93B6D" w:rsidRPr="00785237">
        <w:t>techniczn</w:t>
      </w:r>
      <w:r w:rsidR="00B93B6D">
        <w:t xml:space="preserve">ego, doświadczenia w świadczeniu określonych usług, </w:t>
      </w:r>
      <w:r w:rsidR="00AB098D">
        <w:t>ale także do</w:t>
      </w:r>
      <w:r w:rsidR="00B93B6D">
        <w:t xml:space="preserve"> dysponowania odpowiednio wykwalifikowaną kadrą. </w:t>
      </w:r>
    </w:p>
    <w:p w14:paraId="45D28C69" w14:textId="77777777" w:rsidR="003A2F21" w:rsidRDefault="003A2F21">
      <w:pPr>
        <w:spacing w:line="240" w:lineRule="auto"/>
        <w:ind w:firstLine="0"/>
        <w:jc w:val="left"/>
        <w:rPr>
          <w:rFonts w:eastAsia="Arial" w:cs="Arial"/>
          <w:b/>
          <w:bCs/>
          <w:sz w:val="16"/>
          <w:szCs w:val="16"/>
          <w:lang w:eastAsia="pl-PL"/>
        </w:rPr>
      </w:pPr>
      <w:r>
        <w:br w:type="page"/>
      </w:r>
    </w:p>
    <w:p w14:paraId="7FBFF7BC" w14:textId="1E39F902" w:rsidR="00B93B6D" w:rsidRPr="00E747C5" w:rsidRDefault="00B93B6D" w:rsidP="00BF3DE2">
      <w:pPr>
        <w:pStyle w:val="ATABELA"/>
      </w:pPr>
      <w:r w:rsidRPr="00E747C5">
        <w:lastRenderedPageBreak/>
        <w:t xml:space="preserve">Tabela </w:t>
      </w:r>
      <w:fldSimple w:instr=" SEQ Tab. \* ARABIC ">
        <w:r w:rsidR="00CF4B19">
          <w:rPr>
            <w:noProof/>
          </w:rPr>
          <w:t>3</w:t>
        </w:r>
      </w:fldSimple>
      <w:r w:rsidRPr="00E747C5">
        <w:t xml:space="preserve">. </w:t>
      </w:r>
      <w:r w:rsidRPr="0018218F">
        <w:t xml:space="preserve">Kryteria </w:t>
      </w:r>
      <w:r w:rsidR="004A2A0C">
        <w:t>a</w:t>
      </w:r>
      <w:r w:rsidRPr="0018218F">
        <w:t xml:space="preserve">kredytacji </w:t>
      </w:r>
      <w:r w:rsidR="004A2A0C">
        <w:t>o</w:t>
      </w:r>
      <w:r w:rsidRPr="0018218F">
        <w:t xml:space="preserve">środków </w:t>
      </w:r>
      <w:r w:rsidR="004A2A0C">
        <w:t>i</w:t>
      </w:r>
      <w:r w:rsidRPr="0018218F">
        <w:t>nnowacji</w:t>
      </w:r>
      <w:r w:rsidR="009716E3">
        <w:t xml:space="preserve"> w Polsce</w:t>
      </w:r>
    </w:p>
    <w:tbl>
      <w:tblPr>
        <w:tblStyle w:val="Tabelasiatki6kolorowaakcent6"/>
        <w:tblW w:w="4950" w:type="pct"/>
        <w:jc w:val="center"/>
        <w:tblLook w:val="04A0" w:firstRow="1" w:lastRow="0" w:firstColumn="1" w:lastColumn="0" w:noHBand="0" w:noVBand="1"/>
      </w:tblPr>
      <w:tblGrid>
        <w:gridCol w:w="456"/>
        <w:gridCol w:w="7728"/>
      </w:tblGrid>
      <w:tr w:rsidR="00995DE3" w:rsidRPr="00995DE3" w14:paraId="5B018014" w14:textId="77777777" w:rsidTr="00E0290F">
        <w:trPr>
          <w:cnfStyle w:val="100000000000" w:firstRow="1" w:lastRow="0" w:firstColumn="0" w:lastColumn="0" w:oddVBand="0" w:evenVBand="0" w:oddHBand="0" w:evenHBand="0" w:firstRowFirstColumn="0" w:firstRowLastColumn="0" w:lastRowFirstColumn="0" w:lastRowLastColumn="0"/>
          <w:trHeight w:val="80"/>
          <w:jc w:val="center"/>
        </w:trPr>
        <w:tc>
          <w:tcPr>
            <w:cnfStyle w:val="001000000000" w:firstRow="0" w:lastRow="0" w:firstColumn="1" w:lastColumn="0" w:oddVBand="0" w:evenVBand="0" w:oddHBand="0" w:evenHBand="0" w:firstRowFirstColumn="0" w:firstRowLastColumn="0" w:lastRowFirstColumn="0" w:lastRowLastColumn="0"/>
            <w:tcW w:w="279" w:type="dxa"/>
            <w:tcBorders>
              <w:bottom w:val="single" w:sz="4" w:space="0" w:color="A8D08D" w:themeColor="accent6" w:themeTint="99"/>
            </w:tcBorders>
            <w:shd w:val="clear" w:color="auto" w:fill="E2EFD9" w:themeFill="accent6" w:themeFillTint="33"/>
          </w:tcPr>
          <w:p w14:paraId="028FE914" w14:textId="21DDAC6C" w:rsidR="004A2A0C" w:rsidRPr="00510CBE" w:rsidRDefault="004A2A0C" w:rsidP="004A2A0C">
            <w:pPr>
              <w:spacing w:before="40" w:after="40"/>
              <w:ind w:firstLine="0"/>
              <w:jc w:val="center"/>
              <w:rPr>
                <w:rFonts w:cs="Arial"/>
                <w:sz w:val="16"/>
                <w:szCs w:val="16"/>
              </w:rPr>
            </w:pPr>
            <w:r w:rsidRPr="00510CBE">
              <w:rPr>
                <w:rFonts w:cs="Arial"/>
                <w:sz w:val="16"/>
                <w:szCs w:val="16"/>
              </w:rPr>
              <w:t>Lp.</w:t>
            </w:r>
          </w:p>
        </w:tc>
        <w:tc>
          <w:tcPr>
            <w:tcW w:w="8647" w:type="dxa"/>
            <w:tcBorders>
              <w:bottom w:val="single" w:sz="4" w:space="0" w:color="A8D08D" w:themeColor="accent6" w:themeTint="99"/>
            </w:tcBorders>
            <w:shd w:val="clear" w:color="auto" w:fill="E2EFD9" w:themeFill="accent6" w:themeFillTint="33"/>
          </w:tcPr>
          <w:p w14:paraId="65ED4874" w14:textId="77777777" w:rsidR="00B93B6D" w:rsidRPr="00995DE3" w:rsidRDefault="00B93B6D" w:rsidP="004A2A0C">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Kryteria formalne</w:t>
            </w:r>
          </w:p>
        </w:tc>
      </w:tr>
      <w:tr w:rsidR="00995DE3" w:rsidRPr="00995DE3" w14:paraId="726BBFF9"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tcBorders>
              <w:top w:val="single" w:sz="4" w:space="0" w:color="A8D08D" w:themeColor="accent6" w:themeTint="99"/>
            </w:tcBorders>
            <w:shd w:val="clear" w:color="auto" w:fill="auto"/>
            <w:vAlign w:val="center"/>
          </w:tcPr>
          <w:p w14:paraId="639B6C5C" w14:textId="7139BBC7"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1</w:t>
            </w:r>
            <w:r w:rsidR="00955F7C" w:rsidRPr="00995DE3">
              <w:rPr>
                <w:rFonts w:cs="Arial"/>
                <w:b w:val="0"/>
                <w:sz w:val="16"/>
                <w:szCs w:val="16"/>
              </w:rPr>
              <w:t>.</w:t>
            </w:r>
          </w:p>
        </w:tc>
        <w:tc>
          <w:tcPr>
            <w:tcW w:w="8647" w:type="dxa"/>
            <w:tcBorders>
              <w:top w:val="single" w:sz="4" w:space="0" w:color="A8D08D" w:themeColor="accent6" w:themeTint="99"/>
            </w:tcBorders>
            <w:shd w:val="clear" w:color="auto" w:fill="auto"/>
            <w:vAlign w:val="center"/>
          </w:tcPr>
          <w:p w14:paraId="5C98F13E" w14:textId="61445066"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
                <w:sz w:val="16"/>
                <w:szCs w:val="16"/>
              </w:rPr>
            </w:pPr>
            <w:r w:rsidRPr="00995DE3">
              <w:rPr>
                <w:rFonts w:cs="Arial"/>
                <w:sz w:val="16"/>
                <w:szCs w:val="16"/>
              </w:rPr>
              <w:t>Złożenie wniosku w terminie wskazanym przez instytucję odpowiedzialną za nabór wniosków</w:t>
            </w:r>
          </w:p>
        </w:tc>
      </w:tr>
      <w:tr w:rsidR="00995DE3" w:rsidRPr="00995DE3" w14:paraId="43A351D4"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2AB0953D" w14:textId="131FBCED"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2</w:t>
            </w:r>
            <w:r w:rsidR="00955F7C" w:rsidRPr="00995DE3">
              <w:rPr>
                <w:rFonts w:cs="Arial"/>
                <w:b w:val="0"/>
                <w:sz w:val="16"/>
                <w:szCs w:val="16"/>
              </w:rPr>
              <w:t>.</w:t>
            </w:r>
          </w:p>
        </w:tc>
        <w:tc>
          <w:tcPr>
            <w:tcW w:w="8647" w:type="dxa"/>
            <w:shd w:val="clear" w:color="auto" w:fill="auto"/>
            <w:vAlign w:val="center"/>
          </w:tcPr>
          <w:p w14:paraId="535A20A6" w14:textId="1E173FEA" w:rsidR="00B93B6D" w:rsidRPr="00995DE3"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
                <w:sz w:val="16"/>
                <w:szCs w:val="16"/>
              </w:rPr>
            </w:pPr>
            <w:r w:rsidRPr="00995DE3">
              <w:rPr>
                <w:rFonts w:cs="Arial"/>
                <w:sz w:val="16"/>
                <w:szCs w:val="16"/>
              </w:rPr>
              <w:t>Kompletność dokumentacji wymaganej na etapie aplikowania</w:t>
            </w:r>
          </w:p>
        </w:tc>
      </w:tr>
      <w:tr w:rsidR="00995DE3" w:rsidRPr="00995DE3" w14:paraId="61331FF7"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6B86FD77" w14:textId="4A2358EB"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3</w:t>
            </w:r>
            <w:r w:rsidR="00955F7C" w:rsidRPr="00995DE3">
              <w:rPr>
                <w:rFonts w:cs="Arial"/>
                <w:b w:val="0"/>
                <w:sz w:val="16"/>
                <w:szCs w:val="16"/>
              </w:rPr>
              <w:t>.</w:t>
            </w:r>
          </w:p>
        </w:tc>
        <w:tc>
          <w:tcPr>
            <w:tcW w:w="8647" w:type="dxa"/>
            <w:shd w:val="clear" w:color="auto" w:fill="auto"/>
            <w:vAlign w:val="center"/>
          </w:tcPr>
          <w:p w14:paraId="34B6BB10" w14:textId="053D62B3"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995DE3">
              <w:rPr>
                <w:rFonts w:cs="Arial"/>
                <w:sz w:val="16"/>
                <w:szCs w:val="16"/>
              </w:rPr>
              <w:t xml:space="preserve">Celem statutowym Wnioskodawcy jest wsparcie rozwoju innowacyjności od co najmniej ostatnich trzech zamkniętych lat obrachunkowych </w:t>
            </w:r>
          </w:p>
        </w:tc>
      </w:tr>
      <w:tr w:rsidR="00995DE3" w:rsidRPr="00995DE3" w14:paraId="79D7351E"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015E27B1" w14:textId="73A6DEBA"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4</w:t>
            </w:r>
            <w:r w:rsidR="00955F7C" w:rsidRPr="00995DE3">
              <w:rPr>
                <w:rFonts w:cs="Arial"/>
                <w:b w:val="0"/>
                <w:sz w:val="16"/>
                <w:szCs w:val="16"/>
              </w:rPr>
              <w:t>.</w:t>
            </w:r>
          </w:p>
        </w:tc>
        <w:tc>
          <w:tcPr>
            <w:tcW w:w="8647" w:type="dxa"/>
            <w:shd w:val="clear" w:color="auto" w:fill="auto"/>
            <w:vAlign w:val="center"/>
          </w:tcPr>
          <w:p w14:paraId="1425666E" w14:textId="0D452F42" w:rsidR="00B93B6D" w:rsidRPr="00995DE3"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Działalność Wnioskodawcy od co najmniej ostatnich trzech zamkniętych lat obrachunkowych nie jest prowadzona dla zysku (zyski z działalności, o ile występują, wykorzystuje się na realizację celów statutowych Wnioskodawcy)</w:t>
            </w:r>
          </w:p>
        </w:tc>
      </w:tr>
      <w:tr w:rsidR="00995DE3" w:rsidRPr="00995DE3" w14:paraId="73D6F64D"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tcBorders>
              <w:bottom w:val="single" w:sz="4" w:space="0" w:color="A8D08D" w:themeColor="accent6" w:themeTint="99"/>
            </w:tcBorders>
            <w:shd w:val="clear" w:color="auto" w:fill="auto"/>
            <w:vAlign w:val="center"/>
          </w:tcPr>
          <w:p w14:paraId="501DBD37" w14:textId="0592AE11"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5</w:t>
            </w:r>
            <w:r w:rsidR="00955F7C" w:rsidRPr="00995DE3">
              <w:rPr>
                <w:rFonts w:cs="Arial"/>
                <w:b w:val="0"/>
                <w:sz w:val="16"/>
                <w:szCs w:val="16"/>
              </w:rPr>
              <w:t>.</w:t>
            </w:r>
          </w:p>
        </w:tc>
        <w:tc>
          <w:tcPr>
            <w:tcW w:w="8647" w:type="dxa"/>
            <w:tcBorders>
              <w:bottom w:val="single" w:sz="4" w:space="0" w:color="A8D08D" w:themeColor="accent6" w:themeTint="99"/>
            </w:tcBorders>
            <w:shd w:val="clear" w:color="auto" w:fill="auto"/>
            <w:vAlign w:val="center"/>
          </w:tcPr>
          <w:p w14:paraId="1FF0CC36" w14:textId="484EEDE9"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995DE3">
              <w:rPr>
                <w:rFonts w:cs="Arial"/>
                <w:sz w:val="16"/>
                <w:szCs w:val="16"/>
              </w:rPr>
              <w:t xml:space="preserve">Wnioskodawca wskazał we wniosku o akredytację rodzaj </w:t>
            </w:r>
            <w:r w:rsidR="004A2A0C" w:rsidRPr="00995DE3">
              <w:rPr>
                <w:rFonts w:cs="Arial"/>
                <w:sz w:val="16"/>
                <w:szCs w:val="16"/>
              </w:rPr>
              <w:t>o</w:t>
            </w:r>
            <w:r w:rsidRPr="00995DE3">
              <w:rPr>
                <w:rFonts w:cs="Arial"/>
                <w:sz w:val="16"/>
                <w:szCs w:val="16"/>
              </w:rPr>
              <w:t xml:space="preserve">środka </w:t>
            </w:r>
            <w:r w:rsidR="004A2A0C" w:rsidRPr="00995DE3">
              <w:rPr>
                <w:rFonts w:cs="Arial"/>
                <w:sz w:val="16"/>
                <w:szCs w:val="16"/>
              </w:rPr>
              <w:t>innowacji</w:t>
            </w:r>
          </w:p>
        </w:tc>
      </w:tr>
      <w:tr w:rsidR="00995DE3" w:rsidRPr="00995DE3" w14:paraId="46EAAE99"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8926" w:type="dxa"/>
            <w:gridSpan w:val="2"/>
            <w:tcBorders>
              <w:bottom w:val="single" w:sz="4" w:space="0" w:color="A8D08D" w:themeColor="accent6" w:themeTint="99"/>
            </w:tcBorders>
            <w:shd w:val="clear" w:color="auto" w:fill="E2EFD9" w:themeFill="accent6" w:themeFillTint="33"/>
            <w:vAlign w:val="center"/>
          </w:tcPr>
          <w:p w14:paraId="18B3DB24" w14:textId="77777777" w:rsidR="00B93B6D" w:rsidRPr="00995DE3" w:rsidRDefault="00B93B6D" w:rsidP="00995DE3">
            <w:pPr>
              <w:spacing w:before="40" w:after="40"/>
              <w:ind w:firstLine="0"/>
              <w:jc w:val="center"/>
              <w:rPr>
                <w:rFonts w:cs="Arial"/>
                <w:bCs w:val="0"/>
                <w:sz w:val="16"/>
                <w:szCs w:val="16"/>
              </w:rPr>
            </w:pPr>
            <w:r w:rsidRPr="00995DE3">
              <w:rPr>
                <w:rFonts w:cs="Arial"/>
                <w:bCs w:val="0"/>
                <w:sz w:val="16"/>
                <w:szCs w:val="16"/>
              </w:rPr>
              <w:t>Kryteria merytoryczne</w:t>
            </w:r>
          </w:p>
        </w:tc>
      </w:tr>
      <w:tr w:rsidR="00995DE3" w:rsidRPr="00995DE3" w14:paraId="03B8E470"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tcBorders>
              <w:top w:val="single" w:sz="4" w:space="0" w:color="A8D08D" w:themeColor="accent6" w:themeTint="99"/>
            </w:tcBorders>
            <w:shd w:val="clear" w:color="auto" w:fill="auto"/>
            <w:vAlign w:val="center"/>
          </w:tcPr>
          <w:p w14:paraId="3438F81A" w14:textId="4DE035FF"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1</w:t>
            </w:r>
            <w:r w:rsidR="00955F7C" w:rsidRPr="00995DE3">
              <w:rPr>
                <w:rFonts w:cs="Arial"/>
                <w:b w:val="0"/>
                <w:sz w:val="16"/>
                <w:szCs w:val="16"/>
              </w:rPr>
              <w:t>.</w:t>
            </w:r>
          </w:p>
        </w:tc>
        <w:tc>
          <w:tcPr>
            <w:tcW w:w="8647" w:type="dxa"/>
            <w:tcBorders>
              <w:top w:val="single" w:sz="4" w:space="0" w:color="A8D08D" w:themeColor="accent6" w:themeTint="99"/>
            </w:tcBorders>
            <w:shd w:val="clear" w:color="auto" w:fill="auto"/>
            <w:vAlign w:val="center"/>
          </w:tcPr>
          <w:p w14:paraId="0892D318" w14:textId="07E0E277"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995DE3">
              <w:rPr>
                <w:rFonts w:cs="Arial"/>
                <w:sz w:val="16"/>
                <w:szCs w:val="16"/>
              </w:rPr>
              <w:t xml:space="preserve">Wnioskodawca jest wskazanym we wniosku o akredytację rodzajem </w:t>
            </w:r>
            <w:r w:rsidR="004A2A0C" w:rsidRPr="00995DE3">
              <w:rPr>
                <w:rFonts w:cs="Arial"/>
                <w:sz w:val="16"/>
                <w:szCs w:val="16"/>
              </w:rPr>
              <w:t>ośrodka innowacji</w:t>
            </w:r>
          </w:p>
        </w:tc>
      </w:tr>
      <w:tr w:rsidR="00995DE3" w:rsidRPr="00995DE3" w14:paraId="697855B9"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67205050" w14:textId="43DB3708"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2</w:t>
            </w:r>
            <w:r w:rsidR="00955F7C" w:rsidRPr="00995DE3">
              <w:rPr>
                <w:rFonts w:cs="Arial"/>
                <w:b w:val="0"/>
                <w:sz w:val="16"/>
                <w:szCs w:val="16"/>
              </w:rPr>
              <w:t>.</w:t>
            </w:r>
          </w:p>
        </w:tc>
        <w:tc>
          <w:tcPr>
            <w:tcW w:w="8647" w:type="dxa"/>
            <w:shd w:val="clear" w:color="auto" w:fill="auto"/>
            <w:vAlign w:val="center"/>
          </w:tcPr>
          <w:p w14:paraId="5DB5ECAB" w14:textId="30F0ECF6" w:rsidR="00B93B6D" w:rsidRPr="00995DE3" w:rsidRDefault="00B93B6D" w:rsidP="00995DE3">
            <w:pPr>
              <w:pStyle w:val="Akapitzlist"/>
              <w:numPr>
                <w:ilvl w:val="0"/>
                <w:numId w:val="20"/>
              </w:numPr>
              <w:spacing w:before="40" w:after="40"/>
              <w:ind w:left="227" w:hanging="227"/>
              <w:contextualSpacing w:val="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 xml:space="preserve">Ośrodek </w:t>
            </w:r>
            <w:r w:rsidR="004A2A0C" w:rsidRPr="00995DE3">
              <w:rPr>
                <w:rFonts w:cs="Arial"/>
                <w:sz w:val="16"/>
                <w:szCs w:val="16"/>
              </w:rPr>
              <w:t>i</w:t>
            </w:r>
            <w:r w:rsidRPr="00995DE3">
              <w:rPr>
                <w:rFonts w:cs="Arial"/>
                <w:sz w:val="16"/>
                <w:szCs w:val="16"/>
              </w:rPr>
              <w:t xml:space="preserve">nnowacji posiada doświadczenie w świadczeniu usług doradczych w zakresie innowacji, co oznacza, że w ciągu ostatnich trzech zamkniętych lat obrachunkowych wykonał przynajmniej pięć tego typu usług z czego przynajmniej </w:t>
            </w:r>
            <w:r w:rsidR="004A2A0C" w:rsidRPr="00995DE3">
              <w:rPr>
                <w:rFonts w:cs="Arial"/>
                <w:sz w:val="16"/>
                <w:szCs w:val="16"/>
              </w:rPr>
              <w:t>dwie</w:t>
            </w:r>
            <w:r w:rsidRPr="00995DE3">
              <w:rPr>
                <w:rFonts w:cs="Arial"/>
                <w:sz w:val="16"/>
                <w:szCs w:val="16"/>
              </w:rPr>
              <w:t xml:space="preserve"> usługi doprowadziły do wdroż</w:t>
            </w:r>
            <w:r w:rsidR="004A2A0C" w:rsidRPr="00995DE3">
              <w:rPr>
                <w:rFonts w:cs="Arial"/>
                <w:sz w:val="16"/>
                <w:szCs w:val="16"/>
              </w:rPr>
              <w:t>enia innowacji u przedsiębiorcy</w:t>
            </w:r>
          </w:p>
          <w:p w14:paraId="54C45FE5" w14:textId="794AE3B9" w:rsidR="004A2A0C" w:rsidRPr="00995DE3" w:rsidRDefault="00B93B6D" w:rsidP="00995DE3">
            <w:pPr>
              <w:pStyle w:val="Akapitzlist"/>
              <w:numPr>
                <w:ilvl w:val="0"/>
                <w:numId w:val="20"/>
              </w:numPr>
              <w:spacing w:before="40" w:after="40"/>
              <w:ind w:left="227" w:hanging="227"/>
              <w:contextualSpacing w:val="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 xml:space="preserve">Ośrodek </w:t>
            </w:r>
            <w:r w:rsidR="004A2A0C" w:rsidRPr="00995DE3">
              <w:rPr>
                <w:rFonts w:cs="Arial"/>
                <w:sz w:val="16"/>
                <w:szCs w:val="16"/>
              </w:rPr>
              <w:t>i</w:t>
            </w:r>
            <w:r w:rsidRPr="00995DE3">
              <w:rPr>
                <w:rFonts w:cs="Arial"/>
                <w:sz w:val="16"/>
                <w:szCs w:val="16"/>
              </w:rPr>
              <w:t xml:space="preserve">nnowacji posiada doświadczenie w świadczeniu usług doradczych w zakresie innowacji, co oznacza, że w jednym z ostatnich </w:t>
            </w:r>
            <w:r w:rsidR="004A2A0C" w:rsidRPr="00995DE3">
              <w:rPr>
                <w:rFonts w:cs="Arial"/>
                <w:sz w:val="16"/>
                <w:szCs w:val="16"/>
              </w:rPr>
              <w:t>trzech</w:t>
            </w:r>
            <w:r w:rsidRPr="00995DE3">
              <w:rPr>
                <w:rFonts w:cs="Arial"/>
                <w:sz w:val="16"/>
                <w:szCs w:val="16"/>
              </w:rPr>
              <w:t xml:space="preserve"> zamkniętych lat obrachunkowych wykonał tego typu usługi, co jest poświadczone opłaconymi przez przedsiębiorców fakturami lub zaświadczeniami </w:t>
            </w:r>
            <w:r w:rsidRPr="00995DE3">
              <w:rPr>
                <w:rFonts w:cs="Arial"/>
                <w:i/>
                <w:sz w:val="16"/>
                <w:szCs w:val="16"/>
              </w:rPr>
              <w:t xml:space="preserve">de </w:t>
            </w:r>
            <w:proofErr w:type="spellStart"/>
            <w:r w:rsidRPr="00995DE3">
              <w:rPr>
                <w:rFonts w:cs="Arial"/>
                <w:i/>
                <w:sz w:val="16"/>
                <w:szCs w:val="16"/>
              </w:rPr>
              <w:t>minimis</w:t>
            </w:r>
            <w:proofErr w:type="spellEnd"/>
            <w:r w:rsidR="004A2A0C" w:rsidRPr="00995DE3">
              <w:rPr>
                <w:rFonts w:cs="Arial"/>
                <w:sz w:val="16"/>
                <w:szCs w:val="16"/>
              </w:rPr>
              <w:t>, na kwotę minimum 150 </w:t>
            </w:r>
            <w:r w:rsidRPr="00995DE3">
              <w:rPr>
                <w:rFonts w:cs="Arial"/>
                <w:sz w:val="16"/>
                <w:szCs w:val="16"/>
              </w:rPr>
              <w:t xml:space="preserve">000 zł (suma wartości przychodu i udzielonej pomocy </w:t>
            </w:r>
            <w:r w:rsidRPr="00995DE3">
              <w:rPr>
                <w:rFonts w:cs="Arial"/>
                <w:i/>
                <w:sz w:val="16"/>
                <w:szCs w:val="16"/>
              </w:rPr>
              <w:t xml:space="preserve">de </w:t>
            </w:r>
            <w:proofErr w:type="spellStart"/>
            <w:r w:rsidRPr="00995DE3">
              <w:rPr>
                <w:rFonts w:cs="Arial"/>
                <w:i/>
                <w:sz w:val="16"/>
                <w:szCs w:val="16"/>
              </w:rPr>
              <w:t>minimis</w:t>
            </w:r>
            <w:proofErr w:type="spellEnd"/>
            <w:r w:rsidRPr="00995DE3">
              <w:rPr>
                <w:rFonts w:cs="Arial"/>
                <w:sz w:val="16"/>
                <w:szCs w:val="16"/>
              </w:rPr>
              <w:t xml:space="preserve"> z tytułu usług doradczych w zakresie innowacji)</w:t>
            </w:r>
          </w:p>
          <w:p w14:paraId="29A63CD4" w14:textId="597AB6F1" w:rsidR="00B93B6D" w:rsidRPr="00995DE3" w:rsidRDefault="00B93B6D" w:rsidP="00995DE3">
            <w:pPr>
              <w:pStyle w:val="Akapitzlist"/>
              <w:spacing w:before="40" w:after="40"/>
              <w:ind w:left="227"/>
              <w:contextualSpacing w:val="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Kryterium podlega weryfikacji, jeżeli spe</w:t>
            </w:r>
            <w:r w:rsidR="00BA3FCA">
              <w:rPr>
                <w:rFonts w:cs="Arial"/>
                <w:sz w:val="16"/>
                <w:szCs w:val="16"/>
              </w:rPr>
              <w:t>łnione zostanie kryterium nr 2a</w:t>
            </w:r>
          </w:p>
        </w:tc>
      </w:tr>
      <w:tr w:rsidR="00995DE3" w:rsidRPr="00995DE3" w14:paraId="2D7310B3"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487D89B3" w14:textId="46834459"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3</w:t>
            </w:r>
            <w:r w:rsidR="00955F7C" w:rsidRPr="00995DE3">
              <w:rPr>
                <w:rFonts w:cs="Arial"/>
                <w:b w:val="0"/>
                <w:sz w:val="16"/>
                <w:szCs w:val="16"/>
              </w:rPr>
              <w:t>.</w:t>
            </w:r>
          </w:p>
        </w:tc>
        <w:tc>
          <w:tcPr>
            <w:tcW w:w="8647" w:type="dxa"/>
            <w:shd w:val="clear" w:color="auto" w:fill="auto"/>
            <w:vAlign w:val="center"/>
          </w:tcPr>
          <w:p w14:paraId="13187CA9" w14:textId="7A7A0F5E"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995DE3">
              <w:rPr>
                <w:rFonts w:cs="Arial"/>
                <w:sz w:val="16"/>
                <w:szCs w:val="16"/>
              </w:rPr>
              <w:t xml:space="preserve">Ośrodek </w:t>
            </w:r>
            <w:r w:rsidR="004A2A0C" w:rsidRPr="00995DE3">
              <w:rPr>
                <w:rFonts w:cs="Arial"/>
                <w:sz w:val="16"/>
                <w:szCs w:val="16"/>
              </w:rPr>
              <w:t>i</w:t>
            </w:r>
            <w:r w:rsidRPr="00995DE3">
              <w:rPr>
                <w:rFonts w:cs="Arial"/>
                <w:sz w:val="16"/>
                <w:szCs w:val="16"/>
              </w:rPr>
              <w:t>nnowacji posiada odpowiedni potencjał infrastrukturalny i techniczny do świadczenia usług doradczych w zakresie innowacji</w:t>
            </w:r>
          </w:p>
        </w:tc>
      </w:tr>
      <w:tr w:rsidR="00995DE3" w:rsidRPr="00995DE3" w14:paraId="31BF7D0A"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32546A6F" w14:textId="248D7862"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4</w:t>
            </w:r>
            <w:r w:rsidR="00955F7C" w:rsidRPr="00995DE3">
              <w:rPr>
                <w:rFonts w:cs="Arial"/>
                <w:b w:val="0"/>
                <w:sz w:val="16"/>
                <w:szCs w:val="16"/>
              </w:rPr>
              <w:t>.</w:t>
            </w:r>
          </w:p>
        </w:tc>
        <w:tc>
          <w:tcPr>
            <w:tcW w:w="8647" w:type="dxa"/>
            <w:shd w:val="clear" w:color="auto" w:fill="auto"/>
            <w:vAlign w:val="center"/>
          </w:tcPr>
          <w:p w14:paraId="6B840222" w14:textId="3C80D1EF" w:rsidR="00B93B6D" w:rsidRPr="00995DE3" w:rsidRDefault="004A2A0C" w:rsidP="00995DE3">
            <w:pPr>
              <w:pStyle w:val="Akapitzlist"/>
              <w:numPr>
                <w:ilvl w:val="0"/>
                <w:numId w:val="21"/>
              </w:numPr>
              <w:spacing w:before="40" w:after="40"/>
              <w:ind w:left="227" w:hanging="227"/>
              <w:contextualSpacing w:val="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Ośrodek i</w:t>
            </w:r>
            <w:r w:rsidR="00B93B6D" w:rsidRPr="00995DE3">
              <w:rPr>
                <w:rFonts w:cs="Arial"/>
                <w:sz w:val="16"/>
                <w:szCs w:val="16"/>
              </w:rPr>
              <w:t xml:space="preserve">nnowacji posiada doświadczenie w świadczeniu usług wsparcia innowacji, co oznacza, że </w:t>
            </w:r>
            <w:r w:rsidR="00BA3FCA">
              <w:rPr>
                <w:rFonts w:cs="Arial"/>
                <w:sz w:val="16"/>
                <w:szCs w:val="16"/>
              </w:rPr>
              <w:br/>
            </w:r>
            <w:r w:rsidR="00B93B6D" w:rsidRPr="00995DE3">
              <w:rPr>
                <w:rFonts w:cs="Arial"/>
                <w:sz w:val="16"/>
                <w:szCs w:val="16"/>
              </w:rPr>
              <w:t>w ciągu ostatnich trzech zamkniętych lat obrachunkowych wykonał pr</w:t>
            </w:r>
            <w:r w:rsidR="00BF3DE2" w:rsidRPr="00995DE3">
              <w:rPr>
                <w:rFonts w:cs="Arial"/>
                <w:sz w:val="16"/>
                <w:szCs w:val="16"/>
              </w:rPr>
              <w:t>zynajmniej pięć tego typu usług</w:t>
            </w:r>
            <w:r w:rsidR="00B93B6D" w:rsidRPr="00995DE3">
              <w:rPr>
                <w:rFonts w:cs="Arial"/>
                <w:sz w:val="16"/>
                <w:szCs w:val="16"/>
              </w:rPr>
              <w:t xml:space="preserve"> </w:t>
            </w:r>
          </w:p>
          <w:p w14:paraId="7AF90672" w14:textId="5D7DFFE0" w:rsidR="00BF3DE2" w:rsidRPr="00995DE3" w:rsidRDefault="00BF3DE2" w:rsidP="00995DE3">
            <w:pPr>
              <w:pStyle w:val="Akapitzlist"/>
              <w:numPr>
                <w:ilvl w:val="0"/>
                <w:numId w:val="21"/>
              </w:numPr>
              <w:spacing w:before="40" w:after="40"/>
              <w:ind w:left="227" w:hanging="227"/>
              <w:contextualSpacing w:val="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Ośrodek i</w:t>
            </w:r>
            <w:r w:rsidR="00B93B6D" w:rsidRPr="00995DE3">
              <w:rPr>
                <w:rFonts w:cs="Arial"/>
                <w:sz w:val="16"/>
                <w:szCs w:val="16"/>
              </w:rPr>
              <w:t>nnowacji posiada doświadczenie w świadczeniu usług wsparcia innowacji, co oz</w:t>
            </w:r>
            <w:r w:rsidRPr="00995DE3">
              <w:rPr>
                <w:rFonts w:cs="Arial"/>
                <w:sz w:val="16"/>
                <w:szCs w:val="16"/>
              </w:rPr>
              <w:t xml:space="preserve">nacza, że </w:t>
            </w:r>
            <w:r w:rsidR="00BA3FCA">
              <w:rPr>
                <w:rFonts w:cs="Arial"/>
                <w:sz w:val="16"/>
                <w:szCs w:val="16"/>
              </w:rPr>
              <w:br/>
            </w:r>
            <w:r w:rsidRPr="00995DE3">
              <w:rPr>
                <w:rFonts w:cs="Arial"/>
                <w:sz w:val="16"/>
                <w:szCs w:val="16"/>
              </w:rPr>
              <w:t>w jednym z ostatnich trzech zamkniętych lat obrachunkowych</w:t>
            </w:r>
            <w:r w:rsidR="00B93B6D" w:rsidRPr="00995DE3">
              <w:rPr>
                <w:rFonts w:cs="Arial"/>
                <w:sz w:val="16"/>
                <w:szCs w:val="16"/>
              </w:rPr>
              <w:t xml:space="preserve"> wykonał tego typu usługi poświadczone opłaconymi przez przedsiębiorców fakturami lub zaświadczeniami </w:t>
            </w:r>
            <w:r w:rsidR="00B93B6D" w:rsidRPr="00995DE3">
              <w:rPr>
                <w:rFonts w:cs="Arial"/>
                <w:i/>
                <w:sz w:val="16"/>
                <w:szCs w:val="16"/>
              </w:rPr>
              <w:t xml:space="preserve">de </w:t>
            </w:r>
            <w:proofErr w:type="spellStart"/>
            <w:r w:rsidR="00B93B6D" w:rsidRPr="00995DE3">
              <w:rPr>
                <w:rFonts w:cs="Arial"/>
                <w:i/>
                <w:sz w:val="16"/>
                <w:szCs w:val="16"/>
              </w:rPr>
              <w:t>minimis</w:t>
            </w:r>
            <w:proofErr w:type="spellEnd"/>
            <w:r w:rsidR="00B93B6D" w:rsidRPr="00995DE3">
              <w:rPr>
                <w:rFonts w:cs="Arial"/>
                <w:sz w:val="16"/>
                <w:szCs w:val="16"/>
              </w:rPr>
              <w:t>, na kwotę minimum 150</w:t>
            </w:r>
            <w:r w:rsidRPr="00995DE3">
              <w:rPr>
                <w:rFonts w:cs="Arial"/>
                <w:sz w:val="16"/>
                <w:szCs w:val="16"/>
              </w:rPr>
              <w:t> </w:t>
            </w:r>
            <w:r w:rsidR="00B93B6D" w:rsidRPr="00995DE3">
              <w:rPr>
                <w:rFonts w:cs="Arial"/>
                <w:sz w:val="16"/>
                <w:szCs w:val="16"/>
              </w:rPr>
              <w:t xml:space="preserve">000 zł (suma wartości przychodu i udzielonej pomocy </w:t>
            </w:r>
            <w:r w:rsidR="00B93B6D" w:rsidRPr="00995DE3">
              <w:rPr>
                <w:rFonts w:cs="Arial"/>
                <w:i/>
                <w:sz w:val="16"/>
                <w:szCs w:val="16"/>
              </w:rPr>
              <w:t xml:space="preserve">de </w:t>
            </w:r>
            <w:proofErr w:type="spellStart"/>
            <w:r w:rsidR="00B93B6D" w:rsidRPr="00995DE3">
              <w:rPr>
                <w:rFonts w:cs="Arial"/>
                <w:i/>
                <w:sz w:val="16"/>
                <w:szCs w:val="16"/>
              </w:rPr>
              <w:t>minimis</w:t>
            </w:r>
            <w:proofErr w:type="spellEnd"/>
            <w:r w:rsidR="00B93B6D" w:rsidRPr="00995DE3">
              <w:rPr>
                <w:rFonts w:cs="Arial"/>
                <w:sz w:val="16"/>
                <w:szCs w:val="16"/>
              </w:rPr>
              <w:t xml:space="preserve"> z ty</w:t>
            </w:r>
            <w:r w:rsidR="004A2A0C" w:rsidRPr="00995DE3">
              <w:rPr>
                <w:rFonts w:cs="Arial"/>
                <w:sz w:val="16"/>
                <w:szCs w:val="16"/>
              </w:rPr>
              <w:t>tułu usług wsparcia innowacji)</w:t>
            </w:r>
          </w:p>
          <w:p w14:paraId="7B060A21" w14:textId="19380AEF" w:rsidR="00B93B6D" w:rsidRPr="00995DE3" w:rsidRDefault="00B93B6D" w:rsidP="00995DE3">
            <w:pPr>
              <w:pStyle w:val="Akapitzlist"/>
              <w:spacing w:before="40" w:after="40"/>
              <w:ind w:left="227"/>
              <w:contextualSpacing w:val="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Kryterium podlega weryfikacji, jeżeli spe</w:t>
            </w:r>
            <w:r w:rsidR="00BA3FCA">
              <w:rPr>
                <w:rFonts w:cs="Arial"/>
                <w:sz w:val="16"/>
                <w:szCs w:val="16"/>
              </w:rPr>
              <w:t>łnione zostanie kryterium nr 4a</w:t>
            </w:r>
          </w:p>
        </w:tc>
      </w:tr>
      <w:tr w:rsidR="00995DE3" w:rsidRPr="00995DE3" w14:paraId="4C846DAF"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1A2CB596" w14:textId="6ECA9B34"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5</w:t>
            </w:r>
            <w:r w:rsidR="00955F7C" w:rsidRPr="00995DE3">
              <w:rPr>
                <w:rFonts w:cs="Arial"/>
                <w:b w:val="0"/>
                <w:sz w:val="16"/>
                <w:szCs w:val="16"/>
              </w:rPr>
              <w:t>.</w:t>
            </w:r>
          </w:p>
        </w:tc>
        <w:tc>
          <w:tcPr>
            <w:tcW w:w="8647" w:type="dxa"/>
            <w:shd w:val="clear" w:color="auto" w:fill="auto"/>
            <w:vAlign w:val="center"/>
          </w:tcPr>
          <w:p w14:paraId="403F03E0" w14:textId="34171EC1"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995DE3">
              <w:rPr>
                <w:rFonts w:cs="Arial"/>
                <w:sz w:val="16"/>
                <w:szCs w:val="16"/>
              </w:rPr>
              <w:t xml:space="preserve">Ośrodek </w:t>
            </w:r>
            <w:r w:rsidR="00BF3DE2" w:rsidRPr="00995DE3">
              <w:rPr>
                <w:rFonts w:cs="Arial"/>
                <w:sz w:val="16"/>
                <w:szCs w:val="16"/>
              </w:rPr>
              <w:t>i</w:t>
            </w:r>
            <w:r w:rsidRPr="00995DE3">
              <w:rPr>
                <w:rFonts w:cs="Arial"/>
                <w:sz w:val="16"/>
                <w:szCs w:val="16"/>
              </w:rPr>
              <w:t>nnowacji posiada odpowiedni potencjał infrastrukturalny i techniczny do świadczenia usług wsparcia innowacji</w:t>
            </w:r>
          </w:p>
        </w:tc>
      </w:tr>
      <w:tr w:rsidR="00995DE3" w:rsidRPr="00995DE3" w14:paraId="3A25E71E"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0F70AD17" w14:textId="6CBDEE64"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6</w:t>
            </w:r>
            <w:r w:rsidR="00955F7C" w:rsidRPr="00995DE3">
              <w:rPr>
                <w:rFonts w:cs="Arial"/>
                <w:b w:val="0"/>
                <w:sz w:val="16"/>
                <w:szCs w:val="16"/>
              </w:rPr>
              <w:t>.</w:t>
            </w:r>
          </w:p>
        </w:tc>
        <w:tc>
          <w:tcPr>
            <w:tcW w:w="8647" w:type="dxa"/>
            <w:shd w:val="clear" w:color="auto" w:fill="auto"/>
          </w:tcPr>
          <w:p w14:paraId="70AD0F03" w14:textId="1A5510B2" w:rsidR="00B93B6D" w:rsidRPr="00995DE3" w:rsidRDefault="00BF3DE2"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Ośrodek i</w:t>
            </w:r>
            <w:r w:rsidR="00B93B6D" w:rsidRPr="00995DE3">
              <w:rPr>
                <w:rFonts w:cs="Arial"/>
                <w:sz w:val="16"/>
                <w:szCs w:val="16"/>
              </w:rPr>
              <w:t xml:space="preserve">nnowacji posiada (w oparciu o umowę o pracę lub umowę cywilno-prawną) przynajmniej </w:t>
            </w:r>
            <w:r w:rsidRPr="00995DE3">
              <w:rPr>
                <w:rFonts w:cs="Arial"/>
                <w:sz w:val="16"/>
                <w:szCs w:val="16"/>
              </w:rPr>
              <w:t>trzy</w:t>
            </w:r>
            <w:r w:rsidR="00B93B6D" w:rsidRPr="00995DE3">
              <w:rPr>
                <w:rFonts w:cs="Arial"/>
                <w:sz w:val="16"/>
                <w:szCs w:val="16"/>
              </w:rPr>
              <w:t xml:space="preserve"> osoby posiadające doświadczenie w świadczeniu usług doradczych w zakresie innowacji oraz </w:t>
            </w:r>
            <w:r w:rsidRPr="00995DE3">
              <w:rPr>
                <w:rFonts w:cs="Arial"/>
                <w:sz w:val="16"/>
                <w:szCs w:val="16"/>
              </w:rPr>
              <w:t>trzy</w:t>
            </w:r>
            <w:r w:rsidR="00B93B6D" w:rsidRPr="00995DE3">
              <w:rPr>
                <w:rFonts w:cs="Arial"/>
                <w:sz w:val="16"/>
                <w:szCs w:val="16"/>
              </w:rPr>
              <w:t xml:space="preserve"> oso</w:t>
            </w:r>
            <w:r w:rsidR="00375468" w:rsidRPr="00995DE3">
              <w:rPr>
                <w:rFonts w:cs="Arial"/>
                <w:sz w:val="16"/>
                <w:szCs w:val="16"/>
              </w:rPr>
              <w:t xml:space="preserve">by posiadające doświadczenie w </w:t>
            </w:r>
            <w:r w:rsidR="00B93B6D" w:rsidRPr="00995DE3">
              <w:rPr>
                <w:rFonts w:cs="Arial"/>
                <w:sz w:val="16"/>
                <w:szCs w:val="16"/>
              </w:rPr>
              <w:t>świadczeniu usług wsparcia innowacji</w:t>
            </w:r>
          </w:p>
        </w:tc>
      </w:tr>
      <w:tr w:rsidR="00995DE3" w:rsidRPr="00995DE3" w14:paraId="697A9913" w14:textId="77777777" w:rsidTr="00E0290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5B203BA5" w14:textId="35615D96"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7</w:t>
            </w:r>
            <w:r w:rsidR="00955F7C" w:rsidRPr="00995DE3">
              <w:rPr>
                <w:rFonts w:cs="Arial"/>
                <w:b w:val="0"/>
                <w:sz w:val="16"/>
                <w:szCs w:val="16"/>
              </w:rPr>
              <w:t>.</w:t>
            </w:r>
          </w:p>
        </w:tc>
        <w:tc>
          <w:tcPr>
            <w:tcW w:w="8647" w:type="dxa"/>
            <w:shd w:val="clear" w:color="auto" w:fill="auto"/>
          </w:tcPr>
          <w:p w14:paraId="7E9D094C" w14:textId="595073E9" w:rsidR="00B93B6D" w:rsidRPr="00995DE3"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995DE3">
              <w:rPr>
                <w:rFonts w:cs="Arial"/>
                <w:sz w:val="16"/>
                <w:szCs w:val="16"/>
              </w:rPr>
              <w:t xml:space="preserve">Ośrodek </w:t>
            </w:r>
            <w:r w:rsidR="00BF3DE2" w:rsidRPr="00995DE3">
              <w:rPr>
                <w:rFonts w:cs="Arial"/>
                <w:sz w:val="16"/>
                <w:szCs w:val="16"/>
              </w:rPr>
              <w:t>i</w:t>
            </w:r>
            <w:r w:rsidRPr="00995DE3">
              <w:rPr>
                <w:rFonts w:cs="Arial"/>
                <w:sz w:val="16"/>
                <w:szCs w:val="16"/>
              </w:rPr>
              <w:t>nnowacji posiada ustalone i spisane standardy zapewnienia jakości świadczonych usług oraz stosuje je w prakty</w:t>
            </w:r>
            <w:r w:rsidR="00BF3DE2" w:rsidRPr="00995DE3">
              <w:rPr>
                <w:rFonts w:cs="Arial"/>
                <w:sz w:val="16"/>
                <w:szCs w:val="16"/>
              </w:rPr>
              <w:t>ce</w:t>
            </w:r>
          </w:p>
        </w:tc>
      </w:tr>
      <w:tr w:rsidR="00995DE3" w:rsidRPr="00995DE3" w14:paraId="5691A6F9" w14:textId="77777777" w:rsidTr="00E0290F">
        <w:trPr>
          <w:jc w:val="center"/>
        </w:trPr>
        <w:tc>
          <w:tcPr>
            <w:cnfStyle w:val="001000000000" w:firstRow="0" w:lastRow="0" w:firstColumn="1" w:lastColumn="0" w:oddVBand="0" w:evenVBand="0" w:oddHBand="0" w:evenHBand="0" w:firstRowFirstColumn="0" w:firstRowLastColumn="0" w:lastRowFirstColumn="0" w:lastRowLastColumn="0"/>
            <w:tcW w:w="279" w:type="dxa"/>
            <w:shd w:val="clear" w:color="auto" w:fill="auto"/>
            <w:vAlign w:val="center"/>
          </w:tcPr>
          <w:p w14:paraId="1F4F6078" w14:textId="4FCF0548" w:rsidR="00B93B6D" w:rsidRPr="00995DE3" w:rsidRDefault="00B93B6D" w:rsidP="00995DE3">
            <w:pPr>
              <w:spacing w:before="40" w:after="40"/>
              <w:ind w:firstLine="0"/>
              <w:jc w:val="center"/>
              <w:rPr>
                <w:rFonts w:cs="Arial"/>
                <w:b w:val="0"/>
                <w:sz w:val="16"/>
                <w:szCs w:val="16"/>
              </w:rPr>
            </w:pPr>
            <w:r w:rsidRPr="00995DE3">
              <w:rPr>
                <w:rFonts w:cs="Arial"/>
                <w:b w:val="0"/>
                <w:sz w:val="16"/>
                <w:szCs w:val="16"/>
              </w:rPr>
              <w:t>8</w:t>
            </w:r>
            <w:r w:rsidR="00955F7C" w:rsidRPr="00995DE3">
              <w:rPr>
                <w:rFonts w:cs="Arial"/>
                <w:b w:val="0"/>
                <w:sz w:val="16"/>
                <w:szCs w:val="16"/>
              </w:rPr>
              <w:t>.</w:t>
            </w:r>
          </w:p>
        </w:tc>
        <w:tc>
          <w:tcPr>
            <w:tcW w:w="8647" w:type="dxa"/>
            <w:shd w:val="clear" w:color="auto" w:fill="auto"/>
          </w:tcPr>
          <w:p w14:paraId="4334AB05" w14:textId="51AE4E62" w:rsidR="00B93B6D" w:rsidRPr="00995DE3" w:rsidRDefault="00B93B6D" w:rsidP="00B30741">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 xml:space="preserve">Ośrodek </w:t>
            </w:r>
            <w:r w:rsidR="00BF3DE2" w:rsidRPr="00995DE3">
              <w:rPr>
                <w:rFonts w:cs="Arial"/>
                <w:sz w:val="16"/>
                <w:szCs w:val="16"/>
              </w:rPr>
              <w:t>i</w:t>
            </w:r>
            <w:r w:rsidRPr="00995DE3">
              <w:rPr>
                <w:rFonts w:cs="Arial"/>
                <w:sz w:val="16"/>
                <w:szCs w:val="16"/>
              </w:rPr>
              <w:t xml:space="preserve">nnowacji posiada procedury dotyczące ochrony własności intelektualnej oraz stosuje je </w:t>
            </w:r>
            <w:r w:rsidR="00B30741">
              <w:rPr>
                <w:rFonts w:cs="Arial"/>
                <w:sz w:val="16"/>
                <w:szCs w:val="16"/>
              </w:rPr>
              <w:br/>
            </w:r>
            <w:r w:rsidRPr="00995DE3">
              <w:rPr>
                <w:rFonts w:cs="Arial"/>
                <w:sz w:val="16"/>
                <w:szCs w:val="16"/>
              </w:rPr>
              <w:t>w praktyce</w:t>
            </w:r>
          </w:p>
        </w:tc>
      </w:tr>
    </w:tbl>
    <w:p w14:paraId="2CBF753A" w14:textId="0D567AEF" w:rsidR="00B93B6D" w:rsidRPr="00E747C5" w:rsidRDefault="00B93B6D" w:rsidP="007B4524">
      <w:pPr>
        <w:pStyle w:val="AZRODLO"/>
        <w:spacing w:before="60"/>
      </w:pPr>
      <w:r w:rsidRPr="00E747C5">
        <w:t>Źródło</w:t>
      </w:r>
      <w:r>
        <w:t>:</w:t>
      </w:r>
      <w:r w:rsidRPr="0018218F">
        <w:t xml:space="preserve"> </w:t>
      </w:r>
      <w:r w:rsidR="009416B9">
        <w:t xml:space="preserve">opracowanie własne na podstawie </w:t>
      </w:r>
      <w:r w:rsidRPr="0018218F">
        <w:t>Załącznik</w:t>
      </w:r>
      <w:r w:rsidR="009416B9">
        <w:t>a</w:t>
      </w:r>
      <w:r w:rsidRPr="0018218F">
        <w:t xml:space="preserve"> nr 2 do Regulaminu akredytacji Ośrodków Innowacji </w:t>
      </w:r>
      <w:r w:rsidR="00B30741">
        <w:br/>
      </w:r>
      <w:r w:rsidRPr="0018218F">
        <w:t>z dnia 30 sierpnia 2016 r.</w:t>
      </w:r>
    </w:p>
    <w:p w14:paraId="570517B2" w14:textId="6B6B6A53" w:rsidR="00BF3DE2" w:rsidRDefault="00BF3DE2" w:rsidP="003A2F21"/>
    <w:p w14:paraId="119F7D72" w14:textId="077157F0" w:rsidR="003A2F21" w:rsidRDefault="003A2F21" w:rsidP="003A2F21">
      <w:pPr>
        <w:spacing w:before="120" w:after="120"/>
      </w:pPr>
      <w:r>
        <w:lastRenderedPageBreak/>
        <w:t xml:space="preserve">Jak wynika z wykazu zamieszczonego na stronie internetowej </w:t>
      </w:r>
      <w:r w:rsidRPr="00785237">
        <w:t>Ministerstw</w:t>
      </w:r>
      <w:r>
        <w:t>a</w:t>
      </w:r>
      <w:r w:rsidRPr="00785237">
        <w:t xml:space="preserve"> Rozwoju, Pracy i Technologii</w:t>
      </w:r>
      <w:r>
        <w:t xml:space="preserve"> dotychczas akredytację uzyskało 41 podmiotów, z czego trzy działają </w:t>
      </w:r>
      <w:r w:rsidR="00BA3FCA">
        <w:br/>
      </w:r>
      <w:r>
        <w:t>w województwie wielkopolskim</w:t>
      </w:r>
      <w:r>
        <w:rPr>
          <w:rStyle w:val="Odwoanieprzypisudolnego"/>
        </w:rPr>
        <w:footnoteReference w:id="22"/>
      </w:r>
      <w:r>
        <w:t>, tj.:</w:t>
      </w:r>
    </w:p>
    <w:p w14:paraId="2E9C3D94" w14:textId="77777777" w:rsidR="003A2F21" w:rsidRDefault="003A2F21" w:rsidP="003A2F21">
      <w:pPr>
        <w:pStyle w:val="Akapitzlist"/>
        <w:numPr>
          <w:ilvl w:val="0"/>
          <w:numId w:val="19"/>
        </w:numPr>
        <w:spacing w:before="60" w:after="60"/>
        <w:ind w:left="714" w:hanging="357"/>
        <w:contextualSpacing w:val="0"/>
      </w:pPr>
      <w:r w:rsidRPr="00785237">
        <w:t xml:space="preserve">Poznański Park Naukowo-Technologiczny </w:t>
      </w:r>
      <w:r>
        <w:t>–</w:t>
      </w:r>
      <w:r w:rsidRPr="00785237">
        <w:t xml:space="preserve"> Fundacja Uniwersytetu im. Adama Mickiewicza w Poznaniu</w:t>
      </w:r>
      <w:r>
        <w:t xml:space="preserve"> (data zakończenia akredytacji: 2021 rok);</w:t>
      </w:r>
    </w:p>
    <w:p w14:paraId="3AF33553" w14:textId="77777777" w:rsidR="003A2F21" w:rsidRDefault="003A2F21" w:rsidP="003A2F21">
      <w:pPr>
        <w:pStyle w:val="Akapitzlist"/>
        <w:numPr>
          <w:ilvl w:val="0"/>
          <w:numId w:val="19"/>
        </w:numPr>
        <w:spacing w:before="60" w:after="60"/>
        <w:ind w:left="714" w:hanging="357"/>
        <w:contextualSpacing w:val="0"/>
      </w:pPr>
      <w:r w:rsidRPr="00785237">
        <w:t>Turecka Izba Gospodarcza</w:t>
      </w:r>
      <w:r>
        <w:t xml:space="preserve"> (data zakończenia akredytacji: 10 czerwca 2022 roku);</w:t>
      </w:r>
    </w:p>
    <w:p w14:paraId="1F5193D6" w14:textId="77777777" w:rsidR="003A2F21" w:rsidRDefault="003A2F21" w:rsidP="003A2F21">
      <w:pPr>
        <w:pStyle w:val="Akapitzlist"/>
        <w:numPr>
          <w:ilvl w:val="0"/>
          <w:numId w:val="19"/>
        </w:numPr>
        <w:spacing w:before="60" w:after="60"/>
        <w:ind w:left="714" w:hanging="357"/>
        <w:contextualSpacing w:val="0"/>
      </w:pPr>
      <w:r w:rsidRPr="00785237">
        <w:t>Wielkopolski Instytut Jakości</w:t>
      </w:r>
      <w:r>
        <w:t xml:space="preserve"> (data zakończenia akredytacji: 20 stycznia 2023 roku).</w:t>
      </w:r>
    </w:p>
    <w:p w14:paraId="5E3D6C59" w14:textId="7469BDAD" w:rsidR="00B93B6D" w:rsidRDefault="00B93B6D" w:rsidP="00B93B6D">
      <w:pPr>
        <w:spacing w:before="120" w:after="120"/>
      </w:pPr>
      <w:r>
        <w:t>Opisany powyżej system akredytacji IOB dokonywany na poziomie centralnym jest zasadniczą zmianą, jaka zaszła od 2015 roku, tj. od czasu opracowania przywoływanej wcześniej ekspertyzy p</w:t>
      </w:r>
      <w:r w:rsidR="00BF3DE2">
        <w:t>n</w:t>
      </w:r>
      <w:r>
        <w:t xml:space="preserve">. </w:t>
      </w:r>
      <w:r w:rsidRPr="00E411F0">
        <w:rPr>
          <w:i/>
          <w:iCs/>
        </w:rPr>
        <w:t>Organizacja przestrzenna i funkcjonowanie instytucji otoczenia biznesu w województwie wielkopolskim</w:t>
      </w:r>
      <w:r>
        <w:t xml:space="preserve">. Od czasu prowadzonej na jej potrzeby analizy nie powstały nowe akty prawne, które w dodatkowy sposób regulowałyby funkcjonowanie IOB </w:t>
      </w:r>
      <w:r w:rsidR="00BA3FCA">
        <w:br/>
      </w:r>
      <w:r>
        <w:t xml:space="preserve">w Polsce. Oznacza to, że – poza wymienionym wyżej procesem </w:t>
      </w:r>
      <w:r w:rsidRPr="00ED1E28">
        <w:t>Akredytacji Ośrodków Innowacji</w:t>
      </w:r>
      <w:r>
        <w:t xml:space="preserve"> – kluczowym z punktu widzenia powstawania i</w:t>
      </w:r>
      <w:r w:rsidR="00F43462">
        <w:t xml:space="preserve"> </w:t>
      </w:r>
      <w:r w:rsidR="00375468">
        <w:t>funkcjonowania IOB</w:t>
      </w:r>
      <w:r>
        <w:t xml:space="preserve"> jest </w:t>
      </w:r>
      <w:r w:rsidRPr="00E730A2">
        <w:rPr>
          <w:i/>
          <w:iCs/>
        </w:rPr>
        <w:t>Rozporządzenie Ministra Rozwoju Regionalnego z dnia 20 maja 2009 r. w</w:t>
      </w:r>
      <w:r w:rsidR="00F43462">
        <w:rPr>
          <w:i/>
          <w:iCs/>
        </w:rPr>
        <w:t xml:space="preserve"> </w:t>
      </w:r>
      <w:r w:rsidRPr="00E730A2">
        <w:rPr>
          <w:i/>
          <w:iCs/>
        </w:rPr>
        <w:t>sprawie udzielania pomocy na wzmacnianie potencjału instytucji otoczenia biznesu w ramach regionalnych programów operacyjnych</w:t>
      </w:r>
      <w:r>
        <w:rPr>
          <w:i/>
          <w:iCs/>
        </w:rPr>
        <w:t>.</w:t>
      </w:r>
      <w:r>
        <w:t xml:space="preserve"> Rozporządzenie określa szczegółowe przeznaczenie, warunki i tryb udzielania pomocy na realizację projektów polegających na tworzeniu lub wzmacnianiu potencjału IOB. Wskazuje także zakres działalności </w:t>
      </w:r>
      <w:r w:rsidR="00BF3DE2">
        <w:t>IOB</w:t>
      </w:r>
      <w:r>
        <w:t>: doradztwo i</w:t>
      </w:r>
      <w:r w:rsidR="00F43462">
        <w:t xml:space="preserve"> </w:t>
      </w:r>
      <w:r>
        <w:t xml:space="preserve">szkolenia (w tym </w:t>
      </w:r>
      <w:r w:rsidR="00BA3FCA">
        <w:br/>
      </w:r>
      <w:r>
        <w:t>w</w:t>
      </w:r>
      <w:r w:rsidR="00F43462">
        <w:t xml:space="preserve"> </w:t>
      </w:r>
      <w:r>
        <w:t>ramach ośrodków szkoleniowo-doradczych), pomoc w transferze i</w:t>
      </w:r>
      <w:r w:rsidR="00F43462">
        <w:t xml:space="preserve"> </w:t>
      </w:r>
      <w:r>
        <w:t xml:space="preserve">komercjalizacji nowych technologii w ramach centrów transferu technologii, pomoc w tworzeniu nowych przedsiębiorców w otoczeniu instytucji naukowych i szkół wyższych w ramach </w:t>
      </w:r>
      <w:proofErr w:type="spellStart"/>
      <w:r>
        <w:t>preinkubatorów</w:t>
      </w:r>
      <w:proofErr w:type="spellEnd"/>
      <w:r>
        <w:t xml:space="preserve"> oraz akademickich inkubatorów przedsiębiorczości, pomoc dla nowo powstałych przedsiębiorców w ramach inkubatorów przedsiębiorczości, inkubatorów technologicznych </w:t>
      </w:r>
      <w:r w:rsidR="00BA3FCA">
        <w:br/>
      </w:r>
      <w:r>
        <w:t>i centrów technologicznych, tworzenie skupisk przedsiębiorców w ramach parków technologicznych, stref biznesu, parków przemysłowych oraz klastrów.</w:t>
      </w:r>
    </w:p>
    <w:p w14:paraId="75728126" w14:textId="405560D6" w:rsidR="00B93B6D" w:rsidRDefault="00B93B6D" w:rsidP="00B93B6D">
      <w:pPr>
        <w:spacing w:before="120" w:after="120"/>
      </w:pPr>
      <w:r>
        <w:t xml:space="preserve">Wskazany akt prawny jest tym, który wprost wspomina o </w:t>
      </w:r>
      <w:r w:rsidR="00BF3DE2">
        <w:t>IOB</w:t>
      </w:r>
      <w:r>
        <w:t xml:space="preserve">. Oprócz niego istnieje szereg innych dokumentów, które dotyczą kwestii wpływających na funkcjonowanie </w:t>
      </w:r>
      <w:r w:rsidR="00BF3DE2">
        <w:t>tego typu instytucji</w:t>
      </w:r>
      <w:r>
        <w:t>:</w:t>
      </w:r>
    </w:p>
    <w:p w14:paraId="44D18172" w14:textId="77A920EF" w:rsidR="00B93B6D" w:rsidRDefault="00B93B6D" w:rsidP="008E5E30">
      <w:pPr>
        <w:pStyle w:val="Akapitzlist"/>
        <w:numPr>
          <w:ilvl w:val="0"/>
          <w:numId w:val="22"/>
        </w:numPr>
        <w:spacing w:before="60" w:after="60"/>
        <w:ind w:left="714" w:hanging="357"/>
        <w:contextualSpacing w:val="0"/>
      </w:pPr>
      <w:r w:rsidRPr="00713418">
        <w:rPr>
          <w:i/>
        </w:rPr>
        <w:t xml:space="preserve">ustawa z dnia 20 lipca 2018 r. Prawo o szkolnictwie wyższym i nauce </w:t>
      </w:r>
      <w:r>
        <w:t xml:space="preserve">– stwarza </w:t>
      </w:r>
      <w:r w:rsidR="00166DDB">
        <w:t xml:space="preserve">ona </w:t>
      </w:r>
      <w:r>
        <w:t xml:space="preserve">możliwości do rozwoju uczelnianej infrastruktury przedsiębiorczości i transferu technologii wskazując, że w celu lepszego wykorzystania potencjału intelektualnego </w:t>
      </w:r>
      <w:r w:rsidR="00BA3FCA">
        <w:br/>
      </w:r>
      <w:r>
        <w:t>i</w:t>
      </w:r>
      <w:r w:rsidR="00F43462">
        <w:t xml:space="preserve"> </w:t>
      </w:r>
      <w:r>
        <w:t>technicznego uczelni oraz transferu wynik</w:t>
      </w:r>
      <w:r w:rsidR="00166DDB">
        <w:t>ów prac naukowych do gospodarki</w:t>
      </w:r>
      <w:r>
        <w:t xml:space="preserve"> uczelnie mogą prowadzić akademickie inkubatory przedsiębiorczości oraz centra transferu technologii;</w:t>
      </w:r>
    </w:p>
    <w:p w14:paraId="345FC8F5" w14:textId="5C76E4B8" w:rsidR="00B93B6D" w:rsidRDefault="00B93B6D" w:rsidP="008E5E30">
      <w:pPr>
        <w:pStyle w:val="Akapitzlist"/>
        <w:numPr>
          <w:ilvl w:val="0"/>
          <w:numId w:val="22"/>
        </w:numPr>
        <w:spacing w:before="60" w:after="60"/>
        <w:ind w:left="714" w:hanging="357"/>
        <w:contextualSpacing w:val="0"/>
      </w:pPr>
      <w:r>
        <w:t xml:space="preserve">ustawy regulujące powstawanie i funkcjonowanie podmiotów, które mogą stanowić formę organizacyjno-prawną </w:t>
      </w:r>
      <w:r w:rsidR="00166DDB">
        <w:t>IOB</w:t>
      </w:r>
      <w:r>
        <w:t xml:space="preserve"> (</w:t>
      </w:r>
      <w:r w:rsidRPr="00713418">
        <w:rPr>
          <w:i/>
        </w:rPr>
        <w:t>Ustawa z</w:t>
      </w:r>
      <w:r w:rsidR="00F43462" w:rsidRPr="00713418">
        <w:rPr>
          <w:i/>
        </w:rPr>
        <w:t xml:space="preserve"> </w:t>
      </w:r>
      <w:r w:rsidRPr="00713418">
        <w:rPr>
          <w:i/>
        </w:rPr>
        <w:t xml:space="preserve">dnia 7 kwietnia 1989 r. Prawo </w:t>
      </w:r>
      <w:r w:rsidR="00BA3FCA">
        <w:rPr>
          <w:i/>
        </w:rPr>
        <w:br/>
      </w:r>
      <w:r w:rsidRPr="00713418">
        <w:rPr>
          <w:i/>
        </w:rPr>
        <w:t>o stowarzyszeniach</w:t>
      </w:r>
      <w:r w:rsidR="00693D45">
        <w:t>,</w:t>
      </w:r>
      <w:r w:rsidRPr="00713418">
        <w:t xml:space="preserve"> </w:t>
      </w:r>
      <w:r w:rsidRPr="00713418">
        <w:rPr>
          <w:i/>
        </w:rPr>
        <w:t>Ustawa z dnia 6 kwietnia 1984 r. o fundacjach</w:t>
      </w:r>
      <w:r w:rsidRPr="00713418">
        <w:t xml:space="preserve">, </w:t>
      </w:r>
      <w:r w:rsidRPr="00713418">
        <w:rPr>
          <w:i/>
        </w:rPr>
        <w:t xml:space="preserve">Ustawa z dnia </w:t>
      </w:r>
      <w:r w:rsidR="00BA3FCA">
        <w:rPr>
          <w:i/>
        </w:rPr>
        <w:br/>
      </w:r>
      <w:r w:rsidRPr="00713418">
        <w:rPr>
          <w:i/>
        </w:rPr>
        <w:t>30 maja 1989 r. o izbach gospodarczych</w:t>
      </w:r>
      <w:r>
        <w:t>);</w:t>
      </w:r>
    </w:p>
    <w:p w14:paraId="59AD30F9" w14:textId="4672EB68" w:rsidR="00B93B6D" w:rsidRDefault="00B93B6D" w:rsidP="008E5E30">
      <w:pPr>
        <w:pStyle w:val="Akapitzlist"/>
        <w:numPr>
          <w:ilvl w:val="0"/>
          <w:numId w:val="22"/>
        </w:numPr>
        <w:spacing w:before="60" w:after="60"/>
        <w:ind w:left="714" w:hanging="357"/>
        <w:contextualSpacing w:val="0"/>
      </w:pPr>
      <w:r>
        <w:lastRenderedPageBreak/>
        <w:t>ustawy regulujące kwestie praw majątkowych i własności intelektualnej (</w:t>
      </w:r>
      <w:r w:rsidRPr="000F5E9E">
        <w:rPr>
          <w:i/>
        </w:rPr>
        <w:t xml:space="preserve">Ustawa </w:t>
      </w:r>
      <w:r w:rsidR="00693D45" w:rsidRPr="000F5E9E">
        <w:rPr>
          <w:i/>
        </w:rPr>
        <w:t>z dnia 30 czerwca 2000 r.</w:t>
      </w:r>
      <w:r w:rsidR="00693D45">
        <w:rPr>
          <w:i/>
        </w:rPr>
        <w:t xml:space="preserve"> </w:t>
      </w:r>
      <w:r w:rsidRPr="000F5E9E">
        <w:rPr>
          <w:i/>
        </w:rPr>
        <w:t>prawo własności przemysłowej</w:t>
      </w:r>
      <w:r>
        <w:t xml:space="preserve">, </w:t>
      </w:r>
      <w:r w:rsidRPr="000F5E9E">
        <w:rPr>
          <w:i/>
        </w:rPr>
        <w:t xml:space="preserve">Ustawa </w:t>
      </w:r>
      <w:r w:rsidR="00693D45" w:rsidRPr="000F5E9E">
        <w:rPr>
          <w:i/>
        </w:rPr>
        <w:t>z dnia 4 lutego 1994 r.</w:t>
      </w:r>
      <w:r w:rsidR="00693D45">
        <w:rPr>
          <w:i/>
        </w:rPr>
        <w:t xml:space="preserve"> </w:t>
      </w:r>
      <w:r w:rsidR="00BA3FCA">
        <w:rPr>
          <w:i/>
        </w:rPr>
        <w:br/>
      </w:r>
      <w:r w:rsidRPr="000F5E9E">
        <w:rPr>
          <w:i/>
        </w:rPr>
        <w:t>o prawie autorskim i prawach pokrewnych</w:t>
      </w:r>
      <w:r>
        <w:t>).</w:t>
      </w:r>
    </w:p>
    <w:p w14:paraId="643CB5B8" w14:textId="0651EA59" w:rsidR="00B93B6D" w:rsidRDefault="00B93B6D" w:rsidP="00B93B6D">
      <w:pPr>
        <w:spacing w:before="120" w:after="120"/>
      </w:pPr>
      <w:r>
        <w:t xml:space="preserve">Wychodząc naprzeciw oczekiwaniom wysokiej jakości usług </w:t>
      </w:r>
      <w:r w:rsidR="00182929">
        <w:t>IOB</w:t>
      </w:r>
      <w:r>
        <w:t xml:space="preserve">, zarówno ze strony przedsiębiorców, jak i instytucji finansujących usługi dla sektora </w:t>
      </w:r>
      <w:r w:rsidR="00E17D0B">
        <w:t>MŚP</w:t>
      </w:r>
      <w:r>
        <w:t xml:space="preserve">, </w:t>
      </w:r>
      <w:r w:rsidRPr="00913E38">
        <w:t>Stowarzyszenie Organizatorów Ośrodków Innowacji i</w:t>
      </w:r>
      <w:r w:rsidR="00F43462">
        <w:t xml:space="preserve"> </w:t>
      </w:r>
      <w:r w:rsidRPr="00913E38">
        <w:t xml:space="preserve">Przedsiębiorczości w Polsce </w:t>
      </w:r>
      <w:r>
        <w:t>(SOOIPP) stworzyło możliwość dokonania weryfikacji zgodności działań instytucji z ustalonym przez środowisko zakresem działania</w:t>
      </w:r>
      <w:r w:rsidRPr="00E747C5">
        <w:t xml:space="preserve"> </w:t>
      </w:r>
      <w:r>
        <w:t xml:space="preserve">poszczególnych typów instytucji oraz sposobu organizacji i świadczenia przez nie usług. Wypracowane standardy organizacyjno-prawne określają zagadnienia formalne, które muszą być spełnione przez instytucje, by mogły one funkcjonować zgodnie </w:t>
      </w:r>
      <w:r w:rsidR="00BA3FCA">
        <w:br/>
      </w:r>
      <w:r>
        <w:t>z obowiązującymi przepisami</w:t>
      </w:r>
      <w:r w:rsidR="00182929">
        <w:t>,</w:t>
      </w:r>
      <w:r>
        <w:t xml:space="preserve"> oraz dotyczą podstawowych kwestii organizacyjnych, informujących o koncepcji ich działania</w:t>
      </w:r>
      <w:r w:rsidR="008F3EC4">
        <w:t xml:space="preserve"> (por. tabela 4)</w:t>
      </w:r>
      <w:r>
        <w:t xml:space="preserve">. Ocena działania </w:t>
      </w:r>
      <w:r w:rsidR="00182929">
        <w:t>IOB</w:t>
      </w:r>
      <w:r>
        <w:t xml:space="preserve"> ma na celu:</w:t>
      </w:r>
    </w:p>
    <w:p w14:paraId="081437F4" w14:textId="67C3353C" w:rsidR="00B93B6D" w:rsidRDefault="00B93B6D" w:rsidP="008E5E30">
      <w:pPr>
        <w:pStyle w:val="Akapitzlist"/>
        <w:numPr>
          <w:ilvl w:val="0"/>
          <w:numId w:val="23"/>
        </w:numPr>
        <w:spacing w:before="60" w:after="60"/>
        <w:ind w:left="714" w:hanging="357"/>
        <w:contextualSpacing w:val="0"/>
      </w:pPr>
      <w:r>
        <w:t>ustalenie czy ośrodek spełnia warunki działania danego rodzaju aktywności w</w:t>
      </w:r>
      <w:r w:rsidR="00F43462">
        <w:t xml:space="preserve"> </w:t>
      </w:r>
      <w:r>
        <w:t>oparciu o</w:t>
      </w:r>
      <w:r w:rsidR="00F43462">
        <w:t xml:space="preserve"> </w:t>
      </w:r>
      <w:r>
        <w:t>analizę: misji ośrodka, zakresu działania i rezultatów jego działania (według przyjętych w standardach kryteriów dla poszczególnych typów). Przyjmuje się, że wiodące znaczenie w ocenie ma zakres działania i jego rezultaty;</w:t>
      </w:r>
    </w:p>
    <w:p w14:paraId="0AB33288" w14:textId="36635789" w:rsidR="00B93B6D" w:rsidRDefault="00B93B6D" w:rsidP="008E5E30">
      <w:pPr>
        <w:pStyle w:val="Akapitzlist"/>
        <w:numPr>
          <w:ilvl w:val="0"/>
          <w:numId w:val="23"/>
        </w:numPr>
        <w:spacing w:before="60" w:after="60"/>
        <w:ind w:left="714" w:hanging="357"/>
        <w:contextualSpacing w:val="0"/>
      </w:pPr>
      <w:r>
        <w:t>określenie poziomu spełnienia standardów dla danego rodzaju ośrodka (według wypracowanych przez środowisko i zaakceptowanych przez zarząd SOOIPP list standardów).</w:t>
      </w:r>
    </w:p>
    <w:p w14:paraId="1C2205C1" w14:textId="77777777" w:rsidR="00955F7C" w:rsidRDefault="00955F7C" w:rsidP="00955F7C"/>
    <w:p w14:paraId="17A6494D" w14:textId="7037BF9B" w:rsidR="00B93B6D" w:rsidRPr="00E747C5" w:rsidRDefault="00B93B6D" w:rsidP="00955F7C">
      <w:pPr>
        <w:pStyle w:val="ATABELA"/>
      </w:pPr>
      <w:r w:rsidRPr="00E747C5">
        <w:t xml:space="preserve">Tabela </w:t>
      </w:r>
      <w:fldSimple w:instr=" SEQ Tab. \* ARABIC ">
        <w:r w:rsidR="00CF4B19">
          <w:rPr>
            <w:noProof/>
          </w:rPr>
          <w:t>4</w:t>
        </w:r>
      </w:fldSimple>
      <w:r w:rsidRPr="00E747C5">
        <w:t xml:space="preserve">. </w:t>
      </w:r>
      <w:r w:rsidRPr="00FF6647">
        <w:t xml:space="preserve">Organizacyjno-prawne standardy działania </w:t>
      </w:r>
      <w:r w:rsidR="00955F7C">
        <w:t>IOB</w:t>
      </w:r>
    </w:p>
    <w:tbl>
      <w:tblPr>
        <w:tblStyle w:val="Tabelasiatki6kolorowaakcent6"/>
        <w:tblW w:w="4975" w:type="pct"/>
        <w:jc w:val="center"/>
        <w:tblLook w:val="04A0" w:firstRow="1" w:lastRow="0" w:firstColumn="1" w:lastColumn="0" w:noHBand="0" w:noVBand="1"/>
      </w:tblPr>
      <w:tblGrid>
        <w:gridCol w:w="456"/>
        <w:gridCol w:w="2658"/>
        <w:gridCol w:w="5112"/>
      </w:tblGrid>
      <w:tr w:rsidR="00B93B6D" w:rsidRPr="00955F7C" w14:paraId="68EF837E" w14:textId="77777777" w:rsidTr="00E0290F">
        <w:trPr>
          <w:cnfStyle w:val="100000000000" w:firstRow="1" w:lastRow="0" w:firstColumn="0" w:lastColumn="0" w:oddVBand="0" w:evenVBand="0" w:oddHBand="0" w:evenHBand="0" w:firstRowFirstColumn="0" w:firstRowLastColumn="0" w:lastRowFirstColumn="0" w:lastRowLastColumn="0"/>
          <w:trHeight w:val="80"/>
          <w:tblHeader/>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6156C3CC" w14:textId="77777777" w:rsidR="00B93B6D" w:rsidRPr="00995DE3" w:rsidRDefault="00B93B6D" w:rsidP="00995DE3">
            <w:pPr>
              <w:spacing w:before="40" w:after="40"/>
              <w:ind w:firstLine="0"/>
              <w:jc w:val="center"/>
              <w:rPr>
                <w:rFonts w:cs="Arial"/>
                <w:sz w:val="16"/>
                <w:szCs w:val="16"/>
              </w:rPr>
            </w:pPr>
            <w:r w:rsidRPr="00995DE3">
              <w:rPr>
                <w:rFonts w:cs="Arial"/>
                <w:sz w:val="16"/>
                <w:szCs w:val="16"/>
              </w:rPr>
              <w:t>Lp.</w:t>
            </w:r>
          </w:p>
        </w:tc>
        <w:tc>
          <w:tcPr>
            <w:tcW w:w="2658" w:type="dxa"/>
            <w:vAlign w:val="center"/>
          </w:tcPr>
          <w:p w14:paraId="58A2451F" w14:textId="77777777" w:rsidR="00B93B6D" w:rsidRPr="00995DE3" w:rsidRDefault="00B93B6D" w:rsidP="00995DE3">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Standard działania</w:t>
            </w:r>
          </w:p>
        </w:tc>
        <w:tc>
          <w:tcPr>
            <w:tcW w:w="5112" w:type="dxa"/>
            <w:vAlign w:val="center"/>
          </w:tcPr>
          <w:p w14:paraId="64429232" w14:textId="77777777" w:rsidR="00B93B6D" w:rsidRPr="00995DE3" w:rsidRDefault="00B93B6D" w:rsidP="00995DE3">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995DE3">
              <w:rPr>
                <w:rFonts w:cs="Arial"/>
                <w:sz w:val="16"/>
                <w:szCs w:val="16"/>
              </w:rPr>
              <w:t>Opis</w:t>
            </w:r>
          </w:p>
        </w:tc>
      </w:tr>
      <w:tr w:rsidR="00B93B6D" w:rsidRPr="00955F7C" w14:paraId="172F3F43" w14:textId="77777777" w:rsidTr="00510CB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4794783A"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t>1.</w:t>
            </w:r>
          </w:p>
        </w:tc>
        <w:tc>
          <w:tcPr>
            <w:tcW w:w="2658" w:type="dxa"/>
            <w:vAlign w:val="center"/>
          </w:tcPr>
          <w:p w14:paraId="7C7DF841" w14:textId="58C29E36"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Potwierdzona dokumentami założycielskimi forma prawna działania</w:t>
            </w:r>
          </w:p>
        </w:tc>
        <w:tc>
          <w:tcPr>
            <w:tcW w:w="5112" w:type="dxa"/>
            <w:tcBorders>
              <w:top w:val="single" w:sz="12" w:space="0" w:color="A8D08D" w:themeColor="accent6" w:themeTint="99"/>
            </w:tcBorders>
            <w:vAlign w:val="center"/>
          </w:tcPr>
          <w:p w14:paraId="07A9C676" w14:textId="24558713"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Ośrodek zobowiązany jest do posiadania niezbędnej dokumentacji formalnej, dotyczącej rejestracji działalności odpowiadającej przyjętej formie prawnej – np. w postaci spółki akcyjnej, spółki z ograniczoną odpowiedzialnością, stowarzyszenia, fundacji, jednostki uczelnianej, jednostki budżetowej, jednostki samorządu terytorialnego</w:t>
            </w:r>
          </w:p>
        </w:tc>
      </w:tr>
      <w:tr w:rsidR="00B93B6D" w:rsidRPr="00955F7C" w14:paraId="27087E6A" w14:textId="77777777" w:rsidTr="00995DE3">
        <w:trPr>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0A9AAF21"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t>2.</w:t>
            </w:r>
          </w:p>
        </w:tc>
        <w:tc>
          <w:tcPr>
            <w:tcW w:w="2658" w:type="dxa"/>
            <w:vAlign w:val="center"/>
          </w:tcPr>
          <w:p w14:paraId="6B3D4AE5" w14:textId="2E9393C1" w:rsidR="00B93B6D" w:rsidRPr="00955F7C"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955F7C">
              <w:rPr>
                <w:rFonts w:cs="Arial"/>
                <w:iCs/>
                <w:sz w:val="16"/>
                <w:szCs w:val="16"/>
              </w:rPr>
              <w:t>Posiadanie niezbędnych dokumentów legislacyjnych, umożliwiających funkcjonowanie ośrodka</w:t>
            </w:r>
          </w:p>
        </w:tc>
        <w:tc>
          <w:tcPr>
            <w:tcW w:w="5112" w:type="dxa"/>
            <w:vAlign w:val="center"/>
          </w:tcPr>
          <w:p w14:paraId="296F1F17" w14:textId="0D05399D" w:rsidR="00B93B6D" w:rsidRPr="00955F7C"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955F7C">
              <w:rPr>
                <w:rFonts w:cs="Arial"/>
                <w:iCs/>
                <w:sz w:val="16"/>
                <w:szCs w:val="16"/>
              </w:rPr>
              <w:t>Dotyczy to wszelkich niezbędnych dokumentów, które konstytuują ośrodek i umożliwiają prowadzenie działalności zgodnie ze statutem (zgody, pozwolenia, certyfikaty, porozumienia, umowy). W tym przypadku spełnienie standardu należy rozpatrywać indywidualnie dla każdego ośrodka</w:t>
            </w:r>
          </w:p>
        </w:tc>
      </w:tr>
      <w:tr w:rsidR="00B93B6D" w:rsidRPr="00955F7C" w14:paraId="5271E1DD" w14:textId="77777777" w:rsidTr="00995DE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0BE65FCF"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t>3.</w:t>
            </w:r>
          </w:p>
        </w:tc>
        <w:tc>
          <w:tcPr>
            <w:tcW w:w="2658" w:type="dxa"/>
            <w:vAlign w:val="center"/>
          </w:tcPr>
          <w:p w14:paraId="1FF63DA0" w14:textId="77777777"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Posiadanie aktualnej strategii działania w formie dokumentu zatwierdzonego przez władze organizacji i jej realizowanie</w:t>
            </w:r>
          </w:p>
        </w:tc>
        <w:tc>
          <w:tcPr>
            <w:tcW w:w="5112" w:type="dxa"/>
            <w:vAlign w:val="center"/>
          </w:tcPr>
          <w:p w14:paraId="44A6EA28" w14:textId="23B5FB61"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 xml:space="preserve">Ośrodek powinien posiadać określone: wizję, misję, zakres działania oraz cele strategiczne i operacyjne, które powinny być okresowo weryfikowane, a jeśli zajdzie konieczność – aktualizowane. Wizja, misja i zakres działania powinny być powszechnie znane </w:t>
            </w:r>
            <w:r w:rsidR="00BA3FCA">
              <w:rPr>
                <w:rFonts w:cs="Arial"/>
                <w:iCs/>
                <w:sz w:val="16"/>
                <w:szCs w:val="16"/>
              </w:rPr>
              <w:br/>
            </w:r>
            <w:r w:rsidRPr="00955F7C">
              <w:rPr>
                <w:rFonts w:cs="Arial"/>
                <w:iCs/>
                <w:sz w:val="16"/>
                <w:szCs w:val="16"/>
              </w:rPr>
              <w:t>w organizacji, a wiedza o nich – ogólnie dostępna. Zakres działania ośrodka ma służyć realizacji misji. Strategia powinna określać główne cele i kierunki działania ośrodka oraz definiować wewnętrzną koncepcję instytucji: określać jej specjalizację, identyfikować klientów i partnerów biznesowych oraz uwzględniać uwarunkowania zewnętrzne, tj. lokalizację, infrastrukturę, wsparcie zewnętrzne itp.</w:t>
            </w:r>
          </w:p>
        </w:tc>
      </w:tr>
      <w:tr w:rsidR="00B93B6D" w:rsidRPr="00955F7C" w14:paraId="385AD01A" w14:textId="77777777" w:rsidTr="00995DE3">
        <w:trPr>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75F2B33F"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t>4.</w:t>
            </w:r>
          </w:p>
        </w:tc>
        <w:tc>
          <w:tcPr>
            <w:tcW w:w="2658" w:type="dxa"/>
            <w:vAlign w:val="center"/>
          </w:tcPr>
          <w:p w14:paraId="7AD38187" w14:textId="77777777" w:rsidR="00B93B6D" w:rsidRPr="00955F7C"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955F7C">
              <w:rPr>
                <w:rFonts w:cs="Arial"/>
                <w:iCs/>
                <w:sz w:val="16"/>
                <w:szCs w:val="16"/>
              </w:rPr>
              <w:t>Prowadzenie działalności zgodnie z zapisami aktów powołujących ośrodek do życia i jego aktualną strategią działania</w:t>
            </w:r>
          </w:p>
        </w:tc>
        <w:tc>
          <w:tcPr>
            <w:tcW w:w="5112" w:type="dxa"/>
            <w:vAlign w:val="center"/>
          </w:tcPr>
          <w:p w14:paraId="1F1D0BCF" w14:textId="42B1E5C7" w:rsidR="00B93B6D" w:rsidRPr="00955F7C"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955F7C">
              <w:rPr>
                <w:rFonts w:cs="Arial"/>
                <w:iCs/>
                <w:sz w:val="16"/>
                <w:szCs w:val="16"/>
              </w:rPr>
              <w:t>Ośrodek powinien funkcjonować zgodnie ze specyfiką i założeniami dotyczącymi jego działalności oraz przepisami prawa obowiązującymi w Polsce</w:t>
            </w:r>
          </w:p>
        </w:tc>
      </w:tr>
      <w:tr w:rsidR="00B93B6D" w:rsidRPr="00955F7C" w14:paraId="173D203B" w14:textId="77777777" w:rsidTr="00995DE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0EEE4F5D"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lastRenderedPageBreak/>
              <w:t>5.</w:t>
            </w:r>
          </w:p>
        </w:tc>
        <w:tc>
          <w:tcPr>
            <w:tcW w:w="2658" w:type="dxa"/>
            <w:vAlign w:val="center"/>
          </w:tcPr>
          <w:p w14:paraId="6767550F" w14:textId="0451BFFF"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 xml:space="preserve">Wywiązywanie się z obowiązków administracyjnych związanych </w:t>
            </w:r>
            <w:r w:rsidR="00BA3FCA">
              <w:rPr>
                <w:rFonts w:cs="Arial"/>
                <w:iCs/>
                <w:sz w:val="16"/>
                <w:szCs w:val="16"/>
              </w:rPr>
              <w:br/>
            </w:r>
            <w:r w:rsidRPr="00955F7C">
              <w:rPr>
                <w:rFonts w:cs="Arial"/>
                <w:iCs/>
                <w:sz w:val="16"/>
                <w:szCs w:val="16"/>
              </w:rPr>
              <w:t>z dokumentowaniem działalności ośrodka</w:t>
            </w:r>
          </w:p>
        </w:tc>
        <w:tc>
          <w:tcPr>
            <w:tcW w:w="5112" w:type="dxa"/>
            <w:vAlign w:val="center"/>
          </w:tcPr>
          <w:p w14:paraId="02371C16" w14:textId="4CDA47E8"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 xml:space="preserve">Zasadą w działalności ośrodka powinna być przejrzystość jego funkcjonowania, m.in. poprzez prowadzenie dokumentacji zgodnie </w:t>
            </w:r>
            <w:r w:rsidR="00BA3FCA">
              <w:rPr>
                <w:rFonts w:cs="Arial"/>
                <w:iCs/>
                <w:sz w:val="16"/>
                <w:szCs w:val="16"/>
              </w:rPr>
              <w:br/>
            </w:r>
            <w:r w:rsidRPr="00955F7C">
              <w:rPr>
                <w:rFonts w:cs="Arial"/>
                <w:iCs/>
                <w:sz w:val="16"/>
                <w:szCs w:val="16"/>
              </w:rPr>
              <w:t>z obowiązującymi dany podmiot przepisami, przedkładanie dokumentów określonych przez prawo i związanych ze specyfiką działalności (np. KRS, biuletyny informacyjne, sprawozdania finansowe i merytoryczne) w prawnie wyznaczonym czasie</w:t>
            </w:r>
          </w:p>
        </w:tc>
      </w:tr>
      <w:tr w:rsidR="00B93B6D" w:rsidRPr="00955F7C" w14:paraId="7CF4DEBF" w14:textId="77777777" w:rsidTr="00995DE3">
        <w:trPr>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1F0A3FAB"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t>6.</w:t>
            </w:r>
          </w:p>
        </w:tc>
        <w:tc>
          <w:tcPr>
            <w:tcW w:w="2658" w:type="dxa"/>
            <w:vAlign w:val="center"/>
          </w:tcPr>
          <w:p w14:paraId="6739517E" w14:textId="10F3C585" w:rsidR="00B93B6D" w:rsidRPr="00955F7C"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955F7C">
              <w:rPr>
                <w:rFonts w:cs="Arial"/>
                <w:iCs/>
                <w:sz w:val="16"/>
                <w:szCs w:val="16"/>
              </w:rPr>
              <w:t xml:space="preserve">Prowadzenie dokumentacji kadrowej i finansowej zgodnie </w:t>
            </w:r>
            <w:r w:rsidR="00BA3FCA">
              <w:rPr>
                <w:rFonts w:cs="Arial"/>
                <w:iCs/>
                <w:sz w:val="16"/>
                <w:szCs w:val="16"/>
              </w:rPr>
              <w:br/>
            </w:r>
            <w:r w:rsidRPr="00955F7C">
              <w:rPr>
                <w:rFonts w:cs="Arial"/>
                <w:iCs/>
                <w:sz w:val="16"/>
                <w:szCs w:val="16"/>
              </w:rPr>
              <w:t>z obowiązującymi przepisami</w:t>
            </w:r>
          </w:p>
        </w:tc>
        <w:tc>
          <w:tcPr>
            <w:tcW w:w="5112" w:type="dxa"/>
            <w:vAlign w:val="center"/>
          </w:tcPr>
          <w:p w14:paraId="1CF84ED4" w14:textId="0BA3F6F8" w:rsidR="00B93B6D" w:rsidRPr="00955F7C" w:rsidRDefault="00B93B6D" w:rsidP="00995DE3">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955F7C">
              <w:rPr>
                <w:rFonts w:cs="Arial"/>
                <w:iCs/>
                <w:sz w:val="16"/>
                <w:szCs w:val="16"/>
              </w:rPr>
              <w:t xml:space="preserve">Obowiązkiem zarządzających ośrodkiem jest zadbanie </w:t>
            </w:r>
            <w:r w:rsidR="00BA3FCA">
              <w:rPr>
                <w:rFonts w:cs="Arial"/>
                <w:iCs/>
                <w:sz w:val="16"/>
                <w:szCs w:val="16"/>
              </w:rPr>
              <w:br/>
            </w:r>
            <w:r w:rsidRPr="00955F7C">
              <w:rPr>
                <w:rFonts w:cs="Arial"/>
                <w:iCs/>
                <w:sz w:val="16"/>
                <w:szCs w:val="16"/>
              </w:rPr>
              <w:t xml:space="preserve">o kompletność i prawidłowość dokumentacji pracowniczej, przestrzeganie Kodeksu pracy oraz zasad przygotowania </w:t>
            </w:r>
            <w:r w:rsidR="00BA3FCA">
              <w:rPr>
                <w:rFonts w:cs="Arial"/>
                <w:iCs/>
                <w:sz w:val="16"/>
                <w:szCs w:val="16"/>
              </w:rPr>
              <w:br/>
            </w:r>
            <w:r w:rsidRPr="00955F7C">
              <w:rPr>
                <w:rFonts w:cs="Arial"/>
                <w:iCs/>
                <w:sz w:val="16"/>
                <w:szCs w:val="16"/>
              </w:rPr>
              <w:t xml:space="preserve">i dokumentowania zdarzeń finansowych dotyczących działalności </w:t>
            </w:r>
            <w:r w:rsidR="00C72B69">
              <w:rPr>
                <w:rFonts w:cs="Arial"/>
                <w:iCs/>
                <w:sz w:val="16"/>
                <w:szCs w:val="16"/>
              </w:rPr>
              <w:t>ośrodka</w:t>
            </w:r>
          </w:p>
        </w:tc>
      </w:tr>
      <w:tr w:rsidR="00B93B6D" w:rsidRPr="00955F7C" w14:paraId="0EA28E88" w14:textId="77777777" w:rsidTr="00995DE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6" w:type="dxa"/>
            <w:vAlign w:val="center"/>
          </w:tcPr>
          <w:p w14:paraId="59124D61" w14:textId="77777777" w:rsidR="00B93B6D" w:rsidRPr="00995DE3" w:rsidRDefault="00B93B6D" w:rsidP="00995DE3">
            <w:pPr>
              <w:spacing w:before="40" w:after="40"/>
              <w:ind w:firstLine="0"/>
              <w:jc w:val="left"/>
              <w:rPr>
                <w:rFonts w:cs="Arial"/>
                <w:b w:val="0"/>
                <w:sz w:val="16"/>
                <w:szCs w:val="16"/>
              </w:rPr>
            </w:pPr>
            <w:r w:rsidRPr="00995DE3">
              <w:rPr>
                <w:rFonts w:cs="Arial"/>
                <w:b w:val="0"/>
                <w:sz w:val="16"/>
                <w:szCs w:val="16"/>
              </w:rPr>
              <w:t>7.</w:t>
            </w:r>
          </w:p>
        </w:tc>
        <w:tc>
          <w:tcPr>
            <w:tcW w:w="2658" w:type="dxa"/>
            <w:vAlign w:val="center"/>
          </w:tcPr>
          <w:p w14:paraId="2E2F7627" w14:textId="760F3C9F"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 xml:space="preserve">Brak zaległości w regulowaniu zobowiązań publiczno-prawnych </w:t>
            </w:r>
            <w:r w:rsidR="00BA3FCA">
              <w:rPr>
                <w:rFonts w:cs="Arial"/>
                <w:iCs/>
                <w:sz w:val="16"/>
                <w:szCs w:val="16"/>
              </w:rPr>
              <w:br/>
            </w:r>
            <w:r w:rsidRPr="00955F7C">
              <w:rPr>
                <w:rFonts w:cs="Arial"/>
                <w:iCs/>
                <w:sz w:val="16"/>
                <w:szCs w:val="16"/>
              </w:rPr>
              <w:t>i innych przeterminowanych zobowiązań finansowych</w:t>
            </w:r>
          </w:p>
        </w:tc>
        <w:tc>
          <w:tcPr>
            <w:tcW w:w="5112" w:type="dxa"/>
            <w:vAlign w:val="center"/>
          </w:tcPr>
          <w:p w14:paraId="6DD48FEE" w14:textId="60D22C70" w:rsidR="00B93B6D" w:rsidRPr="00955F7C" w:rsidRDefault="00B93B6D" w:rsidP="00995DE3">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955F7C">
              <w:rPr>
                <w:rFonts w:cs="Arial"/>
                <w:iCs/>
                <w:sz w:val="16"/>
                <w:szCs w:val="16"/>
              </w:rPr>
              <w:t>Dotyczy bieżącego regulowania należności z tytułu składek ubezpieczeniowych, zdrowotnych, zaliczek na podatek dochodowy oraz terminowego regulowania zobowiązań wobec swoich partnerów biznesowych. W sytuacji przeterminowanych zobowiązań finansowych ośrodek powinien uzgodnić z wierzycielami zasady spłaty wymaganych zobowiązań i się do tego stosować</w:t>
            </w:r>
          </w:p>
        </w:tc>
      </w:tr>
    </w:tbl>
    <w:p w14:paraId="0D42AEA2" w14:textId="7069F338" w:rsidR="00B93B6D" w:rsidRPr="00955F7C" w:rsidRDefault="00B93B6D" w:rsidP="007B4524">
      <w:pPr>
        <w:pStyle w:val="AZRODLO"/>
        <w:spacing w:before="60"/>
      </w:pPr>
      <w:r w:rsidRPr="00955F7C">
        <w:t>Źródło:</w:t>
      </w:r>
      <w:r w:rsidR="003B2F81">
        <w:t xml:space="preserve"> opracowanie własne na podstawie</w:t>
      </w:r>
      <w:r w:rsidRPr="00955F7C">
        <w:t xml:space="preserve"> </w:t>
      </w:r>
      <w:hyperlink r:id="rId15" w:history="1">
        <w:r w:rsidRPr="00955F7C">
          <w:t>http://www.sooipp.org.pl/audyty-oiip</w:t>
        </w:r>
      </w:hyperlink>
      <w:r w:rsidR="008D2528">
        <w:t xml:space="preserve"> (</w:t>
      </w:r>
      <w:r w:rsidR="008D2528">
        <w:rPr>
          <w:rStyle w:val="Hipercze"/>
          <w:color w:val="auto"/>
          <w:u w:val="none"/>
        </w:rPr>
        <w:t>dostęp</w:t>
      </w:r>
      <w:r w:rsidRPr="00955F7C">
        <w:rPr>
          <w:rStyle w:val="Hipercze"/>
          <w:color w:val="auto"/>
          <w:u w:val="none"/>
        </w:rPr>
        <w:t xml:space="preserve">: </w:t>
      </w:r>
      <w:r w:rsidR="000F7B4C">
        <w:rPr>
          <w:rStyle w:val="Hipercze"/>
          <w:color w:val="auto"/>
          <w:u w:val="none"/>
        </w:rPr>
        <w:t>10.06.</w:t>
      </w:r>
      <w:r w:rsidRPr="00955F7C">
        <w:rPr>
          <w:rStyle w:val="Hipercze"/>
          <w:color w:val="auto"/>
          <w:u w:val="none"/>
        </w:rPr>
        <w:t>2021 r.)</w:t>
      </w:r>
    </w:p>
    <w:p w14:paraId="52322B4E" w14:textId="77777777" w:rsidR="00B93B6D" w:rsidRPr="00643C63" w:rsidRDefault="00B93B6D" w:rsidP="00B93B6D">
      <w:pPr>
        <w:spacing w:before="120" w:after="120"/>
        <w:rPr>
          <w:rFonts w:eastAsia="MinionPro-Regular" w:cs="Arial"/>
          <w:b/>
          <w:color w:val="00007E"/>
          <w:sz w:val="24"/>
          <w:szCs w:val="16"/>
          <w:shd w:val="clear" w:color="auto" w:fill="FFFFFF"/>
        </w:rPr>
      </w:pPr>
      <w:r w:rsidRPr="00643C63">
        <w:br w:type="page"/>
      </w:r>
    </w:p>
    <w:p w14:paraId="1BDF68AE" w14:textId="77777777" w:rsidR="00180104" w:rsidRDefault="00180104" w:rsidP="00180104">
      <w:bookmarkStart w:id="22" w:name="_Toc80866768"/>
    </w:p>
    <w:p w14:paraId="69B440DA" w14:textId="1408422D" w:rsidR="00B93B6D" w:rsidRPr="00E747C5" w:rsidRDefault="00B93B6D" w:rsidP="009639EA">
      <w:pPr>
        <w:pStyle w:val="Nagwek1"/>
        <w:numPr>
          <w:ilvl w:val="0"/>
          <w:numId w:val="7"/>
        </w:numPr>
        <w:ind w:left="284" w:hanging="284"/>
      </w:pPr>
      <w:r w:rsidRPr="00E747C5">
        <w:t>IOB w województwie wielkopolskim</w:t>
      </w:r>
      <w:bookmarkEnd w:id="22"/>
    </w:p>
    <w:p w14:paraId="4328CC27" w14:textId="556654A5" w:rsidR="00B93B6D" w:rsidRPr="00E747C5" w:rsidRDefault="00B93B6D" w:rsidP="00B93B6D">
      <w:pPr>
        <w:spacing w:before="120" w:after="120"/>
        <w:rPr>
          <w:rFonts w:cs="Arial"/>
          <w:szCs w:val="20"/>
        </w:rPr>
      </w:pPr>
      <w:r w:rsidRPr="00E747C5">
        <w:rPr>
          <w:rFonts w:cs="Arial"/>
          <w:szCs w:val="20"/>
        </w:rPr>
        <w:t>Podstawowym dla przedmiotowej analizy obszarem badawczym było dokonanie charakterystyki szeroko rozumianej działalności IOB w województwie wielkopolskim. Była ona poprzedzona procesem wstępnej identyfikacji działających w regionie tego rodzaju podmiotów, co w dalszych krokach umożliwiło realizację badania przy wykorzysta</w:t>
      </w:r>
      <w:r w:rsidR="00C72B69">
        <w:rPr>
          <w:rFonts w:cs="Arial"/>
          <w:szCs w:val="20"/>
        </w:rPr>
        <w:t>niu ankiet internetowych (CAWI)/</w:t>
      </w:r>
      <w:r w:rsidRPr="00E747C5">
        <w:rPr>
          <w:rFonts w:cs="Arial"/>
          <w:szCs w:val="20"/>
        </w:rPr>
        <w:t>wywiadów telefonicznych (CATI)</w:t>
      </w:r>
      <w:r w:rsidRPr="00E747C5">
        <w:rPr>
          <w:rStyle w:val="Odwoanieprzypisudolnego"/>
          <w:rFonts w:cs="Arial"/>
          <w:szCs w:val="20"/>
        </w:rPr>
        <w:footnoteReference w:id="23"/>
      </w:r>
      <w:r w:rsidRPr="00E747C5">
        <w:rPr>
          <w:rFonts w:cs="Arial"/>
          <w:szCs w:val="20"/>
        </w:rPr>
        <w:t xml:space="preserve">. Inwentaryzacja IOB działających na terenie województwa wielkopolskiego była pierwszym krokiem z uwagi na założenie realizacji badania na próbie pełnej. Bazowe </w:t>
      </w:r>
      <w:r>
        <w:rPr>
          <w:rFonts w:cs="Arial"/>
          <w:szCs w:val="20"/>
        </w:rPr>
        <w:t>było</w:t>
      </w:r>
      <w:r w:rsidRPr="00E747C5">
        <w:rPr>
          <w:rFonts w:cs="Arial"/>
          <w:szCs w:val="20"/>
        </w:rPr>
        <w:t xml:space="preserve"> przy tym zestawienie IOB znajdujące się w </w:t>
      </w:r>
      <w:r w:rsidR="00C72B69">
        <w:rPr>
          <w:rFonts w:cs="Arial"/>
          <w:szCs w:val="20"/>
        </w:rPr>
        <w:t>ekspertyzie z tego zakresu, którą zrealizowano</w:t>
      </w:r>
      <w:r w:rsidRPr="00E747C5">
        <w:rPr>
          <w:rFonts w:cs="Arial"/>
          <w:szCs w:val="20"/>
        </w:rPr>
        <w:t xml:space="preserve"> </w:t>
      </w:r>
      <w:r w:rsidR="00C72B69">
        <w:rPr>
          <w:rFonts w:cs="Arial"/>
          <w:szCs w:val="20"/>
        </w:rPr>
        <w:t xml:space="preserve">na zlecenie Wielkopolskiego Regionalnego Obserwatorium Terytorialnego </w:t>
      </w:r>
      <w:r w:rsidRPr="00E747C5">
        <w:rPr>
          <w:rFonts w:cs="Arial"/>
          <w:szCs w:val="20"/>
        </w:rPr>
        <w:t>w 2015 roku</w:t>
      </w:r>
      <w:r w:rsidRPr="00E747C5">
        <w:rPr>
          <w:rStyle w:val="Odwoanieprzypisudolnego"/>
          <w:rFonts w:cs="Arial"/>
          <w:szCs w:val="20"/>
        </w:rPr>
        <w:footnoteReference w:id="24"/>
      </w:r>
      <w:r>
        <w:rPr>
          <w:rFonts w:cs="Arial"/>
          <w:szCs w:val="20"/>
        </w:rPr>
        <w:t>.</w:t>
      </w:r>
      <w:r w:rsidRPr="00E747C5">
        <w:rPr>
          <w:rFonts w:cs="Arial"/>
          <w:szCs w:val="20"/>
        </w:rPr>
        <w:t xml:space="preserve"> Posłużyło ono jak</w:t>
      </w:r>
      <w:r>
        <w:rPr>
          <w:rFonts w:cs="Arial"/>
          <w:szCs w:val="20"/>
        </w:rPr>
        <w:t>o</w:t>
      </w:r>
      <w:r w:rsidRPr="00E747C5">
        <w:rPr>
          <w:rFonts w:cs="Arial"/>
          <w:szCs w:val="20"/>
        </w:rPr>
        <w:t xml:space="preserve"> punkt wyjścia</w:t>
      </w:r>
      <w:r w:rsidR="00C72B69">
        <w:rPr>
          <w:rFonts w:cs="Arial"/>
          <w:szCs w:val="20"/>
        </w:rPr>
        <w:t>,</w:t>
      </w:r>
      <w:r w:rsidRPr="00E747C5">
        <w:rPr>
          <w:rFonts w:cs="Arial"/>
          <w:szCs w:val="20"/>
        </w:rPr>
        <w:t xml:space="preserve"> umożliwiając dodatkowo zweryfikowanie czy wszystkie z </w:t>
      </w:r>
      <w:r w:rsidR="00C72B69">
        <w:rPr>
          <w:rFonts w:cs="Arial"/>
          <w:szCs w:val="20"/>
        </w:rPr>
        <w:t>instytucji</w:t>
      </w:r>
      <w:r w:rsidRPr="00E747C5">
        <w:rPr>
          <w:rFonts w:cs="Arial"/>
          <w:szCs w:val="20"/>
        </w:rPr>
        <w:t xml:space="preserve"> objętych wówczas badanie</w:t>
      </w:r>
      <w:r w:rsidR="00C72B69">
        <w:rPr>
          <w:rFonts w:cs="Arial"/>
          <w:szCs w:val="20"/>
        </w:rPr>
        <w:t>m kontynuują swoją działalność.</w:t>
      </w:r>
    </w:p>
    <w:p w14:paraId="0F2CCFA9" w14:textId="1FFE025B" w:rsidR="00B93B6D" w:rsidRPr="00E747C5" w:rsidRDefault="00B93B6D" w:rsidP="00B93B6D">
      <w:pPr>
        <w:spacing w:before="120" w:after="120"/>
      </w:pPr>
      <w:r w:rsidRPr="00E747C5">
        <w:rPr>
          <w:rFonts w:cs="Arial"/>
          <w:szCs w:val="20"/>
        </w:rPr>
        <w:t xml:space="preserve">Inwentaryzacją zostały objęte zarówno instytucje wsparcia przedsiębiorczości, jak </w:t>
      </w:r>
      <w:r w:rsidR="00BA3FCA">
        <w:rPr>
          <w:rFonts w:cs="Arial"/>
          <w:szCs w:val="20"/>
        </w:rPr>
        <w:br/>
      </w:r>
      <w:r w:rsidRPr="00E747C5">
        <w:rPr>
          <w:rFonts w:cs="Arial"/>
          <w:szCs w:val="20"/>
        </w:rPr>
        <w:t>i</w:t>
      </w:r>
      <w:r w:rsidR="00F43462">
        <w:rPr>
          <w:rFonts w:cs="Arial"/>
          <w:szCs w:val="20"/>
        </w:rPr>
        <w:t xml:space="preserve"> </w:t>
      </w:r>
      <w:r w:rsidRPr="00E747C5">
        <w:rPr>
          <w:rFonts w:cs="Arial"/>
          <w:szCs w:val="20"/>
        </w:rPr>
        <w:t xml:space="preserve">instytucje wsparcia innowacji. </w:t>
      </w:r>
      <w:r w:rsidRPr="00E747C5">
        <w:t xml:space="preserve">Obok wyżej wymienionych funkcjonują także na rynku różnego rodzaju </w:t>
      </w:r>
      <w:proofErr w:type="spellStart"/>
      <w:r w:rsidRPr="00E747C5">
        <w:t>pozabankowe</w:t>
      </w:r>
      <w:proofErr w:type="spellEnd"/>
      <w:r w:rsidRPr="00E747C5">
        <w:t xml:space="preserve"> instytucje finansowe: regionalne i lokalne fundusze pożyczkowe, fundusze poręczeniowe, fundusze kapitału zalążkowego czy Sieci Aniołów Biznesu. Ich działalność wpisuje się zarówno w </w:t>
      </w:r>
      <w:r w:rsidR="00C72B69">
        <w:t>pierwszy</w:t>
      </w:r>
      <w:r w:rsidRPr="00E747C5">
        <w:t xml:space="preserve">, jak i drugi z wymienionych wyżej obszarów (tj. wspieranie przedsiębiorczości oraz wspieranie innowacji). Tego rodzaju przenikanie się zakresów działalności jest zresztą typowe dla oferty </w:t>
      </w:r>
      <w:r w:rsidR="00C72B69">
        <w:t>IOB</w:t>
      </w:r>
      <w:r w:rsidRPr="00E747C5">
        <w:rPr>
          <w:rStyle w:val="Odwoanieprzypisudolnego"/>
        </w:rPr>
        <w:footnoteReference w:id="25"/>
      </w:r>
      <w:r w:rsidRPr="00E747C5">
        <w:t>.</w:t>
      </w:r>
    </w:p>
    <w:p w14:paraId="4527318E" w14:textId="05389E41" w:rsidR="00B93B6D" w:rsidRDefault="00B93B6D" w:rsidP="00B93B6D">
      <w:pPr>
        <w:spacing w:before="120" w:after="120"/>
      </w:pPr>
      <w:r w:rsidRPr="00E747C5">
        <w:t xml:space="preserve">W przedmiotowym badaniu </w:t>
      </w:r>
      <w:r w:rsidR="00C72B69">
        <w:t>zastosowano</w:t>
      </w:r>
      <w:r w:rsidRPr="00E747C5">
        <w:t xml:space="preserve"> </w:t>
      </w:r>
      <w:r w:rsidR="00C72B69">
        <w:t>klasyfikację tożsamą z tą wykorzystaną we</w:t>
      </w:r>
      <w:r w:rsidRPr="00E747C5">
        <w:t xml:space="preserve"> wcześniejszej edycji badania, tj. analizy skupiały się na </w:t>
      </w:r>
      <w:r w:rsidR="00C72B69">
        <w:t>sześciu</w:t>
      </w:r>
      <w:r w:rsidRPr="00E747C5">
        <w:t xml:space="preserve"> rodzajach IOB. W przypadku instytucji wsparcia przedsiębiorczości </w:t>
      </w:r>
      <w:r w:rsidR="00C72B69">
        <w:t>były</w:t>
      </w:r>
      <w:r w:rsidRPr="00E747C5">
        <w:t xml:space="preserve"> to: inkubatory przedsiębiorczości oraz ośrodki szkoleniowo-doradcze (agencje rozwoju regionalnego i lokalnego, ośrodki wspierania przedsiębiorczości, centra wspierania biznesu, fundacje rozwoju, towarzystwa gospodarcze, kluby i centra przedsiębiorczości, organizacje samorządu gospodarczego, np. izby przemysłowe, gospodarcze, rzemieślnicze). </w:t>
      </w:r>
      <w:r w:rsidR="00BE0A84">
        <w:t>Natomiast w</w:t>
      </w:r>
      <w:r w:rsidRPr="00E747C5">
        <w:t xml:space="preserve"> ramach instytucji wsparcia innowacji inwentaryzacja, a następnie badanie dotyczyły takich podmiotów, jak: centra innowacji, centra transferu technologii, inkubatory technologi</w:t>
      </w:r>
      <w:r w:rsidR="00BE0A84">
        <w:t>czne oraz parki technologiczne.</w:t>
      </w:r>
    </w:p>
    <w:p w14:paraId="681BCB9F" w14:textId="77777777" w:rsidR="00F17920" w:rsidRPr="00E747C5" w:rsidRDefault="00F17920" w:rsidP="00F17920"/>
    <w:p w14:paraId="0BA4E00B" w14:textId="77777777" w:rsidR="00B93B6D" w:rsidRPr="00E747C5" w:rsidRDefault="00B93B6D" w:rsidP="00B93B6D">
      <w:pPr>
        <w:pStyle w:val="Nagwek2"/>
      </w:pPr>
      <w:bookmarkStart w:id="23" w:name="_Toc80866769"/>
      <w:r>
        <w:t xml:space="preserve">2.1. </w:t>
      </w:r>
      <w:r w:rsidRPr="00E747C5">
        <w:t>Identyfikacja i charakterystyka IOB</w:t>
      </w:r>
      <w:bookmarkEnd w:id="23"/>
    </w:p>
    <w:p w14:paraId="5784C9D9" w14:textId="2A3112E7" w:rsidR="00401367" w:rsidRDefault="00B93B6D" w:rsidP="00B07346">
      <w:pPr>
        <w:spacing w:before="120" w:after="120"/>
        <w:rPr>
          <w:rFonts w:cs="Arial"/>
          <w:szCs w:val="20"/>
        </w:rPr>
      </w:pPr>
      <w:r w:rsidRPr="00E747C5">
        <w:rPr>
          <w:rFonts w:cs="Arial"/>
          <w:szCs w:val="20"/>
        </w:rPr>
        <w:t xml:space="preserve">Badanie CAWI/CATI przeprowadzone na pełnej próbie IOB zidentyfikowanych </w:t>
      </w:r>
      <w:r>
        <w:rPr>
          <w:rFonts w:cs="Arial"/>
          <w:szCs w:val="20"/>
        </w:rPr>
        <w:t>n</w:t>
      </w:r>
      <w:r w:rsidRPr="00E747C5">
        <w:rPr>
          <w:rFonts w:cs="Arial"/>
          <w:szCs w:val="20"/>
        </w:rPr>
        <w:t>a podstawie a</w:t>
      </w:r>
      <w:r w:rsidR="007616EB">
        <w:rPr>
          <w:rFonts w:cs="Arial"/>
          <w:szCs w:val="20"/>
        </w:rPr>
        <w:t>nalizy danych zastanych ujawniło</w:t>
      </w:r>
      <w:r w:rsidRPr="00E747C5">
        <w:rPr>
          <w:rFonts w:cs="Arial"/>
          <w:szCs w:val="20"/>
        </w:rPr>
        <w:t xml:space="preserve">, że </w:t>
      </w:r>
      <w:r w:rsidR="0015658E">
        <w:rPr>
          <w:rFonts w:cs="Arial"/>
          <w:szCs w:val="20"/>
        </w:rPr>
        <w:t>niektóre</w:t>
      </w:r>
      <w:r w:rsidRPr="00E747C5">
        <w:rPr>
          <w:rFonts w:cs="Arial"/>
          <w:szCs w:val="20"/>
        </w:rPr>
        <w:t xml:space="preserve"> spośród podmiotów, o których informacje zostały zamieszczone w raporcie z 2015 roku </w:t>
      </w:r>
      <w:r w:rsidR="00ED3CDD">
        <w:rPr>
          <w:rFonts w:cs="Arial"/>
          <w:szCs w:val="20"/>
        </w:rPr>
        <w:t xml:space="preserve">pn. </w:t>
      </w:r>
      <w:r w:rsidR="00ED3CDD" w:rsidRPr="00ED3CDD">
        <w:rPr>
          <w:rFonts w:cs="Arial"/>
          <w:i/>
          <w:szCs w:val="20"/>
        </w:rPr>
        <w:t xml:space="preserve">Organizacja przestrzenna </w:t>
      </w:r>
      <w:r w:rsidR="00BA3FCA">
        <w:rPr>
          <w:rFonts w:cs="Arial"/>
          <w:i/>
          <w:szCs w:val="20"/>
        </w:rPr>
        <w:br/>
      </w:r>
      <w:r w:rsidR="00ED3CDD" w:rsidRPr="00ED3CDD">
        <w:rPr>
          <w:rFonts w:cs="Arial"/>
          <w:i/>
          <w:szCs w:val="20"/>
        </w:rPr>
        <w:lastRenderedPageBreak/>
        <w:t>i funkcjonowanie instytucji otoczenia biznesu w województwie wielkopolskim</w:t>
      </w:r>
      <w:r w:rsidR="00ED3CDD" w:rsidRPr="00ED3CDD">
        <w:rPr>
          <w:rFonts w:cs="Arial"/>
          <w:szCs w:val="20"/>
        </w:rPr>
        <w:t xml:space="preserve"> </w:t>
      </w:r>
      <w:r w:rsidRPr="00E747C5">
        <w:rPr>
          <w:rFonts w:cs="Arial"/>
          <w:szCs w:val="20"/>
        </w:rPr>
        <w:t xml:space="preserve">bądź w innych </w:t>
      </w:r>
      <w:r w:rsidR="0015658E">
        <w:rPr>
          <w:rFonts w:cs="Arial"/>
          <w:szCs w:val="20"/>
        </w:rPr>
        <w:t>źródłach obecnie nie funkcjonują</w:t>
      </w:r>
      <w:r w:rsidRPr="00E747C5">
        <w:rPr>
          <w:rFonts w:cs="Arial"/>
          <w:szCs w:val="20"/>
        </w:rPr>
        <w:t>. W części przypadków również przedstawiciele podmiotów wstępnie uznanych jako IOB wskazywali, że reprezentowane przez nich instytucje nie pełnią tego rodzaju roli. Wynika z tego, że status IOB nie jest powszechnie znany, w efekcie czego podmioty uznawane powszechnie za IOB nie postrzegaj</w:t>
      </w:r>
      <w:r w:rsidR="001E058A">
        <w:rPr>
          <w:rFonts w:cs="Arial"/>
          <w:szCs w:val="20"/>
        </w:rPr>
        <w:t>ą</w:t>
      </w:r>
      <w:r w:rsidRPr="00E747C5">
        <w:rPr>
          <w:rFonts w:cs="Arial"/>
          <w:szCs w:val="20"/>
        </w:rPr>
        <w:t xml:space="preserve"> siebie w</w:t>
      </w:r>
      <w:r w:rsidR="00F43462">
        <w:rPr>
          <w:rFonts w:cs="Arial"/>
          <w:szCs w:val="20"/>
        </w:rPr>
        <w:t xml:space="preserve"> </w:t>
      </w:r>
      <w:r w:rsidRPr="00E747C5">
        <w:rPr>
          <w:rFonts w:cs="Arial"/>
          <w:szCs w:val="20"/>
        </w:rPr>
        <w:t>tej roli. W</w:t>
      </w:r>
      <w:r w:rsidR="00B07346">
        <w:rPr>
          <w:rFonts w:cs="Arial"/>
          <w:szCs w:val="20"/>
        </w:rPr>
        <w:t xml:space="preserve">śród instytucji znalazły się także takie, </w:t>
      </w:r>
      <w:r w:rsidR="00B07346" w:rsidRPr="00E747C5">
        <w:rPr>
          <w:rFonts w:cs="Arial"/>
          <w:szCs w:val="20"/>
        </w:rPr>
        <w:t>z którymi niemożliwe było podjęcie kontaktu, np. z uwagi na brak możliwości zrealizowania połączenia na numery podawane na</w:t>
      </w:r>
      <w:r w:rsidR="00B07346">
        <w:rPr>
          <w:rFonts w:cs="Arial"/>
          <w:szCs w:val="20"/>
        </w:rPr>
        <w:t xml:space="preserve"> ich</w:t>
      </w:r>
      <w:r w:rsidR="00B07346" w:rsidRPr="00E747C5">
        <w:rPr>
          <w:rFonts w:cs="Arial"/>
          <w:szCs w:val="20"/>
        </w:rPr>
        <w:t xml:space="preserve"> stronach internetowych lub innych wykazach</w:t>
      </w:r>
      <w:r w:rsidR="00E4149F" w:rsidRPr="00E4149F">
        <w:rPr>
          <w:rFonts w:cs="Arial"/>
          <w:szCs w:val="20"/>
        </w:rPr>
        <w:t xml:space="preserve"> </w:t>
      </w:r>
      <w:r w:rsidR="00E4149F">
        <w:rPr>
          <w:rFonts w:cs="Arial"/>
          <w:szCs w:val="20"/>
        </w:rPr>
        <w:t xml:space="preserve">– zostały one uznane </w:t>
      </w:r>
      <w:r w:rsidR="00F65E9D">
        <w:rPr>
          <w:rFonts w:cs="Arial"/>
          <w:szCs w:val="20"/>
        </w:rPr>
        <w:t xml:space="preserve">w badaniu </w:t>
      </w:r>
      <w:r w:rsidR="00E4149F">
        <w:rPr>
          <w:rFonts w:cs="Arial"/>
          <w:szCs w:val="20"/>
        </w:rPr>
        <w:t>jako niedziałające.</w:t>
      </w:r>
      <w:r w:rsidR="00B07346">
        <w:rPr>
          <w:rFonts w:cs="Arial"/>
          <w:szCs w:val="20"/>
        </w:rPr>
        <w:t xml:space="preserve"> </w:t>
      </w:r>
      <w:r w:rsidR="00FD7F68" w:rsidRPr="00E747C5">
        <w:rPr>
          <w:rFonts w:cs="Arial"/>
          <w:szCs w:val="20"/>
        </w:rPr>
        <w:t>Z</w:t>
      </w:r>
      <w:r w:rsidR="00FD7F68">
        <w:rPr>
          <w:rFonts w:cs="Arial"/>
          <w:szCs w:val="20"/>
        </w:rPr>
        <w:t xml:space="preserve"> </w:t>
      </w:r>
      <w:r w:rsidR="00FD7F68" w:rsidRPr="00E747C5">
        <w:rPr>
          <w:rFonts w:cs="Arial"/>
          <w:szCs w:val="20"/>
        </w:rPr>
        <w:t>punktu widzenia skuteczności działania IOB brak możliwości kontaktu telefonicznego lub brak strony internetowej powoduje, że potencjalni przedsiębiorcy zainteresowani</w:t>
      </w:r>
      <w:r w:rsidR="00FD7F68">
        <w:rPr>
          <w:rFonts w:cs="Arial"/>
          <w:szCs w:val="20"/>
        </w:rPr>
        <w:t xml:space="preserve"> usługami IOB</w:t>
      </w:r>
      <w:r w:rsidR="00FD7F68" w:rsidRPr="00E747C5">
        <w:rPr>
          <w:rFonts w:cs="Arial"/>
          <w:szCs w:val="20"/>
        </w:rPr>
        <w:t xml:space="preserve"> nie mają możliwości podjęcia kontaktu</w:t>
      </w:r>
      <w:r w:rsidR="00FD7F68">
        <w:rPr>
          <w:rFonts w:cs="Arial"/>
          <w:szCs w:val="20"/>
        </w:rPr>
        <w:t xml:space="preserve">. </w:t>
      </w:r>
    </w:p>
    <w:p w14:paraId="495648CB" w14:textId="6D5DA26F" w:rsidR="001461F7" w:rsidRPr="00E747C5" w:rsidRDefault="00401367" w:rsidP="001461F7">
      <w:pPr>
        <w:spacing w:before="120" w:after="120"/>
        <w:rPr>
          <w:rFonts w:cs="Arial"/>
          <w:szCs w:val="20"/>
        </w:rPr>
      </w:pPr>
      <w:r w:rsidRPr="00401367">
        <w:rPr>
          <w:rFonts w:cs="Arial"/>
          <w:szCs w:val="20"/>
        </w:rPr>
        <w:t xml:space="preserve">Z uwagi na powyższe w </w:t>
      </w:r>
      <w:r>
        <w:rPr>
          <w:rFonts w:cs="Arial"/>
          <w:szCs w:val="20"/>
        </w:rPr>
        <w:t>zestawieniu</w:t>
      </w:r>
      <w:r w:rsidRPr="00401367">
        <w:rPr>
          <w:rFonts w:cs="Arial"/>
          <w:szCs w:val="20"/>
        </w:rPr>
        <w:t xml:space="preserve"> IOB zamieszczone zostały </w:t>
      </w:r>
      <w:r>
        <w:rPr>
          <w:rFonts w:cs="Arial"/>
          <w:szCs w:val="20"/>
        </w:rPr>
        <w:t xml:space="preserve">wyłącznie </w:t>
      </w:r>
      <w:r w:rsidR="00F70E61">
        <w:rPr>
          <w:rFonts w:cs="Arial"/>
          <w:szCs w:val="20"/>
        </w:rPr>
        <w:t>jednostki</w:t>
      </w:r>
      <w:r w:rsidRPr="00401367">
        <w:rPr>
          <w:rFonts w:cs="Arial"/>
          <w:szCs w:val="20"/>
        </w:rPr>
        <w:t xml:space="preserve">, co do działania których nie ma wątpliwości </w:t>
      </w:r>
      <w:r w:rsidR="00981F93">
        <w:rPr>
          <w:rFonts w:cs="Arial"/>
          <w:szCs w:val="20"/>
        </w:rPr>
        <w:t xml:space="preserve">– łącznie zidentyfikowano 49 takich instytucji </w:t>
      </w:r>
      <w:r w:rsidRPr="00401367">
        <w:rPr>
          <w:rFonts w:cs="Arial"/>
          <w:szCs w:val="20"/>
        </w:rPr>
        <w:t xml:space="preserve">(por. </w:t>
      </w:r>
      <w:r w:rsidR="00AC47DF" w:rsidRPr="00401367">
        <w:rPr>
          <w:rFonts w:cs="Arial"/>
          <w:szCs w:val="20"/>
        </w:rPr>
        <w:t>tabela 5</w:t>
      </w:r>
      <w:r w:rsidR="00AC47DF">
        <w:rPr>
          <w:rFonts w:cs="Arial"/>
          <w:szCs w:val="20"/>
        </w:rPr>
        <w:t xml:space="preserve">, </w:t>
      </w:r>
      <w:r w:rsidR="00F216F5">
        <w:rPr>
          <w:rFonts w:cs="Arial"/>
          <w:szCs w:val="20"/>
        </w:rPr>
        <w:t>rysunek 1</w:t>
      </w:r>
      <w:r w:rsidRPr="00401367">
        <w:rPr>
          <w:rFonts w:cs="Arial"/>
          <w:szCs w:val="20"/>
        </w:rPr>
        <w:t>).</w:t>
      </w:r>
      <w:r>
        <w:rPr>
          <w:rFonts w:cs="Arial"/>
          <w:szCs w:val="20"/>
        </w:rPr>
        <w:t xml:space="preserve"> </w:t>
      </w:r>
      <w:r w:rsidR="001461F7" w:rsidRPr="00E747C5">
        <w:rPr>
          <w:rFonts w:cs="Arial"/>
          <w:szCs w:val="20"/>
        </w:rPr>
        <w:t xml:space="preserve">Warto </w:t>
      </w:r>
      <w:r w:rsidR="001461F7">
        <w:rPr>
          <w:rFonts w:cs="Arial"/>
          <w:szCs w:val="20"/>
        </w:rPr>
        <w:t>przy tym zaznaczyć</w:t>
      </w:r>
      <w:r w:rsidR="001461F7" w:rsidRPr="00E747C5">
        <w:rPr>
          <w:rFonts w:cs="Arial"/>
          <w:szCs w:val="20"/>
        </w:rPr>
        <w:t xml:space="preserve">, że </w:t>
      </w:r>
      <w:r w:rsidR="001461F7">
        <w:rPr>
          <w:rFonts w:cs="Arial"/>
          <w:szCs w:val="20"/>
        </w:rPr>
        <w:t>w ramach niektórych podmiotów można zaobserwować więcej niż jedną afiliację</w:t>
      </w:r>
      <w:r w:rsidR="001461F7" w:rsidRPr="00E747C5">
        <w:rPr>
          <w:rFonts w:cs="Arial"/>
          <w:szCs w:val="20"/>
        </w:rPr>
        <w:t>. Dotyczy to chociażby Działu Transferu Technologii Fundacji Uniwersytetu im. Adama Mickiewicza, który działa w powiązaniu z Poznańskim Parkiem Naukowo-Technologicznym Fundacji U</w:t>
      </w:r>
      <w:r w:rsidR="008B1427">
        <w:rPr>
          <w:rFonts w:cs="Arial"/>
          <w:szCs w:val="20"/>
        </w:rPr>
        <w:t xml:space="preserve">niwersytetu im. </w:t>
      </w:r>
      <w:r w:rsidR="001461F7" w:rsidRPr="00E747C5">
        <w:rPr>
          <w:rFonts w:cs="Arial"/>
          <w:szCs w:val="20"/>
        </w:rPr>
        <w:t>A</w:t>
      </w:r>
      <w:r w:rsidR="008B1427">
        <w:rPr>
          <w:rFonts w:cs="Arial"/>
          <w:szCs w:val="20"/>
        </w:rPr>
        <w:t xml:space="preserve">dama </w:t>
      </w:r>
      <w:r w:rsidR="001461F7" w:rsidRPr="00E747C5">
        <w:rPr>
          <w:rFonts w:cs="Arial"/>
          <w:szCs w:val="20"/>
        </w:rPr>
        <w:t>M</w:t>
      </w:r>
      <w:r w:rsidR="008B1427">
        <w:rPr>
          <w:rFonts w:cs="Arial"/>
          <w:szCs w:val="20"/>
        </w:rPr>
        <w:t>ickiewicza</w:t>
      </w:r>
      <w:r w:rsidR="001461F7" w:rsidRPr="00E747C5">
        <w:rPr>
          <w:rFonts w:cs="Arial"/>
          <w:szCs w:val="20"/>
        </w:rPr>
        <w:t xml:space="preserve"> oraz </w:t>
      </w:r>
      <w:proofErr w:type="spellStart"/>
      <w:r w:rsidR="001461F7" w:rsidRPr="00E747C5">
        <w:rPr>
          <w:rFonts w:cs="Arial"/>
          <w:szCs w:val="20"/>
        </w:rPr>
        <w:t>InQubatorem</w:t>
      </w:r>
      <w:proofErr w:type="spellEnd"/>
      <w:r w:rsidR="001461F7" w:rsidRPr="00E747C5">
        <w:rPr>
          <w:rFonts w:cs="Arial"/>
          <w:szCs w:val="20"/>
        </w:rPr>
        <w:t xml:space="preserve">. Z tego względu liczba zrealizowanych wywiadów jest mniejsza od liczby zidentyfikowanych IOB. </w:t>
      </w:r>
      <w:r w:rsidR="001461F7">
        <w:rPr>
          <w:rFonts w:cs="Arial"/>
          <w:szCs w:val="20"/>
        </w:rPr>
        <w:t>Należy</w:t>
      </w:r>
      <w:r w:rsidR="001461F7" w:rsidRPr="00E747C5">
        <w:rPr>
          <w:rFonts w:cs="Arial"/>
          <w:szCs w:val="20"/>
        </w:rPr>
        <w:t xml:space="preserve"> jednak podkreślić, że odpowiedzi udzielane w ramach ankiet/wywiadów odnosiły się do wszystkich powiązanych z</w:t>
      </w:r>
      <w:r w:rsidR="001461F7">
        <w:rPr>
          <w:rFonts w:cs="Arial"/>
          <w:szCs w:val="20"/>
        </w:rPr>
        <w:t>e</w:t>
      </w:r>
      <w:r w:rsidR="001461F7" w:rsidRPr="00E747C5">
        <w:rPr>
          <w:rFonts w:cs="Arial"/>
          <w:szCs w:val="20"/>
        </w:rPr>
        <w:t xml:space="preserve"> sobą podmiotów.</w:t>
      </w:r>
    </w:p>
    <w:p w14:paraId="4F33B619" w14:textId="70065A3D" w:rsidR="00B93B6D" w:rsidRPr="00E747C5" w:rsidRDefault="00B908DA" w:rsidP="00B07346">
      <w:pPr>
        <w:spacing w:before="120" w:after="120"/>
        <w:rPr>
          <w:rFonts w:cs="Arial"/>
          <w:szCs w:val="20"/>
        </w:rPr>
      </w:pPr>
      <w:r>
        <w:rPr>
          <w:rFonts w:cs="Arial"/>
          <w:szCs w:val="20"/>
        </w:rPr>
        <w:t>J</w:t>
      </w:r>
      <w:r w:rsidR="00B93B6D" w:rsidRPr="00E747C5">
        <w:rPr>
          <w:rFonts w:cs="Arial"/>
          <w:szCs w:val="20"/>
        </w:rPr>
        <w:t xml:space="preserve">ako niedziałające zostały </w:t>
      </w:r>
      <w:r w:rsidR="00B93B6D">
        <w:rPr>
          <w:rFonts w:cs="Arial"/>
          <w:szCs w:val="20"/>
        </w:rPr>
        <w:t>uznane</w:t>
      </w:r>
      <w:r w:rsidR="00B93B6D" w:rsidRPr="00E747C5">
        <w:rPr>
          <w:rFonts w:cs="Arial"/>
          <w:szCs w:val="20"/>
        </w:rPr>
        <w:t xml:space="preserve"> następujące </w:t>
      </w:r>
      <w:r w:rsidR="00981F93">
        <w:rPr>
          <w:rFonts w:cs="Arial"/>
          <w:szCs w:val="20"/>
        </w:rPr>
        <w:t>IOB</w:t>
      </w:r>
      <w:r w:rsidR="00B93B6D" w:rsidRPr="00E747C5">
        <w:rPr>
          <w:rFonts w:cs="Arial"/>
          <w:szCs w:val="20"/>
        </w:rPr>
        <w:t xml:space="preserve">, które </w:t>
      </w:r>
      <w:r w:rsidR="00A01D69">
        <w:rPr>
          <w:rFonts w:cs="Arial"/>
          <w:szCs w:val="20"/>
        </w:rPr>
        <w:t>zidentyfikowano</w:t>
      </w:r>
      <w:r w:rsidR="00B93B6D" w:rsidRPr="00E747C5">
        <w:rPr>
          <w:rFonts w:cs="Arial"/>
          <w:szCs w:val="20"/>
        </w:rPr>
        <w:t xml:space="preserve"> </w:t>
      </w:r>
      <w:r w:rsidR="00BA3FCA">
        <w:rPr>
          <w:rFonts w:cs="Arial"/>
          <w:szCs w:val="20"/>
        </w:rPr>
        <w:br/>
      </w:r>
      <w:r w:rsidR="00B93B6D" w:rsidRPr="00E747C5">
        <w:rPr>
          <w:rFonts w:cs="Arial"/>
          <w:szCs w:val="20"/>
        </w:rPr>
        <w:t>w</w:t>
      </w:r>
      <w:r w:rsidR="00F43462">
        <w:rPr>
          <w:rFonts w:cs="Arial"/>
          <w:szCs w:val="20"/>
        </w:rPr>
        <w:t xml:space="preserve"> </w:t>
      </w:r>
      <w:r w:rsidR="00FD7F68">
        <w:rPr>
          <w:rFonts w:cs="Arial"/>
          <w:szCs w:val="20"/>
        </w:rPr>
        <w:t>ekspertyzie opracowanej w</w:t>
      </w:r>
      <w:r w:rsidR="00375468">
        <w:rPr>
          <w:rFonts w:cs="Arial"/>
          <w:szCs w:val="20"/>
        </w:rPr>
        <w:t xml:space="preserve"> </w:t>
      </w:r>
      <w:r w:rsidR="00B93B6D" w:rsidRPr="00E747C5">
        <w:rPr>
          <w:rFonts w:cs="Arial"/>
          <w:szCs w:val="20"/>
        </w:rPr>
        <w:t>2015 roku:</w:t>
      </w:r>
    </w:p>
    <w:p w14:paraId="0DDDCE74" w14:textId="10B8FE12" w:rsidR="00B93B6D" w:rsidRPr="00FD7F68" w:rsidRDefault="00B93B6D" w:rsidP="008E5E30">
      <w:pPr>
        <w:pStyle w:val="Akapitzlist"/>
        <w:numPr>
          <w:ilvl w:val="0"/>
          <w:numId w:val="24"/>
        </w:numPr>
        <w:spacing w:before="60" w:after="60"/>
        <w:ind w:left="714" w:hanging="357"/>
        <w:contextualSpacing w:val="0"/>
        <w:rPr>
          <w:rFonts w:cs="Arial"/>
          <w:szCs w:val="20"/>
        </w:rPr>
      </w:pPr>
      <w:r w:rsidRPr="00FD7F68">
        <w:rPr>
          <w:rFonts w:cs="Arial"/>
          <w:szCs w:val="20"/>
        </w:rPr>
        <w:t>Centrum Innowacji NUVARRO (Kazimierz Biskupi) – brak możliwości kontaktu telefonicznego</w:t>
      </w:r>
      <w:r w:rsidR="00FD7F68">
        <w:rPr>
          <w:rFonts w:cs="Arial"/>
          <w:szCs w:val="20"/>
        </w:rPr>
        <w:t>;</w:t>
      </w:r>
    </w:p>
    <w:p w14:paraId="1145E4CD" w14:textId="2AC2F330" w:rsidR="00B93B6D" w:rsidRPr="00FD7F68" w:rsidRDefault="00B93B6D" w:rsidP="008E5E30">
      <w:pPr>
        <w:pStyle w:val="Akapitzlist"/>
        <w:numPr>
          <w:ilvl w:val="0"/>
          <w:numId w:val="24"/>
        </w:numPr>
        <w:spacing w:before="60" w:after="60"/>
        <w:ind w:left="714" w:hanging="357"/>
        <w:contextualSpacing w:val="0"/>
        <w:rPr>
          <w:rFonts w:cs="Arial"/>
          <w:szCs w:val="20"/>
        </w:rPr>
      </w:pPr>
      <w:r w:rsidRPr="00FD7F68">
        <w:rPr>
          <w:rFonts w:cs="Arial"/>
          <w:szCs w:val="20"/>
        </w:rPr>
        <w:t xml:space="preserve">Eureka Technology Park </w:t>
      </w:r>
      <w:r w:rsidR="00FD7F68">
        <w:rPr>
          <w:rFonts w:cs="Arial"/>
          <w:szCs w:val="20"/>
        </w:rPr>
        <w:t xml:space="preserve">– </w:t>
      </w:r>
      <w:r w:rsidRPr="00FD7F68">
        <w:rPr>
          <w:rFonts w:cs="Arial"/>
          <w:szCs w:val="20"/>
        </w:rPr>
        <w:t xml:space="preserve">od 2019 roku podmiot nie pełni roli IOB i oferuje jedynie </w:t>
      </w:r>
      <w:r w:rsidR="00FD7F68">
        <w:rPr>
          <w:rFonts w:cs="Arial"/>
          <w:szCs w:val="20"/>
        </w:rPr>
        <w:t>możliwość wynajęcia powierzchni;</w:t>
      </w:r>
    </w:p>
    <w:p w14:paraId="416749D7" w14:textId="3CF0993A" w:rsidR="00B93B6D" w:rsidRPr="00FD7F68" w:rsidRDefault="00B93B6D" w:rsidP="008E5E30">
      <w:pPr>
        <w:pStyle w:val="Akapitzlist"/>
        <w:numPr>
          <w:ilvl w:val="0"/>
          <w:numId w:val="24"/>
        </w:numPr>
        <w:spacing w:before="60" w:after="60"/>
        <w:ind w:left="714" w:hanging="357"/>
        <w:contextualSpacing w:val="0"/>
        <w:rPr>
          <w:rFonts w:cs="Arial"/>
          <w:szCs w:val="20"/>
        </w:rPr>
      </w:pPr>
      <w:r w:rsidRPr="00FD7F68">
        <w:rPr>
          <w:rFonts w:cs="Arial"/>
          <w:szCs w:val="20"/>
        </w:rPr>
        <w:t>Fundacja Przedsiębiorczości Akad</w:t>
      </w:r>
      <w:r w:rsidR="00FD7F68">
        <w:rPr>
          <w:rFonts w:cs="Arial"/>
          <w:szCs w:val="20"/>
        </w:rPr>
        <w:t xml:space="preserve">emickiej – </w:t>
      </w:r>
      <w:r w:rsidRPr="00FD7F68">
        <w:rPr>
          <w:rFonts w:cs="Arial"/>
          <w:szCs w:val="20"/>
        </w:rPr>
        <w:t>brak moż</w:t>
      </w:r>
      <w:r w:rsidR="00FD7F68">
        <w:rPr>
          <w:rFonts w:cs="Arial"/>
          <w:szCs w:val="20"/>
        </w:rPr>
        <w:t>liwości kontaktu telefonicznego;</w:t>
      </w:r>
    </w:p>
    <w:p w14:paraId="32888DE1" w14:textId="5F437617" w:rsidR="00B93B6D" w:rsidRPr="00FD7F68" w:rsidRDefault="00B93B6D" w:rsidP="008E5E30">
      <w:pPr>
        <w:pStyle w:val="Akapitzlist"/>
        <w:numPr>
          <w:ilvl w:val="0"/>
          <w:numId w:val="24"/>
        </w:numPr>
        <w:spacing w:before="60" w:after="60"/>
        <w:ind w:left="714" w:hanging="357"/>
        <w:contextualSpacing w:val="0"/>
        <w:rPr>
          <w:rFonts w:cs="Arial"/>
          <w:szCs w:val="20"/>
        </w:rPr>
      </w:pPr>
      <w:r w:rsidRPr="00FD7F68">
        <w:rPr>
          <w:rFonts w:cs="Arial"/>
          <w:szCs w:val="20"/>
        </w:rPr>
        <w:t>Krotoszyńs</w:t>
      </w:r>
      <w:r w:rsidR="00FD7F68">
        <w:rPr>
          <w:rFonts w:cs="Arial"/>
          <w:szCs w:val="20"/>
        </w:rPr>
        <w:t xml:space="preserve">kie Centrum Przedsiębiorczości – </w:t>
      </w:r>
      <w:r w:rsidRPr="00FD7F68">
        <w:rPr>
          <w:rFonts w:cs="Arial"/>
          <w:szCs w:val="20"/>
        </w:rPr>
        <w:t xml:space="preserve">od 2015 roku instytucja zmieniła swój status i obecnie </w:t>
      </w:r>
      <w:r w:rsidR="0070688C">
        <w:rPr>
          <w:rFonts w:cs="Arial"/>
          <w:szCs w:val="20"/>
        </w:rPr>
        <w:t>funkcjonuje</w:t>
      </w:r>
      <w:r w:rsidRPr="00FD7F68">
        <w:rPr>
          <w:rFonts w:cs="Arial"/>
          <w:szCs w:val="20"/>
        </w:rPr>
        <w:t xml:space="preserve"> jako Centrum Krotoszyńskich Inicjatyw, które oferuje wsparcie dla organizacji pozarządowych oraz zajmuje się akt</w:t>
      </w:r>
      <w:r w:rsidR="00FD7F68">
        <w:rPr>
          <w:rFonts w:cs="Arial"/>
          <w:szCs w:val="20"/>
        </w:rPr>
        <w:t>ywizacją społeczności lokalnej;</w:t>
      </w:r>
    </w:p>
    <w:p w14:paraId="3BB7C33C" w14:textId="6296B515" w:rsidR="00B93B6D" w:rsidRPr="00FD7F68" w:rsidRDefault="00FD7F68" w:rsidP="008E5E30">
      <w:pPr>
        <w:pStyle w:val="Akapitzlist"/>
        <w:numPr>
          <w:ilvl w:val="0"/>
          <w:numId w:val="24"/>
        </w:numPr>
        <w:spacing w:before="60" w:after="60"/>
        <w:ind w:left="714" w:hanging="357"/>
        <w:contextualSpacing w:val="0"/>
        <w:rPr>
          <w:rFonts w:cs="Arial"/>
          <w:szCs w:val="20"/>
        </w:rPr>
      </w:pPr>
      <w:r>
        <w:rPr>
          <w:rFonts w:cs="Arial"/>
          <w:szCs w:val="20"/>
        </w:rPr>
        <w:t xml:space="preserve">Park Przemysłowy LUVENA – </w:t>
      </w:r>
      <w:r w:rsidR="00B93B6D" w:rsidRPr="00FD7F68">
        <w:rPr>
          <w:rFonts w:cs="Arial"/>
          <w:szCs w:val="20"/>
        </w:rPr>
        <w:t>zlikwidowany w 2019 roku</w:t>
      </w:r>
      <w:r>
        <w:rPr>
          <w:rFonts w:cs="Arial"/>
          <w:szCs w:val="20"/>
        </w:rPr>
        <w:t>;</w:t>
      </w:r>
    </w:p>
    <w:p w14:paraId="13C9AE1D" w14:textId="6F9A1A6E" w:rsidR="00B93B6D" w:rsidRPr="00FD7F68" w:rsidRDefault="00FD7F68" w:rsidP="008E5E30">
      <w:pPr>
        <w:pStyle w:val="Akapitzlist"/>
        <w:numPr>
          <w:ilvl w:val="0"/>
          <w:numId w:val="24"/>
        </w:numPr>
        <w:spacing w:before="60" w:after="60"/>
        <w:ind w:left="714" w:hanging="357"/>
        <w:contextualSpacing w:val="0"/>
        <w:rPr>
          <w:rFonts w:cs="Arial"/>
          <w:szCs w:val="20"/>
        </w:rPr>
      </w:pPr>
      <w:proofErr w:type="spellStart"/>
      <w:r>
        <w:rPr>
          <w:rFonts w:cs="Arial"/>
          <w:szCs w:val="20"/>
        </w:rPr>
        <w:t>Innova</w:t>
      </w:r>
      <w:proofErr w:type="spellEnd"/>
      <w:r>
        <w:rPr>
          <w:rFonts w:cs="Arial"/>
          <w:szCs w:val="20"/>
        </w:rPr>
        <w:t xml:space="preserve"> Park Polska Sp. z o.o. – brak możliwości kontaktu;</w:t>
      </w:r>
    </w:p>
    <w:p w14:paraId="3B2955CB" w14:textId="00300E71" w:rsidR="00B93B6D" w:rsidRPr="00FD7F68" w:rsidRDefault="00B93B6D" w:rsidP="008E5E30">
      <w:pPr>
        <w:pStyle w:val="Akapitzlist"/>
        <w:numPr>
          <w:ilvl w:val="0"/>
          <w:numId w:val="24"/>
        </w:numPr>
        <w:spacing w:before="60" w:after="60"/>
        <w:ind w:left="714" w:hanging="357"/>
        <w:contextualSpacing w:val="0"/>
        <w:rPr>
          <w:rFonts w:cs="Arial"/>
          <w:szCs w:val="20"/>
        </w:rPr>
      </w:pPr>
      <w:r w:rsidRPr="00FD7F68">
        <w:rPr>
          <w:rFonts w:cs="Arial"/>
          <w:szCs w:val="20"/>
        </w:rPr>
        <w:t>Pilsk</w:t>
      </w:r>
      <w:r w:rsidR="00FD7F68">
        <w:rPr>
          <w:rFonts w:cs="Arial"/>
          <w:szCs w:val="20"/>
        </w:rPr>
        <w:t xml:space="preserve">i Inkubator Przedsiębiorczości – </w:t>
      </w:r>
      <w:r w:rsidRPr="00FD7F68">
        <w:rPr>
          <w:rFonts w:cs="Arial"/>
          <w:szCs w:val="20"/>
        </w:rPr>
        <w:t>projekt zakończony formalnie w marcu 2020 roku, w</w:t>
      </w:r>
      <w:r w:rsidR="00F43462" w:rsidRPr="00FD7F68">
        <w:rPr>
          <w:rFonts w:cs="Arial"/>
          <w:szCs w:val="20"/>
        </w:rPr>
        <w:t xml:space="preserve"> </w:t>
      </w:r>
      <w:r w:rsidRPr="00FD7F68">
        <w:rPr>
          <w:rFonts w:cs="Arial"/>
          <w:szCs w:val="20"/>
        </w:rPr>
        <w:t xml:space="preserve">jego miejsce powołano Platformę </w:t>
      </w:r>
      <w:proofErr w:type="spellStart"/>
      <w:r w:rsidRPr="00FD7F68">
        <w:rPr>
          <w:rFonts w:cs="Arial"/>
          <w:szCs w:val="20"/>
        </w:rPr>
        <w:t>InwestPark</w:t>
      </w:r>
      <w:proofErr w:type="spellEnd"/>
      <w:r w:rsidR="00FD7F68">
        <w:rPr>
          <w:rFonts w:cs="Arial"/>
          <w:szCs w:val="20"/>
        </w:rPr>
        <w:t>.</w:t>
      </w:r>
    </w:p>
    <w:p w14:paraId="6E163783" w14:textId="1D268EFD" w:rsidR="00AC47DF" w:rsidRDefault="00243FAD" w:rsidP="00180104">
      <w:pPr>
        <w:spacing w:before="120" w:after="120"/>
        <w:ind w:firstLine="0"/>
        <w:rPr>
          <w:rFonts w:eastAsia="Arial" w:cs="Arial"/>
          <w:b/>
          <w:bCs/>
          <w:sz w:val="16"/>
          <w:szCs w:val="16"/>
        </w:rPr>
      </w:pPr>
      <w:r w:rsidRPr="00E747C5">
        <w:rPr>
          <w:rFonts w:cs="Arial"/>
          <w:szCs w:val="20"/>
        </w:rPr>
        <w:t xml:space="preserve">W porównaniu do </w:t>
      </w:r>
      <w:r>
        <w:rPr>
          <w:rFonts w:cs="Arial"/>
          <w:szCs w:val="20"/>
        </w:rPr>
        <w:t>wyników badań</w:t>
      </w:r>
      <w:r w:rsidRPr="00E747C5">
        <w:rPr>
          <w:rFonts w:cs="Arial"/>
          <w:szCs w:val="20"/>
        </w:rPr>
        <w:t xml:space="preserve"> przeprowadzon</w:t>
      </w:r>
      <w:r>
        <w:rPr>
          <w:rFonts w:cs="Arial"/>
          <w:szCs w:val="20"/>
        </w:rPr>
        <w:t>ych w 2015 roku,</w:t>
      </w:r>
      <w:r w:rsidRPr="00E747C5">
        <w:rPr>
          <w:rFonts w:cs="Arial"/>
          <w:szCs w:val="20"/>
        </w:rPr>
        <w:t xml:space="preserve"> liczba IOB, które uległy </w:t>
      </w:r>
      <w:r w:rsidR="00BA3FCA">
        <w:rPr>
          <w:rFonts w:cs="Arial"/>
          <w:szCs w:val="20"/>
        </w:rPr>
        <w:br/>
      </w:r>
      <w:r>
        <w:rPr>
          <w:rFonts w:cs="Arial"/>
          <w:szCs w:val="20"/>
        </w:rPr>
        <w:t xml:space="preserve">w ostatnich latach </w:t>
      </w:r>
      <w:r w:rsidRPr="00E747C5">
        <w:rPr>
          <w:rFonts w:cs="Arial"/>
          <w:szCs w:val="20"/>
        </w:rPr>
        <w:t xml:space="preserve">likwidacji bądź zakończyły działalność </w:t>
      </w:r>
      <w:r>
        <w:rPr>
          <w:rFonts w:cs="Arial"/>
          <w:szCs w:val="20"/>
        </w:rPr>
        <w:t>była więc</w:t>
      </w:r>
      <w:r w:rsidRPr="00E747C5">
        <w:rPr>
          <w:rFonts w:cs="Arial"/>
          <w:szCs w:val="20"/>
        </w:rPr>
        <w:t xml:space="preserve"> dużo mniejsza. Może to świadczyć o tym, że struktura IOB w Wielkopolsce uległa względnemu ustabilizowaniu. Zaprzestały działalności w dużej mierze podmioty o charakterze typowo komercyjnym, co może wynikać z faktu, że oferta instytucji działających pod egidą samorządów terytorialnych bądź wspierających swoją działalność funduszami europejskimi jest atrakcyjniejsza z punktu widzenia potencjalnych odbiorców tego rodzaju usług.</w:t>
      </w:r>
      <w:r w:rsidR="00AC47DF">
        <w:br w:type="page"/>
      </w:r>
    </w:p>
    <w:p w14:paraId="5A37E72A" w14:textId="4A687092" w:rsidR="00AC47DF" w:rsidRPr="00E747C5" w:rsidRDefault="00AC47DF" w:rsidP="00AC47DF">
      <w:pPr>
        <w:pStyle w:val="ATABELA"/>
      </w:pPr>
      <w:r w:rsidRPr="00E747C5">
        <w:lastRenderedPageBreak/>
        <w:t xml:space="preserve">Tabela </w:t>
      </w:r>
      <w:fldSimple w:instr=" SEQ Tab. \* ARABIC ">
        <w:r w:rsidR="00CF4B19">
          <w:rPr>
            <w:noProof/>
          </w:rPr>
          <w:t>5</w:t>
        </w:r>
      </w:fldSimple>
      <w:r w:rsidR="00AE091F">
        <w:t xml:space="preserve">. Wykaz IOB </w:t>
      </w:r>
      <w:r w:rsidR="002E5D57">
        <w:t>funkcjonujących</w:t>
      </w:r>
      <w:r w:rsidR="00AE091F">
        <w:t xml:space="preserve"> w</w:t>
      </w:r>
      <w:r w:rsidRPr="00E747C5">
        <w:t xml:space="preserve"> województw</w:t>
      </w:r>
      <w:r w:rsidR="00AE091F">
        <w:t>ie</w:t>
      </w:r>
      <w:r w:rsidRPr="00E747C5">
        <w:t xml:space="preserve"> </w:t>
      </w:r>
      <w:r w:rsidRPr="00F216F5">
        <w:t>wielko</w:t>
      </w:r>
      <w:r w:rsidR="00AE091F">
        <w:t>polskim</w:t>
      </w:r>
    </w:p>
    <w:tbl>
      <w:tblPr>
        <w:tblStyle w:val="Tabelasiatki6kolorowaakcent6"/>
        <w:tblW w:w="5000" w:type="pct"/>
        <w:jc w:val="center"/>
        <w:tblLook w:val="04A0" w:firstRow="1" w:lastRow="0" w:firstColumn="1" w:lastColumn="0" w:noHBand="0" w:noVBand="1"/>
      </w:tblPr>
      <w:tblGrid>
        <w:gridCol w:w="562"/>
        <w:gridCol w:w="2236"/>
        <w:gridCol w:w="1582"/>
        <w:gridCol w:w="1653"/>
        <w:gridCol w:w="1195"/>
        <w:gridCol w:w="1039"/>
      </w:tblGrid>
      <w:tr w:rsidR="00AB1040" w:rsidRPr="00243FAD" w14:paraId="0BF64029" w14:textId="77777777" w:rsidTr="00AB1040">
        <w:trPr>
          <w:cnfStyle w:val="100000000000" w:firstRow="1" w:lastRow="0" w:firstColumn="0" w:lastColumn="0" w:oddVBand="0" w:evenVBand="0" w:oddHBand="0" w:evenHBand="0" w:firstRowFirstColumn="0" w:firstRowLastColumn="0" w:lastRowFirstColumn="0" w:lastRowLastColumn="0"/>
          <w:trHeight w:val="269"/>
          <w:tblHeader/>
          <w:jc w:val="center"/>
        </w:trPr>
        <w:tc>
          <w:tcPr>
            <w:cnfStyle w:val="001000000000" w:firstRow="0" w:lastRow="0" w:firstColumn="1" w:lastColumn="0" w:oddVBand="0" w:evenVBand="0" w:oddHBand="0" w:evenHBand="0" w:firstRowFirstColumn="0" w:firstRowLastColumn="0" w:lastRowFirstColumn="0" w:lastRowLastColumn="0"/>
            <w:tcW w:w="562" w:type="dxa"/>
            <w:noWrap/>
            <w:vAlign w:val="center"/>
            <w:hideMark/>
          </w:tcPr>
          <w:p w14:paraId="2DAC1A83" w14:textId="77777777" w:rsidR="00AC47DF" w:rsidRPr="003D68F3" w:rsidRDefault="00AC47DF" w:rsidP="003D68F3">
            <w:pPr>
              <w:spacing w:before="35" w:after="35"/>
              <w:ind w:firstLine="0"/>
              <w:jc w:val="center"/>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Lp.</w:t>
            </w:r>
          </w:p>
        </w:tc>
        <w:tc>
          <w:tcPr>
            <w:tcW w:w="2236" w:type="dxa"/>
            <w:noWrap/>
            <w:vAlign w:val="center"/>
            <w:hideMark/>
          </w:tcPr>
          <w:p w14:paraId="3E81EEC7" w14:textId="77777777" w:rsidR="00AC47DF" w:rsidRPr="003D68F3" w:rsidRDefault="00AC47DF" w:rsidP="003D68F3">
            <w:pPr>
              <w:spacing w:before="35" w:after="35"/>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Nazwa podmiotu</w:t>
            </w:r>
          </w:p>
        </w:tc>
        <w:tc>
          <w:tcPr>
            <w:tcW w:w="1582" w:type="dxa"/>
            <w:noWrap/>
            <w:vAlign w:val="center"/>
            <w:hideMark/>
          </w:tcPr>
          <w:p w14:paraId="19B2244F" w14:textId="77777777" w:rsidR="00AC47DF" w:rsidRPr="003D68F3" w:rsidRDefault="00AC47DF" w:rsidP="003D68F3">
            <w:pPr>
              <w:spacing w:before="35" w:after="35"/>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Rodzaj podmiotu</w:t>
            </w:r>
          </w:p>
        </w:tc>
        <w:tc>
          <w:tcPr>
            <w:tcW w:w="1653" w:type="dxa"/>
            <w:noWrap/>
            <w:vAlign w:val="center"/>
            <w:hideMark/>
          </w:tcPr>
          <w:p w14:paraId="6227A045" w14:textId="77777777" w:rsidR="00AC47DF" w:rsidRPr="003D68F3" w:rsidRDefault="00AC47DF" w:rsidP="003D68F3">
            <w:pPr>
              <w:spacing w:before="35" w:after="35"/>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Typ IOB</w:t>
            </w:r>
          </w:p>
        </w:tc>
        <w:tc>
          <w:tcPr>
            <w:tcW w:w="1195" w:type="dxa"/>
            <w:noWrap/>
            <w:vAlign w:val="center"/>
            <w:hideMark/>
          </w:tcPr>
          <w:p w14:paraId="253C7266" w14:textId="77777777" w:rsidR="00AC47DF" w:rsidRPr="003D68F3" w:rsidRDefault="00AC47DF" w:rsidP="003D68F3">
            <w:pPr>
              <w:spacing w:before="35" w:after="35"/>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Lokalizacja</w:t>
            </w:r>
          </w:p>
        </w:tc>
        <w:tc>
          <w:tcPr>
            <w:tcW w:w="1039" w:type="dxa"/>
            <w:noWrap/>
            <w:vAlign w:val="center"/>
            <w:hideMark/>
          </w:tcPr>
          <w:p w14:paraId="1AFD8C26" w14:textId="77777777" w:rsidR="00AC47DF" w:rsidRPr="003D68F3" w:rsidRDefault="00AC47DF" w:rsidP="003D68F3">
            <w:pPr>
              <w:spacing w:before="35" w:after="35"/>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Podregion</w:t>
            </w:r>
          </w:p>
        </w:tc>
      </w:tr>
      <w:tr w:rsidR="00AC47DF" w:rsidRPr="00243FAD" w14:paraId="2EF7C20C" w14:textId="77777777" w:rsidTr="00AB1040">
        <w:trPr>
          <w:cnfStyle w:val="000000100000" w:firstRow="0" w:lastRow="0" w:firstColumn="0" w:lastColumn="0" w:oddVBand="0" w:evenVBand="0" w:oddHBand="1" w:evenHBand="0" w:firstRowFirstColumn="0" w:firstRowLastColumn="0" w:lastRowFirstColumn="0" w:lastRowLastColumn="0"/>
          <w:trHeight w:val="97"/>
          <w:jc w:val="center"/>
        </w:trPr>
        <w:tc>
          <w:tcPr>
            <w:cnfStyle w:val="001000000000" w:firstRow="0" w:lastRow="0" w:firstColumn="1" w:lastColumn="0" w:oddVBand="0" w:evenVBand="0" w:oddHBand="0" w:evenHBand="0" w:firstRowFirstColumn="0" w:firstRowLastColumn="0" w:lastRowFirstColumn="0" w:lastRowLastColumn="0"/>
            <w:tcW w:w="8267" w:type="dxa"/>
            <w:gridSpan w:val="6"/>
            <w:noWrap/>
          </w:tcPr>
          <w:p w14:paraId="01081AC6" w14:textId="77777777" w:rsidR="00AC47DF" w:rsidRPr="003D68F3" w:rsidRDefault="00AC47DF" w:rsidP="003D68F3">
            <w:pPr>
              <w:spacing w:before="35" w:after="35"/>
              <w:ind w:firstLine="0"/>
              <w:jc w:val="center"/>
              <w:rPr>
                <w:rFonts w:eastAsia="Times New Roman" w:cs="Arial"/>
                <w:bCs w:val="0"/>
                <w:color w:val="000000" w:themeColor="text1"/>
                <w:sz w:val="16"/>
                <w:szCs w:val="16"/>
                <w:lang w:eastAsia="pl-PL"/>
              </w:rPr>
            </w:pPr>
            <w:r w:rsidRPr="003D68F3">
              <w:rPr>
                <w:rFonts w:eastAsia="Times New Roman" w:cs="Arial"/>
                <w:bCs w:val="0"/>
                <w:color w:val="000000" w:themeColor="text1"/>
                <w:sz w:val="16"/>
                <w:szCs w:val="16"/>
                <w:lang w:eastAsia="pl-PL"/>
              </w:rPr>
              <w:t>Ośrodki wspierania przedsiębiorczości</w:t>
            </w:r>
          </w:p>
        </w:tc>
      </w:tr>
      <w:tr w:rsidR="00AB1040" w:rsidRPr="00243FAD" w14:paraId="5AF78386" w14:textId="77777777" w:rsidTr="00AB1040">
        <w:trPr>
          <w:trHeight w:val="329"/>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71DC0EF7"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w:t>
            </w:r>
          </w:p>
        </w:tc>
        <w:tc>
          <w:tcPr>
            <w:tcW w:w="2236" w:type="dxa"/>
            <w:shd w:val="clear" w:color="auto" w:fill="auto"/>
            <w:noWrap/>
            <w:vAlign w:val="center"/>
            <w:hideMark/>
          </w:tcPr>
          <w:p w14:paraId="2236FF73"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Biznes i Nauka</w:t>
            </w:r>
          </w:p>
        </w:tc>
        <w:tc>
          <w:tcPr>
            <w:tcW w:w="1582" w:type="dxa"/>
            <w:shd w:val="clear" w:color="auto" w:fill="auto"/>
            <w:noWrap/>
            <w:vAlign w:val="center"/>
            <w:hideMark/>
          </w:tcPr>
          <w:p w14:paraId="32F2954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1F54941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0AC2EA8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c>
          <w:tcPr>
            <w:tcW w:w="1039" w:type="dxa"/>
            <w:shd w:val="clear" w:color="auto" w:fill="auto"/>
            <w:noWrap/>
            <w:vAlign w:val="center"/>
            <w:hideMark/>
          </w:tcPr>
          <w:p w14:paraId="72AC66F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r>
      <w:tr w:rsidR="00AB1040" w:rsidRPr="00243FAD" w14:paraId="49262E97"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647D8B83"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2.</w:t>
            </w:r>
          </w:p>
        </w:tc>
        <w:tc>
          <w:tcPr>
            <w:tcW w:w="2236" w:type="dxa"/>
            <w:shd w:val="clear" w:color="auto" w:fill="auto"/>
            <w:noWrap/>
            <w:vAlign w:val="center"/>
            <w:hideMark/>
          </w:tcPr>
          <w:p w14:paraId="3F5E06A4"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Kaliski Inkubator Przedsiębiorczości</w:t>
            </w:r>
          </w:p>
        </w:tc>
        <w:tc>
          <w:tcPr>
            <w:tcW w:w="1582" w:type="dxa"/>
            <w:shd w:val="clear" w:color="auto" w:fill="auto"/>
            <w:noWrap/>
            <w:vAlign w:val="center"/>
            <w:hideMark/>
          </w:tcPr>
          <w:p w14:paraId="1531AA8E"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2D68CF6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28EA20CD"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Kalisz</w:t>
            </w:r>
          </w:p>
        </w:tc>
        <w:tc>
          <w:tcPr>
            <w:tcW w:w="1039" w:type="dxa"/>
            <w:shd w:val="clear" w:color="auto" w:fill="auto"/>
            <w:noWrap/>
            <w:vAlign w:val="center"/>
            <w:hideMark/>
          </w:tcPr>
          <w:p w14:paraId="38F925A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kaliski</w:t>
            </w:r>
          </w:p>
        </w:tc>
      </w:tr>
      <w:tr w:rsidR="00AB1040" w:rsidRPr="00243FAD" w14:paraId="0BF99ECC"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58D6362A"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3.</w:t>
            </w:r>
          </w:p>
        </w:tc>
        <w:tc>
          <w:tcPr>
            <w:tcW w:w="2236" w:type="dxa"/>
            <w:shd w:val="clear" w:color="auto" w:fill="auto"/>
            <w:noWrap/>
            <w:vAlign w:val="center"/>
            <w:hideMark/>
          </w:tcPr>
          <w:p w14:paraId="2CE8C4E6"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Ostrzeszowskie Centrum Przedsiębiorczości</w:t>
            </w:r>
          </w:p>
        </w:tc>
        <w:tc>
          <w:tcPr>
            <w:tcW w:w="1582" w:type="dxa"/>
            <w:shd w:val="clear" w:color="auto" w:fill="auto"/>
            <w:noWrap/>
            <w:vAlign w:val="center"/>
            <w:hideMark/>
          </w:tcPr>
          <w:p w14:paraId="78D664A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53E01DE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57E71807"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Ostrzeszów</w:t>
            </w:r>
          </w:p>
        </w:tc>
        <w:tc>
          <w:tcPr>
            <w:tcW w:w="1039" w:type="dxa"/>
            <w:shd w:val="clear" w:color="auto" w:fill="auto"/>
            <w:noWrap/>
            <w:vAlign w:val="center"/>
            <w:hideMark/>
          </w:tcPr>
          <w:p w14:paraId="5791B5D5"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kaliski</w:t>
            </w:r>
          </w:p>
        </w:tc>
      </w:tr>
      <w:tr w:rsidR="00AB1040" w:rsidRPr="00243FAD" w14:paraId="7C02CEFD"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024DB99A"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4.</w:t>
            </w:r>
          </w:p>
        </w:tc>
        <w:tc>
          <w:tcPr>
            <w:tcW w:w="2236" w:type="dxa"/>
            <w:shd w:val="clear" w:color="auto" w:fill="auto"/>
            <w:noWrap/>
            <w:vAlign w:val="center"/>
            <w:hideMark/>
          </w:tcPr>
          <w:p w14:paraId="7AD5F2FA"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Turecki Inkubator Przedsiębiorczości</w:t>
            </w:r>
          </w:p>
        </w:tc>
        <w:tc>
          <w:tcPr>
            <w:tcW w:w="1582" w:type="dxa"/>
            <w:shd w:val="clear" w:color="auto" w:fill="auto"/>
            <w:noWrap/>
            <w:vAlign w:val="center"/>
            <w:hideMark/>
          </w:tcPr>
          <w:p w14:paraId="7CD75D3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6D1F728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6A79686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Turek</w:t>
            </w:r>
          </w:p>
        </w:tc>
        <w:tc>
          <w:tcPr>
            <w:tcW w:w="1039" w:type="dxa"/>
            <w:shd w:val="clear" w:color="auto" w:fill="auto"/>
            <w:noWrap/>
            <w:vAlign w:val="center"/>
            <w:hideMark/>
          </w:tcPr>
          <w:p w14:paraId="4EA71CA5"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koniński</w:t>
            </w:r>
          </w:p>
        </w:tc>
      </w:tr>
      <w:tr w:rsidR="00AB1040" w:rsidRPr="00243FAD" w14:paraId="07736D01"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12CBB314"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5.</w:t>
            </w:r>
          </w:p>
        </w:tc>
        <w:tc>
          <w:tcPr>
            <w:tcW w:w="2236" w:type="dxa"/>
            <w:shd w:val="clear" w:color="auto" w:fill="auto"/>
            <w:noWrap/>
            <w:vAlign w:val="center"/>
            <w:hideMark/>
          </w:tcPr>
          <w:p w14:paraId="2BA1C0C9"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Centrum Biznesu Rawicz</w:t>
            </w:r>
          </w:p>
        </w:tc>
        <w:tc>
          <w:tcPr>
            <w:tcW w:w="1582" w:type="dxa"/>
            <w:shd w:val="clear" w:color="auto" w:fill="auto"/>
            <w:noWrap/>
            <w:vAlign w:val="center"/>
            <w:hideMark/>
          </w:tcPr>
          <w:p w14:paraId="776DB389"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468D8AC7"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3F11BF72"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Rawicz</w:t>
            </w:r>
          </w:p>
        </w:tc>
        <w:tc>
          <w:tcPr>
            <w:tcW w:w="1039" w:type="dxa"/>
            <w:shd w:val="clear" w:color="auto" w:fill="auto"/>
            <w:noWrap/>
            <w:vAlign w:val="center"/>
            <w:hideMark/>
          </w:tcPr>
          <w:p w14:paraId="26EA596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w:t>
            </w:r>
          </w:p>
        </w:tc>
      </w:tr>
      <w:tr w:rsidR="00AB1040" w:rsidRPr="00243FAD" w14:paraId="25827578"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72296A85"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6.</w:t>
            </w:r>
          </w:p>
        </w:tc>
        <w:tc>
          <w:tcPr>
            <w:tcW w:w="2236" w:type="dxa"/>
            <w:shd w:val="clear" w:color="auto" w:fill="auto"/>
            <w:noWrap/>
            <w:vAlign w:val="center"/>
            <w:hideMark/>
          </w:tcPr>
          <w:p w14:paraId="39E86222"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Leszczyńskie Centrum Biznesu</w:t>
            </w:r>
          </w:p>
        </w:tc>
        <w:tc>
          <w:tcPr>
            <w:tcW w:w="1582" w:type="dxa"/>
            <w:shd w:val="clear" w:color="auto" w:fill="auto"/>
            <w:noWrap/>
            <w:vAlign w:val="center"/>
            <w:hideMark/>
          </w:tcPr>
          <w:p w14:paraId="230988E5"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3FD58B2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7E48992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Leszno</w:t>
            </w:r>
          </w:p>
        </w:tc>
        <w:tc>
          <w:tcPr>
            <w:tcW w:w="1039" w:type="dxa"/>
            <w:shd w:val="clear" w:color="auto" w:fill="auto"/>
            <w:noWrap/>
            <w:vAlign w:val="center"/>
            <w:hideMark/>
          </w:tcPr>
          <w:p w14:paraId="422877A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w:t>
            </w:r>
          </w:p>
        </w:tc>
      </w:tr>
      <w:tr w:rsidR="00AB1040" w:rsidRPr="00243FAD" w14:paraId="367DBAF0"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18E13A7D"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7.</w:t>
            </w:r>
          </w:p>
        </w:tc>
        <w:tc>
          <w:tcPr>
            <w:tcW w:w="2236" w:type="dxa"/>
            <w:shd w:val="clear" w:color="auto" w:fill="auto"/>
            <w:noWrap/>
            <w:vAlign w:val="center"/>
            <w:hideMark/>
          </w:tcPr>
          <w:p w14:paraId="138D823D"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bookmarkStart w:id="24" w:name="_Hlk74509552"/>
            <w:r w:rsidRPr="003D68F3">
              <w:rPr>
                <w:rFonts w:cs="Arial"/>
                <w:color w:val="000000"/>
                <w:sz w:val="16"/>
                <w:szCs w:val="16"/>
              </w:rPr>
              <w:t xml:space="preserve">Platforma </w:t>
            </w:r>
            <w:proofErr w:type="spellStart"/>
            <w:r w:rsidRPr="003D68F3">
              <w:rPr>
                <w:rFonts w:cs="Arial"/>
                <w:color w:val="000000"/>
                <w:sz w:val="16"/>
                <w:szCs w:val="16"/>
              </w:rPr>
              <w:t>Inwest</w:t>
            </w:r>
            <w:proofErr w:type="spellEnd"/>
            <w:r w:rsidRPr="003D68F3">
              <w:rPr>
                <w:rFonts w:cs="Arial"/>
                <w:color w:val="000000"/>
                <w:sz w:val="16"/>
                <w:szCs w:val="16"/>
              </w:rPr>
              <w:t>-Park</w:t>
            </w:r>
            <w:bookmarkEnd w:id="24"/>
          </w:p>
        </w:tc>
        <w:tc>
          <w:tcPr>
            <w:tcW w:w="1582" w:type="dxa"/>
            <w:shd w:val="clear" w:color="auto" w:fill="auto"/>
            <w:noWrap/>
            <w:vAlign w:val="center"/>
            <w:hideMark/>
          </w:tcPr>
          <w:p w14:paraId="36CA13C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hideMark/>
          </w:tcPr>
          <w:p w14:paraId="0166C82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hideMark/>
          </w:tcPr>
          <w:p w14:paraId="5F18BBA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Piła</w:t>
            </w:r>
          </w:p>
        </w:tc>
        <w:tc>
          <w:tcPr>
            <w:tcW w:w="1039" w:type="dxa"/>
            <w:shd w:val="clear" w:color="auto" w:fill="auto"/>
            <w:noWrap/>
            <w:vAlign w:val="center"/>
            <w:hideMark/>
          </w:tcPr>
          <w:p w14:paraId="52E501A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pilski</w:t>
            </w:r>
          </w:p>
        </w:tc>
      </w:tr>
      <w:tr w:rsidR="00AB1040" w:rsidRPr="00243FAD" w14:paraId="5FB21858"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10795D69"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8.</w:t>
            </w:r>
          </w:p>
        </w:tc>
        <w:tc>
          <w:tcPr>
            <w:tcW w:w="2236" w:type="dxa"/>
            <w:shd w:val="clear" w:color="auto" w:fill="auto"/>
            <w:noWrap/>
            <w:vAlign w:val="center"/>
          </w:tcPr>
          <w:p w14:paraId="1B013EEB"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proofErr w:type="spellStart"/>
            <w:r w:rsidRPr="003D68F3">
              <w:rPr>
                <w:rFonts w:cs="Arial"/>
                <w:color w:val="000000"/>
                <w:sz w:val="16"/>
                <w:szCs w:val="16"/>
              </w:rPr>
              <w:t>Preinkubator</w:t>
            </w:r>
            <w:proofErr w:type="spellEnd"/>
            <w:r w:rsidRPr="003D68F3">
              <w:rPr>
                <w:rFonts w:cs="Arial"/>
                <w:color w:val="000000"/>
                <w:sz w:val="16"/>
                <w:szCs w:val="16"/>
              </w:rPr>
              <w:t xml:space="preserve"> Akademicki Uniwersytetu im. Adama Mickiewicza</w:t>
            </w:r>
          </w:p>
        </w:tc>
        <w:tc>
          <w:tcPr>
            <w:tcW w:w="1582" w:type="dxa"/>
            <w:shd w:val="clear" w:color="auto" w:fill="auto"/>
            <w:noWrap/>
            <w:vAlign w:val="center"/>
          </w:tcPr>
          <w:p w14:paraId="19D7729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tcPr>
          <w:p w14:paraId="7953238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tcPr>
          <w:p w14:paraId="0586DFBE"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c>
          <w:tcPr>
            <w:tcW w:w="1039" w:type="dxa"/>
            <w:shd w:val="clear" w:color="auto" w:fill="auto"/>
            <w:noWrap/>
            <w:vAlign w:val="center"/>
          </w:tcPr>
          <w:p w14:paraId="22422C81"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r>
      <w:tr w:rsidR="00AB1040" w:rsidRPr="00243FAD" w14:paraId="06BABC04"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hideMark/>
          </w:tcPr>
          <w:p w14:paraId="4E5CCCBF"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9.</w:t>
            </w:r>
          </w:p>
        </w:tc>
        <w:tc>
          <w:tcPr>
            <w:tcW w:w="2236" w:type="dxa"/>
            <w:shd w:val="clear" w:color="auto" w:fill="auto"/>
            <w:noWrap/>
            <w:vAlign w:val="center"/>
          </w:tcPr>
          <w:p w14:paraId="5927A0FD"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Akademicki Inkubator Przedsiębiorczości Politechniki Poznańskiej</w:t>
            </w:r>
          </w:p>
        </w:tc>
        <w:tc>
          <w:tcPr>
            <w:tcW w:w="1582" w:type="dxa"/>
            <w:shd w:val="clear" w:color="auto" w:fill="auto"/>
            <w:noWrap/>
            <w:vAlign w:val="center"/>
          </w:tcPr>
          <w:p w14:paraId="6057EF7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tcPr>
          <w:p w14:paraId="28897A4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tcPr>
          <w:p w14:paraId="3D23A59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c>
          <w:tcPr>
            <w:tcW w:w="1039" w:type="dxa"/>
            <w:shd w:val="clear" w:color="auto" w:fill="auto"/>
            <w:noWrap/>
            <w:vAlign w:val="center"/>
          </w:tcPr>
          <w:p w14:paraId="1B938DFC"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r>
      <w:tr w:rsidR="00AB1040" w:rsidRPr="00243FAD" w14:paraId="66644B55"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44CB9329"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10.</w:t>
            </w:r>
          </w:p>
        </w:tc>
        <w:tc>
          <w:tcPr>
            <w:tcW w:w="2236" w:type="dxa"/>
            <w:shd w:val="clear" w:color="auto" w:fill="auto"/>
            <w:noWrap/>
            <w:vAlign w:val="center"/>
          </w:tcPr>
          <w:p w14:paraId="50D95E17"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DC CENTRUM Sp. z o.o. Biuro Wsparcia Zarządzania</w:t>
            </w:r>
          </w:p>
        </w:tc>
        <w:tc>
          <w:tcPr>
            <w:tcW w:w="1582" w:type="dxa"/>
            <w:shd w:val="clear" w:color="auto" w:fill="auto"/>
            <w:noWrap/>
            <w:vAlign w:val="center"/>
          </w:tcPr>
          <w:p w14:paraId="3DFB7C29"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Inkubator przedsiębiorczości</w:t>
            </w:r>
          </w:p>
        </w:tc>
        <w:tc>
          <w:tcPr>
            <w:tcW w:w="1653" w:type="dxa"/>
            <w:shd w:val="clear" w:color="auto" w:fill="auto"/>
            <w:noWrap/>
            <w:vAlign w:val="center"/>
          </w:tcPr>
          <w:p w14:paraId="73D708A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Inkubator przedsiębiorczości</w:t>
            </w:r>
          </w:p>
        </w:tc>
        <w:tc>
          <w:tcPr>
            <w:tcW w:w="1195" w:type="dxa"/>
            <w:shd w:val="clear" w:color="auto" w:fill="auto"/>
            <w:noWrap/>
            <w:vAlign w:val="center"/>
          </w:tcPr>
          <w:p w14:paraId="1B73239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Poznań</w:t>
            </w:r>
          </w:p>
        </w:tc>
        <w:tc>
          <w:tcPr>
            <w:tcW w:w="1039" w:type="dxa"/>
            <w:shd w:val="clear" w:color="auto" w:fill="auto"/>
            <w:noWrap/>
            <w:vAlign w:val="center"/>
          </w:tcPr>
          <w:p w14:paraId="2B2931B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Poznań</w:t>
            </w:r>
          </w:p>
        </w:tc>
      </w:tr>
      <w:tr w:rsidR="00AB1040" w:rsidRPr="00243FAD" w14:paraId="29C3355F"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30AAFBA2"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11.</w:t>
            </w:r>
          </w:p>
        </w:tc>
        <w:tc>
          <w:tcPr>
            <w:tcW w:w="2236" w:type="dxa"/>
            <w:shd w:val="clear" w:color="auto" w:fill="auto"/>
            <w:noWrap/>
            <w:vAlign w:val="center"/>
          </w:tcPr>
          <w:p w14:paraId="2A844414" w14:textId="3404C049"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rPr>
            </w:pPr>
            <w:r w:rsidRPr="003D68F3">
              <w:rPr>
                <w:rFonts w:cs="Arial"/>
                <w:sz w:val="16"/>
                <w:szCs w:val="16"/>
              </w:rPr>
              <w:t xml:space="preserve">Wielkopolski Inkubator </w:t>
            </w:r>
            <w:proofErr w:type="spellStart"/>
            <w:r w:rsidRPr="003D68F3">
              <w:rPr>
                <w:rFonts w:cs="Arial"/>
                <w:sz w:val="16"/>
                <w:szCs w:val="16"/>
              </w:rPr>
              <w:t>Ekoprzedsiębiorczości</w:t>
            </w:r>
            <w:proofErr w:type="spellEnd"/>
            <w:r w:rsidRPr="003D68F3">
              <w:rPr>
                <w:rFonts w:cs="Arial"/>
                <w:sz w:val="16"/>
                <w:szCs w:val="16"/>
              </w:rPr>
              <w:t xml:space="preserve"> </w:t>
            </w:r>
            <w:r w:rsidR="00BA3FCA" w:rsidRPr="003D68F3">
              <w:rPr>
                <w:rFonts w:cs="Arial"/>
                <w:sz w:val="16"/>
                <w:szCs w:val="16"/>
              </w:rPr>
              <w:br/>
            </w:r>
            <w:r w:rsidRPr="003D68F3">
              <w:rPr>
                <w:rFonts w:cs="Arial"/>
                <w:sz w:val="16"/>
                <w:szCs w:val="16"/>
              </w:rPr>
              <w:t>Sp. z o.o.</w:t>
            </w:r>
          </w:p>
        </w:tc>
        <w:tc>
          <w:tcPr>
            <w:tcW w:w="1582" w:type="dxa"/>
            <w:shd w:val="clear" w:color="auto" w:fill="auto"/>
            <w:noWrap/>
            <w:vAlign w:val="center"/>
          </w:tcPr>
          <w:p w14:paraId="2F347F05"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3D68F3">
              <w:rPr>
                <w:rFonts w:cs="Arial"/>
                <w:sz w:val="16"/>
                <w:szCs w:val="16"/>
              </w:rPr>
              <w:t>Inkubator przedsiębiorczości</w:t>
            </w:r>
          </w:p>
        </w:tc>
        <w:tc>
          <w:tcPr>
            <w:tcW w:w="1653" w:type="dxa"/>
            <w:shd w:val="clear" w:color="auto" w:fill="auto"/>
            <w:noWrap/>
            <w:vAlign w:val="center"/>
          </w:tcPr>
          <w:p w14:paraId="0BF9AECC"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3D68F3">
              <w:rPr>
                <w:rFonts w:cs="Arial"/>
                <w:sz w:val="16"/>
                <w:szCs w:val="16"/>
              </w:rPr>
              <w:t>Inkubator przedsiębiorczości</w:t>
            </w:r>
          </w:p>
        </w:tc>
        <w:tc>
          <w:tcPr>
            <w:tcW w:w="1195" w:type="dxa"/>
            <w:shd w:val="clear" w:color="auto" w:fill="auto"/>
            <w:noWrap/>
            <w:vAlign w:val="center"/>
          </w:tcPr>
          <w:p w14:paraId="04B382A2"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3D68F3">
              <w:rPr>
                <w:rFonts w:cs="Arial"/>
                <w:sz w:val="16"/>
                <w:szCs w:val="16"/>
              </w:rPr>
              <w:t>Poznań</w:t>
            </w:r>
          </w:p>
        </w:tc>
        <w:tc>
          <w:tcPr>
            <w:tcW w:w="1039" w:type="dxa"/>
            <w:shd w:val="clear" w:color="auto" w:fill="auto"/>
            <w:noWrap/>
            <w:vAlign w:val="center"/>
          </w:tcPr>
          <w:p w14:paraId="75A72F0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rPr>
            </w:pPr>
            <w:r w:rsidRPr="003D68F3">
              <w:rPr>
                <w:rFonts w:cs="Arial"/>
                <w:sz w:val="16"/>
                <w:szCs w:val="16"/>
              </w:rPr>
              <w:t>Poznań</w:t>
            </w:r>
          </w:p>
        </w:tc>
      </w:tr>
      <w:tr w:rsidR="00AB1040" w:rsidRPr="00243FAD" w14:paraId="16DE91C4"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40E348AA"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12.</w:t>
            </w:r>
          </w:p>
        </w:tc>
        <w:tc>
          <w:tcPr>
            <w:tcW w:w="2236" w:type="dxa"/>
            <w:shd w:val="clear" w:color="auto" w:fill="auto"/>
            <w:noWrap/>
            <w:vAlign w:val="center"/>
          </w:tcPr>
          <w:p w14:paraId="6A6782B6" w14:textId="79878CEB"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rPr>
            </w:pPr>
            <w:proofErr w:type="spellStart"/>
            <w:r w:rsidRPr="003D68F3">
              <w:rPr>
                <w:rFonts w:cs="Arial"/>
                <w:sz w:val="16"/>
                <w:szCs w:val="16"/>
              </w:rPr>
              <w:t>Eurocentrum</w:t>
            </w:r>
            <w:proofErr w:type="spellEnd"/>
            <w:r w:rsidRPr="003D68F3">
              <w:rPr>
                <w:rFonts w:cs="Arial"/>
                <w:sz w:val="16"/>
                <w:szCs w:val="16"/>
              </w:rPr>
              <w:t xml:space="preserve"> Innowacji </w:t>
            </w:r>
            <w:r w:rsidR="00BA3FCA" w:rsidRPr="003D68F3">
              <w:rPr>
                <w:rFonts w:cs="Arial"/>
                <w:sz w:val="16"/>
                <w:szCs w:val="16"/>
              </w:rPr>
              <w:br/>
            </w:r>
            <w:r w:rsidRPr="003D68F3">
              <w:rPr>
                <w:rFonts w:cs="Arial"/>
                <w:sz w:val="16"/>
                <w:szCs w:val="16"/>
              </w:rPr>
              <w:t xml:space="preserve">i Przedsiębiorczości </w:t>
            </w:r>
            <w:r w:rsidR="00AB1040" w:rsidRPr="003D68F3">
              <w:rPr>
                <w:rFonts w:cs="Arial"/>
                <w:sz w:val="16"/>
                <w:szCs w:val="16"/>
              </w:rPr>
              <w:br/>
            </w:r>
            <w:r w:rsidRPr="003D68F3">
              <w:rPr>
                <w:rFonts w:cs="Arial"/>
                <w:sz w:val="16"/>
                <w:szCs w:val="16"/>
              </w:rPr>
              <w:t>Ostrów Wielkopolski</w:t>
            </w:r>
          </w:p>
        </w:tc>
        <w:tc>
          <w:tcPr>
            <w:tcW w:w="1582" w:type="dxa"/>
            <w:shd w:val="clear" w:color="auto" w:fill="auto"/>
            <w:noWrap/>
            <w:vAlign w:val="center"/>
          </w:tcPr>
          <w:p w14:paraId="200E81F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Towarzystwo gospodarcze</w:t>
            </w:r>
          </w:p>
        </w:tc>
        <w:tc>
          <w:tcPr>
            <w:tcW w:w="1653" w:type="dxa"/>
            <w:shd w:val="clear" w:color="auto" w:fill="auto"/>
            <w:noWrap/>
            <w:vAlign w:val="center"/>
          </w:tcPr>
          <w:p w14:paraId="679CD89D"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Ośrodek szkoleniowo-doradczy</w:t>
            </w:r>
          </w:p>
        </w:tc>
        <w:tc>
          <w:tcPr>
            <w:tcW w:w="1195" w:type="dxa"/>
            <w:shd w:val="clear" w:color="auto" w:fill="auto"/>
            <w:noWrap/>
            <w:vAlign w:val="center"/>
          </w:tcPr>
          <w:p w14:paraId="072EF0DB"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Ostrów Wielkopolski</w:t>
            </w:r>
          </w:p>
        </w:tc>
        <w:tc>
          <w:tcPr>
            <w:tcW w:w="1039" w:type="dxa"/>
            <w:shd w:val="clear" w:color="auto" w:fill="auto"/>
            <w:noWrap/>
            <w:vAlign w:val="center"/>
          </w:tcPr>
          <w:p w14:paraId="2EDAB1A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rPr>
            </w:pPr>
            <w:r w:rsidRPr="003D68F3">
              <w:rPr>
                <w:rFonts w:cs="Arial"/>
                <w:sz w:val="16"/>
                <w:szCs w:val="16"/>
              </w:rPr>
              <w:t>kaliski</w:t>
            </w:r>
          </w:p>
        </w:tc>
      </w:tr>
      <w:tr w:rsidR="00AB1040" w:rsidRPr="00243FAD" w14:paraId="33C6897F"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738AB8DC"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13.</w:t>
            </w:r>
          </w:p>
        </w:tc>
        <w:tc>
          <w:tcPr>
            <w:tcW w:w="2236" w:type="dxa"/>
            <w:shd w:val="clear" w:color="auto" w:fill="auto"/>
            <w:noWrap/>
            <w:vAlign w:val="center"/>
          </w:tcPr>
          <w:p w14:paraId="2BE2B3A7" w14:textId="5BDA746F" w:rsidR="00AC47DF" w:rsidRPr="003D68F3" w:rsidRDefault="00AC47DF" w:rsidP="00C746AD">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 xml:space="preserve">Izba Rzemieślnicza </w:t>
            </w:r>
            <w:r w:rsidR="00C746AD">
              <w:rPr>
                <w:rFonts w:cs="Arial"/>
                <w:color w:val="000000"/>
                <w:sz w:val="16"/>
                <w:szCs w:val="16"/>
              </w:rPr>
              <w:br/>
            </w:r>
            <w:r w:rsidRPr="003D68F3">
              <w:rPr>
                <w:rFonts w:cs="Arial"/>
                <w:color w:val="000000"/>
                <w:sz w:val="16"/>
                <w:szCs w:val="16"/>
              </w:rPr>
              <w:t>w Kaliszu</w:t>
            </w:r>
          </w:p>
        </w:tc>
        <w:tc>
          <w:tcPr>
            <w:tcW w:w="1582" w:type="dxa"/>
            <w:shd w:val="clear" w:color="auto" w:fill="auto"/>
            <w:noWrap/>
            <w:vAlign w:val="center"/>
          </w:tcPr>
          <w:p w14:paraId="3312DE8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75EF476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7793A91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Kalisz</w:t>
            </w:r>
          </w:p>
        </w:tc>
        <w:tc>
          <w:tcPr>
            <w:tcW w:w="1039" w:type="dxa"/>
            <w:shd w:val="clear" w:color="auto" w:fill="auto"/>
            <w:noWrap/>
            <w:vAlign w:val="center"/>
          </w:tcPr>
          <w:p w14:paraId="76C9B8E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kaliski</w:t>
            </w:r>
          </w:p>
        </w:tc>
      </w:tr>
      <w:tr w:rsidR="00AB1040" w:rsidRPr="00243FAD" w14:paraId="34F603F2"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6295AD6B"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14.</w:t>
            </w:r>
          </w:p>
        </w:tc>
        <w:tc>
          <w:tcPr>
            <w:tcW w:w="2236" w:type="dxa"/>
            <w:shd w:val="clear" w:color="auto" w:fill="auto"/>
            <w:noWrap/>
            <w:vAlign w:val="center"/>
          </w:tcPr>
          <w:p w14:paraId="232ACB5F"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Stowarzyszenie Ostrowskie Centrum Wspierania Przedsiębiorczości</w:t>
            </w:r>
          </w:p>
        </w:tc>
        <w:tc>
          <w:tcPr>
            <w:tcW w:w="1582" w:type="dxa"/>
            <w:shd w:val="clear" w:color="auto" w:fill="auto"/>
            <w:noWrap/>
            <w:vAlign w:val="center"/>
          </w:tcPr>
          <w:p w14:paraId="3BC8CBC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213DBFE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58F8908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Ostrów Wielkopolski</w:t>
            </w:r>
          </w:p>
        </w:tc>
        <w:tc>
          <w:tcPr>
            <w:tcW w:w="1039" w:type="dxa"/>
            <w:shd w:val="clear" w:color="auto" w:fill="auto"/>
            <w:noWrap/>
            <w:vAlign w:val="center"/>
          </w:tcPr>
          <w:p w14:paraId="52CD9C6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kaliski</w:t>
            </w:r>
          </w:p>
        </w:tc>
      </w:tr>
      <w:tr w:rsidR="00AB1040" w:rsidRPr="00243FAD" w14:paraId="43CD0EC0"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D021D4D"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15.</w:t>
            </w:r>
          </w:p>
        </w:tc>
        <w:tc>
          <w:tcPr>
            <w:tcW w:w="2236" w:type="dxa"/>
            <w:shd w:val="clear" w:color="auto" w:fill="auto"/>
            <w:noWrap/>
            <w:vAlign w:val="center"/>
          </w:tcPr>
          <w:p w14:paraId="352AEA44"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Regionalna Izba Gospodarcza w Kaliszu</w:t>
            </w:r>
          </w:p>
        </w:tc>
        <w:tc>
          <w:tcPr>
            <w:tcW w:w="1582" w:type="dxa"/>
            <w:shd w:val="clear" w:color="auto" w:fill="auto"/>
            <w:noWrap/>
            <w:vAlign w:val="center"/>
          </w:tcPr>
          <w:p w14:paraId="4A69FDA2"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5F33FBE7"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6853B4C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Kalisz</w:t>
            </w:r>
          </w:p>
        </w:tc>
        <w:tc>
          <w:tcPr>
            <w:tcW w:w="1039" w:type="dxa"/>
            <w:shd w:val="clear" w:color="auto" w:fill="auto"/>
            <w:noWrap/>
            <w:vAlign w:val="center"/>
          </w:tcPr>
          <w:p w14:paraId="6E4AB9F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kaliski</w:t>
            </w:r>
          </w:p>
        </w:tc>
      </w:tr>
      <w:tr w:rsidR="00AB1040" w:rsidRPr="00243FAD" w14:paraId="69612E2C"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2CBBA34F"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16.</w:t>
            </w:r>
          </w:p>
        </w:tc>
        <w:tc>
          <w:tcPr>
            <w:tcW w:w="2236" w:type="dxa"/>
            <w:shd w:val="clear" w:color="auto" w:fill="auto"/>
            <w:noWrap/>
            <w:vAlign w:val="center"/>
          </w:tcPr>
          <w:p w14:paraId="3574D315" w14:textId="2AFD26EC"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 xml:space="preserve">Agencja Rozwoju Regionalnego S.A. </w:t>
            </w:r>
            <w:r w:rsidR="00AB1040" w:rsidRPr="003D68F3">
              <w:rPr>
                <w:rFonts w:cs="Arial"/>
                <w:color w:val="000000"/>
                <w:sz w:val="16"/>
                <w:szCs w:val="16"/>
              </w:rPr>
              <w:br/>
            </w:r>
            <w:r w:rsidRPr="003D68F3">
              <w:rPr>
                <w:rFonts w:cs="Arial"/>
                <w:color w:val="000000"/>
                <w:sz w:val="16"/>
                <w:szCs w:val="16"/>
              </w:rPr>
              <w:t>w Koninie</w:t>
            </w:r>
          </w:p>
        </w:tc>
        <w:tc>
          <w:tcPr>
            <w:tcW w:w="1582" w:type="dxa"/>
            <w:shd w:val="clear" w:color="auto" w:fill="auto"/>
            <w:noWrap/>
            <w:vAlign w:val="center"/>
          </w:tcPr>
          <w:p w14:paraId="5DD2AE1C" w14:textId="7A18AD10" w:rsidR="00AC47DF" w:rsidRPr="003D68F3" w:rsidRDefault="00AC47DF" w:rsidP="00470910">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Agencja rozwoju regionalnego lub lokalnego</w:t>
            </w:r>
          </w:p>
        </w:tc>
        <w:tc>
          <w:tcPr>
            <w:tcW w:w="1653" w:type="dxa"/>
            <w:shd w:val="clear" w:color="auto" w:fill="auto"/>
            <w:noWrap/>
            <w:vAlign w:val="center"/>
          </w:tcPr>
          <w:p w14:paraId="766E4E1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00B609F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Konin</w:t>
            </w:r>
          </w:p>
        </w:tc>
        <w:tc>
          <w:tcPr>
            <w:tcW w:w="1039" w:type="dxa"/>
            <w:shd w:val="clear" w:color="auto" w:fill="auto"/>
            <w:noWrap/>
            <w:vAlign w:val="center"/>
          </w:tcPr>
          <w:p w14:paraId="62A830B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koniński</w:t>
            </w:r>
          </w:p>
        </w:tc>
      </w:tr>
      <w:tr w:rsidR="00AB1040" w:rsidRPr="00243FAD" w14:paraId="3E5BEE7C"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0354FE9"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17.</w:t>
            </w:r>
          </w:p>
        </w:tc>
        <w:tc>
          <w:tcPr>
            <w:tcW w:w="2236" w:type="dxa"/>
            <w:shd w:val="clear" w:color="auto" w:fill="auto"/>
            <w:noWrap/>
            <w:vAlign w:val="center"/>
          </w:tcPr>
          <w:p w14:paraId="28477623"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Turecka Izba Gospodarcza</w:t>
            </w:r>
          </w:p>
        </w:tc>
        <w:tc>
          <w:tcPr>
            <w:tcW w:w="1582" w:type="dxa"/>
            <w:shd w:val="clear" w:color="auto" w:fill="auto"/>
            <w:noWrap/>
            <w:vAlign w:val="center"/>
          </w:tcPr>
          <w:p w14:paraId="588BE40C"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09B8773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04C1CD6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Turek</w:t>
            </w:r>
          </w:p>
        </w:tc>
        <w:tc>
          <w:tcPr>
            <w:tcW w:w="1039" w:type="dxa"/>
            <w:shd w:val="clear" w:color="auto" w:fill="auto"/>
            <w:noWrap/>
            <w:vAlign w:val="center"/>
          </w:tcPr>
          <w:p w14:paraId="19F09A4B"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koniński</w:t>
            </w:r>
          </w:p>
        </w:tc>
      </w:tr>
      <w:tr w:rsidR="00AB1040" w:rsidRPr="00243FAD" w14:paraId="588DEA82"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67D8F093"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18.</w:t>
            </w:r>
          </w:p>
        </w:tc>
        <w:tc>
          <w:tcPr>
            <w:tcW w:w="2236" w:type="dxa"/>
            <w:shd w:val="clear" w:color="auto" w:fill="auto"/>
            <w:noWrap/>
            <w:vAlign w:val="center"/>
          </w:tcPr>
          <w:p w14:paraId="089215F7"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Konińska Izba Gospodarcza</w:t>
            </w:r>
          </w:p>
        </w:tc>
        <w:tc>
          <w:tcPr>
            <w:tcW w:w="1582" w:type="dxa"/>
            <w:shd w:val="clear" w:color="auto" w:fill="auto"/>
            <w:noWrap/>
            <w:vAlign w:val="center"/>
          </w:tcPr>
          <w:p w14:paraId="6761610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1DD4EBAB"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0C61BE9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Konin</w:t>
            </w:r>
          </w:p>
        </w:tc>
        <w:tc>
          <w:tcPr>
            <w:tcW w:w="1039" w:type="dxa"/>
            <w:shd w:val="clear" w:color="auto" w:fill="auto"/>
            <w:noWrap/>
            <w:vAlign w:val="center"/>
          </w:tcPr>
          <w:p w14:paraId="1CD95490"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koniński</w:t>
            </w:r>
          </w:p>
        </w:tc>
      </w:tr>
      <w:tr w:rsidR="00AB1040" w:rsidRPr="00243FAD" w14:paraId="55902D73"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76A6108"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lastRenderedPageBreak/>
              <w:t>19.</w:t>
            </w:r>
          </w:p>
        </w:tc>
        <w:tc>
          <w:tcPr>
            <w:tcW w:w="2236" w:type="dxa"/>
            <w:shd w:val="clear" w:color="auto" w:fill="auto"/>
            <w:noWrap/>
            <w:vAlign w:val="center"/>
          </w:tcPr>
          <w:p w14:paraId="271947A6"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Nowotomyska Izba Gospodarcza</w:t>
            </w:r>
          </w:p>
        </w:tc>
        <w:tc>
          <w:tcPr>
            <w:tcW w:w="1582" w:type="dxa"/>
            <w:shd w:val="clear" w:color="auto" w:fill="auto"/>
            <w:noWrap/>
            <w:vAlign w:val="center"/>
          </w:tcPr>
          <w:p w14:paraId="0FDE79A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64EEE1E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3B5D1EA7"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Nowy Tomyśl</w:t>
            </w:r>
          </w:p>
        </w:tc>
        <w:tc>
          <w:tcPr>
            <w:tcW w:w="1039" w:type="dxa"/>
            <w:shd w:val="clear" w:color="auto" w:fill="auto"/>
            <w:noWrap/>
            <w:vAlign w:val="center"/>
          </w:tcPr>
          <w:p w14:paraId="7E6DCE4C"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w:t>
            </w:r>
          </w:p>
        </w:tc>
      </w:tr>
      <w:tr w:rsidR="00AB1040" w:rsidRPr="00243FAD" w14:paraId="2DAB279E"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172C67BA"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20.</w:t>
            </w:r>
          </w:p>
        </w:tc>
        <w:tc>
          <w:tcPr>
            <w:tcW w:w="2236" w:type="dxa"/>
            <w:shd w:val="clear" w:color="auto" w:fill="auto"/>
            <w:noWrap/>
            <w:vAlign w:val="center"/>
          </w:tcPr>
          <w:p w14:paraId="1D9400F8" w14:textId="2C623A76"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 xml:space="preserve">Ośrodek Wspierania Przedsiębiorczości </w:t>
            </w:r>
            <w:r w:rsidR="00AB1040" w:rsidRPr="003D68F3">
              <w:rPr>
                <w:rFonts w:cs="Arial"/>
                <w:color w:val="000000"/>
                <w:sz w:val="16"/>
                <w:szCs w:val="16"/>
              </w:rPr>
              <w:br/>
            </w:r>
            <w:r w:rsidRPr="003D68F3">
              <w:rPr>
                <w:rFonts w:cs="Arial"/>
                <w:color w:val="000000"/>
                <w:sz w:val="16"/>
                <w:szCs w:val="16"/>
              </w:rPr>
              <w:t>w Kościanie</w:t>
            </w:r>
          </w:p>
        </w:tc>
        <w:tc>
          <w:tcPr>
            <w:tcW w:w="1582" w:type="dxa"/>
            <w:shd w:val="clear" w:color="auto" w:fill="auto"/>
            <w:noWrap/>
            <w:vAlign w:val="center"/>
          </w:tcPr>
          <w:p w14:paraId="51F5FEFD"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6544020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7D0EC9BD"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Kościan</w:t>
            </w:r>
          </w:p>
        </w:tc>
        <w:tc>
          <w:tcPr>
            <w:tcW w:w="1039" w:type="dxa"/>
            <w:shd w:val="clear" w:color="auto" w:fill="auto"/>
            <w:noWrap/>
            <w:vAlign w:val="center"/>
          </w:tcPr>
          <w:p w14:paraId="3B5E59E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w:t>
            </w:r>
          </w:p>
        </w:tc>
      </w:tr>
      <w:tr w:rsidR="00AB1040" w:rsidRPr="00243FAD" w14:paraId="554314E0"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1A1B9D2F"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21.</w:t>
            </w:r>
          </w:p>
        </w:tc>
        <w:tc>
          <w:tcPr>
            <w:tcW w:w="2236" w:type="dxa"/>
            <w:shd w:val="clear" w:color="auto" w:fill="auto"/>
            <w:noWrap/>
            <w:vAlign w:val="center"/>
          </w:tcPr>
          <w:p w14:paraId="3069E42D" w14:textId="0D120933"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 xml:space="preserve">Regionalna Izba Przemysłowo-Handlowa </w:t>
            </w:r>
            <w:r w:rsidR="00AB1040" w:rsidRPr="003D68F3">
              <w:rPr>
                <w:rFonts w:cs="Arial"/>
                <w:color w:val="000000"/>
                <w:sz w:val="16"/>
                <w:szCs w:val="16"/>
              </w:rPr>
              <w:br/>
            </w:r>
            <w:r w:rsidRPr="003D68F3">
              <w:rPr>
                <w:rFonts w:cs="Arial"/>
                <w:color w:val="000000"/>
                <w:sz w:val="16"/>
                <w:szCs w:val="16"/>
              </w:rPr>
              <w:t>w Lesznie</w:t>
            </w:r>
          </w:p>
        </w:tc>
        <w:tc>
          <w:tcPr>
            <w:tcW w:w="1582" w:type="dxa"/>
            <w:shd w:val="clear" w:color="auto" w:fill="auto"/>
            <w:noWrap/>
            <w:vAlign w:val="center"/>
          </w:tcPr>
          <w:p w14:paraId="69634C7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217A55D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6D3AF6C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Leszno</w:t>
            </w:r>
          </w:p>
        </w:tc>
        <w:tc>
          <w:tcPr>
            <w:tcW w:w="1039" w:type="dxa"/>
            <w:shd w:val="clear" w:color="auto" w:fill="auto"/>
            <w:noWrap/>
            <w:vAlign w:val="center"/>
          </w:tcPr>
          <w:p w14:paraId="0A1B52C5"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w:t>
            </w:r>
          </w:p>
        </w:tc>
      </w:tr>
      <w:tr w:rsidR="00AB1040" w:rsidRPr="00243FAD" w14:paraId="05B8FFE7"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0984AFE4"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sz w:val="16"/>
                <w:szCs w:val="16"/>
                <w:lang w:eastAsia="pl-PL"/>
              </w:rPr>
              <w:t>22.</w:t>
            </w:r>
          </w:p>
        </w:tc>
        <w:tc>
          <w:tcPr>
            <w:tcW w:w="2236" w:type="dxa"/>
            <w:shd w:val="clear" w:color="auto" w:fill="auto"/>
            <w:noWrap/>
            <w:vAlign w:val="center"/>
          </w:tcPr>
          <w:p w14:paraId="425C817D"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Stowarzyszenie Wspierania Przedsiębiorczości Powiatu Gostyńskiego</w:t>
            </w:r>
          </w:p>
        </w:tc>
        <w:tc>
          <w:tcPr>
            <w:tcW w:w="1582" w:type="dxa"/>
            <w:shd w:val="clear" w:color="auto" w:fill="auto"/>
            <w:noWrap/>
            <w:vAlign w:val="center"/>
          </w:tcPr>
          <w:p w14:paraId="71E0731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4AAB7180"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2E2E0DFF"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Gostyń</w:t>
            </w:r>
          </w:p>
        </w:tc>
        <w:tc>
          <w:tcPr>
            <w:tcW w:w="1039" w:type="dxa"/>
            <w:shd w:val="clear" w:color="auto" w:fill="auto"/>
            <w:noWrap/>
            <w:vAlign w:val="center"/>
          </w:tcPr>
          <w:p w14:paraId="37DBC8F4"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leszczyński</w:t>
            </w:r>
          </w:p>
        </w:tc>
      </w:tr>
      <w:tr w:rsidR="00AB1040" w:rsidRPr="00243FAD" w14:paraId="2828E14F"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253DEA6E"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sz w:val="16"/>
                <w:szCs w:val="16"/>
                <w:lang w:eastAsia="pl-PL"/>
              </w:rPr>
              <w:t>23.</w:t>
            </w:r>
          </w:p>
        </w:tc>
        <w:tc>
          <w:tcPr>
            <w:tcW w:w="2236" w:type="dxa"/>
            <w:shd w:val="clear" w:color="auto" w:fill="auto"/>
            <w:noWrap/>
            <w:vAlign w:val="center"/>
          </w:tcPr>
          <w:p w14:paraId="53574990"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Izba Gospodarcza Północnej Wielkopolski</w:t>
            </w:r>
          </w:p>
        </w:tc>
        <w:tc>
          <w:tcPr>
            <w:tcW w:w="1582" w:type="dxa"/>
            <w:shd w:val="clear" w:color="auto" w:fill="auto"/>
            <w:noWrap/>
            <w:vAlign w:val="center"/>
          </w:tcPr>
          <w:p w14:paraId="56ADFDB7"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Organizacja samorządu gospodarczego</w:t>
            </w:r>
          </w:p>
        </w:tc>
        <w:tc>
          <w:tcPr>
            <w:tcW w:w="1653" w:type="dxa"/>
            <w:shd w:val="clear" w:color="auto" w:fill="auto"/>
            <w:noWrap/>
            <w:vAlign w:val="center"/>
          </w:tcPr>
          <w:p w14:paraId="6BEB3E9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Ośrodek szkoleniowo-doradczy</w:t>
            </w:r>
          </w:p>
        </w:tc>
        <w:tc>
          <w:tcPr>
            <w:tcW w:w="1195" w:type="dxa"/>
            <w:shd w:val="clear" w:color="auto" w:fill="auto"/>
            <w:noWrap/>
            <w:vAlign w:val="center"/>
          </w:tcPr>
          <w:p w14:paraId="3ACD941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Piła</w:t>
            </w:r>
          </w:p>
        </w:tc>
        <w:tc>
          <w:tcPr>
            <w:tcW w:w="1039" w:type="dxa"/>
            <w:shd w:val="clear" w:color="auto" w:fill="auto"/>
            <w:noWrap/>
            <w:vAlign w:val="center"/>
          </w:tcPr>
          <w:p w14:paraId="7BB6A019"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pilski</w:t>
            </w:r>
          </w:p>
        </w:tc>
      </w:tr>
      <w:tr w:rsidR="00AB1040" w:rsidRPr="00243FAD" w14:paraId="7885A27F"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435861D9"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sz w:val="16"/>
                <w:szCs w:val="16"/>
                <w:lang w:eastAsia="pl-PL"/>
              </w:rPr>
              <w:t>24.</w:t>
            </w:r>
          </w:p>
        </w:tc>
        <w:tc>
          <w:tcPr>
            <w:tcW w:w="2236" w:type="dxa"/>
            <w:shd w:val="clear" w:color="auto" w:fill="auto"/>
            <w:noWrap/>
            <w:vAlign w:val="center"/>
          </w:tcPr>
          <w:p w14:paraId="30AEACFB"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sz w:val="16"/>
                <w:szCs w:val="16"/>
              </w:rPr>
              <w:t>Wielkopolska Agencja Rozwoju Przedsiębiorczości Sp. z o.o. w Poznaniu, Oddział w Pile</w:t>
            </w:r>
          </w:p>
        </w:tc>
        <w:tc>
          <w:tcPr>
            <w:tcW w:w="1582" w:type="dxa"/>
            <w:shd w:val="clear" w:color="auto" w:fill="auto"/>
            <w:noWrap/>
            <w:vAlign w:val="center"/>
          </w:tcPr>
          <w:p w14:paraId="382EE94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sz w:val="16"/>
                <w:szCs w:val="16"/>
              </w:rPr>
              <w:t>Agencja rozwoju regionalnego lub lokalnego</w:t>
            </w:r>
          </w:p>
        </w:tc>
        <w:tc>
          <w:tcPr>
            <w:tcW w:w="1653" w:type="dxa"/>
            <w:shd w:val="clear" w:color="auto" w:fill="auto"/>
            <w:noWrap/>
            <w:vAlign w:val="center"/>
          </w:tcPr>
          <w:p w14:paraId="7AB84FA9"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0BD504CD"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sz w:val="16"/>
                <w:szCs w:val="16"/>
              </w:rPr>
              <w:t>Piła</w:t>
            </w:r>
          </w:p>
        </w:tc>
        <w:tc>
          <w:tcPr>
            <w:tcW w:w="1039" w:type="dxa"/>
            <w:shd w:val="clear" w:color="auto" w:fill="auto"/>
            <w:noWrap/>
            <w:vAlign w:val="center"/>
          </w:tcPr>
          <w:p w14:paraId="0625F070"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sz w:val="16"/>
                <w:szCs w:val="16"/>
              </w:rPr>
              <w:t>pilski</w:t>
            </w:r>
          </w:p>
        </w:tc>
      </w:tr>
      <w:tr w:rsidR="00AB1040" w:rsidRPr="00243FAD" w14:paraId="418E226B"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39B7C99D"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25.</w:t>
            </w:r>
          </w:p>
        </w:tc>
        <w:tc>
          <w:tcPr>
            <w:tcW w:w="2236" w:type="dxa"/>
            <w:shd w:val="clear" w:color="auto" w:fill="auto"/>
            <w:noWrap/>
            <w:vAlign w:val="center"/>
          </w:tcPr>
          <w:p w14:paraId="5ABE6007"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Poznański Ośrodek Wspierania Przedsiębiorczości</w:t>
            </w:r>
          </w:p>
        </w:tc>
        <w:tc>
          <w:tcPr>
            <w:tcW w:w="1582" w:type="dxa"/>
            <w:shd w:val="clear" w:color="auto" w:fill="auto"/>
            <w:noWrap/>
            <w:vAlign w:val="center"/>
          </w:tcPr>
          <w:p w14:paraId="5476DE22"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Organizacja samorządu gospodarczego</w:t>
            </w:r>
          </w:p>
        </w:tc>
        <w:tc>
          <w:tcPr>
            <w:tcW w:w="1653" w:type="dxa"/>
            <w:shd w:val="clear" w:color="auto" w:fill="auto"/>
            <w:noWrap/>
            <w:vAlign w:val="center"/>
          </w:tcPr>
          <w:p w14:paraId="6F34A64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51DBC929"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77C0FBF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3A5CE325"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04CB4302"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26.</w:t>
            </w:r>
          </w:p>
        </w:tc>
        <w:tc>
          <w:tcPr>
            <w:tcW w:w="2236" w:type="dxa"/>
            <w:shd w:val="clear" w:color="auto" w:fill="auto"/>
            <w:noWrap/>
            <w:vAlign w:val="center"/>
          </w:tcPr>
          <w:p w14:paraId="04D658EE"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Wielkopolska Agencja Rozwoju Przedsiębiorczości Sp. z o.o. w Poznaniu</w:t>
            </w:r>
          </w:p>
        </w:tc>
        <w:tc>
          <w:tcPr>
            <w:tcW w:w="1582" w:type="dxa"/>
            <w:shd w:val="clear" w:color="auto" w:fill="auto"/>
            <w:noWrap/>
            <w:vAlign w:val="center"/>
          </w:tcPr>
          <w:p w14:paraId="2E1E549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Agencja rozwoju regionalnego lub lokalnego</w:t>
            </w:r>
          </w:p>
        </w:tc>
        <w:tc>
          <w:tcPr>
            <w:tcW w:w="1653" w:type="dxa"/>
            <w:shd w:val="clear" w:color="auto" w:fill="auto"/>
            <w:noWrap/>
            <w:vAlign w:val="center"/>
          </w:tcPr>
          <w:p w14:paraId="5C9FEC30"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7E34C44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495AC5A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744A312C"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1882CF9F"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27.</w:t>
            </w:r>
          </w:p>
        </w:tc>
        <w:tc>
          <w:tcPr>
            <w:tcW w:w="2236" w:type="dxa"/>
            <w:shd w:val="clear" w:color="auto" w:fill="auto"/>
            <w:noWrap/>
            <w:vAlign w:val="center"/>
          </w:tcPr>
          <w:p w14:paraId="6D63BDAF"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Wielkopolska Izba Przemysłowo-Handlowa</w:t>
            </w:r>
          </w:p>
        </w:tc>
        <w:tc>
          <w:tcPr>
            <w:tcW w:w="1582" w:type="dxa"/>
            <w:shd w:val="clear" w:color="auto" w:fill="auto"/>
            <w:noWrap/>
            <w:vAlign w:val="center"/>
          </w:tcPr>
          <w:p w14:paraId="2670C1E3"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Organizacja samorządu gospodarczego</w:t>
            </w:r>
          </w:p>
        </w:tc>
        <w:tc>
          <w:tcPr>
            <w:tcW w:w="1653" w:type="dxa"/>
            <w:shd w:val="clear" w:color="auto" w:fill="auto"/>
            <w:noWrap/>
            <w:vAlign w:val="center"/>
          </w:tcPr>
          <w:p w14:paraId="4ECAD6B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569CF01E"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5DB49879"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67E25FE2"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D4D4F4E"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28.</w:t>
            </w:r>
          </w:p>
        </w:tc>
        <w:tc>
          <w:tcPr>
            <w:tcW w:w="2236" w:type="dxa"/>
            <w:shd w:val="clear" w:color="auto" w:fill="auto"/>
            <w:noWrap/>
            <w:vAlign w:val="center"/>
          </w:tcPr>
          <w:p w14:paraId="79E859F2"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Wielkopolska Izba Rzemieślnicza w Poznaniu</w:t>
            </w:r>
          </w:p>
        </w:tc>
        <w:tc>
          <w:tcPr>
            <w:tcW w:w="1582" w:type="dxa"/>
            <w:shd w:val="clear" w:color="auto" w:fill="auto"/>
            <w:noWrap/>
            <w:vAlign w:val="center"/>
          </w:tcPr>
          <w:p w14:paraId="61CF875B"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Organizacja samorządu gospodarczego</w:t>
            </w:r>
          </w:p>
        </w:tc>
        <w:tc>
          <w:tcPr>
            <w:tcW w:w="1653" w:type="dxa"/>
            <w:shd w:val="clear" w:color="auto" w:fill="auto"/>
            <w:noWrap/>
            <w:vAlign w:val="center"/>
          </w:tcPr>
          <w:p w14:paraId="7188A45E"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2216A31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597B3D0F"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0570944F"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72854F78"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29.</w:t>
            </w:r>
          </w:p>
        </w:tc>
        <w:tc>
          <w:tcPr>
            <w:tcW w:w="2236" w:type="dxa"/>
            <w:shd w:val="clear" w:color="auto" w:fill="auto"/>
            <w:noWrap/>
            <w:vAlign w:val="center"/>
          </w:tcPr>
          <w:p w14:paraId="7F469DC9" w14:textId="5EAAE725"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 xml:space="preserve">Polska Izba Gospodarcza Importerów Eksporterów </w:t>
            </w:r>
            <w:r w:rsidR="00BA3FCA" w:rsidRPr="003D68F3">
              <w:rPr>
                <w:rFonts w:cs="Arial"/>
                <w:sz w:val="16"/>
                <w:szCs w:val="16"/>
              </w:rPr>
              <w:br/>
            </w:r>
            <w:r w:rsidRPr="003D68F3">
              <w:rPr>
                <w:rFonts w:cs="Arial"/>
                <w:sz w:val="16"/>
                <w:szCs w:val="16"/>
              </w:rPr>
              <w:t>i Kooperacji</w:t>
            </w:r>
          </w:p>
        </w:tc>
        <w:tc>
          <w:tcPr>
            <w:tcW w:w="1582" w:type="dxa"/>
            <w:shd w:val="clear" w:color="auto" w:fill="auto"/>
            <w:noWrap/>
            <w:vAlign w:val="center"/>
          </w:tcPr>
          <w:p w14:paraId="53201723"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Organizacja samorządu gospodarczego</w:t>
            </w:r>
          </w:p>
        </w:tc>
        <w:tc>
          <w:tcPr>
            <w:tcW w:w="1653" w:type="dxa"/>
            <w:shd w:val="clear" w:color="auto" w:fill="auto"/>
            <w:noWrap/>
            <w:vAlign w:val="center"/>
          </w:tcPr>
          <w:p w14:paraId="112481F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4099C76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6684885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03193B43"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4AF64E79"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30.</w:t>
            </w:r>
          </w:p>
        </w:tc>
        <w:tc>
          <w:tcPr>
            <w:tcW w:w="2236" w:type="dxa"/>
            <w:shd w:val="clear" w:color="auto" w:fill="auto"/>
            <w:noWrap/>
            <w:vAlign w:val="center"/>
          </w:tcPr>
          <w:p w14:paraId="662D6580"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Wielkopolska Izba Budownictwa</w:t>
            </w:r>
          </w:p>
        </w:tc>
        <w:tc>
          <w:tcPr>
            <w:tcW w:w="1582" w:type="dxa"/>
            <w:shd w:val="clear" w:color="auto" w:fill="auto"/>
            <w:noWrap/>
            <w:vAlign w:val="center"/>
          </w:tcPr>
          <w:p w14:paraId="769BCEC4"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Organizacja samorządu gospodarczego</w:t>
            </w:r>
          </w:p>
        </w:tc>
        <w:tc>
          <w:tcPr>
            <w:tcW w:w="1653" w:type="dxa"/>
            <w:shd w:val="clear" w:color="auto" w:fill="auto"/>
            <w:noWrap/>
            <w:vAlign w:val="center"/>
          </w:tcPr>
          <w:p w14:paraId="52582B4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1B8199E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55FA6C4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321140F2"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7A032DC9"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31.</w:t>
            </w:r>
          </w:p>
        </w:tc>
        <w:tc>
          <w:tcPr>
            <w:tcW w:w="2236" w:type="dxa"/>
            <w:shd w:val="clear" w:color="auto" w:fill="auto"/>
            <w:noWrap/>
            <w:vAlign w:val="center"/>
          </w:tcPr>
          <w:p w14:paraId="67007DEB"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Polska Fundacja Przedsiębiorczości</w:t>
            </w:r>
          </w:p>
        </w:tc>
        <w:tc>
          <w:tcPr>
            <w:tcW w:w="1582" w:type="dxa"/>
            <w:shd w:val="clear" w:color="auto" w:fill="auto"/>
            <w:noWrap/>
            <w:vAlign w:val="center"/>
          </w:tcPr>
          <w:p w14:paraId="18EB818E"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Fundacja rozwoju</w:t>
            </w:r>
          </w:p>
        </w:tc>
        <w:tc>
          <w:tcPr>
            <w:tcW w:w="1653" w:type="dxa"/>
            <w:shd w:val="clear" w:color="auto" w:fill="auto"/>
            <w:noWrap/>
            <w:vAlign w:val="center"/>
          </w:tcPr>
          <w:p w14:paraId="1DD5EE9E"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332FE88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4FF9828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664FC03F"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AF55DD4"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32.</w:t>
            </w:r>
          </w:p>
        </w:tc>
        <w:tc>
          <w:tcPr>
            <w:tcW w:w="2236" w:type="dxa"/>
            <w:shd w:val="clear" w:color="auto" w:fill="auto"/>
            <w:noWrap/>
            <w:vAlign w:val="center"/>
          </w:tcPr>
          <w:p w14:paraId="121D66A9"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Wielkopolskie Zrzeszenie Handlu i Usług</w:t>
            </w:r>
          </w:p>
        </w:tc>
        <w:tc>
          <w:tcPr>
            <w:tcW w:w="1582" w:type="dxa"/>
            <w:shd w:val="clear" w:color="auto" w:fill="auto"/>
            <w:noWrap/>
            <w:vAlign w:val="center"/>
          </w:tcPr>
          <w:p w14:paraId="0CF8104E"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Towarzystwo gospodarcze</w:t>
            </w:r>
          </w:p>
        </w:tc>
        <w:tc>
          <w:tcPr>
            <w:tcW w:w="1653" w:type="dxa"/>
            <w:shd w:val="clear" w:color="auto" w:fill="auto"/>
            <w:noWrap/>
            <w:vAlign w:val="center"/>
          </w:tcPr>
          <w:p w14:paraId="2396289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529F57A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45F1BF9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03D6D43B"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1C8F1A2A"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33.</w:t>
            </w:r>
          </w:p>
        </w:tc>
        <w:tc>
          <w:tcPr>
            <w:tcW w:w="2236" w:type="dxa"/>
            <w:shd w:val="clear" w:color="auto" w:fill="auto"/>
            <w:noWrap/>
            <w:vAlign w:val="center"/>
          </w:tcPr>
          <w:p w14:paraId="38EB789A"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Unia Gospodarcza Regionu Śremskiego – Śremski Ośrodek Wspierania Małej Przedsiębiorczości</w:t>
            </w:r>
          </w:p>
        </w:tc>
        <w:tc>
          <w:tcPr>
            <w:tcW w:w="1582" w:type="dxa"/>
            <w:shd w:val="clear" w:color="auto" w:fill="auto"/>
            <w:noWrap/>
            <w:vAlign w:val="center"/>
          </w:tcPr>
          <w:p w14:paraId="3C7E806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Towarzystwo gospodarcze</w:t>
            </w:r>
          </w:p>
        </w:tc>
        <w:tc>
          <w:tcPr>
            <w:tcW w:w="1653" w:type="dxa"/>
            <w:shd w:val="clear" w:color="auto" w:fill="auto"/>
            <w:noWrap/>
            <w:vAlign w:val="center"/>
          </w:tcPr>
          <w:p w14:paraId="5C104B0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781A348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Śrem</w:t>
            </w:r>
          </w:p>
        </w:tc>
        <w:tc>
          <w:tcPr>
            <w:tcW w:w="1039" w:type="dxa"/>
            <w:shd w:val="clear" w:color="auto" w:fill="auto"/>
            <w:noWrap/>
            <w:vAlign w:val="center"/>
          </w:tcPr>
          <w:p w14:paraId="205F51EE"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poznański</w:t>
            </w:r>
          </w:p>
        </w:tc>
      </w:tr>
      <w:tr w:rsidR="00AB1040" w:rsidRPr="00243FAD" w14:paraId="36C6A58F"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63989AD2"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lastRenderedPageBreak/>
              <w:t>34.</w:t>
            </w:r>
          </w:p>
        </w:tc>
        <w:tc>
          <w:tcPr>
            <w:tcW w:w="2236" w:type="dxa"/>
            <w:shd w:val="clear" w:color="auto" w:fill="auto"/>
            <w:noWrap/>
            <w:vAlign w:val="center"/>
          </w:tcPr>
          <w:p w14:paraId="70785DC0"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Izba Przemysłowo-Handlowa Południowej Wielkopolski</w:t>
            </w:r>
          </w:p>
        </w:tc>
        <w:tc>
          <w:tcPr>
            <w:tcW w:w="1582" w:type="dxa"/>
            <w:shd w:val="clear" w:color="auto" w:fill="auto"/>
            <w:noWrap/>
            <w:vAlign w:val="center"/>
          </w:tcPr>
          <w:p w14:paraId="54B18B6E"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Organizacja samorządu gospodarczego</w:t>
            </w:r>
          </w:p>
        </w:tc>
        <w:tc>
          <w:tcPr>
            <w:tcW w:w="1653" w:type="dxa"/>
            <w:shd w:val="clear" w:color="auto" w:fill="auto"/>
            <w:noWrap/>
            <w:vAlign w:val="center"/>
          </w:tcPr>
          <w:p w14:paraId="3A3EDE64"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Ośrodek szkoleniowo-doradczy</w:t>
            </w:r>
          </w:p>
        </w:tc>
        <w:tc>
          <w:tcPr>
            <w:tcW w:w="1195" w:type="dxa"/>
            <w:shd w:val="clear" w:color="auto" w:fill="auto"/>
            <w:noWrap/>
            <w:vAlign w:val="center"/>
          </w:tcPr>
          <w:p w14:paraId="18E67D9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Ostrów Wielkopolski</w:t>
            </w:r>
          </w:p>
        </w:tc>
        <w:tc>
          <w:tcPr>
            <w:tcW w:w="1039" w:type="dxa"/>
            <w:shd w:val="clear" w:color="auto" w:fill="auto"/>
            <w:noWrap/>
            <w:vAlign w:val="center"/>
          </w:tcPr>
          <w:p w14:paraId="5D6CECD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kaliski</w:t>
            </w:r>
          </w:p>
        </w:tc>
      </w:tr>
      <w:tr w:rsidR="00AB1040" w:rsidRPr="00243FAD" w14:paraId="700D5971"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7DCA344A"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35</w:t>
            </w:r>
          </w:p>
        </w:tc>
        <w:tc>
          <w:tcPr>
            <w:tcW w:w="2236" w:type="dxa"/>
            <w:shd w:val="clear" w:color="auto" w:fill="auto"/>
            <w:noWrap/>
            <w:vAlign w:val="center"/>
          </w:tcPr>
          <w:p w14:paraId="5144F6D0"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proofErr w:type="spellStart"/>
            <w:r w:rsidRPr="003D68F3">
              <w:rPr>
                <w:rFonts w:cs="Arial"/>
                <w:color w:val="000000"/>
                <w:sz w:val="16"/>
                <w:szCs w:val="16"/>
              </w:rPr>
              <w:t>InQbator</w:t>
            </w:r>
            <w:proofErr w:type="spellEnd"/>
          </w:p>
        </w:tc>
        <w:tc>
          <w:tcPr>
            <w:tcW w:w="1582" w:type="dxa"/>
            <w:shd w:val="clear" w:color="auto" w:fill="auto"/>
            <w:noWrap/>
            <w:vAlign w:val="center"/>
          </w:tcPr>
          <w:p w14:paraId="5DBD742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color w:val="000000"/>
                <w:sz w:val="16"/>
                <w:szCs w:val="16"/>
              </w:rPr>
              <w:t>Inkubator przedsiębiorczości</w:t>
            </w:r>
          </w:p>
        </w:tc>
        <w:tc>
          <w:tcPr>
            <w:tcW w:w="1653" w:type="dxa"/>
            <w:shd w:val="clear" w:color="auto" w:fill="auto"/>
            <w:noWrap/>
            <w:vAlign w:val="center"/>
          </w:tcPr>
          <w:p w14:paraId="481F1B1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color w:val="000000"/>
                <w:sz w:val="16"/>
                <w:szCs w:val="16"/>
              </w:rPr>
              <w:t>Inkubator przedsiębiorczości</w:t>
            </w:r>
          </w:p>
        </w:tc>
        <w:tc>
          <w:tcPr>
            <w:tcW w:w="1195" w:type="dxa"/>
            <w:shd w:val="clear" w:color="auto" w:fill="auto"/>
            <w:noWrap/>
            <w:vAlign w:val="center"/>
          </w:tcPr>
          <w:p w14:paraId="6C604B4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color w:val="000000"/>
                <w:sz w:val="16"/>
                <w:szCs w:val="16"/>
              </w:rPr>
              <w:t>Poznań</w:t>
            </w:r>
          </w:p>
        </w:tc>
        <w:tc>
          <w:tcPr>
            <w:tcW w:w="1039" w:type="dxa"/>
            <w:shd w:val="clear" w:color="auto" w:fill="auto"/>
            <w:noWrap/>
            <w:vAlign w:val="center"/>
          </w:tcPr>
          <w:p w14:paraId="4533D208"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color w:val="000000"/>
                <w:sz w:val="16"/>
                <w:szCs w:val="16"/>
              </w:rPr>
              <w:t>Poznań</w:t>
            </w:r>
          </w:p>
        </w:tc>
      </w:tr>
      <w:tr w:rsidR="00AC47DF" w:rsidRPr="00243FAD" w14:paraId="1EC0900E" w14:textId="77777777" w:rsidTr="00CA45C9">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8267" w:type="dxa"/>
            <w:gridSpan w:val="6"/>
            <w:noWrap/>
            <w:vAlign w:val="center"/>
          </w:tcPr>
          <w:p w14:paraId="4B2D2A67" w14:textId="77777777" w:rsidR="00AC47DF" w:rsidRPr="003D68F3" w:rsidRDefault="00AC47DF" w:rsidP="003D68F3">
            <w:pPr>
              <w:spacing w:before="35" w:after="35"/>
              <w:ind w:firstLine="0"/>
              <w:jc w:val="center"/>
              <w:rPr>
                <w:rFonts w:cs="Arial"/>
                <w:sz w:val="16"/>
                <w:szCs w:val="16"/>
              </w:rPr>
            </w:pPr>
            <w:r w:rsidRPr="003D68F3">
              <w:rPr>
                <w:rFonts w:eastAsia="Times New Roman" w:cs="Arial"/>
                <w:bCs w:val="0"/>
                <w:sz w:val="16"/>
                <w:szCs w:val="16"/>
                <w:lang w:eastAsia="pl-PL"/>
              </w:rPr>
              <w:t>Ośrodki wspierania innowacji</w:t>
            </w:r>
          </w:p>
        </w:tc>
      </w:tr>
      <w:tr w:rsidR="00AB1040" w:rsidRPr="00243FAD" w14:paraId="41A032E6"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C632C5F"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36.</w:t>
            </w:r>
          </w:p>
        </w:tc>
        <w:tc>
          <w:tcPr>
            <w:tcW w:w="2236" w:type="dxa"/>
            <w:shd w:val="clear" w:color="auto" w:fill="auto"/>
            <w:noWrap/>
            <w:vAlign w:val="center"/>
          </w:tcPr>
          <w:p w14:paraId="63AA16B2" w14:textId="778678E5" w:rsidR="00AC47DF" w:rsidRPr="003D68F3" w:rsidRDefault="00C746AD"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Pr>
                <w:rFonts w:cs="Arial"/>
                <w:sz w:val="16"/>
                <w:szCs w:val="16"/>
              </w:rPr>
              <w:t>Sieć Badawcza Łukasiewicz –</w:t>
            </w:r>
            <w:r w:rsidR="00AC47DF" w:rsidRPr="003D68F3">
              <w:rPr>
                <w:rFonts w:cs="Arial"/>
                <w:sz w:val="16"/>
                <w:szCs w:val="16"/>
              </w:rPr>
              <w:t xml:space="preserve"> Instytut Logistyki </w:t>
            </w:r>
            <w:r w:rsidR="009D564D" w:rsidRPr="003D68F3">
              <w:rPr>
                <w:rFonts w:cs="Arial"/>
                <w:sz w:val="16"/>
                <w:szCs w:val="16"/>
              </w:rPr>
              <w:br/>
            </w:r>
            <w:r w:rsidR="00AC47DF" w:rsidRPr="003D68F3">
              <w:rPr>
                <w:rFonts w:cs="Arial"/>
                <w:sz w:val="16"/>
                <w:szCs w:val="16"/>
              </w:rPr>
              <w:t>i Magazynowania</w:t>
            </w:r>
          </w:p>
        </w:tc>
        <w:tc>
          <w:tcPr>
            <w:tcW w:w="1582" w:type="dxa"/>
            <w:shd w:val="clear" w:color="auto" w:fill="auto"/>
            <w:noWrap/>
            <w:vAlign w:val="center"/>
          </w:tcPr>
          <w:p w14:paraId="0F3590D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15036533"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3E4E131E"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54404B93"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35452658"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39CD7BFE"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37.</w:t>
            </w:r>
          </w:p>
        </w:tc>
        <w:tc>
          <w:tcPr>
            <w:tcW w:w="2236" w:type="dxa"/>
            <w:shd w:val="clear" w:color="auto" w:fill="auto"/>
            <w:noWrap/>
            <w:vAlign w:val="center"/>
          </w:tcPr>
          <w:p w14:paraId="1B1AA255"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Sieć Badawcza Łukasiewicz – Instytut Obróbki Plastycznej</w:t>
            </w:r>
          </w:p>
        </w:tc>
        <w:tc>
          <w:tcPr>
            <w:tcW w:w="1582" w:type="dxa"/>
            <w:shd w:val="clear" w:color="auto" w:fill="auto"/>
            <w:noWrap/>
            <w:vAlign w:val="center"/>
          </w:tcPr>
          <w:p w14:paraId="67D24F4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0A390E3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49E26A1B"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0E0D74C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5E241A71"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38DCDF14"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38.</w:t>
            </w:r>
          </w:p>
        </w:tc>
        <w:tc>
          <w:tcPr>
            <w:tcW w:w="2236" w:type="dxa"/>
            <w:shd w:val="clear" w:color="auto" w:fill="auto"/>
            <w:noWrap/>
            <w:vAlign w:val="center"/>
          </w:tcPr>
          <w:p w14:paraId="0C66C554"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Sieć Badawcza Łukasiewicz – Instytut Pojazdów Szynowych "TABOR"</w:t>
            </w:r>
          </w:p>
        </w:tc>
        <w:tc>
          <w:tcPr>
            <w:tcW w:w="1582" w:type="dxa"/>
            <w:shd w:val="clear" w:color="auto" w:fill="auto"/>
            <w:noWrap/>
            <w:vAlign w:val="center"/>
          </w:tcPr>
          <w:p w14:paraId="5DACF0CB"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4E9E8E5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33C6627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5CBD1D91"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187FA364"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2A1747EE"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39.</w:t>
            </w:r>
          </w:p>
        </w:tc>
        <w:tc>
          <w:tcPr>
            <w:tcW w:w="2236" w:type="dxa"/>
            <w:shd w:val="clear" w:color="auto" w:fill="auto"/>
            <w:noWrap/>
            <w:vAlign w:val="center"/>
          </w:tcPr>
          <w:p w14:paraId="5A2F37FF"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Sieć Badawcza Łukasiewicz – Instytut Technologii Drewna</w:t>
            </w:r>
          </w:p>
        </w:tc>
        <w:tc>
          <w:tcPr>
            <w:tcW w:w="1582" w:type="dxa"/>
            <w:shd w:val="clear" w:color="auto" w:fill="auto"/>
            <w:noWrap/>
            <w:vAlign w:val="center"/>
          </w:tcPr>
          <w:p w14:paraId="608416DD"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466E055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05CF810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049663CF"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3FB60994"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73ABE6BA"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40.</w:t>
            </w:r>
          </w:p>
        </w:tc>
        <w:tc>
          <w:tcPr>
            <w:tcW w:w="2236" w:type="dxa"/>
            <w:shd w:val="clear" w:color="auto" w:fill="auto"/>
            <w:noWrap/>
            <w:vAlign w:val="center"/>
          </w:tcPr>
          <w:p w14:paraId="24BF5EA4"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Sieć Badawcza Łukasiewicz – Przemysłowy Instytut Maszyn Rolniczych</w:t>
            </w:r>
          </w:p>
        </w:tc>
        <w:tc>
          <w:tcPr>
            <w:tcW w:w="1582" w:type="dxa"/>
            <w:shd w:val="clear" w:color="auto" w:fill="auto"/>
            <w:noWrap/>
            <w:vAlign w:val="center"/>
          </w:tcPr>
          <w:p w14:paraId="5C9E70C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455A3D4B"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31EE316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19E9F704"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48AA223D"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459A444A"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41.</w:t>
            </w:r>
          </w:p>
        </w:tc>
        <w:tc>
          <w:tcPr>
            <w:tcW w:w="2236" w:type="dxa"/>
            <w:shd w:val="clear" w:color="auto" w:fill="auto"/>
            <w:noWrap/>
            <w:vAlign w:val="center"/>
          </w:tcPr>
          <w:p w14:paraId="4A3A9656"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Wielkopolski Instytut Jakości</w:t>
            </w:r>
          </w:p>
        </w:tc>
        <w:tc>
          <w:tcPr>
            <w:tcW w:w="1582" w:type="dxa"/>
            <w:shd w:val="clear" w:color="auto" w:fill="auto"/>
            <w:noWrap/>
            <w:vAlign w:val="center"/>
          </w:tcPr>
          <w:p w14:paraId="44A637B6"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37B40C1F"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1141D449"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2579B1E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5A66E4E4"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41F050A8"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42.</w:t>
            </w:r>
          </w:p>
        </w:tc>
        <w:tc>
          <w:tcPr>
            <w:tcW w:w="2236" w:type="dxa"/>
            <w:shd w:val="clear" w:color="auto" w:fill="auto"/>
            <w:noWrap/>
            <w:vAlign w:val="center"/>
          </w:tcPr>
          <w:p w14:paraId="3B531659" w14:textId="4F00A90C"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 xml:space="preserve">Wielkopolski Klub Techniki </w:t>
            </w:r>
            <w:r w:rsidR="00AB1040" w:rsidRPr="003D68F3">
              <w:rPr>
                <w:rFonts w:cs="Arial"/>
                <w:sz w:val="16"/>
                <w:szCs w:val="16"/>
              </w:rPr>
              <w:br/>
            </w:r>
            <w:r w:rsidRPr="003D68F3">
              <w:rPr>
                <w:rFonts w:cs="Arial"/>
                <w:sz w:val="16"/>
                <w:szCs w:val="16"/>
              </w:rPr>
              <w:t>i Racjonalizacji</w:t>
            </w:r>
          </w:p>
        </w:tc>
        <w:tc>
          <w:tcPr>
            <w:tcW w:w="1582" w:type="dxa"/>
            <w:shd w:val="clear" w:color="auto" w:fill="auto"/>
            <w:noWrap/>
            <w:vAlign w:val="center"/>
          </w:tcPr>
          <w:p w14:paraId="7D8D1B9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653" w:type="dxa"/>
            <w:shd w:val="clear" w:color="auto" w:fill="auto"/>
            <w:noWrap/>
            <w:vAlign w:val="center"/>
          </w:tcPr>
          <w:p w14:paraId="29683FBB"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w:t>
            </w:r>
          </w:p>
        </w:tc>
        <w:tc>
          <w:tcPr>
            <w:tcW w:w="1195" w:type="dxa"/>
            <w:shd w:val="clear" w:color="auto" w:fill="auto"/>
            <w:noWrap/>
            <w:vAlign w:val="center"/>
          </w:tcPr>
          <w:p w14:paraId="1F61B4B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025D8FEB"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5130CE6E"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3867D35A"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43.</w:t>
            </w:r>
          </w:p>
        </w:tc>
        <w:tc>
          <w:tcPr>
            <w:tcW w:w="2236" w:type="dxa"/>
            <w:shd w:val="clear" w:color="auto" w:fill="auto"/>
            <w:noWrap/>
            <w:vAlign w:val="center"/>
          </w:tcPr>
          <w:p w14:paraId="0223E9FB" w14:textId="66F30A46"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Innowacji, Rozwoju i Transferu Technologii Politechniki Poznańskiej</w:t>
            </w:r>
          </w:p>
        </w:tc>
        <w:tc>
          <w:tcPr>
            <w:tcW w:w="1582" w:type="dxa"/>
            <w:shd w:val="clear" w:color="auto" w:fill="auto"/>
            <w:noWrap/>
            <w:vAlign w:val="center"/>
          </w:tcPr>
          <w:p w14:paraId="36D40432"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Transferu Technologii</w:t>
            </w:r>
          </w:p>
        </w:tc>
        <w:tc>
          <w:tcPr>
            <w:tcW w:w="1653" w:type="dxa"/>
            <w:shd w:val="clear" w:color="auto" w:fill="auto"/>
            <w:noWrap/>
            <w:vAlign w:val="center"/>
          </w:tcPr>
          <w:p w14:paraId="7EB1CCF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Transferu Technologii</w:t>
            </w:r>
          </w:p>
        </w:tc>
        <w:tc>
          <w:tcPr>
            <w:tcW w:w="1195" w:type="dxa"/>
            <w:shd w:val="clear" w:color="auto" w:fill="auto"/>
            <w:noWrap/>
            <w:vAlign w:val="center"/>
          </w:tcPr>
          <w:p w14:paraId="0611895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69CF4FAF"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1EB870E0"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586C3457"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44.</w:t>
            </w:r>
          </w:p>
        </w:tc>
        <w:tc>
          <w:tcPr>
            <w:tcW w:w="2236" w:type="dxa"/>
            <w:shd w:val="clear" w:color="auto" w:fill="auto"/>
            <w:noWrap/>
            <w:vAlign w:val="center"/>
          </w:tcPr>
          <w:p w14:paraId="4A20DA67" w14:textId="60117F5C"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 xml:space="preserve">Dział Transferu Technologii Fundacji Uniwersytetu </w:t>
            </w:r>
            <w:r w:rsidR="00AB1040" w:rsidRPr="003D68F3">
              <w:rPr>
                <w:rFonts w:cs="Arial"/>
                <w:sz w:val="16"/>
                <w:szCs w:val="16"/>
              </w:rPr>
              <w:br/>
            </w:r>
            <w:r w:rsidRPr="003D68F3">
              <w:rPr>
                <w:rFonts w:cs="Arial"/>
                <w:sz w:val="16"/>
                <w:szCs w:val="16"/>
              </w:rPr>
              <w:t>im. Adama Mickiewicza</w:t>
            </w:r>
          </w:p>
        </w:tc>
        <w:tc>
          <w:tcPr>
            <w:tcW w:w="1582" w:type="dxa"/>
            <w:shd w:val="clear" w:color="auto" w:fill="auto"/>
            <w:noWrap/>
            <w:vAlign w:val="center"/>
          </w:tcPr>
          <w:p w14:paraId="6967715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Transferu Technologii</w:t>
            </w:r>
          </w:p>
        </w:tc>
        <w:tc>
          <w:tcPr>
            <w:tcW w:w="1653" w:type="dxa"/>
            <w:shd w:val="clear" w:color="auto" w:fill="auto"/>
            <w:noWrap/>
            <w:vAlign w:val="center"/>
          </w:tcPr>
          <w:p w14:paraId="4074F5B8"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Transferu Technologii</w:t>
            </w:r>
          </w:p>
        </w:tc>
        <w:tc>
          <w:tcPr>
            <w:tcW w:w="1195" w:type="dxa"/>
            <w:shd w:val="clear" w:color="auto" w:fill="auto"/>
            <w:noWrap/>
            <w:vAlign w:val="center"/>
          </w:tcPr>
          <w:p w14:paraId="6203742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398AD92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7DCCE5E6"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24CF0975"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color w:val="000000" w:themeColor="text1"/>
                <w:sz w:val="16"/>
                <w:szCs w:val="16"/>
                <w:lang w:eastAsia="pl-PL"/>
              </w:rPr>
              <w:t>45.</w:t>
            </w:r>
          </w:p>
        </w:tc>
        <w:tc>
          <w:tcPr>
            <w:tcW w:w="2236" w:type="dxa"/>
            <w:shd w:val="clear" w:color="auto" w:fill="auto"/>
            <w:noWrap/>
            <w:vAlign w:val="center"/>
          </w:tcPr>
          <w:p w14:paraId="35AA9D4E" w14:textId="77777777"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Uczelniane Centrum Innowacji i Transferu Technologii Uniwersytetu im. Adama Mickiewicza</w:t>
            </w:r>
          </w:p>
        </w:tc>
        <w:tc>
          <w:tcPr>
            <w:tcW w:w="1582" w:type="dxa"/>
            <w:shd w:val="clear" w:color="auto" w:fill="auto"/>
            <w:noWrap/>
            <w:vAlign w:val="center"/>
          </w:tcPr>
          <w:p w14:paraId="6D617DF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Transferu Technologii</w:t>
            </w:r>
          </w:p>
        </w:tc>
        <w:tc>
          <w:tcPr>
            <w:tcW w:w="1653" w:type="dxa"/>
            <w:shd w:val="clear" w:color="auto" w:fill="auto"/>
            <w:noWrap/>
            <w:vAlign w:val="center"/>
          </w:tcPr>
          <w:p w14:paraId="502A7B9E"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Centrum Transferu Technologii</w:t>
            </w:r>
          </w:p>
        </w:tc>
        <w:tc>
          <w:tcPr>
            <w:tcW w:w="1195" w:type="dxa"/>
            <w:shd w:val="clear" w:color="auto" w:fill="auto"/>
            <w:noWrap/>
            <w:vAlign w:val="center"/>
          </w:tcPr>
          <w:p w14:paraId="08D5453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78CD79F7"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634634A5"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389C9B6C"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color w:val="000000" w:themeColor="text1"/>
                <w:sz w:val="16"/>
                <w:szCs w:val="16"/>
                <w:lang w:eastAsia="pl-PL"/>
              </w:rPr>
              <w:t>46.</w:t>
            </w:r>
          </w:p>
        </w:tc>
        <w:tc>
          <w:tcPr>
            <w:tcW w:w="2236" w:type="dxa"/>
            <w:shd w:val="clear" w:color="auto" w:fill="auto"/>
            <w:noWrap/>
            <w:vAlign w:val="center"/>
          </w:tcPr>
          <w:p w14:paraId="6B03433E"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Centrum Zaawansowanych Technologii Nobel Tower</w:t>
            </w:r>
          </w:p>
        </w:tc>
        <w:tc>
          <w:tcPr>
            <w:tcW w:w="1582" w:type="dxa"/>
            <w:shd w:val="clear" w:color="auto" w:fill="auto"/>
            <w:noWrap/>
            <w:vAlign w:val="center"/>
          </w:tcPr>
          <w:p w14:paraId="77378686"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Park technologiczny</w:t>
            </w:r>
          </w:p>
        </w:tc>
        <w:tc>
          <w:tcPr>
            <w:tcW w:w="1653" w:type="dxa"/>
            <w:shd w:val="clear" w:color="auto" w:fill="auto"/>
            <w:noWrap/>
            <w:vAlign w:val="center"/>
          </w:tcPr>
          <w:p w14:paraId="2830BD30"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Park technologiczny</w:t>
            </w:r>
          </w:p>
        </w:tc>
        <w:tc>
          <w:tcPr>
            <w:tcW w:w="1195" w:type="dxa"/>
            <w:shd w:val="clear" w:color="auto" w:fill="auto"/>
            <w:noWrap/>
            <w:vAlign w:val="center"/>
          </w:tcPr>
          <w:p w14:paraId="70D6B3AD"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c>
          <w:tcPr>
            <w:tcW w:w="1039" w:type="dxa"/>
            <w:shd w:val="clear" w:color="auto" w:fill="auto"/>
            <w:noWrap/>
            <w:vAlign w:val="center"/>
          </w:tcPr>
          <w:p w14:paraId="77B7DA7F"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sz w:val="16"/>
                <w:szCs w:val="16"/>
                <w:lang w:eastAsia="pl-PL"/>
              </w:rPr>
            </w:pPr>
            <w:r w:rsidRPr="003D68F3">
              <w:rPr>
                <w:rFonts w:cs="Arial"/>
                <w:sz w:val="16"/>
                <w:szCs w:val="16"/>
              </w:rPr>
              <w:t>Poznań</w:t>
            </w:r>
          </w:p>
        </w:tc>
      </w:tr>
      <w:tr w:rsidR="00AB1040" w:rsidRPr="00243FAD" w14:paraId="77A1398A" w14:textId="77777777" w:rsidTr="00AB1040">
        <w:trPr>
          <w:cnfStyle w:val="000000100000" w:firstRow="0" w:lastRow="0" w:firstColumn="0" w:lastColumn="0" w:oddVBand="0" w:evenVBand="0" w:oddHBand="1" w:evenHBand="0" w:firstRowFirstColumn="0" w:firstRowLastColumn="0" w:lastRowFirstColumn="0" w:lastRowLastColumn="0"/>
          <w:trHeight w:val="199"/>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175E772F" w14:textId="77777777" w:rsidR="00AC47DF" w:rsidRPr="003D68F3" w:rsidRDefault="00AC47DF" w:rsidP="003D68F3">
            <w:pPr>
              <w:spacing w:before="35" w:after="35"/>
              <w:ind w:firstLine="0"/>
              <w:jc w:val="center"/>
              <w:rPr>
                <w:rFonts w:eastAsia="Times New Roman" w:cs="Arial"/>
                <w:b w:val="0"/>
                <w:sz w:val="16"/>
                <w:szCs w:val="16"/>
                <w:lang w:eastAsia="pl-PL"/>
              </w:rPr>
            </w:pPr>
            <w:r w:rsidRPr="003D68F3">
              <w:rPr>
                <w:rFonts w:eastAsia="Times New Roman" w:cs="Arial"/>
                <w:b w:val="0"/>
                <w:sz w:val="16"/>
                <w:szCs w:val="16"/>
                <w:lang w:eastAsia="pl-PL"/>
              </w:rPr>
              <w:t>47.</w:t>
            </w:r>
          </w:p>
        </w:tc>
        <w:tc>
          <w:tcPr>
            <w:tcW w:w="2236" w:type="dxa"/>
            <w:shd w:val="clear" w:color="auto" w:fill="auto"/>
            <w:noWrap/>
            <w:vAlign w:val="center"/>
          </w:tcPr>
          <w:p w14:paraId="1E0F065D" w14:textId="1FE9B2C2"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3D68F3">
              <w:rPr>
                <w:rFonts w:cs="Arial"/>
                <w:sz w:val="16"/>
                <w:szCs w:val="16"/>
              </w:rPr>
              <w:t xml:space="preserve">Poznański Park Naukowo-Technologiczny Fundacji </w:t>
            </w:r>
            <w:r w:rsidR="0092680D" w:rsidRPr="003D68F3">
              <w:rPr>
                <w:rFonts w:cs="Arial"/>
                <w:sz w:val="16"/>
                <w:szCs w:val="16"/>
              </w:rPr>
              <w:t>Uniwersytetu im. Adama Mickiewicza</w:t>
            </w:r>
          </w:p>
        </w:tc>
        <w:tc>
          <w:tcPr>
            <w:tcW w:w="1582" w:type="dxa"/>
            <w:shd w:val="clear" w:color="auto" w:fill="auto"/>
            <w:noWrap/>
            <w:vAlign w:val="center"/>
          </w:tcPr>
          <w:p w14:paraId="4173F1C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Park technologiczny</w:t>
            </w:r>
          </w:p>
        </w:tc>
        <w:tc>
          <w:tcPr>
            <w:tcW w:w="1653" w:type="dxa"/>
            <w:shd w:val="clear" w:color="auto" w:fill="auto"/>
            <w:noWrap/>
            <w:vAlign w:val="center"/>
          </w:tcPr>
          <w:p w14:paraId="180F50E3"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Park technologiczny</w:t>
            </w:r>
          </w:p>
        </w:tc>
        <w:tc>
          <w:tcPr>
            <w:tcW w:w="1195" w:type="dxa"/>
            <w:shd w:val="clear" w:color="auto" w:fill="auto"/>
            <w:noWrap/>
            <w:vAlign w:val="center"/>
          </w:tcPr>
          <w:p w14:paraId="1E9ED608"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c>
          <w:tcPr>
            <w:tcW w:w="1039" w:type="dxa"/>
            <w:shd w:val="clear" w:color="auto" w:fill="auto"/>
            <w:noWrap/>
            <w:vAlign w:val="center"/>
          </w:tcPr>
          <w:p w14:paraId="4E85A1E9"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r>
      <w:tr w:rsidR="00AB1040" w:rsidRPr="00243FAD" w14:paraId="7CD51E1D" w14:textId="77777777" w:rsidTr="00AB1040">
        <w:trPr>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7F29516C"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48.</w:t>
            </w:r>
          </w:p>
        </w:tc>
        <w:tc>
          <w:tcPr>
            <w:tcW w:w="2236" w:type="dxa"/>
            <w:shd w:val="clear" w:color="auto" w:fill="auto"/>
            <w:noWrap/>
            <w:vAlign w:val="center"/>
          </w:tcPr>
          <w:p w14:paraId="6F25AAD2" w14:textId="77777777" w:rsidR="00AC47DF" w:rsidRPr="003D68F3" w:rsidRDefault="00AC47DF" w:rsidP="003D68F3">
            <w:pPr>
              <w:spacing w:before="35" w:after="35"/>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Poznański Park Technologiczno-Przemysłowy</w:t>
            </w:r>
          </w:p>
        </w:tc>
        <w:tc>
          <w:tcPr>
            <w:tcW w:w="1582" w:type="dxa"/>
            <w:shd w:val="clear" w:color="auto" w:fill="auto"/>
            <w:noWrap/>
            <w:vAlign w:val="center"/>
          </w:tcPr>
          <w:p w14:paraId="13172D9B"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Park technologiczny</w:t>
            </w:r>
          </w:p>
        </w:tc>
        <w:tc>
          <w:tcPr>
            <w:tcW w:w="1653" w:type="dxa"/>
            <w:shd w:val="clear" w:color="auto" w:fill="auto"/>
            <w:noWrap/>
            <w:vAlign w:val="center"/>
          </w:tcPr>
          <w:p w14:paraId="7B3D5BC3"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Park technologiczny</w:t>
            </w:r>
          </w:p>
        </w:tc>
        <w:tc>
          <w:tcPr>
            <w:tcW w:w="1195" w:type="dxa"/>
            <w:shd w:val="clear" w:color="auto" w:fill="auto"/>
            <w:noWrap/>
            <w:vAlign w:val="center"/>
          </w:tcPr>
          <w:p w14:paraId="7BF63A7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c>
          <w:tcPr>
            <w:tcW w:w="1039" w:type="dxa"/>
            <w:shd w:val="clear" w:color="auto" w:fill="auto"/>
            <w:noWrap/>
            <w:vAlign w:val="center"/>
          </w:tcPr>
          <w:p w14:paraId="302E573A" w14:textId="77777777" w:rsidR="00AC47DF" w:rsidRPr="003D68F3" w:rsidRDefault="00AC47DF" w:rsidP="003D68F3">
            <w:pPr>
              <w:spacing w:before="35" w:after="35"/>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w:t>
            </w:r>
          </w:p>
        </w:tc>
      </w:tr>
      <w:tr w:rsidR="00AB1040" w:rsidRPr="00243FAD" w14:paraId="360D81D4" w14:textId="77777777" w:rsidTr="00AB1040">
        <w:trPr>
          <w:cnfStyle w:val="000000100000" w:firstRow="0" w:lastRow="0" w:firstColumn="0" w:lastColumn="0" w:oddVBand="0" w:evenVBand="0" w:oddHBand="1" w:evenHBand="0" w:firstRowFirstColumn="0" w:firstRowLastColumn="0" w:lastRowFirstColumn="0" w:lastRowLastColumn="0"/>
          <w:trHeight w:val="295"/>
          <w:jc w:val="center"/>
        </w:trPr>
        <w:tc>
          <w:tcPr>
            <w:cnfStyle w:val="001000000000" w:firstRow="0" w:lastRow="0" w:firstColumn="1" w:lastColumn="0" w:oddVBand="0" w:evenVBand="0" w:oddHBand="0" w:evenHBand="0" w:firstRowFirstColumn="0" w:firstRowLastColumn="0" w:lastRowFirstColumn="0" w:lastRowLastColumn="0"/>
            <w:tcW w:w="562" w:type="dxa"/>
            <w:shd w:val="clear" w:color="auto" w:fill="auto"/>
            <w:noWrap/>
            <w:vAlign w:val="center"/>
          </w:tcPr>
          <w:p w14:paraId="16F13AC5" w14:textId="77777777" w:rsidR="00AC47DF" w:rsidRPr="003D68F3" w:rsidRDefault="00AC47DF" w:rsidP="003D68F3">
            <w:pPr>
              <w:spacing w:before="35" w:after="35"/>
              <w:ind w:firstLine="0"/>
              <w:jc w:val="center"/>
              <w:rPr>
                <w:rFonts w:eastAsia="Times New Roman" w:cs="Arial"/>
                <w:b w:val="0"/>
                <w:color w:val="000000" w:themeColor="text1"/>
                <w:sz w:val="16"/>
                <w:szCs w:val="16"/>
                <w:lang w:eastAsia="pl-PL"/>
              </w:rPr>
            </w:pPr>
            <w:r w:rsidRPr="003D68F3">
              <w:rPr>
                <w:rFonts w:eastAsia="Times New Roman" w:cs="Arial"/>
                <w:b w:val="0"/>
                <w:color w:val="000000" w:themeColor="text1"/>
                <w:sz w:val="16"/>
                <w:szCs w:val="16"/>
                <w:lang w:eastAsia="pl-PL"/>
              </w:rPr>
              <w:t>49.</w:t>
            </w:r>
          </w:p>
        </w:tc>
        <w:tc>
          <w:tcPr>
            <w:tcW w:w="2236" w:type="dxa"/>
            <w:shd w:val="clear" w:color="auto" w:fill="auto"/>
            <w:noWrap/>
            <w:vAlign w:val="center"/>
          </w:tcPr>
          <w:p w14:paraId="3F685156" w14:textId="78A28851" w:rsidR="00AC47DF" w:rsidRPr="003D68F3" w:rsidRDefault="00AC47DF" w:rsidP="003D68F3">
            <w:pPr>
              <w:spacing w:before="35" w:after="35"/>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val="en-US" w:eastAsia="pl-PL"/>
              </w:rPr>
            </w:pPr>
            <w:proofErr w:type="spellStart"/>
            <w:r w:rsidRPr="003D68F3">
              <w:rPr>
                <w:rFonts w:cs="Arial"/>
                <w:color w:val="000000"/>
                <w:sz w:val="16"/>
                <w:szCs w:val="16"/>
                <w:lang w:val="en-US"/>
              </w:rPr>
              <w:t>YouNick</w:t>
            </w:r>
            <w:proofErr w:type="spellEnd"/>
            <w:r w:rsidRPr="003D68F3">
              <w:rPr>
                <w:rFonts w:cs="Arial"/>
                <w:color w:val="000000"/>
                <w:sz w:val="16"/>
                <w:szCs w:val="16"/>
                <w:lang w:val="en-US"/>
              </w:rPr>
              <w:t xml:space="preserve"> Technology Park </w:t>
            </w:r>
            <w:r w:rsidR="00BA3FCA" w:rsidRPr="003D68F3">
              <w:rPr>
                <w:rFonts w:cs="Arial"/>
                <w:color w:val="000000"/>
                <w:sz w:val="16"/>
                <w:szCs w:val="16"/>
                <w:lang w:val="en-US"/>
              </w:rPr>
              <w:br/>
            </w:r>
            <w:r w:rsidRPr="003D68F3">
              <w:rPr>
                <w:rFonts w:cs="Arial"/>
                <w:color w:val="000000"/>
                <w:sz w:val="16"/>
                <w:szCs w:val="16"/>
                <w:lang w:val="en-US"/>
              </w:rPr>
              <w:t xml:space="preserve">Sp. z </w:t>
            </w:r>
            <w:proofErr w:type="spellStart"/>
            <w:r w:rsidRPr="003D68F3">
              <w:rPr>
                <w:rFonts w:cs="Arial"/>
                <w:color w:val="000000"/>
                <w:sz w:val="16"/>
                <w:szCs w:val="16"/>
                <w:lang w:val="en-US"/>
              </w:rPr>
              <w:t>o.o</w:t>
            </w:r>
            <w:proofErr w:type="spellEnd"/>
            <w:r w:rsidRPr="003D68F3">
              <w:rPr>
                <w:rFonts w:cs="Arial"/>
                <w:color w:val="000000"/>
                <w:sz w:val="16"/>
                <w:szCs w:val="16"/>
                <w:lang w:val="en-US"/>
              </w:rPr>
              <w:t>.</w:t>
            </w:r>
          </w:p>
        </w:tc>
        <w:tc>
          <w:tcPr>
            <w:tcW w:w="1582" w:type="dxa"/>
            <w:shd w:val="clear" w:color="auto" w:fill="auto"/>
            <w:noWrap/>
            <w:vAlign w:val="center"/>
          </w:tcPr>
          <w:p w14:paraId="20052BCF"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Park technologiczny</w:t>
            </w:r>
          </w:p>
        </w:tc>
        <w:tc>
          <w:tcPr>
            <w:tcW w:w="1653" w:type="dxa"/>
            <w:shd w:val="clear" w:color="auto" w:fill="auto"/>
            <w:noWrap/>
            <w:vAlign w:val="center"/>
          </w:tcPr>
          <w:p w14:paraId="016E5655"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Park technologiczny</w:t>
            </w:r>
          </w:p>
        </w:tc>
        <w:tc>
          <w:tcPr>
            <w:tcW w:w="1195" w:type="dxa"/>
            <w:shd w:val="clear" w:color="auto" w:fill="auto"/>
            <w:noWrap/>
            <w:vAlign w:val="center"/>
          </w:tcPr>
          <w:p w14:paraId="00F29BDA"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Suchy Las</w:t>
            </w:r>
          </w:p>
        </w:tc>
        <w:tc>
          <w:tcPr>
            <w:tcW w:w="1039" w:type="dxa"/>
            <w:shd w:val="clear" w:color="auto" w:fill="auto"/>
            <w:noWrap/>
            <w:vAlign w:val="center"/>
          </w:tcPr>
          <w:p w14:paraId="7651AAAC" w14:textId="77777777" w:rsidR="00AC47DF" w:rsidRPr="003D68F3" w:rsidRDefault="00AC47DF" w:rsidP="003D68F3">
            <w:pPr>
              <w:spacing w:before="35" w:after="35"/>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3D68F3">
              <w:rPr>
                <w:rFonts w:cs="Arial"/>
                <w:color w:val="000000"/>
                <w:sz w:val="16"/>
                <w:szCs w:val="16"/>
              </w:rPr>
              <w:t>poznański</w:t>
            </w:r>
          </w:p>
        </w:tc>
      </w:tr>
    </w:tbl>
    <w:p w14:paraId="3AB0C64A" w14:textId="17438F49" w:rsidR="00AC47DF" w:rsidRDefault="00AC47DF" w:rsidP="00264128">
      <w:pPr>
        <w:pStyle w:val="AZRODLO"/>
        <w:spacing w:before="60"/>
        <w:rPr>
          <w:b/>
          <w:bCs w:val="0"/>
        </w:rPr>
      </w:pPr>
      <w:r w:rsidRPr="00243FAD">
        <w:t xml:space="preserve">Źródło: </w:t>
      </w:r>
      <w:r w:rsidR="00FD087A">
        <w:t>opracowanie własne na podstawie badania</w:t>
      </w:r>
      <w:r w:rsidRPr="00243FAD">
        <w:t xml:space="preserve"> CAWI/CATI</w:t>
      </w:r>
      <w:r>
        <w:t xml:space="preserve"> oraz</w:t>
      </w:r>
      <w:r w:rsidRPr="00243FAD">
        <w:t xml:space="preserve"> stron</w:t>
      </w:r>
      <w:r w:rsidR="00FD087A">
        <w:t xml:space="preserve"> internetowych</w:t>
      </w:r>
      <w:r w:rsidRPr="00243FAD">
        <w:t xml:space="preserve"> </w:t>
      </w:r>
      <w:r>
        <w:t>IOB</w:t>
      </w:r>
    </w:p>
    <w:p w14:paraId="3C38C71C" w14:textId="77777777" w:rsidR="003D68F3" w:rsidRDefault="003D68F3">
      <w:pPr>
        <w:spacing w:line="240" w:lineRule="auto"/>
        <w:ind w:firstLine="0"/>
        <w:jc w:val="left"/>
        <w:rPr>
          <w:rFonts w:eastAsia="Arial" w:cs="Arial"/>
          <w:b/>
          <w:bCs/>
          <w:sz w:val="16"/>
          <w:szCs w:val="16"/>
          <w:lang w:eastAsia="pl-PL"/>
        </w:rPr>
      </w:pPr>
      <w:r>
        <w:br w:type="page"/>
      </w:r>
    </w:p>
    <w:p w14:paraId="67CBEEA7" w14:textId="3F4A78C3" w:rsidR="0070688C" w:rsidRPr="00E747C5" w:rsidRDefault="0070688C" w:rsidP="0070688C">
      <w:pPr>
        <w:pStyle w:val="ARYCINA"/>
      </w:pPr>
      <w:r w:rsidRPr="002828C4">
        <w:lastRenderedPageBreak/>
        <w:t xml:space="preserve">Rysunek </w:t>
      </w:r>
      <w:fldSimple w:instr=" SEQ Rysunek \* ARABIC ">
        <w:r w:rsidR="00CF4B19">
          <w:rPr>
            <w:noProof/>
          </w:rPr>
          <w:t>1</w:t>
        </w:r>
      </w:fldSimple>
      <w:r w:rsidRPr="00E747C5">
        <w:t xml:space="preserve">. </w:t>
      </w:r>
      <w:r>
        <w:t xml:space="preserve">Rozmieszczenie IOB </w:t>
      </w:r>
      <w:r w:rsidR="004431F1">
        <w:t>w</w:t>
      </w:r>
      <w:r>
        <w:t xml:space="preserve"> </w:t>
      </w:r>
      <w:r w:rsidRPr="002828C4">
        <w:t>województw</w:t>
      </w:r>
      <w:r w:rsidR="004431F1">
        <w:t>ie</w:t>
      </w:r>
      <w:r w:rsidRPr="002828C4">
        <w:t xml:space="preserve"> </w:t>
      </w:r>
      <w:r w:rsidR="004431F1">
        <w:t>wielkopolskim</w:t>
      </w:r>
    </w:p>
    <w:p w14:paraId="158F5A1B" w14:textId="77777777" w:rsidR="0070688C" w:rsidRDefault="0070688C" w:rsidP="0070688C">
      <w:pPr>
        <w:ind w:firstLine="0"/>
        <w:jc w:val="center"/>
        <w:rPr>
          <w:rFonts w:cs="Arial"/>
          <w:sz w:val="16"/>
          <w:szCs w:val="16"/>
        </w:rPr>
      </w:pPr>
      <w:r>
        <w:rPr>
          <w:noProof/>
          <w:lang w:eastAsia="pl-PL"/>
        </w:rPr>
        <w:drawing>
          <wp:inline distT="0" distB="0" distL="0" distR="0" wp14:anchorId="586F4DB2" wp14:editId="6EF3FC71">
            <wp:extent cx="5256000" cy="4496864"/>
            <wp:effectExtent l="0" t="0" r="1905" b="0"/>
            <wp:docPr id="93" name="Obraz 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5256000" cy="4496864"/>
                    </a:xfrm>
                    <a:prstGeom prst="rect">
                      <a:avLst/>
                    </a:prstGeom>
                    <a:noFill/>
                    <a:ln>
                      <a:noFill/>
                    </a:ln>
                  </pic:spPr>
                </pic:pic>
              </a:graphicData>
            </a:graphic>
          </wp:inline>
        </w:drawing>
      </w:r>
      <w:r w:rsidRPr="002828C4">
        <w:rPr>
          <w:rFonts w:cs="Arial"/>
          <w:sz w:val="16"/>
          <w:szCs w:val="16"/>
        </w:rPr>
        <w:t xml:space="preserve"> </w:t>
      </w:r>
    </w:p>
    <w:p w14:paraId="378084B1" w14:textId="3854A598" w:rsidR="0070688C" w:rsidRPr="002828C4" w:rsidRDefault="0070688C" w:rsidP="007B4524">
      <w:pPr>
        <w:pStyle w:val="AZRODLO"/>
        <w:spacing w:before="60"/>
      </w:pPr>
      <w:r w:rsidRPr="002828C4">
        <w:t>Źródło: opracowanie własne na pod</w:t>
      </w:r>
      <w:r w:rsidR="00C44A1B">
        <w:t>stawie analizy danych zastanych</w:t>
      </w:r>
      <w:hyperlink r:id="rId17" w:history="1"/>
    </w:p>
    <w:p w14:paraId="6765A29C" w14:textId="77777777" w:rsidR="0070688C" w:rsidRDefault="0070688C" w:rsidP="001461F7"/>
    <w:p w14:paraId="6287CAF0" w14:textId="389B6827" w:rsidR="00B93B6D" w:rsidRDefault="00AC47DF" w:rsidP="00B93B6D">
      <w:pPr>
        <w:spacing w:before="120" w:after="120"/>
        <w:rPr>
          <w:rFonts w:cs="Arial"/>
          <w:szCs w:val="20"/>
        </w:rPr>
      </w:pPr>
      <w:r>
        <w:rPr>
          <w:rFonts w:cs="Arial"/>
          <w:szCs w:val="20"/>
        </w:rPr>
        <w:t>P</w:t>
      </w:r>
      <w:r w:rsidRPr="00E747C5">
        <w:rPr>
          <w:rFonts w:cs="Arial"/>
          <w:szCs w:val="20"/>
        </w:rPr>
        <w:t>onad połow</w:t>
      </w:r>
      <w:r>
        <w:rPr>
          <w:rFonts w:cs="Arial"/>
          <w:szCs w:val="20"/>
        </w:rPr>
        <w:t>a</w:t>
      </w:r>
      <w:r w:rsidRPr="00E747C5">
        <w:rPr>
          <w:rFonts w:cs="Arial"/>
          <w:szCs w:val="20"/>
        </w:rPr>
        <w:t xml:space="preserve"> </w:t>
      </w:r>
      <w:r>
        <w:rPr>
          <w:rFonts w:cs="Arial"/>
          <w:szCs w:val="20"/>
        </w:rPr>
        <w:t xml:space="preserve">spośród 49 </w:t>
      </w:r>
      <w:r w:rsidRPr="00E747C5">
        <w:rPr>
          <w:rFonts w:cs="Arial"/>
          <w:szCs w:val="20"/>
        </w:rPr>
        <w:t xml:space="preserve">działających </w:t>
      </w:r>
      <w:r>
        <w:rPr>
          <w:rFonts w:cs="Arial"/>
          <w:szCs w:val="20"/>
        </w:rPr>
        <w:t xml:space="preserve">w regionie IOB zlokalizowana jest </w:t>
      </w:r>
      <w:r w:rsidRPr="00E747C5">
        <w:rPr>
          <w:rFonts w:cs="Arial"/>
          <w:szCs w:val="20"/>
        </w:rPr>
        <w:t xml:space="preserve">w Poznaniu lub podregionie poznańskim. Taka koncentracja wynika z roli ośrodka wzrostu pełnionego przez Poznań i otaczający go obszar metropolitalny (Miejski Obszar Funkcjonalny Poznański Ośrodek </w:t>
      </w:r>
      <w:r>
        <w:rPr>
          <w:rFonts w:cs="Arial"/>
          <w:szCs w:val="20"/>
        </w:rPr>
        <w:t>M</w:t>
      </w:r>
      <w:r w:rsidRPr="00E747C5">
        <w:rPr>
          <w:rFonts w:cs="Arial"/>
          <w:szCs w:val="20"/>
        </w:rPr>
        <w:t>etropolitalny – MOF POM). Jak wskazano w SRWW 2030</w:t>
      </w:r>
      <w:r>
        <w:rPr>
          <w:rFonts w:cs="Arial"/>
          <w:szCs w:val="20"/>
        </w:rPr>
        <w:t>,</w:t>
      </w:r>
      <w:r w:rsidRPr="00E747C5">
        <w:rPr>
          <w:rFonts w:cs="Arial"/>
          <w:szCs w:val="20"/>
        </w:rPr>
        <w:t xml:space="preserve"> MOF POM skupia największą część potencjału rozwojowego województwa stanowiącego o konkurencyjności regionu na arenie zarówno krajowej, jak i</w:t>
      </w:r>
      <w:r>
        <w:rPr>
          <w:rFonts w:cs="Arial"/>
          <w:szCs w:val="20"/>
        </w:rPr>
        <w:t xml:space="preserve"> </w:t>
      </w:r>
      <w:r w:rsidRPr="00E747C5">
        <w:rPr>
          <w:rFonts w:cs="Arial"/>
          <w:szCs w:val="20"/>
        </w:rPr>
        <w:t>międzynarodowej</w:t>
      </w:r>
      <w:r w:rsidRPr="00E747C5">
        <w:rPr>
          <w:rStyle w:val="Odwoanieprzypisudolnego"/>
          <w:rFonts w:cs="Arial"/>
          <w:szCs w:val="20"/>
        </w:rPr>
        <w:footnoteReference w:id="26"/>
      </w:r>
      <w:r>
        <w:rPr>
          <w:rFonts w:cs="Arial"/>
          <w:szCs w:val="20"/>
        </w:rPr>
        <w:t>.</w:t>
      </w:r>
      <w:r w:rsidRPr="00E747C5">
        <w:rPr>
          <w:rFonts w:cs="Arial"/>
          <w:szCs w:val="20"/>
        </w:rPr>
        <w:t xml:space="preserve"> </w:t>
      </w:r>
      <w:r>
        <w:rPr>
          <w:rFonts w:cs="Arial"/>
          <w:szCs w:val="20"/>
        </w:rPr>
        <w:t>W pozostałych podregionach działa mniej IOB i są one skupione głównie w podregionalnych ośrodkach wzrostu. Przyczyna jest podobna, jak w przypadku koncentracji IOB w Poznaniu – znaczenie gospodarcze średnich miast, dostępność wykwalifikowanej kadry</w:t>
      </w:r>
      <w:r w:rsidR="002D72B9">
        <w:rPr>
          <w:rFonts w:cs="Arial"/>
          <w:szCs w:val="20"/>
        </w:rPr>
        <w:t>,</w:t>
      </w:r>
      <w:r>
        <w:rPr>
          <w:rFonts w:cs="Arial"/>
          <w:szCs w:val="20"/>
        </w:rPr>
        <w:t xml:space="preserve"> choć nie bez znaczenia jest także walor komunikacyjny dający możliwość względnie łatwego dotarcia do danej instytucji z różnych części podregionu (lub regionu, jak w przypadku Poznania). Takie rozmieszczenie jest tożsame z identyfikowanym w innych regionach, gdzie również istnieje zależność koncentracji </w:t>
      </w:r>
      <w:r>
        <w:rPr>
          <w:rFonts w:cs="Arial"/>
          <w:szCs w:val="20"/>
        </w:rPr>
        <w:lastRenderedPageBreak/>
        <w:t>IOB z gospodarczym znaczeniem ośrodków wzrostu czy poszczególnych części regionu</w:t>
      </w:r>
      <w:r>
        <w:rPr>
          <w:rStyle w:val="Odwoanieprzypisudolnego"/>
          <w:rFonts w:cs="Arial"/>
          <w:szCs w:val="20"/>
        </w:rPr>
        <w:footnoteReference w:id="27"/>
      </w:r>
      <w:r>
        <w:rPr>
          <w:rFonts w:cs="Arial"/>
          <w:szCs w:val="20"/>
        </w:rPr>
        <w:t>.</w:t>
      </w:r>
      <w:r w:rsidR="009805EF">
        <w:rPr>
          <w:rFonts w:cs="Arial"/>
          <w:szCs w:val="20"/>
        </w:rPr>
        <w:t xml:space="preserve"> </w:t>
      </w:r>
      <w:r w:rsidR="00C30512">
        <w:rPr>
          <w:rFonts w:cs="Arial"/>
          <w:szCs w:val="20"/>
        </w:rPr>
        <w:t>Względnie najmniejszą</w:t>
      </w:r>
      <w:r w:rsidR="00B93B6D">
        <w:rPr>
          <w:rFonts w:cs="Arial"/>
          <w:szCs w:val="20"/>
        </w:rPr>
        <w:t xml:space="preserve"> dostępnoś</w:t>
      </w:r>
      <w:r w:rsidR="00C30512">
        <w:rPr>
          <w:rFonts w:cs="Arial"/>
          <w:szCs w:val="20"/>
        </w:rPr>
        <w:t>cią</w:t>
      </w:r>
      <w:r w:rsidR="00B93B6D">
        <w:rPr>
          <w:rFonts w:cs="Arial"/>
          <w:szCs w:val="20"/>
        </w:rPr>
        <w:t xml:space="preserve"> IOB </w:t>
      </w:r>
      <w:r w:rsidR="00C30512">
        <w:rPr>
          <w:rFonts w:cs="Arial"/>
          <w:szCs w:val="20"/>
        </w:rPr>
        <w:t xml:space="preserve">charakteryzują się </w:t>
      </w:r>
      <w:r w:rsidR="006774B8">
        <w:rPr>
          <w:rFonts w:cs="Arial"/>
          <w:szCs w:val="20"/>
        </w:rPr>
        <w:t xml:space="preserve">w Wielkopolsce </w:t>
      </w:r>
      <w:r w:rsidR="00B93B6D">
        <w:rPr>
          <w:rFonts w:cs="Arial"/>
          <w:szCs w:val="20"/>
        </w:rPr>
        <w:t>podregion</w:t>
      </w:r>
      <w:r w:rsidR="00C30512">
        <w:rPr>
          <w:rFonts w:cs="Arial"/>
          <w:szCs w:val="20"/>
        </w:rPr>
        <w:t>y</w:t>
      </w:r>
      <w:r w:rsidR="00CE41B5">
        <w:rPr>
          <w:rFonts w:cs="Arial"/>
          <w:szCs w:val="20"/>
        </w:rPr>
        <w:t xml:space="preserve"> pilski </w:t>
      </w:r>
      <w:r w:rsidR="003263D6">
        <w:rPr>
          <w:rFonts w:cs="Arial"/>
          <w:szCs w:val="20"/>
        </w:rPr>
        <w:t>i</w:t>
      </w:r>
      <w:r w:rsidR="00CE41B5">
        <w:rPr>
          <w:rFonts w:cs="Arial"/>
          <w:szCs w:val="20"/>
        </w:rPr>
        <w:t xml:space="preserve"> koniński</w:t>
      </w:r>
      <w:r w:rsidR="00B93B6D">
        <w:rPr>
          <w:rFonts w:cs="Arial"/>
          <w:szCs w:val="20"/>
        </w:rPr>
        <w:t xml:space="preserve">. Może to wynikać z dysproporcji rozwoju gospodarczego, jakie są obserwowane </w:t>
      </w:r>
      <w:r w:rsidR="00BA3FCA">
        <w:rPr>
          <w:rFonts w:cs="Arial"/>
          <w:szCs w:val="20"/>
        </w:rPr>
        <w:br/>
      </w:r>
      <w:r w:rsidR="00B93B6D">
        <w:rPr>
          <w:rFonts w:cs="Arial"/>
          <w:szCs w:val="20"/>
        </w:rPr>
        <w:t>w regionie. Takie miasta jak właśnie Konin czy Piła, co podkreślają diagnozy dokonywane na potrzeby SRWW 2030</w:t>
      </w:r>
      <w:r w:rsidR="00B93B6D">
        <w:rPr>
          <w:rStyle w:val="Odwoanieprzypisudolnego"/>
          <w:rFonts w:cs="Arial"/>
          <w:szCs w:val="20"/>
        </w:rPr>
        <w:footnoteReference w:id="28"/>
      </w:r>
      <w:r w:rsidR="00B93B6D">
        <w:rPr>
          <w:rFonts w:cs="Arial"/>
          <w:szCs w:val="20"/>
        </w:rPr>
        <w:t>, doświadczają spowolnienia rozwoju społeczno-gospodarczego. Przekłada się to na występowani</w:t>
      </w:r>
      <w:r w:rsidR="00B93B6D" w:rsidRPr="00295AC8">
        <w:rPr>
          <w:rFonts w:cs="Arial"/>
          <w:szCs w:val="20"/>
        </w:rPr>
        <w:t xml:space="preserve">e </w:t>
      </w:r>
      <w:r w:rsidR="00B93B6D">
        <w:rPr>
          <w:rFonts w:cs="Arial"/>
          <w:szCs w:val="20"/>
        </w:rPr>
        <w:t xml:space="preserve">szeregu </w:t>
      </w:r>
      <w:r w:rsidR="00B93B6D" w:rsidRPr="00295AC8">
        <w:rPr>
          <w:rFonts w:cs="Arial"/>
          <w:szCs w:val="20"/>
        </w:rPr>
        <w:t>problemów rozwojowych m.in. związanych ze spadkiem liczby ludności (zwłaszcza w wieku produkcyjnym), starzeniem się społeczeństwa czy niedopasowaniem podaży do popytu na rynku pracy</w:t>
      </w:r>
      <w:r w:rsidR="00B93B6D">
        <w:rPr>
          <w:rFonts w:cs="Arial"/>
          <w:szCs w:val="20"/>
        </w:rPr>
        <w:t xml:space="preserve"> (np. na terenach </w:t>
      </w:r>
      <w:proofErr w:type="spellStart"/>
      <w:r w:rsidR="00B93B6D">
        <w:rPr>
          <w:rFonts w:cs="Arial"/>
          <w:szCs w:val="20"/>
        </w:rPr>
        <w:t>pogórniczych</w:t>
      </w:r>
      <w:proofErr w:type="spellEnd"/>
      <w:r w:rsidR="00B93B6D">
        <w:rPr>
          <w:rFonts w:cs="Arial"/>
          <w:szCs w:val="20"/>
        </w:rPr>
        <w:t>). Pośrednio wpływa to na gospodarkę, chociażby poprzez osłabianie lokalnego popytu, przez co potencjały rozwojowe przedsiębiorstw ulegają osłabieniu.</w:t>
      </w:r>
    </w:p>
    <w:p w14:paraId="5133570D" w14:textId="4C067CF0" w:rsidR="000118DD" w:rsidRDefault="00B93B6D" w:rsidP="000118DD">
      <w:pPr>
        <w:spacing w:before="120" w:after="120"/>
        <w:rPr>
          <w:rFonts w:cs="Arial"/>
          <w:szCs w:val="20"/>
        </w:rPr>
      </w:pPr>
      <w:bookmarkStart w:id="25" w:name="_Hlk76628948"/>
      <w:r>
        <w:rPr>
          <w:rFonts w:cs="Arial"/>
          <w:szCs w:val="20"/>
        </w:rPr>
        <w:t>Zidentyfikowane</w:t>
      </w:r>
      <w:r w:rsidR="00097387">
        <w:rPr>
          <w:rFonts w:cs="Arial"/>
          <w:szCs w:val="20"/>
        </w:rPr>
        <w:t xml:space="preserve"> IOB zostały </w:t>
      </w:r>
      <w:r>
        <w:rPr>
          <w:rFonts w:cs="Arial"/>
          <w:szCs w:val="20"/>
        </w:rPr>
        <w:t xml:space="preserve">przyporządkowane do poszczególnych typów, jak ośrodki wspierana przedsiębiorczości czy ośrodki wspierania innowacji. </w:t>
      </w:r>
      <w:r w:rsidR="00F4346C">
        <w:rPr>
          <w:rFonts w:cs="Arial"/>
          <w:szCs w:val="20"/>
        </w:rPr>
        <w:t>Klasyfikacji tej</w:t>
      </w:r>
      <w:r>
        <w:rPr>
          <w:rFonts w:cs="Arial"/>
          <w:szCs w:val="20"/>
        </w:rPr>
        <w:t xml:space="preserve"> dokonywano biorąc pod uwagę przeważający charakter działalności</w:t>
      </w:r>
      <w:r w:rsidR="006E1E80">
        <w:rPr>
          <w:rFonts w:cs="Arial"/>
          <w:szCs w:val="20"/>
        </w:rPr>
        <w:t xml:space="preserve"> poszczególnych instytucji</w:t>
      </w:r>
      <w:r w:rsidR="002E37DF">
        <w:rPr>
          <w:rFonts w:cs="Arial"/>
          <w:szCs w:val="20"/>
        </w:rPr>
        <w:t xml:space="preserve"> –</w:t>
      </w:r>
      <w:r>
        <w:rPr>
          <w:rFonts w:cs="Arial"/>
          <w:szCs w:val="20"/>
        </w:rPr>
        <w:t xml:space="preserve"> nie można wykluczyć, że dana IOB </w:t>
      </w:r>
      <w:r w:rsidR="00C91D7F">
        <w:rPr>
          <w:rFonts w:cs="Arial"/>
          <w:szCs w:val="20"/>
        </w:rPr>
        <w:t>pełniła</w:t>
      </w:r>
      <w:r>
        <w:rPr>
          <w:rFonts w:cs="Arial"/>
          <w:szCs w:val="20"/>
        </w:rPr>
        <w:t xml:space="preserve"> więcej niż jedną rolę, co zresztą pokazały zrealizowane wywiady, w ramach których przedstawiciele </w:t>
      </w:r>
      <w:r w:rsidR="00C533B8">
        <w:rPr>
          <w:rFonts w:cs="Arial"/>
          <w:szCs w:val="20"/>
        </w:rPr>
        <w:t>badanych jednostek</w:t>
      </w:r>
      <w:r>
        <w:rPr>
          <w:rFonts w:cs="Arial"/>
          <w:szCs w:val="20"/>
        </w:rPr>
        <w:t xml:space="preserve"> </w:t>
      </w:r>
      <w:r w:rsidRPr="00497FD7">
        <w:rPr>
          <w:rFonts w:cs="Arial"/>
          <w:szCs w:val="20"/>
        </w:rPr>
        <w:t>dokonywali samodzielnego</w:t>
      </w:r>
      <w:bookmarkStart w:id="26" w:name="_Hlk74509360"/>
      <w:r w:rsidR="008B1427">
        <w:rPr>
          <w:rFonts w:cs="Arial"/>
          <w:szCs w:val="20"/>
        </w:rPr>
        <w:t xml:space="preserve"> przyporządkowania do typów IOB</w:t>
      </w:r>
      <w:r w:rsidR="0003736B" w:rsidRPr="00497FD7">
        <w:rPr>
          <w:rFonts w:cs="Arial"/>
          <w:szCs w:val="20"/>
        </w:rPr>
        <w:t>.</w:t>
      </w:r>
      <w:r w:rsidR="000118DD" w:rsidRPr="00497FD7">
        <w:rPr>
          <w:rFonts w:cs="Arial"/>
          <w:szCs w:val="20"/>
        </w:rPr>
        <w:t xml:space="preserve"> W tym kontekście konieczne jest zastrzeżenie, że tego rodzaju rozgraniczenia terminologiczne (ośrodki wspierania przedsiębiorczości vs. ośrodki wspierania innowacji) nie zawsze mają charakter definitywny. Można bowiem wyobrazić sobie sytuację, w której innowacyjny pomysł wymaga wsparcia w obszarze biznesowym. W takim kontekście usługa wspierania przedsiębiorczości będzie w rzeczywistości służyła rozwojowi potencjału innowacyjnego regionu, zaś ośrodek ją świadczący może być traktowany jak instytucja wspierania innowacji.</w:t>
      </w:r>
    </w:p>
    <w:p w14:paraId="713DF654" w14:textId="17826D2B" w:rsidR="00B93B6D" w:rsidRDefault="0003736B" w:rsidP="00B93B6D">
      <w:pPr>
        <w:spacing w:before="120" w:after="120"/>
        <w:rPr>
          <w:rFonts w:cs="Arial"/>
          <w:szCs w:val="20"/>
        </w:rPr>
      </w:pPr>
      <w:r>
        <w:rPr>
          <w:rFonts w:cs="Arial"/>
          <w:szCs w:val="20"/>
        </w:rPr>
        <w:t>W</w:t>
      </w:r>
      <w:r w:rsidR="00B93B6D" w:rsidRPr="00E747C5">
        <w:rPr>
          <w:rFonts w:cs="Arial"/>
          <w:szCs w:val="20"/>
        </w:rPr>
        <w:t>iększość zidentyfikowanych</w:t>
      </w:r>
      <w:r w:rsidR="008038E0">
        <w:rPr>
          <w:rFonts w:cs="Arial"/>
          <w:szCs w:val="20"/>
        </w:rPr>
        <w:t xml:space="preserve"> w Wielkopolsce</w:t>
      </w:r>
      <w:r w:rsidR="00B93B6D" w:rsidRPr="00E747C5">
        <w:rPr>
          <w:rFonts w:cs="Arial"/>
          <w:szCs w:val="20"/>
        </w:rPr>
        <w:t xml:space="preserve"> </w:t>
      </w:r>
      <w:r w:rsidR="008038E0">
        <w:rPr>
          <w:rFonts w:cs="Arial"/>
          <w:szCs w:val="20"/>
        </w:rPr>
        <w:t>IOB</w:t>
      </w:r>
      <w:r w:rsidR="004F4DA7">
        <w:rPr>
          <w:rFonts w:cs="Arial"/>
          <w:szCs w:val="20"/>
        </w:rPr>
        <w:t xml:space="preserve"> </w:t>
      </w:r>
      <w:r w:rsidR="00B93B6D" w:rsidRPr="00E747C5">
        <w:rPr>
          <w:rFonts w:cs="Arial"/>
          <w:szCs w:val="20"/>
        </w:rPr>
        <w:t>to instytucje wspierające rozwój przedsiębiorczości, głównie ośrodki szkoleniowo-doradcze (</w:t>
      </w:r>
      <w:r w:rsidR="00B93B6D">
        <w:rPr>
          <w:rFonts w:cs="Arial"/>
          <w:szCs w:val="20"/>
        </w:rPr>
        <w:t>dwie trzecie</w:t>
      </w:r>
      <w:r w:rsidR="00B93B6D" w:rsidRPr="00E747C5">
        <w:rPr>
          <w:rFonts w:cs="Arial"/>
          <w:szCs w:val="20"/>
        </w:rPr>
        <w:t xml:space="preserve"> spośród wszystkich </w:t>
      </w:r>
      <w:r w:rsidR="00171BE9">
        <w:rPr>
          <w:rFonts w:cs="Arial"/>
          <w:szCs w:val="20"/>
        </w:rPr>
        <w:t xml:space="preserve">tego rodzaju </w:t>
      </w:r>
      <w:r w:rsidR="00B93B6D" w:rsidRPr="00E747C5">
        <w:rPr>
          <w:rFonts w:cs="Arial"/>
          <w:szCs w:val="20"/>
        </w:rPr>
        <w:t>instytucji).</w:t>
      </w:r>
      <w:bookmarkEnd w:id="25"/>
      <w:bookmarkEnd w:id="26"/>
      <w:r w:rsidR="00E622FE">
        <w:rPr>
          <w:rFonts w:cs="Arial"/>
          <w:szCs w:val="20"/>
        </w:rPr>
        <w:t xml:space="preserve"> </w:t>
      </w:r>
      <w:r w:rsidR="00B93B6D" w:rsidRPr="00E747C5">
        <w:rPr>
          <w:rFonts w:cs="Arial"/>
          <w:szCs w:val="20"/>
        </w:rPr>
        <w:t xml:space="preserve">Wśród </w:t>
      </w:r>
      <w:r w:rsidR="00171BE9">
        <w:rPr>
          <w:rFonts w:cs="Arial"/>
          <w:szCs w:val="20"/>
        </w:rPr>
        <w:t>tych instytucji</w:t>
      </w:r>
      <w:r w:rsidR="00B93B6D" w:rsidRPr="00E747C5">
        <w:rPr>
          <w:rFonts w:cs="Arial"/>
          <w:szCs w:val="20"/>
        </w:rPr>
        <w:t xml:space="preserve"> znaczącą rolę odgrywają organizacje samorządu gospodarczego (16 na </w:t>
      </w:r>
      <w:r w:rsidR="00B93B6D">
        <w:rPr>
          <w:rFonts w:cs="Arial"/>
          <w:szCs w:val="20"/>
        </w:rPr>
        <w:t xml:space="preserve">35 </w:t>
      </w:r>
      <w:r w:rsidR="00B93B6D" w:rsidRPr="00E747C5">
        <w:rPr>
          <w:rFonts w:cs="Arial"/>
          <w:szCs w:val="20"/>
        </w:rPr>
        <w:t>instytucj</w:t>
      </w:r>
      <w:r w:rsidR="00B93B6D">
        <w:rPr>
          <w:rFonts w:cs="Arial"/>
          <w:szCs w:val="20"/>
        </w:rPr>
        <w:t>i</w:t>
      </w:r>
      <w:r w:rsidR="00B93B6D" w:rsidRPr="00E747C5">
        <w:rPr>
          <w:rFonts w:cs="Arial"/>
          <w:szCs w:val="20"/>
        </w:rPr>
        <w:t xml:space="preserve"> wspierania przedsiębiorczości), które m.in. dzięki dostępności funduszy </w:t>
      </w:r>
      <w:r w:rsidR="00156729">
        <w:rPr>
          <w:rFonts w:cs="Arial"/>
          <w:szCs w:val="20"/>
        </w:rPr>
        <w:t>UE</w:t>
      </w:r>
      <w:r w:rsidR="00B93B6D" w:rsidRPr="00E747C5">
        <w:rPr>
          <w:rFonts w:cs="Arial"/>
          <w:szCs w:val="20"/>
        </w:rPr>
        <w:t xml:space="preserve"> przeznaczonych na wsparcie procesów rozwoju przedsiębiorczości działają na rzecz przedsiębiorców z określonych branż czy obszarów. W kontekście ośrodków wspierania przedsiębiorczości na uwagę zasługuje Platforma </w:t>
      </w:r>
      <w:proofErr w:type="spellStart"/>
      <w:r w:rsidR="00B93B6D" w:rsidRPr="00E747C5">
        <w:rPr>
          <w:rFonts w:cs="Arial"/>
          <w:szCs w:val="20"/>
        </w:rPr>
        <w:t>Inwest</w:t>
      </w:r>
      <w:proofErr w:type="spellEnd"/>
      <w:r w:rsidR="00B93B6D" w:rsidRPr="00E747C5">
        <w:rPr>
          <w:rFonts w:cs="Arial"/>
          <w:szCs w:val="20"/>
        </w:rPr>
        <w:t xml:space="preserve">-Park z Piły, </w:t>
      </w:r>
      <w:r w:rsidR="00171BE9">
        <w:rPr>
          <w:rFonts w:cs="Arial"/>
          <w:szCs w:val="20"/>
        </w:rPr>
        <w:t>utworzonej</w:t>
      </w:r>
      <w:r w:rsidR="00B93B6D" w:rsidRPr="00E747C5">
        <w:rPr>
          <w:rFonts w:cs="Arial"/>
          <w:szCs w:val="20"/>
        </w:rPr>
        <w:t xml:space="preserve"> niejako w miejsce Pilskiego Inkubatora Przedsiębiorczości</w:t>
      </w:r>
      <w:r w:rsidR="00171BE9">
        <w:rPr>
          <w:rFonts w:cs="Arial"/>
          <w:szCs w:val="20"/>
        </w:rPr>
        <w:t>, którego powstanie</w:t>
      </w:r>
      <w:r w:rsidR="00B93B6D" w:rsidRPr="00E747C5">
        <w:rPr>
          <w:rFonts w:cs="Arial"/>
          <w:szCs w:val="20"/>
        </w:rPr>
        <w:t xml:space="preserve"> było finansowane w ramach </w:t>
      </w:r>
      <w:r w:rsidR="00B93B6D" w:rsidRPr="00171BE9">
        <w:rPr>
          <w:rFonts w:cs="Arial"/>
          <w:i/>
          <w:szCs w:val="20"/>
        </w:rPr>
        <w:t>Wielkopolskiego Regionalnego Programu Operacyjnego</w:t>
      </w:r>
      <w:r w:rsidR="00171BE9" w:rsidRPr="00171BE9">
        <w:rPr>
          <w:rFonts w:cs="Arial"/>
          <w:i/>
          <w:szCs w:val="20"/>
        </w:rPr>
        <w:t xml:space="preserve"> na lata</w:t>
      </w:r>
      <w:r w:rsidR="00B93B6D" w:rsidRPr="00171BE9">
        <w:rPr>
          <w:rFonts w:cs="Arial"/>
          <w:i/>
          <w:szCs w:val="20"/>
        </w:rPr>
        <w:t xml:space="preserve"> 2007-2013</w:t>
      </w:r>
      <w:r w:rsidR="00171BE9">
        <w:rPr>
          <w:rFonts w:cs="Arial"/>
          <w:szCs w:val="20"/>
        </w:rPr>
        <w:t xml:space="preserve"> (Działanie 1.4 </w:t>
      </w:r>
      <w:r w:rsidR="00B93B6D" w:rsidRPr="00E747C5">
        <w:rPr>
          <w:rFonts w:cs="Arial"/>
          <w:szCs w:val="20"/>
        </w:rPr>
        <w:t>Wsparcie przedsięwzięć powiązanych z</w:t>
      </w:r>
      <w:r w:rsidR="00171BE9">
        <w:rPr>
          <w:rFonts w:cs="Arial"/>
          <w:szCs w:val="20"/>
        </w:rPr>
        <w:t xml:space="preserve"> Regionalną Strategią Innowacji</w:t>
      </w:r>
      <w:r w:rsidR="00B93B6D" w:rsidRPr="00E747C5">
        <w:rPr>
          <w:rFonts w:cs="Arial"/>
          <w:szCs w:val="20"/>
        </w:rPr>
        <w:t>, Schemat I Kompleksowe wsparcie świadczenia usług dla przedsiębiorstw</w:t>
      </w:r>
      <w:r w:rsidR="00171BE9">
        <w:rPr>
          <w:rFonts w:cs="Arial"/>
          <w:szCs w:val="20"/>
        </w:rPr>
        <w:t>)</w:t>
      </w:r>
      <w:r w:rsidR="00B93B6D" w:rsidRPr="00E747C5">
        <w:rPr>
          <w:rFonts w:cs="Arial"/>
          <w:szCs w:val="20"/>
        </w:rPr>
        <w:t xml:space="preserve">. Projekt został formalnie zakończony w marcu 2020 roku, a sam inkubator stał się częścią szerszego projektu. Jakkolwiek Platforma </w:t>
      </w:r>
      <w:proofErr w:type="spellStart"/>
      <w:r w:rsidR="00B93B6D" w:rsidRPr="00E747C5">
        <w:rPr>
          <w:rFonts w:cs="Arial"/>
          <w:szCs w:val="20"/>
        </w:rPr>
        <w:t>Inwest</w:t>
      </w:r>
      <w:proofErr w:type="spellEnd"/>
      <w:r w:rsidR="00B93B6D" w:rsidRPr="00E747C5">
        <w:rPr>
          <w:rFonts w:cs="Arial"/>
          <w:szCs w:val="20"/>
        </w:rPr>
        <w:t xml:space="preserve">-Park została sklasyfikowana jako inkubator przedsiębiorczości, to jej oferta jest dużo szersza i obejmuje także usługi w charakterze ośrodka szkoleniowo-doradczego. </w:t>
      </w:r>
      <w:r w:rsidR="00156729">
        <w:rPr>
          <w:rFonts w:cs="Arial"/>
          <w:szCs w:val="20"/>
        </w:rPr>
        <w:t>Stwarza ona</w:t>
      </w:r>
      <w:r w:rsidR="00B93B6D" w:rsidRPr="00E747C5">
        <w:rPr>
          <w:rFonts w:cs="Arial"/>
          <w:szCs w:val="20"/>
        </w:rPr>
        <w:t xml:space="preserve"> możliwość uzyskania dotacji na założenie firmy, wspiera lokalny rynek pracy poprzez organizację targów pracy (Pilskie Targi Pracy i</w:t>
      </w:r>
      <w:r w:rsidR="00F43462">
        <w:rPr>
          <w:rFonts w:cs="Arial"/>
          <w:szCs w:val="20"/>
        </w:rPr>
        <w:t xml:space="preserve"> </w:t>
      </w:r>
      <w:r w:rsidR="00B93B6D" w:rsidRPr="00E747C5">
        <w:rPr>
          <w:rFonts w:cs="Arial"/>
          <w:szCs w:val="20"/>
        </w:rPr>
        <w:t>Kariery), oferuje doradztwo dla przedsiębiorców, działa na rzecz kształtowania przedsiębiorcz</w:t>
      </w:r>
      <w:r w:rsidR="00BC39E9">
        <w:rPr>
          <w:rFonts w:cs="Arial"/>
          <w:szCs w:val="20"/>
        </w:rPr>
        <w:t>ych</w:t>
      </w:r>
      <w:r w:rsidR="00B93B6D" w:rsidRPr="00E747C5">
        <w:rPr>
          <w:rFonts w:cs="Arial"/>
          <w:szCs w:val="20"/>
        </w:rPr>
        <w:t xml:space="preserve"> postaw </w:t>
      </w:r>
      <w:r w:rsidR="00BC39E9">
        <w:rPr>
          <w:rFonts w:cs="Arial"/>
          <w:szCs w:val="20"/>
        </w:rPr>
        <w:t xml:space="preserve">wśród </w:t>
      </w:r>
      <w:r w:rsidR="00B93B6D" w:rsidRPr="00E747C5">
        <w:rPr>
          <w:rFonts w:cs="Arial"/>
          <w:szCs w:val="20"/>
        </w:rPr>
        <w:t xml:space="preserve">dzieci </w:t>
      </w:r>
      <w:r w:rsidR="00BA3FCA">
        <w:rPr>
          <w:rFonts w:cs="Arial"/>
          <w:szCs w:val="20"/>
        </w:rPr>
        <w:br/>
      </w:r>
      <w:r w:rsidR="00B93B6D" w:rsidRPr="00E747C5">
        <w:rPr>
          <w:rFonts w:cs="Arial"/>
          <w:szCs w:val="20"/>
        </w:rPr>
        <w:t xml:space="preserve">i młodzieży (Pilska Akademia Umiejętności), a także </w:t>
      </w:r>
      <w:r w:rsidR="00147C27">
        <w:rPr>
          <w:rFonts w:cs="Arial"/>
          <w:szCs w:val="20"/>
        </w:rPr>
        <w:t xml:space="preserve">realizuje </w:t>
      </w:r>
      <w:r w:rsidR="005F6E89">
        <w:rPr>
          <w:rFonts w:cs="Arial"/>
          <w:szCs w:val="20"/>
        </w:rPr>
        <w:t>działania</w:t>
      </w:r>
      <w:r w:rsidR="00156729">
        <w:rPr>
          <w:rFonts w:cs="Arial"/>
          <w:szCs w:val="20"/>
        </w:rPr>
        <w:t xml:space="preserve"> na rzecz pozysk</w:t>
      </w:r>
      <w:r w:rsidR="00B93B6D" w:rsidRPr="00E747C5">
        <w:rPr>
          <w:rFonts w:cs="Arial"/>
          <w:szCs w:val="20"/>
        </w:rPr>
        <w:t xml:space="preserve">ania </w:t>
      </w:r>
      <w:r w:rsidR="00B93B6D" w:rsidRPr="00E747C5">
        <w:rPr>
          <w:rFonts w:cs="Arial"/>
          <w:szCs w:val="20"/>
        </w:rPr>
        <w:lastRenderedPageBreak/>
        <w:t xml:space="preserve">inwestorów. Platforma jest podmiotem prowadzonym przez Urząd Miasta Piły i jest przejawem podejścia samorządu lokalnego do kształtowania potencjału konkurencyjnego miasta </w:t>
      </w:r>
      <w:r w:rsidR="00BA3FCA">
        <w:rPr>
          <w:rFonts w:cs="Arial"/>
          <w:szCs w:val="20"/>
        </w:rPr>
        <w:br/>
      </w:r>
      <w:r w:rsidR="00B93B6D" w:rsidRPr="00E747C5">
        <w:rPr>
          <w:rFonts w:cs="Arial"/>
          <w:szCs w:val="20"/>
        </w:rPr>
        <w:t xml:space="preserve">w </w:t>
      </w:r>
      <w:r w:rsidR="005F6E89">
        <w:rPr>
          <w:rFonts w:cs="Arial"/>
          <w:szCs w:val="20"/>
        </w:rPr>
        <w:t>zakresie rozwoju gospodarczego.</w:t>
      </w:r>
    </w:p>
    <w:p w14:paraId="7747E349" w14:textId="77777777" w:rsidR="00F7343B" w:rsidRDefault="00F7343B" w:rsidP="00F7343B">
      <w:pPr>
        <w:spacing w:before="120" w:after="120"/>
        <w:rPr>
          <w:rFonts w:cs="Arial"/>
          <w:szCs w:val="20"/>
        </w:rPr>
      </w:pPr>
      <w:r w:rsidRPr="00E747C5">
        <w:rPr>
          <w:rFonts w:cs="Arial"/>
          <w:szCs w:val="20"/>
        </w:rPr>
        <w:t xml:space="preserve">Wśród </w:t>
      </w:r>
      <w:r>
        <w:rPr>
          <w:rFonts w:cs="Arial"/>
          <w:szCs w:val="20"/>
        </w:rPr>
        <w:t xml:space="preserve">14 </w:t>
      </w:r>
      <w:r w:rsidRPr="00E747C5">
        <w:rPr>
          <w:rFonts w:cs="Arial"/>
          <w:szCs w:val="20"/>
        </w:rPr>
        <w:t xml:space="preserve">instytucji wspierających rozwój innowacji przeważały </w:t>
      </w:r>
      <w:r>
        <w:rPr>
          <w:rFonts w:cs="Arial"/>
          <w:szCs w:val="20"/>
        </w:rPr>
        <w:t xml:space="preserve">natomiast </w:t>
      </w:r>
      <w:r w:rsidRPr="00E747C5">
        <w:rPr>
          <w:rFonts w:cs="Arial"/>
          <w:szCs w:val="20"/>
        </w:rPr>
        <w:t>centra innowacji, które stanowiły połowę wszystkich podmiotów z tej kategorii. Były to głównie podmioty należące do Sieci Badawczej Łukasiewicz. Co warte szczególnego podkreślenia centra innowacji są zlokalizowane w</w:t>
      </w:r>
      <w:r>
        <w:rPr>
          <w:rFonts w:cs="Arial"/>
          <w:szCs w:val="20"/>
        </w:rPr>
        <w:t xml:space="preserve"> </w:t>
      </w:r>
      <w:r w:rsidRPr="00E747C5">
        <w:rPr>
          <w:rFonts w:cs="Arial"/>
          <w:szCs w:val="20"/>
        </w:rPr>
        <w:t>Poznani</w:t>
      </w:r>
      <w:r>
        <w:rPr>
          <w:rFonts w:cs="Arial"/>
          <w:szCs w:val="20"/>
        </w:rPr>
        <w:t>u</w:t>
      </w:r>
      <w:r w:rsidRPr="00E747C5">
        <w:rPr>
          <w:rFonts w:cs="Arial"/>
          <w:szCs w:val="20"/>
        </w:rPr>
        <w:t xml:space="preserve"> bądź jego najbliższym sąsiedztwie.</w:t>
      </w:r>
    </w:p>
    <w:p w14:paraId="7347DE83" w14:textId="77777777" w:rsidR="0032183C" w:rsidRDefault="0032183C" w:rsidP="00DE2C7F"/>
    <w:p w14:paraId="61FCA6F2" w14:textId="32EEF666" w:rsidR="00B93B6D" w:rsidRPr="00E747C5" w:rsidRDefault="00B93B6D" w:rsidP="0032183C">
      <w:pPr>
        <w:pStyle w:val="ATABELA"/>
        <w:rPr>
          <w:rFonts w:eastAsia="Times New Roman"/>
          <w:color w:val="000000" w:themeColor="text1"/>
        </w:rPr>
      </w:pPr>
      <w:r w:rsidRPr="00E747C5">
        <w:t xml:space="preserve">Tabela </w:t>
      </w:r>
      <w:fldSimple w:instr=" SEQ Tab. \* ARABIC ">
        <w:r w:rsidR="00CF4B19">
          <w:rPr>
            <w:noProof/>
          </w:rPr>
          <w:t>6</w:t>
        </w:r>
      </w:fldSimple>
      <w:r w:rsidRPr="00E747C5">
        <w:t xml:space="preserve">. </w:t>
      </w:r>
      <w:proofErr w:type="spellStart"/>
      <w:r w:rsidRPr="00EF15BD">
        <w:t>Pozabankowe</w:t>
      </w:r>
      <w:proofErr w:type="spellEnd"/>
      <w:r w:rsidRPr="00EF15BD">
        <w:t xml:space="preserve"> instytucje finansowe prowadzące działalność w województwie</w:t>
      </w:r>
      <w:r w:rsidR="0032183C">
        <w:t xml:space="preserve"> </w:t>
      </w:r>
      <w:r w:rsidRPr="00EF15BD">
        <w:rPr>
          <w:rFonts w:eastAsia="Times New Roman"/>
          <w:color w:val="000000" w:themeColor="text1"/>
        </w:rPr>
        <w:t>wielkopolskim</w:t>
      </w:r>
    </w:p>
    <w:tbl>
      <w:tblPr>
        <w:tblStyle w:val="Tabelasiatki6kolorowaakcent6"/>
        <w:tblW w:w="4975" w:type="pct"/>
        <w:jc w:val="center"/>
        <w:tblLayout w:type="fixed"/>
        <w:tblLook w:val="04A0" w:firstRow="1" w:lastRow="0" w:firstColumn="1" w:lastColumn="0" w:noHBand="0" w:noVBand="1"/>
      </w:tblPr>
      <w:tblGrid>
        <w:gridCol w:w="457"/>
        <w:gridCol w:w="3082"/>
        <w:gridCol w:w="2463"/>
        <w:gridCol w:w="1187"/>
        <w:gridCol w:w="1037"/>
      </w:tblGrid>
      <w:tr w:rsidR="008337A6" w:rsidRPr="0032183C" w14:paraId="0ACE2698" w14:textId="77777777" w:rsidTr="00BA3FCA">
        <w:trPr>
          <w:cnfStyle w:val="100000000000" w:firstRow="1" w:lastRow="0" w:firstColumn="0" w:lastColumn="0" w:oddVBand="0" w:evenVBand="0" w:oddHBand="0" w:evenHBand="0" w:firstRowFirstColumn="0" w:firstRowLastColumn="0" w:lastRowFirstColumn="0" w:lastRowLastColumn="0"/>
          <w:trHeight w:val="8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349D7DD0" w14:textId="77777777" w:rsidR="00B93B6D" w:rsidRPr="00FC7649" w:rsidRDefault="00B93B6D" w:rsidP="00FC7649">
            <w:pPr>
              <w:spacing w:before="40" w:after="40"/>
              <w:ind w:firstLine="0"/>
              <w:jc w:val="center"/>
              <w:rPr>
                <w:rFonts w:cs="Arial"/>
                <w:sz w:val="16"/>
                <w:szCs w:val="16"/>
              </w:rPr>
            </w:pPr>
            <w:r w:rsidRPr="00FC7649">
              <w:rPr>
                <w:rFonts w:cs="Arial"/>
                <w:sz w:val="16"/>
                <w:szCs w:val="16"/>
              </w:rPr>
              <w:t>Lp.</w:t>
            </w:r>
          </w:p>
        </w:tc>
        <w:tc>
          <w:tcPr>
            <w:tcW w:w="3082" w:type="dxa"/>
          </w:tcPr>
          <w:p w14:paraId="18F06916" w14:textId="77777777" w:rsidR="00B93B6D" w:rsidRPr="00FC7649" w:rsidRDefault="00B93B6D" w:rsidP="008337A6">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FC7649">
              <w:rPr>
                <w:rFonts w:cs="Arial"/>
                <w:sz w:val="16"/>
                <w:szCs w:val="16"/>
              </w:rPr>
              <w:t>Nazwa instytucji</w:t>
            </w:r>
          </w:p>
        </w:tc>
        <w:tc>
          <w:tcPr>
            <w:tcW w:w="2463" w:type="dxa"/>
            <w:vAlign w:val="center"/>
          </w:tcPr>
          <w:p w14:paraId="59FC2045" w14:textId="77777777" w:rsidR="00B93B6D" w:rsidRPr="00FC7649"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FC7649">
              <w:rPr>
                <w:rFonts w:cs="Arial"/>
                <w:sz w:val="16"/>
                <w:szCs w:val="16"/>
              </w:rPr>
              <w:t>Typ instytucji</w:t>
            </w:r>
          </w:p>
        </w:tc>
        <w:tc>
          <w:tcPr>
            <w:tcW w:w="1187" w:type="dxa"/>
            <w:vAlign w:val="center"/>
          </w:tcPr>
          <w:p w14:paraId="386EE882" w14:textId="77777777" w:rsidR="00B93B6D" w:rsidRPr="00FC7649"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FC7649">
              <w:rPr>
                <w:rFonts w:cs="Arial"/>
                <w:sz w:val="16"/>
                <w:szCs w:val="16"/>
              </w:rPr>
              <w:t>Lokalizacja</w:t>
            </w:r>
          </w:p>
        </w:tc>
        <w:tc>
          <w:tcPr>
            <w:tcW w:w="1037" w:type="dxa"/>
            <w:vAlign w:val="center"/>
          </w:tcPr>
          <w:p w14:paraId="11DA9D38" w14:textId="77777777" w:rsidR="00B93B6D" w:rsidRPr="00FC7649"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rPr>
            </w:pPr>
            <w:r w:rsidRPr="00FC7649">
              <w:rPr>
                <w:rFonts w:cs="Arial"/>
                <w:sz w:val="16"/>
                <w:szCs w:val="16"/>
              </w:rPr>
              <w:t>Podregion</w:t>
            </w:r>
          </w:p>
        </w:tc>
      </w:tr>
      <w:tr w:rsidR="008337A6" w:rsidRPr="0032183C" w14:paraId="1EF6A8A6" w14:textId="77777777" w:rsidTr="00BA3FCA">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21AB4001" w14:textId="77777777" w:rsidR="00B93B6D" w:rsidRPr="00FC7649" w:rsidRDefault="00B93B6D" w:rsidP="00FC7649">
            <w:pPr>
              <w:spacing w:before="40" w:after="40"/>
              <w:ind w:firstLine="0"/>
              <w:jc w:val="center"/>
              <w:rPr>
                <w:rFonts w:cs="Arial"/>
                <w:b w:val="0"/>
                <w:sz w:val="16"/>
                <w:szCs w:val="16"/>
              </w:rPr>
            </w:pPr>
            <w:r w:rsidRPr="00FC7649">
              <w:rPr>
                <w:rFonts w:cs="Arial"/>
                <w:b w:val="0"/>
                <w:sz w:val="16"/>
                <w:szCs w:val="16"/>
              </w:rPr>
              <w:t>1.</w:t>
            </w:r>
          </w:p>
        </w:tc>
        <w:tc>
          <w:tcPr>
            <w:tcW w:w="3082" w:type="dxa"/>
            <w:vAlign w:val="center"/>
          </w:tcPr>
          <w:p w14:paraId="41C33557" w14:textId="77777777" w:rsidR="00B93B6D" w:rsidRPr="0032183C" w:rsidRDefault="00B93B6D"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Fundacja Kaliski Inkubator Przedsiębiorczości</w:t>
            </w:r>
          </w:p>
        </w:tc>
        <w:tc>
          <w:tcPr>
            <w:tcW w:w="2463" w:type="dxa"/>
            <w:vAlign w:val="center"/>
          </w:tcPr>
          <w:p w14:paraId="78E20F50" w14:textId="77777777" w:rsidR="00B93B6D" w:rsidRPr="0032183C" w:rsidRDefault="00B93B6D"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13725F8F" w14:textId="77777777" w:rsidR="00B93B6D" w:rsidRPr="0032183C" w:rsidRDefault="00B93B6D"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Kalisz</w:t>
            </w:r>
          </w:p>
        </w:tc>
        <w:tc>
          <w:tcPr>
            <w:tcW w:w="1037" w:type="dxa"/>
            <w:vAlign w:val="center"/>
          </w:tcPr>
          <w:p w14:paraId="25C8AF37" w14:textId="77777777" w:rsidR="00B93B6D" w:rsidRPr="0032183C" w:rsidRDefault="00B93B6D"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kaliski</w:t>
            </w:r>
          </w:p>
        </w:tc>
      </w:tr>
      <w:tr w:rsidR="008337A6" w:rsidRPr="0032183C" w14:paraId="42749246"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77B0AFB5" w14:textId="77777777" w:rsidR="00B93B6D" w:rsidRPr="00FC7649" w:rsidRDefault="00B93B6D" w:rsidP="00FC7649">
            <w:pPr>
              <w:spacing w:before="40" w:after="40"/>
              <w:ind w:firstLine="0"/>
              <w:jc w:val="center"/>
              <w:rPr>
                <w:rFonts w:cs="Arial"/>
                <w:b w:val="0"/>
                <w:sz w:val="16"/>
                <w:szCs w:val="16"/>
              </w:rPr>
            </w:pPr>
            <w:r w:rsidRPr="00FC7649">
              <w:rPr>
                <w:rFonts w:cs="Arial"/>
                <w:b w:val="0"/>
                <w:sz w:val="16"/>
                <w:szCs w:val="16"/>
              </w:rPr>
              <w:t>2.</w:t>
            </w:r>
          </w:p>
        </w:tc>
        <w:tc>
          <w:tcPr>
            <w:tcW w:w="3082" w:type="dxa"/>
            <w:vAlign w:val="center"/>
          </w:tcPr>
          <w:p w14:paraId="5051B6ED" w14:textId="77777777" w:rsidR="00B93B6D" w:rsidRPr="0032183C" w:rsidRDefault="00B93B6D"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Stowarzyszenie Ostrowskie Centrum Wspierania Przedsiębiorczości</w:t>
            </w:r>
          </w:p>
        </w:tc>
        <w:tc>
          <w:tcPr>
            <w:tcW w:w="2463" w:type="dxa"/>
            <w:vAlign w:val="center"/>
          </w:tcPr>
          <w:p w14:paraId="69E38BD2" w14:textId="77777777" w:rsidR="00B93B6D" w:rsidRPr="0032183C" w:rsidRDefault="00B93B6D"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5977DC71" w14:textId="77777777" w:rsidR="00B93B6D" w:rsidRPr="0032183C" w:rsidRDefault="00B93B6D"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Ostrów Wielkopolski</w:t>
            </w:r>
          </w:p>
        </w:tc>
        <w:tc>
          <w:tcPr>
            <w:tcW w:w="1037" w:type="dxa"/>
            <w:vAlign w:val="center"/>
          </w:tcPr>
          <w:p w14:paraId="6650BD21" w14:textId="77777777" w:rsidR="00B93B6D" w:rsidRPr="0032183C" w:rsidRDefault="00B93B6D"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kaliski</w:t>
            </w:r>
          </w:p>
        </w:tc>
      </w:tr>
      <w:tr w:rsidR="008337A6" w:rsidRPr="0032183C" w14:paraId="5D1DADA6"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0D1C67DE" w14:textId="77777777" w:rsidR="00B93B6D" w:rsidRPr="00FC7649" w:rsidRDefault="00B93B6D" w:rsidP="00FC7649">
            <w:pPr>
              <w:spacing w:before="40" w:after="40"/>
              <w:ind w:firstLine="0"/>
              <w:jc w:val="center"/>
              <w:rPr>
                <w:rFonts w:cs="Arial"/>
                <w:b w:val="0"/>
                <w:sz w:val="16"/>
                <w:szCs w:val="16"/>
              </w:rPr>
            </w:pPr>
            <w:r w:rsidRPr="00FC7649">
              <w:rPr>
                <w:rFonts w:cs="Arial"/>
                <w:b w:val="0"/>
                <w:sz w:val="16"/>
                <w:szCs w:val="16"/>
              </w:rPr>
              <w:t>3.</w:t>
            </w:r>
          </w:p>
        </w:tc>
        <w:tc>
          <w:tcPr>
            <w:tcW w:w="3082" w:type="dxa"/>
            <w:vAlign w:val="center"/>
          </w:tcPr>
          <w:p w14:paraId="15C95A5C" w14:textId="77777777" w:rsidR="00B93B6D" w:rsidRPr="0032183C" w:rsidRDefault="00B93B6D"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Stowarzyszenie Ostrzeszowskie Centrum Przedsiębiorczości</w:t>
            </w:r>
          </w:p>
        </w:tc>
        <w:tc>
          <w:tcPr>
            <w:tcW w:w="2463" w:type="dxa"/>
            <w:vAlign w:val="center"/>
          </w:tcPr>
          <w:p w14:paraId="689C436D" w14:textId="77777777" w:rsidR="00B93B6D" w:rsidRPr="0032183C" w:rsidRDefault="00B93B6D"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4DD39BCA" w14:textId="77777777" w:rsidR="00B93B6D" w:rsidRPr="0032183C" w:rsidRDefault="00B93B6D"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Ostrzeszów</w:t>
            </w:r>
          </w:p>
        </w:tc>
        <w:tc>
          <w:tcPr>
            <w:tcW w:w="1037" w:type="dxa"/>
            <w:vAlign w:val="center"/>
          </w:tcPr>
          <w:p w14:paraId="4A0C8380" w14:textId="77777777" w:rsidR="00B93B6D" w:rsidRPr="0032183C" w:rsidRDefault="00B93B6D"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kaliski</w:t>
            </w:r>
          </w:p>
        </w:tc>
      </w:tr>
      <w:tr w:rsidR="00F00B87" w:rsidRPr="0032183C" w14:paraId="45DCA53E" w14:textId="77777777" w:rsidTr="00BA3FCA">
        <w:trPr>
          <w:trHeight w:val="6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569BA593" w14:textId="77777777"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4.</w:t>
            </w:r>
          </w:p>
        </w:tc>
        <w:tc>
          <w:tcPr>
            <w:tcW w:w="3082" w:type="dxa"/>
            <w:vMerge w:val="restart"/>
            <w:vAlign w:val="center"/>
          </w:tcPr>
          <w:p w14:paraId="2C2BE44D"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proofErr w:type="spellStart"/>
            <w:r w:rsidRPr="0032183C">
              <w:rPr>
                <w:rFonts w:cs="Arial"/>
                <w:iCs/>
                <w:sz w:val="16"/>
                <w:szCs w:val="16"/>
              </w:rPr>
              <w:t>Subregionalny</w:t>
            </w:r>
            <w:proofErr w:type="spellEnd"/>
            <w:r w:rsidRPr="0032183C">
              <w:rPr>
                <w:rFonts w:cs="Arial"/>
                <w:iCs/>
                <w:sz w:val="16"/>
                <w:szCs w:val="16"/>
              </w:rPr>
              <w:t xml:space="preserve"> Fundusz Pożyczkowy „Wielkopolska Północ”</w:t>
            </w:r>
          </w:p>
        </w:tc>
        <w:tc>
          <w:tcPr>
            <w:tcW w:w="2463" w:type="dxa"/>
            <w:vMerge w:val="restart"/>
            <w:vAlign w:val="center"/>
          </w:tcPr>
          <w:p w14:paraId="2AE22708"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41001534"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Piła</w:t>
            </w:r>
          </w:p>
        </w:tc>
        <w:tc>
          <w:tcPr>
            <w:tcW w:w="1037" w:type="dxa"/>
            <w:vAlign w:val="center"/>
          </w:tcPr>
          <w:p w14:paraId="3B3A47AE"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pilski</w:t>
            </w:r>
          </w:p>
        </w:tc>
      </w:tr>
      <w:tr w:rsidR="00F00B87" w:rsidRPr="0032183C" w14:paraId="21542AC0" w14:textId="77777777" w:rsidTr="00BA3FCA">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457" w:type="dxa"/>
            <w:shd w:val="clear" w:color="auto" w:fill="auto"/>
            <w:vAlign w:val="center"/>
          </w:tcPr>
          <w:p w14:paraId="3CBC1CDB" w14:textId="77777777"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5.</w:t>
            </w:r>
          </w:p>
        </w:tc>
        <w:tc>
          <w:tcPr>
            <w:tcW w:w="3082" w:type="dxa"/>
            <w:vMerge/>
            <w:shd w:val="clear" w:color="auto" w:fill="auto"/>
            <w:vAlign w:val="center"/>
          </w:tcPr>
          <w:p w14:paraId="17ABD587" w14:textId="153301DA"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p>
        </w:tc>
        <w:tc>
          <w:tcPr>
            <w:tcW w:w="2463" w:type="dxa"/>
            <w:vMerge/>
            <w:shd w:val="clear" w:color="auto" w:fill="auto"/>
            <w:vAlign w:val="center"/>
          </w:tcPr>
          <w:p w14:paraId="362B58F6" w14:textId="689E1FB3"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p>
        </w:tc>
        <w:tc>
          <w:tcPr>
            <w:tcW w:w="1187" w:type="dxa"/>
            <w:shd w:val="clear" w:color="auto" w:fill="auto"/>
            <w:vAlign w:val="center"/>
          </w:tcPr>
          <w:p w14:paraId="3800A2B2" w14:textId="67ACEDC0"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Pr>
                <w:rFonts w:cs="Arial"/>
                <w:iCs/>
                <w:sz w:val="16"/>
                <w:szCs w:val="16"/>
              </w:rPr>
              <w:t>Poznań</w:t>
            </w:r>
          </w:p>
        </w:tc>
        <w:tc>
          <w:tcPr>
            <w:tcW w:w="1037" w:type="dxa"/>
            <w:shd w:val="clear" w:color="auto" w:fill="auto"/>
            <w:vAlign w:val="center"/>
          </w:tcPr>
          <w:p w14:paraId="0B6E4B87" w14:textId="7F4E2185"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Pr>
                <w:rFonts w:cs="Arial"/>
                <w:iCs/>
                <w:sz w:val="16"/>
                <w:szCs w:val="16"/>
              </w:rPr>
              <w:t>Poznań</w:t>
            </w:r>
          </w:p>
        </w:tc>
      </w:tr>
      <w:tr w:rsidR="00F00B87" w:rsidRPr="0032183C" w14:paraId="7F8AB8AA" w14:textId="77777777" w:rsidTr="00BA3FCA">
        <w:trPr>
          <w:trHeight w:val="66"/>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1573337F" w14:textId="4857D04C"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6.</w:t>
            </w:r>
          </w:p>
        </w:tc>
        <w:tc>
          <w:tcPr>
            <w:tcW w:w="3082" w:type="dxa"/>
            <w:vMerge/>
            <w:vAlign w:val="center"/>
          </w:tcPr>
          <w:p w14:paraId="7F8B581D"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p>
        </w:tc>
        <w:tc>
          <w:tcPr>
            <w:tcW w:w="2463" w:type="dxa"/>
            <w:vMerge/>
            <w:vAlign w:val="center"/>
          </w:tcPr>
          <w:p w14:paraId="1FC04D98"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p>
        </w:tc>
        <w:tc>
          <w:tcPr>
            <w:tcW w:w="1187" w:type="dxa"/>
            <w:vAlign w:val="center"/>
          </w:tcPr>
          <w:p w14:paraId="2F6D79D7" w14:textId="6468A52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Pr>
                <w:rFonts w:cs="Arial"/>
                <w:iCs/>
                <w:sz w:val="16"/>
                <w:szCs w:val="16"/>
              </w:rPr>
              <w:t>Leszno</w:t>
            </w:r>
          </w:p>
        </w:tc>
        <w:tc>
          <w:tcPr>
            <w:tcW w:w="1037" w:type="dxa"/>
            <w:vAlign w:val="center"/>
          </w:tcPr>
          <w:p w14:paraId="15E7FABC" w14:textId="2D3DD34F"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Pr>
                <w:rFonts w:cs="Arial"/>
                <w:iCs/>
                <w:sz w:val="16"/>
                <w:szCs w:val="16"/>
              </w:rPr>
              <w:t>leszczyński</w:t>
            </w:r>
          </w:p>
        </w:tc>
      </w:tr>
      <w:tr w:rsidR="00F00B87" w:rsidRPr="0032183C" w14:paraId="2A20C485"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34F8BDC6" w14:textId="6BDEDA55"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7.</w:t>
            </w:r>
          </w:p>
        </w:tc>
        <w:tc>
          <w:tcPr>
            <w:tcW w:w="3082" w:type="dxa"/>
            <w:vAlign w:val="center"/>
          </w:tcPr>
          <w:p w14:paraId="45952D58"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Wielkopolska Agencja Rozwoju Przedsiębiorczości</w:t>
            </w:r>
          </w:p>
        </w:tc>
        <w:tc>
          <w:tcPr>
            <w:tcW w:w="2463" w:type="dxa"/>
            <w:vAlign w:val="center"/>
          </w:tcPr>
          <w:p w14:paraId="06F96FB3"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2A3EDAA1"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48561998"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3160DD86"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461FF629" w14:textId="5F6AF034"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8.</w:t>
            </w:r>
          </w:p>
        </w:tc>
        <w:tc>
          <w:tcPr>
            <w:tcW w:w="3082" w:type="dxa"/>
            <w:vAlign w:val="center"/>
          </w:tcPr>
          <w:p w14:paraId="5333668C"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Wielkopolski Fundusz Rozwoju</w:t>
            </w:r>
          </w:p>
        </w:tc>
        <w:tc>
          <w:tcPr>
            <w:tcW w:w="2463" w:type="dxa"/>
            <w:vAlign w:val="center"/>
          </w:tcPr>
          <w:p w14:paraId="75F1F906"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5EEB5829"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05A1F5D7"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42591FF7"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6C1F1BCB" w14:textId="248DE883"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9.</w:t>
            </w:r>
          </w:p>
        </w:tc>
        <w:tc>
          <w:tcPr>
            <w:tcW w:w="3082" w:type="dxa"/>
            <w:vAlign w:val="center"/>
          </w:tcPr>
          <w:p w14:paraId="007A2AD8"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Rozwoju Przedsiębiorczości</w:t>
            </w:r>
          </w:p>
        </w:tc>
        <w:tc>
          <w:tcPr>
            <w:tcW w:w="2463" w:type="dxa"/>
            <w:vAlign w:val="center"/>
          </w:tcPr>
          <w:p w14:paraId="69CA49C1"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pożyczkowy</w:t>
            </w:r>
          </w:p>
        </w:tc>
        <w:tc>
          <w:tcPr>
            <w:tcW w:w="1187" w:type="dxa"/>
            <w:vAlign w:val="center"/>
          </w:tcPr>
          <w:p w14:paraId="107C4E2E"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Śrem</w:t>
            </w:r>
          </w:p>
        </w:tc>
        <w:tc>
          <w:tcPr>
            <w:tcW w:w="1037" w:type="dxa"/>
            <w:vAlign w:val="center"/>
          </w:tcPr>
          <w:p w14:paraId="0BCFEA38"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poznański</w:t>
            </w:r>
          </w:p>
        </w:tc>
      </w:tr>
      <w:tr w:rsidR="00F00B87" w:rsidRPr="0032183C" w14:paraId="3D92CA5D"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702C145B" w14:textId="731DB976"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10.</w:t>
            </w:r>
          </w:p>
        </w:tc>
        <w:tc>
          <w:tcPr>
            <w:tcW w:w="3082" w:type="dxa"/>
            <w:vAlign w:val="center"/>
          </w:tcPr>
          <w:p w14:paraId="6615C7CA"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Samorządowy Fundusz Poręczeń Kredytowych</w:t>
            </w:r>
          </w:p>
        </w:tc>
        <w:tc>
          <w:tcPr>
            <w:tcW w:w="2463" w:type="dxa"/>
            <w:vAlign w:val="center"/>
          </w:tcPr>
          <w:p w14:paraId="6C9E7D67"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poręczeń kredytowych</w:t>
            </w:r>
          </w:p>
        </w:tc>
        <w:tc>
          <w:tcPr>
            <w:tcW w:w="1187" w:type="dxa"/>
            <w:vAlign w:val="center"/>
          </w:tcPr>
          <w:p w14:paraId="173DBD46"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Gostyń</w:t>
            </w:r>
          </w:p>
        </w:tc>
        <w:tc>
          <w:tcPr>
            <w:tcW w:w="1037" w:type="dxa"/>
            <w:vAlign w:val="center"/>
          </w:tcPr>
          <w:p w14:paraId="3692ECCA"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leszczyński</w:t>
            </w:r>
          </w:p>
        </w:tc>
      </w:tr>
      <w:tr w:rsidR="00F00B87" w:rsidRPr="0032183C" w14:paraId="24A8DE10"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436A287A" w14:textId="5660D5D5"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11.</w:t>
            </w:r>
          </w:p>
        </w:tc>
        <w:tc>
          <w:tcPr>
            <w:tcW w:w="3082" w:type="dxa"/>
            <w:vAlign w:val="center"/>
          </w:tcPr>
          <w:p w14:paraId="5A9FB03A"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Jarociński Fundusz Poręczeń Kredytowych</w:t>
            </w:r>
          </w:p>
        </w:tc>
        <w:tc>
          <w:tcPr>
            <w:tcW w:w="2463" w:type="dxa"/>
            <w:vAlign w:val="center"/>
          </w:tcPr>
          <w:p w14:paraId="3B388E17"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poręczeń kredytowych</w:t>
            </w:r>
          </w:p>
        </w:tc>
        <w:tc>
          <w:tcPr>
            <w:tcW w:w="1187" w:type="dxa"/>
            <w:vAlign w:val="center"/>
          </w:tcPr>
          <w:p w14:paraId="03AFED37"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Jarocin</w:t>
            </w:r>
          </w:p>
        </w:tc>
        <w:tc>
          <w:tcPr>
            <w:tcW w:w="1037" w:type="dxa"/>
            <w:vAlign w:val="center"/>
          </w:tcPr>
          <w:p w14:paraId="0F2BF6D4"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kaliski</w:t>
            </w:r>
          </w:p>
        </w:tc>
      </w:tr>
      <w:tr w:rsidR="00F00B87" w:rsidRPr="0032183C" w14:paraId="5BDA8A5F"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7D5BC461" w14:textId="5BF830DB"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12.</w:t>
            </w:r>
          </w:p>
        </w:tc>
        <w:tc>
          <w:tcPr>
            <w:tcW w:w="3082" w:type="dxa"/>
            <w:vAlign w:val="center"/>
          </w:tcPr>
          <w:p w14:paraId="4489C2C3"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Rozwoju i Promocji Województwa Wielkopolskiego</w:t>
            </w:r>
          </w:p>
        </w:tc>
        <w:tc>
          <w:tcPr>
            <w:tcW w:w="2463" w:type="dxa"/>
            <w:vAlign w:val="center"/>
          </w:tcPr>
          <w:p w14:paraId="740180B0"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poręczeń kredytowych</w:t>
            </w:r>
          </w:p>
        </w:tc>
        <w:tc>
          <w:tcPr>
            <w:tcW w:w="1187" w:type="dxa"/>
            <w:vAlign w:val="center"/>
          </w:tcPr>
          <w:p w14:paraId="78B2D592"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7FB84922"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7A9BE67A" w14:textId="77777777" w:rsidTr="00BA3FCA">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69FB4370" w14:textId="5B7731A6"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13.</w:t>
            </w:r>
          </w:p>
        </w:tc>
        <w:tc>
          <w:tcPr>
            <w:tcW w:w="3082" w:type="dxa"/>
            <w:vAlign w:val="center"/>
          </w:tcPr>
          <w:p w14:paraId="6757133A"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Poznański Fundusz Poręczeń Kredytowych</w:t>
            </w:r>
          </w:p>
        </w:tc>
        <w:tc>
          <w:tcPr>
            <w:tcW w:w="2463" w:type="dxa"/>
            <w:vAlign w:val="center"/>
          </w:tcPr>
          <w:p w14:paraId="1289755C"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poręczeń kredytowych</w:t>
            </w:r>
          </w:p>
        </w:tc>
        <w:tc>
          <w:tcPr>
            <w:tcW w:w="1187" w:type="dxa"/>
            <w:vAlign w:val="center"/>
          </w:tcPr>
          <w:p w14:paraId="3E68035E"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375608C9"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03BFE0D6"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49E5BFE5" w14:textId="06B8A352"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14.</w:t>
            </w:r>
          </w:p>
        </w:tc>
        <w:tc>
          <w:tcPr>
            <w:tcW w:w="3082" w:type="dxa"/>
            <w:vAlign w:val="center"/>
          </w:tcPr>
          <w:p w14:paraId="0DFF8B7C"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Fundacja Uniwersytetu im. Adama Mickiewicza</w:t>
            </w:r>
          </w:p>
        </w:tc>
        <w:tc>
          <w:tcPr>
            <w:tcW w:w="2463" w:type="dxa"/>
            <w:vAlign w:val="center"/>
          </w:tcPr>
          <w:p w14:paraId="1F96DEFA"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kapitału zalążkowego</w:t>
            </w:r>
          </w:p>
        </w:tc>
        <w:tc>
          <w:tcPr>
            <w:tcW w:w="1187" w:type="dxa"/>
            <w:vAlign w:val="center"/>
          </w:tcPr>
          <w:p w14:paraId="79F4E8DF"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43969ADD"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7FAA226B"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73212F55" w14:textId="745E377C"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15.</w:t>
            </w:r>
          </w:p>
        </w:tc>
        <w:tc>
          <w:tcPr>
            <w:tcW w:w="3082" w:type="dxa"/>
            <w:vAlign w:val="center"/>
          </w:tcPr>
          <w:p w14:paraId="5B21B58E"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Wielkopolski Instytut Jakości Sp. z o.o.</w:t>
            </w:r>
          </w:p>
        </w:tc>
        <w:tc>
          <w:tcPr>
            <w:tcW w:w="2463" w:type="dxa"/>
            <w:vAlign w:val="center"/>
          </w:tcPr>
          <w:p w14:paraId="373EF528"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kapitału zalążkowego</w:t>
            </w:r>
          </w:p>
        </w:tc>
        <w:tc>
          <w:tcPr>
            <w:tcW w:w="1187" w:type="dxa"/>
            <w:vAlign w:val="center"/>
          </w:tcPr>
          <w:p w14:paraId="054FE0F1"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6475361F"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5AF9221E"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3CF756EF" w14:textId="5D8380D0"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16.</w:t>
            </w:r>
          </w:p>
        </w:tc>
        <w:tc>
          <w:tcPr>
            <w:tcW w:w="3082" w:type="dxa"/>
            <w:vAlign w:val="center"/>
          </w:tcPr>
          <w:p w14:paraId="77CEF699"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proofErr w:type="spellStart"/>
            <w:r w:rsidRPr="0032183C">
              <w:rPr>
                <w:rFonts w:cs="Arial"/>
                <w:iCs/>
                <w:sz w:val="16"/>
                <w:szCs w:val="16"/>
                <w:lang w:val="en-US"/>
              </w:rPr>
              <w:t>BioInfoBank</w:t>
            </w:r>
            <w:proofErr w:type="spellEnd"/>
            <w:r w:rsidRPr="0032183C">
              <w:rPr>
                <w:rFonts w:cs="Arial"/>
                <w:iCs/>
                <w:sz w:val="16"/>
                <w:szCs w:val="16"/>
                <w:lang w:val="en-US"/>
              </w:rPr>
              <w:t xml:space="preserve"> Seed Capital</w:t>
            </w:r>
          </w:p>
        </w:tc>
        <w:tc>
          <w:tcPr>
            <w:tcW w:w="2463" w:type="dxa"/>
            <w:vAlign w:val="center"/>
          </w:tcPr>
          <w:p w14:paraId="59D73B60"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rPr>
              <w:t>Fundusz kapitału zalążkowego</w:t>
            </w:r>
          </w:p>
        </w:tc>
        <w:tc>
          <w:tcPr>
            <w:tcW w:w="1187" w:type="dxa"/>
            <w:vAlign w:val="center"/>
          </w:tcPr>
          <w:p w14:paraId="310DAC04"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rPr>
              <w:t>Poznań</w:t>
            </w:r>
          </w:p>
        </w:tc>
        <w:tc>
          <w:tcPr>
            <w:tcW w:w="1037" w:type="dxa"/>
            <w:vAlign w:val="center"/>
          </w:tcPr>
          <w:p w14:paraId="748CDCA2"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rPr>
              <w:t>Poznań</w:t>
            </w:r>
          </w:p>
        </w:tc>
      </w:tr>
      <w:tr w:rsidR="00F00B87" w:rsidRPr="0032183C" w14:paraId="55FF049C"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229ECF10" w14:textId="18F193A4"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17.</w:t>
            </w:r>
          </w:p>
        </w:tc>
        <w:tc>
          <w:tcPr>
            <w:tcW w:w="3082" w:type="dxa"/>
            <w:vAlign w:val="center"/>
          </w:tcPr>
          <w:p w14:paraId="417A5D72"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proofErr w:type="spellStart"/>
            <w:r w:rsidRPr="0032183C">
              <w:rPr>
                <w:rFonts w:cs="Arial"/>
                <w:iCs/>
                <w:sz w:val="16"/>
                <w:szCs w:val="16"/>
              </w:rPr>
              <w:t>SpeedUp</w:t>
            </w:r>
            <w:proofErr w:type="spellEnd"/>
            <w:r w:rsidRPr="0032183C">
              <w:rPr>
                <w:rFonts w:cs="Arial"/>
                <w:iCs/>
                <w:sz w:val="16"/>
                <w:szCs w:val="16"/>
              </w:rPr>
              <w:t xml:space="preserve"> Venture Capital </w:t>
            </w:r>
            <w:proofErr w:type="spellStart"/>
            <w:r w:rsidRPr="0032183C">
              <w:rPr>
                <w:rFonts w:cs="Arial"/>
                <w:iCs/>
                <w:sz w:val="16"/>
                <w:szCs w:val="16"/>
              </w:rPr>
              <w:t>Group</w:t>
            </w:r>
            <w:proofErr w:type="spellEnd"/>
          </w:p>
        </w:tc>
        <w:tc>
          <w:tcPr>
            <w:tcW w:w="2463" w:type="dxa"/>
            <w:vAlign w:val="center"/>
          </w:tcPr>
          <w:p w14:paraId="0E5FC6F1"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kapitału zalążkowego</w:t>
            </w:r>
          </w:p>
        </w:tc>
        <w:tc>
          <w:tcPr>
            <w:tcW w:w="1187" w:type="dxa"/>
            <w:vAlign w:val="center"/>
          </w:tcPr>
          <w:p w14:paraId="0B5FCDF1"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756C477A"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11157199"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3360C717" w14:textId="06B9B986"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18.</w:t>
            </w:r>
          </w:p>
        </w:tc>
        <w:tc>
          <w:tcPr>
            <w:tcW w:w="3082" w:type="dxa"/>
            <w:vAlign w:val="center"/>
          </w:tcPr>
          <w:p w14:paraId="22C27ED8"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LMS Sp. z o.o.</w:t>
            </w:r>
          </w:p>
        </w:tc>
        <w:tc>
          <w:tcPr>
            <w:tcW w:w="2463" w:type="dxa"/>
            <w:vAlign w:val="center"/>
          </w:tcPr>
          <w:p w14:paraId="1A88F4DF"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Fundusz kapitału zalążkowego</w:t>
            </w:r>
          </w:p>
        </w:tc>
        <w:tc>
          <w:tcPr>
            <w:tcW w:w="1187" w:type="dxa"/>
            <w:vAlign w:val="center"/>
          </w:tcPr>
          <w:p w14:paraId="1326BEAB"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506D6DAD"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1377C55A" w14:textId="77777777" w:rsidTr="00BA3FC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7EB3B5B2" w14:textId="1E0EECF9"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19.</w:t>
            </w:r>
          </w:p>
        </w:tc>
        <w:tc>
          <w:tcPr>
            <w:tcW w:w="3082" w:type="dxa"/>
            <w:vAlign w:val="center"/>
          </w:tcPr>
          <w:p w14:paraId="4F4E79EE"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Centrum Biotechnologii Sp. z o. o.</w:t>
            </w:r>
          </w:p>
        </w:tc>
        <w:tc>
          <w:tcPr>
            <w:tcW w:w="2463" w:type="dxa"/>
            <w:vAlign w:val="center"/>
          </w:tcPr>
          <w:p w14:paraId="10A87A81"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Fundusz kapitału zalążkowego</w:t>
            </w:r>
          </w:p>
        </w:tc>
        <w:tc>
          <w:tcPr>
            <w:tcW w:w="1187" w:type="dxa"/>
            <w:vAlign w:val="center"/>
          </w:tcPr>
          <w:p w14:paraId="2A704E94"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c>
          <w:tcPr>
            <w:tcW w:w="1037" w:type="dxa"/>
            <w:vAlign w:val="center"/>
          </w:tcPr>
          <w:p w14:paraId="31834195"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rPr>
            </w:pPr>
            <w:r w:rsidRPr="0032183C">
              <w:rPr>
                <w:rFonts w:cs="Arial"/>
                <w:iCs/>
                <w:sz w:val="16"/>
                <w:szCs w:val="16"/>
              </w:rPr>
              <w:t>Poznań</w:t>
            </w:r>
          </w:p>
        </w:tc>
      </w:tr>
      <w:tr w:rsidR="00F00B87" w:rsidRPr="0032183C" w14:paraId="71CBAF48" w14:textId="77777777" w:rsidTr="00BA3FCA">
        <w:trPr>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74DAC776" w14:textId="3DA5D523"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20.</w:t>
            </w:r>
          </w:p>
        </w:tc>
        <w:tc>
          <w:tcPr>
            <w:tcW w:w="3082" w:type="dxa"/>
            <w:vAlign w:val="center"/>
          </w:tcPr>
          <w:p w14:paraId="0822FBCC" w14:textId="77777777" w:rsidR="00F00B87" w:rsidRPr="0032183C" w:rsidRDefault="00F00B87" w:rsidP="00FC764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lang w:val="en-US"/>
              </w:rPr>
              <w:t>Huge Thing Sp. z o. o.</w:t>
            </w:r>
          </w:p>
        </w:tc>
        <w:tc>
          <w:tcPr>
            <w:tcW w:w="2463" w:type="dxa"/>
            <w:vAlign w:val="center"/>
          </w:tcPr>
          <w:p w14:paraId="41227363"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rPr>
              <w:t>Fundusz kapitału zalążkowego</w:t>
            </w:r>
          </w:p>
        </w:tc>
        <w:tc>
          <w:tcPr>
            <w:tcW w:w="1187" w:type="dxa"/>
            <w:vAlign w:val="center"/>
          </w:tcPr>
          <w:p w14:paraId="61B1723B"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rPr>
              <w:t>Poznań</w:t>
            </w:r>
          </w:p>
        </w:tc>
        <w:tc>
          <w:tcPr>
            <w:tcW w:w="1037" w:type="dxa"/>
            <w:vAlign w:val="center"/>
          </w:tcPr>
          <w:p w14:paraId="6F783665" w14:textId="77777777" w:rsidR="00F00B87" w:rsidRPr="0032183C" w:rsidRDefault="00F00B87" w:rsidP="00FC764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iCs/>
                <w:sz w:val="16"/>
                <w:szCs w:val="16"/>
                <w:lang w:val="en-US"/>
              </w:rPr>
            </w:pPr>
            <w:r w:rsidRPr="0032183C">
              <w:rPr>
                <w:rFonts w:cs="Arial"/>
                <w:iCs/>
                <w:sz w:val="16"/>
                <w:szCs w:val="16"/>
              </w:rPr>
              <w:t>Poznań</w:t>
            </w:r>
          </w:p>
        </w:tc>
      </w:tr>
      <w:tr w:rsidR="00F00B87" w:rsidRPr="0032183C" w14:paraId="1303418E" w14:textId="77777777" w:rsidTr="00BA3FCA">
        <w:trPr>
          <w:cnfStyle w:val="000000100000" w:firstRow="0" w:lastRow="0" w:firstColumn="0" w:lastColumn="0" w:oddVBand="0" w:evenVBand="0" w:oddHBand="1" w:evenHBand="0" w:firstRowFirstColumn="0" w:firstRowLastColumn="0" w:lastRowFirstColumn="0" w:lastRowLastColumn="0"/>
          <w:trHeight w:val="85"/>
          <w:jc w:val="center"/>
        </w:trPr>
        <w:tc>
          <w:tcPr>
            <w:cnfStyle w:val="001000000000" w:firstRow="0" w:lastRow="0" w:firstColumn="1" w:lastColumn="0" w:oddVBand="0" w:evenVBand="0" w:oddHBand="0" w:evenHBand="0" w:firstRowFirstColumn="0" w:firstRowLastColumn="0" w:lastRowFirstColumn="0" w:lastRowLastColumn="0"/>
            <w:tcW w:w="457" w:type="dxa"/>
            <w:vAlign w:val="center"/>
          </w:tcPr>
          <w:p w14:paraId="2E106142" w14:textId="715BD896" w:rsidR="00F00B87" w:rsidRPr="00FC7649" w:rsidRDefault="00F00B87" w:rsidP="00FC7649">
            <w:pPr>
              <w:spacing w:before="40" w:after="40"/>
              <w:ind w:firstLine="0"/>
              <w:jc w:val="center"/>
              <w:rPr>
                <w:rFonts w:cs="Arial"/>
                <w:b w:val="0"/>
                <w:sz w:val="16"/>
                <w:szCs w:val="16"/>
              </w:rPr>
            </w:pPr>
            <w:r w:rsidRPr="00FC7649">
              <w:rPr>
                <w:rFonts w:cs="Arial"/>
                <w:b w:val="0"/>
                <w:sz w:val="16"/>
                <w:szCs w:val="16"/>
              </w:rPr>
              <w:t>21.</w:t>
            </w:r>
          </w:p>
        </w:tc>
        <w:tc>
          <w:tcPr>
            <w:tcW w:w="3082" w:type="dxa"/>
            <w:vAlign w:val="center"/>
          </w:tcPr>
          <w:p w14:paraId="456FDD72" w14:textId="77777777" w:rsidR="00F00B87" w:rsidRPr="0032183C" w:rsidRDefault="00F00B87" w:rsidP="00FC764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iCs/>
                <w:sz w:val="16"/>
                <w:szCs w:val="16"/>
                <w:lang w:val="en-US"/>
              </w:rPr>
            </w:pPr>
            <w:proofErr w:type="spellStart"/>
            <w:r w:rsidRPr="0032183C">
              <w:rPr>
                <w:rFonts w:cs="Arial"/>
                <w:iCs/>
                <w:sz w:val="16"/>
                <w:szCs w:val="16"/>
                <w:lang w:val="en-US"/>
              </w:rPr>
              <w:t>YouNick</w:t>
            </w:r>
            <w:proofErr w:type="spellEnd"/>
            <w:r w:rsidRPr="0032183C">
              <w:rPr>
                <w:rFonts w:cs="Arial"/>
                <w:iCs/>
                <w:sz w:val="16"/>
                <w:szCs w:val="16"/>
                <w:lang w:val="en-US"/>
              </w:rPr>
              <w:t xml:space="preserve"> Technology Park sp. z </w:t>
            </w:r>
            <w:proofErr w:type="spellStart"/>
            <w:r w:rsidRPr="0032183C">
              <w:rPr>
                <w:rFonts w:cs="Arial"/>
                <w:iCs/>
                <w:sz w:val="16"/>
                <w:szCs w:val="16"/>
                <w:lang w:val="en-US"/>
              </w:rPr>
              <w:t>o.o</w:t>
            </w:r>
            <w:proofErr w:type="spellEnd"/>
          </w:p>
        </w:tc>
        <w:tc>
          <w:tcPr>
            <w:tcW w:w="2463" w:type="dxa"/>
            <w:vAlign w:val="center"/>
          </w:tcPr>
          <w:p w14:paraId="6F8F284A"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lang w:val="en-US"/>
              </w:rPr>
            </w:pPr>
            <w:r w:rsidRPr="0032183C">
              <w:rPr>
                <w:rFonts w:cs="Arial"/>
                <w:iCs/>
                <w:sz w:val="16"/>
                <w:szCs w:val="16"/>
              </w:rPr>
              <w:t>Fundusz kapitału zalążkowego</w:t>
            </w:r>
          </w:p>
        </w:tc>
        <w:tc>
          <w:tcPr>
            <w:tcW w:w="1187" w:type="dxa"/>
            <w:vAlign w:val="center"/>
          </w:tcPr>
          <w:p w14:paraId="6209A2D4"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lang w:val="en-US"/>
              </w:rPr>
            </w:pPr>
            <w:r w:rsidRPr="0032183C">
              <w:rPr>
                <w:rFonts w:cs="Arial"/>
                <w:iCs/>
                <w:sz w:val="16"/>
                <w:szCs w:val="16"/>
              </w:rPr>
              <w:t>Suchy Las</w:t>
            </w:r>
          </w:p>
        </w:tc>
        <w:tc>
          <w:tcPr>
            <w:tcW w:w="1037" w:type="dxa"/>
            <w:vAlign w:val="center"/>
          </w:tcPr>
          <w:p w14:paraId="26B89A46" w14:textId="77777777" w:rsidR="00F00B87" w:rsidRPr="0032183C" w:rsidRDefault="00F00B87" w:rsidP="00FC764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iCs/>
                <w:sz w:val="16"/>
                <w:szCs w:val="16"/>
                <w:lang w:val="en-US"/>
              </w:rPr>
            </w:pPr>
            <w:r w:rsidRPr="0032183C">
              <w:rPr>
                <w:rFonts w:cs="Arial"/>
                <w:iCs/>
                <w:sz w:val="16"/>
                <w:szCs w:val="16"/>
              </w:rPr>
              <w:t>poznański</w:t>
            </w:r>
          </w:p>
        </w:tc>
      </w:tr>
    </w:tbl>
    <w:p w14:paraId="7EF69B0E" w14:textId="288F21A9" w:rsidR="00B93B6D" w:rsidRPr="007B4524" w:rsidRDefault="00B93B6D" w:rsidP="007B4524">
      <w:pPr>
        <w:pStyle w:val="AZRODLO"/>
        <w:spacing w:before="60"/>
      </w:pPr>
      <w:r w:rsidRPr="00DA459E">
        <w:t>Źródło</w:t>
      </w:r>
      <w:r w:rsidRPr="00E055DE">
        <w:t xml:space="preserve">: </w:t>
      </w:r>
      <w:r w:rsidR="00126219">
        <w:t xml:space="preserve">opracowanie własne na podstawie </w:t>
      </w:r>
      <w:r w:rsidRPr="007B4524">
        <w:t>http://www.sooipp.org.pl/osrodki</w:t>
      </w:r>
      <w:r w:rsidRPr="00E055DE">
        <w:t xml:space="preserve"> </w:t>
      </w:r>
      <w:r w:rsidR="008D2528">
        <w:rPr>
          <w:rStyle w:val="Hipercze"/>
          <w:color w:val="auto"/>
          <w:u w:val="none"/>
        </w:rPr>
        <w:t>(</w:t>
      </w:r>
      <w:r w:rsidRPr="007B4524">
        <w:rPr>
          <w:rStyle w:val="Hipercze"/>
          <w:color w:val="auto"/>
          <w:u w:val="none"/>
        </w:rPr>
        <w:t xml:space="preserve">dostęp: </w:t>
      </w:r>
      <w:r w:rsidR="000F7B4C">
        <w:rPr>
          <w:rStyle w:val="Hipercze"/>
          <w:color w:val="auto"/>
          <w:u w:val="none"/>
        </w:rPr>
        <w:t>10.06.</w:t>
      </w:r>
      <w:r w:rsidRPr="007B4524">
        <w:rPr>
          <w:rStyle w:val="Hipercze"/>
          <w:color w:val="auto"/>
          <w:u w:val="none"/>
        </w:rPr>
        <w:t>2021 r.)</w:t>
      </w:r>
    </w:p>
    <w:p w14:paraId="6D964641" w14:textId="77777777" w:rsidR="005257F5" w:rsidRDefault="005257F5" w:rsidP="005257F5">
      <w:pPr>
        <w:spacing w:before="120" w:after="120"/>
        <w:rPr>
          <w:rFonts w:cs="Arial"/>
          <w:szCs w:val="20"/>
        </w:rPr>
      </w:pPr>
    </w:p>
    <w:p w14:paraId="0C182B78" w14:textId="03F40E85" w:rsidR="005257F5" w:rsidRDefault="005257F5" w:rsidP="005257F5">
      <w:pPr>
        <w:spacing w:before="120" w:after="120"/>
        <w:rPr>
          <w:rFonts w:cs="Arial"/>
          <w:szCs w:val="20"/>
        </w:rPr>
      </w:pPr>
      <w:r>
        <w:rPr>
          <w:rFonts w:cs="Arial"/>
          <w:szCs w:val="20"/>
        </w:rPr>
        <w:lastRenderedPageBreak/>
        <w:t xml:space="preserve">Odrębną grupą IOB są </w:t>
      </w:r>
      <w:proofErr w:type="spellStart"/>
      <w:r>
        <w:rPr>
          <w:rFonts w:cs="Arial"/>
          <w:szCs w:val="20"/>
        </w:rPr>
        <w:t>p</w:t>
      </w:r>
      <w:r w:rsidRPr="006300E5">
        <w:rPr>
          <w:rFonts w:cs="Arial"/>
          <w:szCs w:val="20"/>
        </w:rPr>
        <w:t>ozabankowe</w:t>
      </w:r>
      <w:proofErr w:type="spellEnd"/>
      <w:r w:rsidRPr="006300E5">
        <w:rPr>
          <w:rFonts w:cs="Arial"/>
          <w:szCs w:val="20"/>
        </w:rPr>
        <w:t xml:space="preserve"> instytucje finansowe</w:t>
      </w:r>
      <w:r>
        <w:rPr>
          <w:rFonts w:cs="Arial"/>
          <w:szCs w:val="20"/>
        </w:rPr>
        <w:t xml:space="preserve"> </w:t>
      </w:r>
      <w:r w:rsidRPr="00EF15BD">
        <w:rPr>
          <w:rFonts w:cs="Arial"/>
          <w:szCs w:val="20"/>
        </w:rPr>
        <w:t>zajmujące się dystrybucją zwrotnych i bezzwrotnych instrumentów</w:t>
      </w:r>
      <w:r>
        <w:rPr>
          <w:rFonts w:cs="Arial"/>
          <w:szCs w:val="20"/>
        </w:rPr>
        <w:t xml:space="preserve"> </w:t>
      </w:r>
      <w:r w:rsidRPr="00EF15BD">
        <w:rPr>
          <w:rFonts w:cs="Arial"/>
          <w:szCs w:val="20"/>
        </w:rPr>
        <w:t>finansowych</w:t>
      </w:r>
      <w:r>
        <w:rPr>
          <w:rFonts w:cs="Arial"/>
          <w:szCs w:val="20"/>
        </w:rPr>
        <w:t>,</w:t>
      </w:r>
      <w:r w:rsidRPr="00EF15BD">
        <w:rPr>
          <w:rFonts w:cs="Arial"/>
          <w:szCs w:val="20"/>
        </w:rPr>
        <w:t xml:space="preserve"> zasilane środkami Unii Europejskiej</w:t>
      </w:r>
      <w:r>
        <w:rPr>
          <w:rFonts w:cs="Arial"/>
          <w:szCs w:val="20"/>
        </w:rPr>
        <w:t>. Większość spośród nich jest zlokalizowana w Poznaniu</w:t>
      </w:r>
      <w:r w:rsidR="00202ABD">
        <w:rPr>
          <w:rFonts w:cs="Arial"/>
          <w:szCs w:val="20"/>
        </w:rPr>
        <w:t xml:space="preserve"> (por. tabela 6)</w:t>
      </w:r>
      <w:r>
        <w:rPr>
          <w:rFonts w:cs="Arial"/>
          <w:szCs w:val="20"/>
        </w:rPr>
        <w:t>.</w:t>
      </w:r>
    </w:p>
    <w:p w14:paraId="55A76A4F" w14:textId="67BED5AC" w:rsidR="00B93B6D" w:rsidRDefault="00B93B6D" w:rsidP="00B93B6D">
      <w:pPr>
        <w:spacing w:before="120" w:after="120"/>
        <w:rPr>
          <w:rFonts w:cs="Arial"/>
          <w:szCs w:val="20"/>
        </w:rPr>
      </w:pPr>
      <w:r w:rsidRPr="00416712">
        <w:rPr>
          <w:rFonts w:cs="Arial"/>
          <w:szCs w:val="20"/>
        </w:rPr>
        <w:t xml:space="preserve">Zidentyfikowana w trakcie analizy danych zastanych przewaga zaangażowania </w:t>
      </w:r>
      <w:r w:rsidR="00BA3FCA">
        <w:rPr>
          <w:rFonts w:cs="Arial"/>
          <w:szCs w:val="20"/>
        </w:rPr>
        <w:br/>
      </w:r>
      <w:r w:rsidRPr="00416712">
        <w:rPr>
          <w:rFonts w:cs="Arial"/>
          <w:szCs w:val="20"/>
        </w:rPr>
        <w:t>w</w:t>
      </w:r>
      <w:r w:rsidR="00F43462" w:rsidRPr="00416712">
        <w:rPr>
          <w:rFonts w:cs="Arial"/>
          <w:szCs w:val="20"/>
        </w:rPr>
        <w:t xml:space="preserve"> </w:t>
      </w:r>
      <w:r w:rsidRPr="00416712">
        <w:rPr>
          <w:rFonts w:cs="Arial"/>
          <w:szCs w:val="20"/>
        </w:rPr>
        <w:t xml:space="preserve">procesy wspierania przedsiębiorczości wynika także z badania przeprowadzonego wśród wielkopolskich IOB. </w:t>
      </w:r>
      <w:r w:rsidR="009537AD">
        <w:rPr>
          <w:rFonts w:cs="Arial"/>
          <w:szCs w:val="20"/>
        </w:rPr>
        <w:t xml:space="preserve">Na taki </w:t>
      </w:r>
      <w:r w:rsidRPr="00416712">
        <w:rPr>
          <w:rFonts w:cs="Arial"/>
          <w:szCs w:val="20"/>
        </w:rPr>
        <w:t xml:space="preserve">charakter działalności wskazało 37 </w:t>
      </w:r>
      <w:r w:rsidR="005B3C16">
        <w:rPr>
          <w:rFonts w:cs="Arial"/>
          <w:szCs w:val="20"/>
        </w:rPr>
        <w:t>spośród</w:t>
      </w:r>
      <w:r w:rsidRPr="00416712">
        <w:rPr>
          <w:rFonts w:cs="Arial"/>
          <w:szCs w:val="20"/>
        </w:rPr>
        <w:t xml:space="preserve"> 44 </w:t>
      </w:r>
      <w:r w:rsidR="009537AD">
        <w:rPr>
          <w:rFonts w:cs="Arial"/>
          <w:szCs w:val="20"/>
        </w:rPr>
        <w:t>IOB</w:t>
      </w:r>
      <w:r w:rsidR="005B3C16">
        <w:rPr>
          <w:rFonts w:cs="Arial"/>
          <w:szCs w:val="20"/>
        </w:rPr>
        <w:t xml:space="preserve"> (por. wykres 1)</w:t>
      </w:r>
      <w:r w:rsidRPr="00416712">
        <w:rPr>
          <w:rFonts w:cs="Arial"/>
          <w:szCs w:val="20"/>
        </w:rPr>
        <w:t xml:space="preserve">. Taki rozkład wskazań jest poniekąd potwierdzeniem przywołanego wyżej założenia, zgodnie z którym określone rodzaje usług mogą być traktowane w zależności od finalnego przeznaczenia. Jeśli projekty innowacyjne wymagają wsparcia w zakresie przedsiębiorczości, wówczas instytucja je świadcząca, nawet jeśli formalnie posiada status centrum innowacji lub innej działającej na rzecz wspierania innowacji, utożsamia swoją działalność ze wspieraniem przedsiębiorczości. Dodatkowo potwierdzeniu uległa obserwacja, zgodnie z którą IOB </w:t>
      </w:r>
      <w:r w:rsidR="00B707BC">
        <w:rPr>
          <w:rFonts w:cs="Arial"/>
          <w:szCs w:val="20"/>
        </w:rPr>
        <w:t>„</w:t>
      </w:r>
      <w:r w:rsidRPr="00416712">
        <w:rPr>
          <w:rFonts w:cs="Arial"/>
          <w:szCs w:val="20"/>
        </w:rPr>
        <w:t>mieszają</w:t>
      </w:r>
      <w:r w:rsidR="00B707BC">
        <w:rPr>
          <w:rFonts w:cs="Arial"/>
          <w:szCs w:val="20"/>
        </w:rPr>
        <w:t>”</w:t>
      </w:r>
      <w:r w:rsidRPr="00416712">
        <w:rPr>
          <w:rFonts w:cs="Arial"/>
          <w:szCs w:val="20"/>
        </w:rPr>
        <w:t xml:space="preserve"> pełnione funkcje oferując przedsiębiorstwom zróżnicowany pakiet usług. </w:t>
      </w:r>
      <w:r w:rsidR="00BA3FCA">
        <w:rPr>
          <w:rFonts w:cs="Arial"/>
          <w:szCs w:val="20"/>
        </w:rPr>
        <w:br/>
      </w:r>
      <w:r w:rsidRPr="00416712">
        <w:rPr>
          <w:rFonts w:cs="Arial"/>
          <w:szCs w:val="20"/>
        </w:rPr>
        <w:t>W</w:t>
      </w:r>
      <w:r w:rsidR="00F43462" w:rsidRPr="00416712">
        <w:rPr>
          <w:rFonts w:cs="Arial"/>
          <w:szCs w:val="20"/>
        </w:rPr>
        <w:t xml:space="preserve"> </w:t>
      </w:r>
      <w:r w:rsidRPr="00416712">
        <w:rPr>
          <w:rFonts w:cs="Arial"/>
          <w:szCs w:val="20"/>
        </w:rPr>
        <w:t>zależności od potrzeb wsparcie</w:t>
      </w:r>
      <w:r w:rsidR="00B707BC">
        <w:rPr>
          <w:rFonts w:cs="Arial"/>
          <w:szCs w:val="20"/>
        </w:rPr>
        <w:t>,</w:t>
      </w:r>
      <w:r w:rsidRPr="00416712">
        <w:rPr>
          <w:rFonts w:cs="Arial"/>
          <w:szCs w:val="20"/>
        </w:rPr>
        <w:t xml:space="preserve"> np. doradcze w zakresie rozwoju przedsiębiorczości</w:t>
      </w:r>
      <w:r w:rsidR="00B707BC">
        <w:rPr>
          <w:rFonts w:cs="Arial"/>
          <w:szCs w:val="20"/>
        </w:rPr>
        <w:t>,</w:t>
      </w:r>
      <w:r w:rsidRPr="00416712">
        <w:rPr>
          <w:rFonts w:cs="Arial"/>
          <w:szCs w:val="20"/>
        </w:rPr>
        <w:t xml:space="preserve"> mogło być wspomagane ofertą finansową świadczoną przez daną instytucję w charakterze funduszu pożyczkowego.</w:t>
      </w:r>
    </w:p>
    <w:p w14:paraId="04D189E3" w14:textId="77777777" w:rsidR="00B707BC" w:rsidRPr="00E747C5" w:rsidRDefault="00B707BC" w:rsidP="00B707BC"/>
    <w:p w14:paraId="12A64D37" w14:textId="638AA8E7" w:rsidR="00B93B6D" w:rsidRPr="00E747C5" w:rsidRDefault="00B93B6D" w:rsidP="00B707BC">
      <w:pPr>
        <w:pStyle w:val="ARYCINA"/>
      </w:pPr>
      <w:bookmarkStart w:id="27" w:name="_Toc78035804"/>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w:t>
      </w:r>
      <w:r>
        <w:rPr>
          <w:noProof/>
        </w:rPr>
        <w:fldChar w:fldCharType="end"/>
      </w:r>
      <w:r w:rsidRPr="00E747C5">
        <w:t xml:space="preserve">. Struktura rodzajowa IOB </w:t>
      </w:r>
      <w:r w:rsidR="00EC4653">
        <w:t>w</w:t>
      </w:r>
      <w:r w:rsidRPr="00E747C5">
        <w:t xml:space="preserve"> województw</w:t>
      </w:r>
      <w:r w:rsidR="00EC4653">
        <w:t>ie</w:t>
      </w:r>
      <w:r w:rsidRPr="00E747C5">
        <w:t xml:space="preserve"> wielkopolski</w:t>
      </w:r>
      <w:bookmarkEnd w:id="27"/>
      <w:r w:rsidR="00EC4653">
        <w:t>m</w:t>
      </w:r>
      <w:r w:rsidR="00BA39D4">
        <w:t xml:space="preserve"> (liczba wskazań)</w:t>
      </w:r>
    </w:p>
    <w:p w14:paraId="10ECFBC5"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540E3133" wp14:editId="5AF189E9">
            <wp:extent cx="5253990" cy="1152000"/>
            <wp:effectExtent l="0" t="0" r="0" b="0"/>
            <wp:docPr id="94" name="Wykres 94">
              <a:extLst xmlns:a="http://schemas.openxmlformats.org/drawingml/2006/main">
                <a:ext uri="{FF2B5EF4-FFF2-40B4-BE49-F238E27FC236}">
                  <a16:creationId xmlns:a16="http://schemas.microsoft.com/office/drawing/2014/main" id="{48589B64-68A7-414C-94BA-F473D52467C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6E835E4D" w14:textId="14EE2715" w:rsidR="00B93B6D" w:rsidRDefault="00B93B6D" w:rsidP="007B4524">
      <w:pPr>
        <w:pStyle w:val="AZRODLO"/>
        <w:spacing w:before="60"/>
      </w:pPr>
      <w:r w:rsidRPr="00E747C5">
        <w:t>Źródło: badanie CAWI/CATI, n=4</w:t>
      </w:r>
      <w:r>
        <w:t>4</w:t>
      </w:r>
    </w:p>
    <w:p w14:paraId="37280DCC" w14:textId="77777777" w:rsidR="00B707BC" w:rsidRPr="00E747C5" w:rsidRDefault="00B707BC" w:rsidP="00D115DD"/>
    <w:p w14:paraId="764496B9" w14:textId="65717BCE" w:rsidR="00B93B6D" w:rsidRPr="00E747C5" w:rsidRDefault="00B93B6D" w:rsidP="00ED4847">
      <w:pPr>
        <w:pStyle w:val="ARYCINA"/>
      </w:pPr>
      <w:bookmarkStart w:id="28" w:name="_Toc78035805"/>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2</w:t>
      </w:r>
      <w:r>
        <w:rPr>
          <w:noProof/>
        </w:rPr>
        <w:fldChar w:fldCharType="end"/>
      </w:r>
      <w:r w:rsidRPr="00E747C5">
        <w:t xml:space="preserve">. Forma organizacyjno-prawna IOB </w:t>
      </w:r>
      <w:r w:rsidR="00DE623E">
        <w:t>w województwie</w:t>
      </w:r>
      <w:r w:rsidRPr="00E747C5">
        <w:t xml:space="preserve"> wielkopolski</w:t>
      </w:r>
      <w:bookmarkEnd w:id="28"/>
      <w:r w:rsidR="00DE623E">
        <w:t>m</w:t>
      </w:r>
      <w:r w:rsidRPr="00E747C5">
        <w:t xml:space="preserve"> </w:t>
      </w:r>
      <w:r w:rsidR="009059A1">
        <w:t>(liczba wskazań)</w:t>
      </w:r>
    </w:p>
    <w:p w14:paraId="40572175"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07B7029D" wp14:editId="72D8F2FE">
            <wp:extent cx="5255895" cy="2160000"/>
            <wp:effectExtent l="0" t="0" r="0" b="0"/>
            <wp:docPr id="96" name="Wykres 96">
              <a:extLst xmlns:a="http://schemas.openxmlformats.org/drawingml/2006/main">
                <a:ext uri="{FF2B5EF4-FFF2-40B4-BE49-F238E27FC236}">
                  <a16:creationId xmlns:a16="http://schemas.microsoft.com/office/drawing/2014/main" id="{199491DA-98C0-4A0F-9226-7928B8FC245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69AB4EDB" w14:textId="5FE9E177" w:rsidR="00B93B6D" w:rsidRDefault="00B93B6D" w:rsidP="007B4524">
      <w:pPr>
        <w:pStyle w:val="AZRODLO"/>
        <w:spacing w:before="60"/>
      </w:pPr>
      <w:r w:rsidRPr="00E747C5">
        <w:t>Źródło: badanie CAWI/CATI, n=4</w:t>
      </w:r>
      <w:r>
        <w:t>4</w:t>
      </w:r>
    </w:p>
    <w:p w14:paraId="2A7B8027" w14:textId="77777777" w:rsidR="00F7343B" w:rsidRPr="00E747C5" w:rsidRDefault="00F7343B" w:rsidP="00F7343B"/>
    <w:p w14:paraId="30681AD8" w14:textId="77777777" w:rsidR="005257F5" w:rsidRDefault="005257F5" w:rsidP="005257F5">
      <w:pPr>
        <w:spacing w:before="120" w:after="120"/>
        <w:rPr>
          <w:rFonts w:cs="Arial"/>
          <w:szCs w:val="20"/>
        </w:rPr>
      </w:pPr>
      <w:r w:rsidRPr="00E747C5">
        <w:rPr>
          <w:rFonts w:cs="Arial"/>
          <w:szCs w:val="20"/>
        </w:rPr>
        <w:lastRenderedPageBreak/>
        <w:t xml:space="preserve">Forma organizacyjno-prawna IOB z województwa wielkopolskiego jest w dużej mierze pochodną ich specyfiki. Około jednej trzeciej </w:t>
      </w:r>
      <w:r>
        <w:rPr>
          <w:rFonts w:cs="Arial"/>
          <w:szCs w:val="20"/>
        </w:rPr>
        <w:t>instytucji</w:t>
      </w:r>
      <w:r w:rsidRPr="00E747C5">
        <w:rPr>
          <w:rFonts w:cs="Arial"/>
          <w:szCs w:val="20"/>
        </w:rPr>
        <w:t xml:space="preserve"> stanowią podmioty działające w formie stowarzyszeń, choć w strukturze </w:t>
      </w:r>
      <w:r>
        <w:rPr>
          <w:rFonts w:cs="Arial"/>
          <w:szCs w:val="20"/>
        </w:rPr>
        <w:t>zidentyfikować można</w:t>
      </w:r>
      <w:r w:rsidRPr="00E747C5">
        <w:rPr>
          <w:rFonts w:cs="Arial"/>
          <w:szCs w:val="20"/>
        </w:rPr>
        <w:t xml:space="preserve"> także jednostki naukowo-badawcze, podmioty samorządu gospodarczego czy jednostki samorządu terytorialnego</w:t>
      </w:r>
      <w:r>
        <w:rPr>
          <w:rFonts w:cs="Arial"/>
          <w:szCs w:val="20"/>
        </w:rPr>
        <w:t xml:space="preserve"> (por. wykres 2)</w:t>
      </w:r>
      <w:r w:rsidRPr="00E747C5">
        <w:rPr>
          <w:rFonts w:cs="Arial"/>
          <w:szCs w:val="20"/>
        </w:rPr>
        <w:t>.</w:t>
      </w:r>
    </w:p>
    <w:p w14:paraId="6BFD2117" w14:textId="15E14698" w:rsidR="00B93B6D" w:rsidRDefault="00ED4847" w:rsidP="00B93B6D">
      <w:pPr>
        <w:spacing w:before="120" w:after="120"/>
        <w:rPr>
          <w:rFonts w:cs="Arial"/>
          <w:szCs w:val="20"/>
        </w:rPr>
      </w:pPr>
      <w:r>
        <w:rPr>
          <w:rFonts w:cs="Arial"/>
          <w:szCs w:val="20"/>
        </w:rPr>
        <w:t>Od 2015 roku w</w:t>
      </w:r>
      <w:r w:rsidR="00B93B6D" w:rsidRPr="00E747C5">
        <w:rPr>
          <w:rFonts w:cs="Arial"/>
          <w:szCs w:val="20"/>
        </w:rPr>
        <w:t xml:space="preserve"> Wielkopols</w:t>
      </w:r>
      <w:r>
        <w:rPr>
          <w:rFonts w:cs="Arial"/>
          <w:szCs w:val="20"/>
        </w:rPr>
        <w:t>ce</w:t>
      </w:r>
      <w:r w:rsidR="00B93B6D" w:rsidRPr="00E747C5">
        <w:rPr>
          <w:rFonts w:cs="Arial"/>
          <w:szCs w:val="20"/>
        </w:rPr>
        <w:t xml:space="preserve"> </w:t>
      </w:r>
      <w:r w:rsidR="00B93B6D">
        <w:rPr>
          <w:rFonts w:cs="Arial"/>
          <w:szCs w:val="20"/>
        </w:rPr>
        <w:t xml:space="preserve">pojawiły się dwie </w:t>
      </w:r>
      <w:r w:rsidR="00156729">
        <w:rPr>
          <w:rFonts w:cs="Arial"/>
          <w:szCs w:val="20"/>
        </w:rPr>
        <w:t>IOB, tj.</w:t>
      </w:r>
      <w:r w:rsidR="00B93B6D">
        <w:rPr>
          <w:rFonts w:cs="Arial"/>
          <w:szCs w:val="20"/>
        </w:rPr>
        <w:t xml:space="preserve"> </w:t>
      </w:r>
      <w:r w:rsidR="00B93B6D" w:rsidRPr="00E747C5">
        <w:rPr>
          <w:rFonts w:cs="Arial"/>
          <w:szCs w:val="20"/>
        </w:rPr>
        <w:t xml:space="preserve">Platforma </w:t>
      </w:r>
      <w:proofErr w:type="spellStart"/>
      <w:r w:rsidR="00B93B6D" w:rsidRPr="00E747C5">
        <w:rPr>
          <w:rFonts w:cs="Arial"/>
          <w:szCs w:val="20"/>
        </w:rPr>
        <w:t>Inwest</w:t>
      </w:r>
      <w:proofErr w:type="spellEnd"/>
      <w:r w:rsidR="00B93B6D" w:rsidRPr="00E747C5">
        <w:rPr>
          <w:rFonts w:cs="Arial"/>
          <w:szCs w:val="20"/>
        </w:rPr>
        <w:t>-Park z Piły</w:t>
      </w:r>
      <w:r w:rsidR="00B93B6D">
        <w:rPr>
          <w:rFonts w:cs="Arial"/>
          <w:szCs w:val="20"/>
        </w:rPr>
        <w:t xml:space="preserve"> oraz </w:t>
      </w:r>
      <w:r w:rsidR="00B93B6D" w:rsidRPr="0022799A">
        <w:rPr>
          <w:rFonts w:cs="Arial"/>
          <w:szCs w:val="20"/>
        </w:rPr>
        <w:t>Wielkopolski I</w:t>
      </w:r>
      <w:r w:rsidR="005B1C10">
        <w:rPr>
          <w:rFonts w:cs="Arial"/>
          <w:szCs w:val="20"/>
        </w:rPr>
        <w:t xml:space="preserve">nkubator </w:t>
      </w:r>
      <w:proofErr w:type="spellStart"/>
      <w:r w:rsidR="005B1C10">
        <w:rPr>
          <w:rFonts w:cs="Arial"/>
          <w:szCs w:val="20"/>
        </w:rPr>
        <w:t>Ekoprzedsiębiorczości</w:t>
      </w:r>
      <w:proofErr w:type="spellEnd"/>
      <w:r w:rsidR="005B1C10">
        <w:rPr>
          <w:rFonts w:cs="Arial"/>
          <w:szCs w:val="20"/>
        </w:rPr>
        <w:t xml:space="preserve"> S</w:t>
      </w:r>
      <w:r w:rsidR="00B93B6D" w:rsidRPr="0022799A">
        <w:rPr>
          <w:rFonts w:cs="Arial"/>
          <w:szCs w:val="20"/>
        </w:rPr>
        <w:t>p. z o.o.</w:t>
      </w:r>
      <w:r w:rsidR="00B93B6D" w:rsidRPr="00E747C5">
        <w:rPr>
          <w:rFonts w:cs="Arial"/>
          <w:szCs w:val="20"/>
        </w:rPr>
        <w:t xml:space="preserve"> Pozostałe </w:t>
      </w:r>
      <w:r w:rsidR="005B1C10">
        <w:rPr>
          <w:rFonts w:cs="Arial"/>
          <w:szCs w:val="20"/>
        </w:rPr>
        <w:t>podmioty</w:t>
      </w:r>
      <w:r w:rsidR="00B93B6D" w:rsidRPr="00E747C5">
        <w:rPr>
          <w:rFonts w:cs="Arial"/>
          <w:szCs w:val="20"/>
        </w:rPr>
        <w:t xml:space="preserve"> powstały wcześniej</w:t>
      </w:r>
      <w:r w:rsidR="00DC5F08">
        <w:rPr>
          <w:rFonts w:cs="Arial"/>
          <w:szCs w:val="20"/>
        </w:rPr>
        <w:t xml:space="preserve"> (por. wykres 3)</w:t>
      </w:r>
      <w:r w:rsidR="00B93B6D" w:rsidRPr="00E747C5">
        <w:rPr>
          <w:rFonts w:cs="Arial"/>
          <w:szCs w:val="20"/>
        </w:rPr>
        <w:t xml:space="preserve">, przy czym 17 </w:t>
      </w:r>
      <w:r>
        <w:rPr>
          <w:rFonts w:cs="Arial"/>
          <w:szCs w:val="20"/>
        </w:rPr>
        <w:t>jednostek</w:t>
      </w:r>
      <w:r w:rsidR="00B93B6D" w:rsidRPr="00E747C5">
        <w:rPr>
          <w:rFonts w:cs="Arial"/>
          <w:szCs w:val="20"/>
        </w:rPr>
        <w:t xml:space="preserve"> w ciągu ostatnich 20 lat (w 2</w:t>
      </w:r>
      <w:r w:rsidR="00B93B6D">
        <w:rPr>
          <w:rFonts w:cs="Arial"/>
          <w:szCs w:val="20"/>
        </w:rPr>
        <w:t>0</w:t>
      </w:r>
      <w:r w:rsidR="00B93B6D" w:rsidRPr="00E747C5">
        <w:rPr>
          <w:rFonts w:cs="Arial"/>
          <w:szCs w:val="20"/>
        </w:rPr>
        <w:t xml:space="preserve">00 roku lub później). </w:t>
      </w:r>
      <w:r w:rsidR="00B93B6D">
        <w:rPr>
          <w:rFonts w:cs="Arial"/>
          <w:szCs w:val="20"/>
        </w:rPr>
        <w:t>Wśród najdłużej działających IOB występują towarzystwa gospodarcze oraz jednostki badawczo</w:t>
      </w:r>
      <w:r>
        <w:rPr>
          <w:rFonts w:cs="Arial"/>
          <w:szCs w:val="20"/>
        </w:rPr>
        <w:t>-</w:t>
      </w:r>
      <w:r w:rsidR="00B93B6D">
        <w:rPr>
          <w:rFonts w:cs="Arial"/>
          <w:szCs w:val="20"/>
        </w:rPr>
        <w:t xml:space="preserve">naukowe: </w:t>
      </w:r>
      <w:r w:rsidR="00B93B6D" w:rsidRPr="00DD1F3D">
        <w:rPr>
          <w:rFonts w:cs="Arial"/>
          <w:szCs w:val="20"/>
        </w:rPr>
        <w:t>Wielkopolskie Zrzeszenie Handlu i Usług</w:t>
      </w:r>
      <w:r w:rsidR="00B93B6D">
        <w:rPr>
          <w:rFonts w:cs="Arial"/>
          <w:szCs w:val="20"/>
        </w:rPr>
        <w:t xml:space="preserve"> (1904 rok), </w:t>
      </w:r>
      <w:r w:rsidR="00B93B6D" w:rsidRPr="00DD1F3D">
        <w:rPr>
          <w:rFonts w:cs="Arial"/>
          <w:szCs w:val="20"/>
        </w:rPr>
        <w:t>Wielkopolska Izba Rzemieślnicza w Poznaniu</w:t>
      </w:r>
      <w:r w:rsidR="00B93B6D">
        <w:rPr>
          <w:rFonts w:cs="Arial"/>
          <w:szCs w:val="20"/>
        </w:rPr>
        <w:t xml:space="preserve"> (1919 rok), </w:t>
      </w:r>
      <w:r w:rsidR="00B93B6D" w:rsidRPr="00DD1F3D">
        <w:rPr>
          <w:rFonts w:cs="Arial"/>
          <w:szCs w:val="20"/>
        </w:rPr>
        <w:t>Sieć Badawcza Łukasiewicz</w:t>
      </w:r>
      <w:r w:rsidR="005B1C10">
        <w:rPr>
          <w:rFonts w:cs="Arial"/>
          <w:szCs w:val="20"/>
        </w:rPr>
        <w:t xml:space="preserve"> – </w:t>
      </w:r>
      <w:r w:rsidR="00B93B6D" w:rsidRPr="00DD1F3D">
        <w:rPr>
          <w:rFonts w:cs="Arial"/>
          <w:szCs w:val="20"/>
        </w:rPr>
        <w:t>Przemysłowy Instytut Maszyn Rolniczych</w:t>
      </w:r>
      <w:r w:rsidR="00B93B6D">
        <w:rPr>
          <w:rFonts w:cs="Arial"/>
          <w:szCs w:val="20"/>
        </w:rPr>
        <w:t xml:space="preserve"> (1946 rok), </w:t>
      </w:r>
      <w:r w:rsidR="00B93B6D" w:rsidRPr="00DD1F3D">
        <w:rPr>
          <w:rFonts w:cs="Arial"/>
          <w:szCs w:val="20"/>
        </w:rPr>
        <w:t xml:space="preserve">Sieć Badawcza Łukasiewicz </w:t>
      </w:r>
      <w:r w:rsidR="00AA2317">
        <w:rPr>
          <w:rFonts w:cs="Arial"/>
          <w:szCs w:val="20"/>
        </w:rPr>
        <w:t xml:space="preserve">– </w:t>
      </w:r>
      <w:r w:rsidR="00B93B6D" w:rsidRPr="00DD1F3D">
        <w:rPr>
          <w:rFonts w:cs="Arial"/>
          <w:szCs w:val="20"/>
        </w:rPr>
        <w:t>Instytut Obróbki Plastycznej</w:t>
      </w:r>
      <w:r w:rsidR="00B93B6D">
        <w:rPr>
          <w:rFonts w:cs="Arial"/>
          <w:szCs w:val="20"/>
        </w:rPr>
        <w:t xml:space="preserve"> (1951 rok) czy </w:t>
      </w:r>
      <w:r w:rsidR="00B93B6D" w:rsidRPr="00DD1F3D">
        <w:rPr>
          <w:rFonts w:cs="Arial"/>
          <w:szCs w:val="20"/>
        </w:rPr>
        <w:t xml:space="preserve">Sieć Badawcza Łukasiewicz </w:t>
      </w:r>
      <w:r w:rsidR="00AA2317">
        <w:rPr>
          <w:rFonts w:cs="Arial"/>
          <w:szCs w:val="20"/>
        </w:rPr>
        <w:t>–</w:t>
      </w:r>
      <w:r w:rsidR="00B93B6D" w:rsidRPr="00DD1F3D">
        <w:rPr>
          <w:rFonts w:cs="Arial"/>
          <w:szCs w:val="20"/>
        </w:rPr>
        <w:t xml:space="preserve"> Instytut Technologii Drewna</w:t>
      </w:r>
      <w:r w:rsidR="00B93B6D">
        <w:rPr>
          <w:rFonts w:cs="Arial"/>
          <w:szCs w:val="20"/>
        </w:rPr>
        <w:t xml:space="preserve"> (1952 rok).</w:t>
      </w:r>
    </w:p>
    <w:p w14:paraId="5E3A2085" w14:textId="77777777" w:rsidR="00862E6B" w:rsidRPr="00E747C5" w:rsidRDefault="00862E6B" w:rsidP="00ED4847"/>
    <w:p w14:paraId="68EB6105" w14:textId="3B2B40C8" w:rsidR="00B93B6D" w:rsidRDefault="00B93B6D" w:rsidP="00ED4847">
      <w:pPr>
        <w:pStyle w:val="ARYCINA"/>
      </w:pPr>
      <w:bookmarkStart w:id="29" w:name="_Toc78035806"/>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3</w:t>
      </w:r>
      <w:r>
        <w:rPr>
          <w:noProof/>
        </w:rPr>
        <w:fldChar w:fldCharType="end"/>
      </w:r>
      <w:r w:rsidRPr="00E747C5">
        <w:t xml:space="preserve">. Rok założenia (okres </w:t>
      </w:r>
      <w:r w:rsidRPr="00ED4847">
        <w:t>działania</w:t>
      </w:r>
      <w:r w:rsidRPr="00E747C5">
        <w:t xml:space="preserve">) IOB </w:t>
      </w:r>
      <w:r w:rsidR="00DE623E">
        <w:t>w</w:t>
      </w:r>
      <w:r w:rsidRPr="00E747C5">
        <w:t xml:space="preserve"> województw</w:t>
      </w:r>
      <w:r w:rsidR="00DE623E">
        <w:t>ie</w:t>
      </w:r>
      <w:r w:rsidRPr="00E747C5">
        <w:t xml:space="preserve"> wielkopolski</w:t>
      </w:r>
      <w:bookmarkEnd w:id="29"/>
      <w:r w:rsidR="00DE623E">
        <w:t>m</w:t>
      </w:r>
      <w:r w:rsidR="005D7076">
        <w:t xml:space="preserve"> (liczba wskazań)</w:t>
      </w:r>
    </w:p>
    <w:p w14:paraId="28F5EBC9" w14:textId="1849868A" w:rsidR="00B93B6D" w:rsidRPr="00E747C5" w:rsidRDefault="00B93B6D" w:rsidP="00A2304D">
      <w:pPr>
        <w:spacing w:line="240" w:lineRule="auto"/>
        <w:ind w:firstLine="0"/>
        <w:jc w:val="center"/>
        <w:rPr>
          <w:rFonts w:cs="Arial"/>
          <w:sz w:val="16"/>
          <w:szCs w:val="16"/>
        </w:rPr>
      </w:pPr>
      <w:r w:rsidRPr="00EF1C9B">
        <w:rPr>
          <w:noProof/>
          <w:sz w:val="16"/>
          <w:szCs w:val="16"/>
          <w:lang w:eastAsia="pl-PL"/>
        </w:rPr>
        <w:drawing>
          <wp:inline distT="0" distB="0" distL="0" distR="0" wp14:anchorId="008BDD37" wp14:editId="5B50DA94">
            <wp:extent cx="5112000" cy="1800000"/>
            <wp:effectExtent l="0" t="0" r="0" b="0"/>
            <wp:docPr id="106" name="Wykres 106">
              <a:extLst xmlns:a="http://schemas.openxmlformats.org/drawingml/2006/main">
                <a:ext uri="{FF2B5EF4-FFF2-40B4-BE49-F238E27FC236}">
                  <a16:creationId xmlns:a16="http://schemas.microsoft.com/office/drawing/2014/main" id="{CE038507-74D5-48DE-B460-A97ABBA6C7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7D63583B" w14:textId="77777777" w:rsidR="00B93B6D" w:rsidRPr="00E747C5" w:rsidRDefault="00B93B6D" w:rsidP="007B4524">
      <w:pPr>
        <w:pStyle w:val="AZRODLO"/>
        <w:spacing w:before="60"/>
      </w:pPr>
      <w:r w:rsidRPr="00E747C5">
        <w:t>Źródło: badanie CAWI/CATI, n=4</w:t>
      </w:r>
      <w:r>
        <w:t>4</w:t>
      </w:r>
    </w:p>
    <w:p w14:paraId="3E4A2AD9" w14:textId="77777777" w:rsidR="00862E6B" w:rsidRDefault="00862E6B" w:rsidP="00862E6B"/>
    <w:p w14:paraId="673CC3F2" w14:textId="0A2FF4BF" w:rsidR="00B93B6D" w:rsidRDefault="00B93B6D" w:rsidP="00B93B6D">
      <w:pPr>
        <w:spacing w:before="120" w:after="120"/>
      </w:pPr>
      <w:r w:rsidRPr="00E747C5">
        <w:rPr>
          <w:rFonts w:cs="Arial"/>
          <w:szCs w:val="20"/>
        </w:rPr>
        <w:t>Fundusze unijne były bez wątpienia istotnym czynnikiem wpływającym na rozwój oferty IOB</w:t>
      </w:r>
      <w:r w:rsidR="00B24A43">
        <w:rPr>
          <w:rFonts w:cs="Arial"/>
          <w:szCs w:val="20"/>
        </w:rPr>
        <w:t xml:space="preserve"> w regionie</w:t>
      </w:r>
      <w:r w:rsidRPr="00E747C5">
        <w:rPr>
          <w:rFonts w:cs="Arial"/>
          <w:szCs w:val="20"/>
        </w:rPr>
        <w:t xml:space="preserve">. Tego rodzaju możliwości </w:t>
      </w:r>
      <w:r w:rsidR="00022BC1">
        <w:rPr>
          <w:rFonts w:cs="Arial"/>
          <w:szCs w:val="20"/>
        </w:rPr>
        <w:t>stwarzał</w:t>
      </w:r>
      <w:r w:rsidR="00B24A43">
        <w:rPr>
          <w:rFonts w:cs="Arial"/>
          <w:szCs w:val="20"/>
        </w:rPr>
        <w:t xml:space="preserve"> w ostatnich latach</w:t>
      </w:r>
      <w:r w:rsidRPr="00E747C5">
        <w:rPr>
          <w:rFonts w:cs="Arial"/>
          <w:szCs w:val="20"/>
        </w:rPr>
        <w:t xml:space="preserve"> chociażby </w:t>
      </w:r>
      <w:r w:rsidRPr="00B24A43">
        <w:rPr>
          <w:rFonts w:cs="Arial"/>
          <w:i/>
          <w:szCs w:val="20"/>
        </w:rPr>
        <w:t>Wielkopolski Regionalny Program Operacyjny na lata 2014-2020</w:t>
      </w:r>
      <w:r w:rsidRPr="00E747C5">
        <w:rPr>
          <w:rFonts w:cs="Arial"/>
          <w:szCs w:val="20"/>
        </w:rPr>
        <w:t xml:space="preserve"> (WRPO 2014+) w ramach </w:t>
      </w:r>
      <w:r w:rsidR="00850CF9">
        <w:rPr>
          <w:rFonts w:cs="Arial"/>
          <w:szCs w:val="20"/>
        </w:rPr>
        <w:t>D</w:t>
      </w:r>
      <w:r w:rsidRPr="00E747C5">
        <w:rPr>
          <w:rFonts w:cs="Arial"/>
          <w:szCs w:val="20"/>
        </w:rPr>
        <w:t xml:space="preserve">ziałania 1.3. Wsparcie przedsiębiorczości i infrastruktury na rzecz rozwoju gospodarczego. Wsparcie oferowane w </w:t>
      </w:r>
      <w:r w:rsidR="00A1515E">
        <w:rPr>
          <w:rFonts w:cs="Arial"/>
          <w:szCs w:val="20"/>
        </w:rPr>
        <w:t xml:space="preserve">jego </w:t>
      </w:r>
      <w:r w:rsidRPr="00E747C5">
        <w:rPr>
          <w:rFonts w:cs="Arial"/>
          <w:szCs w:val="20"/>
        </w:rPr>
        <w:t xml:space="preserve">ramach miało na celu </w:t>
      </w:r>
      <w:r w:rsidRPr="00E747C5">
        <w:t xml:space="preserve">osiągnięcie lepszych warunków do rozwoju </w:t>
      </w:r>
      <w:r w:rsidR="00E17D0B">
        <w:t>MŚP</w:t>
      </w:r>
      <w:r w:rsidR="004052C5">
        <w:t xml:space="preserve"> </w:t>
      </w:r>
      <w:r w:rsidR="006B2DCC">
        <w:br/>
      </w:r>
      <w:r w:rsidRPr="00E747C5">
        <w:t xml:space="preserve">w regionie poprzez wsparcie usług skierowanych </w:t>
      </w:r>
      <w:r>
        <w:t xml:space="preserve">do </w:t>
      </w:r>
      <w:r w:rsidRPr="00E747C5">
        <w:t xml:space="preserve">przedsiębiorstw (w tym </w:t>
      </w:r>
      <w:r w:rsidR="004052C5">
        <w:t>tych</w:t>
      </w:r>
      <w:r w:rsidRPr="00E747C5">
        <w:t xml:space="preserve"> </w:t>
      </w:r>
      <w:r w:rsidR="006B2DCC">
        <w:br/>
      </w:r>
      <w:r w:rsidRPr="00E747C5">
        <w:t xml:space="preserve">w początkowym etapie rozwoju działalności gospodarczej), jak również tworzenie warunków rozwoju przedsiębiorczości dzięki kompleksowemu przygotowaniu infrastruktury rozwoju gospodarczego oraz wsparciu </w:t>
      </w:r>
      <w:r w:rsidR="004052C5">
        <w:t>IOB</w:t>
      </w:r>
      <w:r w:rsidRPr="00E747C5">
        <w:rPr>
          <w:rStyle w:val="Odwoanieprzypisudolnego"/>
        </w:rPr>
        <w:footnoteReference w:id="29"/>
      </w:r>
      <w:r>
        <w:t>.</w:t>
      </w:r>
      <w:r w:rsidRPr="00E747C5">
        <w:t xml:space="preserve"> Finansowanie zewnętrzne mogło być przekazywane zarówno w ujęciu popytowym (przekazywane w ślad za podmiotem chcącym korzystać z danej usługi świadczonej przez konkretną IOB) lub przez</w:t>
      </w:r>
      <w:r w:rsidR="004052C5">
        <w:t>naczone np. na profesjonalizację</w:t>
      </w:r>
      <w:r w:rsidRPr="00E747C5">
        <w:t xml:space="preserve"> usług świadczonych przez podmioty wsparcia biznesu. Poza środkami </w:t>
      </w:r>
      <w:r w:rsidR="004052C5">
        <w:t>unijnymi</w:t>
      </w:r>
      <w:r w:rsidRPr="00E747C5">
        <w:t xml:space="preserve"> IOB były także wspierane dotacjami czy grantami. Relatywnie najmniej popularne były przychody </w:t>
      </w:r>
      <w:r w:rsidR="006B2DCC">
        <w:br/>
      </w:r>
      <w:r w:rsidRPr="00E747C5">
        <w:t>z działalności gospodarczej.</w:t>
      </w:r>
      <w:r>
        <w:t xml:space="preserve"> Warto także podkreślić, że niemal wszystkie spośród badanych podmiotów finansowały swoją działalność ze środków własnych</w:t>
      </w:r>
      <w:r w:rsidR="008F3EC4">
        <w:t xml:space="preserve"> (por. wykres 4)</w:t>
      </w:r>
      <w:r>
        <w:t xml:space="preserve">. W tym jednak </w:t>
      </w:r>
      <w:r>
        <w:lastRenderedPageBreak/>
        <w:t xml:space="preserve">przypadku należy dokonać zastrzeżenia, że środki własne to w dużej mierze środki publiczne przekazywane do IOB przez podmioty założycielskie, np. samorząd terytorialny czy uczelnie publiczne. IOB pełnią </w:t>
      </w:r>
      <w:r w:rsidR="00B01878">
        <w:t xml:space="preserve">ważną </w:t>
      </w:r>
      <w:r>
        <w:t>rolę w stymulowaniu procesów rozwoju społeczno-gospodarczego na poziomie lokalnym czy regionalnym. W takim rozumieniu finansowanie działalności IOB należy</w:t>
      </w:r>
      <w:r w:rsidR="00463C92">
        <w:t xml:space="preserve"> więc</w:t>
      </w:r>
      <w:r>
        <w:t xml:space="preserve"> traktować w kategoriach inwestycji prorozwojowych.</w:t>
      </w:r>
    </w:p>
    <w:p w14:paraId="05F8D380" w14:textId="77777777" w:rsidR="003413F5" w:rsidRDefault="003413F5" w:rsidP="003413F5"/>
    <w:p w14:paraId="21360623" w14:textId="1535899D" w:rsidR="00B93B6D" w:rsidRPr="00E747C5" w:rsidRDefault="00B93B6D" w:rsidP="00CE28BD">
      <w:pPr>
        <w:pStyle w:val="ARYCINA"/>
      </w:pPr>
      <w:bookmarkStart w:id="30" w:name="_Toc78035807"/>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4</w:t>
      </w:r>
      <w:r>
        <w:rPr>
          <w:noProof/>
        </w:rPr>
        <w:fldChar w:fldCharType="end"/>
      </w:r>
      <w:r w:rsidRPr="00E747C5">
        <w:t xml:space="preserve">. Źródła finansowania działalności IOB </w:t>
      </w:r>
      <w:r w:rsidR="003D7931">
        <w:t>w</w:t>
      </w:r>
      <w:r w:rsidRPr="00E747C5">
        <w:t xml:space="preserve"> województw</w:t>
      </w:r>
      <w:r w:rsidR="003D7931">
        <w:t xml:space="preserve">ie </w:t>
      </w:r>
      <w:r w:rsidRPr="00E747C5">
        <w:t>wielkopolski</w:t>
      </w:r>
      <w:bookmarkEnd w:id="30"/>
      <w:r w:rsidR="003D7931">
        <w:t>m (liczba wskazań)</w:t>
      </w:r>
    </w:p>
    <w:p w14:paraId="309643C8" w14:textId="77777777" w:rsidR="00B93B6D" w:rsidRPr="00E747C5" w:rsidRDefault="00B93B6D" w:rsidP="00B93B6D">
      <w:pPr>
        <w:spacing w:line="240" w:lineRule="auto"/>
        <w:ind w:firstLine="0"/>
        <w:rPr>
          <w:rFonts w:cs="Arial"/>
          <w:b/>
          <w:bCs/>
          <w:sz w:val="16"/>
          <w:szCs w:val="16"/>
        </w:rPr>
      </w:pPr>
      <w:r>
        <w:rPr>
          <w:noProof/>
          <w:lang w:eastAsia="pl-PL"/>
        </w:rPr>
        <w:drawing>
          <wp:inline distT="0" distB="0" distL="0" distR="0" wp14:anchorId="2011F0D6" wp14:editId="688D5177">
            <wp:extent cx="5255895" cy="2016000"/>
            <wp:effectExtent l="0" t="0" r="0" b="0"/>
            <wp:docPr id="110" name="Wykres 110">
              <a:extLst xmlns:a="http://schemas.openxmlformats.org/drawingml/2006/main">
                <a:ext uri="{FF2B5EF4-FFF2-40B4-BE49-F238E27FC236}">
                  <a16:creationId xmlns:a16="http://schemas.microsoft.com/office/drawing/2014/main" id="{537AF2AE-E092-4FF2-B3A9-EF9FCA131E1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0FB32C0C" w14:textId="1AE6721E" w:rsidR="00B93B6D" w:rsidRDefault="00B93B6D" w:rsidP="007B4524">
      <w:pPr>
        <w:pStyle w:val="AZRODLO"/>
        <w:spacing w:before="60"/>
      </w:pPr>
      <w:r w:rsidRPr="00E747C5">
        <w:t>Źródło: badanie CAWI/CATI, n=4</w:t>
      </w:r>
      <w:r>
        <w:t>4</w:t>
      </w:r>
    </w:p>
    <w:p w14:paraId="15B497A8" w14:textId="77777777" w:rsidR="00CE28BD" w:rsidRPr="00E747C5" w:rsidRDefault="00CE28BD" w:rsidP="00CE28BD"/>
    <w:p w14:paraId="67AD7A69" w14:textId="39161F92" w:rsidR="00B93B6D" w:rsidRDefault="00B93B6D" w:rsidP="00B93B6D">
      <w:pPr>
        <w:spacing w:before="120" w:after="120"/>
        <w:rPr>
          <w:rFonts w:cs="Arial"/>
          <w:szCs w:val="20"/>
        </w:rPr>
      </w:pPr>
      <w:r w:rsidRPr="00E747C5">
        <w:rPr>
          <w:rFonts w:cs="Arial"/>
          <w:szCs w:val="20"/>
        </w:rPr>
        <w:t>Odrębną kwestią jest ocena znaczenia poszczególnych źródeł finansowania. Relatywnie największe było przypisywane środkom własnym oraz funduszom UE</w:t>
      </w:r>
      <w:r w:rsidR="008A4FDA">
        <w:rPr>
          <w:rFonts w:cs="Arial"/>
          <w:szCs w:val="20"/>
        </w:rPr>
        <w:t xml:space="preserve"> (por. tabela 7)</w:t>
      </w:r>
      <w:r w:rsidRPr="00E747C5">
        <w:rPr>
          <w:rFonts w:cs="Arial"/>
          <w:szCs w:val="20"/>
        </w:rPr>
        <w:t xml:space="preserve">. Biorąc jednak pod uwagę ogólną liczbę wskazań na poszczególne źródła finansowania można </w:t>
      </w:r>
      <w:r>
        <w:rPr>
          <w:rFonts w:cs="Arial"/>
          <w:szCs w:val="20"/>
        </w:rPr>
        <w:t>stwierdzić</w:t>
      </w:r>
      <w:r w:rsidRPr="00E747C5">
        <w:rPr>
          <w:rFonts w:cs="Arial"/>
          <w:szCs w:val="20"/>
        </w:rPr>
        <w:t xml:space="preserve">, że </w:t>
      </w:r>
      <w:r w:rsidR="0061555A" w:rsidRPr="00E747C5">
        <w:rPr>
          <w:rFonts w:cs="Arial"/>
          <w:szCs w:val="20"/>
        </w:rPr>
        <w:t xml:space="preserve">jeśli </w:t>
      </w:r>
      <w:r w:rsidR="0061555A">
        <w:rPr>
          <w:rFonts w:cs="Arial"/>
          <w:szCs w:val="20"/>
        </w:rPr>
        <w:t>środki unijne</w:t>
      </w:r>
      <w:r w:rsidRPr="00E747C5">
        <w:rPr>
          <w:rFonts w:cs="Arial"/>
          <w:szCs w:val="20"/>
        </w:rPr>
        <w:t xml:space="preserve"> stanowią źródło finansowania, to ich znaczenie jest dla działalności takich </w:t>
      </w:r>
      <w:r w:rsidR="001C3D02">
        <w:rPr>
          <w:rFonts w:cs="Arial"/>
          <w:szCs w:val="20"/>
        </w:rPr>
        <w:t>jednostek</w:t>
      </w:r>
      <w:r w:rsidRPr="00E747C5">
        <w:rPr>
          <w:rFonts w:cs="Arial"/>
          <w:szCs w:val="20"/>
        </w:rPr>
        <w:t xml:space="preserve"> bardzo duże. Co ważne </w:t>
      </w:r>
      <w:r w:rsidR="009B6A71">
        <w:rPr>
          <w:rFonts w:cs="Arial"/>
          <w:szCs w:val="20"/>
        </w:rPr>
        <w:t xml:space="preserve">fundusze te </w:t>
      </w:r>
      <w:r w:rsidRPr="00E747C5">
        <w:rPr>
          <w:rFonts w:cs="Arial"/>
          <w:szCs w:val="20"/>
        </w:rPr>
        <w:t xml:space="preserve">są szczególnie pożądane przez instytucje wsparcia przedsiębiorczości. Może to wynikać z tego, że podmioty wsparcia innowacji </w:t>
      </w:r>
      <w:r>
        <w:rPr>
          <w:rFonts w:cs="Arial"/>
          <w:szCs w:val="20"/>
        </w:rPr>
        <w:t>t</w:t>
      </w:r>
      <w:r w:rsidRPr="00E747C5">
        <w:rPr>
          <w:rFonts w:cs="Arial"/>
          <w:szCs w:val="20"/>
        </w:rPr>
        <w:t>o często instytucje naukowo</w:t>
      </w:r>
      <w:r>
        <w:rPr>
          <w:rFonts w:cs="Arial"/>
          <w:szCs w:val="20"/>
        </w:rPr>
        <w:t>-</w:t>
      </w:r>
      <w:r w:rsidRPr="00E747C5">
        <w:rPr>
          <w:rFonts w:cs="Arial"/>
          <w:szCs w:val="20"/>
        </w:rPr>
        <w:t xml:space="preserve">badawcze bądź afiliowane przy uniwersytetach, które skupiają się </w:t>
      </w:r>
      <w:r w:rsidR="00355D68">
        <w:rPr>
          <w:rFonts w:cs="Arial"/>
          <w:szCs w:val="20"/>
        </w:rPr>
        <w:t>również</w:t>
      </w:r>
      <w:r w:rsidRPr="00E747C5">
        <w:rPr>
          <w:rFonts w:cs="Arial"/>
          <w:szCs w:val="20"/>
        </w:rPr>
        <w:t xml:space="preserve"> na działaniach </w:t>
      </w:r>
      <w:r w:rsidR="00C61252" w:rsidRPr="00E747C5">
        <w:rPr>
          <w:rFonts w:cs="Arial"/>
          <w:szCs w:val="20"/>
        </w:rPr>
        <w:t xml:space="preserve">innych </w:t>
      </w:r>
      <w:r w:rsidRPr="00E747C5">
        <w:rPr>
          <w:rFonts w:cs="Arial"/>
          <w:szCs w:val="20"/>
        </w:rPr>
        <w:t xml:space="preserve">niż wspieranie przedsiębiorstw, w związku z czym korzystają </w:t>
      </w:r>
      <w:r w:rsidR="00355D68">
        <w:rPr>
          <w:rFonts w:cs="Arial"/>
          <w:szCs w:val="20"/>
        </w:rPr>
        <w:t>też</w:t>
      </w:r>
      <w:r w:rsidRPr="00E747C5">
        <w:rPr>
          <w:rFonts w:cs="Arial"/>
          <w:szCs w:val="20"/>
        </w:rPr>
        <w:t xml:space="preserve"> z innych źródeł finansowania swojej działalności.</w:t>
      </w:r>
    </w:p>
    <w:p w14:paraId="218B1F7E" w14:textId="77777777" w:rsidR="00FA27AC" w:rsidRPr="00E747C5" w:rsidRDefault="00FA27AC" w:rsidP="00FA27AC"/>
    <w:p w14:paraId="053DF4E0" w14:textId="1DFCA236" w:rsidR="00B93B6D" w:rsidRPr="00E747C5" w:rsidRDefault="00B93B6D" w:rsidP="00FA27AC">
      <w:pPr>
        <w:pStyle w:val="ATABELA"/>
      </w:pPr>
      <w:r w:rsidRPr="00E747C5">
        <w:t xml:space="preserve">Tabela </w:t>
      </w:r>
      <w:fldSimple w:instr=" SEQ Tab. \* ARABIC ">
        <w:r w:rsidR="00CF4B19">
          <w:rPr>
            <w:noProof/>
          </w:rPr>
          <w:t>7</w:t>
        </w:r>
      </w:fldSimple>
      <w:r w:rsidRPr="00E747C5">
        <w:t xml:space="preserve">. Znaczenie poszczególnych źródeł finansowania </w:t>
      </w:r>
      <w:r w:rsidR="002E5D57">
        <w:t xml:space="preserve">dla </w:t>
      </w:r>
      <w:r w:rsidRPr="00E747C5">
        <w:t xml:space="preserve">działalności IOB </w:t>
      </w:r>
      <w:r w:rsidR="005D4355">
        <w:t>w województwie wielkopolskim</w:t>
      </w:r>
      <w:r w:rsidR="00675FDC">
        <w:t xml:space="preserve"> w opinii przedstawicieli badanych instytucji</w:t>
      </w:r>
      <w:r w:rsidR="00675FDC">
        <w:rPr>
          <w:rStyle w:val="Odwoanieprzypisudolnego"/>
        </w:rPr>
        <w:footnoteReference w:id="30"/>
      </w:r>
      <w:r w:rsidR="005D4355">
        <w:t xml:space="preserve"> (liczba wskazań)</w:t>
      </w:r>
    </w:p>
    <w:tbl>
      <w:tblPr>
        <w:tblStyle w:val="Tabelasiatki6kolorowaakcent6"/>
        <w:tblW w:w="5000" w:type="pct"/>
        <w:tblLayout w:type="fixed"/>
        <w:tblLook w:val="04A0" w:firstRow="1" w:lastRow="0" w:firstColumn="1" w:lastColumn="0" w:noHBand="0" w:noVBand="1"/>
      </w:tblPr>
      <w:tblGrid>
        <w:gridCol w:w="1838"/>
        <w:gridCol w:w="851"/>
        <w:gridCol w:w="708"/>
        <w:gridCol w:w="851"/>
        <w:gridCol w:w="709"/>
        <w:gridCol w:w="1151"/>
        <w:gridCol w:w="975"/>
        <w:gridCol w:w="1184"/>
      </w:tblGrid>
      <w:tr w:rsidR="000A34FA" w:rsidRPr="00D24E78" w14:paraId="15DE1D64" w14:textId="77777777" w:rsidTr="000A34FA">
        <w:trPr>
          <w:cnfStyle w:val="100000000000" w:firstRow="1" w:lastRow="0" w:firstColumn="0" w:lastColumn="0" w:oddVBand="0" w:evenVBand="0" w:oddHBand="0" w:evenHBand="0" w:firstRowFirstColumn="0" w:firstRowLastColumn="0" w:lastRowFirstColumn="0" w:lastRowLastColumn="0"/>
          <w:trHeight w:val="367"/>
        </w:trPr>
        <w:tc>
          <w:tcPr>
            <w:cnfStyle w:val="001000000000" w:firstRow="0" w:lastRow="0" w:firstColumn="1" w:lastColumn="0" w:oddVBand="0" w:evenVBand="0" w:oddHBand="0" w:evenHBand="0" w:firstRowFirstColumn="0" w:firstRowLastColumn="0" w:lastRowFirstColumn="0" w:lastRowLastColumn="0"/>
            <w:tcW w:w="1838" w:type="dxa"/>
            <w:vAlign w:val="center"/>
            <w:hideMark/>
          </w:tcPr>
          <w:p w14:paraId="34E7E9FA" w14:textId="0FEDE324" w:rsidR="00B93B6D" w:rsidRPr="009F5F66" w:rsidRDefault="00A2304D" w:rsidP="00FC7649">
            <w:pPr>
              <w:spacing w:before="40" w:after="40"/>
              <w:ind w:firstLine="0"/>
              <w:jc w:val="center"/>
              <w:rPr>
                <w:rFonts w:eastAsia="Times New Roman" w:cs="Arial"/>
                <w:color w:val="000000"/>
                <w:sz w:val="16"/>
                <w:szCs w:val="16"/>
                <w:lang w:eastAsia="pl-PL"/>
              </w:rPr>
            </w:pPr>
            <w:r w:rsidRPr="009F5F66">
              <w:rPr>
                <w:rFonts w:eastAsia="Times New Roman" w:cs="Arial"/>
                <w:color w:val="000000"/>
                <w:sz w:val="16"/>
                <w:szCs w:val="16"/>
                <w:lang w:eastAsia="pl-PL"/>
              </w:rPr>
              <w:t>Znaczenie</w:t>
            </w:r>
          </w:p>
        </w:tc>
        <w:tc>
          <w:tcPr>
            <w:tcW w:w="851" w:type="dxa"/>
            <w:vAlign w:val="center"/>
            <w:hideMark/>
          </w:tcPr>
          <w:p w14:paraId="4007E2ED" w14:textId="77777777" w:rsidR="00B93B6D" w:rsidRPr="000A34FA"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Środki własne</w:t>
            </w:r>
          </w:p>
        </w:tc>
        <w:tc>
          <w:tcPr>
            <w:tcW w:w="708" w:type="dxa"/>
            <w:vAlign w:val="center"/>
            <w:hideMark/>
          </w:tcPr>
          <w:p w14:paraId="09998667" w14:textId="77777777" w:rsidR="00B93B6D" w:rsidRPr="000A34FA"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Środki UE</w:t>
            </w:r>
          </w:p>
        </w:tc>
        <w:tc>
          <w:tcPr>
            <w:tcW w:w="851" w:type="dxa"/>
            <w:vAlign w:val="center"/>
            <w:hideMark/>
          </w:tcPr>
          <w:p w14:paraId="61C5CAE6" w14:textId="77777777" w:rsidR="00B93B6D" w:rsidRPr="000A34FA"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Dotacje krajowe</w:t>
            </w:r>
          </w:p>
        </w:tc>
        <w:tc>
          <w:tcPr>
            <w:tcW w:w="709" w:type="dxa"/>
            <w:vAlign w:val="center"/>
            <w:hideMark/>
          </w:tcPr>
          <w:p w14:paraId="7C05BD35" w14:textId="77777777" w:rsidR="00B93B6D" w:rsidRPr="000A34FA" w:rsidRDefault="00B93B6D" w:rsidP="000A34FA">
            <w:pPr>
              <w:spacing w:before="40" w:after="40"/>
              <w:ind w:firstLine="0"/>
              <w:jc w:val="left"/>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Granty</w:t>
            </w:r>
          </w:p>
        </w:tc>
        <w:tc>
          <w:tcPr>
            <w:tcW w:w="1151" w:type="dxa"/>
            <w:shd w:val="clear" w:color="auto" w:fill="auto"/>
            <w:vAlign w:val="center"/>
            <w:hideMark/>
          </w:tcPr>
          <w:p w14:paraId="03388A6D" w14:textId="77777777" w:rsidR="00B93B6D" w:rsidRPr="000A34FA"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Dotacje samorządów</w:t>
            </w:r>
          </w:p>
        </w:tc>
        <w:tc>
          <w:tcPr>
            <w:tcW w:w="975" w:type="dxa"/>
            <w:vAlign w:val="center"/>
            <w:hideMark/>
          </w:tcPr>
          <w:p w14:paraId="2B2327EE" w14:textId="77777777" w:rsidR="00B93B6D" w:rsidRPr="000A34FA"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Środki prywatne</w:t>
            </w:r>
          </w:p>
        </w:tc>
        <w:tc>
          <w:tcPr>
            <w:tcW w:w="1184" w:type="dxa"/>
            <w:vAlign w:val="center"/>
            <w:hideMark/>
          </w:tcPr>
          <w:p w14:paraId="7EBF8F01" w14:textId="0BABD54E" w:rsidR="00B93B6D" w:rsidRPr="000A34FA" w:rsidRDefault="00B93B6D" w:rsidP="00FC764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5"/>
                <w:szCs w:val="15"/>
                <w:lang w:eastAsia="pl-PL"/>
              </w:rPr>
            </w:pPr>
            <w:r w:rsidRPr="000A34FA">
              <w:rPr>
                <w:rFonts w:eastAsia="Times New Roman" w:cs="Arial"/>
                <w:bCs w:val="0"/>
                <w:color w:val="000000"/>
                <w:sz w:val="15"/>
                <w:szCs w:val="15"/>
                <w:lang w:eastAsia="pl-PL"/>
              </w:rPr>
              <w:t xml:space="preserve">Przychody </w:t>
            </w:r>
            <w:r w:rsidR="000A34FA">
              <w:rPr>
                <w:rFonts w:eastAsia="Times New Roman" w:cs="Arial"/>
                <w:bCs w:val="0"/>
                <w:color w:val="000000"/>
                <w:sz w:val="15"/>
                <w:szCs w:val="15"/>
                <w:lang w:eastAsia="pl-PL"/>
              </w:rPr>
              <w:br/>
            </w:r>
            <w:r w:rsidRPr="000A34FA">
              <w:rPr>
                <w:rFonts w:eastAsia="Times New Roman" w:cs="Arial"/>
                <w:bCs w:val="0"/>
                <w:color w:val="000000"/>
                <w:sz w:val="15"/>
                <w:szCs w:val="15"/>
                <w:lang w:eastAsia="pl-PL"/>
              </w:rPr>
              <w:t>z działalności gospodarczej</w:t>
            </w:r>
          </w:p>
        </w:tc>
      </w:tr>
      <w:tr w:rsidR="000A34FA" w:rsidRPr="00D24E78" w14:paraId="1F3D7052" w14:textId="77777777" w:rsidTr="000A34FA">
        <w:trPr>
          <w:cnfStyle w:val="000000100000" w:firstRow="0" w:lastRow="0" w:firstColumn="0" w:lastColumn="0" w:oddVBand="0" w:evenVBand="0" w:oddHBand="1" w:evenHBand="0" w:firstRowFirstColumn="0" w:firstRowLastColumn="0" w:lastRowFirstColumn="0" w:lastRowLastColumn="0"/>
          <w:trHeight w:val="154"/>
        </w:trPr>
        <w:tc>
          <w:tcPr>
            <w:cnfStyle w:val="001000000000" w:firstRow="0" w:lastRow="0" w:firstColumn="1" w:lastColumn="0" w:oddVBand="0" w:evenVBand="0" w:oddHBand="0" w:evenHBand="0" w:firstRowFirstColumn="0" w:firstRowLastColumn="0" w:lastRowFirstColumn="0" w:lastRowLastColumn="0"/>
            <w:tcW w:w="1838" w:type="dxa"/>
            <w:noWrap/>
            <w:vAlign w:val="center"/>
            <w:hideMark/>
          </w:tcPr>
          <w:p w14:paraId="051A3AE8" w14:textId="77777777" w:rsidR="00B93B6D" w:rsidRPr="009F5F66" w:rsidRDefault="00B93B6D" w:rsidP="000A34FA">
            <w:pPr>
              <w:spacing w:before="40" w:after="40"/>
              <w:ind w:firstLine="0"/>
              <w:jc w:val="left"/>
              <w:rPr>
                <w:rFonts w:eastAsia="Times New Roman" w:cs="Arial"/>
                <w:b w:val="0"/>
                <w:color w:val="000000"/>
                <w:sz w:val="16"/>
                <w:szCs w:val="16"/>
                <w:lang w:eastAsia="pl-PL"/>
              </w:rPr>
            </w:pPr>
            <w:r w:rsidRPr="009F5F66">
              <w:rPr>
                <w:rFonts w:eastAsia="Times New Roman" w:cs="Arial"/>
                <w:b w:val="0"/>
                <w:color w:val="000000"/>
                <w:sz w:val="16"/>
                <w:szCs w:val="16"/>
                <w:lang w:eastAsia="pl-PL"/>
              </w:rPr>
              <w:t>Małe lub bardzo małe</w:t>
            </w:r>
          </w:p>
        </w:tc>
        <w:tc>
          <w:tcPr>
            <w:tcW w:w="851" w:type="dxa"/>
            <w:noWrap/>
            <w:vAlign w:val="center"/>
            <w:hideMark/>
          </w:tcPr>
          <w:p w14:paraId="5A5284E3"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5</w:t>
            </w:r>
          </w:p>
        </w:tc>
        <w:tc>
          <w:tcPr>
            <w:tcW w:w="708" w:type="dxa"/>
            <w:noWrap/>
            <w:vAlign w:val="center"/>
            <w:hideMark/>
          </w:tcPr>
          <w:p w14:paraId="2AC0D18E"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w:t>
            </w:r>
          </w:p>
        </w:tc>
        <w:tc>
          <w:tcPr>
            <w:tcW w:w="851" w:type="dxa"/>
            <w:noWrap/>
            <w:vAlign w:val="center"/>
            <w:hideMark/>
          </w:tcPr>
          <w:p w14:paraId="42340D4D"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709" w:type="dxa"/>
            <w:noWrap/>
            <w:vAlign w:val="center"/>
            <w:hideMark/>
          </w:tcPr>
          <w:p w14:paraId="61EF1F35"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1151" w:type="dxa"/>
            <w:noWrap/>
            <w:vAlign w:val="center"/>
            <w:hideMark/>
          </w:tcPr>
          <w:p w14:paraId="2D8D2519"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975" w:type="dxa"/>
            <w:noWrap/>
            <w:vAlign w:val="center"/>
            <w:hideMark/>
          </w:tcPr>
          <w:p w14:paraId="1AD4F8B1"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c>
          <w:tcPr>
            <w:tcW w:w="1184" w:type="dxa"/>
            <w:noWrap/>
            <w:vAlign w:val="center"/>
            <w:hideMark/>
          </w:tcPr>
          <w:p w14:paraId="77555226"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r>
      <w:tr w:rsidR="000A34FA" w:rsidRPr="00D24E78" w14:paraId="76CA3D3B" w14:textId="77777777" w:rsidTr="000A34FA">
        <w:trPr>
          <w:trHeight w:val="122"/>
        </w:trPr>
        <w:tc>
          <w:tcPr>
            <w:cnfStyle w:val="001000000000" w:firstRow="0" w:lastRow="0" w:firstColumn="1" w:lastColumn="0" w:oddVBand="0" w:evenVBand="0" w:oddHBand="0" w:evenHBand="0" w:firstRowFirstColumn="0" w:firstRowLastColumn="0" w:lastRowFirstColumn="0" w:lastRowLastColumn="0"/>
            <w:tcW w:w="1838" w:type="dxa"/>
            <w:noWrap/>
            <w:vAlign w:val="center"/>
            <w:hideMark/>
          </w:tcPr>
          <w:p w14:paraId="130ABEA7" w14:textId="77777777" w:rsidR="00B93B6D" w:rsidRPr="009F5F66" w:rsidRDefault="00B93B6D" w:rsidP="000A34FA">
            <w:pPr>
              <w:spacing w:before="40" w:after="40"/>
              <w:ind w:firstLine="0"/>
              <w:jc w:val="left"/>
              <w:rPr>
                <w:rFonts w:eastAsia="Times New Roman" w:cs="Arial"/>
                <w:b w:val="0"/>
                <w:color w:val="000000"/>
                <w:sz w:val="16"/>
                <w:szCs w:val="16"/>
                <w:lang w:eastAsia="pl-PL"/>
              </w:rPr>
            </w:pPr>
            <w:r w:rsidRPr="009F5F66">
              <w:rPr>
                <w:rFonts w:eastAsia="Times New Roman" w:cs="Arial"/>
                <w:b w:val="0"/>
                <w:color w:val="000000"/>
                <w:sz w:val="16"/>
                <w:szCs w:val="16"/>
                <w:lang w:eastAsia="pl-PL"/>
              </w:rPr>
              <w:t>Pośrednie</w:t>
            </w:r>
          </w:p>
        </w:tc>
        <w:tc>
          <w:tcPr>
            <w:tcW w:w="851" w:type="dxa"/>
            <w:noWrap/>
            <w:vAlign w:val="center"/>
            <w:hideMark/>
          </w:tcPr>
          <w:p w14:paraId="1E40BD60"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7</w:t>
            </w:r>
          </w:p>
        </w:tc>
        <w:tc>
          <w:tcPr>
            <w:tcW w:w="708" w:type="dxa"/>
            <w:noWrap/>
            <w:vAlign w:val="center"/>
            <w:hideMark/>
          </w:tcPr>
          <w:p w14:paraId="34ADC1E6"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851" w:type="dxa"/>
            <w:noWrap/>
            <w:vAlign w:val="center"/>
            <w:hideMark/>
          </w:tcPr>
          <w:p w14:paraId="08F46CF9"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5</w:t>
            </w:r>
          </w:p>
        </w:tc>
        <w:tc>
          <w:tcPr>
            <w:tcW w:w="709" w:type="dxa"/>
            <w:noWrap/>
            <w:vAlign w:val="center"/>
            <w:hideMark/>
          </w:tcPr>
          <w:p w14:paraId="24054CD3"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w:t>
            </w:r>
          </w:p>
        </w:tc>
        <w:tc>
          <w:tcPr>
            <w:tcW w:w="1151" w:type="dxa"/>
            <w:noWrap/>
            <w:vAlign w:val="center"/>
            <w:hideMark/>
          </w:tcPr>
          <w:p w14:paraId="7A60EF40"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975" w:type="dxa"/>
            <w:noWrap/>
            <w:vAlign w:val="center"/>
            <w:hideMark/>
          </w:tcPr>
          <w:p w14:paraId="73C757B8"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c>
          <w:tcPr>
            <w:tcW w:w="1184" w:type="dxa"/>
            <w:noWrap/>
            <w:vAlign w:val="center"/>
            <w:hideMark/>
          </w:tcPr>
          <w:p w14:paraId="417D1638"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r>
      <w:tr w:rsidR="000A34FA" w:rsidRPr="00D24E78" w14:paraId="68E3CE47" w14:textId="77777777" w:rsidTr="000A34FA">
        <w:trPr>
          <w:cnfStyle w:val="000000100000" w:firstRow="0" w:lastRow="0" w:firstColumn="0" w:lastColumn="0" w:oddVBand="0" w:evenVBand="0" w:oddHBand="1" w:evenHBand="0" w:firstRowFirstColumn="0" w:firstRowLastColumn="0" w:lastRowFirstColumn="0" w:lastRowLastColumn="0"/>
          <w:trHeight w:val="154"/>
        </w:trPr>
        <w:tc>
          <w:tcPr>
            <w:cnfStyle w:val="001000000000" w:firstRow="0" w:lastRow="0" w:firstColumn="1" w:lastColumn="0" w:oddVBand="0" w:evenVBand="0" w:oddHBand="0" w:evenHBand="0" w:firstRowFirstColumn="0" w:firstRowLastColumn="0" w:lastRowFirstColumn="0" w:lastRowLastColumn="0"/>
            <w:tcW w:w="1838" w:type="dxa"/>
            <w:noWrap/>
            <w:vAlign w:val="center"/>
            <w:hideMark/>
          </w:tcPr>
          <w:p w14:paraId="479BE6EF" w14:textId="77777777" w:rsidR="00B93B6D" w:rsidRPr="009F5F66" w:rsidRDefault="00B93B6D" w:rsidP="000A34FA">
            <w:pPr>
              <w:spacing w:before="40" w:after="40"/>
              <w:ind w:firstLine="0"/>
              <w:jc w:val="left"/>
              <w:rPr>
                <w:rFonts w:eastAsia="Times New Roman" w:cs="Arial"/>
                <w:b w:val="0"/>
                <w:color w:val="000000"/>
                <w:sz w:val="16"/>
                <w:szCs w:val="16"/>
                <w:lang w:eastAsia="pl-PL"/>
              </w:rPr>
            </w:pPr>
            <w:r w:rsidRPr="009F5F66">
              <w:rPr>
                <w:rFonts w:eastAsia="Times New Roman" w:cs="Arial"/>
                <w:b w:val="0"/>
                <w:color w:val="000000"/>
                <w:sz w:val="16"/>
                <w:szCs w:val="16"/>
                <w:lang w:eastAsia="pl-PL"/>
              </w:rPr>
              <w:t>Duże lub bardzo duże</w:t>
            </w:r>
          </w:p>
        </w:tc>
        <w:tc>
          <w:tcPr>
            <w:tcW w:w="851" w:type="dxa"/>
            <w:noWrap/>
            <w:vAlign w:val="center"/>
            <w:hideMark/>
          </w:tcPr>
          <w:p w14:paraId="42F74B3F"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23</w:t>
            </w:r>
          </w:p>
        </w:tc>
        <w:tc>
          <w:tcPr>
            <w:tcW w:w="708" w:type="dxa"/>
            <w:noWrap/>
            <w:vAlign w:val="center"/>
            <w:hideMark/>
          </w:tcPr>
          <w:p w14:paraId="240E835C"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23</w:t>
            </w:r>
          </w:p>
        </w:tc>
        <w:tc>
          <w:tcPr>
            <w:tcW w:w="851" w:type="dxa"/>
            <w:noWrap/>
            <w:vAlign w:val="center"/>
            <w:hideMark/>
          </w:tcPr>
          <w:p w14:paraId="5BD2213C"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10</w:t>
            </w:r>
          </w:p>
        </w:tc>
        <w:tc>
          <w:tcPr>
            <w:tcW w:w="709" w:type="dxa"/>
            <w:noWrap/>
            <w:vAlign w:val="center"/>
            <w:hideMark/>
          </w:tcPr>
          <w:p w14:paraId="2751D935"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9</w:t>
            </w:r>
          </w:p>
        </w:tc>
        <w:tc>
          <w:tcPr>
            <w:tcW w:w="1151" w:type="dxa"/>
            <w:noWrap/>
            <w:vAlign w:val="center"/>
            <w:hideMark/>
          </w:tcPr>
          <w:p w14:paraId="0A069B00"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8</w:t>
            </w:r>
          </w:p>
        </w:tc>
        <w:tc>
          <w:tcPr>
            <w:tcW w:w="975" w:type="dxa"/>
            <w:noWrap/>
            <w:vAlign w:val="center"/>
            <w:hideMark/>
          </w:tcPr>
          <w:p w14:paraId="3A75132F"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1184" w:type="dxa"/>
            <w:noWrap/>
            <w:vAlign w:val="center"/>
            <w:hideMark/>
          </w:tcPr>
          <w:p w14:paraId="386DD727"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r>
      <w:tr w:rsidR="000A34FA" w:rsidRPr="00D24E78" w14:paraId="67CE0683" w14:textId="77777777" w:rsidTr="000A34FA">
        <w:trPr>
          <w:trHeight w:val="154"/>
        </w:trPr>
        <w:tc>
          <w:tcPr>
            <w:cnfStyle w:val="001000000000" w:firstRow="0" w:lastRow="0" w:firstColumn="1" w:lastColumn="0" w:oddVBand="0" w:evenVBand="0" w:oddHBand="0" w:evenHBand="0" w:firstRowFirstColumn="0" w:firstRowLastColumn="0" w:lastRowFirstColumn="0" w:lastRowLastColumn="0"/>
            <w:tcW w:w="1838" w:type="dxa"/>
            <w:noWrap/>
            <w:vAlign w:val="center"/>
            <w:hideMark/>
          </w:tcPr>
          <w:p w14:paraId="066D7534" w14:textId="77777777" w:rsidR="00B93B6D" w:rsidRPr="009F5F66" w:rsidRDefault="00B93B6D" w:rsidP="000A34FA">
            <w:pPr>
              <w:spacing w:before="40" w:after="40"/>
              <w:ind w:firstLine="0"/>
              <w:jc w:val="left"/>
              <w:rPr>
                <w:rFonts w:eastAsia="Times New Roman" w:cs="Arial"/>
                <w:b w:val="0"/>
                <w:color w:val="000000"/>
                <w:sz w:val="16"/>
                <w:szCs w:val="16"/>
                <w:lang w:eastAsia="pl-PL"/>
              </w:rPr>
            </w:pPr>
            <w:r w:rsidRPr="009F5F66">
              <w:rPr>
                <w:rFonts w:eastAsia="Times New Roman" w:cs="Arial"/>
                <w:b w:val="0"/>
                <w:color w:val="000000"/>
                <w:sz w:val="16"/>
                <w:szCs w:val="16"/>
                <w:lang w:eastAsia="pl-PL"/>
              </w:rPr>
              <w:t>Trudno powiedzieć</w:t>
            </w:r>
          </w:p>
        </w:tc>
        <w:tc>
          <w:tcPr>
            <w:tcW w:w="851" w:type="dxa"/>
            <w:noWrap/>
            <w:vAlign w:val="center"/>
            <w:hideMark/>
          </w:tcPr>
          <w:p w14:paraId="30360596"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708" w:type="dxa"/>
            <w:noWrap/>
            <w:vAlign w:val="center"/>
            <w:hideMark/>
          </w:tcPr>
          <w:p w14:paraId="23812017"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c>
          <w:tcPr>
            <w:tcW w:w="851" w:type="dxa"/>
            <w:noWrap/>
            <w:vAlign w:val="center"/>
            <w:hideMark/>
          </w:tcPr>
          <w:p w14:paraId="2BB8C89B"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c>
          <w:tcPr>
            <w:tcW w:w="709" w:type="dxa"/>
            <w:noWrap/>
            <w:vAlign w:val="center"/>
            <w:hideMark/>
          </w:tcPr>
          <w:p w14:paraId="6AF4A943"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1151" w:type="dxa"/>
            <w:noWrap/>
            <w:vAlign w:val="center"/>
            <w:hideMark/>
          </w:tcPr>
          <w:p w14:paraId="470E7011"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c>
          <w:tcPr>
            <w:tcW w:w="975" w:type="dxa"/>
            <w:noWrap/>
            <w:vAlign w:val="center"/>
            <w:hideMark/>
          </w:tcPr>
          <w:p w14:paraId="0FEE186A"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w:t>
            </w:r>
          </w:p>
        </w:tc>
        <w:tc>
          <w:tcPr>
            <w:tcW w:w="1184" w:type="dxa"/>
            <w:noWrap/>
            <w:vAlign w:val="center"/>
            <w:hideMark/>
          </w:tcPr>
          <w:p w14:paraId="3C2B64FD" w14:textId="77777777" w:rsidR="00B93B6D" w:rsidRPr="009F5F66" w:rsidRDefault="00B93B6D" w:rsidP="000A34FA">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0</w:t>
            </w:r>
          </w:p>
        </w:tc>
      </w:tr>
      <w:tr w:rsidR="000A34FA" w:rsidRPr="00D24E78" w14:paraId="20410F74" w14:textId="77777777" w:rsidTr="000A34FA">
        <w:trPr>
          <w:cnfStyle w:val="000000100000" w:firstRow="0" w:lastRow="0" w:firstColumn="0" w:lastColumn="0" w:oddVBand="0" w:evenVBand="0" w:oddHBand="1" w:evenHBand="0" w:firstRowFirstColumn="0" w:firstRowLastColumn="0" w:lastRowFirstColumn="0" w:lastRowLastColumn="0"/>
          <w:trHeight w:val="154"/>
        </w:trPr>
        <w:tc>
          <w:tcPr>
            <w:cnfStyle w:val="001000000000" w:firstRow="0" w:lastRow="0" w:firstColumn="1" w:lastColumn="0" w:oddVBand="0" w:evenVBand="0" w:oddHBand="0" w:evenHBand="0" w:firstRowFirstColumn="0" w:firstRowLastColumn="0" w:lastRowFirstColumn="0" w:lastRowLastColumn="0"/>
            <w:tcW w:w="1838" w:type="dxa"/>
            <w:noWrap/>
            <w:vAlign w:val="center"/>
            <w:hideMark/>
          </w:tcPr>
          <w:p w14:paraId="65DCD02A" w14:textId="77777777" w:rsidR="00B93B6D" w:rsidRPr="009F5F66" w:rsidRDefault="00B93B6D" w:rsidP="000A34FA">
            <w:pPr>
              <w:spacing w:before="40" w:after="40"/>
              <w:ind w:firstLine="0"/>
              <w:jc w:val="left"/>
              <w:rPr>
                <w:rFonts w:eastAsia="Times New Roman" w:cs="Arial"/>
                <w:bCs w:val="0"/>
                <w:color w:val="000000"/>
                <w:sz w:val="16"/>
                <w:szCs w:val="16"/>
                <w:lang w:eastAsia="pl-PL"/>
              </w:rPr>
            </w:pPr>
            <w:r w:rsidRPr="009F5F66">
              <w:rPr>
                <w:rFonts w:eastAsia="Times New Roman" w:cs="Arial"/>
                <w:bCs w:val="0"/>
                <w:color w:val="000000"/>
                <w:sz w:val="16"/>
                <w:szCs w:val="16"/>
                <w:lang w:eastAsia="pl-PL"/>
              </w:rPr>
              <w:t>Razem</w:t>
            </w:r>
          </w:p>
        </w:tc>
        <w:tc>
          <w:tcPr>
            <w:tcW w:w="851" w:type="dxa"/>
            <w:noWrap/>
            <w:vAlign w:val="center"/>
            <w:hideMark/>
          </w:tcPr>
          <w:p w14:paraId="632ACFC5"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37</w:t>
            </w:r>
          </w:p>
        </w:tc>
        <w:tc>
          <w:tcPr>
            <w:tcW w:w="708" w:type="dxa"/>
            <w:noWrap/>
            <w:vAlign w:val="center"/>
            <w:hideMark/>
          </w:tcPr>
          <w:p w14:paraId="7C71A3B6"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30</w:t>
            </w:r>
          </w:p>
        </w:tc>
        <w:tc>
          <w:tcPr>
            <w:tcW w:w="851" w:type="dxa"/>
            <w:noWrap/>
            <w:vAlign w:val="center"/>
            <w:hideMark/>
          </w:tcPr>
          <w:p w14:paraId="2EA27395"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18</w:t>
            </w:r>
          </w:p>
        </w:tc>
        <w:tc>
          <w:tcPr>
            <w:tcW w:w="709" w:type="dxa"/>
            <w:noWrap/>
            <w:vAlign w:val="center"/>
            <w:hideMark/>
          </w:tcPr>
          <w:p w14:paraId="2938D55A"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15</w:t>
            </w:r>
          </w:p>
        </w:tc>
        <w:tc>
          <w:tcPr>
            <w:tcW w:w="1151" w:type="dxa"/>
            <w:noWrap/>
            <w:vAlign w:val="center"/>
            <w:hideMark/>
          </w:tcPr>
          <w:p w14:paraId="045D9658"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14</w:t>
            </w:r>
          </w:p>
        </w:tc>
        <w:tc>
          <w:tcPr>
            <w:tcW w:w="975" w:type="dxa"/>
            <w:noWrap/>
            <w:vAlign w:val="center"/>
            <w:hideMark/>
          </w:tcPr>
          <w:p w14:paraId="155D6DBC"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5</w:t>
            </w:r>
          </w:p>
        </w:tc>
        <w:tc>
          <w:tcPr>
            <w:tcW w:w="1184" w:type="dxa"/>
            <w:noWrap/>
            <w:vAlign w:val="center"/>
            <w:hideMark/>
          </w:tcPr>
          <w:p w14:paraId="3C478EE1" w14:textId="77777777" w:rsidR="00B93B6D" w:rsidRPr="009F5F66" w:rsidRDefault="00B93B6D" w:rsidP="000A34FA">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9F5F66">
              <w:rPr>
                <w:rFonts w:eastAsia="Times New Roman" w:cs="Arial"/>
                <w:b/>
                <w:bCs/>
                <w:color w:val="000000"/>
                <w:sz w:val="16"/>
                <w:szCs w:val="16"/>
                <w:lang w:eastAsia="pl-PL"/>
              </w:rPr>
              <w:t>3</w:t>
            </w:r>
          </w:p>
        </w:tc>
      </w:tr>
    </w:tbl>
    <w:p w14:paraId="7AFA9414" w14:textId="0E420DE9" w:rsidR="00B93B6D" w:rsidRDefault="00B93B6D" w:rsidP="000A34FA">
      <w:pPr>
        <w:pStyle w:val="AZRODLO"/>
        <w:spacing w:before="60"/>
      </w:pPr>
      <w:r w:rsidRPr="00E747C5">
        <w:t>Źródło: badanie CAWI/CATI, n=4</w:t>
      </w:r>
      <w:r>
        <w:t>4</w:t>
      </w:r>
    </w:p>
    <w:p w14:paraId="3091F0A9" w14:textId="76D8E90C" w:rsidR="00A47FD3" w:rsidRDefault="00B93B6D" w:rsidP="00A47FD3">
      <w:pPr>
        <w:spacing w:before="120" w:after="120"/>
        <w:rPr>
          <w:rFonts w:cs="Arial"/>
          <w:szCs w:val="20"/>
        </w:rPr>
      </w:pPr>
      <w:r w:rsidRPr="00E747C5">
        <w:rPr>
          <w:rFonts w:cs="Arial"/>
          <w:szCs w:val="20"/>
        </w:rPr>
        <w:lastRenderedPageBreak/>
        <w:t xml:space="preserve">W kontekście źródeł finansowania należy jednakże podkreślić, że WRPO 2014+ nie jest/był jedynym możliwym potencjalnym źródłem finansowania rozwoju IOB. Tego rodzaju podmioty mogły chociażby korzystać z możliwości realizacji projektów w </w:t>
      </w:r>
      <w:r>
        <w:rPr>
          <w:rFonts w:cs="Arial"/>
          <w:szCs w:val="20"/>
        </w:rPr>
        <w:t xml:space="preserve">ramach </w:t>
      </w:r>
      <w:r w:rsidRPr="00E747C5">
        <w:rPr>
          <w:rFonts w:cs="Arial"/>
          <w:szCs w:val="20"/>
        </w:rPr>
        <w:t xml:space="preserve">oferty finansowania rozwoju i wdrożenia innowacji procesowej lub produktowej o charakterze technologicznym dla </w:t>
      </w:r>
      <w:r w:rsidR="00E17D0B">
        <w:rPr>
          <w:rFonts w:cs="Arial"/>
          <w:szCs w:val="20"/>
        </w:rPr>
        <w:t>MŚP</w:t>
      </w:r>
      <w:r w:rsidRPr="00E747C5">
        <w:rPr>
          <w:rFonts w:cs="Arial"/>
          <w:szCs w:val="20"/>
        </w:rPr>
        <w:t xml:space="preserve"> za pośrednictwem </w:t>
      </w:r>
      <w:r w:rsidR="006957FA" w:rsidRPr="006957FA">
        <w:rPr>
          <w:rFonts w:cs="Arial"/>
          <w:szCs w:val="20"/>
        </w:rPr>
        <w:t>Polsk</w:t>
      </w:r>
      <w:r w:rsidR="006957FA">
        <w:rPr>
          <w:rFonts w:cs="Arial"/>
          <w:szCs w:val="20"/>
        </w:rPr>
        <w:t>iej</w:t>
      </w:r>
      <w:r w:rsidR="006957FA" w:rsidRPr="006957FA">
        <w:rPr>
          <w:rFonts w:cs="Arial"/>
          <w:szCs w:val="20"/>
        </w:rPr>
        <w:t xml:space="preserve"> Agencj</w:t>
      </w:r>
      <w:r w:rsidR="006957FA">
        <w:rPr>
          <w:rFonts w:cs="Arial"/>
          <w:szCs w:val="20"/>
        </w:rPr>
        <w:t>i</w:t>
      </w:r>
      <w:r w:rsidR="006957FA" w:rsidRPr="006957FA">
        <w:rPr>
          <w:rFonts w:cs="Arial"/>
          <w:szCs w:val="20"/>
        </w:rPr>
        <w:t xml:space="preserve"> Rozwoju Przedsiębiorczości</w:t>
      </w:r>
      <w:r w:rsidRPr="00E747C5">
        <w:rPr>
          <w:rStyle w:val="Odwoanieprzypisudolnego"/>
          <w:rFonts w:cs="Arial"/>
          <w:szCs w:val="20"/>
        </w:rPr>
        <w:footnoteReference w:id="31"/>
      </w:r>
      <w:r w:rsidR="006957FA">
        <w:rPr>
          <w:rFonts w:cs="Arial"/>
          <w:szCs w:val="20"/>
        </w:rPr>
        <w:t>.</w:t>
      </w:r>
      <w:r w:rsidRPr="00E747C5">
        <w:rPr>
          <w:rFonts w:cs="Arial"/>
          <w:szCs w:val="20"/>
        </w:rPr>
        <w:t xml:space="preserve"> W efekcie</w:t>
      </w:r>
      <w:r w:rsidR="006957FA">
        <w:rPr>
          <w:rFonts w:cs="Arial"/>
          <w:szCs w:val="20"/>
        </w:rPr>
        <w:t xml:space="preserve"> </w:t>
      </w:r>
      <w:r w:rsidRPr="00E747C5">
        <w:rPr>
          <w:rFonts w:cs="Arial"/>
          <w:szCs w:val="20"/>
        </w:rPr>
        <w:t xml:space="preserve">nie wszystkie z IOB, które wskazały na wykorzystanie funduszy </w:t>
      </w:r>
      <w:r w:rsidR="006957FA">
        <w:rPr>
          <w:rFonts w:cs="Arial"/>
          <w:szCs w:val="20"/>
        </w:rPr>
        <w:t>unijnych</w:t>
      </w:r>
      <w:r w:rsidRPr="00E747C5">
        <w:rPr>
          <w:rFonts w:cs="Arial"/>
          <w:szCs w:val="20"/>
        </w:rPr>
        <w:t xml:space="preserve"> zadeklarowały realizowanie projektów </w:t>
      </w:r>
      <w:r w:rsidR="006957FA">
        <w:rPr>
          <w:rFonts w:cs="Arial"/>
          <w:szCs w:val="20"/>
        </w:rPr>
        <w:t>współ</w:t>
      </w:r>
      <w:r w:rsidRPr="00E747C5">
        <w:rPr>
          <w:rFonts w:cs="Arial"/>
          <w:szCs w:val="20"/>
        </w:rPr>
        <w:t>finansowanych ze środków WRPO 2014+</w:t>
      </w:r>
      <w:r>
        <w:rPr>
          <w:rFonts w:cs="Arial"/>
          <w:szCs w:val="20"/>
        </w:rPr>
        <w:t xml:space="preserve"> </w:t>
      </w:r>
      <w:r w:rsidR="00BB3D1A">
        <w:rPr>
          <w:rFonts w:cs="Arial"/>
          <w:szCs w:val="20"/>
        </w:rPr>
        <w:t>(</w:t>
      </w:r>
      <w:r w:rsidRPr="00E747C5">
        <w:rPr>
          <w:rFonts w:cs="Arial"/>
          <w:szCs w:val="20"/>
        </w:rPr>
        <w:t>por</w:t>
      </w:r>
      <w:r>
        <w:rPr>
          <w:rFonts w:cs="Arial"/>
          <w:szCs w:val="20"/>
        </w:rPr>
        <w:t xml:space="preserve">. </w:t>
      </w:r>
      <w:r w:rsidRPr="00E747C5">
        <w:rPr>
          <w:rFonts w:cs="Arial"/>
          <w:szCs w:val="20"/>
        </w:rPr>
        <w:t>wykres 5</w:t>
      </w:r>
      <w:r w:rsidR="00BB3D1A">
        <w:rPr>
          <w:rFonts w:cs="Arial"/>
          <w:szCs w:val="20"/>
        </w:rPr>
        <w:t>)</w:t>
      </w:r>
      <w:r w:rsidRPr="00E747C5">
        <w:rPr>
          <w:rFonts w:cs="Arial"/>
          <w:szCs w:val="20"/>
        </w:rPr>
        <w:t>. Na 1</w:t>
      </w:r>
      <w:r>
        <w:rPr>
          <w:rFonts w:cs="Arial"/>
          <w:szCs w:val="20"/>
        </w:rPr>
        <w:t>6</w:t>
      </w:r>
      <w:r w:rsidRPr="00E747C5">
        <w:rPr>
          <w:rFonts w:cs="Arial"/>
          <w:szCs w:val="20"/>
        </w:rPr>
        <w:t xml:space="preserve"> IOB, które </w:t>
      </w:r>
      <w:r w:rsidR="00BB3D1A">
        <w:rPr>
          <w:rFonts w:cs="Arial"/>
          <w:szCs w:val="20"/>
        </w:rPr>
        <w:t>wskazały w ankiecie</w:t>
      </w:r>
      <w:r w:rsidRPr="00E747C5">
        <w:rPr>
          <w:rFonts w:cs="Arial"/>
          <w:szCs w:val="20"/>
        </w:rPr>
        <w:t xml:space="preserve"> liczbę projektów </w:t>
      </w:r>
      <w:r>
        <w:rPr>
          <w:rFonts w:cs="Arial"/>
          <w:szCs w:val="20"/>
        </w:rPr>
        <w:t>ponad połowa</w:t>
      </w:r>
      <w:r w:rsidRPr="00E747C5">
        <w:rPr>
          <w:rFonts w:cs="Arial"/>
          <w:szCs w:val="20"/>
        </w:rPr>
        <w:t xml:space="preserve"> </w:t>
      </w:r>
      <w:r w:rsidR="008818A0">
        <w:rPr>
          <w:rFonts w:cs="Arial"/>
          <w:szCs w:val="20"/>
        </w:rPr>
        <w:t xml:space="preserve">(9) </w:t>
      </w:r>
      <w:r w:rsidRPr="00E747C5">
        <w:rPr>
          <w:rFonts w:cs="Arial"/>
          <w:szCs w:val="20"/>
        </w:rPr>
        <w:t>realizowała jeden projekt, choć były i takie, których aktywność na tym polu był</w:t>
      </w:r>
      <w:r>
        <w:rPr>
          <w:rFonts w:cs="Arial"/>
          <w:szCs w:val="20"/>
        </w:rPr>
        <w:t>a</w:t>
      </w:r>
      <w:r w:rsidRPr="00E747C5">
        <w:rPr>
          <w:rFonts w:cs="Arial"/>
          <w:szCs w:val="20"/>
        </w:rPr>
        <w:t xml:space="preserve"> bardzo duża. </w:t>
      </w:r>
      <w:r>
        <w:rPr>
          <w:rFonts w:cs="Arial"/>
          <w:szCs w:val="20"/>
        </w:rPr>
        <w:t>Były to agencje rozwoju regionalnego, które w</w:t>
      </w:r>
      <w:r w:rsidR="00D458F7">
        <w:rPr>
          <w:rFonts w:cs="Arial"/>
          <w:szCs w:val="20"/>
        </w:rPr>
        <w:t>skaz</w:t>
      </w:r>
      <w:r w:rsidRPr="00E747C5">
        <w:rPr>
          <w:rFonts w:cs="Arial"/>
          <w:szCs w:val="20"/>
        </w:rPr>
        <w:t>ały na realizację 10-11 projektów</w:t>
      </w:r>
      <w:r>
        <w:rPr>
          <w:rFonts w:cs="Arial"/>
          <w:szCs w:val="20"/>
        </w:rPr>
        <w:t xml:space="preserve">: Wielkopolska Agencja Rozwoju Przedsiębiorczości oraz </w:t>
      </w:r>
      <w:r w:rsidRPr="00DD1F3D">
        <w:rPr>
          <w:rFonts w:cs="Arial"/>
          <w:szCs w:val="20"/>
        </w:rPr>
        <w:t>Agencja Rozwoju Regionalnego S.A. w Koninie</w:t>
      </w:r>
      <w:r w:rsidR="001677E9">
        <w:rPr>
          <w:rFonts w:cs="Arial"/>
          <w:szCs w:val="20"/>
        </w:rPr>
        <w:t>.</w:t>
      </w:r>
      <w:r w:rsidR="00A47FD3" w:rsidRPr="00A47FD3">
        <w:rPr>
          <w:rFonts w:cs="Arial"/>
          <w:szCs w:val="20"/>
        </w:rPr>
        <w:t xml:space="preserve"> </w:t>
      </w:r>
      <w:r w:rsidR="00A47FD3" w:rsidRPr="00E747C5">
        <w:rPr>
          <w:rFonts w:cs="Arial"/>
          <w:szCs w:val="20"/>
        </w:rPr>
        <w:t>Tylko 1</w:t>
      </w:r>
      <w:r w:rsidR="00A47FD3">
        <w:rPr>
          <w:rFonts w:cs="Arial"/>
          <w:szCs w:val="20"/>
        </w:rPr>
        <w:t>3 badanych</w:t>
      </w:r>
      <w:r w:rsidR="00A47FD3" w:rsidRPr="00E747C5">
        <w:rPr>
          <w:rFonts w:cs="Arial"/>
          <w:szCs w:val="20"/>
        </w:rPr>
        <w:t xml:space="preserve"> IOB podało </w:t>
      </w:r>
      <w:r w:rsidR="00A47FD3">
        <w:rPr>
          <w:rFonts w:cs="Arial"/>
          <w:szCs w:val="20"/>
        </w:rPr>
        <w:t>całkowitą wartość</w:t>
      </w:r>
      <w:r w:rsidR="00A47FD3" w:rsidRPr="00E747C5">
        <w:rPr>
          <w:rFonts w:cs="Arial"/>
          <w:szCs w:val="20"/>
        </w:rPr>
        <w:t xml:space="preserve"> projektów, z tego też nie wszystkie wskazały wartość uzyskanego dofinansowania (choć był także przypadek sytuacji odwrotnej). W</w:t>
      </w:r>
      <w:r w:rsidR="00A47FD3">
        <w:rPr>
          <w:rFonts w:cs="Arial"/>
          <w:szCs w:val="20"/>
        </w:rPr>
        <w:t>artość projektów w</w:t>
      </w:r>
      <w:r w:rsidR="00A47FD3" w:rsidRPr="00E747C5">
        <w:rPr>
          <w:rFonts w:cs="Arial"/>
          <w:szCs w:val="20"/>
        </w:rPr>
        <w:t>ahała się od 900 tys</w:t>
      </w:r>
      <w:r w:rsidR="00EE3E81">
        <w:rPr>
          <w:rFonts w:cs="Arial"/>
          <w:szCs w:val="20"/>
        </w:rPr>
        <w:t>.</w:t>
      </w:r>
      <w:r w:rsidR="00A47FD3" w:rsidRPr="00E747C5">
        <w:rPr>
          <w:rFonts w:cs="Arial"/>
          <w:szCs w:val="20"/>
        </w:rPr>
        <w:t xml:space="preserve"> </w:t>
      </w:r>
      <w:r w:rsidR="00EE3E81">
        <w:rPr>
          <w:rFonts w:cs="Arial"/>
          <w:szCs w:val="20"/>
        </w:rPr>
        <w:t xml:space="preserve">zł </w:t>
      </w:r>
      <w:r w:rsidR="00A47FD3" w:rsidRPr="00E747C5">
        <w:rPr>
          <w:rFonts w:cs="Arial"/>
          <w:szCs w:val="20"/>
        </w:rPr>
        <w:t>do ponad 260 mln zł</w:t>
      </w:r>
      <w:r w:rsidR="00A47FD3">
        <w:rPr>
          <w:rFonts w:cs="Arial"/>
          <w:szCs w:val="20"/>
        </w:rPr>
        <w:t xml:space="preserve"> </w:t>
      </w:r>
      <w:r w:rsidR="00EE3E81">
        <w:rPr>
          <w:rFonts w:cs="Arial"/>
          <w:szCs w:val="20"/>
        </w:rPr>
        <w:t>(</w:t>
      </w:r>
      <w:r w:rsidR="00A47FD3">
        <w:rPr>
          <w:rFonts w:cs="Arial"/>
          <w:szCs w:val="20"/>
        </w:rPr>
        <w:t>w przypadku Wielkopolskiej Agencji Rozwoju Przedsiębiorczości S.A</w:t>
      </w:r>
      <w:r w:rsidR="00A47FD3" w:rsidRPr="00E747C5">
        <w:rPr>
          <w:rFonts w:cs="Arial"/>
          <w:szCs w:val="20"/>
        </w:rPr>
        <w:t>.</w:t>
      </w:r>
      <w:r w:rsidR="00EE3E81">
        <w:rPr>
          <w:rFonts w:cs="Arial"/>
          <w:szCs w:val="20"/>
        </w:rPr>
        <w:t>).</w:t>
      </w:r>
      <w:r w:rsidR="00A47FD3" w:rsidRPr="00E747C5">
        <w:rPr>
          <w:rFonts w:cs="Arial"/>
          <w:szCs w:val="20"/>
        </w:rPr>
        <w:t xml:space="preserve"> Bazując na tych przypadkach, w których przedstawiciele IOB podali wartoś</w:t>
      </w:r>
      <w:r w:rsidR="009C630B">
        <w:rPr>
          <w:rFonts w:cs="Arial"/>
          <w:szCs w:val="20"/>
        </w:rPr>
        <w:t>ć</w:t>
      </w:r>
      <w:r w:rsidR="00A47FD3" w:rsidRPr="00E747C5">
        <w:rPr>
          <w:rFonts w:cs="Arial"/>
          <w:szCs w:val="20"/>
        </w:rPr>
        <w:t xml:space="preserve"> zarówno całych projektów, jak i </w:t>
      </w:r>
      <w:r w:rsidR="009C630B">
        <w:rPr>
          <w:rFonts w:cs="Arial"/>
          <w:szCs w:val="20"/>
        </w:rPr>
        <w:t>kwotę</w:t>
      </w:r>
      <w:r w:rsidR="00A47FD3" w:rsidRPr="00E747C5">
        <w:rPr>
          <w:rFonts w:cs="Arial"/>
          <w:szCs w:val="20"/>
        </w:rPr>
        <w:t xml:space="preserve"> d</w:t>
      </w:r>
      <w:r w:rsidR="00EE3E81">
        <w:rPr>
          <w:rFonts w:cs="Arial"/>
          <w:szCs w:val="20"/>
        </w:rPr>
        <w:t xml:space="preserve">ofinansowania unijnego </w:t>
      </w:r>
      <w:r w:rsidR="00A47FD3" w:rsidRPr="00E747C5">
        <w:rPr>
          <w:rFonts w:cs="Arial"/>
          <w:szCs w:val="20"/>
        </w:rPr>
        <w:t xml:space="preserve">można oszacować, że </w:t>
      </w:r>
      <w:bookmarkStart w:id="31" w:name="_Hlk74510234"/>
      <w:r w:rsidR="00A47FD3" w:rsidRPr="00E747C5">
        <w:rPr>
          <w:rFonts w:cs="Arial"/>
          <w:szCs w:val="20"/>
        </w:rPr>
        <w:t xml:space="preserve">fundusze pochodzące z programów UE pokrywały </w:t>
      </w:r>
      <w:r w:rsidR="00970AB6" w:rsidRPr="00E747C5">
        <w:rPr>
          <w:rFonts w:cs="Arial"/>
          <w:szCs w:val="20"/>
        </w:rPr>
        <w:t xml:space="preserve">średnio </w:t>
      </w:r>
      <w:r w:rsidR="00A47FD3" w:rsidRPr="00E747C5">
        <w:rPr>
          <w:rFonts w:cs="Arial"/>
          <w:szCs w:val="20"/>
        </w:rPr>
        <w:t>około 70% wartości realizowanych projektów</w:t>
      </w:r>
      <w:bookmarkEnd w:id="31"/>
      <w:r w:rsidR="00A47FD3" w:rsidRPr="00E747C5">
        <w:rPr>
          <w:rFonts w:cs="Arial"/>
          <w:szCs w:val="20"/>
        </w:rPr>
        <w:t>.</w:t>
      </w:r>
      <w:r w:rsidR="00A47FD3">
        <w:rPr>
          <w:rFonts w:cs="Arial"/>
          <w:szCs w:val="20"/>
        </w:rPr>
        <w:t xml:space="preserve"> </w:t>
      </w:r>
      <w:r w:rsidR="00A47FD3" w:rsidRPr="00E747C5">
        <w:rPr>
          <w:rFonts w:cs="Arial"/>
          <w:szCs w:val="20"/>
        </w:rPr>
        <w:t xml:space="preserve">W ponad połowie przypadków </w:t>
      </w:r>
      <w:r w:rsidR="00721430">
        <w:rPr>
          <w:rFonts w:cs="Arial"/>
          <w:szCs w:val="20"/>
        </w:rPr>
        <w:t xml:space="preserve">pozyskane </w:t>
      </w:r>
      <w:r w:rsidR="00A47FD3" w:rsidRPr="00E747C5">
        <w:rPr>
          <w:rFonts w:cs="Arial"/>
          <w:szCs w:val="20"/>
        </w:rPr>
        <w:t>dofinansowanie było przeznaczane na zakup środków trwałych i</w:t>
      </w:r>
      <w:r w:rsidR="00A47FD3">
        <w:rPr>
          <w:rFonts w:cs="Arial"/>
          <w:szCs w:val="20"/>
        </w:rPr>
        <w:t xml:space="preserve"> </w:t>
      </w:r>
      <w:r w:rsidR="00A47FD3" w:rsidRPr="00E747C5">
        <w:rPr>
          <w:rFonts w:cs="Arial"/>
          <w:szCs w:val="20"/>
        </w:rPr>
        <w:t>niematerialnych służący</w:t>
      </w:r>
      <w:r w:rsidR="00A93AE6">
        <w:rPr>
          <w:rFonts w:cs="Arial"/>
          <w:szCs w:val="20"/>
        </w:rPr>
        <w:t>ch produkcji i</w:t>
      </w:r>
      <w:r w:rsidR="00A47FD3" w:rsidRPr="00E747C5">
        <w:rPr>
          <w:rFonts w:cs="Arial"/>
          <w:szCs w:val="20"/>
        </w:rPr>
        <w:t xml:space="preserve">/lub świadczeniu usług </w:t>
      </w:r>
      <w:r w:rsidR="00F51C42">
        <w:rPr>
          <w:rFonts w:cs="Arial"/>
          <w:szCs w:val="20"/>
        </w:rPr>
        <w:t>oraz</w:t>
      </w:r>
      <w:r w:rsidR="00A47FD3" w:rsidRPr="00E747C5">
        <w:rPr>
          <w:rFonts w:cs="Arial"/>
          <w:szCs w:val="20"/>
        </w:rPr>
        <w:t xml:space="preserve"> </w:t>
      </w:r>
      <w:r w:rsidR="00A93AE6">
        <w:rPr>
          <w:rFonts w:cs="Arial"/>
          <w:szCs w:val="20"/>
        </w:rPr>
        <w:t xml:space="preserve">na </w:t>
      </w:r>
      <w:r w:rsidR="00A47FD3" w:rsidRPr="00E747C5">
        <w:rPr>
          <w:rFonts w:cs="Arial"/>
          <w:szCs w:val="20"/>
        </w:rPr>
        <w:t xml:space="preserve">pomoc dla firm w początkowej fazie działalności </w:t>
      </w:r>
      <w:r w:rsidR="00A1515E">
        <w:rPr>
          <w:rFonts w:cs="Arial"/>
          <w:szCs w:val="20"/>
        </w:rPr>
        <w:t>(</w:t>
      </w:r>
      <w:r w:rsidR="00A47FD3" w:rsidRPr="00E747C5">
        <w:rPr>
          <w:rFonts w:cs="Arial"/>
          <w:szCs w:val="20"/>
        </w:rPr>
        <w:t>por. wykres 6</w:t>
      </w:r>
      <w:r w:rsidR="00A1515E">
        <w:rPr>
          <w:rFonts w:cs="Arial"/>
          <w:szCs w:val="20"/>
        </w:rPr>
        <w:t>)</w:t>
      </w:r>
      <w:r w:rsidR="00A47FD3" w:rsidRPr="00E747C5">
        <w:rPr>
          <w:rFonts w:cs="Arial"/>
          <w:szCs w:val="20"/>
        </w:rPr>
        <w:t>.</w:t>
      </w:r>
    </w:p>
    <w:p w14:paraId="3A7C5A52" w14:textId="77777777" w:rsidR="001677E9" w:rsidRPr="00E747C5" w:rsidRDefault="001677E9" w:rsidP="00470910"/>
    <w:p w14:paraId="475DC046" w14:textId="7007BAA2" w:rsidR="00B93B6D" w:rsidRPr="00E747C5" w:rsidRDefault="00B93B6D" w:rsidP="001677E9">
      <w:pPr>
        <w:pStyle w:val="ARYCINA"/>
      </w:pPr>
      <w:bookmarkStart w:id="32" w:name="_Toc78035808"/>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5</w:t>
      </w:r>
      <w:r>
        <w:rPr>
          <w:noProof/>
        </w:rPr>
        <w:fldChar w:fldCharType="end"/>
      </w:r>
      <w:r w:rsidRPr="00E747C5">
        <w:t xml:space="preserve">. Realizowanie przez IOB </w:t>
      </w:r>
      <w:r w:rsidR="008F4125">
        <w:t>w</w:t>
      </w:r>
      <w:r w:rsidRPr="00E747C5">
        <w:t xml:space="preserve"> województw</w:t>
      </w:r>
      <w:r w:rsidR="008F4125">
        <w:t>ie</w:t>
      </w:r>
      <w:r w:rsidRPr="00E747C5">
        <w:t xml:space="preserve"> wielkopolski</w:t>
      </w:r>
      <w:r w:rsidR="008F4125">
        <w:t>m</w:t>
      </w:r>
      <w:r w:rsidRPr="00E747C5">
        <w:t xml:space="preserve"> projektów </w:t>
      </w:r>
      <w:r w:rsidR="001677E9">
        <w:t>współ</w:t>
      </w:r>
      <w:r w:rsidRPr="00E747C5">
        <w:t xml:space="preserve">finansowanych </w:t>
      </w:r>
      <w:r w:rsidR="006B2DCC">
        <w:br/>
      </w:r>
      <w:r w:rsidR="008F4125">
        <w:t>(</w:t>
      </w:r>
      <w:r w:rsidR="008F4125" w:rsidRPr="00E747C5">
        <w:t>w latach 2016-2020</w:t>
      </w:r>
      <w:r w:rsidR="008F4125">
        <w:t xml:space="preserve">) </w:t>
      </w:r>
      <w:r w:rsidRPr="00E747C5">
        <w:t>ze środków WRPO 2014+</w:t>
      </w:r>
      <w:bookmarkEnd w:id="32"/>
      <w:r w:rsidR="008F4125" w:rsidRPr="008F4125">
        <w:t xml:space="preserve"> </w:t>
      </w:r>
      <w:r w:rsidR="008F4125">
        <w:t>(liczba wskazań)</w:t>
      </w:r>
    </w:p>
    <w:p w14:paraId="72A625A7" w14:textId="77777777" w:rsidR="00B93B6D" w:rsidRPr="00E747C5" w:rsidRDefault="00B93B6D" w:rsidP="00B93B6D">
      <w:pPr>
        <w:spacing w:line="240" w:lineRule="auto"/>
        <w:ind w:firstLine="0"/>
        <w:rPr>
          <w:rFonts w:cs="Arial"/>
          <w:b/>
          <w:bCs/>
          <w:sz w:val="16"/>
          <w:szCs w:val="16"/>
        </w:rPr>
      </w:pPr>
      <w:r>
        <w:rPr>
          <w:noProof/>
          <w:lang w:eastAsia="pl-PL"/>
        </w:rPr>
        <w:drawing>
          <wp:inline distT="0" distB="0" distL="0" distR="0" wp14:anchorId="1CC0BCBD" wp14:editId="12FB5D0D">
            <wp:extent cx="5255895" cy="1080000"/>
            <wp:effectExtent l="0" t="0" r="0" b="6350"/>
            <wp:docPr id="114" name="Wykres 114">
              <a:extLst xmlns:a="http://schemas.openxmlformats.org/drawingml/2006/main">
                <a:ext uri="{FF2B5EF4-FFF2-40B4-BE49-F238E27FC236}">
                  <a16:creationId xmlns:a16="http://schemas.microsoft.com/office/drawing/2014/main" id="{5FC8D56D-7873-4BF7-B8AA-28744D8D5E4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AFF6AE8" w14:textId="19911CF2" w:rsidR="00B93B6D" w:rsidRDefault="00B93B6D" w:rsidP="007B4524">
      <w:pPr>
        <w:pStyle w:val="AZRODLO"/>
        <w:spacing w:before="60"/>
      </w:pPr>
      <w:r w:rsidRPr="00E747C5">
        <w:t>Źródło: badanie CAWI/CATI, n=4</w:t>
      </w:r>
      <w:r>
        <w:t>4</w:t>
      </w:r>
    </w:p>
    <w:p w14:paraId="6F102975" w14:textId="77777777" w:rsidR="001677E9" w:rsidRPr="00E747C5" w:rsidRDefault="001677E9" w:rsidP="001677E9"/>
    <w:p w14:paraId="3D282700" w14:textId="77777777" w:rsidR="00E0290F" w:rsidRDefault="00E0290F">
      <w:pPr>
        <w:spacing w:line="240" w:lineRule="auto"/>
        <w:ind w:firstLine="0"/>
        <w:jc w:val="left"/>
        <w:rPr>
          <w:rFonts w:eastAsia="Arial" w:cs="Arial"/>
          <w:b/>
          <w:bCs/>
          <w:sz w:val="16"/>
          <w:szCs w:val="16"/>
          <w:lang w:eastAsia="pl-PL"/>
        </w:rPr>
      </w:pPr>
      <w:bookmarkStart w:id="33" w:name="_Toc78035809"/>
      <w:r>
        <w:br w:type="page"/>
      </w:r>
    </w:p>
    <w:p w14:paraId="38BA7EB2" w14:textId="08F08ED6" w:rsidR="00B93B6D" w:rsidRPr="00E747C5" w:rsidRDefault="00B93B6D" w:rsidP="001677E9">
      <w:pPr>
        <w:pStyle w:val="ARYCINA"/>
      </w:pPr>
      <w:r w:rsidRPr="00E747C5">
        <w:lastRenderedPageBreak/>
        <w:t xml:space="preserve">Wykres </w:t>
      </w:r>
      <w:r>
        <w:rPr>
          <w:noProof/>
        </w:rPr>
        <w:fldChar w:fldCharType="begin"/>
      </w:r>
      <w:r>
        <w:rPr>
          <w:noProof/>
        </w:rPr>
        <w:instrText xml:space="preserve"> SEQ Wykres \* ARABIC </w:instrText>
      </w:r>
      <w:r>
        <w:rPr>
          <w:noProof/>
        </w:rPr>
        <w:fldChar w:fldCharType="separate"/>
      </w:r>
      <w:r w:rsidR="00CF4B19">
        <w:rPr>
          <w:noProof/>
        </w:rPr>
        <w:t>6</w:t>
      </w:r>
      <w:r>
        <w:rPr>
          <w:noProof/>
        </w:rPr>
        <w:fldChar w:fldCharType="end"/>
      </w:r>
      <w:r w:rsidRPr="00E747C5">
        <w:t>.</w:t>
      </w:r>
      <w:r w:rsidR="00C52DE2">
        <w:t xml:space="preserve"> Efekty </w:t>
      </w:r>
      <w:r w:rsidR="00F94C32" w:rsidRPr="00E747C5">
        <w:t xml:space="preserve">projektów </w:t>
      </w:r>
      <w:r w:rsidR="00F94C32">
        <w:t>współ</w:t>
      </w:r>
      <w:r w:rsidR="00F94C32" w:rsidRPr="00E747C5">
        <w:t xml:space="preserve">finansowanych </w:t>
      </w:r>
      <w:r w:rsidR="00F94C32">
        <w:t>(</w:t>
      </w:r>
      <w:r w:rsidR="00F94C32" w:rsidRPr="00E747C5">
        <w:t>w latach 2016-2020</w:t>
      </w:r>
      <w:r w:rsidR="00F94C32">
        <w:t xml:space="preserve">) </w:t>
      </w:r>
      <w:r w:rsidR="00F94C32" w:rsidRPr="00E747C5">
        <w:t xml:space="preserve">ze środków </w:t>
      </w:r>
      <w:r w:rsidR="006B2DCC">
        <w:br/>
      </w:r>
      <w:r w:rsidR="00F94C32" w:rsidRPr="00E747C5">
        <w:t>WRPO 2014+</w:t>
      </w:r>
      <w:r w:rsidR="00C52DE2">
        <w:t>zrealizowanych przez IOB w województwie wielkopolskim</w:t>
      </w:r>
      <w:r w:rsidRPr="00E747C5">
        <w:t xml:space="preserve"> </w:t>
      </w:r>
      <w:bookmarkEnd w:id="33"/>
      <w:r w:rsidR="006C6871">
        <w:t>(liczba wskazań)</w:t>
      </w:r>
    </w:p>
    <w:p w14:paraId="659B4B87" w14:textId="77777777" w:rsidR="00B93B6D" w:rsidRPr="00E747C5" w:rsidRDefault="00B93B6D" w:rsidP="00B93B6D">
      <w:pPr>
        <w:spacing w:line="240" w:lineRule="auto"/>
        <w:ind w:firstLine="0"/>
        <w:rPr>
          <w:rFonts w:cs="Arial"/>
          <w:b/>
          <w:bCs/>
          <w:sz w:val="16"/>
          <w:szCs w:val="16"/>
        </w:rPr>
      </w:pPr>
      <w:r>
        <w:rPr>
          <w:noProof/>
          <w:lang w:eastAsia="pl-PL"/>
        </w:rPr>
        <w:drawing>
          <wp:inline distT="0" distB="0" distL="0" distR="0" wp14:anchorId="31B21DC0" wp14:editId="36E905F8">
            <wp:extent cx="5256000" cy="5256000"/>
            <wp:effectExtent l="0" t="0" r="0" b="0"/>
            <wp:docPr id="115" name="Wykres 115">
              <a:extLst xmlns:a="http://schemas.openxmlformats.org/drawingml/2006/main">
                <a:ext uri="{FF2B5EF4-FFF2-40B4-BE49-F238E27FC236}">
                  <a16:creationId xmlns:a16="http://schemas.microsoft.com/office/drawing/2014/main" id="{2CFDF97E-BFBE-42A3-B65B-90E540BF381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1AD6438" w14:textId="227321F2" w:rsidR="00B93B6D" w:rsidRDefault="00B93B6D" w:rsidP="007B4524">
      <w:pPr>
        <w:pStyle w:val="AZRODLO"/>
        <w:spacing w:before="60"/>
      </w:pPr>
      <w:r w:rsidRPr="00E747C5">
        <w:t>Źródło: badanie CAWI/CATI, n=</w:t>
      </w:r>
      <w:r>
        <w:t>20</w:t>
      </w:r>
    </w:p>
    <w:p w14:paraId="35EA156F" w14:textId="77777777" w:rsidR="00A31772" w:rsidRPr="00E747C5" w:rsidRDefault="00A31772" w:rsidP="00A31772"/>
    <w:p w14:paraId="43EA7A95" w14:textId="446B7330" w:rsidR="00B93B6D" w:rsidRPr="00E747C5" w:rsidRDefault="00B93B6D" w:rsidP="00B93B6D">
      <w:pPr>
        <w:spacing w:before="120" w:after="120"/>
        <w:rPr>
          <w:rFonts w:cs="Arial"/>
          <w:szCs w:val="20"/>
        </w:rPr>
      </w:pPr>
      <w:r w:rsidRPr="00E747C5">
        <w:rPr>
          <w:rFonts w:cs="Arial"/>
          <w:szCs w:val="20"/>
        </w:rPr>
        <w:t>Bez wątpienia jednym z obszarów, w których IOB wspierają przedsiębiorstwa w ich rozwoju</w:t>
      </w:r>
      <w:r>
        <w:rPr>
          <w:rFonts w:cs="Arial"/>
          <w:szCs w:val="20"/>
        </w:rPr>
        <w:t xml:space="preserve"> jest </w:t>
      </w:r>
      <w:r w:rsidRPr="00E747C5">
        <w:rPr>
          <w:rFonts w:cs="Arial"/>
          <w:szCs w:val="20"/>
        </w:rPr>
        <w:t xml:space="preserve">oferowanie </w:t>
      </w:r>
      <w:r>
        <w:rPr>
          <w:rFonts w:cs="Arial"/>
          <w:szCs w:val="20"/>
        </w:rPr>
        <w:t xml:space="preserve">szeroko rozumianych </w:t>
      </w:r>
      <w:r w:rsidRPr="00E747C5">
        <w:rPr>
          <w:rFonts w:cs="Arial"/>
          <w:szCs w:val="20"/>
        </w:rPr>
        <w:t>usług doradczo</w:t>
      </w:r>
      <w:r>
        <w:rPr>
          <w:rFonts w:cs="Arial"/>
          <w:szCs w:val="20"/>
        </w:rPr>
        <w:t>-</w:t>
      </w:r>
      <w:r w:rsidRPr="00E747C5">
        <w:rPr>
          <w:rFonts w:cs="Arial"/>
          <w:szCs w:val="20"/>
        </w:rPr>
        <w:t xml:space="preserve">rozwojowych </w:t>
      </w:r>
      <w:r>
        <w:rPr>
          <w:rFonts w:cs="Arial"/>
          <w:szCs w:val="20"/>
        </w:rPr>
        <w:t xml:space="preserve">(np. </w:t>
      </w:r>
      <w:r w:rsidRPr="00E747C5">
        <w:rPr>
          <w:rFonts w:cs="Arial"/>
          <w:szCs w:val="20"/>
        </w:rPr>
        <w:t>na rzecz opracowywania modeli biznesowych czy strategii rozwojowych</w:t>
      </w:r>
      <w:r>
        <w:rPr>
          <w:rFonts w:cs="Arial"/>
          <w:szCs w:val="20"/>
        </w:rPr>
        <w:t>)</w:t>
      </w:r>
      <w:r w:rsidRPr="00E747C5">
        <w:rPr>
          <w:rFonts w:cs="Arial"/>
          <w:szCs w:val="20"/>
        </w:rPr>
        <w:t>. Aby sprostać wyzwaniom związanym z zapewnianiem przedsiębiorcom skutecznego wsparcia</w:t>
      </w:r>
      <w:r>
        <w:rPr>
          <w:rFonts w:cs="Arial"/>
          <w:szCs w:val="20"/>
        </w:rPr>
        <w:t xml:space="preserve"> w tym zakresie</w:t>
      </w:r>
      <w:r w:rsidRPr="00E747C5">
        <w:rPr>
          <w:rFonts w:cs="Arial"/>
          <w:szCs w:val="20"/>
        </w:rPr>
        <w:t xml:space="preserve"> IOB muszą także same planować swój rozwój</w:t>
      </w:r>
      <w:r>
        <w:rPr>
          <w:rFonts w:cs="Arial"/>
          <w:szCs w:val="20"/>
        </w:rPr>
        <w:t>, m.in. zadbać o odpowiednią infrastrukturę, zaplanować rozwój usług czy zapewnić sobie dostęp do odpowiednio wykwalifikowanej kadry</w:t>
      </w:r>
      <w:r w:rsidR="00A31772">
        <w:rPr>
          <w:rFonts w:cs="Arial"/>
          <w:szCs w:val="20"/>
        </w:rPr>
        <w:t xml:space="preserve"> pracowników</w:t>
      </w:r>
      <w:r w:rsidRPr="00E747C5">
        <w:rPr>
          <w:rFonts w:cs="Arial"/>
          <w:szCs w:val="20"/>
        </w:rPr>
        <w:t>. Współczesne gospodarki są bowiem tworami dynamicznymi, które stawiają coraz to nowe wyzwania przez przedsiębiorstwami</w:t>
      </w:r>
      <w:r>
        <w:rPr>
          <w:rFonts w:cs="Arial"/>
          <w:szCs w:val="20"/>
        </w:rPr>
        <w:t>, jak również podmiotami, które oferują na ich rzecz usługi wsparcia</w:t>
      </w:r>
      <w:r w:rsidRPr="00E747C5">
        <w:rPr>
          <w:rFonts w:cs="Arial"/>
          <w:szCs w:val="20"/>
        </w:rPr>
        <w:t xml:space="preserve">. Stąd też jednym ze standardów organizacyjno-prawnych działania ośrodków innowacji i przedsiębiorczości jest posiadanie aktualnej strategii działania w formie </w:t>
      </w:r>
      <w:r w:rsidRPr="00E747C5">
        <w:rPr>
          <w:rFonts w:cs="Arial"/>
          <w:szCs w:val="20"/>
        </w:rPr>
        <w:lastRenderedPageBreak/>
        <w:t>dokumentu</w:t>
      </w:r>
      <w:r w:rsidRPr="00E747C5">
        <w:rPr>
          <w:rStyle w:val="Odwoanieprzypisudolnego"/>
          <w:rFonts w:cs="Arial"/>
          <w:szCs w:val="20"/>
        </w:rPr>
        <w:footnoteReference w:id="32"/>
      </w:r>
      <w:r>
        <w:rPr>
          <w:rFonts w:cs="Arial"/>
          <w:szCs w:val="20"/>
        </w:rPr>
        <w:t>.</w:t>
      </w:r>
      <w:r w:rsidRPr="00E747C5">
        <w:rPr>
          <w:rFonts w:cs="Arial"/>
          <w:szCs w:val="20"/>
        </w:rPr>
        <w:t xml:space="preserve"> Z informacji uzyskanych od przedstawicieli </w:t>
      </w:r>
      <w:r w:rsidR="006328E0">
        <w:rPr>
          <w:rFonts w:cs="Arial"/>
          <w:szCs w:val="20"/>
        </w:rPr>
        <w:t xml:space="preserve">wielkopolskich </w:t>
      </w:r>
      <w:r w:rsidRPr="00E747C5">
        <w:rPr>
          <w:rFonts w:cs="Arial"/>
          <w:szCs w:val="20"/>
        </w:rPr>
        <w:t>IOB wynika, że tego rodzaju dokument opracowało ponad trzy czwarte podmiotów uczestniczących w badaniu</w:t>
      </w:r>
      <w:r w:rsidR="00D831E3">
        <w:rPr>
          <w:rFonts w:cs="Arial"/>
          <w:szCs w:val="20"/>
        </w:rPr>
        <w:t xml:space="preserve"> (por. wykres 7)</w:t>
      </w:r>
      <w:r w:rsidRPr="00E747C5">
        <w:rPr>
          <w:rFonts w:cs="Arial"/>
          <w:szCs w:val="20"/>
        </w:rPr>
        <w:t xml:space="preserve">. Na </w:t>
      </w:r>
      <w:r w:rsidR="0028768C">
        <w:rPr>
          <w:rFonts w:cs="Arial"/>
          <w:szCs w:val="20"/>
        </w:rPr>
        <w:t>jego brak</w:t>
      </w:r>
      <w:r w:rsidRPr="00E747C5">
        <w:rPr>
          <w:rFonts w:cs="Arial"/>
          <w:szCs w:val="20"/>
        </w:rPr>
        <w:t xml:space="preserve"> wskazały:</w:t>
      </w:r>
    </w:p>
    <w:p w14:paraId="156D6F7D" w14:textId="06C35A90" w:rsidR="00B93B6D" w:rsidRPr="0028768C" w:rsidRDefault="0028768C" w:rsidP="008E5E30">
      <w:pPr>
        <w:pStyle w:val="Akapitzlist"/>
        <w:numPr>
          <w:ilvl w:val="0"/>
          <w:numId w:val="25"/>
        </w:numPr>
        <w:spacing w:before="60" w:after="60"/>
        <w:ind w:left="714" w:hanging="357"/>
        <w:contextualSpacing w:val="0"/>
        <w:rPr>
          <w:rFonts w:cs="Arial"/>
          <w:szCs w:val="20"/>
        </w:rPr>
      </w:pPr>
      <w:r>
        <w:rPr>
          <w:rFonts w:cs="Arial"/>
          <w:szCs w:val="20"/>
        </w:rPr>
        <w:t>Wielkopolska Izba Budownictwa;</w:t>
      </w:r>
    </w:p>
    <w:p w14:paraId="225ABB38" w14:textId="117C8B34"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 xml:space="preserve">Platforma </w:t>
      </w:r>
      <w:proofErr w:type="spellStart"/>
      <w:r w:rsidRPr="0028768C">
        <w:rPr>
          <w:rFonts w:cs="Arial"/>
          <w:szCs w:val="20"/>
        </w:rPr>
        <w:t>Inwest</w:t>
      </w:r>
      <w:proofErr w:type="spellEnd"/>
      <w:r w:rsidRPr="0028768C">
        <w:rPr>
          <w:rFonts w:cs="Arial"/>
          <w:szCs w:val="20"/>
        </w:rPr>
        <w:t>-Park</w:t>
      </w:r>
      <w:r w:rsidR="0028768C">
        <w:rPr>
          <w:rFonts w:cs="Arial"/>
          <w:szCs w:val="20"/>
        </w:rPr>
        <w:t>;</w:t>
      </w:r>
    </w:p>
    <w:p w14:paraId="0DCD1EA6" w14:textId="009DAE50"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Regionalna Izba Gospodarcza w Kaliszu</w:t>
      </w:r>
      <w:r w:rsidR="0028768C">
        <w:rPr>
          <w:rFonts w:cs="Arial"/>
          <w:szCs w:val="20"/>
        </w:rPr>
        <w:t>;</w:t>
      </w:r>
    </w:p>
    <w:p w14:paraId="111D8ED7" w14:textId="3212FA56"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Wielkopolska Agencja Rozwoju Przedsiębiorczości Oddział w Pile</w:t>
      </w:r>
      <w:r w:rsidR="0028768C">
        <w:rPr>
          <w:rFonts w:cs="Arial"/>
          <w:szCs w:val="20"/>
        </w:rPr>
        <w:t>;</w:t>
      </w:r>
    </w:p>
    <w:p w14:paraId="35FD7AFD" w14:textId="68F7AA35"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Wielkopolska Izba Handlowa</w:t>
      </w:r>
      <w:r w:rsidR="0028768C">
        <w:rPr>
          <w:rFonts w:cs="Arial"/>
          <w:szCs w:val="20"/>
        </w:rPr>
        <w:t>;</w:t>
      </w:r>
    </w:p>
    <w:p w14:paraId="58640E2E" w14:textId="4F7700A2"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Sieć Badawcza Łukasiewicz</w:t>
      </w:r>
      <w:r w:rsidR="0028768C">
        <w:rPr>
          <w:rFonts w:cs="Arial"/>
          <w:szCs w:val="20"/>
        </w:rPr>
        <w:t xml:space="preserve"> – </w:t>
      </w:r>
      <w:r w:rsidRPr="0028768C">
        <w:rPr>
          <w:rFonts w:cs="Arial"/>
          <w:szCs w:val="20"/>
        </w:rPr>
        <w:t>Przemysłowy Instytut Maszyn Rolniczych</w:t>
      </w:r>
      <w:r w:rsidR="0028768C">
        <w:rPr>
          <w:rFonts w:cs="Arial"/>
          <w:szCs w:val="20"/>
        </w:rPr>
        <w:t>;</w:t>
      </w:r>
    </w:p>
    <w:p w14:paraId="1180E57D" w14:textId="3705DCC8"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Stowarzyszenie Wspierania Przedsiębiorczości w Kościanie</w:t>
      </w:r>
      <w:r w:rsidR="0028768C">
        <w:rPr>
          <w:rFonts w:cs="Arial"/>
          <w:szCs w:val="20"/>
        </w:rPr>
        <w:t>;</w:t>
      </w:r>
    </w:p>
    <w:p w14:paraId="18F099AB" w14:textId="77777777" w:rsidR="00B93B6D" w:rsidRPr="0028768C" w:rsidRDefault="00B93B6D" w:rsidP="008E5E30">
      <w:pPr>
        <w:pStyle w:val="Akapitzlist"/>
        <w:numPr>
          <w:ilvl w:val="0"/>
          <w:numId w:val="25"/>
        </w:numPr>
        <w:spacing w:before="60" w:after="60"/>
        <w:ind w:left="714" w:hanging="357"/>
        <w:contextualSpacing w:val="0"/>
        <w:rPr>
          <w:rFonts w:cs="Arial"/>
          <w:szCs w:val="20"/>
        </w:rPr>
      </w:pPr>
      <w:r w:rsidRPr="0028768C">
        <w:rPr>
          <w:rFonts w:cs="Arial"/>
          <w:szCs w:val="20"/>
        </w:rPr>
        <w:t>Konińska Izba Gospodarcza.</w:t>
      </w:r>
    </w:p>
    <w:p w14:paraId="452A3EB9" w14:textId="77777777" w:rsidR="00F51C42" w:rsidRDefault="00F51C42" w:rsidP="00F51C42"/>
    <w:p w14:paraId="0F0CB5C6" w14:textId="7C95564A" w:rsidR="00F51C42" w:rsidRPr="00E747C5" w:rsidRDefault="00F51C42" w:rsidP="00F51C42">
      <w:pPr>
        <w:pStyle w:val="ARYCINA"/>
      </w:pPr>
      <w:bookmarkStart w:id="34" w:name="_Toc78035810"/>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7</w:t>
      </w:r>
      <w:r>
        <w:rPr>
          <w:noProof/>
        </w:rPr>
        <w:fldChar w:fldCharType="end"/>
      </w:r>
      <w:r w:rsidRPr="00E747C5">
        <w:t xml:space="preserve">. Opracowanie przez IOB </w:t>
      </w:r>
      <w:r w:rsidR="000327C3">
        <w:t>w województwie</w:t>
      </w:r>
      <w:r w:rsidRPr="00E747C5">
        <w:t xml:space="preserve"> wielkopolski</w:t>
      </w:r>
      <w:r w:rsidR="000327C3">
        <w:t>m</w:t>
      </w:r>
      <w:r w:rsidRPr="00E747C5">
        <w:t xml:space="preserve"> dokumentów strategicznych, </w:t>
      </w:r>
      <w:r w:rsidR="00AD7DAD">
        <w:br/>
      </w:r>
      <w:r w:rsidRPr="00E747C5">
        <w:t>na podstawie których prowadzą swoją działalność</w:t>
      </w:r>
      <w:bookmarkEnd w:id="34"/>
      <w:r w:rsidR="001F73FA">
        <w:t xml:space="preserve"> (liczba wskazań)</w:t>
      </w:r>
    </w:p>
    <w:p w14:paraId="75A62892" w14:textId="77777777" w:rsidR="00F51C42" w:rsidRPr="00E747C5" w:rsidRDefault="00F51C42" w:rsidP="00F51C42">
      <w:pPr>
        <w:spacing w:line="240" w:lineRule="auto"/>
        <w:ind w:firstLine="0"/>
        <w:rPr>
          <w:rFonts w:cs="Arial"/>
          <w:b/>
          <w:bCs/>
          <w:sz w:val="16"/>
          <w:szCs w:val="16"/>
        </w:rPr>
      </w:pPr>
      <w:r>
        <w:rPr>
          <w:noProof/>
          <w:lang w:eastAsia="pl-PL"/>
        </w:rPr>
        <w:drawing>
          <wp:inline distT="0" distB="0" distL="0" distR="0" wp14:anchorId="04C3DCB1" wp14:editId="0345E893">
            <wp:extent cx="5255895" cy="1080000"/>
            <wp:effectExtent l="0" t="0" r="0" b="6350"/>
            <wp:docPr id="119" name="Wykres 119">
              <a:extLst xmlns:a="http://schemas.openxmlformats.org/drawingml/2006/main">
                <a:ext uri="{FF2B5EF4-FFF2-40B4-BE49-F238E27FC236}">
                  <a16:creationId xmlns:a16="http://schemas.microsoft.com/office/drawing/2014/main" id="{C8D7C4BB-E415-4EE2-AB8F-BBB5F85C217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026F595C" w14:textId="77777777" w:rsidR="00F51C42" w:rsidRPr="00E747C5" w:rsidRDefault="00F51C42" w:rsidP="007B4524">
      <w:pPr>
        <w:pStyle w:val="AZRODLO"/>
        <w:spacing w:before="60"/>
      </w:pPr>
      <w:r w:rsidRPr="00E747C5">
        <w:t>Źródło: badanie CAWI/CATI, n=4</w:t>
      </w:r>
      <w:r>
        <w:t>4</w:t>
      </w:r>
    </w:p>
    <w:p w14:paraId="2FC09C64" w14:textId="77777777" w:rsidR="00F51C42" w:rsidRDefault="00F51C42" w:rsidP="00B93B6D">
      <w:pPr>
        <w:spacing w:before="120" w:after="120"/>
        <w:rPr>
          <w:rFonts w:cs="Arial"/>
          <w:szCs w:val="20"/>
        </w:rPr>
      </w:pPr>
    </w:p>
    <w:p w14:paraId="3EE290B8" w14:textId="7C821DA5" w:rsidR="00F07489" w:rsidRDefault="00B93B6D" w:rsidP="00F07489">
      <w:pPr>
        <w:spacing w:before="120" w:after="120"/>
        <w:rPr>
          <w:rFonts w:cs="Arial"/>
          <w:szCs w:val="20"/>
        </w:rPr>
      </w:pPr>
      <w:r w:rsidRPr="00E747C5">
        <w:rPr>
          <w:rFonts w:cs="Arial"/>
          <w:szCs w:val="20"/>
        </w:rPr>
        <w:t xml:space="preserve">Wśród przyczyn braku opracowania tego rodzaju dokumentu strategicznego </w:t>
      </w:r>
      <w:r w:rsidR="002619F5">
        <w:rPr>
          <w:rFonts w:cs="Arial"/>
          <w:szCs w:val="20"/>
        </w:rPr>
        <w:t>podawano brak</w:t>
      </w:r>
      <w:r w:rsidRPr="00E747C5">
        <w:rPr>
          <w:rFonts w:cs="Arial"/>
          <w:szCs w:val="20"/>
        </w:rPr>
        <w:t xml:space="preserve"> potrzeby</w:t>
      </w:r>
      <w:r w:rsidR="002619F5">
        <w:rPr>
          <w:rFonts w:cs="Arial"/>
          <w:szCs w:val="20"/>
        </w:rPr>
        <w:t xml:space="preserve"> jego posiadania</w:t>
      </w:r>
      <w:r w:rsidR="00215C2C">
        <w:rPr>
          <w:rFonts w:cs="Arial"/>
          <w:szCs w:val="20"/>
        </w:rPr>
        <w:t xml:space="preserve"> (por. wykres 8)</w:t>
      </w:r>
      <w:r w:rsidRPr="00E747C5">
        <w:rPr>
          <w:rFonts w:cs="Arial"/>
          <w:szCs w:val="20"/>
        </w:rPr>
        <w:t xml:space="preserve">, przy czym </w:t>
      </w:r>
      <w:r w:rsidR="002619F5">
        <w:rPr>
          <w:rFonts w:cs="Arial"/>
          <w:szCs w:val="20"/>
        </w:rPr>
        <w:t>dotyczyło to głównie</w:t>
      </w:r>
      <w:r w:rsidRPr="00E747C5">
        <w:rPr>
          <w:rFonts w:cs="Arial"/>
          <w:szCs w:val="20"/>
        </w:rPr>
        <w:t xml:space="preserve"> izb gospodarczych. </w:t>
      </w:r>
      <w:r w:rsidR="0051571A" w:rsidRPr="00E747C5">
        <w:rPr>
          <w:rFonts w:cs="Arial"/>
          <w:szCs w:val="20"/>
        </w:rPr>
        <w:t>Stowarzyszenie Wspierania Przedsiębiorczości w Kościanie</w:t>
      </w:r>
      <w:r w:rsidR="0051571A">
        <w:rPr>
          <w:rFonts w:cs="Arial"/>
          <w:szCs w:val="20"/>
        </w:rPr>
        <w:t xml:space="preserve"> jako powód nieposiadania takiego dokumentu wskazało niewielki zakres oferowanych przez nie usług, </w:t>
      </w:r>
      <w:r w:rsidR="006B2DCC">
        <w:rPr>
          <w:rFonts w:cs="Arial"/>
          <w:szCs w:val="20"/>
        </w:rPr>
        <w:br/>
      </w:r>
      <w:r w:rsidR="0051571A">
        <w:rPr>
          <w:rFonts w:cs="Arial"/>
          <w:szCs w:val="20"/>
        </w:rPr>
        <w:t xml:space="preserve">z kolei pilski oddział </w:t>
      </w:r>
      <w:r w:rsidR="0051571A" w:rsidRPr="00E747C5">
        <w:rPr>
          <w:rFonts w:cs="Arial"/>
          <w:szCs w:val="20"/>
        </w:rPr>
        <w:t>Wielkopolskiej Agencji Rozwoju Przedsiębiorczości</w:t>
      </w:r>
      <w:r w:rsidR="0051571A">
        <w:rPr>
          <w:rFonts w:cs="Arial"/>
          <w:szCs w:val="20"/>
        </w:rPr>
        <w:t xml:space="preserve"> </w:t>
      </w:r>
      <w:r w:rsidR="00F07489">
        <w:rPr>
          <w:rFonts w:cs="Arial"/>
          <w:szCs w:val="20"/>
        </w:rPr>
        <w:t xml:space="preserve">– </w:t>
      </w:r>
      <w:r w:rsidR="00F07489" w:rsidRPr="00E747C5">
        <w:rPr>
          <w:rFonts w:cs="Arial"/>
          <w:szCs w:val="20"/>
        </w:rPr>
        <w:t>funkcjonowanie ja</w:t>
      </w:r>
      <w:r w:rsidR="00F07489">
        <w:rPr>
          <w:rFonts w:cs="Arial"/>
          <w:szCs w:val="20"/>
        </w:rPr>
        <w:t xml:space="preserve">ko część </w:t>
      </w:r>
      <w:r w:rsidR="00F07489" w:rsidRPr="00E747C5">
        <w:rPr>
          <w:rFonts w:cs="Arial"/>
          <w:szCs w:val="20"/>
        </w:rPr>
        <w:t>większej organizacji</w:t>
      </w:r>
      <w:r w:rsidR="00F07489">
        <w:rPr>
          <w:rFonts w:cs="Arial"/>
          <w:szCs w:val="20"/>
        </w:rPr>
        <w:t xml:space="preserve">. W przypadku pilskiej Platformy </w:t>
      </w:r>
      <w:proofErr w:type="spellStart"/>
      <w:r w:rsidR="00F07489">
        <w:rPr>
          <w:rFonts w:cs="Arial"/>
          <w:szCs w:val="20"/>
        </w:rPr>
        <w:t>Inwest</w:t>
      </w:r>
      <w:proofErr w:type="spellEnd"/>
      <w:r w:rsidR="00F07489">
        <w:rPr>
          <w:rFonts w:cs="Arial"/>
          <w:szCs w:val="20"/>
        </w:rPr>
        <w:t>-Park, prowadzonej przez Urząd Miasta Piły, przyczyną był natomiast krótki staż działalności (od 2020 roku).</w:t>
      </w:r>
    </w:p>
    <w:p w14:paraId="60B06009" w14:textId="77777777" w:rsidR="00E0290F" w:rsidRDefault="00E0290F" w:rsidP="00E0290F">
      <w:pPr>
        <w:spacing w:before="120" w:after="120"/>
        <w:rPr>
          <w:rFonts w:cs="Arial"/>
          <w:szCs w:val="20"/>
        </w:rPr>
      </w:pPr>
      <w:r w:rsidRPr="00E747C5">
        <w:rPr>
          <w:rFonts w:cs="Arial"/>
          <w:szCs w:val="20"/>
        </w:rPr>
        <w:t xml:space="preserve">Spośród </w:t>
      </w:r>
      <w:r>
        <w:rPr>
          <w:rFonts w:cs="Arial"/>
          <w:szCs w:val="20"/>
        </w:rPr>
        <w:t xml:space="preserve">wielkopolskich </w:t>
      </w:r>
      <w:r w:rsidRPr="00E747C5">
        <w:rPr>
          <w:rFonts w:cs="Arial"/>
          <w:szCs w:val="20"/>
        </w:rPr>
        <w:t>IOB nieposiadających dokumentu strategicznego żadna nie planuje jego opracowania w najbliższej przyszłości</w:t>
      </w:r>
      <w:r>
        <w:rPr>
          <w:rFonts w:cs="Arial"/>
          <w:szCs w:val="20"/>
        </w:rPr>
        <w:t xml:space="preserve">. Należy jednak zaznaczyć, że </w:t>
      </w:r>
      <w:r w:rsidRPr="00E747C5">
        <w:rPr>
          <w:rFonts w:cs="Arial"/>
          <w:szCs w:val="20"/>
        </w:rPr>
        <w:t xml:space="preserve">w przypadku </w:t>
      </w:r>
      <w:r>
        <w:rPr>
          <w:rFonts w:cs="Arial"/>
          <w:szCs w:val="20"/>
        </w:rPr>
        <w:t xml:space="preserve">trzech </w:t>
      </w:r>
      <w:r w:rsidRPr="00E747C5">
        <w:rPr>
          <w:rFonts w:cs="Arial"/>
          <w:szCs w:val="20"/>
        </w:rPr>
        <w:t xml:space="preserve">podmiotów opinia </w:t>
      </w:r>
      <w:r>
        <w:rPr>
          <w:rFonts w:cs="Arial"/>
          <w:szCs w:val="20"/>
        </w:rPr>
        <w:t>na ten temat była</w:t>
      </w:r>
      <w:r w:rsidRPr="00E747C5">
        <w:rPr>
          <w:rFonts w:cs="Arial"/>
          <w:szCs w:val="20"/>
        </w:rPr>
        <w:t xml:space="preserve"> niejednoznaczna (</w:t>
      </w:r>
      <w:r>
        <w:rPr>
          <w:rFonts w:cs="Arial"/>
          <w:szCs w:val="20"/>
        </w:rPr>
        <w:t xml:space="preserve">wskazano </w:t>
      </w:r>
      <w:r w:rsidRPr="00E747C5">
        <w:rPr>
          <w:rFonts w:cs="Arial"/>
          <w:szCs w:val="20"/>
        </w:rPr>
        <w:t xml:space="preserve">odpowiedź: </w:t>
      </w:r>
      <w:r w:rsidRPr="00E747C5">
        <w:rPr>
          <w:rFonts w:cs="Arial"/>
          <w:i/>
          <w:iCs/>
          <w:szCs w:val="20"/>
        </w:rPr>
        <w:t>trudno powiedzieć</w:t>
      </w:r>
      <w:r w:rsidRPr="00E747C5">
        <w:rPr>
          <w:rFonts w:cs="Arial"/>
          <w:szCs w:val="20"/>
        </w:rPr>
        <w:t>).</w:t>
      </w:r>
    </w:p>
    <w:p w14:paraId="56A1ABB0" w14:textId="77777777" w:rsidR="00E0290F" w:rsidRDefault="00E0290F">
      <w:pPr>
        <w:spacing w:line="240" w:lineRule="auto"/>
        <w:ind w:firstLine="0"/>
        <w:jc w:val="left"/>
        <w:rPr>
          <w:rFonts w:eastAsia="Arial" w:cs="Arial"/>
          <w:b/>
          <w:bCs/>
          <w:sz w:val="16"/>
          <w:szCs w:val="16"/>
          <w:lang w:eastAsia="pl-PL"/>
        </w:rPr>
      </w:pPr>
      <w:bookmarkStart w:id="35" w:name="_Toc78035811"/>
      <w:r>
        <w:br w:type="page"/>
      </w:r>
    </w:p>
    <w:p w14:paraId="7FACFCEB" w14:textId="473DD2EE" w:rsidR="00B93B6D" w:rsidRPr="00E747C5" w:rsidRDefault="00B93B6D" w:rsidP="00551868">
      <w:pPr>
        <w:pStyle w:val="ARYCINA"/>
      </w:pPr>
      <w:r w:rsidRPr="00E747C5">
        <w:lastRenderedPageBreak/>
        <w:t xml:space="preserve">Wykres </w:t>
      </w:r>
      <w:r>
        <w:rPr>
          <w:noProof/>
        </w:rPr>
        <w:fldChar w:fldCharType="begin"/>
      </w:r>
      <w:r>
        <w:rPr>
          <w:noProof/>
        </w:rPr>
        <w:instrText xml:space="preserve"> SEQ Wykres \* ARABIC </w:instrText>
      </w:r>
      <w:r>
        <w:rPr>
          <w:noProof/>
        </w:rPr>
        <w:fldChar w:fldCharType="separate"/>
      </w:r>
      <w:r w:rsidR="00CF4B19">
        <w:rPr>
          <w:noProof/>
        </w:rPr>
        <w:t>8</w:t>
      </w:r>
      <w:r>
        <w:rPr>
          <w:noProof/>
        </w:rPr>
        <w:fldChar w:fldCharType="end"/>
      </w:r>
      <w:r w:rsidRPr="00E747C5">
        <w:t xml:space="preserve">. Przyczyny </w:t>
      </w:r>
      <w:r w:rsidR="00FC7E7C">
        <w:t>nieposiadania</w:t>
      </w:r>
      <w:r w:rsidRPr="00E747C5">
        <w:t xml:space="preserve"> przez IOB </w:t>
      </w:r>
      <w:r w:rsidR="007D0F2A">
        <w:t>w</w:t>
      </w:r>
      <w:r w:rsidRPr="00E747C5">
        <w:t xml:space="preserve"> województw</w:t>
      </w:r>
      <w:r w:rsidR="007D0F2A">
        <w:t xml:space="preserve">ie wielkopolskim </w:t>
      </w:r>
      <w:r w:rsidR="00470910">
        <w:br/>
      </w:r>
      <w:r w:rsidRPr="00E747C5">
        <w:t>dokumentów strategicznych</w:t>
      </w:r>
      <w:bookmarkEnd w:id="35"/>
      <w:r w:rsidR="00760194">
        <w:t xml:space="preserve"> (liczba wskazań)</w:t>
      </w:r>
    </w:p>
    <w:p w14:paraId="2A6FC898" w14:textId="77777777" w:rsidR="00B93B6D" w:rsidRPr="00E747C5" w:rsidRDefault="00B93B6D" w:rsidP="00B93B6D">
      <w:pPr>
        <w:spacing w:line="240" w:lineRule="auto"/>
        <w:ind w:firstLine="0"/>
        <w:rPr>
          <w:rFonts w:cs="Arial"/>
          <w:b/>
          <w:bCs/>
          <w:sz w:val="16"/>
          <w:szCs w:val="16"/>
        </w:rPr>
      </w:pPr>
      <w:r>
        <w:rPr>
          <w:noProof/>
          <w:lang w:eastAsia="pl-PL"/>
        </w:rPr>
        <w:drawing>
          <wp:inline distT="0" distB="0" distL="0" distR="0" wp14:anchorId="6AD1E7D6" wp14:editId="65DC43CB">
            <wp:extent cx="5256000" cy="1512000"/>
            <wp:effectExtent l="0" t="0" r="0" b="0"/>
            <wp:docPr id="120" name="Wykres 120">
              <a:extLst xmlns:a="http://schemas.openxmlformats.org/drawingml/2006/main">
                <a:ext uri="{FF2B5EF4-FFF2-40B4-BE49-F238E27FC236}">
                  <a16:creationId xmlns:a16="http://schemas.microsoft.com/office/drawing/2014/main" id="{D7A58CF5-A414-4B5F-80B4-8B39D65293A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1D6F4790" w14:textId="3FF88AB0" w:rsidR="00B93B6D" w:rsidRDefault="00B93B6D" w:rsidP="007B4524">
      <w:pPr>
        <w:pStyle w:val="AZRODLO"/>
        <w:spacing w:before="60"/>
      </w:pPr>
      <w:r w:rsidRPr="00E747C5">
        <w:t>Źródło: badanie CAWI/CATI, n=9</w:t>
      </w:r>
    </w:p>
    <w:p w14:paraId="3CED4719" w14:textId="77777777" w:rsidR="007B4524" w:rsidRPr="00E747C5" w:rsidRDefault="007B4524" w:rsidP="007B4524"/>
    <w:p w14:paraId="65BDD99E" w14:textId="6EC6CF6F" w:rsidR="002D73A8" w:rsidRDefault="00B93B6D" w:rsidP="002D73A8">
      <w:pPr>
        <w:spacing w:before="120" w:after="120"/>
        <w:rPr>
          <w:rFonts w:cs="Arial"/>
          <w:szCs w:val="20"/>
        </w:rPr>
      </w:pPr>
      <w:r w:rsidRPr="00E747C5">
        <w:rPr>
          <w:rFonts w:cs="Arial"/>
          <w:szCs w:val="20"/>
        </w:rPr>
        <w:t>Globalizacja i rosnąca konkurencja stawiają przed uczestnikami rynku</w:t>
      </w:r>
      <w:r w:rsidR="008510B5" w:rsidRPr="008510B5">
        <w:rPr>
          <w:rFonts w:cs="Arial"/>
          <w:szCs w:val="20"/>
        </w:rPr>
        <w:t xml:space="preserve"> </w:t>
      </w:r>
      <w:r w:rsidR="008510B5" w:rsidRPr="00E747C5">
        <w:rPr>
          <w:rFonts w:cs="Arial"/>
          <w:szCs w:val="20"/>
        </w:rPr>
        <w:t>nowe wyzwania</w:t>
      </w:r>
      <w:r w:rsidRPr="00E747C5">
        <w:rPr>
          <w:rFonts w:cs="Arial"/>
          <w:szCs w:val="20"/>
        </w:rPr>
        <w:t xml:space="preserve">. Sukces rynkowy jest pochodną nie tylko umiejętności wykorzystania przewag organizacji, ale także wykorzystania </w:t>
      </w:r>
      <w:r w:rsidR="000E1DE0">
        <w:rPr>
          <w:rFonts w:cs="Arial"/>
          <w:szCs w:val="20"/>
        </w:rPr>
        <w:t>możliwości</w:t>
      </w:r>
      <w:r w:rsidR="00C5502B">
        <w:rPr>
          <w:rFonts w:cs="Arial"/>
          <w:szCs w:val="20"/>
        </w:rPr>
        <w:t xml:space="preserve"> rozwoju</w:t>
      </w:r>
      <w:r w:rsidR="000E1DE0">
        <w:rPr>
          <w:rFonts w:cs="Arial"/>
          <w:szCs w:val="20"/>
        </w:rPr>
        <w:t xml:space="preserve">, jakie </w:t>
      </w:r>
      <w:r w:rsidRPr="00E747C5">
        <w:rPr>
          <w:rFonts w:cs="Arial"/>
          <w:szCs w:val="20"/>
        </w:rPr>
        <w:t xml:space="preserve">daje otoczenie. Dotyczy to głównie przedsiębiorstw, </w:t>
      </w:r>
      <w:r w:rsidR="000E1DE0">
        <w:rPr>
          <w:rFonts w:cs="Arial"/>
          <w:szCs w:val="20"/>
        </w:rPr>
        <w:t xml:space="preserve">jednak </w:t>
      </w:r>
      <w:r w:rsidRPr="00E747C5">
        <w:rPr>
          <w:rFonts w:cs="Arial"/>
          <w:szCs w:val="20"/>
        </w:rPr>
        <w:t>IOB jako organizacje maj</w:t>
      </w:r>
      <w:r>
        <w:rPr>
          <w:rFonts w:cs="Arial"/>
          <w:szCs w:val="20"/>
        </w:rPr>
        <w:t>ą</w:t>
      </w:r>
      <w:r w:rsidRPr="00E747C5">
        <w:rPr>
          <w:rFonts w:cs="Arial"/>
          <w:szCs w:val="20"/>
        </w:rPr>
        <w:t>ce za zadanie wsp</w:t>
      </w:r>
      <w:r>
        <w:rPr>
          <w:rFonts w:cs="Arial"/>
          <w:szCs w:val="20"/>
        </w:rPr>
        <w:t>arcie</w:t>
      </w:r>
      <w:r w:rsidRPr="00E747C5">
        <w:rPr>
          <w:rFonts w:cs="Arial"/>
          <w:szCs w:val="20"/>
        </w:rPr>
        <w:t xml:space="preserve"> przedsiębiorstw </w:t>
      </w:r>
      <w:r w:rsidR="006B2DCC">
        <w:rPr>
          <w:rFonts w:cs="Arial"/>
          <w:szCs w:val="20"/>
        </w:rPr>
        <w:br/>
      </w:r>
      <w:r w:rsidRPr="00E747C5">
        <w:rPr>
          <w:rFonts w:cs="Arial"/>
          <w:szCs w:val="20"/>
        </w:rPr>
        <w:t>w</w:t>
      </w:r>
      <w:r w:rsidR="00F43462">
        <w:rPr>
          <w:rFonts w:cs="Arial"/>
          <w:szCs w:val="20"/>
        </w:rPr>
        <w:t xml:space="preserve"> </w:t>
      </w:r>
      <w:r w:rsidRPr="00E747C5">
        <w:rPr>
          <w:rFonts w:cs="Arial"/>
          <w:szCs w:val="20"/>
        </w:rPr>
        <w:t xml:space="preserve">rozwoju też podlegają tego rodzaju prawidłowościom. Czerpanie wzorców czy efekt synergii </w:t>
      </w:r>
      <w:r w:rsidR="007802B4">
        <w:rPr>
          <w:rFonts w:cs="Arial"/>
          <w:szCs w:val="20"/>
        </w:rPr>
        <w:t>to jedne</w:t>
      </w:r>
      <w:r w:rsidRPr="00E747C5">
        <w:rPr>
          <w:rFonts w:cs="Arial"/>
          <w:szCs w:val="20"/>
        </w:rPr>
        <w:t xml:space="preserve"> z korzyści, jakie mogą z takiej współpracy wyniknąć. Z tego względu korzystanie </w:t>
      </w:r>
      <w:r w:rsidR="006B2DCC">
        <w:rPr>
          <w:rFonts w:cs="Arial"/>
          <w:szCs w:val="20"/>
        </w:rPr>
        <w:br/>
      </w:r>
      <w:r w:rsidRPr="00E747C5">
        <w:rPr>
          <w:rFonts w:cs="Arial"/>
          <w:szCs w:val="20"/>
        </w:rPr>
        <w:t xml:space="preserve">z różnych form współpracy i współdziałanie są szansą na szybszy rozwój oraz wzrost konkurencyjności organizacji. Warto w tym kontekście podkreślić, że </w:t>
      </w:r>
      <w:bookmarkStart w:id="36" w:name="_Hlk74510296"/>
      <w:r w:rsidRPr="00E747C5">
        <w:rPr>
          <w:rFonts w:cs="Arial"/>
          <w:szCs w:val="20"/>
        </w:rPr>
        <w:t xml:space="preserve">jedynie nieliczne spośród wielkopolskich IOB nie podejmują współpracy z żadnymi pozagospodarczymi podmiotami </w:t>
      </w:r>
      <w:r w:rsidR="006B2DCC">
        <w:rPr>
          <w:rFonts w:cs="Arial"/>
          <w:szCs w:val="20"/>
        </w:rPr>
        <w:br/>
      </w:r>
      <w:r w:rsidRPr="00E747C5">
        <w:rPr>
          <w:rFonts w:cs="Arial"/>
          <w:szCs w:val="20"/>
        </w:rPr>
        <w:t>w kraju i za granic</w:t>
      </w:r>
      <w:r>
        <w:rPr>
          <w:rFonts w:cs="Arial"/>
          <w:szCs w:val="20"/>
        </w:rPr>
        <w:t>ą (por. wykres 9).</w:t>
      </w:r>
      <w:r w:rsidRPr="00E747C5">
        <w:rPr>
          <w:rFonts w:cs="Arial"/>
          <w:szCs w:val="20"/>
        </w:rPr>
        <w:t xml:space="preserve"> </w:t>
      </w:r>
      <w:r w:rsidR="00750E6A">
        <w:rPr>
          <w:rFonts w:cs="Arial"/>
          <w:szCs w:val="20"/>
        </w:rPr>
        <w:t>Są</w:t>
      </w:r>
      <w:r>
        <w:rPr>
          <w:rFonts w:cs="Arial"/>
          <w:szCs w:val="20"/>
        </w:rPr>
        <w:t xml:space="preserve"> to: </w:t>
      </w:r>
      <w:r w:rsidRPr="00A3353A">
        <w:rPr>
          <w:rFonts w:cs="Arial"/>
          <w:szCs w:val="20"/>
        </w:rPr>
        <w:t>Wielkopolska Agencja Rozwoju Przedsiębiorczości Sp. z o.o.</w:t>
      </w:r>
      <w:r>
        <w:rPr>
          <w:rFonts w:cs="Arial"/>
          <w:szCs w:val="20"/>
        </w:rPr>
        <w:t xml:space="preserve">, </w:t>
      </w:r>
      <w:r w:rsidRPr="00A3353A">
        <w:rPr>
          <w:rFonts w:cs="Arial"/>
          <w:szCs w:val="20"/>
        </w:rPr>
        <w:t>Centrum Transferu Technologii Politechniki Poznańskiej</w:t>
      </w:r>
      <w:r>
        <w:rPr>
          <w:rFonts w:cs="Arial"/>
          <w:szCs w:val="20"/>
        </w:rPr>
        <w:t xml:space="preserve">, </w:t>
      </w:r>
      <w:r w:rsidRPr="00A3353A">
        <w:rPr>
          <w:rFonts w:cs="Arial"/>
          <w:szCs w:val="20"/>
        </w:rPr>
        <w:t>Wielkopolski Klub Techniki i Racjonalizacji</w:t>
      </w:r>
      <w:r>
        <w:rPr>
          <w:rFonts w:cs="Arial"/>
          <w:szCs w:val="20"/>
        </w:rPr>
        <w:t xml:space="preserve"> oraz </w:t>
      </w:r>
      <w:r w:rsidRPr="00A3353A">
        <w:rPr>
          <w:rFonts w:cs="Arial"/>
          <w:szCs w:val="20"/>
        </w:rPr>
        <w:t>Przemysłowy Instytut Maszyn Rolniczych</w:t>
      </w:r>
      <w:r>
        <w:rPr>
          <w:rFonts w:cs="Arial"/>
          <w:szCs w:val="20"/>
        </w:rPr>
        <w:t xml:space="preserve"> (Sieć Badawcza Łukasiewicz). </w:t>
      </w:r>
      <w:r w:rsidR="004B1F17">
        <w:rPr>
          <w:rFonts w:cs="Arial"/>
          <w:szCs w:val="20"/>
        </w:rPr>
        <w:t>Wskazuje to</w:t>
      </w:r>
      <w:r w:rsidR="002D73A8" w:rsidRPr="00E747C5">
        <w:rPr>
          <w:rFonts w:cs="Arial"/>
          <w:szCs w:val="20"/>
        </w:rPr>
        <w:t xml:space="preserve">, że w porównaniu do </w:t>
      </w:r>
      <w:r w:rsidR="002D73A8">
        <w:rPr>
          <w:rFonts w:cs="Arial"/>
          <w:szCs w:val="20"/>
        </w:rPr>
        <w:t>sytuacji</w:t>
      </w:r>
      <w:r w:rsidR="002D73A8" w:rsidRPr="00E747C5">
        <w:rPr>
          <w:rFonts w:cs="Arial"/>
          <w:szCs w:val="20"/>
        </w:rPr>
        <w:t xml:space="preserve"> z 2015 roku zaszła w tym obszarze </w:t>
      </w:r>
      <w:r w:rsidR="002D73A8">
        <w:rPr>
          <w:rFonts w:cs="Arial"/>
          <w:szCs w:val="20"/>
        </w:rPr>
        <w:t xml:space="preserve">pozytywna </w:t>
      </w:r>
      <w:r w:rsidR="002D73A8" w:rsidRPr="00E747C5">
        <w:rPr>
          <w:rFonts w:cs="Arial"/>
          <w:szCs w:val="20"/>
        </w:rPr>
        <w:t>zmiana polegająca na tym, że wielkopolskie IOB chętniej podejmują współpracę z</w:t>
      </w:r>
      <w:r w:rsidR="002D73A8">
        <w:rPr>
          <w:rFonts w:cs="Arial"/>
          <w:szCs w:val="20"/>
        </w:rPr>
        <w:t xml:space="preserve"> </w:t>
      </w:r>
      <w:r w:rsidR="002D73A8" w:rsidRPr="00E747C5">
        <w:rPr>
          <w:rFonts w:cs="Arial"/>
          <w:szCs w:val="20"/>
        </w:rPr>
        <w:t>innymi tego rodzaju instytucjami.</w:t>
      </w:r>
      <w:r w:rsidR="002D73A8">
        <w:rPr>
          <w:rFonts w:cs="Arial"/>
          <w:szCs w:val="20"/>
        </w:rPr>
        <w:t xml:space="preserve"> Jeśli chodzi o </w:t>
      </w:r>
      <w:r w:rsidR="00797373">
        <w:rPr>
          <w:rFonts w:cs="Arial"/>
          <w:szCs w:val="20"/>
        </w:rPr>
        <w:t>jednostki</w:t>
      </w:r>
      <w:r w:rsidR="002D73A8">
        <w:rPr>
          <w:rFonts w:cs="Arial"/>
          <w:szCs w:val="20"/>
        </w:rPr>
        <w:t>, które zadeklarowały współpracę r</w:t>
      </w:r>
      <w:r w:rsidR="00797373">
        <w:rPr>
          <w:rFonts w:cs="Arial"/>
          <w:szCs w:val="20"/>
        </w:rPr>
        <w:t xml:space="preserve">ównież </w:t>
      </w:r>
      <w:r w:rsidR="006B2DCC">
        <w:rPr>
          <w:rFonts w:cs="Arial"/>
          <w:szCs w:val="20"/>
        </w:rPr>
        <w:br/>
      </w:r>
      <w:r w:rsidR="00797373">
        <w:rPr>
          <w:rFonts w:cs="Arial"/>
          <w:szCs w:val="20"/>
        </w:rPr>
        <w:t>z podmiotami z zagranicy</w:t>
      </w:r>
      <w:r w:rsidR="002D73A8">
        <w:rPr>
          <w:rFonts w:cs="Arial"/>
          <w:szCs w:val="20"/>
        </w:rPr>
        <w:t xml:space="preserve"> to na 22 </w:t>
      </w:r>
      <w:r w:rsidR="00797373">
        <w:rPr>
          <w:rFonts w:cs="Arial"/>
          <w:szCs w:val="20"/>
        </w:rPr>
        <w:t xml:space="preserve">IOB </w:t>
      </w:r>
      <w:r w:rsidR="002D73A8">
        <w:rPr>
          <w:rFonts w:cs="Arial"/>
          <w:szCs w:val="20"/>
        </w:rPr>
        <w:t xml:space="preserve">aż 12 </w:t>
      </w:r>
      <w:r w:rsidR="00797373">
        <w:rPr>
          <w:rFonts w:cs="Arial"/>
          <w:szCs w:val="20"/>
        </w:rPr>
        <w:t>zlokalizowanych jest</w:t>
      </w:r>
      <w:r w:rsidR="002D73A8">
        <w:rPr>
          <w:rFonts w:cs="Arial"/>
          <w:szCs w:val="20"/>
        </w:rPr>
        <w:t xml:space="preserve"> w Poznaniu lub powiecie poznańskim. Względnie aktywne </w:t>
      </w:r>
      <w:r w:rsidR="00A4723C">
        <w:rPr>
          <w:rFonts w:cs="Arial"/>
          <w:szCs w:val="20"/>
        </w:rPr>
        <w:t xml:space="preserve">w tym zakresie </w:t>
      </w:r>
      <w:r w:rsidR="002D73A8">
        <w:rPr>
          <w:rFonts w:cs="Arial"/>
          <w:szCs w:val="20"/>
        </w:rPr>
        <w:t>są także IOB z podregionu kaliskiego (</w:t>
      </w:r>
      <w:r w:rsidR="00A20BD8">
        <w:rPr>
          <w:rFonts w:cs="Arial"/>
          <w:szCs w:val="20"/>
        </w:rPr>
        <w:t>dwie</w:t>
      </w:r>
      <w:r w:rsidR="002D73A8">
        <w:rPr>
          <w:rFonts w:cs="Arial"/>
          <w:szCs w:val="20"/>
        </w:rPr>
        <w:t xml:space="preserve"> IOB z Ostrowa Wielkopolskiego i </w:t>
      </w:r>
      <w:r w:rsidR="00A20BD8">
        <w:rPr>
          <w:rFonts w:cs="Arial"/>
          <w:szCs w:val="20"/>
        </w:rPr>
        <w:t>jedna</w:t>
      </w:r>
      <w:r w:rsidR="002D73A8">
        <w:rPr>
          <w:rFonts w:cs="Arial"/>
          <w:szCs w:val="20"/>
        </w:rPr>
        <w:t xml:space="preserve"> z Kalisza). </w:t>
      </w:r>
    </w:p>
    <w:p w14:paraId="3E2BEA3D" w14:textId="77777777" w:rsidR="00113C31" w:rsidRDefault="00113C31" w:rsidP="00D66080"/>
    <w:p w14:paraId="4AD5B6D6" w14:textId="48E7DBE6" w:rsidR="00B93B6D" w:rsidRPr="00E747C5" w:rsidRDefault="00B93B6D" w:rsidP="00D66080">
      <w:pPr>
        <w:pStyle w:val="ARYCINA"/>
      </w:pPr>
      <w:bookmarkStart w:id="37" w:name="_Toc78035812"/>
      <w:bookmarkEnd w:id="36"/>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9</w:t>
      </w:r>
      <w:r>
        <w:rPr>
          <w:noProof/>
        </w:rPr>
        <w:fldChar w:fldCharType="end"/>
      </w:r>
      <w:r w:rsidRPr="00E747C5">
        <w:t xml:space="preserve">. Współpraca IOB </w:t>
      </w:r>
      <w:r w:rsidR="00F94C32">
        <w:t>funkcjonujących</w:t>
      </w:r>
      <w:r w:rsidR="004F2BDE">
        <w:t xml:space="preserve"> w</w:t>
      </w:r>
      <w:r w:rsidRPr="00E747C5">
        <w:t xml:space="preserve"> województw</w:t>
      </w:r>
      <w:r w:rsidR="004F2BDE">
        <w:t>ie</w:t>
      </w:r>
      <w:r w:rsidRPr="00E747C5">
        <w:t xml:space="preserve"> wielk</w:t>
      </w:r>
      <w:r w:rsidR="004F2BDE">
        <w:t>opolskim</w:t>
      </w:r>
      <w:r w:rsidRPr="00E747C5">
        <w:t xml:space="preserve"> z innymi (pozagospodarczymi) podmiotami w kraju i za granicą</w:t>
      </w:r>
      <w:bookmarkEnd w:id="37"/>
      <w:r w:rsidR="00BE4C4A">
        <w:t xml:space="preserve"> (liczba wskazań)</w:t>
      </w:r>
    </w:p>
    <w:p w14:paraId="03D41CD7" w14:textId="77777777" w:rsidR="00B93B6D" w:rsidRPr="00E747C5" w:rsidRDefault="00B93B6D" w:rsidP="00B93B6D">
      <w:pPr>
        <w:spacing w:line="240" w:lineRule="auto"/>
        <w:ind w:firstLine="0"/>
        <w:jc w:val="center"/>
        <w:rPr>
          <w:rFonts w:cs="Arial"/>
          <w:sz w:val="16"/>
          <w:szCs w:val="16"/>
        </w:rPr>
      </w:pPr>
      <w:r>
        <w:rPr>
          <w:noProof/>
          <w:lang w:eastAsia="pl-PL"/>
        </w:rPr>
        <w:drawing>
          <wp:inline distT="0" distB="0" distL="0" distR="0" wp14:anchorId="59F1275A" wp14:editId="5D9B0A63">
            <wp:extent cx="5256000" cy="1260000"/>
            <wp:effectExtent l="0" t="0" r="0" b="0"/>
            <wp:docPr id="121" name="Wykres 121">
              <a:extLst xmlns:a="http://schemas.openxmlformats.org/drawingml/2006/main">
                <a:ext uri="{FF2B5EF4-FFF2-40B4-BE49-F238E27FC236}">
                  <a16:creationId xmlns:a16="http://schemas.microsoft.com/office/drawing/2014/main" id="{293EAF9D-480D-48D3-A31D-F8D74FCF12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7B632990" w14:textId="5F0719D8" w:rsidR="00B93B6D" w:rsidRDefault="00B93B6D" w:rsidP="007B4524">
      <w:pPr>
        <w:pStyle w:val="AZRODLO"/>
        <w:spacing w:before="60"/>
      </w:pPr>
      <w:r w:rsidRPr="00E747C5">
        <w:t>Źródło: badanie CAWI/CATI, n=4</w:t>
      </w:r>
      <w:r>
        <w:t>4</w:t>
      </w:r>
    </w:p>
    <w:p w14:paraId="2E776B48" w14:textId="77777777" w:rsidR="00113C31" w:rsidRPr="00E747C5" w:rsidRDefault="00113C31" w:rsidP="00D66080"/>
    <w:p w14:paraId="423957C5" w14:textId="564DCB63" w:rsidR="00B93B6D" w:rsidRDefault="00B93B6D" w:rsidP="00B93B6D">
      <w:pPr>
        <w:spacing w:before="120" w:after="120"/>
        <w:rPr>
          <w:rFonts w:cs="Arial"/>
          <w:szCs w:val="20"/>
        </w:rPr>
      </w:pPr>
      <w:r>
        <w:rPr>
          <w:rFonts w:cs="Arial"/>
          <w:szCs w:val="20"/>
        </w:rPr>
        <w:lastRenderedPageBreak/>
        <w:t>Wśród podmiotów wskazywanych jako te, z którymi wielkopolskie IOB podejmują współpracę znajdują się</w:t>
      </w:r>
      <w:r w:rsidRPr="00E747C5">
        <w:rPr>
          <w:rFonts w:cs="Arial"/>
          <w:szCs w:val="20"/>
        </w:rPr>
        <w:t xml:space="preserve"> różnego rodzaju instytucje wspierające rozwój przedsiębiorczości </w:t>
      </w:r>
      <w:r w:rsidR="006B2DCC">
        <w:rPr>
          <w:rFonts w:cs="Arial"/>
          <w:szCs w:val="20"/>
        </w:rPr>
        <w:br/>
      </w:r>
      <w:r w:rsidRPr="00E747C5">
        <w:rPr>
          <w:rFonts w:cs="Arial"/>
          <w:szCs w:val="20"/>
        </w:rPr>
        <w:t>i</w:t>
      </w:r>
      <w:r w:rsidR="00F43462">
        <w:rPr>
          <w:rFonts w:cs="Arial"/>
          <w:szCs w:val="20"/>
        </w:rPr>
        <w:t xml:space="preserve"> </w:t>
      </w:r>
      <w:r w:rsidRPr="00E747C5">
        <w:rPr>
          <w:rFonts w:cs="Arial"/>
          <w:szCs w:val="20"/>
        </w:rPr>
        <w:t>innowacji.</w:t>
      </w:r>
      <w:r w:rsidRPr="00285B8A">
        <w:rPr>
          <w:rFonts w:cs="Arial"/>
          <w:szCs w:val="20"/>
        </w:rPr>
        <w:t xml:space="preserve"> </w:t>
      </w:r>
      <w:r>
        <w:rPr>
          <w:rFonts w:cs="Arial"/>
          <w:szCs w:val="20"/>
        </w:rPr>
        <w:t>Dominują izby gospodarcze, inkubatory przedsiębiorczości, agencje rozwoju regionalnego i lokalnego oraz ośrodki wspierania przedsiębiorczości (por</w:t>
      </w:r>
      <w:r w:rsidR="007A7282">
        <w:rPr>
          <w:rFonts w:cs="Arial"/>
          <w:szCs w:val="20"/>
        </w:rPr>
        <w:t>.</w:t>
      </w:r>
      <w:r>
        <w:rPr>
          <w:rFonts w:cs="Arial"/>
          <w:szCs w:val="20"/>
        </w:rPr>
        <w:t xml:space="preserve"> wykres 10). Zestawienie dominujących typów instytucji pokazuje, że kluczową kwestią, której dotyczy współpraca są wszelkie kwestie związane ze wspieraniem rozwoju przedsiębiorczości.</w:t>
      </w:r>
    </w:p>
    <w:p w14:paraId="3E7A2514" w14:textId="0C08314A" w:rsidR="00D66080" w:rsidRDefault="00D66080">
      <w:pPr>
        <w:spacing w:line="240" w:lineRule="auto"/>
        <w:ind w:firstLine="0"/>
        <w:jc w:val="left"/>
        <w:rPr>
          <w:rFonts w:eastAsia="Arial" w:cs="Arial"/>
          <w:b/>
          <w:bCs/>
          <w:sz w:val="16"/>
          <w:szCs w:val="16"/>
          <w:lang w:eastAsia="pl-PL"/>
        </w:rPr>
      </w:pPr>
      <w:bookmarkStart w:id="38" w:name="_Toc78035813"/>
    </w:p>
    <w:p w14:paraId="2CE909EB" w14:textId="446D6315" w:rsidR="00B93B6D" w:rsidRPr="00E747C5" w:rsidRDefault="00B93B6D" w:rsidP="00213AD2">
      <w:pPr>
        <w:pStyle w:val="ARYCINA"/>
      </w:pPr>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10</w:t>
      </w:r>
      <w:r>
        <w:rPr>
          <w:noProof/>
        </w:rPr>
        <w:fldChar w:fldCharType="end"/>
      </w:r>
      <w:r w:rsidRPr="00E747C5">
        <w:t xml:space="preserve">. </w:t>
      </w:r>
      <w:r w:rsidR="00AE3667">
        <w:t>Typy</w:t>
      </w:r>
      <w:r w:rsidR="00213AD2">
        <w:t xml:space="preserve"> podmiotów (pozagospodarczych), z którymi współpracują IOB </w:t>
      </w:r>
      <w:r w:rsidR="004F1BD6">
        <w:t>funkcjonujące</w:t>
      </w:r>
      <w:r w:rsidR="00213AD2">
        <w:t xml:space="preserve"> </w:t>
      </w:r>
      <w:r w:rsidR="006B2DCC">
        <w:br/>
      </w:r>
      <w:r w:rsidR="00213AD2">
        <w:t xml:space="preserve">w województwie wielkopolskim </w:t>
      </w:r>
      <w:bookmarkEnd w:id="38"/>
      <w:r w:rsidR="007E3BB3">
        <w:t>(liczba wskazań)</w:t>
      </w:r>
    </w:p>
    <w:p w14:paraId="032E3EB0"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1D00DD4C" wp14:editId="71DF31AF">
            <wp:extent cx="5256000" cy="5004000"/>
            <wp:effectExtent l="0" t="0" r="0" b="0"/>
            <wp:docPr id="122" name="Wykres 122">
              <a:extLst xmlns:a="http://schemas.openxmlformats.org/drawingml/2006/main">
                <a:ext uri="{FF2B5EF4-FFF2-40B4-BE49-F238E27FC236}">
                  <a16:creationId xmlns:a16="http://schemas.microsoft.com/office/drawing/2014/main" id="{18417F8D-102C-41F5-9B67-864A1274B1B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20278FE6" w14:textId="6301E9BA" w:rsidR="00B93B6D" w:rsidRDefault="00B93B6D" w:rsidP="007B4524">
      <w:pPr>
        <w:pStyle w:val="AZRODLO"/>
        <w:spacing w:before="60"/>
      </w:pPr>
      <w:r w:rsidRPr="00E747C5">
        <w:t>Źródło: badanie CAWI/CATI, n=</w:t>
      </w:r>
      <w:r>
        <w:t>40</w:t>
      </w:r>
    </w:p>
    <w:p w14:paraId="5B706FB7" w14:textId="77777777" w:rsidR="00170E0F" w:rsidRPr="00E747C5" w:rsidRDefault="00170E0F" w:rsidP="00170E0F"/>
    <w:p w14:paraId="28C8399C" w14:textId="41D6E565" w:rsidR="00B93B6D" w:rsidRDefault="00B93B6D" w:rsidP="00B93B6D">
      <w:pPr>
        <w:spacing w:before="120" w:after="120"/>
        <w:rPr>
          <w:rFonts w:cs="Arial"/>
          <w:szCs w:val="20"/>
        </w:rPr>
      </w:pPr>
      <w:bookmarkStart w:id="39" w:name="_Hlk74510316"/>
      <w:r>
        <w:rPr>
          <w:rFonts w:cs="Arial"/>
          <w:szCs w:val="20"/>
        </w:rPr>
        <w:t>Współpraca pomiędzy IOB jest kluczowa z punktu widzenia ich sieciowania, tj.</w:t>
      </w:r>
      <w:r w:rsidR="00F43462">
        <w:rPr>
          <w:rFonts w:cs="Arial"/>
          <w:szCs w:val="20"/>
        </w:rPr>
        <w:t xml:space="preserve"> </w:t>
      </w:r>
      <w:r>
        <w:rPr>
          <w:rFonts w:cs="Arial"/>
          <w:szCs w:val="20"/>
        </w:rPr>
        <w:t>funkcjonowani</w:t>
      </w:r>
      <w:r w:rsidR="00170E0F">
        <w:rPr>
          <w:rFonts w:cs="Arial"/>
          <w:szCs w:val="20"/>
        </w:rPr>
        <w:t>a</w:t>
      </w:r>
      <w:r>
        <w:rPr>
          <w:rFonts w:cs="Arial"/>
          <w:szCs w:val="20"/>
        </w:rPr>
        <w:t xml:space="preserve"> w</w:t>
      </w:r>
      <w:r w:rsidR="00F43462">
        <w:rPr>
          <w:rFonts w:cs="Arial"/>
          <w:szCs w:val="20"/>
        </w:rPr>
        <w:t xml:space="preserve"> </w:t>
      </w:r>
      <w:r>
        <w:rPr>
          <w:rFonts w:cs="Arial"/>
          <w:szCs w:val="20"/>
        </w:rPr>
        <w:t xml:space="preserve">układzie współpracy, do którego uczestnicy </w:t>
      </w:r>
      <w:r>
        <w:t>mają</w:t>
      </w:r>
      <w:r w:rsidR="00170E0F">
        <w:t>cy</w:t>
      </w:r>
      <w:r>
        <w:t xml:space="preserve"> specyficzne zadania </w:t>
      </w:r>
      <w:r w:rsidR="006B2DCC">
        <w:br/>
      </w:r>
      <w:r>
        <w:t>i</w:t>
      </w:r>
      <w:r w:rsidR="00F43462">
        <w:t xml:space="preserve"> </w:t>
      </w:r>
      <w:r>
        <w:t xml:space="preserve">umiejętności </w:t>
      </w:r>
      <w:r>
        <w:rPr>
          <w:rFonts w:cs="Arial"/>
          <w:szCs w:val="20"/>
        </w:rPr>
        <w:t xml:space="preserve">przystępują </w:t>
      </w:r>
      <w:r w:rsidRPr="008567C6">
        <w:rPr>
          <w:rFonts w:cs="Arial"/>
          <w:szCs w:val="20"/>
        </w:rPr>
        <w:t>zachowują</w:t>
      </w:r>
      <w:r>
        <w:rPr>
          <w:rFonts w:cs="Arial"/>
          <w:szCs w:val="20"/>
        </w:rPr>
        <w:t>c</w:t>
      </w:r>
      <w:r w:rsidRPr="008567C6">
        <w:rPr>
          <w:rFonts w:cs="Arial"/>
          <w:szCs w:val="20"/>
        </w:rPr>
        <w:t xml:space="preserve"> niezależność i możliwość podejmowania decyzji</w:t>
      </w:r>
      <w:r>
        <w:rPr>
          <w:rFonts w:cs="Arial"/>
          <w:szCs w:val="20"/>
        </w:rPr>
        <w:t xml:space="preserve">, </w:t>
      </w:r>
      <w:r w:rsidR="0020761E">
        <w:rPr>
          <w:rFonts w:cs="Arial"/>
          <w:szCs w:val="20"/>
        </w:rPr>
        <w:t>dążąc</w:t>
      </w:r>
      <w:r>
        <w:rPr>
          <w:rFonts w:cs="Arial"/>
          <w:szCs w:val="20"/>
        </w:rPr>
        <w:t xml:space="preserve"> do osiągnięcia celu niemożliwego </w:t>
      </w:r>
      <w:r w:rsidRPr="008567C6">
        <w:rPr>
          <w:rFonts w:cs="Arial"/>
          <w:szCs w:val="20"/>
        </w:rPr>
        <w:t>do osiągnięcia przez organizacje działające osobno</w:t>
      </w:r>
      <w:r w:rsidR="0020761E">
        <w:rPr>
          <w:rFonts w:cs="Arial"/>
          <w:szCs w:val="20"/>
        </w:rPr>
        <w:t xml:space="preserve"> (efekt </w:t>
      </w:r>
      <w:r w:rsidR="0020761E">
        <w:rPr>
          <w:rFonts w:cs="Arial"/>
          <w:szCs w:val="20"/>
        </w:rPr>
        <w:lastRenderedPageBreak/>
        <w:t>synergii)</w:t>
      </w:r>
      <w:r>
        <w:rPr>
          <w:rStyle w:val="Odwoanieprzypisudolnego"/>
          <w:rFonts w:cs="Arial"/>
          <w:szCs w:val="20"/>
        </w:rPr>
        <w:footnoteReference w:id="33"/>
      </w:r>
      <w:r w:rsidR="0020761E">
        <w:rPr>
          <w:rFonts w:cs="Arial"/>
          <w:szCs w:val="20"/>
        </w:rPr>
        <w:t>.</w:t>
      </w:r>
      <w:r>
        <w:rPr>
          <w:rFonts w:cs="Arial"/>
          <w:szCs w:val="20"/>
        </w:rPr>
        <w:t xml:space="preserve"> W tym układzie poszczegól</w:t>
      </w:r>
      <w:r w:rsidR="0020761E">
        <w:rPr>
          <w:rFonts w:cs="Arial"/>
          <w:szCs w:val="20"/>
        </w:rPr>
        <w:t>ne podmioty tworzące sieć pełnią</w:t>
      </w:r>
      <w:r>
        <w:rPr>
          <w:rFonts w:cs="Arial"/>
          <w:szCs w:val="20"/>
        </w:rPr>
        <w:t xml:space="preserve"> role komplementarne wobec pozostałych. Analiza struktury podmiotów, z którymi współpracują poszcz</w:t>
      </w:r>
      <w:r w:rsidR="001D19E0">
        <w:rPr>
          <w:rFonts w:cs="Arial"/>
          <w:szCs w:val="20"/>
        </w:rPr>
        <w:t>ególne typy IOB (por. tabela 8) ws</w:t>
      </w:r>
      <w:r>
        <w:rPr>
          <w:rFonts w:cs="Arial"/>
          <w:szCs w:val="20"/>
        </w:rPr>
        <w:t xml:space="preserve">kazuje, że </w:t>
      </w:r>
      <w:r w:rsidR="001D19E0">
        <w:rPr>
          <w:rFonts w:cs="Arial"/>
          <w:szCs w:val="20"/>
        </w:rPr>
        <w:t xml:space="preserve">w Wielkopolsce </w:t>
      </w:r>
      <w:r>
        <w:rPr>
          <w:rFonts w:cs="Arial"/>
          <w:szCs w:val="20"/>
        </w:rPr>
        <w:t>mamy do czynienia z</w:t>
      </w:r>
      <w:r w:rsidR="00F43462">
        <w:rPr>
          <w:rFonts w:cs="Arial"/>
          <w:szCs w:val="20"/>
        </w:rPr>
        <w:t xml:space="preserve"> </w:t>
      </w:r>
      <w:r>
        <w:rPr>
          <w:rFonts w:cs="Arial"/>
          <w:szCs w:val="20"/>
        </w:rPr>
        <w:t xml:space="preserve">zalążkiem usieciowienia. Usieciowienie jest widoczne w przypadku instytucji wspierania innowacji, które kooperują </w:t>
      </w:r>
      <w:r w:rsidR="006B2DCC">
        <w:rPr>
          <w:rFonts w:cs="Arial"/>
          <w:szCs w:val="20"/>
        </w:rPr>
        <w:br/>
      </w:r>
      <w:r>
        <w:rPr>
          <w:rFonts w:cs="Arial"/>
          <w:szCs w:val="20"/>
        </w:rPr>
        <w:t>z różnego rodzaju podmiotami wspierającymi przedsiębiorczość czy instytucjami finansującymi. O niewielkim poziomie rozwoju sie</w:t>
      </w:r>
      <w:r w:rsidR="00AB7E8E">
        <w:rPr>
          <w:rFonts w:cs="Arial"/>
          <w:szCs w:val="20"/>
        </w:rPr>
        <w:t>c</w:t>
      </w:r>
      <w:r>
        <w:rPr>
          <w:rFonts w:cs="Arial"/>
          <w:szCs w:val="20"/>
        </w:rPr>
        <w:t xml:space="preserve">i IOB świadczy także podejmowana </w:t>
      </w:r>
      <w:r w:rsidR="006B2DCC">
        <w:rPr>
          <w:rFonts w:cs="Arial"/>
          <w:szCs w:val="20"/>
        </w:rPr>
        <w:br/>
      </w:r>
      <w:r>
        <w:rPr>
          <w:rFonts w:cs="Arial"/>
          <w:szCs w:val="20"/>
        </w:rPr>
        <w:t xml:space="preserve">w dalszej części analizy kwestia rozwoju </w:t>
      </w:r>
      <w:r w:rsidR="00591D99">
        <w:rPr>
          <w:rFonts w:cs="Arial"/>
          <w:szCs w:val="20"/>
        </w:rPr>
        <w:t xml:space="preserve">ich </w:t>
      </w:r>
      <w:r w:rsidR="003F6E76">
        <w:rPr>
          <w:rFonts w:cs="Arial"/>
          <w:szCs w:val="20"/>
        </w:rPr>
        <w:t>oferty –</w:t>
      </w:r>
      <w:r>
        <w:rPr>
          <w:rFonts w:cs="Arial"/>
          <w:szCs w:val="20"/>
        </w:rPr>
        <w:t xml:space="preserve"> </w:t>
      </w:r>
      <w:r w:rsidR="003F6E76">
        <w:rPr>
          <w:rFonts w:cs="Arial"/>
          <w:szCs w:val="20"/>
        </w:rPr>
        <w:t>d</w:t>
      </w:r>
      <w:r>
        <w:rPr>
          <w:rFonts w:cs="Arial"/>
          <w:szCs w:val="20"/>
        </w:rPr>
        <w:t xml:space="preserve">otychczasowe </w:t>
      </w:r>
      <w:r w:rsidR="008107DC">
        <w:rPr>
          <w:rFonts w:cs="Arial"/>
          <w:szCs w:val="20"/>
        </w:rPr>
        <w:t>działania</w:t>
      </w:r>
      <w:r>
        <w:rPr>
          <w:rFonts w:cs="Arial"/>
          <w:szCs w:val="20"/>
        </w:rPr>
        <w:t>, jak i planowane zmiany w tym zakresie w większości przypadków polegają na samodzielnym wdrażaniu nowych usług</w:t>
      </w:r>
      <w:r w:rsidR="00375468">
        <w:rPr>
          <w:rFonts w:cs="Arial"/>
          <w:szCs w:val="20"/>
        </w:rPr>
        <w:t>.</w:t>
      </w:r>
    </w:p>
    <w:p w14:paraId="57384C3A" w14:textId="77777777" w:rsidR="004B6CA1" w:rsidRDefault="004B6CA1" w:rsidP="004B6CA1"/>
    <w:p w14:paraId="2456D1FE" w14:textId="2AB70170" w:rsidR="00B93B6D" w:rsidRPr="00E747C5" w:rsidRDefault="00B93B6D" w:rsidP="004B6CA1">
      <w:pPr>
        <w:pStyle w:val="ATABELA"/>
      </w:pPr>
      <w:r w:rsidRPr="00E747C5">
        <w:t xml:space="preserve">Tabela </w:t>
      </w:r>
      <w:fldSimple w:instr=" SEQ Tab. \* ARABIC ">
        <w:r w:rsidR="00CF4B19">
          <w:rPr>
            <w:noProof/>
          </w:rPr>
          <w:t>8</w:t>
        </w:r>
      </w:fldSimple>
      <w:r w:rsidRPr="00E747C5">
        <w:t xml:space="preserve">. </w:t>
      </w:r>
      <w:r>
        <w:t xml:space="preserve">Typy podmiotów </w:t>
      </w:r>
      <w:r w:rsidR="00580624">
        <w:t xml:space="preserve">(pozagospodarczych), </w:t>
      </w:r>
      <w:r>
        <w:t xml:space="preserve">z którymi </w:t>
      </w:r>
      <w:r w:rsidR="0017311F">
        <w:t xml:space="preserve">najczęściej </w:t>
      </w:r>
      <w:r>
        <w:t>współpracują</w:t>
      </w:r>
      <w:r w:rsidRPr="00E747C5">
        <w:t xml:space="preserve"> </w:t>
      </w:r>
      <w:r w:rsidR="00AD7DAD">
        <w:br/>
      </w:r>
      <w:r w:rsidR="0059165D">
        <w:t xml:space="preserve">poszczególne rodzaje </w:t>
      </w:r>
      <w:r w:rsidRPr="00E747C5">
        <w:t xml:space="preserve">IOB </w:t>
      </w:r>
      <w:r w:rsidR="00213AD2">
        <w:t>w województwie</w:t>
      </w:r>
      <w:r w:rsidRPr="00E747C5">
        <w:t xml:space="preserve"> wielkopolski</w:t>
      </w:r>
      <w:r w:rsidR="00213AD2">
        <w:t>m</w:t>
      </w:r>
      <w:r w:rsidRPr="00E747C5">
        <w:t xml:space="preserve"> </w:t>
      </w:r>
      <w:r w:rsidR="002135DA">
        <w:t>(liczba wskazań)</w:t>
      </w:r>
    </w:p>
    <w:tbl>
      <w:tblPr>
        <w:tblStyle w:val="Tabelasiatki6kolorowaakcent6"/>
        <w:tblW w:w="4695" w:type="pct"/>
        <w:jc w:val="center"/>
        <w:tblLook w:val="04A0" w:firstRow="1" w:lastRow="0" w:firstColumn="1" w:lastColumn="0" w:noHBand="0" w:noVBand="1"/>
      </w:tblPr>
      <w:tblGrid>
        <w:gridCol w:w="3304"/>
        <w:gridCol w:w="1657"/>
        <w:gridCol w:w="1417"/>
        <w:gridCol w:w="1385"/>
      </w:tblGrid>
      <w:tr w:rsidR="00B93B6D" w:rsidRPr="001702AA" w14:paraId="7A62EC37" w14:textId="77777777" w:rsidTr="006B2DCC">
        <w:trPr>
          <w:cnfStyle w:val="100000000000" w:firstRow="1" w:lastRow="0" w:firstColumn="0" w:lastColumn="0" w:oddVBand="0" w:evenVBand="0" w:oddHBand="0" w:evenHBand="0" w:firstRowFirstColumn="0" w:firstRowLastColumn="0" w:lastRowFirstColumn="0" w:lastRowLastColumn="0"/>
          <w:trHeight w:val="168"/>
          <w:jc w:val="center"/>
        </w:trPr>
        <w:tc>
          <w:tcPr>
            <w:cnfStyle w:val="001000000000" w:firstRow="0" w:lastRow="0" w:firstColumn="1" w:lastColumn="0" w:oddVBand="0" w:evenVBand="0" w:oddHBand="0" w:evenHBand="0" w:firstRowFirstColumn="0" w:firstRowLastColumn="0" w:lastRowFirstColumn="0" w:lastRowLastColumn="0"/>
            <w:tcW w:w="3380" w:type="dxa"/>
            <w:vAlign w:val="center"/>
            <w:hideMark/>
          </w:tcPr>
          <w:p w14:paraId="31C2B938" w14:textId="31B34618" w:rsidR="00B93B6D" w:rsidRPr="007F598D" w:rsidRDefault="0059165D" w:rsidP="007F598D">
            <w:pPr>
              <w:spacing w:before="40" w:after="40"/>
              <w:ind w:firstLine="0"/>
              <w:jc w:val="center"/>
              <w:rPr>
                <w:rFonts w:eastAsia="Times New Roman" w:cs="Arial"/>
                <w:bCs w:val="0"/>
                <w:color w:val="000000"/>
                <w:sz w:val="16"/>
                <w:szCs w:val="16"/>
                <w:lang w:eastAsia="pl-PL"/>
              </w:rPr>
            </w:pPr>
            <w:r w:rsidRPr="007F598D">
              <w:rPr>
                <w:rFonts w:eastAsia="Times New Roman" w:cs="Arial"/>
                <w:bCs w:val="0"/>
                <w:color w:val="000000"/>
                <w:sz w:val="16"/>
                <w:szCs w:val="16"/>
                <w:lang w:eastAsia="pl-PL"/>
              </w:rPr>
              <w:t>Typ podmiotu (pozagospodarczego)</w:t>
            </w:r>
            <w:r w:rsidR="00190634" w:rsidRPr="007F598D">
              <w:rPr>
                <w:rFonts w:eastAsia="Times New Roman" w:cs="Arial"/>
                <w:bCs w:val="0"/>
                <w:color w:val="000000"/>
                <w:sz w:val="16"/>
                <w:szCs w:val="16"/>
                <w:lang w:eastAsia="pl-PL"/>
              </w:rPr>
              <w:t xml:space="preserve">, </w:t>
            </w:r>
            <w:r w:rsidR="0017311F" w:rsidRPr="007F598D">
              <w:rPr>
                <w:rFonts w:eastAsia="Times New Roman" w:cs="Arial"/>
                <w:bCs w:val="0"/>
                <w:color w:val="000000"/>
                <w:sz w:val="16"/>
                <w:szCs w:val="16"/>
                <w:lang w:eastAsia="pl-PL"/>
              </w:rPr>
              <w:br/>
            </w:r>
            <w:r w:rsidR="00190634" w:rsidRPr="007F598D">
              <w:rPr>
                <w:rFonts w:eastAsia="Times New Roman" w:cs="Arial"/>
                <w:bCs w:val="0"/>
                <w:color w:val="000000"/>
                <w:sz w:val="16"/>
                <w:szCs w:val="16"/>
                <w:lang w:eastAsia="pl-PL"/>
              </w:rPr>
              <w:t>z którym odbywa się współpraca</w:t>
            </w:r>
          </w:p>
        </w:tc>
        <w:tc>
          <w:tcPr>
            <w:tcW w:w="1581" w:type="dxa"/>
            <w:noWrap/>
            <w:vAlign w:val="center"/>
            <w:hideMark/>
          </w:tcPr>
          <w:p w14:paraId="164858D0" w14:textId="77777777" w:rsidR="00B93B6D" w:rsidRPr="007F598D" w:rsidRDefault="00B93B6D" w:rsidP="007F598D">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7F598D">
              <w:rPr>
                <w:rFonts w:eastAsia="Times New Roman" w:cs="Arial"/>
                <w:bCs w:val="0"/>
                <w:color w:val="000000"/>
                <w:sz w:val="16"/>
                <w:szCs w:val="16"/>
                <w:lang w:eastAsia="pl-PL"/>
              </w:rPr>
              <w:t>Instytucja wsparcia przedsiębiorczości</w:t>
            </w:r>
          </w:p>
        </w:tc>
        <w:tc>
          <w:tcPr>
            <w:tcW w:w="1417" w:type="dxa"/>
            <w:noWrap/>
            <w:vAlign w:val="center"/>
            <w:hideMark/>
          </w:tcPr>
          <w:p w14:paraId="7083D144" w14:textId="77777777" w:rsidR="00B93B6D" w:rsidRPr="007F598D" w:rsidRDefault="00B93B6D" w:rsidP="007F598D">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7F598D">
              <w:rPr>
                <w:rFonts w:eastAsia="Times New Roman" w:cs="Arial"/>
                <w:bCs w:val="0"/>
                <w:color w:val="000000"/>
                <w:sz w:val="16"/>
                <w:szCs w:val="16"/>
                <w:lang w:eastAsia="pl-PL"/>
              </w:rPr>
              <w:t>Instytucja wsparcia innowacji</w:t>
            </w:r>
          </w:p>
        </w:tc>
        <w:tc>
          <w:tcPr>
            <w:tcW w:w="1385" w:type="dxa"/>
            <w:noWrap/>
            <w:vAlign w:val="center"/>
            <w:hideMark/>
          </w:tcPr>
          <w:p w14:paraId="0C001644" w14:textId="77777777" w:rsidR="00B93B6D" w:rsidRPr="007F598D" w:rsidRDefault="00B93B6D" w:rsidP="007F598D">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proofErr w:type="spellStart"/>
            <w:r w:rsidRPr="007F598D">
              <w:rPr>
                <w:rFonts w:eastAsia="Times New Roman" w:cs="Arial"/>
                <w:bCs w:val="0"/>
                <w:color w:val="000000"/>
                <w:sz w:val="16"/>
                <w:szCs w:val="16"/>
                <w:lang w:eastAsia="pl-PL"/>
              </w:rPr>
              <w:t>Pozabankowa</w:t>
            </w:r>
            <w:proofErr w:type="spellEnd"/>
            <w:r w:rsidRPr="007F598D">
              <w:rPr>
                <w:rFonts w:eastAsia="Times New Roman" w:cs="Arial"/>
                <w:bCs w:val="0"/>
                <w:color w:val="000000"/>
                <w:sz w:val="16"/>
                <w:szCs w:val="16"/>
                <w:lang w:eastAsia="pl-PL"/>
              </w:rPr>
              <w:t xml:space="preserve"> instytucja finansowa</w:t>
            </w:r>
          </w:p>
        </w:tc>
      </w:tr>
      <w:tr w:rsidR="00B93B6D" w:rsidRPr="001702AA" w14:paraId="17CC270E" w14:textId="77777777" w:rsidTr="006B2DCC">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400CFF0E"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Inkubator przedsiębiorczości</w:t>
            </w:r>
          </w:p>
        </w:tc>
        <w:tc>
          <w:tcPr>
            <w:tcW w:w="1581" w:type="dxa"/>
            <w:noWrap/>
            <w:vAlign w:val="center"/>
            <w:hideMark/>
          </w:tcPr>
          <w:p w14:paraId="4DA18657"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18</w:t>
            </w:r>
          </w:p>
        </w:tc>
        <w:tc>
          <w:tcPr>
            <w:tcW w:w="1417" w:type="dxa"/>
            <w:noWrap/>
            <w:vAlign w:val="center"/>
            <w:hideMark/>
          </w:tcPr>
          <w:p w14:paraId="48AB91AB"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6</w:t>
            </w:r>
          </w:p>
        </w:tc>
        <w:tc>
          <w:tcPr>
            <w:tcW w:w="1385" w:type="dxa"/>
            <w:noWrap/>
            <w:vAlign w:val="center"/>
            <w:hideMark/>
          </w:tcPr>
          <w:p w14:paraId="790033B2"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3</w:t>
            </w:r>
          </w:p>
        </w:tc>
      </w:tr>
      <w:tr w:rsidR="00B93B6D" w:rsidRPr="001702AA" w14:paraId="1E145087" w14:textId="77777777" w:rsidTr="006B2DCC">
        <w:trPr>
          <w:trHeight w:val="158"/>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0E031370"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Agencja rozwoju regionalnego i lokalnego</w:t>
            </w:r>
          </w:p>
        </w:tc>
        <w:tc>
          <w:tcPr>
            <w:tcW w:w="1581" w:type="dxa"/>
            <w:noWrap/>
            <w:vAlign w:val="center"/>
            <w:hideMark/>
          </w:tcPr>
          <w:p w14:paraId="270D70E1"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21</w:t>
            </w:r>
          </w:p>
        </w:tc>
        <w:tc>
          <w:tcPr>
            <w:tcW w:w="1417" w:type="dxa"/>
            <w:noWrap/>
            <w:vAlign w:val="center"/>
            <w:hideMark/>
          </w:tcPr>
          <w:p w14:paraId="49B01C43"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9</w:t>
            </w:r>
          </w:p>
        </w:tc>
        <w:tc>
          <w:tcPr>
            <w:tcW w:w="1385" w:type="dxa"/>
            <w:noWrap/>
            <w:vAlign w:val="center"/>
            <w:hideMark/>
          </w:tcPr>
          <w:p w14:paraId="04391CD9"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r>
      <w:tr w:rsidR="00B93B6D" w:rsidRPr="001702AA" w14:paraId="4323D6D7" w14:textId="77777777" w:rsidTr="006B2DCC">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0C621E84"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Ośrodek wsparcia przedsiębiorczości</w:t>
            </w:r>
          </w:p>
        </w:tc>
        <w:tc>
          <w:tcPr>
            <w:tcW w:w="1581" w:type="dxa"/>
            <w:noWrap/>
            <w:vAlign w:val="center"/>
            <w:hideMark/>
          </w:tcPr>
          <w:p w14:paraId="2B396EC5"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18</w:t>
            </w:r>
          </w:p>
        </w:tc>
        <w:tc>
          <w:tcPr>
            <w:tcW w:w="1417" w:type="dxa"/>
            <w:noWrap/>
            <w:vAlign w:val="center"/>
            <w:hideMark/>
          </w:tcPr>
          <w:p w14:paraId="555B339D"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c>
          <w:tcPr>
            <w:tcW w:w="1385" w:type="dxa"/>
            <w:noWrap/>
            <w:vAlign w:val="center"/>
            <w:hideMark/>
          </w:tcPr>
          <w:p w14:paraId="26D7E2C8"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r>
      <w:tr w:rsidR="00B93B6D" w:rsidRPr="001702AA" w14:paraId="292BB99F" w14:textId="77777777" w:rsidTr="006B2DCC">
        <w:trPr>
          <w:trHeight w:val="60"/>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50F5DB2F"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Centrum wspierania biznesu</w:t>
            </w:r>
          </w:p>
        </w:tc>
        <w:tc>
          <w:tcPr>
            <w:tcW w:w="1581" w:type="dxa"/>
            <w:noWrap/>
            <w:vAlign w:val="center"/>
            <w:hideMark/>
          </w:tcPr>
          <w:p w14:paraId="02E67531"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9</w:t>
            </w:r>
          </w:p>
        </w:tc>
        <w:tc>
          <w:tcPr>
            <w:tcW w:w="1417" w:type="dxa"/>
            <w:noWrap/>
            <w:vAlign w:val="center"/>
            <w:hideMark/>
          </w:tcPr>
          <w:p w14:paraId="5E2A877B"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2</w:t>
            </w:r>
          </w:p>
        </w:tc>
        <w:tc>
          <w:tcPr>
            <w:tcW w:w="1385" w:type="dxa"/>
            <w:noWrap/>
            <w:vAlign w:val="center"/>
            <w:hideMark/>
          </w:tcPr>
          <w:p w14:paraId="209C59BF"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3</w:t>
            </w:r>
          </w:p>
        </w:tc>
      </w:tr>
      <w:tr w:rsidR="00B93B6D" w:rsidRPr="001702AA" w14:paraId="45EE996E" w14:textId="77777777" w:rsidTr="006B2DCC">
        <w:trPr>
          <w:cnfStyle w:val="000000100000" w:firstRow="0" w:lastRow="0" w:firstColumn="0" w:lastColumn="0" w:oddVBand="0" w:evenVBand="0" w:oddHBand="1" w:evenHBand="0" w:firstRowFirstColumn="0" w:firstRowLastColumn="0" w:lastRowFirstColumn="0" w:lastRowLastColumn="0"/>
          <w:trHeight w:val="120"/>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0D7CDC4F" w14:textId="03942F3F" w:rsidR="00B93B6D" w:rsidRPr="007F598D" w:rsidRDefault="00C861A0"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Izba gospodarcza/</w:t>
            </w:r>
            <w:r w:rsidR="00B93B6D" w:rsidRPr="007F598D">
              <w:rPr>
                <w:rFonts w:eastAsia="Times New Roman" w:cs="Arial"/>
                <w:b w:val="0"/>
                <w:color w:val="000000"/>
                <w:sz w:val="16"/>
                <w:szCs w:val="16"/>
                <w:lang w:eastAsia="pl-PL"/>
              </w:rPr>
              <w:t>przemysłowa</w:t>
            </w:r>
          </w:p>
        </w:tc>
        <w:tc>
          <w:tcPr>
            <w:tcW w:w="1581" w:type="dxa"/>
            <w:noWrap/>
            <w:vAlign w:val="center"/>
            <w:hideMark/>
          </w:tcPr>
          <w:p w14:paraId="0A1C8A7C"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21</w:t>
            </w:r>
          </w:p>
        </w:tc>
        <w:tc>
          <w:tcPr>
            <w:tcW w:w="1417" w:type="dxa"/>
            <w:noWrap/>
            <w:vAlign w:val="center"/>
            <w:hideMark/>
          </w:tcPr>
          <w:p w14:paraId="03F96AFA"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9</w:t>
            </w:r>
          </w:p>
        </w:tc>
        <w:tc>
          <w:tcPr>
            <w:tcW w:w="1385" w:type="dxa"/>
            <w:noWrap/>
            <w:vAlign w:val="center"/>
            <w:hideMark/>
          </w:tcPr>
          <w:p w14:paraId="1289A794"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r>
      <w:tr w:rsidR="00B93B6D" w:rsidRPr="001702AA" w14:paraId="0EE9BBD5" w14:textId="77777777" w:rsidTr="006B2DCC">
        <w:trPr>
          <w:trHeight w:val="168"/>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6D80E16E"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Fundusz pożyczkowy</w:t>
            </w:r>
          </w:p>
        </w:tc>
        <w:tc>
          <w:tcPr>
            <w:tcW w:w="1581" w:type="dxa"/>
            <w:noWrap/>
            <w:vAlign w:val="center"/>
            <w:hideMark/>
          </w:tcPr>
          <w:p w14:paraId="04553C50"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16</w:t>
            </w:r>
          </w:p>
        </w:tc>
        <w:tc>
          <w:tcPr>
            <w:tcW w:w="1417" w:type="dxa"/>
            <w:noWrap/>
            <w:vAlign w:val="center"/>
            <w:hideMark/>
          </w:tcPr>
          <w:p w14:paraId="54F78C92"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c>
          <w:tcPr>
            <w:tcW w:w="1385" w:type="dxa"/>
            <w:noWrap/>
            <w:vAlign w:val="center"/>
            <w:hideMark/>
          </w:tcPr>
          <w:p w14:paraId="37D8B021"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r>
      <w:tr w:rsidR="00B93B6D" w:rsidRPr="001702AA" w14:paraId="4FC68858" w14:textId="77777777" w:rsidTr="006B2DCC">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37D785B0"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Fundusz poręczeń kredytowych</w:t>
            </w:r>
          </w:p>
        </w:tc>
        <w:tc>
          <w:tcPr>
            <w:tcW w:w="1581" w:type="dxa"/>
            <w:noWrap/>
            <w:vAlign w:val="center"/>
            <w:hideMark/>
          </w:tcPr>
          <w:p w14:paraId="62308A53"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11</w:t>
            </w:r>
          </w:p>
        </w:tc>
        <w:tc>
          <w:tcPr>
            <w:tcW w:w="1417" w:type="dxa"/>
            <w:noWrap/>
            <w:vAlign w:val="center"/>
            <w:hideMark/>
          </w:tcPr>
          <w:p w14:paraId="7B3786BD"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2</w:t>
            </w:r>
          </w:p>
        </w:tc>
        <w:tc>
          <w:tcPr>
            <w:tcW w:w="1385" w:type="dxa"/>
            <w:noWrap/>
            <w:vAlign w:val="center"/>
            <w:hideMark/>
          </w:tcPr>
          <w:p w14:paraId="1C38F2C7" w14:textId="77777777" w:rsidR="00B93B6D" w:rsidRPr="001702AA"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4</w:t>
            </w:r>
          </w:p>
        </w:tc>
      </w:tr>
      <w:tr w:rsidR="00B93B6D" w:rsidRPr="001702AA" w14:paraId="3211E212" w14:textId="77777777" w:rsidTr="006B2DCC">
        <w:trPr>
          <w:trHeight w:val="60"/>
          <w:jc w:val="center"/>
        </w:trPr>
        <w:tc>
          <w:tcPr>
            <w:cnfStyle w:val="001000000000" w:firstRow="0" w:lastRow="0" w:firstColumn="1" w:lastColumn="0" w:oddVBand="0" w:evenVBand="0" w:oddHBand="0" w:evenHBand="0" w:firstRowFirstColumn="0" w:firstRowLastColumn="0" w:lastRowFirstColumn="0" w:lastRowLastColumn="0"/>
            <w:tcW w:w="3380" w:type="dxa"/>
            <w:hideMark/>
          </w:tcPr>
          <w:p w14:paraId="0E697FD3" w14:textId="77777777" w:rsidR="00B93B6D" w:rsidRPr="007F598D" w:rsidRDefault="00B93B6D" w:rsidP="00150B18">
            <w:pPr>
              <w:spacing w:before="40" w:after="40"/>
              <w:ind w:firstLine="0"/>
              <w:jc w:val="left"/>
              <w:rPr>
                <w:rFonts w:eastAsia="Times New Roman" w:cs="Arial"/>
                <w:b w:val="0"/>
                <w:color w:val="000000"/>
                <w:sz w:val="16"/>
                <w:szCs w:val="16"/>
                <w:lang w:eastAsia="pl-PL"/>
              </w:rPr>
            </w:pPr>
            <w:r w:rsidRPr="007F598D">
              <w:rPr>
                <w:rFonts w:eastAsia="Times New Roman" w:cs="Arial"/>
                <w:b w:val="0"/>
                <w:color w:val="000000"/>
                <w:sz w:val="16"/>
                <w:szCs w:val="16"/>
                <w:lang w:eastAsia="pl-PL"/>
              </w:rPr>
              <w:t>Fundusz kapitału zalążkowego</w:t>
            </w:r>
          </w:p>
        </w:tc>
        <w:tc>
          <w:tcPr>
            <w:tcW w:w="1581" w:type="dxa"/>
            <w:noWrap/>
            <w:vAlign w:val="center"/>
            <w:hideMark/>
          </w:tcPr>
          <w:p w14:paraId="00596BB1"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2</w:t>
            </w:r>
          </w:p>
        </w:tc>
        <w:tc>
          <w:tcPr>
            <w:tcW w:w="1417" w:type="dxa"/>
            <w:noWrap/>
            <w:vAlign w:val="center"/>
            <w:hideMark/>
          </w:tcPr>
          <w:p w14:paraId="018514F6"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0</w:t>
            </w:r>
          </w:p>
        </w:tc>
        <w:tc>
          <w:tcPr>
            <w:tcW w:w="1385" w:type="dxa"/>
            <w:noWrap/>
            <w:vAlign w:val="center"/>
            <w:hideMark/>
          </w:tcPr>
          <w:p w14:paraId="6981C28F" w14:textId="77777777" w:rsidR="00B93B6D" w:rsidRPr="001702AA"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1702AA">
              <w:rPr>
                <w:rFonts w:eastAsia="Times New Roman" w:cs="Arial"/>
                <w:color w:val="000000"/>
                <w:sz w:val="16"/>
                <w:szCs w:val="16"/>
                <w:lang w:eastAsia="pl-PL"/>
              </w:rPr>
              <w:t>1</w:t>
            </w:r>
          </w:p>
        </w:tc>
      </w:tr>
    </w:tbl>
    <w:p w14:paraId="731A9DD5" w14:textId="6386EC21" w:rsidR="00B93B6D" w:rsidRDefault="00B93B6D" w:rsidP="007B4524">
      <w:pPr>
        <w:pStyle w:val="AZRODLO"/>
        <w:spacing w:before="60"/>
      </w:pPr>
      <w:r w:rsidRPr="00E747C5">
        <w:t>Źródło: badanie CAWI/CATI, n=</w:t>
      </w:r>
      <w:r>
        <w:t>40</w:t>
      </w:r>
    </w:p>
    <w:p w14:paraId="4A1D917E" w14:textId="77777777" w:rsidR="004B6CA1" w:rsidRPr="00E747C5" w:rsidRDefault="004B6CA1" w:rsidP="004B6CA1"/>
    <w:p w14:paraId="290A5B79" w14:textId="4CF7087C" w:rsidR="00364D76" w:rsidRDefault="00B93B6D" w:rsidP="00B93B6D">
      <w:pPr>
        <w:spacing w:before="120" w:after="120"/>
        <w:rPr>
          <w:rFonts w:cs="Arial"/>
          <w:szCs w:val="20"/>
        </w:rPr>
      </w:pPr>
      <w:r w:rsidRPr="00E747C5">
        <w:rPr>
          <w:rFonts w:cs="Arial"/>
          <w:szCs w:val="20"/>
        </w:rPr>
        <w:t xml:space="preserve">Przedmiotem współpracy </w:t>
      </w:r>
      <w:r w:rsidR="00C861A0">
        <w:rPr>
          <w:rFonts w:cs="Arial"/>
          <w:szCs w:val="20"/>
        </w:rPr>
        <w:t xml:space="preserve">IOB </w:t>
      </w:r>
      <w:r w:rsidRPr="00E747C5">
        <w:rPr>
          <w:rFonts w:cs="Arial"/>
          <w:szCs w:val="20"/>
        </w:rPr>
        <w:t>jest przede wszystkim wymiana informacji oraz realizacja wspólnych projektów</w:t>
      </w:r>
      <w:r>
        <w:rPr>
          <w:rFonts w:cs="Arial"/>
          <w:szCs w:val="20"/>
        </w:rPr>
        <w:t xml:space="preserve"> (por. wykres 11)</w:t>
      </w:r>
      <w:r w:rsidRPr="00E747C5">
        <w:rPr>
          <w:rFonts w:cs="Arial"/>
          <w:szCs w:val="20"/>
        </w:rPr>
        <w:t>. Generalnie rzecz biorąc wskazywan</w:t>
      </w:r>
      <w:r w:rsidR="00C861A0">
        <w:rPr>
          <w:rFonts w:cs="Arial"/>
          <w:szCs w:val="20"/>
        </w:rPr>
        <w:t>o</w:t>
      </w:r>
      <w:r w:rsidRPr="00E747C5">
        <w:rPr>
          <w:rFonts w:cs="Arial"/>
          <w:szCs w:val="20"/>
        </w:rPr>
        <w:t xml:space="preserve"> takie formy współpracy, które miały prowadzić do rozwoju oferty IOB. </w:t>
      </w:r>
      <w:bookmarkEnd w:id="39"/>
      <w:r w:rsidRPr="00E747C5">
        <w:rPr>
          <w:rFonts w:cs="Arial"/>
          <w:szCs w:val="20"/>
        </w:rPr>
        <w:t xml:space="preserve">Współpraca ma przy tym głównie zakres krajowy lub regionalny, choć jedna trzecia </w:t>
      </w:r>
      <w:r w:rsidR="00C861A0">
        <w:rPr>
          <w:rFonts w:cs="Arial"/>
          <w:szCs w:val="20"/>
        </w:rPr>
        <w:t>badanych instytucji</w:t>
      </w:r>
      <w:r w:rsidRPr="00E747C5">
        <w:rPr>
          <w:rFonts w:cs="Arial"/>
          <w:szCs w:val="20"/>
        </w:rPr>
        <w:t xml:space="preserve"> wskazała na </w:t>
      </w:r>
      <w:r w:rsidR="00364D76">
        <w:rPr>
          <w:rFonts w:cs="Arial"/>
          <w:szCs w:val="20"/>
        </w:rPr>
        <w:t xml:space="preserve">jej </w:t>
      </w:r>
      <w:r w:rsidRPr="00E747C5">
        <w:rPr>
          <w:rFonts w:cs="Arial"/>
          <w:szCs w:val="20"/>
        </w:rPr>
        <w:t>podejmowanie również na arenie międzynarodowe</w:t>
      </w:r>
      <w:r>
        <w:rPr>
          <w:rFonts w:cs="Arial"/>
          <w:szCs w:val="20"/>
        </w:rPr>
        <w:t>j (por. wykres 12)</w:t>
      </w:r>
      <w:r w:rsidRPr="00E747C5">
        <w:rPr>
          <w:rFonts w:cs="Arial"/>
          <w:szCs w:val="20"/>
        </w:rPr>
        <w:t>.</w:t>
      </w:r>
      <w:r>
        <w:rPr>
          <w:rFonts w:cs="Arial"/>
          <w:szCs w:val="20"/>
        </w:rPr>
        <w:t xml:space="preserve"> Na międzynarodową skalę współpracy wskazały następujące IOB: </w:t>
      </w:r>
    </w:p>
    <w:p w14:paraId="1124A864" w14:textId="7FDEEE7B"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Agencja Rozwoju Regionalnego S.A. w Koninie</w:t>
      </w:r>
      <w:r w:rsidR="00364D76">
        <w:rPr>
          <w:rFonts w:cs="Arial"/>
          <w:szCs w:val="20"/>
        </w:rPr>
        <w:t>;</w:t>
      </w:r>
      <w:r w:rsidRPr="00364D76">
        <w:rPr>
          <w:rFonts w:cs="Arial"/>
          <w:szCs w:val="20"/>
        </w:rPr>
        <w:t xml:space="preserve"> </w:t>
      </w:r>
    </w:p>
    <w:p w14:paraId="1ABF9A0F" w14:textId="02D4F750"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Regionalna Izba Przemysłowo-Handlowa w Lesznie</w:t>
      </w:r>
      <w:r w:rsidR="00364D76">
        <w:rPr>
          <w:rFonts w:cs="Arial"/>
          <w:szCs w:val="20"/>
        </w:rPr>
        <w:t>;</w:t>
      </w:r>
    </w:p>
    <w:p w14:paraId="7A9B7188" w14:textId="58ACC8C1"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Poznański Park Naukowo-Technologiczny</w:t>
      </w:r>
      <w:r w:rsidR="00364D76">
        <w:rPr>
          <w:rFonts w:cs="Arial"/>
          <w:szCs w:val="20"/>
        </w:rPr>
        <w:t>;</w:t>
      </w:r>
    </w:p>
    <w:p w14:paraId="79E6B543" w14:textId="62249B0D"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Wielkopolska Izba Rzemieślnicza w Poznaniu</w:t>
      </w:r>
      <w:r w:rsidR="00364D76">
        <w:rPr>
          <w:rFonts w:cs="Arial"/>
          <w:szCs w:val="20"/>
        </w:rPr>
        <w:t>;</w:t>
      </w:r>
    </w:p>
    <w:p w14:paraId="4F816615" w14:textId="6E15A70A"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Sieć Badawcza Łukasiewicz</w:t>
      </w:r>
      <w:r w:rsidR="00364D76">
        <w:rPr>
          <w:rFonts w:cs="Arial"/>
          <w:szCs w:val="20"/>
        </w:rPr>
        <w:t xml:space="preserve"> – </w:t>
      </w:r>
      <w:r w:rsidRPr="00364D76">
        <w:rPr>
          <w:rFonts w:cs="Arial"/>
          <w:szCs w:val="20"/>
        </w:rPr>
        <w:t>Instytut Obróbki Plastycznej</w:t>
      </w:r>
      <w:r w:rsidR="00364D76">
        <w:rPr>
          <w:rFonts w:cs="Arial"/>
          <w:szCs w:val="20"/>
        </w:rPr>
        <w:t>;</w:t>
      </w:r>
    </w:p>
    <w:p w14:paraId="574E9CE6" w14:textId="099436DE"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 xml:space="preserve">Sieć Badawcza Łukasiewicz </w:t>
      </w:r>
      <w:r w:rsidR="00364D76">
        <w:rPr>
          <w:rFonts w:cs="Arial"/>
          <w:szCs w:val="20"/>
        </w:rPr>
        <w:t>–</w:t>
      </w:r>
      <w:r w:rsidRPr="00364D76">
        <w:rPr>
          <w:rFonts w:cs="Arial"/>
          <w:szCs w:val="20"/>
        </w:rPr>
        <w:t xml:space="preserve"> Instytut Logistyki i</w:t>
      </w:r>
      <w:r w:rsidR="00F43462" w:rsidRPr="00364D76">
        <w:rPr>
          <w:rFonts w:cs="Arial"/>
          <w:szCs w:val="20"/>
        </w:rPr>
        <w:t xml:space="preserve"> </w:t>
      </w:r>
      <w:r w:rsidRPr="00364D76">
        <w:rPr>
          <w:rFonts w:cs="Arial"/>
          <w:szCs w:val="20"/>
        </w:rPr>
        <w:t>Magazynowania</w:t>
      </w:r>
      <w:r w:rsidR="00364D76">
        <w:rPr>
          <w:rFonts w:cs="Arial"/>
          <w:szCs w:val="20"/>
        </w:rPr>
        <w:t>;</w:t>
      </w:r>
    </w:p>
    <w:p w14:paraId="2F881F76" w14:textId="625E7A18"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Sieć Badawcza Łukasiewicz – Instytut Pojazdów Szynowych</w:t>
      </w:r>
      <w:r w:rsidR="00364D76">
        <w:rPr>
          <w:rFonts w:cs="Arial"/>
          <w:szCs w:val="20"/>
        </w:rPr>
        <w:t>;</w:t>
      </w:r>
    </w:p>
    <w:p w14:paraId="69680167" w14:textId="19726923" w:rsidR="002D7FE1" w:rsidRDefault="00B93B6D" w:rsidP="008E5E30">
      <w:pPr>
        <w:pStyle w:val="Akapitzlist"/>
        <w:numPr>
          <w:ilvl w:val="0"/>
          <w:numId w:val="26"/>
        </w:numPr>
        <w:spacing w:before="60" w:after="60"/>
        <w:contextualSpacing w:val="0"/>
        <w:rPr>
          <w:rFonts w:cs="Arial"/>
          <w:szCs w:val="20"/>
        </w:rPr>
      </w:pPr>
      <w:r w:rsidRPr="00364D76">
        <w:rPr>
          <w:rFonts w:cs="Arial"/>
          <w:szCs w:val="20"/>
        </w:rPr>
        <w:t>Wielkopolska Izba Handlowa</w:t>
      </w:r>
      <w:r w:rsidR="002D7FE1">
        <w:rPr>
          <w:rFonts w:cs="Arial"/>
          <w:szCs w:val="20"/>
        </w:rPr>
        <w:t>;</w:t>
      </w:r>
    </w:p>
    <w:p w14:paraId="7CA5B499" w14:textId="3E8758D7"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lastRenderedPageBreak/>
        <w:t>Izba Gospodarcza Północnej Wielkopolski</w:t>
      </w:r>
      <w:r w:rsidR="00364D76">
        <w:rPr>
          <w:rFonts w:cs="Arial"/>
          <w:szCs w:val="20"/>
        </w:rPr>
        <w:t>;</w:t>
      </w:r>
    </w:p>
    <w:p w14:paraId="0FD64C40" w14:textId="2311869C"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Stowarzyszenie Wspierania Przedsiębiorczości Powiatu Gostyńskiego</w:t>
      </w:r>
      <w:r w:rsidR="00364D76">
        <w:rPr>
          <w:rFonts w:cs="Arial"/>
          <w:szCs w:val="20"/>
        </w:rPr>
        <w:t>;</w:t>
      </w:r>
    </w:p>
    <w:p w14:paraId="1062FEDC" w14:textId="51D42AB9"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Wielkopolski Instytut Jakości</w:t>
      </w:r>
      <w:r w:rsidR="00364D76">
        <w:rPr>
          <w:rFonts w:cs="Arial"/>
          <w:szCs w:val="20"/>
        </w:rPr>
        <w:t>;</w:t>
      </w:r>
    </w:p>
    <w:p w14:paraId="370C20DB" w14:textId="3D467CD9" w:rsidR="00364D76" w:rsidRDefault="00B93B6D" w:rsidP="008E5E30">
      <w:pPr>
        <w:pStyle w:val="Akapitzlist"/>
        <w:numPr>
          <w:ilvl w:val="0"/>
          <w:numId w:val="26"/>
        </w:numPr>
        <w:spacing w:before="60" w:after="60"/>
        <w:contextualSpacing w:val="0"/>
        <w:rPr>
          <w:rFonts w:cs="Arial"/>
          <w:szCs w:val="20"/>
        </w:rPr>
      </w:pPr>
      <w:r w:rsidRPr="00364D76">
        <w:rPr>
          <w:rFonts w:cs="Arial"/>
          <w:szCs w:val="20"/>
        </w:rPr>
        <w:t>Wielkopolska Izba Budownictwa</w:t>
      </w:r>
      <w:r w:rsidR="00364D76">
        <w:rPr>
          <w:rFonts w:cs="Arial"/>
          <w:szCs w:val="20"/>
        </w:rPr>
        <w:t>;</w:t>
      </w:r>
    </w:p>
    <w:p w14:paraId="5E57CBE7" w14:textId="32B54860" w:rsidR="00364D76" w:rsidRDefault="00B93B6D" w:rsidP="008E5E30">
      <w:pPr>
        <w:pStyle w:val="Akapitzlist"/>
        <w:numPr>
          <w:ilvl w:val="0"/>
          <w:numId w:val="26"/>
        </w:numPr>
        <w:spacing w:before="60" w:after="60"/>
        <w:contextualSpacing w:val="0"/>
        <w:rPr>
          <w:rFonts w:cs="Arial"/>
          <w:szCs w:val="20"/>
        </w:rPr>
      </w:pPr>
      <w:proofErr w:type="spellStart"/>
      <w:r w:rsidRPr="00364D76">
        <w:rPr>
          <w:rFonts w:cs="Arial"/>
          <w:szCs w:val="20"/>
        </w:rPr>
        <w:t>Eurocentrum</w:t>
      </w:r>
      <w:proofErr w:type="spellEnd"/>
      <w:r w:rsidRPr="00364D76">
        <w:rPr>
          <w:rFonts w:cs="Arial"/>
          <w:szCs w:val="20"/>
        </w:rPr>
        <w:t xml:space="preserve"> Innowacj</w:t>
      </w:r>
      <w:r w:rsidR="00364D76">
        <w:rPr>
          <w:rFonts w:cs="Arial"/>
          <w:szCs w:val="20"/>
        </w:rPr>
        <w:t>i i Przedsiębiorczości Ostrów Wielkopolski;</w:t>
      </w:r>
    </w:p>
    <w:p w14:paraId="5F25F7A7" w14:textId="2CD40F32" w:rsidR="00B93B6D" w:rsidRPr="00364D76" w:rsidRDefault="00B93B6D" w:rsidP="008E5E30">
      <w:pPr>
        <w:pStyle w:val="Akapitzlist"/>
        <w:numPr>
          <w:ilvl w:val="0"/>
          <w:numId w:val="26"/>
        </w:numPr>
        <w:spacing w:before="60" w:after="60"/>
        <w:contextualSpacing w:val="0"/>
        <w:rPr>
          <w:rFonts w:cs="Arial"/>
          <w:szCs w:val="20"/>
        </w:rPr>
      </w:pPr>
      <w:r w:rsidRPr="00364D76">
        <w:rPr>
          <w:rFonts w:cs="Arial"/>
          <w:szCs w:val="20"/>
        </w:rPr>
        <w:t xml:space="preserve">Wielkopolski Inkubator </w:t>
      </w:r>
      <w:proofErr w:type="spellStart"/>
      <w:r w:rsidRPr="00364D76">
        <w:rPr>
          <w:rFonts w:cs="Arial"/>
          <w:szCs w:val="20"/>
        </w:rPr>
        <w:t>Ekoprzedsiębiorczości</w:t>
      </w:r>
      <w:proofErr w:type="spellEnd"/>
      <w:r w:rsidRPr="00364D76">
        <w:rPr>
          <w:rFonts w:cs="Arial"/>
          <w:szCs w:val="20"/>
        </w:rPr>
        <w:t xml:space="preserve"> Sp. z o.o. </w:t>
      </w:r>
    </w:p>
    <w:p w14:paraId="4F5FE2B5" w14:textId="77777777" w:rsidR="00447122" w:rsidRPr="00591B5A" w:rsidRDefault="00447122" w:rsidP="00591B5A">
      <w:pPr>
        <w:rPr>
          <w:sz w:val="18"/>
          <w:szCs w:val="18"/>
        </w:rPr>
      </w:pPr>
      <w:bookmarkStart w:id="40" w:name="_Toc78035814"/>
    </w:p>
    <w:p w14:paraId="4E9AA47F" w14:textId="49E70719" w:rsidR="00B93B6D" w:rsidRPr="00E747C5" w:rsidRDefault="00B93B6D" w:rsidP="00447122">
      <w:pPr>
        <w:pStyle w:val="ARYCINA"/>
      </w:pPr>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11</w:t>
      </w:r>
      <w:r>
        <w:rPr>
          <w:noProof/>
        </w:rPr>
        <w:fldChar w:fldCharType="end"/>
      </w:r>
      <w:r w:rsidRPr="00E747C5">
        <w:t xml:space="preserve">. Obszary współpracy IOB </w:t>
      </w:r>
      <w:r w:rsidR="00B14C38">
        <w:t xml:space="preserve">funkcjonujących </w:t>
      </w:r>
      <w:r w:rsidR="0068530A">
        <w:t>w</w:t>
      </w:r>
      <w:r w:rsidRPr="00E747C5">
        <w:t xml:space="preserve"> województw</w:t>
      </w:r>
      <w:r w:rsidR="0068530A">
        <w:t>ie</w:t>
      </w:r>
      <w:r w:rsidRPr="00E747C5">
        <w:t xml:space="preserve"> wielkopolski</w:t>
      </w:r>
      <w:r w:rsidR="0068530A">
        <w:t>m</w:t>
      </w:r>
      <w:r w:rsidRPr="00E747C5">
        <w:t xml:space="preserve"> </w:t>
      </w:r>
      <w:r w:rsidR="00251911">
        <w:br/>
      </w:r>
      <w:r w:rsidRPr="00E747C5">
        <w:t xml:space="preserve">z innymi podmiotami </w:t>
      </w:r>
      <w:bookmarkEnd w:id="40"/>
      <w:r w:rsidR="0068530A">
        <w:t>(pozagospodarczymi) (liczba wskazań)</w:t>
      </w:r>
    </w:p>
    <w:p w14:paraId="1DA58C62"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55FC3087" wp14:editId="058D4C20">
            <wp:extent cx="5256000" cy="2088000"/>
            <wp:effectExtent l="0" t="0" r="0" b="0"/>
            <wp:docPr id="123" name="Wykres 123">
              <a:extLst xmlns:a="http://schemas.openxmlformats.org/drawingml/2006/main">
                <a:ext uri="{FF2B5EF4-FFF2-40B4-BE49-F238E27FC236}">
                  <a16:creationId xmlns:a16="http://schemas.microsoft.com/office/drawing/2014/main" id="{1B07B1C0-5FDC-4727-B9EF-CDF92BB5230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730742D2" w14:textId="58AD2A5B" w:rsidR="00B93B6D" w:rsidRDefault="00B93B6D" w:rsidP="007B4524">
      <w:pPr>
        <w:pStyle w:val="AZRODLO"/>
        <w:spacing w:before="60"/>
      </w:pPr>
      <w:r w:rsidRPr="00E747C5">
        <w:t>Źródło: badanie CAWI/CATI, n=</w:t>
      </w:r>
      <w:r>
        <w:t>40</w:t>
      </w:r>
    </w:p>
    <w:p w14:paraId="063EDD2C" w14:textId="77777777" w:rsidR="00447122" w:rsidRPr="00E747C5" w:rsidRDefault="00447122" w:rsidP="00447122"/>
    <w:p w14:paraId="789B6D78" w14:textId="177EA6BC" w:rsidR="00B93B6D" w:rsidRPr="00E747C5" w:rsidRDefault="00B93B6D" w:rsidP="007B0155">
      <w:pPr>
        <w:pStyle w:val="ARYCINA"/>
      </w:pPr>
      <w:bookmarkStart w:id="41" w:name="_Toc78035815"/>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12</w:t>
      </w:r>
      <w:r>
        <w:rPr>
          <w:noProof/>
        </w:rPr>
        <w:fldChar w:fldCharType="end"/>
      </w:r>
      <w:r w:rsidRPr="00E747C5">
        <w:t xml:space="preserve">. </w:t>
      </w:r>
      <w:r>
        <w:t>Maksymalna s</w:t>
      </w:r>
      <w:r w:rsidRPr="00E747C5">
        <w:t>kala (zasięg) współpracy IOB</w:t>
      </w:r>
      <w:r w:rsidR="004E15F8">
        <w:t xml:space="preserve"> </w:t>
      </w:r>
      <w:r w:rsidR="00B14C38">
        <w:t>funkcjonują</w:t>
      </w:r>
      <w:r w:rsidR="008F4B93">
        <w:t xml:space="preserve">cych </w:t>
      </w:r>
      <w:r w:rsidR="004E15F8">
        <w:t>w</w:t>
      </w:r>
      <w:r w:rsidRPr="00E747C5">
        <w:t xml:space="preserve"> </w:t>
      </w:r>
      <w:r w:rsidRPr="007B0155">
        <w:t>województw</w:t>
      </w:r>
      <w:r w:rsidR="004E15F8" w:rsidRPr="007B0155">
        <w:t>ie</w:t>
      </w:r>
      <w:r w:rsidRPr="00E747C5">
        <w:t xml:space="preserve"> </w:t>
      </w:r>
      <w:r w:rsidR="00E92800" w:rsidRPr="00E747C5">
        <w:t>wielkopolski</w:t>
      </w:r>
      <w:r w:rsidR="00E92800">
        <w:t>m</w:t>
      </w:r>
      <w:r w:rsidRPr="00E747C5">
        <w:t xml:space="preserve"> </w:t>
      </w:r>
      <w:r w:rsidR="006B2DCC">
        <w:br/>
      </w:r>
      <w:r w:rsidRPr="00E747C5">
        <w:t xml:space="preserve">z innymi podmiotami </w:t>
      </w:r>
      <w:bookmarkEnd w:id="41"/>
      <w:r w:rsidR="004E15F8">
        <w:t>(pozagospodarczymi) (liczba wskazań)</w:t>
      </w:r>
    </w:p>
    <w:p w14:paraId="7DC3861B"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6479A2CB" wp14:editId="1F15FC91">
            <wp:extent cx="5256000" cy="1584000"/>
            <wp:effectExtent l="0" t="0" r="0" b="0"/>
            <wp:docPr id="124" name="Wykres 124">
              <a:extLst xmlns:a="http://schemas.openxmlformats.org/drawingml/2006/main">
                <a:ext uri="{FF2B5EF4-FFF2-40B4-BE49-F238E27FC236}">
                  <a16:creationId xmlns:a16="http://schemas.microsoft.com/office/drawing/2014/main" id="{D1B82AC9-B647-4B91-AF81-04C30B4E929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50FCC134" w14:textId="05F6B89C" w:rsidR="00B93B6D" w:rsidRDefault="00B93B6D" w:rsidP="007B4524">
      <w:pPr>
        <w:pStyle w:val="AZRODLO"/>
        <w:spacing w:before="60"/>
      </w:pPr>
      <w:r w:rsidRPr="00E747C5">
        <w:t>Źródło: badanie CAWI/CATI, n=</w:t>
      </w:r>
      <w:r>
        <w:t>40</w:t>
      </w:r>
    </w:p>
    <w:p w14:paraId="6514EF71" w14:textId="77777777" w:rsidR="00106034" w:rsidRDefault="00106034" w:rsidP="00180104"/>
    <w:p w14:paraId="4DF24C2B" w14:textId="77777777" w:rsidR="00B93B6D" w:rsidRPr="00E747C5" w:rsidRDefault="00B93B6D" w:rsidP="00B93B6D">
      <w:pPr>
        <w:pStyle w:val="Nagwek2"/>
      </w:pPr>
      <w:bookmarkStart w:id="42" w:name="_Toc80866770"/>
      <w:r>
        <w:t xml:space="preserve">2.2. </w:t>
      </w:r>
      <w:r w:rsidRPr="00E747C5">
        <w:t>Charakterystyka oferty IOB oraz jej odbiorców</w:t>
      </w:r>
      <w:bookmarkEnd w:id="42"/>
    </w:p>
    <w:p w14:paraId="6360F459" w14:textId="77B88AEC" w:rsidR="00B93B6D" w:rsidRDefault="00B93B6D" w:rsidP="00B93B6D">
      <w:pPr>
        <w:spacing w:before="120" w:after="120"/>
        <w:rPr>
          <w:rFonts w:cs="Arial"/>
          <w:szCs w:val="20"/>
        </w:rPr>
      </w:pPr>
      <w:r w:rsidRPr="00E747C5">
        <w:rPr>
          <w:rFonts w:cs="Arial"/>
          <w:szCs w:val="20"/>
        </w:rPr>
        <w:t xml:space="preserve">Analiza typów IOB działających w województwie wielkopolskim wykazała, że większość spośród nich to podmioty wspierające rozwój przedsiębiorczości. Dodatkowo, co wykazały badania, część podmiotów oferuje równocześnie usługi wspierające rozwój innowacji. </w:t>
      </w:r>
      <w:r>
        <w:rPr>
          <w:rFonts w:cs="Arial"/>
          <w:szCs w:val="20"/>
        </w:rPr>
        <w:t xml:space="preserve">Deklaracje </w:t>
      </w:r>
      <w:r w:rsidR="00BB20C7">
        <w:rPr>
          <w:rFonts w:cs="Arial"/>
          <w:szCs w:val="20"/>
        </w:rPr>
        <w:t>spełniania</w:t>
      </w:r>
      <w:r>
        <w:rPr>
          <w:rFonts w:cs="Arial"/>
          <w:szCs w:val="20"/>
        </w:rPr>
        <w:t xml:space="preserve"> podwójnej roli złożyły takie podmioty jak: </w:t>
      </w:r>
      <w:r w:rsidRPr="0024607A">
        <w:rPr>
          <w:rFonts w:cs="Arial"/>
          <w:szCs w:val="20"/>
        </w:rPr>
        <w:t>Centrum Zawansowanych Technologii</w:t>
      </w:r>
      <w:r>
        <w:rPr>
          <w:rFonts w:cs="Arial"/>
          <w:szCs w:val="20"/>
        </w:rPr>
        <w:t xml:space="preserve">, </w:t>
      </w:r>
      <w:r w:rsidRPr="0024607A">
        <w:rPr>
          <w:rFonts w:cs="Arial"/>
          <w:szCs w:val="20"/>
        </w:rPr>
        <w:t>Turecka Izba Gospodarcza</w:t>
      </w:r>
      <w:r>
        <w:rPr>
          <w:rFonts w:cs="Arial"/>
          <w:szCs w:val="20"/>
        </w:rPr>
        <w:t xml:space="preserve">, </w:t>
      </w:r>
      <w:r w:rsidRPr="0024607A">
        <w:rPr>
          <w:rFonts w:cs="Arial"/>
          <w:szCs w:val="20"/>
        </w:rPr>
        <w:t>Leszczyńskie Centrum Biznesu</w:t>
      </w:r>
      <w:r>
        <w:rPr>
          <w:rFonts w:cs="Arial"/>
          <w:szCs w:val="20"/>
        </w:rPr>
        <w:t xml:space="preserve">, </w:t>
      </w:r>
      <w:r w:rsidRPr="0024607A">
        <w:rPr>
          <w:rFonts w:cs="Arial"/>
          <w:szCs w:val="20"/>
        </w:rPr>
        <w:t>Sieć Badawcza Łukasiewicz</w:t>
      </w:r>
      <w:r w:rsidR="00BB20C7">
        <w:rPr>
          <w:rFonts w:cs="Arial"/>
          <w:szCs w:val="20"/>
        </w:rPr>
        <w:t xml:space="preserve"> – </w:t>
      </w:r>
      <w:r w:rsidRPr="0024607A">
        <w:rPr>
          <w:rFonts w:cs="Arial"/>
          <w:szCs w:val="20"/>
        </w:rPr>
        <w:t>Instytut Obróbki Plastycznej</w:t>
      </w:r>
      <w:r>
        <w:rPr>
          <w:rFonts w:cs="Arial"/>
          <w:szCs w:val="20"/>
        </w:rPr>
        <w:t xml:space="preserve"> czy </w:t>
      </w:r>
      <w:proofErr w:type="spellStart"/>
      <w:r w:rsidRPr="0024607A">
        <w:rPr>
          <w:rFonts w:cs="Arial"/>
          <w:szCs w:val="20"/>
        </w:rPr>
        <w:t>YouNick</w:t>
      </w:r>
      <w:proofErr w:type="spellEnd"/>
      <w:r w:rsidRPr="0024607A">
        <w:rPr>
          <w:rFonts w:cs="Arial"/>
          <w:szCs w:val="20"/>
        </w:rPr>
        <w:t xml:space="preserve"> Technology Park.</w:t>
      </w:r>
      <w:r>
        <w:rPr>
          <w:rFonts w:cs="Arial"/>
          <w:szCs w:val="20"/>
        </w:rPr>
        <w:t xml:space="preserve"> Takie podejście do </w:t>
      </w:r>
      <w:r>
        <w:rPr>
          <w:rFonts w:cs="Arial"/>
          <w:szCs w:val="20"/>
        </w:rPr>
        <w:lastRenderedPageBreak/>
        <w:t xml:space="preserve">definiowana swojej roli wynika ze świadomości oddziaływania na procesy rozwojowe </w:t>
      </w:r>
      <w:r w:rsidR="006B2DCC">
        <w:rPr>
          <w:rFonts w:cs="Arial"/>
          <w:szCs w:val="20"/>
        </w:rPr>
        <w:br/>
      </w:r>
      <w:r>
        <w:rPr>
          <w:rFonts w:cs="Arial"/>
          <w:szCs w:val="20"/>
        </w:rPr>
        <w:t>w przedsiębiorstwach. Jak bowiem podkreślono</w:t>
      </w:r>
      <w:r w:rsidR="00D12BE9">
        <w:rPr>
          <w:rFonts w:cs="Arial"/>
          <w:szCs w:val="20"/>
        </w:rPr>
        <w:t>,</w:t>
      </w:r>
      <w:r>
        <w:rPr>
          <w:rFonts w:cs="Arial"/>
          <w:szCs w:val="20"/>
        </w:rPr>
        <w:t xml:space="preserve"> rozwiązania dedykowane wspieraniu przedsiębiorczości mogą równocześnie przyczyniać się do rozwoju w obszarach związanych z innowacjami. Ewentualnie odwrotnie – inwestycje w innowacje mogą prowadzić do rozwoju w o</w:t>
      </w:r>
      <w:r w:rsidR="00BB20C7">
        <w:rPr>
          <w:rFonts w:cs="Arial"/>
          <w:szCs w:val="20"/>
        </w:rPr>
        <w:t>bszarach związanych z ekonomią.</w:t>
      </w:r>
    </w:p>
    <w:p w14:paraId="198AD54C" w14:textId="77D6A6DB" w:rsidR="00B93B6D" w:rsidRDefault="00B93B6D" w:rsidP="00B93B6D">
      <w:pPr>
        <w:spacing w:before="120" w:after="120"/>
        <w:rPr>
          <w:rFonts w:cs="Arial"/>
          <w:szCs w:val="20"/>
        </w:rPr>
      </w:pPr>
      <w:r w:rsidRPr="00E747C5">
        <w:rPr>
          <w:rFonts w:cs="Arial"/>
          <w:szCs w:val="20"/>
        </w:rPr>
        <w:t>Potwierdzeniem tego są informacje podawane przez uczestnicz</w:t>
      </w:r>
      <w:r w:rsidR="00D12BE9">
        <w:rPr>
          <w:rFonts w:cs="Arial"/>
          <w:szCs w:val="20"/>
        </w:rPr>
        <w:t>ą</w:t>
      </w:r>
      <w:r w:rsidRPr="00E747C5">
        <w:rPr>
          <w:rFonts w:cs="Arial"/>
          <w:szCs w:val="20"/>
        </w:rPr>
        <w:t>ce w badaniu</w:t>
      </w:r>
      <w:r>
        <w:rPr>
          <w:rFonts w:cs="Arial"/>
          <w:szCs w:val="20"/>
        </w:rPr>
        <w:t xml:space="preserve"> IOB </w:t>
      </w:r>
      <w:r w:rsidR="00D12BE9">
        <w:rPr>
          <w:rFonts w:cs="Arial"/>
          <w:szCs w:val="20"/>
        </w:rPr>
        <w:t>dotyczące</w:t>
      </w:r>
      <w:r>
        <w:rPr>
          <w:rFonts w:cs="Arial"/>
          <w:szCs w:val="20"/>
        </w:rPr>
        <w:t xml:space="preserve"> rodzaju świadczonych usług</w:t>
      </w:r>
      <w:r w:rsidRPr="00E747C5">
        <w:rPr>
          <w:rFonts w:cs="Arial"/>
          <w:szCs w:val="20"/>
        </w:rPr>
        <w:t xml:space="preserve">. Wynika z nich, że działalność wielkopolskich IOB skupia się </w:t>
      </w:r>
      <w:r w:rsidR="00D12BE9">
        <w:rPr>
          <w:rFonts w:cs="Arial"/>
          <w:szCs w:val="20"/>
        </w:rPr>
        <w:t xml:space="preserve">głównie </w:t>
      </w:r>
      <w:r w:rsidRPr="00E747C5">
        <w:rPr>
          <w:rFonts w:cs="Arial"/>
          <w:szCs w:val="20"/>
        </w:rPr>
        <w:t>na szkoleniach i doradztwie bądź innych usługach w zakresie wsparcia przedsiębiorczości</w:t>
      </w:r>
      <w:r w:rsidR="00701148">
        <w:rPr>
          <w:rFonts w:cs="Arial"/>
          <w:szCs w:val="20"/>
        </w:rPr>
        <w:t xml:space="preserve"> (por. wykres 13)</w:t>
      </w:r>
      <w:r w:rsidRPr="00E747C5">
        <w:rPr>
          <w:rFonts w:cs="Arial"/>
          <w:szCs w:val="20"/>
        </w:rPr>
        <w:t>. Relatywnie najrzadziej świadczone są usługi w zakresie najmu powierzchni</w:t>
      </w:r>
      <w:r w:rsidR="00712CFC">
        <w:rPr>
          <w:rFonts w:cs="Arial"/>
          <w:szCs w:val="20"/>
        </w:rPr>
        <w:t xml:space="preserve"> – </w:t>
      </w:r>
      <w:r>
        <w:rPr>
          <w:rFonts w:cs="Arial"/>
          <w:szCs w:val="20"/>
        </w:rPr>
        <w:t xml:space="preserve">są </w:t>
      </w:r>
      <w:r w:rsidR="00712CFC">
        <w:rPr>
          <w:rFonts w:cs="Arial"/>
          <w:szCs w:val="20"/>
        </w:rPr>
        <w:t xml:space="preserve">one </w:t>
      </w:r>
      <w:r>
        <w:rPr>
          <w:rFonts w:cs="Arial"/>
          <w:szCs w:val="20"/>
        </w:rPr>
        <w:t>świadczone głównie przez inkubatory przedsiębiorczości, ale także przez parki technologiczne.</w:t>
      </w:r>
    </w:p>
    <w:p w14:paraId="41C4FEFF" w14:textId="0636C8B6" w:rsidR="00045332" w:rsidRDefault="00045332">
      <w:pPr>
        <w:spacing w:line="240" w:lineRule="auto"/>
        <w:ind w:firstLine="0"/>
        <w:jc w:val="left"/>
        <w:rPr>
          <w:rFonts w:eastAsia="Arial" w:cs="Arial"/>
          <w:b/>
          <w:bCs/>
          <w:sz w:val="16"/>
          <w:szCs w:val="16"/>
          <w:lang w:eastAsia="pl-PL"/>
        </w:rPr>
      </w:pPr>
      <w:bookmarkStart w:id="43" w:name="_Toc78035816"/>
    </w:p>
    <w:p w14:paraId="7E258BB6" w14:textId="4DD10E96" w:rsidR="00B93B6D" w:rsidRPr="00E747C5" w:rsidRDefault="00B93B6D" w:rsidP="00045332">
      <w:pPr>
        <w:pStyle w:val="ARYCINA"/>
      </w:pPr>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13</w:t>
      </w:r>
      <w:r>
        <w:rPr>
          <w:noProof/>
        </w:rPr>
        <w:fldChar w:fldCharType="end"/>
      </w:r>
      <w:r w:rsidRPr="00E747C5">
        <w:t>. Rodzaje usług świadczon</w:t>
      </w:r>
      <w:r w:rsidR="00616257">
        <w:t>ych</w:t>
      </w:r>
      <w:r w:rsidRPr="00E747C5">
        <w:t xml:space="preserve"> przez IOB </w:t>
      </w:r>
      <w:r w:rsidR="00616257">
        <w:t>w</w:t>
      </w:r>
      <w:r w:rsidRPr="00E747C5">
        <w:t xml:space="preserve"> województw</w:t>
      </w:r>
      <w:r w:rsidR="00616257">
        <w:t>ie</w:t>
      </w:r>
      <w:r w:rsidRPr="00E747C5">
        <w:t xml:space="preserve"> wielkopolski</w:t>
      </w:r>
      <w:bookmarkEnd w:id="43"/>
      <w:r w:rsidR="00616257">
        <w:t>m</w:t>
      </w:r>
      <w:r w:rsidR="00C21A34">
        <w:t xml:space="preserve"> (liczba wskazań)</w:t>
      </w:r>
    </w:p>
    <w:p w14:paraId="016DD3C9" w14:textId="77777777" w:rsidR="00B93B6D" w:rsidRPr="00E747C5" w:rsidRDefault="00B93B6D" w:rsidP="00B93B6D">
      <w:pPr>
        <w:spacing w:line="240" w:lineRule="auto"/>
        <w:ind w:firstLine="0"/>
        <w:rPr>
          <w:rFonts w:cs="Arial"/>
          <w:sz w:val="16"/>
          <w:szCs w:val="16"/>
        </w:rPr>
      </w:pPr>
      <w:r w:rsidRPr="00E747C5">
        <w:rPr>
          <w:noProof/>
          <w:lang w:eastAsia="pl-PL"/>
        </w:rPr>
        <w:drawing>
          <wp:inline distT="0" distB="0" distL="0" distR="0" wp14:anchorId="77A047B7" wp14:editId="3D90BFCD">
            <wp:extent cx="5256000" cy="2160000"/>
            <wp:effectExtent l="0" t="0" r="0" b="0"/>
            <wp:docPr id="126" name="Wykres 126">
              <a:extLst xmlns:a="http://schemas.openxmlformats.org/drawingml/2006/main">
                <a:ext uri="{FF2B5EF4-FFF2-40B4-BE49-F238E27FC236}">
                  <a16:creationId xmlns:a16="http://schemas.microsoft.com/office/drawing/2014/main" id="{94665EFB-CA7E-4742-9881-8945A71AB9A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6D627380" w14:textId="16D4CAB3" w:rsidR="00B93B6D" w:rsidRDefault="00B93B6D" w:rsidP="007B4524">
      <w:pPr>
        <w:pStyle w:val="AZRODLO"/>
        <w:spacing w:before="60"/>
      </w:pPr>
      <w:r w:rsidRPr="00E747C5">
        <w:t>Źródło: badanie CAWI/CATI, n=4</w:t>
      </w:r>
      <w:r>
        <w:t>4</w:t>
      </w:r>
    </w:p>
    <w:p w14:paraId="7C70FE87" w14:textId="77777777" w:rsidR="00045332" w:rsidRPr="00E747C5" w:rsidRDefault="00045332" w:rsidP="00045332"/>
    <w:p w14:paraId="74F5D927" w14:textId="61F6C77B" w:rsidR="00B93B6D" w:rsidRPr="00E747C5" w:rsidRDefault="00B93B6D" w:rsidP="00045332">
      <w:pPr>
        <w:pStyle w:val="ATABELA"/>
      </w:pPr>
      <w:r w:rsidRPr="00E747C5">
        <w:t xml:space="preserve">Tabela </w:t>
      </w:r>
      <w:fldSimple w:instr=" SEQ Tab. \* ARABIC ">
        <w:r w:rsidR="00CF4B19">
          <w:rPr>
            <w:noProof/>
          </w:rPr>
          <w:t>9</w:t>
        </w:r>
      </w:fldSimple>
      <w:r w:rsidRPr="00E747C5">
        <w:t>. Rodzaje usług świadczon</w:t>
      </w:r>
      <w:r w:rsidR="00712CFC">
        <w:t>ych</w:t>
      </w:r>
      <w:r w:rsidRPr="00E747C5">
        <w:t xml:space="preserve"> przez IOB </w:t>
      </w:r>
      <w:r w:rsidR="006977DD">
        <w:t>w</w:t>
      </w:r>
      <w:r w:rsidRPr="00E747C5">
        <w:t xml:space="preserve"> województw</w:t>
      </w:r>
      <w:r w:rsidR="006977DD">
        <w:t>ie</w:t>
      </w:r>
      <w:r w:rsidRPr="00E747C5">
        <w:t xml:space="preserve"> wielkopolski</w:t>
      </w:r>
      <w:r w:rsidR="006977DD">
        <w:t>m</w:t>
      </w:r>
      <w:r w:rsidRPr="00E747C5">
        <w:t xml:space="preserve"> </w:t>
      </w:r>
      <w:r w:rsidR="00251911">
        <w:br/>
      </w:r>
      <w:r w:rsidRPr="00E747C5">
        <w:t>w</w:t>
      </w:r>
      <w:r w:rsidR="008A5F75">
        <w:t xml:space="preserve"> podziale</w:t>
      </w:r>
      <w:r w:rsidRPr="00E747C5">
        <w:t xml:space="preserve"> </w:t>
      </w:r>
      <w:r w:rsidR="008A5F75">
        <w:t>na podregiony (liczba wskazań)</w:t>
      </w:r>
    </w:p>
    <w:tbl>
      <w:tblPr>
        <w:tblStyle w:val="Tabelasiatki6kolorowaakcent6"/>
        <w:tblW w:w="5000" w:type="pct"/>
        <w:tblLayout w:type="fixed"/>
        <w:tblLook w:val="04A0" w:firstRow="1" w:lastRow="0" w:firstColumn="1" w:lastColumn="0" w:noHBand="0" w:noVBand="1"/>
      </w:tblPr>
      <w:tblGrid>
        <w:gridCol w:w="4052"/>
        <w:gridCol w:w="563"/>
        <w:gridCol w:w="562"/>
        <w:gridCol w:w="562"/>
        <w:gridCol w:w="562"/>
        <w:gridCol w:w="562"/>
        <w:gridCol w:w="562"/>
        <w:gridCol w:w="842"/>
      </w:tblGrid>
      <w:tr w:rsidR="00C059B8" w:rsidRPr="007F598D" w14:paraId="44119B96" w14:textId="77777777" w:rsidTr="00E0290F">
        <w:trPr>
          <w:cnfStyle w:val="100000000000" w:firstRow="1" w:lastRow="0" w:firstColumn="0" w:lastColumn="0" w:oddVBand="0" w:evenVBand="0" w:oddHBand="0" w:evenHBand="0" w:firstRowFirstColumn="0" w:firstRowLastColumn="0" w:lastRowFirstColumn="0" w:lastRowLastColumn="0"/>
          <w:trHeight w:val="245"/>
        </w:trPr>
        <w:tc>
          <w:tcPr>
            <w:cnfStyle w:val="001000000000" w:firstRow="0" w:lastRow="0" w:firstColumn="1" w:lastColumn="0" w:oddVBand="0" w:evenVBand="0" w:oddHBand="0" w:evenHBand="0" w:firstRowFirstColumn="0" w:firstRowLastColumn="0" w:lastRowFirstColumn="0" w:lastRowLastColumn="0"/>
            <w:tcW w:w="4106" w:type="dxa"/>
            <w:vMerge w:val="restart"/>
            <w:vAlign w:val="center"/>
          </w:tcPr>
          <w:p w14:paraId="480F16DF" w14:textId="64A4B430" w:rsidR="00C059B8" w:rsidRPr="00E0290F" w:rsidRDefault="00C059B8" w:rsidP="007F598D">
            <w:pPr>
              <w:spacing w:before="40" w:after="40"/>
              <w:ind w:firstLine="0"/>
              <w:jc w:val="center"/>
              <w:rPr>
                <w:rFonts w:eastAsia="Times New Roman" w:cs="Arial"/>
                <w:color w:val="000000"/>
                <w:sz w:val="16"/>
                <w:szCs w:val="16"/>
                <w:lang w:eastAsia="pl-PL"/>
              </w:rPr>
            </w:pPr>
            <w:r w:rsidRPr="00E0290F">
              <w:rPr>
                <w:rFonts w:eastAsia="Times New Roman" w:cs="Arial"/>
                <w:color w:val="000000"/>
                <w:sz w:val="16"/>
                <w:szCs w:val="16"/>
                <w:lang w:eastAsia="pl-PL"/>
              </w:rPr>
              <w:t>Rodzaj usług</w:t>
            </w:r>
          </w:p>
        </w:tc>
        <w:tc>
          <w:tcPr>
            <w:tcW w:w="4253" w:type="dxa"/>
            <w:gridSpan w:val="7"/>
            <w:tcBorders>
              <w:bottom w:val="single" w:sz="4" w:space="0" w:color="A8D08D" w:themeColor="accent6" w:themeTint="99"/>
            </w:tcBorders>
            <w:vAlign w:val="center"/>
          </w:tcPr>
          <w:p w14:paraId="38A599FF" w14:textId="606F72F9" w:rsidR="00C059B8" w:rsidRPr="00E0290F" w:rsidRDefault="00C059B8" w:rsidP="007F598D">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E0290F">
              <w:rPr>
                <w:rFonts w:eastAsia="Times New Roman" w:cs="Arial"/>
                <w:bCs w:val="0"/>
                <w:color w:val="000000"/>
                <w:sz w:val="16"/>
                <w:szCs w:val="16"/>
                <w:lang w:eastAsia="pl-PL"/>
              </w:rPr>
              <w:t>Liczba IOB świadczących dany rodzaj usł</w:t>
            </w:r>
            <w:r w:rsidR="006977DD" w:rsidRPr="00E0290F">
              <w:rPr>
                <w:rFonts w:eastAsia="Times New Roman" w:cs="Arial"/>
                <w:bCs w:val="0"/>
                <w:color w:val="000000"/>
                <w:sz w:val="16"/>
                <w:szCs w:val="16"/>
                <w:lang w:eastAsia="pl-PL"/>
              </w:rPr>
              <w:t>ug</w:t>
            </w:r>
          </w:p>
        </w:tc>
      </w:tr>
      <w:tr w:rsidR="00CF24CF" w:rsidRPr="007F598D" w14:paraId="68335D92" w14:textId="77777777" w:rsidTr="00E0290F">
        <w:trPr>
          <w:cnfStyle w:val="000000100000" w:firstRow="0" w:lastRow="0" w:firstColumn="0" w:lastColumn="0" w:oddVBand="0" w:evenVBand="0" w:oddHBand="1" w:evenHBand="0" w:firstRowFirstColumn="0" w:firstRowLastColumn="0" w:lastRowFirstColumn="0" w:lastRowLastColumn="0"/>
          <w:trHeight w:val="40"/>
        </w:trPr>
        <w:tc>
          <w:tcPr>
            <w:cnfStyle w:val="001000000000" w:firstRow="0" w:lastRow="0" w:firstColumn="1" w:lastColumn="0" w:oddVBand="0" w:evenVBand="0" w:oddHBand="0" w:evenHBand="0" w:firstRowFirstColumn="0" w:firstRowLastColumn="0" w:lastRowFirstColumn="0" w:lastRowLastColumn="0"/>
            <w:tcW w:w="4106" w:type="dxa"/>
            <w:vMerge/>
            <w:tcBorders>
              <w:bottom w:val="single" w:sz="12" w:space="0" w:color="A8D08D" w:themeColor="accent6" w:themeTint="99"/>
            </w:tcBorders>
          </w:tcPr>
          <w:p w14:paraId="3A0A89C1" w14:textId="77777777" w:rsidR="00CF24CF" w:rsidRPr="00E0290F" w:rsidRDefault="00CF24CF" w:rsidP="00045332">
            <w:pPr>
              <w:spacing w:before="40" w:after="40"/>
              <w:ind w:firstLine="0"/>
              <w:jc w:val="center"/>
              <w:rPr>
                <w:rFonts w:eastAsia="Times New Roman" w:cs="Arial"/>
                <w:color w:val="000000"/>
                <w:sz w:val="16"/>
                <w:szCs w:val="16"/>
                <w:lang w:eastAsia="pl-PL"/>
              </w:rPr>
            </w:pPr>
          </w:p>
        </w:tc>
        <w:tc>
          <w:tcPr>
            <w:tcW w:w="3402" w:type="dxa"/>
            <w:gridSpan w:val="6"/>
            <w:shd w:val="clear" w:color="auto" w:fill="auto"/>
            <w:vAlign w:val="center"/>
          </w:tcPr>
          <w:p w14:paraId="3B4817E5" w14:textId="3A63640F" w:rsidR="00CF24CF" w:rsidRPr="00E0290F" w:rsidRDefault="00CF24CF" w:rsidP="00E0290F">
            <w:pPr>
              <w:spacing w:before="40" w:after="40" w:line="240" w:lineRule="auto"/>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podregion</w:t>
            </w:r>
          </w:p>
        </w:tc>
        <w:tc>
          <w:tcPr>
            <w:tcW w:w="851" w:type="dxa"/>
            <w:vMerge w:val="restart"/>
            <w:tcBorders>
              <w:bottom w:val="single" w:sz="12" w:space="0" w:color="A8D08D" w:themeColor="accent6" w:themeTint="99"/>
            </w:tcBorders>
            <w:shd w:val="clear" w:color="auto" w:fill="auto"/>
            <w:vAlign w:val="center"/>
          </w:tcPr>
          <w:p w14:paraId="57C97FA9" w14:textId="23BEF6AA" w:rsidR="00CF24CF" w:rsidRPr="00E0290F" w:rsidRDefault="00CF24CF"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ogółem</w:t>
            </w:r>
          </w:p>
        </w:tc>
      </w:tr>
      <w:tr w:rsidR="00CF24CF" w:rsidRPr="007F598D" w14:paraId="63754C09" w14:textId="77777777" w:rsidTr="00E0290F">
        <w:trPr>
          <w:cantSplit/>
          <w:trHeight w:val="1134"/>
        </w:trPr>
        <w:tc>
          <w:tcPr>
            <w:cnfStyle w:val="001000000000" w:firstRow="0" w:lastRow="0" w:firstColumn="1" w:lastColumn="0" w:oddVBand="0" w:evenVBand="0" w:oddHBand="0" w:evenHBand="0" w:firstRowFirstColumn="0" w:firstRowLastColumn="0" w:lastRowFirstColumn="0" w:lastRowLastColumn="0"/>
            <w:tcW w:w="4106" w:type="dxa"/>
            <w:vMerge/>
            <w:tcBorders>
              <w:bottom w:val="single" w:sz="12" w:space="0" w:color="A8D08D" w:themeColor="accent6" w:themeTint="99"/>
            </w:tcBorders>
            <w:hideMark/>
          </w:tcPr>
          <w:p w14:paraId="1698A8E1" w14:textId="26FD43C4" w:rsidR="00CF24CF" w:rsidRPr="007F598D" w:rsidRDefault="00CF24CF" w:rsidP="00045332">
            <w:pPr>
              <w:spacing w:before="40" w:after="40"/>
              <w:ind w:firstLine="0"/>
              <w:jc w:val="center"/>
              <w:rPr>
                <w:rFonts w:eastAsia="Times New Roman" w:cs="Arial"/>
                <w:color w:val="000000"/>
                <w:sz w:val="15"/>
                <w:szCs w:val="15"/>
                <w:lang w:eastAsia="pl-PL"/>
              </w:rPr>
            </w:pPr>
          </w:p>
        </w:tc>
        <w:tc>
          <w:tcPr>
            <w:tcW w:w="567" w:type="dxa"/>
            <w:tcBorders>
              <w:top w:val="single" w:sz="4" w:space="0" w:color="A8D08D" w:themeColor="accent6" w:themeTint="99"/>
              <w:bottom w:val="single" w:sz="12" w:space="0" w:color="A8D08D" w:themeColor="accent6" w:themeTint="99"/>
            </w:tcBorders>
            <w:textDirection w:val="btLr"/>
            <w:vAlign w:val="center"/>
            <w:hideMark/>
          </w:tcPr>
          <w:p w14:paraId="79936F04" w14:textId="77777777" w:rsidR="00CF24CF" w:rsidRPr="00E0290F" w:rsidRDefault="00CF24CF" w:rsidP="00E0290F">
            <w:pPr>
              <w:spacing w:before="40" w:after="40"/>
              <w:ind w:left="113" w:right="113"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kaliski</w:t>
            </w:r>
          </w:p>
        </w:tc>
        <w:tc>
          <w:tcPr>
            <w:tcW w:w="567" w:type="dxa"/>
            <w:tcBorders>
              <w:top w:val="single" w:sz="4" w:space="0" w:color="A8D08D" w:themeColor="accent6" w:themeTint="99"/>
              <w:bottom w:val="single" w:sz="12" w:space="0" w:color="A8D08D" w:themeColor="accent6" w:themeTint="99"/>
            </w:tcBorders>
            <w:textDirection w:val="btLr"/>
            <w:vAlign w:val="center"/>
            <w:hideMark/>
          </w:tcPr>
          <w:p w14:paraId="2816DDE5" w14:textId="77777777" w:rsidR="00CF24CF" w:rsidRPr="00E0290F" w:rsidRDefault="00CF24CF" w:rsidP="00E0290F">
            <w:pPr>
              <w:spacing w:before="40" w:after="40"/>
              <w:ind w:left="113" w:right="113"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koniński</w:t>
            </w:r>
          </w:p>
        </w:tc>
        <w:tc>
          <w:tcPr>
            <w:tcW w:w="567" w:type="dxa"/>
            <w:tcBorders>
              <w:top w:val="single" w:sz="4" w:space="0" w:color="A8D08D" w:themeColor="accent6" w:themeTint="99"/>
              <w:bottom w:val="single" w:sz="12" w:space="0" w:color="A8D08D" w:themeColor="accent6" w:themeTint="99"/>
            </w:tcBorders>
            <w:textDirection w:val="btLr"/>
            <w:vAlign w:val="center"/>
            <w:hideMark/>
          </w:tcPr>
          <w:p w14:paraId="104B7455" w14:textId="77777777" w:rsidR="00CF24CF" w:rsidRPr="00E0290F" w:rsidRDefault="00CF24CF" w:rsidP="00E0290F">
            <w:pPr>
              <w:spacing w:before="40" w:after="40"/>
              <w:ind w:left="113" w:right="113"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leszczyński</w:t>
            </w:r>
          </w:p>
        </w:tc>
        <w:tc>
          <w:tcPr>
            <w:tcW w:w="567" w:type="dxa"/>
            <w:tcBorders>
              <w:top w:val="single" w:sz="4" w:space="0" w:color="A8D08D" w:themeColor="accent6" w:themeTint="99"/>
              <w:bottom w:val="single" w:sz="12" w:space="0" w:color="A8D08D" w:themeColor="accent6" w:themeTint="99"/>
            </w:tcBorders>
            <w:textDirection w:val="btLr"/>
            <w:vAlign w:val="center"/>
            <w:hideMark/>
          </w:tcPr>
          <w:p w14:paraId="39BAA810" w14:textId="77777777" w:rsidR="00CF24CF" w:rsidRPr="00E0290F" w:rsidRDefault="00CF24CF" w:rsidP="00E0290F">
            <w:pPr>
              <w:spacing w:before="40" w:after="40"/>
              <w:ind w:left="113" w:right="113"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pilski</w:t>
            </w:r>
          </w:p>
        </w:tc>
        <w:tc>
          <w:tcPr>
            <w:tcW w:w="567" w:type="dxa"/>
            <w:tcBorders>
              <w:top w:val="single" w:sz="4" w:space="0" w:color="A8D08D" w:themeColor="accent6" w:themeTint="99"/>
              <w:bottom w:val="single" w:sz="12" w:space="0" w:color="A8D08D" w:themeColor="accent6" w:themeTint="99"/>
            </w:tcBorders>
            <w:textDirection w:val="btLr"/>
            <w:vAlign w:val="center"/>
            <w:hideMark/>
          </w:tcPr>
          <w:p w14:paraId="48CE36B8" w14:textId="75541D99" w:rsidR="00CF24CF" w:rsidRPr="00E0290F" w:rsidRDefault="00CF24CF" w:rsidP="00E0290F">
            <w:pPr>
              <w:spacing w:before="40" w:after="40"/>
              <w:ind w:left="113" w:right="113"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Poznań</w:t>
            </w:r>
          </w:p>
        </w:tc>
        <w:tc>
          <w:tcPr>
            <w:tcW w:w="567" w:type="dxa"/>
            <w:tcBorders>
              <w:top w:val="single" w:sz="4" w:space="0" w:color="A8D08D" w:themeColor="accent6" w:themeTint="99"/>
              <w:bottom w:val="single" w:sz="12" w:space="0" w:color="A8D08D" w:themeColor="accent6" w:themeTint="99"/>
            </w:tcBorders>
            <w:textDirection w:val="btLr"/>
            <w:vAlign w:val="center"/>
          </w:tcPr>
          <w:p w14:paraId="2A160092" w14:textId="77777777" w:rsidR="00CF24CF" w:rsidRPr="00E0290F" w:rsidRDefault="00CF24CF" w:rsidP="00E0290F">
            <w:pPr>
              <w:spacing w:before="40" w:after="40"/>
              <w:ind w:left="113" w:right="113"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6"/>
                <w:szCs w:val="16"/>
                <w:lang w:eastAsia="pl-PL"/>
              </w:rPr>
            </w:pPr>
            <w:r w:rsidRPr="00E0290F">
              <w:rPr>
                <w:rFonts w:eastAsia="Times New Roman" w:cs="Arial"/>
                <w:b/>
                <w:bCs/>
                <w:color w:val="000000"/>
                <w:sz w:val="16"/>
                <w:szCs w:val="16"/>
                <w:lang w:eastAsia="pl-PL"/>
              </w:rPr>
              <w:t>poznański</w:t>
            </w:r>
          </w:p>
        </w:tc>
        <w:tc>
          <w:tcPr>
            <w:tcW w:w="851" w:type="dxa"/>
            <w:vMerge/>
            <w:tcBorders>
              <w:bottom w:val="single" w:sz="12" w:space="0" w:color="A8D08D" w:themeColor="accent6" w:themeTint="99"/>
            </w:tcBorders>
            <w:vAlign w:val="center"/>
          </w:tcPr>
          <w:p w14:paraId="29209EB5" w14:textId="4FA2630E" w:rsidR="00CF24CF" w:rsidRPr="007F598D" w:rsidRDefault="00CF24CF"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bCs/>
                <w:color w:val="000000"/>
                <w:sz w:val="15"/>
                <w:szCs w:val="15"/>
                <w:lang w:eastAsia="pl-PL"/>
              </w:rPr>
            </w:pPr>
          </w:p>
        </w:tc>
      </w:tr>
      <w:tr w:rsidR="00045332" w:rsidRPr="007F598D" w14:paraId="4E070CB8" w14:textId="77777777" w:rsidTr="00E0290F">
        <w:trPr>
          <w:cnfStyle w:val="000000100000" w:firstRow="0" w:lastRow="0" w:firstColumn="0" w:lastColumn="0" w:oddVBand="0" w:evenVBand="0" w:oddHBand="1" w:evenHBand="0" w:firstRowFirstColumn="0" w:firstRowLastColumn="0" w:lastRowFirstColumn="0" w:lastRowLastColumn="0"/>
          <w:trHeight w:val="69"/>
        </w:trPr>
        <w:tc>
          <w:tcPr>
            <w:cnfStyle w:val="001000000000" w:firstRow="0" w:lastRow="0" w:firstColumn="1" w:lastColumn="0" w:oddVBand="0" w:evenVBand="0" w:oddHBand="0" w:evenHBand="0" w:firstRowFirstColumn="0" w:firstRowLastColumn="0" w:lastRowFirstColumn="0" w:lastRowLastColumn="0"/>
            <w:tcW w:w="4106" w:type="dxa"/>
            <w:tcBorders>
              <w:top w:val="single" w:sz="12" w:space="0" w:color="A8D08D" w:themeColor="accent6" w:themeTint="99"/>
            </w:tcBorders>
            <w:noWrap/>
            <w:vAlign w:val="center"/>
            <w:hideMark/>
          </w:tcPr>
          <w:p w14:paraId="25F2DDA6" w14:textId="77777777" w:rsidR="00B93B6D" w:rsidRPr="009F5F66" w:rsidRDefault="00B93B6D" w:rsidP="007F598D">
            <w:pPr>
              <w:spacing w:before="40" w:after="40"/>
              <w:ind w:firstLine="0"/>
              <w:jc w:val="left"/>
              <w:rPr>
                <w:rFonts w:eastAsia="Times New Roman" w:cs="Arial"/>
                <w:b w:val="0"/>
                <w:color w:val="000000"/>
                <w:sz w:val="16"/>
                <w:szCs w:val="16"/>
                <w:lang w:eastAsia="pl-PL"/>
              </w:rPr>
            </w:pPr>
            <w:r w:rsidRPr="009F5F66">
              <w:rPr>
                <w:rFonts w:cs="Arial"/>
                <w:b w:val="0"/>
                <w:sz w:val="16"/>
                <w:szCs w:val="16"/>
              </w:rPr>
              <w:t>Szkolenia i doradztwo w zakresie wsparcia przedsiębiorczości</w:t>
            </w:r>
          </w:p>
        </w:tc>
        <w:tc>
          <w:tcPr>
            <w:tcW w:w="567" w:type="dxa"/>
            <w:tcBorders>
              <w:top w:val="single" w:sz="12" w:space="0" w:color="A8D08D" w:themeColor="accent6" w:themeTint="99"/>
            </w:tcBorders>
            <w:noWrap/>
            <w:vAlign w:val="center"/>
          </w:tcPr>
          <w:p w14:paraId="712DDDC0"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567" w:type="dxa"/>
            <w:noWrap/>
            <w:vAlign w:val="center"/>
          </w:tcPr>
          <w:p w14:paraId="07A114A7"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567" w:type="dxa"/>
            <w:noWrap/>
            <w:vAlign w:val="center"/>
          </w:tcPr>
          <w:p w14:paraId="49A1EE8F"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567" w:type="dxa"/>
            <w:noWrap/>
            <w:vAlign w:val="center"/>
          </w:tcPr>
          <w:p w14:paraId="6449BE03"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567" w:type="dxa"/>
            <w:noWrap/>
            <w:vAlign w:val="center"/>
          </w:tcPr>
          <w:p w14:paraId="7C0B5FAA"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19</w:t>
            </w:r>
          </w:p>
        </w:tc>
        <w:tc>
          <w:tcPr>
            <w:tcW w:w="567" w:type="dxa"/>
            <w:vAlign w:val="center"/>
          </w:tcPr>
          <w:p w14:paraId="5B61F025"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851" w:type="dxa"/>
            <w:tcBorders>
              <w:top w:val="single" w:sz="12" w:space="0" w:color="A8D08D" w:themeColor="accent6" w:themeTint="99"/>
            </w:tcBorders>
            <w:vAlign w:val="center"/>
          </w:tcPr>
          <w:p w14:paraId="5746B127"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color w:val="000000"/>
                <w:sz w:val="16"/>
                <w:szCs w:val="16"/>
                <w:lang w:eastAsia="pl-PL"/>
              </w:rPr>
            </w:pPr>
            <w:r w:rsidRPr="009F5F66">
              <w:rPr>
                <w:rFonts w:eastAsia="Times New Roman" w:cs="Arial"/>
                <w:b/>
                <w:color w:val="000000"/>
                <w:sz w:val="16"/>
                <w:szCs w:val="16"/>
                <w:lang w:eastAsia="pl-PL"/>
              </w:rPr>
              <w:t>39</w:t>
            </w:r>
          </w:p>
        </w:tc>
      </w:tr>
      <w:tr w:rsidR="00510CBE" w:rsidRPr="007F598D" w14:paraId="4A353298" w14:textId="77777777" w:rsidTr="00E0290F">
        <w:trPr>
          <w:trHeight w:val="120"/>
        </w:trPr>
        <w:tc>
          <w:tcPr>
            <w:cnfStyle w:val="001000000000" w:firstRow="0" w:lastRow="0" w:firstColumn="1" w:lastColumn="0" w:oddVBand="0" w:evenVBand="0" w:oddHBand="0" w:evenHBand="0" w:firstRowFirstColumn="0" w:firstRowLastColumn="0" w:lastRowFirstColumn="0" w:lastRowLastColumn="0"/>
            <w:tcW w:w="4106" w:type="dxa"/>
            <w:noWrap/>
            <w:vAlign w:val="center"/>
            <w:hideMark/>
          </w:tcPr>
          <w:p w14:paraId="7F7FC9BA" w14:textId="77777777" w:rsidR="00B93B6D" w:rsidRPr="009F5F66" w:rsidRDefault="00B93B6D" w:rsidP="007F598D">
            <w:pPr>
              <w:spacing w:before="40" w:after="40"/>
              <w:ind w:firstLine="0"/>
              <w:jc w:val="left"/>
              <w:rPr>
                <w:rFonts w:eastAsia="Times New Roman" w:cs="Arial"/>
                <w:b w:val="0"/>
                <w:color w:val="000000"/>
                <w:sz w:val="16"/>
                <w:szCs w:val="16"/>
                <w:lang w:eastAsia="pl-PL"/>
              </w:rPr>
            </w:pPr>
            <w:r w:rsidRPr="009F5F66">
              <w:rPr>
                <w:rFonts w:cs="Arial"/>
                <w:b w:val="0"/>
                <w:sz w:val="16"/>
                <w:szCs w:val="16"/>
              </w:rPr>
              <w:t xml:space="preserve">Szkolenia i doradztwo w zakresie wsparcia innowacji </w:t>
            </w:r>
          </w:p>
        </w:tc>
        <w:tc>
          <w:tcPr>
            <w:tcW w:w="567" w:type="dxa"/>
            <w:noWrap/>
            <w:vAlign w:val="center"/>
          </w:tcPr>
          <w:p w14:paraId="646AF16F"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567" w:type="dxa"/>
            <w:noWrap/>
            <w:vAlign w:val="center"/>
          </w:tcPr>
          <w:p w14:paraId="75BD1BBE"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567" w:type="dxa"/>
            <w:noWrap/>
            <w:vAlign w:val="center"/>
          </w:tcPr>
          <w:p w14:paraId="72DE41DB"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567" w:type="dxa"/>
            <w:noWrap/>
            <w:vAlign w:val="center"/>
          </w:tcPr>
          <w:p w14:paraId="539155E2"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567" w:type="dxa"/>
            <w:noWrap/>
            <w:vAlign w:val="center"/>
          </w:tcPr>
          <w:p w14:paraId="0998AB87"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19</w:t>
            </w:r>
          </w:p>
        </w:tc>
        <w:tc>
          <w:tcPr>
            <w:tcW w:w="567" w:type="dxa"/>
            <w:vAlign w:val="center"/>
          </w:tcPr>
          <w:p w14:paraId="40F90726"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851" w:type="dxa"/>
            <w:vAlign w:val="center"/>
          </w:tcPr>
          <w:p w14:paraId="2C9423FC"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color w:val="000000"/>
                <w:sz w:val="16"/>
                <w:szCs w:val="16"/>
                <w:lang w:eastAsia="pl-PL"/>
              </w:rPr>
            </w:pPr>
            <w:r w:rsidRPr="009F5F66">
              <w:rPr>
                <w:rFonts w:eastAsia="Times New Roman" w:cs="Arial"/>
                <w:b/>
                <w:color w:val="000000"/>
                <w:sz w:val="16"/>
                <w:szCs w:val="16"/>
                <w:lang w:eastAsia="pl-PL"/>
              </w:rPr>
              <w:t>36</w:t>
            </w:r>
          </w:p>
        </w:tc>
      </w:tr>
      <w:tr w:rsidR="007F598D" w:rsidRPr="007F598D" w14:paraId="53B496EA" w14:textId="77777777" w:rsidTr="00E0290F">
        <w:trPr>
          <w:cnfStyle w:val="000000100000" w:firstRow="0" w:lastRow="0" w:firstColumn="0" w:lastColumn="0" w:oddVBand="0" w:evenVBand="0" w:oddHBand="1" w:evenHBand="0" w:firstRowFirstColumn="0" w:firstRowLastColumn="0" w:lastRowFirstColumn="0" w:lastRowLastColumn="0"/>
          <w:trHeight w:val="69"/>
        </w:trPr>
        <w:tc>
          <w:tcPr>
            <w:cnfStyle w:val="001000000000" w:firstRow="0" w:lastRow="0" w:firstColumn="1" w:lastColumn="0" w:oddVBand="0" w:evenVBand="0" w:oddHBand="0" w:evenHBand="0" w:firstRowFirstColumn="0" w:firstRowLastColumn="0" w:lastRowFirstColumn="0" w:lastRowLastColumn="0"/>
            <w:tcW w:w="4106" w:type="dxa"/>
            <w:noWrap/>
            <w:vAlign w:val="center"/>
            <w:hideMark/>
          </w:tcPr>
          <w:p w14:paraId="75E2C5F6" w14:textId="77777777" w:rsidR="00B93B6D" w:rsidRPr="009F5F66" w:rsidRDefault="00B93B6D" w:rsidP="007F598D">
            <w:pPr>
              <w:spacing w:before="40" w:after="40"/>
              <w:ind w:firstLine="0"/>
              <w:jc w:val="left"/>
              <w:rPr>
                <w:rFonts w:eastAsia="Times New Roman" w:cs="Arial"/>
                <w:b w:val="0"/>
                <w:color w:val="000000"/>
                <w:sz w:val="16"/>
                <w:szCs w:val="16"/>
                <w:lang w:eastAsia="pl-PL"/>
              </w:rPr>
            </w:pPr>
            <w:r w:rsidRPr="009F5F66">
              <w:rPr>
                <w:rFonts w:cs="Arial"/>
                <w:b w:val="0"/>
                <w:sz w:val="16"/>
                <w:szCs w:val="16"/>
              </w:rPr>
              <w:t>Inne usługi w zakresie wsparcia przedsiębiorczości</w:t>
            </w:r>
          </w:p>
        </w:tc>
        <w:tc>
          <w:tcPr>
            <w:tcW w:w="567" w:type="dxa"/>
            <w:noWrap/>
            <w:vAlign w:val="center"/>
          </w:tcPr>
          <w:p w14:paraId="17D158EB"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567" w:type="dxa"/>
            <w:noWrap/>
            <w:vAlign w:val="center"/>
          </w:tcPr>
          <w:p w14:paraId="554CEE3C"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567" w:type="dxa"/>
            <w:noWrap/>
            <w:vAlign w:val="center"/>
          </w:tcPr>
          <w:p w14:paraId="035C5CDA"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567" w:type="dxa"/>
            <w:noWrap/>
            <w:vAlign w:val="center"/>
          </w:tcPr>
          <w:p w14:paraId="0962BDA3"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567" w:type="dxa"/>
            <w:noWrap/>
            <w:vAlign w:val="center"/>
          </w:tcPr>
          <w:p w14:paraId="2C11D0A9"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13</w:t>
            </w:r>
          </w:p>
        </w:tc>
        <w:tc>
          <w:tcPr>
            <w:tcW w:w="567" w:type="dxa"/>
            <w:vAlign w:val="center"/>
          </w:tcPr>
          <w:p w14:paraId="427EB0F2"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851" w:type="dxa"/>
            <w:vAlign w:val="center"/>
          </w:tcPr>
          <w:p w14:paraId="11570DAE"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color w:val="000000"/>
                <w:sz w:val="16"/>
                <w:szCs w:val="16"/>
                <w:lang w:eastAsia="pl-PL"/>
              </w:rPr>
            </w:pPr>
            <w:r w:rsidRPr="009F5F66">
              <w:rPr>
                <w:rFonts w:eastAsia="Times New Roman" w:cs="Arial"/>
                <w:b/>
                <w:color w:val="000000"/>
                <w:sz w:val="16"/>
                <w:szCs w:val="16"/>
                <w:lang w:eastAsia="pl-PL"/>
              </w:rPr>
              <w:t>34</w:t>
            </w:r>
          </w:p>
        </w:tc>
      </w:tr>
      <w:tr w:rsidR="00510CBE" w:rsidRPr="007F598D" w14:paraId="1FB7F091" w14:textId="77777777" w:rsidTr="00E0290F">
        <w:trPr>
          <w:trHeight w:val="69"/>
        </w:trPr>
        <w:tc>
          <w:tcPr>
            <w:cnfStyle w:val="001000000000" w:firstRow="0" w:lastRow="0" w:firstColumn="1" w:lastColumn="0" w:oddVBand="0" w:evenVBand="0" w:oddHBand="0" w:evenHBand="0" w:firstRowFirstColumn="0" w:firstRowLastColumn="0" w:lastRowFirstColumn="0" w:lastRowLastColumn="0"/>
            <w:tcW w:w="4106" w:type="dxa"/>
            <w:noWrap/>
            <w:vAlign w:val="center"/>
            <w:hideMark/>
          </w:tcPr>
          <w:p w14:paraId="520E6C84" w14:textId="77777777" w:rsidR="00B93B6D" w:rsidRPr="009F5F66" w:rsidRDefault="00B93B6D" w:rsidP="007F598D">
            <w:pPr>
              <w:spacing w:before="40" w:after="40"/>
              <w:ind w:firstLine="0"/>
              <w:jc w:val="left"/>
              <w:rPr>
                <w:rFonts w:eastAsia="Times New Roman" w:cs="Arial"/>
                <w:b w:val="0"/>
                <w:color w:val="000000"/>
                <w:sz w:val="16"/>
                <w:szCs w:val="16"/>
                <w:lang w:eastAsia="pl-PL"/>
              </w:rPr>
            </w:pPr>
            <w:r w:rsidRPr="009F5F66">
              <w:rPr>
                <w:rFonts w:cs="Arial"/>
                <w:b w:val="0"/>
                <w:sz w:val="16"/>
                <w:szCs w:val="16"/>
              </w:rPr>
              <w:t>Inne usługi w zakresie wsparcia innowacji</w:t>
            </w:r>
          </w:p>
        </w:tc>
        <w:tc>
          <w:tcPr>
            <w:tcW w:w="567" w:type="dxa"/>
            <w:noWrap/>
            <w:vAlign w:val="center"/>
          </w:tcPr>
          <w:p w14:paraId="0E65F82C"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567" w:type="dxa"/>
            <w:noWrap/>
            <w:vAlign w:val="center"/>
          </w:tcPr>
          <w:p w14:paraId="78EE58E4"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567" w:type="dxa"/>
            <w:noWrap/>
            <w:vAlign w:val="center"/>
          </w:tcPr>
          <w:p w14:paraId="6AD529C6"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567" w:type="dxa"/>
            <w:noWrap/>
            <w:vAlign w:val="center"/>
          </w:tcPr>
          <w:p w14:paraId="0EB07004"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567" w:type="dxa"/>
            <w:noWrap/>
            <w:vAlign w:val="center"/>
          </w:tcPr>
          <w:p w14:paraId="21C61043"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14</w:t>
            </w:r>
          </w:p>
        </w:tc>
        <w:tc>
          <w:tcPr>
            <w:tcW w:w="567" w:type="dxa"/>
            <w:vAlign w:val="center"/>
          </w:tcPr>
          <w:p w14:paraId="466AA6C4"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851" w:type="dxa"/>
            <w:vAlign w:val="center"/>
          </w:tcPr>
          <w:p w14:paraId="048C9189"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color w:val="000000"/>
                <w:sz w:val="16"/>
                <w:szCs w:val="16"/>
                <w:lang w:eastAsia="pl-PL"/>
              </w:rPr>
            </w:pPr>
            <w:r w:rsidRPr="009F5F66">
              <w:rPr>
                <w:rFonts w:eastAsia="Times New Roman" w:cs="Arial"/>
                <w:b/>
                <w:color w:val="000000"/>
                <w:sz w:val="16"/>
                <w:szCs w:val="16"/>
                <w:lang w:eastAsia="pl-PL"/>
              </w:rPr>
              <w:t>28</w:t>
            </w:r>
          </w:p>
        </w:tc>
      </w:tr>
      <w:tr w:rsidR="007F598D" w:rsidRPr="007F598D" w14:paraId="2AA68AE4" w14:textId="77777777" w:rsidTr="00E0290F">
        <w:trPr>
          <w:cnfStyle w:val="000000100000" w:firstRow="0" w:lastRow="0" w:firstColumn="0" w:lastColumn="0" w:oddVBand="0" w:evenVBand="0" w:oddHBand="1" w:evenHBand="0" w:firstRowFirstColumn="0" w:firstRowLastColumn="0" w:lastRowFirstColumn="0" w:lastRowLastColumn="0"/>
          <w:trHeight w:val="69"/>
        </w:trPr>
        <w:tc>
          <w:tcPr>
            <w:cnfStyle w:val="001000000000" w:firstRow="0" w:lastRow="0" w:firstColumn="1" w:lastColumn="0" w:oddVBand="0" w:evenVBand="0" w:oddHBand="0" w:evenHBand="0" w:firstRowFirstColumn="0" w:firstRowLastColumn="0" w:lastRowFirstColumn="0" w:lastRowLastColumn="0"/>
            <w:tcW w:w="4106" w:type="dxa"/>
            <w:noWrap/>
            <w:vAlign w:val="center"/>
          </w:tcPr>
          <w:p w14:paraId="6E949C33" w14:textId="77777777" w:rsidR="00B93B6D" w:rsidRPr="009F5F66" w:rsidRDefault="00B93B6D" w:rsidP="007F598D">
            <w:pPr>
              <w:spacing w:before="40" w:after="40"/>
              <w:ind w:firstLine="0"/>
              <w:jc w:val="left"/>
              <w:rPr>
                <w:rFonts w:eastAsia="Times New Roman" w:cs="Arial"/>
                <w:b w:val="0"/>
                <w:color w:val="000000"/>
                <w:sz w:val="16"/>
                <w:szCs w:val="16"/>
                <w:lang w:eastAsia="pl-PL"/>
              </w:rPr>
            </w:pPr>
            <w:r w:rsidRPr="009F5F66">
              <w:rPr>
                <w:rFonts w:cs="Arial"/>
                <w:b w:val="0"/>
                <w:sz w:val="16"/>
                <w:szCs w:val="16"/>
              </w:rPr>
              <w:t>Usługi najmu w zakresie wsparcia przedsiębiorczości</w:t>
            </w:r>
          </w:p>
        </w:tc>
        <w:tc>
          <w:tcPr>
            <w:tcW w:w="567" w:type="dxa"/>
            <w:noWrap/>
            <w:vAlign w:val="center"/>
          </w:tcPr>
          <w:p w14:paraId="56395334"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567" w:type="dxa"/>
            <w:noWrap/>
            <w:vAlign w:val="center"/>
          </w:tcPr>
          <w:p w14:paraId="7039C356"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567" w:type="dxa"/>
            <w:noWrap/>
            <w:vAlign w:val="center"/>
          </w:tcPr>
          <w:p w14:paraId="7307A516"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6</w:t>
            </w:r>
          </w:p>
        </w:tc>
        <w:tc>
          <w:tcPr>
            <w:tcW w:w="567" w:type="dxa"/>
            <w:noWrap/>
            <w:vAlign w:val="center"/>
          </w:tcPr>
          <w:p w14:paraId="07553E19"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567" w:type="dxa"/>
            <w:noWrap/>
            <w:vAlign w:val="center"/>
          </w:tcPr>
          <w:p w14:paraId="6C3BF75B"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8</w:t>
            </w:r>
          </w:p>
        </w:tc>
        <w:tc>
          <w:tcPr>
            <w:tcW w:w="567" w:type="dxa"/>
            <w:vAlign w:val="center"/>
          </w:tcPr>
          <w:p w14:paraId="538D59B0"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w:t>
            </w:r>
          </w:p>
        </w:tc>
        <w:tc>
          <w:tcPr>
            <w:tcW w:w="851" w:type="dxa"/>
            <w:vAlign w:val="center"/>
          </w:tcPr>
          <w:p w14:paraId="70B6AA0C" w14:textId="77777777" w:rsidR="00B93B6D" w:rsidRPr="009F5F66" w:rsidRDefault="00B93B6D" w:rsidP="007F598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color w:val="000000"/>
                <w:sz w:val="16"/>
                <w:szCs w:val="16"/>
                <w:lang w:eastAsia="pl-PL"/>
              </w:rPr>
            </w:pPr>
            <w:r w:rsidRPr="009F5F66">
              <w:rPr>
                <w:rFonts w:eastAsia="Times New Roman" w:cs="Arial"/>
                <w:b/>
                <w:color w:val="000000"/>
                <w:sz w:val="16"/>
                <w:szCs w:val="16"/>
                <w:lang w:eastAsia="pl-PL"/>
              </w:rPr>
              <w:t>25</w:t>
            </w:r>
          </w:p>
        </w:tc>
      </w:tr>
      <w:tr w:rsidR="00045332" w:rsidRPr="007F598D" w14:paraId="55F1F929" w14:textId="77777777" w:rsidTr="00E0290F">
        <w:trPr>
          <w:trHeight w:val="69"/>
        </w:trPr>
        <w:tc>
          <w:tcPr>
            <w:cnfStyle w:val="001000000000" w:firstRow="0" w:lastRow="0" w:firstColumn="1" w:lastColumn="0" w:oddVBand="0" w:evenVBand="0" w:oddHBand="0" w:evenHBand="0" w:firstRowFirstColumn="0" w:firstRowLastColumn="0" w:lastRowFirstColumn="0" w:lastRowLastColumn="0"/>
            <w:tcW w:w="4106" w:type="dxa"/>
            <w:noWrap/>
            <w:vAlign w:val="center"/>
          </w:tcPr>
          <w:p w14:paraId="522B2278" w14:textId="77777777" w:rsidR="00B93B6D" w:rsidRPr="009F5F66" w:rsidRDefault="00B93B6D" w:rsidP="007F598D">
            <w:pPr>
              <w:spacing w:before="40" w:after="40"/>
              <w:ind w:firstLine="0"/>
              <w:jc w:val="left"/>
              <w:rPr>
                <w:rFonts w:eastAsia="Times New Roman" w:cs="Arial"/>
                <w:b w:val="0"/>
                <w:color w:val="000000"/>
                <w:sz w:val="16"/>
                <w:szCs w:val="16"/>
                <w:lang w:eastAsia="pl-PL"/>
              </w:rPr>
            </w:pPr>
            <w:r w:rsidRPr="009F5F66">
              <w:rPr>
                <w:rFonts w:cs="Arial"/>
                <w:b w:val="0"/>
                <w:sz w:val="16"/>
                <w:szCs w:val="16"/>
              </w:rPr>
              <w:t>Usługi najmu w zakresie wsparcia innowacji</w:t>
            </w:r>
          </w:p>
        </w:tc>
        <w:tc>
          <w:tcPr>
            <w:tcW w:w="567" w:type="dxa"/>
            <w:noWrap/>
            <w:vAlign w:val="center"/>
          </w:tcPr>
          <w:p w14:paraId="5BD64709"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w:t>
            </w:r>
          </w:p>
        </w:tc>
        <w:tc>
          <w:tcPr>
            <w:tcW w:w="567" w:type="dxa"/>
            <w:noWrap/>
            <w:vAlign w:val="center"/>
          </w:tcPr>
          <w:p w14:paraId="466FFE42"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3</w:t>
            </w:r>
          </w:p>
        </w:tc>
        <w:tc>
          <w:tcPr>
            <w:tcW w:w="567" w:type="dxa"/>
            <w:noWrap/>
            <w:vAlign w:val="center"/>
          </w:tcPr>
          <w:p w14:paraId="517A0996"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4</w:t>
            </w:r>
          </w:p>
        </w:tc>
        <w:tc>
          <w:tcPr>
            <w:tcW w:w="567" w:type="dxa"/>
            <w:noWrap/>
            <w:vAlign w:val="center"/>
          </w:tcPr>
          <w:p w14:paraId="51CE90A4"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2</w:t>
            </w:r>
          </w:p>
        </w:tc>
        <w:tc>
          <w:tcPr>
            <w:tcW w:w="567" w:type="dxa"/>
            <w:noWrap/>
            <w:vAlign w:val="center"/>
          </w:tcPr>
          <w:p w14:paraId="7C8FB28D"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5</w:t>
            </w:r>
          </w:p>
        </w:tc>
        <w:tc>
          <w:tcPr>
            <w:tcW w:w="567" w:type="dxa"/>
            <w:vAlign w:val="center"/>
          </w:tcPr>
          <w:p w14:paraId="2FC1B64C"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9F5F66">
              <w:rPr>
                <w:rFonts w:eastAsia="Times New Roman" w:cs="Arial"/>
                <w:color w:val="000000"/>
                <w:sz w:val="16"/>
                <w:szCs w:val="16"/>
                <w:lang w:eastAsia="pl-PL"/>
              </w:rPr>
              <w:t>1</w:t>
            </w:r>
          </w:p>
        </w:tc>
        <w:tc>
          <w:tcPr>
            <w:tcW w:w="851" w:type="dxa"/>
            <w:vAlign w:val="center"/>
          </w:tcPr>
          <w:p w14:paraId="357B4AD1" w14:textId="77777777" w:rsidR="00B93B6D" w:rsidRPr="009F5F66" w:rsidRDefault="00B93B6D" w:rsidP="007F598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b/>
                <w:color w:val="000000"/>
                <w:sz w:val="16"/>
                <w:szCs w:val="16"/>
                <w:lang w:eastAsia="pl-PL"/>
              </w:rPr>
            </w:pPr>
            <w:r w:rsidRPr="009F5F66">
              <w:rPr>
                <w:rFonts w:eastAsia="Times New Roman" w:cs="Arial"/>
                <w:b/>
                <w:color w:val="000000"/>
                <w:sz w:val="16"/>
                <w:szCs w:val="16"/>
                <w:lang w:eastAsia="pl-PL"/>
              </w:rPr>
              <w:t>16</w:t>
            </w:r>
          </w:p>
        </w:tc>
      </w:tr>
    </w:tbl>
    <w:p w14:paraId="3EF06D71" w14:textId="37195C99" w:rsidR="00B93B6D" w:rsidRDefault="00B93B6D" w:rsidP="007B4524">
      <w:pPr>
        <w:pStyle w:val="AZRODLO"/>
        <w:spacing w:before="60"/>
      </w:pPr>
      <w:r w:rsidRPr="00E747C5">
        <w:t>Źródło: badanie CAWI/CATI, n=4</w:t>
      </w:r>
      <w:r>
        <w:t>4</w:t>
      </w:r>
    </w:p>
    <w:p w14:paraId="28A34FD5" w14:textId="38870F2D" w:rsidR="00B93B6D" w:rsidRPr="00E747C5" w:rsidRDefault="00B93B6D" w:rsidP="00B93B6D">
      <w:pPr>
        <w:spacing w:before="120" w:after="120"/>
        <w:rPr>
          <w:rFonts w:cs="Arial"/>
          <w:szCs w:val="20"/>
        </w:rPr>
      </w:pPr>
      <w:r w:rsidRPr="00E747C5">
        <w:rPr>
          <w:rFonts w:cs="Arial"/>
          <w:szCs w:val="20"/>
        </w:rPr>
        <w:lastRenderedPageBreak/>
        <w:t xml:space="preserve">Analiza szczegółowej struktury usług oferowanych w obrębie poszczególnych kategorii </w:t>
      </w:r>
      <w:r w:rsidR="009E0AC9">
        <w:rPr>
          <w:rFonts w:cs="Arial"/>
          <w:szCs w:val="20"/>
        </w:rPr>
        <w:t xml:space="preserve">(por. tabela 10) </w:t>
      </w:r>
      <w:r w:rsidR="00712CFC">
        <w:rPr>
          <w:rFonts w:cs="Arial"/>
          <w:szCs w:val="20"/>
        </w:rPr>
        <w:t>ws</w:t>
      </w:r>
      <w:r w:rsidRPr="00E747C5">
        <w:rPr>
          <w:rFonts w:cs="Arial"/>
          <w:szCs w:val="20"/>
        </w:rPr>
        <w:t xml:space="preserve">kazuje, że kluczowe obszary działalności wielkopolskich IOB koncentrują się </w:t>
      </w:r>
      <w:r w:rsidR="00280EBE">
        <w:rPr>
          <w:rFonts w:cs="Arial"/>
          <w:szCs w:val="20"/>
        </w:rPr>
        <w:t>przede wszystkim</w:t>
      </w:r>
      <w:r w:rsidRPr="00E747C5">
        <w:rPr>
          <w:rFonts w:cs="Arial"/>
          <w:szCs w:val="20"/>
        </w:rPr>
        <w:t xml:space="preserve"> </w:t>
      </w:r>
      <w:r w:rsidR="00712CFC">
        <w:rPr>
          <w:rFonts w:cs="Arial"/>
          <w:szCs w:val="20"/>
        </w:rPr>
        <w:t>na</w:t>
      </w:r>
      <w:r w:rsidRPr="00E747C5">
        <w:rPr>
          <w:rFonts w:cs="Arial"/>
          <w:szCs w:val="20"/>
        </w:rPr>
        <w:t>:</w:t>
      </w:r>
    </w:p>
    <w:p w14:paraId="1C3A78AC" w14:textId="0EBA851C" w:rsidR="00B93B6D" w:rsidRPr="007218E9" w:rsidRDefault="00712CFC" w:rsidP="008E5E30">
      <w:pPr>
        <w:pStyle w:val="Akapitzlist"/>
        <w:numPr>
          <w:ilvl w:val="0"/>
          <w:numId w:val="27"/>
        </w:numPr>
        <w:spacing w:before="60" w:after="60"/>
        <w:ind w:left="714" w:hanging="357"/>
        <w:contextualSpacing w:val="0"/>
        <w:rPr>
          <w:rFonts w:cs="Arial"/>
          <w:szCs w:val="20"/>
        </w:rPr>
      </w:pPr>
      <w:r>
        <w:rPr>
          <w:rFonts w:cs="Arial"/>
          <w:szCs w:val="20"/>
        </w:rPr>
        <w:t>wspieraniu</w:t>
      </w:r>
      <w:r w:rsidR="00B93B6D" w:rsidRPr="007218E9">
        <w:rPr>
          <w:rFonts w:cs="Arial"/>
          <w:szCs w:val="20"/>
        </w:rPr>
        <w:t xml:space="preserve"> rozwoju nowych przedsiębiorstw, również w zakresie wsparcia innowacji;</w:t>
      </w:r>
    </w:p>
    <w:p w14:paraId="0A340D3E" w14:textId="5B8B78DF" w:rsidR="00B93B6D" w:rsidRDefault="00712CFC" w:rsidP="008E5E30">
      <w:pPr>
        <w:pStyle w:val="Akapitzlist"/>
        <w:numPr>
          <w:ilvl w:val="0"/>
          <w:numId w:val="27"/>
        </w:numPr>
        <w:spacing w:before="60" w:after="60"/>
        <w:ind w:left="714" w:hanging="357"/>
        <w:contextualSpacing w:val="0"/>
        <w:rPr>
          <w:rFonts w:cs="Arial"/>
          <w:szCs w:val="20"/>
        </w:rPr>
      </w:pPr>
      <w:r>
        <w:rPr>
          <w:rFonts w:cs="Arial"/>
          <w:szCs w:val="20"/>
        </w:rPr>
        <w:t>r</w:t>
      </w:r>
      <w:r w:rsidR="00B93B6D" w:rsidRPr="007218E9">
        <w:rPr>
          <w:rFonts w:cs="Arial"/>
          <w:szCs w:val="20"/>
        </w:rPr>
        <w:t>óżnego rodzaju działania</w:t>
      </w:r>
      <w:r>
        <w:rPr>
          <w:rFonts w:cs="Arial"/>
          <w:szCs w:val="20"/>
        </w:rPr>
        <w:t>ch wspomagających</w:t>
      </w:r>
      <w:r w:rsidR="00B93B6D" w:rsidRPr="007218E9">
        <w:rPr>
          <w:rFonts w:cs="Arial"/>
          <w:szCs w:val="20"/>
        </w:rPr>
        <w:t xml:space="preserve"> wykorzystanie przez firmy finansowania zewnętrznego, w tym funduszy UE (zarówno oferowanie funduszy, jak i wspieranie </w:t>
      </w:r>
      <w:r w:rsidR="006B2DCC">
        <w:rPr>
          <w:rFonts w:cs="Arial"/>
          <w:szCs w:val="20"/>
        </w:rPr>
        <w:br/>
      </w:r>
      <w:r w:rsidR="00B93B6D" w:rsidRPr="007218E9">
        <w:rPr>
          <w:rFonts w:cs="Arial"/>
          <w:szCs w:val="20"/>
        </w:rPr>
        <w:t xml:space="preserve">w ich pozyskaniu), jak i dotacji na rozwój działalności innowacyjnej. Warto dodać, że aspekt związany z finansowaniem działalności przedsiębiorstw pojawia się </w:t>
      </w:r>
      <w:r w:rsidR="006B2DCC">
        <w:rPr>
          <w:rFonts w:cs="Arial"/>
          <w:szCs w:val="20"/>
        </w:rPr>
        <w:br/>
      </w:r>
      <w:r w:rsidR="00B93B6D" w:rsidRPr="007218E9">
        <w:rPr>
          <w:rFonts w:cs="Arial"/>
          <w:szCs w:val="20"/>
        </w:rPr>
        <w:t>w strukturze usług oferowanych przez wielkopolskie IOB w kilku innych odsłonach, jak chociażby pod postacią oferowan</w:t>
      </w:r>
      <w:r>
        <w:rPr>
          <w:rFonts w:cs="Arial"/>
          <w:szCs w:val="20"/>
        </w:rPr>
        <w:t>i</w:t>
      </w:r>
      <w:r w:rsidR="00B93B6D" w:rsidRPr="007218E9">
        <w:rPr>
          <w:rFonts w:cs="Arial"/>
          <w:szCs w:val="20"/>
        </w:rPr>
        <w:t xml:space="preserve">a różnego rodzaju pożyczek dla rozpoczynających działalność </w:t>
      </w:r>
      <w:r>
        <w:rPr>
          <w:rFonts w:cs="Arial"/>
          <w:szCs w:val="20"/>
        </w:rPr>
        <w:t xml:space="preserve">gospodarczą </w:t>
      </w:r>
      <w:r w:rsidR="00B93B6D" w:rsidRPr="007218E9">
        <w:rPr>
          <w:rFonts w:cs="Arial"/>
          <w:szCs w:val="20"/>
        </w:rPr>
        <w:t>czy dla firm.</w:t>
      </w:r>
    </w:p>
    <w:p w14:paraId="1D2D28F3" w14:textId="77777777" w:rsidR="007218E9" w:rsidRPr="007218E9" w:rsidRDefault="007218E9" w:rsidP="007218E9"/>
    <w:p w14:paraId="09ECC431" w14:textId="698C2B39" w:rsidR="00B93B6D" w:rsidRDefault="00B93B6D" w:rsidP="007218E9">
      <w:pPr>
        <w:pStyle w:val="ATABELA"/>
      </w:pPr>
      <w:r w:rsidRPr="00E747C5">
        <w:t xml:space="preserve">Tabela </w:t>
      </w:r>
      <w:fldSimple w:instr=" SEQ Tab. \* ARABIC ">
        <w:r w:rsidR="00CF4B19">
          <w:rPr>
            <w:noProof/>
          </w:rPr>
          <w:t>10</w:t>
        </w:r>
      </w:fldSimple>
      <w:r w:rsidRPr="00E747C5">
        <w:t xml:space="preserve">. </w:t>
      </w:r>
      <w:r w:rsidR="00CF2E55">
        <w:t>Rodzaje u</w:t>
      </w:r>
      <w:r w:rsidRPr="00E747C5">
        <w:t>sług</w:t>
      </w:r>
      <w:r w:rsidR="00CF2E55">
        <w:t xml:space="preserve"> </w:t>
      </w:r>
      <w:r w:rsidRPr="00E747C5">
        <w:t>świadczon</w:t>
      </w:r>
      <w:r w:rsidR="00CF2E55">
        <w:t>ych</w:t>
      </w:r>
      <w:r w:rsidRPr="00E747C5">
        <w:t xml:space="preserve"> przez IOB </w:t>
      </w:r>
      <w:r w:rsidR="00F56447">
        <w:t>w</w:t>
      </w:r>
      <w:r w:rsidRPr="00E747C5">
        <w:t xml:space="preserve"> województw</w:t>
      </w:r>
      <w:r w:rsidR="00F56447">
        <w:t>ie</w:t>
      </w:r>
      <w:r w:rsidRPr="00E747C5">
        <w:t xml:space="preserve"> wi</w:t>
      </w:r>
      <w:r w:rsidR="00F56447">
        <w:t>elkopolskim (liczba wskazań)</w:t>
      </w:r>
    </w:p>
    <w:tbl>
      <w:tblPr>
        <w:tblStyle w:val="Tabelasiatki6kolorowaakcent6"/>
        <w:tblW w:w="4750" w:type="pct"/>
        <w:jc w:val="center"/>
        <w:tblLook w:val="04A0" w:firstRow="1" w:lastRow="0" w:firstColumn="1" w:lastColumn="0" w:noHBand="0" w:noVBand="1"/>
      </w:tblPr>
      <w:tblGrid>
        <w:gridCol w:w="1712"/>
        <w:gridCol w:w="4992"/>
        <w:gridCol w:w="1150"/>
      </w:tblGrid>
      <w:tr w:rsidR="007218E9" w14:paraId="44565F0E" w14:textId="77777777" w:rsidTr="006B2DCC">
        <w:trPr>
          <w:cnfStyle w:val="100000000000" w:firstRow="1" w:lastRow="0" w:firstColumn="0" w:lastColumn="0" w:oddVBand="0" w:evenVBand="0" w:oddHBand="0" w:evenHBand="0" w:firstRowFirstColumn="0" w:firstRowLastColumn="0" w:lastRowFirstColumn="0" w:lastRowLastColumn="0"/>
          <w:tblHeader/>
          <w:jc w:val="center"/>
        </w:trPr>
        <w:tc>
          <w:tcPr>
            <w:cnfStyle w:val="001000000000" w:firstRow="0" w:lastRow="0" w:firstColumn="1" w:lastColumn="0" w:oddVBand="0" w:evenVBand="0" w:oddHBand="0" w:evenHBand="0" w:firstRowFirstColumn="0" w:firstRowLastColumn="0" w:lastRowFirstColumn="0" w:lastRowLastColumn="0"/>
            <w:tcW w:w="6662" w:type="dxa"/>
            <w:gridSpan w:val="2"/>
          </w:tcPr>
          <w:p w14:paraId="13BF5745" w14:textId="1CD265E2" w:rsidR="007218E9" w:rsidRPr="0065269C" w:rsidRDefault="005C2462" w:rsidP="009705BE">
            <w:pPr>
              <w:pStyle w:val="ATABELA"/>
              <w:spacing w:before="40" w:after="40" w:line="276" w:lineRule="auto"/>
              <w:rPr>
                <w:b/>
              </w:rPr>
            </w:pPr>
            <w:r w:rsidRPr="0065269C">
              <w:rPr>
                <w:rFonts w:eastAsia="Times New Roman"/>
                <w:b/>
                <w:bCs/>
                <w:color w:val="000000"/>
              </w:rPr>
              <w:t>Rodzaj</w:t>
            </w:r>
            <w:r w:rsidR="007218E9" w:rsidRPr="0065269C">
              <w:rPr>
                <w:rFonts w:eastAsia="Times New Roman"/>
                <w:b/>
                <w:bCs/>
                <w:color w:val="000000"/>
              </w:rPr>
              <w:t xml:space="preserve"> usług świadczonych przez IOB</w:t>
            </w:r>
          </w:p>
        </w:tc>
        <w:tc>
          <w:tcPr>
            <w:tcW w:w="1143" w:type="dxa"/>
            <w:vAlign w:val="center"/>
          </w:tcPr>
          <w:p w14:paraId="2E839DFA" w14:textId="5A3EB6FB" w:rsidR="007218E9" w:rsidRPr="0065269C" w:rsidRDefault="00B03E47" w:rsidP="0065269C">
            <w:pPr>
              <w:pStyle w:val="ATABELA"/>
              <w:spacing w:before="40" w:after="40" w:line="276" w:lineRule="auto"/>
              <w:cnfStyle w:val="100000000000" w:firstRow="1" w:lastRow="0" w:firstColumn="0" w:lastColumn="0" w:oddVBand="0" w:evenVBand="0" w:oddHBand="0" w:evenHBand="0" w:firstRowFirstColumn="0" w:firstRowLastColumn="0" w:lastRowFirstColumn="0" w:lastRowLastColumn="0"/>
              <w:rPr>
                <w:b/>
              </w:rPr>
            </w:pPr>
            <w:r w:rsidRPr="0065269C">
              <w:rPr>
                <w:b/>
              </w:rPr>
              <w:t>Liczba IOB</w:t>
            </w:r>
          </w:p>
        </w:tc>
      </w:tr>
      <w:tr w:rsidR="007218E9" w14:paraId="36264D72"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restart"/>
            <w:vAlign w:val="center"/>
          </w:tcPr>
          <w:p w14:paraId="40896AD6" w14:textId="7C8F0DB3" w:rsidR="007218E9" w:rsidRPr="0065269C" w:rsidRDefault="007218E9" w:rsidP="00470910">
            <w:pPr>
              <w:pStyle w:val="ATABELA"/>
              <w:spacing w:before="40" w:after="40" w:line="276" w:lineRule="auto"/>
              <w:jc w:val="left"/>
            </w:pPr>
            <w:r w:rsidRPr="0065269C">
              <w:rPr>
                <w:rFonts w:eastAsia="Times New Roman"/>
                <w:bCs/>
                <w:color w:val="000000"/>
              </w:rPr>
              <w:t xml:space="preserve">Szkolenia </w:t>
            </w:r>
            <w:r w:rsidR="006B2DCC">
              <w:rPr>
                <w:rFonts w:eastAsia="Times New Roman"/>
                <w:bCs/>
                <w:color w:val="000000"/>
              </w:rPr>
              <w:br/>
            </w:r>
            <w:r w:rsidRPr="0065269C">
              <w:rPr>
                <w:rFonts w:eastAsia="Times New Roman"/>
                <w:bCs/>
                <w:color w:val="000000"/>
              </w:rPr>
              <w:t xml:space="preserve">i doradztwo </w:t>
            </w:r>
            <w:r w:rsidR="00470910">
              <w:rPr>
                <w:rFonts w:eastAsia="Times New Roman"/>
                <w:bCs/>
                <w:color w:val="000000"/>
              </w:rPr>
              <w:br/>
            </w:r>
            <w:r w:rsidRPr="0065269C">
              <w:rPr>
                <w:rFonts w:eastAsia="Times New Roman"/>
                <w:bCs/>
                <w:color w:val="000000"/>
              </w:rPr>
              <w:t>w zakresie wsparcia przedsiębiorczości (n=39)</w:t>
            </w:r>
          </w:p>
        </w:tc>
        <w:tc>
          <w:tcPr>
            <w:tcW w:w="4961" w:type="dxa"/>
            <w:vAlign w:val="center"/>
          </w:tcPr>
          <w:p w14:paraId="72D469E8" w14:textId="24A421CC"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Przedsiębiorczość, tworzenie firmy</w:t>
            </w:r>
          </w:p>
        </w:tc>
        <w:tc>
          <w:tcPr>
            <w:tcW w:w="1143" w:type="dxa"/>
            <w:vAlign w:val="center"/>
          </w:tcPr>
          <w:p w14:paraId="59EFE523" w14:textId="47B162CE"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31</w:t>
            </w:r>
          </w:p>
        </w:tc>
      </w:tr>
      <w:tr w:rsidR="007218E9" w14:paraId="33BFFEF9"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7675E926" w14:textId="77777777" w:rsidR="007218E9" w:rsidRPr="0065269C" w:rsidRDefault="007218E9" w:rsidP="0065269C">
            <w:pPr>
              <w:pStyle w:val="ATABELA"/>
              <w:spacing w:before="40" w:after="40" w:line="276" w:lineRule="auto"/>
              <w:jc w:val="left"/>
            </w:pPr>
          </w:p>
        </w:tc>
        <w:tc>
          <w:tcPr>
            <w:tcW w:w="4961" w:type="dxa"/>
            <w:shd w:val="clear" w:color="auto" w:fill="E2EFD9" w:themeFill="accent6" w:themeFillTint="33"/>
            <w:vAlign w:val="center"/>
          </w:tcPr>
          <w:p w14:paraId="247E55BC" w14:textId="7B284E8D" w:rsidR="007218E9" w:rsidRPr="007218E9" w:rsidRDefault="007218E9"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b w:val="0"/>
              </w:rPr>
            </w:pPr>
            <w:r w:rsidRPr="007218E9">
              <w:rPr>
                <w:rFonts w:eastAsia="Times New Roman"/>
                <w:b w:val="0"/>
                <w:color w:val="000000"/>
              </w:rPr>
              <w:t>Dostęp do funduszy UE</w:t>
            </w:r>
          </w:p>
        </w:tc>
        <w:tc>
          <w:tcPr>
            <w:tcW w:w="1143" w:type="dxa"/>
            <w:shd w:val="clear" w:color="auto" w:fill="E2EFD9" w:themeFill="accent6" w:themeFillTint="33"/>
            <w:vAlign w:val="center"/>
          </w:tcPr>
          <w:p w14:paraId="1DABDBC0" w14:textId="545A6FA2" w:rsidR="007218E9" w:rsidRPr="007218E9" w:rsidRDefault="007218E9"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b w:val="0"/>
              </w:rPr>
            </w:pPr>
            <w:r w:rsidRPr="007218E9">
              <w:rPr>
                <w:rFonts w:eastAsia="Times New Roman"/>
                <w:b w:val="0"/>
                <w:color w:val="000000"/>
              </w:rPr>
              <w:t>29</w:t>
            </w:r>
          </w:p>
        </w:tc>
      </w:tr>
      <w:tr w:rsidR="007218E9" w14:paraId="708F43F6"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67A57876" w14:textId="77777777" w:rsidR="007218E9" w:rsidRPr="0065269C" w:rsidRDefault="007218E9" w:rsidP="0065269C">
            <w:pPr>
              <w:pStyle w:val="ATABELA"/>
              <w:spacing w:before="40" w:after="40" w:line="276" w:lineRule="auto"/>
              <w:jc w:val="left"/>
            </w:pPr>
          </w:p>
        </w:tc>
        <w:tc>
          <w:tcPr>
            <w:tcW w:w="4961" w:type="dxa"/>
            <w:vAlign w:val="center"/>
          </w:tcPr>
          <w:p w14:paraId="520B372F" w14:textId="2C796FCC"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Opracowanie planu biznesowego, modelu biznesowego</w:t>
            </w:r>
          </w:p>
        </w:tc>
        <w:tc>
          <w:tcPr>
            <w:tcW w:w="1143" w:type="dxa"/>
            <w:vAlign w:val="center"/>
          </w:tcPr>
          <w:p w14:paraId="1350EAA2" w14:textId="49C2A5B3"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23</w:t>
            </w:r>
          </w:p>
        </w:tc>
      </w:tr>
      <w:tr w:rsidR="007218E9" w14:paraId="44B9A9CF"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432F382B" w14:textId="77777777" w:rsidR="007218E9" w:rsidRPr="0065269C" w:rsidRDefault="007218E9" w:rsidP="0065269C">
            <w:pPr>
              <w:pStyle w:val="ATABELA"/>
              <w:spacing w:before="40" w:after="40" w:line="276" w:lineRule="auto"/>
              <w:jc w:val="left"/>
            </w:pPr>
          </w:p>
        </w:tc>
        <w:tc>
          <w:tcPr>
            <w:tcW w:w="4961" w:type="dxa"/>
            <w:shd w:val="clear" w:color="auto" w:fill="E2EFD9" w:themeFill="accent6" w:themeFillTint="33"/>
            <w:vAlign w:val="center"/>
          </w:tcPr>
          <w:p w14:paraId="058A9095" w14:textId="4B5B8D88" w:rsidR="007218E9" w:rsidRPr="007218E9" w:rsidRDefault="007218E9"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b w:val="0"/>
              </w:rPr>
            </w:pPr>
            <w:r w:rsidRPr="007218E9">
              <w:rPr>
                <w:rFonts w:eastAsia="Times New Roman"/>
                <w:b w:val="0"/>
                <w:color w:val="000000"/>
              </w:rPr>
              <w:t>Analiza rynku i marketing</w:t>
            </w:r>
          </w:p>
        </w:tc>
        <w:tc>
          <w:tcPr>
            <w:tcW w:w="1143" w:type="dxa"/>
            <w:shd w:val="clear" w:color="auto" w:fill="E2EFD9" w:themeFill="accent6" w:themeFillTint="33"/>
            <w:vAlign w:val="center"/>
          </w:tcPr>
          <w:p w14:paraId="2FD95821" w14:textId="12517B84" w:rsidR="007218E9" w:rsidRPr="007218E9" w:rsidRDefault="007218E9"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b w:val="0"/>
              </w:rPr>
            </w:pPr>
            <w:r w:rsidRPr="007218E9">
              <w:rPr>
                <w:rFonts w:eastAsia="Times New Roman"/>
                <w:b w:val="0"/>
                <w:color w:val="000000"/>
              </w:rPr>
              <w:t>20</w:t>
            </w:r>
          </w:p>
        </w:tc>
      </w:tr>
      <w:tr w:rsidR="007218E9" w14:paraId="06BAEC96"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1B43B0D" w14:textId="77777777" w:rsidR="007218E9" w:rsidRPr="0065269C" w:rsidRDefault="007218E9" w:rsidP="0065269C">
            <w:pPr>
              <w:pStyle w:val="ATABELA"/>
              <w:spacing w:before="40" w:after="40" w:line="276" w:lineRule="auto"/>
              <w:jc w:val="left"/>
            </w:pPr>
          </w:p>
        </w:tc>
        <w:tc>
          <w:tcPr>
            <w:tcW w:w="4961" w:type="dxa"/>
            <w:vAlign w:val="center"/>
          </w:tcPr>
          <w:p w14:paraId="1A4A14D4" w14:textId="5AFC3A03"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Zarządzanie biznesem</w:t>
            </w:r>
          </w:p>
        </w:tc>
        <w:tc>
          <w:tcPr>
            <w:tcW w:w="1143" w:type="dxa"/>
            <w:vAlign w:val="center"/>
          </w:tcPr>
          <w:p w14:paraId="270DB7D9" w14:textId="194A74BC"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18</w:t>
            </w:r>
          </w:p>
        </w:tc>
      </w:tr>
      <w:tr w:rsidR="007218E9" w14:paraId="0A6FA483"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4C12ED7D" w14:textId="77777777" w:rsidR="007218E9" w:rsidRPr="0065269C" w:rsidRDefault="007218E9" w:rsidP="0065269C">
            <w:pPr>
              <w:pStyle w:val="ATABELA"/>
              <w:spacing w:before="40" w:after="40" w:line="276" w:lineRule="auto"/>
              <w:jc w:val="left"/>
            </w:pPr>
          </w:p>
        </w:tc>
        <w:tc>
          <w:tcPr>
            <w:tcW w:w="4961" w:type="dxa"/>
            <w:shd w:val="clear" w:color="auto" w:fill="E2EFD9" w:themeFill="accent6" w:themeFillTint="33"/>
            <w:vAlign w:val="center"/>
          </w:tcPr>
          <w:p w14:paraId="0D2DBAB1" w14:textId="586D1C7F" w:rsidR="007218E9" w:rsidRPr="007218E9" w:rsidRDefault="007218E9"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b w:val="0"/>
              </w:rPr>
            </w:pPr>
            <w:r w:rsidRPr="007218E9">
              <w:rPr>
                <w:rFonts w:eastAsia="Times New Roman"/>
                <w:b w:val="0"/>
                <w:color w:val="000000"/>
              </w:rPr>
              <w:t>Finanse i podatki</w:t>
            </w:r>
          </w:p>
        </w:tc>
        <w:tc>
          <w:tcPr>
            <w:tcW w:w="1143" w:type="dxa"/>
            <w:shd w:val="clear" w:color="auto" w:fill="E2EFD9" w:themeFill="accent6" w:themeFillTint="33"/>
            <w:vAlign w:val="center"/>
          </w:tcPr>
          <w:p w14:paraId="2E5FC975" w14:textId="6CEB29EC" w:rsidR="007218E9" w:rsidRPr="007218E9" w:rsidRDefault="007218E9"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b w:val="0"/>
              </w:rPr>
            </w:pPr>
            <w:r w:rsidRPr="007218E9">
              <w:rPr>
                <w:rFonts w:eastAsia="Times New Roman"/>
                <w:b w:val="0"/>
                <w:color w:val="000000"/>
              </w:rPr>
              <w:t>17</w:t>
            </w:r>
          </w:p>
        </w:tc>
      </w:tr>
      <w:tr w:rsidR="007218E9" w14:paraId="63485D1D"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7806F833" w14:textId="77777777" w:rsidR="007218E9" w:rsidRPr="0065269C" w:rsidRDefault="007218E9" w:rsidP="0065269C">
            <w:pPr>
              <w:pStyle w:val="ATABELA"/>
              <w:spacing w:before="40" w:after="40" w:line="276" w:lineRule="auto"/>
              <w:jc w:val="left"/>
            </w:pPr>
          </w:p>
        </w:tc>
        <w:tc>
          <w:tcPr>
            <w:tcW w:w="4961" w:type="dxa"/>
            <w:vAlign w:val="center"/>
          </w:tcPr>
          <w:p w14:paraId="3E6CA8B9" w14:textId="14B43142"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Wdrażanie nowych usług i produktów</w:t>
            </w:r>
          </w:p>
        </w:tc>
        <w:tc>
          <w:tcPr>
            <w:tcW w:w="1143" w:type="dxa"/>
            <w:vAlign w:val="center"/>
          </w:tcPr>
          <w:p w14:paraId="6991A622" w14:textId="5FD26174"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b w:val="0"/>
              </w:rPr>
            </w:pPr>
            <w:r w:rsidRPr="007218E9">
              <w:rPr>
                <w:rFonts w:eastAsia="Times New Roman"/>
                <w:b w:val="0"/>
                <w:color w:val="000000"/>
              </w:rPr>
              <w:t>16</w:t>
            </w:r>
          </w:p>
        </w:tc>
      </w:tr>
      <w:tr w:rsidR="007218E9" w14:paraId="36BF3213"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0E156A5" w14:textId="77777777" w:rsidR="007218E9" w:rsidRPr="0065269C" w:rsidRDefault="007218E9" w:rsidP="0065269C">
            <w:pPr>
              <w:pStyle w:val="ATABELA"/>
              <w:spacing w:before="40" w:after="40" w:line="276" w:lineRule="auto"/>
              <w:jc w:val="left"/>
            </w:pPr>
          </w:p>
        </w:tc>
        <w:tc>
          <w:tcPr>
            <w:tcW w:w="4961" w:type="dxa"/>
            <w:shd w:val="clear" w:color="auto" w:fill="E2EFD9" w:themeFill="accent6" w:themeFillTint="33"/>
            <w:vAlign w:val="center"/>
          </w:tcPr>
          <w:p w14:paraId="7FC5B022" w14:textId="5FF0C955" w:rsidR="007218E9" w:rsidRPr="007218E9" w:rsidRDefault="007218E9"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7218E9">
              <w:rPr>
                <w:rFonts w:eastAsia="Times New Roman"/>
                <w:b w:val="0"/>
                <w:color w:val="000000"/>
              </w:rPr>
              <w:t>Zarządzanie zasobami ludzkimi</w:t>
            </w:r>
          </w:p>
        </w:tc>
        <w:tc>
          <w:tcPr>
            <w:tcW w:w="1143" w:type="dxa"/>
            <w:shd w:val="clear" w:color="auto" w:fill="E2EFD9" w:themeFill="accent6" w:themeFillTint="33"/>
            <w:vAlign w:val="center"/>
          </w:tcPr>
          <w:p w14:paraId="5E031165" w14:textId="3368B831" w:rsidR="007218E9" w:rsidRPr="007218E9" w:rsidRDefault="007218E9"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7218E9">
              <w:rPr>
                <w:rFonts w:eastAsia="Times New Roman"/>
                <w:b w:val="0"/>
                <w:color w:val="000000"/>
              </w:rPr>
              <w:t>15</w:t>
            </w:r>
          </w:p>
        </w:tc>
      </w:tr>
      <w:tr w:rsidR="007218E9" w14:paraId="071DD42C" w14:textId="77777777" w:rsidTr="006B2DCC">
        <w:trPr>
          <w:cnfStyle w:val="000000100000" w:firstRow="0" w:lastRow="0" w:firstColumn="0" w:lastColumn="0" w:oddVBand="0" w:evenVBand="0" w:oddHBand="1" w:evenHBand="0" w:firstRowFirstColumn="0" w:firstRowLastColumn="0" w:lastRowFirstColumn="0" w:lastRowLastColumn="0"/>
          <w:trHeight w:val="87"/>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19222823" w14:textId="77777777" w:rsidR="007218E9" w:rsidRPr="0065269C" w:rsidRDefault="007218E9" w:rsidP="0065269C">
            <w:pPr>
              <w:pStyle w:val="ATABELA"/>
              <w:spacing w:before="40" w:after="40" w:line="276" w:lineRule="auto"/>
              <w:jc w:val="left"/>
            </w:pPr>
          </w:p>
        </w:tc>
        <w:tc>
          <w:tcPr>
            <w:tcW w:w="4961" w:type="dxa"/>
            <w:vAlign w:val="center"/>
          </w:tcPr>
          <w:p w14:paraId="4E6A8EDF" w14:textId="1E615E86"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7218E9">
              <w:rPr>
                <w:rFonts w:eastAsia="Times New Roman"/>
                <w:b w:val="0"/>
                <w:color w:val="000000"/>
              </w:rPr>
              <w:t>Księgowość, rachunkowość</w:t>
            </w:r>
          </w:p>
        </w:tc>
        <w:tc>
          <w:tcPr>
            <w:tcW w:w="1143" w:type="dxa"/>
            <w:vAlign w:val="center"/>
          </w:tcPr>
          <w:p w14:paraId="68F7D7C7" w14:textId="1873F98C"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7218E9">
              <w:rPr>
                <w:rFonts w:eastAsia="Times New Roman"/>
                <w:b w:val="0"/>
                <w:color w:val="000000"/>
              </w:rPr>
              <w:t>15</w:t>
            </w:r>
          </w:p>
        </w:tc>
      </w:tr>
      <w:tr w:rsidR="007218E9" w14:paraId="32B2334C"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444BB571" w14:textId="77777777" w:rsidR="007218E9" w:rsidRPr="0065269C" w:rsidRDefault="007218E9" w:rsidP="0065269C">
            <w:pPr>
              <w:pStyle w:val="ATABELA"/>
              <w:spacing w:before="40" w:after="40" w:line="276" w:lineRule="auto"/>
              <w:jc w:val="left"/>
            </w:pPr>
          </w:p>
        </w:tc>
        <w:tc>
          <w:tcPr>
            <w:tcW w:w="4961" w:type="dxa"/>
            <w:shd w:val="clear" w:color="auto" w:fill="E2EFD9" w:themeFill="accent6" w:themeFillTint="33"/>
            <w:vAlign w:val="center"/>
          </w:tcPr>
          <w:p w14:paraId="277C89D2" w14:textId="7966B95B" w:rsidR="007218E9" w:rsidRPr="007218E9" w:rsidRDefault="007218E9"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7218E9">
              <w:rPr>
                <w:rFonts w:eastAsia="Times New Roman"/>
                <w:b w:val="0"/>
                <w:color w:val="000000"/>
              </w:rPr>
              <w:t>Ochrona własności intelektualnej</w:t>
            </w:r>
          </w:p>
        </w:tc>
        <w:tc>
          <w:tcPr>
            <w:tcW w:w="1143" w:type="dxa"/>
            <w:shd w:val="clear" w:color="auto" w:fill="E2EFD9" w:themeFill="accent6" w:themeFillTint="33"/>
            <w:vAlign w:val="center"/>
          </w:tcPr>
          <w:p w14:paraId="6FBFF8A1" w14:textId="74E1D496" w:rsidR="007218E9" w:rsidRPr="007218E9" w:rsidRDefault="007218E9"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7218E9">
              <w:rPr>
                <w:rFonts w:eastAsia="Times New Roman"/>
                <w:b w:val="0"/>
                <w:color w:val="000000"/>
              </w:rPr>
              <w:t>15</w:t>
            </w:r>
          </w:p>
        </w:tc>
      </w:tr>
      <w:tr w:rsidR="007218E9" w14:paraId="5F4341E2"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0CAEA39E" w14:textId="77777777" w:rsidR="007218E9" w:rsidRPr="0065269C" w:rsidRDefault="007218E9" w:rsidP="0065269C">
            <w:pPr>
              <w:pStyle w:val="ATABELA"/>
              <w:spacing w:before="40" w:after="40" w:line="276" w:lineRule="auto"/>
              <w:jc w:val="left"/>
            </w:pPr>
          </w:p>
        </w:tc>
        <w:tc>
          <w:tcPr>
            <w:tcW w:w="4961" w:type="dxa"/>
            <w:vAlign w:val="center"/>
          </w:tcPr>
          <w:p w14:paraId="22C78F8F" w14:textId="32436C78"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7218E9">
              <w:rPr>
                <w:rFonts w:eastAsia="Times New Roman"/>
                <w:b w:val="0"/>
                <w:color w:val="000000"/>
              </w:rPr>
              <w:t>Handel zagraniczny i współpraca międzynarodowa</w:t>
            </w:r>
          </w:p>
        </w:tc>
        <w:tc>
          <w:tcPr>
            <w:tcW w:w="1143" w:type="dxa"/>
            <w:vAlign w:val="center"/>
          </w:tcPr>
          <w:p w14:paraId="5CDB2C67" w14:textId="5FA50A9D"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7218E9">
              <w:rPr>
                <w:rFonts w:eastAsia="Times New Roman"/>
                <w:b w:val="0"/>
                <w:color w:val="000000"/>
              </w:rPr>
              <w:t>13</w:t>
            </w:r>
          </w:p>
        </w:tc>
      </w:tr>
      <w:tr w:rsidR="007218E9" w14:paraId="72C964A8"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124EA4BE" w14:textId="77777777" w:rsidR="007218E9" w:rsidRPr="0065269C" w:rsidRDefault="007218E9" w:rsidP="0065269C">
            <w:pPr>
              <w:pStyle w:val="ATABELA"/>
              <w:spacing w:before="40" w:after="40" w:line="276" w:lineRule="auto"/>
              <w:jc w:val="left"/>
            </w:pPr>
          </w:p>
        </w:tc>
        <w:tc>
          <w:tcPr>
            <w:tcW w:w="4961" w:type="dxa"/>
            <w:shd w:val="clear" w:color="auto" w:fill="E2EFD9" w:themeFill="accent6" w:themeFillTint="33"/>
            <w:vAlign w:val="center"/>
          </w:tcPr>
          <w:p w14:paraId="6E12D447" w14:textId="3327735F" w:rsidR="007218E9" w:rsidRPr="007218E9" w:rsidRDefault="007218E9"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7218E9">
              <w:rPr>
                <w:rFonts w:eastAsia="Times New Roman"/>
                <w:b w:val="0"/>
                <w:color w:val="000000"/>
              </w:rPr>
              <w:t>Prawo gospodarcze</w:t>
            </w:r>
          </w:p>
        </w:tc>
        <w:tc>
          <w:tcPr>
            <w:tcW w:w="1143" w:type="dxa"/>
            <w:shd w:val="clear" w:color="auto" w:fill="E2EFD9" w:themeFill="accent6" w:themeFillTint="33"/>
            <w:vAlign w:val="center"/>
          </w:tcPr>
          <w:p w14:paraId="63669E07" w14:textId="0B81E48C" w:rsidR="007218E9" w:rsidRPr="007218E9" w:rsidRDefault="007218E9"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7218E9">
              <w:rPr>
                <w:rFonts w:eastAsia="Times New Roman"/>
                <w:b w:val="0"/>
                <w:color w:val="000000"/>
              </w:rPr>
              <w:t>8</w:t>
            </w:r>
          </w:p>
        </w:tc>
      </w:tr>
      <w:tr w:rsidR="007218E9" w14:paraId="5A37F0D7"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09F9FE9B" w14:textId="77777777" w:rsidR="007218E9" w:rsidRPr="0065269C" w:rsidRDefault="007218E9" w:rsidP="0065269C">
            <w:pPr>
              <w:pStyle w:val="ATABELA"/>
              <w:spacing w:before="40" w:after="40" w:line="276" w:lineRule="auto"/>
              <w:jc w:val="left"/>
            </w:pPr>
          </w:p>
        </w:tc>
        <w:tc>
          <w:tcPr>
            <w:tcW w:w="4961" w:type="dxa"/>
            <w:vAlign w:val="center"/>
          </w:tcPr>
          <w:p w14:paraId="56A92758" w14:textId="2F1F44DE" w:rsidR="007218E9" w:rsidRPr="007218E9" w:rsidRDefault="007218E9"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7218E9">
              <w:rPr>
                <w:rFonts w:eastAsia="Times New Roman"/>
                <w:b w:val="0"/>
                <w:color w:val="000000"/>
              </w:rPr>
              <w:t>Pośrednictwo kooperacyjne</w:t>
            </w:r>
          </w:p>
        </w:tc>
        <w:tc>
          <w:tcPr>
            <w:tcW w:w="1143" w:type="dxa"/>
            <w:vAlign w:val="center"/>
          </w:tcPr>
          <w:p w14:paraId="32574D29" w14:textId="5DA1CD8A" w:rsidR="007218E9" w:rsidRPr="007218E9" w:rsidRDefault="007218E9"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7218E9">
              <w:rPr>
                <w:rFonts w:eastAsia="Times New Roman"/>
                <w:b w:val="0"/>
                <w:color w:val="000000"/>
              </w:rPr>
              <w:t>7</w:t>
            </w:r>
          </w:p>
        </w:tc>
      </w:tr>
      <w:tr w:rsidR="00EC074E" w14:paraId="11111A18"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restart"/>
            <w:vAlign w:val="center"/>
          </w:tcPr>
          <w:p w14:paraId="75B2A4FD" w14:textId="1EA16158" w:rsidR="00EC074E" w:rsidRPr="0065269C" w:rsidRDefault="00EC074E" w:rsidP="0065269C">
            <w:pPr>
              <w:pStyle w:val="ATABELA"/>
              <w:spacing w:before="40" w:after="40" w:line="276" w:lineRule="auto"/>
              <w:jc w:val="left"/>
            </w:pPr>
            <w:r w:rsidRPr="0065269C">
              <w:rPr>
                <w:rFonts w:eastAsia="Times New Roman"/>
                <w:bCs/>
                <w:color w:val="000000"/>
              </w:rPr>
              <w:t xml:space="preserve">Szkolenia </w:t>
            </w:r>
            <w:r w:rsidR="006B2DCC">
              <w:rPr>
                <w:rFonts w:eastAsia="Times New Roman"/>
                <w:bCs/>
                <w:color w:val="000000"/>
              </w:rPr>
              <w:br/>
            </w:r>
            <w:r w:rsidRPr="0065269C">
              <w:rPr>
                <w:rFonts w:eastAsia="Times New Roman"/>
                <w:bCs/>
                <w:color w:val="000000"/>
              </w:rPr>
              <w:t xml:space="preserve">i doradztwo </w:t>
            </w:r>
            <w:r w:rsidR="006B2DCC">
              <w:rPr>
                <w:rFonts w:eastAsia="Times New Roman"/>
                <w:bCs/>
                <w:color w:val="000000"/>
              </w:rPr>
              <w:br/>
            </w:r>
            <w:r w:rsidRPr="0065269C">
              <w:rPr>
                <w:rFonts w:eastAsia="Times New Roman"/>
                <w:bCs/>
                <w:color w:val="000000"/>
              </w:rPr>
              <w:t>w zakresie wsparcia innowacji (n=36)</w:t>
            </w:r>
          </w:p>
        </w:tc>
        <w:tc>
          <w:tcPr>
            <w:tcW w:w="4961" w:type="dxa"/>
            <w:shd w:val="clear" w:color="auto" w:fill="auto"/>
            <w:vAlign w:val="center"/>
          </w:tcPr>
          <w:p w14:paraId="617074E5" w14:textId="0B86BE5F"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Dostęp do funduszy UE</w:t>
            </w:r>
          </w:p>
        </w:tc>
        <w:tc>
          <w:tcPr>
            <w:tcW w:w="1143" w:type="dxa"/>
            <w:shd w:val="clear" w:color="auto" w:fill="auto"/>
            <w:vAlign w:val="center"/>
          </w:tcPr>
          <w:p w14:paraId="3241601E" w14:textId="4B41F430"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23</w:t>
            </w:r>
          </w:p>
        </w:tc>
      </w:tr>
      <w:tr w:rsidR="00EC074E" w14:paraId="5B4FF7BF" w14:textId="77777777" w:rsidTr="006B2DCC">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7232BC64"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1F72367A" w14:textId="25E03953"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Przedsiębiorczość i tworzenie firm</w:t>
            </w:r>
          </w:p>
        </w:tc>
        <w:tc>
          <w:tcPr>
            <w:tcW w:w="1143" w:type="dxa"/>
            <w:shd w:val="clear" w:color="auto" w:fill="auto"/>
            <w:vAlign w:val="center"/>
          </w:tcPr>
          <w:p w14:paraId="7BA09A64" w14:textId="2603DDF3"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22</w:t>
            </w:r>
          </w:p>
        </w:tc>
      </w:tr>
      <w:tr w:rsidR="00EC074E" w14:paraId="12F39728"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08DCAC57"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14CC4C6A" w14:textId="25FA9567"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Wdrażanie nowych produktów i technologii</w:t>
            </w:r>
          </w:p>
        </w:tc>
        <w:tc>
          <w:tcPr>
            <w:tcW w:w="1143" w:type="dxa"/>
            <w:shd w:val="clear" w:color="auto" w:fill="auto"/>
            <w:vAlign w:val="center"/>
          </w:tcPr>
          <w:p w14:paraId="7C9C4AEE" w14:textId="194248EB"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16</w:t>
            </w:r>
          </w:p>
        </w:tc>
      </w:tr>
      <w:tr w:rsidR="00EC074E" w14:paraId="23EDAC0A"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0BF73D62"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26FA7EBE" w14:textId="6FEDD3F8"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Informacja technologiczna i patentowa</w:t>
            </w:r>
          </w:p>
        </w:tc>
        <w:tc>
          <w:tcPr>
            <w:tcW w:w="1143" w:type="dxa"/>
            <w:shd w:val="clear" w:color="auto" w:fill="auto"/>
            <w:vAlign w:val="center"/>
          </w:tcPr>
          <w:p w14:paraId="72DD03F4" w14:textId="11E9D738"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15</w:t>
            </w:r>
          </w:p>
        </w:tc>
      </w:tr>
      <w:tr w:rsidR="00EC074E" w14:paraId="6BB4A9DF"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5528D84D"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1AFEDCB7" w14:textId="0CE5C919"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Opracowanie planu biznesowego, modelu biznesowego</w:t>
            </w:r>
          </w:p>
        </w:tc>
        <w:tc>
          <w:tcPr>
            <w:tcW w:w="1143" w:type="dxa"/>
            <w:shd w:val="clear" w:color="auto" w:fill="auto"/>
            <w:vAlign w:val="center"/>
          </w:tcPr>
          <w:p w14:paraId="3E660AAF" w14:textId="66608BF0"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14</w:t>
            </w:r>
          </w:p>
        </w:tc>
      </w:tr>
      <w:tr w:rsidR="00EC074E" w14:paraId="622D4242"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317547D0"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7B50BF04" w14:textId="7D53D64F"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Ochrona własności intelektualnej</w:t>
            </w:r>
          </w:p>
        </w:tc>
        <w:tc>
          <w:tcPr>
            <w:tcW w:w="1143" w:type="dxa"/>
            <w:shd w:val="clear" w:color="auto" w:fill="auto"/>
            <w:vAlign w:val="center"/>
          </w:tcPr>
          <w:p w14:paraId="63BCEF17" w14:textId="145189F7"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14</w:t>
            </w:r>
          </w:p>
        </w:tc>
      </w:tr>
      <w:tr w:rsidR="00EC074E" w14:paraId="503BAE9B"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7DC94C9D"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2E8D21E4" w14:textId="1CA65A09"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Badania rynku i marketing</w:t>
            </w:r>
          </w:p>
        </w:tc>
        <w:tc>
          <w:tcPr>
            <w:tcW w:w="1143" w:type="dxa"/>
            <w:shd w:val="clear" w:color="auto" w:fill="auto"/>
            <w:vAlign w:val="center"/>
          </w:tcPr>
          <w:p w14:paraId="7759EF3B" w14:textId="34D8CA0F"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13</w:t>
            </w:r>
          </w:p>
        </w:tc>
      </w:tr>
      <w:tr w:rsidR="00EC074E" w14:paraId="52A02AAB"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0245EA6E"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4F3F2692" w14:textId="6591BDAE"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Finanse i podatki</w:t>
            </w:r>
          </w:p>
        </w:tc>
        <w:tc>
          <w:tcPr>
            <w:tcW w:w="1143" w:type="dxa"/>
            <w:shd w:val="clear" w:color="auto" w:fill="auto"/>
            <w:vAlign w:val="center"/>
          </w:tcPr>
          <w:p w14:paraId="44B79A1D" w14:textId="2326BB11"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10</w:t>
            </w:r>
          </w:p>
        </w:tc>
      </w:tr>
      <w:tr w:rsidR="00EC074E" w14:paraId="1EC0CFE5"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3B3A2BF"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3D774690" w14:textId="65F43977"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Handel zagraniczny i współpraca międzynarodowa</w:t>
            </w:r>
          </w:p>
        </w:tc>
        <w:tc>
          <w:tcPr>
            <w:tcW w:w="1143" w:type="dxa"/>
            <w:shd w:val="clear" w:color="auto" w:fill="auto"/>
            <w:vAlign w:val="center"/>
          </w:tcPr>
          <w:p w14:paraId="23DADF9A" w14:textId="654D69B0"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10</w:t>
            </w:r>
          </w:p>
        </w:tc>
      </w:tr>
      <w:tr w:rsidR="00EC074E" w14:paraId="73C29A1D"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4255812"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47B06BA7" w14:textId="0B9F3696"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Prawo gospodarcze</w:t>
            </w:r>
          </w:p>
        </w:tc>
        <w:tc>
          <w:tcPr>
            <w:tcW w:w="1143" w:type="dxa"/>
            <w:shd w:val="clear" w:color="auto" w:fill="auto"/>
            <w:vAlign w:val="center"/>
          </w:tcPr>
          <w:p w14:paraId="561EB996" w14:textId="75FDC944"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9</w:t>
            </w:r>
          </w:p>
        </w:tc>
      </w:tr>
      <w:tr w:rsidR="00EC074E" w14:paraId="104BA569"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3A8726AA"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6DE3215F" w14:textId="41155ADA"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Księgowość i rachunkowość</w:t>
            </w:r>
          </w:p>
        </w:tc>
        <w:tc>
          <w:tcPr>
            <w:tcW w:w="1143" w:type="dxa"/>
            <w:shd w:val="clear" w:color="auto" w:fill="auto"/>
            <w:vAlign w:val="center"/>
          </w:tcPr>
          <w:p w14:paraId="3D841CA4" w14:textId="6B4B2F64"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9</w:t>
            </w:r>
          </w:p>
        </w:tc>
      </w:tr>
      <w:tr w:rsidR="00EC074E" w14:paraId="6A5891FC"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156B0C69"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46C7DBE1" w14:textId="62E569DB"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Pośrednictwo kooperacyjne</w:t>
            </w:r>
          </w:p>
        </w:tc>
        <w:tc>
          <w:tcPr>
            <w:tcW w:w="1143" w:type="dxa"/>
            <w:shd w:val="clear" w:color="auto" w:fill="auto"/>
            <w:vAlign w:val="center"/>
          </w:tcPr>
          <w:p w14:paraId="7C4B285E" w14:textId="161AD353"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8</w:t>
            </w:r>
          </w:p>
        </w:tc>
      </w:tr>
      <w:tr w:rsidR="00EC074E" w14:paraId="68D617C6"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48524B5D"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1821FCCA" w14:textId="785AE6C3"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Zarządzanie jakością</w:t>
            </w:r>
          </w:p>
        </w:tc>
        <w:tc>
          <w:tcPr>
            <w:tcW w:w="1143" w:type="dxa"/>
            <w:shd w:val="clear" w:color="auto" w:fill="auto"/>
            <w:vAlign w:val="center"/>
          </w:tcPr>
          <w:p w14:paraId="6AEB883A" w14:textId="5253ACE4"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4</w:t>
            </w:r>
          </w:p>
        </w:tc>
      </w:tr>
      <w:tr w:rsidR="00EC074E" w14:paraId="279A3B60"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restart"/>
            <w:vAlign w:val="center"/>
          </w:tcPr>
          <w:p w14:paraId="173B40CE" w14:textId="34A200A2" w:rsidR="00EC074E" w:rsidRPr="0065269C" w:rsidRDefault="00EC074E" w:rsidP="0065269C">
            <w:pPr>
              <w:pStyle w:val="ATABELA"/>
              <w:spacing w:before="40" w:after="40" w:line="276" w:lineRule="auto"/>
              <w:jc w:val="left"/>
              <w:rPr>
                <w:rFonts w:eastAsia="Times New Roman"/>
                <w:bCs/>
                <w:color w:val="000000"/>
              </w:rPr>
            </w:pPr>
            <w:r w:rsidRPr="0065269C">
              <w:rPr>
                <w:rFonts w:eastAsia="Times New Roman"/>
                <w:bCs/>
                <w:color w:val="000000"/>
              </w:rPr>
              <w:lastRenderedPageBreak/>
              <w:t xml:space="preserve">Inne usługi </w:t>
            </w:r>
            <w:r w:rsidR="006B2DCC">
              <w:rPr>
                <w:rFonts w:eastAsia="Times New Roman"/>
                <w:bCs/>
                <w:color w:val="000000"/>
              </w:rPr>
              <w:br/>
            </w:r>
            <w:r w:rsidRPr="0065269C">
              <w:rPr>
                <w:rFonts w:eastAsia="Times New Roman"/>
                <w:bCs/>
                <w:color w:val="000000"/>
              </w:rPr>
              <w:t>w zakresie wsparcia przedsiębiorczości (n=34)</w:t>
            </w:r>
          </w:p>
        </w:tc>
        <w:tc>
          <w:tcPr>
            <w:tcW w:w="4961" w:type="dxa"/>
            <w:vAlign w:val="center"/>
          </w:tcPr>
          <w:p w14:paraId="5731CE6A" w14:textId="156BCE05"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Akcje informacyjne i promocyjne w zakresie przedsiębiorczości</w:t>
            </w:r>
          </w:p>
        </w:tc>
        <w:tc>
          <w:tcPr>
            <w:tcW w:w="1143" w:type="dxa"/>
            <w:vAlign w:val="center"/>
          </w:tcPr>
          <w:p w14:paraId="2CC89F76" w14:textId="63CB6251"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24</w:t>
            </w:r>
          </w:p>
        </w:tc>
      </w:tr>
      <w:tr w:rsidR="00EC074E" w14:paraId="5C2EF1E0"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60814F2C"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E2EFD9" w:themeFill="accent6" w:themeFillTint="33"/>
            <w:vAlign w:val="center"/>
          </w:tcPr>
          <w:p w14:paraId="5BC72E30" w14:textId="1001F513"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Przygotowywanie wniosków dotacyjnych i pomoc w zdobywaniu funduszy</w:t>
            </w:r>
          </w:p>
        </w:tc>
        <w:tc>
          <w:tcPr>
            <w:tcW w:w="1143" w:type="dxa"/>
            <w:shd w:val="clear" w:color="auto" w:fill="E2EFD9" w:themeFill="accent6" w:themeFillTint="33"/>
            <w:vAlign w:val="center"/>
          </w:tcPr>
          <w:p w14:paraId="0343D42A" w14:textId="36238417"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22</w:t>
            </w:r>
          </w:p>
        </w:tc>
      </w:tr>
      <w:tr w:rsidR="00EC074E" w14:paraId="2163F2E6"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5FF47022"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vAlign w:val="center"/>
          </w:tcPr>
          <w:p w14:paraId="3F7EAB68" w14:textId="126A3780"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Aktywizacja środowisk lokalnych</w:t>
            </w:r>
          </w:p>
        </w:tc>
        <w:tc>
          <w:tcPr>
            <w:tcW w:w="1143" w:type="dxa"/>
            <w:vAlign w:val="center"/>
          </w:tcPr>
          <w:p w14:paraId="79829390" w14:textId="0FDFEA17"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18</w:t>
            </w:r>
          </w:p>
        </w:tc>
      </w:tr>
      <w:tr w:rsidR="00EC074E" w14:paraId="1335A976"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3C338660"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E2EFD9" w:themeFill="accent6" w:themeFillTint="33"/>
            <w:vAlign w:val="center"/>
          </w:tcPr>
          <w:p w14:paraId="1FB6DD14" w14:textId="0CB2C446"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Szkolenia, doskonalenie zawodowe bezrobotnych i poszukujących pracy</w:t>
            </w:r>
          </w:p>
        </w:tc>
        <w:tc>
          <w:tcPr>
            <w:tcW w:w="1143" w:type="dxa"/>
            <w:shd w:val="clear" w:color="auto" w:fill="E2EFD9" w:themeFill="accent6" w:themeFillTint="33"/>
            <w:vAlign w:val="center"/>
          </w:tcPr>
          <w:p w14:paraId="454C17B1" w14:textId="412071F1"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17</w:t>
            </w:r>
          </w:p>
        </w:tc>
      </w:tr>
      <w:tr w:rsidR="00EC074E" w14:paraId="5163950E"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6B26A50"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vAlign w:val="center"/>
          </w:tcPr>
          <w:p w14:paraId="25A53982" w14:textId="745A2B26"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Pożyczki dla firm</w:t>
            </w:r>
          </w:p>
        </w:tc>
        <w:tc>
          <w:tcPr>
            <w:tcW w:w="1143" w:type="dxa"/>
            <w:vAlign w:val="center"/>
          </w:tcPr>
          <w:p w14:paraId="4E9BFDC7" w14:textId="423654AE"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16</w:t>
            </w:r>
          </w:p>
        </w:tc>
      </w:tr>
      <w:tr w:rsidR="00EC074E" w14:paraId="7AD5864F"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1F4D786B"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shd w:val="clear" w:color="auto" w:fill="E2EFD9" w:themeFill="accent6" w:themeFillTint="33"/>
            <w:vAlign w:val="center"/>
          </w:tcPr>
          <w:p w14:paraId="7A115146" w14:textId="6C8E70E5" w:rsidR="00EC074E" w:rsidRPr="00EC074E" w:rsidRDefault="00EC074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Usługi proinnowacyjne</w:t>
            </w:r>
          </w:p>
        </w:tc>
        <w:tc>
          <w:tcPr>
            <w:tcW w:w="1143" w:type="dxa"/>
            <w:shd w:val="clear" w:color="auto" w:fill="E2EFD9" w:themeFill="accent6" w:themeFillTint="33"/>
            <w:vAlign w:val="center"/>
          </w:tcPr>
          <w:p w14:paraId="0567D14F" w14:textId="2F8DE61F" w:rsidR="00EC074E" w:rsidRPr="00EC074E" w:rsidRDefault="00EC074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EC074E">
              <w:rPr>
                <w:rFonts w:eastAsia="Times New Roman"/>
                <w:b w:val="0"/>
                <w:color w:val="000000"/>
              </w:rPr>
              <w:t>14</w:t>
            </w:r>
          </w:p>
        </w:tc>
      </w:tr>
      <w:tr w:rsidR="00EC074E" w14:paraId="40910493"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0392EACA" w14:textId="77777777" w:rsidR="00EC074E" w:rsidRPr="0065269C" w:rsidRDefault="00EC074E" w:rsidP="0065269C">
            <w:pPr>
              <w:pStyle w:val="ATABELA"/>
              <w:spacing w:before="40" w:after="40" w:line="276" w:lineRule="auto"/>
              <w:jc w:val="left"/>
              <w:rPr>
                <w:rFonts w:eastAsia="Times New Roman"/>
                <w:bCs/>
                <w:color w:val="000000"/>
              </w:rPr>
            </w:pPr>
          </w:p>
        </w:tc>
        <w:tc>
          <w:tcPr>
            <w:tcW w:w="4961" w:type="dxa"/>
            <w:vAlign w:val="center"/>
          </w:tcPr>
          <w:p w14:paraId="3645F4B7" w14:textId="16695146" w:rsidR="00EC074E" w:rsidRPr="00EC074E" w:rsidRDefault="00EC074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Pożyczki dla rozpoczynających działalność</w:t>
            </w:r>
          </w:p>
        </w:tc>
        <w:tc>
          <w:tcPr>
            <w:tcW w:w="1143" w:type="dxa"/>
            <w:vAlign w:val="center"/>
          </w:tcPr>
          <w:p w14:paraId="34C9E633" w14:textId="615FA40C" w:rsidR="00EC074E" w:rsidRPr="00EC074E" w:rsidRDefault="00EC074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EC074E">
              <w:rPr>
                <w:rFonts w:eastAsia="Times New Roman"/>
                <w:b w:val="0"/>
                <w:color w:val="000000"/>
              </w:rPr>
              <w:t>14</w:t>
            </w:r>
          </w:p>
        </w:tc>
      </w:tr>
      <w:tr w:rsidR="009E4484" w14:paraId="69840C1A"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restart"/>
            <w:vAlign w:val="center"/>
          </w:tcPr>
          <w:p w14:paraId="7185C27F" w14:textId="0864F8AE" w:rsidR="009E4484" w:rsidRPr="0065269C" w:rsidRDefault="009E4484" w:rsidP="0065269C">
            <w:pPr>
              <w:pStyle w:val="ATABELA"/>
              <w:spacing w:before="40" w:after="40" w:line="276" w:lineRule="auto"/>
              <w:jc w:val="left"/>
              <w:rPr>
                <w:rFonts w:eastAsia="Times New Roman"/>
                <w:bCs/>
                <w:color w:val="000000"/>
              </w:rPr>
            </w:pPr>
            <w:r w:rsidRPr="0065269C">
              <w:rPr>
                <w:rFonts w:eastAsia="Times New Roman"/>
                <w:bCs/>
                <w:color w:val="000000"/>
              </w:rPr>
              <w:t xml:space="preserve">Inne usługi </w:t>
            </w:r>
            <w:r w:rsidR="006B2DCC">
              <w:rPr>
                <w:rFonts w:eastAsia="Times New Roman"/>
                <w:bCs/>
                <w:color w:val="000000"/>
              </w:rPr>
              <w:br/>
            </w:r>
            <w:r w:rsidRPr="0065269C">
              <w:rPr>
                <w:rFonts w:eastAsia="Times New Roman"/>
                <w:bCs/>
                <w:color w:val="000000"/>
              </w:rPr>
              <w:t>w zakresie wsparcia innowacji (n=28)</w:t>
            </w:r>
          </w:p>
        </w:tc>
        <w:tc>
          <w:tcPr>
            <w:tcW w:w="4961" w:type="dxa"/>
            <w:shd w:val="clear" w:color="auto" w:fill="auto"/>
            <w:vAlign w:val="center"/>
          </w:tcPr>
          <w:p w14:paraId="33836844" w14:textId="7A335C3E"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Przygotowanie wniosków dotacyjnych i pomoc w zdobywaniu funduszy kapitału startowego</w:t>
            </w:r>
          </w:p>
        </w:tc>
        <w:tc>
          <w:tcPr>
            <w:tcW w:w="1143" w:type="dxa"/>
            <w:shd w:val="clear" w:color="auto" w:fill="auto"/>
            <w:vAlign w:val="center"/>
          </w:tcPr>
          <w:p w14:paraId="5343C25B" w14:textId="1F66BE5F"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19</w:t>
            </w:r>
          </w:p>
        </w:tc>
      </w:tr>
      <w:tr w:rsidR="009E4484" w14:paraId="2A1436FA"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62567263"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296F3707" w14:textId="648DDBB3"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Pomoc w nawiązaniu kontaktu z dostawcą lub odbiorcą technologii</w:t>
            </w:r>
          </w:p>
        </w:tc>
        <w:tc>
          <w:tcPr>
            <w:tcW w:w="1143" w:type="dxa"/>
            <w:shd w:val="clear" w:color="auto" w:fill="auto"/>
            <w:vAlign w:val="center"/>
          </w:tcPr>
          <w:p w14:paraId="2A9ED313" w14:textId="31325BC9"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17</w:t>
            </w:r>
          </w:p>
        </w:tc>
      </w:tr>
      <w:tr w:rsidR="009E4484" w14:paraId="4F3F313A"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42D6C401"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442A2990" w14:textId="465063D3"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Audyt innowacyjności i technologiczny</w:t>
            </w:r>
          </w:p>
        </w:tc>
        <w:tc>
          <w:tcPr>
            <w:tcW w:w="1143" w:type="dxa"/>
            <w:shd w:val="clear" w:color="auto" w:fill="auto"/>
            <w:vAlign w:val="center"/>
          </w:tcPr>
          <w:p w14:paraId="208952EE" w14:textId="151262C2"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11</w:t>
            </w:r>
          </w:p>
        </w:tc>
      </w:tr>
      <w:tr w:rsidR="009E4484" w14:paraId="6013372E"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5730E1B5"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094FB074" w14:textId="5C38DBF1"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Analiza rynku i określenie potencjału rynkowego i technicznych możliwości rozwoju pomysłu</w:t>
            </w:r>
          </w:p>
        </w:tc>
        <w:tc>
          <w:tcPr>
            <w:tcW w:w="1143" w:type="dxa"/>
            <w:shd w:val="clear" w:color="auto" w:fill="auto"/>
            <w:vAlign w:val="center"/>
          </w:tcPr>
          <w:p w14:paraId="5131017F" w14:textId="0C5A8C8A"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11</w:t>
            </w:r>
          </w:p>
        </w:tc>
      </w:tr>
      <w:tr w:rsidR="009E4484" w14:paraId="0DDB734F"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0533E99"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34953DE9" w14:textId="36E344BD"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Opracowanie planu wdrożenia innowacyjnego rozwiązania</w:t>
            </w:r>
          </w:p>
        </w:tc>
        <w:tc>
          <w:tcPr>
            <w:tcW w:w="1143" w:type="dxa"/>
            <w:shd w:val="clear" w:color="auto" w:fill="auto"/>
            <w:vAlign w:val="center"/>
          </w:tcPr>
          <w:p w14:paraId="5C74F4AD" w14:textId="47D0D27D"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10</w:t>
            </w:r>
          </w:p>
        </w:tc>
      </w:tr>
      <w:tr w:rsidR="009E4484" w14:paraId="1EE6C770"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44B1C532"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72E6EBFF" w14:textId="167DD879"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Ocena i ewaluacja technologii na zlecenie firm</w:t>
            </w:r>
          </w:p>
        </w:tc>
        <w:tc>
          <w:tcPr>
            <w:tcW w:w="1143" w:type="dxa"/>
            <w:shd w:val="clear" w:color="auto" w:fill="auto"/>
            <w:vAlign w:val="center"/>
          </w:tcPr>
          <w:p w14:paraId="1FF897DD" w14:textId="74E66A0D"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9</w:t>
            </w:r>
          </w:p>
        </w:tc>
      </w:tr>
      <w:tr w:rsidR="009E4484" w14:paraId="70E71AE5"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6AE28E46"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1078FF1B" w14:textId="6CFFC018"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Pośrednictwo kooperacyjne za granicą – internacjonalizacja</w:t>
            </w:r>
          </w:p>
        </w:tc>
        <w:tc>
          <w:tcPr>
            <w:tcW w:w="1143" w:type="dxa"/>
            <w:shd w:val="clear" w:color="auto" w:fill="auto"/>
            <w:vAlign w:val="center"/>
          </w:tcPr>
          <w:p w14:paraId="0CDF6309" w14:textId="2A795121"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8</w:t>
            </w:r>
          </w:p>
        </w:tc>
      </w:tr>
      <w:tr w:rsidR="009E4484" w14:paraId="0A581D20"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5A1AD46"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auto"/>
            <w:vAlign w:val="center"/>
          </w:tcPr>
          <w:p w14:paraId="46812075" w14:textId="7161FA29"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Monitorowanie wdrażania technologii lub realizacji umowy</w:t>
            </w:r>
          </w:p>
        </w:tc>
        <w:tc>
          <w:tcPr>
            <w:tcW w:w="1143" w:type="dxa"/>
            <w:shd w:val="clear" w:color="auto" w:fill="auto"/>
            <w:vAlign w:val="center"/>
          </w:tcPr>
          <w:p w14:paraId="62C71406" w14:textId="56C6F72C"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4</w:t>
            </w:r>
          </w:p>
        </w:tc>
      </w:tr>
      <w:tr w:rsidR="009E4484" w14:paraId="461DBAF5"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restart"/>
            <w:shd w:val="clear" w:color="auto" w:fill="E2EFD9" w:themeFill="accent6" w:themeFillTint="33"/>
            <w:vAlign w:val="center"/>
          </w:tcPr>
          <w:p w14:paraId="21FD847F" w14:textId="7AB47461" w:rsidR="009E4484" w:rsidRPr="0065269C" w:rsidRDefault="009E4484" w:rsidP="0065269C">
            <w:pPr>
              <w:pStyle w:val="ATABELA"/>
              <w:spacing w:before="40" w:after="40" w:line="276" w:lineRule="auto"/>
              <w:jc w:val="left"/>
              <w:rPr>
                <w:rFonts w:eastAsia="Times New Roman"/>
                <w:bCs/>
                <w:color w:val="000000"/>
              </w:rPr>
            </w:pPr>
            <w:r w:rsidRPr="0065269C">
              <w:rPr>
                <w:rFonts w:eastAsia="Times New Roman"/>
                <w:bCs/>
                <w:color w:val="000000"/>
              </w:rPr>
              <w:t xml:space="preserve">Usługi najmu </w:t>
            </w:r>
            <w:r w:rsidR="006B2DCC">
              <w:rPr>
                <w:rFonts w:eastAsia="Times New Roman"/>
                <w:bCs/>
                <w:color w:val="000000"/>
              </w:rPr>
              <w:br/>
            </w:r>
            <w:r w:rsidRPr="0065269C">
              <w:rPr>
                <w:rFonts w:eastAsia="Times New Roman"/>
                <w:bCs/>
                <w:color w:val="000000"/>
              </w:rPr>
              <w:t>w zakresie wsparcia przedsiębiorczości (n=25)</w:t>
            </w:r>
          </w:p>
        </w:tc>
        <w:tc>
          <w:tcPr>
            <w:tcW w:w="4961" w:type="dxa"/>
            <w:shd w:val="clear" w:color="auto" w:fill="E2EFD9" w:themeFill="accent6" w:themeFillTint="33"/>
            <w:vAlign w:val="center"/>
          </w:tcPr>
          <w:p w14:paraId="15D0CD36" w14:textId="22B98A6D"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 xml:space="preserve">Wynajem </w:t>
            </w:r>
            <w:proofErr w:type="spellStart"/>
            <w:r w:rsidRPr="009E4484">
              <w:rPr>
                <w:rFonts w:eastAsia="Times New Roman"/>
                <w:b w:val="0"/>
                <w:color w:val="000000"/>
              </w:rPr>
              <w:t>sal</w:t>
            </w:r>
            <w:proofErr w:type="spellEnd"/>
            <w:r w:rsidRPr="009E4484">
              <w:rPr>
                <w:rFonts w:eastAsia="Times New Roman"/>
                <w:b w:val="0"/>
                <w:color w:val="000000"/>
              </w:rPr>
              <w:t xml:space="preserve"> konferencyjnych i szkoleniowych</w:t>
            </w:r>
          </w:p>
        </w:tc>
        <w:tc>
          <w:tcPr>
            <w:tcW w:w="1143" w:type="dxa"/>
            <w:shd w:val="clear" w:color="auto" w:fill="E2EFD9" w:themeFill="accent6" w:themeFillTint="33"/>
            <w:vAlign w:val="center"/>
          </w:tcPr>
          <w:p w14:paraId="065D58A1" w14:textId="43004DFD"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21</w:t>
            </w:r>
          </w:p>
        </w:tc>
      </w:tr>
      <w:tr w:rsidR="009E4484" w14:paraId="23E83080"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9770809"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vAlign w:val="center"/>
          </w:tcPr>
          <w:p w14:paraId="567BFDE3" w14:textId="1D997425"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Wynajem powierzchni biurowej i laboratoryjnej</w:t>
            </w:r>
          </w:p>
        </w:tc>
        <w:tc>
          <w:tcPr>
            <w:tcW w:w="1143" w:type="dxa"/>
            <w:vAlign w:val="center"/>
          </w:tcPr>
          <w:p w14:paraId="6DC7C547" w14:textId="23097A86"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17</w:t>
            </w:r>
          </w:p>
        </w:tc>
      </w:tr>
      <w:tr w:rsidR="009E4484" w14:paraId="70926A3D"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shd w:val="clear" w:color="auto" w:fill="E2EFD9" w:themeFill="accent6" w:themeFillTint="33"/>
            <w:vAlign w:val="center"/>
          </w:tcPr>
          <w:p w14:paraId="04939ECA"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E2EFD9" w:themeFill="accent6" w:themeFillTint="33"/>
            <w:vAlign w:val="center"/>
          </w:tcPr>
          <w:p w14:paraId="2E3F703E" w14:textId="3C02A4F0"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Wynajem powierzchni magazynowej/produkcyjnej</w:t>
            </w:r>
          </w:p>
        </w:tc>
        <w:tc>
          <w:tcPr>
            <w:tcW w:w="1143" w:type="dxa"/>
            <w:shd w:val="clear" w:color="auto" w:fill="E2EFD9" w:themeFill="accent6" w:themeFillTint="33"/>
            <w:vAlign w:val="center"/>
          </w:tcPr>
          <w:p w14:paraId="52C1D197" w14:textId="4C7E71EA"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10</w:t>
            </w:r>
          </w:p>
        </w:tc>
      </w:tr>
      <w:tr w:rsidR="009E4484" w14:paraId="3283CEC1"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E9B4DE2"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vAlign w:val="center"/>
          </w:tcPr>
          <w:p w14:paraId="17079465" w14:textId="059F9B0F"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Wynajem biura na godziny</w:t>
            </w:r>
          </w:p>
        </w:tc>
        <w:tc>
          <w:tcPr>
            <w:tcW w:w="1143" w:type="dxa"/>
            <w:vAlign w:val="center"/>
          </w:tcPr>
          <w:p w14:paraId="18D4B080" w14:textId="570C32DD"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1</w:t>
            </w:r>
          </w:p>
        </w:tc>
      </w:tr>
      <w:tr w:rsidR="009E4484" w14:paraId="340DAD66"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shd w:val="clear" w:color="auto" w:fill="E2EFD9" w:themeFill="accent6" w:themeFillTint="33"/>
            <w:vAlign w:val="center"/>
          </w:tcPr>
          <w:p w14:paraId="57B36317"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shd w:val="clear" w:color="auto" w:fill="E2EFD9" w:themeFill="accent6" w:themeFillTint="33"/>
            <w:vAlign w:val="center"/>
          </w:tcPr>
          <w:p w14:paraId="17ED612B" w14:textId="0BC1ECB0" w:rsidR="009E4484" w:rsidRPr="009E4484" w:rsidRDefault="009E4484"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Usługi serwerowni</w:t>
            </w:r>
          </w:p>
        </w:tc>
        <w:tc>
          <w:tcPr>
            <w:tcW w:w="1143" w:type="dxa"/>
            <w:shd w:val="clear" w:color="auto" w:fill="E2EFD9" w:themeFill="accent6" w:themeFillTint="33"/>
            <w:vAlign w:val="center"/>
          </w:tcPr>
          <w:p w14:paraId="08B5731C" w14:textId="29A1CC1E" w:rsidR="009E4484" w:rsidRPr="009E4484" w:rsidRDefault="009E4484"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E4484">
              <w:rPr>
                <w:rFonts w:eastAsia="Times New Roman"/>
                <w:b w:val="0"/>
                <w:color w:val="000000"/>
              </w:rPr>
              <w:t>1</w:t>
            </w:r>
          </w:p>
        </w:tc>
      </w:tr>
      <w:tr w:rsidR="009E4484" w14:paraId="69CC985F"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vAlign w:val="center"/>
          </w:tcPr>
          <w:p w14:paraId="267D4601" w14:textId="77777777" w:rsidR="009E4484" w:rsidRPr="0065269C" w:rsidRDefault="009E4484" w:rsidP="0065269C">
            <w:pPr>
              <w:pStyle w:val="ATABELA"/>
              <w:spacing w:before="40" w:after="40" w:line="276" w:lineRule="auto"/>
              <w:jc w:val="left"/>
              <w:rPr>
                <w:rFonts w:eastAsia="Times New Roman"/>
                <w:bCs/>
                <w:color w:val="000000"/>
              </w:rPr>
            </w:pPr>
          </w:p>
        </w:tc>
        <w:tc>
          <w:tcPr>
            <w:tcW w:w="4961" w:type="dxa"/>
            <w:vAlign w:val="center"/>
          </w:tcPr>
          <w:p w14:paraId="2EF35255" w14:textId="68FE772F" w:rsidR="009E4484" w:rsidRPr="009E4484" w:rsidRDefault="009E4484"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Udostępnianie przestrzeni coworkingowej</w:t>
            </w:r>
          </w:p>
        </w:tc>
        <w:tc>
          <w:tcPr>
            <w:tcW w:w="1143" w:type="dxa"/>
            <w:vAlign w:val="center"/>
          </w:tcPr>
          <w:p w14:paraId="47AA42AC" w14:textId="052F3DE3" w:rsidR="009E4484" w:rsidRPr="009E4484" w:rsidRDefault="009E4484"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E4484">
              <w:rPr>
                <w:rFonts w:eastAsia="Times New Roman"/>
                <w:b w:val="0"/>
                <w:color w:val="000000"/>
              </w:rPr>
              <w:t>1</w:t>
            </w:r>
          </w:p>
        </w:tc>
      </w:tr>
      <w:tr w:rsidR="009705BE" w14:paraId="4AE53CAF"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val="restart"/>
            <w:vAlign w:val="center"/>
          </w:tcPr>
          <w:p w14:paraId="322E2FFE" w14:textId="4036195B" w:rsidR="009705BE" w:rsidRPr="0065269C" w:rsidRDefault="009705BE" w:rsidP="0065269C">
            <w:pPr>
              <w:pStyle w:val="ATABELA"/>
              <w:spacing w:before="40" w:after="40" w:line="276" w:lineRule="auto"/>
              <w:jc w:val="left"/>
              <w:rPr>
                <w:rFonts w:eastAsia="Times New Roman"/>
                <w:bCs/>
                <w:color w:val="000000"/>
              </w:rPr>
            </w:pPr>
            <w:r w:rsidRPr="0065269C">
              <w:rPr>
                <w:rFonts w:eastAsia="Times New Roman"/>
                <w:bCs/>
                <w:color w:val="000000"/>
              </w:rPr>
              <w:t xml:space="preserve">Usługi najmu </w:t>
            </w:r>
            <w:r w:rsidR="006B2DCC">
              <w:rPr>
                <w:rFonts w:eastAsia="Times New Roman"/>
                <w:bCs/>
                <w:color w:val="000000"/>
              </w:rPr>
              <w:br/>
            </w:r>
            <w:r w:rsidRPr="0065269C">
              <w:rPr>
                <w:rFonts w:eastAsia="Times New Roman"/>
                <w:bCs/>
                <w:color w:val="000000"/>
              </w:rPr>
              <w:t>w zakresie wsparcia innowacji (n=16)</w:t>
            </w:r>
          </w:p>
        </w:tc>
        <w:tc>
          <w:tcPr>
            <w:tcW w:w="4961" w:type="dxa"/>
            <w:shd w:val="clear" w:color="auto" w:fill="auto"/>
            <w:vAlign w:val="center"/>
          </w:tcPr>
          <w:p w14:paraId="30F40133" w14:textId="709092AA" w:rsidR="009705BE" w:rsidRPr="009705BE" w:rsidRDefault="009705B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705BE">
              <w:rPr>
                <w:rFonts w:eastAsia="Times New Roman"/>
                <w:b w:val="0"/>
                <w:color w:val="000000"/>
              </w:rPr>
              <w:t xml:space="preserve">Wynajem </w:t>
            </w:r>
            <w:proofErr w:type="spellStart"/>
            <w:r w:rsidRPr="009705BE">
              <w:rPr>
                <w:rFonts w:eastAsia="Times New Roman"/>
                <w:b w:val="0"/>
                <w:color w:val="000000"/>
              </w:rPr>
              <w:t>sal</w:t>
            </w:r>
            <w:proofErr w:type="spellEnd"/>
            <w:r w:rsidRPr="009705BE">
              <w:rPr>
                <w:rFonts w:eastAsia="Times New Roman"/>
                <w:b w:val="0"/>
                <w:color w:val="000000"/>
              </w:rPr>
              <w:t xml:space="preserve"> konferencyjnych i szkoleniowych</w:t>
            </w:r>
          </w:p>
        </w:tc>
        <w:tc>
          <w:tcPr>
            <w:tcW w:w="1143" w:type="dxa"/>
            <w:shd w:val="clear" w:color="auto" w:fill="auto"/>
            <w:vAlign w:val="center"/>
          </w:tcPr>
          <w:p w14:paraId="1BDEBC29" w14:textId="75576E14" w:rsidR="009705BE" w:rsidRPr="009705BE" w:rsidRDefault="009705B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705BE">
              <w:rPr>
                <w:rFonts w:eastAsia="Times New Roman"/>
                <w:b w:val="0"/>
                <w:color w:val="000000"/>
              </w:rPr>
              <w:t>15</w:t>
            </w:r>
          </w:p>
        </w:tc>
      </w:tr>
      <w:tr w:rsidR="009705BE" w14:paraId="70B719FD"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tcPr>
          <w:p w14:paraId="0EBC16E2" w14:textId="77777777" w:rsidR="009705BE" w:rsidRPr="001702AA" w:rsidRDefault="009705BE" w:rsidP="009705BE">
            <w:pPr>
              <w:pStyle w:val="ATABELA"/>
              <w:spacing w:before="40" w:after="40" w:line="276" w:lineRule="auto"/>
              <w:rPr>
                <w:rFonts w:eastAsia="Times New Roman"/>
                <w:b/>
                <w:bCs/>
                <w:color w:val="000000"/>
              </w:rPr>
            </w:pPr>
          </w:p>
        </w:tc>
        <w:tc>
          <w:tcPr>
            <w:tcW w:w="4961" w:type="dxa"/>
            <w:shd w:val="clear" w:color="auto" w:fill="auto"/>
            <w:vAlign w:val="center"/>
          </w:tcPr>
          <w:p w14:paraId="60C69EB6" w14:textId="3B6CF273" w:rsidR="009705BE" w:rsidRPr="009705BE" w:rsidRDefault="009705B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705BE">
              <w:rPr>
                <w:rFonts w:eastAsia="Times New Roman"/>
                <w:b w:val="0"/>
                <w:color w:val="000000"/>
              </w:rPr>
              <w:t>Wynajem powierzchni biurowej i laboratoryjnej</w:t>
            </w:r>
          </w:p>
        </w:tc>
        <w:tc>
          <w:tcPr>
            <w:tcW w:w="1143" w:type="dxa"/>
            <w:shd w:val="clear" w:color="auto" w:fill="auto"/>
            <w:vAlign w:val="center"/>
          </w:tcPr>
          <w:p w14:paraId="3EC39850" w14:textId="5D9E0336" w:rsidR="009705BE" w:rsidRPr="009705BE" w:rsidRDefault="009705B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705BE">
              <w:rPr>
                <w:rFonts w:eastAsia="Times New Roman"/>
                <w:b w:val="0"/>
                <w:color w:val="000000"/>
              </w:rPr>
              <w:t>13</w:t>
            </w:r>
          </w:p>
        </w:tc>
      </w:tr>
      <w:tr w:rsidR="009705BE" w14:paraId="79BE137D"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tcPr>
          <w:p w14:paraId="7112F266" w14:textId="77777777" w:rsidR="009705BE" w:rsidRPr="001702AA" w:rsidRDefault="009705BE" w:rsidP="009705BE">
            <w:pPr>
              <w:pStyle w:val="ATABELA"/>
              <w:spacing w:before="40" w:after="40" w:line="276" w:lineRule="auto"/>
              <w:rPr>
                <w:rFonts w:eastAsia="Times New Roman"/>
                <w:b/>
                <w:bCs/>
                <w:color w:val="000000"/>
              </w:rPr>
            </w:pPr>
          </w:p>
        </w:tc>
        <w:tc>
          <w:tcPr>
            <w:tcW w:w="4961" w:type="dxa"/>
            <w:shd w:val="clear" w:color="auto" w:fill="auto"/>
            <w:vAlign w:val="center"/>
          </w:tcPr>
          <w:p w14:paraId="7EEA2DC9" w14:textId="0BFEA0D1" w:rsidR="009705BE" w:rsidRPr="009705BE" w:rsidRDefault="009705B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705BE">
              <w:rPr>
                <w:rFonts w:eastAsia="Times New Roman"/>
                <w:b w:val="0"/>
                <w:color w:val="000000"/>
              </w:rPr>
              <w:t>Wynajem powierzchni magazynowej/produkcyjnej</w:t>
            </w:r>
          </w:p>
        </w:tc>
        <w:tc>
          <w:tcPr>
            <w:tcW w:w="1143" w:type="dxa"/>
            <w:shd w:val="clear" w:color="auto" w:fill="auto"/>
            <w:vAlign w:val="center"/>
          </w:tcPr>
          <w:p w14:paraId="78EB663C" w14:textId="426C35E3" w:rsidR="009705BE" w:rsidRPr="009705BE" w:rsidRDefault="009705B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705BE">
              <w:rPr>
                <w:rFonts w:eastAsia="Times New Roman"/>
                <w:b w:val="0"/>
                <w:color w:val="000000"/>
              </w:rPr>
              <w:t>8</w:t>
            </w:r>
          </w:p>
        </w:tc>
      </w:tr>
      <w:tr w:rsidR="009705BE" w14:paraId="6052A2F0"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tcPr>
          <w:p w14:paraId="18445DF8" w14:textId="77777777" w:rsidR="009705BE" w:rsidRPr="001702AA" w:rsidRDefault="009705BE" w:rsidP="009705BE">
            <w:pPr>
              <w:pStyle w:val="ATABELA"/>
              <w:spacing w:before="40" w:after="40" w:line="276" w:lineRule="auto"/>
              <w:rPr>
                <w:rFonts w:eastAsia="Times New Roman"/>
                <w:b/>
                <w:bCs/>
                <w:color w:val="000000"/>
              </w:rPr>
            </w:pPr>
          </w:p>
        </w:tc>
        <w:tc>
          <w:tcPr>
            <w:tcW w:w="4961" w:type="dxa"/>
            <w:shd w:val="clear" w:color="auto" w:fill="auto"/>
            <w:vAlign w:val="center"/>
          </w:tcPr>
          <w:p w14:paraId="11D5B8C8" w14:textId="5D41ADB9" w:rsidR="009705BE" w:rsidRPr="009705BE" w:rsidRDefault="009705B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705BE">
              <w:rPr>
                <w:rFonts w:eastAsia="Times New Roman"/>
                <w:b w:val="0"/>
                <w:color w:val="000000"/>
              </w:rPr>
              <w:t>Wynajem biura na godziny</w:t>
            </w:r>
          </w:p>
        </w:tc>
        <w:tc>
          <w:tcPr>
            <w:tcW w:w="1143" w:type="dxa"/>
            <w:shd w:val="clear" w:color="auto" w:fill="auto"/>
            <w:vAlign w:val="center"/>
          </w:tcPr>
          <w:p w14:paraId="4F1E8149" w14:textId="3BB2788F" w:rsidR="009705BE" w:rsidRPr="009705BE" w:rsidRDefault="009705B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705BE">
              <w:rPr>
                <w:rFonts w:eastAsia="Times New Roman"/>
                <w:b w:val="0"/>
                <w:color w:val="000000"/>
              </w:rPr>
              <w:t>1</w:t>
            </w:r>
          </w:p>
        </w:tc>
      </w:tr>
      <w:tr w:rsidR="009705BE" w14:paraId="38248C8D" w14:textId="77777777" w:rsidTr="006B2DCC">
        <w:trPr>
          <w:jc w:val="center"/>
        </w:trPr>
        <w:tc>
          <w:tcPr>
            <w:cnfStyle w:val="001000000000" w:firstRow="0" w:lastRow="0" w:firstColumn="1" w:lastColumn="0" w:oddVBand="0" w:evenVBand="0" w:oddHBand="0" w:evenHBand="0" w:firstRowFirstColumn="0" w:firstRowLastColumn="0" w:lastRowFirstColumn="0" w:lastRowLastColumn="0"/>
            <w:tcW w:w="1701" w:type="dxa"/>
            <w:vMerge/>
          </w:tcPr>
          <w:p w14:paraId="20E3D71F" w14:textId="77777777" w:rsidR="009705BE" w:rsidRPr="001702AA" w:rsidRDefault="009705BE" w:rsidP="009705BE">
            <w:pPr>
              <w:pStyle w:val="ATABELA"/>
              <w:spacing w:before="40" w:after="40" w:line="276" w:lineRule="auto"/>
              <w:rPr>
                <w:rFonts w:eastAsia="Times New Roman"/>
                <w:b/>
                <w:bCs/>
                <w:color w:val="000000"/>
              </w:rPr>
            </w:pPr>
          </w:p>
        </w:tc>
        <w:tc>
          <w:tcPr>
            <w:tcW w:w="4961" w:type="dxa"/>
            <w:shd w:val="clear" w:color="auto" w:fill="auto"/>
            <w:vAlign w:val="center"/>
          </w:tcPr>
          <w:p w14:paraId="5FC0717D" w14:textId="6D30C048" w:rsidR="009705BE" w:rsidRPr="009705BE" w:rsidRDefault="009705BE" w:rsidP="0065269C">
            <w:pPr>
              <w:pStyle w:val="ATABELA"/>
              <w:spacing w:before="40" w:after="40" w:line="276" w:lineRule="auto"/>
              <w:jc w:val="left"/>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705BE">
              <w:rPr>
                <w:rFonts w:eastAsia="Times New Roman"/>
                <w:b w:val="0"/>
                <w:color w:val="000000"/>
              </w:rPr>
              <w:t>Usługi serwerowni</w:t>
            </w:r>
          </w:p>
        </w:tc>
        <w:tc>
          <w:tcPr>
            <w:tcW w:w="1143" w:type="dxa"/>
            <w:shd w:val="clear" w:color="auto" w:fill="auto"/>
            <w:vAlign w:val="center"/>
          </w:tcPr>
          <w:p w14:paraId="74CEAF35" w14:textId="024D79CE" w:rsidR="009705BE" w:rsidRPr="009705BE" w:rsidRDefault="009705BE" w:rsidP="0065269C">
            <w:pPr>
              <w:pStyle w:val="ATABELA"/>
              <w:spacing w:before="40" w:after="40" w:line="276" w:lineRule="auto"/>
              <w:cnfStyle w:val="000000000000" w:firstRow="0" w:lastRow="0" w:firstColumn="0" w:lastColumn="0" w:oddVBand="0" w:evenVBand="0" w:oddHBand="0" w:evenHBand="0" w:firstRowFirstColumn="0" w:firstRowLastColumn="0" w:lastRowFirstColumn="0" w:lastRowLastColumn="0"/>
              <w:rPr>
                <w:rFonts w:eastAsia="Times New Roman"/>
                <w:b w:val="0"/>
                <w:color w:val="000000"/>
              </w:rPr>
            </w:pPr>
            <w:r w:rsidRPr="009705BE">
              <w:rPr>
                <w:rFonts w:eastAsia="Times New Roman"/>
                <w:b w:val="0"/>
                <w:color w:val="000000"/>
              </w:rPr>
              <w:t>1</w:t>
            </w:r>
          </w:p>
        </w:tc>
      </w:tr>
      <w:tr w:rsidR="009705BE" w14:paraId="052340E9" w14:textId="77777777" w:rsidTr="006B2DCC">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701" w:type="dxa"/>
            <w:vMerge/>
          </w:tcPr>
          <w:p w14:paraId="1F0153D6" w14:textId="77777777" w:rsidR="009705BE" w:rsidRPr="001702AA" w:rsidRDefault="009705BE" w:rsidP="009705BE">
            <w:pPr>
              <w:pStyle w:val="ATABELA"/>
              <w:spacing w:before="40" w:after="40" w:line="276" w:lineRule="auto"/>
              <w:rPr>
                <w:rFonts w:eastAsia="Times New Roman"/>
                <w:b/>
                <w:bCs/>
                <w:color w:val="000000"/>
              </w:rPr>
            </w:pPr>
          </w:p>
        </w:tc>
        <w:tc>
          <w:tcPr>
            <w:tcW w:w="4961" w:type="dxa"/>
            <w:shd w:val="clear" w:color="auto" w:fill="auto"/>
            <w:vAlign w:val="center"/>
          </w:tcPr>
          <w:p w14:paraId="10F9EEEB" w14:textId="347DDFFF" w:rsidR="009705BE" w:rsidRPr="009705BE" w:rsidRDefault="009705BE" w:rsidP="0065269C">
            <w:pPr>
              <w:pStyle w:val="ATABELA"/>
              <w:spacing w:before="40" w:after="40" w:line="276" w:lineRule="auto"/>
              <w:jc w:val="left"/>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705BE">
              <w:rPr>
                <w:rFonts w:eastAsia="Times New Roman"/>
                <w:b w:val="0"/>
                <w:color w:val="000000"/>
              </w:rPr>
              <w:t>Udostępnianie przestrzeni coworkingowej</w:t>
            </w:r>
          </w:p>
        </w:tc>
        <w:tc>
          <w:tcPr>
            <w:tcW w:w="1143" w:type="dxa"/>
            <w:shd w:val="clear" w:color="auto" w:fill="auto"/>
            <w:vAlign w:val="center"/>
          </w:tcPr>
          <w:p w14:paraId="5F4F6D5C" w14:textId="5C06F9B3" w:rsidR="009705BE" w:rsidRPr="009705BE" w:rsidRDefault="009705BE" w:rsidP="0065269C">
            <w:pPr>
              <w:pStyle w:val="ATABELA"/>
              <w:spacing w:before="40" w:after="40" w:line="276" w:lineRule="auto"/>
              <w:cnfStyle w:val="000000100000" w:firstRow="0" w:lastRow="0" w:firstColumn="0" w:lastColumn="0" w:oddVBand="0" w:evenVBand="0" w:oddHBand="1" w:evenHBand="0" w:firstRowFirstColumn="0" w:firstRowLastColumn="0" w:lastRowFirstColumn="0" w:lastRowLastColumn="0"/>
              <w:rPr>
                <w:rFonts w:eastAsia="Times New Roman"/>
                <w:b w:val="0"/>
                <w:color w:val="000000"/>
              </w:rPr>
            </w:pPr>
            <w:r w:rsidRPr="009705BE">
              <w:rPr>
                <w:rFonts w:eastAsia="Times New Roman"/>
                <w:b w:val="0"/>
                <w:color w:val="000000"/>
              </w:rPr>
              <w:t>1</w:t>
            </w:r>
          </w:p>
        </w:tc>
      </w:tr>
    </w:tbl>
    <w:p w14:paraId="570EEDEE" w14:textId="3F2DD416" w:rsidR="00B93B6D" w:rsidRDefault="00B93B6D" w:rsidP="007B4524">
      <w:pPr>
        <w:pStyle w:val="AZRODLO"/>
        <w:spacing w:before="60"/>
      </w:pPr>
      <w:r w:rsidRPr="00E747C5">
        <w:t>Źródło: badanie CAWI/CATI, n=4</w:t>
      </w:r>
      <w:r>
        <w:t>4</w:t>
      </w:r>
    </w:p>
    <w:p w14:paraId="5C2E19F2" w14:textId="77777777" w:rsidR="004B3836" w:rsidRPr="00E747C5" w:rsidRDefault="004B3836" w:rsidP="004B3836"/>
    <w:p w14:paraId="72CAA670" w14:textId="3494585A" w:rsidR="00B93B6D" w:rsidRDefault="00B93B6D" w:rsidP="00B93B6D">
      <w:pPr>
        <w:spacing w:before="120" w:after="120"/>
        <w:rPr>
          <w:rFonts w:cs="Arial"/>
          <w:szCs w:val="20"/>
        </w:rPr>
      </w:pPr>
      <w:r w:rsidRPr="00E747C5">
        <w:rPr>
          <w:rFonts w:cs="Arial"/>
          <w:szCs w:val="20"/>
        </w:rPr>
        <w:t>Zdaniem niemal co czwartego przedstawiciela IOB biorących udział w badaniu wszystkie z oferowanych usług cieszą się równomiernym zainteresowaniem</w:t>
      </w:r>
      <w:r w:rsidR="00712CFC">
        <w:rPr>
          <w:rFonts w:cs="Arial"/>
          <w:szCs w:val="20"/>
        </w:rPr>
        <w:t xml:space="preserve"> (</w:t>
      </w:r>
      <w:r w:rsidR="00712CFC" w:rsidRPr="00E747C5">
        <w:rPr>
          <w:rFonts w:cs="Arial"/>
          <w:szCs w:val="20"/>
        </w:rPr>
        <w:t xml:space="preserve">por. </w:t>
      </w:r>
      <w:r w:rsidR="00712CFC">
        <w:rPr>
          <w:rFonts w:cs="Arial"/>
          <w:szCs w:val="20"/>
        </w:rPr>
        <w:t>wykres 14</w:t>
      </w:r>
      <w:r w:rsidR="00712CFC" w:rsidRPr="00E747C5">
        <w:rPr>
          <w:rFonts w:cs="Arial"/>
          <w:szCs w:val="20"/>
        </w:rPr>
        <w:t>)</w:t>
      </w:r>
      <w:r w:rsidRPr="00E747C5">
        <w:rPr>
          <w:rFonts w:cs="Arial"/>
          <w:szCs w:val="20"/>
        </w:rPr>
        <w:t xml:space="preserve">. </w:t>
      </w:r>
      <w:r w:rsidR="006B2DCC">
        <w:rPr>
          <w:rFonts w:cs="Arial"/>
          <w:szCs w:val="20"/>
        </w:rPr>
        <w:br/>
      </w:r>
      <w:r w:rsidRPr="00E747C5">
        <w:rPr>
          <w:rFonts w:cs="Arial"/>
          <w:szCs w:val="20"/>
        </w:rPr>
        <w:t xml:space="preserve">W przypadku konkretnych wskazań najczęściej pojawiały się pożyczki dla firm (zapewne przynajmniej po części oferowane na rzecz przeciwdziałania skutkom pandemii </w:t>
      </w:r>
      <w:r w:rsidR="00A34629">
        <w:rPr>
          <w:rFonts w:cs="Arial"/>
          <w:szCs w:val="20"/>
        </w:rPr>
        <w:t>COVID</w:t>
      </w:r>
      <w:r w:rsidRPr="00E747C5">
        <w:rPr>
          <w:rFonts w:cs="Arial"/>
          <w:szCs w:val="20"/>
        </w:rPr>
        <w:t>-19</w:t>
      </w:r>
      <w:r w:rsidR="00712CFC">
        <w:rPr>
          <w:rFonts w:cs="Arial"/>
          <w:szCs w:val="20"/>
        </w:rPr>
        <w:t>)</w:t>
      </w:r>
      <w:r w:rsidRPr="00E747C5">
        <w:rPr>
          <w:rFonts w:cs="Arial"/>
          <w:szCs w:val="20"/>
        </w:rPr>
        <w:t>, ale te</w:t>
      </w:r>
      <w:r>
        <w:rPr>
          <w:rFonts w:cs="Arial"/>
          <w:szCs w:val="20"/>
        </w:rPr>
        <w:t>ż</w:t>
      </w:r>
      <w:r w:rsidRPr="00E747C5">
        <w:rPr>
          <w:rFonts w:cs="Arial"/>
          <w:szCs w:val="20"/>
        </w:rPr>
        <w:t xml:space="preserve"> usługi związane z rozwojem przedsiębiorczości i tworzeniem firm czy usługi </w:t>
      </w:r>
      <w:r w:rsidR="00712CFC">
        <w:rPr>
          <w:rFonts w:cs="Arial"/>
          <w:szCs w:val="20"/>
        </w:rPr>
        <w:t>związane z rynkiem pracy (szkolenia, doskonalenie zawodowe bezrobotnych i poszukujących pracy).</w:t>
      </w:r>
      <w:r w:rsidRPr="00E747C5">
        <w:rPr>
          <w:rFonts w:cs="Arial"/>
          <w:szCs w:val="20"/>
        </w:rPr>
        <w:t xml:space="preserve"> </w:t>
      </w:r>
      <w:r w:rsidR="00712CFC">
        <w:rPr>
          <w:rFonts w:cs="Arial"/>
          <w:szCs w:val="20"/>
        </w:rPr>
        <w:t>D</w:t>
      </w:r>
      <w:r w:rsidRPr="00E747C5">
        <w:rPr>
          <w:rFonts w:cs="Arial"/>
          <w:szCs w:val="20"/>
        </w:rPr>
        <w:t xml:space="preserve">wie IOB wskazały </w:t>
      </w:r>
      <w:r w:rsidR="005C5A0B">
        <w:rPr>
          <w:rFonts w:cs="Arial"/>
          <w:szCs w:val="20"/>
        </w:rPr>
        <w:t>natomiast</w:t>
      </w:r>
      <w:r w:rsidRPr="00E747C5">
        <w:rPr>
          <w:rFonts w:cs="Arial"/>
          <w:szCs w:val="20"/>
        </w:rPr>
        <w:t xml:space="preserve"> na </w:t>
      </w:r>
      <w:r w:rsidR="00712CFC">
        <w:rPr>
          <w:rFonts w:cs="Arial"/>
          <w:szCs w:val="20"/>
        </w:rPr>
        <w:t xml:space="preserve">duże zainteresowanie </w:t>
      </w:r>
      <w:r w:rsidRPr="00E747C5">
        <w:rPr>
          <w:rFonts w:cs="Arial"/>
          <w:szCs w:val="20"/>
        </w:rPr>
        <w:t>usług</w:t>
      </w:r>
      <w:r w:rsidR="00712CFC">
        <w:rPr>
          <w:rFonts w:cs="Arial"/>
          <w:szCs w:val="20"/>
        </w:rPr>
        <w:t>ami</w:t>
      </w:r>
      <w:r w:rsidRPr="00E747C5">
        <w:rPr>
          <w:rFonts w:cs="Arial"/>
          <w:szCs w:val="20"/>
        </w:rPr>
        <w:t xml:space="preserve"> związan</w:t>
      </w:r>
      <w:r w:rsidR="00712CFC">
        <w:rPr>
          <w:rFonts w:cs="Arial"/>
          <w:szCs w:val="20"/>
        </w:rPr>
        <w:t>ymi</w:t>
      </w:r>
      <w:r w:rsidRPr="00E747C5">
        <w:rPr>
          <w:rFonts w:cs="Arial"/>
          <w:szCs w:val="20"/>
        </w:rPr>
        <w:t xml:space="preserve"> z szeroko rozumianym wspieraniem rozwoju innowacji</w:t>
      </w:r>
      <w:r w:rsidR="004F55E6">
        <w:rPr>
          <w:rFonts w:cs="Arial"/>
          <w:szCs w:val="20"/>
        </w:rPr>
        <w:t xml:space="preserve"> (wdrażaniem nowych produktów i technologii)</w:t>
      </w:r>
      <w:r w:rsidRPr="00E747C5">
        <w:rPr>
          <w:rFonts w:cs="Arial"/>
          <w:szCs w:val="20"/>
        </w:rPr>
        <w:t>.</w:t>
      </w:r>
    </w:p>
    <w:p w14:paraId="636014DD" w14:textId="5C0D9A04" w:rsidR="00B93B6D" w:rsidRPr="00E747C5" w:rsidRDefault="00B93B6D" w:rsidP="004B3836">
      <w:pPr>
        <w:pStyle w:val="ARYCINA"/>
      </w:pPr>
      <w:bookmarkStart w:id="44" w:name="_Toc78035817"/>
      <w:r w:rsidRPr="00E747C5">
        <w:lastRenderedPageBreak/>
        <w:t xml:space="preserve">Wykres </w:t>
      </w:r>
      <w:r>
        <w:rPr>
          <w:noProof/>
        </w:rPr>
        <w:fldChar w:fldCharType="begin"/>
      </w:r>
      <w:r>
        <w:rPr>
          <w:noProof/>
        </w:rPr>
        <w:instrText xml:space="preserve"> SEQ Wykres \* ARABIC </w:instrText>
      </w:r>
      <w:r>
        <w:rPr>
          <w:noProof/>
        </w:rPr>
        <w:fldChar w:fldCharType="separate"/>
      </w:r>
      <w:r w:rsidR="00CF4B19">
        <w:rPr>
          <w:noProof/>
        </w:rPr>
        <w:t>14</w:t>
      </w:r>
      <w:r>
        <w:rPr>
          <w:noProof/>
        </w:rPr>
        <w:fldChar w:fldCharType="end"/>
      </w:r>
      <w:r w:rsidRPr="00E747C5">
        <w:t xml:space="preserve">. </w:t>
      </w:r>
      <w:r>
        <w:t>U</w:t>
      </w:r>
      <w:r w:rsidRPr="00E747C5">
        <w:t>sług</w:t>
      </w:r>
      <w:r>
        <w:t>i</w:t>
      </w:r>
      <w:r w:rsidRPr="00E747C5">
        <w:t xml:space="preserve"> oferowan</w:t>
      </w:r>
      <w:r>
        <w:t>e</w:t>
      </w:r>
      <w:r w:rsidRPr="00E747C5">
        <w:t xml:space="preserve"> przez IOB</w:t>
      </w:r>
      <w:r w:rsidR="00BC1A3F">
        <w:t xml:space="preserve"> </w:t>
      </w:r>
      <w:r w:rsidR="00385583">
        <w:t>w województwie wielkopolskim</w:t>
      </w:r>
      <w:r w:rsidRPr="00E747C5">
        <w:t xml:space="preserve"> cieszące się największym zainteresowaniem</w:t>
      </w:r>
      <w:bookmarkEnd w:id="44"/>
      <w:r w:rsidR="00CB1983">
        <w:t xml:space="preserve"> (liczba wskazań)</w:t>
      </w:r>
    </w:p>
    <w:p w14:paraId="780D5DFD"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346B9786" wp14:editId="0F79E4E9">
            <wp:extent cx="5256000" cy="4500000"/>
            <wp:effectExtent l="0" t="0" r="0" b="0"/>
            <wp:docPr id="127" name="Wykres 127">
              <a:extLst xmlns:a="http://schemas.openxmlformats.org/drawingml/2006/main">
                <a:ext uri="{FF2B5EF4-FFF2-40B4-BE49-F238E27FC236}">
                  <a16:creationId xmlns:a16="http://schemas.microsoft.com/office/drawing/2014/main" id="{691331BE-0216-4343-9FC0-1BF56DCEB9C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33DBAED8" w14:textId="65BD6C20" w:rsidR="00B93B6D" w:rsidRDefault="00B93B6D" w:rsidP="007B4524">
      <w:pPr>
        <w:pStyle w:val="AZRODLO"/>
        <w:spacing w:before="60"/>
      </w:pPr>
      <w:r w:rsidRPr="00E747C5">
        <w:t>Źródło: badanie CAWI/CATI, n=4</w:t>
      </w:r>
      <w:r>
        <w:t>4</w:t>
      </w:r>
    </w:p>
    <w:p w14:paraId="2EE9F625" w14:textId="77777777" w:rsidR="00DB5201" w:rsidRPr="00E747C5" w:rsidRDefault="00DB5201" w:rsidP="00DB5201"/>
    <w:p w14:paraId="0DCF58BB" w14:textId="0BC58550" w:rsidR="00B93B6D" w:rsidRPr="00E747C5" w:rsidRDefault="00B93B6D" w:rsidP="00B93B6D">
      <w:pPr>
        <w:spacing w:before="120" w:after="120"/>
        <w:rPr>
          <w:rFonts w:cs="Arial"/>
          <w:szCs w:val="20"/>
        </w:rPr>
      </w:pPr>
      <w:r w:rsidRPr="00E747C5">
        <w:rPr>
          <w:rFonts w:cs="Arial"/>
          <w:szCs w:val="20"/>
        </w:rPr>
        <w:t xml:space="preserve">Jednym z najważniejszych obecnie wyzwań rozwojowych dla władz różnego szczebla (zarówno regionalnych, jak i krajowych) jest przeciwdziałanie skutkom pandemii COVID-19. </w:t>
      </w:r>
      <w:r w:rsidR="005F1FBF">
        <w:rPr>
          <w:rFonts w:cs="Arial"/>
          <w:szCs w:val="20"/>
        </w:rPr>
        <w:br/>
      </w:r>
      <w:r w:rsidRPr="00E747C5">
        <w:rPr>
          <w:rFonts w:cs="Arial"/>
          <w:szCs w:val="20"/>
        </w:rPr>
        <w:t>O</w:t>
      </w:r>
      <w:r w:rsidR="00F43462">
        <w:rPr>
          <w:rFonts w:cs="Arial"/>
          <w:szCs w:val="20"/>
        </w:rPr>
        <w:t xml:space="preserve"> </w:t>
      </w:r>
      <w:r w:rsidRPr="00E747C5">
        <w:rPr>
          <w:rFonts w:cs="Arial"/>
          <w:szCs w:val="20"/>
        </w:rPr>
        <w:t>ile do początku 2020 roku perspektywy wzrostu gospodarczego, a co za tym idzie warunki rozwoju i funkcjonowania przedsiębiorstw, były generalnie pozytywne, tak sytuacja drastycznie zmieniała się w kolejnych miesiącach. Rozpoczął się wówczas okres spowolnienia gospodarczego, które do</w:t>
      </w:r>
      <w:r w:rsidR="00DB5201">
        <w:rPr>
          <w:rFonts w:cs="Arial"/>
          <w:szCs w:val="20"/>
        </w:rPr>
        <w:t>tknęło praktycznie całą światową</w:t>
      </w:r>
      <w:r w:rsidRPr="00E747C5">
        <w:rPr>
          <w:rFonts w:cs="Arial"/>
          <w:szCs w:val="20"/>
        </w:rPr>
        <w:t xml:space="preserve"> gospodarkę. Perturbacje gospodarcze wpłynęły na poziom zatrudnienia (wzrost bezrobocia), jak również negatywn</w:t>
      </w:r>
      <w:r w:rsidR="007B1A73">
        <w:rPr>
          <w:rFonts w:cs="Arial"/>
          <w:szCs w:val="20"/>
        </w:rPr>
        <w:t>i</w:t>
      </w:r>
      <w:r w:rsidRPr="00E747C5">
        <w:rPr>
          <w:rFonts w:cs="Arial"/>
          <w:szCs w:val="20"/>
        </w:rPr>
        <w:t>e warunkowały płynność funkcjonowania przedsiębiorstw, w tym płynność finansową oraz zachowanie ciągłości łańcuchów dostaw. Uwzględniając szczegółowo oddziaływanie pandemii należy brać pod uwagę następujące czynniki, z którymi musz</w:t>
      </w:r>
      <w:r>
        <w:rPr>
          <w:rFonts w:cs="Arial"/>
          <w:szCs w:val="20"/>
        </w:rPr>
        <w:t>ą</w:t>
      </w:r>
      <w:r w:rsidRPr="00E747C5">
        <w:rPr>
          <w:rFonts w:cs="Arial"/>
          <w:szCs w:val="20"/>
        </w:rPr>
        <w:t xml:space="preserve"> </w:t>
      </w:r>
      <w:r>
        <w:rPr>
          <w:rFonts w:cs="Arial"/>
          <w:szCs w:val="20"/>
        </w:rPr>
        <w:t>s</w:t>
      </w:r>
      <w:r w:rsidRPr="00E747C5">
        <w:rPr>
          <w:rFonts w:cs="Arial"/>
          <w:szCs w:val="20"/>
        </w:rPr>
        <w:t>obie radzić przedsiębiorstwa</w:t>
      </w:r>
      <w:r w:rsidR="007B1A73" w:rsidRPr="00E747C5">
        <w:rPr>
          <w:rStyle w:val="Odwoanieprzypisudolnego"/>
          <w:szCs w:val="20"/>
        </w:rPr>
        <w:footnoteReference w:id="34"/>
      </w:r>
      <w:r w:rsidRPr="00E747C5">
        <w:rPr>
          <w:rFonts w:cs="Arial"/>
          <w:szCs w:val="20"/>
        </w:rPr>
        <w:t>:</w:t>
      </w:r>
    </w:p>
    <w:p w14:paraId="668BC39D" w14:textId="77777777" w:rsidR="00B93B6D" w:rsidRPr="00501A70" w:rsidRDefault="00B93B6D" w:rsidP="008E5E30">
      <w:pPr>
        <w:pStyle w:val="Akapitzlist"/>
        <w:numPr>
          <w:ilvl w:val="0"/>
          <w:numId w:val="28"/>
        </w:numPr>
        <w:spacing w:before="60" w:after="60"/>
        <w:ind w:left="714" w:hanging="357"/>
        <w:contextualSpacing w:val="0"/>
        <w:rPr>
          <w:rFonts w:cs="Arial"/>
          <w:szCs w:val="20"/>
        </w:rPr>
      </w:pPr>
      <w:r w:rsidRPr="00501A70">
        <w:rPr>
          <w:rFonts w:cs="Arial"/>
          <w:szCs w:val="20"/>
        </w:rPr>
        <w:lastRenderedPageBreak/>
        <w:t>załamanie popytu, związane głównie z wprowadzanymi przez państwa ograniczeniami mobilności czy działalności wybranych branż. Obejmuje ono rynki wewnętrzne państw dotkniętych epidemią, jak i handel międzynarodowy;</w:t>
      </w:r>
    </w:p>
    <w:p w14:paraId="1ADC5B65" w14:textId="77777777" w:rsidR="00B93B6D" w:rsidRPr="00501A70" w:rsidRDefault="00B93B6D" w:rsidP="008E5E30">
      <w:pPr>
        <w:pStyle w:val="Akapitzlist"/>
        <w:numPr>
          <w:ilvl w:val="0"/>
          <w:numId w:val="28"/>
        </w:numPr>
        <w:spacing w:before="60" w:after="60"/>
        <w:ind w:left="714" w:hanging="357"/>
        <w:contextualSpacing w:val="0"/>
        <w:rPr>
          <w:rFonts w:cs="Arial"/>
          <w:szCs w:val="20"/>
        </w:rPr>
      </w:pPr>
      <w:r w:rsidRPr="00501A70">
        <w:rPr>
          <w:rFonts w:cs="Arial"/>
          <w:szCs w:val="20"/>
        </w:rPr>
        <w:t>zakłócenia łańcuchów dostaw, najbardziej dotkliwe w przypadku silnych powiązań międzynarodowych (import surowców, półproduktów, towarów), lecz odczuwalne także na poziomie rynków wewnętrznych;</w:t>
      </w:r>
    </w:p>
    <w:p w14:paraId="12AAE0C0" w14:textId="77777777" w:rsidR="00B93B6D" w:rsidRPr="00501A70" w:rsidRDefault="00B93B6D" w:rsidP="008E5E30">
      <w:pPr>
        <w:pStyle w:val="Akapitzlist"/>
        <w:numPr>
          <w:ilvl w:val="0"/>
          <w:numId w:val="28"/>
        </w:numPr>
        <w:spacing w:before="60" w:after="60"/>
        <w:ind w:left="714" w:hanging="357"/>
        <w:contextualSpacing w:val="0"/>
        <w:rPr>
          <w:rFonts w:cs="Arial"/>
          <w:szCs w:val="20"/>
        </w:rPr>
      </w:pPr>
      <w:r w:rsidRPr="00501A70">
        <w:rPr>
          <w:rFonts w:cs="Arial"/>
          <w:szCs w:val="20"/>
        </w:rPr>
        <w:t>przestoje operacyjne, narzucone administracyjnie (np. zawieszenie działalności wybranych branż w ramach działań prewencyjnych) albo wynikające z braku zasobów pracy (np. w wyniku ograniczenia mobilności, konieczności sprawowania opieki nad dziećmi, zakażenia personelu czy obaw pracowników o zdrowie);</w:t>
      </w:r>
    </w:p>
    <w:p w14:paraId="407CDBEC" w14:textId="77777777" w:rsidR="00B93B6D" w:rsidRPr="00501A70" w:rsidRDefault="00B93B6D" w:rsidP="008E5E30">
      <w:pPr>
        <w:pStyle w:val="Akapitzlist"/>
        <w:numPr>
          <w:ilvl w:val="0"/>
          <w:numId w:val="28"/>
        </w:numPr>
        <w:spacing w:before="60" w:after="60"/>
        <w:ind w:left="714" w:hanging="357"/>
        <w:contextualSpacing w:val="0"/>
        <w:rPr>
          <w:rFonts w:cs="Arial"/>
          <w:szCs w:val="20"/>
        </w:rPr>
      </w:pPr>
      <w:r w:rsidRPr="00501A70">
        <w:rPr>
          <w:rFonts w:cs="Arial"/>
          <w:szCs w:val="20"/>
        </w:rPr>
        <w:t>niekorzystne trendy cenowe (pod wpływem osłabienia popytu lub zakłóceń łańcuchów dostaw);</w:t>
      </w:r>
    </w:p>
    <w:p w14:paraId="110DD317" w14:textId="73171D8C" w:rsidR="00B93B6D" w:rsidRPr="00501A70" w:rsidRDefault="00B93B6D" w:rsidP="008E5E30">
      <w:pPr>
        <w:pStyle w:val="Akapitzlist"/>
        <w:numPr>
          <w:ilvl w:val="0"/>
          <w:numId w:val="28"/>
        </w:numPr>
        <w:spacing w:before="60" w:after="60"/>
        <w:ind w:left="714" w:hanging="357"/>
        <w:contextualSpacing w:val="0"/>
        <w:rPr>
          <w:rFonts w:cs="Arial"/>
          <w:szCs w:val="20"/>
        </w:rPr>
      </w:pPr>
      <w:r w:rsidRPr="00501A70">
        <w:rPr>
          <w:rFonts w:cs="Arial"/>
          <w:szCs w:val="20"/>
        </w:rPr>
        <w:t xml:space="preserve">pogorszenie sytuacji finansowej odbiorców – firm </w:t>
      </w:r>
      <w:r w:rsidR="007B1A73">
        <w:rPr>
          <w:rFonts w:cs="Arial"/>
          <w:szCs w:val="20"/>
        </w:rPr>
        <w:t>doświadczających</w:t>
      </w:r>
      <w:r w:rsidRPr="00501A70">
        <w:rPr>
          <w:rFonts w:cs="Arial"/>
          <w:szCs w:val="20"/>
        </w:rPr>
        <w:t xml:space="preserve"> problem</w:t>
      </w:r>
      <w:r w:rsidR="007B1A73">
        <w:rPr>
          <w:rFonts w:cs="Arial"/>
          <w:szCs w:val="20"/>
        </w:rPr>
        <w:t>ów</w:t>
      </w:r>
      <w:r w:rsidRPr="00501A70">
        <w:rPr>
          <w:rFonts w:cs="Arial"/>
          <w:szCs w:val="20"/>
        </w:rPr>
        <w:t xml:space="preserve"> </w:t>
      </w:r>
      <w:r w:rsidR="005F1FBF">
        <w:rPr>
          <w:rFonts w:cs="Arial"/>
          <w:szCs w:val="20"/>
        </w:rPr>
        <w:br/>
      </w:r>
      <w:r w:rsidRPr="00501A70">
        <w:rPr>
          <w:rFonts w:cs="Arial"/>
          <w:szCs w:val="20"/>
        </w:rPr>
        <w:t>w</w:t>
      </w:r>
      <w:r w:rsidR="00F43462" w:rsidRPr="00501A70">
        <w:rPr>
          <w:rFonts w:cs="Arial"/>
          <w:szCs w:val="20"/>
        </w:rPr>
        <w:t xml:space="preserve"> </w:t>
      </w:r>
      <w:r w:rsidRPr="00501A70">
        <w:rPr>
          <w:rFonts w:cs="Arial"/>
          <w:szCs w:val="20"/>
        </w:rPr>
        <w:t>wyniku kryzysu (możliwe zatory płatnicze) i osób tracących zatrudnienie</w:t>
      </w:r>
      <w:r w:rsidRPr="00501A70">
        <w:rPr>
          <w:szCs w:val="20"/>
        </w:rPr>
        <w:t>.</w:t>
      </w:r>
    </w:p>
    <w:p w14:paraId="5A67D17A" w14:textId="71C085A6" w:rsidR="00B93B6D" w:rsidRDefault="00B93B6D" w:rsidP="00B93B6D">
      <w:pPr>
        <w:spacing w:before="120" w:after="120"/>
        <w:rPr>
          <w:rFonts w:cs="Arial"/>
          <w:szCs w:val="20"/>
        </w:rPr>
      </w:pPr>
      <w:r w:rsidRPr="00E747C5">
        <w:rPr>
          <w:rFonts w:cs="Arial"/>
          <w:szCs w:val="20"/>
        </w:rPr>
        <w:t>Wszystko to sprawi</w:t>
      </w:r>
      <w:r w:rsidR="007B1A73">
        <w:rPr>
          <w:rFonts w:cs="Arial"/>
          <w:szCs w:val="20"/>
        </w:rPr>
        <w:t>ło</w:t>
      </w:r>
      <w:r w:rsidRPr="00E747C5">
        <w:rPr>
          <w:rFonts w:cs="Arial"/>
          <w:szCs w:val="20"/>
        </w:rPr>
        <w:t xml:space="preserve">, że przedsiębiorstwa stanęły wobec zupełnie nowych wyzwań, </w:t>
      </w:r>
      <w:r w:rsidR="005F1FBF">
        <w:rPr>
          <w:rFonts w:cs="Arial"/>
          <w:szCs w:val="20"/>
        </w:rPr>
        <w:br/>
      </w:r>
      <w:r w:rsidRPr="00E747C5">
        <w:rPr>
          <w:rFonts w:cs="Arial"/>
          <w:szCs w:val="20"/>
        </w:rPr>
        <w:t>z</w:t>
      </w:r>
      <w:r w:rsidR="00F43462">
        <w:rPr>
          <w:rFonts w:cs="Arial"/>
          <w:szCs w:val="20"/>
        </w:rPr>
        <w:t xml:space="preserve"> </w:t>
      </w:r>
      <w:r w:rsidRPr="00E747C5">
        <w:rPr>
          <w:rFonts w:cs="Arial"/>
          <w:szCs w:val="20"/>
        </w:rPr>
        <w:t xml:space="preserve">którymi nie zawsze były w stanie poradzić sobie samodzielnie. </w:t>
      </w:r>
      <w:r w:rsidR="007B1A73">
        <w:rPr>
          <w:rFonts w:cs="Arial"/>
          <w:szCs w:val="20"/>
        </w:rPr>
        <w:t xml:space="preserve">Powodowało to konieczność uwzględnienia </w:t>
      </w:r>
      <w:r w:rsidRPr="00E747C5">
        <w:rPr>
          <w:rFonts w:cs="Arial"/>
          <w:szCs w:val="20"/>
        </w:rPr>
        <w:t xml:space="preserve">przez IOB tego rodzaju nowych potrzeb i dostosowanie do nich swojej oferty. Wydaje się, że pandemia </w:t>
      </w:r>
      <w:r w:rsidR="00A34629" w:rsidRPr="00E747C5">
        <w:rPr>
          <w:rFonts w:cs="Arial"/>
          <w:szCs w:val="20"/>
        </w:rPr>
        <w:t>COVID</w:t>
      </w:r>
      <w:r w:rsidRPr="00E747C5">
        <w:rPr>
          <w:rFonts w:cs="Arial"/>
          <w:szCs w:val="20"/>
        </w:rPr>
        <w:t xml:space="preserve">-19 wpłynęła także na działalność wielkopolskich IOB, bowiem nieliczne spośród tych, które wprowadziły </w:t>
      </w:r>
      <w:r w:rsidR="007B1A73">
        <w:rPr>
          <w:rFonts w:cs="Arial"/>
          <w:szCs w:val="20"/>
        </w:rPr>
        <w:t xml:space="preserve">w ostatnich pięciu latach </w:t>
      </w:r>
      <w:r w:rsidRPr="00E747C5">
        <w:rPr>
          <w:rFonts w:cs="Arial"/>
          <w:szCs w:val="20"/>
        </w:rPr>
        <w:t>jakiekolwiek zmiany uczyniły to bez związku z pandemią</w:t>
      </w:r>
      <w:r w:rsidR="007B1A73">
        <w:rPr>
          <w:rFonts w:cs="Arial"/>
          <w:szCs w:val="20"/>
        </w:rPr>
        <w:t xml:space="preserve"> (por. wykres 15)</w:t>
      </w:r>
      <w:r w:rsidRPr="00E747C5">
        <w:rPr>
          <w:rFonts w:cs="Arial"/>
          <w:szCs w:val="20"/>
        </w:rPr>
        <w:t xml:space="preserve">. Dokonane zmiany polegały przede wszystkim na wprowadzeniu usług realizowanych samodzielnie, ewentualnie </w:t>
      </w:r>
      <w:r w:rsidR="005F1FBF">
        <w:rPr>
          <w:rFonts w:cs="Arial"/>
          <w:szCs w:val="20"/>
        </w:rPr>
        <w:br/>
      </w:r>
      <w:r w:rsidRPr="00E747C5">
        <w:rPr>
          <w:rFonts w:cs="Arial"/>
          <w:szCs w:val="20"/>
        </w:rPr>
        <w:t>w kooperacji z innymi podmiotami krajowymi</w:t>
      </w:r>
      <w:r w:rsidR="007B1A73">
        <w:rPr>
          <w:rFonts w:cs="Arial"/>
          <w:szCs w:val="20"/>
        </w:rPr>
        <w:t xml:space="preserve"> (por. wykres 16)</w:t>
      </w:r>
      <w:r w:rsidR="005F1FBF">
        <w:rPr>
          <w:rFonts w:cs="Arial"/>
          <w:szCs w:val="20"/>
        </w:rPr>
        <w:t>.</w:t>
      </w:r>
    </w:p>
    <w:p w14:paraId="47C8D9A9" w14:textId="77777777" w:rsidR="00501A70" w:rsidRPr="00E747C5" w:rsidRDefault="00501A70" w:rsidP="00501A70"/>
    <w:p w14:paraId="5BDC1108" w14:textId="1FF9BAAD" w:rsidR="00B93B6D" w:rsidRPr="00E747C5" w:rsidRDefault="00B93B6D" w:rsidP="00501A70">
      <w:pPr>
        <w:pStyle w:val="ARYCINA"/>
      </w:pPr>
      <w:bookmarkStart w:id="45" w:name="_Toc78035818"/>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15</w:t>
      </w:r>
      <w:r>
        <w:rPr>
          <w:noProof/>
        </w:rPr>
        <w:fldChar w:fldCharType="end"/>
      </w:r>
      <w:r w:rsidRPr="00E747C5">
        <w:t xml:space="preserve">. Wprowadzenie w ciągu ostatnich </w:t>
      </w:r>
      <w:r w:rsidR="00A30DFA">
        <w:t xml:space="preserve">pięciu </w:t>
      </w:r>
      <w:r w:rsidRPr="00E747C5">
        <w:t>lat zmian w ofercie IOB</w:t>
      </w:r>
      <w:r w:rsidR="008C2DAC">
        <w:t xml:space="preserve"> </w:t>
      </w:r>
      <w:r w:rsidR="00AD7DAD">
        <w:br/>
      </w:r>
      <w:r w:rsidR="008C2DAC">
        <w:t xml:space="preserve">w województwie </w:t>
      </w:r>
      <w:r w:rsidRPr="00E747C5">
        <w:t>wielkopolski</w:t>
      </w:r>
      <w:bookmarkEnd w:id="45"/>
      <w:r w:rsidR="008C2DAC">
        <w:t>m (liczba wskazań)</w:t>
      </w:r>
    </w:p>
    <w:p w14:paraId="24864656"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195CE51F" wp14:editId="5D4368F1">
            <wp:extent cx="5256000" cy="1645920"/>
            <wp:effectExtent l="0" t="0" r="1905" b="0"/>
            <wp:docPr id="131" name="Wykres 131">
              <a:extLst xmlns:a="http://schemas.openxmlformats.org/drawingml/2006/main">
                <a:ext uri="{FF2B5EF4-FFF2-40B4-BE49-F238E27FC236}">
                  <a16:creationId xmlns:a16="http://schemas.microsoft.com/office/drawing/2014/main" id="{5085716F-C7B8-48B3-BA61-7A28270F471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4E451055" w14:textId="77777777" w:rsidR="00B93B6D" w:rsidRPr="00E747C5" w:rsidRDefault="00B93B6D" w:rsidP="007B4524">
      <w:pPr>
        <w:pStyle w:val="AZRODLO"/>
        <w:spacing w:before="60"/>
      </w:pPr>
      <w:r w:rsidRPr="00E747C5">
        <w:t>Źródło: badanie CAWI/CATI, n=4</w:t>
      </w:r>
      <w:r>
        <w:t>4</w:t>
      </w:r>
    </w:p>
    <w:p w14:paraId="4A906478" w14:textId="77777777" w:rsidR="00B93B6D" w:rsidRDefault="00B93B6D" w:rsidP="00B93B6D">
      <w:pPr>
        <w:pStyle w:val="Legenda"/>
        <w:spacing w:before="120" w:after="0"/>
      </w:pPr>
    </w:p>
    <w:p w14:paraId="6196B823" w14:textId="77777777" w:rsidR="00D73278" w:rsidRDefault="00D73278">
      <w:pPr>
        <w:spacing w:line="240" w:lineRule="auto"/>
        <w:ind w:firstLine="0"/>
        <w:jc w:val="left"/>
        <w:rPr>
          <w:rFonts w:eastAsia="Arial" w:cs="Arial"/>
          <w:b/>
          <w:bCs/>
          <w:sz w:val="16"/>
          <w:szCs w:val="16"/>
          <w:lang w:eastAsia="pl-PL"/>
        </w:rPr>
      </w:pPr>
      <w:bookmarkStart w:id="46" w:name="_Toc78035819"/>
      <w:r>
        <w:br w:type="page"/>
      </w:r>
    </w:p>
    <w:p w14:paraId="45B2F5D9" w14:textId="4B153CB7" w:rsidR="00B93B6D" w:rsidRPr="00E747C5" w:rsidRDefault="00B93B6D" w:rsidP="00501A70">
      <w:pPr>
        <w:pStyle w:val="ARYCINA"/>
      </w:pPr>
      <w:r w:rsidRPr="00E747C5">
        <w:lastRenderedPageBreak/>
        <w:t xml:space="preserve">Wykres </w:t>
      </w:r>
      <w:r>
        <w:rPr>
          <w:noProof/>
        </w:rPr>
        <w:fldChar w:fldCharType="begin"/>
      </w:r>
      <w:r>
        <w:rPr>
          <w:noProof/>
        </w:rPr>
        <w:instrText xml:space="preserve"> SEQ Wykres \* ARABIC </w:instrText>
      </w:r>
      <w:r>
        <w:rPr>
          <w:noProof/>
        </w:rPr>
        <w:fldChar w:fldCharType="separate"/>
      </w:r>
      <w:r w:rsidR="00CF4B19">
        <w:rPr>
          <w:noProof/>
        </w:rPr>
        <w:t>16</w:t>
      </w:r>
      <w:r>
        <w:rPr>
          <w:noProof/>
        </w:rPr>
        <w:fldChar w:fldCharType="end"/>
      </w:r>
      <w:r w:rsidRPr="00E747C5">
        <w:t xml:space="preserve">. Rodzaje zmian </w:t>
      </w:r>
      <w:r w:rsidR="00716C3B">
        <w:t>wprowadzonych w</w:t>
      </w:r>
      <w:r w:rsidRPr="00E747C5">
        <w:t xml:space="preserve"> </w:t>
      </w:r>
      <w:r w:rsidR="00716C3B" w:rsidRPr="00E747C5">
        <w:t xml:space="preserve">ostatnich </w:t>
      </w:r>
      <w:r w:rsidR="00716C3B">
        <w:t>pięciu</w:t>
      </w:r>
      <w:r w:rsidR="00716C3B" w:rsidRPr="00E747C5">
        <w:t xml:space="preserve"> lat</w:t>
      </w:r>
      <w:r w:rsidR="00716C3B">
        <w:t>ach w</w:t>
      </w:r>
      <w:r w:rsidR="00716C3B" w:rsidRPr="00E747C5">
        <w:t xml:space="preserve"> </w:t>
      </w:r>
      <w:r w:rsidRPr="00E747C5">
        <w:t xml:space="preserve">ofercie IOB </w:t>
      </w:r>
      <w:r w:rsidR="00AD7DAD">
        <w:br/>
      </w:r>
      <w:r w:rsidR="00716C3B">
        <w:t>w</w:t>
      </w:r>
      <w:r w:rsidRPr="00E747C5">
        <w:t xml:space="preserve"> województw</w:t>
      </w:r>
      <w:r w:rsidR="00716C3B">
        <w:t xml:space="preserve">ie </w:t>
      </w:r>
      <w:r w:rsidRPr="00E747C5">
        <w:t>wielkopolski</w:t>
      </w:r>
      <w:r w:rsidR="00716C3B">
        <w:t>m</w:t>
      </w:r>
      <w:bookmarkEnd w:id="46"/>
      <w:r w:rsidR="00716C3B">
        <w:t xml:space="preserve"> (liczba wskazań)</w:t>
      </w:r>
    </w:p>
    <w:p w14:paraId="7D8E5627"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5E13C2FE" wp14:editId="27408C44">
            <wp:extent cx="5256000" cy="1980000"/>
            <wp:effectExtent l="0" t="0" r="0" b="0"/>
            <wp:docPr id="136" name="Wykres 136">
              <a:extLst xmlns:a="http://schemas.openxmlformats.org/drawingml/2006/main">
                <a:ext uri="{FF2B5EF4-FFF2-40B4-BE49-F238E27FC236}">
                  <a16:creationId xmlns:a16="http://schemas.microsoft.com/office/drawing/2014/main" id="{2D724A8A-BB52-436D-900C-20543CCF23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588C2295" w14:textId="3D5855D1" w:rsidR="00B93B6D" w:rsidRDefault="00B93B6D" w:rsidP="007B4524">
      <w:pPr>
        <w:pStyle w:val="AZRODLO"/>
        <w:spacing w:before="60"/>
      </w:pPr>
      <w:r w:rsidRPr="00E747C5">
        <w:t>Źródło: badanie CAWI/CATI, n=3</w:t>
      </w:r>
      <w:r>
        <w:t>4</w:t>
      </w:r>
    </w:p>
    <w:p w14:paraId="00E0FA1D" w14:textId="77777777" w:rsidR="00C501EC" w:rsidRPr="00E747C5" w:rsidRDefault="00C501EC" w:rsidP="00C501EC"/>
    <w:p w14:paraId="13179742" w14:textId="0B8F421D" w:rsidR="00B93B6D" w:rsidRDefault="00B93B6D" w:rsidP="00B93B6D">
      <w:pPr>
        <w:spacing w:before="120" w:after="120"/>
        <w:rPr>
          <w:rFonts w:cs="Arial"/>
          <w:szCs w:val="20"/>
        </w:rPr>
      </w:pPr>
      <w:r w:rsidRPr="00E747C5">
        <w:rPr>
          <w:rFonts w:cs="Arial"/>
          <w:szCs w:val="20"/>
        </w:rPr>
        <w:t xml:space="preserve">Analiza struktury oferowanych </w:t>
      </w:r>
      <w:r w:rsidR="00017200">
        <w:rPr>
          <w:rFonts w:cs="Arial"/>
          <w:szCs w:val="20"/>
        </w:rPr>
        <w:t xml:space="preserve">przez IOB </w:t>
      </w:r>
      <w:r w:rsidRPr="00E747C5">
        <w:rPr>
          <w:rFonts w:cs="Arial"/>
          <w:szCs w:val="20"/>
        </w:rPr>
        <w:t xml:space="preserve">usług pozwala dostrzec w przypadku części </w:t>
      </w:r>
      <w:r w:rsidR="005F1FBF">
        <w:rPr>
          <w:rFonts w:cs="Arial"/>
          <w:szCs w:val="20"/>
        </w:rPr>
        <w:br/>
      </w:r>
      <w:r w:rsidRPr="00E747C5">
        <w:rPr>
          <w:rFonts w:cs="Arial"/>
          <w:szCs w:val="20"/>
        </w:rPr>
        <w:t xml:space="preserve">z nich wpływ pandemii </w:t>
      </w:r>
      <w:r w:rsidR="00A34629" w:rsidRPr="00E747C5">
        <w:rPr>
          <w:rFonts w:cs="Arial"/>
          <w:szCs w:val="20"/>
        </w:rPr>
        <w:t>COVID</w:t>
      </w:r>
      <w:r w:rsidRPr="00E747C5">
        <w:rPr>
          <w:rFonts w:cs="Arial"/>
          <w:szCs w:val="20"/>
        </w:rPr>
        <w:t xml:space="preserve">-19. W zmienionej ofercie </w:t>
      </w:r>
      <w:r>
        <w:rPr>
          <w:rFonts w:cs="Arial"/>
          <w:szCs w:val="20"/>
        </w:rPr>
        <w:t>pojawiły się</w:t>
      </w:r>
      <w:r w:rsidRPr="00E747C5">
        <w:rPr>
          <w:rFonts w:cs="Arial"/>
          <w:szCs w:val="20"/>
        </w:rPr>
        <w:t xml:space="preserve"> usługi w postaci zapewnienia dostępu do finansowania, które miały na celu minimalizowanie występowania negatywnych skutków ograniczeń w prowadzeniu działalności gospodarczej. Warto także zwrócić uwagę na to, że część usług zmieniła formę na zdalną, co z kolei było efektem dostosowania się do występujących ograniczeń</w:t>
      </w:r>
      <w:r>
        <w:rPr>
          <w:rFonts w:cs="Arial"/>
          <w:szCs w:val="20"/>
        </w:rPr>
        <w:t xml:space="preserve"> (por. tabela 11).</w:t>
      </w:r>
    </w:p>
    <w:p w14:paraId="000C1162" w14:textId="77777777" w:rsidR="00262684" w:rsidRPr="00E747C5" w:rsidRDefault="00262684" w:rsidP="00262684"/>
    <w:p w14:paraId="0B126C63" w14:textId="26B76190" w:rsidR="00B93B6D" w:rsidRDefault="00B93B6D" w:rsidP="00262684">
      <w:pPr>
        <w:pStyle w:val="ATABELA"/>
      </w:pPr>
      <w:r w:rsidRPr="00E747C5">
        <w:t xml:space="preserve">Tabela </w:t>
      </w:r>
      <w:fldSimple w:instr=" SEQ Tab. \* ARABIC ">
        <w:r w:rsidR="00CF4B19">
          <w:rPr>
            <w:noProof/>
          </w:rPr>
          <w:t>11</w:t>
        </w:r>
      </w:fldSimple>
      <w:r w:rsidRPr="00E747C5">
        <w:t xml:space="preserve">. </w:t>
      </w:r>
      <w:r>
        <w:t>Główne r</w:t>
      </w:r>
      <w:r w:rsidRPr="00E747C5">
        <w:t xml:space="preserve">odzaje </w:t>
      </w:r>
      <w:r w:rsidR="00665D77">
        <w:t xml:space="preserve">nowych </w:t>
      </w:r>
      <w:r w:rsidRPr="00E747C5">
        <w:t xml:space="preserve">usług wprowadzonych </w:t>
      </w:r>
      <w:r w:rsidR="005A7EC4" w:rsidRPr="00E747C5">
        <w:t xml:space="preserve">w ostatnich </w:t>
      </w:r>
      <w:r w:rsidR="005A7EC4">
        <w:t>pięciu</w:t>
      </w:r>
      <w:r w:rsidR="005A7EC4" w:rsidRPr="00E747C5">
        <w:t xml:space="preserve"> lat</w:t>
      </w:r>
      <w:r w:rsidR="005A7EC4">
        <w:t xml:space="preserve">ach </w:t>
      </w:r>
      <w:r w:rsidRPr="00E747C5">
        <w:t xml:space="preserve">do oferty IOB </w:t>
      </w:r>
      <w:r w:rsidR="00D824FB">
        <w:br/>
      </w:r>
      <w:r w:rsidR="001242ED">
        <w:t>w</w:t>
      </w:r>
      <w:r w:rsidRPr="00E747C5">
        <w:t xml:space="preserve"> województw</w:t>
      </w:r>
      <w:r w:rsidR="001242ED">
        <w:t xml:space="preserve">ie </w:t>
      </w:r>
      <w:r w:rsidRPr="00E747C5">
        <w:t>wielkopolski</w:t>
      </w:r>
      <w:r w:rsidR="001242ED">
        <w:t>m</w:t>
      </w:r>
      <w:r w:rsidRPr="00E747C5">
        <w:t xml:space="preserve"> </w:t>
      </w:r>
      <w:r w:rsidR="001242ED">
        <w:t>(liczba wskazań)</w:t>
      </w:r>
    </w:p>
    <w:tbl>
      <w:tblPr>
        <w:tblStyle w:val="Tabelasiatki6kolorowaakcent6"/>
        <w:tblW w:w="0" w:type="auto"/>
        <w:tblLook w:val="04A0" w:firstRow="1" w:lastRow="0" w:firstColumn="1" w:lastColumn="0" w:noHBand="0" w:noVBand="1"/>
      </w:tblPr>
      <w:tblGrid>
        <w:gridCol w:w="1838"/>
        <w:gridCol w:w="5245"/>
        <w:gridCol w:w="1184"/>
      </w:tblGrid>
      <w:tr w:rsidR="00501A70" w:rsidRPr="00501A70" w14:paraId="4FEA6D97" w14:textId="77777777" w:rsidTr="00D73278">
        <w:trPr>
          <w:cnfStyle w:val="100000000000" w:firstRow="1" w:lastRow="0" w:firstColumn="0" w:lastColumn="0" w:oddVBand="0" w:evenVBand="0" w:oddHBand="0" w:evenHBand="0" w:firstRowFirstColumn="0" w:firstRowLastColumn="0" w:lastRowFirstColumn="0" w:lastRowLastColumn="0"/>
          <w:tblHeader/>
        </w:trPr>
        <w:tc>
          <w:tcPr>
            <w:cnfStyle w:val="001000000000" w:firstRow="0" w:lastRow="0" w:firstColumn="1" w:lastColumn="0" w:oddVBand="0" w:evenVBand="0" w:oddHBand="0" w:evenHBand="0" w:firstRowFirstColumn="0" w:firstRowLastColumn="0" w:lastRowFirstColumn="0" w:lastRowLastColumn="0"/>
            <w:tcW w:w="7083" w:type="dxa"/>
            <w:gridSpan w:val="2"/>
          </w:tcPr>
          <w:p w14:paraId="1A3F9C87" w14:textId="24D47D2A" w:rsidR="00501A70" w:rsidRPr="00D80340" w:rsidRDefault="00852FEB" w:rsidP="00852FEB">
            <w:pPr>
              <w:spacing w:before="40" w:after="40"/>
              <w:ind w:firstLine="0"/>
              <w:jc w:val="center"/>
              <w:rPr>
                <w:rFonts w:cs="Arial"/>
                <w:sz w:val="16"/>
                <w:szCs w:val="16"/>
                <w:lang w:eastAsia="pl-PL"/>
              </w:rPr>
            </w:pPr>
            <w:r w:rsidRPr="00D80340">
              <w:rPr>
                <w:rFonts w:cs="Arial"/>
                <w:sz w:val="16"/>
                <w:szCs w:val="16"/>
                <w:lang w:eastAsia="pl-PL"/>
              </w:rPr>
              <w:t>Nowe usługi wprowadzone do oferty IOB</w:t>
            </w:r>
          </w:p>
        </w:tc>
        <w:tc>
          <w:tcPr>
            <w:tcW w:w="1184" w:type="dxa"/>
            <w:vAlign w:val="center"/>
          </w:tcPr>
          <w:p w14:paraId="15649D12" w14:textId="064AF74E" w:rsidR="00501A70" w:rsidRPr="00D80340" w:rsidRDefault="00501A70" w:rsidP="00D80340">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sz w:val="16"/>
                <w:szCs w:val="16"/>
                <w:lang w:eastAsia="pl-PL"/>
              </w:rPr>
            </w:pPr>
            <w:r w:rsidRPr="00D80340">
              <w:rPr>
                <w:rFonts w:cs="Arial"/>
                <w:sz w:val="16"/>
                <w:szCs w:val="16"/>
                <w:lang w:eastAsia="pl-PL"/>
              </w:rPr>
              <w:t>Liczba IOB</w:t>
            </w:r>
          </w:p>
        </w:tc>
      </w:tr>
      <w:tr w:rsidR="00501A70" w:rsidRPr="00501A70" w14:paraId="75F950B1"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vAlign w:val="center"/>
          </w:tcPr>
          <w:p w14:paraId="6F7B2094" w14:textId="5C6700EF" w:rsidR="00501A70" w:rsidRPr="00501A70" w:rsidRDefault="00501A70" w:rsidP="00D80340">
            <w:pPr>
              <w:spacing w:before="40" w:after="40"/>
              <w:ind w:firstLine="0"/>
              <w:jc w:val="left"/>
              <w:rPr>
                <w:rFonts w:cs="Arial"/>
                <w:sz w:val="16"/>
                <w:szCs w:val="16"/>
                <w:lang w:eastAsia="pl-PL"/>
              </w:rPr>
            </w:pPr>
            <w:r w:rsidRPr="00501A70">
              <w:rPr>
                <w:rFonts w:cs="Arial"/>
                <w:b w:val="0"/>
                <w:bCs w:val="0"/>
                <w:color w:val="000000"/>
                <w:sz w:val="16"/>
                <w:szCs w:val="16"/>
              </w:rPr>
              <w:t>Nowe usługi realizowane samodzielnie (n=22)</w:t>
            </w:r>
          </w:p>
        </w:tc>
        <w:tc>
          <w:tcPr>
            <w:tcW w:w="5245" w:type="dxa"/>
            <w:vAlign w:val="center"/>
          </w:tcPr>
          <w:p w14:paraId="619DCF17" w14:textId="79A9FC11"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 xml:space="preserve">Projekty w formie zdalnej: Targi Pracy, spotkania uczniów </w:t>
            </w:r>
            <w:r w:rsidR="005F1FBF">
              <w:rPr>
                <w:rFonts w:cs="Arial"/>
                <w:color w:val="000000"/>
                <w:sz w:val="16"/>
                <w:szCs w:val="16"/>
              </w:rPr>
              <w:br/>
            </w:r>
            <w:r w:rsidRPr="00501A70">
              <w:rPr>
                <w:rFonts w:cs="Arial"/>
                <w:color w:val="000000"/>
                <w:sz w:val="16"/>
                <w:szCs w:val="16"/>
              </w:rPr>
              <w:t>z przedsiębiorcami, zdalna obsługa klientów, konferencje, szkolenia</w:t>
            </w:r>
          </w:p>
        </w:tc>
        <w:tc>
          <w:tcPr>
            <w:tcW w:w="1184" w:type="dxa"/>
            <w:vAlign w:val="center"/>
          </w:tcPr>
          <w:p w14:paraId="7E1E92F9" w14:textId="2F982F7F"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9</w:t>
            </w:r>
          </w:p>
        </w:tc>
      </w:tr>
      <w:tr w:rsidR="00501A70" w:rsidRPr="00501A70" w14:paraId="495357C3"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7899886A"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E2EFD9" w:themeFill="accent6" w:themeFillTint="33"/>
            <w:vAlign w:val="center"/>
          </w:tcPr>
          <w:p w14:paraId="35133CED" w14:textId="7C62D8CD"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lang w:eastAsia="pl-PL"/>
              </w:rPr>
            </w:pPr>
            <w:r w:rsidRPr="00501A70">
              <w:rPr>
                <w:rFonts w:cs="Arial"/>
                <w:color w:val="000000"/>
                <w:sz w:val="16"/>
                <w:szCs w:val="16"/>
              </w:rPr>
              <w:t>Automatyzacja</w:t>
            </w:r>
          </w:p>
        </w:tc>
        <w:tc>
          <w:tcPr>
            <w:tcW w:w="1184" w:type="dxa"/>
            <w:shd w:val="clear" w:color="auto" w:fill="E2EFD9" w:themeFill="accent6" w:themeFillTint="33"/>
            <w:vAlign w:val="center"/>
          </w:tcPr>
          <w:p w14:paraId="3E1511A9" w14:textId="77241D1E"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lang w:eastAsia="pl-PL"/>
              </w:rPr>
            </w:pPr>
            <w:r w:rsidRPr="00501A70">
              <w:rPr>
                <w:rFonts w:cs="Arial"/>
                <w:color w:val="000000"/>
                <w:sz w:val="16"/>
                <w:szCs w:val="16"/>
              </w:rPr>
              <w:t>2</w:t>
            </w:r>
          </w:p>
        </w:tc>
      </w:tr>
      <w:tr w:rsidR="00501A70" w:rsidRPr="00501A70" w14:paraId="31735A82"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1D5AA5BD" w14:textId="77777777" w:rsidR="00501A70" w:rsidRPr="00501A70" w:rsidRDefault="00501A70" w:rsidP="00D80340">
            <w:pPr>
              <w:spacing w:before="40" w:after="40"/>
              <w:ind w:firstLine="0"/>
              <w:jc w:val="left"/>
              <w:rPr>
                <w:rFonts w:cs="Arial"/>
                <w:sz w:val="16"/>
                <w:szCs w:val="16"/>
                <w:lang w:eastAsia="pl-PL"/>
              </w:rPr>
            </w:pPr>
          </w:p>
        </w:tc>
        <w:tc>
          <w:tcPr>
            <w:tcW w:w="5245" w:type="dxa"/>
            <w:vAlign w:val="center"/>
          </w:tcPr>
          <w:p w14:paraId="39950B98" w14:textId="3F7DF06C"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Usługi drukowania ( tym druk 3D) i skanów</w:t>
            </w:r>
          </w:p>
        </w:tc>
        <w:tc>
          <w:tcPr>
            <w:tcW w:w="1184" w:type="dxa"/>
            <w:vAlign w:val="center"/>
          </w:tcPr>
          <w:p w14:paraId="25EA8815" w14:textId="5D7D480F"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2</w:t>
            </w:r>
          </w:p>
        </w:tc>
      </w:tr>
      <w:tr w:rsidR="00501A70" w:rsidRPr="00501A70" w14:paraId="5E7B84D4"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3163EEA4"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E2EFD9" w:themeFill="accent6" w:themeFillTint="33"/>
            <w:vAlign w:val="center"/>
          </w:tcPr>
          <w:p w14:paraId="61C6D302" w14:textId="2A4245B6"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lang w:eastAsia="pl-PL"/>
              </w:rPr>
            </w:pPr>
            <w:r w:rsidRPr="00501A70">
              <w:rPr>
                <w:rFonts w:cs="Arial"/>
                <w:color w:val="000000"/>
                <w:sz w:val="16"/>
                <w:szCs w:val="16"/>
              </w:rPr>
              <w:t>Mediacje gospodarcze</w:t>
            </w:r>
          </w:p>
        </w:tc>
        <w:tc>
          <w:tcPr>
            <w:tcW w:w="1184" w:type="dxa"/>
            <w:shd w:val="clear" w:color="auto" w:fill="E2EFD9" w:themeFill="accent6" w:themeFillTint="33"/>
            <w:vAlign w:val="center"/>
          </w:tcPr>
          <w:p w14:paraId="2399CDDE" w14:textId="4B791DED"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lang w:eastAsia="pl-PL"/>
              </w:rPr>
            </w:pPr>
            <w:r w:rsidRPr="00501A70">
              <w:rPr>
                <w:rFonts w:cs="Arial"/>
                <w:color w:val="000000"/>
                <w:sz w:val="16"/>
                <w:szCs w:val="16"/>
              </w:rPr>
              <w:t>2</w:t>
            </w:r>
          </w:p>
        </w:tc>
      </w:tr>
      <w:tr w:rsidR="00501A70" w:rsidRPr="00501A70" w14:paraId="70DCCBF1"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43A3A849" w14:textId="77777777" w:rsidR="00501A70" w:rsidRPr="00501A70" w:rsidRDefault="00501A70" w:rsidP="00D80340">
            <w:pPr>
              <w:spacing w:before="40" w:after="40"/>
              <w:ind w:firstLine="0"/>
              <w:jc w:val="left"/>
              <w:rPr>
                <w:rFonts w:cs="Arial"/>
                <w:sz w:val="16"/>
                <w:szCs w:val="16"/>
                <w:lang w:eastAsia="pl-PL"/>
              </w:rPr>
            </w:pPr>
          </w:p>
        </w:tc>
        <w:tc>
          <w:tcPr>
            <w:tcW w:w="5245" w:type="dxa"/>
            <w:vAlign w:val="center"/>
          </w:tcPr>
          <w:p w14:paraId="787BC83D" w14:textId="05B2C463" w:rsidR="00501A70" w:rsidRPr="00501A70" w:rsidRDefault="00501A70" w:rsidP="0047091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 xml:space="preserve">Audyt firmy na starcie, prawo i podatki, marketing, marketing internetowy, ochrona środowiska. audyt potrzeb i możliwości </w:t>
            </w:r>
            <w:r w:rsidR="00470910">
              <w:rPr>
                <w:rFonts w:cs="Arial"/>
                <w:color w:val="000000"/>
                <w:sz w:val="16"/>
                <w:szCs w:val="16"/>
              </w:rPr>
              <w:br/>
            </w:r>
            <w:r w:rsidRPr="00501A70">
              <w:rPr>
                <w:rFonts w:cs="Arial"/>
                <w:color w:val="000000"/>
                <w:sz w:val="16"/>
                <w:szCs w:val="16"/>
              </w:rPr>
              <w:t>w zakresie innowacyjności opakowań i etykietowania, przygotowanie firmy do wdrożenia i certyfikacji systemu HACCP, przygotowanie firm do wdrożenia i certyfikacji systemów BRC i IFS</w:t>
            </w:r>
          </w:p>
        </w:tc>
        <w:tc>
          <w:tcPr>
            <w:tcW w:w="1184" w:type="dxa"/>
            <w:vAlign w:val="center"/>
          </w:tcPr>
          <w:p w14:paraId="3FBDD68E" w14:textId="770ECE01"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1</w:t>
            </w:r>
          </w:p>
        </w:tc>
      </w:tr>
      <w:tr w:rsidR="00501A70" w:rsidRPr="00501A70" w14:paraId="1FDDA988"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6188CBE4"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E2EFD9" w:themeFill="accent6" w:themeFillTint="33"/>
            <w:vAlign w:val="center"/>
          </w:tcPr>
          <w:p w14:paraId="5802E708" w14:textId="0E0204E3"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sz w:val="16"/>
                <w:szCs w:val="16"/>
                <w:lang w:eastAsia="pl-PL"/>
              </w:rPr>
            </w:pPr>
            <w:r w:rsidRPr="00501A70">
              <w:rPr>
                <w:rFonts w:cs="Arial"/>
                <w:color w:val="000000"/>
                <w:sz w:val="16"/>
                <w:szCs w:val="16"/>
              </w:rPr>
              <w:t>Biuro na godziny i najem magazynów</w:t>
            </w:r>
          </w:p>
        </w:tc>
        <w:tc>
          <w:tcPr>
            <w:tcW w:w="1184" w:type="dxa"/>
            <w:shd w:val="clear" w:color="auto" w:fill="E2EFD9" w:themeFill="accent6" w:themeFillTint="33"/>
            <w:vAlign w:val="center"/>
          </w:tcPr>
          <w:p w14:paraId="02660BC1" w14:textId="7E823587"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sz w:val="16"/>
                <w:szCs w:val="16"/>
                <w:lang w:eastAsia="pl-PL"/>
              </w:rPr>
            </w:pPr>
            <w:r w:rsidRPr="00501A70">
              <w:rPr>
                <w:rFonts w:cs="Arial"/>
                <w:color w:val="000000"/>
                <w:sz w:val="16"/>
                <w:szCs w:val="16"/>
              </w:rPr>
              <w:t>1</w:t>
            </w:r>
          </w:p>
        </w:tc>
      </w:tr>
      <w:tr w:rsidR="00501A70" w:rsidRPr="00501A70" w14:paraId="1B9D5949"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15BD85A7" w14:textId="77777777" w:rsidR="00501A70" w:rsidRPr="00501A70" w:rsidRDefault="00501A70" w:rsidP="00D80340">
            <w:pPr>
              <w:spacing w:before="40" w:after="40"/>
              <w:ind w:firstLine="0"/>
              <w:jc w:val="left"/>
              <w:rPr>
                <w:rFonts w:cs="Arial"/>
                <w:sz w:val="16"/>
                <w:szCs w:val="16"/>
                <w:lang w:eastAsia="pl-PL"/>
              </w:rPr>
            </w:pPr>
          </w:p>
        </w:tc>
        <w:tc>
          <w:tcPr>
            <w:tcW w:w="5245" w:type="dxa"/>
            <w:vAlign w:val="center"/>
          </w:tcPr>
          <w:p w14:paraId="22BD0779" w14:textId="644C7DAB"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Usługi eksperckie i badawcze</w:t>
            </w:r>
          </w:p>
        </w:tc>
        <w:tc>
          <w:tcPr>
            <w:tcW w:w="1184" w:type="dxa"/>
            <w:vAlign w:val="center"/>
          </w:tcPr>
          <w:p w14:paraId="48D48273" w14:textId="657DEC40"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sz w:val="16"/>
                <w:szCs w:val="16"/>
                <w:lang w:eastAsia="pl-PL"/>
              </w:rPr>
            </w:pPr>
            <w:r w:rsidRPr="00501A70">
              <w:rPr>
                <w:rFonts w:cs="Arial"/>
                <w:color w:val="000000"/>
                <w:sz w:val="16"/>
                <w:szCs w:val="16"/>
              </w:rPr>
              <w:t>1</w:t>
            </w:r>
          </w:p>
        </w:tc>
      </w:tr>
      <w:tr w:rsidR="00501A70" w:rsidRPr="00501A70" w14:paraId="42E5780D"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4213E54A"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E2EFD9" w:themeFill="accent6" w:themeFillTint="33"/>
            <w:vAlign w:val="center"/>
          </w:tcPr>
          <w:p w14:paraId="10502326" w14:textId="783B6010"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Pomoc w pozyskiwaniu funduszy UE</w:t>
            </w:r>
          </w:p>
        </w:tc>
        <w:tc>
          <w:tcPr>
            <w:tcW w:w="1184" w:type="dxa"/>
            <w:shd w:val="clear" w:color="auto" w:fill="E2EFD9" w:themeFill="accent6" w:themeFillTint="33"/>
            <w:vAlign w:val="center"/>
          </w:tcPr>
          <w:p w14:paraId="6D61256B" w14:textId="18E141BF"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51FE77A1"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42B2C069" w14:textId="77777777" w:rsidR="00501A70" w:rsidRPr="00501A70" w:rsidRDefault="00501A70" w:rsidP="00D80340">
            <w:pPr>
              <w:spacing w:before="40" w:after="40"/>
              <w:ind w:firstLine="0"/>
              <w:jc w:val="left"/>
              <w:rPr>
                <w:rFonts w:cs="Arial"/>
                <w:sz w:val="16"/>
                <w:szCs w:val="16"/>
                <w:lang w:eastAsia="pl-PL"/>
              </w:rPr>
            </w:pPr>
          </w:p>
        </w:tc>
        <w:tc>
          <w:tcPr>
            <w:tcW w:w="5245" w:type="dxa"/>
            <w:vAlign w:val="center"/>
          </w:tcPr>
          <w:p w14:paraId="5E8C5FA6" w14:textId="2A4033AE"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Trening strategiczny</w:t>
            </w:r>
          </w:p>
        </w:tc>
        <w:tc>
          <w:tcPr>
            <w:tcW w:w="1184" w:type="dxa"/>
            <w:vAlign w:val="center"/>
          </w:tcPr>
          <w:p w14:paraId="4A3E4589" w14:textId="7C0B6C07"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1AA25204"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6A8BADDE"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E2EFD9" w:themeFill="accent6" w:themeFillTint="33"/>
            <w:vAlign w:val="center"/>
          </w:tcPr>
          <w:p w14:paraId="0B9A0A00" w14:textId="60311B20"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Kursy i szkolenia w zakresie kształcenia zawodowego (szkolenia przygotowujące do egzaminów czeladniczych i mistrzowskich, kursy pedagogiczne, kursy zawodowe)</w:t>
            </w:r>
          </w:p>
        </w:tc>
        <w:tc>
          <w:tcPr>
            <w:tcW w:w="1184" w:type="dxa"/>
            <w:shd w:val="clear" w:color="auto" w:fill="E2EFD9" w:themeFill="accent6" w:themeFillTint="33"/>
            <w:vAlign w:val="center"/>
          </w:tcPr>
          <w:p w14:paraId="2F7E4824" w14:textId="56EA72E4"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790B1111"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51C79A1A" w14:textId="77777777" w:rsidR="00501A70" w:rsidRPr="00501A70" w:rsidRDefault="00501A70" w:rsidP="00D80340">
            <w:pPr>
              <w:spacing w:before="40" w:after="40"/>
              <w:ind w:firstLine="0"/>
              <w:jc w:val="left"/>
              <w:rPr>
                <w:rFonts w:cs="Arial"/>
                <w:sz w:val="16"/>
                <w:szCs w:val="16"/>
                <w:lang w:eastAsia="pl-PL"/>
              </w:rPr>
            </w:pPr>
          </w:p>
        </w:tc>
        <w:tc>
          <w:tcPr>
            <w:tcW w:w="5245" w:type="dxa"/>
            <w:vAlign w:val="center"/>
          </w:tcPr>
          <w:p w14:paraId="716FAE23" w14:textId="389ABAA7"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Ułatwienia w przestrzeganiu reżimu sanitarnego</w:t>
            </w:r>
          </w:p>
        </w:tc>
        <w:tc>
          <w:tcPr>
            <w:tcW w:w="1184" w:type="dxa"/>
            <w:vAlign w:val="center"/>
          </w:tcPr>
          <w:p w14:paraId="64786016" w14:textId="22F76DB7"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5939E363"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val="restart"/>
            <w:shd w:val="clear" w:color="auto" w:fill="auto"/>
            <w:vAlign w:val="center"/>
          </w:tcPr>
          <w:p w14:paraId="11396FCA" w14:textId="0E8BFEE3" w:rsidR="00501A70" w:rsidRPr="00501A70" w:rsidRDefault="00501A70" w:rsidP="00D80340">
            <w:pPr>
              <w:spacing w:before="40" w:after="40"/>
              <w:ind w:firstLine="0"/>
              <w:jc w:val="left"/>
              <w:rPr>
                <w:rFonts w:cs="Arial"/>
                <w:sz w:val="16"/>
                <w:szCs w:val="16"/>
                <w:lang w:eastAsia="pl-PL"/>
              </w:rPr>
            </w:pPr>
            <w:r w:rsidRPr="00501A70">
              <w:rPr>
                <w:rFonts w:cs="Arial"/>
                <w:b w:val="0"/>
                <w:bCs w:val="0"/>
                <w:color w:val="000000"/>
                <w:sz w:val="16"/>
                <w:szCs w:val="16"/>
              </w:rPr>
              <w:lastRenderedPageBreak/>
              <w:t xml:space="preserve">Nowe usługi realizowane </w:t>
            </w:r>
            <w:r w:rsidR="005F1FBF">
              <w:rPr>
                <w:rFonts w:cs="Arial"/>
                <w:b w:val="0"/>
                <w:bCs w:val="0"/>
                <w:color w:val="000000"/>
                <w:sz w:val="16"/>
                <w:szCs w:val="16"/>
              </w:rPr>
              <w:br/>
            </w:r>
            <w:r w:rsidRPr="00501A70">
              <w:rPr>
                <w:rFonts w:cs="Arial"/>
                <w:b w:val="0"/>
                <w:bCs w:val="0"/>
                <w:color w:val="000000"/>
                <w:sz w:val="16"/>
                <w:szCs w:val="16"/>
              </w:rPr>
              <w:t>w kooperacji z innymi podmiotami krajowymi (n=15)</w:t>
            </w:r>
          </w:p>
        </w:tc>
        <w:tc>
          <w:tcPr>
            <w:tcW w:w="5245" w:type="dxa"/>
            <w:shd w:val="clear" w:color="auto" w:fill="auto"/>
            <w:vAlign w:val="center"/>
          </w:tcPr>
          <w:p w14:paraId="63824736" w14:textId="6BE92551"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Dostęp do finansowania (m.in. pożyczki płynnościowe, dofinansowanie na rzecz utrzymania miejsc pracy, dofinansowania do wynagrodzeń)</w:t>
            </w:r>
          </w:p>
        </w:tc>
        <w:tc>
          <w:tcPr>
            <w:tcW w:w="1184" w:type="dxa"/>
            <w:shd w:val="clear" w:color="auto" w:fill="auto"/>
            <w:vAlign w:val="center"/>
          </w:tcPr>
          <w:p w14:paraId="17F2D09D" w14:textId="6A497E39"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5</w:t>
            </w:r>
          </w:p>
        </w:tc>
      </w:tr>
      <w:tr w:rsidR="00501A70" w:rsidRPr="00501A70" w14:paraId="5C2E4AC4"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199B6B77"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7A766947" w14:textId="207C3CD5"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Automatyzacja</w:t>
            </w:r>
          </w:p>
        </w:tc>
        <w:tc>
          <w:tcPr>
            <w:tcW w:w="1184" w:type="dxa"/>
            <w:shd w:val="clear" w:color="auto" w:fill="auto"/>
            <w:vAlign w:val="center"/>
          </w:tcPr>
          <w:p w14:paraId="2BB1B9B6" w14:textId="59366EF9"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2</w:t>
            </w:r>
          </w:p>
        </w:tc>
      </w:tr>
      <w:tr w:rsidR="00501A70" w:rsidRPr="00501A70" w14:paraId="173EAD25"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182DEDCA"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3508159B" w14:textId="5A851F09"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Bezpłatne konsultacje z ekspertami z różnych dziedzin</w:t>
            </w:r>
          </w:p>
        </w:tc>
        <w:tc>
          <w:tcPr>
            <w:tcW w:w="1184" w:type="dxa"/>
            <w:shd w:val="clear" w:color="auto" w:fill="auto"/>
            <w:vAlign w:val="center"/>
          </w:tcPr>
          <w:p w14:paraId="1231B021" w14:textId="400477C2"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78195E02"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32D081AD"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040B9CDF" w14:textId="00386B97"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Wsparcie w opracowaniu biznesplanu</w:t>
            </w:r>
          </w:p>
        </w:tc>
        <w:tc>
          <w:tcPr>
            <w:tcW w:w="1184" w:type="dxa"/>
            <w:shd w:val="clear" w:color="auto" w:fill="auto"/>
            <w:vAlign w:val="center"/>
          </w:tcPr>
          <w:p w14:paraId="4C8DD461" w14:textId="0F8432E3"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305473F0"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7A82E674"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0ACFE27C" w14:textId="32F08B97"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Usługi eksperckie i badawcze</w:t>
            </w:r>
          </w:p>
        </w:tc>
        <w:tc>
          <w:tcPr>
            <w:tcW w:w="1184" w:type="dxa"/>
            <w:shd w:val="clear" w:color="auto" w:fill="auto"/>
            <w:vAlign w:val="center"/>
          </w:tcPr>
          <w:p w14:paraId="643069B7" w14:textId="5127EBAF"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2</w:t>
            </w:r>
          </w:p>
        </w:tc>
      </w:tr>
      <w:tr w:rsidR="00501A70" w:rsidRPr="00501A70" w14:paraId="5ED24663"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5F307504"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6105F74A" w14:textId="43E3212D"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Konferencje on-line</w:t>
            </w:r>
          </w:p>
        </w:tc>
        <w:tc>
          <w:tcPr>
            <w:tcW w:w="1184" w:type="dxa"/>
            <w:shd w:val="clear" w:color="auto" w:fill="auto"/>
            <w:vAlign w:val="center"/>
          </w:tcPr>
          <w:p w14:paraId="3CECADBF" w14:textId="7B7C93AF"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6F661510"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270F4B29"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10C3229D" w14:textId="3A42E6DF"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Mediacje gospodarcze</w:t>
            </w:r>
          </w:p>
        </w:tc>
        <w:tc>
          <w:tcPr>
            <w:tcW w:w="1184" w:type="dxa"/>
            <w:shd w:val="clear" w:color="auto" w:fill="auto"/>
            <w:vAlign w:val="center"/>
          </w:tcPr>
          <w:p w14:paraId="291395C9" w14:textId="339FCDC2"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4EF3D098"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092BF396"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762C7B2F" w14:textId="02200BE4"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 xml:space="preserve">Usługi z zakresu automatyki rozwiązań dla rolnictwa, leśnictwa </w:t>
            </w:r>
            <w:r w:rsidR="005F1FBF">
              <w:rPr>
                <w:rFonts w:cs="Arial"/>
                <w:color w:val="000000"/>
                <w:sz w:val="16"/>
                <w:szCs w:val="16"/>
              </w:rPr>
              <w:br/>
            </w:r>
            <w:r w:rsidRPr="00501A70">
              <w:rPr>
                <w:rFonts w:cs="Arial"/>
                <w:color w:val="000000"/>
                <w:sz w:val="16"/>
                <w:szCs w:val="16"/>
              </w:rPr>
              <w:t>i przemysłu spożywczego</w:t>
            </w:r>
          </w:p>
        </w:tc>
        <w:tc>
          <w:tcPr>
            <w:tcW w:w="1184" w:type="dxa"/>
            <w:shd w:val="clear" w:color="auto" w:fill="auto"/>
            <w:vAlign w:val="center"/>
          </w:tcPr>
          <w:p w14:paraId="237EB509" w14:textId="6D1BD2AE"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40E39010"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auto"/>
            <w:vAlign w:val="center"/>
          </w:tcPr>
          <w:p w14:paraId="47AF8FDC" w14:textId="77777777" w:rsidR="00501A70" w:rsidRPr="00501A70" w:rsidRDefault="00501A70" w:rsidP="00D80340">
            <w:pPr>
              <w:spacing w:before="40" w:after="40"/>
              <w:ind w:firstLine="0"/>
              <w:jc w:val="left"/>
              <w:rPr>
                <w:rFonts w:cs="Arial"/>
                <w:sz w:val="16"/>
                <w:szCs w:val="16"/>
                <w:lang w:eastAsia="pl-PL"/>
              </w:rPr>
            </w:pPr>
          </w:p>
        </w:tc>
        <w:tc>
          <w:tcPr>
            <w:tcW w:w="5245" w:type="dxa"/>
            <w:shd w:val="clear" w:color="auto" w:fill="auto"/>
            <w:vAlign w:val="center"/>
          </w:tcPr>
          <w:p w14:paraId="352ED1B9" w14:textId="751A9E7C"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Webinaria, audyt gotowości i potrzeb cyfryzacji</w:t>
            </w:r>
          </w:p>
        </w:tc>
        <w:tc>
          <w:tcPr>
            <w:tcW w:w="1184" w:type="dxa"/>
            <w:shd w:val="clear" w:color="auto" w:fill="auto"/>
            <w:vAlign w:val="center"/>
          </w:tcPr>
          <w:p w14:paraId="60308823" w14:textId="193EF1BC"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02472124"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restart"/>
            <w:vAlign w:val="center"/>
          </w:tcPr>
          <w:p w14:paraId="3D0F11F7" w14:textId="0BBF01D0" w:rsidR="00501A70" w:rsidRPr="00501A70" w:rsidRDefault="00501A70" w:rsidP="00D80340">
            <w:pPr>
              <w:spacing w:before="40" w:after="40"/>
              <w:ind w:firstLine="0"/>
              <w:jc w:val="left"/>
              <w:rPr>
                <w:rFonts w:cs="Arial"/>
                <w:sz w:val="16"/>
                <w:szCs w:val="16"/>
                <w:lang w:eastAsia="pl-PL"/>
              </w:rPr>
            </w:pPr>
            <w:r w:rsidRPr="00501A70">
              <w:rPr>
                <w:rFonts w:cs="Arial"/>
                <w:b w:val="0"/>
                <w:bCs w:val="0"/>
                <w:color w:val="000000"/>
                <w:sz w:val="16"/>
                <w:szCs w:val="16"/>
              </w:rPr>
              <w:t xml:space="preserve">Nowe usługi realizowane </w:t>
            </w:r>
            <w:r w:rsidR="005F1FBF">
              <w:rPr>
                <w:rFonts w:cs="Arial"/>
                <w:b w:val="0"/>
                <w:bCs w:val="0"/>
                <w:color w:val="000000"/>
                <w:sz w:val="16"/>
                <w:szCs w:val="16"/>
              </w:rPr>
              <w:br/>
            </w:r>
            <w:r w:rsidRPr="00501A70">
              <w:rPr>
                <w:rFonts w:cs="Arial"/>
                <w:b w:val="0"/>
                <w:bCs w:val="0"/>
                <w:color w:val="000000"/>
                <w:sz w:val="16"/>
                <w:szCs w:val="16"/>
              </w:rPr>
              <w:t>w kooperacji z innymi zagranicznymi instytucjami (n=6)</w:t>
            </w:r>
          </w:p>
        </w:tc>
        <w:tc>
          <w:tcPr>
            <w:tcW w:w="5245" w:type="dxa"/>
            <w:vAlign w:val="center"/>
          </w:tcPr>
          <w:p w14:paraId="06311729" w14:textId="0E1AB903"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 xml:space="preserve">Akceleracja firm </w:t>
            </w:r>
            <w:proofErr w:type="spellStart"/>
            <w:r w:rsidRPr="00501A70">
              <w:rPr>
                <w:rFonts w:cs="Arial"/>
                <w:color w:val="000000"/>
                <w:sz w:val="16"/>
                <w:szCs w:val="16"/>
              </w:rPr>
              <w:t>scale-up</w:t>
            </w:r>
            <w:proofErr w:type="spellEnd"/>
          </w:p>
        </w:tc>
        <w:tc>
          <w:tcPr>
            <w:tcW w:w="1184" w:type="dxa"/>
            <w:vAlign w:val="center"/>
          </w:tcPr>
          <w:p w14:paraId="24523EFC" w14:textId="323856C5"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1A6BF3F7"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77988F75" w14:textId="77777777" w:rsidR="00501A70" w:rsidRPr="00501A70" w:rsidRDefault="00501A70" w:rsidP="00D80340">
            <w:pPr>
              <w:spacing w:before="40" w:after="40"/>
              <w:ind w:firstLine="0"/>
              <w:jc w:val="left"/>
              <w:rPr>
                <w:rFonts w:cs="Arial"/>
                <w:b w:val="0"/>
                <w:bCs w:val="0"/>
                <w:color w:val="000000"/>
                <w:sz w:val="16"/>
                <w:szCs w:val="16"/>
              </w:rPr>
            </w:pPr>
          </w:p>
        </w:tc>
        <w:tc>
          <w:tcPr>
            <w:tcW w:w="5245" w:type="dxa"/>
            <w:shd w:val="clear" w:color="auto" w:fill="E2EFD9" w:themeFill="accent6" w:themeFillTint="33"/>
            <w:vAlign w:val="center"/>
          </w:tcPr>
          <w:p w14:paraId="32C47C3B" w14:textId="3A7B1356"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Automatyzacja</w:t>
            </w:r>
          </w:p>
        </w:tc>
        <w:tc>
          <w:tcPr>
            <w:tcW w:w="1184" w:type="dxa"/>
            <w:shd w:val="clear" w:color="auto" w:fill="E2EFD9" w:themeFill="accent6" w:themeFillTint="33"/>
            <w:vAlign w:val="center"/>
          </w:tcPr>
          <w:p w14:paraId="36DEBFAC" w14:textId="1EA1A475"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1F5B4AF6"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5193EBB0" w14:textId="77777777" w:rsidR="00501A70" w:rsidRPr="00501A70" w:rsidRDefault="00501A70" w:rsidP="00D80340">
            <w:pPr>
              <w:spacing w:before="40" w:after="40"/>
              <w:ind w:firstLine="0"/>
              <w:jc w:val="left"/>
              <w:rPr>
                <w:rFonts w:cs="Arial"/>
                <w:b w:val="0"/>
                <w:bCs w:val="0"/>
                <w:color w:val="000000"/>
                <w:sz w:val="16"/>
                <w:szCs w:val="16"/>
              </w:rPr>
            </w:pPr>
          </w:p>
        </w:tc>
        <w:tc>
          <w:tcPr>
            <w:tcW w:w="5245" w:type="dxa"/>
            <w:vAlign w:val="center"/>
          </w:tcPr>
          <w:p w14:paraId="32C596FB" w14:textId="0C5773E5"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Fundusz Dostępności</w:t>
            </w:r>
          </w:p>
        </w:tc>
        <w:tc>
          <w:tcPr>
            <w:tcW w:w="1184" w:type="dxa"/>
            <w:vAlign w:val="center"/>
          </w:tcPr>
          <w:p w14:paraId="613DEA88" w14:textId="1205D855"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641CCF96"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5F0F8FA9" w14:textId="77777777" w:rsidR="00501A70" w:rsidRPr="00501A70" w:rsidRDefault="00501A70" w:rsidP="00D80340">
            <w:pPr>
              <w:spacing w:before="40" w:after="40"/>
              <w:ind w:firstLine="0"/>
              <w:jc w:val="left"/>
              <w:rPr>
                <w:rFonts w:cs="Arial"/>
                <w:b w:val="0"/>
                <w:bCs w:val="0"/>
                <w:color w:val="000000"/>
                <w:sz w:val="16"/>
                <w:szCs w:val="16"/>
              </w:rPr>
            </w:pPr>
          </w:p>
        </w:tc>
        <w:tc>
          <w:tcPr>
            <w:tcW w:w="5245" w:type="dxa"/>
            <w:shd w:val="clear" w:color="auto" w:fill="E2EFD9" w:themeFill="accent6" w:themeFillTint="33"/>
            <w:vAlign w:val="center"/>
          </w:tcPr>
          <w:p w14:paraId="73074180" w14:textId="4054969E"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Staże zagraniczne dla młodocianych pracowników</w:t>
            </w:r>
          </w:p>
        </w:tc>
        <w:tc>
          <w:tcPr>
            <w:tcW w:w="1184" w:type="dxa"/>
            <w:shd w:val="clear" w:color="auto" w:fill="E2EFD9" w:themeFill="accent6" w:themeFillTint="33"/>
            <w:vAlign w:val="center"/>
          </w:tcPr>
          <w:p w14:paraId="7868B60C" w14:textId="0822FF2C"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53848B6B" w14:textId="77777777" w:rsidTr="00D803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838" w:type="dxa"/>
            <w:vMerge/>
            <w:vAlign w:val="center"/>
          </w:tcPr>
          <w:p w14:paraId="4142FB9C" w14:textId="77777777" w:rsidR="00501A70" w:rsidRPr="00501A70" w:rsidRDefault="00501A70" w:rsidP="00D80340">
            <w:pPr>
              <w:spacing w:before="40" w:after="40"/>
              <w:ind w:firstLine="0"/>
              <w:jc w:val="left"/>
              <w:rPr>
                <w:rFonts w:cs="Arial"/>
                <w:b w:val="0"/>
                <w:bCs w:val="0"/>
                <w:color w:val="000000"/>
                <w:sz w:val="16"/>
                <w:szCs w:val="16"/>
              </w:rPr>
            </w:pPr>
          </w:p>
        </w:tc>
        <w:tc>
          <w:tcPr>
            <w:tcW w:w="5245" w:type="dxa"/>
            <w:vAlign w:val="center"/>
          </w:tcPr>
          <w:p w14:paraId="41BB6F35" w14:textId="1EE57292" w:rsidR="00501A70" w:rsidRPr="00501A70" w:rsidRDefault="00501A70" w:rsidP="00D80340">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Usługi szkoleniowe</w:t>
            </w:r>
          </w:p>
        </w:tc>
        <w:tc>
          <w:tcPr>
            <w:tcW w:w="1184" w:type="dxa"/>
            <w:vAlign w:val="center"/>
          </w:tcPr>
          <w:p w14:paraId="4EA60E6F" w14:textId="636917B0" w:rsidR="00501A70" w:rsidRPr="00501A70" w:rsidRDefault="00501A70" w:rsidP="00D80340">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501A70">
              <w:rPr>
                <w:rFonts w:cs="Arial"/>
                <w:color w:val="000000"/>
                <w:sz w:val="16"/>
                <w:szCs w:val="16"/>
              </w:rPr>
              <w:t>1</w:t>
            </w:r>
          </w:p>
        </w:tc>
      </w:tr>
      <w:tr w:rsidR="00501A70" w:rsidRPr="00501A70" w14:paraId="52AAC065" w14:textId="77777777" w:rsidTr="00D80340">
        <w:tc>
          <w:tcPr>
            <w:cnfStyle w:val="001000000000" w:firstRow="0" w:lastRow="0" w:firstColumn="1" w:lastColumn="0" w:oddVBand="0" w:evenVBand="0" w:oddHBand="0" w:evenHBand="0" w:firstRowFirstColumn="0" w:firstRowLastColumn="0" w:lastRowFirstColumn="0" w:lastRowLastColumn="0"/>
            <w:tcW w:w="1838" w:type="dxa"/>
            <w:vMerge/>
            <w:shd w:val="clear" w:color="auto" w:fill="E2EFD9" w:themeFill="accent6" w:themeFillTint="33"/>
            <w:vAlign w:val="center"/>
          </w:tcPr>
          <w:p w14:paraId="2D0DE073" w14:textId="77777777" w:rsidR="00501A70" w:rsidRPr="00501A70" w:rsidRDefault="00501A70" w:rsidP="00D80340">
            <w:pPr>
              <w:spacing w:before="40" w:after="40"/>
              <w:ind w:firstLine="0"/>
              <w:jc w:val="left"/>
              <w:rPr>
                <w:rFonts w:cs="Arial"/>
                <w:b w:val="0"/>
                <w:bCs w:val="0"/>
                <w:color w:val="000000"/>
                <w:sz w:val="16"/>
                <w:szCs w:val="16"/>
              </w:rPr>
            </w:pPr>
          </w:p>
        </w:tc>
        <w:tc>
          <w:tcPr>
            <w:tcW w:w="5245" w:type="dxa"/>
            <w:shd w:val="clear" w:color="auto" w:fill="E2EFD9" w:themeFill="accent6" w:themeFillTint="33"/>
            <w:vAlign w:val="center"/>
          </w:tcPr>
          <w:p w14:paraId="086855C7" w14:textId="7BA3D182" w:rsidR="00501A70" w:rsidRPr="00501A70" w:rsidRDefault="00501A70" w:rsidP="00D80340">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sz w:val="16"/>
                <w:szCs w:val="16"/>
              </w:rPr>
              <w:t>Rozwój izby handlowej</w:t>
            </w:r>
          </w:p>
        </w:tc>
        <w:tc>
          <w:tcPr>
            <w:tcW w:w="1184" w:type="dxa"/>
            <w:shd w:val="clear" w:color="auto" w:fill="E2EFD9" w:themeFill="accent6" w:themeFillTint="33"/>
            <w:vAlign w:val="center"/>
          </w:tcPr>
          <w:p w14:paraId="25AF5709" w14:textId="56A95ADE" w:rsidR="00501A70" w:rsidRPr="00501A70" w:rsidRDefault="00501A70" w:rsidP="00D80340">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501A70">
              <w:rPr>
                <w:rFonts w:cs="Arial"/>
                <w:sz w:val="16"/>
                <w:szCs w:val="16"/>
              </w:rPr>
              <w:t>1</w:t>
            </w:r>
          </w:p>
        </w:tc>
      </w:tr>
    </w:tbl>
    <w:p w14:paraId="28A7C615" w14:textId="6D0FFBD2" w:rsidR="00B93B6D" w:rsidRDefault="00B93B6D" w:rsidP="007B4524">
      <w:pPr>
        <w:pStyle w:val="AZRODLO"/>
        <w:spacing w:before="60"/>
      </w:pPr>
      <w:r w:rsidRPr="00E747C5">
        <w:t>Źródło: badanie CAWI/CATI, n=3</w:t>
      </w:r>
      <w:r>
        <w:t>4</w:t>
      </w:r>
    </w:p>
    <w:p w14:paraId="193CA7F2" w14:textId="77777777" w:rsidR="00262684" w:rsidRPr="00E747C5" w:rsidRDefault="00262684" w:rsidP="00017200"/>
    <w:p w14:paraId="175A42FC" w14:textId="7CC88B18" w:rsidR="00C743F9" w:rsidRDefault="00B93B6D" w:rsidP="00C743F9">
      <w:pPr>
        <w:spacing w:before="120" w:after="120"/>
        <w:rPr>
          <w:rFonts w:cs="Arial"/>
          <w:szCs w:val="20"/>
        </w:rPr>
      </w:pPr>
      <w:r w:rsidRPr="00E747C5">
        <w:rPr>
          <w:rFonts w:cs="Arial"/>
          <w:szCs w:val="20"/>
        </w:rPr>
        <w:t>Jeśli chodzi o przyszłość i wprowadzanie kolejnych zmian</w:t>
      </w:r>
      <w:r w:rsidR="001A0D56">
        <w:rPr>
          <w:rFonts w:cs="Arial"/>
          <w:szCs w:val="20"/>
        </w:rPr>
        <w:t xml:space="preserve"> w katalogu oferowanych usług</w:t>
      </w:r>
      <w:r w:rsidRPr="00E747C5">
        <w:rPr>
          <w:rFonts w:cs="Arial"/>
          <w:szCs w:val="20"/>
        </w:rPr>
        <w:t>, to jednoznaczne deklaracje w tym zakresie padły od mniej niż połowy wielkopolskich IOB</w:t>
      </w:r>
      <w:r w:rsidR="00AD197F">
        <w:rPr>
          <w:rFonts w:cs="Arial"/>
          <w:szCs w:val="20"/>
        </w:rPr>
        <w:t xml:space="preserve"> (por. wykres 17)</w:t>
      </w:r>
      <w:r w:rsidRPr="00E747C5">
        <w:rPr>
          <w:rFonts w:cs="Arial"/>
          <w:szCs w:val="20"/>
        </w:rPr>
        <w:t xml:space="preserve">. </w:t>
      </w:r>
      <w:r w:rsidR="00AD197F" w:rsidRPr="00E747C5">
        <w:rPr>
          <w:rFonts w:cs="Arial"/>
          <w:szCs w:val="20"/>
        </w:rPr>
        <w:t>Podobnie jak dotychczas</w:t>
      </w:r>
      <w:r w:rsidR="00AD197F">
        <w:rPr>
          <w:rFonts w:cs="Arial"/>
          <w:szCs w:val="20"/>
        </w:rPr>
        <w:t>,</w:t>
      </w:r>
      <w:r w:rsidR="00AD197F" w:rsidRPr="00E747C5">
        <w:rPr>
          <w:rFonts w:cs="Arial"/>
          <w:szCs w:val="20"/>
        </w:rPr>
        <w:t xml:space="preserve"> </w:t>
      </w:r>
      <w:r w:rsidR="00AD197F">
        <w:rPr>
          <w:rFonts w:cs="Arial"/>
          <w:szCs w:val="20"/>
        </w:rPr>
        <w:t xml:space="preserve">planowane </w:t>
      </w:r>
      <w:r w:rsidR="00AD197F" w:rsidRPr="00E747C5">
        <w:rPr>
          <w:rFonts w:cs="Arial"/>
          <w:szCs w:val="20"/>
        </w:rPr>
        <w:t>zmiany będą najczęściej polegały na samodzielnym wprowadzeniu nowych usług bądź korekty dotychczasowych. W</w:t>
      </w:r>
      <w:r w:rsidR="00AD197F">
        <w:rPr>
          <w:rFonts w:cs="Arial"/>
          <w:szCs w:val="20"/>
        </w:rPr>
        <w:t xml:space="preserve"> </w:t>
      </w:r>
      <w:r w:rsidR="00AD197F" w:rsidRPr="00E747C5">
        <w:rPr>
          <w:rFonts w:cs="Arial"/>
          <w:szCs w:val="20"/>
        </w:rPr>
        <w:t>niewielkim zakresie planowana jest kooperacja z innymi podmiotami</w:t>
      </w:r>
      <w:r w:rsidR="00AD197F">
        <w:rPr>
          <w:rFonts w:cs="Arial"/>
          <w:szCs w:val="20"/>
        </w:rPr>
        <w:t xml:space="preserve"> (por. wykres 18)</w:t>
      </w:r>
      <w:r w:rsidR="00AD197F" w:rsidRPr="00E747C5">
        <w:rPr>
          <w:rFonts w:cs="Arial"/>
          <w:szCs w:val="20"/>
        </w:rPr>
        <w:t>.</w:t>
      </w:r>
      <w:r w:rsidR="00AD197F">
        <w:rPr>
          <w:rFonts w:cs="Arial"/>
          <w:szCs w:val="20"/>
        </w:rPr>
        <w:t xml:space="preserve"> </w:t>
      </w:r>
      <w:r w:rsidR="00780250">
        <w:rPr>
          <w:rFonts w:cs="Arial"/>
          <w:szCs w:val="20"/>
        </w:rPr>
        <w:t xml:space="preserve">Przedstawiciele większości badanych IOB nie potrafili odnieść się do pytania dotyczącego planów </w:t>
      </w:r>
      <w:r w:rsidR="00AD197F">
        <w:rPr>
          <w:rFonts w:cs="Arial"/>
          <w:szCs w:val="20"/>
        </w:rPr>
        <w:t>wprowadzania zmian w ofercie</w:t>
      </w:r>
      <w:r w:rsidRPr="00E747C5">
        <w:rPr>
          <w:rFonts w:cs="Arial"/>
          <w:szCs w:val="20"/>
        </w:rPr>
        <w:t xml:space="preserve">. </w:t>
      </w:r>
      <w:r w:rsidR="00B122B6">
        <w:rPr>
          <w:rFonts w:cs="Arial"/>
          <w:szCs w:val="20"/>
        </w:rPr>
        <w:t>O</w:t>
      </w:r>
      <w:r w:rsidR="00780250">
        <w:rPr>
          <w:rFonts w:cs="Arial"/>
          <w:szCs w:val="20"/>
        </w:rPr>
        <w:t>dmownej odpowiedzi udzielono</w:t>
      </w:r>
      <w:r>
        <w:rPr>
          <w:rFonts w:cs="Arial"/>
          <w:szCs w:val="20"/>
        </w:rPr>
        <w:t xml:space="preserve"> </w:t>
      </w:r>
      <w:r w:rsidR="00780250">
        <w:rPr>
          <w:rFonts w:cs="Arial"/>
          <w:szCs w:val="20"/>
        </w:rPr>
        <w:t xml:space="preserve">natomiast w </w:t>
      </w:r>
      <w:r>
        <w:rPr>
          <w:rFonts w:cs="Arial"/>
          <w:szCs w:val="20"/>
        </w:rPr>
        <w:t>dw</w:t>
      </w:r>
      <w:r w:rsidR="00780250">
        <w:rPr>
          <w:rFonts w:cs="Arial"/>
          <w:szCs w:val="20"/>
        </w:rPr>
        <w:t>óch</w:t>
      </w:r>
      <w:r>
        <w:rPr>
          <w:rFonts w:cs="Arial"/>
          <w:szCs w:val="20"/>
        </w:rPr>
        <w:t xml:space="preserve"> </w:t>
      </w:r>
      <w:r w:rsidR="00780250">
        <w:rPr>
          <w:rFonts w:cs="Arial"/>
          <w:szCs w:val="20"/>
        </w:rPr>
        <w:t>instytucjach</w:t>
      </w:r>
      <w:r>
        <w:rPr>
          <w:rFonts w:cs="Arial"/>
          <w:szCs w:val="20"/>
        </w:rPr>
        <w:t xml:space="preserve">: </w:t>
      </w:r>
      <w:r w:rsidRPr="00DA7BB3">
        <w:rPr>
          <w:rFonts w:cs="Arial"/>
          <w:szCs w:val="20"/>
        </w:rPr>
        <w:t>Wielkopolski</w:t>
      </w:r>
      <w:r w:rsidR="00780250">
        <w:rPr>
          <w:rFonts w:cs="Arial"/>
          <w:szCs w:val="20"/>
        </w:rPr>
        <w:t>m</w:t>
      </w:r>
      <w:r w:rsidRPr="00DA7BB3">
        <w:rPr>
          <w:rFonts w:cs="Arial"/>
          <w:szCs w:val="20"/>
        </w:rPr>
        <w:t xml:space="preserve"> Klub</w:t>
      </w:r>
      <w:r w:rsidR="00780250">
        <w:rPr>
          <w:rFonts w:cs="Arial"/>
          <w:szCs w:val="20"/>
        </w:rPr>
        <w:t>ie</w:t>
      </w:r>
      <w:r w:rsidRPr="00DA7BB3">
        <w:rPr>
          <w:rFonts w:cs="Arial"/>
          <w:szCs w:val="20"/>
        </w:rPr>
        <w:t xml:space="preserve"> Techniki i Racjonalizacji</w:t>
      </w:r>
      <w:r>
        <w:rPr>
          <w:rFonts w:cs="Arial"/>
          <w:szCs w:val="20"/>
        </w:rPr>
        <w:t xml:space="preserve"> oraz </w:t>
      </w:r>
      <w:r w:rsidRPr="00DA7BB3">
        <w:rPr>
          <w:rFonts w:cs="Arial"/>
          <w:szCs w:val="20"/>
        </w:rPr>
        <w:t>Stowarzyszeni</w:t>
      </w:r>
      <w:r w:rsidR="00780250">
        <w:rPr>
          <w:rFonts w:cs="Arial"/>
          <w:szCs w:val="20"/>
        </w:rPr>
        <w:t>u</w:t>
      </w:r>
      <w:r w:rsidRPr="00DA7BB3">
        <w:rPr>
          <w:rFonts w:cs="Arial"/>
          <w:szCs w:val="20"/>
        </w:rPr>
        <w:t xml:space="preserve"> Ostrowskie Centrum Wspierania Przedsiębiorczości</w:t>
      </w:r>
      <w:r>
        <w:rPr>
          <w:rFonts w:cs="Arial"/>
          <w:szCs w:val="20"/>
        </w:rPr>
        <w:t>.</w:t>
      </w:r>
      <w:r w:rsidR="00C743F9" w:rsidRPr="00C743F9">
        <w:rPr>
          <w:rFonts w:cs="Arial"/>
          <w:szCs w:val="20"/>
        </w:rPr>
        <w:t xml:space="preserve"> </w:t>
      </w:r>
      <w:r w:rsidR="00C743F9" w:rsidRPr="00E747C5">
        <w:rPr>
          <w:rFonts w:cs="Arial"/>
          <w:szCs w:val="20"/>
        </w:rPr>
        <w:t>Zmiany, o których mowa powyżej w większości przypadków planowane są jeszcze w 2021 roku</w:t>
      </w:r>
      <w:r w:rsidR="00C743F9">
        <w:rPr>
          <w:rFonts w:cs="Arial"/>
          <w:szCs w:val="20"/>
        </w:rPr>
        <w:t xml:space="preserve">. W perspektywie najbliższych dwóch lat nowe usługi powinny natomiast pojawić się w ofercie </w:t>
      </w:r>
      <w:r w:rsidR="00C743F9" w:rsidRPr="00E747C5">
        <w:rPr>
          <w:rFonts w:cs="Arial"/>
          <w:szCs w:val="20"/>
        </w:rPr>
        <w:t>1</w:t>
      </w:r>
      <w:r w:rsidR="00C743F9">
        <w:rPr>
          <w:rFonts w:cs="Arial"/>
          <w:szCs w:val="20"/>
        </w:rPr>
        <w:t>3</w:t>
      </w:r>
      <w:r w:rsidR="00C743F9" w:rsidRPr="00E747C5">
        <w:rPr>
          <w:rFonts w:cs="Arial"/>
          <w:szCs w:val="20"/>
        </w:rPr>
        <w:t xml:space="preserve"> IOB </w:t>
      </w:r>
      <w:r w:rsidR="00C743F9">
        <w:rPr>
          <w:rFonts w:cs="Arial"/>
          <w:szCs w:val="20"/>
        </w:rPr>
        <w:t>(spośród</w:t>
      </w:r>
      <w:r w:rsidR="00C743F9" w:rsidRPr="00E747C5">
        <w:rPr>
          <w:rFonts w:cs="Arial"/>
          <w:szCs w:val="20"/>
        </w:rPr>
        <w:t xml:space="preserve"> </w:t>
      </w:r>
      <w:r w:rsidR="00C743F9">
        <w:rPr>
          <w:rFonts w:cs="Arial"/>
          <w:szCs w:val="20"/>
        </w:rPr>
        <w:t>20</w:t>
      </w:r>
      <w:r w:rsidR="00C743F9" w:rsidRPr="00E747C5">
        <w:rPr>
          <w:rFonts w:cs="Arial"/>
          <w:szCs w:val="20"/>
        </w:rPr>
        <w:t xml:space="preserve"> deklarujących </w:t>
      </w:r>
      <w:r w:rsidR="00C743F9">
        <w:rPr>
          <w:rFonts w:cs="Arial"/>
          <w:szCs w:val="20"/>
        </w:rPr>
        <w:t>plany wprowadzenia</w:t>
      </w:r>
      <w:r w:rsidR="00C743F9" w:rsidRPr="00E747C5">
        <w:rPr>
          <w:rFonts w:cs="Arial"/>
          <w:szCs w:val="20"/>
        </w:rPr>
        <w:t xml:space="preserve"> zmian</w:t>
      </w:r>
      <w:r w:rsidR="00C743F9">
        <w:rPr>
          <w:rFonts w:cs="Arial"/>
          <w:szCs w:val="20"/>
        </w:rPr>
        <w:t>, por. wykres 19)</w:t>
      </w:r>
      <w:r w:rsidR="00C743F9" w:rsidRPr="00E747C5">
        <w:rPr>
          <w:rFonts w:cs="Arial"/>
          <w:szCs w:val="20"/>
        </w:rPr>
        <w:t>.</w:t>
      </w:r>
    </w:p>
    <w:p w14:paraId="4766D0C5" w14:textId="0122B8DD" w:rsidR="00B93B6D" w:rsidRDefault="00B93B6D" w:rsidP="00D73278"/>
    <w:p w14:paraId="4E63F7CC" w14:textId="707A6C8A" w:rsidR="00B93B6D" w:rsidRPr="00E747C5" w:rsidRDefault="00B93B6D" w:rsidP="00262684">
      <w:pPr>
        <w:pStyle w:val="ARYCINA"/>
      </w:pPr>
      <w:bookmarkStart w:id="47" w:name="_Toc78035820"/>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17</w:t>
      </w:r>
      <w:r>
        <w:rPr>
          <w:noProof/>
        </w:rPr>
        <w:fldChar w:fldCharType="end"/>
      </w:r>
      <w:r w:rsidRPr="00E747C5">
        <w:t xml:space="preserve">. </w:t>
      </w:r>
      <w:r w:rsidR="00473C6A">
        <w:t>Istnienie</w:t>
      </w:r>
      <w:r>
        <w:t xml:space="preserve"> planów </w:t>
      </w:r>
      <w:r w:rsidRPr="007A0533">
        <w:t>wprowadzeni</w:t>
      </w:r>
      <w:r w:rsidR="00E53D0C">
        <w:t>a</w:t>
      </w:r>
      <w:r w:rsidRPr="007A0533">
        <w:t xml:space="preserve"> </w:t>
      </w:r>
      <w:r>
        <w:t xml:space="preserve">w przyszłości </w:t>
      </w:r>
      <w:r w:rsidRPr="007A0533">
        <w:t xml:space="preserve">zmian w ofercie IOB </w:t>
      </w:r>
      <w:r w:rsidR="00AD7DAD">
        <w:br/>
      </w:r>
      <w:r w:rsidR="00C34F67">
        <w:t>w</w:t>
      </w:r>
      <w:r w:rsidRPr="007A0533">
        <w:t xml:space="preserve"> województw</w:t>
      </w:r>
      <w:r w:rsidR="00C34F67">
        <w:t>ie</w:t>
      </w:r>
      <w:r w:rsidRPr="007A0533">
        <w:t xml:space="preserve"> wielkopolski</w:t>
      </w:r>
      <w:bookmarkEnd w:id="47"/>
      <w:r w:rsidR="00C34F67">
        <w:t>m</w:t>
      </w:r>
      <w:r w:rsidR="00057D96">
        <w:t xml:space="preserve"> (liczba wskazań)</w:t>
      </w:r>
    </w:p>
    <w:p w14:paraId="6C262BF7"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4133EE3A" wp14:editId="66E0B75E">
            <wp:extent cx="5256000" cy="1188000"/>
            <wp:effectExtent l="0" t="0" r="1905" b="0"/>
            <wp:docPr id="137" name="Wykres 137">
              <a:extLst xmlns:a="http://schemas.openxmlformats.org/drawingml/2006/main">
                <a:ext uri="{FF2B5EF4-FFF2-40B4-BE49-F238E27FC236}">
                  <a16:creationId xmlns:a16="http://schemas.microsoft.com/office/drawing/2014/main" id="{85EA8EE8-26D7-45DE-BF91-E5D2651B53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0F71A14A" w14:textId="17936E2F" w:rsidR="00B93B6D" w:rsidRDefault="00B93B6D" w:rsidP="007B4524">
      <w:pPr>
        <w:spacing w:before="60" w:line="240" w:lineRule="auto"/>
        <w:jc w:val="center"/>
        <w:rPr>
          <w:rFonts w:cs="Arial"/>
          <w:sz w:val="16"/>
          <w:szCs w:val="16"/>
        </w:rPr>
      </w:pPr>
      <w:r w:rsidRPr="00E747C5">
        <w:rPr>
          <w:rFonts w:cs="Arial"/>
          <w:sz w:val="16"/>
          <w:szCs w:val="16"/>
        </w:rPr>
        <w:t>Źródło: badanie CAWI/CATI, n=4</w:t>
      </w:r>
      <w:r>
        <w:rPr>
          <w:rFonts w:cs="Arial"/>
          <w:sz w:val="16"/>
          <w:szCs w:val="16"/>
        </w:rPr>
        <w:t>4</w:t>
      </w:r>
    </w:p>
    <w:p w14:paraId="15453F6B" w14:textId="2F64FE2F" w:rsidR="00B93B6D" w:rsidRPr="00E747C5" w:rsidRDefault="00B93B6D" w:rsidP="00262684">
      <w:pPr>
        <w:pStyle w:val="ARYCINA"/>
      </w:pPr>
      <w:bookmarkStart w:id="48" w:name="_Toc78035821"/>
      <w:r w:rsidRPr="00E747C5">
        <w:lastRenderedPageBreak/>
        <w:t xml:space="preserve">Wykres </w:t>
      </w:r>
      <w:r>
        <w:rPr>
          <w:noProof/>
        </w:rPr>
        <w:fldChar w:fldCharType="begin"/>
      </w:r>
      <w:r>
        <w:rPr>
          <w:noProof/>
        </w:rPr>
        <w:instrText xml:space="preserve"> SEQ Wykres \* ARABIC </w:instrText>
      </w:r>
      <w:r>
        <w:rPr>
          <w:noProof/>
        </w:rPr>
        <w:fldChar w:fldCharType="separate"/>
      </w:r>
      <w:r w:rsidR="00CF4B19">
        <w:rPr>
          <w:noProof/>
        </w:rPr>
        <w:t>18</w:t>
      </w:r>
      <w:r>
        <w:rPr>
          <w:noProof/>
        </w:rPr>
        <w:fldChar w:fldCharType="end"/>
      </w:r>
      <w:r w:rsidRPr="00E747C5">
        <w:t xml:space="preserve">. </w:t>
      </w:r>
      <w:r>
        <w:t xml:space="preserve">Rodzaje </w:t>
      </w:r>
      <w:r w:rsidR="00717D7F">
        <w:t xml:space="preserve">planowanych do wprowadzenia w przyszłości </w:t>
      </w:r>
      <w:r w:rsidRPr="00DA7BB3">
        <w:t xml:space="preserve">zmian w ofercie IOB </w:t>
      </w:r>
      <w:r w:rsidR="00251911">
        <w:br/>
      </w:r>
      <w:r w:rsidR="00717D7F">
        <w:t>w</w:t>
      </w:r>
      <w:r w:rsidRPr="00DA7BB3">
        <w:t xml:space="preserve"> województw</w:t>
      </w:r>
      <w:r w:rsidR="00717D7F">
        <w:t>ie</w:t>
      </w:r>
      <w:r w:rsidRPr="00DA7BB3">
        <w:t xml:space="preserve"> wielkopolski</w:t>
      </w:r>
      <w:bookmarkEnd w:id="48"/>
      <w:r w:rsidR="00717D7F">
        <w:t>m</w:t>
      </w:r>
      <w:r w:rsidR="006753FE">
        <w:t xml:space="preserve"> (liczba wskazań)</w:t>
      </w:r>
    </w:p>
    <w:p w14:paraId="1C9EB3CE"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3FC11365" wp14:editId="6E40442A">
            <wp:extent cx="5256000" cy="1872000"/>
            <wp:effectExtent l="0" t="0" r="0" b="0"/>
            <wp:docPr id="138" name="Wykres 138">
              <a:extLst xmlns:a="http://schemas.openxmlformats.org/drawingml/2006/main">
                <a:ext uri="{FF2B5EF4-FFF2-40B4-BE49-F238E27FC236}">
                  <a16:creationId xmlns:a16="http://schemas.microsoft.com/office/drawing/2014/main" id="{8664E54B-1822-4EF6-A84D-AAC8A60523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0F64A7B4" w14:textId="544D44AE" w:rsidR="00B93B6D" w:rsidRDefault="00B93B6D" w:rsidP="007B4524">
      <w:pPr>
        <w:pStyle w:val="AZRODLO"/>
        <w:spacing w:before="60"/>
      </w:pPr>
      <w:r w:rsidRPr="00E747C5">
        <w:t>Źródło: badanie CAWI/CATI, n=</w:t>
      </w:r>
      <w:r>
        <w:t>20</w:t>
      </w:r>
    </w:p>
    <w:p w14:paraId="3350A7B8" w14:textId="77777777" w:rsidR="00262684" w:rsidRPr="00E747C5" w:rsidRDefault="00262684" w:rsidP="0041580D"/>
    <w:p w14:paraId="588067B1" w14:textId="4FB77CEB" w:rsidR="00B93B6D" w:rsidRPr="00E747C5" w:rsidRDefault="00B93B6D" w:rsidP="00262684">
      <w:pPr>
        <w:pStyle w:val="ARYCINA"/>
      </w:pPr>
      <w:bookmarkStart w:id="49" w:name="_Toc78035822"/>
      <w:r w:rsidRPr="00E747C5">
        <w:t xml:space="preserve">Wykres </w:t>
      </w:r>
      <w:r>
        <w:rPr>
          <w:noProof/>
        </w:rPr>
        <w:fldChar w:fldCharType="begin"/>
      </w:r>
      <w:r>
        <w:rPr>
          <w:noProof/>
        </w:rPr>
        <w:instrText xml:space="preserve"> SEQ Wykres \* ARABIC </w:instrText>
      </w:r>
      <w:r>
        <w:rPr>
          <w:noProof/>
        </w:rPr>
        <w:fldChar w:fldCharType="separate"/>
      </w:r>
      <w:r w:rsidR="00CF4B19">
        <w:rPr>
          <w:noProof/>
        </w:rPr>
        <w:t>19</w:t>
      </w:r>
      <w:r>
        <w:rPr>
          <w:noProof/>
        </w:rPr>
        <w:fldChar w:fldCharType="end"/>
      </w:r>
      <w:r w:rsidRPr="00E747C5">
        <w:t xml:space="preserve">. </w:t>
      </w:r>
      <w:r w:rsidR="001C7F4D">
        <w:t>Perspektywa czasowa</w:t>
      </w:r>
      <w:r>
        <w:t xml:space="preserve">, w </w:t>
      </w:r>
      <w:r w:rsidR="00717D7F">
        <w:t>której</w:t>
      </w:r>
      <w:r>
        <w:t xml:space="preserve"> </w:t>
      </w:r>
      <w:r w:rsidRPr="00DA7BB3">
        <w:t xml:space="preserve">IOB </w:t>
      </w:r>
      <w:r w:rsidR="00717D7F">
        <w:t>w</w:t>
      </w:r>
      <w:r w:rsidRPr="00DA7BB3">
        <w:t xml:space="preserve"> województw</w:t>
      </w:r>
      <w:r w:rsidR="00717D7F">
        <w:t>ie</w:t>
      </w:r>
      <w:r w:rsidRPr="00DA7BB3">
        <w:t xml:space="preserve"> wielkopolski</w:t>
      </w:r>
      <w:r w:rsidR="00717D7F">
        <w:t>m</w:t>
      </w:r>
      <w:r w:rsidRPr="00E747C5">
        <w:t xml:space="preserve"> </w:t>
      </w:r>
      <w:r w:rsidR="00251911">
        <w:br/>
      </w:r>
      <w:r>
        <w:t>zamierzają</w:t>
      </w:r>
      <w:r w:rsidR="00034FBF">
        <w:t xml:space="preserve"> wprowadzić </w:t>
      </w:r>
      <w:r w:rsidRPr="00DA7BB3">
        <w:t>zmian</w:t>
      </w:r>
      <w:r>
        <w:t>y</w:t>
      </w:r>
      <w:r w:rsidRPr="00DA7BB3">
        <w:t xml:space="preserve"> w </w:t>
      </w:r>
      <w:r w:rsidR="00034FBF">
        <w:t xml:space="preserve">swojej </w:t>
      </w:r>
      <w:r w:rsidRPr="00DA7BB3">
        <w:t>ofercie</w:t>
      </w:r>
      <w:bookmarkEnd w:id="49"/>
      <w:r w:rsidR="006753FE">
        <w:t xml:space="preserve"> (liczba wskazań)</w:t>
      </w:r>
    </w:p>
    <w:p w14:paraId="5116E118"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5FE2F487" wp14:editId="18FECBEC">
            <wp:extent cx="5256000" cy="1512000"/>
            <wp:effectExtent l="0" t="0" r="0" b="0"/>
            <wp:docPr id="140" name="Wykres 140">
              <a:extLst xmlns:a="http://schemas.openxmlformats.org/drawingml/2006/main">
                <a:ext uri="{FF2B5EF4-FFF2-40B4-BE49-F238E27FC236}">
                  <a16:creationId xmlns:a16="http://schemas.microsoft.com/office/drawing/2014/main" id="{7FB97E78-D649-4D0D-B1EE-928F14BEC39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75C62FDB" w14:textId="50DC7AC6" w:rsidR="00B93B6D" w:rsidRDefault="00B93B6D" w:rsidP="007B4524">
      <w:pPr>
        <w:pStyle w:val="AZRODLO"/>
        <w:spacing w:before="60"/>
      </w:pPr>
      <w:r w:rsidRPr="00E747C5">
        <w:t>Źródło: badanie CAWI/CATI, n=</w:t>
      </w:r>
      <w:r>
        <w:t>20</w:t>
      </w:r>
    </w:p>
    <w:p w14:paraId="355EDDC4" w14:textId="77777777" w:rsidR="00262684" w:rsidRPr="00E747C5" w:rsidRDefault="00262684" w:rsidP="00262684"/>
    <w:p w14:paraId="0BDFC2DC" w14:textId="77777777" w:rsidR="0041580D" w:rsidRDefault="00B93B6D" w:rsidP="00B93B6D">
      <w:pPr>
        <w:spacing w:before="120" w:after="120"/>
        <w:rPr>
          <w:rFonts w:cs="Arial"/>
          <w:szCs w:val="20"/>
        </w:rPr>
      </w:pPr>
      <w:r w:rsidRPr="00E747C5">
        <w:rPr>
          <w:rFonts w:cs="Arial"/>
          <w:szCs w:val="20"/>
        </w:rPr>
        <w:t>Korzystanie z oferty wielkopolskich IOB jest w większości przypadków częściowo odpłatne. Tylko kilka spośród IOB to organizacje non profit</w:t>
      </w:r>
      <w:r>
        <w:rPr>
          <w:rFonts w:cs="Arial"/>
          <w:szCs w:val="20"/>
        </w:rPr>
        <w:t xml:space="preserve"> (por. wykres 20)</w:t>
      </w:r>
      <w:r w:rsidR="0041580D">
        <w:rPr>
          <w:rFonts w:cs="Arial"/>
          <w:szCs w:val="20"/>
        </w:rPr>
        <w:t>. Należą</w:t>
      </w:r>
      <w:r w:rsidRPr="00E747C5">
        <w:rPr>
          <w:rFonts w:cs="Arial"/>
          <w:szCs w:val="20"/>
        </w:rPr>
        <w:t xml:space="preserve"> do nich</w:t>
      </w:r>
      <w:r>
        <w:rPr>
          <w:rFonts w:cs="Arial"/>
          <w:szCs w:val="20"/>
        </w:rPr>
        <w:t>:</w:t>
      </w:r>
      <w:r w:rsidRPr="00E747C5">
        <w:rPr>
          <w:rFonts w:cs="Arial"/>
          <w:szCs w:val="20"/>
        </w:rPr>
        <w:t xml:space="preserve"> </w:t>
      </w:r>
    </w:p>
    <w:p w14:paraId="4A20FB4C" w14:textId="77777777" w:rsidR="0041580D" w:rsidRDefault="00B93B6D" w:rsidP="008E5E30">
      <w:pPr>
        <w:pStyle w:val="Akapitzlist"/>
        <w:numPr>
          <w:ilvl w:val="0"/>
          <w:numId w:val="34"/>
        </w:numPr>
        <w:spacing w:before="60" w:after="60"/>
        <w:ind w:left="714" w:hanging="357"/>
        <w:contextualSpacing w:val="0"/>
        <w:rPr>
          <w:rFonts w:cs="Arial"/>
          <w:szCs w:val="20"/>
        </w:rPr>
      </w:pPr>
      <w:r w:rsidRPr="0041580D">
        <w:rPr>
          <w:rFonts w:cs="Arial"/>
          <w:szCs w:val="20"/>
        </w:rPr>
        <w:t>Wielkopolska Agencja Rozwoju Przedsiębiorczości Sp. z o.o.</w:t>
      </w:r>
      <w:r w:rsidR="0041580D">
        <w:rPr>
          <w:rFonts w:cs="Arial"/>
          <w:szCs w:val="20"/>
        </w:rPr>
        <w:t>;</w:t>
      </w:r>
    </w:p>
    <w:p w14:paraId="46E7DEE4" w14:textId="0F250181" w:rsidR="0041580D" w:rsidRDefault="00B93B6D" w:rsidP="008E5E30">
      <w:pPr>
        <w:pStyle w:val="Akapitzlist"/>
        <w:numPr>
          <w:ilvl w:val="0"/>
          <w:numId w:val="34"/>
        </w:numPr>
        <w:spacing w:before="60" w:after="60"/>
        <w:ind w:left="714" w:hanging="357"/>
        <w:contextualSpacing w:val="0"/>
        <w:rPr>
          <w:rFonts w:cs="Arial"/>
          <w:szCs w:val="20"/>
        </w:rPr>
      </w:pPr>
      <w:r w:rsidRPr="0041580D">
        <w:rPr>
          <w:rFonts w:cs="Arial"/>
          <w:szCs w:val="20"/>
        </w:rPr>
        <w:t xml:space="preserve">Platforma </w:t>
      </w:r>
      <w:proofErr w:type="spellStart"/>
      <w:r w:rsidRPr="0041580D">
        <w:rPr>
          <w:rFonts w:cs="Arial"/>
          <w:szCs w:val="20"/>
        </w:rPr>
        <w:t>Inwest</w:t>
      </w:r>
      <w:proofErr w:type="spellEnd"/>
      <w:r w:rsidRPr="0041580D">
        <w:rPr>
          <w:rFonts w:cs="Arial"/>
          <w:szCs w:val="20"/>
        </w:rPr>
        <w:t>-Park z Piły</w:t>
      </w:r>
      <w:r w:rsidR="0041580D">
        <w:rPr>
          <w:rFonts w:cs="Arial"/>
          <w:szCs w:val="20"/>
        </w:rPr>
        <w:t>;</w:t>
      </w:r>
      <w:r w:rsidRPr="0041580D">
        <w:rPr>
          <w:rFonts w:cs="Arial"/>
          <w:szCs w:val="20"/>
        </w:rPr>
        <w:t xml:space="preserve"> </w:t>
      </w:r>
    </w:p>
    <w:p w14:paraId="6231FFAF" w14:textId="31DB58BB" w:rsidR="0041580D" w:rsidRDefault="00B93B6D" w:rsidP="008E5E30">
      <w:pPr>
        <w:pStyle w:val="Akapitzlist"/>
        <w:numPr>
          <w:ilvl w:val="0"/>
          <w:numId w:val="34"/>
        </w:numPr>
        <w:spacing w:before="60" w:after="60"/>
        <w:ind w:left="714" w:hanging="357"/>
        <w:contextualSpacing w:val="0"/>
        <w:rPr>
          <w:rFonts w:cs="Arial"/>
          <w:szCs w:val="20"/>
        </w:rPr>
      </w:pPr>
      <w:r w:rsidRPr="0041580D">
        <w:rPr>
          <w:rFonts w:cs="Arial"/>
          <w:szCs w:val="20"/>
        </w:rPr>
        <w:t>Polska Fundacja Przedsiębiorczości</w:t>
      </w:r>
      <w:r w:rsidR="0041580D">
        <w:rPr>
          <w:rFonts w:cs="Arial"/>
          <w:szCs w:val="20"/>
        </w:rPr>
        <w:t>;</w:t>
      </w:r>
    </w:p>
    <w:p w14:paraId="292E0A1B" w14:textId="77777777" w:rsidR="0041580D" w:rsidRDefault="00B93B6D" w:rsidP="008E5E30">
      <w:pPr>
        <w:pStyle w:val="Akapitzlist"/>
        <w:numPr>
          <w:ilvl w:val="0"/>
          <w:numId w:val="34"/>
        </w:numPr>
        <w:spacing w:before="60" w:after="60"/>
        <w:ind w:left="714" w:hanging="357"/>
        <w:contextualSpacing w:val="0"/>
        <w:rPr>
          <w:rFonts w:cs="Arial"/>
          <w:szCs w:val="20"/>
        </w:rPr>
      </w:pPr>
      <w:r w:rsidRPr="0041580D">
        <w:rPr>
          <w:rFonts w:cs="Arial"/>
          <w:szCs w:val="20"/>
        </w:rPr>
        <w:t>Wielkopolskie Zrzeszenie Handlu i Usług</w:t>
      </w:r>
      <w:r w:rsidR="0041580D">
        <w:rPr>
          <w:rFonts w:cs="Arial"/>
          <w:szCs w:val="20"/>
        </w:rPr>
        <w:t>;</w:t>
      </w:r>
    </w:p>
    <w:p w14:paraId="60FE678D" w14:textId="77777777" w:rsidR="0041580D" w:rsidRDefault="00B93B6D" w:rsidP="008E5E30">
      <w:pPr>
        <w:pStyle w:val="Akapitzlist"/>
        <w:numPr>
          <w:ilvl w:val="0"/>
          <w:numId w:val="34"/>
        </w:numPr>
        <w:spacing w:before="60" w:after="60"/>
        <w:ind w:left="714" w:hanging="357"/>
        <w:contextualSpacing w:val="0"/>
        <w:rPr>
          <w:rFonts w:cs="Arial"/>
          <w:szCs w:val="20"/>
        </w:rPr>
      </w:pPr>
      <w:r w:rsidRPr="0041580D">
        <w:rPr>
          <w:rFonts w:cs="Arial"/>
          <w:szCs w:val="20"/>
        </w:rPr>
        <w:t>Poznański Ośrodek Wspierania Przedsiębiorczości</w:t>
      </w:r>
      <w:r w:rsidR="0041580D">
        <w:rPr>
          <w:rFonts w:cs="Arial"/>
          <w:szCs w:val="20"/>
        </w:rPr>
        <w:t>;</w:t>
      </w:r>
    </w:p>
    <w:p w14:paraId="5A1A5544" w14:textId="77777777" w:rsidR="0041580D" w:rsidRDefault="00B93B6D" w:rsidP="008E5E30">
      <w:pPr>
        <w:pStyle w:val="Akapitzlist"/>
        <w:numPr>
          <w:ilvl w:val="0"/>
          <w:numId w:val="34"/>
        </w:numPr>
        <w:spacing w:before="60" w:after="60"/>
        <w:ind w:left="714" w:hanging="357"/>
        <w:contextualSpacing w:val="0"/>
        <w:rPr>
          <w:rFonts w:cs="Arial"/>
          <w:szCs w:val="20"/>
        </w:rPr>
      </w:pPr>
      <w:r w:rsidRPr="0041580D">
        <w:rPr>
          <w:rFonts w:cs="Arial"/>
          <w:szCs w:val="20"/>
        </w:rPr>
        <w:t xml:space="preserve">Śremski Ośrodek Wspierania Małej Przedsiębiorczości. </w:t>
      </w:r>
    </w:p>
    <w:p w14:paraId="4F26D21A" w14:textId="1FDF71B8" w:rsidR="00B93B6D" w:rsidRPr="0041580D" w:rsidRDefault="00B93B6D" w:rsidP="0041580D">
      <w:pPr>
        <w:spacing w:before="120" w:after="120"/>
        <w:ind w:firstLine="0"/>
        <w:rPr>
          <w:rFonts w:cs="Arial"/>
          <w:szCs w:val="20"/>
        </w:rPr>
      </w:pPr>
      <w:r w:rsidRPr="0041580D">
        <w:rPr>
          <w:rFonts w:cs="Arial"/>
          <w:szCs w:val="20"/>
        </w:rPr>
        <w:t>Jeśli chodzi o IOB, które wszystkie z usług świadczą odpłatnie, to są to przede wszystkim podmioty tworzące Sieć Badawczą Łukasiewicz: Instytut Technologii Drewna, Instytut Obróbki Plastycznej czy Przemysłowy Instytut Maszyn Rolniczych</w:t>
      </w:r>
      <w:r w:rsidR="00262684" w:rsidRPr="0041580D">
        <w:rPr>
          <w:rFonts w:cs="Arial"/>
          <w:szCs w:val="20"/>
        </w:rPr>
        <w:t>.</w:t>
      </w:r>
    </w:p>
    <w:p w14:paraId="74125F18" w14:textId="77777777" w:rsidR="00262684" w:rsidRDefault="00262684" w:rsidP="00262684"/>
    <w:p w14:paraId="7C974079" w14:textId="77777777" w:rsidR="00D73278" w:rsidRDefault="00D73278">
      <w:pPr>
        <w:spacing w:line="240" w:lineRule="auto"/>
        <w:ind w:firstLine="0"/>
        <w:jc w:val="left"/>
        <w:rPr>
          <w:rFonts w:eastAsia="Arial" w:cs="Arial"/>
          <w:b/>
          <w:bCs/>
          <w:sz w:val="16"/>
          <w:szCs w:val="16"/>
          <w:lang w:eastAsia="pl-PL"/>
        </w:rPr>
      </w:pPr>
      <w:bookmarkStart w:id="50" w:name="_Toc78035823"/>
      <w:r>
        <w:br w:type="page"/>
      </w:r>
    </w:p>
    <w:p w14:paraId="1F571EDE" w14:textId="0248B588" w:rsidR="00B93B6D" w:rsidRPr="00E747C5" w:rsidRDefault="00B93B6D" w:rsidP="00F75B72">
      <w:pPr>
        <w:pStyle w:val="ARYCINA"/>
      </w:pPr>
      <w:r w:rsidRPr="00E747C5">
        <w:lastRenderedPageBreak/>
        <w:t xml:space="preserve">Wykres </w:t>
      </w:r>
      <w:r>
        <w:rPr>
          <w:noProof/>
        </w:rPr>
        <w:fldChar w:fldCharType="begin"/>
      </w:r>
      <w:r>
        <w:rPr>
          <w:noProof/>
        </w:rPr>
        <w:instrText xml:space="preserve"> SEQ Wykres \* ARABIC </w:instrText>
      </w:r>
      <w:r>
        <w:rPr>
          <w:noProof/>
        </w:rPr>
        <w:fldChar w:fldCharType="separate"/>
      </w:r>
      <w:r w:rsidR="00CF4B19">
        <w:rPr>
          <w:noProof/>
        </w:rPr>
        <w:t>20</w:t>
      </w:r>
      <w:r>
        <w:rPr>
          <w:noProof/>
        </w:rPr>
        <w:fldChar w:fldCharType="end"/>
      </w:r>
      <w:r w:rsidRPr="00E747C5">
        <w:t xml:space="preserve">. Odpłatność za korzystanie z usług IOB </w:t>
      </w:r>
      <w:r w:rsidR="006753FE">
        <w:t>w</w:t>
      </w:r>
      <w:r w:rsidRPr="00E747C5">
        <w:t xml:space="preserve"> województw</w:t>
      </w:r>
      <w:r w:rsidR="006753FE">
        <w:t>ie</w:t>
      </w:r>
      <w:r w:rsidRPr="00E747C5">
        <w:t xml:space="preserve"> wielkopolski</w:t>
      </w:r>
      <w:bookmarkEnd w:id="50"/>
      <w:r w:rsidR="006753FE">
        <w:t>m</w:t>
      </w:r>
      <w:r w:rsidR="009207B7">
        <w:t xml:space="preserve"> (liczba wskazań)</w:t>
      </w:r>
    </w:p>
    <w:p w14:paraId="6C47E1F1"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43833C22" wp14:editId="039C599E">
            <wp:extent cx="5256000" cy="1260000"/>
            <wp:effectExtent l="0" t="0" r="0" b="0"/>
            <wp:docPr id="142" name="Wykres 142">
              <a:extLst xmlns:a="http://schemas.openxmlformats.org/drawingml/2006/main">
                <a:ext uri="{FF2B5EF4-FFF2-40B4-BE49-F238E27FC236}">
                  <a16:creationId xmlns:a16="http://schemas.microsoft.com/office/drawing/2014/main" id="{3F72F465-C024-49CB-85C5-9AD83DCB9B8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1CB3DCB4" w14:textId="5E162DA3" w:rsidR="00B93B6D" w:rsidRDefault="00B93B6D" w:rsidP="007B4524">
      <w:pPr>
        <w:pStyle w:val="AZRODLO"/>
        <w:spacing w:before="60"/>
      </w:pPr>
      <w:r w:rsidRPr="00E747C5">
        <w:t>Źródło: badanie CAWI/CATI, n=4</w:t>
      </w:r>
      <w:r>
        <w:t>4</w:t>
      </w:r>
    </w:p>
    <w:p w14:paraId="13E1C11A" w14:textId="77777777" w:rsidR="00262684" w:rsidRPr="00E747C5" w:rsidRDefault="00262684" w:rsidP="00262684"/>
    <w:p w14:paraId="3B26AC80" w14:textId="780AB7B9" w:rsidR="00B93B6D" w:rsidRDefault="00B93B6D" w:rsidP="00B93B6D">
      <w:pPr>
        <w:spacing w:before="120" w:after="120"/>
        <w:rPr>
          <w:rFonts w:cs="Arial"/>
          <w:szCs w:val="20"/>
        </w:rPr>
      </w:pPr>
      <w:r>
        <w:rPr>
          <w:rFonts w:cs="Arial"/>
          <w:szCs w:val="20"/>
        </w:rPr>
        <w:t xml:space="preserve">Sytuacja pełnej lub częściowej odpłatności (rozumiana jako sytuacja, w której w pełni lub częściowo </w:t>
      </w:r>
      <w:r w:rsidR="0092680D">
        <w:rPr>
          <w:rFonts w:cs="Arial"/>
          <w:szCs w:val="20"/>
        </w:rPr>
        <w:t xml:space="preserve">odpłatne </w:t>
      </w:r>
      <w:r>
        <w:rPr>
          <w:rFonts w:cs="Arial"/>
          <w:szCs w:val="20"/>
        </w:rPr>
        <w:t>są wszystkie bądź większość świadczonych usług), dotyczy takich usług jak:</w:t>
      </w:r>
    </w:p>
    <w:p w14:paraId="55B46C70"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usługi z zakresu księgowości, rachunkowości, finansów i podatków;</w:t>
      </w:r>
    </w:p>
    <w:p w14:paraId="05B0D889"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analizy rynku i marketingowe;</w:t>
      </w:r>
    </w:p>
    <w:p w14:paraId="6C6FBD0F"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doradztwo w zakresie wdrażania nowych produktów;</w:t>
      </w:r>
    </w:p>
    <w:p w14:paraId="15B4D89F"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informacja technologiczna i patentowa;</w:t>
      </w:r>
    </w:p>
    <w:p w14:paraId="55E6FC17"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usługi proinnowacyjne;</w:t>
      </w:r>
    </w:p>
    <w:p w14:paraId="1961DE44" w14:textId="303B9759"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pomoc w nawiązaniu kontaktu z dostawcą lub odbiorcą technologii</w:t>
      </w:r>
      <w:r w:rsidR="0041580D">
        <w:rPr>
          <w:rFonts w:cs="Arial"/>
          <w:szCs w:val="20"/>
        </w:rPr>
        <w:t>;</w:t>
      </w:r>
    </w:p>
    <w:p w14:paraId="5A989D5C"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przygotowywanie wniosków dotacyjnych i pomoc w zdobywaniu funduszy;</w:t>
      </w:r>
    </w:p>
    <w:p w14:paraId="2BD9B747"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przygotowanie wniosków dotacyjnych i pomoc w zdobywaniu funduszy kapitału startowego;</w:t>
      </w:r>
    </w:p>
    <w:p w14:paraId="5A58E500" w14:textId="77777777"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doradztwo w zakresie zarządzania biznesem;</w:t>
      </w:r>
    </w:p>
    <w:p w14:paraId="1F561269" w14:textId="2EAB8E70" w:rsidR="00B93B6D" w:rsidRPr="00262684" w:rsidRDefault="00B93B6D" w:rsidP="008E5E30">
      <w:pPr>
        <w:pStyle w:val="Akapitzlist"/>
        <w:numPr>
          <w:ilvl w:val="0"/>
          <w:numId w:val="29"/>
        </w:numPr>
        <w:spacing w:before="60" w:after="60"/>
        <w:ind w:left="714" w:hanging="357"/>
        <w:contextualSpacing w:val="0"/>
        <w:rPr>
          <w:rFonts w:cs="Arial"/>
          <w:szCs w:val="20"/>
        </w:rPr>
      </w:pPr>
      <w:r w:rsidRPr="00262684">
        <w:rPr>
          <w:rFonts w:cs="Arial"/>
          <w:szCs w:val="20"/>
        </w:rPr>
        <w:t xml:space="preserve">wynajem </w:t>
      </w:r>
      <w:proofErr w:type="spellStart"/>
      <w:r w:rsidRPr="00262684">
        <w:rPr>
          <w:rFonts w:cs="Arial"/>
          <w:szCs w:val="20"/>
        </w:rPr>
        <w:t>sal</w:t>
      </w:r>
      <w:proofErr w:type="spellEnd"/>
      <w:r w:rsidRPr="00262684">
        <w:rPr>
          <w:rFonts w:cs="Arial"/>
          <w:szCs w:val="20"/>
        </w:rPr>
        <w:t xml:space="preserve"> konferencyjnych i szkoleniowych, powierzchni magazynowej </w:t>
      </w:r>
      <w:r w:rsidR="005F1FBF">
        <w:rPr>
          <w:rFonts w:cs="Arial"/>
          <w:szCs w:val="20"/>
        </w:rPr>
        <w:br/>
      </w:r>
      <w:r w:rsidRPr="00262684">
        <w:rPr>
          <w:rFonts w:cs="Arial"/>
          <w:szCs w:val="20"/>
        </w:rPr>
        <w:t>i produkcyjnej lub powierzchni biurowej i laboratoryjnej.</w:t>
      </w:r>
    </w:p>
    <w:p w14:paraId="440CFEB7" w14:textId="1E160CF5" w:rsidR="00B93B6D" w:rsidRDefault="00B93B6D" w:rsidP="00B93B6D">
      <w:pPr>
        <w:spacing w:before="120" w:after="120"/>
        <w:rPr>
          <w:rFonts w:cs="Arial"/>
          <w:szCs w:val="20"/>
        </w:rPr>
      </w:pPr>
      <w:r>
        <w:rPr>
          <w:rFonts w:cs="Arial"/>
          <w:szCs w:val="20"/>
        </w:rPr>
        <w:t>W przypadku IOB, które zadeklarowały pełną odpłatność za wszystkie świadczone przez siebie usługi, dotyczyła ona w dużej mierze usług proinnowacyjnych:</w:t>
      </w:r>
    </w:p>
    <w:p w14:paraId="419491A4"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szkolenia i doradztwo w zakresie dostępu do funduszy UE;</w:t>
      </w:r>
    </w:p>
    <w:p w14:paraId="7BA40E47"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szkolenia i doradztwo w zakresie wdrażania nowych usług i produktów;</w:t>
      </w:r>
    </w:p>
    <w:p w14:paraId="5FC4A17E"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szkolenia i doradztwo w zakresie ochrony własności intelektualnej;</w:t>
      </w:r>
    </w:p>
    <w:p w14:paraId="1574479A"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szkolenia i doradztwo w zakresie informacji technologicznej i patentowej;</w:t>
      </w:r>
    </w:p>
    <w:p w14:paraId="28EB96D8"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przygotowywanie wniosków dotacyjnych i pomoc w zdobywaniu funduszy;</w:t>
      </w:r>
    </w:p>
    <w:p w14:paraId="7106A346"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przygotowanie wniosków dotacyjnych i pomoc w zdobywaniu funduszy kapitału startowego;</w:t>
      </w:r>
    </w:p>
    <w:p w14:paraId="26B2A739"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audyt innowacyjności i technologiczny;</w:t>
      </w:r>
    </w:p>
    <w:p w14:paraId="2EC5F3AD"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ocena i ewaluacja technologii na zlecenie firm;</w:t>
      </w:r>
    </w:p>
    <w:p w14:paraId="7B21EFA3"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monitorowanie wdrażania technologii lub realizacji umowy;</w:t>
      </w:r>
    </w:p>
    <w:p w14:paraId="5FF33E78"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pomoc w nawiązaniu kontaktu z dostawcą lub odbiorcą technologii;</w:t>
      </w:r>
    </w:p>
    <w:p w14:paraId="11B05DFC" w14:textId="77777777" w:rsidR="00B93B6D" w:rsidRPr="00262684"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lastRenderedPageBreak/>
        <w:t>opracowanie planu wdrożenia innowacyjnego rozwiązania;</w:t>
      </w:r>
    </w:p>
    <w:p w14:paraId="36123E9A" w14:textId="561092D8" w:rsidR="00B93B6D" w:rsidRDefault="00B93B6D" w:rsidP="008E5E30">
      <w:pPr>
        <w:pStyle w:val="Akapitzlist"/>
        <w:numPr>
          <w:ilvl w:val="0"/>
          <w:numId w:val="30"/>
        </w:numPr>
        <w:spacing w:before="60" w:after="60"/>
        <w:ind w:left="714" w:hanging="357"/>
        <w:contextualSpacing w:val="0"/>
        <w:rPr>
          <w:rFonts w:cs="Arial"/>
          <w:szCs w:val="20"/>
        </w:rPr>
      </w:pPr>
      <w:r w:rsidRPr="00262684">
        <w:rPr>
          <w:rFonts w:cs="Arial"/>
          <w:szCs w:val="20"/>
        </w:rPr>
        <w:t xml:space="preserve">wynajem powierzchni biurowej i laboratoryjnej oraz </w:t>
      </w:r>
      <w:proofErr w:type="spellStart"/>
      <w:r w:rsidRPr="00262684">
        <w:rPr>
          <w:rFonts w:cs="Arial"/>
          <w:szCs w:val="20"/>
        </w:rPr>
        <w:t>sal</w:t>
      </w:r>
      <w:proofErr w:type="spellEnd"/>
      <w:r w:rsidRPr="00262684">
        <w:rPr>
          <w:rFonts w:cs="Arial"/>
          <w:szCs w:val="20"/>
        </w:rPr>
        <w:t xml:space="preserve"> szkoleniowych </w:t>
      </w:r>
      <w:r w:rsidR="00251911">
        <w:rPr>
          <w:rFonts w:cs="Arial"/>
          <w:szCs w:val="20"/>
        </w:rPr>
        <w:br/>
      </w:r>
      <w:r w:rsidRPr="00262684">
        <w:rPr>
          <w:rFonts w:cs="Arial"/>
          <w:szCs w:val="20"/>
        </w:rPr>
        <w:t>i konferencyjnych.</w:t>
      </w:r>
    </w:p>
    <w:p w14:paraId="04E191E9" w14:textId="77777777" w:rsidR="00262684" w:rsidRPr="00262684" w:rsidRDefault="00262684" w:rsidP="00262684"/>
    <w:p w14:paraId="74F85A4E" w14:textId="595F5348" w:rsidR="00B93B6D" w:rsidRDefault="00B93B6D" w:rsidP="00262684">
      <w:pPr>
        <w:pStyle w:val="ATABELA"/>
      </w:pPr>
      <w:r w:rsidRPr="00E747C5">
        <w:t xml:space="preserve">Tabela </w:t>
      </w:r>
      <w:fldSimple w:instr=" SEQ Tab. \* ARABIC ">
        <w:r w:rsidR="00CF4B19">
          <w:rPr>
            <w:noProof/>
          </w:rPr>
          <w:t>12</w:t>
        </w:r>
      </w:fldSimple>
      <w:r w:rsidRPr="00E747C5">
        <w:t xml:space="preserve">. Poziom odpłatności za korzystanie z poszczególnych rodzajów usług świadczonych przez IOB </w:t>
      </w:r>
      <w:r w:rsidR="005F1FBF">
        <w:br/>
      </w:r>
      <w:r w:rsidR="00674815">
        <w:t>w</w:t>
      </w:r>
      <w:r w:rsidRPr="00E747C5">
        <w:t xml:space="preserve"> województw</w:t>
      </w:r>
      <w:r w:rsidR="00674815">
        <w:t>ie wielkopolskim</w:t>
      </w:r>
      <w:r w:rsidR="000103AC">
        <w:t xml:space="preserve"> (liczba wskazań)</w:t>
      </w:r>
    </w:p>
    <w:tbl>
      <w:tblPr>
        <w:tblStyle w:val="Tabelasiatki6kolorowaakcent6"/>
        <w:tblW w:w="5000" w:type="pct"/>
        <w:jc w:val="center"/>
        <w:tblLook w:val="04A0" w:firstRow="1" w:lastRow="0" w:firstColumn="1" w:lastColumn="0" w:noHBand="0" w:noVBand="1"/>
      </w:tblPr>
      <w:tblGrid>
        <w:gridCol w:w="1554"/>
        <w:gridCol w:w="3828"/>
        <w:gridCol w:w="992"/>
        <w:gridCol w:w="1134"/>
        <w:gridCol w:w="759"/>
      </w:tblGrid>
      <w:tr w:rsidR="00D73278" w:rsidRPr="00F75B72" w14:paraId="6D947BFA" w14:textId="77777777" w:rsidTr="00982F75">
        <w:trPr>
          <w:cnfStyle w:val="100000000000" w:firstRow="1" w:lastRow="0" w:firstColumn="0" w:lastColumn="0" w:oddVBand="0" w:evenVBand="0" w:oddHBand="0" w:evenHBand="0" w:firstRowFirstColumn="0" w:firstRowLastColumn="0" w:lastRowFirstColumn="0" w:lastRowLastColumn="0"/>
          <w:trHeight w:val="60"/>
          <w:tblHeader/>
          <w:jc w:val="center"/>
        </w:trPr>
        <w:tc>
          <w:tcPr>
            <w:cnfStyle w:val="001000000000" w:firstRow="0" w:lastRow="0" w:firstColumn="1" w:lastColumn="0" w:oddVBand="0" w:evenVBand="0" w:oddHBand="0" w:evenHBand="0" w:firstRowFirstColumn="0" w:firstRowLastColumn="0" w:lastRowFirstColumn="0" w:lastRowLastColumn="0"/>
            <w:tcW w:w="5382" w:type="dxa"/>
            <w:gridSpan w:val="2"/>
            <w:vMerge w:val="restart"/>
            <w:vAlign w:val="center"/>
          </w:tcPr>
          <w:p w14:paraId="73F97879" w14:textId="1AACF905" w:rsidR="00D73278" w:rsidRPr="00FD1DA9" w:rsidRDefault="00D73278" w:rsidP="00D73278">
            <w:pPr>
              <w:spacing w:before="40" w:after="40"/>
              <w:ind w:firstLine="0"/>
              <w:jc w:val="center"/>
              <w:rPr>
                <w:rFonts w:eastAsia="Times New Roman" w:cs="Arial"/>
                <w:bCs w:val="0"/>
                <w:color w:val="000000"/>
                <w:sz w:val="16"/>
                <w:szCs w:val="16"/>
                <w:lang w:eastAsia="pl-PL"/>
              </w:rPr>
            </w:pPr>
            <w:r w:rsidRPr="00FD1DA9">
              <w:rPr>
                <w:rFonts w:eastAsia="Times New Roman" w:cs="Arial"/>
                <w:bCs w:val="0"/>
                <w:color w:val="000000"/>
                <w:sz w:val="16"/>
                <w:szCs w:val="16"/>
                <w:lang w:eastAsia="pl-PL"/>
              </w:rPr>
              <w:t>Rodzaj usług</w:t>
            </w:r>
          </w:p>
        </w:tc>
        <w:tc>
          <w:tcPr>
            <w:tcW w:w="2885" w:type="dxa"/>
            <w:gridSpan w:val="3"/>
            <w:vAlign w:val="center"/>
          </w:tcPr>
          <w:p w14:paraId="55C12425" w14:textId="51D89D55" w:rsidR="00D73278" w:rsidRPr="00FD1DA9" w:rsidRDefault="00D73278" w:rsidP="00FD1DA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Pr>
                <w:rFonts w:eastAsia="Times New Roman" w:cs="Arial"/>
                <w:bCs w:val="0"/>
                <w:color w:val="000000"/>
                <w:sz w:val="16"/>
                <w:szCs w:val="16"/>
                <w:lang w:eastAsia="pl-PL"/>
              </w:rPr>
              <w:t>Odpłatność</w:t>
            </w:r>
          </w:p>
        </w:tc>
      </w:tr>
      <w:tr w:rsidR="00D73278" w:rsidRPr="00F75B72" w14:paraId="2515D011" w14:textId="77777777" w:rsidTr="00982F75">
        <w:trPr>
          <w:cnfStyle w:val="100000000000" w:firstRow="1" w:lastRow="0" w:firstColumn="0" w:lastColumn="0" w:oddVBand="0" w:evenVBand="0" w:oddHBand="0" w:evenHBand="0" w:firstRowFirstColumn="0" w:firstRowLastColumn="0" w:lastRowFirstColumn="0" w:lastRowLastColumn="0"/>
          <w:trHeight w:val="60"/>
          <w:tblHeader/>
          <w:jc w:val="center"/>
        </w:trPr>
        <w:tc>
          <w:tcPr>
            <w:cnfStyle w:val="001000000000" w:firstRow="0" w:lastRow="0" w:firstColumn="1" w:lastColumn="0" w:oddVBand="0" w:evenVBand="0" w:oddHBand="0" w:evenHBand="0" w:firstRowFirstColumn="0" w:firstRowLastColumn="0" w:lastRowFirstColumn="0" w:lastRowLastColumn="0"/>
            <w:tcW w:w="5382" w:type="dxa"/>
            <w:gridSpan w:val="2"/>
            <w:vMerge/>
            <w:vAlign w:val="center"/>
          </w:tcPr>
          <w:p w14:paraId="76AD63A9" w14:textId="7B7034F8" w:rsidR="00D73278" w:rsidRPr="00FD1DA9" w:rsidRDefault="00D73278" w:rsidP="00FD1DA9">
            <w:pPr>
              <w:spacing w:before="40" w:after="40"/>
              <w:ind w:firstLine="0"/>
              <w:jc w:val="center"/>
              <w:rPr>
                <w:rFonts w:eastAsia="Times New Roman" w:cs="Arial"/>
                <w:bCs w:val="0"/>
                <w:color w:val="000000"/>
                <w:sz w:val="16"/>
                <w:szCs w:val="16"/>
                <w:lang w:eastAsia="pl-PL"/>
              </w:rPr>
            </w:pPr>
          </w:p>
        </w:tc>
        <w:tc>
          <w:tcPr>
            <w:tcW w:w="992" w:type="dxa"/>
            <w:vAlign w:val="center"/>
            <w:hideMark/>
          </w:tcPr>
          <w:p w14:paraId="74D53803" w14:textId="32B0C7D1" w:rsidR="00D73278" w:rsidRPr="00FD1DA9" w:rsidRDefault="00D73278" w:rsidP="00D73278">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FD1DA9">
              <w:rPr>
                <w:rFonts w:eastAsia="Times New Roman" w:cs="Arial"/>
                <w:bCs w:val="0"/>
                <w:color w:val="000000"/>
                <w:sz w:val="16"/>
                <w:szCs w:val="16"/>
                <w:lang w:eastAsia="pl-PL"/>
              </w:rPr>
              <w:t xml:space="preserve">Całkowita </w:t>
            </w:r>
          </w:p>
        </w:tc>
        <w:tc>
          <w:tcPr>
            <w:tcW w:w="1134" w:type="dxa"/>
            <w:vAlign w:val="center"/>
            <w:hideMark/>
          </w:tcPr>
          <w:p w14:paraId="32D2C167" w14:textId="0CE99C68" w:rsidR="00D73278" w:rsidRPr="00FD1DA9" w:rsidRDefault="00D73278" w:rsidP="00D73278">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FD1DA9">
              <w:rPr>
                <w:rFonts w:eastAsia="Times New Roman" w:cs="Arial"/>
                <w:bCs w:val="0"/>
                <w:color w:val="000000"/>
                <w:sz w:val="16"/>
                <w:szCs w:val="16"/>
                <w:lang w:eastAsia="pl-PL"/>
              </w:rPr>
              <w:t xml:space="preserve">Częściowa </w:t>
            </w:r>
          </w:p>
        </w:tc>
        <w:tc>
          <w:tcPr>
            <w:tcW w:w="759" w:type="dxa"/>
            <w:vAlign w:val="center"/>
            <w:hideMark/>
          </w:tcPr>
          <w:p w14:paraId="5A525F10" w14:textId="2AA5510F" w:rsidR="00D73278" w:rsidRPr="00FD1DA9" w:rsidRDefault="00D73278" w:rsidP="00D73278">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Pr>
                <w:rFonts w:eastAsia="Times New Roman" w:cs="Arial"/>
                <w:bCs w:val="0"/>
                <w:color w:val="000000"/>
                <w:sz w:val="16"/>
                <w:szCs w:val="16"/>
                <w:lang w:eastAsia="pl-PL"/>
              </w:rPr>
              <w:t>Brak</w:t>
            </w:r>
          </w:p>
        </w:tc>
      </w:tr>
      <w:tr w:rsidR="00B5250B" w:rsidRPr="00F75B72" w14:paraId="017695DE" w14:textId="77777777" w:rsidTr="00982F75">
        <w:trPr>
          <w:cnfStyle w:val="000000100000" w:firstRow="0" w:lastRow="0" w:firstColumn="0" w:lastColumn="0" w:oddVBand="0" w:evenVBand="0" w:oddHBand="1" w:evenHBand="0" w:firstRowFirstColumn="0" w:firstRowLastColumn="0" w:lastRowFirstColumn="0" w:lastRowLastColumn="0"/>
          <w:trHeight w:val="224"/>
          <w:jc w:val="center"/>
        </w:trPr>
        <w:tc>
          <w:tcPr>
            <w:cnfStyle w:val="001000000000" w:firstRow="0" w:lastRow="0" w:firstColumn="1" w:lastColumn="0" w:oddVBand="0" w:evenVBand="0" w:oddHBand="0" w:evenHBand="0" w:firstRowFirstColumn="0" w:firstRowLastColumn="0" w:lastRowFirstColumn="0" w:lastRowLastColumn="0"/>
            <w:tcW w:w="1554" w:type="dxa"/>
            <w:vMerge w:val="restart"/>
            <w:vAlign w:val="center"/>
          </w:tcPr>
          <w:p w14:paraId="5BD4EBA3" w14:textId="7A3E45D8" w:rsidR="00B5250B" w:rsidRPr="00FD1DA9" w:rsidRDefault="00B5250B" w:rsidP="00FD1DA9">
            <w:pPr>
              <w:spacing w:before="40" w:after="40"/>
              <w:ind w:firstLine="0"/>
              <w:jc w:val="left"/>
              <w:rPr>
                <w:rFonts w:eastAsia="Times New Roman" w:cs="Arial"/>
                <w:b w:val="0"/>
                <w:color w:val="000000"/>
                <w:sz w:val="16"/>
                <w:szCs w:val="16"/>
                <w:lang w:eastAsia="pl-PL"/>
              </w:rPr>
            </w:pPr>
            <w:bookmarkStart w:id="51" w:name="_Hlk79517158"/>
            <w:r w:rsidRPr="00FD1DA9">
              <w:rPr>
                <w:rFonts w:eastAsia="Times New Roman" w:cs="Arial"/>
                <w:b w:val="0"/>
                <w:color w:val="000000"/>
                <w:sz w:val="16"/>
                <w:szCs w:val="16"/>
                <w:lang w:eastAsia="pl-PL"/>
              </w:rPr>
              <w:t>Usługi w zakres</w:t>
            </w:r>
            <w:r w:rsidR="006B68D7" w:rsidRPr="00FD1DA9">
              <w:rPr>
                <w:rFonts w:eastAsia="Times New Roman" w:cs="Arial"/>
                <w:b w:val="0"/>
                <w:color w:val="000000"/>
                <w:sz w:val="16"/>
                <w:szCs w:val="16"/>
                <w:lang w:eastAsia="pl-PL"/>
              </w:rPr>
              <w:t>ie wsparcia przedsiębiorczości –</w:t>
            </w:r>
            <w:r w:rsidRPr="00FD1DA9">
              <w:rPr>
                <w:rFonts w:eastAsia="Times New Roman" w:cs="Arial"/>
                <w:b w:val="0"/>
                <w:color w:val="000000"/>
                <w:sz w:val="16"/>
                <w:szCs w:val="16"/>
                <w:lang w:eastAsia="pl-PL"/>
              </w:rPr>
              <w:t xml:space="preserve"> Szkolenia </w:t>
            </w:r>
            <w:r w:rsidR="005F1FBF">
              <w:rPr>
                <w:rFonts w:eastAsia="Times New Roman" w:cs="Arial"/>
                <w:b w:val="0"/>
                <w:color w:val="000000"/>
                <w:sz w:val="16"/>
                <w:szCs w:val="16"/>
                <w:lang w:eastAsia="pl-PL"/>
              </w:rPr>
              <w:br/>
            </w:r>
            <w:r w:rsidRPr="00FD1DA9">
              <w:rPr>
                <w:rFonts w:eastAsia="Times New Roman" w:cs="Arial"/>
                <w:b w:val="0"/>
                <w:color w:val="000000"/>
                <w:sz w:val="16"/>
                <w:szCs w:val="16"/>
                <w:lang w:eastAsia="pl-PL"/>
              </w:rPr>
              <w:t>i doradztwo</w:t>
            </w:r>
          </w:p>
        </w:tc>
        <w:tc>
          <w:tcPr>
            <w:tcW w:w="3828" w:type="dxa"/>
            <w:vAlign w:val="center"/>
            <w:hideMark/>
          </w:tcPr>
          <w:p w14:paraId="50DBDB31" w14:textId="6C3B5330"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Przedsiębiorczość, tworzenie firmy</w:t>
            </w:r>
          </w:p>
        </w:tc>
        <w:tc>
          <w:tcPr>
            <w:tcW w:w="992" w:type="dxa"/>
            <w:vAlign w:val="center"/>
            <w:hideMark/>
          </w:tcPr>
          <w:p w14:paraId="1D74B76D"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vAlign w:val="center"/>
            <w:hideMark/>
          </w:tcPr>
          <w:p w14:paraId="21AD9529"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14</w:t>
            </w:r>
          </w:p>
        </w:tc>
        <w:tc>
          <w:tcPr>
            <w:tcW w:w="759" w:type="dxa"/>
            <w:vAlign w:val="center"/>
            <w:hideMark/>
          </w:tcPr>
          <w:p w14:paraId="1B400117"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16</w:t>
            </w:r>
          </w:p>
        </w:tc>
      </w:tr>
      <w:tr w:rsidR="00B5250B" w:rsidRPr="00F75B72" w14:paraId="7F792BB3" w14:textId="77777777" w:rsidTr="00982F75">
        <w:trPr>
          <w:trHeight w:val="60"/>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24F1092B"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3D601634" w14:textId="4760FA01"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Dostęp do funduszy UE</w:t>
            </w:r>
          </w:p>
        </w:tc>
        <w:tc>
          <w:tcPr>
            <w:tcW w:w="992" w:type="dxa"/>
            <w:shd w:val="clear" w:color="auto" w:fill="E2EFD9" w:themeFill="accent6" w:themeFillTint="33"/>
            <w:vAlign w:val="center"/>
            <w:hideMark/>
          </w:tcPr>
          <w:p w14:paraId="2A409758"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1134" w:type="dxa"/>
            <w:shd w:val="clear" w:color="auto" w:fill="E2EFD9" w:themeFill="accent6" w:themeFillTint="33"/>
            <w:vAlign w:val="center"/>
            <w:hideMark/>
          </w:tcPr>
          <w:p w14:paraId="0AFAD0BB"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shd w:val="clear" w:color="auto" w:fill="E2EFD9" w:themeFill="accent6" w:themeFillTint="33"/>
            <w:vAlign w:val="center"/>
            <w:hideMark/>
          </w:tcPr>
          <w:p w14:paraId="53264D88"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15</w:t>
            </w:r>
          </w:p>
        </w:tc>
      </w:tr>
      <w:tr w:rsidR="00B5250B" w:rsidRPr="00F75B72" w14:paraId="2737E300" w14:textId="77777777" w:rsidTr="00982F75">
        <w:trPr>
          <w:cnfStyle w:val="000000100000" w:firstRow="0" w:lastRow="0" w:firstColumn="0" w:lastColumn="0" w:oddVBand="0" w:evenVBand="0" w:oddHBand="1" w:evenHBand="0" w:firstRowFirstColumn="0" w:firstRowLastColumn="0" w:lastRowFirstColumn="0" w:lastRowLastColumn="0"/>
          <w:trHeight w:val="213"/>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7708B47D"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668E754D" w14:textId="0C047EFC"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Opracowanie planu biznesowego, modelu biznesowego</w:t>
            </w:r>
          </w:p>
        </w:tc>
        <w:tc>
          <w:tcPr>
            <w:tcW w:w="992" w:type="dxa"/>
            <w:vAlign w:val="center"/>
            <w:hideMark/>
          </w:tcPr>
          <w:p w14:paraId="0236EDCF"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vAlign w:val="center"/>
            <w:hideMark/>
          </w:tcPr>
          <w:p w14:paraId="104DC1B8"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14</w:t>
            </w:r>
          </w:p>
        </w:tc>
        <w:tc>
          <w:tcPr>
            <w:tcW w:w="759" w:type="dxa"/>
            <w:vAlign w:val="center"/>
            <w:hideMark/>
          </w:tcPr>
          <w:p w14:paraId="120D6712"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15</w:t>
            </w:r>
          </w:p>
        </w:tc>
      </w:tr>
      <w:tr w:rsidR="00B5250B" w:rsidRPr="00F75B72" w14:paraId="1E1E1F42" w14:textId="77777777" w:rsidTr="00982F75">
        <w:trPr>
          <w:trHeight w:val="60"/>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594C259C"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260C3917" w14:textId="2F85306F"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Księgowość, rachunkowość</w:t>
            </w:r>
          </w:p>
        </w:tc>
        <w:tc>
          <w:tcPr>
            <w:tcW w:w="992" w:type="dxa"/>
            <w:shd w:val="clear" w:color="auto" w:fill="E2EFD9" w:themeFill="accent6" w:themeFillTint="33"/>
            <w:vAlign w:val="center"/>
            <w:hideMark/>
          </w:tcPr>
          <w:p w14:paraId="3DF6E2C6"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1134" w:type="dxa"/>
            <w:shd w:val="clear" w:color="auto" w:fill="E2EFD9" w:themeFill="accent6" w:themeFillTint="33"/>
            <w:vAlign w:val="center"/>
            <w:hideMark/>
          </w:tcPr>
          <w:p w14:paraId="4366A158"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E2EFD9" w:themeFill="accent6" w:themeFillTint="33"/>
            <w:vAlign w:val="center"/>
            <w:hideMark/>
          </w:tcPr>
          <w:p w14:paraId="53487786"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r>
      <w:tr w:rsidR="00B5250B" w:rsidRPr="00F75B72" w14:paraId="247242F4" w14:textId="77777777" w:rsidTr="00982F75">
        <w:trPr>
          <w:cnfStyle w:val="000000100000" w:firstRow="0" w:lastRow="0" w:firstColumn="0" w:lastColumn="0" w:oddVBand="0" w:evenVBand="0" w:oddHBand="1" w:evenHBand="0" w:firstRowFirstColumn="0" w:firstRowLastColumn="0" w:lastRowFirstColumn="0" w:lastRowLastColumn="0"/>
          <w:trHeight w:val="258"/>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48EB1C26"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04A1D6B6" w14:textId="298C0BBD"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Finanse i podatki</w:t>
            </w:r>
          </w:p>
        </w:tc>
        <w:tc>
          <w:tcPr>
            <w:tcW w:w="992" w:type="dxa"/>
            <w:vAlign w:val="center"/>
            <w:hideMark/>
          </w:tcPr>
          <w:p w14:paraId="4FB6AC47"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1134" w:type="dxa"/>
            <w:vAlign w:val="center"/>
            <w:hideMark/>
          </w:tcPr>
          <w:p w14:paraId="2DFC076C"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vAlign w:val="center"/>
            <w:hideMark/>
          </w:tcPr>
          <w:p w14:paraId="38B575BA"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r>
      <w:tr w:rsidR="00B5250B" w:rsidRPr="00F75B72" w14:paraId="17E8EF8C" w14:textId="77777777" w:rsidTr="00982F75">
        <w:trPr>
          <w:trHeight w:val="300"/>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67987FD4"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4E7F5113" w14:textId="6C2A7715"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Analiza rynku i marketing</w:t>
            </w:r>
          </w:p>
        </w:tc>
        <w:tc>
          <w:tcPr>
            <w:tcW w:w="992" w:type="dxa"/>
            <w:shd w:val="clear" w:color="auto" w:fill="E2EFD9" w:themeFill="accent6" w:themeFillTint="33"/>
            <w:vAlign w:val="center"/>
            <w:hideMark/>
          </w:tcPr>
          <w:p w14:paraId="055615DB"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E2EFD9" w:themeFill="accent6" w:themeFillTint="33"/>
            <w:vAlign w:val="center"/>
            <w:hideMark/>
          </w:tcPr>
          <w:p w14:paraId="52911EC4"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10</w:t>
            </w:r>
          </w:p>
        </w:tc>
        <w:tc>
          <w:tcPr>
            <w:tcW w:w="759" w:type="dxa"/>
            <w:shd w:val="clear" w:color="auto" w:fill="E2EFD9" w:themeFill="accent6" w:themeFillTint="33"/>
            <w:vAlign w:val="center"/>
            <w:hideMark/>
          </w:tcPr>
          <w:p w14:paraId="2456257D"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r>
      <w:tr w:rsidR="00B5250B" w:rsidRPr="00F75B72" w14:paraId="6F248D9A" w14:textId="77777777" w:rsidTr="00982F75">
        <w:trPr>
          <w:cnfStyle w:val="000000100000" w:firstRow="0" w:lastRow="0" w:firstColumn="0" w:lastColumn="0" w:oddVBand="0" w:evenVBand="0" w:oddHBand="1" w:evenHBand="0" w:firstRowFirstColumn="0" w:firstRowLastColumn="0" w:lastRowFirstColumn="0" w:lastRowLastColumn="0"/>
          <w:trHeight w:val="320"/>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4CB98227"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5E3A9E1B" w14:textId="59319E70"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Zarządzanie zasobami ludzkimi</w:t>
            </w:r>
          </w:p>
        </w:tc>
        <w:tc>
          <w:tcPr>
            <w:tcW w:w="992" w:type="dxa"/>
            <w:vAlign w:val="center"/>
            <w:hideMark/>
          </w:tcPr>
          <w:p w14:paraId="09D06042"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1134" w:type="dxa"/>
            <w:vAlign w:val="center"/>
            <w:hideMark/>
          </w:tcPr>
          <w:p w14:paraId="1A096D6A"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vAlign w:val="center"/>
            <w:hideMark/>
          </w:tcPr>
          <w:p w14:paraId="76B74024"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764C69CB" w14:textId="77777777" w:rsidTr="00982F75">
        <w:trPr>
          <w:trHeight w:val="354"/>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6A577E34"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685935C5" w14:textId="53CABB08"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Zarządzanie biznesem</w:t>
            </w:r>
          </w:p>
        </w:tc>
        <w:tc>
          <w:tcPr>
            <w:tcW w:w="992" w:type="dxa"/>
            <w:shd w:val="clear" w:color="auto" w:fill="E2EFD9" w:themeFill="accent6" w:themeFillTint="33"/>
            <w:vAlign w:val="center"/>
            <w:hideMark/>
          </w:tcPr>
          <w:p w14:paraId="4170A4E7"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E2EFD9" w:themeFill="accent6" w:themeFillTint="33"/>
            <w:vAlign w:val="center"/>
            <w:hideMark/>
          </w:tcPr>
          <w:p w14:paraId="1972FFB2"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10</w:t>
            </w:r>
          </w:p>
        </w:tc>
        <w:tc>
          <w:tcPr>
            <w:tcW w:w="759" w:type="dxa"/>
            <w:shd w:val="clear" w:color="auto" w:fill="E2EFD9" w:themeFill="accent6" w:themeFillTint="33"/>
            <w:vAlign w:val="center"/>
            <w:hideMark/>
          </w:tcPr>
          <w:p w14:paraId="6BC817F8"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r>
      <w:tr w:rsidR="00B5250B" w:rsidRPr="00F75B72" w14:paraId="20B7FBCC" w14:textId="77777777" w:rsidTr="00982F75">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1DFFB3D8"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6C8395BE" w14:textId="6969A6AC"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Prawo gospodarcze</w:t>
            </w:r>
          </w:p>
        </w:tc>
        <w:tc>
          <w:tcPr>
            <w:tcW w:w="992" w:type="dxa"/>
            <w:vAlign w:val="center"/>
            <w:hideMark/>
          </w:tcPr>
          <w:p w14:paraId="0F1483C0"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c>
          <w:tcPr>
            <w:tcW w:w="1134" w:type="dxa"/>
            <w:vAlign w:val="center"/>
            <w:hideMark/>
          </w:tcPr>
          <w:p w14:paraId="210F1B9E"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vAlign w:val="center"/>
            <w:hideMark/>
          </w:tcPr>
          <w:p w14:paraId="5BA33F15"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2E7D147A" w14:textId="77777777" w:rsidTr="00982F75">
        <w:trPr>
          <w:trHeight w:val="164"/>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1092E477"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4D437B8E" w14:textId="44549D66"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Handel zagraniczny i współpraca międzynarodowa</w:t>
            </w:r>
          </w:p>
        </w:tc>
        <w:tc>
          <w:tcPr>
            <w:tcW w:w="992" w:type="dxa"/>
            <w:shd w:val="clear" w:color="auto" w:fill="E2EFD9" w:themeFill="accent6" w:themeFillTint="33"/>
            <w:vAlign w:val="center"/>
            <w:hideMark/>
          </w:tcPr>
          <w:p w14:paraId="30E7C423"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1134" w:type="dxa"/>
            <w:shd w:val="clear" w:color="auto" w:fill="E2EFD9" w:themeFill="accent6" w:themeFillTint="33"/>
            <w:vAlign w:val="center"/>
            <w:hideMark/>
          </w:tcPr>
          <w:p w14:paraId="465C4C7B"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E2EFD9" w:themeFill="accent6" w:themeFillTint="33"/>
            <w:vAlign w:val="center"/>
            <w:hideMark/>
          </w:tcPr>
          <w:p w14:paraId="5DEED563"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r>
      <w:tr w:rsidR="00B5250B" w:rsidRPr="00F75B72" w14:paraId="55129A21" w14:textId="77777777" w:rsidTr="00982F75">
        <w:trPr>
          <w:cnfStyle w:val="000000100000" w:firstRow="0" w:lastRow="0" w:firstColumn="0" w:lastColumn="0" w:oddVBand="0" w:evenVBand="0" w:oddHBand="1" w:evenHBand="0" w:firstRowFirstColumn="0" w:firstRowLastColumn="0" w:lastRowFirstColumn="0" w:lastRowLastColumn="0"/>
          <w:trHeight w:val="133"/>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0E1B68CF"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0F875A2D" w14:textId="0C764935"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Wdrażanie nowych usług i produktów</w:t>
            </w:r>
          </w:p>
        </w:tc>
        <w:tc>
          <w:tcPr>
            <w:tcW w:w="992" w:type="dxa"/>
            <w:vAlign w:val="center"/>
            <w:hideMark/>
          </w:tcPr>
          <w:p w14:paraId="569B1942"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1134" w:type="dxa"/>
            <w:vAlign w:val="center"/>
            <w:hideMark/>
          </w:tcPr>
          <w:p w14:paraId="1724D990"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vAlign w:val="center"/>
            <w:hideMark/>
          </w:tcPr>
          <w:p w14:paraId="7BBB21F4"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68A799FF" w14:textId="77777777" w:rsidTr="00982F75">
        <w:trPr>
          <w:trHeight w:val="275"/>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6134A108"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45AFD402" w14:textId="4010743A"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Ochrona własności intelektualnej</w:t>
            </w:r>
          </w:p>
        </w:tc>
        <w:tc>
          <w:tcPr>
            <w:tcW w:w="992" w:type="dxa"/>
            <w:shd w:val="clear" w:color="auto" w:fill="E2EFD9" w:themeFill="accent6" w:themeFillTint="33"/>
            <w:vAlign w:val="center"/>
            <w:hideMark/>
          </w:tcPr>
          <w:p w14:paraId="05651969"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E2EFD9" w:themeFill="accent6" w:themeFillTint="33"/>
            <w:vAlign w:val="center"/>
            <w:hideMark/>
          </w:tcPr>
          <w:p w14:paraId="128C8BF7"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E2EFD9" w:themeFill="accent6" w:themeFillTint="33"/>
            <w:vAlign w:val="center"/>
            <w:hideMark/>
          </w:tcPr>
          <w:p w14:paraId="34E24CC3"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r>
      <w:tr w:rsidR="00B5250B" w:rsidRPr="00F75B72" w14:paraId="409D8E2D"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54155535"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00CBBE95" w14:textId="44006C22"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Pośrednictwo kooperacyjne</w:t>
            </w:r>
          </w:p>
        </w:tc>
        <w:tc>
          <w:tcPr>
            <w:tcW w:w="992" w:type="dxa"/>
            <w:vAlign w:val="center"/>
            <w:hideMark/>
          </w:tcPr>
          <w:p w14:paraId="235AFFAC"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vAlign w:val="center"/>
            <w:hideMark/>
          </w:tcPr>
          <w:p w14:paraId="750F1D09"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759" w:type="dxa"/>
            <w:vAlign w:val="center"/>
            <w:hideMark/>
          </w:tcPr>
          <w:p w14:paraId="5FD9C669"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r>
      <w:tr w:rsidR="00B5250B" w:rsidRPr="00F75B72" w14:paraId="71FE2A77" w14:textId="77777777" w:rsidTr="00982F75">
        <w:trPr>
          <w:trHeight w:val="309"/>
          <w:jc w:val="center"/>
        </w:trPr>
        <w:tc>
          <w:tcPr>
            <w:cnfStyle w:val="001000000000" w:firstRow="0" w:lastRow="0" w:firstColumn="1" w:lastColumn="0" w:oddVBand="0" w:evenVBand="0" w:oddHBand="0" w:evenHBand="0" w:firstRowFirstColumn="0" w:firstRowLastColumn="0" w:lastRowFirstColumn="0" w:lastRowLastColumn="0"/>
            <w:tcW w:w="1554" w:type="dxa"/>
            <w:vMerge w:val="restart"/>
            <w:shd w:val="clear" w:color="auto" w:fill="auto"/>
            <w:vAlign w:val="center"/>
          </w:tcPr>
          <w:p w14:paraId="3B4BB7D5" w14:textId="308C9FBC" w:rsidR="00B5250B" w:rsidRPr="00FD1DA9" w:rsidRDefault="00B5250B"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 xml:space="preserve">Usługi w zakresie wsparcia innowacji </w:t>
            </w:r>
            <w:r w:rsidR="006B68D7" w:rsidRPr="00FD1DA9">
              <w:rPr>
                <w:rFonts w:eastAsia="Times New Roman" w:cs="Arial"/>
                <w:b w:val="0"/>
                <w:color w:val="000000"/>
                <w:sz w:val="16"/>
                <w:szCs w:val="16"/>
                <w:lang w:eastAsia="pl-PL"/>
              </w:rPr>
              <w:t>–</w:t>
            </w:r>
            <w:r w:rsidRPr="00FD1DA9">
              <w:rPr>
                <w:rFonts w:eastAsia="Times New Roman" w:cs="Arial"/>
                <w:b w:val="0"/>
                <w:color w:val="000000"/>
                <w:sz w:val="16"/>
                <w:szCs w:val="16"/>
                <w:lang w:eastAsia="pl-PL"/>
              </w:rPr>
              <w:t xml:space="preserve"> Szkolenia </w:t>
            </w:r>
            <w:r w:rsidR="005F1FBF">
              <w:rPr>
                <w:rFonts w:eastAsia="Times New Roman" w:cs="Arial"/>
                <w:b w:val="0"/>
                <w:color w:val="000000"/>
                <w:sz w:val="16"/>
                <w:szCs w:val="16"/>
                <w:lang w:eastAsia="pl-PL"/>
              </w:rPr>
              <w:br/>
            </w:r>
            <w:r w:rsidRPr="00FD1DA9">
              <w:rPr>
                <w:rFonts w:eastAsia="Times New Roman" w:cs="Arial"/>
                <w:b w:val="0"/>
                <w:color w:val="000000"/>
                <w:sz w:val="16"/>
                <w:szCs w:val="16"/>
                <w:lang w:eastAsia="pl-PL"/>
              </w:rPr>
              <w:t>i doradztwo</w:t>
            </w:r>
          </w:p>
        </w:tc>
        <w:tc>
          <w:tcPr>
            <w:tcW w:w="3828" w:type="dxa"/>
            <w:shd w:val="clear" w:color="auto" w:fill="auto"/>
            <w:vAlign w:val="center"/>
            <w:hideMark/>
          </w:tcPr>
          <w:p w14:paraId="77641AA1" w14:textId="16CB916C"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Przedsiębiorczość i tworzenie firm</w:t>
            </w:r>
          </w:p>
        </w:tc>
        <w:tc>
          <w:tcPr>
            <w:tcW w:w="992" w:type="dxa"/>
            <w:shd w:val="clear" w:color="auto" w:fill="auto"/>
            <w:vAlign w:val="center"/>
            <w:hideMark/>
          </w:tcPr>
          <w:p w14:paraId="565E7ADD"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auto"/>
            <w:vAlign w:val="center"/>
            <w:hideMark/>
          </w:tcPr>
          <w:p w14:paraId="019C4B2D"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shd w:val="clear" w:color="auto" w:fill="auto"/>
            <w:vAlign w:val="center"/>
            <w:hideMark/>
          </w:tcPr>
          <w:p w14:paraId="63FCBD7C"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10</w:t>
            </w:r>
          </w:p>
        </w:tc>
      </w:tr>
      <w:tr w:rsidR="00B5250B" w:rsidRPr="00F75B72" w14:paraId="7AEA9E9C" w14:textId="77777777" w:rsidTr="00982F75">
        <w:trPr>
          <w:cnfStyle w:val="000000100000" w:firstRow="0" w:lastRow="0" w:firstColumn="0" w:lastColumn="0" w:oddVBand="0" w:evenVBand="0" w:oddHBand="1" w:evenHBand="0" w:firstRowFirstColumn="0" w:firstRowLastColumn="0" w:lastRowFirstColumn="0" w:lastRowLastColumn="0"/>
          <w:trHeight w:val="329"/>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1EF62111"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3EB01C87" w14:textId="056C62B8"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Opracowanie planu biznesowego, modelu biznesowego</w:t>
            </w:r>
          </w:p>
        </w:tc>
        <w:tc>
          <w:tcPr>
            <w:tcW w:w="992" w:type="dxa"/>
            <w:shd w:val="clear" w:color="auto" w:fill="auto"/>
            <w:vAlign w:val="center"/>
            <w:hideMark/>
          </w:tcPr>
          <w:p w14:paraId="05434648"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1134" w:type="dxa"/>
            <w:shd w:val="clear" w:color="auto" w:fill="auto"/>
            <w:vAlign w:val="center"/>
            <w:hideMark/>
          </w:tcPr>
          <w:p w14:paraId="00EBE677"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7</w:t>
            </w:r>
          </w:p>
        </w:tc>
        <w:tc>
          <w:tcPr>
            <w:tcW w:w="759" w:type="dxa"/>
            <w:shd w:val="clear" w:color="auto" w:fill="auto"/>
            <w:vAlign w:val="center"/>
            <w:hideMark/>
          </w:tcPr>
          <w:p w14:paraId="74F52072"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r>
      <w:tr w:rsidR="00B5250B" w:rsidRPr="00F75B72" w14:paraId="42D5C307" w14:textId="77777777" w:rsidTr="00982F75">
        <w:trPr>
          <w:trHeight w:val="20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5B04FD8A"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5D3D351" w14:textId="1EF1F2A3"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Dostęp do funduszy UE</w:t>
            </w:r>
          </w:p>
        </w:tc>
        <w:tc>
          <w:tcPr>
            <w:tcW w:w="992" w:type="dxa"/>
            <w:shd w:val="clear" w:color="auto" w:fill="auto"/>
            <w:vAlign w:val="center"/>
            <w:hideMark/>
          </w:tcPr>
          <w:p w14:paraId="7A5E7BA7"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15BA9C79"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auto"/>
            <w:vAlign w:val="center"/>
            <w:hideMark/>
          </w:tcPr>
          <w:p w14:paraId="33118987"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13</w:t>
            </w:r>
          </w:p>
        </w:tc>
      </w:tr>
      <w:tr w:rsidR="00B5250B" w:rsidRPr="00F75B72" w14:paraId="011EECEC" w14:textId="77777777" w:rsidTr="00982F75">
        <w:trPr>
          <w:cnfStyle w:val="000000100000" w:firstRow="0" w:lastRow="0" w:firstColumn="0" w:lastColumn="0" w:oddVBand="0" w:evenVBand="0" w:oddHBand="1" w:evenHBand="0" w:firstRowFirstColumn="0" w:firstRowLastColumn="0" w:lastRowFirstColumn="0" w:lastRowLastColumn="0"/>
          <w:trHeight w:val="84"/>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5D7EDFB1"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DA7CC38" w14:textId="0A78E564"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Prawo gospodarcze</w:t>
            </w:r>
          </w:p>
        </w:tc>
        <w:tc>
          <w:tcPr>
            <w:tcW w:w="992" w:type="dxa"/>
            <w:shd w:val="clear" w:color="auto" w:fill="auto"/>
            <w:vAlign w:val="center"/>
            <w:hideMark/>
          </w:tcPr>
          <w:p w14:paraId="495250AB"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1134" w:type="dxa"/>
            <w:shd w:val="clear" w:color="auto" w:fill="auto"/>
            <w:vAlign w:val="center"/>
            <w:hideMark/>
          </w:tcPr>
          <w:p w14:paraId="75ED7F2B"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auto"/>
            <w:vAlign w:val="center"/>
            <w:hideMark/>
          </w:tcPr>
          <w:p w14:paraId="333486AA"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r>
      <w:tr w:rsidR="00B5250B" w:rsidRPr="00F75B72" w14:paraId="2C31B7C1"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456A278B"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A73BFF3" w14:textId="019015CD"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Badania rynku i marketing</w:t>
            </w:r>
          </w:p>
        </w:tc>
        <w:tc>
          <w:tcPr>
            <w:tcW w:w="992" w:type="dxa"/>
            <w:shd w:val="clear" w:color="auto" w:fill="auto"/>
            <w:vAlign w:val="center"/>
            <w:hideMark/>
          </w:tcPr>
          <w:p w14:paraId="6597992E"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auto"/>
            <w:vAlign w:val="center"/>
            <w:hideMark/>
          </w:tcPr>
          <w:p w14:paraId="03DC5F21"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auto"/>
            <w:vAlign w:val="center"/>
            <w:hideMark/>
          </w:tcPr>
          <w:p w14:paraId="383A35E1"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53B70784"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6D565509"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0A6337BD" w14:textId="5EE881C3"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Księgowość i rachunkowość</w:t>
            </w:r>
          </w:p>
        </w:tc>
        <w:tc>
          <w:tcPr>
            <w:tcW w:w="992" w:type="dxa"/>
            <w:shd w:val="clear" w:color="auto" w:fill="auto"/>
            <w:vAlign w:val="center"/>
            <w:hideMark/>
          </w:tcPr>
          <w:p w14:paraId="1B5E1239"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02EDCFE8"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759" w:type="dxa"/>
            <w:shd w:val="clear" w:color="auto" w:fill="auto"/>
            <w:vAlign w:val="center"/>
            <w:hideMark/>
          </w:tcPr>
          <w:p w14:paraId="784D976C"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r>
      <w:tr w:rsidR="00B5250B" w:rsidRPr="00F75B72" w14:paraId="4389CAFE"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0CA2B8EC"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2FA8387B" w14:textId="68A369E6"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Finanse i podatki</w:t>
            </w:r>
          </w:p>
        </w:tc>
        <w:tc>
          <w:tcPr>
            <w:tcW w:w="992" w:type="dxa"/>
            <w:shd w:val="clear" w:color="auto" w:fill="auto"/>
            <w:vAlign w:val="center"/>
            <w:hideMark/>
          </w:tcPr>
          <w:p w14:paraId="638BA53E"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auto"/>
            <w:vAlign w:val="center"/>
            <w:hideMark/>
          </w:tcPr>
          <w:p w14:paraId="7F4F1E33"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759" w:type="dxa"/>
            <w:shd w:val="clear" w:color="auto" w:fill="auto"/>
            <w:vAlign w:val="center"/>
            <w:hideMark/>
          </w:tcPr>
          <w:p w14:paraId="19469333"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5FBE6CF6" w14:textId="77777777" w:rsidTr="00982F75">
        <w:trPr>
          <w:cnfStyle w:val="000000100000" w:firstRow="0" w:lastRow="0" w:firstColumn="0" w:lastColumn="0" w:oddVBand="0" w:evenVBand="0" w:oddHBand="1" w:evenHBand="0" w:firstRowFirstColumn="0" w:firstRowLastColumn="0" w:lastRowFirstColumn="0" w:lastRowLastColumn="0"/>
          <w:trHeight w:val="24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71FF418E"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83D4659" w14:textId="1DA9C9E4"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Informacja technologiczna i patentowa</w:t>
            </w:r>
          </w:p>
        </w:tc>
        <w:tc>
          <w:tcPr>
            <w:tcW w:w="992" w:type="dxa"/>
            <w:shd w:val="clear" w:color="auto" w:fill="auto"/>
            <w:vAlign w:val="center"/>
            <w:hideMark/>
          </w:tcPr>
          <w:p w14:paraId="01C0702B"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4E9BDF10"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auto"/>
            <w:vAlign w:val="center"/>
            <w:hideMark/>
          </w:tcPr>
          <w:p w14:paraId="4CC9408E"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r>
      <w:tr w:rsidR="00B5250B" w:rsidRPr="00F75B72" w14:paraId="42C27282" w14:textId="77777777" w:rsidTr="00982F75">
        <w:trPr>
          <w:trHeight w:val="138"/>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00874B72"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2767105B" w14:textId="5C05AD0F"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Ochrona własności intelektualnej</w:t>
            </w:r>
          </w:p>
        </w:tc>
        <w:tc>
          <w:tcPr>
            <w:tcW w:w="992" w:type="dxa"/>
            <w:shd w:val="clear" w:color="auto" w:fill="auto"/>
            <w:vAlign w:val="center"/>
            <w:hideMark/>
          </w:tcPr>
          <w:p w14:paraId="37EB379E"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55C189F4"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auto"/>
            <w:vAlign w:val="center"/>
            <w:hideMark/>
          </w:tcPr>
          <w:p w14:paraId="7CD64282"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30CF427E" w14:textId="77777777" w:rsidTr="00982F75">
        <w:trPr>
          <w:cnfStyle w:val="000000100000" w:firstRow="0" w:lastRow="0" w:firstColumn="0" w:lastColumn="0" w:oddVBand="0" w:evenVBand="0" w:oddHBand="1" w:evenHBand="0" w:firstRowFirstColumn="0" w:firstRowLastColumn="0" w:lastRowFirstColumn="0" w:lastRowLastColumn="0"/>
          <w:trHeight w:val="145"/>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241292F1"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38AFB3AD" w14:textId="6AFE2D41"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Pośrednictwo kooperacyjne</w:t>
            </w:r>
          </w:p>
        </w:tc>
        <w:tc>
          <w:tcPr>
            <w:tcW w:w="992" w:type="dxa"/>
            <w:shd w:val="clear" w:color="auto" w:fill="auto"/>
            <w:vAlign w:val="center"/>
            <w:hideMark/>
          </w:tcPr>
          <w:p w14:paraId="478CD481"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1134" w:type="dxa"/>
            <w:shd w:val="clear" w:color="auto" w:fill="auto"/>
            <w:vAlign w:val="center"/>
            <w:hideMark/>
          </w:tcPr>
          <w:p w14:paraId="00C13ED8"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759" w:type="dxa"/>
            <w:shd w:val="clear" w:color="auto" w:fill="auto"/>
            <w:vAlign w:val="center"/>
            <w:hideMark/>
          </w:tcPr>
          <w:p w14:paraId="1094A01D"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r>
      <w:tr w:rsidR="00B5250B" w:rsidRPr="00F75B72" w14:paraId="2FCA02EC" w14:textId="77777777" w:rsidTr="00982F75">
        <w:trPr>
          <w:trHeight w:val="82"/>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325F1F82"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A36A578" w14:textId="2AF2DF8F"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Handel zagraniczny i współpraca międzynarodowa</w:t>
            </w:r>
          </w:p>
        </w:tc>
        <w:tc>
          <w:tcPr>
            <w:tcW w:w="992" w:type="dxa"/>
            <w:shd w:val="clear" w:color="auto" w:fill="auto"/>
            <w:vAlign w:val="center"/>
            <w:hideMark/>
          </w:tcPr>
          <w:p w14:paraId="3D76A594"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0BBAEAB5"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759" w:type="dxa"/>
            <w:shd w:val="clear" w:color="auto" w:fill="auto"/>
            <w:vAlign w:val="center"/>
            <w:hideMark/>
          </w:tcPr>
          <w:p w14:paraId="1CCAEBEF"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r>
      <w:tr w:rsidR="00B5250B" w:rsidRPr="00F75B72" w14:paraId="305EA3B3"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27B4303B"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73DEDC11" w14:textId="7C6FFBD2"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Wdrażanie nowych produktów i technologii</w:t>
            </w:r>
          </w:p>
        </w:tc>
        <w:tc>
          <w:tcPr>
            <w:tcW w:w="992" w:type="dxa"/>
            <w:shd w:val="clear" w:color="auto" w:fill="auto"/>
            <w:vAlign w:val="center"/>
            <w:hideMark/>
          </w:tcPr>
          <w:p w14:paraId="47AD6B31"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1134" w:type="dxa"/>
            <w:shd w:val="clear" w:color="auto" w:fill="auto"/>
            <w:vAlign w:val="center"/>
            <w:hideMark/>
          </w:tcPr>
          <w:p w14:paraId="62F609BF"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shd w:val="clear" w:color="auto" w:fill="auto"/>
            <w:vAlign w:val="center"/>
            <w:hideMark/>
          </w:tcPr>
          <w:p w14:paraId="13E0C127"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r>
      <w:tr w:rsidR="00B5250B" w:rsidRPr="00F75B72" w14:paraId="03A001F0"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2D989292"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39BADC26" w14:textId="526025FC"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Zarządzanie jakością</w:t>
            </w:r>
          </w:p>
        </w:tc>
        <w:tc>
          <w:tcPr>
            <w:tcW w:w="992" w:type="dxa"/>
            <w:shd w:val="clear" w:color="auto" w:fill="auto"/>
            <w:vAlign w:val="center"/>
            <w:hideMark/>
          </w:tcPr>
          <w:p w14:paraId="509C7AA4"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shd w:val="clear" w:color="auto" w:fill="auto"/>
            <w:vAlign w:val="center"/>
            <w:hideMark/>
          </w:tcPr>
          <w:p w14:paraId="1E19C171"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759" w:type="dxa"/>
            <w:shd w:val="clear" w:color="auto" w:fill="auto"/>
            <w:vAlign w:val="center"/>
            <w:hideMark/>
          </w:tcPr>
          <w:p w14:paraId="5D1EDA0D"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r>
      <w:tr w:rsidR="00B5250B" w:rsidRPr="00F75B72" w14:paraId="074902FB"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restart"/>
            <w:vAlign w:val="center"/>
          </w:tcPr>
          <w:p w14:paraId="794DE7D3" w14:textId="271EB2F2" w:rsidR="00B5250B" w:rsidRPr="00FD1DA9" w:rsidRDefault="00B5250B"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Usługi w zakres</w:t>
            </w:r>
            <w:r w:rsidR="006B68D7" w:rsidRPr="00FD1DA9">
              <w:rPr>
                <w:rFonts w:eastAsia="Times New Roman" w:cs="Arial"/>
                <w:b w:val="0"/>
                <w:color w:val="000000"/>
                <w:sz w:val="16"/>
                <w:szCs w:val="16"/>
                <w:lang w:eastAsia="pl-PL"/>
              </w:rPr>
              <w:t>ie wsparcia przedsiębiorczości –</w:t>
            </w:r>
            <w:r w:rsidRPr="00FD1DA9">
              <w:rPr>
                <w:rFonts w:eastAsia="Times New Roman" w:cs="Arial"/>
                <w:b w:val="0"/>
                <w:color w:val="000000"/>
                <w:sz w:val="16"/>
                <w:szCs w:val="16"/>
                <w:lang w:eastAsia="pl-PL"/>
              </w:rPr>
              <w:t xml:space="preserve"> Inne usługi</w:t>
            </w:r>
          </w:p>
        </w:tc>
        <w:tc>
          <w:tcPr>
            <w:tcW w:w="3828" w:type="dxa"/>
            <w:vAlign w:val="center"/>
            <w:hideMark/>
          </w:tcPr>
          <w:p w14:paraId="2C77062B" w14:textId="30D7A296"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Akcje informacyjne i promocyjne w zakresie przedsiębiorczości</w:t>
            </w:r>
          </w:p>
        </w:tc>
        <w:tc>
          <w:tcPr>
            <w:tcW w:w="992" w:type="dxa"/>
            <w:vAlign w:val="center"/>
            <w:hideMark/>
          </w:tcPr>
          <w:p w14:paraId="6D345904"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vAlign w:val="center"/>
            <w:hideMark/>
          </w:tcPr>
          <w:p w14:paraId="0C47CD8A"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7</w:t>
            </w:r>
          </w:p>
        </w:tc>
        <w:tc>
          <w:tcPr>
            <w:tcW w:w="759" w:type="dxa"/>
            <w:vAlign w:val="center"/>
            <w:hideMark/>
          </w:tcPr>
          <w:p w14:paraId="39A4EDF1"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16</w:t>
            </w:r>
          </w:p>
        </w:tc>
      </w:tr>
      <w:tr w:rsidR="00B5250B" w:rsidRPr="00F75B72" w14:paraId="2C80C955"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35D41990"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17041527" w14:textId="133B7CF4"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 xml:space="preserve">Przygotowywanie wniosków dotacyjnych </w:t>
            </w:r>
            <w:r w:rsidR="005F1FBF">
              <w:rPr>
                <w:rFonts w:eastAsia="Times New Roman" w:cs="Arial"/>
                <w:color w:val="000000"/>
                <w:sz w:val="16"/>
                <w:szCs w:val="16"/>
                <w:lang w:eastAsia="pl-PL"/>
              </w:rPr>
              <w:br/>
            </w:r>
            <w:r w:rsidRPr="00FD1DA9">
              <w:rPr>
                <w:rFonts w:eastAsia="Times New Roman" w:cs="Arial"/>
                <w:color w:val="000000"/>
                <w:sz w:val="16"/>
                <w:szCs w:val="16"/>
                <w:lang w:eastAsia="pl-PL"/>
              </w:rPr>
              <w:t>i pomoc w zdobywaniu funduszy</w:t>
            </w:r>
          </w:p>
        </w:tc>
        <w:tc>
          <w:tcPr>
            <w:tcW w:w="992" w:type="dxa"/>
            <w:shd w:val="clear" w:color="auto" w:fill="E2EFD9" w:themeFill="accent6" w:themeFillTint="33"/>
            <w:vAlign w:val="center"/>
            <w:hideMark/>
          </w:tcPr>
          <w:p w14:paraId="12AC34F7"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1134" w:type="dxa"/>
            <w:shd w:val="clear" w:color="auto" w:fill="E2EFD9" w:themeFill="accent6" w:themeFillTint="33"/>
            <w:vAlign w:val="center"/>
            <w:hideMark/>
          </w:tcPr>
          <w:p w14:paraId="73789941"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c>
          <w:tcPr>
            <w:tcW w:w="759" w:type="dxa"/>
            <w:shd w:val="clear" w:color="auto" w:fill="E2EFD9" w:themeFill="accent6" w:themeFillTint="33"/>
            <w:vAlign w:val="center"/>
            <w:hideMark/>
          </w:tcPr>
          <w:p w14:paraId="749C5549"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r>
      <w:tr w:rsidR="00B5250B" w:rsidRPr="00F75B72" w14:paraId="09438B20"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137525E3"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63B88670" w14:textId="61AD5B67"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Pożyczki dla rozpoczynających działalność</w:t>
            </w:r>
          </w:p>
        </w:tc>
        <w:tc>
          <w:tcPr>
            <w:tcW w:w="992" w:type="dxa"/>
            <w:vAlign w:val="center"/>
            <w:hideMark/>
          </w:tcPr>
          <w:p w14:paraId="390A583F"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vAlign w:val="center"/>
            <w:hideMark/>
          </w:tcPr>
          <w:p w14:paraId="5CE82F65"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759" w:type="dxa"/>
            <w:vAlign w:val="center"/>
            <w:hideMark/>
          </w:tcPr>
          <w:p w14:paraId="526F0C9C"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r>
      <w:tr w:rsidR="00B5250B" w:rsidRPr="00F75B72" w14:paraId="150F3066"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49A40B74"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7F3D04EA" w14:textId="6458986C"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Pożyczki dla firm</w:t>
            </w:r>
          </w:p>
        </w:tc>
        <w:tc>
          <w:tcPr>
            <w:tcW w:w="992" w:type="dxa"/>
            <w:shd w:val="clear" w:color="auto" w:fill="E2EFD9" w:themeFill="accent6" w:themeFillTint="33"/>
            <w:vAlign w:val="center"/>
            <w:hideMark/>
          </w:tcPr>
          <w:p w14:paraId="62F29159"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E2EFD9" w:themeFill="accent6" w:themeFillTint="33"/>
            <w:vAlign w:val="center"/>
            <w:hideMark/>
          </w:tcPr>
          <w:p w14:paraId="0EBEE56B"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759" w:type="dxa"/>
            <w:shd w:val="clear" w:color="auto" w:fill="E2EFD9" w:themeFill="accent6" w:themeFillTint="33"/>
            <w:vAlign w:val="center"/>
            <w:hideMark/>
          </w:tcPr>
          <w:p w14:paraId="4C73E46E"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r>
      <w:tr w:rsidR="00B5250B" w:rsidRPr="00F75B72" w14:paraId="5C07ABDA" w14:textId="77777777" w:rsidTr="00982F75">
        <w:trPr>
          <w:cnfStyle w:val="000000100000" w:firstRow="0" w:lastRow="0" w:firstColumn="0" w:lastColumn="0" w:oddVBand="0" w:evenVBand="0" w:oddHBand="1" w:evenHBand="0" w:firstRowFirstColumn="0" w:firstRowLastColumn="0" w:lastRowFirstColumn="0" w:lastRowLastColumn="0"/>
          <w:trHeight w:val="243"/>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1614D2C3"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02C063C5" w14:textId="6AC51728"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 xml:space="preserve">Szkolenia, doskonalenie zawodowe bezrobotnych </w:t>
            </w:r>
            <w:r w:rsidR="00982F75">
              <w:rPr>
                <w:rFonts w:eastAsia="Times New Roman" w:cs="Arial"/>
                <w:color w:val="000000"/>
                <w:sz w:val="16"/>
                <w:szCs w:val="16"/>
                <w:lang w:eastAsia="pl-PL"/>
              </w:rPr>
              <w:br/>
            </w:r>
            <w:r w:rsidRPr="00FD1DA9">
              <w:rPr>
                <w:rFonts w:eastAsia="Times New Roman" w:cs="Arial"/>
                <w:color w:val="000000"/>
                <w:sz w:val="16"/>
                <w:szCs w:val="16"/>
                <w:lang w:eastAsia="pl-PL"/>
              </w:rPr>
              <w:t>i poszukujących pracy</w:t>
            </w:r>
          </w:p>
        </w:tc>
        <w:tc>
          <w:tcPr>
            <w:tcW w:w="992" w:type="dxa"/>
            <w:vAlign w:val="center"/>
            <w:hideMark/>
          </w:tcPr>
          <w:p w14:paraId="29C01E36"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vAlign w:val="center"/>
            <w:hideMark/>
          </w:tcPr>
          <w:p w14:paraId="4A53C673"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7</w:t>
            </w:r>
          </w:p>
        </w:tc>
        <w:tc>
          <w:tcPr>
            <w:tcW w:w="759" w:type="dxa"/>
            <w:vAlign w:val="center"/>
            <w:hideMark/>
          </w:tcPr>
          <w:p w14:paraId="0AF1098A"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r>
      <w:tr w:rsidR="00B5250B" w:rsidRPr="00F75B72" w14:paraId="54CA0EE0"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1759A09B"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2D58B74B" w14:textId="7E54D64B"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Usługi proinnowacyjne</w:t>
            </w:r>
          </w:p>
        </w:tc>
        <w:tc>
          <w:tcPr>
            <w:tcW w:w="992" w:type="dxa"/>
            <w:shd w:val="clear" w:color="auto" w:fill="E2EFD9" w:themeFill="accent6" w:themeFillTint="33"/>
            <w:vAlign w:val="center"/>
            <w:hideMark/>
          </w:tcPr>
          <w:p w14:paraId="3F7C7DB4"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E2EFD9" w:themeFill="accent6" w:themeFillTint="33"/>
            <w:vAlign w:val="center"/>
            <w:hideMark/>
          </w:tcPr>
          <w:p w14:paraId="25EF4AD8"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E2EFD9" w:themeFill="accent6" w:themeFillTint="33"/>
            <w:vAlign w:val="center"/>
            <w:hideMark/>
          </w:tcPr>
          <w:p w14:paraId="6816FBE3"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07970B41"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307F602E"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66A9984A" w14:textId="0ED0BF46"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Aktywizacja środowisk lokalnych</w:t>
            </w:r>
          </w:p>
        </w:tc>
        <w:tc>
          <w:tcPr>
            <w:tcW w:w="992" w:type="dxa"/>
            <w:vAlign w:val="center"/>
            <w:hideMark/>
          </w:tcPr>
          <w:p w14:paraId="134444D3"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vAlign w:val="center"/>
            <w:hideMark/>
          </w:tcPr>
          <w:p w14:paraId="3D110262"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vAlign w:val="center"/>
            <w:hideMark/>
          </w:tcPr>
          <w:p w14:paraId="50953820"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10</w:t>
            </w:r>
          </w:p>
        </w:tc>
      </w:tr>
      <w:tr w:rsidR="00B5250B" w:rsidRPr="00F75B72" w14:paraId="4DAA16F5"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restart"/>
            <w:shd w:val="clear" w:color="auto" w:fill="auto"/>
            <w:vAlign w:val="center"/>
          </w:tcPr>
          <w:p w14:paraId="1A8D199E" w14:textId="79D1EB68" w:rsidR="00B5250B" w:rsidRPr="00FD1DA9" w:rsidRDefault="00B5250B"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 xml:space="preserve">Usługi w zakresie wsparcia innowacji </w:t>
            </w:r>
            <w:r w:rsidR="006B68D7" w:rsidRPr="00FD1DA9">
              <w:rPr>
                <w:rFonts w:eastAsia="Times New Roman" w:cs="Arial"/>
                <w:b w:val="0"/>
                <w:color w:val="000000"/>
                <w:sz w:val="16"/>
                <w:szCs w:val="16"/>
                <w:lang w:eastAsia="pl-PL"/>
              </w:rPr>
              <w:t>–</w:t>
            </w:r>
            <w:r w:rsidRPr="00FD1DA9">
              <w:rPr>
                <w:rFonts w:eastAsia="Times New Roman" w:cs="Arial"/>
                <w:b w:val="0"/>
                <w:color w:val="000000"/>
                <w:sz w:val="16"/>
                <w:szCs w:val="16"/>
                <w:lang w:eastAsia="pl-PL"/>
              </w:rPr>
              <w:t xml:space="preserve"> Inne usługi</w:t>
            </w:r>
          </w:p>
        </w:tc>
        <w:tc>
          <w:tcPr>
            <w:tcW w:w="3828" w:type="dxa"/>
            <w:shd w:val="clear" w:color="auto" w:fill="auto"/>
            <w:vAlign w:val="center"/>
            <w:hideMark/>
          </w:tcPr>
          <w:p w14:paraId="4897781B" w14:textId="02A53E7F"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 xml:space="preserve">Przygotowanie wniosków dotacyjnych i pomoc </w:t>
            </w:r>
            <w:r w:rsidR="00982F75">
              <w:rPr>
                <w:rFonts w:eastAsia="Times New Roman" w:cs="Arial"/>
                <w:color w:val="000000"/>
                <w:sz w:val="16"/>
                <w:szCs w:val="16"/>
                <w:lang w:eastAsia="pl-PL"/>
              </w:rPr>
              <w:br/>
            </w:r>
            <w:r w:rsidRPr="00FD1DA9">
              <w:rPr>
                <w:rFonts w:eastAsia="Times New Roman" w:cs="Arial"/>
                <w:color w:val="000000"/>
                <w:sz w:val="16"/>
                <w:szCs w:val="16"/>
                <w:lang w:eastAsia="pl-PL"/>
              </w:rPr>
              <w:t>w zdobywaniu funduszy kapitału startowego</w:t>
            </w:r>
          </w:p>
        </w:tc>
        <w:tc>
          <w:tcPr>
            <w:tcW w:w="992" w:type="dxa"/>
            <w:shd w:val="clear" w:color="auto" w:fill="auto"/>
            <w:vAlign w:val="center"/>
            <w:hideMark/>
          </w:tcPr>
          <w:p w14:paraId="75E78630"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7</w:t>
            </w:r>
          </w:p>
        </w:tc>
        <w:tc>
          <w:tcPr>
            <w:tcW w:w="1134" w:type="dxa"/>
            <w:shd w:val="clear" w:color="auto" w:fill="auto"/>
            <w:vAlign w:val="center"/>
            <w:hideMark/>
          </w:tcPr>
          <w:p w14:paraId="4E13CC3C"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auto"/>
            <w:vAlign w:val="center"/>
            <w:hideMark/>
          </w:tcPr>
          <w:p w14:paraId="688EE9BE"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r>
      <w:tr w:rsidR="00B5250B" w:rsidRPr="00F75B72" w14:paraId="08B92EC7"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09D7390F"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13F954A" w14:textId="1744D14B"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Audyt innowacyjności i technologiczny</w:t>
            </w:r>
          </w:p>
        </w:tc>
        <w:tc>
          <w:tcPr>
            <w:tcW w:w="992" w:type="dxa"/>
            <w:shd w:val="clear" w:color="auto" w:fill="auto"/>
            <w:vAlign w:val="center"/>
            <w:hideMark/>
          </w:tcPr>
          <w:p w14:paraId="4F4EFB05"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auto"/>
            <w:vAlign w:val="center"/>
            <w:hideMark/>
          </w:tcPr>
          <w:p w14:paraId="2400BF11"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auto"/>
            <w:vAlign w:val="center"/>
            <w:hideMark/>
          </w:tcPr>
          <w:p w14:paraId="4BAEB742"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r>
      <w:tr w:rsidR="00B5250B" w:rsidRPr="00F75B72" w14:paraId="40160508"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4CC92A36"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43444CED" w14:textId="69FEEB18"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Ocena i ewaluacja technologii na zlecenie firm</w:t>
            </w:r>
          </w:p>
        </w:tc>
        <w:tc>
          <w:tcPr>
            <w:tcW w:w="992" w:type="dxa"/>
            <w:shd w:val="clear" w:color="auto" w:fill="auto"/>
            <w:vAlign w:val="center"/>
            <w:hideMark/>
          </w:tcPr>
          <w:p w14:paraId="2E4808A0"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1134" w:type="dxa"/>
            <w:shd w:val="clear" w:color="auto" w:fill="auto"/>
            <w:vAlign w:val="center"/>
            <w:hideMark/>
          </w:tcPr>
          <w:p w14:paraId="1C7FA484"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c>
          <w:tcPr>
            <w:tcW w:w="759" w:type="dxa"/>
            <w:shd w:val="clear" w:color="auto" w:fill="auto"/>
            <w:vAlign w:val="center"/>
            <w:hideMark/>
          </w:tcPr>
          <w:p w14:paraId="67D70CE1"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r>
      <w:tr w:rsidR="00B5250B" w:rsidRPr="00F75B72" w14:paraId="5FC164BC" w14:textId="77777777" w:rsidTr="00982F75">
        <w:trPr>
          <w:cnfStyle w:val="000000100000" w:firstRow="0" w:lastRow="0" w:firstColumn="0" w:lastColumn="0" w:oddVBand="0" w:evenVBand="0" w:oddHBand="1" w:evenHBand="0" w:firstRowFirstColumn="0" w:firstRowLastColumn="0" w:lastRowFirstColumn="0" w:lastRowLastColumn="0"/>
          <w:trHeight w:val="12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3079CC6E"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27CBCFF6" w14:textId="102FD70D"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Monitorowanie wdrażania technologii lub realizacji umowy</w:t>
            </w:r>
          </w:p>
        </w:tc>
        <w:tc>
          <w:tcPr>
            <w:tcW w:w="992" w:type="dxa"/>
            <w:shd w:val="clear" w:color="auto" w:fill="auto"/>
            <w:vAlign w:val="center"/>
            <w:hideMark/>
          </w:tcPr>
          <w:p w14:paraId="50F5D1DB"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1134" w:type="dxa"/>
            <w:shd w:val="clear" w:color="auto" w:fill="auto"/>
            <w:vAlign w:val="center"/>
            <w:hideMark/>
          </w:tcPr>
          <w:p w14:paraId="01808EF6"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759" w:type="dxa"/>
            <w:shd w:val="clear" w:color="auto" w:fill="auto"/>
            <w:vAlign w:val="center"/>
            <w:hideMark/>
          </w:tcPr>
          <w:p w14:paraId="3BF92306"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r w:rsidR="00B5250B" w:rsidRPr="00F75B72" w14:paraId="35EDC2EB" w14:textId="77777777" w:rsidTr="00982F75">
        <w:trPr>
          <w:trHeight w:val="264"/>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7ADA633E"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19427783" w14:textId="5752AB0E"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Pomoc w nawiązaniu kontaktu z dostawcą lub odbiorcą technologii</w:t>
            </w:r>
          </w:p>
        </w:tc>
        <w:tc>
          <w:tcPr>
            <w:tcW w:w="992" w:type="dxa"/>
            <w:shd w:val="clear" w:color="auto" w:fill="auto"/>
            <w:vAlign w:val="center"/>
            <w:hideMark/>
          </w:tcPr>
          <w:p w14:paraId="25EF8FB1"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72684E7E"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759" w:type="dxa"/>
            <w:shd w:val="clear" w:color="auto" w:fill="auto"/>
            <w:vAlign w:val="center"/>
            <w:hideMark/>
          </w:tcPr>
          <w:p w14:paraId="269825C5"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r>
      <w:tr w:rsidR="00B5250B" w:rsidRPr="00F75B72" w14:paraId="04A1A406"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4C9BC776"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7D5B8EBA" w14:textId="5FA0C57E"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Pośrednictwo kooperacyjne za granicą – internacjonalizacja</w:t>
            </w:r>
          </w:p>
        </w:tc>
        <w:tc>
          <w:tcPr>
            <w:tcW w:w="992" w:type="dxa"/>
            <w:shd w:val="clear" w:color="auto" w:fill="auto"/>
            <w:vAlign w:val="center"/>
            <w:hideMark/>
          </w:tcPr>
          <w:p w14:paraId="3C7F8236"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c>
          <w:tcPr>
            <w:tcW w:w="1134" w:type="dxa"/>
            <w:shd w:val="clear" w:color="auto" w:fill="auto"/>
            <w:vAlign w:val="center"/>
            <w:hideMark/>
          </w:tcPr>
          <w:p w14:paraId="02B32936"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c>
          <w:tcPr>
            <w:tcW w:w="759" w:type="dxa"/>
            <w:shd w:val="clear" w:color="auto" w:fill="auto"/>
            <w:vAlign w:val="center"/>
            <w:hideMark/>
          </w:tcPr>
          <w:p w14:paraId="2E40BD0F"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r>
      <w:tr w:rsidR="00B5250B" w:rsidRPr="00F75B72" w14:paraId="7B97DBBD" w14:textId="77777777" w:rsidTr="00982F75">
        <w:trPr>
          <w:trHeight w:val="198"/>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1E4ABCB2"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481E2DCE" w14:textId="35710381" w:rsidR="00B5250B" w:rsidRPr="00FD1DA9" w:rsidRDefault="00B5250B"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 xml:space="preserve">Analiza rynku i określenie potencjału rynkowego </w:t>
            </w:r>
            <w:r w:rsidR="00982F75">
              <w:rPr>
                <w:rFonts w:eastAsia="Times New Roman" w:cs="Arial"/>
                <w:color w:val="000000"/>
                <w:sz w:val="16"/>
                <w:szCs w:val="16"/>
                <w:lang w:eastAsia="pl-PL"/>
              </w:rPr>
              <w:br/>
            </w:r>
            <w:r w:rsidRPr="00FD1DA9">
              <w:rPr>
                <w:rFonts w:eastAsia="Times New Roman" w:cs="Arial"/>
                <w:color w:val="000000"/>
                <w:sz w:val="16"/>
                <w:szCs w:val="16"/>
                <w:lang w:eastAsia="pl-PL"/>
              </w:rPr>
              <w:t>i technicznych możliwości rozwoju pomysłu</w:t>
            </w:r>
          </w:p>
        </w:tc>
        <w:tc>
          <w:tcPr>
            <w:tcW w:w="992" w:type="dxa"/>
            <w:shd w:val="clear" w:color="auto" w:fill="auto"/>
            <w:vAlign w:val="center"/>
            <w:hideMark/>
          </w:tcPr>
          <w:p w14:paraId="48D01772"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1134" w:type="dxa"/>
            <w:shd w:val="clear" w:color="auto" w:fill="auto"/>
            <w:vAlign w:val="center"/>
            <w:hideMark/>
          </w:tcPr>
          <w:p w14:paraId="7220418F"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auto"/>
            <w:vAlign w:val="center"/>
            <w:hideMark/>
          </w:tcPr>
          <w:p w14:paraId="5A800049" w14:textId="77777777" w:rsidR="00B5250B" w:rsidRPr="00F75B72" w:rsidRDefault="00B5250B"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w:t>
            </w:r>
          </w:p>
        </w:tc>
      </w:tr>
      <w:tr w:rsidR="00B5250B" w:rsidRPr="00F75B72" w14:paraId="4B4B1EF3"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0D2A6F73" w14:textId="77777777" w:rsidR="00B5250B" w:rsidRPr="00FD1DA9" w:rsidRDefault="00B5250B"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0BD5DF18" w14:textId="2B294EAF" w:rsidR="00B5250B" w:rsidRPr="00FD1DA9" w:rsidRDefault="00B5250B"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Opracowanie planu wdrożenia innowacyjnego rozwiązania</w:t>
            </w:r>
          </w:p>
        </w:tc>
        <w:tc>
          <w:tcPr>
            <w:tcW w:w="992" w:type="dxa"/>
            <w:shd w:val="clear" w:color="auto" w:fill="auto"/>
            <w:vAlign w:val="center"/>
            <w:hideMark/>
          </w:tcPr>
          <w:p w14:paraId="26DC51E5"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6D3E7E2E"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w:t>
            </w:r>
          </w:p>
        </w:tc>
        <w:tc>
          <w:tcPr>
            <w:tcW w:w="759" w:type="dxa"/>
            <w:shd w:val="clear" w:color="auto" w:fill="auto"/>
            <w:vAlign w:val="center"/>
            <w:hideMark/>
          </w:tcPr>
          <w:p w14:paraId="117B8933" w14:textId="77777777" w:rsidR="00B5250B" w:rsidRPr="00F75B72" w:rsidRDefault="00B5250B"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w:t>
            </w:r>
          </w:p>
        </w:tc>
      </w:tr>
      <w:tr w:rsidR="006B68D7" w:rsidRPr="00F75B72" w14:paraId="0D435680"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restart"/>
            <w:shd w:val="clear" w:color="auto" w:fill="E2EFD9" w:themeFill="accent6" w:themeFillTint="33"/>
            <w:vAlign w:val="center"/>
          </w:tcPr>
          <w:p w14:paraId="5FC33FA8" w14:textId="78DC3777" w:rsidR="006B68D7" w:rsidRPr="00FD1DA9" w:rsidRDefault="006B68D7"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Usługi w zakresie wsparcia przedsiębiorczości – Usługi najmu</w:t>
            </w:r>
          </w:p>
        </w:tc>
        <w:tc>
          <w:tcPr>
            <w:tcW w:w="3828" w:type="dxa"/>
            <w:shd w:val="clear" w:color="auto" w:fill="E2EFD9" w:themeFill="accent6" w:themeFillTint="33"/>
            <w:vAlign w:val="center"/>
            <w:hideMark/>
          </w:tcPr>
          <w:p w14:paraId="1BEF3DAD" w14:textId="2B9F1D03" w:rsidR="006B68D7" w:rsidRPr="00FD1DA9" w:rsidRDefault="006B68D7"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Wynajem powierzchni biurowej i laboratoryjnej</w:t>
            </w:r>
          </w:p>
        </w:tc>
        <w:tc>
          <w:tcPr>
            <w:tcW w:w="992" w:type="dxa"/>
            <w:shd w:val="clear" w:color="auto" w:fill="E2EFD9" w:themeFill="accent6" w:themeFillTint="33"/>
            <w:vAlign w:val="center"/>
            <w:hideMark/>
          </w:tcPr>
          <w:p w14:paraId="441DD0D1"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c>
          <w:tcPr>
            <w:tcW w:w="1134" w:type="dxa"/>
            <w:shd w:val="clear" w:color="auto" w:fill="E2EFD9" w:themeFill="accent6" w:themeFillTint="33"/>
            <w:vAlign w:val="center"/>
            <w:hideMark/>
          </w:tcPr>
          <w:p w14:paraId="46E0B9E4"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shd w:val="clear" w:color="auto" w:fill="E2EFD9" w:themeFill="accent6" w:themeFillTint="33"/>
            <w:vAlign w:val="center"/>
            <w:hideMark/>
          </w:tcPr>
          <w:p w14:paraId="3648431C"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r w:rsidR="006B68D7" w:rsidRPr="00F75B72" w14:paraId="5258E10F"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ign w:val="center"/>
          </w:tcPr>
          <w:p w14:paraId="76FC1BCA" w14:textId="77777777" w:rsidR="006B68D7" w:rsidRPr="00FD1DA9" w:rsidRDefault="006B68D7" w:rsidP="00FD1DA9">
            <w:pPr>
              <w:spacing w:before="40" w:after="40"/>
              <w:ind w:firstLine="0"/>
              <w:jc w:val="left"/>
              <w:rPr>
                <w:rFonts w:eastAsia="Times New Roman" w:cs="Arial"/>
                <w:b w:val="0"/>
                <w:color w:val="000000"/>
                <w:sz w:val="16"/>
                <w:szCs w:val="16"/>
                <w:lang w:eastAsia="pl-PL"/>
              </w:rPr>
            </w:pPr>
          </w:p>
        </w:tc>
        <w:tc>
          <w:tcPr>
            <w:tcW w:w="3828" w:type="dxa"/>
            <w:vAlign w:val="center"/>
            <w:hideMark/>
          </w:tcPr>
          <w:p w14:paraId="6B5A315B" w14:textId="2C4BCB8D" w:rsidR="006B68D7" w:rsidRPr="00FD1DA9" w:rsidRDefault="006B68D7"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Wynajem powierzchni magazynowej/produkcyjnej</w:t>
            </w:r>
          </w:p>
        </w:tc>
        <w:tc>
          <w:tcPr>
            <w:tcW w:w="992" w:type="dxa"/>
            <w:vAlign w:val="center"/>
            <w:hideMark/>
          </w:tcPr>
          <w:p w14:paraId="7E246D7C"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1134" w:type="dxa"/>
            <w:vAlign w:val="center"/>
            <w:hideMark/>
          </w:tcPr>
          <w:p w14:paraId="568930F2"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w:t>
            </w:r>
          </w:p>
        </w:tc>
        <w:tc>
          <w:tcPr>
            <w:tcW w:w="759" w:type="dxa"/>
            <w:vAlign w:val="center"/>
            <w:hideMark/>
          </w:tcPr>
          <w:p w14:paraId="68279A57"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r w:rsidR="006B68D7" w:rsidRPr="00F75B72" w14:paraId="31BFCA0B" w14:textId="77777777" w:rsidTr="00982F75">
        <w:trPr>
          <w:trHeight w:val="79"/>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E2EFD9" w:themeFill="accent6" w:themeFillTint="33"/>
            <w:vAlign w:val="center"/>
          </w:tcPr>
          <w:p w14:paraId="142DD085" w14:textId="77777777" w:rsidR="006B68D7" w:rsidRPr="00FD1DA9" w:rsidRDefault="006B68D7" w:rsidP="00FD1DA9">
            <w:pPr>
              <w:spacing w:before="40" w:after="40"/>
              <w:ind w:firstLine="0"/>
              <w:jc w:val="left"/>
              <w:rPr>
                <w:rFonts w:eastAsia="Times New Roman" w:cs="Arial"/>
                <w:b w:val="0"/>
                <w:color w:val="000000"/>
                <w:sz w:val="16"/>
                <w:szCs w:val="16"/>
                <w:lang w:eastAsia="pl-PL"/>
              </w:rPr>
            </w:pPr>
          </w:p>
        </w:tc>
        <w:tc>
          <w:tcPr>
            <w:tcW w:w="3828" w:type="dxa"/>
            <w:shd w:val="clear" w:color="auto" w:fill="E2EFD9" w:themeFill="accent6" w:themeFillTint="33"/>
            <w:vAlign w:val="center"/>
            <w:hideMark/>
          </w:tcPr>
          <w:p w14:paraId="36BED40B" w14:textId="2C2A2F48" w:rsidR="006B68D7" w:rsidRPr="00FD1DA9" w:rsidRDefault="006B68D7"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bookmarkStart w:id="52" w:name="_Hlk76913608"/>
            <w:r w:rsidRPr="00FD1DA9">
              <w:rPr>
                <w:rFonts w:eastAsia="Times New Roman" w:cs="Arial"/>
                <w:color w:val="000000"/>
                <w:sz w:val="16"/>
                <w:szCs w:val="16"/>
                <w:lang w:eastAsia="pl-PL"/>
              </w:rPr>
              <w:t xml:space="preserve">Wynajem </w:t>
            </w:r>
            <w:proofErr w:type="spellStart"/>
            <w:r w:rsidRPr="00FD1DA9">
              <w:rPr>
                <w:rFonts w:eastAsia="Times New Roman" w:cs="Arial"/>
                <w:color w:val="000000"/>
                <w:sz w:val="16"/>
                <w:szCs w:val="16"/>
                <w:lang w:eastAsia="pl-PL"/>
              </w:rPr>
              <w:t>sal</w:t>
            </w:r>
            <w:proofErr w:type="spellEnd"/>
            <w:r w:rsidRPr="00FD1DA9">
              <w:rPr>
                <w:rFonts w:eastAsia="Times New Roman" w:cs="Arial"/>
                <w:color w:val="000000"/>
                <w:sz w:val="16"/>
                <w:szCs w:val="16"/>
                <w:lang w:eastAsia="pl-PL"/>
              </w:rPr>
              <w:t xml:space="preserve"> konferencyjnych i szkoleniowych</w:t>
            </w:r>
            <w:bookmarkEnd w:id="52"/>
          </w:p>
        </w:tc>
        <w:tc>
          <w:tcPr>
            <w:tcW w:w="992" w:type="dxa"/>
            <w:shd w:val="clear" w:color="auto" w:fill="E2EFD9" w:themeFill="accent6" w:themeFillTint="33"/>
            <w:vAlign w:val="center"/>
            <w:hideMark/>
          </w:tcPr>
          <w:p w14:paraId="51D96A6F"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13</w:t>
            </w:r>
          </w:p>
        </w:tc>
        <w:tc>
          <w:tcPr>
            <w:tcW w:w="1134" w:type="dxa"/>
            <w:shd w:val="clear" w:color="auto" w:fill="E2EFD9" w:themeFill="accent6" w:themeFillTint="33"/>
            <w:vAlign w:val="center"/>
            <w:hideMark/>
          </w:tcPr>
          <w:p w14:paraId="1CD50642"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9</w:t>
            </w:r>
          </w:p>
        </w:tc>
        <w:tc>
          <w:tcPr>
            <w:tcW w:w="759" w:type="dxa"/>
            <w:shd w:val="clear" w:color="auto" w:fill="E2EFD9" w:themeFill="accent6" w:themeFillTint="33"/>
            <w:vAlign w:val="center"/>
            <w:hideMark/>
          </w:tcPr>
          <w:p w14:paraId="335DD4F7"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r w:rsidR="006B68D7" w:rsidRPr="00F75B72" w14:paraId="6B7AB05C"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val="restart"/>
            <w:shd w:val="clear" w:color="auto" w:fill="auto"/>
            <w:vAlign w:val="center"/>
          </w:tcPr>
          <w:p w14:paraId="2906A3D3" w14:textId="383FA3A0" w:rsidR="006B68D7" w:rsidRPr="00FD1DA9" w:rsidRDefault="006B68D7"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Usługi w zakresie wsparcia innowacji – Usługi najmu</w:t>
            </w:r>
          </w:p>
        </w:tc>
        <w:tc>
          <w:tcPr>
            <w:tcW w:w="3828" w:type="dxa"/>
            <w:shd w:val="clear" w:color="auto" w:fill="auto"/>
            <w:vAlign w:val="center"/>
            <w:hideMark/>
          </w:tcPr>
          <w:p w14:paraId="25B6D852" w14:textId="1A074B57" w:rsidR="006B68D7" w:rsidRPr="00FD1DA9" w:rsidRDefault="006B68D7"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Wynajem powierzchni biurowej i laboratoryjnej</w:t>
            </w:r>
          </w:p>
        </w:tc>
        <w:tc>
          <w:tcPr>
            <w:tcW w:w="992" w:type="dxa"/>
            <w:shd w:val="clear" w:color="auto" w:fill="auto"/>
            <w:vAlign w:val="center"/>
            <w:hideMark/>
          </w:tcPr>
          <w:p w14:paraId="729590D6"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1134" w:type="dxa"/>
            <w:shd w:val="clear" w:color="auto" w:fill="auto"/>
            <w:vAlign w:val="center"/>
            <w:hideMark/>
          </w:tcPr>
          <w:p w14:paraId="6EE253C8"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7</w:t>
            </w:r>
          </w:p>
        </w:tc>
        <w:tc>
          <w:tcPr>
            <w:tcW w:w="759" w:type="dxa"/>
            <w:shd w:val="clear" w:color="auto" w:fill="auto"/>
            <w:vAlign w:val="center"/>
            <w:hideMark/>
          </w:tcPr>
          <w:p w14:paraId="7BB50B2D"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r w:rsidR="006B68D7" w:rsidRPr="00F75B72" w14:paraId="67A62493" w14:textId="77777777" w:rsidTr="00982F75">
        <w:trPr>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4AD2C6E8" w14:textId="77777777" w:rsidR="006B68D7" w:rsidRPr="00FD1DA9" w:rsidRDefault="006B68D7"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5CCCB2BB" w14:textId="0FCBEEF1" w:rsidR="006B68D7" w:rsidRPr="00FD1DA9" w:rsidRDefault="006B68D7" w:rsidP="00FD1DA9">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Wynajem powierzchni magazynowej/produkcyjnej</w:t>
            </w:r>
          </w:p>
        </w:tc>
        <w:tc>
          <w:tcPr>
            <w:tcW w:w="992" w:type="dxa"/>
            <w:shd w:val="clear" w:color="auto" w:fill="auto"/>
            <w:vAlign w:val="center"/>
            <w:hideMark/>
          </w:tcPr>
          <w:p w14:paraId="33F18CC5"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1134" w:type="dxa"/>
            <w:shd w:val="clear" w:color="auto" w:fill="auto"/>
            <w:vAlign w:val="center"/>
            <w:hideMark/>
          </w:tcPr>
          <w:p w14:paraId="54B23D6D"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w:t>
            </w:r>
          </w:p>
        </w:tc>
        <w:tc>
          <w:tcPr>
            <w:tcW w:w="759" w:type="dxa"/>
            <w:shd w:val="clear" w:color="auto" w:fill="auto"/>
            <w:vAlign w:val="center"/>
            <w:hideMark/>
          </w:tcPr>
          <w:p w14:paraId="54EB72F6" w14:textId="77777777" w:rsidR="006B68D7" w:rsidRPr="00F75B72" w:rsidRDefault="006B68D7"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r w:rsidR="006B68D7" w:rsidRPr="00F75B72" w14:paraId="701835A4" w14:textId="77777777" w:rsidTr="00982F75">
        <w:trPr>
          <w:cnfStyle w:val="000000100000" w:firstRow="0" w:lastRow="0" w:firstColumn="0" w:lastColumn="0" w:oddVBand="0" w:evenVBand="0" w:oddHBand="1" w:evenHBand="0" w:firstRowFirstColumn="0" w:firstRowLastColumn="0" w:lastRowFirstColumn="0" w:lastRowLastColumn="0"/>
          <w:trHeight w:val="66"/>
          <w:jc w:val="center"/>
        </w:trPr>
        <w:tc>
          <w:tcPr>
            <w:cnfStyle w:val="001000000000" w:firstRow="0" w:lastRow="0" w:firstColumn="1" w:lastColumn="0" w:oddVBand="0" w:evenVBand="0" w:oddHBand="0" w:evenHBand="0" w:firstRowFirstColumn="0" w:firstRowLastColumn="0" w:lastRowFirstColumn="0" w:lastRowLastColumn="0"/>
            <w:tcW w:w="1554" w:type="dxa"/>
            <w:vMerge/>
            <w:shd w:val="clear" w:color="auto" w:fill="auto"/>
            <w:vAlign w:val="center"/>
          </w:tcPr>
          <w:p w14:paraId="2238560A" w14:textId="77777777" w:rsidR="006B68D7" w:rsidRPr="00FD1DA9" w:rsidRDefault="006B68D7" w:rsidP="00FD1DA9">
            <w:pPr>
              <w:spacing w:before="40" w:after="40"/>
              <w:ind w:firstLine="0"/>
              <w:jc w:val="left"/>
              <w:rPr>
                <w:rFonts w:eastAsia="Times New Roman" w:cs="Arial"/>
                <w:b w:val="0"/>
                <w:color w:val="000000"/>
                <w:sz w:val="16"/>
                <w:szCs w:val="16"/>
                <w:lang w:eastAsia="pl-PL"/>
              </w:rPr>
            </w:pPr>
          </w:p>
        </w:tc>
        <w:tc>
          <w:tcPr>
            <w:tcW w:w="3828" w:type="dxa"/>
            <w:shd w:val="clear" w:color="auto" w:fill="auto"/>
            <w:vAlign w:val="center"/>
            <w:hideMark/>
          </w:tcPr>
          <w:p w14:paraId="6BD61A1B" w14:textId="1AC29E34" w:rsidR="006B68D7" w:rsidRPr="00FD1DA9" w:rsidRDefault="006B68D7" w:rsidP="00FD1DA9">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D1DA9">
              <w:rPr>
                <w:rFonts w:eastAsia="Times New Roman" w:cs="Arial"/>
                <w:color w:val="000000"/>
                <w:sz w:val="16"/>
                <w:szCs w:val="16"/>
                <w:lang w:eastAsia="pl-PL"/>
              </w:rPr>
              <w:t xml:space="preserve">Wynajem </w:t>
            </w:r>
            <w:proofErr w:type="spellStart"/>
            <w:r w:rsidRPr="00FD1DA9">
              <w:rPr>
                <w:rFonts w:eastAsia="Times New Roman" w:cs="Arial"/>
                <w:color w:val="000000"/>
                <w:sz w:val="16"/>
                <w:szCs w:val="16"/>
                <w:lang w:eastAsia="pl-PL"/>
              </w:rPr>
              <w:t>sal</w:t>
            </w:r>
            <w:proofErr w:type="spellEnd"/>
            <w:r w:rsidRPr="00FD1DA9">
              <w:rPr>
                <w:rFonts w:eastAsia="Times New Roman" w:cs="Arial"/>
                <w:color w:val="000000"/>
                <w:sz w:val="16"/>
                <w:szCs w:val="16"/>
                <w:lang w:eastAsia="pl-PL"/>
              </w:rPr>
              <w:t xml:space="preserve"> konferencyjnych i szkoleniowych</w:t>
            </w:r>
          </w:p>
        </w:tc>
        <w:tc>
          <w:tcPr>
            <w:tcW w:w="992" w:type="dxa"/>
            <w:shd w:val="clear" w:color="auto" w:fill="auto"/>
            <w:vAlign w:val="center"/>
            <w:hideMark/>
          </w:tcPr>
          <w:p w14:paraId="0FB45D92"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8</w:t>
            </w:r>
          </w:p>
        </w:tc>
        <w:tc>
          <w:tcPr>
            <w:tcW w:w="1134" w:type="dxa"/>
            <w:shd w:val="clear" w:color="auto" w:fill="auto"/>
            <w:vAlign w:val="center"/>
            <w:hideMark/>
          </w:tcPr>
          <w:p w14:paraId="157662EA"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w:t>
            </w:r>
          </w:p>
        </w:tc>
        <w:tc>
          <w:tcPr>
            <w:tcW w:w="759" w:type="dxa"/>
            <w:shd w:val="clear" w:color="auto" w:fill="auto"/>
            <w:vAlign w:val="center"/>
            <w:hideMark/>
          </w:tcPr>
          <w:p w14:paraId="79BD594F" w14:textId="77777777" w:rsidR="006B68D7" w:rsidRPr="00F75B72" w:rsidRDefault="006B68D7"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0</w:t>
            </w:r>
          </w:p>
        </w:tc>
      </w:tr>
    </w:tbl>
    <w:bookmarkEnd w:id="51"/>
    <w:p w14:paraId="6BCEBDDA" w14:textId="3CAE035D" w:rsidR="00B93B6D" w:rsidRDefault="00B93B6D" w:rsidP="007B4524">
      <w:pPr>
        <w:pStyle w:val="AZRODLO"/>
        <w:spacing w:before="60"/>
      </w:pPr>
      <w:r w:rsidRPr="00E747C5">
        <w:t>Źródło: badanie CAWI/CATI, n=4</w:t>
      </w:r>
      <w:r>
        <w:t>4</w:t>
      </w:r>
    </w:p>
    <w:p w14:paraId="7AC3E45E" w14:textId="77777777" w:rsidR="00262684" w:rsidRPr="00E747C5" w:rsidRDefault="00262684" w:rsidP="00D73278"/>
    <w:p w14:paraId="6FA23F17" w14:textId="0932197B" w:rsidR="00262684" w:rsidRDefault="00B93B6D" w:rsidP="00251911">
      <w:pPr>
        <w:spacing w:before="120" w:after="120"/>
      </w:pPr>
      <w:r w:rsidRPr="00E747C5">
        <w:rPr>
          <w:rFonts w:cs="Arial"/>
          <w:szCs w:val="20"/>
        </w:rPr>
        <w:t>Podstawową grup</w:t>
      </w:r>
      <w:r>
        <w:rPr>
          <w:rFonts w:cs="Arial"/>
          <w:szCs w:val="20"/>
        </w:rPr>
        <w:t>ą</w:t>
      </w:r>
      <w:r w:rsidRPr="00E747C5">
        <w:rPr>
          <w:rFonts w:cs="Arial"/>
          <w:szCs w:val="20"/>
        </w:rPr>
        <w:t xml:space="preserve"> odbiorców usług świadczonych przez wielkopolskie IOB są MŚP</w:t>
      </w:r>
      <w:r w:rsidR="005C38A4">
        <w:rPr>
          <w:rFonts w:cs="Arial"/>
          <w:szCs w:val="20"/>
        </w:rPr>
        <w:t>, osoby fizyczne rozpoczynające działalność gospodarczą oraz samozatrudnieni</w:t>
      </w:r>
      <w:r w:rsidR="009F731F">
        <w:rPr>
          <w:rFonts w:cs="Arial"/>
          <w:szCs w:val="20"/>
        </w:rPr>
        <w:t xml:space="preserve"> (por. wykres 21)</w:t>
      </w:r>
      <w:r>
        <w:rPr>
          <w:rFonts w:cs="Arial"/>
          <w:szCs w:val="20"/>
        </w:rPr>
        <w:t>.</w:t>
      </w:r>
      <w:r w:rsidRPr="00E747C5">
        <w:rPr>
          <w:rFonts w:cs="Arial"/>
          <w:szCs w:val="20"/>
        </w:rPr>
        <w:t xml:space="preserve"> </w:t>
      </w:r>
      <w:r>
        <w:rPr>
          <w:rFonts w:cs="Arial"/>
          <w:szCs w:val="20"/>
        </w:rPr>
        <w:t>T</w:t>
      </w:r>
      <w:r w:rsidRPr="00E747C5">
        <w:rPr>
          <w:rFonts w:cs="Arial"/>
          <w:szCs w:val="20"/>
        </w:rPr>
        <w:t>aka struktura odbiorców jest poniekąd pochodną struktury oferty wielkopolskich IOB</w:t>
      </w:r>
      <w:r>
        <w:rPr>
          <w:rFonts w:cs="Arial"/>
          <w:szCs w:val="20"/>
        </w:rPr>
        <w:t xml:space="preserve"> i</w:t>
      </w:r>
      <w:r w:rsidRPr="00E747C5">
        <w:rPr>
          <w:rFonts w:cs="Arial"/>
          <w:szCs w:val="20"/>
        </w:rPr>
        <w:t xml:space="preserve"> jest zbieżna z charakterystykami odbiorców tego rodzaju oferty w innych regionach</w:t>
      </w:r>
      <w:r w:rsidRPr="00E747C5">
        <w:rPr>
          <w:rStyle w:val="Odwoanieprzypisudolnego"/>
          <w:rFonts w:cs="Arial"/>
          <w:szCs w:val="20"/>
        </w:rPr>
        <w:footnoteReference w:id="35"/>
      </w:r>
      <w:r>
        <w:rPr>
          <w:rFonts w:cs="Arial"/>
          <w:szCs w:val="20"/>
        </w:rPr>
        <w:t>.</w:t>
      </w:r>
    </w:p>
    <w:p w14:paraId="2B936D1E" w14:textId="77777777" w:rsidR="00D73278" w:rsidRDefault="00D73278">
      <w:pPr>
        <w:spacing w:line="240" w:lineRule="auto"/>
        <w:ind w:firstLine="0"/>
        <w:jc w:val="left"/>
        <w:rPr>
          <w:rFonts w:eastAsia="Arial" w:cs="Arial"/>
          <w:b/>
          <w:bCs/>
          <w:sz w:val="16"/>
          <w:szCs w:val="16"/>
          <w:lang w:eastAsia="pl-PL"/>
        </w:rPr>
      </w:pPr>
      <w:bookmarkStart w:id="53" w:name="_Toc78035824"/>
      <w:r>
        <w:br w:type="page"/>
      </w:r>
    </w:p>
    <w:p w14:paraId="07619350" w14:textId="65465DC0" w:rsidR="00B93B6D" w:rsidRPr="00E747C5" w:rsidRDefault="00B93B6D" w:rsidP="00262684">
      <w:pPr>
        <w:pStyle w:val="ARYCINA"/>
      </w:pPr>
      <w:r w:rsidRPr="00E747C5">
        <w:lastRenderedPageBreak/>
        <w:t xml:space="preserve">Wykres </w:t>
      </w:r>
      <w:fldSimple w:instr=" SEQ Wykres \* ARABIC ">
        <w:r w:rsidR="00CF4B19">
          <w:rPr>
            <w:noProof/>
          </w:rPr>
          <w:t>21</w:t>
        </w:r>
      </w:fldSimple>
      <w:r w:rsidRPr="00E747C5">
        <w:t xml:space="preserve">. Odbiorcy usług świadczonych przez IOB </w:t>
      </w:r>
      <w:r w:rsidR="001023A8">
        <w:t>w województwie</w:t>
      </w:r>
      <w:r w:rsidRPr="00E747C5">
        <w:t xml:space="preserve"> wielkopolski</w:t>
      </w:r>
      <w:bookmarkEnd w:id="53"/>
      <w:r w:rsidR="001023A8">
        <w:t>m (liczba wskazań)</w:t>
      </w:r>
    </w:p>
    <w:p w14:paraId="455D0F4C"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45B29A43" wp14:editId="736B5A09">
            <wp:extent cx="5256000" cy="3240000"/>
            <wp:effectExtent l="0" t="0" r="0" b="0"/>
            <wp:docPr id="143" name="Wykres 143">
              <a:extLst xmlns:a="http://schemas.openxmlformats.org/drawingml/2006/main">
                <a:ext uri="{FF2B5EF4-FFF2-40B4-BE49-F238E27FC236}">
                  <a16:creationId xmlns:a16="http://schemas.microsoft.com/office/drawing/2014/main" id="{AE81490B-8251-4006-9B0B-E586276B453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1E20A908" w14:textId="2CCA9E47" w:rsidR="00B93B6D" w:rsidRDefault="00B93B6D" w:rsidP="007B4524">
      <w:pPr>
        <w:pStyle w:val="AZRODLO"/>
        <w:spacing w:before="60"/>
      </w:pPr>
      <w:r w:rsidRPr="00E747C5">
        <w:t>Źródło: badanie CAWI/CATI, n=</w:t>
      </w:r>
      <w:r>
        <w:t>44</w:t>
      </w:r>
    </w:p>
    <w:p w14:paraId="7426CFFF" w14:textId="77777777" w:rsidR="00262684" w:rsidRPr="00E747C5" w:rsidRDefault="00262684" w:rsidP="00262684"/>
    <w:p w14:paraId="66016A40" w14:textId="4DC10EAC" w:rsidR="00B93B6D" w:rsidRDefault="00B93B6D" w:rsidP="00B93B6D">
      <w:pPr>
        <w:spacing w:before="120" w:after="120"/>
        <w:rPr>
          <w:rFonts w:cs="Arial"/>
          <w:szCs w:val="20"/>
        </w:rPr>
      </w:pPr>
      <w:r w:rsidRPr="00E747C5">
        <w:rPr>
          <w:rFonts w:cs="Arial"/>
          <w:szCs w:val="20"/>
        </w:rPr>
        <w:t xml:space="preserve">Wskazane </w:t>
      </w:r>
      <w:r>
        <w:rPr>
          <w:rFonts w:cs="Arial"/>
          <w:szCs w:val="20"/>
        </w:rPr>
        <w:t xml:space="preserve">wyżej </w:t>
      </w:r>
      <w:r w:rsidRPr="00E747C5">
        <w:rPr>
          <w:rFonts w:cs="Arial"/>
          <w:szCs w:val="20"/>
        </w:rPr>
        <w:t>trzy grupy</w:t>
      </w:r>
      <w:r>
        <w:rPr>
          <w:rFonts w:cs="Arial"/>
          <w:szCs w:val="20"/>
        </w:rPr>
        <w:t xml:space="preserve"> odbiorców usług świadczonych przez </w:t>
      </w:r>
      <w:r w:rsidR="003D5F75">
        <w:rPr>
          <w:rFonts w:cs="Arial"/>
          <w:szCs w:val="20"/>
        </w:rPr>
        <w:t xml:space="preserve">wielkopolskie </w:t>
      </w:r>
      <w:r>
        <w:rPr>
          <w:rFonts w:cs="Arial"/>
          <w:szCs w:val="20"/>
        </w:rPr>
        <w:t>IOB</w:t>
      </w:r>
      <w:r w:rsidRPr="00E747C5">
        <w:rPr>
          <w:rFonts w:cs="Arial"/>
          <w:szCs w:val="20"/>
        </w:rPr>
        <w:t xml:space="preserve"> są dodatkowo najbardziej liczne, jeśli chodzi o obsłużonych </w:t>
      </w:r>
      <w:r w:rsidR="00C15986">
        <w:rPr>
          <w:rFonts w:cs="Arial"/>
          <w:szCs w:val="20"/>
        </w:rPr>
        <w:t xml:space="preserve">przez te instytucje </w:t>
      </w:r>
      <w:r w:rsidRPr="00E747C5">
        <w:rPr>
          <w:rFonts w:cs="Arial"/>
          <w:szCs w:val="20"/>
        </w:rPr>
        <w:t xml:space="preserve">klientów (por. tabela </w:t>
      </w:r>
      <w:r>
        <w:rPr>
          <w:rFonts w:cs="Arial"/>
          <w:szCs w:val="20"/>
        </w:rPr>
        <w:t>1</w:t>
      </w:r>
      <w:r w:rsidR="00470CBF">
        <w:rPr>
          <w:rFonts w:cs="Arial"/>
          <w:szCs w:val="20"/>
        </w:rPr>
        <w:t>3</w:t>
      </w:r>
      <w:r w:rsidRPr="00E747C5">
        <w:rPr>
          <w:rFonts w:cs="Arial"/>
          <w:szCs w:val="20"/>
        </w:rPr>
        <w:t>).</w:t>
      </w:r>
      <w:r>
        <w:rPr>
          <w:rFonts w:cs="Arial"/>
          <w:szCs w:val="20"/>
        </w:rPr>
        <w:t xml:space="preserve"> Największą liczbą </w:t>
      </w:r>
      <w:r w:rsidR="003D5F75">
        <w:rPr>
          <w:rFonts w:cs="Arial"/>
          <w:szCs w:val="20"/>
        </w:rPr>
        <w:t>osób</w:t>
      </w:r>
      <w:r>
        <w:rPr>
          <w:rFonts w:cs="Arial"/>
          <w:szCs w:val="20"/>
        </w:rPr>
        <w:t xml:space="preserve"> obsłużonych </w:t>
      </w:r>
      <w:r w:rsidRPr="002E57E2">
        <w:rPr>
          <w:rFonts w:cs="Arial"/>
          <w:szCs w:val="20"/>
        </w:rPr>
        <w:t>w</w:t>
      </w:r>
      <w:r w:rsidR="00F43462">
        <w:rPr>
          <w:rFonts w:cs="Arial"/>
          <w:szCs w:val="20"/>
        </w:rPr>
        <w:t xml:space="preserve"> </w:t>
      </w:r>
      <w:r w:rsidRPr="002E57E2">
        <w:rPr>
          <w:rFonts w:cs="Arial"/>
          <w:szCs w:val="20"/>
        </w:rPr>
        <w:t>latach 2016-2020</w:t>
      </w:r>
      <w:r>
        <w:rPr>
          <w:rFonts w:cs="Arial"/>
          <w:szCs w:val="20"/>
        </w:rPr>
        <w:t xml:space="preserve"> m</w:t>
      </w:r>
      <w:r w:rsidR="003D5F75">
        <w:rPr>
          <w:rFonts w:cs="Arial"/>
          <w:szCs w:val="20"/>
        </w:rPr>
        <w:t xml:space="preserve">ogły </w:t>
      </w:r>
      <w:r>
        <w:rPr>
          <w:rFonts w:cs="Arial"/>
          <w:szCs w:val="20"/>
        </w:rPr>
        <w:t>poc</w:t>
      </w:r>
      <w:r w:rsidR="00375468">
        <w:rPr>
          <w:rFonts w:cs="Arial"/>
          <w:szCs w:val="20"/>
        </w:rPr>
        <w:t xml:space="preserve">hwalić się </w:t>
      </w:r>
      <w:r w:rsidR="003D5F75">
        <w:rPr>
          <w:rFonts w:cs="Arial"/>
          <w:szCs w:val="20"/>
        </w:rPr>
        <w:t>następujące jednostki</w:t>
      </w:r>
      <w:r w:rsidR="00375468">
        <w:rPr>
          <w:rFonts w:cs="Arial"/>
          <w:szCs w:val="20"/>
        </w:rPr>
        <w:t>:</w:t>
      </w:r>
    </w:p>
    <w:p w14:paraId="5F560AFD" w14:textId="17472D6B"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Polska Fundacja Przedsiębiorczości (20 000 klientów, gł</w:t>
      </w:r>
      <w:r w:rsidR="009933F1">
        <w:rPr>
          <w:rFonts w:cs="Arial"/>
          <w:szCs w:val="20"/>
        </w:rPr>
        <w:t>ó</w:t>
      </w:r>
      <w:r w:rsidRPr="00262684">
        <w:rPr>
          <w:rFonts w:cs="Arial"/>
          <w:szCs w:val="20"/>
        </w:rPr>
        <w:t>wnie MŚP);</w:t>
      </w:r>
    </w:p>
    <w:p w14:paraId="02F081C7" w14:textId="43210206"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 xml:space="preserve">Stowarzyszenie Wspierania Przedsiębiorczości Powiatu Gostyńskiego (4 000 klientów, </w:t>
      </w:r>
      <w:r w:rsidR="009933F1">
        <w:rPr>
          <w:rFonts w:cs="Arial"/>
          <w:szCs w:val="20"/>
        </w:rPr>
        <w:t>blisko połowa z nich to</w:t>
      </w:r>
      <w:r w:rsidRPr="00262684">
        <w:rPr>
          <w:rFonts w:cs="Arial"/>
          <w:szCs w:val="20"/>
        </w:rPr>
        <w:t xml:space="preserve"> osoby fizyczne rozpoczynające działalność gospodarczą);</w:t>
      </w:r>
    </w:p>
    <w:p w14:paraId="5FAF580D" w14:textId="77777777"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Agencja Rozwoju Regionalnego S.A. w Koninie (3 900 klientów, głównie samozatrudnieni oraz MŚP);</w:t>
      </w:r>
    </w:p>
    <w:p w14:paraId="64D1E3BB" w14:textId="591CFB07"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 xml:space="preserve">Polska Izba Gospodarcza Importerów, Eksporterów i Kooperacji (2 650 klientów, </w:t>
      </w:r>
      <w:r w:rsidR="0029270C">
        <w:rPr>
          <w:rFonts w:cs="Arial"/>
          <w:szCs w:val="20"/>
        </w:rPr>
        <w:t xml:space="preserve">ponad połowa z nich to </w:t>
      </w:r>
      <w:r w:rsidRPr="00262684">
        <w:rPr>
          <w:rFonts w:cs="Arial"/>
          <w:szCs w:val="20"/>
        </w:rPr>
        <w:t>MŚP);</w:t>
      </w:r>
    </w:p>
    <w:p w14:paraId="631A7B30" w14:textId="17C0200D"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Leszczyńskie Centrum Biznesu Spółka z o.o. (2 </w:t>
      </w:r>
      <w:r w:rsidR="00375468" w:rsidRPr="00262684">
        <w:rPr>
          <w:rFonts w:cs="Arial"/>
          <w:szCs w:val="20"/>
        </w:rPr>
        <w:t xml:space="preserve">064 klientów, </w:t>
      </w:r>
      <w:r w:rsidR="009A077B">
        <w:rPr>
          <w:rFonts w:cs="Arial"/>
          <w:szCs w:val="20"/>
        </w:rPr>
        <w:t>dwie</w:t>
      </w:r>
      <w:r w:rsidR="00375468" w:rsidRPr="00262684">
        <w:rPr>
          <w:rFonts w:cs="Arial"/>
          <w:szCs w:val="20"/>
        </w:rPr>
        <w:t xml:space="preserve"> trzeci</w:t>
      </w:r>
      <w:r w:rsidR="009A077B">
        <w:rPr>
          <w:rFonts w:cs="Arial"/>
          <w:szCs w:val="20"/>
        </w:rPr>
        <w:t>e z nich to</w:t>
      </w:r>
      <w:r w:rsidR="00375468" w:rsidRPr="00262684">
        <w:rPr>
          <w:rFonts w:cs="Arial"/>
          <w:szCs w:val="20"/>
        </w:rPr>
        <w:t xml:space="preserve"> </w:t>
      </w:r>
      <w:r w:rsidRPr="00262684">
        <w:rPr>
          <w:rFonts w:cs="Arial"/>
          <w:szCs w:val="20"/>
        </w:rPr>
        <w:t>MŚP);</w:t>
      </w:r>
    </w:p>
    <w:p w14:paraId="09F4BCC1" w14:textId="2AFF0F90"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 xml:space="preserve">Śremski Ośrodek Wspierania Małej Przedsiębiorczości (1 775 klientów, </w:t>
      </w:r>
      <w:r w:rsidR="004A24E4">
        <w:rPr>
          <w:rFonts w:cs="Arial"/>
          <w:szCs w:val="20"/>
        </w:rPr>
        <w:t>dwie</w:t>
      </w:r>
      <w:r w:rsidRPr="00262684">
        <w:rPr>
          <w:rFonts w:cs="Arial"/>
          <w:szCs w:val="20"/>
        </w:rPr>
        <w:t xml:space="preserve"> trzeci</w:t>
      </w:r>
      <w:r w:rsidR="004A24E4">
        <w:rPr>
          <w:rFonts w:cs="Arial"/>
          <w:szCs w:val="20"/>
        </w:rPr>
        <w:t xml:space="preserve">e </w:t>
      </w:r>
      <w:r w:rsidR="005F1FBF">
        <w:rPr>
          <w:rFonts w:cs="Arial"/>
          <w:szCs w:val="20"/>
        </w:rPr>
        <w:br/>
      </w:r>
      <w:r w:rsidR="004A24E4">
        <w:rPr>
          <w:rFonts w:cs="Arial"/>
          <w:szCs w:val="20"/>
        </w:rPr>
        <w:t xml:space="preserve">z nich to </w:t>
      </w:r>
      <w:r w:rsidRPr="00262684">
        <w:rPr>
          <w:rFonts w:cs="Arial"/>
          <w:szCs w:val="20"/>
        </w:rPr>
        <w:t>samozatrudnieni);</w:t>
      </w:r>
    </w:p>
    <w:p w14:paraId="0CF9E333" w14:textId="74E2C104" w:rsidR="00B93B6D" w:rsidRPr="00262684" w:rsidRDefault="00B93B6D" w:rsidP="008E5E30">
      <w:pPr>
        <w:pStyle w:val="Akapitzlist"/>
        <w:numPr>
          <w:ilvl w:val="0"/>
          <w:numId w:val="31"/>
        </w:numPr>
        <w:spacing w:before="60" w:after="60"/>
        <w:ind w:left="714" w:hanging="357"/>
        <w:contextualSpacing w:val="0"/>
        <w:rPr>
          <w:rFonts w:cs="Arial"/>
          <w:szCs w:val="20"/>
        </w:rPr>
      </w:pPr>
      <w:r w:rsidRPr="00262684">
        <w:rPr>
          <w:rFonts w:cs="Arial"/>
          <w:szCs w:val="20"/>
        </w:rPr>
        <w:t>Wielkopolska Agencja Rozwoju Przedsiębiorczości Sp. z o.o. (1 625 klientów, 80%</w:t>
      </w:r>
      <w:r w:rsidR="00F77DEA">
        <w:rPr>
          <w:rFonts w:cs="Arial"/>
          <w:szCs w:val="20"/>
        </w:rPr>
        <w:t xml:space="preserve"> </w:t>
      </w:r>
      <w:r w:rsidR="005F1FBF">
        <w:rPr>
          <w:rFonts w:cs="Arial"/>
          <w:szCs w:val="20"/>
        </w:rPr>
        <w:br/>
      </w:r>
      <w:r w:rsidR="00F77DEA">
        <w:rPr>
          <w:rFonts w:cs="Arial"/>
          <w:szCs w:val="20"/>
        </w:rPr>
        <w:t>z nich to</w:t>
      </w:r>
      <w:r w:rsidRPr="00262684">
        <w:rPr>
          <w:rFonts w:cs="Arial"/>
          <w:szCs w:val="20"/>
        </w:rPr>
        <w:t xml:space="preserve"> MŚP, a pozostali to osoby fizyczne rozpoczynające działalność gospodarczą).</w:t>
      </w:r>
    </w:p>
    <w:p w14:paraId="17F5625A" w14:textId="77777777" w:rsidR="00393876" w:rsidRDefault="00393876">
      <w:pPr>
        <w:spacing w:line="240" w:lineRule="auto"/>
        <w:ind w:firstLine="0"/>
        <w:jc w:val="left"/>
        <w:rPr>
          <w:rFonts w:eastAsia="Arial" w:cs="Arial"/>
          <w:b/>
          <w:bCs/>
          <w:sz w:val="16"/>
          <w:szCs w:val="16"/>
          <w:lang w:eastAsia="pl-PL"/>
        </w:rPr>
      </w:pPr>
      <w:r>
        <w:br w:type="page"/>
      </w:r>
    </w:p>
    <w:p w14:paraId="02D7ADAF" w14:textId="1D069551" w:rsidR="00B93B6D" w:rsidRPr="00E747C5" w:rsidRDefault="00B93B6D" w:rsidP="00262684">
      <w:pPr>
        <w:pStyle w:val="ATABELA"/>
      </w:pPr>
      <w:r w:rsidRPr="00E747C5">
        <w:lastRenderedPageBreak/>
        <w:t xml:space="preserve">Tabela </w:t>
      </w:r>
      <w:fldSimple w:instr=" SEQ Tab. \* ARABIC ">
        <w:r w:rsidR="00CF4B19">
          <w:rPr>
            <w:noProof/>
          </w:rPr>
          <w:t>13</w:t>
        </w:r>
      </w:fldSimple>
      <w:r w:rsidRPr="00E747C5">
        <w:t xml:space="preserve">. </w:t>
      </w:r>
      <w:r w:rsidRPr="00262684">
        <w:t>Średnia</w:t>
      </w:r>
      <w:r w:rsidRPr="00E747C5">
        <w:t xml:space="preserve"> liczba klientów </w:t>
      </w:r>
      <w:r w:rsidR="008653A4">
        <w:t>obsłużonych</w:t>
      </w:r>
      <w:r w:rsidRPr="00E747C5">
        <w:t xml:space="preserve"> </w:t>
      </w:r>
      <w:r w:rsidR="008653A4" w:rsidRPr="00E747C5">
        <w:t>w latach 2016-2020</w:t>
      </w:r>
      <w:r w:rsidR="008653A4">
        <w:t xml:space="preserve"> </w:t>
      </w:r>
      <w:r w:rsidRPr="00E747C5">
        <w:t>przez IOB</w:t>
      </w:r>
      <w:r w:rsidR="008653A4">
        <w:t xml:space="preserve"> </w:t>
      </w:r>
      <w:r w:rsidR="00251911">
        <w:br/>
      </w:r>
      <w:r w:rsidR="00F24E52">
        <w:t xml:space="preserve">funkcjonujące </w:t>
      </w:r>
      <w:r w:rsidR="008653A4">
        <w:t>w województwie wielkopolskim</w:t>
      </w:r>
    </w:p>
    <w:tbl>
      <w:tblPr>
        <w:tblStyle w:val="Tabelasiatki6kolorowaakcent6"/>
        <w:tblW w:w="5817" w:type="dxa"/>
        <w:jc w:val="center"/>
        <w:tblLook w:val="04A0" w:firstRow="1" w:lastRow="0" w:firstColumn="1" w:lastColumn="0" w:noHBand="0" w:noVBand="1"/>
      </w:tblPr>
      <w:tblGrid>
        <w:gridCol w:w="4825"/>
        <w:gridCol w:w="992"/>
      </w:tblGrid>
      <w:tr w:rsidR="0024732A" w:rsidRPr="00F75B72" w14:paraId="34A2C548" w14:textId="77777777" w:rsidTr="00472E6D">
        <w:trPr>
          <w:cnfStyle w:val="100000000000" w:firstRow="1" w:lastRow="0" w:firstColumn="0" w:lastColumn="0" w:oddVBand="0" w:evenVBand="0" w:oddHBand="0" w:evenHBand="0" w:firstRowFirstColumn="0" w:firstRowLastColumn="0" w:lastRowFirstColumn="0" w:lastRowLastColumn="0"/>
          <w:trHeight w:val="249"/>
          <w:jc w:val="center"/>
        </w:trPr>
        <w:tc>
          <w:tcPr>
            <w:cnfStyle w:val="001000000000" w:firstRow="0" w:lastRow="0" w:firstColumn="1" w:lastColumn="0" w:oddVBand="0" w:evenVBand="0" w:oddHBand="0" w:evenHBand="0" w:firstRowFirstColumn="0" w:firstRowLastColumn="0" w:lastRowFirstColumn="0" w:lastRowLastColumn="0"/>
            <w:tcW w:w="4825" w:type="dxa"/>
            <w:noWrap/>
            <w:vAlign w:val="center"/>
            <w:hideMark/>
          </w:tcPr>
          <w:p w14:paraId="272EB6D7" w14:textId="77777777" w:rsidR="0024732A" w:rsidRPr="00FD1DA9" w:rsidRDefault="0024732A" w:rsidP="00FD1DA9">
            <w:pPr>
              <w:spacing w:before="40" w:after="40"/>
              <w:ind w:firstLine="0"/>
              <w:jc w:val="center"/>
              <w:rPr>
                <w:rFonts w:eastAsia="Times New Roman" w:cs="Arial"/>
                <w:bCs w:val="0"/>
                <w:color w:val="000000"/>
                <w:sz w:val="16"/>
                <w:szCs w:val="16"/>
                <w:lang w:eastAsia="pl-PL"/>
              </w:rPr>
            </w:pPr>
            <w:r w:rsidRPr="00FD1DA9">
              <w:rPr>
                <w:rFonts w:eastAsia="Times New Roman" w:cs="Arial"/>
                <w:bCs w:val="0"/>
                <w:color w:val="000000"/>
                <w:sz w:val="16"/>
                <w:szCs w:val="16"/>
                <w:lang w:eastAsia="pl-PL"/>
              </w:rPr>
              <w:t>Rodzaj klientów</w:t>
            </w:r>
          </w:p>
        </w:tc>
        <w:tc>
          <w:tcPr>
            <w:tcW w:w="992" w:type="dxa"/>
            <w:vAlign w:val="center"/>
            <w:hideMark/>
          </w:tcPr>
          <w:p w14:paraId="46292CA6" w14:textId="27F73688" w:rsidR="0024732A" w:rsidRPr="00FD1DA9" w:rsidRDefault="0024732A" w:rsidP="00FD1DA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FD1DA9">
              <w:rPr>
                <w:rFonts w:eastAsia="Times New Roman" w:cs="Arial"/>
                <w:bCs w:val="0"/>
                <w:color w:val="000000"/>
                <w:sz w:val="16"/>
                <w:szCs w:val="16"/>
                <w:lang w:eastAsia="pl-PL"/>
              </w:rPr>
              <w:t>Średnia</w:t>
            </w:r>
            <w:r w:rsidRPr="00FD1DA9">
              <w:rPr>
                <w:rStyle w:val="Odwoanieprzypisudolnego"/>
                <w:rFonts w:eastAsia="Times New Roman" w:cs="Arial"/>
                <w:bCs w:val="0"/>
                <w:color w:val="000000"/>
                <w:sz w:val="16"/>
                <w:szCs w:val="16"/>
                <w:lang w:eastAsia="pl-PL"/>
              </w:rPr>
              <w:footnoteReference w:id="36"/>
            </w:r>
          </w:p>
        </w:tc>
      </w:tr>
      <w:tr w:rsidR="0024732A" w:rsidRPr="00F75B72" w14:paraId="725DFB47" w14:textId="77777777" w:rsidTr="00472E6D">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637720FD" w14:textId="2227CE61"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Samozatrudnieni (n=22)</w:t>
            </w:r>
          </w:p>
        </w:tc>
        <w:tc>
          <w:tcPr>
            <w:tcW w:w="992" w:type="dxa"/>
            <w:vAlign w:val="center"/>
            <w:hideMark/>
          </w:tcPr>
          <w:p w14:paraId="6C396ED6" w14:textId="0F168346" w:rsidR="0024732A" w:rsidRPr="00F75B72" w:rsidRDefault="0024732A"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634,3</w:t>
            </w:r>
          </w:p>
        </w:tc>
      </w:tr>
      <w:tr w:rsidR="0024732A" w:rsidRPr="00F75B72" w14:paraId="1BDD34B7" w14:textId="77777777" w:rsidTr="00472E6D">
        <w:trPr>
          <w:trHeight w:val="153"/>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1A7DD698" w14:textId="54FD5294"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MŚP (n=39)</w:t>
            </w:r>
          </w:p>
        </w:tc>
        <w:tc>
          <w:tcPr>
            <w:tcW w:w="992" w:type="dxa"/>
            <w:vAlign w:val="center"/>
            <w:hideMark/>
          </w:tcPr>
          <w:p w14:paraId="689E4C2C" w14:textId="19D4CD4C" w:rsidR="0024732A" w:rsidRPr="00F75B72" w:rsidRDefault="0024732A"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1 634,3</w:t>
            </w:r>
          </w:p>
        </w:tc>
      </w:tr>
      <w:tr w:rsidR="0024732A" w:rsidRPr="00F75B72" w14:paraId="0CEAF1F6" w14:textId="77777777" w:rsidTr="00472E6D">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103C0635" w14:textId="51A21DE5"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Duże przedsiębiorstwa (n=15)</w:t>
            </w:r>
          </w:p>
        </w:tc>
        <w:tc>
          <w:tcPr>
            <w:tcW w:w="992" w:type="dxa"/>
            <w:vAlign w:val="center"/>
            <w:hideMark/>
          </w:tcPr>
          <w:p w14:paraId="69C6DBCB" w14:textId="6079C1B1" w:rsidR="0024732A" w:rsidRPr="00F75B72" w:rsidRDefault="0024732A"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78,5</w:t>
            </w:r>
          </w:p>
        </w:tc>
      </w:tr>
      <w:tr w:rsidR="0024732A" w:rsidRPr="00F75B72" w14:paraId="59556203" w14:textId="77777777" w:rsidTr="00472E6D">
        <w:trPr>
          <w:trHeight w:val="249"/>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2C511D78" w14:textId="612454ED"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Organizacje i stowarzyszenia (n=16)</w:t>
            </w:r>
          </w:p>
        </w:tc>
        <w:tc>
          <w:tcPr>
            <w:tcW w:w="992" w:type="dxa"/>
            <w:vAlign w:val="center"/>
            <w:hideMark/>
          </w:tcPr>
          <w:p w14:paraId="3EE459CA" w14:textId="7561C0F8" w:rsidR="0024732A" w:rsidRPr="00F75B72" w:rsidRDefault="0024732A"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24,0</w:t>
            </w:r>
          </w:p>
        </w:tc>
      </w:tr>
      <w:tr w:rsidR="0024732A" w:rsidRPr="00F75B72" w14:paraId="2D2FE771" w14:textId="77777777" w:rsidTr="00472E6D">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3B9DFFCE" w14:textId="08D40573"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Instytucje publiczne (n=14)</w:t>
            </w:r>
          </w:p>
        </w:tc>
        <w:tc>
          <w:tcPr>
            <w:tcW w:w="992" w:type="dxa"/>
            <w:vAlign w:val="center"/>
            <w:hideMark/>
          </w:tcPr>
          <w:p w14:paraId="376B5F33" w14:textId="7FBA5DA2" w:rsidR="0024732A" w:rsidRPr="00F75B72" w:rsidRDefault="0024732A"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45,0</w:t>
            </w:r>
          </w:p>
        </w:tc>
      </w:tr>
      <w:tr w:rsidR="0024732A" w:rsidRPr="00F75B72" w14:paraId="4C844C47" w14:textId="77777777" w:rsidTr="00472E6D">
        <w:trPr>
          <w:trHeight w:val="249"/>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21CEB192" w14:textId="23218F5A"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Osoby prywatne (n=15)</w:t>
            </w:r>
          </w:p>
        </w:tc>
        <w:tc>
          <w:tcPr>
            <w:tcW w:w="992" w:type="dxa"/>
            <w:vAlign w:val="center"/>
            <w:hideMark/>
          </w:tcPr>
          <w:p w14:paraId="117EE783" w14:textId="42EEDD1B" w:rsidR="0024732A" w:rsidRPr="00F75B72" w:rsidRDefault="0024732A"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144,7</w:t>
            </w:r>
          </w:p>
        </w:tc>
      </w:tr>
      <w:tr w:rsidR="0024732A" w:rsidRPr="00F75B72" w14:paraId="5A69D4FB" w14:textId="77777777" w:rsidTr="00472E6D">
        <w:trPr>
          <w:cnfStyle w:val="000000100000" w:firstRow="0" w:lastRow="0" w:firstColumn="0" w:lastColumn="0" w:oddVBand="0" w:evenVBand="0" w:oddHBand="1" w:evenHBand="0" w:firstRowFirstColumn="0" w:firstRowLastColumn="0" w:lastRowFirstColumn="0" w:lastRowLastColumn="0"/>
          <w:trHeight w:val="249"/>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0A6F28C5" w14:textId="76A962C2"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Osoby bezrobotne (n=16)</w:t>
            </w:r>
          </w:p>
        </w:tc>
        <w:tc>
          <w:tcPr>
            <w:tcW w:w="992" w:type="dxa"/>
            <w:vAlign w:val="center"/>
            <w:hideMark/>
          </w:tcPr>
          <w:p w14:paraId="657BD366" w14:textId="3D00FC35" w:rsidR="0024732A" w:rsidRPr="00F75B72" w:rsidRDefault="0024732A"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145,3</w:t>
            </w:r>
          </w:p>
        </w:tc>
      </w:tr>
      <w:tr w:rsidR="0024732A" w:rsidRPr="00F75B72" w14:paraId="4BD67315" w14:textId="77777777" w:rsidTr="00472E6D">
        <w:trPr>
          <w:trHeight w:val="67"/>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291C94BA" w14:textId="40B301D4"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Osoby fizyczne rozpoczynające działalność gospodarczą (n=26)</w:t>
            </w:r>
          </w:p>
        </w:tc>
        <w:tc>
          <w:tcPr>
            <w:tcW w:w="992" w:type="dxa"/>
            <w:vAlign w:val="center"/>
            <w:hideMark/>
          </w:tcPr>
          <w:p w14:paraId="48825A7E" w14:textId="2CCB574C" w:rsidR="0024732A" w:rsidRPr="00F75B72" w:rsidRDefault="0024732A" w:rsidP="00FD1DA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361,9</w:t>
            </w:r>
          </w:p>
        </w:tc>
      </w:tr>
      <w:tr w:rsidR="0024732A" w:rsidRPr="00F75B72" w14:paraId="7C29E69D" w14:textId="77777777" w:rsidTr="00472E6D">
        <w:trPr>
          <w:cnfStyle w:val="000000100000" w:firstRow="0" w:lastRow="0" w:firstColumn="0" w:lastColumn="0" w:oddVBand="0" w:evenVBand="0" w:oddHBand="1" w:evenHBand="0" w:firstRowFirstColumn="0" w:firstRowLastColumn="0" w:lastRowFirstColumn="0" w:lastRowLastColumn="0"/>
          <w:trHeight w:val="249"/>
          <w:jc w:val="center"/>
        </w:trPr>
        <w:tc>
          <w:tcPr>
            <w:cnfStyle w:val="001000000000" w:firstRow="0" w:lastRow="0" w:firstColumn="1" w:lastColumn="0" w:oddVBand="0" w:evenVBand="0" w:oddHBand="0" w:evenHBand="0" w:firstRowFirstColumn="0" w:firstRowLastColumn="0" w:lastRowFirstColumn="0" w:lastRowLastColumn="0"/>
            <w:tcW w:w="4825" w:type="dxa"/>
            <w:vAlign w:val="center"/>
            <w:hideMark/>
          </w:tcPr>
          <w:p w14:paraId="7D09C843" w14:textId="6A29F69E" w:rsidR="0024732A" w:rsidRPr="00FD1DA9" w:rsidRDefault="0024732A" w:rsidP="00FD1DA9">
            <w:pPr>
              <w:spacing w:before="40" w:after="40"/>
              <w:ind w:firstLine="0"/>
              <w:jc w:val="left"/>
              <w:rPr>
                <w:rFonts w:eastAsia="Times New Roman" w:cs="Arial"/>
                <w:b w:val="0"/>
                <w:color w:val="000000"/>
                <w:sz w:val="16"/>
                <w:szCs w:val="16"/>
                <w:lang w:eastAsia="pl-PL"/>
              </w:rPr>
            </w:pPr>
            <w:r w:rsidRPr="00FD1DA9">
              <w:rPr>
                <w:rFonts w:eastAsia="Times New Roman" w:cs="Arial"/>
                <w:b w:val="0"/>
                <w:color w:val="000000"/>
                <w:sz w:val="16"/>
                <w:szCs w:val="16"/>
                <w:lang w:eastAsia="pl-PL"/>
              </w:rPr>
              <w:t>Absolwenci/młodzież (n=8)</w:t>
            </w:r>
          </w:p>
        </w:tc>
        <w:tc>
          <w:tcPr>
            <w:tcW w:w="992" w:type="dxa"/>
            <w:vAlign w:val="center"/>
            <w:hideMark/>
          </w:tcPr>
          <w:p w14:paraId="7B54B829" w14:textId="3BB7D52C" w:rsidR="0024732A" w:rsidRPr="00F75B72" w:rsidRDefault="0024732A" w:rsidP="00FD1DA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125,0</w:t>
            </w:r>
          </w:p>
        </w:tc>
      </w:tr>
    </w:tbl>
    <w:p w14:paraId="6E8120A0" w14:textId="042B872F" w:rsidR="00B93B6D" w:rsidRDefault="00037912" w:rsidP="007B4524">
      <w:pPr>
        <w:pStyle w:val="AZRODLO"/>
        <w:spacing w:before="60"/>
      </w:pPr>
      <w:r>
        <w:t>Źródło: badanie CAWI/CATI</w:t>
      </w:r>
    </w:p>
    <w:p w14:paraId="09466FAA" w14:textId="77777777" w:rsidR="00262684" w:rsidRPr="00E747C5" w:rsidRDefault="00262684" w:rsidP="00262684"/>
    <w:p w14:paraId="2CA4E37E" w14:textId="77777777" w:rsidR="00393876" w:rsidRDefault="00393876" w:rsidP="00393876">
      <w:pPr>
        <w:spacing w:before="120" w:after="120"/>
        <w:rPr>
          <w:rFonts w:cs="Arial"/>
          <w:szCs w:val="20"/>
        </w:rPr>
      </w:pPr>
      <w:r>
        <w:rPr>
          <w:rFonts w:cs="Arial"/>
          <w:szCs w:val="20"/>
        </w:rPr>
        <w:t xml:space="preserve">Na przeciwległym biegunie znajdują się takie IOB, które we wskazanym okresie obsłużyły jedynie do 25 klientów: </w:t>
      </w:r>
      <w:r w:rsidRPr="00E90AD7">
        <w:rPr>
          <w:rFonts w:cs="Arial"/>
          <w:szCs w:val="20"/>
        </w:rPr>
        <w:t>Centrum Transferu Technologii Politechniki Poznańskiej</w:t>
      </w:r>
      <w:r>
        <w:rPr>
          <w:rFonts w:cs="Arial"/>
          <w:szCs w:val="20"/>
        </w:rPr>
        <w:t xml:space="preserve">, </w:t>
      </w:r>
      <w:r w:rsidRPr="00EE0748">
        <w:rPr>
          <w:rFonts w:cs="Arial"/>
          <w:szCs w:val="20"/>
        </w:rPr>
        <w:t>Wielkopolskie Zrzeszenie Handlu i Usług</w:t>
      </w:r>
      <w:r>
        <w:rPr>
          <w:rFonts w:cs="Arial"/>
          <w:szCs w:val="20"/>
        </w:rPr>
        <w:t xml:space="preserve">, </w:t>
      </w:r>
      <w:r w:rsidRPr="00E90AD7">
        <w:rPr>
          <w:rFonts w:cs="Arial"/>
          <w:szCs w:val="20"/>
        </w:rPr>
        <w:t>Wielkopolska Izba Budownictwa</w:t>
      </w:r>
      <w:r>
        <w:rPr>
          <w:rFonts w:cs="Arial"/>
          <w:szCs w:val="20"/>
        </w:rPr>
        <w:t xml:space="preserve">. W przypadku organizacji gospodarczych trzeba jednak zaznaczyć, że ich statutowa działalność skupia się na reprezentowaniu interesów branżowych </w:t>
      </w:r>
      <w:r w:rsidRPr="00E90AD7">
        <w:rPr>
          <w:rFonts w:cs="Arial"/>
          <w:szCs w:val="20"/>
        </w:rPr>
        <w:t>wobec władz samorządowych i administracyjnych regionu.</w:t>
      </w:r>
      <w:r>
        <w:rPr>
          <w:rFonts w:cs="Arial"/>
          <w:szCs w:val="20"/>
        </w:rPr>
        <w:t xml:space="preserve"> Działalność w charakterze IOB jest niejako dodatkową funkcjonalnością</w:t>
      </w:r>
      <w:r w:rsidRPr="00E90AD7">
        <w:rPr>
          <w:rFonts w:cs="Arial"/>
          <w:szCs w:val="20"/>
        </w:rPr>
        <w:t>.</w:t>
      </w:r>
      <w:r>
        <w:rPr>
          <w:rFonts w:cs="Arial"/>
          <w:szCs w:val="20"/>
        </w:rPr>
        <w:t xml:space="preserve"> Wśród ww. jednostek o względnie niewielkiej liczbie klientów zwraca uwagę </w:t>
      </w:r>
      <w:r w:rsidRPr="00E90AD7">
        <w:rPr>
          <w:rFonts w:cs="Arial"/>
          <w:szCs w:val="20"/>
        </w:rPr>
        <w:t>Centrum Transferu Technologii Politechniki Poznańskiej</w:t>
      </w:r>
      <w:r>
        <w:rPr>
          <w:rFonts w:cs="Arial"/>
          <w:szCs w:val="20"/>
        </w:rPr>
        <w:t xml:space="preserve">. Taki stan rzeczy oznacza, że w perspektywie ostatniej dekady niewiele zmieniło się pod względem zainteresowania przedsiębiorstw korzystaniem </w:t>
      </w:r>
      <w:r>
        <w:rPr>
          <w:rFonts w:cs="Arial"/>
          <w:szCs w:val="20"/>
        </w:rPr>
        <w:br/>
        <w:t>z tego rodzaju usług. Jak wykazały badania prowadzone w 2012 roku</w:t>
      </w:r>
      <w:r w:rsidRPr="00503491">
        <w:rPr>
          <w:rFonts w:cs="Arial"/>
          <w:szCs w:val="20"/>
        </w:rPr>
        <w:t xml:space="preserve">, </w:t>
      </w:r>
      <w:r>
        <w:rPr>
          <w:rFonts w:cs="Arial"/>
          <w:szCs w:val="20"/>
        </w:rPr>
        <w:t>z</w:t>
      </w:r>
      <w:r w:rsidRPr="00503491">
        <w:rPr>
          <w:rFonts w:cs="Arial"/>
          <w:szCs w:val="20"/>
        </w:rPr>
        <w:t>aledwie 14,9% firm, które zadeklarowały wdrażanie technologii ze źródeł zewnętrz</w:t>
      </w:r>
      <w:r>
        <w:rPr>
          <w:rFonts w:cs="Arial"/>
          <w:szCs w:val="20"/>
        </w:rPr>
        <w:t xml:space="preserve">nych </w:t>
      </w:r>
      <w:r w:rsidRPr="00503491">
        <w:rPr>
          <w:rFonts w:cs="Arial"/>
          <w:szCs w:val="20"/>
        </w:rPr>
        <w:t>korzystało w</w:t>
      </w:r>
      <w:r>
        <w:rPr>
          <w:rFonts w:cs="Arial"/>
          <w:szCs w:val="20"/>
        </w:rPr>
        <w:t xml:space="preserve"> </w:t>
      </w:r>
      <w:r w:rsidRPr="00503491">
        <w:rPr>
          <w:rFonts w:cs="Arial"/>
          <w:szCs w:val="20"/>
        </w:rPr>
        <w:t>tym procesie z usług wyspecjalizowanych pośredników, co przekłada</w:t>
      </w:r>
      <w:r>
        <w:rPr>
          <w:rFonts w:cs="Arial"/>
          <w:szCs w:val="20"/>
        </w:rPr>
        <w:t>ło</w:t>
      </w:r>
      <w:r w:rsidRPr="00503491">
        <w:rPr>
          <w:rFonts w:cs="Arial"/>
          <w:szCs w:val="20"/>
        </w:rPr>
        <w:t xml:space="preserve"> się na niecałe 3% wszystkich badanych przedsiębiorstw</w:t>
      </w:r>
      <w:r>
        <w:rPr>
          <w:rFonts w:cs="Arial"/>
          <w:szCs w:val="20"/>
        </w:rPr>
        <w:t xml:space="preserve">. </w:t>
      </w:r>
      <w:r>
        <w:t>Wraz ze wzrostem wielkości przedsiębiorstwa rośnie odsetek firm korzystających z ofert brokerów komercyjnych, współpracujących naukowców oraz innych form pośrednictwa</w:t>
      </w:r>
      <w:r>
        <w:rPr>
          <w:rStyle w:val="Odwoanieprzypisudolnego"/>
          <w:rFonts w:cs="Arial"/>
          <w:szCs w:val="20"/>
        </w:rPr>
        <w:footnoteReference w:id="37"/>
      </w:r>
      <w:r>
        <w:rPr>
          <w:rFonts w:cs="Arial"/>
          <w:szCs w:val="20"/>
        </w:rPr>
        <w:t>. Może to świadczyć o niewielkim poziomie świadomości przedsiębiorców, że w regionie funkcjonują tego rodzaju jednostki, ale też wynikać z identyfikowanego w wielu analizach problemu kooperacji pomiędzy biznesem a sferą nauki. Zwracają na nie uwagę chociażby autorzy przywoływanej wyżej analizy z 2012 roku. Wskazują oni m.in. na ni</w:t>
      </w:r>
      <w:r w:rsidRPr="00680281">
        <w:rPr>
          <w:rFonts w:cs="Arial"/>
          <w:szCs w:val="20"/>
        </w:rPr>
        <w:t>ski poziom współpracy środowiska przedsiębiorców z jednostkami naukowymi (choć często występują kontakty nieformalne)</w:t>
      </w:r>
      <w:r>
        <w:rPr>
          <w:rFonts w:cs="Arial"/>
          <w:szCs w:val="20"/>
        </w:rPr>
        <w:t xml:space="preserve">, </w:t>
      </w:r>
      <w:r w:rsidRPr="00680281">
        <w:rPr>
          <w:rFonts w:cs="Arial"/>
          <w:szCs w:val="20"/>
        </w:rPr>
        <w:t>pasywność instytucji naukowych w tworzeniu oferty innowacyjnych rozwiązań</w:t>
      </w:r>
      <w:r>
        <w:rPr>
          <w:rFonts w:cs="Arial"/>
          <w:szCs w:val="20"/>
        </w:rPr>
        <w:t xml:space="preserve"> czy</w:t>
      </w:r>
      <w:r w:rsidRPr="00680281">
        <w:rPr>
          <w:rFonts w:cs="Arial"/>
          <w:szCs w:val="20"/>
        </w:rPr>
        <w:t xml:space="preserve"> brak inicjatyw komercjalizacji wiedzy ze strony instytucji naukowych</w:t>
      </w:r>
      <w:r>
        <w:rPr>
          <w:rStyle w:val="Odwoanieprzypisudolnego"/>
          <w:rFonts w:cs="Arial"/>
          <w:szCs w:val="20"/>
        </w:rPr>
        <w:footnoteReference w:id="38"/>
      </w:r>
      <w:r>
        <w:rPr>
          <w:rFonts w:cs="Arial"/>
          <w:szCs w:val="20"/>
        </w:rPr>
        <w:t>.</w:t>
      </w:r>
    </w:p>
    <w:p w14:paraId="158FDD2E" w14:textId="77777777" w:rsidR="000947B6" w:rsidRDefault="000947B6" w:rsidP="000947B6">
      <w:pPr>
        <w:spacing w:before="120" w:after="120"/>
        <w:rPr>
          <w:rFonts w:cs="Arial"/>
          <w:szCs w:val="20"/>
        </w:rPr>
      </w:pPr>
      <w:r>
        <w:rPr>
          <w:rFonts w:cs="Arial"/>
          <w:szCs w:val="20"/>
        </w:rPr>
        <w:t>E</w:t>
      </w:r>
      <w:r w:rsidRPr="00E747C5">
        <w:rPr>
          <w:rFonts w:cs="Arial"/>
          <w:szCs w:val="20"/>
        </w:rPr>
        <w:t>fekt</w:t>
      </w:r>
      <w:r>
        <w:rPr>
          <w:rFonts w:cs="Arial"/>
          <w:szCs w:val="20"/>
        </w:rPr>
        <w:t>y</w:t>
      </w:r>
      <w:r w:rsidRPr="00E747C5">
        <w:rPr>
          <w:rFonts w:cs="Arial"/>
          <w:szCs w:val="20"/>
        </w:rPr>
        <w:t xml:space="preserve"> działalności wielkopolskich IOB</w:t>
      </w:r>
      <w:r>
        <w:rPr>
          <w:rFonts w:cs="Arial"/>
          <w:szCs w:val="20"/>
        </w:rPr>
        <w:t xml:space="preserve"> zostały ocenione</w:t>
      </w:r>
      <w:r w:rsidRPr="00E747C5">
        <w:rPr>
          <w:rFonts w:cs="Arial"/>
          <w:szCs w:val="20"/>
        </w:rPr>
        <w:t xml:space="preserve"> </w:t>
      </w:r>
      <w:r>
        <w:rPr>
          <w:rFonts w:cs="Arial"/>
          <w:szCs w:val="20"/>
        </w:rPr>
        <w:t>na podstawie</w:t>
      </w:r>
      <w:r w:rsidRPr="00E747C5">
        <w:rPr>
          <w:rFonts w:cs="Arial"/>
          <w:szCs w:val="20"/>
        </w:rPr>
        <w:t xml:space="preserve"> liczb</w:t>
      </w:r>
      <w:r>
        <w:rPr>
          <w:rFonts w:cs="Arial"/>
          <w:szCs w:val="20"/>
        </w:rPr>
        <w:t>y</w:t>
      </w:r>
      <w:r w:rsidRPr="00E747C5">
        <w:rPr>
          <w:rFonts w:cs="Arial"/>
          <w:szCs w:val="20"/>
        </w:rPr>
        <w:t xml:space="preserve"> </w:t>
      </w:r>
      <w:r>
        <w:rPr>
          <w:rFonts w:cs="Arial"/>
          <w:szCs w:val="20"/>
        </w:rPr>
        <w:t xml:space="preserve">przedsięwzięć </w:t>
      </w:r>
      <w:r w:rsidRPr="00E747C5">
        <w:rPr>
          <w:rFonts w:cs="Arial"/>
          <w:szCs w:val="20"/>
        </w:rPr>
        <w:t xml:space="preserve">wspartych </w:t>
      </w:r>
      <w:r>
        <w:rPr>
          <w:rFonts w:cs="Arial"/>
          <w:szCs w:val="20"/>
        </w:rPr>
        <w:t>w latach 2016-2020 (por. tabela 14)</w:t>
      </w:r>
      <w:r w:rsidRPr="00E747C5">
        <w:rPr>
          <w:rFonts w:cs="Arial"/>
          <w:szCs w:val="20"/>
        </w:rPr>
        <w:t>. W tym przypadku średnia na każdą z instytucji uczestniczących w</w:t>
      </w:r>
      <w:r>
        <w:rPr>
          <w:rFonts w:cs="Arial"/>
          <w:szCs w:val="20"/>
        </w:rPr>
        <w:t xml:space="preserve"> </w:t>
      </w:r>
      <w:r w:rsidRPr="00E747C5">
        <w:rPr>
          <w:rFonts w:cs="Arial"/>
          <w:szCs w:val="20"/>
        </w:rPr>
        <w:t xml:space="preserve">badaniu jest znacząca i wynosi </w:t>
      </w:r>
      <w:r>
        <w:rPr>
          <w:rFonts w:cs="Arial"/>
          <w:szCs w:val="20"/>
        </w:rPr>
        <w:t xml:space="preserve">1 236 (IOB o największej </w:t>
      </w:r>
      <w:r>
        <w:rPr>
          <w:rFonts w:cs="Arial"/>
          <w:szCs w:val="20"/>
        </w:rPr>
        <w:lastRenderedPageBreak/>
        <w:t xml:space="preserve">liczbie wspartych przedsięwzięć: </w:t>
      </w:r>
      <w:r w:rsidRPr="00A73F50">
        <w:rPr>
          <w:rFonts w:cs="Arial"/>
          <w:szCs w:val="20"/>
        </w:rPr>
        <w:t>Polska Fundacja Przedsiębiorczości</w:t>
      </w:r>
      <w:r>
        <w:rPr>
          <w:rFonts w:cs="Arial"/>
          <w:szCs w:val="20"/>
        </w:rPr>
        <w:t xml:space="preserve"> – 20 tys., </w:t>
      </w:r>
      <w:r w:rsidRPr="00A73F50">
        <w:rPr>
          <w:rFonts w:cs="Arial"/>
          <w:szCs w:val="20"/>
        </w:rPr>
        <w:t>Polska Izba Gospodarcza Importerów, Eksporterów i Kooperacji</w:t>
      </w:r>
      <w:r>
        <w:rPr>
          <w:rFonts w:cs="Arial"/>
          <w:szCs w:val="20"/>
        </w:rPr>
        <w:t xml:space="preserve"> – 5 tys., </w:t>
      </w:r>
      <w:r w:rsidRPr="00A73F50">
        <w:rPr>
          <w:rFonts w:cs="Arial"/>
          <w:szCs w:val="20"/>
        </w:rPr>
        <w:t>Wielkopolska Agencja Rozwoju Przedsiębiorczości</w:t>
      </w:r>
      <w:r>
        <w:rPr>
          <w:rFonts w:cs="Arial"/>
          <w:szCs w:val="20"/>
        </w:rPr>
        <w:t xml:space="preserve"> – 1 625,</w:t>
      </w:r>
      <w:r w:rsidRPr="00A73F50">
        <w:rPr>
          <w:rFonts w:cs="Arial"/>
          <w:szCs w:val="20"/>
        </w:rPr>
        <w:t xml:space="preserve"> Stowarzyszenie Wspierania Przedsiębiorczości w</w:t>
      </w:r>
      <w:r>
        <w:rPr>
          <w:rFonts w:cs="Arial"/>
          <w:szCs w:val="20"/>
        </w:rPr>
        <w:t xml:space="preserve"> </w:t>
      </w:r>
      <w:r w:rsidRPr="00A73F50">
        <w:rPr>
          <w:rFonts w:cs="Arial"/>
          <w:szCs w:val="20"/>
        </w:rPr>
        <w:t>Kościanie</w:t>
      </w:r>
      <w:r>
        <w:rPr>
          <w:rFonts w:cs="Arial"/>
          <w:szCs w:val="20"/>
        </w:rPr>
        <w:t xml:space="preserve"> – 1 584, </w:t>
      </w:r>
      <w:r w:rsidRPr="00A73F50">
        <w:rPr>
          <w:rFonts w:cs="Arial"/>
          <w:szCs w:val="20"/>
        </w:rPr>
        <w:t>Stowarzyszenie Wspierania Przedsiębiorczości Powiatu Gostyńskiego</w:t>
      </w:r>
      <w:r>
        <w:rPr>
          <w:rFonts w:cs="Arial"/>
          <w:szCs w:val="20"/>
        </w:rPr>
        <w:t xml:space="preserve"> – 1 tys.)</w:t>
      </w:r>
      <w:r w:rsidRPr="00E747C5">
        <w:rPr>
          <w:rFonts w:cs="Arial"/>
          <w:szCs w:val="20"/>
        </w:rPr>
        <w:t>.</w:t>
      </w:r>
      <w:r>
        <w:rPr>
          <w:rFonts w:cs="Arial"/>
          <w:szCs w:val="20"/>
        </w:rPr>
        <w:t xml:space="preserve"> Uwagę</w:t>
      </w:r>
      <w:r w:rsidRPr="00E747C5">
        <w:rPr>
          <w:rFonts w:cs="Arial"/>
          <w:szCs w:val="20"/>
        </w:rPr>
        <w:t xml:space="preserve"> </w:t>
      </w:r>
      <w:r>
        <w:rPr>
          <w:rFonts w:cs="Arial"/>
          <w:szCs w:val="20"/>
        </w:rPr>
        <w:t>z</w:t>
      </w:r>
      <w:r w:rsidRPr="00E747C5">
        <w:rPr>
          <w:rFonts w:cs="Arial"/>
          <w:szCs w:val="20"/>
        </w:rPr>
        <w:t xml:space="preserve">wraca </w:t>
      </w:r>
      <w:r>
        <w:rPr>
          <w:rFonts w:cs="Arial"/>
          <w:szCs w:val="20"/>
        </w:rPr>
        <w:t>również średnia</w:t>
      </w:r>
      <w:r w:rsidRPr="00E747C5">
        <w:rPr>
          <w:rFonts w:cs="Arial"/>
          <w:szCs w:val="20"/>
        </w:rPr>
        <w:t xml:space="preserve"> liczba nowopowsta</w:t>
      </w:r>
      <w:r>
        <w:rPr>
          <w:rFonts w:cs="Arial"/>
          <w:szCs w:val="20"/>
        </w:rPr>
        <w:t>łych przedsiębiorstw (102,6</w:t>
      </w:r>
      <w:r w:rsidRPr="00E747C5">
        <w:rPr>
          <w:rFonts w:cs="Arial"/>
          <w:szCs w:val="20"/>
        </w:rPr>
        <w:t xml:space="preserve">) </w:t>
      </w:r>
      <w:r>
        <w:rPr>
          <w:rFonts w:cs="Arial"/>
          <w:szCs w:val="20"/>
        </w:rPr>
        <w:t>i</w:t>
      </w:r>
      <w:r w:rsidRPr="00E747C5">
        <w:rPr>
          <w:rFonts w:cs="Arial"/>
          <w:szCs w:val="20"/>
        </w:rPr>
        <w:t xml:space="preserve"> liczba przedsięwzięć wspierających procesy internacjonalizacji gospodarki (</w:t>
      </w:r>
      <w:r>
        <w:rPr>
          <w:rFonts w:cs="Arial"/>
          <w:szCs w:val="20"/>
        </w:rPr>
        <w:t>liczba przedsięwzięć proeksportowych – 94,1</w:t>
      </w:r>
      <w:r w:rsidRPr="00E747C5">
        <w:rPr>
          <w:rFonts w:cs="Arial"/>
          <w:szCs w:val="20"/>
        </w:rPr>
        <w:t xml:space="preserve">). </w:t>
      </w:r>
      <w:r>
        <w:rPr>
          <w:rFonts w:cs="Arial"/>
          <w:szCs w:val="20"/>
        </w:rPr>
        <w:t xml:space="preserve">Wśród IOB, które przyczyniły się do powstania największej liczby przedsiębiorstw można wymienić </w:t>
      </w:r>
      <w:r w:rsidRPr="00A73F50">
        <w:rPr>
          <w:rFonts w:cs="Arial"/>
          <w:szCs w:val="20"/>
        </w:rPr>
        <w:t>Stowarzyszenie Wspierania Przedsiębiorczości Powiatu Gostyńskiego</w:t>
      </w:r>
      <w:r>
        <w:rPr>
          <w:rFonts w:cs="Arial"/>
          <w:szCs w:val="20"/>
        </w:rPr>
        <w:t xml:space="preserve"> (1 tys. nowych firm), </w:t>
      </w:r>
      <w:r w:rsidRPr="00A73F50">
        <w:rPr>
          <w:rFonts w:cs="Arial"/>
          <w:szCs w:val="20"/>
        </w:rPr>
        <w:t>Stowarzyszenie Wspierania Przedsiębiorczości w Kościanie</w:t>
      </w:r>
      <w:r>
        <w:rPr>
          <w:rFonts w:cs="Arial"/>
          <w:szCs w:val="20"/>
        </w:rPr>
        <w:t xml:space="preserve"> (450 nowych firm) oraz </w:t>
      </w:r>
      <w:r w:rsidRPr="00086ADC">
        <w:rPr>
          <w:rFonts w:cs="Arial"/>
          <w:szCs w:val="20"/>
        </w:rPr>
        <w:t>Turecki Inkubator Przedsiębiorczości</w:t>
      </w:r>
      <w:r>
        <w:rPr>
          <w:rFonts w:cs="Arial"/>
          <w:szCs w:val="20"/>
        </w:rPr>
        <w:t xml:space="preserve"> (340 nowych firm). </w:t>
      </w:r>
      <w:r w:rsidRPr="00E747C5">
        <w:rPr>
          <w:rFonts w:cs="Arial"/>
          <w:szCs w:val="20"/>
        </w:rPr>
        <w:t xml:space="preserve">Najmniejsza liczba efektów </w:t>
      </w:r>
      <w:r>
        <w:rPr>
          <w:rFonts w:cs="Arial"/>
          <w:szCs w:val="20"/>
        </w:rPr>
        <w:t xml:space="preserve">osiągniętych przez IOB w latach 2016-2020 </w:t>
      </w:r>
      <w:r w:rsidRPr="00E747C5">
        <w:rPr>
          <w:rFonts w:cs="Arial"/>
          <w:szCs w:val="20"/>
        </w:rPr>
        <w:t>odnosi się do ochrony własności intelektualnej, jednak w tym kontekście trzeba zwrócić uwagę, że są to procesy skomplikowane, długotrwałe oraz kosztowne, jak również</w:t>
      </w:r>
      <w:r>
        <w:rPr>
          <w:rFonts w:cs="Arial"/>
          <w:szCs w:val="20"/>
        </w:rPr>
        <w:t>, że</w:t>
      </w:r>
      <w:r w:rsidRPr="00E747C5">
        <w:rPr>
          <w:rFonts w:cs="Arial"/>
          <w:szCs w:val="20"/>
        </w:rPr>
        <w:t xml:space="preserve"> nie zawsze dają z punktu widzenia przedsiębiorstw wystarczający poziom ochrony</w:t>
      </w:r>
      <w:r w:rsidRPr="00E747C5">
        <w:rPr>
          <w:rStyle w:val="Odwoanieprzypisudolnego"/>
          <w:rFonts w:cs="Arial"/>
          <w:szCs w:val="20"/>
        </w:rPr>
        <w:footnoteReference w:id="39"/>
      </w:r>
      <w:r>
        <w:rPr>
          <w:rFonts w:cs="Arial"/>
          <w:szCs w:val="20"/>
        </w:rPr>
        <w:t>.</w:t>
      </w:r>
      <w:r w:rsidRPr="00E747C5">
        <w:rPr>
          <w:rFonts w:cs="Arial"/>
          <w:szCs w:val="20"/>
        </w:rPr>
        <w:t xml:space="preserve"> Może to ograniczać zainteresowanie uzyskiwaniem tego rodzaju ochrony, co wpływa na efekty działalności IOB w tym zakresie.</w:t>
      </w:r>
      <w:r>
        <w:rPr>
          <w:rFonts w:cs="Arial"/>
          <w:szCs w:val="20"/>
        </w:rPr>
        <w:t xml:space="preserve"> W tym względzie na uwagę zasługuje działalność takich podmiotów jak: </w:t>
      </w:r>
      <w:r w:rsidRPr="00086ADC">
        <w:rPr>
          <w:rFonts w:cs="Arial"/>
          <w:szCs w:val="20"/>
        </w:rPr>
        <w:t xml:space="preserve">Wielkopolski Klub Techniki i Racjonalizacji </w:t>
      </w:r>
      <w:r>
        <w:rPr>
          <w:rFonts w:cs="Arial"/>
          <w:szCs w:val="20"/>
        </w:rPr>
        <w:t xml:space="preserve">(50 patentów), </w:t>
      </w:r>
      <w:r w:rsidRPr="00086ADC">
        <w:rPr>
          <w:rFonts w:cs="Arial"/>
          <w:szCs w:val="20"/>
        </w:rPr>
        <w:t>Poznański Park Naukowo-Technologiczny</w:t>
      </w:r>
      <w:r>
        <w:rPr>
          <w:rFonts w:cs="Arial"/>
          <w:szCs w:val="20"/>
        </w:rPr>
        <w:t xml:space="preserve"> (41 patentów) oraz </w:t>
      </w:r>
      <w:r w:rsidRPr="00086ADC">
        <w:rPr>
          <w:rFonts w:cs="Arial"/>
          <w:szCs w:val="20"/>
        </w:rPr>
        <w:t xml:space="preserve">Uczelniane </w:t>
      </w:r>
      <w:r>
        <w:rPr>
          <w:rFonts w:cs="Arial"/>
          <w:szCs w:val="20"/>
        </w:rPr>
        <w:t>C</w:t>
      </w:r>
      <w:r w:rsidRPr="00086ADC">
        <w:rPr>
          <w:rFonts w:cs="Arial"/>
          <w:szCs w:val="20"/>
        </w:rPr>
        <w:t>entrum Innowacji i</w:t>
      </w:r>
      <w:r>
        <w:rPr>
          <w:rFonts w:cs="Arial"/>
          <w:szCs w:val="20"/>
        </w:rPr>
        <w:t xml:space="preserve"> T</w:t>
      </w:r>
      <w:r w:rsidRPr="00086ADC">
        <w:rPr>
          <w:rFonts w:cs="Arial"/>
          <w:szCs w:val="20"/>
        </w:rPr>
        <w:t xml:space="preserve">ransferu </w:t>
      </w:r>
      <w:r>
        <w:rPr>
          <w:rFonts w:cs="Arial"/>
          <w:szCs w:val="20"/>
        </w:rPr>
        <w:t>T</w:t>
      </w:r>
      <w:r w:rsidRPr="00086ADC">
        <w:rPr>
          <w:rFonts w:cs="Arial"/>
          <w:szCs w:val="20"/>
        </w:rPr>
        <w:t xml:space="preserve">echnologii </w:t>
      </w:r>
      <w:r w:rsidRPr="002C6A4C">
        <w:rPr>
          <w:rFonts w:cs="Arial"/>
          <w:szCs w:val="20"/>
        </w:rPr>
        <w:t>Uniwersytetu im. Adama Mickiewicza</w:t>
      </w:r>
      <w:r>
        <w:rPr>
          <w:rFonts w:cs="Arial"/>
          <w:szCs w:val="20"/>
        </w:rPr>
        <w:t xml:space="preserve"> (35 patentów).</w:t>
      </w:r>
    </w:p>
    <w:p w14:paraId="46953030" w14:textId="77777777" w:rsidR="00262684" w:rsidRDefault="00262684" w:rsidP="00262684">
      <w:pPr>
        <w:rPr>
          <w:lang w:eastAsia="pl-PL"/>
        </w:rPr>
      </w:pPr>
    </w:p>
    <w:p w14:paraId="69310218" w14:textId="2031191C" w:rsidR="00B93B6D" w:rsidRPr="00E747C5" w:rsidRDefault="00B93B6D" w:rsidP="00262684">
      <w:pPr>
        <w:pStyle w:val="ATABELA"/>
      </w:pPr>
      <w:r w:rsidRPr="00E747C5">
        <w:t xml:space="preserve">Tabela </w:t>
      </w:r>
      <w:fldSimple w:instr=" SEQ Tab. \* ARABIC ">
        <w:r w:rsidR="00CF4B19">
          <w:rPr>
            <w:noProof/>
          </w:rPr>
          <w:t>14</w:t>
        </w:r>
      </w:fldSimple>
      <w:r w:rsidRPr="00E747C5">
        <w:t xml:space="preserve">. </w:t>
      </w:r>
      <w:r w:rsidR="00402C7E">
        <w:t>Wybrane e</w:t>
      </w:r>
      <w:r w:rsidRPr="00E747C5">
        <w:t xml:space="preserve">fekty działalności prowadzonej </w:t>
      </w:r>
      <w:r w:rsidR="00402C7E" w:rsidRPr="00E747C5">
        <w:t>w latach 2016-2020</w:t>
      </w:r>
      <w:r w:rsidR="00402C7E">
        <w:t xml:space="preserve"> </w:t>
      </w:r>
      <w:r w:rsidRPr="00E747C5">
        <w:t xml:space="preserve">przez IOB </w:t>
      </w:r>
      <w:r w:rsidR="00472E6D">
        <w:br/>
      </w:r>
      <w:r w:rsidR="00977B98">
        <w:t xml:space="preserve">funkcjonujące </w:t>
      </w:r>
      <w:r w:rsidR="00402C7E">
        <w:t>w województwie wielkopolskim</w:t>
      </w:r>
    </w:p>
    <w:tbl>
      <w:tblPr>
        <w:tblStyle w:val="Tabelasiatki6kolorowaakcent6"/>
        <w:tblW w:w="5669" w:type="dxa"/>
        <w:jc w:val="center"/>
        <w:tblLook w:val="04A0" w:firstRow="1" w:lastRow="0" w:firstColumn="1" w:lastColumn="0" w:noHBand="0" w:noVBand="1"/>
      </w:tblPr>
      <w:tblGrid>
        <w:gridCol w:w="4754"/>
        <w:gridCol w:w="915"/>
      </w:tblGrid>
      <w:tr w:rsidR="0024732A" w:rsidRPr="00F75B72" w14:paraId="57D6B5B8" w14:textId="77777777" w:rsidTr="005F1FBF">
        <w:trPr>
          <w:cnfStyle w:val="100000000000" w:firstRow="1" w:lastRow="0" w:firstColumn="0" w:lastColumn="0" w:oddVBand="0" w:evenVBand="0" w:oddHBand="0" w:evenHBand="0" w:firstRowFirstColumn="0" w:firstRowLastColumn="0" w:lastRowFirstColumn="0" w:lastRowLastColumn="0"/>
          <w:trHeight w:val="249"/>
          <w:jc w:val="center"/>
        </w:trPr>
        <w:tc>
          <w:tcPr>
            <w:cnfStyle w:val="001000000000" w:firstRow="0" w:lastRow="0" w:firstColumn="1" w:lastColumn="0" w:oddVBand="0" w:evenVBand="0" w:oddHBand="0" w:evenHBand="0" w:firstRowFirstColumn="0" w:firstRowLastColumn="0" w:lastRowFirstColumn="0" w:lastRowLastColumn="0"/>
            <w:tcW w:w="4754" w:type="dxa"/>
            <w:noWrap/>
            <w:vAlign w:val="center"/>
            <w:hideMark/>
          </w:tcPr>
          <w:p w14:paraId="182A3673" w14:textId="77777777" w:rsidR="0024732A" w:rsidRPr="00DD57A5" w:rsidRDefault="0024732A" w:rsidP="00DD57A5">
            <w:pPr>
              <w:spacing w:before="40" w:after="40"/>
              <w:ind w:firstLine="0"/>
              <w:jc w:val="center"/>
              <w:rPr>
                <w:rFonts w:eastAsia="Times New Roman" w:cs="Arial"/>
                <w:bCs w:val="0"/>
                <w:color w:val="000000"/>
                <w:sz w:val="16"/>
                <w:szCs w:val="16"/>
                <w:lang w:eastAsia="pl-PL"/>
              </w:rPr>
            </w:pPr>
            <w:r w:rsidRPr="00DD57A5">
              <w:rPr>
                <w:rFonts w:eastAsia="Times New Roman" w:cs="Arial"/>
                <w:bCs w:val="0"/>
                <w:color w:val="000000"/>
                <w:sz w:val="16"/>
                <w:szCs w:val="16"/>
                <w:lang w:eastAsia="pl-PL"/>
              </w:rPr>
              <w:t>Rodzaj efektu</w:t>
            </w:r>
          </w:p>
        </w:tc>
        <w:tc>
          <w:tcPr>
            <w:tcW w:w="915" w:type="dxa"/>
            <w:vAlign w:val="center"/>
            <w:hideMark/>
          </w:tcPr>
          <w:p w14:paraId="2677AA8D" w14:textId="567E89B1" w:rsidR="0024732A" w:rsidRPr="00DD57A5" w:rsidRDefault="0024732A" w:rsidP="00DD57A5">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DD57A5">
              <w:rPr>
                <w:rFonts w:eastAsia="Times New Roman" w:cs="Arial"/>
                <w:bCs w:val="0"/>
                <w:color w:val="000000"/>
                <w:sz w:val="16"/>
                <w:szCs w:val="16"/>
                <w:lang w:eastAsia="pl-PL"/>
              </w:rPr>
              <w:t>Średnia</w:t>
            </w:r>
            <w:r w:rsidRPr="00DD57A5">
              <w:rPr>
                <w:rStyle w:val="Odwoanieprzypisudolnego"/>
                <w:rFonts w:eastAsia="Times New Roman" w:cs="Arial"/>
                <w:bCs w:val="0"/>
                <w:color w:val="000000"/>
                <w:sz w:val="16"/>
                <w:szCs w:val="16"/>
                <w:lang w:eastAsia="pl-PL"/>
              </w:rPr>
              <w:footnoteReference w:id="40"/>
            </w:r>
          </w:p>
        </w:tc>
      </w:tr>
      <w:tr w:rsidR="0024732A" w:rsidRPr="00F75B72" w14:paraId="220CB90B" w14:textId="77777777" w:rsidTr="005F1FBF">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4754" w:type="dxa"/>
            <w:vAlign w:val="center"/>
            <w:hideMark/>
          </w:tcPr>
          <w:p w14:paraId="63062D28" w14:textId="34E5EF39"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cs="Arial"/>
                <w:b w:val="0"/>
                <w:color w:val="000000"/>
                <w:sz w:val="16"/>
                <w:szCs w:val="16"/>
              </w:rPr>
              <w:t>Liczba patentów (n=36)</w:t>
            </w:r>
          </w:p>
        </w:tc>
        <w:tc>
          <w:tcPr>
            <w:tcW w:w="915" w:type="dxa"/>
            <w:vAlign w:val="center"/>
            <w:hideMark/>
          </w:tcPr>
          <w:p w14:paraId="7EFF4526" w14:textId="5D243BFB" w:rsidR="0024732A" w:rsidRPr="00F75B72" w:rsidRDefault="0024732A" w:rsidP="00DD57A5">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cs="Arial"/>
                <w:color w:val="000000"/>
                <w:sz w:val="16"/>
                <w:szCs w:val="16"/>
              </w:rPr>
              <w:t>5,7</w:t>
            </w:r>
          </w:p>
        </w:tc>
      </w:tr>
      <w:tr w:rsidR="0024732A" w:rsidRPr="00F75B72" w14:paraId="7153C373" w14:textId="77777777" w:rsidTr="005F1FBF">
        <w:trPr>
          <w:trHeight w:val="153"/>
          <w:jc w:val="center"/>
        </w:trPr>
        <w:tc>
          <w:tcPr>
            <w:cnfStyle w:val="001000000000" w:firstRow="0" w:lastRow="0" w:firstColumn="1" w:lastColumn="0" w:oddVBand="0" w:evenVBand="0" w:oddHBand="0" w:evenHBand="0" w:firstRowFirstColumn="0" w:firstRowLastColumn="0" w:lastRowFirstColumn="0" w:lastRowLastColumn="0"/>
            <w:tcW w:w="4754" w:type="dxa"/>
            <w:vAlign w:val="center"/>
            <w:hideMark/>
          </w:tcPr>
          <w:p w14:paraId="5D23A6BF" w14:textId="1EE0F4AE"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cs="Arial"/>
                <w:b w:val="0"/>
                <w:color w:val="000000"/>
                <w:sz w:val="16"/>
                <w:szCs w:val="16"/>
              </w:rPr>
              <w:t>Liczba projektów związanych z komercjalizacją wiedzy (n=34)</w:t>
            </w:r>
          </w:p>
        </w:tc>
        <w:tc>
          <w:tcPr>
            <w:tcW w:w="915" w:type="dxa"/>
            <w:vAlign w:val="center"/>
            <w:hideMark/>
          </w:tcPr>
          <w:p w14:paraId="3BC0DFBA" w14:textId="614797C1" w:rsidR="0024732A" w:rsidRPr="00F75B72" w:rsidRDefault="0024732A" w:rsidP="00DD57A5">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cs="Arial"/>
                <w:color w:val="000000"/>
                <w:sz w:val="16"/>
                <w:szCs w:val="16"/>
              </w:rPr>
              <w:t>13,0</w:t>
            </w:r>
          </w:p>
        </w:tc>
      </w:tr>
      <w:tr w:rsidR="0024732A" w:rsidRPr="00F75B72" w14:paraId="649264B6" w14:textId="77777777" w:rsidTr="005F1FBF">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4754" w:type="dxa"/>
            <w:vAlign w:val="center"/>
            <w:hideMark/>
          </w:tcPr>
          <w:p w14:paraId="357E0DA9" w14:textId="08F4161A"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cs="Arial"/>
                <w:b w:val="0"/>
                <w:color w:val="000000"/>
                <w:sz w:val="16"/>
                <w:szCs w:val="16"/>
              </w:rPr>
              <w:t>Liczba nowopowstałych przedsiębiorstw (n=32)</w:t>
            </w:r>
          </w:p>
        </w:tc>
        <w:tc>
          <w:tcPr>
            <w:tcW w:w="915" w:type="dxa"/>
            <w:vAlign w:val="center"/>
            <w:hideMark/>
          </w:tcPr>
          <w:p w14:paraId="3FDEE20A" w14:textId="12E78FD2" w:rsidR="0024732A" w:rsidRPr="00F75B72" w:rsidRDefault="0024732A" w:rsidP="00DD57A5">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cs="Arial"/>
                <w:color w:val="000000"/>
                <w:sz w:val="16"/>
                <w:szCs w:val="16"/>
              </w:rPr>
              <w:t>102,6</w:t>
            </w:r>
          </w:p>
        </w:tc>
      </w:tr>
      <w:tr w:rsidR="0024732A" w:rsidRPr="00F75B72" w14:paraId="06414D06" w14:textId="77777777" w:rsidTr="005F1FBF">
        <w:trPr>
          <w:trHeight w:val="67"/>
          <w:jc w:val="center"/>
        </w:trPr>
        <w:tc>
          <w:tcPr>
            <w:cnfStyle w:val="001000000000" w:firstRow="0" w:lastRow="0" w:firstColumn="1" w:lastColumn="0" w:oddVBand="0" w:evenVBand="0" w:oddHBand="0" w:evenHBand="0" w:firstRowFirstColumn="0" w:firstRowLastColumn="0" w:lastRowFirstColumn="0" w:lastRowLastColumn="0"/>
            <w:tcW w:w="4754" w:type="dxa"/>
            <w:vAlign w:val="center"/>
            <w:hideMark/>
          </w:tcPr>
          <w:p w14:paraId="5F2E741B" w14:textId="66B6E1E7"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cs="Arial"/>
                <w:b w:val="0"/>
                <w:color w:val="000000"/>
                <w:sz w:val="16"/>
                <w:szCs w:val="16"/>
              </w:rPr>
              <w:t>Liczba wspartych przedsięwzięć (n=27)</w:t>
            </w:r>
          </w:p>
        </w:tc>
        <w:tc>
          <w:tcPr>
            <w:tcW w:w="915" w:type="dxa"/>
            <w:vAlign w:val="center"/>
            <w:hideMark/>
          </w:tcPr>
          <w:p w14:paraId="14290F6C" w14:textId="0994CD5D" w:rsidR="0024732A" w:rsidRPr="00F75B72" w:rsidRDefault="0024732A" w:rsidP="00DD57A5">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cs="Arial"/>
                <w:color w:val="000000"/>
                <w:sz w:val="16"/>
                <w:szCs w:val="16"/>
              </w:rPr>
              <w:t>1</w:t>
            </w:r>
            <w:r>
              <w:rPr>
                <w:rFonts w:cs="Arial"/>
                <w:color w:val="000000"/>
                <w:sz w:val="16"/>
                <w:szCs w:val="16"/>
              </w:rPr>
              <w:t> </w:t>
            </w:r>
            <w:r w:rsidRPr="00F75B72">
              <w:rPr>
                <w:rFonts w:cs="Arial"/>
                <w:color w:val="000000"/>
                <w:sz w:val="16"/>
                <w:szCs w:val="16"/>
              </w:rPr>
              <w:t>236,0</w:t>
            </w:r>
          </w:p>
        </w:tc>
      </w:tr>
      <w:tr w:rsidR="0024732A" w:rsidRPr="00F75B72" w14:paraId="2ED7C0A3" w14:textId="77777777" w:rsidTr="005F1FBF">
        <w:trPr>
          <w:cnfStyle w:val="000000100000" w:firstRow="0" w:lastRow="0" w:firstColumn="0" w:lastColumn="0" w:oddVBand="0" w:evenVBand="0" w:oddHBand="1" w:evenHBand="0" w:firstRowFirstColumn="0" w:firstRowLastColumn="0" w:lastRowFirstColumn="0" w:lastRowLastColumn="0"/>
          <w:trHeight w:val="249"/>
          <w:jc w:val="center"/>
        </w:trPr>
        <w:tc>
          <w:tcPr>
            <w:cnfStyle w:val="001000000000" w:firstRow="0" w:lastRow="0" w:firstColumn="1" w:lastColumn="0" w:oddVBand="0" w:evenVBand="0" w:oddHBand="0" w:evenHBand="0" w:firstRowFirstColumn="0" w:firstRowLastColumn="0" w:lastRowFirstColumn="0" w:lastRowLastColumn="0"/>
            <w:tcW w:w="4754" w:type="dxa"/>
            <w:vAlign w:val="center"/>
            <w:hideMark/>
          </w:tcPr>
          <w:p w14:paraId="123487CB" w14:textId="16DC6984"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cs="Arial"/>
                <w:b w:val="0"/>
                <w:color w:val="000000"/>
                <w:sz w:val="16"/>
                <w:szCs w:val="16"/>
              </w:rPr>
              <w:t>Liczba przedsięwzięć proeksportowych (n=31)</w:t>
            </w:r>
          </w:p>
        </w:tc>
        <w:tc>
          <w:tcPr>
            <w:tcW w:w="915" w:type="dxa"/>
            <w:vAlign w:val="center"/>
            <w:hideMark/>
          </w:tcPr>
          <w:p w14:paraId="044A3B76" w14:textId="3F0C8684" w:rsidR="0024732A" w:rsidRPr="00F75B72" w:rsidRDefault="0024732A" w:rsidP="00DD57A5">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cs="Arial"/>
                <w:color w:val="000000"/>
                <w:sz w:val="16"/>
                <w:szCs w:val="16"/>
              </w:rPr>
              <w:t>94,1</w:t>
            </w:r>
          </w:p>
        </w:tc>
      </w:tr>
    </w:tbl>
    <w:p w14:paraId="2605EB7B" w14:textId="67ED25B0" w:rsidR="00B93B6D" w:rsidRDefault="00037912" w:rsidP="007B4524">
      <w:pPr>
        <w:pStyle w:val="AZRODLO"/>
        <w:spacing w:before="60"/>
      </w:pPr>
      <w:r>
        <w:t>Źródło: badanie CAWI/CATI</w:t>
      </w:r>
    </w:p>
    <w:p w14:paraId="562C2FA3" w14:textId="77777777" w:rsidR="000B460B" w:rsidRDefault="000B460B" w:rsidP="000B460B"/>
    <w:p w14:paraId="748734FC" w14:textId="4DFFF3D9" w:rsidR="005B6C21" w:rsidRDefault="00B93B6D" w:rsidP="006E16B2">
      <w:pPr>
        <w:spacing w:before="120" w:after="120"/>
        <w:rPr>
          <w:rFonts w:cs="Arial"/>
          <w:szCs w:val="20"/>
        </w:rPr>
      </w:pPr>
      <w:r w:rsidRPr="002C3325">
        <w:rPr>
          <w:rFonts w:cs="Arial"/>
          <w:szCs w:val="20"/>
        </w:rPr>
        <w:t xml:space="preserve">Efekty działalności IOB można także rozpatrywać analizując obszar związany </w:t>
      </w:r>
      <w:r w:rsidR="005F1FBF">
        <w:rPr>
          <w:rFonts w:cs="Arial"/>
          <w:szCs w:val="20"/>
        </w:rPr>
        <w:br/>
      </w:r>
      <w:r w:rsidRPr="002C3325">
        <w:rPr>
          <w:rFonts w:cs="Arial"/>
          <w:szCs w:val="20"/>
        </w:rPr>
        <w:t>z</w:t>
      </w:r>
      <w:r w:rsidR="00F43462">
        <w:rPr>
          <w:rFonts w:cs="Arial"/>
          <w:szCs w:val="20"/>
        </w:rPr>
        <w:t xml:space="preserve"> </w:t>
      </w:r>
      <w:r w:rsidRPr="002C3325">
        <w:rPr>
          <w:rFonts w:cs="Arial"/>
          <w:szCs w:val="20"/>
        </w:rPr>
        <w:t xml:space="preserve">wykorzystaniem infrastruktury oferowanej najemcom. Jak wynika z </w:t>
      </w:r>
      <w:r w:rsidR="00ED6F16">
        <w:rPr>
          <w:rFonts w:cs="Arial"/>
          <w:szCs w:val="20"/>
        </w:rPr>
        <w:t>przeprowadzonych badań,</w:t>
      </w:r>
      <w:r w:rsidRPr="002C3325">
        <w:rPr>
          <w:rFonts w:cs="Arial"/>
          <w:szCs w:val="20"/>
        </w:rPr>
        <w:t xml:space="preserve"> powierzchnia przeznaczona pod wynajem obejmuje około 72% całkowitej powierzchni zajm</w:t>
      </w:r>
      <w:r w:rsidR="00ED6F16">
        <w:rPr>
          <w:rFonts w:cs="Arial"/>
          <w:szCs w:val="20"/>
        </w:rPr>
        <w:t>owanej przez badane</w:t>
      </w:r>
      <w:r w:rsidRPr="002C3325">
        <w:rPr>
          <w:rFonts w:cs="Arial"/>
          <w:szCs w:val="20"/>
        </w:rPr>
        <w:t xml:space="preserve"> IOB</w:t>
      </w:r>
      <w:r w:rsidR="006E16B2">
        <w:rPr>
          <w:rFonts w:cs="Arial"/>
          <w:szCs w:val="20"/>
        </w:rPr>
        <w:t xml:space="preserve"> (por. tabela 15)</w:t>
      </w:r>
      <w:r w:rsidR="00753F26">
        <w:rPr>
          <w:rFonts w:cs="Arial"/>
          <w:szCs w:val="20"/>
        </w:rPr>
        <w:t>, p</w:t>
      </w:r>
      <w:r w:rsidRPr="002C3325">
        <w:rPr>
          <w:rFonts w:cs="Arial"/>
          <w:szCs w:val="20"/>
        </w:rPr>
        <w:t xml:space="preserve">rzy czym powierzchnie pod wynajem </w:t>
      </w:r>
      <w:r w:rsidR="00807D09">
        <w:rPr>
          <w:rFonts w:cs="Arial"/>
          <w:szCs w:val="20"/>
        </w:rPr>
        <w:t>dotyczą</w:t>
      </w:r>
      <w:r w:rsidRPr="002C3325">
        <w:rPr>
          <w:rFonts w:cs="Arial"/>
          <w:szCs w:val="20"/>
        </w:rPr>
        <w:t xml:space="preserve"> zarówno przestrzeni biurow</w:t>
      </w:r>
      <w:r w:rsidR="00807D09">
        <w:rPr>
          <w:rFonts w:cs="Arial"/>
          <w:szCs w:val="20"/>
        </w:rPr>
        <w:t>ych</w:t>
      </w:r>
      <w:r w:rsidRPr="002C3325">
        <w:rPr>
          <w:rFonts w:cs="Arial"/>
          <w:szCs w:val="20"/>
        </w:rPr>
        <w:t>, jak i produkcyjn</w:t>
      </w:r>
      <w:r w:rsidR="00807D09">
        <w:rPr>
          <w:rFonts w:cs="Arial"/>
          <w:szCs w:val="20"/>
        </w:rPr>
        <w:t>ych</w:t>
      </w:r>
      <w:r w:rsidRPr="002C3325">
        <w:rPr>
          <w:rFonts w:cs="Arial"/>
          <w:szCs w:val="20"/>
        </w:rPr>
        <w:t xml:space="preserve"> czy magazynow</w:t>
      </w:r>
      <w:r w:rsidR="00807D09">
        <w:rPr>
          <w:rFonts w:cs="Arial"/>
          <w:szCs w:val="20"/>
        </w:rPr>
        <w:t>ych</w:t>
      </w:r>
      <w:r w:rsidRPr="002C3325">
        <w:rPr>
          <w:rFonts w:cs="Arial"/>
          <w:szCs w:val="20"/>
        </w:rPr>
        <w:t>. Z informacji udostępnionych przez</w:t>
      </w:r>
      <w:r w:rsidR="00807D09">
        <w:rPr>
          <w:rFonts w:cs="Arial"/>
          <w:szCs w:val="20"/>
        </w:rPr>
        <w:t xml:space="preserve"> wielkopolskie</w:t>
      </w:r>
      <w:r w:rsidRPr="002C3325">
        <w:rPr>
          <w:rFonts w:cs="Arial"/>
          <w:szCs w:val="20"/>
        </w:rPr>
        <w:t xml:space="preserve"> IOB uczestniczące w badaniu wynika, że obecnie wykorzyst</w:t>
      </w:r>
      <w:r w:rsidR="00807D09">
        <w:rPr>
          <w:rFonts w:cs="Arial"/>
          <w:szCs w:val="20"/>
        </w:rPr>
        <w:t>ywane</w:t>
      </w:r>
      <w:r w:rsidRPr="002C3325">
        <w:rPr>
          <w:rFonts w:cs="Arial"/>
          <w:szCs w:val="20"/>
        </w:rPr>
        <w:t xml:space="preserve"> jest około trzech czwartych dostępnej do wynajęcia powierzchni. Największą powierzchnię przeznaczoną pod wynajem oferują: Wielkopolskie Centrum Wspierania I</w:t>
      </w:r>
      <w:r w:rsidR="00807D09">
        <w:rPr>
          <w:rFonts w:cs="Arial"/>
          <w:szCs w:val="20"/>
        </w:rPr>
        <w:t>nwestycji Sp. z o.o. (17 tys. m</w:t>
      </w:r>
      <w:r w:rsidR="00807D09" w:rsidRPr="00807D09">
        <w:rPr>
          <w:rFonts w:cs="Arial"/>
          <w:szCs w:val="20"/>
          <w:vertAlign w:val="superscript"/>
        </w:rPr>
        <w:t>2</w:t>
      </w:r>
      <w:r w:rsidRPr="002C3325">
        <w:rPr>
          <w:rFonts w:cs="Arial"/>
          <w:szCs w:val="20"/>
        </w:rPr>
        <w:t>), Poznański Park Nauk</w:t>
      </w:r>
      <w:r w:rsidR="00807D09">
        <w:rPr>
          <w:rFonts w:cs="Arial"/>
          <w:szCs w:val="20"/>
        </w:rPr>
        <w:t>owo-Technologiczny (16,8 tys. m</w:t>
      </w:r>
      <w:r w:rsidR="00807D09" w:rsidRPr="00807D09">
        <w:rPr>
          <w:rFonts w:cs="Arial"/>
          <w:szCs w:val="20"/>
          <w:vertAlign w:val="superscript"/>
        </w:rPr>
        <w:t>2</w:t>
      </w:r>
      <w:r w:rsidRPr="002C3325">
        <w:rPr>
          <w:rFonts w:cs="Arial"/>
          <w:szCs w:val="20"/>
        </w:rPr>
        <w:t>), Centrum Zawansowanych Technologii (15 tys. m</w:t>
      </w:r>
      <w:r w:rsidR="00807D09" w:rsidRPr="00807D09">
        <w:rPr>
          <w:rFonts w:cs="Arial"/>
          <w:szCs w:val="20"/>
          <w:vertAlign w:val="superscript"/>
        </w:rPr>
        <w:t>2</w:t>
      </w:r>
      <w:r w:rsidRPr="002C3325">
        <w:rPr>
          <w:rFonts w:cs="Arial"/>
          <w:szCs w:val="20"/>
        </w:rPr>
        <w:t xml:space="preserve">), Agencja Rozwoju Regionalnego S.A. </w:t>
      </w:r>
      <w:r w:rsidR="005F1FBF">
        <w:rPr>
          <w:rFonts w:cs="Arial"/>
          <w:szCs w:val="20"/>
        </w:rPr>
        <w:br/>
      </w:r>
      <w:r w:rsidRPr="002C3325">
        <w:rPr>
          <w:rFonts w:cs="Arial"/>
          <w:szCs w:val="20"/>
        </w:rPr>
        <w:lastRenderedPageBreak/>
        <w:t>w Koninie (7,1 tys. m</w:t>
      </w:r>
      <w:r w:rsidR="00807D09" w:rsidRPr="00807D09">
        <w:rPr>
          <w:rFonts w:cs="Arial"/>
          <w:szCs w:val="20"/>
          <w:vertAlign w:val="superscript"/>
        </w:rPr>
        <w:t>2</w:t>
      </w:r>
      <w:r w:rsidRPr="002C3325">
        <w:rPr>
          <w:rFonts w:cs="Arial"/>
          <w:szCs w:val="20"/>
        </w:rPr>
        <w:t>) oraz Sieć Badawcza Łukasiewicz – Przemysłowy Instytut Maszyn Rolniczyc</w:t>
      </w:r>
      <w:r w:rsidR="00807D09">
        <w:rPr>
          <w:rFonts w:cs="Arial"/>
          <w:szCs w:val="20"/>
        </w:rPr>
        <w:t>h (6,9 tys. m</w:t>
      </w:r>
      <w:r w:rsidR="00807D09" w:rsidRPr="00807D09">
        <w:rPr>
          <w:rFonts w:cs="Arial"/>
          <w:szCs w:val="20"/>
          <w:vertAlign w:val="superscript"/>
        </w:rPr>
        <w:t>2</w:t>
      </w:r>
      <w:r w:rsidR="00262684">
        <w:rPr>
          <w:rFonts w:cs="Arial"/>
          <w:szCs w:val="20"/>
        </w:rPr>
        <w:t>).</w:t>
      </w:r>
      <w:r w:rsidR="006E16B2" w:rsidRPr="006E16B2">
        <w:rPr>
          <w:rFonts w:cs="Arial"/>
          <w:szCs w:val="20"/>
        </w:rPr>
        <w:t xml:space="preserve"> </w:t>
      </w:r>
      <w:r w:rsidR="006E16B2">
        <w:rPr>
          <w:rFonts w:cs="Arial"/>
          <w:szCs w:val="20"/>
        </w:rPr>
        <w:t>Z kolei największym u</w:t>
      </w:r>
      <w:r w:rsidR="006E16B2" w:rsidRPr="00837B8C">
        <w:rPr>
          <w:rFonts w:cs="Arial"/>
          <w:szCs w:val="20"/>
        </w:rPr>
        <w:t>dział</w:t>
      </w:r>
      <w:r w:rsidR="006E16B2">
        <w:rPr>
          <w:rFonts w:cs="Arial"/>
          <w:szCs w:val="20"/>
        </w:rPr>
        <w:t>em</w:t>
      </w:r>
      <w:r w:rsidR="006E16B2" w:rsidRPr="00837B8C">
        <w:rPr>
          <w:rFonts w:cs="Arial"/>
          <w:szCs w:val="20"/>
        </w:rPr>
        <w:t xml:space="preserve"> powierzchni wynajętej przez podmioty gospodarcze w</w:t>
      </w:r>
      <w:r w:rsidR="006E16B2">
        <w:rPr>
          <w:rFonts w:cs="Arial"/>
          <w:szCs w:val="20"/>
        </w:rPr>
        <w:t xml:space="preserve"> </w:t>
      </w:r>
      <w:r w:rsidR="006E16B2" w:rsidRPr="00837B8C">
        <w:rPr>
          <w:rFonts w:cs="Arial"/>
          <w:szCs w:val="20"/>
        </w:rPr>
        <w:t xml:space="preserve">ogólnej powierzchni przeznaczonej pod wynajem </w:t>
      </w:r>
      <w:r w:rsidR="006E16B2">
        <w:rPr>
          <w:rFonts w:cs="Arial"/>
          <w:szCs w:val="20"/>
        </w:rPr>
        <w:t>mogą</w:t>
      </w:r>
      <w:r w:rsidR="0092680D">
        <w:rPr>
          <w:rFonts w:cs="Arial"/>
          <w:szCs w:val="20"/>
        </w:rPr>
        <w:t xml:space="preserve"> się pochwalić następujące IOB:</w:t>
      </w:r>
    </w:p>
    <w:p w14:paraId="7D4B3B5F" w14:textId="6A1FD884"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Stowarzyszenie Ostrzeszowskie Centrum Przedsiębiorczości</w:t>
      </w:r>
      <w:r w:rsidR="005B6C21">
        <w:rPr>
          <w:rFonts w:cs="Arial"/>
          <w:szCs w:val="20"/>
        </w:rPr>
        <w:t xml:space="preserve"> (100%);</w:t>
      </w:r>
    </w:p>
    <w:p w14:paraId="097215BB" w14:textId="71AB09FE"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Turecki Inkubator Przedsiębiorczości</w:t>
      </w:r>
      <w:r w:rsidR="005B6C21">
        <w:rPr>
          <w:rFonts w:cs="Arial"/>
          <w:szCs w:val="20"/>
        </w:rPr>
        <w:t xml:space="preserve"> (95%);</w:t>
      </w:r>
    </w:p>
    <w:p w14:paraId="533680C7" w14:textId="07C188D7" w:rsidR="005B6C21" w:rsidRDefault="005B6C21" w:rsidP="008E5E30">
      <w:pPr>
        <w:pStyle w:val="Akapitzlist"/>
        <w:numPr>
          <w:ilvl w:val="0"/>
          <w:numId w:val="35"/>
        </w:numPr>
        <w:spacing w:before="60" w:after="60"/>
        <w:ind w:left="714" w:hanging="357"/>
        <w:contextualSpacing w:val="0"/>
        <w:rPr>
          <w:rFonts w:cs="Arial"/>
          <w:szCs w:val="20"/>
        </w:rPr>
      </w:pPr>
      <w:r w:rsidRPr="005B6C21">
        <w:rPr>
          <w:rFonts w:cs="Arial"/>
          <w:szCs w:val="20"/>
        </w:rPr>
        <w:t>Wielkopolskie Centrum Wspierania Inwestycji Sp. z o.o.</w:t>
      </w:r>
      <w:r>
        <w:rPr>
          <w:rFonts w:cs="Arial"/>
          <w:szCs w:val="20"/>
        </w:rPr>
        <w:t xml:space="preserve"> (95%);</w:t>
      </w:r>
    </w:p>
    <w:p w14:paraId="2F304AAA" w14:textId="736ABBBB"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Wielkopolska Agencja Rozwoju Przedsiębiorczości Oddział w Pile</w:t>
      </w:r>
      <w:r w:rsidR="005B6C21">
        <w:rPr>
          <w:rFonts w:cs="Arial"/>
          <w:szCs w:val="20"/>
        </w:rPr>
        <w:t xml:space="preserve"> (93%);</w:t>
      </w:r>
    </w:p>
    <w:p w14:paraId="09E6ADCE" w14:textId="522BA727"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Les</w:t>
      </w:r>
      <w:r w:rsidR="005B6C21" w:rsidRPr="005B6C21">
        <w:rPr>
          <w:rFonts w:cs="Arial"/>
          <w:szCs w:val="20"/>
        </w:rPr>
        <w:t>zczyńskie Centrum Biznesu Sp.</w:t>
      </w:r>
      <w:r w:rsidRPr="005B6C21">
        <w:rPr>
          <w:rFonts w:cs="Arial"/>
          <w:szCs w:val="20"/>
        </w:rPr>
        <w:t xml:space="preserve"> z o.o. (91%)</w:t>
      </w:r>
      <w:r w:rsidR="005B6C21">
        <w:rPr>
          <w:rFonts w:cs="Arial"/>
          <w:szCs w:val="20"/>
        </w:rPr>
        <w:t>;</w:t>
      </w:r>
    </w:p>
    <w:p w14:paraId="51A47786" w14:textId="342F01D6"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Centrum Zaawansowanych Technologii Nobel Tower (85%</w:t>
      </w:r>
      <w:r w:rsidR="005B6C21">
        <w:rPr>
          <w:rFonts w:cs="Arial"/>
          <w:szCs w:val="20"/>
        </w:rPr>
        <w:t>);</w:t>
      </w:r>
    </w:p>
    <w:p w14:paraId="38636E4C" w14:textId="59BCCE2C" w:rsidR="005B6C21" w:rsidRDefault="005B6C21" w:rsidP="008E5E30">
      <w:pPr>
        <w:pStyle w:val="Akapitzlist"/>
        <w:numPr>
          <w:ilvl w:val="0"/>
          <w:numId w:val="35"/>
        </w:numPr>
        <w:spacing w:before="60" w:after="60"/>
        <w:ind w:left="714" w:hanging="357"/>
        <w:contextualSpacing w:val="0"/>
        <w:rPr>
          <w:rFonts w:cs="Arial"/>
          <w:szCs w:val="20"/>
        </w:rPr>
      </w:pPr>
      <w:r w:rsidRPr="005B6C21">
        <w:rPr>
          <w:rFonts w:cs="Arial"/>
          <w:szCs w:val="20"/>
        </w:rPr>
        <w:t>Kaliski Inkubator Przedsiębiorczości (85%)</w:t>
      </w:r>
      <w:r>
        <w:rPr>
          <w:rFonts w:cs="Arial"/>
          <w:szCs w:val="20"/>
        </w:rPr>
        <w:t>;</w:t>
      </w:r>
    </w:p>
    <w:p w14:paraId="34623EAB" w14:textId="2F6B2A55"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Poznański Park Naukowo-Technologiczny (80%)</w:t>
      </w:r>
      <w:r w:rsidR="005B6C21">
        <w:rPr>
          <w:rFonts w:cs="Arial"/>
          <w:szCs w:val="20"/>
        </w:rPr>
        <w:t>;</w:t>
      </w:r>
    </w:p>
    <w:p w14:paraId="30F4FD96" w14:textId="78C0CDA9" w:rsid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Wielkopolskie Zrzeszenie Handlu i Usług (80%)</w:t>
      </w:r>
      <w:r w:rsidR="005B6C21">
        <w:rPr>
          <w:rFonts w:cs="Arial"/>
          <w:szCs w:val="20"/>
        </w:rPr>
        <w:t>;</w:t>
      </w:r>
    </w:p>
    <w:p w14:paraId="02FED5F5" w14:textId="42BB92A1" w:rsidR="006E16B2" w:rsidRPr="005B6C21" w:rsidRDefault="006E16B2" w:rsidP="008E5E30">
      <w:pPr>
        <w:pStyle w:val="Akapitzlist"/>
        <w:numPr>
          <w:ilvl w:val="0"/>
          <w:numId w:val="35"/>
        </w:numPr>
        <w:spacing w:before="60" w:after="60"/>
        <w:ind w:left="714" w:hanging="357"/>
        <w:contextualSpacing w:val="0"/>
        <w:rPr>
          <w:rFonts w:cs="Arial"/>
          <w:szCs w:val="20"/>
        </w:rPr>
      </w:pPr>
      <w:r w:rsidRPr="005B6C21">
        <w:rPr>
          <w:rFonts w:cs="Arial"/>
          <w:szCs w:val="20"/>
        </w:rPr>
        <w:t>Sieć Badawcza Łukasiewicz – Przemysłowy Instytut Maszyn Rolniczych (80%).</w:t>
      </w:r>
    </w:p>
    <w:p w14:paraId="1D7098DD" w14:textId="77777777" w:rsidR="00262684" w:rsidRPr="002E57E2" w:rsidRDefault="00262684" w:rsidP="005B6C21"/>
    <w:p w14:paraId="27FF351B" w14:textId="469580A4" w:rsidR="00B93B6D" w:rsidRPr="00E747C5" w:rsidRDefault="00B93B6D" w:rsidP="00262684">
      <w:pPr>
        <w:pStyle w:val="ATABELA"/>
      </w:pPr>
      <w:r w:rsidRPr="00E747C5">
        <w:t xml:space="preserve">Tabela </w:t>
      </w:r>
      <w:fldSimple w:instr=" SEQ Tab. \* ARABIC ">
        <w:r w:rsidR="00CF4B19">
          <w:rPr>
            <w:noProof/>
          </w:rPr>
          <w:t>15</w:t>
        </w:r>
      </w:fldSimple>
      <w:r w:rsidRPr="00E747C5">
        <w:t xml:space="preserve">. Stopień </w:t>
      </w:r>
      <w:r w:rsidRPr="00262684">
        <w:t>wykorzystania</w:t>
      </w:r>
      <w:r w:rsidRPr="00E747C5">
        <w:t xml:space="preserve"> infrastruktury </w:t>
      </w:r>
      <w:r w:rsidR="00EE6430">
        <w:t xml:space="preserve">oferowanej przez </w:t>
      </w:r>
      <w:r w:rsidRPr="00E747C5">
        <w:t>IOB</w:t>
      </w:r>
      <w:r w:rsidR="00EE6430">
        <w:t xml:space="preserve"> w województwie wielkopolskim</w:t>
      </w:r>
    </w:p>
    <w:tbl>
      <w:tblPr>
        <w:tblStyle w:val="Tabelasiatki6kolorowaakcent6"/>
        <w:tblW w:w="5822" w:type="dxa"/>
        <w:jc w:val="center"/>
        <w:tblLook w:val="04A0" w:firstRow="1" w:lastRow="0" w:firstColumn="1" w:lastColumn="0" w:noHBand="0" w:noVBand="1"/>
      </w:tblPr>
      <w:tblGrid>
        <w:gridCol w:w="4688"/>
        <w:gridCol w:w="1134"/>
      </w:tblGrid>
      <w:tr w:rsidR="0024732A" w:rsidRPr="00DD57A5" w14:paraId="44A29765" w14:textId="77777777" w:rsidTr="005F1FBF">
        <w:trPr>
          <w:cnfStyle w:val="100000000000" w:firstRow="1" w:lastRow="0" w:firstColumn="0" w:lastColumn="0" w:oddVBand="0" w:evenVBand="0" w:oddHBand="0" w:evenHBand="0" w:firstRowFirstColumn="0" w:firstRowLastColumn="0" w:lastRowFirstColumn="0" w:lastRowLastColumn="0"/>
          <w:trHeight w:val="155"/>
          <w:jc w:val="center"/>
        </w:trPr>
        <w:tc>
          <w:tcPr>
            <w:cnfStyle w:val="001000000000" w:firstRow="0" w:lastRow="0" w:firstColumn="1" w:lastColumn="0" w:oddVBand="0" w:evenVBand="0" w:oddHBand="0" w:evenHBand="0" w:firstRowFirstColumn="0" w:firstRowLastColumn="0" w:lastRowFirstColumn="0" w:lastRowLastColumn="0"/>
            <w:tcW w:w="4688" w:type="dxa"/>
            <w:noWrap/>
            <w:hideMark/>
          </w:tcPr>
          <w:p w14:paraId="04A50442" w14:textId="5ABAA30C" w:rsidR="0024732A" w:rsidRPr="00DD57A5" w:rsidRDefault="005D4C74" w:rsidP="00F75B72">
            <w:pPr>
              <w:spacing w:before="40" w:after="40"/>
              <w:ind w:firstLine="0"/>
              <w:jc w:val="center"/>
              <w:rPr>
                <w:rFonts w:eastAsia="Times New Roman" w:cs="Arial"/>
                <w:bCs w:val="0"/>
                <w:sz w:val="16"/>
                <w:szCs w:val="16"/>
                <w:lang w:eastAsia="pl-PL"/>
              </w:rPr>
            </w:pPr>
            <w:r w:rsidRPr="00DD57A5">
              <w:rPr>
                <w:rFonts w:eastAsia="Times New Roman" w:cs="Arial"/>
                <w:bCs w:val="0"/>
                <w:sz w:val="16"/>
                <w:szCs w:val="16"/>
                <w:lang w:eastAsia="pl-PL"/>
              </w:rPr>
              <w:t>Powierzchnia</w:t>
            </w:r>
          </w:p>
        </w:tc>
        <w:tc>
          <w:tcPr>
            <w:tcW w:w="1134" w:type="dxa"/>
            <w:hideMark/>
          </w:tcPr>
          <w:p w14:paraId="49A11B56" w14:textId="14DEA391" w:rsidR="0024732A" w:rsidRPr="00DD57A5" w:rsidRDefault="0024732A" w:rsidP="00F75B72">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DD57A5">
              <w:rPr>
                <w:rFonts w:eastAsia="Times New Roman" w:cs="Arial"/>
                <w:bCs w:val="0"/>
                <w:color w:val="000000"/>
                <w:sz w:val="16"/>
                <w:szCs w:val="16"/>
                <w:lang w:eastAsia="pl-PL"/>
              </w:rPr>
              <w:t>Średnia</w:t>
            </w:r>
            <w:r w:rsidRPr="00DD57A5">
              <w:rPr>
                <w:rStyle w:val="Odwoanieprzypisudolnego"/>
                <w:rFonts w:eastAsia="Times New Roman" w:cs="Arial"/>
                <w:bCs w:val="0"/>
                <w:color w:val="000000"/>
                <w:sz w:val="16"/>
                <w:szCs w:val="16"/>
                <w:lang w:eastAsia="pl-PL"/>
              </w:rPr>
              <w:footnoteReference w:id="41"/>
            </w:r>
          </w:p>
        </w:tc>
      </w:tr>
      <w:tr w:rsidR="0024732A" w:rsidRPr="00DD57A5" w14:paraId="0E1CAEA2" w14:textId="77777777" w:rsidTr="005F1FBF">
        <w:trPr>
          <w:cnfStyle w:val="000000100000" w:firstRow="0" w:lastRow="0" w:firstColumn="0" w:lastColumn="0" w:oddVBand="0" w:evenVBand="0" w:oddHBand="1" w:evenHBand="0" w:firstRowFirstColumn="0" w:firstRowLastColumn="0" w:lastRowFirstColumn="0" w:lastRowLastColumn="0"/>
          <w:trHeight w:val="224"/>
          <w:jc w:val="center"/>
        </w:trPr>
        <w:tc>
          <w:tcPr>
            <w:cnfStyle w:val="001000000000" w:firstRow="0" w:lastRow="0" w:firstColumn="1" w:lastColumn="0" w:oddVBand="0" w:evenVBand="0" w:oddHBand="0" w:evenHBand="0" w:firstRowFirstColumn="0" w:firstRowLastColumn="0" w:lastRowFirstColumn="0" w:lastRowLastColumn="0"/>
            <w:tcW w:w="4688" w:type="dxa"/>
            <w:vAlign w:val="center"/>
            <w:hideMark/>
          </w:tcPr>
          <w:p w14:paraId="2C96DFC6" w14:textId="24CE2F33"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eastAsia="Times New Roman" w:cs="Arial"/>
                <w:b w:val="0"/>
                <w:color w:val="000000"/>
                <w:sz w:val="16"/>
                <w:szCs w:val="16"/>
                <w:lang w:eastAsia="pl-PL"/>
              </w:rPr>
              <w:t>Całkowita powierzchnia użytkowa (n=37)</w:t>
            </w:r>
          </w:p>
        </w:tc>
        <w:tc>
          <w:tcPr>
            <w:tcW w:w="1134" w:type="dxa"/>
            <w:vAlign w:val="center"/>
            <w:hideMark/>
          </w:tcPr>
          <w:p w14:paraId="33137FDA" w14:textId="734C80F9" w:rsidR="0024732A" w:rsidRPr="00DD57A5" w:rsidRDefault="0024732A" w:rsidP="00DD57A5">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vertAlign w:val="superscript"/>
                <w:lang w:eastAsia="pl-PL"/>
              </w:rPr>
            </w:pPr>
            <w:r w:rsidRPr="00DD57A5">
              <w:rPr>
                <w:rFonts w:eastAsia="Times New Roman" w:cs="Arial"/>
                <w:color w:val="000000"/>
                <w:sz w:val="16"/>
                <w:szCs w:val="16"/>
                <w:lang w:eastAsia="pl-PL"/>
              </w:rPr>
              <w:t>90 658 m</w:t>
            </w:r>
            <w:r w:rsidRPr="00DD57A5">
              <w:rPr>
                <w:rFonts w:eastAsia="Times New Roman" w:cs="Arial"/>
                <w:color w:val="000000"/>
                <w:sz w:val="16"/>
                <w:szCs w:val="16"/>
                <w:vertAlign w:val="superscript"/>
                <w:lang w:eastAsia="pl-PL"/>
              </w:rPr>
              <w:t>2</w:t>
            </w:r>
          </w:p>
        </w:tc>
      </w:tr>
      <w:tr w:rsidR="0024732A" w:rsidRPr="00DD57A5" w14:paraId="0DAA1DB3" w14:textId="77777777" w:rsidTr="005F1FBF">
        <w:trPr>
          <w:trHeight w:val="224"/>
          <w:jc w:val="center"/>
        </w:trPr>
        <w:tc>
          <w:tcPr>
            <w:cnfStyle w:val="001000000000" w:firstRow="0" w:lastRow="0" w:firstColumn="1" w:lastColumn="0" w:oddVBand="0" w:evenVBand="0" w:oddHBand="0" w:evenHBand="0" w:firstRowFirstColumn="0" w:firstRowLastColumn="0" w:lastRowFirstColumn="0" w:lastRowLastColumn="0"/>
            <w:tcW w:w="4688" w:type="dxa"/>
            <w:vAlign w:val="center"/>
            <w:hideMark/>
          </w:tcPr>
          <w:p w14:paraId="7D64278F" w14:textId="22E59724"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eastAsia="Times New Roman" w:cs="Arial"/>
                <w:b w:val="0"/>
                <w:color w:val="000000"/>
                <w:sz w:val="16"/>
                <w:szCs w:val="16"/>
                <w:lang w:eastAsia="pl-PL"/>
              </w:rPr>
              <w:t>Powierzchnia przeznaczona pod wynajem (n=24)</w:t>
            </w:r>
          </w:p>
        </w:tc>
        <w:tc>
          <w:tcPr>
            <w:tcW w:w="1134" w:type="dxa"/>
            <w:vAlign w:val="center"/>
            <w:hideMark/>
          </w:tcPr>
          <w:p w14:paraId="064E8753" w14:textId="730395FD" w:rsidR="0024732A" w:rsidRPr="00DD57A5" w:rsidRDefault="0024732A" w:rsidP="00DD57A5">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DD57A5">
              <w:rPr>
                <w:rFonts w:eastAsia="Times New Roman" w:cs="Arial"/>
                <w:color w:val="000000"/>
                <w:sz w:val="16"/>
                <w:szCs w:val="16"/>
                <w:lang w:eastAsia="pl-PL"/>
              </w:rPr>
              <w:t>65 239 m</w:t>
            </w:r>
            <w:r w:rsidRPr="00DD57A5">
              <w:rPr>
                <w:rFonts w:eastAsia="Times New Roman" w:cs="Arial"/>
                <w:color w:val="000000"/>
                <w:sz w:val="16"/>
                <w:szCs w:val="16"/>
                <w:vertAlign w:val="superscript"/>
                <w:lang w:eastAsia="pl-PL"/>
              </w:rPr>
              <w:t>2</w:t>
            </w:r>
          </w:p>
        </w:tc>
      </w:tr>
      <w:tr w:rsidR="0024732A" w:rsidRPr="00DD57A5" w14:paraId="20421EEC" w14:textId="77777777" w:rsidTr="005F1FBF">
        <w:trPr>
          <w:cnfStyle w:val="000000100000" w:firstRow="0" w:lastRow="0" w:firstColumn="0" w:lastColumn="0" w:oddVBand="0" w:evenVBand="0" w:oddHBand="1" w:evenHBand="0" w:firstRowFirstColumn="0" w:firstRowLastColumn="0" w:lastRowFirstColumn="0" w:lastRowLastColumn="0"/>
          <w:trHeight w:val="449"/>
          <w:jc w:val="center"/>
        </w:trPr>
        <w:tc>
          <w:tcPr>
            <w:cnfStyle w:val="001000000000" w:firstRow="0" w:lastRow="0" w:firstColumn="1" w:lastColumn="0" w:oddVBand="0" w:evenVBand="0" w:oddHBand="0" w:evenHBand="0" w:firstRowFirstColumn="0" w:firstRowLastColumn="0" w:lastRowFirstColumn="0" w:lastRowLastColumn="0"/>
            <w:tcW w:w="4688" w:type="dxa"/>
            <w:vAlign w:val="center"/>
            <w:hideMark/>
          </w:tcPr>
          <w:p w14:paraId="52420563" w14:textId="3D73E5BE" w:rsidR="0024732A" w:rsidRPr="00DD57A5" w:rsidRDefault="0024732A" w:rsidP="00DD57A5">
            <w:pPr>
              <w:spacing w:before="40" w:after="40"/>
              <w:ind w:firstLine="0"/>
              <w:jc w:val="left"/>
              <w:rPr>
                <w:rFonts w:eastAsia="Times New Roman" w:cs="Arial"/>
                <w:b w:val="0"/>
                <w:color w:val="000000"/>
                <w:sz w:val="16"/>
                <w:szCs w:val="16"/>
                <w:lang w:eastAsia="pl-PL"/>
              </w:rPr>
            </w:pPr>
            <w:r w:rsidRPr="00DD57A5">
              <w:rPr>
                <w:rFonts w:eastAsia="Times New Roman" w:cs="Arial"/>
                <w:b w:val="0"/>
                <w:color w:val="000000"/>
                <w:sz w:val="16"/>
                <w:szCs w:val="16"/>
                <w:lang w:eastAsia="pl-PL"/>
              </w:rPr>
              <w:t xml:space="preserve">Udział powierzchni wynajętej przez podmioty gospodarcze </w:t>
            </w:r>
            <w:r w:rsidR="005F1FBF">
              <w:rPr>
                <w:rFonts w:eastAsia="Times New Roman" w:cs="Arial"/>
                <w:b w:val="0"/>
                <w:color w:val="000000"/>
                <w:sz w:val="16"/>
                <w:szCs w:val="16"/>
                <w:lang w:eastAsia="pl-PL"/>
              </w:rPr>
              <w:br/>
            </w:r>
            <w:r w:rsidRPr="00DD57A5">
              <w:rPr>
                <w:rFonts w:eastAsia="Times New Roman" w:cs="Arial"/>
                <w:b w:val="0"/>
                <w:color w:val="000000"/>
                <w:sz w:val="16"/>
                <w:szCs w:val="16"/>
                <w:lang w:eastAsia="pl-PL"/>
              </w:rPr>
              <w:t>w ogólnej powierzchni przeznaczonej pod wynajem (n=23)</w:t>
            </w:r>
          </w:p>
        </w:tc>
        <w:tc>
          <w:tcPr>
            <w:tcW w:w="1134" w:type="dxa"/>
            <w:vAlign w:val="center"/>
          </w:tcPr>
          <w:p w14:paraId="49D58AFE" w14:textId="4549B994" w:rsidR="0024732A" w:rsidRPr="00DD57A5" w:rsidRDefault="0024732A" w:rsidP="00DD57A5">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DD57A5">
              <w:rPr>
                <w:rFonts w:eastAsia="Times New Roman" w:cs="Arial"/>
                <w:color w:val="000000"/>
                <w:sz w:val="16"/>
                <w:szCs w:val="16"/>
                <w:lang w:eastAsia="pl-PL"/>
              </w:rPr>
              <w:t>72,0%</w:t>
            </w:r>
          </w:p>
        </w:tc>
      </w:tr>
    </w:tbl>
    <w:p w14:paraId="23A905C0" w14:textId="646FCFCE" w:rsidR="00B93B6D" w:rsidRDefault="00037912" w:rsidP="007B4524">
      <w:pPr>
        <w:pStyle w:val="AZRODLO"/>
        <w:spacing w:before="60"/>
      </w:pPr>
      <w:r>
        <w:t>Źródło: badanie CAWI/CATI</w:t>
      </w:r>
    </w:p>
    <w:p w14:paraId="03541FC6" w14:textId="77777777" w:rsidR="003073BE" w:rsidRPr="00E747C5" w:rsidRDefault="003073BE" w:rsidP="003073BE"/>
    <w:p w14:paraId="24A7C310" w14:textId="3766C4ED" w:rsidR="00B93B6D" w:rsidRPr="00E747C5" w:rsidRDefault="00B93B6D" w:rsidP="00B93B6D">
      <w:pPr>
        <w:spacing w:before="120" w:after="120"/>
        <w:rPr>
          <w:rFonts w:cs="Arial"/>
          <w:szCs w:val="20"/>
        </w:rPr>
      </w:pPr>
      <w:r w:rsidRPr="00E747C5">
        <w:rPr>
          <w:rFonts w:cs="Arial"/>
          <w:szCs w:val="20"/>
        </w:rPr>
        <w:t>Polityka regionalna w zakresie podnoszenia konkurencyjności gospodarczej opiera się obec</w:t>
      </w:r>
      <w:r w:rsidR="005D3BC5">
        <w:rPr>
          <w:rFonts w:cs="Arial"/>
          <w:szCs w:val="20"/>
        </w:rPr>
        <w:t>nie m.</w:t>
      </w:r>
      <w:r w:rsidRPr="00E747C5">
        <w:rPr>
          <w:rFonts w:cs="Arial"/>
          <w:szCs w:val="20"/>
        </w:rPr>
        <w:t xml:space="preserve">in. na wykorzystaniu koncepcji inteligentnych specjalizacji. Ma ona prowadzić do rozwoju gospodarki opartej na wiedzy i innowacjach (rozwój inteligentny) oraz efektywnie korzystającej z zasobów (rozwój zrównoważony) i sprzyjającej włączeniu społecznemu (zatrudnienie i spójność społeczna – rozwój </w:t>
      </w:r>
      <w:proofErr w:type="spellStart"/>
      <w:r w:rsidRPr="00E747C5">
        <w:rPr>
          <w:rFonts w:cs="Arial"/>
          <w:szCs w:val="20"/>
        </w:rPr>
        <w:t>inkluzywny</w:t>
      </w:r>
      <w:proofErr w:type="spellEnd"/>
      <w:r w:rsidRPr="00E747C5">
        <w:rPr>
          <w:rFonts w:cs="Arial"/>
          <w:szCs w:val="20"/>
        </w:rPr>
        <w:t>). Bardzo ważną rolę w tym procesie odgrywa administracja publiczna (samorządowa), której zaangażowanie powinno się głównie objawiać w kontekście zapewnienia odpowiedniej infrastruktury, dostępu do informacji czy możliwych źródeł finansowania</w:t>
      </w:r>
      <w:r w:rsidRPr="00E747C5">
        <w:rPr>
          <w:rStyle w:val="Odwoanieprzypisudolnego"/>
          <w:rFonts w:cs="Arial"/>
          <w:szCs w:val="20"/>
        </w:rPr>
        <w:footnoteReference w:id="42"/>
      </w:r>
      <w:r>
        <w:rPr>
          <w:rFonts w:cs="Arial"/>
          <w:szCs w:val="20"/>
        </w:rPr>
        <w:t>.</w:t>
      </w:r>
      <w:r w:rsidRPr="00E747C5">
        <w:rPr>
          <w:rFonts w:cs="Arial"/>
          <w:szCs w:val="20"/>
        </w:rPr>
        <w:t xml:space="preserve"> Tego rodzaju funkcj</w:t>
      </w:r>
      <w:r>
        <w:rPr>
          <w:rFonts w:cs="Arial"/>
          <w:szCs w:val="20"/>
        </w:rPr>
        <w:t>e</w:t>
      </w:r>
      <w:r w:rsidRPr="00E747C5">
        <w:rPr>
          <w:rFonts w:cs="Arial"/>
          <w:szCs w:val="20"/>
        </w:rPr>
        <w:t xml:space="preserve"> spełniają właśnie </w:t>
      </w:r>
      <w:r w:rsidR="00F62010">
        <w:rPr>
          <w:rFonts w:cs="Arial"/>
          <w:szCs w:val="20"/>
        </w:rPr>
        <w:t>IOB</w:t>
      </w:r>
      <w:r w:rsidRPr="00E747C5">
        <w:rPr>
          <w:rFonts w:cs="Arial"/>
          <w:szCs w:val="20"/>
        </w:rPr>
        <w:t xml:space="preserve">, które pełnią niejako rolę wykonawczą dla </w:t>
      </w:r>
      <w:r w:rsidR="003073BE">
        <w:rPr>
          <w:rFonts w:cs="Arial"/>
          <w:szCs w:val="20"/>
        </w:rPr>
        <w:t>osiągnięcia tego rodzaju celów.</w:t>
      </w:r>
    </w:p>
    <w:p w14:paraId="52F306FE" w14:textId="6B8A199C" w:rsidR="00B93B6D" w:rsidRDefault="00B93B6D" w:rsidP="00B93B6D">
      <w:pPr>
        <w:spacing w:before="120" w:after="120"/>
        <w:rPr>
          <w:rFonts w:cs="Arial"/>
          <w:szCs w:val="20"/>
        </w:rPr>
      </w:pPr>
      <w:r w:rsidRPr="00E747C5">
        <w:rPr>
          <w:rFonts w:cs="Arial"/>
          <w:szCs w:val="20"/>
        </w:rPr>
        <w:t xml:space="preserve">W przypadku wielkopolskich IOB usługami, które mają największe znaczenie </w:t>
      </w:r>
      <w:r w:rsidR="005F1FBF">
        <w:rPr>
          <w:rFonts w:cs="Arial"/>
          <w:szCs w:val="20"/>
        </w:rPr>
        <w:br/>
      </w:r>
      <w:r w:rsidRPr="00E747C5">
        <w:rPr>
          <w:rFonts w:cs="Arial"/>
          <w:szCs w:val="20"/>
        </w:rPr>
        <w:t>w</w:t>
      </w:r>
      <w:r w:rsidR="00F43462">
        <w:rPr>
          <w:rFonts w:cs="Arial"/>
          <w:szCs w:val="20"/>
        </w:rPr>
        <w:t xml:space="preserve"> </w:t>
      </w:r>
      <w:r w:rsidRPr="00E747C5">
        <w:rPr>
          <w:rFonts w:cs="Arial"/>
          <w:szCs w:val="20"/>
        </w:rPr>
        <w:t xml:space="preserve">kontekście rozwoju inteligentnych specjalizacji są bez wątpienia wszelkie obszary wsparcia przedsiębiorstw związane z transferem środków finansowych z przeznaczeniem na rozwój przedsiębiorczości oraz innowacji. </w:t>
      </w:r>
      <w:r w:rsidR="00571594">
        <w:rPr>
          <w:rFonts w:cs="Arial"/>
          <w:szCs w:val="20"/>
        </w:rPr>
        <w:t>Za ważny obszar</w:t>
      </w:r>
      <w:r w:rsidRPr="00E747C5">
        <w:rPr>
          <w:rFonts w:cs="Arial"/>
          <w:szCs w:val="20"/>
        </w:rPr>
        <w:t xml:space="preserve"> zostały także uznane wszelkie usługi </w:t>
      </w:r>
      <w:r w:rsidR="00571594">
        <w:rPr>
          <w:rFonts w:cs="Arial"/>
          <w:szCs w:val="20"/>
        </w:rPr>
        <w:t>dotyczące wspierania</w:t>
      </w:r>
      <w:r w:rsidRPr="00E747C5">
        <w:rPr>
          <w:rFonts w:cs="Arial"/>
          <w:szCs w:val="20"/>
        </w:rPr>
        <w:t xml:space="preserve"> ochrony własności intelektualnej lub</w:t>
      </w:r>
      <w:r w:rsidR="00571594">
        <w:rPr>
          <w:rFonts w:cs="Arial"/>
          <w:szCs w:val="20"/>
        </w:rPr>
        <w:t xml:space="preserve"> –</w:t>
      </w:r>
      <w:r w:rsidRPr="00E747C5">
        <w:rPr>
          <w:rFonts w:cs="Arial"/>
          <w:szCs w:val="20"/>
        </w:rPr>
        <w:t xml:space="preserve"> szerzej rzecz ujmując</w:t>
      </w:r>
      <w:r w:rsidR="00571594">
        <w:rPr>
          <w:rFonts w:cs="Arial"/>
          <w:szCs w:val="20"/>
        </w:rPr>
        <w:t xml:space="preserve"> –</w:t>
      </w:r>
      <w:r w:rsidRPr="00E747C5">
        <w:rPr>
          <w:rFonts w:cs="Arial"/>
          <w:szCs w:val="20"/>
        </w:rPr>
        <w:t xml:space="preserve"> absorpc</w:t>
      </w:r>
      <w:r w:rsidR="00571594">
        <w:rPr>
          <w:rFonts w:cs="Arial"/>
          <w:szCs w:val="20"/>
        </w:rPr>
        <w:t xml:space="preserve">ji </w:t>
      </w:r>
      <w:r w:rsidR="00571594">
        <w:rPr>
          <w:rFonts w:cs="Arial"/>
          <w:szCs w:val="20"/>
        </w:rPr>
        <w:lastRenderedPageBreak/>
        <w:t>i transferu</w:t>
      </w:r>
      <w:r w:rsidRPr="00E747C5">
        <w:rPr>
          <w:rFonts w:cs="Arial"/>
          <w:szCs w:val="20"/>
        </w:rPr>
        <w:t xml:space="preserve"> technologii do gospodarki</w:t>
      </w:r>
      <w:r>
        <w:rPr>
          <w:rFonts w:cs="Arial"/>
          <w:szCs w:val="20"/>
        </w:rPr>
        <w:t xml:space="preserve"> (por. tabela 16)</w:t>
      </w:r>
      <w:r w:rsidRPr="00E747C5">
        <w:rPr>
          <w:rFonts w:cs="Arial"/>
          <w:szCs w:val="20"/>
        </w:rPr>
        <w:t>.</w:t>
      </w:r>
      <w:r>
        <w:rPr>
          <w:rFonts w:cs="Arial"/>
          <w:szCs w:val="20"/>
        </w:rPr>
        <w:t xml:space="preserve"> Generalnie jednak </w:t>
      </w:r>
      <w:r w:rsidR="00571594">
        <w:rPr>
          <w:rFonts w:cs="Arial"/>
          <w:szCs w:val="20"/>
        </w:rPr>
        <w:t>oceny dokonywane przez przedstawicieli wielkopolskich IOB wskazują na</w:t>
      </w:r>
      <w:r>
        <w:rPr>
          <w:rFonts w:cs="Arial"/>
          <w:szCs w:val="20"/>
        </w:rPr>
        <w:t xml:space="preserve"> umiarkowane znaczenie świadczonych usług dla rozwoju </w:t>
      </w:r>
      <w:r w:rsidRPr="004908C3">
        <w:rPr>
          <w:rFonts w:cs="Arial"/>
          <w:szCs w:val="20"/>
        </w:rPr>
        <w:t>regionalnych inteligentnych specjalizacji</w:t>
      </w:r>
      <w:r>
        <w:rPr>
          <w:rFonts w:cs="Arial"/>
          <w:szCs w:val="20"/>
        </w:rPr>
        <w:t xml:space="preserve">. </w:t>
      </w:r>
      <w:r w:rsidR="00146028">
        <w:rPr>
          <w:rFonts w:cs="Arial"/>
          <w:szCs w:val="20"/>
        </w:rPr>
        <w:t xml:space="preserve">IOB podchodzą więc ostrożnie do tej </w:t>
      </w:r>
      <w:r>
        <w:rPr>
          <w:rFonts w:cs="Arial"/>
          <w:szCs w:val="20"/>
        </w:rPr>
        <w:t>kwestii, co wydaje się poniekąd zrozumiałe. Rozwój inteligentnych specjalizacji jest uwarunkowany bardzo szeroko, nie tylko działaniami samych przedsiębiorstw, ale także kontekstem politycznym, którego przejawem może być chociażby dostępność określonych programów wsparcia. Aktywność IOB, w dużej mierze bazująca na tego rodzaju programach, jest jednym z wielu aspektów wpływających na firmy. Z takiej świadomości mogą właśnie wypływać ostrożne oceny przedstawicieli IOB odnośni</w:t>
      </w:r>
      <w:r w:rsidR="00146028">
        <w:rPr>
          <w:rFonts w:cs="Arial"/>
          <w:szCs w:val="20"/>
        </w:rPr>
        <w:t>e ich wpływu na rozwój</w:t>
      </w:r>
      <w:r>
        <w:rPr>
          <w:rFonts w:cs="Arial"/>
          <w:szCs w:val="20"/>
        </w:rPr>
        <w:t xml:space="preserve"> </w:t>
      </w:r>
      <w:r w:rsidRPr="000B1FEF">
        <w:rPr>
          <w:rFonts w:cs="Arial"/>
          <w:szCs w:val="20"/>
        </w:rPr>
        <w:t>regionalnych inteligentnych specjalizacji</w:t>
      </w:r>
      <w:r>
        <w:rPr>
          <w:rFonts w:cs="Arial"/>
          <w:szCs w:val="20"/>
        </w:rPr>
        <w:t xml:space="preserve"> województwa wielkopolskiego.</w:t>
      </w:r>
    </w:p>
    <w:p w14:paraId="3BA1D6D9" w14:textId="77777777" w:rsidR="003073BE" w:rsidRPr="00E747C5" w:rsidRDefault="003073BE" w:rsidP="00826711"/>
    <w:p w14:paraId="5060115E" w14:textId="441D29F8" w:rsidR="00B93B6D" w:rsidRPr="00E747C5" w:rsidRDefault="00B93B6D" w:rsidP="00682984">
      <w:pPr>
        <w:pStyle w:val="ATABELA"/>
      </w:pPr>
      <w:r w:rsidRPr="00E747C5">
        <w:t xml:space="preserve">Tabela </w:t>
      </w:r>
      <w:fldSimple w:instr=" SEQ Tab. \* ARABIC ">
        <w:r w:rsidR="00CF4B19">
          <w:rPr>
            <w:noProof/>
          </w:rPr>
          <w:t>16</w:t>
        </w:r>
      </w:fldSimple>
      <w:r w:rsidRPr="00E747C5">
        <w:t xml:space="preserve">. </w:t>
      </w:r>
      <w:r w:rsidR="00682984">
        <w:t xml:space="preserve">Znaczenie usług świadczonych przez IOB w województwie wielkopolskim dla rozwoju </w:t>
      </w:r>
      <w:r w:rsidR="00CF38B2">
        <w:br/>
      </w:r>
      <w:r w:rsidR="00682984">
        <w:t>i efektywności regionalnych inteligentnych specjalizacji w opinii przedstawicieli badanych IOB</w:t>
      </w:r>
      <w:r w:rsidR="0064146A">
        <w:rPr>
          <w:rStyle w:val="Odwoanieprzypisudolnego"/>
        </w:rPr>
        <w:footnoteReference w:id="43"/>
      </w:r>
      <w:r w:rsidR="00682984">
        <w:t xml:space="preserve"> </w:t>
      </w:r>
      <w:r w:rsidR="00CF38B2">
        <w:br/>
      </w:r>
      <w:r w:rsidR="00682984">
        <w:t>(liczba wskazań)</w:t>
      </w:r>
    </w:p>
    <w:tbl>
      <w:tblPr>
        <w:tblStyle w:val="Tabelasiatki6kolorowaakcent6"/>
        <w:tblW w:w="5000" w:type="pct"/>
        <w:jc w:val="center"/>
        <w:tblLook w:val="04A0" w:firstRow="1" w:lastRow="0" w:firstColumn="1" w:lastColumn="0" w:noHBand="0" w:noVBand="1"/>
      </w:tblPr>
      <w:tblGrid>
        <w:gridCol w:w="1555"/>
        <w:gridCol w:w="3466"/>
        <w:gridCol w:w="514"/>
        <w:gridCol w:w="514"/>
        <w:gridCol w:w="517"/>
        <w:gridCol w:w="517"/>
        <w:gridCol w:w="517"/>
        <w:gridCol w:w="667"/>
      </w:tblGrid>
      <w:tr w:rsidR="0024732A" w:rsidRPr="00F148DF" w14:paraId="775009CE" w14:textId="77777777" w:rsidTr="00470910">
        <w:trPr>
          <w:cnfStyle w:val="100000000000" w:firstRow="1" w:lastRow="0" w:firstColumn="0" w:lastColumn="0" w:oddVBand="0" w:evenVBand="0" w:oddHBand="0" w:evenHBand="0" w:firstRowFirstColumn="0" w:firstRowLastColumn="0" w:lastRowFirstColumn="0" w:lastRowLastColumn="0"/>
          <w:trHeight w:val="177"/>
          <w:tblHeader/>
          <w:jc w:val="center"/>
        </w:trPr>
        <w:tc>
          <w:tcPr>
            <w:cnfStyle w:val="001000000000" w:firstRow="0" w:lastRow="0" w:firstColumn="1" w:lastColumn="0" w:oddVBand="0" w:evenVBand="0" w:oddHBand="0" w:evenHBand="0" w:firstRowFirstColumn="0" w:firstRowLastColumn="0" w:lastRowFirstColumn="0" w:lastRowLastColumn="0"/>
            <w:tcW w:w="5021" w:type="dxa"/>
            <w:gridSpan w:val="2"/>
            <w:vMerge w:val="restart"/>
            <w:vAlign w:val="center"/>
          </w:tcPr>
          <w:p w14:paraId="20187CC3" w14:textId="50601A3E" w:rsidR="0024732A" w:rsidRPr="005074C9" w:rsidRDefault="0024732A" w:rsidP="00472E6D">
            <w:pPr>
              <w:spacing w:before="40" w:after="40"/>
              <w:jc w:val="center"/>
              <w:rPr>
                <w:rFonts w:eastAsia="Times New Roman" w:cs="Arial"/>
                <w:color w:val="000000"/>
                <w:sz w:val="16"/>
                <w:szCs w:val="16"/>
                <w:lang w:eastAsia="pl-PL"/>
              </w:rPr>
            </w:pPr>
            <w:r w:rsidRPr="005074C9">
              <w:rPr>
                <w:rFonts w:eastAsia="Times New Roman" w:cs="Arial"/>
                <w:color w:val="000000"/>
                <w:sz w:val="16"/>
                <w:szCs w:val="16"/>
                <w:lang w:eastAsia="pl-PL"/>
              </w:rPr>
              <w:t>Rodzaj usług</w:t>
            </w:r>
          </w:p>
        </w:tc>
        <w:tc>
          <w:tcPr>
            <w:tcW w:w="3246" w:type="dxa"/>
            <w:gridSpan w:val="6"/>
            <w:tcBorders>
              <w:bottom w:val="single" w:sz="4" w:space="0" w:color="A8D08D" w:themeColor="accent6" w:themeTint="99"/>
            </w:tcBorders>
            <w:noWrap/>
            <w:vAlign w:val="center"/>
          </w:tcPr>
          <w:p w14:paraId="41A879A8" w14:textId="08481358" w:rsidR="0024732A" w:rsidRPr="005074C9" w:rsidRDefault="0024732A" w:rsidP="00472E6D">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5074C9">
              <w:rPr>
                <w:rFonts w:eastAsia="Times New Roman" w:cs="Arial"/>
                <w:bCs w:val="0"/>
                <w:color w:val="000000"/>
                <w:sz w:val="16"/>
                <w:szCs w:val="16"/>
                <w:lang w:eastAsia="pl-PL"/>
              </w:rPr>
              <w:t>Znaczenie</w:t>
            </w:r>
          </w:p>
        </w:tc>
      </w:tr>
      <w:tr w:rsidR="0024732A" w:rsidRPr="00F148DF" w14:paraId="741A2FCA" w14:textId="77777777" w:rsidTr="00470910">
        <w:trPr>
          <w:cnfStyle w:val="000000100000" w:firstRow="0" w:lastRow="0" w:firstColumn="0" w:lastColumn="0" w:oddVBand="0" w:evenVBand="0" w:oddHBand="1" w:evenHBand="0" w:firstRowFirstColumn="0" w:firstRowLastColumn="0" w:lastRowFirstColumn="0" w:lastRowLastColumn="0"/>
          <w:trHeight w:val="1329"/>
          <w:jc w:val="center"/>
        </w:trPr>
        <w:tc>
          <w:tcPr>
            <w:cnfStyle w:val="001000000000" w:firstRow="0" w:lastRow="0" w:firstColumn="1" w:lastColumn="0" w:oddVBand="0" w:evenVBand="0" w:oddHBand="0" w:evenHBand="0" w:firstRowFirstColumn="0" w:firstRowLastColumn="0" w:lastRowFirstColumn="0" w:lastRowLastColumn="0"/>
            <w:tcW w:w="5021" w:type="dxa"/>
            <w:gridSpan w:val="2"/>
            <w:vMerge/>
            <w:tcBorders>
              <w:bottom w:val="single" w:sz="12" w:space="0" w:color="A8D08D" w:themeColor="accent6" w:themeTint="99"/>
            </w:tcBorders>
            <w:vAlign w:val="center"/>
          </w:tcPr>
          <w:p w14:paraId="10872DD9" w14:textId="145A5AF4" w:rsidR="0024732A" w:rsidRPr="005074C9" w:rsidRDefault="0024732A" w:rsidP="00472E6D">
            <w:pPr>
              <w:spacing w:before="40" w:after="40"/>
              <w:ind w:firstLine="0"/>
              <w:jc w:val="center"/>
              <w:rPr>
                <w:rFonts w:eastAsia="Times New Roman" w:cs="Arial"/>
                <w:color w:val="000000"/>
                <w:sz w:val="16"/>
                <w:szCs w:val="16"/>
                <w:lang w:eastAsia="pl-PL"/>
              </w:rPr>
            </w:pPr>
          </w:p>
        </w:tc>
        <w:tc>
          <w:tcPr>
            <w:tcW w:w="514" w:type="dxa"/>
            <w:tcBorders>
              <w:bottom w:val="single" w:sz="12" w:space="0" w:color="A8D08D" w:themeColor="accent6" w:themeTint="99"/>
            </w:tcBorders>
            <w:shd w:val="clear" w:color="auto" w:fill="auto"/>
            <w:noWrap/>
            <w:textDirection w:val="btLr"/>
            <w:vAlign w:val="center"/>
            <w:hideMark/>
          </w:tcPr>
          <w:p w14:paraId="0DF729EC" w14:textId="0341FD4C" w:rsidR="0024732A" w:rsidRPr="005074C9" w:rsidRDefault="0024732A" w:rsidP="00472E6D">
            <w:pPr>
              <w:spacing w:before="40" w:after="40"/>
              <w:ind w:left="113" w:right="113" w:firstLine="0"/>
              <w:jc w:val="lef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5074C9">
              <w:rPr>
                <w:rFonts w:eastAsia="Times New Roman" w:cs="Arial"/>
                <w:b/>
                <w:bCs/>
                <w:color w:val="000000"/>
                <w:sz w:val="16"/>
                <w:szCs w:val="16"/>
                <w:lang w:eastAsia="pl-PL"/>
              </w:rPr>
              <w:t>Bardzo duże</w:t>
            </w:r>
          </w:p>
        </w:tc>
        <w:tc>
          <w:tcPr>
            <w:tcW w:w="514" w:type="dxa"/>
            <w:tcBorders>
              <w:bottom w:val="single" w:sz="12" w:space="0" w:color="A8D08D" w:themeColor="accent6" w:themeTint="99"/>
            </w:tcBorders>
            <w:shd w:val="clear" w:color="auto" w:fill="auto"/>
            <w:noWrap/>
            <w:textDirection w:val="btLr"/>
            <w:vAlign w:val="center"/>
            <w:hideMark/>
          </w:tcPr>
          <w:p w14:paraId="5E0FF22A" w14:textId="159EFA18" w:rsidR="0024732A" w:rsidRPr="005074C9" w:rsidRDefault="0024732A" w:rsidP="00472E6D">
            <w:pPr>
              <w:spacing w:before="40" w:after="40"/>
              <w:ind w:left="113" w:right="113" w:firstLine="0"/>
              <w:jc w:val="lef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5074C9">
              <w:rPr>
                <w:rFonts w:eastAsia="Times New Roman" w:cs="Arial"/>
                <w:b/>
                <w:bCs/>
                <w:color w:val="000000"/>
                <w:sz w:val="16"/>
                <w:szCs w:val="16"/>
                <w:lang w:eastAsia="pl-PL"/>
              </w:rPr>
              <w:t>Duże</w:t>
            </w:r>
          </w:p>
        </w:tc>
        <w:tc>
          <w:tcPr>
            <w:tcW w:w="517" w:type="dxa"/>
            <w:tcBorders>
              <w:bottom w:val="single" w:sz="12" w:space="0" w:color="A8D08D" w:themeColor="accent6" w:themeTint="99"/>
            </w:tcBorders>
            <w:shd w:val="clear" w:color="auto" w:fill="auto"/>
            <w:noWrap/>
            <w:textDirection w:val="btLr"/>
            <w:vAlign w:val="center"/>
            <w:hideMark/>
          </w:tcPr>
          <w:p w14:paraId="24CA0E46" w14:textId="0EED2804" w:rsidR="0024732A" w:rsidRPr="005074C9" w:rsidRDefault="0024732A" w:rsidP="00472E6D">
            <w:pPr>
              <w:spacing w:before="40" w:after="40"/>
              <w:ind w:left="113" w:right="113" w:firstLine="0"/>
              <w:jc w:val="lef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5074C9">
              <w:rPr>
                <w:rFonts w:eastAsia="Times New Roman" w:cs="Arial"/>
                <w:b/>
                <w:bCs/>
                <w:color w:val="000000"/>
                <w:sz w:val="16"/>
                <w:szCs w:val="16"/>
                <w:lang w:eastAsia="pl-PL"/>
              </w:rPr>
              <w:t>Umiarkowane</w:t>
            </w:r>
          </w:p>
        </w:tc>
        <w:tc>
          <w:tcPr>
            <w:tcW w:w="517" w:type="dxa"/>
            <w:tcBorders>
              <w:bottom w:val="single" w:sz="12" w:space="0" w:color="A8D08D" w:themeColor="accent6" w:themeTint="99"/>
            </w:tcBorders>
            <w:shd w:val="clear" w:color="auto" w:fill="auto"/>
            <w:noWrap/>
            <w:textDirection w:val="btLr"/>
            <w:vAlign w:val="center"/>
            <w:hideMark/>
          </w:tcPr>
          <w:p w14:paraId="7692652C" w14:textId="3B24DBE6" w:rsidR="0024732A" w:rsidRPr="005074C9" w:rsidRDefault="0024732A" w:rsidP="00472E6D">
            <w:pPr>
              <w:spacing w:before="40" w:after="40"/>
              <w:ind w:left="113" w:right="113" w:firstLine="0"/>
              <w:jc w:val="lef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5074C9">
              <w:rPr>
                <w:rFonts w:eastAsia="Times New Roman" w:cs="Arial"/>
                <w:b/>
                <w:bCs/>
                <w:color w:val="000000"/>
                <w:sz w:val="16"/>
                <w:szCs w:val="16"/>
                <w:lang w:eastAsia="pl-PL"/>
              </w:rPr>
              <w:t>Małe</w:t>
            </w:r>
          </w:p>
        </w:tc>
        <w:tc>
          <w:tcPr>
            <w:tcW w:w="517" w:type="dxa"/>
            <w:tcBorders>
              <w:bottom w:val="single" w:sz="12" w:space="0" w:color="A8D08D" w:themeColor="accent6" w:themeTint="99"/>
            </w:tcBorders>
            <w:shd w:val="clear" w:color="auto" w:fill="auto"/>
            <w:noWrap/>
            <w:textDirection w:val="btLr"/>
            <w:vAlign w:val="center"/>
            <w:hideMark/>
          </w:tcPr>
          <w:p w14:paraId="69404FB4" w14:textId="1014D41C" w:rsidR="0024732A" w:rsidRPr="005074C9" w:rsidRDefault="0024732A" w:rsidP="00472E6D">
            <w:pPr>
              <w:spacing w:before="40" w:after="40"/>
              <w:ind w:left="113" w:right="113" w:firstLine="0"/>
              <w:jc w:val="lef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5074C9">
              <w:rPr>
                <w:rFonts w:eastAsia="Times New Roman" w:cs="Arial"/>
                <w:b/>
                <w:bCs/>
                <w:color w:val="000000"/>
                <w:sz w:val="16"/>
                <w:szCs w:val="16"/>
                <w:lang w:eastAsia="pl-PL"/>
              </w:rPr>
              <w:t>Bardzo małe</w:t>
            </w:r>
          </w:p>
        </w:tc>
        <w:tc>
          <w:tcPr>
            <w:tcW w:w="667" w:type="dxa"/>
            <w:tcBorders>
              <w:bottom w:val="single" w:sz="12" w:space="0" w:color="A8D08D" w:themeColor="accent6" w:themeTint="99"/>
            </w:tcBorders>
            <w:shd w:val="clear" w:color="auto" w:fill="auto"/>
            <w:noWrap/>
            <w:textDirection w:val="btLr"/>
            <w:vAlign w:val="center"/>
            <w:hideMark/>
          </w:tcPr>
          <w:p w14:paraId="633E9D02" w14:textId="77777777" w:rsidR="0024732A" w:rsidRPr="005074C9" w:rsidRDefault="0024732A" w:rsidP="00472E6D">
            <w:pPr>
              <w:spacing w:before="40" w:after="40"/>
              <w:ind w:left="113" w:right="113" w:firstLine="0"/>
              <w:jc w:val="left"/>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5074C9">
              <w:rPr>
                <w:rFonts w:eastAsia="Times New Roman" w:cs="Arial"/>
                <w:b/>
                <w:bCs/>
                <w:color w:val="000000"/>
                <w:sz w:val="16"/>
                <w:szCs w:val="16"/>
                <w:lang w:eastAsia="pl-PL"/>
              </w:rPr>
              <w:t>Trudno powiedzieć</w:t>
            </w:r>
          </w:p>
        </w:tc>
      </w:tr>
      <w:tr w:rsidR="0024732A" w:rsidRPr="00F148DF" w14:paraId="22C3CFD5" w14:textId="77777777" w:rsidTr="00470910">
        <w:trPr>
          <w:trHeight w:val="50"/>
          <w:jc w:val="center"/>
        </w:trPr>
        <w:tc>
          <w:tcPr>
            <w:cnfStyle w:val="001000000000" w:firstRow="0" w:lastRow="0" w:firstColumn="1" w:lastColumn="0" w:oddVBand="0" w:evenVBand="0" w:oddHBand="0" w:evenHBand="0" w:firstRowFirstColumn="0" w:firstRowLastColumn="0" w:lastRowFirstColumn="0" w:lastRowLastColumn="0"/>
            <w:tcW w:w="1555" w:type="dxa"/>
            <w:vMerge w:val="restart"/>
            <w:tcBorders>
              <w:top w:val="single" w:sz="12" w:space="0" w:color="A8D08D" w:themeColor="accent6" w:themeTint="99"/>
            </w:tcBorders>
            <w:shd w:val="clear" w:color="auto" w:fill="E2EFD9" w:themeFill="accent6" w:themeFillTint="33"/>
            <w:vAlign w:val="center"/>
          </w:tcPr>
          <w:p w14:paraId="24D27E58" w14:textId="434046B7" w:rsidR="0024732A" w:rsidRPr="005074C9" w:rsidRDefault="0024732A" w:rsidP="00472E6D">
            <w:pPr>
              <w:spacing w:before="40" w:after="40"/>
              <w:ind w:firstLine="0"/>
              <w:jc w:val="left"/>
              <w:rPr>
                <w:rFonts w:eastAsia="Times New Roman" w:cs="Arial"/>
                <w:b w:val="0"/>
                <w:color w:val="000000"/>
                <w:sz w:val="16"/>
                <w:szCs w:val="16"/>
                <w:lang w:eastAsia="pl-PL"/>
              </w:rPr>
            </w:pPr>
            <w:r w:rsidRPr="005074C9">
              <w:rPr>
                <w:rFonts w:eastAsia="Times New Roman" w:cs="Arial"/>
                <w:b w:val="0"/>
                <w:color w:val="000000"/>
                <w:sz w:val="16"/>
                <w:szCs w:val="16"/>
                <w:lang w:eastAsia="pl-PL"/>
              </w:rPr>
              <w:t xml:space="preserve">Usługi w zakresie wsparcia przedsiębiorczości – Szkolenia </w:t>
            </w:r>
            <w:r w:rsidR="005F1FBF">
              <w:rPr>
                <w:rFonts w:eastAsia="Times New Roman" w:cs="Arial"/>
                <w:b w:val="0"/>
                <w:color w:val="000000"/>
                <w:sz w:val="16"/>
                <w:szCs w:val="16"/>
                <w:lang w:eastAsia="pl-PL"/>
              </w:rPr>
              <w:br/>
            </w:r>
            <w:r w:rsidRPr="005074C9">
              <w:rPr>
                <w:rFonts w:eastAsia="Times New Roman" w:cs="Arial"/>
                <w:b w:val="0"/>
                <w:color w:val="000000"/>
                <w:sz w:val="16"/>
                <w:szCs w:val="16"/>
                <w:lang w:eastAsia="pl-PL"/>
              </w:rPr>
              <w:t>i doradztwo</w:t>
            </w:r>
          </w:p>
        </w:tc>
        <w:tc>
          <w:tcPr>
            <w:tcW w:w="3466" w:type="dxa"/>
            <w:tcBorders>
              <w:top w:val="single" w:sz="12" w:space="0" w:color="A8D08D" w:themeColor="accent6" w:themeTint="99"/>
            </w:tcBorders>
            <w:shd w:val="clear" w:color="auto" w:fill="E2EFD9" w:themeFill="accent6" w:themeFillTint="33"/>
            <w:vAlign w:val="center"/>
            <w:hideMark/>
          </w:tcPr>
          <w:p w14:paraId="2BA83EF6" w14:textId="7560352A"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Prz</w:t>
            </w:r>
            <w:r>
              <w:rPr>
                <w:rFonts w:eastAsia="Times New Roman" w:cs="Arial"/>
                <w:color w:val="000000"/>
                <w:sz w:val="16"/>
                <w:szCs w:val="16"/>
                <w:lang w:eastAsia="pl-PL"/>
              </w:rPr>
              <w:t>edsiębiorczość, tworzenie firmy (n=29)</w:t>
            </w:r>
          </w:p>
        </w:tc>
        <w:tc>
          <w:tcPr>
            <w:tcW w:w="514" w:type="dxa"/>
            <w:tcBorders>
              <w:top w:val="single" w:sz="12" w:space="0" w:color="A8D08D" w:themeColor="accent6" w:themeTint="99"/>
            </w:tcBorders>
            <w:shd w:val="clear" w:color="auto" w:fill="E2EFD9" w:themeFill="accent6" w:themeFillTint="33"/>
            <w:vAlign w:val="center"/>
            <w:hideMark/>
          </w:tcPr>
          <w:p w14:paraId="1A4441E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4" w:type="dxa"/>
            <w:tcBorders>
              <w:top w:val="single" w:sz="12" w:space="0" w:color="A8D08D" w:themeColor="accent6" w:themeTint="99"/>
            </w:tcBorders>
            <w:shd w:val="clear" w:color="auto" w:fill="E2EFD9" w:themeFill="accent6" w:themeFillTint="33"/>
            <w:vAlign w:val="center"/>
            <w:hideMark/>
          </w:tcPr>
          <w:p w14:paraId="47A16B13"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9</w:t>
            </w:r>
          </w:p>
        </w:tc>
        <w:tc>
          <w:tcPr>
            <w:tcW w:w="517" w:type="dxa"/>
            <w:tcBorders>
              <w:top w:val="single" w:sz="12" w:space="0" w:color="A8D08D" w:themeColor="accent6" w:themeTint="99"/>
            </w:tcBorders>
            <w:shd w:val="clear" w:color="auto" w:fill="E2EFD9" w:themeFill="accent6" w:themeFillTint="33"/>
            <w:vAlign w:val="center"/>
            <w:hideMark/>
          </w:tcPr>
          <w:p w14:paraId="1695932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10</w:t>
            </w:r>
          </w:p>
        </w:tc>
        <w:tc>
          <w:tcPr>
            <w:tcW w:w="517" w:type="dxa"/>
            <w:tcBorders>
              <w:top w:val="single" w:sz="12" w:space="0" w:color="A8D08D" w:themeColor="accent6" w:themeTint="99"/>
            </w:tcBorders>
            <w:shd w:val="clear" w:color="auto" w:fill="E2EFD9" w:themeFill="accent6" w:themeFillTint="33"/>
            <w:vAlign w:val="center"/>
            <w:hideMark/>
          </w:tcPr>
          <w:p w14:paraId="033B953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tcBorders>
              <w:top w:val="single" w:sz="12" w:space="0" w:color="A8D08D" w:themeColor="accent6" w:themeTint="99"/>
            </w:tcBorders>
            <w:shd w:val="clear" w:color="auto" w:fill="E2EFD9" w:themeFill="accent6" w:themeFillTint="33"/>
            <w:vAlign w:val="center"/>
            <w:hideMark/>
          </w:tcPr>
          <w:p w14:paraId="1FD91CF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tcBorders>
              <w:top w:val="single" w:sz="12" w:space="0" w:color="A8D08D" w:themeColor="accent6" w:themeTint="99"/>
            </w:tcBorders>
            <w:shd w:val="clear" w:color="auto" w:fill="E2EFD9" w:themeFill="accent6" w:themeFillTint="33"/>
            <w:vAlign w:val="center"/>
            <w:hideMark/>
          </w:tcPr>
          <w:p w14:paraId="6739782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r>
      <w:tr w:rsidR="0024732A" w:rsidRPr="00F148DF" w14:paraId="6876F08D"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215C3FBB"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4D08D96C" w14:textId="62F9EB84"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Dostęp do funduszy UE (n=27)</w:t>
            </w:r>
          </w:p>
        </w:tc>
        <w:tc>
          <w:tcPr>
            <w:tcW w:w="514" w:type="dxa"/>
            <w:vAlign w:val="center"/>
            <w:hideMark/>
          </w:tcPr>
          <w:p w14:paraId="2FDCC7C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4" w:type="dxa"/>
            <w:vAlign w:val="center"/>
            <w:hideMark/>
          </w:tcPr>
          <w:p w14:paraId="43E9115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12</w:t>
            </w:r>
          </w:p>
        </w:tc>
        <w:tc>
          <w:tcPr>
            <w:tcW w:w="517" w:type="dxa"/>
            <w:vAlign w:val="center"/>
            <w:hideMark/>
          </w:tcPr>
          <w:p w14:paraId="5F4BB7C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vAlign w:val="center"/>
            <w:hideMark/>
          </w:tcPr>
          <w:p w14:paraId="76D5764C"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vAlign w:val="center"/>
            <w:hideMark/>
          </w:tcPr>
          <w:p w14:paraId="7628463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021B32C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0BD12204" w14:textId="77777777" w:rsidTr="00470910">
        <w:trPr>
          <w:trHeight w:val="137"/>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52201060"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35F73448" w14:textId="15AAAAED"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 xml:space="preserve">Opracowanie planu </w:t>
            </w:r>
            <w:r>
              <w:rPr>
                <w:rFonts w:eastAsia="Times New Roman" w:cs="Arial"/>
                <w:color w:val="000000"/>
                <w:sz w:val="16"/>
                <w:szCs w:val="16"/>
                <w:lang w:eastAsia="pl-PL"/>
              </w:rPr>
              <w:t>biznesowego, modelu biznesowego (n=21)</w:t>
            </w:r>
          </w:p>
        </w:tc>
        <w:tc>
          <w:tcPr>
            <w:tcW w:w="514" w:type="dxa"/>
            <w:shd w:val="clear" w:color="auto" w:fill="E2EFD9" w:themeFill="accent6" w:themeFillTint="33"/>
            <w:vAlign w:val="center"/>
            <w:hideMark/>
          </w:tcPr>
          <w:p w14:paraId="1FE7854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E2EFD9" w:themeFill="accent6" w:themeFillTint="33"/>
            <w:vAlign w:val="center"/>
            <w:hideMark/>
          </w:tcPr>
          <w:p w14:paraId="0FF1184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E2EFD9" w:themeFill="accent6" w:themeFillTint="33"/>
            <w:vAlign w:val="center"/>
            <w:hideMark/>
          </w:tcPr>
          <w:p w14:paraId="2F3D8F6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12</w:t>
            </w:r>
          </w:p>
        </w:tc>
        <w:tc>
          <w:tcPr>
            <w:tcW w:w="517" w:type="dxa"/>
            <w:shd w:val="clear" w:color="auto" w:fill="E2EFD9" w:themeFill="accent6" w:themeFillTint="33"/>
            <w:vAlign w:val="center"/>
            <w:hideMark/>
          </w:tcPr>
          <w:p w14:paraId="67B2FE9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58DDCC1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shd w:val="clear" w:color="auto" w:fill="E2EFD9" w:themeFill="accent6" w:themeFillTint="33"/>
            <w:vAlign w:val="center"/>
            <w:hideMark/>
          </w:tcPr>
          <w:p w14:paraId="4FEB2AAD"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2DDD7842"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16CC1054"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7112ADE5" w14:textId="36AFC3FE"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Księgowość, rachunkowość (n=14)</w:t>
            </w:r>
          </w:p>
        </w:tc>
        <w:tc>
          <w:tcPr>
            <w:tcW w:w="514" w:type="dxa"/>
            <w:vAlign w:val="center"/>
            <w:hideMark/>
          </w:tcPr>
          <w:p w14:paraId="23DDCBA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vAlign w:val="center"/>
            <w:hideMark/>
          </w:tcPr>
          <w:p w14:paraId="0EDA710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6D2FE014"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60B44FB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vAlign w:val="center"/>
            <w:hideMark/>
          </w:tcPr>
          <w:p w14:paraId="0063AB8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vAlign w:val="center"/>
            <w:hideMark/>
          </w:tcPr>
          <w:p w14:paraId="0AB71CED"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20168232"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313E4296"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245B3AC2" w14:textId="2EF87887"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Finanse i podatki (n=16)</w:t>
            </w:r>
          </w:p>
        </w:tc>
        <w:tc>
          <w:tcPr>
            <w:tcW w:w="514" w:type="dxa"/>
            <w:shd w:val="clear" w:color="auto" w:fill="E2EFD9" w:themeFill="accent6" w:themeFillTint="33"/>
            <w:vAlign w:val="center"/>
            <w:hideMark/>
          </w:tcPr>
          <w:p w14:paraId="5CC1773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E2EFD9" w:themeFill="accent6" w:themeFillTint="33"/>
            <w:vAlign w:val="center"/>
            <w:hideMark/>
          </w:tcPr>
          <w:p w14:paraId="05065AB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5FD3A028"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8</w:t>
            </w:r>
          </w:p>
        </w:tc>
        <w:tc>
          <w:tcPr>
            <w:tcW w:w="517" w:type="dxa"/>
            <w:shd w:val="clear" w:color="auto" w:fill="E2EFD9" w:themeFill="accent6" w:themeFillTint="33"/>
            <w:vAlign w:val="center"/>
            <w:hideMark/>
          </w:tcPr>
          <w:p w14:paraId="54B411C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E2EFD9" w:themeFill="accent6" w:themeFillTint="33"/>
            <w:vAlign w:val="center"/>
            <w:hideMark/>
          </w:tcPr>
          <w:p w14:paraId="1B1A9A58"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shd w:val="clear" w:color="auto" w:fill="E2EFD9" w:themeFill="accent6" w:themeFillTint="33"/>
            <w:vAlign w:val="center"/>
            <w:hideMark/>
          </w:tcPr>
          <w:p w14:paraId="669FEB6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4341EB65" w14:textId="77777777" w:rsidTr="00470910">
        <w:trPr>
          <w:cnfStyle w:val="000000100000" w:firstRow="0" w:lastRow="0" w:firstColumn="0" w:lastColumn="0" w:oddVBand="0" w:evenVBand="0" w:oddHBand="1" w:evenHBand="0" w:firstRowFirstColumn="0" w:firstRowLastColumn="0" w:lastRowFirstColumn="0" w:lastRowLastColumn="0"/>
          <w:trHeight w:val="152"/>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1208FB51"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1A8D7F59" w14:textId="006B8831"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Analiza rynku i marketing (n=19)</w:t>
            </w:r>
          </w:p>
        </w:tc>
        <w:tc>
          <w:tcPr>
            <w:tcW w:w="514" w:type="dxa"/>
            <w:vAlign w:val="center"/>
            <w:hideMark/>
          </w:tcPr>
          <w:p w14:paraId="6508EDE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vAlign w:val="center"/>
            <w:hideMark/>
          </w:tcPr>
          <w:p w14:paraId="229ADB2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29D56DA3"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vAlign w:val="center"/>
            <w:hideMark/>
          </w:tcPr>
          <w:p w14:paraId="7BDBC83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vAlign w:val="center"/>
            <w:hideMark/>
          </w:tcPr>
          <w:p w14:paraId="399D33E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5EDC44A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r>
      <w:tr w:rsidR="0024732A" w:rsidRPr="00F148DF" w14:paraId="1E112B06" w14:textId="77777777" w:rsidTr="00470910">
        <w:trPr>
          <w:trHeight w:val="76"/>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31BA0793"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52F054C9" w14:textId="59EF53B1"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Zarządzanie zasobami ludzkimi (n=14)</w:t>
            </w:r>
          </w:p>
        </w:tc>
        <w:tc>
          <w:tcPr>
            <w:tcW w:w="514" w:type="dxa"/>
            <w:shd w:val="clear" w:color="auto" w:fill="E2EFD9" w:themeFill="accent6" w:themeFillTint="33"/>
            <w:vAlign w:val="center"/>
            <w:hideMark/>
          </w:tcPr>
          <w:p w14:paraId="15D6988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E2EFD9" w:themeFill="accent6" w:themeFillTint="33"/>
            <w:vAlign w:val="center"/>
            <w:hideMark/>
          </w:tcPr>
          <w:p w14:paraId="64A5130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E2EFD9" w:themeFill="accent6" w:themeFillTint="33"/>
            <w:vAlign w:val="center"/>
            <w:hideMark/>
          </w:tcPr>
          <w:p w14:paraId="2BD7098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shd w:val="clear" w:color="auto" w:fill="E2EFD9" w:themeFill="accent6" w:themeFillTint="33"/>
            <w:vAlign w:val="center"/>
            <w:hideMark/>
          </w:tcPr>
          <w:p w14:paraId="73950C5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E2EFD9" w:themeFill="accent6" w:themeFillTint="33"/>
            <w:vAlign w:val="center"/>
            <w:hideMark/>
          </w:tcPr>
          <w:p w14:paraId="3806EAA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7C63DC8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6BB7E647" w14:textId="77777777" w:rsidTr="00470910">
        <w:trPr>
          <w:cnfStyle w:val="000000100000" w:firstRow="0" w:lastRow="0" w:firstColumn="0" w:lastColumn="0" w:oddVBand="0" w:evenVBand="0" w:oddHBand="1" w:evenHBand="0" w:firstRowFirstColumn="0" w:firstRowLastColumn="0" w:lastRowFirstColumn="0" w:lastRowLastColumn="0"/>
          <w:trHeight w:val="73"/>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3E2BE62A"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13AC4D57" w14:textId="0EAC7E1F"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Zarządzanie biznesem</w:t>
            </w:r>
            <w:r>
              <w:rPr>
                <w:rFonts w:eastAsia="Times New Roman" w:cs="Arial"/>
                <w:color w:val="000000"/>
                <w:sz w:val="16"/>
                <w:szCs w:val="16"/>
                <w:lang w:eastAsia="pl-PL"/>
              </w:rPr>
              <w:t xml:space="preserve"> (n=17)</w:t>
            </w:r>
          </w:p>
        </w:tc>
        <w:tc>
          <w:tcPr>
            <w:tcW w:w="514" w:type="dxa"/>
            <w:vAlign w:val="center"/>
            <w:hideMark/>
          </w:tcPr>
          <w:p w14:paraId="5F233A9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vAlign w:val="center"/>
            <w:hideMark/>
          </w:tcPr>
          <w:p w14:paraId="658C0ED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vAlign w:val="center"/>
            <w:hideMark/>
          </w:tcPr>
          <w:p w14:paraId="492259B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vAlign w:val="center"/>
            <w:hideMark/>
          </w:tcPr>
          <w:p w14:paraId="45D7EAB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vAlign w:val="center"/>
            <w:hideMark/>
          </w:tcPr>
          <w:p w14:paraId="07543B4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vAlign w:val="center"/>
            <w:hideMark/>
          </w:tcPr>
          <w:p w14:paraId="457319F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780CD1D7" w14:textId="77777777" w:rsidTr="00470910">
        <w:trPr>
          <w:trHeight w:val="173"/>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196CF2EA"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090A31ED" w14:textId="17B1991F"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Prawo gospodarcze</w:t>
            </w:r>
            <w:r>
              <w:rPr>
                <w:rFonts w:eastAsia="Times New Roman" w:cs="Arial"/>
                <w:color w:val="000000"/>
                <w:sz w:val="16"/>
                <w:szCs w:val="16"/>
                <w:lang w:eastAsia="pl-PL"/>
              </w:rPr>
              <w:t xml:space="preserve"> (n=8)</w:t>
            </w:r>
          </w:p>
        </w:tc>
        <w:tc>
          <w:tcPr>
            <w:tcW w:w="514" w:type="dxa"/>
            <w:shd w:val="clear" w:color="auto" w:fill="E2EFD9" w:themeFill="accent6" w:themeFillTint="33"/>
            <w:vAlign w:val="center"/>
            <w:hideMark/>
          </w:tcPr>
          <w:p w14:paraId="4FBF66F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E2EFD9" w:themeFill="accent6" w:themeFillTint="33"/>
            <w:vAlign w:val="center"/>
            <w:hideMark/>
          </w:tcPr>
          <w:p w14:paraId="7CDCF128"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E2EFD9" w:themeFill="accent6" w:themeFillTint="33"/>
            <w:vAlign w:val="center"/>
            <w:hideMark/>
          </w:tcPr>
          <w:p w14:paraId="431C81E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37B0EDE9"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19A3DFC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3ECDCBB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11DE9009" w14:textId="77777777" w:rsidTr="00470910">
        <w:trPr>
          <w:cnfStyle w:val="000000100000" w:firstRow="0" w:lastRow="0" w:firstColumn="0" w:lastColumn="0" w:oddVBand="0" w:evenVBand="0" w:oddHBand="1" w:evenHBand="0" w:firstRowFirstColumn="0" w:firstRowLastColumn="0" w:lastRowFirstColumn="0" w:lastRowLastColumn="0"/>
          <w:trHeight w:val="352"/>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08EA7883"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1EDB254F" w14:textId="696FF621"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Handel zagraniczny i współpraca międzynarodowa</w:t>
            </w:r>
            <w:r>
              <w:rPr>
                <w:rFonts w:eastAsia="Times New Roman" w:cs="Arial"/>
                <w:color w:val="000000"/>
                <w:sz w:val="16"/>
                <w:szCs w:val="16"/>
                <w:lang w:eastAsia="pl-PL"/>
              </w:rPr>
              <w:t xml:space="preserve"> (n=9)</w:t>
            </w:r>
          </w:p>
        </w:tc>
        <w:tc>
          <w:tcPr>
            <w:tcW w:w="514" w:type="dxa"/>
            <w:vAlign w:val="center"/>
            <w:hideMark/>
          </w:tcPr>
          <w:p w14:paraId="3B640AC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vAlign w:val="center"/>
            <w:hideMark/>
          </w:tcPr>
          <w:p w14:paraId="07FE180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39ECDD6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vAlign w:val="center"/>
            <w:hideMark/>
          </w:tcPr>
          <w:p w14:paraId="4EF65A8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vAlign w:val="center"/>
            <w:hideMark/>
          </w:tcPr>
          <w:p w14:paraId="5BFB1FD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4C025E0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01714008" w14:textId="77777777" w:rsidTr="00470910">
        <w:trPr>
          <w:trHeight w:val="166"/>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64983CCB"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22485A0D" w14:textId="5A80B7BD"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Wdrażanie nowych usług i produktów</w:t>
            </w:r>
            <w:r>
              <w:rPr>
                <w:rFonts w:eastAsia="Times New Roman" w:cs="Arial"/>
                <w:color w:val="000000"/>
                <w:sz w:val="16"/>
                <w:szCs w:val="16"/>
                <w:lang w:eastAsia="pl-PL"/>
              </w:rPr>
              <w:t xml:space="preserve"> (n=16)</w:t>
            </w:r>
          </w:p>
        </w:tc>
        <w:tc>
          <w:tcPr>
            <w:tcW w:w="514" w:type="dxa"/>
            <w:shd w:val="clear" w:color="auto" w:fill="E2EFD9" w:themeFill="accent6" w:themeFillTint="33"/>
            <w:vAlign w:val="center"/>
            <w:hideMark/>
          </w:tcPr>
          <w:p w14:paraId="18B87DC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E2EFD9" w:themeFill="accent6" w:themeFillTint="33"/>
            <w:vAlign w:val="center"/>
            <w:hideMark/>
          </w:tcPr>
          <w:p w14:paraId="78BDFC0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E2EFD9" w:themeFill="accent6" w:themeFillTint="33"/>
            <w:vAlign w:val="center"/>
            <w:hideMark/>
          </w:tcPr>
          <w:p w14:paraId="2B7A9659"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shd w:val="clear" w:color="auto" w:fill="E2EFD9" w:themeFill="accent6" w:themeFillTint="33"/>
            <w:vAlign w:val="center"/>
            <w:hideMark/>
          </w:tcPr>
          <w:p w14:paraId="18E6AD4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6492213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5510D2B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36115E3F"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0F44BB9C"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70B21C30" w14:textId="7B5A8E7A"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O</w:t>
            </w:r>
            <w:r>
              <w:rPr>
                <w:rFonts w:eastAsia="Times New Roman" w:cs="Arial"/>
                <w:color w:val="000000"/>
                <w:sz w:val="16"/>
                <w:szCs w:val="16"/>
                <w:lang w:eastAsia="pl-PL"/>
              </w:rPr>
              <w:t>chrona własności intelektualnej (n=13)</w:t>
            </w:r>
          </w:p>
        </w:tc>
        <w:tc>
          <w:tcPr>
            <w:tcW w:w="514" w:type="dxa"/>
            <w:vAlign w:val="center"/>
            <w:hideMark/>
          </w:tcPr>
          <w:p w14:paraId="4FC0D43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vAlign w:val="center"/>
            <w:hideMark/>
          </w:tcPr>
          <w:p w14:paraId="339A9C1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vAlign w:val="center"/>
            <w:hideMark/>
          </w:tcPr>
          <w:p w14:paraId="4D633B8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vAlign w:val="center"/>
            <w:hideMark/>
          </w:tcPr>
          <w:p w14:paraId="72F0939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vAlign w:val="center"/>
            <w:hideMark/>
          </w:tcPr>
          <w:p w14:paraId="125A31D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2936CAD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54337BB0" w14:textId="77777777" w:rsidTr="00470910">
        <w:trPr>
          <w:trHeight w:val="6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1156E40D"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5359682F" w14:textId="1C3010C9"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Pośrednictwo kooperacyjne (n=7)</w:t>
            </w:r>
          </w:p>
        </w:tc>
        <w:tc>
          <w:tcPr>
            <w:tcW w:w="514" w:type="dxa"/>
            <w:shd w:val="clear" w:color="auto" w:fill="E2EFD9" w:themeFill="accent6" w:themeFillTint="33"/>
            <w:vAlign w:val="center"/>
            <w:hideMark/>
          </w:tcPr>
          <w:p w14:paraId="70B2396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E2EFD9" w:themeFill="accent6" w:themeFillTint="33"/>
            <w:vAlign w:val="center"/>
            <w:hideMark/>
          </w:tcPr>
          <w:p w14:paraId="0050081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E2EFD9" w:themeFill="accent6" w:themeFillTint="33"/>
            <w:vAlign w:val="center"/>
            <w:hideMark/>
          </w:tcPr>
          <w:p w14:paraId="195444A3"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E2EFD9" w:themeFill="accent6" w:themeFillTint="33"/>
            <w:vAlign w:val="center"/>
            <w:hideMark/>
          </w:tcPr>
          <w:p w14:paraId="50D9DD9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51177AF3"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0CD4A10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596C1A09" w14:textId="77777777" w:rsidTr="00470910">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1555" w:type="dxa"/>
            <w:vMerge w:val="restart"/>
            <w:shd w:val="clear" w:color="auto" w:fill="auto"/>
            <w:vAlign w:val="center"/>
          </w:tcPr>
          <w:p w14:paraId="7B3BCC56" w14:textId="3E57D3AE" w:rsidR="0024732A" w:rsidRPr="005074C9" w:rsidRDefault="0024732A" w:rsidP="00472E6D">
            <w:pPr>
              <w:spacing w:before="40" w:after="40"/>
              <w:ind w:firstLine="0"/>
              <w:jc w:val="left"/>
              <w:rPr>
                <w:rFonts w:eastAsia="Times New Roman" w:cs="Arial"/>
                <w:b w:val="0"/>
                <w:color w:val="000000"/>
                <w:sz w:val="16"/>
                <w:szCs w:val="16"/>
                <w:lang w:eastAsia="pl-PL"/>
              </w:rPr>
            </w:pPr>
            <w:r w:rsidRPr="005074C9">
              <w:rPr>
                <w:rFonts w:eastAsia="Times New Roman" w:cs="Arial"/>
                <w:b w:val="0"/>
                <w:color w:val="000000"/>
                <w:sz w:val="16"/>
                <w:szCs w:val="16"/>
                <w:lang w:eastAsia="pl-PL"/>
              </w:rPr>
              <w:t xml:space="preserve">Usługi w zakresie wsparcia innowacji – Szkolenia </w:t>
            </w:r>
            <w:r w:rsidR="005F1FBF">
              <w:rPr>
                <w:rFonts w:eastAsia="Times New Roman" w:cs="Arial"/>
                <w:b w:val="0"/>
                <w:color w:val="000000"/>
                <w:sz w:val="16"/>
                <w:szCs w:val="16"/>
                <w:lang w:eastAsia="pl-PL"/>
              </w:rPr>
              <w:br/>
            </w:r>
            <w:r w:rsidRPr="005074C9">
              <w:rPr>
                <w:rFonts w:eastAsia="Times New Roman" w:cs="Arial"/>
                <w:b w:val="0"/>
                <w:color w:val="000000"/>
                <w:sz w:val="16"/>
                <w:szCs w:val="16"/>
                <w:lang w:eastAsia="pl-PL"/>
              </w:rPr>
              <w:t>i doradztwo</w:t>
            </w:r>
          </w:p>
        </w:tc>
        <w:tc>
          <w:tcPr>
            <w:tcW w:w="3466" w:type="dxa"/>
            <w:shd w:val="clear" w:color="auto" w:fill="auto"/>
            <w:vAlign w:val="center"/>
            <w:hideMark/>
          </w:tcPr>
          <w:p w14:paraId="561CF477" w14:textId="3F55BF20"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Prz</w:t>
            </w:r>
            <w:r>
              <w:rPr>
                <w:rFonts w:eastAsia="Times New Roman" w:cs="Arial"/>
                <w:color w:val="000000"/>
                <w:sz w:val="16"/>
                <w:szCs w:val="16"/>
                <w:lang w:eastAsia="pl-PL"/>
              </w:rPr>
              <w:t>edsiębiorczość i tworzenie firm (n=20)</w:t>
            </w:r>
          </w:p>
        </w:tc>
        <w:tc>
          <w:tcPr>
            <w:tcW w:w="514" w:type="dxa"/>
            <w:shd w:val="clear" w:color="auto" w:fill="auto"/>
            <w:vAlign w:val="center"/>
            <w:hideMark/>
          </w:tcPr>
          <w:p w14:paraId="0CC3C31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auto"/>
            <w:vAlign w:val="center"/>
            <w:hideMark/>
          </w:tcPr>
          <w:p w14:paraId="4D1F1F1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3DF9A7B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shd w:val="clear" w:color="auto" w:fill="auto"/>
            <w:vAlign w:val="center"/>
            <w:hideMark/>
          </w:tcPr>
          <w:p w14:paraId="2DA45EA4"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15CF8BC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56320EBC"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r>
      <w:tr w:rsidR="0024732A" w:rsidRPr="00F148DF" w14:paraId="37537C75" w14:textId="77777777" w:rsidTr="00470910">
        <w:trPr>
          <w:trHeight w:val="321"/>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6379702E"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232FC003" w14:textId="6A5BCF81"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 xml:space="preserve">Opracowanie planu </w:t>
            </w:r>
            <w:r>
              <w:rPr>
                <w:rFonts w:eastAsia="Times New Roman" w:cs="Arial"/>
                <w:color w:val="000000"/>
                <w:sz w:val="16"/>
                <w:szCs w:val="16"/>
                <w:lang w:eastAsia="pl-PL"/>
              </w:rPr>
              <w:t>biznesowego, modelu biznesowego (n=12)</w:t>
            </w:r>
          </w:p>
        </w:tc>
        <w:tc>
          <w:tcPr>
            <w:tcW w:w="514" w:type="dxa"/>
            <w:shd w:val="clear" w:color="auto" w:fill="auto"/>
            <w:vAlign w:val="center"/>
            <w:hideMark/>
          </w:tcPr>
          <w:p w14:paraId="03C55A9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4531CDF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22B6640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8</w:t>
            </w:r>
          </w:p>
        </w:tc>
        <w:tc>
          <w:tcPr>
            <w:tcW w:w="517" w:type="dxa"/>
            <w:shd w:val="clear" w:color="auto" w:fill="auto"/>
            <w:vAlign w:val="center"/>
            <w:hideMark/>
          </w:tcPr>
          <w:p w14:paraId="4A28335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03465F6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3DC7DC19"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1F58AE20"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35DD971B"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18DA6907" w14:textId="3D0C1190"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Dostęp do funduszy UE (n=21)</w:t>
            </w:r>
          </w:p>
        </w:tc>
        <w:tc>
          <w:tcPr>
            <w:tcW w:w="514" w:type="dxa"/>
            <w:shd w:val="clear" w:color="auto" w:fill="auto"/>
            <w:vAlign w:val="center"/>
            <w:hideMark/>
          </w:tcPr>
          <w:p w14:paraId="12ECC9BC"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auto"/>
            <w:vAlign w:val="center"/>
            <w:hideMark/>
          </w:tcPr>
          <w:p w14:paraId="2103E4ED"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shd w:val="clear" w:color="auto" w:fill="auto"/>
            <w:vAlign w:val="center"/>
            <w:hideMark/>
          </w:tcPr>
          <w:p w14:paraId="2D72115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8</w:t>
            </w:r>
          </w:p>
        </w:tc>
        <w:tc>
          <w:tcPr>
            <w:tcW w:w="517" w:type="dxa"/>
            <w:shd w:val="clear" w:color="auto" w:fill="auto"/>
            <w:vAlign w:val="center"/>
            <w:hideMark/>
          </w:tcPr>
          <w:p w14:paraId="0C102E1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63C603D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3E8F6D1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799DDF62" w14:textId="77777777" w:rsidTr="00470910">
        <w:trPr>
          <w:trHeight w:val="220"/>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7C9E2A6A"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281CBFE4" w14:textId="0AE8A5E0"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Prawo gospodarcze (n=9)</w:t>
            </w:r>
          </w:p>
        </w:tc>
        <w:tc>
          <w:tcPr>
            <w:tcW w:w="514" w:type="dxa"/>
            <w:shd w:val="clear" w:color="auto" w:fill="auto"/>
            <w:vAlign w:val="center"/>
            <w:hideMark/>
          </w:tcPr>
          <w:p w14:paraId="2E14808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6394326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475DA3E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6E66C27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77403E3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76A02AF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6F91488C"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330F7885"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388FAAB6" w14:textId="63113F43"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Badania rynku i marketing (n=11)</w:t>
            </w:r>
          </w:p>
        </w:tc>
        <w:tc>
          <w:tcPr>
            <w:tcW w:w="514" w:type="dxa"/>
            <w:shd w:val="clear" w:color="auto" w:fill="auto"/>
            <w:vAlign w:val="center"/>
            <w:hideMark/>
          </w:tcPr>
          <w:p w14:paraId="3DAA3A4C"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468B3DC4"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66CD5EF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6FC136F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6266B0F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18A0E58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r>
      <w:tr w:rsidR="0024732A" w:rsidRPr="00F148DF" w14:paraId="7A0BA4F4" w14:textId="77777777" w:rsidTr="00470910">
        <w:trPr>
          <w:trHeight w:val="82"/>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5E4ED15E"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33991606" w14:textId="29DF954B"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Księgowość i rachunkowość (n=8)</w:t>
            </w:r>
          </w:p>
        </w:tc>
        <w:tc>
          <w:tcPr>
            <w:tcW w:w="514" w:type="dxa"/>
            <w:shd w:val="clear" w:color="auto" w:fill="auto"/>
            <w:vAlign w:val="center"/>
            <w:hideMark/>
          </w:tcPr>
          <w:p w14:paraId="6D0ACB5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5227518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496F4CD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4DE3685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282686B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690B857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385F2537" w14:textId="77777777" w:rsidTr="00470910">
        <w:trPr>
          <w:cnfStyle w:val="000000100000" w:firstRow="0" w:lastRow="0" w:firstColumn="0" w:lastColumn="0" w:oddVBand="0" w:evenVBand="0" w:oddHBand="1" w:evenHBand="0" w:firstRowFirstColumn="0" w:firstRowLastColumn="0" w:lastRowFirstColumn="0" w:lastRowLastColumn="0"/>
          <w:trHeight w:val="159"/>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1E656A6E"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2BC42179" w14:textId="3A5B3EBE"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Finanse i podatki (n=9)</w:t>
            </w:r>
          </w:p>
        </w:tc>
        <w:tc>
          <w:tcPr>
            <w:tcW w:w="514" w:type="dxa"/>
            <w:shd w:val="clear" w:color="auto" w:fill="auto"/>
            <w:vAlign w:val="center"/>
            <w:hideMark/>
          </w:tcPr>
          <w:p w14:paraId="54D6152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33F56E7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699C0FD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23189CEC"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0248E03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shd w:val="clear" w:color="auto" w:fill="auto"/>
            <w:vAlign w:val="center"/>
            <w:hideMark/>
          </w:tcPr>
          <w:p w14:paraId="40CDF5E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61597940"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1E995015"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3523835A" w14:textId="15C48513"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Inform</w:t>
            </w:r>
            <w:r>
              <w:rPr>
                <w:rFonts w:eastAsia="Times New Roman" w:cs="Arial"/>
                <w:color w:val="000000"/>
                <w:sz w:val="16"/>
                <w:szCs w:val="16"/>
                <w:lang w:eastAsia="pl-PL"/>
              </w:rPr>
              <w:t>acja technologiczna i patentowa (n=13)</w:t>
            </w:r>
          </w:p>
        </w:tc>
        <w:tc>
          <w:tcPr>
            <w:tcW w:w="514" w:type="dxa"/>
            <w:shd w:val="clear" w:color="auto" w:fill="auto"/>
            <w:vAlign w:val="center"/>
            <w:hideMark/>
          </w:tcPr>
          <w:p w14:paraId="0757D1B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4F1618E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1DC6163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534EC33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0FA5397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509AE53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4CB0818C" w14:textId="77777777" w:rsidTr="00470910">
        <w:trPr>
          <w:cnfStyle w:val="000000100000" w:firstRow="0" w:lastRow="0" w:firstColumn="0" w:lastColumn="0" w:oddVBand="0" w:evenVBand="0" w:oddHBand="1" w:evenHBand="0" w:firstRowFirstColumn="0" w:firstRowLastColumn="0" w:lastRowFirstColumn="0" w:lastRowLastColumn="0"/>
          <w:trHeight w:val="133"/>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34389749"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408D8483" w14:textId="0290493A"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O</w:t>
            </w:r>
            <w:r>
              <w:rPr>
                <w:rFonts w:eastAsia="Times New Roman" w:cs="Arial"/>
                <w:color w:val="000000"/>
                <w:sz w:val="16"/>
                <w:szCs w:val="16"/>
                <w:lang w:eastAsia="pl-PL"/>
              </w:rPr>
              <w:t>chrona własności intelektualnej (n=12)</w:t>
            </w:r>
          </w:p>
        </w:tc>
        <w:tc>
          <w:tcPr>
            <w:tcW w:w="514" w:type="dxa"/>
            <w:shd w:val="clear" w:color="auto" w:fill="auto"/>
            <w:vAlign w:val="center"/>
            <w:hideMark/>
          </w:tcPr>
          <w:p w14:paraId="6B0D9F8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04AE6460"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314D7870"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0412380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49FD42F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13FF857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1F30EE47" w14:textId="77777777" w:rsidTr="00470910">
        <w:trPr>
          <w:trHeight w:val="58"/>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6C4584D9"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2A66A4BD" w14:textId="58B043E2"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Pośrednictwo kooperacyjne</w:t>
            </w:r>
            <w:r>
              <w:rPr>
                <w:rFonts w:eastAsia="Times New Roman" w:cs="Arial"/>
                <w:color w:val="000000"/>
                <w:sz w:val="16"/>
                <w:szCs w:val="16"/>
                <w:lang w:eastAsia="pl-PL"/>
              </w:rPr>
              <w:t xml:space="preserve"> (n=7)</w:t>
            </w:r>
          </w:p>
        </w:tc>
        <w:tc>
          <w:tcPr>
            <w:tcW w:w="514" w:type="dxa"/>
            <w:shd w:val="clear" w:color="auto" w:fill="auto"/>
            <w:vAlign w:val="center"/>
            <w:hideMark/>
          </w:tcPr>
          <w:p w14:paraId="7F9EAA5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04F9590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6CD8DC1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567F94C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777B620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536D325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r>
      <w:tr w:rsidR="0024732A" w:rsidRPr="00F148DF" w14:paraId="4F474F92" w14:textId="77777777" w:rsidTr="00470910">
        <w:trPr>
          <w:cnfStyle w:val="000000100000" w:firstRow="0" w:lastRow="0" w:firstColumn="0" w:lastColumn="0" w:oddVBand="0" w:evenVBand="0" w:oddHBand="1" w:evenHBand="0" w:firstRowFirstColumn="0" w:firstRowLastColumn="0" w:lastRowFirstColumn="0" w:lastRowLastColumn="0"/>
          <w:trHeight w:val="101"/>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0D3BA192"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3331D5E3" w14:textId="3E2E34A2"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Handel zagranic</w:t>
            </w:r>
            <w:r>
              <w:rPr>
                <w:rFonts w:eastAsia="Times New Roman" w:cs="Arial"/>
                <w:color w:val="000000"/>
                <w:sz w:val="16"/>
                <w:szCs w:val="16"/>
                <w:lang w:eastAsia="pl-PL"/>
              </w:rPr>
              <w:t>zny i współpraca międzynarodowa (n=8)</w:t>
            </w:r>
          </w:p>
        </w:tc>
        <w:tc>
          <w:tcPr>
            <w:tcW w:w="514" w:type="dxa"/>
            <w:shd w:val="clear" w:color="auto" w:fill="auto"/>
            <w:vAlign w:val="center"/>
            <w:hideMark/>
          </w:tcPr>
          <w:p w14:paraId="55973A7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25AB2D4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32F4667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650BB81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0DA375C0"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52E8FD3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78059E39" w14:textId="77777777" w:rsidTr="00470910">
        <w:trPr>
          <w:trHeight w:val="60"/>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23FA483C"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7DC46209" w14:textId="4A78BCAE"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Wdrażanie nowych produktów i technologii</w:t>
            </w:r>
            <w:r>
              <w:rPr>
                <w:rFonts w:eastAsia="Times New Roman" w:cs="Arial"/>
                <w:color w:val="000000"/>
                <w:sz w:val="16"/>
                <w:szCs w:val="16"/>
                <w:lang w:eastAsia="pl-PL"/>
              </w:rPr>
              <w:t xml:space="preserve"> (n=15)</w:t>
            </w:r>
          </w:p>
        </w:tc>
        <w:tc>
          <w:tcPr>
            <w:tcW w:w="514" w:type="dxa"/>
            <w:shd w:val="clear" w:color="auto" w:fill="auto"/>
            <w:vAlign w:val="center"/>
            <w:hideMark/>
          </w:tcPr>
          <w:p w14:paraId="6A9794C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5434A908"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shd w:val="clear" w:color="auto" w:fill="auto"/>
            <w:vAlign w:val="center"/>
            <w:hideMark/>
          </w:tcPr>
          <w:p w14:paraId="03457DF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1BFE08F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7BAB4B0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7569D46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2A2FB9CF"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6D3052D3"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0A93DCD5" w14:textId="0CE354F2"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Zarządzanie jakością</w:t>
            </w:r>
            <w:r>
              <w:rPr>
                <w:rFonts w:eastAsia="Times New Roman" w:cs="Arial"/>
                <w:color w:val="000000"/>
                <w:sz w:val="16"/>
                <w:szCs w:val="16"/>
                <w:lang w:eastAsia="pl-PL"/>
              </w:rPr>
              <w:t xml:space="preserve"> (n=3)</w:t>
            </w:r>
          </w:p>
        </w:tc>
        <w:tc>
          <w:tcPr>
            <w:tcW w:w="514" w:type="dxa"/>
            <w:shd w:val="clear" w:color="auto" w:fill="auto"/>
            <w:vAlign w:val="center"/>
            <w:hideMark/>
          </w:tcPr>
          <w:p w14:paraId="35FBBDFD"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15B46BB4"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4594953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702DE52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2BBCF883"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0B96906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19ED94EA" w14:textId="77777777" w:rsidTr="00470910">
        <w:trPr>
          <w:trHeight w:val="91"/>
          <w:jc w:val="center"/>
        </w:trPr>
        <w:tc>
          <w:tcPr>
            <w:cnfStyle w:val="001000000000" w:firstRow="0" w:lastRow="0" w:firstColumn="1" w:lastColumn="0" w:oddVBand="0" w:evenVBand="0" w:oddHBand="0" w:evenHBand="0" w:firstRowFirstColumn="0" w:firstRowLastColumn="0" w:lastRowFirstColumn="0" w:lastRowLastColumn="0"/>
            <w:tcW w:w="1555" w:type="dxa"/>
            <w:vMerge w:val="restart"/>
            <w:shd w:val="clear" w:color="auto" w:fill="E2EFD9" w:themeFill="accent6" w:themeFillTint="33"/>
            <w:vAlign w:val="center"/>
          </w:tcPr>
          <w:p w14:paraId="2FAA875F" w14:textId="2C54AA54" w:rsidR="0024732A" w:rsidRPr="005074C9" w:rsidRDefault="0024732A" w:rsidP="00472E6D">
            <w:pPr>
              <w:spacing w:before="40" w:after="40"/>
              <w:ind w:firstLine="0"/>
              <w:jc w:val="left"/>
              <w:rPr>
                <w:rFonts w:eastAsia="Times New Roman" w:cs="Arial"/>
                <w:b w:val="0"/>
                <w:color w:val="000000"/>
                <w:sz w:val="16"/>
                <w:szCs w:val="16"/>
                <w:lang w:eastAsia="pl-PL"/>
              </w:rPr>
            </w:pPr>
            <w:r w:rsidRPr="005074C9">
              <w:rPr>
                <w:rFonts w:eastAsia="Times New Roman" w:cs="Arial"/>
                <w:b w:val="0"/>
                <w:color w:val="000000"/>
                <w:sz w:val="16"/>
                <w:szCs w:val="16"/>
                <w:lang w:eastAsia="pl-PL"/>
              </w:rPr>
              <w:t>Usługi w zakresie wsparcia przedsiębiorczości – Inne usługi</w:t>
            </w:r>
          </w:p>
        </w:tc>
        <w:tc>
          <w:tcPr>
            <w:tcW w:w="3466" w:type="dxa"/>
            <w:shd w:val="clear" w:color="auto" w:fill="E2EFD9" w:themeFill="accent6" w:themeFillTint="33"/>
            <w:vAlign w:val="center"/>
            <w:hideMark/>
          </w:tcPr>
          <w:p w14:paraId="03F7F89E" w14:textId="537E1BC9"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Akcje informacyjne i promocyjn</w:t>
            </w:r>
            <w:r>
              <w:rPr>
                <w:rFonts w:eastAsia="Times New Roman" w:cs="Arial"/>
                <w:color w:val="000000"/>
                <w:sz w:val="16"/>
                <w:szCs w:val="16"/>
                <w:lang w:eastAsia="pl-PL"/>
              </w:rPr>
              <w:t>e w zakresie przedsiębiorczości (n=23)</w:t>
            </w:r>
          </w:p>
        </w:tc>
        <w:tc>
          <w:tcPr>
            <w:tcW w:w="514" w:type="dxa"/>
            <w:shd w:val="clear" w:color="auto" w:fill="E2EFD9" w:themeFill="accent6" w:themeFillTint="33"/>
            <w:vAlign w:val="center"/>
            <w:hideMark/>
          </w:tcPr>
          <w:p w14:paraId="173246B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4" w:type="dxa"/>
            <w:shd w:val="clear" w:color="auto" w:fill="E2EFD9" w:themeFill="accent6" w:themeFillTint="33"/>
            <w:vAlign w:val="center"/>
            <w:hideMark/>
          </w:tcPr>
          <w:p w14:paraId="7ED0C59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shd w:val="clear" w:color="auto" w:fill="E2EFD9" w:themeFill="accent6" w:themeFillTint="33"/>
            <w:vAlign w:val="center"/>
            <w:hideMark/>
          </w:tcPr>
          <w:p w14:paraId="2A38C7D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shd w:val="clear" w:color="auto" w:fill="E2EFD9" w:themeFill="accent6" w:themeFillTint="33"/>
            <w:vAlign w:val="center"/>
            <w:hideMark/>
          </w:tcPr>
          <w:p w14:paraId="5F56329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E2EFD9" w:themeFill="accent6" w:themeFillTint="33"/>
            <w:vAlign w:val="center"/>
            <w:hideMark/>
          </w:tcPr>
          <w:p w14:paraId="08DF449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7856184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r>
      <w:tr w:rsidR="0024732A" w:rsidRPr="00F148DF" w14:paraId="1CCD187E"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04E6C9D2"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4A768F14" w14:textId="469182B7"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Przygotowywanie wniosków dotacyjnych</w:t>
            </w:r>
            <w:r>
              <w:rPr>
                <w:rFonts w:eastAsia="Times New Roman" w:cs="Arial"/>
                <w:color w:val="000000"/>
                <w:sz w:val="16"/>
                <w:szCs w:val="16"/>
                <w:lang w:eastAsia="pl-PL"/>
              </w:rPr>
              <w:t xml:space="preserve"> </w:t>
            </w:r>
            <w:r w:rsidR="005F1FBF">
              <w:rPr>
                <w:rFonts w:eastAsia="Times New Roman" w:cs="Arial"/>
                <w:color w:val="000000"/>
                <w:sz w:val="16"/>
                <w:szCs w:val="16"/>
                <w:lang w:eastAsia="pl-PL"/>
              </w:rPr>
              <w:br/>
            </w:r>
            <w:r>
              <w:rPr>
                <w:rFonts w:eastAsia="Times New Roman" w:cs="Arial"/>
                <w:color w:val="000000"/>
                <w:sz w:val="16"/>
                <w:szCs w:val="16"/>
                <w:lang w:eastAsia="pl-PL"/>
              </w:rPr>
              <w:t>i pomoc w zdobywaniu funduszy (n=21)</w:t>
            </w:r>
          </w:p>
        </w:tc>
        <w:tc>
          <w:tcPr>
            <w:tcW w:w="514" w:type="dxa"/>
            <w:vAlign w:val="center"/>
            <w:hideMark/>
          </w:tcPr>
          <w:p w14:paraId="7861A89C"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4" w:type="dxa"/>
            <w:vAlign w:val="center"/>
            <w:hideMark/>
          </w:tcPr>
          <w:p w14:paraId="558E57DD"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vAlign w:val="center"/>
            <w:hideMark/>
          </w:tcPr>
          <w:p w14:paraId="50CDA86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vAlign w:val="center"/>
            <w:hideMark/>
          </w:tcPr>
          <w:p w14:paraId="7CC25F9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vAlign w:val="center"/>
            <w:hideMark/>
          </w:tcPr>
          <w:p w14:paraId="47D929F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712B14E2"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15A8FEC3"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3975F4CB"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03314CF4" w14:textId="7A8B2C5C"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Pożyczki d</w:t>
            </w:r>
            <w:r>
              <w:rPr>
                <w:rFonts w:eastAsia="Times New Roman" w:cs="Arial"/>
                <w:color w:val="000000"/>
                <w:sz w:val="16"/>
                <w:szCs w:val="16"/>
                <w:lang w:eastAsia="pl-PL"/>
              </w:rPr>
              <w:t>la rozpoczynających działalność (n=14)</w:t>
            </w:r>
          </w:p>
        </w:tc>
        <w:tc>
          <w:tcPr>
            <w:tcW w:w="514" w:type="dxa"/>
            <w:shd w:val="clear" w:color="auto" w:fill="E2EFD9" w:themeFill="accent6" w:themeFillTint="33"/>
            <w:vAlign w:val="center"/>
            <w:hideMark/>
          </w:tcPr>
          <w:p w14:paraId="6738CC9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4" w:type="dxa"/>
            <w:shd w:val="clear" w:color="auto" w:fill="E2EFD9" w:themeFill="accent6" w:themeFillTint="33"/>
            <w:vAlign w:val="center"/>
            <w:hideMark/>
          </w:tcPr>
          <w:p w14:paraId="090C940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E2EFD9" w:themeFill="accent6" w:themeFillTint="33"/>
            <w:vAlign w:val="center"/>
            <w:hideMark/>
          </w:tcPr>
          <w:p w14:paraId="42983AC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E2EFD9" w:themeFill="accent6" w:themeFillTint="33"/>
            <w:vAlign w:val="center"/>
            <w:hideMark/>
          </w:tcPr>
          <w:p w14:paraId="65136A0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E2EFD9" w:themeFill="accent6" w:themeFillTint="33"/>
            <w:vAlign w:val="center"/>
            <w:hideMark/>
          </w:tcPr>
          <w:p w14:paraId="34D8C12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7A75D63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4C489A96" w14:textId="77777777" w:rsidTr="00470910">
        <w:trPr>
          <w:cnfStyle w:val="000000100000" w:firstRow="0" w:lastRow="0" w:firstColumn="0" w:lastColumn="0" w:oddVBand="0" w:evenVBand="0" w:oddHBand="1" w:evenHBand="0" w:firstRowFirstColumn="0" w:firstRowLastColumn="0" w:lastRowFirstColumn="0" w:lastRowLastColumn="0"/>
          <w:trHeight w:val="199"/>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22281034"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0F424A98" w14:textId="1DC8328C"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Pożyczki dla firm (n=16)</w:t>
            </w:r>
          </w:p>
        </w:tc>
        <w:tc>
          <w:tcPr>
            <w:tcW w:w="514" w:type="dxa"/>
            <w:vAlign w:val="center"/>
            <w:hideMark/>
          </w:tcPr>
          <w:p w14:paraId="6080E00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4" w:type="dxa"/>
            <w:vAlign w:val="center"/>
            <w:hideMark/>
          </w:tcPr>
          <w:p w14:paraId="4B2000F4"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25D16D4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vAlign w:val="center"/>
            <w:hideMark/>
          </w:tcPr>
          <w:p w14:paraId="6E591D9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vAlign w:val="center"/>
            <w:hideMark/>
          </w:tcPr>
          <w:p w14:paraId="6BD0446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2FDCFFA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6410E526" w14:textId="77777777" w:rsidTr="00470910">
        <w:trPr>
          <w:trHeight w:val="287"/>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55F78A9B"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185F3C12" w14:textId="6B071213"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Szkolenia, doskonalenie zawodowe bezrobotnych i poszukujących pracy</w:t>
            </w:r>
            <w:r>
              <w:rPr>
                <w:rFonts w:eastAsia="Times New Roman" w:cs="Arial"/>
                <w:color w:val="000000"/>
                <w:sz w:val="16"/>
                <w:szCs w:val="16"/>
                <w:lang w:eastAsia="pl-PL"/>
              </w:rPr>
              <w:t xml:space="preserve"> (n=16)</w:t>
            </w:r>
          </w:p>
        </w:tc>
        <w:tc>
          <w:tcPr>
            <w:tcW w:w="514" w:type="dxa"/>
            <w:shd w:val="clear" w:color="auto" w:fill="E2EFD9" w:themeFill="accent6" w:themeFillTint="33"/>
            <w:vAlign w:val="center"/>
            <w:hideMark/>
          </w:tcPr>
          <w:p w14:paraId="6E4BDB9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E2EFD9" w:themeFill="accent6" w:themeFillTint="33"/>
            <w:vAlign w:val="center"/>
            <w:hideMark/>
          </w:tcPr>
          <w:p w14:paraId="6F34177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6</w:t>
            </w:r>
          </w:p>
        </w:tc>
        <w:tc>
          <w:tcPr>
            <w:tcW w:w="517" w:type="dxa"/>
            <w:shd w:val="clear" w:color="auto" w:fill="E2EFD9" w:themeFill="accent6" w:themeFillTint="33"/>
            <w:vAlign w:val="center"/>
            <w:hideMark/>
          </w:tcPr>
          <w:p w14:paraId="3C75AB9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E2EFD9" w:themeFill="accent6" w:themeFillTint="33"/>
            <w:vAlign w:val="center"/>
            <w:hideMark/>
          </w:tcPr>
          <w:p w14:paraId="09458F7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E2EFD9" w:themeFill="accent6" w:themeFillTint="33"/>
            <w:vAlign w:val="center"/>
            <w:hideMark/>
          </w:tcPr>
          <w:p w14:paraId="4C9D6B2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4E245D0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64AF8F71"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0AFE037A"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7733D152" w14:textId="3258B27B"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Usługi proinnowacyjne (n=14)</w:t>
            </w:r>
          </w:p>
        </w:tc>
        <w:tc>
          <w:tcPr>
            <w:tcW w:w="514" w:type="dxa"/>
            <w:vAlign w:val="center"/>
            <w:hideMark/>
          </w:tcPr>
          <w:p w14:paraId="7BBEA56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vAlign w:val="center"/>
            <w:hideMark/>
          </w:tcPr>
          <w:p w14:paraId="5BDC0A8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238CBA2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vAlign w:val="center"/>
            <w:hideMark/>
          </w:tcPr>
          <w:p w14:paraId="68CF481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vAlign w:val="center"/>
            <w:hideMark/>
          </w:tcPr>
          <w:p w14:paraId="730D318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5C3126E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25420049"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75B7A962"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3E1EBC1D" w14:textId="0654B16A"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Aktywizacja środowisk lokalnych (n=17)</w:t>
            </w:r>
          </w:p>
        </w:tc>
        <w:tc>
          <w:tcPr>
            <w:tcW w:w="514" w:type="dxa"/>
            <w:shd w:val="clear" w:color="auto" w:fill="E2EFD9" w:themeFill="accent6" w:themeFillTint="33"/>
            <w:vAlign w:val="center"/>
            <w:hideMark/>
          </w:tcPr>
          <w:p w14:paraId="3A9CA49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E2EFD9" w:themeFill="accent6" w:themeFillTint="33"/>
            <w:vAlign w:val="center"/>
            <w:hideMark/>
          </w:tcPr>
          <w:p w14:paraId="2661F7A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E2EFD9" w:themeFill="accent6" w:themeFillTint="33"/>
            <w:vAlign w:val="center"/>
            <w:hideMark/>
          </w:tcPr>
          <w:p w14:paraId="1766F5F3"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8</w:t>
            </w:r>
          </w:p>
        </w:tc>
        <w:tc>
          <w:tcPr>
            <w:tcW w:w="517" w:type="dxa"/>
            <w:shd w:val="clear" w:color="auto" w:fill="E2EFD9" w:themeFill="accent6" w:themeFillTint="33"/>
            <w:vAlign w:val="center"/>
            <w:hideMark/>
          </w:tcPr>
          <w:p w14:paraId="63F61FCD"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E2EFD9" w:themeFill="accent6" w:themeFillTint="33"/>
            <w:vAlign w:val="center"/>
            <w:hideMark/>
          </w:tcPr>
          <w:p w14:paraId="742EE1F9"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459FF9E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47E87DA4" w14:textId="77777777" w:rsidTr="00470910">
        <w:trPr>
          <w:cnfStyle w:val="000000100000" w:firstRow="0" w:lastRow="0" w:firstColumn="0" w:lastColumn="0" w:oddVBand="0" w:evenVBand="0" w:oddHBand="1" w:evenHBand="0" w:firstRowFirstColumn="0" w:firstRowLastColumn="0" w:lastRowFirstColumn="0" w:lastRowLastColumn="0"/>
          <w:trHeight w:val="197"/>
          <w:jc w:val="center"/>
        </w:trPr>
        <w:tc>
          <w:tcPr>
            <w:cnfStyle w:val="001000000000" w:firstRow="0" w:lastRow="0" w:firstColumn="1" w:lastColumn="0" w:oddVBand="0" w:evenVBand="0" w:oddHBand="0" w:evenHBand="0" w:firstRowFirstColumn="0" w:firstRowLastColumn="0" w:lastRowFirstColumn="0" w:lastRowLastColumn="0"/>
            <w:tcW w:w="1555" w:type="dxa"/>
            <w:vMerge w:val="restart"/>
            <w:shd w:val="clear" w:color="auto" w:fill="auto"/>
            <w:vAlign w:val="center"/>
          </w:tcPr>
          <w:p w14:paraId="285BA08E" w14:textId="5003A70D" w:rsidR="0024732A" w:rsidRPr="005074C9" w:rsidRDefault="0024732A" w:rsidP="00472E6D">
            <w:pPr>
              <w:spacing w:before="40" w:after="40"/>
              <w:ind w:firstLine="0"/>
              <w:jc w:val="left"/>
              <w:rPr>
                <w:rFonts w:eastAsia="Times New Roman" w:cs="Arial"/>
                <w:b w:val="0"/>
                <w:color w:val="000000"/>
                <w:sz w:val="16"/>
                <w:szCs w:val="16"/>
                <w:lang w:eastAsia="pl-PL"/>
              </w:rPr>
            </w:pPr>
            <w:r w:rsidRPr="005074C9">
              <w:rPr>
                <w:rFonts w:eastAsia="Times New Roman" w:cs="Arial"/>
                <w:b w:val="0"/>
                <w:color w:val="000000"/>
                <w:sz w:val="16"/>
                <w:szCs w:val="16"/>
                <w:lang w:eastAsia="pl-PL"/>
              </w:rPr>
              <w:t>Usługi w zakresie wsparcia innowacji – Inne usługi</w:t>
            </w:r>
          </w:p>
        </w:tc>
        <w:tc>
          <w:tcPr>
            <w:tcW w:w="3466" w:type="dxa"/>
            <w:shd w:val="clear" w:color="auto" w:fill="auto"/>
            <w:vAlign w:val="center"/>
            <w:hideMark/>
          </w:tcPr>
          <w:p w14:paraId="7011B84C" w14:textId="2B9E19B6"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 xml:space="preserve">Przygotowanie wniosków dotacyjnych </w:t>
            </w:r>
            <w:r w:rsidR="005F1FBF">
              <w:rPr>
                <w:rFonts w:eastAsia="Times New Roman" w:cs="Arial"/>
                <w:color w:val="000000"/>
                <w:sz w:val="16"/>
                <w:szCs w:val="16"/>
                <w:lang w:eastAsia="pl-PL"/>
              </w:rPr>
              <w:br/>
            </w:r>
            <w:r w:rsidRPr="00F148DF">
              <w:rPr>
                <w:rFonts w:eastAsia="Times New Roman" w:cs="Arial"/>
                <w:color w:val="000000"/>
                <w:sz w:val="16"/>
                <w:szCs w:val="16"/>
                <w:lang w:eastAsia="pl-PL"/>
              </w:rPr>
              <w:t>i pomoc w zdobywan</w:t>
            </w:r>
            <w:r>
              <w:rPr>
                <w:rFonts w:eastAsia="Times New Roman" w:cs="Arial"/>
                <w:color w:val="000000"/>
                <w:sz w:val="16"/>
                <w:szCs w:val="16"/>
                <w:lang w:eastAsia="pl-PL"/>
              </w:rPr>
              <w:t>iu funduszy kapitału startowego (n=17)</w:t>
            </w:r>
          </w:p>
        </w:tc>
        <w:tc>
          <w:tcPr>
            <w:tcW w:w="514" w:type="dxa"/>
            <w:shd w:val="clear" w:color="auto" w:fill="auto"/>
            <w:vAlign w:val="center"/>
            <w:hideMark/>
          </w:tcPr>
          <w:p w14:paraId="6C8CAB8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auto"/>
            <w:vAlign w:val="center"/>
            <w:hideMark/>
          </w:tcPr>
          <w:p w14:paraId="6B9D6E7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11A411B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5E4879C3"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1D74175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09B034D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r>
      <w:tr w:rsidR="0024732A" w:rsidRPr="00F148DF" w14:paraId="1C82ED03"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3AB67893"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3D28CC61" w14:textId="52E4D5D1"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 xml:space="preserve">Audyt </w:t>
            </w:r>
            <w:r>
              <w:rPr>
                <w:rFonts w:eastAsia="Times New Roman" w:cs="Arial"/>
                <w:color w:val="000000"/>
                <w:sz w:val="16"/>
                <w:szCs w:val="16"/>
                <w:lang w:eastAsia="pl-PL"/>
              </w:rPr>
              <w:t>innowacyjności i technologiczny (n=10)</w:t>
            </w:r>
          </w:p>
        </w:tc>
        <w:tc>
          <w:tcPr>
            <w:tcW w:w="514" w:type="dxa"/>
            <w:shd w:val="clear" w:color="auto" w:fill="auto"/>
            <w:vAlign w:val="center"/>
            <w:hideMark/>
          </w:tcPr>
          <w:p w14:paraId="592B7889"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73BC088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0F9FAD9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7BD404A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0FC433D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7506AF6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2FDE8284"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7B2C7AE4"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65CB5EBC" w14:textId="4D6380CD"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Ocena i ewaluac</w:t>
            </w:r>
            <w:r>
              <w:rPr>
                <w:rFonts w:eastAsia="Times New Roman" w:cs="Arial"/>
                <w:color w:val="000000"/>
                <w:sz w:val="16"/>
                <w:szCs w:val="16"/>
                <w:lang w:eastAsia="pl-PL"/>
              </w:rPr>
              <w:t>ja technologii na zlecenie firm (n=7)</w:t>
            </w:r>
          </w:p>
        </w:tc>
        <w:tc>
          <w:tcPr>
            <w:tcW w:w="514" w:type="dxa"/>
            <w:shd w:val="clear" w:color="auto" w:fill="auto"/>
            <w:vAlign w:val="center"/>
            <w:hideMark/>
          </w:tcPr>
          <w:p w14:paraId="44F2953D"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295415C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19D4849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08EF0353"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545F4DA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6733234F"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r>
      <w:tr w:rsidR="0024732A" w:rsidRPr="00F148DF" w14:paraId="63573593"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0DD28AC2"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0641BC40" w14:textId="3B274E39"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Monitorowanie wdrażania t</w:t>
            </w:r>
            <w:r>
              <w:rPr>
                <w:rFonts w:eastAsia="Times New Roman" w:cs="Arial"/>
                <w:color w:val="000000"/>
                <w:sz w:val="16"/>
                <w:szCs w:val="16"/>
                <w:lang w:eastAsia="pl-PL"/>
              </w:rPr>
              <w:t>echnologii lub realizacji umowy (n=4)</w:t>
            </w:r>
          </w:p>
        </w:tc>
        <w:tc>
          <w:tcPr>
            <w:tcW w:w="514" w:type="dxa"/>
            <w:shd w:val="clear" w:color="auto" w:fill="auto"/>
            <w:vAlign w:val="center"/>
            <w:hideMark/>
          </w:tcPr>
          <w:p w14:paraId="7877DA4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28FE393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3BE53E28"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648E5C3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4473D7E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2B2FC9A3"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r>
      <w:tr w:rsidR="0024732A" w:rsidRPr="00F148DF" w14:paraId="765A5075" w14:textId="77777777" w:rsidTr="00470910">
        <w:trPr>
          <w:cnfStyle w:val="000000100000" w:firstRow="0" w:lastRow="0" w:firstColumn="0" w:lastColumn="0" w:oddVBand="0" w:evenVBand="0" w:oddHBand="1" w:evenHBand="0" w:firstRowFirstColumn="0" w:firstRowLastColumn="0" w:lastRowFirstColumn="0" w:lastRowLastColumn="0"/>
          <w:trHeight w:val="285"/>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6C1FD512"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23AF2D8F" w14:textId="0F67648B"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Pomoc w nawiązaniu kontaktu z do</w:t>
            </w:r>
            <w:r>
              <w:rPr>
                <w:rFonts w:eastAsia="Times New Roman" w:cs="Arial"/>
                <w:color w:val="000000"/>
                <w:sz w:val="16"/>
                <w:szCs w:val="16"/>
                <w:lang w:eastAsia="pl-PL"/>
              </w:rPr>
              <w:t>stawcą lub odbiorcą technologii (n=15)</w:t>
            </w:r>
          </w:p>
        </w:tc>
        <w:tc>
          <w:tcPr>
            <w:tcW w:w="514" w:type="dxa"/>
            <w:shd w:val="clear" w:color="auto" w:fill="auto"/>
            <w:vAlign w:val="center"/>
            <w:hideMark/>
          </w:tcPr>
          <w:p w14:paraId="7468AB0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6E76A56D"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58B53E1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auto"/>
            <w:vAlign w:val="center"/>
            <w:hideMark/>
          </w:tcPr>
          <w:p w14:paraId="3C1C873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2D7C6163"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17B0D7F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6D3B36D2"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11469747"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01CD9304" w14:textId="04267B41"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Pośrednictwo kooperacyjne z</w:t>
            </w:r>
            <w:r>
              <w:rPr>
                <w:rFonts w:eastAsia="Times New Roman" w:cs="Arial"/>
                <w:color w:val="000000"/>
                <w:sz w:val="16"/>
                <w:szCs w:val="16"/>
                <w:lang w:eastAsia="pl-PL"/>
              </w:rPr>
              <w:t>a granicą – internacjonalizacja (n=7)</w:t>
            </w:r>
          </w:p>
        </w:tc>
        <w:tc>
          <w:tcPr>
            <w:tcW w:w="514" w:type="dxa"/>
            <w:shd w:val="clear" w:color="auto" w:fill="auto"/>
            <w:vAlign w:val="center"/>
            <w:hideMark/>
          </w:tcPr>
          <w:p w14:paraId="4525842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shd w:val="clear" w:color="auto" w:fill="auto"/>
            <w:vAlign w:val="center"/>
            <w:hideMark/>
          </w:tcPr>
          <w:p w14:paraId="4B4C509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49BDA5EC"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0B93377D"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29C4675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shd w:val="clear" w:color="auto" w:fill="auto"/>
            <w:vAlign w:val="center"/>
            <w:hideMark/>
          </w:tcPr>
          <w:p w14:paraId="6EBD3F88"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75F11017" w14:textId="77777777" w:rsidTr="00470910">
        <w:trPr>
          <w:cnfStyle w:val="000000100000" w:firstRow="0" w:lastRow="0" w:firstColumn="0" w:lastColumn="0" w:oddVBand="0" w:evenVBand="0" w:oddHBand="1" w:evenHBand="0" w:firstRowFirstColumn="0" w:firstRowLastColumn="0" w:lastRowFirstColumn="0" w:lastRowLastColumn="0"/>
          <w:trHeight w:val="362"/>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423D9D66"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13B2FE38" w14:textId="529D4A51"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Analiza rynku i określenie potencjału rynkowego i technicz</w:t>
            </w:r>
            <w:r>
              <w:rPr>
                <w:rFonts w:eastAsia="Times New Roman" w:cs="Arial"/>
                <w:color w:val="000000"/>
                <w:sz w:val="16"/>
                <w:szCs w:val="16"/>
                <w:lang w:eastAsia="pl-PL"/>
              </w:rPr>
              <w:t>nych możliwości rozwoju pomysłu (n=9)</w:t>
            </w:r>
          </w:p>
        </w:tc>
        <w:tc>
          <w:tcPr>
            <w:tcW w:w="514" w:type="dxa"/>
            <w:shd w:val="clear" w:color="auto" w:fill="auto"/>
            <w:vAlign w:val="center"/>
            <w:hideMark/>
          </w:tcPr>
          <w:p w14:paraId="31F3171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55CA044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42121A37"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4B84795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342FAB6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23CFCCD0"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r>
      <w:tr w:rsidR="0024732A" w:rsidRPr="00F148DF" w14:paraId="4C180293"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vAlign w:val="center"/>
          </w:tcPr>
          <w:p w14:paraId="4540D067"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auto"/>
            <w:vAlign w:val="center"/>
            <w:hideMark/>
          </w:tcPr>
          <w:p w14:paraId="3C033BF7" w14:textId="13603BA7"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Opracowanie planu wdro</w:t>
            </w:r>
            <w:r>
              <w:rPr>
                <w:rFonts w:eastAsia="Times New Roman" w:cs="Arial"/>
                <w:color w:val="000000"/>
                <w:sz w:val="16"/>
                <w:szCs w:val="16"/>
                <w:lang w:eastAsia="pl-PL"/>
              </w:rPr>
              <w:t>żenia innowacyjnego rozwiązania (n=8)</w:t>
            </w:r>
          </w:p>
        </w:tc>
        <w:tc>
          <w:tcPr>
            <w:tcW w:w="514" w:type="dxa"/>
            <w:shd w:val="clear" w:color="auto" w:fill="auto"/>
            <w:vAlign w:val="center"/>
            <w:hideMark/>
          </w:tcPr>
          <w:p w14:paraId="6806DBA4"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6A25187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2C27762D"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00ED6EFF"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2FC7ED8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23F0131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r>
      <w:tr w:rsidR="0024732A" w:rsidRPr="00F148DF" w14:paraId="4329CA82" w14:textId="77777777" w:rsidTr="00470910">
        <w:trPr>
          <w:cnfStyle w:val="000000100000" w:firstRow="0" w:lastRow="0" w:firstColumn="0" w:lastColumn="0" w:oddVBand="0" w:evenVBand="0" w:oddHBand="1" w:evenHBand="0" w:firstRowFirstColumn="0" w:firstRowLastColumn="0" w:lastRowFirstColumn="0" w:lastRowLastColumn="0"/>
          <w:trHeight w:val="48"/>
          <w:jc w:val="center"/>
        </w:trPr>
        <w:tc>
          <w:tcPr>
            <w:cnfStyle w:val="001000000000" w:firstRow="0" w:lastRow="0" w:firstColumn="1" w:lastColumn="0" w:oddVBand="0" w:evenVBand="0" w:oddHBand="0" w:evenHBand="0" w:firstRowFirstColumn="0" w:firstRowLastColumn="0" w:lastRowFirstColumn="0" w:lastRowLastColumn="0"/>
            <w:tcW w:w="1555" w:type="dxa"/>
            <w:vMerge w:val="restart"/>
            <w:vAlign w:val="center"/>
          </w:tcPr>
          <w:p w14:paraId="13724A73" w14:textId="59418A4B" w:rsidR="0024732A" w:rsidRPr="005074C9" w:rsidRDefault="0024732A" w:rsidP="00472E6D">
            <w:pPr>
              <w:spacing w:before="40" w:after="40"/>
              <w:ind w:firstLine="0"/>
              <w:jc w:val="left"/>
              <w:rPr>
                <w:rFonts w:eastAsia="Times New Roman" w:cs="Arial"/>
                <w:b w:val="0"/>
                <w:color w:val="000000"/>
                <w:sz w:val="16"/>
                <w:szCs w:val="16"/>
                <w:lang w:eastAsia="pl-PL"/>
              </w:rPr>
            </w:pPr>
            <w:r w:rsidRPr="005074C9">
              <w:rPr>
                <w:rFonts w:eastAsia="Times New Roman" w:cs="Arial"/>
                <w:b w:val="0"/>
                <w:color w:val="000000"/>
                <w:sz w:val="16"/>
                <w:szCs w:val="16"/>
                <w:lang w:eastAsia="pl-PL"/>
              </w:rPr>
              <w:lastRenderedPageBreak/>
              <w:t>Usługi w zakresie wsparcia przedsiębiorczości – Usługi najmu</w:t>
            </w:r>
          </w:p>
        </w:tc>
        <w:tc>
          <w:tcPr>
            <w:tcW w:w="3466" w:type="dxa"/>
            <w:vAlign w:val="center"/>
            <w:hideMark/>
          </w:tcPr>
          <w:p w14:paraId="5027949C" w14:textId="2D854BBE"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Wynajem powier</w:t>
            </w:r>
            <w:r>
              <w:rPr>
                <w:rFonts w:eastAsia="Times New Roman" w:cs="Arial"/>
                <w:color w:val="000000"/>
                <w:sz w:val="16"/>
                <w:szCs w:val="16"/>
                <w:lang w:eastAsia="pl-PL"/>
              </w:rPr>
              <w:t xml:space="preserve">zchni biurowej </w:t>
            </w:r>
            <w:r w:rsidR="00470910">
              <w:rPr>
                <w:rFonts w:eastAsia="Times New Roman" w:cs="Arial"/>
                <w:color w:val="000000"/>
                <w:sz w:val="16"/>
                <w:szCs w:val="16"/>
                <w:lang w:eastAsia="pl-PL"/>
              </w:rPr>
              <w:br/>
            </w:r>
            <w:r>
              <w:rPr>
                <w:rFonts w:eastAsia="Times New Roman" w:cs="Arial"/>
                <w:color w:val="000000"/>
                <w:sz w:val="16"/>
                <w:szCs w:val="16"/>
                <w:lang w:eastAsia="pl-PL"/>
              </w:rPr>
              <w:t>i laboratoryjnej (n=17)</w:t>
            </w:r>
          </w:p>
        </w:tc>
        <w:tc>
          <w:tcPr>
            <w:tcW w:w="514" w:type="dxa"/>
            <w:vAlign w:val="center"/>
            <w:hideMark/>
          </w:tcPr>
          <w:p w14:paraId="6C760B2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4" w:type="dxa"/>
            <w:vAlign w:val="center"/>
            <w:hideMark/>
          </w:tcPr>
          <w:p w14:paraId="07972ED1"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7</w:t>
            </w:r>
          </w:p>
        </w:tc>
        <w:tc>
          <w:tcPr>
            <w:tcW w:w="517" w:type="dxa"/>
            <w:vAlign w:val="center"/>
            <w:hideMark/>
          </w:tcPr>
          <w:p w14:paraId="4DEBB26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vAlign w:val="center"/>
            <w:hideMark/>
          </w:tcPr>
          <w:p w14:paraId="66283F9B"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vAlign w:val="center"/>
            <w:hideMark/>
          </w:tcPr>
          <w:p w14:paraId="311D18DE"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vAlign w:val="center"/>
            <w:hideMark/>
          </w:tcPr>
          <w:p w14:paraId="444FC44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17340DB4" w14:textId="77777777" w:rsidTr="00470910">
        <w:trPr>
          <w:trHeight w:val="378"/>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E2EFD9" w:themeFill="accent6" w:themeFillTint="33"/>
            <w:vAlign w:val="center"/>
          </w:tcPr>
          <w:p w14:paraId="43300C61"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shd w:val="clear" w:color="auto" w:fill="E2EFD9" w:themeFill="accent6" w:themeFillTint="33"/>
            <w:vAlign w:val="center"/>
            <w:hideMark/>
          </w:tcPr>
          <w:p w14:paraId="354ABA97" w14:textId="0D55AF9B"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Wynajem powie</w:t>
            </w:r>
            <w:r>
              <w:rPr>
                <w:rFonts w:eastAsia="Times New Roman" w:cs="Arial"/>
                <w:color w:val="000000"/>
                <w:sz w:val="16"/>
                <w:szCs w:val="16"/>
                <w:lang w:eastAsia="pl-PL"/>
              </w:rPr>
              <w:t>rzchni magazynowej/produkcyjnej (n=10)</w:t>
            </w:r>
          </w:p>
        </w:tc>
        <w:tc>
          <w:tcPr>
            <w:tcW w:w="514" w:type="dxa"/>
            <w:shd w:val="clear" w:color="auto" w:fill="E2EFD9" w:themeFill="accent6" w:themeFillTint="33"/>
            <w:vAlign w:val="center"/>
            <w:hideMark/>
          </w:tcPr>
          <w:p w14:paraId="0042471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E2EFD9" w:themeFill="accent6" w:themeFillTint="33"/>
            <w:vAlign w:val="center"/>
            <w:hideMark/>
          </w:tcPr>
          <w:p w14:paraId="09ADD07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4</w:t>
            </w:r>
          </w:p>
        </w:tc>
        <w:tc>
          <w:tcPr>
            <w:tcW w:w="517" w:type="dxa"/>
            <w:shd w:val="clear" w:color="auto" w:fill="E2EFD9" w:themeFill="accent6" w:themeFillTint="33"/>
            <w:vAlign w:val="center"/>
            <w:hideMark/>
          </w:tcPr>
          <w:p w14:paraId="6C2324EB"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E2EFD9" w:themeFill="accent6" w:themeFillTint="33"/>
            <w:vAlign w:val="center"/>
            <w:hideMark/>
          </w:tcPr>
          <w:p w14:paraId="1B4C42B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E2EFD9" w:themeFill="accent6" w:themeFillTint="33"/>
            <w:vAlign w:val="center"/>
            <w:hideMark/>
          </w:tcPr>
          <w:p w14:paraId="57A88B6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E2EFD9" w:themeFill="accent6" w:themeFillTint="33"/>
            <w:vAlign w:val="center"/>
            <w:hideMark/>
          </w:tcPr>
          <w:p w14:paraId="77F899E0"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1F7AD2ED" w14:textId="77777777" w:rsidTr="00470910">
        <w:trPr>
          <w:cnfStyle w:val="000000100000" w:firstRow="0" w:lastRow="0" w:firstColumn="0" w:lastColumn="0" w:oddVBand="0" w:evenVBand="0" w:oddHBand="1" w:evenHBand="0" w:firstRowFirstColumn="0" w:firstRowLastColumn="0" w:lastRowFirstColumn="0" w:lastRowLastColumn="0"/>
          <w:trHeight w:val="183"/>
          <w:jc w:val="center"/>
        </w:trPr>
        <w:tc>
          <w:tcPr>
            <w:cnfStyle w:val="001000000000" w:firstRow="0" w:lastRow="0" w:firstColumn="1" w:lastColumn="0" w:oddVBand="0" w:evenVBand="0" w:oddHBand="0" w:evenHBand="0" w:firstRowFirstColumn="0" w:firstRowLastColumn="0" w:lastRowFirstColumn="0" w:lastRowLastColumn="0"/>
            <w:tcW w:w="1555" w:type="dxa"/>
            <w:vMerge/>
            <w:vAlign w:val="center"/>
          </w:tcPr>
          <w:p w14:paraId="30FFA2D0" w14:textId="77777777" w:rsidR="0024732A" w:rsidRPr="005074C9" w:rsidRDefault="0024732A" w:rsidP="00472E6D">
            <w:pPr>
              <w:spacing w:before="40" w:after="40"/>
              <w:ind w:firstLine="0"/>
              <w:jc w:val="left"/>
              <w:rPr>
                <w:rFonts w:eastAsia="Times New Roman" w:cs="Arial"/>
                <w:b w:val="0"/>
                <w:color w:val="000000"/>
                <w:sz w:val="16"/>
                <w:szCs w:val="16"/>
                <w:lang w:eastAsia="pl-PL"/>
              </w:rPr>
            </w:pPr>
          </w:p>
        </w:tc>
        <w:tc>
          <w:tcPr>
            <w:tcW w:w="3466" w:type="dxa"/>
            <w:vAlign w:val="center"/>
            <w:hideMark/>
          </w:tcPr>
          <w:p w14:paraId="42FE7873" w14:textId="5A1794C7"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 xml:space="preserve">Wynajem </w:t>
            </w:r>
            <w:proofErr w:type="spellStart"/>
            <w:r w:rsidRPr="00F148DF">
              <w:rPr>
                <w:rFonts w:eastAsia="Times New Roman" w:cs="Arial"/>
                <w:color w:val="000000"/>
                <w:sz w:val="16"/>
                <w:szCs w:val="16"/>
                <w:lang w:eastAsia="pl-PL"/>
              </w:rPr>
              <w:t>sal</w:t>
            </w:r>
            <w:proofErr w:type="spellEnd"/>
            <w:r w:rsidRPr="00F148DF">
              <w:rPr>
                <w:rFonts w:eastAsia="Times New Roman" w:cs="Arial"/>
                <w:color w:val="000000"/>
                <w:sz w:val="16"/>
                <w:szCs w:val="16"/>
                <w:lang w:eastAsia="pl-PL"/>
              </w:rPr>
              <w:t xml:space="preserve"> </w:t>
            </w:r>
            <w:r>
              <w:rPr>
                <w:rFonts w:eastAsia="Times New Roman" w:cs="Arial"/>
                <w:color w:val="000000"/>
                <w:sz w:val="16"/>
                <w:szCs w:val="16"/>
                <w:lang w:eastAsia="pl-PL"/>
              </w:rPr>
              <w:t xml:space="preserve">konferencyjnych </w:t>
            </w:r>
            <w:r w:rsidR="00470910">
              <w:rPr>
                <w:rFonts w:eastAsia="Times New Roman" w:cs="Arial"/>
                <w:color w:val="000000"/>
                <w:sz w:val="16"/>
                <w:szCs w:val="16"/>
                <w:lang w:eastAsia="pl-PL"/>
              </w:rPr>
              <w:br/>
            </w:r>
            <w:r>
              <w:rPr>
                <w:rFonts w:eastAsia="Times New Roman" w:cs="Arial"/>
                <w:color w:val="000000"/>
                <w:sz w:val="16"/>
                <w:szCs w:val="16"/>
                <w:lang w:eastAsia="pl-PL"/>
              </w:rPr>
              <w:t>i szkoleniowych (n=22)</w:t>
            </w:r>
          </w:p>
        </w:tc>
        <w:tc>
          <w:tcPr>
            <w:tcW w:w="514" w:type="dxa"/>
            <w:vAlign w:val="center"/>
            <w:hideMark/>
          </w:tcPr>
          <w:p w14:paraId="6BA00310"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vAlign w:val="center"/>
            <w:hideMark/>
          </w:tcPr>
          <w:p w14:paraId="74A25B38"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9</w:t>
            </w:r>
          </w:p>
        </w:tc>
        <w:tc>
          <w:tcPr>
            <w:tcW w:w="517" w:type="dxa"/>
            <w:vAlign w:val="center"/>
            <w:hideMark/>
          </w:tcPr>
          <w:p w14:paraId="13926E74"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vAlign w:val="center"/>
            <w:hideMark/>
          </w:tcPr>
          <w:p w14:paraId="73A41C6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vAlign w:val="center"/>
            <w:hideMark/>
          </w:tcPr>
          <w:p w14:paraId="79E2611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667" w:type="dxa"/>
            <w:vAlign w:val="center"/>
            <w:hideMark/>
          </w:tcPr>
          <w:p w14:paraId="7CB3F995"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0E473DD5"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val="restart"/>
            <w:shd w:val="clear" w:color="auto" w:fill="auto"/>
            <w:vAlign w:val="center"/>
          </w:tcPr>
          <w:p w14:paraId="105F8FAD" w14:textId="11E4CA50" w:rsidR="0024732A" w:rsidRPr="005074C9" w:rsidRDefault="0024732A" w:rsidP="00472E6D">
            <w:pPr>
              <w:spacing w:before="40" w:after="40"/>
              <w:ind w:firstLine="0"/>
              <w:jc w:val="left"/>
              <w:rPr>
                <w:rFonts w:eastAsia="Times New Roman" w:cs="Arial"/>
                <w:b w:val="0"/>
                <w:color w:val="000000"/>
                <w:sz w:val="16"/>
                <w:szCs w:val="16"/>
                <w:lang w:eastAsia="pl-PL"/>
              </w:rPr>
            </w:pPr>
            <w:r w:rsidRPr="005074C9">
              <w:rPr>
                <w:rFonts w:eastAsia="Times New Roman" w:cs="Arial"/>
                <w:b w:val="0"/>
                <w:color w:val="000000"/>
                <w:sz w:val="16"/>
                <w:szCs w:val="16"/>
                <w:lang w:eastAsia="pl-PL"/>
              </w:rPr>
              <w:t>Usługi w zakresie wsparcia innowacji – Usługi najmu</w:t>
            </w:r>
          </w:p>
        </w:tc>
        <w:tc>
          <w:tcPr>
            <w:tcW w:w="3466" w:type="dxa"/>
            <w:shd w:val="clear" w:color="auto" w:fill="auto"/>
            <w:vAlign w:val="center"/>
            <w:hideMark/>
          </w:tcPr>
          <w:p w14:paraId="45FA8312" w14:textId="29F47BE6"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Wynajem powier</w:t>
            </w:r>
            <w:r>
              <w:rPr>
                <w:rFonts w:eastAsia="Times New Roman" w:cs="Arial"/>
                <w:color w:val="000000"/>
                <w:sz w:val="16"/>
                <w:szCs w:val="16"/>
                <w:lang w:eastAsia="pl-PL"/>
              </w:rPr>
              <w:t xml:space="preserve">zchni biurowej </w:t>
            </w:r>
            <w:r w:rsidR="00470910">
              <w:rPr>
                <w:rFonts w:eastAsia="Times New Roman" w:cs="Arial"/>
                <w:color w:val="000000"/>
                <w:sz w:val="16"/>
                <w:szCs w:val="16"/>
                <w:lang w:eastAsia="pl-PL"/>
              </w:rPr>
              <w:br/>
            </w:r>
            <w:r>
              <w:rPr>
                <w:rFonts w:eastAsia="Times New Roman" w:cs="Arial"/>
                <w:color w:val="000000"/>
                <w:sz w:val="16"/>
                <w:szCs w:val="16"/>
                <w:lang w:eastAsia="pl-PL"/>
              </w:rPr>
              <w:t>i laboratoryjnej (n=13)</w:t>
            </w:r>
          </w:p>
        </w:tc>
        <w:tc>
          <w:tcPr>
            <w:tcW w:w="514" w:type="dxa"/>
            <w:shd w:val="clear" w:color="auto" w:fill="auto"/>
            <w:vAlign w:val="center"/>
            <w:hideMark/>
          </w:tcPr>
          <w:p w14:paraId="625B161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5B6BDF86"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546B1017"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2A55183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7" w:type="dxa"/>
            <w:shd w:val="clear" w:color="auto" w:fill="auto"/>
            <w:vAlign w:val="center"/>
            <w:hideMark/>
          </w:tcPr>
          <w:p w14:paraId="1D8F22B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1732ADEE"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5973DAD7" w14:textId="77777777" w:rsidTr="00470910">
        <w:trPr>
          <w:cnfStyle w:val="000000100000" w:firstRow="0" w:lastRow="0" w:firstColumn="0" w:lastColumn="0" w:oddVBand="0" w:evenVBand="0" w:oddHBand="1" w:evenHBand="0" w:firstRowFirstColumn="0" w:firstRowLastColumn="0" w:lastRowFirstColumn="0" w:lastRowLastColumn="0"/>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tcPr>
          <w:p w14:paraId="4D927C47" w14:textId="77777777" w:rsidR="0024732A" w:rsidRPr="00F148DF" w:rsidRDefault="0024732A" w:rsidP="00472E6D">
            <w:pPr>
              <w:spacing w:before="40" w:after="40"/>
              <w:ind w:firstLine="0"/>
              <w:rPr>
                <w:rFonts w:eastAsia="Times New Roman" w:cs="Arial"/>
                <w:color w:val="000000"/>
                <w:sz w:val="16"/>
                <w:szCs w:val="16"/>
                <w:lang w:eastAsia="pl-PL"/>
              </w:rPr>
            </w:pPr>
          </w:p>
        </w:tc>
        <w:tc>
          <w:tcPr>
            <w:tcW w:w="3466" w:type="dxa"/>
            <w:shd w:val="clear" w:color="auto" w:fill="auto"/>
            <w:vAlign w:val="center"/>
            <w:hideMark/>
          </w:tcPr>
          <w:p w14:paraId="5E1BDAF6" w14:textId="287EC549" w:rsidR="0024732A" w:rsidRPr="00F148DF" w:rsidRDefault="0024732A" w:rsidP="00472E6D">
            <w:pPr>
              <w:spacing w:before="40" w:after="40"/>
              <w:ind w:firstLine="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Wynajem powie</w:t>
            </w:r>
            <w:r>
              <w:rPr>
                <w:rFonts w:eastAsia="Times New Roman" w:cs="Arial"/>
                <w:color w:val="000000"/>
                <w:sz w:val="16"/>
                <w:szCs w:val="16"/>
                <w:lang w:eastAsia="pl-PL"/>
              </w:rPr>
              <w:t>rzchni magazynowej/produkcyjnej (n=8)</w:t>
            </w:r>
          </w:p>
        </w:tc>
        <w:tc>
          <w:tcPr>
            <w:tcW w:w="514" w:type="dxa"/>
            <w:shd w:val="clear" w:color="auto" w:fill="auto"/>
            <w:vAlign w:val="center"/>
            <w:hideMark/>
          </w:tcPr>
          <w:p w14:paraId="77B9A0F0"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4" w:type="dxa"/>
            <w:shd w:val="clear" w:color="auto" w:fill="auto"/>
            <w:vAlign w:val="center"/>
            <w:hideMark/>
          </w:tcPr>
          <w:p w14:paraId="27601E96"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2D821CA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739253C3"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517" w:type="dxa"/>
            <w:shd w:val="clear" w:color="auto" w:fill="auto"/>
            <w:vAlign w:val="center"/>
            <w:hideMark/>
          </w:tcPr>
          <w:p w14:paraId="4FA44DE9"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6D4DB70A" w14:textId="77777777" w:rsidR="0024732A" w:rsidRPr="00F148DF" w:rsidRDefault="0024732A" w:rsidP="00472E6D">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r w:rsidR="0024732A" w:rsidRPr="00F148DF" w14:paraId="534FA419" w14:textId="77777777" w:rsidTr="00470910">
        <w:trPr>
          <w:trHeight w:val="54"/>
          <w:jc w:val="center"/>
        </w:trPr>
        <w:tc>
          <w:tcPr>
            <w:cnfStyle w:val="001000000000" w:firstRow="0" w:lastRow="0" w:firstColumn="1" w:lastColumn="0" w:oddVBand="0" w:evenVBand="0" w:oddHBand="0" w:evenHBand="0" w:firstRowFirstColumn="0" w:firstRowLastColumn="0" w:lastRowFirstColumn="0" w:lastRowLastColumn="0"/>
            <w:tcW w:w="1555" w:type="dxa"/>
            <w:vMerge/>
            <w:shd w:val="clear" w:color="auto" w:fill="auto"/>
          </w:tcPr>
          <w:p w14:paraId="040F57E5" w14:textId="77777777" w:rsidR="0024732A" w:rsidRPr="00F148DF" w:rsidRDefault="0024732A" w:rsidP="00472E6D">
            <w:pPr>
              <w:spacing w:before="40" w:after="40"/>
              <w:ind w:firstLine="0"/>
              <w:rPr>
                <w:rFonts w:eastAsia="Times New Roman" w:cs="Arial"/>
                <w:color w:val="000000"/>
                <w:sz w:val="16"/>
                <w:szCs w:val="16"/>
                <w:lang w:eastAsia="pl-PL"/>
              </w:rPr>
            </w:pPr>
          </w:p>
        </w:tc>
        <w:tc>
          <w:tcPr>
            <w:tcW w:w="3466" w:type="dxa"/>
            <w:shd w:val="clear" w:color="auto" w:fill="auto"/>
            <w:vAlign w:val="center"/>
            <w:hideMark/>
          </w:tcPr>
          <w:p w14:paraId="4C9F4CA3" w14:textId="6A5FFA4A" w:rsidR="0024732A" w:rsidRPr="00F148DF" w:rsidRDefault="0024732A" w:rsidP="00472E6D">
            <w:pPr>
              <w:spacing w:before="40" w:after="40"/>
              <w:ind w:firstLine="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 xml:space="preserve">Wynajem </w:t>
            </w:r>
            <w:proofErr w:type="spellStart"/>
            <w:r w:rsidRPr="00F148DF">
              <w:rPr>
                <w:rFonts w:eastAsia="Times New Roman" w:cs="Arial"/>
                <w:color w:val="000000"/>
                <w:sz w:val="16"/>
                <w:szCs w:val="16"/>
                <w:lang w:eastAsia="pl-PL"/>
              </w:rPr>
              <w:t>sal</w:t>
            </w:r>
            <w:proofErr w:type="spellEnd"/>
            <w:r w:rsidRPr="00F148DF">
              <w:rPr>
                <w:rFonts w:eastAsia="Times New Roman" w:cs="Arial"/>
                <w:color w:val="000000"/>
                <w:sz w:val="16"/>
                <w:szCs w:val="16"/>
                <w:lang w:eastAsia="pl-PL"/>
              </w:rPr>
              <w:t xml:space="preserve"> </w:t>
            </w:r>
            <w:r>
              <w:rPr>
                <w:rFonts w:eastAsia="Times New Roman" w:cs="Arial"/>
                <w:color w:val="000000"/>
                <w:sz w:val="16"/>
                <w:szCs w:val="16"/>
                <w:lang w:eastAsia="pl-PL"/>
              </w:rPr>
              <w:t xml:space="preserve">konferencyjnych </w:t>
            </w:r>
            <w:r w:rsidR="00470910">
              <w:rPr>
                <w:rFonts w:eastAsia="Times New Roman" w:cs="Arial"/>
                <w:color w:val="000000"/>
                <w:sz w:val="16"/>
                <w:szCs w:val="16"/>
                <w:lang w:eastAsia="pl-PL"/>
              </w:rPr>
              <w:br/>
            </w:r>
            <w:r>
              <w:rPr>
                <w:rFonts w:eastAsia="Times New Roman" w:cs="Arial"/>
                <w:color w:val="000000"/>
                <w:sz w:val="16"/>
                <w:szCs w:val="16"/>
                <w:lang w:eastAsia="pl-PL"/>
              </w:rPr>
              <w:t>i szkoleniowych (n=14)</w:t>
            </w:r>
          </w:p>
        </w:tc>
        <w:tc>
          <w:tcPr>
            <w:tcW w:w="514" w:type="dxa"/>
            <w:shd w:val="clear" w:color="auto" w:fill="auto"/>
            <w:vAlign w:val="center"/>
            <w:hideMark/>
          </w:tcPr>
          <w:p w14:paraId="77808B3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1</w:t>
            </w:r>
          </w:p>
        </w:tc>
        <w:tc>
          <w:tcPr>
            <w:tcW w:w="514" w:type="dxa"/>
            <w:shd w:val="clear" w:color="auto" w:fill="auto"/>
            <w:vAlign w:val="center"/>
            <w:hideMark/>
          </w:tcPr>
          <w:p w14:paraId="1968F6DA"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c>
          <w:tcPr>
            <w:tcW w:w="517" w:type="dxa"/>
            <w:shd w:val="clear" w:color="auto" w:fill="auto"/>
            <w:vAlign w:val="center"/>
            <w:hideMark/>
          </w:tcPr>
          <w:p w14:paraId="6AD2BC12"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5</w:t>
            </w:r>
          </w:p>
        </w:tc>
        <w:tc>
          <w:tcPr>
            <w:tcW w:w="517" w:type="dxa"/>
            <w:shd w:val="clear" w:color="auto" w:fill="auto"/>
            <w:vAlign w:val="center"/>
            <w:hideMark/>
          </w:tcPr>
          <w:p w14:paraId="3185E53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2</w:t>
            </w:r>
          </w:p>
        </w:tc>
        <w:tc>
          <w:tcPr>
            <w:tcW w:w="517" w:type="dxa"/>
            <w:shd w:val="clear" w:color="auto" w:fill="auto"/>
            <w:vAlign w:val="center"/>
            <w:hideMark/>
          </w:tcPr>
          <w:p w14:paraId="78B65CF1"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0</w:t>
            </w:r>
          </w:p>
        </w:tc>
        <w:tc>
          <w:tcPr>
            <w:tcW w:w="667" w:type="dxa"/>
            <w:shd w:val="clear" w:color="auto" w:fill="auto"/>
            <w:vAlign w:val="center"/>
            <w:hideMark/>
          </w:tcPr>
          <w:p w14:paraId="07188915" w14:textId="77777777" w:rsidR="0024732A" w:rsidRPr="00F148DF" w:rsidRDefault="0024732A" w:rsidP="00472E6D">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148DF">
              <w:rPr>
                <w:rFonts w:eastAsia="Times New Roman" w:cs="Arial"/>
                <w:color w:val="000000"/>
                <w:sz w:val="16"/>
                <w:szCs w:val="16"/>
                <w:lang w:eastAsia="pl-PL"/>
              </w:rPr>
              <w:t>3</w:t>
            </w:r>
          </w:p>
        </w:tc>
      </w:tr>
    </w:tbl>
    <w:p w14:paraId="31573923" w14:textId="614F8932" w:rsidR="00B93B6D" w:rsidRDefault="00B93B6D" w:rsidP="007B4524">
      <w:pPr>
        <w:pStyle w:val="AZRODLO"/>
        <w:spacing w:before="60"/>
      </w:pPr>
      <w:r w:rsidRPr="00E747C5">
        <w:t>Źródło: badanie CAWI/CATI</w:t>
      </w:r>
    </w:p>
    <w:p w14:paraId="144567BA" w14:textId="77777777" w:rsidR="003073BE" w:rsidRPr="00E747C5" w:rsidRDefault="003073BE" w:rsidP="003073BE"/>
    <w:p w14:paraId="7A37B653" w14:textId="595436CC" w:rsidR="00B93B6D" w:rsidRPr="00E747C5" w:rsidRDefault="00B93B6D" w:rsidP="00B93B6D">
      <w:pPr>
        <w:spacing w:before="120" w:after="120"/>
        <w:rPr>
          <w:rFonts w:cs="Arial"/>
          <w:szCs w:val="20"/>
        </w:rPr>
      </w:pPr>
      <w:r w:rsidRPr="00E747C5">
        <w:rPr>
          <w:rFonts w:cs="Arial"/>
          <w:szCs w:val="20"/>
        </w:rPr>
        <w:t>Jeśli chodzi o zasięg usług świadczonych przez wielkopolskie IOB, to należy go rozpatrywać w</w:t>
      </w:r>
      <w:r w:rsidR="00F43462">
        <w:rPr>
          <w:rFonts w:cs="Arial"/>
          <w:szCs w:val="20"/>
        </w:rPr>
        <w:t xml:space="preserve"> </w:t>
      </w:r>
      <w:r w:rsidRPr="00E747C5">
        <w:rPr>
          <w:rFonts w:cs="Arial"/>
          <w:szCs w:val="20"/>
        </w:rPr>
        <w:t>dwóch kontekstach. Pierwszy</w:t>
      </w:r>
      <w:r>
        <w:rPr>
          <w:rFonts w:cs="Arial"/>
          <w:szCs w:val="20"/>
        </w:rPr>
        <w:t>m</w:t>
      </w:r>
      <w:r w:rsidRPr="00E747C5">
        <w:rPr>
          <w:rFonts w:cs="Arial"/>
          <w:szCs w:val="20"/>
        </w:rPr>
        <w:t xml:space="preserve"> jest założony (np. dokumentem strategicznym) zasięg działania, z</w:t>
      </w:r>
      <w:r w:rsidR="00F43462">
        <w:rPr>
          <w:rFonts w:cs="Arial"/>
          <w:szCs w:val="20"/>
        </w:rPr>
        <w:t xml:space="preserve"> </w:t>
      </w:r>
      <w:r w:rsidRPr="00E747C5">
        <w:rPr>
          <w:rFonts w:cs="Arial"/>
          <w:szCs w:val="20"/>
        </w:rPr>
        <w:t>kolei drugim</w:t>
      </w:r>
      <w:r>
        <w:rPr>
          <w:rFonts w:cs="Arial"/>
          <w:szCs w:val="20"/>
        </w:rPr>
        <w:t xml:space="preserve"> – </w:t>
      </w:r>
      <w:r w:rsidRPr="00E747C5">
        <w:rPr>
          <w:rFonts w:cs="Arial"/>
          <w:szCs w:val="20"/>
        </w:rPr>
        <w:t xml:space="preserve">rzeczywisty zasięg odbioru. Jak wynika z </w:t>
      </w:r>
      <w:r w:rsidR="004869AC">
        <w:rPr>
          <w:rFonts w:cs="Arial"/>
          <w:szCs w:val="20"/>
        </w:rPr>
        <w:t>przeprowadzon</w:t>
      </w:r>
      <w:r w:rsidR="002B4BB1">
        <w:rPr>
          <w:rFonts w:cs="Arial"/>
          <w:szCs w:val="20"/>
        </w:rPr>
        <w:t>ego</w:t>
      </w:r>
      <w:r w:rsidR="004869AC">
        <w:rPr>
          <w:rFonts w:cs="Arial"/>
          <w:szCs w:val="20"/>
        </w:rPr>
        <w:t xml:space="preserve"> </w:t>
      </w:r>
      <w:r w:rsidR="002B4BB1">
        <w:rPr>
          <w:rFonts w:cs="Arial"/>
          <w:szCs w:val="20"/>
        </w:rPr>
        <w:t>badania</w:t>
      </w:r>
      <w:r w:rsidR="004869AC">
        <w:rPr>
          <w:rFonts w:cs="Arial"/>
          <w:szCs w:val="20"/>
        </w:rPr>
        <w:t xml:space="preserve">, </w:t>
      </w:r>
      <w:r w:rsidRPr="00E747C5">
        <w:rPr>
          <w:rFonts w:cs="Arial"/>
          <w:szCs w:val="20"/>
        </w:rPr>
        <w:t>wielkopolskie IOB mają gównie zasięg krajowy i regionalny</w:t>
      </w:r>
      <w:r w:rsidR="00D135E6">
        <w:rPr>
          <w:rFonts w:cs="Arial"/>
          <w:szCs w:val="20"/>
        </w:rPr>
        <w:t xml:space="preserve"> (por. wykres 22)</w:t>
      </w:r>
      <w:r w:rsidRPr="00E747C5">
        <w:rPr>
          <w:rFonts w:cs="Arial"/>
          <w:szCs w:val="20"/>
        </w:rPr>
        <w:t>. Co ważne</w:t>
      </w:r>
      <w:r w:rsidR="00EE3890">
        <w:rPr>
          <w:rFonts w:cs="Arial"/>
          <w:szCs w:val="20"/>
        </w:rPr>
        <w:t>,</w:t>
      </w:r>
      <w:r w:rsidRPr="00E747C5">
        <w:rPr>
          <w:rFonts w:cs="Arial"/>
          <w:szCs w:val="20"/>
        </w:rPr>
        <w:t xml:space="preserve"> w</w:t>
      </w:r>
      <w:r w:rsidR="00375468">
        <w:rPr>
          <w:rFonts w:cs="Arial"/>
          <w:szCs w:val="20"/>
        </w:rPr>
        <w:t xml:space="preserve"> </w:t>
      </w:r>
      <w:r w:rsidR="0044276A">
        <w:rPr>
          <w:rFonts w:cs="Arial"/>
          <w:szCs w:val="20"/>
        </w:rPr>
        <w:t xml:space="preserve">dziesięciu </w:t>
      </w:r>
      <w:r w:rsidR="00375468">
        <w:rPr>
          <w:rFonts w:cs="Arial"/>
          <w:szCs w:val="20"/>
        </w:rPr>
        <w:t xml:space="preserve">przypadkach zasięg odbioru </w:t>
      </w:r>
      <w:r w:rsidRPr="00E747C5">
        <w:rPr>
          <w:rFonts w:cs="Arial"/>
          <w:szCs w:val="20"/>
        </w:rPr>
        <w:t xml:space="preserve">rzeczywisty był inny niż zakładany, przy czym w </w:t>
      </w:r>
      <w:r w:rsidR="0044276A">
        <w:rPr>
          <w:rFonts w:cs="Arial"/>
          <w:szCs w:val="20"/>
        </w:rPr>
        <w:t>siedmiu</w:t>
      </w:r>
      <w:r w:rsidRPr="00E747C5">
        <w:rPr>
          <w:rFonts w:cs="Arial"/>
          <w:szCs w:val="20"/>
        </w:rPr>
        <w:t xml:space="preserve"> przypadkach był on większy niż planowany:</w:t>
      </w:r>
    </w:p>
    <w:p w14:paraId="465A7A59" w14:textId="18E1F7E3" w:rsidR="00B93B6D" w:rsidRPr="00774604" w:rsidRDefault="00B93B6D" w:rsidP="008E5E30">
      <w:pPr>
        <w:pStyle w:val="Akapitzlist"/>
        <w:numPr>
          <w:ilvl w:val="0"/>
          <w:numId w:val="32"/>
        </w:numPr>
        <w:spacing w:before="60" w:after="60"/>
        <w:ind w:left="714" w:hanging="357"/>
        <w:contextualSpacing w:val="0"/>
        <w:rPr>
          <w:rFonts w:cs="Arial"/>
          <w:szCs w:val="20"/>
        </w:rPr>
      </w:pPr>
      <w:r w:rsidRPr="00774604">
        <w:rPr>
          <w:rFonts w:cs="Arial"/>
          <w:bCs/>
          <w:szCs w:val="20"/>
        </w:rPr>
        <w:t xml:space="preserve">w dwóch przypadkach </w:t>
      </w:r>
      <w:r w:rsidR="00297B32" w:rsidRPr="00774604">
        <w:rPr>
          <w:rFonts w:cs="Arial"/>
          <w:bCs/>
          <w:szCs w:val="20"/>
        </w:rPr>
        <w:t xml:space="preserve">odnotowano </w:t>
      </w:r>
      <w:r w:rsidRPr="00774604">
        <w:rPr>
          <w:rFonts w:cs="Arial"/>
          <w:bCs/>
          <w:szCs w:val="20"/>
        </w:rPr>
        <w:t>rzeczywist</w:t>
      </w:r>
      <w:r w:rsidR="00297B32" w:rsidRPr="00774604">
        <w:rPr>
          <w:rFonts w:cs="Arial"/>
          <w:bCs/>
          <w:szCs w:val="20"/>
        </w:rPr>
        <w:t>y</w:t>
      </w:r>
      <w:r w:rsidRPr="00774604">
        <w:rPr>
          <w:rFonts w:cs="Arial"/>
          <w:bCs/>
          <w:szCs w:val="20"/>
        </w:rPr>
        <w:t xml:space="preserve"> międzynarodow</w:t>
      </w:r>
      <w:r w:rsidR="00297B32" w:rsidRPr="00774604">
        <w:rPr>
          <w:rFonts w:cs="Arial"/>
          <w:bCs/>
          <w:szCs w:val="20"/>
        </w:rPr>
        <w:t>y zasięg</w:t>
      </w:r>
      <w:r w:rsidRPr="00774604">
        <w:rPr>
          <w:rFonts w:cs="Arial"/>
          <w:bCs/>
          <w:szCs w:val="20"/>
        </w:rPr>
        <w:t xml:space="preserve"> odbioru</w:t>
      </w:r>
      <w:r w:rsidR="0055130E">
        <w:rPr>
          <w:rFonts w:cs="Arial"/>
          <w:szCs w:val="20"/>
        </w:rPr>
        <w:t xml:space="preserve">, </w:t>
      </w:r>
      <w:r w:rsidR="005F1FBF">
        <w:rPr>
          <w:rFonts w:cs="Arial"/>
          <w:szCs w:val="20"/>
        </w:rPr>
        <w:br/>
      </w:r>
      <w:r w:rsidR="0055130E">
        <w:rPr>
          <w:rFonts w:cs="Arial"/>
          <w:szCs w:val="20"/>
        </w:rPr>
        <w:t xml:space="preserve">a </w:t>
      </w:r>
      <w:r w:rsidRPr="00774604">
        <w:rPr>
          <w:rFonts w:cs="Arial"/>
          <w:szCs w:val="20"/>
        </w:rPr>
        <w:t>zakładany był zasięg krajowy (Centrum Transferu Technologii Politechniki Poznańskiej) i regionalny (Agencja Rozwoju Regionalnego S.A. w Koninie);</w:t>
      </w:r>
    </w:p>
    <w:p w14:paraId="18148D43" w14:textId="13B9152D" w:rsidR="00B93B6D" w:rsidRPr="00774604" w:rsidRDefault="00B93B6D" w:rsidP="008E5E30">
      <w:pPr>
        <w:pStyle w:val="Akapitzlist"/>
        <w:numPr>
          <w:ilvl w:val="0"/>
          <w:numId w:val="32"/>
        </w:numPr>
        <w:spacing w:before="60" w:after="60"/>
        <w:ind w:left="714" w:hanging="357"/>
        <w:contextualSpacing w:val="0"/>
        <w:rPr>
          <w:rFonts w:cs="Arial"/>
          <w:szCs w:val="20"/>
        </w:rPr>
      </w:pPr>
      <w:r w:rsidRPr="00774604">
        <w:rPr>
          <w:rFonts w:cs="Arial"/>
          <w:bCs/>
          <w:szCs w:val="20"/>
        </w:rPr>
        <w:t xml:space="preserve">w dwóch przypadkach </w:t>
      </w:r>
      <w:r w:rsidR="00BC37DD">
        <w:rPr>
          <w:rFonts w:cs="Arial"/>
          <w:bCs/>
          <w:szCs w:val="20"/>
        </w:rPr>
        <w:t>odnotowano rzeczywisty krajowy zasięg</w:t>
      </w:r>
      <w:r w:rsidRPr="00774604">
        <w:rPr>
          <w:rFonts w:cs="Arial"/>
          <w:bCs/>
          <w:szCs w:val="20"/>
        </w:rPr>
        <w:t xml:space="preserve"> odbioru</w:t>
      </w:r>
      <w:r w:rsidR="0055130E">
        <w:rPr>
          <w:rFonts w:cs="Arial"/>
          <w:bCs/>
          <w:szCs w:val="20"/>
        </w:rPr>
        <w:t xml:space="preserve">, a </w:t>
      </w:r>
      <w:r w:rsidRPr="00774604">
        <w:rPr>
          <w:rFonts w:cs="Arial"/>
          <w:szCs w:val="20"/>
        </w:rPr>
        <w:t>zakładany był zasięg regionalny (m.in. Turecka Izba Gospodarcza);</w:t>
      </w:r>
    </w:p>
    <w:p w14:paraId="677C1084" w14:textId="4B0A94B4" w:rsidR="00B93B6D" w:rsidRPr="00774604" w:rsidRDefault="00B93B6D" w:rsidP="008E5E30">
      <w:pPr>
        <w:pStyle w:val="Akapitzlist"/>
        <w:numPr>
          <w:ilvl w:val="0"/>
          <w:numId w:val="32"/>
        </w:numPr>
        <w:spacing w:before="60" w:after="60"/>
        <w:ind w:left="714" w:hanging="357"/>
        <w:contextualSpacing w:val="0"/>
        <w:rPr>
          <w:rFonts w:cs="Arial"/>
          <w:szCs w:val="20"/>
        </w:rPr>
      </w:pPr>
      <w:r w:rsidRPr="00774604">
        <w:rPr>
          <w:rFonts w:cs="Arial"/>
          <w:bCs/>
          <w:szCs w:val="20"/>
        </w:rPr>
        <w:t xml:space="preserve">w dwóch przypadkach </w:t>
      </w:r>
      <w:r w:rsidR="002409BE">
        <w:rPr>
          <w:rFonts w:cs="Arial"/>
          <w:bCs/>
          <w:szCs w:val="20"/>
        </w:rPr>
        <w:t xml:space="preserve">odnotowano </w:t>
      </w:r>
      <w:r w:rsidRPr="00774604">
        <w:rPr>
          <w:rFonts w:cs="Arial"/>
          <w:bCs/>
          <w:szCs w:val="20"/>
        </w:rPr>
        <w:t>rzeczywist</w:t>
      </w:r>
      <w:r w:rsidR="002409BE">
        <w:rPr>
          <w:rFonts w:cs="Arial"/>
          <w:bCs/>
          <w:szCs w:val="20"/>
        </w:rPr>
        <w:t>y</w:t>
      </w:r>
      <w:r w:rsidRPr="00774604">
        <w:rPr>
          <w:rFonts w:cs="Arial"/>
          <w:bCs/>
          <w:szCs w:val="20"/>
        </w:rPr>
        <w:t xml:space="preserve"> ponadregionaln</w:t>
      </w:r>
      <w:r w:rsidR="002409BE">
        <w:rPr>
          <w:rFonts w:cs="Arial"/>
          <w:bCs/>
          <w:szCs w:val="20"/>
        </w:rPr>
        <w:t>y zasięg</w:t>
      </w:r>
      <w:r w:rsidRPr="00774604">
        <w:rPr>
          <w:rFonts w:cs="Arial"/>
          <w:bCs/>
          <w:szCs w:val="20"/>
        </w:rPr>
        <w:t xml:space="preserve"> odbioru</w:t>
      </w:r>
      <w:r w:rsidR="00D135E6">
        <w:rPr>
          <w:rFonts w:cs="Arial"/>
          <w:bCs/>
          <w:szCs w:val="20"/>
        </w:rPr>
        <w:t xml:space="preserve">, </w:t>
      </w:r>
      <w:r w:rsidR="005F1FBF">
        <w:rPr>
          <w:rFonts w:cs="Arial"/>
          <w:bCs/>
          <w:szCs w:val="20"/>
        </w:rPr>
        <w:br/>
      </w:r>
      <w:r w:rsidR="00D135E6">
        <w:rPr>
          <w:rFonts w:cs="Arial"/>
          <w:bCs/>
          <w:szCs w:val="20"/>
        </w:rPr>
        <w:t>a</w:t>
      </w:r>
      <w:r w:rsidRPr="00774604">
        <w:rPr>
          <w:rFonts w:cs="Arial"/>
          <w:szCs w:val="20"/>
        </w:rPr>
        <w:t xml:space="preserve"> zakładany był zasięg krajowy (Wielkopolski Klub Techniki i Racjonalizacji) </w:t>
      </w:r>
      <w:r w:rsidR="0092680D">
        <w:rPr>
          <w:rFonts w:cs="Arial"/>
          <w:szCs w:val="20"/>
        </w:rPr>
        <w:br/>
      </w:r>
      <w:r w:rsidRPr="00774604">
        <w:rPr>
          <w:rFonts w:cs="Arial"/>
          <w:szCs w:val="20"/>
        </w:rPr>
        <w:t>i regionalny (Śremski Ośrodek Wspierania Małej Przedsiębiorczości);</w:t>
      </w:r>
    </w:p>
    <w:p w14:paraId="1D92753E" w14:textId="7E71BC37" w:rsidR="00B93B6D" w:rsidRPr="003073BE" w:rsidRDefault="00B93B6D" w:rsidP="008E5E30">
      <w:pPr>
        <w:pStyle w:val="Akapitzlist"/>
        <w:numPr>
          <w:ilvl w:val="0"/>
          <w:numId w:val="32"/>
        </w:numPr>
        <w:spacing w:before="60" w:after="60"/>
        <w:ind w:left="714" w:hanging="357"/>
        <w:contextualSpacing w:val="0"/>
        <w:rPr>
          <w:rFonts w:cs="Arial"/>
          <w:szCs w:val="20"/>
        </w:rPr>
      </w:pPr>
      <w:r w:rsidRPr="00774604">
        <w:rPr>
          <w:rFonts w:cs="Arial"/>
          <w:bCs/>
          <w:szCs w:val="20"/>
        </w:rPr>
        <w:t>w czterech przypadkach</w:t>
      </w:r>
      <w:r w:rsidR="00D135E6">
        <w:rPr>
          <w:rFonts w:cs="Arial"/>
          <w:bCs/>
          <w:szCs w:val="20"/>
        </w:rPr>
        <w:t xml:space="preserve"> odnotowano rzeczywisty regionalny zasięg</w:t>
      </w:r>
      <w:r w:rsidRPr="00774604">
        <w:rPr>
          <w:rFonts w:cs="Arial"/>
          <w:bCs/>
          <w:szCs w:val="20"/>
        </w:rPr>
        <w:t xml:space="preserve"> odbioru</w:t>
      </w:r>
      <w:r w:rsidR="00D135E6">
        <w:rPr>
          <w:rFonts w:cs="Arial"/>
          <w:bCs/>
          <w:szCs w:val="20"/>
        </w:rPr>
        <w:t xml:space="preserve">, </w:t>
      </w:r>
      <w:r w:rsidR="005F1FBF">
        <w:rPr>
          <w:rFonts w:cs="Arial"/>
          <w:bCs/>
          <w:szCs w:val="20"/>
        </w:rPr>
        <w:br/>
      </w:r>
      <w:r w:rsidR="00D135E6">
        <w:rPr>
          <w:rFonts w:cs="Arial"/>
          <w:bCs/>
          <w:szCs w:val="20"/>
        </w:rPr>
        <w:t>a</w:t>
      </w:r>
      <w:r w:rsidRPr="00774604">
        <w:rPr>
          <w:rFonts w:cs="Arial"/>
          <w:szCs w:val="20"/>
        </w:rPr>
        <w:t xml:space="preserve"> zakładany</w:t>
      </w:r>
      <w:r w:rsidRPr="003073BE">
        <w:rPr>
          <w:rFonts w:cs="Arial"/>
          <w:szCs w:val="20"/>
        </w:rPr>
        <w:t xml:space="preserve"> był zasięg</w:t>
      </w:r>
      <w:r w:rsidR="00D135E6">
        <w:rPr>
          <w:rFonts w:cs="Arial"/>
          <w:szCs w:val="20"/>
        </w:rPr>
        <w:t>:</w:t>
      </w:r>
      <w:r w:rsidRPr="003073BE">
        <w:rPr>
          <w:rFonts w:cs="Arial"/>
          <w:szCs w:val="20"/>
        </w:rPr>
        <w:t xml:space="preserve"> krajowy (Wielkopolska Izba Rzemieślnicza w Poznaniu), ponadregionalny (Stowarzyszenie Ostrzeszowskie Centrum Przedsiębiorczości), powiatowy (Stowarzyszenie Wspierania Przedsiębiorczości Powiatu Gostyńskiego) </w:t>
      </w:r>
      <w:r w:rsidR="005F1FBF">
        <w:rPr>
          <w:rFonts w:cs="Arial"/>
          <w:szCs w:val="20"/>
        </w:rPr>
        <w:br/>
      </w:r>
      <w:r w:rsidRPr="003073BE">
        <w:rPr>
          <w:rFonts w:cs="Arial"/>
          <w:szCs w:val="20"/>
        </w:rPr>
        <w:t>i ponadlokalny (Turecki Inkubator Przedsiębiorczości).</w:t>
      </w:r>
    </w:p>
    <w:p w14:paraId="16A88479" w14:textId="4311762A" w:rsidR="00B93B6D" w:rsidRDefault="00B93B6D" w:rsidP="003073BE">
      <w:bookmarkStart w:id="54" w:name="_Toc78035825"/>
    </w:p>
    <w:p w14:paraId="7C7F3C31" w14:textId="77777777" w:rsidR="00D73278" w:rsidRDefault="00D73278">
      <w:pPr>
        <w:spacing w:line="240" w:lineRule="auto"/>
        <w:ind w:firstLine="0"/>
        <w:jc w:val="left"/>
        <w:rPr>
          <w:rFonts w:eastAsia="Arial" w:cs="Arial"/>
          <w:b/>
          <w:bCs/>
          <w:sz w:val="16"/>
          <w:szCs w:val="16"/>
          <w:lang w:eastAsia="pl-PL"/>
        </w:rPr>
      </w:pPr>
      <w:r>
        <w:br w:type="page"/>
      </w:r>
    </w:p>
    <w:p w14:paraId="59EECB3B" w14:textId="720FB0EE" w:rsidR="00B93B6D" w:rsidRPr="00E747C5" w:rsidRDefault="00B93B6D" w:rsidP="003073BE">
      <w:pPr>
        <w:pStyle w:val="ARYCINA"/>
      </w:pPr>
      <w:r w:rsidRPr="00E747C5">
        <w:lastRenderedPageBreak/>
        <w:t xml:space="preserve">Wykres </w:t>
      </w:r>
      <w:fldSimple w:instr=" SEQ Wykres \* ARABIC ">
        <w:r w:rsidR="00CF4B19">
          <w:rPr>
            <w:noProof/>
          </w:rPr>
          <w:t>22</w:t>
        </w:r>
      </w:fldSimple>
      <w:r w:rsidRPr="00E747C5">
        <w:t xml:space="preserve">. </w:t>
      </w:r>
      <w:r w:rsidR="00516562">
        <w:t>Zasięg</w:t>
      </w:r>
      <w:r w:rsidRPr="00E747C5">
        <w:t xml:space="preserve"> </w:t>
      </w:r>
      <w:r w:rsidRPr="003073BE">
        <w:t>oddziaływania</w:t>
      </w:r>
      <w:r w:rsidRPr="00E747C5">
        <w:t xml:space="preserve"> IOB z</w:t>
      </w:r>
      <w:r w:rsidR="00516562">
        <w:t>lokalizowanych w województwie</w:t>
      </w:r>
      <w:r w:rsidRPr="00E747C5">
        <w:t xml:space="preserve"> wielkopolski</w:t>
      </w:r>
      <w:bookmarkEnd w:id="54"/>
      <w:r w:rsidR="00516562">
        <w:t>m (liczba wskazań)</w:t>
      </w:r>
    </w:p>
    <w:p w14:paraId="38F775E5"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554B9BCF" wp14:editId="7AE1404B">
            <wp:extent cx="5256000" cy="2916000"/>
            <wp:effectExtent l="0" t="0" r="1905" b="0"/>
            <wp:docPr id="144" name="Wykres 144">
              <a:extLst xmlns:a="http://schemas.openxmlformats.org/drawingml/2006/main">
                <a:ext uri="{FF2B5EF4-FFF2-40B4-BE49-F238E27FC236}">
                  <a16:creationId xmlns:a16="http://schemas.microsoft.com/office/drawing/2014/main" id="{57257D67-0413-4A6C-80DA-8E356C2F2C2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08729568" w14:textId="4763EF5C" w:rsidR="00B93B6D" w:rsidRDefault="00B93B6D" w:rsidP="007B4524">
      <w:pPr>
        <w:pStyle w:val="AZRODLO"/>
        <w:spacing w:before="60"/>
      </w:pPr>
      <w:r w:rsidRPr="00E747C5">
        <w:t>Źródło: badanie CAWI/CATI, n=4</w:t>
      </w:r>
      <w:r>
        <w:t>4</w:t>
      </w:r>
    </w:p>
    <w:p w14:paraId="5FE26B52" w14:textId="77777777" w:rsidR="003073BE" w:rsidRPr="00E747C5" w:rsidRDefault="003073BE" w:rsidP="003073BE"/>
    <w:p w14:paraId="2EDA67A3" w14:textId="29577B43" w:rsidR="00B93B6D" w:rsidRDefault="001F2B7B" w:rsidP="00B93B6D">
      <w:pPr>
        <w:spacing w:before="120" w:after="120"/>
        <w:rPr>
          <w:rFonts w:cs="Arial"/>
          <w:szCs w:val="20"/>
        </w:rPr>
      </w:pPr>
      <w:r>
        <w:rPr>
          <w:rFonts w:cs="Arial"/>
          <w:szCs w:val="20"/>
        </w:rPr>
        <w:t xml:space="preserve">Rzeczywisty </w:t>
      </w:r>
      <w:r w:rsidR="00B93B6D">
        <w:rPr>
          <w:rFonts w:cs="Arial"/>
          <w:szCs w:val="20"/>
        </w:rPr>
        <w:t xml:space="preserve">międzynarodowy zasięg oddziaływania </w:t>
      </w:r>
      <w:r w:rsidR="00CD28EE">
        <w:rPr>
          <w:rFonts w:cs="Arial"/>
          <w:szCs w:val="20"/>
        </w:rPr>
        <w:t>wielkopolskich IOB</w:t>
      </w:r>
      <w:r w:rsidR="00B93B6D">
        <w:rPr>
          <w:rFonts w:cs="Arial"/>
          <w:szCs w:val="20"/>
        </w:rPr>
        <w:t xml:space="preserve"> to przede wszystkim właściwość jednostek badawczo-naukowych</w:t>
      </w:r>
      <w:r>
        <w:rPr>
          <w:rFonts w:cs="Arial"/>
          <w:szCs w:val="20"/>
        </w:rPr>
        <w:t xml:space="preserve"> (por. tabela 17)</w:t>
      </w:r>
      <w:r w:rsidR="00B93B6D">
        <w:rPr>
          <w:rFonts w:cs="Arial"/>
          <w:szCs w:val="20"/>
        </w:rPr>
        <w:t xml:space="preserve">. </w:t>
      </w:r>
      <w:r w:rsidR="00E868C7">
        <w:rPr>
          <w:rFonts w:cs="Arial"/>
          <w:szCs w:val="20"/>
        </w:rPr>
        <w:t>Warto</w:t>
      </w:r>
      <w:r w:rsidR="00B93B6D">
        <w:rPr>
          <w:rFonts w:cs="Arial"/>
          <w:szCs w:val="20"/>
        </w:rPr>
        <w:t xml:space="preserve"> jednak podkreślić, że (założony lub rzeczywisty) zasięg oddziaływania nie musi przekładać się na efekty działalności IOB. Przykładem może być chociażby </w:t>
      </w:r>
      <w:r w:rsidR="00B93B6D" w:rsidRPr="00672C1D">
        <w:rPr>
          <w:rFonts w:cs="Arial"/>
          <w:szCs w:val="20"/>
        </w:rPr>
        <w:t>Stowarzyszenie Wspierania Przedsiębiorczości w Kościanie</w:t>
      </w:r>
      <w:r w:rsidR="00E868C7">
        <w:rPr>
          <w:rFonts w:cs="Arial"/>
          <w:szCs w:val="20"/>
        </w:rPr>
        <w:t xml:space="preserve"> </w:t>
      </w:r>
      <w:r w:rsidR="004D4548">
        <w:rPr>
          <w:rFonts w:cs="Arial"/>
          <w:szCs w:val="20"/>
        </w:rPr>
        <w:t xml:space="preserve">– </w:t>
      </w:r>
      <w:r w:rsidR="00E868C7">
        <w:rPr>
          <w:rFonts w:cs="Arial"/>
          <w:szCs w:val="20"/>
        </w:rPr>
        <w:t>IOB o powiatowym zasięgu odbioru oferty</w:t>
      </w:r>
      <w:r w:rsidR="00B93B6D">
        <w:rPr>
          <w:rFonts w:cs="Arial"/>
          <w:szCs w:val="20"/>
        </w:rPr>
        <w:t>, którego działalność</w:t>
      </w:r>
      <w:r w:rsidR="00F65F59">
        <w:rPr>
          <w:rFonts w:cs="Arial"/>
          <w:szCs w:val="20"/>
        </w:rPr>
        <w:t xml:space="preserve"> przyczyniła się </w:t>
      </w:r>
      <w:r w:rsidR="00F8383D">
        <w:rPr>
          <w:rFonts w:cs="Arial"/>
          <w:szCs w:val="20"/>
        </w:rPr>
        <w:t xml:space="preserve">(w latach 2016-2020) </w:t>
      </w:r>
      <w:r w:rsidR="00F65F59">
        <w:rPr>
          <w:rFonts w:cs="Arial"/>
          <w:szCs w:val="20"/>
        </w:rPr>
        <w:t xml:space="preserve">do powstania </w:t>
      </w:r>
      <w:r w:rsidR="00B93B6D">
        <w:rPr>
          <w:rFonts w:cs="Arial"/>
          <w:szCs w:val="20"/>
        </w:rPr>
        <w:t>450 nowych firm.</w:t>
      </w:r>
    </w:p>
    <w:p w14:paraId="1BB93D4A" w14:textId="77777777" w:rsidR="003073BE" w:rsidRDefault="003073BE" w:rsidP="003073BE"/>
    <w:p w14:paraId="0BC69C2E" w14:textId="1804449D" w:rsidR="00B93B6D" w:rsidRPr="00E747C5" w:rsidRDefault="00B93B6D" w:rsidP="003073BE">
      <w:pPr>
        <w:pStyle w:val="ATABELA"/>
      </w:pPr>
      <w:r w:rsidRPr="00E747C5">
        <w:t xml:space="preserve">Tabela </w:t>
      </w:r>
      <w:fldSimple w:instr=" SEQ Tab. \* ARABIC ">
        <w:r w:rsidR="00CF4B19">
          <w:rPr>
            <w:noProof/>
          </w:rPr>
          <w:t>17</w:t>
        </w:r>
      </w:fldSimple>
      <w:r w:rsidRPr="00E747C5">
        <w:t xml:space="preserve">. </w:t>
      </w:r>
      <w:r w:rsidR="008B4CD0">
        <w:t xml:space="preserve">Zasięg (rzeczywisty) odbioru oferty </w:t>
      </w:r>
      <w:r w:rsidRPr="00573E30">
        <w:t xml:space="preserve">IOB </w:t>
      </w:r>
      <w:r w:rsidR="008B4CD0">
        <w:t>zlokalizowanych w województwie wielkopolskim</w:t>
      </w:r>
      <w:r>
        <w:t xml:space="preserve"> </w:t>
      </w:r>
    </w:p>
    <w:tbl>
      <w:tblPr>
        <w:tblStyle w:val="Tabelasiatki6kolorowaakcent6"/>
        <w:tblW w:w="4789" w:type="pct"/>
        <w:jc w:val="center"/>
        <w:tblLook w:val="04A0" w:firstRow="1" w:lastRow="0" w:firstColumn="1" w:lastColumn="0" w:noHBand="0" w:noVBand="1"/>
      </w:tblPr>
      <w:tblGrid>
        <w:gridCol w:w="1860"/>
        <w:gridCol w:w="6058"/>
      </w:tblGrid>
      <w:tr w:rsidR="00B93B6D" w:rsidRPr="00F75B72" w14:paraId="72A82AAA" w14:textId="77777777" w:rsidTr="00D73278">
        <w:trPr>
          <w:cnfStyle w:val="100000000000" w:firstRow="1" w:lastRow="0" w:firstColumn="0" w:lastColumn="0" w:oddVBand="0" w:evenVBand="0" w:oddHBand="0" w:evenHBand="0" w:firstRowFirstColumn="0" w:firstRowLastColumn="0" w:lastRowFirstColumn="0" w:lastRowLastColumn="0"/>
          <w:trHeight w:val="249"/>
          <w:tblHeader/>
          <w:jc w:val="center"/>
        </w:trPr>
        <w:tc>
          <w:tcPr>
            <w:cnfStyle w:val="001000000000" w:firstRow="0" w:lastRow="0" w:firstColumn="1" w:lastColumn="0" w:oddVBand="0" w:evenVBand="0" w:oddHBand="0" w:evenHBand="0" w:firstRowFirstColumn="0" w:firstRowLastColumn="0" w:lastRowFirstColumn="0" w:lastRowLastColumn="0"/>
            <w:tcW w:w="1860" w:type="dxa"/>
            <w:noWrap/>
            <w:vAlign w:val="center"/>
            <w:hideMark/>
          </w:tcPr>
          <w:p w14:paraId="5D623A85" w14:textId="57ABEDA1" w:rsidR="00B93B6D" w:rsidRPr="006B60F9" w:rsidRDefault="00B93B6D" w:rsidP="006B60F9">
            <w:pPr>
              <w:spacing w:before="40" w:after="40"/>
              <w:ind w:firstLine="0"/>
              <w:jc w:val="center"/>
              <w:rPr>
                <w:rFonts w:eastAsia="Times New Roman" w:cs="Arial"/>
                <w:bCs w:val="0"/>
                <w:color w:val="000000"/>
                <w:sz w:val="16"/>
                <w:szCs w:val="16"/>
                <w:lang w:eastAsia="pl-PL"/>
              </w:rPr>
            </w:pPr>
            <w:r w:rsidRPr="006B60F9">
              <w:rPr>
                <w:rFonts w:eastAsia="Times New Roman" w:cs="Arial"/>
                <w:bCs w:val="0"/>
                <w:color w:val="000000"/>
                <w:sz w:val="16"/>
                <w:szCs w:val="16"/>
                <w:lang w:eastAsia="pl-PL"/>
              </w:rPr>
              <w:t xml:space="preserve">Zasięg odbioru oferty </w:t>
            </w:r>
            <w:r w:rsidR="00937379" w:rsidRPr="006B60F9">
              <w:rPr>
                <w:rFonts w:eastAsia="Times New Roman" w:cs="Arial"/>
                <w:bCs w:val="0"/>
                <w:color w:val="000000"/>
                <w:sz w:val="16"/>
                <w:szCs w:val="16"/>
                <w:lang w:eastAsia="pl-PL"/>
              </w:rPr>
              <w:t>(rzeczywisty)</w:t>
            </w:r>
          </w:p>
        </w:tc>
        <w:tc>
          <w:tcPr>
            <w:tcW w:w="6058" w:type="dxa"/>
            <w:vAlign w:val="center"/>
            <w:hideMark/>
          </w:tcPr>
          <w:p w14:paraId="1C6BE7CB" w14:textId="50A3740F" w:rsidR="00B93B6D" w:rsidRPr="006B60F9" w:rsidRDefault="00B93B6D" w:rsidP="006B60F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6B60F9">
              <w:rPr>
                <w:rFonts w:eastAsia="Times New Roman" w:cs="Arial"/>
                <w:bCs w:val="0"/>
                <w:color w:val="000000"/>
                <w:sz w:val="16"/>
                <w:szCs w:val="16"/>
                <w:lang w:eastAsia="pl-PL"/>
              </w:rPr>
              <w:t xml:space="preserve">Nazwa </w:t>
            </w:r>
            <w:r w:rsidR="00B026B8" w:rsidRPr="006B60F9">
              <w:rPr>
                <w:rFonts w:eastAsia="Times New Roman" w:cs="Arial"/>
                <w:bCs w:val="0"/>
                <w:color w:val="000000"/>
                <w:sz w:val="16"/>
                <w:szCs w:val="16"/>
                <w:lang w:eastAsia="pl-PL"/>
              </w:rPr>
              <w:t>IOB</w:t>
            </w:r>
          </w:p>
        </w:tc>
      </w:tr>
      <w:tr w:rsidR="00B93B6D" w:rsidRPr="00F75B72" w14:paraId="1C5208AD" w14:textId="77777777" w:rsidTr="006B60F9">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1860" w:type="dxa"/>
            <w:vAlign w:val="center"/>
          </w:tcPr>
          <w:p w14:paraId="3879A662" w14:textId="77777777" w:rsidR="00B93B6D" w:rsidRPr="006B60F9" w:rsidRDefault="00B93B6D" w:rsidP="006B60F9">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t>Międzynarodowy</w:t>
            </w:r>
          </w:p>
        </w:tc>
        <w:tc>
          <w:tcPr>
            <w:tcW w:w="6058" w:type="dxa"/>
            <w:vAlign w:val="center"/>
          </w:tcPr>
          <w:p w14:paraId="2DF0C35C"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Agencja Rozwoju Regionalnego S.A. w Koninie</w:t>
            </w:r>
          </w:p>
          <w:p w14:paraId="08837E63"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Centrum Transferu Technologii Politechniki Poznańskiej</w:t>
            </w:r>
          </w:p>
          <w:p w14:paraId="379446E6"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Polska Izba Gospodarcza Importerów, Eksporterów i Kooperacji</w:t>
            </w:r>
          </w:p>
          <w:p w14:paraId="4E70C277"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Sieć Badawcza Łukasiewicz Instytut Obróbki Plastycznej</w:t>
            </w:r>
          </w:p>
          <w:p w14:paraId="56E1320F"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Sieć Badawcza Łukasiewicz – Przemysłowy Instytut Maszyn Rolniczych</w:t>
            </w:r>
          </w:p>
          <w:p w14:paraId="184A59B2"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Sieć Badawcza Łukasiewicz – Instytut Technologii Drewna</w:t>
            </w:r>
          </w:p>
          <w:p w14:paraId="775FB8E2"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Sieć Badawcza Łukasiewicz – Instytut Logistyki i Magazynowania</w:t>
            </w:r>
          </w:p>
          <w:p w14:paraId="2E44B149"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Sieć Badawcza Łukasiewicz – Instytut Pojazdów Szynowych</w:t>
            </w:r>
          </w:p>
        </w:tc>
      </w:tr>
      <w:tr w:rsidR="00B93B6D" w:rsidRPr="00F75B72" w14:paraId="047396FA" w14:textId="77777777" w:rsidTr="006B60F9">
        <w:trPr>
          <w:trHeight w:val="153"/>
          <w:jc w:val="center"/>
        </w:trPr>
        <w:tc>
          <w:tcPr>
            <w:cnfStyle w:val="001000000000" w:firstRow="0" w:lastRow="0" w:firstColumn="1" w:lastColumn="0" w:oddVBand="0" w:evenVBand="0" w:oddHBand="0" w:evenHBand="0" w:firstRowFirstColumn="0" w:firstRowLastColumn="0" w:lastRowFirstColumn="0" w:lastRowLastColumn="0"/>
            <w:tcW w:w="1860" w:type="dxa"/>
            <w:vAlign w:val="center"/>
          </w:tcPr>
          <w:p w14:paraId="12238F72" w14:textId="77777777" w:rsidR="00B93B6D" w:rsidRPr="006B60F9" w:rsidRDefault="00B93B6D" w:rsidP="006B60F9">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t>Krajowy</w:t>
            </w:r>
          </w:p>
        </w:tc>
        <w:tc>
          <w:tcPr>
            <w:tcW w:w="6058" w:type="dxa"/>
            <w:vAlign w:val="center"/>
          </w:tcPr>
          <w:p w14:paraId="7942BD89"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Poznański Park Naukowo-Technologiczny</w:t>
            </w:r>
          </w:p>
          <w:p w14:paraId="106E28A8"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Polska Fundacja Przedsiębiorczości</w:t>
            </w:r>
          </w:p>
          <w:p w14:paraId="6D1A807B"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Centrum Biznesu Rawicz</w:t>
            </w:r>
          </w:p>
          <w:p w14:paraId="2CBFEB84"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Centrum Zawansowanych Technologii</w:t>
            </w:r>
          </w:p>
          <w:p w14:paraId="59BAF21B"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Stowarzyszenie Ostrowskie Centrum Wspierania Przedsiębiorczości</w:t>
            </w:r>
          </w:p>
          <w:p w14:paraId="73E6D6C3"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Wielkopolskie Zrzeszenie Handlu i Usług</w:t>
            </w:r>
          </w:p>
          <w:p w14:paraId="79C9F8B0"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lastRenderedPageBreak/>
              <w:t>Wielkopolskie Centrum Wspierania Inwestycji Sp. z o.o.</w:t>
            </w:r>
          </w:p>
          <w:p w14:paraId="54566FE6" w14:textId="58144AAB"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 xml:space="preserve">Uczelniane Centrum Innowacji i Transferu Technologii </w:t>
            </w:r>
            <w:r w:rsidR="002C6A4C">
              <w:rPr>
                <w:rFonts w:eastAsia="Times New Roman" w:cs="Arial"/>
                <w:color w:val="000000"/>
                <w:sz w:val="16"/>
                <w:szCs w:val="16"/>
                <w:lang w:eastAsia="pl-PL"/>
              </w:rPr>
              <w:t>Uniwersytetu im. Adama Mickiewicza</w:t>
            </w:r>
          </w:p>
          <w:p w14:paraId="130F9D0E"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Nowotomyska Izba Gospodarcza</w:t>
            </w:r>
          </w:p>
          <w:p w14:paraId="5908D509"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Izba Rzemieślnicza w Kaliszu</w:t>
            </w:r>
          </w:p>
          <w:p w14:paraId="42E1A7E4"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val="en-US" w:eastAsia="pl-PL"/>
              </w:rPr>
            </w:pPr>
            <w:proofErr w:type="spellStart"/>
            <w:r w:rsidRPr="00F75B72">
              <w:rPr>
                <w:rFonts w:eastAsia="Times New Roman" w:cs="Arial"/>
                <w:color w:val="000000"/>
                <w:sz w:val="16"/>
                <w:szCs w:val="16"/>
                <w:lang w:val="en-US" w:eastAsia="pl-PL"/>
              </w:rPr>
              <w:t>YouNick</w:t>
            </w:r>
            <w:proofErr w:type="spellEnd"/>
            <w:r w:rsidRPr="00F75B72">
              <w:rPr>
                <w:rFonts w:eastAsia="Times New Roman" w:cs="Arial"/>
                <w:color w:val="000000"/>
                <w:sz w:val="16"/>
                <w:szCs w:val="16"/>
                <w:lang w:val="en-US" w:eastAsia="pl-PL"/>
              </w:rPr>
              <w:t xml:space="preserve"> Technology Park Sp. z </w:t>
            </w:r>
            <w:proofErr w:type="spellStart"/>
            <w:r w:rsidRPr="00F75B72">
              <w:rPr>
                <w:rFonts w:eastAsia="Times New Roman" w:cs="Arial"/>
                <w:color w:val="000000"/>
                <w:sz w:val="16"/>
                <w:szCs w:val="16"/>
                <w:lang w:val="en-US" w:eastAsia="pl-PL"/>
              </w:rPr>
              <w:t>o.o</w:t>
            </w:r>
            <w:proofErr w:type="spellEnd"/>
            <w:r w:rsidRPr="00F75B72">
              <w:rPr>
                <w:rFonts w:eastAsia="Times New Roman" w:cs="Arial"/>
                <w:color w:val="000000"/>
                <w:sz w:val="16"/>
                <w:szCs w:val="16"/>
                <w:lang w:val="en-US" w:eastAsia="pl-PL"/>
              </w:rPr>
              <w:t>.</w:t>
            </w:r>
          </w:p>
          <w:p w14:paraId="65F2A5B3"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Wielkopolska Izba Budownictwa</w:t>
            </w:r>
          </w:p>
          <w:p w14:paraId="28CBB5FF"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Turecka Izba Gospodarcza</w:t>
            </w:r>
          </w:p>
          <w:p w14:paraId="2A11B5AE"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DC Centrum Sp. z o.o. Biuro Wsparcia Zarządzania</w:t>
            </w:r>
          </w:p>
        </w:tc>
      </w:tr>
      <w:tr w:rsidR="00B93B6D" w:rsidRPr="00F75B72" w14:paraId="36C76B3B" w14:textId="77777777" w:rsidTr="006B60F9">
        <w:trPr>
          <w:cnfStyle w:val="000000100000" w:firstRow="0" w:lastRow="0" w:firstColumn="0" w:lastColumn="0" w:oddVBand="0" w:evenVBand="0" w:oddHBand="1" w:evenHBand="0" w:firstRowFirstColumn="0" w:firstRowLastColumn="0" w:lastRowFirstColumn="0" w:lastRowLastColumn="0"/>
          <w:trHeight w:val="67"/>
          <w:jc w:val="center"/>
        </w:trPr>
        <w:tc>
          <w:tcPr>
            <w:cnfStyle w:val="001000000000" w:firstRow="0" w:lastRow="0" w:firstColumn="1" w:lastColumn="0" w:oddVBand="0" w:evenVBand="0" w:oddHBand="0" w:evenHBand="0" w:firstRowFirstColumn="0" w:firstRowLastColumn="0" w:lastRowFirstColumn="0" w:lastRowLastColumn="0"/>
            <w:tcW w:w="1860" w:type="dxa"/>
            <w:vAlign w:val="center"/>
          </w:tcPr>
          <w:p w14:paraId="6173A23A" w14:textId="77777777" w:rsidR="00B93B6D" w:rsidRPr="006B60F9" w:rsidRDefault="00B93B6D" w:rsidP="006B60F9">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lastRenderedPageBreak/>
              <w:t>Ponadregionalny</w:t>
            </w:r>
          </w:p>
        </w:tc>
        <w:tc>
          <w:tcPr>
            <w:tcW w:w="6058" w:type="dxa"/>
            <w:vAlign w:val="center"/>
          </w:tcPr>
          <w:p w14:paraId="2C2367C2"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Wielkopolski Klub Techniki i Racjonalizacji</w:t>
            </w:r>
          </w:p>
          <w:p w14:paraId="65504B66"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Wielkopolska Agencja Rozwoju Przedsiębiorczości Oddział w Pile</w:t>
            </w:r>
          </w:p>
          <w:p w14:paraId="546984A9"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Unia Gospodarcza Regionu Śremskiego – Śremski Ośrodek Wspierania Małej Przedsiębiorczości</w:t>
            </w:r>
          </w:p>
          <w:p w14:paraId="6F1323DA"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Regionalna Izba Przemysłowo-Handlowa w Lesznie</w:t>
            </w:r>
          </w:p>
          <w:p w14:paraId="4C5367F1"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Wielkopolski Instytut Jakości</w:t>
            </w:r>
          </w:p>
        </w:tc>
      </w:tr>
      <w:tr w:rsidR="00B93B6D" w:rsidRPr="00F75B72" w14:paraId="2A57BF1C" w14:textId="77777777" w:rsidTr="006B60F9">
        <w:trPr>
          <w:trHeight w:val="67"/>
          <w:jc w:val="center"/>
        </w:trPr>
        <w:tc>
          <w:tcPr>
            <w:cnfStyle w:val="001000000000" w:firstRow="0" w:lastRow="0" w:firstColumn="1" w:lastColumn="0" w:oddVBand="0" w:evenVBand="0" w:oddHBand="0" w:evenHBand="0" w:firstRowFirstColumn="0" w:firstRowLastColumn="0" w:lastRowFirstColumn="0" w:lastRowLastColumn="0"/>
            <w:tcW w:w="1860" w:type="dxa"/>
            <w:vAlign w:val="center"/>
          </w:tcPr>
          <w:p w14:paraId="1B6998BE" w14:textId="77777777" w:rsidR="00B93B6D" w:rsidRPr="006B60F9" w:rsidRDefault="00B93B6D" w:rsidP="006B60F9">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t>Regionalny</w:t>
            </w:r>
          </w:p>
        </w:tc>
        <w:tc>
          <w:tcPr>
            <w:tcW w:w="6058" w:type="dxa"/>
            <w:vAlign w:val="center"/>
          </w:tcPr>
          <w:p w14:paraId="3D15707D"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Wielkopolska Agencja Rozwoju Przedsiębiorczości Sp. z o.o.</w:t>
            </w:r>
          </w:p>
          <w:p w14:paraId="7A893F7A"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 xml:space="preserve">Platforma </w:t>
            </w:r>
            <w:proofErr w:type="spellStart"/>
            <w:r w:rsidRPr="00F75B72">
              <w:rPr>
                <w:rFonts w:eastAsia="Times New Roman" w:cs="Arial"/>
                <w:color w:val="000000"/>
                <w:sz w:val="16"/>
                <w:szCs w:val="16"/>
                <w:lang w:eastAsia="pl-PL"/>
              </w:rPr>
              <w:t>Inwest</w:t>
            </w:r>
            <w:proofErr w:type="spellEnd"/>
            <w:r w:rsidRPr="00F75B72">
              <w:rPr>
                <w:rFonts w:eastAsia="Times New Roman" w:cs="Arial"/>
                <w:color w:val="000000"/>
                <w:sz w:val="16"/>
                <w:szCs w:val="16"/>
                <w:lang w:eastAsia="pl-PL"/>
              </w:rPr>
              <w:t xml:space="preserve"> Park</w:t>
            </w:r>
          </w:p>
          <w:p w14:paraId="7E5523E0"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Kaliski Inkubator Przedsiębiorczości</w:t>
            </w:r>
          </w:p>
          <w:p w14:paraId="234E529F"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Regionalna Izba Gospodarcza w Kaliszu</w:t>
            </w:r>
          </w:p>
          <w:p w14:paraId="0EC45630"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Stowarzyszenie Wspierania Przedsiębiorczości Powiatu Gostyńskiego</w:t>
            </w:r>
          </w:p>
          <w:p w14:paraId="1D2B1A4D"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Leszczyńskie Centrum Biznesu Spółka z o.o.</w:t>
            </w:r>
          </w:p>
          <w:p w14:paraId="199CAB8E"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Izba Gospodarcza Północnej Wielkopolski</w:t>
            </w:r>
          </w:p>
          <w:p w14:paraId="2A6E272D"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Turecki Inkubator Przedsiębiorczości</w:t>
            </w:r>
          </w:p>
          <w:p w14:paraId="5EE1B2DA"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Wielkopolska Izba Rzemieślnicza w Poznaniu</w:t>
            </w:r>
          </w:p>
          <w:p w14:paraId="1397364E"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Wielkopolska Izba Handlowa</w:t>
            </w:r>
          </w:p>
          <w:p w14:paraId="2B0B1166"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Stowarzyszenie Ostrzeszowskie Centrum Przedsiębiorczości</w:t>
            </w:r>
          </w:p>
          <w:p w14:paraId="62A73F55"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Konińska Izba Gospodarcza</w:t>
            </w:r>
          </w:p>
          <w:p w14:paraId="45359272"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 xml:space="preserve">Wielkopolski Inkubator </w:t>
            </w:r>
            <w:proofErr w:type="spellStart"/>
            <w:r w:rsidRPr="00F75B72">
              <w:rPr>
                <w:rFonts w:eastAsia="Times New Roman" w:cs="Arial"/>
                <w:color w:val="000000"/>
                <w:sz w:val="16"/>
                <w:szCs w:val="16"/>
                <w:lang w:eastAsia="pl-PL"/>
              </w:rPr>
              <w:t>Ekoprzedsiębiorczości</w:t>
            </w:r>
            <w:proofErr w:type="spellEnd"/>
            <w:r w:rsidRPr="00F75B72">
              <w:rPr>
                <w:rFonts w:eastAsia="Times New Roman" w:cs="Arial"/>
                <w:color w:val="000000"/>
                <w:sz w:val="16"/>
                <w:szCs w:val="16"/>
                <w:lang w:eastAsia="pl-PL"/>
              </w:rPr>
              <w:t xml:space="preserve"> Sp. z o.o.</w:t>
            </w:r>
          </w:p>
          <w:p w14:paraId="333FEED7" w14:textId="77777777"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Akademicki Inkubator Przedsiębiorczości Politechniki Poznańskiej</w:t>
            </w:r>
          </w:p>
          <w:p w14:paraId="36BA7643" w14:textId="19EE71B9" w:rsidR="00B93B6D" w:rsidRPr="00F75B72" w:rsidRDefault="00B93B6D" w:rsidP="006B60F9">
            <w:pPr>
              <w:pStyle w:val="Akapitzlist"/>
              <w:numPr>
                <w:ilvl w:val="0"/>
                <w:numId w:val="8"/>
              </w:numPr>
              <w:spacing w:before="40" w:after="40"/>
              <w:ind w:left="170" w:hanging="170"/>
              <w:contextualSpacing w:val="0"/>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proofErr w:type="spellStart"/>
            <w:r w:rsidRPr="00F75B72">
              <w:rPr>
                <w:rFonts w:eastAsia="Times New Roman" w:cs="Arial"/>
                <w:color w:val="000000"/>
                <w:sz w:val="16"/>
                <w:szCs w:val="16"/>
                <w:lang w:eastAsia="pl-PL"/>
              </w:rPr>
              <w:t>Eurocentrum</w:t>
            </w:r>
            <w:proofErr w:type="spellEnd"/>
            <w:r w:rsidRPr="00F75B72">
              <w:rPr>
                <w:rFonts w:eastAsia="Times New Roman" w:cs="Arial"/>
                <w:color w:val="000000"/>
                <w:sz w:val="16"/>
                <w:szCs w:val="16"/>
                <w:lang w:eastAsia="pl-PL"/>
              </w:rPr>
              <w:t xml:space="preserve"> Innowacji i Przedsiębiorczości Ostrów W</w:t>
            </w:r>
            <w:r w:rsidR="00364D76">
              <w:rPr>
                <w:rFonts w:eastAsia="Times New Roman" w:cs="Arial"/>
                <w:color w:val="000000"/>
                <w:sz w:val="16"/>
                <w:szCs w:val="16"/>
                <w:lang w:eastAsia="pl-PL"/>
              </w:rPr>
              <w:t>ielkopolski</w:t>
            </w:r>
          </w:p>
        </w:tc>
      </w:tr>
      <w:tr w:rsidR="00B93B6D" w:rsidRPr="00F75B72" w14:paraId="1E17F121" w14:textId="77777777" w:rsidTr="006B60F9">
        <w:trPr>
          <w:cnfStyle w:val="000000100000" w:firstRow="0" w:lastRow="0" w:firstColumn="0" w:lastColumn="0" w:oddVBand="0" w:evenVBand="0" w:oddHBand="1" w:evenHBand="0" w:firstRowFirstColumn="0" w:firstRowLastColumn="0" w:lastRowFirstColumn="0" w:lastRowLastColumn="0"/>
          <w:trHeight w:val="239"/>
          <w:jc w:val="center"/>
        </w:trPr>
        <w:tc>
          <w:tcPr>
            <w:cnfStyle w:val="001000000000" w:firstRow="0" w:lastRow="0" w:firstColumn="1" w:lastColumn="0" w:oddVBand="0" w:evenVBand="0" w:oddHBand="0" w:evenHBand="0" w:firstRowFirstColumn="0" w:firstRowLastColumn="0" w:lastRowFirstColumn="0" w:lastRowLastColumn="0"/>
            <w:tcW w:w="1860" w:type="dxa"/>
            <w:vAlign w:val="center"/>
          </w:tcPr>
          <w:p w14:paraId="034B55B0" w14:textId="77777777" w:rsidR="00B93B6D" w:rsidRPr="006B60F9" w:rsidRDefault="00B93B6D" w:rsidP="006B60F9">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t>Powiatowy</w:t>
            </w:r>
          </w:p>
        </w:tc>
        <w:tc>
          <w:tcPr>
            <w:tcW w:w="6058" w:type="dxa"/>
            <w:vAlign w:val="center"/>
          </w:tcPr>
          <w:p w14:paraId="7C230378"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Stowarzyszenie Wspierania Przedsiębiorczości w Kościanie</w:t>
            </w:r>
          </w:p>
          <w:p w14:paraId="66491E2F" w14:textId="77777777" w:rsidR="00B93B6D" w:rsidRPr="00F75B72" w:rsidRDefault="00B93B6D" w:rsidP="006B60F9">
            <w:pPr>
              <w:pStyle w:val="Akapitzlist"/>
              <w:numPr>
                <w:ilvl w:val="0"/>
                <w:numId w:val="8"/>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Poznański Ośrodek Wspierania Przedsiębiorczości</w:t>
            </w:r>
          </w:p>
        </w:tc>
      </w:tr>
    </w:tbl>
    <w:p w14:paraId="178A42BA" w14:textId="13FE3B51" w:rsidR="00B93B6D" w:rsidRDefault="00B93B6D" w:rsidP="007B4524">
      <w:pPr>
        <w:pStyle w:val="AZRODLO"/>
        <w:spacing w:before="60"/>
      </w:pPr>
      <w:r w:rsidRPr="00E747C5">
        <w:t>Źródło: badanie CAWI/CATI, n=4</w:t>
      </w:r>
      <w:r>
        <w:t>4</w:t>
      </w:r>
    </w:p>
    <w:p w14:paraId="4D51323D" w14:textId="77777777" w:rsidR="005F1087" w:rsidRPr="00E747C5" w:rsidRDefault="005F1087" w:rsidP="005F1087"/>
    <w:p w14:paraId="2E2E94D7" w14:textId="7B95BEAF" w:rsidR="00B93B6D" w:rsidRDefault="00B93B6D" w:rsidP="00B93B6D">
      <w:pPr>
        <w:spacing w:before="120" w:after="120"/>
        <w:rPr>
          <w:rFonts w:cs="Arial"/>
          <w:szCs w:val="20"/>
        </w:rPr>
      </w:pPr>
      <w:r w:rsidRPr="00E747C5">
        <w:rPr>
          <w:rFonts w:cs="Arial"/>
          <w:szCs w:val="20"/>
        </w:rPr>
        <w:t>Z zakresem działania wielkopolskich IOB jest powiązana kwestia promocji ich oferty. Jak wskazano w raporcie z 2015 roku</w:t>
      </w:r>
      <w:r w:rsidR="00E42AB6">
        <w:rPr>
          <w:rStyle w:val="Odwoanieprzypisudolnego"/>
          <w:rFonts w:cs="Arial"/>
          <w:szCs w:val="20"/>
        </w:rPr>
        <w:footnoteReference w:id="44"/>
      </w:r>
      <w:r w:rsidR="00E42AB6">
        <w:rPr>
          <w:rFonts w:cs="Arial"/>
          <w:szCs w:val="20"/>
        </w:rPr>
        <w:t>,</w:t>
      </w:r>
      <w:r w:rsidRPr="00E747C5">
        <w:rPr>
          <w:rFonts w:cs="Arial"/>
          <w:szCs w:val="20"/>
        </w:rPr>
        <w:t xml:space="preserve"> IOB z województwa wielkopolskiego promowały się m.in. poprzez: udział w imprezach targowo-wystawienniczych, ogłoszenia w serwisach internetowych i czasopismach branżowych, udział w konferencjach, seminariach, spotkaniach branżowych, materiały reklamowe, artykuły w mediach internetowych, serwisy społecznościo</w:t>
      </w:r>
      <w:r w:rsidR="00375468">
        <w:rPr>
          <w:rFonts w:cs="Arial"/>
          <w:szCs w:val="20"/>
        </w:rPr>
        <w:t xml:space="preserve">we (np. Facebook, Twitter) czy </w:t>
      </w:r>
      <w:r w:rsidRPr="00E747C5">
        <w:rPr>
          <w:rFonts w:cs="Arial"/>
          <w:szCs w:val="20"/>
        </w:rPr>
        <w:t xml:space="preserve">rozsyłanie informacji o ofercie bezpośrednio do </w:t>
      </w:r>
      <w:r w:rsidRPr="00E747C5">
        <w:rPr>
          <w:rFonts w:cs="Arial"/>
          <w:szCs w:val="20"/>
        </w:rPr>
        <w:lastRenderedPageBreak/>
        <w:t>przedsiębiorstw. Nie wskazano tam</w:t>
      </w:r>
      <w:r w:rsidR="00746AF2">
        <w:rPr>
          <w:rFonts w:cs="Arial"/>
          <w:szCs w:val="20"/>
        </w:rPr>
        <w:t xml:space="preserve"> natomiast</w:t>
      </w:r>
      <w:r w:rsidRPr="00E747C5">
        <w:rPr>
          <w:rFonts w:cs="Arial"/>
          <w:szCs w:val="20"/>
        </w:rPr>
        <w:t xml:space="preserve">, które z metod i narzędzi promocji są stosowane najchętniej. Obecnie promocja oferty IOB odbywa się zarówno poprzez wykorzystywanie bezpośrednich form kontaktu (w tym branżowego </w:t>
      </w:r>
      <w:proofErr w:type="spellStart"/>
      <w:r w:rsidRPr="00E747C5">
        <w:rPr>
          <w:rFonts w:cs="Arial"/>
          <w:szCs w:val="20"/>
        </w:rPr>
        <w:t>networkingu</w:t>
      </w:r>
      <w:proofErr w:type="spellEnd"/>
      <w:r w:rsidR="00962C95">
        <w:rPr>
          <w:rFonts w:cs="Arial"/>
          <w:szCs w:val="20"/>
        </w:rPr>
        <w:t xml:space="preserve"> oraz</w:t>
      </w:r>
      <w:r w:rsidRPr="00E747C5">
        <w:rPr>
          <w:rFonts w:cs="Arial"/>
          <w:szCs w:val="20"/>
        </w:rPr>
        <w:t xml:space="preserve"> kontaktów </w:t>
      </w:r>
      <w:r w:rsidR="005F1FBF">
        <w:rPr>
          <w:rFonts w:cs="Arial"/>
          <w:szCs w:val="20"/>
        </w:rPr>
        <w:br/>
      </w:r>
      <w:r w:rsidRPr="00E747C5">
        <w:rPr>
          <w:rFonts w:cs="Arial"/>
          <w:szCs w:val="20"/>
        </w:rPr>
        <w:t>z</w:t>
      </w:r>
      <w:r w:rsidR="00F43462">
        <w:rPr>
          <w:rFonts w:cs="Arial"/>
          <w:szCs w:val="20"/>
        </w:rPr>
        <w:t xml:space="preserve"> </w:t>
      </w:r>
      <w:r w:rsidRPr="00E747C5">
        <w:rPr>
          <w:rFonts w:cs="Arial"/>
          <w:szCs w:val="20"/>
        </w:rPr>
        <w:t xml:space="preserve">przedsiębiorstwami), jak i </w:t>
      </w:r>
      <w:r w:rsidR="00962C95">
        <w:rPr>
          <w:rFonts w:cs="Arial"/>
          <w:szCs w:val="20"/>
        </w:rPr>
        <w:t xml:space="preserve">za pomocą </w:t>
      </w:r>
      <w:r w:rsidRPr="00E747C5">
        <w:rPr>
          <w:rFonts w:cs="Arial"/>
          <w:szCs w:val="20"/>
        </w:rPr>
        <w:t xml:space="preserve">różnego rodzaju narzędzi komunikacji internetowej </w:t>
      </w:r>
      <w:r w:rsidR="00470910">
        <w:rPr>
          <w:rFonts w:cs="Arial"/>
          <w:szCs w:val="20"/>
        </w:rPr>
        <w:br/>
      </w:r>
      <w:r w:rsidRPr="00E747C5">
        <w:rPr>
          <w:rFonts w:cs="Arial"/>
          <w:szCs w:val="20"/>
        </w:rPr>
        <w:t>(w tym poprzez media społecznościowe)</w:t>
      </w:r>
      <w:r>
        <w:rPr>
          <w:rFonts w:cs="Arial"/>
          <w:szCs w:val="20"/>
        </w:rPr>
        <w:t xml:space="preserve"> (por. wykres 23)</w:t>
      </w:r>
      <w:r w:rsidRPr="00E747C5">
        <w:rPr>
          <w:rFonts w:cs="Arial"/>
          <w:szCs w:val="20"/>
        </w:rPr>
        <w:t>.</w:t>
      </w:r>
    </w:p>
    <w:p w14:paraId="11D6F892" w14:textId="77777777" w:rsidR="005F1087" w:rsidRDefault="005F1087" w:rsidP="005F1087"/>
    <w:p w14:paraId="4C10C995" w14:textId="095AEEED" w:rsidR="00B93B6D" w:rsidRPr="00E747C5" w:rsidRDefault="00B93B6D" w:rsidP="005F1087">
      <w:pPr>
        <w:pStyle w:val="ARYCINA"/>
      </w:pPr>
      <w:bookmarkStart w:id="55" w:name="_Toc78035826"/>
      <w:r w:rsidRPr="00E747C5">
        <w:t xml:space="preserve">Wykres </w:t>
      </w:r>
      <w:fldSimple w:instr=" SEQ Wykres \* ARABIC ">
        <w:r w:rsidR="00CF4B19">
          <w:rPr>
            <w:noProof/>
          </w:rPr>
          <w:t>23</w:t>
        </w:r>
      </w:fldSimple>
      <w:r w:rsidRPr="00E747C5">
        <w:t xml:space="preserve">. Sposoby promocji oferty stosowane przez IOB </w:t>
      </w:r>
      <w:r w:rsidR="008B4CD0">
        <w:t xml:space="preserve">w </w:t>
      </w:r>
      <w:r w:rsidRPr="00E747C5">
        <w:t>województw</w:t>
      </w:r>
      <w:r w:rsidR="008B4CD0">
        <w:t>ie wielkopolskim</w:t>
      </w:r>
      <w:bookmarkEnd w:id="55"/>
      <w:r w:rsidR="008B4CD0">
        <w:t xml:space="preserve"> (liczba wskazań)</w:t>
      </w:r>
    </w:p>
    <w:p w14:paraId="3B122BED"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6F36E106" wp14:editId="13084702">
            <wp:extent cx="5256000" cy="3672000"/>
            <wp:effectExtent l="0" t="0" r="0" b="5080"/>
            <wp:docPr id="146" name="Wykres 146">
              <a:extLst xmlns:a="http://schemas.openxmlformats.org/drawingml/2006/main">
                <a:ext uri="{FF2B5EF4-FFF2-40B4-BE49-F238E27FC236}">
                  <a16:creationId xmlns:a16="http://schemas.microsoft.com/office/drawing/2014/main" id="{4EA46E89-A9F7-4ABF-AD29-BFB68D9361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432BF1EC" w14:textId="1CADC3C8" w:rsidR="00B93B6D" w:rsidRDefault="00B93B6D" w:rsidP="007B4524">
      <w:pPr>
        <w:pStyle w:val="AZRODLO"/>
        <w:spacing w:before="60"/>
      </w:pPr>
      <w:r w:rsidRPr="00E747C5">
        <w:t>Źródło: badanie CAWI/CATI, n=4</w:t>
      </w:r>
      <w:r>
        <w:t>4</w:t>
      </w:r>
    </w:p>
    <w:p w14:paraId="513C9D95" w14:textId="77777777" w:rsidR="005F1087" w:rsidRPr="00E747C5" w:rsidRDefault="005F1087" w:rsidP="005F1087"/>
    <w:p w14:paraId="07ECC7E0" w14:textId="35BCC14E" w:rsidR="00B93B6D" w:rsidRDefault="00B93B6D" w:rsidP="00B93B6D">
      <w:pPr>
        <w:spacing w:before="120" w:after="120"/>
        <w:rPr>
          <w:rFonts w:cs="Arial"/>
          <w:szCs w:val="20"/>
        </w:rPr>
      </w:pPr>
      <w:r w:rsidRPr="00E747C5">
        <w:rPr>
          <w:rFonts w:cs="Arial"/>
          <w:szCs w:val="20"/>
        </w:rPr>
        <w:t xml:space="preserve">Jednym ze standardów funkcjonowania </w:t>
      </w:r>
      <w:r w:rsidR="00532483">
        <w:rPr>
          <w:rFonts w:cs="Arial"/>
          <w:szCs w:val="20"/>
        </w:rPr>
        <w:t>IOB</w:t>
      </w:r>
      <w:r w:rsidRPr="00E747C5">
        <w:rPr>
          <w:rFonts w:cs="Arial"/>
          <w:szCs w:val="20"/>
        </w:rPr>
        <w:t xml:space="preserve"> powinien być monitoring zakresu, jakości, jak również skuteczności świadczonych usług. Tego rodzaju konstatacje i zalecenia wynikaj</w:t>
      </w:r>
      <w:r>
        <w:rPr>
          <w:rFonts w:cs="Arial"/>
          <w:szCs w:val="20"/>
        </w:rPr>
        <w:t>ą</w:t>
      </w:r>
      <w:r w:rsidRPr="00E747C5">
        <w:rPr>
          <w:rFonts w:cs="Arial"/>
          <w:szCs w:val="20"/>
        </w:rPr>
        <w:t xml:space="preserve"> z prowadzonych dotychczas analiz. Brak monitoringu jest nawet utożsamiany </w:t>
      </w:r>
      <w:r w:rsidR="005F1FBF">
        <w:rPr>
          <w:rFonts w:cs="Arial"/>
          <w:szCs w:val="20"/>
        </w:rPr>
        <w:br/>
      </w:r>
      <w:r w:rsidRPr="00E747C5">
        <w:rPr>
          <w:rFonts w:cs="Arial"/>
          <w:szCs w:val="20"/>
        </w:rPr>
        <w:t>z</w:t>
      </w:r>
      <w:r w:rsidR="00F43462">
        <w:rPr>
          <w:rFonts w:cs="Arial"/>
          <w:szCs w:val="20"/>
        </w:rPr>
        <w:t xml:space="preserve"> </w:t>
      </w:r>
      <w:r w:rsidRPr="00E747C5">
        <w:rPr>
          <w:rFonts w:cs="Arial"/>
          <w:szCs w:val="20"/>
        </w:rPr>
        <w:t>niedostatecznie profesjonalnymi ramami organizacyjn</w:t>
      </w:r>
      <w:r>
        <w:rPr>
          <w:rFonts w:cs="Arial"/>
          <w:szCs w:val="20"/>
        </w:rPr>
        <w:t>ymi</w:t>
      </w:r>
      <w:r w:rsidRPr="00E747C5">
        <w:rPr>
          <w:rFonts w:cs="Arial"/>
          <w:szCs w:val="20"/>
        </w:rPr>
        <w:t xml:space="preserve"> tego typu instytucji</w:t>
      </w:r>
      <w:r w:rsidRPr="00E747C5">
        <w:rPr>
          <w:rStyle w:val="Odwoanieprzypisudolnego"/>
          <w:rFonts w:cs="Arial"/>
          <w:szCs w:val="20"/>
        </w:rPr>
        <w:footnoteReference w:id="45"/>
      </w:r>
      <w:r>
        <w:rPr>
          <w:rFonts w:cs="Arial"/>
          <w:szCs w:val="20"/>
        </w:rPr>
        <w:t>.</w:t>
      </w:r>
      <w:r w:rsidRPr="00E747C5">
        <w:rPr>
          <w:rFonts w:cs="Arial"/>
          <w:szCs w:val="20"/>
        </w:rPr>
        <w:t xml:space="preserve"> Jak wynika </w:t>
      </w:r>
      <w:r w:rsidR="005F1FBF">
        <w:rPr>
          <w:rFonts w:cs="Arial"/>
          <w:szCs w:val="20"/>
        </w:rPr>
        <w:br/>
      </w:r>
      <w:r w:rsidRPr="00E747C5">
        <w:rPr>
          <w:rFonts w:cs="Arial"/>
          <w:szCs w:val="20"/>
        </w:rPr>
        <w:t xml:space="preserve">z deklaracji przedstawicieli wielkopolskich IOB </w:t>
      </w:r>
      <w:r w:rsidR="001B5EDB">
        <w:rPr>
          <w:rFonts w:cs="Arial"/>
          <w:szCs w:val="20"/>
        </w:rPr>
        <w:t xml:space="preserve">w </w:t>
      </w:r>
      <w:r w:rsidRPr="00E747C5">
        <w:rPr>
          <w:rFonts w:cs="Arial"/>
          <w:szCs w:val="20"/>
        </w:rPr>
        <w:t>większoś</w:t>
      </w:r>
      <w:r w:rsidR="001B5EDB">
        <w:rPr>
          <w:rFonts w:cs="Arial"/>
          <w:szCs w:val="20"/>
        </w:rPr>
        <w:t>ci</w:t>
      </w:r>
      <w:r w:rsidRPr="00E747C5">
        <w:rPr>
          <w:rFonts w:cs="Arial"/>
          <w:szCs w:val="20"/>
        </w:rPr>
        <w:t xml:space="preserve"> </w:t>
      </w:r>
      <w:r w:rsidR="001B5EDB">
        <w:rPr>
          <w:rFonts w:cs="Arial"/>
          <w:szCs w:val="20"/>
        </w:rPr>
        <w:t xml:space="preserve">z nich </w:t>
      </w:r>
      <w:r w:rsidRPr="00E747C5">
        <w:rPr>
          <w:rFonts w:cs="Arial"/>
          <w:szCs w:val="20"/>
        </w:rPr>
        <w:t>prowadzi</w:t>
      </w:r>
      <w:r w:rsidR="001B5EDB">
        <w:rPr>
          <w:rFonts w:cs="Arial"/>
          <w:szCs w:val="20"/>
        </w:rPr>
        <w:t xml:space="preserve"> się</w:t>
      </w:r>
      <w:r w:rsidRPr="00E747C5">
        <w:rPr>
          <w:rFonts w:cs="Arial"/>
          <w:szCs w:val="20"/>
        </w:rPr>
        <w:t xml:space="preserve"> tego rodzaju działania</w:t>
      </w:r>
      <w:r w:rsidR="007A7282">
        <w:rPr>
          <w:rFonts w:cs="Arial"/>
          <w:szCs w:val="20"/>
        </w:rPr>
        <w:t xml:space="preserve"> (por. wykres 24)</w:t>
      </w:r>
      <w:r>
        <w:rPr>
          <w:rFonts w:cs="Arial"/>
          <w:szCs w:val="20"/>
        </w:rPr>
        <w:t xml:space="preserve"> </w:t>
      </w:r>
      <w:r w:rsidR="007A7282">
        <w:rPr>
          <w:rFonts w:cs="Arial"/>
          <w:szCs w:val="20"/>
        </w:rPr>
        <w:t xml:space="preserve">– </w:t>
      </w:r>
      <w:r w:rsidR="001B5EDB" w:rsidRPr="00E747C5">
        <w:rPr>
          <w:rFonts w:cs="Arial"/>
          <w:szCs w:val="20"/>
        </w:rPr>
        <w:t>poza Turecką Izbą Gospodarczą</w:t>
      </w:r>
      <w:r w:rsidR="001B5EDB">
        <w:rPr>
          <w:rFonts w:cs="Arial"/>
          <w:szCs w:val="20"/>
        </w:rPr>
        <w:t xml:space="preserve"> oraz Konińską Izbą Gospodarczą </w:t>
      </w:r>
      <w:r w:rsidR="007A7282">
        <w:rPr>
          <w:rFonts w:cs="Arial"/>
          <w:szCs w:val="20"/>
        </w:rPr>
        <w:t>(</w:t>
      </w:r>
      <w:r>
        <w:rPr>
          <w:rFonts w:cs="Arial"/>
          <w:szCs w:val="20"/>
        </w:rPr>
        <w:t>brak monitoringu jest uzasadniany brakiem potrzeb w</w:t>
      </w:r>
      <w:r w:rsidR="00F43462">
        <w:rPr>
          <w:rFonts w:cs="Arial"/>
          <w:szCs w:val="20"/>
        </w:rPr>
        <w:t xml:space="preserve"> </w:t>
      </w:r>
      <w:r>
        <w:rPr>
          <w:rFonts w:cs="Arial"/>
          <w:szCs w:val="20"/>
        </w:rPr>
        <w:t>tym zakresie</w:t>
      </w:r>
      <w:r w:rsidR="001B5EDB">
        <w:rPr>
          <w:rFonts w:cs="Arial"/>
          <w:szCs w:val="20"/>
        </w:rPr>
        <w:t>)</w:t>
      </w:r>
      <w:r>
        <w:rPr>
          <w:rFonts w:cs="Arial"/>
          <w:szCs w:val="20"/>
        </w:rPr>
        <w:t xml:space="preserve">. </w:t>
      </w:r>
      <w:r w:rsidRPr="00E747C5">
        <w:rPr>
          <w:rFonts w:cs="Arial"/>
          <w:szCs w:val="20"/>
        </w:rPr>
        <w:t>Najczęściej dokonywana jest przy tym ocena jakości oferty przez klientów</w:t>
      </w:r>
      <w:r w:rsidR="007A7282">
        <w:rPr>
          <w:rFonts w:cs="Arial"/>
          <w:szCs w:val="20"/>
        </w:rPr>
        <w:t xml:space="preserve"> (por. wykres 25)</w:t>
      </w:r>
      <w:r>
        <w:rPr>
          <w:rFonts w:cs="Arial"/>
          <w:szCs w:val="20"/>
        </w:rPr>
        <w:t xml:space="preserve">, co może mieć związek </w:t>
      </w:r>
      <w:r w:rsidR="000C214E">
        <w:rPr>
          <w:rFonts w:cs="Arial"/>
          <w:szCs w:val="20"/>
        </w:rPr>
        <w:br/>
      </w:r>
      <w:r>
        <w:rPr>
          <w:rFonts w:cs="Arial"/>
          <w:szCs w:val="20"/>
        </w:rPr>
        <w:t xml:space="preserve">z koniecznością spełnienia wymogów związanych z realizacją projektów finansowanych np. </w:t>
      </w:r>
      <w:r w:rsidR="000C214E">
        <w:rPr>
          <w:rFonts w:cs="Arial"/>
          <w:szCs w:val="20"/>
        </w:rPr>
        <w:br/>
      </w:r>
      <w:r>
        <w:rPr>
          <w:rFonts w:cs="Arial"/>
          <w:szCs w:val="20"/>
        </w:rPr>
        <w:t>z</w:t>
      </w:r>
      <w:r w:rsidR="00F43462">
        <w:rPr>
          <w:rFonts w:cs="Arial"/>
          <w:szCs w:val="20"/>
        </w:rPr>
        <w:t xml:space="preserve"> </w:t>
      </w:r>
      <w:r>
        <w:rPr>
          <w:rFonts w:cs="Arial"/>
          <w:szCs w:val="20"/>
        </w:rPr>
        <w:t xml:space="preserve">funduszy </w:t>
      </w:r>
      <w:r w:rsidR="001B5EDB">
        <w:rPr>
          <w:rFonts w:cs="Arial"/>
          <w:szCs w:val="20"/>
        </w:rPr>
        <w:t>unijnych</w:t>
      </w:r>
      <w:r w:rsidRPr="00E747C5">
        <w:rPr>
          <w:rFonts w:cs="Arial"/>
          <w:szCs w:val="20"/>
        </w:rPr>
        <w:t xml:space="preserve">. Wśród pozostałych </w:t>
      </w:r>
      <w:r w:rsidR="001B5EDB">
        <w:rPr>
          <w:rFonts w:cs="Arial"/>
          <w:szCs w:val="20"/>
        </w:rPr>
        <w:t xml:space="preserve">form monitoringu </w:t>
      </w:r>
      <w:r w:rsidRPr="00E747C5">
        <w:rPr>
          <w:rFonts w:cs="Arial"/>
          <w:szCs w:val="20"/>
        </w:rPr>
        <w:t>wymienia</w:t>
      </w:r>
      <w:r w:rsidR="00690FF2">
        <w:rPr>
          <w:rFonts w:cs="Arial"/>
          <w:szCs w:val="20"/>
        </w:rPr>
        <w:t>no</w:t>
      </w:r>
      <w:r w:rsidRPr="00E747C5">
        <w:rPr>
          <w:rFonts w:cs="Arial"/>
          <w:szCs w:val="20"/>
        </w:rPr>
        <w:t xml:space="preserve"> analizę wskaźników </w:t>
      </w:r>
      <w:r w:rsidRPr="00E747C5">
        <w:rPr>
          <w:rFonts w:cs="Arial"/>
          <w:szCs w:val="20"/>
        </w:rPr>
        <w:lastRenderedPageBreak/>
        <w:t>projektowych (zapewne wymagan</w:t>
      </w:r>
      <w:r w:rsidR="00690FF2">
        <w:rPr>
          <w:rFonts w:cs="Arial"/>
          <w:szCs w:val="20"/>
        </w:rPr>
        <w:t>ą</w:t>
      </w:r>
      <w:r w:rsidRPr="00E747C5">
        <w:rPr>
          <w:rFonts w:cs="Arial"/>
          <w:szCs w:val="20"/>
        </w:rPr>
        <w:t xml:space="preserve"> zapisami umów w związku </w:t>
      </w:r>
      <w:r w:rsidR="00375468">
        <w:rPr>
          <w:rFonts w:cs="Arial"/>
          <w:szCs w:val="20"/>
        </w:rPr>
        <w:t>z</w:t>
      </w:r>
      <w:r w:rsidR="00F43462">
        <w:rPr>
          <w:rFonts w:cs="Arial"/>
          <w:szCs w:val="20"/>
        </w:rPr>
        <w:t xml:space="preserve"> </w:t>
      </w:r>
      <w:r w:rsidRPr="00E747C5">
        <w:rPr>
          <w:rFonts w:cs="Arial"/>
          <w:szCs w:val="20"/>
        </w:rPr>
        <w:t>korzystaniem z zewnętrznego finansowania), ale też badania zapotrzebowania na nowe usług</w:t>
      </w:r>
      <w:r w:rsidR="00690FF2">
        <w:rPr>
          <w:rFonts w:cs="Arial"/>
          <w:szCs w:val="20"/>
        </w:rPr>
        <w:t>i</w:t>
      </w:r>
      <w:bookmarkStart w:id="56" w:name="_Toc78035827"/>
      <w:r w:rsidR="00690FF2">
        <w:rPr>
          <w:rFonts w:cs="Arial"/>
          <w:szCs w:val="20"/>
        </w:rPr>
        <w:t>.</w:t>
      </w:r>
    </w:p>
    <w:p w14:paraId="1E11A5D7" w14:textId="77777777" w:rsidR="007A7282" w:rsidRDefault="007A7282" w:rsidP="007A7282"/>
    <w:p w14:paraId="21BC8763" w14:textId="23678164" w:rsidR="00B93B6D" w:rsidRPr="00E747C5" w:rsidRDefault="00B93B6D" w:rsidP="005F1087">
      <w:pPr>
        <w:pStyle w:val="ARYCINA"/>
      </w:pPr>
      <w:r w:rsidRPr="00E747C5">
        <w:t xml:space="preserve">Wykres </w:t>
      </w:r>
      <w:fldSimple w:instr=" SEQ Wykres \* ARABIC ">
        <w:r w:rsidR="00CF4B19">
          <w:rPr>
            <w:noProof/>
          </w:rPr>
          <w:t>24</w:t>
        </w:r>
      </w:fldSimple>
      <w:r w:rsidRPr="00E747C5">
        <w:t xml:space="preserve">. Prowadzenie przez IOB </w:t>
      </w:r>
      <w:r w:rsidR="000315C6">
        <w:t>w</w:t>
      </w:r>
      <w:r w:rsidRPr="00E747C5">
        <w:t xml:space="preserve"> województw</w:t>
      </w:r>
      <w:r w:rsidR="000315C6">
        <w:t>ie</w:t>
      </w:r>
      <w:r w:rsidRPr="00E747C5">
        <w:t xml:space="preserve"> wielkopolski</w:t>
      </w:r>
      <w:r w:rsidR="000315C6">
        <w:t>m</w:t>
      </w:r>
      <w:r w:rsidRPr="00E747C5">
        <w:t xml:space="preserve"> monitoringu </w:t>
      </w:r>
      <w:r w:rsidR="00251911">
        <w:br/>
      </w:r>
      <w:r w:rsidRPr="00E747C5">
        <w:t>świadczonych usług</w:t>
      </w:r>
      <w:bookmarkEnd w:id="56"/>
      <w:r w:rsidR="000315C6">
        <w:t xml:space="preserve"> (liczba wskazań)</w:t>
      </w:r>
    </w:p>
    <w:p w14:paraId="58A29E7B" w14:textId="77777777" w:rsidR="00B93B6D" w:rsidRPr="00E747C5" w:rsidRDefault="00B93B6D" w:rsidP="00F75B72">
      <w:pPr>
        <w:spacing w:line="240" w:lineRule="auto"/>
        <w:ind w:firstLine="0"/>
        <w:jc w:val="center"/>
        <w:rPr>
          <w:rFonts w:cs="Arial"/>
          <w:sz w:val="16"/>
          <w:szCs w:val="16"/>
        </w:rPr>
      </w:pPr>
      <w:r>
        <w:rPr>
          <w:noProof/>
          <w:lang w:eastAsia="pl-PL"/>
        </w:rPr>
        <w:drawing>
          <wp:inline distT="0" distB="0" distL="0" distR="0" wp14:anchorId="2FD9ADE4" wp14:editId="44D3A1C5">
            <wp:extent cx="5184000" cy="1044000"/>
            <wp:effectExtent l="0" t="0" r="0" b="3810"/>
            <wp:docPr id="150" name="Wykres 150">
              <a:extLst xmlns:a="http://schemas.openxmlformats.org/drawingml/2006/main">
                <a:ext uri="{FF2B5EF4-FFF2-40B4-BE49-F238E27FC236}">
                  <a16:creationId xmlns:a16="http://schemas.microsoft.com/office/drawing/2014/main" id="{3F6F52DD-F6B8-43F7-B56C-9EAC76EC6F6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71A6B364" w14:textId="35854427" w:rsidR="00B93B6D" w:rsidRDefault="00B93B6D" w:rsidP="007B4524">
      <w:pPr>
        <w:pStyle w:val="AZRODLO"/>
        <w:spacing w:before="60"/>
      </w:pPr>
      <w:r w:rsidRPr="00E747C5">
        <w:t>Źródło: badanie CAWI/CATI, n=4</w:t>
      </w:r>
      <w:r>
        <w:t>4</w:t>
      </w:r>
    </w:p>
    <w:p w14:paraId="54946B2D" w14:textId="77777777" w:rsidR="005F1087" w:rsidRPr="00E747C5" w:rsidRDefault="005F1087" w:rsidP="005F1087"/>
    <w:p w14:paraId="233CF3F3" w14:textId="1829CD23" w:rsidR="00B93B6D" w:rsidRPr="00E747C5" w:rsidRDefault="00B93B6D" w:rsidP="005F1087">
      <w:pPr>
        <w:pStyle w:val="ARYCINA"/>
      </w:pPr>
      <w:bookmarkStart w:id="57" w:name="_Toc78035828"/>
      <w:r w:rsidRPr="00E747C5">
        <w:t xml:space="preserve">Wykres </w:t>
      </w:r>
      <w:fldSimple w:instr=" SEQ Wykres \* ARABIC ">
        <w:r w:rsidR="00CF4B19">
          <w:rPr>
            <w:noProof/>
          </w:rPr>
          <w:t>25</w:t>
        </w:r>
      </w:fldSimple>
      <w:r w:rsidRPr="00E747C5">
        <w:t xml:space="preserve">. Sposoby prowadzenia przez IOB </w:t>
      </w:r>
      <w:r w:rsidR="004B5C6C">
        <w:t>w województwie</w:t>
      </w:r>
      <w:r w:rsidRPr="00E747C5">
        <w:t xml:space="preserve"> wielkopolski</w:t>
      </w:r>
      <w:r w:rsidR="004B5C6C">
        <w:t>m</w:t>
      </w:r>
      <w:r w:rsidRPr="00E747C5">
        <w:t xml:space="preserve"> </w:t>
      </w:r>
      <w:r w:rsidR="00251911">
        <w:br/>
      </w:r>
      <w:r w:rsidRPr="00E747C5">
        <w:t>monitoringu świadczonych usług</w:t>
      </w:r>
      <w:bookmarkEnd w:id="57"/>
      <w:r w:rsidR="004B5C6C">
        <w:t xml:space="preserve"> (liczba wskazań)</w:t>
      </w:r>
    </w:p>
    <w:p w14:paraId="7467650D"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4D66B276" wp14:editId="1992E52A">
            <wp:extent cx="5256000" cy="1980000"/>
            <wp:effectExtent l="0" t="0" r="0" b="1270"/>
            <wp:docPr id="151" name="Wykres 151">
              <a:extLst xmlns:a="http://schemas.openxmlformats.org/drawingml/2006/main">
                <a:ext uri="{FF2B5EF4-FFF2-40B4-BE49-F238E27FC236}">
                  <a16:creationId xmlns:a16="http://schemas.microsoft.com/office/drawing/2014/main" id="{EE15979E-DD0E-4DBD-8A7F-5EF57A72DF7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3D9C9145" w14:textId="0B41FB3A" w:rsidR="00B93B6D" w:rsidRDefault="00B93B6D" w:rsidP="007B4524">
      <w:pPr>
        <w:pStyle w:val="AZRODLO"/>
        <w:spacing w:before="60"/>
      </w:pPr>
      <w:r w:rsidRPr="00E747C5">
        <w:t>Źródło: badanie CAWI/CATI, n=4</w:t>
      </w:r>
      <w:r>
        <w:t>2</w:t>
      </w:r>
    </w:p>
    <w:p w14:paraId="7D4F8875" w14:textId="3C0841A2" w:rsidR="005F1087" w:rsidRDefault="005F1087" w:rsidP="005F1087"/>
    <w:p w14:paraId="1DCA114E" w14:textId="77777777" w:rsidR="00B93B6D" w:rsidRPr="00E747C5" w:rsidRDefault="00B93B6D" w:rsidP="00B93B6D">
      <w:pPr>
        <w:pStyle w:val="Nagwek2"/>
      </w:pPr>
      <w:bookmarkStart w:id="58" w:name="_Toc80866771"/>
      <w:r>
        <w:t xml:space="preserve">2.3. </w:t>
      </w:r>
      <w:r w:rsidRPr="00E747C5">
        <w:t>Określenie potencjału kadrowego IOB</w:t>
      </w:r>
      <w:bookmarkEnd w:id="58"/>
    </w:p>
    <w:p w14:paraId="6C06AAA9" w14:textId="557D8F0D" w:rsidR="00B93B6D" w:rsidRDefault="00B93B6D" w:rsidP="00B93B6D">
      <w:pPr>
        <w:spacing w:before="120" w:after="120"/>
        <w:rPr>
          <w:rFonts w:cs="Arial"/>
          <w:szCs w:val="20"/>
        </w:rPr>
      </w:pPr>
      <w:r w:rsidRPr="009C5C9B">
        <w:rPr>
          <w:rFonts w:cs="Arial"/>
          <w:szCs w:val="20"/>
        </w:rPr>
        <w:t xml:space="preserve">Analiza potencjału kadrowego </w:t>
      </w:r>
      <w:r w:rsidR="00BC2196">
        <w:rPr>
          <w:rFonts w:cs="Arial"/>
          <w:szCs w:val="20"/>
        </w:rPr>
        <w:t>IOB</w:t>
      </w:r>
      <w:r w:rsidRPr="009C5C9B">
        <w:rPr>
          <w:rFonts w:cs="Arial"/>
          <w:szCs w:val="20"/>
        </w:rPr>
        <w:t xml:space="preserve"> funkcjonujących w</w:t>
      </w:r>
      <w:r w:rsidR="00F43462">
        <w:rPr>
          <w:rFonts w:cs="Arial"/>
          <w:szCs w:val="20"/>
        </w:rPr>
        <w:t xml:space="preserve"> </w:t>
      </w:r>
      <w:r w:rsidRPr="009C5C9B">
        <w:rPr>
          <w:rFonts w:cs="Arial"/>
          <w:szCs w:val="20"/>
        </w:rPr>
        <w:t>województwie wielkopolskim wskazuje na jego duże zróżnicowanie w zależności zarówno od rodzaju instytucji, jak i</w:t>
      </w:r>
      <w:r w:rsidR="00F43462">
        <w:rPr>
          <w:rFonts w:cs="Arial"/>
          <w:szCs w:val="20"/>
        </w:rPr>
        <w:t xml:space="preserve"> </w:t>
      </w:r>
      <w:r w:rsidRPr="009C5C9B">
        <w:rPr>
          <w:rFonts w:cs="Arial"/>
          <w:szCs w:val="20"/>
        </w:rPr>
        <w:t xml:space="preserve">rodzaju pracowników. Ogólnie rzecz biorąc oceniając ten aspekt należy mieć na uwadze, że zasoby personalne, jakimi dysponują ośrodki innowacji i przedsiębiorczości w Polsce pozostają </w:t>
      </w:r>
      <w:r w:rsidR="005F1FBF">
        <w:rPr>
          <w:rFonts w:cs="Arial"/>
          <w:szCs w:val="20"/>
        </w:rPr>
        <w:br/>
      </w:r>
      <w:r w:rsidRPr="009C5C9B">
        <w:rPr>
          <w:rFonts w:cs="Arial"/>
          <w:szCs w:val="20"/>
        </w:rPr>
        <w:t>w</w:t>
      </w:r>
      <w:r w:rsidR="00F43462">
        <w:rPr>
          <w:rFonts w:cs="Arial"/>
          <w:szCs w:val="20"/>
        </w:rPr>
        <w:t xml:space="preserve"> </w:t>
      </w:r>
      <w:r w:rsidRPr="009C5C9B">
        <w:rPr>
          <w:rFonts w:cs="Arial"/>
          <w:szCs w:val="20"/>
        </w:rPr>
        <w:t>ścisłej zależności od funduszy unijnych</w:t>
      </w:r>
      <w:r w:rsidR="00292727" w:rsidRPr="00215BB0">
        <w:rPr>
          <w:rFonts w:cs="Arial"/>
          <w:szCs w:val="20"/>
          <w:vertAlign w:val="superscript"/>
        </w:rPr>
        <w:footnoteReference w:id="46"/>
      </w:r>
      <w:r w:rsidRPr="009C5C9B">
        <w:rPr>
          <w:rFonts w:cs="Arial"/>
          <w:szCs w:val="20"/>
        </w:rPr>
        <w:t xml:space="preserve">. Te zaś dla </w:t>
      </w:r>
      <w:r w:rsidR="00CD3813">
        <w:rPr>
          <w:rFonts w:cs="Arial"/>
          <w:szCs w:val="20"/>
        </w:rPr>
        <w:t>blisko</w:t>
      </w:r>
      <w:r w:rsidRPr="009C5C9B">
        <w:rPr>
          <w:rFonts w:cs="Arial"/>
          <w:szCs w:val="20"/>
        </w:rPr>
        <w:t xml:space="preserve"> połowy IOB działających </w:t>
      </w:r>
      <w:r w:rsidR="005F1FBF">
        <w:rPr>
          <w:rFonts w:cs="Arial"/>
          <w:szCs w:val="20"/>
        </w:rPr>
        <w:br/>
      </w:r>
      <w:r w:rsidRPr="009C5C9B">
        <w:rPr>
          <w:rFonts w:cs="Arial"/>
          <w:szCs w:val="20"/>
        </w:rPr>
        <w:t>w</w:t>
      </w:r>
      <w:r w:rsidR="00F43462">
        <w:rPr>
          <w:rFonts w:cs="Arial"/>
          <w:szCs w:val="20"/>
        </w:rPr>
        <w:t xml:space="preserve"> </w:t>
      </w:r>
      <w:r w:rsidRPr="009C5C9B">
        <w:rPr>
          <w:rFonts w:cs="Arial"/>
          <w:szCs w:val="20"/>
        </w:rPr>
        <w:t>Wielkopolsce stanowią istotny czynnik determinujący ich działalność</w:t>
      </w:r>
      <w:r w:rsidR="00292727">
        <w:rPr>
          <w:rFonts w:cs="Arial"/>
          <w:szCs w:val="20"/>
        </w:rPr>
        <w:t>.</w:t>
      </w:r>
    </w:p>
    <w:p w14:paraId="4D7CA9E1" w14:textId="7D8EA9B8" w:rsidR="005A59C6" w:rsidRPr="005F1087" w:rsidRDefault="00B93B6D" w:rsidP="005A59C6">
      <w:pPr>
        <w:spacing w:before="120" w:after="120"/>
        <w:rPr>
          <w:rFonts w:cs="Arial"/>
          <w:szCs w:val="20"/>
        </w:rPr>
      </w:pPr>
      <w:r w:rsidRPr="009C5C9B">
        <w:rPr>
          <w:rFonts w:cs="Arial"/>
          <w:szCs w:val="20"/>
        </w:rPr>
        <w:t>Porównanie struktury IOB w</w:t>
      </w:r>
      <w:r w:rsidR="00841068">
        <w:rPr>
          <w:rFonts w:cs="Arial"/>
          <w:szCs w:val="20"/>
        </w:rPr>
        <w:t>edłu</w:t>
      </w:r>
      <w:r w:rsidRPr="009C5C9B">
        <w:rPr>
          <w:rFonts w:cs="Arial"/>
          <w:szCs w:val="20"/>
        </w:rPr>
        <w:t>g wielkości zatrudnienia z danymi</w:t>
      </w:r>
      <w:r w:rsidR="00841068">
        <w:rPr>
          <w:rFonts w:cs="Arial"/>
          <w:szCs w:val="20"/>
        </w:rPr>
        <w:t xml:space="preserve"> zamieszczonymi </w:t>
      </w:r>
      <w:r w:rsidR="005F1FBF">
        <w:rPr>
          <w:rFonts w:cs="Arial"/>
          <w:szCs w:val="20"/>
        </w:rPr>
        <w:br/>
      </w:r>
      <w:r w:rsidR="00841068">
        <w:rPr>
          <w:rFonts w:cs="Arial"/>
          <w:szCs w:val="20"/>
        </w:rPr>
        <w:t xml:space="preserve">w ekspertyzie z 2015 roku pn. </w:t>
      </w:r>
      <w:r w:rsidR="00841068" w:rsidRPr="00841068">
        <w:rPr>
          <w:rFonts w:cs="Arial"/>
          <w:i/>
          <w:szCs w:val="20"/>
        </w:rPr>
        <w:t>Organizacja przestrzenna i funkcjonowanie instytucji otoczenia biznesu w województwie wielkopolskim</w:t>
      </w:r>
      <w:r w:rsidR="00841068" w:rsidRPr="00841068">
        <w:rPr>
          <w:rFonts w:cs="Arial"/>
          <w:szCs w:val="20"/>
        </w:rPr>
        <w:t xml:space="preserve"> </w:t>
      </w:r>
      <w:r w:rsidR="00841068">
        <w:rPr>
          <w:rFonts w:cs="Arial"/>
          <w:szCs w:val="20"/>
        </w:rPr>
        <w:t>w</w:t>
      </w:r>
      <w:r w:rsidR="00460B1D">
        <w:rPr>
          <w:rFonts w:cs="Arial"/>
          <w:szCs w:val="20"/>
        </w:rPr>
        <w:t>s</w:t>
      </w:r>
      <w:r w:rsidRPr="009C5C9B">
        <w:rPr>
          <w:rFonts w:cs="Arial"/>
          <w:szCs w:val="20"/>
        </w:rPr>
        <w:t>kazuje, że poziom zatrudnienia w wielkopolskich IOB</w:t>
      </w:r>
      <w:r w:rsidR="00460B1D">
        <w:rPr>
          <w:rFonts w:cs="Arial"/>
          <w:szCs w:val="20"/>
        </w:rPr>
        <w:t xml:space="preserve"> zwiększył się</w:t>
      </w:r>
      <w:r w:rsidRPr="009C5C9B">
        <w:rPr>
          <w:rFonts w:cs="Arial"/>
          <w:szCs w:val="20"/>
        </w:rPr>
        <w:t xml:space="preserve">. </w:t>
      </w:r>
      <w:r>
        <w:rPr>
          <w:rFonts w:cs="Arial"/>
          <w:szCs w:val="20"/>
        </w:rPr>
        <w:t>N</w:t>
      </w:r>
      <w:r w:rsidRPr="009C5C9B">
        <w:rPr>
          <w:rFonts w:cs="Arial"/>
          <w:szCs w:val="20"/>
        </w:rPr>
        <w:t>ajmniejsze podmioty stanowią obecnie mniej niż połowę ogólnej liczby IOB</w:t>
      </w:r>
      <w:r w:rsidR="000C214E">
        <w:rPr>
          <w:rFonts w:cs="Arial"/>
          <w:szCs w:val="20"/>
        </w:rPr>
        <w:t xml:space="preserve"> (por. wykres 26)</w:t>
      </w:r>
      <w:r w:rsidRPr="009C5C9B">
        <w:rPr>
          <w:rFonts w:cs="Arial"/>
          <w:szCs w:val="20"/>
        </w:rPr>
        <w:t xml:space="preserve">, podczas gdy w 2015 roku była ich ponad połowa. </w:t>
      </w:r>
      <w:r w:rsidR="00EC382E">
        <w:rPr>
          <w:rFonts w:cs="Arial"/>
          <w:szCs w:val="20"/>
        </w:rPr>
        <w:t>Aktualnie o</w:t>
      </w:r>
      <w:r w:rsidRPr="009C5C9B">
        <w:rPr>
          <w:rFonts w:cs="Arial"/>
          <w:szCs w:val="20"/>
        </w:rPr>
        <w:t>koło 1</w:t>
      </w:r>
      <w:r w:rsidR="00B00AD1">
        <w:rPr>
          <w:rFonts w:cs="Arial"/>
          <w:szCs w:val="20"/>
        </w:rPr>
        <w:t>7,3</w:t>
      </w:r>
      <w:r w:rsidRPr="009C5C9B">
        <w:rPr>
          <w:rFonts w:cs="Arial"/>
          <w:szCs w:val="20"/>
        </w:rPr>
        <w:t xml:space="preserve">% </w:t>
      </w:r>
      <w:r w:rsidRPr="009C5C9B">
        <w:rPr>
          <w:rFonts w:cs="Arial"/>
          <w:szCs w:val="20"/>
        </w:rPr>
        <w:lastRenderedPageBreak/>
        <w:t xml:space="preserve">kadry </w:t>
      </w:r>
      <w:r w:rsidR="00460B1D">
        <w:rPr>
          <w:rFonts w:cs="Arial"/>
          <w:szCs w:val="20"/>
        </w:rPr>
        <w:t>wielkopolskich IOB</w:t>
      </w:r>
      <w:r w:rsidRPr="009C5C9B">
        <w:rPr>
          <w:rFonts w:cs="Arial"/>
          <w:szCs w:val="20"/>
        </w:rPr>
        <w:t xml:space="preserve"> stanowi merytoryczny personel okresowy – eksperci </w:t>
      </w:r>
      <w:r w:rsidR="00460B1D">
        <w:rPr>
          <w:rFonts w:cs="Arial"/>
          <w:szCs w:val="20"/>
        </w:rPr>
        <w:t>lub</w:t>
      </w:r>
      <w:r w:rsidRPr="009C5C9B">
        <w:rPr>
          <w:rFonts w:cs="Arial"/>
          <w:szCs w:val="20"/>
        </w:rPr>
        <w:t xml:space="preserve"> konsultanci zatrudniani w ramach outsourcingu</w:t>
      </w:r>
      <w:r w:rsidR="009E0AC9">
        <w:rPr>
          <w:rFonts w:cs="Arial"/>
          <w:szCs w:val="20"/>
        </w:rPr>
        <w:t xml:space="preserve"> (por. tabela 18)</w:t>
      </w:r>
      <w:r w:rsidRPr="009C5C9B">
        <w:rPr>
          <w:rFonts w:cs="Arial"/>
          <w:szCs w:val="20"/>
        </w:rPr>
        <w:t>. Trudno o jednoznaczne wykazanie różnic w zakresie wielkości zatrudnienia pomiędzy poszczególnymi</w:t>
      </w:r>
      <w:r w:rsidRPr="00E747C5">
        <w:rPr>
          <w:rFonts w:cs="Arial"/>
          <w:szCs w:val="20"/>
        </w:rPr>
        <w:t xml:space="preserve"> typami IOB z uwagi na fakt, że </w:t>
      </w:r>
      <w:r>
        <w:rPr>
          <w:rFonts w:cs="Arial"/>
          <w:szCs w:val="20"/>
        </w:rPr>
        <w:t xml:space="preserve">część </w:t>
      </w:r>
      <w:r w:rsidRPr="00E747C5">
        <w:rPr>
          <w:rFonts w:cs="Arial"/>
          <w:szCs w:val="20"/>
        </w:rPr>
        <w:t>sp</w:t>
      </w:r>
      <w:r w:rsidR="00DC32D3">
        <w:rPr>
          <w:rFonts w:cs="Arial"/>
          <w:szCs w:val="20"/>
        </w:rPr>
        <w:t>ośród nich przypisuje sobie rolę</w:t>
      </w:r>
      <w:r w:rsidRPr="00E747C5">
        <w:rPr>
          <w:rFonts w:cs="Arial"/>
          <w:szCs w:val="20"/>
        </w:rPr>
        <w:t xml:space="preserve"> zarówno ośrodków wspierania przedsiębiorczości, jak i</w:t>
      </w:r>
      <w:r>
        <w:rPr>
          <w:rFonts w:cs="Arial"/>
          <w:szCs w:val="20"/>
        </w:rPr>
        <w:t xml:space="preserve"> ośrodków wspierania</w:t>
      </w:r>
      <w:r w:rsidRPr="00E747C5">
        <w:rPr>
          <w:rFonts w:cs="Arial"/>
          <w:szCs w:val="20"/>
        </w:rPr>
        <w:t xml:space="preserve"> innowacji czy </w:t>
      </w:r>
      <w:proofErr w:type="spellStart"/>
      <w:r w:rsidRPr="00E747C5">
        <w:rPr>
          <w:rFonts w:cs="Arial"/>
          <w:szCs w:val="20"/>
        </w:rPr>
        <w:t>pozabankowych</w:t>
      </w:r>
      <w:proofErr w:type="spellEnd"/>
      <w:r w:rsidRPr="00E747C5">
        <w:rPr>
          <w:rFonts w:cs="Arial"/>
          <w:szCs w:val="20"/>
        </w:rPr>
        <w:t xml:space="preserve"> instytucji finansowych</w:t>
      </w:r>
      <w:r>
        <w:rPr>
          <w:rFonts w:cs="Arial"/>
          <w:szCs w:val="20"/>
        </w:rPr>
        <w:t>.</w:t>
      </w:r>
      <w:r w:rsidR="005A59C6">
        <w:rPr>
          <w:rFonts w:cs="Arial"/>
          <w:szCs w:val="20"/>
        </w:rPr>
        <w:t xml:space="preserve"> Według danych pozyskanych w trakcie badania ankietowego od przedstawicieli IOB najwięcej pracowników etatowych </w:t>
      </w:r>
      <w:r w:rsidR="005A59C6">
        <w:rPr>
          <w:rFonts w:cs="Arial"/>
        </w:rPr>
        <w:t xml:space="preserve">(w granicach 70-125 osób) </w:t>
      </w:r>
      <w:r w:rsidR="005A59C6">
        <w:rPr>
          <w:rFonts w:cs="Arial"/>
          <w:szCs w:val="20"/>
        </w:rPr>
        <w:t xml:space="preserve">zatrudniały następujące podmioty: </w:t>
      </w:r>
      <w:r w:rsidR="005A59C6" w:rsidRPr="005F1087">
        <w:rPr>
          <w:rFonts w:cs="Arial"/>
          <w:szCs w:val="20"/>
        </w:rPr>
        <w:t>Wielkopolska Agencja Rozwoju Przedsiębiorczości Sp. z o.o.</w:t>
      </w:r>
      <w:r w:rsidR="005A59C6">
        <w:rPr>
          <w:rFonts w:cs="Arial"/>
          <w:szCs w:val="20"/>
        </w:rPr>
        <w:t xml:space="preserve">, </w:t>
      </w:r>
      <w:r w:rsidR="005A59C6" w:rsidRPr="005F1087">
        <w:rPr>
          <w:rFonts w:cs="Arial"/>
          <w:szCs w:val="20"/>
        </w:rPr>
        <w:t>Sieć Badawcza Łukasiewicz – Instytut Technologii Drewna</w:t>
      </w:r>
      <w:r w:rsidR="005A59C6">
        <w:rPr>
          <w:rFonts w:cs="Arial"/>
          <w:szCs w:val="20"/>
        </w:rPr>
        <w:t xml:space="preserve">, </w:t>
      </w:r>
      <w:r w:rsidR="005A59C6" w:rsidRPr="005F1087">
        <w:rPr>
          <w:rFonts w:cs="Arial"/>
          <w:szCs w:val="20"/>
        </w:rPr>
        <w:t>Polska Fundacja Przedsiębiorczości</w:t>
      </w:r>
      <w:r w:rsidR="005A59C6">
        <w:rPr>
          <w:rFonts w:cs="Arial"/>
          <w:szCs w:val="20"/>
        </w:rPr>
        <w:t xml:space="preserve">, </w:t>
      </w:r>
      <w:r w:rsidR="005A59C6" w:rsidRPr="005F1087">
        <w:rPr>
          <w:rFonts w:cs="Arial"/>
          <w:szCs w:val="20"/>
        </w:rPr>
        <w:t xml:space="preserve">Sieć Badawcza Łukasiewicz </w:t>
      </w:r>
      <w:r w:rsidR="005A59C6">
        <w:rPr>
          <w:rFonts w:cs="Arial"/>
          <w:szCs w:val="20"/>
        </w:rPr>
        <w:t xml:space="preserve">– </w:t>
      </w:r>
      <w:r w:rsidR="005A59C6" w:rsidRPr="005F1087">
        <w:rPr>
          <w:rFonts w:cs="Arial"/>
          <w:szCs w:val="20"/>
        </w:rPr>
        <w:t>Instytut Obróbki Plastycznej</w:t>
      </w:r>
      <w:r w:rsidR="005A59C6">
        <w:rPr>
          <w:rFonts w:cs="Arial"/>
          <w:szCs w:val="20"/>
        </w:rPr>
        <w:t xml:space="preserve">, </w:t>
      </w:r>
      <w:r w:rsidR="005A59C6" w:rsidRPr="005F1087">
        <w:rPr>
          <w:rFonts w:cs="Arial"/>
          <w:szCs w:val="20"/>
        </w:rPr>
        <w:t>Poznański Park Naukowo-Technologiczny</w:t>
      </w:r>
      <w:r w:rsidR="005A59C6">
        <w:rPr>
          <w:rFonts w:cs="Arial"/>
          <w:szCs w:val="20"/>
        </w:rPr>
        <w:t xml:space="preserve"> oraz </w:t>
      </w:r>
      <w:r w:rsidR="005A59C6" w:rsidRPr="005F1087">
        <w:rPr>
          <w:rFonts w:cs="Arial"/>
          <w:szCs w:val="20"/>
        </w:rPr>
        <w:t>Sieć Badawcza Łukasiewicz – Przemysłowy Instytut Maszyn Rolniczych</w:t>
      </w:r>
      <w:r w:rsidR="005A59C6">
        <w:rPr>
          <w:rFonts w:cs="Arial"/>
          <w:szCs w:val="20"/>
        </w:rPr>
        <w:t>.</w:t>
      </w:r>
    </w:p>
    <w:p w14:paraId="56CE009E" w14:textId="510928B9" w:rsidR="00B93B6D" w:rsidRDefault="00B93B6D" w:rsidP="00D73278"/>
    <w:p w14:paraId="37FA848A" w14:textId="5D6270B3" w:rsidR="00B93B6D" w:rsidRPr="00E747C5" w:rsidRDefault="00B93B6D" w:rsidP="008A31A5">
      <w:pPr>
        <w:pStyle w:val="ATABELA"/>
      </w:pPr>
      <w:r w:rsidRPr="00E747C5">
        <w:t xml:space="preserve">Tabela </w:t>
      </w:r>
      <w:fldSimple w:instr=" SEQ Tab. \* ARABIC ">
        <w:r w:rsidR="00CF4B19">
          <w:rPr>
            <w:noProof/>
          </w:rPr>
          <w:t>18</w:t>
        </w:r>
      </w:fldSimple>
      <w:r w:rsidRPr="00E747C5">
        <w:t xml:space="preserve">. Liczba pracowników </w:t>
      </w:r>
      <w:r w:rsidR="00733E83">
        <w:t>zatrudnio</w:t>
      </w:r>
      <w:r w:rsidRPr="008A31A5">
        <w:t>nych</w:t>
      </w:r>
      <w:r w:rsidRPr="00E747C5">
        <w:t xml:space="preserve"> </w:t>
      </w:r>
      <w:r w:rsidR="00733E83">
        <w:t>w</w:t>
      </w:r>
      <w:r w:rsidRPr="00E747C5">
        <w:t xml:space="preserve"> IOB</w:t>
      </w:r>
      <w:r w:rsidR="008421B6">
        <w:t xml:space="preserve"> w województwie wielkopolskim</w:t>
      </w:r>
    </w:p>
    <w:tbl>
      <w:tblPr>
        <w:tblStyle w:val="Tabelasiatki6kolorowaakcent6"/>
        <w:tblW w:w="4177" w:type="pct"/>
        <w:jc w:val="center"/>
        <w:tblLayout w:type="fixed"/>
        <w:tblLook w:val="04A0" w:firstRow="1" w:lastRow="0" w:firstColumn="1" w:lastColumn="0" w:noHBand="0" w:noVBand="1"/>
      </w:tblPr>
      <w:tblGrid>
        <w:gridCol w:w="5119"/>
        <w:gridCol w:w="886"/>
        <w:gridCol w:w="901"/>
      </w:tblGrid>
      <w:tr w:rsidR="00B93B6D" w:rsidRPr="00F75B72" w14:paraId="0445407F" w14:textId="77777777" w:rsidTr="00D73278">
        <w:trPr>
          <w:cnfStyle w:val="100000000000" w:firstRow="1" w:lastRow="0" w:firstColumn="0" w:lastColumn="0" w:oddVBand="0" w:evenVBand="0" w:oddHBand="0"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119" w:type="dxa"/>
            <w:vMerge w:val="restart"/>
            <w:noWrap/>
            <w:vAlign w:val="center"/>
            <w:hideMark/>
          </w:tcPr>
          <w:p w14:paraId="20BB857D" w14:textId="77777777" w:rsidR="00B93B6D" w:rsidRPr="006B60F9" w:rsidRDefault="00B93B6D" w:rsidP="006B60F9">
            <w:pPr>
              <w:spacing w:before="40" w:after="40"/>
              <w:ind w:firstLine="0"/>
              <w:jc w:val="center"/>
              <w:rPr>
                <w:rFonts w:eastAsia="Times New Roman" w:cs="Arial"/>
                <w:bCs w:val="0"/>
                <w:sz w:val="16"/>
                <w:szCs w:val="16"/>
                <w:lang w:eastAsia="pl-PL"/>
              </w:rPr>
            </w:pPr>
            <w:r w:rsidRPr="006B60F9">
              <w:rPr>
                <w:rFonts w:eastAsia="Times New Roman" w:cs="Arial"/>
                <w:bCs w:val="0"/>
                <w:sz w:val="16"/>
                <w:szCs w:val="16"/>
                <w:lang w:eastAsia="pl-PL"/>
              </w:rPr>
              <w:t>Rodzaj pracowników</w:t>
            </w:r>
          </w:p>
        </w:tc>
        <w:tc>
          <w:tcPr>
            <w:tcW w:w="1787" w:type="dxa"/>
            <w:gridSpan w:val="2"/>
            <w:tcBorders>
              <w:bottom w:val="single" w:sz="4" w:space="0" w:color="A8D08D" w:themeColor="accent6" w:themeTint="99"/>
            </w:tcBorders>
            <w:vAlign w:val="center"/>
          </w:tcPr>
          <w:p w14:paraId="54FCE0B4" w14:textId="0F2EC6C9" w:rsidR="00B93B6D" w:rsidRPr="006B60F9" w:rsidRDefault="00B93B6D" w:rsidP="006B60F9">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6B60F9">
              <w:rPr>
                <w:rFonts w:eastAsia="Times New Roman" w:cs="Arial"/>
                <w:bCs w:val="0"/>
                <w:color w:val="000000"/>
                <w:sz w:val="16"/>
                <w:szCs w:val="16"/>
                <w:lang w:eastAsia="pl-PL"/>
              </w:rPr>
              <w:t>Ogółem</w:t>
            </w:r>
            <w:r w:rsidR="00745420" w:rsidRPr="006B60F9">
              <w:rPr>
                <w:rFonts w:eastAsia="Times New Roman" w:cs="Arial"/>
                <w:bCs w:val="0"/>
                <w:color w:val="000000"/>
                <w:sz w:val="16"/>
                <w:szCs w:val="16"/>
                <w:lang w:eastAsia="pl-PL"/>
              </w:rPr>
              <w:t xml:space="preserve"> (os.)</w:t>
            </w:r>
          </w:p>
        </w:tc>
      </w:tr>
      <w:tr w:rsidR="00B93B6D" w:rsidRPr="00F75B72" w14:paraId="168A86EC" w14:textId="77777777" w:rsidTr="00D73278">
        <w:trPr>
          <w:cnfStyle w:val="000000100000" w:firstRow="0" w:lastRow="0" w:firstColumn="0" w:lastColumn="0" w:oddVBand="0" w:evenVBand="0" w:oddHBand="1" w:evenHBand="0" w:firstRowFirstColumn="0" w:firstRowLastColumn="0" w:lastRowFirstColumn="0" w:lastRowLastColumn="0"/>
          <w:trHeight w:val="219"/>
          <w:jc w:val="center"/>
        </w:trPr>
        <w:tc>
          <w:tcPr>
            <w:cnfStyle w:val="001000000000" w:firstRow="0" w:lastRow="0" w:firstColumn="1" w:lastColumn="0" w:oddVBand="0" w:evenVBand="0" w:oddHBand="0" w:evenHBand="0" w:firstRowFirstColumn="0" w:firstRowLastColumn="0" w:lastRowFirstColumn="0" w:lastRowLastColumn="0"/>
            <w:tcW w:w="5119" w:type="dxa"/>
            <w:vMerge/>
            <w:tcBorders>
              <w:bottom w:val="single" w:sz="12" w:space="0" w:color="A8D08D" w:themeColor="accent6" w:themeTint="99"/>
            </w:tcBorders>
            <w:noWrap/>
            <w:vAlign w:val="center"/>
          </w:tcPr>
          <w:p w14:paraId="6FC7F936" w14:textId="77777777" w:rsidR="00B93B6D" w:rsidRPr="006B60F9" w:rsidRDefault="00B93B6D" w:rsidP="006B60F9">
            <w:pPr>
              <w:spacing w:before="40" w:after="40"/>
              <w:ind w:firstLine="0"/>
              <w:jc w:val="center"/>
              <w:rPr>
                <w:rFonts w:eastAsia="Times New Roman" w:cs="Arial"/>
                <w:bCs w:val="0"/>
                <w:sz w:val="16"/>
                <w:szCs w:val="16"/>
                <w:lang w:eastAsia="pl-PL"/>
              </w:rPr>
            </w:pPr>
          </w:p>
        </w:tc>
        <w:tc>
          <w:tcPr>
            <w:tcW w:w="886" w:type="dxa"/>
            <w:tcBorders>
              <w:bottom w:val="single" w:sz="12" w:space="0" w:color="A8D08D" w:themeColor="accent6" w:themeTint="99"/>
            </w:tcBorders>
            <w:shd w:val="clear" w:color="auto" w:fill="auto"/>
            <w:vAlign w:val="center"/>
          </w:tcPr>
          <w:p w14:paraId="65B08BD8" w14:textId="77777777" w:rsidR="00B93B6D" w:rsidRPr="006B60F9" w:rsidRDefault="00B93B6D" w:rsidP="006B60F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6B60F9">
              <w:rPr>
                <w:rFonts w:eastAsia="Times New Roman" w:cs="Arial"/>
                <w:b/>
                <w:bCs/>
                <w:color w:val="000000"/>
                <w:sz w:val="16"/>
                <w:szCs w:val="16"/>
                <w:lang w:eastAsia="pl-PL"/>
              </w:rPr>
              <w:t>Liczba</w:t>
            </w:r>
          </w:p>
        </w:tc>
        <w:tc>
          <w:tcPr>
            <w:tcW w:w="901" w:type="dxa"/>
            <w:tcBorders>
              <w:bottom w:val="single" w:sz="12" w:space="0" w:color="A8D08D" w:themeColor="accent6" w:themeTint="99"/>
            </w:tcBorders>
            <w:shd w:val="clear" w:color="auto" w:fill="auto"/>
            <w:vAlign w:val="center"/>
          </w:tcPr>
          <w:p w14:paraId="40F1C7CB" w14:textId="24E4D765" w:rsidR="00B93B6D" w:rsidRPr="006B60F9" w:rsidRDefault="00B93B6D" w:rsidP="006B60F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6B60F9">
              <w:rPr>
                <w:rFonts w:eastAsia="Times New Roman" w:cs="Arial"/>
                <w:b/>
                <w:bCs/>
                <w:color w:val="000000"/>
                <w:sz w:val="16"/>
                <w:szCs w:val="16"/>
                <w:lang w:eastAsia="pl-PL"/>
              </w:rPr>
              <w:t>Średnia</w:t>
            </w:r>
          </w:p>
        </w:tc>
      </w:tr>
      <w:tr w:rsidR="00B93B6D" w:rsidRPr="00F75B72" w14:paraId="5E542C8F" w14:textId="77777777" w:rsidTr="00D73278">
        <w:trPr>
          <w:trHeight w:val="50"/>
          <w:jc w:val="center"/>
        </w:trPr>
        <w:tc>
          <w:tcPr>
            <w:cnfStyle w:val="001000000000" w:firstRow="0" w:lastRow="0" w:firstColumn="1" w:lastColumn="0" w:oddVBand="0" w:evenVBand="0" w:oddHBand="0" w:evenHBand="0" w:firstRowFirstColumn="0" w:firstRowLastColumn="0" w:lastRowFirstColumn="0" w:lastRowLastColumn="0"/>
            <w:tcW w:w="5119" w:type="dxa"/>
            <w:tcBorders>
              <w:top w:val="single" w:sz="12" w:space="0" w:color="A8D08D" w:themeColor="accent6" w:themeTint="99"/>
            </w:tcBorders>
            <w:shd w:val="clear" w:color="auto" w:fill="E2EFD9" w:themeFill="accent6" w:themeFillTint="33"/>
            <w:hideMark/>
          </w:tcPr>
          <w:p w14:paraId="5B66CCD9" w14:textId="77777777" w:rsidR="00B93B6D" w:rsidRPr="006B60F9" w:rsidRDefault="00B93B6D" w:rsidP="00D73278">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t>Zatrudnieni na etacie</w:t>
            </w:r>
          </w:p>
        </w:tc>
        <w:tc>
          <w:tcPr>
            <w:tcW w:w="886" w:type="dxa"/>
            <w:tcBorders>
              <w:top w:val="single" w:sz="12" w:space="0" w:color="A8D08D" w:themeColor="accent6" w:themeTint="99"/>
            </w:tcBorders>
            <w:shd w:val="clear" w:color="auto" w:fill="E2EFD9" w:themeFill="accent6" w:themeFillTint="33"/>
            <w:hideMark/>
          </w:tcPr>
          <w:p w14:paraId="11CD74C1" w14:textId="523CAEE3" w:rsidR="00B93B6D" w:rsidRPr="00F75B72" w:rsidRDefault="00BA0E1F" w:rsidP="006B4C1C">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1 </w:t>
            </w:r>
            <w:r w:rsidR="00B93B6D" w:rsidRPr="00F75B72">
              <w:rPr>
                <w:rFonts w:eastAsia="Times New Roman" w:cs="Arial"/>
                <w:color w:val="000000"/>
                <w:sz w:val="16"/>
                <w:szCs w:val="16"/>
                <w:lang w:eastAsia="pl-PL"/>
              </w:rPr>
              <w:t>061</w:t>
            </w:r>
          </w:p>
        </w:tc>
        <w:tc>
          <w:tcPr>
            <w:tcW w:w="901" w:type="dxa"/>
            <w:tcBorders>
              <w:top w:val="single" w:sz="12" w:space="0" w:color="A8D08D" w:themeColor="accent6" w:themeTint="99"/>
            </w:tcBorders>
            <w:shd w:val="clear" w:color="auto" w:fill="E2EFD9" w:themeFill="accent6" w:themeFillTint="33"/>
            <w:hideMark/>
          </w:tcPr>
          <w:p w14:paraId="1204D460" w14:textId="77777777" w:rsidR="00B93B6D" w:rsidRPr="00F75B72" w:rsidRDefault="00B93B6D" w:rsidP="006B4C1C">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25,3</w:t>
            </w:r>
          </w:p>
        </w:tc>
      </w:tr>
      <w:tr w:rsidR="00B93B6D" w:rsidRPr="00F75B72" w14:paraId="2C8476D8" w14:textId="77777777" w:rsidTr="00D73278">
        <w:trPr>
          <w:cnfStyle w:val="000000100000" w:firstRow="0" w:lastRow="0" w:firstColumn="0" w:lastColumn="0" w:oddVBand="0" w:evenVBand="0" w:oddHBand="1" w:evenHBand="0" w:firstRowFirstColumn="0" w:firstRowLastColumn="0" w:lastRowFirstColumn="0" w:lastRowLastColumn="0"/>
          <w:trHeight w:val="99"/>
          <w:jc w:val="center"/>
        </w:trPr>
        <w:tc>
          <w:tcPr>
            <w:cnfStyle w:val="001000000000" w:firstRow="0" w:lastRow="0" w:firstColumn="1" w:lastColumn="0" w:oddVBand="0" w:evenVBand="0" w:oddHBand="0" w:evenHBand="0" w:firstRowFirstColumn="0" w:firstRowLastColumn="0" w:lastRowFirstColumn="0" w:lastRowLastColumn="0"/>
            <w:tcW w:w="5119" w:type="dxa"/>
            <w:shd w:val="clear" w:color="auto" w:fill="auto"/>
            <w:hideMark/>
          </w:tcPr>
          <w:p w14:paraId="5E3E40F0" w14:textId="77777777" w:rsidR="00B93B6D" w:rsidRPr="006B60F9" w:rsidRDefault="00B93B6D" w:rsidP="00D73278">
            <w:pPr>
              <w:spacing w:before="40" w:after="40"/>
              <w:ind w:firstLine="0"/>
              <w:jc w:val="left"/>
              <w:rPr>
                <w:rFonts w:eastAsia="Times New Roman" w:cs="Arial"/>
                <w:b w:val="0"/>
                <w:color w:val="000000"/>
                <w:sz w:val="16"/>
                <w:szCs w:val="16"/>
                <w:lang w:eastAsia="pl-PL"/>
              </w:rPr>
            </w:pPr>
            <w:r w:rsidRPr="006B60F9">
              <w:rPr>
                <w:rFonts w:eastAsia="Times New Roman" w:cs="Arial"/>
                <w:b w:val="0"/>
                <w:color w:val="000000"/>
                <w:sz w:val="16"/>
                <w:szCs w:val="16"/>
                <w:lang w:eastAsia="pl-PL"/>
              </w:rPr>
              <w:t>Personel okresowy – pracownicy zewnętrzni, np. ekspert, konsultant</w:t>
            </w:r>
          </w:p>
        </w:tc>
        <w:tc>
          <w:tcPr>
            <w:tcW w:w="886" w:type="dxa"/>
            <w:shd w:val="clear" w:color="auto" w:fill="auto"/>
            <w:hideMark/>
          </w:tcPr>
          <w:p w14:paraId="154E32F9" w14:textId="77777777" w:rsidR="00B93B6D" w:rsidRPr="00F75B72" w:rsidRDefault="00B93B6D" w:rsidP="006B4C1C">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222</w:t>
            </w:r>
          </w:p>
        </w:tc>
        <w:tc>
          <w:tcPr>
            <w:tcW w:w="901" w:type="dxa"/>
            <w:shd w:val="clear" w:color="auto" w:fill="auto"/>
            <w:hideMark/>
          </w:tcPr>
          <w:p w14:paraId="740630A1" w14:textId="77777777" w:rsidR="00B93B6D" w:rsidRPr="00F75B72" w:rsidRDefault="00B93B6D" w:rsidP="006B4C1C">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F75B72">
              <w:rPr>
                <w:rFonts w:eastAsia="Times New Roman" w:cs="Arial"/>
                <w:color w:val="000000"/>
                <w:sz w:val="16"/>
                <w:szCs w:val="16"/>
                <w:lang w:eastAsia="pl-PL"/>
              </w:rPr>
              <w:t>5,3</w:t>
            </w:r>
          </w:p>
        </w:tc>
      </w:tr>
    </w:tbl>
    <w:p w14:paraId="70CFF4BD" w14:textId="0715723D" w:rsidR="00B93B6D" w:rsidRDefault="00B93B6D" w:rsidP="007B4524">
      <w:pPr>
        <w:pStyle w:val="AZRODLO"/>
        <w:spacing w:before="60"/>
      </w:pPr>
      <w:r w:rsidRPr="00E747C5">
        <w:t>Źródło: badanie CAWI/CATI, n=4</w:t>
      </w:r>
      <w:r>
        <w:t>4</w:t>
      </w:r>
    </w:p>
    <w:p w14:paraId="5CCC4621" w14:textId="77777777" w:rsidR="005A59C6" w:rsidRDefault="005A59C6" w:rsidP="00D73278"/>
    <w:p w14:paraId="74ECE04E" w14:textId="4915BE7B" w:rsidR="00B93B6D" w:rsidRPr="004908C3" w:rsidRDefault="00B93B6D" w:rsidP="005F1087">
      <w:pPr>
        <w:pStyle w:val="ARYCINA"/>
      </w:pPr>
      <w:bookmarkStart w:id="59" w:name="_Toc78035829"/>
      <w:r w:rsidRPr="004908C3">
        <w:t xml:space="preserve">Wykres </w:t>
      </w:r>
      <w:fldSimple w:instr=" SEQ Wykres \* ARABIC ">
        <w:r w:rsidR="00CF4B19">
          <w:rPr>
            <w:noProof/>
          </w:rPr>
          <w:t>26</w:t>
        </w:r>
      </w:fldSimple>
      <w:r w:rsidRPr="004908C3">
        <w:t xml:space="preserve">. </w:t>
      </w:r>
      <w:r w:rsidR="00733E83">
        <w:t xml:space="preserve">Struktura </w:t>
      </w:r>
      <w:r w:rsidR="00FB1059">
        <w:t>IOB</w:t>
      </w:r>
      <w:r w:rsidRPr="004908C3">
        <w:t xml:space="preserve"> w województwie wielkopolskim według liczby</w:t>
      </w:r>
      <w:bookmarkEnd w:id="59"/>
      <w:r w:rsidRPr="004908C3">
        <w:t xml:space="preserve"> pracowników zatrudnionych </w:t>
      </w:r>
      <w:r w:rsidR="005F1FBF">
        <w:br/>
      </w:r>
      <w:r w:rsidRPr="004908C3">
        <w:t>na etacie</w:t>
      </w:r>
    </w:p>
    <w:p w14:paraId="3E661509" w14:textId="77777777" w:rsidR="00B93B6D" w:rsidRPr="00E747C5" w:rsidRDefault="00B93B6D" w:rsidP="00B93B6D">
      <w:pPr>
        <w:spacing w:line="240" w:lineRule="auto"/>
        <w:ind w:firstLine="0"/>
        <w:jc w:val="center"/>
        <w:rPr>
          <w:rFonts w:cs="Arial"/>
          <w:sz w:val="16"/>
          <w:szCs w:val="16"/>
        </w:rPr>
      </w:pPr>
      <w:r>
        <w:rPr>
          <w:noProof/>
          <w:lang w:eastAsia="pl-PL"/>
        </w:rPr>
        <w:drawing>
          <wp:inline distT="0" distB="0" distL="0" distR="0" wp14:anchorId="6072D2D5" wp14:editId="730F0C43">
            <wp:extent cx="3856382" cy="1980000"/>
            <wp:effectExtent l="0" t="0" r="0" b="0"/>
            <wp:docPr id="152" name="Wykres 152">
              <a:extLst xmlns:a="http://schemas.openxmlformats.org/drawingml/2006/main">
                <a:ext uri="{FF2B5EF4-FFF2-40B4-BE49-F238E27FC236}">
                  <a16:creationId xmlns:a16="http://schemas.microsoft.com/office/drawing/2014/main" id="{91DD0037-CEEC-4C2D-B7D2-1C3A1756720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6D41C81E" w14:textId="435FF429" w:rsidR="00B93B6D" w:rsidRDefault="00B93B6D" w:rsidP="007B4524">
      <w:pPr>
        <w:pStyle w:val="AZRODLO"/>
        <w:spacing w:before="60"/>
      </w:pPr>
      <w:r w:rsidRPr="00E747C5">
        <w:t>Źródło: badanie CAWI/CATI, n=4</w:t>
      </w:r>
      <w:r>
        <w:t>4</w:t>
      </w:r>
    </w:p>
    <w:p w14:paraId="53269193" w14:textId="77777777" w:rsidR="005F1087" w:rsidRPr="00E747C5" w:rsidRDefault="005F1087" w:rsidP="005F1087"/>
    <w:p w14:paraId="66BF2FCF" w14:textId="3DE963DD" w:rsidR="00D73278" w:rsidRDefault="00B93B6D" w:rsidP="001B5ACC">
      <w:pPr>
        <w:spacing w:before="120" w:after="120"/>
        <w:rPr>
          <w:rFonts w:eastAsia="Arial" w:cs="Arial"/>
          <w:b/>
          <w:bCs/>
          <w:sz w:val="16"/>
          <w:szCs w:val="16"/>
          <w:lang w:eastAsia="pl-PL"/>
        </w:rPr>
      </w:pPr>
      <w:r w:rsidRPr="00E747C5">
        <w:rPr>
          <w:rFonts w:cs="Arial"/>
          <w:szCs w:val="20"/>
        </w:rPr>
        <w:t xml:space="preserve">Niemal wszystkie </w:t>
      </w:r>
      <w:r w:rsidR="00B529F6">
        <w:rPr>
          <w:rFonts w:cs="Arial"/>
          <w:szCs w:val="20"/>
        </w:rPr>
        <w:t>wielkopolskie</w:t>
      </w:r>
      <w:r w:rsidRPr="00E747C5">
        <w:rPr>
          <w:rFonts w:cs="Arial"/>
          <w:szCs w:val="20"/>
        </w:rPr>
        <w:t xml:space="preserve"> IOB inwestują w rozwój kadry</w:t>
      </w:r>
      <w:r w:rsidR="00B529F6">
        <w:rPr>
          <w:rFonts w:cs="Arial"/>
          <w:szCs w:val="20"/>
        </w:rPr>
        <w:t xml:space="preserve"> pracowników</w:t>
      </w:r>
      <w:r w:rsidR="008663D9">
        <w:rPr>
          <w:rFonts w:cs="Arial"/>
          <w:szCs w:val="20"/>
        </w:rPr>
        <w:t xml:space="preserve"> (por. wykres 27)</w:t>
      </w:r>
      <w:r w:rsidRPr="00E747C5">
        <w:rPr>
          <w:rFonts w:cs="Arial"/>
          <w:szCs w:val="20"/>
        </w:rPr>
        <w:t>.</w:t>
      </w:r>
      <w:r>
        <w:rPr>
          <w:rFonts w:cs="Arial"/>
          <w:szCs w:val="20"/>
        </w:rPr>
        <w:t xml:space="preserve"> </w:t>
      </w:r>
      <w:r w:rsidR="005844A6">
        <w:rPr>
          <w:rFonts w:cs="Arial"/>
          <w:szCs w:val="20"/>
        </w:rPr>
        <w:t>Na brak podejmowania działań z tego zakresu wskazały</w:t>
      </w:r>
      <w:r w:rsidR="00A929A1">
        <w:rPr>
          <w:rFonts w:cs="Arial"/>
          <w:szCs w:val="20"/>
        </w:rPr>
        <w:t xml:space="preserve"> jedynie</w:t>
      </w:r>
      <w:r w:rsidR="005844A6">
        <w:rPr>
          <w:rFonts w:cs="Arial"/>
          <w:szCs w:val="20"/>
        </w:rPr>
        <w:t xml:space="preserve">: </w:t>
      </w:r>
      <w:r w:rsidR="005844A6" w:rsidRPr="00D32EF4">
        <w:rPr>
          <w:rFonts w:cs="Arial"/>
          <w:szCs w:val="20"/>
        </w:rPr>
        <w:t>Centrum Zawansowanych Technologii</w:t>
      </w:r>
      <w:r w:rsidR="005844A6">
        <w:rPr>
          <w:rFonts w:cs="Arial"/>
          <w:szCs w:val="20"/>
        </w:rPr>
        <w:t xml:space="preserve">, </w:t>
      </w:r>
      <w:r w:rsidR="005844A6" w:rsidRPr="00D32EF4">
        <w:rPr>
          <w:rFonts w:cs="Arial"/>
          <w:szCs w:val="20"/>
        </w:rPr>
        <w:t>Wielkopolski Klub Techniki i Racjonalizacji</w:t>
      </w:r>
      <w:r w:rsidR="005844A6">
        <w:rPr>
          <w:rFonts w:cs="Arial"/>
          <w:szCs w:val="20"/>
        </w:rPr>
        <w:t xml:space="preserve">, </w:t>
      </w:r>
      <w:r w:rsidR="005844A6" w:rsidRPr="00D32EF4">
        <w:rPr>
          <w:rFonts w:cs="Arial"/>
          <w:szCs w:val="20"/>
        </w:rPr>
        <w:t>Wielkopolskie Centrum Wspierania Inwestycji Sp. z o.o.</w:t>
      </w:r>
      <w:r w:rsidR="005844A6">
        <w:rPr>
          <w:rFonts w:cs="Arial"/>
          <w:szCs w:val="20"/>
        </w:rPr>
        <w:t xml:space="preserve"> oraz Turecki </w:t>
      </w:r>
      <w:r w:rsidR="005844A6" w:rsidRPr="00D32EF4">
        <w:rPr>
          <w:rFonts w:cs="Arial"/>
          <w:szCs w:val="20"/>
        </w:rPr>
        <w:t xml:space="preserve">Inkubator </w:t>
      </w:r>
      <w:r w:rsidR="005844A6">
        <w:rPr>
          <w:rFonts w:cs="Arial"/>
          <w:szCs w:val="20"/>
        </w:rPr>
        <w:t>P</w:t>
      </w:r>
      <w:r w:rsidR="005844A6" w:rsidRPr="00D32EF4">
        <w:rPr>
          <w:rFonts w:cs="Arial"/>
          <w:szCs w:val="20"/>
        </w:rPr>
        <w:t>rzedsiębiorczości</w:t>
      </w:r>
      <w:r w:rsidR="005844A6">
        <w:rPr>
          <w:rFonts w:cs="Arial"/>
          <w:szCs w:val="20"/>
        </w:rPr>
        <w:t xml:space="preserve">. </w:t>
      </w:r>
      <w:r w:rsidR="00D911F6">
        <w:rPr>
          <w:rFonts w:cs="Arial"/>
          <w:szCs w:val="20"/>
        </w:rPr>
        <w:t>Najczęściej</w:t>
      </w:r>
      <w:r w:rsidR="005844A6">
        <w:rPr>
          <w:rFonts w:cs="Arial"/>
          <w:szCs w:val="20"/>
        </w:rPr>
        <w:t xml:space="preserve"> stosowanymi formami podnoszenia kompetencji i kwalifikacji </w:t>
      </w:r>
      <w:r w:rsidR="00905EC7">
        <w:rPr>
          <w:rFonts w:cs="Arial"/>
          <w:szCs w:val="20"/>
        </w:rPr>
        <w:t xml:space="preserve">pracowników </w:t>
      </w:r>
      <w:r w:rsidR="005844A6">
        <w:rPr>
          <w:rFonts w:cs="Arial"/>
          <w:szCs w:val="20"/>
        </w:rPr>
        <w:t>są</w:t>
      </w:r>
      <w:r w:rsidRPr="00E747C5">
        <w:rPr>
          <w:rFonts w:cs="Arial"/>
          <w:szCs w:val="20"/>
        </w:rPr>
        <w:t xml:space="preserve"> różnego rodzaju szkolenia, zarówno zewnętrzne, jak i wewnętrzne</w:t>
      </w:r>
      <w:r w:rsidR="001B5ACC">
        <w:rPr>
          <w:rFonts w:cs="Arial"/>
          <w:szCs w:val="20"/>
        </w:rPr>
        <w:t xml:space="preserve"> (por. tabela 19)</w:t>
      </w:r>
      <w:r w:rsidRPr="00E747C5">
        <w:rPr>
          <w:rFonts w:cs="Arial"/>
          <w:szCs w:val="20"/>
        </w:rPr>
        <w:t>. Bardzo rzadko</w:t>
      </w:r>
      <w:r w:rsidR="00B601F8">
        <w:rPr>
          <w:rFonts w:cs="Arial"/>
          <w:szCs w:val="20"/>
        </w:rPr>
        <w:t xml:space="preserve">, a w wielu IOB </w:t>
      </w:r>
      <w:r w:rsidRPr="00E747C5">
        <w:rPr>
          <w:rFonts w:cs="Arial"/>
          <w:szCs w:val="20"/>
        </w:rPr>
        <w:t>w</w:t>
      </w:r>
      <w:r w:rsidR="00F43462">
        <w:rPr>
          <w:rFonts w:cs="Arial"/>
          <w:szCs w:val="20"/>
        </w:rPr>
        <w:t xml:space="preserve"> </w:t>
      </w:r>
      <w:r w:rsidR="00B601F8">
        <w:rPr>
          <w:rFonts w:cs="Arial"/>
          <w:szCs w:val="20"/>
        </w:rPr>
        <w:t xml:space="preserve">ogóle nie są stosowane: </w:t>
      </w:r>
      <w:r w:rsidRPr="00E747C5">
        <w:rPr>
          <w:rFonts w:cs="Arial"/>
          <w:szCs w:val="20"/>
        </w:rPr>
        <w:t xml:space="preserve">planowanie i realizacja indywidualnych karier zawodowych, coaching czy </w:t>
      </w:r>
      <w:r w:rsidR="00076F68">
        <w:rPr>
          <w:rFonts w:cs="Arial"/>
          <w:szCs w:val="20"/>
        </w:rPr>
        <w:t xml:space="preserve">kierowanie pracowników na </w:t>
      </w:r>
      <w:r w:rsidRPr="00E747C5">
        <w:rPr>
          <w:rFonts w:cs="Arial"/>
          <w:szCs w:val="20"/>
        </w:rPr>
        <w:t>kurs</w:t>
      </w:r>
      <w:r w:rsidR="006A7FDA">
        <w:rPr>
          <w:rFonts w:cs="Arial"/>
          <w:szCs w:val="20"/>
        </w:rPr>
        <w:t>y</w:t>
      </w:r>
      <w:r w:rsidRPr="00E747C5">
        <w:rPr>
          <w:rFonts w:cs="Arial"/>
          <w:szCs w:val="20"/>
        </w:rPr>
        <w:t>, seminari</w:t>
      </w:r>
      <w:r w:rsidR="006A7FDA">
        <w:rPr>
          <w:rFonts w:cs="Arial"/>
          <w:szCs w:val="20"/>
        </w:rPr>
        <w:t>a</w:t>
      </w:r>
      <w:r w:rsidRPr="00E747C5">
        <w:rPr>
          <w:rFonts w:cs="Arial"/>
          <w:szCs w:val="20"/>
        </w:rPr>
        <w:t xml:space="preserve"> lub studi</w:t>
      </w:r>
      <w:r w:rsidR="006A7FDA">
        <w:rPr>
          <w:rFonts w:cs="Arial"/>
          <w:szCs w:val="20"/>
        </w:rPr>
        <w:t>a</w:t>
      </w:r>
      <w:r w:rsidRPr="00E747C5">
        <w:rPr>
          <w:rFonts w:cs="Arial"/>
          <w:szCs w:val="20"/>
        </w:rPr>
        <w:t xml:space="preserve"> podyplomow</w:t>
      </w:r>
      <w:r w:rsidR="006A7FDA">
        <w:rPr>
          <w:rFonts w:cs="Arial"/>
          <w:szCs w:val="20"/>
        </w:rPr>
        <w:t>e</w:t>
      </w:r>
      <w:r w:rsidR="00336F80">
        <w:rPr>
          <w:rFonts w:cs="Arial"/>
          <w:szCs w:val="20"/>
        </w:rPr>
        <w:t>.</w:t>
      </w:r>
      <w:bookmarkStart w:id="60" w:name="_Toc78035830"/>
    </w:p>
    <w:p w14:paraId="3ECACB5E" w14:textId="67FBF9E9" w:rsidR="00B93B6D" w:rsidRPr="00E747C5" w:rsidRDefault="00B93B6D" w:rsidP="005F1087">
      <w:pPr>
        <w:pStyle w:val="ARYCINA"/>
      </w:pPr>
      <w:r w:rsidRPr="00E747C5">
        <w:lastRenderedPageBreak/>
        <w:t xml:space="preserve">Wykres </w:t>
      </w:r>
      <w:fldSimple w:instr=" SEQ Wykres \* ARABIC ">
        <w:r w:rsidR="00CF4B19">
          <w:rPr>
            <w:noProof/>
          </w:rPr>
          <w:t>27</w:t>
        </w:r>
      </w:fldSimple>
      <w:r w:rsidRPr="00E747C5">
        <w:t>. Inwestowanie w kadr</w:t>
      </w:r>
      <w:r w:rsidR="00052768">
        <w:t>ę pracowników</w:t>
      </w:r>
      <w:r w:rsidRPr="00E747C5">
        <w:t xml:space="preserve"> </w:t>
      </w:r>
      <w:r w:rsidR="00052768">
        <w:t>w</w:t>
      </w:r>
      <w:r w:rsidRPr="00E747C5">
        <w:t xml:space="preserve"> IOB</w:t>
      </w:r>
      <w:bookmarkEnd w:id="60"/>
      <w:r w:rsidR="00052768">
        <w:t xml:space="preserve"> </w:t>
      </w:r>
      <w:r w:rsidR="00F73C57">
        <w:br/>
      </w:r>
      <w:r w:rsidR="00052768">
        <w:t>w województwie wielkopolskim (liczba wskazań)</w:t>
      </w:r>
    </w:p>
    <w:p w14:paraId="04E8B5BC" w14:textId="654994E4" w:rsidR="00B93B6D" w:rsidRPr="00E747C5" w:rsidRDefault="00B93B6D" w:rsidP="00F73C57">
      <w:pPr>
        <w:spacing w:line="240" w:lineRule="auto"/>
        <w:ind w:firstLine="0"/>
        <w:jc w:val="center"/>
        <w:rPr>
          <w:rFonts w:cs="Arial"/>
          <w:sz w:val="16"/>
          <w:szCs w:val="16"/>
        </w:rPr>
      </w:pPr>
      <w:r>
        <w:rPr>
          <w:noProof/>
          <w:lang w:eastAsia="pl-PL"/>
        </w:rPr>
        <w:drawing>
          <wp:inline distT="0" distB="0" distL="0" distR="0" wp14:anchorId="4F45CC4E" wp14:editId="1806B423">
            <wp:extent cx="2160000" cy="1080000"/>
            <wp:effectExtent l="0" t="0" r="0" b="6350"/>
            <wp:docPr id="153" name="Wykres 153">
              <a:extLst xmlns:a="http://schemas.openxmlformats.org/drawingml/2006/main">
                <a:ext uri="{FF2B5EF4-FFF2-40B4-BE49-F238E27FC236}">
                  <a16:creationId xmlns:a16="http://schemas.microsoft.com/office/drawing/2014/main" id="{5D84AB22-C0F7-420C-BE20-79BDA00939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6E90A5F1" w14:textId="77777777" w:rsidR="00B93B6D" w:rsidRPr="00E747C5" w:rsidRDefault="00B93B6D" w:rsidP="007B4524">
      <w:pPr>
        <w:pStyle w:val="AZRODLO"/>
        <w:spacing w:before="60"/>
        <w:rPr>
          <w:szCs w:val="20"/>
        </w:rPr>
      </w:pPr>
      <w:r w:rsidRPr="00E747C5">
        <w:t>Źródło: badanie CAWI/CATI, n=</w:t>
      </w:r>
      <w:r>
        <w:t>44</w:t>
      </w:r>
    </w:p>
    <w:p w14:paraId="3E3AF4AE" w14:textId="77777777" w:rsidR="00B93B6D" w:rsidRDefault="00B93B6D" w:rsidP="00D73278">
      <w:pPr>
        <w:rPr>
          <w:lang w:eastAsia="pl-PL"/>
        </w:rPr>
      </w:pPr>
    </w:p>
    <w:p w14:paraId="76C980DD" w14:textId="306C3F2C" w:rsidR="00B93B6D" w:rsidRPr="00E747C5" w:rsidRDefault="00B93B6D" w:rsidP="005F1087">
      <w:pPr>
        <w:pStyle w:val="ATABELA"/>
      </w:pPr>
      <w:r w:rsidRPr="00E747C5">
        <w:t xml:space="preserve">Tabela </w:t>
      </w:r>
      <w:fldSimple w:instr=" SEQ Tab. \* ARABIC ">
        <w:r w:rsidR="00CF4B19">
          <w:rPr>
            <w:noProof/>
          </w:rPr>
          <w:t>19</w:t>
        </w:r>
      </w:fldSimple>
      <w:r w:rsidRPr="00E747C5">
        <w:t xml:space="preserve">. Formy podnoszenia kompetencji i kwalifikacji pracowników </w:t>
      </w:r>
      <w:r w:rsidR="00F33192">
        <w:t xml:space="preserve">stosowane w </w:t>
      </w:r>
      <w:r w:rsidRPr="00E747C5">
        <w:t>IOB</w:t>
      </w:r>
      <w:r w:rsidR="00F33192">
        <w:t xml:space="preserve"> </w:t>
      </w:r>
      <w:r w:rsidR="00472E6D">
        <w:br/>
      </w:r>
      <w:r w:rsidR="00F33192">
        <w:t>w województwie wielkopolskim</w:t>
      </w:r>
      <w:r w:rsidR="00C94830">
        <w:t xml:space="preserve"> (liczba wskazań)</w:t>
      </w:r>
    </w:p>
    <w:tbl>
      <w:tblPr>
        <w:tblStyle w:val="Tabelasiatki6kolorowaakcent6"/>
        <w:tblW w:w="4900" w:type="pct"/>
        <w:jc w:val="center"/>
        <w:tblLook w:val="04A0" w:firstRow="1" w:lastRow="0" w:firstColumn="1" w:lastColumn="0" w:noHBand="0" w:noVBand="1"/>
      </w:tblPr>
      <w:tblGrid>
        <w:gridCol w:w="3961"/>
        <w:gridCol w:w="854"/>
        <w:gridCol w:w="850"/>
        <w:gridCol w:w="851"/>
        <w:gridCol w:w="850"/>
        <w:gridCol w:w="901"/>
      </w:tblGrid>
      <w:tr w:rsidR="007F6B07" w:rsidRPr="00683522" w14:paraId="51876E62" w14:textId="77777777" w:rsidTr="00472E6D">
        <w:trPr>
          <w:cnfStyle w:val="100000000000" w:firstRow="1" w:lastRow="0" w:firstColumn="0" w:lastColumn="0" w:oddVBand="0" w:evenVBand="0" w:oddHBand="0" w:evenHBand="0" w:firstRowFirstColumn="0" w:firstRowLastColumn="0" w:lastRowFirstColumn="0" w:lastRowLastColumn="0"/>
          <w:trHeight w:val="86"/>
          <w:jc w:val="center"/>
        </w:trPr>
        <w:tc>
          <w:tcPr>
            <w:cnfStyle w:val="001000000000" w:firstRow="0" w:lastRow="0" w:firstColumn="1" w:lastColumn="0" w:oddVBand="0" w:evenVBand="0" w:oddHBand="0" w:evenHBand="0" w:firstRowFirstColumn="0" w:firstRowLastColumn="0" w:lastRowFirstColumn="0" w:lastRowLastColumn="0"/>
            <w:tcW w:w="3961" w:type="dxa"/>
            <w:vMerge w:val="restart"/>
            <w:shd w:val="clear" w:color="auto" w:fill="auto"/>
            <w:noWrap/>
            <w:vAlign w:val="center"/>
          </w:tcPr>
          <w:p w14:paraId="54D3E873" w14:textId="7E658EA5" w:rsidR="007F6B07" w:rsidRPr="000A47E6" w:rsidRDefault="007F6B07" w:rsidP="000A47E6">
            <w:pPr>
              <w:spacing w:before="40" w:after="40"/>
              <w:ind w:firstLine="0"/>
              <w:jc w:val="center"/>
              <w:rPr>
                <w:rFonts w:cs="Arial"/>
                <w:sz w:val="16"/>
                <w:szCs w:val="16"/>
                <w:lang w:eastAsia="pl-PL"/>
              </w:rPr>
            </w:pPr>
            <w:r w:rsidRPr="000A47E6">
              <w:rPr>
                <w:rFonts w:cs="Arial"/>
                <w:sz w:val="16"/>
                <w:szCs w:val="16"/>
                <w:lang w:eastAsia="pl-PL"/>
              </w:rPr>
              <w:t>Formy podnoszenia kompetencji i kwalifikacji pracowników</w:t>
            </w:r>
          </w:p>
        </w:tc>
        <w:tc>
          <w:tcPr>
            <w:tcW w:w="4306" w:type="dxa"/>
            <w:gridSpan w:val="5"/>
            <w:tcBorders>
              <w:bottom w:val="single" w:sz="4" w:space="0" w:color="A8D08D" w:themeColor="accent6" w:themeTint="99"/>
            </w:tcBorders>
            <w:shd w:val="clear" w:color="auto" w:fill="auto"/>
            <w:noWrap/>
            <w:vAlign w:val="center"/>
          </w:tcPr>
          <w:p w14:paraId="3C0972D7" w14:textId="32FF8674" w:rsidR="007F6B07" w:rsidRPr="000A47E6" w:rsidRDefault="007F6B07" w:rsidP="000A47E6">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cs="Arial"/>
                <w:bCs w:val="0"/>
                <w:color w:val="000000"/>
                <w:sz w:val="16"/>
                <w:szCs w:val="16"/>
              </w:rPr>
            </w:pPr>
            <w:r w:rsidRPr="000A47E6">
              <w:rPr>
                <w:rFonts w:cs="Arial"/>
                <w:bCs w:val="0"/>
                <w:color w:val="000000"/>
                <w:sz w:val="16"/>
                <w:szCs w:val="16"/>
              </w:rPr>
              <w:t>Częstotliwość stosowania</w:t>
            </w:r>
          </w:p>
        </w:tc>
      </w:tr>
      <w:tr w:rsidR="007F6B07" w:rsidRPr="00683522" w14:paraId="26C12D32" w14:textId="77777777" w:rsidTr="00472E6D">
        <w:trPr>
          <w:cnfStyle w:val="000000100000" w:firstRow="0" w:lastRow="0" w:firstColumn="0" w:lastColumn="0" w:oddVBand="0" w:evenVBand="0" w:oddHBand="1" w:evenHBand="0" w:firstRowFirstColumn="0" w:firstRowLastColumn="0" w:lastRowFirstColumn="0" w:lastRowLastColumn="0"/>
          <w:trHeight w:val="332"/>
          <w:jc w:val="center"/>
        </w:trPr>
        <w:tc>
          <w:tcPr>
            <w:cnfStyle w:val="001000000000" w:firstRow="0" w:lastRow="0" w:firstColumn="1" w:lastColumn="0" w:oddVBand="0" w:evenVBand="0" w:oddHBand="0" w:evenHBand="0" w:firstRowFirstColumn="0" w:firstRowLastColumn="0" w:lastRowFirstColumn="0" w:lastRowLastColumn="0"/>
            <w:tcW w:w="3961" w:type="dxa"/>
            <w:vMerge/>
            <w:tcBorders>
              <w:bottom w:val="single" w:sz="12" w:space="0" w:color="A8D08D" w:themeColor="accent6" w:themeTint="99"/>
            </w:tcBorders>
            <w:shd w:val="clear" w:color="auto" w:fill="auto"/>
            <w:noWrap/>
            <w:vAlign w:val="center"/>
            <w:hideMark/>
          </w:tcPr>
          <w:p w14:paraId="2B618D55" w14:textId="38F3DCAC" w:rsidR="007F6B07" w:rsidRPr="000A47E6" w:rsidRDefault="007F6B07" w:rsidP="000A47E6">
            <w:pPr>
              <w:spacing w:before="40" w:after="40"/>
              <w:ind w:firstLine="0"/>
              <w:jc w:val="center"/>
              <w:rPr>
                <w:rFonts w:cs="Arial"/>
                <w:sz w:val="16"/>
                <w:szCs w:val="16"/>
                <w:lang w:eastAsia="pl-PL"/>
              </w:rPr>
            </w:pPr>
          </w:p>
        </w:tc>
        <w:tc>
          <w:tcPr>
            <w:tcW w:w="854" w:type="dxa"/>
            <w:tcBorders>
              <w:bottom w:val="single" w:sz="12" w:space="0" w:color="A8D08D" w:themeColor="accent6" w:themeTint="99"/>
            </w:tcBorders>
            <w:shd w:val="clear" w:color="auto" w:fill="auto"/>
            <w:noWrap/>
            <w:vAlign w:val="center"/>
            <w:hideMark/>
          </w:tcPr>
          <w:p w14:paraId="5877B0D9" w14:textId="77777777" w:rsidR="007F6B07" w:rsidRPr="000A47E6" w:rsidRDefault="007F6B07"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b/>
                <w:bCs/>
                <w:color w:val="000000"/>
                <w:sz w:val="16"/>
                <w:szCs w:val="16"/>
              </w:rPr>
            </w:pPr>
            <w:r w:rsidRPr="000A47E6">
              <w:rPr>
                <w:rFonts w:cs="Arial"/>
                <w:b/>
                <w:bCs/>
                <w:color w:val="000000"/>
                <w:sz w:val="16"/>
                <w:szCs w:val="16"/>
              </w:rPr>
              <w:t>Bardzo często</w:t>
            </w:r>
          </w:p>
        </w:tc>
        <w:tc>
          <w:tcPr>
            <w:tcW w:w="850" w:type="dxa"/>
            <w:tcBorders>
              <w:bottom w:val="single" w:sz="12" w:space="0" w:color="A8D08D" w:themeColor="accent6" w:themeTint="99"/>
            </w:tcBorders>
            <w:shd w:val="clear" w:color="auto" w:fill="auto"/>
            <w:noWrap/>
            <w:vAlign w:val="center"/>
            <w:hideMark/>
          </w:tcPr>
          <w:p w14:paraId="02C84CCD" w14:textId="77777777" w:rsidR="007F6B07" w:rsidRPr="000A47E6" w:rsidRDefault="007F6B07"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b/>
                <w:bCs/>
                <w:color w:val="000000"/>
                <w:sz w:val="16"/>
                <w:szCs w:val="16"/>
              </w:rPr>
            </w:pPr>
            <w:r w:rsidRPr="000A47E6">
              <w:rPr>
                <w:rFonts w:cs="Arial"/>
                <w:b/>
                <w:bCs/>
                <w:color w:val="000000"/>
                <w:sz w:val="16"/>
                <w:szCs w:val="16"/>
              </w:rPr>
              <w:t>Często</w:t>
            </w:r>
          </w:p>
        </w:tc>
        <w:tc>
          <w:tcPr>
            <w:tcW w:w="851" w:type="dxa"/>
            <w:tcBorders>
              <w:bottom w:val="single" w:sz="12" w:space="0" w:color="A8D08D" w:themeColor="accent6" w:themeTint="99"/>
            </w:tcBorders>
            <w:shd w:val="clear" w:color="auto" w:fill="auto"/>
            <w:noWrap/>
            <w:vAlign w:val="center"/>
            <w:hideMark/>
          </w:tcPr>
          <w:p w14:paraId="59371163" w14:textId="77777777" w:rsidR="007F6B07" w:rsidRPr="000A47E6" w:rsidRDefault="007F6B07"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b/>
                <w:bCs/>
                <w:color w:val="000000"/>
                <w:sz w:val="16"/>
                <w:szCs w:val="16"/>
              </w:rPr>
            </w:pPr>
            <w:r w:rsidRPr="000A47E6">
              <w:rPr>
                <w:rFonts w:cs="Arial"/>
                <w:b/>
                <w:bCs/>
                <w:color w:val="000000"/>
                <w:sz w:val="16"/>
                <w:szCs w:val="16"/>
              </w:rPr>
              <w:t>Rzadko</w:t>
            </w:r>
          </w:p>
        </w:tc>
        <w:tc>
          <w:tcPr>
            <w:tcW w:w="850" w:type="dxa"/>
            <w:tcBorders>
              <w:bottom w:val="single" w:sz="12" w:space="0" w:color="A8D08D" w:themeColor="accent6" w:themeTint="99"/>
            </w:tcBorders>
            <w:shd w:val="clear" w:color="auto" w:fill="auto"/>
            <w:noWrap/>
            <w:vAlign w:val="center"/>
            <w:hideMark/>
          </w:tcPr>
          <w:p w14:paraId="30A2F6A8" w14:textId="77777777" w:rsidR="007F6B07" w:rsidRPr="000A47E6" w:rsidRDefault="007F6B07"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b/>
                <w:bCs/>
                <w:color w:val="000000"/>
                <w:sz w:val="16"/>
                <w:szCs w:val="16"/>
              </w:rPr>
            </w:pPr>
            <w:r w:rsidRPr="000A47E6">
              <w:rPr>
                <w:rFonts w:cs="Arial"/>
                <w:b/>
                <w:bCs/>
                <w:color w:val="000000"/>
                <w:sz w:val="16"/>
                <w:szCs w:val="16"/>
              </w:rPr>
              <w:t>Bardzo rzadko</w:t>
            </w:r>
          </w:p>
        </w:tc>
        <w:tc>
          <w:tcPr>
            <w:tcW w:w="901" w:type="dxa"/>
            <w:tcBorders>
              <w:bottom w:val="single" w:sz="12" w:space="0" w:color="A8D08D" w:themeColor="accent6" w:themeTint="99"/>
            </w:tcBorders>
            <w:shd w:val="clear" w:color="auto" w:fill="auto"/>
            <w:noWrap/>
            <w:vAlign w:val="center"/>
            <w:hideMark/>
          </w:tcPr>
          <w:p w14:paraId="76DD66E4" w14:textId="77777777" w:rsidR="007F6B07" w:rsidRPr="000A47E6" w:rsidRDefault="007F6B07"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b/>
                <w:bCs/>
                <w:color w:val="000000"/>
                <w:sz w:val="16"/>
                <w:szCs w:val="16"/>
              </w:rPr>
            </w:pPr>
            <w:r w:rsidRPr="000A47E6">
              <w:rPr>
                <w:rFonts w:cs="Arial"/>
                <w:b/>
                <w:bCs/>
                <w:color w:val="000000"/>
                <w:sz w:val="16"/>
                <w:szCs w:val="16"/>
              </w:rPr>
              <w:t>W ogóle</w:t>
            </w:r>
          </w:p>
        </w:tc>
      </w:tr>
      <w:tr w:rsidR="00B93B6D" w:rsidRPr="00683522" w14:paraId="1BCB595E" w14:textId="77777777" w:rsidTr="00472E6D">
        <w:trPr>
          <w:trHeight w:val="35"/>
          <w:jc w:val="center"/>
        </w:trPr>
        <w:tc>
          <w:tcPr>
            <w:cnfStyle w:val="001000000000" w:firstRow="0" w:lastRow="0" w:firstColumn="1" w:lastColumn="0" w:oddVBand="0" w:evenVBand="0" w:oddHBand="0" w:evenHBand="0" w:firstRowFirstColumn="0" w:firstRowLastColumn="0" w:lastRowFirstColumn="0" w:lastRowLastColumn="0"/>
            <w:tcW w:w="3961" w:type="dxa"/>
            <w:tcBorders>
              <w:top w:val="single" w:sz="12" w:space="0" w:color="A8D08D" w:themeColor="accent6" w:themeTint="99"/>
            </w:tcBorders>
            <w:shd w:val="clear" w:color="auto" w:fill="E2EFD9" w:themeFill="accent6" w:themeFillTint="33"/>
            <w:vAlign w:val="center"/>
            <w:hideMark/>
          </w:tcPr>
          <w:p w14:paraId="5BEF8E16" w14:textId="77777777" w:rsidR="00B93B6D" w:rsidRPr="000A47E6" w:rsidRDefault="00B93B6D" w:rsidP="000A47E6">
            <w:pPr>
              <w:spacing w:before="40" w:after="40"/>
              <w:ind w:firstLine="0"/>
              <w:jc w:val="left"/>
              <w:rPr>
                <w:rFonts w:cs="Arial"/>
                <w:b w:val="0"/>
                <w:color w:val="000000"/>
                <w:sz w:val="16"/>
                <w:szCs w:val="16"/>
              </w:rPr>
            </w:pPr>
            <w:r w:rsidRPr="000A47E6">
              <w:rPr>
                <w:rFonts w:cs="Arial"/>
                <w:b w:val="0"/>
                <w:color w:val="000000"/>
                <w:sz w:val="16"/>
                <w:szCs w:val="16"/>
              </w:rPr>
              <w:t>Szkolenia zewnętrzne</w:t>
            </w:r>
          </w:p>
        </w:tc>
        <w:tc>
          <w:tcPr>
            <w:tcW w:w="854" w:type="dxa"/>
            <w:tcBorders>
              <w:top w:val="single" w:sz="12" w:space="0" w:color="A8D08D" w:themeColor="accent6" w:themeTint="99"/>
            </w:tcBorders>
            <w:shd w:val="clear" w:color="auto" w:fill="E2EFD9" w:themeFill="accent6" w:themeFillTint="33"/>
            <w:vAlign w:val="center"/>
            <w:hideMark/>
          </w:tcPr>
          <w:p w14:paraId="102AC14E"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1</w:t>
            </w:r>
          </w:p>
        </w:tc>
        <w:tc>
          <w:tcPr>
            <w:tcW w:w="850" w:type="dxa"/>
            <w:tcBorders>
              <w:top w:val="single" w:sz="12" w:space="0" w:color="A8D08D" w:themeColor="accent6" w:themeTint="99"/>
            </w:tcBorders>
            <w:shd w:val="clear" w:color="auto" w:fill="E2EFD9" w:themeFill="accent6" w:themeFillTint="33"/>
            <w:vAlign w:val="center"/>
            <w:hideMark/>
          </w:tcPr>
          <w:p w14:paraId="5346829C"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20</w:t>
            </w:r>
          </w:p>
        </w:tc>
        <w:tc>
          <w:tcPr>
            <w:tcW w:w="851" w:type="dxa"/>
            <w:tcBorders>
              <w:top w:val="single" w:sz="12" w:space="0" w:color="A8D08D" w:themeColor="accent6" w:themeTint="99"/>
            </w:tcBorders>
            <w:shd w:val="clear" w:color="auto" w:fill="E2EFD9" w:themeFill="accent6" w:themeFillTint="33"/>
            <w:vAlign w:val="center"/>
            <w:hideMark/>
          </w:tcPr>
          <w:p w14:paraId="530D7A21"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15</w:t>
            </w:r>
          </w:p>
        </w:tc>
        <w:tc>
          <w:tcPr>
            <w:tcW w:w="850" w:type="dxa"/>
            <w:tcBorders>
              <w:top w:val="single" w:sz="12" w:space="0" w:color="A8D08D" w:themeColor="accent6" w:themeTint="99"/>
            </w:tcBorders>
            <w:shd w:val="clear" w:color="auto" w:fill="E2EFD9" w:themeFill="accent6" w:themeFillTint="33"/>
            <w:vAlign w:val="center"/>
            <w:hideMark/>
          </w:tcPr>
          <w:p w14:paraId="47132D90"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1</w:t>
            </w:r>
          </w:p>
        </w:tc>
        <w:tc>
          <w:tcPr>
            <w:tcW w:w="901" w:type="dxa"/>
            <w:tcBorders>
              <w:top w:val="single" w:sz="12" w:space="0" w:color="A8D08D" w:themeColor="accent6" w:themeTint="99"/>
            </w:tcBorders>
            <w:shd w:val="clear" w:color="auto" w:fill="E2EFD9" w:themeFill="accent6" w:themeFillTint="33"/>
            <w:vAlign w:val="center"/>
            <w:hideMark/>
          </w:tcPr>
          <w:p w14:paraId="45C7C487"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2</w:t>
            </w:r>
          </w:p>
        </w:tc>
      </w:tr>
      <w:tr w:rsidR="00B93B6D" w:rsidRPr="00683522" w14:paraId="01938108" w14:textId="77777777" w:rsidTr="00472E6D">
        <w:trPr>
          <w:cnfStyle w:val="000000100000" w:firstRow="0" w:lastRow="0" w:firstColumn="0" w:lastColumn="0" w:oddVBand="0" w:evenVBand="0" w:oddHBand="1" w:evenHBand="0" w:firstRowFirstColumn="0" w:firstRowLastColumn="0" w:lastRowFirstColumn="0" w:lastRowLastColumn="0"/>
          <w:trHeight w:val="35"/>
          <w:jc w:val="center"/>
        </w:trPr>
        <w:tc>
          <w:tcPr>
            <w:cnfStyle w:val="001000000000" w:firstRow="0" w:lastRow="0" w:firstColumn="1" w:lastColumn="0" w:oddVBand="0" w:evenVBand="0" w:oddHBand="0" w:evenHBand="0" w:firstRowFirstColumn="0" w:firstRowLastColumn="0" w:lastRowFirstColumn="0" w:lastRowLastColumn="0"/>
            <w:tcW w:w="3961" w:type="dxa"/>
            <w:shd w:val="clear" w:color="auto" w:fill="auto"/>
            <w:vAlign w:val="center"/>
            <w:hideMark/>
          </w:tcPr>
          <w:p w14:paraId="63303B52" w14:textId="57C4F962" w:rsidR="00B93B6D" w:rsidRPr="000A47E6" w:rsidRDefault="00B93B6D" w:rsidP="000A47E6">
            <w:pPr>
              <w:spacing w:before="40" w:after="40"/>
              <w:ind w:firstLine="0"/>
              <w:jc w:val="left"/>
              <w:rPr>
                <w:rFonts w:cs="Arial"/>
                <w:b w:val="0"/>
                <w:color w:val="000000"/>
                <w:sz w:val="16"/>
                <w:szCs w:val="16"/>
              </w:rPr>
            </w:pPr>
            <w:r w:rsidRPr="000A47E6">
              <w:rPr>
                <w:rFonts w:cs="Arial"/>
                <w:b w:val="0"/>
                <w:color w:val="000000"/>
                <w:sz w:val="16"/>
                <w:szCs w:val="16"/>
              </w:rPr>
              <w:t>Szkolenia wewnętrzne</w:t>
            </w:r>
          </w:p>
        </w:tc>
        <w:tc>
          <w:tcPr>
            <w:tcW w:w="854" w:type="dxa"/>
            <w:shd w:val="clear" w:color="auto" w:fill="auto"/>
            <w:vAlign w:val="center"/>
            <w:hideMark/>
          </w:tcPr>
          <w:p w14:paraId="4C60A044"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2</w:t>
            </w:r>
          </w:p>
        </w:tc>
        <w:tc>
          <w:tcPr>
            <w:tcW w:w="850" w:type="dxa"/>
            <w:shd w:val="clear" w:color="auto" w:fill="auto"/>
            <w:vAlign w:val="center"/>
            <w:hideMark/>
          </w:tcPr>
          <w:p w14:paraId="31F124A0"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18</w:t>
            </w:r>
          </w:p>
        </w:tc>
        <w:tc>
          <w:tcPr>
            <w:tcW w:w="851" w:type="dxa"/>
            <w:shd w:val="clear" w:color="auto" w:fill="auto"/>
            <w:vAlign w:val="center"/>
            <w:hideMark/>
          </w:tcPr>
          <w:p w14:paraId="0B16D263"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10</w:t>
            </w:r>
          </w:p>
        </w:tc>
        <w:tc>
          <w:tcPr>
            <w:tcW w:w="850" w:type="dxa"/>
            <w:shd w:val="clear" w:color="auto" w:fill="auto"/>
            <w:vAlign w:val="center"/>
            <w:hideMark/>
          </w:tcPr>
          <w:p w14:paraId="0591E5A7"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3</w:t>
            </w:r>
          </w:p>
        </w:tc>
        <w:tc>
          <w:tcPr>
            <w:tcW w:w="901" w:type="dxa"/>
            <w:shd w:val="clear" w:color="auto" w:fill="auto"/>
            <w:vAlign w:val="center"/>
            <w:hideMark/>
          </w:tcPr>
          <w:p w14:paraId="4923E84C"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6</w:t>
            </w:r>
          </w:p>
        </w:tc>
      </w:tr>
      <w:tr w:rsidR="00B93B6D" w:rsidRPr="00683522" w14:paraId="1435ED91" w14:textId="77777777" w:rsidTr="00472E6D">
        <w:trPr>
          <w:trHeight w:val="35"/>
          <w:jc w:val="center"/>
        </w:trPr>
        <w:tc>
          <w:tcPr>
            <w:cnfStyle w:val="001000000000" w:firstRow="0" w:lastRow="0" w:firstColumn="1" w:lastColumn="0" w:oddVBand="0" w:evenVBand="0" w:oddHBand="0" w:evenHBand="0" w:firstRowFirstColumn="0" w:firstRowLastColumn="0" w:lastRowFirstColumn="0" w:lastRowLastColumn="0"/>
            <w:tcW w:w="3961" w:type="dxa"/>
            <w:shd w:val="clear" w:color="auto" w:fill="E2EFD9" w:themeFill="accent6" w:themeFillTint="33"/>
            <w:vAlign w:val="center"/>
            <w:hideMark/>
          </w:tcPr>
          <w:p w14:paraId="12C9C615" w14:textId="3AA00230" w:rsidR="00B93B6D" w:rsidRPr="000A47E6" w:rsidRDefault="00B93B6D" w:rsidP="000A47E6">
            <w:pPr>
              <w:spacing w:before="40" w:after="40"/>
              <w:ind w:firstLine="0"/>
              <w:jc w:val="left"/>
              <w:rPr>
                <w:rFonts w:cs="Arial"/>
                <w:b w:val="0"/>
                <w:color w:val="000000"/>
                <w:sz w:val="16"/>
                <w:szCs w:val="16"/>
              </w:rPr>
            </w:pPr>
            <w:r w:rsidRPr="000A47E6">
              <w:rPr>
                <w:rFonts w:cs="Arial"/>
                <w:b w:val="0"/>
                <w:color w:val="000000"/>
                <w:sz w:val="16"/>
                <w:szCs w:val="16"/>
              </w:rPr>
              <w:t>Planowanie i realizacja indywidualnych karier zawodowych</w:t>
            </w:r>
          </w:p>
        </w:tc>
        <w:tc>
          <w:tcPr>
            <w:tcW w:w="854" w:type="dxa"/>
            <w:shd w:val="clear" w:color="auto" w:fill="E2EFD9" w:themeFill="accent6" w:themeFillTint="33"/>
            <w:vAlign w:val="center"/>
            <w:hideMark/>
          </w:tcPr>
          <w:p w14:paraId="61C0D39E"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0</w:t>
            </w:r>
          </w:p>
        </w:tc>
        <w:tc>
          <w:tcPr>
            <w:tcW w:w="850" w:type="dxa"/>
            <w:shd w:val="clear" w:color="auto" w:fill="E2EFD9" w:themeFill="accent6" w:themeFillTint="33"/>
            <w:vAlign w:val="center"/>
            <w:hideMark/>
          </w:tcPr>
          <w:p w14:paraId="3D833E63"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4</w:t>
            </w:r>
          </w:p>
        </w:tc>
        <w:tc>
          <w:tcPr>
            <w:tcW w:w="851" w:type="dxa"/>
            <w:shd w:val="clear" w:color="auto" w:fill="E2EFD9" w:themeFill="accent6" w:themeFillTint="33"/>
            <w:vAlign w:val="center"/>
            <w:hideMark/>
          </w:tcPr>
          <w:p w14:paraId="6EFD1FFF"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9</w:t>
            </w:r>
          </w:p>
        </w:tc>
        <w:tc>
          <w:tcPr>
            <w:tcW w:w="850" w:type="dxa"/>
            <w:shd w:val="clear" w:color="auto" w:fill="E2EFD9" w:themeFill="accent6" w:themeFillTint="33"/>
            <w:vAlign w:val="center"/>
            <w:hideMark/>
          </w:tcPr>
          <w:p w14:paraId="7FC17723"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6</w:t>
            </w:r>
          </w:p>
        </w:tc>
        <w:tc>
          <w:tcPr>
            <w:tcW w:w="901" w:type="dxa"/>
            <w:shd w:val="clear" w:color="auto" w:fill="E2EFD9" w:themeFill="accent6" w:themeFillTint="33"/>
            <w:vAlign w:val="center"/>
            <w:hideMark/>
          </w:tcPr>
          <w:p w14:paraId="3C048382"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19</w:t>
            </w:r>
          </w:p>
        </w:tc>
      </w:tr>
      <w:tr w:rsidR="00B93B6D" w:rsidRPr="00683522" w14:paraId="4B930380" w14:textId="77777777" w:rsidTr="00472E6D">
        <w:trPr>
          <w:cnfStyle w:val="000000100000" w:firstRow="0" w:lastRow="0" w:firstColumn="0" w:lastColumn="0" w:oddVBand="0" w:evenVBand="0" w:oddHBand="1" w:evenHBand="0" w:firstRowFirstColumn="0" w:firstRowLastColumn="0" w:lastRowFirstColumn="0" w:lastRowLastColumn="0"/>
          <w:trHeight w:val="35"/>
          <w:jc w:val="center"/>
        </w:trPr>
        <w:tc>
          <w:tcPr>
            <w:cnfStyle w:val="001000000000" w:firstRow="0" w:lastRow="0" w:firstColumn="1" w:lastColumn="0" w:oddVBand="0" w:evenVBand="0" w:oddHBand="0" w:evenHBand="0" w:firstRowFirstColumn="0" w:firstRowLastColumn="0" w:lastRowFirstColumn="0" w:lastRowLastColumn="0"/>
            <w:tcW w:w="3961" w:type="dxa"/>
            <w:shd w:val="clear" w:color="auto" w:fill="auto"/>
            <w:vAlign w:val="center"/>
            <w:hideMark/>
          </w:tcPr>
          <w:p w14:paraId="73E79742" w14:textId="77777777" w:rsidR="00B93B6D" w:rsidRPr="000A47E6" w:rsidRDefault="00B93B6D" w:rsidP="000A47E6">
            <w:pPr>
              <w:spacing w:before="40" w:after="40"/>
              <w:ind w:firstLine="0"/>
              <w:jc w:val="left"/>
              <w:rPr>
                <w:rFonts w:cs="Arial"/>
                <w:b w:val="0"/>
                <w:color w:val="000000"/>
                <w:sz w:val="16"/>
                <w:szCs w:val="16"/>
              </w:rPr>
            </w:pPr>
            <w:r w:rsidRPr="000A47E6">
              <w:rPr>
                <w:rFonts w:cs="Arial"/>
                <w:b w:val="0"/>
                <w:color w:val="000000"/>
                <w:sz w:val="16"/>
                <w:szCs w:val="16"/>
              </w:rPr>
              <w:t>Kursy, seminaria, studia podyplomowe</w:t>
            </w:r>
          </w:p>
        </w:tc>
        <w:tc>
          <w:tcPr>
            <w:tcW w:w="854" w:type="dxa"/>
            <w:shd w:val="clear" w:color="auto" w:fill="auto"/>
            <w:vAlign w:val="center"/>
            <w:hideMark/>
          </w:tcPr>
          <w:p w14:paraId="16A2B90A"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0</w:t>
            </w:r>
          </w:p>
        </w:tc>
        <w:tc>
          <w:tcPr>
            <w:tcW w:w="850" w:type="dxa"/>
            <w:shd w:val="clear" w:color="auto" w:fill="auto"/>
            <w:vAlign w:val="center"/>
            <w:hideMark/>
          </w:tcPr>
          <w:p w14:paraId="7BA1640F"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8</w:t>
            </w:r>
          </w:p>
        </w:tc>
        <w:tc>
          <w:tcPr>
            <w:tcW w:w="851" w:type="dxa"/>
            <w:shd w:val="clear" w:color="auto" w:fill="auto"/>
            <w:vAlign w:val="center"/>
            <w:hideMark/>
          </w:tcPr>
          <w:p w14:paraId="798892D3"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14</w:t>
            </w:r>
          </w:p>
        </w:tc>
        <w:tc>
          <w:tcPr>
            <w:tcW w:w="850" w:type="dxa"/>
            <w:shd w:val="clear" w:color="auto" w:fill="auto"/>
            <w:vAlign w:val="center"/>
            <w:hideMark/>
          </w:tcPr>
          <w:p w14:paraId="0775A0C4"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5</w:t>
            </w:r>
          </w:p>
        </w:tc>
        <w:tc>
          <w:tcPr>
            <w:tcW w:w="901" w:type="dxa"/>
            <w:shd w:val="clear" w:color="auto" w:fill="auto"/>
            <w:vAlign w:val="center"/>
            <w:hideMark/>
          </w:tcPr>
          <w:p w14:paraId="46A53946"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12</w:t>
            </w:r>
          </w:p>
        </w:tc>
      </w:tr>
      <w:tr w:rsidR="00B93B6D" w:rsidRPr="00683522" w14:paraId="4F1F7210" w14:textId="77777777" w:rsidTr="00472E6D">
        <w:trPr>
          <w:trHeight w:val="37"/>
          <w:jc w:val="center"/>
        </w:trPr>
        <w:tc>
          <w:tcPr>
            <w:cnfStyle w:val="001000000000" w:firstRow="0" w:lastRow="0" w:firstColumn="1" w:lastColumn="0" w:oddVBand="0" w:evenVBand="0" w:oddHBand="0" w:evenHBand="0" w:firstRowFirstColumn="0" w:firstRowLastColumn="0" w:lastRowFirstColumn="0" w:lastRowLastColumn="0"/>
            <w:tcW w:w="3961" w:type="dxa"/>
            <w:shd w:val="clear" w:color="auto" w:fill="E2EFD9" w:themeFill="accent6" w:themeFillTint="33"/>
            <w:vAlign w:val="center"/>
            <w:hideMark/>
          </w:tcPr>
          <w:p w14:paraId="61FA33DE" w14:textId="77777777" w:rsidR="00B93B6D" w:rsidRPr="000A47E6" w:rsidRDefault="00B93B6D" w:rsidP="000A47E6">
            <w:pPr>
              <w:spacing w:before="40" w:after="40"/>
              <w:ind w:firstLine="0"/>
              <w:jc w:val="left"/>
              <w:rPr>
                <w:rFonts w:cs="Arial"/>
                <w:b w:val="0"/>
                <w:color w:val="000000"/>
                <w:sz w:val="16"/>
                <w:szCs w:val="16"/>
              </w:rPr>
            </w:pPr>
            <w:r w:rsidRPr="000A47E6">
              <w:rPr>
                <w:rFonts w:cs="Arial"/>
                <w:b w:val="0"/>
                <w:color w:val="000000"/>
                <w:sz w:val="16"/>
                <w:szCs w:val="16"/>
              </w:rPr>
              <w:t>Coaching</w:t>
            </w:r>
          </w:p>
        </w:tc>
        <w:tc>
          <w:tcPr>
            <w:tcW w:w="854" w:type="dxa"/>
            <w:shd w:val="clear" w:color="auto" w:fill="E2EFD9" w:themeFill="accent6" w:themeFillTint="33"/>
            <w:vAlign w:val="center"/>
            <w:hideMark/>
          </w:tcPr>
          <w:p w14:paraId="56A4BAD7"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1</w:t>
            </w:r>
          </w:p>
        </w:tc>
        <w:tc>
          <w:tcPr>
            <w:tcW w:w="850" w:type="dxa"/>
            <w:shd w:val="clear" w:color="auto" w:fill="E2EFD9" w:themeFill="accent6" w:themeFillTint="33"/>
            <w:vAlign w:val="center"/>
            <w:hideMark/>
          </w:tcPr>
          <w:p w14:paraId="08A0B93A"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3</w:t>
            </w:r>
          </w:p>
        </w:tc>
        <w:tc>
          <w:tcPr>
            <w:tcW w:w="851" w:type="dxa"/>
            <w:shd w:val="clear" w:color="auto" w:fill="E2EFD9" w:themeFill="accent6" w:themeFillTint="33"/>
            <w:vAlign w:val="center"/>
            <w:hideMark/>
          </w:tcPr>
          <w:p w14:paraId="18EEA7DC"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11</w:t>
            </w:r>
          </w:p>
        </w:tc>
        <w:tc>
          <w:tcPr>
            <w:tcW w:w="850" w:type="dxa"/>
            <w:shd w:val="clear" w:color="auto" w:fill="E2EFD9" w:themeFill="accent6" w:themeFillTint="33"/>
            <w:vAlign w:val="center"/>
            <w:hideMark/>
          </w:tcPr>
          <w:p w14:paraId="16AA68D5"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4</w:t>
            </w:r>
          </w:p>
        </w:tc>
        <w:tc>
          <w:tcPr>
            <w:tcW w:w="901" w:type="dxa"/>
            <w:shd w:val="clear" w:color="auto" w:fill="E2EFD9" w:themeFill="accent6" w:themeFillTint="33"/>
            <w:vAlign w:val="center"/>
            <w:hideMark/>
          </w:tcPr>
          <w:p w14:paraId="228478EA" w14:textId="77777777" w:rsidR="00B93B6D" w:rsidRPr="00683522" w:rsidRDefault="00B93B6D" w:rsidP="000A47E6">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cs="Arial"/>
                <w:color w:val="000000"/>
                <w:sz w:val="16"/>
                <w:szCs w:val="16"/>
              </w:rPr>
            </w:pPr>
            <w:r w:rsidRPr="00683522">
              <w:rPr>
                <w:rFonts w:cs="Arial"/>
                <w:color w:val="000000"/>
                <w:sz w:val="16"/>
                <w:szCs w:val="16"/>
              </w:rPr>
              <w:t>20</w:t>
            </w:r>
          </w:p>
        </w:tc>
      </w:tr>
      <w:tr w:rsidR="00B93B6D" w:rsidRPr="00683522" w14:paraId="10AF9182" w14:textId="77777777" w:rsidTr="00472E6D">
        <w:trPr>
          <w:cnfStyle w:val="000000100000" w:firstRow="0" w:lastRow="0" w:firstColumn="0" w:lastColumn="0" w:oddVBand="0" w:evenVBand="0" w:oddHBand="1" w:evenHBand="0" w:firstRowFirstColumn="0" w:firstRowLastColumn="0" w:lastRowFirstColumn="0" w:lastRowLastColumn="0"/>
          <w:trHeight w:val="35"/>
          <w:jc w:val="center"/>
        </w:trPr>
        <w:tc>
          <w:tcPr>
            <w:cnfStyle w:val="001000000000" w:firstRow="0" w:lastRow="0" w:firstColumn="1" w:lastColumn="0" w:oddVBand="0" w:evenVBand="0" w:oddHBand="0" w:evenHBand="0" w:firstRowFirstColumn="0" w:firstRowLastColumn="0" w:lastRowFirstColumn="0" w:lastRowLastColumn="0"/>
            <w:tcW w:w="3961" w:type="dxa"/>
            <w:shd w:val="clear" w:color="auto" w:fill="auto"/>
            <w:vAlign w:val="center"/>
            <w:hideMark/>
          </w:tcPr>
          <w:p w14:paraId="0467AD7A" w14:textId="77777777" w:rsidR="00B93B6D" w:rsidRPr="000A47E6" w:rsidRDefault="00B93B6D" w:rsidP="000A47E6">
            <w:pPr>
              <w:spacing w:before="40" w:after="40"/>
              <w:ind w:firstLine="0"/>
              <w:jc w:val="left"/>
              <w:rPr>
                <w:rFonts w:cs="Arial"/>
                <w:b w:val="0"/>
                <w:color w:val="000000"/>
                <w:sz w:val="16"/>
                <w:szCs w:val="16"/>
              </w:rPr>
            </w:pPr>
            <w:r w:rsidRPr="000A47E6">
              <w:rPr>
                <w:rFonts w:cs="Arial"/>
                <w:b w:val="0"/>
                <w:color w:val="000000"/>
                <w:sz w:val="16"/>
                <w:szCs w:val="16"/>
              </w:rPr>
              <w:t>Zdobywanie stopni zawodowych/tytułów naukowych</w:t>
            </w:r>
          </w:p>
        </w:tc>
        <w:tc>
          <w:tcPr>
            <w:tcW w:w="854" w:type="dxa"/>
            <w:shd w:val="clear" w:color="auto" w:fill="auto"/>
            <w:vAlign w:val="center"/>
            <w:hideMark/>
          </w:tcPr>
          <w:p w14:paraId="1876D6BF"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0</w:t>
            </w:r>
          </w:p>
        </w:tc>
        <w:tc>
          <w:tcPr>
            <w:tcW w:w="850" w:type="dxa"/>
            <w:shd w:val="clear" w:color="auto" w:fill="auto"/>
            <w:vAlign w:val="center"/>
            <w:hideMark/>
          </w:tcPr>
          <w:p w14:paraId="2219246C"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1</w:t>
            </w:r>
          </w:p>
        </w:tc>
        <w:tc>
          <w:tcPr>
            <w:tcW w:w="851" w:type="dxa"/>
            <w:shd w:val="clear" w:color="auto" w:fill="auto"/>
            <w:vAlign w:val="center"/>
            <w:hideMark/>
          </w:tcPr>
          <w:p w14:paraId="3996FE34"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0</w:t>
            </w:r>
          </w:p>
        </w:tc>
        <w:tc>
          <w:tcPr>
            <w:tcW w:w="850" w:type="dxa"/>
            <w:shd w:val="clear" w:color="auto" w:fill="auto"/>
            <w:vAlign w:val="center"/>
            <w:hideMark/>
          </w:tcPr>
          <w:p w14:paraId="70A2E8DB"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0</w:t>
            </w:r>
          </w:p>
        </w:tc>
        <w:tc>
          <w:tcPr>
            <w:tcW w:w="901" w:type="dxa"/>
            <w:shd w:val="clear" w:color="auto" w:fill="auto"/>
            <w:vAlign w:val="center"/>
            <w:hideMark/>
          </w:tcPr>
          <w:p w14:paraId="34CBFCD7" w14:textId="77777777" w:rsidR="00B93B6D" w:rsidRPr="00683522" w:rsidRDefault="00B93B6D" w:rsidP="000A47E6">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cs="Arial"/>
                <w:color w:val="000000"/>
                <w:sz w:val="16"/>
                <w:szCs w:val="16"/>
              </w:rPr>
            </w:pPr>
            <w:r w:rsidRPr="00683522">
              <w:rPr>
                <w:rFonts w:cs="Arial"/>
                <w:color w:val="000000"/>
                <w:sz w:val="16"/>
                <w:szCs w:val="16"/>
              </w:rPr>
              <w:t>0</w:t>
            </w:r>
          </w:p>
        </w:tc>
      </w:tr>
    </w:tbl>
    <w:p w14:paraId="3A6DF40E" w14:textId="6D576E99" w:rsidR="00B93B6D" w:rsidRDefault="00B93B6D" w:rsidP="007B4524">
      <w:pPr>
        <w:pStyle w:val="AZRODLO"/>
        <w:spacing w:before="60"/>
      </w:pPr>
      <w:r w:rsidRPr="00E747C5">
        <w:t>Źródło: badanie CAWI/CATI, n=3</w:t>
      </w:r>
      <w:r>
        <w:t>9</w:t>
      </w:r>
    </w:p>
    <w:p w14:paraId="12C84811" w14:textId="6935CED7" w:rsidR="005F1087" w:rsidRDefault="005F1087" w:rsidP="005F1087"/>
    <w:p w14:paraId="0334F805" w14:textId="77777777" w:rsidR="00B93B6D" w:rsidRPr="00E747C5" w:rsidRDefault="00B93B6D" w:rsidP="00B93B6D">
      <w:pPr>
        <w:pStyle w:val="Nagwek2"/>
      </w:pPr>
      <w:bookmarkStart w:id="61" w:name="_Toc80866772"/>
      <w:r>
        <w:t xml:space="preserve">2.4. </w:t>
      </w:r>
      <w:r w:rsidRPr="00E747C5">
        <w:t>Bariery prowadzenia (rozwoju) działalności oraz potrzeby IOB</w:t>
      </w:r>
      <w:bookmarkEnd w:id="61"/>
    </w:p>
    <w:p w14:paraId="221B8394" w14:textId="2DFCCA1D" w:rsidR="00B93B6D" w:rsidRPr="00E747C5" w:rsidRDefault="00A46454" w:rsidP="00B93B6D">
      <w:pPr>
        <w:spacing w:before="120" w:after="120"/>
        <w:rPr>
          <w:rFonts w:cs="Arial"/>
          <w:szCs w:val="20"/>
        </w:rPr>
      </w:pPr>
      <w:r>
        <w:rPr>
          <w:rFonts w:cs="Arial"/>
          <w:szCs w:val="20"/>
        </w:rPr>
        <w:t>IOB</w:t>
      </w:r>
      <w:r w:rsidR="00B93B6D" w:rsidRPr="00E747C5">
        <w:rPr>
          <w:rFonts w:cs="Arial"/>
          <w:szCs w:val="20"/>
        </w:rPr>
        <w:t xml:space="preserve"> funkcjonując w określonym otoczeniu korzystają z</w:t>
      </w:r>
      <w:r w:rsidR="00B93B6D">
        <w:rPr>
          <w:rFonts w:cs="Arial"/>
          <w:szCs w:val="20"/>
        </w:rPr>
        <w:t xml:space="preserve"> </w:t>
      </w:r>
      <w:r w:rsidR="00B93B6D" w:rsidRPr="00E747C5">
        <w:rPr>
          <w:rFonts w:cs="Arial"/>
          <w:szCs w:val="20"/>
        </w:rPr>
        <w:t xml:space="preserve">możliwości, jakie ono </w:t>
      </w:r>
      <w:r w:rsidR="00ED1259">
        <w:rPr>
          <w:rFonts w:cs="Arial"/>
          <w:szCs w:val="20"/>
        </w:rPr>
        <w:t>stwarza</w:t>
      </w:r>
      <w:r w:rsidR="00B93B6D" w:rsidRPr="00E747C5">
        <w:rPr>
          <w:rFonts w:cs="Arial"/>
          <w:szCs w:val="20"/>
        </w:rPr>
        <w:t xml:space="preserve"> (np. w postaci zapotrzebowania na określone usługi czy dostępności funduszy stymulujących ich działalność), ale także podlegają barierom i ograniczeniom, jakie mogą wynikać </w:t>
      </w:r>
      <w:r w:rsidR="005F1FBF">
        <w:rPr>
          <w:rFonts w:cs="Arial"/>
          <w:szCs w:val="20"/>
        </w:rPr>
        <w:br/>
      </w:r>
      <w:r w:rsidR="00B93B6D" w:rsidRPr="00E747C5">
        <w:rPr>
          <w:rFonts w:cs="Arial"/>
          <w:szCs w:val="20"/>
        </w:rPr>
        <w:t xml:space="preserve">z właściwości środowiska społeczno-gospodarczego. </w:t>
      </w:r>
      <w:r w:rsidR="00ED1259">
        <w:rPr>
          <w:rFonts w:cs="Arial"/>
          <w:szCs w:val="20"/>
        </w:rPr>
        <w:t>Oczywiście n</w:t>
      </w:r>
      <w:r w:rsidR="00B93B6D" w:rsidRPr="00E747C5">
        <w:rPr>
          <w:rFonts w:cs="Arial"/>
          <w:szCs w:val="20"/>
        </w:rPr>
        <w:t>a kwestię barier należy patrzeć bardzo szeroko i</w:t>
      </w:r>
      <w:r w:rsidR="00F43462">
        <w:rPr>
          <w:rFonts w:cs="Arial"/>
          <w:szCs w:val="20"/>
        </w:rPr>
        <w:t xml:space="preserve"> </w:t>
      </w:r>
      <w:r w:rsidR="00B93B6D" w:rsidRPr="00E747C5">
        <w:rPr>
          <w:rFonts w:cs="Arial"/>
          <w:szCs w:val="20"/>
        </w:rPr>
        <w:t xml:space="preserve">rozpatrywać je oddzielnie w zależności od tego czy </w:t>
      </w:r>
      <w:r w:rsidR="00C77549">
        <w:rPr>
          <w:rFonts w:cs="Arial"/>
          <w:szCs w:val="20"/>
        </w:rPr>
        <w:t>mowa</w:t>
      </w:r>
      <w:r w:rsidR="00B93B6D" w:rsidRPr="00E747C5">
        <w:rPr>
          <w:rFonts w:cs="Arial"/>
          <w:szCs w:val="20"/>
        </w:rPr>
        <w:t xml:space="preserve"> </w:t>
      </w:r>
      <w:r w:rsidR="005F1FBF">
        <w:rPr>
          <w:rFonts w:cs="Arial"/>
          <w:szCs w:val="20"/>
        </w:rPr>
        <w:br/>
      </w:r>
      <w:r w:rsidR="00B93B6D" w:rsidRPr="00E747C5">
        <w:rPr>
          <w:rFonts w:cs="Arial"/>
          <w:szCs w:val="20"/>
        </w:rPr>
        <w:t>o wspieraniu przedsiębiorczości, czy też rozwoju innowacji. Literatura przedmiotu</w:t>
      </w:r>
      <w:r w:rsidR="004C2E96">
        <w:rPr>
          <w:rFonts w:cs="Arial"/>
          <w:szCs w:val="20"/>
        </w:rPr>
        <w:t xml:space="preserve"> oraz</w:t>
      </w:r>
      <w:r w:rsidR="00B93B6D" w:rsidRPr="00E747C5">
        <w:rPr>
          <w:rFonts w:cs="Arial"/>
          <w:szCs w:val="20"/>
        </w:rPr>
        <w:t xml:space="preserve"> analizy i badania przeprowadzone w związku z</w:t>
      </w:r>
      <w:r w:rsidR="00F43462">
        <w:rPr>
          <w:rFonts w:cs="Arial"/>
          <w:szCs w:val="20"/>
        </w:rPr>
        <w:t xml:space="preserve"> </w:t>
      </w:r>
      <w:r w:rsidR="00B93B6D" w:rsidRPr="00E747C5">
        <w:rPr>
          <w:rFonts w:cs="Arial"/>
          <w:szCs w:val="20"/>
        </w:rPr>
        <w:t>funkcjonowaniem instytucjonalnego systemu wsparcia biznesu poświęca</w:t>
      </w:r>
      <w:r w:rsidR="004C2E96">
        <w:rPr>
          <w:rFonts w:cs="Arial"/>
          <w:szCs w:val="20"/>
        </w:rPr>
        <w:t>ją</w:t>
      </w:r>
      <w:r w:rsidR="00B93B6D" w:rsidRPr="00E747C5">
        <w:rPr>
          <w:rFonts w:cs="Arial"/>
          <w:szCs w:val="20"/>
        </w:rPr>
        <w:t xml:space="preserve"> wiele uwag</w:t>
      </w:r>
      <w:r w:rsidR="00B93B6D">
        <w:rPr>
          <w:rFonts w:cs="Arial"/>
          <w:szCs w:val="20"/>
        </w:rPr>
        <w:t>i</w:t>
      </w:r>
      <w:r w:rsidR="00B93B6D" w:rsidRPr="00E747C5">
        <w:rPr>
          <w:rFonts w:cs="Arial"/>
          <w:szCs w:val="20"/>
        </w:rPr>
        <w:t xml:space="preserve"> tym zagadnieniom. Wskazuj</w:t>
      </w:r>
      <w:r w:rsidR="001D0ABE">
        <w:rPr>
          <w:rFonts w:cs="Arial"/>
          <w:szCs w:val="20"/>
        </w:rPr>
        <w:t xml:space="preserve">ą one </w:t>
      </w:r>
      <w:r w:rsidR="00B93B6D" w:rsidRPr="00E747C5">
        <w:rPr>
          <w:rFonts w:cs="Arial"/>
          <w:szCs w:val="20"/>
        </w:rPr>
        <w:t xml:space="preserve">chociażby na </w:t>
      </w:r>
      <w:r w:rsidR="00B93B6D" w:rsidRPr="00E747C5">
        <w:t xml:space="preserve">brak rozwiązań prawnych promujących współpracę </w:t>
      </w:r>
      <w:r w:rsidR="004C2E96">
        <w:t>IOB</w:t>
      </w:r>
      <w:r w:rsidR="00B93B6D" w:rsidRPr="00E747C5">
        <w:t xml:space="preserve"> z</w:t>
      </w:r>
      <w:r w:rsidR="00F43462">
        <w:t xml:space="preserve"> </w:t>
      </w:r>
      <w:r w:rsidR="00B93B6D" w:rsidRPr="00E747C5">
        <w:t>otoczeniem (np. zachęt podatkowych), ograniczone możliwości finansowe odbiorców usług, trudności w dostępie do kapitału</w:t>
      </w:r>
      <w:r w:rsidR="00B93B6D" w:rsidRPr="00E747C5">
        <w:rPr>
          <w:rStyle w:val="Odwoanieprzypisudolnego"/>
        </w:rPr>
        <w:footnoteReference w:id="47"/>
      </w:r>
      <w:r w:rsidR="00B93B6D">
        <w:t>.</w:t>
      </w:r>
      <w:r w:rsidR="00B93B6D" w:rsidRPr="00E747C5">
        <w:t xml:space="preserve"> </w:t>
      </w:r>
      <w:r w:rsidR="00292A22">
        <w:t>Podkreśla</w:t>
      </w:r>
      <w:r w:rsidR="004C23D9">
        <w:t>ją</w:t>
      </w:r>
      <w:r w:rsidR="00B93B6D" w:rsidRPr="00E747C5">
        <w:t xml:space="preserve"> ponadto, że bariery funkcjonowania IOB mogą mieć różnoraki charakter: </w:t>
      </w:r>
      <w:r w:rsidR="00B93B6D" w:rsidRPr="00D4059C">
        <w:rPr>
          <w:bCs/>
        </w:rPr>
        <w:t>strukturalny</w:t>
      </w:r>
      <w:r w:rsidR="00B93B6D" w:rsidRPr="00E747C5">
        <w:t xml:space="preserve"> (</w:t>
      </w:r>
      <w:r w:rsidR="00B93B6D" w:rsidRPr="00E747C5">
        <w:rPr>
          <w:rFonts w:cs="Arial"/>
          <w:szCs w:val="20"/>
        </w:rPr>
        <w:t>wynikają</w:t>
      </w:r>
      <w:r w:rsidR="004C23D9">
        <w:rPr>
          <w:rFonts w:cs="Arial"/>
          <w:szCs w:val="20"/>
        </w:rPr>
        <w:t>cy</w:t>
      </w:r>
      <w:r w:rsidR="00B93B6D" w:rsidRPr="00E747C5">
        <w:rPr>
          <w:rFonts w:cs="Arial"/>
          <w:szCs w:val="20"/>
        </w:rPr>
        <w:t xml:space="preserve"> przede wszystkim ze specyfiki sektorów gospodarki, nauki, badań </w:t>
      </w:r>
      <w:r w:rsidR="005F1FBF">
        <w:rPr>
          <w:rFonts w:cs="Arial"/>
          <w:szCs w:val="20"/>
        </w:rPr>
        <w:br/>
      </w:r>
      <w:r w:rsidR="00B93B6D" w:rsidRPr="00E747C5">
        <w:rPr>
          <w:rFonts w:cs="Arial"/>
          <w:szCs w:val="20"/>
        </w:rPr>
        <w:t xml:space="preserve">i rozwoju), </w:t>
      </w:r>
      <w:r w:rsidR="00B93B6D" w:rsidRPr="00D4059C">
        <w:rPr>
          <w:rFonts w:cs="Arial"/>
          <w:bCs/>
          <w:szCs w:val="20"/>
        </w:rPr>
        <w:t>świadomościowo-kulturowy</w:t>
      </w:r>
      <w:r w:rsidR="00B93B6D" w:rsidRPr="00E747C5">
        <w:rPr>
          <w:rFonts w:cs="Arial"/>
          <w:szCs w:val="20"/>
        </w:rPr>
        <w:t xml:space="preserve"> (odnoszący się do braku zaufania, posługiwania się stereotypami, braku świadomości i niskiej akceptacji społecznej dla innowacyjnych postaw, </w:t>
      </w:r>
      <w:r w:rsidR="00B93B6D" w:rsidRPr="00E747C5">
        <w:rPr>
          <w:rFonts w:cs="Arial"/>
          <w:szCs w:val="20"/>
        </w:rPr>
        <w:lastRenderedPageBreak/>
        <w:t>przy jednocze</w:t>
      </w:r>
      <w:r w:rsidR="004C23D9">
        <w:rPr>
          <w:rFonts w:cs="Arial"/>
          <w:szCs w:val="20"/>
        </w:rPr>
        <w:t>snej</w:t>
      </w:r>
      <w:r w:rsidR="00B93B6D" w:rsidRPr="00E747C5">
        <w:rPr>
          <w:rFonts w:cs="Arial"/>
          <w:szCs w:val="20"/>
        </w:rPr>
        <w:t xml:space="preserve"> wysokiej samoocenie uczestników relacji nauka-biznes) czy </w:t>
      </w:r>
      <w:r w:rsidR="00B93B6D" w:rsidRPr="00D4059C">
        <w:rPr>
          <w:rFonts w:cs="Arial"/>
          <w:bCs/>
          <w:szCs w:val="20"/>
        </w:rPr>
        <w:t>kompetencyjny</w:t>
      </w:r>
      <w:r w:rsidR="00B93B6D" w:rsidRPr="00E747C5">
        <w:rPr>
          <w:rStyle w:val="Odwoanieprzypisudolnego"/>
          <w:rFonts w:cs="Arial"/>
          <w:szCs w:val="20"/>
        </w:rPr>
        <w:footnoteReference w:id="48"/>
      </w:r>
      <w:r w:rsidR="00B93B6D">
        <w:rPr>
          <w:rFonts w:cs="Arial"/>
          <w:szCs w:val="20"/>
        </w:rPr>
        <w:t>.</w:t>
      </w:r>
    </w:p>
    <w:p w14:paraId="14937B3E" w14:textId="7F9DD344" w:rsidR="00B93B6D" w:rsidRDefault="00B93B6D" w:rsidP="00B93B6D">
      <w:pPr>
        <w:spacing w:before="120" w:after="120"/>
        <w:rPr>
          <w:rFonts w:cs="Arial"/>
          <w:szCs w:val="20"/>
        </w:rPr>
      </w:pPr>
      <w:r w:rsidRPr="00E747C5">
        <w:rPr>
          <w:rFonts w:cs="Arial"/>
          <w:szCs w:val="20"/>
        </w:rPr>
        <w:t xml:space="preserve">W przypadku wielkopolskich IOB jako podstawową grupę </w:t>
      </w:r>
      <w:r w:rsidR="004C23D9">
        <w:rPr>
          <w:rFonts w:cs="Arial"/>
          <w:szCs w:val="20"/>
        </w:rPr>
        <w:t xml:space="preserve">barier </w:t>
      </w:r>
      <w:r w:rsidRPr="00E747C5">
        <w:rPr>
          <w:rFonts w:cs="Arial"/>
          <w:szCs w:val="20"/>
        </w:rPr>
        <w:t>wskazano bariery finansowe</w:t>
      </w:r>
      <w:r w:rsidR="00701148">
        <w:rPr>
          <w:rFonts w:cs="Arial"/>
          <w:szCs w:val="20"/>
        </w:rPr>
        <w:t xml:space="preserve"> </w:t>
      </w:r>
      <w:r w:rsidR="00361CF6">
        <w:rPr>
          <w:rFonts w:cs="Arial"/>
          <w:szCs w:val="20"/>
        </w:rPr>
        <w:t>(por. wykres 28, tabela 20)</w:t>
      </w:r>
      <w:r w:rsidRPr="00E747C5">
        <w:rPr>
          <w:rFonts w:cs="Arial"/>
          <w:szCs w:val="20"/>
        </w:rPr>
        <w:t>. Korespondują one ze wskazywanym jak</w:t>
      </w:r>
      <w:bookmarkStart w:id="62" w:name="_GoBack"/>
      <w:bookmarkEnd w:id="62"/>
      <w:r w:rsidRPr="00E747C5">
        <w:rPr>
          <w:rFonts w:cs="Arial"/>
          <w:szCs w:val="20"/>
        </w:rPr>
        <w:t>o kolejna bariera przyzwyczajeniem przedsiębiorców do otrzymywania nieodpłatnych</w:t>
      </w:r>
      <w:r>
        <w:rPr>
          <w:rFonts w:cs="Arial"/>
          <w:szCs w:val="20"/>
        </w:rPr>
        <w:t xml:space="preserve"> form wsparcia</w:t>
      </w:r>
      <w:r w:rsidRPr="00E747C5">
        <w:rPr>
          <w:rFonts w:cs="Arial"/>
          <w:szCs w:val="20"/>
        </w:rPr>
        <w:t xml:space="preserve"> (tj. najczęściej finansowanych z funduszy UE). Tego rodzaju czynnik może w znaczącym stopniu ograniczać plany rozwojowe IOB w zakresie kształtowania swojej oferty o komercyjnym charakterze.</w:t>
      </w:r>
    </w:p>
    <w:p w14:paraId="346720D9" w14:textId="77777777" w:rsidR="005F1087" w:rsidRDefault="005F1087" w:rsidP="005F1087"/>
    <w:p w14:paraId="78EBC606" w14:textId="2B767BAB" w:rsidR="00B93B6D" w:rsidRPr="0023659C" w:rsidRDefault="00B93B6D" w:rsidP="005F1087">
      <w:pPr>
        <w:pStyle w:val="ARYCINA"/>
      </w:pPr>
      <w:bookmarkStart w:id="63" w:name="_Toc78035831"/>
      <w:r w:rsidRPr="0023659C">
        <w:t xml:space="preserve">Wykres </w:t>
      </w:r>
      <w:fldSimple w:instr=" SEQ Wykres \* ARABIC ">
        <w:r w:rsidR="00CF4B19">
          <w:rPr>
            <w:noProof/>
          </w:rPr>
          <w:t>28</w:t>
        </w:r>
      </w:fldSimple>
      <w:r w:rsidRPr="0023659C">
        <w:t>. Bariery działalności identyfikowane przez IOB</w:t>
      </w:r>
      <w:bookmarkEnd w:id="63"/>
      <w:r w:rsidR="00FA14A7">
        <w:t xml:space="preserve"> w województwie wielkopolskim (liczba wskazań)</w:t>
      </w:r>
    </w:p>
    <w:p w14:paraId="0818BF7B" w14:textId="77777777" w:rsidR="00B93B6D" w:rsidRDefault="00B93B6D" w:rsidP="00B93B6D">
      <w:pPr>
        <w:spacing w:line="240" w:lineRule="auto"/>
        <w:ind w:firstLine="0"/>
        <w:rPr>
          <w:rFonts w:cs="Arial"/>
          <w:sz w:val="16"/>
          <w:szCs w:val="16"/>
        </w:rPr>
      </w:pPr>
      <w:r>
        <w:rPr>
          <w:noProof/>
          <w:lang w:eastAsia="pl-PL"/>
        </w:rPr>
        <w:drawing>
          <wp:inline distT="0" distB="0" distL="0" distR="0" wp14:anchorId="11B1D4B6" wp14:editId="45548D83">
            <wp:extent cx="5256000" cy="4608000"/>
            <wp:effectExtent l="0" t="0" r="0" b="2540"/>
            <wp:docPr id="154" name="Wykres 154">
              <a:extLst xmlns:a="http://schemas.openxmlformats.org/drawingml/2006/main">
                <a:ext uri="{FF2B5EF4-FFF2-40B4-BE49-F238E27FC236}">
                  <a16:creationId xmlns:a16="http://schemas.microsoft.com/office/drawing/2014/main" id="{E617C46E-85B8-4FC1-9EE6-7F8D6D904DC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876895B" w14:textId="1E947E15" w:rsidR="00B93B6D" w:rsidRDefault="00B93B6D" w:rsidP="007B4524">
      <w:pPr>
        <w:pStyle w:val="AZRODLO"/>
        <w:spacing w:before="60"/>
      </w:pPr>
      <w:r w:rsidRPr="00E747C5">
        <w:t>Źródło: badanie CAWI/CATI, n=4</w:t>
      </w:r>
      <w:r>
        <w:t>4</w:t>
      </w:r>
    </w:p>
    <w:p w14:paraId="41B5AE64" w14:textId="77777777" w:rsidR="005F1087" w:rsidRDefault="005F1087" w:rsidP="005F1087"/>
    <w:p w14:paraId="7FBE4A45" w14:textId="77777777" w:rsidR="00D73278" w:rsidRDefault="00D73278">
      <w:pPr>
        <w:spacing w:line="240" w:lineRule="auto"/>
        <w:ind w:firstLine="0"/>
        <w:jc w:val="left"/>
        <w:rPr>
          <w:rFonts w:eastAsia="Arial" w:cs="Arial"/>
          <w:b/>
          <w:bCs/>
          <w:sz w:val="16"/>
          <w:szCs w:val="16"/>
          <w:lang w:eastAsia="pl-PL"/>
        </w:rPr>
      </w:pPr>
      <w:r>
        <w:br w:type="page"/>
      </w:r>
    </w:p>
    <w:p w14:paraId="36804053" w14:textId="79E408CE" w:rsidR="00B93B6D" w:rsidRPr="00E747C5" w:rsidRDefault="00B93B6D" w:rsidP="005F1087">
      <w:pPr>
        <w:pStyle w:val="ATABELA"/>
      </w:pPr>
      <w:r w:rsidRPr="00E747C5">
        <w:lastRenderedPageBreak/>
        <w:t xml:space="preserve">Tabela </w:t>
      </w:r>
      <w:fldSimple w:instr=" SEQ Tab. \* ARABIC ">
        <w:r w:rsidR="00CF4B19">
          <w:rPr>
            <w:noProof/>
          </w:rPr>
          <w:t>20</w:t>
        </w:r>
      </w:fldSimple>
      <w:r w:rsidRPr="00E747C5">
        <w:t>. Wpływ identyfikowanych barier na działalność IOB</w:t>
      </w:r>
      <w:r w:rsidR="00DC1F71">
        <w:t xml:space="preserve"> w województwie wielkopolskim </w:t>
      </w:r>
      <w:r w:rsidR="00820796">
        <w:br/>
      </w:r>
      <w:r w:rsidR="00DC1F71">
        <w:t>w opinii przedstawicieli badanych IOB</w:t>
      </w:r>
      <w:r w:rsidR="00DC1F71">
        <w:rPr>
          <w:rStyle w:val="Odwoanieprzypisudolnego"/>
        </w:rPr>
        <w:footnoteReference w:id="49"/>
      </w:r>
      <w:r w:rsidR="00DC1F71">
        <w:t xml:space="preserve"> (liczba wskazań)</w:t>
      </w:r>
    </w:p>
    <w:tbl>
      <w:tblPr>
        <w:tblStyle w:val="Tabelasiatki6kolorowaakcent6"/>
        <w:tblW w:w="5003" w:type="pct"/>
        <w:jc w:val="center"/>
        <w:shd w:val="clear" w:color="auto" w:fill="E2EFD9" w:themeFill="accent6" w:themeFillTint="33"/>
        <w:tblLayout w:type="fixed"/>
        <w:tblLook w:val="04A0" w:firstRow="1" w:lastRow="0" w:firstColumn="1" w:lastColumn="0" w:noHBand="0" w:noVBand="1"/>
      </w:tblPr>
      <w:tblGrid>
        <w:gridCol w:w="3119"/>
        <w:gridCol w:w="850"/>
        <w:gridCol w:w="631"/>
        <w:gridCol w:w="1257"/>
        <w:gridCol w:w="586"/>
        <w:gridCol w:w="759"/>
        <w:gridCol w:w="1070"/>
      </w:tblGrid>
      <w:tr w:rsidR="003C2E9F" w:rsidRPr="008A31A5" w14:paraId="1F0A38B2" w14:textId="77777777" w:rsidTr="00C42A89">
        <w:trPr>
          <w:cnfStyle w:val="100000000000" w:firstRow="1" w:lastRow="0" w:firstColumn="0" w:lastColumn="0" w:oddVBand="0" w:evenVBand="0" w:oddHBand="0" w:evenHBand="0" w:firstRowFirstColumn="0" w:firstRowLastColumn="0" w:lastRowFirstColumn="0" w:lastRowLastColumn="0"/>
          <w:trHeight w:val="285"/>
          <w:jc w:val="center"/>
        </w:trPr>
        <w:tc>
          <w:tcPr>
            <w:cnfStyle w:val="001000000000" w:firstRow="0" w:lastRow="0" w:firstColumn="1" w:lastColumn="0" w:oddVBand="0" w:evenVBand="0" w:oddHBand="0" w:evenHBand="0" w:firstRowFirstColumn="0" w:firstRowLastColumn="0" w:lastRowFirstColumn="0" w:lastRowLastColumn="0"/>
            <w:tcW w:w="3119" w:type="dxa"/>
            <w:vMerge w:val="restart"/>
            <w:shd w:val="clear" w:color="auto" w:fill="auto"/>
            <w:noWrap/>
            <w:vAlign w:val="center"/>
          </w:tcPr>
          <w:p w14:paraId="7D862EA6" w14:textId="700C0066" w:rsidR="003C2E9F" w:rsidRPr="003C2E9F" w:rsidRDefault="003C2E9F" w:rsidP="003C2E9F">
            <w:pPr>
              <w:spacing w:before="40" w:after="40"/>
              <w:ind w:firstLine="0"/>
              <w:jc w:val="center"/>
              <w:rPr>
                <w:rFonts w:eastAsia="Times New Roman" w:cs="Arial"/>
                <w:sz w:val="16"/>
                <w:szCs w:val="16"/>
                <w:lang w:eastAsia="pl-PL"/>
              </w:rPr>
            </w:pPr>
            <w:r w:rsidRPr="003C2E9F">
              <w:rPr>
                <w:rFonts w:eastAsia="Times New Roman" w:cs="Arial"/>
                <w:sz w:val="16"/>
                <w:szCs w:val="16"/>
                <w:lang w:eastAsia="pl-PL"/>
              </w:rPr>
              <w:t>Rodzaj bariery</w:t>
            </w:r>
          </w:p>
        </w:tc>
        <w:tc>
          <w:tcPr>
            <w:tcW w:w="5153" w:type="dxa"/>
            <w:gridSpan w:val="6"/>
            <w:tcBorders>
              <w:bottom w:val="single" w:sz="4" w:space="0" w:color="A8D08D" w:themeColor="accent6" w:themeTint="99"/>
            </w:tcBorders>
            <w:shd w:val="clear" w:color="auto" w:fill="auto"/>
            <w:vAlign w:val="center"/>
          </w:tcPr>
          <w:p w14:paraId="7B4EF497" w14:textId="7B62483B" w:rsidR="003C2E9F" w:rsidRPr="003C2E9F" w:rsidRDefault="003C2E9F" w:rsidP="003C2E9F">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Pr>
                <w:rFonts w:eastAsia="Times New Roman" w:cs="Arial"/>
                <w:bCs w:val="0"/>
                <w:color w:val="000000"/>
                <w:sz w:val="16"/>
                <w:szCs w:val="16"/>
                <w:lang w:eastAsia="pl-PL"/>
              </w:rPr>
              <w:t>Wpływ na działalność IOB</w:t>
            </w:r>
          </w:p>
        </w:tc>
      </w:tr>
      <w:tr w:rsidR="003C2E9F" w:rsidRPr="008A31A5" w14:paraId="4A8CB68D" w14:textId="77777777" w:rsidTr="00C42A89">
        <w:trPr>
          <w:cnfStyle w:val="000000100000" w:firstRow="0" w:lastRow="0" w:firstColumn="0" w:lastColumn="0" w:oddVBand="0" w:evenVBand="0" w:oddHBand="1" w:evenHBand="0" w:firstRowFirstColumn="0" w:firstRowLastColumn="0" w:lastRowFirstColumn="0" w:lastRowLastColumn="0"/>
          <w:trHeight w:val="285"/>
          <w:jc w:val="center"/>
        </w:trPr>
        <w:tc>
          <w:tcPr>
            <w:cnfStyle w:val="001000000000" w:firstRow="0" w:lastRow="0" w:firstColumn="1" w:lastColumn="0" w:oddVBand="0" w:evenVBand="0" w:oddHBand="0" w:evenHBand="0" w:firstRowFirstColumn="0" w:firstRowLastColumn="0" w:lastRowFirstColumn="0" w:lastRowLastColumn="0"/>
            <w:tcW w:w="3119" w:type="dxa"/>
            <w:vMerge/>
            <w:tcBorders>
              <w:bottom w:val="single" w:sz="12" w:space="0" w:color="A8D08D" w:themeColor="accent6" w:themeTint="99"/>
            </w:tcBorders>
            <w:shd w:val="clear" w:color="auto" w:fill="auto"/>
            <w:noWrap/>
            <w:vAlign w:val="center"/>
            <w:hideMark/>
          </w:tcPr>
          <w:p w14:paraId="713088F1" w14:textId="2CE1DDF0" w:rsidR="003C2E9F" w:rsidRPr="003C2E9F" w:rsidRDefault="003C2E9F" w:rsidP="003C2E9F">
            <w:pPr>
              <w:spacing w:before="40" w:after="40"/>
              <w:ind w:firstLine="0"/>
              <w:jc w:val="center"/>
              <w:rPr>
                <w:rFonts w:eastAsia="Times New Roman" w:cs="Arial"/>
                <w:sz w:val="16"/>
                <w:szCs w:val="16"/>
                <w:lang w:eastAsia="pl-PL"/>
              </w:rPr>
            </w:pPr>
          </w:p>
        </w:tc>
        <w:tc>
          <w:tcPr>
            <w:tcW w:w="850" w:type="dxa"/>
            <w:tcBorders>
              <w:bottom w:val="single" w:sz="12" w:space="0" w:color="A8D08D" w:themeColor="accent6" w:themeTint="99"/>
            </w:tcBorders>
            <w:shd w:val="clear" w:color="auto" w:fill="auto"/>
            <w:vAlign w:val="center"/>
          </w:tcPr>
          <w:p w14:paraId="6D79A0D5" w14:textId="77777777" w:rsidR="003C2E9F" w:rsidRPr="003C2E9F" w:rsidRDefault="003C2E9F"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3C2E9F">
              <w:rPr>
                <w:rFonts w:eastAsia="Times New Roman" w:cs="Arial"/>
                <w:b/>
                <w:bCs/>
                <w:color w:val="000000"/>
                <w:sz w:val="16"/>
                <w:szCs w:val="16"/>
                <w:lang w:eastAsia="pl-PL"/>
              </w:rPr>
              <w:t>Bardzo duży</w:t>
            </w:r>
          </w:p>
        </w:tc>
        <w:tc>
          <w:tcPr>
            <w:tcW w:w="631" w:type="dxa"/>
            <w:tcBorders>
              <w:bottom w:val="single" w:sz="12" w:space="0" w:color="A8D08D" w:themeColor="accent6" w:themeTint="99"/>
            </w:tcBorders>
            <w:shd w:val="clear" w:color="auto" w:fill="auto"/>
            <w:noWrap/>
            <w:vAlign w:val="center"/>
            <w:hideMark/>
          </w:tcPr>
          <w:p w14:paraId="6E1BFACB" w14:textId="77777777" w:rsidR="003C2E9F" w:rsidRPr="003C2E9F" w:rsidRDefault="003C2E9F"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3C2E9F">
              <w:rPr>
                <w:rFonts w:eastAsia="Times New Roman" w:cs="Arial"/>
                <w:b/>
                <w:bCs/>
                <w:color w:val="000000"/>
                <w:sz w:val="16"/>
                <w:szCs w:val="16"/>
                <w:lang w:eastAsia="pl-PL"/>
              </w:rPr>
              <w:t>Duży</w:t>
            </w:r>
          </w:p>
        </w:tc>
        <w:tc>
          <w:tcPr>
            <w:tcW w:w="1257" w:type="dxa"/>
            <w:tcBorders>
              <w:bottom w:val="single" w:sz="12" w:space="0" w:color="A8D08D" w:themeColor="accent6" w:themeTint="99"/>
            </w:tcBorders>
            <w:shd w:val="clear" w:color="auto" w:fill="auto"/>
            <w:noWrap/>
            <w:vAlign w:val="center"/>
            <w:hideMark/>
          </w:tcPr>
          <w:p w14:paraId="427141D8" w14:textId="77777777" w:rsidR="003C2E9F" w:rsidRPr="003C2E9F" w:rsidRDefault="003C2E9F"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3C2E9F">
              <w:rPr>
                <w:rFonts w:eastAsia="Times New Roman" w:cs="Arial"/>
                <w:b/>
                <w:bCs/>
                <w:color w:val="000000"/>
                <w:sz w:val="16"/>
                <w:szCs w:val="16"/>
                <w:lang w:eastAsia="pl-PL"/>
              </w:rPr>
              <w:t>Umiarkowany</w:t>
            </w:r>
          </w:p>
        </w:tc>
        <w:tc>
          <w:tcPr>
            <w:tcW w:w="586" w:type="dxa"/>
            <w:tcBorders>
              <w:bottom w:val="single" w:sz="12" w:space="0" w:color="A8D08D" w:themeColor="accent6" w:themeTint="99"/>
            </w:tcBorders>
            <w:shd w:val="clear" w:color="auto" w:fill="auto"/>
            <w:noWrap/>
            <w:vAlign w:val="center"/>
            <w:hideMark/>
          </w:tcPr>
          <w:p w14:paraId="0DF7DE4D" w14:textId="77777777" w:rsidR="003C2E9F" w:rsidRPr="003C2E9F" w:rsidRDefault="003C2E9F"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3C2E9F">
              <w:rPr>
                <w:rFonts w:eastAsia="Times New Roman" w:cs="Arial"/>
                <w:b/>
                <w:bCs/>
                <w:color w:val="000000"/>
                <w:sz w:val="16"/>
                <w:szCs w:val="16"/>
                <w:lang w:eastAsia="pl-PL"/>
              </w:rPr>
              <w:t>Mały</w:t>
            </w:r>
          </w:p>
        </w:tc>
        <w:tc>
          <w:tcPr>
            <w:tcW w:w="759" w:type="dxa"/>
            <w:tcBorders>
              <w:bottom w:val="single" w:sz="12" w:space="0" w:color="A8D08D" w:themeColor="accent6" w:themeTint="99"/>
            </w:tcBorders>
            <w:shd w:val="clear" w:color="auto" w:fill="auto"/>
            <w:noWrap/>
            <w:vAlign w:val="center"/>
            <w:hideMark/>
          </w:tcPr>
          <w:p w14:paraId="7917F9D9" w14:textId="77777777" w:rsidR="003C2E9F" w:rsidRPr="003C2E9F" w:rsidRDefault="003C2E9F"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3C2E9F">
              <w:rPr>
                <w:rFonts w:eastAsia="Times New Roman" w:cs="Arial"/>
                <w:b/>
                <w:bCs/>
                <w:color w:val="000000"/>
                <w:sz w:val="16"/>
                <w:szCs w:val="16"/>
                <w:lang w:eastAsia="pl-PL"/>
              </w:rPr>
              <w:t>Bardzo mały</w:t>
            </w:r>
          </w:p>
        </w:tc>
        <w:tc>
          <w:tcPr>
            <w:tcW w:w="1070" w:type="dxa"/>
            <w:tcBorders>
              <w:bottom w:val="single" w:sz="12" w:space="0" w:color="A8D08D" w:themeColor="accent6" w:themeTint="99"/>
            </w:tcBorders>
            <w:shd w:val="clear" w:color="auto" w:fill="auto"/>
            <w:noWrap/>
            <w:vAlign w:val="center"/>
            <w:hideMark/>
          </w:tcPr>
          <w:p w14:paraId="27D8FDC8" w14:textId="77777777" w:rsidR="003C2E9F" w:rsidRPr="003C2E9F" w:rsidRDefault="003C2E9F"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3C2E9F">
              <w:rPr>
                <w:rFonts w:eastAsia="Times New Roman" w:cs="Arial"/>
                <w:b/>
                <w:bCs/>
                <w:color w:val="000000"/>
                <w:sz w:val="16"/>
                <w:szCs w:val="16"/>
                <w:lang w:eastAsia="pl-PL"/>
              </w:rPr>
              <w:t>Trudno powiedzieć</w:t>
            </w:r>
          </w:p>
        </w:tc>
      </w:tr>
      <w:tr w:rsidR="003C2E9F" w:rsidRPr="008A31A5" w14:paraId="5A33924F" w14:textId="77777777" w:rsidTr="00C42A89">
        <w:trPr>
          <w:trHeight w:val="49"/>
          <w:jc w:val="center"/>
        </w:trPr>
        <w:tc>
          <w:tcPr>
            <w:cnfStyle w:val="001000000000" w:firstRow="0" w:lastRow="0" w:firstColumn="1" w:lastColumn="0" w:oddVBand="0" w:evenVBand="0" w:oddHBand="0" w:evenHBand="0" w:firstRowFirstColumn="0" w:firstRowLastColumn="0" w:lastRowFirstColumn="0" w:lastRowLastColumn="0"/>
            <w:tcW w:w="3119" w:type="dxa"/>
            <w:tcBorders>
              <w:top w:val="single" w:sz="12" w:space="0" w:color="A8D08D" w:themeColor="accent6" w:themeTint="99"/>
            </w:tcBorders>
            <w:shd w:val="clear" w:color="auto" w:fill="E2EFD9" w:themeFill="accent6" w:themeFillTint="33"/>
            <w:vAlign w:val="center"/>
            <w:hideMark/>
          </w:tcPr>
          <w:p w14:paraId="13441159" w14:textId="57205880"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Bariery finansowe (n=35)</w:t>
            </w:r>
          </w:p>
        </w:tc>
        <w:tc>
          <w:tcPr>
            <w:tcW w:w="850" w:type="dxa"/>
            <w:tcBorders>
              <w:top w:val="single" w:sz="12" w:space="0" w:color="A8D08D" w:themeColor="accent6" w:themeTint="99"/>
            </w:tcBorders>
            <w:shd w:val="clear" w:color="auto" w:fill="E2EFD9" w:themeFill="accent6" w:themeFillTint="33"/>
            <w:vAlign w:val="center"/>
          </w:tcPr>
          <w:p w14:paraId="61686FB2"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9</w:t>
            </w:r>
          </w:p>
        </w:tc>
        <w:tc>
          <w:tcPr>
            <w:tcW w:w="631" w:type="dxa"/>
            <w:tcBorders>
              <w:top w:val="single" w:sz="12" w:space="0" w:color="A8D08D" w:themeColor="accent6" w:themeTint="99"/>
            </w:tcBorders>
            <w:shd w:val="clear" w:color="auto" w:fill="E2EFD9" w:themeFill="accent6" w:themeFillTint="33"/>
            <w:vAlign w:val="center"/>
            <w:hideMark/>
          </w:tcPr>
          <w:p w14:paraId="7E91F406"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13</w:t>
            </w:r>
          </w:p>
        </w:tc>
        <w:tc>
          <w:tcPr>
            <w:tcW w:w="1257" w:type="dxa"/>
            <w:tcBorders>
              <w:top w:val="single" w:sz="12" w:space="0" w:color="A8D08D" w:themeColor="accent6" w:themeTint="99"/>
            </w:tcBorders>
            <w:shd w:val="clear" w:color="auto" w:fill="E2EFD9" w:themeFill="accent6" w:themeFillTint="33"/>
            <w:vAlign w:val="center"/>
            <w:hideMark/>
          </w:tcPr>
          <w:p w14:paraId="404B8DC1"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12</w:t>
            </w:r>
          </w:p>
        </w:tc>
        <w:tc>
          <w:tcPr>
            <w:tcW w:w="586" w:type="dxa"/>
            <w:tcBorders>
              <w:top w:val="single" w:sz="12" w:space="0" w:color="A8D08D" w:themeColor="accent6" w:themeTint="99"/>
            </w:tcBorders>
            <w:shd w:val="clear" w:color="auto" w:fill="E2EFD9" w:themeFill="accent6" w:themeFillTint="33"/>
            <w:vAlign w:val="center"/>
            <w:hideMark/>
          </w:tcPr>
          <w:p w14:paraId="2D89FD75"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759" w:type="dxa"/>
            <w:tcBorders>
              <w:top w:val="single" w:sz="12" w:space="0" w:color="A8D08D" w:themeColor="accent6" w:themeTint="99"/>
            </w:tcBorders>
            <w:shd w:val="clear" w:color="auto" w:fill="E2EFD9" w:themeFill="accent6" w:themeFillTint="33"/>
            <w:vAlign w:val="center"/>
            <w:hideMark/>
          </w:tcPr>
          <w:p w14:paraId="21CD2AE7"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tcBorders>
              <w:top w:val="single" w:sz="12" w:space="0" w:color="A8D08D" w:themeColor="accent6" w:themeTint="99"/>
            </w:tcBorders>
            <w:shd w:val="clear" w:color="auto" w:fill="E2EFD9" w:themeFill="accent6" w:themeFillTint="33"/>
            <w:vAlign w:val="center"/>
            <w:hideMark/>
          </w:tcPr>
          <w:p w14:paraId="56F398A3"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72E1F756" w14:textId="77777777" w:rsidTr="00C42A89">
        <w:trPr>
          <w:cnfStyle w:val="000000100000" w:firstRow="0" w:lastRow="0" w:firstColumn="0" w:lastColumn="0" w:oddVBand="0" w:evenVBand="0" w:oddHBand="1" w:evenHBand="0" w:firstRowFirstColumn="0" w:firstRowLastColumn="0" w:lastRowFirstColumn="0" w:lastRowLastColumn="0"/>
          <w:trHeight w:val="414"/>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auto"/>
            <w:vAlign w:val="center"/>
            <w:hideMark/>
          </w:tcPr>
          <w:p w14:paraId="0780CC86" w14:textId="7CC82F56"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Przyzwyczajenie przedsiębiorstw do nieodpłatnych form wsparcia (n=20)</w:t>
            </w:r>
          </w:p>
        </w:tc>
        <w:tc>
          <w:tcPr>
            <w:tcW w:w="850" w:type="dxa"/>
            <w:shd w:val="clear" w:color="auto" w:fill="auto"/>
            <w:vAlign w:val="center"/>
          </w:tcPr>
          <w:p w14:paraId="04982AFD"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4</w:t>
            </w:r>
          </w:p>
        </w:tc>
        <w:tc>
          <w:tcPr>
            <w:tcW w:w="631" w:type="dxa"/>
            <w:shd w:val="clear" w:color="auto" w:fill="auto"/>
            <w:vAlign w:val="center"/>
            <w:hideMark/>
          </w:tcPr>
          <w:p w14:paraId="5CB5E108"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10</w:t>
            </w:r>
          </w:p>
        </w:tc>
        <w:tc>
          <w:tcPr>
            <w:tcW w:w="1257" w:type="dxa"/>
            <w:shd w:val="clear" w:color="auto" w:fill="auto"/>
            <w:vAlign w:val="center"/>
            <w:hideMark/>
          </w:tcPr>
          <w:p w14:paraId="4886E7CB"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5</w:t>
            </w:r>
          </w:p>
        </w:tc>
        <w:tc>
          <w:tcPr>
            <w:tcW w:w="586" w:type="dxa"/>
            <w:shd w:val="clear" w:color="auto" w:fill="auto"/>
            <w:vAlign w:val="center"/>
            <w:hideMark/>
          </w:tcPr>
          <w:p w14:paraId="7A77223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759" w:type="dxa"/>
            <w:shd w:val="clear" w:color="auto" w:fill="auto"/>
            <w:vAlign w:val="center"/>
            <w:hideMark/>
          </w:tcPr>
          <w:p w14:paraId="4767D4FF"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auto"/>
            <w:vAlign w:val="center"/>
            <w:hideMark/>
          </w:tcPr>
          <w:p w14:paraId="756305C9"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65A591EE" w14:textId="77777777" w:rsidTr="00C42A89">
        <w:trPr>
          <w:trHeight w:val="183"/>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E2EFD9" w:themeFill="accent6" w:themeFillTint="33"/>
            <w:vAlign w:val="center"/>
          </w:tcPr>
          <w:p w14:paraId="61DAA03E" w14:textId="76716CC1"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Niestabilność przepisów/uwarunkowania prawne (n=6)</w:t>
            </w:r>
          </w:p>
        </w:tc>
        <w:tc>
          <w:tcPr>
            <w:tcW w:w="850" w:type="dxa"/>
            <w:shd w:val="clear" w:color="auto" w:fill="E2EFD9" w:themeFill="accent6" w:themeFillTint="33"/>
            <w:vAlign w:val="center"/>
          </w:tcPr>
          <w:p w14:paraId="591FEBA1"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3</w:t>
            </w:r>
          </w:p>
        </w:tc>
        <w:tc>
          <w:tcPr>
            <w:tcW w:w="631" w:type="dxa"/>
            <w:shd w:val="clear" w:color="auto" w:fill="E2EFD9" w:themeFill="accent6" w:themeFillTint="33"/>
            <w:vAlign w:val="center"/>
          </w:tcPr>
          <w:p w14:paraId="389F5296"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3</w:t>
            </w:r>
          </w:p>
        </w:tc>
        <w:tc>
          <w:tcPr>
            <w:tcW w:w="1257" w:type="dxa"/>
            <w:shd w:val="clear" w:color="auto" w:fill="E2EFD9" w:themeFill="accent6" w:themeFillTint="33"/>
            <w:vAlign w:val="center"/>
          </w:tcPr>
          <w:p w14:paraId="533008D3"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586" w:type="dxa"/>
            <w:shd w:val="clear" w:color="auto" w:fill="E2EFD9" w:themeFill="accent6" w:themeFillTint="33"/>
            <w:vAlign w:val="center"/>
          </w:tcPr>
          <w:p w14:paraId="74CF79AA"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E2EFD9" w:themeFill="accent6" w:themeFillTint="33"/>
            <w:vAlign w:val="center"/>
          </w:tcPr>
          <w:p w14:paraId="567B67FE"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E2EFD9" w:themeFill="accent6" w:themeFillTint="33"/>
            <w:vAlign w:val="center"/>
          </w:tcPr>
          <w:p w14:paraId="57515137"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7D984976" w14:textId="77777777" w:rsidTr="00C42A89">
        <w:trPr>
          <w:cnfStyle w:val="000000100000" w:firstRow="0" w:lastRow="0" w:firstColumn="0" w:lastColumn="0" w:oddVBand="0" w:evenVBand="0" w:oddHBand="1" w:evenHBand="0" w:firstRowFirstColumn="0" w:firstRowLastColumn="0" w:lastRowFirstColumn="0" w:lastRowLastColumn="0"/>
          <w:trHeight w:val="132"/>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auto"/>
            <w:vAlign w:val="center"/>
            <w:hideMark/>
          </w:tcPr>
          <w:p w14:paraId="1BDC4755" w14:textId="2A8D996A"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Niedostatecznie wykwalifikowana kadra pracowników (n=5)</w:t>
            </w:r>
          </w:p>
        </w:tc>
        <w:tc>
          <w:tcPr>
            <w:tcW w:w="850" w:type="dxa"/>
            <w:shd w:val="clear" w:color="auto" w:fill="auto"/>
            <w:vAlign w:val="center"/>
          </w:tcPr>
          <w:p w14:paraId="346DB730"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auto"/>
            <w:vAlign w:val="center"/>
            <w:hideMark/>
          </w:tcPr>
          <w:p w14:paraId="701975CA"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1257" w:type="dxa"/>
            <w:shd w:val="clear" w:color="auto" w:fill="auto"/>
            <w:vAlign w:val="center"/>
            <w:hideMark/>
          </w:tcPr>
          <w:p w14:paraId="1BC8BFEB"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3</w:t>
            </w:r>
          </w:p>
        </w:tc>
        <w:tc>
          <w:tcPr>
            <w:tcW w:w="586" w:type="dxa"/>
            <w:shd w:val="clear" w:color="auto" w:fill="auto"/>
            <w:vAlign w:val="center"/>
            <w:hideMark/>
          </w:tcPr>
          <w:p w14:paraId="7F7765D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759" w:type="dxa"/>
            <w:shd w:val="clear" w:color="auto" w:fill="auto"/>
            <w:vAlign w:val="center"/>
            <w:hideMark/>
          </w:tcPr>
          <w:p w14:paraId="228A261F"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auto"/>
            <w:vAlign w:val="center"/>
            <w:hideMark/>
          </w:tcPr>
          <w:p w14:paraId="28E53E6B"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700F2038" w14:textId="77777777" w:rsidTr="00C42A89">
        <w:trPr>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E2EFD9" w:themeFill="accent6" w:themeFillTint="33"/>
            <w:vAlign w:val="center"/>
            <w:hideMark/>
          </w:tcPr>
          <w:p w14:paraId="564735B8" w14:textId="4A5E6C83"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Niewielki popyt na oferowane usługi (n=5)</w:t>
            </w:r>
          </w:p>
        </w:tc>
        <w:tc>
          <w:tcPr>
            <w:tcW w:w="850" w:type="dxa"/>
            <w:shd w:val="clear" w:color="auto" w:fill="E2EFD9" w:themeFill="accent6" w:themeFillTint="33"/>
            <w:vAlign w:val="center"/>
          </w:tcPr>
          <w:p w14:paraId="52ABB279"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E2EFD9" w:themeFill="accent6" w:themeFillTint="33"/>
            <w:vAlign w:val="center"/>
            <w:hideMark/>
          </w:tcPr>
          <w:p w14:paraId="1FEA9E4E"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4</w:t>
            </w:r>
          </w:p>
        </w:tc>
        <w:tc>
          <w:tcPr>
            <w:tcW w:w="1257" w:type="dxa"/>
            <w:shd w:val="clear" w:color="auto" w:fill="E2EFD9" w:themeFill="accent6" w:themeFillTint="33"/>
            <w:vAlign w:val="center"/>
            <w:hideMark/>
          </w:tcPr>
          <w:p w14:paraId="06C7E1B8"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586" w:type="dxa"/>
            <w:shd w:val="clear" w:color="auto" w:fill="E2EFD9" w:themeFill="accent6" w:themeFillTint="33"/>
            <w:vAlign w:val="center"/>
            <w:hideMark/>
          </w:tcPr>
          <w:p w14:paraId="3D2AF8FB"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E2EFD9" w:themeFill="accent6" w:themeFillTint="33"/>
            <w:vAlign w:val="center"/>
            <w:hideMark/>
          </w:tcPr>
          <w:p w14:paraId="349E844F"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E2EFD9" w:themeFill="accent6" w:themeFillTint="33"/>
            <w:vAlign w:val="center"/>
            <w:hideMark/>
          </w:tcPr>
          <w:p w14:paraId="40469D58"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378A11C6" w14:textId="77777777" w:rsidTr="00C42A89">
        <w:trPr>
          <w:cnfStyle w:val="000000100000" w:firstRow="0" w:lastRow="0" w:firstColumn="0" w:lastColumn="0" w:oddVBand="0" w:evenVBand="0" w:oddHBand="1" w:evenHBand="0" w:firstRowFirstColumn="0" w:firstRowLastColumn="0" w:lastRowFirstColumn="0" w:lastRowLastColumn="0"/>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auto"/>
            <w:vAlign w:val="center"/>
            <w:hideMark/>
          </w:tcPr>
          <w:p w14:paraId="0F53E9BA" w14:textId="2B1446D7"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Niedopasowanie oferty do potrzeb rynku (n=4)</w:t>
            </w:r>
          </w:p>
        </w:tc>
        <w:tc>
          <w:tcPr>
            <w:tcW w:w="850" w:type="dxa"/>
            <w:shd w:val="clear" w:color="auto" w:fill="auto"/>
            <w:vAlign w:val="center"/>
          </w:tcPr>
          <w:p w14:paraId="502645CF"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auto"/>
            <w:vAlign w:val="center"/>
            <w:hideMark/>
          </w:tcPr>
          <w:p w14:paraId="6750F3A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1257" w:type="dxa"/>
            <w:shd w:val="clear" w:color="auto" w:fill="auto"/>
            <w:vAlign w:val="center"/>
            <w:hideMark/>
          </w:tcPr>
          <w:p w14:paraId="279F7B19"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2</w:t>
            </w:r>
          </w:p>
        </w:tc>
        <w:tc>
          <w:tcPr>
            <w:tcW w:w="586" w:type="dxa"/>
            <w:shd w:val="clear" w:color="auto" w:fill="auto"/>
            <w:vAlign w:val="center"/>
            <w:hideMark/>
          </w:tcPr>
          <w:p w14:paraId="2C42417B"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759" w:type="dxa"/>
            <w:shd w:val="clear" w:color="auto" w:fill="auto"/>
            <w:vAlign w:val="center"/>
            <w:hideMark/>
          </w:tcPr>
          <w:p w14:paraId="04D6C588"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auto"/>
            <w:vAlign w:val="center"/>
            <w:hideMark/>
          </w:tcPr>
          <w:p w14:paraId="3E64AE93"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1F2899BA" w14:textId="77777777" w:rsidTr="00C42A89">
        <w:trPr>
          <w:trHeight w:val="206"/>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E2EFD9" w:themeFill="accent6" w:themeFillTint="33"/>
            <w:vAlign w:val="center"/>
            <w:hideMark/>
          </w:tcPr>
          <w:p w14:paraId="46D8A0A3" w14:textId="080D68CE"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Niewystarczająca infrastruktura i baza lokalowa (n=3)</w:t>
            </w:r>
          </w:p>
        </w:tc>
        <w:tc>
          <w:tcPr>
            <w:tcW w:w="850" w:type="dxa"/>
            <w:shd w:val="clear" w:color="auto" w:fill="E2EFD9" w:themeFill="accent6" w:themeFillTint="33"/>
            <w:vAlign w:val="center"/>
          </w:tcPr>
          <w:p w14:paraId="6D5F4102"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E2EFD9" w:themeFill="accent6" w:themeFillTint="33"/>
            <w:vAlign w:val="center"/>
            <w:hideMark/>
          </w:tcPr>
          <w:p w14:paraId="7A4DD073"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2</w:t>
            </w:r>
          </w:p>
        </w:tc>
        <w:tc>
          <w:tcPr>
            <w:tcW w:w="1257" w:type="dxa"/>
            <w:shd w:val="clear" w:color="auto" w:fill="E2EFD9" w:themeFill="accent6" w:themeFillTint="33"/>
            <w:vAlign w:val="center"/>
            <w:hideMark/>
          </w:tcPr>
          <w:p w14:paraId="1642CD2E"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586" w:type="dxa"/>
            <w:shd w:val="clear" w:color="auto" w:fill="E2EFD9" w:themeFill="accent6" w:themeFillTint="33"/>
            <w:vAlign w:val="center"/>
            <w:hideMark/>
          </w:tcPr>
          <w:p w14:paraId="1BC62BDD"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E2EFD9" w:themeFill="accent6" w:themeFillTint="33"/>
            <w:vAlign w:val="center"/>
            <w:hideMark/>
          </w:tcPr>
          <w:p w14:paraId="1C8D8212"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E2EFD9" w:themeFill="accent6" w:themeFillTint="33"/>
            <w:vAlign w:val="center"/>
            <w:hideMark/>
          </w:tcPr>
          <w:p w14:paraId="7BC3BCA2"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23EC0922" w14:textId="77777777" w:rsidTr="00C42A89">
        <w:trPr>
          <w:cnfStyle w:val="000000100000" w:firstRow="0" w:lastRow="0" w:firstColumn="0" w:lastColumn="0" w:oddVBand="0" w:evenVBand="0" w:oddHBand="1" w:evenHBand="0" w:firstRowFirstColumn="0" w:firstRowLastColumn="0" w:lastRowFirstColumn="0" w:lastRowLastColumn="0"/>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auto"/>
            <w:vAlign w:val="center"/>
            <w:hideMark/>
          </w:tcPr>
          <w:p w14:paraId="739E263F" w14:textId="4A829704"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Brak zleceń realizacji zadań publicznych (n=1)</w:t>
            </w:r>
          </w:p>
        </w:tc>
        <w:tc>
          <w:tcPr>
            <w:tcW w:w="850" w:type="dxa"/>
            <w:shd w:val="clear" w:color="auto" w:fill="auto"/>
            <w:vAlign w:val="center"/>
          </w:tcPr>
          <w:p w14:paraId="26ECED1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auto"/>
            <w:vAlign w:val="center"/>
            <w:hideMark/>
          </w:tcPr>
          <w:p w14:paraId="6A4F9EB5"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1257" w:type="dxa"/>
            <w:shd w:val="clear" w:color="auto" w:fill="auto"/>
            <w:vAlign w:val="center"/>
            <w:hideMark/>
          </w:tcPr>
          <w:p w14:paraId="0B88776C"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586" w:type="dxa"/>
            <w:shd w:val="clear" w:color="auto" w:fill="auto"/>
            <w:vAlign w:val="center"/>
            <w:hideMark/>
          </w:tcPr>
          <w:p w14:paraId="0D5A32C5"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auto"/>
            <w:vAlign w:val="center"/>
            <w:hideMark/>
          </w:tcPr>
          <w:p w14:paraId="585A5C73"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auto"/>
            <w:vAlign w:val="center"/>
            <w:hideMark/>
          </w:tcPr>
          <w:p w14:paraId="1D997A0D"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1576BAEA" w14:textId="77777777" w:rsidTr="00C42A89">
        <w:trPr>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E2EFD9" w:themeFill="accent6" w:themeFillTint="33"/>
            <w:vAlign w:val="center"/>
            <w:hideMark/>
          </w:tcPr>
          <w:p w14:paraId="312730F9" w14:textId="63F28E4F"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Infrastruktura pomocnicza (np. liczba miejsc parkingowych) (n=1)</w:t>
            </w:r>
          </w:p>
        </w:tc>
        <w:tc>
          <w:tcPr>
            <w:tcW w:w="850" w:type="dxa"/>
            <w:shd w:val="clear" w:color="auto" w:fill="E2EFD9" w:themeFill="accent6" w:themeFillTint="33"/>
            <w:vAlign w:val="center"/>
          </w:tcPr>
          <w:p w14:paraId="4318BA6C"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E2EFD9" w:themeFill="accent6" w:themeFillTint="33"/>
            <w:vAlign w:val="center"/>
            <w:hideMark/>
          </w:tcPr>
          <w:p w14:paraId="26B496BB"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1257" w:type="dxa"/>
            <w:shd w:val="clear" w:color="auto" w:fill="E2EFD9" w:themeFill="accent6" w:themeFillTint="33"/>
            <w:vAlign w:val="center"/>
            <w:hideMark/>
          </w:tcPr>
          <w:p w14:paraId="79074112"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586" w:type="dxa"/>
            <w:shd w:val="clear" w:color="auto" w:fill="E2EFD9" w:themeFill="accent6" w:themeFillTint="33"/>
            <w:vAlign w:val="center"/>
            <w:hideMark/>
          </w:tcPr>
          <w:p w14:paraId="26585823"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E2EFD9" w:themeFill="accent6" w:themeFillTint="33"/>
            <w:vAlign w:val="center"/>
            <w:hideMark/>
          </w:tcPr>
          <w:p w14:paraId="2639EF4A"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E2EFD9" w:themeFill="accent6" w:themeFillTint="33"/>
            <w:vAlign w:val="center"/>
            <w:hideMark/>
          </w:tcPr>
          <w:p w14:paraId="179DA2AE"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3A84D902" w14:textId="77777777" w:rsidTr="00C42A89">
        <w:trPr>
          <w:cnfStyle w:val="000000100000" w:firstRow="0" w:lastRow="0" w:firstColumn="0" w:lastColumn="0" w:oddVBand="0" w:evenVBand="0" w:oddHBand="1" w:evenHBand="0" w:firstRowFirstColumn="0" w:firstRowLastColumn="0" w:lastRowFirstColumn="0" w:lastRowLastColumn="0"/>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auto"/>
            <w:vAlign w:val="center"/>
            <w:hideMark/>
          </w:tcPr>
          <w:p w14:paraId="06ED6459" w14:textId="1C0F1F51"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Problemy z dotarciem do odbiorców (marketing) (n=1)</w:t>
            </w:r>
          </w:p>
        </w:tc>
        <w:tc>
          <w:tcPr>
            <w:tcW w:w="850" w:type="dxa"/>
            <w:shd w:val="clear" w:color="auto" w:fill="auto"/>
            <w:vAlign w:val="center"/>
          </w:tcPr>
          <w:p w14:paraId="226D860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auto"/>
            <w:vAlign w:val="center"/>
            <w:hideMark/>
          </w:tcPr>
          <w:p w14:paraId="5EBAC188"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257" w:type="dxa"/>
            <w:shd w:val="clear" w:color="auto" w:fill="auto"/>
            <w:vAlign w:val="center"/>
            <w:hideMark/>
          </w:tcPr>
          <w:p w14:paraId="3D9F713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586" w:type="dxa"/>
            <w:shd w:val="clear" w:color="auto" w:fill="auto"/>
            <w:vAlign w:val="center"/>
            <w:hideMark/>
          </w:tcPr>
          <w:p w14:paraId="28C66F7F"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auto"/>
            <w:vAlign w:val="center"/>
            <w:hideMark/>
          </w:tcPr>
          <w:p w14:paraId="5FB016EE"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auto"/>
            <w:vAlign w:val="center"/>
            <w:hideMark/>
          </w:tcPr>
          <w:p w14:paraId="016C805B"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4253F9DD" w14:textId="77777777" w:rsidTr="00C42A89">
        <w:trPr>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E2EFD9" w:themeFill="accent6" w:themeFillTint="33"/>
            <w:vAlign w:val="center"/>
            <w:hideMark/>
          </w:tcPr>
          <w:p w14:paraId="1585F32D" w14:textId="71EA84E7"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Problemy ze znalezieniem odpowiednio wykwalifikowanych konsultantów (n=1)</w:t>
            </w:r>
          </w:p>
        </w:tc>
        <w:tc>
          <w:tcPr>
            <w:tcW w:w="850" w:type="dxa"/>
            <w:shd w:val="clear" w:color="auto" w:fill="E2EFD9" w:themeFill="accent6" w:themeFillTint="33"/>
            <w:vAlign w:val="center"/>
          </w:tcPr>
          <w:p w14:paraId="6FD9972E"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631" w:type="dxa"/>
            <w:shd w:val="clear" w:color="auto" w:fill="E2EFD9" w:themeFill="accent6" w:themeFillTint="33"/>
            <w:vAlign w:val="center"/>
            <w:hideMark/>
          </w:tcPr>
          <w:p w14:paraId="09899FFF"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257" w:type="dxa"/>
            <w:shd w:val="clear" w:color="auto" w:fill="E2EFD9" w:themeFill="accent6" w:themeFillTint="33"/>
            <w:vAlign w:val="center"/>
            <w:hideMark/>
          </w:tcPr>
          <w:p w14:paraId="7FCBBCD8"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586" w:type="dxa"/>
            <w:shd w:val="clear" w:color="auto" w:fill="E2EFD9" w:themeFill="accent6" w:themeFillTint="33"/>
            <w:vAlign w:val="center"/>
            <w:hideMark/>
          </w:tcPr>
          <w:p w14:paraId="4618A80C"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759" w:type="dxa"/>
            <w:shd w:val="clear" w:color="auto" w:fill="E2EFD9" w:themeFill="accent6" w:themeFillTint="33"/>
            <w:vAlign w:val="center"/>
            <w:hideMark/>
          </w:tcPr>
          <w:p w14:paraId="3AF3BEAF"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E2EFD9" w:themeFill="accent6" w:themeFillTint="33"/>
            <w:vAlign w:val="center"/>
            <w:hideMark/>
          </w:tcPr>
          <w:p w14:paraId="33E70FC0" w14:textId="77777777" w:rsidR="0024732A" w:rsidRPr="008A31A5" w:rsidRDefault="0024732A" w:rsidP="003C2E9F">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r w:rsidR="003C2E9F" w:rsidRPr="008A31A5" w14:paraId="263D52E4" w14:textId="77777777" w:rsidTr="00C42A89">
        <w:trPr>
          <w:cnfStyle w:val="000000100000" w:firstRow="0" w:lastRow="0" w:firstColumn="0" w:lastColumn="0" w:oddVBand="0" w:evenVBand="0" w:oddHBand="1" w:evenHBand="0" w:firstRowFirstColumn="0" w:firstRowLastColumn="0" w:lastRowFirstColumn="0" w:lastRowLastColumn="0"/>
          <w:trHeight w:val="49"/>
          <w:jc w:val="center"/>
        </w:trPr>
        <w:tc>
          <w:tcPr>
            <w:cnfStyle w:val="001000000000" w:firstRow="0" w:lastRow="0" w:firstColumn="1" w:lastColumn="0" w:oddVBand="0" w:evenVBand="0" w:oddHBand="0" w:evenHBand="0" w:firstRowFirstColumn="0" w:firstRowLastColumn="0" w:lastRowFirstColumn="0" w:lastRowLastColumn="0"/>
            <w:tcW w:w="3119" w:type="dxa"/>
            <w:shd w:val="clear" w:color="auto" w:fill="auto"/>
            <w:vAlign w:val="center"/>
            <w:hideMark/>
          </w:tcPr>
          <w:p w14:paraId="2AA56735" w14:textId="2A3E881E" w:rsidR="0024732A" w:rsidRPr="003C2E9F" w:rsidRDefault="0024732A" w:rsidP="003C2E9F">
            <w:pPr>
              <w:spacing w:before="40" w:after="40"/>
              <w:ind w:firstLine="0"/>
              <w:jc w:val="left"/>
              <w:rPr>
                <w:rFonts w:eastAsia="Times New Roman" w:cs="Arial"/>
                <w:b w:val="0"/>
                <w:color w:val="000000"/>
                <w:sz w:val="16"/>
                <w:szCs w:val="16"/>
                <w:lang w:eastAsia="pl-PL"/>
              </w:rPr>
            </w:pPr>
            <w:r w:rsidRPr="003C2E9F">
              <w:rPr>
                <w:rFonts w:eastAsia="Times New Roman" w:cs="Arial"/>
                <w:b w:val="0"/>
                <w:color w:val="000000"/>
                <w:sz w:val="16"/>
                <w:szCs w:val="16"/>
                <w:lang w:eastAsia="pl-PL"/>
              </w:rPr>
              <w:t xml:space="preserve">Realia zewnętrzne – pandemia </w:t>
            </w:r>
            <w:r w:rsidR="00C42A89">
              <w:rPr>
                <w:rFonts w:eastAsia="Times New Roman" w:cs="Arial"/>
                <w:b w:val="0"/>
                <w:color w:val="000000"/>
                <w:sz w:val="16"/>
                <w:szCs w:val="16"/>
                <w:lang w:eastAsia="pl-PL"/>
              </w:rPr>
              <w:br/>
            </w:r>
            <w:r w:rsidRPr="003C2E9F">
              <w:rPr>
                <w:rFonts w:eastAsia="Times New Roman" w:cs="Arial"/>
                <w:b w:val="0"/>
                <w:color w:val="000000"/>
                <w:sz w:val="16"/>
                <w:szCs w:val="16"/>
                <w:lang w:eastAsia="pl-PL"/>
              </w:rPr>
              <w:t>COVID-19 (n=1)</w:t>
            </w:r>
          </w:p>
        </w:tc>
        <w:tc>
          <w:tcPr>
            <w:tcW w:w="850" w:type="dxa"/>
            <w:shd w:val="clear" w:color="auto" w:fill="auto"/>
            <w:vAlign w:val="center"/>
          </w:tcPr>
          <w:p w14:paraId="766D2DA2"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1</w:t>
            </w:r>
          </w:p>
        </w:tc>
        <w:tc>
          <w:tcPr>
            <w:tcW w:w="631" w:type="dxa"/>
            <w:shd w:val="clear" w:color="auto" w:fill="auto"/>
            <w:vAlign w:val="center"/>
            <w:hideMark/>
          </w:tcPr>
          <w:p w14:paraId="557C9D35"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257" w:type="dxa"/>
            <w:shd w:val="clear" w:color="auto" w:fill="auto"/>
            <w:vAlign w:val="center"/>
            <w:hideMark/>
          </w:tcPr>
          <w:p w14:paraId="28A7CFC0"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586" w:type="dxa"/>
            <w:shd w:val="clear" w:color="auto" w:fill="auto"/>
            <w:vAlign w:val="center"/>
            <w:hideMark/>
          </w:tcPr>
          <w:p w14:paraId="48D9B5E4"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759" w:type="dxa"/>
            <w:shd w:val="clear" w:color="auto" w:fill="auto"/>
            <w:vAlign w:val="center"/>
            <w:hideMark/>
          </w:tcPr>
          <w:p w14:paraId="6323CE0F"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c>
          <w:tcPr>
            <w:tcW w:w="1070" w:type="dxa"/>
            <w:shd w:val="clear" w:color="auto" w:fill="auto"/>
            <w:vAlign w:val="center"/>
            <w:hideMark/>
          </w:tcPr>
          <w:p w14:paraId="6FA4F44E" w14:textId="77777777" w:rsidR="0024732A" w:rsidRPr="008A31A5" w:rsidRDefault="0024732A" w:rsidP="003C2E9F">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eastAsia="Times New Roman" w:cs="Arial"/>
                <w:color w:val="000000"/>
                <w:sz w:val="16"/>
                <w:szCs w:val="16"/>
                <w:lang w:eastAsia="pl-PL"/>
              </w:rPr>
              <w:t>0</w:t>
            </w:r>
          </w:p>
        </w:tc>
      </w:tr>
    </w:tbl>
    <w:p w14:paraId="19A1C6BA" w14:textId="7BAA0E12" w:rsidR="00B93B6D" w:rsidRDefault="00B93B6D" w:rsidP="007B4524">
      <w:pPr>
        <w:pStyle w:val="AZRODLO"/>
        <w:spacing w:before="60"/>
      </w:pPr>
      <w:r w:rsidRPr="00E747C5">
        <w:t>Źródło: badanie CAWI/CATI, n=4</w:t>
      </w:r>
      <w:r>
        <w:t>3</w:t>
      </w:r>
    </w:p>
    <w:p w14:paraId="45EAC7FE" w14:textId="77777777" w:rsidR="00175B1E" w:rsidRPr="00E747C5" w:rsidRDefault="00175B1E" w:rsidP="00175B1E"/>
    <w:p w14:paraId="6E519580" w14:textId="4A3ECDE1" w:rsidR="00B93B6D" w:rsidRPr="00E747C5" w:rsidRDefault="00B93B6D" w:rsidP="00B93B6D">
      <w:pPr>
        <w:spacing w:before="120" w:after="120"/>
        <w:rPr>
          <w:rFonts w:cs="Arial"/>
          <w:szCs w:val="20"/>
        </w:rPr>
      </w:pPr>
      <w:r>
        <w:rPr>
          <w:rFonts w:cs="Arial"/>
          <w:szCs w:val="20"/>
        </w:rPr>
        <w:t>Z b</w:t>
      </w:r>
      <w:r w:rsidRPr="00E747C5">
        <w:rPr>
          <w:rFonts w:cs="Arial"/>
          <w:szCs w:val="20"/>
        </w:rPr>
        <w:t>arierami wskazywanymi przez IOB są powiązane potrzeby, na jakie wskazywali ich przedstawiciele</w:t>
      </w:r>
      <w:r w:rsidR="00C11E6A">
        <w:rPr>
          <w:rFonts w:cs="Arial"/>
          <w:szCs w:val="20"/>
        </w:rPr>
        <w:t xml:space="preserve"> (por. wykres 29)</w:t>
      </w:r>
      <w:r w:rsidRPr="00E747C5">
        <w:rPr>
          <w:rFonts w:cs="Arial"/>
          <w:szCs w:val="20"/>
        </w:rPr>
        <w:t xml:space="preserve">. </w:t>
      </w:r>
      <w:r w:rsidR="003A416D">
        <w:rPr>
          <w:rFonts w:cs="Arial"/>
          <w:szCs w:val="20"/>
        </w:rPr>
        <w:t>K</w:t>
      </w:r>
      <w:r w:rsidRPr="00E747C5">
        <w:rPr>
          <w:rFonts w:cs="Arial"/>
          <w:szCs w:val="20"/>
        </w:rPr>
        <w:t xml:space="preserve">oncentrują się </w:t>
      </w:r>
      <w:r w:rsidR="003A416D">
        <w:rPr>
          <w:rFonts w:cs="Arial"/>
          <w:szCs w:val="20"/>
        </w:rPr>
        <w:t xml:space="preserve">one </w:t>
      </w:r>
      <w:r w:rsidRPr="00E747C5">
        <w:rPr>
          <w:rFonts w:cs="Arial"/>
          <w:szCs w:val="20"/>
        </w:rPr>
        <w:t>wokół dwóch obszarów:</w:t>
      </w:r>
    </w:p>
    <w:p w14:paraId="4AE137BA" w14:textId="2CDC7729" w:rsidR="00B93B6D" w:rsidRPr="005F1087" w:rsidRDefault="001034A3" w:rsidP="008E5E30">
      <w:pPr>
        <w:pStyle w:val="Akapitzlist"/>
        <w:numPr>
          <w:ilvl w:val="0"/>
          <w:numId w:val="33"/>
        </w:numPr>
        <w:spacing w:before="60" w:after="60"/>
        <w:ind w:left="714" w:hanging="357"/>
        <w:contextualSpacing w:val="0"/>
        <w:rPr>
          <w:rFonts w:cs="Arial"/>
          <w:szCs w:val="20"/>
        </w:rPr>
      </w:pPr>
      <w:r>
        <w:rPr>
          <w:rFonts w:cs="Arial"/>
          <w:szCs w:val="20"/>
        </w:rPr>
        <w:t>f</w:t>
      </w:r>
      <w:r w:rsidR="00B93B6D" w:rsidRPr="005F1087">
        <w:rPr>
          <w:rFonts w:cs="Arial"/>
          <w:szCs w:val="20"/>
        </w:rPr>
        <w:t>inansow</w:t>
      </w:r>
      <w:r>
        <w:rPr>
          <w:rFonts w:cs="Arial"/>
          <w:szCs w:val="20"/>
        </w:rPr>
        <w:t>ego</w:t>
      </w:r>
      <w:r w:rsidR="00B93B6D" w:rsidRPr="005F1087">
        <w:rPr>
          <w:rFonts w:cs="Arial"/>
          <w:szCs w:val="20"/>
        </w:rPr>
        <w:t xml:space="preserve"> – związan</w:t>
      </w:r>
      <w:r>
        <w:rPr>
          <w:rFonts w:cs="Arial"/>
          <w:szCs w:val="20"/>
        </w:rPr>
        <w:t>ego</w:t>
      </w:r>
      <w:r w:rsidR="00B93B6D" w:rsidRPr="005F1087">
        <w:rPr>
          <w:rFonts w:cs="Arial"/>
          <w:szCs w:val="20"/>
        </w:rPr>
        <w:t xml:space="preserve"> zarówno z rozwojem usług, jak i finansowaniem infrastruktury i</w:t>
      </w:r>
      <w:r w:rsidR="00F43462" w:rsidRPr="005F1087">
        <w:rPr>
          <w:rFonts w:cs="Arial"/>
          <w:szCs w:val="20"/>
        </w:rPr>
        <w:t xml:space="preserve"> </w:t>
      </w:r>
      <w:r w:rsidR="00B93B6D" w:rsidRPr="005F1087">
        <w:rPr>
          <w:rFonts w:cs="Arial"/>
          <w:szCs w:val="20"/>
        </w:rPr>
        <w:t>środków temu służących;</w:t>
      </w:r>
    </w:p>
    <w:p w14:paraId="3D23A786" w14:textId="0D66F523" w:rsidR="00B93B6D" w:rsidRDefault="001034A3" w:rsidP="008E5E30">
      <w:pPr>
        <w:pStyle w:val="Akapitzlist"/>
        <w:numPr>
          <w:ilvl w:val="0"/>
          <w:numId w:val="33"/>
        </w:numPr>
        <w:spacing w:before="60" w:after="60"/>
        <w:ind w:left="714" w:hanging="357"/>
        <w:contextualSpacing w:val="0"/>
        <w:rPr>
          <w:rFonts w:cs="Arial"/>
          <w:szCs w:val="20"/>
        </w:rPr>
      </w:pPr>
      <w:r>
        <w:rPr>
          <w:rFonts w:cs="Arial"/>
          <w:szCs w:val="20"/>
        </w:rPr>
        <w:t>kompetencyjnego</w:t>
      </w:r>
      <w:r w:rsidR="00B93B6D" w:rsidRPr="005F1087">
        <w:rPr>
          <w:rFonts w:cs="Arial"/>
          <w:szCs w:val="20"/>
        </w:rPr>
        <w:t xml:space="preserve"> – związan</w:t>
      </w:r>
      <w:r>
        <w:rPr>
          <w:rFonts w:cs="Arial"/>
          <w:szCs w:val="20"/>
        </w:rPr>
        <w:t>ego</w:t>
      </w:r>
      <w:r w:rsidR="00B93B6D" w:rsidRPr="005F1087">
        <w:rPr>
          <w:rFonts w:cs="Arial"/>
          <w:szCs w:val="20"/>
        </w:rPr>
        <w:t xml:space="preserve"> zarówno z dostępnością odpowiednio wykwalifikowanych specjalistów, jak i podnoszenie</w:t>
      </w:r>
      <w:r>
        <w:rPr>
          <w:rFonts w:cs="Arial"/>
          <w:szCs w:val="20"/>
        </w:rPr>
        <w:t>m</w:t>
      </w:r>
      <w:r w:rsidR="00B93B6D" w:rsidRPr="005F1087">
        <w:rPr>
          <w:rFonts w:cs="Arial"/>
          <w:szCs w:val="20"/>
        </w:rPr>
        <w:t xml:space="preserve"> kompetencji stałej kadry</w:t>
      </w:r>
      <w:r w:rsidR="005F1087">
        <w:rPr>
          <w:rFonts w:cs="Arial"/>
          <w:szCs w:val="20"/>
        </w:rPr>
        <w:t xml:space="preserve"> pracowników.</w:t>
      </w:r>
    </w:p>
    <w:p w14:paraId="22B35B69" w14:textId="77777777" w:rsidR="005F1087" w:rsidRPr="005F1087" w:rsidRDefault="005F1087" w:rsidP="005F1087"/>
    <w:p w14:paraId="6809498E" w14:textId="77777777" w:rsidR="00D73278" w:rsidRDefault="00D73278">
      <w:pPr>
        <w:spacing w:line="240" w:lineRule="auto"/>
        <w:ind w:firstLine="0"/>
        <w:jc w:val="left"/>
        <w:rPr>
          <w:rFonts w:eastAsia="Arial" w:cs="Arial"/>
          <w:b/>
          <w:bCs/>
          <w:sz w:val="16"/>
          <w:szCs w:val="16"/>
          <w:lang w:eastAsia="pl-PL"/>
        </w:rPr>
      </w:pPr>
      <w:bookmarkStart w:id="64" w:name="_Toc78035832"/>
      <w:r>
        <w:br w:type="page"/>
      </w:r>
    </w:p>
    <w:p w14:paraId="1BDE8810" w14:textId="5588B373" w:rsidR="00B93B6D" w:rsidRPr="00E747C5" w:rsidRDefault="00B93B6D" w:rsidP="008A31A5">
      <w:pPr>
        <w:pStyle w:val="ARYCINA"/>
      </w:pPr>
      <w:r w:rsidRPr="00E747C5">
        <w:lastRenderedPageBreak/>
        <w:t xml:space="preserve">Wykres </w:t>
      </w:r>
      <w:fldSimple w:instr=" SEQ Wykres \* ARABIC ">
        <w:r w:rsidR="00CF4B19">
          <w:rPr>
            <w:noProof/>
          </w:rPr>
          <w:t>29</w:t>
        </w:r>
      </w:fldSimple>
      <w:r w:rsidRPr="00E747C5">
        <w:t>. Rodzaje wsparcia oczekiwane</w:t>
      </w:r>
      <w:r w:rsidR="00B702E8">
        <w:t>go</w:t>
      </w:r>
      <w:r w:rsidRPr="00E747C5">
        <w:t xml:space="preserve"> przez IOB</w:t>
      </w:r>
      <w:bookmarkEnd w:id="64"/>
      <w:r w:rsidR="00781546">
        <w:t xml:space="preserve"> w województwie wielkopolskim</w:t>
      </w:r>
      <w:r w:rsidR="00A3133A">
        <w:t xml:space="preserve"> (liczba wskazań)</w:t>
      </w:r>
    </w:p>
    <w:p w14:paraId="4316931F" w14:textId="77777777" w:rsidR="00B93B6D" w:rsidRPr="00E747C5" w:rsidRDefault="00B93B6D" w:rsidP="00B93B6D">
      <w:pPr>
        <w:spacing w:line="240" w:lineRule="auto"/>
        <w:ind w:firstLine="0"/>
        <w:rPr>
          <w:rFonts w:cs="Arial"/>
          <w:sz w:val="16"/>
          <w:szCs w:val="16"/>
        </w:rPr>
      </w:pPr>
      <w:r>
        <w:rPr>
          <w:noProof/>
          <w:lang w:eastAsia="pl-PL"/>
        </w:rPr>
        <w:drawing>
          <wp:inline distT="0" distB="0" distL="0" distR="0" wp14:anchorId="43383114" wp14:editId="02F19E44">
            <wp:extent cx="5256000" cy="3744000"/>
            <wp:effectExtent l="0" t="0" r="0" b="8890"/>
            <wp:docPr id="156" name="Wykres 156">
              <a:extLst xmlns:a="http://schemas.openxmlformats.org/drawingml/2006/main">
                <a:ext uri="{FF2B5EF4-FFF2-40B4-BE49-F238E27FC236}">
                  <a16:creationId xmlns:a16="http://schemas.microsoft.com/office/drawing/2014/main" id="{9B89FD1B-681F-4FAF-8BDC-7D1ED178AD2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r w:rsidRPr="00E747C5">
        <w:rPr>
          <w:rFonts w:cs="Arial"/>
          <w:sz w:val="16"/>
          <w:szCs w:val="16"/>
        </w:rPr>
        <w:t xml:space="preserve"> </w:t>
      </w:r>
    </w:p>
    <w:p w14:paraId="5416E6C6" w14:textId="527A7805" w:rsidR="00B93B6D" w:rsidRDefault="00B93B6D" w:rsidP="007B4524">
      <w:pPr>
        <w:pStyle w:val="AZRODLO"/>
        <w:spacing w:before="60"/>
      </w:pPr>
      <w:r w:rsidRPr="00E747C5">
        <w:t>Źródło: badanie CAWI/CATI, n=4</w:t>
      </w:r>
      <w:r>
        <w:t>4</w:t>
      </w:r>
    </w:p>
    <w:p w14:paraId="7982323E" w14:textId="0E28A02B" w:rsidR="00B93B6D" w:rsidRPr="00E747C5" w:rsidRDefault="00B93B6D" w:rsidP="007E41FC">
      <w:pPr>
        <w:spacing w:before="120" w:after="120"/>
        <w:ind w:firstLine="0"/>
        <w:rPr>
          <w:rFonts w:eastAsia="MinionPro-Regular" w:cs="Arial"/>
          <w:b/>
          <w:color w:val="00007E"/>
          <w:sz w:val="24"/>
          <w:szCs w:val="16"/>
          <w:shd w:val="clear" w:color="auto" w:fill="FFFFFF"/>
        </w:rPr>
      </w:pPr>
      <w:r w:rsidRPr="00E747C5">
        <w:br w:type="page"/>
      </w:r>
    </w:p>
    <w:p w14:paraId="039CCB78" w14:textId="77777777" w:rsidR="00180104" w:rsidRDefault="00180104" w:rsidP="00180104">
      <w:bookmarkStart w:id="65" w:name="_Toc80866773"/>
    </w:p>
    <w:p w14:paraId="12CE6D3C" w14:textId="712A6CCC" w:rsidR="00B93B6D" w:rsidRPr="00E747C5" w:rsidRDefault="00B93B6D" w:rsidP="009639EA">
      <w:pPr>
        <w:pStyle w:val="Nagwek1"/>
        <w:numPr>
          <w:ilvl w:val="0"/>
          <w:numId w:val="7"/>
        </w:numPr>
        <w:ind w:left="284" w:hanging="284"/>
      </w:pPr>
      <w:r w:rsidRPr="00E747C5">
        <w:t>Ocena IOB w województwie wielkopolskim przez przedsiębiorców, którzy korzystali/korzystają z ich oferty</w:t>
      </w:r>
      <w:bookmarkEnd w:id="65"/>
    </w:p>
    <w:p w14:paraId="14416241" w14:textId="1E9CCC2B" w:rsidR="00B93B6D" w:rsidRDefault="00B93B6D" w:rsidP="00B93B6D">
      <w:pPr>
        <w:spacing w:before="120" w:after="120"/>
        <w:rPr>
          <w:rFonts w:cs="Arial"/>
          <w:szCs w:val="20"/>
        </w:rPr>
      </w:pPr>
      <w:r>
        <w:rPr>
          <w:rFonts w:cs="Arial"/>
          <w:szCs w:val="20"/>
        </w:rPr>
        <w:t>Przedsiębiorstwa we współczesnej gospodarce stają przed coraz większymi wyzwaniami związanymi z koniecznością sprostania konkurencji, która obejmuje nie tylko przedsiębiorstwa z</w:t>
      </w:r>
      <w:r w:rsidR="00F43462">
        <w:rPr>
          <w:rFonts w:cs="Arial"/>
          <w:szCs w:val="20"/>
        </w:rPr>
        <w:t xml:space="preserve"> </w:t>
      </w:r>
      <w:r>
        <w:rPr>
          <w:rFonts w:cs="Arial"/>
          <w:szCs w:val="20"/>
        </w:rPr>
        <w:t>najbliższego sąsiedztwa, ale wymusza uwzględnianie szerszego kontekstu geograficznego. Nierzadko ma on przy tym wymiar globalny, co spowodowane jest rozwojem zarówno systemów logistyczno-transportowych umożliwiających sprawne dostarczanie konsumentom towarów na duże odległości, jak i postępującym rozwojem usług e-commerce. Dodatkowo coraz bardziej świadomi konsumenci korzystają z tych możliwości wybierając dla siebie jak</w:t>
      </w:r>
      <w:r w:rsidR="00F0051F">
        <w:rPr>
          <w:rFonts w:cs="Arial"/>
          <w:szCs w:val="20"/>
        </w:rPr>
        <w:t xml:space="preserve"> najbardziej odpowiednie, nie</w:t>
      </w:r>
      <w:r>
        <w:rPr>
          <w:rFonts w:cs="Arial"/>
          <w:szCs w:val="20"/>
        </w:rPr>
        <w:t xml:space="preserve">koniecznie łatwo dostępne, oferty. Nie bez znaczenia jest nowa rzeczywistość społeczno-gospodarcza wykreowana w efekcie pandemii </w:t>
      </w:r>
      <w:r w:rsidR="00A34629">
        <w:rPr>
          <w:rFonts w:cs="Arial"/>
          <w:szCs w:val="20"/>
        </w:rPr>
        <w:t>COVID</w:t>
      </w:r>
      <w:r>
        <w:rPr>
          <w:rFonts w:cs="Arial"/>
          <w:szCs w:val="20"/>
        </w:rPr>
        <w:t xml:space="preserve">-19. Spowodowała ona, że procesy biznesowe w większym niż dotąd stopniu przeniosły się do </w:t>
      </w:r>
      <w:proofErr w:type="spellStart"/>
      <w:r>
        <w:rPr>
          <w:rFonts w:cs="Arial"/>
          <w:szCs w:val="20"/>
        </w:rPr>
        <w:t>internetu</w:t>
      </w:r>
      <w:proofErr w:type="spellEnd"/>
      <w:r>
        <w:rPr>
          <w:rFonts w:cs="Arial"/>
          <w:szCs w:val="20"/>
        </w:rPr>
        <w:t>, a czasowe zamknięcie lub ograniczenie działalności wybranych branż spowodowało w ich obrębie potrzebę zmian na wypadek zaistnienia w przyszłości podobnych zdarzeń.</w:t>
      </w:r>
    </w:p>
    <w:p w14:paraId="2B6307B8" w14:textId="297A475F" w:rsidR="00B93B6D" w:rsidRDefault="00B93B6D" w:rsidP="00B93B6D">
      <w:pPr>
        <w:spacing w:before="120" w:after="120"/>
        <w:rPr>
          <w:rFonts w:cs="Arial"/>
          <w:szCs w:val="20"/>
        </w:rPr>
      </w:pPr>
      <w:r>
        <w:rPr>
          <w:rFonts w:cs="Arial"/>
          <w:szCs w:val="20"/>
        </w:rPr>
        <w:t xml:space="preserve">Wszystko to sprawia, że przedsiębiorstwa chcąc przetrwać na rynku są zmuszone do szukania nowych dróg rozwoju, sposobów ulepszenia swojej oferty rynkowej czy sposobu funkcjonowania bardziej efektywnego ekonomicznie. Część działań wymaga doradztwa ze strony ekspertów (np. zmiana modelu biznesowego), inne z kolei wymagają skorzystania </w:t>
      </w:r>
      <w:r w:rsidR="00C42A89">
        <w:rPr>
          <w:rFonts w:cs="Arial"/>
          <w:szCs w:val="20"/>
        </w:rPr>
        <w:br/>
      </w:r>
      <w:r>
        <w:rPr>
          <w:rFonts w:cs="Arial"/>
          <w:szCs w:val="20"/>
        </w:rPr>
        <w:t>z</w:t>
      </w:r>
      <w:r w:rsidR="00F43462">
        <w:rPr>
          <w:rFonts w:cs="Arial"/>
          <w:szCs w:val="20"/>
        </w:rPr>
        <w:t xml:space="preserve"> </w:t>
      </w:r>
      <w:r>
        <w:rPr>
          <w:rFonts w:cs="Arial"/>
          <w:szCs w:val="20"/>
        </w:rPr>
        <w:t>bardziej specjalistycznych usług (np. w zakresie oferty badawczo-rozwojowej), zaś jeszcze inne opierają się na możliwości skorzystania z prefere</w:t>
      </w:r>
      <w:r w:rsidR="00221EC4">
        <w:rPr>
          <w:rFonts w:cs="Arial"/>
          <w:szCs w:val="20"/>
        </w:rPr>
        <w:t>ncyjnych pożyczek czy kredytów.</w:t>
      </w:r>
    </w:p>
    <w:p w14:paraId="112BE8DA" w14:textId="57201D20" w:rsidR="00B93B6D" w:rsidRDefault="00221EC4" w:rsidP="00B93B6D">
      <w:pPr>
        <w:spacing w:before="120" w:after="120"/>
        <w:rPr>
          <w:rFonts w:cs="Arial"/>
          <w:szCs w:val="20"/>
        </w:rPr>
      </w:pPr>
      <w:r>
        <w:rPr>
          <w:rFonts w:cs="Arial"/>
          <w:szCs w:val="20"/>
        </w:rPr>
        <w:t>E</w:t>
      </w:r>
      <w:r w:rsidR="00B93B6D">
        <w:rPr>
          <w:rFonts w:cs="Arial"/>
          <w:szCs w:val="20"/>
        </w:rPr>
        <w:t>fekty korzystania z tego rodzaju usług dla biznesu mogą być różnorodne. P</w:t>
      </w:r>
      <w:r w:rsidR="00B93B6D" w:rsidRPr="006E67C4">
        <w:rPr>
          <w:rFonts w:cs="Arial"/>
          <w:szCs w:val="20"/>
        </w:rPr>
        <w:t>oprawa rentowności przedsiębiorstw</w:t>
      </w:r>
      <w:r w:rsidR="00B93B6D">
        <w:rPr>
          <w:rFonts w:cs="Arial"/>
          <w:szCs w:val="20"/>
        </w:rPr>
        <w:t xml:space="preserve">, pozyskanie kontaktów biznesowych, wprowadzenie na rynek nowych produktów czy zwiększenie sprzedaży to </w:t>
      </w:r>
      <w:r>
        <w:rPr>
          <w:rFonts w:cs="Arial"/>
          <w:szCs w:val="20"/>
        </w:rPr>
        <w:t xml:space="preserve">tylko </w:t>
      </w:r>
      <w:r w:rsidR="00B93B6D">
        <w:rPr>
          <w:rFonts w:cs="Arial"/>
          <w:szCs w:val="20"/>
        </w:rPr>
        <w:t xml:space="preserve">wybrane z nich. Osiągnięcie określonych efektów zgodnych z potrzebami przedsiębiorstw zależy w dużej mierze od nich samych, jednak nie bez znaczenia jest także sama jakość usług świadczonych przez podmioty wsparcia biznesu czy dopasowanie zakresu świadczonych usług do potrzeb przedsiębiorstw działających na danym obszarze lub w określonej branży. </w:t>
      </w:r>
      <w:r w:rsidR="00172E0E">
        <w:rPr>
          <w:rFonts w:cs="Arial"/>
          <w:szCs w:val="20"/>
        </w:rPr>
        <w:t>O</w:t>
      </w:r>
      <w:r w:rsidR="00B93B6D">
        <w:rPr>
          <w:rFonts w:cs="Arial"/>
          <w:szCs w:val="20"/>
        </w:rPr>
        <w:t xml:space="preserve">cena działalności IOB z punktu widzenia korzystających z ich usług przedsiębiorstw </w:t>
      </w:r>
      <w:r w:rsidR="003E33DF">
        <w:rPr>
          <w:rFonts w:cs="Arial"/>
          <w:szCs w:val="20"/>
        </w:rPr>
        <w:t>stanowi</w:t>
      </w:r>
      <w:r w:rsidR="003A7634">
        <w:rPr>
          <w:rFonts w:cs="Arial"/>
          <w:szCs w:val="20"/>
        </w:rPr>
        <w:t xml:space="preserve"> </w:t>
      </w:r>
      <w:r w:rsidR="00B93B6D">
        <w:rPr>
          <w:rFonts w:cs="Arial"/>
          <w:szCs w:val="20"/>
        </w:rPr>
        <w:t>prze</w:t>
      </w:r>
      <w:r w:rsidR="003E33DF">
        <w:rPr>
          <w:rFonts w:cs="Arial"/>
          <w:szCs w:val="20"/>
        </w:rPr>
        <w:t>dmiot</w:t>
      </w:r>
      <w:r w:rsidR="00B93B6D">
        <w:rPr>
          <w:rFonts w:cs="Arial"/>
          <w:szCs w:val="20"/>
        </w:rPr>
        <w:t xml:space="preserve"> analizy prezentowanej w niniejszym rozdziale.</w:t>
      </w:r>
    </w:p>
    <w:p w14:paraId="20C762BE" w14:textId="77777777" w:rsidR="00F17920" w:rsidRDefault="00F17920" w:rsidP="005F1087"/>
    <w:p w14:paraId="5C909FDA" w14:textId="77777777" w:rsidR="00B93B6D" w:rsidRPr="00B832FD" w:rsidRDefault="00B93B6D" w:rsidP="00B93B6D">
      <w:pPr>
        <w:pStyle w:val="Nagwek2"/>
      </w:pPr>
      <w:bookmarkStart w:id="66" w:name="_Toc80866774"/>
      <w:r>
        <w:t>3.1. Zakres</w:t>
      </w:r>
      <w:r w:rsidRPr="00B832FD">
        <w:t xml:space="preserve"> usług świadczonych przez IOB</w:t>
      </w:r>
      <w:r>
        <w:t>, z których korzystali przedsiębiorcy</w:t>
      </w:r>
      <w:bookmarkEnd w:id="66"/>
    </w:p>
    <w:p w14:paraId="335151ED" w14:textId="09754CC5" w:rsidR="00B93B6D" w:rsidRDefault="00B93B6D" w:rsidP="00B93B6D">
      <w:pPr>
        <w:spacing w:before="120" w:after="120"/>
        <w:rPr>
          <w:rFonts w:cs="Arial"/>
          <w:szCs w:val="20"/>
        </w:rPr>
      </w:pPr>
      <w:r>
        <w:rPr>
          <w:rFonts w:cs="Arial"/>
          <w:szCs w:val="20"/>
        </w:rPr>
        <w:t>Przedsiębiorcy korzystający z usług wielkopolskich IOB wskazywali na różnego rodzaju usługi, z</w:t>
      </w:r>
      <w:r w:rsidR="00F43462">
        <w:rPr>
          <w:rFonts w:cs="Arial"/>
          <w:szCs w:val="20"/>
        </w:rPr>
        <w:t xml:space="preserve"> </w:t>
      </w:r>
      <w:r>
        <w:rPr>
          <w:rFonts w:cs="Arial"/>
          <w:szCs w:val="20"/>
        </w:rPr>
        <w:t>jakich korzystali w ramach współpracy z IOB. Spektrum usług było szerokie i</w:t>
      </w:r>
      <w:r w:rsidR="00F43462">
        <w:rPr>
          <w:rFonts w:cs="Arial"/>
          <w:szCs w:val="20"/>
        </w:rPr>
        <w:t xml:space="preserve"> </w:t>
      </w:r>
      <w:r>
        <w:rPr>
          <w:rFonts w:cs="Arial"/>
          <w:szCs w:val="20"/>
        </w:rPr>
        <w:t xml:space="preserve">zawierało zarówno podstawowe, proste wsparcie, często jednokrotne bądź krótkotrwałe, jak i bardziej zaawansowane, trwające nierzadko kilka lat. To bardzo istotne zastrzeżenie, bowiem do grona klientów zaliczane są zarówno te przedsiębiorstwa, które współpracują sporadycznie korzystając z drobnych usług, jak i takie, które wiele lat wynajmują pomieszczenia. Należy </w:t>
      </w:r>
      <w:r w:rsidR="00C42A89">
        <w:rPr>
          <w:rFonts w:cs="Arial"/>
          <w:szCs w:val="20"/>
        </w:rPr>
        <w:br/>
      </w:r>
      <w:r>
        <w:rPr>
          <w:rFonts w:cs="Arial"/>
          <w:szCs w:val="20"/>
        </w:rPr>
        <w:t>o</w:t>
      </w:r>
      <w:r w:rsidR="00F43462">
        <w:rPr>
          <w:rFonts w:cs="Arial"/>
          <w:szCs w:val="20"/>
        </w:rPr>
        <w:t xml:space="preserve"> </w:t>
      </w:r>
      <w:r>
        <w:rPr>
          <w:rFonts w:cs="Arial"/>
          <w:szCs w:val="20"/>
        </w:rPr>
        <w:t xml:space="preserve">tym pamiętać odnosząc się do liczby klientów, których obsługiwanie deklarują IOB biorące udział w badaniu (por. tabela 13) – zalicza się do nich wszystkie podmioty, które korzystały </w:t>
      </w:r>
      <w:r w:rsidR="00C42A89">
        <w:rPr>
          <w:rFonts w:cs="Arial"/>
          <w:szCs w:val="20"/>
        </w:rPr>
        <w:br/>
      </w:r>
      <w:r>
        <w:rPr>
          <w:rFonts w:cs="Arial"/>
          <w:szCs w:val="20"/>
        </w:rPr>
        <w:t>z</w:t>
      </w:r>
      <w:r w:rsidR="00F43462">
        <w:rPr>
          <w:rFonts w:cs="Arial"/>
          <w:szCs w:val="20"/>
        </w:rPr>
        <w:t xml:space="preserve"> </w:t>
      </w:r>
      <w:r>
        <w:rPr>
          <w:rFonts w:cs="Arial"/>
          <w:szCs w:val="20"/>
        </w:rPr>
        <w:t xml:space="preserve">jakichkolwiek usług. Do tego trzeba mieć na uwadze, że przedsiębiorstwa współpracują </w:t>
      </w:r>
      <w:r>
        <w:rPr>
          <w:rFonts w:cs="Arial"/>
          <w:szCs w:val="20"/>
        </w:rPr>
        <w:lastRenderedPageBreak/>
        <w:t xml:space="preserve">często z szeregiem podmiotów korzystając z różnych usług w zależności od potrzeb. Wynika to z tego, co zresztą związane jest z charakterystyką oferty, że różne podmioty specjalizują się w innych usługach, które mogą być przydatne firmom w różnych sytuacjach. Mogą to być </w:t>
      </w:r>
      <w:r w:rsidR="003E33DF">
        <w:rPr>
          <w:rFonts w:cs="Arial"/>
          <w:szCs w:val="20"/>
        </w:rPr>
        <w:t xml:space="preserve">także </w:t>
      </w:r>
      <w:r>
        <w:rPr>
          <w:rFonts w:cs="Arial"/>
          <w:szCs w:val="20"/>
        </w:rPr>
        <w:t>podmioty zlokalizowane poza regionem</w:t>
      </w:r>
      <w:r w:rsidR="003E33DF">
        <w:rPr>
          <w:rFonts w:cs="Arial"/>
          <w:szCs w:val="20"/>
        </w:rPr>
        <w:t>, co potwierdza</w:t>
      </w:r>
      <w:r>
        <w:rPr>
          <w:rFonts w:cs="Arial"/>
          <w:szCs w:val="20"/>
        </w:rPr>
        <w:t xml:space="preserve"> analiza zasięgu wielkopolskich IOB, </w:t>
      </w:r>
      <w:r w:rsidR="003E33DF">
        <w:rPr>
          <w:rFonts w:cs="Arial"/>
          <w:szCs w:val="20"/>
        </w:rPr>
        <w:t>wskazująca, że</w:t>
      </w:r>
      <w:r>
        <w:rPr>
          <w:rFonts w:cs="Arial"/>
          <w:szCs w:val="20"/>
        </w:rPr>
        <w:t xml:space="preserve"> niemal dwie trzecie </w:t>
      </w:r>
      <w:r w:rsidR="00F750AC">
        <w:rPr>
          <w:rFonts w:cs="Arial"/>
          <w:szCs w:val="20"/>
        </w:rPr>
        <w:t>instytucji</w:t>
      </w:r>
      <w:r>
        <w:rPr>
          <w:rFonts w:cs="Arial"/>
          <w:szCs w:val="20"/>
        </w:rPr>
        <w:t xml:space="preserve"> ma zasięg co najmniej ponadregionalny. Oznacza to, że one również mogą poszukiwać klientów w innych województwach, zwłaszcza jeśli firmy działają na rynku wielkopolskim</w:t>
      </w:r>
      <w:r w:rsidR="00F750AC">
        <w:rPr>
          <w:rFonts w:cs="Arial"/>
          <w:szCs w:val="20"/>
        </w:rPr>
        <w:t>.</w:t>
      </w:r>
    </w:p>
    <w:p w14:paraId="1E94BFCF" w14:textId="77777777" w:rsidR="00F750AC" w:rsidRPr="000101F2" w:rsidRDefault="00F750AC" w:rsidP="000101F2">
      <w:pPr>
        <w:rPr>
          <w:sz w:val="10"/>
          <w:szCs w:val="10"/>
        </w:rPr>
      </w:pPr>
    </w:p>
    <w:p w14:paraId="51C0C1DF" w14:textId="2267BA15" w:rsidR="00B93B6D" w:rsidRDefault="00B93B6D" w:rsidP="00A8072F">
      <w:pPr>
        <w:ind w:firstLine="0"/>
        <w:jc w:val="center"/>
        <w:rPr>
          <w:rFonts w:cs="Arial"/>
          <w:i/>
          <w:iCs/>
          <w:sz w:val="18"/>
          <w:szCs w:val="18"/>
        </w:rPr>
      </w:pPr>
      <w:r w:rsidRPr="00E06AB5">
        <w:rPr>
          <w:rFonts w:cs="Arial"/>
          <w:i/>
          <w:iCs/>
          <w:sz w:val="18"/>
          <w:szCs w:val="18"/>
        </w:rPr>
        <w:t xml:space="preserve">Jesteśmy klientem regionalnej izby gospodarczej, współpracujemy bardzo ściśle. Współpracujemy też </w:t>
      </w:r>
      <w:r w:rsidR="00C42A89">
        <w:rPr>
          <w:rFonts w:cs="Arial"/>
          <w:i/>
          <w:iCs/>
          <w:sz w:val="18"/>
          <w:szCs w:val="18"/>
        </w:rPr>
        <w:br/>
      </w:r>
      <w:r w:rsidRPr="00E06AB5">
        <w:rPr>
          <w:rFonts w:cs="Arial"/>
          <w:i/>
          <w:iCs/>
          <w:sz w:val="18"/>
          <w:szCs w:val="18"/>
        </w:rPr>
        <w:t>z WARP</w:t>
      </w:r>
      <w:r>
        <w:rPr>
          <w:rFonts w:cs="Arial"/>
          <w:i/>
          <w:iCs/>
          <w:sz w:val="18"/>
          <w:szCs w:val="18"/>
        </w:rPr>
        <w:t>,</w:t>
      </w:r>
      <w:r w:rsidRPr="00E06AB5">
        <w:rPr>
          <w:rFonts w:cs="Arial"/>
          <w:i/>
          <w:iCs/>
          <w:sz w:val="18"/>
          <w:szCs w:val="18"/>
        </w:rPr>
        <w:t xml:space="preserve"> Regionaln</w:t>
      </w:r>
      <w:r>
        <w:rPr>
          <w:rFonts w:cs="Arial"/>
          <w:i/>
          <w:iCs/>
          <w:sz w:val="18"/>
          <w:szCs w:val="18"/>
        </w:rPr>
        <w:t>ą</w:t>
      </w:r>
      <w:r w:rsidRPr="00E06AB5">
        <w:rPr>
          <w:rFonts w:cs="Arial"/>
          <w:i/>
          <w:iCs/>
          <w:sz w:val="18"/>
          <w:szCs w:val="18"/>
        </w:rPr>
        <w:t xml:space="preserve"> Izb</w:t>
      </w:r>
      <w:r>
        <w:rPr>
          <w:rFonts w:cs="Arial"/>
          <w:i/>
          <w:iCs/>
          <w:sz w:val="18"/>
          <w:szCs w:val="18"/>
        </w:rPr>
        <w:t>ą</w:t>
      </w:r>
      <w:r w:rsidRPr="00E06AB5">
        <w:rPr>
          <w:rFonts w:cs="Arial"/>
          <w:i/>
          <w:iCs/>
          <w:sz w:val="18"/>
          <w:szCs w:val="18"/>
        </w:rPr>
        <w:t xml:space="preserve"> Przemysłowo-Handlow</w:t>
      </w:r>
      <w:r>
        <w:rPr>
          <w:rFonts w:cs="Arial"/>
          <w:i/>
          <w:iCs/>
          <w:sz w:val="18"/>
          <w:szCs w:val="18"/>
        </w:rPr>
        <w:t>ą</w:t>
      </w:r>
      <w:r w:rsidRPr="00E06AB5">
        <w:rPr>
          <w:rFonts w:cs="Arial"/>
          <w:i/>
          <w:iCs/>
          <w:sz w:val="18"/>
          <w:szCs w:val="18"/>
        </w:rPr>
        <w:t xml:space="preserve"> w Lesznie, </w:t>
      </w:r>
      <w:r>
        <w:rPr>
          <w:rFonts w:cs="Arial"/>
          <w:i/>
          <w:iCs/>
          <w:sz w:val="18"/>
          <w:szCs w:val="18"/>
        </w:rPr>
        <w:t xml:space="preserve">jesteśmy członkiem </w:t>
      </w:r>
      <w:r w:rsidRPr="00E06AB5">
        <w:rPr>
          <w:rFonts w:cs="Arial"/>
          <w:i/>
          <w:iCs/>
          <w:sz w:val="18"/>
          <w:szCs w:val="18"/>
        </w:rPr>
        <w:t>Pracodawc</w:t>
      </w:r>
      <w:r>
        <w:rPr>
          <w:rFonts w:cs="Arial"/>
          <w:i/>
          <w:iCs/>
          <w:sz w:val="18"/>
          <w:szCs w:val="18"/>
        </w:rPr>
        <w:t>ów</w:t>
      </w:r>
      <w:r w:rsidRPr="00E06AB5">
        <w:rPr>
          <w:rFonts w:cs="Arial"/>
          <w:i/>
          <w:iCs/>
          <w:sz w:val="18"/>
          <w:szCs w:val="18"/>
        </w:rPr>
        <w:t xml:space="preserve"> Ziemi Lubuskiej w Zielonej Górze.</w:t>
      </w:r>
    </w:p>
    <w:p w14:paraId="6ADA5A81" w14:textId="3B8CE4DD" w:rsidR="00B93B6D" w:rsidRDefault="00F750AC" w:rsidP="00A8072F">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 xml:space="preserve">podregion </w:t>
      </w:r>
      <w:r w:rsidR="00B93B6D">
        <w:rPr>
          <w:rFonts w:cs="Arial"/>
          <w:i/>
          <w:iCs/>
          <w:sz w:val="18"/>
          <w:szCs w:val="18"/>
        </w:rPr>
        <w:t>kali</w:t>
      </w:r>
      <w:r w:rsidR="00B93B6D" w:rsidRPr="00633B45">
        <w:rPr>
          <w:rFonts w:cs="Arial"/>
          <w:i/>
          <w:iCs/>
          <w:sz w:val="18"/>
          <w:szCs w:val="18"/>
        </w:rPr>
        <w:t>ski</w:t>
      </w:r>
      <w:r>
        <w:rPr>
          <w:rFonts w:cs="Arial"/>
          <w:i/>
          <w:iCs/>
          <w:sz w:val="18"/>
          <w:szCs w:val="18"/>
        </w:rPr>
        <w:t>]</w:t>
      </w:r>
    </w:p>
    <w:p w14:paraId="6DE50C51" w14:textId="4079E9D1" w:rsidR="00F750AC" w:rsidRPr="000101F2" w:rsidRDefault="00F750AC" w:rsidP="000101F2">
      <w:pPr>
        <w:rPr>
          <w:sz w:val="10"/>
          <w:szCs w:val="10"/>
        </w:rPr>
      </w:pPr>
    </w:p>
    <w:p w14:paraId="55CF068A" w14:textId="0500AFD9" w:rsidR="00B93B6D" w:rsidRDefault="00B93B6D" w:rsidP="00B93B6D">
      <w:pPr>
        <w:spacing w:before="120" w:after="120"/>
        <w:rPr>
          <w:rFonts w:cs="Arial"/>
          <w:szCs w:val="20"/>
        </w:rPr>
      </w:pPr>
      <w:r>
        <w:rPr>
          <w:rFonts w:cs="Arial"/>
          <w:szCs w:val="20"/>
        </w:rPr>
        <w:t xml:space="preserve">Wskazywane przez przedsiębiorców usługi </w:t>
      </w:r>
      <w:r w:rsidR="003F2FDD">
        <w:rPr>
          <w:rFonts w:cs="Arial"/>
          <w:szCs w:val="20"/>
        </w:rPr>
        <w:t>pozwalają określić</w:t>
      </w:r>
      <w:r w:rsidR="00A8072F">
        <w:rPr>
          <w:rFonts w:cs="Arial"/>
          <w:szCs w:val="20"/>
        </w:rPr>
        <w:t xml:space="preserve"> obszary, w jakich</w:t>
      </w:r>
      <w:r>
        <w:rPr>
          <w:rFonts w:cs="Arial"/>
          <w:szCs w:val="20"/>
        </w:rPr>
        <w:t xml:space="preserve"> koncentrują się ic</w:t>
      </w:r>
      <w:r w:rsidR="00A8072F">
        <w:rPr>
          <w:rFonts w:cs="Arial"/>
          <w:szCs w:val="20"/>
        </w:rPr>
        <w:t>h potrzeby. Bez wątpienia należą</w:t>
      </w:r>
      <w:r>
        <w:rPr>
          <w:rFonts w:cs="Arial"/>
          <w:szCs w:val="20"/>
        </w:rPr>
        <w:t xml:space="preserve"> do nich</w:t>
      </w:r>
      <w:r w:rsidR="007908B6">
        <w:rPr>
          <w:rFonts w:cs="Arial"/>
          <w:szCs w:val="20"/>
        </w:rPr>
        <w:t>:</w:t>
      </w:r>
      <w:r>
        <w:rPr>
          <w:rFonts w:cs="Arial"/>
          <w:szCs w:val="20"/>
        </w:rPr>
        <w:t xml:space="preserve"> wsparcie w zakresie docierania do potencjalnych kontrahentów, wymiana informacji czy szeroko rozumiany </w:t>
      </w:r>
      <w:proofErr w:type="spellStart"/>
      <w:r>
        <w:rPr>
          <w:rFonts w:cs="Arial"/>
          <w:szCs w:val="20"/>
        </w:rPr>
        <w:t>networking</w:t>
      </w:r>
      <w:proofErr w:type="spellEnd"/>
      <w:r>
        <w:rPr>
          <w:rFonts w:cs="Arial"/>
          <w:szCs w:val="20"/>
        </w:rPr>
        <w:t xml:space="preserve">. </w:t>
      </w:r>
      <w:r w:rsidRPr="00087C15">
        <w:rPr>
          <w:rFonts w:cs="Arial"/>
          <w:szCs w:val="20"/>
        </w:rPr>
        <w:t>W ujęciu biznesowym jest to stała sieć kontaktów biznesowych, która sprzyja wymianie informacji (dzieleniu się specjalistyczną wiedzą, zdobywaniu informacji o innych branżach), nawiązywaniu nowej współpracy czy rekomendowaniu swoich usług (kontakty z klientami, znalezienie pracy czy specjalistów z innej branży).</w:t>
      </w:r>
      <w:r>
        <w:rPr>
          <w:rFonts w:cs="Arial"/>
          <w:szCs w:val="20"/>
        </w:rPr>
        <w:t xml:space="preserve"> Jest to obszar, który we współczesnej gospodarce jest szczególnie istotny, bowiem relacje biznesowe bazują często na wykorzystywaniu szeregu kontaktów wspierając pozyskiwanie kontraktów czy po prostu pomagają w poszukiwaniu biznesowych okazji. </w:t>
      </w:r>
      <w:r w:rsidRPr="005F7731">
        <w:rPr>
          <w:rFonts w:cs="Arial"/>
          <w:szCs w:val="20"/>
        </w:rPr>
        <w:t xml:space="preserve">Duża konkurencja oraz nieprzewidywalność rynku </w:t>
      </w:r>
      <w:r>
        <w:rPr>
          <w:rFonts w:cs="Arial"/>
          <w:szCs w:val="20"/>
        </w:rPr>
        <w:t xml:space="preserve">(dostrzegalna szczególnie po wybuchu pandemii </w:t>
      </w:r>
      <w:r w:rsidR="00A34629">
        <w:rPr>
          <w:rFonts w:cs="Arial"/>
          <w:szCs w:val="20"/>
        </w:rPr>
        <w:t>COVID</w:t>
      </w:r>
      <w:r>
        <w:rPr>
          <w:rFonts w:cs="Arial"/>
          <w:szCs w:val="20"/>
        </w:rPr>
        <w:t xml:space="preserve">-19) </w:t>
      </w:r>
      <w:r w:rsidRPr="005F7731">
        <w:rPr>
          <w:rFonts w:cs="Arial"/>
          <w:szCs w:val="20"/>
        </w:rPr>
        <w:t xml:space="preserve">spowodowały, że firmy, chcąc utrzymać swoją pozycję rynkową, </w:t>
      </w:r>
      <w:r w:rsidR="004243BB" w:rsidRPr="005F7731">
        <w:rPr>
          <w:rFonts w:cs="Arial"/>
          <w:szCs w:val="20"/>
        </w:rPr>
        <w:t xml:space="preserve">są </w:t>
      </w:r>
      <w:r w:rsidR="004243BB">
        <w:rPr>
          <w:rFonts w:cs="Arial"/>
          <w:szCs w:val="20"/>
        </w:rPr>
        <w:t xml:space="preserve">bardziej </w:t>
      </w:r>
      <w:r w:rsidRPr="005F7731">
        <w:rPr>
          <w:rFonts w:cs="Arial"/>
          <w:szCs w:val="20"/>
        </w:rPr>
        <w:t>skłonne do pod</w:t>
      </w:r>
      <w:r>
        <w:rPr>
          <w:rFonts w:cs="Arial"/>
          <w:szCs w:val="20"/>
        </w:rPr>
        <w:t>ejmowania</w:t>
      </w:r>
      <w:r w:rsidRPr="005F7731">
        <w:rPr>
          <w:rFonts w:cs="Arial"/>
          <w:szCs w:val="20"/>
        </w:rPr>
        <w:t xml:space="preserve"> wspó</w:t>
      </w:r>
      <w:r w:rsidR="007908B6">
        <w:rPr>
          <w:rFonts w:cs="Arial"/>
          <w:szCs w:val="20"/>
        </w:rPr>
        <w:t xml:space="preserve">łpracy </w:t>
      </w:r>
      <w:r w:rsidR="00C42A89">
        <w:rPr>
          <w:rFonts w:cs="Arial"/>
          <w:szCs w:val="20"/>
        </w:rPr>
        <w:br/>
      </w:r>
      <w:r w:rsidR="007908B6">
        <w:rPr>
          <w:rFonts w:cs="Arial"/>
          <w:szCs w:val="20"/>
        </w:rPr>
        <w:t>w ramach sieci powiązań.</w:t>
      </w:r>
    </w:p>
    <w:p w14:paraId="3B1B1332" w14:textId="0C572DCC" w:rsidR="00CA0B91" w:rsidRDefault="00B93B6D" w:rsidP="00CA0B91">
      <w:pPr>
        <w:spacing w:before="120" w:after="120"/>
        <w:rPr>
          <w:rFonts w:cs="Arial"/>
          <w:szCs w:val="20"/>
        </w:rPr>
      </w:pPr>
      <w:r w:rsidRPr="005F7731">
        <w:rPr>
          <w:rFonts w:cs="Arial"/>
          <w:szCs w:val="20"/>
        </w:rPr>
        <w:t xml:space="preserve">Taka koncepcja współpracy </w:t>
      </w:r>
      <w:r>
        <w:rPr>
          <w:rFonts w:cs="Arial"/>
          <w:szCs w:val="20"/>
        </w:rPr>
        <w:t>rozwijała się już w latach</w:t>
      </w:r>
      <w:r w:rsidRPr="005F7731">
        <w:rPr>
          <w:rFonts w:cs="Arial"/>
          <w:szCs w:val="20"/>
        </w:rPr>
        <w:t xml:space="preserve"> 70. XX wieku, przetrwała do dziś i</w:t>
      </w:r>
      <w:r w:rsidR="00F43462">
        <w:rPr>
          <w:rFonts w:cs="Arial"/>
          <w:szCs w:val="20"/>
        </w:rPr>
        <w:t xml:space="preserve"> </w:t>
      </w:r>
      <w:r w:rsidRPr="005F7731">
        <w:rPr>
          <w:rFonts w:cs="Arial"/>
          <w:szCs w:val="20"/>
        </w:rPr>
        <w:t xml:space="preserve">skutecznie odnajduje się </w:t>
      </w:r>
      <w:r w:rsidR="00321321">
        <w:rPr>
          <w:rFonts w:cs="Arial"/>
          <w:szCs w:val="20"/>
        </w:rPr>
        <w:t xml:space="preserve">w </w:t>
      </w:r>
      <w:r w:rsidRPr="005F7731">
        <w:rPr>
          <w:rFonts w:cs="Arial"/>
          <w:szCs w:val="20"/>
        </w:rPr>
        <w:t>dzisiejszych czasach</w:t>
      </w:r>
      <w:r>
        <w:rPr>
          <w:rStyle w:val="Odwoanieprzypisudolnego"/>
          <w:rFonts w:cs="Arial"/>
          <w:szCs w:val="20"/>
        </w:rPr>
        <w:footnoteReference w:id="50"/>
      </w:r>
      <w:r w:rsidR="00321321">
        <w:rPr>
          <w:rFonts w:cs="Arial"/>
          <w:szCs w:val="20"/>
        </w:rPr>
        <w:t>.</w:t>
      </w:r>
      <w:r>
        <w:rPr>
          <w:rFonts w:cs="Arial"/>
          <w:szCs w:val="20"/>
        </w:rPr>
        <w:t xml:space="preserve"> Jest to szczególnie istotne </w:t>
      </w:r>
      <w:r w:rsidR="00F86500">
        <w:rPr>
          <w:rFonts w:cs="Arial"/>
          <w:szCs w:val="20"/>
        </w:rPr>
        <w:t>dla</w:t>
      </w:r>
      <w:r>
        <w:rPr>
          <w:rFonts w:cs="Arial"/>
          <w:szCs w:val="20"/>
        </w:rPr>
        <w:t xml:space="preserve"> małych firm, często rodzinnych, które nie zatrudniają wielu pracowników (np. handlowców czy marketingowców). W tych przypadkach aktywność właścicieli czy osób zarządzających jest kluczowa dla powodzenia biznesowego</w:t>
      </w:r>
      <w:r w:rsidR="00F86500">
        <w:rPr>
          <w:rFonts w:cs="Arial"/>
          <w:szCs w:val="20"/>
        </w:rPr>
        <w:t xml:space="preserve"> ich</w:t>
      </w:r>
      <w:r>
        <w:rPr>
          <w:rFonts w:cs="Arial"/>
          <w:szCs w:val="20"/>
        </w:rPr>
        <w:t xml:space="preserve"> firm. Dodatkowo o</w:t>
      </w:r>
      <w:r>
        <w:t xml:space="preserve">becnie, w bardzo zmiennych </w:t>
      </w:r>
      <w:r w:rsidR="00C42A89">
        <w:br/>
      </w:r>
      <w:r>
        <w:t>i</w:t>
      </w:r>
      <w:r w:rsidR="00F43462">
        <w:t xml:space="preserve"> </w:t>
      </w:r>
      <w:r>
        <w:t>niepewnych warunkach otoczenia gospodarczego</w:t>
      </w:r>
      <w:r w:rsidR="00F86500">
        <w:t>,</w:t>
      </w:r>
      <w:r>
        <w:t xml:space="preserve"> wiele przedsiębiorstw rodzinnych </w:t>
      </w:r>
      <w:r w:rsidR="00C42A89">
        <w:br/>
      </w:r>
      <w:r>
        <w:t>w pierwszej kolejności skupia się na przetrwaniu, a dopiero potem skłania się ku jakimkolwiek koncepcjom rozwoju</w:t>
      </w:r>
      <w:r>
        <w:rPr>
          <w:rStyle w:val="Odwoanieprzypisudolnego"/>
          <w:rFonts w:cs="Arial"/>
          <w:szCs w:val="20"/>
        </w:rPr>
        <w:footnoteReference w:id="51"/>
      </w:r>
      <w:r w:rsidR="00F86500">
        <w:t>.</w:t>
      </w:r>
      <w:r>
        <w:t xml:space="preserve"> W ich przypadku wsparcie oferowane przez IOB może być </w:t>
      </w:r>
      <w:r w:rsidR="00F86500">
        <w:t xml:space="preserve">więc </w:t>
      </w:r>
      <w:r>
        <w:t>istotnym czynnikiem prorozwojowym.</w:t>
      </w:r>
      <w:r w:rsidR="00CA0B91" w:rsidRPr="00CA0B91">
        <w:rPr>
          <w:rFonts w:cs="Arial"/>
          <w:szCs w:val="20"/>
        </w:rPr>
        <w:t xml:space="preserve"> </w:t>
      </w:r>
      <w:r w:rsidR="00CA0B91">
        <w:rPr>
          <w:rFonts w:cs="Arial"/>
          <w:szCs w:val="20"/>
        </w:rPr>
        <w:t>Są one szczególnie predestynowane do pełnienia roli pośredników w tym zakresie</w:t>
      </w:r>
      <w:r w:rsidR="002C324F">
        <w:rPr>
          <w:rFonts w:cs="Arial"/>
          <w:szCs w:val="20"/>
        </w:rPr>
        <w:t>,</w:t>
      </w:r>
      <w:r w:rsidR="00CA0B91">
        <w:rPr>
          <w:rFonts w:cs="Arial"/>
          <w:szCs w:val="20"/>
        </w:rPr>
        <w:t xml:space="preserve"> głównie dzięki współpracy z szeregiem przedsiębiorstw z różnych branż, pełniących różne role w łańcuchach wartości. Dzięki temu mogą niejako naturalnie wcielać się w rolę łączników, pośredników czy też inicjatorów pewnych działań wspierających nawi</w:t>
      </w:r>
      <w:r w:rsidR="002C324F">
        <w:rPr>
          <w:rFonts w:cs="Arial"/>
          <w:szCs w:val="20"/>
        </w:rPr>
        <w:t>ązywanie kontaktów biznesowych.</w:t>
      </w:r>
      <w:r w:rsidR="009F69CE">
        <w:rPr>
          <w:rFonts w:cs="Arial"/>
          <w:szCs w:val="20"/>
        </w:rPr>
        <w:t xml:space="preserve"> </w:t>
      </w:r>
      <w:r w:rsidR="00CA0B91">
        <w:rPr>
          <w:rFonts w:cs="Arial"/>
          <w:szCs w:val="20"/>
        </w:rPr>
        <w:t xml:space="preserve">Na </w:t>
      </w:r>
      <w:r w:rsidR="009F69CE">
        <w:rPr>
          <w:rFonts w:cs="Arial"/>
          <w:szCs w:val="20"/>
        </w:rPr>
        <w:t>znaczenie</w:t>
      </w:r>
      <w:r w:rsidR="00CA0B91">
        <w:rPr>
          <w:rFonts w:cs="Arial"/>
          <w:szCs w:val="20"/>
        </w:rPr>
        <w:t xml:space="preserve"> IOB należy wskazać mając na uwadze również ich miejsce w strukturze instytucjonalnej regionu. </w:t>
      </w:r>
      <w:r w:rsidR="006834C1">
        <w:rPr>
          <w:rFonts w:cs="Arial"/>
          <w:szCs w:val="20"/>
        </w:rPr>
        <w:t>Często są</w:t>
      </w:r>
      <w:r w:rsidR="00CA0B91">
        <w:rPr>
          <w:rFonts w:cs="Arial"/>
          <w:szCs w:val="20"/>
        </w:rPr>
        <w:t xml:space="preserve"> to podmioty zakładane </w:t>
      </w:r>
      <w:r w:rsidR="00C42A89">
        <w:rPr>
          <w:rFonts w:cs="Arial"/>
          <w:szCs w:val="20"/>
        </w:rPr>
        <w:br/>
      </w:r>
      <w:r w:rsidR="00CA0B91">
        <w:rPr>
          <w:rFonts w:cs="Arial"/>
          <w:szCs w:val="20"/>
        </w:rPr>
        <w:t>i prowadzone przez samorządy terytorialne</w:t>
      </w:r>
      <w:r w:rsidR="006834C1">
        <w:rPr>
          <w:rFonts w:cs="Arial"/>
          <w:szCs w:val="20"/>
        </w:rPr>
        <w:t>, przez co s</w:t>
      </w:r>
      <w:r w:rsidR="00CA0B91">
        <w:rPr>
          <w:rFonts w:cs="Arial"/>
          <w:szCs w:val="20"/>
        </w:rPr>
        <w:t>kupiają szereg potencjałów</w:t>
      </w:r>
      <w:r w:rsidR="006834C1">
        <w:rPr>
          <w:rFonts w:cs="Arial"/>
          <w:szCs w:val="20"/>
        </w:rPr>
        <w:t>,</w:t>
      </w:r>
      <w:r w:rsidR="00CA0B91">
        <w:rPr>
          <w:rFonts w:cs="Arial"/>
          <w:szCs w:val="20"/>
        </w:rPr>
        <w:t xml:space="preserve"> mogąc oddziaływać szeroko i skutecznie dzięki zaufaniu, które wynika z takiego usytuowania </w:t>
      </w:r>
      <w:r w:rsidR="00C42A89">
        <w:rPr>
          <w:rFonts w:cs="Arial"/>
          <w:szCs w:val="20"/>
        </w:rPr>
        <w:br/>
      </w:r>
      <w:r w:rsidR="00CA0B91">
        <w:rPr>
          <w:rFonts w:cs="Arial"/>
          <w:szCs w:val="20"/>
        </w:rPr>
        <w:lastRenderedPageBreak/>
        <w:t xml:space="preserve">w lokalnym czy regionalnym systemie społeczno-gospodarczym. </w:t>
      </w:r>
      <w:r w:rsidR="009F69CE">
        <w:rPr>
          <w:rFonts w:cs="Arial"/>
          <w:szCs w:val="20"/>
        </w:rPr>
        <w:t>W</w:t>
      </w:r>
      <w:r w:rsidR="00CA0B91">
        <w:rPr>
          <w:rFonts w:cs="Arial"/>
          <w:szCs w:val="20"/>
        </w:rPr>
        <w:t>ynika z tego również rola IOB w modelu współpracy definiowanym jako potrójna helisa</w:t>
      </w:r>
      <w:r w:rsidR="00977D81">
        <w:rPr>
          <w:rFonts w:cs="Arial"/>
          <w:szCs w:val="20"/>
        </w:rPr>
        <w:t>, który</w:t>
      </w:r>
      <w:r w:rsidR="00CA0B91">
        <w:rPr>
          <w:rFonts w:cs="Arial"/>
          <w:szCs w:val="20"/>
        </w:rPr>
        <w:t xml:space="preserve"> </w:t>
      </w:r>
      <w:r w:rsidR="00977D81">
        <w:rPr>
          <w:rFonts w:cs="Arial"/>
          <w:szCs w:val="20"/>
        </w:rPr>
        <w:t>b</w:t>
      </w:r>
      <w:r w:rsidR="00CA0B91">
        <w:rPr>
          <w:rFonts w:cs="Arial"/>
          <w:szCs w:val="20"/>
        </w:rPr>
        <w:t>azuje na efektywnym wykorzystaniu różnych potencjałów, jakimi dysponuj</w:t>
      </w:r>
      <w:r w:rsidR="00977D81">
        <w:rPr>
          <w:rFonts w:cs="Arial"/>
          <w:szCs w:val="20"/>
        </w:rPr>
        <w:t>ą</w:t>
      </w:r>
      <w:r w:rsidR="00CA0B91">
        <w:rPr>
          <w:rFonts w:cs="Arial"/>
          <w:szCs w:val="20"/>
        </w:rPr>
        <w:t xml:space="preserve"> administracja, biznes czy nauka.</w:t>
      </w:r>
      <w:r w:rsidR="00B54E2E">
        <w:rPr>
          <w:rFonts w:cs="Arial"/>
          <w:szCs w:val="20"/>
        </w:rPr>
        <w:t xml:space="preserve"> </w:t>
      </w:r>
      <w:r w:rsidR="00CA0B91">
        <w:rPr>
          <w:rFonts w:cs="Arial"/>
          <w:szCs w:val="20"/>
        </w:rPr>
        <w:t>Ich wykorzystywanie jest istotne zwłaszcza współcześnie, kiedy na znaczeniu jako czynnik rozwoju zyskuje działalność innowacyjna, w tym badawczo-rozwojowa. IOB inicjując procesy współpracy pomiędzy różnymi typami interesariuszy lokalnego czy regionalnego</w:t>
      </w:r>
      <w:r w:rsidR="00B54E2E">
        <w:rPr>
          <w:rFonts w:cs="Arial"/>
          <w:szCs w:val="20"/>
        </w:rPr>
        <w:t xml:space="preserve"> rozwoju mogą wcielać się w rolę</w:t>
      </w:r>
      <w:r w:rsidR="00CA0B91">
        <w:rPr>
          <w:rFonts w:cs="Arial"/>
          <w:szCs w:val="20"/>
        </w:rPr>
        <w:t xml:space="preserve"> ważnych aktorów tego rodzaju procesów.</w:t>
      </w:r>
    </w:p>
    <w:p w14:paraId="1941A128" w14:textId="77777777" w:rsidR="00F86500" w:rsidRPr="00F86500" w:rsidRDefault="00F86500" w:rsidP="000101F2">
      <w:pPr>
        <w:rPr>
          <w:sz w:val="10"/>
          <w:szCs w:val="10"/>
        </w:rPr>
      </w:pPr>
    </w:p>
    <w:p w14:paraId="245AC0FD" w14:textId="57D0F937" w:rsidR="00B93B6D" w:rsidRPr="00633B45" w:rsidRDefault="00B93B6D" w:rsidP="00F86500">
      <w:pPr>
        <w:ind w:firstLine="0"/>
        <w:jc w:val="center"/>
        <w:rPr>
          <w:rFonts w:cs="Arial"/>
          <w:i/>
          <w:iCs/>
          <w:sz w:val="18"/>
          <w:szCs w:val="18"/>
        </w:rPr>
      </w:pPr>
      <w:r w:rsidRPr="00633B45">
        <w:rPr>
          <w:rFonts w:cs="Arial"/>
          <w:i/>
          <w:iCs/>
          <w:sz w:val="18"/>
          <w:szCs w:val="18"/>
        </w:rPr>
        <w:t>Jesteśmy członkiem Izby handlowej polsko-azjatyckiej</w:t>
      </w:r>
      <w:r w:rsidR="00F86500">
        <w:rPr>
          <w:rFonts w:cs="Arial"/>
          <w:i/>
          <w:iCs/>
          <w:sz w:val="18"/>
          <w:szCs w:val="18"/>
        </w:rPr>
        <w:t>.</w:t>
      </w:r>
      <w:r w:rsidRPr="00633B45">
        <w:rPr>
          <w:rFonts w:cs="Arial"/>
          <w:i/>
          <w:iCs/>
          <w:sz w:val="18"/>
          <w:szCs w:val="18"/>
        </w:rPr>
        <w:t xml:space="preserve"> To jest przestrzeń </w:t>
      </w:r>
      <w:proofErr w:type="spellStart"/>
      <w:r w:rsidRPr="00633B45">
        <w:rPr>
          <w:rFonts w:cs="Arial"/>
          <w:i/>
          <w:iCs/>
          <w:sz w:val="18"/>
          <w:szCs w:val="18"/>
        </w:rPr>
        <w:t>networkingowa</w:t>
      </w:r>
      <w:proofErr w:type="spellEnd"/>
      <w:r w:rsidRPr="00633B45">
        <w:rPr>
          <w:rFonts w:cs="Arial"/>
          <w:i/>
          <w:iCs/>
          <w:sz w:val="18"/>
          <w:szCs w:val="18"/>
        </w:rPr>
        <w:t xml:space="preserve">, miejsce, gdzie można się wymienić kontaktami. Park technologiczny </w:t>
      </w:r>
      <w:r w:rsidR="00F86500">
        <w:rPr>
          <w:rFonts w:cs="Arial"/>
          <w:i/>
          <w:iCs/>
          <w:sz w:val="18"/>
          <w:szCs w:val="18"/>
        </w:rPr>
        <w:t>–</w:t>
      </w:r>
      <w:r w:rsidRPr="00633B45">
        <w:rPr>
          <w:rFonts w:cs="Arial"/>
          <w:i/>
          <w:iCs/>
          <w:sz w:val="18"/>
          <w:szCs w:val="18"/>
        </w:rPr>
        <w:t xml:space="preserve"> współpraca jest w trakcie, dotyczy cyfryzacji procesów produkc</w:t>
      </w:r>
      <w:r w:rsidR="00F86500">
        <w:rPr>
          <w:rFonts w:cs="Arial"/>
          <w:i/>
          <w:iCs/>
          <w:sz w:val="18"/>
          <w:szCs w:val="18"/>
        </w:rPr>
        <w:t>yjno-technologicznych w firmie.</w:t>
      </w:r>
    </w:p>
    <w:p w14:paraId="48AA7584" w14:textId="60B2DCC7" w:rsidR="00B93B6D" w:rsidRDefault="00F86500" w:rsidP="00F86500">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podregion poznański</w:t>
      </w:r>
      <w:r>
        <w:rPr>
          <w:rFonts w:cs="Arial"/>
          <w:i/>
          <w:iCs/>
          <w:sz w:val="18"/>
          <w:szCs w:val="18"/>
        </w:rPr>
        <w:t>]</w:t>
      </w:r>
    </w:p>
    <w:p w14:paraId="7448274B" w14:textId="77777777" w:rsidR="00F86500" w:rsidRPr="00F86500" w:rsidRDefault="00F86500" w:rsidP="000101F2">
      <w:pPr>
        <w:rPr>
          <w:sz w:val="10"/>
          <w:szCs w:val="10"/>
        </w:rPr>
      </w:pPr>
    </w:p>
    <w:p w14:paraId="7E6A9FB1" w14:textId="57ED81DA" w:rsidR="00B93B6D" w:rsidRDefault="00B93B6D" w:rsidP="00B93B6D">
      <w:pPr>
        <w:spacing w:before="120" w:after="120"/>
        <w:rPr>
          <w:rFonts w:cs="Arial"/>
          <w:szCs w:val="20"/>
        </w:rPr>
      </w:pPr>
      <w:r>
        <w:rPr>
          <w:rFonts w:cs="Arial"/>
          <w:szCs w:val="20"/>
        </w:rPr>
        <w:t xml:space="preserve">Oczywiście nie zawsze przedsiębiorcy dostrzegają dla siebie korzyści tkwiące w tego rodzaju możliwościach, co jednak jest kwestią indywidualną do oceny z punktu widzenia pojedynczego przedsiębiorcy mającego swoje cele biznesowe. Zależy to </w:t>
      </w:r>
      <w:r w:rsidR="00115C77">
        <w:rPr>
          <w:rFonts w:cs="Arial"/>
          <w:szCs w:val="20"/>
        </w:rPr>
        <w:t>również od tego, jaką</w:t>
      </w:r>
      <w:r>
        <w:rPr>
          <w:rFonts w:cs="Arial"/>
          <w:szCs w:val="20"/>
        </w:rPr>
        <w:t xml:space="preserve"> ofertę kierują do rynku IOB. Trzeba mieć na uwadze, że kompetencje przedsiębiorców są coraz większe, </w:t>
      </w:r>
      <w:r w:rsidR="001F07A0">
        <w:rPr>
          <w:rFonts w:cs="Arial"/>
          <w:szCs w:val="20"/>
        </w:rPr>
        <w:t>m.in.</w:t>
      </w:r>
      <w:r>
        <w:rPr>
          <w:rFonts w:cs="Arial"/>
          <w:szCs w:val="20"/>
        </w:rPr>
        <w:t xml:space="preserve"> dzięki dostępowi do informacji, jakie umożliwia rozwój mediów cyfrowych. </w:t>
      </w:r>
      <w:r w:rsidR="001F07A0">
        <w:rPr>
          <w:rFonts w:cs="Arial"/>
          <w:szCs w:val="20"/>
        </w:rPr>
        <w:t>S</w:t>
      </w:r>
      <w:r>
        <w:rPr>
          <w:rFonts w:cs="Arial"/>
          <w:szCs w:val="20"/>
        </w:rPr>
        <w:t xml:space="preserve">zereg informacji jest </w:t>
      </w:r>
      <w:r w:rsidR="001F07A0">
        <w:rPr>
          <w:rFonts w:cs="Arial"/>
          <w:szCs w:val="20"/>
        </w:rPr>
        <w:t xml:space="preserve">bowiem </w:t>
      </w:r>
      <w:r>
        <w:rPr>
          <w:rFonts w:cs="Arial"/>
          <w:szCs w:val="20"/>
        </w:rPr>
        <w:t>ławo dostępnych i nie ma konieczności korzystania z doradztwa IOB, a</w:t>
      </w:r>
      <w:r w:rsidR="00F43462">
        <w:rPr>
          <w:rFonts w:cs="Arial"/>
          <w:szCs w:val="20"/>
        </w:rPr>
        <w:t xml:space="preserve"> </w:t>
      </w:r>
      <w:r>
        <w:rPr>
          <w:rFonts w:cs="Arial"/>
          <w:szCs w:val="20"/>
        </w:rPr>
        <w:t>w</w:t>
      </w:r>
      <w:r w:rsidR="00F43462">
        <w:rPr>
          <w:rFonts w:cs="Arial"/>
          <w:szCs w:val="20"/>
        </w:rPr>
        <w:t xml:space="preserve"> </w:t>
      </w:r>
      <w:r>
        <w:rPr>
          <w:rFonts w:cs="Arial"/>
          <w:szCs w:val="20"/>
        </w:rPr>
        <w:t>konsekwencji oczekiwane są często usługi specjalistyczne, w każdym razie oferowane na poziomie i</w:t>
      </w:r>
      <w:r w:rsidR="00F43462">
        <w:rPr>
          <w:rFonts w:cs="Arial"/>
          <w:szCs w:val="20"/>
        </w:rPr>
        <w:t xml:space="preserve"> </w:t>
      </w:r>
      <w:r>
        <w:rPr>
          <w:rFonts w:cs="Arial"/>
          <w:szCs w:val="20"/>
        </w:rPr>
        <w:t>w zakresie wyższym niż podstawowy.</w:t>
      </w:r>
    </w:p>
    <w:p w14:paraId="4D9B66E7" w14:textId="77777777" w:rsidR="00564B93" w:rsidRPr="00564B93" w:rsidRDefault="00564B93" w:rsidP="000101F2">
      <w:pPr>
        <w:rPr>
          <w:rFonts w:cs="Arial"/>
          <w:sz w:val="10"/>
          <w:szCs w:val="10"/>
        </w:rPr>
      </w:pPr>
    </w:p>
    <w:p w14:paraId="5B7D4442" w14:textId="5C8BEC23" w:rsidR="00B93B6D" w:rsidRPr="00633B45" w:rsidRDefault="00B93B6D" w:rsidP="00620FBB">
      <w:pPr>
        <w:ind w:firstLine="0"/>
        <w:jc w:val="center"/>
        <w:rPr>
          <w:rFonts w:cs="Arial"/>
          <w:i/>
          <w:iCs/>
          <w:sz w:val="18"/>
          <w:szCs w:val="18"/>
        </w:rPr>
      </w:pPr>
      <w:r w:rsidRPr="00633B45">
        <w:rPr>
          <w:rFonts w:cs="Arial"/>
          <w:i/>
          <w:iCs/>
          <w:sz w:val="18"/>
          <w:szCs w:val="18"/>
        </w:rPr>
        <w:t xml:space="preserve">Spotkania są, ale nie chodzę, żeby posiedzieć, bo są inne problemy niż rozmawianie nie wiadomo </w:t>
      </w:r>
      <w:r w:rsidR="00C42A89">
        <w:rPr>
          <w:rFonts w:cs="Arial"/>
          <w:i/>
          <w:iCs/>
          <w:sz w:val="18"/>
          <w:szCs w:val="18"/>
        </w:rPr>
        <w:br/>
      </w:r>
      <w:r w:rsidRPr="00633B45">
        <w:rPr>
          <w:rFonts w:cs="Arial"/>
          <w:i/>
          <w:iCs/>
          <w:sz w:val="18"/>
          <w:szCs w:val="18"/>
        </w:rPr>
        <w:t>o czym. A jeśli chodzi o szkolenia,</w:t>
      </w:r>
      <w:r w:rsidR="00766763">
        <w:rPr>
          <w:rFonts w:cs="Arial"/>
          <w:i/>
          <w:iCs/>
          <w:sz w:val="18"/>
          <w:szCs w:val="18"/>
        </w:rPr>
        <w:t xml:space="preserve"> to na Facebooku księgowa może </w:t>
      </w:r>
      <w:r w:rsidRPr="00633B45">
        <w:rPr>
          <w:rFonts w:cs="Arial"/>
          <w:i/>
          <w:iCs/>
          <w:sz w:val="18"/>
          <w:szCs w:val="18"/>
        </w:rPr>
        <w:t>raz czegoś posłuchała. Ja nie mam czasu na takie rzeczy. Jak było szkolenie o tarczy PFR, to księgowa korzystała.</w:t>
      </w:r>
    </w:p>
    <w:p w14:paraId="6FB074A9" w14:textId="23065CD4" w:rsidR="00B93B6D" w:rsidRDefault="009809C7" w:rsidP="00620FBB">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podregion pilski</w:t>
      </w:r>
      <w:r>
        <w:rPr>
          <w:rFonts w:cs="Arial"/>
          <w:i/>
          <w:iCs/>
          <w:sz w:val="18"/>
          <w:szCs w:val="18"/>
        </w:rPr>
        <w:t>]</w:t>
      </w:r>
    </w:p>
    <w:p w14:paraId="617A2A2C" w14:textId="77777777" w:rsidR="00564B93" w:rsidRPr="00564B93" w:rsidRDefault="00564B93" w:rsidP="000101F2">
      <w:pPr>
        <w:rPr>
          <w:sz w:val="10"/>
          <w:szCs w:val="10"/>
        </w:rPr>
      </w:pPr>
    </w:p>
    <w:p w14:paraId="5F786BAF" w14:textId="50F90FE7" w:rsidR="00B93B6D" w:rsidRDefault="00B93B6D" w:rsidP="00B93B6D">
      <w:pPr>
        <w:spacing w:before="120" w:after="120"/>
        <w:rPr>
          <w:rFonts w:cs="Arial"/>
          <w:szCs w:val="20"/>
        </w:rPr>
      </w:pPr>
      <w:r>
        <w:rPr>
          <w:rFonts w:cs="Arial"/>
          <w:szCs w:val="20"/>
        </w:rPr>
        <w:t xml:space="preserve">Z opinii przedsiębiorców wynika, że istotnym obszarem wsparcia, powiązanym </w:t>
      </w:r>
      <w:r w:rsidR="00C42A89">
        <w:rPr>
          <w:rFonts w:cs="Arial"/>
          <w:szCs w:val="20"/>
        </w:rPr>
        <w:br/>
      </w:r>
      <w:r>
        <w:rPr>
          <w:rFonts w:cs="Arial"/>
          <w:szCs w:val="20"/>
        </w:rPr>
        <w:t xml:space="preserve">z doradztwem, jest wspieranie </w:t>
      </w:r>
      <w:r w:rsidR="00620FBB">
        <w:rPr>
          <w:rFonts w:cs="Arial"/>
          <w:szCs w:val="20"/>
        </w:rPr>
        <w:t>ich</w:t>
      </w:r>
      <w:r>
        <w:rPr>
          <w:rFonts w:cs="Arial"/>
          <w:szCs w:val="20"/>
        </w:rPr>
        <w:t xml:space="preserve"> </w:t>
      </w:r>
      <w:r w:rsidR="00682BCA">
        <w:rPr>
          <w:rFonts w:cs="Arial"/>
          <w:szCs w:val="20"/>
        </w:rPr>
        <w:t xml:space="preserve">w zakresie </w:t>
      </w:r>
      <w:r w:rsidR="00620FBB">
        <w:rPr>
          <w:rFonts w:cs="Arial"/>
          <w:szCs w:val="20"/>
        </w:rPr>
        <w:t xml:space="preserve">możliwości finansowania </w:t>
      </w:r>
      <w:r>
        <w:rPr>
          <w:rFonts w:cs="Arial"/>
          <w:szCs w:val="20"/>
        </w:rPr>
        <w:t>procesów rozwojowych. Jak pokazała analiza danych zastanych</w:t>
      </w:r>
      <w:r w:rsidR="00620FBB">
        <w:rPr>
          <w:rFonts w:cs="Arial"/>
          <w:szCs w:val="20"/>
        </w:rPr>
        <w:t xml:space="preserve"> </w:t>
      </w:r>
      <w:r>
        <w:rPr>
          <w:rFonts w:cs="Arial"/>
          <w:szCs w:val="20"/>
        </w:rPr>
        <w:t xml:space="preserve">na terenie Wielkopolski działa kilkanaście </w:t>
      </w:r>
      <w:proofErr w:type="spellStart"/>
      <w:r>
        <w:rPr>
          <w:rFonts w:cs="Arial"/>
          <w:szCs w:val="20"/>
        </w:rPr>
        <w:t>pozabankowych</w:t>
      </w:r>
      <w:proofErr w:type="spellEnd"/>
      <w:r>
        <w:rPr>
          <w:rFonts w:cs="Arial"/>
          <w:szCs w:val="20"/>
        </w:rPr>
        <w:t xml:space="preserve"> instytucji finansowych, które udzielają przedsiębiorstwom na preferencyjnych warunkach pożyczek i kredytów czy też </w:t>
      </w:r>
      <w:r w:rsidR="00682BCA">
        <w:rPr>
          <w:rFonts w:cs="Arial"/>
          <w:szCs w:val="20"/>
        </w:rPr>
        <w:t>stwarzają</w:t>
      </w:r>
      <w:r>
        <w:rPr>
          <w:rFonts w:cs="Arial"/>
          <w:szCs w:val="20"/>
        </w:rPr>
        <w:t xml:space="preserve"> możliwość korzystania z grantów czy dotacji. Niezależnie od specyfiki i przeznaczenia zwrotnych i bezzwrotnych instrumentów finansowych oferta usług finansowych należy do jednego z istotniejszych obszarów zaangażowania IOB. Przedsiębiorcy </w:t>
      </w:r>
      <w:r w:rsidR="00620FBB">
        <w:rPr>
          <w:rFonts w:cs="Arial"/>
          <w:szCs w:val="20"/>
        </w:rPr>
        <w:t>często podkreślali</w:t>
      </w:r>
      <w:r>
        <w:rPr>
          <w:rFonts w:cs="Arial"/>
          <w:szCs w:val="20"/>
        </w:rPr>
        <w:t xml:space="preserve">, że skorzystanie z usług wsparcia w pisaniu wniosku np. </w:t>
      </w:r>
      <w:r w:rsidR="00C42A89">
        <w:rPr>
          <w:rFonts w:cs="Arial"/>
          <w:szCs w:val="20"/>
        </w:rPr>
        <w:br/>
      </w:r>
      <w:r>
        <w:rPr>
          <w:rFonts w:cs="Arial"/>
          <w:szCs w:val="20"/>
        </w:rPr>
        <w:t>o dotację kończyło się sukcesem i pomogło np. w uruchomieniu działalności gospodarczej</w:t>
      </w:r>
      <w:r w:rsidR="00AF6C2E">
        <w:rPr>
          <w:rFonts w:cs="Arial"/>
          <w:szCs w:val="20"/>
        </w:rPr>
        <w:t xml:space="preserve"> </w:t>
      </w:r>
      <w:r w:rsidR="00C42A89">
        <w:rPr>
          <w:rFonts w:cs="Arial"/>
          <w:szCs w:val="20"/>
        </w:rPr>
        <w:br/>
      </w:r>
      <w:r w:rsidR="00AF6C2E">
        <w:rPr>
          <w:rFonts w:cs="Arial"/>
          <w:szCs w:val="20"/>
        </w:rPr>
        <w:t>(w</w:t>
      </w:r>
      <w:r>
        <w:rPr>
          <w:rFonts w:cs="Arial"/>
          <w:szCs w:val="20"/>
        </w:rPr>
        <w:t xml:space="preserve"> tym przypadku chodziło o dotacje przyznawane przez powiatowy urząd pracy</w:t>
      </w:r>
      <w:r w:rsidR="00AF6C2E">
        <w:rPr>
          <w:rFonts w:cs="Arial"/>
          <w:szCs w:val="20"/>
        </w:rPr>
        <w:t>).</w:t>
      </w:r>
    </w:p>
    <w:p w14:paraId="0712DF07" w14:textId="77777777" w:rsidR="00AF6C2E" w:rsidRPr="00AF6C2E" w:rsidRDefault="00AF6C2E" w:rsidP="00AF6C2E">
      <w:pPr>
        <w:rPr>
          <w:sz w:val="10"/>
          <w:szCs w:val="10"/>
        </w:rPr>
      </w:pPr>
    </w:p>
    <w:p w14:paraId="29C7EED2" w14:textId="5E59F4AA" w:rsidR="00B93B6D" w:rsidRDefault="00B93B6D" w:rsidP="00AF6C2E">
      <w:pPr>
        <w:ind w:firstLine="0"/>
        <w:jc w:val="center"/>
        <w:rPr>
          <w:rFonts w:cs="Arial"/>
          <w:i/>
          <w:iCs/>
          <w:sz w:val="18"/>
          <w:szCs w:val="18"/>
        </w:rPr>
      </w:pPr>
      <w:r w:rsidRPr="009047F8">
        <w:rPr>
          <w:rFonts w:cs="Arial"/>
          <w:i/>
          <w:iCs/>
          <w:sz w:val="18"/>
          <w:szCs w:val="18"/>
        </w:rPr>
        <w:t xml:space="preserve">Miałam dotację na otwarcie działalności z urzędu pracy </w:t>
      </w:r>
      <w:r w:rsidR="008B5E59">
        <w:rPr>
          <w:rFonts w:cs="Arial"/>
          <w:i/>
          <w:iCs/>
          <w:sz w:val="18"/>
          <w:szCs w:val="18"/>
        </w:rPr>
        <w:t>(…)</w:t>
      </w:r>
      <w:r w:rsidRPr="009047F8">
        <w:rPr>
          <w:rFonts w:cs="Arial"/>
          <w:i/>
          <w:iCs/>
          <w:sz w:val="18"/>
          <w:szCs w:val="18"/>
        </w:rPr>
        <w:t>. To było w 2018</w:t>
      </w:r>
      <w:r w:rsidR="008B5E59">
        <w:rPr>
          <w:rFonts w:cs="Arial"/>
          <w:i/>
          <w:iCs/>
          <w:sz w:val="18"/>
          <w:szCs w:val="18"/>
        </w:rPr>
        <w:t xml:space="preserve"> roku</w:t>
      </w:r>
      <w:r w:rsidRPr="009047F8">
        <w:rPr>
          <w:rFonts w:cs="Arial"/>
          <w:i/>
          <w:iCs/>
          <w:sz w:val="18"/>
          <w:szCs w:val="18"/>
        </w:rPr>
        <w:t>, jak otwierałam działalność. Stowarzyszenie pomogło mi wypełnić wniosek.</w:t>
      </w:r>
    </w:p>
    <w:p w14:paraId="7621A462" w14:textId="2A3F4BFF" w:rsidR="00B93B6D" w:rsidRDefault="00AF6C2E" w:rsidP="00AF6C2E">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 xml:space="preserve">podregion </w:t>
      </w:r>
      <w:r w:rsidR="00B93B6D">
        <w:rPr>
          <w:rFonts w:cs="Arial"/>
          <w:i/>
          <w:iCs/>
          <w:sz w:val="18"/>
          <w:szCs w:val="18"/>
        </w:rPr>
        <w:t>leszczyń</w:t>
      </w:r>
      <w:r w:rsidR="00B93B6D" w:rsidRPr="00633B45">
        <w:rPr>
          <w:rFonts w:cs="Arial"/>
          <w:i/>
          <w:iCs/>
          <w:sz w:val="18"/>
          <w:szCs w:val="18"/>
        </w:rPr>
        <w:t>ski</w:t>
      </w:r>
      <w:r>
        <w:rPr>
          <w:rFonts w:cs="Arial"/>
          <w:i/>
          <w:iCs/>
          <w:sz w:val="18"/>
          <w:szCs w:val="18"/>
        </w:rPr>
        <w:t>]</w:t>
      </w:r>
    </w:p>
    <w:p w14:paraId="4618851D" w14:textId="77777777" w:rsidR="00AF6C2E" w:rsidRPr="00AF6C2E" w:rsidRDefault="00AF6C2E" w:rsidP="00AF6C2E">
      <w:pPr>
        <w:rPr>
          <w:sz w:val="10"/>
          <w:szCs w:val="10"/>
        </w:rPr>
      </w:pPr>
    </w:p>
    <w:p w14:paraId="03AC495A" w14:textId="77777777" w:rsidR="00B93B6D" w:rsidRDefault="00B93B6D" w:rsidP="00D966C3">
      <w:pPr>
        <w:spacing w:before="60"/>
        <w:ind w:firstLine="0"/>
        <w:jc w:val="center"/>
        <w:rPr>
          <w:rFonts w:cs="Arial"/>
          <w:i/>
          <w:iCs/>
          <w:sz w:val="18"/>
          <w:szCs w:val="18"/>
        </w:rPr>
      </w:pPr>
      <w:r w:rsidRPr="0050566A">
        <w:rPr>
          <w:rFonts w:cs="Arial"/>
          <w:i/>
          <w:iCs/>
          <w:sz w:val="18"/>
          <w:szCs w:val="18"/>
        </w:rPr>
        <w:t>Jesteśmy sklepem ze zdrową żywnością. Korzystaliśmy z Ostrowskiego Centrum Wspierania Przedsiębiorczości. To było półtora roku temu. Staraliśmy się o dofinansowanie, to było przez stowarzyszenie gostyńskie, pisaliśmy projekt. Otrzymaliśmy pieniądze na start firmy, żeby wyposażyć lokal w produkty, sprzęt, komputer, lodówki, regały.</w:t>
      </w:r>
    </w:p>
    <w:p w14:paraId="0386BE04" w14:textId="681CC4BF" w:rsidR="00B93B6D" w:rsidRDefault="008B5E59" w:rsidP="00AF6C2E">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 xml:space="preserve">podregion </w:t>
      </w:r>
      <w:r w:rsidR="00B93B6D">
        <w:rPr>
          <w:rFonts w:cs="Arial"/>
          <w:i/>
          <w:iCs/>
          <w:sz w:val="18"/>
          <w:szCs w:val="18"/>
        </w:rPr>
        <w:t>leszczyń</w:t>
      </w:r>
      <w:r w:rsidR="00B93B6D" w:rsidRPr="00633B45">
        <w:rPr>
          <w:rFonts w:cs="Arial"/>
          <w:i/>
          <w:iCs/>
          <w:sz w:val="18"/>
          <w:szCs w:val="18"/>
        </w:rPr>
        <w:t>ski</w:t>
      </w:r>
      <w:r>
        <w:rPr>
          <w:rFonts w:cs="Arial"/>
          <w:i/>
          <w:iCs/>
          <w:sz w:val="18"/>
          <w:szCs w:val="18"/>
        </w:rPr>
        <w:t>]</w:t>
      </w:r>
    </w:p>
    <w:p w14:paraId="63345B65" w14:textId="298930E4" w:rsidR="00B93B6D" w:rsidRDefault="00D73278" w:rsidP="00B93B6D">
      <w:pPr>
        <w:spacing w:before="120" w:after="120"/>
        <w:rPr>
          <w:rFonts w:cs="Arial"/>
          <w:szCs w:val="20"/>
        </w:rPr>
      </w:pPr>
      <w:r>
        <w:rPr>
          <w:rFonts w:cs="Arial"/>
          <w:szCs w:val="20"/>
        </w:rPr>
        <w:lastRenderedPageBreak/>
        <w:t>Ważnym</w:t>
      </w:r>
      <w:r w:rsidR="00B93B6D">
        <w:rPr>
          <w:rFonts w:cs="Arial"/>
          <w:szCs w:val="20"/>
        </w:rPr>
        <w:t xml:space="preserve"> obszarem wsparcia, z jakiego korzystali wielkopolscy przedsiębiorcy</w:t>
      </w:r>
      <w:r w:rsidR="00DC5082">
        <w:rPr>
          <w:rFonts w:cs="Arial"/>
          <w:szCs w:val="20"/>
        </w:rPr>
        <w:t xml:space="preserve"> uczestniczący w badaniu</w:t>
      </w:r>
      <w:r w:rsidR="00B93B6D">
        <w:rPr>
          <w:rFonts w:cs="Arial"/>
          <w:szCs w:val="20"/>
        </w:rPr>
        <w:t xml:space="preserve"> było szeroko rozumiane doradztwo i szkolenia, </w:t>
      </w:r>
      <w:r w:rsidR="004A29EF">
        <w:rPr>
          <w:rFonts w:cs="Arial"/>
          <w:szCs w:val="20"/>
        </w:rPr>
        <w:t>m.in.</w:t>
      </w:r>
      <w:r w:rsidR="00B93B6D">
        <w:rPr>
          <w:rFonts w:cs="Arial"/>
          <w:szCs w:val="20"/>
        </w:rPr>
        <w:t xml:space="preserve"> w zakresie pozyskiwania funduszy czy grantów. Jak pokazała analiza oferty IOB są to obszary usług szczególnie pożądane, </w:t>
      </w:r>
      <w:r w:rsidR="00D83171">
        <w:rPr>
          <w:rFonts w:cs="Arial"/>
          <w:szCs w:val="20"/>
        </w:rPr>
        <w:t>dlatego</w:t>
      </w:r>
      <w:r w:rsidR="00B93B6D">
        <w:rPr>
          <w:rFonts w:cs="Arial"/>
          <w:szCs w:val="20"/>
        </w:rPr>
        <w:t xml:space="preserve"> </w:t>
      </w:r>
      <w:r w:rsidR="002C3D9F">
        <w:rPr>
          <w:rFonts w:cs="Arial"/>
          <w:szCs w:val="20"/>
        </w:rPr>
        <w:t xml:space="preserve">często </w:t>
      </w:r>
      <w:r w:rsidR="00B93B6D">
        <w:rPr>
          <w:rFonts w:cs="Arial"/>
          <w:szCs w:val="20"/>
        </w:rPr>
        <w:t xml:space="preserve">są one oferowane całkowicie odpłatnie. Przedsiębiorcy korzystają z tego rodzaju oferty dostrzegając oczywiste korzyści wynikające z możliwości </w:t>
      </w:r>
      <w:r w:rsidR="003E286B">
        <w:rPr>
          <w:rFonts w:cs="Arial"/>
          <w:szCs w:val="20"/>
        </w:rPr>
        <w:t>pozyskania</w:t>
      </w:r>
      <w:r w:rsidR="00B93B6D">
        <w:rPr>
          <w:rFonts w:cs="Arial"/>
          <w:szCs w:val="20"/>
        </w:rPr>
        <w:t xml:space="preserve"> zewnętrznego finansowania, jak również mając na uwadze konieczność spełnienia szeregu warunków formalnych decydujących nierzadko o przyznaniu wsparcia. W tym zakresie oferta IOB może </w:t>
      </w:r>
      <w:r w:rsidR="00C60729">
        <w:rPr>
          <w:rFonts w:cs="Arial"/>
          <w:szCs w:val="20"/>
        </w:rPr>
        <w:t xml:space="preserve">mieć istotne znaczenie nie tylko dla </w:t>
      </w:r>
      <w:r w:rsidR="00B93B6D">
        <w:rPr>
          <w:rFonts w:cs="Arial"/>
          <w:szCs w:val="20"/>
        </w:rPr>
        <w:t xml:space="preserve">pojedynczych przedsiębiorstw, ale także </w:t>
      </w:r>
      <w:r w:rsidR="00C60729">
        <w:rPr>
          <w:rFonts w:cs="Arial"/>
          <w:szCs w:val="20"/>
        </w:rPr>
        <w:t>dla całej</w:t>
      </w:r>
      <w:r w:rsidR="00B93B6D">
        <w:rPr>
          <w:rFonts w:cs="Arial"/>
          <w:szCs w:val="20"/>
        </w:rPr>
        <w:t xml:space="preserve"> regionalnej gospodarki. Aspekt ten zyskał na znaczeniu w</w:t>
      </w:r>
      <w:r w:rsidR="00F43462">
        <w:rPr>
          <w:rFonts w:cs="Arial"/>
          <w:szCs w:val="20"/>
        </w:rPr>
        <w:t xml:space="preserve"> </w:t>
      </w:r>
      <w:r w:rsidR="00B93B6D">
        <w:rPr>
          <w:rFonts w:cs="Arial"/>
          <w:szCs w:val="20"/>
        </w:rPr>
        <w:t xml:space="preserve">kontekście wsparcia tzw. </w:t>
      </w:r>
      <w:proofErr w:type="spellStart"/>
      <w:r w:rsidR="00B93B6D">
        <w:rPr>
          <w:rFonts w:cs="Arial"/>
          <w:szCs w:val="20"/>
        </w:rPr>
        <w:t>pocovidovego</w:t>
      </w:r>
      <w:proofErr w:type="spellEnd"/>
      <w:r w:rsidR="00B93B6D">
        <w:rPr>
          <w:rFonts w:cs="Arial"/>
          <w:szCs w:val="20"/>
        </w:rPr>
        <w:t xml:space="preserve">. Niektóre z IOB (np. </w:t>
      </w:r>
      <w:r w:rsidR="003B21B9" w:rsidRPr="003B21B9">
        <w:rPr>
          <w:rFonts w:cs="Arial"/>
          <w:szCs w:val="20"/>
        </w:rPr>
        <w:t>Wielkopolska Agencja Rozwoju Przedsiębiorczości</w:t>
      </w:r>
      <w:r w:rsidR="00B93B6D">
        <w:rPr>
          <w:rFonts w:cs="Arial"/>
          <w:szCs w:val="20"/>
        </w:rPr>
        <w:t>) zajmowały się kolportażem tego rodzaj</w:t>
      </w:r>
      <w:r w:rsidR="000F159B">
        <w:rPr>
          <w:rFonts w:cs="Arial"/>
          <w:szCs w:val="20"/>
        </w:rPr>
        <w:t>u</w:t>
      </w:r>
      <w:r w:rsidR="00B93B6D">
        <w:rPr>
          <w:rFonts w:cs="Arial"/>
          <w:szCs w:val="20"/>
        </w:rPr>
        <w:t xml:space="preserve"> wsparcia, ale niezależnie od tego wszelkie źródła finansowania możliwe do wykorzystania stają się obecnie cenne z uwagi na konieczność odrabiania strat wywołanych kryzysem gospodarczym spowodowanym wprowadzanymi ograniczeniami w</w:t>
      </w:r>
      <w:r w:rsidR="00F43462">
        <w:rPr>
          <w:rFonts w:cs="Arial"/>
          <w:szCs w:val="20"/>
        </w:rPr>
        <w:t xml:space="preserve"> </w:t>
      </w:r>
      <w:r w:rsidR="00B93B6D">
        <w:rPr>
          <w:rFonts w:cs="Arial"/>
          <w:szCs w:val="20"/>
        </w:rPr>
        <w:t xml:space="preserve">funkcjonowaniu gospodarki jako całości bądź </w:t>
      </w:r>
      <w:r w:rsidR="0078347D">
        <w:rPr>
          <w:rFonts w:cs="Arial"/>
          <w:szCs w:val="20"/>
        </w:rPr>
        <w:t xml:space="preserve">jej </w:t>
      </w:r>
      <w:r w:rsidR="00B93B6D">
        <w:rPr>
          <w:rFonts w:cs="Arial"/>
          <w:szCs w:val="20"/>
        </w:rPr>
        <w:t>poszczególnych branż.</w:t>
      </w:r>
    </w:p>
    <w:p w14:paraId="68B13C8D" w14:textId="77777777" w:rsidR="00A06B85" w:rsidRPr="0078347D" w:rsidRDefault="00A06B85" w:rsidP="000101F2">
      <w:pPr>
        <w:rPr>
          <w:sz w:val="10"/>
          <w:szCs w:val="10"/>
        </w:rPr>
      </w:pPr>
    </w:p>
    <w:p w14:paraId="6AA31784" w14:textId="4BEBEDE0" w:rsidR="00B93B6D" w:rsidRPr="00633B45" w:rsidRDefault="00B93B6D" w:rsidP="0078347D">
      <w:pPr>
        <w:ind w:firstLine="0"/>
        <w:jc w:val="center"/>
        <w:rPr>
          <w:rFonts w:cs="Arial"/>
          <w:i/>
          <w:iCs/>
          <w:sz w:val="18"/>
          <w:szCs w:val="18"/>
        </w:rPr>
      </w:pPr>
      <w:r w:rsidRPr="00633B45">
        <w:rPr>
          <w:rFonts w:cs="Arial"/>
          <w:i/>
          <w:iCs/>
          <w:sz w:val="18"/>
          <w:szCs w:val="18"/>
        </w:rPr>
        <w:t xml:space="preserve">Z usług doradczych, z konsultacji prawnych. Ze wsparcia w znalezieniu potencjalnych partnerów biznesowych, klientów. Wsparcie w zakresie pozyskania funduszy, grantów, pomocy </w:t>
      </w:r>
      <w:proofErr w:type="spellStart"/>
      <w:r w:rsidRPr="00633B45">
        <w:rPr>
          <w:rFonts w:cs="Arial"/>
          <w:i/>
          <w:iCs/>
          <w:sz w:val="18"/>
          <w:szCs w:val="18"/>
        </w:rPr>
        <w:t>covidowej</w:t>
      </w:r>
      <w:proofErr w:type="spellEnd"/>
      <w:r w:rsidRPr="00633B45">
        <w:rPr>
          <w:rFonts w:cs="Arial"/>
          <w:i/>
          <w:iCs/>
          <w:sz w:val="18"/>
          <w:szCs w:val="18"/>
        </w:rPr>
        <w:t>. Wsparcie w zakresie zmian w</w:t>
      </w:r>
      <w:r w:rsidR="00F43462">
        <w:rPr>
          <w:rFonts w:cs="Arial"/>
          <w:i/>
          <w:iCs/>
          <w:sz w:val="18"/>
          <w:szCs w:val="18"/>
        </w:rPr>
        <w:t xml:space="preserve"> </w:t>
      </w:r>
      <w:r w:rsidRPr="00633B45">
        <w:rPr>
          <w:rFonts w:cs="Arial"/>
          <w:i/>
          <w:iCs/>
          <w:sz w:val="18"/>
          <w:szCs w:val="18"/>
        </w:rPr>
        <w:t>przepisa</w:t>
      </w:r>
      <w:r w:rsidR="0078347D">
        <w:rPr>
          <w:rFonts w:cs="Arial"/>
          <w:i/>
          <w:iCs/>
          <w:sz w:val="18"/>
          <w:szCs w:val="18"/>
        </w:rPr>
        <w:t xml:space="preserve">ch, były </w:t>
      </w:r>
      <w:proofErr w:type="spellStart"/>
      <w:r w:rsidR="0078347D">
        <w:rPr>
          <w:rFonts w:cs="Arial"/>
          <w:i/>
          <w:iCs/>
          <w:sz w:val="18"/>
          <w:szCs w:val="18"/>
        </w:rPr>
        <w:t>webinary</w:t>
      </w:r>
      <w:proofErr w:type="spellEnd"/>
      <w:r w:rsidR="0078347D">
        <w:rPr>
          <w:rFonts w:cs="Arial"/>
          <w:i/>
          <w:iCs/>
          <w:sz w:val="18"/>
          <w:szCs w:val="18"/>
        </w:rPr>
        <w:t xml:space="preserve"> na ten temat.</w:t>
      </w:r>
    </w:p>
    <w:p w14:paraId="0DCA1D64" w14:textId="555E9265" w:rsidR="00B93B6D" w:rsidRDefault="009903B6" w:rsidP="0078347D">
      <w:pPr>
        <w:ind w:firstLine="0"/>
        <w:jc w:val="center"/>
        <w:rPr>
          <w:rFonts w:cs="Arial"/>
          <w:i/>
          <w:iCs/>
          <w:sz w:val="18"/>
          <w:szCs w:val="18"/>
        </w:rPr>
      </w:pPr>
      <w:r>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podregion leszczyński</w:t>
      </w:r>
      <w:r>
        <w:rPr>
          <w:rFonts w:cs="Arial"/>
          <w:i/>
          <w:iCs/>
          <w:sz w:val="18"/>
          <w:szCs w:val="18"/>
        </w:rPr>
        <w:t>]</w:t>
      </w:r>
    </w:p>
    <w:p w14:paraId="6606854D" w14:textId="77777777" w:rsidR="00A06B85" w:rsidRPr="0078347D" w:rsidRDefault="00A06B85" w:rsidP="000101F2">
      <w:pPr>
        <w:rPr>
          <w:sz w:val="10"/>
          <w:szCs w:val="10"/>
        </w:rPr>
      </w:pPr>
    </w:p>
    <w:p w14:paraId="1DD6312A" w14:textId="2F5E7E3C" w:rsidR="00B93B6D" w:rsidRDefault="00CF5F67" w:rsidP="00B93B6D">
      <w:pPr>
        <w:spacing w:before="120" w:after="120"/>
        <w:rPr>
          <w:rFonts w:cs="Arial"/>
          <w:szCs w:val="20"/>
        </w:rPr>
      </w:pPr>
      <w:r>
        <w:rPr>
          <w:rFonts w:cs="Arial"/>
          <w:szCs w:val="20"/>
        </w:rPr>
        <w:t>O</w:t>
      </w:r>
      <w:r w:rsidR="00B93B6D">
        <w:rPr>
          <w:rFonts w:cs="Arial"/>
          <w:szCs w:val="20"/>
        </w:rPr>
        <w:t>ferta szkoleniowo-doradcza</w:t>
      </w:r>
      <w:r w:rsidR="00894C5D">
        <w:rPr>
          <w:rFonts w:cs="Arial"/>
          <w:szCs w:val="20"/>
        </w:rPr>
        <w:t xml:space="preserve"> IOB</w:t>
      </w:r>
      <w:r w:rsidR="002F4D60">
        <w:rPr>
          <w:rFonts w:cs="Arial"/>
          <w:szCs w:val="20"/>
        </w:rPr>
        <w:t xml:space="preserve"> nie ogranicza się</w:t>
      </w:r>
      <w:r w:rsidR="00D80CD1">
        <w:rPr>
          <w:rFonts w:cs="Arial"/>
          <w:szCs w:val="20"/>
        </w:rPr>
        <w:t xml:space="preserve"> oczywiście</w:t>
      </w:r>
      <w:r w:rsidR="002F4D60">
        <w:rPr>
          <w:rFonts w:cs="Arial"/>
          <w:szCs w:val="20"/>
        </w:rPr>
        <w:t xml:space="preserve"> jedynie do kwestii </w:t>
      </w:r>
      <w:r w:rsidR="00766763">
        <w:rPr>
          <w:rFonts w:cs="Arial"/>
          <w:szCs w:val="20"/>
        </w:rPr>
        <w:t>związanych z pozyskiwaniem</w:t>
      </w:r>
      <w:r w:rsidR="002F4D60">
        <w:rPr>
          <w:rFonts w:cs="Arial"/>
          <w:szCs w:val="20"/>
        </w:rPr>
        <w:t xml:space="preserve"> funduszy zewnętrznych</w:t>
      </w:r>
      <w:r w:rsidR="00F070E1">
        <w:rPr>
          <w:rFonts w:cs="Arial"/>
          <w:szCs w:val="20"/>
        </w:rPr>
        <w:t xml:space="preserve">. Jest ona znacznie szersza i obejmuje różne aspekty związane </w:t>
      </w:r>
      <w:r w:rsidR="00B93B6D">
        <w:rPr>
          <w:rFonts w:cs="Arial"/>
          <w:szCs w:val="20"/>
        </w:rPr>
        <w:t>zarówno ze wspieraniem przedsiębiorczości, jak i oddziaływaniem na rozwój działalności innowacyjnej. Wydaje się, że tu właśnie występuje podstawowa linia demarkacyjna pomiędzy dwoma podstawowymi typami IOB, tj. wspierającymi przedsiębiorczość oraz innowacyjność. Co prawda, jak pokazała analiza informacji pozyskanych od IOB, te funkcje się mieszają, czego efektem jest świadczenie przez ośrodki wsparcia innowacji również usług związanych ze wspieraniem przedsiębiorczości (i</w:t>
      </w:r>
      <w:r w:rsidR="00F43462">
        <w:rPr>
          <w:rFonts w:cs="Arial"/>
          <w:szCs w:val="20"/>
        </w:rPr>
        <w:t xml:space="preserve"> </w:t>
      </w:r>
      <w:r w:rsidR="00B93B6D" w:rsidRPr="00AC314E">
        <w:rPr>
          <w:rFonts w:cs="Arial"/>
          <w:i/>
          <w:iCs/>
          <w:szCs w:val="20"/>
        </w:rPr>
        <w:t>vice versa</w:t>
      </w:r>
      <w:r w:rsidR="00B93B6D">
        <w:rPr>
          <w:rFonts w:cs="Arial"/>
          <w:szCs w:val="20"/>
        </w:rPr>
        <w:t>)</w:t>
      </w:r>
      <w:r w:rsidR="00D80CD1">
        <w:rPr>
          <w:rFonts w:cs="Arial"/>
          <w:szCs w:val="20"/>
        </w:rPr>
        <w:t>,</w:t>
      </w:r>
      <w:r w:rsidR="00B93B6D">
        <w:rPr>
          <w:rFonts w:cs="Arial"/>
          <w:szCs w:val="20"/>
        </w:rPr>
        <w:t xml:space="preserve"> jednak ośrodki wspierania innowacji skupiają się głównie na usługach proinnowacyjnych, a te dedykowane rozwojowi przedsiębiorczości oferują </w:t>
      </w:r>
      <w:r w:rsidR="00D80CD1">
        <w:rPr>
          <w:rFonts w:cs="Arial"/>
          <w:szCs w:val="20"/>
        </w:rPr>
        <w:t>przede wszystkim</w:t>
      </w:r>
      <w:r w:rsidR="00B93B6D">
        <w:rPr>
          <w:rFonts w:cs="Arial"/>
          <w:szCs w:val="20"/>
        </w:rPr>
        <w:t xml:space="preserve"> usługi wspierające w tym zakresie. Jest to związane z kompetencjami, jakimi </w:t>
      </w:r>
      <w:r w:rsidR="00C42A89">
        <w:rPr>
          <w:rFonts w:cs="Arial"/>
          <w:szCs w:val="20"/>
        </w:rPr>
        <w:br/>
      </w:r>
      <w:r w:rsidR="00B93B6D">
        <w:rPr>
          <w:rFonts w:cs="Arial"/>
          <w:szCs w:val="20"/>
        </w:rPr>
        <w:t xml:space="preserve">w poszczególnych zakresach dysponują różne IOB. </w:t>
      </w:r>
      <w:r w:rsidR="00444E34">
        <w:rPr>
          <w:rFonts w:cs="Arial"/>
          <w:szCs w:val="20"/>
        </w:rPr>
        <w:t>P</w:t>
      </w:r>
      <w:r w:rsidR="00B93B6D">
        <w:rPr>
          <w:rFonts w:cs="Arial"/>
          <w:szCs w:val="20"/>
        </w:rPr>
        <w:t xml:space="preserve">o stronie IOB </w:t>
      </w:r>
      <w:r w:rsidR="00444E34">
        <w:rPr>
          <w:rFonts w:cs="Arial"/>
          <w:szCs w:val="20"/>
        </w:rPr>
        <w:t xml:space="preserve">dostrzega się jednak </w:t>
      </w:r>
      <w:r w:rsidR="00B93B6D">
        <w:rPr>
          <w:rFonts w:cs="Arial"/>
          <w:szCs w:val="20"/>
        </w:rPr>
        <w:t xml:space="preserve">konieczność świadczenia wsparcia zróżnicowanego tematycznie bądź poprzez wprowadzanie konkretnych usług do swojej oferty, bądź też poprzez podejmowanie współpracy z innymi </w:t>
      </w:r>
      <w:r w:rsidR="00444E34">
        <w:rPr>
          <w:rFonts w:cs="Arial"/>
          <w:szCs w:val="20"/>
        </w:rPr>
        <w:t>tego typu instytucjami</w:t>
      </w:r>
      <w:r w:rsidR="00B93B6D">
        <w:rPr>
          <w:rFonts w:cs="Arial"/>
          <w:szCs w:val="20"/>
        </w:rPr>
        <w:t>.</w:t>
      </w:r>
    </w:p>
    <w:p w14:paraId="445B2C72" w14:textId="77777777" w:rsidR="00B44A11" w:rsidRPr="00B44A11" w:rsidRDefault="00B44A11" w:rsidP="000101F2">
      <w:pPr>
        <w:rPr>
          <w:sz w:val="10"/>
          <w:szCs w:val="10"/>
        </w:rPr>
      </w:pPr>
    </w:p>
    <w:p w14:paraId="3D28D5B3" w14:textId="159DA612" w:rsidR="00B93B6D" w:rsidRPr="00633B45" w:rsidRDefault="00B93B6D" w:rsidP="00B44A11">
      <w:pPr>
        <w:spacing w:line="240" w:lineRule="auto"/>
        <w:ind w:firstLine="0"/>
        <w:jc w:val="center"/>
        <w:rPr>
          <w:rFonts w:cs="Arial"/>
          <w:i/>
          <w:iCs/>
          <w:sz w:val="18"/>
          <w:szCs w:val="18"/>
        </w:rPr>
      </w:pPr>
      <w:r w:rsidRPr="00633B45">
        <w:rPr>
          <w:rFonts w:cs="Arial"/>
          <w:i/>
          <w:iCs/>
          <w:sz w:val="18"/>
          <w:szCs w:val="18"/>
        </w:rPr>
        <w:t xml:space="preserve">Usługi doradcze, finansowe, uzyskanie funduszy unijnych, rozpoznanie się na rynku dostępnych usług </w:t>
      </w:r>
      <w:r w:rsidR="00C42A89">
        <w:rPr>
          <w:rFonts w:cs="Arial"/>
          <w:i/>
          <w:iCs/>
          <w:sz w:val="18"/>
          <w:szCs w:val="18"/>
        </w:rPr>
        <w:br/>
      </w:r>
      <w:r w:rsidRPr="00633B45">
        <w:rPr>
          <w:rFonts w:cs="Arial"/>
          <w:i/>
          <w:iCs/>
          <w:sz w:val="18"/>
          <w:szCs w:val="18"/>
        </w:rPr>
        <w:t xml:space="preserve">i połączenia, skorzystania z doświadczenia firm, jednostek naukowych, które </w:t>
      </w:r>
      <w:r w:rsidR="00B70410">
        <w:rPr>
          <w:rFonts w:cs="Arial"/>
          <w:i/>
          <w:iCs/>
          <w:sz w:val="18"/>
          <w:szCs w:val="18"/>
        </w:rPr>
        <w:t>znają temat. To było doradztwo –</w:t>
      </w:r>
      <w:r w:rsidRPr="00633B45">
        <w:rPr>
          <w:rFonts w:cs="Arial"/>
          <w:i/>
          <w:iCs/>
          <w:sz w:val="18"/>
          <w:szCs w:val="18"/>
        </w:rPr>
        <w:t xml:space="preserve"> trudno powiedzieć z jakiego obszaru, bo jeśli chodzi o dofinansowanie, to sektor finansowy, pozyskanie informacji, gdzie można środki pozyskać. Ponadto w Parku Technologicznym usługa </w:t>
      </w:r>
      <w:proofErr w:type="spellStart"/>
      <w:r w:rsidRPr="00633B45">
        <w:rPr>
          <w:rFonts w:cs="Arial"/>
          <w:i/>
          <w:iCs/>
          <w:sz w:val="18"/>
          <w:szCs w:val="18"/>
        </w:rPr>
        <w:t>coacha</w:t>
      </w:r>
      <w:proofErr w:type="spellEnd"/>
      <w:r w:rsidRPr="00633B45">
        <w:rPr>
          <w:rFonts w:cs="Arial"/>
          <w:i/>
          <w:iCs/>
          <w:sz w:val="18"/>
          <w:szCs w:val="18"/>
        </w:rPr>
        <w:t xml:space="preserve"> innowacyjnego.</w:t>
      </w:r>
    </w:p>
    <w:p w14:paraId="629B0BC4" w14:textId="0E833D97" w:rsidR="00B93B6D" w:rsidRDefault="00B44A11" w:rsidP="00B44A11">
      <w:pPr>
        <w:spacing w:line="240" w:lineRule="auto"/>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podregion poznański</w:t>
      </w:r>
      <w:r>
        <w:rPr>
          <w:rFonts w:cs="Arial"/>
          <w:i/>
          <w:iCs/>
          <w:sz w:val="18"/>
          <w:szCs w:val="18"/>
        </w:rPr>
        <w:t>]</w:t>
      </w:r>
    </w:p>
    <w:p w14:paraId="070A5F93" w14:textId="77777777" w:rsidR="00B44A11" w:rsidRPr="00B44A11" w:rsidRDefault="00B44A11" w:rsidP="000101F2">
      <w:pPr>
        <w:rPr>
          <w:sz w:val="10"/>
          <w:szCs w:val="10"/>
        </w:rPr>
      </w:pPr>
    </w:p>
    <w:p w14:paraId="711F52F0" w14:textId="1B394639" w:rsidR="00B93B6D" w:rsidRPr="00633B45" w:rsidRDefault="00B93B6D" w:rsidP="00B44A11">
      <w:pPr>
        <w:spacing w:before="60"/>
        <w:ind w:firstLine="0"/>
        <w:jc w:val="center"/>
        <w:rPr>
          <w:rFonts w:cs="Arial"/>
          <w:i/>
          <w:iCs/>
          <w:sz w:val="18"/>
          <w:szCs w:val="18"/>
        </w:rPr>
      </w:pPr>
      <w:r w:rsidRPr="00633B45">
        <w:rPr>
          <w:rFonts w:cs="Arial"/>
          <w:i/>
          <w:iCs/>
          <w:sz w:val="18"/>
          <w:szCs w:val="18"/>
        </w:rPr>
        <w:t xml:space="preserve">Jesteśmy członkami izby gospodarczej. Korzystaliśmy ze szkoleń, o bardzo różnej tematyce </w:t>
      </w:r>
      <w:r w:rsidR="00B70410">
        <w:rPr>
          <w:rFonts w:cs="Arial"/>
          <w:i/>
          <w:iCs/>
          <w:sz w:val="18"/>
          <w:szCs w:val="18"/>
        </w:rPr>
        <w:t>–</w:t>
      </w:r>
      <w:r w:rsidRPr="00633B45">
        <w:rPr>
          <w:rFonts w:cs="Arial"/>
          <w:i/>
          <w:iCs/>
          <w:sz w:val="18"/>
          <w:szCs w:val="18"/>
        </w:rPr>
        <w:t xml:space="preserve"> księgowość, sprawy kadrowe, prowadzenie biznesu. Szkolenia prowadzone dla członków izby, ale też otwarte. Część szkoleń była płatna, część bezpłatna.</w:t>
      </w:r>
    </w:p>
    <w:p w14:paraId="59BDC13D" w14:textId="5DBFA1F4" w:rsidR="00B93B6D" w:rsidRDefault="00B44A11" w:rsidP="00B44A11">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633B45">
        <w:rPr>
          <w:rFonts w:cs="Arial"/>
          <w:i/>
          <w:iCs/>
          <w:sz w:val="18"/>
          <w:szCs w:val="18"/>
        </w:rPr>
        <w:t>DI</w:t>
      </w:r>
      <w:r w:rsidR="0018133D">
        <w:rPr>
          <w:rFonts w:cs="Arial"/>
          <w:i/>
          <w:iCs/>
          <w:sz w:val="18"/>
          <w:szCs w:val="18"/>
        </w:rPr>
        <w:t xml:space="preserve"> </w:t>
      </w:r>
      <w:r w:rsidR="00B93B6D" w:rsidRPr="00633B45">
        <w:rPr>
          <w:rFonts w:cs="Arial"/>
          <w:i/>
          <w:iCs/>
          <w:sz w:val="18"/>
          <w:szCs w:val="18"/>
        </w:rPr>
        <w:t>podregion pilski</w:t>
      </w:r>
      <w:r>
        <w:rPr>
          <w:rFonts w:cs="Arial"/>
          <w:i/>
          <w:iCs/>
          <w:sz w:val="18"/>
          <w:szCs w:val="18"/>
        </w:rPr>
        <w:t>]</w:t>
      </w:r>
    </w:p>
    <w:p w14:paraId="6C805E83" w14:textId="77777777" w:rsidR="00B44A11" w:rsidRPr="00B44A11" w:rsidRDefault="00B44A11" w:rsidP="000101F2">
      <w:pPr>
        <w:rPr>
          <w:sz w:val="10"/>
          <w:szCs w:val="10"/>
        </w:rPr>
      </w:pPr>
    </w:p>
    <w:p w14:paraId="5FAB2B55" w14:textId="77777777" w:rsidR="00B93B6D" w:rsidRPr="00B40F37" w:rsidRDefault="00B93B6D" w:rsidP="00B44A11">
      <w:pPr>
        <w:spacing w:before="60"/>
        <w:ind w:firstLine="0"/>
        <w:jc w:val="center"/>
        <w:rPr>
          <w:rFonts w:cs="Arial"/>
          <w:i/>
          <w:iCs/>
          <w:sz w:val="18"/>
          <w:szCs w:val="18"/>
        </w:rPr>
      </w:pPr>
      <w:r w:rsidRPr="00B40F37">
        <w:rPr>
          <w:rFonts w:cs="Arial"/>
          <w:i/>
          <w:iCs/>
          <w:sz w:val="18"/>
          <w:szCs w:val="18"/>
        </w:rPr>
        <w:lastRenderedPageBreak/>
        <w:t>Izba Gospodarcza Północnej Wielkopolski – usługi ro</w:t>
      </w:r>
      <w:r>
        <w:rPr>
          <w:rFonts w:cs="Arial"/>
          <w:i/>
          <w:iCs/>
          <w:sz w:val="18"/>
          <w:szCs w:val="18"/>
        </w:rPr>
        <w:t>zwojowe. To było jedno szkolenie</w:t>
      </w:r>
      <w:r w:rsidRPr="00B40F37">
        <w:rPr>
          <w:rFonts w:cs="Arial"/>
          <w:i/>
          <w:iCs/>
          <w:sz w:val="18"/>
          <w:szCs w:val="18"/>
        </w:rPr>
        <w:t xml:space="preserve"> dla naszych pracowników, otrzymaliśmy dofinansowanie 80%.</w:t>
      </w:r>
    </w:p>
    <w:p w14:paraId="44AA447B" w14:textId="4CD8DC45" w:rsidR="00B93B6D" w:rsidRDefault="00B44A11" w:rsidP="00B44A11">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B40F37">
        <w:rPr>
          <w:rFonts w:cs="Arial"/>
          <w:i/>
          <w:iCs/>
          <w:sz w:val="18"/>
          <w:szCs w:val="18"/>
        </w:rPr>
        <w:t>DI</w:t>
      </w:r>
      <w:r w:rsidR="0018133D">
        <w:rPr>
          <w:rFonts w:cs="Arial"/>
          <w:i/>
          <w:iCs/>
          <w:sz w:val="18"/>
          <w:szCs w:val="18"/>
        </w:rPr>
        <w:t xml:space="preserve"> </w:t>
      </w:r>
      <w:r w:rsidR="00B93B6D" w:rsidRPr="00B40F37">
        <w:rPr>
          <w:rFonts w:cs="Arial"/>
          <w:i/>
          <w:iCs/>
          <w:sz w:val="18"/>
          <w:szCs w:val="18"/>
        </w:rPr>
        <w:t>podregion pilski</w:t>
      </w:r>
      <w:r>
        <w:rPr>
          <w:rFonts w:cs="Arial"/>
          <w:i/>
          <w:iCs/>
          <w:sz w:val="18"/>
          <w:szCs w:val="18"/>
        </w:rPr>
        <w:t>]</w:t>
      </w:r>
    </w:p>
    <w:p w14:paraId="598BB31C" w14:textId="77777777" w:rsidR="00B44A11" w:rsidRPr="00B44A11" w:rsidRDefault="00B44A11" w:rsidP="000101F2">
      <w:pPr>
        <w:spacing w:line="240" w:lineRule="auto"/>
        <w:ind w:firstLine="0"/>
        <w:jc w:val="center"/>
        <w:rPr>
          <w:rFonts w:cs="Arial"/>
          <w:i/>
          <w:iCs/>
          <w:sz w:val="10"/>
          <w:szCs w:val="10"/>
        </w:rPr>
      </w:pPr>
    </w:p>
    <w:p w14:paraId="5311EC0A" w14:textId="3AE505F5" w:rsidR="00B93B6D" w:rsidRDefault="00B93B6D" w:rsidP="00B93B6D">
      <w:pPr>
        <w:spacing w:before="120" w:after="120"/>
        <w:rPr>
          <w:szCs w:val="20"/>
        </w:rPr>
      </w:pPr>
      <w:r>
        <w:rPr>
          <w:rFonts w:cs="Arial"/>
          <w:szCs w:val="20"/>
        </w:rPr>
        <w:t>W kontekście oferty szkoleniowo-doradczej</w:t>
      </w:r>
      <w:r w:rsidR="00F30D18">
        <w:rPr>
          <w:rFonts w:cs="Arial"/>
          <w:szCs w:val="20"/>
        </w:rPr>
        <w:t xml:space="preserve"> </w:t>
      </w:r>
      <w:r>
        <w:rPr>
          <w:rFonts w:cs="Arial"/>
          <w:szCs w:val="20"/>
        </w:rPr>
        <w:t xml:space="preserve">zwracają uwagę usługi internacjonalizacji. Wsparcie przy zaistnieniu na rynkach międzynarodowych wydaje się szczególnie istotne obecnie, kiedy firmy doświadczone kryzysem związanym z pandemią </w:t>
      </w:r>
      <w:r w:rsidR="00A34629">
        <w:rPr>
          <w:rFonts w:cs="Arial"/>
          <w:szCs w:val="20"/>
        </w:rPr>
        <w:t>COVID</w:t>
      </w:r>
      <w:r>
        <w:rPr>
          <w:rFonts w:cs="Arial"/>
          <w:szCs w:val="20"/>
        </w:rPr>
        <w:t xml:space="preserve">-19 zostały niejako zmuszone do podejmowania działań na rzecz poszukiwania nowych możliwości sprzedaży swoich towarów lub usług. Rynki zagraniczne, zwłaszcza w dobie oparcia działalności na komunikacji internetowej ułatwiającej docieranie do potencjalnych odbiorców zlokalizowanych w nawet odległych lokalizacjach, stanowią alternatywę dla dotychczas obsługiwanych rynków krajowych. Trzeba mieć także na uwadze, że branża usług kurierskich należy do tych, które dzięki pandemii nabrały dodatkowych impulsów rozwojowych. Należy do grona </w:t>
      </w:r>
      <w:r w:rsidRPr="00293D05">
        <w:rPr>
          <w:szCs w:val="20"/>
        </w:rPr>
        <w:t>najbardziej odporn</w:t>
      </w:r>
      <w:r>
        <w:rPr>
          <w:szCs w:val="20"/>
        </w:rPr>
        <w:t>ych</w:t>
      </w:r>
      <w:r w:rsidRPr="00293D05">
        <w:rPr>
          <w:szCs w:val="20"/>
        </w:rPr>
        <w:t xml:space="preserve"> branż i potencjaln</w:t>
      </w:r>
      <w:r>
        <w:rPr>
          <w:szCs w:val="20"/>
        </w:rPr>
        <w:t>ych</w:t>
      </w:r>
      <w:r w:rsidRPr="00293D05">
        <w:rPr>
          <w:szCs w:val="20"/>
        </w:rPr>
        <w:t xml:space="preserve"> </w:t>
      </w:r>
      <w:r>
        <w:rPr>
          <w:szCs w:val="20"/>
        </w:rPr>
        <w:t>beneficjentów</w:t>
      </w:r>
      <w:r w:rsidRPr="00293D05">
        <w:rPr>
          <w:szCs w:val="20"/>
        </w:rPr>
        <w:t xml:space="preserve"> kryzysu</w:t>
      </w:r>
      <w:r>
        <w:rPr>
          <w:szCs w:val="20"/>
        </w:rPr>
        <w:t xml:space="preserve">, podobnie </w:t>
      </w:r>
      <w:r w:rsidRPr="00293D05">
        <w:rPr>
          <w:szCs w:val="20"/>
        </w:rPr>
        <w:t>jak</w:t>
      </w:r>
      <w:r>
        <w:rPr>
          <w:szCs w:val="20"/>
        </w:rPr>
        <w:t xml:space="preserve"> branża</w:t>
      </w:r>
      <w:r w:rsidRPr="00293D05">
        <w:rPr>
          <w:szCs w:val="20"/>
        </w:rPr>
        <w:t xml:space="preserve"> rolno-spożywcza, farmaceutyczna, e-commerce</w:t>
      </w:r>
      <w:r>
        <w:rPr>
          <w:szCs w:val="20"/>
        </w:rPr>
        <w:t xml:space="preserve"> </w:t>
      </w:r>
      <w:r w:rsidRPr="00293D05">
        <w:rPr>
          <w:szCs w:val="20"/>
        </w:rPr>
        <w:t xml:space="preserve">czy ICT. </w:t>
      </w:r>
      <w:r>
        <w:rPr>
          <w:szCs w:val="20"/>
        </w:rPr>
        <w:t xml:space="preserve">Rozwój usług kurierskich, szczególnie istotny w kontekście sprzyjającej procesom internacjonalizacji możliwości docierania z ofertą na rynki zagraniczne, jest </w:t>
      </w:r>
      <w:r w:rsidRPr="00293D05">
        <w:rPr>
          <w:szCs w:val="20"/>
        </w:rPr>
        <w:t>związany ze zmianą trybu funkcjonowania społeczeństw i</w:t>
      </w:r>
      <w:r w:rsidR="00F43462">
        <w:rPr>
          <w:szCs w:val="20"/>
        </w:rPr>
        <w:t xml:space="preserve"> </w:t>
      </w:r>
      <w:r w:rsidRPr="00293D05">
        <w:rPr>
          <w:szCs w:val="20"/>
        </w:rPr>
        <w:t xml:space="preserve">gospodarek. Jest to przede wszystkim </w:t>
      </w:r>
      <w:r w:rsidR="00A673A0">
        <w:rPr>
          <w:szCs w:val="20"/>
        </w:rPr>
        <w:t xml:space="preserve">skutek </w:t>
      </w:r>
      <w:r w:rsidRPr="00293D05">
        <w:rPr>
          <w:szCs w:val="20"/>
        </w:rPr>
        <w:t>wzrost</w:t>
      </w:r>
      <w:r w:rsidR="00A673A0">
        <w:rPr>
          <w:szCs w:val="20"/>
        </w:rPr>
        <w:t>u</w:t>
      </w:r>
      <w:r w:rsidRPr="00293D05">
        <w:rPr>
          <w:szCs w:val="20"/>
        </w:rPr>
        <w:t xml:space="preserve"> handlu internetowego </w:t>
      </w:r>
      <w:r w:rsidR="003933C9">
        <w:rPr>
          <w:szCs w:val="20"/>
        </w:rPr>
        <w:t>wynikają</w:t>
      </w:r>
      <w:r w:rsidR="009271AC">
        <w:rPr>
          <w:szCs w:val="20"/>
        </w:rPr>
        <w:t>cego</w:t>
      </w:r>
      <w:r w:rsidR="00900DB4">
        <w:rPr>
          <w:szCs w:val="20"/>
        </w:rPr>
        <w:t xml:space="preserve"> z</w:t>
      </w:r>
      <w:r>
        <w:rPr>
          <w:szCs w:val="20"/>
        </w:rPr>
        <w:t xml:space="preserve"> </w:t>
      </w:r>
      <w:r w:rsidRPr="00293D05">
        <w:rPr>
          <w:szCs w:val="20"/>
        </w:rPr>
        <w:t>ograniczeń handlu stacjonarnego</w:t>
      </w:r>
      <w:r>
        <w:rPr>
          <w:szCs w:val="20"/>
        </w:rPr>
        <w:t xml:space="preserve">, w konsekwencji czego </w:t>
      </w:r>
      <w:r w:rsidRPr="00293D05">
        <w:rPr>
          <w:szCs w:val="20"/>
        </w:rPr>
        <w:t>obsługując</w:t>
      </w:r>
      <w:r>
        <w:rPr>
          <w:szCs w:val="20"/>
        </w:rPr>
        <w:t>e</w:t>
      </w:r>
      <w:r w:rsidRPr="00293D05">
        <w:rPr>
          <w:szCs w:val="20"/>
        </w:rPr>
        <w:t xml:space="preserve"> ten kanał handlu usługi kurierskie</w:t>
      </w:r>
      <w:r w:rsidRPr="0038395F">
        <w:rPr>
          <w:szCs w:val="20"/>
        </w:rPr>
        <w:t xml:space="preserve"> </w:t>
      </w:r>
      <w:r>
        <w:rPr>
          <w:szCs w:val="20"/>
        </w:rPr>
        <w:t>znacząco rozwinęły swoją działalność opierając się wpływowi pandemii</w:t>
      </w:r>
      <w:r w:rsidRPr="00293D05">
        <w:rPr>
          <w:rStyle w:val="Odwoanieprzypisudolnego"/>
          <w:szCs w:val="20"/>
        </w:rPr>
        <w:footnoteReference w:id="52"/>
      </w:r>
      <w:r w:rsidR="00900DB4">
        <w:rPr>
          <w:szCs w:val="20"/>
        </w:rPr>
        <w:t>.</w:t>
      </w:r>
      <w:r>
        <w:rPr>
          <w:szCs w:val="20"/>
        </w:rPr>
        <w:t xml:space="preserve"> W efekcie, pomijając korzyści osiągane przez tę branżę, nowe możliwości </w:t>
      </w:r>
      <w:r w:rsidR="00333E1D">
        <w:rPr>
          <w:szCs w:val="20"/>
        </w:rPr>
        <w:t xml:space="preserve">zyskują </w:t>
      </w:r>
      <w:r>
        <w:rPr>
          <w:szCs w:val="20"/>
        </w:rPr>
        <w:t>także przedsiębiorstwa z innych branż</w:t>
      </w:r>
      <w:r w:rsidR="00333E1D">
        <w:rPr>
          <w:szCs w:val="20"/>
        </w:rPr>
        <w:t>, które mogą rozwijać</w:t>
      </w:r>
      <w:r>
        <w:rPr>
          <w:szCs w:val="20"/>
        </w:rPr>
        <w:t xml:space="preserve"> zdaln</w:t>
      </w:r>
      <w:r w:rsidR="00333E1D">
        <w:rPr>
          <w:szCs w:val="20"/>
        </w:rPr>
        <w:t>e</w:t>
      </w:r>
      <w:r>
        <w:rPr>
          <w:szCs w:val="20"/>
        </w:rPr>
        <w:t xml:space="preserve"> kanał</w:t>
      </w:r>
      <w:r w:rsidR="00333E1D">
        <w:rPr>
          <w:szCs w:val="20"/>
        </w:rPr>
        <w:t>y</w:t>
      </w:r>
      <w:r>
        <w:rPr>
          <w:szCs w:val="20"/>
        </w:rPr>
        <w:t xml:space="preserve"> sprzedaży.</w:t>
      </w:r>
    </w:p>
    <w:p w14:paraId="56B4D618" w14:textId="77777777" w:rsidR="00333E1D" w:rsidRPr="00A4672E" w:rsidRDefault="00333E1D" w:rsidP="00A3313C">
      <w:pPr>
        <w:rPr>
          <w:rFonts w:cs="Arial"/>
          <w:sz w:val="10"/>
          <w:szCs w:val="10"/>
        </w:rPr>
      </w:pPr>
    </w:p>
    <w:p w14:paraId="71990ECD" w14:textId="77777777" w:rsidR="00B93B6D" w:rsidRPr="007D1744" w:rsidRDefault="00B93B6D" w:rsidP="009D15BC">
      <w:pPr>
        <w:ind w:firstLine="0"/>
        <w:jc w:val="center"/>
        <w:rPr>
          <w:rFonts w:cs="Arial"/>
          <w:i/>
          <w:iCs/>
          <w:sz w:val="18"/>
          <w:szCs w:val="18"/>
        </w:rPr>
      </w:pPr>
      <w:r w:rsidRPr="007D1744">
        <w:rPr>
          <w:rFonts w:cs="Arial"/>
          <w:i/>
          <w:iCs/>
          <w:sz w:val="18"/>
          <w:szCs w:val="18"/>
        </w:rPr>
        <w:t>Korzystałam z usługi dotyczącej internacjonalizacji, ponieważ zamierzałam rozwijać moje usługi również za granicą. I w tym celu uczestniczyłam w szkoleniu dotyczącym rozwoju firmy i strategii firmy w kierunku umiędzynarodowienia, potem było doradztwo indywidualne.</w:t>
      </w:r>
    </w:p>
    <w:p w14:paraId="17D9C024" w14:textId="0C0A4312" w:rsidR="00B93B6D" w:rsidRDefault="00333E1D" w:rsidP="009D15BC">
      <w:pPr>
        <w:ind w:firstLine="0"/>
        <w:jc w:val="center"/>
        <w:rPr>
          <w:rFonts w:cs="Arial"/>
          <w:i/>
          <w:iCs/>
          <w:sz w:val="18"/>
          <w:szCs w:val="18"/>
        </w:rPr>
      </w:pPr>
      <w:r>
        <w:rPr>
          <w:rFonts w:cs="Arial"/>
          <w:i/>
          <w:iCs/>
          <w:sz w:val="18"/>
          <w:szCs w:val="18"/>
        </w:rPr>
        <w:t>[</w:t>
      </w:r>
      <w:r w:rsidR="009903B6">
        <w:rPr>
          <w:rFonts w:cs="Arial"/>
          <w:i/>
          <w:iCs/>
          <w:sz w:val="18"/>
          <w:szCs w:val="18"/>
        </w:rPr>
        <w:t>T</w:t>
      </w:r>
      <w:r w:rsidR="00B93B6D" w:rsidRPr="00B40F37">
        <w:rPr>
          <w:rFonts w:cs="Arial"/>
          <w:i/>
          <w:iCs/>
          <w:sz w:val="18"/>
          <w:szCs w:val="18"/>
        </w:rPr>
        <w:t>DI</w:t>
      </w:r>
      <w:r w:rsidR="0018133D">
        <w:rPr>
          <w:rFonts w:cs="Arial"/>
          <w:i/>
          <w:iCs/>
          <w:sz w:val="18"/>
          <w:szCs w:val="18"/>
        </w:rPr>
        <w:t xml:space="preserve"> </w:t>
      </w:r>
      <w:r w:rsidR="00B93B6D" w:rsidRPr="00B40F37">
        <w:rPr>
          <w:rFonts w:cs="Arial"/>
          <w:i/>
          <w:iCs/>
          <w:sz w:val="18"/>
          <w:szCs w:val="18"/>
        </w:rPr>
        <w:t>podregion koniński</w:t>
      </w:r>
      <w:r>
        <w:rPr>
          <w:rFonts w:cs="Arial"/>
          <w:i/>
          <w:iCs/>
          <w:sz w:val="18"/>
          <w:szCs w:val="18"/>
        </w:rPr>
        <w:t>]</w:t>
      </w:r>
    </w:p>
    <w:p w14:paraId="0BB9E3F1" w14:textId="77777777" w:rsidR="00333E1D" w:rsidRPr="00A4672E" w:rsidRDefault="00333E1D" w:rsidP="00A3313C">
      <w:pPr>
        <w:rPr>
          <w:sz w:val="10"/>
          <w:szCs w:val="10"/>
        </w:rPr>
      </w:pPr>
    </w:p>
    <w:p w14:paraId="17ACEDB0" w14:textId="75617767" w:rsidR="00B93B6D" w:rsidRDefault="00B93B6D" w:rsidP="00B93B6D">
      <w:pPr>
        <w:spacing w:before="120" w:after="120"/>
        <w:rPr>
          <w:rFonts w:cs="Arial"/>
          <w:szCs w:val="20"/>
        </w:rPr>
      </w:pPr>
      <w:r>
        <w:rPr>
          <w:rFonts w:cs="Arial"/>
          <w:szCs w:val="20"/>
        </w:rPr>
        <w:t>Kolejnym obszarem wsparcia ze strony IOB, na jaki wskazywali przedsiębiorcy uczestniczący w</w:t>
      </w:r>
      <w:r w:rsidR="00F43462">
        <w:rPr>
          <w:rFonts w:cs="Arial"/>
          <w:szCs w:val="20"/>
        </w:rPr>
        <w:t xml:space="preserve"> </w:t>
      </w:r>
      <w:r>
        <w:rPr>
          <w:rFonts w:cs="Arial"/>
          <w:szCs w:val="20"/>
        </w:rPr>
        <w:t>badaniu było udostępnianie im pod wynajem powierzchni biurowej czy innego rodzaju powierzchni wykorzystywanej w działalności gospodarczej. Były to usługi połączone też z inkubowaniem przedsiębiorczości. Bariery lokalowe są jednymi z tych, które determinują sukces rynkowy przedsiębiorstw, zwłaszcza w początkowej fazie rozwoju</w:t>
      </w:r>
      <w:r>
        <w:rPr>
          <w:rStyle w:val="Odwoanieprzypisudolnego"/>
          <w:rFonts w:cs="Arial"/>
          <w:szCs w:val="20"/>
        </w:rPr>
        <w:footnoteReference w:id="53"/>
      </w:r>
      <w:r w:rsidR="00B75900">
        <w:rPr>
          <w:rFonts w:cs="Arial"/>
          <w:szCs w:val="20"/>
        </w:rPr>
        <w:t>.</w:t>
      </w:r>
      <w:r>
        <w:rPr>
          <w:rFonts w:cs="Arial"/>
          <w:szCs w:val="20"/>
        </w:rPr>
        <w:t xml:space="preserve"> Nie chodzi przy tym</w:t>
      </w:r>
      <w:r w:rsidR="009D15BC">
        <w:rPr>
          <w:rFonts w:cs="Arial"/>
          <w:szCs w:val="20"/>
        </w:rPr>
        <w:t xml:space="preserve"> </w:t>
      </w:r>
      <w:r>
        <w:rPr>
          <w:rFonts w:cs="Arial"/>
          <w:szCs w:val="20"/>
        </w:rPr>
        <w:t>o kwestie lokalizacyjne</w:t>
      </w:r>
      <w:r w:rsidR="009D15BC">
        <w:rPr>
          <w:rFonts w:cs="Arial"/>
          <w:szCs w:val="20"/>
        </w:rPr>
        <w:t xml:space="preserve"> (nie jest to czynnik kluczowy)</w:t>
      </w:r>
      <w:r>
        <w:rPr>
          <w:rFonts w:cs="Arial"/>
          <w:szCs w:val="20"/>
        </w:rPr>
        <w:t xml:space="preserve">, a raczej o konieczność zapewnienia sobie komfortu funkcjonowania przy relatywnie niewielkim obciążaniu finansowym. IOB takie możliwości </w:t>
      </w:r>
      <w:r w:rsidR="009D15BC">
        <w:rPr>
          <w:rFonts w:cs="Arial"/>
          <w:szCs w:val="20"/>
        </w:rPr>
        <w:t>stwarzają</w:t>
      </w:r>
      <w:r>
        <w:rPr>
          <w:rFonts w:cs="Arial"/>
          <w:szCs w:val="20"/>
        </w:rPr>
        <w:t xml:space="preserve"> oferując na preferencyjnych warunkach możliwość korzystania </w:t>
      </w:r>
      <w:r w:rsidR="00C42A89">
        <w:rPr>
          <w:rFonts w:cs="Arial"/>
          <w:szCs w:val="20"/>
        </w:rPr>
        <w:br/>
      </w:r>
      <w:r>
        <w:rPr>
          <w:rFonts w:cs="Arial"/>
          <w:szCs w:val="20"/>
        </w:rPr>
        <w:t xml:space="preserve">z powierzchni zarówno w obszarach związanych ze wspieraniem przedsiębiorczości, jak </w:t>
      </w:r>
      <w:r w:rsidR="00C42A89">
        <w:rPr>
          <w:rFonts w:cs="Arial"/>
          <w:szCs w:val="20"/>
        </w:rPr>
        <w:br/>
      </w:r>
      <w:r>
        <w:rPr>
          <w:rFonts w:cs="Arial"/>
          <w:szCs w:val="20"/>
        </w:rPr>
        <w:t>i w większym zakresie ułatwiającym prowadzenie wyspecjalizowanej innowacyjnej działalności (oferta parków technologicznych). Oczywiście samemu wynajmowi powierzchni towarzyszy oferowanie innych usług wspierających.</w:t>
      </w:r>
    </w:p>
    <w:p w14:paraId="7D484B12" w14:textId="77777777" w:rsidR="009D15BC" w:rsidRPr="009D15BC" w:rsidRDefault="009D15BC" w:rsidP="009D15BC">
      <w:pPr>
        <w:rPr>
          <w:sz w:val="10"/>
          <w:szCs w:val="10"/>
        </w:rPr>
      </w:pPr>
    </w:p>
    <w:p w14:paraId="35AA40AE" w14:textId="77777777" w:rsidR="00B11AF1" w:rsidRDefault="00B11AF1">
      <w:pPr>
        <w:spacing w:line="240" w:lineRule="auto"/>
        <w:ind w:firstLine="0"/>
        <w:jc w:val="left"/>
        <w:rPr>
          <w:rFonts w:cs="Arial"/>
          <w:i/>
          <w:iCs/>
          <w:sz w:val="18"/>
          <w:szCs w:val="18"/>
        </w:rPr>
      </w:pPr>
      <w:r>
        <w:rPr>
          <w:rFonts w:cs="Arial"/>
          <w:i/>
          <w:iCs/>
          <w:sz w:val="18"/>
          <w:szCs w:val="18"/>
        </w:rPr>
        <w:br w:type="page"/>
      </w:r>
    </w:p>
    <w:p w14:paraId="60272CC9" w14:textId="05E82398" w:rsidR="00B93B6D" w:rsidRPr="00633B45" w:rsidRDefault="00B93B6D" w:rsidP="009D15BC">
      <w:pPr>
        <w:ind w:firstLine="0"/>
        <w:jc w:val="center"/>
        <w:rPr>
          <w:rFonts w:cs="Arial"/>
          <w:i/>
          <w:iCs/>
          <w:sz w:val="18"/>
          <w:szCs w:val="18"/>
        </w:rPr>
      </w:pPr>
      <w:r w:rsidRPr="00633B45">
        <w:rPr>
          <w:rFonts w:cs="Arial"/>
          <w:i/>
          <w:iCs/>
          <w:sz w:val="18"/>
          <w:szCs w:val="18"/>
        </w:rPr>
        <w:lastRenderedPageBreak/>
        <w:t xml:space="preserve">Korzystałam z wynajmu pomieszczeń i korzystam do dzisiaj. </w:t>
      </w:r>
    </w:p>
    <w:p w14:paraId="59EE0F88" w14:textId="62F33166" w:rsidR="00B93B6D" w:rsidRDefault="009D15BC" w:rsidP="0018133D">
      <w:pPr>
        <w:ind w:firstLine="0"/>
        <w:jc w:val="center"/>
        <w:rPr>
          <w:rFonts w:cs="Arial"/>
          <w:i/>
          <w:iCs/>
          <w:sz w:val="18"/>
          <w:szCs w:val="18"/>
        </w:rPr>
      </w:pPr>
      <w:r>
        <w:rPr>
          <w:rFonts w:cs="Arial"/>
          <w:i/>
          <w:iCs/>
          <w:sz w:val="18"/>
          <w:szCs w:val="18"/>
        </w:rPr>
        <w:t>[</w:t>
      </w:r>
      <w:r w:rsidR="009903B6">
        <w:rPr>
          <w:rFonts w:cs="Arial"/>
          <w:i/>
          <w:iCs/>
          <w:sz w:val="18"/>
          <w:szCs w:val="18"/>
        </w:rPr>
        <w:t>T</w:t>
      </w:r>
      <w:r w:rsidR="0018133D">
        <w:rPr>
          <w:rFonts w:cs="Arial"/>
          <w:i/>
          <w:iCs/>
          <w:sz w:val="18"/>
          <w:szCs w:val="18"/>
        </w:rPr>
        <w:t xml:space="preserve">DI </w:t>
      </w:r>
      <w:r w:rsidR="00B93B6D" w:rsidRPr="00633B45">
        <w:rPr>
          <w:rFonts w:cs="Arial"/>
          <w:i/>
          <w:iCs/>
          <w:sz w:val="18"/>
          <w:szCs w:val="18"/>
        </w:rPr>
        <w:t>podregion koniński</w:t>
      </w:r>
      <w:r>
        <w:rPr>
          <w:rFonts w:cs="Arial"/>
          <w:i/>
          <w:iCs/>
          <w:sz w:val="18"/>
          <w:szCs w:val="18"/>
        </w:rPr>
        <w:t>]</w:t>
      </w:r>
    </w:p>
    <w:p w14:paraId="5E6AEED7" w14:textId="77777777" w:rsidR="00B11AF1" w:rsidRPr="00B11AF1" w:rsidRDefault="00B11AF1" w:rsidP="0018133D">
      <w:pPr>
        <w:ind w:firstLine="0"/>
        <w:jc w:val="center"/>
        <w:rPr>
          <w:rFonts w:cs="Arial"/>
          <w:i/>
          <w:iCs/>
          <w:sz w:val="10"/>
          <w:szCs w:val="18"/>
        </w:rPr>
      </w:pPr>
    </w:p>
    <w:p w14:paraId="1CD6BF8E" w14:textId="03E7606D" w:rsidR="00B93B6D" w:rsidRPr="00633B45" w:rsidRDefault="00B93B6D" w:rsidP="0018133D">
      <w:pPr>
        <w:ind w:firstLine="0"/>
        <w:jc w:val="center"/>
        <w:rPr>
          <w:rFonts w:cs="Arial"/>
          <w:i/>
          <w:iCs/>
          <w:sz w:val="18"/>
          <w:szCs w:val="18"/>
        </w:rPr>
      </w:pPr>
      <w:r w:rsidRPr="00633B45">
        <w:rPr>
          <w:rFonts w:cs="Arial"/>
          <w:i/>
          <w:iCs/>
          <w:sz w:val="18"/>
          <w:szCs w:val="18"/>
        </w:rPr>
        <w:t>Mamy biuro w Poznańskim Parku Naukowo-Technologicznym, korzystaliśmy z kilku usług PPNT. I były to usługi doradcze związane z pisaniem wniosków o dofinansowania. Myślę, że najważniejsza usługa doradcza była związana z pomocą w zakresie napisania wniosku do konkursu z Komisji Europejskiej. Co prawda nie przygotowali całego wniosku, ale wspierali nas we wniosku, który sami napisaliśmy, doradzali, jakie błędy popełniliśmy, co należy zrobić. I dzięki ich wiedzy ostatecznie udał</w:t>
      </w:r>
      <w:r w:rsidR="009D15BC">
        <w:rPr>
          <w:rFonts w:cs="Arial"/>
          <w:i/>
          <w:iCs/>
          <w:sz w:val="18"/>
          <w:szCs w:val="18"/>
        </w:rPr>
        <w:t>o się zdobyć to dofinansowanie.</w:t>
      </w:r>
    </w:p>
    <w:p w14:paraId="757F7AAE" w14:textId="0EE2E85B" w:rsidR="00B93B6D" w:rsidRDefault="009D15BC" w:rsidP="0018133D">
      <w:pPr>
        <w:ind w:firstLine="0"/>
        <w:jc w:val="center"/>
        <w:rPr>
          <w:rFonts w:cs="Arial"/>
          <w:i/>
          <w:iCs/>
          <w:sz w:val="18"/>
          <w:szCs w:val="18"/>
        </w:rPr>
      </w:pPr>
      <w:r>
        <w:rPr>
          <w:rFonts w:cs="Arial"/>
          <w:i/>
          <w:iCs/>
          <w:sz w:val="18"/>
          <w:szCs w:val="18"/>
        </w:rPr>
        <w:t>[</w:t>
      </w:r>
      <w:r w:rsidR="009903B6">
        <w:rPr>
          <w:rFonts w:cs="Arial"/>
          <w:i/>
          <w:iCs/>
          <w:sz w:val="18"/>
          <w:szCs w:val="18"/>
        </w:rPr>
        <w:t>T</w:t>
      </w:r>
      <w:r w:rsidR="0018133D">
        <w:rPr>
          <w:rFonts w:cs="Arial"/>
          <w:i/>
          <w:iCs/>
          <w:sz w:val="18"/>
          <w:szCs w:val="18"/>
        </w:rPr>
        <w:t xml:space="preserve">DI </w:t>
      </w:r>
      <w:r w:rsidR="009903B6">
        <w:rPr>
          <w:rFonts w:cs="Arial"/>
          <w:i/>
          <w:iCs/>
          <w:sz w:val="18"/>
          <w:szCs w:val="18"/>
        </w:rPr>
        <w:t xml:space="preserve">podregion m. </w:t>
      </w:r>
      <w:r w:rsidR="00B93B6D" w:rsidRPr="00633B45">
        <w:rPr>
          <w:rFonts w:cs="Arial"/>
          <w:i/>
          <w:iCs/>
          <w:sz w:val="18"/>
          <w:szCs w:val="18"/>
        </w:rPr>
        <w:t>Poznań</w:t>
      </w:r>
      <w:r>
        <w:rPr>
          <w:rFonts w:cs="Arial"/>
          <w:i/>
          <w:iCs/>
          <w:sz w:val="18"/>
          <w:szCs w:val="18"/>
        </w:rPr>
        <w:t>]</w:t>
      </w:r>
    </w:p>
    <w:p w14:paraId="22934A70" w14:textId="77777777" w:rsidR="009D15BC" w:rsidRPr="009D15BC" w:rsidRDefault="009D15BC" w:rsidP="009D15BC">
      <w:pPr>
        <w:rPr>
          <w:sz w:val="10"/>
          <w:szCs w:val="10"/>
        </w:rPr>
      </w:pPr>
    </w:p>
    <w:p w14:paraId="36926C15" w14:textId="3DB74EB3" w:rsidR="00B93B6D" w:rsidRPr="00633B45" w:rsidRDefault="00B93B6D" w:rsidP="0018133D">
      <w:pPr>
        <w:ind w:firstLine="0"/>
        <w:jc w:val="center"/>
        <w:rPr>
          <w:rFonts w:cs="Arial"/>
          <w:i/>
          <w:iCs/>
          <w:sz w:val="18"/>
          <w:szCs w:val="18"/>
        </w:rPr>
      </w:pPr>
      <w:r w:rsidRPr="00633B45">
        <w:rPr>
          <w:rFonts w:cs="Arial"/>
          <w:i/>
          <w:iCs/>
          <w:sz w:val="18"/>
          <w:szCs w:val="18"/>
        </w:rPr>
        <w:t>Korzystaliśmy z programu inkubacji w parku naukowo-technicznym. To polegało na preferencyjnych warunkach na korzystanie z przestrzeni biurowej. Były też godziny doradcze, wspomagające n</w:t>
      </w:r>
      <w:r w:rsidR="009D15BC">
        <w:rPr>
          <w:rFonts w:cs="Arial"/>
          <w:i/>
          <w:iCs/>
          <w:sz w:val="18"/>
          <w:szCs w:val="18"/>
        </w:rPr>
        <w:t>a wczesnym etapie działalności.</w:t>
      </w:r>
    </w:p>
    <w:p w14:paraId="2A4939AC" w14:textId="25DD816F" w:rsidR="00B93B6D" w:rsidRDefault="009D15BC" w:rsidP="0018133D">
      <w:pPr>
        <w:ind w:firstLine="0"/>
        <w:jc w:val="center"/>
        <w:rPr>
          <w:rFonts w:cs="Arial"/>
          <w:i/>
          <w:iCs/>
          <w:sz w:val="18"/>
          <w:szCs w:val="18"/>
        </w:rPr>
      </w:pPr>
      <w:r>
        <w:rPr>
          <w:rFonts w:cs="Arial"/>
          <w:i/>
          <w:iCs/>
          <w:sz w:val="18"/>
          <w:szCs w:val="18"/>
        </w:rPr>
        <w:t>[</w:t>
      </w:r>
      <w:r w:rsidR="009903B6">
        <w:rPr>
          <w:rFonts w:cs="Arial"/>
          <w:i/>
          <w:iCs/>
          <w:sz w:val="18"/>
          <w:szCs w:val="18"/>
        </w:rPr>
        <w:t>T</w:t>
      </w:r>
      <w:r w:rsidR="0018133D">
        <w:rPr>
          <w:rFonts w:cs="Arial"/>
          <w:i/>
          <w:iCs/>
          <w:sz w:val="18"/>
          <w:szCs w:val="18"/>
        </w:rPr>
        <w:t xml:space="preserve">DI </w:t>
      </w:r>
      <w:r w:rsidR="009903B6">
        <w:rPr>
          <w:rFonts w:cs="Arial"/>
          <w:i/>
          <w:iCs/>
          <w:sz w:val="18"/>
          <w:szCs w:val="18"/>
        </w:rPr>
        <w:t xml:space="preserve">podregion m. </w:t>
      </w:r>
      <w:r w:rsidR="00B93B6D" w:rsidRPr="00633B45">
        <w:rPr>
          <w:rFonts w:cs="Arial"/>
          <w:i/>
          <w:iCs/>
          <w:sz w:val="18"/>
          <w:szCs w:val="18"/>
        </w:rPr>
        <w:t>Poznań</w:t>
      </w:r>
      <w:r>
        <w:rPr>
          <w:rFonts w:cs="Arial"/>
          <w:i/>
          <w:iCs/>
          <w:sz w:val="18"/>
          <w:szCs w:val="18"/>
        </w:rPr>
        <w:t>]</w:t>
      </w:r>
    </w:p>
    <w:p w14:paraId="21EF77B0" w14:textId="77777777" w:rsidR="009D15BC" w:rsidRPr="009D15BC" w:rsidRDefault="009D15BC" w:rsidP="009D15BC">
      <w:pPr>
        <w:rPr>
          <w:sz w:val="10"/>
          <w:szCs w:val="10"/>
        </w:rPr>
      </w:pPr>
    </w:p>
    <w:p w14:paraId="56363F5E" w14:textId="74D9EB39" w:rsidR="00B93B6D" w:rsidRPr="00633B45" w:rsidRDefault="00B93B6D" w:rsidP="0018133D">
      <w:pPr>
        <w:ind w:firstLine="0"/>
        <w:jc w:val="center"/>
        <w:rPr>
          <w:rFonts w:cs="Arial"/>
          <w:i/>
          <w:iCs/>
          <w:sz w:val="18"/>
          <w:szCs w:val="18"/>
        </w:rPr>
      </w:pPr>
      <w:r w:rsidRPr="00633B45">
        <w:rPr>
          <w:rFonts w:cs="Arial"/>
          <w:i/>
          <w:iCs/>
          <w:sz w:val="18"/>
          <w:szCs w:val="18"/>
        </w:rPr>
        <w:t xml:space="preserve">Skorzystaliśmy z pomocy (tureckiego – red.) inkubatora przedsiębiorczości, od samego początku działalności, od 2013 roku. Ogólnie nie wymagaliśmy dużej pomocy, aczkolwiek inkubator pomógł </w:t>
      </w:r>
      <w:r w:rsidR="00C42A89">
        <w:rPr>
          <w:rFonts w:cs="Arial"/>
          <w:i/>
          <w:iCs/>
          <w:sz w:val="18"/>
          <w:szCs w:val="18"/>
        </w:rPr>
        <w:br/>
      </w:r>
      <w:r w:rsidRPr="00633B45">
        <w:rPr>
          <w:rFonts w:cs="Arial"/>
          <w:i/>
          <w:iCs/>
          <w:sz w:val="18"/>
          <w:szCs w:val="18"/>
        </w:rPr>
        <w:t>w uzyskaniu informacji dotyczących dotacji, pomógł nam z biurem, mieliśmy ulgi w związku z tym, ż</w:t>
      </w:r>
      <w:r w:rsidR="00D54700">
        <w:rPr>
          <w:rFonts w:cs="Arial"/>
          <w:i/>
          <w:iCs/>
          <w:sz w:val="18"/>
          <w:szCs w:val="18"/>
        </w:rPr>
        <w:t>e to był początek działalności –</w:t>
      </w:r>
      <w:r w:rsidRPr="00633B45">
        <w:rPr>
          <w:rFonts w:cs="Arial"/>
          <w:i/>
          <w:iCs/>
          <w:sz w:val="18"/>
          <w:szCs w:val="18"/>
        </w:rPr>
        <w:t xml:space="preserve"> koszty w pierwszych miesiącach były niższe. Korzystaliśmy </w:t>
      </w:r>
      <w:r w:rsidR="00C42A89">
        <w:rPr>
          <w:rFonts w:cs="Arial"/>
          <w:i/>
          <w:iCs/>
          <w:sz w:val="18"/>
          <w:szCs w:val="18"/>
        </w:rPr>
        <w:br/>
      </w:r>
      <w:r w:rsidRPr="00633B45">
        <w:rPr>
          <w:rFonts w:cs="Arial"/>
          <w:i/>
          <w:iCs/>
          <w:sz w:val="18"/>
          <w:szCs w:val="18"/>
        </w:rPr>
        <w:t>z udostępnionego biura, mieliśmy możliwość korzystania z</w:t>
      </w:r>
      <w:r w:rsidR="00F43462">
        <w:rPr>
          <w:rFonts w:cs="Arial"/>
          <w:i/>
          <w:iCs/>
          <w:sz w:val="18"/>
          <w:szCs w:val="18"/>
        </w:rPr>
        <w:t xml:space="preserve"> </w:t>
      </w:r>
      <w:r w:rsidRPr="00633B45">
        <w:rPr>
          <w:rFonts w:cs="Arial"/>
          <w:i/>
          <w:iCs/>
          <w:sz w:val="18"/>
          <w:szCs w:val="18"/>
        </w:rPr>
        <w:t>boksu. Nie potrzebowaliśmy dużego wspa</w:t>
      </w:r>
      <w:r w:rsidR="00D54700">
        <w:rPr>
          <w:rFonts w:cs="Arial"/>
          <w:i/>
          <w:iCs/>
          <w:sz w:val="18"/>
          <w:szCs w:val="18"/>
        </w:rPr>
        <w:t>rcia, bardziej organizacyjnego.</w:t>
      </w:r>
    </w:p>
    <w:p w14:paraId="7A29E8B7" w14:textId="265F488C" w:rsidR="00B93B6D" w:rsidRDefault="009D15BC" w:rsidP="0018133D">
      <w:pPr>
        <w:ind w:firstLine="0"/>
        <w:jc w:val="center"/>
        <w:rPr>
          <w:rFonts w:cs="Arial"/>
          <w:i/>
          <w:iCs/>
          <w:sz w:val="18"/>
          <w:szCs w:val="18"/>
        </w:rPr>
      </w:pPr>
      <w:r>
        <w:rPr>
          <w:rFonts w:cs="Arial"/>
          <w:i/>
          <w:iCs/>
          <w:sz w:val="18"/>
          <w:szCs w:val="18"/>
        </w:rPr>
        <w:t>[</w:t>
      </w:r>
      <w:r w:rsidR="008D1AE7">
        <w:rPr>
          <w:rFonts w:cs="Arial"/>
          <w:i/>
          <w:iCs/>
          <w:sz w:val="18"/>
          <w:szCs w:val="18"/>
        </w:rPr>
        <w:t>T</w:t>
      </w:r>
      <w:r w:rsidR="0018133D">
        <w:rPr>
          <w:rFonts w:cs="Arial"/>
          <w:i/>
          <w:iCs/>
          <w:sz w:val="18"/>
          <w:szCs w:val="18"/>
        </w:rPr>
        <w:t xml:space="preserve">DI </w:t>
      </w:r>
      <w:r w:rsidR="00B93B6D" w:rsidRPr="00B40F37">
        <w:rPr>
          <w:rFonts w:cs="Arial"/>
          <w:i/>
          <w:iCs/>
          <w:sz w:val="18"/>
          <w:szCs w:val="18"/>
        </w:rPr>
        <w:t>podregion koniński</w:t>
      </w:r>
      <w:r>
        <w:rPr>
          <w:rFonts w:cs="Arial"/>
          <w:i/>
          <w:iCs/>
          <w:sz w:val="18"/>
          <w:szCs w:val="18"/>
        </w:rPr>
        <w:t>]</w:t>
      </w:r>
    </w:p>
    <w:p w14:paraId="73E89ACE" w14:textId="77777777" w:rsidR="009D15BC" w:rsidRPr="009D15BC" w:rsidRDefault="009D15BC" w:rsidP="009D15BC">
      <w:pPr>
        <w:rPr>
          <w:sz w:val="10"/>
          <w:szCs w:val="10"/>
        </w:rPr>
      </w:pPr>
    </w:p>
    <w:p w14:paraId="34D1A014" w14:textId="12674A51" w:rsidR="00B93B6D" w:rsidRDefault="00B93B6D" w:rsidP="00B93B6D">
      <w:pPr>
        <w:spacing w:before="120" w:after="120"/>
        <w:rPr>
          <w:rFonts w:cs="Arial"/>
          <w:szCs w:val="20"/>
        </w:rPr>
      </w:pPr>
      <w:r>
        <w:rPr>
          <w:rFonts w:cs="Arial"/>
          <w:szCs w:val="20"/>
        </w:rPr>
        <w:t>W tym kontekście</w:t>
      </w:r>
      <w:r w:rsidR="006C0B75">
        <w:rPr>
          <w:rFonts w:cs="Arial"/>
          <w:szCs w:val="20"/>
        </w:rPr>
        <w:t xml:space="preserve"> trzeba mieć na uwadze, że </w:t>
      </w:r>
      <w:r>
        <w:rPr>
          <w:rFonts w:cs="Arial"/>
          <w:szCs w:val="20"/>
        </w:rPr>
        <w:t>usługi wynajmu powierzchni (biurowej, magazynowej czy produkcyjnej) mogą stanowić istotny czynnik akcelerujący. Po określonym czasie pobytu w inkubatorze przedsiębiorczości czy parku technologicznym firmy przenoszą się do innych lokalizacji stając się bardziej samodzielne. Bez wątpienia udział w tym mają niższe koszty ponoszone w</w:t>
      </w:r>
      <w:r w:rsidR="00F43462">
        <w:rPr>
          <w:rFonts w:cs="Arial"/>
          <w:szCs w:val="20"/>
        </w:rPr>
        <w:t xml:space="preserve"> </w:t>
      </w:r>
      <w:r>
        <w:rPr>
          <w:rFonts w:cs="Arial"/>
          <w:szCs w:val="20"/>
        </w:rPr>
        <w:t>początkowym okresie działalności</w:t>
      </w:r>
      <w:r w:rsidR="006C0B75">
        <w:rPr>
          <w:rFonts w:cs="Arial"/>
          <w:szCs w:val="20"/>
        </w:rPr>
        <w:t>, które p</w:t>
      </w:r>
      <w:r>
        <w:rPr>
          <w:rFonts w:cs="Arial"/>
          <w:szCs w:val="20"/>
        </w:rPr>
        <w:t xml:space="preserve">ozwalają firmom na rynkowe przetrwanie okresu, kiedy liczba klientów czy obroty są niskie, a w każdym razie nie na tyle wysokie, aby móc swobodnie </w:t>
      </w:r>
      <w:r w:rsidR="006C0B75">
        <w:rPr>
          <w:rFonts w:cs="Arial"/>
          <w:szCs w:val="20"/>
        </w:rPr>
        <w:t>funkcjonować</w:t>
      </w:r>
      <w:r>
        <w:rPr>
          <w:rFonts w:cs="Arial"/>
          <w:szCs w:val="20"/>
        </w:rPr>
        <w:t xml:space="preserve"> na rynku. To właśnie możliwości ograniczenia kosztów są jedną z głównych korzyści wynikających z korzystania z tego rodzaju oferty IOB.</w:t>
      </w:r>
    </w:p>
    <w:p w14:paraId="497C56D4" w14:textId="77777777" w:rsidR="006C0B75" w:rsidRPr="006C0B75" w:rsidRDefault="006C0B75" w:rsidP="006C0B75">
      <w:pPr>
        <w:rPr>
          <w:sz w:val="10"/>
          <w:szCs w:val="10"/>
        </w:rPr>
      </w:pPr>
    </w:p>
    <w:p w14:paraId="68F6F2CF" w14:textId="735E64C1" w:rsidR="00B93B6D" w:rsidRDefault="00B93B6D" w:rsidP="00352538">
      <w:pPr>
        <w:ind w:firstLine="0"/>
        <w:jc w:val="center"/>
        <w:rPr>
          <w:rFonts w:cs="Arial"/>
          <w:i/>
          <w:iCs/>
          <w:sz w:val="18"/>
          <w:szCs w:val="18"/>
        </w:rPr>
      </w:pPr>
      <w:r w:rsidRPr="00B40F37">
        <w:rPr>
          <w:rFonts w:cs="Arial"/>
          <w:i/>
          <w:iCs/>
          <w:sz w:val="18"/>
          <w:szCs w:val="18"/>
        </w:rPr>
        <w:t xml:space="preserve">Poznański Park Naukowo-Technologiczny </w:t>
      </w:r>
      <w:r w:rsidR="006C0B75">
        <w:rPr>
          <w:rFonts w:cs="Arial"/>
          <w:i/>
          <w:iCs/>
          <w:sz w:val="18"/>
          <w:szCs w:val="18"/>
        </w:rPr>
        <w:t>–</w:t>
      </w:r>
      <w:r w:rsidRPr="00B40F37">
        <w:rPr>
          <w:rFonts w:cs="Arial"/>
          <w:i/>
          <w:iCs/>
          <w:sz w:val="18"/>
          <w:szCs w:val="18"/>
        </w:rPr>
        <w:t xml:space="preserve"> jego usługi. To był program inkubacji dla start-</w:t>
      </w:r>
      <w:proofErr w:type="spellStart"/>
      <w:r w:rsidRPr="00B40F37">
        <w:rPr>
          <w:rFonts w:cs="Arial"/>
          <w:i/>
          <w:iCs/>
          <w:sz w:val="18"/>
          <w:szCs w:val="18"/>
        </w:rPr>
        <w:t>upów</w:t>
      </w:r>
      <w:proofErr w:type="spellEnd"/>
      <w:r w:rsidRPr="00B40F37">
        <w:rPr>
          <w:rFonts w:cs="Arial"/>
          <w:i/>
          <w:iCs/>
          <w:sz w:val="18"/>
          <w:szCs w:val="18"/>
        </w:rPr>
        <w:t>. Program trwał rok i niedawno się skończył. Polegał na wsparciu merytorycznym, okołobiznesowym, na usługach prawnych, marketingowych, na wsparciu na zakup środków trwałych. Wynajmowaliśmy biuro w Parku przez rok, podczas trwania programu.</w:t>
      </w:r>
    </w:p>
    <w:p w14:paraId="44387BDE" w14:textId="00F7FF1F" w:rsidR="006C0B75" w:rsidRDefault="006C0B75" w:rsidP="006C0B75">
      <w:pPr>
        <w:ind w:firstLine="0"/>
        <w:jc w:val="center"/>
        <w:rPr>
          <w:rFonts w:cs="Arial"/>
          <w:i/>
          <w:iCs/>
          <w:sz w:val="18"/>
          <w:szCs w:val="18"/>
        </w:rPr>
      </w:pPr>
      <w:r>
        <w:rPr>
          <w:rFonts w:cs="Arial"/>
          <w:i/>
          <w:iCs/>
          <w:sz w:val="18"/>
          <w:szCs w:val="18"/>
        </w:rPr>
        <w:t>[</w:t>
      </w:r>
      <w:r w:rsidR="008D1AE7">
        <w:rPr>
          <w:rFonts w:cs="Arial"/>
          <w:i/>
          <w:iCs/>
          <w:sz w:val="18"/>
          <w:szCs w:val="18"/>
        </w:rPr>
        <w:t>T</w:t>
      </w:r>
      <w:r>
        <w:rPr>
          <w:rFonts w:cs="Arial"/>
          <w:i/>
          <w:iCs/>
          <w:sz w:val="18"/>
          <w:szCs w:val="18"/>
        </w:rPr>
        <w:t>DI</w:t>
      </w:r>
      <w:r w:rsidR="0018133D">
        <w:rPr>
          <w:rFonts w:cs="Arial"/>
          <w:i/>
          <w:iCs/>
          <w:sz w:val="18"/>
          <w:szCs w:val="18"/>
        </w:rPr>
        <w:t xml:space="preserve"> </w:t>
      </w:r>
      <w:r w:rsidR="008D1AE7">
        <w:rPr>
          <w:rFonts w:cs="Arial"/>
          <w:i/>
          <w:iCs/>
          <w:sz w:val="18"/>
          <w:szCs w:val="18"/>
        </w:rPr>
        <w:t xml:space="preserve">podregion m. </w:t>
      </w:r>
      <w:r>
        <w:rPr>
          <w:rFonts w:cs="Arial"/>
          <w:i/>
          <w:iCs/>
          <w:sz w:val="18"/>
          <w:szCs w:val="18"/>
        </w:rPr>
        <w:t>Poznań]</w:t>
      </w:r>
    </w:p>
    <w:p w14:paraId="2A10B0E2" w14:textId="77777777" w:rsidR="006C0B75" w:rsidRPr="006C0B75" w:rsidRDefault="006C0B75" w:rsidP="006C0B75">
      <w:pPr>
        <w:rPr>
          <w:sz w:val="10"/>
          <w:szCs w:val="10"/>
        </w:rPr>
      </w:pPr>
    </w:p>
    <w:p w14:paraId="64CDDD58" w14:textId="77777777" w:rsidR="00B93B6D" w:rsidRPr="00B40F37" w:rsidRDefault="00B93B6D" w:rsidP="006C0B75">
      <w:pPr>
        <w:ind w:firstLine="0"/>
        <w:jc w:val="center"/>
        <w:rPr>
          <w:rFonts w:cs="Arial"/>
          <w:i/>
          <w:iCs/>
          <w:sz w:val="18"/>
          <w:szCs w:val="18"/>
        </w:rPr>
      </w:pPr>
      <w:r w:rsidRPr="00B40F37">
        <w:rPr>
          <w:rFonts w:cs="Arial"/>
          <w:i/>
          <w:iCs/>
          <w:sz w:val="18"/>
          <w:szCs w:val="18"/>
        </w:rPr>
        <w:t>Korzystałem z inkubatora przedsiębiorczości w Turku. To był wynajem biura i wynajem hali magazynowej. Teraz już nie wynajmuję, bo zbudowałem swoją halę, biuro też. Wynajmowałem około osiem lat, potem wynajmowaliśmy komercyjnie.</w:t>
      </w:r>
    </w:p>
    <w:p w14:paraId="48B15342" w14:textId="09BC48B6" w:rsidR="00B93B6D" w:rsidRDefault="008D1AE7" w:rsidP="006C0B75">
      <w:pPr>
        <w:ind w:firstLine="0"/>
        <w:jc w:val="center"/>
        <w:rPr>
          <w:rFonts w:cs="Arial"/>
          <w:i/>
          <w:iCs/>
          <w:sz w:val="18"/>
          <w:szCs w:val="18"/>
        </w:rPr>
      </w:pPr>
      <w:r>
        <w:rPr>
          <w:rFonts w:cs="Arial"/>
          <w:i/>
          <w:iCs/>
          <w:sz w:val="18"/>
          <w:szCs w:val="18"/>
        </w:rPr>
        <w:t>[T</w:t>
      </w:r>
      <w:r w:rsidR="0018133D">
        <w:rPr>
          <w:rFonts w:cs="Arial"/>
          <w:i/>
          <w:iCs/>
          <w:sz w:val="18"/>
          <w:szCs w:val="18"/>
        </w:rPr>
        <w:t xml:space="preserve">DI </w:t>
      </w:r>
      <w:r w:rsidR="006C0B75">
        <w:rPr>
          <w:rFonts w:cs="Arial"/>
          <w:i/>
          <w:iCs/>
          <w:sz w:val="18"/>
          <w:szCs w:val="18"/>
        </w:rPr>
        <w:t>podregion koniński]</w:t>
      </w:r>
    </w:p>
    <w:p w14:paraId="4261FB9E" w14:textId="77777777" w:rsidR="006C0B75" w:rsidRPr="006C0B75" w:rsidRDefault="006C0B75" w:rsidP="006C0B75">
      <w:pPr>
        <w:rPr>
          <w:sz w:val="10"/>
          <w:szCs w:val="10"/>
        </w:rPr>
      </w:pPr>
    </w:p>
    <w:p w14:paraId="55D3E018" w14:textId="20D09CFD" w:rsidR="00B93B6D" w:rsidRDefault="00B93B6D" w:rsidP="00B93B6D">
      <w:pPr>
        <w:spacing w:before="120" w:after="120"/>
        <w:rPr>
          <w:rFonts w:cs="Arial"/>
          <w:szCs w:val="20"/>
        </w:rPr>
      </w:pPr>
      <w:r>
        <w:rPr>
          <w:rFonts w:cs="Arial"/>
          <w:szCs w:val="20"/>
        </w:rPr>
        <w:t>Warto podkreślić, że usługi oferowane przez wielkopolskie IOB, na jakie wskazywali przedsiębiorcy były często rozbudowane. Przykładowo usługom wynajmu powierzchni czy inkubacji towarzyszy</w:t>
      </w:r>
      <w:r w:rsidR="002056FC">
        <w:rPr>
          <w:rFonts w:cs="Arial"/>
          <w:szCs w:val="20"/>
        </w:rPr>
        <w:t>ły jednocześnie</w:t>
      </w:r>
      <w:r>
        <w:rPr>
          <w:rFonts w:cs="Arial"/>
          <w:szCs w:val="20"/>
        </w:rPr>
        <w:t xml:space="preserve"> usługi doradcze, szkoleniowe czy wsparcia </w:t>
      </w:r>
      <w:r w:rsidR="00C42A89">
        <w:rPr>
          <w:rFonts w:cs="Arial"/>
          <w:szCs w:val="20"/>
        </w:rPr>
        <w:br/>
      </w:r>
      <w:r>
        <w:rPr>
          <w:rFonts w:cs="Arial"/>
          <w:szCs w:val="20"/>
        </w:rPr>
        <w:t xml:space="preserve">w prowadzeniu biura. Na drugim biegunie można wskazać drobne usługi, takie jak np. korzystanie z kserokopiarki. Odbiorcy takich usług również byli traktowani jako klienci IOB </w:t>
      </w:r>
      <w:r w:rsidR="00C42A89">
        <w:rPr>
          <w:rFonts w:cs="Arial"/>
          <w:szCs w:val="20"/>
        </w:rPr>
        <w:br/>
      </w:r>
      <w:r>
        <w:rPr>
          <w:rFonts w:cs="Arial"/>
          <w:szCs w:val="20"/>
        </w:rPr>
        <w:lastRenderedPageBreak/>
        <w:t>i uwzględniani w stosownych wykazach, np. na potrzeby niniejszego badania, o czym wspomniano we wcześniejszej części analizy.</w:t>
      </w:r>
    </w:p>
    <w:p w14:paraId="7E234B55" w14:textId="77777777" w:rsidR="00B11AF1" w:rsidRDefault="00B11AF1" w:rsidP="00B11AF1"/>
    <w:p w14:paraId="3C48DFBF" w14:textId="77777777" w:rsidR="00B93B6D" w:rsidRPr="00B832FD" w:rsidRDefault="00B93B6D" w:rsidP="00B93B6D">
      <w:pPr>
        <w:pStyle w:val="Nagwek2"/>
      </w:pPr>
      <w:bookmarkStart w:id="67" w:name="_Toc80866775"/>
      <w:r>
        <w:t>3.2. Motywy korzystania przez przedsiębiorstwa z usług IOB</w:t>
      </w:r>
      <w:bookmarkEnd w:id="67"/>
    </w:p>
    <w:p w14:paraId="52BC72DC" w14:textId="0C4A46F9" w:rsidR="00B93B6D" w:rsidRDefault="00B93B6D" w:rsidP="00C13407">
      <w:pPr>
        <w:spacing w:before="120" w:after="120"/>
        <w:rPr>
          <w:rFonts w:cs="Arial"/>
          <w:szCs w:val="20"/>
        </w:rPr>
      </w:pPr>
      <w:r w:rsidRPr="00361E49">
        <w:rPr>
          <w:rFonts w:cs="Arial"/>
          <w:szCs w:val="20"/>
        </w:rPr>
        <w:t xml:space="preserve">Częstym motywatorem </w:t>
      </w:r>
      <w:r w:rsidR="00B02F0F">
        <w:rPr>
          <w:rFonts w:cs="Arial"/>
          <w:szCs w:val="20"/>
        </w:rPr>
        <w:t>przedsiębiorców do skorzystania z</w:t>
      </w:r>
      <w:r w:rsidRPr="00361E49">
        <w:rPr>
          <w:rFonts w:cs="Arial"/>
          <w:szCs w:val="20"/>
        </w:rPr>
        <w:t xml:space="preserve"> usług</w:t>
      </w:r>
      <w:r w:rsidR="00B02F0F">
        <w:rPr>
          <w:rFonts w:cs="Arial"/>
          <w:szCs w:val="20"/>
        </w:rPr>
        <w:t xml:space="preserve"> IOB</w:t>
      </w:r>
      <w:r w:rsidRPr="00361E49">
        <w:rPr>
          <w:rFonts w:cs="Arial"/>
          <w:szCs w:val="20"/>
        </w:rPr>
        <w:t xml:space="preserve"> był ich nieodpłatny charakter, np. z uwagi na fakt finansowania projektów z funduszy UE w ramach działań przewidujących rozwój usług wsparcia biznesu</w:t>
      </w:r>
      <w:r w:rsidR="0014522A">
        <w:rPr>
          <w:rFonts w:cs="Arial"/>
          <w:szCs w:val="20"/>
        </w:rPr>
        <w:t xml:space="preserve"> (np. w</w:t>
      </w:r>
      <w:r w:rsidRPr="00361E49">
        <w:rPr>
          <w:rFonts w:cs="Arial"/>
          <w:szCs w:val="20"/>
        </w:rPr>
        <w:t xml:space="preserve"> przypadku WR</w:t>
      </w:r>
      <w:r>
        <w:rPr>
          <w:rFonts w:cs="Arial"/>
          <w:szCs w:val="20"/>
        </w:rPr>
        <w:t>P</w:t>
      </w:r>
      <w:r w:rsidRPr="00361E49">
        <w:rPr>
          <w:rFonts w:cs="Arial"/>
          <w:szCs w:val="20"/>
        </w:rPr>
        <w:t>O</w:t>
      </w:r>
      <w:r w:rsidR="0014522A">
        <w:rPr>
          <w:rFonts w:cs="Arial"/>
          <w:szCs w:val="20"/>
        </w:rPr>
        <w:t xml:space="preserve"> </w:t>
      </w:r>
      <w:r w:rsidRPr="00361E49">
        <w:rPr>
          <w:rFonts w:cs="Arial"/>
          <w:szCs w:val="20"/>
        </w:rPr>
        <w:t xml:space="preserve">2014+ </w:t>
      </w:r>
      <w:r w:rsidR="0014522A">
        <w:rPr>
          <w:rFonts w:cs="Arial"/>
          <w:szCs w:val="20"/>
        </w:rPr>
        <w:t>– D</w:t>
      </w:r>
      <w:r w:rsidRPr="00361E49">
        <w:rPr>
          <w:rFonts w:cs="Arial"/>
          <w:szCs w:val="20"/>
        </w:rPr>
        <w:t>ziałania 1.3. Wsparcie przedsiębiorczości i infrastruktury na rzecz rozwoju gospodarczego</w:t>
      </w:r>
      <w:r w:rsidR="0014522A">
        <w:rPr>
          <w:rFonts w:cs="Arial"/>
          <w:szCs w:val="20"/>
        </w:rPr>
        <w:t>)</w:t>
      </w:r>
      <w:r w:rsidRPr="00361E49">
        <w:rPr>
          <w:rFonts w:cs="Arial"/>
          <w:szCs w:val="20"/>
        </w:rPr>
        <w:t xml:space="preserve">. Uzasadnienie dla skłonności korzystania z nieodpłatnych usług jest dość oczywiste, choć jak wskazują sami przedstawiciele IOB oferowanie tego rodzaju usług w dużej skali doprowadziło do przyzwyczajenia przedsiębiorców. W efekcie rodzi to po stronie IOB trudności </w:t>
      </w:r>
      <w:r w:rsidR="00C42A89">
        <w:rPr>
          <w:rFonts w:cs="Arial"/>
          <w:szCs w:val="20"/>
        </w:rPr>
        <w:br/>
      </w:r>
      <w:r w:rsidRPr="00361E49">
        <w:rPr>
          <w:rFonts w:cs="Arial"/>
          <w:szCs w:val="20"/>
        </w:rPr>
        <w:t xml:space="preserve">w modyfikowaniu oferty </w:t>
      </w:r>
      <w:r w:rsidR="00C13407">
        <w:rPr>
          <w:rFonts w:cs="Arial"/>
          <w:szCs w:val="20"/>
        </w:rPr>
        <w:t>w kierunku jej bardziej komercyjnego charakteru</w:t>
      </w:r>
      <w:r w:rsidRPr="00361E49">
        <w:rPr>
          <w:rFonts w:cs="Arial"/>
          <w:szCs w:val="20"/>
        </w:rPr>
        <w:t xml:space="preserve">, co umożliwiłoby </w:t>
      </w:r>
      <w:r w:rsidR="00C42A89">
        <w:rPr>
          <w:rFonts w:cs="Arial"/>
          <w:szCs w:val="20"/>
        </w:rPr>
        <w:br/>
      </w:r>
      <w:r w:rsidRPr="00361E49">
        <w:rPr>
          <w:rFonts w:cs="Arial"/>
          <w:szCs w:val="20"/>
        </w:rPr>
        <w:t xml:space="preserve">w przyszłości przynajmniej częściowe uniezależnienie </w:t>
      </w:r>
      <w:r w:rsidR="00B967AC">
        <w:rPr>
          <w:rFonts w:cs="Arial"/>
          <w:szCs w:val="20"/>
        </w:rPr>
        <w:t xml:space="preserve">ich </w:t>
      </w:r>
      <w:r w:rsidRPr="00361E49">
        <w:rPr>
          <w:rFonts w:cs="Arial"/>
          <w:szCs w:val="20"/>
        </w:rPr>
        <w:t xml:space="preserve">działalności od </w:t>
      </w:r>
      <w:r w:rsidR="00C13407">
        <w:rPr>
          <w:rFonts w:cs="Arial"/>
          <w:szCs w:val="20"/>
        </w:rPr>
        <w:t>wsparcia unijnego</w:t>
      </w:r>
      <w:r w:rsidRPr="00361E49">
        <w:rPr>
          <w:rFonts w:cs="Arial"/>
          <w:szCs w:val="20"/>
        </w:rPr>
        <w:t xml:space="preserve">. </w:t>
      </w:r>
      <w:r w:rsidR="00B967AC">
        <w:rPr>
          <w:rFonts w:cs="Arial"/>
          <w:szCs w:val="20"/>
        </w:rPr>
        <w:t>N</w:t>
      </w:r>
      <w:r w:rsidRPr="00361E49">
        <w:rPr>
          <w:rFonts w:cs="Arial"/>
          <w:szCs w:val="20"/>
        </w:rPr>
        <w:t xml:space="preserve">astawienie przedsiębiorców na nieodpłatny charakter działalności IOB stanowi zdaniem </w:t>
      </w:r>
      <w:r w:rsidR="00B70F43">
        <w:rPr>
          <w:rFonts w:cs="Arial"/>
          <w:szCs w:val="20"/>
        </w:rPr>
        <w:t xml:space="preserve">przedstawicieli wielkopolskich </w:t>
      </w:r>
      <w:r w:rsidRPr="00361E49">
        <w:rPr>
          <w:rFonts w:cs="Arial"/>
          <w:szCs w:val="20"/>
        </w:rPr>
        <w:t>IOB jedną z barier ich rozwoju.</w:t>
      </w:r>
    </w:p>
    <w:p w14:paraId="228F3EE9" w14:textId="7AAF5D49" w:rsidR="00B93B6D" w:rsidRDefault="00B93B6D" w:rsidP="00B93B6D">
      <w:pPr>
        <w:spacing w:before="120" w:after="120"/>
        <w:rPr>
          <w:rFonts w:cs="Arial"/>
          <w:szCs w:val="20"/>
        </w:rPr>
      </w:pPr>
      <w:r w:rsidRPr="00361E49">
        <w:rPr>
          <w:rFonts w:cs="Arial"/>
          <w:szCs w:val="20"/>
        </w:rPr>
        <w:t xml:space="preserve">Pozostałe cele, jakie przedsiębiorcy przypisywali decyzjom o skorzystaniu z usług IOB wynikały niejako z samego charakteru </w:t>
      </w:r>
      <w:r w:rsidR="00B967AC">
        <w:rPr>
          <w:rFonts w:cs="Arial"/>
          <w:szCs w:val="20"/>
        </w:rPr>
        <w:t xml:space="preserve">oferowanych </w:t>
      </w:r>
      <w:r w:rsidRPr="00361E49">
        <w:rPr>
          <w:rFonts w:cs="Arial"/>
          <w:szCs w:val="20"/>
        </w:rPr>
        <w:t xml:space="preserve">usług i przeświadczenia o możliwości osiągnięcia określonych efektów biznesowych. </w:t>
      </w:r>
      <w:r w:rsidR="00296E2D">
        <w:rPr>
          <w:rFonts w:cs="Arial"/>
          <w:szCs w:val="20"/>
        </w:rPr>
        <w:t>Związane były</w:t>
      </w:r>
      <w:r w:rsidRPr="00361E49">
        <w:rPr>
          <w:rFonts w:cs="Arial"/>
          <w:szCs w:val="20"/>
        </w:rPr>
        <w:t xml:space="preserve"> zatem z dąże</w:t>
      </w:r>
      <w:r w:rsidR="00296E2D">
        <w:rPr>
          <w:rFonts w:cs="Arial"/>
          <w:szCs w:val="20"/>
        </w:rPr>
        <w:t>niem</w:t>
      </w:r>
      <w:r w:rsidRPr="00361E49">
        <w:rPr>
          <w:rFonts w:cs="Arial"/>
          <w:szCs w:val="20"/>
        </w:rPr>
        <w:t xml:space="preserve"> do usprawnienia procesów biznesowych, </w:t>
      </w:r>
      <w:r w:rsidR="003F75A7">
        <w:rPr>
          <w:rFonts w:cs="Arial"/>
          <w:szCs w:val="20"/>
        </w:rPr>
        <w:t>pozyskaniem</w:t>
      </w:r>
      <w:r>
        <w:rPr>
          <w:rFonts w:cs="Arial"/>
          <w:szCs w:val="20"/>
        </w:rPr>
        <w:t xml:space="preserve"> specjalistycznych informacji czy </w:t>
      </w:r>
      <w:r w:rsidR="006A1CE6">
        <w:rPr>
          <w:rFonts w:cs="Arial"/>
          <w:szCs w:val="20"/>
        </w:rPr>
        <w:t>rozwiąz</w:t>
      </w:r>
      <w:r w:rsidR="00D8270C">
        <w:rPr>
          <w:rFonts w:cs="Arial"/>
          <w:szCs w:val="20"/>
        </w:rPr>
        <w:t>aniem</w:t>
      </w:r>
      <w:r w:rsidRPr="00361E49">
        <w:rPr>
          <w:rFonts w:cs="Arial"/>
          <w:szCs w:val="20"/>
        </w:rPr>
        <w:t xml:space="preserve"> konkretnych proble</w:t>
      </w:r>
      <w:r>
        <w:rPr>
          <w:rFonts w:cs="Arial"/>
          <w:szCs w:val="20"/>
        </w:rPr>
        <w:t>m</w:t>
      </w:r>
      <w:r w:rsidRPr="00361E49">
        <w:rPr>
          <w:rFonts w:cs="Arial"/>
          <w:szCs w:val="20"/>
        </w:rPr>
        <w:t>ów</w:t>
      </w:r>
      <w:r>
        <w:rPr>
          <w:rFonts w:cs="Arial"/>
          <w:szCs w:val="20"/>
        </w:rPr>
        <w:t xml:space="preserve">, </w:t>
      </w:r>
      <w:r w:rsidRPr="00361E49">
        <w:rPr>
          <w:rFonts w:cs="Arial"/>
          <w:szCs w:val="20"/>
        </w:rPr>
        <w:t>np. prawno-podatkowych</w:t>
      </w:r>
      <w:r>
        <w:rPr>
          <w:rFonts w:cs="Arial"/>
          <w:szCs w:val="20"/>
        </w:rPr>
        <w:t>.</w:t>
      </w:r>
    </w:p>
    <w:p w14:paraId="418A47B9" w14:textId="77777777" w:rsidR="006A1CE6" w:rsidRPr="006A1CE6" w:rsidRDefault="006A1CE6" w:rsidP="006A1CE6">
      <w:pPr>
        <w:rPr>
          <w:sz w:val="10"/>
          <w:szCs w:val="10"/>
        </w:rPr>
      </w:pPr>
    </w:p>
    <w:p w14:paraId="6C6D3414" w14:textId="66F0EDD3" w:rsidR="00B93B6D" w:rsidRPr="00361E49" w:rsidRDefault="00B93B6D" w:rsidP="006A1CE6">
      <w:pPr>
        <w:ind w:firstLine="0"/>
        <w:jc w:val="center"/>
        <w:rPr>
          <w:rFonts w:cs="Arial"/>
          <w:i/>
          <w:iCs/>
          <w:sz w:val="18"/>
          <w:szCs w:val="18"/>
        </w:rPr>
      </w:pPr>
      <w:r w:rsidRPr="00361E49">
        <w:rPr>
          <w:rFonts w:cs="Arial"/>
          <w:i/>
          <w:iCs/>
          <w:sz w:val="18"/>
          <w:szCs w:val="18"/>
        </w:rPr>
        <w:t xml:space="preserve">Celem było otrzymanie informacji, która była dla nas trudno dostępna i niezrozumiała, jeżeli chodzi </w:t>
      </w:r>
      <w:r w:rsidR="00C42A89">
        <w:rPr>
          <w:rFonts w:cs="Arial"/>
          <w:i/>
          <w:iCs/>
          <w:sz w:val="18"/>
          <w:szCs w:val="18"/>
        </w:rPr>
        <w:br/>
      </w:r>
      <w:r w:rsidRPr="00361E49">
        <w:rPr>
          <w:rFonts w:cs="Arial"/>
          <w:i/>
          <w:iCs/>
          <w:sz w:val="18"/>
          <w:szCs w:val="18"/>
        </w:rPr>
        <w:t>o przepisy prawne. Celem było dotarcie do odpowiednich osób, pomoc w rozwiązywaniu problemów biznesowych, czyli pomoc prawna w zakresie przygotowania umowy, ochrony własności intelektualnej. Celem było dobre prosperowanie nowo utworzonej firmy.</w:t>
      </w:r>
    </w:p>
    <w:p w14:paraId="3473CF63" w14:textId="1B16DA51" w:rsidR="00B93B6D" w:rsidRDefault="006A1CE6" w:rsidP="006A1CE6">
      <w:pPr>
        <w:spacing w:line="240" w:lineRule="auto"/>
        <w:ind w:firstLine="0"/>
        <w:jc w:val="center"/>
        <w:rPr>
          <w:rFonts w:cs="Arial"/>
          <w:i/>
          <w:iCs/>
          <w:sz w:val="18"/>
          <w:szCs w:val="18"/>
        </w:rPr>
      </w:pPr>
      <w:r>
        <w:rPr>
          <w:rFonts w:cs="Arial"/>
          <w:i/>
          <w:iCs/>
          <w:sz w:val="18"/>
          <w:szCs w:val="18"/>
        </w:rPr>
        <w:t xml:space="preserve">[TDI </w:t>
      </w:r>
      <w:r w:rsidR="00B93B6D" w:rsidRPr="00361E49">
        <w:rPr>
          <w:rFonts w:cs="Arial"/>
          <w:i/>
          <w:iCs/>
          <w:sz w:val="18"/>
          <w:szCs w:val="18"/>
        </w:rPr>
        <w:t>podregion les</w:t>
      </w:r>
      <w:r w:rsidR="00B93B6D">
        <w:rPr>
          <w:rFonts w:cs="Arial"/>
          <w:i/>
          <w:iCs/>
          <w:sz w:val="18"/>
          <w:szCs w:val="18"/>
        </w:rPr>
        <w:t>z</w:t>
      </w:r>
      <w:r>
        <w:rPr>
          <w:rFonts w:cs="Arial"/>
          <w:i/>
          <w:iCs/>
          <w:sz w:val="18"/>
          <w:szCs w:val="18"/>
        </w:rPr>
        <w:t>czyński]</w:t>
      </w:r>
    </w:p>
    <w:p w14:paraId="4FB00085" w14:textId="77777777" w:rsidR="006A1CE6" w:rsidRPr="006A1CE6" w:rsidRDefault="006A1CE6" w:rsidP="006A1CE6">
      <w:pPr>
        <w:rPr>
          <w:sz w:val="10"/>
          <w:szCs w:val="10"/>
        </w:rPr>
      </w:pPr>
    </w:p>
    <w:p w14:paraId="59E7E700" w14:textId="5C3D098B" w:rsidR="00B93B6D" w:rsidRDefault="00B93B6D" w:rsidP="00B93B6D">
      <w:pPr>
        <w:spacing w:before="120" w:after="120"/>
        <w:rPr>
          <w:rFonts w:cs="Arial"/>
          <w:szCs w:val="20"/>
        </w:rPr>
      </w:pPr>
      <w:r>
        <w:rPr>
          <w:rFonts w:cs="Arial"/>
          <w:szCs w:val="20"/>
        </w:rPr>
        <w:t xml:space="preserve">W kontekście </w:t>
      </w:r>
      <w:r w:rsidR="005D23B0">
        <w:rPr>
          <w:rFonts w:cs="Arial"/>
          <w:szCs w:val="20"/>
        </w:rPr>
        <w:t>pow</w:t>
      </w:r>
      <w:r w:rsidR="00C03E03">
        <w:rPr>
          <w:rFonts w:cs="Arial"/>
          <w:szCs w:val="20"/>
        </w:rPr>
        <w:t>odów</w:t>
      </w:r>
      <w:r>
        <w:rPr>
          <w:rFonts w:cs="Arial"/>
          <w:szCs w:val="20"/>
        </w:rPr>
        <w:t xml:space="preserve"> podejmowania współpracy </w:t>
      </w:r>
      <w:r w:rsidR="00D33779">
        <w:rPr>
          <w:rFonts w:cs="Arial"/>
          <w:szCs w:val="20"/>
        </w:rPr>
        <w:t xml:space="preserve">przedsiębiorstw </w:t>
      </w:r>
      <w:r>
        <w:rPr>
          <w:rFonts w:cs="Arial"/>
          <w:szCs w:val="20"/>
        </w:rPr>
        <w:t>z IOB zwraca</w:t>
      </w:r>
      <w:r w:rsidR="00375468">
        <w:rPr>
          <w:rFonts w:cs="Arial"/>
          <w:szCs w:val="20"/>
        </w:rPr>
        <w:t xml:space="preserve"> uwagę aspekt związany z chęcią</w:t>
      </w:r>
      <w:r w:rsidRPr="00361E49">
        <w:rPr>
          <w:rFonts w:cs="Arial"/>
          <w:szCs w:val="20"/>
        </w:rPr>
        <w:t xml:space="preserve"> pozyskania nowych klientów. </w:t>
      </w:r>
      <w:r>
        <w:rPr>
          <w:rFonts w:cs="Arial"/>
          <w:szCs w:val="20"/>
        </w:rPr>
        <w:t>O</w:t>
      </w:r>
      <w:r w:rsidRPr="00361E49">
        <w:rPr>
          <w:rFonts w:cs="Arial"/>
          <w:szCs w:val="20"/>
        </w:rPr>
        <w:t>bszar</w:t>
      </w:r>
      <w:r>
        <w:rPr>
          <w:rFonts w:cs="Arial"/>
          <w:szCs w:val="20"/>
        </w:rPr>
        <w:t xml:space="preserve"> ten</w:t>
      </w:r>
      <w:r w:rsidRPr="00361E49">
        <w:rPr>
          <w:rFonts w:cs="Arial"/>
          <w:szCs w:val="20"/>
        </w:rPr>
        <w:t xml:space="preserve">, o czym wspomniano </w:t>
      </w:r>
      <w:r w:rsidR="00AF692F">
        <w:rPr>
          <w:rFonts w:cs="Arial"/>
          <w:szCs w:val="20"/>
        </w:rPr>
        <w:t xml:space="preserve">już </w:t>
      </w:r>
      <w:r w:rsidRPr="00361E49">
        <w:rPr>
          <w:rFonts w:cs="Arial"/>
          <w:szCs w:val="20"/>
        </w:rPr>
        <w:t>w</w:t>
      </w:r>
      <w:r>
        <w:rPr>
          <w:rFonts w:cs="Arial"/>
          <w:szCs w:val="20"/>
        </w:rPr>
        <w:t>cześniej</w:t>
      </w:r>
      <w:r w:rsidRPr="00361E49">
        <w:rPr>
          <w:rFonts w:cs="Arial"/>
          <w:szCs w:val="20"/>
        </w:rPr>
        <w:t xml:space="preserve">, zyskuje na </w:t>
      </w:r>
      <w:r w:rsidR="00F4578E">
        <w:rPr>
          <w:rFonts w:cs="Arial"/>
          <w:szCs w:val="20"/>
        </w:rPr>
        <w:t>znaczeniu</w:t>
      </w:r>
      <w:r w:rsidRPr="00361E49">
        <w:rPr>
          <w:rFonts w:cs="Arial"/>
          <w:szCs w:val="20"/>
        </w:rPr>
        <w:t xml:space="preserve"> w obliczu gospodarczych skutków pandemii </w:t>
      </w:r>
      <w:r w:rsidR="00A34629" w:rsidRPr="00361E49">
        <w:rPr>
          <w:rFonts w:cs="Arial"/>
          <w:szCs w:val="20"/>
        </w:rPr>
        <w:t>CO</w:t>
      </w:r>
      <w:r w:rsidR="00A34629">
        <w:rPr>
          <w:rFonts w:cs="Arial"/>
          <w:szCs w:val="20"/>
        </w:rPr>
        <w:t>V</w:t>
      </w:r>
      <w:r w:rsidR="00A34629" w:rsidRPr="00361E49">
        <w:rPr>
          <w:rFonts w:cs="Arial"/>
          <w:szCs w:val="20"/>
        </w:rPr>
        <w:t>ID</w:t>
      </w:r>
      <w:r w:rsidRPr="00361E49">
        <w:rPr>
          <w:rFonts w:cs="Arial"/>
          <w:szCs w:val="20"/>
        </w:rPr>
        <w:t xml:space="preserve">-19, które skłoniły część przedsiębiorców do poszukiwania nowych możliwości docierania </w:t>
      </w:r>
      <w:r w:rsidR="006643E5">
        <w:rPr>
          <w:rFonts w:cs="Arial"/>
          <w:szCs w:val="20"/>
        </w:rPr>
        <w:t xml:space="preserve">z ofertą </w:t>
      </w:r>
      <w:r w:rsidRPr="00361E49">
        <w:rPr>
          <w:rFonts w:cs="Arial"/>
          <w:szCs w:val="20"/>
        </w:rPr>
        <w:t>do klientów</w:t>
      </w:r>
      <w:r>
        <w:rPr>
          <w:rFonts w:cs="Arial"/>
          <w:szCs w:val="20"/>
        </w:rPr>
        <w:t xml:space="preserve">. </w:t>
      </w:r>
      <w:r w:rsidR="006643E5">
        <w:rPr>
          <w:rFonts w:cs="Arial"/>
          <w:szCs w:val="20"/>
        </w:rPr>
        <w:t>F</w:t>
      </w:r>
      <w:r w:rsidR="00C03E03">
        <w:rPr>
          <w:rFonts w:cs="Arial"/>
          <w:szCs w:val="20"/>
        </w:rPr>
        <w:t>irm</w:t>
      </w:r>
      <w:r w:rsidR="006643E5">
        <w:rPr>
          <w:rFonts w:cs="Arial"/>
          <w:szCs w:val="20"/>
        </w:rPr>
        <w:t>y dążyły</w:t>
      </w:r>
      <w:r>
        <w:rPr>
          <w:rFonts w:cs="Arial"/>
          <w:szCs w:val="20"/>
        </w:rPr>
        <w:t xml:space="preserve"> do uatrakcyjnienia szeroko rozumianej aktywności marketingowej. </w:t>
      </w:r>
      <w:proofErr w:type="spellStart"/>
      <w:r>
        <w:rPr>
          <w:rFonts w:cs="Arial"/>
          <w:szCs w:val="20"/>
        </w:rPr>
        <w:t>Lockdown</w:t>
      </w:r>
      <w:proofErr w:type="spellEnd"/>
      <w:r>
        <w:rPr>
          <w:rFonts w:cs="Arial"/>
          <w:szCs w:val="20"/>
        </w:rPr>
        <w:t xml:space="preserve"> gospodarczy, ograniczenia mobilności czy spadek popytu wywołany pogorszeniem nastrojów konsumenckich w obliczu pandemii sprawił, że jednym z głównych problemów, </w:t>
      </w:r>
      <w:r w:rsidR="00C42A89">
        <w:rPr>
          <w:rFonts w:cs="Arial"/>
          <w:szCs w:val="20"/>
        </w:rPr>
        <w:br/>
      </w:r>
      <w:r>
        <w:rPr>
          <w:rFonts w:cs="Arial"/>
          <w:szCs w:val="20"/>
        </w:rPr>
        <w:t xml:space="preserve">z jakimi borykają się przedsiębiorcy </w:t>
      </w:r>
      <w:r w:rsidR="00E940E9">
        <w:rPr>
          <w:rFonts w:cs="Arial"/>
          <w:szCs w:val="20"/>
        </w:rPr>
        <w:t>był/jest</w:t>
      </w:r>
      <w:r>
        <w:rPr>
          <w:rFonts w:cs="Arial"/>
          <w:szCs w:val="20"/>
        </w:rPr>
        <w:t xml:space="preserve"> spadek obrotów (popytu). Przynajmniej część </w:t>
      </w:r>
      <w:r w:rsidR="0092680D">
        <w:rPr>
          <w:rFonts w:cs="Arial"/>
          <w:szCs w:val="20"/>
        </w:rPr>
        <w:br/>
      </w:r>
      <w:r>
        <w:rPr>
          <w:rFonts w:cs="Arial"/>
          <w:szCs w:val="20"/>
        </w:rPr>
        <w:t xml:space="preserve">z nich w odpowiedzi na taki stan rzeczy poszukuje nowych możliwości sprzedaży produktów czy usług, również na rynkach zagranicznych (wspomniane wcześniej usługi związane </w:t>
      </w:r>
      <w:r w:rsidR="00C42A89">
        <w:rPr>
          <w:rFonts w:cs="Arial"/>
          <w:szCs w:val="20"/>
        </w:rPr>
        <w:br/>
      </w:r>
      <w:r>
        <w:rPr>
          <w:rFonts w:cs="Arial"/>
          <w:szCs w:val="20"/>
        </w:rPr>
        <w:t>z internacjonalizacją).</w:t>
      </w:r>
    </w:p>
    <w:p w14:paraId="704CCFCF" w14:textId="77777777" w:rsidR="00E940E9" w:rsidRPr="00E940E9" w:rsidRDefault="00E940E9" w:rsidP="00E940E9">
      <w:pPr>
        <w:rPr>
          <w:sz w:val="10"/>
          <w:szCs w:val="10"/>
        </w:rPr>
      </w:pPr>
    </w:p>
    <w:p w14:paraId="3095C344" w14:textId="6C72B01A" w:rsidR="00B93B6D" w:rsidRPr="00361E49" w:rsidRDefault="00B93B6D" w:rsidP="00E940E9">
      <w:pPr>
        <w:ind w:firstLine="0"/>
        <w:jc w:val="center"/>
        <w:rPr>
          <w:rFonts w:cs="Arial"/>
          <w:i/>
          <w:iCs/>
          <w:sz w:val="18"/>
          <w:szCs w:val="18"/>
        </w:rPr>
      </w:pPr>
      <w:r w:rsidRPr="00361E49">
        <w:rPr>
          <w:rFonts w:cs="Arial"/>
          <w:i/>
          <w:iCs/>
          <w:sz w:val="18"/>
          <w:szCs w:val="18"/>
        </w:rPr>
        <w:t>Dotarcie do odbiorców, do nowych klientów, pozyskanie nowych kontrahentów, firm współpracujących np. z zagranicy.</w:t>
      </w:r>
    </w:p>
    <w:p w14:paraId="7C70E07D" w14:textId="3412EBD3" w:rsidR="00B93B6D" w:rsidRDefault="00E940E9" w:rsidP="00E940E9">
      <w:pPr>
        <w:ind w:firstLine="0"/>
        <w:jc w:val="center"/>
        <w:rPr>
          <w:rFonts w:cs="Arial"/>
          <w:i/>
          <w:iCs/>
          <w:sz w:val="18"/>
          <w:szCs w:val="18"/>
        </w:rPr>
      </w:pPr>
      <w:r>
        <w:rPr>
          <w:rFonts w:cs="Arial"/>
          <w:i/>
          <w:iCs/>
          <w:sz w:val="18"/>
          <w:szCs w:val="18"/>
        </w:rPr>
        <w:t xml:space="preserve">[TDI </w:t>
      </w:r>
      <w:r w:rsidR="00B93B6D" w:rsidRPr="00361E49">
        <w:rPr>
          <w:rFonts w:cs="Arial"/>
          <w:i/>
          <w:iCs/>
          <w:sz w:val="18"/>
          <w:szCs w:val="18"/>
        </w:rPr>
        <w:t>podregion pilski</w:t>
      </w:r>
      <w:r>
        <w:rPr>
          <w:rFonts w:cs="Arial"/>
          <w:i/>
          <w:iCs/>
          <w:sz w:val="18"/>
          <w:szCs w:val="18"/>
        </w:rPr>
        <w:t>]</w:t>
      </w:r>
    </w:p>
    <w:p w14:paraId="54EDDC70" w14:textId="77777777" w:rsidR="00E940E9" w:rsidRPr="00E940E9" w:rsidRDefault="00E940E9" w:rsidP="00E940E9">
      <w:pPr>
        <w:rPr>
          <w:sz w:val="10"/>
          <w:szCs w:val="10"/>
        </w:rPr>
      </w:pPr>
    </w:p>
    <w:p w14:paraId="116124FB" w14:textId="77777777" w:rsidR="00B93B6D" w:rsidRPr="00361E49" w:rsidRDefault="00B93B6D" w:rsidP="00E940E9">
      <w:pPr>
        <w:ind w:firstLine="0"/>
        <w:jc w:val="center"/>
        <w:rPr>
          <w:rFonts w:cs="Arial"/>
          <w:i/>
          <w:iCs/>
          <w:sz w:val="18"/>
          <w:szCs w:val="18"/>
        </w:rPr>
      </w:pPr>
      <w:r w:rsidRPr="00361E49">
        <w:rPr>
          <w:rFonts w:cs="Arial"/>
          <w:i/>
          <w:iCs/>
          <w:sz w:val="18"/>
          <w:szCs w:val="18"/>
        </w:rPr>
        <w:t>Przede wszystkim zwiększenie liczby klientów, co za tym idzie zwiększenie zysków.</w:t>
      </w:r>
    </w:p>
    <w:p w14:paraId="56D4778A" w14:textId="26D218FC" w:rsidR="00B93B6D" w:rsidRDefault="00E940E9" w:rsidP="00E940E9">
      <w:pPr>
        <w:ind w:firstLine="0"/>
        <w:jc w:val="center"/>
        <w:rPr>
          <w:rFonts w:cs="Arial"/>
          <w:i/>
          <w:iCs/>
          <w:sz w:val="18"/>
          <w:szCs w:val="18"/>
        </w:rPr>
      </w:pPr>
      <w:r>
        <w:rPr>
          <w:rFonts w:cs="Arial"/>
          <w:i/>
          <w:iCs/>
          <w:sz w:val="18"/>
          <w:szCs w:val="18"/>
        </w:rPr>
        <w:t>[T</w:t>
      </w:r>
      <w:r w:rsidR="00B93B6D" w:rsidRPr="00361E49">
        <w:rPr>
          <w:rFonts w:cs="Arial"/>
          <w:i/>
          <w:iCs/>
          <w:sz w:val="18"/>
          <w:szCs w:val="18"/>
        </w:rPr>
        <w:t>DI</w:t>
      </w:r>
      <w:r>
        <w:rPr>
          <w:rFonts w:cs="Arial"/>
          <w:i/>
          <w:iCs/>
          <w:sz w:val="18"/>
          <w:szCs w:val="18"/>
        </w:rPr>
        <w:t xml:space="preserve"> </w:t>
      </w:r>
      <w:r w:rsidR="00B93B6D" w:rsidRPr="00361E49">
        <w:rPr>
          <w:rFonts w:cs="Arial"/>
          <w:i/>
          <w:iCs/>
          <w:sz w:val="18"/>
          <w:szCs w:val="18"/>
        </w:rPr>
        <w:t>podregion kalski</w:t>
      </w:r>
      <w:r>
        <w:rPr>
          <w:rFonts w:cs="Arial"/>
          <w:i/>
          <w:iCs/>
          <w:sz w:val="18"/>
          <w:szCs w:val="18"/>
        </w:rPr>
        <w:t>]</w:t>
      </w:r>
    </w:p>
    <w:p w14:paraId="2FFAD87A" w14:textId="02339B33" w:rsidR="00B93B6D" w:rsidRDefault="00B93B6D" w:rsidP="00B93B6D">
      <w:pPr>
        <w:spacing w:before="120" w:after="120"/>
        <w:rPr>
          <w:rFonts w:cs="Arial"/>
          <w:szCs w:val="20"/>
        </w:rPr>
      </w:pPr>
      <w:r>
        <w:rPr>
          <w:rFonts w:cs="Arial"/>
          <w:szCs w:val="20"/>
        </w:rPr>
        <w:lastRenderedPageBreak/>
        <w:t>Jak wspomniano w ramach analizy oferty</w:t>
      </w:r>
      <w:r w:rsidR="00BB72D4">
        <w:rPr>
          <w:rFonts w:cs="Arial"/>
          <w:szCs w:val="20"/>
        </w:rPr>
        <w:t xml:space="preserve"> wielkopolskich</w:t>
      </w:r>
      <w:r>
        <w:rPr>
          <w:rFonts w:cs="Arial"/>
          <w:szCs w:val="20"/>
        </w:rPr>
        <w:t xml:space="preserve"> IOB</w:t>
      </w:r>
      <w:r w:rsidR="00C5337A">
        <w:rPr>
          <w:rFonts w:cs="Arial"/>
          <w:szCs w:val="20"/>
        </w:rPr>
        <w:t>,</w:t>
      </w:r>
      <w:r>
        <w:rPr>
          <w:rFonts w:cs="Arial"/>
          <w:szCs w:val="20"/>
        </w:rPr>
        <w:t xml:space="preserve"> znaczna ich część to ośrodki szkoleniowo-doradcze. Wynika z tego jeden z obszarów, w jakim </w:t>
      </w:r>
      <w:r w:rsidR="00DB1D0B">
        <w:rPr>
          <w:rFonts w:cs="Arial"/>
          <w:szCs w:val="20"/>
        </w:rPr>
        <w:t xml:space="preserve">ich oferta </w:t>
      </w:r>
      <w:r>
        <w:rPr>
          <w:rFonts w:cs="Arial"/>
          <w:szCs w:val="20"/>
        </w:rPr>
        <w:t xml:space="preserve">może oddziaływać, </w:t>
      </w:r>
      <w:r w:rsidR="00BA08C7">
        <w:rPr>
          <w:rFonts w:cs="Arial"/>
          <w:szCs w:val="20"/>
        </w:rPr>
        <w:t xml:space="preserve">a </w:t>
      </w:r>
      <w:r>
        <w:rPr>
          <w:rFonts w:cs="Arial"/>
          <w:szCs w:val="20"/>
        </w:rPr>
        <w:t xml:space="preserve">mianowicie oferowanie możliwości podnoszenia bądź uzyskiwania kwalifikacji zawodowych. Aspekt ten jest przydatny w kontekście wspierania firm w działaniach na rzecz podnoszenia </w:t>
      </w:r>
      <w:r w:rsidR="00BB72D4">
        <w:rPr>
          <w:rFonts w:cs="Arial"/>
          <w:szCs w:val="20"/>
        </w:rPr>
        <w:t>ich</w:t>
      </w:r>
      <w:r>
        <w:rPr>
          <w:rFonts w:cs="Arial"/>
          <w:szCs w:val="20"/>
        </w:rPr>
        <w:t xml:space="preserve"> konkurencyjności rynkowej.</w:t>
      </w:r>
    </w:p>
    <w:p w14:paraId="6F8CB8A0" w14:textId="77777777" w:rsidR="00BB72D4" w:rsidRPr="00BB72D4" w:rsidRDefault="00BB72D4" w:rsidP="00BB72D4">
      <w:pPr>
        <w:rPr>
          <w:sz w:val="10"/>
          <w:szCs w:val="10"/>
        </w:rPr>
      </w:pPr>
    </w:p>
    <w:p w14:paraId="454F9703" w14:textId="71AABA04" w:rsidR="00B93B6D" w:rsidRPr="00354AA8" w:rsidRDefault="00B93B6D" w:rsidP="00BB72D4">
      <w:pPr>
        <w:ind w:firstLine="0"/>
        <w:jc w:val="center"/>
        <w:rPr>
          <w:rFonts w:cs="Arial"/>
          <w:i/>
          <w:iCs/>
          <w:sz w:val="18"/>
          <w:szCs w:val="18"/>
        </w:rPr>
      </w:pPr>
      <w:r w:rsidRPr="0046730F">
        <w:rPr>
          <w:rFonts w:cs="Arial"/>
          <w:i/>
          <w:iCs/>
          <w:sz w:val="18"/>
          <w:szCs w:val="18"/>
        </w:rPr>
        <w:t xml:space="preserve">Chcieliśmy doszkolić naszych pracowników w stosunku do uzyskania kwalifikacji, uprawnień, żeby mogli obsługiwać wózki widłowe, ładowarki, koparkę. Zyskujemy to, że mamy wykwalifikowanych pracowników, to </w:t>
      </w:r>
      <w:r w:rsidR="00BB72D4" w:rsidRPr="0046730F">
        <w:rPr>
          <w:rFonts w:cs="Arial"/>
          <w:i/>
          <w:iCs/>
          <w:sz w:val="18"/>
          <w:szCs w:val="18"/>
        </w:rPr>
        <w:t xml:space="preserve">nie </w:t>
      </w:r>
      <w:r w:rsidRPr="0046730F">
        <w:rPr>
          <w:rFonts w:cs="Arial"/>
          <w:i/>
          <w:iCs/>
          <w:sz w:val="18"/>
          <w:szCs w:val="18"/>
        </w:rPr>
        <w:t>były szkolenia organizowane przez jakieś nieznane firmy, tylko przez państwową instytucję, nasi pracownicy otrzymali stosowne certyfikaty</w:t>
      </w:r>
      <w:r w:rsidRPr="00354AA8">
        <w:rPr>
          <w:rFonts w:cs="Arial"/>
          <w:i/>
          <w:iCs/>
          <w:sz w:val="18"/>
          <w:szCs w:val="18"/>
        </w:rPr>
        <w:t>.</w:t>
      </w:r>
    </w:p>
    <w:p w14:paraId="19612E00" w14:textId="4D8125F8" w:rsidR="00B93B6D" w:rsidRDefault="00BB72D4" w:rsidP="00BB72D4">
      <w:pPr>
        <w:spacing w:line="240" w:lineRule="auto"/>
        <w:ind w:firstLine="0"/>
        <w:jc w:val="center"/>
        <w:rPr>
          <w:rFonts w:cs="Arial"/>
          <w:i/>
          <w:iCs/>
          <w:sz w:val="18"/>
          <w:szCs w:val="18"/>
        </w:rPr>
      </w:pPr>
      <w:r>
        <w:rPr>
          <w:rFonts w:cs="Arial"/>
          <w:i/>
          <w:iCs/>
          <w:sz w:val="18"/>
          <w:szCs w:val="18"/>
        </w:rPr>
        <w:t>[TDI podregion leszczyński]</w:t>
      </w:r>
    </w:p>
    <w:p w14:paraId="66B1A9F9" w14:textId="77777777" w:rsidR="00BB72D4" w:rsidRPr="006075AA" w:rsidRDefault="00BB72D4" w:rsidP="006075AA">
      <w:pPr>
        <w:rPr>
          <w:sz w:val="10"/>
          <w:szCs w:val="10"/>
        </w:rPr>
      </w:pPr>
    </w:p>
    <w:p w14:paraId="402E7CA8" w14:textId="5C8076CD" w:rsidR="00B93B6D" w:rsidRDefault="00B93B6D" w:rsidP="00B93B6D">
      <w:pPr>
        <w:spacing w:before="120" w:after="120"/>
        <w:rPr>
          <w:rFonts w:cs="Arial"/>
          <w:szCs w:val="20"/>
        </w:rPr>
      </w:pPr>
      <w:r w:rsidRPr="00361E49">
        <w:rPr>
          <w:rFonts w:cs="Arial"/>
          <w:szCs w:val="20"/>
        </w:rPr>
        <w:t xml:space="preserve">Nie bez znaczenia </w:t>
      </w:r>
      <w:r>
        <w:rPr>
          <w:rFonts w:cs="Arial"/>
          <w:szCs w:val="20"/>
        </w:rPr>
        <w:t xml:space="preserve">w kontekście </w:t>
      </w:r>
      <w:r w:rsidR="00C059F6">
        <w:rPr>
          <w:rFonts w:cs="Arial"/>
          <w:szCs w:val="20"/>
        </w:rPr>
        <w:t>powodów</w:t>
      </w:r>
      <w:r>
        <w:rPr>
          <w:rFonts w:cs="Arial"/>
          <w:szCs w:val="20"/>
        </w:rPr>
        <w:t xml:space="preserve"> zainteresowania</w:t>
      </w:r>
      <w:r w:rsidR="00DB1D0B">
        <w:rPr>
          <w:rFonts w:cs="Arial"/>
          <w:szCs w:val="20"/>
        </w:rPr>
        <w:t xml:space="preserve"> przedsiębiorców</w:t>
      </w:r>
      <w:r>
        <w:rPr>
          <w:rFonts w:cs="Arial"/>
          <w:szCs w:val="20"/>
        </w:rPr>
        <w:t xml:space="preserve"> </w:t>
      </w:r>
      <w:r w:rsidR="00DB1D0B">
        <w:rPr>
          <w:rFonts w:cs="Arial"/>
          <w:szCs w:val="20"/>
        </w:rPr>
        <w:t>usługami</w:t>
      </w:r>
      <w:r>
        <w:rPr>
          <w:rFonts w:cs="Arial"/>
          <w:szCs w:val="20"/>
        </w:rPr>
        <w:t xml:space="preserve"> wielkopolskich IOB </w:t>
      </w:r>
      <w:r w:rsidRPr="00361E49">
        <w:rPr>
          <w:rFonts w:cs="Arial"/>
          <w:szCs w:val="20"/>
        </w:rPr>
        <w:t>były także kwestie finansowe, związane np. z możliwości</w:t>
      </w:r>
      <w:r w:rsidR="00C059F6">
        <w:rPr>
          <w:rFonts w:cs="Arial"/>
          <w:szCs w:val="20"/>
        </w:rPr>
        <w:t>ą</w:t>
      </w:r>
      <w:r w:rsidRPr="00361E49">
        <w:rPr>
          <w:rFonts w:cs="Arial"/>
          <w:szCs w:val="20"/>
        </w:rPr>
        <w:t xml:space="preserve"> </w:t>
      </w:r>
      <w:r w:rsidR="00C059F6">
        <w:rPr>
          <w:rFonts w:cs="Arial"/>
          <w:szCs w:val="20"/>
        </w:rPr>
        <w:t xml:space="preserve">otrzymania </w:t>
      </w:r>
      <w:r w:rsidRPr="00361E49">
        <w:rPr>
          <w:rFonts w:cs="Arial"/>
          <w:szCs w:val="20"/>
        </w:rPr>
        <w:t>preferencyjnych stawek za wynajem powierzchni pod działalność gospodarczą, o czym wspom</w:t>
      </w:r>
      <w:r w:rsidR="00C059F6">
        <w:rPr>
          <w:rFonts w:cs="Arial"/>
          <w:szCs w:val="20"/>
        </w:rPr>
        <w:t>i</w:t>
      </w:r>
      <w:r w:rsidRPr="00361E49">
        <w:rPr>
          <w:rFonts w:cs="Arial"/>
          <w:szCs w:val="20"/>
        </w:rPr>
        <w:t xml:space="preserve">nano </w:t>
      </w:r>
      <w:r w:rsidR="00C059F6">
        <w:rPr>
          <w:rFonts w:cs="Arial"/>
          <w:szCs w:val="20"/>
        </w:rPr>
        <w:t>wcześniej</w:t>
      </w:r>
      <w:r w:rsidRPr="00361E49">
        <w:rPr>
          <w:rFonts w:cs="Arial"/>
          <w:szCs w:val="20"/>
        </w:rPr>
        <w:t>.</w:t>
      </w:r>
      <w:r>
        <w:rPr>
          <w:rFonts w:cs="Arial"/>
          <w:szCs w:val="20"/>
        </w:rPr>
        <w:t xml:space="preserve"> Tego rodzaju wsparcie w operacyjnej działalności przedsiębiorstw jest niezwykle istotne zwłaszcza dla przedsiębiorstw w</w:t>
      </w:r>
      <w:r w:rsidR="00F43462">
        <w:rPr>
          <w:rFonts w:cs="Arial"/>
          <w:szCs w:val="20"/>
        </w:rPr>
        <w:t xml:space="preserve"> </w:t>
      </w:r>
      <w:r>
        <w:rPr>
          <w:rFonts w:cs="Arial"/>
          <w:szCs w:val="20"/>
        </w:rPr>
        <w:t xml:space="preserve">początkowej fazie działalności, kiedy ograniczone z reguły zasoby finansowe mogą być spożytkowane np. na rozwój oferty. Oczywiście preferencyjne stawki obowiązują </w:t>
      </w:r>
      <w:r w:rsidR="0060681D">
        <w:rPr>
          <w:rFonts w:cs="Arial"/>
          <w:szCs w:val="20"/>
        </w:rPr>
        <w:t xml:space="preserve">tylko </w:t>
      </w:r>
      <w:r>
        <w:rPr>
          <w:rFonts w:cs="Arial"/>
          <w:szCs w:val="20"/>
        </w:rPr>
        <w:t xml:space="preserve">przez określony czas, tym niemniej przynajmniej dla części przedsiębiorstw jest to wystarczające, aby „stanąć na nogach” </w:t>
      </w:r>
      <w:r w:rsidR="00C42A89">
        <w:rPr>
          <w:rFonts w:cs="Arial"/>
          <w:szCs w:val="20"/>
        </w:rPr>
        <w:br/>
      </w:r>
      <w:r>
        <w:rPr>
          <w:rFonts w:cs="Arial"/>
          <w:szCs w:val="20"/>
        </w:rPr>
        <w:t>i</w:t>
      </w:r>
      <w:r w:rsidR="00F43462">
        <w:rPr>
          <w:rFonts w:cs="Arial"/>
          <w:szCs w:val="20"/>
        </w:rPr>
        <w:t xml:space="preserve"> </w:t>
      </w:r>
      <w:r>
        <w:rPr>
          <w:rFonts w:cs="Arial"/>
          <w:szCs w:val="20"/>
        </w:rPr>
        <w:t>kontynuować działalność w lokalizacji wynajmowanej już na bazie stawek rynkowych.</w:t>
      </w:r>
    </w:p>
    <w:p w14:paraId="590A806A" w14:textId="77777777" w:rsidR="00C059F6" w:rsidRPr="00C059F6" w:rsidRDefault="00C059F6" w:rsidP="00C059F6">
      <w:pPr>
        <w:rPr>
          <w:sz w:val="10"/>
          <w:szCs w:val="10"/>
        </w:rPr>
      </w:pPr>
    </w:p>
    <w:p w14:paraId="52711DE2" w14:textId="77777777" w:rsidR="00B93B6D" w:rsidRPr="00361E49" w:rsidRDefault="00B93B6D" w:rsidP="00C059F6">
      <w:pPr>
        <w:ind w:firstLine="0"/>
        <w:jc w:val="center"/>
        <w:rPr>
          <w:rFonts w:cs="Arial"/>
          <w:i/>
          <w:iCs/>
          <w:sz w:val="18"/>
          <w:szCs w:val="18"/>
        </w:rPr>
      </w:pPr>
      <w:r w:rsidRPr="00361E49">
        <w:rPr>
          <w:rFonts w:cs="Arial"/>
          <w:i/>
          <w:iCs/>
          <w:sz w:val="18"/>
          <w:szCs w:val="18"/>
        </w:rPr>
        <w:t>Rozpoczynałam działalność gospodarczą i chciałam skorzystać z preferencyjnej stawki za wynajem pomieszczeń. Ale ważne było też to, że mam dodatkowe usługi świadczone na miejscu, czyli dostęp do dobrej, szybkiej kserokopiarki, skanera, drukarki wielkoformatowej, sali konferencyjnej, sekretariatu, który w moim imieniu przyjmował pocztę.</w:t>
      </w:r>
    </w:p>
    <w:p w14:paraId="589453AC" w14:textId="79DC3E00" w:rsidR="00B93B6D" w:rsidRDefault="00C059F6" w:rsidP="00C059F6">
      <w:pPr>
        <w:spacing w:line="240" w:lineRule="auto"/>
        <w:ind w:firstLine="0"/>
        <w:jc w:val="center"/>
        <w:rPr>
          <w:rFonts w:cs="Arial"/>
          <w:i/>
          <w:iCs/>
          <w:sz w:val="18"/>
          <w:szCs w:val="18"/>
        </w:rPr>
      </w:pPr>
      <w:r>
        <w:rPr>
          <w:rFonts w:cs="Arial"/>
          <w:i/>
          <w:iCs/>
          <w:sz w:val="18"/>
          <w:szCs w:val="18"/>
        </w:rPr>
        <w:t xml:space="preserve">[TDI </w:t>
      </w:r>
      <w:r w:rsidR="00B93B6D" w:rsidRPr="00354AA8">
        <w:rPr>
          <w:rFonts w:cs="Arial"/>
          <w:i/>
          <w:iCs/>
          <w:sz w:val="18"/>
          <w:szCs w:val="18"/>
        </w:rPr>
        <w:t>podregion koniński</w:t>
      </w:r>
      <w:r>
        <w:rPr>
          <w:rFonts w:cs="Arial"/>
          <w:i/>
          <w:iCs/>
          <w:sz w:val="18"/>
          <w:szCs w:val="18"/>
        </w:rPr>
        <w:t>]</w:t>
      </w:r>
    </w:p>
    <w:p w14:paraId="150E6683" w14:textId="77777777" w:rsidR="00C059F6" w:rsidRPr="00C059F6" w:rsidRDefault="00C059F6" w:rsidP="00C059F6">
      <w:pPr>
        <w:rPr>
          <w:sz w:val="10"/>
          <w:szCs w:val="10"/>
        </w:rPr>
      </w:pPr>
    </w:p>
    <w:p w14:paraId="4D5ACEE4" w14:textId="15B06F4B" w:rsidR="00B93B6D" w:rsidRPr="00354AA8" w:rsidRDefault="00B93B6D" w:rsidP="00C059F6">
      <w:pPr>
        <w:ind w:firstLine="0"/>
        <w:jc w:val="center"/>
        <w:rPr>
          <w:rFonts w:cs="Arial"/>
          <w:i/>
          <w:iCs/>
          <w:sz w:val="18"/>
          <w:szCs w:val="18"/>
        </w:rPr>
      </w:pPr>
      <w:r w:rsidRPr="00354AA8">
        <w:rPr>
          <w:rFonts w:cs="Arial"/>
          <w:i/>
          <w:iCs/>
          <w:sz w:val="18"/>
          <w:szCs w:val="18"/>
        </w:rPr>
        <w:t xml:space="preserve">To było korzystne z punktu widzenia dostępu do przestrzeni biurowej na preferencyjnych warunkach, nie na stawkach rynkowych. Przez pierwszy rok działalności były bardzo korzystne warunki na wynajem. Preferencyjne stawki na usługi doradcze, księgowe, płatne. Korzystaliśmy z tego przez jakiś czas, a teraz ten projekt jest już zakończony. </w:t>
      </w:r>
    </w:p>
    <w:p w14:paraId="2FBFDFC3" w14:textId="35DCC73D" w:rsidR="00B93B6D" w:rsidRDefault="00C059F6" w:rsidP="006B06BD">
      <w:pPr>
        <w:spacing w:line="240" w:lineRule="auto"/>
        <w:ind w:firstLine="0"/>
        <w:jc w:val="center"/>
        <w:rPr>
          <w:rFonts w:cs="Arial"/>
          <w:i/>
          <w:iCs/>
          <w:sz w:val="18"/>
          <w:szCs w:val="18"/>
        </w:rPr>
      </w:pPr>
      <w:r>
        <w:rPr>
          <w:rFonts w:cs="Arial"/>
          <w:i/>
          <w:iCs/>
          <w:sz w:val="18"/>
          <w:szCs w:val="18"/>
        </w:rPr>
        <w:t xml:space="preserve">[TDI podregion m. </w:t>
      </w:r>
      <w:r w:rsidR="00B93B6D" w:rsidRPr="00354AA8">
        <w:rPr>
          <w:rFonts w:cs="Arial"/>
          <w:i/>
          <w:iCs/>
          <w:sz w:val="18"/>
          <w:szCs w:val="18"/>
        </w:rPr>
        <w:t>Poznań</w:t>
      </w:r>
      <w:r>
        <w:rPr>
          <w:rFonts w:cs="Arial"/>
          <w:i/>
          <w:iCs/>
          <w:sz w:val="18"/>
          <w:szCs w:val="18"/>
        </w:rPr>
        <w:t>]</w:t>
      </w:r>
    </w:p>
    <w:p w14:paraId="69342C8C" w14:textId="77777777" w:rsidR="00C059F6" w:rsidRPr="00C059F6" w:rsidRDefault="00C059F6" w:rsidP="00C059F6">
      <w:pPr>
        <w:rPr>
          <w:sz w:val="10"/>
          <w:szCs w:val="10"/>
        </w:rPr>
      </w:pPr>
    </w:p>
    <w:p w14:paraId="6EF81AFF" w14:textId="281B475C" w:rsidR="00B93B6D" w:rsidRDefault="00B93B6D" w:rsidP="00B93B6D">
      <w:pPr>
        <w:spacing w:before="120" w:after="120"/>
        <w:rPr>
          <w:rFonts w:cs="Arial"/>
          <w:szCs w:val="20"/>
        </w:rPr>
      </w:pPr>
      <w:r w:rsidRPr="00354AA8">
        <w:rPr>
          <w:rFonts w:cs="Arial"/>
          <w:szCs w:val="20"/>
        </w:rPr>
        <w:t xml:space="preserve">W odniesieniu do kwestii finansowych </w:t>
      </w:r>
      <w:r w:rsidR="001F2E67">
        <w:rPr>
          <w:rFonts w:cs="Arial"/>
          <w:szCs w:val="20"/>
        </w:rPr>
        <w:t>warto też</w:t>
      </w:r>
      <w:r w:rsidRPr="00354AA8">
        <w:rPr>
          <w:rFonts w:cs="Arial"/>
          <w:szCs w:val="20"/>
        </w:rPr>
        <w:t xml:space="preserve"> wspomnieć o innym </w:t>
      </w:r>
      <w:r w:rsidR="00DB1D0B">
        <w:rPr>
          <w:rFonts w:cs="Arial"/>
          <w:szCs w:val="20"/>
        </w:rPr>
        <w:t>aspekcie</w:t>
      </w:r>
      <w:r w:rsidRPr="00354AA8">
        <w:rPr>
          <w:rFonts w:cs="Arial"/>
          <w:szCs w:val="20"/>
        </w:rPr>
        <w:t xml:space="preserve"> wsparcia finansowego. Otóż istotnym czynnikiem skłaniającym przedsiębiorstwa do korzystania ze </w:t>
      </w:r>
      <w:r w:rsidR="000C5112">
        <w:rPr>
          <w:rFonts w:cs="Arial"/>
          <w:szCs w:val="20"/>
        </w:rPr>
        <w:t>usług</w:t>
      </w:r>
      <w:r w:rsidRPr="00354AA8">
        <w:rPr>
          <w:rFonts w:cs="Arial"/>
          <w:szCs w:val="20"/>
        </w:rPr>
        <w:t xml:space="preserve"> IOB było dążenie do zwiększenia szansy </w:t>
      </w:r>
      <w:r w:rsidR="00764BB7">
        <w:rPr>
          <w:rFonts w:cs="Arial"/>
          <w:szCs w:val="20"/>
        </w:rPr>
        <w:t>p</w:t>
      </w:r>
      <w:r w:rsidR="00CB741E">
        <w:rPr>
          <w:rFonts w:cs="Arial"/>
          <w:szCs w:val="20"/>
        </w:rPr>
        <w:t>ozyskania</w:t>
      </w:r>
      <w:r w:rsidRPr="00354AA8">
        <w:rPr>
          <w:rFonts w:cs="Arial"/>
          <w:szCs w:val="20"/>
        </w:rPr>
        <w:t xml:space="preserve"> </w:t>
      </w:r>
      <w:r w:rsidR="00764BB7">
        <w:rPr>
          <w:rFonts w:cs="Arial"/>
          <w:szCs w:val="20"/>
        </w:rPr>
        <w:t>do</w:t>
      </w:r>
      <w:r w:rsidRPr="00354AA8">
        <w:rPr>
          <w:rFonts w:cs="Arial"/>
          <w:szCs w:val="20"/>
        </w:rPr>
        <w:t>fina</w:t>
      </w:r>
      <w:r w:rsidR="00375468">
        <w:rPr>
          <w:rFonts w:cs="Arial"/>
          <w:szCs w:val="20"/>
        </w:rPr>
        <w:t xml:space="preserve">nsowania </w:t>
      </w:r>
      <w:r w:rsidR="00764BB7">
        <w:rPr>
          <w:rFonts w:cs="Arial"/>
          <w:szCs w:val="20"/>
        </w:rPr>
        <w:t xml:space="preserve">z </w:t>
      </w:r>
      <w:r w:rsidR="00375468">
        <w:rPr>
          <w:rFonts w:cs="Arial"/>
          <w:szCs w:val="20"/>
        </w:rPr>
        <w:t xml:space="preserve">funduszy </w:t>
      </w:r>
      <w:r w:rsidR="002972F2">
        <w:rPr>
          <w:rFonts w:cs="Arial"/>
          <w:szCs w:val="20"/>
        </w:rPr>
        <w:t>unijnych</w:t>
      </w:r>
      <w:r w:rsidR="00375468">
        <w:rPr>
          <w:rFonts w:cs="Arial"/>
          <w:szCs w:val="20"/>
        </w:rPr>
        <w:t xml:space="preserve">. </w:t>
      </w:r>
      <w:r>
        <w:rPr>
          <w:rFonts w:cs="Arial"/>
          <w:szCs w:val="20"/>
        </w:rPr>
        <w:t xml:space="preserve">Aspekt ten nie wymaga </w:t>
      </w:r>
      <w:r w:rsidR="00C7426B">
        <w:rPr>
          <w:rFonts w:cs="Arial"/>
          <w:szCs w:val="20"/>
        </w:rPr>
        <w:t xml:space="preserve">większego </w:t>
      </w:r>
      <w:r>
        <w:rPr>
          <w:rFonts w:cs="Arial"/>
          <w:szCs w:val="20"/>
        </w:rPr>
        <w:t>uzasadnienia jeśli chodzi o korzyści, jakich przysparza przedsiębiorstwom</w:t>
      </w:r>
      <w:r w:rsidR="0062752A">
        <w:rPr>
          <w:rFonts w:cs="Arial"/>
          <w:szCs w:val="20"/>
        </w:rPr>
        <w:t>,</w:t>
      </w:r>
      <w:r>
        <w:rPr>
          <w:rFonts w:cs="Arial"/>
          <w:szCs w:val="20"/>
        </w:rPr>
        <w:t xml:space="preserve"> czy w szerszym ujęciu całej gospodarce.</w:t>
      </w:r>
    </w:p>
    <w:p w14:paraId="3BDD9D5A" w14:textId="77777777" w:rsidR="00764BB7" w:rsidRPr="0062752A" w:rsidRDefault="00764BB7" w:rsidP="00764BB7">
      <w:pPr>
        <w:rPr>
          <w:sz w:val="10"/>
          <w:szCs w:val="10"/>
        </w:rPr>
      </w:pPr>
    </w:p>
    <w:p w14:paraId="3F309CB3" w14:textId="77777777" w:rsidR="00B93B6D" w:rsidRPr="00354AA8" w:rsidRDefault="00B93B6D" w:rsidP="0062752A">
      <w:pPr>
        <w:ind w:firstLine="0"/>
        <w:jc w:val="center"/>
        <w:rPr>
          <w:rFonts w:cs="Arial"/>
          <w:i/>
          <w:iCs/>
          <w:sz w:val="18"/>
          <w:szCs w:val="18"/>
        </w:rPr>
      </w:pPr>
      <w:r w:rsidRPr="00354AA8">
        <w:rPr>
          <w:rFonts w:cs="Arial"/>
          <w:i/>
          <w:iCs/>
          <w:sz w:val="18"/>
          <w:szCs w:val="18"/>
        </w:rPr>
        <w:t>Przede wszystkim chodziło o dofinansowanie, udało się zdobyć dofinansowanie. Przy okazji były szkolenia, dobre rady.</w:t>
      </w:r>
    </w:p>
    <w:p w14:paraId="46F866CE" w14:textId="7622B901" w:rsidR="00B93B6D" w:rsidRDefault="00764BB7" w:rsidP="0062752A">
      <w:pPr>
        <w:ind w:firstLine="0"/>
        <w:jc w:val="center"/>
        <w:rPr>
          <w:rFonts w:cs="Arial"/>
          <w:i/>
          <w:iCs/>
          <w:sz w:val="18"/>
          <w:szCs w:val="18"/>
        </w:rPr>
      </w:pPr>
      <w:r>
        <w:rPr>
          <w:rFonts w:cs="Arial"/>
          <w:i/>
          <w:iCs/>
          <w:sz w:val="18"/>
          <w:szCs w:val="18"/>
        </w:rPr>
        <w:t xml:space="preserve">[TDI </w:t>
      </w:r>
      <w:r w:rsidR="00B93B6D" w:rsidRPr="00354AA8">
        <w:rPr>
          <w:rFonts w:cs="Arial"/>
          <w:i/>
          <w:iCs/>
          <w:sz w:val="18"/>
          <w:szCs w:val="18"/>
        </w:rPr>
        <w:t>podregion leszczyń</w:t>
      </w:r>
      <w:r>
        <w:rPr>
          <w:rFonts w:cs="Arial"/>
          <w:i/>
          <w:iCs/>
          <w:sz w:val="18"/>
          <w:szCs w:val="18"/>
        </w:rPr>
        <w:t>ski]</w:t>
      </w:r>
    </w:p>
    <w:p w14:paraId="3AFFC721" w14:textId="77777777" w:rsidR="00764BB7" w:rsidRPr="0062752A" w:rsidRDefault="00764BB7" w:rsidP="00764BB7">
      <w:pPr>
        <w:rPr>
          <w:sz w:val="10"/>
          <w:szCs w:val="10"/>
        </w:rPr>
      </w:pPr>
    </w:p>
    <w:p w14:paraId="428CB644" w14:textId="77777777" w:rsidR="00B93B6D" w:rsidRPr="00354AA8" w:rsidRDefault="00B93B6D" w:rsidP="0062752A">
      <w:pPr>
        <w:ind w:firstLine="0"/>
        <w:jc w:val="center"/>
        <w:rPr>
          <w:rFonts w:cs="Arial"/>
          <w:i/>
          <w:iCs/>
          <w:sz w:val="18"/>
          <w:szCs w:val="18"/>
        </w:rPr>
      </w:pPr>
      <w:r w:rsidRPr="00354AA8">
        <w:rPr>
          <w:rFonts w:cs="Arial"/>
          <w:i/>
          <w:iCs/>
          <w:sz w:val="18"/>
          <w:szCs w:val="18"/>
        </w:rPr>
        <w:t>Szukaliśmy dofinansowania do szkoleń, do rozwoju działalności czy możliwości nawiązania kontaktu, czyli szukaliśmy izb gospodarczych w celu nawiązania współpracy z firmami z zagranicy. Ogólne wsparcie naszego biznesu.</w:t>
      </w:r>
    </w:p>
    <w:p w14:paraId="2B3928D8" w14:textId="1E3270D7" w:rsidR="00B93B6D" w:rsidRDefault="00764BB7" w:rsidP="0062752A">
      <w:pPr>
        <w:ind w:firstLine="0"/>
        <w:jc w:val="center"/>
        <w:rPr>
          <w:rFonts w:cs="Arial"/>
          <w:i/>
          <w:iCs/>
          <w:sz w:val="18"/>
          <w:szCs w:val="18"/>
        </w:rPr>
      </w:pPr>
      <w:r>
        <w:rPr>
          <w:rFonts w:cs="Arial"/>
          <w:i/>
          <w:iCs/>
          <w:sz w:val="18"/>
          <w:szCs w:val="18"/>
        </w:rPr>
        <w:t xml:space="preserve">[TDI </w:t>
      </w:r>
      <w:r w:rsidR="00B93B6D" w:rsidRPr="00354AA8">
        <w:rPr>
          <w:rFonts w:cs="Arial"/>
          <w:i/>
          <w:iCs/>
          <w:sz w:val="18"/>
          <w:szCs w:val="18"/>
        </w:rPr>
        <w:t>podregion pilski</w:t>
      </w:r>
      <w:r>
        <w:rPr>
          <w:rFonts w:cs="Arial"/>
          <w:i/>
          <w:iCs/>
          <w:sz w:val="18"/>
          <w:szCs w:val="18"/>
        </w:rPr>
        <w:t>]</w:t>
      </w:r>
    </w:p>
    <w:p w14:paraId="101FA613" w14:textId="77777777" w:rsidR="0062752A" w:rsidRPr="0062752A" w:rsidRDefault="0062752A" w:rsidP="0062752A">
      <w:pPr>
        <w:rPr>
          <w:sz w:val="10"/>
          <w:szCs w:val="10"/>
        </w:rPr>
      </w:pPr>
    </w:p>
    <w:p w14:paraId="4AE0ADA6" w14:textId="2B466F60" w:rsidR="00B93B6D" w:rsidRDefault="00B93B6D" w:rsidP="00B93B6D">
      <w:pPr>
        <w:spacing w:before="120" w:after="120"/>
        <w:rPr>
          <w:rFonts w:cs="Arial"/>
          <w:szCs w:val="20"/>
        </w:rPr>
      </w:pPr>
      <w:r>
        <w:rPr>
          <w:rFonts w:cs="Arial"/>
          <w:szCs w:val="20"/>
        </w:rPr>
        <w:lastRenderedPageBreak/>
        <w:t>Analizując kwestie motywów podejmowania przez wielkopolskie przedsiębiorstwa współpracy z</w:t>
      </w:r>
      <w:r w:rsidR="00F43462">
        <w:rPr>
          <w:rFonts w:cs="Arial"/>
          <w:szCs w:val="20"/>
        </w:rPr>
        <w:t xml:space="preserve"> </w:t>
      </w:r>
      <w:r>
        <w:rPr>
          <w:rFonts w:cs="Arial"/>
          <w:szCs w:val="20"/>
        </w:rPr>
        <w:t xml:space="preserve">IOB należy zwrócić uwagę na to, że są one bardzo różnorodne. Wspólnym mianownikiem jest oczekiwanie powstania po stronie przedsiębiorstw określonych korzyści, co zresztą samo w sobie jest niejako naturalną postawą biznesową. Analizując spektrum podawanych uzasadnień można przyjąć, że podstawowe motywy wiążą się zarówno ze wspieraniem działalności operacyjnej, jak i budowaniem potencjałów pod strategiczny rozwój przedsiębiorstw. Trudno </w:t>
      </w:r>
      <w:r w:rsidR="0052214F">
        <w:rPr>
          <w:rFonts w:cs="Arial"/>
          <w:szCs w:val="20"/>
        </w:rPr>
        <w:t>wskazać</w:t>
      </w:r>
      <w:r>
        <w:rPr>
          <w:rFonts w:cs="Arial"/>
          <w:szCs w:val="20"/>
        </w:rPr>
        <w:t>, które z nich dominują, choćby z tego powodu, że dostrzeganie potrzeb w pierwszym z aspektów (działalność operacyjna), może mieć na uwadze osiągnięcie w przyszłości konk</w:t>
      </w:r>
      <w:r w:rsidR="0052214F">
        <w:rPr>
          <w:rFonts w:cs="Arial"/>
          <w:szCs w:val="20"/>
        </w:rPr>
        <w:t>retnych skutków strategicznych.</w:t>
      </w:r>
    </w:p>
    <w:p w14:paraId="38E096C2" w14:textId="77777777" w:rsidR="00F17920" w:rsidRPr="0046730F" w:rsidRDefault="00F17920" w:rsidP="00F17920"/>
    <w:p w14:paraId="2872A893" w14:textId="77777777" w:rsidR="00B93B6D" w:rsidRPr="00B832FD" w:rsidRDefault="00B93B6D" w:rsidP="00B93B6D">
      <w:pPr>
        <w:pStyle w:val="Nagwek2"/>
      </w:pPr>
      <w:bookmarkStart w:id="68" w:name="_Toc80866776"/>
      <w:r w:rsidRPr="00D34F47">
        <w:t>3.3. Ocena jakości usług świadczonych przez IOB</w:t>
      </w:r>
      <w:bookmarkEnd w:id="68"/>
    </w:p>
    <w:p w14:paraId="51B9DF20" w14:textId="5C24CCFF" w:rsidR="00B93B6D" w:rsidRDefault="00B93B6D" w:rsidP="00B93B6D">
      <w:pPr>
        <w:spacing w:before="120" w:after="120"/>
        <w:rPr>
          <w:rFonts w:cs="Arial"/>
          <w:szCs w:val="20"/>
        </w:rPr>
      </w:pPr>
      <w:r>
        <w:rPr>
          <w:rFonts w:cs="Arial"/>
          <w:szCs w:val="20"/>
        </w:rPr>
        <w:t>Jeśli chodzi o ocenę jakości usług</w:t>
      </w:r>
      <w:r w:rsidR="00BD4040">
        <w:rPr>
          <w:rFonts w:cs="Arial"/>
          <w:szCs w:val="20"/>
        </w:rPr>
        <w:t xml:space="preserve"> świadczonych przez wielkopolskie IOB</w:t>
      </w:r>
      <w:r>
        <w:rPr>
          <w:rFonts w:cs="Arial"/>
          <w:szCs w:val="20"/>
        </w:rPr>
        <w:t xml:space="preserve">, to </w:t>
      </w:r>
      <w:r w:rsidR="00BD4040">
        <w:rPr>
          <w:rFonts w:cs="Arial"/>
          <w:szCs w:val="20"/>
        </w:rPr>
        <w:t>generalnie</w:t>
      </w:r>
      <w:r>
        <w:rPr>
          <w:rFonts w:cs="Arial"/>
          <w:szCs w:val="20"/>
        </w:rPr>
        <w:t xml:space="preserve"> rzecz biorąc ich odbiór ze strony</w:t>
      </w:r>
      <w:r w:rsidR="00BD4040">
        <w:rPr>
          <w:rFonts w:cs="Arial"/>
          <w:szCs w:val="20"/>
        </w:rPr>
        <w:t xml:space="preserve"> badanych</w:t>
      </w:r>
      <w:r>
        <w:rPr>
          <w:rFonts w:cs="Arial"/>
          <w:szCs w:val="20"/>
        </w:rPr>
        <w:t xml:space="preserve"> przedsiębiorstw był dobry. Poza ogólnie sformułowanymi ocenami akceptacji i aprobaty dla jakości </w:t>
      </w:r>
      <w:r w:rsidR="00BD4040">
        <w:rPr>
          <w:rFonts w:cs="Arial"/>
          <w:szCs w:val="20"/>
        </w:rPr>
        <w:t xml:space="preserve">oferowanych </w:t>
      </w:r>
      <w:r>
        <w:rPr>
          <w:rFonts w:cs="Arial"/>
          <w:szCs w:val="20"/>
        </w:rPr>
        <w:t>usług respondenci podawali też konkretne uzasadnienia. Odnoszą się one do jakości obsługi ze strony pracowników IOB, do merytorycznej wartości uzyskiwanych informacji, ale też jakości oferowanej infrastruktury. Aspekt</w:t>
      </w:r>
      <w:r w:rsidR="0080129A">
        <w:rPr>
          <w:rFonts w:cs="Arial"/>
          <w:szCs w:val="20"/>
        </w:rPr>
        <w:t xml:space="preserve">y na jakie zwracano uwagę były </w:t>
      </w:r>
      <w:r>
        <w:rPr>
          <w:rFonts w:cs="Arial"/>
          <w:szCs w:val="20"/>
        </w:rPr>
        <w:t>pochodną oferty, z jakiej korzystali przedsiębiorcy.</w:t>
      </w:r>
    </w:p>
    <w:p w14:paraId="1E822BB5" w14:textId="77777777" w:rsidR="00F3664A" w:rsidRPr="00F3664A" w:rsidRDefault="00F3664A" w:rsidP="00F3664A">
      <w:pPr>
        <w:rPr>
          <w:sz w:val="10"/>
          <w:szCs w:val="10"/>
        </w:rPr>
      </w:pPr>
    </w:p>
    <w:p w14:paraId="62B1B2A7" w14:textId="3BF3481F" w:rsidR="00B93B6D" w:rsidRPr="00D96DF9" w:rsidRDefault="00B93B6D" w:rsidP="00D34F47">
      <w:pPr>
        <w:ind w:firstLine="0"/>
        <w:jc w:val="center"/>
        <w:rPr>
          <w:rFonts w:cs="Arial"/>
          <w:i/>
          <w:iCs/>
          <w:sz w:val="18"/>
          <w:szCs w:val="18"/>
        </w:rPr>
      </w:pPr>
      <w:r w:rsidRPr="00D96DF9">
        <w:rPr>
          <w:rFonts w:cs="Arial"/>
          <w:i/>
          <w:iCs/>
          <w:sz w:val="18"/>
          <w:szCs w:val="18"/>
        </w:rPr>
        <w:t>Oceniamy bardzo wysoko, profesjonaln</w:t>
      </w:r>
      <w:r w:rsidR="0080129A">
        <w:rPr>
          <w:rFonts w:cs="Arial"/>
          <w:i/>
          <w:iCs/>
          <w:sz w:val="18"/>
          <w:szCs w:val="18"/>
        </w:rPr>
        <w:t>i</w:t>
      </w:r>
      <w:r w:rsidRPr="00D96DF9">
        <w:rPr>
          <w:rFonts w:cs="Arial"/>
          <w:i/>
          <w:iCs/>
          <w:sz w:val="18"/>
          <w:szCs w:val="18"/>
        </w:rPr>
        <w:t>e, merytorycz</w:t>
      </w:r>
      <w:r w:rsidR="001B41ED">
        <w:rPr>
          <w:rFonts w:cs="Arial"/>
          <w:i/>
          <w:iCs/>
          <w:sz w:val="18"/>
          <w:szCs w:val="18"/>
        </w:rPr>
        <w:t>n</w:t>
      </w:r>
      <w:r w:rsidR="0080129A">
        <w:rPr>
          <w:rFonts w:cs="Arial"/>
          <w:i/>
          <w:iCs/>
          <w:sz w:val="18"/>
          <w:szCs w:val="18"/>
        </w:rPr>
        <w:t>i</w:t>
      </w:r>
      <w:r w:rsidR="001B41ED">
        <w:rPr>
          <w:rFonts w:cs="Arial"/>
          <w:i/>
          <w:iCs/>
          <w:sz w:val="18"/>
          <w:szCs w:val="18"/>
        </w:rPr>
        <w:t>e, zawsze na czas i terminowo –</w:t>
      </w:r>
      <w:r w:rsidRPr="00D96DF9">
        <w:rPr>
          <w:rFonts w:cs="Arial"/>
          <w:i/>
          <w:iCs/>
          <w:sz w:val="18"/>
          <w:szCs w:val="18"/>
        </w:rPr>
        <w:t xml:space="preserve"> taką pomoc otrzymywaliśmy. Duża chęć pomocy. Nawet jeśli tej pomocy nie można było z jakichś powodów uzyskać, to było to przekierowane do kogo można się zwrócić, z kim porozmawiać, żeby daną pomoc uzyskać.</w:t>
      </w:r>
    </w:p>
    <w:p w14:paraId="561F9D50" w14:textId="1374901F" w:rsidR="00B93B6D" w:rsidRDefault="00F3664A" w:rsidP="00D34F47">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sidRPr="00D96DF9">
        <w:rPr>
          <w:rFonts w:cs="Arial"/>
          <w:i/>
          <w:iCs/>
          <w:sz w:val="18"/>
          <w:szCs w:val="18"/>
        </w:rPr>
        <w:t>podregion les</w:t>
      </w:r>
      <w:r w:rsidR="00B93B6D">
        <w:rPr>
          <w:rFonts w:cs="Arial"/>
          <w:i/>
          <w:iCs/>
          <w:sz w:val="18"/>
          <w:szCs w:val="18"/>
        </w:rPr>
        <w:t>z</w:t>
      </w:r>
      <w:r>
        <w:rPr>
          <w:rFonts w:cs="Arial"/>
          <w:i/>
          <w:iCs/>
          <w:sz w:val="18"/>
          <w:szCs w:val="18"/>
        </w:rPr>
        <w:t>czyński]</w:t>
      </w:r>
    </w:p>
    <w:p w14:paraId="79C9C2F6" w14:textId="77777777" w:rsidR="00F3664A" w:rsidRPr="00F3664A" w:rsidRDefault="00F3664A" w:rsidP="00F3664A">
      <w:pPr>
        <w:rPr>
          <w:sz w:val="10"/>
          <w:szCs w:val="10"/>
        </w:rPr>
      </w:pPr>
    </w:p>
    <w:p w14:paraId="15E2EE71" w14:textId="21E7A2CB" w:rsidR="00B93B6D" w:rsidRPr="00D96DF9" w:rsidRDefault="00B93B6D" w:rsidP="00D34F47">
      <w:pPr>
        <w:ind w:firstLine="0"/>
        <w:jc w:val="center"/>
        <w:rPr>
          <w:rFonts w:cs="Arial"/>
          <w:i/>
          <w:iCs/>
          <w:sz w:val="18"/>
          <w:szCs w:val="18"/>
        </w:rPr>
      </w:pPr>
      <w:r w:rsidRPr="00D96DF9">
        <w:rPr>
          <w:rFonts w:cs="Arial"/>
          <w:i/>
          <w:iCs/>
          <w:sz w:val="18"/>
          <w:szCs w:val="18"/>
        </w:rPr>
        <w:t xml:space="preserve">Oceniamy pozytywnie. Te panie są tak uśmiechnięte, tak życzliwe, nigdy nie spotkałam się </w:t>
      </w:r>
      <w:r w:rsidR="00470910">
        <w:rPr>
          <w:rFonts w:cs="Arial"/>
          <w:i/>
          <w:iCs/>
          <w:sz w:val="18"/>
          <w:szCs w:val="18"/>
        </w:rPr>
        <w:br/>
      </w:r>
      <w:r w:rsidRPr="00D96DF9">
        <w:rPr>
          <w:rFonts w:cs="Arial"/>
          <w:i/>
          <w:iCs/>
          <w:sz w:val="18"/>
          <w:szCs w:val="18"/>
        </w:rPr>
        <w:t>z momentem, żeby coś było nie tak. Wszystko było przydatne, jestem bardzo zadowolona. Nie umiałabym wymyśl</w:t>
      </w:r>
      <w:r w:rsidR="0080129A">
        <w:rPr>
          <w:rFonts w:cs="Arial"/>
          <w:i/>
          <w:iCs/>
          <w:sz w:val="18"/>
          <w:szCs w:val="18"/>
        </w:rPr>
        <w:t>i</w:t>
      </w:r>
      <w:r w:rsidRPr="00D96DF9">
        <w:rPr>
          <w:rFonts w:cs="Arial"/>
          <w:i/>
          <w:iCs/>
          <w:sz w:val="18"/>
          <w:szCs w:val="18"/>
        </w:rPr>
        <w:t>ć nic do poprawy.</w:t>
      </w:r>
    </w:p>
    <w:p w14:paraId="3DE21980" w14:textId="6813BF4F" w:rsidR="00B93B6D" w:rsidRDefault="00F3664A" w:rsidP="00D34F47">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sidRPr="00D96DF9">
        <w:rPr>
          <w:rFonts w:cs="Arial"/>
          <w:i/>
          <w:iCs/>
          <w:sz w:val="18"/>
          <w:szCs w:val="18"/>
        </w:rPr>
        <w:t>podregion les</w:t>
      </w:r>
      <w:r w:rsidR="00B93B6D">
        <w:rPr>
          <w:rFonts w:cs="Arial"/>
          <w:i/>
          <w:iCs/>
          <w:sz w:val="18"/>
          <w:szCs w:val="18"/>
        </w:rPr>
        <w:t>z</w:t>
      </w:r>
      <w:r>
        <w:rPr>
          <w:rFonts w:cs="Arial"/>
          <w:i/>
          <w:iCs/>
          <w:sz w:val="18"/>
          <w:szCs w:val="18"/>
        </w:rPr>
        <w:t>czyński]</w:t>
      </w:r>
    </w:p>
    <w:p w14:paraId="589F22E6" w14:textId="77777777" w:rsidR="00F3664A" w:rsidRPr="00F3664A" w:rsidRDefault="00F3664A" w:rsidP="00F3664A">
      <w:pPr>
        <w:rPr>
          <w:sz w:val="10"/>
          <w:szCs w:val="10"/>
        </w:rPr>
      </w:pPr>
    </w:p>
    <w:p w14:paraId="25F92309" w14:textId="77777777" w:rsidR="00B93B6D" w:rsidRPr="00D96DF9" w:rsidRDefault="00B93B6D" w:rsidP="00D34F47">
      <w:pPr>
        <w:ind w:firstLine="0"/>
        <w:jc w:val="center"/>
        <w:rPr>
          <w:rFonts w:cs="Arial"/>
          <w:i/>
          <w:iCs/>
          <w:sz w:val="18"/>
          <w:szCs w:val="18"/>
        </w:rPr>
      </w:pPr>
      <w:r w:rsidRPr="00E571F1">
        <w:rPr>
          <w:rFonts w:cs="Arial"/>
          <w:i/>
          <w:iCs/>
          <w:sz w:val="18"/>
          <w:szCs w:val="18"/>
        </w:rPr>
        <w:t>Do tej pory z czym byśmy n</w:t>
      </w:r>
      <w:r>
        <w:rPr>
          <w:rFonts w:cs="Arial"/>
          <w:i/>
          <w:iCs/>
          <w:sz w:val="18"/>
          <w:szCs w:val="18"/>
        </w:rPr>
        <w:t>i</w:t>
      </w:r>
      <w:r w:rsidRPr="00E571F1">
        <w:rPr>
          <w:rFonts w:cs="Arial"/>
          <w:i/>
          <w:iCs/>
          <w:sz w:val="18"/>
          <w:szCs w:val="18"/>
        </w:rPr>
        <w:t>e poszli do inkubatora, to zawsze uzyskujemy pomoc, jakąś poradę</w:t>
      </w:r>
      <w:r w:rsidRPr="00D96DF9">
        <w:rPr>
          <w:rFonts w:cs="Arial"/>
          <w:i/>
          <w:iCs/>
          <w:sz w:val="18"/>
          <w:szCs w:val="18"/>
        </w:rPr>
        <w:t>.</w:t>
      </w:r>
    </w:p>
    <w:p w14:paraId="61C1DA72" w14:textId="71AEB876" w:rsidR="00B93B6D" w:rsidRDefault="00F3664A" w:rsidP="00D34F47">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sidRPr="00D96DF9">
        <w:rPr>
          <w:rFonts w:cs="Arial"/>
          <w:i/>
          <w:iCs/>
          <w:sz w:val="18"/>
          <w:szCs w:val="18"/>
        </w:rPr>
        <w:t xml:space="preserve">podregion </w:t>
      </w:r>
      <w:r w:rsidR="00B93B6D">
        <w:rPr>
          <w:rFonts w:cs="Arial"/>
          <w:i/>
          <w:iCs/>
          <w:sz w:val="18"/>
          <w:szCs w:val="18"/>
        </w:rPr>
        <w:t>koni</w:t>
      </w:r>
      <w:r w:rsidR="00B93B6D" w:rsidRPr="00D96DF9">
        <w:rPr>
          <w:rFonts w:cs="Arial"/>
          <w:i/>
          <w:iCs/>
          <w:sz w:val="18"/>
          <w:szCs w:val="18"/>
        </w:rPr>
        <w:t>ński</w:t>
      </w:r>
      <w:r>
        <w:rPr>
          <w:rFonts w:cs="Arial"/>
          <w:i/>
          <w:iCs/>
          <w:sz w:val="18"/>
          <w:szCs w:val="18"/>
        </w:rPr>
        <w:t>]</w:t>
      </w:r>
    </w:p>
    <w:p w14:paraId="56E77948" w14:textId="77777777" w:rsidR="00F3664A" w:rsidRPr="00F3664A" w:rsidRDefault="00F3664A" w:rsidP="00F3664A">
      <w:pPr>
        <w:rPr>
          <w:sz w:val="10"/>
          <w:szCs w:val="10"/>
        </w:rPr>
      </w:pPr>
    </w:p>
    <w:p w14:paraId="64E640DF" w14:textId="77777777" w:rsidR="00B93B6D" w:rsidRPr="00D96DF9" w:rsidRDefault="00B93B6D" w:rsidP="00D34F47">
      <w:pPr>
        <w:ind w:firstLine="0"/>
        <w:jc w:val="center"/>
        <w:rPr>
          <w:rFonts w:cs="Arial"/>
          <w:i/>
          <w:iCs/>
          <w:sz w:val="18"/>
          <w:szCs w:val="18"/>
        </w:rPr>
      </w:pPr>
      <w:r w:rsidRPr="00D96DF9">
        <w:rPr>
          <w:rFonts w:cs="Arial"/>
          <w:i/>
          <w:iCs/>
          <w:sz w:val="18"/>
          <w:szCs w:val="18"/>
        </w:rPr>
        <w:t xml:space="preserve">Z naszej perspektywy wszystko było bardzo dobrze przeprowadzone. Jakość usługi, tak samo jeśli chodzi o ofertę, wielkość </w:t>
      </w:r>
      <w:proofErr w:type="spellStart"/>
      <w:r w:rsidRPr="00D96DF9">
        <w:rPr>
          <w:rFonts w:cs="Arial"/>
          <w:i/>
          <w:iCs/>
          <w:sz w:val="18"/>
          <w:szCs w:val="18"/>
        </w:rPr>
        <w:t>sal</w:t>
      </w:r>
      <w:proofErr w:type="spellEnd"/>
      <w:r w:rsidRPr="00D96DF9">
        <w:rPr>
          <w:rFonts w:cs="Arial"/>
          <w:i/>
          <w:iCs/>
          <w:sz w:val="18"/>
          <w:szCs w:val="18"/>
        </w:rPr>
        <w:t>, do których mieliśmy dostęp, cała infrastruktura.</w:t>
      </w:r>
    </w:p>
    <w:p w14:paraId="705395B5" w14:textId="5684962D" w:rsidR="00B93B6D" w:rsidRDefault="00F3664A" w:rsidP="00D34F47">
      <w:pPr>
        <w:ind w:firstLine="0"/>
        <w:jc w:val="center"/>
        <w:rPr>
          <w:rFonts w:cs="Arial"/>
          <w:i/>
          <w:iCs/>
          <w:sz w:val="18"/>
          <w:szCs w:val="18"/>
        </w:rPr>
      </w:pPr>
      <w:r>
        <w:rPr>
          <w:rFonts w:cs="Arial"/>
          <w:i/>
          <w:iCs/>
          <w:sz w:val="18"/>
          <w:szCs w:val="18"/>
        </w:rPr>
        <w:t xml:space="preserve">[TDI podregion m. </w:t>
      </w:r>
      <w:r w:rsidR="00B93B6D">
        <w:rPr>
          <w:rFonts w:cs="Arial"/>
          <w:i/>
          <w:iCs/>
          <w:sz w:val="18"/>
          <w:szCs w:val="18"/>
        </w:rPr>
        <w:t>Poznań</w:t>
      </w:r>
      <w:r>
        <w:rPr>
          <w:rFonts w:cs="Arial"/>
          <w:i/>
          <w:iCs/>
          <w:sz w:val="18"/>
          <w:szCs w:val="18"/>
        </w:rPr>
        <w:t>]</w:t>
      </w:r>
    </w:p>
    <w:p w14:paraId="37821B5C" w14:textId="77777777" w:rsidR="00F3664A" w:rsidRPr="00F3664A" w:rsidRDefault="00F3664A" w:rsidP="00F3664A">
      <w:pPr>
        <w:rPr>
          <w:sz w:val="10"/>
          <w:szCs w:val="10"/>
        </w:rPr>
      </w:pPr>
    </w:p>
    <w:p w14:paraId="51A333C5" w14:textId="77777777" w:rsidR="00B93B6D" w:rsidRPr="00D96DF9" w:rsidRDefault="00B93B6D" w:rsidP="00D34F47">
      <w:pPr>
        <w:ind w:firstLine="0"/>
        <w:jc w:val="center"/>
        <w:rPr>
          <w:rFonts w:cs="Arial"/>
          <w:i/>
          <w:iCs/>
          <w:sz w:val="18"/>
          <w:szCs w:val="18"/>
        </w:rPr>
      </w:pPr>
      <w:r w:rsidRPr="00D96DF9">
        <w:rPr>
          <w:rFonts w:cs="Arial"/>
          <w:i/>
          <w:iCs/>
          <w:sz w:val="18"/>
          <w:szCs w:val="18"/>
        </w:rPr>
        <w:t>W porządku, w izbie nawiązaliśmy wartościowe kontakty i zdecydowanie jest to sensowna współpraca. Uczestnictwo przełożyło się na rozwój przedsiębiorstwa.</w:t>
      </w:r>
    </w:p>
    <w:p w14:paraId="7D05DF82" w14:textId="0829A0F9" w:rsidR="00B93B6D" w:rsidRDefault="00F3664A" w:rsidP="00D34F47">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poznański</w:t>
      </w:r>
      <w:r>
        <w:rPr>
          <w:rFonts w:cs="Arial"/>
          <w:i/>
          <w:iCs/>
          <w:sz w:val="18"/>
          <w:szCs w:val="18"/>
        </w:rPr>
        <w:t>]</w:t>
      </w:r>
    </w:p>
    <w:p w14:paraId="40113278" w14:textId="77777777" w:rsidR="00F3664A" w:rsidRPr="00F3664A" w:rsidRDefault="00F3664A" w:rsidP="00F3664A">
      <w:pPr>
        <w:rPr>
          <w:sz w:val="10"/>
          <w:szCs w:val="10"/>
        </w:rPr>
      </w:pPr>
    </w:p>
    <w:p w14:paraId="655C8159" w14:textId="2F88C90C" w:rsidR="00B93B6D" w:rsidRDefault="00B93B6D" w:rsidP="00B50DF7">
      <w:pPr>
        <w:spacing w:before="120" w:after="120"/>
        <w:rPr>
          <w:rFonts w:cs="Arial"/>
          <w:szCs w:val="20"/>
        </w:rPr>
      </w:pPr>
      <w:r>
        <w:rPr>
          <w:rFonts w:cs="Arial"/>
          <w:szCs w:val="20"/>
        </w:rPr>
        <w:t xml:space="preserve">Wśród opinii </w:t>
      </w:r>
      <w:r w:rsidR="0065220A">
        <w:rPr>
          <w:rFonts w:cs="Arial"/>
          <w:szCs w:val="20"/>
        </w:rPr>
        <w:t>pojawiały się</w:t>
      </w:r>
      <w:r>
        <w:rPr>
          <w:rFonts w:cs="Arial"/>
          <w:szCs w:val="20"/>
        </w:rPr>
        <w:t xml:space="preserve"> również </w:t>
      </w:r>
      <w:r w:rsidR="0065220A">
        <w:rPr>
          <w:rFonts w:cs="Arial"/>
          <w:szCs w:val="20"/>
        </w:rPr>
        <w:t xml:space="preserve">bardziej </w:t>
      </w:r>
      <w:r>
        <w:rPr>
          <w:rFonts w:cs="Arial"/>
          <w:szCs w:val="20"/>
        </w:rPr>
        <w:t>krytyczn</w:t>
      </w:r>
      <w:r w:rsidR="0065220A">
        <w:rPr>
          <w:rFonts w:cs="Arial"/>
          <w:szCs w:val="20"/>
        </w:rPr>
        <w:t>e głosy. Odnosiły</w:t>
      </w:r>
      <w:r>
        <w:rPr>
          <w:rFonts w:cs="Arial"/>
          <w:szCs w:val="20"/>
        </w:rPr>
        <w:t xml:space="preserve"> się one np. do samego zakresu usług, który mógłby być szerszy i wykraczać poza podstawowe usługi wsparcia przedsiębiorczości</w:t>
      </w:r>
      <w:r w:rsidR="00B50DF7">
        <w:rPr>
          <w:rFonts w:cs="Arial"/>
          <w:szCs w:val="20"/>
        </w:rPr>
        <w:t xml:space="preserve"> (w szerszym kontekście aspekt ten był już podejmowany </w:t>
      </w:r>
      <w:r w:rsidR="00C42A89">
        <w:rPr>
          <w:rFonts w:cs="Arial"/>
          <w:szCs w:val="20"/>
        </w:rPr>
        <w:br/>
      </w:r>
      <w:r w:rsidR="00B50DF7">
        <w:rPr>
          <w:rFonts w:cs="Arial"/>
          <w:szCs w:val="20"/>
        </w:rPr>
        <w:t>w podrozdziale 3.1)</w:t>
      </w:r>
      <w:r>
        <w:rPr>
          <w:rFonts w:cs="Arial"/>
          <w:szCs w:val="20"/>
        </w:rPr>
        <w:t>. Opinia dotyczy</w:t>
      </w:r>
      <w:r w:rsidR="0065220A">
        <w:rPr>
          <w:rFonts w:cs="Arial"/>
          <w:szCs w:val="20"/>
        </w:rPr>
        <w:t>ła</w:t>
      </w:r>
      <w:r>
        <w:rPr>
          <w:rFonts w:cs="Arial"/>
          <w:szCs w:val="20"/>
        </w:rPr>
        <w:t xml:space="preserve"> w tym przypadku</w:t>
      </w:r>
      <w:r w:rsidR="00B50DF7">
        <w:rPr>
          <w:rFonts w:cs="Arial"/>
          <w:szCs w:val="20"/>
        </w:rPr>
        <w:t xml:space="preserve"> inkubatora przedsiębiorczości. Szeroki</w:t>
      </w:r>
      <w:r>
        <w:rPr>
          <w:rFonts w:cs="Arial"/>
          <w:szCs w:val="20"/>
        </w:rPr>
        <w:t xml:space="preserve"> dostęp do informacji, jak również nabyt</w:t>
      </w:r>
      <w:r w:rsidR="00B50DF7">
        <w:rPr>
          <w:rFonts w:cs="Arial"/>
          <w:szCs w:val="20"/>
        </w:rPr>
        <w:t>e doświadczenia sprawiły, że</w:t>
      </w:r>
      <w:r>
        <w:rPr>
          <w:rFonts w:cs="Arial"/>
          <w:szCs w:val="20"/>
        </w:rPr>
        <w:t xml:space="preserve"> oczekiwania polskich przedsiębiorców wzrosły</w:t>
      </w:r>
      <w:r w:rsidR="00B371C7">
        <w:rPr>
          <w:rFonts w:cs="Arial"/>
          <w:szCs w:val="20"/>
        </w:rPr>
        <w:t>. W</w:t>
      </w:r>
      <w:r w:rsidR="00FB0E38">
        <w:rPr>
          <w:rFonts w:cs="Arial"/>
          <w:szCs w:val="20"/>
        </w:rPr>
        <w:t xml:space="preserve">ykraczają </w:t>
      </w:r>
      <w:r w:rsidR="00B371C7">
        <w:rPr>
          <w:rFonts w:cs="Arial"/>
          <w:szCs w:val="20"/>
        </w:rPr>
        <w:t xml:space="preserve">one </w:t>
      </w:r>
      <w:r w:rsidR="00FB0E38">
        <w:rPr>
          <w:rFonts w:cs="Arial"/>
          <w:szCs w:val="20"/>
        </w:rPr>
        <w:t>poza</w:t>
      </w:r>
      <w:r w:rsidR="00CF6B86">
        <w:rPr>
          <w:rFonts w:cs="Arial"/>
          <w:szCs w:val="20"/>
        </w:rPr>
        <w:t xml:space="preserve"> poszukiwanie podstawowych usług </w:t>
      </w:r>
      <w:r>
        <w:rPr>
          <w:rFonts w:cs="Arial"/>
          <w:szCs w:val="20"/>
        </w:rPr>
        <w:t xml:space="preserve">również </w:t>
      </w:r>
      <w:r w:rsidR="00727F8A">
        <w:rPr>
          <w:rFonts w:cs="Arial"/>
          <w:szCs w:val="20"/>
        </w:rPr>
        <w:lastRenderedPageBreak/>
        <w:t>dlatego</w:t>
      </w:r>
      <w:r>
        <w:rPr>
          <w:rFonts w:cs="Arial"/>
          <w:szCs w:val="20"/>
        </w:rPr>
        <w:t xml:space="preserve">, że rynek stał się bardziej wymagający zarówno jeśli chodzi o zakres oferty, jak </w:t>
      </w:r>
      <w:r w:rsidR="00C42A89">
        <w:rPr>
          <w:rFonts w:cs="Arial"/>
          <w:szCs w:val="20"/>
        </w:rPr>
        <w:br/>
      </w:r>
      <w:r>
        <w:rPr>
          <w:rFonts w:cs="Arial"/>
          <w:szCs w:val="20"/>
        </w:rPr>
        <w:t xml:space="preserve">i sposoby kreowania popytu na nią. </w:t>
      </w:r>
      <w:r w:rsidRPr="00C56A3C">
        <w:rPr>
          <w:rFonts w:cs="Arial"/>
          <w:szCs w:val="20"/>
        </w:rPr>
        <w:t xml:space="preserve">Zglobalizowanie gospodarki, konieczność inwestowania </w:t>
      </w:r>
      <w:r w:rsidR="00C42A89">
        <w:rPr>
          <w:rFonts w:cs="Arial"/>
          <w:szCs w:val="20"/>
        </w:rPr>
        <w:br/>
      </w:r>
      <w:r w:rsidRPr="00C56A3C">
        <w:rPr>
          <w:rFonts w:cs="Arial"/>
          <w:szCs w:val="20"/>
        </w:rPr>
        <w:t>w innowacje, wykorzystywanie narzędzi internetowych czy wreszcie konieczność orientowania się w coraz bardziej rozbudowanych przepisach powodują, że oczekiwania przedsiębiorców siłą rzeczy wyszły po</w:t>
      </w:r>
      <w:r w:rsidR="00C56A3C" w:rsidRPr="00C56A3C">
        <w:rPr>
          <w:rFonts w:cs="Arial"/>
          <w:szCs w:val="20"/>
        </w:rPr>
        <w:t>za</w:t>
      </w:r>
      <w:r w:rsidRPr="00C56A3C">
        <w:rPr>
          <w:rFonts w:cs="Arial"/>
          <w:szCs w:val="20"/>
        </w:rPr>
        <w:t xml:space="preserve"> podstawowy poziom.</w:t>
      </w:r>
    </w:p>
    <w:p w14:paraId="531F8073" w14:textId="77777777" w:rsidR="00115029" w:rsidRPr="00115029" w:rsidRDefault="00115029" w:rsidP="00115029">
      <w:pPr>
        <w:rPr>
          <w:sz w:val="10"/>
          <w:szCs w:val="10"/>
        </w:rPr>
      </w:pPr>
    </w:p>
    <w:p w14:paraId="28DB2EBE" w14:textId="77777777" w:rsidR="00B93B6D" w:rsidRPr="00D96DF9" w:rsidRDefault="00B93B6D" w:rsidP="00115029">
      <w:pPr>
        <w:ind w:firstLine="0"/>
        <w:jc w:val="center"/>
        <w:rPr>
          <w:rFonts w:cs="Arial"/>
          <w:i/>
          <w:iCs/>
          <w:sz w:val="18"/>
          <w:szCs w:val="18"/>
        </w:rPr>
      </w:pPr>
      <w:r w:rsidRPr="00E571F1">
        <w:rPr>
          <w:rFonts w:cs="Arial"/>
          <w:i/>
          <w:iCs/>
          <w:sz w:val="18"/>
          <w:szCs w:val="18"/>
        </w:rPr>
        <w:t>Jestem zadowolona, natomiast miałabym kilka uwag odnośnie funkcjonowania takiej instytucji otoczenia biznesu. Jestem tam już dobrych kilka lat i jak obserwuję, to wydaje mi się, że ta działalność mogłaby być o wiele bogatsza niż te podstawowe usługi, które są świadczone</w:t>
      </w:r>
      <w:r w:rsidRPr="00D96DF9">
        <w:rPr>
          <w:rFonts w:cs="Arial"/>
          <w:i/>
          <w:iCs/>
          <w:sz w:val="18"/>
          <w:szCs w:val="18"/>
        </w:rPr>
        <w:t>.</w:t>
      </w:r>
    </w:p>
    <w:p w14:paraId="7B9CE8B7" w14:textId="2BFFF9B2" w:rsidR="00B93B6D" w:rsidRDefault="00115029" w:rsidP="00115029">
      <w:pPr>
        <w:spacing w:line="240" w:lineRule="auto"/>
        <w:ind w:firstLine="0"/>
        <w:jc w:val="center"/>
        <w:rPr>
          <w:rFonts w:cs="Arial"/>
          <w:i/>
          <w:iCs/>
          <w:sz w:val="18"/>
          <w:szCs w:val="18"/>
        </w:rPr>
      </w:pPr>
      <w:r>
        <w:rPr>
          <w:rFonts w:cs="Arial"/>
          <w:i/>
          <w:iCs/>
          <w:sz w:val="18"/>
          <w:szCs w:val="18"/>
        </w:rPr>
        <w:t xml:space="preserve">[TDI </w:t>
      </w:r>
      <w:r w:rsidR="00B93B6D" w:rsidRPr="00D96DF9">
        <w:rPr>
          <w:rFonts w:cs="Arial"/>
          <w:i/>
          <w:iCs/>
          <w:sz w:val="18"/>
          <w:szCs w:val="18"/>
        </w:rPr>
        <w:t xml:space="preserve">podregion </w:t>
      </w:r>
      <w:r w:rsidR="00B93B6D">
        <w:rPr>
          <w:rFonts w:cs="Arial"/>
          <w:i/>
          <w:iCs/>
          <w:sz w:val="18"/>
          <w:szCs w:val="18"/>
        </w:rPr>
        <w:t>koni</w:t>
      </w:r>
      <w:r w:rsidR="00B93B6D" w:rsidRPr="00D96DF9">
        <w:rPr>
          <w:rFonts w:cs="Arial"/>
          <w:i/>
          <w:iCs/>
          <w:sz w:val="18"/>
          <w:szCs w:val="18"/>
        </w:rPr>
        <w:t>ński</w:t>
      </w:r>
      <w:r>
        <w:rPr>
          <w:rFonts w:cs="Arial"/>
          <w:i/>
          <w:iCs/>
          <w:sz w:val="18"/>
          <w:szCs w:val="18"/>
        </w:rPr>
        <w:t>]</w:t>
      </w:r>
    </w:p>
    <w:p w14:paraId="161AF3B7" w14:textId="77777777" w:rsidR="00115029" w:rsidRPr="00115029" w:rsidRDefault="00115029" w:rsidP="00115029">
      <w:pPr>
        <w:rPr>
          <w:sz w:val="10"/>
          <w:szCs w:val="10"/>
        </w:rPr>
      </w:pPr>
    </w:p>
    <w:p w14:paraId="4D98AF70" w14:textId="0A8F650F" w:rsidR="00B93B6D" w:rsidRDefault="00E62443" w:rsidP="00B93B6D">
      <w:pPr>
        <w:spacing w:before="120" w:after="120"/>
        <w:rPr>
          <w:rFonts w:cs="Arial"/>
          <w:szCs w:val="20"/>
        </w:rPr>
      </w:pPr>
      <w:r>
        <w:rPr>
          <w:rFonts w:cs="Arial"/>
          <w:szCs w:val="20"/>
        </w:rPr>
        <w:t>Inny</w:t>
      </w:r>
      <w:r w:rsidR="00B93B6D">
        <w:rPr>
          <w:rFonts w:cs="Arial"/>
          <w:szCs w:val="20"/>
        </w:rPr>
        <w:t xml:space="preserve"> </w:t>
      </w:r>
      <w:r>
        <w:rPr>
          <w:rFonts w:cs="Arial"/>
          <w:szCs w:val="20"/>
        </w:rPr>
        <w:t>obszar działalności IOB, w ramach którego pojawiały się negatywne opinie przedsiębiorców,</w:t>
      </w:r>
      <w:r w:rsidR="00B93B6D">
        <w:rPr>
          <w:rFonts w:cs="Arial"/>
          <w:szCs w:val="20"/>
        </w:rPr>
        <w:t xml:space="preserve"> był związany z udzielaniem wsparcia finansowego w postaci instrumentów zwrotnych. Problemy, na jakie wskazywali klienci </w:t>
      </w:r>
      <w:r w:rsidR="000D33E1">
        <w:rPr>
          <w:rFonts w:cs="Arial"/>
          <w:szCs w:val="20"/>
        </w:rPr>
        <w:t>tych instytucji</w:t>
      </w:r>
      <w:r w:rsidR="00B93B6D">
        <w:rPr>
          <w:rFonts w:cs="Arial"/>
          <w:szCs w:val="20"/>
        </w:rPr>
        <w:t xml:space="preserve"> wiązały się z samym procesem przyznawania finansowania, ale też odnosiły się do </w:t>
      </w:r>
      <w:r w:rsidR="007A0431">
        <w:rPr>
          <w:rFonts w:cs="Arial"/>
          <w:szCs w:val="20"/>
        </w:rPr>
        <w:t>etapu</w:t>
      </w:r>
      <w:r w:rsidR="00B93B6D">
        <w:rPr>
          <w:rFonts w:cs="Arial"/>
          <w:szCs w:val="20"/>
        </w:rPr>
        <w:t xml:space="preserve"> po </w:t>
      </w:r>
      <w:r w:rsidR="007A0431">
        <w:rPr>
          <w:rFonts w:cs="Arial"/>
          <w:szCs w:val="20"/>
        </w:rPr>
        <w:t xml:space="preserve">jego </w:t>
      </w:r>
      <w:r w:rsidR="00B93B6D">
        <w:rPr>
          <w:rFonts w:cs="Arial"/>
          <w:szCs w:val="20"/>
        </w:rPr>
        <w:t xml:space="preserve">zakończeniu. W pierwszym przypadku (a było podobnych więcej) chodziło o zastosowanie kryteriów wykluczających </w:t>
      </w:r>
      <w:r w:rsidR="00C42A89">
        <w:rPr>
          <w:rFonts w:cs="Arial"/>
          <w:szCs w:val="20"/>
        </w:rPr>
        <w:br/>
      </w:r>
      <w:r w:rsidR="00B93B6D">
        <w:rPr>
          <w:rFonts w:cs="Arial"/>
          <w:szCs w:val="20"/>
        </w:rPr>
        <w:t>z możliwości skorzystania z danego finansowania. Niedopatrzenie w tym zakresie spowodowało, że klient poświęcił czas i środki na przygotowanie wniosku, który ostatecznie nie mógł zostać złożony. W drugim przypadku z kolei problemem była o</w:t>
      </w:r>
      <w:r w:rsidR="0012637E">
        <w:rPr>
          <w:rFonts w:cs="Arial"/>
          <w:szCs w:val="20"/>
        </w:rPr>
        <w:t>bsługa posprzedażowa związana z</w:t>
      </w:r>
      <w:r w:rsidR="00B93B6D">
        <w:rPr>
          <w:rFonts w:cs="Arial"/>
          <w:szCs w:val="20"/>
        </w:rPr>
        <w:t xml:space="preserve"> </w:t>
      </w:r>
      <w:r w:rsidR="006F38EC">
        <w:rPr>
          <w:rFonts w:cs="Arial"/>
          <w:szCs w:val="20"/>
        </w:rPr>
        <w:t>wykreśleniem</w:t>
      </w:r>
      <w:r w:rsidR="00B93B6D">
        <w:rPr>
          <w:rFonts w:cs="Arial"/>
          <w:szCs w:val="20"/>
        </w:rPr>
        <w:t xml:space="preserve"> hipoteki</w:t>
      </w:r>
      <w:r w:rsidR="00A55FEB">
        <w:rPr>
          <w:rFonts w:cs="Arial"/>
          <w:szCs w:val="20"/>
        </w:rPr>
        <w:t>. Tutaj jednak wart</w:t>
      </w:r>
      <w:r w:rsidR="00B93B6D">
        <w:rPr>
          <w:rFonts w:cs="Arial"/>
          <w:szCs w:val="20"/>
        </w:rPr>
        <w:t xml:space="preserve">o podkreślić, że chodziło o klientów </w:t>
      </w:r>
      <w:r w:rsidR="0012637E" w:rsidRPr="0012637E">
        <w:rPr>
          <w:rFonts w:cs="Arial"/>
          <w:szCs w:val="20"/>
        </w:rPr>
        <w:t>Wielkopolsk</w:t>
      </w:r>
      <w:r w:rsidR="0012637E">
        <w:rPr>
          <w:rFonts w:cs="Arial"/>
          <w:szCs w:val="20"/>
        </w:rPr>
        <w:t>iej Agencji</w:t>
      </w:r>
      <w:r w:rsidR="0012637E" w:rsidRPr="0012637E">
        <w:rPr>
          <w:rFonts w:cs="Arial"/>
          <w:szCs w:val="20"/>
        </w:rPr>
        <w:t xml:space="preserve"> Rozwoju Przedsiębiorczości</w:t>
      </w:r>
      <w:r w:rsidR="00B93B6D">
        <w:rPr>
          <w:rFonts w:cs="Arial"/>
          <w:szCs w:val="20"/>
        </w:rPr>
        <w:t xml:space="preserve">, </w:t>
      </w:r>
      <w:r w:rsidR="0012637E">
        <w:rPr>
          <w:rFonts w:cs="Arial"/>
          <w:szCs w:val="20"/>
        </w:rPr>
        <w:t xml:space="preserve">w związku z czym problem ten mógł </w:t>
      </w:r>
      <w:r w:rsidR="00B93B6D">
        <w:rPr>
          <w:rFonts w:cs="Arial"/>
          <w:szCs w:val="20"/>
        </w:rPr>
        <w:t>wynikać ze skali zaangażowania tej instytucji w oferowanie instrumentów finansowych. Duża licz</w:t>
      </w:r>
      <w:r w:rsidR="0012637E">
        <w:rPr>
          <w:rFonts w:cs="Arial"/>
          <w:szCs w:val="20"/>
        </w:rPr>
        <w:t>ba obsługiwanych przedsiębiorców powoduje</w:t>
      </w:r>
      <w:r w:rsidR="00B93B6D">
        <w:rPr>
          <w:rFonts w:cs="Arial"/>
          <w:szCs w:val="20"/>
        </w:rPr>
        <w:t xml:space="preserve">, że prawdopodobieństwo pojawiania się sytuacji problematycznej </w:t>
      </w:r>
      <w:r w:rsidR="00B65B26">
        <w:rPr>
          <w:rFonts w:cs="Arial"/>
          <w:szCs w:val="20"/>
        </w:rPr>
        <w:t>jest</w:t>
      </w:r>
      <w:r w:rsidR="00B93B6D">
        <w:rPr>
          <w:rFonts w:cs="Arial"/>
          <w:szCs w:val="20"/>
        </w:rPr>
        <w:t xml:space="preserve"> relatywnie większe</w:t>
      </w:r>
      <w:r w:rsidR="008123C5">
        <w:rPr>
          <w:rFonts w:cs="Arial"/>
          <w:szCs w:val="20"/>
        </w:rPr>
        <w:t xml:space="preserve"> – t</w:t>
      </w:r>
      <w:r w:rsidR="00B93B6D">
        <w:rPr>
          <w:rFonts w:cs="Arial"/>
          <w:szCs w:val="20"/>
        </w:rPr>
        <w:t>rudno jedocześnie oczekiwać, że obsługa wielu procesów (liczonych w tysiącach) obejdzie się bez wystąpienia jakichkolwiek problemów. Jest to pochodna efektu skali właściwa d</w:t>
      </w:r>
      <w:r w:rsidR="0068409E">
        <w:rPr>
          <w:rFonts w:cs="Arial"/>
          <w:szCs w:val="20"/>
        </w:rPr>
        <w:t>l</w:t>
      </w:r>
      <w:r w:rsidR="00B93B6D">
        <w:rPr>
          <w:rFonts w:cs="Arial"/>
          <w:szCs w:val="20"/>
        </w:rPr>
        <w:t xml:space="preserve">a podmiotów takich jak </w:t>
      </w:r>
      <w:r w:rsidR="0068409E" w:rsidRPr="0068409E">
        <w:rPr>
          <w:rFonts w:cs="Arial"/>
          <w:szCs w:val="20"/>
        </w:rPr>
        <w:t>Wielkopolska Agencja Rozwoju Przedsiębiorczości</w:t>
      </w:r>
      <w:r w:rsidR="00B93B6D">
        <w:rPr>
          <w:rFonts w:cs="Arial"/>
          <w:szCs w:val="20"/>
        </w:rPr>
        <w:t>, k</w:t>
      </w:r>
      <w:r w:rsidR="00375468">
        <w:rPr>
          <w:rFonts w:cs="Arial"/>
          <w:szCs w:val="20"/>
        </w:rPr>
        <w:t xml:space="preserve">tóra obsługiwała </w:t>
      </w:r>
      <w:r w:rsidR="00B93B6D">
        <w:rPr>
          <w:rFonts w:cs="Arial"/>
          <w:szCs w:val="20"/>
        </w:rPr>
        <w:t xml:space="preserve">w regionie duże projekty związane chociażby z przeciwdziałaniem skutkom pandemii </w:t>
      </w:r>
      <w:r w:rsidR="00A34629">
        <w:rPr>
          <w:rFonts w:cs="Arial"/>
          <w:szCs w:val="20"/>
        </w:rPr>
        <w:t>COVID</w:t>
      </w:r>
      <w:r w:rsidR="00B93B6D">
        <w:rPr>
          <w:rFonts w:cs="Arial"/>
          <w:szCs w:val="20"/>
        </w:rPr>
        <w:t>-19.</w:t>
      </w:r>
    </w:p>
    <w:p w14:paraId="04A117D9" w14:textId="77777777" w:rsidR="001B41ED" w:rsidRPr="001B41ED" w:rsidRDefault="001B41ED" w:rsidP="001B41ED">
      <w:pPr>
        <w:rPr>
          <w:sz w:val="10"/>
          <w:szCs w:val="10"/>
        </w:rPr>
      </w:pPr>
    </w:p>
    <w:p w14:paraId="758F385F" w14:textId="3AE47ACF" w:rsidR="00B93B6D" w:rsidRPr="00D96DF9" w:rsidRDefault="00B93B6D" w:rsidP="001B41ED">
      <w:pPr>
        <w:ind w:firstLine="0"/>
        <w:jc w:val="center"/>
        <w:rPr>
          <w:rFonts w:cs="Arial"/>
          <w:i/>
          <w:iCs/>
          <w:sz w:val="18"/>
          <w:szCs w:val="18"/>
        </w:rPr>
      </w:pPr>
      <w:r w:rsidRPr="00C122B5">
        <w:rPr>
          <w:rFonts w:cs="Arial"/>
          <w:i/>
          <w:iCs/>
          <w:sz w:val="18"/>
          <w:szCs w:val="18"/>
        </w:rPr>
        <w:t xml:space="preserve">Brakowało podejścia kompleksowego, bo kiedy oni już dostają ten nasz wniosek </w:t>
      </w:r>
      <w:r w:rsidR="00634CD7">
        <w:rPr>
          <w:rFonts w:cs="Arial"/>
          <w:i/>
          <w:iCs/>
          <w:sz w:val="18"/>
          <w:szCs w:val="18"/>
        </w:rPr>
        <w:t>to</w:t>
      </w:r>
      <w:r w:rsidRPr="00C122B5">
        <w:rPr>
          <w:rFonts w:cs="Arial"/>
          <w:i/>
          <w:iCs/>
          <w:sz w:val="18"/>
          <w:szCs w:val="18"/>
        </w:rPr>
        <w:t xml:space="preserve"> </w:t>
      </w:r>
      <w:r w:rsidR="00634CD7">
        <w:rPr>
          <w:rFonts w:cs="Arial"/>
          <w:i/>
          <w:iCs/>
          <w:sz w:val="18"/>
          <w:szCs w:val="18"/>
        </w:rPr>
        <w:t>„</w:t>
      </w:r>
      <w:r w:rsidRPr="00C122B5">
        <w:rPr>
          <w:rFonts w:cs="Arial"/>
          <w:i/>
          <w:iCs/>
          <w:sz w:val="18"/>
          <w:szCs w:val="18"/>
        </w:rPr>
        <w:t>cisną nas</w:t>
      </w:r>
      <w:r w:rsidR="00634CD7">
        <w:rPr>
          <w:rFonts w:cs="Arial"/>
          <w:i/>
          <w:iCs/>
          <w:sz w:val="18"/>
          <w:szCs w:val="18"/>
        </w:rPr>
        <w:t>”</w:t>
      </w:r>
      <w:r w:rsidRPr="00C122B5">
        <w:rPr>
          <w:rFonts w:cs="Arial"/>
          <w:i/>
          <w:iCs/>
          <w:sz w:val="18"/>
          <w:szCs w:val="18"/>
        </w:rPr>
        <w:t>, żeby jak najszybciej wszystko zrobić</w:t>
      </w:r>
      <w:r>
        <w:rPr>
          <w:rFonts w:cs="Arial"/>
          <w:i/>
          <w:iCs/>
          <w:sz w:val="18"/>
          <w:szCs w:val="18"/>
        </w:rPr>
        <w:t>. W</w:t>
      </w:r>
      <w:r w:rsidRPr="00C122B5">
        <w:rPr>
          <w:rFonts w:cs="Arial"/>
          <w:i/>
          <w:iCs/>
          <w:sz w:val="18"/>
          <w:szCs w:val="18"/>
        </w:rPr>
        <w:t xml:space="preserve"> momencie kiedy oni otrzymali nasz wniosek, to już widząc rodzaj działalności, która będzie prowadzona, powinni sprawdzić, czy ona w jakiś sposób jest wykluczona czy nie. Bo sprawdzając mnie poinformowano, że </w:t>
      </w:r>
      <w:r>
        <w:rPr>
          <w:rFonts w:cs="Arial"/>
          <w:i/>
          <w:iCs/>
          <w:sz w:val="18"/>
          <w:szCs w:val="18"/>
        </w:rPr>
        <w:t>OK</w:t>
      </w:r>
      <w:r w:rsidRPr="00C122B5">
        <w:rPr>
          <w:rFonts w:cs="Arial"/>
          <w:i/>
          <w:iCs/>
          <w:sz w:val="18"/>
          <w:szCs w:val="18"/>
        </w:rPr>
        <w:t xml:space="preserve">, a później się okazało, że jednak </w:t>
      </w:r>
      <w:r>
        <w:rPr>
          <w:rFonts w:cs="Arial"/>
          <w:i/>
          <w:iCs/>
          <w:sz w:val="18"/>
          <w:szCs w:val="18"/>
        </w:rPr>
        <w:t>nie</w:t>
      </w:r>
      <w:r w:rsidRPr="00C122B5">
        <w:rPr>
          <w:rFonts w:cs="Arial"/>
          <w:i/>
          <w:iCs/>
          <w:sz w:val="18"/>
          <w:szCs w:val="18"/>
        </w:rPr>
        <w:t>.</w:t>
      </w:r>
    </w:p>
    <w:p w14:paraId="127288CE" w14:textId="115CCF12" w:rsidR="00B93B6D" w:rsidRDefault="001B41ED" w:rsidP="001B41ED">
      <w:pPr>
        <w:spacing w:line="240" w:lineRule="auto"/>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pilski</w:t>
      </w:r>
      <w:r>
        <w:rPr>
          <w:rFonts w:cs="Arial"/>
          <w:i/>
          <w:iCs/>
          <w:sz w:val="18"/>
          <w:szCs w:val="18"/>
        </w:rPr>
        <w:t>]</w:t>
      </w:r>
    </w:p>
    <w:p w14:paraId="792A3EB9" w14:textId="77777777" w:rsidR="001B41ED" w:rsidRPr="001B41ED" w:rsidRDefault="001B41ED" w:rsidP="001B41ED">
      <w:pPr>
        <w:rPr>
          <w:sz w:val="10"/>
          <w:szCs w:val="10"/>
        </w:rPr>
      </w:pPr>
    </w:p>
    <w:p w14:paraId="4EF6F6B7" w14:textId="77777777" w:rsidR="00B93B6D" w:rsidRPr="00D96DF9" w:rsidRDefault="00B93B6D" w:rsidP="001B41ED">
      <w:pPr>
        <w:ind w:firstLine="0"/>
        <w:jc w:val="center"/>
        <w:rPr>
          <w:rFonts w:cs="Arial"/>
          <w:i/>
          <w:iCs/>
          <w:sz w:val="18"/>
          <w:szCs w:val="18"/>
        </w:rPr>
      </w:pPr>
      <w:r w:rsidRPr="00847FD6">
        <w:rPr>
          <w:rFonts w:cs="Arial"/>
          <w:i/>
          <w:iCs/>
          <w:sz w:val="18"/>
          <w:szCs w:val="18"/>
        </w:rPr>
        <w:t>Problem się jedynie pojawił, jak zakończył się kredyt, a była jeszcze nałożona hipoteka na nieruchomości</w:t>
      </w:r>
      <w:r>
        <w:rPr>
          <w:rFonts w:cs="Arial"/>
          <w:i/>
          <w:iCs/>
          <w:sz w:val="18"/>
          <w:szCs w:val="18"/>
        </w:rPr>
        <w:t>.</w:t>
      </w:r>
      <w:r w:rsidRPr="00847FD6">
        <w:rPr>
          <w:rFonts w:cs="Arial"/>
          <w:i/>
          <w:iCs/>
          <w:sz w:val="18"/>
          <w:szCs w:val="18"/>
        </w:rPr>
        <w:t xml:space="preserve"> </w:t>
      </w:r>
      <w:r>
        <w:rPr>
          <w:rFonts w:cs="Arial"/>
          <w:i/>
          <w:iCs/>
          <w:sz w:val="18"/>
          <w:szCs w:val="18"/>
        </w:rPr>
        <w:t>P</w:t>
      </w:r>
      <w:r w:rsidRPr="00847FD6">
        <w:rPr>
          <w:rFonts w:cs="Arial"/>
          <w:i/>
          <w:iCs/>
          <w:sz w:val="18"/>
          <w:szCs w:val="18"/>
        </w:rPr>
        <w:t>rzez wiele tygodni jeśli nie miesięcy WARP nie poinformował</w:t>
      </w:r>
      <w:r>
        <w:rPr>
          <w:rFonts w:cs="Arial"/>
          <w:i/>
          <w:iCs/>
          <w:sz w:val="18"/>
          <w:szCs w:val="18"/>
        </w:rPr>
        <w:t>, że to się zakończyło.</w:t>
      </w:r>
      <w:r w:rsidRPr="00847FD6">
        <w:rPr>
          <w:rFonts w:cs="Arial"/>
          <w:i/>
          <w:iCs/>
          <w:sz w:val="18"/>
          <w:szCs w:val="18"/>
        </w:rPr>
        <w:t xml:space="preserve"> </w:t>
      </w:r>
      <w:r>
        <w:rPr>
          <w:rFonts w:cs="Arial"/>
          <w:i/>
          <w:iCs/>
          <w:sz w:val="18"/>
          <w:szCs w:val="18"/>
        </w:rPr>
        <w:t>H</w:t>
      </w:r>
      <w:r w:rsidRPr="00847FD6">
        <w:rPr>
          <w:rFonts w:cs="Arial"/>
          <w:i/>
          <w:iCs/>
          <w:sz w:val="18"/>
          <w:szCs w:val="18"/>
        </w:rPr>
        <w:t>ipoteka cały czas wisiała i musieliśmy się tam dużo nagimnastykować, naprosić, żeby ta hipoteka została zdjęta. Więc ta końcowa faza procesu była niefajna</w:t>
      </w:r>
      <w:r w:rsidRPr="00D96DF9">
        <w:rPr>
          <w:rFonts w:cs="Arial"/>
          <w:i/>
          <w:iCs/>
          <w:sz w:val="18"/>
          <w:szCs w:val="18"/>
        </w:rPr>
        <w:t>.</w:t>
      </w:r>
    </w:p>
    <w:p w14:paraId="7363A6F0" w14:textId="6D7DF6E6" w:rsidR="00B93B6D" w:rsidRDefault="001B41ED" w:rsidP="001B41ED">
      <w:pPr>
        <w:spacing w:line="240" w:lineRule="auto"/>
        <w:ind w:firstLine="0"/>
        <w:jc w:val="center"/>
        <w:rPr>
          <w:rFonts w:cs="Arial"/>
          <w:i/>
          <w:iCs/>
          <w:sz w:val="18"/>
          <w:szCs w:val="18"/>
        </w:rPr>
      </w:pPr>
      <w:r>
        <w:rPr>
          <w:rFonts w:cs="Arial"/>
          <w:i/>
          <w:iCs/>
          <w:sz w:val="18"/>
          <w:szCs w:val="18"/>
        </w:rPr>
        <w:t xml:space="preserve">[TDI </w:t>
      </w:r>
      <w:r w:rsidR="00B93B6D">
        <w:rPr>
          <w:rFonts w:cs="Arial"/>
          <w:i/>
          <w:iCs/>
          <w:sz w:val="18"/>
          <w:szCs w:val="18"/>
        </w:rPr>
        <w:t>podregion poznański</w:t>
      </w:r>
      <w:r>
        <w:rPr>
          <w:rFonts w:cs="Arial"/>
          <w:i/>
          <w:iCs/>
          <w:sz w:val="18"/>
          <w:szCs w:val="18"/>
        </w:rPr>
        <w:t>]</w:t>
      </w:r>
    </w:p>
    <w:p w14:paraId="48D00C1B" w14:textId="77777777" w:rsidR="001B41ED" w:rsidRPr="001B41ED" w:rsidRDefault="001B41ED" w:rsidP="001B41ED">
      <w:pPr>
        <w:rPr>
          <w:sz w:val="10"/>
          <w:szCs w:val="10"/>
        </w:rPr>
      </w:pPr>
    </w:p>
    <w:p w14:paraId="51084AEF" w14:textId="29EF3963" w:rsidR="00B93B6D" w:rsidRDefault="00B93B6D" w:rsidP="00B93B6D">
      <w:pPr>
        <w:spacing w:before="120" w:after="120"/>
        <w:rPr>
          <w:rFonts w:cs="Arial"/>
          <w:szCs w:val="20"/>
        </w:rPr>
      </w:pPr>
      <w:r>
        <w:rPr>
          <w:rFonts w:cs="Arial"/>
          <w:szCs w:val="20"/>
        </w:rPr>
        <w:t>Jak widać oceny działalności i usług świadczonych przez wielkopolskie IOB są generalnie pozytywne. Poza wynikającymi ze zgłaszanych opinii dobrymi ocenami usług trzeba pamiętać o</w:t>
      </w:r>
      <w:r w:rsidR="00F43462">
        <w:rPr>
          <w:rFonts w:cs="Arial"/>
          <w:szCs w:val="20"/>
        </w:rPr>
        <w:t xml:space="preserve"> </w:t>
      </w:r>
      <w:r>
        <w:rPr>
          <w:rFonts w:cs="Arial"/>
          <w:szCs w:val="20"/>
        </w:rPr>
        <w:t xml:space="preserve">tym, że firmy, które </w:t>
      </w:r>
      <w:r w:rsidR="00634CD7">
        <w:rPr>
          <w:rFonts w:cs="Arial"/>
          <w:szCs w:val="20"/>
        </w:rPr>
        <w:t xml:space="preserve">zdecydowały się z nich skorzystać </w:t>
      </w:r>
      <w:r>
        <w:rPr>
          <w:rFonts w:cs="Arial"/>
          <w:szCs w:val="20"/>
        </w:rPr>
        <w:t xml:space="preserve">nie czyniły tego przypadkowo. Podejmowanym decyzjom towarzyszyło przeświadczenie o celowości działań, </w:t>
      </w:r>
      <w:r w:rsidR="009F5C0E">
        <w:rPr>
          <w:rFonts w:cs="Arial"/>
          <w:szCs w:val="20"/>
        </w:rPr>
        <w:t xml:space="preserve">a to </w:t>
      </w:r>
      <w:r>
        <w:rPr>
          <w:rFonts w:cs="Arial"/>
          <w:szCs w:val="20"/>
        </w:rPr>
        <w:t xml:space="preserve">zapewne </w:t>
      </w:r>
      <w:r w:rsidR="009F5C0E">
        <w:rPr>
          <w:rFonts w:cs="Arial"/>
          <w:szCs w:val="20"/>
        </w:rPr>
        <w:t>szło w parze z odpowiednim</w:t>
      </w:r>
      <w:r>
        <w:rPr>
          <w:rFonts w:cs="Arial"/>
          <w:szCs w:val="20"/>
        </w:rPr>
        <w:t xml:space="preserve"> zaangażowanie</w:t>
      </w:r>
      <w:r w:rsidR="009F5C0E">
        <w:rPr>
          <w:rFonts w:cs="Arial"/>
          <w:szCs w:val="20"/>
        </w:rPr>
        <w:t>m</w:t>
      </w:r>
      <w:r>
        <w:rPr>
          <w:rFonts w:cs="Arial"/>
          <w:szCs w:val="20"/>
        </w:rPr>
        <w:t xml:space="preserve"> zasobów przedsiębiorstw. Wpływało to na osiąganie założonych celów, a</w:t>
      </w:r>
      <w:r w:rsidR="00F43462">
        <w:rPr>
          <w:rFonts w:cs="Arial"/>
          <w:szCs w:val="20"/>
        </w:rPr>
        <w:t xml:space="preserve"> </w:t>
      </w:r>
      <w:r>
        <w:rPr>
          <w:rFonts w:cs="Arial"/>
          <w:szCs w:val="20"/>
        </w:rPr>
        <w:t>w</w:t>
      </w:r>
      <w:r w:rsidR="00F43462">
        <w:rPr>
          <w:rFonts w:cs="Arial"/>
          <w:szCs w:val="20"/>
        </w:rPr>
        <w:t xml:space="preserve"> </w:t>
      </w:r>
      <w:r>
        <w:rPr>
          <w:rFonts w:cs="Arial"/>
          <w:szCs w:val="20"/>
        </w:rPr>
        <w:t>konsekwencji mogło sprzyjać pozytywnym ocenom samych usług</w:t>
      </w:r>
      <w:r w:rsidR="009F5C0E">
        <w:rPr>
          <w:rFonts w:cs="Arial"/>
          <w:szCs w:val="20"/>
        </w:rPr>
        <w:t xml:space="preserve"> świadczonych przez </w:t>
      </w:r>
      <w:r w:rsidR="007C616D">
        <w:rPr>
          <w:rFonts w:cs="Arial"/>
          <w:szCs w:val="20"/>
        </w:rPr>
        <w:t>IOB</w:t>
      </w:r>
      <w:r>
        <w:rPr>
          <w:rFonts w:cs="Arial"/>
          <w:szCs w:val="20"/>
        </w:rPr>
        <w:t>.</w:t>
      </w:r>
    </w:p>
    <w:p w14:paraId="462F9581" w14:textId="503273BF" w:rsidR="00B93B6D" w:rsidRPr="00CC2D41" w:rsidRDefault="00B93B6D" w:rsidP="00B93B6D">
      <w:pPr>
        <w:pStyle w:val="Nagwek2"/>
      </w:pPr>
      <w:bookmarkStart w:id="69" w:name="_Toc80866777"/>
      <w:r>
        <w:lastRenderedPageBreak/>
        <w:t xml:space="preserve">3.4. </w:t>
      </w:r>
      <w:r w:rsidRPr="00CC2D41">
        <w:t>Zgodność oferty z potrzebami przedsiębiorstw</w:t>
      </w:r>
      <w:bookmarkEnd w:id="69"/>
    </w:p>
    <w:p w14:paraId="2A87582C" w14:textId="32C4D767" w:rsidR="00B93B6D" w:rsidRDefault="00B93B6D" w:rsidP="00ED2D41">
      <w:pPr>
        <w:spacing w:before="120" w:after="120"/>
        <w:rPr>
          <w:rFonts w:cs="Arial"/>
          <w:szCs w:val="20"/>
        </w:rPr>
      </w:pPr>
      <w:r>
        <w:rPr>
          <w:rFonts w:cs="Arial"/>
          <w:szCs w:val="20"/>
        </w:rPr>
        <w:t>Z ocen</w:t>
      </w:r>
      <w:r w:rsidR="00EA1467">
        <w:rPr>
          <w:rFonts w:cs="Arial"/>
          <w:szCs w:val="20"/>
        </w:rPr>
        <w:t>ą</w:t>
      </w:r>
      <w:r>
        <w:rPr>
          <w:rFonts w:cs="Arial"/>
          <w:szCs w:val="20"/>
        </w:rPr>
        <w:t xml:space="preserve"> jakości </w:t>
      </w:r>
      <w:r w:rsidR="00EA1467">
        <w:rPr>
          <w:rFonts w:cs="Arial"/>
          <w:szCs w:val="20"/>
        </w:rPr>
        <w:t xml:space="preserve">usług </w:t>
      </w:r>
      <w:r w:rsidR="00EA27A0">
        <w:rPr>
          <w:rFonts w:cs="Arial"/>
          <w:szCs w:val="20"/>
        </w:rPr>
        <w:t xml:space="preserve">wielkopolskich </w:t>
      </w:r>
      <w:r w:rsidR="00EA1467">
        <w:rPr>
          <w:rFonts w:cs="Arial"/>
          <w:szCs w:val="20"/>
        </w:rPr>
        <w:t xml:space="preserve">IOB </w:t>
      </w:r>
      <w:r>
        <w:rPr>
          <w:rFonts w:cs="Arial"/>
          <w:szCs w:val="20"/>
        </w:rPr>
        <w:t>powiązan</w:t>
      </w:r>
      <w:r w:rsidR="00EA1467">
        <w:rPr>
          <w:rFonts w:cs="Arial"/>
          <w:szCs w:val="20"/>
        </w:rPr>
        <w:t>a jest</w:t>
      </w:r>
      <w:r>
        <w:rPr>
          <w:rFonts w:cs="Arial"/>
          <w:szCs w:val="20"/>
        </w:rPr>
        <w:t xml:space="preserve"> ocen</w:t>
      </w:r>
      <w:r w:rsidR="00EA1467">
        <w:rPr>
          <w:rFonts w:cs="Arial"/>
          <w:szCs w:val="20"/>
        </w:rPr>
        <w:t>a</w:t>
      </w:r>
      <w:r>
        <w:rPr>
          <w:rFonts w:cs="Arial"/>
          <w:szCs w:val="20"/>
        </w:rPr>
        <w:t xml:space="preserve"> </w:t>
      </w:r>
      <w:r w:rsidR="00EA1467">
        <w:rPr>
          <w:rFonts w:cs="Arial"/>
          <w:szCs w:val="20"/>
        </w:rPr>
        <w:t xml:space="preserve">ich </w:t>
      </w:r>
      <w:r>
        <w:rPr>
          <w:rFonts w:cs="Arial"/>
          <w:szCs w:val="20"/>
        </w:rPr>
        <w:t xml:space="preserve">zgodności </w:t>
      </w:r>
      <w:r w:rsidR="002F7A8D">
        <w:rPr>
          <w:rFonts w:cs="Arial"/>
          <w:szCs w:val="20"/>
        </w:rPr>
        <w:br/>
      </w:r>
      <w:r>
        <w:rPr>
          <w:rFonts w:cs="Arial"/>
          <w:szCs w:val="20"/>
        </w:rPr>
        <w:t xml:space="preserve">z </w:t>
      </w:r>
      <w:r w:rsidR="00EA1467">
        <w:rPr>
          <w:rFonts w:cs="Arial"/>
          <w:szCs w:val="20"/>
        </w:rPr>
        <w:t xml:space="preserve">istniejącymi </w:t>
      </w:r>
      <w:r>
        <w:rPr>
          <w:rFonts w:cs="Arial"/>
          <w:szCs w:val="20"/>
        </w:rPr>
        <w:t>potrzebami przedsiębio</w:t>
      </w:r>
      <w:r w:rsidR="00941A5A">
        <w:rPr>
          <w:rFonts w:cs="Arial"/>
          <w:szCs w:val="20"/>
        </w:rPr>
        <w:t>rstw</w:t>
      </w:r>
      <w:r>
        <w:rPr>
          <w:rFonts w:cs="Arial"/>
          <w:szCs w:val="20"/>
        </w:rPr>
        <w:t xml:space="preserve">. Związek ten </w:t>
      </w:r>
      <w:r w:rsidR="00BA76AD">
        <w:rPr>
          <w:rFonts w:cs="Arial"/>
          <w:szCs w:val="20"/>
        </w:rPr>
        <w:t>uwidaczniał się</w:t>
      </w:r>
      <w:r>
        <w:rPr>
          <w:rFonts w:cs="Arial"/>
          <w:szCs w:val="20"/>
        </w:rPr>
        <w:t xml:space="preserve"> </w:t>
      </w:r>
      <w:r w:rsidR="00BA76AD">
        <w:rPr>
          <w:rFonts w:cs="Arial"/>
          <w:szCs w:val="20"/>
        </w:rPr>
        <w:t xml:space="preserve">w </w:t>
      </w:r>
      <w:r>
        <w:rPr>
          <w:rFonts w:cs="Arial"/>
          <w:szCs w:val="20"/>
        </w:rPr>
        <w:t>wypowiedzi</w:t>
      </w:r>
      <w:r w:rsidR="00BA76AD">
        <w:rPr>
          <w:rFonts w:cs="Arial"/>
          <w:szCs w:val="20"/>
        </w:rPr>
        <w:t>ach</w:t>
      </w:r>
      <w:r>
        <w:rPr>
          <w:rFonts w:cs="Arial"/>
          <w:szCs w:val="20"/>
        </w:rPr>
        <w:t xml:space="preserve"> przedsiębiorców </w:t>
      </w:r>
      <w:r w:rsidR="00BA76AD">
        <w:rPr>
          <w:rFonts w:cs="Arial"/>
          <w:szCs w:val="20"/>
        </w:rPr>
        <w:t>dotyczących</w:t>
      </w:r>
      <w:r>
        <w:rPr>
          <w:rFonts w:cs="Arial"/>
          <w:szCs w:val="20"/>
        </w:rPr>
        <w:t xml:space="preserve"> oferty IOB. </w:t>
      </w:r>
      <w:r w:rsidR="00ED2D41">
        <w:rPr>
          <w:rFonts w:cs="Arial"/>
          <w:szCs w:val="20"/>
        </w:rPr>
        <w:t>Z</w:t>
      </w:r>
      <w:r>
        <w:rPr>
          <w:rFonts w:cs="Arial"/>
          <w:szCs w:val="20"/>
        </w:rPr>
        <w:t xml:space="preserve">godność </w:t>
      </w:r>
      <w:r w:rsidR="00ED2D41">
        <w:rPr>
          <w:rFonts w:cs="Arial"/>
          <w:szCs w:val="20"/>
        </w:rPr>
        <w:t xml:space="preserve">z oczekiwaniami firm </w:t>
      </w:r>
      <w:r>
        <w:rPr>
          <w:rFonts w:cs="Arial"/>
          <w:szCs w:val="20"/>
        </w:rPr>
        <w:t xml:space="preserve">jest dostrzegana </w:t>
      </w:r>
      <w:r w:rsidR="002F7A8D">
        <w:rPr>
          <w:rFonts w:cs="Arial"/>
          <w:szCs w:val="20"/>
        </w:rPr>
        <w:br/>
      </w:r>
      <w:r>
        <w:rPr>
          <w:rFonts w:cs="Arial"/>
          <w:szCs w:val="20"/>
        </w:rPr>
        <w:t>w różnych obszarach, zależnych od indywidualnych sytuacji przedsiębiorców uczestniczących w badaniu.</w:t>
      </w:r>
    </w:p>
    <w:p w14:paraId="254E4F73" w14:textId="6221A4A7" w:rsidR="00B93B6D" w:rsidRDefault="00B93B6D" w:rsidP="00B93B6D">
      <w:pPr>
        <w:spacing w:before="120" w:after="120"/>
        <w:rPr>
          <w:rFonts w:cs="Arial"/>
          <w:szCs w:val="20"/>
        </w:rPr>
      </w:pPr>
      <w:r>
        <w:rPr>
          <w:rFonts w:cs="Arial"/>
          <w:szCs w:val="20"/>
        </w:rPr>
        <w:t xml:space="preserve">Pierwszy z aspektów, na który zwracali uwagę przedsiębiorcy dotyczy elastycznego podejścia do </w:t>
      </w:r>
      <w:r w:rsidR="0078111F">
        <w:rPr>
          <w:rFonts w:cs="Arial"/>
          <w:szCs w:val="20"/>
        </w:rPr>
        <w:t xml:space="preserve">ich </w:t>
      </w:r>
      <w:r>
        <w:rPr>
          <w:rFonts w:cs="Arial"/>
          <w:szCs w:val="20"/>
        </w:rPr>
        <w:t xml:space="preserve">potrzeb i dostosowywania oferty pod indywidualnego odbiorcę. Zindywidualizowane podejście jest istotne z puntu widzenia firm, </w:t>
      </w:r>
      <w:r w:rsidR="0078111F">
        <w:rPr>
          <w:rFonts w:cs="Arial"/>
          <w:szCs w:val="20"/>
        </w:rPr>
        <w:t>ponieważ ich</w:t>
      </w:r>
      <w:r>
        <w:rPr>
          <w:rFonts w:cs="Arial"/>
          <w:szCs w:val="20"/>
        </w:rPr>
        <w:t xml:space="preserve"> potrzeby mogą się różnić </w:t>
      </w:r>
      <w:r w:rsidR="0078111F">
        <w:rPr>
          <w:rFonts w:cs="Arial"/>
          <w:szCs w:val="20"/>
        </w:rPr>
        <w:t xml:space="preserve">– </w:t>
      </w:r>
      <w:r>
        <w:rPr>
          <w:rFonts w:cs="Arial"/>
          <w:szCs w:val="20"/>
        </w:rPr>
        <w:t>w zależności od ich wielkości, branży, w jakiej działają (specyfiki działalności) czy fazy rozwoju. Jak się wydaje jest to szczególnie istotne dla przedsiębiorstw</w:t>
      </w:r>
      <w:r w:rsidR="00375468">
        <w:rPr>
          <w:rFonts w:cs="Arial"/>
          <w:szCs w:val="20"/>
        </w:rPr>
        <w:t xml:space="preserve"> rozpoczynających działalność. </w:t>
      </w:r>
      <w:r>
        <w:rPr>
          <w:rFonts w:cs="Arial"/>
          <w:szCs w:val="20"/>
        </w:rPr>
        <w:t xml:space="preserve">Na te aspekty </w:t>
      </w:r>
      <w:r w:rsidR="00E3389F">
        <w:rPr>
          <w:rFonts w:cs="Arial"/>
          <w:szCs w:val="20"/>
        </w:rPr>
        <w:t>wskazywali</w:t>
      </w:r>
      <w:r>
        <w:rPr>
          <w:rFonts w:cs="Arial"/>
          <w:szCs w:val="20"/>
        </w:rPr>
        <w:t xml:space="preserve"> </w:t>
      </w:r>
      <w:r w:rsidR="0078111F">
        <w:rPr>
          <w:rFonts w:cs="Arial"/>
          <w:szCs w:val="20"/>
        </w:rPr>
        <w:t xml:space="preserve">chociażby </w:t>
      </w:r>
      <w:r>
        <w:rPr>
          <w:rFonts w:cs="Arial"/>
          <w:szCs w:val="20"/>
        </w:rPr>
        <w:t>przedsiębiorcy z podregion</w:t>
      </w:r>
      <w:r w:rsidR="0078111F">
        <w:rPr>
          <w:rFonts w:cs="Arial"/>
          <w:szCs w:val="20"/>
        </w:rPr>
        <w:t>ów</w:t>
      </w:r>
      <w:r>
        <w:rPr>
          <w:rFonts w:cs="Arial"/>
          <w:szCs w:val="20"/>
        </w:rPr>
        <w:t xml:space="preserve"> leszczyńskiego </w:t>
      </w:r>
      <w:r w:rsidR="0078111F">
        <w:rPr>
          <w:rFonts w:cs="Arial"/>
          <w:szCs w:val="20"/>
        </w:rPr>
        <w:t>i</w:t>
      </w:r>
      <w:r>
        <w:rPr>
          <w:rFonts w:cs="Arial"/>
          <w:szCs w:val="20"/>
        </w:rPr>
        <w:t xml:space="preserve"> konińskiego. W tym kontekście </w:t>
      </w:r>
      <w:r w:rsidR="00E3389F">
        <w:rPr>
          <w:rFonts w:cs="Arial"/>
          <w:szCs w:val="20"/>
        </w:rPr>
        <w:t xml:space="preserve">na </w:t>
      </w:r>
      <w:r>
        <w:rPr>
          <w:rFonts w:cs="Arial"/>
          <w:szCs w:val="20"/>
        </w:rPr>
        <w:t>szczególn</w:t>
      </w:r>
      <w:r w:rsidR="00E3389F">
        <w:rPr>
          <w:rFonts w:cs="Arial"/>
          <w:szCs w:val="20"/>
        </w:rPr>
        <w:t>ą</w:t>
      </w:r>
      <w:r>
        <w:rPr>
          <w:rFonts w:cs="Arial"/>
          <w:szCs w:val="20"/>
        </w:rPr>
        <w:t xml:space="preserve"> uwagę zasługuje oferta biura wirtualnego, która polega</w:t>
      </w:r>
      <w:r w:rsidRPr="002B1DF1">
        <w:rPr>
          <w:rFonts w:cs="Arial"/>
          <w:szCs w:val="20"/>
        </w:rPr>
        <w:t xml:space="preserve"> na pełnym outsourcingu obsługi biurowej bez konieczności fizycznej obecności przedsiębiorstwa w danym miejscu. </w:t>
      </w:r>
      <w:r w:rsidR="00E3389F">
        <w:rPr>
          <w:rFonts w:cs="Arial"/>
          <w:szCs w:val="20"/>
        </w:rPr>
        <w:t>Dla firm usługowych stwarza</w:t>
      </w:r>
      <w:r>
        <w:rPr>
          <w:rFonts w:cs="Arial"/>
          <w:szCs w:val="20"/>
        </w:rPr>
        <w:t xml:space="preserve"> to możliwość </w:t>
      </w:r>
      <w:r w:rsidRPr="002B1DF1">
        <w:rPr>
          <w:rFonts w:cs="Arial"/>
          <w:szCs w:val="20"/>
        </w:rPr>
        <w:t>znaczn</w:t>
      </w:r>
      <w:r>
        <w:rPr>
          <w:rFonts w:cs="Arial"/>
          <w:szCs w:val="20"/>
        </w:rPr>
        <w:t>ej</w:t>
      </w:r>
      <w:r w:rsidRPr="002B1DF1">
        <w:rPr>
          <w:rFonts w:cs="Arial"/>
          <w:szCs w:val="20"/>
        </w:rPr>
        <w:t xml:space="preserve"> redukcj</w:t>
      </w:r>
      <w:r>
        <w:rPr>
          <w:rFonts w:cs="Arial"/>
          <w:szCs w:val="20"/>
        </w:rPr>
        <w:t>i</w:t>
      </w:r>
      <w:r w:rsidRPr="002B1DF1">
        <w:rPr>
          <w:rFonts w:cs="Arial"/>
          <w:szCs w:val="20"/>
        </w:rPr>
        <w:t xml:space="preserve"> kosztów związanych z wynajmem lokalu i zatrudnieniem pracowników biurowych.</w:t>
      </w:r>
      <w:r>
        <w:rPr>
          <w:rFonts w:cs="Arial"/>
          <w:szCs w:val="20"/>
        </w:rPr>
        <w:t xml:space="preserve"> Na tego rodzaju ofertę jako dopasowaną do potrzeb przedsiębiorstw wskazywano w wywiadach. Zyskuje ona na znaczeniu zwłaszcza obecnie, kiedy coraz więcej procesów jest przenoszonych do przestrzeni wirtualnej. „Sprzyjała” temu poniekąd pandemia </w:t>
      </w:r>
      <w:r w:rsidR="00A34629">
        <w:rPr>
          <w:rFonts w:cs="Arial"/>
          <w:szCs w:val="20"/>
        </w:rPr>
        <w:t>COVID</w:t>
      </w:r>
      <w:r>
        <w:rPr>
          <w:rFonts w:cs="Arial"/>
          <w:szCs w:val="20"/>
        </w:rPr>
        <w:t>-19, która zdynamizowała tego rodzaju procesy</w:t>
      </w:r>
      <w:r w:rsidR="00E3389F">
        <w:rPr>
          <w:rFonts w:cs="Arial"/>
          <w:szCs w:val="20"/>
        </w:rPr>
        <w:t>,</w:t>
      </w:r>
      <w:r>
        <w:rPr>
          <w:rFonts w:cs="Arial"/>
          <w:szCs w:val="20"/>
        </w:rPr>
        <w:t xml:space="preserve"> wymuszając często przechodzenie w tryb telepracy czy zastępowanie handlu konwencjonalnego zaangażowaniem w e-commerce.</w:t>
      </w:r>
    </w:p>
    <w:p w14:paraId="7323C92D" w14:textId="77777777" w:rsidR="005B2D82" w:rsidRPr="005B2D82" w:rsidRDefault="005B2D82" w:rsidP="005B2D82">
      <w:pPr>
        <w:rPr>
          <w:sz w:val="10"/>
          <w:szCs w:val="10"/>
        </w:rPr>
      </w:pPr>
    </w:p>
    <w:p w14:paraId="484AC2D9" w14:textId="77777777" w:rsidR="00B93B6D" w:rsidRPr="00D96DF9" w:rsidRDefault="00B93B6D" w:rsidP="005B2D82">
      <w:pPr>
        <w:ind w:firstLine="0"/>
        <w:jc w:val="center"/>
        <w:rPr>
          <w:rFonts w:cs="Arial"/>
          <w:i/>
          <w:iCs/>
          <w:sz w:val="18"/>
          <w:szCs w:val="18"/>
        </w:rPr>
      </w:pPr>
      <w:r w:rsidRPr="00CC4D2F">
        <w:rPr>
          <w:rFonts w:cs="Arial"/>
          <w:i/>
          <w:iCs/>
          <w:sz w:val="18"/>
          <w:szCs w:val="18"/>
        </w:rPr>
        <w:t>Oferta wynajmu biura jest elastyczna - można wynająć większe, mniejsze sale, lub też sam wirtualny adres, jest dużo możliwości pod tym względem</w:t>
      </w:r>
      <w:r>
        <w:rPr>
          <w:rFonts w:cs="Arial"/>
          <w:i/>
          <w:iCs/>
          <w:sz w:val="18"/>
          <w:szCs w:val="18"/>
        </w:rPr>
        <w:t>.</w:t>
      </w:r>
    </w:p>
    <w:p w14:paraId="7721D106" w14:textId="47120ECE" w:rsidR="00B93B6D" w:rsidRDefault="005B2D82" w:rsidP="005B2D82">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koniński</w:t>
      </w:r>
      <w:r>
        <w:rPr>
          <w:rFonts w:cs="Arial"/>
          <w:i/>
          <w:iCs/>
          <w:sz w:val="18"/>
          <w:szCs w:val="18"/>
        </w:rPr>
        <w:t>]</w:t>
      </w:r>
    </w:p>
    <w:p w14:paraId="1ACEBC9F" w14:textId="77777777" w:rsidR="005B2D82" w:rsidRPr="005B2D82" w:rsidRDefault="005B2D82" w:rsidP="005B2D82">
      <w:pPr>
        <w:rPr>
          <w:sz w:val="10"/>
          <w:szCs w:val="10"/>
        </w:rPr>
      </w:pPr>
    </w:p>
    <w:p w14:paraId="675CDD58" w14:textId="33D12763" w:rsidR="00B93B6D" w:rsidRPr="00D96DF9" w:rsidRDefault="00B93B6D" w:rsidP="005B2D82">
      <w:pPr>
        <w:ind w:firstLine="0"/>
        <w:jc w:val="center"/>
        <w:rPr>
          <w:rFonts w:cs="Arial"/>
          <w:i/>
          <w:iCs/>
          <w:sz w:val="18"/>
          <w:szCs w:val="18"/>
        </w:rPr>
      </w:pPr>
      <w:r>
        <w:rPr>
          <w:rFonts w:cs="Arial"/>
          <w:i/>
          <w:iCs/>
          <w:sz w:val="18"/>
          <w:szCs w:val="18"/>
        </w:rPr>
        <w:t>O</w:t>
      </w:r>
      <w:r w:rsidRPr="00323635">
        <w:rPr>
          <w:rFonts w:cs="Arial"/>
          <w:i/>
          <w:iCs/>
          <w:sz w:val="18"/>
          <w:szCs w:val="18"/>
        </w:rPr>
        <w:t xml:space="preserve">ferta stowarzyszenia musi odpowiadać na potrzeby wszystkich firm, a nie jednej. I potrzebę, którą miałem </w:t>
      </w:r>
      <w:r w:rsidR="005B2D82">
        <w:rPr>
          <w:rFonts w:cs="Arial"/>
          <w:i/>
          <w:iCs/>
          <w:sz w:val="18"/>
          <w:szCs w:val="18"/>
        </w:rPr>
        <w:t>–</w:t>
      </w:r>
      <w:r w:rsidRPr="00323635">
        <w:rPr>
          <w:rFonts w:cs="Arial"/>
          <w:i/>
          <w:iCs/>
          <w:sz w:val="18"/>
          <w:szCs w:val="18"/>
        </w:rPr>
        <w:t xml:space="preserve"> jeśli tego nie było w ofercie, to zawsze stowarzyszenie starało mi się pomóc indywidualnie, czy poprzez nawiązanie kontaktu, czy wskazanie, gdzie mogę taką pomoc uzyskać, gdzie szukać informacji, jakich potrzebowałem</w:t>
      </w:r>
      <w:r>
        <w:rPr>
          <w:rFonts w:cs="Arial"/>
          <w:i/>
          <w:iCs/>
          <w:sz w:val="18"/>
          <w:szCs w:val="18"/>
        </w:rPr>
        <w:t>.</w:t>
      </w:r>
    </w:p>
    <w:p w14:paraId="70A47712" w14:textId="64A5938B" w:rsidR="00B93B6D" w:rsidRDefault="005B2D82" w:rsidP="005B2D82">
      <w:pPr>
        <w:ind w:firstLine="0"/>
        <w:jc w:val="center"/>
        <w:rPr>
          <w:rFonts w:cs="Arial"/>
          <w:i/>
          <w:iCs/>
          <w:sz w:val="18"/>
          <w:szCs w:val="18"/>
        </w:rPr>
      </w:pPr>
      <w:r>
        <w:rPr>
          <w:rFonts w:cs="Arial"/>
          <w:i/>
          <w:iCs/>
          <w:sz w:val="18"/>
          <w:szCs w:val="18"/>
        </w:rPr>
        <w:t xml:space="preserve">[TDI </w:t>
      </w:r>
      <w:r w:rsidR="00B93B6D">
        <w:rPr>
          <w:rFonts w:cs="Arial"/>
          <w:i/>
          <w:iCs/>
          <w:sz w:val="18"/>
          <w:szCs w:val="18"/>
        </w:rPr>
        <w:t>podregion leszczyński</w:t>
      </w:r>
      <w:r>
        <w:rPr>
          <w:rFonts w:cs="Arial"/>
          <w:i/>
          <w:iCs/>
          <w:sz w:val="18"/>
          <w:szCs w:val="18"/>
        </w:rPr>
        <w:t>]</w:t>
      </w:r>
    </w:p>
    <w:p w14:paraId="3F1A1B1B" w14:textId="77777777" w:rsidR="005B2D82" w:rsidRPr="005B2D82" w:rsidRDefault="005B2D82" w:rsidP="005B2D82">
      <w:pPr>
        <w:rPr>
          <w:sz w:val="10"/>
          <w:szCs w:val="10"/>
        </w:rPr>
      </w:pPr>
    </w:p>
    <w:p w14:paraId="7078E246" w14:textId="423A00C8" w:rsidR="00B93B6D" w:rsidRDefault="00B93B6D" w:rsidP="00B93B6D">
      <w:pPr>
        <w:spacing w:before="120" w:after="120"/>
        <w:rPr>
          <w:rFonts w:cs="Arial"/>
          <w:szCs w:val="20"/>
        </w:rPr>
      </w:pPr>
      <w:r>
        <w:rPr>
          <w:rFonts w:cs="Arial"/>
          <w:szCs w:val="20"/>
        </w:rPr>
        <w:t xml:space="preserve">Adekwatność oferty w kontekście potrzeb przedsiębiorstw była także dostrzegana </w:t>
      </w:r>
      <w:r w:rsidR="00B97541">
        <w:rPr>
          <w:rFonts w:cs="Arial"/>
          <w:szCs w:val="20"/>
        </w:rPr>
        <w:br/>
      </w:r>
      <w:r>
        <w:rPr>
          <w:rFonts w:cs="Arial"/>
          <w:szCs w:val="20"/>
        </w:rPr>
        <w:t xml:space="preserve">w odniesieniu do podstawowych i w miarę prostych kwestii, jak te związane z </w:t>
      </w:r>
      <w:r w:rsidR="00E3389F">
        <w:rPr>
          <w:rFonts w:cs="Arial"/>
          <w:szCs w:val="20"/>
        </w:rPr>
        <w:t>zakładaniem</w:t>
      </w:r>
      <w:r>
        <w:rPr>
          <w:rFonts w:cs="Arial"/>
          <w:szCs w:val="20"/>
        </w:rPr>
        <w:t xml:space="preserve"> działalności gospodarczej. Zwracano uwagę na znaczenie te</w:t>
      </w:r>
      <w:r w:rsidR="00E3389F">
        <w:rPr>
          <w:rFonts w:cs="Arial"/>
          <w:szCs w:val="20"/>
        </w:rPr>
        <w:t xml:space="preserve">go rodzaju doradztwa dla osób </w:t>
      </w:r>
      <w:r>
        <w:rPr>
          <w:rFonts w:cs="Arial"/>
          <w:szCs w:val="20"/>
        </w:rPr>
        <w:t>dopiero startują</w:t>
      </w:r>
      <w:r w:rsidR="00E3389F">
        <w:rPr>
          <w:rFonts w:cs="Arial"/>
          <w:szCs w:val="20"/>
        </w:rPr>
        <w:t>cych</w:t>
      </w:r>
      <w:r>
        <w:rPr>
          <w:rFonts w:cs="Arial"/>
          <w:szCs w:val="20"/>
        </w:rPr>
        <w:t xml:space="preserve"> w biznesie, </w:t>
      </w:r>
      <w:r w:rsidR="00E3389F">
        <w:rPr>
          <w:rFonts w:cs="Arial"/>
          <w:szCs w:val="20"/>
        </w:rPr>
        <w:t>dla których</w:t>
      </w:r>
      <w:r>
        <w:rPr>
          <w:rFonts w:cs="Arial"/>
          <w:szCs w:val="20"/>
        </w:rPr>
        <w:t xml:space="preserve"> kwest</w:t>
      </w:r>
      <w:r w:rsidR="005B2D82">
        <w:rPr>
          <w:rFonts w:cs="Arial"/>
          <w:szCs w:val="20"/>
        </w:rPr>
        <w:t>ie formalne mogą być problemem.</w:t>
      </w:r>
    </w:p>
    <w:p w14:paraId="3F4CDB2A" w14:textId="77777777" w:rsidR="005B2D82" w:rsidRPr="005B2D82" w:rsidRDefault="005B2D82" w:rsidP="005B2D82">
      <w:pPr>
        <w:rPr>
          <w:sz w:val="10"/>
          <w:szCs w:val="10"/>
        </w:rPr>
      </w:pPr>
    </w:p>
    <w:p w14:paraId="688D97A1" w14:textId="4457C226" w:rsidR="00B93B6D" w:rsidRPr="00D96DF9" w:rsidRDefault="00B93B6D" w:rsidP="005B2D82">
      <w:pPr>
        <w:ind w:firstLine="0"/>
        <w:jc w:val="center"/>
        <w:rPr>
          <w:rFonts w:cs="Arial"/>
          <w:i/>
          <w:iCs/>
          <w:sz w:val="18"/>
          <w:szCs w:val="18"/>
        </w:rPr>
      </w:pPr>
      <w:r>
        <w:rPr>
          <w:rFonts w:cs="Arial"/>
          <w:i/>
          <w:iCs/>
          <w:sz w:val="18"/>
          <w:szCs w:val="18"/>
        </w:rPr>
        <w:t>T</w:t>
      </w:r>
      <w:r w:rsidRPr="00F5309D">
        <w:rPr>
          <w:rFonts w:cs="Arial"/>
          <w:i/>
          <w:iCs/>
          <w:sz w:val="18"/>
          <w:szCs w:val="18"/>
        </w:rPr>
        <w:t xml:space="preserve">akie działania są potrzebne, bo jest wielu przedsiębiorców, którzy nie wiedzą, jak się poruszać </w:t>
      </w:r>
      <w:r w:rsidR="00C42A89">
        <w:rPr>
          <w:rFonts w:cs="Arial"/>
          <w:i/>
          <w:iCs/>
          <w:sz w:val="18"/>
          <w:szCs w:val="18"/>
        </w:rPr>
        <w:br/>
      </w:r>
      <w:r w:rsidRPr="00F5309D">
        <w:rPr>
          <w:rFonts w:cs="Arial"/>
          <w:i/>
          <w:iCs/>
          <w:sz w:val="18"/>
          <w:szCs w:val="18"/>
        </w:rPr>
        <w:t>w kwestii otwarcia firmy czy jak załatwić kwestie urzędowe</w:t>
      </w:r>
      <w:r>
        <w:rPr>
          <w:rFonts w:cs="Arial"/>
          <w:i/>
          <w:iCs/>
          <w:sz w:val="18"/>
          <w:szCs w:val="18"/>
        </w:rPr>
        <w:t>.</w:t>
      </w:r>
    </w:p>
    <w:p w14:paraId="1AFEF39A" w14:textId="142E49DC" w:rsidR="00B93B6D" w:rsidRDefault="005B2D82" w:rsidP="005B2D82">
      <w:pPr>
        <w:ind w:firstLine="0"/>
        <w:jc w:val="center"/>
        <w:rPr>
          <w:rFonts w:cs="Arial"/>
          <w:i/>
          <w:iCs/>
          <w:sz w:val="18"/>
          <w:szCs w:val="18"/>
        </w:rPr>
      </w:pPr>
      <w:r>
        <w:rPr>
          <w:rFonts w:cs="Arial"/>
          <w:i/>
          <w:iCs/>
          <w:sz w:val="18"/>
          <w:szCs w:val="18"/>
        </w:rPr>
        <w:t xml:space="preserve">[TDI </w:t>
      </w:r>
      <w:r w:rsidR="00B93B6D">
        <w:rPr>
          <w:rFonts w:cs="Arial"/>
          <w:i/>
          <w:iCs/>
          <w:sz w:val="18"/>
          <w:szCs w:val="18"/>
        </w:rPr>
        <w:t>podregion leszczyński</w:t>
      </w:r>
      <w:r>
        <w:rPr>
          <w:rFonts w:cs="Arial"/>
          <w:i/>
          <w:iCs/>
          <w:sz w:val="18"/>
          <w:szCs w:val="18"/>
        </w:rPr>
        <w:t>]</w:t>
      </w:r>
    </w:p>
    <w:p w14:paraId="4ED428E7" w14:textId="77777777" w:rsidR="005B2D82" w:rsidRPr="005B2D82" w:rsidRDefault="005B2D82" w:rsidP="005B2D82">
      <w:pPr>
        <w:rPr>
          <w:sz w:val="10"/>
          <w:szCs w:val="10"/>
        </w:rPr>
      </w:pPr>
    </w:p>
    <w:p w14:paraId="41D414F1" w14:textId="2218A672" w:rsidR="00B93B6D" w:rsidRDefault="00B93B6D" w:rsidP="00B93B6D">
      <w:pPr>
        <w:spacing w:before="120" w:after="120"/>
        <w:rPr>
          <w:rFonts w:cs="Arial"/>
          <w:szCs w:val="20"/>
        </w:rPr>
      </w:pPr>
      <w:r>
        <w:rPr>
          <w:rFonts w:cs="Arial"/>
          <w:szCs w:val="20"/>
        </w:rPr>
        <w:t xml:space="preserve">Oczywiście podejmowana i podkreślana często kwestia elastyczności miała swoje ograniczenia. Nie zawsze bowiem oferowane usługi były spersonalizowane, tj. dopasowane do potrzeb konkretnych firm, bo też w pełni nie mogły uwzględniać potrzeb każdego </w:t>
      </w:r>
      <w:r w:rsidR="00B97541">
        <w:rPr>
          <w:rFonts w:cs="Arial"/>
          <w:szCs w:val="20"/>
        </w:rPr>
        <w:br/>
      </w:r>
      <w:r>
        <w:rPr>
          <w:rFonts w:cs="Arial"/>
          <w:szCs w:val="20"/>
        </w:rPr>
        <w:t xml:space="preserve">z indywidualnych przedsiębiorstw. Z jednej strony spektrum potrzeb może być bardzo szerokie, ale co równie istotne znaczenie mogą mieć kwestie związane z pozyskiwaniem finansowania </w:t>
      </w:r>
      <w:r>
        <w:rPr>
          <w:rFonts w:cs="Arial"/>
          <w:szCs w:val="20"/>
        </w:rPr>
        <w:lastRenderedPageBreak/>
        <w:t xml:space="preserve">na usługi świadczone przez IOB. </w:t>
      </w:r>
      <w:r w:rsidRPr="00EE781A">
        <w:rPr>
          <w:rFonts w:cs="Arial"/>
          <w:szCs w:val="20"/>
        </w:rPr>
        <w:t>Zgodnie z deklaracjami złożonymi przez IOB uczestniczące w badaniu 20 na 44 podmioty korzystały ze środków WRPO 2014+. Dodatkowo</w:t>
      </w:r>
      <w:r w:rsidR="00E73D56">
        <w:rPr>
          <w:rFonts w:cs="Arial"/>
          <w:szCs w:val="20"/>
        </w:rPr>
        <w:t>,</w:t>
      </w:r>
      <w:r w:rsidRPr="00EE781A">
        <w:rPr>
          <w:rFonts w:cs="Arial"/>
          <w:szCs w:val="20"/>
        </w:rPr>
        <w:t xml:space="preserve"> zarówno beneficjenci programu regionalnego, jak i pozostałe podmioty</w:t>
      </w:r>
      <w:r w:rsidR="00E73D56">
        <w:rPr>
          <w:rFonts w:cs="Arial"/>
          <w:szCs w:val="20"/>
        </w:rPr>
        <w:t>,</w:t>
      </w:r>
      <w:r w:rsidRPr="00EE781A">
        <w:rPr>
          <w:rFonts w:cs="Arial"/>
          <w:szCs w:val="20"/>
        </w:rPr>
        <w:t xml:space="preserve"> mog</w:t>
      </w:r>
      <w:r w:rsidR="006F70CB">
        <w:rPr>
          <w:rFonts w:cs="Arial"/>
          <w:szCs w:val="20"/>
        </w:rPr>
        <w:t>li</w:t>
      </w:r>
      <w:r w:rsidRPr="00EE781A">
        <w:rPr>
          <w:rFonts w:cs="Arial"/>
          <w:szCs w:val="20"/>
        </w:rPr>
        <w:t xml:space="preserve"> korzystać </w:t>
      </w:r>
      <w:r w:rsidR="00B97541">
        <w:rPr>
          <w:rFonts w:cs="Arial"/>
          <w:szCs w:val="20"/>
        </w:rPr>
        <w:br/>
      </w:r>
      <w:r w:rsidRPr="00EE781A">
        <w:rPr>
          <w:rFonts w:cs="Arial"/>
          <w:szCs w:val="20"/>
        </w:rPr>
        <w:t xml:space="preserve">z dofinansowania na poziomie krajowym. Jak </w:t>
      </w:r>
      <w:r>
        <w:rPr>
          <w:rFonts w:cs="Arial"/>
          <w:szCs w:val="20"/>
        </w:rPr>
        <w:t xml:space="preserve">wiadomo pozyskiwanie takich środków wiąże się z koniecznością przygotowania wniosków o dofinansowanie, w tym zaplanowania przyszłego wsparcia. Pełne zindywidualizowanie oferty wiązałoby się z nadmiernym jej skomplikowaniem i niemożnością zaplanowania zarówno pod względem rzeczowym, jak i finansowym. W efekcie doradztwo, o którym mowa w cytowanej poniżej wypowiedzi, zdaniem </w:t>
      </w:r>
      <w:r w:rsidR="00E73D56">
        <w:rPr>
          <w:rFonts w:cs="Arial"/>
          <w:szCs w:val="20"/>
        </w:rPr>
        <w:t>przedsiębiorcy</w:t>
      </w:r>
      <w:r>
        <w:rPr>
          <w:rFonts w:cs="Arial"/>
          <w:szCs w:val="20"/>
        </w:rPr>
        <w:t xml:space="preserve"> </w:t>
      </w:r>
      <w:r w:rsidR="00B97541">
        <w:rPr>
          <w:rFonts w:cs="Arial"/>
          <w:szCs w:val="20"/>
        </w:rPr>
        <w:br/>
      </w:r>
      <w:r>
        <w:rPr>
          <w:rFonts w:cs="Arial"/>
          <w:szCs w:val="20"/>
        </w:rPr>
        <w:t xml:space="preserve">w niewielkim stopniu dotyczyło problemów, których doświadczała </w:t>
      </w:r>
      <w:r w:rsidR="00B26D65">
        <w:rPr>
          <w:rFonts w:cs="Arial"/>
          <w:szCs w:val="20"/>
        </w:rPr>
        <w:t>jego</w:t>
      </w:r>
      <w:r>
        <w:rPr>
          <w:rFonts w:cs="Arial"/>
          <w:szCs w:val="20"/>
        </w:rPr>
        <w:t xml:space="preserve"> firma</w:t>
      </w:r>
      <w:r w:rsidR="00126CC3">
        <w:rPr>
          <w:rFonts w:cs="Arial"/>
          <w:szCs w:val="20"/>
        </w:rPr>
        <w:t>, lecz</w:t>
      </w:r>
      <w:r>
        <w:rPr>
          <w:rFonts w:cs="Arial"/>
          <w:szCs w:val="20"/>
        </w:rPr>
        <w:t xml:space="preserve"> skupia</w:t>
      </w:r>
      <w:r w:rsidR="00126CC3">
        <w:rPr>
          <w:rFonts w:cs="Arial"/>
          <w:szCs w:val="20"/>
        </w:rPr>
        <w:t>ł</w:t>
      </w:r>
      <w:r w:rsidR="006F70CB">
        <w:rPr>
          <w:rFonts w:cs="Arial"/>
          <w:szCs w:val="20"/>
        </w:rPr>
        <w:t>o</w:t>
      </w:r>
      <w:r>
        <w:rPr>
          <w:rFonts w:cs="Arial"/>
          <w:szCs w:val="20"/>
        </w:rPr>
        <w:t xml:space="preserve"> się raczej na kwestiach uniwersalnych. </w:t>
      </w:r>
      <w:r w:rsidR="00126CC3">
        <w:rPr>
          <w:rFonts w:cs="Arial"/>
          <w:szCs w:val="20"/>
        </w:rPr>
        <w:t>Z</w:t>
      </w:r>
      <w:r>
        <w:rPr>
          <w:rFonts w:cs="Arial"/>
          <w:szCs w:val="20"/>
        </w:rPr>
        <w:t xml:space="preserve">głaszane obiekcje należy potraktować jako sytuacje rzeczywistą, </w:t>
      </w:r>
      <w:r w:rsidR="00126CC3">
        <w:rPr>
          <w:rFonts w:cs="Arial"/>
          <w:szCs w:val="20"/>
        </w:rPr>
        <w:t>jednak należy</w:t>
      </w:r>
      <w:r>
        <w:rPr>
          <w:rFonts w:cs="Arial"/>
          <w:szCs w:val="20"/>
        </w:rPr>
        <w:t xml:space="preserve"> uwzględnić</w:t>
      </w:r>
      <w:r w:rsidR="00126CC3">
        <w:rPr>
          <w:rFonts w:cs="Arial"/>
          <w:szCs w:val="20"/>
        </w:rPr>
        <w:t xml:space="preserve"> także</w:t>
      </w:r>
      <w:r>
        <w:rPr>
          <w:rFonts w:cs="Arial"/>
          <w:szCs w:val="20"/>
        </w:rPr>
        <w:t xml:space="preserve"> nakreślony wyżej kontekst.</w:t>
      </w:r>
    </w:p>
    <w:p w14:paraId="4E1BB592" w14:textId="77777777" w:rsidR="005C0DF3" w:rsidRPr="005C0DF3" w:rsidRDefault="005C0DF3" w:rsidP="005C0DF3">
      <w:pPr>
        <w:rPr>
          <w:sz w:val="10"/>
          <w:szCs w:val="10"/>
        </w:rPr>
      </w:pPr>
    </w:p>
    <w:p w14:paraId="00342BA9" w14:textId="7C1BD210" w:rsidR="00B93B6D" w:rsidRPr="00D96DF9" w:rsidRDefault="00B93B6D" w:rsidP="005C0DF3">
      <w:pPr>
        <w:ind w:firstLine="0"/>
        <w:jc w:val="center"/>
        <w:rPr>
          <w:rFonts w:cs="Arial"/>
          <w:i/>
          <w:iCs/>
          <w:sz w:val="18"/>
          <w:szCs w:val="18"/>
        </w:rPr>
      </w:pPr>
      <w:r w:rsidRPr="0098515C">
        <w:rPr>
          <w:rFonts w:cs="Arial"/>
          <w:i/>
          <w:iCs/>
          <w:sz w:val="18"/>
          <w:szCs w:val="18"/>
        </w:rPr>
        <w:t xml:space="preserve">To musiałoby być bardziej dopasowane do naszych potrzeb, a mamy dużo potrzeb wewnątrz firmy, żeby usprawnić różne procesy. To nie może być tylko opracowanie, a musi być opracowanie </w:t>
      </w:r>
      <w:r w:rsidR="00C42A89">
        <w:rPr>
          <w:rFonts w:cs="Arial"/>
          <w:i/>
          <w:iCs/>
          <w:sz w:val="18"/>
          <w:szCs w:val="18"/>
        </w:rPr>
        <w:br/>
      </w:r>
      <w:r w:rsidRPr="0098515C">
        <w:rPr>
          <w:rFonts w:cs="Arial"/>
          <w:i/>
          <w:iCs/>
          <w:sz w:val="18"/>
          <w:szCs w:val="18"/>
        </w:rPr>
        <w:t>i wdrożenie projektu. To nie może być tylko dokument do czytania, musiałoby się skończyć wdrożeniem. To było doradztwo bardziej ogólne niż rozwiązywanie konkretnych naszych wewnętrznych problemów</w:t>
      </w:r>
      <w:r>
        <w:rPr>
          <w:rFonts w:cs="Arial"/>
          <w:i/>
          <w:iCs/>
          <w:sz w:val="18"/>
          <w:szCs w:val="18"/>
        </w:rPr>
        <w:t>.</w:t>
      </w:r>
    </w:p>
    <w:p w14:paraId="6C7B9828" w14:textId="2AE4C39A" w:rsidR="00B93B6D" w:rsidRDefault="005C0DF3" w:rsidP="005C0DF3">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 xml:space="preserve">podregion </w:t>
      </w:r>
      <w:r w:rsidR="00B93B6D" w:rsidRPr="0098515C">
        <w:rPr>
          <w:rFonts w:cs="Arial"/>
          <w:i/>
          <w:iCs/>
          <w:sz w:val="18"/>
          <w:szCs w:val="18"/>
        </w:rPr>
        <w:t>poznański</w:t>
      </w:r>
      <w:r>
        <w:rPr>
          <w:rFonts w:cs="Arial"/>
          <w:i/>
          <w:iCs/>
          <w:sz w:val="18"/>
          <w:szCs w:val="18"/>
        </w:rPr>
        <w:t>]</w:t>
      </w:r>
    </w:p>
    <w:p w14:paraId="2530AC6F" w14:textId="77777777" w:rsidR="005C0DF3" w:rsidRPr="005C0DF3" w:rsidRDefault="005C0DF3" w:rsidP="005C0DF3">
      <w:pPr>
        <w:spacing w:after="120"/>
        <w:ind w:firstLine="0"/>
        <w:jc w:val="center"/>
        <w:rPr>
          <w:rFonts w:cs="Arial"/>
          <w:i/>
          <w:iCs/>
          <w:sz w:val="10"/>
          <w:szCs w:val="10"/>
        </w:rPr>
      </w:pPr>
    </w:p>
    <w:p w14:paraId="5C89255A" w14:textId="60571124" w:rsidR="00B93B6D" w:rsidRDefault="00B93B6D" w:rsidP="00B93B6D">
      <w:pPr>
        <w:spacing w:before="120" w:after="120"/>
        <w:rPr>
          <w:rFonts w:cs="Arial"/>
          <w:szCs w:val="20"/>
        </w:rPr>
      </w:pPr>
      <w:r>
        <w:rPr>
          <w:rFonts w:cs="Arial"/>
          <w:szCs w:val="20"/>
        </w:rPr>
        <w:t xml:space="preserve">W kontekście dopasowania do potrzeb przedsiębiorców należy ponownie nawiązać do podejmowanej już wcześniej kwestii zakresu oferty. </w:t>
      </w:r>
      <w:r w:rsidR="00B62673">
        <w:rPr>
          <w:rFonts w:cs="Arial"/>
          <w:szCs w:val="20"/>
        </w:rPr>
        <w:t>W</w:t>
      </w:r>
      <w:r>
        <w:rPr>
          <w:rFonts w:cs="Arial"/>
          <w:szCs w:val="20"/>
        </w:rPr>
        <w:t xml:space="preserve"> tym </w:t>
      </w:r>
      <w:r w:rsidR="006F70CB">
        <w:rPr>
          <w:rFonts w:cs="Arial"/>
          <w:szCs w:val="20"/>
        </w:rPr>
        <w:t>względzie</w:t>
      </w:r>
      <w:r>
        <w:rPr>
          <w:rFonts w:cs="Arial"/>
          <w:szCs w:val="20"/>
        </w:rPr>
        <w:t xml:space="preserve"> </w:t>
      </w:r>
      <w:r w:rsidR="00B62673">
        <w:rPr>
          <w:rFonts w:cs="Arial"/>
          <w:szCs w:val="20"/>
        </w:rPr>
        <w:t xml:space="preserve">zwraca </w:t>
      </w:r>
      <w:r>
        <w:rPr>
          <w:rFonts w:cs="Arial"/>
          <w:szCs w:val="20"/>
        </w:rPr>
        <w:t>uwagę opinia jednego z</w:t>
      </w:r>
      <w:r w:rsidR="00F43462">
        <w:rPr>
          <w:rFonts w:cs="Arial"/>
          <w:szCs w:val="20"/>
        </w:rPr>
        <w:t xml:space="preserve"> </w:t>
      </w:r>
      <w:r>
        <w:rPr>
          <w:rFonts w:cs="Arial"/>
          <w:szCs w:val="20"/>
        </w:rPr>
        <w:t xml:space="preserve">klientów </w:t>
      </w:r>
      <w:r w:rsidR="00B62673" w:rsidRPr="00B62673">
        <w:rPr>
          <w:rFonts w:cs="Arial"/>
          <w:szCs w:val="20"/>
        </w:rPr>
        <w:t>Poznański</w:t>
      </w:r>
      <w:r w:rsidR="00B62673">
        <w:rPr>
          <w:rFonts w:cs="Arial"/>
          <w:szCs w:val="20"/>
        </w:rPr>
        <w:t>ego</w:t>
      </w:r>
      <w:r w:rsidR="00B62673" w:rsidRPr="00B62673">
        <w:rPr>
          <w:rFonts w:cs="Arial"/>
          <w:szCs w:val="20"/>
        </w:rPr>
        <w:t xml:space="preserve"> Park</w:t>
      </w:r>
      <w:r w:rsidR="00B62673">
        <w:rPr>
          <w:rFonts w:cs="Arial"/>
          <w:szCs w:val="20"/>
        </w:rPr>
        <w:t>u Naukowo-Technologicznego</w:t>
      </w:r>
      <w:r>
        <w:rPr>
          <w:rFonts w:cs="Arial"/>
          <w:szCs w:val="20"/>
        </w:rPr>
        <w:t xml:space="preserve"> </w:t>
      </w:r>
      <w:r w:rsidR="00B62673">
        <w:rPr>
          <w:rFonts w:cs="Arial"/>
          <w:szCs w:val="20"/>
        </w:rPr>
        <w:t>dotycząca</w:t>
      </w:r>
      <w:r>
        <w:rPr>
          <w:rFonts w:cs="Arial"/>
          <w:szCs w:val="20"/>
        </w:rPr>
        <w:t xml:space="preserve"> nieodpłatności niektórych usług, które </w:t>
      </w:r>
      <w:r w:rsidR="006F70CB">
        <w:rPr>
          <w:rFonts w:cs="Arial"/>
          <w:szCs w:val="20"/>
        </w:rPr>
        <w:t xml:space="preserve">jego </w:t>
      </w:r>
      <w:r>
        <w:rPr>
          <w:rFonts w:cs="Arial"/>
          <w:szCs w:val="20"/>
        </w:rPr>
        <w:t xml:space="preserve">zdaniem </w:t>
      </w:r>
      <w:r w:rsidR="00B62673">
        <w:rPr>
          <w:rFonts w:cs="Arial"/>
          <w:szCs w:val="20"/>
        </w:rPr>
        <w:t>mogłyby</w:t>
      </w:r>
      <w:r>
        <w:rPr>
          <w:rFonts w:cs="Arial"/>
          <w:szCs w:val="20"/>
        </w:rPr>
        <w:t xml:space="preserve"> być zastąpione samodzielnym zaangażowaniem przedsiębiorców. Dotyczy to prostych usług informacyjnych, </w:t>
      </w:r>
      <w:r w:rsidR="00AF5A8A">
        <w:rPr>
          <w:rFonts w:cs="Arial"/>
          <w:szCs w:val="20"/>
        </w:rPr>
        <w:t xml:space="preserve">do </w:t>
      </w:r>
      <w:r>
        <w:rPr>
          <w:rFonts w:cs="Arial"/>
          <w:szCs w:val="20"/>
        </w:rPr>
        <w:t>któr</w:t>
      </w:r>
      <w:r w:rsidR="00AF5A8A">
        <w:rPr>
          <w:rFonts w:cs="Arial"/>
          <w:szCs w:val="20"/>
        </w:rPr>
        <w:t>ych</w:t>
      </w:r>
      <w:r>
        <w:rPr>
          <w:rFonts w:cs="Arial"/>
          <w:szCs w:val="20"/>
        </w:rPr>
        <w:t xml:space="preserve"> </w:t>
      </w:r>
      <w:r w:rsidR="005146AC">
        <w:rPr>
          <w:rFonts w:cs="Arial"/>
          <w:szCs w:val="20"/>
        </w:rPr>
        <w:t xml:space="preserve">(do różnego rodzaju zasobów, baz danych itd.) </w:t>
      </w:r>
      <w:r>
        <w:rPr>
          <w:rFonts w:cs="Arial"/>
          <w:szCs w:val="20"/>
        </w:rPr>
        <w:t xml:space="preserve">w dobie upowszechnienia narzędzi internetowych </w:t>
      </w:r>
      <w:r w:rsidR="005146AC">
        <w:rPr>
          <w:rFonts w:cs="Arial"/>
          <w:szCs w:val="20"/>
        </w:rPr>
        <w:t xml:space="preserve">istnieje </w:t>
      </w:r>
      <w:r>
        <w:rPr>
          <w:rFonts w:cs="Arial"/>
          <w:szCs w:val="20"/>
        </w:rPr>
        <w:t>szeroki i</w:t>
      </w:r>
      <w:r w:rsidR="00F43462">
        <w:rPr>
          <w:rFonts w:cs="Arial"/>
          <w:szCs w:val="20"/>
        </w:rPr>
        <w:t xml:space="preserve"> </w:t>
      </w:r>
      <w:r>
        <w:rPr>
          <w:rFonts w:cs="Arial"/>
          <w:szCs w:val="20"/>
        </w:rPr>
        <w:t>również nieodpłatny dostęp</w:t>
      </w:r>
      <w:r w:rsidR="0077626C">
        <w:rPr>
          <w:rFonts w:cs="Arial"/>
          <w:szCs w:val="20"/>
        </w:rPr>
        <w:t xml:space="preserve">. </w:t>
      </w:r>
      <w:r>
        <w:rPr>
          <w:rFonts w:cs="Arial"/>
          <w:szCs w:val="20"/>
        </w:rPr>
        <w:t>Inn</w:t>
      </w:r>
      <w:r w:rsidR="00121B7B">
        <w:rPr>
          <w:rFonts w:cs="Arial"/>
          <w:szCs w:val="20"/>
        </w:rPr>
        <w:t>ą</w:t>
      </w:r>
      <w:r>
        <w:rPr>
          <w:rFonts w:cs="Arial"/>
          <w:szCs w:val="20"/>
        </w:rPr>
        <w:t xml:space="preserve"> kwesti</w:t>
      </w:r>
      <w:r w:rsidR="00121B7B">
        <w:rPr>
          <w:rFonts w:cs="Arial"/>
          <w:szCs w:val="20"/>
        </w:rPr>
        <w:t>ą</w:t>
      </w:r>
      <w:r>
        <w:rPr>
          <w:rFonts w:cs="Arial"/>
          <w:szCs w:val="20"/>
        </w:rPr>
        <w:t xml:space="preserve"> są kompetencje przedsiębiorców </w:t>
      </w:r>
      <w:r w:rsidR="00B97541">
        <w:rPr>
          <w:rFonts w:cs="Arial"/>
          <w:szCs w:val="20"/>
        </w:rPr>
        <w:br/>
      </w:r>
      <w:r>
        <w:rPr>
          <w:rFonts w:cs="Arial"/>
          <w:szCs w:val="20"/>
        </w:rPr>
        <w:t xml:space="preserve">w zakresie poszukiwania </w:t>
      </w:r>
      <w:r w:rsidR="0077626C">
        <w:rPr>
          <w:rFonts w:cs="Arial"/>
          <w:szCs w:val="20"/>
        </w:rPr>
        <w:t xml:space="preserve">takich </w:t>
      </w:r>
      <w:r>
        <w:rPr>
          <w:rFonts w:cs="Arial"/>
          <w:szCs w:val="20"/>
        </w:rPr>
        <w:t xml:space="preserve">informacji. </w:t>
      </w:r>
      <w:r w:rsidR="007535EF">
        <w:rPr>
          <w:rFonts w:cs="Arial"/>
          <w:szCs w:val="20"/>
        </w:rPr>
        <w:t>N</w:t>
      </w:r>
      <w:r>
        <w:rPr>
          <w:rFonts w:cs="Arial"/>
          <w:szCs w:val="20"/>
        </w:rPr>
        <w:t>ależą</w:t>
      </w:r>
      <w:r w:rsidR="007535EF">
        <w:rPr>
          <w:rFonts w:cs="Arial"/>
          <w:szCs w:val="20"/>
        </w:rPr>
        <w:t xml:space="preserve"> one</w:t>
      </w:r>
      <w:r>
        <w:rPr>
          <w:rFonts w:cs="Arial"/>
          <w:szCs w:val="20"/>
        </w:rPr>
        <w:t xml:space="preserve"> do kanonu podstawowych umiejętności menedżerskich. Poszukiwanie informacji </w:t>
      </w:r>
      <w:r w:rsidRPr="00196461">
        <w:rPr>
          <w:rFonts w:cs="Arial"/>
          <w:szCs w:val="20"/>
        </w:rPr>
        <w:t>pozwala</w:t>
      </w:r>
      <w:r>
        <w:rPr>
          <w:rFonts w:cs="Arial"/>
          <w:szCs w:val="20"/>
        </w:rPr>
        <w:t xml:space="preserve"> bowiem</w:t>
      </w:r>
      <w:r w:rsidRPr="00196461">
        <w:rPr>
          <w:rFonts w:cs="Arial"/>
          <w:szCs w:val="20"/>
        </w:rPr>
        <w:t xml:space="preserve"> na podejmowanie właściwych decyzji</w:t>
      </w:r>
      <w:r w:rsidR="007535EF">
        <w:rPr>
          <w:rFonts w:cs="Arial"/>
          <w:szCs w:val="20"/>
        </w:rPr>
        <w:t>. Sprawny mene</w:t>
      </w:r>
      <w:r>
        <w:rPr>
          <w:rFonts w:cs="Arial"/>
          <w:szCs w:val="20"/>
        </w:rPr>
        <w:t xml:space="preserve">dżer </w:t>
      </w:r>
      <w:r>
        <w:t>potrafi zidentyfikować i dobrać źródła danych potrzebnych do dokonania analizy strategicznej</w:t>
      </w:r>
      <w:r w:rsidR="005C6FD6">
        <w:t xml:space="preserve"> oraz</w:t>
      </w:r>
      <w:r>
        <w:t xml:space="preserve"> umie </w:t>
      </w:r>
      <w:r w:rsidR="005C6FD6">
        <w:t xml:space="preserve">je </w:t>
      </w:r>
      <w:r>
        <w:t xml:space="preserve">przetwarzać i wyciągać z nich wnioski służące ocenie potencjału </w:t>
      </w:r>
      <w:r w:rsidR="001F7103">
        <w:t>i</w:t>
      </w:r>
      <w:r>
        <w:t xml:space="preserve"> pozycji przedsiębiorstwa</w:t>
      </w:r>
      <w:r>
        <w:rPr>
          <w:rStyle w:val="Odwoanieprzypisudolnego"/>
          <w:rFonts w:cs="Arial"/>
          <w:szCs w:val="20"/>
        </w:rPr>
        <w:footnoteReference w:id="54"/>
      </w:r>
      <w:r w:rsidR="005C6FD6">
        <w:t>.</w:t>
      </w:r>
      <w:r>
        <w:rPr>
          <w:rFonts w:cs="Arial"/>
          <w:szCs w:val="20"/>
        </w:rPr>
        <w:t xml:space="preserve"> Fakt korzystania przez przedsiębiorstwa z tego rodzaju prostych, choć nieodpłatnie świadczonych usług należy zatem rozpatrywać </w:t>
      </w:r>
      <w:r w:rsidR="00B97541">
        <w:rPr>
          <w:rFonts w:cs="Arial"/>
          <w:szCs w:val="20"/>
        </w:rPr>
        <w:br/>
      </w:r>
      <w:r>
        <w:rPr>
          <w:rFonts w:cs="Arial"/>
          <w:szCs w:val="20"/>
        </w:rPr>
        <w:t>w kontekście dążenia do optymalizacji czasu i zasobów.</w:t>
      </w:r>
      <w:r w:rsidR="00B61B8E">
        <w:rPr>
          <w:rFonts w:cs="Arial"/>
          <w:szCs w:val="20"/>
        </w:rPr>
        <w:t xml:space="preserve"> </w:t>
      </w:r>
      <w:r>
        <w:rPr>
          <w:rFonts w:cs="Arial"/>
          <w:szCs w:val="20"/>
        </w:rPr>
        <w:t>Innymi słowy nie ma potrzeby poświęcać czasu i energii na kwestie, które można pozyskać</w:t>
      </w:r>
      <w:r w:rsidR="00455985">
        <w:rPr>
          <w:rFonts w:cs="Arial"/>
          <w:szCs w:val="20"/>
        </w:rPr>
        <w:t xml:space="preserve"> </w:t>
      </w:r>
      <w:r>
        <w:rPr>
          <w:rFonts w:cs="Arial"/>
          <w:szCs w:val="20"/>
        </w:rPr>
        <w:t xml:space="preserve">bez takiej konieczności, </w:t>
      </w:r>
      <w:r w:rsidR="00B97541">
        <w:rPr>
          <w:rFonts w:cs="Arial"/>
          <w:szCs w:val="20"/>
        </w:rPr>
        <w:br/>
      </w:r>
      <w:r>
        <w:rPr>
          <w:rFonts w:cs="Arial"/>
          <w:szCs w:val="20"/>
        </w:rPr>
        <w:t>a</w:t>
      </w:r>
      <w:r w:rsidR="00F43462">
        <w:rPr>
          <w:rFonts w:cs="Arial"/>
          <w:szCs w:val="20"/>
        </w:rPr>
        <w:t xml:space="preserve"> </w:t>
      </w:r>
      <w:r>
        <w:rPr>
          <w:rFonts w:cs="Arial"/>
          <w:szCs w:val="20"/>
        </w:rPr>
        <w:t>w</w:t>
      </w:r>
      <w:r w:rsidR="00F43462">
        <w:rPr>
          <w:rFonts w:cs="Arial"/>
          <w:szCs w:val="20"/>
        </w:rPr>
        <w:t xml:space="preserve"> </w:t>
      </w:r>
      <w:r>
        <w:rPr>
          <w:rFonts w:cs="Arial"/>
          <w:szCs w:val="20"/>
        </w:rPr>
        <w:t xml:space="preserve">dodatku </w:t>
      </w:r>
      <w:r w:rsidR="00455985">
        <w:rPr>
          <w:rFonts w:cs="Arial"/>
          <w:szCs w:val="20"/>
        </w:rPr>
        <w:t>za darmo</w:t>
      </w:r>
      <w:r>
        <w:rPr>
          <w:rFonts w:cs="Arial"/>
          <w:szCs w:val="20"/>
        </w:rPr>
        <w:t>. W takich sytuacjach tylko ich nieodpłatność sprawia, że są atrakcyjne dla potencjalnych odbiorców. Może to być dla wielkopolskich IOB sygnał, że prosta oferta usług doradczych, jakkolwiek łatwa w przygotowaniu i realizacji, niekoniecznie musi być atrakcyjna z punktu widzenia biznesu.</w:t>
      </w:r>
    </w:p>
    <w:p w14:paraId="40177911" w14:textId="77777777" w:rsidR="005C0DF3" w:rsidRPr="005C0DF3" w:rsidRDefault="005C0DF3" w:rsidP="005C0DF3">
      <w:pPr>
        <w:rPr>
          <w:sz w:val="10"/>
          <w:szCs w:val="10"/>
        </w:rPr>
      </w:pPr>
    </w:p>
    <w:p w14:paraId="5F9822E3" w14:textId="2E301175" w:rsidR="00B93B6D" w:rsidRPr="00D96DF9" w:rsidRDefault="00B93B6D" w:rsidP="005C0DF3">
      <w:pPr>
        <w:ind w:firstLine="0"/>
        <w:jc w:val="center"/>
        <w:rPr>
          <w:rFonts w:cs="Arial"/>
          <w:i/>
          <w:iCs/>
          <w:sz w:val="18"/>
          <w:szCs w:val="18"/>
        </w:rPr>
      </w:pPr>
      <w:r>
        <w:rPr>
          <w:rFonts w:cs="Arial"/>
          <w:i/>
          <w:iCs/>
          <w:sz w:val="18"/>
          <w:szCs w:val="18"/>
        </w:rPr>
        <w:t>J</w:t>
      </w:r>
      <w:r w:rsidRPr="00F3000D">
        <w:rPr>
          <w:rFonts w:cs="Arial"/>
          <w:i/>
          <w:iCs/>
          <w:sz w:val="18"/>
          <w:szCs w:val="18"/>
        </w:rPr>
        <w:t xml:space="preserve">esteśmy objęci procesem inkubacji </w:t>
      </w:r>
      <w:r w:rsidR="009B3DC7">
        <w:rPr>
          <w:rFonts w:cs="Arial"/>
          <w:i/>
          <w:iCs/>
          <w:sz w:val="18"/>
          <w:szCs w:val="18"/>
        </w:rPr>
        <w:t xml:space="preserve">w </w:t>
      </w:r>
      <w:r w:rsidRPr="00F3000D">
        <w:rPr>
          <w:rFonts w:cs="Arial"/>
          <w:i/>
          <w:iCs/>
          <w:sz w:val="18"/>
          <w:szCs w:val="18"/>
        </w:rPr>
        <w:t xml:space="preserve">PPNT. </w:t>
      </w:r>
      <w:r>
        <w:rPr>
          <w:rFonts w:cs="Arial"/>
          <w:i/>
          <w:iCs/>
          <w:sz w:val="18"/>
          <w:szCs w:val="18"/>
        </w:rPr>
        <w:t>J</w:t>
      </w:r>
      <w:r w:rsidRPr="00F3000D">
        <w:rPr>
          <w:rFonts w:cs="Arial"/>
          <w:i/>
          <w:iCs/>
          <w:sz w:val="18"/>
          <w:szCs w:val="18"/>
        </w:rPr>
        <w:t xml:space="preserve">estem bardzo zadowolony ze wszystkich usług, pod każdym względem, a szczególnie pod względem cenowym, ponieważ nie płaciliśmy za to żadnych dodatkowych pieniędzy, było to częścią comiesięcznej opłaty za wynajem biura. Czy wyższa cena byłaby ograniczeniem w korzystaniu z usług? </w:t>
      </w:r>
      <w:r w:rsidR="005C0DF3">
        <w:rPr>
          <w:rFonts w:cs="Arial"/>
          <w:i/>
          <w:iCs/>
          <w:sz w:val="18"/>
          <w:szCs w:val="18"/>
        </w:rPr>
        <w:t>–</w:t>
      </w:r>
      <w:r w:rsidR="00455985">
        <w:rPr>
          <w:rFonts w:cs="Arial"/>
          <w:i/>
          <w:iCs/>
          <w:sz w:val="18"/>
          <w:szCs w:val="18"/>
        </w:rPr>
        <w:t xml:space="preserve"> Czy byśmy skorzystali</w:t>
      </w:r>
      <w:r w:rsidRPr="00F3000D">
        <w:rPr>
          <w:rFonts w:cs="Arial"/>
          <w:i/>
          <w:iCs/>
          <w:sz w:val="18"/>
          <w:szCs w:val="18"/>
        </w:rPr>
        <w:t xml:space="preserve"> gdyby były płatne? Wydaje mi się, że z części usług nie. Na pewno korzystalibyśmy z doradztwa na napisanie wniosku o dofinansowanie, ale podejrzewam, że nie korzystalibyśmy z usług związanych ze sprzedażą, </w:t>
      </w:r>
      <w:r w:rsidRPr="00F3000D">
        <w:rPr>
          <w:rFonts w:cs="Arial"/>
          <w:i/>
          <w:iCs/>
          <w:sz w:val="18"/>
          <w:szCs w:val="18"/>
        </w:rPr>
        <w:lastRenderedPageBreak/>
        <w:t>marketingiem, raczej byśmy szukali na własną</w:t>
      </w:r>
      <w:r w:rsidR="00375468">
        <w:rPr>
          <w:rFonts w:cs="Arial"/>
          <w:i/>
          <w:iCs/>
          <w:sz w:val="18"/>
          <w:szCs w:val="18"/>
        </w:rPr>
        <w:t xml:space="preserve"> rękę informacji w internecie</w:t>
      </w:r>
      <w:r w:rsidR="00B97541">
        <w:rPr>
          <w:rFonts w:cs="Arial"/>
          <w:i/>
          <w:iCs/>
          <w:sz w:val="18"/>
          <w:szCs w:val="18"/>
        </w:rPr>
        <w:t xml:space="preserve">.(…) </w:t>
      </w:r>
      <w:r w:rsidRPr="00F3000D">
        <w:rPr>
          <w:rFonts w:cs="Arial"/>
          <w:i/>
          <w:iCs/>
          <w:sz w:val="18"/>
          <w:szCs w:val="18"/>
        </w:rPr>
        <w:t>Kadra ma w sobie profesjonalizm, otwartość na rozmowę, umiejętność słuchan</w:t>
      </w:r>
      <w:r>
        <w:rPr>
          <w:rFonts w:cs="Arial"/>
          <w:i/>
          <w:iCs/>
          <w:sz w:val="18"/>
          <w:szCs w:val="18"/>
        </w:rPr>
        <w:t>ia.</w:t>
      </w:r>
    </w:p>
    <w:p w14:paraId="6A7F5320" w14:textId="5C2E93CB" w:rsidR="00B93B6D" w:rsidRDefault="005C0DF3" w:rsidP="005C0DF3">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podregion m. </w:t>
      </w:r>
      <w:r w:rsidR="00B93B6D">
        <w:rPr>
          <w:rFonts w:cs="Arial"/>
          <w:i/>
          <w:iCs/>
          <w:sz w:val="18"/>
          <w:szCs w:val="18"/>
        </w:rPr>
        <w:t>Poznań</w:t>
      </w:r>
      <w:r>
        <w:rPr>
          <w:rFonts w:cs="Arial"/>
          <w:i/>
          <w:iCs/>
          <w:sz w:val="18"/>
          <w:szCs w:val="18"/>
        </w:rPr>
        <w:t>]</w:t>
      </w:r>
    </w:p>
    <w:p w14:paraId="23CEF45F" w14:textId="77777777" w:rsidR="005C0DF3" w:rsidRPr="005C0DF3" w:rsidRDefault="005C0DF3" w:rsidP="005C0DF3">
      <w:pPr>
        <w:rPr>
          <w:sz w:val="10"/>
          <w:szCs w:val="10"/>
        </w:rPr>
      </w:pPr>
    </w:p>
    <w:p w14:paraId="31A4EBB6" w14:textId="7B10D9E0" w:rsidR="00B93B6D" w:rsidRDefault="00B93B6D" w:rsidP="00B93B6D">
      <w:pPr>
        <w:spacing w:before="120" w:after="120"/>
        <w:rPr>
          <w:rFonts w:cs="Arial"/>
          <w:szCs w:val="20"/>
        </w:rPr>
      </w:pPr>
      <w:r>
        <w:rPr>
          <w:rFonts w:cs="Arial"/>
          <w:szCs w:val="20"/>
        </w:rPr>
        <w:t xml:space="preserve">Z wypowiedzi przedsiębiorców wyłania się zatem </w:t>
      </w:r>
      <w:r w:rsidR="00DE7E6C">
        <w:rPr>
          <w:rFonts w:cs="Arial"/>
          <w:szCs w:val="20"/>
        </w:rPr>
        <w:t xml:space="preserve">podejście wskazujące, </w:t>
      </w:r>
      <w:r>
        <w:rPr>
          <w:rFonts w:cs="Arial"/>
          <w:szCs w:val="20"/>
        </w:rPr>
        <w:t xml:space="preserve">że usługi świadczone przez IOB są przez </w:t>
      </w:r>
      <w:r w:rsidR="006B4621">
        <w:rPr>
          <w:rFonts w:cs="Arial"/>
          <w:szCs w:val="20"/>
        </w:rPr>
        <w:t>nich</w:t>
      </w:r>
      <w:r>
        <w:rPr>
          <w:rFonts w:cs="Arial"/>
          <w:szCs w:val="20"/>
        </w:rPr>
        <w:t xml:space="preserve"> oceniane przez pryzmat kosztów</w:t>
      </w:r>
      <w:r w:rsidR="00743833">
        <w:rPr>
          <w:rFonts w:cs="Arial"/>
          <w:szCs w:val="20"/>
        </w:rPr>
        <w:t xml:space="preserve"> oraz</w:t>
      </w:r>
      <w:r>
        <w:rPr>
          <w:rFonts w:cs="Arial"/>
          <w:szCs w:val="20"/>
        </w:rPr>
        <w:t xml:space="preserve"> korzyści. Dotyczy to w zasadzie wszystkich kategorii usług, zarówno tych o charakterze </w:t>
      </w:r>
      <w:r w:rsidR="006B4621">
        <w:rPr>
          <w:rFonts w:cs="Arial"/>
          <w:szCs w:val="20"/>
        </w:rPr>
        <w:t xml:space="preserve">miękkim </w:t>
      </w:r>
      <w:r>
        <w:rPr>
          <w:rFonts w:cs="Arial"/>
          <w:szCs w:val="20"/>
        </w:rPr>
        <w:t xml:space="preserve">(doradczych, szkoleniowych), jak i </w:t>
      </w:r>
      <w:r w:rsidR="004D35C4">
        <w:rPr>
          <w:rFonts w:cs="Arial"/>
          <w:szCs w:val="20"/>
        </w:rPr>
        <w:t xml:space="preserve">tych </w:t>
      </w:r>
      <w:r>
        <w:rPr>
          <w:rFonts w:cs="Arial"/>
          <w:szCs w:val="20"/>
        </w:rPr>
        <w:t xml:space="preserve">związanych z korzystaniem z infrastruktury. </w:t>
      </w:r>
      <w:r w:rsidR="004D35C4">
        <w:rPr>
          <w:rFonts w:cs="Arial"/>
          <w:szCs w:val="20"/>
        </w:rPr>
        <w:t>I</w:t>
      </w:r>
      <w:r w:rsidR="003108DC">
        <w:rPr>
          <w:rFonts w:cs="Arial"/>
          <w:szCs w:val="20"/>
        </w:rPr>
        <w:t>stotną kwestią</w:t>
      </w:r>
      <w:r w:rsidRPr="00C7621E">
        <w:rPr>
          <w:rFonts w:cs="Arial"/>
          <w:szCs w:val="20"/>
        </w:rPr>
        <w:t xml:space="preserve"> są</w:t>
      </w:r>
      <w:r w:rsidR="004D35C4">
        <w:rPr>
          <w:rFonts w:cs="Arial"/>
          <w:szCs w:val="20"/>
        </w:rPr>
        <w:t xml:space="preserve"> </w:t>
      </w:r>
      <w:r w:rsidRPr="00C7621E">
        <w:rPr>
          <w:rFonts w:cs="Arial"/>
          <w:szCs w:val="20"/>
        </w:rPr>
        <w:t xml:space="preserve">korzyści, jakie przedsiębiorstwa osiągają w efekcie korzystania z </w:t>
      </w:r>
      <w:r w:rsidR="00C04D54">
        <w:rPr>
          <w:rFonts w:cs="Arial"/>
          <w:szCs w:val="20"/>
        </w:rPr>
        <w:t>oferty tych instytucji</w:t>
      </w:r>
      <w:r w:rsidRPr="00C7621E">
        <w:rPr>
          <w:rFonts w:cs="Arial"/>
          <w:szCs w:val="20"/>
        </w:rPr>
        <w:t xml:space="preserve">. </w:t>
      </w:r>
      <w:r w:rsidR="006B4621">
        <w:rPr>
          <w:rFonts w:cs="Arial"/>
          <w:szCs w:val="20"/>
        </w:rPr>
        <w:t>O</w:t>
      </w:r>
      <w:r w:rsidRPr="00C7621E">
        <w:rPr>
          <w:rFonts w:cs="Arial"/>
          <w:szCs w:val="20"/>
        </w:rPr>
        <w:t xml:space="preserve">bszarem, na który warto zwrócić uwagę jest ten związany z </w:t>
      </w:r>
      <w:proofErr w:type="spellStart"/>
      <w:r w:rsidRPr="00C7621E">
        <w:rPr>
          <w:rFonts w:cs="Arial"/>
          <w:szCs w:val="20"/>
        </w:rPr>
        <w:t>networkingiem</w:t>
      </w:r>
      <w:proofErr w:type="spellEnd"/>
      <w:r w:rsidR="00D5694F">
        <w:rPr>
          <w:rFonts w:cs="Arial"/>
          <w:szCs w:val="20"/>
        </w:rPr>
        <w:t xml:space="preserve">. </w:t>
      </w:r>
      <w:r w:rsidR="00F52029">
        <w:rPr>
          <w:rFonts w:cs="Arial"/>
          <w:szCs w:val="20"/>
        </w:rPr>
        <w:t>Przedsiębiorcy uczestniczący w badaniu</w:t>
      </w:r>
      <w:r w:rsidRPr="00C7621E">
        <w:rPr>
          <w:rFonts w:cs="Arial"/>
          <w:szCs w:val="20"/>
        </w:rPr>
        <w:t xml:space="preserve"> podkreśla</w:t>
      </w:r>
      <w:r w:rsidR="00C04D54">
        <w:rPr>
          <w:rFonts w:cs="Arial"/>
          <w:szCs w:val="20"/>
        </w:rPr>
        <w:t>li</w:t>
      </w:r>
      <w:r w:rsidR="00D5694F">
        <w:rPr>
          <w:rFonts w:cs="Arial"/>
          <w:szCs w:val="20"/>
        </w:rPr>
        <w:t xml:space="preserve"> bowiem</w:t>
      </w:r>
      <w:r w:rsidRPr="00C7621E">
        <w:rPr>
          <w:rFonts w:cs="Arial"/>
          <w:szCs w:val="20"/>
        </w:rPr>
        <w:t xml:space="preserve">, że </w:t>
      </w:r>
      <w:r w:rsidR="00D5694F">
        <w:rPr>
          <w:rFonts w:cs="Arial"/>
          <w:szCs w:val="20"/>
        </w:rPr>
        <w:t xml:space="preserve">dużą korzyścią osiąganą </w:t>
      </w:r>
      <w:r w:rsidRPr="00C7621E">
        <w:rPr>
          <w:rFonts w:cs="Arial"/>
          <w:szCs w:val="20"/>
        </w:rPr>
        <w:t>dzięki</w:t>
      </w:r>
      <w:r>
        <w:rPr>
          <w:rFonts w:cs="Arial"/>
          <w:szCs w:val="20"/>
        </w:rPr>
        <w:t xml:space="preserve"> zaangażowaniu we współpracę z IOB </w:t>
      </w:r>
      <w:r w:rsidR="006F70CB">
        <w:rPr>
          <w:rFonts w:cs="Arial"/>
          <w:szCs w:val="20"/>
        </w:rPr>
        <w:t>był</w:t>
      </w:r>
      <w:r w:rsidR="00D5694F">
        <w:rPr>
          <w:rFonts w:cs="Arial"/>
          <w:szCs w:val="20"/>
        </w:rPr>
        <w:t xml:space="preserve"> </w:t>
      </w:r>
      <w:r w:rsidR="006F70CB">
        <w:rPr>
          <w:rFonts w:cs="Arial"/>
          <w:szCs w:val="20"/>
        </w:rPr>
        <w:t>rozwój</w:t>
      </w:r>
      <w:r>
        <w:rPr>
          <w:rFonts w:cs="Arial"/>
          <w:szCs w:val="20"/>
        </w:rPr>
        <w:t xml:space="preserve"> kontakt</w:t>
      </w:r>
      <w:r w:rsidR="00D5694F">
        <w:rPr>
          <w:rFonts w:cs="Arial"/>
          <w:szCs w:val="20"/>
        </w:rPr>
        <w:t>ów</w:t>
      </w:r>
      <w:r>
        <w:rPr>
          <w:rFonts w:cs="Arial"/>
          <w:szCs w:val="20"/>
        </w:rPr>
        <w:t xml:space="preserve"> biznesow</w:t>
      </w:r>
      <w:r w:rsidR="00D5694F">
        <w:rPr>
          <w:rFonts w:cs="Arial"/>
          <w:szCs w:val="20"/>
        </w:rPr>
        <w:t>ych</w:t>
      </w:r>
      <w:r>
        <w:rPr>
          <w:rFonts w:cs="Arial"/>
          <w:szCs w:val="20"/>
        </w:rPr>
        <w:t>.</w:t>
      </w:r>
    </w:p>
    <w:p w14:paraId="55A1FAC1" w14:textId="77777777" w:rsidR="005C0DF3" w:rsidRPr="005C0DF3" w:rsidRDefault="005C0DF3" w:rsidP="005C0DF3">
      <w:pPr>
        <w:rPr>
          <w:sz w:val="10"/>
          <w:szCs w:val="10"/>
        </w:rPr>
      </w:pPr>
    </w:p>
    <w:p w14:paraId="1EF36CFA" w14:textId="5CB4D0BA" w:rsidR="00B93B6D" w:rsidRPr="00C7621E" w:rsidRDefault="008865D1" w:rsidP="005C0DF3">
      <w:pPr>
        <w:ind w:firstLine="0"/>
        <w:jc w:val="center"/>
        <w:rPr>
          <w:rFonts w:cs="Arial"/>
          <w:i/>
          <w:iCs/>
          <w:sz w:val="18"/>
          <w:szCs w:val="18"/>
        </w:rPr>
      </w:pPr>
      <w:r>
        <w:rPr>
          <w:rFonts w:cs="Arial"/>
          <w:i/>
          <w:iCs/>
          <w:sz w:val="18"/>
          <w:szCs w:val="18"/>
        </w:rPr>
        <w:t>(…)</w:t>
      </w:r>
      <w:r w:rsidR="00B93B6D" w:rsidRPr="00C7621E">
        <w:rPr>
          <w:rFonts w:cs="Arial"/>
          <w:i/>
          <w:iCs/>
          <w:sz w:val="18"/>
          <w:szCs w:val="18"/>
        </w:rPr>
        <w:t xml:space="preserve"> poznaliśmy dość dużo know-how. Na przykład były wyjazdy organizowane przez Izbę, gdzie jeździliśmy praktycznie ze wszystkimi biznesmenami chińskimi, całego przekroju, od małych firm p</w:t>
      </w:r>
      <w:r>
        <w:rPr>
          <w:rFonts w:cs="Arial"/>
          <w:i/>
          <w:iCs/>
          <w:sz w:val="18"/>
          <w:szCs w:val="18"/>
        </w:rPr>
        <w:t>o</w:t>
      </w:r>
      <w:r w:rsidR="00B93B6D" w:rsidRPr="00C7621E">
        <w:rPr>
          <w:rFonts w:cs="Arial"/>
          <w:i/>
          <w:iCs/>
          <w:sz w:val="18"/>
          <w:szCs w:val="18"/>
        </w:rPr>
        <w:t xml:space="preserve"> korporacje. I na każdym z takich spotkań odbywały się rozmowy typowo biznesowe. To na pewno bardzo na plus.</w:t>
      </w:r>
    </w:p>
    <w:p w14:paraId="7BA86DB6" w14:textId="4D62D830" w:rsidR="00B93B6D" w:rsidRDefault="005C0DF3" w:rsidP="005C0DF3">
      <w:pPr>
        <w:ind w:firstLine="0"/>
        <w:jc w:val="center"/>
        <w:rPr>
          <w:rFonts w:cs="Arial"/>
          <w:i/>
          <w:iCs/>
          <w:sz w:val="18"/>
          <w:szCs w:val="18"/>
        </w:rPr>
      </w:pPr>
      <w:r>
        <w:rPr>
          <w:rFonts w:cs="Arial"/>
          <w:i/>
          <w:iCs/>
          <w:sz w:val="18"/>
          <w:szCs w:val="18"/>
        </w:rPr>
        <w:t xml:space="preserve">[TDI </w:t>
      </w:r>
      <w:r w:rsidR="00B93B6D" w:rsidRPr="00C7621E">
        <w:rPr>
          <w:rFonts w:cs="Arial"/>
          <w:i/>
          <w:iCs/>
          <w:sz w:val="18"/>
          <w:szCs w:val="18"/>
        </w:rPr>
        <w:t>podregion pilski</w:t>
      </w:r>
      <w:r>
        <w:rPr>
          <w:rFonts w:cs="Arial"/>
          <w:i/>
          <w:iCs/>
          <w:sz w:val="18"/>
          <w:szCs w:val="18"/>
        </w:rPr>
        <w:t>]</w:t>
      </w:r>
    </w:p>
    <w:p w14:paraId="55775899" w14:textId="77777777" w:rsidR="005C0DF3" w:rsidRPr="005C0DF3" w:rsidRDefault="005C0DF3" w:rsidP="005C0DF3">
      <w:pPr>
        <w:rPr>
          <w:sz w:val="10"/>
          <w:szCs w:val="10"/>
        </w:rPr>
      </w:pPr>
    </w:p>
    <w:p w14:paraId="0785D67B" w14:textId="725C890E" w:rsidR="00B93B6D" w:rsidRDefault="00A72C6E" w:rsidP="00B93B6D">
      <w:pPr>
        <w:spacing w:before="120" w:after="120"/>
        <w:rPr>
          <w:rFonts w:cs="Arial"/>
          <w:szCs w:val="20"/>
        </w:rPr>
      </w:pPr>
      <w:r>
        <w:rPr>
          <w:rFonts w:cs="Arial"/>
          <w:szCs w:val="20"/>
        </w:rPr>
        <w:t>P</w:t>
      </w:r>
      <w:r w:rsidR="00B93B6D">
        <w:rPr>
          <w:rFonts w:cs="Arial"/>
          <w:szCs w:val="20"/>
        </w:rPr>
        <w:t>owiązania oferty wielkopolskich IOB z potrze</w:t>
      </w:r>
      <w:r>
        <w:rPr>
          <w:rFonts w:cs="Arial"/>
          <w:szCs w:val="20"/>
        </w:rPr>
        <w:t xml:space="preserve">bami przedsiębiorstw z regionu ujawniają się także w przypadku usług dotyczących </w:t>
      </w:r>
      <w:r w:rsidR="00B93B6D">
        <w:rPr>
          <w:rFonts w:cs="Arial"/>
          <w:szCs w:val="20"/>
        </w:rPr>
        <w:t>szkole</w:t>
      </w:r>
      <w:r>
        <w:rPr>
          <w:rFonts w:cs="Arial"/>
          <w:szCs w:val="20"/>
        </w:rPr>
        <w:t>ń i doradztwa</w:t>
      </w:r>
      <w:r w:rsidR="00B93B6D">
        <w:rPr>
          <w:rFonts w:cs="Arial"/>
          <w:szCs w:val="20"/>
        </w:rPr>
        <w:t xml:space="preserve">. Jak pokazała przeprowadzona analiza był to jeden z kluczowych obszarów, w jakich swoje usługi świadczą wielkopolskie IOB, zwłaszcza w zakresie, dzięki któremu przedsiębiorcy uzyskiwali wiedzę na temat prowadzenia biznesu (doradztwo biznesowe). Uzyskując wsparcie byli </w:t>
      </w:r>
      <w:r w:rsidR="004C1BEE">
        <w:rPr>
          <w:rFonts w:cs="Arial"/>
          <w:szCs w:val="20"/>
        </w:rPr>
        <w:t xml:space="preserve">oni </w:t>
      </w:r>
      <w:r w:rsidR="00B93B6D">
        <w:rPr>
          <w:rFonts w:cs="Arial"/>
          <w:szCs w:val="20"/>
        </w:rPr>
        <w:t xml:space="preserve">także skuteczni w pozyskiwaniu dofinansowania </w:t>
      </w:r>
      <w:r w:rsidR="004C1BEE">
        <w:rPr>
          <w:rFonts w:cs="Arial"/>
          <w:szCs w:val="20"/>
        </w:rPr>
        <w:t>na</w:t>
      </w:r>
      <w:r w:rsidR="00B93B6D">
        <w:rPr>
          <w:rFonts w:cs="Arial"/>
          <w:szCs w:val="20"/>
        </w:rPr>
        <w:t xml:space="preserve"> prowadz</w:t>
      </w:r>
      <w:r w:rsidR="004C1BEE">
        <w:rPr>
          <w:rFonts w:cs="Arial"/>
          <w:szCs w:val="20"/>
        </w:rPr>
        <w:t>enie</w:t>
      </w:r>
      <w:r w:rsidR="00B93B6D">
        <w:rPr>
          <w:rFonts w:cs="Arial"/>
          <w:szCs w:val="20"/>
        </w:rPr>
        <w:t xml:space="preserve"> działalności. Aspektem związanym z działaniami doradczymi i szkoleniowymi było także podniesienie w</w:t>
      </w:r>
      <w:r w:rsidR="00F43462">
        <w:rPr>
          <w:rFonts w:cs="Arial"/>
          <w:szCs w:val="20"/>
        </w:rPr>
        <w:t xml:space="preserve"> </w:t>
      </w:r>
      <w:r w:rsidR="00B93B6D">
        <w:rPr>
          <w:rFonts w:cs="Arial"/>
          <w:szCs w:val="20"/>
        </w:rPr>
        <w:t>wielkopolskich przedsiębiorstwach szeroko rozumianych kompetencji marketingowych, zarówno w</w:t>
      </w:r>
      <w:r w:rsidR="00F43462">
        <w:rPr>
          <w:rFonts w:cs="Arial"/>
          <w:szCs w:val="20"/>
        </w:rPr>
        <w:t xml:space="preserve"> </w:t>
      </w:r>
      <w:r w:rsidR="00B93B6D">
        <w:rPr>
          <w:rFonts w:cs="Arial"/>
          <w:szCs w:val="20"/>
        </w:rPr>
        <w:t xml:space="preserve">obszarze kreowania produktu, jak </w:t>
      </w:r>
      <w:r w:rsidR="00C42A89">
        <w:rPr>
          <w:rFonts w:cs="Arial"/>
          <w:szCs w:val="20"/>
        </w:rPr>
        <w:br/>
      </w:r>
      <w:r w:rsidR="00B93B6D">
        <w:rPr>
          <w:rFonts w:cs="Arial"/>
          <w:szCs w:val="20"/>
        </w:rPr>
        <w:t xml:space="preserve">i komunikowania się z rynkiem. Był to obszar dość </w:t>
      </w:r>
      <w:r w:rsidR="00387FAD">
        <w:rPr>
          <w:rFonts w:cs="Arial"/>
          <w:szCs w:val="20"/>
        </w:rPr>
        <w:t>często</w:t>
      </w:r>
      <w:r w:rsidR="00B93B6D">
        <w:rPr>
          <w:rFonts w:cs="Arial"/>
          <w:szCs w:val="20"/>
        </w:rPr>
        <w:t xml:space="preserve"> podkreślany w wywiadach, co może świadczyć o występującej po stronie przedsiębiorstw potrzebie wsparcia w tym zakresie</w:t>
      </w:r>
      <w:r w:rsidR="00387FAD">
        <w:rPr>
          <w:rFonts w:cs="Arial"/>
          <w:szCs w:val="20"/>
        </w:rPr>
        <w:t xml:space="preserve"> – przy czym</w:t>
      </w:r>
      <w:r w:rsidR="00B93B6D">
        <w:rPr>
          <w:rFonts w:cs="Arial"/>
          <w:szCs w:val="20"/>
        </w:rPr>
        <w:t xml:space="preserve"> chodzi o bardziej zaawansowane podejście w tego rodzaju działaniach. Na </w:t>
      </w:r>
      <w:r w:rsidR="00387FAD">
        <w:rPr>
          <w:rFonts w:cs="Arial"/>
          <w:szCs w:val="20"/>
        </w:rPr>
        <w:t xml:space="preserve">większe </w:t>
      </w:r>
      <w:r w:rsidR="00B93B6D">
        <w:rPr>
          <w:rFonts w:cs="Arial"/>
          <w:szCs w:val="20"/>
        </w:rPr>
        <w:t xml:space="preserve">akcentowanie tego </w:t>
      </w:r>
      <w:r w:rsidR="003116C4">
        <w:rPr>
          <w:rFonts w:cs="Arial"/>
          <w:szCs w:val="20"/>
        </w:rPr>
        <w:t>typu</w:t>
      </w:r>
      <w:r w:rsidR="00B93B6D">
        <w:rPr>
          <w:rFonts w:cs="Arial"/>
          <w:szCs w:val="20"/>
        </w:rPr>
        <w:t xml:space="preserve"> potrzeb mógł mieć </w:t>
      </w:r>
      <w:r w:rsidR="00387FAD">
        <w:rPr>
          <w:rFonts w:cs="Arial"/>
          <w:szCs w:val="20"/>
        </w:rPr>
        <w:t xml:space="preserve">jednak </w:t>
      </w:r>
      <w:r w:rsidR="00B93B6D">
        <w:rPr>
          <w:rFonts w:cs="Arial"/>
          <w:szCs w:val="20"/>
        </w:rPr>
        <w:t>wpływ czas</w:t>
      </w:r>
      <w:r w:rsidR="005C395B">
        <w:rPr>
          <w:rFonts w:cs="Arial"/>
          <w:szCs w:val="20"/>
        </w:rPr>
        <w:t xml:space="preserve"> realizacji badania, </w:t>
      </w:r>
      <w:r w:rsidR="00B93B6D">
        <w:rPr>
          <w:rFonts w:cs="Arial"/>
          <w:szCs w:val="20"/>
        </w:rPr>
        <w:t xml:space="preserve">kiedy dopiero co zostały </w:t>
      </w:r>
      <w:r w:rsidR="00387FAD">
        <w:rPr>
          <w:rFonts w:cs="Arial"/>
          <w:szCs w:val="20"/>
        </w:rPr>
        <w:t>zniesione</w:t>
      </w:r>
      <w:r w:rsidR="00B93B6D">
        <w:rPr>
          <w:rFonts w:cs="Arial"/>
          <w:szCs w:val="20"/>
        </w:rPr>
        <w:t xml:space="preserve"> obostrzenia </w:t>
      </w:r>
      <w:r w:rsidR="00387FAD">
        <w:rPr>
          <w:rFonts w:cs="Arial"/>
          <w:szCs w:val="20"/>
        </w:rPr>
        <w:t>wynikające z</w:t>
      </w:r>
      <w:r w:rsidR="00B93B6D">
        <w:rPr>
          <w:rFonts w:cs="Arial"/>
          <w:szCs w:val="20"/>
        </w:rPr>
        <w:t xml:space="preserve"> pandemii </w:t>
      </w:r>
      <w:r w:rsidR="00A34629">
        <w:rPr>
          <w:rFonts w:cs="Arial"/>
          <w:szCs w:val="20"/>
        </w:rPr>
        <w:t>COVID</w:t>
      </w:r>
      <w:r w:rsidR="00B93B6D">
        <w:rPr>
          <w:rFonts w:cs="Arial"/>
          <w:szCs w:val="20"/>
        </w:rPr>
        <w:t>-19. Wcześniejszy okres, trwający od końca marca 2020 r</w:t>
      </w:r>
      <w:r w:rsidR="00DA05CF">
        <w:rPr>
          <w:rFonts w:cs="Arial"/>
          <w:szCs w:val="20"/>
        </w:rPr>
        <w:t>oku, był dla gospodarki trudny</w:t>
      </w:r>
      <w:r w:rsidR="00AF2630">
        <w:rPr>
          <w:rFonts w:cs="Arial"/>
          <w:szCs w:val="20"/>
        </w:rPr>
        <w:t xml:space="preserve"> – </w:t>
      </w:r>
      <w:r w:rsidR="00B93B6D">
        <w:rPr>
          <w:rFonts w:cs="Arial"/>
          <w:szCs w:val="20"/>
        </w:rPr>
        <w:t xml:space="preserve">towarzyszyło </w:t>
      </w:r>
      <w:r w:rsidR="00AF2630">
        <w:rPr>
          <w:rFonts w:cs="Arial"/>
          <w:szCs w:val="20"/>
        </w:rPr>
        <w:t xml:space="preserve">mu </w:t>
      </w:r>
      <w:r w:rsidR="00B93B6D">
        <w:rPr>
          <w:rFonts w:cs="Arial"/>
          <w:szCs w:val="20"/>
        </w:rPr>
        <w:t xml:space="preserve">osłabienie popytu bądź nawet </w:t>
      </w:r>
      <w:r w:rsidR="00376DAF">
        <w:rPr>
          <w:rFonts w:cs="Arial"/>
          <w:szCs w:val="20"/>
        </w:rPr>
        <w:t xml:space="preserve">jego </w:t>
      </w:r>
      <w:r w:rsidR="00B93B6D" w:rsidRPr="00983F90">
        <w:rPr>
          <w:rFonts w:cs="Arial"/>
          <w:szCs w:val="20"/>
        </w:rPr>
        <w:t>załamanie, związane głównie z wprowadzanymi ograniczeniami mobilności czy działalności wybranych branż</w:t>
      </w:r>
      <w:r w:rsidR="00B93B6D">
        <w:rPr>
          <w:rFonts w:cs="Arial"/>
          <w:szCs w:val="20"/>
        </w:rPr>
        <w:t xml:space="preserve">. Z tego względu wzrosło zapotrzebowanie na wszelkie działania, które mogą być pomocne w przywróceniu przychodów </w:t>
      </w:r>
      <w:r w:rsidR="00376DAF">
        <w:rPr>
          <w:rFonts w:cs="Arial"/>
          <w:szCs w:val="20"/>
        </w:rPr>
        <w:t xml:space="preserve">przedsiębiorstw </w:t>
      </w:r>
      <w:r w:rsidR="00B93B6D">
        <w:rPr>
          <w:rFonts w:cs="Arial"/>
          <w:szCs w:val="20"/>
        </w:rPr>
        <w:t>na wcześniejszy poziom czy też pozyskanie nowych klientów lub wejście na nowe rynki. Wydaje się zatem, że obszar „</w:t>
      </w:r>
      <w:proofErr w:type="spellStart"/>
      <w:r w:rsidR="00B93B6D">
        <w:rPr>
          <w:rFonts w:cs="Arial"/>
          <w:szCs w:val="20"/>
        </w:rPr>
        <w:t>popandemicznego</w:t>
      </w:r>
      <w:proofErr w:type="spellEnd"/>
      <w:r w:rsidR="00B93B6D">
        <w:rPr>
          <w:rFonts w:cs="Arial"/>
          <w:szCs w:val="20"/>
        </w:rPr>
        <w:t xml:space="preserve">” wspierania firm w zakresie aktywności marketingowej mającej na celu rozwój produktów i usług czy doradztwo w zakresie rozwoju rynku może być tym obszarem, który </w:t>
      </w:r>
      <w:r w:rsidR="005F044C">
        <w:rPr>
          <w:rFonts w:cs="Arial"/>
          <w:szCs w:val="20"/>
        </w:rPr>
        <w:t>będzie się</w:t>
      </w:r>
      <w:r w:rsidR="00B93B6D">
        <w:rPr>
          <w:rFonts w:cs="Arial"/>
          <w:szCs w:val="20"/>
        </w:rPr>
        <w:t xml:space="preserve"> cieszyć się dużym zainteresowaniem</w:t>
      </w:r>
      <w:r w:rsidR="005F044C">
        <w:rPr>
          <w:rFonts w:cs="Arial"/>
          <w:szCs w:val="20"/>
        </w:rPr>
        <w:t xml:space="preserve"> ze strony przedsiębiorców</w:t>
      </w:r>
      <w:r w:rsidR="00B93B6D">
        <w:rPr>
          <w:rFonts w:cs="Arial"/>
          <w:szCs w:val="20"/>
        </w:rPr>
        <w:t>.</w:t>
      </w:r>
    </w:p>
    <w:p w14:paraId="4B84CFC6" w14:textId="77777777" w:rsidR="005C0DF3" w:rsidRPr="005C0DF3" w:rsidRDefault="005C0DF3" w:rsidP="005C0DF3">
      <w:pPr>
        <w:rPr>
          <w:sz w:val="10"/>
          <w:szCs w:val="10"/>
        </w:rPr>
      </w:pPr>
    </w:p>
    <w:p w14:paraId="3481EDCC" w14:textId="2576E61D" w:rsidR="00B93B6D" w:rsidRPr="00C7621E" w:rsidRDefault="00B93B6D" w:rsidP="005C0DF3">
      <w:pPr>
        <w:ind w:firstLine="0"/>
        <w:jc w:val="center"/>
        <w:rPr>
          <w:rFonts w:cs="Arial"/>
          <w:i/>
          <w:iCs/>
          <w:sz w:val="18"/>
          <w:szCs w:val="18"/>
        </w:rPr>
      </w:pPr>
      <w:r w:rsidRPr="00C7621E">
        <w:rPr>
          <w:rFonts w:cs="Arial"/>
          <w:i/>
          <w:iCs/>
          <w:sz w:val="18"/>
          <w:szCs w:val="18"/>
        </w:rPr>
        <w:t xml:space="preserve">Największą korzyścią jest uzyskanie informacji na temat prowadzenia biznesu, szczególnie na początkowych etapach, czyli dowiedziałem się, jak należy prowadzić pewne księgi, rachunkowość, </w:t>
      </w:r>
      <w:r w:rsidR="00356F11">
        <w:rPr>
          <w:rFonts w:cs="Arial"/>
          <w:i/>
          <w:iCs/>
          <w:sz w:val="18"/>
          <w:szCs w:val="18"/>
        </w:rPr>
        <w:br/>
      </w:r>
      <w:r w:rsidRPr="00C7621E">
        <w:rPr>
          <w:rFonts w:cs="Arial"/>
          <w:i/>
          <w:iCs/>
          <w:sz w:val="18"/>
          <w:szCs w:val="18"/>
        </w:rPr>
        <w:t>na co zwrócić uwagę.</w:t>
      </w:r>
    </w:p>
    <w:p w14:paraId="778C7F07" w14:textId="00F0D704" w:rsidR="00B93B6D" w:rsidRDefault="005C0DF3" w:rsidP="005C0DF3">
      <w:pPr>
        <w:ind w:firstLine="0"/>
        <w:jc w:val="center"/>
        <w:rPr>
          <w:rFonts w:cs="Arial"/>
          <w:i/>
          <w:iCs/>
          <w:sz w:val="18"/>
          <w:szCs w:val="18"/>
        </w:rPr>
      </w:pPr>
      <w:r>
        <w:rPr>
          <w:rFonts w:cs="Arial"/>
          <w:i/>
          <w:iCs/>
          <w:sz w:val="18"/>
          <w:szCs w:val="18"/>
        </w:rPr>
        <w:t>[TDI</w:t>
      </w:r>
      <w:r w:rsidR="00B93B6D" w:rsidRPr="00C7621E">
        <w:rPr>
          <w:rFonts w:cs="Arial"/>
          <w:i/>
          <w:iCs/>
          <w:sz w:val="18"/>
          <w:szCs w:val="18"/>
        </w:rPr>
        <w:t xml:space="preserve"> podregion leszczyński</w:t>
      </w:r>
      <w:r>
        <w:rPr>
          <w:rFonts w:cs="Arial"/>
          <w:i/>
          <w:iCs/>
          <w:sz w:val="18"/>
          <w:szCs w:val="18"/>
        </w:rPr>
        <w:t>]</w:t>
      </w:r>
    </w:p>
    <w:p w14:paraId="339D50F8" w14:textId="77777777" w:rsidR="005C0DF3" w:rsidRPr="005C0DF3" w:rsidRDefault="005C0DF3" w:rsidP="005C0DF3">
      <w:pPr>
        <w:rPr>
          <w:sz w:val="10"/>
          <w:szCs w:val="10"/>
        </w:rPr>
      </w:pPr>
    </w:p>
    <w:p w14:paraId="63F21A2A" w14:textId="506E4ABB" w:rsidR="00B93B6D" w:rsidRPr="00C7621E" w:rsidRDefault="00B93B6D" w:rsidP="005C0DF3">
      <w:pPr>
        <w:ind w:firstLine="0"/>
        <w:jc w:val="center"/>
        <w:rPr>
          <w:rFonts w:cs="Arial"/>
          <w:i/>
          <w:iCs/>
          <w:sz w:val="18"/>
          <w:szCs w:val="18"/>
        </w:rPr>
      </w:pPr>
      <w:r w:rsidRPr="00C7621E">
        <w:rPr>
          <w:rFonts w:cs="Arial"/>
          <w:i/>
          <w:iCs/>
          <w:sz w:val="18"/>
          <w:szCs w:val="18"/>
        </w:rPr>
        <w:lastRenderedPageBreak/>
        <w:t xml:space="preserve">Miało to przełożenie na wyniki biznesowe, dzięki szkoleniu udało nam się lepiej podejść do klienta, lepiej z nim rozmawiać, to się przełożyło na wyniki sprzedaży. W przyszłości bylibyśmy </w:t>
      </w:r>
      <w:r w:rsidR="00B30188">
        <w:rPr>
          <w:rFonts w:cs="Arial"/>
          <w:i/>
          <w:iCs/>
          <w:sz w:val="18"/>
          <w:szCs w:val="18"/>
        </w:rPr>
        <w:t>zainteresowani takimi usługami,</w:t>
      </w:r>
      <w:r w:rsidRPr="00C7621E">
        <w:rPr>
          <w:rFonts w:cs="Arial"/>
          <w:i/>
          <w:iCs/>
          <w:sz w:val="18"/>
          <w:szCs w:val="18"/>
        </w:rPr>
        <w:t xml:space="preserve"> ciągłe </w:t>
      </w:r>
      <w:r w:rsidR="00B30188">
        <w:rPr>
          <w:rFonts w:cs="Arial"/>
          <w:i/>
          <w:iCs/>
          <w:sz w:val="18"/>
          <w:szCs w:val="18"/>
        </w:rPr>
        <w:t>szkolenia, doszkalanie się –</w:t>
      </w:r>
      <w:r w:rsidRPr="00C7621E">
        <w:rPr>
          <w:rFonts w:cs="Arial"/>
          <w:i/>
          <w:iCs/>
          <w:sz w:val="18"/>
          <w:szCs w:val="18"/>
        </w:rPr>
        <w:t xml:space="preserve"> to jak najbardziej jest w naszym obszarze zainteresowań.</w:t>
      </w:r>
    </w:p>
    <w:p w14:paraId="59E2A961" w14:textId="4B8E36CB" w:rsidR="00B93B6D" w:rsidRDefault="005C0DF3" w:rsidP="005C0DF3">
      <w:pPr>
        <w:ind w:firstLine="0"/>
        <w:jc w:val="center"/>
        <w:rPr>
          <w:rFonts w:cs="Arial"/>
          <w:i/>
          <w:iCs/>
          <w:sz w:val="18"/>
          <w:szCs w:val="18"/>
        </w:rPr>
      </w:pPr>
      <w:r>
        <w:rPr>
          <w:rFonts w:cs="Arial"/>
          <w:i/>
          <w:iCs/>
          <w:sz w:val="18"/>
          <w:szCs w:val="18"/>
        </w:rPr>
        <w:t>[TDI</w:t>
      </w:r>
      <w:r w:rsidR="00B93B6D" w:rsidRPr="00C7621E">
        <w:rPr>
          <w:rFonts w:cs="Arial"/>
          <w:i/>
          <w:iCs/>
          <w:sz w:val="18"/>
          <w:szCs w:val="18"/>
        </w:rPr>
        <w:t xml:space="preserve"> podregion pilski</w:t>
      </w:r>
      <w:r>
        <w:rPr>
          <w:rFonts w:cs="Arial"/>
          <w:i/>
          <w:iCs/>
          <w:sz w:val="18"/>
          <w:szCs w:val="18"/>
        </w:rPr>
        <w:t>]</w:t>
      </w:r>
    </w:p>
    <w:p w14:paraId="0280C161" w14:textId="77777777" w:rsidR="005C0DF3" w:rsidRPr="005C0DF3" w:rsidRDefault="005C0DF3" w:rsidP="005C0DF3">
      <w:pPr>
        <w:rPr>
          <w:sz w:val="10"/>
          <w:szCs w:val="10"/>
        </w:rPr>
      </w:pPr>
    </w:p>
    <w:p w14:paraId="6788CC32" w14:textId="77777777" w:rsidR="00B93B6D" w:rsidRPr="00C7621E" w:rsidRDefault="00B93B6D" w:rsidP="005C0DF3">
      <w:pPr>
        <w:ind w:firstLine="0"/>
        <w:jc w:val="center"/>
        <w:rPr>
          <w:rFonts w:cs="Arial"/>
          <w:i/>
          <w:iCs/>
          <w:sz w:val="18"/>
          <w:szCs w:val="18"/>
        </w:rPr>
      </w:pPr>
      <w:r w:rsidRPr="00C7621E">
        <w:rPr>
          <w:rFonts w:cs="Arial"/>
          <w:i/>
          <w:iCs/>
          <w:sz w:val="18"/>
          <w:szCs w:val="18"/>
        </w:rPr>
        <w:t>Na pewno jakieś zaistnienie gdzieś w mediach, pomoc w promowaniu produktu, bardziej lokalnie, być może właśnie przez pandemię to wszystko do końca nie wyszło, już nie było targów, nie było gdzie się pokazać, nie było spotkań, to jest inna sprawa. I oczywiście wsparcie finansowe, chociażby na zakup środków trwałych, to na pewno.</w:t>
      </w:r>
    </w:p>
    <w:p w14:paraId="060E91D4" w14:textId="7DC7427F" w:rsidR="00B93B6D" w:rsidRDefault="005C0DF3" w:rsidP="005C0DF3">
      <w:pPr>
        <w:ind w:firstLine="0"/>
        <w:jc w:val="center"/>
        <w:rPr>
          <w:rFonts w:cs="Arial"/>
          <w:i/>
          <w:iCs/>
          <w:sz w:val="18"/>
          <w:szCs w:val="18"/>
        </w:rPr>
      </w:pPr>
      <w:r>
        <w:rPr>
          <w:rFonts w:cs="Arial"/>
          <w:i/>
          <w:iCs/>
          <w:sz w:val="18"/>
          <w:szCs w:val="18"/>
        </w:rPr>
        <w:t>[TDI podregion m.</w:t>
      </w:r>
      <w:r w:rsidR="00B93B6D" w:rsidRPr="00C7621E">
        <w:rPr>
          <w:rFonts w:cs="Arial"/>
          <w:i/>
          <w:iCs/>
          <w:sz w:val="18"/>
          <w:szCs w:val="18"/>
        </w:rPr>
        <w:t xml:space="preserve"> Poznań</w:t>
      </w:r>
      <w:r>
        <w:rPr>
          <w:rFonts w:cs="Arial"/>
          <w:i/>
          <w:iCs/>
          <w:sz w:val="18"/>
          <w:szCs w:val="18"/>
        </w:rPr>
        <w:t>]</w:t>
      </w:r>
    </w:p>
    <w:p w14:paraId="4D0CE3EB" w14:textId="77777777" w:rsidR="005C0DF3" w:rsidRPr="005C0DF3" w:rsidRDefault="005C0DF3" w:rsidP="005C0DF3">
      <w:pPr>
        <w:rPr>
          <w:sz w:val="10"/>
          <w:szCs w:val="10"/>
        </w:rPr>
      </w:pPr>
    </w:p>
    <w:p w14:paraId="77FD288F" w14:textId="511CA8C0" w:rsidR="00B93B6D" w:rsidRPr="00C7621E" w:rsidRDefault="00B93B6D" w:rsidP="005C0DF3">
      <w:pPr>
        <w:ind w:firstLine="0"/>
        <w:jc w:val="center"/>
        <w:rPr>
          <w:rFonts w:cs="Arial"/>
          <w:i/>
          <w:iCs/>
          <w:sz w:val="18"/>
          <w:szCs w:val="18"/>
        </w:rPr>
      </w:pPr>
      <w:r w:rsidRPr="00C7621E">
        <w:rPr>
          <w:rFonts w:cs="Arial"/>
          <w:i/>
          <w:iCs/>
          <w:sz w:val="18"/>
          <w:szCs w:val="18"/>
        </w:rPr>
        <w:t>Przede wszystkim myślę, że firma zyskała</w:t>
      </w:r>
      <w:r w:rsidR="00312829">
        <w:rPr>
          <w:rFonts w:cs="Arial"/>
          <w:i/>
          <w:iCs/>
          <w:sz w:val="18"/>
          <w:szCs w:val="18"/>
        </w:rPr>
        <w:t>.</w:t>
      </w:r>
      <w:r w:rsidRPr="00C7621E">
        <w:rPr>
          <w:rFonts w:cs="Arial"/>
          <w:i/>
          <w:iCs/>
          <w:sz w:val="18"/>
          <w:szCs w:val="18"/>
        </w:rPr>
        <w:t xml:space="preserve"> </w:t>
      </w:r>
      <w:r w:rsidR="00312829">
        <w:rPr>
          <w:rFonts w:cs="Arial"/>
          <w:i/>
          <w:iCs/>
          <w:sz w:val="18"/>
          <w:szCs w:val="18"/>
        </w:rPr>
        <w:t>W</w:t>
      </w:r>
      <w:r w:rsidRPr="00C7621E">
        <w:rPr>
          <w:rFonts w:cs="Arial"/>
          <w:i/>
          <w:iCs/>
          <w:sz w:val="18"/>
          <w:szCs w:val="18"/>
        </w:rPr>
        <w:t xml:space="preserve"> pewien sposób udało nam się uzyskać nowych klientów, bo wzbogaciliśmy ofertę, gdzieś tam w ramach tej współpracy miałam analizę czy konkurencji, różne inne szkolenia, gdzie dawano mi wskazówki</w:t>
      </w:r>
      <w:r>
        <w:rPr>
          <w:rFonts w:cs="Arial"/>
          <w:i/>
          <w:iCs/>
          <w:sz w:val="18"/>
          <w:szCs w:val="18"/>
        </w:rPr>
        <w:t xml:space="preserve"> </w:t>
      </w:r>
      <w:r w:rsidRPr="00C7621E">
        <w:rPr>
          <w:rFonts w:cs="Arial"/>
          <w:i/>
          <w:iCs/>
          <w:sz w:val="18"/>
          <w:szCs w:val="18"/>
        </w:rPr>
        <w:t>co zrobić, żeby lepiej się prezentować. Myślę, że to największy zysk.</w:t>
      </w:r>
      <w:r>
        <w:rPr>
          <w:rFonts w:cs="Arial"/>
          <w:i/>
          <w:iCs/>
          <w:sz w:val="18"/>
          <w:szCs w:val="18"/>
        </w:rPr>
        <w:t>(…)</w:t>
      </w:r>
    </w:p>
    <w:p w14:paraId="4609FF25" w14:textId="194801E1" w:rsidR="00B93B6D" w:rsidRDefault="005C0DF3" w:rsidP="005C0DF3">
      <w:pPr>
        <w:ind w:firstLine="0"/>
        <w:jc w:val="center"/>
        <w:rPr>
          <w:rFonts w:cs="Arial"/>
          <w:i/>
          <w:iCs/>
          <w:sz w:val="18"/>
          <w:szCs w:val="18"/>
        </w:rPr>
      </w:pPr>
      <w:r>
        <w:rPr>
          <w:rFonts w:cs="Arial"/>
          <w:i/>
          <w:iCs/>
          <w:sz w:val="18"/>
          <w:szCs w:val="18"/>
        </w:rPr>
        <w:t>[T</w:t>
      </w:r>
      <w:r w:rsidR="00B93B6D" w:rsidRPr="00C7621E">
        <w:rPr>
          <w:rFonts w:cs="Arial"/>
          <w:i/>
          <w:iCs/>
          <w:sz w:val="18"/>
          <w:szCs w:val="18"/>
        </w:rPr>
        <w:t xml:space="preserve">DI podregion </w:t>
      </w:r>
      <w:r w:rsidR="00B93B6D">
        <w:rPr>
          <w:rFonts w:cs="Arial"/>
          <w:i/>
          <w:iCs/>
          <w:sz w:val="18"/>
          <w:szCs w:val="18"/>
        </w:rPr>
        <w:t>leszczyńsk</w:t>
      </w:r>
      <w:r w:rsidR="00B93B6D" w:rsidRPr="00C7621E">
        <w:rPr>
          <w:rFonts w:cs="Arial"/>
          <w:i/>
          <w:iCs/>
          <w:sz w:val="18"/>
          <w:szCs w:val="18"/>
        </w:rPr>
        <w:t>i</w:t>
      </w:r>
      <w:r>
        <w:rPr>
          <w:rFonts w:cs="Arial"/>
          <w:i/>
          <w:iCs/>
          <w:sz w:val="18"/>
          <w:szCs w:val="18"/>
        </w:rPr>
        <w:t>]</w:t>
      </w:r>
    </w:p>
    <w:p w14:paraId="2D689FBD" w14:textId="77777777" w:rsidR="005C0DF3" w:rsidRPr="005C0DF3" w:rsidRDefault="005C0DF3" w:rsidP="005C0DF3">
      <w:pPr>
        <w:rPr>
          <w:sz w:val="10"/>
          <w:szCs w:val="10"/>
        </w:rPr>
      </w:pPr>
    </w:p>
    <w:p w14:paraId="088DF866" w14:textId="4EE105CF" w:rsidR="00B93B6D" w:rsidRDefault="001805AA" w:rsidP="00B93B6D">
      <w:pPr>
        <w:spacing w:before="120" w:after="120"/>
        <w:rPr>
          <w:rFonts w:cs="Arial"/>
          <w:szCs w:val="20"/>
        </w:rPr>
      </w:pPr>
      <w:r>
        <w:rPr>
          <w:rFonts w:cs="Arial"/>
          <w:szCs w:val="20"/>
        </w:rPr>
        <w:t>K</w:t>
      </w:r>
      <w:r w:rsidR="00B93B6D">
        <w:rPr>
          <w:rFonts w:cs="Arial"/>
          <w:szCs w:val="20"/>
        </w:rPr>
        <w:t>orzyści</w:t>
      </w:r>
      <w:r>
        <w:rPr>
          <w:rFonts w:cs="Arial"/>
          <w:szCs w:val="20"/>
        </w:rPr>
        <w:t xml:space="preserve">ą osiąganą </w:t>
      </w:r>
      <w:r w:rsidR="004B29D3">
        <w:rPr>
          <w:rFonts w:cs="Arial"/>
          <w:szCs w:val="20"/>
        </w:rPr>
        <w:t xml:space="preserve">przez wielkopolskich przedsiębiorców </w:t>
      </w:r>
      <w:r w:rsidR="00E53391">
        <w:rPr>
          <w:rFonts w:cs="Arial"/>
          <w:szCs w:val="20"/>
        </w:rPr>
        <w:t>dzięki</w:t>
      </w:r>
      <w:r w:rsidR="00B93B6D">
        <w:rPr>
          <w:rFonts w:cs="Arial"/>
          <w:szCs w:val="20"/>
        </w:rPr>
        <w:t xml:space="preserve"> </w:t>
      </w:r>
      <w:r w:rsidR="00E53391">
        <w:rPr>
          <w:rFonts w:cs="Arial"/>
          <w:szCs w:val="20"/>
        </w:rPr>
        <w:t>korzystaniu</w:t>
      </w:r>
      <w:r w:rsidR="00B93B6D">
        <w:rPr>
          <w:rFonts w:cs="Arial"/>
          <w:szCs w:val="20"/>
        </w:rPr>
        <w:t xml:space="preserve"> z oferty IOB jest</w:t>
      </w:r>
      <w:r>
        <w:rPr>
          <w:rFonts w:cs="Arial"/>
          <w:szCs w:val="20"/>
        </w:rPr>
        <w:t xml:space="preserve"> ponadto</w:t>
      </w:r>
      <w:r w:rsidR="00B93B6D">
        <w:rPr>
          <w:rFonts w:cs="Arial"/>
          <w:szCs w:val="20"/>
        </w:rPr>
        <w:t xml:space="preserve"> rozwój </w:t>
      </w:r>
      <w:r w:rsidR="00186580">
        <w:rPr>
          <w:rFonts w:cs="Arial"/>
          <w:szCs w:val="20"/>
        </w:rPr>
        <w:t>innowacyjności</w:t>
      </w:r>
      <w:r w:rsidR="00B93B6D">
        <w:rPr>
          <w:rFonts w:cs="Arial"/>
          <w:szCs w:val="20"/>
        </w:rPr>
        <w:t xml:space="preserve">. Jest to temat </w:t>
      </w:r>
      <w:r w:rsidR="000754F4">
        <w:rPr>
          <w:rFonts w:cs="Arial"/>
          <w:szCs w:val="20"/>
        </w:rPr>
        <w:t>w pewnym stopniu</w:t>
      </w:r>
      <w:r w:rsidR="00B93B6D">
        <w:rPr>
          <w:rFonts w:cs="Arial"/>
          <w:szCs w:val="20"/>
        </w:rPr>
        <w:t xml:space="preserve"> powiązany </w:t>
      </w:r>
      <w:r w:rsidR="00C42A89">
        <w:rPr>
          <w:rFonts w:cs="Arial"/>
          <w:szCs w:val="20"/>
        </w:rPr>
        <w:br/>
      </w:r>
      <w:r w:rsidR="00B93B6D">
        <w:rPr>
          <w:rFonts w:cs="Arial"/>
          <w:szCs w:val="20"/>
        </w:rPr>
        <w:t xml:space="preserve">z </w:t>
      </w:r>
      <w:r w:rsidR="00460E53">
        <w:rPr>
          <w:rFonts w:cs="Arial"/>
          <w:szCs w:val="20"/>
        </w:rPr>
        <w:t>opisywanym</w:t>
      </w:r>
      <w:r w:rsidR="00B93B6D">
        <w:rPr>
          <w:rFonts w:cs="Arial"/>
          <w:szCs w:val="20"/>
        </w:rPr>
        <w:t xml:space="preserve"> wyżej zagadnieniem marketingowego podejścia do działalności przedsiębiorstw, choć oczywiście szerszym. Poza innowacjami typowo marketingowymi (tj. nowymi dla rynku produktami czy usługami, które mogą powstawać na bazie szeroko rozumianego doradztwa marketingowego) innowacje mogą bazować na zmianach </w:t>
      </w:r>
      <w:r w:rsidR="00C42A89">
        <w:rPr>
          <w:rFonts w:cs="Arial"/>
          <w:szCs w:val="20"/>
        </w:rPr>
        <w:br/>
      </w:r>
      <w:r w:rsidR="00B93B6D">
        <w:rPr>
          <w:rFonts w:cs="Arial"/>
          <w:szCs w:val="20"/>
        </w:rPr>
        <w:t>w procesach technologicznych lub wdrażaniu produktów będących efektem działalności badawczo-rozwojowej.</w:t>
      </w:r>
    </w:p>
    <w:p w14:paraId="71494ABC" w14:textId="77777777" w:rsidR="005C0DF3" w:rsidRPr="00434F6A" w:rsidRDefault="005C0DF3" w:rsidP="005C0DF3">
      <w:pPr>
        <w:rPr>
          <w:sz w:val="10"/>
          <w:szCs w:val="10"/>
        </w:rPr>
      </w:pPr>
    </w:p>
    <w:p w14:paraId="497F1F3F" w14:textId="7A91AFDF" w:rsidR="00B93B6D" w:rsidRPr="00C7621E" w:rsidRDefault="00B93B6D" w:rsidP="00434F6A">
      <w:pPr>
        <w:ind w:firstLine="0"/>
        <w:jc w:val="center"/>
        <w:rPr>
          <w:rFonts w:cs="Arial"/>
          <w:i/>
          <w:iCs/>
          <w:sz w:val="18"/>
          <w:szCs w:val="18"/>
        </w:rPr>
      </w:pPr>
      <w:r>
        <w:rPr>
          <w:rFonts w:cs="Arial"/>
          <w:i/>
          <w:iCs/>
          <w:sz w:val="18"/>
          <w:szCs w:val="18"/>
        </w:rPr>
        <w:t>W</w:t>
      </w:r>
      <w:r w:rsidRPr="00C7621E">
        <w:rPr>
          <w:rFonts w:cs="Arial"/>
          <w:i/>
          <w:iCs/>
          <w:sz w:val="18"/>
          <w:szCs w:val="18"/>
        </w:rPr>
        <w:t>płynęło to też na wzrost innowacyjności, z tych pieniędzy zakupiliśmy sprzęt, maszyny specjalistyczne. To nie była wielka pomoc, ale na początek to starczyło.</w:t>
      </w:r>
    </w:p>
    <w:p w14:paraId="2CDE8496" w14:textId="0B7AECE7" w:rsidR="00B93B6D" w:rsidRDefault="005C0DF3" w:rsidP="00434F6A">
      <w:pPr>
        <w:ind w:firstLine="0"/>
        <w:jc w:val="center"/>
        <w:rPr>
          <w:rFonts w:cs="Arial"/>
          <w:i/>
          <w:iCs/>
          <w:sz w:val="18"/>
          <w:szCs w:val="18"/>
        </w:rPr>
      </w:pPr>
      <w:r>
        <w:rPr>
          <w:rFonts w:cs="Arial"/>
          <w:i/>
          <w:iCs/>
          <w:sz w:val="18"/>
          <w:szCs w:val="18"/>
        </w:rPr>
        <w:t>[T</w:t>
      </w:r>
      <w:r w:rsidR="00B93B6D" w:rsidRPr="00C7621E">
        <w:rPr>
          <w:rFonts w:cs="Arial"/>
          <w:i/>
          <w:iCs/>
          <w:sz w:val="18"/>
          <w:szCs w:val="18"/>
        </w:rPr>
        <w:t>D</w:t>
      </w:r>
      <w:r>
        <w:rPr>
          <w:rFonts w:cs="Arial"/>
          <w:i/>
          <w:iCs/>
          <w:sz w:val="18"/>
          <w:szCs w:val="18"/>
        </w:rPr>
        <w:t>I podregion m.</w:t>
      </w:r>
      <w:r w:rsidR="00B93B6D" w:rsidRPr="00C7621E">
        <w:rPr>
          <w:rFonts w:cs="Arial"/>
          <w:i/>
          <w:iCs/>
          <w:sz w:val="18"/>
          <w:szCs w:val="18"/>
        </w:rPr>
        <w:t xml:space="preserve"> Poznań</w:t>
      </w:r>
      <w:r>
        <w:rPr>
          <w:rFonts w:cs="Arial"/>
          <w:i/>
          <w:iCs/>
          <w:sz w:val="18"/>
          <w:szCs w:val="18"/>
        </w:rPr>
        <w:t>]</w:t>
      </w:r>
    </w:p>
    <w:p w14:paraId="1268799E" w14:textId="77777777" w:rsidR="005C0DF3" w:rsidRPr="00434F6A" w:rsidRDefault="005C0DF3" w:rsidP="005C0DF3">
      <w:pPr>
        <w:rPr>
          <w:sz w:val="10"/>
          <w:szCs w:val="10"/>
        </w:rPr>
      </w:pPr>
    </w:p>
    <w:p w14:paraId="6F913A04" w14:textId="2ADD4B71" w:rsidR="00B93B6D" w:rsidRDefault="00B93B6D" w:rsidP="00B93B6D">
      <w:pPr>
        <w:spacing w:before="120" w:after="120"/>
        <w:rPr>
          <w:rFonts w:cs="Arial"/>
          <w:szCs w:val="20"/>
        </w:rPr>
      </w:pPr>
      <w:r>
        <w:rPr>
          <w:rFonts w:cs="Arial"/>
          <w:szCs w:val="20"/>
        </w:rPr>
        <w:t>Z oceny jakości świadczonych usług, ale też doświadczeń przedsiębiorców wynikają sugestie odnośnie tego, w jakim kierunku powinny się dokonywać zmiany w ofercie wielkopolskich IOB. Przedsiębiorcy zwraca</w:t>
      </w:r>
      <w:r w:rsidR="00B75311">
        <w:rPr>
          <w:rFonts w:cs="Arial"/>
          <w:szCs w:val="20"/>
        </w:rPr>
        <w:t>li</w:t>
      </w:r>
      <w:r>
        <w:rPr>
          <w:rFonts w:cs="Arial"/>
          <w:szCs w:val="20"/>
        </w:rPr>
        <w:t xml:space="preserve"> uwagę zarówno na aspekty organizacyjne, jaki </w:t>
      </w:r>
      <w:r w:rsidR="00C42A89">
        <w:rPr>
          <w:rFonts w:cs="Arial"/>
          <w:szCs w:val="20"/>
        </w:rPr>
        <w:br/>
      </w:r>
      <w:r>
        <w:rPr>
          <w:rFonts w:cs="Arial"/>
          <w:szCs w:val="20"/>
        </w:rPr>
        <w:t xml:space="preserve">i związane z merytoryką wsparcia. Przede wszystkim </w:t>
      </w:r>
      <w:r w:rsidR="00C21718">
        <w:rPr>
          <w:rFonts w:cs="Arial"/>
          <w:szCs w:val="20"/>
        </w:rPr>
        <w:t>akcentowa</w:t>
      </w:r>
      <w:r w:rsidR="00A52697">
        <w:rPr>
          <w:rFonts w:cs="Arial"/>
          <w:szCs w:val="20"/>
        </w:rPr>
        <w:t>li</w:t>
      </w:r>
      <w:r>
        <w:rPr>
          <w:rFonts w:cs="Arial"/>
          <w:szCs w:val="20"/>
        </w:rPr>
        <w:t xml:space="preserve">, że usługi świadczone </w:t>
      </w:r>
      <w:r w:rsidR="00A52697">
        <w:rPr>
          <w:rFonts w:cs="Arial"/>
          <w:szCs w:val="20"/>
        </w:rPr>
        <w:t>p</w:t>
      </w:r>
      <w:r>
        <w:rPr>
          <w:rFonts w:cs="Arial"/>
          <w:szCs w:val="20"/>
        </w:rPr>
        <w:t xml:space="preserve">rzez </w:t>
      </w:r>
      <w:r w:rsidR="00C21718">
        <w:rPr>
          <w:rFonts w:cs="Arial"/>
          <w:szCs w:val="20"/>
        </w:rPr>
        <w:t>te jednostki</w:t>
      </w:r>
      <w:r>
        <w:rPr>
          <w:rFonts w:cs="Arial"/>
          <w:szCs w:val="20"/>
        </w:rPr>
        <w:t xml:space="preserve"> powinny być w</w:t>
      </w:r>
      <w:r w:rsidR="00F43462">
        <w:rPr>
          <w:rFonts w:cs="Arial"/>
          <w:szCs w:val="20"/>
        </w:rPr>
        <w:t xml:space="preserve"> </w:t>
      </w:r>
      <w:r>
        <w:rPr>
          <w:rFonts w:cs="Arial"/>
          <w:szCs w:val="20"/>
        </w:rPr>
        <w:t xml:space="preserve">dużo większym stopniu ukierunkowane na rozwiązywanie konkretnych problemów, np. branż. Wynika z tego również, że podstawowy zakres usług, jaki często jest oferowany </w:t>
      </w:r>
      <w:r w:rsidR="0067351F">
        <w:rPr>
          <w:rFonts w:cs="Arial"/>
          <w:szCs w:val="20"/>
        </w:rPr>
        <w:t xml:space="preserve">przez IOB </w:t>
      </w:r>
      <w:r>
        <w:rPr>
          <w:rFonts w:cs="Arial"/>
          <w:szCs w:val="20"/>
        </w:rPr>
        <w:t xml:space="preserve">może być dla wielu przedsiębiorców niewystarczający, </w:t>
      </w:r>
      <w:r w:rsidR="00C42A89">
        <w:rPr>
          <w:rFonts w:cs="Arial"/>
          <w:szCs w:val="20"/>
        </w:rPr>
        <w:br/>
      </w:r>
      <w:r>
        <w:rPr>
          <w:rFonts w:cs="Arial"/>
          <w:szCs w:val="20"/>
        </w:rPr>
        <w:t>a przez to nieatrakcyjny. Konieczne jest zatem</w:t>
      </w:r>
      <w:r w:rsidR="0067351F">
        <w:rPr>
          <w:rFonts w:cs="Arial"/>
          <w:szCs w:val="20"/>
        </w:rPr>
        <w:t xml:space="preserve"> </w:t>
      </w:r>
      <w:r>
        <w:rPr>
          <w:rFonts w:cs="Arial"/>
          <w:szCs w:val="20"/>
        </w:rPr>
        <w:t>zrobienie rozeznania na rynku pod k</w:t>
      </w:r>
      <w:r w:rsidR="00B82266">
        <w:rPr>
          <w:rFonts w:cs="Arial"/>
          <w:szCs w:val="20"/>
        </w:rPr>
        <w:t>ą</w:t>
      </w:r>
      <w:r>
        <w:rPr>
          <w:rFonts w:cs="Arial"/>
          <w:szCs w:val="20"/>
        </w:rPr>
        <w:t>tem zapotrzebowania na określone usługi i na tej podstawie kreowani</w:t>
      </w:r>
      <w:r w:rsidR="0067351F">
        <w:rPr>
          <w:rFonts w:cs="Arial"/>
          <w:szCs w:val="20"/>
        </w:rPr>
        <w:t>e</w:t>
      </w:r>
      <w:r>
        <w:rPr>
          <w:rFonts w:cs="Arial"/>
          <w:szCs w:val="20"/>
        </w:rPr>
        <w:t xml:space="preserve"> przyszłej oferty. Jak pokazuje niniejsze badanie istnieje zapotrzebowanie na specjalistyczne usługi doradcze, które jednak powinny opierać się na bardziej zindywidualizowanym podejściu oraz angażowaniu każdorazowo ekspertów branżowych, ewentualnie praktyków biznesu, którzy byliby w stanie przekazać przedsiębiorcom u</w:t>
      </w:r>
      <w:r w:rsidR="0067351F">
        <w:rPr>
          <w:rFonts w:cs="Arial"/>
          <w:szCs w:val="20"/>
        </w:rPr>
        <w:t>czestniczącym np. w szkoleniach</w:t>
      </w:r>
      <w:r>
        <w:rPr>
          <w:rFonts w:cs="Arial"/>
          <w:szCs w:val="20"/>
        </w:rPr>
        <w:t xml:space="preserve"> wa</w:t>
      </w:r>
      <w:r w:rsidR="0067351F">
        <w:rPr>
          <w:rFonts w:cs="Arial"/>
          <w:szCs w:val="20"/>
        </w:rPr>
        <w:t>rtościowe dla nich informacje</w:t>
      </w:r>
      <w:r w:rsidRPr="00BF06CC">
        <w:rPr>
          <w:rFonts w:cs="Arial"/>
          <w:szCs w:val="20"/>
        </w:rPr>
        <w:t>.</w:t>
      </w:r>
    </w:p>
    <w:p w14:paraId="486CD533" w14:textId="77777777" w:rsidR="00434F6A" w:rsidRPr="00434F6A" w:rsidRDefault="00434F6A" w:rsidP="00434F6A">
      <w:pPr>
        <w:rPr>
          <w:sz w:val="10"/>
          <w:szCs w:val="10"/>
        </w:rPr>
      </w:pPr>
    </w:p>
    <w:p w14:paraId="3DAC2E50" w14:textId="77777777" w:rsidR="00F7343B" w:rsidRDefault="00F7343B" w:rsidP="00434F6A">
      <w:pPr>
        <w:ind w:firstLine="0"/>
        <w:jc w:val="center"/>
        <w:rPr>
          <w:rFonts w:cs="Arial"/>
          <w:i/>
          <w:iCs/>
          <w:sz w:val="18"/>
          <w:szCs w:val="18"/>
        </w:rPr>
      </w:pPr>
    </w:p>
    <w:p w14:paraId="316BAF41" w14:textId="7C46A81C" w:rsidR="00B93B6D" w:rsidRPr="00D96DF9" w:rsidRDefault="00B93B6D" w:rsidP="00434F6A">
      <w:pPr>
        <w:ind w:firstLine="0"/>
        <w:jc w:val="center"/>
        <w:rPr>
          <w:rFonts w:cs="Arial"/>
          <w:i/>
          <w:iCs/>
          <w:sz w:val="18"/>
          <w:szCs w:val="18"/>
        </w:rPr>
      </w:pPr>
      <w:r w:rsidRPr="00BE704A">
        <w:rPr>
          <w:rFonts w:cs="Arial"/>
          <w:i/>
          <w:iCs/>
          <w:sz w:val="18"/>
          <w:szCs w:val="18"/>
        </w:rPr>
        <w:lastRenderedPageBreak/>
        <w:t xml:space="preserve">Moim zdaniem inkubator przedsiębiorczości nie powinien się ograniczać tylko i wyłącznie do tego, że oferuje tańsze pomieszczenia i dostęp do podstawowej infrastruktury </w:t>
      </w:r>
      <w:r>
        <w:rPr>
          <w:rFonts w:cs="Arial"/>
          <w:i/>
          <w:iCs/>
          <w:sz w:val="18"/>
          <w:szCs w:val="18"/>
        </w:rPr>
        <w:t xml:space="preserve">(…) </w:t>
      </w:r>
      <w:r w:rsidRPr="00BE704A">
        <w:rPr>
          <w:rFonts w:cs="Arial"/>
          <w:i/>
          <w:iCs/>
          <w:sz w:val="18"/>
          <w:szCs w:val="18"/>
        </w:rPr>
        <w:t xml:space="preserve">Powinni się rozwinąć bardziej pod kątem potrzeb przedsiębiorców, powinni robić badania i sprawdzać, czego przedsiębiorcy oczekują, jakie mają potrzeby, co chcieliby jeszcze otrzymać w inkubatorze </w:t>
      </w:r>
      <w:r w:rsidR="00434F6A">
        <w:rPr>
          <w:rFonts w:cs="Arial"/>
          <w:i/>
          <w:iCs/>
          <w:sz w:val="18"/>
          <w:szCs w:val="18"/>
        </w:rPr>
        <w:t>–</w:t>
      </w:r>
      <w:r w:rsidRPr="00BE704A">
        <w:rPr>
          <w:rFonts w:cs="Arial"/>
          <w:i/>
          <w:iCs/>
          <w:sz w:val="18"/>
          <w:szCs w:val="18"/>
        </w:rPr>
        <w:t xml:space="preserve"> być może dodatkowe szkolenia, oferta pod kątem konkretnej branży, zmian prawnych, finansowych, podatkowych, które na bieżąco dotykają przedsiębiorców. Czy choćby zmiany dot</w:t>
      </w:r>
      <w:r w:rsidR="002C1FC7">
        <w:rPr>
          <w:rFonts w:cs="Arial"/>
          <w:i/>
          <w:iCs/>
          <w:sz w:val="18"/>
          <w:szCs w:val="18"/>
        </w:rPr>
        <w:t xml:space="preserve">yczące </w:t>
      </w:r>
      <w:r w:rsidRPr="00BE704A">
        <w:rPr>
          <w:rFonts w:cs="Arial"/>
          <w:i/>
          <w:iCs/>
          <w:sz w:val="18"/>
          <w:szCs w:val="18"/>
        </w:rPr>
        <w:t>ochrony środowiska czy RODO</w:t>
      </w:r>
      <w:r>
        <w:rPr>
          <w:rFonts w:cs="Arial"/>
          <w:i/>
          <w:iCs/>
          <w:sz w:val="18"/>
          <w:szCs w:val="18"/>
        </w:rPr>
        <w:t>.</w:t>
      </w:r>
    </w:p>
    <w:p w14:paraId="0B2F1793" w14:textId="2311D606" w:rsidR="00B93B6D" w:rsidRDefault="00434F6A" w:rsidP="00434F6A">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koniński</w:t>
      </w:r>
      <w:r>
        <w:rPr>
          <w:rFonts w:cs="Arial"/>
          <w:i/>
          <w:iCs/>
          <w:sz w:val="18"/>
          <w:szCs w:val="18"/>
        </w:rPr>
        <w:t>]</w:t>
      </w:r>
    </w:p>
    <w:p w14:paraId="6F8F7CDB" w14:textId="77777777" w:rsidR="00434F6A" w:rsidRPr="00434F6A" w:rsidRDefault="00434F6A" w:rsidP="00434F6A">
      <w:pPr>
        <w:rPr>
          <w:sz w:val="10"/>
          <w:szCs w:val="10"/>
        </w:rPr>
      </w:pPr>
    </w:p>
    <w:p w14:paraId="28A81668" w14:textId="7BAB459E" w:rsidR="00B93B6D" w:rsidRPr="00D96DF9" w:rsidRDefault="00B93B6D" w:rsidP="00434F6A">
      <w:pPr>
        <w:ind w:firstLine="0"/>
        <w:jc w:val="center"/>
        <w:rPr>
          <w:rFonts w:cs="Arial"/>
          <w:i/>
          <w:iCs/>
          <w:sz w:val="18"/>
          <w:szCs w:val="18"/>
        </w:rPr>
      </w:pPr>
      <w:r w:rsidRPr="00F24F6B">
        <w:rPr>
          <w:rFonts w:cs="Arial"/>
          <w:i/>
          <w:iCs/>
          <w:sz w:val="18"/>
          <w:szCs w:val="18"/>
        </w:rPr>
        <w:t>Być może usługi powinny być bardziej ukierunkowane pod konkretną branż</w:t>
      </w:r>
      <w:r w:rsidR="002C1FC7">
        <w:rPr>
          <w:rFonts w:cs="Arial"/>
          <w:i/>
          <w:iCs/>
          <w:sz w:val="18"/>
          <w:szCs w:val="18"/>
        </w:rPr>
        <w:t>ę</w:t>
      </w:r>
      <w:r w:rsidRPr="00F24F6B">
        <w:rPr>
          <w:rFonts w:cs="Arial"/>
          <w:i/>
          <w:iCs/>
          <w:sz w:val="18"/>
          <w:szCs w:val="18"/>
        </w:rPr>
        <w:t>, nie ta</w:t>
      </w:r>
      <w:r w:rsidR="002C1FC7">
        <w:rPr>
          <w:rFonts w:cs="Arial"/>
          <w:i/>
          <w:iCs/>
          <w:sz w:val="18"/>
          <w:szCs w:val="18"/>
        </w:rPr>
        <w:t xml:space="preserve">kie ogólne, </w:t>
      </w:r>
      <w:r w:rsidR="00C42A89">
        <w:rPr>
          <w:rFonts w:cs="Arial"/>
          <w:i/>
          <w:iCs/>
          <w:sz w:val="18"/>
          <w:szCs w:val="18"/>
        </w:rPr>
        <w:br/>
      </w:r>
      <w:r w:rsidR="002C1FC7">
        <w:rPr>
          <w:rFonts w:cs="Arial"/>
          <w:i/>
          <w:iCs/>
          <w:sz w:val="18"/>
          <w:szCs w:val="18"/>
        </w:rPr>
        <w:t>a bardziej konkretn</w:t>
      </w:r>
      <w:r w:rsidRPr="00F24F6B">
        <w:rPr>
          <w:rFonts w:cs="Arial"/>
          <w:i/>
          <w:iCs/>
          <w:sz w:val="18"/>
          <w:szCs w:val="18"/>
        </w:rPr>
        <w:t>e do obszarów, w których działa dana firma, być może bardziej specjalistyczne, żeby był większy dostęp do specjalistów z konkretnej dziedziny, a nie wsparcie ogólne, szeroko</w:t>
      </w:r>
      <w:r>
        <w:rPr>
          <w:rFonts w:cs="Arial"/>
          <w:i/>
          <w:iCs/>
          <w:sz w:val="18"/>
          <w:szCs w:val="18"/>
        </w:rPr>
        <w:t xml:space="preserve"> </w:t>
      </w:r>
      <w:r w:rsidRPr="00F24F6B">
        <w:rPr>
          <w:rFonts w:cs="Arial"/>
          <w:i/>
          <w:iCs/>
          <w:sz w:val="18"/>
          <w:szCs w:val="18"/>
        </w:rPr>
        <w:t>pojęte, prawne, doradcze. Bardziej skierowane na problemy, które konkretnie dotyczą specyficznego rynku</w:t>
      </w:r>
      <w:r>
        <w:rPr>
          <w:rFonts w:cs="Arial"/>
          <w:i/>
          <w:iCs/>
          <w:sz w:val="18"/>
          <w:szCs w:val="18"/>
        </w:rPr>
        <w:t>.</w:t>
      </w:r>
    </w:p>
    <w:p w14:paraId="53704981" w14:textId="292FE544" w:rsidR="00B93B6D" w:rsidRDefault="00434F6A" w:rsidP="00434F6A">
      <w:pPr>
        <w:ind w:firstLine="0"/>
        <w:jc w:val="center"/>
        <w:rPr>
          <w:rFonts w:cs="Arial"/>
          <w:i/>
          <w:iCs/>
          <w:sz w:val="18"/>
          <w:szCs w:val="18"/>
        </w:rPr>
      </w:pPr>
      <w:r>
        <w:rPr>
          <w:rFonts w:cs="Arial"/>
          <w:i/>
          <w:iCs/>
          <w:sz w:val="18"/>
          <w:szCs w:val="18"/>
        </w:rPr>
        <w:t xml:space="preserve">[TDI </w:t>
      </w:r>
      <w:r w:rsidR="002C1FC7">
        <w:rPr>
          <w:rFonts w:cs="Arial"/>
          <w:i/>
          <w:iCs/>
          <w:sz w:val="18"/>
          <w:szCs w:val="18"/>
        </w:rPr>
        <w:t xml:space="preserve">podregion m. </w:t>
      </w:r>
      <w:r w:rsidR="00B93B6D">
        <w:rPr>
          <w:rFonts w:cs="Arial"/>
          <w:i/>
          <w:iCs/>
          <w:sz w:val="18"/>
          <w:szCs w:val="18"/>
        </w:rPr>
        <w:t>Poznań</w:t>
      </w:r>
      <w:r>
        <w:rPr>
          <w:rFonts w:cs="Arial"/>
          <w:i/>
          <w:iCs/>
          <w:sz w:val="18"/>
          <w:szCs w:val="18"/>
        </w:rPr>
        <w:t>]</w:t>
      </w:r>
    </w:p>
    <w:p w14:paraId="4AE4C401" w14:textId="77777777" w:rsidR="00434F6A" w:rsidRPr="00434F6A" w:rsidRDefault="00434F6A" w:rsidP="00434F6A">
      <w:pPr>
        <w:rPr>
          <w:sz w:val="10"/>
          <w:szCs w:val="10"/>
        </w:rPr>
      </w:pPr>
    </w:p>
    <w:p w14:paraId="15C0BCC6" w14:textId="13756B8A" w:rsidR="00B93B6D" w:rsidRPr="00D96DF9" w:rsidRDefault="00B93B6D" w:rsidP="00434F6A">
      <w:pPr>
        <w:ind w:firstLine="0"/>
        <w:jc w:val="center"/>
        <w:rPr>
          <w:rFonts w:cs="Arial"/>
          <w:i/>
          <w:iCs/>
          <w:sz w:val="18"/>
          <w:szCs w:val="18"/>
        </w:rPr>
      </w:pPr>
      <w:r w:rsidRPr="00B2471E">
        <w:rPr>
          <w:rFonts w:cs="Arial"/>
          <w:i/>
          <w:iCs/>
          <w:sz w:val="18"/>
          <w:szCs w:val="18"/>
        </w:rPr>
        <w:t xml:space="preserve">To musiałoby być rozwiązanie danego problemu, ale takie konkretne i takie wynagrodzenie za wynik, </w:t>
      </w:r>
      <w:r w:rsidR="00C42A89">
        <w:rPr>
          <w:rFonts w:cs="Arial"/>
          <w:i/>
          <w:iCs/>
          <w:sz w:val="18"/>
          <w:szCs w:val="18"/>
        </w:rPr>
        <w:br/>
      </w:r>
      <w:r w:rsidRPr="00B2471E">
        <w:rPr>
          <w:rFonts w:cs="Arial"/>
          <w:i/>
          <w:iCs/>
          <w:sz w:val="18"/>
          <w:szCs w:val="18"/>
        </w:rPr>
        <w:t>a nie tylko za opracowanie. To musiałby do nas przyjechać ktoś techniczny, kto zna się szczegółowo na zagadnieniach, które nas dotyczą, żeby być w stanie nam pomóc</w:t>
      </w:r>
      <w:r>
        <w:rPr>
          <w:rFonts w:cs="Arial"/>
          <w:i/>
          <w:iCs/>
          <w:sz w:val="18"/>
          <w:szCs w:val="18"/>
        </w:rPr>
        <w:t>.</w:t>
      </w:r>
    </w:p>
    <w:p w14:paraId="1E16A26B" w14:textId="481059B6" w:rsidR="00B93B6D" w:rsidRDefault="00434F6A" w:rsidP="00434F6A">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poznański</w:t>
      </w:r>
      <w:r>
        <w:rPr>
          <w:rFonts w:cs="Arial"/>
          <w:i/>
          <w:iCs/>
          <w:sz w:val="18"/>
          <w:szCs w:val="18"/>
        </w:rPr>
        <w:t>]</w:t>
      </w:r>
    </w:p>
    <w:p w14:paraId="1079013A" w14:textId="77777777" w:rsidR="00434F6A" w:rsidRPr="00434F6A" w:rsidRDefault="00434F6A" w:rsidP="00434F6A">
      <w:pPr>
        <w:rPr>
          <w:sz w:val="10"/>
          <w:szCs w:val="10"/>
        </w:rPr>
      </w:pPr>
    </w:p>
    <w:p w14:paraId="656195F8" w14:textId="77777777" w:rsidR="00B93B6D" w:rsidRPr="00D96DF9" w:rsidRDefault="00B93B6D" w:rsidP="00434F6A">
      <w:pPr>
        <w:ind w:firstLine="0"/>
        <w:jc w:val="center"/>
        <w:rPr>
          <w:rFonts w:cs="Arial"/>
          <w:i/>
          <w:iCs/>
          <w:sz w:val="18"/>
          <w:szCs w:val="18"/>
        </w:rPr>
      </w:pPr>
      <w:r w:rsidRPr="005634AB">
        <w:rPr>
          <w:rFonts w:cs="Arial"/>
          <w:i/>
          <w:iCs/>
          <w:sz w:val="18"/>
          <w:szCs w:val="18"/>
        </w:rPr>
        <w:t>I warto wprowadzić osoby szkolące spoza obszaru izby, że nie tylko ci, którzy są w izbie, tylko ktoś kto jest spoza izby, żeby to byli praktyc</w:t>
      </w:r>
      <w:r>
        <w:rPr>
          <w:rFonts w:cs="Arial"/>
          <w:i/>
          <w:iCs/>
          <w:sz w:val="18"/>
          <w:szCs w:val="18"/>
        </w:rPr>
        <w:t>y</w:t>
      </w:r>
      <w:r w:rsidRPr="005634AB">
        <w:rPr>
          <w:rFonts w:cs="Arial"/>
          <w:i/>
          <w:iCs/>
          <w:sz w:val="18"/>
          <w:szCs w:val="18"/>
        </w:rPr>
        <w:t xml:space="preserve"> biznesu, bo teoretycy nie wchodzą w grę</w:t>
      </w:r>
      <w:r>
        <w:rPr>
          <w:rFonts w:cs="Arial"/>
          <w:i/>
          <w:iCs/>
          <w:sz w:val="18"/>
          <w:szCs w:val="18"/>
        </w:rPr>
        <w:t>.</w:t>
      </w:r>
    </w:p>
    <w:p w14:paraId="6BC346A6" w14:textId="0D44AC64" w:rsidR="00B93B6D" w:rsidRDefault="00434F6A" w:rsidP="00434F6A">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pilski</w:t>
      </w:r>
      <w:r>
        <w:rPr>
          <w:rFonts w:cs="Arial"/>
          <w:i/>
          <w:iCs/>
          <w:sz w:val="18"/>
          <w:szCs w:val="18"/>
        </w:rPr>
        <w:t>]</w:t>
      </w:r>
    </w:p>
    <w:p w14:paraId="178081A2" w14:textId="77777777" w:rsidR="00434F6A" w:rsidRPr="00434F6A" w:rsidRDefault="00434F6A" w:rsidP="00434F6A">
      <w:pPr>
        <w:rPr>
          <w:sz w:val="10"/>
          <w:szCs w:val="10"/>
        </w:rPr>
      </w:pPr>
    </w:p>
    <w:p w14:paraId="3D7A3C4D" w14:textId="58DF19D3" w:rsidR="00B93B6D" w:rsidRDefault="00B93B6D" w:rsidP="00B93B6D">
      <w:pPr>
        <w:spacing w:before="120" w:after="120"/>
        <w:rPr>
          <w:rFonts w:cs="Arial"/>
          <w:szCs w:val="20"/>
        </w:rPr>
      </w:pPr>
      <w:r w:rsidRPr="003C4224">
        <w:rPr>
          <w:rFonts w:cs="Arial"/>
          <w:szCs w:val="20"/>
        </w:rPr>
        <w:t>Jeś</w:t>
      </w:r>
      <w:r>
        <w:rPr>
          <w:rFonts w:cs="Arial"/>
          <w:szCs w:val="20"/>
        </w:rPr>
        <w:t xml:space="preserve">li chodzi o sugestie związane z kwestiami organizacyjnymi to w ramach wywiadów </w:t>
      </w:r>
      <w:r w:rsidR="00C42A89">
        <w:rPr>
          <w:rFonts w:cs="Arial"/>
          <w:szCs w:val="20"/>
        </w:rPr>
        <w:br/>
      </w:r>
      <w:r>
        <w:rPr>
          <w:rFonts w:cs="Arial"/>
          <w:szCs w:val="20"/>
        </w:rPr>
        <w:t xml:space="preserve">z przedsiębiorcami </w:t>
      </w:r>
      <w:r w:rsidR="0021168B">
        <w:rPr>
          <w:rFonts w:cs="Arial"/>
          <w:szCs w:val="20"/>
        </w:rPr>
        <w:t xml:space="preserve">pojawił się również </w:t>
      </w:r>
      <w:r>
        <w:rPr>
          <w:rFonts w:cs="Arial"/>
          <w:szCs w:val="20"/>
        </w:rPr>
        <w:t xml:space="preserve">postulat wprowadzenia opiekuna klienta, który będzie się zajmował różnymi sprawami danej </w:t>
      </w:r>
      <w:r w:rsidR="0021168B">
        <w:rPr>
          <w:rFonts w:cs="Arial"/>
          <w:szCs w:val="20"/>
        </w:rPr>
        <w:t xml:space="preserve">(konkretnej) </w:t>
      </w:r>
      <w:r>
        <w:rPr>
          <w:rFonts w:cs="Arial"/>
          <w:szCs w:val="20"/>
        </w:rPr>
        <w:t>firmy. Ma to być kluczowe zwłaszcza w tych usługach, które odnoszą się do składania i obsługi wniosków o dofinansowanie, gdzie po pierwsze niejednokrotnie konieczne jest uzupełnianie dokumentacji, a po drugie na dalszych etapach realizacji projektów w</w:t>
      </w:r>
      <w:r w:rsidR="00F43462">
        <w:rPr>
          <w:rFonts w:cs="Arial"/>
          <w:szCs w:val="20"/>
        </w:rPr>
        <w:t xml:space="preserve"> </w:t>
      </w:r>
      <w:r>
        <w:rPr>
          <w:rFonts w:cs="Arial"/>
          <w:szCs w:val="20"/>
        </w:rPr>
        <w:t xml:space="preserve">proces angażowane są kolejne osoby. Jest to z punktu widzenia wnioskodawców (beneficjentów wsparcia) utrudnienie, które zresztą rzutuje na zgłaszane później oceny. Opiekun klienta mógłby także zajmować się bieżącą operacyjną obsługą danej firmy zapewniając im dostęp do rożnego rodzaju usług, również prostych usług biurowych. Efektem takiej obsługi powinno być lepsze rozeznanie potrzeb przedsiębiorstw, co z kolei mogłoby się przełożyć na przyszłe działania IOB i </w:t>
      </w:r>
      <w:r w:rsidR="000B74C4">
        <w:rPr>
          <w:rFonts w:cs="Arial"/>
          <w:szCs w:val="20"/>
        </w:rPr>
        <w:t>większe dopasowanie ich oferty do potrzeb rynku.</w:t>
      </w:r>
    </w:p>
    <w:p w14:paraId="19AF0994" w14:textId="77777777" w:rsidR="00434F6A" w:rsidRPr="00434F6A" w:rsidRDefault="00434F6A" w:rsidP="00434F6A">
      <w:pPr>
        <w:rPr>
          <w:sz w:val="10"/>
          <w:szCs w:val="10"/>
        </w:rPr>
      </w:pPr>
    </w:p>
    <w:p w14:paraId="15682254" w14:textId="0469D54C" w:rsidR="00B93B6D" w:rsidRPr="00D96DF9" w:rsidRDefault="00B93B6D" w:rsidP="00434F6A">
      <w:pPr>
        <w:ind w:firstLine="0"/>
        <w:jc w:val="center"/>
        <w:rPr>
          <w:rFonts w:cs="Arial"/>
          <w:i/>
          <w:iCs/>
          <w:sz w:val="18"/>
          <w:szCs w:val="18"/>
        </w:rPr>
      </w:pPr>
      <w:r w:rsidRPr="00BE704A">
        <w:rPr>
          <w:rFonts w:cs="Arial"/>
          <w:i/>
          <w:iCs/>
          <w:sz w:val="18"/>
          <w:szCs w:val="18"/>
        </w:rPr>
        <w:t xml:space="preserve">Jeśli jest umowa z taką instytucją, to żeby było coś takiego jak opiekun umowy. I w razie jakichkolwiek pytań żeby mieć możliwość skontaktowania się z opiekunem, zadania pytań. Bo w tym momencie </w:t>
      </w:r>
      <w:r w:rsidR="00C42A89">
        <w:rPr>
          <w:rFonts w:cs="Arial"/>
          <w:i/>
          <w:iCs/>
          <w:sz w:val="18"/>
          <w:szCs w:val="18"/>
        </w:rPr>
        <w:br/>
      </w:r>
      <w:r w:rsidRPr="00BE704A">
        <w:rPr>
          <w:rFonts w:cs="Arial"/>
          <w:i/>
          <w:iCs/>
          <w:sz w:val="18"/>
          <w:szCs w:val="18"/>
        </w:rPr>
        <w:t xml:space="preserve">w moim odczuciu wygląda to tak, że załatwia się jakiś kredyt u nich i kontaktuję się w międzyczasie </w:t>
      </w:r>
      <w:r w:rsidR="00C42A89">
        <w:rPr>
          <w:rFonts w:cs="Arial"/>
          <w:i/>
          <w:iCs/>
          <w:sz w:val="18"/>
          <w:szCs w:val="18"/>
        </w:rPr>
        <w:br/>
      </w:r>
      <w:r w:rsidRPr="00BE704A">
        <w:rPr>
          <w:rFonts w:cs="Arial"/>
          <w:i/>
          <w:iCs/>
          <w:sz w:val="18"/>
          <w:szCs w:val="18"/>
        </w:rPr>
        <w:t>z kilkoma osobami, podpisuje się tą umowę i zostaje się bez wiedzy, z kim w razie jakiegokolwiek pytania się kontaktować. To jest trochę słabe. I</w:t>
      </w:r>
      <w:r w:rsidR="00F43462">
        <w:rPr>
          <w:rFonts w:cs="Arial"/>
          <w:i/>
          <w:iCs/>
          <w:sz w:val="18"/>
          <w:szCs w:val="18"/>
        </w:rPr>
        <w:t xml:space="preserve"> </w:t>
      </w:r>
      <w:r w:rsidRPr="00BE704A">
        <w:rPr>
          <w:rFonts w:cs="Arial"/>
          <w:i/>
          <w:iCs/>
          <w:sz w:val="18"/>
          <w:szCs w:val="18"/>
        </w:rPr>
        <w:t>trudno później złapać kogoś odpowiedzialnego za dany zakres obsługi umowy, bo później jak się kontaktuje z WARP, to kontaktowałem się z jedną osobą, okazało się, że to nie ta osoba, kontaktowałem się z inną. I przez to tracą czas pracownicy, którzy się takimi rzeczami nie powinni zajmować. Robi się głuchy telefon i strata czasu wielu osób</w:t>
      </w:r>
      <w:r>
        <w:rPr>
          <w:rFonts w:cs="Arial"/>
          <w:i/>
          <w:iCs/>
          <w:sz w:val="18"/>
          <w:szCs w:val="18"/>
        </w:rPr>
        <w:t>.</w:t>
      </w:r>
    </w:p>
    <w:p w14:paraId="56F9A783" w14:textId="32B602C1" w:rsidR="00B93B6D" w:rsidRDefault="00115029" w:rsidP="00434F6A">
      <w:pPr>
        <w:ind w:firstLine="0"/>
        <w:jc w:val="center"/>
        <w:rPr>
          <w:rFonts w:cs="Arial"/>
          <w:i/>
          <w:iCs/>
          <w:sz w:val="18"/>
          <w:szCs w:val="18"/>
        </w:rPr>
      </w:pPr>
      <w:r>
        <w:rPr>
          <w:rFonts w:cs="Arial"/>
          <w:i/>
          <w:iCs/>
          <w:sz w:val="18"/>
          <w:szCs w:val="18"/>
        </w:rPr>
        <w:t>[T</w:t>
      </w:r>
      <w:r w:rsidR="00B93B6D" w:rsidRPr="00D96DF9">
        <w:rPr>
          <w:rFonts w:cs="Arial"/>
          <w:i/>
          <w:iCs/>
          <w:sz w:val="18"/>
          <w:szCs w:val="18"/>
        </w:rPr>
        <w:t>DI</w:t>
      </w:r>
      <w:r>
        <w:rPr>
          <w:rFonts w:cs="Arial"/>
          <w:i/>
          <w:iCs/>
          <w:sz w:val="18"/>
          <w:szCs w:val="18"/>
        </w:rPr>
        <w:t xml:space="preserve"> </w:t>
      </w:r>
      <w:r w:rsidR="00B93B6D">
        <w:rPr>
          <w:rFonts w:cs="Arial"/>
          <w:i/>
          <w:iCs/>
          <w:sz w:val="18"/>
          <w:szCs w:val="18"/>
        </w:rPr>
        <w:t>podregion poznański</w:t>
      </w:r>
      <w:r>
        <w:rPr>
          <w:rFonts w:cs="Arial"/>
          <w:i/>
          <w:iCs/>
          <w:sz w:val="18"/>
          <w:szCs w:val="18"/>
        </w:rPr>
        <w:t>]</w:t>
      </w:r>
    </w:p>
    <w:p w14:paraId="2747AC89" w14:textId="77777777" w:rsidR="00434F6A" w:rsidRPr="00434F6A" w:rsidRDefault="00434F6A" w:rsidP="00434F6A">
      <w:pPr>
        <w:rPr>
          <w:sz w:val="10"/>
          <w:szCs w:val="10"/>
        </w:rPr>
      </w:pPr>
    </w:p>
    <w:p w14:paraId="7D584629" w14:textId="23D8D720" w:rsidR="00B93B6D" w:rsidRPr="00E747C5" w:rsidRDefault="00B93B6D" w:rsidP="0021168B">
      <w:pPr>
        <w:spacing w:before="120" w:after="120"/>
        <w:rPr>
          <w:rFonts w:eastAsia="MinionPro-Regular" w:cs="Arial"/>
          <w:b/>
          <w:color w:val="00007E"/>
          <w:sz w:val="24"/>
          <w:szCs w:val="16"/>
          <w:shd w:val="clear" w:color="auto" w:fill="FFFFFF"/>
        </w:rPr>
      </w:pPr>
      <w:r>
        <w:rPr>
          <w:rFonts w:cs="Arial"/>
          <w:szCs w:val="20"/>
        </w:rPr>
        <w:t xml:space="preserve">Przeprowadzone badanie pokazało, że wielkopolskie przedsiębiorstwa bardzo rzadko korzystają z usług IOB działających poza regionem. Takie sytuacje najczęściej miały miejsce w przeszłości, nawet kilkanaście lat wcześniej. Oczywiście sporadyczne kontakty występują, np. w efekcie przesyłania do wielkopolskich przedsiębiorstw informacji z konkretną ofertą czy </w:t>
      </w:r>
      <w:r>
        <w:rPr>
          <w:rFonts w:cs="Arial"/>
          <w:szCs w:val="20"/>
        </w:rPr>
        <w:lastRenderedPageBreak/>
        <w:t xml:space="preserve">zaproszeniem na spotkanie, jednak </w:t>
      </w:r>
      <w:r w:rsidR="00A844BF">
        <w:rPr>
          <w:rFonts w:cs="Arial"/>
          <w:szCs w:val="20"/>
        </w:rPr>
        <w:t xml:space="preserve">najczęściej </w:t>
      </w:r>
      <w:r>
        <w:rPr>
          <w:rFonts w:cs="Arial"/>
          <w:szCs w:val="20"/>
        </w:rPr>
        <w:t xml:space="preserve">nie kończą się one podjęciem współpracy. Fakt korzystania przez wielkopolskie firmy z oferty regionalnych IOB świadczy </w:t>
      </w:r>
      <w:r w:rsidR="006A5154">
        <w:rPr>
          <w:rFonts w:cs="Arial"/>
          <w:szCs w:val="20"/>
        </w:rPr>
        <w:t>pozytywnie</w:t>
      </w:r>
      <w:r>
        <w:rPr>
          <w:rFonts w:cs="Arial"/>
          <w:szCs w:val="20"/>
        </w:rPr>
        <w:t xml:space="preserve"> o ich ofercie, zarówno</w:t>
      </w:r>
      <w:r w:rsidR="000A5731">
        <w:rPr>
          <w:rFonts w:cs="Arial"/>
          <w:szCs w:val="20"/>
        </w:rPr>
        <w:t xml:space="preserve"> o</w:t>
      </w:r>
      <w:r>
        <w:rPr>
          <w:rFonts w:cs="Arial"/>
          <w:szCs w:val="20"/>
        </w:rPr>
        <w:t xml:space="preserve"> </w:t>
      </w:r>
      <w:r w:rsidR="000A5731">
        <w:rPr>
          <w:rFonts w:cs="Arial"/>
          <w:szCs w:val="20"/>
        </w:rPr>
        <w:t xml:space="preserve">jej </w:t>
      </w:r>
      <w:r>
        <w:rPr>
          <w:rFonts w:cs="Arial"/>
          <w:szCs w:val="20"/>
        </w:rPr>
        <w:t>zakresie, jak i jakości.</w:t>
      </w:r>
      <w:r w:rsidRPr="00E747C5">
        <w:br w:type="page"/>
      </w:r>
    </w:p>
    <w:p w14:paraId="3AF32D52" w14:textId="77777777" w:rsidR="00180104" w:rsidRDefault="00180104" w:rsidP="00180104">
      <w:bookmarkStart w:id="70" w:name="_Toc80866778"/>
    </w:p>
    <w:p w14:paraId="3E889917" w14:textId="4A6FB803" w:rsidR="00B93B6D" w:rsidRPr="00E747C5" w:rsidRDefault="00B93B6D" w:rsidP="009639EA">
      <w:pPr>
        <w:pStyle w:val="Nagwek1"/>
        <w:numPr>
          <w:ilvl w:val="0"/>
          <w:numId w:val="7"/>
        </w:numPr>
        <w:ind w:left="284" w:hanging="284"/>
      </w:pPr>
      <w:r w:rsidRPr="00E747C5">
        <w:t>Wnioski</w:t>
      </w:r>
      <w:r>
        <w:t xml:space="preserve"> i rekomendacje</w:t>
      </w:r>
      <w:bookmarkEnd w:id="70"/>
    </w:p>
    <w:p w14:paraId="155F8F2E" w14:textId="77777777" w:rsidR="00D67A90" w:rsidRDefault="00D67A90" w:rsidP="00B93B6D">
      <w:pPr>
        <w:spacing w:before="120" w:after="120"/>
        <w:rPr>
          <w:rFonts w:cs="Arial"/>
          <w:szCs w:val="20"/>
        </w:rPr>
      </w:pPr>
      <w:bookmarkStart w:id="71" w:name="_Hlk77011387"/>
      <w:r w:rsidRPr="00D67A90">
        <w:rPr>
          <w:rFonts w:cs="Arial"/>
          <w:szCs w:val="20"/>
        </w:rPr>
        <w:t>Analiza struktury IOB działających w województwie wielkopolskim pozwala na stwierdzenie, że uległa ona pewnej krystalizacji i utrwaleniu. W kilku jedynie przypadkach podmioty zidentyfikowane w trakcie badania z 2015 roku jako działające zaprzestały działalności. Dotyczy to w dużej mierze podmiotów o charakterze typowo komercyjnym, co może wynikać z faktu, że oferta instytucji działających pod egidą samorządów terytorialnych bądź wspierających swoją działalność funduszami europejskimi jest atrakcyjniejsza z punktu widzenia potencjalnych odbiorców tego rodzaju usług.</w:t>
      </w:r>
    </w:p>
    <w:p w14:paraId="427E19C1" w14:textId="07393ABC" w:rsidR="00D67A90" w:rsidRDefault="00D67A90" w:rsidP="00B93B6D">
      <w:pPr>
        <w:spacing w:before="120" w:after="120"/>
      </w:pPr>
      <w:r w:rsidRPr="00D67A90">
        <w:t xml:space="preserve">Większość spośród zidentyfikowanych w regionie IOB to instytucje wspierające rozwój przedsiębiorczości, głównie ośrodki szkoleniowo-doradcze. Może to świadczyć o zakresie rzeczywistych potrzeb wielkopolskiej gospodarki. Zwraca przy tym uwagę szczególna rola Poznania jako miejsca rozwoju usług proinnowacyjnych. Może to wynikać nie tylko z </w:t>
      </w:r>
      <w:r w:rsidR="008E22FA">
        <w:t xml:space="preserve">jego </w:t>
      </w:r>
      <w:r w:rsidRPr="00D67A90">
        <w:t>silnej roli ośrodka gospodarczego, ale przede wszystkim ośrodka akademickiego skupiającego uczelnie oraz jednostki badawczo-naukowe. Jest to zresztą prawidłowość obserwowana także w innych regionach.</w:t>
      </w:r>
    </w:p>
    <w:p w14:paraId="373F1797" w14:textId="3E6DF6FE" w:rsidR="00D67A90" w:rsidRDefault="00D67A90" w:rsidP="00D67A90">
      <w:r>
        <w:t>I</w:t>
      </w:r>
      <w:r w:rsidRPr="00E747C5">
        <w:t>stotną rolę w kontekście rozwoju wielkopolskich IOB</w:t>
      </w:r>
      <w:r w:rsidRPr="001B67DB">
        <w:t xml:space="preserve"> </w:t>
      </w:r>
      <w:r>
        <w:t xml:space="preserve">odgrywają </w:t>
      </w:r>
      <w:r w:rsidRPr="00E747C5">
        <w:t>fundusz</w:t>
      </w:r>
      <w:r>
        <w:t>e</w:t>
      </w:r>
      <w:r w:rsidRPr="00E747C5">
        <w:t xml:space="preserve"> </w:t>
      </w:r>
      <w:r>
        <w:t>unijne</w:t>
      </w:r>
      <w:r w:rsidRPr="00E747C5">
        <w:t xml:space="preserve">. </w:t>
      </w:r>
      <w:r>
        <w:t>Mimo że</w:t>
      </w:r>
      <w:r w:rsidRPr="00E747C5">
        <w:t xml:space="preserve"> niemal wszystkie </w:t>
      </w:r>
      <w:r>
        <w:t xml:space="preserve">instytucje </w:t>
      </w:r>
      <w:r w:rsidRPr="00E747C5">
        <w:t xml:space="preserve">zadeklarowały korzystanie ze środków własnych, to jednak </w:t>
      </w:r>
      <w:r w:rsidR="00C42A89">
        <w:br/>
      </w:r>
      <w:r w:rsidRPr="00E747C5">
        <w:t>w przypadku trzech czwartych</w:t>
      </w:r>
      <w:r>
        <w:t xml:space="preserve"> </w:t>
      </w:r>
      <w:r w:rsidRPr="00E747C5">
        <w:t xml:space="preserve">IOB, które wskazały na </w:t>
      </w:r>
      <w:r w:rsidR="00B4685B">
        <w:t>wykorzystanie</w:t>
      </w:r>
      <w:r w:rsidRPr="00E747C5">
        <w:t xml:space="preserve"> </w:t>
      </w:r>
      <w:r>
        <w:t>środków unijnych</w:t>
      </w:r>
      <w:r w:rsidRPr="00E747C5">
        <w:t xml:space="preserve"> ich znaczenie było oceniane jako duże lub bardzo duże. </w:t>
      </w:r>
      <w:r w:rsidRPr="00E747C5">
        <w:rPr>
          <w:rFonts w:cs="Arial"/>
          <w:szCs w:val="20"/>
        </w:rPr>
        <w:t>Fundusze pochodzące z programów UE pokrywały średnio około 70% wartości realizowanych projektów</w:t>
      </w:r>
      <w:r>
        <w:rPr>
          <w:rFonts w:cs="Arial"/>
          <w:szCs w:val="20"/>
        </w:rPr>
        <w:t>.</w:t>
      </w:r>
      <w:r w:rsidRPr="00E747C5">
        <w:t xml:space="preserve"> </w:t>
      </w:r>
      <w:r>
        <w:t xml:space="preserve">Warto zaznaczyć, że </w:t>
      </w:r>
      <w:r w:rsidRPr="00E747C5">
        <w:t>IOB korzystały nie tylko z możliwości</w:t>
      </w:r>
      <w:r>
        <w:t xml:space="preserve"> pozyskania dofinansowania w ramach</w:t>
      </w:r>
      <w:r w:rsidRPr="00E747C5">
        <w:t xml:space="preserve"> WRPO 2014+</w:t>
      </w:r>
      <w:r>
        <w:t>, ale także z programów funkcjonujących na szczeblu krajowym.</w:t>
      </w:r>
    </w:p>
    <w:p w14:paraId="2D92CDC9" w14:textId="769C12F2" w:rsidR="00D67A90" w:rsidRDefault="00D67A90" w:rsidP="00D67A90">
      <w:pPr>
        <w:rPr>
          <w:rFonts w:cs="Arial"/>
          <w:szCs w:val="20"/>
        </w:rPr>
      </w:pPr>
      <w:r w:rsidRPr="00E747C5">
        <w:rPr>
          <w:rFonts w:cs="Arial"/>
          <w:szCs w:val="20"/>
        </w:rPr>
        <w:t>Jedynie nieliczne spośród wielkopolskich IOB nie podejm</w:t>
      </w:r>
      <w:r>
        <w:rPr>
          <w:rFonts w:cs="Arial"/>
          <w:szCs w:val="20"/>
        </w:rPr>
        <w:t>owały</w:t>
      </w:r>
      <w:r w:rsidRPr="00E747C5">
        <w:rPr>
          <w:rFonts w:cs="Arial"/>
          <w:szCs w:val="20"/>
        </w:rPr>
        <w:t xml:space="preserve"> współpracy </w:t>
      </w:r>
      <w:r w:rsidR="00C42A89">
        <w:rPr>
          <w:rFonts w:cs="Arial"/>
          <w:szCs w:val="20"/>
        </w:rPr>
        <w:br/>
      </w:r>
      <w:r w:rsidRPr="00E747C5">
        <w:rPr>
          <w:rFonts w:cs="Arial"/>
          <w:szCs w:val="20"/>
        </w:rPr>
        <w:t xml:space="preserve">z pozagospodarczymi podmiotami w kraju i za granicą. Są to różnego rodzaju instytucje wspierające rozwój przedsiębiorczości i innowacji. </w:t>
      </w:r>
      <w:r>
        <w:rPr>
          <w:rFonts w:cs="Arial"/>
          <w:szCs w:val="20"/>
        </w:rPr>
        <w:t>Wskazuje to</w:t>
      </w:r>
      <w:r w:rsidRPr="00E747C5">
        <w:rPr>
          <w:rFonts w:cs="Arial"/>
          <w:szCs w:val="20"/>
        </w:rPr>
        <w:t xml:space="preserve">, że w porównaniu do </w:t>
      </w:r>
      <w:r>
        <w:rPr>
          <w:rFonts w:cs="Arial"/>
          <w:szCs w:val="20"/>
        </w:rPr>
        <w:t>sytuacji</w:t>
      </w:r>
      <w:r w:rsidRPr="00E747C5">
        <w:rPr>
          <w:rFonts w:cs="Arial"/>
          <w:szCs w:val="20"/>
        </w:rPr>
        <w:t xml:space="preserve"> z 2015 roku zaszła w tym obszarze </w:t>
      </w:r>
      <w:r>
        <w:rPr>
          <w:rFonts w:cs="Arial"/>
          <w:szCs w:val="20"/>
        </w:rPr>
        <w:t xml:space="preserve">pozytywna </w:t>
      </w:r>
      <w:r w:rsidRPr="00E747C5">
        <w:rPr>
          <w:rFonts w:cs="Arial"/>
          <w:szCs w:val="20"/>
        </w:rPr>
        <w:t>zmiana polegająca na tym, że wielkopolskie IOB chętniej podejmują współpracę z innymi tego rodzaju instytucjami.</w:t>
      </w:r>
      <w:r w:rsidRPr="00E747C5">
        <w:t xml:space="preserve"> </w:t>
      </w:r>
      <w:r w:rsidRPr="00E747C5">
        <w:rPr>
          <w:rFonts w:cs="Arial"/>
          <w:szCs w:val="20"/>
        </w:rPr>
        <w:t>Przedmiotem współpracy jest przede wszystkim wymiana informacji oraz realizacja wspólnych projektów. Generalnie rzecz biorąc wskazywan</w:t>
      </w:r>
      <w:r>
        <w:rPr>
          <w:rFonts w:cs="Arial"/>
          <w:szCs w:val="20"/>
        </w:rPr>
        <w:t>o</w:t>
      </w:r>
      <w:r w:rsidRPr="00E747C5">
        <w:rPr>
          <w:rFonts w:cs="Arial"/>
          <w:szCs w:val="20"/>
        </w:rPr>
        <w:t xml:space="preserve"> takie formy współpracy, które miały prowadzić do rozwoju oferty IOB.</w:t>
      </w:r>
    </w:p>
    <w:p w14:paraId="7ACDBA53" w14:textId="5CDF39DD" w:rsidR="00D67A90" w:rsidRDefault="00D67A90" w:rsidP="00B93B6D">
      <w:pPr>
        <w:spacing w:before="120" w:after="120"/>
        <w:rPr>
          <w:rFonts w:cs="Arial"/>
          <w:szCs w:val="20"/>
        </w:rPr>
      </w:pPr>
      <w:r w:rsidRPr="0023659C">
        <w:rPr>
          <w:rFonts w:cs="Arial"/>
          <w:szCs w:val="20"/>
        </w:rPr>
        <w:t xml:space="preserve">Analiza </w:t>
      </w:r>
      <w:r>
        <w:rPr>
          <w:rFonts w:cs="Arial"/>
          <w:szCs w:val="20"/>
        </w:rPr>
        <w:t xml:space="preserve">oferty IOB w województwie wielkopolskim według rodzaju świadczonych usług wykazała, że najczęściej oferowano szkolenia i doradztwo w zakresie wsparcia przedsiębiorczości i innowacji oraz inne usługi związane z tymi obszarami, co wskazuje na zainteresowanie tymi usługami ze strony przedsiębiorców. Najwięcej takich usług świadczono w Poznaniu oraz podregionach kaliskim i leszczyńskim. W przypadku szkoleń i doradztwa </w:t>
      </w:r>
      <w:r w:rsidR="00C42A89">
        <w:rPr>
          <w:rFonts w:cs="Arial"/>
          <w:szCs w:val="20"/>
        </w:rPr>
        <w:br/>
      </w:r>
      <w:r>
        <w:rPr>
          <w:rFonts w:cs="Arial"/>
          <w:szCs w:val="20"/>
        </w:rPr>
        <w:t xml:space="preserve">w zakresie wsparcia przedsiębiorczości usługi te dotyczyły najczęściej: przedsiębiorczości </w:t>
      </w:r>
      <w:r w:rsidR="00C42A89">
        <w:rPr>
          <w:rFonts w:cs="Arial"/>
          <w:szCs w:val="20"/>
        </w:rPr>
        <w:br/>
      </w:r>
      <w:r>
        <w:rPr>
          <w:rFonts w:cs="Arial"/>
          <w:szCs w:val="20"/>
        </w:rPr>
        <w:t xml:space="preserve">i tworzenia firmy, dostępu do funduszy UE, opracowywania planu biznesowego oraz analizy rynku i marketingu, a najrzadziej: handlu zagranicznego i współpracy międzynarodowej, prawa gospodarczego oraz pośrednictwa kooperacyjnego. Natomiast w przypadku szkoleń </w:t>
      </w:r>
      <w:r w:rsidR="00C42A89">
        <w:rPr>
          <w:rFonts w:cs="Arial"/>
          <w:szCs w:val="20"/>
        </w:rPr>
        <w:br/>
      </w:r>
      <w:r>
        <w:rPr>
          <w:rFonts w:cs="Arial"/>
          <w:szCs w:val="20"/>
        </w:rPr>
        <w:t xml:space="preserve">i doradztwa w zakresie innowacji oferowane przez IOB usługi dotyczyły najczęściej dostępu do funduszy UE, przedsiębiorczości i tworzenia firm oraz wdrażania nowych produktów </w:t>
      </w:r>
      <w:r w:rsidR="00C42A89">
        <w:rPr>
          <w:rFonts w:cs="Arial"/>
          <w:szCs w:val="20"/>
        </w:rPr>
        <w:br/>
      </w:r>
      <w:r>
        <w:rPr>
          <w:rFonts w:cs="Arial"/>
          <w:szCs w:val="20"/>
        </w:rPr>
        <w:t xml:space="preserve">i technologii. Z kolei w odniesieniu do innych usług </w:t>
      </w:r>
      <w:r w:rsidR="00D36F45">
        <w:rPr>
          <w:rFonts w:cs="Arial"/>
          <w:szCs w:val="20"/>
        </w:rPr>
        <w:t>związanych ze wsparciem</w:t>
      </w:r>
      <w:r>
        <w:rPr>
          <w:rFonts w:cs="Arial"/>
          <w:szCs w:val="20"/>
        </w:rPr>
        <w:t xml:space="preserve"> </w:t>
      </w:r>
      <w:r>
        <w:rPr>
          <w:rFonts w:cs="Arial"/>
          <w:szCs w:val="20"/>
        </w:rPr>
        <w:lastRenderedPageBreak/>
        <w:t xml:space="preserve">przedsiębiorczości i innowacji świadczono usługi z obszaru akcji informacyjnych </w:t>
      </w:r>
      <w:r w:rsidR="00C42A89">
        <w:rPr>
          <w:rFonts w:cs="Arial"/>
          <w:szCs w:val="20"/>
        </w:rPr>
        <w:br/>
      </w:r>
      <w:r>
        <w:rPr>
          <w:rFonts w:cs="Arial"/>
          <w:szCs w:val="20"/>
        </w:rPr>
        <w:t xml:space="preserve">i promocyjnych w zakresie przedsiębiorczości, a także </w:t>
      </w:r>
      <w:r w:rsidR="00D36F45">
        <w:rPr>
          <w:rFonts w:cs="Arial"/>
          <w:szCs w:val="20"/>
        </w:rPr>
        <w:t>dotyczące</w:t>
      </w:r>
      <w:r>
        <w:rPr>
          <w:rFonts w:cs="Arial"/>
          <w:szCs w:val="20"/>
        </w:rPr>
        <w:t xml:space="preserve"> przygotow</w:t>
      </w:r>
      <w:r w:rsidR="00D36F45">
        <w:rPr>
          <w:rFonts w:cs="Arial"/>
          <w:szCs w:val="20"/>
        </w:rPr>
        <w:t>ania</w:t>
      </w:r>
      <w:r>
        <w:rPr>
          <w:rFonts w:cs="Arial"/>
          <w:szCs w:val="20"/>
        </w:rPr>
        <w:t xml:space="preserve"> wniosków dotacyjnych i wsparci</w:t>
      </w:r>
      <w:r w:rsidR="00676703">
        <w:rPr>
          <w:rFonts w:cs="Arial"/>
          <w:szCs w:val="20"/>
        </w:rPr>
        <w:t>a</w:t>
      </w:r>
      <w:r>
        <w:rPr>
          <w:rFonts w:cs="Arial"/>
          <w:szCs w:val="20"/>
        </w:rPr>
        <w:t xml:space="preserve"> w pozyskiwaniu funduszy oraz pomoc</w:t>
      </w:r>
      <w:r w:rsidR="00676703">
        <w:rPr>
          <w:rFonts w:cs="Arial"/>
          <w:szCs w:val="20"/>
        </w:rPr>
        <w:t>y</w:t>
      </w:r>
      <w:r>
        <w:rPr>
          <w:rFonts w:cs="Arial"/>
          <w:szCs w:val="20"/>
        </w:rPr>
        <w:t xml:space="preserve"> w nawiązaniu kontaktu </w:t>
      </w:r>
      <w:r w:rsidR="00C42A89">
        <w:rPr>
          <w:rFonts w:cs="Arial"/>
          <w:szCs w:val="20"/>
        </w:rPr>
        <w:br/>
      </w:r>
      <w:r>
        <w:rPr>
          <w:rFonts w:cs="Arial"/>
          <w:szCs w:val="20"/>
        </w:rPr>
        <w:t>z dostawcą lub odbiorcą technologii.</w:t>
      </w:r>
    </w:p>
    <w:p w14:paraId="4066D479" w14:textId="615995DA" w:rsidR="00D67A90" w:rsidRDefault="00D67A90" w:rsidP="00B93B6D">
      <w:pPr>
        <w:spacing w:before="120" w:after="120"/>
      </w:pPr>
      <w:r>
        <w:rPr>
          <w:rFonts w:cs="Arial"/>
          <w:szCs w:val="20"/>
        </w:rPr>
        <w:t>W większości wielkopolskich IOB dokonano w ostatnich pięciu latach zmian w ofercie wsparcia zgodnie ze zgłaszanymi potrzebami przedsiębiorstw. Dotyczyły one głównie wprowadzenia nowych usług realizowanych samodzielnie oraz w kooperacji z innymi podmiotami krajowymi. Wprowadzone przez IOB nowe usługi związane były często z obecną sytuacją pandemiczną COVID-19 – były to usługi w formie zdalnej, takie jak szkolenia, doradztwo, obsługa klientów, konferencje, Targi Pracy.</w:t>
      </w:r>
    </w:p>
    <w:p w14:paraId="2C2636A4" w14:textId="77777777" w:rsidR="00D67A90" w:rsidRDefault="00D67A90" w:rsidP="00D67A90">
      <w:pPr>
        <w:spacing w:before="120" w:after="120"/>
        <w:rPr>
          <w:rFonts w:cs="Arial"/>
          <w:szCs w:val="20"/>
        </w:rPr>
      </w:pPr>
      <w:r>
        <w:rPr>
          <w:rFonts w:cs="Arial"/>
          <w:szCs w:val="20"/>
        </w:rPr>
        <w:t>Usługi oferowane przez wielkopolskie IOB w większości przypadków są całkowicie lub częściowo płatne. Jedynie około 14% instytucji świadczyło swoje usługi nieodpłatnie, m.in. ze względu na swoją formę organizacyjno-prawną i zapisy w statucie.</w:t>
      </w:r>
    </w:p>
    <w:p w14:paraId="2B7D8AB0" w14:textId="1E560AC8" w:rsidR="00D67A90" w:rsidRDefault="00D67A90" w:rsidP="00D67A90">
      <w:pPr>
        <w:spacing w:before="120" w:after="120"/>
        <w:rPr>
          <w:rFonts w:cs="Arial"/>
          <w:szCs w:val="20"/>
        </w:rPr>
      </w:pPr>
      <w:r>
        <w:rPr>
          <w:rFonts w:cs="Arial"/>
          <w:szCs w:val="20"/>
        </w:rPr>
        <w:t>Głównymi odbiorcami usług świadczonych przez IOB są firmy sektora MŚP, zarówno te, które rozpoczynają swoją działalność (start-</w:t>
      </w:r>
      <w:proofErr w:type="spellStart"/>
      <w:r>
        <w:rPr>
          <w:rFonts w:cs="Arial"/>
          <w:szCs w:val="20"/>
        </w:rPr>
        <w:t>up</w:t>
      </w:r>
      <w:proofErr w:type="spellEnd"/>
      <w:r>
        <w:rPr>
          <w:rFonts w:cs="Arial"/>
          <w:szCs w:val="20"/>
        </w:rPr>
        <w:t xml:space="preserve">), jak i te funkcjonujące już na rynku, a także osoby bezrobotne, duże przedsiębiorstwa oraz absolwenci i młodzież. Wiodącą IOB </w:t>
      </w:r>
      <w:r w:rsidR="00C42A89">
        <w:rPr>
          <w:rFonts w:cs="Arial"/>
          <w:szCs w:val="20"/>
        </w:rPr>
        <w:br/>
      </w:r>
      <w:r>
        <w:rPr>
          <w:rFonts w:cs="Arial"/>
          <w:szCs w:val="20"/>
        </w:rPr>
        <w:t>w województwie wielkopolskim pod względem liczby obsłużonych klientów jest Polska Fundacja Przedsiębiorczości, a na kolejnych miejscach znalazły się: Stowarzyszenie Wspierania Przedsiębiorczości Powiatu Gostyńskiego oraz Agencja Rozwoju Regionalnego S.A. w Koninie. Przekłada się to na efekty prowadzonej działalności tych instytucji w postaci wspartych przedsięwzięć, liczby nowopowstałych przedsiębiorstw i przedsięwzięć proeksportowych.</w:t>
      </w:r>
    </w:p>
    <w:p w14:paraId="6DBDC77A" w14:textId="6F69084C" w:rsidR="00D67A90" w:rsidRDefault="00D67A90" w:rsidP="00D67A90">
      <w:pPr>
        <w:spacing w:before="120" w:after="120"/>
        <w:rPr>
          <w:rFonts w:cs="Arial"/>
          <w:szCs w:val="20"/>
        </w:rPr>
      </w:pPr>
      <w:r w:rsidRPr="007006C3">
        <w:rPr>
          <w:rFonts w:cs="Arial"/>
          <w:szCs w:val="20"/>
        </w:rPr>
        <w:t>Z przeprowadzonych analiz wynika, że potencjał kadrowy IOB w województwie wielkopolskim charakteryzuje się znacz</w:t>
      </w:r>
      <w:r>
        <w:rPr>
          <w:rFonts w:cs="Arial"/>
          <w:szCs w:val="20"/>
        </w:rPr>
        <w:t>nym</w:t>
      </w:r>
      <w:r w:rsidRPr="007006C3">
        <w:rPr>
          <w:rFonts w:cs="Arial"/>
          <w:szCs w:val="20"/>
        </w:rPr>
        <w:t xml:space="preserve"> zróżnicowaniem w poszczególnych instytucjach. Ponad 80% pracowników to </w:t>
      </w:r>
      <w:r>
        <w:rPr>
          <w:rFonts w:cs="Arial"/>
          <w:szCs w:val="20"/>
        </w:rPr>
        <w:t xml:space="preserve">osoby zatrudnione </w:t>
      </w:r>
      <w:r w:rsidRPr="007006C3">
        <w:rPr>
          <w:rFonts w:cs="Arial"/>
          <w:szCs w:val="20"/>
        </w:rPr>
        <w:t xml:space="preserve">na etacie, w tym głównie w instytucjach zatrudniających do </w:t>
      </w:r>
      <w:r>
        <w:rPr>
          <w:rFonts w:cs="Arial"/>
          <w:szCs w:val="20"/>
        </w:rPr>
        <w:t>pięciu</w:t>
      </w:r>
      <w:r w:rsidRPr="007006C3">
        <w:rPr>
          <w:rFonts w:cs="Arial"/>
          <w:szCs w:val="20"/>
        </w:rPr>
        <w:t xml:space="preserve"> osób. Dodatkowo w IOB zatrudni</w:t>
      </w:r>
      <w:r>
        <w:rPr>
          <w:rFonts w:cs="Arial"/>
          <w:szCs w:val="20"/>
        </w:rPr>
        <w:t>an</w:t>
      </w:r>
      <w:r w:rsidRPr="007006C3">
        <w:rPr>
          <w:rFonts w:cs="Arial"/>
          <w:szCs w:val="20"/>
        </w:rPr>
        <w:t xml:space="preserve">y jest personel okresowy </w:t>
      </w:r>
      <w:r>
        <w:rPr>
          <w:rFonts w:cs="Arial"/>
          <w:szCs w:val="20"/>
        </w:rPr>
        <w:t>(eksperci</w:t>
      </w:r>
      <w:r w:rsidRPr="007006C3">
        <w:rPr>
          <w:rFonts w:cs="Arial"/>
          <w:szCs w:val="20"/>
        </w:rPr>
        <w:t xml:space="preserve"> i</w:t>
      </w:r>
      <w:r>
        <w:rPr>
          <w:rFonts w:cs="Arial"/>
          <w:szCs w:val="20"/>
        </w:rPr>
        <w:t xml:space="preserve"> konsultanci). </w:t>
      </w:r>
      <w:r w:rsidRPr="007006C3">
        <w:rPr>
          <w:rFonts w:cs="Arial"/>
          <w:szCs w:val="20"/>
        </w:rPr>
        <w:t>Na uwagę zasługuje fakt, że badane IOB inwestują w rozwój kadry</w:t>
      </w:r>
      <w:r>
        <w:rPr>
          <w:rFonts w:cs="Arial"/>
          <w:szCs w:val="20"/>
        </w:rPr>
        <w:t xml:space="preserve"> pracowników,</w:t>
      </w:r>
      <w:r w:rsidRPr="007006C3">
        <w:rPr>
          <w:rFonts w:cs="Arial"/>
          <w:szCs w:val="20"/>
        </w:rPr>
        <w:t xml:space="preserve"> głównie w postaci szkoleń o</w:t>
      </w:r>
      <w:r>
        <w:rPr>
          <w:rFonts w:cs="Arial"/>
          <w:szCs w:val="20"/>
        </w:rPr>
        <w:t xml:space="preserve"> </w:t>
      </w:r>
      <w:r w:rsidRPr="007006C3">
        <w:rPr>
          <w:rFonts w:cs="Arial"/>
          <w:szCs w:val="20"/>
        </w:rPr>
        <w:t xml:space="preserve">charakterze wewnętrznym i zewnętrznym, co zapewnia profesjonalizację świadczonych usług. Przykłady regionów europejskich wskazują, że jednym z ważnych czynników wpływających na efektywność wsparcia świadczonego przez IOB jest intensywna działalność nakierowana </w:t>
      </w:r>
      <w:r>
        <w:rPr>
          <w:rFonts w:cs="Arial"/>
          <w:szCs w:val="20"/>
        </w:rPr>
        <w:t xml:space="preserve">na </w:t>
      </w:r>
      <w:r w:rsidR="004500BE">
        <w:rPr>
          <w:rFonts w:cs="Arial"/>
          <w:szCs w:val="20"/>
        </w:rPr>
        <w:t>profesjonalizację</w:t>
      </w:r>
      <w:r w:rsidRPr="007006C3">
        <w:rPr>
          <w:rFonts w:cs="Arial"/>
          <w:szCs w:val="20"/>
        </w:rPr>
        <w:t xml:space="preserve"> istniejących instytucji wsparcia, </w:t>
      </w:r>
      <w:r>
        <w:rPr>
          <w:rFonts w:cs="Arial"/>
          <w:szCs w:val="20"/>
        </w:rPr>
        <w:t xml:space="preserve">a nie </w:t>
      </w:r>
      <w:r w:rsidRPr="007006C3">
        <w:rPr>
          <w:rFonts w:cs="Arial"/>
          <w:szCs w:val="20"/>
        </w:rPr>
        <w:t>tworzenie nowych organizacji od podstaw.</w:t>
      </w:r>
    </w:p>
    <w:p w14:paraId="32B9A9F7" w14:textId="47F6295E" w:rsidR="00D67A90" w:rsidRDefault="00D67A90" w:rsidP="00B93B6D">
      <w:pPr>
        <w:spacing w:before="120" w:after="120"/>
        <w:rPr>
          <w:rFonts w:cs="Arial"/>
          <w:szCs w:val="20"/>
        </w:rPr>
      </w:pPr>
      <w:r>
        <w:rPr>
          <w:rFonts w:cs="Arial"/>
          <w:szCs w:val="20"/>
        </w:rPr>
        <w:t>Przeprowadzone badanie wskazało</w:t>
      </w:r>
      <w:r w:rsidRPr="007006C3">
        <w:rPr>
          <w:rFonts w:cs="Arial"/>
          <w:szCs w:val="20"/>
        </w:rPr>
        <w:t>, że główn</w:t>
      </w:r>
      <w:r>
        <w:rPr>
          <w:rFonts w:cs="Arial"/>
          <w:szCs w:val="20"/>
        </w:rPr>
        <w:t>ymi barierami</w:t>
      </w:r>
      <w:r w:rsidRPr="007006C3">
        <w:rPr>
          <w:rFonts w:cs="Arial"/>
          <w:szCs w:val="20"/>
        </w:rPr>
        <w:t xml:space="preserve"> rozwoju IOB w </w:t>
      </w:r>
      <w:r>
        <w:rPr>
          <w:rFonts w:cs="Arial"/>
          <w:szCs w:val="20"/>
        </w:rPr>
        <w:t>Wielkopolsce</w:t>
      </w:r>
      <w:r w:rsidRPr="007006C3">
        <w:rPr>
          <w:rFonts w:cs="Arial"/>
          <w:szCs w:val="20"/>
        </w:rPr>
        <w:t xml:space="preserve"> </w:t>
      </w:r>
      <w:r>
        <w:rPr>
          <w:rFonts w:cs="Arial"/>
          <w:szCs w:val="20"/>
        </w:rPr>
        <w:t xml:space="preserve">są bariery finansowe, a także </w:t>
      </w:r>
      <w:r w:rsidRPr="007006C3">
        <w:rPr>
          <w:rFonts w:cs="Arial"/>
          <w:szCs w:val="20"/>
        </w:rPr>
        <w:t xml:space="preserve">przyzwyczajenie przedsiębiorców do </w:t>
      </w:r>
      <w:r>
        <w:rPr>
          <w:rFonts w:cs="Arial"/>
          <w:szCs w:val="20"/>
        </w:rPr>
        <w:t xml:space="preserve">korzystania z </w:t>
      </w:r>
      <w:r w:rsidRPr="007006C3">
        <w:rPr>
          <w:rFonts w:cs="Arial"/>
          <w:szCs w:val="20"/>
        </w:rPr>
        <w:t xml:space="preserve">nieodpłatnych form wsparcia, co może </w:t>
      </w:r>
      <w:r>
        <w:rPr>
          <w:rFonts w:cs="Arial"/>
          <w:szCs w:val="20"/>
        </w:rPr>
        <w:t>rzutować</w:t>
      </w:r>
      <w:r w:rsidRPr="007006C3">
        <w:rPr>
          <w:rFonts w:cs="Arial"/>
          <w:szCs w:val="20"/>
        </w:rPr>
        <w:t xml:space="preserve"> na znacznie </w:t>
      </w:r>
      <w:r>
        <w:rPr>
          <w:rFonts w:cs="Arial"/>
          <w:szCs w:val="20"/>
        </w:rPr>
        <w:t xml:space="preserve">mniejszą ofertę komercyjną IOB. Zdaniem przedstawicieli badanych IOB istniejące bariery finansowe mają duży wpływ na ich działalność. </w:t>
      </w:r>
      <w:r w:rsidRPr="007006C3">
        <w:rPr>
          <w:rFonts w:cs="Arial"/>
          <w:szCs w:val="20"/>
        </w:rPr>
        <w:t xml:space="preserve">W literaturze przedmiotu dodatkowo </w:t>
      </w:r>
      <w:r>
        <w:rPr>
          <w:rFonts w:cs="Arial"/>
          <w:szCs w:val="20"/>
        </w:rPr>
        <w:t>za</w:t>
      </w:r>
      <w:r w:rsidRPr="007006C3">
        <w:rPr>
          <w:rFonts w:cs="Arial"/>
          <w:szCs w:val="20"/>
        </w:rPr>
        <w:t xml:space="preserve"> </w:t>
      </w:r>
      <w:r>
        <w:rPr>
          <w:rFonts w:cs="Arial"/>
          <w:szCs w:val="20"/>
        </w:rPr>
        <w:t>bariery</w:t>
      </w:r>
      <w:r w:rsidRPr="007006C3">
        <w:rPr>
          <w:rFonts w:cs="Arial"/>
          <w:szCs w:val="20"/>
        </w:rPr>
        <w:t xml:space="preserve"> </w:t>
      </w:r>
      <w:r>
        <w:rPr>
          <w:rFonts w:cs="Arial"/>
          <w:szCs w:val="20"/>
        </w:rPr>
        <w:t>uznaje</w:t>
      </w:r>
      <w:r w:rsidRPr="007006C3">
        <w:rPr>
          <w:rFonts w:cs="Arial"/>
          <w:szCs w:val="20"/>
        </w:rPr>
        <w:t xml:space="preserve"> się m.in. braki w koordynacji działalności instytucji</w:t>
      </w:r>
      <w:r w:rsidR="007E41FC" w:rsidRPr="007006C3">
        <w:rPr>
          <w:rFonts w:cs="Arial"/>
          <w:szCs w:val="20"/>
          <w:vertAlign w:val="superscript"/>
        </w:rPr>
        <w:footnoteReference w:id="55"/>
      </w:r>
      <w:r w:rsidRPr="007006C3">
        <w:rPr>
          <w:rFonts w:cs="Arial"/>
          <w:szCs w:val="20"/>
        </w:rPr>
        <w:t>, ograniczony potencjał organizacyjny i finansowy</w:t>
      </w:r>
      <w:r w:rsidR="007E41FC" w:rsidRPr="007006C3">
        <w:rPr>
          <w:rFonts w:cs="Arial"/>
          <w:szCs w:val="20"/>
          <w:vertAlign w:val="superscript"/>
        </w:rPr>
        <w:footnoteReference w:id="56"/>
      </w:r>
      <w:r w:rsidRPr="007006C3">
        <w:rPr>
          <w:rFonts w:cs="Arial"/>
          <w:szCs w:val="20"/>
        </w:rPr>
        <w:t xml:space="preserve"> </w:t>
      </w:r>
      <w:r>
        <w:rPr>
          <w:rFonts w:cs="Arial"/>
          <w:szCs w:val="20"/>
        </w:rPr>
        <w:t xml:space="preserve">czy </w:t>
      </w:r>
      <w:r w:rsidRPr="007006C3">
        <w:rPr>
          <w:rFonts w:cs="Arial"/>
          <w:szCs w:val="20"/>
        </w:rPr>
        <w:t xml:space="preserve">poziom kompetencji kadry </w:t>
      </w:r>
      <w:r w:rsidRPr="007006C3">
        <w:rPr>
          <w:rFonts w:cs="Arial"/>
          <w:szCs w:val="20"/>
        </w:rPr>
        <w:lastRenderedPageBreak/>
        <w:t>obsługującej przedsiębiorstwa</w:t>
      </w:r>
      <w:r>
        <w:rPr>
          <w:rFonts w:cs="Arial"/>
          <w:szCs w:val="20"/>
        </w:rPr>
        <w:t xml:space="preserve"> – </w:t>
      </w:r>
      <w:r w:rsidRPr="007006C3">
        <w:rPr>
          <w:rFonts w:cs="Arial"/>
          <w:szCs w:val="20"/>
        </w:rPr>
        <w:t xml:space="preserve">nie potwierdziło </w:t>
      </w:r>
      <w:r>
        <w:rPr>
          <w:rFonts w:cs="Arial"/>
          <w:szCs w:val="20"/>
        </w:rPr>
        <w:t xml:space="preserve">tego jednak </w:t>
      </w:r>
      <w:r w:rsidRPr="007006C3">
        <w:rPr>
          <w:rFonts w:cs="Arial"/>
          <w:szCs w:val="20"/>
        </w:rPr>
        <w:t xml:space="preserve">jednoznacznie badanie </w:t>
      </w:r>
      <w:r w:rsidRPr="00D67A90">
        <w:rPr>
          <w:rFonts w:cs="Arial"/>
          <w:szCs w:val="20"/>
        </w:rPr>
        <w:t>zrealizowane w województwie wielkopolskim.</w:t>
      </w:r>
    </w:p>
    <w:p w14:paraId="30B6548D" w14:textId="08ED597E" w:rsidR="00D67A90" w:rsidRPr="00D67A90" w:rsidRDefault="00D67A90" w:rsidP="00B93B6D">
      <w:pPr>
        <w:spacing w:before="120" w:after="120"/>
        <w:rPr>
          <w:rFonts w:cs="Arial"/>
          <w:szCs w:val="20"/>
        </w:rPr>
      </w:pPr>
      <w:r w:rsidRPr="00D67A90">
        <w:rPr>
          <w:rFonts w:cs="Arial"/>
          <w:szCs w:val="20"/>
        </w:rPr>
        <w:t xml:space="preserve">Do najważniejszych potrzeb w zakresie wsparcia IOB </w:t>
      </w:r>
      <w:r w:rsidR="004500BE">
        <w:rPr>
          <w:rFonts w:cs="Arial"/>
          <w:szCs w:val="20"/>
        </w:rPr>
        <w:t>należą</w:t>
      </w:r>
      <w:r w:rsidRPr="00D67A90">
        <w:rPr>
          <w:rFonts w:cs="Arial"/>
          <w:szCs w:val="20"/>
        </w:rPr>
        <w:t>: dostęp do finansowania rozwoju usług, zakup środków trwałych i niematerialnych służących do produkcji i/lub świadczenia usług, a także podnoszenie kompetencji i kwalifikacji kadry pracowników, np. poprzez szkolenia, kursy, wyjazdy studyjne. Znajduje to potwierdzenie w zgłaszanych przez przedsiębiorców oczekiwaniach w zakresie profesjonalizacji usług IOB.</w:t>
      </w:r>
    </w:p>
    <w:p w14:paraId="469668DF" w14:textId="6428E8FD" w:rsidR="00B93B6D" w:rsidRPr="00D67A90" w:rsidRDefault="00B93B6D" w:rsidP="00B93B6D">
      <w:pPr>
        <w:spacing w:before="120" w:after="120"/>
        <w:rPr>
          <w:rFonts w:cs="Arial"/>
          <w:szCs w:val="20"/>
        </w:rPr>
      </w:pPr>
      <w:r w:rsidRPr="00D67A90">
        <w:rPr>
          <w:rFonts w:cs="Arial"/>
          <w:szCs w:val="20"/>
        </w:rPr>
        <w:t>Przeprowadzone badanie umożliwiło dokonanie analizy potencjałów wielkopolskich IOB, jak również pozwoliło zidentyfikować szans</w:t>
      </w:r>
      <w:r w:rsidR="00C05A0F" w:rsidRPr="00D67A90">
        <w:rPr>
          <w:rFonts w:cs="Arial"/>
          <w:szCs w:val="20"/>
        </w:rPr>
        <w:t>e i zagrożenia dla ich rozwoju</w:t>
      </w:r>
      <w:r w:rsidR="004500BE">
        <w:rPr>
          <w:rFonts w:cs="Arial"/>
          <w:szCs w:val="20"/>
        </w:rPr>
        <w:t xml:space="preserve"> (por</w:t>
      </w:r>
      <w:r w:rsidR="009E0AC9">
        <w:rPr>
          <w:rFonts w:cs="Arial"/>
          <w:szCs w:val="20"/>
        </w:rPr>
        <w:t>.</w:t>
      </w:r>
      <w:r w:rsidR="004500BE">
        <w:rPr>
          <w:rFonts w:cs="Arial"/>
          <w:szCs w:val="20"/>
        </w:rPr>
        <w:t xml:space="preserve"> tabela</w:t>
      </w:r>
      <w:r w:rsidR="000E048F">
        <w:rPr>
          <w:rFonts w:cs="Arial"/>
          <w:szCs w:val="20"/>
        </w:rPr>
        <w:t xml:space="preserve"> 21</w:t>
      </w:r>
      <w:r w:rsidR="004500BE">
        <w:rPr>
          <w:rFonts w:cs="Arial"/>
          <w:szCs w:val="20"/>
        </w:rPr>
        <w:t>)</w:t>
      </w:r>
      <w:r w:rsidR="00C05A0F" w:rsidRPr="00D67A90">
        <w:rPr>
          <w:rFonts w:cs="Arial"/>
          <w:szCs w:val="20"/>
        </w:rPr>
        <w:t>.</w:t>
      </w:r>
    </w:p>
    <w:p w14:paraId="3DCEDB38" w14:textId="77777777" w:rsidR="00C05A0F" w:rsidRPr="007006C3" w:rsidRDefault="00C05A0F" w:rsidP="00472E6D"/>
    <w:p w14:paraId="13420AAE" w14:textId="43B3611A" w:rsidR="00B93B6D" w:rsidRPr="00E747C5" w:rsidRDefault="00B93B6D" w:rsidP="00C05A0F">
      <w:pPr>
        <w:pStyle w:val="ATABELA"/>
      </w:pPr>
      <w:r w:rsidRPr="00E747C5">
        <w:t xml:space="preserve">Tabela </w:t>
      </w:r>
      <w:fldSimple w:instr=" SEQ Tab. \* ARABIC ">
        <w:r w:rsidR="00CF4B19">
          <w:rPr>
            <w:noProof/>
          </w:rPr>
          <w:t>21</w:t>
        </w:r>
      </w:fldSimple>
      <w:r w:rsidRPr="00E747C5">
        <w:t xml:space="preserve">. </w:t>
      </w:r>
      <w:r>
        <w:t>Analiza SWOT IOB w województwie wielkopolskim</w:t>
      </w:r>
    </w:p>
    <w:tbl>
      <w:tblPr>
        <w:tblStyle w:val="Tabelasiatki6kolorowaakcent6"/>
        <w:tblW w:w="4966" w:type="pct"/>
        <w:jc w:val="center"/>
        <w:tblLook w:val="04A0" w:firstRow="1" w:lastRow="0" w:firstColumn="1" w:lastColumn="0" w:noHBand="0" w:noVBand="1"/>
      </w:tblPr>
      <w:tblGrid>
        <w:gridCol w:w="4057"/>
        <w:gridCol w:w="4154"/>
      </w:tblGrid>
      <w:tr w:rsidR="00B93B6D" w:rsidRPr="008A31A5" w14:paraId="408AB5FA" w14:textId="77777777" w:rsidTr="00CB6832">
        <w:trPr>
          <w:cnfStyle w:val="100000000000" w:firstRow="1" w:lastRow="0" w:firstColumn="0" w:lastColumn="0" w:oddVBand="0" w:evenVBand="0" w:oddHBand="0" w:evenHBand="0" w:firstRowFirstColumn="0" w:firstRowLastColumn="0" w:lastRowFirstColumn="0" w:lastRowLastColumn="0"/>
          <w:trHeight w:val="262"/>
          <w:jc w:val="center"/>
        </w:trPr>
        <w:tc>
          <w:tcPr>
            <w:cnfStyle w:val="001000000000" w:firstRow="0" w:lastRow="0" w:firstColumn="1" w:lastColumn="0" w:oddVBand="0" w:evenVBand="0" w:oddHBand="0" w:evenHBand="0" w:firstRowFirstColumn="0" w:firstRowLastColumn="0" w:lastRowFirstColumn="0" w:lastRowLastColumn="0"/>
            <w:tcW w:w="4057" w:type="dxa"/>
            <w:tcBorders>
              <w:bottom w:val="single" w:sz="4" w:space="0" w:color="A8D08D" w:themeColor="accent6" w:themeTint="99"/>
            </w:tcBorders>
            <w:shd w:val="clear" w:color="auto" w:fill="E2EFD9" w:themeFill="accent6" w:themeFillTint="33"/>
            <w:noWrap/>
            <w:vAlign w:val="center"/>
            <w:hideMark/>
          </w:tcPr>
          <w:p w14:paraId="67A07C9E" w14:textId="77777777" w:rsidR="00B93B6D" w:rsidRPr="00D60312" w:rsidRDefault="00B93B6D" w:rsidP="009F5F66">
            <w:pPr>
              <w:spacing w:before="40" w:after="40"/>
              <w:ind w:firstLine="0"/>
              <w:jc w:val="center"/>
              <w:rPr>
                <w:rFonts w:eastAsia="Times New Roman" w:cs="Arial"/>
                <w:bCs w:val="0"/>
                <w:color w:val="000000" w:themeColor="text1"/>
                <w:sz w:val="16"/>
                <w:szCs w:val="16"/>
                <w:lang w:eastAsia="pl-PL"/>
              </w:rPr>
            </w:pPr>
            <w:r w:rsidRPr="00D60312">
              <w:rPr>
                <w:rFonts w:eastAsia="Times New Roman" w:cs="Arial"/>
                <w:bCs w:val="0"/>
                <w:color w:val="000000" w:themeColor="text1"/>
                <w:sz w:val="16"/>
                <w:szCs w:val="16"/>
                <w:lang w:eastAsia="pl-PL"/>
              </w:rPr>
              <w:t>Mocne strony</w:t>
            </w:r>
          </w:p>
        </w:tc>
        <w:tc>
          <w:tcPr>
            <w:tcW w:w="4154" w:type="dxa"/>
            <w:tcBorders>
              <w:bottom w:val="single" w:sz="4" w:space="0" w:color="A8D08D" w:themeColor="accent6" w:themeTint="99"/>
            </w:tcBorders>
            <w:shd w:val="clear" w:color="auto" w:fill="E2EFD9" w:themeFill="accent6" w:themeFillTint="33"/>
            <w:noWrap/>
            <w:vAlign w:val="center"/>
            <w:hideMark/>
          </w:tcPr>
          <w:p w14:paraId="12D99736" w14:textId="77777777" w:rsidR="00B93B6D" w:rsidRPr="00D60312" w:rsidRDefault="00B93B6D" w:rsidP="009F5F66">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D60312">
              <w:rPr>
                <w:rFonts w:eastAsia="Times New Roman" w:cs="Arial"/>
                <w:bCs w:val="0"/>
                <w:color w:val="000000" w:themeColor="text1"/>
                <w:sz w:val="16"/>
                <w:szCs w:val="16"/>
                <w:lang w:eastAsia="pl-PL"/>
              </w:rPr>
              <w:t>Słabe strony</w:t>
            </w:r>
          </w:p>
        </w:tc>
      </w:tr>
      <w:tr w:rsidR="00B93B6D" w:rsidRPr="008A31A5" w14:paraId="0113B324" w14:textId="77777777" w:rsidTr="00CB6832">
        <w:trPr>
          <w:cnfStyle w:val="000000100000" w:firstRow="0" w:lastRow="0" w:firstColumn="0" w:lastColumn="0" w:oddVBand="0" w:evenVBand="0" w:oddHBand="1" w:evenHBand="0" w:firstRowFirstColumn="0" w:firstRowLastColumn="0" w:lastRowFirstColumn="0" w:lastRowLastColumn="0"/>
          <w:trHeight w:val="292"/>
          <w:jc w:val="center"/>
        </w:trPr>
        <w:tc>
          <w:tcPr>
            <w:cnfStyle w:val="001000000000" w:firstRow="0" w:lastRow="0" w:firstColumn="1" w:lastColumn="0" w:oddVBand="0" w:evenVBand="0" w:oddHBand="0" w:evenHBand="0" w:firstRowFirstColumn="0" w:firstRowLastColumn="0" w:lastRowFirstColumn="0" w:lastRowLastColumn="0"/>
            <w:tcW w:w="4057" w:type="dxa"/>
            <w:tcBorders>
              <w:top w:val="single" w:sz="4" w:space="0" w:color="A8D08D" w:themeColor="accent6" w:themeTint="99"/>
            </w:tcBorders>
            <w:shd w:val="clear" w:color="auto" w:fill="auto"/>
            <w:noWrap/>
          </w:tcPr>
          <w:p w14:paraId="24741CFA" w14:textId="4A910B68"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Utrwalenie i krystalizacja struktury IOB </w:t>
            </w:r>
            <w:r w:rsidR="00C42A89">
              <w:rPr>
                <w:rFonts w:eastAsia="Times New Roman" w:cs="Arial"/>
                <w:b w:val="0"/>
                <w:sz w:val="16"/>
                <w:szCs w:val="16"/>
                <w:lang w:eastAsia="pl-PL"/>
              </w:rPr>
              <w:br/>
            </w:r>
            <w:r w:rsidRPr="00D60312">
              <w:rPr>
                <w:rFonts w:eastAsia="Times New Roman" w:cs="Arial"/>
                <w:b w:val="0"/>
                <w:sz w:val="16"/>
                <w:szCs w:val="16"/>
                <w:lang w:eastAsia="pl-PL"/>
              </w:rPr>
              <w:t>w województwie wielkopolskim świadczące o tym, że pozostały na rynku podmioty świadczące usługi wysokiej jakości i pożądane na rynku</w:t>
            </w:r>
          </w:p>
          <w:p w14:paraId="15885E8B" w14:textId="77777777"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Zróżnicowana oferta IOB przejawiająca się m.in. przenikaniem funkcji (wspierania przedsiębiorczości, wspierania innowacji, świadczenia usług w zakresie finansowania)</w:t>
            </w:r>
          </w:p>
          <w:p w14:paraId="2B9FA50F" w14:textId="48089C57"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Wysoki poziom aktywności</w:t>
            </w:r>
            <w:r w:rsidR="00A92C42" w:rsidRPr="00D60312">
              <w:rPr>
                <w:rFonts w:eastAsia="Times New Roman" w:cs="Arial"/>
                <w:b w:val="0"/>
                <w:sz w:val="16"/>
                <w:szCs w:val="16"/>
                <w:lang w:eastAsia="pl-PL"/>
              </w:rPr>
              <w:t xml:space="preserve"> IOB</w:t>
            </w:r>
            <w:r w:rsidRPr="00D60312">
              <w:rPr>
                <w:rFonts w:eastAsia="Times New Roman" w:cs="Arial"/>
                <w:b w:val="0"/>
                <w:sz w:val="16"/>
                <w:szCs w:val="16"/>
                <w:lang w:eastAsia="pl-PL"/>
              </w:rPr>
              <w:t xml:space="preserve"> w zakresie wspierania działalności </w:t>
            </w:r>
            <w:r w:rsidR="00E17D0B" w:rsidRPr="00D60312">
              <w:rPr>
                <w:rFonts w:eastAsia="Times New Roman" w:cs="Arial"/>
                <w:b w:val="0"/>
                <w:sz w:val="16"/>
                <w:szCs w:val="16"/>
                <w:lang w:eastAsia="pl-PL"/>
              </w:rPr>
              <w:t>MŚP</w:t>
            </w:r>
            <w:r w:rsidRPr="00D60312">
              <w:rPr>
                <w:rFonts w:eastAsia="Times New Roman" w:cs="Arial"/>
                <w:b w:val="0"/>
                <w:sz w:val="16"/>
                <w:szCs w:val="16"/>
                <w:lang w:eastAsia="pl-PL"/>
              </w:rPr>
              <w:t xml:space="preserve"> oraz powstawania nowych firm</w:t>
            </w:r>
          </w:p>
          <w:p w14:paraId="268BEA85" w14:textId="77C35558"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Elastyczność IOB w zakresie współpracy </w:t>
            </w:r>
            <w:r w:rsidR="00C42A89">
              <w:rPr>
                <w:rFonts w:eastAsia="Times New Roman" w:cs="Arial"/>
                <w:b w:val="0"/>
                <w:sz w:val="16"/>
                <w:szCs w:val="16"/>
                <w:lang w:eastAsia="pl-PL"/>
              </w:rPr>
              <w:br/>
            </w:r>
            <w:r w:rsidRPr="00D60312">
              <w:rPr>
                <w:rFonts w:eastAsia="Times New Roman" w:cs="Arial"/>
                <w:b w:val="0"/>
                <w:sz w:val="16"/>
                <w:szCs w:val="16"/>
                <w:lang w:eastAsia="pl-PL"/>
              </w:rPr>
              <w:t>i nawiązywania relacji biznesowych z jednostkami naukowymi i jednostkami samorządu terytorialnego</w:t>
            </w:r>
          </w:p>
          <w:p w14:paraId="60B0C163" w14:textId="77777777"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Profesjonalizacja usług wynikająca z zasobów kadrowych i dużego doświadczenia na rynku</w:t>
            </w:r>
          </w:p>
          <w:p w14:paraId="77F7E155" w14:textId="7113C141"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Duży zasięg </w:t>
            </w:r>
            <w:r w:rsidR="00E3647B" w:rsidRPr="00D60312">
              <w:rPr>
                <w:rFonts w:eastAsia="Times New Roman" w:cs="Arial"/>
                <w:b w:val="0"/>
                <w:sz w:val="16"/>
                <w:szCs w:val="16"/>
                <w:lang w:eastAsia="pl-PL"/>
              </w:rPr>
              <w:t xml:space="preserve">usług </w:t>
            </w:r>
            <w:r w:rsidRPr="00D60312">
              <w:rPr>
                <w:rFonts w:eastAsia="Times New Roman" w:cs="Arial"/>
                <w:b w:val="0"/>
                <w:sz w:val="16"/>
                <w:szCs w:val="16"/>
                <w:lang w:eastAsia="pl-PL"/>
              </w:rPr>
              <w:t>świadczonych</w:t>
            </w:r>
            <w:r w:rsidR="00E3647B" w:rsidRPr="00D60312">
              <w:rPr>
                <w:rFonts w:eastAsia="Times New Roman" w:cs="Arial"/>
                <w:b w:val="0"/>
                <w:sz w:val="16"/>
                <w:szCs w:val="16"/>
                <w:lang w:eastAsia="pl-PL"/>
              </w:rPr>
              <w:t xml:space="preserve"> przez IOB –</w:t>
            </w:r>
            <w:r w:rsidRPr="00D60312">
              <w:rPr>
                <w:rFonts w:eastAsia="Times New Roman" w:cs="Arial"/>
                <w:b w:val="0"/>
                <w:sz w:val="16"/>
                <w:szCs w:val="16"/>
                <w:lang w:eastAsia="pl-PL"/>
              </w:rPr>
              <w:t xml:space="preserve"> oferta ponadregionalna</w:t>
            </w:r>
          </w:p>
          <w:p w14:paraId="7B8C6912" w14:textId="018EAF3F"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Duża swoboda IOB w kształtowaniu własnej oferty usługowej, co pozwala na </w:t>
            </w:r>
            <w:r w:rsidR="00E3647B" w:rsidRPr="00D60312">
              <w:rPr>
                <w:rFonts w:eastAsia="Times New Roman" w:cs="Arial"/>
                <w:b w:val="0"/>
                <w:sz w:val="16"/>
                <w:szCs w:val="16"/>
                <w:lang w:eastAsia="pl-PL"/>
              </w:rPr>
              <w:t xml:space="preserve">jej lepsze </w:t>
            </w:r>
            <w:r w:rsidRPr="00D60312">
              <w:rPr>
                <w:rFonts w:eastAsia="Times New Roman" w:cs="Arial"/>
                <w:b w:val="0"/>
                <w:sz w:val="16"/>
                <w:szCs w:val="16"/>
                <w:lang w:eastAsia="pl-PL"/>
              </w:rPr>
              <w:t>dostosowanie do uwarunkowań regionalnych</w:t>
            </w:r>
          </w:p>
          <w:p w14:paraId="54A7C6A8" w14:textId="0418B69E"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Wysoka gotowość </w:t>
            </w:r>
            <w:r w:rsidR="00E3647B" w:rsidRPr="00D60312">
              <w:rPr>
                <w:rFonts w:eastAsia="Times New Roman" w:cs="Arial"/>
                <w:b w:val="0"/>
                <w:sz w:val="16"/>
                <w:szCs w:val="16"/>
                <w:lang w:eastAsia="pl-PL"/>
              </w:rPr>
              <w:t xml:space="preserve">IOB </w:t>
            </w:r>
            <w:r w:rsidRPr="00D60312">
              <w:rPr>
                <w:rFonts w:eastAsia="Times New Roman" w:cs="Arial"/>
                <w:b w:val="0"/>
                <w:sz w:val="16"/>
                <w:szCs w:val="16"/>
                <w:lang w:eastAsia="pl-PL"/>
              </w:rPr>
              <w:t>do poszerzania oferty świadczonych usług zgodnie ze zgłaszanymi potrzebami przedsiębiorstw</w:t>
            </w:r>
          </w:p>
          <w:p w14:paraId="437D0342" w14:textId="50F5BB7B" w:rsidR="00B93B6D" w:rsidRPr="00D60312" w:rsidRDefault="00B93B6D" w:rsidP="00D60312">
            <w:pPr>
              <w:pStyle w:val="Akapitzlist"/>
              <w:numPr>
                <w:ilvl w:val="0"/>
                <w:numId w:val="39"/>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Zmiana </w:t>
            </w:r>
            <w:r w:rsidR="00E3647B" w:rsidRPr="00D60312">
              <w:rPr>
                <w:rFonts w:eastAsia="Times New Roman" w:cs="Arial"/>
                <w:b w:val="0"/>
                <w:sz w:val="16"/>
                <w:szCs w:val="16"/>
                <w:lang w:eastAsia="pl-PL"/>
              </w:rPr>
              <w:t xml:space="preserve">IOB </w:t>
            </w:r>
            <w:r w:rsidRPr="00D60312">
              <w:rPr>
                <w:rFonts w:eastAsia="Times New Roman" w:cs="Arial"/>
                <w:b w:val="0"/>
                <w:sz w:val="16"/>
                <w:szCs w:val="16"/>
                <w:lang w:eastAsia="pl-PL"/>
              </w:rPr>
              <w:t>w podejś</w:t>
            </w:r>
            <w:r w:rsidR="00E3647B" w:rsidRPr="00D60312">
              <w:rPr>
                <w:rFonts w:eastAsia="Times New Roman" w:cs="Arial"/>
                <w:b w:val="0"/>
                <w:sz w:val="16"/>
                <w:szCs w:val="16"/>
                <w:lang w:eastAsia="pl-PL"/>
              </w:rPr>
              <w:t xml:space="preserve">ciu do weryfikacji efektywności świadczonych usług </w:t>
            </w:r>
            <w:r w:rsidRPr="00D60312">
              <w:rPr>
                <w:rFonts w:eastAsia="Times New Roman" w:cs="Arial"/>
                <w:b w:val="0"/>
                <w:sz w:val="16"/>
                <w:szCs w:val="16"/>
                <w:lang w:eastAsia="pl-PL"/>
              </w:rPr>
              <w:t>poprzez wdrażanie działań monitoringowych</w:t>
            </w:r>
          </w:p>
          <w:p w14:paraId="2DF2C7DB" w14:textId="75B35B32" w:rsidR="00B93B6D" w:rsidRPr="00144A80" w:rsidRDefault="00867230" w:rsidP="00D60312">
            <w:pPr>
              <w:pStyle w:val="Akapitzlist"/>
              <w:numPr>
                <w:ilvl w:val="0"/>
                <w:numId w:val="39"/>
              </w:numPr>
              <w:spacing w:before="40" w:after="40"/>
              <w:ind w:left="170" w:hanging="170"/>
              <w:contextualSpacing w:val="0"/>
              <w:jc w:val="left"/>
              <w:rPr>
                <w:rFonts w:eastAsia="Times New Roman" w:cs="Arial"/>
                <w:sz w:val="16"/>
                <w:szCs w:val="16"/>
                <w:lang w:eastAsia="pl-PL"/>
              </w:rPr>
            </w:pPr>
            <w:r w:rsidRPr="00D60312">
              <w:rPr>
                <w:rFonts w:eastAsia="Times New Roman" w:cs="Arial"/>
                <w:b w:val="0"/>
                <w:sz w:val="16"/>
                <w:szCs w:val="16"/>
                <w:lang w:eastAsia="pl-PL"/>
              </w:rPr>
              <w:t>Względnie w</w:t>
            </w:r>
            <w:r w:rsidR="00B93B6D" w:rsidRPr="00D60312">
              <w:rPr>
                <w:rFonts w:eastAsia="Times New Roman" w:cs="Arial"/>
                <w:b w:val="0"/>
                <w:sz w:val="16"/>
                <w:szCs w:val="16"/>
                <w:lang w:eastAsia="pl-PL"/>
              </w:rPr>
              <w:t xml:space="preserve">ysoka ocena świadczonych </w:t>
            </w:r>
            <w:r w:rsidR="00E3647B" w:rsidRPr="00D60312">
              <w:rPr>
                <w:rFonts w:eastAsia="Times New Roman" w:cs="Arial"/>
                <w:b w:val="0"/>
                <w:sz w:val="16"/>
                <w:szCs w:val="16"/>
                <w:lang w:eastAsia="pl-PL"/>
              </w:rPr>
              <w:t xml:space="preserve">przez IOB </w:t>
            </w:r>
            <w:r w:rsidR="00B93B6D" w:rsidRPr="00D60312">
              <w:rPr>
                <w:rFonts w:eastAsia="Times New Roman" w:cs="Arial"/>
                <w:b w:val="0"/>
                <w:sz w:val="16"/>
                <w:szCs w:val="16"/>
                <w:lang w:eastAsia="pl-PL"/>
              </w:rPr>
              <w:t>usług i oferowanej</w:t>
            </w:r>
            <w:r w:rsidR="00E3647B" w:rsidRPr="00D60312">
              <w:rPr>
                <w:rFonts w:eastAsia="Times New Roman" w:cs="Arial"/>
                <w:b w:val="0"/>
                <w:sz w:val="16"/>
                <w:szCs w:val="16"/>
                <w:lang w:eastAsia="pl-PL"/>
              </w:rPr>
              <w:t xml:space="preserve"> infrastruktury dokonana przez przedsiębiorców</w:t>
            </w:r>
          </w:p>
        </w:tc>
        <w:tc>
          <w:tcPr>
            <w:tcW w:w="4154" w:type="dxa"/>
            <w:tcBorders>
              <w:top w:val="single" w:sz="4" w:space="0" w:color="A8D08D" w:themeColor="accent6" w:themeTint="99"/>
            </w:tcBorders>
            <w:shd w:val="clear" w:color="auto" w:fill="auto"/>
            <w:noWrap/>
          </w:tcPr>
          <w:p w14:paraId="55E9DDF8" w14:textId="7AC18CDD" w:rsidR="00B93B6D" w:rsidRPr="00144A80" w:rsidRDefault="00B93B6D" w:rsidP="00D60312">
            <w:pPr>
              <w:pStyle w:val="Akapitzlist"/>
              <w:numPr>
                <w:ilvl w:val="0"/>
                <w:numId w:val="3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144A80">
              <w:rPr>
                <w:rFonts w:eastAsia="Times New Roman" w:cs="Arial"/>
                <w:sz w:val="16"/>
                <w:szCs w:val="16"/>
                <w:lang w:eastAsia="pl-PL"/>
              </w:rPr>
              <w:t xml:space="preserve">Rozkład przestrzenny usług otoczenia biznesu ograniczający ich dostępność w powiatach położonych peryferyjnie w stosunku do aglomeracji poznańskiej – koncentracja IOB w centralnej części regionu przy jednoczesnym deficycie występowania tego rodzaju instytucji w podregionie pilskim </w:t>
            </w:r>
            <w:r w:rsidR="00C42A89">
              <w:rPr>
                <w:rFonts w:eastAsia="Times New Roman" w:cs="Arial"/>
                <w:sz w:val="16"/>
                <w:szCs w:val="16"/>
                <w:lang w:eastAsia="pl-PL"/>
              </w:rPr>
              <w:br/>
            </w:r>
            <w:r w:rsidRPr="00144A80">
              <w:rPr>
                <w:rFonts w:eastAsia="Times New Roman" w:cs="Arial"/>
                <w:sz w:val="16"/>
                <w:szCs w:val="16"/>
                <w:lang w:eastAsia="pl-PL"/>
              </w:rPr>
              <w:t>i konińskim</w:t>
            </w:r>
          </w:p>
          <w:p w14:paraId="07F562E4" w14:textId="595E9247" w:rsidR="00B93B6D" w:rsidRPr="00144A80" w:rsidRDefault="00B93B6D" w:rsidP="00D60312">
            <w:pPr>
              <w:pStyle w:val="Akapitzlist"/>
              <w:numPr>
                <w:ilvl w:val="0"/>
                <w:numId w:val="3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144A80">
              <w:rPr>
                <w:rFonts w:eastAsia="Times New Roman" w:cs="Arial"/>
                <w:sz w:val="16"/>
                <w:szCs w:val="16"/>
                <w:lang w:eastAsia="pl-PL"/>
              </w:rPr>
              <w:t>Niewystarczający poziom usieciowienia działalności</w:t>
            </w:r>
            <w:r w:rsidR="00E3647B">
              <w:rPr>
                <w:rFonts w:eastAsia="Times New Roman" w:cs="Arial"/>
                <w:sz w:val="16"/>
                <w:szCs w:val="16"/>
                <w:lang w:eastAsia="pl-PL"/>
              </w:rPr>
              <w:t xml:space="preserve"> IOB</w:t>
            </w:r>
          </w:p>
          <w:p w14:paraId="6BDF789A" w14:textId="755B13D1" w:rsidR="00B93B6D" w:rsidRPr="00144A80" w:rsidRDefault="00B93B6D" w:rsidP="00D60312">
            <w:pPr>
              <w:pStyle w:val="Akapitzlist"/>
              <w:numPr>
                <w:ilvl w:val="0"/>
                <w:numId w:val="3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144A80">
              <w:rPr>
                <w:rFonts w:eastAsia="Times New Roman" w:cs="Arial"/>
                <w:sz w:val="16"/>
                <w:szCs w:val="16"/>
                <w:lang w:eastAsia="pl-PL"/>
              </w:rPr>
              <w:t xml:space="preserve">Brak kompleksowych rozwiązań związanych z pozyskaniem i rozliczeniem wsparcia finansowego </w:t>
            </w:r>
            <w:r w:rsidR="00C42A89">
              <w:rPr>
                <w:rFonts w:eastAsia="Times New Roman" w:cs="Arial"/>
                <w:sz w:val="16"/>
                <w:szCs w:val="16"/>
                <w:lang w:eastAsia="pl-PL"/>
              </w:rPr>
              <w:br/>
            </w:r>
            <w:r w:rsidRPr="00144A80">
              <w:rPr>
                <w:rFonts w:eastAsia="Times New Roman" w:cs="Arial"/>
                <w:sz w:val="16"/>
                <w:szCs w:val="16"/>
                <w:lang w:eastAsia="pl-PL"/>
              </w:rPr>
              <w:t>w postaci instrumentów zwrotnych</w:t>
            </w:r>
          </w:p>
          <w:p w14:paraId="7722997D" w14:textId="1DF5CC04" w:rsidR="00B93B6D" w:rsidRPr="00144A80" w:rsidRDefault="00B93B6D" w:rsidP="00D60312">
            <w:pPr>
              <w:pStyle w:val="Akapitzlist"/>
              <w:numPr>
                <w:ilvl w:val="0"/>
                <w:numId w:val="3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144A80">
              <w:rPr>
                <w:rFonts w:eastAsia="Times New Roman" w:cs="Arial"/>
                <w:sz w:val="16"/>
                <w:szCs w:val="16"/>
                <w:lang w:eastAsia="pl-PL"/>
              </w:rPr>
              <w:t xml:space="preserve">Nie zawsze oferowane nieodpłatnie wsparcie </w:t>
            </w:r>
            <w:r w:rsidR="00C42A89">
              <w:rPr>
                <w:rFonts w:eastAsia="Times New Roman" w:cs="Arial"/>
                <w:sz w:val="16"/>
                <w:szCs w:val="16"/>
                <w:lang w:eastAsia="pl-PL"/>
              </w:rPr>
              <w:br/>
            </w:r>
            <w:r w:rsidRPr="00144A80">
              <w:rPr>
                <w:rFonts w:eastAsia="Times New Roman" w:cs="Arial"/>
                <w:sz w:val="16"/>
                <w:szCs w:val="16"/>
                <w:lang w:eastAsia="pl-PL"/>
              </w:rPr>
              <w:t xml:space="preserve">w zakresie podstawowych usług doradczych </w:t>
            </w:r>
            <w:r w:rsidR="00C42A89">
              <w:rPr>
                <w:rFonts w:eastAsia="Times New Roman" w:cs="Arial"/>
                <w:sz w:val="16"/>
                <w:szCs w:val="16"/>
                <w:lang w:eastAsia="pl-PL"/>
              </w:rPr>
              <w:br/>
            </w:r>
            <w:r w:rsidRPr="00144A80">
              <w:rPr>
                <w:rFonts w:eastAsia="Times New Roman" w:cs="Arial"/>
                <w:sz w:val="16"/>
                <w:szCs w:val="16"/>
                <w:lang w:eastAsia="pl-PL"/>
              </w:rPr>
              <w:t xml:space="preserve">i szkoleniowych spełnia oczekiwania merytoryczne przedsiębiorców, którzy oczekują </w:t>
            </w:r>
            <w:r w:rsidR="00470910" w:rsidRPr="00144A80">
              <w:rPr>
                <w:rFonts w:eastAsia="Times New Roman" w:cs="Arial"/>
                <w:sz w:val="16"/>
                <w:szCs w:val="16"/>
                <w:lang w:eastAsia="pl-PL"/>
              </w:rPr>
              <w:t xml:space="preserve">podejścia </w:t>
            </w:r>
            <w:r w:rsidR="00470910">
              <w:rPr>
                <w:rFonts w:eastAsia="Times New Roman" w:cs="Arial"/>
                <w:sz w:val="16"/>
                <w:szCs w:val="16"/>
                <w:lang w:eastAsia="pl-PL"/>
              </w:rPr>
              <w:t>zindywidualizowanego</w:t>
            </w:r>
          </w:p>
          <w:p w14:paraId="05673FD5" w14:textId="62558712" w:rsidR="00B93B6D" w:rsidRPr="00144A80" w:rsidRDefault="00B93B6D" w:rsidP="00D60312">
            <w:pPr>
              <w:pStyle w:val="Akapitzlist"/>
              <w:numPr>
                <w:ilvl w:val="0"/>
                <w:numId w:val="3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sz w:val="16"/>
                <w:szCs w:val="16"/>
                <w:lang w:eastAsia="pl-PL"/>
              </w:rPr>
              <w:t>Zbyt duża formalizacja działania, rozbudowana sprawozdawczość ograniczająca funkcjonowanie, szczególnie przy pozyski</w:t>
            </w:r>
            <w:r w:rsidR="00D60312">
              <w:rPr>
                <w:rFonts w:eastAsia="Times New Roman" w:cs="Arial"/>
                <w:sz w:val="16"/>
                <w:szCs w:val="16"/>
                <w:lang w:eastAsia="pl-PL"/>
              </w:rPr>
              <w:t xml:space="preserve">waniu źródeł finansowania </w:t>
            </w:r>
            <w:r w:rsidR="00C42A89">
              <w:rPr>
                <w:rFonts w:eastAsia="Times New Roman" w:cs="Arial"/>
                <w:sz w:val="16"/>
                <w:szCs w:val="16"/>
                <w:lang w:eastAsia="pl-PL"/>
              </w:rPr>
              <w:br/>
            </w:r>
            <w:r w:rsidR="00D60312">
              <w:rPr>
                <w:rFonts w:eastAsia="Times New Roman" w:cs="Arial"/>
                <w:sz w:val="16"/>
                <w:szCs w:val="16"/>
                <w:lang w:eastAsia="pl-PL"/>
              </w:rPr>
              <w:t>z UE</w:t>
            </w:r>
            <w:r w:rsidRPr="00144A80">
              <w:rPr>
                <w:rFonts w:eastAsia="Times New Roman" w:cs="Arial"/>
                <w:color w:val="000000" w:themeColor="text1"/>
                <w:sz w:val="16"/>
                <w:szCs w:val="16"/>
                <w:lang w:eastAsia="pl-PL"/>
              </w:rPr>
              <w:t xml:space="preserve"> </w:t>
            </w:r>
          </w:p>
          <w:p w14:paraId="12FFF982" w14:textId="7F0F7396" w:rsidR="00B93B6D" w:rsidRPr="008A31A5" w:rsidRDefault="00B93B6D" w:rsidP="00D60312">
            <w:pPr>
              <w:pStyle w:val="Akapitzlist"/>
              <w:numPr>
                <w:ilvl w:val="0"/>
                <w:numId w:val="39"/>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sz w:val="16"/>
                <w:szCs w:val="16"/>
                <w:lang w:eastAsia="pl-PL"/>
              </w:rPr>
            </w:pPr>
            <w:r w:rsidRPr="00144A80">
              <w:rPr>
                <w:rFonts w:eastAsia="Times New Roman" w:cs="Arial"/>
                <w:color w:val="000000" w:themeColor="text1"/>
                <w:sz w:val="16"/>
                <w:szCs w:val="16"/>
                <w:lang w:eastAsia="pl-PL"/>
              </w:rPr>
              <w:t xml:space="preserve">Niewielki udział wielkopolskich IOB w strukturze akredytowanych ośrodków innowacji </w:t>
            </w:r>
            <w:r w:rsidR="00867230">
              <w:rPr>
                <w:rFonts w:eastAsia="Times New Roman" w:cs="Arial"/>
                <w:color w:val="000000" w:themeColor="text1"/>
                <w:sz w:val="16"/>
                <w:szCs w:val="16"/>
                <w:lang w:eastAsia="pl-PL"/>
              </w:rPr>
              <w:t>w Polsce</w:t>
            </w:r>
          </w:p>
        </w:tc>
      </w:tr>
    </w:tbl>
    <w:p w14:paraId="535A3992" w14:textId="77777777" w:rsidR="00CB6832" w:rsidRPr="00470910" w:rsidRDefault="00CB6832" w:rsidP="00470910">
      <w:pPr>
        <w:pStyle w:val="AZRODLO"/>
        <w:rPr>
          <w:sz w:val="8"/>
          <w:szCs w:val="8"/>
        </w:rPr>
      </w:pPr>
    </w:p>
    <w:tbl>
      <w:tblPr>
        <w:tblStyle w:val="Tabelasiatki6kolorowaakcent6"/>
        <w:tblW w:w="4950" w:type="pct"/>
        <w:jc w:val="center"/>
        <w:tblLook w:val="04A0" w:firstRow="1" w:lastRow="0" w:firstColumn="1" w:lastColumn="0" w:noHBand="0" w:noVBand="1"/>
      </w:tblPr>
      <w:tblGrid>
        <w:gridCol w:w="4057"/>
        <w:gridCol w:w="4154"/>
      </w:tblGrid>
      <w:tr w:rsidR="00CB6832" w:rsidRPr="008A31A5" w14:paraId="3DCB9CAD" w14:textId="77777777" w:rsidTr="00CB6832">
        <w:trPr>
          <w:cnfStyle w:val="100000000000" w:firstRow="1" w:lastRow="0" w:firstColumn="0" w:lastColumn="0" w:oddVBand="0" w:evenVBand="0" w:oddHBand="0" w:evenHBand="0" w:firstRowFirstColumn="0" w:firstRowLastColumn="0" w:lastRowFirstColumn="0" w:lastRowLastColumn="0"/>
          <w:trHeight w:val="262"/>
          <w:tblHeader/>
          <w:jc w:val="center"/>
        </w:trPr>
        <w:tc>
          <w:tcPr>
            <w:cnfStyle w:val="001000000000" w:firstRow="0" w:lastRow="0" w:firstColumn="1" w:lastColumn="0" w:oddVBand="0" w:evenVBand="0" w:oddHBand="0" w:evenHBand="0" w:firstRowFirstColumn="0" w:firstRowLastColumn="0" w:lastRowFirstColumn="0" w:lastRowLastColumn="0"/>
            <w:tcW w:w="4057" w:type="dxa"/>
            <w:shd w:val="clear" w:color="auto" w:fill="E2EFD9" w:themeFill="accent6" w:themeFillTint="33"/>
            <w:noWrap/>
            <w:vAlign w:val="center"/>
          </w:tcPr>
          <w:p w14:paraId="080C8D06" w14:textId="77777777" w:rsidR="00CB6832" w:rsidRPr="00D60312" w:rsidRDefault="00CB6832" w:rsidP="00393876">
            <w:pPr>
              <w:spacing w:before="40" w:after="40"/>
              <w:ind w:firstLine="0"/>
              <w:jc w:val="center"/>
              <w:rPr>
                <w:rFonts w:eastAsia="Times New Roman" w:cs="Arial"/>
                <w:bCs w:val="0"/>
                <w:color w:val="000000" w:themeColor="text1"/>
                <w:sz w:val="16"/>
                <w:szCs w:val="16"/>
                <w:lang w:eastAsia="pl-PL"/>
              </w:rPr>
            </w:pPr>
            <w:r w:rsidRPr="00D60312">
              <w:rPr>
                <w:rFonts w:eastAsia="Times New Roman" w:cs="Arial"/>
                <w:bCs w:val="0"/>
                <w:color w:val="000000" w:themeColor="text1"/>
                <w:sz w:val="16"/>
                <w:szCs w:val="16"/>
                <w:lang w:eastAsia="pl-PL"/>
              </w:rPr>
              <w:t>Szanse</w:t>
            </w:r>
          </w:p>
        </w:tc>
        <w:tc>
          <w:tcPr>
            <w:tcW w:w="4154" w:type="dxa"/>
            <w:shd w:val="clear" w:color="auto" w:fill="E2EFD9" w:themeFill="accent6" w:themeFillTint="33"/>
            <w:noWrap/>
            <w:vAlign w:val="center"/>
          </w:tcPr>
          <w:p w14:paraId="648AD99F" w14:textId="77777777" w:rsidR="00CB6832" w:rsidRPr="00615EAF" w:rsidRDefault="00CB6832" w:rsidP="00393876">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themeColor="text1"/>
                <w:sz w:val="16"/>
                <w:szCs w:val="16"/>
                <w:lang w:eastAsia="pl-PL"/>
              </w:rPr>
            </w:pPr>
            <w:r w:rsidRPr="00615EAF">
              <w:rPr>
                <w:rFonts w:eastAsia="Times New Roman" w:cs="Arial"/>
                <w:bCs w:val="0"/>
                <w:color w:val="000000" w:themeColor="text1"/>
                <w:sz w:val="16"/>
                <w:szCs w:val="16"/>
                <w:lang w:eastAsia="pl-PL"/>
              </w:rPr>
              <w:t>Zagrożenia</w:t>
            </w:r>
          </w:p>
        </w:tc>
      </w:tr>
      <w:tr w:rsidR="00CB6832" w:rsidRPr="008A31A5" w14:paraId="56D54DBE" w14:textId="77777777" w:rsidTr="00393876">
        <w:trPr>
          <w:cnfStyle w:val="000000100000" w:firstRow="0" w:lastRow="0" w:firstColumn="0" w:lastColumn="0" w:oddVBand="0" w:evenVBand="0" w:oddHBand="1" w:evenHBand="0" w:firstRowFirstColumn="0" w:firstRowLastColumn="0" w:lastRowFirstColumn="0" w:lastRowLastColumn="0"/>
          <w:trHeight w:val="262"/>
          <w:jc w:val="center"/>
        </w:trPr>
        <w:tc>
          <w:tcPr>
            <w:cnfStyle w:val="001000000000" w:firstRow="0" w:lastRow="0" w:firstColumn="1" w:lastColumn="0" w:oddVBand="0" w:evenVBand="0" w:oddHBand="0" w:evenHBand="0" w:firstRowFirstColumn="0" w:firstRowLastColumn="0" w:lastRowFirstColumn="0" w:lastRowLastColumn="0"/>
            <w:tcW w:w="4057" w:type="dxa"/>
            <w:shd w:val="clear" w:color="auto" w:fill="auto"/>
            <w:noWrap/>
          </w:tcPr>
          <w:p w14:paraId="4746729D"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Uwzględnienie działalności IOB w krajowych </w:t>
            </w:r>
            <w:r>
              <w:rPr>
                <w:rFonts w:eastAsia="Times New Roman" w:cs="Arial"/>
                <w:b w:val="0"/>
                <w:sz w:val="16"/>
                <w:szCs w:val="16"/>
                <w:lang w:eastAsia="pl-PL"/>
              </w:rPr>
              <w:br/>
            </w:r>
            <w:r w:rsidRPr="00D60312">
              <w:rPr>
                <w:rFonts w:eastAsia="Times New Roman" w:cs="Arial"/>
                <w:b w:val="0"/>
                <w:sz w:val="16"/>
                <w:szCs w:val="16"/>
                <w:lang w:eastAsia="pl-PL"/>
              </w:rPr>
              <w:t>i regionalnych dokumentach strategicznych jako istotnego stymulatora procesów rozwojowych</w:t>
            </w:r>
          </w:p>
          <w:p w14:paraId="74A7BBBC"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lastRenderedPageBreak/>
              <w:t>Wspólna wizja współpracy IOB z jednostkami samorządu terytorialnego w województwie wielkopolskim wynikająca z dokumentów strategicznych (np. RIS 2030, SRWW 2030)</w:t>
            </w:r>
          </w:p>
          <w:p w14:paraId="61DA1F2B"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Wysoki poziom świadomości przedsiębiorców </w:t>
            </w:r>
            <w:r>
              <w:rPr>
                <w:rFonts w:eastAsia="Times New Roman" w:cs="Arial"/>
                <w:b w:val="0"/>
                <w:sz w:val="16"/>
                <w:szCs w:val="16"/>
                <w:lang w:eastAsia="pl-PL"/>
              </w:rPr>
              <w:br/>
            </w:r>
            <w:r w:rsidRPr="00D60312">
              <w:rPr>
                <w:rFonts w:eastAsia="Times New Roman" w:cs="Arial"/>
                <w:b w:val="0"/>
                <w:sz w:val="16"/>
                <w:szCs w:val="16"/>
                <w:lang w:eastAsia="pl-PL"/>
              </w:rPr>
              <w:t>w zakresie oczekiwań dotyczących instytucji wsparcia biznesu dzięki czemu IOB będą mogły otrzymywać z rynku impulsy rozwojowe</w:t>
            </w:r>
          </w:p>
          <w:p w14:paraId="07EAA8D7"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Dalszy rozwój kompetencji oraz rosnąca liczba kadry pracowników IOB</w:t>
            </w:r>
          </w:p>
          <w:p w14:paraId="505BE904"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Deklarowane przez wielkopolskie IOB plany rozwoju (zmiany) świadczonych usług, głównie poprzez wdrożenie nowych usług świadczonych samodzielnie</w:t>
            </w:r>
          </w:p>
          <w:p w14:paraId="71071F08"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Duży poziom wykorzystania </w:t>
            </w:r>
            <w:proofErr w:type="spellStart"/>
            <w:r w:rsidRPr="00D60312">
              <w:rPr>
                <w:rFonts w:eastAsia="Times New Roman" w:cs="Arial"/>
                <w:b w:val="0"/>
                <w:sz w:val="16"/>
                <w:szCs w:val="16"/>
                <w:lang w:eastAsia="pl-PL"/>
              </w:rPr>
              <w:t>networkingu</w:t>
            </w:r>
            <w:proofErr w:type="spellEnd"/>
            <w:r w:rsidRPr="00D60312">
              <w:rPr>
                <w:rFonts w:eastAsia="Times New Roman" w:cs="Arial"/>
                <w:b w:val="0"/>
                <w:sz w:val="16"/>
                <w:szCs w:val="16"/>
                <w:lang w:eastAsia="pl-PL"/>
              </w:rPr>
              <w:t xml:space="preserve"> oraz mediów społecznościowych w promocji oferty IOB</w:t>
            </w:r>
          </w:p>
          <w:p w14:paraId="393E7B48"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Możliwość zwiększenia dostępności usług IOB niezależnie od ich lokalizacji dzięki zmianom </w:t>
            </w:r>
            <w:r>
              <w:rPr>
                <w:rFonts w:eastAsia="Times New Roman" w:cs="Arial"/>
                <w:b w:val="0"/>
                <w:sz w:val="16"/>
                <w:szCs w:val="16"/>
                <w:lang w:eastAsia="pl-PL"/>
              </w:rPr>
              <w:br/>
            </w:r>
            <w:r w:rsidRPr="00D60312">
              <w:rPr>
                <w:rFonts w:eastAsia="Times New Roman" w:cs="Arial"/>
                <w:b w:val="0"/>
                <w:sz w:val="16"/>
                <w:szCs w:val="16"/>
                <w:lang w:eastAsia="pl-PL"/>
              </w:rPr>
              <w:t>w podejściu do świadczenia usług (np. doradztwa, szkoleń) w trybie on-line w efekcie zmian, jakie zaszły w systemach społeczno-gospodarczych pod wpływem pandemii COVID-19</w:t>
            </w:r>
          </w:p>
          <w:p w14:paraId="2D0C38EC"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Wzrost profesjonalizacji wsparcia ukierunkowanego na zindywidualizowanie oferty usług IOB poprzez zaangażowanie ekspertów i praktyków biznesowych np. w szkolenia czy doradztwo biznesowe</w:t>
            </w:r>
          </w:p>
          <w:p w14:paraId="48F07F50" w14:textId="77777777" w:rsidR="00CB6832" w:rsidRPr="00D60312" w:rsidRDefault="00CB6832" w:rsidP="00393876">
            <w:pPr>
              <w:pStyle w:val="Akapitzlist"/>
              <w:numPr>
                <w:ilvl w:val="0"/>
                <w:numId w:val="40"/>
              </w:numPr>
              <w:spacing w:before="40" w:after="40"/>
              <w:ind w:left="170" w:hanging="170"/>
              <w:contextualSpacing w:val="0"/>
              <w:jc w:val="left"/>
              <w:rPr>
                <w:rFonts w:eastAsia="Times New Roman" w:cs="Arial"/>
                <w:b w:val="0"/>
                <w:sz w:val="16"/>
                <w:szCs w:val="16"/>
                <w:lang w:eastAsia="pl-PL"/>
              </w:rPr>
            </w:pPr>
            <w:r w:rsidRPr="00D60312">
              <w:rPr>
                <w:rFonts w:eastAsia="Times New Roman" w:cs="Arial"/>
                <w:b w:val="0"/>
                <w:sz w:val="16"/>
                <w:szCs w:val="16"/>
                <w:lang w:eastAsia="pl-PL"/>
              </w:rPr>
              <w:t xml:space="preserve">Szansa na zwiększenie zainteresowania ofertą IOB dzięki zaoferowaniu przedsiębiorstwom usług wspierających </w:t>
            </w:r>
          </w:p>
        </w:tc>
        <w:tc>
          <w:tcPr>
            <w:tcW w:w="4154" w:type="dxa"/>
            <w:shd w:val="clear" w:color="auto" w:fill="auto"/>
            <w:noWrap/>
          </w:tcPr>
          <w:p w14:paraId="4D510823" w14:textId="77777777" w:rsidR="00CB6832" w:rsidRPr="00144A80"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lastRenderedPageBreak/>
              <w:t xml:space="preserve">Niewielkie zainteresowanie </w:t>
            </w:r>
            <w:r>
              <w:rPr>
                <w:rFonts w:eastAsia="Times New Roman" w:cs="Arial"/>
                <w:color w:val="000000" w:themeColor="text1"/>
                <w:sz w:val="16"/>
                <w:szCs w:val="16"/>
                <w:lang w:eastAsia="pl-PL"/>
              </w:rPr>
              <w:t>przedsiębiorców</w:t>
            </w:r>
            <w:r w:rsidRPr="00144A80">
              <w:rPr>
                <w:rFonts w:eastAsia="Times New Roman" w:cs="Arial"/>
                <w:color w:val="000000" w:themeColor="text1"/>
                <w:sz w:val="16"/>
                <w:szCs w:val="16"/>
                <w:lang w:eastAsia="pl-PL"/>
              </w:rPr>
              <w:t xml:space="preserve"> korzystaniem z odpłatnych usług</w:t>
            </w:r>
            <w:r>
              <w:rPr>
                <w:rFonts w:eastAsia="Times New Roman" w:cs="Arial"/>
                <w:color w:val="000000" w:themeColor="text1"/>
                <w:sz w:val="16"/>
                <w:szCs w:val="16"/>
                <w:lang w:eastAsia="pl-PL"/>
              </w:rPr>
              <w:t xml:space="preserve"> IOB, wynikające m.in. z n</w:t>
            </w:r>
            <w:r w:rsidRPr="00144A80">
              <w:rPr>
                <w:rFonts w:eastAsia="Times New Roman" w:cs="Arial"/>
                <w:color w:val="000000" w:themeColor="text1"/>
                <w:sz w:val="16"/>
                <w:szCs w:val="16"/>
                <w:lang w:eastAsia="pl-PL"/>
              </w:rPr>
              <w:t>admierne</w:t>
            </w:r>
            <w:r>
              <w:rPr>
                <w:rFonts w:eastAsia="Times New Roman" w:cs="Arial"/>
                <w:color w:val="000000" w:themeColor="text1"/>
                <w:sz w:val="16"/>
                <w:szCs w:val="16"/>
                <w:lang w:eastAsia="pl-PL"/>
              </w:rPr>
              <w:t>go</w:t>
            </w:r>
            <w:r w:rsidRPr="00144A80">
              <w:rPr>
                <w:rFonts w:eastAsia="Times New Roman" w:cs="Arial"/>
                <w:color w:val="000000" w:themeColor="text1"/>
                <w:sz w:val="16"/>
                <w:szCs w:val="16"/>
                <w:lang w:eastAsia="pl-PL"/>
              </w:rPr>
              <w:t xml:space="preserve"> przyzwyczajeni</w:t>
            </w:r>
            <w:r>
              <w:rPr>
                <w:rFonts w:eastAsia="Times New Roman" w:cs="Arial"/>
                <w:color w:val="000000" w:themeColor="text1"/>
                <w:sz w:val="16"/>
                <w:szCs w:val="16"/>
                <w:lang w:eastAsia="pl-PL"/>
              </w:rPr>
              <w:t>a</w:t>
            </w:r>
            <w:r w:rsidRPr="00144A80">
              <w:rPr>
                <w:rFonts w:eastAsia="Times New Roman" w:cs="Arial"/>
                <w:color w:val="000000" w:themeColor="text1"/>
                <w:sz w:val="16"/>
                <w:szCs w:val="16"/>
                <w:lang w:eastAsia="pl-PL"/>
              </w:rPr>
              <w:t xml:space="preserve"> do nieodpłatnych form wsparcia</w:t>
            </w:r>
          </w:p>
          <w:p w14:paraId="38B20C05" w14:textId="77777777" w:rsidR="00CB6832" w:rsidRPr="00144A80"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lastRenderedPageBreak/>
              <w:t xml:space="preserve">Duże uzależnienie funkcjonowania i rozwoju wielkopolskich IOB od dostępności funduszy </w:t>
            </w:r>
            <w:r>
              <w:rPr>
                <w:rFonts w:eastAsia="Times New Roman" w:cs="Arial"/>
                <w:color w:val="000000" w:themeColor="text1"/>
                <w:sz w:val="16"/>
                <w:szCs w:val="16"/>
                <w:lang w:eastAsia="pl-PL"/>
              </w:rPr>
              <w:t>unijnych</w:t>
            </w:r>
          </w:p>
          <w:p w14:paraId="2183E579" w14:textId="77777777" w:rsidR="00CB6832"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t xml:space="preserve">Niestabilność źródeł finansowania pochodzących </w:t>
            </w:r>
            <w:r>
              <w:rPr>
                <w:rFonts w:eastAsia="Times New Roman" w:cs="Arial"/>
                <w:color w:val="000000" w:themeColor="text1"/>
                <w:sz w:val="16"/>
                <w:szCs w:val="16"/>
                <w:lang w:eastAsia="pl-PL"/>
              </w:rPr>
              <w:br/>
            </w:r>
            <w:r w:rsidRPr="00144A80">
              <w:rPr>
                <w:rFonts w:eastAsia="Times New Roman" w:cs="Arial"/>
                <w:color w:val="000000" w:themeColor="text1"/>
                <w:sz w:val="16"/>
                <w:szCs w:val="16"/>
                <w:lang w:eastAsia="pl-PL"/>
              </w:rPr>
              <w:t xml:space="preserve">z UE wynikająca ze zróżnicowanego przeznaczenia środków na funkcjonowanie IOB w kolejnych okresach programowania </w:t>
            </w:r>
          </w:p>
          <w:p w14:paraId="5C071BA3" w14:textId="77777777" w:rsidR="00CB6832" w:rsidRPr="00144A80"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t>Niewielkie zaangażowanie IOB w diagnoz</w:t>
            </w:r>
            <w:r>
              <w:rPr>
                <w:rFonts w:eastAsia="Times New Roman" w:cs="Arial"/>
                <w:color w:val="000000" w:themeColor="text1"/>
                <w:sz w:val="16"/>
                <w:szCs w:val="16"/>
                <w:lang w:eastAsia="pl-PL"/>
              </w:rPr>
              <w:t>ę</w:t>
            </w:r>
            <w:r w:rsidRPr="00144A80">
              <w:rPr>
                <w:rFonts w:eastAsia="Times New Roman" w:cs="Arial"/>
                <w:color w:val="000000" w:themeColor="text1"/>
                <w:sz w:val="16"/>
                <w:szCs w:val="16"/>
                <w:lang w:eastAsia="pl-PL"/>
              </w:rPr>
              <w:t xml:space="preserve"> zapotrzebowania na usługi wsparcia biznesu</w:t>
            </w:r>
          </w:p>
          <w:p w14:paraId="17BC1D66" w14:textId="77777777" w:rsidR="00CB6832" w:rsidRPr="00144A80"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t>Skupienie wielkopolskich IOB na ograniczonym zakresie podstawowych usług wspierania przedsiębiorczości oraz doradztwa biznesowego</w:t>
            </w:r>
          </w:p>
          <w:p w14:paraId="26C09C16" w14:textId="77777777" w:rsidR="00CB6832" w:rsidRPr="00144A80"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t>Skoncentrowanie aktywności IOB w zakresie wsparcia rozwoju innowacji w centralnej części regionu</w:t>
            </w:r>
          </w:p>
          <w:p w14:paraId="4630BD27" w14:textId="77777777" w:rsidR="00CB6832" w:rsidRPr="00DC22D1" w:rsidRDefault="00CB6832" w:rsidP="00393876">
            <w:pPr>
              <w:pStyle w:val="Akapitzlist"/>
              <w:numPr>
                <w:ilvl w:val="0"/>
                <w:numId w:val="40"/>
              </w:numPr>
              <w:spacing w:before="40" w:after="40"/>
              <w:ind w:left="170" w:hanging="170"/>
              <w:contextualSpacing w:val="0"/>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themeColor="text1"/>
                <w:sz w:val="16"/>
                <w:szCs w:val="16"/>
                <w:lang w:eastAsia="pl-PL"/>
              </w:rPr>
            </w:pPr>
            <w:r w:rsidRPr="00144A80">
              <w:rPr>
                <w:rFonts w:eastAsia="Times New Roman" w:cs="Arial"/>
                <w:color w:val="000000" w:themeColor="text1"/>
                <w:sz w:val="16"/>
                <w:szCs w:val="16"/>
                <w:lang w:eastAsia="pl-PL"/>
              </w:rPr>
              <w:t>Zróżnicowanie przestrzenne rozwoju gospodarczego Wielkopolski wpływające na poziom zainteresowania różnymi rodzajami usług świadczonych przez IOB (usługi wsparcia przedsiębiorczości vs. usługi wsparcia innowacji)</w:t>
            </w:r>
          </w:p>
        </w:tc>
      </w:tr>
    </w:tbl>
    <w:p w14:paraId="71D88530" w14:textId="398C3857" w:rsidR="00B93B6D" w:rsidRDefault="00B93B6D" w:rsidP="007B4524">
      <w:pPr>
        <w:pStyle w:val="AZRODLO"/>
        <w:spacing w:before="60"/>
      </w:pPr>
      <w:r w:rsidRPr="00E747C5">
        <w:lastRenderedPageBreak/>
        <w:t xml:space="preserve">Źródło: </w:t>
      </w:r>
      <w:r w:rsidR="007B4524">
        <w:t>opracowanie własne</w:t>
      </w:r>
    </w:p>
    <w:p w14:paraId="54FBC81C" w14:textId="77777777" w:rsidR="00C05A0F" w:rsidRPr="00E747C5" w:rsidRDefault="00C05A0F" w:rsidP="00C42A89"/>
    <w:p w14:paraId="1A7A7C46" w14:textId="6B71860D" w:rsidR="00B93B6D" w:rsidRDefault="00B93B6D" w:rsidP="00B93B6D">
      <w:pPr>
        <w:spacing w:before="120" w:after="120"/>
        <w:rPr>
          <w:rFonts w:cs="Arial"/>
          <w:szCs w:val="20"/>
        </w:rPr>
      </w:pPr>
      <w:bookmarkStart w:id="72" w:name="_Hlk77012435"/>
      <w:bookmarkEnd w:id="71"/>
      <w:r>
        <w:rPr>
          <w:rFonts w:cs="Arial"/>
          <w:szCs w:val="20"/>
        </w:rPr>
        <w:t xml:space="preserve">Odrębnym </w:t>
      </w:r>
      <w:r w:rsidR="00DC22D1">
        <w:rPr>
          <w:rFonts w:cs="Arial"/>
          <w:szCs w:val="20"/>
        </w:rPr>
        <w:t xml:space="preserve">zagadnieniem </w:t>
      </w:r>
      <w:r>
        <w:rPr>
          <w:rFonts w:cs="Arial"/>
          <w:szCs w:val="20"/>
        </w:rPr>
        <w:t xml:space="preserve">wobec struktury podaży oferty IOB jest zapotrzebowanie na </w:t>
      </w:r>
      <w:r w:rsidR="00DC22D1">
        <w:rPr>
          <w:rFonts w:cs="Arial"/>
          <w:szCs w:val="20"/>
        </w:rPr>
        <w:t xml:space="preserve">świadczone przez nie </w:t>
      </w:r>
      <w:r>
        <w:rPr>
          <w:rFonts w:cs="Arial"/>
          <w:szCs w:val="20"/>
        </w:rPr>
        <w:t>usługi w zakresie wsparcia rozwoju przedsiębiorczości czy innowacji. Wywiady przeprowadzone z</w:t>
      </w:r>
      <w:r w:rsidR="00F43462">
        <w:rPr>
          <w:rFonts w:cs="Arial"/>
          <w:szCs w:val="20"/>
        </w:rPr>
        <w:t xml:space="preserve"> </w:t>
      </w:r>
      <w:r>
        <w:rPr>
          <w:rFonts w:cs="Arial"/>
          <w:szCs w:val="20"/>
        </w:rPr>
        <w:t xml:space="preserve">przedstawicielami przedsiębiorstw korzystających z </w:t>
      </w:r>
      <w:r w:rsidR="00DC22D1">
        <w:rPr>
          <w:rFonts w:cs="Arial"/>
          <w:szCs w:val="20"/>
        </w:rPr>
        <w:t>oferty</w:t>
      </w:r>
      <w:r>
        <w:rPr>
          <w:rFonts w:cs="Arial"/>
          <w:szCs w:val="20"/>
        </w:rPr>
        <w:t xml:space="preserve"> </w:t>
      </w:r>
      <w:r w:rsidR="00DC22D1">
        <w:rPr>
          <w:rFonts w:cs="Arial"/>
          <w:szCs w:val="20"/>
        </w:rPr>
        <w:t xml:space="preserve">wielkopolskich </w:t>
      </w:r>
      <w:r>
        <w:rPr>
          <w:rFonts w:cs="Arial"/>
          <w:szCs w:val="20"/>
        </w:rPr>
        <w:t xml:space="preserve">IOB </w:t>
      </w:r>
      <w:r w:rsidR="000E2EC2">
        <w:rPr>
          <w:rFonts w:cs="Arial"/>
          <w:szCs w:val="20"/>
        </w:rPr>
        <w:t>ws</w:t>
      </w:r>
      <w:r>
        <w:rPr>
          <w:rFonts w:cs="Arial"/>
          <w:szCs w:val="20"/>
        </w:rPr>
        <w:t>kazały, że w tym zakresie mamy do czynienia z dwojakim podejściem:</w:t>
      </w:r>
    </w:p>
    <w:p w14:paraId="67FE4A64" w14:textId="042A5AF8" w:rsidR="00B93B6D" w:rsidRPr="00434F6A" w:rsidRDefault="00C41547" w:rsidP="008E5E30">
      <w:pPr>
        <w:pStyle w:val="Akapitzlist"/>
        <w:numPr>
          <w:ilvl w:val="0"/>
          <w:numId w:val="36"/>
        </w:numPr>
        <w:spacing w:before="60" w:after="60"/>
        <w:ind w:left="714" w:hanging="357"/>
        <w:contextualSpacing w:val="0"/>
        <w:rPr>
          <w:rFonts w:cs="Arial"/>
          <w:szCs w:val="20"/>
        </w:rPr>
      </w:pPr>
      <w:r>
        <w:rPr>
          <w:rFonts w:cs="Arial"/>
          <w:szCs w:val="20"/>
        </w:rPr>
        <w:t>w</w:t>
      </w:r>
      <w:r w:rsidR="00B93B6D" w:rsidRPr="00434F6A">
        <w:rPr>
          <w:rFonts w:cs="Arial"/>
          <w:szCs w:val="20"/>
        </w:rPr>
        <w:t>ystępowanie</w:t>
      </w:r>
      <w:r>
        <w:rPr>
          <w:rFonts w:cs="Arial"/>
          <w:szCs w:val="20"/>
        </w:rPr>
        <w:t>m</w:t>
      </w:r>
      <w:r w:rsidR="00B93B6D" w:rsidRPr="00434F6A">
        <w:rPr>
          <w:rFonts w:cs="Arial"/>
          <w:szCs w:val="20"/>
        </w:rPr>
        <w:t xml:space="preserve"> pozytywnych efektów w działalności prz</w:t>
      </w:r>
      <w:r w:rsidR="00B73440">
        <w:rPr>
          <w:rFonts w:cs="Arial"/>
          <w:szCs w:val="20"/>
        </w:rPr>
        <w:t>edsiębiorstw dzięki</w:t>
      </w:r>
      <w:r w:rsidR="00B93B6D" w:rsidRPr="00434F6A">
        <w:rPr>
          <w:rFonts w:cs="Arial"/>
          <w:szCs w:val="20"/>
        </w:rPr>
        <w:t xml:space="preserve"> korzystani</w:t>
      </w:r>
      <w:r w:rsidR="00B73440">
        <w:rPr>
          <w:rFonts w:cs="Arial"/>
          <w:szCs w:val="20"/>
        </w:rPr>
        <w:t>u</w:t>
      </w:r>
      <w:r w:rsidR="00B93B6D" w:rsidRPr="00434F6A">
        <w:rPr>
          <w:rFonts w:cs="Arial"/>
          <w:szCs w:val="20"/>
        </w:rPr>
        <w:t xml:space="preserve"> z usług IOB – są to głównie podstawowe usługi wparcia biznesowego, np. w</w:t>
      </w:r>
      <w:r w:rsidR="00F43462" w:rsidRPr="00434F6A">
        <w:rPr>
          <w:rFonts w:cs="Arial"/>
          <w:szCs w:val="20"/>
        </w:rPr>
        <w:t xml:space="preserve"> </w:t>
      </w:r>
      <w:r w:rsidR="00B93B6D" w:rsidRPr="00434F6A">
        <w:rPr>
          <w:rFonts w:cs="Arial"/>
          <w:szCs w:val="20"/>
        </w:rPr>
        <w:t xml:space="preserve">zakresie </w:t>
      </w:r>
      <w:proofErr w:type="spellStart"/>
      <w:r w:rsidR="00B93B6D" w:rsidRPr="00434F6A">
        <w:rPr>
          <w:rFonts w:cs="Arial"/>
          <w:szCs w:val="20"/>
        </w:rPr>
        <w:t>networkingu</w:t>
      </w:r>
      <w:proofErr w:type="spellEnd"/>
      <w:r w:rsidR="00B93B6D" w:rsidRPr="00434F6A">
        <w:rPr>
          <w:rFonts w:cs="Arial"/>
          <w:szCs w:val="20"/>
        </w:rPr>
        <w:t xml:space="preserve">, inkubowania przedsiębiorczości, wspierania szeroko rozumianej działalności marketingowej czy doradztwa w tematach powiązanych </w:t>
      </w:r>
      <w:r w:rsidR="00C42A89">
        <w:rPr>
          <w:rFonts w:cs="Arial"/>
          <w:szCs w:val="20"/>
        </w:rPr>
        <w:br/>
      </w:r>
      <w:r w:rsidR="00B93B6D" w:rsidRPr="00434F6A">
        <w:rPr>
          <w:rFonts w:cs="Arial"/>
          <w:szCs w:val="20"/>
        </w:rPr>
        <w:t>z prowadzeniem firm, jak prawo i podatki, RODO;</w:t>
      </w:r>
    </w:p>
    <w:p w14:paraId="2178CAAD" w14:textId="4CC0AABF" w:rsidR="00B93B6D" w:rsidRPr="00434F6A" w:rsidRDefault="00C41547" w:rsidP="008E5E30">
      <w:pPr>
        <w:pStyle w:val="Akapitzlist"/>
        <w:numPr>
          <w:ilvl w:val="0"/>
          <w:numId w:val="36"/>
        </w:numPr>
        <w:spacing w:before="60" w:after="60"/>
        <w:ind w:left="714" w:hanging="357"/>
        <w:contextualSpacing w:val="0"/>
        <w:rPr>
          <w:rFonts w:cs="Arial"/>
          <w:szCs w:val="20"/>
        </w:rPr>
      </w:pPr>
      <w:r>
        <w:rPr>
          <w:rFonts w:cs="Arial"/>
          <w:szCs w:val="20"/>
        </w:rPr>
        <w:t>s</w:t>
      </w:r>
      <w:r w:rsidR="00B93B6D" w:rsidRPr="00434F6A">
        <w:rPr>
          <w:rFonts w:cs="Arial"/>
          <w:szCs w:val="20"/>
        </w:rPr>
        <w:t>woistym niedosytem wynikającym ze zbyt ogólnego (niespersonalizowanego) charakteru usług świadczonych przez IOB.</w:t>
      </w:r>
    </w:p>
    <w:p w14:paraId="32041B5A" w14:textId="330FBA83" w:rsidR="00B93B6D" w:rsidRDefault="00B93B6D" w:rsidP="00B94389">
      <w:pPr>
        <w:spacing w:before="120" w:after="120"/>
        <w:ind w:firstLine="0"/>
        <w:rPr>
          <w:rFonts w:cs="Arial"/>
          <w:szCs w:val="20"/>
        </w:rPr>
      </w:pPr>
      <w:r>
        <w:rPr>
          <w:rFonts w:cs="Arial"/>
          <w:szCs w:val="20"/>
        </w:rPr>
        <w:t xml:space="preserve">Taki stan rzeczy poza koniecznością podtrzymania rozwoju pierwszego z obszarów oferty skutkuje koniecznością jej zmodyfikowania poprzez </w:t>
      </w:r>
      <w:r w:rsidR="00B94389">
        <w:rPr>
          <w:rFonts w:cs="Arial"/>
          <w:szCs w:val="20"/>
        </w:rPr>
        <w:t xml:space="preserve">jej </w:t>
      </w:r>
      <w:r>
        <w:rPr>
          <w:rFonts w:cs="Arial"/>
          <w:szCs w:val="20"/>
        </w:rPr>
        <w:t xml:space="preserve">uzupełnienie o bardziej zaawansowany zestaw usług skierowany do przedsiębiorstw </w:t>
      </w:r>
      <w:r w:rsidR="00375468">
        <w:rPr>
          <w:rFonts w:cs="Arial"/>
          <w:szCs w:val="20"/>
        </w:rPr>
        <w:t>o specjalistycznych potrzebach.</w:t>
      </w:r>
    </w:p>
    <w:p w14:paraId="629A10A1" w14:textId="7B716E36" w:rsidR="00B93B6D" w:rsidRDefault="00B93B6D" w:rsidP="00B93B6D">
      <w:pPr>
        <w:spacing w:before="120" w:after="120"/>
        <w:rPr>
          <w:rFonts w:cs="Arial"/>
          <w:szCs w:val="20"/>
        </w:rPr>
      </w:pPr>
      <w:r>
        <w:rPr>
          <w:rFonts w:cs="Arial"/>
          <w:szCs w:val="20"/>
        </w:rPr>
        <w:lastRenderedPageBreak/>
        <w:t>W tym kontekście należy podkreślić, że obecn</w:t>
      </w:r>
      <w:r w:rsidR="00BE5CC2">
        <w:rPr>
          <w:rFonts w:cs="Arial"/>
          <w:szCs w:val="20"/>
        </w:rPr>
        <w:t>ą</w:t>
      </w:r>
      <w:r>
        <w:rPr>
          <w:rFonts w:cs="Arial"/>
          <w:szCs w:val="20"/>
        </w:rPr>
        <w:t xml:space="preserve"> </w:t>
      </w:r>
      <w:r w:rsidR="00BE5CC2">
        <w:rPr>
          <w:rFonts w:cs="Arial"/>
          <w:szCs w:val="20"/>
        </w:rPr>
        <w:t>liczbę</w:t>
      </w:r>
      <w:r>
        <w:rPr>
          <w:rFonts w:cs="Arial"/>
          <w:szCs w:val="20"/>
        </w:rPr>
        <w:t xml:space="preserve"> oraz struktur</w:t>
      </w:r>
      <w:r w:rsidR="00BE5CC2">
        <w:rPr>
          <w:rFonts w:cs="Arial"/>
          <w:szCs w:val="20"/>
        </w:rPr>
        <w:t>ę</w:t>
      </w:r>
      <w:r>
        <w:rPr>
          <w:rFonts w:cs="Arial"/>
          <w:szCs w:val="20"/>
        </w:rPr>
        <w:t xml:space="preserve"> IOB działających w</w:t>
      </w:r>
      <w:r w:rsidR="00F43462">
        <w:rPr>
          <w:rFonts w:cs="Arial"/>
          <w:szCs w:val="20"/>
        </w:rPr>
        <w:t xml:space="preserve"> </w:t>
      </w:r>
      <w:r>
        <w:rPr>
          <w:rFonts w:cs="Arial"/>
          <w:szCs w:val="20"/>
        </w:rPr>
        <w:t xml:space="preserve">Wielkopolsce </w:t>
      </w:r>
      <w:r w:rsidR="00BE5CC2">
        <w:rPr>
          <w:rFonts w:cs="Arial"/>
          <w:szCs w:val="20"/>
        </w:rPr>
        <w:t>należy uznać za</w:t>
      </w:r>
      <w:r>
        <w:rPr>
          <w:rFonts w:cs="Arial"/>
          <w:szCs w:val="20"/>
        </w:rPr>
        <w:t xml:space="preserve"> wystarczając</w:t>
      </w:r>
      <w:r w:rsidR="00BE5CC2">
        <w:rPr>
          <w:rFonts w:cs="Arial"/>
          <w:szCs w:val="20"/>
        </w:rPr>
        <w:t>ą</w:t>
      </w:r>
      <w:r>
        <w:rPr>
          <w:rFonts w:cs="Arial"/>
          <w:szCs w:val="20"/>
        </w:rPr>
        <w:t>. Jest ona odzwierciedleniem rozmieszczenia potencjałów rozwojowych zarówno w kontekście podażowym (np. dostępu wykwalifikowanych kadr pracujących w</w:t>
      </w:r>
      <w:r w:rsidR="00F43462">
        <w:rPr>
          <w:rFonts w:cs="Arial"/>
          <w:szCs w:val="20"/>
        </w:rPr>
        <w:t xml:space="preserve"> </w:t>
      </w:r>
      <w:r>
        <w:rPr>
          <w:rFonts w:cs="Arial"/>
          <w:szCs w:val="20"/>
        </w:rPr>
        <w:t>IOB), jak i zapotrzebowania na usługi po stronie przedsiębiorstw. W drugim z zakresów efekt skali będzie powodował, że podreg</w:t>
      </w:r>
      <w:r w:rsidR="00026414">
        <w:rPr>
          <w:rFonts w:cs="Arial"/>
          <w:szCs w:val="20"/>
        </w:rPr>
        <w:t>iony lepiej rozwinięte z większą</w:t>
      </w:r>
      <w:r>
        <w:rPr>
          <w:rFonts w:cs="Arial"/>
          <w:szCs w:val="20"/>
        </w:rPr>
        <w:t xml:space="preserve"> liczbą mieszkańców oraz przedsiębiorstw </w:t>
      </w:r>
      <w:r w:rsidR="00C41547">
        <w:rPr>
          <w:rFonts w:cs="Arial"/>
          <w:szCs w:val="20"/>
        </w:rPr>
        <w:t>będą</w:t>
      </w:r>
      <w:r>
        <w:rPr>
          <w:rFonts w:cs="Arial"/>
          <w:szCs w:val="20"/>
        </w:rPr>
        <w:t xml:space="preserve"> generować większy popyt na tego rodzaju usługi. Sztuczne </w:t>
      </w:r>
      <w:r w:rsidR="00C41547">
        <w:rPr>
          <w:rFonts w:cs="Arial"/>
          <w:szCs w:val="20"/>
        </w:rPr>
        <w:t>kreowanie</w:t>
      </w:r>
      <w:r>
        <w:rPr>
          <w:rFonts w:cs="Arial"/>
          <w:szCs w:val="20"/>
        </w:rPr>
        <w:t xml:space="preserve"> podaży poprzez </w:t>
      </w:r>
      <w:r w:rsidR="00C41547">
        <w:rPr>
          <w:rFonts w:cs="Arial"/>
          <w:szCs w:val="20"/>
        </w:rPr>
        <w:t>tworzenie</w:t>
      </w:r>
      <w:r>
        <w:rPr>
          <w:rFonts w:cs="Arial"/>
          <w:szCs w:val="20"/>
        </w:rPr>
        <w:t xml:space="preserve"> kolejnych instytucji nie będzie rozwiązaniem efektywnym. Znacznie lepszym wydaje się rozwijanie bądź modyfikowanie oferty już istniejących podmiotów </w:t>
      </w:r>
      <w:r w:rsidR="00C41547">
        <w:rPr>
          <w:rFonts w:cs="Arial"/>
          <w:szCs w:val="20"/>
        </w:rPr>
        <w:t>w</w:t>
      </w:r>
      <w:r>
        <w:rPr>
          <w:rFonts w:cs="Arial"/>
          <w:szCs w:val="20"/>
        </w:rPr>
        <w:t xml:space="preserve"> kierunkach zgodnych z popytem zgłaszanym przez przedsiębiorstwa. W dalszym ciągu zatem pożądane będzie wsparcie w</w:t>
      </w:r>
      <w:r w:rsidR="00F43462">
        <w:rPr>
          <w:rFonts w:cs="Arial"/>
          <w:szCs w:val="20"/>
        </w:rPr>
        <w:t xml:space="preserve"> </w:t>
      </w:r>
      <w:r>
        <w:rPr>
          <w:rFonts w:cs="Arial"/>
          <w:szCs w:val="20"/>
        </w:rPr>
        <w:t xml:space="preserve">pozyskiwaniu zewnętrznego finansowania. Wielkopolskie przedsiębiorstwa przykładają dużą wagę do tego rodzaju zewnętrznych źródeł wspierania działalności. Nie zawsze jednak z ich punktu widzenia procedury z tym związane są łatwe do przejścia, </w:t>
      </w:r>
      <w:r w:rsidR="00C41547">
        <w:rPr>
          <w:rFonts w:cs="Arial"/>
          <w:szCs w:val="20"/>
        </w:rPr>
        <w:t>dlatego też</w:t>
      </w:r>
      <w:r>
        <w:rPr>
          <w:rFonts w:cs="Arial"/>
          <w:szCs w:val="20"/>
        </w:rPr>
        <w:t xml:space="preserve"> doradztwo IOB w tym zakresie będzie w dalszym ciągu </w:t>
      </w:r>
      <w:r w:rsidR="00C41547">
        <w:rPr>
          <w:rFonts w:cs="Arial"/>
          <w:szCs w:val="20"/>
        </w:rPr>
        <w:t>wskazane</w:t>
      </w:r>
      <w:r>
        <w:rPr>
          <w:rFonts w:cs="Arial"/>
          <w:szCs w:val="20"/>
        </w:rPr>
        <w:t xml:space="preserve">. </w:t>
      </w:r>
    </w:p>
    <w:p w14:paraId="4B7CCE86" w14:textId="50C994F7" w:rsidR="00B93B6D" w:rsidRDefault="00E850D7" w:rsidP="00B93B6D">
      <w:pPr>
        <w:spacing w:before="120" w:after="120"/>
        <w:rPr>
          <w:rFonts w:cs="Arial"/>
          <w:szCs w:val="20"/>
        </w:rPr>
      </w:pPr>
      <w:r>
        <w:rPr>
          <w:rFonts w:cs="Arial"/>
          <w:szCs w:val="20"/>
        </w:rPr>
        <w:t>O</w:t>
      </w:r>
      <w:r w:rsidR="00B93B6D">
        <w:rPr>
          <w:rFonts w:cs="Arial"/>
          <w:szCs w:val="20"/>
        </w:rPr>
        <w:t xml:space="preserve">bszarem aktywności, który powinien być w dalszym ciągu rozwijany przez wielkopolskie IOB jest </w:t>
      </w:r>
      <w:r>
        <w:rPr>
          <w:rFonts w:cs="Arial"/>
          <w:szCs w:val="20"/>
        </w:rPr>
        <w:t xml:space="preserve">także </w:t>
      </w:r>
      <w:r w:rsidR="00B93B6D">
        <w:rPr>
          <w:rFonts w:cs="Arial"/>
          <w:szCs w:val="20"/>
        </w:rPr>
        <w:t xml:space="preserve">ich potencjał </w:t>
      </w:r>
      <w:proofErr w:type="spellStart"/>
      <w:r w:rsidR="00B93B6D">
        <w:rPr>
          <w:rFonts w:cs="Arial"/>
          <w:szCs w:val="20"/>
        </w:rPr>
        <w:t>networkingowy</w:t>
      </w:r>
      <w:proofErr w:type="spellEnd"/>
      <w:r w:rsidR="00B93B6D">
        <w:rPr>
          <w:rFonts w:cs="Arial"/>
          <w:szCs w:val="20"/>
        </w:rPr>
        <w:t xml:space="preserve">. W tym zakresie </w:t>
      </w:r>
      <w:r w:rsidR="00474AB6">
        <w:rPr>
          <w:rFonts w:cs="Arial"/>
          <w:szCs w:val="20"/>
        </w:rPr>
        <w:t>instytucje</w:t>
      </w:r>
      <w:r w:rsidR="00B93B6D">
        <w:rPr>
          <w:rFonts w:cs="Arial"/>
          <w:szCs w:val="20"/>
        </w:rPr>
        <w:t xml:space="preserve"> </w:t>
      </w:r>
      <w:r w:rsidR="004F2AFA">
        <w:rPr>
          <w:rFonts w:cs="Arial"/>
          <w:szCs w:val="20"/>
        </w:rPr>
        <w:t xml:space="preserve">te, </w:t>
      </w:r>
      <w:r w:rsidR="00B93B6D">
        <w:rPr>
          <w:rFonts w:cs="Arial"/>
          <w:szCs w:val="20"/>
        </w:rPr>
        <w:t>dzięki swojej specyfice (działalności na styku biznesu i administracji</w:t>
      </w:r>
      <w:r w:rsidR="00474AB6">
        <w:rPr>
          <w:rFonts w:cs="Arial"/>
          <w:szCs w:val="20"/>
        </w:rPr>
        <w:t xml:space="preserve"> samorządowej)</w:t>
      </w:r>
      <w:r w:rsidR="004F2AFA">
        <w:rPr>
          <w:rFonts w:cs="Arial"/>
          <w:szCs w:val="20"/>
        </w:rPr>
        <w:t xml:space="preserve">, mogą </w:t>
      </w:r>
      <w:r w:rsidR="00474AB6">
        <w:rPr>
          <w:rFonts w:cs="Arial"/>
          <w:szCs w:val="20"/>
        </w:rPr>
        <w:t>pełnić rolę</w:t>
      </w:r>
      <w:r w:rsidR="00B93B6D">
        <w:rPr>
          <w:rFonts w:cs="Arial"/>
          <w:szCs w:val="20"/>
        </w:rPr>
        <w:t xml:space="preserve"> lokalnych bądź nawet regionalnych liderów w zakresie animacji i wspierania procesów budowania sieci powiązań pomiędzy przedsiębiorstwami.</w:t>
      </w:r>
    </w:p>
    <w:p w14:paraId="0E0BC2F3" w14:textId="79E904C4" w:rsidR="00B93B6D" w:rsidRDefault="00B93B6D" w:rsidP="00B93B6D">
      <w:pPr>
        <w:spacing w:before="120" w:after="120"/>
        <w:rPr>
          <w:rFonts w:cs="Arial"/>
          <w:szCs w:val="20"/>
        </w:rPr>
      </w:pPr>
      <w:r>
        <w:rPr>
          <w:rFonts w:cs="Arial"/>
          <w:szCs w:val="20"/>
        </w:rPr>
        <w:t>Jak pokazało przedmiotowe badanie szczególne zainteresowanie</w:t>
      </w:r>
      <w:r w:rsidR="004F2AFA">
        <w:rPr>
          <w:rFonts w:cs="Arial"/>
          <w:szCs w:val="20"/>
        </w:rPr>
        <w:t xml:space="preserve"> przedsiębiorc</w:t>
      </w:r>
      <w:r w:rsidR="00492F28">
        <w:rPr>
          <w:rFonts w:cs="Arial"/>
          <w:szCs w:val="20"/>
        </w:rPr>
        <w:t>y</w:t>
      </w:r>
      <w:r>
        <w:rPr>
          <w:rFonts w:cs="Arial"/>
          <w:szCs w:val="20"/>
        </w:rPr>
        <w:t xml:space="preserve"> </w:t>
      </w:r>
      <w:r w:rsidR="00492F28">
        <w:rPr>
          <w:rFonts w:cs="Arial"/>
          <w:szCs w:val="20"/>
        </w:rPr>
        <w:t>wykazują</w:t>
      </w:r>
      <w:r>
        <w:rPr>
          <w:rFonts w:cs="Arial"/>
          <w:szCs w:val="20"/>
        </w:rPr>
        <w:t xml:space="preserve"> </w:t>
      </w:r>
      <w:r w:rsidR="00492F28">
        <w:rPr>
          <w:rFonts w:cs="Arial"/>
          <w:szCs w:val="20"/>
        </w:rPr>
        <w:t xml:space="preserve">wszelkimi </w:t>
      </w:r>
      <w:r>
        <w:rPr>
          <w:rFonts w:cs="Arial"/>
          <w:szCs w:val="20"/>
        </w:rPr>
        <w:t>działani</w:t>
      </w:r>
      <w:r w:rsidR="00492F28">
        <w:rPr>
          <w:rFonts w:cs="Arial"/>
          <w:szCs w:val="20"/>
        </w:rPr>
        <w:t>ami</w:t>
      </w:r>
      <w:r>
        <w:rPr>
          <w:rFonts w:cs="Arial"/>
          <w:szCs w:val="20"/>
        </w:rPr>
        <w:t xml:space="preserve"> wspierającym</w:t>
      </w:r>
      <w:r w:rsidR="00492F28">
        <w:rPr>
          <w:rFonts w:cs="Arial"/>
          <w:szCs w:val="20"/>
        </w:rPr>
        <w:t>i</w:t>
      </w:r>
      <w:r>
        <w:rPr>
          <w:rFonts w:cs="Arial"/>
          <w:szCs w:val="20"/>
        </w:rPr>
        <w:t xml:space="preserve"> operacyjnie </w:t>
      </w:r>
      <w:r w:rsidR="00492F28">
        <w:rPr>
          <w:rFonts w:cs="Arial"/>
          <w:szCs w:val="20"/>
        </w:rPr>
        <w:t>ich firmy</w:t>
      </w:r>
      <w:r>
        <w:rPr>
          <w:rFonts w:cs="Arial"/>
          <w:szCs w:val="20"/>
        </w:rPr>
        <w:t>, np. poprzez umożliwienie wynajmu na preferencyjnych warunkach powierzchni do prowadzenia działalności gospodarczej (biurowej, magazynowej czy produkcyjnej). Jak podkreśla</w:t>
      </w:r>
      <w:r w:rsidR="00492F28">
        <w:rPr>
          <w:rFonts w:cs="Arial"/>
          <w:szCs w:val="20"/>
        </w:rPr>
        <w:t>no,</w:t>
      </w:r>
      <w:r>
        <w:rPr>
          <w:rFonts w:cs="Arial"/>
          <w:szCs w:val="20"/>
        </w:rPr>
        <w:t xml:space="preserve"> tego rodzaju wsparcie pozwala na zaoszczędzenie </w:t>
      </w:r>
      <w:r w:rsidR="00492F28">
        <w:rPr>
          <w:rFonts w:cs="Arial"/>
          <w:szCs w:val="20"/>
        </w:rPr>
        <w:t xml:space="preserve">środków </w:t>
      </w:r>
      <w:r>
        <w:rPr>
          <w:rFonts w:cs="Arial"/>
          <w:szCs w:val="20"/>
        </w:rPr>
        <w:t xml:space="preserve">w początkowej fazie działalności </w:t>
      </w:r>
      <w:r w:rsidR="00C42A89">
        <w:rPr>
          <w:rFonts w:cs="Arial"/>
          <w:szCs w:val="20"/>
        </w:rPr>
        <w:br/>
      </w:r>
      <w:r>
        <w:rPr>
          <w:rFonts w:cs="Arial"/>
          <w:szCs w:val="20"/>
        </w:rPr>
        <w:t xml:space="preserve">i przeznaczenie </w:t>
      </w:r>
      <w:r w:rsidR="00492F28">
        <w:rPr>
          <w:rFonts w:cs="Arial"/>
          <w:szCs w:val="20"/>
        </w:rPr>
        <w:t xml:space="preserve">ich </w:t>
      </w:r>
      <w:r>
        <w:rPr>
          <w:rFonts w:cs="Arial"/>
          <w:szCs w:val="20"/>
        </w:rPr>
        <w:t>na działania rozwojowe. Co prawda u</w:t>
      </w:r>
      <w:r w:rsidRPr="008359EC">
        <w:rPr>
          <w:rFonts w:cs="Arial"/>
          <w:szCs w:val="20"/>
        </w:rPr>
        <w:t>dział powierzchni wynajętej przez podmioty gospodarcze w ogólnej powierzchni przeznaczonej pod wynajem</w:t>
      </w:r>
      <w:r>
        <w:rPr>
          <w:rFonts w:cs="Arial"/>
          <w:szCs w:val="20"/>
        </w:rPr>
        <w:t xml:space="preserve"> wynosi obecnie około 75%, co oznacza występujące póki co wolne zasoby</w:t>
      </w:r>
      <w:r w:rsidR="00B537FB">
        <w:rPr>
          <w:rFonts w:cs="Arial"/>
          <w:szCs w:val="20"/>
        </w:rPr>
        <w:t>, jednak istnieją też</w:t>
      </w:r>
      <w:r>
        <w:rPr>
          <w:rFonts w:cs="Arial"/>
          <w:szCs w:val="20"/>
        </w:rPr>
        <w:t xml:space="preserve"> </w:t>
      </w:r>
      <w:r w:rsidR="00B537FB">
        <w:rPr>
          <w:rFonts w:cs="Arial"/>
          <w:szCs w:val="20"/>
        </w:rPr>
        <w:t>IOB</w:t>
      </w:r>
      <w:r>
        <w:rPr>
          <w:rFonts w:cs="Arial"/>
          <w:szCs w:val="20"/>
        </w:rPr>
        <w:t xml:space="preserve">, które nie mają </w:t>
      </w:r>
      <w:r w:rsidR="00B537FB">
        <w:rPr>
          <w:rFonts w:cs="Arial"/>
          <w:szCs w:val="20"/>
        </w:rPr>
        <w:t xml:space="preserve">już </w:t>
      </w:r>
      <w:r>
        <w:rPr>
          <w:rFonts w:cs="Arial"/>
          <w:szCs w:val="20"/>
        </w:rPr>
        <w:t xml:space="preserve">wolnych przestrzeni, zatem rozwój i promocja takiej oferty </w:t>
      </w:r>
      <w:r w:rsidR="003B13D2">
        <w:rPr>
          <w:rFonts w:cs="Arial"/>
          <w:szCs w:val="20"/>
        </w:rPr>
        <w:t xml:space="preserve">może wpłynąć na jeszcze większe </w:t>
      </w:r>
      <w:r>
        <w:rPr>
          <w:rFonts w:cs="Arial"/>
          <w:szCs w:val="20"/>
        </w:rPr>
        <w:t>zainteresowani</w:t>
      </w:r>
      <w:r w:rsidR="003B13D2">
        <w:rPr>
          <w:rFonts w:cs="Arial"/>
          <w:szCs w:val="20"/>
        </w:rPr>
        <w:t>e</w:t>
      </w:r>
      <w:r>
        <w:rPr>
          <w:rFonts w:cs="Arial"/>
          <w:szCs w:val="20"/>
        </w:rPr>
        <w:t xml:space="preserve"> takimi usługami</w:t>
      </w:r>
      <w:r w:rsidR="00E71098">
        <w:rPr>
          <w:rFonts w:cs="Arial"/>
          <w:szCs w:val="20"/>
        </w:rPr>
        <w:t xml:space="preserve"> – w</w:t>
      </w:r>
      <w:r>
        <w:rPr>
          <w:rFonts w:cs="Arial"/>
          <w:szCs w:val="20"/>
        </w:rPr>
        <w:t xml:space="preserve"> przypadku </w:t>
      </w:r>
      <w:r w:rsidR="00E71098">
        <w:rPr>
          <w:rFonts w:cs="Arial"/>
          <w:szCs w:val="20"/>
        </w:rPr>
        <w:t>tych</w:t>
      </w:r>
      <w:r>
        <w:rPr>
          <w:rFonts w:cs="Arial"/>
          <w:szCs w:val="20"/>
        </w:rPr>
        <w:t xml:space="preserve"> </w:t>
      </w:r>
      <w:r w:rsidR="00E71098">
        <w:rPr>
          <w:rFonts w:cs="Arial"/>
          <w:szCs w:val="20"/>
        </w:rPr>
        <w:t>instytucji</w:t>
      </w:r>
      <w:r>
        <w:rPr>
          <w:rFonts w:cs="Arial"/>
          <w:szCs w:val="20"/>
        </w:rPr>
        <w:t xml:space="preserve"> przydatne byłyby instrumenty w</w:t>
      </w:r>
      <w:r w:rsidR="00866448">
        <w:rPr>
          <w:rFonts w:cs="Arial"/>
          <w:szCs w:val="20"/>
        </w:rPr>
        <w:t>sparcia rozwoju infrastruktury.</w:t>
      </w:r>
    </w:p>
    <w:p w14:paraId="744296B4" w14:textId="3ACC0BFE" w:rsidR="00B93B6D" w:rsidRDefault="00131EE6" w:rsidP="00B93B6D">
      <w:pPr>
        <w:spacing w:before="120" w:after="120"/>
        <w:rPr>
          <w:rFonts w:cs="Arial"/>
          <w:szCs w:val="20"/>
        </w:rPr>
      </w:pPr>
      <w:r>
        <w:rPr>
          <w:rFonts w:cs="Arial"/>
          <w:szCs w:val="20"/>
        </w:rPr>
        <w:t>O</w:t>
      </w:r>
      <w:r w:rsidR="00B93B6D">
        <w:rPr>
          <w:rFonts w:cs="Arial"/>
          <w:szCs w:val="20"/>
        </w:rPr>
        <w:t xml:space="preserve">bszarem, który warto rozwijać jest także specjalistyczne doradztwo dla firm, które ucierpiały </w:t>
      </w:r>
      <w:r>
        <w:rPr>
          <w:rFonts w:cs="Arial"/>
          <w:szCs w:val="20"/>
        </w:rPr>
        <w:t>wskutek</w:t>
      </w:r>
      <w:r w:rsidR="00B93B6D">
        <w:rPr>
          <w:rFonts w:cs="Arial"/>
          <w:szCs w:val="20"/>
        </w:rPr>
        <w:t xml:space="preserve"> ograniczeń wprowadz</w:t>
      </w:r>
      <w:r w:rsidR="00BA6E71">
        <w:rPr>
          <w:rFonts w:cs="Arial"/>
          <w:szCs w:val="20"/>
        </w:rPr>
        <w:t>o</w:t>
      </w:r>
      <w:r w:rsidR="00B93B6D">
        <w:rPr>
          <w:rFonts w:cs="Arial"/>
          <w:szCs w:val="20"/>
        </w:rPr>
        <w:t xml:space="preserve">nych w związku z pandemią </w:t>
      </w:r>
      <w:r w:rsidR="00A34629">
        <w:rPr>
          <w:rFonts w:cs="Arial"/>
          <w:szCs w:val="20"/>
        </w:rPr>
        <w:t>COVID</w:t>
      </w:r>
      <w:r w:rsidR="00B93B6D">
        <w:rPr>
          <w:rFonts w:cs="Arial"/>
          <w:szCs w:val="20"/>
        </w:rPr>
        <w:t xml:space="preserve">-19. </w:t>
      </w:r>
      <w:r w:rsidR="00BB52B7">
        <w:rPr>
          <w:rFonts w:cs="Arial"/>
          <w:szCs w:val="20"/>
        </w:rPr>
        <w:t>Zmniejszenie</w:t>
      </w:r>
      <w:r w:rsidR="00B93B6D">
        <w:rPr>
          <w:rFonts w:cs="Arial"/>
          <w:szCs w:val="20"/>
        </w:rPr>
        <w:t xml:space="preserve"> popytu czy zmiany w preferencjach klientów spowodowały, że firmy są zmuszone szukać nowych możliwości, np. nowych segmentów konsumentów czy nowych rynków geograficznych. Koniecznością może być także zmiana modeli biznesowych uwzględniających zarówno aktualne trendy rynkowe, jak i zmiany, jakie zaszły w systemach społeczno-gospodarczych w efekcie oddziaływania skutków pandemii </w:t>
      </w:r>
      <w:r w:rsidR="00A34629">
        <w:rPr>
          <w:rFonts w:cs="Arial"/>
          <w:szCs w:val="20"/>
        </w:rPr>
        <w:t>COVID</w:t>
      </w:r>
      <w:r w:rsidR="00B93B6D">
        <w:rPr>
          <w:rFonts w:cs="Arial"/>
          <w:szCs w:val="20"/>
        </w:rPr>
        <w:t xml:space="preserve">-19. W znaczący sposób wzrosła akceptacja dla zastosowania zdalnych form świadczenia usług przy wykorzystaniu narzędzi komunikacji elektronicznej (które zresztą też </w:t>
      </w:r>
      <w:r w:rsidR="00AA3BF7">
        <w:rPr>
          <w:rFonts w:cs="Arial"/>
          <w:szCs w:val="20"/>
        </w:rPr>
        <w:t>znacznie</w:t>
      </w:r>
      <w:r w:rsidR="00B93B6D">
        <w:rPr>
          <w:rFonts w:cs="Arial"/>
          <w:szCs w:val="20"/>
        </w:rPr>
        <w:t xml:space="preserve"> poprawiły swoje funkcjonalności). </w:t>
      </w:r>
      <w:r w:rsidR="00BE2D0F">
        <w:rPr>
          <w:rFonts w:cs="Arial"/>
          <w:szCs w:val="20"/>
        </w:rPr>
        <w:t>Stwarza</w:t>
      </w:r>
      <w:r w:rsidR="00B93B6D">
        <w:rPr>
          <w:rFonts w:cs="Arial"/>
          <w:szCs w:val="20"/>
        </w:rPr>
        <w:t xml:space="preserve"> to przed wielkopolskimi IOB możliwość świadczenia usług </w:t>
      </w:r>
      <w:r w:rsidR="00C42A89">
        <w:rPr>
          <w:rFonts w:cs="Arial"/>
          <w:szCs w:val="20"/>
        </w:rPr>
        <w:br/>
      </w:r>
      <w:r w:rsidR="00B93B6D">
        <w:rPr>
          <w:rFonts w:cs="Arial"/>
          <w:szCs w:val="20"/>
        </w:rPr>
        <w:t xml:space="preserve">w szerszym niż dotąd geograficznym zakresie. </w:t>
      </w:r>
      <w:r w:rsidR="00BE2D0F">
        <w:rPr>
          <w:rFonts w:cs="Arial"/>
          <w:szCs w:val="20"/>
        </w:rPr>
        <w:t>P</w:t>
      </w:r>
      <w:r w:rsidR="00B93B6D">
        <w:rPr>
          <w:rFonts w:cs="Arial"/>
          <w:szCs w:val="20"/>
        </w:rPr>
        <w:t>rzydatnym narzędziem może okazać się oferta wirtualnych biur, nie</w:t>
      </w:r>
      <w:r w:rsidR="00BE2D0F">
        <w:rPr>
          <w:rFonts w:cs="Arial"/>
          <w:szCs w:val="20"/>
        </w:rPr>
        <w:t>powodująca</w:t>
      </w:r>
      <w:r w:rsidR="00B93B6D">
        <w:rPr>
          <w:rFonts w:cs="Arial"/>
          <w:szCs w:val="20"/>
        </w:rPr>
        <w:t xml:space="preserve"> konieczności </w:t>
      </w:r>
      <w:r w:rsidR="00A1553C">
        <w:rPr>
          <w:rFonts w:cs="Arial"/>
          <w:szCs w:val="20"/>
        </w:rPr>
        <w:t>znacznego</w:t>
      </w:r>
      <w:r w:rsidR="00B93B6D">
        <w:rPr>
          <w:rFonts w:cs="Arial"/>
          <w:szCs w:val="20"/>
        </w:rPr>
        <w:t xml:space="preserve"> inwestowania w infrastrukturę (przedsiębiorcy nie wynajmują </w:t>
      </w:r>
      <w:r w:rsidR="00A1553C">
        <w:rPr>
          <w:rFonts w:cs="Arial"/>
          <w:szCs w:val="20"/>
        </w:rPr>
        <w:t>bowiem</w:t>
      </w:r>
      <w:r w:rsidR="00B93B6D">
        <w:rPr>
          <w:rFonts w:cs="Arial"/>
          <w:szCs w:val="20"/>
        </w:rPr>
        <w:t xml:space="preserve"> fizycznej przestrzeni) – </w:t>
      </w:r>
      <w:r w:rsidR="003D4060">
        <w:rPr>
          <w:rFonts w:cs="Arial"/>
          <w:szCs w:val="20"/>
        </w:rPr>
        <w:t>stanowi ona</w:t>
      </w:r>
      <w:r w:rsidR="00B93B6D">
        <w:rPr>
          <w:rFonts w:cs="Arial"/>
          <w:szCs w:val="20"/>
        </w:rPr>
        <w:t xml:space="preserve"> szans</w:t>
      </w:r>
      <w:r w:rsidR="003D4060">
        <w:rPr>
          <w:rFonts w:cs="Arial"/>
          <w:szCs w:val="20"/>
        </w:rPr>
        <w:t>ę</w:t>
      </w:r>
      <w:r w:rsidR="00B93B6D">
        <w:rPr>
          <w:rFonts w:cs="Arial"/>
          <w:szCs w:val="20"/>
        </w:rPr>
        <w:t xml:space="preserve"> na wspieranie działalności </w:t>
      </w:r>
      <w:r w:rsidR="00D82E63">
        <w:rPr>
          <w:rFonts w:cs="Arial"/>
          <w:szCs w:val="20"/>
        </w:rPr>
        <w:t xml:space="preserve">przedsiębiorstw </w:t>
      </w:r>
      <w:r w:rsidR="00B93B6D">
        <w:rPr>
          <w:rFonts w:cs="Arial"/>
          <w:szCs w:val="20"/>
        </w:rPr>
        <w:t>nowopowstających bądź mających niewielki staż</w:t>
      </w:r>
      <w:r w:rsidR="00D82E63">
        <w:rPr>
          <w:rFonts w:cs="Arial"/>
          <w:szCs w:val="20"/>
        </w:rPr>
        <w:t xml:space="preserve"> </w:t>
      </w:r>
      <w:r w:rsidR="00D82E63">
        <w:rPr>
          <w:rFonts w:cs="Arial"/>
          <w:szCs w:val="20"/>
        </w:rPr>
        <w:lastRenderedPageBreak/>
        <w:t>działalności</w:t>
      </w:r>
      <w:r w:rsidR="00B93B6D">
        <w:rPr>
          <w:rFonts w:cs="Arial"/>
          <w:szCs w:val="20"/>
        </w:rPr>
        <w:t>, które nie bazują na bezpośredniej fizycznej obsłudze klientó</w:t>
      </w:r>
      <w:r w:rsidR="00314757">
        <w:rPr>
          <w:rFonts w:cs="Arial"/>
          <w:szCs w:val="20"/>
        </w:rPr>
        <w:t>w (np. firm z branży e-commerce</w:t>
      </w:r>
      <w:r w:rsidR="00B93B6D">
        <w:rPr>
          <w:rFonts w:cs="Arial"/>
          <w:szCs w:val="20"/>
        </w:rPr>
        <w:t xml:space="preserve"> czy świadczących usługi </w:t>
      </w:r>
      <w:r w:rsidR="00314757">
        <w:rPr>
          <w:rFonts w:cs="Arial"/>
          <w:szCs w:val="20"/>
        </w:rPr>
        <w:t>B</w:t>
      </w:r>
      <w:r w:rsidR="00B93B6D">
        <w:rPr>
          <w:rFonts w:cs="Arial"/>
          <w:szCs w:val="20"/>
        </w:rPr>
        <w:t>2</w:t>
      </w:r>
      <w:r w:rsidR="00314757">
        <w:rPr>
          <w:rFonts w:cs="Arial"/>
          <w:szCs w:val="20"/>
        </w:rPr>
        <w:t>B</w:t>
      </w:r>
      <w:r w:rsidR="00C5772B">
        <w:rPr>
          <w:rFonts w:cs="Arial"/>
          <w:szCs w:val="20"/>
        </w:rPr>
        <w:t>).</w:t>
      </w:r>
    </w:p>
    <w:p w14:paraId="399C5A99" w14:textId="013D447B" w:rsidR="00B93B6D" w:rsidRPr="007006C3" w:rsidRDefault="00B93B6D" w:rsidP="00B93B6D">
      <w:pPr>
        <w:spacing w:before="120" w:after="120"/>
        <w:rPr>
          <w:rFonts w:cs="Arial"/>
          <w:szCs w:val="20"/>
        </w:rPr>
      </w:pPr>
      <w:r>
        <w:rPr>
          <w:rFonts w:cs="Arial"/>
          <w:szCs w:val="20"/>
        </w:rPr>
        <w:t>W kontekście kreowania przyszłej oferty IOB należy także mieć na uwadze głos p</w:t>
      </w:r>
      <w:r w:rsidRPr="007006C3">
        <w:rPr>
          <w:rFonts w:cs="Arial"/>
          <w:szCs w:val="20"/>
        </w:rPr>
        <w:t>rzedsiębiorc</w:t>
      </w:r>
      <w:r>
        <w:rPr>
          <w:rFonts w:cs="Arial"/>
          <w:szCs w:val="20"/>
        </w:rPr>
        <w:t>ów, którzy</w:t>
      </w:r>
      <w:r w:rsidRPr="007006C3">
        <w:rPr>
          <w:rFonts w:cs="Arial"/>
          <w:szCs w:val="20"/>
        </w:rPr>
        <w:t xml:space="preserve"> zgłosili również swoje potrzeby w zakresie wsparcia</w:t>
      </w:r>
      <w:r>
        <w:rPr>
          <w:rFonts w:cs="Arial"/>
          <w:szCs w:val="20"/>
        </w:rPr>
        <w:t xml:space="preserve"> udzielanego </w:t>
      </w:r>
      <w:r w:rsidR="00C42A89">
        <w:rPr>
          <w:rFonts w:cs="Arial"/>
          <w:szCs w:val="20"/>
        </w:rPr>
        <w:br/>
      </w:r>
      <w:r>
        <w:rPr>
          <w:rFonts w:cs="Arial"/>
          <w:szCs w:val="20"/>
        </w:rPr>
        <w:t>w</w:t>
      </w:r>
      <w:r w:rsidRPr="007006C3">
        <w:rPr>
          <w:rFonts w:cs="Arial"/>
          <w:szCs w:val="20"/>
        </w:rPr>
        <w:t xml:space="preserve"> IOB</w:t>
      </w:r>
      <w:r>
        <w:rPr>
          <w:rFonts w:cs="Arial"/>
          <w:szCs w:val="20"/>
        </w:rPr>
        <w:t>.</w:t>
      </w:r>
      <w:r w:rsidRPr="007006C3">
        <w:rPr>
          <w:rFonts w:cs="Arial"/>
          <w:szCs w:val="20"/>
        </w:rPr>
        <w:t xml:space="preserve"> </w:t>
      </w:r>
      <w:r>
        <w:rPr>
          <w:rFonts w:cs="Arial"/>
          <w:szCs w:val="20"/>
        </w:rPr>
        <w:t>Za</w:t>
      </w:r>
      <w:r w:rsidRPr="007006C3">
        <w:rPr>
          <w:rFonts w:cs="Arial"/>
          <w:szCs w:val="20"/>
        </w:rPr>
        <w:t>liczyli</w:t>
      </w:r>
      <w:r>
        <w:rPr>
          <w:rFonts w:cs="Arial"/>
          <w:szCs w:val="20"/>
        </w:rPr>
        <w:t xml:space="preserve"> do nich</w:t>
      </w:r>
      <w:r w:rsidRPr="007006C3">
        <w:rPr>
          <w:rFonts w:cs="Arial"/>
          <w:szCs w:val="20"/>
        </w:rPr>
        <w:t xml:space="preserve"> dostęp do finansowania rozwoju usług, zakup środków trwałych </w:t>
      </w:r>
      <w:r w:rsidR="00C42A89">
        <w:rPr>
          <w:rFonts w:cs="Arial"/>
          <w:szCs w:val="20"/>
        </w:rPr>
        <w:br/>
      </w:r>
      <w:r w:rsidRPr="007006C3">
        <w:rPr>
          <w:rFonts w:cs="Arial"/>
          <w:szCs w:val="20"/>
        </w:rPr>
        <w:t xml:space="preserve">i niematerialnych służących do produkcji i/lub świadczenia usług, podnoszenie kompetencji </w:t>
      </w:r>
      <w:r w:rsidR="00C42A89">
        <w:rPr>
          <w:rFonts w:cs="Arial"/>
          <w:szCs w:val="20"/>
        </w:rPr>
        <w:br/>
      </w:r>
      <w:r w:rsidRPr="007006C3">
        <w:rPr>
          <w:rFonts w:cs="Arial"/>
          <w:szCs w:val="20"/>
        </w:rPr>
        <w:t xml:space="preserve">i kwalifikacji kadry pracowników np. poprzez szkolenia, kursy, wyjazdy studyjne. </w:t>
      </w:r>
    </w:p>
    <w:p w14:paraId="13EF9789" w14:textId="3111DA80" w:rsidR="00B93B6D" w:rsidRDefault="00B93B6D" w:rsidP="00B93B6D">
      <w:pPr>
        <w:spacing w:before="120" w:after="120"/>
        <w:rPr>
          <w:rFonts w:cs="Arial"/>
          <w:szCs w:val="20"/>
        </w:rPr>
      </w:pPr>
      <w:r>
        <w:rPr>
          <w:rFonts w:cs="Arial"/>
          <w:szCs w:val="20"/>
        </w:rPr>
        <w:t xml:space="preserve">W kontekście pożądanych zmian w ofercie wielkopolskich IOB wydaje się, że konieczne jest </w:t>
      </w:r>
      <w:r w:rsidR="007A474E">
        <w:rPr>
          <w:rFonts w:cs="Arial"/>
          <w:szCs w:val="20"/>
        </w:rPr>
        <w:t>z</w:t>
      </w:r>
      <w:r>
        <w:rPr>
          <w:rFonts w:cs="Arial"/>
          <w:szCs w:val="20"/>
        </w:rPr>
        <w:t>rezygnowanie ze świadczenia prostych usług świadczonych nieodpłatnie (np. udzielania prostego doradztwa marketingowego czy udostępniania informacji rynkowych). Są to usługi, które mogą być zastąpione samodzielną pracą przedsiębiorców. Być może rozwiązaniem byłoby zastą</w:t>
      </w:r>
      <w:r w:rsidR="007A474E">
        <w:rPr>
          <w:rFonts w:cs="Arial"/>
          <w:szCs w:val="20"/>
        </w:rPr>
        <w:t xml:space="preserve">pienie </w:t>
      </w:r>
      <w:r w:rsidR="0041358C">
        <w:rPr>
          <w:rFonts w:cs="Arial"/>
          <w:szCs w:val="20"/>
        </w:rPr>
        <w:t>ich</w:t>
      </w:r>
      <w:r w:rsidR="007A474E">
        <w:rPr>
          <w:rFonts w:cs="Arial"/>
          <w:szCs w:val="20"/>
        </w:rPr>
        <w:t xml:space="preserve"> ofertą</w:t>
      </w:r>
      <w:r>
        <w:rPr>
          <w:rFonts w:cs="Arial"/>
          <w:szCs w:val="20"/>
        </w:rPr>
        <w:t xml:space="preserve"> szkoleniową. W każdym </w:t>
      </w:r>
      <w:r w:rsidR="007A474E">
        <w:rPr>
          <w:rFonts w:cs="Arial"/>
          <w:szCs w:val="20"/>
        </w:rPr>
        <w:t xml:space="preserve">razie </w:t>
      </w:r>
      <w:r>
        <w:rPr>
          <w:rFonts w:cs="Arial"/>
          <w:szCs w:val="20"/>
        </w:rPr>
        <w:t>zasadn</w:t>
      </w:r>
      <w:r w:rsidR="006B6843">
        <w:rPr>
          <w:rFonts w:cs="Arial"/>
          <w:szCs w:val="20"/>
        </w:rPr>
        <w:t>iejsze</w:t>
      </w:r>
      <w:r>
        <w:rPr>
          <w:rFonts w:cs="Arial"/>
          <w:szCs w:val="20"/>
        </w:rPr>
        <w:t xml:space="preserve"> wydaje się rozwijanie usług bardziej zawansowanych, specjalistycznych. </w:t>
      </w:r>
      <w:r w:rsidR="00450BF4">
        <w:rPr>
          <w:rFonts w:cs="Arial"/>
          <w:szCs w:val="20"/>
        </w:rPr>
        <w:t>Ich z</w:t>
      </w:r>
      <w:r>
        <w:rPr>
          <w:rFonts w:cs="Arial"/>
          <w:szCs w:val="20"/>
        </w:rPr>
        <w:t>akres może być bardzo szeroki</w:t>
      </w:r>
      <w:r w:rsidR="00B760EC">
        <w:rPr>
          <w:rFonts w:cs="Arial"/>
          <w:szCs w:val="20"/>
        </w:rPr>
        <w:t xml:space="preserve"> –</w:t>
      </w:r>
      <w:r>
        <w:rPr>
          <w:rFonts w:cs="Arial"/>
          <w:szCs w:val="20"/>
        </w:rPr>
        <w:t xml:space="preserve"> odnos</w:t>
      </w:r>
      <w:r w:rsidR="00B760EC">
        <w:rPr>
          <w:rFonts w:cs="Arial"/>
          <w:szCs w:val="20"/>
        </w:rPr>
        <w:t>ić</w:t>
      </w:r>
      <w:r>
        <w:rPr>
          <w:rFonts w:cs="Arial"/>
          <w:szCs w:val="20"/>
        </w:rPr>
        <w:t xml:space="preserve"> się zarówno d</w:t>
      </w:r>
      <w:r w:rsidR="00375468">
        <w:rPr>
          <w:rFonts w:cs="Arial"/>
          <w:szCs w:val="20"/>
        </w:rPr>
        <w:t>o działań marketingowych, jak i</w:t>
      </w:r>
      <w:r w:rsidR="009443A3">
        <w:rPr>
          <w:rFonts w:cs="Arial"/>
          <w:szCs w:val="20"/>
        </w:rPr>
        <w:t xml:space="preserve"> wspierania rozwoju innowacji.</w:t>
      </w:r>
      <w:r w:rsidR="00ED61C6">
        <w:rPr>
          <w:rFonts w:cs="Arial"/>
          <w:szCs w:val="20"/>
        </w:rPr>
        <w:t xml:space="preserve"> </w:t>
      </w:r>
      <w:r>
        <w:rPr>
          <w:rFonts w:cs="Arial"/>
          <w:szCs w:val="20"/>
        </w:rPr>
        <w:t xml:space="preserve">Ostatni </w:t>
      </w:r>
      <w:r w:rsidR="00C42A89">
        <w:rPr>
          <w:rFonts w:cs="Arial"/>
          <w:szCs w:val="20"/>
        </w:rPr>
        <w:br/>
      </w:r>
      <w:r>
        <w:rPr>
          <w:rFonts w:cs="Arial"/>
          <w:szCs w:val="20"/>
        </w:rPr>
        <w:t xml:space="preserve">z obszarów jest szczególnie pożądany nie tylko z uwagi na konieczność przezwyciężania problemów związanych ze skutkami pandemii </w:t>
      </w:r>
      <w:r w:rsidR="00A34629">
        <w:rPr>
          <w:rFonts w:cs="Arial"/>
          <w:szCs w:val="20"/>
        </w:rPr>
        <w:t>COVID</w:t>
      </w:r>
      <w:r>
        <w:rPr>
          <w:rFonts w:cs="Arial"/>
          <w:szCs w:val="20"/>
        </w:rPr>
        <w:t xml:space="preserve">-19, ale </w:t>
      </w:r>
      <w:r w:rsidR="00ED61C6">
        <w:rPr>
          <w:rFonts w:cs="Arial"/>
          <w:szCs w:val="20"/>
        </w:rPr>
        <w:t xml:space="preserve">także ze względu na </w:t>
      </w:r>
      <w:r>
        <w:rPr>
          <w:rFonts w:cs="Arial"/>
          <w:szCs w:val="20"/>
        </w:rPr>
        <w:t>przyczynia</w:t>
      </w:r>
      <w:r w:rsidR="00ED61C6">
        <w:rPr>
          <w:rFonts w:cs="Arial"/>
          <w:szCs w:val="20"/>
        </w:rPr>
        <w:t>nie</w:t>
      </w:r>
      <w:r>
        <w:rPr>
          <w:rFonts w:cs="Arial"/>
          <w:szCs w:val="20"/>
        </w:rPr>
        <w:t xml:space="preserve"> się do podnoszenia konkurencyjności wielkopolskich przedsiębiorstw. Innowacje mogą być sposobem na wypracowywanie przewagi rynkowej. Takie działanie będzie wymagało odpowiedniego podejścia </w:t>
      </w:r>
      <w:r w:rsidR="008247EB">
        <w:rPr>
          <w:rFonts w:cs="Arial"/>
          <w:szCs w:val="20"/>
        </w:rPr>
        <w:t>do</w:t>
      </w:r>
      <w:r>
        <w:rPr>
          <w:rFonts w:cs="Arial"/>
          <w:szCs w:val="20"/>
        </w:rPr>
        <w:t xml:space="preserve"> kształtowani</w:t>
      </w:r>
      <w:r w:rsidR="008247EB">
        <w:rPr>
          <w:rFonts w:cs="Arial"/>
          <w:szCs w:val="20"/>
        </w:rPr>
        <w:t>a</w:t>
      </w:r>
      <w:r>
        <w:rPr>
          <w:rFonts w:cs="Arial"/>
          <w:szCs w:val="20"/>
        </w:rPr>
        <w:t xml:space="preserve"> wewnętrznych potencjałów wielkopolskich IOB. Świadczenie wyspecjalizowanych usług doradczych będzie bowiem wymagało dokonania inwestycji w kadr</w:t>
      </w:r>
      <w:r w:rsidR="00954037">
        <w:rPr>
          <w:rFonts w:cs="Arial"/>
          <w:szCs w:val="20"/>
        </w:rPr>
        <w:t>ę pracowników</w:t>
      </w:r>
      <w:r>
        <w:rPr>
          <w:rFonts w:cs="Arial"/>
          <w:szCs w:val="20"/>
        </w:rPr>
        <w:t>, ale także zaplanowania swojego rozwoju w oparciu o dokumenty strategiczne.</w:t>
      </w:r>
    </w:p>
    <w:p w14:paraId="09C327EF" w14:textId="201F2149" w:rsidR="00B93B6D" w:rsidRDefault="00114883" w:rsidP="00E87783">
      <w:pPr>
        <w:spacing w:before="120" w:after="120"/>
        <w:rPr>
          <w:rFonts w:cs="Arial"/>
          <w:szCs w:val="20"/>
        </w:rPr>
      </w:pPr>
      <w:r w:rsidRPr="00B35170">
        <w:rPr>
          <w:rFonts w:cs="Arial"/>
          <w:szCs w:val="20"/>
        </w:rPr>
        <w:t xml:space="preserve">Aspektem </w:t>
      </w:r>
      <w:r w:rsidR="00B93B6D" w:rsidRPr="00B35170">
        <w:rPr>
          <w:rFonts w:cs="Arial"/>
          <w:szCs w:val="20"/>
        </w:rPr>
        <w:t>związany</w:t>
      </w:r>
      <w:r w:rsidRPr="00B35170">
        <w:rPr>
          <w:rFonts w:cs="Arial"/>
          <w:szCs w:val="20"/>
        </w:rPr>
        <w:t>m</w:t>
      </w:r>
      <w:r w:rsidR="00D36867" w:rsidRPr="00B35170">
        <w:rPr>
          <w:rFonts w:cs="Arial"/>
          <w:szCs w:val="20"/>
        </w:rPr>
        <w:t xml:space="preserve"> z funkcjonowaniem IOB, na który warto zwrócić uwagę jest </w:t>
      </w:r>
      <w:r w:rsidR="00B93B6D" w:rsidRPr="00B35170">
        <w:rPr>
          <w:rFonts w:cs="Arial"/>
          <w:szCs w:val="20"/>
        </w:rPr>
        <w:t>rol</w:t>
      </w:r>
      <w:r w:rsidR="00B13266" w:rsidRPr="00B35170">
        <w:rPr>
          <w:rFonts w:cs="Arial"/>
          <w:szCs w:val="20"/>
        </w:rPr>
        <w:t>a</w:t>
      </w:r>
      <w:r w:rsidR="00B93B6D" w:rsidRPr="00B35170">
        <w:rPr>
          <w:rFonts w:cs="Arial"/>
          <w:szCs w:val="20"/>
        </w:rPr>
        <w:t xml:space="preserve"> </w:t>
      </w:r>
      <w:r w:rsidR="006E5787" w:rsidRPr="00B35170">
        <w:rPr>
          <w:rFonts w:cs="Arial"/>
          <w:szCs w:val="20"/>
        </w:rPr>
        <w:t xml:space="preserve">tych instytucji </w:t>
      </w:r>
      <w:r w:rsidR="00B93B6D" w:rsidRPr="00B35170">
        <w:rPr>
          <w:rFonts w:cs="Arial"/>
          <w:szCs w:val="20"/>
        </w:rPr>
        <w:t>w rozwoju przedsiębiorczości i innowacyjności w</w:t>
      </w:r>
      <w:r w:rsidR="00F43462" w:rsidRPr="00B35170">
        <w:rPr>
          <w:rFonts w:cs="Arial"/>
          <w:szCs w:val="20"/>
        </w:rPr>
        <w:t xml:space="preserve"> </w:t>
      </w:r>
      <w:r w:rsidR="00B93B6D" w:rsidRPr="00B35170">
        <w:rPr>
          <w:rFonts w:cs="Arial"/>
          <w:szCs w:val="20"/>
        </w:rPr>
        <w:t xml:space="preserve">województwie wielkopolskim. </w:t>
      </w:r>
      <w:r w:rsidR="00B93B6D" w:rsidRPr="00860A89">
        <w:rPr>
          <w:rFonts w:cs="Arial"/>
          <w:szCs w:val="20"/>
        </w:rPr>
        <w:t xml:space="preserve">Analiza oferty oraz rozmieszczenia wielkopolskich IOB wykazała ich skupienie w Poznaniu. </w:t>
      </w:r>
      <w:r w:rsidR="00C42A89">
        <w:rPr>
          <w:rFonts w:cs="Arial"/>
          <w:szCs w:val="20"/>
        </w:rPr>
        <w:br/>
      </w:r>
      <w:r w:rsidR="00B93B6D" w:rsidRPr="00860A89">
        <w:rPr>
          <w:rFonts w:cs="Arial"/>
          <w:szCs w:val="20"/>
        </w:rPr>
        <w:t>W</w:t>
      </w:r>
      <w:r w:rsidR="00F43462" w:rsidRPr="00860A89">
        <w:rPr>
          <w:rFonts w:cs="Arial"/>
          <w:szCs w:val="20"/>
        </w:rPr>
        <w:t xml:space="preserve"> </w:t>
      </w:r>
      <w:r w:rsidR="00B93B6D" w:rsidRPr="00860A89">
        <w:rPr>
          <w:rFonts w:cs="Arial"/>
          <w:szCs w:val="20"/>
        </w:rPr>
        <w:t xml:space="preserve">pozostałych podregionach, jakkolwiek działa mniej instytucji, to również są one skupione </w:t>
      </w:r>
      <w:r w:rsidR="00C42A89">
        <w:rPr>
          <w:rFonts w:cs="Arial"/>
          <w:szCs w:val="20"/>
        </w:rPr>
        <w:br/>
      </w:r>
      <w:r w:rsidR="00B93B6D" w:rsidRPr="00860A89">
        <w:rPr>
          <w:rFonts w:cs="Arial"/>
          <w:szCs w:val="20"/>
        </w:rPr>
        <w:t>w</w:t>
      </w:r>
      <w:r w:rsidR="00F43462" w:rsidRPr="00860A89">
        <w:rPr>
          <w:rFonts w:cs="Arial"/>
          <w:szCs w:val="20"/>
        </w:rPr>
        <w:t xml:space="preserve"> </w:t>
      </w:r>
      <w:r w:rsidR="00B93B6D" w:rsidRPr="00860A89">
        <w:rPr>
          <w:rFonts w:cs="Arial"/>
          <w:szCs w:val="20"/>
        </w:rPr>
        <w:t xml:space="preserve">podregionalnych ośrodkach wzrostu. Wynika to z gospodarczego znaczenia </w:t>
      </w:r>
      <w:r w:rsidR="00B35170" w:rsidRPr="00860A89">
        <w:rPr>
          <w:rFonts w:cs="Arial"/>
          <w:szCs w:val="20"/>
        </w:rPr>
        <w:t>tych</w:t>
      </w:r>
      <w:r w:rsidR="00B93B6D" w:rsidRPr="00860A89">
        <w:rPr>
          <w:rFonts w:cs="Arial"/>
          <w:szCs w:val="20"/>
        </w:rPr>
        <w:t xml:space="preserve"> ośrodków, </w:t>
      </w:r>
      <w:r w:rsidR="00B35170" w:rsidRPr="00860A89">
        <w:rPr>
          <w:rFonts w:cs="Arial"/>
          <w:szCs w:val="20"/>
        </w:rPr>
        <w:t xml:space="preserve">większej </w:t>
      </w:r>
      <w:r w:rsidR="00B93B6D" w:rsidRPr="00860A89">
        <w:rPr>
          <w:rFonts w:cs="Arial"/>
          <w:szCs w:val="20"/>
        </w:rPr>
        <w:t xml:space="preserve">dostępności wykwalifikowanej </w:t>
      </w:r>
      <w:r w:rsidR="00B35170" w:rsidRPr="00860A89">
        <w:rPr>
          <w:rFonts w:cs="Arial"/>
          <w:szCs w:val="20"/>
        </w:rPr>
        <w:t xml:space="preserve">kadry pracowników </w:t>
      </w:r>
      <w:r w:rsidR="00B93B6D" w:rsidRPr="00860A89">
        <w:rPr>
          <w:rFonts w:cs="Arial"/>
          <w:szCs w:val="20"/>
        </w:rPr>
        <w:t xml:space="preserve">czy możliwości względnie łatwego dotarcia do danej instytucji z różnych części podregionu </w:t>
      </w:r>
      <w:r w:rsidR="00B35170" w:rsidRPr="00860A89">
        <w:rPr>
          <w:rFonts w:cs="Arial"/>
          <w:szCs w:val="20"/>
        </w:rPr>
        <w:t>(</w:t>
      </w:r>
      <w:r w:rsidR="00B93B6D" w:rsidRPr="00860A89">
        <w:rPr>
          <w:rFonts w:cs="Arial"/>
          <w:szCs w:val="20"/>
        </w:rPr>
        <w:t>lub regi</w:t>
      </w:r>
      <w:r w:rsidR="00ED61C6" w:rsidRPr="00860A89">
        <w:rPr>
          <w:rFonts w:cs="Arial"/>
          <w:szCs w:val="20"/>
        </w:rPr>
        <w:t>onu</w:t>
      </w:r>
      <w:r w:rsidR="00B35170" w:rsidRPr="00860A89">
        <w:rPr>
          <w:rFonts w:cs="Arial"/>
          <w:szCs w:val="20"/>
        </w:rPr>
        <w:t xml:space="preserve"> – </w:t>
      </w:r>
      <w:r w:rsidR="00ED61C6" w:rsidRPr="00860A89">
        <w:rPr>
          <w:rFonts w:cs="Arial"/>
          <w:szCs w:val="20"/>
        </w:rPr>
        <w:t>w przypadku Poznania).</w:t>
      </w:r>
      <w:r w:rsidR="00B35170">
        <w:rPr>
          <w:rFonts w:cs="Arial"/>
          <w:szCs w:val="20"/>
        </w:rPr>
        <w:t xml:space="preserve"> </w:t>
      </w:r>
      <w:r w:rsidR="00B93B6D">
        <w:rPr>
          <w:rFonts w:cs="Arial"/>
          <w:szCs w:val="20"/>
        </w:rPr>
        <w:t xml:space="preserve">Takie rozmieszczenie IOB świadczy o występowaniu zależności pomiędzy ich działalnością </w:t>
      </w:r>
      <w:r w:rsidR="00C42A89">
        <w:rPr>
          <w:rFonts w:cs="Arial"/>
          <w:szCs w:val="20"/>
        </w:rPr>
        <w:br/>
      </w:r>
      <w:r w:rsidR="00B93B6D">
        <w:rPr>
          <w:rFonts w:cs="Arial"/>
          <w:szCs w:val="20"/>
        </w:rPr>
        <w:t>a</w:t>
      </w:r>
      <w:r w:rsidR="00F43462">
        <w:rPr>
          <w:rFonts w:cs="Arial"/>
          <w:szCs w:val="20"/>
        </w:rPr>
        <w:t xml:space="preserve"> </w:t>
      </w:r>
      <w:r w:rsidR="00B93B6D">
        <w:rPr>
          <w:rFonts w:cs="Arial"/>
          <w:szCs w:val="20"/>
        </w:rPr>
        <w:t xml:space="preserve">poziomem </w:t>
      </w:r>
      <w:r w:rsidR="00017279">
        <w:rPr>
          <w:rFonts w:cs="Arial"/>
          <w:szCs w:val="20"/>
        </w:rPr>
        <w:t xml:space="preserve">rozwoju </w:t>
      </w:r>
      <w:r w:rsidR="00B93B6D">
        <w:rPr>
          <w:rFonts w:cs="Arial"/>
          <w:szCs w:val="20"/>
        </w:rPr>
        <w:t xml:space="preserve">gospodarczego. Generalnie rzecz biorąc </w:t>
      </w:r>
      <w:r w:rsidR="00B93B6D">
        <w:t xml:space="preserve">Wielkopolska jest </w:t>
      </w:r>
      <w:r w:rsidR="00017279">
        <w:t xml:space="preserve">wewnętrznie </w:t>
      </w:r>
      <w:r w:rsidR="00B93B6D">
        <w:t>zróżnicowana pod względem liczby ludności, gęstości zaludnienia, rozwoju gospodarczego, poziomu bezrobocia itd. Najwyższy</w:t>
      </w:r>
      <w:r w:rsidR="00C543E5">
        <w:t>m</w:t>
      </w:r>
      <w:r w:rsidR="00B93B6D">
        <w:t xml:space="preserve"> poziom</w:t>
      </w:r>
      <w:r w:rsidR="00C543E5">
        <w:t>em</w:t>
      </w:r>
      <w:r w:rsidR="00B93B6D">
        <w:t xml:space="preserve"> rozwoju </w:t>
      </w:r>
      <w:r w:rsidR="00C543E5">
        <w:t xml:space="preserve">wyróżnia się </w:t>
      </w:r>
      <w:r w:rsidR="00B93B6D">
        <w:rPr>
          <w:rFonts w:cs="Arial"/>
          <w:szCs w:val="20"/>
        </w:rPr>
        <w:t>Pozna</w:t>
      </w:r>
      <w:r w:rsidR="00C543E5">
        <w:rPr>
          <w:rFonts w:cs="Arial"/>
          <w:szCs w:val="20"/>
        </w:rPr>
        <w:t>ń oraz</w:t>
      </w:r>
      <w:r w:rsidR="00B93B6D">
        <w:rPr>
          <w:rFonts w:cs="Arial"/>
          <w:szCs w:val="20"/>
        </w:rPr>
        <w:t xml:space="preserve"> podregion poznański które należą do najbardziej rozwiniętych gospodarczo obszarów Wielkopolski, zamieszkałych przez znaczną część ludności regionu. Oceniając wpływ działalności IOB na roz</w:t>
      </w:r>
      <w:r w:rsidR="00C543E5">
        <w:rPr>
          <w:rFonts w:cs="Arial"/>
          <w:szCs w:val="20"/>
        </w:rPr>
        <w:t>w</w:t>
      </w:r>
      <w:r w:rsidR="00B93B6D">
        <w:rPr>
          <w:rFonts w:cs="Arial"/>
          <w:szCs w:val="20"/>
        </w:rPr>
        <w:t xml:space="preserve">ój gospodarczy trzeba mieć na uwadze szerszy kontekst, bowiem trudno o wykazanie jednoznacznego i niebudzącego wątpliwości kierunku zależności polegającego np. na przyjęciu założenia, zgodnie z którym liczba i zakres działalności IOB są czynnikiem determinującym przedsiębiorczość czy rozwój innowacji. Takie zależności oczywiście </w:t>
      </w:r>
      <w:r w:rsidR="00C24BD3">
        <w:rPr>
          <w:rFonts w:cs="Arial"/>
          <w:szCs w:val="20"/>
        </w:rPr>
        <w:t>istnieją</w:t>
      </w:r>
      <w:r w:rsidR="00B93B6D">
        <w:rPr>
          <w:rFonts w:cs="Arial"/>
          <w:szCs w:val="20"/>
        </w:rPr>
        <w:t xml:space="preserve"> i proste korelacje statystyczne mogą je pokazywać. Dodatkowa trudność polega na zasięgu oddziaływania wielkopolskich IOB</w:t>
      </w:r>
      <w:r w:rsidR="00345898">
        <w:rPr>
          <w:rFonts w:cs="Arial"/>
          <w:szCs w:val="20"/>
        </w:rPr>
        <w:t xml:space="preserve"> – j</w:t>
      </w:r>
      <w:r w:rsidR="00B93B6D">
        <w:rPr>
          <w:rFonts w:cs="Arial"/>
          <w:szCs w:val="20"/>
        </w:rPr>
        <w:t>ak pokazał</w:t>
      </w:r>
      <w:r w:rsidR="00345898">
        <w:rPr>
          <w:rFonts w:cs="Arial"/>
          <w:szCs w:val="20"/>
        </w:rPr>
        <w:t>o przeprowadzone badanie,</w:t>
      </w:r>
      <w:r w:rsidR="00B93B6D">
        <w:rPr>
          <w:rFonts w:cs="Arial"/>
          <w:szCs w:val="20"/>
        </w:rPr>
        <w:t xml:space="preserve"> w większości pr</w:t>
      </w:r>
      <w:r w:rsidR="00345898">
        <w:rPr>
          <w:rFonts w:cs="Arial"/>
          <w:szCs w:val="20"/>
        </w:rPr>
        <w:t>zypadków mają</w:t>
      </w:r>
      <w:r w:rsidR="00B93B6D">
        <w:rPr>
          <w:rFonts w:cs="Arial"/>
          <w:szCs w:val="20"/>
        </w:rPr>
        <w:t xml:space="preserve"> one zasięg ponadlokalny, co oznacza, że ich odbiorcy mogą pochodzić </w:t>
      </w:r>
      <w:r w:rsidR="00943B45">
        <w:rPr>
          <w:rFonts w:cs="Arial"/>
          <w:szCs w:val="20"/>
        </w:rPr>
        <w:t xml:space="preserve">także </w:t>
      </w:r>
      <w:r w:rsidR="00B93B6D">
        <w:rPr>
          <w:rFonts w:cs="Arial"/>
          <w:szCs w:val="20"/>
        </w:rPr>
        <w:t>z innych podregionów, a nawet spoza województwa.</w:t>
      </w:r>
      <w:r w:rsidR="00EE3FFA">
        <w:rPr>
          <w:rFonts w:cs="Arial"/>
          <w:szCs w:val="20"/>
        </w:rPr>
        <w:t xml:space="preserve"> </w:t>
      </w:r>
      <w:r w:rsidR="00B93B6D">
        <w:rPr>
          <w:rFonts w:cs="Arial"/>
          <w:szCs w:val="20"/>
        </w:rPr>
        <w:t xml:space="preserve">Niezależnie od powyższego </w:t>
      </w:r>
      <w:r w:rsidR="00EE3FFA">
        <w:rPr>
          <w:rFonts w:cs="Arial"/>
          <w:szCs w:val="20"/>
        </w:rPr>
        <w:t>występowanie</w:t>
      </w:r>
      <w:r w:rsidR="00B93B6D">
        <w:rPr>
          <w:rFonts w:cs="Arial"/>
          <w:szCs w:val="20"/>
        </w:rPr>
        <w:t xml:space="preserve"> wspomnianych </w:t>
      </w:r>
      <w:r w:rsidR="00EE3FFA">
        <w:rPr>
          <w:rFonts w:cs="Arial"/>
          <w:szCs w:val="20"/>
        </w:rPr>
        <w:t>wcześniej</w:t>
      </w:r>
      <w:r w:rsidR="00B93B6D">
        <w:rPr>
          <w:rFonts w:cs="Arial"/>
          <w:szCs w:val="20"/>
        </w:rPr>
        <w:t xml:space="preserve"> zależności pomiędzy występowaniem IOB </w:t>
      </w:r>
      <w:r w:rsidR="00C42A89">
        <w:rPr>
          <w:rFonts w:cs="Arial"/>
          <w:szCs w:val="20"/>
        </w:rPr>
        <w:br/>
      </w:r>
      <w:r w:rsidR="00B93B6D">
        <w:rPr>
          <w:rFonts w:cs="Arial"/>
          <w:szCs w:val="20"/>
        </w:rPr>
        <w:lastRenderedPageBreak/>
        <w:t>a rozwojem przedsiębiorczości potwierdzają chociażby dane</w:t>
      </w:r>
      <w:r w:rsidR="00ED7511">
        <w:rPr>
          <w:rFonts w:cs="Arial"/>
          <w:szCs w:val="20"/>
        </w:rPr>
        <w:t xml:space="preserve"> dotyczące liczby </w:t>
      </w:r>
      <w:r w:rsidR="00E87783">
        <w:rPr>
          <w:rFonts w:cs="Arial"/>
          <w:szCs w:val="20"/>
        </w:rPr>
        <w:t>przedsiębiorstw</w:t>
      </w:r>
      <w:r w:rsidR="00ED7511">
        <w:rPr>
          <w:rFonts w:cs="Arial"/>
          <w:szCs w:val="20"/>
        </w:rPr>
        <w:t xml:space="preserve"> (por. tabela</w:t>
      </w:r>
      <w:r w:rsidR="00EE3FFA">
        <w:rPr>
          <w:rFonts w:cs="Arial"/>
          <w:szCs w:val="20"/>
        </w:rPr>
        <w:t xml:space="preserve"> 22</w:t>
      </w:r>
      <w:r w:rsidR="00ED7511">
        <w:rPr>
          <w:rFonts w:cs="Arial"/>
          <w:szCs w:val="20"/>
        </w:rPr>
        <w:t>)</w:t>
      </w:r>
      <w:r w:rsidR="00B93B6D">
        <w:rPr>
          <w:rFonts w:cs="Arial"/>
          <w:szCs w:val="20"/>
        </w:rPr>
        <w:t xml:space="preserve">. Zgodnie z nimi to właśnie w centralnej części regionu, czyli </w:t>
      </w:r>
      <w:r w:rsidR="00E87783">
        <w:rPr>
          <w:rFonts w:cs="Arial"/>
          <w:szCs w:val="20"/>
        </w:rPr>
        <w:t>na</w:t>
      </w:r>
      <w:r w:rsidR="00B93B6D">
        <w:rPr>
          <w:rFonts w:cs="Arial"/>
          <w:szCs w:val="20"/>
        </w:rPr>
        <w:t xml:space="preserve"> obszar</w:t>
      </w:r>
      <w:r w:rsidR="00E87783">
        <w:rPr>
          <w:rFonts w:cs="Arial"/>
          <w:szCs w:val="20"/>
        </w:rPr>
        <w:t>ze</w:t>
      </w:r>
      <w:r w:rsidR="00B93B6D">
        <w:rPr>
          <w:rFonts w:cs="Arial"/>
          <w:szCs w:val="20"/>
        </w:rPr>
        <w:t xml:space="preserve"> koncentracji IOB, </w:t>
      </w:r>
      <w:r w:rsidR="00E87783">
        <w:rPr>
          <w:rFonts w:cs="Arial"/>
          <w:szCs w:val="20"/>
        </w:rPr>
        <w:t>liczba podmiotów gospodarczych na 1 000 ludności oraz liczba nowo zarejestrowanych podmiotów były najwyższe</w:t>
      </w:r>
      <w:r w:rsidR="00B93B6D">
        <w:rPr>
          <w:rFonts w:cs="Arial"/>
          <w:szCs w:val="20"/>
        </w:rPr>
        <w:t xml:space="preserve">. Bez wątpienia działalność IOB miała </w:t>
      </w:r>
      <w:r w:rsidR="00E87783">
        <w:rPr>
          <w:rFonts w:cs="Arial"/>
          <w:szCs w:val="20"/>
        </w:rPr>
        <w:t>wpływ na wartości analizowanych wskaźników</w:t>
      </w:r>
      <w:r w:rsidR="00B93B6D">
        <w:rPr>
          <w:rFonts w:cs="Arial"/>
          <w:szCs w:val="20"/>
        </w:rPr>
        <w:t xml:space="preserve">, czego dowodzą wywiady przeprowadzone chociażby </w:t>
      </w:r>
      <w:r w:rsidR="00C42A89">
        <w:rPr>
          <w:rFonts w:cs="Arial"/>
          <w:szCs w:val="20"/>
        </w:rPr>
        <w:br/>
      </w:r>
      <w:r w:rsidR="00B93B6D">
        <w:rPr>
          <w:rFonts w:cs="Arial"/>
          <w:szCs w:val="20"/>
        </w:rPr>
        <w:t xml:space="preserve">w podregionie leszczyńskim, gdzie dużym zainteresowaniem cieszyły się dotacje na uruchomienie działalności gospodarczej, w pozyskiwaniu </w:t>
      </w:r>
      <w:r w:rsidR="001769BB">
        <w:rPr>
          <w:rFonts w:cs="Arial"/>
          <w:szCs w:val="20"/>
        </w:rPr>
        <w:t>których aktywnie</w:t>
      </w:r>
      <w:r w:rsidR="00B93B6D">
        <w:rPr>
          <w:rFonts w:cs="Arial"/>
          <w:szCs w:val="20"/>
        </w:rPr>
        <w:t xml:space="preserve"> pomagały IOB. Tym niemniej siła i skala wpływu </w:t>
      </w:r>
      <w:r w:rsidR="001D1ED1">
        <w:rPr>
          <w:rFonts w:cs="Arial"/>
          <w:szCs w:val="20"/>
        </w:rPr>
        <w:t>są</w:t>
      </w:r>
      <w:r w:rsidR="00B93B6D">
        <w:rPr>
          <w:rFonts w:cs="Arial"/>
          <w:szCs w:val="20"/>
        </w:rPr>
        <w:t xml:space="preserve"> trudn</w:t>
      </w:r>
      <w:r w:rsidR="001D1ED1">
        <w:rPr>
          <w:rFonts w:cs="Arial"/>
          <w:szCs w:val="20"/>
        </w:rPr>
        <w:t>e</w:t>
      </w:r>
      <w:r w:rsidR="00B93B6D">
        <w:rPr>
          <w:rFonts w:cs="Arial"/>
          <w:szCs w:val="20"/>
        </w:rPr>
        <w:t xml:space="preserve"> do jednoznacznego wykazania. Trudno bowiem przyjąć, że samo tylko wsparcie IOB wpłynęło na powstanie części </w:t>
      </w:r>
      <w:r w:rsidR="001D1ED1">
        <w:rPr>
          <w:rFonts w:cs="Arial"/>
          <w:szCs w:val="20"/>
        </w:rPr>
        <w:t>przedsiębiorstw</w:t>
      </w:r>
      <w:r w:rsidR="00B93B6D">
        <w:rPr>
          <w:rFonts w:cs="Arial"/>
          <w:szCs w:val="20"/>
        </w:rPr>
        <w:t>, ich założyciele brali z pewnością pod uwagę kontekst rynkowy (</w:t>
      </w:r>
      <w:r w:rsidR="000346DF">
        <w:rPr>
          <w:rFonts w:cs="Arial"/>
          <w:szCs w:val="20"/>
        </w:rPr>
        <w:t xml:space="preserve">np. </w:t>
      </w:r>
      <w:r w:rsidR="00B93B6D">
        <w:rPr>
          <w:rFonts w:cs="Arial"/>
          <w:szCs w:val="20"/>
        </w:rPr>
        <w:t>dostrzegli rosnący popyt na określone usługi czy niszę rynkową w ok</w:t>
      </w:r>
      <w:r w:rsidR="00C05A0F">
        <w:rPr>
          <w:rFonts w:cs="Arial"/>
          <w:szCs w:val="20"/>
        </w:rPr>
        <w:t>reślonym segmencie rynku).</w:t>
      </w:r>
    </w:p>
    <w:p w14:paraId="635391AC" w14:textId="77777777" w:rsidR="00C05A0F" w:rsidRDefault="00C05A0F" w:rsidP="00912DEB"/>
    <w:p w14:paraId="1EDFBA51" w14:textId="048BDFFF" w:rsidR="00B93B6D" w:rsidRPr="00E747C5" w:rsidRDefault="00B93B6D" w:rsidP="00C05A0F">
      <w:pPr>
        <w:pStyle w:val="ATABELA"/>
      </w:pPr>
      <w:r w:rsidRPr="00E747C5">
        <w:t xml:space="preserve">Tabela </w:t>
      </w:r>
      <w:fldSimple w:instr=" SEQ Tab. \* ARABIC ">
        <w:r w:rsidR="00CF4B19">
          <w:rPr>
            <w:noProof/>
          </w:rPr>
          <w:t>22</w:t>
        </w:r>
      </w:fldSimple>
      <w:r w:rsidRPr="00E747C5">
        <w:t xml:space="preserve">. </w:t>
      </w:r>
      <w:r>
        <w:t>Wybrane wskaźniki dotyczące przedsiębiorczości w województwie wielkopolskim</w:t>
      </w:r>
      <w:r w:rsidR="00D9188D">
        <w:t xml:space="preserve"> </w:t>
      </w:r>
      <w:r w:rsidR="00D70A7A">
        <w:br/>
      </w:r>
      <w:r w:rsidR="00D9188D">
        <w:t>według podregionów</w:t>
      </w:r>
      <w:r>
        <w:t xml:space="preserve"> (dane za 2020 rok)</w:t>
      </w:r>
    </w:p>
    <w:tbl>
      <w:tblPr>
        <w:tblStyle w:val="Tabelasiatki6kolorowaakcent6"/>
        <w:tblW w:w="4975" w:type="pct"/>
        <w:jc w:val="center"/>
        <w:shd w:val="clear" w:color="auto" w:fill="E2EFD9" w:themeFill="accent6" w:themeFillTint="33"/>
        <w:tblLayout w:type="fixed"/>
        <w:tblLook w:val="04A0" w:firstRow="1" w:lastRow="0" w:firstColumn="1" w:lastColumn="0" w:noHBand="0" w:noVBand="1"/>
      </w:tblPr>
      <w:tblGrid>
        <w:gridCol w:w="2641"/>
        <w:gridCol w:w="735"/>
        <w:gridCol w:w="1029"/>
        <w:gridCol w:w="1152"/>
        <w:gridCol w:w="759"/>
        <w:gridCol w:w="881"/>
        <w:gridCol w:w="1029"/>
      </w:tblGrid>
      <w:tr w:rsidR="00F01CBF" w:rsidRPr="008A31A5" w14:paraId="3CFFB154" w14:textId="77777777" w:rsidTr="002449D9">
        <w:trPr>
          <w:cnfStyle w:val="100000000000" w:firstRow="1" w:lastRow="0" w:firstColumn="0" w:lastColumn="0" w:oddVBand="0" w:evenVBand="0" w:oddHBand="0"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2641" w:type="dxa"/>
            <w:vMerge w:val="restart"/>
            <w:shd w:val="clear" w:color="auto" w:fill="auto"/>
            <w:vAlign w:val="center"/>
          </w:tcPr>
          <w:p w14:paraId="3A1AC9BC" w14:textId="4FD2F4FE" w:rsidR="00F01CBF" w:rsidRPr="00D60312" w:rsidRDefault="00F01CBF" w:rsidP="002449D9">
            <w:pPr>
              <w:spacing w:before="40" w:after="40"/>
              <w:ind w:firstLine="0"/>
              <w:jc w:val="center"/>
              <w:rPr>
                <w:rFonts w:eastAsia="Times New Roman" w:cs="Arial"/>
                <w:color w:val="000000"/>
                <w:sz w:val="16"/>
                <w:szCs w:val="16"/>
                <w:lang w:eastAsia="pl-PL"/>
              </w:rPr>
            </w:pPr>
            <w:r w:rsidRPr="00D60312">
              <w:rPr>
                <w:rFonts w:eastAsia="Times New Roman" w:cs="Arial"/>
                <w:color w:val="000000"/>
                <w:sz w:val="16"/>
                <w:szCs w:val="16"/>
                <w:lang w:eastAsia="pl-PL"/>
              </w:rPr>
              <w:t>Wskaźnik</w:t>
            </w:r>
          </w:p>
        </w:tc>
        <w:tc>
          <w:tcPr>
            <w:tcW w:w="5585" w:type="dxa"/>
            <w:gridSpan w:val="6"/>
            <w:tcBorders>
              <w:bottom w:val="single" w:sz="4" w:space="0" w:color="A8D08D" w:themeColor="accent6" w:themeTint="99"/>
            </w:tcBorders>
            <w:shd w:val="clear" w:color="auto" w:fill="auto"/>
            <w:vAlign w:val="center"/>
          </w:tcPr>
          <w:p w14:paraId="1F8E9BE7" w14:textId="0715D357" w:rsidR="00F01CBF" w:rsidRPr="00D60312" w:rsidRDefault="00F01CBF" w:rsidP="00D60312">
            <w:pPr>
              <w:spacing w:before="40" w:after="40"/>
              <w:ind w:firstLine="0"/>
              <w:jc w:val="center"/>
              <w:cnfStyle w:val="100000000000" w:firstRow="1" w:lastRow="0" w:firstColumn="0" w:lastColumn="0" w:oddVBand="0" w:evenVBand="0" w:oddHBand="0" w:evenHBand="0" w:firstRowFirstColumn="0" w:firstRowLastColumn="0" w:lastRowFirstColumn="0" w:lastRowLastColumn="0"/>
              <w:rPr>
                <w:rFonts w:eastAsia="Times New Roman" w:cs="Arial"/>
                <w:bCs w:val="0"/>
                <w:color w:val="000000"/>
                <w:sz w:val="16"/>
                <w:szCs w:val="16"/>
                <w:lang w:eastAsia="pl-PL"/>
              </w:rPr>
            </w:pPr>
            <w:r w:rsidRPr="00D60312">
              <w:rPr>
                <w:rFonts w:eastAsia="Times New Roman" w:cs="Arial"/>
                <w:bCs w:val="0"/>
                <w:color w:val="000000"/>
                <w:sz w:val="16"/>
                <w:szCs w:val="16"/>
                <w:lang w:eastAsia="pl-PL"/>
              </w:rPr>
              <w:t>Podregion</w:t>
            </w:r>
          </w:p>
        </w:tc>
      </w:tr>
      <w:tr w:rsidR="00F01CBF" w:rsidRPr="008A31A5" w14:paraId="450739E4" w14:textId="77777777" w:rsidTr="002449D9">
        <w:trPr>
          <w:cnfStyle w:val="000000100000" w:firstRow="0" w:lastRow="0" w:firstColumn="0" w:lastColumn="0" w:oddVBand="0" w:evenVBand="0" w:oddHBand="1" w:evenHBand="0" w:firstRowFirstColumn="0" w:firstRowLastColumn="0" w:lastRowFirstColumn="0" w:lastRowLastColumn="0"/>
          <w:trHeight w:val="60"/>
          <w:jc w:val="center"/>
        </w:trPr>
        <w:tc>
          <w:tcPr>
            <w:cnfStyle w:val="001000000000" w:firstRow="0" w:lastRow="0" w:firstColumn="1" w:lastColumn="0" w:oddVBand="0" w:evenVBand="0" w:oddHBand="0" w:evenHBand="0" w:firstRowFirstColumn="0" w:firstRowLastColumn="0" w:lastRowFirstColumn="0" w:lastRowLastColumn="0"/>
            <w:tcW w:w="2641" w:type="dxa"/>
            <w:vMerge/>
            <w:tcBorders>
              <w:bottom w:val="single" w:sz="12" w:space="0" w:color="A8D08D" w:themeColor="accent6" w:themeTint="99"/>
            </w:tcBorders>
            <w:shd w:val="clear" w:color="auto" w:fill="auto"/>
            <w:vAlign w:val="center"/>
            <w:hideMark/>
          </w:tcPr>
          <w:p w14:paraId="07FB7BA3" w14:textId="2EF20B0A" w:rsidR="00F01CBF" w:rsidRPr="00D60312" w:rsidRDefault="00F01CBF" w:rsidP="002449D9">
            <w:pPr>
              <w:spacing w:before="40" w:after="40"/>
              <w:ind w:firstLine="0"/>
              <w:jc w:val="left"/>
              <w:rPr>
                <w:rFonts w:eastAsia="Times New Roman" w:cs="Arial"/>
                <w:color w:val="000000"/>
                <w:sz w:val="16"/>
                <w:szCs w:val="16"/>
                <w:lang w:eastAsia="pl-PL"/>
              </w:rPr>
            </w:pPr>
          </w:p>
        </w:tc>
        <w:tc>
          <w:tcPr>
            <w:tcW w:w="735" w:type="dxa"/>
            <w:tcBorders>
              <w:top w:val="single" w:sz="4" w:space="0" w:color="A8D08D" w:themeColor="accent6" w:themeTint="99"/>
              <w:bottom w:val="single" w:sz="12" w:space="0" w:color="A8D08D" w:themeColor="accent6" w:themeTint="99"/>
            </w:tcBorders>
            <w:shd w:val="clear" w:color="auto" w:fill="auto"/>
            <w:vAlign w:val="center"/>
            <w:hideMark/>
          </w:tcPr>
          <w:p w14:paraId="55C2D742" w14:textId="77777777" w:rsidR="00F01CBF" w:rsidRPr="00D60312" w:rsidRDefault="00F01CBF" w:rsidP="00D60312">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D60312">
              <w:rPr>
                <w:rFonts w:eastAsia="Times New Roman" w:cs="Arial"/>
                <w:b/>
                <w:bCs/>
                <w:color w:val="000000"/>
                <w:sz w:val="16"/>
                <w:szCs w:val="16"/>
                <w:lang w:eastAsia="pl-PL"/>
              </w:rPr>
              <w:t>kaliski</w:t>
            </w:r>
          </w:p>
        </w:tc>
        <w:tc>
          <w:tcPr>
            <w:tcW w:w="1029" w:type="dxa"/>
            <w:tcBorders>
              <w:top w:val="single" w:sz="4" w:space="0" w:color="A8D08D" w:themeColor="accent6" w:themeTint="99"/>
              <w:bottom w:val="single" w:sz="12" w:space="0" w:color="A8D08D" w:themeColor="accent6" w:themeTint="99"/>
            </w:tcBorders>
            <w:shd w:val="clear" w:color="auto" w:fill="auto"/>
            <w:vAlign w:val="center"/>
            <w:hideMark/>
          </w:tcPr>
          <w:p w14:paraId="2EC8DDE9" w14:textId="77777777" w:rsidR="00F01CBF" w:rsidRPr="00D60312" w:rsidRDefault="00F01CBF" w:rsidP="00D60312">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D60312">
              <w:rPr>
                <w:rFonts w:eastAsia="Times New Roman" w:cs="Arial"/>
                <w:b/>
                <w:bCs/>
                <w:color w:val="000000"/>
                <w:sz w:val="16"/>
                <w:szCs w:val="16"/>
                <w:lang w:eastAsia="pl-PL"/>
              </w:rPr>
              <w:t>koniński</w:t>
            </w:r>
          </w:p>
        </w:tc>
        <w:tc>
          <w:tcPr>
            <w:tcW w:w="1152" w:type="dxa"/>
            <w:tcBorders>
              <w:top w:val="single" w:sz="4" w:space="0" w:color="A8D08D" w:themeColor="accent6" w:themeTint="99"/>
              <w:bottom w:val="single" w:sz="12" w:space="0" w:color="A8D08D" w:themeColor="accent6" w:themeTint="99"/>
            </w:tcBorders>
            <w:shd w:val="clear" w:color="auto" w:fill="auto"/>
            <w:vAlign w:val="center"/>
            <w:hideMark/>
          </w:tcPr>
          <w:p w14:paraId="6AF612CD" w14:textId="77777777" w:rsidR="00F01CBF" w:rsidRPr="00D60312" w:rsidRDefault="00F01CBF" w:rsidP="00D60312">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D60312">
              <w:rPr>
                <w:rFonts w:eastAsia="Times New Roman" w:cs="Arial"/>
                <w:b/>
                <w:bCs/>
                <w:color w:val="000000"/>
                <w:sz w:val="16"/>
                <w:szCs w:val="16"/>
                <w:lang w:eastAsia="pl-PL"/>
              </w:rPr>
              <w:t>leszczyński</w:t>
            </w:r>
          </w:p>
        </w:tc>
        <w:tc>
          <w:tcPr>
            <w:tcW w:w="759" w:type="dxa"/>
            <w:tcBorders>
              <w:top w:val="single" w:sz="4" w:space="0" w:color="A8D08D" w:themeColor="accent6" w:themeTint="99"/>
              <w:bottom w:val="single" w:sz="12" w:space="0" w:color="A8D08D" w:themeColor="accent6" w:themeTint="99"/>
            </w:tcBorders>
            <w:shd w:val="clear" w:color="auto" w:fill="auto"/>
            <w:vAlign w:val="center"/>
            <w:hideMark/>
          </w:tcPr>
          <w:p w14:paraId="7D3C3688" w14:textId="77777777" w:rsidR="00F01CBF" w:rsidRPr="00D60312" w:rsidRDefault="00F01CBF" w:rsidP="00D60312">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D60312">
              <w:rPr>
                <w:rFonts w:eastAsia="Times New Roman" w:cs="Arial"/>
                <w:b/>
                <w:bCs/>
                <w:color w:val="000000"/>
                <w:sz w:val="16"/>
                <w:szCs w:val="16"/>
                <w:lang w:eastAsia="pl-PL"/>
              </w:rPr>
              <w:t>pilski</w:t>
            </w:r>
          </w:p>
        </w:tc>
        <w:tc>
          <w:tcPr>
            <w:tcW w:w="881" w:type="dxa"/>
            <w:tcBorders>
              <w:top w:val="single" w:sz="4" w:space="0" w:color="A8D08D" w:themeColor="accent6" w:themeTint="99"/>
              <w:bottom w:val="single" w:sz="12" w:space="0" w:color="A8D08D" w:themeColor="accent6" w:themeTint="99"/>
            </w:tcBorders>
            <w:shd w:val="clear" w:color="auto" w:fill="auto"/>
            <w:vAlign w:val="center"/>
            <w:hideMark/>
          </w:tcPr>
          <w:p w14:paraId="0A050D8D" w14:textId="77777777" w:rsidR="00F01CBF" w:rsidRPr="00D60312" w:rsidRDefault="00F01CBF" w:rsidP="00D60312">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D60312">
              <w:rPr>
                <w:rFonts w:eastAsia="Times New Roman" w:cs="Arial"/>
                <w:b/>
                <w:bCs/>
                <w:color w:val="000000"/>
                <w:sz w:val="16"/>
                <w:szCs w:val="16"/>
                <w:lang w:eastAsia="pl-PL"/>
              </w:rPr>
              <w:t>Poznań</w:t>
            </w:r>
          </w:p>
        </w:tc>
        <w:tc>
          <w:tcPr>
            <w:tcW w:w="1029" w:type="dxa"/>
            <w:tcBorders>
              <w:top w:val="single" w:sz="4" w:space="0" w:color="A8D08D" w:themeColor="accent6" w:themeTint="99"/>
              <w:bottom w:val="single" w:sz="12" w:space="0" w:color="A8D08D" w:themeColor="accent6" w:themeTint="99"/>
            </w:tcBorders>
            <w:shd w:val="clear" w:color="auto" w:fill="auto"/>
            <w:vAlign w:val="center"/>
          </w:tcPr>
          <w:p w14:paraId="7EE57D5C" w14:textId="77777777" w:rsidR="00F01CBF" w:rsidRPr="00D60312" w:rsidRDefault="00F01CBF" w:rsidP="00D60312">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b/>
                <w:bCs/>
                <w:color w:val="000000"/>
                <w:sz w:val="16"/>
                <w:szCs w:val="16"/>
                <w:lang w:eastAsia="pl-PL"/>
              </w:rPr>
            </w:pPr>
            <w:r w:rsidRPr="00D60312">
              <w:rPr>
                <w:rFonts w:eastAsia="Times New Roman" w:cs="Arial"/>
                <w:b/>
                <w:bCs/>
                <w:color w:val="000000"/>
                <w:sz w:val="16"/>
                <w:szCs w:val="16"/>
                <w:lang w:eastAsia="pl-PL"/>
              </w:rPr>
              <w:t>poznański</w:t>
            </w:r>
          </w:p>
        </w:tc>
      </w:tr>
      <w:tr w:rsidR="00B93B6D" w:rsidRPr="008A31A5" w14:paraId="1F1BAD71" w14:textId="77777777" w:rsidTr="002449D9">
        <w:trPr>
          <w:trHeight w:val="85"/>
          <w:jc w:val="center"/>
        </w:trPr>
        <w:tc>
          <w:tcPr>
            <w:cnfStyle w:val="001000000000" w:firstRow="0" w:lastRow="0" w:firstColumn="1" w:lastColumn="0" w:oddVBand="0" w:evenVBand="0" w:oddHBand="0" w:evenHBand="0" w:firstRowFirstColumn="0" w:firstRowLastColumn="0" w:lastRowFirstColumn="0" w:lastRowLastColumn="0"/>
            <w:tcW w:w="2641" w:type="dxa"/>
            <w:tcBorders>
              <w:top w:val="single" w:sz="12" w:space="0" w:color="A8D08D" w:themeColor="accent6" w:themeTint="99"/>
            </w:tcBorders>
            <w:shd w:val="clear" w:color="auto" w:fill="E2EFD9" w:themeFill="accent6" w:themeFillTint="33"/>
            <w:noWrap/>
            <w:vAlign w:val="center"/>
            <w:hideMark/>
          </w:tcPr>
          <w:p w14:paraId="4144C941" w14:textId="10B7B4C7" w:rsidR="00B93B6D" w:rsidRPr="00D60312" w:rsidRDefault="00F01CBF" w:rsidP="002449D9">
            <w:pPr>
              <w:spacing w:before="40" w:after="40"/>
              <w:ind w:firstLine="0"/>
              <w:jc w:val="left"/>
              <w:rPr>
                <w:rFonts w:eastAsia="Times New Roman" w:cs="Arial"/>
                <w:b w:val="0"/>
                <w:color w:val="000000"/>
                <w:sz w:val="16"/>
                <w:szCs w:val="16"/>
                <w:lang w:eastAsia="pl-PL"/>
              </w:rPr>
            </w:pPr>
            <w:r w:rsidRPr="00D60312">
              <w:rPr>
                <w:rFonts w:cs="Arial"/>
                <w:b w:val="0"/>
                <w:color w:val="000000"/>
                <w:sz w:val="16"/>
                <w:szCs w:val="16"/>
              </w:rPr>
              <w:t>Liczba p</w:t>
            </w:r>
            <w:r w:rsidR="00B93B6D" w:rsidRPr="00D60312">
              <w:rPr>
                <w:rFonts w:cs="Arial"/>
                <w:b w:val="0"/>
                <w:color w:val="000000"/>
                <w:sz w:val="16"/>
                <w:szCs w:val="16"/>
              </w:rPr>
              <w:t>odmiot</w:t>
            </w:r>
            <w:r w:rsidRPr="00D60312">
              <w:rPr>
                <w:rFonts w:cs="Arial"/>
                <w:b w:val="0"/>
                <w:color w:val="000000"/>
                <w:sz w:val="16"/>
                <w:szCs w:val="16"/>
              </w:rPr>
              <w:t>ów gospodarczych</w:t>
            </w:r>
            <w:r w:rsidR="00B93B6D" w:rsidRPr="00D60312">
              <w:rPr>
                <w:rFonts w:cs="Arial"/>
                <w:b w:val="0"/>
                <w:color w:val="000000"/>
                <w:sz w:val="16"/>
                <w:szCs w:val="16"/>
              </w:rPr>
              <w:t xml:space="preserve"> na 1</w:t>
            </w:r>
            <w:r w:rsidR="008A31A5" w:rsidRPr="00D60312">
              <w:rPr>
                <w:rFonts w:cs="Arial"/>
                <w:b w:val="0"/>
                <w:color w:val="000000"/>
                <w:sz w:val="16"/>
                <w:szCs w:val="16"/>
              </w:rPr>
              <w:t> </w:t>
            </w:r>
            <w:r w:rsidR="00B93B6D" w:rsidRPr="00D60312">
              <w:rPr>
                <w:rFonts w:cs="Arial"/>
                <w:b w:val="0"/>
                <w:color w:val="000000"/>
                <w:sz w:val="16"/>
                <w:szCs w:val="16"/>
              </w:rPr>
              <w:t>000 mieszkańców</w:t>
            </w:r>
          </w:p>
        </w:tc>
        <w:tc>
          <w:tcPr>
            <w:tcW w:w="735" w:type="dxa"/>
            <w:tcBorders>
              <w:top w:val="single" w:sz="12" w:space="0" w:color="A8D08D" w:themeColor="accent6" w:themeTint="99"/>
            </w:tcBorders>
            <w:shd w:val="clear" w:color="auto" w:fill="E2EFD9" w:themeFill="accent6" w:themeFillTint="33"/>
            <w:noWrap/>
            <w:vAlign w:val="center"/>
          </w:tcPr>
          <w:p w14:paraId="06E98BE6" w14:textId="75BE685B" w:rsidR="00B93B6D" w:rsidRPr="008A31A5" w:rsidRDefault="009A0241" w:rsidP="002449D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108</w:t>
            </w:r>
          </w:p>
        </w:tc>
        <w:tc>
          <w:tcPr>
            <w:tcW w:w="1029" w:type="dxa"/>
            <w:tcBorders>
              <w:top w:val="single" w:sz="12" w:space="0" w:color="A8D08D" w:themeColor="accent6" w:themeTint="99"/>
            </w:tcBorders>
            <w:shd w:val="clear" w:color="auto" w:fill="E2EFD9" w:themeFill="accent6" w:themeFillTint="33"/>
            <w:noWrap/>
            <w:vAlign w:val="center"/>
          </w:tcPr>
          <w:p w14:paraId="48A89C65" w14:textId="5E8E0A4E" w:rsidR="00B93B6D" w:rsidRPr="008A31A5" w:rsidRDefault="009A0241" w:rsidP="002449D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104</w:t>
            </w:r>
          </w:p>
        </w:tc>
        <w:tc>
          <w:tcPr>
            <w:tcW w:w="1152" w:type="dxa"/>
            <w:tcBorders>
              <w:top w:val="single" w:sz="12" w:space="0" w:color="A8D08D" w:themeColor="accent6" w:themeTint="99"/>
            </w:tcBorders>
            <w:shd w:val="clear" w:color="auto" w:fill="E2EFD9" w:themeFill="accent6" w:themeFillTint="33"/>
            <w:noWrap/>
            <w:vAlign w:val="center"/>
          </w:tcPr>
          <w:p w14:paraId="07849E1F" w14:textId="416EB8DA" w:rsidR="00B93B6D" w:rsidRPr="008A31A5" w:rsidRDefault="009A0241" w:rsidP="002449D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116</w:t>
            </w:r>
          </w:p>
        </w:tc>
        <w:tc>
          <w:tcPr>
            <w:tcW w:w="759" w:type="dxa"/>
            <w:tcBorders>
              <w:top w:val="single" w:sz="12" w:space="0" w:color="A8D08D" w:themeColor="accent6" w:themeTint="99"/>
            </w:tcBorders>
            <w:shd w:val="clear" w:color="auto" w:fill="E2EFD9" w:themeFill="accent6" w:themeFillTint="33"/>
            <w:noWrap/>
            <w:vAlign w:val="center"/>
          </w:tcPr>
          <w:p w14:paraId="05B2AD0F" w14:textId="5C06AC70" w:rsidR="00B93B6D" w:rsidRPr="008A31A5" w:rsidRDefault="009A0241" w:rsidP="002449D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96</w:t>
            </w:r>
          </w:p>
        </w:tc>
        <w:tc>
          <w:tcPr>
            <w:tcW w:w="881" w:type="dxa"/>
            <w:tcBorders>
              <w:top w:val="single" w:sz="12" w:space="0" w:color="A8D08D" w:themeColor="accent6" w:themeTint="99"/>
            </w:tcBorders>
            <w:shd w:val="clear" w:color="auto" w:fill="E2EFD9" w:themeFill="accent6" w:themeFillTint="33"/>
            <w:noWrap/>
            <w:vAlign w:val="center"/>
          </w:tcPr>
          <w:p w14:paraId="32A5C8DB" w14:textId="7FE8A43E" w:rsidR="00B93B6D" w:rsidRPr="008A31A5" w:rsidRDefault="009A0241" w:rsidP="002449D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223</w:t>
            </w:r>
          </w:p>
        </w:tc>
        <w:tc>
          <w:tcPr>
            <w:tcW w:w="1029" w:type="dxa"/>
            <w:tcBorders>
              <w:top w:val="single" w:sz="12" w:space="0" w:color="A8D08D" w:themeColor="accent6" w:themeTint="99"/>
            </w:tcBorders>
            <w:shd w:val="clear" w:color="auto" w:fill="E2EFD9" w:themeFill="accent6" w:themeFillTint="33"/>
            <w:vAlign w:val="center"/>
          </w:tcPr>
          <w:p w14:paraId="1D173A13" w14:textId="5B577D0B" w:rsidR="00B93B6D" w:rsidRPr="008A31A5" w:rsidRDefault="009A0241" w:rsidP="002449D9">
            <w:pPr>
              <w:spacing w:before="40" w:after="40"/>
              <w:ind w:firstLine="0"/>
              <w:jc w:val="center"/>
              <w:cnfStyle w:val="000000000000" w:firstRow="0" w:lastRow="0" w:firstColumn="0" w:lastColumn="0" w:oddVBand="0" w:evenVBand="0" w:oddHBand="0" w:evenHBand="0" w:firstRowFirstColumn="0" w:firstRowLastColumn="0" w:lastRowFirstColumn="0" w:lastRowLastColumn="0"/>
              <w:rPr>
                <w:rFonts w:eastAsia="Times New Roman" w:cs="Arial"/>
                <w:color w:val="000000"/>
                <w:sz w:val="16"/>
                <w:szCs w:val="16"/>
                <w:lang w:eastAsia="pl-PL"/>
              </w:rPr>
            </w:pPr>
            <w:r>
              <w:rPr>
                <w:rFonts w:eastAsia="Times New Roman" w:cs="Arial"/>
                <w:color w:val="000000"/>
                <w:sz w:val="16"/>
                <w:szCs w:val="16"/>
                <w:lang w:eastAsia="pl-PL"/>
              </w:rPr>
              <w:t>146</w:t>
            </w:r>
          </w:p>
        </w:tc>
      </w:tr>
      <w:tr w:rsidR="00B93B6D" w:rsidRPr="008A31A5" w14:paraId="29FB0EAF" w14:textId="77777777" w:rsidTr="002449D9">
        <w:trPr>
          <w:cnfStyle w:val="000000100000" w:firstRow="0" w:lastRow="0" w:firstColumn="0" w:lastColumn="0" w:oddVBand="0" w:evenVBand="0" w:oddHBand="1" w:evenHBand="0" w:firstRowFirstColumn="0" w:firstRowLastColumn="0" w:lastRowFirstColumn="0" w:lastRowLastColumn="0"/>
          <w:trHeight w:val="147"/>
          <w:jc w:val="center"/>
        </w:trPr>
        <w:tc>
          <w:tcPr>
            <w:cnfStyle w:val="001000000000" w:firstRow="0" w:lastRow="0" w:firstColumn="1" w:lastColumn="0" w:oddVBand="0" w:evenVBand="0" w:oddHBand="0" w:evenHBand="0" w:firstRowFirstColumn="0" w:firstRowLastColumn="0" w:lastRowFirstColumn="0" w:lastRowLastColumn="0"/>
            <w:tcW w:w="2641" w:type="dxa"/>
            <w:shd w:val="clear" w:color="auto" w:fill="auto"/>
            <w:noWrap/>
            <w:vAlign w:val="center"/>
            <w:hideMark/>
          </w:tcPr>
          <w:p w14:paraId="03D986EB" w14:textId="7807A610" w:rsidR="00B93B6D" w:rsidRPr="00D60312" w:rsidRDefault="00F01CBF" w:rsidP="002449D9">
            <w:pPr>
              <w:spacing w:before="40" w:after="40"/>
              <w:ind w:firstLine="0"/>
              <w:jc w:val="left"/>
              <w:rPr>
                <w:rFonts w:eastAsia="Times New Roman" w:cs="Arial"/>
                <w:b w:val="0"/>
                <w:color w:val="000000"/>
                <w:sz w:val="16"/>
                <w:szCs w:val="16"/>
                <w:lang w:eastAsia="pl-PL"/>
              </w:rPr>
            </w:pPr>
            <w:r w:rsidRPr="00D60312">
              <w:rPr>
                <w:rFonts w:cs="Arial"/>
                <w:b w:val="0"/>
                <w:color w:val="000000"/>
                <w:sz w:val="16"/>
                <w:szCs w:val="16"/>
              </w:rPr>
              <w:t>Liczba p</w:t>
            </w:r>
            <w:r w:rsidR="00B93B6D" w:rsidRPr="00D60312">
              <w:rPr>
                <w:rFonts w:cs="Arial"/>
                <w:b w:val="0"/>
                <w:color w:val="000000"/>
                <w:sz w:val="16"/>
                <w:szCs w:val="16"/>
              </w:rPr>
              <w:t>odmiot</w:t>
            </w:r>
            <w:r w:rsidRPr="00D60312">
              <w:rPr>
                <w:rFonts w:cs="Arial"/>
                <w:b w:val="0"/>
                <w:color w:val="000000"/>
                <w:sz w:val="16"/>
                <w:szCs w:val="16"/>
              </w:rPr>
              <w:t>ów nowo zarejestrowanych</w:t>
            </w:r>
          </w:p>
        </w:tc>
        <w:tc>
          <w:tcPr>
            <w:tcW w:w="735" w:type="dxa"/>
            <w:shd w:val="clear" w:color="auto" w:fill="auto"/>
            <w:noWrap/>
            <w:vAlign w:val="center"/>
          </w:tcPr>
          <w:p w14:paraId="4B19A80F" w14:textId="39D398D7" w:rsidR="00B93B6D" w:rsidRPr="008A31A5" w:rsidRDefault="00B93B6D" w:rsidP="002449D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cs="Arial"/>
                <w:sz w:val="16"/>
                <w:szCs w:val="16"/>
              </w:rPr>
              <w:t>5</w:t>
            </w:r>
            <w:r w:rsidR="008A31A5">
              <w:rPr>
                <w:rFonts w:cs="Arial"/>
                <w:sz w:val="16"/>
                <w:szCs w:val="16"/>
              </w:rPr>
              <w:t> </w:t>
            </w:r>
            <w:r w:rsidRPr="008A31A5">
              <w:rPr>
                <w:rFonts w:cs="Arial"/>
                <w:sz w:val="16"/>
                <w:szCs w:val="16"/>
              </w:rPr>
              <w:t>090</w:t>
            </w:r>
          </w:p>
        </w:tc>
        <w:tc>
          <w:tcPr>
            <w:tcW w:w="1029" w:type="dxa"/>
            <w:shd w:val="clear" w:color="auto" w:fill="auto"/>
            <w:noWrap/>
            <w:vAlign w:val="center"/>
          </w:tcPr>
          <w:p w14:paraId="32511440" w14:textId="2BC5DF23" w:rsidR="00B93B6D" w:rsidRPr="008A31A5" w:rsidRDefault="008A31A5" w:rsidP="002449D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Pr>
                <w:rFonts w:cs="Arial"/>
                <w:sz w:val="16"/>
                <w:szCs w:val="16"/>
              </w:rPr>
              <w:t>5 </w:t>
            </w:r>
            <w:r w:rsidR="00B93B6D" w:rsidRPr="008A31A5">
              <w:rPr>
                <w:rFonts w:cs="Arial"/>
                <w:sz w:val="16"/>
                <w:szCs w:val="16"/>
              </w:rPr>
              <w:t>361</w:t>
            </w:r>
          </w:p>
        </w:tc>
        <w:tc>
          <w:tcPr>
            <w:tcW w:w="1152" w:type="dxa"/>
            <w:shd w:val="clear" w:color="auto" w:fill="auto"/>
            <w:noWrap/>
            <w:vAlign w:val="center"/>
          </w:tcPr>
          <w:p w14:paraId="6B82BC0E" w14:textId="16A2A4AD" w:rsidR="00B93B6D" w:rsidRPr="008A31A5" w:rsidRDefault="00B93B6D" w:rsidP="002449D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cs="Arial"/>
                <w:sz w:val="16"/>
                <w:szCs w:val="16"/>
              </w:rPr>
              <w:t>4</w:t>
            </w:r>
            <w:r w:rsidR="008A31A5">
              <w:rPr>
                <w:rFonts w:cs="Arial"/>
                <w:sz w:val="16"/>
                <w:szCs w:val="16"/>
              </w:rPr>
              <w:t> </w:t>
            </w:r>
            <w:r w:rsidRPr="008A31A5">
              <w:rPr>
                <w:rFonts w:cs="Arial"/>
                <w:sz w:val="16"/>
                <w:szCs w:val="16"/>
              </w:rPr>
              <w:t>426</w:t>
            </w:r>
          </w:p>
        </w:tc>
        <w:tc>
          <w:tcPr>
            <w:tcW w:w="759" w:type="dxa"/>
            <w:shd w:val="clear" w:color="auto" w:fill="auto"/>
            <w:noWrap/>
            <w:vAlign w:val="center"/>
          </w:tcPr>
          <w:p w14:paraId="11755901" w14:textId="683FC0DE" w:rsidR="00B93B6D" w:rsidRPr="008A31A5" w:rsidRDefault="00B93B6D" w:rsidP="002449D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cs="Arial"/>
                <w:sz w:val="16"/>
                <w:szCs w:val="16"/>
              </w:rPr>
              <w:t>2</w:t>
            </w:r>
            <w:r w:rsidR="008A31A5">
              <w:rPr>
                <w:rFonts w:cs="Arial"/>
                <w:sz w:val="16"/>
                <w:szCs w:val="16"/>
              </w:rPr>
              <w:t> </w:t>
            </w:r>
            <w:r w:rsidRPr="008A31A5">
              <w:rPr>
                <w:rFonts w:cs="Arial"/>
                <w:sz w:val="16"/>
                <w:szCs w:val="16"/>
              </w:rPr>
              <w:t>811</w:t>
            </w:r>
          </w:p>
        </w:tc>
        <w:tc>
          <w:tcPr>
            <w:tcW w:w="881" w:type="dxa"/>
            <w:shd w:val="clear" w:color="auto" w:fill="auto"/>
            <w:noWrap/>
            <w:vAlign w:val="center"/>
          </w:tcPr>
          <w:p w14:paraId="5DE42ED6" w14:textId="1FA7E9A5" w:rsidR="00B93B6D" w:rsidRPr="008A31A5" w:rsidRDefault="00B93B6D" w:rsidP="002449D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cs="Arial"/>
                <w:sz w:val="16"/>
                <w:szCs w:val="16"/>
              </w:rPr>
              <w:t>7</w:t>
            </w:r>
            <w:r w:rsidR="008A31A5">
              <w:rPr>
                <w:rFonts w:cs="Arial"/>
                <w:sz w:val="16"/>
                <w:szCs w:val="16"/>
              </w:rPr>
              <w:t> </w:t>
            </w:r>
            <w:r w:rsidRPr="008A31A5">
              <w:rPr>
                <w:rFonts w:cs="Arial"/>
                <w:sz w:val="16"/>
                <w:szCs w:val="16"/>
              </w:rPr>
              <w:t>893</w:t>
            </w:r>
          </w:p>
        </w:tc>
        <w:tc>
          <w:tcPr>
            <w:tcW w:w="1029" w:type="dxa"/>
            <w:shd w:val="clear" w:color="auto" w:fill="auto"/>
            <w:vAlign w:val="center"/>
          </w:tcPr>
          <w:p w14:paraId="15E5BFC8" w14:textId="44E5579E" w:rsidR="00B93B6D" w:rsidRPr="008A31A5" w:rsidRDefault="00B93B6D" w:rsidP="002449D9">
            <w:pPr>
              <w:spacing w:before="40" w:after="40"/>
              <w:ind w:firstLine="0"/>
              <w:jc w:val="center"/>
              <w:cnfStyle w:val="000000100000" w:firstRow="0" w:lastRow="0" w:firstColumn="0" w:lastColumn="0" w:oddVBand="0" w:evenVBand="0" w:oddHBand="1" w:evenHBand="0" w:firstRowFirstColumn="0" w:firstRowLastColumn="0" w:lastRowFirstColumn="0" w:lastRowLastColumn="0"/>
              <w:rPr>
                <w:rFonts w:eastAsia="Times New Roman" w:cs="Arial"/>
                <w:color w:val="000000"/>
                <w:sz w:val="16"/>
                <w:szCs w:val="16"/>
                <w:lang w:eastAsia="pl-PL"/>
              </w:rPr>
            </w:pPr>
            <w:r w:rsidRPr="008A31A5">
              <w:rPr>
                <w:rFonts w:cs="Arial"/>
                <w:sz w:val="16"/>
                <w:szCs w:val="16"/>
              </w:rPr>
              <w:t>6</w:t>
            </w:r>
            <w:r w:rsidR="008A31A5">
              <w:rPr>
                <w:rFonts w:cs="Arial"/>
                <w:sz w:val="16"/>
                <w:szCs w:val="16"/>
              </w:rPr>
              <w:t> </w:t>
            </w:r>
            <w:r w:rsidRPr="008A31A5">
              <w:rPr>
                <w:rFonts w:cs="Arial"/>
                <w:sz w:val="16"/>
                <w:szCs w:val="16"/>
              </w:rPr>
              <w:t>669</w:t>
            </w:r>
          </w:p>
        </w:tc>
      </w:tr>
    </w:tbl>
    <w:p w14:paraId="1F6F1DCD" w14:textId="5FABF401" w:rsidR="00B93B6D" w:rsidRDefault="00B93B6D" w:rsidP="007B4524">
      <w:pPr>
        <w:pStyle w:val="AZRODLO"/>
        <w:spacing w:before="60"/>
      </w:pPr>
      <w:r w:rsidRPr="00E747C5">
        <w:t xml:space="preserve">Źródło: </w:t>
      </w:r>
      <w:r w:rsidR="00615F46">
        <w:t>o</w:t>
      </w:r>
      <w:r w:rsidR="007B4524">
        <w:t xml:space="preserve">pracowanie własne na podstawie danych </w:t>
      </w:r>
      <w:r>
        <w:t>BDL GUS</w:t>
      </w:r>
    </w:p>
    <w:p w14:paraId="1C2296C1" w14:textId="77777777" w:rsidR="00C05A0F" w:rsidRPr="00E747C5" w:rsidRDefault="00C05A0F" w:rsidP="00704DDD"/>
    <w:p w14:paraId="04D70D3B" w14:textId="5C4D2641" w:rsidR="00B93B6D" w:rsidRDefault="00B93B6D" w:rsidP="00B93B6D">
      <w:pPr>
        <w:spacing w:before="120" w:after="120"/>
        <w:rPr>
          <w:rFonts w:cs="Arial"/>
          <w:szCs w:val="20"/>
        </w:rPr>
      </w:pPr>
      <w:r>
        <w:rPr>
          <w:rFonts w:cs="Arial"/>
          <w:szCs w:val="20"/>
        </w:rPr>
        <w:t xml:space="preserve">Powyższa konstatacja nie przesądza o braku możliwości wykazania potrzeby inwestowania w rozwój IOB jako czynników stymulujących rozwój przedsiębiorczości oraz innowacyjności. Należy bowiem pamiętać, że zakres działalności przedsiębiorstw generuje zapotrzebowanie na różnorodne usługi (por. </w:t>
      </w:r>
      <w:r w:rsidR="000B6AD7">
        <w:rPr>
          <w:rFonts w:cs="Arial"/>
          <w:szCs w:val="20"/>
        </w:rPr>
        <w:t>pod</w:t>
      </w:r>
      <w:r>
        <w:rPr>
          <w:rFonts w:cs="Arial"/>
          <w:szCs w:val="20"/>
        </w:rPr>
        <w:t>rozdział 2.2). Im większa liczba przedsiębiorstw (również nowo</w:t>
      </w:r>
      <w:r w:rsidR="00BF7502">
        <w:rPr>
          <w:rFonts w:cs="Arial"/>
          <w:szCs w:val="20"/>
        </w:rPr>
        <w:t xml:space="preserve"> </w:t>
      </w:r>
      <w:r>
        <w:rPr>
          <w:rFonts w:cs="Arial"/>
          <w:szCs w:val="20"/>
        </w:rPr>
        <w:t xml:space="preserve">powstających), tym większy potencjalny popyt na usługi wsparcia biznesu. </w:t>
      </w:r>
      <w:r w:rsidR="00DC6B99">
        <w:rPr>
          <w:rFonts w:cs="Arial"/>
          <w:szCs w:val="20"/>
        </w:rPr>
        <w:t>W</w:t>
      </w:r>
      <w:r>
        <w:rPr>
          <w:rFonts w:cs="Arial"/>
          <w:szCs w:val="20"/>
        </w:rPr>
        <w:t xml:space="preserve"> tym przypadku </w:t>
      </w:r>
      <w:r w:rsidR="00DC6B99">
        <w:rPr>
          <w:rFonts w:cs="Arial"/>
          <w:szCs w:val="20"/>
        </w:rPr>
        <w:t>można powiedzieć o istnieniu</w:t>
      </w:r>
      <w:r>
        <w:rPr>
          <w:rFonts w:cs="Arial"/>
          <w:szCs w:val="20"/>
        </w:rPr>
        <w:t xml:space="preserve"> współzależności – z jednej strony IOB mogą wpływać na rozwój przedsiębiorczości, </w:t>
      </w:r>
      <w:r w:rsidR="00403613">
        <w:rPr>
          <w:rFonts w:cs="Arial"/>
          <w:szCs w:val="20"/>
        </w:rPr>
        <w:t>a</w:t>
      </w:r>
      <w:r w:rsidR="00604A88">
        <w:rPr>
          <w:rFonts w:cs="Arial"/>
          <w:szCs w:val="20"/>
        </w:rPr>
        <w:t xml:space="preserve"> z drugiej</w:t>
      </w:r>
      <w:r>
        <w:rPr>
          <w:rFonts w:cs="Arial"/>
          <w:szCs w:val="20"/>
        </w:rPr>
        <w:t xml:space="preserve"> przedsiębiorstwa dzięki temu mog</w:t>
      </w:r>
      <w:r w:rsidR="003D3029">
        <w:rPr>
          <w:rFonts w:cs="Arial"/>
          <w:szCs w:val="20"/>
        </w:rPr>
        <w:t>ą</w:t>
      </w:r>
      <w:r>
        <w:rPr>
          <w:rFonts w:cs="Arial"/>
          <w:szCs w:val="20"/>
        </w:rPr>
        <w:t xml:space="preserve"> generować popyt na usługi wsparcia biznesu, w tym rozwoju innowacji. Nie należy bowiem zapominać również i o tym aspekcie charakterystyczny</w:t>
      </w:r>
      <w:r w:rsidR="00704DDD">
        <w:rPr>
          <w:rFonts w:cs="Arial"/>
          <w:szCs w:val="20"/>
        </w:rPr>
        <w:t>m dla współczesnych gospodarek.</w:t>
      </w:r>
    </w:p>
    <w:p w14:paraId="4923360C" w14:textId="273CA7B5" w:rsidR="00B93B6D" w:rsidRPr="00736B3F" w:rsidRDefault="00B93B6D" w:rsidP="00B93B6D">
      <w:pPr>
        <w:spacing w:before="120" w:after="120"/>
        <w:rPr>
          <w:rFonts w:cs="Arial"/>
          <w:b/>
          <w:bCs/>
          <w:szCs w:val="20"/>
        </w:rPr>
      </w:pPr>
      <w:r>
        <w:rPr>
          <w:rFonts w:cs="Arial"/>
          <w:szCs w:val="20"/>
        </w:rPr>
        <w:t xml:space="preserve">Wobec powyższego zasadnym jest traktowanie w dalszym ciągu wielkopolskich IOB jako istotnego narzędzia wspierania rozwoju społeczno-gospodarczego regionu. </w:t>
      </w:r>
      <w:r w:rsidR="00537C32" w:rsidRPr="006E4B8D">
        <w:rPr>
          <w:rFonts w:cs="Arial"/>
          <w:b/>
          <w:bCs/>
          <w:szCs w:val="20"/>
        </w:rPr>
        <w:t>W celu rozwoju IOB oraz ich oferty</w:t>
      </w:r>
      <w:r w:rsidR="00537C32" w:rsidRPr="006E4B8D">
        <w:rPr>
          <w:rFonts w:cs="Arial"/>
          <w:b/>
          <w:szCs w:val="20"/>
        </w:rPr>
        <w:t xml:space="preserve"> r</w:t>
      </w:r>
      <w:r w:rsidRPr="006E4B8D">
        <w:rPr>
          <w:rFonts w:cs="Arial"/>
          <w:b/>
          <w:szCs w:val="20"/>
        </w:rPr>
        <w:t xml:space="preserve">ekomendowane </w:t>
      </w:r>
      <w:r w:rsidR="00537C32" w:rsidRPr="006E4B8D">
        <w:rPr>
          <w:rFonts w:cs="Arial"/>
          <w:b/>
          <w:szCs w:val="20"/>
        </w:rPr>
        <w:t xml:space="preserve">jest podejmowanie, </w:t>
      </w:r>
      <w:r w:rsidR="00537C32" w:rsidRPr="006E4B8D">
        <w:rPr>
          <w:rFonts w:cs="Arial"/>
          <w:b/>
          <w:bCs/>
          <w:szCs w:val="20"/>
        </w:rPr>
        <w:t>zarówno po stronie IOB, jak i Samorządu Województwa Wielkopolskiego,</w:t>
      </w:r>
      <w:r w:rsidR="00537C32" w:rsidRPr="006E4B8D">
        <w:rPr>
          <w:rFonts w:cs="Arial"/>
          <w:b/>
          <w:szCs w:val="20"/>
        </w:rPr>
        <w:t xml:space="preserve"> następujących </w:t>
      </w:r>
      <w:r w:rsidR="00537C32">
        <w:rPr>
          <w:rFonts w:cs="Arial"/>
          <w:b/>
          <w:szCs w:val="20"/>
        </w:rPr>
        <w:t>działań:</w:t>
      </w:r>
    </w:p>
    <w:p w14:paraId="2C9B4207" w14:textId="1A7C9BEB" w:rsidR="00C05A0F" w:rsidRPr="00472E6D" w:rsidRDefault="00B93B6D" w:rsidP="008E5E30">
      <w:pPr>
        <w:pStyle w:val="Akapitzlist"/>
        <w:numPr>
          <w:ilvl w:val="0"/>
          <w:numId w:val="37"/>
        </w:numPr>
        <w:spacing w:before="60" w:after="60"/>
        <w:contextualSpacing w:val="0"/>
        <w:rPr>
          <w:rFonts w:cs="Arial"/>
          <w:szCs w:val="20"/>
        </w:rPr>
      </w:pPr>
      <w:r w:rsidRPr="00C05A0F">
        <w:rPr>
          <w:rFonts w:cs="Arial"/>
          <w:szCs w:val="20"/>
        </w:rPr>
        <w:t xml:space="preserve">Stymulowanie </w:t>
      </w:r>
      <w:r w:rsidRPr="00472E6D">
        <w:rPr>
          <w:rFonts w:cs="Arial"/>
          <w:szCs w:val="20"/>
        </w:rPr>
        <w:t>rozwoju proinnowacyjnych usług</w:t>
      </w:r>
      <w:r w:rsidR="003A6156" w:rsidRPr="00472E6D">
        <w:rPr>
          <w:rFonts w:cs="Arial"/>
          <w:szCs w:val="20"/>
        </w:rPr>
        <w:t xml:space="preserve"> IOB</w:t>
      </w:r>
      <w:r w:rsidR="00DE4C91" w:rsidRPr="00472E6D">
        <w:rPr>
          <w:rFonts w:cs="Arial"/>
          <w:szCs w:val="20"/>
        </w:rPr>
        <w:t xml:space="preserve"> (</w:t>
      </w:r>
      <w:r w:rsidR="00D2229F" w:rsidRPr="00472E6D">
        <w:rPr>
          <w:rFonts w:cs="Arial"/>
          <w:szCs w:val="20"/>
        </w:rPr>
        <w:t>w szczególności</w:t>
      </w:r>
      <w:r w:rsidR="00DE4C91" w:rsidRPr="00472E6D">
        <w:rPr>
          <w:rFonts w:cs="Arial"/>
          <w:szCs w:val="20"/>
        </w:rPr>
        <w:t>)</w:t>
      </w:r>
      <w:r w:rsidRPr="00472E6D">
        <w:rPr>
          <w:rFonts w:cs="Arial"/>
          <w:szCs w:val="20"/>
        </w:rPr>
        <w:t xml:space="preserve"> w peryferyjnych </w:t>
      </w:r>
      <w:r w:rsidR="00484F40" w:rsidRPr="00472E6D">
        <w:rPr>
          <w:rFonts w:cs="Arial"/>
          <w:szCs w:val="20"/>
        </w:rPr>
        <w:t xml:space="preserve">podregionach Wielkopolski </w:t>
      </w:r>
      <w:r w:rsidRPr="00472E6D">
        <w:rPr>
          <w:rFonts w:cs="Arial"/>
          <w:szCs w:val="20"/>
        </w:rPr>
        <w:t>(tj. poza Poznaniem i podregionem poznańskim)</w:t>
      </w:r>
      <w:r w:rsidR="00D469F2" w:rsidRPr="00472E6D">
        <w:rPr>
          <w:rFonts w:cs="Arial"/>
          <w:szCs w:val="20"/>
        </w:rPr>
        <w:t>,</w:t>
      </w:r>
      <w:r w:rsidRPr="00472E6D">
        <w:rPr>
          <w:rFonts w:cs="Arial"/>
          <w:szCs w:val="20"/>
        </w:rPr>
        <w:t xml:space="preserve"> poprzez:</w:t>
      </w:r>
      <w:bookmarkEnd w:id="72"/>
    </w:p>
    <w:p w14:paraId="6CB61BBA" w14:textId="0AE2079A" w:rsidR="00C05A0F" w:rsidRPr="00472E6D" w:rsidRDefault="00BD35E2" w:rsidP="008E5E30">
      <w:pPr>
        <w:pStyle w:val="Akapitzlist"/>
        <w:numPr>
          <w:ilvl w:val="0"/>
          <w:numId w:val="38"/>
        </w:numPr>
        <w:spacing w:before="60" w:after="60"/>
        <w:ind w:left="1134" w:hanging="283"/>
        <w:contextualSpacing w:val="0"/>
        <w:rPr>
          <w:rFonts w:cs="Arial"/>
          <w:szCs w:val="20"/>
        </w:rPr>
      </w:pPr>
      <w:r w:rsidRPr="00472E6D">
        <w:rPr>
          <w:rFonts w:cs="Arial"/>
          <w:szCs w:val="20"/>
        </w:rPr>
        <w:t xml:space="preserve">zachęcanie </w:t>
      </w:r>
      <w:r w:rsidR="00C05A0F" w:rsidRPr="00472E6D">
        <w:rPr>
          <w:rFonts w:cs="Arial"/>
          <w:szCs w:val="20"/>
        </w:rPr>
        <w:t>IOB do rozwoju zakresu usług poprzez wprowadzanie oferty usług dostosowanych do potrzeb konkretnych branż czy przedsiębiorstw;</w:t>
      </w:r>
    </w:p>
    <w:p w14:paraId="21528D48" w14:textId="3725C182" w:rsidR="00C05A0F" w:rsidRPr="00472E6D" w:rsidRDefault="00C05A0F" w:rsidP="008E5E30">
      <w:pPr>
        <w:pStyle w:val="Akapitzlist"/>
        <w:numPr>
          <w:ilvl w:val="0"/>
          <w:numId w:val="38"/>
        </w:numPr>
        <w:spacing w:before="60" w:after="60"/>
        <w:ind w:left="1134" w:hanging="283"/>
        <w:contextualSpacing w:val="0"/>
        <w:rPr>
          <w:rFonts w:eastAsia="MinionPro-Regular" w:cs="Arial"/>
          <w:b/>
          <w:szCs w:val="20"/>
          <w:shd w:val="clear" w:color="auto" w:fill="FFFFFF"/>
        </w:rPr>
      </w:pPr>
      <w:r w:rsidRPr="00472E6D">
        <w:rPr>
          <w:rFonts w:cs="Arial"/>
          <w:szCs w:val="20"/>
        </w:rPr>
        <w:t xml:space="preserve">stymulowanie rozwoju </w:t>
      </w:r>
      <w:r w:rsidR="00EC4D18" w:rsidRPr="00472E6D">
        <w:rPr>
          <w:rFonts w:cs="Arial"/>
          <w:szCs w:val="20"/>
        </w:rPr>
        <w:t>w</w:t>
      </w:r>
      <w:r w:rsidRPr="00472E6D">
        <w:rPr>
          <w:rFonts w:cs="Arial"/>
          <w:szCs w:val="20"/>
        </w:rPr>
        <w:t xml:space="preserve"> IOB</w:t>
      </w:r>
      <w:r w:rsidR="007B2F22" w:rsidRPr="00472E6D">
        <w:rPr>
          <w:rFonts w:cs="Arial"/>
          <w:szCs w:val="20"/>
        </w:rPr>
        <w:t xml:space="preserve"> </w:t>
      </w:r>
      <w:r w:rsidRPr="00472E6D">
        <w:rPr>
          <w:rFonts w:cs="Arial"/>
          <w:szCs w:val="20"/>
        </w:rPr>
        <w:t>usług doradczo-szkoleniowych w trybie zdalnym;</w:t>
      </w:r>
    </w:p>
    <w:p w14:paraId="7702CD68" w14:textId="7D2CF703" w:rsidR="00C05A0F" w:rsidRPr="00472E6D" w:rsidRDefault="00C05A0F" w:rsidP="008E5E30">
      <w:pPr>
        <w:pStyle w:val="Akapitzlist"/>
        <w:numPr>
          <w:ilvl w:val="0"/>
          <w:numId w:val="38"/>
        </w:numPr>
        <w:spacing w:before="60" w:after="60"/>
        <w:ind w:left="1134" w:hanging="283"/>
        <w:contextualSpacing w:val="0"/>
        <w:rPr>
          <w:rFonts w:eastAsia="MinionPro-Regular" w:cs="Arial"/>
          <w:b/>
          <w:szCs w:val="20"/>
          <w:shd w:val="clear" w:color="auto" w:fill="FFFFFF"/>
        </w:rPr>
      </w:pPr>
      <w:r w:rsidRPr="00472E6D">
        <w:rPr>
          <w:rFonts w:cs="Arial"/>
          <w:szCs w:val="20"/>
        </w:rPr>
        <w:t>zachęcanie IOB do łączenia się w sieci oferujące zróżnicowane usługi wypracowywane na bazie potencjałów różnych instytucji;</w:t>
      </w:r>
    </w:p>
    <w:p w14:paraId="418F0F35" w14:textId="484E3F2A" w:rsidR="00C05A0F" w:rsidRPr="00472E6D" w:rsidRDefault="00C05A0F" w:rsidP="008E5E30">
      <w:pPr>
        <w:pStyle w:val="Akapitzlist"/>
        <w:numPr>
          <w:ilvl w:val="0"/>
          <w:numId w:val="38"/>
        </w:numPr>
        <w:spacing w:before="60" w:after="60"/>
        <w:ind w:left="1134" w:hanging="283"/>
        <w:contextualSpacing w:val="0"/>
        <w:rPr>
          <w:rFonts w:eastAsia="MinionPro-Regular" w:cs="Arial"/>
          <w:b/>
          <w:szCs w:val="20"/>
          <w:shd w:val="clear" w:color="auto" w:fill="FFFFFF"/>
        </w:rPr>
      </w:pPr>
      <w:r w:rsidRPr="00472E6D">
        <w:rPr>
          <w:rFonts w:cs="Arial"/>
          <w:szCs w:val="20"/>
        </w:rPr>
        <w:lastRenderedPageBreak/>
        <w:t xml:space="preserve">kierowanie funduszy rozwojowych </w:t>
      </w:r>
      <w:r w:rsidR="00DE4C91" w:rsidRPr="00472E6D">
        <w:rPr>
          <w:rFonts w:cs="Arial"/>
          <w:szCs w:val="20"/>
        </w:rPr>
        <w:t xml:space="preserve">do IOB </w:t>
      </w:r>
      <w:r w:rsidRPr="00472E6D">
        <w:rPr>
          <w:rFonts w:cs="Arial"/>
          <w:szCs w:val="20"/>
        </w:rPr>
        <w:t xml:space="preserve">z przeznaczeniem na </w:t>
      </w:r>
      <w:r w:rsidR="005968DC" w:rsidRPr="00472E6D">
        <w:rPr>
          <w:rFonts w:cs="Arial"/>
          <w:szCs w:val="20"/>
        </w:rPr>
        <w:t>ww.</w:t>
      </w:r>
      <w:r w:rsidR="00DE4C91" w:rsidRPr="00472E6D">
        <w:rPr>
          <w:rFonts w:cs="Arial"/>
          <w:szCs w:val="20"/>
        </w:rPr>
        <w:t xml:space="preserve"> cele.</w:t>
      </w:r>
    </w:p>
    <w:p w14:paraId="2BAB48D6" w14:textId="778CCE9D" w:rsidR="00C05A0F" w:rsidRDefault="00B93B6D" w:rsidP="008E5E30">
      <w:pPr>
        <w:pStyle w:val="Akapitzlist"/>
        <w:numPr>
          <w:ilvl w:val="0"/>
          <w:numId w:val="37"/>
        </w:numPr>
        <w:spacing w:before="60" w:after="60"/>
        <w:contextualSpacing w:val="0"/>
        <w:rPr>
          <w:rFonts w:cs="Arial"/>
          <w:szCs w:val="20"/>
        </w:rPr>
      </w:pPr>
      <w:r w:rsidRPr="00C05A0F">
        <w:rPr>
          <w:rFonts w:cs="Arial"/>
          <w:szCs w:val="20"/>
        </w:rPr>
        <w:t xml:space="preserve">Promowanie wśród IOB możliwości ubiegania się o akredytację Ośrodków Innowacji nadawaną przez ministra właściwego </w:t>
      </w:r>
      <w:r w:rsidR="00453D6D">
        <w:rPr>
          <w:rFonts w:cs="Arial"/>
          <w:szCs w:val="20"/>
        </w:rPr>
        <w:t>do spraw</w:t>
      </w:r>
      <w:r w:rsidRPr="00C05A0F">
        <w:rPr>
          <w:rFonts w:cs="Arial"/>
          <w:szCs w:val="20"/>
        </w:rPr>
        <w:t xml:space="preserve"> gospodarki na wniosek spełniający kryteria formalne i merytoryczne.</w:t>
      </w:r>
    </w:p>
    <w:p w14:paraId="2DE57DF0" w14:textId="4C979BF6" w:rsidR="00C05A0F" w:rsidRDefault="00B93B6D" w:rsidP="008E5E30">
      <w:pPr>
        <w:pStyle w:val="Akapitzlist"/>
        <w:numPr>
          <w:ilvl w:val="0"/>
          <w:numId w:val="37"/>
        </w:numPr>
        <w:spacing w:before="60" w:after="60"/>
        <w:contextualSpacing w:val="0"/>
        <w:rPr>
          <w:rFonts w:cs="Arial"/>
          <w:szCs w:val="20"/>
        </w:rPr>
      </w:pPr>
      <w:r w:rsidRPr="00C05A0F">
        <w:rPr>
          <w:rFonts w:cs="Arial"/>
          <w:szCs w:val="20"/>
        </w:rPr>
        <w:t xml:space="preserve">Stymulowanie IOB w kierunku rozwoju oferty mającej na celu wspieranie przedsiębiorstw z regionu w działaniach na rzecz budowania przewag konkurencyjnych oraz odbudowywania potencjału utraconego w efekcie oddziaływania gospodarczych skutków pandemii </w:t>
      </w:r>
      <w:r w:rsidR="00A34629" w:rsidRPr="00C05A0F">
        <w:rPr>
          <w:rFonts w:cs="Arial"/>
          <w:szCs w:val="20"/>
        </w:rPr>
        <w:t>COVID</w:t>
      </w:r>
      <w:r w:rsidRPr="00C05A0F">
        <w:rPr>
          <w:rFonts w:cs="Arial"/>
          <w:szCs w:val="20"/>
        </w:rPr>
        <w:t>-19. Działania mogłyby polegać na oferowaniu usług wspierających powstawanie/modyfikowanie produktów i usług, jak również zmian</w:t>
      </w:r>
      <w:r w:rsidR="00453D6D">
        <w:rPr>
          <w:rFonts w:cs="Arial"/>
          <w:szCs w:val="20"/>
        </w:rPr>
        <w:t>y</w:t>
      </w:r>
      <w:r w:rsidRPr="00C05A0F">
        <w:rPr>
          <w:rFonts w:cs="Arial"/>
          <w:szCs w:val="20"/>
        </w:rPr>
        <w:t xml:space="preserve"> modeli biznesowych.</w:t>
      </w:r>
    </w:p>
    <w:p w14:paraId="7155BDBC" w14:textId="388DC0E0" w:rsidR="00C05A0F" w:rsidRDefault="00B93B6D" w:rsidP="008E5E30">
      <w:pPr>
        <w:pStyle w:val="Akapitzlist"/>
        <w:numPr>
          <w:ilvl w:val="0"/>
          <w:numId w:val="37"/>
        </w:numPr>
        <w:spacing w:before="60" w:after="60"/>
        <w:contextualSpacing w:val="0"/>
        <w:rPr>
          <w:rFonts w:cs="Arial"/>
          <w:szCs w:val="20"/>
        </w:rPr>
      </w:pPr>
      <w:r w:rsidRPr="00C05A0F">
        <w:rPr>
          <w:rFonts w:cs="Arial"/>
          <w:szCs w:val="20"/>
        </w:rPr>
        <w:t>Zachęcanie IOB do łączenia potencjałów w ramach partnerstw (sieciowania usług) na rzecz wspierania przedsiębiorstw. Takie działania powodowałyby brak konieczności rozwijania dodatkowych usług, a w to miejsce dawałyby możliwość skupienia się na doskonaleniu już istniejąc</w:t>
      </w:r>
      <w:r w:rsidR="00150E07">
        <w:rPr>
          <w:rFonts w:cs="Arial"/>
          <w:szCs w:val="20"/>
        </w:rPr>
        <w:t>ej oferty</w:t>
      </w:r>
      <w:r w:rsidRPr="00C05A0F">
        <w:rPr>
          <w:rFonts w:cs="Arial"/>
          <w:szCs w:val="20"/>
        </w:rPr>
        <w:t>.</w:t>
      </w:r>
    </w:p>
    <w:p w14:paraId="2597F15E" w14:textId="6A0C1478" w:rsidR="00B93B6D" w:rsidRPr="00C05A0F" w:rsidRDefault="00B93B6D" w:rsidP="008E5E30">
      <w:pPr>
        <w:pStyle w:val="Akapitzlist"/>
        <w:numPr>
          <w:ilvl w:val="0"/>
          <w:numId w:val="37"/>
        </w:numPr>
        <w:spacing w:before="60" w:after="60"/>
        <w:contextualSpacing w:val="0"/>
        <w:rPr>
          <w:rFonts w:cs="Arial"/>
          <w:szCs w:val="20"/>
        </w:rPr>
      </w:pPr>
      <w:r w:rsidRPr="00C05A0F">
        <w:rPr>
          <w:rFonts w:cs="Arial"/>
          <w:szCs w:val="20"/>
        </w:rPr>
        <w:t xml:space="preserve">Umożliwienie korzystania z dofinansowanych specjalistycznych szkoleń i kursów pozwalających kadrze </w:t>
      </w:r>
      <w:r w:rsidR="00150E07">
        <w:rPr>
          <w:rFonts w:cs="Arial"/>
          <w:szCs w:val="20"/>
        </w:rPr>
        <w:t>pracowników</w:t>
      </w:r>
      <w:r w:rsidRPr="00C05A0F">
        <w:rPr>
          <w:rFonts w:cs="Arial"/>
          <w:szCs w:val="20"/>
        </w:rPr>
        <w:t xml:space="preserve"> IOB na podnoszeni</w:t>
      </w:r>
      <w:r w:rsidR="00B263F7">
        <w:rPr>
          <w:rFonts w:cs="Arial"/>
          <w:szCs w:val="20"/>
        </w:rPr>
        <w:t>e</w:t>
      </w:r>
      <w:r w:rsidRPr="00C05A0F">
        <w:rPr>
          <w:rFonts w:cs="Arial"/>
          <w:szCs w:val="20"/>
        </w:rPr>
        <w:t xml:space="preserve"> kwalifikacji oraz nabywanie nowej wiedzy i umiejętności, w obszarach związanych z rozwojem </w:t>
      </w:r>
      <w:r w:rsidR="00B263F7" w:rsidRPr="00C05A0F">
        <w:rPr>
          <w:rFonts w:cs="Arial"/>
          <w:szCs w:val="20"/>
        </w:rPr>
        <w:t xml:space="preserve">zarówno </w:t>
      </w:r>
      <w:r w:rsidRPr="00C05A0F">
        <w:rPr>
          <w:rFonts w:cs="Arial"/>
          <w:szCs w:val="20"/>
        </w:rPr>
        <w:t>przedsiębiorczości, jak i innowacji.</w:t>
      </w:r>
    </w:p>
    <w:p w14:paraId="51136828" w14:textId="77777777" w:rsidR="00B93B6D" w:rsidRDefault="00B93B6D" w:rsidP="00B93B6D">
      <w:pPr>
        <w:spacing w:line="240" w:lineRule="auto"/>
        <w:ind w:firstLine="0"/>
        <w:rPr>
          <w:rFonts w:eastAsia="MinionPro-Regular" w:cs="Arial"/>
          <w:b/>
          <w:color w:val="00007E"/>
          <w:sz w:val="24"/>
          <w:szCs w:val="16"/>
          <w:shd w:val="clear" w:color="auto" w:fill="FFFFFF"/>
        </w:rPr>
      </w:pPr>
      <w:r>
        <w:br w:type="page"/>
      </w:r>
    </w:p>
    <w:p w14:paraId="34606BEB" w14:textId="77777777" w:rsidR="00273A61" w:rsidRDefault="00273A61" w:rsidP="00273A61">
      <w:bookmarkStart w:id="73" w:name="_Toc80866779"/>
    </w:p>
    <w:p w14:paraId="708FAB88" w14:textId="7A128AB6" w:rsidR="00B93B6D" w:rsidRPr="00E747C5" w:rsidRDefault="00B93B6D" w:rsidP="009639EA">
      <w:pPr>
        <w:pStyle w:val="Nagwek1"/>
        <w:numPr>
          <w:ilvl w:val="0"/>
          <w:numId w:val="7"/>
        </w:numPr>
        <w:ind w:left="284" w:hanging="284"/>
      </w:pPr>
      <w:r w:rsidRPr="00E747C5">
        <w:t>Załączniki</w:t>
      </w:r>
      <w:bookmarkEnd w:id="73"/>
    </w:p>
    <w:p w14:paraId="52B47AEA" w14:textId="77777777" w:rsidR="00B93B6D" w:rsidRPr="00E747C5" w:rsidRDefault="00B93B6D" w:rsidP="00B93B6D">
      <w:pPr>
        <w:pStyle w:val="Nagwek2"/>
      </w:pPr>
      <w:bookmarkStart w:id="74" w:name="_Toc80866780"/>
      <w:r w:rsidRPr="00E747C5">
        <w:t>Kwestionariusz CAWI/CATI</w:t>
      </w:r>
      <w:bookmarkEnd w:id="74"/>
    </w:p>
    <w:p w14:paraId="70DC3C3F" w14:textId="77777777" w:rsidR="00B93B6D" w:rsidRPr="00474DEB" w:rsidRDefault="00B93B6D" w:rsidP="001F6003">
      <w:pPr>
        <w:tabs>
          <w:tab w:val="left" w:pos="9390"/>
          <w:tab w:val="right" w:pos="10318"/>
        </w:tabs>
        <w:spacing w:before="240" w:after="120" w:line="240" w:lineRule="auto"/>
        <w:ind w:firstLine="0"/>
        <w:rPr>
          <w:rFonts w:eastAsia="Calibri" w:cs="Arial"/>
          <w:sz w:val="19"/>
          <w:szCs w:val="19"/>
        </w:rPr>
      </w:pPr>
      <w:r w:rsidRPr="00474DEB">
        <w:rPr>
          <w:rFonts w:eastAsia="Calibri" w:cs="Arial"/>
          <w:sz w:val="19"/>
          <w:szCs w:val="19"/>
        </w:rPr>
        <w:t>Szanowni Państwo,</w:t>
      </w:r>
      <w:r w:rsidRPr="00474DEB">
        <w:rPr>
          <w:rFonts w:eastAsia="Calibri" w:cs="Arial"/>
          <w:i/>
          <w:sz w:val="19"/>
          <w:szCs w:val="19"/>
        </w:rPr>
        <w:t xml:space="preserve"> </w:t>
      </w:r>
      <w:r w:rsidRPr="00474DEB">
        <w:rPr>
          <w:rFonts w:eastAsia="Calibri" w:cs="Arial"/>
          <w:sz w:val="19"/>
          <w:szCs w:val="19"/>
        </w:rPr>
        <w:t>uprzejmie prosimy o wypełnienie poniższego kwestionariusza dotyczącego działalności Państwa instytucji.</w:t>
      </w:r>
    </w:p>
    <w:p w14:paraId="4C00238A" w14:textId="77777777" w:rsidR="00B93B6D" w:rsidRPr="00474DEB" w:rsidRDefault="00B93B6D" w:rsidP="00E53E1F">
      <w:pPr>
        <w:spacing w:before="240" w:after="200" w:line="240" w:lineRule="auto"/>
        <w:ind w:firstLine="0"/>
        <w:jc w:val="center"/>
        <w:rPr>
          <w:rFonts w:cs="Arial"/>
          <w:b/>
          <w:bCs/>
          <w:szCs w:val="20"/>
        </w:rPr>
      </w:pPr>
      <w:r w:rsidRPr="00474DEB">
        <w:rPr>
          <w:rFonts w:cs="Arial"/>
          <w:b/>
          <w:bCs/>
          <w:szCs w:val="20"/>
        </w:rPr>
        <w:t>Część I. Charakterystyka instytucji</w:t>
      </w:r>
    </w:p>
    <w:p w14:paraId="3C603947" w14:textId="64FD3DD0"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t>Nazwa instytucji:</w:t>
      </w:r>
      <w:r w:rsidRPr="00474DEB">
        <w:rPr>
          <w:rFonts w:cs="Arial"/>
          <w:sz w:val="19"/>
          <w:szCs w:val="19"/>
        </w:rPr>
        <w:t xml:space="preserve"> ………………………</w:t>
      </w:r>
    </w:p>
    <w:p w14:paraId="528231F5" w14:textId="77777777" w:rsidR="00B93B6D" w:rsidRPr="002629CE" w:rsidRDefault="00B93B6D" w:rsidP="00B93B6D">
      <w:pPr>
        <w:spacing w:line="240" w:lineRule="auto"/>
        <w:ind w:firstLine="0"/>
        <w:rPr>
          <w:rFonts w:cs="Arial"/>
          <w:sz w:val="14"/>
          <w:szCs w:val="18"/>
        </w:rPr>
      </w:pPr>
    </w:p>
    <w:p w14:paraId="67C363AF" w14:textId="334D59B1"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t xml:space="preserve"> Miejscowość/gmina: </w:t>
      </w:r>
      <w:r w:rsidRPr="00474DEB">
        <w:rPr>
          <w:rFonts w:cs="Arial"/>
          <w:sz w:val="19"/>
          <w:szCs w:val="19"/>
        </w:rPr>
        <w:t>………………………</w:t>
      </w:r>
    </w:p>
    <w:p w14:paraId="4DD42F0D" w14:textId="77777777" w:rsidR="00B93B6D" w:rsidRPr="002629CE" w:rsidRDefault="00B93B6D" w:rsidP="00B93B6D">
      <w:pPr>
        <w:spacing w:line="240" w:lineRule="auto"/>
        <w:ind w:firstLine="0"/>
        <w:rPr>
          <w:rFonts w:cs="Arial"/>
          <w:sz w:val="14"/>
          <w:szCs w:val="18"/>
        </w:rPr>
      </w:pPr>
    </w:p>
    <w:p w14:paraId="601DF6F0" w14:textId="1E6CD9D7"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 xml:space="preserve"> Rodzaj instytucji:</w:t>
      </w:r>
    </w:p>
    <w:p w14:paraId="789740A2" w14:textId="77777777" w:rsidR="00B93B6D" w:rsidRPr="00474DEB" w:rsidRDefault="00B93B6D" w:rsidP="001F6003">
      <w:pPr>
        <w:spacing w:before="60" w:after="60" w:line="240" w:lineRule="auto"/>
        <w:ind w:firstLine="0"/>
        <w:rPr>
          <w:rFonts w:cs="Arial"/>
          <w:i/>
          <w:iCs/>
          <w:sz w:val="18"/>
          <w:szCs w:val="18"/>
        </w:rPr>
      </w:pPr>
      <w:r w:rsidRPr="00474DEB">
        <w:rPr>
          <w:rFonts w:cs="Arial"/>
          <w:i/>
          <w:iCs/>
          <w:sz w:val="18"/>
          <w:szCs w:val="18"/>
        </w:rPr>
        <w:t>/możliwość wielokrotnego wyboru odpowiedzi/</w:t>
      </w:r>
    </w:p>
    <w:tbl>
      <w:tblPr>
        <w:tblStyle w:val="Tabela-Siatka"/>
        <w:tblW w:w="4892" w:type="pct"/>
        <w:jc w:val="center"/>
        <w:tblLook w:val="04A0" w:firstRow="1" w:lastRow="0" w:firstColumn="1" w:lastColumn="0" w:noHBand="0" w:noVBand="1"/>
      </w:tblPr>
      <w:tblGrid>
        <w:gridCol w:w="2773"/>
        <w:gridCol w:w="2613"/>
        <w:gridCol w:w="2702"/>
      </w:tblGrid>
      <w:tr w:rsidR="00B93B6D" w:rsidRPr="00474DEB" w14:paraId="77F9A204" w14:textId="77777777" w:rsidTr="00331B13">
        <w:trPr>
          <w:trHeight w:val="60"/>
          <w:jc w:val="center"/>
        </w:trPr>
        <w:tc>
          <w:tcPr>
            <w:tcW w:w="2773" w:type="dxa"/>
            <w:shd w:val="clear" w:color="auto" w:fill="E2EFD9" w:themeFill="accent6" w:themeFillTint="33"/>
            <w:vAlign w:val="center"/>
          </w:tcPr>
          <w:p w14:paraId="5D9772D2" w14:textId="77777777" w:rsidR="00B93B6D" w:rsidRPr="00474DEB" w:rsidRDefault="00B93B6D" w:rsidP="00235670">
            <w:pPr>
              <w:spacing w:before="40" w:after="40" w:line="22" w:lineRule="atLeast"/>
              <w:ind w:firstLine="0"/>
              <w:jc w:val="center"/>
              <w:rPr>
                <w:b/>
                <w:sz w:val="16"/>
                <w:szCs w:val="16"/>
              </w:rPr>
            </w:pPr>
            <w:r w:rsidRPr="00474DEB">
              <w:rPr>
                <w:b/>
                <w:sz w:val="16"/>
                <w:szCs w:val="16"/>
              </w:rPr>
              <w:t>1. Instytucja wsparcia przedsiębiorczości</w:t>
            </w:r>
          </w:p>
        </w:tc>
        <w:tc>
          <w:tcPr>
            <w:tcW w:w="2613" w:type="dxa"/>
            <w:shd w:val="clear" w:color="auto" w:fill="E2EFD9" w:themeFill="accent6" w:themeFillTint="33"/>
            <w:vAlign w:val="center"/>
          </w:tcPr>
          <w:p w14:paraId="161CD8C1" w14:textId="77777777" w:rsidR="00B93B6D" w:rsidRPr="00474DEB" w:rsidRDefault="00B93B6D" w:rsidP="00235670">
            <w:pPr>
              <w:spacing w:before="40" w:after="40" w:line="22" w:lineRule="atLeast"/>
              <w:ind w:firstLine="0"/>
              <w:jc w:val="center"/>
              <w:rPr>
                <w:b/>
                <w:sz w:val="16"/>
                <w:szCs w:val="16"/>
              </w:rPr>
            </w:pPr>
            <w:r w:rsidRPr="00474DEB">
              <w:rPr>
                <w:b/>
                <w:sz w:val="16"/>
                <w:szCs w:val="16"/>
              </w:rPr>
              <w:t>2. Instytucja wsparcia innowacji</w:t>
            </w:r>
          </w:p>
        </w:tc>
        <w:tc>
          <w:tcPr>
            <w:tcW w:w="2702" w:type="dxa"/>
            <w:shd w:val="clear" w:color="auto" w:fill="E2EFD9" w:themeFill="accent6" w:themeFillTint="33"/>
          </w:tcPr>
          <w:p w14:paraId="6BB41E41" w14:textId="77777777" w:rsidR="00B93B6D" w:rsidRPr="00474DEB" w:rsidRDefault="00B93B6D" w:rsidP="00235670">
            <w:pPr>
              <w:spacing w:before="40" w:after="40" w:line="22" w:lineRule="atLeast"/>
              <w:ind w:firstLine="0"/>
              <w:jc w:val="center"/>
              <w:rPr>
                <w:b/>
                <w:sz w:val="16"/>
                <w:szCs w:val="16"/>
              </w:rPr>
            </w:pPr>
            <w:r w:rsidRPr="00474DEB">
              <w:rPr>
                <w:b/>
                <w:sz w:val="16"/>
                <w:szCs w:val="16"/>
              </w:rPr>
              <w:t xml:space="preserve">3. </w:t>
            </w:r>
            <w:proofErr w:type="spellStart"/>
            <w:r w:rsidRPr="00474DEB">
              <w:rPr>
                <w:b/>
                <w:sz w:val="16"/>
                <w:szCs w:val="16"/>
              </w:rPr>
              <w:t>Pozabankowa</w:t>
            </w:r>
            <w:proofErr w:type="spellEnd"/>
            <w:r w:rsidRPr="00474DEB">
              <w:rPr>
                <w:b/>
                <w:sz w:val="16"/>
                <w:szCs w:val="16"/>
              </w:rPr>
              <w:t xml:space="preserve"> instytucja finansowa</w:t>
            </w:r>
          </w:p>
        </w:tc>
      </w:tr>
      <w:tr w:rsidR="00B93B6D" w:rsidRPr="00474DEB" w14:paraId="512AAC90" w14:textId="77777777" w:rsidTr="001F6003">
        <w:trPr>
          <w:trHeight w:val="128"/>
          <w:jc w:val="center"/>
        </w:trPr>
        <w:tc>
          <w:tcPr>
            <w:tcW w:w="2773" w:type="dxa"/>
            <w:vAlign w:val="center"/>
          </w:tcPr>
          <w:p w14:paraId="3EC95DC7" w14:textId="30F8127D" w:rsidR="00B93B6D" w:rsidRPr="00474DEB" w:rsidRDefault="00B93B6D" w:rsidP="00235670">
            <w:pPr>
              <w:pStyle w:val="Akapitzlist"/>
              <w:numPr>
                <w:ilvl w:val="0"/>
                <w:numId w:val="41"/>
              </w:numPr>
              <w:spacing w:before="40" w:after="40" w:line="22" w:lineRule="atLeast"/>
              <w:ind w:left="170" w:hanging="170"/>
              <w:contextualSpacing w:val="0"/>
              <w:jc w:val="left"/>
              <w:rPr>
                <w:sz w:val="16"/>
                <w:szCs w:val="16"/>
              </w:rPr>
            </w:pPr>
            <w:r w:rsidRPr="00474DEB">
              <w:rPr>
                <w:rFonts w:cs="Arial"/>
                <w:sz w:val="16"/>
                <w:szCs w:val="16"/>
              </w:rPr>
              <w:t>I</w:t>
            </w:r>
            <w:r w:rsidRPr="00474DEB">
              <w:rPr>
                <w:sz w:val="16"/>
                <w:szCs w:val="16"/>
              </w:rPr>
              <w:t>nkubator przedsiębiorczości</w:t>
            </w:r>
          </w:p>
        </w:tc>
        <w:tc>
          <w:tcPr>
            <w:tcW w:w="2613" w:type="dxa"/>
            <w:vAlign w:val="center"/>
          </w:tcPr>
          <w:p w14:paraId="4E1F6B8A" w14:textId="059C9429" w:rsidR="00B93B6D" w:rsidRPr="00474DEB" w:rsidRDefault="00B93B6D" w:rsidP="00235670">
            <w:pPr>
              <w:pStyle w:val="Akapitzlist"/>
              <w:numPr>
                <w:ilvl w:val="0"/>
                <w:numId w:val="42"/>
              </w:numPr>
              <w:spacing w:before="40" w:after="40" w:line="22" w:lineRule="atLeast"/>
              <w:ind w:left="170" w:hanging="170"/>
              <w:contextualSpacing w:val="0"/>
              <w:jc w:val="left"/>
              <w:rPr>
                <w:sz w:val="16"/>
                <w:szCs w:val="16"/>
              </w:rPr>
            </w:pPr>
            <w:r w:rsidRPr="00474DEB">
              <w:rPr>
                <w:sz w:val="16"/>
                <w:szCs w:val="16"/>
              </w:rPr>
              <w:t>Centrum innowacji</w:t>
            </w:r>
          </w:p>
        </w:tc>
        <w:tc>
          <w:tcPr>
            <w:tcW w:w="2702" w:type="dxa"/>
            <w:vAlign w:val="center"/>
          </w:tcPr>
          <w:p w14:paraId="266D7B94" w14:textId="60ABD92C" w:rsidR="00B93B6D" w:rsidRPr="00474DEB" w:rsidRDefault="00B93B6D" w:rsidP="00235670">
            <w:pPr>
              <w:pStyle w:val="Akapitzlist"/>
              <w:numPr>
                <w:ilvl w:val="0"/>
                <w:numId w:val="43"/>
              </w:numPr>
              <w:spacing w:before="40" w:after="40" w:line="22" w:lineRule="atLeast"/>
              <w:ind w:left="170" w:hanging="170"/>
              <w:contextualSpacing w:val="0"/>
              <w:jc w:val="left"/>
              <w:rPr>
                <w:sz w:val="16"/>
                <w:szCs w:val="16"/>
              </w:rPr>
            </w:pPr>
            <w:r w:rsidRPr="00474DEB">
              <w:rPr>
                <w:sz w:val="16"/>
                <w:szCs w:val="16"/>
              </w:rPr>
              <w:t>Fundusz pożyczkowy</w:t>
            </w:r>
          </w:p>
        </w:tc>
      </w:tr>
      <w:tr w:rsidR="00B93B6D" w:rsidRPr="00474DEB" w14:paraId="445DE4AB" w14:textId="77777777" w:rsidTr="001F6003">
        <w:trPr>
          <w:trHeight w:val="128"/>
          <w:jc w:val="center"/>
        </w:trPr>
        <w:tc>
          <w:tcPr>
            <w:tcW w:w="2773" w:type="dxa"/>
            <w:vAlign w:val="center"/>
          </w:tcPr>
          <w:p w14:paraId="6D2AFB4F" w14:textId="0CC8AB6F" w:rsidR="00B93B6D" w:rsidRPr="00474DEB" w:rsidRDefault="00B93B6D" w:rsidP="00235670">
            <w:pPr>
              <w:pStyle w:val="Akapitzlist"/>
              <w:numPr>
                <w:ilvl w:val="0"/>
                <w:numId w:val="41"/>
              </w:numPr>
              <w:spacing w:before="40" w:after="40" w:line="22" w:lineRule="atLeast"/>
              <w:ind w:left="170" w:hanging="170"/>
              <w:contextualSpacing w:val="0"/>
              <w:jc w:val="left"/>
              <w:rPr>
                <w:sz w:val="16"/>
                <w:szCs w:val="16"/>
              </w:rPr>
            </w:pPr>
            <w:r w:rsidRPr="00474DEB">
              <w:rPr>
                <w:sz w:val="16"/>
                <w:szCs w:val="16"/>
              </w:rPr>
              <w:t xml:space="preserve">Agencja rozwoju regionalnego </w:t>
            </w:r>
            <w:r w:rsidR="00B150ED">
              <w:rPr>
                <w:sz w:val="16"/>
                <w:szCs w:val="16"/>
              </w:rPr>
              <w:br/>
            </w:r>
            <w:r w:rsidRPr="00474DEB">
              <w:rPr>
                <w:sz w:val="16"/>
                <w:szCs w:val="16"/>
              </w:rPr>
              <w:t>i lokalnego</w:t>
            </w:r>
          </w:p>
        </w:tc>
        <w:tc>
          <w:tcPr>
            <w:tcW w:w="2613" w:type="dxa"/>
            <w:vAlign w:val="center"/>
          </w:tcPr>
          <w:p w14:paraId="24F7EE3A" w14:textId="734EF435" w:rsidR="00B93B6D" w:rsidRPr="00474DEB" w:rsidRDefault="00B93B6D" w:rsidP="00235670">
            <w:pPr>
              <w:pStyle w:val="Akapitzlist"/>
              <w:numPr>
                <w:ilvl w:val="0"/>
                <w:numId w:val="42"/>
              </w:numPr>
              <w:spacing w:before="40" w:after="40" w:line="22" w:lineRule="atLeast"/>
              <w:ind w:left="170" w:hanging="170"/>
              <w:contextualSpacing w:val="0"/>
              <w:jc w:val="left"/>
              <w:rPr>
                <w:sz w:val="16"/>
                <w:szCs w:val="16"/>
              </w:rPr>
            </w:pPr>
            <w:r w:rsidRPr="00474DEB">
              <w:rPr>
                <w:sz w:val="16"/>
                <w:szCs w:val="16"/>
              </w:rPr>
              <w:t>Centrum transferu technologii</w:t>
            </w:r>
          </w:p>
        </w:tc>
        <w:tc>
          <w:tcPr>
            <w:tcW w:w="2702" w:type="dxa"/>
            <w:vAlign w:val="center"/>
          </w:tcPr>
          <w:p w14:paraId="567AE988" w14:textId="0537A6C4" w:rsidR="00B93B6D" w:rsidRPr="00474DEB" w:rsidRDefault="00B93B6D" w:rsidP="00235670">
            <w:pPr>
              <w:pStyle w:val="Akapitzlist"/>
              <w:numPr>
                <w:ilvl w:val="0"/>
                <w:numId w:val="43"/>
              </w:numPr>
              <w:spacing w:before="40" w:after="40" w:line="22" w:lineRule="atLeast"/>
              <w:ind w:left="170" w:hanging="170"/>
              <w:contextualSpacing w:val="0"/>
              <w:jc w:val="left"/>
              <w:rPr>
                <w:sz w:val="16"/>
                <w:szCs w:val="16"/>
              </w:rPr>
            </w:pPr>
            <w:r w:rsidRPr="00474DEB">
              <w:rPr>
                <w:sz w:val="16"/>
                <w:szCs w:val="16"/>
              </w:rPr>
              <w:t>Fundusz poręczeń kredytowych</w:t>
            </w:r>
          </w:p>
        </w:tc>
      </w:tr>
      <w:tr w:rsidR="00B93B6D" w:rsidRPr="00474DEB" w14:paraId="4CA35DE7" w14:textId="77777777" w:rsidTr="001F6003">
        <w:trPr>
          <w:trHeight w:val="128"/>
          <w:jc w:val="center"/>
        </w:trPr>
        <w:tc>
          <w:tcPr>
            <w:tcW w:w="2773" w:type="dxa"/>
            <w:vAlign w:val="center"/>
          </w:tcPr>
          <w:p w14:paraId="611A3AED" w14:textId="634E835C" w:rsidR="00B93B6D" w:rsidRPr="00474DEB" w:rsidRDefault="00B93B6D" w:rsidP="00235670">
            <w:pPr>
              <w:pStyle w:val="Akapitzlist"/>
              <w:numPr>
                <w:ilvl w:val="0"/>
                <w:numId w:val="41"/>
              </w:numPr>
              <w:spacing w:before="40" w:after="40" w:line="22" w:lineRule="atLeast"/>
              <w:ind w:left="170" w:hanging="170"/>
              <w:contextualSpacing w:val="0"/>
              <w:jc w:val="left"/>
              <w:rPr>
                <w:sz w:val="16"/>
                <w:szCs w:val="16"/>
              </w:rPr>
            </w:pPr>
            <w:r w:rsidRPr="00474DEB">
              <w:rPr>
                <w:sz w:val="16"/>
                <w:szCs w:val="16"/>
              </w:rPr>
              <w:t>Ośrodek wsparcia przedsiębiorczości</w:t>
            </w:r>
          </w:p>
        </w:tc>
        <w:tc>
          <w:tcPr>
            <w:tcW w:w="2613" w:type="dxa"/>
            <w:vAlign w:val="center"/>
          </w:tcPr>
          <w:p w14:paraId="465388E3" w14:textId="06AB3081" w:rsidR="00B93B6D" w:rsidRPr="00474DEB" w:rsidRDefault="00B93B6D" w:rsidP="00235670">
            <w:pPr>
              <w:pStyle w:val="Akapitzlist"/>
              <w:numPr>
                <w:ilvl w:val="0"/>
                <w:numId w:val="42"/>
              </w:numPr>
              <w:spacing w:before="40" w:after="40" w:line="22" w:lineRule="atLeast"/>
              <w:ind w:left="170" w:hanging="170"/>
              <w:contextualSpacing w:val="0"/>
              <w:jc w:val="left"/>
              <w:rPr>
                <w:sz w:val="16"/>
                <w:szCs w:val="16"/>
              </w:rPr>
            </w:pPr>
            <w:r w:rsidRPr="00474DEB">
              <w:rPr>
                <w:sz w:val="16"/>
                <w:szCs w:val="16"/>
              </w:rPr>
              <w:t>Inkubator technologiczny</w:t>
            </w:r>
          </w:p>
        </w:tc>
        <w:tc>
          <w:tcPr>
            <w:tcW w:w="2702" w:type="dxa"/>
            <w:vAlign w:val="center"/>
          </w:tcPr>
          <w:p w14:paraId="0DB750CC" w14:textId="0ADCB6FD" w:rsidR="00B93B6D" w:rsidRPr="00474DEB" w:rsidRDefault="00B93B6D" w:rsidP="00235670">
            <w:pPr>
              <w:pStyle w:val="Akapitzlist"/>
              <w:numPr>
                <w:ilvl w:val="0"/>
                <w:numId w:val="43"/>
              </w:numPr>
              <w:spacing w:before="40" w:after="40" w:line="22" w:lineRule="atLeast"/>
              <w:ind w:left="170" w:hanging="170"/>
              <w:contextualSpacing w:val="0"/>
              <w:jc w:val="left"/>
              <w:rPr>
                <w:sz w:val="16"/>
                <w:szCs w:val="16"/>
              </w:rPr>
            </w:pPr>
            <w:r w:rsidRPr="00474DEB">
              <w:rPr>
                <w:sz w:val="16"/>
                <w:szCs w:val="16"/>
              </w:rPr>
              <w:t>Fundusz kapitału zalążkowego</w:t>
            </w:r>
          </w:p>
        </w:tc>
      </w:tr>
      <w:tr w:rsidR="00B93B6D" w:rsidRPr="00474DEB" w14:paraId="5699EA1E" w14:textId="77777777" w:rsidTr="001F6003">
        <w:trPr>
          <w:trHeight w:val="128"/>
          <w:jc w:val="center"/>
        </w:trPr>
        <w:tc>
          <w:tcPr>
            <w:tcW w:w="2773" w:type="dxa"/>
            <w:vAlign w:val="center"/>
          </w:tcPr>
          <w:p w14:paraId="32563ECF" w14:textId="2E6F5ACE" w:rsidR="00B93B6D" w:rsidRPr="00474DEB" w:rsidRDefault="00B93B6D" w:rsidP="00235670">
            <w:pPr>
              <w:pStyle w:val="Akapitzlist"/>
              <w:numPr>
                <w:ilvl w:val="0"/>
                <w:numId w:val="41"/>
              </w:numPr>
              <w:spacing w:before="40" w:after="40" w:line="22" w:lineRule="atLeast"/>
              <w:ind w:left="170" w:hanging="170"/>
              <w:contextualSpacing w:val="0"/>
              <w:jc w:val="left"/>
              <w:rPr>
                <w:sz w:val="16"/>
                <w:szCs w:val="16"/>
              </w:rPr>
            </w:pPr>
            <w:r w:rsidRPr="00474DEB">
              <w:rPr>
                <w:sz w:val="16"/>
                <w:szCs w:val="16"/>
              </w:rPr>
              <w:t>Centrum wspierania biznesu</w:t>
            </w:r>
          </w:p>
        </w:tc>
        <w:tc>
          <w:tcPr>
            <w:tcW w:w="2613" w:type="dxa"/>
            <w:vAlign w:val="center"/>
          </w:tcPr>
          <w:p w14:paraId="31B46783" w14:textId="08CD2861" w:rsidR="00B93B6D" w:rsidRPr="00474DEB" w:rsidRDefault="00B93B6D" w:rsidP="00235670">
            <w:pPr>
              <w:pStyle w:val="Akapitzlist"/>
              <w:numPr>
                <w:ilvl w:val="0"/>
                <w:numId w:val="42"/>
              </w:numPr>
              <w:spacing w:before="40" w:after="40" w:line="22" w:lineRule="atLeast"/>
              <w:ind w:left="170" w:hanging="170"/>
              <w:contextualSpacing w:val="0"/>
              <w:jc w:val="left"/>
              <w:rPr>
                <w:sz w:val="16"/>
                <w:szCs w:val="16"/>
              </w:rPr>
            </w:pPr>
            <w:r w:rsidRPr="00474DEB">
              <w:rPr>
                <w:sz w:val="16"/>
                <w:szCs w:val="16"/>
              </w:rPr>
              <w:t>Park technologiczny</w:t>
            </w:r>
          </w:p>
        </w:tc>
        <w:tc>
          <w:tcPr>
            <w:tcW w:w="2702" w:type="dxa"/>
            <w:vAlign w:val="center"/>
          </w:tcPr>
          <w:p w14:paraId="70F3DE09" w14:textId="5D307D89" w:rsidR="00B93B6D" w:rsidRPr="00474DEB" w:rsidRDefault="00B93B6D" w:rsidP="00235670">
            <w:pPr>
              <w:pStyle w:val="Akapitzlist"/>
              <w:numPr>
                <w:ilvl w:val="0"/>
                <w:numId w:val="43"/>
              </w:numPr>
              <w:spacing w:before="40" w:after="40" w:line="22" w:lineRule="atLeast"/>
              <w:ind w:left="170" w:hanging="170"/>
              <w:contextualSpacing w:val="0"/>
              <w:jc w:val="left"/>
              <w:rPr>
                <w:sz w:val="16"/>
                <w:szCs w:val="16"/>
              </w:rPr>
            </w:pPr>
            <w:r w:rsidRPr="00474DEB">
              <w:rPr>
                <w:sz w:val="16"/>
                <w:szCs w:val="16"/>
              </w:rPr>
              <w:t>Inny podmiot: ……….</w:t>
            </w:r>
          </w:p>
        </w:tc>
      </w:tr>
      <w:tr w:rsidR="00B93B6D" w:rsidRPr="00474DEB" w14:paraId="73006BB9" w14:textId="77777777" w:rsidTr="001F6003">
        <w:trPr>
          <w:trHeight w:val="128"/>
          <w:jc w:val="center"/>
        </w:trPr>
        <w:tc>
          <w:tcPr>
            <w:tcW w:w="2773" w:type="dxa"/>
            <w:vAlign w:val="center"/>
          </w:tcPr>
          <w:p w14:paraId="69B75BA2" w14:textId="291D5935" w:rsidR="00B93B6D" w:rsidRPr="00474DEB" w:rsidRDefault="001F6003" w:rsidP="00235670">
            <w:pPr>
              <w:pStyle w:val="Akapitzlist"/>
              <w:numPr>
                <w:ilvl w:val="0"/>
                <w:numId w:val="41"/>
              </w:numPr>
              <w:spacing w:before="40" w:after="40" w:line="22" w:lineRule="atLeast"/>
              <w:ind w:left="170" w:hanging="170"/>
              <w:contextualSpacing w:val="0"/>
              <w:jc w:val="left"/>
              <w:rPr>
                <w:sz w:val="16"/>
                <w:szCs w:val="16"/>
              </w:rPr>
            </w:pPr>
            <w:r w:rsidRPr="00474DEB">
              <w:rPr>
                <w:sz w:val="16"/>
                <w:szCs w:val="16"/>
              </w:rPr>
              <w:t>Izba gospodarcza/</w:t>
            </w:r>
            <w:r w:rsidR="00B93B6D" w:rsidRPr="00474DEB">
              <w:rPr>
                <w:sz w:val="16"/>
                <w:szCs w:val="16"/>
              </w:rPr>
              <w:t>przemysłowa</w:t>
            </w:r>
          </w:p>
        </w:tc>
        <w:tc>
          <w:tcPr>
            <w:tcW w:w="2613" w:type="dxa"/>
            <w:vAlign w:val="center"/>
          </w:tcPr>
          <w:p w14:paraId="3A4354C8" w14:textId="505A36AF" w:rsidR="00B93B6D" w:rsidRPr="00474DEB" w:rsidRDefault="00B93B6D" w:rsidP="00235670">
            <w:pPr>
              <w:pStyle w:val="Akapitzlist"/>
              <w:numPr>
                <w:ilvl w:val="0"/>
                <w:numId w:val="42"/>
              </w:numPr>
              <w:spacing w:before="40" w:after="40" w:line="22" w:lineRule="atLeast"/>
              <w:ind w:left="170" w:hanging="170"/>
              <w:contextualSpacing w:val="0"/>
              <w:jc w:val="left"/>
              <w:rPr>
                <w:sz w:val="16"/>
                <w:szCs w:val="16"/>
              </w:rPr>
            </w:pPr>
            <w:r w:rsidRPr="00474DEB">
              <w:rPr>
                <w:sz w:val="16"/>
                <w:szCs w:val="16"/>
              </w:rPr>
              <w:t>Inny podmiot: ……….</w:t>
            </w:r>
          </w:p>
        </w:tc>
        <w:tc>
          <w:tcPr>
            <w:tcW w:w="2702" w:type="dxa"/>
            <w:vAlign w:val="center"/>
          </w:tcPr>
          <w:p w14:paraId="44184AF5" w14:textId="77777777" w:rsidR="00B93B6D" w:rsidRPr="00474DEB" w:rsidRDefault="00B93B6D" w:rsidP="00235670">
            <w:pPr>
              <w:spacing w:before="40" w:after="40" w:line="22" w:lineRule="atLeast"/>
              <w:ind w:firstLine="0"/>
              <w:jc w:val="left"/>
              <w:rPr>
                <w:sz w:val="16"/>
                <w:szCs w:val="16"/>
              </w:rPr>
            </w:pPr>
          </w:p>
        </w:tc>
      </w:tr>
      <w:tr w:rsidR="00B93B6D" w:rsidRPr="00474DEB" w14:paraId="318056D3" w14:textId="77777777" w:rsidTr="001F6003">
        <w:trPr>
          <w:trHeight w:val="128"/>
          <w:jc w:val="center"/>
        </w:trPr>
        <w:tc>
          <w:tcPr>
            <w:tcW w:w="2773" w:type="dxa"/>
            <w:vAlign w:val="center"/>
          </w:tcPr>
          <w:p w14:paraId="7231866C" w14:textId="3ED44C3A" w:rsidR="00B93B6D" w:rsidRPr="00474DEB" w:rsidRDefault="00B93B6D" w:rsidP="00235670">
            <w:pPr>
              <w:pStyle w:val="Akapitzlist"/>
              <w:numPr>
                <w:ilvl w:val="0"/>
                <w:numId w:val="41"/>
              </w:numPr>
              <w:spacing w:before="40" w:after="40" w:line="22" w:lineRule="atLeast"/>
              <w:ind w:left="170" w:hanging="170"/>
              <w:contextualSpacing w:val="0"/>
              <w:jc w:val="left"/>
              <w:rPr>
                <w:sz w:val="16"/>
                <w:szCs w:val="16"/>
              </w:rPr>
            </w:pPr>
            <w:r w:rsidRPr="00474DEB">
              <w:rPr>
                <w:sz w:val="16"/>
                <w:szCs w:val="16"/>
              </w:rPr>
              <w:t>Inny podmiot: ……….</w:t>
            </w:r>
          </w:p>
        </w:tc>
        <w:tc>
          <w:tcPr>
            <w:tcW w:w="2613" w:type="dxa"/>
            <w:vAlign w:val="center"/>
          </w:tcPr>
          <w:p w14:paraId="70FEE4ED" w14:textId="77777777" w:rsidR="00B93B6D" w:rsidRPr="00474DEB" w:rsidRDefault="00B93B6D" w:rsidP="00235670">
            <w:pPr>
              <w:spacing w:before="40" w:after="40" w:line="22" w:lineRule="atLeast"/>
              <w:ind w:firstLine="0"/>
              <w:jc w:val="left"/>
              <w:rPr>
                <w:sz w:val="16"/>
                <w:szCs w:val="16"/>
              </w:rPr>
            </w:pPr>
          </w:p>
        </w:tc>
        <w:tc>
          <w:tcPr>
            <w:tcW w:w="2702" w:type="dxa"/>
            <w:vAlign w:val="center"/>
          </w:tcPr>
          <w:p w14:paraId="7DA15680" w14:textId="77777777" w:rsidR="00B93B6D" w:rsidRPr="00474DEB" w:rsidRDefault="00B93B6D" w:rsidP="00235670">
            <w:pPr>
              <w:spacing w:before="40" w:after="40" w:line="22" w:lineRule="atLeast"/>
              <w:ind w:firstLine="0"/>
              <w:jc w:val="left"/>
              <w:rPr>
                <w:sz w:val="16"/>
                <w:szCs w:val="16"/>
              </w:rPr>
            </w:pPr>
          </w:p>
        </w:tc>
      </w:tr>
    </w:tbl>
    <w:p w14:paraId="238FACE7" w14:textId="77777777" w:rsidR="00B93B6D" w:rsidRPr="002629CE" w:rsidRDefault="00B93B6D" w:rsidP="00B93B6D">
      <w:pPr>
        <w:spacing w:line="240" w:lineRule="auto"/>
        <w:ind w:firstLine="0"/>
        <w:rPr>
          <w:sz w:val="14"/>
          <w:szCs w:val="18"/>
        </w:rPr>
      </w:pPr>
    </w:p>
    <w:p w14:paraId="59E8E1FF" w14:textId="1B9707C7"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t xml:space="preserve"> Rok założenia instytucji:</w:t>
      </w:r>
      <w:r w:rsidRPr="00474DEB">
        <w:rPr>
          <w:rFonts w:cs="Arial"/>
          <w:sz w:val="19"/>
          <w:szCs w:val="19"/>
        </w:rPr>
        <w:t xml:space="preserve"> ………………………</w:t>
      </w:r>
    </w:p>
    <w:p w14:paraId="5632E9CC" w14:textId="77777777" w:rsidR="00B93B6D" w:rsidRPr="002629CE" w:rsidRDefault="00B93B6D" w:rsidP="00B93B6D">
      <w:pPr>
        <w:spacing w:line="240" w:lineRule="auto"/>
        <w:ind w:firstLine="0"/>
        <w:rPr>
          <w:rFonts w:cs="Arial"/>
          <w:sz w:val="14"/>
          <w:szCs w:val="18"/>
        </w:rPr>
      </w:pPr>
    </w:p>
    <w:p w14:paraId="7A40221B" w14:textId="39C33CA1"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 xml:space="preserve"> Zasięg dz</w:t>
      </w:r>
      <w:r w:rsidR="001F6003" w:rsidRPr="00474DEB">
        <w:rPr>
          <w:rFonts w:cs="Arial"/>
          <w:b/>
          <w:bCs/>
          <w:sz w:val="19"/>
          <w:szCs w:val="19"/>
        </w:rPr>
        <w:t>iałania i zasięg odbioru oferty</w:t>
      </w:r>
    </w:p>
    <w:tbl>
      <w:tblPr>
        <w:tblStyle w:val="Tabela-Siatka"/>
        <w:tblW w:w="0" w:type="auto"/>
        <w:jc w:val="center"/>
        <w:tblLook w:val="04A0" w:firstRow="1" w:lastRow="0" w:firstColumn="1" w:lastColumn="0" w:noHBand="0" w:noVBand="1"/>
      </w:tblPr>
      <w:tblGrid>
        <w:gridCol w:w="1985"/>
        <w:gridCol w:w="2864"/>
        <w:gridCol w:w="2976"/>
      </w:tblGrid>
      <w:tr w:rsidR="00B93B6D" w:rsidRPr="00474DEB" w14:paraId="3C49DAB7" w14:textId="77777777" w:rsidTr="00591B5A">
        <w:trPr>
          <w:trHeight w:val="101"/>
          <w:jc w:val="center"/>
        </w:trPr>
        <w:tc>
          <w:tcPr>
            <w:tcW w:w="1985" w:type="dxa"/>
            <w:shd w:val="clear" w:color="auto" w:fill="E2EFD9" w:themeFill="accent6" w:themeFillTint="33"/>
            <w:vAlign w:val="center"/>
          </w:tcPr>
          <w:p w14:paraId="09694E56" w14:textId="77777777" w:rsidR="00B93B6D" w:rsidRPr="00474DEB" w:rsidRDefault="00B93B6D" w:rsidP="00235670">
            <w:pPr>
              <w:spacing w:before="40" w:after="40" w:line="22" w:lineRule="atLeast"/>
              <w:ind w:firstLine="0"/>
              <w:jc w:val="center"/>
              <w:rPr>
                <w:sz w:val="16"/>
                <w:szCs w:val="16"/>
              </w:rPr>
            </w:pPr>
          </w:p>
        </w:tc>
        <w:tc>
          <w:tcPr>
            <w:tcW w:w="2864" w:type="dxa"/>
            <w:shd w:val="clear" w:color="auto" w:fill="E2EFD9" w:themeFill="accent6" w:themeFillTint="33"/>
            <w:vAlign w:val="center"/>
          </w:tcPr>
          <w:p w14:paraId="163B06A7" w14:textId="2F2C747E" w:rsidR="00B93B6D" w:rsidRPr="00474DEB" w:rsidRDefault="00B93B6D" w:rsidP="00235670">
            <w:pPr>
              <w:spacing w:before="40" w:after="40" w:line="22" w:lineRule="atLeast"/>
              <w:ind w:firstLine="0"/>
              <w:jc w:val="center"/>
              <w:rPr>
                <w:b/>
                <w:sz w:val="16"/>
                <w:szCs w:val="16"/>
              </w:rPr>
            </w:pPr>
            <w:r w:rsidRPr="00474DEB">
              <w:rPr>
                <w:b/>
                <w:sz w:val="16"/>
                <w:szCs w:val="16"/>
              </w:rPr>
              <w:t>Zasięg działania</w:t>
            </w:r>
            <w:r w:rsidR="008A31A5" w:rsidRPr="00474DEB">
              <w:rPr>
                <w:b/>
                <w:sz w:val="16"/>
                <w:szCs w:val="16"/>
              </w:rPr>
              <w:br/>
            </w:r>
            <w:r w:rsidRPr="00474DEB">
              <w:rPr>
                <w:b/>
                <w:sz w:val="16"/>
                <w:szCs w:val="16"/>
              </w:rPr>
              <w:t>(rozumiany jako założony zakres oddziaływania instytucji)</w:t>
            </w:r>
          </w:p>
        </w:tc>
        <w:tc>
          <w:tcPr>
            <w:tcW w:w="2976" w:type="dxa"/>
            <w:shd w:val="clear" w:color="auto" w:fill="E2EFD9" w:themeFill="accent6" w:themeFillTint="33"/>
            <w:vAlign w:val="center"/>
          </w:tcPr>
          <w:p w14:paraId="160E43C0" w14:textId="5522358A" w:rsidR="00B93B6D" w:rsidRPr="00474DEB" w:rsidRDefault="00B93B6D" w:rsidP="00235670">
            <w:pPr>
              <w:spacing w:before="40" w:after="40" w:line="22" w:lineRule="atLeast"/>
              <w:ind w:firstLine="0"/>
              <w:jc w:val="center"/>
              <w:rPr>
                <w:b/>
                <w:sz w:val="16"/>
                <w:szCs w:val="16"/>
              </w:rPr>
            </w:pPr>
            <w:r w:rsidRPr="00474DEB">
              <w:rPr>
                <w:b/>
                <w:sz w:val="16"/>
                <w:szCs w:val="16"/>
              </w:rPr>
              <w:t>Zasięg odbioru</w:t>
            </w:r>
            <w:r w:rsidR="008A31A5" w:rsidRPr="00474DEB">
              <w:rPr>
                <w:b/>
                <w:sz w:val="16"/>
                <w:szCs w:val="16"/>
              </w:rPr>
              <w:br/>
            </w:r>
            <w:r w:rsidRPr="00474DEB">
              <w:rPr>
                <w:b/>
                <w:sz w:val="16"/>
                <w:szCs w:val="16"/>
              </w:rPr>
              <w:t>(rozumiany jako rzeczywisty zakres oddziaływania instytucji)</w:t>
            </w:r>
          </w:p>
        </w:tc>
      </w:tr>
      <w:tr w:rsidR="00B93B6D" w:rsidRPr="00474DEB" w14:paraId="3F974BA8" w14:textId="77777777" w:rsidTr="00591B5A">
        <w:trPr>
          <w:trHeight w:val="225"/>
          <w:jc w:val="center"/>
        </w:trPr>
        <w:tc>
          <w:tcPr>
            <w:tcW w:w="1985" w:type="dxa"/>
          </w:tcPr>
          <w:p w14:paraId="785880A2" w14:textId="5F8A3725"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Międzynarodowy</w:t>
            </w:r>
          </w:p>
        </w:tc>
        <w:tc>
          <w:tcPr>
            <w:tcW w:w="2864" w:type="dxa"/>
          </w:tcPr>
          <w:p w14:paraId="764BC51A" w14:textId="77777777" w:rsidR="00B93B6D" w:rsidRPr="00474DEB" w:rsidRDefault="00B93B6D" w:rsidP="00235670">
            <w:pPr>
              <w:spacing w:before="40" w:after="40" w:line="22" w:lineRule="atLeast"/>
              <w:ind w:firstLine="0"/>
              <w:rPr>
                <w:sz w:val="16"/>
                <w:szCs w:val="16"/>
              </w:rPr>
            </w:pPr>
          </w:p>
        </w:tc>
        <w:tc>
          <w:tcPr>
            <w:tcW w:w="2976" w:type="dxa"/>
          </w:tcPr>
          <w:p w14:paraId="53D57932" w14:textId="77777777" w:rsidR="00B93B6D" w:rsidRPr="00474DEB" w:rsidRDefault="00B93B6D" w:rsidP="00235670">
            <w:pPr>
              <w:spacing w:before="40" w:after="40" w:line="22" w:lineRule="atLeast"/>
              <w:ind w:firstLine="0"/>
              <w:rPr>
                <w:sz w:val="16"/>
                <w:szCs w:val="16"/>
              </w:rPr>
            </w:pPr>
          </w:p>
        </w:tc>
      </w:tr>
      <w:tr w:rsidR="00B93B6D" w:rsidRPr="00474DEB" w14:paraId="2C266EE0" w14:textId="77777777" w:rsidTr="00591B5A">
        <w:trPr>
          <w:trHeight w:val="225"/>
          <w:jc w:val="center"/>
        </w:trPr>
        <w:tc>
          <w:tcPr>
            <w:tcW w:w="1985" w:type="dxa"/>
          </w:tcPr>
          <w:p w14:paraId="2A3E335D" w14:textId="3ECDDD07"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Krajowy</w:t>
            </w:r>
          </w:p>
        </w:tc>
        <w:tc>
          <w:tcPr>
            <w:tcW w:w="2864" w:type="dxa"/>
          </w:tcPr>
          <w:p w14:paraId="2F454DA1" w14:textId="77777777" w:rsidR="00B93B6D" w:rsidRPr="00474DEB" w:rsidRDefault="00B93B6D" w:rsidP="00235670">
            <w:pPr>
              <w:spacing w:before="40" w:after="40" w:line="22" w:lineRule="atLeast"/>
              <w:ind w:firstLine="0"/>
              <w:rPr>
                <w:sz w:val="16"/>
                <w:szCs w:val="16"/>
              </w:rPr>
            </w:pPr>
          </w:p>
        </w:tc>
        <w:tc>
          <w:tcPr>
            <w:tcW w:w="2976" w:type="dxa"/>
          </w:tcPr>
          <w:p w14:paraId="10BFE0F9" w14:textId="77777777" w:rsidR="00B93B6D" w:rsidRPr="00474DEB" w:rsidRDefault="00B93B6D" w:rsidP="00235670">
            <w:pPr>
              <w:spacing w:before="40" w:after="40" w:line="22" w:lineRule="atLeast"/>
              <w:ind w:firstLine="0"/>
              <w:rPr>
                <w:sz w:val="16"/>
                <w:szCs w:val="16"/>
              </w:rPr>
            </w:pPr>
          </w:p>
        </w:tc>
      </w:tr>
      <w:tr w:rsidR="00B93B6D" w:rsidRPr="00474DEB" w14:paraId="42FBE1D8" w14:textId="77777777" w:rsidTr="00591B5A">
        <w:trPr>
          <w:trHeight w:val="214"/>
          <w:jc w:val="center"/>
        </w:trPr>
        <w:tc>
          <w:tcPr>
            <w:tcW w:w="1985" w:type="dxa"/>
          </w:tcPr>
          <w:p w14:paraId="5978469D" w14:textId="6D9AD23B"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Ponadregionalny</w:t>
            </w:r>
          </w:p>
        </w:tc>
        <w:tc>
          <w:tcPr>
            <w:tcW w:w="2864" w:type="dxa"/>
          </w:tcPr>
          <w:p w14:paraId="7639DA8F" w14:textId="77777777" w:rsidR="00B93B6D" w:rsidRPr="00474DEB" w:rsidRDefault="00B93B6D" w:rsidP="00235670">
            <w:pPr>
              <w:spacing w:before="40" w:after="40" w:line="22" w:lineRule="atLeast"/>
              <w:ind w:firstLine="0"/>
              <w:rPr>
                <w:sz w:val="16"/>
                <w:szCs w:val="16"/>
              </w:rPr>
            </w:pPr>
          </w:p>
        </w:tc>
        <w:tc>
          <w:tcPr>
            <w:tcW w:w="2976" w:type="dxa"/>
          </w:tcPr>
          <w:p w14:paraId="2482A4E0" w14:textId="77777777" w:rsidR="00B93B6D" w:rsidRPr="00474DEB" w:rsidRDefault="00B93B6D" w:rsidP="00235670">
            <w:pPr>
              <w:spacing w:before="40" w:after="40" w:line="22" w:lineRule="atLeast"/>
              <w:ind w:firstLine="0"/>
              <w:rPr>
                <w:sz w:val="16"/>
                <w:szCs w:val="16"/>
              </w:rPr>
            </w:pPr>
          </w:p>
        </w:tc>
      </w:tr>
      <w:tr w:rsidR="00B93B6D" w:rsidRPr="00474DEB" w14:paraId="37D502F4" w14:textId="77777777" w:rsidTr="00591B5A">
        <w:trPr>
          <w:trHeight w:val="225"/>
          <w:jc w:val="center"/>
        </w:trPr>
        <w:tc>
          <w:tcPr>
            <w:tcW w:w="1985" w:type="dxa"/>
          </w:tcPr>
          <w:p w14:paraId="5413E559" w14:textId="2B592D38"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Regionalny</w:t>
            </w:r>
          </w:p>
        </w:tc>
        <w:tc>
          <w:tcPr>
            <w:tcW w:w="2864" w:type="dxa"/>
          </w:tcPr>
          <w:p w14:paraId="1A5264EC" w14:textId="77777777" w:rsidR="00B93B6D" w:rsidRPr="00474DEB" w:rsidRDefault="00B93B6D" w:rsidP="00235670">
            <w:pPr>
              <w:spacing w:before="40" w:after="40" w:line="22" w:lineRule="atLeast"/>
              <w:ind w:firstLine="0"/>
              <w:rPr>
                <w:sz w:val="16"/>
                <w:szCs w:val="16"/>
              </w:rPr>
            </w:pPr>
          </w:p>
        </w:tc>
        <w:tc>
          <w:tcPr>
            <w:tcW w:w="2976" w:type="dxa"/>
          </w:tcPr>
          <w:p w14:paraId="65F66030" w14:textId="77777777" w:rsidR="00B93B6D" w:rsidRPr="00474DEB" w:rsidRDefault="00B93B6D" w:rsidP="00235670">
            <w:pPr>
              <w:spacing w:before="40" w:after="40" w:line="22" w:lineRule="atLeast"/>
              <w:ind w:firstLine="0"/>
              <w:rPr>
                <w:sz w:val="16"/>
                <w:szCs w:val="16"/>
              </w:rPr>
            </w:pPr>
          </w:p>
        </w:tc>
      </w:tr>
      <w:tr w:rsidR="00B93B6D" w:rsidRPr="00474DEB" w14:paraId="42BBE445" w14:textId="77777777" w:rsidTr="00591B5A">
        <w:trPr>
          <w:trHeight w:val="225"/>
          <w:jc w:val="center"/>
        </w:trPr>
        <w:tc>
          <w:tcPr>
            <w:tcW w:w="1985" w:type="dxa"/>
          </w:tcPr>
          <w:p w14:paraId="01DF2B9A" w14:textId="3490A89A"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Powiatowy</w:t>
            </w:r>
          </w:p>
        </w:tc>
        <w:tc>
          <w:tcPr>
            <w:tcW w:w="2864" w:type="dxa"/>
          </w:tcPr>
          <w:p w14:paraId="69986811" w14:textId="77777777" w:rsidR="00B93B6D" w:rsidRPr="00474DEB" w:rsidRDefault="00B93B6D" w:rsidP="00235670">
            <w:pPr>
              <w:spacing w:before="40" w:after="40" w:line="22" w:lineRule="atLeast"/>
              <w:ind w:firstLine="0"/>
              <w:rPr>
                <w:sz w:val="16"/>
                <w:szCs w:val="16"/>
              </w:rPr>
            </w:pPr>
          </w:p>
        </w:tc>
        <w:tc>
          <w:tcPr>
            <w:tcW w:w="2976" w:type="dxa"/>
          </w:tcPr>
          <w:p w14:paraId="16DD4C11" w14:textId="77777777" w:rsidR="00B93B6D" w:rsidRPr="00474DEB" w:rsidRDefault="00B93B6D" w:rsidP="00235670">
            <w:pPr>
              <w:spacing w:before="40" w:after="40" w:line="22" w:lineRule="atLeast"/>
              <w:ind w:firstLine="0"/>
              <w:rPr>
                <w:sz w:val="16"/>
                <w:szCs w:val="16"/>
              </w:rPr>
            </w:pPr>
          </w:p>
        </w:tc>
      </w:tr>
      <w:tr w:rsidR="00B93B6D" w:rsidRPr="00474DEB" w14:paraId="1BB3927A" w14:textId="77777777" w:rsidTr="00591B5A">
        <w:trPr>
          <w:trHeight w:val="225"/>
          <w:jc w:val="center"/>
        </w:trPr>
        <w:tc>
          <w:tcPr>
            <w:tcW w:w="1985" w:type="dxa"/>
          </w:tcPr>
          <w:p w14:paraId="3D30F878" w14:textId="0D0422ED"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Ponadlokalny</w:t>
            </w:r>
          </w:p>
        </w:tc>
        <w:tc>
          <w:tcPr>
            <w:tcW w:w="2864" w:type="dxa"/>
          </w:tcPr>
          <w:p w14:paraId="1AB8DF6C" w14:textId="77777777" w:rsidR="00B93B6D" w:rsidRPr="00474DEB" w:rsidRDefault="00B93B6D" w:rsidP="00235670">
            <w:pPr>
              <w:spacing w:before="40" w:after="40" w:line="22" w:lineRule="atLeast"/>
              <w:ind w:firstLine="0"/>
              <w:rPr>
                <w:sz w:val="16"/>
                <w:szCs w:val="16"/>
              </w:rPr>
            </w:pPr>
          </w:p>
        </w:tc>
        <w:tc>
          <w:tcPr>
            <w:tcW w:w="2976" w:type="dxa"/>
          </w:tcPr>
          <w:p w14:paraId="4160052E" w14:textId="77777777" w:rsidR="00B93B6D" w:rsidRPr="00474DEB" w:rsidRDefault="00B93B6D" w:rsidP="00235670">
            <w:pPr>
              <w:spacing w:before="40" w:after="40" w:line="22" w:lineRule="atLeast"/>
              <w:ind w:firstLine="0"/>
              <w:rPr>
                <w:sz w:val="16"/>
                <w:szCs w:val="16"/>
              </w:rPr>
            </w:pPr>
          </w:p>
        </w:tc>
      </w:tr>
      <w:tr w:rsidR="00B93B6D" w:rsidRPr="00474DEB" w14:paraId="6F4F0B33" w14:textId="77777777" w:rsidTr="00591B5A">
        <w:trPr>
          <w:trHeight w:val="214"/>
          <w:jc w:val="center"/>
        </w:trPr>
        <w:tc>
          <w:tcPr>
            <w:tcW w:w="1985" w:type="dxa"/>
          </w:tcPr>
          <w:p w14:paraId="530700DA" w14:textId="6D740EF2" w:rsidR="00B93B6D" w:rsidRPr="00474DEB" w:rsidRDefault="00B93B6D" w:rsidP="00235670">
            <w:pPr>
              <w:pStyle w:val="Akapitzlist"/>
              <w:numPr>
                <w:ilvl w:val="0"/>
                <w:numId w:val="44"/>
              </w:numPr>
              <w:spacing w:before="40" w:after="40" w:line="22" w:lineRule="atLeast"/>
              <w:ind w:left="170" w:hanging="170"/>
              <w:contextualSpacing w:val="0"/>
              <w:rPr>
                <w:sz w:val="16"/>
                <w:szCs w:val="16"/>
              </w:rPr>
            </w:pPr>
            <w:r w:rsidRPr="00474DEB">
              <w:rPr>
                <w:sz w:val="16"/>
                <w:szCs w:val="16"/>
              </w:rPr>
              <w:t>Lokalny</w:t>
            </w:r>
          </w:p>
        </w:tc>
        <w:tc>
          <w:tcPr>
            <w:tcW w:w="2864" w:type="dxa"/>
          </w:tcPr>
          <w:p w14:paraId="4EB87D51" w14:textId="77777777" w:rsidR="00B93B6D" w:rsidRPr="00474DEB" w:rsidRDefault="00B93B6D" w:rsidP="00235670">
            <w:pPr>
              <w:spacing w:before="40" w:after="40" w:line="22" w:lineRule="atLeast"/>
              <w:ind w:firstLine="0"/>
              <w:rPr>
                <w:sz w:val="16"/>
                <w:szCs w:val="16"/>
              </w:rPr>
            </w:pPr>
          </w:p>
        </w:tc>
        <w:tc>
          <w:tcPr>
            <w:tcW w:w="2976" w:type="dxa"/>
          </w:tcPr>
          <w:p w14:paraId="16AC6944" w14:textId="77777777" w:rsidR="00B93B6D" w:rsidRPr="00474DEB" w:rsidRDefault="00B93B6D" w:rsidP="00235670">
            <w:pPr>
              <w:spacing w:before="40" w:after="40" w:line="22" w:lineRule="atLeast"/>
              <w:ind w:firstLine="0"/>
              <w:rPr>
                <w:sz w:val="16"/>
                <w:szCs w:val="16"/>
              </w:rPr>
            </w:pPr>
          </w:p>
        </w:tc>
      </w:tr>
    </w:tbl>
    <w:p w14:paraId="466D97E4" w14:textId="77777777" w:rsidR="00B93B6D" w:rsidRPr="002629CE" w:rsidRDefault="00B93B6D" w:rsidP="00B93B6D">
      <w:pPr>
        <w:spacing w:line="240" w:lineRule="auto"/>
        <w:ind w:firstLine="0"/>
        <w:rPr>
          <w:rFonts w:cs="Arial"/>
          <w:b/>
          <w:bCs/>
          <w:sz w:val="14"/>
          <w:szCs w:val="18"/>
        </w:rPr>
      </w:pPr>
    </w:p>
    <w:p w14:paraId="7568E31C" w14:textId="228123BF"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Cs w:val="20"/>
        </w:rPr>
        <w:t xml:space="preserve"> </w:t>
      </w:r>
      <w:r w:rsidRPr="00474DEB">
        <w:rPr>
          <w:rFonts w:cs="Arial"/>
          <w:b/>
          <w:bCs/>
          <w:sz w:val="19"/>
          <w:szCs w:val="19"/>
        </w:rPr>
        <w:t>Forma organizacyjno-prawna:</w:t>
      </w:r>
    </w:p>
    <w:p w14:paraId="53DDAED8" w14:textId="5C9B86DB" w:rsidR="00B93B6D" w:rsidRPr="00474DEB" w:rsidRDefault="00B93B6D" w:rsidP="00BF1BBE">
      <w:pPr>
        <w:pStyle w:val="Akapitzlist"/>
        <w:numPr>
          <w:ilvl w:val="0"/>
          <w:numId w:val="45"/>
        </w:numPr>
        <w:spacing w:before="40" w:after="40" w:line="240" w:lineRule="auto"/>
        <w:ind w:left="714" w:hanging="357"/>
        <w:contextualSpacing w:val="0"/>
        <w:rPr>
          <w:sz w:val="19"/>
          <w:szCs w:val="19"/>
        </w:rPr>
      </w:pPr>
      <w:r w:rsidRPr="00474DEB">
        <w:rPr>
          <w:sz w:val="19"/>
          <w:szCs w:val="19"/>
        </w:rPr>
        <w:t>Spółka z o.o.</w:t>
      </w:r>
    </w:p>
    <w:p w14:paraId="7A89701A" w14:textId="1D4A91E5" w:rsidR="00B93B6D" w:rsidRPr="00474DEB" w:rsidRDefault="00B93B6D" w:rsidP="00BF1BBE">
      <w:pPr>
        <w:pStyle w:val="Akapitzlist"/>
        <w:numPr>
          <w:ilvl w:val="0"/>
          <w:numId w:val="45"/>
        </w:numPr>
        <w:spacing w:before="40" w:after="40" w:line="240" w:lineRule="auto"/>
        <w:ind w:left="714" w:hanging="357"/>
        <w:contextualSpacing w:val="0"/>
        <w:rPr>
          <w:sz w:val="19"/>
          <w:szCs w:val="19"/>
        </w:rPr>
      </w:pPr>
      <w:r w:rsidRPr="00474DEB">
        <w:rPr>
          <w:sz w:val="19"/>
          <w:szCs w:val="19"/>
        </w:rPr>
        <w:t>Spółka akcyjna</w:t>
      </w:r>
    </w:p>
    <w:p w14:paraId="059E9B45" w14:textId="3308C353" w:rsidR="00B93B6D" w:rsidRPr="00474DEB" w:rsidRDefault="00B93B6D" w:rsidP="00BF1BBE">
      <w:pPr>
        <w:pStyle w:val="Akapitzlist"/>
        <w:numPr>
          <w:ilvl w:val="0"/>
          <w:numId w:val="45"/>
        </w:numPr>
        <w:spacing w:before="40" w:after="40" w:line="240" w:lineRule="auto"/>
        <w:ind w:left="714" w:hanging="357"/>
        <w:contextualSpacing w:val="0"/>
        <w:rPr>
          <w:sz w:val="19"/>
          <w:szCs w:val="19"/>
        </w:rPr>
      </w:pPr>
      <w:r w:rsidRPr="00474DEB">
        <w:rPr>
          <w:sz w:val="19"/>
          <w:szCs w:val="19"/>
        </w:rPr>
        <w:t>Samorząd gospodarczy</w:t>
      </w:r>
    </w:p>
    <w:p w14:paraId="30B7696E" w14:textId="6D316F34" w:rsidR="00B93B6D" w:rsidRPr="00474DEB" w:rsidRDefault="00B93B6D" w:rsidP="00BF1BBE">
      <w:pPr>
        <w:pStyle w:val="Akapitzlist"/>
        <w:numPr>
          <w:ilvl w:val="0"/>
          <w:numId w:val="45"/>
        </w:numPr>
        <w:spacing w:before="40" w:after="40" w:line="240" w:lineRule="auto"/>
        <w:ind w:left="714" w:hanging="357"/>
        <w:contextualSpacing w:val="0"/>
        <w:rPr>
          <w:sz w:val="19"/>
          <w:szCs w:val="19"/>
        </w:rPr>
      </w:pPr>
      <w:r w:rsidRPr="00474DEB">
        <w:rPr>
          <w:sz w:val="19"/>
          <w:szCs w:val="19"/>
        </w:rPr>
        <w:t>Stowarzyszenie</w:t>
      </w:r>
    </w:p>
    <w:p w14:paraId="07545FC1" w14:textId="11E294F0" w:rsidR="00B93B6D" w:rsidRPr="00474DEB" w:rsidRDefault="00B93B6D" w:rsidP="00BF1BBE">
      <w:pPr>
        <w:pStyle w:val="Akapitzlist"/>
        <w:numPr>
          <w:ilvl w:val="0"/>
          <w:numId w:val="45"/>
        </w:numPr>
        <w:spacing w:before="40" w:after="40" w:line="240" w:lineRule="auto"/>
        <w:ind w:left="714" w:hanging="357"/>
        <w:contextualSpacing w:val="0"/>
        <w:rPr>
          <w:sz w:val="19"/>
          <w:szCs w:val="19"/>
        </w:rPr>
      </w:pPr>
      <w:r w:rsidRPr="00474DEB">
        <w:rPr>
          <w:sz w:val="19"/>
          <w:szCs w:val="19"/>
        </w:rPr>
        <w:t>Fundacja</w:t>
      </w:r>
    </w:p>
    <w:p w14:paraId="4AEA2AD5" w14:textId="0D294D47" w:rsidR="00B93B6D" w:rsidRPr="00474DEB" w:rsidRDefault="00B93B6D" w:rsidP="00BF1BBE">
      <w:pPr>
        <w:pStyle w:val="Akapitzlist"/>
        <w:numPr>
          <w:ilvl w:val="0"/>
          <w:numId w:val="45"/>
        </w:numPr>
        <w:spacing w:before="40" w:after="40" w:line="240" w:lineRule="auto"/>
        <w:ind w:left="714" w:hanging="357"/>
        <w:contextualSpacing w:val="0"/>
        <w:rPr>
          <w:sz w:val="19"/>
          <w:szCs w:val="19"/>
        </w:rPr>
      </w:pPr>
      <w:r w:rsidRPr="00474DEB">
        <w:rPr>
          <w:sz w:val="19"/>
          <w:szCs w:val="19"/>
        </w:rPr>
        <w:t>Jednostka badawczo-rozwojowa</w:t>
      </w:r>
    </w:p>
    <w:p w14:paraId="1479FE4E" w14:textId="510D8B91" w:rsidR="00B93B6D" w:rsidRPr="00474DEB" w:rsidRDefault="00B93B6D" w:rsidP="00BF1BBE">
      <w:pPr>
        <w:pStyle w:val="Akapitzlist"/>
        <w:numPr>
          <w:ilvl w:val="0"/>
          <w:numId w:val="45"/>
        </w:numPr>
        <w:spacing w:before="40" w:after="40" w:line="240" w:lineRule="auto"/>
        <w:ind w:left="714" w:hanging="357"/>
        <w:contextualSpacing w:val="0"/>
        <w:rPr>
          <w:rFonts w:cs="Arial"/>
          <w:sz w:val="19"/>
          <w:szCs w:val="19"/>
        </w:rPr>
      </w:pPr>
      <w:r w:rsidRPr="00474DEB">
        <w:rPr>
          <w:sz w:val="19"/>
          <w:szCs w:val="19"/>
        </w:rPr>
        <w:t>Inna forma: ………………..</w:t>
      </w:r>
    </w:p>
    <w:p w14:paraId="390556DB" w14:textId="06F1C7F7"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lastRenderedPageBreak/>
        <w:t>Źródła finansowania działalności instytucji w ciągu ostatnich 5 lat:</w:t>
      </w:r>
    </w:p>
    <w:p w14:paraId="1CE1D791" w14:textId="77777777" w:rsidR="00B93B6D" w:rsidRPr="00474DEB" w:rsidRDefault="00B93B6D" w:rsidP="001F6003">
      <w:pPr>
        <w:spacing w:before="60" w:after="60" w:line="240" w:lineRule="auto"/>
        <w:ind w:firstLine="0"/>
        <w:rPr>
          <w:rFonts w:cs="Arial"/>
          <w:i/>
          <w:iCs/>
          <w:szCs w:val="20"/>
        </w:rPr>
      </w:pPr>
      <w:r w:rsidRPr="00474DEB">
        <w:rPr>
          <w:rFonts w:cs="Arial"/>
          <w:i/>
          <w:iCs/>
          <w:szCs w:val="20"/>
        </w:rPr>
        <w:t>/</w:t>
      </w:r>
      <w:r w:rsidRPr="00474DEB">
        <w:rPr>
          <w:rFonts w:cs="Arial"/>
          <w:i/>
          <w:iCs/>
          <w:sz w:val="18"/>
          <w:szCs w:val="20"/>
        </w:rPr>
        <w:t>możliwość wielokrotnego wyboru odpowiedzi/</w:t>
      </w:r>
    </w:p>
    <w:p w14:paraId="1F179E82" w14:textId="0DC4E5CA"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Środki własne</w:t>
      </w:r>
    </w:p>
    <w:p w14:paraId="6828A9FB" w14:textId="37A6EC42"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Dotacje krajowe</w:t>
      </w:r>
    </w:p>
    <w:p w14:paraId="7B0DEA55" w14:textId="28D83155"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Dotacje samorządów</w:t>
      </w:r>
    </w:p>
    <w:p w14:paraId="5FE3AB26" w14:textId="102016B2"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Środki UE</w:t>
      </w:r>
    </w:p>
    <w:p w14:paraId="3C29BCC7" w14:textId="33F60E9A"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Środki prywatne</w:t>
      </w:r>
    </w:p>
    <w:p w14:paraId="283BEE51" w14:textId="03941536"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Granty</w:t>
      </w:r>
    </w:p>
    <w:p w14:paraId="1E3272F8" w14:textId="2E1180CD" w:rsidR="00B93B6D" w:rsidRPr="00474DEB" w:rsidRDefault="00B93B6D" w:rsidP="00BF1BBE">
      <w:pPr>
        <w:pStyle w:val="Akapitzlist"/>
        <w:numPr>
          <w:ilvl w:val="0"/>
          <w:numId w:val="47"/>
        </w:numPr>
        <w:spacing w:before="40" w:after="40" w:line="240" w:lineRule="auto"/>
        <w:ind w:left="714" w:hanging="357"/>
        <w:contextualSpacing w:val="0"/>
        <w:rPr>
          <w:rFonts w:cs="Arial"/>
          <w:sz w:val="19"/>
          <w:szCs w:val="19"/>
        </w:rPr>
      </w:pPr>
      <w:r w:rsidRPr="00474DEB">
        <w:rPr>
          <w:rFonts w:cs="Arial"/>
          <w:sz w:val="19"/>
          <w:szCs w:val="19"/>
        </w:rPr>
        <w:t>Inne: ………………………</w:t>
      </w:r>
    </w:p>
    <w:p w14:paraId="107149E5" w14:textId="77777777" w:rsidR="00B93B6D" w:rsidRPr="00790B47" w:rsidRDefault="00B93B6D" w:rsidP="00B93B6D">
      <w:pPr>
        <w:spacing w:line="240" w:lineRule="auto"/>
        <w:ind w:firstLine="0"/>
        <w:rPr>
          <w:rFonts w:cs="Arial"/>
          <w:i/>
          <w:iCs/>
          <w:sz w:val="14"/>
          <w:szCs w:val="14"/>
        </w:rPr>
      </w:pPr>
    </w:p>
    <w:p w14:paraId="652C99B3" w14:textId="7279B70E"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Znaczenie poszczególnych źródeł finan</w:t>
      </w:r>
      <w:r w:rsidR="00B150ED">
        <w:rPr>
          <w:b/>
          <w:bCs/>
          <w:sz w:val="19"/>
          <w:szCs w:val="19"/>
        </w:rPr>
        <w:t>sowania działalności instytucji</w:t>
      </w:r>
    </w:p>
    <w:p w14:paraId="7B115B1D" w14:textId="51A17B73" w:rsidR="00B93B6D" w:rsidRPr="00474DEB" w:rsidRDefault="00B93B6D" w:rsidP="001F6003">
      <w:pPr>
        <w:spacing w:before="60" w:after="60" w:line="240" w:lineRule="auto"/>
        <w:ind w:firstLine="0"/>
        <w:rPr>
          <w:rFonts w:cs="Arial"/>
          <w:i/>
          <w:iCs/>
          <w:sz w:val="18"/>
          <w:szCs w:val="18"/>
        </w:rPr>
      </w:pPr>
      <w:r w:rsidRPr="00474DEB">
        <w:rPr>
          <w:rFonts w:cs="Arial"/>
          <w:i/>
          <w:iCs/>
          <w:sz w:val="18"/>
          <w:szCs w:val="18"/>
        </w:rPr>
        <w:t>/</w:t>
      </w:r>
      <w:r w:rsidR="00235670">
        <w:rPr>
          <w:rFonts w:cs="Arial"/>
          <w:i/>
          <w:iCs/>
          <w:sz w:val="18"/>
          <w:szCs w:val="18"/>
        </w:rPr>
        <w:t>o</w:t>
      </w:r>
      <w:r w:rsidRPr="00474DEB">
        <w:rPr>
          <w:rFonts w:cs="Arial"/>
          <w:i/>
          <w:iCs/>
          <w:sz w:val="18"/>
          <w:szCs w:val="18"/>
        </w:rPr>
        <w:t>cenie są poddane odpowiedzi wskazane w pytaniu 6/</w:t>
      </w:r>
    </w:p>
    <w:tbl>
      <w:tblPr>
        <w:tblStyle w:val="Tabela-Siatka"/>
        <w:tblW w:w="4630" w:type="pct"/>
        <w:jc w:val="center"/>
        <w:tblLook w:val="04A0" w:firstRow="1" w:lastRow="0" w:firstColumn="1" w:lastColumn="0" w:noHBand="0" w:noVBand="1"/>
      </w:tblPr>
      <w:tblGrid>
        <w:gridCol w:w="2288"/>
        <w:gridCol w:w="1451"/>
        <w:gridCol w:w="1222"/>
        <w:gridCol w:w="1560"/>
        <w:gridCol w:w="1134"/>
      </w:tblGrid>
      <w:tr w:rsidR="00474DEB" w:rsidRPr="00474DEB" w14:paraId="634EA258" w14:textId="77777777" w:rsidTr="00472E6D">
        <w:trPr>
          <w:jc w:val="center"/>
        </w:trPr>
        <w:tc>
          <w:tcPr>
            <w:tcW w:w="2288" w:type="dxa"/>
            <w:shd w:val="clear" w:color="auto" w:fill="E2EFD9" w:themeFill="accent6" w:themeFillTint="33"/>
            <w:vAlign w:val="center"/>
          </w:tcPr>
          <w:p w14:paraId="63E167BC" w14:textId="77777777" w:rsidR="00B93B6D" w:rsidRPr="00474DEB" w:rsidRDefault="00B93B6D" w:rsidP="00235670">
            <w:pPr>
              <w:spacing w:before="40" w:after="40" w:line="22" w:lineRule="atLeast"/>
              <w:ind w:firstLine="0"/>
              <w:jc w:val="center"/>
              <w:rPr>
                <w:sz w:val="16"/>
                <w:szCs w:val="16"/>
              </w:rPr>
            </w:pPr>
          </w:p>
        </w:tc>
        <w:tc>
          <w:tcPr>
            <w:tcW w:w="1451" w:type="dxa"/>
            <w:shd w:val="clear" w:color="auto" w:fill="E2EFD9" w:themeFill="accent6" w:themeFillTint="33"/>
            <w:vAlign w:val="center"/>
          </w:tcPr>
          <w:p w14:paraId="59558F68" w14:textId="77777777" w:rsidR="00B93B6D" w:rsidRPr="00474DEB" w:rsidRDefault="00B93B6D" w:rsidP="00235670">
            <w:pPr>
              <w:spacing w:before="40" w:after="40" w:line="22" w:lineRule="atLeast"/>
              <w:ind w:firstLine="0"/>
              <w:jc w:val="center"/>
              <w:rPr>
                <w:b/>
                <w:sz w:val="16"/>
                <w:szCs w:val="16"/>
              </w:rPr>
            </w:pPr>
            <w:r w:rsidRPr="00474DEB">
              <w:rPr>
                <w:b/>
                <w:sz w:val="16"/>
                <w:szCs w:val="16"/>
              </w:rPr>
              <w:t>Małe lub bardzo małe</w:t>
            </w:r>
          </w:p>
        </w:tc>
        <w:tc>
          <w:tcPr>
            <w:tcW w:w="1222" w:type="dxa"/>
            <w:shd w:val="clear" w:color="auto" w:fill="E2EFD9" w:themeFill="accent6" w:themeFillTint="33"/>
            <w:vAlign w:val="center"/>
          </w:tcPr>
          <w:p w14:paraId="426B6924" w14:textId="77777777" w:rsidR="00B93B6D" w:rsidRPr="00474DEB" w:rsidRDefault="00B93B6D" w:rsidP="00235670">
            <w:pPr>
              <w:spacing w:before="40" w:after="40" w:line="22" w:lineRule="atLeast"/>
              <w:ind w:firstLine="0"/>
              <w:jc w:val="center"/>
              <w:rPr>
                <w:b/>
                <w:sz w:val="16"/>
                <w:szCs w:val="16"/>
              </w:rPr>
            </w:pPr>
            <w:r w:rsidRPr="00474DEB">
              <w:rPr>
                <w:b/>
                <w:sz w:val="16"/>
                <w:szCs w:val="16"/>
              </w:rPr>
              <w:t>Pośrednie</w:t>
            </w:r>
          </w:p>
        </w:tc>
        <w:tc>
          <w:tcPr>
            <w:tcW w:w="1560" w:type="dxa"/>
            <w:shd w:val="clear" w:color="auto" w:fill="E2EFD9" w:themeFill="accent6" w:themeFillTint="33"/>
            <w:vAlign w:val="center"/>
          </w:tcPr>
          <w:p w14:paraId="2DAD542F" w14:textId="77777777" w:rsidR="00B93B6D" w:rsidRPr="00474DEB" w:rsidRDefault="00B93B6D" w:rsidP="00235670">
            <w:pPr>
              <w:spacing w:before="40" w:after="40" w:line="22" w:lineRule="atLeast"/>
              <w:ind w:firstLine="0"/>
              <w:jc w:val="center"/>
              <w:rPr>
                <w:b/>
                <w:sz w:val="16"/>
                <w:szCs w:val="16"/>
              </w:rPr>
            </w:pPr>
            <w:r w:rsidRPr="00474DEB">
              <w:rPr>
                <w:b/>
                <w:sz w:val="16"/>
                <w:szCs w:val="16"/>
              </w:rPr>
              <w:t>Duże lub bardzo duże</w:t>
            </w:r>
          </w:p>
        </w:tc>
        <w:tc>
          <w:tcPr>
            <w:tcW w:w="1134" w:type="dxa"/>
            <w:shd w:val="clear" w:color="auto" w:fill="E2EFD9" w:themeFill="accent6" w:themeFillTint="33"/>
            <w:vAlign w:val="center"/>
          </w:tcPr>
          <w:p w14:paraId="6D835B33" w14:textId="77777777" w:rsidR="00B93B6D" w:rsidRPr="00474DEB" w:rsidRDefault="00B93B6D" w:rsidP="00235670">
            <w:pPr>
              <w:spacing w:before="40" w:after="40" w:line="22" w:lineRule="atLeast"/>
              <w:ind w:firstLine="0"/>
              <w:jc w:val="center"/>
              <w:rPr>
                <w:b/>
                <w:sz w:val="16"/>
                <w:szCs w:val="16"/>
              </w:rPr>
            </w:pPr>
            <w:r w:rsidRPr="00474DEB">
              <w:rPr>
                <w:b/>
                <w:sz w:val="16"/>
                <w:szCs w:val="16"/>
              </w:rPr>
              <w:t>Trudno powiedzieć</w:t>
            </w:r>
          </w:p>
        </w:tc>
      </w:tr>
      <w:tr w:rsidR="00474DEB" w:rsidRPr="00474DEB" w14:paraId="7249A494" w14:textId="77777777" w:rsidTr="00472E6D">
        <w:trPr>
          <w:jc w:val="center"/>
        </w:trPr>
        <w:tc>
          <w:tcPr>
            <w:tcW w:w="2288" w:type="dxa"/>
          </w:tcPr>
          <w:p w14:paraId="5AB6FCAF" w14:textId="33420E00"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Środki własne</w:t>
            </w:r>
          </w:p>
        </w:tc>
        <w:tc>
          <w:tcPr>
            <w:tcW w:w="1451" w:type="dxa"/>
          </w:tcPr>
          <w:p w14:paraId="3908A2F0" w14:textId="77777777" w:rsidR="00B93B6D" w:rsidRPr="00474DEB" w:rsidRDefault="00B93B6D" w:rsidP="00235670">
            <w:pPr>
              <w:spacing w:before="40" w:after="40" w:line="22" w:lineRule="atLeast"/>
              <w:ind w:firstLine="0"/>
              <w:rPr>
                <w:sz w:val="16"/>
                <w:szCs w:val="16"/>
              </w:rPr>
            </w:pPr>
          </w:p>
        </w:tc>
        <w:tc>
          <w:tcPr>
            <w:tcW w:w="1222" w:type="dxa"/>
          </w:tcPr>
          <w:p w14:paraId="1B5F911B" w14:textId="77777777" w:rsidR="00B93B6D" w:rsidRPr="00474DEB" w:rsidRDefault="00B93B6D" w:rsidP="00235670">
            <w:pPr>
              <w:spacing w:before="40" w:after="40" w:line="22" w:lineRule="atLeast"/>
              <w:ind w:firstLine="0"/>
              <w:rPr>
                <w:sz w:val="16"/>
                <w:szCs w:val="16"/>
              </w:rPr>
            </w:pPr>
          </w:p>
        </w:tc>
        <w:tc>
          <w:tcPr>
            <w:tcW w:w="1560" w:type="dxa"/>
          </w:tcPr>
          <w:p w14:paraId="3C4E69F6" w14:textId="77777777" w:rsidR="00B93B6D" w:rsidRPr="00474DEB" w:rsidRDefault="00B93B6D" w:rsidP="00235670">
            <w:pPr>
              <w:spacing w:before="40" w:after="40" w:line="22" w:lineRule="atLeast"/>
              <w:ind w:firstLine="0"/>
              <w:rPr>
                <w:sz w:val="16"/>
                <w:szCs w:val="16"/>
              </w:rPr>
            </w:pPr>
          </w:p>
        </w:tc>
        <w:tc>
          <w:tcPr>
            <w:tcW w:w="1134" w:type="dxa"/>
          </w:tcPr>
          <w:p w14:paraId="2743E234" w14:textId="77777777" w:rsidR="00B93B6D" w:rsidRPr="00474DEB" w:rsidRDefault="00B93B6D" w:rsidP="00235670">
            <w:pPr>
              <w:spacing w:before="40" w:after="40" w:line="22" w:lineRule="atLeast"/>
              <w:ind w:firstLine="0"/>
              <w:rPr>
                <w:sz w:val="16"/>
                <w:szCs w:val="16"/>
              </w:rPr>
            </w:pPr>
          </w:p>
        </w:tc>
      </w:tr>
      <w:tr w:rsidR="00474DEB" w:rsidRPr="00474DEB" w14:paraId="167C79F9" w14:textId="77777777" w:rsidTr="00472E6D">
        <w:trPr>
          <w:jc w:val="center"/>
        </w:trPr>
        <w:tc>
          <w:tcPr>
            <w:tcW w:w="2288" w:type="dxa"/>
          </w:tcPr>
          <w:p w14:paraId="0E3BAABE" w14:textId="01AE9816"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Dotacje krajowe</w:t>
            </w:r>
          </w:p>
        </w:tc>
        <w:tc>
          <w:tcPr>
            <w:tcW w:w="1451" w:type="dxa"/>
          </w:tcPr>
          <w:p w14:paraId="221200EF" w14:textId="77777777" w:rsidR="00B93B6D" w:rsidRPr="00474DEB" w:rsidRDefault="00B93B6D" w:rsidP="00235670">
            <w:pPr>
              <w:spacing w:before="40" w:after="40" w:line="22" w:lineRule="atLeast"/>
              <w:ind w:firstLine="0"/>
              <w:rPr>
                <w:sz w:val="16"/>
                <w:szCs w:val="16"/>
              </w:rPr>
            </w:pPr>
          </w:p>
        </w:tc>
        <w:tc>
          <w:tcPr>
            <w:tcW w:w="1222" w:type="dxa"/>
          </w:tcPr>
          <w:p w14:paraId="27BA965C" w14:textId="77777777" w:rsidR="00B93B6D" w:rsidRPr="00474DEB" w:rsidRDefault="00B93B6D" w:rsidP="00235670">
            <w:pPr>
              <w:spacing w:before="40" w:after="40" w:line="22" w:lineRule="atLeast"/>
              <w:ind w:firstLine="0"/>
              <w:rPr>
                <w:sz w:val="16"/>
                <w:szCs w:val="16"/>
              </w:rPr>
            </w:pPr>
          </w:p>
        </w:tc>
        <w:tc>
          <w:tcPr>
            <w:tcW w:w="1560" w:type="dxa"/>
          </w:tcPr>
          <w:p w14:paraId="3C27107A" w14:textId="77777777" w:rsidR="00B93B6D" w:rsidRPr="00474DEB" w:rsidRDefault="00B93B6D" w:rsidP="00235670">
            <w:pPr>
              <w:spacing w:before="40" w:after="40" w:line="22" w:lineRule="atLeast"/>
              <w:ind w:firstLine="0"/>
              <w:rPr>
                <w:sz w:val="16"/>
                <w:szCs w:val="16"/>
              </w:rPr>
            </w:pPr>
          </w:p>
        </w:tc>
        <w:tc>
          <w:tcPr>
            <w:tcW w:w="1134" w:type="dxa"/>
          </w:tcPr>
          <w:p w14:paraId="41AFF5FB" w14:textId="77777777" w:rsidR="00B93B6D" w:rsidRPr="00474DEB" w:rsidRDefault="00B93B6D" w:rsidP="00235670">
            <w:pPr>
              <w:spacing w:before="40" w:after="40" w:line="22" w:lineRule="atLeast"/>
              <w:ind w:firstLine="0"/>
              <w:rPr>
                <w:sz w:val="16"/>
                <w:szCs w:val="16"/>
              </w:rPr>
            </w:pPr>
          </w:p>
        </w:tc>
      </w:tr>
      <w:tr w:rsidR="00474DEB" w:rsidRPr="00474DEB" w14:paraId="22B924D9" w14:textId="77777777" w:rsidTr="00472E6D">
        <w:trPr>
          <w:jc w:val="center"/>
        </w:trPr>
        <w:tc>
          <w:tcPr>
            <w:tcW w:w="2288" w:type="dxa"/>
          </w:tcPr>
          <w:p w14:paraId="40600C7D" w14:textId="3C53EE3D"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Dotacje samorządów</w:t>
            </w:r>
          </w:p>
        </w:tc>
        <w:tc>
          <w:tcPr>
            <w:tcW w:w="1451" w:type="dxa"/>
          </w:tcPr>
          <w:p w14:paraId="3FCBF8BE" w14:textId="77777777" w:rsidR="00B93B6D" w:rsidRPr="00474DEB" w:rsidRDefault="00B93B6D" w:rsidP="00235670">
            <w:pPr>
              <w:spacing w:before="40" w:after="40" w:line="22" w:lineRule="atLeast"/>
              <w:ind w:firstLine="0"/>
              <w:rPr>
                <w:sz w:val="16"/>
                <w:szCs w:val="16"/>
              </w:rPr>
            </w:pPr>
          </w:p>
        </w:tc>
        <w:tc>
          <w:tcPr>
            <w:tcW w:w="1222" w:type="dxa"/>
          </w:tcPr>
          <w:p w14:paraId="0F1268FE" w14:textId="77777777" w:rsidR="00B93B6D" w:rsidRPr="00474DEB" w:rsidRDefault="00B93B6D" w:rsidP="00235670">
            <w:pPr>
              <w:spacing w:before="40" w:after="40" w:line="22" w:lineRule="atLeast"/>
              <w:ind w:firstLine="0"/>
              <w:rPr>
                <w:sz w:val="16"/>
                <w:szCs w:val="16"/>
              </w:rPr>
            </w:pPr>
          </w:p>
        </w:tc>
        <w:tc>
          <w:tcPr>
            <w:tcW w:w="1560" w:type="dxa"/>
          </w:tcPr>
          <w:p w14:paraId="50529531" w14:textId="77777777" w:rsidR="00B93B6D" w:rsidRPr="00474DEB" w:rsidRDefault="00B93B6D" w:rsidP="00235670">
            <w:pPr>
              <w:spacing w:before="40" w:after="40" w:line="22" w:lineRule="atLeast"/>
              <w:ind w:firstLine="0"/>
              <w:rPr>
                <w:sz w:val="16"/>
                <w:szCs w:val="16"/>
              </w:rPr>
            </w:pPr>
          </w:p>
        </w:tc>
        <w:tc>
          <w:tcPr>
            <w:tcW w:w="1134" w:type="dxa"/>
          </w:tcPr>
          <w:p w14:paraId="0B324621" w14:textId="77777777" w:rsidR="00B93B6D" w:rsidRPr="00474DEB" w:rsidRDefault="00B93B6D" w:rsidP="00235670">
            <w:pPr>
              <w:spacing w:before="40" w:after="40" w:line="22" w:lineRule="atLeast"/>
              <w:ind w:firstLine="0"/>
              <w:rPr>
                <w:sz w:val="16"/>
                <w:szCs w:val="16"/>
              </w:rPr>
            </w:pPr>
          </w:p>
        </w:tc>
      </w:tr>
      <w:tr w:rsidR="00474DEB" w:rsidRPr="00474DEB" w14:paraId="6B57C2B3" w14:textId="77777777" w:rsidTr="00472E6D">
        <w:trPr>
          <w:jc w:val="center"/>
        </w:trPr>
        <w:tc>
          <w:tcPr>
            <w:tcW w:w="2288" w:type="dxa"/>
          </w:tcPr>
          <w:p w14:paraId="33C76FE6" w14:textId="379D45F6"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Środki UE</w:t>
            </w:r>
          </w:p>
        </w:tc>
        <w:tc>
          <w:tcPr>
            <w:tcW w:w="1451" w:type="dxa"/>
          </w:tcPr>
          <w:p w14:paraId="051CA6F2" w14:textId="77777777" w:rsidR="00B93B6D" w:rsidRPr="00474DEB" w:rsidRDefault="00B93B6D" w:rsidP="00235670">
            <w:pPr>
              <w:spacing w:before="40" w:after="40" w:line="22" w:lineRule="atLeast"/>
              <w:ind w:firstLine="0"/>
              <w:rPr>
                <w:sz w:val="16"/>
                <w:szCs w:val="16"/>
              </w:rPr>
            </w:pPr>
          </w:p>
        </w:tc>
        <w:tc>
          <w:tcPr>
            <w:tcW w:w="1222" w:type="dxa"/>
          </w:tcPr>
          <w:p w14:paraId="373D43F8" w14:textId="77777777" w:rsidR="00B93B6D" w:rsidRPr="00474DEB" w:rsidRDefault="00B93B6D" w:rsidP="00235670">
            <w:pPr>
              <w:spacing w:before="40" w:after="40" w:line="22" w:lineRule="atLeast"/>
              <w:ind w:firstLine="0"/>
              <w:rPr>
                <w:sz w:val="16"/>
                <w:szCs w:val="16"/>
              </w:rPr>
            </w:pPr>
          </w:p>
        </w:tc>
        <w:tc>
          <w:tcPr>
            <w:tcW w:w="1560" w:type="dxa"/>
          </w:tcPr>
          <w:p w14:paraId="44654175" w14:textId="77777777" w:rsidR="00B93B6D" w:rsidRPr="00474DEB" w:rsidRDefault="00B93B6D" w:rsidP="00235670">
            <w:pPr>
              <w:spacing w:before="40" w:after="40" w:line="22" w:lineRule="atLeast"/>
              <w:ind w:firstLine="0"/>
              <w:rPr>
                <w:sz w:val="16"/>
                <w:szCs w:val="16"/>
              </w:rPr>
            </w:pPr>
          </w:p>
        </w:tc>
        <w:tc>
          <w:tcPr>
            <w:tcW w:w="1134" w:type="dxa"/>
          </w:tcPr>
          <w:p w14:paraId="7B8D0077" w14:textId="77777777" w:rsidR="00B93B6D" w:rsidRPr="00474DEB" w:rsidRDefault="00B93B6D" w:rsidP="00235670">
            <w:pPr>
              <w:spacing w:before="40" w:after="40" w:line="22" w:lineRule="atLeast"/>
              <w:ind w:firstLine="0"/>
              <w:rPr>
                <w:sz w:val="16"/>
                <w:szCs w:val="16"/>
              </w:rPr>
            </w:pPr>
          </w:p>
        </w:tc>
      </w:tr>
      <w:tr w:rsidR="00474DEB" w:rsidRPr="00474DEB" w14:paraId="783F83BE" w14:textId="77777777" w:rsidTr="00472E6D">
        <w:trPr>
          <w:jc w:val="center"/>
        </w:trPr>
        <w:tc>
          <w:tcPr>
            <w:tcW w:w="2288" w:type="dxa"/>
          </w:tcPr>
          <w:p w14:paraId="20D53568" w14:textId="74144F86"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Środki prywatne</w:t>
            </w:r>
          </w:p>
        </w:tc>
        <w:tc>
          <w:tcPr>
            <w:tcW w:w="1451" w:type="dxa"/>
          </w:tcPr>
          <w:p w14:paraId="2E6E8B4F" w14:textId="77777777" w:rsidR="00B93B6D" w:rsidRPr="00474DEB" w:rsidRDefault="00B93B6D" w:rsidP="00235670">
            <w:pPr>
              <w:spacing w:before="40" w:after="40" w:line="22" w:lineRule="atLeast"/>
              <w:ind w:firstLine="0"/>
              <w:rPr>
                <w:sz w:val="16"/>
                <w:szCs w:val="16"/>
              </w:rPr>
            </w:pPr>
          </w:p>
        </w:tc>
        <w:tc>
          <w:tcPr>
            <w:tcW w:w="1222" w:type="dxa"/>
          </w:tcPr>
          <w:p w14:paraId="61E315D6" w14:textId="77777777" w:rsidR="00B93B6D" w:rsidRPr="00474DEB" w:rsidRDefault="00B93B6D" w:rsidP="00235670">
            <w:pPr>
              <w:spacing w:before="40" w:after="40" w:line="22" w:lineRule="atLeast"/>
              <w:ind w:firstLine="0"/>
              <w:rPr>
                <w:sz w:val="16"/>
                <w:szCs w:val="16"/>
              </w:rPr>
            </w:pPr>
          </w:p>
        </w:tc>
        <w:tc>
          <w:tcPr>
            <w:tcW w:w="1560" w:type="dxa"/>
          </w:tcPr>
          <w:p w14:paraId="5FC99F29" w14:textId="77777777" w:rsidR="00B93B6D" w:rsidRPr="00474DEB" w:rsidRDefault="00B93B6D" w:rsidP="00235670">
            <w:pPr>
              <w:spacing w:before="40" w:after="40" w:line="22" w:lineRule="atLeast"/>
              <w:ind w:firstLine="0"/>
              <w:rPr>
                <w:sz w:val="16"/>
                <w:szCs w:val="16"/>
              </w:rPr>
            </w:pPr>
          </w:p>
        </w:tc>
        <w:tc>
          <w:tcPr>
            <w:tcW w:w="1134" w:type="dxa"/>
          </w:tcPr>
          <w:p w14:paraId="54EBE1BA" w14:textId="77777777" w:rsidR="00B93B6D" w:rsidRPr="00474DEB" w:rsidRDefault="00B93B6D" w:rsidP="00235670">
            <w:pPr>
              <w:spacing w:before="40" w:after="40" w:line="22" w:lineRule="atLeast"/>
              <w:ind w:firstLine="0"/>
              <w:rPr>
                <w:sz w:val="16"/>
                <w:szCs w:val="16"/>
              </w:rPr>
            </w:pPr>
          </w:p>
        </w:tc>
      </w:tr>
      <w:tr w:rsidR="00474DEB" w:rsidRPr="00474DEB" w14:paraId="3F3583FE" w14:textId="77777777" w:rsidTr="00472E6D">
        <w:trPr>
          <w:jc w:val="center"/>
        </w:trPr>
        <w:tc>
          <w:tcPr>
            <w:tcW w:w="2288" w:type="dxa"/>
          </w:tcPr>
          <w:p w14:paraId="37AE14CC" w14:textId="60675685"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Granty</w:t>
            </w:r>
          </w:p>
        </w:tc>
        <w:tc>
          <w:tcPr>
            <w:tcW w:w="1451" w:type="dxa"/>
          </w:tcPr>
          <w:p w14:paraId="2C60AADB" w14:textId="77777777" w:rsidR="00B93B6D" w:rsidRPr="00474DEB" w:rsidRDefault="00B93B6D" w:rsidP="00235670">
            <w:pPr>
              <w:spacing w:before="40" w:after="40" w:line="22" w:lineRule="atLeast"/>
              <w:ind w:firstLine="0"/>
              <w:rPr>
                <w:sz w:val="16"/>
                <w:szCs w:val="16"/>
              </w:rPr>
            </w:pPr>
          </w:p>
        </w:tc>
        <w:tc>
          <w:tcPr>
            <w:tcW w:w="1222" w:type="dxa"/>
          </w:tcPr>
          <w:p w14:paraId="138757BF" w14:textId="77777777" w:rsidR="00B93B6D" w:rsidRPr="00474DEB" w:rsidRDefault="00B93B6D" w:rsidP="00235670">
            <w:pPr>
              <w:spacing w:before="40" w:after="40" w:line="22" w:lineRule="atLeast"/>
              <w:ind w:firstLine="0"/>
              <w:rPr>
                <w:sz w:val="16"/>
                <w:szCs w:val="16"/>
              </w:rPr>
            </w:pPr>
          </w:p>
        </w:tc>
        <w:tc>
          <w:tcPr>
            <w:tcW w:w="1560" w:type="dxa"/>
          </w:tcPr>
          <w:p w14:paraId="4A3DF91A" w14:textId="77777777" w:rsidR="00B93B6D" w:rsidRPr="00474DEB" w:rsidRDefault="00B93B6D" w:rsidP="00235670">
            <w:pPr>
              <w:spacing w:before="40" w:after="40" w:line="22" w:lineRule="atLeast"/>
              <w:ind w:firstLine="0"/>
              <w:rPr>
                <w:sz w:val="16"/>
                <w:szCs w:val="16"/>
              </w:rPr>
            </w:pPr>
          </w:p>
        </w:tc>
        <w:tc>
          <w:tcPr>
            <w:tcW w:w="1134" w:type="dxa"/>
          </w:tcPr>
          <w:p w14:paraId="468A358F" w14:textId="77777777" w:rsidR="00B93B6D" w:rsidRPr="00474DEB" w:rsidRDefault="00B93B6D" w:rsidP="00235670">
            <w:pPr>
              <w:spacing w:before="40" w:after="40" w:line="22" w:lineRule="atLeast"/>
              <w:ind w:firstLine="0"/>
              <w:rPr>
                <w:sz w:val="16"/>
                <w:szCs w:val="16"/>
              </w:rPr>
            </w:pPr>
          </w:p>
        </w:tc>
      </w:tr>
      <w:tr w:rsidR="00474DEB" w:rsidRPr="00474DEB" w14:paraId="47AAE069" w14:textId="77777777" w:rsidTr="00472E6D">
        <w:trPr>
          <w:jc w:val="center"/>
        </w:trPr>
        <w:tc>
          <w:tcPr>
            <w:tcW w:w="2288" w:type="dxa"/>
          </w:tcPr>
          <w:p w14:paraId="03158756" w14:textId="2F637A2F" w:rsidR="00B93B6D" w:rsidRPr="00474DEB" w:rsidRDefault="00B93B6D" w:rsidP="00235670">
            <w:pPr>
              <w:pStyle w:val="Akapitzlist"/>
              <w:numPr>
                <w:ilvl w:val="0"/>
                <w:numId w:val="46"/>
              </w:numPr>
              <w:spacing w:before="40" w:after="40" w:line="22" w:lineRule="atLeast"/>
              <w:ind w:left="170" w:hanging="170"/>
              <w:contextualSpacing w:val="0"/>
              <w:rPr>
                <w:sz w:val="16"/>
                <w:szCs w:val="16"/>
              </w:rPr>
            </w:pPr>
            <w:r w:rsidRPr="00474DEB">
              <w:rPr>
                <w:sz w:val="16"/>
                <w:szCs w:val="16"/>
              </w:rPr>
              <w:t>Inne: ………………</w:t>
            </w:r>
          </w:p>
        </w:tc>
        <w:tc>
          <w:tcPr>
            <w:tcW w:w="1451" w:type="dxa"/>
          </w:tcPr>
          <w:p w14:paraId="6BF59C78" w14:textId="77777777" w:rsidR="00B93B6D" w:rsidRPr="00474DEB" w:rsidRDefault="00B93B6D" w:rsidP="00235670">
            <w:pPr>
              <w:spacing w:before="40" w:after="40" w:line="22" w:lineRule="atLeast"/>
              <w:ind w:firstLine="0"/>
              <w:rPr>
                <w:sz w:val="16"/>
                <w:szCs w:val="16"/>
              </w:rPr>
            </w:pPr>
          </w:p>
        </w:tc>
        <w:tc>
          <w:tcPr>
            <w:tcW w:w="1222" w:type="dxa"/>
          </w:tcPr>
          <w:p w14:paraId="4880AA92" w14:textId="77777777" w:rsidR="00B93B6D" w:rsidRPr="00474DEB" w:rsidRDefault="00B93B6D" w:rsidP="00235670">
            <w:pPr>
              <w:spacing w:before="40" w:after="40" w:line="22" w:lineRule="atLeast"/>
              <w:ind w:firstLine="0"/>
              <w:rPr>
                <w:sz w:val="16"/>
                <w:szCs w:val="16"/>
              </w:rPr>
            </w:pPr>
          </w:p>
        </w:tc>
        <w:tc>
          <w:tcPr>
            <w:tcW w:w="1560" w:type="dxa"/>
          </w:tcPr>
          <w:p w14:paraId="0B1C8114" w14:textId="77777777" w:rsidR="00B93B6D" w:rsidRPr="00474DEB" w:rsidRDefault="00B93B6D" w:rsidP="00235670">
            <w:pPr>
              <w:spacing w:before="40" w:after="40" w:line="22" w:lineRule="atLeast"/>
              <w:ind w:firstLine="0"/>
              <w:rPr>
                <w:sz w:val="16"/>
                <w:szCs w:val="16"/>
              </w:rPr>
            </w:pPr>
          </w:p>
        </w:tc>
        <w:tc>
          <w:tcPr>
            <w:tcW w:w="1134" w:type="dxa"/>
          </w:tcPr>
          <w:p w14:paraId="5F908E2B" w14:textId="77777777" w:rsidR="00B93B6D" w:rsidRPr="00474DEB" w:rsidRDefault="00B93B6D" w:rsidP="00235670">
            <w:pPr>
              <w:spacing w:before="40" w:after="40" w:line="22" w:lineRule="atLeast"/>
              <w:ind w:firstLine="0"/>
              <w:rPr>
                <w:sz w:val="16"/>
                <w:szCs w:val="16"/>
              </w:rPr>
            </w:pPr>
          </w:p>
        </w:tc>
      </w:tr>
    </w:tbl>
    <w:p w14:paraId="43F02545" w14:textId="77777777" w:rsidR="00C174FD" w:rsidRPr="00790B47" w:rsidRDefault="00C174FD" w:rsidP="00C174FD">
      <w:pPr>
        <w:spacing w:after="60" w:line="240" w:lineRule="auto"/>
        <w:ind w:firstLine="0"/>
        <w:rPr>
          <w:sz w:val="14"/>
          <w:szCs w:val="14"/>
        </w:rPr>
      </w:pPr>
    </w:p>
    <w:p w14:paraId="6ABD7011" w14:textId="1797A0EA"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Czy w latach 2016-2020 Państwa instytucja realizowała projekty finansowane ze środków WRPO 2014+?</w:t>
      </w:r>
    </w:p>
    <w:p w14:paraId="00811E56" w14:textId="425A1D9B" w:rsidR="00B93B6D" w:rsidRPr="001B0B31" w:rsidRDefault="00B93B6D" w:rsidP="00BF1BBE">
      <w:pPr>
        <w:pStyle w:val="Akapitzlist"/>
        <w:numPr>
          <w:ilvl w:val="0"/>
          <w:numId w:val="76"/>
        </w:numPr>
        <w:spacing w:before="40" w:after="40" w:line="240" w:lineRule="auto"/>
        <w:ind w:left="714" w:hanging="357"/>
        <w:contextualSpacing w:val="0"/>
        <w:rPr>
          <w:rFonts w:cs="Arial"/>
          <w:sz w:val="19"/>
          <w:szCs w:val="19"/>
        </w:rPr>
      </w:pPr>
      <w:r w:rsidRPr="001B0B31">
        <w:rPr>
          <w:rFonts w:cs="Arial"/>
          <w:sz w:val="19"/>
          <w:szCs w:val="19"/>
        </w:rPr>
        <w:t>Tak, ile projektów? .......</w:t>
      </w:r>
    </w:p>
    <w:p w14:paraId="74757AC4" w14:textId="1444A4AF" w:rsidR="00B93B6D" w:rsidRPr="001B0B31" w:rsidRDefault="00B93B6D" w:rsidP="00BF1BBE">
      <w:pPr>
        <w:pStyle w:val="Akapitzlist"/>
        <w:numPr>
          <w:ilvl w:val="0"/>
          <w:numId w:val="76"/>
        </w:numPr>
        <w:spacing w:before="40" w:after="40" w:line="240" w:lineRule="auto"/>
        <w:ind w:left="714" w:hanging="357"/>
        <w:contextualSpacing w:val="0"/>
        <w:rPr>
          <w:rFonts w:cs="Arial"/>
          <w:sz w:val="19"/>
          <w:szCs w:val="19"/>
        </w:rPr>
      </w:pPr>
      <w:r w:rsidRPr="001B0B31">
        <w:rPr>
          <w:rFonts w:cs="Arial"/>
          <w:sz w:val="19"/>
          <w:szCs w:val="19"/>
        </w:rPr>
        <w:t xml:space="preserve">Nie </w:t>
      </w:r>
      <w:r w:rsidR="0042395E" w:rsidRPr="00474DEB">
        <w:sym w:font="Wingdings" w:char="F0E0"/>
      </w:r>
      <w:r w:rsidRPr="001B0B31">
        <w:rPr>
          <w:rFonts w:cs="Arial"/>
          <w:sz w:val="19"/>
          <w:szCs w:val="19"/>
        </w:rPr>
        <w:t xml:space="preserve"> przejście do pytania 12</w:t>
      </w:r>
    </w:p>
    <w:p w14:paraId="59F3B3E1" w14:textId="77777777" w:rsidR="00B93B6D" w:rsidRPr="00790B47" w:rsidRDefault="00B93B6D" w:rsidP="00B93B6D">
      <w:pPr>
        <w:spacing w:line="240" w:lineRule="auto"/>
        <w:ind w:firstLine="0"/>
        <w:rPr>
          <w:sz w:val="14"/>
          <w:szCs w:val="14"/>
        </w:rPr>
      </w:pPr>
    </w:p>
    <w:p w14:paraId="75489BB9" w14:textId="7746F9D4" w:rsidR="00B93B6D" w:rsidRPr="00474DEB" w:rsidRDefault="0042395E"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Wartość projektów</w:t>
      </w:r>
    </w:p>
    <w:tbl>
      <w:tblPr>
        <w:tblStyle w:val="Tabela-Siatka"/>
        <w:tblW w:w="0" w:type="auto"/>
        <w:jc w:val="center"/>
        <w:tblLook w:val="04A0" w:firstRow="1" w:lastRow="0" w:firstColumn="1" w:lastColumn="0" w:noHBand="0" w:noVBand="1"/>
      </w:tblPr>
      <w:tblGrid>
        <w:gridCol w:w="1828"/>
        <w:gridCol w:w="2737"/>
      </w:tblGrid>
      <w:tr w:rsidR="00474DEB" w:rsidRPr="00474DEB" w14:paraId="144CFF16" w14:textId="77777777" w:rsidTr="00331B13">
        <w:trPr>
          <w:trHeight w:val="183"/>
          <w:jc w:val="center"/>
        </w:trPr>
        <w:tc>
          <w:tcPr>
            <w:tcW w:w="1828" w:type="dxa"/>
            <w:shd w:val="clear" w:color="auto" w:fill="E2EFD9" w:themeFill="accent6" w:themeFillTint="33"/>
            <w:vAlign w:val="center"/>
          </w:tcPr>
          <w:p w14:paraId="7D8AF201" w14:textId="2E9044B7" w:rsidR="0042395E" w:rsidRPr="00474DEB" w:rsidRDefault="0042395E" w:rsidP="00235670">
            <w:pPr>
              <w:spacing w:before="40" w:after="40" w:line="22" w:lineRule="atLeast"/>
              <w:ind w:firstLine="0"/>
              <w:jc w:val="center"/>
              <w:rPr>
                <w:b/>
                <w:sz w:val="16"/>
                <w:szCs w:val="16"/>
              </w:rPr>
            </w:pPr>
            <w:r w:rsidRPr="00474DEB">
              <w:rPr>
                <w:b/>
                <w:sz w:val="16"/>
                <w:szCs w:val="16"/>
              </w:rPr>
              <w:t>Wartość o</w:t>
            </w:r>
            <w:r w:rsidR="00B93B6D" w:rsidRPr="00474DEB">
              <w:rPr>
                <w:b/>
                <w:sz w:val="16"/>
                <w:szCs w:val="16"/>
              </w:rPr>
              <w:t>gółem</w:t>
            </w:r>
          </w:p>
        </w:tc>
        <w:tc>
          <w:tcPr>
            <w:tcW w:w="2737" w:type="dxa"/>
            <w:shd w:val="clear" w:color="auto" w:fill="E2EFD9" w:themeFill="accent6" w:themeFillTint="33"/>
            <w:vAlign w:val="center"/>
          </w:tcPr>
          <w:p w14:paraId="5672FC7C" w14:textId="7C9AF94A" w:rsidR="00B93B6D" w:rsidRPr="00474DEB" w:rsidRDefault="0042395E" w:rsidP="00235670">
            <w:pPr>
              <w:spacing w:before="40" w:after="40" w:line="22" w:lineRule="atLeast"/>
              <w:ind w:firstLine="0"/>
              <w:jc w:val="center"/>
              <w:rPr>
                <w:b/>
                <w:sz w:val="16"/>
                <w:szCs w:val="16"/>
              </w:rPr>
            </w:pPr>
            <w:r w:rsidRPr="00474DEB">
              <w:rPr>
                <w:b/>
                <w:sz w:val="16"/>
                <w:szCs w:val="16"/>
              </w:rPr>
              <w:t>W</w:t>
            </w:r>
            <w:r w:rsidR="00B93B6D" w:rsidRPr="00474DEB">
              <w:rPr>
                <w:b/>
                <w:sz w:val="16"/>
                <w:szCs w:val="16"/>
              </w:rPr>
              <w:t xml:space="preserve">artość dofinansowania UE </w:t>
            </w:r>
          </w:p>
        </w:tc>
      </w:tr>
      <w:tr w:rsidR="00474DEB" w:rsidRPr="00474DEB" w14:paraId="057A0564" w14:textId="77777777" w:rsidTr="0042395E">
        <w:trPr>
          <w:trHeight w:val="128"/>
          <w:jc w:val="center"/>
        </w:trPr>
        <w:tc>
          <w:tcPr>
            <w:tcW w:w="1828" w:type="dxa"/>
          </w:tcPr>
          <w:p w14:paraId="68E2A0E4" w14:textId="77777777" w:rsidR="00B93B6D" w:rsidRPr="00474DEB" w:rsidRDefault="00B93B6D" w:rsidP="00235670">
            <w:pPr>
              <w:spacing w:before="40" w:after="40" w:line="22" w:lineRule="atLeast"/>
              <w:ind w:firstLine="0"/>
              <w:rPr>
                <w:sz w:val="16"/>
                <w:szCs w:val="16"/>
              </w:rPr>
            </w:pPr>
          </w:p>
        </w:tc>
        <w:tc>
          <w:tcPr>
            <w:tcW w:w="2737" w:type="dxa"/>
          </w:tcPr>
          <w:p w14:paraId="594349FB" w14:textId="77777777" w:rsidR="00B93B6D" w:rsidRPr="00474DEB" w:rsidRDefault="00B93B6D" w:rsidP="00235670">
            <w:pPr>
              <w:spacing w:before="40" w:after="40" w:line="22" w:lineRule="atLeast"/>
              <w:ind w:firstLine="0"/>
              <w:rPr>
                <w:sz w:val="16"/>
                <w:szCs w:val="16"/>
              </w:rPr>
            </w:pPr>
          </w:p>
        </w:tc>
      </w:tr>
    </w:tbl>
    <w:p w14:paraId="352D93B0" w14:textId="77777777" w:rsidR="00B93B6D" w:rsidRPr="00790B47" w:rsidRDefault="00B93B6D" w:rsidP="00B93B6D">
      <w:pPr>
        <w:ind w:left="567" w:firstLine="0"/>
        <w:rPr>
          <w:sz w:val="14"/>
          <w:szCs w:val="14"/>
        </w:rPr>
      </w:pPr>
    </w:p>
    <w:p w14:paraId="30878FEB" w14:textId="0A1D0DD4"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Jakie były efekty zrealizowanych projektów?</w:t>
      </w:r>
    </w:p>
    <w:p w14:paraId="5BA90110" w14:textId="77777777" w:rsidR="00B93B6D" w:rsidRPr="00474DEB" w:rsidRDefault="00B93B6D" w:rsidP="0042395E">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7D9AA2B8" w14:textId="13123E81"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Rozwój specjalistycznych usług doradczo-szkoleniowych i projektowych</w:t>
      </w:r>
    </w:p>
    <w:p w14:paraId="306159DE" w14:textId="67168476"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Uzbrojenie terenów inwestycyjnych</w:t>
      </w:r>
    </w:p>
    <w:p w14:paraId="21C15837" w14:textId="361398F6"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Organizacja projektów wspierających internacjonalizację wielkopolskich przedsiębiorstw</w:t>
      </w:r>
    </w:p>
    <w:p w14:paraId="11620329" w14:textId="277D3897"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 xml:space="preserve">Realizacja projektów łagodzących skutki pandemii </w:t>
      </w:r>
      <w:r w:rsidR="00A34629" w:rsidRPr="00474DEB">
        <w:rPr>
          <w:rFonts w:cs="Arial"/>
          <w:sz w:val="19"/>
          <w:szCs w:val="19"/>
        </w:rPr>
        <w:t>COVID</w:t>
      </w:r>
      <w:r w:rsidRPr="00474DEB">
        <w:rPr>
          <w:rFonts w:cs="Arial"/>
          <w:sz w:val="19"/>
          <w:szCs w:val="19"/>
        </w:rPr>
        <w:t>-19</w:t>
      </w:r>
    </w:p>
    <w:p w14:paraId="781FF2D0" w14:textId="7E11487C"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Rozwój usług praw</w:t>
      </w:r>
      <w:r w:rsidR="0042395E" w:rsidRPr="00474DEB">
        <w:rPr>
          <w:rFonts w:cs="Arial"/>
          <w:sz w:val="19"/>
          <w:szCs w:val="19"/>
        </w:rPr>
        <w:t xml:space="preserve">nych i eksperckich ochrony </w:t>
      </w:r>
      <w:r w:rsidRPr="00474DEB">
        <w:rPr>
          <w:rFonts w:cs="Arial"/>
          <w:sz w:val="19"/>
          <w:szCs w:val="19"/>
        </w:rPr>
        <w:t>patentowej</w:t>
      </w:r>
    </w:p>
    <w:p w14:paraId="7CB31B3B" w14:textId="1E5E5200"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Indywidualny mentoring inkubowanych</w:t>
      </w:r>
    </w:p>
    <w:p w14:paraId="7E28A86E" w14:textId="10319200"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Rozwój usług udostępnien</w:t>
      </w:r>
      <w:r w:rsidR="00B150ED">
        <w:rPr>
          <w:rFonts w:cs="Arial"/>
          <w:sz w:val="19"/>
          <w:szCs w:val="19"/>
        </w:rPr>
        <w:t>ia infrastruktury coworkingowej</w:t>
      </w:r>
    </w:p>
    <w:p w14:paraId="78D289DB" w14:textId="2BB16B47"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Pomoc dla firm w początkowej fazie działalności, które staną przed problemem r</w:t>
      </w:r>
      <w:r w:rsidR="00B150ED">
        <w:rPr>
          <w:rFonts w:cs="Arial"/>
          <w:sz w:val="19"/>
          <w:szCs w:val="19"/>
        </w:rPr>
        <w:t>ozwijania produkcji i sprzedaży</w:t>
      </w:r>
    </w:p>
    <w:p w14:paraId="3FFF872D" w14:textId="4F650EC4"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Rozwój usług marketingowych, prawnych i księgowych dla nowopowstałych firm</w:t>
      </w:r>
    </w:p>
    <w:p w14:paraId="48F1A37C" w14:textId="70686FA2"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Zakup środków trwałych i niemat</w:t>
      </w:r>
      <w:r w:rsidR="0042395E" w:rsidRPr="00474DEB">
        <w:rPr>
          <w:rFonts w:cs="Arial"/>
          <w:sz w:val="19"/>
          <w:szCs w:val="19"/>
        </w:rPr>
        <w:t>erialnych służących produkcji i</w:t>
      </w:r>
      <w:r w:rsidR="00B150ED">
        <w:rPr>
          <w:rFonts w:cs="Arial"/>
          <w:sz w:val="19"/>
          <w:szCs w:val="19"/>
        </w:rPr>
        <w:t>/lub świadczeniu usług</w:t>
      </w:r>
    </w:p>
    <w:p w14:paraId="7919B997" w14:textId="13D79083" w:rsidR="00B93B6D" w:rsidRPr="00474DEB" w:rsidRDefault="00B93B6D" w:rsidP="00BF1BBE">
      <w:pPr>
        <w:pStyle w:val="Akapitzlist"/>
        <w:numPr>
          <w:ilvl w:val="0"/>
          <w:numId w:val="48"/>
        </w:numPr>
        <w:spacing w:before="40" w:after="40" w:line="240" w:lineRule="auto"/>
        <w:ind w:left="714" w:hanging="357"/>
        <w:contextualSpacing w:val="0"/>
        <w:rPr>
          <w:rFonts w:cs="Arial"/>
          <w:sz w:val="19"/>
          <w:szCs w:val="19"/>
        </w:rPr>
      </w:pPr>
      <w:r w:rsidRPr="00474DEB">
        <w:rPr>
          <w:rFonts w:cs="Arial"/>
          <w:sz w:val="19"/>
          <w:szCs w:val="19"/>
        </w:rPr>
        <w:t>Inne, jakie?.................</w:t>
      </w:r>
    </w:p>
    <w:p w14:paraId="6AF1C51F" w14:textId="73D22D27" w:rsidR="00E53E1F" w:rsidRDefault="00E53E1F">
      <w:pPr>
        <w:spacing w:line="240" w:lineRule="auto"/>
        <w:ind w:firstLine="0"/>
        <w:jc w:val="left"/>
        <w:rPr>
          <w:rFonts w:cs="Arial"/>
          <w:sz w:val="18"/>
          <w:szCs w:val="18"/>
        </w:rPr>
      </w:pPr>
      <w:r>
        <w:rPr>
          <w:rFonts w:cs="Arial"/>
          <w:sz w:val="18"/>
          <w:szCs w:val="18"/>
        </w:rPr>
        <w:br w:type="page"/>
      </w:r>
    </w:p>
    <w:p w14:paraId="58242C6C" w14:textId="5CC1100A" w:rsidR="00B93B6D" w:rsidRPr="00474DEB" w:rsidRDefault="00375468"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lastRenderedPageBreak/>
        <w:t xml:space="preserve">Czy </w:t>
      </w:r>
      <w:r w:rsidR="00B93B6D" w:rsidRPr="00474DEB">
        <w:rPr>
          <w:rFonts w:cs="Arial"/>
          <w:b/>
          <w:bCs/>
          <w:sz w:val="19"/>
          <w:szCs w:val="19"/>
        </w:rPr>
        <w:t>Państwa instytucja opracowała dokument strategiczny, na podstawie którego prowadzi swoją działalność?</w:t>
      </w:r>
    </w:p>
    <w:p w14:paraId="7EC9164E" w14:textId="24CAD24F" w:rsidR="00B93B6D" w:rsidRPr="00474DEB" w:rsidRDefault="00B93B6D" w:rsidP="00BF1BBE">
      <w:pPr>
        <w:pStyle w:val="Akapitzlist"/>
        <w:numPr>
          <w:ilvl w:val="0"/>
          <w:numId w:val="49"/>
        </w:numPr>
        <w:spacing w:before="40" w:after="40" w:line="240" w:lineRule="auto"/>
        <w:ind w:left="714" w:hanging="357"/>
        <w:contextualSpacing w:val="0"/>
        <w:rPr>
          <w:rFonts w:cs="Arial"/>
          <w:sz w:val="19"/>
          <w:szCs w:val="19"/>
        </w:rPr>
      </w:pPr>
      <w:r w:rsidRPr="00474DEB">
        <w:rPr>
          <w:rFonts w:cs="Arial"/>
          <w:sz w:val="19"/>
          <w:szCs w:val="19"/>
        </w:rPr>
        <w:t xml:space="preserve">Tak </w:t>
      </w:r>
      <w:r w:rsidR="0042395E" w:rsidRPr="00474DEB">
        <w:rPr>
          <w:rFonts w:cs="Arial"/>
          <w:sz w:val="19"/>
          <w:szCs w:val="19"/>
        </w:rPr>
        <w:sym w:font="Wingdings" w:char="F0E0"/>
      </w:r>
      <w:r w:rsidRPr="00474DEB">
        <w:rPr>
          <w:rFonts w:cs="Arial"/>
          <w:sz w:val="19"/>
          <w:szCs w:val="19"/>
        </w:rPr>
        <w:t xml:space="preserve"> przejście do pytania 15</w:t>
      </w:r>
    </w:p>
    <w:p w14:paraId="03699DD5" w14:textId="1EB07F66" w:rsidR="00B93B6D" w:rsidRPr="00474DEB" w:rsidRDefault="00B93B6D" w:rsidP="00BF1BBE">
      <w:pPr>
        <w:pStyle w:val="Akapitzlist"/>
        <w:numPr>
          <w:ilvl w:val="0"/>
          <w:numId w:val="49"/>
        </w:numPr>
        <w:spacing w:before="40" w:after="40" w:line="240" w:lineRule="auto"/>
        <w:ind w:left="714" w:hanging="357"/>
        <w:contextualSpacing w:val="0"/>
        <w:rPr>
          <w:rFonts w:cs="Arial"/>
          <w:sz w:val="19"/>
          <w:szCs w:val="19"/>
        </w:rPr>
      </w:pPr>
      <w:r w:rsidRPr="00474DEB">
        <w:rPr>
          <w:rFonts w:cs="Arial"/>
          <w:sz w:val="19"/>
          <w:szCs w:val="19"/>
        </w:rPr>
        <w:t>Nie</w:t>
      </w:r>
    </w:p>
    <w:p w14:paraId="05D8B2A6" w14:textId="77777777" w:rsidR="00B93B6D" w:rsidRPr="00790B47" w:rsidRDefault="00B93B6D" w:rsidP="00B93B6D">
      <w:pPr>
        <w:spacing w:line="240" w:lineRule="auto"/>
        <w:ind w:firstLine="0"/>
        <w:rPr>
          <w:rFonts w:cs="Arial"/>
          <w:sz w:val="14"/>
          <w:szCs w:val="14"/>
        </w:rPr>
      </w:pPr>
    </w:p>
    <w:p w14:paraId="654A3B9B" w14:textId="2CF7CCB4"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Z jakich powodów nie opracowaliście Państwo takiego dokumentu?</w:t>
      </w:r>
    </w:p>
    <w:p w14:paraId="6BDD9714" w14:textId="77777777" w:rsidR="00B93B6D" w:rsidRPr="00474DEB" w:rsidRDefault="00B93B6D" w:rsidP="0042395E">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2EF9B814" w14:textId="3EAC4A97" w:rsidR="00B93B6D" w:rsidRPr="00474DEB" w:rsidRDefault="00B93B6D" w:rsidP="00BF1BBE">
      <w:pPr>
        <w:pStyle w:val="Akapitzlist"/>
        <w:numPr>
          <w:ilvl w:val="0"/>
          <w:numId w:val="50"/>
        </w:numPr>
        <w:spacing w:before="40" w:after="40" w:line="240" w:lineRule="auto"/>
        <w:ind w:left="714" w:hanging="357"/>
        <w:contextualSpacing w:val="0"/>
        <w:rPr>
          <w:rFonts w:cs="Arial"/>
          <w:sz w:val="19"/>
          <w:szCs w:val="19"/>
        </w:rPr>
      </w:pPr>
      <w:r w:rsidRPr="00474DEB">
        <w:rPr>
          <w:rFonts w:cs="Arial"/>
          <w:sz w:val="19"/>
          <w:szCs w:val="19"/>
        </w:rPr>
        <w:t>Nie było takiej potrzeby</w:t>
      </w:r>
    </w:p>
    <w:p w14:paraId="3D179AA0" w14:textId="32B6590D" w:rsidR="00B93B6D" w:rsidRPr="00474DEB" w:rsidRDefault="00B93B6D" w:rsidP="00BF1BBE">
      <w:pPr>
        <w:pStyle w:val="Akapitzlist"/>
        <w:numPr>
          <w:ilvl w:val="0"/>
          <w:numId w:val="50"/>
        </w:numPr>
        <w:spacing w:before="40" w:after="40" w:line="240" w:lineRule="auto"/>
        <w:ind w:left="714" w:hanging="357"/>
        <w:contextualSpacing w:val="0"/>
        <w:rPr>
          <w:rFonts w:cs="Arial"/>
          <w:sz w:val="19"/>
          <w:szCs w:val="19"/>
        </w:rPr>
      </w:pPr>
      <w:r w:rsidRPr="00474DEB">
        <w:rPr>
          <w:rFonts w:cs="Arial"/>
          <w:sz w:val="19"/>
          <w:szCs w:val="19"/>
        </w:rPr>
        <w:t>Oferujemy niewielki zakres usług</w:t>
      </w:r>
    </w:p>
    <w:p w14:paraId="4D93D147" w14:textId="09DC3B66" w:rsidR="00B93B6D" w:rsidRPr="00474DEB" w:rsidRDefault="00B93B6D" w:rsidP="00BF1BBE">
      <w:pPr>
        <w:pStyle w:val="Akapitzlist"/>
        <w:numPr>
          <w:ilvl w:val="0"/>
          <w:numId w:val="50"/>
        </w:numPr>
        <w:spacing w:before="40" w:after="40" w:line="240" w:lineRule="auto"/>
        <w:ind w:left="714" w:hanging="357"/>
        <w:contextualSpacing w:val="0"/>
        <w:rPr>
          <w:rFonts w:cs="Arial"/>
          <w:sz w:val="19"/>
          <w:szCs w:val="19"/>
        </w:rPr>
      </w:pPr>
      <w:r w:rsidRPr="00474DEB">
        <w:rPr>
          <w:rFonts w:cs="Arial"/>
          <w:sz w:val="19"/>
          <w:szCs w:val="19"/>
        </w:rPr>
        <w:t>Działamy od niedawna</w:t>
      </w:r>
    </w:p>
    <w:p w14:paraId="3AD072E0" w14:textId="33E91D6B" w:rsidR="00B93B6D" w:rsidRPr="00474DEB" w:rsidRDefault="00B93B6D" w:rsidP="00BF1BBE">
      <w:pPr>
        <w:pStyle w:val="Akapitzlist"/>
        <w:numPr>
          <w:ilvl w:val="0"/>
          <w:numId w:val="50"/>
        </w:numPr>
        <w:spacing w:before="40" w:after="40" w:line="240" w:lineRule="auto"/>
        <w:ind w:left="714" w:hanging="357"/>
        <w:contextualSpacing w:val="0"/>
        <w:rPr>
          <w:rFonts w:cs="Arial"/>
          <w:sz w:val="19"/>
          <w:szCs w:val="19"/>
        </w:rPr>
      </w:pPr>
      <w:r w:rsidRPr="00474DEB">
        <w:rPr>
          <w:rFonts w:cs="Arial"/>
          <w:sz w:val="19"/>
          <w:szCs w:val="19"/>
        </w:rPr>
        <w:t>Z innego powodu: .................</w:t>
      </w:r>
    </w:p>
    <w:p w14:paraId="69D3CC4C" w14:textId="77777777" w:rsidR="00B93B6D" w:rsidRPr="00790B47" w:rsidRDefault="00B93B6D" w:rsidP="00B93B6D">
      <w:pPr>
        <w:spacing w:line="240" w:lineRule="auto"/>
        <w:ind w:firstLine="0"/>
        <w:rPr>
          <w:rFonts w:cs="Arial"/>
          <w:b/>
          <w:bCs/>
          <w:sz w:val="14"/>
          <w:szCs w:val="14"/>
        </w:rPr>
      </w:pPr>
    </w:p>
    <w:p w14:paraId="7D51600A" w14:textId="29BBFBCB"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 xml:space="preserve"> Czy planujecie Państwo opracowanie takiego dokumentu w najbliższym czasie?</w:t>
      </w:r>
    </w:p>
    <w:p w14:paraId="35DE5712" w14:textId="01D099F9" w:rsidR="00B93B6D" w:rsidRPr="00474DEB" w:rsidRDefault="00B93B6D" w:rsidP="00BF1BBE">
      <w:pPr>
        <w:pStyle w:val="Akapitzlist"/>
        <w:numPr>
          <w:ilvl w:val="0"/>
          <w:numId w:val="51"/>
        </w:numPr>
        <w:spacing w:before="40" w:after="40" w:line="240" w:lineRule="auto"/>
        <w:ind w:left="714" w:hanging="357"/>
        <w:contextualSpacing w:val="0"/>
        <w:rPr>
          <w:rFonts w:cs="Arial"/>
          <w:sz w:val="19"/>
          <w:szCs w:val="19"/>
        </w:rPr>
      </w:pPr>
      <w:r w:rsidRPr="00474DEB">
        <w:rPr>
          <w:rFonts w:cs="Arial"/>
          <w:sz w:val="19"/>
          <w:szCs w:val="19"/>
        </w:rPr>
        <w:t>Tak</w:t>
      </w:r>
    </w:p>
    <w:p w14:paraId="2DBF15B2" w14:textId="01BA60C7" w:rsidR="00B93B6D" w:rsidRPr="00474DEB" w:rsidRDefault="00B93B6D" w:rsidP="00BF1BBE">
      <w:pPr>
        <w:pStyle w:val="Akapitzlist"/>
        <w:numPr>
          <w:ilvl w:val="0"/>
          <w:numId w:val="51"/>
        </w:numPr>
        <w:spacing w:before="40" w:after="40" w:line="240" w:lineRule="auto"/>
        <w:ind w:left="714" w:hanging="357"/>
        <w:contextualSpacing w:val="0"/>
        <w:rPr>
          <w:rFonts w:cs="Arial"/>
          <w:sz w:val="19"/>
          <w:szCs w:val="19"/>
        </w:rPr>
      </w:pPr>
      <w:r w:rsidRPr="00474DEB">
        <w:rPr>
          <w:rFonts w:cs="Arial"/>
          <w:sz w:val="19"/>
          <w:szCs w:val="19"/>
        </w:rPr>
        <w:t>Nie</w:t>
      </w:r>
    </w:p>
    <w:p w14:paraId="16B0246F" w14:textId="3FD4153D" w:rsidR="00B93B6D" w:rsidRPr="00474DEB" w:rsidRDefault="00B93B6D" w:rsidP="00BF1BBE">
      <w:pPr>
        <w:pStyle w:val="Akapitzlist"/>
        <w:numPr>
          <w:ilvl w:val="0"/>
          <w:numId w:val="51"/>
        </w:numPr>
        <w:spacing w:before="40" w:after="40" w:line="240" w:lineRule="auto"/>
        <w:ind w:left="714" w:hanging="357"/>
        <w:contextualSpacing w:val="0"/>
        <w:rPr>
          <w:rFonts w:cs="Arial"/>
          <w:sz w:val="19"/>
          <w:szCs w:val="19"/>
        </w:rPr>
      </w:pPr>
      <w:r w:rsidRPr="00474DEB">
        <w:rPr>
          <w:rFonts w:cs="Arial"/>
          <w:sz w:val="19"/>
          <w:szCs w:val="19"/>
        </w:rPr>
        <w:t>Trudno powiedzieć</w:t>
      </w:r>
    </w:p>
    <w:p w14:paraId="7E7276D6" w14:textId="77777777" w:rsidR="00B93B6D" w:rsidRPr="00790B47" w:rsidRDefault="00B93B6D" w:rsidP="00B93B6D">
      <w:pPr>
        <w:spacing w:line="240" w:lineRule="auto"/>
        <w:ind w:firstLine="0"/>
        <w:rPr>
          <w:rFonts w:cs="Arial"/>
          <w:b/>
          <w:bCs/>
          <w:sz w:val="14"/>
          <w:szCs w:val="14"/>
        </w:rPr>
      </w:pPr>
    </w:p>
    <w:p w14:paraId="0845D8A5" w14:textId="6D7EC177"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Czy Państwa instytucja współpracuje z innymi (pozagospodarczymi) podmiotami (w kraju i za granicą)?</w:t>
      </w:r>
    </w:p>
    <w:p w14:paraId="7A94F0CE" w14:textId="264DC38E" w:rsidR="00B93B6D" w:rsidRPr="00474DEB" w:rsidRDefault="00B93B6D" w:rsidP="00BF1BBE">
      <w:pPr>
        <w:pStyle w:val="Akapitzlist"/>
        <w:numPr>
          <w:ilvl w:val="0"/>
          <w:numId w:val="52"/>
        </w:numPr>
        <w:spacing w:before="40" w:after="40" w:line="240" w:lineRule="auto"/>
        <w:ind w:left="714" w:hanging="357"/>
        <w:contextualSpacing w:val="0"/>
        <w:rPr>
          <w:rFonts w:cs="Arial"/>
          <w:sz w:val="19"/>
          <w:szCs w:val="19"/>
        </w:rPr>
      </w:pPr>
      <w:r w:rsidRPr="00474DEB">
        <w:rPr>
          <w:rFonts w:cs="Arial"/>
          <w:sz w:val="19"/>
          <w:szCs w:val="19"/>
        </w:rPr>
        <w:t>Tak, tylko z Polski</w:t>
      </w:r>
    </w:p>
    <w:p w14:paraId="3EE6F7E3" w14:textId="47CE89AD" w:rsidR="00B93B6D" w:rsidRPr="00474DEB" w:rsidRDefault="00B93B6D" w:rsidP="00BF1BBE">
      <w:pPr>
        <w:pStyle w:val="Akapitzlist"/>
        <w:numPr>
          <w:ilvl w:val="0"/>
          <w:numId w:val="52"/>
        </w:numPr>
        <w:spacing w:before="40" w:after="40" w:line="240" w:lineRule="auto"/>
        <w:ind w:left="714" w:hanging="357"/>
        <w:contextualSpacing w:val="0"/>
        <w:rPr>
          <w:rFonts w:cs="Arial"/>
          <w:sz w:val="19"/>
          <w:szCs w:val="19"/>
        </w:rPr>
      </w:pPr>
      <w:r w:rsidRPr="00474DEB">
        <w:rPr>
          <w:rFonts w:cs="Arial"/>
          <w:sz w:val="19"/>
          <w:szCs w:val="19"/>
        </w:rPr>
        <w:t>Tak, zarówno z Polski, jak i zagranicy</w:t>
      </w:r>
    </w:p>
    <w:p w14:paraId="3DC08C6B" w14:textId="3EC69DBA" w:rsidR="00B93B6D" w:rsidRPr="00474DEB" w:rsidRDefault="00B93B6D" w:rsidP="00BF1BBE">
      <w:pPr>
        <w:pStyle w:val="Akapitzlist"/>
        <w:numPr>
          <w:ilvl w:val="0"/>
          <w:numId w:val="52"/>
        </w:numPr>
        <w:spacing w:before="40" w:after="40" w:line="240" w:lineRule="auto"/>
        <w:ind w:left="714" w:hanging="357"/>
        <w:contextualSpacing w:val="0"/>
        <w:rPr>
          <w:rFonts w:cs="Arial"/>
          <w:sz w:val="19"/>
          <w:szCs w:val="19"/>
        </w:rPr>
      </w:pPr>
      <w:r w:rsidRPr="00474DEB">
        <w:rPr>
          <w:rFonts w:cs="Arial"/>
          <w:sz w:val="19"/>
          <w:szCs w:val="19"/>
        </w:rPr>
        <w:t xml:space="preserve">Nie </w:t>
      </w:r>
      <w:r w:rsidR="0042395E" w:rsidRPr="00474DEB">
        <w:sym w:font="Wingdings" w:char="F0E0"/>
      </w:r>
      <w:r w:rsidRPr="00474DEB">
        <w:rPr>
          <w:rFonts w:cs="Arial"/>
          <w:sz w:val="19"/>
          <w:szCs w:val="19"/>
        </w:rPr>
        <w:t xml:space="preserve"> przejście do pytania 19</w:t>
      </w:r>
    </w:p>
    <w:p w14:paraId="1ED7AD41" w14:textId="77777777" w:rsidR="00B93B6D" w:rsidRPr="00790B47" w:rsidRDefault="00B93B6D" w:rsidP="00B93B6D">
      <w:pPr>
        <w:spacing w:line="240" w:lineRule="auto"/>
        <w:ind w:firstLine="0"/>
        <w:rPr>
          <w:rFonts w:cs="Arial"/>
          <w:sz w:val="14"/>
          <w:szCs w:val="14"/>
        </w:rPr>
      </w:pPr>
    </w:p>
    <w:p w14:paraId="531E5BEC" w14:textId="30931DAE"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Z jakimi pozagospodarczymi podmiotami współpracuje Państwa instytucja?</w:t>
      </w:r>
    </w:p>
    <w:p w14:paraId="4EB9473F" w14:textId="77777777" w:rsidR="00B93B6D" w:rsidRPr="00474DEB" w:rsidRDefault="00B93B6D" w:rsidP="0042395E">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34EF25E9" w14:textId="65B4FB36"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Inkubator przedsiębiorczości</w:t>
      </w:r>
    </w:p>
    <w:p w14:paraId="558E364F" w14:textId="60C26317"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Agencja rozwoju regionalnego i lokalnego</w:t>
      </w:r>
    </w:p>
    <w:p w14:paraId="4BC6464C" w14:textId="1CD1D5BD"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Ośrodek wsparcia przedsiębiorczości</w:t>
      </w:r>
    </w:p>
    <w:p w14:paraId="1083A409" w14:textId="1C23A9FD"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Centrum wspierania biznesu</w:t>
      </w:r>
    </w:p>
    <w:p w14:paraId="25389941" w14:textId="0F1F3AF7"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Izba gospodarcza/przemysłowa</w:t>
      </w:r>
    </w:p>
    <w:p w14:paraId="075C1DFF" w14:textId="35595A92"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Fundusz pożyczkowy</w:t>
      </w:r>
    </w:p>
    <w:p w14:paraId="73F768C5" w14:textId="694D9483"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Fundusz poręczeń kredytowych</w:t>
      </w:r>
    </w:p>
    <w:p w14:paraId="757B430D" w14:textId="4DA05765" w:rsidR="00B93B6D" w:rsidRPr="00474DEB" w:rsidRDefault="00B93B6D"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Fundusz kapitału zalążkowego</w:t>
      </w:r>
    </w:p>
    <w:p w14:paraId="14C842BC" w14:textId="5B768636" w:rsidR="00B93B6D" w:rsidRPr="00474DEB" w:rsidRDefault="0042395E" w:rsidP="00BF1BBE">
      <w:pPr>
        <w:pStyle w:val="Akapitzlist"/>
        <w:numPr>
          <w:ilvl w:val="0"/>
          <w:numId w:val="53"/>
        </w:numPr>
        <w:spacing w:before="40" w:after="40" w:line="240" w:lineRule="auto"/>
        <w:ind w:left="714" w:hanging="357"/>
        <w:contextualSpacing w:val="0"/>
        <w:rPr>
          <w:rFonts w:cs="Arial"/>
          <w:sz w:val="19"/>
          <w:szCs w:val="19"/>
        </w:rPr>
      </w:pPr>
      <w:r w:rsidRPr="00474DEB">
        <w:rPr>
          <w:rFonts w:cs="Arial"/>
          <w:sz w:val="19"/>
          <w:szCs w:val="19"/>
        </w:rPr>
        <w:t>Inny podmiot:</w:t>
      </w:r>
      <w:r w:rsidR="00B93B6D" w:rsidRPr="00474DEB">
        <w:rPr>
          <w:rFonts w:cs="Arial"/>
          <w:sz w:val="19"/>
          <w:szCs w:val="19"/>
        </w:rPr>
        <w:t>………………………</w:t>
      </w:r>
    </w:p>
    <w:p w14:paraId="61B4E742" w14:textId="77777777" w:rsidR="00B93B6D" w:rsidRPr="00790B47" w:rsidRDefault="00B93B6D" w:rsidP="00B93B6D">
      <w:pPr>
        <w:spacing w:line="240" w:lineRule="auto"/>
        <w:ind w:firstLine="0"/>
        <w:rPr>
          <w:rFonts w:cs="Arial"/>
          <w:sz w:val="14"/>
          <w:szCs w:val="14"/>
        </w:rPr>
      </w:pPr>
    </w:p>
    <w:p w14:paraId="7418BB52" w14:textId="51E2FF8B"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W jakich obszarach odbywa się ta współpraca?</w:t>
      </w:r>
    </w:p>
    <w:p w14:paraId="73D72BA7" w14:textId="05BBCC86" w:rsidR="00B93B6D" w:rsidRPr="00474DEB" w:rsidRDefault="00B93B6D" w:rsidP="00BF1BBE">
      <w:pPr>
        <w:pStyle w:val="Akapitzlist"/>
        <w:numPr>
          <w:ilvl w:val="0"/>
          <w:numId w:val="54"/>
        </w:numPr>
        <w:spacing w:before="40" w:after="40" w:line="240" w:lineRule="auto"/>
        <w:ind w:left="714" w:hanging="357"/>
        <w:contextualSpacing w:val="0"/>
        <w:rPr>
          <w:rFonts w:cs="Arial"/>
          <w:sz w:val="19"/>
          <w:szCs w:val="19"/>
        </w:rPr>
      </w:pPr>
      <w:r w:rsidRPr="00474DEB">
        <w:rPr>
          <w:rFonts w:cs="Arial"/>
          <w:sz w:val="19"/>
          <w:szCs w:val="19"/>
        </w:rPr>
        <w:t>Wymiana informacji</w:t>
      </w:r>
    </w:p>
    <w:p w14:paraId="20B2910B" w14:textId="5D039E2E" w:rsidR="00B93B6D" w:rsidRPr="00474DEB" w:rsidRDefault="00B93B6D" w:rsidP="00BF1BBE">
      <w:pPr>
        <w:pStyle w:val="Akapitzlist"/>
        <w:numPr>
          <w:ilvl w:val="0"/>
          <w:numId w:val="54"/>
        </w:numPr>
        <w:spacing w:before="40" w:after="40" w:line="240" w:lineRule="auto"/>
        <w:ind w:left="714" w:hanging="357"/>
        <w:contextualSpacing w:val="0"/>
        <w:rPr>
          <w:rFonts w:cs="Arial"/>
          <w:sz w:val="19"/>
          <w:szCs w:val="19"/>
        </w:rPr>
      </w:pPr>
      <w:r w:rsidRPr="00474DEB">
        <w:rPr>
          <w:rFonts w:cs="Arial"/>
          <w:sz w:val="19"/>
          <w:szCs w:val="19"/>
        </w:rPr>
        <w:t>Konsultacje</w:t>
      </w:r>
    </w:p>
    <w:p w14:paraId="7D7311B5" w14:textId="6D1F1A69" w:rsidR="00B93B6D" w:rsidRPr="00474DEB" w:rsidRDefault="00B93B6D" w:rsidP="00BF1BBE">
      <w:pPr>
        <w:pStyle w:val="Akapitzlist"/>
        <w:numPr>
          <w:ilvl w:val="0"/>
          <w:numId w:val="54"/>
        </w:numPr>
        <w:spacing w:before="40" w:after="40" w:line="240" w:lineRule="auto"/>
        <w:ind w:left="714" w:hanging="357"/>
        <w:contextualSpacing w:val="0"/>
        <w:rPr>
          <w:rFonts w:cs="Arial"/>
          <w:sz w:val="19"/>
          <w:szCs w:val="19"/>
        </w:rPr>
      </w:pPr>
      <w:r w:rsidRPr="00474DEB">
        <w:rPr>
          <w:rFonts w:cs="Arial"/>
          <w:sz w:val="19"/>
          <w:szCs w:val="19"/>
        </w:rPr>
        <w:t>Doradztwo</w:t>
      </w:r>
    </w:p>
    <w:p w14:paraId="427B4E3B" w14:textId="2575E11A" w:rsidR="00B93B6D" w:rsidRPr="00474DEB" w:rsidRDefault="00B93B6D" w:rsidP="00BF1BBE">
      <w:pPr>
        <w:pStyle w:val="Akapitzlist"/>
        <w:numPr>
          <w:ilvl w:val="0"/>
          <w:numId w:val="54"/>
        </w:numPr>
        <w:spacing w:before="40" w:after="40" w:line="240" w:lineRule="auto"/>
        <w:ind w:left="714" w:hanging="357"/>
        <w:contextualSpacing w:val="0"/>
        <w:rPr>
          <w:rFonts w:cs="Arial"/>
          <w:sz w:val="19"/>
          <w:szCs w:val="19"/>
        </w:rPr>
      </w:pPr>
      <w:r w:rsidRPr="00474DEB">
        <w:rPr>
          <w:rFonts w:cs="Arial"/>
          <w:sz w:val="19"/>
          <w:szCs w:val="19"/>
        </w:rPr>
        <w:t>Udoskonalanie ofert</w:t>
      </w:r>
      <w:r w:rsidR="0042395E" w:rsidRPr="00474DEB">
        <w:rPr>
          <w:rFonts w:cs="Arial"/>
          <w:sz w:val="19"/>
          <w:szCs w:val="19"/>
        </w:rPr>
        <w:t>y</w:t>
      </w:r>
    </w:p>
    <w:p w14:paraId="0F75027B" w14:textId="56D38E49" w:rsidR="00B93B6D" w:rsidRPr="00474DEB" w:rsidRDefault="00B93B6D" w:rsidP="00BF1BBE">
      <w:pPr>
        <w:pStyle w:val="Akapitzlist"/>
        <w:numPr>
          <w:ilvl w:val="0"/>
          <w:numId w:val="54"/>
        </w:numPr>
        <w:spacing w:before="40" w:after="40" w:line="240" w:lineRule="auto"/>
        <w:ind w:left="714" w:hanging="357"/>
        <w:contextualSpacing w:val="0"/>
        <w:rPr>
          <w:rFonts w:cs="Arial"/>
          <w:sz w:val="19"/>
          <w:szCs w:val="19"/>
        </w:rPr>
      </w:pPr>
      <w:r w:rsidRPr="00474DEB">
        <w:rPr>
          <w:rFonts w:cs="Arial"/>
          <w:sz w:val="19"/>
          <w:szCs w:val="19"/>
        </w:rPr>
        <w:t>Realizacja wspólnych projektów</w:t>
      </w:r>
    </w:p>
    <w:p w14:paraId="16ECE262" w14:textId="7EC70EA2" w:rsidR="00B93B6D" w:rsidRPr="00474DEB" w:rsidRDefault="00B93B6D" w:rsidP="00BF1BBE">
      <w:pPr>
        <w:pStyle w:val="Akapitzlist"/>
        <w:numPr>
          <w:ilvl w:val="0"/>
          <w:numId w:val="54"/>
        </w:numPr>
        <w:spacing w:before="40" w:after="40" w:line="240" w:lineRule="auto"/>
        <w:ind w:left="714" w:hanging="357"/>
        <w:contextualSpacing w:val="0"/>
        <w:rPr>
          <w:rFonts w:cs="Arial"/>
          <w:sz w:val="19"/>
          <w:szCs w:val="19"/>
        </w:rPr>
      </w:pPr>
      <w:r w:rsidRPr="00474DEB">
        <w:rPr>
          <w:rFonts w:cs="Arial"/>
          <w:sz w:val="19"/>
          <w:szCs w:val="19"/>
        </w:rPr>
        <w:t>Inne, jakie?.................</w:t>
      </w:r>
    </w:p>
    <w:p w14:paraId="18B577D6" w14:textId="5E546830" w:rsidR="00B93B6D" w:rsidRPr="00790B47" w:rsidRDefault="00B93B6D" w:rsidP="00B93B6D">
      <w:pPr>
        <w:spacing w:line="240" w:lineRule="auto"/>
        <w:ind w:firstLine="0"/>
        <w:rPr>
          <w:rFonts w:cs="Arial"/>
          <w:sz w:val="14"/>
          <w:szCs w:val="14"/>
        </w:rPr>
      </w:pPr>
    </w:p>
    <w:p w14:paraId="04C302FF" w14:textId="0E167157" w:rsidR="00B93B6D" w:rsidRPr="00474DEB" w:rsidRDefault="00B93B6D" w:rsidP="00BF1BBE">
      <w:pPr>
        <w:pStyle w:val="Akapitzlist"/>
        <w:numPr>
          <w:ilvl w:val="0"/>
          <w:numId w:val="73"/>
        </w:numPr>
        <w:spacing w:after="60" w:line="240" w:lineRule="auto"/>
        <w:ind w:left="284" w:hanging="284"/>
        <w:contextualSpacing w:val="0"/>
        <w:rPr>
          <w:rFonts w:cs="Arial"/>
          <w:b/>
          <w:bCs/>
          <w:sz w:val="19"/>
          <w:szCs w:val="19"/>
        </w:rPr>
      </w:pPr>
      <w:r w:rsidRPr="00474DEB">
        <w:rPr>
          <w:rFonts w:cs="Arial"/>
          <w:b/>
          <w:bCs/>
          <w:sz w:val="19"/>
          <w:szCs w:val="19"/>
        </w:rPr>
        <w:t>Jaka jest skala (zasięg) współpracy?</w:t>
      </w:r>
    </w:p>
    <w:p w14:paraId="4856913B" w14:textId="77777777" w:rsidR="00B93B6D" w:rsidRPr="00474DEB" w:rsidRDefault="00B93B6D" w:rsidP="0042395E">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3C0E5ECC" w14:textId="100D712D"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t>Międzynarodowy</w:t>
      </w:r>
    </w:p>
    <w:p w14:paraId="0E579433" w14:textId="1AFAA1A9"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t>Krajowy</w:t>
      </w:r>
    </w:p>
    <w:p w14:paraId="50DD2512" w14:textId="4BA3E091"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t>Ponadregionalny</w:t>
      </w:r>
    </w:p>
    <w:p w14:paraId="4EE3F463" w14:textId="68711F87"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lastRenderedPageBreak/>
        <w:t>Regionalny</w:t>
      </w:r>
    </w:p>
    <w:p w14:paraId="1A23536F" w14:textId="3DBB30D0"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t>Powiatowy</w:t>
      </w:r>
    </w:p>
    <w:p w14:paraId="58447827" w14:textId="515DCFF7"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t>Ponadlokalny</w:t>
      </w:r>
    </w:p>
    <w:p w14:paraId="55C25E29" w14:textId="22762DE3" w:rsidR="00B93B6D" w:rsidRPr="00474DEB" w:rsidRDefault="00B93B6D" w:rsidP="00BF1BBE">
      <w:pPr>
        <w:pStyle w:val="Akapitzlist"/>
        <w:numPr>
          <w:ilvl w:val="0"/>
          <w:numId w:val="55"/>
        </w:numPr>
        <w:spacing w:before="40" w:after="40" w:line="240" w:lineRule="auto"/>
        <w:ind w:left="714" w:hanging="357"/>
        <w:contextualSpacing w:val="0"/>
        <w:rPr>
          <w:rFonts w:cs="Arial"/>
          <w:sz w:val="19"/>
          <w:szCs w:val="19"/>
        </w:rPr>
      </w:pPr>
      <w:r w:rsidRPr="00474DEB">
        <w:rPr>
          <w:rFonts w:cs="Arial"/>
          <w:sz w:val="19"/>
          <w:szCs w:val="19"/>
        </w:rPr>
        <w:t>Lokalny</w:t>
      </w:r>
    </w:p>
    <w:p w14:paraId="3D7F6708" w14:textId="77777777" w:rsidR="00B93B6D" w:rsidRPr="00474DEB" w:rsidRDefault="00B93B6D" w:rsidP="00E53E1F">
      <w:pPr>
        <w:spacing w:before="200" w:after="200" w:line="240" w:lineRule="auto"/>
        <w:ind w:firstLine="0"/>
        <w:jc w:val="center"/>
        <w:rPr>
          <w:rFonts w:cs="Arial"/>
          <w:b/>
          <w:bCs/>
          <w:szCs w:val="20"/>
        </w:rPr>
      </w:pPr>
      <w:r w:rsidRPr="00474DEB">
        <w:rPr>
          <w:rFonts w:cs="Arial"/>
          <w:b/>
          <w:bCs/>
          <w:szCs w:val="20"/>
        </w:rPr>
        <w:t>Część II. Charakterystyka oferty</w:t>
      </w:r>
    </w:p>
    <w:p w14:paraId="5BA0842F" w14:textId="50CEA276"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Jakiego rodzaju usługi świadczy Państwa instytucja?</w:t>
      </w:r>
    </w:p>
    <w:p w14:paraId="37FBD697" w14:textId="77777777" w:rsidR="00B93B6D" w:rsidRPr="00474DEB" w:rsidRDefault="00B93B6D" w:rsidP="004425B9">
      <w:pPr>
        <w:spacing w:before="60" w:after="60" w:line="240" w:lineRule="auto"/>
        <w:ind w:firstLine="0"/>
        <w:rPr>
          <w:rFonts w:cs="Arial"/>
          <w:i/>
          <w:iCs/>
          <w:sz w:val="18"/>
          <w:szCs w:val="18"/>
        </w:rPr>
      </w:pPr>
      <w:r w:rsidRPr="00474DEB">
        <w:rPr>
          <w:rFonts w:cs="Arial"/>
          <w:i/>
          <w:iCs/>
          <w:sz w:val="18"/>
          <w:szCs w:val="18"/>
        </w:rPr>
        <w:t>/możliwość wielokrotnego wyboru odpowiedzi/</w:t>
      </w:r>
    </w:p>
    <w:tbl>
      <w:tblPr>
        <w:tblStyle w:val="Tabela-Siatka"/>
        <w:tblW w:w="4975" w:type="pct"/>
        <w:jc w:val="center"/>
        <w:tblLook w:val="04A0" w:firstRow="1" w:lastRow="0" w:firstColumn="1" w:lastColumn="0" w:noHBand="0" w:noVBand="1"/>
      </w:tblPr>
      <w:tblGrid>
        <w:gridCol w:w="4086"/>
        <w:gridCol w:w="4140"/>
      </w:tblGrid>
      <w:tr w:rsidR="00474DEB" w:rsidRPr="00474DEB" w14:paraId="0A2F91E3" w14:textId="77777777" w:rsidTr="004639AE">
        <w:trPr>
          <w:trHeight w:val="281"/>
          <w:jc w:val="center"/>
        </w:trPr>
        <w:tc>
          <w:tcPr>
            <w:tcW w:w="3873" w:type="dxa"/>
            <w:shd w:val="clear" w:color="auto" w:fill="E2EFD9" w:themeFill="accent6" w:themeFillTint="33"/>
            <w:vAlign w:val="center"/>
          </w:tcPr>
          <w:p w14:paraId="53643EB0" w14:textId="1A99AF29" w:rsidR="00B93B6D" w:rsidRPr="00474DEB" w:rsidRDefault="00B93B6D" w:rsidP="004639AE">
            <w:pPr>
              <w:spacing w:before="20" w:after="20"/>
              <w:ind w:firstLine="0"/>
              <w:jc w:val="center"/>
              <w:rPr>
                <w:rFonts w:cs="Arial"/>
                <w:b/>
                <w:sz w:val="16"/>
                <w:szCs w:val="16"/>
              </w:rPr>
            </w:pPr>
            <w:r w:rsidRPr="00474DEB">
              <w:rPr>
                <w:rFonts w:cs="Arial"/>
                <w:b/>
                <w:sz w:val="16"/>
                <w:szCs w:val="16"/>
              </w:rPr>
              <w:t>Usług</w:t>
            </w:r>
            <w:r w:rsidR="004425B9" w:rsidRPr="00474DEB">
              <w:rPr>
                <w:rFonts w:cs="Arial"/>
                <w:b/>
                <w:sz w:val="16"/>
                <w:szCs w:val="16"/>
              </w:rPr>
              <w:t>i</w:t>
            </w:r>
            <w:r w:rsidRPr="00474DEB">
              <w:rPr>
                <w:rFonts w:cs="Arial"/>
                <w:b/>
                <w:sz w:val="16"/>
                <w:szCs w:val="16"/>
              </w:rPr>
              <w:t xml:space="preserve"> w zakresie wsparcia przedsiębiorczości</w:t>
            </w:r>
          </w:p>
        </w:tc>
        <w:tc>
          <w:tcPr>
            <w:tcW w:w="3924" w:type="dxa"/>
            <w:shd w:val="clear" w:color="auto" w:fill="E2EFD9" w:themeFill="accent6" w:themeFillTint="33"/>
            <w:vAlign w:val="center"/>
          </w:tcPr>
          <w:p w14:paraId="47C5CBFD" w14:textId="5B5394B0" w:rsidR="00B93B6D" w:rsidRPr="00474DEB" w:rsidRDefault="00B93B6D" w:rsidP="004639AE">
            <w:pPr>
              <w:spacing w:before="20" w:after="20"/>
              <w:ind w:firstLine="0"/>
              <w:jc w:val="center"/>
              <w:rPr>
                <w:rFonts w:cs="Arial"/>
                <w:b/>
                <w:sz w:val="16"/>
                <w:szCs w:val="16"/>
              </w:rPr>
            </w:pPr>
            <w:r w:rsidRPr="00474DEB">
              <w:rPr>
                <w:rFonts w:cs="Arial"/>
                <w:b/>
                <w:sz w:val="16"/>
                <w:szCs w:val="16"/>
              </w:rPr>
              <w:t>Usług</w:t>
            </w:r>
            <w:r w:rsidR="004425B9" w:rsidRPr="00474DEB">
              <w:rPr>
                <w:rFonts w:cs="Arial"/>
                <w:b/>
                <w:sz w:val="16"/>
                <w:szCs w:val="16"/>
              </w:rPr>
              <w:t>i</w:t>
            </w:r>
            <w:r w:rsidRPr="00474DEB">
              <w:rPr>
                <w:rFonts w:cs="Arial"/>
                <w:b/>
                <w:sz w:val="16"/>
                <w:szCs w:val="16"/>
              </w:rPr>
              <w:t xml:space="preserve"> w zakresie wsparcia innowacji</w:t>
            </w:r>
          </w:p>
        </w:tc>
      </w:tr>
      <w:tr w:rsidR="00474DEB" w:rsidRPr="00E53E1F" w14:paraId="3979838A" w14:textId="77777777" w:rsidTr="004639AE">
        <w:trPr>
          <w:trHeight w:val="281"/>
          <w:jc w:val="center"/>
        </w:trPr>
        <w:tc>
          <w:tcPr>
            <w:tcW w:w="7797" w:type="dxa"/>
            <w:gridSpan w:val="2"/>
            <w:shd w:val="clear" w:color="auto" w:fill="E2EFD9" w:themeFill="accent6" w:themeFillTint="33"/>
            <w:vAlign w:val="center"/>
          </w:tcPr>
          <w:p w14:paraId="5DFC774C" w14:textId="77777777" w:rsidR="00B93B6D" w:rsidRPr="00E53E1F" w:rsidRDefault="00B93B6D" w:rsidP="004639AE">
            <w:pPr>
              <w:spacing w:before="20" w:after="20"/>
              <w:ind w:firstLine="0"/>
              <w:jc w:val="center"/>
              <w:rPr>
                <w:rFonts w:cs="Arial"/>
                <w:b/>
                <w:sz w:val="16"/>
                <w:szCs w:val="16"/>
              </w:rPr>
            </w:pPr>
            <w:r w:rsidRPr="00E53E1F">
              <w:rPr>
                <w:rFonts w:cs="Arial"/>
                <w:b/>
                <w:sz w:val="16"/>
                <w:szCs w:val="16"/>
              </w:rPr>
              <w:t>Szkolenia i doradztwo</w:t>
            </w:r>
          </w:p>
        </w:tc>
      </w:tr>
      <w:tr w:rsidR="00474DEB" w:rsidRPr="00474DEB" w14:paraId="6E8DCBDA" w14:textId="77777777" w:rsidTr="004639AE">
        <w:trPr>
          <w:trHeight w:val="94"/>
          <w:jc w:val="center"/>
        </w:trPr>
        <w:tc>
          <w:tcPr>
            <w:tcW w:w="3873" w:type="dxa"/>
            <w:vAlign w:val="center"/>
          </w:tcPr>
          <w:p w14:paraId="05B81250" w14:textId="7F01F2D5"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Przedsiębiorczość, tworzenie firmy</w:t>
            </w:r>
          </w:p>
        </w:tc>
        <w:tc>
          <w:tcPr>
            <w:tcW w:w="3924" w:type="dxa"/>
            <w:vAlign w:val="center"/>
          </w:tcPr>
          <w:p w14:paraId="01A33DFD" w14:textId="6BF1CDCB"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Przedsiębiorczość i tworzenie firm</w:t>
            </w:r>
          </w:p>
        </w:tc>
      </w:tr>
      <w:tr w:rsidR="00474DEB" w:rsidRPr="00474DEB" w14:paraId="5C08DE4A" w14:textId="77777777" w:rsidTr="004639AE">
        <w:trPr>
          <w:trHeight w:val="94"/>
          <w:jc w:val="center"/>
        </w:trPr>
        <w:tc>
          <w:tcPr>
            <w:tcW w:w="3873" w:type="dxa"/>
            <w:vAlign w:val="center"/>
          </w:tcPr>
          <w:p w14:paraId="50D26C32" w14:textId="0EE4D602"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Dostęp do funduszy UE</w:t>
            </w:r>
          </w:p>
        </w:tc>
        <w:tc>
          <w:tcPr>
            <w:tcW w:w="3924" w:type="dxa"/>
            <w:vAlign w:val="center"/>
          </w:tcPr>
          <w:p w14:paraId="338DA53D" w14:textId="4EB00CC0"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Opracowanie planu biznesowego, modelu biznesowego</w:t>
            </w:r>
          </w:p>
        </w:tc>
      </w:tr>
      <w:tr w:rsidR="00474DEB" w:rsidRPr="00474DEB" w14:paraId="3A980962" w14:textId="77777777" w:rsidTr="004639AE">
        <w:trPr>
          <w:trHeight w:val="94"/>
          <w:jc w:val="center"/>
        </w:trPr>
        <w:tc>
          <w:tcPr>
            <w:tcW w:w="3873" w:type="dxa"/>
            <w:vAlign w:val="center"/>
          </w:tcPr>
          <w:p w14:paraId="5B44A183" w14:textId="71F640A0"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Opracowanie planu biznesowego, modelu biznesowego</w:t>
            </w:r>
          </w:p>
        </w:tc>
        <w:tc>
          <w:tcPr>
            <w:tcW w:w="3924" w:type="dxa"/>
            <w:vAlign w:val="center"/>
          </w:tcPr>
          <w:p w14:paraId="72F4F641" w14:textId="721341AA"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Dostęp do funduszy UE</w:t>
            </w:r>
          </w:p>
        </w:tc>
      </w:tr>
      <w:tr w:rsidR="00474DEB" w:rsidRPr="00474DEB" w14:paraId="4D1566B1" w14:textId="77777777" w:rsidTr="004639AE">
        <w:trPr>
          <w:trHeight w:val="94"/>
          <w:jc w:val="center"/>
        </w:trPr>
        <w:tc>
          <w:tcPr>
            <w:tcW w:w="3873" w:type="dxa"/>
            <w:vAlign w:val="center"/>
          </w:tcPr>
          <w:p w14:paraId="75ACD27C" w14:textId="01BAEEC1"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Księgowość, rachunkowość</w:t>
            </w:r>
          </w:p>
        </w:tc>
        <w:tc>
          <w:tcPr>
            <w:tcW w:w="3924" w:type="dxa"/>
            <w:vAlign w:val="center"/>
          </w:tcPr>
          <w:p w14:paraId="0213CFBE" w14:textId="622573BE"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Prawo gospodarcze</w:t>
            </w:r>
          </w:p>
        </w:tc>
      </w:tr>
      <w:tr w:rsidR="00474DEB" w:rsidRPr="00474DEB" w14:paraId="00C4A4DE" w14:textId="77777777" w:rsidTr="004639AE">
        <w:trPr>
          <w:trHeight w:val="94"/>
          <w:jc w:val="center"/>
        </w:trPr>
        <w:tc>
          <w:tcPr>
            <w:tcW w:w="3873" w:type="dxa"/>
            <w:vAlign w:val="center"/>
          </w:tcPr>
          <w:p w14:paraId="491176C2" w14:textId="444B8A93"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Finanse i podatki</w:t>
            </w:r>
          </w:p>
        </w:tc>
        <w:tc>
          <w:tcPr>
            <w:tcW w:w="3924" w:type="dxa"/>
            <w:vAlign w:val="center"/>
          </w:tcPr>
          <w:p w14:paraId="3E05D4E2" w14:textId="130F25FE"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Badania rynku i marketing</w:t>
            </w:r>
          </w:p>
        </w:tc>
      </w:tr>
      <w:tr w:rsidR="00474DEB" w:rsidRPr="00474DEB" w14:paraId="48ABBC5B" w14:textId="77777777" w:rsidTr="004639AE">
        <w:trPr>
          <w:trHeight w:val="94"/>
          <w:jc w:val="center"/>
        </w:trPr>
        <w:tc>
          <w:tcPr>
            <w:tcW w:w="3873" w:type="dxa"/>
            <w:vAlign w:val="center"/>
          </w:tcPr>
          <w:p w14:paraId="12F5860F" w14:textId="3A58C546"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Analiza rynku i marketing</w:t>
            </w:r>
          </w:p>
        </w:tc>
        <w:tc>
          <w:tcPr>
            <w:tcW w:w="3924" w:type="dxa"/>
            <w:vAlign w:val="center"/>
          </w:tcPr>
          <w:p w14:paraId="7024A3C5" w14:textId="5978CA7C"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Księgowość i rachunkowość</w:t>
            </w:r>
          </w:p>
        </w:tc>
      </w:tr>
      <w:tr w:rsidR="00474DEB" w:rsidRPr="00474DEB" w14:paraId="24604F6E" w14:textId="77777777" w:rsidTr="004639AE">
        <w:trPr>
          <w:trHeight w:val="94"/>
          <w:jc w:val="center"/>
        </w:trPr>
        <w:tc>
          <w:tcPr>
            <w:tcW w:w="3873" w:type="dxa"/>
            <w:vAlign w:val="center"/>
          </w:tcPr>
          <w:p w14:paraId="7F65D3FC" w14:textId="3749B7E0"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Zarządzanie zasobami ludzkimi</w:t>
            </w:r>
          </w:p>
        </w:tc>
        <w:tc>
          <w:tcPr>
            <w:tcW w:w="3924" w:type="dxa"/>
            <w:vAlign w:val="center"/>
          </w:tcPr>
          <w:p w14:paraId="00825E17" w14:textId="22141F66"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Finanse i podatki</w:t>
            </w:r>
          </w:p>
        </w:tc>
      </w:tr>
      <w:tr w:rsidR="00474DEB" w:rsidRPr="00474DEB" w14:paraId="63E464A4" w14:textId="77777777" w:rsidTr="004639AE">
        <w:trPr>
          <w:trHeight w:val="94"/>
          <w:jc w:val="center"/>
        </w:trPr>
        <w:tc>
          <w:tcPr>
            <w:tcW w:w="3873" w:type="dxa"/>
            <w:vAlign w:val="center"/>
          </w:tcPr>
          <w:p w14:paraId="1DD3F5D9" w14:textId="1009330F"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Zarządzanie biznesem</w:t>
            </w:r>
          </w:p>
        </w:tc>
        <w:tc>
          <w:tcPr>
            <w:tcW w:w="3924" w:type="dxa"/>
            <w:vAlign w:val="center"/>
          </w:tcPr>
          <w:p w14:paraId="678B3E5D" w14:textId="2F25BEE0"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Informacja technologiczna i patentowa</w:t>
            </w:r>
          </w:p>
        </w:tc>
      </w:tr>
      <w:tr w:rsidR="00474DEB" w:rsidRPr="00474DEB" w14:paraId="6EB275A7" w14:textId="77777777" w:rsidTr="004639AE">
        <w:trPr>
          <w:trHeight w:val="94"/>
          <w:jc w:val="center"/>
        </w:trPr>
        <w:tc>
          <w:tcPr>
            <w:tcW w:w="3873" w:type="dxa"/>
            <w:vAlign w:val="center"/>
          </w:tcPr>
          <w:p w14:paraId="4BF5CA7C" w14:textId="7A13C16E"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Prawo gospodarcze</w:t>
            </w:r>
          </w:p>
        </w:tc>
        <w:tc>
          <w:tcPr>
            <w:tcW w:w="3924" w:type="dxa"/>
            <w:vAlign w:val="center"/>
          </w:tcPr>
          <w:p w14:paraId="2F65C7E5" w14:textId="432C11B1"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Ochrona własności intelektualnej</w:t>
            </w:r>
          </w:p>
        </w:tc>
      </w:tr>
      <w:tr w:rsidR="00474DEB" w:rsidRPr="00474DEB" w14:paraId="03FD189E" w14:textId="77777777" w:rsidTr="004639AE">
        <w:trPr>
          <w:trHeight w:val="94"/>
          <w:jc w:val="center"/>
        </w:trPr>
        <w:tc>
          <w:tcPr>
            <w:tcW w:w="3873" w:type="dxa"/>
            <w:vAlign w:val="center"/>
          </w:tcPr>
          <w:p w14:paraId="4F588339" w14:textId="78237DFC"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Handel zagraniczny i współpraca międzynarodowa</w:t>
            </w:r>
          </w:p>
        </w:tc>
        <w:tc>
          <w:tcPr>
            <w:tcW w:w="3924" w:type="dxa"/>
            <w:vAlign w:val="center"/>
          </w:tcPr>
          <w:p w14:paraId="11AF0FC8" w14:textId="61F0B4BF"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Pośrednictwo kooperacyjne</w:t>
            </w:r>
          </w:p>
        </w:tc>
      </w:tr>
      <w:tr w:rsidR="00474DEB" w:rsidRPr="00474DEB" w14:paraId="4C8825A0" w14:textId="77777777" w:rsidTr="004639AE">
        <w:trPr>
          <w:trHeight w:val="94"/>
          <w:jc w:val="center"/>
        </w:trPr>
        <w:tc>
          <w:tcPr>
            <w:tcW w:w="3873" w:type="dxa"/>
            <w:vAlign w:val="center"/>
          </w:tcPr>
          <w:p w14:paraId="1FA61847" w14:textId="3CB4158E"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Wdrażanie nowych usług i produktów</w:t>
            </w:r>
          </w:p>
        </w:tc>
        <w:tc>
          <w:tcPr>
            <w:tcW w:w="3924" w:type="dxa"/>
            <w:vAlign w:val="center"/>
          </w:tcPr>
          <w:p w14:paraId="41FE1C15" w14:textId="382363FE"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Handel zagraniczny i współpraca międzynarodowa</w:t>
            </w:r>
          </w:p>
        </w:tc>
      </w:tr>
      <w:tr w:rsidR="00474DEB" w:rsidRPr="00474DEB" w14:paraId="29736521" w14:textId="77777777" w:rsidTr="004639AE">
        <w:trPr>
          <w:trHeight w:val="94"/>
          <w:jc w:val="center"/>
        </w:trPr>
        <w:tc>
          <w:tcPr>
            <w:tcW w:w="3873" w:type="dxa"/>
            <w:vAlign w:val="center"/>
          </w:tcPr>
          <w:p w14:paraId="1E18365B" w14:textId="2DAD0E44"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Ochrona własności intelektualnej</w:t>
            </w:r>
          </w:p>
        </w:tc>
        <w:tc>
          <w:tcPr>
            <w:tcW w:w="3924" w:type="dxa"/>
            <w:vAlign w:val="center"/>
          </w:tcPr>
          <w:p w14:paraId="21EA029F" w14:textId="4D67F074"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Wdrażanie nowych produktów i technologii</w:t>
            </w:r>
          </w:p>
        </w:tc>
      </w:tr>
      <w:tr w:rsidR="00474DEB" w:rsidRPr="00474DEB" w14:paraId="7D763AEA" w14:textId="77777777" w:rsidTr="004639AE">
        <w:trPr>
          <w:trHeight w:val="94"/>
          <w:jc w:val="center"/>
        </w:trPr>
        <w:tc>
          <w:tcPr>
            <w:tcW w:w="3873" w:type="dxa"/>
            <w:vAlign w:val="center"/>
          </w:tcPr>
          <w:p w14:paraId="4AFB74E2" w14:textId="218BC744"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Pośrednictwo kooperacyjne</w:t>
            </w:r>
            <w:r w:rsidRPr="00474DEB" w:rsidDel="008D2B6A">
              <w:rPr>
                <w:rFonts w:cs="Arial"/>
                <w:sz w:val="16"/>
                <w:szCs w:val="16"/>
                <w:lang w:eastAsia="pl-PL"/>
              </w:rPr>
              <w:t xml:space="preserve"> </w:t>
            </w:r>
          </w:p>
        </w:tc>
        <w:tc>
          <w:tcPr>
            <w:tcW w:w="3924" w:type="dxa"/>
            <w:vAlign w:val="center"/>
          </w:tcPr>
          <w:p w14:paraId="2BBFF066" w14:textId="616B6C97"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rPr>
              <w:t>Zarządzanie jakością</w:t>
            </w:r>
          </w:p>
        </w:tc>
      </w:tr>
      <w:tr w:rsidR="00474DEB" w:rsidRPr="00474DEB" w14:paraId="2CC556D0" w14:textId="77777777" w:rsidTr="004639AE">
        <w:trPr>
          <w:trHeight w:val="60"/>
          <w:jc w:val="center"/>
        </w:trPr>
        <w:tc>
          <w:tcPr>
            <w:tcW w:w="7797" w:type="dxa"/>
            <w:gridSpan w:val="2"/>
            <w:shd w:val="clear" w:color="auto" w:fill="E2EFD9" w:themeFill="accent6" w:themeFillTint="33"/>
            <w:vAlign w:val="center"/>
          </w:tcPr>
          <w:p w14:paraId="3BBF1640" w14:textId="77777777" w:rsidR="00B93B6D" w:rsidRPr="00474DEB" w:rsidRDefault="00B93B6D" w:rsidP="004639AE">
            <w:pPr>
              <w:spacing w:before="20" w:after="20"/>
              <w:ind w:firstLine="0"/>
              <w:jc w:val="center"/>
              <w:rPr>
                <w:rFonts w:cs="Arial"/>
                <w:b/>
                <w:bCs/>
                <w:sz w:val="16"/>
                <w:szCs w:val="16"/>
              </w:rPr>
            </w:pPr>
            <w:r w:rsidRPr="00474DEB">
              <w:rPr>
                <w:rFonts w:cs="Arial"/>
                <w:b/>
                <w:bCs/>
                <w:sz w:val="16"/>
                <w:szCs w:val="16"/>
              </w:rPr>
              <w:t>Inne usługi</w:t>
            </w:r>
          </w:p>
        </w:tc>
      </w:tr>
      <w:tr w:rsidR="00474DEB" w:rsidRPr="00474DEB" w14:paraId="6C31DD5A" w14:textId="77777777" w:rsidTr="004639AE">
        <w:trPr>
          <w:trHeight w:val="94"/>
          <w:jc w:val="center"/>
        </w:trPr>
        <w:tc>
          <w:tcPr>
            <w:tcW w:w="3873" w:type="dxa"/>
            <w:vAlign w:val="center"/>
          </w:tcPr>
          <w:p w14:paraId="29A040EE" w14:textId="1E241233" w:rsidR="00B93B6D" w:rsidRPr="00474DEB" w:rsidRDefault="00B93B6D" w:rsidP="004639AE">
            <w:pPr>
              <w:pStyle w:val="Akapitzlist"/>
              <w:numPr>
                <w:ilvl w:val="0"/>
                <w:numId w:val="57"/>
              </w:numPr>
              <w:spacing w:before="20" w:after="20"/>
              <w:ind w:left="227" w:hanging="227"/>
              <w:contextualSpacing w:val="0"/>
              <w:jc w:val="left"/>
              <w:rPr>
                <w:rFonts w:cs="Arial"/>
                <w:b/>
                <w:bCs/>
                <w:sz w:val="16"/>
                <w:szCs w:val="16"/>
              </w:rPr>
            </w:pPr>
            <w:r w:rsidRPr="00474DEB">
              <w:rPr>
                <w:rFonts w:cs="Arial"/>
                <w:sz w:val="16"/>
                <w:szCs w:val="16"/>
                <w:lang w:eastAsia="pl-PL"/>
              </w:rPr>
              <w:t>Akcje informacyjne i promocyjne w zakresie przedsiębiorczości</w:t>
            </w:r>
          </w:p>
        </w:tc>
        <w:tc>
          <w:tcPr>
            <w:tcW w:w="3924" w:type="dxa"/>
            <w:vAlign w:val="center"/>
          </w:tcPr>
          <w:p w14:paraId="03E7BC5D" w14:textId="09E3F853"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 xml:space="preserve">Przygotowanie wniosków dotacyjnych i pomoc </w:t>
            </w:r>
            <w:r w:rsidR="00B150ED">
              <w:rPr>
                <w:rFonts w:cs="Arial"/>
                <w:sz w:val="16"/>
                <w:szCs w:val="16"/>
                <w:lang w:eastAsia="pl-PL"/>
              </w:rPr>
              <w:br/>
            </w:r>
            <w:r w:rsidRPr="00474DEB">
              <w:rPr>
                <w:rFonts w:cs="Arial"/>
                <w:sz w:val="16"/>
                <w:szCs w:val="16"/>
                <w:lang w:eastAsia="pl-PL"/>
              </w:rPr>
              <w:t>w zdobywaniu funduszy kapitału startowego</w:t>
            </w:r>
          </w:p>
        </w:tc>
      </w:tr>
      <w:tr w:rsidR="00474DEB" w:rsidRPr="00474DEB" w14:paraId="3A103F52" w14:textId="77777777" w:rsidTr="004639AE">
        <w:trPr>
          <w:trHeight w:val="94"/>
          <w:jc w:val="center"/>
        </w:trPr>
        <w:tc>
          <w:tcPr>
            <w:tcW w:w="3873" w:type="dxa"/>
            <w:vAlign w:val="center"/>
          </w:tcPr>
          <w:p w14:paraId="5005ADEB" w14:textId="0CC21C07"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 xml:space="preserve">Przygotowywanie wniosków dotacyjnych i pomoc </w:t>
            </w:r>
            <w:r w:rsidR="00B150ED">
              <w:rPr>
                <w:rFonts w:cs="Arial"/>
                <w:sz w:val="16"/>
                <w:szCs w:val="16"/>
                <w:lang w:eastAsia="pl-PL"/>
              </w:rPr>
              <w:br/>
            </w:r>
            <w:r w:rsidRPr="00474DEB">
              <w:rPr>
                <w:rFonts w:cs="Arial"/>
                <w:sz w:val="16"/>
                <w:szCs w:val="16"/>
                <w:lang w:eastAsia="pl-PL"/>
              </w:rPr>
              <w:t>w zdobywaniu funduszy</w:t>
            </w:r>
          </w:p>
        </w:tc>
        <w:tc>
          <w:tcPr>
            <w:tcW w:w="3924" w:type="dxa"/>
            <w:vAlign w:val="center"/>
          </w:tcPr>
          <w:p w14:paraId="04EE03B1" w14:textId="21814845"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Audyt innowacyjności i technologiczny</w:t>
            </w:r>
          </w:p>
        </w:tc>
      </w:tr>
      <w:tr w:rsidR="00474DEB" w:rsidRPr="00474DEB" w14:paraId="34224D30" w14:textId="77777777" w:rsidTr="004639AE">
        <w:trPr>
          <w:trHeight w:val="94"/>
          <w:jc w:val="center"/>
        </w:trPr>
        <w:tc>
          <w:tcPr>
            <w:tcW w:w="3873" w:type="dxa"/>
            <w:vAlign w:val="center"/>
          </w:tcPr>
          <w:p w14:paraId="41A98398" w14:textId="3E905A2E" w:rsidR="00B93B6D" w:rsidRPr="00474DEB" w:rsidRDefault="00B93B6D" w:rsidP="004639AE">
            <w:pPr>
              <w:pStyle w:val="Akapitzlist"/>
              <w:numPr>
                <w:ilvl w:val="0"/>
                <w:numId w:val="57"/>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Pożyczki dla rozpoczynających</w:t>
            </w:r>
            <w:r w:rsidR="00A4249E" w:rsidRPr="00474DEB">
              <w:rPr>
                <w:rFonts w:cs="Arial"/>
                <w:sz w:val="16"/>
                <w:szCs w:val="16"/>
                <w:lang w:eastAsia="pl-PL"/>
              </w:rPr>
              <w:t xml:space="preserve"> </w:t>
            </w:r>
            <w:r w:rsidRPr="00474DEB">
              <w:rPr>
                <w:rFonts w:cs="Arial"/>
                <w:sz w:val="16"/>
                <w:szCs w:val="16"/>
                <w:lang w:eastAsia="pl-PL"/>
              </w:rPr>
              <w:t>działalność</w:t>
            </w:r>
          </w:p>
        </w:tc>
        <w:tc>
          <w:tcPr>
            <w:tcW w:w="3924" w:type="dxa"/>
            <w:vAlign w:val="center"/>
          </w:tcPr>
          <w:p w14:paraId="1F2A483F" w14:textId="7E9AD51D"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Ocena i ewaluacja technologii na zlecenie firm</w:t>
            </w:r>
          </w:p>
        </w:tc>
      </w:tr>
      <w:tr w:rsidR="00474DEB" w:rsidRPr="00474DEB" w14:paraId="176FD3A6" w14:textId="77777777" w:rsidTr="004639AE">
        <w:trPr>
          <w:trHeight w:val="94"/>
          <w:jc w:val="center"/>
        </w:trPr>
        <w:tc>
          <w:tcPr>
            <w:tcW w:w="3873" w:type="dxa"/>
            <w:vAlign w:val="center"/>
          </w:tcPr>
          <w:p w14:paraId="22F7FC09" w14:textId="1C758E69" w:rsidR="00B93B6D" w:rsidRPr="00474DEB" w:rsidRDefault="00B93B6D" w:rsidP="004639AE">
            <w:pPr>
              <w:pStyle w:val="Akapitzlist"/>
              <w:numPr>
                <w:ilvl w:val="0"/>
                <w:numId w:val="57"/>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Pożyczki dla firm</w:t>
            </w:r>
          </w:p>
        </w:tc>
        <w:tc>
          <w:tcPr>
            <w:tcW w:w="3924" w:type="dxa"/>
            <w:vAlign w:val="center"/>
          </w:tcPr>
          <w:p w14:paraId="1E8CB7B1" w14:textId="73EC48F1"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Monitorowanie wdrażania technologii lub realizacji umowy</w:t>
            </w:r>
          </w:p>
        </w:tc>
      </w:tr>
      <w:tr w:rsidR="00474DEB" w:rsidRPr="00474DEB" w14:paraId="336D4F07" w14:textId="77777777" w:rsidTr="004639AE">
        <w:trPr>
          <w:trHeight w:val="94"/>
          <w:jc w:val="center"/>
        </w:trPr>
        <w:tc>
          <w:tcPr>
            <w:tcW w:w="3873" w:type="dxa"/>
            <w:vAlign w:val="center"/>
          </w:tcPr>
          <w:p w14:paraId="381752AF" w14:textId="2F0012E4" w:rsidR="00B93B6D" w:rsidRPr="00474DEB" w:rsidRDefault="00B93B6D" w:rsidP="004639AE">
            <w:pPr>
              <w:pStyle w:val="Akapitzlist"/>
              <w:numPr>
                <w:ilvl w:val="0"/>
                <w:numId w:val="57"/>
              </w:numPr>
              <w:spacing w:before="20" w:after="20"/>
              <w:ind w:left="227" w:hanging="227"/>
              <w:contextualSpacing w:val="0"/>
              <w:jc w:val="left"/>
              <w:rPr>
                <w:rFonts w:cs="Arial"/>
                <w:sz w:val="16"/>
                <w:szCs w:val="16"/>
              </w:rPr>
            </w:pPr>
            <w:r w:rsidRPr="00474DEB">
              <w:rPr>
                <w:rFonts w:cs="Arial"/>
                <w:sz w:val="16"/>
                <w:szCs w:val="16"/>
                <w:lang w:eastAsia="pl-PL"/>
              </w:rPr>
              <w:t xml:space="preserve">Szkolenia, doskonalenie zawodowe bezrobotnych </w:t>
            </w:r>
            <w:r w:rsidR="00B150ED">
              <w:rPr>
                <w:rFonts w:cs="Arial"/>
                <w:sz w:val="16"/>
                <w:szCs w:val="16"/>
                <w:lang w:eastAsia="pl-PL"/>
              </w:rPr>
              <w:br/>
            </w:r>
            <w:r w:rsidRPr="00474DEB">
              <w:rPr>
                <w:rFonts w:cs="Arial"/>
                <w:sz w:val="16"/>
                <w:szCs w:val="16"/>
                <w:lang w:eastAsia="pl-PL"/>
              </w:rPr>
              <w:t>i poszukujących pracy</w:t>
            </w:r>
          </w:p>
        </w:tc>
        <w:tc>
          <w:tcPr>
            <w:tcW w:w="3924" w:type="dxa"/>
            <w:vAlign w:val="center"/>
          </w:tcPr>
          <w:p w14:paraId="71CBD312" w14:textId="1CECD84E"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Pomoc w nawiązaniu kontaktu z dostawcą lub odbiorcą technologii</w:t>
            </w:r>
          </w:p>
        </w:tc>
      </w:tr>
      <w:tr w:rsidR="00474DEB" w:rsidRPr="00474DEB" w14:paraId="4D659F51" w14:textId="77777777" w:rsidTr="004639AE">
        <w:trPr>
          <w:trHeight w:val="94"/>
          <w:jc w:val="center"/>
        </w:trPr>
        <w:tc>
          <w:tcPr>
            <w:tcW w:w="3873" w:type="dxa"/>
            <w:vAlign w:val="center"/>
          </w:tcPr>
          <w:p w14:paraId="037D9231" w14:textId="3E29549F" w:rsidR="00B93B6D" w:rsidRPr="00474DEB" w:rsidRDefault="00B93B6D" w:rsidP="004639AE">
            <w:pPr>
              <w:pStyle w:val="Akapitzlist"/>
              <w:numPr>
                <w:ilvl w:val="0"/>
                <w:numId w:val="57"/>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Usługi proinnowacyjne</w:t>
            </w:r>
          </w:p>
        </w:tc>
        <w:tc>
          <w:tcPr>
            <w:tcW w:w="3924" w:type="dxa"/>
            <w:vAlign w:val="center"/>
          </w:tcPr>
          <w:p w14:paraId="035E22B1" w14:textId="05C153B4"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 xml:space="preserve">Pośrednictwo kooperacyjne za granicą – internacjonalizacja </w:t>
            </w:r>
          </w:p>
        </w:tc>
      </w:tr>
      <w:tr w:rsidR="00474DEB" w:rsidRPr="00474DEB" w14:paraId="2FD893FD" w14:textId="77777777" w:rsidTr="004639AE">
        <w:trPr>
          <w:trHeight w:val="94"/>
          <w:jc w:val="center"/>
        </w:trPr>
        <w:tc>
          <w:tcPr>
            <w:tcW w:w="3873" w:type="dxa"/>
            <w:vAlign w:val="center"/>
          </w:tcPr>
          <w:p w14:paraId="4E9DB70C" w14:textId="594119E3" w:rsidR="00B93B6D" w:rsidRPr="00474DEB" w:rsidRDefault="00B93B6D" w:rsidP="004639AE">
            <w:pPr>
              <w:pStyle w:val="Akapitzlist"/>
              <w:numPr>
                <w:ilvl w:val="0"/>
                <w:numId w:val="57"/>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Aktywizacja środowisk lokalnych</w:t>
            </w:r>
          </w:p>
        </w:tc>
        <w:tc>
          <w:tcPr>
            <w:tcW w:w="3924" w:type="dxa"/>
            <w:vAlign w:val="center"/>
          </w:tcPr>
          <w:p w14:paraId="5189D5B6" w14:textId="5E6E04FE"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rPr>
              <w:t xml:space="preserve">Analiza rynku i określenie potencjału rynkowego </w:t>
            </w:r>
            <w:r w:rsidR="00B150ED">
              <w:rPr>
                <w:rFonts w:cs="Arial"/>
                <w:sz w:val="16"/>
                <w:szCs w:val="16"/>
              </w:rPr>
              <w:br/>
            </w:r>
            <w:r w:rsidRPr="00474DEB">
              <w:rPr>
                <w:rFonts w:cs="Arial"/>
                <w:sz w:val="16"/>
                <w:szCs w:val="16"/>
              </w:rPr>
              <w:t>i technicznych możliwości</w:t>
            </w:r>
            <w:r w:rsidR="00A4249E" w:rsidRPr="00474DEB">
              <w:rPr>
                <w:rFonts w:cs="Arial"/>
                <w:sz w:val="16"/>
                <w:szCs w:val="16"/>
              </w:rPr>
              <w:t xml:space="preserve"> </w:t>
            </w:r>
            <w:r w:rsidRPr="00474DEB">
              <w:rPr>
                <w:rFonts w:cs="Arial"/>
                <w:sz w:val="16"/>
                <w:szCs w:val="16"/>
              </w:rPr>
              <w:t>rozwoju pomysłu</w:t>
            </w:r>
          </w:p>
        </w:tc>
      </w:tr>
      <w:tr w:rsidR="00474DEB" w:rsidRPr="00474DEB" w14:paraId="75CDBBE3" w14:textId="77777777" w:rsidTr="004639AE">
        <w:trPr>
          <w:trHeight w:val="271"/>
          <w:jc w:val="center"/>
        </w:trPr>
        <w:tc>
          <w:tcPr>
            <w:tcW w:w="3873" w:type="dxa"/>
            <w:vAlign w:val="center"/>
          </w:tcPr>
          <w:p w14:paraId="22B227D4" w14:textId="77777777" w:rsidR="00B93B6D" w:rsidRPr="00474DEB" w:rsidRDefault="00B93B6D" w:rsidP="004639AE">
            <w:pPr>
              <w:autoSpaceDE w:val="0"/>
              <w:autoSpaceDN w:val="0"/>
              <w:adjustRightInd w:val="0"/>
              <w:spacing w:before="20" w:after="20"/>
              <w:ind w:firstLine="0"/>
              <w:jc w:val="left"/>
              <w:rPr>
                <w:rFonts w:cs="Arial"/>
                <w:sz w:val="16"/>
                <w:szCs w:val="16"/>
                <w:lang w:eastAsia="pl-PL"/>
              </w:rPr>
            </w:pPr>
          </w:p>
        </w:tc>
        <w:tc>
          <w:tcPr>
            <w:tcW w:w="3924" w:type="dxa"/>
            <w:vAlign w:val="center"/>
          </w:tcPr>
          <w:p w14:paraId="27AEBE78" w14:textId="71179236" w:rsidR="00B93B6D" w:rsidRPr="00474DEB" w:rsidRDefault="00B93B6D" w:rsidP="004639AE">
            <w:pPr>
              <w:pStyle w:val="Akapitzlist"/>
              <w:numPr>
                <w:ilvl w:val="0"/>
                <w:numId w:val="56"/>
              </w:numPr>
              <w:autoSpaceDE w:val="0"/>
              <w:autoSpaceDN w:val="0"/>
              <w:adjustRightInd w:val="0"/>
              <w:spacing w:before="20" w:after="20"/>
              <w:ind w:left="227" w:hanging="227"/>
              <w:contextualSpacing w:val="0"/>
              <w:jc w:val="left"/>
              <w:rPr>
                <w:rFonts w:cs="Arial"/>
                <w:sz w:val="16"/>
                <w:szCs w:val="16"/>
              </w:rPr>
            </w:pPr>
            <w:r w:rsidRPr="00474DEB">
              <w:rPr>
                <w:rFonts w:cs="Arial"/>
                <w:sz w:val="16"/>
                <w:szCs w:val="16"/>
                <w:lang w:eastAsia="pl-PL"/>
              </w:rPr>
              <w:t>Opracowanie planu wdrożenia innowacyjnego rozwiązania</w:t>
            </w:r>
          </w:p>
        </w:tc>
      </w:tr>
      <w:tr w:rsidR="00474DEB" w:rsidRPr="00474DEB" w14:paraId="587BA621" w14:textId="77777777" w:rsidTr="004639AE">
        <w:trPr>
          <w:trHeight w:val="94"/>
          <w:jc w:val="center"/>
        </w:trPr>
        <w:tc>
          <w:tcPr>
            <w:tcW w:w="7797" w:type="dxa"/>
            <w:gridSpan w:val="2"/>
            <w:shd w:val="clear" w:color="auto" w:fill="E2EFD9" w:themeFill="accent6" w:themeFillTint="33"/>
            <w:vAlign w:val="center"/>
          </w:tcPr>
          <w:p w14:paraId="70ADD971" w14:textId="77777777" w:rsidR="00B93B6D" w:rsidRPr="00474DEB" w:rsidRDefault="00B93B6D" w:rsidP="004639AE">
            <w:pPr>
              <w:autoSpaceDE w:val="0"/>
              <w:autoSpaceDN w:val="0"/>
              <w:adjustRightInd w:val="0"/>
              <w:spacing w:before="20" w:after="20"/>
              <w:ind w:firstLine="0"/>
              <w:jc w:val="center"/>
              <w:rPr>
                <w:rFonts w:cs="Arial"/>
                <w:b/>
                <w:bCs/>
                <w:sz w:val="16"/>
                <w:szCs w:val="16"/>
              </w:rPr>
            </w:pPr>
            <w:r w:rsidRPr="00474DEB">
              <w:rPr>
                <w:rFonts w:cs="Arial"/>
                <w:b/>
                <w:bCs/>
                <w:sz w:val="16"/>
                <w:szCs w:val="16"/>
              </w:rPr>
              <w:t>Usługi najmu</w:t>
            </w:r>
          </w:p>
        </w:tc>
      </w:tr>
      <w:tr w:rsidR="00474DEB" w:rsidRPr="00474DEB" w14:paraId="4FEE513F" w14:textId="77777777" w:rsidTr="004639AE">
        <w:trPr>
          <w:trHeight w:val="94"/>
          <w:jc w:val="center"/>
        </w:trPr>
        <w:tc>
          <w:tcPr>
            <w:tcW w:w="3873" w:type="dxa"/>
            <w:vAlign w:val="center"/>
          </w:tcPr>
          <w:p w14:paraId="1AA1375A" w14:textId="017ACB2E" w:rsidR="00B93B6D" w:rsidRPr="00474DEB" w:rsidRDefault="00B93B6D" w:rsidP="004639AE">
            <w:pPr>
              <w:pStyle w:val="Akapitzlist"/>
              <w:numPr>
                <w:ilvl w:val="0"/>
                <w:numId w:val="58"/>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Wynajem powierzchni biurowej i laboratoryjnej</w:t>
            </w:r>
          </w:p>
        </w:tc>
        <w:tc>
          <w:tcPr>
            <w:tcW w:w="3924" w:type="dxa"/>
            <w:vAlign w:val="center"/>
          </w:tcPr>
          <w:p w14:paraId="35D538BC" w14:textId="0A4EF834"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Wynajem powierzchni biurowej i laboratoryjnej</w:t>
            </w:r>
          </w:p>
        </w:tc>
      </w:tr>
      <w:tr w:rsidR="00474DEB" w:rsidRPr="00474DEB" w14:paraId="243FDB80" w14:textId="77777777" w:rsidTr="004639AE">
        <w:trPr>
          <w:trHeight w:val="94"/>
          <w:jc w:val="center"/>
        </w:trPr>
        <w:tc>
          <w:tcPr>
            <w:tcW w:w="3873" w:type="dxa"/>
            <w:vAlign w:val="center"/>
          </w:tcPr>
          <w:p w14:paraId="674A2828" w14:textId="425F2B74" w:rsidR="00B93B6D" w:rsidRPr="00474DEB" w:rsidRDefault="00B93B6D" w:rsidP="004639AE">
            <w:pPr>
              <w:pStyle w:val="Akapitzlist"/>
              <w:numPr>
                <w:ilvl w:val="0"/>
                <w:numId w:val="58"/>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Wynajem powierzchni</w:t>
            </w:r>
            <w:r w:rsidR="00596654" w:rsidRPr="00474DEB">
              <w:rPr>
                <w:rFonts w:cs="Arial"/>
                <w:sz w:val="16"/>
                <w:szCs w:val="16"/>
                <w:lang w:eastAsia="pl-PL"/>
              </w:rPr>
              <w:t xml:space="preserve"> </w:t>
            </w:r>
            <w:r w:rsidRPr="00474DEB">
              <w:rPr>
                <w:rFonts w:cs="Arial"/>
                <w:sz w:val="16"/>
                <w:szCs w:val="16"/>
                <w:lang w:eastAsia="pl-PL"/>
              </w:rPr>
              <w:t>magazynowej/produkcyjnej</w:t>
            </w:r>
          </w:p>
        </w:tc>
        <w:tc>
          <w:tcPr>
            <w:tcW w:w="3924" w:type="dxa"/>
            <w:vAlign w:val="center"/>
          </w:tcPr>
          <w:p w14:paraId="739E8ACD" w14:textId="65609D6B" w:rsidR="00B93B6D" w:rsidRPr="00474DEB" w:rsidRDefault="00B93B6D" w:rsidP="004639AE">
            <w:pPr>
              <w:pStyle w:val="Akapitzlist"/>
              <w:numPr>
                <w:ilvl w:val="0"/>
                <w:numId w:val="56"/>
              </w:numPr>
              <w:autoSpaceDE w:val="0"/>
              <w:autoSpaceDN w:val="0"/>
              <w:adjustRightInd w:val="0"/>
              <w:spacing w:before="20" w:after="20"/>
              <w:ind w:left="227" w:hanging="227"/>
              <w:contextualSpacing w:val="0"/>
              <w:jc w:val="left"/>
              <w:rPr>
                <w:rFonts w:cs="Arial"/>
                <w:sz w:val="16"/>
                <w:szCs w:val="16"/>
              </w:rPr>
            </w:pPr>
            <w:r w:rsidRPr="00474DEB">
              <w:rPr>
                <w:rFonts w:cs="Arial"/>
                <w:sz w:val="16"/>
                <w:szCs w:val="16"/>
                <w:lang w:eastAsia="pl-PL"/>
              </w:rPr>
              <w:t>Wynajem powierzchni</w:t>
            </w:r>
            <w:r w:rsidR="000A13BE" w:rsidRPr="00474DEB">
              <w:rPr>
                <w:rFonts w:cs="Arial"/>
                <w:sz w:val="16"/>
                <w:szCs w:val="16"/>
                <w:lang w:eastAsia="pl-PL"/>
              </w:rPr>
              <w:t xml:space="preserve"> </w:t>
            </w:r>
            <w:r w:rsidRPr="00474DEB">
              <w:rPr>
                <w:rFonts w:cs="Arial"/>
                <w:sz w:val="16"/>
                <w:szCs w:val="16"/>
                <w:lang w:eastAsia="pl-PL"/>
              </w:rPr>
              <w:t>magazynowej/produkcyjnej</w:t>
            </w:r>
          </w:p>
        </w:tc>
      </w:tr>
      <w:tr w:rsidR="00474DEB" w:rsidRPr="00474DEB" w14:paraId="094D01E1" w14:textId="77777777" w:rsidTr="004639AE">
        <w:trPr>
          <w:trHeight w:val="94"/>
          <w:jc w:val="center"/>
        </w:trPr>
        <w:tc>
          <w:tcPr>
            <w:tcW w:w="3873" w:type="dxa"/>
            <w:vAlign w:val="center"/>
          </w:tcPr>
          <w:p w14:paraId="3588443F" w14:textId="11484ED1" w:rsidR="00B93B6D" w:rsidRPr="00474DEB" w:rsidRDefault="00B93B6D" w:rsidP="004639AE">
            <w:pPr>
              <w:pStyle w:val="Akapitzlist"/>
              <w:numPr>
                <w:ilvl w:val="0"/>
                <w:numId w:val="58"/>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 xml:space="preserve">Wynajem </w:t>
            </w:r>
            <w:proofErr w:type="spellStart"/>
            <w:r w:rsidRPr="00474DEB">
              <w:rPr>
                <w:rFonts w:cs="Arial"/>
                <w:sz w:val="16"/>
                <w:szCs w:val="16"/>
                <w:lang w:eastAsia="pl-PL"/>
              </w:rPr>
              <w:t>sal</w:t>
            </w:r>
            <w:proofErr w:type="spellEnd"/>
            <w:r w:rsidRPr="00474DEB">
              <w:rPr>
                <w:rFonts w:cs="Arial"/>
                <w:sz w:val="16"/>
                <w:szCs w:val="16"/>
                <w:lang w:eastAsia="pl-PL"/>
              </w:rPr>
              <w:t xml:space="preserve"> konferencyjnych</w:t>
            </w:r>
            <w:r w:rsidR="000A13BE" w:rsidRPr="00474DEB">
              <w:rPr>
                <w:rFonts w:cs="Arial"/>
                <w:sz w:val="16"/>
                <w:szCs w:val="16"/>
                <w:lang w:eastAsia="pl-PL"/>
              </w:rPr>
              <w:t xml:space="preserve"> </w:t>
            </w:r>
            <w:r w:rsidRPr="00474DEB">
              <w:rPr>
                <w:rFonts w:cs="Arial"/>
                <w:sz w:val="16"/>
                <w:szCs w:val="16"/>
                <w:lang w:eastAsia="pl-PL"/>
              </w:rPr>
              <w:t>i szkoleniowych</w:t>
            </w:r>
          </w:p>
        </w:tc>
        <w:tc>
          <w:tcPr>
            <w:tcW w:w="3924" w:type="dxa"/>
            <w:vAlign w:val="center"/>
          </w:tcPr>
          <w:p w14:paraId="1D135267" w14:textId="26659AA6" w:rsidR="00B93B6D" w:rsidRPr="00474DEB" w:rsidRDefault="00B93B6D" w:rsidP="004639AE">
            <w:pPr>
              <w:pStyle w:val="Akapitzlist"/>
              <w:numPr>
                <w:ilvl w:val="0"/>
                <w:numId w:val="56"/>
              </w:numPr>
              <w:autoSpaceDE w:val="0"/>
              <w:autoSpaceDN w:val="0"/>
              <w:adjustRightInd w:val="0"/>
              <w:spacing w:before="20" w:after="20"/>
              <w:ind w:left="227" w:hanging="227"/>
              <w:contextualSpacing w:val="0"/>
              <w:jc w:val="left"/>
              <w:rPr>
                <w:rFonts w:cs="Arial"/>
                <w:sz w:val="16"/>
                <w:szCs w:val="16"/>
              </w:rPr>
            </w:pPr>
            <w:r w:rsidRPr="00474DEB">
              <w:rPr>
                <w:rFonts w:cs="Arial"/>
                <w:sz w:val="16"/>
                <w:szCs w:val="16"/>
                <w:lang w:eastAsia="pl-PL"/>
              </w:rPr>
              <w:t xml:space="preserve">Wynajem </w:t>
            </w:r>
            <w:proofErr w:type="spellStart"/>
            <w:r w:rsidRPr="00474DEB">
              <w:rPr>
                <w:rFonts w:cs="Arial"/>
                <w:sz w:val="16"/>
                <w:szCs w:val="16"/>
                <w:lang w:eastAsia="pl-PL"/>
              </w:rPr>
              <w:t>sal</w:t>
            </w:r>
            <w:proofErr w:type="spellEnd"/>
            <w:r w:rsidRPr="00474DEB">
              <w:rPr>
                <w:rFonts w:cs="Arial"/>
                <w:sz w:val="16"/>
                <w:szCs w:val="16"/>
                <w:lang w:eastAsia="pl-PL"/>
              </w:rPr>
              <w:t xml:space="preserve"> konferencyjnych</w:t>
            </w:r>
            <w:r w:rsidR="000A13BE" w:rsidRPr="00474DEB">
              <w:rPr>
                <w:rFonts w:cs="Arial"/>
                <w:sz w:val="16"/>
                <w:szCs w:val="16"/>
                <w:lang w:eastAsia="pl-PL"/>
              </w:rPr>
              <w:t xml:space="preserve"> </w:t>
            </w:r>
            <w:r w:rsidRPr="00474DEB">
              <w:rPr>
                <w:rFonts w:cs="Arial"/>
                <w:sz w:val="16"/>
                <w:szCs w:val="16"/>
                <w:lang w:eastAsia="pl-PL"/>
              </w:rPr>
              <w:t>i szkoleniowych</w:t>
            </w:r>
          </w:p>
        </w:tc>
      </w:tr>
      <w:tr w:rsidR="00474DEB" w:rsidRPr="00474DEB" w14:paraId="35F77CD9" w14:textId="77777777" w:rsidTr="004639AE">
        <w:trPr>
          <w:trHeight w:val="94"/>
          <w:jc w:val="center"/>
        </w:trPr>
        <w:tc>
          <w:tcPr>
            <w:tcW w:w="3873" w:type="dxa"/>
            <w:vAlign w:val="center"/>
          </w:tcPr>
          <w:p w14:paraId="6A4DBAA6" w14:textId="06D231D0" w:rsidR="00B93B6D" w:rsidRPr="00474DEB" w:rsidRDefault="00B93B6D" w:rsidP="004639AE">
            <w:pPr>
              <w:pStyle w:val="Akapitzlist"/>
              <w:numPr>
                <w:ilvl w:val="0"/>
                <w:numId w:val="58"/>
              </w:numPr>
              <w:autoSpaceDE w:val="0"/>
              <w:autoSpaceDN w:val="0"/>
              <w:adjustRightInd w:val="0"/>
              <w:spacing w:before="20" w:after="20"/>
              <w:ind w:left="227" w:hanging="227"/>
              <w:contextualSpacing w:val="0"/>
              <w:jc w:val="left"/>
              <w:rPr>
                <w:rFonts w:cs="Arial"/>
                <w:sz w:val="16"/>
                <w:szCs w:val="16"/>
                <w:lang w:eastAsia="pl-PL"/>
              </w:rPr>
            </w:pPr>
            <w:r w:rsidRPr="00474DEB">
              <w:rPr>
                <w:rFonts w:cs="Arial"/>
                <w:sz w:val="16"/>
                <w:szCs w:val="16"/>
                <w:lang w:eastAsia="pl-PL"/>
              </w:rPr>
              <w:t>Inne usługi: ………….</w:t>
            </w:r>
          </w:p>
        </w:tc>
        <w:tc>
          <w:tcPr>
            <w:tcW w:w="3924" w:type="dxa"/>
            <w:vAlign w:val="center"/>
          </w:tcPr>
          <w:p w14:paraId="42FE6F0F" w14:textId="536B0D5C" w:rsidR="00B93B6D" w:rsidRPr="00474DEB" w:rsidRDefault="00B93B6D" w:rsidP="004639AE">
            <w:pPr>
              <w:pStyle w:val="Akapitzlist"/>
              <w:numPr>
                <w:ilvl w:val="0"/>
                <w:numId w:val="56"/>
              </w:numPr>
              <w:spacing w:before="20" w:after="20"/>
              <w:ind w:left="227" w:hanging="227"/>
              <w:contextualSpacing w:val="0"/>
              <w:jc w:val="left"/>
              <w:rPr>
                <w:rFonts w:cs="Arial"/>
                <w:sz w:val="16"/>
                <w:szCs w:val="16"/>
              </w:rPr>
            </w:pPr>
            <w:r w:rsidRPr="00474DEB">
              <w:rPr>
                <w:rFonts w:cs="Arial"/>
                <w:sz w:val="16"/>
                <w:szCs w:val="16"/>
                <w:lang w:eastAsia="pl-PL"/>
              </w:rPr>
              <w:t>Inne usługi: ………….</w:t>
            </w:r>
          </w:p>
        </w:tc>
      </w:tr>
    </w:tbl>
    <w:p w14:paraId="47A4C1FC" w14:textId="77777777" w:rsidR="00790B47" w:rsidRPr="00790B47" w:rsidRDefault="00790B47" w:rsidP="00790B47">
      <w:pPr>
        <w:pStyle w:val="Akapitzlist"/>
        <w:spacing w:after="60" w:line="240" w:lineRule="auto"/>
        <w:ind w:left="284"/>
        <w:contextualSpacing w:val="0"/>
        <w:rPr>
          <w:rFonts w:cs="Arial"/>
          <w:sz w:val="14"/>
          <w:szCs w:val="14"/>
        </w:rPr>
      </w:pPr>
    </w:p>
    <w:p w14:paraId="500A9ED0" w14:textId="3EA128BD"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lastRenderedPageBreak/>
        <w:t>Czy w ciągu ostatnich 5 lat wprowadzano jakieś zmiany w ofercie Państwa instytucji?</w:t>
      </w:r>
    </w:p>
    <w:p w14:paraId="427B6602" w14:textId="02323E1F" w:rsidR="00B93B6D" w:rsidRPr="00474DEB" w:rsidRDefault="00B93B6D" w:rsidP="00BF1BBE">
      <w:pPr>
        <w:pStyle w:val="Akapitzlist"/>
        <w:numPr>
          <w:ilvl w:val="0"/>
          <w:numId w:val="59"/>
        </w:numPr>
        <w:spacing w:before="40" w:after="40" w:line="240" w:lineRule="auto"/>
        <w:ind w:left="714" w:hanging="357"/>
        <w:contextualSpacing w:val="0"/>
        <w:rPr>
          <w:rFonts w:cs="Arial"/>
          <w:sz w:val="19"/>
          <w:szCs w:val="19"/>
        </w:rPr>
      </w:pPr>
      <w:r w:rsidRPr="00474DEB">
        <w:rPr>
          <w:rFonts w:cs="Arial"/>
          <w:sz w:val="19"/>
          <w:szCs w:val="19"/>
        </w:rPr>
        <w:t xml:space="preserve">Tak, </w:t>
      </w:r>
      <w:r w:rsidR="000A13BE" w:rsidRPr="00474DEB">
        <w:rPr>
          <w:rFonts w:cs="Arial"/>
          <w:sz w:val="19"/>
          <w:szCs w:val="19"/>
        </w:rPr>
        <w:t xml:space="preserve">wyłącznie </w:t>
      </w:r>
      <w:r w:rsidRPr="00474DEB">
        <w:rPr>
          <w:rFonts w:cs="Arial"/>
          <w:sz w:val="19"/>
          <w:szCs w:val="19"/>
        </w:rPr>
        <w:t xml:space="preserve">w związku z pandemią </w:t>
      </w:r>
      <w:r w:rsidR="00A34629" w:rsidRPr="00474DEB">
        <w:rPr>
          <w:rFonts w:cs="Arial"/>
          <w:sz w:val="19"/>
          <w:szCs w:val="19"/>
        </w:rPr>
        <w:t>COVID</w:t>
      </w:r>
      <w:r w:rsidRPr="00474DEB">
        <w:rPr>
          <w:rFonts w:cs="Arial"/>
          <w:sz w:val="19"/>
          <w:szCs w:val="19"/>
        </w:rPr>
        <w:t>-19</w:t>
      </w:r>
    </w:p>
    <w:p w14:paraId="13052968" w14:textId="5EC30247" w:rsidR="00B93B6D" w:rsidRPr="00474DEB" w:rsidRDefault="00B93B6D" w:rsidP="00BF1BBE">
      <w:pPr>
        <w:pStyle w:val="Akapitzlist"/>
        <w:numPr>
          <w:ilvl w:val="0"/>
          <w:numId w:val="59"/>
        </w:numPr>
        <w:spacing w:before="40" w:after="40" w:line="240" w:lineRule="auto"/>
        <w:ind w:left="714" w:hanging="357"/>
        <w:contextualSpacing w:val="0"/>
        <w:rPr>
          <w:rFonts w:cs="Arial"/>
          <w:sz w:val="19"/>
          <w:szCs w:val="19"/>
        </w:rPr>
      </w:pPr>
      <w:r w:rsidRPr="00474DEB">
        <w:rPr>
          <w:rFonts w:cs="Arial"/>
          <w:sz w:val="19"/>
          <w:szCs w:val="19"/>
        </w:rPr>
        <w:t xml:space="preserve">Tak, </w:t>
      </w:r>
      <w:r w:rsidR="00B150ED">
        <w:rPr>
          <w:rFonts w:cs="Arial"/>
          <w:sz w:val="19"/>
          <w:szCs w:val="19"/>
        </w:rPr>
        <w:t xml:space="preserve">ale </w:t>
      </w:r>
      <w:r w:rsidRPr="00474DEB">
        <w:rPr>
          <w:rFonts w:cs="Arial"/>
          <w:sz w:val="19"/>
          <w:szCs w:val="19"/>
        </w:rPr>
        <w:t xml:space="preserve">bez związku z pandemią </w:t>
      </w:r>
      <w:r w:rsidR="00A34629" w:rsidRPr="00474DEB">
        <w:rPr>
          <w:rFonts w:cs="Arial"/>
          <w:sz w:val="19"/>
          <w:szCs w:val="19"/>
        </w:rPr>
        <w:t>COVID</w:t>
      </w:r>
      <w:r w:rsidRPr="00474DEB">
        <w:rPr>
          <w:rFonts w:cs="Arial"/>
          <w:sz w:val="19"/>
          <w:szCs w:val="19"/>
        </w:rPr>
        <w:t>-19</w:t>
      </w:r>
    </w:p>
    <w:p w14:paraId="4812239E" w14:textId="710D2C4E" w:rsidR="00B93B6D" w:rsidRPr="00474DEB" w:rsidRDefault="00B93B6D" w:rsidP="00BF1BBE">
      <w:pPr>
        <w:pStyle w:val="Akapitzlist"/>
        <w:numPr>
          <w:ilvl w:val="0"/>
          <w:numId w:val="59"/>
        </w:numPr>
        <w:spacing w:before="40" w:after="40" w:line="240" w:lineRule="auto"/>
        <w:ind w:left="714" w:hanging="357"/>
        <w:contextualSpacing w:val="0"/>
        <w:rPr>
          <w:rFonts w:cs="Arial"/>
          <w:sz w:val="19"/>
          <w:szCs w:val="19"/>
        </w:rPr>
      </w:pPr>
      <w:r w:rsidRPr="00474DEB">
        <w:rPr>
          <w:rFonts w:cs="Arial"/>
          <w:sz w:val="19"/>
          <w:szCs w:val="19"/>
        </w:rPr>
        <w:t xml:space="preserve">Tak, zarówno w związku, jak i bez związku z pandemią </w:t>
      </w:r>
      <w:r w:rsidR="00A34629" w:rsidRPr="00474DEB">
        <w:rPr>
          <w:rFonts w:cs="Arial"/>
          <w:sz w:val="19"/>
          <w:szCs w:val="19"/>
        </w:rPr>
        <w:t>COVID</w:t>
      </w:r>
      <w:r w:rsidRPr="00474DEB">
        <w:rPr>
          <w:rFonts w:cs="Arial"/>
          <w:sz w:val="19"/>
          <w:szCs w:val="19"/>
        </w:rPr>
        <w:t>-19</w:t>
      </w:r>
    </w:p>
    <w:p w14:paraId="7AED3E02" w14:textId="596FFDED" w:rsidR="00B93B6D" w:rsidRPr="00474DEB" w:rsidRDefault="00B93B6D" w:rsidP="00BF1BBE">
      <w:pPr>
        <w:pStyle w:val="Akapitzlist"/>
        <w:numPr>
          <w:ilvl w:val="0"/>
          <w:numId w:val="59"/>
        </w:numPr>
        <w:spacing w:before="40" w:after="40" w:line="240" w:lineRule="auto"/>
        <w:ind w:left="714" w:hanging="357"/>
        <w:contextualSpacing w:val="0"/>
        <w:rPr>
          <w:rFonts w:cs="Arial"/>
          <w:sz w:val="19"/>
          <w:szCs w:val="19"/>
        </w:rPr>
      </w:pPr>
      <w:r w:rsidRPr="00474DEB">
        <w:rPr>
          <w:sz w:val="19"/>
          <w:szCs w:val="19"/>
        </w:rPr>
        <w:t>Nie</w:t>
      </w:r>
      <w:r w:rsidRPr="00474DEB">
        <w:rPr>
          <w:rFonts w:cs="Arial"/>
          <w:sz w:val="19"/>
          <w:szCs w:val="19"/>
        </w:rPr>
        <w:t xml:space="preserve"> </w:t>
      </w:r>
      <w:r w:rsidR="000A13BE" w:rsidRPr="00474DEB">
        <w:sym w:font="Wingdings" w:char="F0E0"/>
      </w:r>
      <w:r w:rsidRPr="00474DEB">
        <w:rPr>
          <w:rFonts w:cs="Arial"/>
          <w:sz w:val="19"/>
          <w:szCs w:val="19"/>
        </w:rPr>
        <w:t xml:space="preserve"> przejście do pytania 22</w:t>
      </w:r>
    </w:p>
    <w:p w14:paraId="7A70DC37" w14:textId="77777777" w:rsidR="00B93B6D" w:rsidRPr="00790B47" w:rsidRDefault="00B93B6D" w:rsidP="00B93B6D">
      <w:pPr>
        <w:spacing w:line="240" w:lineRule="auto"/>
        <w:ind w:firstLine="0"/>
        <w:rPr>
          <w:rFonts w:cs="Arial"/>
          <w:sz w:val="14"/>
          <w:szCs w:val="14"/>
        </w:rPr>
      </w:pPr>
    </w:p>
    <w:p w14:paraId="56BD362C" w14:textId="3A00B782"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Jakiego rodzaju to były zmiany?</w:t>
      </w:r>
    </w:p>
    <w:p w14:paraId="33D40A21" w14:textId="77777777" w:rsidR="00B93B6D" w:rsidRPr="00474DEB" w:rsidRDefault="00B93B6D" w:rsidP="00AD305C">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68956D27" w14:textId="0E3C2527" w:rsidR="00B93B6D" w:rsidRPr="00474DEB" w:rsidRDefault="00B93B6D" w:rsidP="00BF1BBE">
      <w:pPr>
        <w:pStyle w:val="Akapitzlist"/>
        <w:numPr>
          <w:ilvl w:val="0"/>
          <w:numId w:val="60"/>
        </w:numPr>
        <w:spacing w:before="40" w:after="40" w:line="240" w:lineRule="auto"/>
        <w:ind w:left="714" w:hanging="357"/>
        <w:contextualSpacing w:val="0"/>
        <w:rPr>
          <w:rFonts w:cs="Arial"/>
          <w:sz w:val="19"/>
          <w:szCs w:val="19"/>
        </w:rPr>
      </w:pPr>
      <w:r w:rsidRPr="00474DEB">
        <w:rPr>
          <w:rFonts w:cs="Arial"/>
          <w:sz w:val="19"/>
          <w:szCs w:val="19"/>
        </w:rPr>
        <w:t>Wprowadzono nowe usługi realizowane samodzielnie, jakie?......</w:t>
      </w:r>
    </w:p>
    <w:p w14:paraId="478950DA" w14:textId="6E940F59" w:rsidR="00B93B6D" w:rsidRPr="00474DEB" w:rsidRDefault="00B93B6D" w:rsidP="00BF1BBE">
      <w:pPr>
        <w:pStyle w:val="Akapitzlist"/>
        <w:numPr>
          <w:ilvl w:val="0"/>
          <w:numId w:val="60"/>
        </w:numPr>
        <w:spacing w:before="40" w:after="40" w:line="240" w:lineRule="auto"/>
        <w:ind w:left="714" w:hanging="357"/>
        <w:contextualSpacing w:val="0"/>
        <w:rPr>
          <w:rFonts w:cs="Arial"/>
          <w:sz w:val="19"/>
          <w:szCs w:val="19"/>
        </w:rPr>
      </w:pPr>
      <w:r w:rsidRPr="00474DEB">
        <w:rPr>
          <w:rFonts w:cs="Arial"/>
          <w:sz w:val="19"/>
          <w:szCs w:val="19"/>
        </w:rPr>
        <w:t>Wprowadzono nowe usługi realizowane w kooperacji z innymi podmiotami krajowymi, jakie?......</w:t>
      </w:r>
    </w:p>
    <w:p w14:paraId="79EF934F" w14:textId="3C4502CB" w:rsidR="00B93B6D" w:rsidRPr="00474DEB" w:rsidRDefault="00B93B6D" w:rsidP="00BF1BBE">
      <w:pPr>
        <w:pStyle w:val="Akapitzlist"/>
        <w:numPr>
          <w:ilvl w:val="0"/>
          <w:numId w:val="60"/>
        </w:numPr>
        <w:spacing w:before="40" w:after="40" w:line="240" w:lineRule="auto"/>
        <w:ind w:left="714" w:hanging="357"/>
        <w:contextualSpacing w:val="0"/>
        <w:rPr>
          <w:rFonts w:cs="Arial"/>
          <w:sz w:val="19"/>
          <w:szCs w:val="19"/>
        </w:rPr>
      </w:pPr>
      <w:r w:rsidRPr="00474DEB">
        <w:rPr>
          <w:rFonts w:cs="Arial"/>
          <w:sz w:val="19"/>
          <w:szCs w:val="19"/>
        </w:rPr>
        <w:t>Wprowadzono nowe usługi realizowane w kooperacji z innymi zagranicznymi instytucjami, jakie?......</w:t>
      </w:r>
    </w:p>
    <w:p w14:paraId="76F32EEA" w14:textId="3BE7751A" w:rsidR="00B93B6D" w:rsidRPr="00474DEB" w:rsidRDefault="00B93B6D" w:rsidP="00BF1BBE">
      <w:pPr>
        <w:pStyle w:val="Akapitzlist"/>
        <w:numPr>
          <w:ilvl w:val="0"/>
          <w:numId w:val="60"/>
        </w:numPr>
        <w:spacing w:before="40" w:after="40" w:line="240" w:lineRule="auto"/>
        <w:ind w:left="714" w:hanging="357"/>
        <w:contextualSpacing w:val="0"/>
        <w:rPr>
          <w:rFonts w:cs="Arial"/>
          <w:sz w:val="19"/>
          <w:szCs w:val="19"/>
        </w:rPr>
      </w:pPr>
      <w:r w:rsidRPr="00474DEB">
        <w:rPr>
          <w:rFonts w:cs="Arial"/>
          <w:sz w:val="19"/>
          <w:szCs w:val="19"/>
        </w:rPr>
        <w:t>Wyodrębniono pakiet usług, w których specjalizuje się instytucja</w:t>
      </w:r>
    </w:p>
    <w:p w14:paraId="6A5BB287" w14:textId="78FF1A48" w:rsidR="00B93B6D" w:rsidRPr="00474DEB" w:rsidRDefault="00B93B6D" w:rsidP="00BF1BBE">
      <w:pPr>
        <w:pStyle w:val="Akapitzlist"/>
        <w:numPr>
          <w:ilvl w:val="0"/>
          <w:numId w:val="60"/>
        </w:numPr>
        <w:spacing w:before="40" w:after="40" w:line="240" w:lineRule="auto"/>
        <w:ind w:left="714" w:hanging="357"/>
        <w:contextualSpacing w:val="0"/>
        <w:rPr>
          <w:rFonts w:cs="Arial"/>
          <w:sz w:val="19"/>
          <w:szCs w:val="19"/>
        </w:rPr>
      </w:pPr>
      <w:r w:rsidRPr="00474DEB">
        <w:rPr>
          <w:rFonts w:cs="Arial"/>
          <w:sz w:val="19"/>
          <w:szCs w:val="19"/>
        </w:rPr>
        <w:t>Zmieniono pakiet usług, w których specjalizuje się instytucja</w:t>
      </w:r>
    </w:p>
    <w:p w14:paraId="5ADCD80E" w14:textId="4B19ABFB" w:rsidR="00B93B6D" w:rsidRPr="00474DEB" w:rsidRDefault="00B93B6D" w:rsidP="00BF1BBE">
      <w:pPr>
        <w:pStyle w:val="Akapitzlist"/>
        <w:numPr>
          <w:ilvl w:val="0"/>
          <w:numId w:val="60"/>
        </w:numPr>
        <w:spacing w:before="40" w:after="40" w:line="240" w:lineRule="auto"/>
        <w:ind w:left="714" w:hanging="357"/>
        <w:contextualSpacing w:val="0"/>
        <w:rPr>
          <w:rFonts w:cs="Arial"/>
          <w:sz w:val="19"/>
          <w:szCs w:val="19"/>
        </w:rPr>
      </w:pPr>
      <w:r w:rsidRPr="00474DEB">
        <w:rPr>
          <w:rFonts w:cs="Arial"/>
          <w:sz w:val="19"/>
          <w:szCs w:val="19"/>
        </w:rPr>
        <w:t>Inne zmiany: ………………..</w:t>
      </w:r>
    </w:p>
    <w:p w14:paraId="371C4195" w14:textId="77777777" w:rsidR="00B93B6D" w:rsidRPr="00790B47" w:rsidRDefault="00B93B6D" w:rsidP="00B93B6D">
      <w:pPr>
        <w:spacing w:line="240" w:lineRule="auto"/>
        <w:ind w:firstLine="0"/>
        <w:rPr>
          <w:b/>
          <w:bCs/>
          <w:sz w:val="14"/>
          <w:szCs w:val="14"/>
        </w:rPr>
      </w:pPr>
    </w:p>
    <w:p w14:paraId="520CCA25" w14:textId="36EBB87A"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Czy planujecie Państwo wprowadzenie tego rodzaju zmian w przyszłości?</w:t>
      </w:r>
    </w:p>
    <w:p w14:paraId="4FB3BF30" w14:textId="452F4808" w:rsidR="00B93B6D" w:rsidRPr="00474DEB" w:rsidRDefault="00B93B6D" w:rsidP="00BF1BBE">
      <w:pPr>
        <w:pStyle w:val="Akapitzlist"/>
        <w:numPr>
          <w:ilvl w:val="0"/>
          <w:numId w:val="61"/>
        </w:numPr>
        <w:spacing w:before="40" w:after="40" w:line="240" w:lineRule="auto"/>
        <w:contextualSpacing w:val="0"/>
        <w:rPr>
          <w:sz w:val="19"/>
          <w:szCs w:val="19"/>
        </w:rPr>
      </w:pPr>
      <w:r w:rsidRPr="00474DEB">
        <w:rPr>
          <w:rFonts w:cs="Arial"/>
          <w:sz w:val="19"/>
          <w:szCs w:val="19"/>
        </w:rPr>
        <w:t>Tak</w:t>
      </w:r>
    </w:p>
    <w:p w14:paraId="3DBA74CC" w14:textId="12D5EE7C" w:rsidR="00B93B6D" w:rsidRPr="00474DEB" w:rsidRDefault="00B93B6D" w:rsidP="00BF1BBE">
      <w:pPr>
        <w:pStyle w:val="Akapitzlist"/>
        <w:numPr>
          <w:ilvl w:val="0"/>
          <w:numId w:val="61"/>
        </w:numPr>
        <w:spacing w:before="40" w:after="40" w:line="240" w:lineRule="auto"/>
        <w:contextualSpacing w:val="0"/>
        <w:rPr>
          <w:sz w:val="19"/>
          <w:szCs w:val="19"/>
        </w:rPr>
      </w:pPr>
      <w:r w:rsidRPr="00474DEB">
        <w:rPr>
          <w:sz w:val="19"/>
          <w:szCs w:val="19"/>
        </w:rPr>
        <w:t xml:space="preserve">Nie </w:t>
      </w:r>
      <w:r w:rsidR="00AD305C" w:rsidRPr="00474DEB">
        <w:rPr>
          <w:rFonts w:cs="Arial"/>
          <w:sz w:val="19"/>
          <w:szCs w:val="19"/>
        </w:rPr>
        <w:sym w:font="Wingdings" w:char="F0E0"/>
      </w:r>
      <w:r w:rsidRPr="00474DEB">
        <w:rPr>
          <w:rFonts w:cs="Arial"/>
          <w:sz w:val="19"/>
          <w:szCs w:val="19"/>
        </w:rPr>
        <w:t xml:space="preserve"> przejście do pytania 25</w:t>
      </w:r>
    </w:p>
    <w:p w14:paraId="351F8037" w14:textId="71F98EC2" w:rsidR="00B93B6D" w:rsidRPr="00474DEB" w:rsidRDefault="00B93B6D" w:rsidP="00BF1BBE">
      <w:pPr>
        <w:pStyle w:val="Akapitzlist"/>
        <w:numPr>
          <w:ilvl w:val="0"/>
          <w:numId w:val="61"/>
        </w:numPr>
        <w:spacing w:before="40" w:after="40" w:line="240" w:lineRule="auto"/>
        <w:contextualSpacing w:val="0"/>
        <w:rPr>
          <w:sz w:val="19"/>
          <w:szCs w:val="19"/>
        </w:rPr>
      </w:pPr>
      <w:r w:rsidRPr="00474DEB">
        <w:rPr>
          <w:sz w:val="19"/>
          <w:szCs w:val="19"/>
        </w:rPr>
        <w:t xml:space="preserve">Trudno powiedzieć </w:t>
      </w:r>
      <w:r w:rsidR="00AD305C" w:rsidRPr="00474DEB">
        <w:rPr>
          <w:rFonts w:cs="Arial"/>
          <w:sz w:val="19"/>
          <w:szCs w:val="19"/>
        </w:rPr>
        <w:sym w:font="Wingdings" w:char="F0E0"/>
      </w:r>
      <w:r w:rsidRPr="00474DEB">
        <w:rPr>
          <w:rFonts w:cs="Arial"/>
          <w:sz w:val="19"/>
          <w:szCs w:val="19"/>
        </w:rPr>
        <w:t xml:space="preserve"> przejście do pytania 25</w:t>
      </w:r>
    </w:p>
    <w:p w14:paraId="14868A1C" w14:textId="77777777" w:rsidR="00B93B6D" w:rsidRPr="00790B47" w:rsidRDefault="00B93B6D" w:rsidP="00AD305C">
      <w:pPr>
        <w:spacing w:before="40" w:after="40" w:line="240" w:lineRule="auto"/>
        <w:ind w:firstLine="0"/>
        <w:rPr>
          <w:sz w:val="14"/>
          <w:szCs w:val="14"/>
        </w:rPr>
      </w:pPr>
    </w:p>
    <w:p w14:paraId="086D1CA2" w14:textId="5B103032"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Jakiego rodzaju to będą zmiany?</w:t>
      </w:r>
    </w:p>
    <w:p w14:paraId="5CF018C4" w14:textId="77777777" w:rsidR="00B93B6D" w:rsidRPr="00474DEB" w:rsidRDefault="00B93B6D" w:rsidP="00AD305C">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01F2ED99" w14:textId="03F699B0" w:rsidR="00B93B6D" w:rsidRPr="00474DEB" w:rsidRDefault="00B93B6D" w:rsidP="00BF1BBE">
      <w:pPr>
        <w:pStyle w:val="Akapitzlist"/>
        <w:numPr>
          <w:ilvl w:val="0"/>
          <w:numId w:val="62"/>
        </w:numPr>
        <w:spacing w:before="40" w:after="40" w:line="240" w:lineRule="auto"/>
        <w:ind w:left="714" w:hanging="357"/>
        <w:contextualSpacing w:val="0"/>
        <w:rPr>
          <w:rFonts w:cs="Arial"/>
          <w:sz w:val="19"/>
          <w:szCs w:val="19"/>
        </w:rPr>
      </w:pPr>
      <w:r w:rsidRPr="00474DEB">
        <w:rPr>
          <w:rFonts w:cs="Arial"/>
          <w:sz w:val="19"/>
          <w:szCs w:val="19"/>
        </w:rPr>
        <w:t>Wprowadzenie nowych usług realizowanych samodzielnie, jakich?......</w:t>
      </w:r>
    </w:p>
    <w:p w14:paraId="5F91CA9E" w14:textId="4EA55A55" w:rsidR="00B93B6D" w:rsidRPr="00474DEB" w:rsidRDefault="00B93B6D" w:rsidP="00BF1BBE">
      <w:pPr>
        <w:pStyle w:val="Akapitzlist"/>
        <w:numPr>
          <w:ilvl w:val="0"/>
          <w:numId w:val="62"/>
        </w:numPr>
        <w:spacing w:before="40" w:after="40" w:line="240" w:lineRule="auto"/>
        <w:ind w:left="714" w:hanging="357"/>
        <w:contextualSpacing w:val="0"/>
        <w:rPr>
          <w:rFonts w:cs="Arial"/>
          <w:sz w:val="19"/>
          <w:szCs w:val="19"/>
        </w:rPr>
      </w:pPr>
      <w:r w:rsidRPr="00474DEB">
        <w:rPr>
          <w:rFonts w:cs="Arial"/>
          <w:sz w:val="19"/>
          <w:szCs w:val="19"/>
        </w:rPr>
        <w:t>Wprowadzenie nowych usług realizowanych w kooperacji z innymi podmiotami krajowymi, jakich?......</w:t>
      </w:r>
    </w:p>
    <w:p w14:paraId="7716E68A" w14:textId="4AA2215C" w:rsidR="00B93B6D" w:rsidRPr="00474DEB" w:rsidRDefault="00B93B6D" w:rsidP="00BF1BBE">
      <w:pPr>
        <w:pStyle w:val="Akapitzlist"/>
        <w:numPr>
          <w:ilvl w:val="0"/>
          <w:numId w:val="62"/>
        </w:numPr>
        <w:spacing w:before="40" w:after="40" w:line="240" w:lineRule="auto"/>
        <w:ind w:left="714" w:hanging="357"/>
        <w:contextualSpacing w:val="0"/>
        <w:rPr>
          <w:rFonts w:cs="Arial"/>
          <w:sz w:val="19"/>
          <w:szCs w:val="19"/>
        </w:rPr>
      </w:pPr>
      <w:r w:rsidRPr="00474DEB">
        <w:rPr>
          <w:rFonts w:cs="Arial"/>
          <w:sz w:val="19"/>
          <w:szCs w:val="19"/>
        </w:rPr>
        <w:t>Wprowadzenie nowych usług realizowanych w kooperacji z innymi zagranicznymi instytucjami, jakich?......</w:t>
      </w:r>
    </w:p>
    <w:p w14:paraId="4497367E" w14:textId="5836D240" w:rsidR="00B93B6D" w:rsidRPr="00474DEB" w:rsidRDefault="00B93B6D" w:rsidP="00BF1BBE">
      <w:pPr>
        <w:pStyle w:val="Akapitzlist"/>
        <w:numPr>
          <w:ilvl w:val="0"/>
          <w:numId w:val="62"/>
        </w:numPr>
        <w:spacing w:before="40" w:after="40" w:line="240" w:lineRule="auto"/>
        <w:ind w:left="714" w:hanging="357"/>
        <w:contextualSpacing w:val="0"/>
        <w:rPr>
          <w:rFonts w:cs="Arial"/>
          <w:sz w:val="19"/>
          <w:szCs w:val="19"/>
        </w:rPr>
      </w:pPr>
      <w:r w:rsidRPr="00474DEB">
        <w:rPr>
          <w:rFonts w:cs="Arial"/>
          <w:sz w:val="19"/>
          <w:szCs w:val="19"/>
        </w:rPr>
        <w:t>Wyodrębnienie pakietu usług, w których specjalizuje się instytucja</w:t>
      </w:r>
    </w:p>
    <w:p w14:paraId="78124B13" w14:textId="2E06762A" w:rsidR="00B93B6D" w:rsidRPr="00474DEB" w:rsidRDefault="00B93B6D" w:rsidP="00BF1BBE">
      <w:pPr>
        <w:pStyle w:val="Akapitzlist"/>
        <w:numPr>
          <w:ilvl w:val="0"/>
          <w:numId w:val="62"/>
        </w:numPr>
        <w:spacing w:before="40" w:after="40" w:line="240" w:lineRule="auto"/>
        <w:ind w:left="714" w:hanging="357"/>
        <w:contextualSpacing w:val="0"/>
        <w:rPr>
          <w:rFonts w:cs="Arial"/>
          <w:sz w:val="19"/>
          <w:szCs w:val="19"/>
        </w:rPr>
      </w:pPr>
      <w:r w:rsidRPr="00474DEB">
        <w:rPr>
          <w:rFonts w:cs="Arial"/>
          <w:sz w:val="19"/>
          <w:szCs w:val="19"/>
        </w:rPr>
        <w:t>Zmiana pakiet usług, w których specjalizuje się instytucja</w:t>
      </w:r>
    </w:p>
    <w:p w14:paraId="70D706CB" w14:textId="31EC23FE" w:rsidR="00B93B6D" w:rsidRPr="00474DEB" w:rsidRDefault="00B93B6D" w:rsidP="00BF1BBE">
      <w:pPr>
        <w:pStyle w:val="Akapitzlist"/>
        <w:numPr>
          <w:ilvl w:val="0"/>
          <w:numId w:val="62"/>
        </w:numPr>
        <w:spacing w:before="40" w:after="40" w:line="240" w:lineRule="auto"/>
        <w:ind w:left="714" w:hanging="357"/>
        <w:contextualSpacing w:val="0"/>
        <w:rPr>
          <w:rFonts w:cs="Arial"/>
          <w:sz w:val="19"/>
          <w:szCs w:val="19"/>
        </w:rPr>
      </w:pPr>
      <w:r w:rsidRPr="00474DEB">
        <w:rPr>
          <w:rFonts w:cs="Arial"/>
          <w:sz w:val="19"/>
          <w:szCs w:val="19"/>
        </w:rPr>
        <w:t>Inne zmiany: ………………..</w:t>
      </w:r>
    </w:p>
    <w:p w14:paraId="042C935C" w14:textId="77777777" w:rsidR="00B93B6D" w:rsidRPr="00790B47" w:rsidRDefault="00B93B6D" w:rsidP="00B93B6D">
      <w:pPr>
        <w:spacing w:line="240" w:lineRule="auto"/>
        <w:ind w:firstLine="0"/>
        <w:rPr>
          <w:b/>
          <w:bCs/>
          <w:sz w:val="14"/>
          <w:szCs w:val="14"/>
        </w:rPr>
      </w:pPr>
    </w:p>
    <w:p w14:paraId="3D1DDC68" w14:textId="2C4B99EC"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W jakiej perspektywie czasowej są planowane zmiany?</w:t>
      </w:r>
    </w:p>
    <w:p w14:paraId="3D9D4D29" w14:textId="04EB74D3" w:rsidR="00B93B6D" w:rsidRPr="00474DEB" w:rsidRDefault="00B93B6D" w:rsidP="00BF1BBE">
      <w:pPr>
        <w:pStyle w:val="Akapitzlist"/>
        <w:numPr>
          <w:ilvl w:val="0"/>
          <w:numId w:val="63"/>
        </w:numPr>
        <w:spacing w:before="40" w:after="40" w:line="240" w:lineRule="auto"/>
        <w:ind w:left="714" w:hanging="357"/>
        <w:contextualSpacing w:val="0"/>
        <w:rPr>
          <w:rFonts w:cs="Arial"/>
          <w:sz w:val="19"/>
          <w:szCs w:val="19"/>
        </w:rPr>
      </w:pPr>
      <w:r w:rsidRPr="00474DEB">
        <w:rPr>
          <w:rFonts w:cs="Arial"/>
          <w:sz w:val="19"/>
          <w:szCs w:val="19"/>
        </w:rPr>
        <w:t>W ciągu najbliższych kilku miesięcy (jeszcze w 2021 roku)</w:t>
      </w:r>
    </w:p>
    <w:p w14:paraId="56A5ED64" w14:textId="732FC5CE" w:rsidR="00B93B6D" w:rsidRPr="00474DEB" w:rsidRDefault="00B93B6D" w:rsidP="00BF1BBE">
      <w:pPr>
        <w:pStyle w:val="Akapitzlist"/>
        <w:numPr>
          <w:ilvl w:val="0"/>
          <w:numId w:val="63"/>
        </w:numPr>
        <w:spacing w:before="40" w:after="40" w:line="240" w:lineRule="auto"/>
        <w:ind w:left="714" w:hanging="357"/>
        <w:contextualSpacing w:val="0"/>
        <w:rPr>
          <w:rFonts w:cs="Arial"/>
          <w:sz w:val="19"/>
          <w:szCs w:val="19"/>
        </w:rPr>
      </w:pPr>
      <w:r w:rsidRPr="00474DEB">
        <w:rPr>
          <w:rFonts w:cs="Arial"/>
          <w:sz w:val="19"/>
          <w:szCs w:val="19"/>
        </w:rPr>
        <w:t>W ciągu najbliższych 2 lat</w:t>
      </w:r>
    </w:p>
    <w:p w14:paraId="36910AD1" w14:textId="16221DD8" w:rsidR="00B93B6D" w:rsidRPr="00474DEB" w:rsidRDefault="00B93B6D" w:rsidP="00BF1BBE">
      <w:pPr>
        <w:pStyle w:val="Akapitzlist"/>
        <w:numPr>
          <w:ilvl w:val="0"/>
          <w:numId w:val="63"/>
        </w:numPr>
        <w:spacing w:before="40" w:after="40" w:line="240" w:lineRule="auto"/>
        <w:ind w:left="714" w:hanging="357"/>
        <w:contextualSpacing w:val="0"/>
        <w:rPr>
          <w:rFonts w:cs="Arial"/>
          <w:sz w:val="19"/>
          <w:szCs w:val="19"/>
        </w:rPr>
      </w:pPr>
      <w:r w:rsidRPr="00474DEB">
        <w:rPr>
          <w:rFonts w:cs="Arial"/>
          <w:sz w:val="19"/>
          <w:szCs w:val="19"/>
        </w:rPr>
        <w:t>W ciągu najbliższych 3 do 5 lat</w:t>
      </w:r>
    </w:p>
    <w:p w14:paraId="7558C692" w14:textId="60757F21" w:rsidR="00B93B6D" w:rsidRPr="00474DEB" w:rsidRDefault="00B93B6D" w:rsidP="00BF1BBE">
      <w:pPr>
        <w:pStyle w:val="Akapitzlist"/>
        <w:numPr>
          <w:ilvl w:val="0"/>
          <w:numId w:val="63"/>
        </w:numPr>
        <w:spacing w:before="40" w:after="40" w:line="240" w:lineRule="auto"/>
        <w:ind w:left="714" w:hanging="357"/>
        <w:contextualSpacing w:val="0"/>
        <w:rPr>
          <w:rFonts w:cs="Arial"/>
          <w:sz w:val="19"/>
          <w:szCs w:val="19"/>
        </w:rPr>
      </w:pPr>
      <w:r w:rsidRPr="00474DEB">
        <w:rPr>
          <w:rFonts w:cs="Arial"/>
          <w:sz w:val="19"/>
          <w:szCs w:val="19"/>
        </w:rPr>
        <w:t>W perspektywie dłuższej niż 5 lat</w:t>
      </w:r>
    </w:p>
    <w:p w14:paraId="69C6B64A" w14:textId="36D7EFC6" w:rsidR="00B93B6D" w:rsidRPr="00790B47" w:rsidRDefault="00B93B6D" w:rsidP="00B93B6D">
      <w:pPr>
        <w:spacing w:line="240" w:lineRule="auto"/>
        <w:ind w:firstLine="0"/>
        <w:rPr>
          <w:rFonts w:cs="Arial"/>
          <w:sz w:val="14"/>
          <w:szCs w:val="14"/>
        </w:rPr>
      </w:pPr>
    </w:p>
    <w:p w14:paraId="074C1A6A" w14:textId="7B162D22"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Czy korzystanie z Państwa usług jest odpłatne?</w:t>
      </w:r>
    </w:p>
    <w:p w14:paraId="0D9E0CB5" w14:textId="312F1E86" w:rsidR="00B93B6D" w:rsidRPr="00474DEB" w:rsidRDefault="00B93B6D" w:rsidP="00BF1BBE">
      <w:pPr>
        <w:pStyle w:val="Akapitzlist"/>
        <w:numPr>
          <w:ilvl w:val="0"/>
          <w:numId w:val="64"/>
        </w:numPr>
        <w:spacing w:before="40" w:after="40" w:line="240" w:lineRule="auto"/>
        <w:ind w:left="714" w:hanging="357"/>
        <w:contextualSpacing w:val="0"/>
        <w:rPr>
          <w:sz w:val="19"/>
          <w:szCs w:val="19"/>
        </w:rPr>
      </w:pPr>
      <w:r w:rsidRPr="00474DEB">
        <w:rPr>
          <w:rFonts w:cs="Arial"/>
          <w:sz w:val="19"/>
          <w:szCs w:val="19"/>
        </w:rPr>
        <w:t>Wszystkie usługi są świadczone odpłatnie</w:t>
      </w:r>
    </w:p>
    <w:p w14:paraId="035A3813" w14:textId="013D60CD" w:rsidR="00B93B6D" w:rsidRPr="00474DEB" w:rsidRDefault="00B93B6D" w:rsidP="00BF1BBE">
      <w:pPr>
        <w:pStyle w:val="Akapitzlist"/>
        <w:numPr>
          <w:ilvl w:val="0"/>
          <w:numId w:val="64"/>
        </w:numPr>
        <w:spacing w:before="40" w:after="40" w:line="240" w:lineRule="auto"/>
        <w:ind w:left="714" w:hanging="357"/>
        <w:contextualSpacing w:val="0"/>
        <w:rPr>
          <w:sz w:val="19"/>
          <w:szCs w:val="19"/>
        </w:rPr>
      </w:pPr>
      <w:r w:rsidRPr="00474DEB">
        <w:rPr>
          <w:rFonts w:cs="Arial"/>
          <w:sz w:val="19"/>
          <w:szCs w:val="19"/>
        </w:rPr>
        <w:t>Część usług jest świadczona odpłatnie</w:t>
      </w:r>
    </w:p>
    <w:p w14:paraId="3725ECD9" w14:textId="2E9B755B" w:rsidR="00B93B6D" w:rsidRPr="00474DEB" w:rsidRDefault="00B93B6D" w:rsidP="00BF1BBE">
      <w:pPr>
        <w:pStyle w:val="Akapitzlist"/>
        <w:numPr>
          <w:ilvl w:val="0"/>
          <w:numId w:val="64"/>
        </w:numPr>
        <w:spacing w:before="40" w:after="40" w:line="240" w:lineRule="auto"/>
        <w:ind w:left="714" w:hanging="357"/>
        <w:contextualSpacing w:val="0"/>
        <w:rPr>
          <w:sz w:val="19"/>
          <w:szCs w:val="19"/>
        </w:rPr>
      </w:pPr>
      <w:r w:rsidRPr="00474DEB">
        <w:rPr>
          <w:sz w:val="19"/>
          <w:szCs w:val="19"/>
        </w:rPr>
        <w:t>Świadczymy wszystkie usługi nieodpłatnie (organizacja non profit)</w:t>
      </w:r>
    </w:p>
    <w:p w14:paraId="44FC004C" w14:textId="0D2418E1" w:rsidR="004639AE" w:rsidRDefault="004639AE">
      <w:pPr>
        <w:spacing w:line="240" w:lineRule="auto"/>
        <w:ind w:firstLine="0"/>
        <w:jc w:val="left"/>
        <w:rPr>
          <w:sz w:val="18"/>
          <w:szCs w:val="18"/>
        </w:rPr>
      </w:pPr>
      <w:r>
        <w:rPr>
          <w:sz w:val="18"/>
          <w:szCs w:val="18"/>
        </w:rPr>
        <w:br w:type="page"/>
      </w:r>
    </w:p>
    <w:p w14:paraId="12A437AF" w14:textId="50A2EBC0"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lastRenderedPageBreak/>
        <w:t>Proszę o wskazanie, które z usług są świadczone odpłatnie, a które nieodpłatnie?</w:t>
      </w:r>
    </w:p>
    <w:p w14:paraId="40F8E068" w14:textId="4A2E5218" w:rsidR="00B93B6D" w:rsidRPr="00474DEB" w:rsidRDefault="00235670" w:rsidP="003F7D96">
      <w:pPr>
        <w:spacing w:before="60" w:after="60" w:line="240" w:lineRule="auto"/>
        <w:ind w:firstLine="0"/>
        <w:rPr>
          <w:rFonts w:cs="Arial"/>
          <w:i/>
          <w:iCs/>
          <w:sz w:val="18"/>
          <w:szCs w:val="18"/>
        </w:rPr>
      </w:pPr>
      <w:r>
        <w:rPr>
          <w:rFonts w:cs="Arial"/>
          <w:i/>
          <w:iCs/>
          <w:sz w:val="18"/>
          <w:szCs w:val="18"/>
        </w:rPr>
        <w:t>/w</w:t>
      </w:r>
      <w:r w:rsidR="00B93B6D" w:rsidRPr="00474DEB">
        <w:rPr>
          <w:rFonts w:cs="Arial"/>
          <w:i/>
          <w:iCs/>
          <w:sz w:val="18"/>
          <w:szCs w:val="18"/>
        </w:rPr>
        <w:t xml:space="preserve"> tabeli wyświetlają się usługi wskazane w pytaniu 19/</w:t>
      </w:r>
    </w:p>
    <w:tbl>
      <w:tblPr>
        <w:tblStyle w:val="Tabela-Siatka"/>
        <w:tblW w:w="4615" w:type="pct"/>
        <w:jc w:val="center"/>
        <w:tblLook w:val="04A0" w:firstRow="1" w:lastRow="0" w:firstColumn="1" w:lastColumn="0" w:noHBand="0" w:noVBand="1"/>
      </w:tblPr>
      <w:tblGrid>
        <w:gridCol w:w="1985"/>
        <w:gridCol w:w="1984"/>
        <w:gridCol w:w="1985"/>
        <w:gridCol w:w="1676"/>
      </w:tblGrid>
      <w:tr w:rsidR="00474DEB" w:rsidRPr="00474DEB" w14:paraId="7B4BAC94" w14:textId="77777777" w:rsidTr="00331B13">
        <w:trPr>
          <w:jc w:val="center"/>
        </w:trPr>
        <w:tc>
          <w:tcPr>
            <w:tcW w:w="1985" w:type="dxa"/>
            <w:shd w:val="clear" w:color="auto" w:fill="E2EFD9" w:themeFill="accent6" w:themeFillTint="33"/>
            <w:vAlign w:val="center"/>
          </w:tcPr>
          <w:p w14:paraId="26C5D996" w14:textId="77777777" w:rsidR="00B93B6D" w:rsidRPr="00474DEB" w:rsidRDefault="00B93B6D" w:rsidP="004639AE">
            <w:pPr>
              <w:spacing w:before="40" w:after="40" w:line="22" w:lineRule="atLeast"/>
              <w:ind w:firstLine="0"/>
              <w:jc w:val="center"/>
              <w:rPr>
                <w:sz w:val="16"/>
                <w:szCs w:val="16"/>
              </w:rPr>
            </w:pPr>
          </w:p>
        </w:tc>
        <w:tc>
          <w:tcPr>
            <w:tcW w:w="1984" w:type="dxa"/>
            <w:shd w:val="clear" w:color="auto" w:fill="E2EFD9" w:themeFill="accent6" w:themeFillTint="33"/>
            <w:vAlign w:val="center"/>
          </w:tcPr>
          <w:p w14:paraId="0F39273D" w14:textId="77777777" w:rsidR="00B93B6D" w:rsidRPr="00474DEB" w:rsidRDefault="00B93B6D" w:rsidP="004639AE">
            <w:pPr>
              <w:spacing w:before="40" w:after="40" w:line="22" w:lineRule="atLeast"/>
              <w:ind w:firstLine="0"/>
              <w:jc w:val="center"/>
              <w:rPr>
                <w:b/>
                <w:sz w:val="16"/>
                <w:szCs w:val="16"/>
              </w:rPr>
            </w:pPr>
            <w:r w:rsidRPr="00474DEB">
              <w:rPr>
                <w:b/>
                <w:sz w:val="16"/>
                <w:szCs w:val="16"/>
              </w:rPr>
              <w:t xml:space="preserve">Całkowita odpłatność </w:t>
            </w:r>
          </w:p>
        </w:tc>
        <w:tc>
          <w:tcPr>
            <w:tcW w:w="1985" w:type="dxa"/>
            <w:shd w:val="clear" w:color="auto" w:fill="E2EFD9" w:themeFill="accent6" w:themeFillTint="33"/>
            <w:vAlign w:val="center"/>
          </w:tcPr>
          <w:p w14:paraId="1EA2F72D" w14:textId="77777777" w:rsidR="00B93B6D" w:rsidRPr="00474DEB" w:rsidRDefault="00B93B6D" w:rsidP="004639AE">
            <w:pPr>
              <w:spacing w:before="40" w:after="40" w:line="22" w:lineRule="atLeast"/>
              <w:ind w:firstLine="0"/>
              <w:jc w:val="center"/>
              <w:rPr>
                <w:b/>
                <w:sz w:val="16"/>
                <w:szCs w:val="16"/>
              </w:rPr>
            </w:pPr>
            <w:r w:rsidRPr="00474DEB">
              <w:rPr>
                <w:b/>
                <w:sz w:val="16"/>
                <w:szCs w:val="16"/>
              </w:rPr>
              <w:t>Częściowa odpłatność</w:t>
            </w:r>
          </w:p>
        </w:tc>
        <w:tc>
          <w:tcPr>
            <w:tcW w:w="1676" w:type="dxa"/>
            <w:shd w:val="clear" w:color="auto" w:fill="E2EFD9" w:themeFill="accent6" w:themeFillTint="33"/>
            <w:vAlign w:val="center"/>
          </w:tcPr>
          <w:p w14:paraId="6CF12CAC"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Brak odpłatności</w:t>
            </w:r>
          </w:p>
        </w:tc>
      </w:tr>
      <w:tr w:rsidR="00474DEB" w:rsidRPr="00474DEB" w14:paraId="3E8DA8BF" w14:textId="77777777" w:rsidTr="003F7D96">
        <w:trPr>
          <w:jc w:val="center"/>
        </w:trPr>
        <w:tc>
          <w:tcPr>
            <w:tcW w:w="1985" w:type="dxa"/>
          </w:tcPr>
          <w:p w14:paraId="2128B1C3" w14:textId="50D8586D" w:rsidR="00B93B6D" w:rsidRPr="00474DEB" w:rsidRDefault="003F7D96" w:rsidP="004639AE">
            <w:pPr>
              <w:spacing w:before="40" w:after="40" w:line="22" w:lineRule="atLeast"/>
              <w:ind w:firstLine="0"/>
              <w:jc w:val="left"/>
              <w:rPr>
                <w:sz w:val="16"/>
                <w:szCs w:val="16"/>
              </w:rPr>
            </w:pPr>
            <w:r w:rsidRPr="00474DEB">
              <w:rPr>
                <w:sz w:val="16"/>
                <w:szCs w:val="16"/>
              </w:rPr>
              <w:t>………</w:t>
            </w:r>
            <w:r w:rsidR="00B93B6D" w:rsidRPr="00474DEB">
              <w:rPr>
                <w:sz w:val="16"/>
                <w:szCs w:val="16"/>
              </w:rPr>
              <w:t>………………….</w:t>
            </w:r>
          </w:p>
        </w:tc>
        <w:tc>
          <w:tcPr>
            <w:tcW w:w="1984" w:type="dxa"/>
          </w:tcPr>
          <w:p w14:paraId="31385364" w14:textId="77777777" w:rsidR="00B93B6D" w:rsidRPr="00474DEB" w:rsidRDefault="00B93B6D" w:rsidP="004639AE">
            <w:pPr>
              <w:spacing w:before="40" w:after="40" w:line="22" w:lineRule="atLeast"/>
              <w:ind w:firstLine="0"/>
              <w:rPr>
                <w:sz w:val="16"/>
                <w:szCs w:val="16"/>
              </w:rPr>
            </w:pPr>
          </w:p>
        </w:tc>
        <w:tc>
          <w:tcPr>
            <w:tcW w:w="1985" w:type="dxa"/>
          </w:tcPr>
          <w:p w14:paraId="58E3FD17" w14:textId="77777777" w:rsidR="00B93B6D" w:rsidRPr="00474DEB" w:rsidRDefault="00B93B6D" w:rsidP="004639AE">
            <w:pPr>
              <w:spacing w:before="40" w:after="40" w:line="22" w:lineRule="atLeast"/>
              <w:ind w:firstLine="0"/>
              <w:rPr>
                <w:sz w:val="16"/>
                <w:szCs w:val="16"/>
              </w:rPr>
            </w:pPr>
          </w:p>
        </w:tc>
        <w:tc>
          <w:tcPr>
            <w:tcW w:w="1676" w:type="dxa"/>
          </w:tcPr>
          <w:p w14:paraId="3D714C6C" w14:textId="77777777" w:rsidR="00B93B6D" w:rsidRPr="00474DEB" w:rsidRDefault="00B93B6D" w:rsidP="004639AE">
            <w:pPr>
              <w:spacing w:before="40" w:after="40" w:line="22" w:lineRule="atLeast"/>
              <w:ind w:firstLine="0"/>
              <w:rPr>
                <w:sz w:val="16"/>
                <w:szCs w:val="16"/>
              </w:rPr>
            </w:pPr>
          </w:p>
        </w:tc>
      </w:tr>
      <w:tr w:rsidR="00474DEB" w:rsidRPr="00474DEB" w14:paraId="2D348A03" w14:textId="77777777" w:rsidTr="003F7D96">
        <w:trPr>
          <w:jc w:val="center"/>
        </w:trPr>
        <w:tc>
          <w:tcPr>
            <w:tcW w:w="1985" w:type="dxa"/>
          </w:tcPr>
          <w:p w14:paraId="5B8F753C" w14:textId="7BB54A16" w:rsidR="00B93B6D" w:rsidRPr="00474DEB" w:rsidRDefault="003F7D96" w:rsidP="004639AE">
            <w:pPr>
              <w:spacing w:before="40" w:after="40" w:line="22" w:lineRule="atLeast"/>
              <w:ind w:firstLine="0"/>
              <w:rPr>
                <w:sz w:val="16"/>
                <w:szCs w:val="16"/>
              </w:rPr>
            </w:pPr>
            <w:r w:rsidRPr="00474DEB">
              <w:rPr>
                <w:sz w:val="16"/>
                <w:szCs w:val="16"/>
              </w:rPr>
              <w:t>…………………………</w:t>
            </w:r>
          </w:p>
        </w:tc>
        <w:tc>
          <w:tcPr>
            <w:tcW w:w="1984" w:type="dxa"/>
          </w:tcPr>
          <w:p w14:paraId="29917470" w14:textId="77777777" w:rsidR="00B93B6D" w:rsidRPr="00474DEB" w:rsidRDefault="00B93B6D" w:rsidP="004639AE">
            <w:pPr>
              <w:spacing w:before="40" w:after="40" w:line="22" w:lineRule="atLeast"/>
              <w:ind w:firstLine="0"/>
              <w:rPr>
                <w:sz w:val="16"/>
                <w:szCs w:val="16"/>
              </w:rPr>
            </w:pPr>
          </w:p>
        </w:tc>
        <w:tc>
          <w:tcPr>
            <w:tcW w:w="1985" w:type="dxa"/>
          </w:tcPr>
          <w:p w14:paraId="4C2CA6E8" w14:textId="77777777" w:rsidR="00B93B6D" w:rsidRPr="00474DEB" w:rsidRDefault="00B93B6D" w:rsidP="004639AE">
            <w:pPr>
              <w:spacing w:before="40" w:after="40" w:line="22" w:lineRule="atLeast"/>
              <w:ind w:firstLine="0"/>
              <w:rPr>
                <w:sz w:val="16"/>
                <w:szCs w:val="16"/>
              </w:rPr>
            </w:pPr>
          </w:p>
        </w:tc>
        <w:tc>
          <w:tcPr>
            <w:tcW w:w="1676" w:type="dxa"/>
          </w:tcPr>
          <w:p w14:paraId="680BF14A" w14:textId="77777777" w:rsidR="00B93B6D" w:rsidRPr="00474DEB" w:rsidRDefault="00B93B6D" w:rsidP="004639AE">
            <w:pPr>
              <w:spacing w:before="40" w:after="40" w:line="22" w:lineRule="atLeast"/>
              <w:ind w:firstLine="0"/>
              <w:rPr>
                <w:sz w:val="16"/>
                <w:szCs w:val="16"/>
              </w:rPr>
            </w:pPr>
          </w:p>
        </w:tc>
      </w:tr>
      <w:tr w:rsidR="00474DEB" w:rsidRPr="00474DEB" w14:paraId="118911EF" w14:textId="77777777" w:rsidTr="003F7D96">
        <w:trPr>
          <w:jc w:val="center"/>
        </w:trPr>
        <w:tc>
          <w:tcPr>
            <w:tcW w:w="1985" w:type="dxa"/>
          </w:tcPr>
          <w:p w14:paraId="539F5EAB" w14:textId="762E2597" w:rsidR="00B93B6D" w:rsidRPr="00474DEB" w:rsidRDefault="003F7D96" w:rsidP="004639AE">
            <w:pPr>
              <w:spacing w:before="40" w:after="40" w:line="22" w:lineRule="atLeast"/>
              <w:ind w:firstLine="0"/>
              <w:rPr>
                <w:sz w:val="16"/>
                <w:szCs w:val="16"/>
              </w:rPr>
            </w:pPr>
            <w:r w:rsidRPr="00474DEB">
              <w:rPr>
                <w:sz w:val="16"/>
                <w:szCs w:val="16"/>
              </w:rPr>
              <w:t>…………………………</w:t>
            </w:r>
          </w:p>
        </w:tc>
        <w:tc>
          <w:tcPr>
            <w:tcW w:w="1984" w:type="dxa"/>
          </w:tcPr>
          <w:p w14:paraId="23FFAE33" w14:textId="77777777" w:rsidR="00B93B6D" w:rsidRPr="00474DEB" w:rsidRDefault="00B93B6D" w:rsidP="004639AE">
            <w:pPr>
              <w:spacing w:before="40" w:after="40" w:line="22" w:lineRule="atLeast"/>
              <w:ind w:firstLine="0"/>
              <w:rPr>
                <w:sz w:val="16"/>
                <w:szCs w:val="16"/>
              </w:rPr>
            </w:pPr>
          </w:p>
        </w:tc>
        <w:tc>
          <w:tcPr>
            <w:tcW w:w="1985" w:type="dxa"/>
          </w:tcPr>
          <w:p w14:paraId="22CA9978" w14:textId="77777777" w:rsidR="00B93B6D" w:rsidRPr="00474DEB" w:rsidRDefault="00B93B6D" w:rsidP="004639AE">
            <w:pPr>
              <w:spacing w:before="40" w:after="40" w:line="22" w:lineRule="atLeast"/>
              <w:ind w:firstLine="0"/>
              <w:rPr>
                <w:sz w:val="16"/>
                <w:szCs w:val="16"/>
              </w:rPr>
            </w:pPr>
          </w:p>
        </w:tc>
        <w:tc>
          <w:tcPr>
            <w:tcW w:w="1676" w:type="dxa"/>
          </w:tcPr>
          <w:p w14:paraId="516E5A3F" w14:textId="77777777" w:rsidR="00B93B6D" w:rsidRPr="00474DEB" w:rsidRDefault="00B93B6D" w:rsidP="004639AE">
            <w:pPr>
              <w:spacing w:before="40" w:after="40" w:line="22" w:lineRule="atLeast"/>
              <w:ind w:firstLine="0"/>
              <w:rPr>
                <w:sz w:val="16"/>
                <w:szCs w:val="16"/>
              </w:rPr>
            </w:pPr>
          </w:p>
        </w:tc>
      </w:tr>
    </w:tbl>
    <w:p w14:paraId="5281B8A4" w14:textId="77777777" w:rsidR="00B93B6D" w:rsidRPr="00790B47" w:rsidRDefault="00B93B6D" w:rsidP="00B93B6D">
      <w:pPr>
        <w:spacing w:line="240" w:lineRule="auto"/>
        <w:ind w:firstLine="0"/>
        <w:rPr>
          <w:sz w:val="14"/>
          <w:szCs w:val="14"/>
        </w:rPr>
      </w:pPr>
    </w:p>
    <w:p w14:paraId="55955BF8" w14:textId="259D6FF9"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Które z oferowanych przez Państwa usług cieszą si</w:t>
      </w:r>
      <w:r w:rsidR="00B77258">
        <w:rPr>
          <w:b/>
          <w:bCs/>
          <w:sz w:val="19"/>
          <w:szCs w:val="19"/>
        </w:rPr>
        <w:t>ę największym zainteresowaniem?</w:t>
      </w:r>
    </w:p>
    <w:p w14:paraId="5DF6249D" w14:textId="7E8AD967" w:rsidR="00B93B6D" w:rsidRPr="00474DEB" w:rsidRDefault="00B93B6D" w:rsidP="003F7D96">
      <w:pPr>
        <w:spacing w:before="60" w:after="60" w:line="240" w:lineRule="auto"/>
        <w:ind w:firstLine="0"/>
        <w:rPr>
          <w:rFonts w:cs="Arial"/>
          <w:i/>
          <w:iCs/>
          <w:sz w:val="18"/>
          <w:szCs w:val="18"/>
        </w:rPr>
      </w:pPr>
      <w:r w:rsidRPr="00474DEB">
        <w:rPr>
          <w:rFonts w:cs="Arial"/>
          <w:i/>
          <w:iCs/>
          <w:sz w:val="18"/>
          <w:szCs w:val="18"/>
        </w:rPr>
        <w:t>/</w:t>
      </w:r>
      <w:r w:rsidR="00235670">
        <w:rPr>
          <w:rFonts w:cs="Arial"/>
          <w:i/>
          <w:iCs/>
          <w:sz w:val="18"/>
          <w:szCs w:val="18"/>
        </w:rPr>
        <w:t>w</w:t>
      </w:r>
      <w:r w:rsidRPr="00474DEB">
        <w:rPr>
          <w:rFonts w:cs="Arial"/>
          <w:i/>
          <w:iCs/>
          <w:sz w:val="18"/>
          <w:szCs w:val="18"/>
        </w:rPr>
        <w:t>yświetlają się usługi wskazane w pytaniu 19/</w:t>
      </w:r>
    </w:p>
    <w:p w14:paraId="46E78DFA" w14:textId="64E7808F" w:rsidR="00B93B6D" w:rsidRPr="00B150ED" w:rsidRDefault="00B93B6D" w:rsidP="00BF1BBE">
      <w:pPr>
        <w:pStyle w:val="Akapitzlist"/>
        <w:numPr>
          <w:ilvl w:val="0"/>
          <w:numId w:val="77"/>
        </w:numPr>
        <w:spacing w:before="40" w:after="40" w:line="240" w:lineRule="auto"/>
        <w:ind w:left="714" w:hanging="357"/>
        <w:contextualSpacing w:val="0"/>
        <w:rPr>
          <w:sz w:val="19"/>
          <w:szCs w:val="19"/>
        </w:rPr>
      </w:pPr>
      <w:r w:rsidRPr="00B150ED">
        <w:rPr>
          <w:rFonts w:cs="Arial"/>
          <w:sz w:val="19"/>
          <w:szCs w:val="19"/>
        </w:rPr>
        <w:t>……………….</w:t>
      </w:r>
    </w:p>
    <w:p w14:paraId="3C3E7BB9" w14:textId="59A8A6C0" w:rsidR="00B93B6D" w:rsidRPr="00B150ED" w:rsidRDefault="00B93B6D" w:rsidP="00BF1BBE">
      <w:pPr>
        <w:pStyle w:val="Akapitzlist"/>
        <w:numPr>
          <w:ilvl w:val="0"/>
          <w:numId w:val="77"/>
        </w:numPr>
        <w:spacing w:before="40" w:after="40" w:line="240" w:lineRule="auto"/>
        <w:ind w:left="714" w:hanging="357"/>
        <w:contextualSpacing w:val="0"/>
        <w:rPr>
          <w:sz w:val="19"/>
          <w:szCs w:val="19"/>
        </w:rPr>
      </w:pPr>
      <w:r w:rsidRPr="00B150ED">
        <w:rPr>
          <w:rFonts w:cs="Arial"/>
          <w:sz w:val="19"/>
          <w:szCs w:val="19"/>
        </w:rPr>
        <w:t>………………..</w:t>
      </w:r>
    </w:p>
    <w:p w14:paraId="441D421F" w14:textId="4AC4C5F2" w:rsidR="00B93B6D" w:rsidRPr="00B150ED" w:rsidRDefault="00B93B6D" w:rsidP="00BF1BBE">
      <w:pPr>
        <w:pStyle w:val="Akapitzlist"/>
        <w:numPr>
          <w:ilvl w:val="0"/>
          <w:numId w:val="77"/>
        </w:numPr>
        <w:spacing w:before="40" w:after="40" w:line="240" w:lineRule="auto"/>
        <w:ind w:left="714" w:hanging="357"/>
        <w:contextualSpacing w:val="0"/>
        <w:rPr>
          <w:sz w:val="19"/>
          <w:szCs w:val="19"/>
        </w:rPr>
      </w:pPr>
      <w:r w:rsidRPr="00B150ED">
        <w:rPr>
          <w:sz w:val="19"/>
          <w:szCs w:val="19"/>
        </w:rPr>
        <w:t>………………..</w:t>
      </w:r>
    </w:p>
    <w:p w14:paraId="317E77E7" w14:textId="77777777" w:rsidR="00B93B6D" w:rsidRPr="00474DEB" w:rsidRDefault="00B93B6D" w:rsidP="003F7D96">
      <w:pPr>
        <w:spacing w:before="40" w:after="40" w:line="240" w:lineRule="auto"/>
        <w:ind w:firstLine="0"/>
        <w:rPr>
          <w:sz w:val="18"/>
          <w:szCs w:val="20"/>
        </w:rPr>
      </w:pPr>
      <w:r w:rsidRPr="00474DEB">
        <w:rPr>
          <w:sz w:val="18"/>
          <w:szCs w:val="20"/>
        </w:rPr>
        <w:t>+ opcje odpowiedzi:</w:t>
      </w:r>
    </w:p>
    <w:p w14:paraId="5BCAAE2F" w14:textId="30E251F5" w:rsidR="00B93B6D" w:rsidRPr="00474DEB" w:rsidRDefault="003F7D96" w:rsidP="00EF7729">
      <w:pPr>
        <w:spacing w:before="40" w:after="40" w:line="240" w:lineRule="auto"/>
        <w:ind w:left="142" w:firstLine="0"/>
        <w:rPr>
          <w:sz w:val="18"/>
          <w:szCs w:val="20"/>
        </w:rPr>
      </w:pPr>
      <w:r w:rsidRPr="00474DEB">
        <w:rPr>
          <w:sz w:val="18"/>
          <w:szCs w:val="20"/>
        </w:rPr>
        <w:t xml:space="preserve">– </w:t>
      </w:r>
      <w:r w:rsidR="00B93B6D" w:rsidRPr="00474DEB">
        <w:rPr>
          <w:sz w:val="18"/>
          <w:szCs w:val="20"/>
        </w:rPr>
        <w:t>Wszystkie usługi cieszą się równomiernym zainteresowaniem</w:t>
      </w:r>
    </w:p>
    <w:p w14:paraId="0989360A" w14:textId="0AE0E459" w:rsidR="00B93B6D" w:rsidRPr="00474DEB" w:rsidRDefault="003F7D96" w:rsidP="00EF7729">
      <w:pPr>
        <w:spacing w:before="40" w:after="40" w:line="240" w:lineRule="auto"/>
        <w:ind w:left="142" w:firstLine="0"/>
        <w:rPr>
          <w:sz w:val="18"/>
          <w:szCs w:val="20"/>
        </w:rPr>
      </w:pPr>
      <w:r w:rsidRPr="00474DEB">
        <w:rPr>
          <w:sz w:val="18"/>
          <w:szCs w:val="20"/>
        </w:rPr>
        <w:t>–</w:t>
      </w:r>
      <w:r w:rsidR="00B93B6D" w:rsidRPr="00474DEB">
        <w:rPr>
          <w:sz w:val="18"/>
          <w:szCs w:val="20"/>
        </w:rPr>
        <w:t xml:space="preserve"> Trudno powiedzieć</w:t>
      </w:r>
    </w:p>
    <w:p w14:paraId="6FEAE5DC" w14:textId="77777777" w:rsidR="00B93B6D" w:rsidRPr="00790B47" w:rsidRDefault="00B93B6D" w:rsidP="00B93B6D">
      <w:pPr>
        <w:spacing w:line="240" w:lineRule="auto"/>
        <w:ind w:firstLine="0"/>
        <w:rPr>
          <w:sz w:val="14"/>
          <w:szCs w:val="14"/>
        </w:rPr>
      </w:pPr>
    </w:p>
    <w:p w14:paraId="21812D06" w14:textId="5C5ECAE4"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Kto jest odbiorcą świadczonych przez Państwa usług?</w:t>
      </w:r>
    </w:p>
    <w:p w14:paraId="73A8FBA5" w14:textId="77777777" w:rsidR="00B93B6D" w:rsidRPr="00474DEB" w:rsidRDefault="00B93B6D" w:rsidP="00EF7729">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34CAD92F" w14:textId="576CD824"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Samozatrudnieni</w:t>
      </w:r>
    </w:p>
    <w:p w14:paraId="64FABDCF" w14:textId="4397E2EA"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MŚP</w:t>
      </w:r>
    </w:p>
    <w:p w14:paraId="025090F5" w14:textId="41320E31"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Duże przedsiębiorstwa</w:t>
      </w:r>
    </w:p>
    <w:p w14:paraId="67D5C9EA" w14:textId="4DE4A0D0"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Organizacje i stowarzyszenia</w:t>
      </w:r>
    </w:p>
    <w:p w14:paraId="0FAFF7B8" w14:textId="7EE09B98"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Instytucje publiczne</w:t>
      </w:r>
    </w:p>
    <w:p w14:paraId="6CBF12ED" w14:textId="36277632"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Osoby prywatne</w:t>
      </w:r>
    </w:p>
    <w:p w14:paraId="7945FA11" w14:textId="01093695"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Osoby bezrobotne</w:t>
      </w:r>
    </w:p>
    <w:p w14:paraId="0C9754A4" w14:textId="2942DAB9"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Osoby fizyczne rozpoczynające działalność gospodarczą</w:t>
      </w:r>
    </w:p>
    <w:p w14:paraId="2496D1CD" w14:textId="31AAD7A8"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Absolwenci/młodzież</w:t>
      </w:r>
    </w:p>
    <w:p w14:paraId="48FB5E1E" w14:textId="1B0876E8" w:rsidR="00B93B6D" w:rsidRPr="00474DEB" w:rsidRDefault="00B93B6D" w:rsidP="00BF1BBE">
      <w:pPr>
        <w:pStyle w:val="Akapitzlist"/>
        <w:numPr>
          <w:ilvl w:val="0"/>
          <w:numId w:val="65"/>
        </w:numPr>
        <w:spacing w:before="40" w:after="40" w:line="240" w:lineRule="auto"/>
        <w:ind w:left="714" w:hanging="357"/>
        <w:contextualSpacing w:val="0"/>
        <w:rPr>
          <w:rFonts w:cs="Arial"/>
          <w:sz w:val="19"/>
          <w:szCs w:val="19"/>
        </w:rPr>
      </w:pPr>
      <w:r w:rsidRPr="00474DEB">
        <w:rPr>
          <w:rFonts w:cs="Arial"/>
          <w:sz w:val="19"/>
          <w:szCs w:val="19"/>
        </w:rPr>
        <w:t>Inni odbiorcy: ………..</w:t>
      </w:r>
    </w:p>
    <w:p w14:paraId="6E568B06" w14:textId="77777777" w:rsidR="00B93B6D" w:rsidRPr="00790B47" w:rsidRDefault="00B93B6D" w:rsidP="00B93B6D">
      <w:pPr>
        <w:spacing w:line="240" w:lineRule="auto"/>
        <w:ind w:firstLine="0"/>
        <w:rPr>
          <w:sz w:val="14"/>
          <w:szCs w:val="14"/>
        </w:rPr>
      </w:pPr>
    </w:p>
    <w:p w14:paraId="09205520" w14:textId="6AD6D7B4"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 xml:space="preserve">Proszę o wskazanie, ilu klientów z każdej grupy obsłużyliście Państwo w latach </w:t>
      </w:r>
      <w:r w:rsidR="00235670">
        <w:rPr>
          <w:b/>
          <w:bCs/>
          <w:sz w:val="19"/>
          <w:szCs w:val="19"/>
        </w:rPr>
        <w:br/>
      </w:r>
      <w:r w:rsidRPr="00474DEB">
        <w:rPr>
          <w:b/>
          <w:bCs/>
          <w:sz w:val="19"/>
          <w:szCs w:val="19"/>
        </w:rPr>
        <w:t>2016-2020?</w:t>
      </w:r>
    </w:p>
    <w:p w14:paraId="386E6E7D" w14:textId="469C6FAE" w:rsidR="00B93B6D" w:rsidRPr="00474DEB" w:rsidRDefault="00B93B6D" w:rsidP="005B3A22">
      <w:pPr>
        <w:spacing w:before="60" w:after="60" w:line="240" w:lineRule="auto"/>
        <w:ind w:firstLine="0"/>
        <w:rPr>
          <w:rFonts w:cs="Arial"/>
          <w:i/>
          <w:iCs/>
          <w:sz w:val="18"/>
          <w:szCs w:val="18"/>
        </w:rPr>
      </w:pPr>
      <w:r w:rsidRPr="00474DEB">
        <w:rPr>
          <w:rFonts w:cs="Arial"/>
          <w:i/>
          <w:iCs/>
          <w:sz w:val="18"/>
          <w:szCs w:val="18"/>
        </w:rPr>
        <w:t>/</w:t>
      </w:r>
      <w:r w:rsidR="00235670">
        <w:rPr>
          <w:rFonts w:cs="Arial"/>
          <w:i/>
          <w:iCs/>
          <w:sz w:val="18"/>
          <w:szCs w:val="18"/>
        </w:rPr>
        <w:t>w</w:t>
      </w:r>
      <w:r w:rsidRPr="00474DEB">
        <w:rPr>
          <w:rFonts w:cs="Arial"/>
          <w:i/>
          <w:iCs/>
          <w:sz w:val="18"/>
          <w:szCs w:val="18"/>
        </w:rPr>
        <w:t xml:space="preserve"> tabeli wyświetlają się usługi wskazane w pytaniu 28/</w:t>
      </w:r>
    </w:p>
    <w:tbl>
      <w:tblPr>
        <w:tblStyle w:val="Tabela-Siatka"/>
        <w:tblW w:w="0" w:type="auto"/>
        <w:jc w:val="center"/>
        <w:tblLook w:val="04A0" w:firstRow="1" w:lastRow="0" w:firstColumn="1" w:lastColumn="0" w:noHBand="0" w:noVBand="1"/>
      </w:tblPr>
      <w:tblGrid>
        <w:gridCol w:w="2445"/>
        <w:gridCol w:w="1803"/>
      </w:tblGrid>
      <w:tr w:rsidR="00474DEB" w:rsidRPr="00474DEB" w14:paraId="1213931E" w14:textId="77777777" w:rsidTr="00331B13">
        <w:trPr>
          <w:jc w:val="center"/>
        </w:trPr>
        <w:tc>
          <w:tcPr>
            <w:tcW w:w="2445" w:type="dxa"/>
            <w:shd w:val="clear" w:color="auto" w:fill="E2EFD9" w:themeFill="accent6" w:themeFillTint="33"/>
            <w:vAlign w:val="center"/>
          </w:tcPr>
          <w:p w14:paraId="7F917E48" w14:textId="77777777" w:rsidR="00B93B6D" w:rsidRPr="00474DEB" w:rsidRDefault="00B93B6D" w:rsidP="004639AE">
            <w:pPr>
              <w:spacing w:before="40" w:after="40" w:line="22" w:lineRule="atLeast"/>
              <w:ind w:firstLine="0"/>
              <w:jc w:val="center"/>
              <w:rPr>
                <w:b/>
                <w:sz w:val="16"/>
                <w:szCs w:val="16"/>
              </w:rPr>
            </w:pPr>
          </w:p>
        </w:tc>
        <w:tc>
          <w:tcPr>
            <w:tcW w:w="1803" w:type="dxa"/>
            <w:shd w:val="clear" w:color="auto" w:fill="E2EFD9" w:themeFill="accent6" w:themeFillTint="33"/>
            <w:vAlign w:val="center"/>
          </w:tcPr>
          <w:p w14:paraId="0BA69E4C" w14:textId="77777777" w:rsidR="00B93B6D" w:rsidRPr="00474DEB" w:rsidRDefault="00B93B6D" w:rsidP="004639AE">
            <w:pPr>
              <w:spacing w:before="40" w:after="40" w:line="22" w:lineRule="atLeast"/>
              <w:ind w:firstLine="0"/>
              <w:jc w:val="center"/>
              <w:rPr>
                <w:b/>
                <w:sz w:val="16"/>
                <w:szCs w:val="16"/>
              </w:rPr>
            </w:pPr>
            <w:r w:rsidRPr="00474DEB">
              <w:rPr>
                <w:b/>
                <w:sz w:val="16"/>
                <w:szCs w:val="16"/>
              </w:rPr>
              <w:t xml:space="preserve">Liczba klientów </w:t>
            </w:r>
          </w:p>
        </w:tc>
      </w:tr>
      <w:tr w:rsidR="00474DEB" w:rsidRPr="00474DEB" w14:paraId="550DF8A4" w14:textId="77777777" w:rsidTr="00675EF7">
        <w:trPr>
          <w:jc w:val="center"/>
        </w:trPr>
        <w:tc>
          <w:tcPr>
            <w:tcW w:w="2445" w:type="dxa"/>
          </w:tcPr>
          <w:p w14:paraId="13FFA0A5" w14:textId="327BE952" w:rsidR="00B93B6D" w:rsidRPr="00474DEB" w:rsidRDefault="001A5E90" w:rsidP="004639AE">
            <w:pPr>
              <w:spacing w:before="40" w:after="40" w:line="22" w:lineRule="atLeast"/>
              <w:ind w:firstLine="0"/>
              <w:rPr>
                <w:sz w:val="16"/>
                <w:szCs w:val="16"/>
              </w:rPr>
            </w:pPr>
            <w:r w:rsidRPr="00474DEB">
              <w:rPr>
                <w:sz w:val="16"/>
                <w:szCs w:val="16"/>
              </w:rPr>
              <w:t>…………………………</w:t>
            </w:r>
          </w:p>
        </w:tc>
        <w:tc>
          <w:tcPr>
            <w:tcW w:w="1803" w:type="dxa"/>
          </w:tcPr>
          <w:p w14:paraId="50C29D00" w14:textId="77777777" w:rsidR="00B93B6D" w:rsidRPr="00474DEB" w:rsidRDefault="00B93B6D" w:rsidP="004639AE">
            <w:pPr>
              <w:spacing w:before="40" w:after="40" w:line="22" w:lineRule="atLeast"/>
              <w:ind w:firstLine="0"/>
              <w:jc w:val="center"/>
              <w:rPr>
                <w:sz w:val="16"/>
                <w:szCs w:val="16"/>
              </w:rPr>
            </w:pPr>
          </w:p>
        </w:tc>
      </w:tr>
      <w:tr w:rsidR="00474DEB" w:rsidRPr="00474DEB" w14:paraId="239ECCCE" w14:textId="77777777" w:rsidTr="00675EF7">
        <w:trPr>
          <w:jc w:val="center"/>
        </w:trPr>
        <w:tc>
          <w:tcPr>
            <w:tcW w:w="2445" w:type="dxa"/>
          </w:tcPr>
          <w:p w14:paraId="14089E26" w14:textId="1C811DB2" w:rsidR="00B93B6D" w:rsidRPr="00474DEB" w:rsidRDefault="001A5E90" w:rsidP="004639AE">
            <w:pPr>
              <w:spacing w:before="40" w:after="40" w:line="22" w:lineRule="atLeast"/>
              <w:ind w:firstLine="0"/>
              <w:rPr>
                <w:sz w:val="16"/>
                <w:szCs w:val="16"/>
              </w:rPr>
            </w:pPr>
            <w:r w:rsidRPr="00474DEB">
              <w:rPr>
                <w:sz w:val="16"/>
                <w:szCs w:val="16"/>
              </w:rPr>
              <w:t>…………………………</w:t>
            </w:r>
          </w:p>
        </w:tc>
        <w:tc>
          <w:tcPr>
            <w:tcW w:w="1803" w:type="dxa"/>
          </w:tcPr>
          <w:p w14:paraId="29A7C0DE" w14:textId="77777777" w:rsidR="00B93B6D" w:rsidRPr="00474DEB" w:rsidRDefault="00B93B6D" w:rsidP="004639AE">
            <w:pPr>
              <w:spacing w:before="40" w:after="40" w:line="22" w:lineRule="atLeast"/>
              <w:ind w:firstLine="0"/>
              <w:jc w:val="center"/>
              <w:rPr>
                <w:sz w:val="16"/>
                <w:szCs w:val="16"/>
              </w:rPr>
            </w:pPr>
          </w:p>
        </w:tc>
      </w:tr>
      <w:tr w:rsidR="00474DEB" w:rsidRPr="00474DEB" w14:paraId="58C64C30" w14:textId="77777777" w:rsidTr="00675EF7">
        <w:trPr>
          <w:jc w:val="center"/>
        </w:trPr>
        <w:tc>
          <w:tcPr>
            <w:tcW w:w="2445" w:type="dxa"/>
          </w:tcPr>
          <w:p w14:paraId="1E23D19B" w14:textId="218D296D" w:rsidR="00B93B6D" w:rsidRPr="00474DEB" w:rsidRDefault="001A5E90" w:rsidP="004639AE">
            <w:pPr>
              <w:spacing w:before="40" w:after="40" w:line="22" w:lineRule="atLeast"/>
              <w:ind w:firstLine="0"/>
              <w:rPr>
                <w:sz w:val="16"/>
                <w:szCs w:val="16"/>
              </w:rPr>
            </w:pPr>
            <w:r w:rsidRPr="00474DEB">
              <w:rPr>
                <w:sz w:val="16"/>
                <w:szCs w:val="16"/>
              </w:rPr>
              <w:t>…………………………</w:t>
            </w:r>
          </w:p>
        </w:tc>
        <w:tc>
          <w:tcPr>
            <w:tcW w:w="1803" w:type="dxa"/>
          </w:tcPr>
          <w:p w14:paraId="5F2CE7D2" w14:textId="77777777" w:rsidR="00B93B6D" w:rsidRPr="00474DEB" w:rsidRDefault="00B93B6D" w:rsidP="004639AE">
            <w:pPr>
              <w:spacing w:before="40" w:after="40" w:line="22" w:lineRule="atLeast"/>
              <w:ind w:firstLine="0"/>
              <w:jc w:val="center"/>
              <w:rPr>
                <w:sz w:val="16"/>
                <w:szCs w:val="16"/>
              </w:rPr>
            </w:pPr>
          </w:p>
        </w:tc>
      </w:tr>
    </w:tbl>
    <w:p w14:paraId="4A65B2AA" w14:textId="7965A4BC" w:rsidR="00B93B6D" w:rsidRPr="00790B47" w:rsidRDefault="00B93B6D" w:rsidP="00B93B6D">
      <w:pPr>
        <w:spacing w:line="240" w:lineRule="auto"/>
        <w:ind w:firstLine="0"/>
        <w:rPr>
          <w:sz w:val="14"/>
          <w:szCs w:val="14"/>
        </w:rPr>
      </w:pPr>
    </w:p>
    <w:p w14:paraId="3A840CCF" w14:textId="34B41B12"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Jakie były efekty Państwa działalności prowadzonej w latach 2016-2020?</w:t>
      </w:r>
    </w:p>
    <w:p w14:paraId="76EC2DFF" w14:textId="77777777" w:rsidR="00B93B6D" w:rsidRPr="00474DEB" w:rsidRDefault="00B93B6D" w:rsidP="00A85BBF">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5DAD96CE" w14:textId="77777777" w:rsidR="00B93B6D" w:rsidRPr="00474DEB" w:rsidRDefault="00B93B6D" w:rsidP="00A85BBF">
      <w:pPr>
        <w:spacing w:before="40" w:after="40" w:line="240" w:lineRule="auto"/>
        <w:ind w:firstLine="0"/>
        <w:rPr>
          <w:rFonts w:cs="Arial"/>
          <w:sz w:val="19"/>
          <w:szCs w:val="19"/>
        </w:rPr>
      </w:pPr>
      <w:r w:rsidRPr="00474DEB">
        <w:rPr>
          <w:rFonts w:cs="Arial"/>
          <w:sz w:val="19"/>
          <w:szCs w:val="19"/>
        </w:rPr>
        <w:t>a) Liczba patentów: ………………</w:t>
      </w:r>
    </w:p>
    <w:p w14:paraId="677F50BF" w14:textId="77777777" w:rsidR="00B93B6D" w:rsidRPr="00474DEB" w:rsidRDefault="00B93B6D" w:rsidP="00A85BBF">
      <w:pPr>
        <w:spacing w:before="40" w:after="40" w:line="240" w:lineRule="auto"/>
        <w:ind w:firstLine="0"/>
        <w:rPr>
          <w:rFonts w:cs="Arial"/>
          <w:sz w:val="19"/>
          <w:szCs w:val="19"/>
        </w:rPr>
      </w:pPr>
      <w:r w:rsidRPr="00474DEB">
        <w:rPr>
          <w:rFonts w:cs="Arial"/>
          <w:sz w:val="19"/>
          <w:szCs w:val="19"/>
        </w:rPr>
        <w:t>b) Liczba projektów związanych z komercjalizacją wiedzy: ………..</w:t>
      </w:r>
    </w:p>
    <w:p w14:paraId="1A49AF84" w14:textId="77777777" w:rsidR="00B93B6D" w:rsidRPr="00474DEB" w:rsidRDefault="00B93B6D" w:rsidP="00A85BBF">
      <w:pPr>
        <w:spacing w:before="40" w:after="40" w:line="240" w:lineRule="auto"/>
        <w:ind w:firstLine="0"/>
        <w:rPr>
          <w:rFonts w:cs="Arial"/>
          <w:sz w:val="19"/>
          <w:szCs w:val="19"/>
        </w:rPr>
      </w:pPr>
      <w:r w:rsidRPr="00474DEB">
        <w:rPr>
          <w:sz w:val="19"/>
          <w:szCs w:val="19"/>
        </w:rPr>
        <w:t xml:space="preserve">c) </w:t>
      </w:r>
      <w:r w:rsidRPr="00474DEB">
        <w:rPr>
          <w:rFonts w:cs="Arial"/>
          <w:sz w:val="19"/>
          <w:szCs w:val="19"/>
        </w:rPr>
        <w:t>Liczba nowopowstałych przedsiębiorstw: ………..</w:t>
      </w:r>
    </w:p>
    <w:p w14:paraId="17DF25A9" w14:textId="77777777" w:rsidR="00B93B6D" w:rsidRPr="00474DEB" w:rsidRDefault="00B93B6D" w:rsidP="00A85BBF">
      <w:pPr>
        <w:spacing w:before="40" w:after="40" w:line="240" w:lineRule="auto"/>
        <w:ind w:firstLine="0"/>
        <w:rPr>
          <w:rFonts w:cs="Arial"/>
          <w:sz w:val="19"/>
          <w:szCs w:val="19"/>
        </w:rPr>
      </w:pPr>
      <w:r w:rsidRPr="00474DEB">
        <w:rPr>
          <w:rFonts w:cs="Arial"/>
          <w:sz w:val="19"/>
          <w:szCs w:val="19"/>
        </w:rPr>
        <w:t xml:space="preserve">d) Liczba wspartych przedsięwzięć: ……….. </w:t>
      </w:r>
    </w:p>
    <w:p w14:paraId="66B47B8A" w14:textId="77777777" w:rsidR="00B93B6D" w:rsidRPr="00474DEB" w:rsidRDefault="00B93B6D" w:rsidP="00A85BBF">
      <w:pPr>
        <w:spacing w:before="40" w:after="40" w:line="240" w:lineRule="auto"/>
        <w:ind w:firstLine="0"/>
        <w:rPr>
          <w:rFonts w:cs="Arial"/>
          <w:sz w:val="19"/>
          <w:szCs w:val="19"/>
        </w:rPr>
      </w:pPr>
      <w:r w:rsidRPr="00474DEB">
        <w:rPr>
          <w:rFonts w:cs="Arial"/>
          <w:sz w:val="19"/>
          <w:szCs w:val="19"/>
        </w:rPr>
        <w:t>e) Liczba przedsięwzięć proeksportowych: ………..</w:t>
      </w:r>
    </w:p>
    <w:p w14:paraId="34F45159" w14:textId="77777777" w:rsidR="00B93B6D" w:rsidRPr="00474DEB" w:rsidRDefault="00B93B6D" w:rsidP="00A85BBF">
      <w:pPr>
        <w:spacing w:before="40" w:after="40" w:line="240" w:lineRule="auto"/>
        <w:ind w:firstLine="0"/>
        <w:rPr>
          <w:rFonts w:cs="Arial"/>
          <w:sz w:val="19"/>
          <w:szCs w:val="19"/>
        </w:rPr>
      </w:pPr>
      <w:r w:rsidRPr="00474DEB">
        <w:rPr>
          <w:rFonts w:cs="Arial"/>
          <w:sz w:val="19"/>
          <w:szCs w:val="19"/>
        </w:rPr>
        <w:t>f) Inne: ……………</w:t>
      </w:r>
    </w:p>
    <w:p w14:paraId="1BE1929C" w14:textId="77777777" w:rsidR="00B93B6D" w:rsidRPr="00790B47" w:rsidRDefault="00B93B6D" w:rsidP="00B93B6D">
      <w:pPr>
        <w:spacing w:line="240" w:lineRule="auto"/>
        <w:ind w:firstLine="0"/>
        <w:rPr>
          <w:sz w:val="14"/>
          <w:szCs w:val="14"/>
        </w:rPr>
      </w:pPr>
    </w:p>
    <w:p w14:paraId="37C224E4" w14:textId="2D6997B1"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lastRenderedPageBreak/>
        <w:t>Jakie jest znaczenie świadczonych przez Państwa usług dla rozwoju i efektywności regionalnych inteligentnych specjalizacji?</w:t>
      </w:r>
    </w:p>
    <w:p w14:paraId="2E0E1DD7" w14:textId="023A256A" w:rsidR="00B93B6D" w:rsidRPr="00474DEB" w:rsidRDefault="00B93B6D" w:rsidP="00A85BBF">
      <w:pPr>
        <w:spacing w:before="60" w:after="60" w:line="240" w:lineRule="auto"/>
        <w:ind w:firstLine="0"/>
        <w:rPr>
          <w:rFonts w:cs="Arial"/>
          <w:i/>
          <w:iCs/>
          <w:sz w:val="18"/>
          <w:szCs w:val="18"/>
        </w:rPr>
      </w:pPr>
      <w:r w:rsidRPr="00474DEB">
        <w:rPr>
          <w:rFonts w:cs="Arial"/>
          <w:i/>
          <w:iCs/>
          <w:sz w:val="18"/>
          <w:szCs w:val="18"/>
        </w:rPr>
        <w:t>/</w:t>
      </w:r>
      <w:r w:rsidR="00235670">
        <w:rPr>
          <w:rFonts w:cs="Arial"/>
          <w:i/>
          <w:iCs/>
          <w:sz w:val="18"/>
          <w:szCs w:val="18"/>
        </w:rPr>
        <w:t>w</w:t>
      </w:r>
      <w:r w:rsidRPr="00474DEB">
        <w:rPr>
          <w:rFonts w:cs="Arial"/>
          <w:i/>
          <w:iCs/>
          <w:sz w:val="18"/>
          <w:szCs w:val="18"/>
        </w:rPr>
        <w:t xml:space="preserve"> tabeli wyświetlają się usługi wskazane w pytaniu 19/</w:t>
      </w:r>
    </w:p>
    <w:tbl>
      <w:tblPr>
        <w:tblStyle w:val="Tabela-Siatka"/>
        <w:tblW w:w="4892" w:type="pct"/>
        <w:jc w:val="center"/>
        <w:tblLook w:val="04A0" w:firstRow="1" w:lastRow="0" w:firstColumn="1" w:lastColumn="0" w:noHBand="0" w:noVBand="1"/>
      </w:tblPr>
      <w:tblGrid>
        <w:gridCol w:w="1460"/>
        <w:gridCol w:w="1046"/>
        <w:gridCol w:w="1040"/>
        <w:gridCol w:w="1334"/>
        <w:gridCol w:w="1041"/>
        <w:gridCol w:w="1046"/>
        <w:gridCol w:w="1121"/>
      </w:tblGrid>
      <w:tr w:rsidR="00474DEB" w:rsidRPr="00474DEB" w14:paraId="3A9AA63D" w14:textId="77777777" w:rsidTr="00331B13">
        <w:trPr>
          <w:jc w:val="center"/>
        </w:trPr>
        <w:tc>
          <w:tcPr>
            <w:tcW w:w="1461" w:type="dxa"/>
            <w:shd w:val="clear" w:color="auto" w:fill="E2EFD9" w:themeFill="accent6" w:themeFillTint="33"/>
            <w:vAlign w:val="center"/>
          </w:tcPr>
          <w:p w14:paraId="6E9B80DE" w14:textId="77777777" w:rsidR="00B93B6D" w:rsidRPr="00474DEB" w:rsidRDefault="00B93B6D" w:rsidP="004639AE">
            <w:pPr>
              <w:spacing w:before="40" w:after="40" w:line="22" w:lineRule="atLeast"/>
              <w:ind w:firstLine="0"/>
              <w:jc w:val="center"/>
              <w:rPr>
                <w:sz w:val="16"/>
                <w:szCs w:val="16"/>
              </w:rPr>
            </w:pPr>
          </w:p>
        </w:tc>
        <w:tc>
          <w:tcPr>
            <w:tcW w:w="1046" w:type="dxa"/>
            <w:shd w:val="clear" w:color="auto" w:fill="E2EFD9" w:themeFill="accent6" w:themeFillTint="33"/>
            <w:vAlign w:val="center"/>
          </w:tcPr>
          <w:p w14:paraId="5EABB497"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Bardzo duże znaczenie</w:t>
            </w:r>
          </w:p>
        </w:tc>
        <w:tc>
          <w:tcPr>
            <w:tcW w:w="1040" w:type="dxa"/>
            <w:shd w:val="clear" w:color="auto" w:fill="E2EFD9" w:themeFill="accent6" w:themeFillTint="33"/>
            <w:vAlign w:val="center"/>
          </w:tcPr>
          <w:p w14:paraId="7C3BED14" w14:textId="77777777" w:rsidR="00B93B6D" w:rsidRPr="00474DEB" w:rsidRDefault="00B93B6D" w:rsidP="004639AE">
            <w:pPr>
              <w:spacing w:before="40" w:after="40" w:line="22" w:lineRule="atLeast"/>
              <w:ind w:firstLine="0"/>
              <w:jc w:val="center"/>
              <w:rPr>
                <w:b/>
                <w:sz w:val="16"/>
                <w:szCs w:val="16"/>
              </w:rPr>
            </w:pPr>
            <w:r w:rsidRPr="00474DEB">
              <w:rPr>
                <w:b/>
                <w:sz w:val="16"/>
                <w:szCs w:val="16"/>
              </w:rPr>
              <w:t>Duże znaczenie</w:t>
            </w:r>
          </w:p>
        </w:tc>
        <w:tc>
          <w:tcPr>
            <w:tcW w:w="1334" w:type="dxa"/>
            <w:shd w:val="clear" w:color="auto" w:fill="E2EFD9" w:themeFill="accent6" w:themeFillTint="33"/>
            <w:vAlign w:val="center"/>
          </w:tcPr>
          <w:p w14:paraId="22030B82" w14:textId="77777777" w:rsidR="00B93B6D" w:rsidRPr="00474DEB" w:rsidRDefault="00B93B6D" w:rsidP="004639AE">
            <w:pPr>
              <w:spacing w:before="40" w:after="40" w:line="22" w:lineRule="atLeast"/>
              <w:ind w:firstLine="0"/>
              <w:jc w:val="center"/>
              <w:rPr>
                <w:b/>
                <w:sz w:val="16"/>
                <w:szCs w:val="16"/>
              </w:rPr>
            </w:pPr>
            <w:r w:rsidRPr="00474DEB">
              <w:rPr>
                <w:b/>
                <w:sz w:val="16"/>
                <w:szCs w:val="16"/>
              </w:rPr>
              <w:t>Umiarkowane znaczenie</w:t>
            </w:r>
          </w:p>
        </w:tc>
        <w:tc>
          <w:tcPr>
            <w:tcW w:w="1041" w:type="dxa"/>
            <w:shd w:val="clear" w:color="auto" w:fill="E2EFD9" w:themeFill="accent6" w:themeFillTint="33"/>
            <w:vAlign w:val="center"/>
          </w:tcPr>
          <w:p w14:paraId="69DD3BC9" w14:textId="77777777" w:rsidR="00B93B6D" w:rsidRPr="00474DEB" w:rsidRDefault="00B93B6D" w:rsidP="004639AE">
            <w:pPr>
              <w:spacing w:before="40" w:after="40" w:line="22" w:lineRule="atLeast"/>
              <w:ind w:firstLine="0"/>
              <w:jc w:val="center"/>
              <w:rPr>
                <w:b/>
                <w:sz w:val="16"/>
                <w:szCs w:val="16"/>
              </w:rPr>
            </w:pPr>
            <w:r w:rsidRPr="00474DEB">
              <w:rPr>
                <w:b/>
                <w:sz w:val="16"/>
                <w:szCs w:val="16"/>
              </w:rPr>
              <w:t>Małe znaczenie</w:t>
            </w:r>
          </w:p>
        </w:tc>
        <w:tc>
          <w:tcPr>
            <w:tcW w:w="1046" w:type="dxa"/>
            <w:shd w:val="clear" w:color="auto" w:fill="E2EFD9" w:themeFill="accent6" w:themeFillTint="33"/>
            <w:vAlign w:val="center"/>
          </w:tcPr>
          <w:p w14:paraId="674B8BBF"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Bardzo małe znaczenie</w:t>
            </w:r>
          </w:p>
        </w:tc>
        <w:tc>
          <w:tcPr>
            <w:tcW w:w="1121" w:type="dxa"/>
            <w:shd w:val="clear" w:color="auto" w:fill="E2EFD9" w:themeFill="accent6" w:themeFillTint="33"/>
            <w:vAlign w:val="center"/>
          </w:tcPr>
          <w:p w14:paraId="583D16A5" w14:textId="77777777" w:rsidR="00B93B6D" w:rsidRPr="00474DEB" w:rsidRDefault="00B93B6D" w:rsidP="004639AE">
            <w:pPr>
              <w:spacing w:before="40" w:after="40" w:line="22" w:lineRule="atLeast"/>
              <w:ind w:firstLine="0"/>
              <w:jc w:val="center"/>
              <w:rPr>
                <w:b/>
                <w:sz w:val="16"/>
                <w:szCs w:val="16"/>
              </w:rPr>
            </w:pPr>
            <w:r w:rsidRPr="00474DEB">
              <w:rPr>
                <w:b/>
                <w:sz w:val="16"/>
                <w:szCs w:val="16"/>
              </w:rPr>
              <w:t>Trudno powiedzieć</w:t>
            </w:r>
          </w:p>
        </w:tc>
      </w:tr>
      <w:tr w:rsidR="00474DEB" w:rsidRPr="00474DEB" w14:paraId="15DA4204" w14:textId="77777777" w:rsidTr="001B0B31">
        <w:trPr>
          <w:jc w:val="center"/>
        </w:trPr>
        <w:tc>
          <w:tcPr>
            <w:tcW w:w="1461" w:type="dxa"/>
          </w:tcPr>
          <w:p w14:paraId="59E83405" w14:textId="77777777" w:rsidR="00B93B6D" w:rsidRPr="00474DEB" w:rsidRDefault="00B93B6D" w:rsidP="004639AE">
            <w:pPr>
              <w:spacing w:before="40" w:after="40" w:line="22" w:lineRule="atLeast"/>
              <w:ind w:firstLine="0"/>
              <w:rPr>
                <w:sz w:val="16"/>
                <w:szCs w:val="16"/>
              </w:rPr>
            </w:pPr>
            <w:r w:rsidRPr="00474DEB">
              <w:rPr>
                <w:sz w:val="16"/>
                <w:szCs w:val="16"/>
              </w:rPr>
              <w:t>………………….</w:t>
            </w:r>
          </w:p>
        </w:tc>
        <w:tc>
          <w:tcPr>
            <w:tcW w:w="1046" w:type="dxa"/>
          </w:tcPr>
          <w:p w14:paraId="3C20970F" w14:textId="77777777" w:rsidR="00B93B6D" w:rsidRPr="00474DEB" w:rsidRDefault="00B93B6D" w:rsidP="004639AE">
            <w:pPr>
              <w:spacing w:before="40" w:after="40" w:line="22" w:lineRule="atLeast"/>
              <w:ind w:firstLine="0"/>
              <w:rPr>
                <w:sz w:val="16"/>
                <w:szCs w:val="16"/>
              </w:rPr>
            </w:pPr>
          </w:p>
        </w:tc>
        <w:tc>
          <w:tcPr>
            <w:tcW w:w="1040" w:type="dxa"/>
          </w:tcPr>
          <w:p w14:paraId="494FDBDD" w14:textId="77777777" w:rsidR="00B93B6D" w:rsidRPr="00474DEB" w:rsidRDefault="00B93B6D" w:rsidP="004639AE">
            <w:pPr>
              <w:spacing w:before="40" w:after="40" w:line="22" w:lineRule="atLeast"/>
              <w:ind w:firstLine="0"/>
              <w:rPr>
                <w:sz w:val="16"/>
                <w:szCs w:val="16"/>
              </w:rPr>
            </w:pPr>
          </w:p>
        </w:tc>
        <w:tc>
          <w:tcPr>
            <w:tcW w:w="1334" w:type="dxa"/>
          </w:tcPr>
          <w:p w14:paraId="17B276B8" w14:textId="77777777" w:rsidR="00B93B6D" w:rsidRPr="00474DEB" w:rsidRDefault="00B93B6D" w:rsidP="004639AE">
            <w:pPr>
              <w:spacing w:before="40" w:after="40" w:line="22" w:lineRule="atLeast"/>
              <w:ind w:firstLine="0"/>
              <w:rPr>
                <w:sz w:val="16"/>
                <w:szCs w:val="16"/>
              </w:rPr>
            </w:pPr>
          </w:p>
        </w:tc>
        <w:tc>
          <w:tcPr>
            <w:tcW w:w="1041" w:type="dxa"/>
          </w:tcPr>
          <w:p w14:paraId="3481249F" w14:textId="77777777" w:rsidR="00B93B6D" w:rsidRPr="00474DEB" w:rsidRDefault="00B93B6D" w:rsidP="004639AE">
            <w:pPr>
              <w:spacing w:before="40" w:after="40" w:line="22" w:lineRule="atLeast"/>
              <w:ind w:firstLine="0"/>
              <w:rPr>
                <w:sz w:val="16"/>
                <w:szCs w:val="16"/>
              </w:rPr>
            </w:pPr>
          </w:p>
        </w:tc>
        <w:tc>
          <w:tcPr>
            <w:tcW w:w="1046" w:type="dxa"/>
          </w:tcPr>
          <w:p w14:paraId="5966AEF1" w14:textId="77777777" w:rsidR="00B93B6D" w:rsidRPr="00474DEB" w:rsidRDefault="00B93B6D" w:rsidP="004639AE">
            <w:pPr>
              <w:spacing w:before="40" w:after="40" w:line="22" w:lineRule="atLeast"/>
              <w:ind w:firstLine="0"/>
              <w:rPr>
                <w:sz w:val="16"/>
                <w:szCs w:val="16"/>
              </w:rPr>
            </w:pPr>
          </w:p>
        </w:tc>
        <w:tc>
          <w:tcPr>
            <w:tcW w:w="1121" w:type="dxa"/>
          </w:tcPr>
          <w:p w14:paraId="535242D2" w14:textId="77777777" w:rsidR="00B93B6D" w:rsidRPr="00474DEB" w:rsidRDefault="00B93B6D" w:rsidP="004639AE">
            <w:pPr>
              <w:spacing w:before="40" w:after="40" w:line="22" w:lineRule="atLeast"/>
              <w:ind w:firstLine="0"/>
              <w:rPr>
                <w:sz w:val="16"/>
                <w:szCs w:val="16"/>
              </w:rPr>
            </w:pPr>
          </w:p>
        </w:tc>
      </w:tr>
      <w:tr w:rsidR="00474DEB" w:rsidRPr="00474DEB" w14:paraId="6E067F6F" w14:textId="77777777" w:rsidTr="001B0B31">
        <w:trPr>
          <w:jc w:val="center"/>
        </w:trPr>
        <w:tc>
          <w:tcPr>
            <w:tcW w:w="1461" w:type="dxa"/>
          </w:tcPr>
          <w:p w14:paraId="7123511E" w14:textId="77777777" w:rsidR="00B93B6D" w:rsidRPr="00474DEB" w:rsidRDefault="00B93B6D" w:rsidP="004639AE">
            <w:pPr>
              <w:spacing w:before="40" w:after="40" w:line="22" w:lineRule="atLeast"/>
              <w:ind w:firstLine="0"/>
              <w:rPr>
                <w:sz w:val="16"/>
                <w:szCs w:val="16"/>
              </w:rPr>
            </w:pPr>
            <w:r w:rsidRPr="00474DEB">
              <w:rPr>
                <w:sz w:val="16"/>
                <w:szCs w:val="16"/>
              </w:rPr>
              <w:t>…………………..</w:t>
            </w:r>
          </w:p>
        </w:tc>
        <w:tc>
          <w:tcPr>
            <w:tcW w:w="1046" w:type="dxa"/>
          </w:tcPr>
          <w:p w14:paraId="72EBD88B" w14:textId="77777777" w:rsidR="00B93B6D" w:rsidRPr="00474DEB" w:rsidRDefault="00B93B6D" w:rsidP="004639AE">
            <w:pPr>
              <w:spacing w:before="40" w:after="40" w:line="22" w:lineRule="atLeast"/>
              <w:ind w:firstLine="0"/>
              <w:rPr>
                <w:sz w:val="16"/>
                <w:szCs w:val="16"/>
              </w:rPr>
            </w:pPr>
          </w:p>
        </w:tc>
        <w:tc>
          <w:tcPr>
            <w:tcW w:w="1040" w:type="dxa"/>
          </w:tcPr>
          <w:p w14:paraId="5CDF3505" w14:textId="77777777" w:rsidR="00B93B6D" w:rsidRPr="00474DEB" w:rsidRDefault="00B93B6D" w:rsidP="004639AE">
            <w:pPr>
              <w:spacing w:before="40" w:after="40" w:line="22" w:lineRule="atLeast"/>
              <w:ind w:firstLine="0"/>
              <w:rPr>
                <w:sz w:val="16"/>
                <w:szCs w:val="16"/>
              </w:rPr>
            </w:pPr>
          </w:p>
        </w:tc>
        <w:tc>
          <w:tcPr>
            <w:tcW w:w="1334" w:type="dxa"/>
          </w:tcPr>
          <w:p w14:paraId="7A01E9A3" w14:textId="77777777" w:rsidR="00B93B6D" w:rsidRPr="00474DEB" w:rsidRDefault="00B93B6D" w:rsidP="004639AE">
            <w:pPr>
              <w:spacing w:before="40" w:after="40" w:line="22" w:lineRule="atLeast"/>
              <w:ind w:firstLine="0"/>
              <w:rPr>
                <w:sz w:val="16"/>
                <w:szCs w:val="16"/>
              </w:rPr>
            </w:pPr>
          </w:p>
        </w:tc>
        <w:tc>
          <w:tcPr>
            <w:tcW w:w="1041" w:type="dxa"/>
          </w:tcPr>
          <w:p w14:paraId="366D16D7" w14:textId="77777777" w:rsidR="00B93B6D" w:rsidRPr="00474DEB" w:rsidRDefault="00B93B6D" w:rsidP="004639AE">
            <w:pPr>
              <w:spacing w:before="40" w:after="40" w:line="22" w:lineRule="atLeast"/>
              <w:ind w:firstLine="0"/>
              <w:rPr>
                <w:sz w:val="16"/>
                <w:szCs w:val="16"/>
              </w:rPr>
            </w:pPr>
          </w:p>
        </w:tc>
        <w:tc>
          <w:tcPr>
            <w:tcW w:w="1046" w:type="dxa"/>
          </w:tcPr>
          <w:p w14:paraId="1211FD11" w14:textId="77777777" w:rsidR="00B93B6D" w:rsidRPr="00474DEB" w:rsidRDefault="00B93B6D" w:rsidP="004639AE">
            <w:pPr>
              <w:spacing w:before="40" w:after="40" w:line="22" w:lineRule="atLeast"/>
              <w:ind w:firstLine="0"/>
              <w:rPr>
                <w:sz w:val="16"/>
                <w:szCs w:val="16"/>
              </w:rPr>
            </w:pPr>
          </w:p>
        </w:tc>
        <w:tc>
          <w:tcPr>
            <w:tcW w:w="1121" w:type="dxa"/>
          </w:tcPr>
          <w:p w14:paraId="5726292D" w14:textId="77777777" w:rsidR="00B93B6D" w:rsidRPr="00474DEB" w:rsidRDefault="00B93B6D" w:rsidP="004639AE">
            <w:pPr>
              <w:spacing w:before="40" w:after="40" w:line="22" w:lineRule="atLeast"/>
              <w:ind w:firstLine="0"/>
              <w:rPr>
                <w:sz w:val="16"/>
                <w:szCs w:val="16"/>
              </w:rPr>
            </w:pPr>
          </w:p>
        </w:tc>
      </w:tr>
      <w:tr w:rsidR="00474DEB" w:rsidRPr="00474DEB" w14:paraId="4A52ED8C" w14:textId="77777777" w:rsidTr="001B0B31">
        <w:trPr>
          <w:jc w:val="center"/>
        </w:trPr>
        <w:tc>
          <w:tcPr>
            <w:tcW w:w="1461" w:type="dxa"/>
          </w:tcPr>
          <w:p w14:paraId="0A53A83C" w14:textId="77777777" w:rsidR="00B93B6D" w:rsidRPr="00474DEB" w:rsidRDefault="00B93B6D" w:rsidP="004639AE">
            <w:pPr>
              <w:spacing w:before="40" w:after="40" w:line="22" w:lineRule="atLeast"/>
              <w:ind w:firstLine="0"/>
              <w:rPr>
                <w:sz w:val="16"/>
                <w:szCs w:val="16"/>
              </w:rPr>
            </w:pPr>
            <w:r w:rsidRPr="00474DEB">
              <w:rPr>
                <w:sz w:val="16"/>
                <w:szCs w:val="16"/>
              </w:rPr>
              <w:t>………………….</w:t>
            </w:r>
          </w:p>
        </w:tc>
        <w:tc>
          <w:tcPr>
            <w:tcW w:w="1046" w:type="dxa"/>
          </w:tcPr>
          <w:p w14:paraId="4669B048" w14:textId="77777777" w:rsidR="00B93B6D" w:rsidRPr="00474DEB" w:rsidRDefault="00B93B6D" w:rsidP="004639AE">
            <w:pPr>
              <w:spacing w:before="40" w:after="40" w:line="22" w:lineRule="atLeast"/>
              <w:ind w:firstLine="0"/>
              <w:rPr>
                <w:sz w:val="16"/>
                <w:szCs w:val="16"/>
              </w:rPr>
            </w:pPr>
          </w:p>
        </w:tc>
        <w:tc>
          <w:tcPr>
            <w:tcW w:w="1040" w:type="dxa"/>
          </w:tcPr>
          <w:p w14:paraId="5F9C939E" w14:textId="77777777" w:rsidR="00B93B6D" w:rsidRPr="00474DEB" w:rsidRDefault="00B93B6D" w:rsidP="004639AE">
            <w:pPr>
              <w:spacing w:before="40" w:after="40" w:line="22" w:lineRule="atLeast"/>
              <w:ind w:firstLine="0"/>
              <w:rPr>
                <w:sz w:val="16"/>
                <w:szCs w:val="16"/>
              </w:rPr>
            </w:pPr>
          </w:p>
        </w:tc>
        <w:tc>
          <w:tcPr>
            <w:tcW w:w="1334" w:type="dxa"/>
          </w:tcPr>
          <w:p w14:paraId="14D80FF5" w14:textId="77777777" w:rsidR="00B93B6D" w:rsidRPr="00474DEB" w:rsidRDefault="00B93B6D" w:rsidP="004639AE">
            <w:pPr>
              <w:spacing w:before="40" w:after="40" w:line="22" w:lineRule="atLeast"/>
              <w:ind w:firstLine="0"/>
              <w:rPr>
                <w:sz w:val="16"/>
                <w:szCs w:val="16"/>
              </w:rPr>
            </w:pPr>
          </w:p>
        </w:tc>
        <w:tc>
          <w:tcPr>
            <w:tcW w:w="1041" w:type="dxa"/>
          </w:tcPr>
          <w:p w14:paraId="3FE8F1A3" w14:textId="77777777" w:rsidR="00B93B6D" w:rsidRPr="00474DEB" w:rsidRDefault="00B93B6D" w:rsidP="004639AE">
            <w:pPr>
              <w:spacing w:before="40" w:after="40" w:line="22" w:lineRule="atLeast"/>
              <w:ind w:firstLine="0"/>
              <w:rPr>
                <w:sz w:val="16"/>
                <w:szCs w:val="16"/>
              </w:rPr>
            </w:pPr>
          </w:p>
        </w:tc>
        <w:tc>
          <w:tcPr>
            <w:tcW w:w="1046" w:type="dxa"/>
          </w:tcPr>
          <w:p w14:paraId="668AC691" w14:textId="77777777" w:rsidR="00B93B6D" w:rsidRPr="00474DEB" w:rsidRDefault="00B93B6D" w:rsidP="004639AE">
            <w:pPr>
              <w:spacing w:before="40" w:after="40" w:line="22" w:lineRule="atLeast"/>
              <w:ind w:firstLine="0"/>
              <w:rPr>
                <w:sz w:val="16"/>
                <w:szCs w:val="16"/>
              </w:rPr>
            </w:pPr>
          </w:p>
        </w:tc>
        <w:tc>
          <w:tcPr>
            <w:tcW w:w="1121" w:type="dxa"/>
          </w:tcPr>
          <w:p w14:paraId="74F08609" w14:textId="77777777" w:rsidR="00B93B6D" w:rsidRPr="00474DEB" w:rsidRDefault="00B93B6D" w:rsidP="004639AE">
            <w:pPr>
              <w:spacing w:before="40" w:after="40" w:line="22" w:lineRule="atLeast"/>
              <w:ind w:firstLine="0"/>
              <w:rPr>
                <w:sz w:val="16"/>
                <w:szCs w:val="16"/>
              </w:rPr>
            </w:pPr>
          </w:p>
        </w:tc>
      </w:tr>
    </w:tbl>
    <w:p w14:paraId="6A6FEB73" w14:textId="77777777" w:rsidR="00B93B6D" w:rsidRPr="00790B47" w:rsidRDefault="00B93B6D" w:rsidP="00B93B6D">
      <w:pPr>
        <w:spacing w:line="240" w:lineRule="auto"/>
        <w:ind w:firstLine="0"/>
        <w:rPr>
          <w:b/>
          <w:bCs/>
          <w:sz w:val="14"/>
          <w:szCs w:val="14"/>
        </w:rPr>
      </w:pPr>
    </w:p>
    <w:p w14:paraId="62A88194" w14:textId="6B3A07A8"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Proszę o określenie stopnia wykorzystania infrastruktury, którą dysponuje Państwa instytucja</w:t>
      </w:r>
    </w:p>
    <w:tbl>
      <w:tblPr>
        <w:tblStyle w:val="Tabela-Siatka"/>
        <w:tblW w:w="4541" w:type="pct"/>
        <w:jc w:val="center"/>
        <w:tblLook w:val="04A0" w:firstRow="1" w:lastRow="0" w:firstColumn="1" w:lastColumn="0" w:noHBand="0" w:noVBand="1"/>
      </w:tblPr>
      <w:tblGrid>
        <w:gridCol w:w="4468"/>
        <w:gridCol w:w="1481"/>
        <w:gridCol w:w="1559"/>
      </w:tblGrid>
      <w:tr w:rsidR="00474DEB" w:rsidRPr="00474DEB" w14:paraId="203E6045" w14:textId="77777777" w:rsidTr="00235670">
        <w:trPr>
          <w:trHeight w:val="203"/>
          <w:jc w:val="center"/>
        </w:trPr>
        <w:tc>
          <w:tcPr>
            <w:tcW w:w="4468" w:type="dxa"/>
            <w:shd w:val="clear" w:color="auto" w:fill="E2EFD9" w:themeFill="accent6" w:themeFillTint="33"/>
            <w:vAlign w:val="center"/>
          </w:tcPr>
          <w:p w14:paraId="757FECB2" w14:textId="77777777" w:rsidR="00B93B6D" w:rsidRPr="00474DEB" w:rsidRDefault="00B93B6D" w:rsidP="004639AE">
            <w:pPr>
              <w:spacing w:before="40" w:after="40" w:line="22" w:lineRule="atLeast"/>
              <w:ind w:firstLine="0"/>
              <w:jc w:val="center"/>
              <w:rPr>
                <w:rFonts w:cs="Arial"/>
                <w:sz w:val="16"/>
                <w:szCs w:val="16"/>
              </w:rPr>
            </w:pPr>
          </w:p>
        </w:tc>
        <w:tc>
          <w:tcPr>
            <w:tcW w:w="1481" w:type="dxa"/>
            <w:shd w:val="clear" w:color="auto" w:fill="E2EFD9" w:themeFill="accent6" w:themeFillTint="33"/>
            <w:vAlign w:val="center"/>
          </w:tcPr>
          <w:p w14:paraId="47A85203" w14:textId="77777777" w:rsidR="00B93B6D" w:rsidRPr="00474DEB" w:rsidRDefault="00B93B6D" w:rsidP="004639AE">
            <w:pPr>
              <w:spacing w:before="40" w:after="40" w:line="22" w:lineRule="atLeast"/>
              <w:ind w:firstLine="0"/>
              <w:jc w:val="center"/>
              <w:rPr>
                <w:rFonts w:cs="Arial"/>
                <w:sz w:val="16"/>
                <w:szCs w:val="16"/>
              </w:rPr>
            </w:pPr>
          </w:p>
        </w:tc>
        <w:tc>
          <w:tcPr>
            <w:tcW w:w="1559" w:type="dxa"/>
            <w:shd w:val="clear" w:color="auto" w:fill="E2EFD9" w:themeFill="accent6" w:themeFillTint="33"/>
            <w:vAlign w:val="center"/>
          </w:tcPr>
          <w:p w14:paraId="1F5F25EB" w14:textId="77777777" w:rsidR="00B93B6D" w:rsidRPr="00474DEB" w:rsidRDefault="00B93B6D" w:rsidP="004639AE">
            <w:pPr>
              <w:spacing w:before="40" w:after="40" w:line="22" w:lineRule="atLeast"/>
              <w:ind w:firstLine="0"/>
              <w:jc w:val="center"/>
              <w:rPr>
                <w:rFonts w:cs="Arial"/>
                <w:b/>
                <w:sz w:val="16"/>
                <w:szCs w:val="16"/>
              </w:rPr>
            </w:pPr>
            <w:r w:rsidRPr="00474DEB">
              <w:rPr>
                <w:rFonts w:cs="Arial"/>
                <w:b/>
                <w:sz w:val="16"/>
                <w:szCs w:val="16"/>
              </w:rPr>
              <w:t>Nie dotyczy</w:t>
            </w:r>
          </w:p>
        </w:tc>
      </w:tr>
      <w:tr w:rsidR="00474DEB" w:rsidRPr="00474DEB" w14:paraId="50E33CA1" w14:textId="77777777" w:rsidTr="00235670">
        <w:trPr>
          <w:trHeight w:val="50"/>
          <w:jc w:val="center"/>
        </w:trPr>
        <w:tc>
          <w:tcPr>
            <w:tcW w:w="4468" w:type="dxa"/>
          </w:tcPr>
          <w:p w14:paraId="13FFFDE0" w14:textId="77777777" w:rsidR="00B93B6D" w:rsidRPr="00474DEB" w:rsidRDefault="00B93B6D" w:rsidP="004639AE">
            <w:pPr>
              <w:spacing w:before="40" w:after="40" w:line="22" w:lineRule="atLeast"/>
              <w:ind w:firstLine="0"/>
              <w:jc w:val="left"/>
              <w:rPr>
                <w:rFonts w:cs="Arial"/>
                <w:sz w:val="16"/>
                <w:szCs w:val="16"/>
              </w:rPr>
            </w:pPr>
            <w:r w:rsidRPr="00474DEB">
              <w:rPr>
                <w:rFonts w:cs="Arial"/>
                <w:sz w:val="16"/>
                <w:szCs w:val="16"/>
              </w:rPr>
              <w:t>Całkowita powierzchnia użytkowa</w:t>
            </w:r>
          </w:p>
        </w:tc>
        <w:tc>
          <w:tcPr>
            <w:tcW w:w="1481" w:type="dxa"/>
            <w:vAlign w:val="center"/>
          </w:tcPr>
          <w:p w14:paraId="5EBB46CD" w14:textId="77777777" w:rsidR="00B93B6D" w:rsidRPr="00474DEB" w:rsidRDefault="00B93B6D" w:rsidP="004639AE">
            <w:pPr>
              <w:spacing w:before="40" w:after="40" w:line="22" w:lineRule="atLeast"/>
              <w:ind w:firstLine="0"/>
              <w:jc w:val="center"/>
              <w:rPr>
                <w:rFonts w:cs="Arial"/>
                <w:sz w:val="16"/>
                <w:szCs w:val="16"/>
              </w:rPr>
            </w:pPr>
            <w:r w:rsidRPr="00474DEB">
              <w:rPr>
                <w:rFonts w:cs="Arial"/>
                <w:sz w:val="16"/>
                <w:szCs w:val="16"/>
              </w:rPr>
              <w:t>…….. m</w:t>
            </w:r>
            <w:r w:rsidRPr="00474DEB">
              <w:rPr>
                <w:rFonts w:cs="Arial"/>
                <w:sz w:val="16"/>
                <w:szCs w:val="16"/>
                <w:vertAlign w:val="superscript"/>
              </w:rPr>
              <w:t>2</w:t>
            </w:r>
          </w:p>
        </w:tc>
        <w:tc>
          <w:tcPr>
            <w:tcW w:w="1559" w:type="dxa"/>
            <w:vAlign w:val="center"/>
          </w:tcPr>
          <w:p w14:paraId="51980ACD" w14:textId="77777777" w:rsidR="00B93B6D" w:rsidRPr="00474DEB" w:rsidRDefault="00B93B6D" w:rsidP="004639AE">
            <w:pPr>
              <w:spacing w:before="40" w:after="40" w:line="22" w:lineRule="atLeast"/>
              <w:ind w:firstLine="0"/>
              <w:jc w:val="center"/>
              <w:rPr>
                <w:rFonts w:cs="Arial"/>
                <w:sz w:val="16"/>
                <w:szCs w:val="16"/>
              </w:rPr>
            </w:pPr>
          </w:p>
        </w:tc>
      </w:tr>
      <w:tr w:rsidR="00474DEB" w:rsidRPr="00474DEB" w14:paraId="259B960C" w14:textId="77777777" w:rsidTr="00235670">
        <w:trPr>
          <w:trHeight w:val="203"/>
          <w:jc w:val="center"/>
        </w:trPr>
        <w:tc>
          <w:tcPr>
            <w:tcW w:w="4468" w:type="dxa"/>
          </w:tcPr>
          <w:p w14:paraId="3899C461" w14:textId="77777777" w:rsidR="00B93B6D" w:rsidRPr="00474DEB" w:rsidRDefault="00B93B6D" w:rsidP="004639AE">
            <w:pPr>
              <w:spacing w:before="40" w:after="40" w:line="22" w:lineRule="atLeast"/>
              <w:ind w:firstLine="0"/>
              <w:jc w:val="left"/>
              <w:rPr>
                <w:rFonts w:cs="Arial"/>
                <w:sz w:val="16"/>
                <w:szCs w:val="16"/>
              </w:rPr>
            </w:pPr>
            <w:r w:rsidRPr="00474DEB">
              <w:rPr>
                <w:rFonts w:cs="Arial"/>
                <w:sz w:val="16"/>
                <w:szCs w:val="16"/>
              </w:rPr>
              <w:t>Powierzchnia przeznaczona pod wynajem</w:t>
            </w:r>
          </w:p>
        </w:tc>
        <w:tc>
          <w:tcPr>
            <w:tcW w:w="1481" w:type="dxa"/>
            <w:vAlign w:val="center"/>
          </w:tcPr>
          <w:p w14:paraId="7E0F998C" w14:textId="77777777" w:rsidR="00B93B6D" w:rsidRPr="00474DEB" w:rsidRDefault="00B93B6D" w:rsidP="004639AE">
            <w:pPr>
              <w:spacing w:before="40" w:after="40" w:line="22" w:lineRule="atLeast"/>
              <w:ind w:firstLine="0"/>
              <w:jc w:val="center"/>
              <w:rPr>
                <w:rFonts w:cs="Arial"/>
                <w:sz w:val="16"/>
                <w:szCs w:val="16"/>
              </w:rPr>
            </w:pPr>
            <w:r w:rsidRPr="00474DEB">
              <w:rPr>
                <w:rFonts w:cs="Arial"/>
                <w:sz w:val="16"/>
                <w:szCs w:val="16"/>
              </w:rPr>
              <w:t>…….. m</w:t>
            </w:r>
            <w:r w:rsidRPr="00474DEB">
              <w:rPr>
                <w:rFonts w:cs="Arial"/>
                <w:sz w:val="16"/>
                <w:szCs w:val="16"/>
                <w:vertAlign w:val="superscript"/>
              </w:rPr>
              <w:t>2</w:t>
            </w:r>
          </w:p>
        </w:tc>
        <w:tc>
          <w:tcPr>
            <w:tcW w:w="1559" w:type="dxa"/>
            <w:vAlign w:val="center"/>
          </w:tcPr>
          <w:p w14:paraId="378287AC" w14:textId="77777777" w:rsidR="00B93B6D" w:rsidRPr="00474DEB" w:rsidRDefault="00B93B6D" w:rsidP="004639AE">
            <w:pPr>
              <w:spacing w:before="40" w:after="40" w:line="22" w:lineRule="atLeast"/>
              <w:ind w:firstLine="0"/>
              <w:jc w:val="center"/>
              <w:rPr>
                <w:rFonts w:cs="Arial"/>
                <w:sz w:val="16"/>
                <w:szCs w:val="16"/>
              </w:rPr>
            </w:pPr>
          </w:p>
        </w:tc>
      </w:tr>
      <w:tr w:rsidR="00474DEB" w:rsidRPr="00474DEB" w14:paraId="77CAA5A9" w14:textId="77777777" w:rsidTr="00235670">
        <w:trPr>
          <w:trHeight w:val="203"/>
          <w:jc w:val="center"/>
        </w:trPr>
        <w:tc>
          <w:tcPr>
            <w:tcW w:w="4468" w:type="dxa"/>
          </w:tcPr>
          <w:p w14:paraId="5CD8058D" w14:textId="77777777" w:rsidR="00B93B6D" w:rsidRPr="00474DEB" w:rsidRDefault="00B93B6D" w:rsidP="004639AE">
            <w:pPr>
              <w:spacing w:before="40" w:after="40" w:line="22" w:lineRule="atLeast"/>
              <w:ind w:firstLine="0"/>
              <w:jc w:val="left"/>
              <w:rPr>
                <w:rFonts w:cs="Arial"/>
                <w:sz w:val="16"/>
                <w:szCs w:val="16"/>
              </w:rPr>
            </w:pPr>
            <w:r w:rsidRPr="00474DEB">
              <w:rPr>
                <w:rFonts w:cs="Arial"/>
                <w:sz w:val="16"/>
                <w:szCs w:val="16"/>
              </w:rPr>
              <w:t>Udział powierzchni wynajętej przez podmioty gospodarcze w ogólnej powierzchni przeznaczonej pod wynajem</w:t>
            </w:r>
          </w:p>
        </w:tc>
        <w:tc>
          <w:tcPr>
            <w:tcW w:w="1481" w:type="dxa"/>
            <w:vAlign w:val="center"/>
          </w:tcPr>
          <w:p w14:paraId="6659DF17" w14:textId="77777777" w:rsidR="00B93B6D" w:rsidRPr="00474DEB" w:rsidRDefault="00B93B6D" w:rsidP="004639AE">
            <w:pPr>
              <w:spacing w:before="40" w:after="40" w:line="22" w:lineRule="atLeast"/>
              <w:ind w:firstLine="0"/>
              <w:jc w:val="center"/>
              <w:rPr>
                <w:rFonts w:cs="Arial"/>
                <w:sz w:val="16"/>
                <w:szCs w:val="16"/>
              </w:rPr>
            </w:pPr>
            <w:r w:rsidRPr="00474DEB">
              <w:rPr>
                <w:rFonts w:cs="Arial"/>
                <w:sz w:val="16"/>
                <w:szCs w:val="16"/>
              </w:rPr>
              <w:t>…….. %</w:t>
            </w:r>
          </w:p>
        </w:tc>
        <w:tc>
          <w:tcPr>
            <w:tcW w:w="1559" w:type="dxa"/>
            <w:vAlign w:val="center"/>
          </w:tcPr>
          <w:p w14:paraId="20D072A3" w14:textId="77777777" w:rsidR="00B93B6D" w:rsidRPr="00474DEB" w:rsidRDefault="00B93B6D" w:rsidP="004639AE">
            <w:pPr>
              <w:spacing w:before="40" w:after="40" w:line="22" w:lineRule="atLeast"/>
              <w:ind w:firstLine="0"/>
              <w:jc w:val="center"/>
              <w:rPr>
                <w:rFonts w:cs="Arial"/>
                <w:sz w:val="16"/>
                <w:szCs w:val="16"/>
              </w:rPr>
            </w:pPr>
          </w:p>
        </w:tc>
      </w:tr>
    </w:tbl>
    <w:p w14:paraId="34424B6B" w14:textId="77777777" w:rsidR="00B93B6D" w:rsidRPr="00790B47" w:rsidRDefault="00B93B6D" w:rsidP="00B93B6D">
      <w:pPr>
        <w:spacing w:line="240" w:lineRule="auto"/>
        <w:ind w:firstLine="0"/>
        <w:rPr>
          <w:sz w:val="14"/>
          <w:szCs w:val="14"/>
        </w:rPr>
      </w:pPr>
    </w:p>
    <w:p w14:paraId="6E5407A2" w14:textId="43A0F379"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W jaki sposób Państwa instytucja promuje swoją ofertę?</w:t>
      </w:r>
    </w:p>
    <w:p w14:paraId="28B5C1CC" w14:textId="77777777" w:rsidR="00B93B6D" w:rsidRPr="00474DEB" w:rsidRDefault="00B93B6D" w:rsidP="00CB710B">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5FD870F8" w14:textId="0DF3EFB1"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Udział w imprezach targowo-wystawienniczych</w:t>
      </w:r>
    </w:p>
    <w:p w14:paraId="0D72CD56" w14:textId="21A2ACDD"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Ogłoszenia w serwisach internetowych i czasopismach branżowych</w:t>
      </w:r>
    </w:p>
    <w:p w14:paraId="083C1DA9" w14:textId="0D5C9A6F"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Udział w konferencjach, seminariach, spotkaniach branżowych</w:t>
      </w:r>
    </w:p>
    <w:p w14:paraId="054A7F77" w14:textId="28BD9F2B"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Materiały reklamowe</w:t>
      </w:r>
    </w:p>
    <w:p w14:paraId="1608AC02" w14:textId="212166F7"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Artykuły w mediach internetowych</w:t>
      </w:r>
    </w:p>
    <w:p w14:paraId="65BB8FE8" w14:textId="068320C3"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Serwisy społecznościowe (np. Facebook, Twitter)</w:t>
      </w:r>
    </w:p>
    <w:p w14:paraId="678CA68C" w14:textId="48A647B2" w:rsidR="00B93B6D" w:rsidRPr="00474DEB" w:rsidRDefault="00B93B6D" w:rsidP="00BF1BBE">
      <w:pPr>
        <w:pStyle w:val="Akapitzlist"/>
        <w:numPr>
          <w:ilvl w:val="1"/>
          <w:numId w:val="66"/>
        </w:numPr>
        <w:spacing w:before="40" w:after="40" w:line="240" w:lineRule="auto"/>
        <w:ind w:left="714" w:hanging="357"/>
        <w:contextualSpacing w:val="0"/>
        <w:rPr>
          <w:rFonts w:cs="Arial"/>
          <w:sz w:val="19"/>
          <w:szCs w:val="19"/>
        </w:rPr>
      </w:pPr>
      <w:r w:rsidRPr="00474DEB">
        <w:rPr>
          <w:rFonts w:cs="Arial"/>
          <w:sz w:val="19"/>
          <w:szCs w:val="19"/>
        </w:rPr>
        <w:t>Bezpośredni kontakt z przedsiębiorstwami</w:t>
      </w:r>
    </w:p>
    <w:p w14:paraId="19DE3EF3" w14:textId="6CDA167D" w:rsidR="00B93B6D" w:rsidRPr="00474DEB" w:rsidRDefault="00B93B6D" w:rsidP="00BF1BBE">
      <w:pPr>
        <w:pStyle w:val="Akapitzlist"/>
        <w:numPr>
          <w:ilvl w:val="1"/>
          <w:numId w:val="66"/>
        </w:numPr>
        <w:spacing w:before="40" w:after="40" w:line="240" w:lineRule="auto"/>
        <w:ind w:left="714" w:hanging="357"/>
        <w:contextualSpacing w:val="0"/>
        <w:rPr>
          <w:sz w:val="19"/>
          <w:szCs w:val="19"/>
        </w:rPr>
      </w:pPr>
      <w:r w:rsidRPr="00474DEB">
        <w:rPr>
          <w:rFonts w:cs="Arial"/>
          <w:sz w:val="19"/>
          <w:szCs w:val="19"/>
        </w:rPr>
        <w:t>Inne kanały komunikacji: ………………….</w:t>
      </w:r>
    </w:p>
    <w:p w14:paraId="7E21ADF1" w14:textId="77777777" w:rsidR="00B93B6D" w:rsidRPr="00790B47" w:rsidRDefault="00B93B6D" w:rsidP="00B93B6D">
      <w:pPr>
        <w:spacing w:line="240" w:lineRule="auto"/>
        <w:ind w:firstLine="0"/>
        <w:rPr>
          <w:sz w:val="14"/>
          <w:szCs w:val="14"/>
        </w:rPr>
      </w:pPr>
    </w:p>
    <w:p w14:paraId="6D1AE332" w14:textId="17194DB2"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Czy Państwa instytucja monitoruje jakość swojej oferty?</w:t>
      </w:r>
    </w:p>
    <w:p w14:paraId="3B8ADDB1" w14:textId="6700E0AE" w:rsidR="00B93B6D" w:rsidRPr="00474DEB" w:rsidRDefault="00B93B6D" w:rsidP="00BF1BBE">
      <w:pPr>
        <w:pStyle w:val="Akapitzlist"/>
        <w:numPr>
          <w:ilvl w:val="0"/>
          <w:numId w:val="67"/>
        </w:numPr>
        <w:spacing w:before="40" w:after="40" w:line="240" w:lineRule="auto"/>
        <w:ind w:left="714" w:hanging="357"/>
        <w:contextualSpacing w:val="0"/>
        <w:rPr>
          <w:rFonts w:cs="Arial"/>
          <w:sz w:val="19"/>
          <w:szCs w:val="19"/>
        </w:rPr>
      </w:pPr>
      <w:r w:rsidRPr="00474DEB">
        <w:rPr>
          <w:rFonts w:cs="Arial"/>
          <w:sz w:val="19"/>
          <w:szCs w:val="19"/>
        </w:rPr>
        <w:t>Tak</w:t>
      </w:r>
    </w:p>
    <w:p w14:paraId="596791C3" w14:textId="591DCC5C" w:rsidR="00B93B6D" w:rsidRPr="00474DEB" w:rsidRDefault="00B93B6D" w:rsidP="00BF1BBE">
      <w:pPr>
        <w:pStyle w:val="Akapitzlist"/>
        <w:numPr>
          <w:ilvl w:val="0"/>
          <w:numId w:val="67"/>
        </w:numPr>
        <w:spacing w:before="40" w:after="40" w:line="240" w:lineRule="auto"/>
        <w:ind w:left="714" w:hanging="357"/>
        <w:contextualSpacing w:val="0"/>
        <w:rPr>
          <w:rFonts w:cs="Arial"/>
          <w:sz w:val="19"/>
          <w:szCs w:val="19"/>
        </w:rPr>
      </w:pPr>
      <w:r w:rsidRPr="00474DEB">
        <w:rPr>
          <w:rFonts w:cs="Arial"/>
          <w:sz w:val="19"/>
          <w:szCs w:val="19"/>
        </w:rPr>
        <w:t xml:space="preserve">Nie, dlaczego? …………. </w:t>
      </w:r>
      <w:r w:rsidR="00CB710B" w:rsidRPr="00474DEB">
        <w:rPr>
          <w:rFonts w:cs="Arial"/>
          <w:sz w:val="19"/>
          <w:szCs w:val="19"/>
        </w:rPr>
        <w:sym w:font="Wingdings" w:char="F0E0"/>
      </w:r>
      <w:r w:rsidRPr="00474DEB">
        <w:rPr>
          <w:rFonts w:cs="Arial"/>
          <w:sz w:val="19"/>
          <w:szCs w:val="19"/>
        </w:rPr>
        <w:t xml:space="preserve"> przejście do pytania 36</w:t>
      </w:r>
    </w:p>
    <w:p w14:paraId="754FC419" w14:textId="77777777" w:rsidR="00B93B6D" w:rsidRPr="00790B47" w:rsidRDefault="00B93B6D" w:rsidP="00B93B6D">
      <w:pPr>
        <w:spacing w:line="240" w:lineRule="auto"/>
        <w:ind w:firstLine="0"/>
        <w:rPr>
          <w:sz w:val="14"/>
          <w:szCs w:val="14"/>
        </w:rPr>
      </w:pPr>
    </w:p>
    <w:p w14:paraId="1022E041" w14:textId="432EC912"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W jaki sposób prowadzony jest monitoring?</w:t>
      </w:r>
    </w:p>
    <w:p w14:paraId="2501EA1E" w14:textId="77777777" w:rsidR="00B93B6D" w:rsidRPr="00474DEB" w:rsidRDefault="00B93B6D" w:rsidP="00CB710B">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557F45D5" w14:textId="2812DE18" w:rsidR="00B93B6D" w:rsidRPr="00474DEB" w:rsidRDefault="00B93B6D" w:rsidP="00BF1BBE">
      <w:pPr>
        <w:pStyle w:val="Akapitzlist"/>
        <w:numPr>
          <w:ilvl w:val="0"/>
          <w:numId w:val="68"/>
        </w:numPr>
        <w:spacing w:before="40" w:after="40" w:line="240" w:lineRule="auto"/>
        <w:ind w:left="714" w:hanging="357"/>
        <w:contextualSpacing w:val="0"/>
        <w:rPr>
          <w:rFonts w:cs="Arial"/>
          <w:sz w:val="19"/>
          <w:szCs w:val="19"/>
        </w:rPr>
      </w:pPr>
      <w:r w:rsidRPr="00474DEB">
        <w:rPr>
          <w:rFonts w:cs="Arial"/>
          <w:sz w:val="19"/>
          <w:szCs w:val="19"/>
        </w:rPr>
        <w:t>Analiza wskaźników projektowych</w:t>
      </w:r>
    </w:p>
    <w:p w14:paraId="0EA6DA6B" w14:textId="6BBF8634" w:rsidR="00B93B6D" w:rsidRPr="00474DEB" w:rsidRDefault="00B93B6D" w:rsidP="00BF1BBE">
      <w:pPr>
        <w:pStyle w:val="Akapitzlist"/>
        <w:numPr>
          <w:ilvl w:val="0"/>
          <w:numId w:val="68"/>
        </w:numPr>
        <w:spacing w:before="40" w:after="40" w:line="240" w:lineRule="auto"/>
        <w:ind w:left="714" w:hanging="357"/>
        <w:contextualSpacing w:val="0"/>
        <w:rPr>
          <w:rFonts w:cs="Arial"/>
          <w:sz w:val="19"/>
          <w:szCs w:val="19"/>
        </w:rPr>
      </w:pPr>
      <w:r w:rsidRPr="00474DEB">
        <w:rPr>
          <w:rFonts w:cs="Arial"/>
          <w:sz w:val="19"/>
          <w:szCs w:val="19"/>
        </w:rPr>
        <w:t>Badania zapotrzebowania na nowe rodzaje usług</w:t>
      </w:r>
    </w:p>
    <w:p w14:paraId="3215ECC6" w14:textId="0FC10EC8" w:rsidR="00B93B6D" w:rsidRPr="00474DEB" w:rsidRDefault="00B93B6D" w:rsidP="00BF1BBE">
      <w:pPr>
        <w:pStyle w:val="Akapitzlist"/>
        <w:numPr>
          <w:ilvl w:val="0"/>
          <w:numId w:val="68"/>
        </w:numPr>
        <w:spacing w:before="40" w:after="40" w:line="240" w:lineRule="auto"/>
        <w:ind w:left="714" w:hanging="357"/>
        <w:contextualSpacing w:val="0"/>
        <w:rPr>
          <w:rFonts w:cs="Arial"/>
          <w:sz w:val="19"/>
          <w:szCs w:val="19"/>
        </w:rPr>
      </w:pPr>
      <w:r w:rsidRPr="00474DEB">
        <w:rPr>
          <w:rFonts w:cs="Arial"/>
          <w:sz w:val="19"/>
          <w:szCs w:val="19"/>
        </w:rPr>
        <w:t>Ocena jakości oferty przez klientów</w:t>
      </w:r>
    </w:p>
    <w:p w14:paraId="0E2940B9" w14:textId="3FF4CE70" w:rsidR="00B93B6D" w:rsidRPr="00474DEB" w:rsidRDefault="00B93B6D" w:rsidP="00BF1BBE">
      <w:pPr>
        <w:pStyle w:val="Akapitzlist"/>
        <w:numPr>
          <w:ilvl w:val="0"/>
          <w:numId w:val="68"/>
        </w:numPr>
        <w:spacing w:before="40" w:after="40" w:line="240" w:lineRule="auto"/>
        <w:ind w:left="714" w:hanging="357"/>
        <w:contextualSpacing w:val="0"/>
        <w:rPr>
          <w:sz w:val="19"/>
          <w:szCs w:val="19"/>
        </w:rPr>
      </w:pPr>
      <w:r w:rsidRPr="00474DEB">
        <w:rPr>
          <w:sz w:val="19"/>
          <w:szCs w:val="19"/>
        </w:rPr>
        <w:t>Inne: ……………</w:t>
      </w:r>
    </w:p>
    <w:p w14:paraId="4CE8D714" w14:textId="0B559673" w:rsidR="00B93B6D" w:rsidRPr="00474DEB" w:rsidRDefault="00B93B6D" w:rsidP="00E53E1F">
      <w:pPr>
        <w:spacing w:before="240" w:after="200" w:line="240" w:lineRule="auto"/>
        <w:ind w:firstLine="0"/>
        <w:jc w:val="center"/>
        <w:rPr>
          <w:rFonts w:cs="Arial"/>
          <w:b/>
          <w:bCs/>
          <w:szCs w:val="20"/>
        </w:rPr>
      </w:pPr>
      <w:r w:rsidRPr="00474DEB">
        <w:rPr>
          <w:rFonts w:cs="Arial"/>
          <w:b/>
          <w:bCs/>
          <w:szCs w:val="20"/>
        </w:rPr>
        <w:t>Część III. Potencjał kadrowy</w:t>
      </w:r>
    </w:p>
    <w:p w14:paraId="1B90099D" w14:textId="690053E6"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Ilu pracowników zatrudnia Państwa instytucja?</w:t>
      </w:r>
    </w:p>
    <w:tbl>
      <w:tblPr>
        <w:tblStyle w:val="Tabela-Siatka"/>
        <w:tblW w:w="0" w:type="auto"/>
        <w:jc w:val="center"/>
        <w:tblLook w:val="04A0" w:firstRow="1" w:lastRow="0" w:firstColumn="1" w:lastColumn="0" w:noHBand="0" w:noVBand="1"/>
      </w:tblPr>
      <w:tblGrid>
        <w:gridCol w:w="2807"/>
        <w:gridCol w:w="3142"/>
      </w:tblGrid>
      <w:tr w:rsidR="00474DEB" w:rsidRPr="00474DEB" w14:paraId="7F810251" w14:textId="77777777" w:rsidTr="00331B13">
        <w:trPr>
          <w:trHeight w:val="164"/>
          <w:jc w:val="center"/>
        </w:trPr>
        <w:tc>
          <w:tcPr>
            <w:tcW w:w="2807" w:type="dxa"/>
            <w:shd w:val="clear" w:color="auto" w:fill="E2EFD9" w:themeFill="accent6" w:themeFillTint="33"/>
            <w:vAlign w:val="center"/>
          </w:tcPr>
          <w:p w14:paraId="7FCD7C5C" w14:textId="77777777" w:rsidR="00B93B6D" w:rsidRPr="00474DEB" w:rsidRDefault="00B93B6D" w:rsidP="004639AE">
            <w:pPr>
              <w:spacing w:before="40" w:after="40" w:line="22" w:lineRule="atLeast"/>
              <w:ind w:firstLine="0"/>
              <w:jc w:val="center"/>
              <w:rPr>
                <w:b/>
                <w:sz w:val="16"/>
                <w:szCs w:val="16"/>
              </w:rPr>
            </w:pPr>
            <w:r w:rsidRPr="00474DEB">
              <w:rPr>
                <w:b/>
                <w:sz w:val="16"/>
                <w:szCs w:val="16"/>
              </w:rPr>
              <w:t>Zatrudnieni na etacie</w:t>
            </w:r>
          </w:p>
        </w:tc>
        <w:tc>
          <w:tcPr>
            <w:tcW w:w="3142" w:type="dxa"/>
            <w:shd w:val="clear" w:color="auto" w:fill="E2EFD9" w:themeFill="accent6" w:themeFillTint="33"/>
            <w:vAlign w:val="center"/>
          </w:tcPr>
          <w:p w14:paraId="0928DBB2" w14:textId="77777777" w:rsidR="00B93B6D" w:rsidRPr="00474DEB" w:rsidRDefault="00B93B6D" w:rsidP="004639AE">
            <w:pPr>
              <w:spacing w:before="40" w:after="40" w:line="22" w:lineRule="atLeast"/>
              <w:ind w:firstLine="0"/>
              <w:jc w:val="center"/>
              <w:rPr>
                <w:b/>
                <w:sz w:val="16"/>
                <w:szCs w:val="16"/>
              </w:rPr>
            </w:pPr>
            <w:r w:rsidRPr="00474DEB">
              <w:rPr>
                <w:b/>
                <w:sz w:val="16"/>
                <w:szCs w:val="16"/>
              </w:rPr>
              <w:t>Personel okresowy – pracownicy zewnętrzni, np. ekspert, konsultant</w:t>
            </w:r>
          </w:p>
        </w:tc>
      </w:tr>
      <w:tr w:rsidR="00474DEB" w:rsidRPr="00474DEB" w14:paraId="2587FAF4" w14:textId="77777777" w:rsidTr="00CB710B">
        <w:trPr>
          <w:trHeight w:val="40"/>
          <w:jc w:val="center"/>
        </w:trPr>
        <w:tc>
          <w:tcPr>
            <w:tcW w:w="2807" w:type="dxa"/>
            <w:vAlign w:val="center"/>
          </w:tcPr>
          <w:p w14:paraId="1342E8A5" w14:textId="77777777" w:rsidR="00B93B6D" w:rsidRPr="00474DEB" w:rsidRDefault="00B93B6D" w:rsidP="004639AE">
            <w:pPr>
              <w:spacing w:before="40" w:after="40" w:line="22" w:lineRule="atLeast"/>
              <w:ind w:firstLine="0"/>
              <w:jc w:val="center"/>
              <w:rPr>
                <w:sz w:val="16"/>
                <w:szCs w:val="16"/>
              </w:rPr>
            </w:pPr>
          </w:p>
        </w:tc>
        <w:tc>
          <w:tcPr>
            <w:tcW w:w="3142" w:type="dxa"/>
            <w:vAlign w:val="center"/>
          </w:tcPr>
          <w:p w14:paraId="08E3C84E" w14:textId="77777777" w:rsidR="00B93B6D" w:rsidRPr="00474DEB" w:rsidRDefault="00B93B6D" w:rsidP="004639AE">
            <w:pPr>
              <w:spacing w:before="40" w:after="40" w:line="22" w:lineRule="atLeast"/>
              <w:ind w:firstLine="0"/>
              <w:jc w:val="center"/>
              <w:rPr>
                <w:sz w:val="16"/>
                <w:szCs w:val="16"/>
              </w:rPr>
            </w:pPr>
          </w:p>
        </w:tc>
      </w:tr>
    </w:tbl>
    <w:p w14:paraId="6CB33955" w14:textId="7DCF0CE7" w:rsidR="00790B47" w:rsidRDefault="00790B47" w:rsidP="00B93B6D">
      <w:pPr>
        <w:spacing w:line="240" w:lineRule="auto"/>
        <w:ind w:firstLine="0"/>
        <w:rPr>
          <w:sz w:val="14"/>
          <w:szCs w:val="14"/>
        </w:rPr>
      </w:pPr>
    </w:p>
    <w:p w14:paraId="0B2EFE05" w14:textId="77777777" w:rsidR="00790B47" w:rsidRDefault="00790B47">
      <w:pPr>
        <w:spacing w:line="240" w:lineRule="auto"/>
        <w:ind w:firstLine="0"/>
        <w:jc w:val="left"/>
        <w:rPr>
          <w:sz w:val="14"/>
          <w:szCs w:val="14"/>
        </w:rPr>
      </w:pPr>
      <w:r>
        <w:rPr>
          <w:sz w:val="14"/>
          <w:szCs w:val="14"/>
        </w:rPr>
        <w:br w:type="page"/>
      </w:r>
    </w:p>
    <w:p w14:paraId="32AB51CA" w14:textId="474658C6"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lastRenderedPageBreak/>
        <w:t>Czy Państwa instytucja inwestuje w rozwój kadry pracowników?</w:t>
      </w:r>
    </w:p>
    <w:p w14:paraId="716D790A" w14:textId="08982F70" w:rsidR="00B93B6D" w:rsidRPr="00474DEB" w:rsidRDefault="00B93B6D" w:rsidP="00BF1BBE">
      <w:pPr>
        <w:pStyle w:val="Akapitzlist"/>
        <w:numPr>
          <w:ilvl w:val="0"/>
          <w:numId w:val="69"/>
        </w:numPr>
        <w:spacing w:before="40" w:after="40" w:line="240" w:lineRule="auto"/>
        <w:ind w:left="714" w:hanging="357"/>
        <w:contextualSpacing w:val="0"/>
        <w:rPr>
          <w:rFonts w:cs="Arial"/>
          <w:sz w:val="19"/>
          <w:szCs w:val="19"/>
        </w:rPr>
      </w:pPr>
      <w:r w:rsidRPr="00474DEB">
        <w:rPr>
          <w:rFonts w:cs="Arial"/>
          <w:sz w:val="19"/>
          <w:szCs w:val="19"/>
        </w:rPr>
        <w:t>Tak</w:t>
      </w:r>
    </w:p>
    <w:p w14:paraId="0FC9597D" w14:textId="1FBEFFC2" w:rsidR="00B93B6D" w:rsidRPr="00474DEB" w:rsidRDefault="00B93B6D" w:rsidP="00BF1BBE">
      <w:pPr>
        <w:pStyle w:val="Akapitzlist"/>
        <w:numPr>
          <w:ilvl w:val="0"/>
          <w:numId w:val="69"/>
        </w:numPr>
        <w:spacing w:before="40" w:after="40" w:line="240" w:lineRule="auto"/>
        <w:ind w:left="714" w:hanging="357"/>
        <w:contextualSpacing w:val="0"/>
        <w:rPr>
          <w:rFonts w:cs="Arial"/>
          <w:sz w:val="19"/>
          <w:szCs w:val="19"/>
        </w:rPr>
      </w:pPr>
      <w:r w:rsidRPr="00474DEB">
        <w:rPr>
          <w:rFonts w:cs="Arial"/>
          <w:sz w:val="19"/>
          <w:szCs w:val="19"/>
        </w:rPr>
        <w:t xml:space="preserve">Nie, dlaczego? …………. </w:t>
      </w:r>
      <w:r w:rsidR="0091325E" w:rsidRPr="00474DEB">
        <w:rPr>
          <w:rFonts w:cs="Arial"/>
          <w:sz w:val="19"/>
          <w:szCs w:val="19"/>
        </w:rPr>
        <w:sym w:font="Wingdings" w:char="F0E0"/>
      </w:r>
      <w:r w:rsidRPr="00474DEB">
        <w:rPr>
          <w:rFonts w:cs="Arial"/>
          <w:sz w:val="19"/>
          <w:szCs w:val="19"/>
        </w:rPr>
        <w:t xml:space="preserve"> przejście do pytania 39</w:t>
      </w:r>
    </w:p>
    <w:p w14:paraId="3A7AD6C5" w14:textId="77777777" w:rsidR="00B93B6D" w:rsidRPr="00790B47" w:rsidRDefault="00B93B6D" w:rsidP="00B93B6D">
      <w:pPr>
        <w:spacing w:line="240" w:lineRule="auto"/>
        <w:ind w:firstLine="0"/>
        <w:rPr>
          <w:rFonts w:cs="Arial"/>
          <w:sz w:val="14"/>
          <w:szCs w:val="14"/>
        </w:rPr>
      </w:pPr>
    </w:p>
    <w:p w14:paraId="158E0C8D" w14:textId="2ACBDBDC" w:rsidR="00B93B6D" w:rsidRPr="00474DEB" w:rsidRDefault="00B93B6D" w:rsidP="00BF1BBE">
      <w:pPr>
        <w:pStyle w:val="Akapitzlist"/>
        <w:numPr>
          <w:ilvl w:val="0"/>
          <w:numId w:val="73"/>
        </w:numPr>
        <w:spacing w:after="60" w:line="240" w:lineRule="auto"/>
        <w:ind w:left="284" w:hanging="284"/>
        <w:contextualSpacing w:val="0"/>
        <w:rPr>
          <w:b/>
          <w:bCs/>
          <w:sz w:val="19"/>
          <w:szCs w:val="19"/>
        </w:rPr>
      </w:pPr>
      <w:r w:rsidRPr="00474DEB">
        <w:rPr>
          <w:b/>
          <w:bCs/>
          <w:sz w:val="19"/>
          <w:szCs w:val="19"/>
        </w:rPr>
        <w:t>Jakie formy podnoszenia kompetencji i kwalifikacji są stosowane?</w:t>
      </w:r>
    </w:p>
    <w:p w14:paraId="05842D8E" w14:textId="77777777" w:rsidR="00B93B6D" w:rsidRPr="00474DEB" w:rsidRDefault="00B93B6D" w:rsidP="0091325E">
      <w:pPr>
        <w:spacing w:before="60" w:after="60" w:line="240" w:lineRule="auto"/>
        <w:ind w:firstLine="0"/>
        <w:rPr>
          <w:rFonts w:cs="Arial"/>
          <w:i/>
          <w:iCs/>
          <w:sz w:val="18"/>
          <w:szCs w:val="18"/>
        </w:rPr>
      </w:pPr>
      <w:r w:rsidRPr="00474DEB">
        <w:rPr>
          <w:rFonts w:cs="Arial"/>
          <w:i/>
          <w:iCs/>
          <w:sz w:val="18"/>
          <w:szCs w:val="18"/>
        </w:rPr>
        <w:t>/możliwość wielokrotnego wyboru odpowiedzi/</w:t>
      </w:r>
    </w:p>
    <w:tbl>
      <w:tblPr>
        <w:tblStyle w:val="Tabela-Siatka"/>
        <w:tblW w:w="4703" w:type="pct"/>
        <w:jc w:val="center"/>
        <w:tblLook w:val="04A0" w:firstRow="1" w:lastRow="0" w:firstColumn="1" w:lastColumn="0" w:noHBand="0" w:noVBand="1"/>
      </w:tblPr>
      <w:tblGrid>
        <w:gridCol w:w="3406"/>
        <w:gridCol w:w="851"/>
        <w:gridCol w:w="850"/>
        <w:gridCol w:w="851"/>
        <w:gridCol w:w="868"/>
        <w:gridCol w:w="950"/>
      </w:tblGrid>
      <w:tr w:rsidR="00474DEB" w:rsidRPr="00474DEB" w14:paraId="535B6A77" w14:textId="77777777" w:rsidTr="00331B13">
        <w:trPr>
          <w:trHeight w:val="170"/>
          <w:jc w:val="center"/>
        </w:trPr>
        <w:tc>
          <w:tcPr>
            <w:tcW w:w="3406" w:type="dxa"/>
            <w:shd w:val="clear" w:color="auto" w:fill="E2EFD9" w:themeFill="accent6" w:themeFillTint="33"/>
            <w:vAlign w:val="center"/>
          </w:tcPr>
          <w:p w14:paraId="3AD45A22" w14:textId="77777777" w:rsidR="00B93B6D" w:rsidRPr="00474DEB" w:rsidRDefault="00B93B6D" w:rsidP="004639AE">
            <w:pPr>
              <w:spacing w:before="40" w:after="40" w:line="22" w:lineRule="atLeast"/>
              <w:ind w:firstLine="0"/>
              <w:jc w:val="center"/>
              <w:rPr>
                <w:b/>
                <w:sz w:val="16"/>
                <w:szCs w:val="16"/>
              </w:rPr>
            </w:pPr>
          </w:p>
        </w:tc>
        <w:tc>
          <w:tcPr>
            <w:tcW w:w="851" w:type="dxa"/>
            <w:shd w:val="clear" w:color="auto" w:fill="E2EFD9" w:themeFill="accent6" w:themeFillTint="33"/>
            <w:vAlign w:val="center"/>
          </w:tcPr>
          <w:p w14:paraId="7F929101"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Bardzo często</w:t>
            </w:r>
          </w:p>
        </w:tc>
        <w:tc>
          <w:tcPr>
            <w:tcW w:w="850" w:type="dxa"/>
            <w:shd w:val="clear" w:color="auto" w:fill="E2EFD9" w:themeFill="accent6" w:themeFillTint="33"/>
            <w:vAlign w:val="center"/>
          </w:tcPr>
          <w:p w14:paraId="34D1DE95" w14:textId="77777777" w:rsidR="00B93B6D" w:rsidRPr="00474DEB" w:rsidRDefault="00B93B6D" w:rsidP="004639AE">
            <w:pPr>
              <w:spacing w:before="40" w:after="40" w:line="22" w:lineRule="atLeast"/>
              <w:ind w:firstLine="0"/>
              <w:jc w:val="center"/>
              <w:rPr>
                <w:b/>
                <w:sz w:val="16"/>
                <w:szCs w:val="16"/>
              </w:rPr>
            </w:pPr>
            <w:r w:rsidRPr="00474DEB">
              <w:rPr>
                <w:b/>
                <w:sz w:val="16"/>
                <w:szCs w:val="16"/>
              </w:rPr>
              <w:t>Często</w:t>
            </w:r>
          </w:p>
        </w:tc>
        <w:tc>
          <w:tcPr>
            <w:tcW w:w="851" w:type="dxa"/>
            <w:shd w:val="clear" w:color="auto" w:fill="E2EFD9" w:themeFill="accent6" w:themeFillTint="33"/>
            <w:vAlign w:val="center"/>
          </w:tcPr>
          <w:p w14:paraId="7254C07C" w14:textId="77777777" w:rsidR="00B93B6D" w:rsidRPr="00474DEB" w:rsidRDefault="00B93B6D" w:rsidP="004639AE">
            <w:pPr>
              <w:spacing w:before="40" w:after="40" w:line="22" w:lineRule="atLeast"/>
              <w:ind w:firstLine="0"/>
              <w:jc w:val="center"/>
              <w:rPr>
                <w:b/>
                <w:sz w:val="16"/>
                <w:szCs w:val="16"/>
              </w:rPr>
            </w:pPr>
            <w:r w:rsidRPr="00474DEB">
              <w:rPr>
                <w:b/>
                <w:sz w:val="16"/>
                <w:szCs w:val="16"/>
              </w:rPr>
              <w:t>Rzadko</w:t>
            </w:r>
          </w:p>
        </w:tc>
        <w:tc>
          <w:tcPr>
            <w:tcW w:w="868" w:type="dxa"/>
            <w:shd w:val="clear" w:color="auto" w:fill="E2EFD9" w:themeFill="accent6" w:themeFillTint="33"/>
            <w:vAlign w:val="center"/>
          </w:tcPr>
          <w:p w14:paraId="38694464"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Bardzo rzadko</w:t>
            </w:r>
          </w:p>
        </w:tc>
        <w:tc>
          <w:tcPr>
            <w:tcW w:w="950" w:type="dxa"/>
            <w:shd w:val="clear" w:color="auto" w:fill="E2EFD9" w:themeFill="accent6" w:themeFillTint="33"/>
            <w:vAlign w:val="center"/>
          </w:tcPr>
          <w:p w14:paraId="3971872C" w14:textId="77777777" w:rsidR="00B93B6D" w:rsidRPr="00474DEB" w:rsidRDefault="00B93B6D" w:rsidP="004639AE">
            <w:pPr>
              <w:spacing w:before="40" w:after="40" w:line="22" w:lineRule="atLeast"/>
              <w:ind w:firstLine="0"/>
              <w:jc w:val="center"/>
              <w:rPr>
                <w:b/>
                <w:sz w:val="16"/>
                <w:szCs w:val="16"/>
              </w:rPr>
            </w:pPr>
            <w:r w:rsidRPr="00474DEB">
              <w:rPr>
                <w:b/>
                <w:sz w:val="16"/>
                <w:szCs w:val="16"/>
              </w:rPr>
              <w:t>W ogóle</w:t>
            </w:r>
          </w:p>
        </w:tc>
      </w:tr>
      <w:tr w:rsidR="00474DEB" w:rsidRPr="00474DEB" w14:paraId="4A78E96D" w14:textId="77777777" w:rsidTr="00B150ED">
        <w:trPr>
          <w:trHeight w:val="41"/>
          <w:jc w:val="center"/>
        </w:trPr>
        <w:tc>
          <w:tcPr>
            <w:tcW w:w="3406" w:type="dxa"/>
          </w:tcPr>
          <w:p w14:paraId="75103C02" w14:textId="31C116A1" w:rsidR="00B93B6D" w:rsidRPr="00474DEB" w:rsidRDefault="00B93B6D" w:rsidP="004639AE">
            <w:pPr>
              <w:pStyle w:val="Akapitzlist"/>
              <w:numPr>
                <w:ilvl w:val="0"/>
                <w:numId w:val="70"/>
              </w:numPr>
              <w:spacing w:before="40" w:after="40" w:line="22" w:lineRule="atLeast"/>
              <w:ind w:left="170" w:hanging="170"/>
              <w:jc w:val="left"/>
              <w:rPr>
                <w:sz w:val="16"/>
                <w:szCs w:val="16"/>
              </w:rPr>
            </w:pPr>
            <w:r w:rsidRPr="00474DEB">
              <w:rPr>
                <w:rFonts w:cs="Arial"/>
                <w:sz w:val="16"/>
                <w:szCs w:val="16"/>
              </w:rPr>
              <w:t>Szkolenia zewnętrzne</w:t>
            </w:r>
          </w:p>
        </w:tc>
        <w:tc>
          <w:tcPr>
            <w:tcW w:w="851" w:type="dxa"/>
            <w:vAlign w:val="center"/>
          </w:tcPr>
          <w:p w14:paraId="0ADAFE55" w14:textId="77777777" w:rsidR="00B93B6D" w:rsidRPr="00474DEB" w:rsidRDefault="00B93B6D" w:rsidP="004639AE">
            <w:pPr>
              <w:spacing w:before="40" w:after="40" w:line="22" w:lineRule="atLeast"/>
              <w:ind w:firstLine="0"/>
              <w:jc w:val="center"/>
              <w:rPr>
                <w:sz w:val="16"/>
                <w:szCs w:val="16"/>
              </w:rPr>
            </w:pPr>
          </w:p>
        </w:tc>
        <w:tc>
          <w:tcPr>
            <w:tcW w:w="850" w:type="dxa"/>
          </w:tcPr>
          <w:p w14:paraId="0E5BC20C" w14:textId="77777777" w:rsidR="00B93B6D" w:rsidRPr="00474DEB" w:rsidRDefault="00B93B6D" w:rsidP="004639AE">
            <w:pPr>
              <w:spacing w:before="40" w:after="40" w:line="22" w:lineRule="atLeast"/>
              <w:ind w:firstLine="0"/>
              <w:jc w:val="center"/>
              <w:rPr>
                <w:sz w:val="16"/>
                <w:szCs w:val="16"/>
              </w:rPr>
            </w:pPr>
          </w:p>
        </w:tc>
        <w:tc>
          <w:tcPr>
            <w:tcW w:w="851" w:type="dxa"/>
          </w:tcPr>
          <w:p w14:paraId="712FFE8E" w14:textId="77777777" w:rsidR="00B93B6D" w:rsidRPr="00474DEB" w:rsidRDefault="00B93B6D" w:rsidP="004639AE">
            <w:pPr>
              <w:spacing w:before="40" w:after="40" w:line="22" w:lineRule="atLeast"/>
              <w:ind w:firstLine="0"/>
              <w:jc w:val="center"/>
              <w:rPr>
                <w:sz w:val="16"/>
                <w:szCs w:val="16"/>
              </w:rPr>
            </w:pPr>
          </w:p>
        </w:tc>
        <w:tc>
          <w:tcPr>
            <w:tcW w:w="868" w:type="dxa"/>
          </w:tcPr>
          <w:p w14:paraId="59457044" w14:textId="77777777" w:rsidR="00B93B6D" w:rsidRPr="00474DEB" w:rsidRDefault="00B93B6D" w:rsidP="004639AE">
            <w:pPr>
              <w:spacing w:before="40" w:after="40" w:line="22" w:lineRule="atLeast"/>
              <w:ind w:firstLine="0"/>
              <w:jc w:val="center"/>
              <w:rPr>
                <w:sz w:val="16"/>
                <w:szCs w:val="16"/>
              </w:rPr>
            </w:pPr>
          </w:p>
        </w:tc>
        <w:tc>
          <w:tcPr>
            <w:tcW w:w="950" w:type="dxa"/>
          </w:tcPr>
          <w:p w14:paraId="57F0C315" w14:textId="77777777" w:rsidR="00B93B6D" w:rsidRPr="00474DEB" w:rsidRDefault="00B93B6D" w:rsidP="004639AE">
            <w:pPr>
              <w:spacing w:before="40" w:after="40" w:line="22" w:lineRule="atLeast"/>
              <w:ind w:firstLine="0"/>
              <w:jc w:val="center"/>
              <w:rPr>
                <w:sz w:val="16"/>
                <w:szCs w:val="16"/>
              </w:rPr>
            </w:pPr>
          </w:p>
        </w:tc>
      </w:tr>
      <w:tr w:rsidR="00474DEB" w:rsidRPr="00474DEB" w14:paraId="6286B2CB" w14:textId="77777777" w:rsidTr="00B150ED">
        <w:trPr>
          <w:trHeight w:val="41"/>
          <w:jc w:val="center"/>
        </w:trPr>
        <w:tc>
          <w:tcPr>
            <w:tcW w:w="3406" w:type="dxa"/>
          </w:tcPr>
          <w:p w14:paraId="1B9FCA8C" w14:textId="1AAE59E8" w:rsidR="00B93B6D" w:rsidRPr="00474DEB" w:rsidRDefault="00B93B6D" w:rsidP="004639AE">
            <w:pPr>
              <w:pStyle w:val="Akapitzlist"/>
              <w:numPr>
                <w:ilvl w:val="0"/>
                <w:numId w:val="70"/>
              </w:numPr>
              <w:spacing w:before="40" w:after="40" w:line="22" w:lineRule="atLeast"/>
              <w:ind w:left="170" w:hanging="170"/>
              <w:jc w:val="left"/>
              <w:rPr>
                <w:sz w:val="16"/>
                <w:szCs w:val="16"/>
              </w:rPr>
            </w:pPr>
            <w:r w:rsidRPr="00474DEB">
              <w:rPr>
                <w:rFonts w:cs="Arial"/>
                <w:sz w:val="16"/>
                <w:szCs w:val="16"/>
              </w:rPr>
              <w:t xml:space="preserve">Szkolenia wewnętrzne </w:t>
            </w:r>
          </w:p>
        </w:tc>
        <w:tc>
          <w:tcPr>
            <w:tcW w:w="851" w:type="dxa"/>
            <w:vAlign w:val="center"/>
          </w:tcPr>
          <w:p w14:paraId="5C2A2F6E" w14:textId="77777777" w:rsidR="00B93B6D" w:rsidRPr="00474DEB" w:rsidRDefault="00B93B6D" w:rsidP="004639AE">
            <w:pPr>
              <w:spacing w:before="40" w:after="40" w:line="22" w:lineRule="atLeast"/>
              <w:ind w:firstLine="0"/>
              <w:jc w:val="center"/>
              <w:rPr>
                <w:sz w:val="16"/>
                <w:szCs w:val="16"/>
              </w:rPr>
            </w:pPr>
          </w:p>
        </w:tc>
        <w:tc>
          <w:tcPr>
            <w:tcW w:w="850" w:type="dxa"/>
          </w:tcPr>
          <w:p w14:paraId="596A6F3E" w14:textId="77777777" w:rsidR="00B93B6D" w:rsidRPr="00474DEB" w:rsidRDefault="00B93B6D" w:rsidP="004639AE">
            <w:pPr>
              <w:spacing w:before="40" w:after="40" w:line="22" w:lineRule="atLeast"/>
              <w:ind w:firstLine="0"/>
              <w:jc w:val="center"/>
              <w:rPr>
                <w:sz w:val="16"/>
                <w:szCs w:val="16"/>
              </w:rPr>
            </w:pPr>
          </w:p>
        </w:tc>
        <w:tc>
          <w:tcPr>
            <w:tcW w:w="851" w:type="dxa"/>
          </w:tcPr>
          <w:p w14:paraId="633A8705" w14:textId="77777777" w:rsidR="00B93B6D" w:rsidRPr="00474DEB" w:rsidRDefault="00B93B6D" w:rsidP="004639AE">
            <w:pPr>
              <w:spacing w:before="40" w:after="40" w:line="22" w:lineRule="atLeast"/>
              <w:ind w:firstLine="0"/>
              <w:jc w:val="center"/>
              <w:rPr>
                <w:sz w:val="16"/>
                <w:szCs w:val="16"/>
              </w:rPr>
            </w:pPr>
          </w:p>
        </w:tc>
        <w:tc>
          <w:tcPr>
            <w:tcW w:w="868" w:type="dxa"/>
          </w:tcPr>
          <w:p w14:paraId="575AC16D" w14:textId="77777777" w:rsidR="00B93B6D" w:rsidRPr="00474DEB" w:rsidRDefault="00B93B6D" w:rsidP="004639AE">
            <w:pPr>
              <w:spacing w:before="40" w:after="40" w:line="22" w:lineRule="atLeast"/>
              <w:ind w:firstLine="0"/>
              <w:jc w:val="center"/>
              <w:rPr>
                <w:sz w:val="16"/>
                <w:szCs w:val="16"/>
              </w:rPr>
            </w:pPr>
          </w:p>
        </w:tc>
        <w:tc>
          <w:tcPr>
            <w:tcW w:w="950" w:type="dxa"/>
          </w:tcPr>
          <w:p w14:paraId="4FBB610B" w14:textId="77777777" w:rsidR="00B93B6D" w:rsidRPr="00474DEB" w:rsidRDefault="00B93B6D" w:rsidP="004639AE">
            <w:pPr>
              <w:spacing w:before="40" w:after="40" w:line="22" w:lineRule="atLeast"/>
              <w:ind w:firstLine="0"/>
              <w:jc w:val="center"/>
              <w:rPr>
                <w:sz w:val="16"/>
                <w:szCs w:val="16"/>
              </w:rPr>
            </w:pPr>
          </w:p>
        </w:tc>
      </w:tr>
      <w:tr w:rsidR="00474DEB" w:rsidRPr="00474DEB" w14:paraId="58559B27" w14:textId="77777777" w:rsidTr="00B150ED">
        <w:trPr>
          <w:trHeight w:val="189"/>
          <w:jc w:val="center"/>
        </w:trPr>
        <w:tc>
          <w:tcPr>
            <w:tcW w:w="3406" w:type="dxa"/>
          </w:tcPr>
          <w:p w14:paraId="648600BE" w14:textId="59F97DEC" w:rsidR="00B93B6D" w:rsidRPr="00474DEB" w:rsidRDefault="00B93B6D" w:rsidP="004639AE">
            <w:pPr>
              <w:pStyle w:val="Akapitzlist"/>
              <w:numPr>
                <w:ilvl w:val="0"/>
                <w:numId w:val="70"/>
              </w:numPr>
              <w:spacing w:before="40" w:after="40" w:line="22" w:lineRule="atLeast"/>
              <w:ind w:left="170" w:hanging="170"/>
              <w:jc w:val="left"/>
              <w:rPr>
                <w:sz w:val="16"/>
                <w:szCs w:val="16"/>
              </w:rPr>
            </w:pPr>
            <w:r w:rsidRPr="00474DEB">
              <w:rPr>
                <w:rFonts w:cs="Arial"/>
                <w:sz w:val="16"/>
                <w:szCs w:val="16"/>
              </w:rPr>
              <w:t xml:space="preserve">Planowanie i realizacja indywidualnych karier zawodowych </w:t>
            </w:r>
          </w:p>
        </w:tc>
        <w:tc>
          <w:tcPr>
            <w:tcW w:w="851" w:type="dxa"/>
            <w:vAlign w:val="center"/>
          </w:tcPr>
          <w:p w14:paraId="03D7618D" w14:textId="77777777" w:rsidR="00B93B6D" w:rsidRPr="00474DEB" w:rsidRDefault="00B93B6D" w:rsidP="004639AE">
            <w:pPr>
              <w:spacing w:before="40" w:after="40" w:line="22" w:lineRule="atLeast"/>
              <w:ind w:firstLine="0"/>
              <w:jc w:val="center"/>
              <w:rPr>
                <w:sz w:val="16"/>
                <w:szCs w:val="16"/>
              </w:rPr>
            </w:pPr>
          </w:p>
        </w:tc>
        <w:tc>
          <w:tcPr>
            <w:tcW w:w="850" w:type="dxa"/>
          </w:tcPr>
          <w:p w14:paraId="78C6209B" w14:textId="77777777" w:rsidR="00B93B6D" w:rsidRPr="00474DEB" w:rsidRDefault="00B93B6D" w:rsidP="004639AE">
            <w:pPr>
              <w:spacing w:before="40" w:after="40" w:line="22" w:lineRule="atLeast"/>
              <w:ind w:firstLine="0"/>
              <w:jc w:val="center"/>
              <w:rPr>
                <w:sz w:val="16"/>
                <w:szCs w:val="16"/>
              </w:rPr>
            </w:pPr>
          </w:p>
        </w:tc>
        <w:tc>
          <w:tcPr>
            <w:tcW w:w="851" w:type="dxa"/>
          </w:tcPr>
          <w:p w14:paraId="63DDD7F6" w14:textId="77777777" w:rsidR="00B93B6D" w:rsidRPr="00474DEB" w:rsidRDefault="00B93B6D" w:rsidP="004639AE">
            <w:pPr>
              <w:spacing w:before="40" w:after="40" w:line="22" w:lineRule="atLeast"/>
              <w:ind w:firstLine="0"/>
              <w:jc w:val="center"/>
              <w:rPr>
                <w:sz w:val="16"/>
                <w:szCs w:val="16"/>
              </w:rPr>
            </w:pPr>
          </w:p>
        </w:tc>
        <w:tc>
          <w:tcPr>
            <w:tcW w:w="868" w:type="dxa"/>
          </w:tcPr>
          <w:p w14:paraId="50B2E9BC" w14:textId="77777777" w:rsidR="00B93B6D" w:rsidRPr="00474DEB" w:rsidRDefault="00B93B6D" w:rsidP="004639AE">
            <w:pPr>
              <w:spacing w:before="40" w:after="40" w:line="22" w:lineRule="atLeast"/>
              <w:ind w:firstLine="0"/>
              <w:jc w:val="center"/>
              <w:rPr>
                <w:sz w:val="16"/>
                <w:szCs w:val="16"/>
              </w:rPr>
            </w:pPr>
          </w:p>
        </w:tc>
        <w:tc>
          <w:tcPr>
            <w:tcW w:w="950" w:type="dxa"/>
          </w:tcPr>
          <w:p w14:paraId="7ABDA450" w14:textId="77777777" w:rsidR="00B93B6D" w:rsidRPr="00474DEB" w:rsidRDefault="00B93B6D" w:rsidP="004639AE">
            <w:pPr>
              <w:spacing w:before="40" w:after="40" w:line="22" w:lineRule="atLeast"/>
              <w:ind w:firstLine="0"/>
              <w:jc w:val="center"/>
              <w:rPr>
                <w:sz w:val="16"/>
                <w:szCs w:val="16"/>
              </w:rPr>
            </w:pPr>
          </w:p>
        </w:tc>
      </w:tr>
      <w:tr w:rsidR="00474DEB" w:rsidRPr="00474DEB" w14:paraId="2785B815" w14:textId="77777777" w:rsidTr="00B150ED">
        <w:trPr>
          <w:trHeight w:val="41"/>
          <w:jc w:val="center"/>
        </w:trPr>
        <w:tc>
          <w:tcPr>
            <w:tcW w:w="3406" w:type="dxa"/>
          </w:tcPr>
          <w:p w14:paraId="672E1E60" w14:textId="1B4E6354" w:rsidR="00B93B6D" w:rsidRPr="00474DEB" w:rsidRDefault="00B93B6D" w:rsidP="004639AE">
            <w:pPr>
              <w:pStyle w:val="Akapitzlist"/>
              <w:numPr>
                <w:ilvl w:val="0"/>
                <w:numId w:val="70"/>
              </w:numPr>
              <w:spacing w:before="40" w:after="40" w:line="22" w:lineRule="atLeast"/>
              <w:ind w:left="170" w:hanging="170"/>
              <w:jc w:val="left"/>
              <w:rPr>
                <w:sz w:val="16"/>
                <w:szCs w:val="16"/>
              </w:rPr>
            </w:pPr>
            <w:r w:rsidRPr="00474DEB">
              <w:rPr>
                <w:rFonts w:cs="Arial"/>
                <w:sz w:val="16"/>
                <w:szCs w:val="16"/>
              </w:rPr>
              <w:t>Kursy, seminaria, studia podyplomowe</w:t>
            </w:r>
          </w:p>
        </w:tc>
        <w:tc>
          <w:tcPr>
            <w:tcW w:w="851" w:type="dxa"/>
            <w:vAlign w:val="center"/>
          </w:tcPr>
          <w:p w14:paraId="6F5048B3" w14:textId="77777777" w:rsidR="00B93B6D" w:rsidRPr="00474DEB" w:rsidRDefault="00B93B6D" w:rsidP="004639AE">
            <w:pPr>
              <w:spacing w:before="40" w:after="40" w:line="22" w:lineRule="atLeast"/>
              <w:ind w:firstLine="0"/>
              <w:jc w:val="center"/>
              <w:rPr>
                <w:sz w:val="16"/>
                <w:szCs w:val="16"/>
              </w:rPr>
            </w:pPr>
          </w:p>
        </w:tc>
        <w:tc>
          <w:tcPr>
            <w:tcW w:w="850" w:type="dxa"/>
          </w:tcPr>
          <w:p w14:paraId="7601F695" w14:textId="77777777" w:rsidR="00B93B6D" w:rsidRPr="00474DEB" w:rsidRDefault="00B93B6D" w:rsidP="004639AE">
            <w:pPr>
              <w:spacing w:before="40" w:after="40" w:line="22" w:lineRule="atLeast"/>
              <w:ind w:firstLine="0"/>
              <w:jc w:val="center"/>
              <w:rPr>
                <w:sz w:val="16"/>
                <w:szCs w:val="16"/>
              </w:rPr>
            </w:pPr>
          </w:p>
        </w:tc>
        <w:tc>
          <w:tcPr>
            <w:tcW w:w="851" w:type="dxa"/>
          </w:tcPr>
          <w:p w14:paraId="445DA033" w14:textId="77777777" w:rsidR="00B93B6D" w:rsidRPr="00474DEB" w:rsidRDefault="00B93B6D" w:rsidP="004639AE">
            <w:pPr>
              <w:spacing w:before="40" w:after="40" w:line="22" w:lineRule="atLeast"/>
              <w:ind w:firstLine="0"/>
              <w:jc w:val="center"/>
              <w:rPr>
                <w:sz w:val="16"/>
                <w:szCs w:val="16"/>
              </w:rPr>
            </w:pPr>
          </w:p>
        </w:tc>
        <w:tc>
          <w:tcPr>
            <w:tcW w:w="868" w:type="dxa"/>
          </w:tcPr>
          <w:p w14:paraId="56D797EC" w14:textId="77777777" w:rsidR="00B93B6D" w:rsidRPr="00474DEB" w:rsidRDefault="00B93B6D" w:rsidP="004639AE">
            <w:pPr>
              <w:spacing w:before="40" w:after="40" w:line="22" w:lineRule="atLeast"/>
              <w:ind w:firstLine="0"/>
              <w:jc w:val="center"/>
              <w:rPr>
                <w:sz w:val="16"/>
                <w:szCs w:val="16"/>
              </w:rPr>
            </w:pPr>
          </w:p>
        </w:tc>
        <w:tc>
          <w:tcPr>
            <w:tcW w:w="950" w:type="dxa"/>
          </w:tcPr>
          <w:p w14:paraId="27EC18F2" w14:textId="77777777" w:rsidR="00B93B6D" w:rsidRPr="00474DEB" w:rsidRDefault="00B93B6D" w:rsidP="004639AE">
            <w:pPr>
              <w:spacing w:before="40" w:after="40" w:line="22" w:lineRule="atLeast"/>
              <w:ind w:firstLine="0"/>
              <w:jc w:val="center"/>
              <w:rPr>
                <w:sz w:val="16"/>
                <w:szCs w:val="16"/>
              </w:rPr>
            </w:pPr>
          </w:p>
        </w:tc>
      </w:tr>
      <w:tr w:rsidR="00474DEB" w:rsidRPr="00474DEB" w14:paraId="1221C7B1" w14:textId="77777777" w:rsidTr="00B150ED">
        <w:trPr>
          <w:trHeight w:val="41"/>
          <w:jc w:val="center"/>
        </w:trPr>
        <w:tc>
          <w:tcPr>
            <w:tcW w:w="3406" w:type="dxa"/>
          </w:tcPr>
          <w:p w14:paraId="4FF3D1FF" w14:textId="7C4C177C" w:rsidR="00B93B6D" w:rsidRPr="00474DEB" w:rsidRDefault="00B93B6D" w:rsidP="004639AE">
            <w:pPr>
              <w:pStyle w:val="Akapitzlist"/>
              <w:numPr>
                <w:ilvl w:val="0"/>
                <w:numId w:val="70"/>
              </w:numPr>
              <w:spacing w:before="40" w:after="40" w:line="22" w:lineRule="atLeast"/>
              <w:ind w:left="170" w:hanging="170"/>
              <w:jc w:val="left"/>
              <w:rPr>
                <w:sz w:val="16"/>
                <w:szCs w:val="16"/>
              </w:rPr>
            </w:pPr>
            <w:r w:rsidRPr="00474DEB">
              <w:rPr>
                <w:rFonts w:cs="Arial"/>
                <w:sz w:val="16"/>
                <w:szCs w:val="16"/>
              </w:rPr>
              <w:t>Coaching</w:t>
            </w:r>
          </w:p>
        </w:tc>
        <w:tc>
          <w:tcPr>
            <w:tcW w:w="851" w:type="dxa"/>
            <w:vAlign w:val="center"/>
          </w:tcPr>
          <w:p w14:paraId="57CC11B5" w14:textId="77777777" w:rsidR="00B93B6D" w:rsidRPr="00474DEB" w:rsidRDefault="00B93B6D" w:rsidP="004639AE">
            <w:pPr>
              <w:spacing w:before="40" w:after="40" w:line="22" w:lineRule="atLeast"/>
              <w:ind w:firstLine="0"/>
              <w:jc w:val="center"/>
              <w:rPr>
                <w:sz w:val="16"/>
                <w:szCs w:val="16"/>
              </w:rPr>
            </w:pPr>
          </w:p>
        </w:tc>
        <w:tc>
          <w:tcPr>
            <w:tcW w:w="850" w:type="dxa"/>
          </w:tcPr>
          <w:p w14:paraId="4AD02013" w14:textId="77777777" w:rsidR="00B93B6D" w:rsidRPr="00474DEB" w:rsidRDefault="00B93B6D" w:rsidP="004639AE">
            <w:pPr>
              <w:spacing w:before="40" w:after="40" w:line="22" w:lineRule="atLeast"/>
              <w:ind w:firstLine="0"/>
              <w:jc w:val="center"/>
              <w:rPr>
                <w:sz w:val="16"/>
                <w:szCs w:val="16"/>
              </w:rPr>
            </w:pPr>
          </w:p>
        </w:tc>
        <w:tc>
          <w:tcPr>
            <w:tcW w:w="851" w:type="dxa"/>
          </w:tcPr>
          <w:p w14:paraId="2D6B5225" w14:textId="77777777" w:rsidR="00B93B6D" w:rsidRPr="00474DEB" w:rsidRDefault="00B93B6D" w:rsidP="004639AE">
            <w:pPr>
              <w:spacing w:before="40" w:after="40" w:line="22" w:lineRule="atLeast"/>
              <w:ind w:firstLine="0"/>
              <w:jc w:val="center"/>
              <w:rPr>
                <w:sz w:val="16"/>
                <w:szCs w:val="16"/>
              </w:rPr>
            </w:pPr>
          </w:p>
        </w:tc>
        <w:tc>
          <w:tcPr>
            <w:tcW w:w="868" w:type="dxa"/>
          </w:tcPr>
          <w:p w14:paraId="093B15BC" w14:textId="77777777" w:rsidR="00B93B6D" w:rsidRPr="00474DEB" w:rsidRDefault="00B93B6D" w:rsidP="004639AE">
            <w:pPr>
              <w:spacing w:before="40" w:after="40" w:line="22" w:lineRule="atLeast"/>
              <w:ind w:firstLine="0"/>
              <w:jc w:val="center"/>
              <w:rPr>
                <w:sz w:val="16"/>
                <w:szCs w:val="16"/>
              </w:rPr>
            </w:pPr>
          </w:p>
        </w:tc>
        <w:tc>
          <w:tcPr>
            <w:tcW w:w="950" w:type="dxa"/>
          </w:tcPr>
          <w:p w14:paraId="3ABD7AEE" w14:textId="77777777" w:rsidR="00B93B6D" w:rsidRPr="00474DEB" w:rsidRDefault="00B93B6D" w:rsidP="004639AE">
            <w:pPr>
              <w:spacing w:before="40" w:after="40" w:line="22" w:lineRule="atLeast"/>
              <w:ind w:firstLine="0"/>
              <w:jc w:val="center"/>
              <w:rPr>
                <w:sz w:val="16"/>
                <w:szCs w:val="16"/>
              </w:rPr>
            </w:pPr>
          </w:p>
        </w:tc>
      </w:tr>
      <w:tr w:rsidR="00474DEB" w:rsidRPr="00474DEB" w14:paraId="19B41CEC" w14:textId="77777777" w:rsidTr="00B150ED">
        <w:trPr>
          <w:trHeight w:val="41"/>
          <w:jc w:val="center"/>
        </w:trPr>
        <w:tc>
          <w:tcPr>
            <w:tcW w:w="3406" w:type="dxa"/>
          </w:tcPr>
          <w:p w14:paraId="34F692DD" w14:textId="0971BC3B" w:rsidR="00B93B6D" w:rsidRPr="00474DEB" w:rsidRDefault="00B93B6D" w:rsidP="004639AE">
            <w:pPr>
              <w:pStyle w:val="Akapitzlist"/>
              <w:numPr>
                <w:ilvl w:val="0"/>
                <w:numId w:val="70"/>
              </w:numPr>
              <w:spacing w:before="40" w:after="40" w:line="22" w:lineRule="atLeast"/>
              <w:ind w:left="170" w:hanging="170"/>
              <w:jc w:val="left"/>
              <w:rPr>
                <w:sz w:val="16"/>
                <w:szCs w:val="16"/>
              </w:rPr>
            </w:pPr>
            <w:r w:rsidRPr="00474DEB">
              <w:rPr>
                <w:rFonts w:cs="Arial"/>
                <w:sz w:val="16"/>
                <w:szCs w:val="16"/>
              </w:rPr>
              <w:t>Inne metody: …………</w:t>
            </w:r>
          </w:p>
        </w:tc>
        <w:tc>
          <w:tcPr>
            <w:tcW w:w="851" w:type="dxa"/>
            <w:vAlign w:val="center"/>
          </w:tcPr>
          <w:p w14:paraId="726CFFA6" w14:textId="77777777" w:rsidR="00B93B6D" w:rsidRPr="00474DEB" w:rsidRDefault="00B93B6D" w:rsidP="004639AE">
            <w:pPr>
              <w:spacing w:before="40" w:after="40" w:line="22" w:lineRule="atLeast"/>
              <w:ind w:firstLine="0"/>
              <w:jc w:val="center"/>
              <w:rPr>
                <w:sz w:val="16"/>
                <w:szCs w:val="16"/>
              </w:rPr>
            </w:pPr>
          </w:p>
        </w:tc>
        <w:tc>
          <w:tcPr>
            <w:tcW w:w="850" w:type="dxa"/>
          </w:tcPr>
          <w:p w14:paraId="5A987B90" w14:textId="77777777" w:rsidR="00B93B6D" w:rsidRPr="00474DEB" w:rsidRDefault="00B93B6D" w:rsidP="004639AE">
            <w:pPr>
              <w:spacing w:before="40" w:after="40" w:line="22" w:lineRule="atLeast"/>
              <w:ind w:firstLine="0"/>
              <w:jc w:val="center"/>
              <w:rPr>
                <w:sz w:val="16"/>
                <w:szCs w:val="16"/>
              </w:rPr>
            </w:pPr>
          </w:p>
        </w:tc>
        <w:tc>
          <w:tcPr>
            <w:tcW w:w="851" w:type="dxa"/>
          </w:tcPr>
          <w:p w14:paraId="26C931AF" w14:textId="77777777" w:rsidR="00B93B6D" w:rsidRPr="00474DEB" w:rsidRDefault="00B93B6D" w:rsidP="004639AE">
            <w:pPr>
              <w:spacing w:before="40" w:after="40" w:line="22" w:lineRule="atLeast"/>
              <w:ind w:firstLine="0"/>
              <w:jc w:val="center"/>
              <w:rPr>
                <w:sz w:val="16"/>
                <w:szCs w:val="16"/>
              </w:rPr>
            </w:pPr>
          </w:p>
        </w:tc>
        <w:tc>
          <w:tcPr>
            <w:tcW w:w="868" w:type="dxa"/>
          </w:tcPr>
          <w:p w14:paraId="0F83CF68" w14:textId="77777777" w:rsidR="00B93B6D" w:rsidRPr="00474DEB" w:rsidRDefault="00B93B6D" w:rsidP="004639AE">
            <w:pPr>
              <w:spacing w:before="40" w:after="40" w:line="22" w:lineRule="atLeast"/>
              <w:ind w:firstLine="0"/>
              <w:jc w:val="center"/>
              <w:rPr>
                <w:sz w:val="16"/>
                <w:szCs w:val="16"/>
              </w:rPr>
            </w:pPr>
          </w:p>
        </w:tc>
        <w:tc>
          <w:tcPr>
            <w:tcW w:w="950" w:type="dxa"/>
          </w:tcPr>
          <w:p w14:paraId="4EB89189" w14:textId="77777777" w:rsidR="00B93B6D" w:rsidRPr="00474DEB" w:rsidRDefault="00B93B6D" w:rsidP="004639AE">
            <w:pPr>
              <w:spacing w:before="40" w:after="40" w:line="22" w:lineRule="atLeast"/>
              <w:ind w:firstLine="0"/>
              <w:jc w:val="center"/>
              <w:rPr>
                <w:sz w:val="16"/>
                <w:szCs w:val="16"/>
              </w:rPr>
            </w:pPr>
          </w:p>
        </w:tc>
      </w:tr>
    </w:tbl>
    <w:p w14:paraId="2BEA327A" w14:textId="77777777" w:rsidR="00B93B6D" w:rsidRPr="00474DEB" w:rsidRDefault="00B93B6D" w:rsidP="00474DEB">
      <w:pPr>
        <w:spacing w:before="300" w:after="240" w:line="240" w:lineRule="auto"/>
        <w:ind w:firstLine="0"/>
        <w:jc w:val="center"/>
        <w:rPr>
          <w:rFonts w:cs="Arial"/>
          <w:b/>
          <w:bCs/>
          <w:szCs w:val="20"/>
        </w:rPr>
      </w:pPr>
      <w:r w:rsidRPr="00474DEB">
        <w:rPr>
          <w:rFonts w:cs="Arial"/>
          <w:b/>
          <w:bCs/>
          <w:szCs w:val="20"/>
        </w:rPr>
        <w:t>Część IV. Bariery prowadzenia działalności oraz potrzeby instytucji otoczenia biznesu</w:t>
      </w:r>
    </w:p>
    <w:p w14:paraId="529F3B60" w14:textId="01B1EDD9"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t>Jakiego rodzaju bariery dla swojej działalności Państwo identyfikujecie?</w:t>
      </w:r>
    </w:p>
    <w:p w14:paraId="41B5AF89" w14:textId="77777777" w:rsidR="00B93B6D" w:rsidRPr="00474DEB" w:rsidRDefault="00B93B6D" w:rsidP="006F3970">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721BF68E" w14:textId="51E07F66" w:rsidR="00B93B6D" w:rsidRPr="00474DEB" w:rsidRDefault="00B93B6D" w:rsidP="00BF1BBE">
      <w:pPr>
        <w:pStyle w:val="Akapitzlist"/>
        <w:numPr>
          <w:ilvl w:val="0"/>
          <w:numId w:val="71"/>
        </w:numPr>
        <w:spacing w:before="40" w:after="40" w:line="240" w:lineRule="auto"/>
        <w:ind w:left="714" w:hanging="357"/>
        <w:contextualSpacing w:val="0"/>
        <w:rPr>
          <w:sz w:val="19"/>
          <w:szCs w:val="19"/>
        </w:rPr>
      </w:pPr>
      <w:r w:rsidRPr="00474DEB">
        <w:rPr>
          <w:sz w:val="19"/>
          <w:szCs w:val="19"/>
        </w:rPr>
        <w:t>Bariery finansowe</w:t>
      </w:r>
    </w:p>
    <w:p w14:paraId="35CE92FB" w14:textId="4E939FD3" w:rsidR="00B93B6D" w:rsidRPr="00474DEB" w:rsidRDefault="00B93B6D" w:rsidP="00BF1BBE">
      <w:pPr>
        <w:pStyle w:val="Akapitzlist"/>
        <w:numPr>
          <w:ilvl w:val="0"/>
          <w:numId w:val="71"/>
        </w:numPr>
        <w:spacing w:before="40" w:after="40" w:line="240" w:lineRule="auto"/>
        <w:ind w:left="714" w:hanging="357"/>
        <w:contextualSpacing w:val="0"/>
        <w:rPr>
          <w:sz w:val="19"/>
          <w:szCs w:val="19"/>
        </w:rPr>
      </w:pPr>
      <w:r w:rsidRPr="00474DEB">
        <w:rPr>
          <w:sz w:val="19"/>
          <w:szCs w:val="19"/>
        </w:rPr>
        <w:t>Niewielki popyt na oferowane usługi</w:t>
      </w:r>
    </w:p>
    <w:p w14:paraId="50E98884" w14:textId="572F8E83" w:rsidR="00B93B6D" w:rsidRPr="00474DEB" w:rsidRDefault="00B93B6D" w:rsidP="00BF1BBE">
      <w:pPr>
        <w:pStyle w:val="Akapitzlist"/>
        <w:numPr>
          <w:ilvl w:val="0"/>
          <w:numId w:val="71"/>
        </w:numPr>
        <w:spacing w:before="40" w:after="40" w:line="240" w:lineRule="auto"/>
        <w:ind w:left="714" w:hanging="357"/>
        <w:contextualSpacing w:val="0"/>
        <w:rPr>
          <w:sz w:val="19"/>
          <w:szCs w:val="19"/>
        </w:rPr>
      </w:pPr>
      <w:r w:rsidRPr="00474DEB">
        <w:rPr>
          <w:sz w:val="19"/>
          <w:szCs w:val="19"/>
        </w:rPr>
        <w:t>Niedopasowanie oferty do potrzeb rynku</w:t>
      </w:r>
    </w:p>
    <w:p w14:paraId="2A2707EC" w14:textId="042861FB" w:rsidR="00B93B6D" w:rsidRPr="00474DEB" w:rsidRDefault="00B93B6D" w:rsidP="00BF1BBE">
      <w:pPr>
        <w:pStyle w:val="Akapitzlist"/>
        <w:numPr>
          <w:ilvl w:val="0"/>
          <w:numId w:val="71"/>
        </w:numPr>
        <w:spacing w:before="40" w:after="40" w:line="240" w:lineRule="auto"/>
        <w:ind w:left="714" w:hanging="357"/>
        <w:contextualSpacing w:val="0"/>
        <w:rPr>
          <w:sz w:val="19"/>
          <w:szCs w:val="19"/>
        </w:rPr>
      </w:pPr>
      <w:r w:rsidRPr="00474DEB">
        <w:rPr>
          <w:sz w:val="19"/>
          <w:szCs w:val="19"/>
        </w:rPr>
        <w:t>Niedostatecznie wykwalifikowana kadra pracowników</w:t>
      </w:r>
    </w:p>
    <w:p w14:paraId="3667A5A7" w14:textId="0677F554" w:rsidR="00B93B6D" w:rsidRPr="00474DEB" w:rsidRDefault="00B93B6D" w:rsidP="00BF1BBE">
      <w:pPr>
        <w:pStyle w:val="Akapitzlist"/>
        <w:numPr>
          <w:ilvl w:val="0"/>
          <w:numId w:val="71"/>
        </w:numPr>
        <w:spacing w:before="40" w:after="40" w:line="240" w:lineRule="auto"/>
        <w:ind w:left="714" w:hanging="357"/>
        <w:contextualSpacing w:val="0"/>
        <w:rPr>
          <w:sz w:val="19"/>
          <w:szCs w:val="19"/>
        </w:rPr>
      </w:pPr>
      <w:r w:rsidRPr="00474DEB">
        <w:rPr>
          <w:sz w:val="19"/>
          <w:szCs w:val="19"/>
        </w:rPr>
        <w:t>Niewystarczająco rozwinięta infrastruktura i baza lokalowa</w:t>
      </w:r>
    </w:p>
    <w:p w14:paraId="414AC4FF" w14:textId="60BA30E6" w:rsidR="00B93B6D" w:rsidRPr="00474DEB" w:rsidRDefault="00B93B6D" w:rsidP="00BF1BBE">
      <w:pPr>
        <w:pStyle w:val="Akapitzlist"/>
        <w:numPr>
          <w:ilvl w:val="0"/>
          <w:numId w:val="71"/>
        </w:numPr>
        <w:spacing w:before="40" w:after="40" w:line="240" w:lineRule="auto"/>
        <w:ind w:left="714" w:hanging="357"/>
        <w:contextualSpacing w:val="0"/>
        <w:rPr>
          <w:sz w:val="19"/>
          <w:szCs w:val="19"/>
        </w:rPr>
      </w:pPr>
      <w:r w:rsidRPr="00474DEB">
        <w:rPr>
          <w:sz w:val="19"/>
          <w:szCs w:val="19"/>
        </w:rPr>
        <w:t>Przyzwyczajenie przedsiębiorstw do nieodpłatnych form wsparcia</w:t>
      </w:r>
    </w:p>
    <w:p w14:paraId="6C742F7E" w14:textId="20D02D65" w:rsidR="00B93B6D" w:rsidRPr="00474DEB" w:rsidRDefault="00B93B6D" w:rsidP="00BF1BBE">
      <w:pPr>
        <w:pStyle w:val="Akapitzlist"/>
        <w:numPr>
          <w:ilvl w:val="0"/>
          <w:numId w:val="71"/>
        </w:numPr>
        <w:spacing w:before="40" w:after="40" w:line="240" w:lineRule="auto"/>
        <w:ind w:left="714" w:hanging="357"/>
        <w:contextualSpacing w:val="0"/>
        <w:rPr>
          <w:rFonts w:cs="Arial"/>
          <w:sz w:val="19"/>
          <w:szCs w:val="19"/>
        </w:rPr>
      </w:pPr>
      <w:r w:rsidRPr="00474DEB">
        <w:rPr>
          <w:sz w:val="19"/>
          <w:szCs w:val="19"/>
        </w:rPr>
        <w:t>Inne: ………….</w:t>
      </w:r>
    </w:p>
    <w:p w14:paraId="404EF234" w14:textId="77777777" w:rsidR="00B93B6D" w:rsidRPr="00790B47" w:rsidRDefault="00B93B6D" w:rsidP="00B93B6D">
      <w:pPr>
        <w:spacing w:line="240" w:lineRule="auto"/>
        <w:ind w:firstLine="0"/>
        <w:rPr>
          <w:sz w:val="14"/>
          <w:szCs w:val="14"/>
        </w:rPr>
      </w:pPr>
    </w:p>
    <w:p w14:paraId="2FAE916E" w14:textId="7256E1A8"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t>Jaki wpływ na Państwa działalność mają wskazane bariery?</w:t>
      </w:r>
    </w:p>
    <w:p w14:paraId="570DE8F3" w14:textId="77777777" w:rsidR="00B93B6D" w:rsidRPr="00474DEB" w:rsidRDefault="00B93B6D" w:rsidP="006F3970">
      <w:pPr>
        <w:spacing w:before="60" w:after="60" w:line="240" w:lineRule="auto"/>
        <w:ind w:firstLine="0"/>
        <w:rPr>
          <w:rFonts w:cs="Arial"/>
          <w:i/>
          <w:iCs/>
          <w:sz w:val="18"/>
          <w:szCs w:val="18"/>
        </w:rPr>
      </w:pPr>
      <w:r w:rsidRPr="00474DEB">
        <w:rPr>
          <w:rFonts w:cs="Arial"/>
          <w:i/>
          <w:iCs/>
          <w:sz w:val="18"/>
          <w:szCs w:val="18"/>
        </w:rPr>
        <w:t>/W tabeli wyświetlają się bariery wskazane w pytaniu 39/</w:t>
      </w:r>
    </w:p>
    <w:tbl>
      <w:tblPr>
        <w:tblStyle w:val="Tabela-Siatka"/>
        <w:tblW w:w="4806" w:type="pct"/>
        <w:jc w:val="center"/>
        <w:tblLook w:val="04A0" w:firstRow="1" w:lastRow="0" w:firstColumn="1" w:lastColumn="0" w:noHBand="0" w:noVBand="1"/>
      </w:tblPr>
      <w:tblGrid>
        <w:gridCol w:w="1842"/>
        <w:gridCol w:w="1134"/>
        <w:gridCol w:w="850"/>
        <w:gridCol w:w="1276"/>
        <w:gridCol w:w="850"/>
        <w:gridCol w:w="851"/>
        <w:gridCol w:w="1143"/>
      </w:tblGrid>
      <w:tr w:rsidR="00474DEB" w:rsidRPr="00474DEB" w14:paraId="6F1B4D8C" w14:textId="77777777" w:rsidTr="00331B13">
        <w:trPr>
          <w:trHeight w:val="398"/>
          <w:jc w:val="center"/>
        </w:trPr>
        <w:tc>
          <w:tcPr>
            <w:tcW w:w="1843" w:type="dxa"/>
            <w:shd w:val="clear" w:color="auto" w:fill="E2EFD9" w:themeFill="accent6" w:themeFillTint="33"/>
            <w:vAlign w:val="center"/>
          </w:tcPr>
          <w:p w14:paraId="4BAE90C3" w14:textId="77777777" w:rsidR="00B93B6D" w:rsidRPr="00474DEB" w:rsidRDefault="00B93B6D" w:rsidP="004639AE">
            <w:pPr>
              <w:spacing w:before="40" w:after="40" w:line="22" w:lineRule="atLeast"/>
              <w:ind w:firstLine="0"/>
              <w:jc w:val="center"/>
              <w:rPr>
                <w:sz w:val="16"/>
                <w:szCs w:val="16"/>
              </w:rPr>
            </w:pPr>
          </w:p>
        </w:tc>
        <w:tc>
          <w:tcPr>
            <w:tcW w:w="1134" w:type="dxa"/>
            <w:shd w:val="clear" w:color="auto" w:fill="E2EFD9" w:themeFill="accent6" w:themeFillTint="33"/>
            <w:vAlign w:val="center"/>
          </w:tcPr>
          <w:p w14:paraId="02F4648E"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Bardzo duży</w:t>
            </w:r>
          </w:p>
        </w:tc>
        <w:tc>
          <w:tcPr>
            <w:tcW w:w="850" w:type="dxa"/>
            <w:shd w:val="clear" w:color="auto" w:fill="E2EFD9" w:themeFill="accent6" w:themeFillTint="33"/>
            <w:vAlign w:val="center"/>
          </w:tcPr>
          <w:p w14:paraId="74C25BA6" w14:textId="77777777" w:rsidR="00B93B6D" w:rsidRPr="00474DEB" w:rsidRDefault="00B93B6D" w:rsidP="004639AE">
            <w:pPr>
              <w:spacing w:before="40" w:after="40" w:line="22" w:lineRule="atLeast"/>
              <w:ind w:firstLine="0"/>
              <w:jc w:val="center"/>
              <w:rPr>
                <w:b/>
                <w:sz w:val="16"/>
                <w:szCs w:val="16"/>
              </w:rPr>
            </w:pPr>
            <w:r w:rsidRPr="00474DEB">
              <w:rPr>
                <w:b/>
                <w:sz w:val="16"/>
                <w:szCs w:val="16"/>
              </w:rPr>
              <w:t>Duży</w:t>
            </w:r>
          </w:p>
        </w:tc>
        <w:tc>
          <w:tcPr>
            <w:tcW w:w="1276" w:type="dxa"/>
            <w:shd w:val="clear" w:color="auto" w:fill="E2EFD9" w:themeFill="accent6" w:themeFillTint="33"/>
            <w:vAlign w:val="center"/>
          </w:tcPr>
          <w:p w14:paraId="5F42D4C2" w14:textId="77777777" w:rsidR="00B93B6D" w:rsidRPr="00474DEB" w:rsidRDefault="00B93B6D" w:rsidP="004639AE">
            <w:pPr>
              <w:spacing w:before="40" w:after="40" w:line="22" w:lineRule="atLeast"/>
              <w:ind w:firstLine="0"/>
              <w:jc w:val="center"/>
              <w:rPr>
                <w:b/>
                <w:sz w:val="16"/>
                <w:szCs w:val="16"/>
              </w:rPr>
            </w:pPr>
            <w:r w:rsidRPr="00474DEB">
              <w:rPr>
                <w:b/>
                <w:sz w:val="16"/>
                <w:szCs w:val="16"/>
              </w:rPr>
              <w:t>Umiarkowany</w:t>
            </w:r>
          </w:p>
        </w:tc>
        <w:tc>
          <w:tcPr>
            <w:tcW w:w="850" w:type="dxa"/>
            <w:shd w:val="clear" w:color="auto" w:fill="E2EFD9" w:themeFill="accent6" w:themeFillTint="33"/>
            <w:vAlign w:val="center"/>
          </w:tcPr>
          <w:p w14:paraId="21E90526" w14:textId="77777777" w:rsidR="00B93B6D" w:rsidRPr="00474DEB" w:rsidRDefault="00B93B6D" w:rsidP="004639AE">
            <w:pPr>
              <w:spacing w:before="40" w:after="40" w:line="22" w:lineRule="atLeast"/>
              <w:ind w:firstLine="0"/>
              <w:jc w:val="center"/>
              <w:rPr>
                <w:b/>
                <w:sz w:val="16"/>
                <w:szCs w:val="16"/>
              </w:rPr>
            </w:pPr>
            <w:r w:rsidRPr="00474DEB">
              <w:rPr>
                <w:b/>
                <w:sz w:val="16"/>
                <w:szCs w:val="16"/>
              </w:rPr>
              <w:t>Mały</w:t>
            </w:r>
          </w:p>
        </w:tc>
        <w:tc>
          <w:tcPr>
            <w:tcW w:w="851" w:type="dxa"/>
            <w:shd w:val="clear" w:color="auto" w:fill="E2EFD9" w:themeFill="accent6" w:themeFillTint="33"/>
            <w:vAlign w:val="center"/>
          </w:tcPr>
          <w:p w14:paraId="03774126" w14:textId="77777777" w:rsidR="00B93B6D" w:rsidRPr="00474DEB" w:rsidRDefault="00B93B6D" w:rsidP="004639AE">
            <w:pPr>
              <w:spacing w:before="40" w:after="40" w:line="22" w:lineRule="atLeast"/>
              <w:ind w:firstLine="0"/>
              <w:jc w:val="center"/>
              <w:rPr>
                <w:b/>
                <w:sz w:val="16"/>
                <w:szCs w:val="16"/>
              </w:rPr>
            </w:pPr>
            <w:r w:rsidRPr="00474DEB">
              <w:rPr>
                <w:b/>
                <w:sz w:val="16"/>
                <w:szCs w:val="16"/>
              </w:rPr>
              <w:t>Bardzo mały</w:t>
            </w:r>
          </w:p>
        </w:tc>
        <w:tc>
          <w:tcPr>
            <w:tcW w:w="1143" w:type="dxa"/>
            <w:shd w:val="clear" w:color="auto" w:fill="E2EFD9" w:themeFill="accent6" w:themeFillTint="33"/>
            <w:vAlign w:val="center"/>
          </w:tcPr>
          <w:p w14:paraId="110B0714" w14:textId="77777777" w:rsidR="00B93B6D" w:rsidRPr="00474DEB" w:rsidRDefault="00B93B6D" w:rsidP="004639AE">
            <w:pPr>
              <w:spacing w:before="40" w:after="40" w:line="22" w:lineRule="atLeast"/>
              <w:ind w:firstLine="0"/>
              <w:jc w:val="center"/>
              <w:rPr>
                <w:b/>
                <w:sz w:val="16"/>
                <w:szCs w:val="16"/>
              </w:rPr>
            </w:pPr>
            <w:r w:rsidRPr="00474DEB">
              <w:rPr>
                <w:b/>
                <w:sz w:val="16"/>
                <w:szCs w:val="16"/>
              </w:rPr>
              <w:t>Trudno powiedzieć</w:t>
            </w:r>
          </w:p>
        </w:tc>
      </w:tr>
      <w:tr w:rsidR="00474DEB" w:rsidRPr="00474DEB" w14:paraId="52F91069" w14:textId="77777777" w:rsidTr="00CB710B">
        <w:trPr>
          <w:trHeight w:val="203"/>
          <w:jc w:val="center"/>
        </w:trPr>
        <w:tc>
          <w:tcPr>
            <w:tcW w:w="1843" w:type="dxa"/>
          </w:tcPr>
          <w:p w14:paraId="057AF869" w14:textId="77777777" w:rsidR="00B93B6D" w:rsidRPr="00474DEB" w:rsidRDefault="00B93B6D" w:rsidP="004639AE">
            <w:pPr>
              <w:spacing w:before="40" w:after="40" w:line="22" w:lineRule="atLeast"/>
              <w:ind w:firstLine="0"/>
              <w:rPr>
                <w:sz w:val="16"/>
                <w:szCs w:val="16"/>
              </w:rPr>
            </w:pPr>
            <w:r w:rsidRPr="00474DEB">
              <w:rPr>
                <w:sz w:val="16"/>
                <w:szCs w:val="16"/>
              </w:rPr>
              <w:t>………………….</w:t>
            </w:r>
          </w:p>
        </w:tc>
        <w:tc>
          <w:tcPr>
            <w:tcW w:w="1134" w:type="dxa"/>
          </w:tcPr>
          <w:p w14:paraId="5998940F" w14:textId="77777777" w:rsidR="00B93B6D" w:rsidRPr="00474DEB" w:rsidRDefault="00B93B6D" w:rsidP="004639AE">
            <w:pPr>
              <w:spacing w:before="40" w:after="40" w:line="22" w:lineRule="atLeast"/>
              <w:ind w:firstLine="0"/>
              <w:rPr>
                <w:sz w:val="16"/>
                <w:szCs w:val="16"/>
              </w:rPr>
            </w:pPr>
          </w:p>
        </w:tc>
        <w:tc>
          <w:tcPr>
            <w:tcW w:w="850" w:type="dxa"/>
          </w:tcPr>
          <w:p w14:paraId="4D74DAF7" w14:textId="77777777" w:rsidR="00B93B6D" w:rsidRPr="00474DEB" w:rsidRDefault="00B93B6D" w:rsidP="004639AE">
            <w:pPr>
              <w:spacing w:before="40" w:after="40" w:line="22" w:lineRule="atLeast"/>
              <w:ind w:firstLine="0"/>
              <w:rPr>
                <w:sz w:val="16"/>
                <w:szCs w:val="16"/>
              </w:rPr>
            </w:pPr>
          </w:p>
        </w:tc>
        <w:tc>
          <w:tcPr>
            <w:tcW w:w="1276" w:type="dxa"/>
          </w:tcPr>
          <w:p w14:paraId="17011591" w14:textId="77777777" w:rsidR="00B93B6D" w:rsidRPr="00474DEB" w:rsidRDefault="00B93B6D" w:rsidP="004639AE">
            <w:pPr>
              <w:spacing w:before="40" w:after="40" w:line="22" w:lineRule="atLeast"/>
              <w:ind w:firstLine="0"/>
              <w:rPr>
                <w:sz w:val="16"/>
                <w:szCs w:val="16"/>
              </w:rPr>
            </w:pPr>
          </w:p>
        </w:tc>
        <w:tc>
          <w:tcPr>
            <w:tcW w:w="850" w:type="dxa"/>
          </w:tcPr>
          <w:p w14:paraId="1FA51B5E" w14:textId="77777777" w:rsidR="00B93B6D" w:rsidRPr="00474DEB" w:rsidRDefault="00B93B6D" w:rsidP="004639AE">
            <w:pPr>
              <w:spacing w:before="40" w:after="40" w:line="22" w:lineRule="atLeast"/>
              <w:ind w:firstLine="0"/>
              <w:rPr>
                <w:sz w:val="16"/>
                <w:szCs w:val="16"/>
              </w:rPr>
            </w:pPr>
          </w:p>
        </w:tc>
        <w:tc>
          <w:tcPr>
            <w:tcW w:w="851" w:type="dxa"/>
          </w:tcPr>
          <w:p w14:paraId="1C17A7C3" w14:textId="77777777" w:rsidR="00B93B6D" w:rsidRPr="00474DEB" w:rsidRDefault="00B93B6D" w:rsidP="004639AE">
            <w:pPr>
              <w:spacing w:before="40" w:after="40" w:line="22" w:lineRule="atLeast"/>
              <w:ind w:firstLine="0"/>
              <w:rPr>
                <w:sz w:val="16"/>
                <w:szCs w:val="16"/>
              </w:rPr>
            </w:pPr>
          </w:p>
        </w:tc>
        <w:tc>
          <w:tcPr>
            <w:tcW w:w="1143" w:type="dxa"/>
          </w:tcPr>
          <w:p w14:paraId="528BA9AC" w14:textId="77777777" w:rsidR="00B93B6D" w:rsidRPr="00474DEB" w:rsidRDefault="00B93B6D" w:rsidP="004639AE">
            <w:pPr>
              <w:spacing w:before="40" w:after="40" w:line="22" w:lineRule="atLeast"/>
              <w:ind w:firstLine="0"/>
              <w:rPr>
                <w:sz w:val="16"/>
                <w:szCs w:val="16"/>
              </w:rPr>
            </w:pPr>
          </w:p>
        </w:tc>
      </w:tr>
      <w:tr w:rsidR="00474DEB" w:rsidRPr="00474DEB" w14:paraId="1241D37D" w14:textId="77777777" w:rsidTr="00CB710B">
        <w:trPr>
          <w:trHeight w:val="203"/>
          <w:jc w:val="center"/>
        </w:trPr>
        <w:tc>
          <w:tcPr>
            <w:tcW w:w="1843" w:type="dxa"/>
          </w:tcPr>
          <w:p w14:paraId="37F77FAF" w14:textId="77777777" w:rsidR="00B93B6D" w:rsidRPr="00474DEB" w:rsidRDefault="00B93B6D" w:rsidP="004639AE">
            <w:pPr>
              <w:spacing w:before="40" w:after="40" w:line="22" w:lineRule="atLeast"/>
              <w:ind w:firstLine="0"/>
              <w:rPr>
                <w:sz w:val="16"/>
                <w:szCs w:val="16"/>
              </w:rPr>
            </w:pPr>
            <w:r w:rsidRPr="00474DEB">
              <w:rPr>
                <w:sz w:val="16"/>
                <w:szCs w:val="16"/>
              </w:rPr>
              <w:t>…………………..</w:t>
            </w:r>
          </w:p>
        </w:tc>
        <w:tc>
          <w:tcPr>
            <w:tcW w:w="1134" w:type="dxa"/>
          </w:tcPr>
          <w:p w14:paraId="2CEA39DD" w14:textId="77777777" w:rsidR="00B93B6D" w:rsidRPr="00474DEB" w:rsidRDefault="00B93B6D" w:rsidP="004639AE">
            <w:pPr>
              <w:spacing w:before="40" w:after="40" w:line="22" w:lineRule="atLeast"/>
              <w:ind w:firstLine="0"/>
              <w:rPr>
                <w:sz w:val="16"/>
                <w:szCs w:val="16"/>
              </w:rPr>
            </w:pPr>
          </w:p>
        </w:tc>
        <w:tc>
          <w:tcPr>
            <w:tcW w:w="850" w:type="dxa"/>
          </w:tcPr>
          <w:p w14:paraId="30BA8C3B" w14:textId="77777777" w:rsidR="00B93B6D" w:rsidRPr="00474DEB" w:rsidRDefault="00B93B6D" w:rsidP="004639AE">
            <w:pPr>
              <w:spacing w:before="40" w:after="40" w:line="22" w:lineRule="atLeast"/>
              <w:ind w:firstLine="0"/>
              <w:rPr>
                <w:sz w:val="16"/>
                <w:szCs w:val="16"/>
              </w:rPr>
            </w:pPr>
          </w:p>
        </w:tc>
        <w:tc>
          <w:tcPr>
            <w:tcW w:w="1276" w:type="dxa"/>
          </w:tcPr>
          <w:p w14:paraId="7FA28F11" w14:textId="77777777" w:rsidR="00B93B6D" w:rsidRPr="00474DEB" w:rsidRDefault="00B93B6D" w:rsidP="004639AE">
            <w:pPr>
              <w:spacing w:before="40" w:after="40" w:line="22" w:lineRule="atLeast"/>
              <w:ind w:firstLine="0"/>
              <w:rPr>
                <w:sz w:val="16"/>
                <w:szCs w:val="16"/>
              </w:rPr>
            </w:pPr>
          </w:p>
        </w:tc>
        <w:tc>
          <w:tcPr>
            <w:tcW w:w="850" w:type="dxa"/>
          </w:tcPr>
          <w:p w14:paraId="1A578500" w14:textId="77777777" w:rsidR="00B93B6D" w:rsidRPr="00474DEB" w:rsidRDefault="00B93B6D" w:rsidP="004639AE">
            <w:pPr>
              <w:spacing w:before="40" w:after="40" w:line="22" w:lineRule="atLeast"/>
              <w:ind w:firstLine="0"/>
              <w:rPr>
                <w:sz w:val="16"/>
                <w:szCs w:val="16"/>
              </w:rPr>
            </w:pPr>
          </w:p>
        </w:tc>
        <w:tc>
          <w:tcPr>
            <w:tcW w:w="851" w:type="dxa"/>
          </w:tcPr>
          <w:p w14:paraId="2A96145D" w14:textId="77777777" w:rsidR="00B93B6D" w:rsidRPr="00474DEB" w:rsidRDefault="00B93B6D" w:rsidP="004639AE">
            <w:pPr>
              <w:spacing w:before="40" w:after="40" w:line="22" w:lineRule="atLeast"/>
              <w:ind w:firstLine="0"/>
              <w:rPr>
                <w:sz w:val="16"/>
                <w:szCs w:val="16"/>
              </w:rPr>
            </w:pPr>
          </w:p>
        </w:tc>
        <w:tc>
          <w:tcPr>
            <w:tcW w:w="1143" w:type="dxa"/>
          </w:tcPr>
          <w:p w14:paraId="5A97F293" w14:textId="77777777" w:rsidR="00B93B6D" w:rsidRPr="00474DEB" w:rsidRDefault="00B93B6D" w:rsidP="004639AE">
            <w:pPr>
              <w:spacing w:before="40" w:after="40" w:line="22" w:lineRule="atLeast"/>
              <w:ind w:firstLine="0"/>
              <w:rPr>
                <w:sz w:val="16"/>
                <w:szCs w:val="16"/>
              </w:rPr>
            </w:pPr>
          </w:p>
        </w:tc>
      </w:tr>
      <w:tr w:rsidR="00474DEB" w:rsidRPr="00474DEB" w14:paraId="0C30121C" w14:textId="77777777" w:rsidTr="00CB710B">
        <w:trPr>
          <w:trHeight w:val="194"/>
          <w:jc w:val="center"/>
        </w:trPr>
        <w:tc>
          <w:tcPr>
            <w:tcW w:w="1843" w:type="dxa"/>
          </w:tcPr>
          <w:p w14:paraId="025B0CF9" w14:textId="77777777" w:rsidR="00B93B6D" w:rsidRPr="00474DEB" w:rsidRDefault="00B93B6D" w:rsidP="004639AE">
            <w:pPr>
              <w:spacing w:before="40" w:after="40" w:line="22" w:lineRule="atLeast"/>
              <w:ind w:firstLine="0"/>
              <w:rPr>
                <w:sz w:val="16"/>
                <w:szCs w:val="16"/>
              </w:rPr>
            </w:pPr>
            <w:r w:rsidRPr="00474DEB">
              <w:rPr>
                <w:sz w:val="16"/>
                <w:szCs w:val="16"/>
              </w:rPr>
              <w:t>………………….</w:t>
            </w:r>
          </w:p>
        </w:tc>
        <w:tc>
          <w:tcPr>
            <w:tcW w:w="1134" w:type="dxa"/>
          </w:tcPr>
          <w:p w14:paraId="7A0D6686" w14:textId="77777777" w:rsidR="00B93B6D" w:rsidRPr="00474DEB" w:rsidRDefault="00B93B6D" w:rsidP="004639AE">
            <w:pPr>
              <w:spacing w:before="40" w:after="40" w:line="22" w:lineRule="atLeast"/>
              <w:ind w:firstLine="0"/>
              <w:rPr>
                <w:sz w:val="16"/>
                <w:szCs w:val="16"/>
              </w:rPr>
            </w:pPr>
          </w:p>
        </w:tc>
        <w:tc>
          <w:tcPr>
            <w:tcW w:w="850" w:type="dxa"/>
          </w:tcPr>
          <w:p w14:paraId="6F231A1D" w14:textId="77777777" w:rsidR="00B93B6D" w:rsidRPr="00474DEB" w:rsidRDefault="00B93B6D" w:rsidP="004639AE">
            <w:pPr>
              <w:spacing w:before="40" w:after="40" w:line="22" w:lineRule="atLeast"/>
              <w:ind w:firstLine="0"/>
              <w:rPr>
                <w:sz w:val="16"/>
                <w:szCs w:val="16"/>
              </w:rPr>
            </w:pPr>
          </w:p>
        </w:tc>
        <w:tc>
          <w:tcPr>
            <w:tcW w:w="1276" w:type="dxa"/>
          </w:tcPr>
          <w:p w14:paraId="30ADCFFC" w14:textId="77777777" w:rsidR="00B93B6D" w:rsidRPr="00474DEB" w:rsidRDefault="00B93B6D" w:rsidP="004639AE">
            <w:pPr>
              <w:spacing w:before="40" w:after="40" w:line="22" w:lineRule="atLeast"/>
              <w:ind w:firstLine="0"/>
              <w:rPr>
                <w:sz w:val="16"/>
                <w:szCs w:val="16"/>
              </w:rPr>
            </w:pPr>
          </w:p>
        </w:tc>
        <w:tc>
          <w:tcPr>
            <w:tcW w:w="850" w:type="dxa"/>
          </w:tcPr>
          <w:p w14:paraId="1710BD5B" w14:textId="77777777" w:rsidR="00B93B6D" w:rsidRPr="00474DEB" w:rsidRDefault="00B93B6D" w:rsidP="004639AE">
            <w:pPr>
              <w:spacing w:before="40" w:after="40" w:line="22" w:lineRule="atLeast"/>
              <w:ind w:firstLine="0"/>
              <w:rPr>
                <w:sz w:val="16"/>
                <w:szCs w:val="16"/>
              </w:rPr>
            </w:pPr>
          </w:p>
        </w:tc>
        <w:tc>
          <w:tcPr>
            <w:tcW w:w="851" w:type="dxa"/>
          </w:tcPr>
          <w:p w14:paraId="783D187B" w14:textId="77777777" w:rsidR="00B93B6D" w:rsidRPr="00474DEB" w:rsidRDefault="00B93B6D" w:rsidP="004639AE">
            <w:pPr>
              <w:spacing w:before="40" w:after="40" w:line="22" w:lineRule="atLeast"/>
              <w:ind w:firstLine="0"/>
              <w:rPr>
                <w:sz w:val="16"/>
                <w:szCs w:val="16"/>
              </w:rPr>
            </w:pPr>
          </w:p>
        </w:tc>
        <w:tc>
          <w:tcPr>
            <w:tcW w:w="1143" w:type="dxa"/>
          </w:tcPr>
          <w:p w14:paraId="5AE13160" w14:textId="77777777" w:rsidR="00B93B6D" w:rsidRPr="00474DEB" w:rsidRDefault="00B93B6D" w:rsidP="004639AE">
            <w:pPr>
              <w:spacing w:before="40" w:after="40" w:line="22" w:lineRule="atLeast"/>
              <w:ind w:firstLine="0"/>
              <w:rPr>
                <w:sz w:val="16"/>
                <w:szCs w:val="16"/>
              </w:rPr>
            </w:pPr>
          </w:p>
        </w:tc>
      </w:tr>
    </w:tbl>
    <w:p w14:paraId="2B3374AB" w14:textId="0F0B6148" w:rsidR="00B93B6D" w:rsidRPr="00790B47" w:rsidRDefault="00B93B6D" w:rsidP="00B93B6D">
      <w:pPr>
        <w:ind w:left="567" w:firstLine="0"/>
        <w:rPr>
          <w:sz w:val="14"/>
          <w:szCs w:val="14"/>
        </w:rPr>
      </w:pPr>
    </w:p>
    <w:p w14:paraId="700F9C4F" w14:textId="00CC6430" w:rsidR="00B93B6D" w:rsidRPr="00474DEB" w:rsidRDefault="00B93B6D" w:rsidP="00BF1BBE">
      <w:pPr>
        <w:pStyle w:val="Akapitzlist"/>
        <w:numPr>
          <w:ilvl w:val="0"/>
          <w:numId w:val="73"/>
        </w:numPr>
        <w:spacing w:after="60" w:line="240" w:lineRule="auto"/>
        <w:ind w:left="284" w:hanging="284"/>
        <w:contextualSpacing w:val="0"/>
        <w:rPr>
          <w:rFonts w:cs="Arial"/>
          <w:sz w:val="19"/>
          <w:szCs w:val="19"/>
        </w:rPr>
      </w:pPr>
      <w:r w:rsidRPr="00474DEB">
        <w:rPr>
          <w:rFonts w:cs="Arial"/>
          <w:b/>
          <w:bCs/>
          <w:sz w:val="19"/>
          <w:szCs w:val="19"/>
        </w:rPr>
        <w:t xml:space="preserve"> Jakiego rodzaju wsparcia potrzebuje Państwa instytucja?</w:t>
      </w:r>
    </w:p>
    <w:p w14:paraId="21EC7AE3" w14:textId="77777777" w:rsidR="00B93B6D" w:rsidRPr="00474DEB" w:rsidRDefault="00B93B6D" w:rsidP="006F3970">
      <w:pPr>
        <w:spacing w:before="60" w:after="60" w:line="240" w:lineRule="auto"/>
        <w:ind w:firstLine="0"/>
        <w:rPr>
          <w:rFonts w:cs="Arial"/>
          <w:i/>
          <w:iCs/>
          <w:sz w:val="18"/>
          <w:szCs w:val="18"/>
        </w:rPr>
      </w:pPr>
      <w:r w:rsidRPr="00474DEB">
        <w:rPr>
          <w:rFonts w:cs="Arial"/>
          <w:i/>
          <w:iCs/>
          <w:sz w:val="18"/>
          <w:szCs w:val="18"/>
        </w:rPr>
        <w:t>/możliwość wielokrotnego wyboru odpowiedzi/</w:t>
      </w:r>
    </w:p>
    <w:p w14:paraId="0833176E" w14:textId="1B18CC94" w:rsidR="00B93B6D" w:rsidRPr="00474DEB" w:rsidRDefault="00B93B6D" w:rsidP="00BF1BBE">
      <w:pPr>
        <w:pStyle w:val="Akapitzlist"/>
        <w:numPr>
          <w:ilvl w:val="0"/>
          <w:numId w:val="72"/>
        </w:numPr>
        <w:spacing w:before="40" w:after="40" w:line="240" w:lineRule="auto"/>
        <w:ind w:left="714" w:hanging="357"/>
        <w:contextualSpacing w:val="0"/>
        <w:rPr>
          <w:sz w:val="19"/>
          <w:szCs w:val="19"/>
        </w:rPr>
      </w:pPr>
      <w:r w:rsidRPr="00474DEB">
        <w:rPr>
          <w:sz w:val="19"/>
          <w:szCs w:val="19"/>
        </w:rPr>
        <w:t>Dostępu do finansowania rozwoju usług</w:t>
      </w:r>
    </w:p>
    <w:p w14:paraId="2B169CF2" w14:textId="4A6ABE13" w:rsidR="00B93B6D" w:rsidRPr="00474DEB" w:rsidRDefault="00B93B6D" w:rsidP="00BF1BBE">
      <w:pPr>
        <w:pStyle w:val="Akapitzlist"/>
        <w:numPr>
          <w:ilvl w:val="0"/>
          <w:numId w:val="72"/>
        </w:numPr>
        <w:spacing w:before="40" w:after="40" w:line="240" w:lineRule="auto"/>
        <w:ind w:left="714" w:hanging="357"/>
        <w:contextualSpacing w:val="0"/>
        <w:rPr>
          <w:sz w:val="19"/>
          <w:szCs w:val="19"/>
        </w:rPr>
      </w:pPr>
      <w:r w:rsidRPr="00474DEB">
        <w:rPr>
          <w:sz w:val="19"/>
          <w:szCs w:val="19"/>
        </w:rPr>
        <w:t xml:space="preserve">Możliwości rozbudowy infrastruktury, jakiej?......... </w:t>
      </w:r>
    </w:p>
    <w:p w14:paraId="1D8FBC6B" w14:textId="7D343A19" w:rsidR="00B93B6D" w:rsidRPr="00474DEB" w:rsidRDefault="00B93B6D" w:rsidP="00BF1BBE">
      <w:pPr>
        <w:pStyle w:val="Akapitzlist"/>
        <w:numPr>
          <w:ilvl w:val="0"/>
          <w:numId w:val="72"/>
        </w:numPr>
        <w:spacing w:before="40" w:after="40" w:line="240" w:lineRule="auto"/>
        <w:ind w:left="714" w:hanging="357"/>
        <w:contextualSpacing w:val="0"/>
        <w:rPr>
          <w:sz w:val="19"/>
          <w:szCs w:val="19"/>
        </w:rPr>
      </w:pPr>
      <w:r w:rsidRPr="00474DEB">
        <w:rPr>
          <w:sz w:val="19"/>
          <w:szCs w:val="19"/>
        </w:rPr>
        <w:t>Możliwości zatrudnienia specjalistów, w jakich dziedzinach?..........</w:t>
      </w:r>
    </w:p>
    <w:p w14:paraId="2E3C19CE" w14:textId="598F2F88" w:rsidR="00B93B6D" w:rsidRPr="00474DEB" w:rsidRDefault="00B93B6D" w:rsidP="00BF1BBE">
      <w:pPr>
        <w:pStyle w:val="Akapitzlist"/>
        <w:numPr>
          <w:ilvl w:val="0"/>
          <w:numId w:val="72"/>
        </w:numPr>
        <w:spacing w:before="40" w:after="40" w:line="240" w:lineRule="auto"/>
        <w:ind w:left="714" w:hanging="357"/>
        <w:contextualSpacing w:val="0"/>
        <w:rPr>
          <w:sz w:val="19"/>
          <w:szCs w:val="19"/>
        </w:rPr>
      </w:pPr>
      <w:r w:rsidRPr="00474DEB">
        <w:rPr>
          <w:sz w:val="19"/>
          <w:szCs w:val="19"/>
        </w:rPr>
        <w:t>W zakresie pozyskania terenów inwestycyjnych</w:t>
      </w:r>
    </w:p>
    <w:p w14:paraId="52B6D1DF" w14:textId="22793D9C" w:rsidR="00B93B6D" w:rsidRPr="00474DEB" w:rsidRDefault="00B93B6D" w:rsidP="00BF1BBE">
      <w:pPr>
        <w:pStyle w:val="Akapitzlist"/>
        <w:numPr>
          <w:ilvl w:val="0"/>
          <w:numId w:val="72"/>
        </w:numPr>
        <w:spacing w:before="40" w:after="40" w:line="240" w:lineRule="auto"/>
        <w:ind w:left="714" w:hanging="357"/>
        <w:contextualSpacing w:val="0"/>
        <w:rPr>
          <w:sz w:val="19"/>
          <w:szCs w:val="19"/>
        </w:rPr>
      </w:pPr>
      <w:r w:rsidRPr="00474DEB">
        <w:rPr>
          <w:sz w:val="19"/>
          <w:szCs w:val="19"/>
        </w:rPr>
        <w:t>W zakresie z</w:t>
      </w:r>
      <w:r w:rsidRPr="00474DEB">
        <w:rPr>
          <w:rFonts w:cs="Arial"/>
          <w:sz w:val="19"/>
          <w:szCs w:val="19"/>
        </w:rPr>
        <w:t>akupu środków trwałych i niemat</w:t>
      </w:r>
      <w:r w:rsidR="00B150ED">
        <w:rPr>
          <w:rFonts w:cs="Arial"/>
          <w:sz w:val="19"/>
          <w:szCs w:val="19"/>
        </w:rPr>
        <w:t>erialnych służących produkcji i</w:t>
      </w:r>
      <w:r w:rsidRPr="00474DEB">
        <w:rPr>
          <w:rFonts w:cs="Arial"/>
          <w:sz w:val="19"/>
          <w:szCs w:val="19"/>
        </w:rPr>
        <w:t>/lub świadczeniu usług</w:t>
      </w:r>
      <w:r w:rsidRPr="00474DEB">
        <w:rPr>
          <w:sz w:val="19"/>
          <w:szCs w:val="19"/>
        </w:rPr>
        <w:t xml:space="preserve"> </w:t>
      </w:r>
    </w:p>
    <w:p w14:paraId="54043C80" w14:textId="77777777" w:rsidR="004639AE" w:rsidRDefault="00B93B6D" w:rsidP="004639AE">
      <w:pPr>
        <w:pStyle w:val="Akapitzlist"/>
        <w:numPr>
          <w:ilvl w:val="0"/>
          <w:numId w:val="72"/>
        </w:numPr>
        <w:spacing w:before="40" w:after="40" w:line="240" w:lineRule="auto"/>
        <w:ind w:left="714" w:hanging="357"/>
        <w:contextualSpacing w:val="0"/>
        <w:rPr>
          <w:sz w:val="19"/>
          <w:szCs w:val="19"/>
        </w:rPr>
      </w:pPr>
      <w:r w:rsidRPr="00474DEB">
        <w:rPr>
          <w:sz w:val="19"/>
          <w:szCs w:val="19"/>
        </w:rPr>
        <w:t>W zakresie podnoszenia kompetencji i kwalifikacji kadry pracowników (kursy, szkolenia, wyjazdy studyjne itp.)</w:t>
      </w:r>
    </w:p>
    <w:p w14:paraId="6BA1F099" w14:textId="06D27CA3" w:rsidR="00B93B6D" w:rsidRPr="004639AE" w:rsidRDefault="00B93B6D" w:rsidP="004639AE">
      <w:pPr>
        <w:pStyle w:val="Akapitzlist"/>
        <w:numPr>
          <w:ilvl w:val="0"/>
          <w:numId w:val="72"/>
        </w:numPr>
        <w:spacing w:before="40" w:after="40" w:line="240" w:lineRule="auto"/>
        <w:ind w:left="714" w:hanging="357"/>
        <w:contextualSpacing w:val="0"/>
        <w:rPr>
          <w:sz w:val="19"/>
          <w:szCs w:val="19"/>
        </w:rPr>
      </w:pPr>
      <w:r w:rsidRPr="004639AE">
        <w:rPr>
          <w:sz w:val="19"/>
          <w:szCs w:val="19"/>
        </w:rPr>
        <w:t>Inne, jakie?..............</w:t>
      </w:r>
    </w:p>
    <w:p w14:paraId="3E980CED" w14:textId="77777777" w:rsidR="00B93B6D" w:rsidRPr="00E747C5" w:rsidRDefault="00B93B6D" w:rsidP="00B93B6D">
      <w:pPr>
        <w:pStyle w:val="Nagwek2"/>
      </w:pPr>
      <w:bookmarkStart w:id="75" w:name="_Toc80866781"/>
      <w:r w:rsidRPr="00E747C5">
        <w:lastRenderedPageBreak/>
        <w:t>Scenariusz TDI</w:t>
      </w:r>
      <w:bookmarkEnd w:id="75"/>
    </w:p>
    <w:p w14:paraId="6A34B6F0" w14:textId="168001FD" w:rsidR="00B93B6D" w:rsidRPr="00B44530" w:rsidRDefault="00B93B6D" w:rsidP="00BF1BBE">
      <w:pPr>
        <w:pStyle w:val="Akapitzlist"/>
        <w:numPr>
          <w:ilvl w:val="0"/>
          <w:numId w:val="74"/>
        </w:numPr>
        <w:spacing w:before="120" w:after="120"/>
        <w:ind w:left="284" w:hanging="284"/>
        <w:contextualSpacing w:val="0"/>
        <w:rPr>
          <w:rFonts w:cs="Arial"/>
          <w:sz w:val="19"/>
          <w:szCs w:val="19"/>
        </w:rPr>
      </w:pPr>
      <w:r w:rsidRPr="00B44530">
        <w:rPr>
          <w:rFonts w:cs="Arial"/>
          <w:sz w:val="19"/>
          <w:szCs w:val="19"/>
        </w:rPr>
        <w:t xml:space="preserve">Z jakiego rodzaju usług instytucji otoczenia biznesu Państwo korzystaliście? Jakie cele chcieliście Państwo osiągnąć decydując się na skorzystanie z tych usług? </w:t>
      </w:r>
    </w:p>
    <w:p w14:paraId="035B0309" w14:textId="23A0906A" w:rsidR="00B93B6D" w:rsidRPr="00B44530" w:rsidRDefault="00B93B6D" w:rsidP="00BF1BBE">
      <w:pPr>
        <w:pStyle w:val="Akapitzlist"/>
        <w:numPr>
          <w:ilvl w:val="0"/>
          <w:numId w:val="74"/>
        </w:numPr>
        <w:spacing w:before="120" w:after="120"/>
        <w:ind w:left="284" w:hanging="284"/>
        <w:contextualSpacing w:val="0"/>
        <w:rPr>
          <w:rFonts w:cs="Arial"/>
          <w:sz w:val="19"/>
          <w:szCs w:val="19"/>
        </w:rPr>
      </w:pPr>
      <w:r w:rsidRPr="00B44530">
        <w:rPr>
          <w:rFonts w:cs="Arial"/>
          <w:sz w:val="19"/>
          <w:szCs w:val="19"/>
        </w:rPr>
        <w:t>Jak oceniacie Państwo jakość usług, z których korzystaliście? Czy oferta była zgodna z Państwa potrzebami? Jeśli nie – dlaczego? Jak oceniacie Państwo poszczególne elementy oferty instytucji, z którą współpracowaliście? Proszę odnieść się do takich aspektów jak: infrastruktura techniczna, terminowość realizacji, kompetencje pracowników, ceny usług itp. Jakich konkretnie zmian oczekiwalibyście w przyszłości?</w:t>
      </w:r>
    </w:p>
    <w:p w14:paraId="55902EAF" w14:textId="16137B62" w:rsidR="00B93B6D" w:rsidRPr="00B44530" w:rsidRDefault="00B93B6D" w:rsidP="00BF1BBE">
      <w:pPr>
        <w:pStyle w:val="Akapitzlist"/>
        <w:numPr>
          <w:ilvl w:val="0"/>
          <w:numId w:val="74"/>
        </w:numPr>
        <w:spacing w:before="120" w:after="120"/>
        <w:ind w:left="284" w:hanging="284"/>
        <w:contextualSpacing w:val="0"/>
        <w:rPr>
          <w:rFonts w:cs="Arial"/>
          <w:sz w:val="19"/>
          <w:szCs w:val="19"/>
        </w:rPr>
      </w:pPr>
      <w:r w:rsidRPr="00B44530">
        <w:rPr>
          <w:rFonts w:cs="Arial"/>
          <w:sz w:val="19"/>
          <w:szCs w:val="19"/>
        </w:rPr>
        <w:t xml:space="preserve">Czy orientują się Państwo w obecnej ofercie instytucji otoczenia biznesu w Wielkopolsce? Jeśli tak – czy odpowiada ona Państwa potrzebom? W jakim zakresie powinny zostać dokonane zmiany? </w:t>
      </w:r>
    </w:p>
    <w:p w14:paraId="175BD52E" w14:textId="6852BEC8" w:rsidR="00B93B6D" w:rsidRPr="00B44530" w:rsidRDefault="00B93B6D" w:rsidP="00BF1BBE">
      <w:pPr>
        <w:pStyle w:val="Akapitzlist"/>
        <w:numPr>
          <w:ilvl w:val="0"/>
          <w:numId w:val="75"/>
        </w:numPr>
        <w:spacing w:before="60" w:after="60"/>
        <w:ind w:left="714" w:hanging="357"/>
        <w:contextualSpacing w:val="0"/>
        <w:rPr>
          <w:rFonts w:cs="Arial"/>
          <w:sz w:val="19"/>
          <w:szCs w:val="19"/>
        </w:rPr>
      </w:pPr>
      <w:r w:rsidRPr="00B44530">
        <w:rPr>
          <w:rFonts w:cs="Arial"/>
          <w:sz w:val="19"/>
          <w:szCs w:val="19"/>
        </w:rPr>
        <w:t xml:space="preserve">Czy oferta instytucji wsparcia biznesu odpowiada potrzebom, w tym potrzebom jakie powstały w efekcie wystąpienia pandemii </w:t>
      </w:r>
      <w:r w:rsidR="00A34629" w:rsidRPr="00B44530">
        <w:rPr>
          <w:rFonts w:cs="Arial"/>
          <w:sz w:val="19"/>
          <w:szCs w:val="19"/>
        </w:rPr>
        <w:t>COVID</w:t>
      </w:r>
      <w:r w:rsidR="00B44530" w:rsidRPr="00B44530">
        <w:rPr>
          <w:rFonts w:cs="Arial"/>
          <w:sz w:val="19"/>
          <w:szCs w:val="19"/>
        </w:rPr>
        <w:t>-19?</w:t>
      </w:r>
    </w:p>
    <w:p w14:paraId="390E04E0" w14:textId="0C20DC41" w:rsidR="00B93B6D" w:rsidRPr="00B44530" w:rsidRDefault="00B93B6D" w:rsidP="00BF1BBE">
      <w:pPr>
        <w:pStyle w:val="Akapitzlist"/>
        <w:numPr>
          <w:ilvl w:val="0"/>
          <w:numId w:val="75"/>
        </w:numPr>
        <w:spacing w:before="60" w:after="60"/>
        <w:ind w:left="714" w:hanging="357"/>
        <w:contextualSpacing w:val="0"/>
        <w:rPr>
          <w:rFonts w:cs="Arial"/>
          <w:sz w:val="19"/>
          <w:szCs w:val="19"/>
        </w:rPr>
      </w:pPr>
      <w:r w:rsidRPr="00B44530">
        <w:rPr>
          <w:rFonts w:cs="Arial"/>
          <w:sz w:val="19"/>
          <w:szCs w:val="19"/>
        </w:rPr>
        <w:t xml:space="preserve">Które z usług szczególnie zwracają Państwa uwagę? Dlaczego? </w:t>
      </w:r>
    </w:p>
    <w:p w14:paraId="69DDE3EF" w14:textId="6C77680E" w:rsidR="00B93B6D" w:rsidRPr="00B44530" w:rsidRDefault="00B93B6D" w:rsidP="00BF1BBE">
      <w:pPr>
        <w:pStyle w:val="Akapitzlist"/>
        <w:numPr>
          <w:ilvl w:val="0"/>
          <w:numId w:val="75"/>
        </w:numPr>
        <w:spacing w:before="60" w:after="60"/>
        <w:ind w:left="714" w:hanging="357"/>
        <w:contextualSpacing w:val="0"/>
        <w:rPr>
          <w:rFonts w:cs="Arial"/>
          <w:sz w:val="19"/>
          <w:szCs w:val="19"/>
        </w:rPr>
      </w:pPr>
      <w:r w:rsidRPr="00B44530">
        <w:rPr>
          <w:rFonts w:cs="Arial"/>
          <w:sz w:val="19"/>
          <w:szCs w:val="19"/>
        </w:rPr>
        <w:t xml:space="preserve">Jakie zmiany są potrzebne, aby oferta bardziej odpowiadała Państwa potrzebom? </w:t>
      </w:r>
    </w:p>
    <w:p w14:paraId="007E2A82" w14:textId="4806266B" w:rsidR="00B93B6D" w:rsidRPr="00B44530" w:rsidRDefault="00B93B6D" w:rsidP="00BF1BBE">
      <w:pPr>
        <w:pStyle w:val="Akapitzlist"/>
        <w:numPr>
          <w:ilvl w:val="0"/>
          <w:numId w:val="74"/>
        </w:numPr>
        <w:spacing w:before="120" w:after="120"/>
        <w:ind w:left="284" w:hanging="284"/>
        <w:contextualSpacing w:val="0"/>
        <w:rPr>
          <w:rFonts w:cs="Arial"/>
          <w:sz w:val="19"/>
          <w:szCs w:val="19"/>
        </w:rPr>
      </w:pPr>
      <w:r w:rsidRPr="00B44530">
        <w:rPr>
          <w:rFonts w:cs="Arial"/>
          <w:sz w:val="19"/>
          <w:szCs w:val="19"/>
        </w:rPr>
        <w:t>Co przesądziło o wyborze przez Państwa przedsiębiorstwo konkretnej oferty? Jakie znaczenie w tym procesie miały cechy oferty, a jakie lokalizacja instytucji otoczenia biznesu?</w:t>
      </w:r>
    </w:p>
    <w:p w14:paraId="0331792C" w14:textId="79C00BAC" w:rsidR="00B93B6D" w:rsidRPr="00B44530" w:rsidRDefault="00B93B6D" w:rsidP="00BF1BBE">
      <w:pPr>
        <w:pStyle w:val="Akapitzlist"/>
        <w:numPr>
          <w:ilvl w:val="0"/>
          <w:numId w:val="74"/>
        </w:numPr>
        <w:spacing w:before="120" w:after="120"/>
        <w:ind w:left="284" w:hanging="284"/>
        <w:contextualSpacing w:val="0"/>
        <w:rPr>
          <w:rFonts w:cs="Arial"/>
          <w:sz w:val="19"/>
          <w:szCs w:val="19"/>
        </w:rPr>
      </w:pPr>
      <w:r w:rsidRPr="00B44530">
        <w:rPr>
          <w:rFonts w:cs="Arial"/>
          <w:sz w:val="19"/>
          <w:szCs w:val="19"/>
        </w:rPr>
        <w:t xml:space="preserve">Jakie korzyści osiągnęliście Państwo w wyniku współpracy z IOB? </w:t>
      </w:r>
    </w:p>
    <w:p w14:paraId="1F3BB759" w14:textId="17551AF0" w:rsidR="00B93B6D" w:rsidRPr="00B44530" w:rsidRDefault="00B93B6D" w:rsidP="00BF1BBE">
      <w:pPr>
        <w:pStyle w:val="Akapitzlist"/>
        <w:numPr>
          <w:ilvl w:val="0"/>
          <w:numId w:val="74"/>
        </w:numPr>
        <w:spacing w:before="120" w:after="120"/>
        <w:ind w:left="284" w:hanging="284"/>
        <w:contextualSpacing w:val="0"/>
        <w:rPr>
          <w:rFonts w:eastAsia="Times New Roman" w:cs="Arial"/>
          <w:sz w:val="19"/>
          <w:szCs w:val="19"/>
          <w:lang w:eastAsia="pl-PL"/>
        </w:rPr>
      </w:pPr>
      <w:r w:rsidRPr="00B44530">
        <w:rPr>
          <w:rFonts w:eastAsia="Arial" w:cs="Arial"/>
          <w:sz w:val="19"/>
          <w:szCs w:val="19"/>
          <w:lang w:eastAsia="pl-PL"/>
        </w:rPr>
        <w:t>C</w:t>
      </w:r>
      <w:r w:rsidRPr="00B44530">
        <w:rPr>
          <w:rFonts w:eastAsia="Times New Roman" w:cs="Arial"/>
          <w:sz w:val="19"/>
          <w:szCs w:val="19"/>
          <w:lang w:eastAsia="pl-PL"/>
        </w:rPr>
        <w:t xml:space="preserve">zy Państwa przedsiębiorstwo korzystało także z oferty </w:t>
      </w:r>
      <w:r w:rsidRPr="00B44530">
        <w:rPr>
          <w:rFonts w:cs="Arial"/>
          <w:sz w:val="19"/>
          <w:szCs w:val="19"/>
        </w:rPr>
        <w:t>instytucji otoczenia biznesu</w:t>
      </w:r>
      <w:r w:rsidRPr="00B44530">
        <w:rPr>
          <w:rFonts w:eastAsia="Times New Roman" w:cs="Arial"/>
          <w:sz w:val="19"/>
          <w:szCs w:val="19"/>
          <w:lang w:eastAsia="pl-PL"/>
        </w:rPr>
        <w:t xml:space="preserve"> zlokalizowanych poza granicami Wielkopolski? Jeśli tak – z czego wynikała taka decyzja? Prosimy o podanie nazwy i lokalizacji instytucji otoczenia biznesu spoza Wielkopolski, z której oferty Państwo korzystaliście.</w:t>
      </w:r>
    </w:p>
    <w:p w14:paraId="50F59B2C" w14:textId="77777777" w:rsidR="00B93B6D" w:rsidRPr="00474DEB" w:rsidRDefault="00B93B6D" w:rsidP="00B150ED">
      <w:pPr>
        <w:ind w:firstLine="0"/>
        <w:rPr>
          <w:rFonts w:eastAsia="Times New Roman"/>
          <w:b/>
          <w:bCs/>
          <w:color w:val="00007E"/>
          <w:sz w:val="19"/>
          <w:szCs w:val="19"/>
        </w:rPr>
      </w:pPr>
      <w:r w:rsidRPr="00474DEB">
        <w:rPr>
          <w:sz w:val="19"/>
          <w:szCs w:val="19"/>
        </w:rPr>
        <w:br w:type="page"/>
      </w:r>
    </w:p>
    <w:p w14:paraId="794ED444" w14:textId="77777777" w:rsidR="00B93B6D" w:rsidRPr="00E747C5" w:rsidRDefault="00B93B6D" w:rsidP="00B93B6D">
      <w:pPr>
        <w:pStyle w:val="Nagwek2"/>
      </w:pPr>
      <w:bookmarkStart w:id="76" w:name="_Toc80866782"/>
      <w:r w:rsidRPr="00E747C5">
        <w:lastRenderedPageBreak/>
        <w:t>Wykaz źródeł</w:t>
      </w:r>
      <w:bookmarkEnd w:id="76"/>
    </w:p>
    <w:bookmarkEnd w:id="12"/>
    <w:bookmarkEnd w:id="13"/>
    <w:bookmarkEnd w:id="17"/>
    <w:p w14:paraId="0B164DDF"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Bank Pekao SA, Gospodarka w czasach pandemii. Spojrzenie sektorowe na bazie pierwszych doświadczeń globalnych, 2020.</w:t>
      </w:r>
    </w:p>
    <w:p w14:paraId="71B624F9"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Bąkowski A. Mażewska M. (red.) Ośrodki innowacji i przedsiębiorczości w Polsce. Raport 2018, Stowarzyszenie Organizatorów Ośrodków Innowacji i Przedsiębiorczości w Polsce, Poznań/Warszawa 2018.</w:t>
      </w:r>
    </w:p>
    <w:p w14:paraId="73B550CD"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Bąkowski A., Mażewska M. (red.), Ośrodki innowacji i przedsiębiorczości w Polsce. Raport 2014, Stowarzyszenie Organizatorów Ośrodków Innowacji i Przedsiębiorczości w Polsce, Poznań/Warszawa 2015.</w:t>
      </w:r>
    </w:p>
    <w:p w14:paraId="0DE9BB7E"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Buko J. (red.), Otoczenie instytucjonalne jako stymulator procesów B+R i innowacji w gospodarce – SOOIPP </w:t>
      </w:r>
      <w:proofErr w:type="spellStart"/>
      <w:r w:rsidRPr="0016100F">
        <w:rPr>
          <w:rFonts w:cs="Arial"/>
          <w:sz w:val="19"/>
          <w:szCs w:val="19"/>
        </w:rPr>
        <w:t>Annual</w:t>
      </w:r>
      <w:proofErr w:type="spellEnd"/>
      <w:r w:rsidRPr="0016100F">
        <w:rPr>
          <w:rFonts w:cs="Arial"/>
          <w:sz w:val="19"/>
          <w:szCs w:val="19"/>
        </w:rPr>
        <w:t xml:space="preserve"> 2012, Uniwersytet Szczeciński, Zeszyty naukowe nr 717, Ekonomiczne Problemy Usług nr 93, t.4, Szczecin 2012.</w:t>
      </w:r>
    </w:p>
    <w:p w14:paraId="5ACA7D5B" w14:textId="77777777" w:rsidR="0016100F" w:rsidRPr="0016100F" w:rsidRDefault="0016100F" w:rsidP="0016100F">
      <w:pPr>
        <w:spacing w:before="60" w:after="60" w:line="259" w:lineRule="auto"/>
        <w:ind w:left="567" w:hanging="567"/>
        <w:rPr>
          <w:rFonts w:cs="Arial"/>
          <w:sz w:val="19"/>
          <w:szCs w:val="19"/>
        </w:rPr>
      </w:pPr>
      <w:proofErr w:type="spellStart"/>
      <w:r w:rsidRPr="0016100F">
        <w:rPr>
          <w:rFonts w:cs="Arial"/>
          <w:sz w:val="19"/>
          <w:szCs w:val="19"/>
        </w:rPr>
        <w:t>Burdecka</w:t>
      </w:r>
      <w:proofErr w:type="spellEnd"/>
      <w:r w:rsidRPr="0016100F">
        <w:rPr>
          <w:rFonts w:cs="Arial"/>
          <w:sz w:val="19"/>
          <w:szCs w:val="19"/>
        </w:rPr>
        <w:t xml:space="preserve"> W., Instytucje otoczenia biznesu, Polska Agencja Rozwoju Przedsiębiorczości, Warszawa 2004.</w:t>
      </w:r>
    </w:p>
    <w:p w14:paraId="2537E8D2" w14:textId="07E47AC9"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 xml:space="preserve">Cebulak J., Instytucje otoczenia biznesu jako czynnik wspomagający rozwój przedsiębiorczości </w:t>
      </w:r>
      <w:r w:rsidR="00FF6A7F">
        <w:rPr>
          <w:rFonts w:cs="Arial"/>
          <w:iCs/>
          <w:sz w:val="19"/>
          <w:szCs w:val="19"/>
        </w:rPr>
        <w:br/>
      </w:r>
      <w:r w:rsidRPr="0016100F">
        <w:rPr>
          <w:rFonts w:cs="Arial"/>
          <w:iCs/>
          <w:sz w:val="19"/>
          <w:szCs w:val="19"/>
        </w:rPr>
        <w:t xml:space="preserve">w woj. podkarpackim, Przedsiębiorczość – Edukacja, 5/2009, Rola przedsiębiorczości </w:t>
      </w:r>
      <w:r w:rsidR="00FF6A7F">
        <w:rPr>
          <w:rFonts w:cs="Arial"/>
          <w:iCs/>
          <w:sz w:val="19"/>
          <w:szCs w:val="19"/>
        </w:rPr>
        <w:br/>
      </w:r>
      <w:r w:rsidRPr="0016100F">
        <w:rPr>
          <w:rFonts w:cs="Arial"/>
          <w:iCs/>
          <w:sz w:val="19"/>
          <w:szCs w:val="19"/>
        </w:rPr>
        <w:t>w kształtowaniu społeczeństwa informacyjnego, s. 200.</w:t>
      </w:r>
    </w:p>
    <w:p w14:paraId="6CEB952E"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Chądzyński J., Innowacje, sieci i środowisko innowacyjne a rozwój terytorium, [w:] Zrozumieć terytorium. Idea i praktyka, Wydawnictwo Uniwersytetu Łódzkiego, 2013, s. 129-146.</w:t>
      </w:r>
    </w:p>
    <w:p w14:paraId="24C6FE33"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Chmieliński P., Gospodarowicz M., Wasilewski A., Oliński M., Instytucje otoczenia biznesu działające na rzecz rozwoju przedsiębiorczości na obszarach wiejskich – diagnoza, kierunki, rekomendacje, Instytut Ekonomiki Rolnictwa i Gospodarki Żywnościowej – Państwowy Instytut Badawczy, Warszawa 2015.</w:t>
      </w:r>
    </w:p>
    <w:p w14:paraId="0112A101"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Cieślik J., Internacjonalizacja młodych innowacyjnych firm, Polska Agencja Rozwoju Przedsiębiorczości, Warszawa 2011.</w:t>
      </w:r>
    </w:p>
    <w:p w14:paraId="42B758DD"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Cieślik J., </w:t>
      </w:r>
      <w:proofErr w:type="spellStart"/>
      <w:r w:rsidRPr="0016100F">
        <w:rPr>
          <w:rFonts w:cs="Arial"/>
          <w:sz w:val="19"/>
          <w:szCs w:val="19"/>
        </w:rPr>
        <w:t>Nikk</w:t>
      </w:r>
      <w:proofErr w:type="spellEnd"/>
      <w:r w:rsidRPr="0016100F">
        <w:rPr>
          <w:rFonts w:cs="Arial"/>
          <w:sz w:val="19"/>
          <w:szCs w:val="19"/>
        </w:rPr>
        <w:t xml:space="preserve"> K., Wsparcie internacjonalizacji młodych innowacyjnych firm przez instytucje otoczenia biznesu, Polska Agencja Rozwoju Przedsiębiorczości, Warszawa 2011.</w:t>
      </w:r>
    </w:p>
    <w:p w14:paraId="0ED8E44A"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Dąbrowska E. (red.), Zapotrzebowanie przedsiębiorstw na usługi świadczone przez instytucje otoczenia biznesu w regionie podlaskim, ekspertyza wykonana na zlecenie Podlaskiego Regionalnego Obserwatorium Terytorialnego, Białystok 2015.</w:t>
      </w:r>
    </w:p>
    <w:p w14:paraId="31BAAD32"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Dąbrowska E., </w:t>
      </w:r>
      <w:proofErr w:type="spellStart"/>
      <w:r w:rsidRPr="0016100F">
        <w:rPr>
          <w:rFonts w:cs="Arial"/>
          <w:sz w:val="19"/>
          <w:szCs w:val="19"/>
        </w:rPr>
        <w:t>Halbersztadt</w:t>
      </w:r>
      <w:proofErr w:type="spellEnd"/>
      <w:r w:rsidRPr="0016100F">
        <w:rPr>
          <w:rFonts w:cs="Arial"/>
          <w:sz w:val="19"/>
          <w:szCs w:val="19"/>
        </w:rPr>
        <w:t xml:space="preserve"> W., Współpraca inwestorów wysokiego ryzyka z ośrodkami innowacji, Polska Agencja Rozwoju Przedsiębiorczości, Warszawa 2011.</w:t>
      </w:r>
    </w:p>
    <w:p w14:paraId="6193277C"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Dębska E., Wielopłaszczyznowa współpraca jako szansa rozwoju małych i średnich firm rodzinnych, Handel wewnętrzny, 4(357), 2015.</w:t>
      </w:r>
    </w:p>
    <w:p w14:paraId="655EB575"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Diagnoza i trendy rozwojowe dolnośląskiej inteligentnej specjalizacji Produkcja maszyn i urządzeń, obróbka materiałów, ASM – Centrum Badań i Analiz rynku na zlecenie Urzędu Marszałkowskiego Województwa Dolnośląskiego, Wrocław 2017.</w:t>
      </w:r>
    </w:p>
    <w:p w14:paraId="7D643B8B"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Diagnoza i trendy rozwojowe dolnośląskiej inteligentnej specjalizacji Technologie informacyjno-komunikacyjne (ICT), ASM – Centrum Badań i Analiz rynku na zlecenie Urzędu Marszałkowskiego Województwa Dolnośląskiego, Wrocław 2019.</w:t>
      </w:r>
    </w:p>
    <w:p w14:paraId="094D2EDF" w14:textId="35B89C2D"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 xml:space="preserve">Diagnoza i trendy rozwojowe dolnośląskiej inteligentnej specjalizacji Mobilność przestrzenna, </w:t>
      </w:r>
      <w:r w:rsidR="00FF6A7F">
        <w:rPr>
          <w:rFonts w:cs="Arial"/>
          <w:iCs/>
          <w:sz w:val="19"/>
          <w:szCs w:val="19"/>
        </w:rPr>
        <w:br/>
      </w:r>
      <w:r w:rsidRPr="0016100F">
        <w:rPr>
          <w:rFonts w:cs="Arial"/>
          <w:iCs/>
          <w:sz w:val="19"/>
          <w:szCs w:val="19"/>
        </w:rPr>
        <w:t>ASM – Centrum Badań i Analiz rynku na zlecenie Urzędu Marszałkowskiego Województwa Dolnośląskiego, Wrocław 2019.</w:t>
      </w:r>
    </w:p>
    <w:p w14:paraId="710BDFB9"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Diagnoza sytuacji społeczno-gospodarczej i przestrzennej województwa wielkopolskiego 2019, WROT, Poznań 2019.</w:t>
      </w:r>
    </w:p>
    <w:p w14:paraId="6F92BDAE"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lastRenderedPageBreak/>
        <w:t xml:space="preserve">Domańska A., Przyczyny i efekty współpracy przedsiębiorstw z instytucjami otoczenia biznesu, </w:t>
      </w:r>
      <w:proofErr w:type="spellStart"/>
      <w:r w:rsidRPr="0016100F">
        <w:rPr>
          <w:rFonts w:cs="Arial"/>
          <w:iCs/>
          <w:sz w:val="19"/>
          <w:szCs w:val="19"/>
        </w:rPr>
        <w:t>Annales</w:t>
      </w:r>
      <w:proofErr w:type="spellEnd"/>
      <w:r w:rsidRPr="0016100F">
        <w:rPr>
          <w:rFonts w:cs="Arial"/>
          <w:iCs/>
          <w:sz w:val="19"/>
          <w:szCs w:val="19"/>
        </w:rPr>
        <w:t xml:space="preserve"> </w:t>
      </w:r>
      <w:proofErr w:type="spellStart"/>
      <w:r w:rsidRPr="0016100F">
        <w:rPr>
          <w:rFonts w:cs="Arial"/>
          <w:iCs/>
          <w:sz w:val="19"/>
          <w:szCs w:val="19"/>
        </w:rPr>
        <w:t>Universitatis</w:t>
      </w:r>
      <w:proofErr w:type="spellEnd"/>
      <w:r w:rsidRPr="0016100F">
        <w:rPr>
          <w:rFonts w:cs="Arial"/>
          <w:iCs/>
          <w:sz w:val="19"/>
          <w:szCs w:val="19"/>
        </w:rPr>
        <w:t xml:space="preserve"> </w:t>
      </w:r>
      <w:proofErr w:type="spellStart"/>
      <w:r w:rsidRPr="0016100F">
        <w:rPr>
          <w:rFonts w:cs="Arial"/>
          <w:iCs/>
          <w:sz w:val="19"/>
          <w:szCs w:val="19"/>
        </w:rPr>
        <w:t>Mariae</w:t>
      </w:r>
      <w:proofErr w:type="spellEnd"/>
      <w:r w:rsidRPr="0016100F">
        <w:rPr>
          <w:rFonts w:cs="Arial"/>
          <w:iCs/>
          <w:sz w:val="19"/>
          <w:szCs w:val="19"/>
        </w:rPr>
        <w:t xml:space="preserve"> Curie-Skłodowska. </w:t>
      </w:r>
      <w:proofErr w:type="spellStart"/>
      <w:r w:rsidRPr="0016100F">
        <w:rPr>
          <w:rFonts w:cs="Arial"/>
          <w:iCs/>
          <w:sz w:val="19"/>
          <w:szCs w:val="19"/>
        </w:rPr>
        <w:t>Sectio</w:t>
      </w:r>
      <w:proofErr w:type="spellEnd"/>
      <w:r w:rsidRPr="0016100F">
        <w:rPr>
          <w:rFonts w:cs="Arial"/>
          <w:iCs/>
          <w:sz w:val="19"/>
          <w:szCs w:val="19"/>
        </w:rPr>
        <w:t xml:space="preserve"> H, </w:t>
      </w:r>
      <w:proofErr w:type="spellStart"/>
      <w:r w:rsidRPr="0016100F">
        <w:rPr>
          <w:rFonts w:cs="Arial"/>
          <w:iCs/>
          <w:sz w:val="19"/>
          <w:szCs w:val="19"/>
        </w:rPr>
        <w:t>Oeconomia</w:t>
      </w:r>
      <w:proofErr w:type="spellEnd"/>
      <w:r w:rsidRPr="0016100F">
        <w:rPr>
          <w:rFonts w:cs="Arial"/>
          <w:iCs/>
          <w:sz w:val="19"/>
          <w:szCs w:val="19"/>
        </w:rPr>
        <w:t xml:space="preserve"> 47/2, Lublin 2013, </w:t>
      </w:r>
    </w:p>
    <w:p w14:paraId="6B83B79E"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Dominiak J., Rola otoczenia biznesu w rozwoju regionalnym w Polsce, Prace Komisji Geografii Przemysłu Polskiego Towarzystwa Geograficznego, Nr 22, 2013.</w:t>
      </w:r>
    </w:p>
    <w:p w14:paraId="37280888"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Dominiak J., Rola otoczenia biznesu we wspieraniu przedsiębiorczości i innowacyjności gospodarki. Przykład Wielkopolski, </w:t>
      </w:r>
      <w:r w:rsidRPr="0016100F">
        <w:rPr>
          <w:rFonts w:cs="Arial"/>
          <w:iCs/>
          <w:sz w:val="19"/>
          <w:szCs w:val="19"/>
        </w:rPr>
        <w:t>Przedsiębiorczość – Edukacja</w:t>
      </w:r>
      <w:r w:rsidRPr="0016100F">
        <w:rPr>
          <w:rFonts w:cs="Arial"/>
          <w:sz w:val="19"/>
          <w:szCs w:val="19"/>
        </w:rPr>
        <w:t>, 12/2016.</w:t>
      </w:r>
    </w:p>
    <w:p w14:paraId="15DC250C" w14:textId="77777777" w:rsidR="0016100F" w:rsidRPr="0016100F" w:rsidRDefault="0016100F" w:rsidP="0016100F">
      <w:pPr>
        <w:spacing w:before="60" w:after="60" w:line="259" w:lineRule="auto"/>
        <w:ind w:left="567" w:hanging="567"/>
        <w:rPr>
          <w:rFonts w:cs="Arial"/>
          <w:sz w:val="19"/>
          <w:szCs w:val="19"/>
        </w:rPr>
      </w:pPr>
      <w:proofErr w:type="spellStart"/>
      <w:r w:rsidRPr="0016100F">
        <w:rPr>
          <w:rFonts w:cs="Arial"/>
          <w:sz w:val="19"/>
          <w:szCs w:val="19"/>
        </w:rPr>
        <w:t>Dorożyński</w:t>
      </w:r>
      <w:proofErr w:type="spellEnd"/>
      <w:r w:rsidRPr="0016100F">
        <w:rPr>
          <w:rFonts w:cs="Arial"/>
          <w:sz w:val="19"/>
          <w:szCs w:val="19"/>
        </w:rPr>
        <w:t xml:space="preserve"> T., Instytucje otoczenia biznesu a rozwój przedsiębiorstw – ujęcie regionalne, Zarządzanie i Finanse, nr 1/2013.</w:t>
      </w:r>
    </w:p>
    <w:p w14:paraId="3985F675" w14:textId="77777777"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Dorożyński</w:t>
      </w:r>
      <w:proofErr w:type="spellEnd"/>
      <w:r w:rsidRPr="0016100F">
        <w:rPr>
          <w:rFonts w:cs="Arial"/>
          <w:iCs/>
          <w:sz w:val="19"/>
          <w:szCs w:val="19"/>
        </w:rPr>
        <w:t xml:space="preserve"> T., Urbaniak W. Rola instytucji otoczenia biznesu we wspieraniu inwestorów zagranicznych w województwie łódzkim, [w:] J. Świerkocki (red.), Rola bezpośrednich inwestycji zagranicznych w kształtowaniu aktualnego i przyszłego profilu gospodarczego województwa łódzkiego, Łódzkie Towarzystwo Naukowe, Łódź 2011.</w:t>
      </w:r>
    </w:p>
    <w:p w14:paraId="634CA9B6" w14:textId="77777777"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Dorożyński</w:t>
      </w:r>
      <w:proofErr w:type="spellEnd"/>
      <w:r w:rsidRPr="0016100F">
        <w:rPr>
          <w:rFonts w:cs="Arial"/>
          <w:iCs/>
          <w:sz w:val="19"/>
          <w:szCs w:val="19"/>
        </w:rPr>
        <w:t xml:space="preserve"> T., Urbaniak W., Rola instytucji otoczenia biznesu w przyciąganiu inwestorów zagranicznych w regionie łódzkim, Studia Prawno-Ekonomiczne, t. LXXXV, 2012.</w:t>
      </w:r>
    </w:p>
    <w:p w14:paraId="0F17A8B3" w14:textId="46F91358"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Ecorys</w:t>
      </w:r>
      <w:proofErr w:type="spellEnd"/>
      <w:r w:rsidRPr="0016100F">
        <w:rPr>
          <w:rFonts w:cs="Arial"/>
          <w:iCs/>
          <w:sz w:val="19"/>
          <w:szCs w:val="19"/>
        </w:rPr>
        <w:t xml:space="preserve"> Polska Sp. z o.o. i </w:t>
      </w:r>
      <w:proofErr w:type="spellStart"/>
      <w:r w:rsidRPr="0016100F">
        <w:rPr>
          <w:rFonts w:cs="Arial"/>
          <w:iCs/>
          <w:sz w:val="19"/>
          <w:szCs w:val="19"/>
        </w:rPr>
        <w:t>Geoprofit</w:t>
      </w:r>
      <w:proofErr w:type="spellEnd"/>
      <w:r w:rsidRPr="0016100F">
        <w:rPr>
          <w:rFonts w:cs="Arial"/>
          <w:iCs/>
          <w:sz w:val="19"/>
          <w:szCs w:val="19"/>
        </w:rPr>
        <w:t xml:space="preserve"> Wojciech </w:t>
      </w:r>
      <w:proofErr w:type="spellStart"/>
      <w:r w:rsidRPr="0016100F">
        <w:rPr>
          <w:rFonts w:cs="Arial"/>
          <w:iCs/>
          <w:sz w:val="19"/>
          <w:szCs w:val="19"/>
        </w:rPr>
        <w:t>Dziemianowicz</w:t>
      </w:r>
      <w:proofErr w:type="spellEnd"/>
      <w:r w:rsidRPr="0016100F">
        <w:rPr>
          <w:rFonts w:cs="Arial"/>
          <w:iCs/>
          <w:sz w:val="19"/>
          <w:szCs w:val="19"/>
        </w:rPr>
        <w:t xml:space="preserve">, Ocena wpływu działalności instytucji otoczenia biznesu na rozwój sektora mikro-, małych i średnich przedsiębiorstw </w:t>
      </w:r>
      <w:r w:rsidR="00FF6A7F">
        <w:rPr>
          <w:rFonts w:cs="Arial"/>
          <w:iCs/>
          <w:sz w:val="19"/>
          <w:szCs w:val="19"/>
        </w:rPr>
        <w:br/>
      </w:r>
      <w:r w:rsidRPr="0016100F">
        <w:rPr>
          <w:rFonts w:cs="Arial"/>
          <w:iCs/>
          <w:sz w:val="19"/>
          <w:szCs w:val="19"/>
        </w:rPr>
        <w:t>w województwie mazowieckim. Raport końcowy, badanie wykonane na zlecenie Urzędu Marszałkowskiego Województwa Mazowieckiego, Warszawa 2012.</w:t>
      </w:r>
    </w:p>
    <w:p w14:paraId="19AF9EFD"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Ewaluacja projektu „Internacjonalizacja gospodarcza przedsiębiorstw z regionu łódzkiego poprzez dedykowane działania promocyjne i terytorialny marketing gospodarczy”, ASM – Centrum Badań i Analiz rynku na zlecenie Urzędu Miasta Łodzi, Łódź 2019.</w:t>
      </w:r>
    </w:p>
    <w:p w14:paraId="01732016" w14:textId="77777777" w:rsidR="0016100F" w:rsidRPr="0016100F" w:rsidRDefault="0016100F" w:rsidP="0016100F">
      <w:pPr>
        <w:spacing w:before="60" w:after="60" w:line="259" w:lineRule="auto"/>
        <w:ind w:left="567" w:hanging="567"/>
        <w:rPr>
          <w:rFonts w:cs="Arial"/>
          <w:sz w:val="19"/>
          <w:szCs w:val="19"/>
        </w:rPr>
      </w:pPr>
      <w:proofErr w:type="spellStart"/>
      <w:r w:rsidRPr="0016100F">
        <w:rPr>
          <w:rFonts w:cs="Arial"/>
          <w:sz w:val="19"/>
          <w:szCs w:val="19"/>
        </w:rPr>
        <w:t>Gęca</w:t>
      </w:r>
      <w:proofErr w:type="spellEnd"/>
      <w:r w:rsidRPr="0016100F">
        <w:rPr>
          <w:rFonts w:cs="Arial"/>
          <w:sz w:val="19"/>
          <w:szCs w:val="19"/>
        </w:rPr>
        <w:t xml:space="preserve"> B., Rola instytucji w rozwoju regionu wielkopolskiego, </w:t>
      </w:r>
      <w:r w:rsidRPr="0016100F">
        <w:rPr>
          <w:rFonts w:cs="Arial"/>
          <w:iCs/>
          <w:sz w:val="19"/>
          <w:szCs w:val="19"/>
        </w:rPr>
        <w:t>Zarządzanie i Finanse</w:t>
      </w:r>
      <w:r w:rsidRPr="0016100F">
        <w:rPr>
          <w:rFonts w:cs="Arial"/>
          <w:sz w:val="19"/>
          <w:szCs w:val="19"/>
        </w:rPr>
        <w:t>, Uniwersytet Gdański, Gdańsk 2013.</w:t>
      </w:r>
    </w:p>
    <w:p w14:paraId="38A2AD1B"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Głodek P., Pietras P., Finansowanie komercjalizacji technologii i przedsięwzięć innowacyjnych opartych na wiedzy, Polska Agencja Rozwoju Przedsiębiorczości, Warszawa 2011.</w:t>
      </w:r>
    </w:p>
    <w:p w14:paraId="53D7B8BB" w14:textId="49BEF54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https://www.gov.pl/web/rozwoj-praca-technologia/osrodki-innowacji (dostęp: 10.06.2021 r.).</w:t>
      </w:r>
    </w:p>
    <w:p w14:paraId="15D6ADA9" w14:textId="5C2B9F35"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https://www.parp.gov.pl/component/grants/grants/proinnowacyjne-uslugi-iob-dla-msp (dostęp: 10.06.2021 r.).</w:t>
      </w:r>
    </w:p>
    <w:p w14:paraId="67D0EA0F" w14:textId="087F723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https://www.sooipp.org.pl/audyty-oiip (dostęp: 10.06.2021 r.).</w:t>
      </w:r>
    </w:p>
    <w:p w14:paraId="54B02E18" w14:textId="420546C8"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https://www.sooipp.org.pl/standardy-dzialaniaoiip (dostęp: 10.06.2021 r.).</w:t>
      </w:r>
    </w:p>
    <w:p w14:paraId="05E53719"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Kijeńska-Dąbrowska I., Lipiec K. (red.), Rola akademickich ośrodków innowacji w transferze technologii, Warszawa 2012.</w:t>
      </w:r>
    </w:p>
    <w:p w14:paraId="457F6E88"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Klamut M., Uwarunkowania podnoszenia konkurencyjności regionów w Polsce, [w:] W. Kosiedowski (red.), Konkurencyjność gospodarcza regionu w warunkach nowego ustroju terytorialno-administracyjnego, Wydawnictwo Uniwersytetu Mikołaja Kopernika, Toruń 2000, s. 289, 290.</w:t>
      </w:r>
    </w:p>
    <w:p w14:paraId="44C036F1"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Kołodziejczyk D., Wpływ Specjalnych Stref Ekonomicznych (SSE) na spójność terytorialną regionu, Roczniki </w:t>
      </w:r>
      <w:proofErr w:type="spellStart"/>
      <w:r w:rsidRPr="0016100F">
        <w:rPr>
          <w:rFonts w:cs="Arial"/>
          <w:sz w:val="19"/>
          <w:szCs w:val="19"/>
        </w:rPr>
        <w:t>Polish</w:t>
      </w:r>
      <w:proofErr w:type="spellEnd"/>
      <w:r w:rsidRPr="0016100F">
        <w:rPr>
          <w:rFonts w:cs="Arial"/>
          <w:sz w:val="19"/>
          <w:szCs w:val="19"/>
        </w:rPr>
        <w:t xml:space="preserve"> </w:t>
      </w:r>
      <w:proofErr w:type="spellStart"/>
      <w:r w:rsidRPr="0016100F">
        <w:rPr>
          <w:rFonts w:cs="Arial"/>
          <w:sz w:val="19"/>
          <w:szCs w:val="19"/>
        </w:rPr>
        <w:t>Association</w:t>
      </w:r>
      <w:proofErr w:type="spellEnd"/>
      <w:r w:rsidRPr="0016100F">
        <w:rPr>
          <w:rFonts w:cs="Arial"/>
          <w:sz w:val="19"/>
          <w:szCs w:val="19"/>
        </w:rPr>
        <w:t xml:space="preserve"> of </w:t>
      </w:r>
      <w:proofErr w:type="spellStart"/>
      <w:r w:rsidRPr="0016100F">
        <w:rPr>
          <w:rFonts w:cs="Arial"/>
          <w:sz w:val="19"/>
          <w:szCs w:val="19"/>
        </w:rPr>
        <w:t>Agricultural</w:t>
      </w:r>
      <w:proofErr w:type="spellEnd"/>
      <w:r w:rsidRPr="0016100F">
        <w:rPr>
          <w:rFonts w:cs="Arial"/>
          <w:sz w:val="19"/>
          <w:szCs w:val="19"/>
        </w:rPr>
        <w:t xml:space="preserve"> </w:t>
      </w:r>
      <w:proofErr w:type="spellStart"/>
      <w:r w:rsidRPr="0016100F">
        <w:rPr>
          <w:rFonts w:cs="Arial"/>
          <w:sz w:val="19"/>
          <w:szCs w:val="19"/>
        </w:rPr>
        <w:t>Economists</w:t>
      </w:r>
      <w:proofErr w:type="spellEnd"/>
      <w:r w:rsidRPr="0016100F">
        <w:rPr>
          <w:rFonts w:cs="Arial"/>
          <w:sz w:val="19"/>
          <w:szCs w:val="19"/>
        </w:rPr>
        <w:t xml:space="preserve"> and </w:t>
      </w:r>
      <w:proofErr w:type="spellStart"/>
      <w:r w:rsidRPr="0016100F">
        <w:rPr>
          <w:rFonts w:cs="Arial"/>
          <w:sz w:val="19"/>
          <w:szCs w:val="19"/>
        </w:rPr>
        <w:t>Agribusiness</w:t>
      </w:r>
      <w:proofErr w:type="spellEnd"/>
      <w:r w:rsidRPr="0016100F">
        <w:rPr>
          <w:rFonts w:cs="Arial"/>
          <w:sz w:val="19"/>
          <w:szCs w:val="19"/>
        </w:rPr>
        <w:t xml:space="preserve"> – Stowarzyszenie Ekonomistów Rolnictwa i Agrobiznesu (</w:t>
      </w:r>
      <w:proofErr w:type="spellStart"/>
      <w:r w:rsidRPr="0016100F">
        <w:rPr>
          <w:rFonts w:cs="Arial"/>
          <w:sz w:val="19"/>
          <w:szCs w:val="19"/>
        </w:rPr>
        <w:t>SERiA</w:t>
      </w:r>
      <w:proofErr w:type="spellEnd"/>
      <w:r w:rsidRPr="0016100F">
        <w:rPr>
          <w:rFonts w:cs="Arial"/>
          <w:sz w:val="19"/>
          <w:szCs w:val="19"/>
        </w:rPr>
        <w:t>), vol. 2018(3).</w:t>
      </w:r>
    </w:p>
    <w:p w14:paraId="1D0885BB" w14:textId="7F1AFF36"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 xml:space="preserve">Kornecki J., Kowalczyk A. (red.), Badanie potencjału dolnośląskich organizacji otoczenia biznesu </w:t>
      </w:r>
      <w:r w:rsidR="00FF6A7F">
        <w:rPr>
          <w:rFonts w:cs="Arial"/>
          <w:iCs/>
          <w:sz w:val="19"/>
          <w:szCs w:val="19"/>
        </w:rPr>
        <w:br/>
      </w:r>
      <w:r w:rsidRPr="0016100F">
        <w:rPr>
          <w:rFonts w:cs="Arial"/>
          <w:iCs/>
          <w:sz w:val="19"/>
          <w:szCs w:val="19"/>
        </w:rPr>
        <w:t>w zakresie świadczenia usług proinnowacyjnych, badanie wykonane na zlecenie Urzędu Marszałkowskiego Województwa Dolnośląskiego, Wrocław 2010.</w:t>
      </w:r>
    </w:p>
    <w:p w14:paraId="6AFF2A07"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Koszałka J., Monitoring zapotrzebowania na usługi i kształtowanie oferty ośrodka innowacji, Polska Agencja Rozwoju Przedsiębiorczości, Warszawa 2011.</w:t>
      </w:r>
    </w:p>
    <w:p w14:paraId="59FC393D" w14:textId="77777777" w:rsidR="0016100F" w:rsidRPr="0016100F" w:rsidRDefault="0016100F" w:rsidP="0016100F">
      <w:pPr>
        <w:spacing w:before="60" w:after="60" w:line="259" w:lineRule="auto"/>
        <w:ind w:left="567" w:hanging="567"/>
        <w:rPr>
          <w:rFonts w:cs="Arial"/>
          <w:sz w:val="19"/>
          <w:szCs w:val="19"/>
        </w:rPr>
      </w:pPr>
      <w:proofErr w:type="spellStart"/>
      <w:r w:rsidRPr="0016100F">
        <w:rPr>
          <w:rFonts w:cs="Arial"/>
          <w:sz w:val="19"/>
          <w:szCs w:val="19"/>
        </w:rPr>
        <w:t>Kotra</w:t>
      </w:r>
      <w:proofErr w:type="spellEnd"/>
      <w:r w:rsidRPr="0016100F">
        <w:rPr>
          <w:rFonts w:cs="Arial"/>
          <w:sz w:val="19"/>
          <w:szCs w:val="19"/>
        </w:rPr>
        <w:t xml:space="preserve"> J., Książek E., </w:t>
      </w:r>
      <w:proofErr w:type="spellStart"/>
      <w:r w:rsidRPr="0016100F">
        <w:rPr>
          <w:rFonts w:cs="Arial"/>
          <w:sz w:val="19"/>
          <w:szCs w:val="19"/>
        </w:rPr>
        <w:t>Tórz</w:t>
      </w:r>
      <w:proofErr w:type="spellEnd"/>
      <w:r w:rsidRPr="0016100F">
        <w:rPr>
          <w:rFonts w:cs="Arial"/>
          <w:sz w:val="19"/>
          <w:szCs w:val="19"/>
        </w:rPr>
        <w:t xml:space="preserve"> A., Mażewska M., Matusiak K., Kowalak B., Spyra M., Wdowiarz-Bilska M., Zasiadły M., Strategiczne obszary rozwoju parków technologicznych, Polska Agencja Rozwoju Przedsiębiorczości, Warszawa 2011.</w:t>
      </w:r>
    </w:p>
    <w:p w14:paraId="3C2CCC2D"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lastRenderedPageBreak/>
        <w:t>Krajowa Strategia Rozwoju Regionalnego 2030. Rozwój społecznie wrażliwy i terytorialnie zrównoważony, Warszawa 2019.</w:t>
      </w:r>
    </w:p>
    <w:p w14:paraId="1DA1AD39" w14:textId="7D0D2B15"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Książek E., </w:t>
      </w:r>
      <w:proofErr w:type="spellStart"/>
      <w:r w:rsidRPr="0016100F">
        <w:rPr>
          <w:rFonts w:cs="Arial"/>
          <w:sz w:val="19"/>
          <w:szCs w:val="19"/>
        </w:rPr>
        <w:t>Pruvot</w:t>
      </w:r>
      <w:proofErr w:type="spellEnd"/>
      <w:r w:rsidRPr="0016100F">
        <w:rPr>
          <w:rFonts w:cs="Arial"/>
          <w:sz w:val="19"/>
          <w:szCs w:val="19"/>
        </w:rPr>
        <w:t xml:space="preserve"> J-M., Budowa sieci współpracy i partnerstwa dla komercjalizacji wiedzy </w:t>
      </w:r>
      <w:r w:rsidR="00FF6A7F">
        <w:rPr>
          <w:rFonts w:cs="Arial"/>
          <w:sz w:val="19"/>
          <w:szCs w:val="19"/>
        </w:rPr>
        <w:br/>
      </w:r>
      <w:r w:rsidRPr="0016100F">
        <w:rPr>
          <w:rFonts w:cs="Arial"/>
          <w:sz w:val="19"/>
          <w:szCs w:val="19"/>
        </w:rPr>
        <w:t>i technologii, Polska Agencja Rozwoju Przedsiębiorczości, Warszawa 2011.</w:t>
      </w:r>
    </w:p>
    <w:p w14:paraId="5E7F1323"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Łach K., Efekt dźwigni finansowej a struktura źródeł finansowania przedsiębiorstw w Polsce w latach 2005-2018, Polityki europejskie, Finanse i marketing, 23(72), 2020.</w:t>
      </w:r>
    </w:p>
    <w:p w14:paraId="4C0DFEBB"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Ładysz J., Dysproporcje wewnątrzregionalne w rozmieszczeniu instytucji otoczenia biznesu na przykładzie województwa dolnośląskiego, Prace Komisji Geografii Przemysłu Polskiego Towarzystwa Geograficznego, Nr 34 (2), 2020.</w:t>
      </w:r>
    </w:p>
    <w:p w14:paraId="4FF21DAE" w14:textId="77777777"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Matejun</w:t>
      </w:r>
      <w:proofErr w:type="spellEnd"/>
      <w:r w:rsidRPr="0016100F">
        <w:rPr>
          <w:rFonts w:cs="Arial"/>
          <w:iCs/>
          <w:sz w:val="19"/>
          <w:szCs w:val="19"/>
        </w:rPr>
        <w:t xml:space="preserve"> M., Wewnętrzne bariery rozwoju firm sektora MSP, [w:] S. </w:t>
      </w:r>
      <w:proofErr w:type="spellStart"/>
      <w:r w:rsidRPr="0016100F">
        <w:rPr>
          <w:rFonts w:cs="Arial"/>
          <w:iCs/>
          <w:sz w:val="19"/>
          <w:szCs w:val="19"/>
        </w:rPr>
        <w:t>Lachiewicz</w:t>
      </w:r>
      <w:proofErr w:type="spellEnd"/>
      <w:r w:rsidRPr="0016100F">
        <w:rPr>
          <w:rFonts w:cs="Arial"/>
          <w:iCs/>
          <w:sz w:val="19"/>
          <w:szCs w:val="19"/>
        </w:rPr>
        <w:t xml:space="preserve"> (red.), Zarządzanie rozwojem organizacji, Tom II, Wydawnictwo Politechniki Łódzkiej, Łódź 2007.</w:t>
      </w:r>
    </w:p>
    <w:p w14:paraId="16697C92"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Matusiak K.B. (red.), Innowacje i transfer technologii. Słownik pojęć, Polska Agencja Rozwoju Przedsiębiorczości, Warszawa 2011.</w:t>
      </w:r>
    </w:p>
    <w:p w14:paraId="67DCB724"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Mażewska M., Matusiak K., </w:t>
      </w:r>
      <w:proofErr w:type="spellStart"/>
      <w:r w:rsidRPr="0016100F">
        <w:rPr>
          <w:rFonts w:cs="Arial"/>
          <w:sz w:val="19"/>
          <w:szCs w:val="19"/>
        </w:rPr>
        <w:t>Banisch</w:t>
      </w:r>
      <w:proofErr w:type="spellEnd"/>
      <w:r w:rsidRPr="0016100F">
        <w:rPr>
          <w:rFonts w:cs="Arial"/>
          <w:sz w:val="19"/>
          <w:szCs w:val="19"/>
        </w:rPr>
        <w:t xml:space="preserve"> R., Budowa skutecznego otoczenia innowacyjnego biznesu, Polska Agencja Rozwoju Przedsiębiorczości, Warszawa 2011.</w:t>
      </w:r>
    </w:p>
    <w:p w14:paraId="196AD292"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Mażewska M., </w:t>
      </w:r>
      <w:proofErr w:type="spellStart"/>
      <w:r w:rsidRPr="0016100F">
        <w:rPr>
          <w:rFonts w:cs="Arial"/>
          <w:sz w:val="19"/>
          <w:szCs w:val="19"/>
        </w:rPr>
        <w:t>Milczarczyk</w:t>
      </w:r>
      <w:proofErr w:type="spellEnd"/>
      <w:r w:rsidRPr="0016100F">
        <w:rPr>
          <w:rFonts w:cs="Arial"/>
          <w:sz w:val="19"/>
          <w:szCs w:val="19"/>
        </w:rPr>
        <w:t xml:space="preserve"> A. (red.), Standardy działania i dobre praktyki w ośrodkach innowacji. Stowarzyszenie Organizatorów Ośrodków Innowacji i Przedsiębiorczości w Polsce, Warszawa/Poznań 2013.</w:t>
      </w:r>
    </w:p>
    <w:p w14:paraId="321CF37F"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Mażewska M., Nowak N., Mazurkiewicz S., Współpraca ośrodków innowacji z administracją publiczną, Polska Agencja Rozwoju Przedsiębiorczości, Warszawa 2011.</w:t>
      </w:r>
    </w:p>
    <w:p w14:paraId="1BB61B6B"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 xml:space="preserve">Nowakowska A., Inteligentne specjalizacje regionalne – nowa idea i wyzwanie dla polityki regionalnej, [w:] E. </w:t>
      </w:r>
      <w:proofErr w:type="spellStart"/>
      <w:r w:rsidRPr="0016100F">
        <w:rPr>
          <w:rFonts w:cs="Arial"/>
          <w:iCs/>
          <w:sz w:val="19"/>
          <w:szCs w:val="19"/>
        </w:rPr>
        <w:t>Pancer</w:t>
      </w:r>
      <w:proofErr w:type="spellEnd"/>
      <w:r w:rsidRPr="0016100F">
        <w:rPr>
          <w:rFonts w:cs="Arial"/>
          <w:iCs/>
          <w:sz w:val="19"/>
          <w:szCs w:val="19"/>
        </w:rPr>
        <w:t>-Cybulska, E. Szostak (red.) Unia Europejska w 10 lat po największym rozszerzeniu, Wydawnictwo Uniwersytetu Ekonomicznego we Wrocławiu, Wrocław 2015.</w:t>
      </w:r>
    </w:p>
    <w:p w14:paraId="344687E7" w14:textId="77777777" w:rsidR="0016100F" w:rsidRPr="0016100F" w:rsidRDefault="0016100F" w:rsidP="0016100F">
      <w:pPr>
        <w:spacing w:before="60" w:after="60" w:line="259" w:lineRule="auto"/>
        <w:ind w:left="567" w:hanging="567"/>
        <w:rPr>
          <w:rFonts w:cs="Arial"/>
          <w:sz w:val="19"/>
          <w:szCs w:val="19"/>
        </w:rPr>
      </w:pPr>
      <w:proofErr w:type="spellStart"/>
      <w:r w:rsidRPr="0016100F">
        <w:rPr>
          <w:rFonts w:cs="Arial"/>
          <w:sz w:val="19"/>
          <w:szCs w:val="19"/>
        </w:rPr>
        <w:t>Ochoa</w:t>
      </w:r>
      <w:proofErr w:type="spellEnd"/>
      <w:r w:rsidRPr="0016100F">
        <w:rPr>
          <w:rFonts w:cs="Arial"/>
          <w:sz w:val="19"/>
          <w:szCs w:val="19"/>
        </w:rPr>
        <w:t xml:space="preserve"> </w:t>
      </w:r>
      <w:proofErr w:type="spellStart"/>
      <w:r w:rsidRPr="0016100F">
        <w:rPr>
          <w:rFonts w:cs="Arial"/>
          <w:sz w:val="19"/>
          <w:szCs w:val="19"/>
        </w:rPr>
        <w:t>Siguencia</w:t>
      </w:r>
      <w:proofErr w:type="spellEnd"/>
      <w:r w:rsidRPr="0016100F">
        <w:rPr>
          <w:rFonts w:cs="Arial"/>
          <w:sz w:val="19"/>
          <w:szCs w:val="19"/>
        </w:rPr>
        <w:t xml:space="preserve"> L., Gródek-Szostak Z., Chęcińska-Kopiec A., Działalność instytucji otoczenia biznesu w zakresie wspierania rozwoju przedsiębiorstw instrumentami przemysłu spotkań, Ekonomiczne Problemy Turystyki, Nr 2/42, 2018.</w:t>
      </w:r>
    </w:p>
    <w:p w14:paraId="10D86CF5"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 xml:space="preserve">Osiadacz J., </w:t>
      </w:r>
      <w:proofErr w:type="spellStart"/>
      <w:r w:rsidRPr="0016100F">
        <w:rPr>
          <w:rFonts w:cs="Arial"/>
          <w:sz w:val="19"/>
          <w:szCs w:val="19"/>
        </w:rPr>
        <w:t>Ollivere</w:t>
      </w:r>
      <w:proofErr w:type="spellEnd"/>
      <w:r w:rsidRPr="0016100F">
        <w:rPr>
          <w:rFonts w:cs="Arial"/>
          <w:sz w:val="19"/>
          <w:szCs w:val="19"/>
        </w:rPr>
        <w:t xml:space="preserve"> G., 2011. Budowa pakietu usług proinnowacyjnych w centrach transferu technologii, Polska Agencja Rozwoju Przedsiębiorczości, Wrocław/Sunderland.</w:t>
      </w:r>
    </w:p>
    <w:p w14:paraId="59D8A3C8"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Płoszaj A., Sieci instytucji otoczenia biznesu, Wydawnictwo Naukowe Scholar, Warszawa 2013.</w:t>
      </w:r>
    </w:p>
    <w:p w14:paraId="67101302"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Polska Agencja Rozwoju Przedsiębiorczości, Opis uniwersalnych kompetencji menadżerskich, Warszawa 2019.</w:t>
      </w:r>
    </w:p>
    <w:p w14:paraId="6EB62E62"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Regionalna Strategia Innowacji dla Wielkopolski 2030 (RIS 2030), Urząd Marszałkowski Województwa Wielkopolskiego w Poznaniu, Poznań 2020.</w:t>
      </w:r>
    </w:p>
    <w:p w14:paraId="5E1E4CB4"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Strategia Produktywności 2030 – projekt (</w:t>
      </w:r>
      <w:proofErr w:type="spellStart"/>
      <w:r w:rsidRPr="0016100F">
        <w:rPr>
          <w:rFonts w:cs="Arial"/>
          <w:sz w:val="19"/>
          <w:szCs w:val="19"/>
        </w:rPr>
        <w:t>wer</w:t>
      </w:r>
      <w:proofErr w:type="spellEnd"/>
      <w:r w:rsidRPr="0016100F">
        <w:rPr>
          <w:rFonts w:cs="Arial"/>
          <w:sz w:val="19"/>
          <w:szCs w:val="19"/>
        </w:rPr>
        <w:t xml:space="preserve">. 29.09.2020), Ministerstwo Rozwoju. </w:t>
      </w:r>
    </w:p>
    <w:p w14:paraId="4B716CD5" w14:textId="77777777" w:rsidR="0016100F" w:rsidRPr="0016100F" w:rsidRDefault="0016100F" w:rsidP="0016100F">
      <w:pPr>
        <w:spacing w:before="60" w:after="60" w:line="259" w:lineRule="auto"/>
        <w:ind w:left="567" w:hanging="567"/>
        <w:rPr>
          <w:rFonts w:cs="Arial"/>
          <w:sz w:val="19"/>
          <w:szCs w:val="19"/>
        </w:rPr>
      </w:pPr>
      <w:r w:rsidRPr="0016100F">
        <w:rPr>
          <w:rFonts w:cs="Arial"/>
          <w:sz w:val="19"/>
          <w:szCs w:val="19"/>
        </w:rPr>
        <w:t>Strategia rozwoju województwa wielkopolskiego do 2030 roku, Poznań 2020.</w:t>
      </w:r>
    </w:p>
    <w:p w14:paraId="5969003E" w14:textId="77777777"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Świdurska</w:t>
      </w:r>
      <w:proofErr w:type="spellEnd"/>
      <w:r w:rsidRPr="0016100F">
        <w:rPr>
          <w:rFonts w:cs="Arial"/>
          <w:iCs/>
          <w:sz w:val="19"/>
          <w:szCs w:val="19"/>
        </w:rPr>
        <w:t xml:space="preserve"> A., Jagodziński W., Organizacja przestrzenna i funkcjonowanie instytucji otoczenia biznesu w województwie wielkopolskim, ekspertyza wykonana na zlecenie WROT, Poznań 2015.</w:t>
      </w:r>
    </w:p>
    <w:p w14:paraId="2C3B34B3"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Wielkopolski Regionalny Program Operacyjny na lata 2014-2020. Szczegółowy Opis Osi Priorytetowych wersja 4.15 z dnia 27 maja 2021 r.</w:t>
      </w:r>
    </w:p>
    <w:p w14:paraId="76617943" w14:textId="77777777"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Wojtyra</w:t>
      </w:r>
      <w:proofErr w:type="spellEnd"/>
      <w:r w:rsidRPr="0016100F">
        <w:rPr>
          <w:rFonts w:cs="Arial"/>
          <w:iCs/>
          <w:sz w:val="19"/>
          <w:szCs w:val="19"/>
        </w:rPr>
        <w:t xml:space="preserve"> B., Funkcjonowanie lokalnych stref aktywności gospodarczej na obszarach wiejskich województwa wielkopolskiego, Prace Komisji Geografii Przemysłu Polskiego Towarzystwa Geograficznego, nr 30, 2016</w:t>
      </w:r>
      <w:bookmarkStart w:id="77" w:name="_Toc78272248"/>
      <w:bookmarkEnd w:id="77"/>
      <w:r w:rsidRPr="0016100F">
        <w:rPr>
          <w:rFonts w:cs="Arial"/>
          <w:iCs/>
          <w:sz w:val="19"/>
          <w:szCs w:val="19"/>
        </w:rPr>
        <w:t>.</w:t>
      </w:r>
    </w:p>
    <w:p w14:paraId="1475EF10" w14:textId="77777777"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lastRenderedPageBreak/>
        <w:t>Wójcik-Karpacz A., Rudawska J., Instytucjonalne formy wspierania przedsiębiorczości w Polsce, [w:] A. Flasińska, A. Śliwka, Imperatyw przedsiębiorczości a odpowiedzialność przedsiębiorcy, Wydawnictwo Uniwersytetu Ekonomicznego we Wrocławiu, Wrocław 2016.</w:t>
      </w:r>
    </w:p>
    <w:p w14:paraId="0B60E5B3" w14:textId="77777777" w:rsidR="0016100F" w:rsidRPr="0016100F" w:rsidRDefault="0016100F" w:rsidP="0016100F">
      <w:pPr>
        <w:spacing w:before="60" w:after="60" w:line="259" w:lineRule="auto"/>
        <w:ind w:left="567" w:hanging="567"/>
        <w:rPr>
          <w:rFonts w:cs="Arial"/>
          <w:iCs/>
          <w:sz w:val="19"/>
          <w:szCs w:val="19"/>
        </w:rPr>
      </w:pPr>
      <w:proofErr w:type="spellStart"/>
      <w:r w:rsidRPr="0016100F">
        <w:rPr>
          <w:rFonts w:cs="Arial"/>
          <w:iCs/>
          <w:sz w:val="19"/>
          <w:szCs w:val="19"/>
        </w:rPr>
        <w:t>Wściubiak</w:t>
      </w:r>
      <w:proofErr w:type="spellEnd"/>
      <w:r w:rsidRPr="0016100F">
        <w:rPr>
          <w:rFonts w:cs="Arial"/>
          <w:iCs/>
          <w:sz w:val="19"/>
          <w:szCs w:val="19"/>
        </w:rPr>
        <w:t xml:space="preserve"> Ł., Bariery działalności patentowej małych i średnich przedsiębiorstw high-</w:t>
      </w:r>
      <w:proofErr w:type="spellStart"/>
      <w:r w:rsidRPr="0016100F">
        <w:rPr>
          <w:rFonts w:cs="Arial"/>
          <w:iCs/>
          <w:sz w:val="19"/>
          <w:szCs w:val="19"/>
        </w:rPr>
        <w:t>tech</w:t>
      </w:r>
      <w:proofErr w:type="spellEnd"/>
      <w:r w:rsidRPr="0016100F">
        <w:rPr>
          <w:rFonts w:cs="Arial"/>
          <w:iCs/>
          <w:sz w:val="19"/>
          <w:szCs w:val="19"/>
        </w:rPr>
        <w:t xml:space="preserve"> w Polsce, Zeszyty Naukowe Wyższej Szkoły </w:t>
      </w:r>
      <w:proofErr w:type="spellStart"/>
      <w:r w:rsidRPr="0016100F">
        <w:rPr>
          <w:rFonts w:cs="Arial"/>
          <w:iCs/>
          <w:sz w:val="19"/>
          <w:szCs w:val="19"/>
        </w:rPr>
        <w:t>Humanitas</w:t>
      </w:r>
      <w:proofErr w:type="spellEnd"/>
      <w:r w:rsidRPr="0016100F">
        <w:rPr>
          <w:rFonts w:cs="Arial"/>
          <w:iCs/>
          <w:sz w:val="19"/>
          <w:szCs w:val="19"/>
        </w:rPr>
        <w:t>. Zarządzanie 2016 (3).</w:t>
      </w:r>
    </w:p>
    <w:p w14:paraId="1F58AFF0" w14:textId="05800332" w:rsidR="0016100F" w:rsidRPr="0016100F" w:rsidRDefault="0016100F" w:rsidP="0016100F">
      <w:pPr>
        <w:spacing w:before="60" w:after="60" w:line="259" w:lineRule="auto"/>
        <w:ind w:left="567" w:hanging="567"/>
        <w:rPr>
          <w:rFonts w:cs="Arial"/>
          <w:iCs/>
          <w:sz w:val="19"/>
          <w:szCs w:val="19"/>
        </w:rPr>
      </w:pPr>
      <w:r w:rsidRPr="0016100F">
        <w:rPr>
          <w:rFonts w:cs="Arial"/>
          <w:iCs/>
          <w:sz w:val="19"/>
          <w:szCs w:val="19"/>
        </w:rPr>
        <w:t>Zeman-Miszewska E., Instytucjonalne formy wspierania przedsiębiorczości, Prace Naukowe AE w</w:t>
      </w:r>
      <w:r w:rsidR="005F5D51">
        <w:rPr>
          <w:rFonts w:cs="Arial"/>
          <w:iCs/>
          <w:sz w:val="19"/>
          <w:szCs w:val="19"/>
        </w:rPr>
        <w:t>e Wrocławiu, 1116, Wrocław 2006</w:t>
      </w:r>
      <w:r w:rsidRPr="0016100F">
        <w:rPr>
          <w:rFonts w:cs="Arial"/>
          <w:iCs/>
          <w:sz w:val="19"/>
          <w:szCs w:val="19"/>
        </w:rPr>
        <w:t>.</w:t>
      </w:r>
    </w:p>
    <w:sectPr w:rsidR="0016100F" w:rsidRPr="0016100F" w:rsidSect="008A5EB0">
      <w:headerReference w:type="default" r:id="rId47"/>
      <w:pgSz w:w="9979" w:h="14181" w:code="132"/>
      <w:pgMar w:top="340" w:right="851" w:bottom="340" w:left="851" w:header="680" w:footer="680"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w14:paraId="5199CA16" w14:textId="77777777" w:rsidR="00042730" w:rsidRDefault="00042730" w:rsidP="005C7465">
      <w:pPr>
        <w:spacing w:line="240" w:lineRule="auto"/>
      </w:pPr>
      <w:r>
        <w:separator/>
      </w:r>
    </w:p>
    <w:p w14:paraId="13EA7E18" w14:textId="77777777" w:rsidR="00042730" w:rsidRDefault="00042730"/>
  </w:endnote>
  <w:endnote w:type="continuationSeparator" w:id="0">
    <w:p w14:paraId="206AAE54" w14:textId="77777777" w:rsidR="00042730" w:rsidRDefault="00042730" w:rsidP="005C7465">
      <w:pPr>
        <w:spacing w:line="240" w:lineRule="auto"/>
      </w:pPr>
      <w:r>
        <w:continuationSeparator/>
      </w:r>
    </w:p>
    <w:p w14:paraId="37AE9067" w14:textId="77777777" w:rsidR="00042730" w:rsidRDefault="00042730"/>
  </w:endnote>
  <w:endnote w:type="continuationNotice" w:id="1">
    <w:p w14:paraId="2D14275C" w14:textId="77777777" w:rsidR="00042730" w:rsidRDefault="0004273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Symbol">
    <w:panose1 w:val="05050102010706020507"/>
    <w:charset w:val="02"/>
    <w:family w:val="roman"/>
    <w:pitch w:val="variable"/>
    <w:sig w:usb0="00000000" w:usb1="10000000" w:usb2="00000000" w:usb3="00000000" w:csb0="80000000" w:csb1="00000000"/>
  </w:font>
  <w:font w:name="Times New Roman">
    <w:panose1 w:val="02020603050405020304"/>
    <w:charset w:val="EE"/>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EE"/>
    <w:family w:val="modern"/>
    <w:pitch w:val="fixed"/>
    <w:sig w:usb0="E0002EFF" w:usb1="C0007843" w:usb2="00000009" w:usb3="00000000" w:csb0="000001FF" w:csb1="00000000"/>
  </w:font>
  <w:font w:name="Franklin Gothic Book">
    <w:altName w:val="Calibri"/>
    <w:panose1 w:val="020B0503020102020204"/>
    <w:charset w:val="EE"/>
    <w:family w:val="swiss"/>
    <w:pitch w:val="variable"/>
    <w:sig w:usb0="00000287" w:usb1="00000000" w:usb2="00000000" w:usb3="00000000" w:csb0="0000009F" w:csb1="00000000"/>
    <w:embedRegular r:id="rId1" w:fontKey="{EEB82A50-5E85-4274-B252-FE7A2F13C3D5}"/>
    <w:embedBold r:id="rId2" w:fontKey="{BB36B7EC-D3F8-4935-9C1F-123EB86AF01E}"/>
    <w:embedItalic r:id="rId3" w:fontKey="{FC3B1EFB-EAA2-4B06-A6C1-5DF986BE0A2F}"/>
    <w:embedBoldItalic r:id="rId4" w:fontKey="{86FE2098-EA73-461A-B775-49EEB7F8BAAC}"/>
  </w:font>
  <w:font w:name="Arial">
    <w:panose1 w:val="020B0604020202020204"/>
    <w:charset w:val="EE"/>
    <w:family w:val="swiss"/>
    <w:pitch w:val="variable"/>
    <w:sig w:usb0="E0002EFF" w:usb1="C000785B" w:usb2="00000009" w:usb3="00000000" w:csb0="000001FF" w:csb1="00000000"/>
  </w:font>
  <w:font w:name="MinionPro-Regular">
    <w:altName w:val="MS Gothic"/>
    <w:charset w:val="80"/>
    <w:family w:val="roman"/>
    <w:pitch w:val="default"/>
    <w:sig w:usb0="00000000" w:usb1="08070000" w:usb2="00000010" w:usb3="00000000" w:csb0="00020002" w:csb1="00000000"/>
  </w:font>
  <w:font w:name="Cambria">
    <w:panose1 w:val="02040503050406030204"/>
    <w:charset w:val="EE"/>
    <w:family w:val="roman"/>
    <w:pitch w:val="variable"/>
    <w:sig w:usb0="E00006FF" w:usb1="420024FF" w:usb2="02000000" w:usb3="00000000" w:csb0="0000019F" w:csb1="00000000"/>
    <w:embedRegular r:id="rId5" w:fontKey="{ACC605C8-5D23-4B37-A71B-471131845722}"/>
    <w:embedBold r:id="rId6" w:fontKey="{EBD410F4-19F3-4172-BE72-9BD38B533355}"/>
    <w:embedItalic r:id="rId7" w:fontKey="{48493E27-CF91-43A3-AEAD-6161784CC309}"/>
  </w:font>
  <w:font w:name="Tahoma">
    <w:panose1 w:val="020B0604030504040204"/>
    <w:charset w:val="EE"/>
    <w:family w:val="swiss"/>
    <w:pitch w:val="variable"/>
    <w:sig w:usb0="E1002EFF" w:usb1="C000605B" w:usb2="00000029" w:usb3="00000000" w:csb0="000101FF" w:csb1="00000000"/>
    <w:embedRegular r:id="rId8" w:fontKey="{338F5B64-D4F6-45FD-9079-5A1B45D31289}"/>
  </w:font>
  <w:font w:name="Calibri">
    <w:panose1 w:val="020F0502020204030204"/>
    <w:charset w:val="EE"/>
    <w:family w:val="swiss"/>
    <w:pitch w:val="variable"/>
    <w:sig w:usb0="E4002EFF" w:usb1="C000247B" w:usb2="00000009" w:usb3="00000000" w:csb0="000001FF" w:csb1="00000000"/>
    <w:embedRegular r:id="rId9" w:fontKey="{3F5A4E79-7759-491C-9B38-F5D1D849DD12}"/>
    <w:embedBold r:id="rId10" w:fontKey="{F2201483-5A84-4D57-A18E-F07B2B561651}"/>
    <w:embedItalic r:id="rId11" w:fontKey="{1BFCDF92-D8F0-49E7-8A75-CAEA4CC90168}"/>
  </w:font>
  <w:font w:name="Myriad Pro Light">
    <w:altName w:val="Arial"/>
    <w:charset w:val="00"/>
    <w:family w:val="swiss"/>
    <w:pitch w:val="variable"/>
    <w:sig w:usb0="00000003" w:usb1="00000000" w:usb2="00000000" w:usb3="00000000" w:csb0="00000001" w:csb1="00000000"/>
  </w:font>
  <w:font w:name="Tekst podstawowy">
    <w:altName w:val="Times New Roman"/>
    <w:charset w:val="00"/>
    <w:family w:val="roman"/>
    <w:pitch w:val="default"/>
    <w:sig w:usb0="00000003" w:usb1="00000000" w:usb2="00000000" w:usb3="00000000" w:csb0="00000001" w:csb1="00000000"/>
    <w:embedRegular r:id="rId12" w:fontKey="{7E16E6F4-BFB7-4EBD-9A17-93CB277D9643}"/>
  </w:font>
  <w:font w:name="Candara">
    <w:panose1 w:val="020E0502030303020204"/>
    <w:charset w:val="EE"/>
    <w:family w:val="swiss"/>
    <w:pitch w:val="variable"/>
    <w:sig w:usb0="A00002EF" w:usb1="4000A44B" w:usb2="00000000" w:usb3="00000000" w:csb0="0000019F" w:csb1="00000000"/>
    <w:embedRegular r:id="rId13" w:fontKey="{BDC41784-B033-4208-B40F-DAA6840603FE}"/>
    <w:embedBold r:id="rId14" w:fontKey="{C4CE8552-7BB3-4B46-A7A4-5A20D7316B47}"/>
  </w:font>
  <w:font w:name="SimSun">
    <w:altName w:val="宋体"/>
    <w:panose1 w:val="02010600030101010101"/>
    <w:charset w:val="86"/>
    <w:family w:val="auto"/>
    <w:pitch w:val="variable"/>
    <w:sig w:usb0="00000003" w:usb1="288F0000" w:usb2="00000016" w:usb3="00000000" w:csb0="00040001" w:csb1="00000000"/>
  </w:font>
  <w:font w:name="Mangal">
    <w:panose1 w:val="00000400000000000000"/>
    <w:charset w:val="01"/>
    <w:family w:val="roman"/>
    <w:pitch w:val="variable"/>
    <w:sig w:usb0="00002000" w:usb1="00000000" w:usb2="00000000" w:usb3="00000000" w:csb0="00000000" w:csb1="00000000"/>
    <w:embedBold r:id="rId15" w:fontKey="{A8188188-2EE4-4981-A9F1-C24CACBE597B}"/>
  </w:font>
  <w:font w:name="Minion Pro">
    <w:altName w:val="Times New Roman"/>
    <w:charset w:val="00"/>
    <w:family w:val="roman"/>
    <w:pitch w:val="variable"/>
    <w:sig w:usb0="00000001" w:usb1="00000001" w:usb2="00000000" w:usb3="00000000" w:csb0="0000019F" w:csb1="00000000"/>
  </w:font>
  <w:font w:name="Century Gothic">
    <w:panose1 w:val="020B0502020202020204"/>
    <w:charset w:val="EE"/>
    <w:family w:val="swiss"/>
    <w:pitch w:val="variable"/>
    <w:sig w:usb0="00000287" w:usb1="00000000" w:usb2="00000000" w:usb3="00000000" w:csb0="0000009F" w:csb1="00000000"/>
    <w:embedRegular r:id="rId16" w:fontKey="{0C9D8B13-DDB5-4717-8EA7-A20F45961471}"/>
  </w:font>
  <w:font w:name="Walbaum Display Heavy">
    <w:charset w:val="00"/>
    <w:family w:val="roman"/>
    <w:pitch w:val="variable"/>
    <w:sig w:usb0="8000002F" w:usb1="0000000A" w:usb2="00000000" w:usb3="00000000" w:csb0="00000001" w:csb1="00000000"/>
  </w:font>
  <w:font w:name="Arial Narrow">
    <w:panose1 w:val="020B0606020202030204"/>
    <w:charset w:val="EE"/>
    <w:family w:val="swiss"/>
    <w:pitch w:val="variable"/>
    <w:sig w:usb0="00000287" w:usb1="00000800" w:usb2="00000000" w:usb3="00000000" w:csb0="0000009F" w:csb1="00000000"/>
    <w:embedRegular r:id="rId17" w:fontKey="{0EE19AA3-F7B9-453C-B3E1-A86B5D7FE24F}"/>
  </w:font>
  <w:font w:name="Segoe UI">
    <w:panose1 w:val="020B0502040204020203"/>
    <w:charset w:val="EE"/>
    <w:family w:val="swiss"/>
    <w:pitch w:val="variable"/>
    <w:sig w:usb0="E4002EFF" w:usb1="C000E47F" w:usb2="00000009" w:usb3="00000000" w:csb0="000001FF" w:csb1="00000000"/>
    <w:embedRegular r:id="rId18" w:fontKey="{C8C8EE2C-BDCC-4748-B5B2-B39244F72659}"/>
  </w:font>
  <w:font w:name="Arial,Times New Roman">
    <w:altName w:val="Times New Roman"/>
    <w:panose1 w:val="00000000000000000000"/>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0979210B" w14:textId="77777777" w:rsidR="00591B5A" w:rsidRPr="00DE6C10" w:rsidRDefault="00591B5A" w:rsidP="002E34BE">
    <w:pPr>
      <w:pStyle w:val="Stopka"/>
      <w:jc w:val="center"/>
      <w:rPr>
        <w:sz w:val="16"/>
        <w:szCs w:val="16"/>
      </w:rPr>
    </w:pPr>
  </w:p>
  <w:p w14:paraId="06F55B32" w14:textId="7A6765DE" w:rsidR="00591B5A" w:rsidRPr="00DE6C10" w:rsidRDefault="00591B5A" w:rsidP="002E34BE">
    <w:pPr>
      <w:pStyle w:val="Stopka"/>
      <w:jc w:val="center"/>
      <w:rPr>
        <w:sz w:val="16"/>
        <w:szCs w:val="16"/>
      </w:rPr>
    </w:pPr>
    <w:r w:rsidRPr="00DE6C10">
      <w:rPr>
        <w:sz w:val="16"/>
        <w:szCs w:val="16"/>
      </w:rPr>
      <w:fldChar w:fldCharType="begin"/>
    </w:r>
    <w:r w:rsidRPr="00DE6C10">
      <w:rPr>
        <w:sz w:val="16"/>
        <w:szCs w:val="16"/>
      </w:rPr>
      <w:instrText>PAGE   \* MERGEFORMAT</w:instrText>
    </w:r>
    <w:r w:rsidRPr="00DE6C10">
      <w:rPr>
        <w:sz w:val="16"/>
        <w:szCs w:val="16"/>
      </w:rPr>
      <w:fldChar w:fldCharType="separate"/>
    </w:r>
    <w:r w:rsidR="00CF4B19">
      <w:rPr>
        <w:noProof/>
        <w:sz w:val="16"/>
        <w:szCs w:val="16"/>
      </w:rPr>
      <w:t>72</w:t>
    </w:r>
    <w:r w:rsidRPr="00DE6C10">
      <w:rPr>
        <w:noProof/>
        <w:sz w:val="16"/>
        <w:szCs w:val="16"/>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w14:paraId="0BA4D703" w14:textId="77777777" w:rsidR="00042730" w:rsidRDefault="00042730" w:rsidP="003C768C">
      <w:pPr>
        <w:ind w:firstLine="0"/>
      </w:pPr>
      <w:r>
        <w:separator/>
      </w:r>
    </w:p>
  </w:footnote>
  <w:footnote w:type="continuationSeparator" w:id="0">
    <w:p w14:paraId="229B4A84" w14:textId="77777777" w:rsidR="00042730" w:rsidRDefault="00042730" w:rsidP="005C7465">
      <w:pPr>
        <w:spacing w:line="240" w:lineRule="auto"/>
      </w:pPr>
      <w:r>
        <w:continuationSeparator/>
      </w:r>
    </w:p>
  </w:footnote>
  <w:footnote w:type="continuationNotice" w:id="1">
    <w:p w14:paraId="4F78F99B" w14:textId="77777777" w:rsidR="00042730" w:rsidRDefault="00042730">
      <w:pPr>
        <w:spacing w:line="240" w:lineRule="auto"/>
      </w:pPr>
    </w:p>
  </w:footnote>
  <w:footnote w:id="2">
    <w:p w14:paraId="2EA1ADF9" w14:textId="77777777" w:rsidR="00591B5A" w:rsidRPr="00675639" w:rsidRDefault="00591B5A" w:rsidP="009716E3">
      <w:pPr>
        <w:pStyle w:val="Tekstprzypisudolnego"/>
      </w:pPr>
      <w:r w:rsidRPr="00675639">
        <w:rPr>
          <w:rStyle w:val="Odwoanieprzypisudolnego"/>
          <w:lang w:val="pl-PL"/>
        </w:rPr>
        <w:footnoteRef/>
      </w:r>
      <w:r w:rsidRPr="00675639">
        <w:t xml:space="preserve"> Na </w:t>
      </w:r>
      <w:proofErr w:type="spellStart"/>
      <w:r w:rsidRPr="00675639">
        <w:t>podstawie</w:t>
      </w:r>
      <w:proofErr w:type="spellEnd"/>
      <w:r w:rsidRPr="00675639">
        <w:t xml:space="preserve"> </w:t>
      </w:r>
      <w:proofErr w:type="spellStart"/>
      <w:r w:rsidRPr="00675639">
        <w:t>Szczegółowego</w:t>
      </w:r>
      <w:proofErr w:type="spellEnd"/>
      <w:r w:rsidRPr="00675639">
        <w:t xml:space="preserve"> </w:t>
      </w:r>
      <w:proofErr w:type="spellStart"/>
      <w:r w:rsidRPr="00675639">
        <w:t>Opisu</w:t>
      </w:r>
      <w:proofErr w:type="spellEnd"/>
      <w:r w:rsidRPr="00675639">
        <w:t xml:space="preserve"> </w:t>
      </w:r>
      <w:proofErr w:type="spellStart"/>
      <w:r w:rsidRPr="00675639">
        <w:t>Przedmiotu</w:t>
      </w:r>
      <w:proofErr w:type="spellEnd"/>
      <w:r w:rsidRPr="00675639">
        <w:t xml:space="preserve"> </w:t>
      </w:r>
      <w:proofErr w:type="spellStart"/>
      <w:r w:rsidRPr="00675639">
        <w:t>Zamówienia</w:t>
      </w:r>
      <w:proofErr w:type="spellEnd"/>
      <w:r w:rsidRPr="00675639">
        <w:t xml:space="preserve"> </w:t>
      </w:r>
      <w:proofErr w:type="spellStart"/>
      <w:r w:rsidRPr="00675639">
        <w:t>za</w:t>
      </w:r>
      <w:proofErr w:type="spellEnd"/>
      <w:r w:rsidRPr="00675639">
        <w:t xml:space="preserve">: A. </w:t>
      </w:r>
      <w:proofErr w:type="spellStart"/>
      <w:r w:rsidRPr="00675639">
        <w:t>Świdurska</w:t>
      </w:r>
      <w:proofErr w:type="spellEnd"/>
      <w:r w:rsidRPr="00675639">
        <w:t xml:space="preserve">, W. </w:t>
      </w:r>
      <w:proofErr w:type="spellStart"/>
      <w:r w:rsidRPr="00675639">
        <w:t>Jagodziński</w:t>
      </w:r>
      <w:proofErr w:type="spellEnd"/>
      <w:r w:rsidRPr="00675639">
        <w:t xml:space="preserve">, </w:t>
      </w:r>
      <w:proofErr w:type="spellStart"/>
      <w:r w:rsidRPr="00675639">
        <w:rPr>
          <w:iCs/>
        </w:rPr>
        <w:t>Organizacja</w:t>
      </w:r>
      <w:proofErr w:type="spellEnd"/>
      <w:r w:rsidRPr="00675639">
        <w:rPr>
          <w:iCs/>
        </w:rPr>
        <w:t xml:space="preserve"> </w:t>
      </w:r>
      <w:proofErr w:type="spellStart"/>
      <w:r w:rsidRPr="00675639">
        <w:rPr>
          <w:iCs/>
        </w:rPr>
        <w:t>przestrzenna</w:t>
      </w:r>
      <w:proofErr w:type="spellEnd"/>
      <w:r w:rsidRPr="00675639">
        <w:rPr>
          <w:iCs/>
        </w:rPr>
        <w:t xml:space="preserve"> </w:t>
      </w:r>
      <w:proofErr w:type="spellStart"/>
      <w:r w:rsidRPr="00675639">
        <w:rPr>
          <w:iCs/>
        </w:rPr>
        <w:t>i</w:t>
      </w:r>
      <w:proofErr w:type="spellEnd"/>
      <w:r w:rsidRPr="00675639">
        <w:rPr>
          <w:iCs/>
        </w:rPr>
        <w:t xml:space="preserve"> </w:t>
      </w:r>
      <w:proofErr w:type="spellStart"/>
      <w:r w:rsidRPr="00675639">
        <w:rPr>
          <w:iCs/>
        </w:rPr>
        <w:t>funkcjonowanie</w:t>
      </w:r>
      <w:proofErr w:type="spellEnd"/>
      <w:r w:rsidRPr="00675639">
        <w:rPr>
          <w:iCs/>
        </w:rPr>
        <w:t xml:space="preserve"> </w:t>
      </w:r>
      <w:proofErr w:type="spellStart"/>
      <w:r w:rsidRPr="00675639">
        <w:rPr>
          <w:iCs/>
        </w:rPr>
        <w:t>instytucji</w:t>
      </w:r>
      <w:proofErr w:type="spellEnd"/>
      <w:r w:rsidRPr="00675639">
        <w:rPr>
          <w:iCs/>
        </w:rPr>
        <w:t xml:space="preserve"> </w:t>
      </w:r>
      <w:proofErr w:type="spellStart"/>
      <w:r w:rsidRPr="00675639">
        <w:rPr>
          <w:iCs/>
        </w:rPr>
        <w:t>otoczenia</w:t>
      </w:r>
      <w:proofErr w:type="spellEnd"/>
      <w:r w:rsidRPr="00675639">
        <w:rPr>
          <w:iCs/>
        </w:rPr>
        <w:t xml:space="preserve"> </w:t>
      </w:r>
      <w:proofErr w:type="spellStart"/>
      <w:r w:rsidRPr="00675639">
        <w:rPr>
          <w:iCs/>
        </w:rPr>
        <w:t>biznesu</w:t>
      </w:r>
      <w:proofErr w:type="spellEnd"/>
      <w:r w:rsidRPr="00675639">
        <w:rPr>
          <w:iCs/>
        </w:rPr>
        <w:t xml:space="preserve"> w </w:t>
      </w:r>
      <w:proofErr w:type="spellStart"/>
      <w:r w:rsidRPr="00675639">
        <w:rPr>
          <w:iCs/>
        </w:rPr>
        <w:t>województwie</w:t>
      </w:r>
      <w:proofErr w:type="spellEnd"/>
      <w:r w:rsidRPr="00675639">
        <w:rPr>
          <w:iCs/>
        </w:rPr>
        <w:t xml:space="preserve"> wielkopolskim</w:t>
      </w:r>
      <w:r w:rsidRPr="00675639">
        <w:t xml:space="preserve">, </w:t>
      </w:r>
      <w:proofErr w:type="spellStart"/>
      <w:r w:rsidRPr="00675639">
        <w:t>ekspertyza</w:t>
      </w:r>
      <w:proofErr w:type="spellEnd"/>
      <w:r w:rsidRPr="00675639">
        <w:t xml:space="preserve"> </w:t>
      </w:r>
      <w:proofErr w:type="spellStart"/>
      <w:r w:rsidRPr="00675639">
        <w:t>wykonana</w:t>
      </w:r>
      <w:proofErr w:type="spellEnd"/>
      <w:r w:rsidRPr="00675639">
        <w:t xml:space="preserve"> </w:t>
      </w:r>
      <w:proofErr w:type="spellStart"/>
      <w:r w:rsidRPr="00675639">
        <w:t>na</w:t>
      </w:r>
      <w:proofErr w:type="spellEnd"/>
      <w:r w:rsidRPr="00675639">
        <w:t xml:space="preserve"> </w:t>
      </w:r>
      <w:proofErr w:type="spellStart"/>
      <w:r w:rsidRPr="00675639">
        <w:t>zlecenie</w:t>
      </w:r>
      <w:proofErr w:type="spellEnd"/>
      <w:r w:rsidRPr="00675639">
        <w:t xml:space="preserve"> WROT, </w:t>
      </w:r>
      <w:proofErr w:type="spellStart"/>
      <w:r w:rsidRPr="00675639">
        <w:t>Poznań</w:t>
      </w:r>
      <w:proofErr w:type="spellEnd"/>
      <w:r w:rsidRPr="00675639">
        <w:t xml:space="preserve"> 2015.</w:t>
      </w:r>
    </w:p>
  </w:footnote>
  <w:footnote w:id="3">
    <w:p w14:paraId="0B9BE7BA" w14:textId="5EE927DA" w:rsidR="00591B5A" w:rsidRPr="00977F2E" w:rsidRDefault="00591B5A" w:rsidP="009716E3">
      <w:pPr>
        <w:pStyle w:val="Tekstprzypisudolnego"/>
        <w:rPr>
          <w:lang w:val="pl-PL"/>
        </w:rPr>
      </w:pPr>
      <w:r w:rsidRPr="00977F2E">
        <w:rPr>
          <w:rStyle w:val="Odwoanieprzypisudolnego"/>
          <w:lang w:val="pl-PL"/>
        </w:rPr>
        <w:footnoteRef/>
      </w:r>
      <w:r w:rsidRPr="00977F2E">
        <w:rPr>
          <w:lang w:val="pl-PL"/>
        </w:rPr>
        <w:t xml:space="preserve"> </w:t>
      </w:r>
      <w:proofErr w:type="spellStart"/>
      <w:r w:rsidRPr="00977F2E">
        <w:rPr>
          <w:lang w:val="pl-PL"/>
        </w:rPr>
        <w:t>Burdecka</w:t>
      </w:r>
      <w:proofErr w:type="spellEnd"/>
      <w:r w:rsidRPr="00977F2E">
        <w:rPr>
          <w:lang w:val="pl-PL"/>
        </w:rPr>
        <w:t xml:space="preserve"> W., </w:t>
      </w:r>
      <w:r w:rsidRPr="00977F2E">
        <w:rPr>
          <w:iCs/>
          <w:lang w:val="pl-PL"/>
        </w:rPr>
        <w:t>Instytucje otoczenia biznesu</w:t>
      </w:r>
      <w:r w:rsidRPr="00977F2E">
        <w:rPr>
          <w:lang w:val="pl-PL"/>
        </w:rPr>
        <w:t>, Polska Agencja Rozwoju Przedsiębiorczości, Warszawa 2004, s. 5.</w:t>
      </w:r>
    </w:p>
  </w:footnote>
  <w:footnote w:id="4">
    <w:p w14:paraId="77157BDF" w14:textId="3B3ACBAA" w:rsidR="00591B5A" w:rsidRPr="00977F2E" w:rsidRDefault="00591B5A" w:rsidP="009716E3">
      <w:pPr>
        <w:pStyle w:val="Tekstprzypisudolnego"/>
        <w:rPr>
          <w:lang w:val="pl-PL"/>
        </w:rPr>
      </w:pPr>
      <w:r w:rsidRPr="00977F2E">
        <w:rPr>
          <w:rStyle w:val="Odwoanieprzypisudolnego"/>
          <w:lang w:val="pl-PL"/>
        </w:rPr>
        <w:footnoteRef/>
      </w:r>
      <w:r w:rsidRPr="00977F2E">
        <w:rPr>
          <w:lang w:val="pl-PL"/>
        </w:rPr>
        <w:t xml:space="preserve"> </w:t>
      </w:r>
      <w:proofErr w:type="spellStart"/>
      <w:r w:rsidRPr="00977F2E">
        <w:rPr>
          <w:lang w:val="pl-PL"/>
        </w:rPr>
        <w:t>Dorożyński</w:t>
      </w:r>
      <w:proofErr w:type="spellEnd"/>
      <w:r w:rsidRPr="00977F2E">
        <w:rPr>
          <w:lang w:val="pl-PL"/>
        </w:rPr>
        <w:t xml:space="preserve"> T., Instytucje otoczenia biznesu a rozwój przedsiębiorstw – ujęcie regionalne, Zarządzanie i Finanse, </w:t>
      </w:r>
      <w:r w:rsidRPr="00977F2E">
        <w:rPr>
          <w:lang w:val="pl-PL"/>
        </w:rPr>
        <w:br/>
        <w:t>nr 1/2013, s. 135.</w:t>
      </w:r>
    </w:p>
  </w:footnote>
  <w:footnote w:id="5">
    <w:p w14:paraId="0E3E07C9" w14:textId="77777777" w:rsidR="00591B5A" w:rsidRPr="00EE781A" w:rsidRDefault="00591B5A" w:rsidP="009716E3">
      <w:pPr>
        <w:pStyle w:val="Tekstprzypisudolnego"/>
      </w:pPr>
      <w:r w:rsidRPr="00977F2E">
        <w:rPr>
          <w:rStyle w:val="Odwoanieprzypisudolnego"/>
          <w:lang w:val="pl-PL"/>
        </w:rPr>
        <w:footnoteRef/>
      </w:r>
      <w:r w:rsidRPr="00977F2E">
        <w:rPr>
          <w:lang w:val="pl-PL"/>
        </w:rPr>
        <w:t xml:space="preserve"> Ibidem, s. 135.</w:t>
      </w:r>
    </w:p>
  </w:footnote>
  <w:footnote w:id="6">
    <w:p w14:paraId="7CBD618A" w14:textId="0D3C76C3" w:rsidR="00591B5A" w:rsidRPr="00977F2E" w:rsidRDefault="00591B5A" w:rsidP="009716E3">
      <w:pPr>
        <w:pStyle w:val="Tekstprzypisudolnego"/>
        <w:rPr>
          <w:lang w:val="pl-PL"/>
        </w:rPr>
      </w:pPr>
      <w:r w:rsidRPr="00977F2E">
        <w:rPr>
          <w:rStyle w:val="Odwoanieprzypisudolnego"/>
          <w:lang w:val="pl-PL"/>
        </w:rPr>
        <w:footnoteRef/>
      </w:r>
      <w:r w:rsidRPr="00977F2E">
        <w:rPr>
          <w:lang w:val="pl-PL"/>
        </w:rPr>
        <w:t xml:space="preserve"> </w:t>
      </w:r>
      <w:proofErr w:type="spellStart"/>
      <w:r w:rsidRPr="00977F2E">
        <w:rPr>
          <w:lang w:val="pl-PL"/>
        </w:rPr>
        <w:t>Dorożyński</w:t>
      </w:r>
      <w:proofErr w:type="spellEnd"/>
      <w:r w:rsidRPr="00977F2E">
        <w:rPr>
          <w:lang w:val="pl-PL"/>
        </w:rPr>
        <w:t xml:space="preserve"> T., Instytucje otoczenia biznesu a rozwój przedsiębiorstw – ujęcie regionalne, Zarządzanie i Finanse, </w:t>
      </w:r>
      <w:r w:rsidRPr="00977F2E">
        <w:rPr>
          <w:lang w:val="pl-PL"/>
        </w:rPr>
        <w:br/>
        <w:t>nr 1/2013, s. 137.</w:t>
      </w:r>
    </w:p>
  </w:footnote>
  <w:footnote w:id="7">
    <w:p w14:paraId="0853DBD4" w14:textId="080C5CAA" w:rsidR="00591B5A" w:rsidRPr="00977F2E" w:rsidRDefault="00591B5A" w:rsidP="009716E3">
      <w:pPr>
        <w:pStyle w:val="Tekstprzypisudolnego"/>
        <w:rPr>
          <w:lang w:val="pl-PL"/>
        </w:rPr>
      </w:pPr>
      <w:r w:rsidRPr="00977F2E">
        <w:rPr>
          <w:rStyle w:val="Odwoanieprzypisudolnego"/>
          <w:lang w:val="pl-PL"/>
        </w:rPr>
        <w:footnoteRef/>
      </w:r>
      <w:r w:rsidRPr="00977F2E">
        <w:rPr>
          <w:lang w:val="pl-PL"/>
        </w:rPr>
        <w:t xml:space="preserve"> Mażewska M., Matusiak K., </w:t>
      </w:r>
      <w:proofErr w:type="spellStart"/>
      <w:r w:rsidRPr="00977F2E">
        <w:rPr>
          <w:lang w:val="pl-PL"/>
        </w:rPr>
        <w:t>Banisch</w:t>
      </w:r>
      <w:proofErr w:type="spellEnd"/>
      <w:r w:rsidRPr="00977F2E">
        <w:rPr>
          <w:lang w:val="pl-PL"/>
        </w:rPr>
        <w:t xml:space="preserve"> R., </w:t>
      </w:r>
      <w:r w:rsidRPr="00977F2E">
        <w:rPr>
          <w:iCs/>
          <w:lang w:val="pl-PL"/>
        </w:rPr>
        <w:t>Budowa skutecznego otoczenia innowacyjnego biznesu</w:t>
      </w:r>
      <w:r w:rsidRPr="00977F2E">
        <w:rPr>
          <w:lang w:val="pl-PL"/>
        </w:rPr>
        <w:t>, Polska Agencja Rozwoju Przedsiębiorczości, Warszawa 2011, s. 7.</w:t>
      </w:r>
    </w:p>
  </w:footnote>
  <w:footnote w:id="8">
    <w:p w14:paraId="60C118EB" w14:textId="1ADCD846" w:rsidR="00591B5A" w:rsidRPr="00EE781A" w:rsidRDefault="00591B5A" w:rsidP="009716E3">
      <w:pPr>
        <w:pStyle w:val="Tekstprzypisudolnego"/>
      </w:pPr>
      <w:r w:rsidRPr="00977F2E">
        <w:rPr>
          <w:rStyle w:val="Odwoanieprzypisudolnego"/>
          <w:lang w:val="pl-PL"/>
        </w:rPr>
        <w:footnoteRef/>
      </w:r>
      <w:r w:rsidRPr="00977F2E">
        <w:rPr>
          <w:lang w:val="pl-PL"/>
        </w:rPr>
        <w:t xml:space="preserve"> </w:t>
      </w:r>
      <w:proofErr w:type="spellStart"/>
      <w:r w:rsidRPr="00977F2E">
        <w:rPr>
          <w:lang w:val="pl-PL"/>
        </w:rPr>
        <w:t>Świdurska</w:t>
      </w:r>
      <w:proofErr w:type="spellEnd"/>
      <w:r w:rsidRPr="00977F2E">
        <w:rPr>
          <w:lang w:val="pl-PL"/>
        </w:rPr>
        <w:t xml:space="preserve"> A., Jagodziński W., Organizacja przestrzenna i funkcjonowanie instytucji otoczenia biznesu </w:t>
      </w:r>
      <w:r w:rsidRPr="00977F2E">
        <w:rPr>
          <w:lang w:val="pl-PL"/>
        </w:rPr>
        <w:br/>
        <w:t>w województwie wielkopolskim, ekspertyza wykonana na zlecenie WROT, Poznań 2015.</w:t>
      </w:r>
    </w:p>
  </w:footnote>
  <w:footnote w:id="9">
    <w:p w14:paraId="6CB13207" w14:textId="73DD3234" w:rsidR="00591B5A" w:rsidRPr="00830DD8" w:rsidRDefault="00591B5A" w:rsidP="009716E3">
      <w:pPr>
        <w:pStyle w:val="Tekstprzypisudolnego"/>
      </w:pPr>
      <w:r w:rsidRPr="00830DD8">
        <w:rPr>
          <w:rStyle w:val="Odwoanieprzypisudolnego"/>
          <w:lang w:val="pl-PL"/>
        </w:rPr>
        <w:footnoteRef/>
      </w:r>
      <w:r w:rsidRPr="00830DD8">
        <w:t xml:space="preserve"> </w:t>
      </w:r>
      <w:proofErr w:type="spellStart"/>
      <w:r w:rsidRPr="00830DD8">
        <w:t>Zeman-Miszewska</w:t>
      </w:r>
      <w:proofErr w:type="spellEnd"/>
      <w:r w:rsidRPr="00830DD8">
        <w:t xml:space="preserve"> E., </w:t>
      </w:r>
      <w:proofErr w:type="spellStart"/>
      <w:r w:rsidRPr="00830DD8">
        <w:rPr>
          <w:iCs/>
        </w:rPr>
        <w:t>Instytucjonalne</w:t>
      </w:r>
      <w:proofErr w:type="spellEnd"/>
      <w:r w:rsidRPr="00830DD8">
        <w:rPr>
          <w:iCs/>
        </w:rPr>
        <w:t xml:space="preserve"> </w:t>
      </w:r>
      <w:proofErr w:type="spellStart"/>
      <w:r w:rsidRPr="00830DD8">
        <w:rPr>
          <w:iCs/>
        </w:rPr>
        <w:t>formy</w:t>
      </w:r>
      <w:proofErr w:type="spellEnd"/>
      <w:r w:rsidRPr="00830DD8">
        <w:rPr>
          <w:iCs/>
        </w:rPr>
        <w:t xml:space="preserve"> </w:t>
      </w:r>
      <w:proofErr w:type="spellStart"/>
      <w:r w:rsidRPr="00830DD8">
        <w:rPr>
          <w:iCs/>
        </w:rPr>
        <w:t>wspierania</w:t>
      </w:r>
      <w:proofErr w:type="spellEnd"/>
      <w:r w:rsidRPr="00830DD8">
        <w:rPr>
          <w:iCs/>
        </w:rPr>
        <w:t xml:space="preserve"> </w:t>
      </w:r>
      <w:proofErr w:type="spellStart"/>
      <w:r w:rsidRPr="00830DD8">
        <w:rPr>
          <w:iCs/>
        </w:rPr>
        <w:t>przedsiębiorczości</w:t>
      </w:r>
      <w:proofErr w:type="spellEnd"/>
      <w:r w:rsidRPr="00830DD8">
        <w:rPr>
          <w:iCs/>
        </w:rPr>
        <w:t>,</w:t>
      </w:r>
      <w:r w:rsidRPr="00830DD8">
        <w:t xml:space="preserve"> </w:t>
      </w:r>
      <w:proofErr w:type="spellStart"/>
      <w:r w:rsidRPr="00830DD8">
        <w:t>Prace</w:t>
      </w:r>
      <w:proofErr w:type="spellEnd"/>
      <w:r w:rsidRPr="00830DD8">
        <w:t xml:space="preserve"> </w:t>
      </w:r>
      <w:proofErr w:type="spellStart"/>
      <w:r w:rsidRPr="00830DD8">
        <w:t>Naukowe</w:t>
      </w:r>
      <w:proofErr w:type="spellEnd"/>
      <w:r w:rsidRPr="00830DD8">
        <w:t xml:space="preserve"> AE we </w:t>
      </w:r>
      <w:proofErr w:type="spellStart"/>
      <w:r w:rsidRPr="00830DD8">
        <w:t>Wrocławiu</w:t>
      </w:r>
      <w:proofErr w:type="spellEnd"/>
      <w:r w:rsidRPr="00830DD8">
        <w:t xml:space="preserve">, 1116, </w:t>
      </w:r>
      <w:proofErr w:type="spellStart"/>
      <w:r w:rsidRPr="00830DD8">
        <w:t>Wrocław</w:t>
      </w:r>
      <w:proofErr w:type="spellEnd"/>
      <w:r w:rsidRPr="00830DD8">
        <w:t xml:space="preserve"> 2006, s. 687-691.</w:t>
      </w:r>
    </w:p>
  </w:footnote>
  <w:footnote w:id="10">
    <w:p w14:paraId="64D92A4E" w14:textId="0EB9E2FD" w:rsidR="00591B5A" w:rsidRPr="00830DD8" w:rsidRDefault="00591B5A" w:rsidP="009716E3">
      <w:pPr>
        <w:pStyle w:val="Tekstprzypisudolnego"/>
      </w:pPr>
      <w:r w:rsidRPr="00830DD8">
        <w:rPr>
          <w:rStyle w:val="Odwoanieprzypisudolnego"/>
          <w:lang w:val="pl-PL"/>
        </w:rPr>
        <w:footnoteRef/>
      </w:r>
      <w:r w:rsidRPr="00830DD8">
        <w:t xml:space="preserve"> </w:t>
      </w:r>
      <w:proofErr w:type="spellStart"/>
      <w:r w:rsidRPr="00830DD8">
        <w:t>Klamut</w:t>
      </w:r>
      <w:proofErr w:type="spellEnd"/>
      <w:r w:rsidRPr="00830DD8">
        <w:t xml:space="preserve"> M., </w:t>
      </w:r>
      <w:proofErr w:type="spellStart"/>
      <w:r w:rsidRPr="00830DD8">
        <w:t>Uwarunkowania</w:t>
      </w:r>
      <w:proofErr w:type="spellEnd"/>
      <w:r w:rsidRPr="00830DD8">
        <w:t xml:space="preserve"> </w:t>
      </w:r>
      <w:proofErr w:type="spellStart"/>
      <w:r w:rsidRPr="00830DD8">
        <w:t>podnoszenia</w:t>
      </w:r>
      <w:proofErr w:type="spellEnd"/>
      <w:r w:rsidRPr="00830DD8">
        <w:t xml:space="preserve"> </w:t>
      </w:r>
      <w:proofErr w:type="spellStart"/>
      <w:r w:rsidRPr="00830DD8">
        <w:t>konkurencyjności</w:t>
      </w:r>
      <w:proofErr w:type="spellEnd"/>
      <w:r w:rsidRPr="00830DD8">
        <w:t xml:space="preserve"> </w:t>
      </w:r>
      <w:proofErr w:type="spellStart"/>
      <w:r w:rsidRPr="00830DD8">
        <w:t>regionów</w:t>
      </w:r>
      <w:proofErr w:type="spellEnd"/>
      <w:r w:rsidRPr="00830DD8">
        <w:t xml:space="preserve"> w </w:t>
      </w:r>
      <w:proofErr w:type="spellStart"/>
      <w:r w:rsidRPr="00830DD8">
        <w:t>Polsce</w:t>
      </w:r>
      <w:proofErr w:type="spellEnd"/>
      <w:r w:rsidRPr="00830DD8">
        <w:t xml:space="preserve">, [w:] W. </w:t>
      </w:r>
      <w:proofErr w:type="spellStart"/>
      <w:r w:rsidRPr="00830DD8">
        <w:t>Kosiedowski</w:t>
      </w:r>
      <w:proofErr w:type="spellEnd"/>
      <w:r w:rsidRPr="00830DD8">
        <w:t xml:space="preserve"> (red.), </w:t>
      </w:r>
      <w:proofErr w:type="spellStart"/>
      <w:r w:rsidRPr="00830DD8">
        <w:t>Konkurencyjność</w:t>
      </w:r>
      <w:proofErr w:type="spellEnd"/>
      <w:r w:rsidRPr="00830DD8">
        <w:t xml:space="preserve"> </w:t>
      </w:r>
      <w:proofErr w:type="spellStart"/>
      <w:r w:rsidRPr="00830DD8">
        <w:t>gospodarcza</w:t>
      </w:r>
      <w:proofErr w:type="spellEnd"/>
      <w:r w:rsidRPr="00830DD8">
        <w:t xml:space="preserve"> </w:t>
      </w:r>
      <w:proofErr w:type="spellStart"/>
      <w:r w:rsidRPr="00830DD8">
        <w:t>regionu</w:t>
      </w:r>
      <w:proofErr w:type="spellEnd"/>
      <w:r w:rsidRPr="00830DD8">
        <w:t xml:space="preserve"> w </w:t>
      </w:r>
      <w:proofErr w:type="spellStart"/>
      <w:r w:rsidRPr="00830DD8">
        <w:t>warunkach</w:t>
      </w:r>
      <w:proofErr w:type="spellEnd"/>
      <w:r w:rsidRPr="00830DD8">
        <w:t xml:space="preserve"> </w:t>
      </w:r>
      <w:proofErr w:type="spellStart"/>
      <w:r w:rsidRPr="00830DD8">
        <w:t>nowego</w:t>
      </w:r>
      <w:proofErr w:type="spellEnd"/>
      <w:r w:rsidRPr="00830DD8">
        <w:t xml:space="preserve"> </w:t>
      </w:r>
      <w:proofErr w:type="spellStart"/>
      <w:r w:rsidRPr="00830DD8">
        <w:t>ustroju</w:t>
      </w:r>
      <w:proofErr w:type="spellEnd"/>
      <w:r w:rsidRPr="00830DD8">
        <w:t xml:space="preserve"> </w:t>
      </w:r>
      <w:proofErr w:type="spellStart"/>
      <w:r w:rsidRPr="00830DD8">
        <w:t>terytorialno-administracyjnego</w:t>
      </w:r>
      <w:proofErr w:type="spellEnd"/>
      <w:r w:rsidRPr="00830DD8">
        <w:t xml:space="preserve">, </w:t>
      </w:r>
      <w:proofErr w:type="spellStart"/>
      <w:r w:rsidRPr="00830DD8">
        <w:t>Wydawnictwo</w:t>
      </w:r>
      <w:proofErr w:type="spellEnd"/>
      <w:r w:rsidRPr="00830DD8">
        <w:t xml:space="preserve"> </w:t>
      </w:r>
      <w:proofErr w:type="spellStart"/>
      <w:r w:rsidRPr="00830DD8">
        <w:t>Uniwersytetu</w:t>
      </w:r>
      <w:proofErr w:type="spellEnd"/>
      <w:r w:rsidRPr="00830DD8">
        <w:t xml:space="preserve"> </w:t>
      </w:r>
      <w:proofErr w:type="spellStart"/>
      <w:r w:rsidRPr="00830DD8">
        <w:t>Mikołaja</w:t>
      </w:r>
      <w:proofErr w:type="spellEnd"/>
      <w:r w:rsidRPr="00830DD8">
        <w:t xml:space="preserve"> </w:t>
      </w:r>
      <w:proofErr w:type="spellStart"/>
      <w:r w:rsidRPr="00830DD8">
        <w:t>Kopernika</w:t>
      </w:r>
      <w:proofErr w:type="spellEnd"/>
      <w:r w:rsidRPr="00830DD8">
        <w:t xml:space="preserve">, </w:t>
      </w:r>
      <w:proofErr w:type="spellStart"/>
      <w:r w:rsidRPr="00830DD8">
        <w:t>Toruń</w:t>
      </w:r>
      <w:proofErr w:type="spellEnd"/>
      <w:r w:rsidRPr="00830DD8">
        <w:t xml:space="preserve"> 2000, s. 289, 290.</w:t>
      </w:r>
    </w:p>
  </w:footnote>
  <w:footnote w:id="11">
    <w:p w14:paraId="7A38E499" w14:textId="388E6FB8" w:rsidR="00591B5A" w:rsidRPr="00830DD8" w:rsidRDefault="00591B5A" w:rsidP="009716E3">
      <w:pPr>
        <w:pStyle w:val="Tekstprzypisudolnego"/>
      </w:pPr>
      <w:r w:rsidRPr="00830DD8">
        <w:rPr>
          <w:rStyle w:val="Odwoanieprzypisudolnego"/>
          <w:lang w:val="pl-PL"/>
        </w:rPr>
        <w:footnoteRef/>
      </w:r>
      <w:r w:rsidRPr="00830DD8">
        <w:t xml:space="preserve"> </w:t>
      </w:r>
      <w:proofErr w:type="spellStart"/>
      <w:r w:rsidRPr="00830DD8">
        <w:t>Cebulak</w:t>
      </w:r>
      <w:proofErr w:type="spellEnd"/>
      <w:r w:rsidRPr="00830DD8">
        <w:t xml:space="preserve"> J., </w:t>
      </w:r>
      <w:proofErr w:type="spellStart"/>
      <w:r w:rsidRPr="00830DD8">
        <w:rPr>
          <w:iCs/>
        </w:rPr>
        <w:t>Instytucje</w:t>
      </w:r>
      <w:proofErr w:type="spellEnd"/>
      <w:r w:rsidRPr="00830DD8">
        <w:rPr>
          <w:iCs/>
        </w:rPr>
        <w:t xml:space="preserve"> </w:t>
      </w:r>
      <w:proofErr w:type="spellStart"/>
      <w:r w:rsidRPr="00830DD8">
        <w:rPr>
          <w:iCs/>
        </w:rPr>
        <w:t>otoczenia</w:t>
      </w:r>
      <w:proofErr w:type="spellEnd"/>
      <w:r w:rsidRPr="00830DD8">
        <w:rPr>
          <w:iCs/>
        </w:rPr>
        <w:t xml:space="preserve"> </w:t>
      </w:r>
      <w:proofErr w:type="spellStart"/>
      <w:r w:rsidRPr="00830DD8">
        <w:rPr>
          <w:iCs/>
        </w:rPr>
        <w:t>biznesu</w:t>
      </w:r>
      <w:proofErr w:type="spellEnd"/>
      <w:r w:rsidRPr="00830DD8">
        <w:rPr>
          <w:iCs/>
        </w:rPr>
        <w:t xml:space="preserve"> </w:t>
      </w:r>
      <w:proofErr w:type="spellStart"/>
      <w:r w:rsidRPr="00830DD8">
        <w:rPr>
          <w:iCs/>
        </w:rPr>
        <w:t>jako</w:t>
      </w:r>
      <w:proofErr w:type="spellEnd"/>
      <w:r w:rsidRPr="00830DD8">
        <w:rPr>
          <w:iCs/>
        </w:rPr>
        <w:t xml:space="preserve"> </w:t>
      </w:r>
      <w:proofErr w:type="spellStart"/>
      <w:r w:rsidRPr="00830DD8">
        <w:rPr>
          <w:iCs/>
        </w:rPr>
        <w:t>czynnik</w:t>
      </w:r>
      <w:proofErr w:type="spellEnd"/>
      <w:r w:rsidRPr="00830DD8">
        <w:rPr>
          <w:iCs/>
        </w:rPr>
        <w:t xml:space="preserve"> </w:t>
      </w:r>
      <w:proofErr w:type="spellStart"/>
      <w:r w:rsidRPr="00830DD8">
        <w:rPr>
          <w:iCs/>
        </w:rPr>
        <w:t>wspomagający</w:t>
      </w:r>
      <w:proofErr w:type="spellEnd"/>
      <w:r w:rsidRPr="00830DD8">
        <w:rPr>
          <w:iCs/>
        </w:rPr>
        <w:t xml:space="preserve"> </w:t>
      </w:r>
      <w:proofErr w:type="spellStart"/>
      <w:r w:rsidRPr="00830DD8">
        <w:rPr>
          <w:iCs/>
        </w:rPr>
        <w:t>rozwój</w:t>
      </w:r>
      <w:proofErr w:type="spellEnd"/>
      <w:r w:rsidRPr="00830DD8">
        <w:rPr>
          <w:iCs/>
        </w:rPr>
        <w:t xml:space="preserve"> </w:t>
      </w:r>
      <w:proofErr w:type="spellStart"/>
      <w:r w:rsidRPr="00830DD8">
        <w:rPr>
          <w:iCs/>
        </w:rPr>
        <w:t>przedsiębiorczości</w:t>
      </w:r>
      <w:proofErr w:type="spellEnd"/>
      <w:r w:rsidRPr="00830DD8">
        <w:rPr>
          <w:iCs/>
        </w:rPr>
        <w:t xml:space="preserve"> w </w:t>
      </w:r>
      <w:proofErr w:type="spellStart"/>
      <w:r w:rsidRPr="00830DD8">
        <w:rPr>
          <w:iCs/>
        </w:rPr>
        <w:t>woj</w:t>
      </w:r>
      <w:proofErr w:type="spellEnd"/>
      <w:r w:rsidRPr="00830DD8">
        <w:rPr>
          <w:iCs/>
        </w:rPr>
        <w:t xml:space="preserve">. </w:t>
      </w:r>
      <w:proofErr w:type="spellStart"/>
      <w:r w:rsidRPr="00830DD8">
        <w:rPr>
          <w:iCs/>
        </w:rPr>
        <w:t>podkarpackim</w:t>
      </w:r>
      <w:proofErr w:type="spellEnd"/>
      <w:r w:rsidRPr="00830DD8">
        <w:t xml:space="preserve">, </w:t>
      </w:r>
      <w:proofErr w:type="spellStart"/>
      <w:r w:rsidRPr="00830DD8">
        <w:t>Przedsiębiorczość</w:t>
      </w:r>
      <w:proofErr w:type="spellEnd"/>
      <w:r w:rsidRPr="00830DD8">
        <w:t xml:space="preserve"> – </w:t>
      </w:r>
      <w:proofErr w:type="spellStart"/>
      <w:r w:rsidRPr="00830DD8">
        <w:t>Edukacja</w:t>
      </w:r>
      <w:proofErr w:type="spellEnd"/>
      <w:r w:rsidRPr="00830DD8">
        <w:t xml:space="preserve">, 5/2009, </w:t>
      </w:r>
      <w:proofErr w:type="spellStart"/>
      <w:r w:rsidRPr="00830DD8">
        <w:t>Rola</w:t>
      </w:r>
      <w:proofErr w:type="spellEnd"/>
      <w:r w:rsidRPr="00830DD8">
        <w:t xml:space="preserve"> </w:t>
      </w:r>
      <w:proofErr w:type="spellStart"/>
      <w:r w:rsidRPr="00830DD8">
        <w:t>przedsiębiorczości</w:t>
      </w:r>
      <w:proofErr w:type="spellEnd"/>
      <w:r w:rsidRPr="00830DD8">
        <w:t xml:space="preserve"> w </w:t>
      </w:r>
      <w:proofErr w:type="spellStart"/>
      <w:r w:rsidRPr="00830DD8">
        <w:t>kształtowaniu</w:t>
      </w:r>
      <w:proofErr w:type="spellEnd"/>
      <w:r w:rsidRPr="00830DD8">
        <w:t xml:space="preserve"> </w:t>
      </w:r>
      <w:proofErr w:type="spellStart"/>
      <w:r w:rsidRPr="00830DD8">
        <w:t>społeczeństwa</w:t>
      </w:r>
      <w:proofErr w:type="spellEnd"/>
      <w:r w:rsidRPr="00830DD8">
        <w:t xml:space="preserve"> </w:t>
      </w:r>
      <w:proofErr w:type="spellStart"/>
      <w:r w:rsidRPr="00830DD8">
        <w:t>informacyjnego</w:t>
      </w:r>
      <w:proofErr w:type="spellEnd"/>
      <w:r w:rsidRPr="00830DD8">
        <w:t>, s. 200.</w:t>
      </w:r>
    </w:p>
  </w:footnote>
  <w:footnote w:id="12">
    <w:p w14:paraId="0EE70ADE" w14:textId="48C1D0E2" w:rsidR="00591B5A" w:rsidRPr="00EE781A" w:rsidRDefault="00591B5A" w:rsidP="009716E3">
      <w:pPr>
        <w:pStyle w:val="Tekstprzypisudolnego"/>
      </w:pPr>
      <w:r w:rsidRPr="00830DD8">
        <w:rPr>
          <w:rStyle w:val="Odwoanieprzypisudolnego"/>
          <w:lang w:val="pl-PL"/>
        </w:rPr>
        <w:footnoteRef/>
      </w:r>
      <w:r w:rsidRPr="00830DD8">
        <w:t xml:space="preserve"> </w:t>
      </w:r>
      <w:proofErr w:type="spellStart"/>
      <w:r w:rsidRPr="00830DD8">
        <w:t>Strategia</w:t>
      </w:r>
      <w:proofErr w:type="spellEnd"/>
      <w:r w:rsidRPr="00830DD8">
        <w:t xml:space="preserve"> </w:t>
      </w:r>
      <w:proofErr w:type="spellStart"/>
      <w:r w:rsidRPr="00830DD8">
        <w:t>rozwoju</w:t>
      </w:r>
      <w:proofErr w:type="spellEnd"/>
      <w:r w:rsidRPr="00830DD8">
        <w:t xml:space="preserve"> </w:t>
      </w:r>
      <w:proofErr w:type="spellStart"/>
      <w:r w:rsidRPr="00830DD8">
        <w:t>województwa</w:t>
      </w:r>
      <w:proofErr w:type="spellEnd"/>
      <w:r w:rsidRPr="00830DD8">
        <w:t xml:space="preserve"> </w:t>
      </w:r>
      <w:proofErr w:type="spellStart"/>
      <w:r w:rsidRPr="00830DD8">
        <w:t>wielkopolskiego</w:t>
      </w:r>
      <w:proofErr w:type="spellEnd"/>
      <w:r w:rsidRPr="00830DD8">
        <w:t xml:space="preserve"> do 2030 </w:t>
      </w:r>
      <w:proofErr w:type="spellStart"/>
      <w:r w:rsidRPr="00830DD8">
        <w:t>roku</w:t>
      </w:r>
      <w:proofErr w:type="spellEnd"/>
      <w:r w:rsidRPr="00830DD8">
        <w:t xml:space="preserve">, </w:t>
      </w:r>
      <w:proofErr w:type="spellStart"/>
      <w:r w:rsidRPr="00830DD8">
        <w:t>Poznań</w:t>
      </w:r>
      <w:proofErr w:type="spellEnd"/>
      <w:r w:rsidRPr="00830DD8">
        <w:t xml:space="preserve"> 2020.</w:t>
      </w:r>
    </w:p>
  </w:footnote>
  <w:footnote w:id="13">
    <w:p w14:paraId="730C5395" w14:textId="25F55EAD" w:rsidR="00591B5A" w:rsidRPr="00830DD8" w:rsidRDefault="00591B5A" w:rsidP="009716E3">
      <w:pPr>
        <w:pStyle w:val="Tekstprzypisudolnego"/>
      </w:pPr>
      <w:r w:rsidRPr="00830DD8">
        <w:rPr>
          <w:rStyle w:val="Odwoanieprzypisudolnego"/>
          <w:lang w:val="pl-PL"/>
        </w:rPr>
        <w:footnoteRef/>
      </w:r>
      <w:r w:rsidRPr="00830DD8">
        <w:t xml:space="preserve"> </w:t>
      </w:r>
      <w:proofErr w:type="spellStart"/>
      <w:r w:rsidRPr="00830DD8">
        <w:t>Regionalna</w:t>
      </w:r>
      <w:proofErr w:type="spellEnd"/>
      <w:r w:rsidRPr="00830DD8">
        <w:t xml:space="preserve"> </w:t>
      </w:r>
      <w:proofErr w:type="spellStart"/>
      <w:r w:rsidRPr="00830DD8">
        <w:t>Strategia</w:t>
      </w:r>
      <w:proofErr w:type="spellEnd"/>
      <w:r w:rsidRPr="00830DD8">
        <w:t xml:space="preserve"> </w:t>
      </w:r>
      <w:proofErr w:type="spellStart"/>
      <w:r w:rsidRPr="00830DD8">
        <w:t>Innowacji</w:t>
      </w:r>
      <w:proofErr w:type="spellEnd"/>
      <w:r w:rsidRPr="00830DD8">
        <w:t xml:space="preserve"> </w:t>
      </w:r>
      <w:proofErr w:type="spellStart"/>
      <w:r w:rsidRPr="00830DD8">
        <w:t>dla</w:t>
      </w:r>
      <w:proofErr w:type="spellEnd"/>
      <w:r w:rsidRPr="00830DD8">
        <w:t xml:space="preserve"> Wielkopolski 2030 (RIS 2030), </w:t>
      </w:r>
      <w:proofErr w:type="spellStart"/>
      <w:r w:rsidRPr="00830DD8">
        <w:t>Urząd</w:t>
      </w:r>
      <w:proofErr w:type="spellEnd"/>
      <w:r w:rsidRPr="00830DD8">
        <w:t xml:space="preserve"> </w:t>
      </w:r>
      <w:proofErr w:type="spellStart"/>
      <w:r w:rsidRPr="00830DD8">
        <w:t>Marszałkowski</w:t>
      </w:r>
      <w:proofErr w:type="spellEnd"/>
      <w:r w:rsidRPr="00830DD8">
        <w:t xml:space="preserve"> </w:t>
      </w:r>
      <w:proofErr w:type="spellStart"/>
      <w:r w:rsidRPr="00830DD8">
        <w:t>Województwa</w:t>
      </w:r>
      <w:proofErr w:type="spellEnd"/>
      <w:r w:rsidRPr="00830DD8">
        <w:t xml:space="preserve"> </w:t>
      </w:r>
      <w:proofErr w:type="spellStart"/>
      <w:r w:rsidRPr="00830DD8">
        <w:t>Wielkopolskiego</w:t>
      </w:r>
      <w:proofErr w:type="spellEnd"/>
      <w:r w:rsidRPr="00830DD8">
        <w:t xml:space="preserve"> w </w:t>
      </w:r>
      <w:proofErr w:type="spellStart"/>
      <w:r w:rsidRPr="00830DD8">
        <w:t>Poznaniu</w:t>
      </w:r>
      <w:proofErr w:type="spellEnd"/>
      <w:r w:rsidRPr="00830DD8">
        <w:t xml:space="preserve">, </w:t>
      </w:r>
      <w:proofErr w:type="spellStart"/>
      <w:r w:rsidRPr="00830DD8">
        <w:t>Poznań</w:t>
      </w:r>
      <w:proofErr w:type="spellEnd"/>
      <w:r w:rsidRPr="00830DD8">
        <w:t xml:space="preserve"> 2020.</w:t>
      </w:r>
    </w:p>
  </w:footnote>
  <w:footnote w:id="14">
    <w:p w14:paraId="5F67ED8F" w14:textId="213A0D76" w:rsidR="00591B5A" w:rsidRPr="00DA67F2" w:rsidRDefault="00591B5A" w:rsidP="009716E3">
      <w:pPr>
        <w:pStyle w:val="Tekstprzypisudolnego"/>
      </w:pPr>
      <w:r w:rsidRPr="00DA67F2">
        <w:rPr>
          <w:rStyle w:val="Odwoanieprzypisudolnego"/>
          <w:lang w:val="pl-PL"/>
        </w:rPr>
        <w:footnoteRef/>
      </w:r>
      <w:r w:rsidRPr="00DA67F2">
        <w:t xml:space="preserve"> </w:t>
      </w:r>
      <w:proofErr w:type="spellStart"/>
      <w:r w:rsidRPr="00DA67F2">
        <w:t>Strategia</w:t>
      </w:r>
      <w:proofErr w:type="spellEnd"/>
      <w:r w:rsidRPr="00DA67F2">
        <w:t xml:space="preserve"> </w:t>
      </w:r>
      <w:proofErr w:type="spellStart"/>
      <w:r w:rsidRPr="00DA67F2">
        <w:t>Produktywności</w:t>
      </w:r>
      <w:proofErr w:type="spellEnd"/>
      <w:r w:rsidRPr="00DA67F2">
        <w:t xml:space="preserve"> 2030 – projekt (</w:t>
      </w:r>
      <w:proofErr w:type="spellStart"/>
      <w:r w:rsidRPr="00DA67F2">
        <w:t>wer</w:t>
      </w:r>
      <w:proofErr w:type="spellEnd"/>
      <w:r w:rsidRPr="00DA67F2">
        <w:t xml:space="preserve">. 29.09.2020), </w:t>
      </w:r>
      <w:proofErr w:type="spellStart"/>
      <w:r w:rsidRPr="00DA67F2">
        <w:t>Ministerstwo</w:t>
      </w:r>
      <w:proofErr w:type="spellEnd"/>
      <w:r w:rsidRPr="00DA67F2">
        <w:t xml:space="preserve"> </w:t>
      </w:r>
      <w:proofErr w:type="spellStart"/>
      <w:r w:rsidRPr="00DA67F2">
        <w:t>Rozwoju</w:t>
      </w:r>
      <w:proofErr w:type="spellEnd"/>
      <w:r w:rsidRPr="00DA67F2">
        <w:t>.</w:t>
      </w:r>
    </w:p>
  </w:footnote>
  <w:footnote w:id="15">
    <w:p w14:paraId="311182A8" w14:textId="1AF0F6AF" w:rsidR="00591B5A" w:rsidRPr="00BF413D" w:rsidRDefault="00591B5A" w:rsidP="009716E3">
      <w:pPr>
        <w:pStyle w:val="Tekstprzypisudolnego"/>
      </w:pPr>
      <w:r w:rsidRPr="00BF413D">
        <w:rPr>
          <w:rStyle w:val="Odwoanieprzypisudolnego"/>
        </w:rPr>
        <w:footnoteRef/>
      </w:r>
      <w:r w:rsidRPr="00BF413D">
        <w:t xml:space="preserve"> </w:t>
      </w:r>
      <w:proofErr w:type="spellStart"/>
      <w:r w:rsidRPr="00BF413D">
        <w:t>Ibidem</w:t>
      </w:r>
      <w:proofErr w:type="spellEnd"/>
      <w:r w:rsidRPr="00BF413D">
        <w:t>, s. 100-104.</w:t>
      </w:r>
    </w:p>
  </w:footnote>
  <w:footnote w:id="16">
    <w:p w14:paraId="0DF7A40F" w14:textId="1C8A9C70" w:rsidR="00591B5A" w:rsidRPr="00EE781A" w:rsidRDefault="00591B5A" w:rsidP="00830DD8">
      <w:pPr>
        <w:spacing w:before="20" w:after="20" w:line="240" w:lineRule="auto"/>
        <w:ind w:firstLine="0"/>
      </w:pPr>
      <w:r w:rsidRPr="00BF413D">
        <w:rPr>
          <w:rStyle w:val="Odwoanieprzypisudolnego"/>
          <w:sz w:val="16"/>
          <w:szCs w:val="16"/>
        </w:rPr>
        <w:footnoteRef/>
      </w:r>
      <w:r w:rsidRPr="00BF413D">
        <w:rPr>
          <w:sz w:val="16"/>
          <w:szCs w:val="16"/>
        </w:rPr>
        <w:t xml:space="preserve"> </w:t>
      </w:r>
      <w:r w:rsidRPr="00BF413D">
        <w:rPr>
          <w:rFonts w:cs="Arial"/>
          <w:sz w:val="16"/>
          <w:szCs w:val="16"/>
        </w:rPr>
        <w:t xml:space="preserve">https://www.sooipp.org.pl/standardy-dzialaniaoiip; </w:t>
      </w:r>
      <w:r w:rsidRPr="00BF413D">
        <w:rPr>
          <w:sz w:val="16"/>
          <w:szCs w:val="16"/>
        </w:rPr>
        <w:t>https://www.sooipp.org.pl/audyty-oiip</w:t>
      </w:r>
      <w:r>
        <w:rPr>
          <w:sz w:val="16"/>
          <w:szCs w:val="16"/>
        </w:rPr>
        <w:t xml:space="preserve"> (dostęp: 10.06.2021 r.).</w:t>
      </w:r>
    </w:p>
  </w:footnote>
  <w:footnote w:id="17">
    <w:p w14:paraId="705D8B31" w14:textId="5AF03B83" w:rsidR="00591B5A" w:rsidRPr="00830DD8" w:rsidRDefault="00591B5A" w:rsidP="009716E3">
      <w:pPr>
        <w:pStyle w:val="Tekstprzypisudolnego"/>
      </w:pPr>
      <w:r w:rsidRPr="00830DD8">
        <w:rPr>
          <w:rStyle w:val="Odwoanieprzypisudolnego"/>
          <w:lang w:val="pl-PL"/>
        </w:rPr>
        <w:footnoteRef/>
      </w:r>
      <w:r w:rsidRPr="00830DD8">
        <w:t xml:space="preserve"> </w:t>
      </w:r>
      <w:proofErr w:type="spellStart"/>
      <w:r w:rsidRPr="00830DD8">
        <w:t>Krajowa</w:t>
      </w:r>
      <w:proofErr w:type="spellEnd"/>
      <w:r w:rsidRPr="00830DD8">
        <w:t xml:space="preserve"> </w:t>
      </w:r>
      <w:proofErr w:type="spellStart"/>
      <w:r w:rsidRPr="00830DD8">
        <w:t>Strategia</w:t>
      </w:r>
      <w:proofErr w:type="spellEnd"/>
      <w:r w:rsidRPr="00830DD8">
        <w:t xml:space="preserve"> </w:t>
      </w:r>
      <w:proofErr w:type="spellStart"/>
      <w:r w:rsidRPr="00830DD8">
        <w:t>Rozwoju</w:t>
      </w:r>
      <w:proofErr w:type="spellEnd"/>
      <w:r w:rsidRPr="00830DD8">
        <w:t xml:space="preserve"> </w:t>
      </w:r>
      <w:proofErr w:type="spellStart"/>
      <w:r w:rsidRPr="00830DD8">
        <w:t>Regionalnego</w:t>
      </w:r>
      <w:proofErr w:type="spellEnd"/>
      <w:r w:rsidRPr="00830DD8">
        <w:t xml:space="preserve"> 2030. </w:t>
      </w:r>
      <w:proofErr w:type="spellStart"/>
      <w:r w:rsidRPr="00830DD8">
        <w:t>Rozwój</w:t>
      </w:r>
      <w:proofErr w:type="spellEnd"/>
      <w:r w:rsidRPr="00830DD8">
        <w:t xml:space="preserve"> </w:t>
      </w:r>
      <w:proofErr w:type="spellStart"/>
      <w:r w:rsidRPr="00830DD8">
        <w:t>społecznie</w:t>
      </w:r>
      <w:proofErr w:type="spellEnd"/>
      <w:r w:rsidRPr="00830DD8">
        <w:t xml:space="preserve"> </w:t>
      </w:r>
      <w:proofErr w:type="spellStart"/>
      <w:r w:rsidRPr="00830DD8">
        <w:t>wrażliwy</w:t>
      </w:r>
      <w:proofErr w:type="spellEnd"/>
      <w:r w:rsidRPr="00830DD8">
        <w:t xml:space="preserve"> </w:t>
      </w:r>
      <w:proofErr w:type="spellStart"/>
      <w:r w:rsidRPr="00830DD8">
        <w:t>i</w:t>
      </w:r>
      <w:proofErr w:type="spellEnd"/>
      <w:r w:rsidRPr="00830DD8">
        <w:t xml:space="preserve"> </w:t>
      </w:r>
      <w:proofErr w:type="spellStart"/>
      <w:r w:rsidRPr="00830DD8">
        <w:t>terytorialnie</w:t>
      </w:r>
      <w:proofErr w:type="spellEnd"/>
      <w:r w:rsidRPr="00830DD8">
        <w:t xml:space="preserve"> </w:t>
      </w:r>
      <w:proofErr w:type="spellStart"/>
      <w:r w:rsidRPr="00830DD8">
        <w:t>zrównoważony</w:t>
      </w:r>
      <w:proofErr w:type="spellEnd"/>
      <w:r w:rsidRPr="00830DD8">
        <w:t>, Warszawa 2019.</w:t>
      </w:r>
    </w:p>
  </w:footnote>
  <w:footnote w:id="18">
    <w:p w14:paraId="4FB1DC66" w14:textId="2937A4B6" w:rsidR="00591B5A" w:rsidRPr="00977F2E" w:rsidRDefault="00591B5A" w:rsidP="009716E3">
      <w:pPr>
        <w:pStyle w:val="Tekstprzypisudolnego"/>
        <w:rPr>
          <w:lang w:val="pl-PL"/>
        </w:rPr>
      </w:pPr>
      <w:r w:rsidRPr="00977F2E">
        <w:rPr>
          <w:rStyle w:val="Odwoanieprzypisudolnego"/>
          <w:lang w:val="pl-PL"/>
        </w:rPr>
        <w:footnoteRef/>
      </w:r>
      <w:r w:rsidRPr="00977F2E">
        <w:rPr>
          <w:lang w:val="pl-PL"/>
        </w:rPr>
        <w:t xml:space="preserve"> Krajowa Strategia Rozwoju Regionalnego 2030. Rozwój społecznie wrażliwy i terytorial</w:t>
      </w:r>
      <w:r>
        <w:rPr>
          <w:lang w:val="pl-PL"/>
        </w:rPr>
        <w:t>nie zrównoważony, Warszawa 2019</w:t>
      </w:r>
      <w:r w:rsidRPr="00977F2E">
        <w:rPr>
          <w:lang w:val="pl-PL"/>
        </w:rPr>
        <w:t>, s. 70-74.</w:t>
      </w:r>
    </w:p>
  </w:footnote>
  <w:footnote w:id="19">
    <w:p w14:paraId="267F582F" w14:textId="48B4EF7C" w:rsidR="00591B5A" w:rsidRPr="00830DD8" w:rsidRDefault="00591B5A" w:rsidP="009716E3">
      <w:pPr>
        <w:pStyle w:val="Tekstprzypisudolnego"/>
      </w:pPr>
      <w:r w:rsidRPr="00977F2E">
        <w:rPr>
          <w:rStyle w:val="Odwoanieprzypisudolnego"/>
          <w:lang w:val="pl-PL"/>
        </w:rPr>
        <w:footnoteRef/>
      </w:r>
      <w:r w:rsidRPr="00977F2E">
        <w:rPr>
          <w:lang w:val="pl-PL"/>
        </w:rPr>
        <w:t xml:space="preserve"> Por. Domańska A., Przyczyny i efekty współpracy przedsiębiorstw z instytucjami otoczenia biznesu, </w:t>
      </w:r>
      <w:proofErr w:type="spellStart"/>
      <w:r w:rsidRPr="00977F2E">
        <w:rPr>
          <w:lang w:val="pl-PL"/>
        </w:rPr>
        <w:t>Annales</w:t>
      </w:r>
      <w:proofErr w:type="spellEnd"/>
      <w:r w:rsidRPr="00977F2E">
        <w:rPr>
          <w:lang w:val="pl-PL"/>
        </w:rPr>
        <w:t xml:space="preserve"> </w:t>
      </w:r>
      <w:proofErr w:type="spellStart"/>
      <w:r w:rsidRPr="00977F2E">
        <w:rPr>
          <w:lang w:val="pl-PL"/>
        </w:rPr>
        <w:t>Universitatis</w:t>
      </w:r>
      <w:proofErr w:type="spellEnd"/>
      <w:r w:rsidRPr="00977F2E">
        <w:rPr>
          <w:lang w:val="pl-PL"/>
        </w:rPr>
        <w:t xml:space="preserve"> </w:t>
      </w:r>
      <w:proofErr w:type="spellStart"/>
      <w:r w:rsidRPr="00977F2E">
        <w:rPr>
          <w:lang w:val="pl-PL"/>
        </w:rPr>
        <w:t>Mariae</w:t>
      </w:r>
      <w:proofErr w:type="spellEnd"/>
      <w:r w:rsidRPr="00977F2E">
        <w:rPr>
          <w:lang w:val="pl-PL"/>
        </w:rPr>
        <w:t xml:space="preserve"> Curie-Skłodowska. </w:t>
      </w:r>
      <w:proofErr w:type="spellStart"/>
      <w:r w:rsidRPr="00977F2E">
        <w:rPr>
          <w:lang w:val="pl-PL"/>
        </w:rPr>
        <w:t>Sectio</w:t>
      </w:r>
      <w:proofErr w:type="spellEnd"/>
      <w:r w:rsidRPr="00977F2E">
        <w:rPr>
          <w:lang w:val="pl-PL"/>
        </w:rPr>
        <w:t xml:space="preserve"> H, </w:t>
      </w:r>
      <w:proofErr w:type="spellStart"/>
      <w:r w:rsidRPr="00977F2E">
        <w:rPr>
          <w:lang w:val="pl-PL"/>
        </w:rPr>
        <w:t>Oeconomia</w:t>
      </w:r>
      <w:proofErr w:type="spellEnd"/>
      <w:r w:rsidRPr="00977F2E">
        <w:rPr>
          <w:lang w:val="pl-PL"/>
        </w:rPr>
        <w:t xml:space="preserve"> 47/2, Lublin 2013, s. 67-72; Ewaluacja projektu „Internacjonalizacja gospodarcza przedsiębiorstw z regionu łódzkiego poprzez dedykowane działania promocyjne </w:t>
      </w:r>
      <w:r w:rsidRPr="00977F2E">
        <w:rPr>
          <w:lang w:val="pl-PL"/>
        </w:rPr>
        <w:br/>
        <w:t xml:space="preserve">i terytorialny marketing gospodarczy”, ASM – Centrum Badań i Analiz rynku na zlecenie Urzędu Miasta Łodzi, Łódź 2019; Diagnoza i trendy rozwojowe dolnośląskiej inteligentnej specjalizacji </w:t>
      </w:r>
      <w:r w:rsidRPr="00977F2E">
        <w:rPr>
          <w:iCs/>
          <w:lang w:val="pl-PL"/>
        </w:rPr>
        <w:t>Produkcja maszyn i urządzeń, obróbka materiałów</w:t>
      </w:r>
      <w:r w:rsidRPr="00977F2E">
        <w:rPr>
          <w:lang w:val="pl-PL"/>
        </w:rPr>
        <w:t xml:space="preserve">, ASM – Centrum Badań i Analiz rynku na zlecenie Urzędu Marszałkowskiego Województwa Dolnośląskiego, Wrocław 2017; Diagnoza i trendy rozwojowe dolnośląskiej inteligentnej specjalizacji </w:t>
      </w:r>
      <w:r w:rsidRPr="00977F2E">
        <w:rPr>
          <w:iCs/>
          <w:lang w:val="pl-PL"/>
        </w:rPr>
        <w:t>Technologie informacyjno-komunikacyjne (ICT)</w:t>
      </w:r>
      <w:r w:rsidRPr="00977F2E">
        <w:rPr>
          <w:lang w:val="pl-PL"/>
        </w:rPr>
        <w:t xml:space="preserve">, ASM – Centrum Badań i Analiz rynku na zlecenie Urzędu Marszałkowskiego Województwa Dolnośląskiego, Wrocław 2019; Diagnoza i trendy rozwojowe dolnośląskiej inteligentnej specjalizacji </w:t>
      </w:r>
      <w:r w:rsidRPr="00977F2E">
        <w:rPr>
          <w:iCs/>
          <w:lang w:val="pl-PL"/>
        </w:rPr>
        <w:t>Mobilność przestrzenna</w:t>
      </w:r>
      <w:r w:rsidRPr="00977F2E">
        <w:rPr>
          <w:lang w:val="pl-PL"/>
        </w:rPr>
        <w:t xml:space="preserve">, ASM – Centrum Badań i Analiz rynku na zlecenie Urzędu Marszałkowskiego Województwa Dolnośląskiego, Wrocław 2019; </w:t>
      </w:r>
      <w:proofErr w:type="spellStart"/>
      <w:r w:rsidRPr="00977F2E">
        <w:rPr>
          <w:lang w:val="pl-PL"/>
        </w:rPr>
        <w:t>Dorożyński</w:t>
      </w:r>
      <w:proofErr w:type="spellEnd"/>
      <w:r w:rsidRPr="00977F2E">
        <w:rPr>
          <w:lang w:val="pl-PL"/>
        </w:rPr>
        <w:t xml:space="preserve"> T., Urbaniak W., Rola instytucji otoczenia biznesu w przyciąganiu inwestorów zagranicznych w regionie łódzkim, Studia Prawno-Ekonomiczne, t. LXXXV, 2012.</w:t>
      </w:r>
    </w:p>
  </w:footnote>
  <w:footnote w:id="20">
    <w:p w14:paraId="26C1C1A9" w14:textId="3DBAFE57" w:rsidR="00591B5A" w:rsidRPr="00977F2E" w:rsidRDefault="00591B5A" w:rsidP="009716E3">
      <w:pPr>
        <w:pStyle w:val="Tekstprzypisudolnego"/>
        <w:rPr>
          <w:lang w:val="pl-PL"/>
        </w:rPr>
      </w:pPr>
      <w:r w:rsidRPr="00BF1A58">
        <w:rPr>
          <w:rStyle w:val="Odwoanieprzypisudolnego"/>
          <w:lang w:val="pl-PL"/>
        </w:rPr>
        <w:footnoteRef/>
      </w:r>
      <w:r w:rsidRPr="00BF1A58">
        <w:t xml:space="preserve"> Por. </w:t>
      </w:r>
      <w:proofErr w:type="spellStart"/>
      <w:r w:rsidRPr="00BF1A58">
        <w:t>Łach</w:t>
      </w:r>
      <w:proofErr w:type="spellEnd"/>
      <w:r w:rsidRPr="00BF1A58">
        <w:t xml:space="preserve"> K</w:t>
      </w:r>
      <w:r w:rsidRPr="00977F2E">
        <w:rPr>
          <w:lang w:val="pl-PL"/>
        </w:rPr>
        <w:t xml:space="preserve">., Efekt dźwigni finansowej a struktura źródeł finansowania przedsiębiorstw w Polsce w latach </w:t>
      </w:r>
      <w:r w:rsidRPr="00977F2E">
        <w:rPr>
          <w:lang w:val="pl-PL"/>
        </w:rPr>
        <w:br/>
        <w:t>2005-2018, Polityki europejskie, Finanse i marketing, 23(72), 2020.</w:t>
      </w:r>
    </w:p>
  </w:footnote>
  <w:footnote w:id="21">
    <w:p w14:paraId="722F2F42" w14:textId="2DA820C2" w:rsidR="00591B5A" w:rsidRPr="00977F2E" w:rsidRDefault="00591B5A" w:rsidP="009716E3">
      <w:pPr>
        <w:pStyle w:val="Tekstprzypisudolnego"/>
        <w:rPr>
          <w:lang w:val="pl-PL"/>
        </w:rPr>
      </w:pPr>
      <w:r w:rsidRPr="00977F2E">
        <w:rPr>
          <w:rStyle w:val="Odwoanieprzypisudolnego"/>
          <w:lang w:val="pl-PL"/>
        </w:rPr>
        <w:footnoteRef/>
      </w:r>
      <w:r w:rsidRPr="00977F2E">
        <w:rPr>
          <w:lang w:val="pl-PL"/>
        </w:rPr>
        <w:t xml:space="preserve"> Wszystkie dokumenty związane z uzyskiwaniem przez ośrodki innowacji akredytacji są dostępne na stronie internetowej Ministerstwa Rozwoju, Pracy i Technologii: https://www.gov.pl/web/rozwoj-praca-technologia/osrodki-innowacji (dostęp: 10.06.2021 r.).</w:t>
      </w:r>
    </w:p>
  </w:footnote>
  <w:footnote w:id="22">
    <w:p w14:paraId="17A134B0" w14:textId="77777777" w:rsidR="00591B5A" w:rsidRPr="00977F2E" w:rsidRDefault="00591B5A" w:rsidP="003A2F21">
      <w:pPr>
        <w:pStyle w:val="Tekstprzypisudolnego"/>
        <w:rPr>
          <w:lang w:val="pl-PL"/>
        </w:rPr>
      </w:pPr>
      <w:r w:rsidRPr="00977F2E">
        <w:rPr>
          <w:rStyle w:val="Odwoanieprzypisudolnego"/>
          <w:lang w:val="pl-PL"/>
        </w:rPr>
        <w:footnoteRef/>
      </w:r>
      <w:r w:rsidRPr="00977F2E">
        <w:rPr>
          <w:lang w:val="pl-PL"/>
        </w:rPr>
        <w:t xml:space="preserve"> Do 25 lutego 2021 roku akredytację posiadał także Instytut Logistyki i Magazynowania.</w:t>
      </w:r>
    </w:p>
  </w:footnote>
  <w:footnote w:id="23">
    <w:p w14:paraId="6283397E" w14:textId="77777777" w:rsidR="00591B5A" w:rsidRPr="0064048D" w:rsidRDefault="00591B5A" w:rsidP="009716E3">
      <w:pPr>
        <w:pStyle w:val="Tekstprzypisudolnego"/>
      </w:pPr>
      <w:r w:rsidRPr="0064048D">
        <w:rPr>
          <w:rStyle w:val="Odwoanieprzypisudolnego"/>
          <w:lang w:val="pl-PL"/>
        </w:rPr>
        <w:footnoteRef/>
      </w:r>
      <w:r w:rsidRPr="0064048D">
        <w:rPr>
          <w:rStyle w:val="Odwoanieprzypisudolnego"/>
          <w:lang w:val="pl-PL"/>
        </w:rPr>
        <w:t xml:space="preserve"> </w:t>
      </w:r>
      <w:r w:rsidRPr="0064048D">
        <w:rPr>
          <w:rStyle w:val="Odwoanieprzypisudolnego"/>
          <w:vertAlign w:val="baseline"/>
          <w:lang w:val="pl-PL"/>
        </w:rPr>
        <w:t>Ograniczeniem techniki CAWI jest brak kontroli ankietera nad respondentem, dlatego koncepcja badania zakła</w:t>
      </w:r>
      <w:r w:rsidRPr="00BA3FCA">
        <w:rPr>
          <w:rStyle w:val="Odwoanieprzypisudolnego"/>
          <w:vertAlign w:val="baseline"/>
          <w:lang w:val="pl-PL"/>
        </w:rPr>
        <w:t>da</w:t>
      </w:r>
      <w:r w:rsidRPr="00BA3FCA">
        <w:rPr>
          <w:lang w:val="pl-PL"/>
        </w:rPr>
        <w:t>ła</w:t>
      </w:r>
      <w:r w:rsidRPr="0064048D">
        <w:rPr>
          <w:rStyle w:val="Odwoanieprzypisudolnego"/>
          <w:vertAlign w:val="baseline"/>
          <w:lang w:val="pl-PL"/>
        </w:rPr>
        <w:t xml:space="preserve"> również zastosowanie techniki CATI (ang. </w:t>
      </w:r>
      <w:proofErr w:type="spellStart"/>
      <w:r w:rsidRPr="0064048D">
        <w:rPr>
          <w:rStyle w:val="Odwoanieprzypisudolnego"/>
          <w:i/>
          <w:vertAlign w:val="baseline"/>
          <w:lang w:val="pl-PL"/>
        </w:rPr>
        <w:t>Computer-Assisted</w:t>
      </w:r>
      <w:proofErr w:type="spellEnd"/>
      <w:r w:rsidRPr="0064048D">
        <w:rPr>
          <w:rStyle w:val="Odwoanieprzypisudolnego"/>
          <w:i/>
          <w:vertAlign w:val="baseline"/>
          <w:lang w:val="pl-PL"/>
        </w:rPr>
        <w:t xml:space="preserve"> Telephone </w:t>
      </w:r>
      <w:proofErr w:type="spellStart"/>
      <w:r w:rsidRPr="0064048D">
        <w:rPr>
          <w:rStyle w:val="Odwoanieprzypisudolnego"/>
          <w:i/>
          <w:vertAlign w:val="baseline"/>
          <w:lang w:val="pl-PL"/>
        </w:rPr>
        <w:t>Interviewing</w:t>
      </w:r>
      <w:proofErr w:type="spellEnd"/>
      <w:r w:rsidRPr="0064048D">
        <w:rPr>
          <w:rStyle w:val="Odwoanieprzypisudolnego"/>
          <w:vertAlign w:val="baseline"/>
          <w:lang w:val="pl-PL"/>
        </w:rPr>
        <w:t xml:space="preserve"> – wspomagany komputerowo wywiad telefoniczny). M</w:t>
      </w:r>
      <w:proofErr w:type="spellStart"/>
      <w:r w:rsidRPr="0064048D">
        <w:t>i</w:t>
      </w:r>
      <w:r w:rsidRPr="0064048D">
        <w:rPr>
          <w:rStyle w:val="Odwoanieprzypisudolnego"/>
          <w:vertAlign w:val="baseline"/>
          <w:lang w:val="pl-PL"/>
        </w:rPr>
        <w:t>ało</w:t>
      </w:r>
      <w:proofErr w:type="spellEnd"/>
      <w:r w:rsidRPr="0064048D">
        <w:rPr>
          <w:rStyle w:val="Odwoanieprzypisudolnego"/>
          <w:vertAlign w:val="baseline"/>
          <w:lang w:val="pl-PL"/>
        </w:rPr>
        <w:t xml:space="preserve"> </w:t>
      </w:r>
      <w:r w:rsidRPr="0064048D">
        <w:t xml:space="preserve">to </w:t>
      </w:r>
      <w:r w:rsidRPr="0064048D">
        <w:rPr>
          <w:rStyle w:val="Odwoanieprzypisudolnego"/>
          <w:vertAlign w:val="baseline"/>
          <w:lang w:val="pl-PL"/>
        </w:rPr>
        <w:t>miejsce w przypadku braku odpowiedzi ze strony którejś z analizowanych IOB lub otrzymania niepoprawnie wypełnionej ankiety.</w:t>
      </w:r>
    </w:p>
  </w:footnote>
  <w:footnote w:id="24">
    <w:p w14:paraId="5F418584" w14:textId="46A86C82" w:rsidR="00591B5A" w:rsidRPr="0064048D" w:rsidRDefault="00591B5A" w:rsidP="009716E3">
      <w:pPr>
        <w:pStyle w:val="Tekstprzypisudolnego"/>
      </w:pPr>
      <w:r w:rsidRPr="0064048D">
        <w:rPr>
          <w:rStyle w:val="Odwoanieprzypisudolnego"/>
          <w:lang w:val="pl-PL"/>
        </w:rPr>
        <w:footnoteRef/>
      </w:r>
      <w:r w:rsidRPr="0064048D">
        <w:t xml:space="preserve"> </w:t>
      </w:r>
      <w:proofErr w:type="spellStart"/>
      <w:r w:rsidRPr="0064048D">
        <w:t>Świdurska</w:t>
      </w:r>
      <w:proofErr w:type="spellEnd"/>
      <w:r w:rsidRPr="0064048D">
        <w:t xml:space="preserve"> A., </w:t>
      </w:r>
      <w:proofErr w:type="spellStart"/>
      <w:r w:rsidRPr="0064048D">
        <w:t>Jagodziński</w:t>
      </w:r>
      <w:proofErr w:type="spellEnd"/>
      <w:r w:rsidRPr="0064048D">
        <w:t xml:space="preserve"> W., </w:t>
      </w:r>
      <w:proofErr w:type="spellStart"/>
      <w:r w:rsidRPr="0064048D">
        <w:t>Organizacja</w:t>
      </w:r>
      <w:proofErr w:type="spellEnd"/>
      <w:r w:rsidRPr="0064048D">
        <w:t xml:space="preserve"> </w:t>
      </w:r>
      <w:proofErr w:type="spellStart"/>
      <w:r w:rsidRPr="0064048D">
        <w:t>przestrzenna</w:t>
      </w:r>
      <w:proofErr w:type="spellEnd"/>
      <w:r w:rsidRPr="0064048D">
        <w:t xml:space="preserve"> </w:t>
      </w:r>
      <w:proofErr w:type="spellStart"/>
      <w:r w:rsidRPr="0064048D">
        <w:t>i</w:t>
      </w:r>
      <w:proofErr w:type="spellEnd"/>
      <w:r w:rsidRPr="0064048D">
        <w:t xml:space="preserve"> </w:t>
      </w:r>
      <w:proofErr w:type="spellStart"/>
      <w:r w:rsidRPr="0064048D">
        <w:t>funkcjonowanie</w:t>
      </w:r>
      <w:proofErr w:type="spellEnd"/>
      <w:r w:rsidRPr="0064048D">
        <w:t xml:space="preserve"> </w:t>
      </w:r>
      <w:proofErr w:type="spellStart"/>
      <w:r w:rsidRPr="0064048D">
        <w:t>instytucji</w:t>
      </w:r>
      <w:proofErr w:type="spellEnd"/>
      <w:r w:rsidRPr="0064048D">
        <w:t xml:space="preserve"> </w:t>
      </w:r>
      <w:proofErr w:type="spellStart"/>
      <w:r w:rsidRPr="0064048D">
        <w:t>otoczenia</w:t>
      </w:r>
      <w:proofErr w:type="spellEnd"/>
      <w:r w:rsidRPr="0064048D">
        <w:t xml:space="preserve"> </w:t>
      </w:r>
      <w:proofErr w:type="spellStart"/>
      <w:r w:rsidRPr="0064048D">
        <w:t>biznesu</w:t>
      </w:r>
      <w:proofErr w:type="spellEnd"/>
      <w:r w:rsidRPr="0064048D">
        <w:t xml:space="preserve"> </w:t>
      </w:r>
      <w:r>
        <w:br/>
      </w:r>
      <w:r w:rsidRPr="0064048D">
        <w:t xml:space="preserve">w </w:t>
      </w:r>
      <w:proofErr w:type="spellStart"/>
      <w:r w:rsidRPr="0064048D">
        <w:t>województwie</w:t>
      </w:r>
      <w:proofErr w:type="spellEnd"/>
      <w:r w:rsidRPr="0064048D">
        <w:t xml:space="preserve"> wielkopolskim</w:t>
      </w:r>
      <w:r w:rsidRPr="0064048D">
        <w:rPr>
          <w:i/>
        </w:rPr>
        <w:t>,</w:t>
      </w:r>
      <w:r w:rsidRPr="0064048D">
        <w:t xml:space="preserve"> </w:t>
      </w:r>
      <w:proofErr w:type="spellStart"/>
      <w:r w:rsidRPr="0064048D">
        <w:t>ekspertyza</w:t>
      </w:r>
      <w:proofErr w:type="spellEnd"/>
      <w:r w:rsidRPr="0064048D">
        <w:t xml:space="preserve"> </w:t>
      </w:r>
      <w:proofErr w:type="spellStart"/>
      <w:r w:rsidRPr="0064048D">
        <w:t>wykonana</w:t>
      </w:r>
      <w:proofErr w:type="spellEnd"/>
      <w:r w:rsidRPr="0064048D">
        <w:t xml:space="preserve"> </w:t>
      </w:r>
      <w:proofErr w:type="spellStart"/>
      <w:r w:rsidRPr="0064048D">
        <w:t>na</w:t>
      </w:r>
      <w:proofErr w:type="spellEnd"/>
      <w:r w:rsidRPr="0064048D">
        <w:t xml:space="preserve"> </w:t>
      </w:r>
      <w:proofErr w:type="spellStart"/>
      <w:r w:rsidRPr="0064048D">
        <w:t>zlecenie</w:t>
      </w:r>
      <w:proofErr w:type="spellEnd"/>
      <w:r w:rsidRPr="0064048D">
        <w:t xml:space="preserve"> WROT, </w:t>
      </w:r>
      <w:proofErr w:type="spellStart"/>
      <w:r w:rsidRPr="0064048D">
        <w:t>Poznań</w:t>
      </w:r>
      <w:proofErr w:type="spellEnd"/>
      <w:r w:rsidRPr="0064048D">
        <w:t xml:space="preserve"> 2015, s. 198-225.</w:t>
      </w:r>
    </w:p>
  </w:footnote>
  <w:footnote w:id="25">
    <w:p w14:paraId="6FAC049F" w14:textId="24495987" w:rsidR="00591B5A" w:rsidRPr="00EE781A" w:rsidRDefault="00591B5A" w:rsidP="009716E3">
      <w:pPr>
        <w:pStyle w:val="Tekstprzypisudolnego"/>
      </w:pPr>
      <w:r w:rsidRPr="0064048D">
        <w:rPr>
          <w:rStyle w:val="Odwoanieprzypisudolnego"/>
          <w:lang w:val="pl-PL"/>
        </w:rPr>
        <w:footnoteRef/>
      </w:r>
      <w:r w:rsidRPr="0064048D">
        <w:t xml:space="preserve"> Por. </w:t>
      </w:r>
      <w:proofErr w:type="spellStart"/>
      <w:r w:rsidRPr="0064048D">
        <w:t>Wójcik-Karpacz</w:t>
      </w:r>
      <w:proofErr w:type="spellEnd"/>
      <w:r w:rsidRPr="0064048D">
        <w:t xml:space="preserve"> A., </w:t>
      </w:r>
      <w:proofErr w:type="spellStart"/>
      <w:r w:rsidRPr="0064048D">
        <w:t>Rudawska</w:t>
      </w:r>
      <w:proofErr w:type="spellEnd"/>
      <w:r w:rsidRPr="0064048D">
        <w:t xml:space="preserve"> J., </w:t>
      </w:r>
      <w:proofErr w:type="spellStart"/>
      <w:r w:rsidRPr="0064048D">
        <w:t>Instytucjonalne</w:t>
      </w:r>
      <w:proofErr w:type="spellEnd"/>
      <w:r w:rsidRPr="0064048D">
        <w:t xml:space="preserve"> </w:t>
      </w:r>
      <w:proofErr w:type="spellStart"/>
      <w:r w:rsidRPr="0064048D">
        <w:t>formy</w:t>
      </w:r>
      <w:proofErr w:type="spellEnd"/>
      <w:r w:rsidRPr="0064048D">
        <w:t xml:space="preserve"> </w:t>
      </w:r>
      <w:proofErr w:type="spellStart"/>
      <w:r w:rsidRPr="0064048D">
        <w:t>wspierania</w:t>
      </w:r>
      <w:proofErr w:type="spellEnd"/>
      <w:r w:rsidRPr="0064048D">
        <w:t xml:space="preserve"> </w:t>
      </w:r>
      <w:proofErr w:type="spellStart"/>
      <w:r w:rsidRPr="0064048D">
        <w:t>przedsiębiorczości</w:t>
      </w:r>
      <w:proofErr w:type="spellEnd"/>
      <w:r w:rsidRPr="0064048D">
        <w:t xml:space="preserve"> w </w:t>
      </w:r>
      <w:proofErr w:type="spellStart"/>
      <w:r w:rsidRPr="0064048D">
        <w:t>Polsce</w:t>
      </w:r>
      <w:proofErr w:type="spellEnd"/>
      <w:r w:rsidRPr="0064048D">
        <w:t xml:space="preserve">, [w:] </w:t>
      </w:r>
      <w:r>
        <w:br/>
      </w:r>
      <w:r w:rsidRPr="0064048D">
        <w:t xml:space="preserve">A. </w:t>
      </w:r>
      <w:proofErr w:type="spellStart"/>
      <w:r w:rsidRPr="0064048D">
        <w:t>Flasińska</w:t>
      </w:r>
      <w:proofErr w:type="spellEnd"/>
      <w:r w:rsidRPr="0064048D">
        <w:t xml:space="preserve">, A. </w:t>
      </w:r>
      <w:proofErr w:type="spellStart"/>
      <w:r w:rsidRPr="0064048D">
        <w:t>Śliwka</w:t>
      </w:r>
      <w:proofErr w:type="spellEnd"/>
      <w:r w:rsidRPr="0064048D">
        <w:t xml:space="preserve">, </w:t>
      </w:r>
      <w:proofErr w:type="spellStart"/>
      <w:r w:rsidRPr="0064048D">
        <w:rPr>
          <w:iCs/>
        </w:rPr>
        <w:t>Imperatyw</w:t>
      </w:r>
      <w:proofErr w:type="spellEnd"/>
      <w:r w:rsidRPr="0064048D">
        <w:rPr>
          <w:iCs/>
        </w:rPr>
        <w:t xml:space="preserve"> </w:t>
      </w:r>
      <w:proofErr w:type="spellStart"/>
      <w:r w:rsidRPr="0064048D">
        <w:rPr>
          <w:iCs/>
        </w:rPr>
        <w:t>przedsiębiorczości</w:t>
      </w:r>
      <w:proofErr w:type="spellEnd"/>
      <w:r w:rsidRPr="0064048D">
        <w:rPr>
          <w:iCs/>
        </w:rPr>
        <w:t xml:space="preserve"> a </w:t>
      </w:r>
      <w:proofErr w:type="spellStart"/>
      <w:r w:rsidRPr="0064048D">
        <w:rPr>
          <w:iCs/>
        </w:rPr>
        <w:t>odpowiedzialność</w:t>
      </w:r>
      <w:proofErr w:type="spellEnd"/>
      <w:r w:rsidRPr="0064048D">
        <w:rPr>
          <w:iCs/>
        </w:rPr>
        <w:t xml:space="preserve"> </w:t>
      </w:r>
      <w:proofErr w:type="spellStart"/>
      <w:r w:rsidRPr="0064048D">
        <w:rPr>
          <w:iCs/>
        </w:rPr>
        <w:t>przedsiębiorcy</w:t>
      </w:r>
      <w:proofErr w:type="spellEnd"/>
      <w:r w:rsidRPr="0064048D">
        <w:t xml:space="preserve">, </w:t>
      </w:r>
      <w:proofErr w:type="spellStart"/>
      <w:r w:rsidRPr="0064048D">
        <w:t>Wydawnictwo</w:t>
      </w:r>
      <w:proofErr w:type="spellEnd"/>
      <w:r w:rsidRPr="0064048D">
        <w:t xml:space="preserve"> </w:t>
      </w:r>
      <w:proofErr w:type="spellStart"/>
      <w:r w:rsidRPr="0064048D">
        <w:t>Uniwersytetu</w:t>
      </w:r>
      <w:proofErr w:type="spellEnd"/>
      <w:r w:rsidRPr="0064048D">
        <w:t xml:space="preserve"> </w:t>
      </w:r>
      <w:proofErr w:type="spellStart"/>
      <w:r w:rsidRPr="0064048D">
        <w:t>Ekonomicznego</w:t>
      </w:r>
      <w:proofErr w:type="spellEnd"/>
      <w:r w:rsidRPr="0064048D">
        <w:t xml:space="preserve"> we </w:t>
      </w:r>
      <w:proofErr w:type="spellStart"/>
      <w:r w:rsidRPr="0064048D">
        <w:t>Wrocławiu</w:t>
      </w:r>
      <w:proofErr w:type="spellEnd"/>
      <w:r w:rsidRPr="0064048D">
        <w:t xml:space="preserve">, </w:t>
      </w:r>
      <w:proofErr w:type="spellStart"/>
      <w:r w:rsidRPr="0064048D">
        <w:t>Wrocław</w:t>
      </w:r>
      <w:proofErr w:type="spellEnd"/>
      <w:r w:rsidRPr="0064048D">
        <w:t xml:space="preserve"> 2016.</w:t>
      </w:r>
    </w:p>
  </w:footnote>
  <w:footnote w:id="26">
    <w:p w14:paraId="0E2E619C" w14:textId="109677D6" w:rsidR="00591B5A" w:rsidRPr="00830DD8" w:rsidRDefault="00591B5A" w:rsidP="009716E3">
      <w:pPr>
        <w:pStyle w:val="Tekstprzypisudolnego"/>
      </w:pPr>
      <w:r w:rsidRPr="00830DD8">
        <w:rPr>
          <w:rStyle w:val="Odwoanieprzypisudolnego"/>
          <w:lang w:val="pl-PL"/>
        </w:rPr>
        <w:footnoteRef/>
      </w:r>
      <w:r w:rsidRPr="00830DD8">
        <w:rPr>
          <w:rStyle w:val="Odwoanieprzypisudolnego"/>
          <w:lang w:val="pl-PL"/>
        </w:rPr>
        <w:t xml:space="preserve"> </w:t>
      </w:r>
      <w:proofErr w:type="spellStart"/>
      <w:r w:rsidRPr="00830DD8">
        <w:t>Strategia</w:t>
      </w:r>
      <w:proofErr w:type="spellEnd"/>
      <w:r w:rsidRPr="00830DD8">
        <w:t xml:space="preserve"> </w:t>
      </w:r>
      <w:proofErr w:type="spellStart"/>
      <w:r w:rsidRPr="00830DD8">
        <w:t>rozwoju</w:t>
      </w:r>
      <w:proofErr w:type="spellEnd"/>
      <w:r w:rsidRPr="00830DD8">
        <w:t xml:space="preserve"> </w:t>
      </w:r>
      <w:proofErr w:type="spellStart"/>
      <w:r w:rsidRPr="00830DD8">
        <w:t>województwa</w:t>
      </w:r>
      <w:proofErr w:type="spellEnd"/>
      <w:r w:rsidRPr="00830DD8">
        <w:t xml:space="preserve"> </w:t>
      </w:r>
      <w:proofErr w:type="spellStart"/>
      <w:r w:rsidRPr="00830DD8">
        <w:t>wielkopolskiego</w:t>
      </w:r>
      <w:proofErr w:type="spellEnd"/>
      <w:r w:rsidRPr="00830DD8">
        <w:t xml:space="preserve"> do 2030 </w:t>
      </w:r>
      <w:proofErr w:type="spellStart"/>
      <w:r w:rsidRPr="00830DD8">
        <w:t>roku</w:t>
      </w:r>
      <w:proofErr w:type="spellEnd"/>
      <w:r w:rsidRPr="00830DD8">
        <w:t xml:space="preserve">, </w:t>
      </w:r>
      <w:proofErr w:type="spellStart"/>
      <w:r w:rsidRPr="00830DD8">
        <w:t>Poznań</w:t>
      </w:r>
      <w:proofErr w:type="spellEnd"/>
      <w:r w:rsidRPr="00830DD8">
        <w:t xml:space="preserve"> 2020, s. 89.</w:t>
      </w:r>
    </w:p>
  </w:footnote>
  <w:footnote w:id="27">
    <w:p w14:paraId="24635DE3" w14:textId="35272A0B" w:rsidR="00591B5A" w:rsidRPr="00BA3FCA" w:rsidRDefault="00591B5A" w:rsidP="009716E3">
      <w:pPr>
        <w:pStyle w:val="Tekstprzypisudolnego"/>
        <w:rPr>
          <w:lang w:val="pl-PL"/>
        </w:rPr>
      </w:pPr>
      <w:r w:rsidRPr="00BA3FCA">
        <w:rPr>
          <w:rStyle w:val="Odwoanieprzypisudolnego"/>
          <w:lang w:val="pl-PL"/>
        </w:rPr>
        <w:footnoteRef/>
      </w:r>
      <w:r w:rsidRPr="00BA3FCA">
        <w:rPr>
          <w:lang w:val="pl-PL"/>
        </w:rPr>
        <w:t xml:space="preserve"> Ładysz J., Dysproporcje wewnątrzregionalne w rozmieszczeniu instytucji otoczenia biznesu na przykładzie województwa dolnośląskiego, Prace Komisji Geografii Przemysłu Polskiego Towarzystwa Geograficznego, Nr 34 (2), 2020.</w:t>
      </w:r>
    </w:p>
  </w:footnote>
  <w:footnote w:id="28">
    <w:p w14:paraId="0C7B21D4" w14:textId="6C73F34C" w:rsidR="00591B5A" w:rsidRPr="00EE781A" w:rsidRDefault="00591B5A" w:rsidP="009716E3">
      <w:pPr>
        <w:pStyle w:val="Tekstprzypisudolnego"/>
      </w:pPr>
      <w:r w:rsidRPr="00BA3FCA">
        <w:rPr>
          <w:rStyle w:val="Odwoanieprzypisudolnego"/>
          <w:lang w:val="pl-PL"/>
        </w:rPr>
        <w:footnoteRef/>
      </w:r>
      <w:r w:rsidRPr="00BA3FCA">
        <w:rPr>
          <w:lang w:val="pl-PL"/>
        </w:rPr>
        <w:t xml:space="preserve"> Ibidem, s. 34-36.</w:t>
      </w:r>
    </w:p>
  </w:footnote>
  <w:footnote w:id="29">
    <w:p w14:paraId="6ACD6D3F" w14:textId="77777777" w:rsidR="00591B5A" w:rsidRPr="006B2DCC" w:rsidRDefault="00591B5A" w:rsidP="009716E3">
      <w:pPr>
        <w:pStyle w:val="Tekstprzypisudolnego"/>
        <w:rPr>
          <w:lang w:val="pl-PL"/>
        </w:rPr>
      </w:pPr>
      <w:r w:rsidRPr="006B2DCC">
        <w:rPr>
          <w:rStyle w:val="Odwoanieprzypisudolnego"/>
          <w:lang w:val="pl-PL"/>
        </w:rPr>
        <w:footnoteRef/>
      </w:r>
      <w:r w:rsidRPr="006B2DCC">
        <w:rPr>
          <w:lang w:val="pl-PL"/>
        </w:rPr>
        <w:t xml:space="preserve"> Por. Wielkopolski Regionalny Program Operacyjny na lata 2014-2020. Szczegółowy Opis Osi Priorytetowych wersja 4.15 z dnia 27 maja 2021 r., s. 29.</w:t>
      </w:r>
    </w:p>
  </w:footnote>
  <w:footnote w:id="30">
    <w:p w14:paraId="7A0FEC5A" w14:textId="3487DE62" w:rsidR="00591B5A" w:rsidRPr="002928FD" w:rsidRDefault="00591B5A">
      <w:pPr>
        <w:pStyle w:val="Tekstprzypisudolnego"/>
        <w:rPr>
          <w:lang w:val="pl-PL"/>
        </w:rPr>
      </w:pPr>
      <w:r w:rsidRPr="00D824FB">
        <w:rPr>
          <w:rStyle w:val="Odwoanieprzypisudolnego"/>
          <w:lang w:val="pl-PL"/>
        </w:rPr>
        <w:footnoteRef/>
      </w:r>
      <w:r w:rsidRPr="00D824FB">
        <w:rPr>
          <w:lang w:val="pl-PL"/>
        </w:rPr>
        <w:t xml:space="preserve"> Przedstawiciele IOB dokonywali oceny wyłącznie tych źródeł finansowania, które dotyczyły ich instytucji.</w:t>
      </w:r>
    </w:p>
  </w:footnote>
  <w:footnote w:id="31">
    <w:p w14:paraId="65E502AB" w14:textId="6CDA84B8" w:rsidR="00591B5A" w:rsidRPr="00830DD8" w:rsidRDefault="00591B5A" w:rsidP="009716E3">
      <w:pPr>
        <w:pStyle w:val="Tekstprzypisudolnego"/>
      </w:pPr>
      <w:r w:rsidRPr="00830DD8">
        <w:rPr>
          <w:rStyle w:val="Odwoanieprzypisudolnego"/>
          <w:lang w:val="pl-PL"/>
        </w:rPr>
        <w:footnoteRef/>
      </w:r>
      <w:r w:rsidRPr="00830DD8">
        <w:t xml:space="preserve"> Por. https://www.parp.gov.pl/component/grants/grants/proinnowacyjne-uslugi-iob-dla-msp (dostęp: 10.06.2021 r.).</w:t>
      </w:r>
    </w:p>
  </w:footnote>
  <w:footnote w:id="32">
    <w:p w14:paraId="1DA452D5" w14:textId="2C46DD32" w:rsidR="00591B5A" w:rsidRPr="00830DD8" w:rsidRDefault="00591B5A" w:rsidP="009716E3">
      <w:pPr>
        <w:pStyle w:val="Tekstprzypisudolnego"/>
      </w:pPr>
      <w:r w:rsidRPr="00830DD8">
        <w:rPr>
          <w:rStyle w:val="Odwoanieprzypisudolnego"/>
          <w:lang w:val="pl-PL"/>
        </w:rPr>
        <w:footnoteRef/>
      </w:r>
      <w:r w:rsidRPr="00830DD8">
        <w:t xml:space="preserve"> </w:t>
      </w:r>
      <w:proofErr w:type="spellStart"/>
      <w:r w:rsidRPr="00830DD8">
        <w:t>Świdurska</w:t>
      </w:r>
      <w:proofErr w:type="spellEnd"/>
      <w:r w:rsidRPr="00830DD8">
        <w:t xml:space="preserve"> A., </w:t>
      </w:r>
      <w:proofErr w:type="spellStart"/>
      <w:r w:rsidRPr="00830DD8">
        <w:t>Jagodziński</w:t>
      </w:r>
      <w:proofErr w:type="spellEnd"/>
      <w:r w:rsidRPr="00830DD8">
        <w:t xml:space="preserve"> W., </w:t>
      </w:r>
      <w:proofErr w:type="spellStart"/>
      <w:r w:rsidRPr="00830DD8">
        <w:t>Organizacja</w:t>
      </w:r>
      <w:proofErr w:type="spellEnd"/>
      <w:r w:rsidRPr="00830DD8">
        <w:t xml:space="preserve"> </w:t>
      </w:r>
      <w:proofErr w:type="spellStart"/>
      <w:r w:rsidRPr="00830DD8">
        <w:t>przestrzenna</w:t>
      </w:r>
      <w:proofErr w:type="spellEnd"/>
      <w:r w:rsidRPr="00830DD8">
        <w:t xml:space="preserve"> </w:t>
      </w:r>
      <w:proofErr w:type="spellStart"/>
      <w:r w:rsidRPr="00830DD8">
        <w:t>i</w:t>
      </w:r>
      <w:proofErr w:type="spellEnd"/>
      <w:r w:rsidRPr="00830DD8">
        <w:t xml:space="preserve"> </w:t>
      </w:r>
      <w:proofErr w:type="spellStart"/>
      <w:r w:rsidRPr="00830DD8">
        <w:t>funkcjonowanie</w:t>
      </w:r>
      <w:proofErr w:type="spellEnd"/>
      <w:r w:rsidRPr="00830DD8">
        <w:t xml:space="preserve"> </w:t>
      </w:r>
      <w:proofErr w:type="spellStart"/>
      <w:r w:rsidRPr="00830DD8">
        <w:t>instytucji</w:t>
      </w:r>
      <w:proofErr w:type="spellEnd"/>
      <w:r w:rsidRPr="00830DD8">
        <w:t xml:space="preserve"> </w:t>
      </w:r>
      <w:proofErr w:type="spellStart"/>
      <w:r w:rsidRPr="00830DD8">
        <w:t>otoczenia</w:t>
      </w:r>
      <w:proofErr w:type="spellEnd"/>
      <w:r w:rsidRPr="00830DD8">
        <w:t xml:space="preserve"> </w:t>
      </w:r>
      <w:proofErr w:type="spellStart"/>
      <w:r w:rsidRPr="00830DD8">
        <w:t>biznesu</w:t>
      </w:r>
      <w:proofErr w:type="spellEnd"/>
      <w:r w:rsidRPr="00830DD8">
        <w:t xml:space="preserve"> </w:t>
      </w:r>
      <w:r>
        <w:br/>
      </w:r>
      <w:r w:rsidRPr="00830DD8">
        <w:t xml:space="preserve">w </w:t>
      </w:r>
      <w:proofErr w:type="spellStart"/>
      <w:r w:rsidRPr="00830DD8">
        <w:t>województwie</w:t>
      </w:r>
      <w:proofErr w:type="spellEnd"/>
      <w:r w:rsidRPr="00830DD8">
        <w:t xml:space="preserve"> wielkopolskim, </w:t>
      </w:r>
      <w:proofErr w:type="spellStart"/>
      <w:r w:rsidRPr="00830DD8">
        <w:t>ekspertyza</w:t>
      </w:r>
      <w:proofErr w:type="spellEnd"/>
      <w:r w:rsidRPr="00830DD8">
        <w:t xml:space="preserve"> </w:t>
      </w:r>
      <w:proofErr w:type="spellStart"/>
      <w:r w:rsidRPr="00830DD8">
        <w:t>wykonana</w:t>
      </w:r>
      <w:proofErr w:type="spellEnd"/>
      <w:r w:rsidRPr="00830DD8">
        <w:t xml:space="preserve"> </w:t>
      </w:r>
      <w:proofErr w:type="spellStart"/>
      <w:r w:rsidRPr="00830DD8">
        <w:t>na</w:t>
      </w:r>
      <w:proofErr w:type="spellEnd"/>
      <w:r w:rsidRPr="00830DD8">
        <w:t xml:space="preserve"> </w:t>
      </w:r>
      <w:proofErr w:type="spellStart"/>
      <w:r w:rsidRPr="00830DD8">
        <w:t>zlecenie</w:t>
      </w:r>
      <w:proofErr w:type="spellEnd"/>
      <w:r w:rsidRPr="00830DD8">
        <w:t xml:space="preserve"> WROT, </w:t>
      </w:r>
      <w:proofErr w:type="spellStart"/>
      <w:r w:rsidRPr="00830DD8">
        <w:t>Poznań</w:t>
      </w:r>
      <w:proofErr w:type="spellEnd"/>
      <w:r w:rsidRPr="00830DD8">
        <w:t xml:space="preserve"> 2015, s. 68.</w:t>
      </w:r>
    </w:p>
  </w:footnote>
  <w:footnote w:id="33">
    <w:p w14:paraId="440A80C2" w14:textId="763E93FF" w:rsidR="00591B5A" w:rsidRPr="00830DD8" w:rsidRDefault="00591B5A" w:rsidP="009716E3">
      <w:pPr>
        <w:pStyle w:val="Tekstprzypisudolnego"/>
      </w:pPr>
      <w:r w:rsidRPr="00830DD8">
        <w:rPr>
          <w:rStyle w:val="Odwoanieprzypisudolnego"/>
          <w:lang w:val="pl-PL"/>
        </w:rPr>
        <w:footnoteRef/>
      </w:r>
      <w:r w:rsidRPr="00830DD8">
        <w:t xml:space="preserve"> Por. </w:t>
      </w:r>
      <w:proofErr w:type="spellStart"/>
      <w:r w:rsidRPr="00830DD8">
        <w:t>Płoszaj</w:t>
      </w:r>
      <w:proofErr w:type="spellEnd"/>
      <w:r w:rsidRPr="00830DD8">
        <w:t xml:space="preserve"> A., </w:t>
      </w:r>
      <w:proofErr w:type="spellStart"/>
      <w:r w:rsidRPr="00830DD8">
        <w:t>Sieci</w:t>
      </w:r>
      <w:proofErr w:type="spellEnd"/>
      <w:r w:rsidRPr="00830DD8">
        <w:t xml:space="preserve"> </w:t>
      </w:r>
      <w:proofErr w:type="spellStart"/>
      <w:r w:rsidRPr="00830DD8">
        <w:t>instytucji</w:t>
      </w:r>
      <w:proofErr w:type="spellEnd"/>
      <w:r w:rsidRPr="00830DD8">
        <w:t xml:space="preserve"> </w:t>
      </w:r>
      <w:proofErr w:type="spellStart"/>
      <w:r w:rsidRPr="00830DD8">
        <w:t>otoczenia</w:t>
      </w:r>
      <w:proofErr w:type="spellEnd"/>
      <w:r w:rsidRPr="00830DD8">
        <w:t xml:space="preserve"> </w:t>
      </w:r>
      <w:proofErr w:type="spellStart"/>
      <w:r w:rsidRPr="00830DD8">
        <w:t>biznesu</w:t>
      </w:r>
      <w:proofErr w:type="spellEnd"/>
      <w:r w:rsidRPr="00830DD8">
        <w:t xml:space="preserve">, </w:t>
      </w:r>
      <w:proofErr w:type="spellStart"/>
      <w:r w:rsidRPr="00830DD8">
        <w:t>Wydawnictwo</w:t>
      </w:r>
      <w:proofErr w:type="spellEnd"/>
      <w:r w:rsidRPr="00830DD8">
        <w:t xml:space="preserve"> </w:t>
      </w:r>
      <w:proofErr w:type="spellStart"/>
      <w:r w:rsidRPr="00830DD8">
        <w:t>Naukowe</w:t>
      </w:r>
      <w:proofErr w:type="spellEnd"/>
      <w:r w:rsidRPr="00830DD8">
        <w:t xml:space="preserve"> Scholar, Warszawa 2013, s. 40.</w:t>
      </w:r>
    </w:p>
  </w:footnote>
  <w:footnote w:id="34">
    <w:p w14:paraId="21DAB958" w14:textId="3385C2D8" w:rsidR="00591B5A" w:rsidRPr="00830DD8" w:rsidRDefault="00591B5A" w:rsidP="009716E3">
      <w:pPr>
        <w:pStyle w:val="Tekstprzypisudolnego"/>
      </w:pPr>
      <w:r w:rsidRPr="00830DD8">
        <w:rPr>
          <w:rStyle w:val="Odwoanieprzypisudolnego"/>
          <w:lang w:val="pl-PL"/>
        </w:rPr>
        <w:footnoteRef/>
      </w:r>
      <w:r w:rsidRPr="00830DD8">
        <w:t xml:space="preserve"> Bank </w:t>
      </w:r>
      <w:proofErr w:type="spellStart"/>
      <w:r w:rsidRPr="00830DD8">
        <w:t>Pekao</w:t>
      </w:r>
      <w:proofErr w:type="spellEnd"/>
      <w:r w:rsidRPr="00830DD8">
        <w:t xml:space="preserve"> SA, </w:t>
      </w:r>
      <w:proofErr w:type="spellStart"/>
      <w:r w:rsidRPr="00830DD8">
        <w:t>Gospodarka</w:t>
      </w:r>
      <w:proofErr w:type="spellEnd"/>
      <w:r w:rsidRPr="00830DD8">
        <w:t xml:space="preserve"> w </w:t>
      </w:r>
      <w:proofErr w:type="spellStart"/>
      <w:r w:rsidRPr="00830DD8">
        <w:t>czasach</w:t>
      </w:r>
      <w:proofErr w:type="spellEnd"/>
      <w:r w:rsidRPr="00830DD8">
        <w:t xml:space="preserve"> </w:t>
      </w:r>
      <w:proofErr w:type="spellStart"/>
      <w:r w:rsidRPr="00830DD8">
        <w:t>pandemii</w:t>
      </w:r>
      <w:proofErr w:type="spellEnd"/>
      <w:r w:rsidRPr="00830DD8">
        <w:t xml:space="preserve">. </w:t>
      </w:r>
      <w:proofErr w:type="spellStart"/>
      <w:r w:rsidRPr="00830DD8">
        <w:t>Spojrzenie</w:t>
      </w:r>
      <w:proofErr w:type="spellEnd"/>
      <w:r w:rsidRPr="00830DD8">
        <w:t xml:space="preserve"> </w:t>
      </w:r>
      <w:proofErr w:type="spellStart"/>
      <w:r w:rsidRPr="00830DD8">
        <w:t>sektorowe</w:t>
      </w:r>
      <w:proofErr w:type="spellEnd"/>
      <w:r w:rsidRPr="00830DD8">
        <w:t xml:space="preserve"> </w:t>
      </w:r>
      <w:proofErr w:type="spellStart"/>
      <w:r w:rsidRPr="00830DD8">
        <w:t>na</w:t>
      </w:r>
      <w:proofErr w:type="spellEnd"/>
      <w:r w:rsidRPr="00830DD8">
        <w:t xml:space="preserve"> </w:t>
      </w:r>
      <w:proofErr w:type="spellStart"/>
      <w:r w:rsidRPr="00830DD8">
        <w:t>bazie</w:t>
      </w:r>
      <w:proofErr w:type="spellEnd"/>
      <w:r w:rsidRPr="00830DD8">
        <w:t xml:space="preserve"> </w:t>
      </w:r>
      <w:proofErr w:type="spellStart"/>
      <w:r w:rsidRPr="00830DD8">
        <w:t>pierwszych</w:t>
      </w:r>
      <w:proofErr w:type="spellEnd"/>
      <w:r w:rsidRPr="00830DD8">
        <w:t xml:space="preserve"> </w:t>
      </w:r>
      <w:proofErr w:type="spellStart"/>
      <w:r w:rsidRPr="00830DD8">
        <w:t>doświadczeń</w:t>
      </w:r>
      <w:proofErr w:type="spellEnd"/>
      <w:r w:rsidRPr="00830DD8">
        <w:t xml:space="preserve"> </w:t>
      </w:r>
      <w:proofErr w:type="spellStart"/>
      <w:r w:rsidRPr="00830DD8">
        <w:t>globalnych</w:t>
      </w:r>
      <w:proofErr w:type="spellEnd"/>
      <w:r w:rsidRPr="00830DD8">
        <w:t>, 2020.</w:t>
      </w:r>
    </w:p>
  </w:footnote>
  <w:footnote w:id="35">
    <w:p w14:paraId="5D8D82F1" w14:textId="2AF2074B" w:rsidR="00591B5A" w:rsidRPr="00830DD8" w:rsidRDefault="00591B5A" w:rsidP="009716E3">
      <w:pPr>
        <w:pStyle w:val="Tekstprzypisudolnego"/>
      </w:pPr>
      <w:r w:rsidRPr="00830DD8">
        <w:rPr>
          <w:rStyle w:val="Odwoanieprzypisudolnego"/>
          <w:lang w:val="pl-PL"/>
        </w:rPr>
        <w:footnoteRef/>
      </w:r>
      <w:r w:rsidRPr="00830DD8">
        <w:t xml:space="preserve"> Por. </w:t>
      </w:r>
      <w:proofErr w:type="spellStart"/>
      <w:r w:rsidRPr="00830DD8">
        <w:t>Dąbrowska</w:t>
      </w:r>
      <w:proofErr w:type="spellEnd"/>
      <w:r w:rsidRPr="00830DD8">
        <w:t xml:space="preserve"> E. (red.), </w:t>
      </w:r>
      <w:proofErr w:type="spellStart"/>
      <w:r w:rsidRPr="00830DD8">
        <w:t>Zapotrzebowanie</w:t>
      </w:r>
      <w:proofErr w:type="spellEnd"/>
      <w:r w:rsidRPr="00830DD8">
        <w:t xml:space="preserve"> </w:t>
      </w:r>
      <w:proofErr w:type="spellStart"/>
      <w:r w:rsidRPr="00830DD8">
        <w:t>przedsiębiorstw</w:t>
      </w:r>
      <w:proofErr w:type="spellEnd"/>
      <w:r w:rsidRPr="00830DD8">
        <w:t xml:space="preserve"> </w:t>
      </w:r>
      <w:proofErr w:type="spellStart"/>
      <w:r w:rsidRPr="00830DD8">
        <w:t>na</w:t>
      </w:r>
      <w:proofErr w:type="spellEnd"/>
      <w:r w:rsidRPr="00830DD8">
        <w:t xml:space="preserve"> </w:t>
      </w:r>
      <w:proofErr w:type="spellStart"/>
      <w:r w:rsidRPr="00830DD8">
        <w:t>usługi</w:t>
      </w:r>
      <w:proofErr w:type="spellEnd"/>
      <w:r w:rsidRPr="00830DD8">
        <w:t xml:space="preserve"> </w:t>
      </w:r>
      <w:proofErr w:type="spellStart"/>
      <w:r w:rsidRPr="00830DD8">
        <w:t>świadczone</w:t>
      </w:r>
      <w:proofErr w:type="spellEnd"/>
      <w:r w:rsidRPr="00830DD8">
        <w:t xml:space="preserve"> </w:t>
      </w:r>
      <w:proofErr w:type="spellStart"/>
      <w:r w:rsidRPr="00830DD8">
        <w:t>przez</w:t>
      </w:r>
      <w:proofErr w:type="spellEnd"/>
      <w:r w:rsidRPr="00830DD8">
        <w:t xml:space="preserve"> </w:t>
      </w:r>
      <w:proofErr w:type="spellStart"/>
      <w:r w:rsidRPr="00830DD8">
        <w:t>instytucje</w:t>
      </w:r>
      <w:proofErr w:type="spellEnd"/>
      <w:r w:rsidRPr="00830DD8">
        <w:t xml:space="preserve"> </w:t>
      </w:r>
      <w:proofErr w:type="spellStart"/>
      <w:r w:rsidRPr="00830DD8">
        <w:t>otoczenia</w:t>
      </w:r>
      <w:proofErr w:type="spellEnd"/>
      <w:r w:rsidRPr="00830DD8">
        <w:t xml:space="preserve"> </w:t>
      </w:r>
      <w:proofErr w:type="spellStart"/>
      <w:r w:rsidRPr="00830DD8">
        <w:t>biznesu</w:t>
      </w:r>
      <w:proofErr w:type="spellEnd"/>
      <w:r w:rsidRPr="00830DD8">
        <w:t xml:space="preserve"> w </w:t>
      </w:r>
      <w:proofErr w:type="spellStart"/>
      <w:r w:rsidRPr="00830DD8">
        <w:t>regionie</w:t>
      </w:r>
      <w:proofErr w:type="spellEnd"/>
      <w:r w:rsidRPr="00830DD8">
        <w:t xml:space="preserve"> </w:t>
      </w:r>
      <w:proofErr w:type="spellStart"/>
      <w:r w:rsidRPr="00830DD8">
        <w:t>podlaskim</w:t>
      </w:r>
      <w:proofErr w:type="spellEnd"/>
      <w:r w:rsidRPr="00830DD8">
        <w:t xml:space="preserve">, </w:t>
      </w:r>
      <w:proofErr w:type="spellStart"/>
      <w:r w:rsidRPr="00830DD8">
        <w:t>ekspertyza</w:t>
      </w:r>
      <w:proofErr w:type="spellEnd"/>
      <w:r w:rsidRPr="00830DD8">
        <w:t xml:space="preserve"> </w:t>
      </w:r>
      <w:proofErr w:type="spellStart"/>
      <w:r w:rsidRPr="00830DD8">
        <w:t>wykonana</w:t>
      </w:r>
      <w:proofErr w:type="spellEnd"/>
      <w:r w:rsidRPr="00830DD8">
        <w:t xml:space="preserve"> </w:t>
      </w:r>
      <w:proofErr w:type="spellStart"/>
      <w:r w:rsidRPr="00830DD8">
        <w:t>na</w:t>
      </w:r>
      <w:proofErr w:type="spellEnd"/>
      <w:r w:rsidRPr="00830DD8">
        <w:t xml:space="preserve"> </w:t>
      </w:r>
      <w:proofErr w:type="spellStart"/>
      <w:r w:rsidRPr="00830DD8">
        <w:t>zlecenie</w:t>
      </w:r>
      <w:proofErr w:type="spellEnd"/>
      <w:r w:rsidRPr="00830DD8">
        <w:t xml:space="preserve"> </w:t>
      </w:r>
      <w:proofErr w:type="spellStart"/>
      <w:r w:rsidRPr="00830DD8">
        <w:t>Podlaskiego</w:t>
      </w:r>
      <w:proofErr w:type="spellEnd"/>
      <w:r w:rsidRPr="00830DD8">
        <w:t xml:space="preserve"> </w:t>
      </w:r>
      <w:proofErr w:type="spellStart"/>
      <w:r w:rsidRPr="00830DD8">
        <w:t>Regionalnego</w:t>
      </w:r>
      <w:proofErr w:type="spellEnd"/>
      <w:r w:rsidRPr="00830DD8">
        <w:t xml:space="preserve"> </w:t>
      </w:r>
      <w:proofErr w:type="spellStart"/>
      <w:r w:rsidRPr="00830DD8">
        <w:t>Obserwatorium</w:t>
      </w:r>
      <w:proofErr w:type="spellEnd"/>
      <w:r w:rsidRPr="00830DD8">
        <w:t xml:space="preserve"> </w:t>
      </w:r>
      <w:proofErr w:type="spellStart"/>
      <w:r w:rsidRPr="00830DD8">
        <w:t>Terytorialnego</w:t>
      </w:r>
      <w:proofErr w:type="spellEnd"/>
      <w:r w:rsidRPr="00830DD8">
        <w:t xml:space="preserve">, </w:t>
      </w:r>
      <w:proofErr w:type="spellStart"/>
      <w:r w:rsidRPr="00830DD8">
        <w:t>Białystok</w:t>
      </w:r>
      <w:proofErr w:type="spellEnd"/>
      <w:r w:rsidRPr="00830DD8">
        <w:t xml:space="preserve"> 2015, s. 107.</w:t>
      </w:r>
    </w:p>
  </w:footnote>
  <w:footnote w:id="36">
    <w:p w14:paraId="17473AE8" w14:textId="2076233F" w:rsidR="00591B5A" w:rsidRPr="00683522" w:rsidRDefault="00591B5A" w:rsidP="009716E3">
      <w:pPr>
        <w:pStyle w:val="Tekstprzypisudolnego"/>
      </w:pPr>
      <w:r w:rsidRPr="00D824FB">
        <w:rPr>
          <w:rStyle w:val="Odwoanieprzypisudolnego"/>
          <w:lang w:val="pl-PL"/>
        </w:rPr>
        <w:footnoteRef/>
      </w:r>
      <w:r w:rsidRPr="00D824FB">
        <w:rPr>
          <w:lang w:val="pl-PL"/>
        </w:rPr>
        <w:t xml:space="preserve"> Średnie odnoszą się wyłącznie do IOB, które podały informacje na temat poszczególnych aspektów. </w:t>
      </w:r>
    </w:p>
  </w:footnote>
  <w:footnote w:id="37">
    <w:p w14:paraId="5063AF40" w14:textId="77777777" w:rsidR="00591B5A" w:rsidRPr="00D824FB" w:rsidRDefault="00591B5A" w:rsidP="00393876">
      <w:pPr>
        <w:pStyle w:val="Tekstprzypisudolnego"/>
        <w:rPr>
          <w:lang w:val="pl-PL"/>
        </w:rPr>
      </w:pPr>
      <w:r w:rsidRPr="005A5546">
        <w:rPr>
          <w:rStyle w:val="Odwoanieprzypisudolnego"/>
          <w:lang w:val="pl-PL"/>
        </w:rPr>
        <w:footnoteRef/>
      </w:r>
      <w:r w:rsidRPr="005A5546">
        <w:t xml:space="preserve"> </w:t>
      </w:r>
      <w:r w:rsidRPr="00D824FB">
        <w:t xml:space="preserve">Kijeńska-Dąbrowska I., </w:t>
      </w:r>
      <w:proofErr w:type="spellStart"/>
      <w:r w:rsidRPr="00D824FB">
        <w:t>Lipiec</w:t>
      </w:r>
      <w:proofErr w:type="spellEnd"/>
      <w:r w:rsidRPr="00D824FB">
        <w:t xml:space="preserve"> K. (red.), </w:t>
      </w:r>
      <w:proofErr w:type="spellStart"/>
      <w:r w:rsidRPr="00D824FB">
        <w:rPr>
          <w:iCs/>
        </w:rPr>
        <w:t>Rola</w:t>
      </w:r>
      <w:proofErr w:type="spellEnd"/>
      <w:r w:rsidRPr="00D824FB">
        <w:rPr>
          <w:iCs/>
        </w:rPr>
        <w:t xml:space="preserve"> </w:t>
      </w:r>
      <w:proofErr w:type="spellStart"/>
      <w:r w:rsidRPr="00D824FB">
        <w:rPr>
          <w:iCs/>
        </w:rPr>
        <w:t>akademickich</w:t>
      </w:r>
      <w:proofErr w:type="spellEnd"/>
      <w:r w:rsidRPr="00D824FB">
        <w:rPr>
          <w:iCs/>
        </w:rPr>
        <w:t xml:space="preserve"> </w:t>
      </w:r>
      <w:proofErr w:type="spellStart"/>
      <w:r w:rsidRPr="00D824FB">
        <w:rPr>
          <w:iCs/>
        </w:rPr>
        <w:t>ośrodków</w:t>
      </w:r>
      <w:proofErr w:type="spellEnd"/>
      <w:r w:rsidRPr="00D824FB">
        <w:rPr>
          <w:iCs/>
        </w:rPr>
        <w:t xml:space="preserve"> </w:t>
      </w:r>
      <w:proofErr w:type="spellStart"/>
      <w:r w:rsidRPr="00D824FB">
        <w:rPr>
          <w:iCs/>
        </w:rPr>
        <w:t>innowacji</w:t>
      </w:r>
      <w:proofErr w:type="spellEnd"/>
      <w:r w:rsidRPr="00D824FB">
        <w:rPr>
          <w:iCs/>
        </w:rPr>
        <w:t xml:space="preserve"> w </w:t>
      </w:r>
      <w:proofErr w:type="spellStart"/>
      <w:r w:rsidRPr="00D824FB">
        <w:rPr>
          <w:iCs/>
        </w:rPr>
        <w:t>transferze</w:t>
      </w:r>
      <w:proofErr w:type="spellEnd"/>
      <w:r w:rsidRPr="00D824FB">
        <w:rPr>
          <w:iCs/>
        </w:rPr>
        <w:t xml:space="preserve"> </w:t>
      </w:r>
      <w:proofErr w:type="spellStart"/>
      <w:r w:rsidRPr="00D824FB">
        <w:rPr>
          <w:iCs/>
        </w:rPr>
        <w:t>technologii</w:t>
      </w:r>
      <w:proofErr w:type="spellEnd"/>
      <w:r w:rsidRPr="00D824FB">
        <w:t xml:space="preserve">, Warszawa </w:t>
      </w:r>
      <w:r w:rsidRPr="00D824FB">
        <w:rPr>
          <w:lang w:val="pl-PL"/>
        </w:rPr>
        <w:t>2012, s. 54-55.</w:t>
      </w:r>
    </w:p>
  </w:footnote>
  <w:footnote w:id="38">
    <w:p w14:paraId="1B4713C0" w14:textId="77777777" w:rsidR="00591B5A" w:rsidRPr="00D824FB" w:rsidRDefault="00591B5A" w:rsidP="00393876">
      <w:pPr>
        <w:pStyle w:val="Tekstprzypisudolnego"/>
        <w:rPr>
          <w:lang w:val="pl-PL"/>
        </w:rPr>
      </w:pPr>
      <w:r w:rsidRPr="00D824FB">
        <w:rPr>
          <w:rStyle w:val="Odwoanieprzypisudolnego"/>
          <w:lang w:val="pl-PL"/>
        </w:rPr>
        <w:footnoteRef/>
      </w:r>
      <w:r w:rsidRPr="00D824FB">
        <w:rPr>
          <w:lang w:val="pl-PL"/>
        </w:rPr>
        <w:t xml:space="preserve"> Ibidem, s. 57.</w:t>
      </w:r>
    </w:p>
  </w:footnote>
  <w:footnote w:id="39">
    <w:p w14:paraId="4B24D7F8" w14:textId="77777777" w:rsidR="00591B5A" w:rsidRPr="00D824FB" w:rsidRDefault="00591B5A" w:rsidP="000947B6">
      <w:pPr>
        <w:pStyle w:val="Tekstprzypisudolnego"/>
        <w:rPr>
          <w:lang w:val="pl-PL"/>
        </w:rPr>
      </w:pPr>
      <w:r w:rsidRPr="00D824FB">
        <w:rPr>
          <w:rStyle w:val="Odwoanieprzypisudolnego"/>
          <w:lang w:val="pl-PL"/>
        </w:rPr>
        <w:footnoteRef/>
      </w:r>
      <w:r w:rsidRPr="00D824FB">
        <w:rPr>
          <w:lang w:val="pl-PL"/>
        </w:rPr>
        <w:t xml:space="preserve"> </w:t>
      </w:r>
      <w:proofErr w:type="spellStart"/>
      <w:r w:rsidRPr="00D824FB">
        <w:rPr>
          <w:lang w:val="pl-PL"/>
        </w:rPr>
        <w:t>Wściubiak</w:t>
      </w:r>
      <w:proofErr w:type="spellEnd"/>
      <w:r w:rsidRPr="00D824FB">
        <w:rPr>
          <w:lang w:val="pl-PL"/>
        </w:rPr>
        <w:t xml:space="preserve"> Ł.</w:t>
      </w:r>
      <w:r w:rsidRPr="00D824FB">
        <w:rPr>
          <w:iCs/>
          <w:lang w:val="pl-PL"/>
        </w:rPr>
        <w:t>, Bariery działalności patentowej małych i średnich przedsiębiorstw high-</w:t>
      </w:r>
      <w:proofErr w:type="spellStart"/>
      <w:r w:rsidRPr="00D824FB">
        <w:rPr>
          <w:iCs/>
          <w:lang w:val="pl-PL"/>
        </w:rPr>
        <w:t>tech</w:t>
      </w:r>
      <w:proofErr w:type="spellEnd"/>
      <w:r w:rsidRPr="00D824FB">
        <w:rPr>
          <w:iCs/>
          <w:lang w:val="pl-PL"/>
        </w:rPr>
        <w:t xml:space="preserve"> w Polsce</w:t>
      </w:r>
      <w:r w:rsidRPr="00D824FB">
        <w:rPr>
          <w:lang w:val="pl-PL"/>
        </w:rPr>
        <w:t xml:space="preserve">, Zeszyty Naukowe Wyższej Szkoły </w:t>
      </w:r>
      <w:proofErr w:type="spellStart"/>
      <w:r w:rsidRPr="00D824FB">
        <w:rPr>
          <w:lang w:val="pl-PL"/>
        </w:rPr>
        <w:t>Humanitas</w:t>
      </w:r>
      <w:proofErr w:type="spellEnd"/>
      <w:r w:rsidRPr="00D824FB">
        <w:rPr>
          <w:lang w:val="pl-PL"/>
        </w:rPr>
        <w:t>. Zarządzanie 2016 (3), s. 442.</w:t>
      </w:r>
    </w:p>
  </w:footnote>
  <w:footnote w:id="40">
    <w:p w14:paraId="2E2ED6D8" w14:textId="2A7D0773" w:rsidR="00591B5A" w:rsidRPr="00683522" w:rsidRDefault="00591B5A" w:rsidP="009716E3">
      <w:pPr>
        <w:pStyle w:val="Tekstprzypisudolnego"/>
      </w:pPr>
      <w:r w:rsidRPr="00D824FB">
        <w:rPr>
          <w:rStyle w:val="Odwoanieprzypisudolnego"/>
          <w:lang w:val="pl-PL"/>
        </w:rPr>
        <w:footnoteRef/>
      </w:r>
      <w:r w:rsidRPr="00D824FB">
        <w:rPr>
          <w:lang w:val="pl-PL"/>
        </w:rPr>
        <w:t xml:space="preserve"> Średnie odnoszą się wyłącznie do IOB, które podały informacje na temat poszczególnych aspektów.</w:t>
      </w:r>
      <w:r>
        <w:t xml:space="preserve"> </w:t>
      </w:r>
    </w:p>
  </w:footnote>
  <w:footnote w:id="41">
    <w:p w14:paraId="55F4D7A9" w14:textId="19B42F63" w:rsidR="00591B5A" w:rsidRPr="00A90828" w:rsidRDefault="00591B5A" w:rsidP="009716E3">
      <w:pPr>
        <w:pStyle w:val="Tekstprzypisudolnego"/>
      </w:pPr>
      <w:r w:rsidRPr="00977F2E">
        <w:rPr>
          <w:rStyle w:val="Odwoanieprzypisudolnego"/>
          <w:lang w:val="pl-PL"/>
        </w:rPr>
        <w:footnoteRef/>
      </w:r>
      <w:r w:rsidRPr="00977F2E">
        <w:rPr>
          <w:lang w:val="pl-PL"/>
        </w:rPr>
        <w:t>Średnie odnoszą się wyłącznie do IOB, które podały informacje na temat poszczególnych aspektów.</w:t>
      </w:r>
    </w:p>
  </w:footnote>
  <w:footnote w:id="42">
    <w:p w14:paraId="2D025B44" w14:textId="43EB48EF" w:rsidR="00591B5A" w:rsidRPr="00EE781A" w:rsidRDefault="00591B5A" w:rsidP="009716E3">
      <w:pPr>
        <w:pStyle w:val="Tekstprzypisudolnego"/>
      </w:pPr>
      <w:r w:rsidRPr="00A90828">
        <w:rPr>
          <w:rStyle w:val="Odwoanieprzypisudolnego"/>
          <w:lang w:val="pl-PL"/>
        </w:rPr>
        <w:footnoteRef/>
      </w:r>
      <w:r w:rsidRPr="00A90828">
        <w:t xml:space="preserve"> Por. </w:t>
      </w:r>
      <w:proofErr w:type="spellStart"/>
      <w:r w:rsidRPr="00A90828">
        <w:t>Nowakow</w:t>
      </w:r>
      <w:r>
        <w:t>s</w:t>
      </w:r>
      <w:r w:rsidRPr="00A90828">
        <w:t>ka</w:t>
      </w:r>
      <w:proofErr w:type="spellEnd"/>
      <w:r w:rsidRPr="00A90828">
        <w:t xml:space="preserve"> A., </w:t>
      </w:r>
      <w:proofErr w:type="spellStart"/>
      <w:r w:rsidRPr="00A90828">
        <w:t>Inteligentne</w:t>
      </w:r>
      <w:proofErr w:type="spellEnd"/>
      <w:r w:rsidRPr="00A90828">
        <w:t xml:space="preserve"> </w:t>
      </w:r>
      <w:proofErr w:type="spellStart"/>
      <w:r w:rsidRPr="00A90828">
        <w:t>specjalizacje</w:t>
      </w:r>
      <w:proofErr w:type="spellEnd"/>
      <w:r w:rsidRPr="00A90828">
        <w:t xml:space="preserve"> </w:t>
      </w:r>
      <w:proofErr w:type="spellStart"/>
      <w:r w:rsidRPr="00A90828">
        <w:t>regionalne</w:t>
      </w:r>
      <w:proofErr w:type="spellEnd"/>
      <w:r w:rsidRPr="00A90828">
        <w:t xml:space="preserve"> – </w:t>
      </w:r>
      <w:proofErr w:type="spellStart"/>
      <w:r w:rsidRPr="00A90828">
        <w:t>nowa</w:t>
      </w:r>
      <w:proofErr w:type="spellEnd"/>
      <w:r w:rsidRPr="00A90828">
        <w:t xml:space="preserve"> idea </w:t>
      </w:r>
      <w:proofErr w:type="spellStart"/>
      <w:r w:rsidRPr="00A90828">
        <w:t>i</w:t>
      </w:r>
      <w:proofErr w:type="spellEnd"/>
      <w:r w:rsidRPr="00A90828">
        <w:t xml:space="preserve"> </w:t>
      </w:r>
      <w:proofErr w:type="spellStart"/>
      <w:r w:rsidRPr="00A90828">
        <w:t>wyzwanie</w:t>
      </w:r>
      <w:proofErr w:type="spellEnd"/>
      <w:r w:rsidRPr="00A90828">
        <w:t xml:space="preserve"> </w:t>
      </w:r>
      <w:proofErr w:type="spellStart"/>
      <w:r w:rsidRPr="00A90828">
        <w:t>dla</w:t>
      </w:r>
      <w:proofErr w:type="spellEnd"/>
      <w:r w:rsidRPr="00A90828">
        <w:t xml:space="preserve"> </w:t>
      </w:r>
      <w:proofErr w:type="spellStart"/>
      <w:r w:rsidRPr="00A90828">
        <w:t>polityki</w:t>
      </w:r>
      <w:proofErr w:type="spellEnd"/>
      <w:r w:rsidRPr="00A90828">
        <w:t xml:space="preserve"> </w:t>
      </w:r>
      <w:proofErr w:type="spellStart"/>
      <w:r w:rsidRPr="00A90828">
        <w:t>regionalnej</w:t>
      </w:r>
      <w:proofErr w:type="spellEnd"/>
      <w:r w:rsidRPr="00A90828">
        <w:t xml:space="preserve">, [w:] </w:t>
      </w:r>
      <w:r>
        <w:br/>
      </w:r>
      <w:r w:rsidRPr="00A90828">
        <w:t xml:space="preserve">E. </w:t>
      </w:r>
      <w:proofErr w:type="spellStart"/>
      <w:r w:rsidRPr="00A90828">
        <w:t>Pancer-Cybulska</w:t>
      </w:r>
      <w:proofErr w:type="spellEnd"/>
      <w:r w:rsidRPr="00A90828">
        <w:t xml:space="preserve">, E. </w:t>
      </w:r>
      <w:proofErr w:type="spellStart"/>
      <w:r w:rsidRPr="00A90828">
        <w:t>Szostak</w:t>
      </w:r>
      <w:proofErr w:type="spellEnd"/>
      <w:r w:rsidRPr="00A90828">
        <w:t xml:space="preserve"> (red.) </w:t>
      </w:r>
      <w:proofErr w:type="spellStart"/>
      <w:r w:rsidRPr="00A90828">
        <w:t>Unia</w:t>
      </w:r>
      <w:proofErr w:type="spellEnd"/>
      <w:r w:rsidRPr="00A90828">
        <w:t xml:space="preserve"> </w:t>
      </w:r>
      <w:proofErr w:type="spellStart"/>
      <w:r w:rsidRPr="00A90828">
        <w:t>Europejska</w:t>
      </w:r>
      <w:proofErr w:type="spellEnd"/>
      <w:r w:rsidRPr="00A90828">
        <w:t xml:space="preserve"> w 10 </w:t>
      </w:r>
      <w:proofErr w:type="spellStart"/>
      <w:r w:rsidRPr="00A90828">
        <w:t>lat</w:t>
      </w:r>
      <w:proofErr w:type="spellEnd"/>
      <w:r w:rsidRPr="00A90828">
        <w:t xml:space="preserve"> </w:t>
      </w:r>
      <w:proofErr w:type="spellStart"/>
      <w:r w:rsidRPr="00A90828">
        <w:t>po</w:t>
      </w:r>
      <w:proofErr w:type="spellEnd"/>
      <w:r w:rsidRPr="00A90828">
        <w:t xml:space="preserve"> </w:t>
      </w:r>
      <w:proofErr w:type="spellStart"/>
      <w:r w:rsidRPr="00A90828">
        <w:t>największym</w:t>
      </w:r>
      <w:proofErr w:type="spellEnd"/>
      <w:r w:rsidRPr="00A90828">
        <w:t xml:space="preserve"> </w:t>
      </w:r>
      <w:proofErr w:type="spellStart"/>
      <w:r w:rsidRPr="00A90828">
        <w:t>rozszerzeniu</w:t>
      </w:r>
      <w:proofErr w:type="spellEnd"/>
      <w:r w:rsidRPr="00A90828">
        <w:t xml:space="preserve">, </w:t>
      </w:r>
      <w:proofErr w:type="spellStart"/>
      <w:r w:rsidRPr="00A90828">
        <w:t>Wydawnictwo</w:t>
      </w:r>
      <w:proofErr w:type="spellEnd"/>
      <w:r w:rsidRPr="00A90828">
        <w:t xml:space="preserve"> </w:t>
      </w:r>
      <w:proofErr w:type="spellStart"/>
      <w:r w:rsidRPr="00A90828">
        <w:t>Uniwersytetu</w:t>
      </w:r>
      <w:proofErr w:type="spellEnd"/>
      <w:r w:rsidRPr="00A90828">
        <w:t xml:space="preserve"> </w:t>
      </w:r>
      <w:proofErr w:type="spellStart"/>
      <w:r w:rsidRPr="00A90828">
        <w:t>Ekonomicznego</w:t>
      </w:r>
      <w:proofErr w:type="spellEnd"/>
      <w:r w:rsidRPr="00A90828">
        <w:t xml:space="preserve"> we </w:t>
      </w:r>
      <w:proofErr w:type="spellStart"/>
      <w:r w:rsidRPr="00A90828">
        <w:t>Wrocławiu</w:t>
      </w:r>
      <w:proofErr w:type="spellEnd"/>
      <w:r w:rsidRPr="00A90828">
        <w:t xml:space="preserve">, </w:t>
      </w:r>
      <w:proofErr w:type="spellStart"/>
      <w:r w:rsidRPr="00A90828">
        <w:t>Wrocław</w:t>
      </w:r>
      <w:proofErr w:type="spellEnd"/>
      <w:r w:rsidRPr="00A90828">
        <w:t xml:space="preserve"> 2015.</w:t>
      </w:r>
    </w:p>
  </w:footnote>
  <w:footnote w:id="43">
    <w:p w14:paraId="3DBA3C42" w14:textId="4845F660" w:rsidR="00591B5A" w:rsidRPr="0064146A" w:rsidRDefault="00591B5A">
      <w:pPr>
        <w:pStyle w:val="Tekstprzypisudolnego"/>
        <w:rPr>
          <w:lang w:val="pl-PL"/>
        </w:rPr>
      </w:pPr>
      <w:r w:rsidRPr="00977F2E">
        <w:rPr>
          <w:rStyle w:val="Odwoanieprzypisudolnego"/>
        </w:rPr>
        <w:footnoteRef/>
      </w:r>
      <w:r w:rsidRPr="00977F2E">
        <w:t xml:space="preserve"> </w:t>
      </w:r>
      <w:r w:rsidRPr="00977F2E">
        <w:rPr>
          <w:lang w:val="pl-PL"/>
        </w:rPr>
        <w:t>Przedstawiciele IOB dokonywali oceny wyłącznie tych usług, które oferowała ich instytucja.</w:t>
      </w:r>
    </w:p>
  </w:footnote>
  <w:footnote w:id="44">
    <w:p w14:paraId="50C34EAC" w14:textId="7467B8E5" w:rsidR="00591B5A" w:rsidRPr="005F1FBF" w:rsidRDefault="00591B5A" w:rsidP="009716E3">
      <w:pPr>
        <w:pStyle w:val="Tekstprzypisudolnego"/>
        <w:rPr>
          <w:lang w:val="pl-PL"/>
        </w:rPr>
      </w:pPr>
      <w:r w:rsidRPr="005F1FBF">
        <w:rPr>
          <w:rStyle w:val="Odwoanieprzypisudolnego"/>
          <w:lang w:val="pl-PL"/>
        </w:rPr>
        <w:footnoteRef/>
      </w:r>
      <w:r w:rsidRPr="005F1FBF">
        <w:rPr>
          <w:lang w:val="pl-PL"/>
        </w:rPr>
        <w:t xml:space="preserve"> </w:t>
      </w:r>
      <w:proofErr w:type="spellStart"/>
      <w:r w:rsidRPr="005F1FBF">
        <w:rPr>
          <w:lang w:val="pl-PL"/>
        </w:rPr>
        <w:t>Świdurska</w:t>
      </w:r>
      <w:proofErr w:type="spellEnd"/>
      <w:r w:rsidRPr="005F1FBF">
        <w:rPr>
          <w:lang w:val="pl-PL"/>
        </w:rPr>
        <w:t xml:space="preserve"> A., Jagodziński W., Organizacja przestrzenna i funkcjonowanie instytucji otoczenia biznesu </w:t>
      </w:r>
      <w:r w:rsidRPr="005F1FBF">
        <w:rPr>
          <w:lang w:val="pl-PL"/>
        </w:rPr>
        <w:br/>
        <w:t>w województwie wielkopolskim, ekspertyza wykonana na zlecenie WROT, Poznań 2015.</w:t>
      </w:r>
    </w:p>
  </w:footnote>
  <w:footnote w:id="45">
    <w:p w14:paraId="4E74169F" w14:textId="2C9ADAC0" w:rsidR="00591B5A" w:rsidRPr="00055074" w:rsidRDefault="00591B5A" w:rsidP="009716E3">
      <w:pPr>
        <w:pStyle w:val="Tekstprzypisudolnego"/>
      </w:pPr>
      <w:r w:rsidRPr="00055074">
        <w:rPr>
          <w:rStyle w:val="Odwoanieprzypisudolnego"/>
          <w:lang w:val="pl-PL"/>
        </w:rPr>
        <w:footnoteRef/>
      </w:r>
      <w:r w:rsidRPr="00055074">
        <w:t xml:space="preserve"> Por. </w:t>
      </w:r>
      <w:proofErr w:type="spellStart"/>
      <w:r w:rsidRPr="00055074">
        <w:t>Bąkowski</w:t>
      </w:r>
      <w:proofErr w:type="spellEnd"/>
      <w:r w:rsidRPr="00055074">
        <w:t xml:space="preserve"> A., </w:t>
      </w:r>
      <w:proofErr w:type="spellStart"/>
      <w:r w:rsidRPr="00055074">
        <w:t>Mażewska</w:t>
      </w:r>
      <w:proofErr w:type="spellEnd"/>
      <w:r w:rsidRPr="00055074">
        <w:t xml:space="preserve"> M. (red.), </w:t>
      </w:r>
      <w:proofErr w:type="spellStart"/>
      <w:r w:rsidRPr="00055074">
        <w:rPr>
          <w:iCs/>
        </w:rPr>
        <w:t>Ośrodki</w:t>
      </w:r>
      <w:proofErr w:type="spellEnd"/>
      <w:r w:rsidRPr="00055074">
        <w:rPr>
          <w:iCs/>
        </w:rPr>
        <w:t xml:space="preserve"> </w:t>
      </w:r>
      <w:proofErr w:type="spellStart"/>
      <w:r w:rsidRPr="00055074">
        <w:rPr>
          <w:iCs/>
        </w:rPr>
        <w:t>innowacji</w:t>
      </w:r>
      <w:proofErr w:type="spellEnd"/>
      <w:r w:rsidRPr="00055074">
        <w:rPr>
          <w:iCs/>
        </w:rPr>
        <w:t xml:space="preserve"> </w:t>
      </w:r>
      <w:proofErr w:type="spellStart"/>
      <w:r w:rsidRPr="00055074">
        <w:rPr>
          <w:iCs/>
        </w:rPr>
        <w:t>i</w:t>
      </w:r>
      <w:proofErr w:type="spellEnd"/>
      <w:r w:rsidRPr="00055074">
        <w:rPr>
          <w:iCs/>
        </w:rPr>
        <w:t xml:space="preserve"> </w:t>
      </w:r>
      <w:proofErr w:type="spellStart"/>
      <w:r w:rsidRPr="00055074">
        <w:rPr>
          <w:iCs/>
        </w:rPr>
        <w:t>przedsiębiorczości</w:t>
      </w:r>
      <w:proofErr w:type="spellEnd"/>
      <w:r w:rsidRPr="00055074">
        <w:rPr>
          <w:iCs/>
        </w:rPr>
        <w:t xml:space="preserve"> w </w:t>
      </w:r>
      <w:proofErr w:type="spellStart"/>
      <w:r w:rsidRPr="00055074">
        <w:rPr>
          <w:iCs/>
        </w:rPr>
        <w:t>Polsce</w:t>
      </w:r>
      <w:proofErr w:type="spellEnd"/>
      <w:r w:rsidRPr="00055074">
        <w:rPr>
          <w:iCs/>
        </w:rPr>
        <w:t xml:space="preserve">. </w:t>
      </w:r>
      <w:proofErr w:type="spellStart"/>
      <w:r w:rsidRPr="00055074">
        <w:rPr>
          <w:iCs/>
        </w:rPr>
        <w:t>Raport</w:t>
      </w:r>
      <w:proofErr w:type="spellEnd"/>
      <w:r w:rsidRPr="00055074">
        <w:rPr>
          <w:iCs/>
        </w:rPr>
        <w:t xml:space="preserve"> 2014</w:t>
      </w:r>
      <w:r w:rsidRPr="00055074">
        <w:rPr>
          <w:i/>
          <w:iCs/>
        </w:rPr>
        <w:t xml:space="preserve">, </w:t>
      </w:r>
      <w:proofErr w:type="spellStart"/>
      <w:r w:rsidRPr="00055074">
        <w:t>Stowarzyszenie</w:t>
      </w:r>
      <w:proofErr w:type="spellEnd"/>
      <w:r w:rsidRPr="00055074">
        <w:t xml:space="preserve"> </w:t>
      </w:r>
      <w:proofErr w:type="spellStart"/>
      <w:r w:rsidRPr="00055074">
        <w:t>Organizatorów</w:t>
      </w:r>
      <w:proofErr w:type="spellEnd"/>
      <w:r w:rsidRPr="00055074">
        <w:t xml:space="preserve"> </w:t>
      </w:r>
      <w:proofErr w:type="spellStart"/>
      <w:r w:rsidRPr="00055074">
        <w:t>Ośrodków</w:t>
      </w:r>
      <w:proofErr w:type="spellEnd"/>
      <w:r w:rsidRPr="00055074">
        <w:t xml:space="preserve"> </w:t>
      </w:r>
      <w:proofErr w:type="spellStart"/>
      <w:r w:rsidRPr="00055074">
        <w:t>Innowacji</w:t>
      </w:r>
      <w:proofErr w:type="spellEnd"/>
      <w:r w:rsidRPr="00055074">
        <w:t xml:space="preserve"> </w:t>
      </w:r>
      <w:proofErr w:type="spellStart"/>
      <w:r w:rsidRPr="00055074">
        <w:t>i</w:t>
      </w:r>
      <w:proofErr w:type="spellEnd"/>
      <w:r w:rsidRPr="00055074">
        <w:t xml:space="preserve"> </w:t>
      </w:r>
      <w:proofErr w:type="spellStart"/>
      <w:r w:rsidRPr="00055074">
        <w:t>Przedsiębiorczości</w:t>
      </w:r>
      <w:proofErr w:type="spellEnd"/>
      <w:r w:rsidRPr="00055074">
        <w:t xml:space="preserve"> w </w:t>
      </w:r>
      <w:proofErr w:type="spellStart"/>
      <w:r w:rsidRPr="00055074">
        <w:t>Polsce</w:t>
      </w:r>
      <w:proofErr w:type="spellEnd"/>
      <w:r w:rsidRPr="00055074">
        <w:t xml:space="preserve">, </w:t>
      </w:r>
      <w:proofErr w:type="spellStart"/>
      <w:r w:rsidRPr="00055074">
        <w:t>Poznań</w:t>
      </w:r>
      <w:proofErr w:type="spellEnd"/>
      <w:r w:rsidRPr="00055074">
        <w:t>/Warszawa 2015, s. 38.</w:t>
      </w:r>
    </w:p>
  </w:footnote>
  <w:footnote w:id="46">
    <w:p w14:paraId="77238FB5" w14:textId="3908D23B" w:rsidR="00591B5A" w:rsidRPr="00296FF0" w:rsidRDefault="00591B5A" w:rsidP="009716E3">
      <w:pPr>
        <w:pStyle w:val="Tekstprzypisudolnego"/>
      </w:pPr>
      <w:r w:rsidRPr="00296FF0">
        <w:rPr>
          <w:rStyle w:val="Odwoanieprzypisudolnego"/>
          <w:lang w:val="pl-PL"/>
        </w:rPr>
        <w:footnoteRef/>
      </w:r>
      <w:r w:rsidRPr="00296FF0">
        <w:t xml:space="preserve"> Por. </w:t>
      </w:r>
      <w:proofErr w:type="spellStart"/>
      <w:r w:rsidRPr="00296FF0">
        <w:t>Bąkowski</w:t>
      </w:r>
      <w:proofErr w:type="spellEnd"/>
      <w:r w:rsidRPr="00296FF0">
        <w:t xml:space="preserve"> A., </w:t>
      </w:r>
      <w:proofErr w:type="spellStart"/>
      <w:r w:rsidRPr="00296FF0">
        <w:t>Mażewska</w:t>
      </w:r>
      <w:proofErr w:type="spellEnd"/>
      <w:r w:rsidRPr="00296FF0">
        <w:t xml:space="preserve"> M. (red.), </w:t>
      </w:r>
      <w:proofErr w:type="spellStart"/>
      <w:r w:rsidRPr="00296FF0">
        <w:t>Ośrodki</w:t>
      </w:r>
      <w:proofErr w:type="spellEnd"/>
      <w:r w:rsidRPr="00296FF0">
        <w:t xml:space="preserve"> </w:t>
      </w:r>
      <w:proofErr w:type="spellStart"/>
      <w:r w:rsidRPr="00296FF0">
        <w:t>innowacji</w:t>
      </w:r>
      <w:proofErr w:type="spellEnd"/>
      <w:r w:rsidRPr="00296FF0">
        <w:t xml:space="preserve"> </w:t>
      </w:r>
      <w:proofErr w:type="spellStart"/>
      <w:r w:rsidRPr="00296FF0">
        <w:t>i</w:t>
      </w:r>
      <w:proofErr w:type="spellEnd"/>
      <w:r w:rsidRPr="00296FF0">
        <w:t xml:space="preserve"> </w:t>
      </w:r>
      <w:proofErr w:type="spellStart"/>
      <w:r w:rsidRPr="00296FF0">
        <w:t>przedsiębiorczości</w:t>
      </w:r>
      <w:proofErr w:type="spellEnd"/>
      <w:r w:rsidRPr="00296FF0">
        <w:t xml:space="preserve"> w </w:t>
      </w:r>
      <w:proofErr w:type="spellStart"/>
      <w:r w:rsidRPr="00296FF0">
        <w:t>Polsce</w:t>
      </w:r>
      <w:proofErr w:type="spellEnd"/>
      <w:r w:rsidRPr="00296FF0">
        <w:t xml:space="preserve">. </w:t>
      </w:r>
      <w:proofErr w:type="spellStart"/>
      <w:r w:rsidRPr="00296FF0">
        <w:t>Raport</w:t>
      </w:r>
      <w:proofErr w:type="spellEnd"/>
      <w:r w:rsidRPr="00296FF0">
        <w:t xml:space="preserve"> 2014, </w:t>
      </w:r>
      <w:proofErr w:type="spellStart"/>
      <w:r w:rsidRPr="00296FF0">
        <w:t>Stowarzyszenie</w:t>
      </w:r>
      <w:proofErr w:type="spellEnd"/>
      <w:r w:rsidRPr="00296FF0">
        <w:t xml:space="preserve"> </w:t>
      </w:r>
      <w:proofErr w:type="spellStart"/>
      <w:r w:rsidRPr="00296FF0">
        <w:t>Organizatorów</w:t>
      </w:r>
      <w:proofErr w:type="spellEnd"/>
      <w:r w:rsidRPr="00296FF0">
        <w:t xml:space="preserve"> </w:t>
      </w:r>
      <w:proofErr w:type="spellStart"/>
      <w:r w:rsidRPr="00296FF0">
        <w:t>Ośrodków</w:t>
      </w:r>
      <w:proofErr w:type="spellEnd"/>
      <w:r w:rsidRPr="00296FF0">
        <w:t xml:space="preserve"> </w:t>
      </w:r>
      <w:proofErr w:type="spellStart"/>
      <w:r w:rsidRPr="00296FF0">
        <w:t>Innowacji</w:t>
      </w:r>
      <w:proofErr w:type="spellEnd"/>
      <w:r w:rsidRPr="00296FF0">
        <w:t xml:space="preserve"> </w:t>
      </w:r>
      <w:proofErr w:type="spellStart"/>
      <w:r w:rsidRPr="00296FF0">
        <w:t>i</w:t>
      </w:r>
      <w:proofErr w:type="spellEnd"/>
      <w:r w:rsidRPr="00296FF0">
        <w:t xml:space="preserve"> </w:t>
      </w:r>
      <w:proofErr w:type="spellStart"/>
      <w:r w:rsidRPr="00296FF0">
        <w:t>Przedsiębiorczości</w:t>
      </w:r>
      <w:proofErr w:type="spellEnd"/>
      <w:r w:rsidRPr="00296FF0">
        <w:t xml:space="preserve"> w </w:t>
      </w:r>
      <w:proofErr w:type="spellStart"/>
      <w:r w:rsidRPr="00296FF0">
        <w:t>Polsce</w:t>
      </w:r>
      <w:proofErr w:type="spellEnd"/>
      <w:r w:rsidRPr="00296FF0">
        <w:t xml:space="preserve">, </w:t>
      </w:r>
      <w:proofErr w:type="spellStart"/>
      <w:r w:rsidRPr="00296FF0">
        <w:t>Poznań</w:t>
      </w:r>
      <w:proofErr w:type="spellEnd"/>
      <w:r w:rsidRPr="00296FF0">
        <w:t>/Warszawa 2015, s. 21.</w:t>
      </w:r>
    </w:p>
  </w:footnote>
  <w:footnote w:id="47">
    <w:p w14:paraId="23571B69" w14:textId="06DA8814" w:rsidR="00591B5A" w:rsidRPr="00286F35" w:rsidRDefault="00591B5A" w:rsidP="009716E3">
      <w:pPr>
        <w:pStyle w:val="Tekstprzypisudolnego"/>
      </w:pPr>
      <w:r w:rsidRPr="00286F35">
        <w:rPr>
          <w:rStyle w:val="Odwoanieprzypisudolnego"/>
          <w:lang w:val="pl-PL"/>
        </w:rPr>
        <w:footnoteRef/>
      </w:r>
      <w:r w:rsidRPr="00286F35">
        <w:t xml:space="preserve"> Por. </w:t>
      </w:r>
      <w:proofErr w:type="spellStart"/>
      <w:r w:rsidRPr="00286F35">
        <w:t>Kornecki</w:t>
      </w:r>
      <w:proofErr w:type="spellEnd"/>
      <w:r w:rsidRPr="00286F35">
        <w:t xml:space="preserve"> J., </w:t>
      </w:r>
      <w:proofErr w:type="spellStart"/>
      <w:r w:rsidRPr="00286F35">
        <w:t>Kowalczyk</w:t>
      </w:r>
      <w:proofErr w:type="spellEnd"/>
      <w:r w:rsidRPr="00286F35">
        <w:t xml:space="preserve"> A. (red.), </w:t>
      </w:r>
      <w:proofErr w:type="spellStart"/>
      <w:r w:rsidRPr="00286F35">
        <w:t>Badanie</w:t>
      </w:r>
      <w:proofErr w:type="spellEnd"/>
      <w:r w:rsidRPr="00286F35">
        <w:t xml:space="preserve"> </w:t>
      </w:r>
      <w:proofErr w:type="spellStart"/>
      <w:r w:rsidRPr="00286F35">
        <w:t>potencjału</w:t>
      </w:r>
      <w:proofErr w:type="spellEnd"/>
      <w:r w:rsidRPr="00286F35">
        <w:t xml:space="preserve"> </w:t>
      </w:r>
      <w:proofErr w:type="spellStart"/>
      <w:r w:rsidRPr="00286F35">
        <w:t>dolnośląskich</w:t>
      </w:r>
      <w:proofErr w:type="spellEnd"/>
      <w:r w:rsidRPr="00286F35">
        <w:t xml:space="preserve"> </w:t>
      </w:r>
      <w:proofErr w:type="spellStart"/>
      <w:r w:rsidRPr="00286F35">
        <w:t>organizacji</w:t>
      </w:r>
      <w:proofErr w:type="spellEnd"/>
      <w:r w:rsidRPr="00286F35">
        <w:t xml:space="preserve"> </w:t>
      </w:r>
      <w:proofErr w:type="spellStart"/>
      <w:r w:rsidRPr="00286F35">
        <w:t>otoczenia</w:t>
      </w:r>
      <w:proofErr w:type="spellEnd"/>
      <w:r w:rsidRPr="00286F35">
        <w:t xml:space="preserve"> </w:t>
      </w:r>
      <w:proofErr w:type="spellStart"/>
      <w:r w:rsidRPr="00286F35">
        <w:t>biznesu</w:t>
      </w:r>
      <w:proofErr w:type="spellEnd"/>
      <w:r w:rsidRPr="00286F35">
        <w:t xml:space="preserve"> w </w:t>
      </w:r>
      <w:proofErr w:type="spellStart"/>
      <w:r w:rsidRPr="00286F35">
        <w:t>zakresie</w:t>
      </w:r>
      <w:proofErr w:type="spellEnd"/>
      <w:r w:rsidRPr="00286F35">
        <w:t xml:space="preserve"> </w:t>
      </w:r>
      <w:proofErr w:type="spellStart"/>
      <w:r w:rsidRPr="00286F35">
        <w:t>świadczenia</w:t>
      </w:r>
      <w:proofErr w:type="spellEnd"/>
      <w:r w:rsidRPr="00286F35">
        <w:t xml:space="preserve"> </w:t>
      </w:r>
      <w:proofErr w:type="spellStart"/>
      <w:r w:rsidRPr="00286F35">
        <w:t>usług</w:t>
      </w:r>
      <w:proofErr w:type="spellEnd"/>
      <w:r w:rsidRPr="00286F35">
        <w:t xml:space="preserve"> </w:t>
      </w:r>
      <w:proofErr w:type="spellStart"/>
      <w:r w:rsidRPr="00286F35">
        <w:t>proinnowacyjnych</w:t>
      </w:r>
      <w:proofErr w:type="spellEnd"/>
      <w:r w:rsidRPr="00286F35">
        <w:t xml:space="preserve">, </w:t>
      </w:r>
      <w:proofErr w:type="spellStart"/>
      <w:r w:rsidRPr="00286F35">
        <w:t>badanie</w:t>
      </w:r>
      <w:proofErr w:type="spellEnd"/>
      <w:r w:rsidRPr="00286F35">
        <w:t xml:space="preserve"> </w:t>
      </w:r>
      <w:proofErr w:type="spellStart"/>
      <w:r>
        <w:t>wykonane</w:t>
      </w:r>
      <w:proofErr w:type="spellEnd"/>
      <w:r w:rsidRPr="00286F35">
        <w:t xml:space="preserve"> </w:t>
      </w:r>
      <w:proofErr w:type="spellStart"/>
      <w:r w:rsidRPr="00286F35">
        <w:t>na</w:t>
      </w:r>
      <w:proofErr w:type="spellEnd"/>
      <w:r w:rsidRPr="00286F35">
        <w:t xml:space="preserve"> </w:t>
      </w:r>
      <w:proofErr w:type="spellStart"/>
      <w:r w:rsidRPr="00286F35">
        <w:t>zlecenie</w:t>
      </w:r>
      <w:proofErr w:type="spellEnd"/>
      <w:r w:rsidRPr="00286F35">
        <w:t xml:space="preserve"> </w:t>
      </w:r>
      <w:proofErr w:type="spellStart"/>
      <w:r w:rsidRPr="00286F35">
        <w:t>Urzędu</w:t>
      </w:r>
      <w:proofErr w:type="spellEnd"/>
      <w:r w:rsidRPr="00286F35">
        <w:t xml:space="preserve"> </w:t>
      </w:r>
      <w:proofErr w:type="spellStart"/>
      <w:r w:rsidRPr="00286F35">
        <w:t>Marszałkowskiego</w:t>
      </w:r>
      <w:proofErr w:type="spellEnd"/>
      <w:r w:rsidRPr="00286F35">
        <w:t xml:space="preserve"> </w:t>
      </w:r>
      <w:proofErr w:type="spellStart"/>
      <w:r w:rsidRPr="00286F35">
        <w:t>Województwa</w:t>
      </w:r>
      <w:proofErr w:type="spellEnd"/>
      <w:r w:rsidRPr="00286F35">
        <w:t xml:space="preserve"> </w:t>
      </w:r>
      <w:proofErr w:type="spellStart"/>
      <w:r w:rsidRPr="00286F35">
        <w:t>Dolnośląskiego</w:t>
      </w:r>
      <w:proofErr w:type="spellEnd"/>
      <w:r w:rsidRPr="00286F35">
        <w:t xml:space="preserve">, </w:t>
      </w:r>
      <w:proofErr w:type="spellStart"/>
      <w:r w:rsidRPr="00286F35">
        <w:t>Wrocław</w:t>
      </w:r>
      <w:proofErr w:type="spellEnd"/>
      <w:r w:rsidRPr="00286F35">
        <w:t xml:space="preserve"> 2010.</w:t>
      </w:r>
    </w:p>
  </w:footnote>
  <w:footnote w:id="48">
    <w:p w14:paraId="5FC346C9" w14:textId="670D5F1B" w:rsidR="00591B5A" w:rsidRPr="00EE781A" w:rsidRDefault="00591B5A" w:rsidP="009716E3">
      <w:pPr>
        <w:pStyle w:val="Tekstprzypisudolnego"/>
      </w:pPr>
      <w:r w:rsidRPr="00286F35">
        <w:rPr>
          <w:rStyle w:val="Odwoanieprzypisudolnego"/>
          <w:lang w:val="pl-PL"/>
        </w:rPr>
        <w:footnoteRef/>
      </w:r>
      <w:r w:rsidRPr="00286F35">
        <w:t xml:space="preserve"> Por. </w:t>
      </w:r>
      <w:proofErr w:type="spellStart"/>
      <w:r w:rsidRPr="00286F35">
        <w:t>Ecorys</w:t>
      </w:r>
      <w:proofErr w:type="spellEnd"/>
      <w:r w:rsidRPr="00286F35">
        <w:t xml:space="preserve"> </w:t>
      </w:r>
      <w:proofErr w:type="spellStart"/>
      <w:r w:rsidRPr="00286F35">
        <w:t>Polska</w:t>
      </w:r>
      <w:proofErr w:type="spellEnd"/>
      <w:r w:rsidRPr="00286F35">
        <w:t xml:space="preserve"> Sp. z </w:t>
      </w:r>
      <w:proofErr w:type="spellStart"/>
      <w:r w:rsidRPr="00286F35">
        <w:t>o.o</w:t>
      </w:r>
      <w:proofErr w:type="spellEnd"/>
      <w:r w:rsidRPr="00286F35">
        <w:t xml:space="preserve">. </w:t>
      </w:r>
      <w:proofErr w:type="spellStart"/>
      <w:r w:rsidRPr="00286F35">
        <w:t>i</w:t>
      </w:r>
      <w:proofErr w:type="spellEnd"/>
      <w:r w:rsidRPr="00286F35">
        <w:t xml:space="preserve"> </w:t>
      </w:r>
      <w:proofErr w:type="spellStart"/>
      <w:r w:rsidRPr="00286F35">
        <w:t>Geoprofit</w:t>
      </w:r>
      <w:proofErr w:type="spellEnd"/>
      <w:r w:rsidRPr="00286F35">
        <w:t xml:space="preserve"> </w:t>
      </w:r>
      <w:proofErr w:type="spellStart"/>
      <w:r w:rsidRPr="00286F35">
        <w:t>Wojciech</w:t>
      </w:r>
      <w:proofErr w:type="spellEnd"/>
      <w:r w:rsidRPr="00286F35">
        <w:t xml:space="preserve"> </w:t>
      </w:r>
      <w:proofErr w:type="spellStart"/>
      <w:r w:rsidRPr="00286F35">
        <w:t>Dziemianowicz</w:t>
      </w:r>
      <w:proofErr w:type="spellEnd"/>
      <w:r w:rsidRPr="00286F35">
        <w:t xml:space="preserve">, </w:t>
      </w:r>
      <w:proofErr w:type="spellStart"/>
      <w:r w:rsidRPr="00286F35">
        <w:t>Ocena</w:t>
      </w:r>
      <w:proofErr w:type="spellEnd"/>
      <w:r w:rsidRPr="00286F35">
        <w:t xml:space="preserve"> </w:t>
      </w:r>
      <w:proofErr w:type="spellStart"/>
      <w:r w:rsidRPr="00286F35">
        <w:t>wpływu</w:t>
      </w:r>
      <w:proofErr w:type="spellEnd"/>
      <w:r w:rsidRPr="00286F35">
        <w:t xml:space="preserve"> </w:t>
      </w:r>
      <w:proofErr w:type="spellStart"/>
      <w:r w:rsidRPr="00286F35">
        <w:t>działalności</w:t>
      </w:r>
      <w:proofErr w:type="spellEnd"/>
      <w:r w:rsidRPr="00286F35">
        <w:t xml:space="preserve"> </w:t>
      </w:r>
      <w:proofErr w:type="spellStart"/>
      <w:r w:rsidRPr="00286F35">
        <w:t>instytucji</w:t>
      </w:r>
      <w:proofErr w:type="spellEnd"/>
      <w:r w:rsidRPr="00286F35">
        <w:t xml:space="preserve"> </w:t>
      </w:r>
      <w:proofErr w:type="spellStart"/>
      <w:r w:rsidRPr="00286F35">
        <w:t>otoczenia</w:t>
      </w:r>
      <w:proofErr w:type="spellEnd"/>
      <w:r w:rsidRPr="00286F35">
        <w:t xml:space="preserve"> </w:t>
      </w:r>
      <w:proofErr w:type="spellStart"/>
      <w:r w:rsidRPr="00286F35">
        <w:t>biznesu</w:t>
      </w:r>
      <w:proofErr w:type="spellEnd"/>
      <w:r w:rsidRPr="00286F35">
        <w:t xml:space="preserve"> </w:t>
      </w:r>
      <w:proofErr w:type="spellStart"/>
      <w:r w:rsidRPr="00286F35">
        <w:t>na</w:t>
      </w:r>
      <w:proofErr w:type="spellEnd"/>
      <w:r w:rsidRPr="00286F35">
        <w:t xml:space="preserve"> </w:t>
      </w:r>
      <w:proofErr w:type="spellStart"/>
      <w:r w:rsidRPr="00286F35">
        <w:t>rozwój</w:t>
      </w:r>
      <w:proofErr w:type="spellEnd"/>
      <w:r w:rsidRPr="00286F35">
        <w:t xml:space="preserve"> </w:t>
      </w:r>
      <w:proofErr w:type="spellStart"/>
      <w:r w:rsidRPr="00286F35">
        <w:t>sektora</w:t>
      </w:r>
      <w:proofErr w:type="spellEnd"/>
      <w:r w:rsidRPr="00286F35">
        <w:t xml:space="preserve"> </w:t>
      </w:r>
      <w:proofErr w:type="spellStart"/>
      <w:r w:rsidRPr="00286F35">
        <w:t>mikro</w:t>
      </w:r>
      <w:proofErr w:type="spellEnd"/>
      <w:r w:rsidRPr="00286F35">
        <w:t xml:space="preserve">-, </w:t>
      </w:r>
      <w:proofErr w:type="spellStart"/>
      <w:r w:rsidRPr="00286F35">
        <w:t>małych</w:t>
      </w:r>
      <w:proofErr w:type="spellEnd"/>
      <w:r w:rsidRPr="00286F35">
        <w:t xml:space="preserve"> </w:t>
      </w:r>
      <w:proofErr w:type="spellStart"/>
      <w:r w:rsidRPr="00286F35">
        <w:t>i</w:t>
      </w:r>
      <w:proofErr w:type="spellEnd"/>
      <w:r w:rsidRPr="00286F35">
        <w:t xml:space="preserve"> </w:t>
      </w:r>
      <w:proofErr w:type="spellStart"/>
      <w:r w:rsidRPr="00286F35">
        <w:t>średnich</w:t>
      </w:r>
      <w:proofErr w:type="spellEnd"/>
      <w:r w:rsidRPr="00286F35">
        <w:t xml:space="preserve"> </w:t>
      </w:r>
      <w:proofErr w:type="spellStart"/>
      <w:r w:rsidRPr="00286F35">
        <w:t>przedsiębiorstw</w:t>
      </w:r>
      <w:proofErr w:type="spellEnd"/>
      <w:r w:rsidRPr="00286F35">
        <w:t xml:space="preserve"> w </w:t>
      </w:r>
      <w:proofErr w:type="spellStart"/>
      <w:r w:rsidRPr="00286F35">
        <w:t>województwie</w:t>
      </w:r>
      <w:proofErr w:type="spellEnd"/>
      <w:r w:rsidRPr="00286F35">
        <w:t xml:space="preserve"> </w:t>
      </w:r>
      <w:proofErr w:type="spellStart"/>
      <w:r w:rsidRPr="00286F35">
        <w:t>mazowieckim</w:t>
      </w:r>
      <w:proofErr w:type="spellEnd"/>
      <w:r w:rsidRPr="00286F35">
        <w:t xml:space="preserve">. </w:t>
      </w:r>
      <w:proofErr w:type="spellStart"/>
      <w:r w:rsidRPr="00286F35">
        <w:t>Raport</w:t>
      </w:r>
      <w:proofErr w:type="spellEnd"/>
      <w:r w:rsidRPr="00286F35">
        <w:t xml:space="preserve"> </w:t>
      </w:r>
      <w:proofErr w:type="spellStart"/>
      <w:r w:rsidRPr="00286F35">
        <w:t>końcowy</w:t>
      </w:r>
      <w:proofErr w:type="spellEnd"/>
      <w:r w:rsidRPr="00286F35">
        <w:t xml:space="preserve">, </w:t>
      </w:r>
      <w:proofErr w:type="spellStart"/>
      <w:r w:rsidRPr="00286F35">
        <w:t>badanie</w:t>
      </w:r>
      <w:proofErr w:type="spellEnd"/>
      <w:r w:rsidRPr="00286F35">
        <w:t xml:space="preserve"> </w:t>
      </w:r>
      <w:proofErr w:type="spellStart"/>
      <w:r>
        <w:t>wykonane</w:t>
      </w:r>
      <w:proofErr w:type="spellEnd"/>
      <w:r w:rsidRPr="00286F35">
        <w:t xml:space="preserve"> </w:t>
      </w:r>
      <w:proofErr w:type="spellStart"/>
      <w:r w:rsidRPr="00286F35">
        <w:t>na</w:t>
      </w:r>
      <w:proofErr w:type="spellEnd"/>
      <w:r w:rsidRPr="00286F35">
        <w:t xml:space="preserve"> </w:t>
      </w:r>
      <w:proofErr w:type="spellStart"/>
      <w:r w:rsidRPr="00286F35">
        <w:t>zlecenie</w:t>
      </w:r>
      <w:proofErr w:type="spellEnd"/>
      <w:r w:rsidRPr="00286F35">
        <w:t xml:space="preserve"> </w:t>
      </w:r>
      <w:proofErr w:type="spellStart"/>
      <w:r w:rsidRPr="00286F35">
        <w:t>Urzędu</w:t>
      </w:r>
      <w:proofErr w:type="spellEnd"/>
      <w:r w:rsidRPr="00286F35">
        <w:t xml:space="preserve"> </w:t>
      </w:r>
      <w:proofErr w:type="spellStart"/>
      <w:r w:rsidRPr="00286F35">
        <w:t>Marszałkowskiego</w:t>
      </w:r>
      <w:proofErr w:type="spellEnd"/>
      <w:r w:rsidRPr="00286F35">
        <w:t xml:space="preserve"> </w:t>
      </w:r>
      <w:proofErr w:type="spellStart"/>
      <w:r w:rsidRPr="00286F35">
        <w:t>Województwa</w:t>
      </w:r>
      <w:proofErr w:type="spellEnd"/>
      <w:r w:rsidRPr="00286F35">
        <w:t xml:space="preserve"> </w:t>
      </w:r>
      <w:proofErr w:type="spellStart"/>
      <w:r w:rsidRPr="00286F35">
        <w:t>Mazowieckiego</w:t>
      </w:r>
      <w:proofErr w:type="spellEnd"/>
      <w:r w:rsidRPr="00286F35">
        <w:t>, Warszawa 2012.</w:t>
      </w:r>
    </w:p>
  </w:footnote>
  <w:footnote w:id="49">
    <w:p w14:paraId="551E354A" w14:textId="1DB5FB23" w:rsidR="00591B5A" w:rsidRPr="0064146A" w:rsidRDefault="00591B5A" w:rsidP="00DC1F71">
      <w:pPr>
        <w:pStyle w:val="Tekstprzypisudolnego"/>
        <w:rPr>
          <w:lang w:val="pl-PL"/>
        </w:rPr>
      </w:pPr>
      <w:r w:rsidRPr="00D824FB">
        <w:rPr>
          <w:rStyle w:val="Odwoanieprzypisudolnego"/>
        </w:rPr>
        <w:footnoteRef/>
      </w:r>
      <w:r w:rsidRPr="00D824FB">
        <w:t xml:space="preserve"> </w:t>
      </w:r>
      <w:r w:rsidRPr="00D824FB">
        <w:rPr>
          <w:lang w:val="pl-PL"/>
        </w:rPr>
        <w:t>Przedstawiciele IOB dokonywali oceny wyłącznie tych barier, które dotyczyły ich instytucji.</w:t>
      </w:r>
    </w:p>
  </w:footnote>
  <w:footnote w:id="50">
    <w:p w14:paraId="3AC81ACD" w14:textId="6E898FCF" w:rsidR="00591B5A" w:rsidRPr="00286F35" w:rsidRDefault="00591B5A" w:rsidP="009716E3">
      <w:pPr>
        <w:pStyle w:val="Tekstprzypisudolnego"/>
      </w:pPr>
      <w:r w:rsidRPr="00286F35">
        <w:rPr>
          <w:rStyle w:val="Odwoanieprzypisudolnego"/>
          <w:lang w:val="pl-PL"/>
        </w:rPr>
        <w:footnoteRef/>
      </w:r>
      <w:r w:rsidRPr="00286F35">
        <w:t xml:space="preserve"> Dębska E., </w:t>
      </w:r>
      <w:proofErr w:type="spellStart"/>
      <w:r w:rsidRPr="00286F35">
        <w:t>Wielopłaszczyznowa</w:t>
      </w:r>
      <w:proofErr w:type="spellEnd"/>
      <w:r w:rsidRPr="00286F35">
        <w:t xml:space="preserve"> </w:t>
      </w:r>
      <w:proofErr w:type="spellStart"/>
      <w:r w:rsidRPr="00286F35">
        <w:t>współpraca</w:t>
      </w:r>
      <w:proofErr w:type="spellEnd"/>
      <w:r w:rsidRPr="00286F35">
        <w:t xml:space="preserve"> </w:t>
      </w:r>
      <w:proofErr w:type="spellStart"/>
      <w:r w:rsidRPr="00286F35">
        <w:t>jako</w:t>
      </w:r>
      <w:proofErr w:type="spellEnd"/>
      <w:r w:rsidRPr="00286F35">
        <w:t xml:space="preserve"> </w:t>
      </w:r>
      <w:proofErr w:type="spellStart"/>
      <w:r w:rsidRPr="00286F35">
        <w:t>szansa</w:t>
      </w:r>
      <w:proofErr w:type="spellEnd"/>
      <w:r w:rsidRPr="00286F35">
        <w:t xml:space="preserve"> </w:t>
      </w:r>
      <w:proofErr w:type="spellStart"/>
      <w:r w:rsidRPr="00286F35">
        <w:t>rozwoju</w:t>
      </w:r>
      <w:proofErr w:type="spellEnd"/>
      <w:r w:rsidRPr="00286F35">
        <w:t xml:space="preserve"> </w:t>
      </w:r>
      <w:proofErr w:type="spellStart"/>
      <w:r w:rsidRPr="00286F35">
        <w:t>małych</w:t>
      </w:r>
      <w:proofErr w:type="spellEnd"/>
      <w:r w:rsidRPr="00286F35">
        <w:t xml:space="preserve"> </w:t>
      </w:r>
      <w:proofErr w:type="spellStart"/>
      <w:r w:rsidRPr="00286F35">
        <w:t>i</w:t>
      </w:r>
      <w:proofErr w:type="spellEnd"/>
      <w:r w:rsidRPr="00286F35">
        <w:t xml:space="preserve"> </w:t>
      </w:r>
      <w:proofErr w:type="spellStart"/>
      <w:r w:rsidRPr="00286F35">
        <w:t>średnich</w:t>
      </w:r>
      <w:proofErr w:type="spellEnd"/>
      <w:r w:rsidRPr="00286F35">
        <w:t xml:space="preserve"> firm </w:t>
      </w:r>
      <w:proofErr w:type="spellStart"/>
      <w:r w:rsidRPr="00286F35">
        <w:t>rodzinnych</w:t>
      </w:r>
      <w:proofErr w:type="spellEnd"/>
      <w:r w:rsidRPr="00286F35">
        <w:t xml:space="preserve">, Handel </w:t>
      </w:r>
      <w:proofErr w:type="spellStart"/>
      <w:r w:rsidRPr="00286F35">
        <w:t>wewnętrzny</w:t>
      </w:r>
      <w:proofErr w:type="spellEnd"/>
      <w:r w:rsidRPr="00286F35">
        <w:t>, 4(357), 2015, s. 9.</w:t>
      </w:r>
    </w:p>
  </w:footnote>
  <w:footnote w:id="51">
    <w:p w14:paraId="29B90EE1" w14:textId="19777513" w:rsidR="00591B5A" w:rsidRPr="00EE781A" w:rsidRDefault="00591B5A" w:rsidP="009716E3">
      <w:pPr>
        <w:pStyle w:val="Tekstprzypisudolnego"/>
      </w:pPr>
      <w:r w:rsidRPr="00286F35">
        <w:rPr>
          <w:rStyle w:val="Odwoanieprzypisudolnego"/>
          <w:lang w:val="pl-PL"/>
        </w:rPr>
        <w:footnoteRef/>
      </w:r>
      <w:r w:rsidRPr="00286F35">
        <w:t xml:space="preserve"> Por. </w:t>
      </w:r>
      <w:proofErr w:type="spellStart"/>
      <w:r w:rsidRPr="00286F35">
        <w:t>Ibidem</w:t>
      </w:r>
      <w:proofErr w:type="spellEnd"/>
      <w:r w:rsidRPr="00286F35">
        <w:t>, s. 7.</w:t>
      </w:r>
    </w:p>
  </w:footnote>
  <w:footnote w:id="52">
    <w:p w14:paraId="3B7C9080" w14:textId="6B9D70C6" w:rsidR="00591B5A" w:rsidRPr="008907C7" w:rsidRDefault="00591B5A" w:rsidP="009716E3">
      <w:pPr>
        <w:pStyle w:val="Tekstprzypisudolnego"/>
      </w:pPr>
      <w:r w:rsidRPr="008907C7">
        <w:rPr>
          <w:rStyle w:val="Odwoanieprzypisudolnego"/>
          <w:lang w:val="pl-PL"/>
        </w:rPr>
        <w:footnoteRef/>
      </w:r>
      <w:r w:rsidRPr="008907C7">
        <w:t xml:space="preserve"> Bank </w:t>
      </w:r>
      <w:proofErr w:type="spellStart"/>
      <w:r w:rsidRPr="008907C7">
        <w:t>Pekao</w:t>
      </w:r>
      <w:proofErr w:type="spellEnd"/>
      <w:r w:rsidRPr="008907C7">
        <w:t xml:space="preserve"> SA, </w:t>
      </w:r>
      <w:proofErr w:type="spellStart"/>
      <w:r w:rsidRPr="008907C7">
        <w:t>Gospodarka</w:t>
      </w:r>
      <w:proofErr w:type="spellEnd"/>
      <w:r w:rsidRPr="008907C7">
        <w:t xml:space="preserve"> w </w:t>
      </w:r>
      <w:proofErr w:type="spellStart"/>
      <w:r w:rsidRPr="008907C7">
        <w:t>czasach</w:t>
      </w:r>
      <w:proofErr w:type="spellEnd"/>
      <w:r w:rsidRPr="008907C7">
        <w:t xml:space="preserve"> </w:t>
      </w:r>
      <w:proofErr w:type="spellStart"/>
      <w:r w:rsidRPr="008907C7">
        <w:t>pandemii</w:t>
      </w:r>
      <w:proofErr w:type="spellEnd"/>
      <w:r w:rsidRPr="008907C7">
        <w:t xml:space="preserve">. </w:t>
      </w:r>
      <w:proofErr w:type="spellStart"/>
      <w:r w:rsidRPr="008907C7">
        <w:t>Spojrzenie</w:t>
      </w:r>
      <w:proofErr w:type="spellEnd"/>
      <w:r w:rsidRPr="008907C7">
        <w:t xml:space="preserve"> </w:t>
      </w:r>
      <w:proofErr w:type="spellStart"/>
      <w:r w:rsidRPr="008907C7">
        <w:t>sektorowe</w:t>
      </w:r>
      <w:proofErr w:type="spellEnd"/>
      <w:r w:rsidRPr="008907C7">
        <w:t xml:space="preserve"> </w:t>
      </w:r>
      <w:proofErr w:type="spellStart"/>
      <w:r w:rsidRPr="008907C7">
        <w:t>na</w:t>
      </w:r>
      <w:proofErr w:type="spellEnd"/>
      <w:r w:rsidRPr="008907C7">
        <w:t xml:space="preserve"> </w:t>
      </w:r>
      <w:proofErr w:type="spellStart"/>
      <w:r w:rsidRPr="008907C7">
        <w:t>bazie</w:t>
      </w:r>
      <w:proofErr w:type="spellEnd"/>
      <w:r w:rsidRPr="008907C7">
        <w:t xml:space="preserve"> </w:t>
      </w:r>
      <w:proofErr w:type="spellStart"/>
      <w:r w:rsidRPr="008907C7">
        <w:t>pierwszych</w:t>
      </w:r>
      <w:proofErr w:type="spellEnd"/>
      <w:r w:rsidRPr="008907C7">
        <w:t xml:space="preserve"> </w:t>
      </w:r>
      <w:proofErr w:type="spellStart"/>
      <w:r w:rsidRPr="008907C7">
        <w:t>doświadczeń</w:t>
      </w:r>
      <w:proofErr w:type="spellEnd"/>
      <w:r w:rsidRPr="008907C7">
        <w:t xml:space="preserve"> </w:t>
      </w:r>
      <w:proofErr w:type="spellStart"/>
      <w:r w:rsidRPr="008907C7">
        <w:t>globalnych</w:t>
      </w:r>
      <w:proofErr w:type="spellEnd"/>
      <w:r w:rsidRPr="008907C7">
        <w:t>, 2020.</w:t>
      </w:r>
    </w:p>
  </w:footnote>
  <w:footnote w:id="53">
    <w:p w14:paraId="34C05245" w14:textId="5995D00C" w:rsidR="00591B5A" w:rsidRPr="00EE781A" w:rsidRDefault="00591B5A" w:rsidP="009716E3">
      <w:pPr>
        <w:pStyle w:val="Tekstprzypisudolnego"/>
      </w:pPr>
      <w:r w:rsidRPr="008907C7">
        <w:rPr>
          <w:rStyle w:val="Odwoanieprzypisudolnego"/>
          <w:lang w:val="pl-PL"/>
        </w:rPr>
        <w:footnoteRef/>
      </w:r>
      <w:r w:rsidRPr="008907C7">
        <w:t xml:space="preserve"> </w:t>
      </w:r>
      <w:proofErr w:type="spellStart"/>
      <w:r w:rsidRPr="008907C7">
        <w:t>Matejun</w:t>
      </w:r>
      <w:proofErr w:type="spellEnd"/>
      <w:r w:rsidRPr="008907C7">
        <w:t xml:space="preserve"> M., </w:t>
      </w:r>
      <w:proofErr w:type="spellStart"/>
      <w:r w:rsidRPr="008907C7">
        <w:t>Wewnętrzne</w:t>
      </w:r>
      <w:proofErr w:type="spellEnd"/>
      <w:r w:rsidRPr="008907C7">
        <w:t xml:space="preserve"> </w:t>
      </w:r>
      <w:proofErr w:type="spellStart"/>
      <w:r w:rsidRPr="008907C7">
        <w:t>bariery</w:t>
      </w:r>
      <w:proofErr w:type="spellEnd"/>
      <w:r w:rsidRPr="008907C7">
        <w:t xml:space="preserve"> </w:t>
      </w:r>
      <w:proofErr w:type="spellStart"/>
      <w:r w:rsidRPr="008907C7">
        <w:t>rozwoju</w:t>
      </w:r>
      <w:proofErr w:type="spellEnd"/>
      <w:r w:rsidRPr="008907C7">
        <w:t xml:space="preserve"> firm </w:t>
      </w:r>
      <w:proofErr w:type="spellStart"/>
      <w:r w:rsidRPr="008907C7">
        <w:t>sektora</w:t>
      </w:r>
      <w:proofErr w:type="spellEnd"/>
      <w:r w:rsidRPr="008907C7">
        <w:t xml:space="preserve"> MSP, [w:] S. </w:t>
      </w:r>
      <w:proofErr w:type="spellStart"/>
      <w:r w:rsidRPr="008907C7">
        <w:t>Lachiewicz</w:t>
      </w:r>
      <w:proofErr w:type="spellEnd"/>
      <w:r w:rsidRPr="008907C7">
        <w:t xml:space="preserve"> (red.), </w:t>
      </w:r>
      <w:proofErr w:type="spellStart"/>
      <w:r w:rsidRPr="008907C7">
        <w:t>Zarządzanie</w:t>
      </w:r>
      <w:proofErr w:type="spellEnd"/>
      <w:r w:rsidRPr="008907C7">
        <w:t xml:space="preserve"> </w:t>
      </w:r>
      <w:proofErr w:type="spellStart"/>
      <w:r w:rsidRPr="008907C7">
        <w:t>rozwojem</w:t>
      </w:r>
      <w:proofErr w:type="spellEnd"/>
      <w:r w:rsidRPr="008907C7">
        <w:t xml:space="preserve"> </w:t>
      </w:r>
      <w:proofErr w:type="spellStart"/>
      <w:r w:rsidRPr="008907C7">
        <w:t>organizacji</w:t>
      </w:r>
      <w:proofErr w:type="spellEnd"/>
      <w:r w:rsidRPr="008907C7">
        <w:t xml:space="preserve">, Tom II, </w:t>
      </w:r>
      <w:proofErr w:type="spellStart"/>
      <w:r w:rsidRPr="008907C7">
        <w:t>Wydawnictwo</w:t>
      </w:r>
      <w:proofErr w:type="spellEnd"/>
      <w:r w:rsidRPr="008907C7">
        <w:t xml:space="preserve"> </w:t>
      </w:r>
      <w:proofErr w:type="spellStart"/>
      <w:r w:rsidRPr="008907C7">
        <w:t>Politechniki</w:t>
      </w:r>
      <w:proofErr w:type="spellEnd"/>
      <w:r w:rsidRPr="008907C7">
        <w:t xml:space="preserve"> </w:t>
      </w:r>
      <w:proofErr w:type="spellStart"/>
      <w:r w:rsidRPr="008907C7">
        <w:t>Łódzkiej</w:t>
      </w:r>
      <w:proofErr w:type="spellEnd"/>
      <w:r w:rsidRPr="008907C7">
        <w:t xml:space="preserve">, </w:t>
      </w:r>
      <w:proofErr w:type="spellStart"/>
      <w:r w:rsidRPr="008907C7">
        <w:t>Łódź</w:t>
      </w:r>
      <w:proofErr w:type="spellEnd"/>
      <w:r w:rsidRPr="008907C7">
        <w:t xml:space="preserve"> 2007, s. 122.</w:t>
      </w:r>
    </w:p>
  </w:footnote>
  <w:footnote w:id="54">
    <w:p w14:paraId="5120FDC1" w14:textId="3E5041F7" w:rsidR="00591B5A" w:rsidRPr="00286F35" w:rsidRDefault="00591B5A" w:rsidP="009716E3">
      <w:pPr>
        <w:pStyle w:val="Tekstprzypisudolnego"/>
      </w:pPr>
      <w:r w:rsidRPr="00286F35">
        <w:rPr>
          <w:rStyle w:val="Odwoanieprzypisudolnego"/>
          <w:lang w:val="pl-PL"/>
        </w:rPr>
        <w:footnoteRef/>
      </w:r>
      <w:r w:rsidRPr="00286F35">
        <w:t xml:space="preserve"> </w:t>
      </w:r>
      <w:proofErr w:type="spellStart"/>
      <w:r w:rsidRPr="00286F35">
        <w:t>Polska</w:t>
      </w:r>
      <w:proofErr w:type="spellEnd"/>
      <w:r w:rsidRPr="00286F35">
        <w:t xml:space="preserve"> </w:t>
      </w:r>
      <w:proofErr w:type="spellStart"/>
      <w:r w:rsidRPr="00286F35">
        <w:t>Agencja</w:t>
      </w:r>
      <w:proofErr w:type="spellEnd"/>
      <w:r w:rsidRPr="00286F35">
        <w:t xml:space="preserve"> </w:t>
      </w:r>
      <w:proofErr w:type="spellStart"/>
      <w:r w:rsidRPr="00286F35">
        <w:t>Rozwoju</w:t>
      </w:r>
      <w:proofErr w:type="spellEnd"/>
      <w:r w:rsidRPr="00286F35">
        <w:t xml:space="preserve"> </w:t>
      </w:r>
      <w:proofErr w:type="spellStart"/>
      <w:r w:rsidRPr="00286F35">
        <w:t>Przedsiębiorczości</w:t>
      </w:r>
      <w:proofErr w:type="spellEnd"/>
      <w:r w:rsidRPr="00286F35">
        <w:t xml:space="preserve">, </w:t>
      </w:r>
      <w:proofErr w:type="spellStart"/>
      <w:r w:rsidRPr="00286F35">
        <w:t>Opis</w:t>
      </w:r>
      <w:proofErr w:type="spellEnd"/>
      <w:r w:rsidRPr="00286F35">
        <w:t xml:space="preserve"> </w:t>
      </w:r>
      <w:proofErr w:type="spellStart"/>
      <w:r w:rsidRPr="00286F35">
        <w:t>uniwersalnych</w:t>
      </w:r>
      <w:proofErr w:type="spellEnd"/>
      <w:r w:rsidRPr="00286F35">
        <w:t xml:space="preserve"> </w:t>
      </w:r>
      <w:proofErr w:type="spellStart"/>
      <w:r w:rsidRPr="00286F35">
        <w:t>kompetencji</w:t>
      </w:r>
      <w:proofErr w:type="spellEnd"/>
      <w:r w:rsidRPr="00286F35">
        <w:t xml:space="preserve"> </w:t>
      </w:r>
      <w:proofErr w:type="spellStart"/>
      <w:r w:rsidRPr="00286F35">
        <w:t>menadżerskich</w:t>
      </w:r>
      <w:proofErr w:type="spellEnd"/>
      <w:r w:rsidRPr="00286F35">
        <w:t>, Warszawa 2019.</w:t>
      </w:r>
    </w:p>
  </w:footnote>
  <w:footnote w:id="55">
    <w:p w14:paraId="002A7569" w14:textId="4B1CD37E" w:rsidR="00591B5A" w:rsidRPr="00EE781A" w:rsidRDefault="00591B5A" w:rsidP="00286F35">
      <w:pPr>
        <w:spacing w:before="20" w:after="20" w:line="264" w:lineRule="auto"/>
        <w:ind w:firstLine="0"/>
        <w:rPr>
          <w:rFonts w:cstheme="minorHAnsi"/>
          <w:sz w:val="16"/>
          <w:szCs w:val="16"/>
        </w:rPr>
      </w:pPr>
      <w:r w:rsidRPr="00EE781A">
        <w:rPr>
          <w:rStyle w:val="Odwoanieprzypisudolnego"/>
          <w:rFonts w:cstheme="minorHAnsi"/>
          <w:sz w:val="16"/>
          <w:szCs w:val="16"/>
        </w:rPr>
        <w:footnoteRef/>
      </w:r>
      <w:r w:rsidRPr="00EE781A">
        <w:rPr>
          <w:rFonts w:cstheme="minorHAnsi"/>
          <w:sz w:val="16"/>
          <w:szCs w:val="16"/>
        </w:rPr>
        <w:t xml:space="preserve"> Mażewska M., </w:t>
      </w:r>
      <w:proofErr w:type="spellStart"/>
      <w:r w:rsidRPr="00EE781A">
        <w:rPr>
          <w:rFonts w:cstheme="minorHAnsi"/>
          <w:sz w:val="16"/>
          <w:szCs w:val="16"/>
        </w:rPr>
        <w:t>Milczarczyk</w:t>
      </w:r>
      <w:proofErr w:type="spellEnd"/>
      <w:r w:rsidRPr="00EE781A">
        <w:rPr>
          <w:rFonts w:cstheme="minorHAnsi"/>
          <w:sz w:val="16"/>
          <w:szCs w:val="16"/>
        </w:rPr>
        <w:t xml:space="preserve"> A. (red</w:t>
      </w:r>
      <w:r>
        <w:rPr>
          <w:rFonts w:cstheme="minorHAnsi"/>
          <w:sz w:val="16"/>
          <w:szCs w:val="16"/>
        </w:rPr>
        <w:t>.</w:t>
      </w:r>
      <w:r w:rsidRPr="00EE781A">
        <w:rPr>
          <w:rFonts w:cstheme="minorHAnsi"/>
          <w:sz w:val="16"/>
          <w:szCs w:val="16"/>
        </w:rPr>
        <w:t xml:space="preserve">), </w:t>
      </w:r>
      <w:r w:rsidRPr="00B67829">
        <w:rPr>
          <w:rFonts w:cstheme="minorHAnsi"/>
          <w:iCs/>
          <w:sz w:val="16"/>
          <w:szCs w:val="16"/>
        </w:rPr>
        <w:t>Standardy działania i dobre praktyki w ośrodkach innowacji</w:t>
      </w:r>
      <w:r w:rsidRPr="00EE781A">
        <w:rPr>
          <w:rFonts w:cstheme="minorHAnsi"/>
          <w:sz w:val="16"/>
          <w:szCs w:val="16"/>
        </w:rPr>
        <w:t xml:space="preserve">, </w:t>
      </w:r>
      <w:r w:rsidRPr="008907C7">
        <w:rPr>
          <w:rFonts w:cstheme="minorHAnsi"/>
          <w:sz w:val="16"/>
          <w:szCs w:val="16"/>
        </w:rPr>
        <w:t>Stowarzyszenie Organizatorów Ośrodków Innowacji i Przedsiębiorczości w Polsce</w:t>
      </w:r>
      <w:r w:rsidRPr="00EE781A">
        <w:rPr>
          <w:rFonts w:cstheme="minorHAnsi"/>
          <w:sz w:val="16"/>
          <w:szCs w:val="16"/>
        </w:rPr>
        <w:t>, Warszawa/Poznań 2013.</w:t>
      </w:r>
    </w:p>
  </w:footnote>
  <w:footnote w:id="56">
    <w:p w14:paraId="77569CE1" w14:textId="160757FF" w:rsidR="00591B5A" w:rsidRPr="007E41FC" w:rsidRDefault="00591B5A" w:rsidP="00286F35">
      <w:pPr>
        <w:spacing w:before="20" w:after="20" w:line="264" w:lineRule="auto"/>
        <w:ind w:firstLine="0"/>
        <w:rPr>
          <w:rFonts w:cstheme="minorHAnsi"/>
          <w:sz w:val="16"/>
          <w:szCs w:val="16"/>
        </w:rPr>
      </w:pPr>
      <w:r w:rsidRPr="00EE781A">
        <w:rPr>
          <w:rStyle w:val="Odwoanieprzypisudolnego"/>
          <w:rFonts w:cstheme="minorHAnsi"/>
          <w:sz w:val="16"/>
          <w:szCs w:val="16"/>
        </w:rPr>
        <w:footnoteRef/>
      </w:r>
      <w:r w:rsidRPr="00EE781A">
        <w:rPr>
          <w:rFonts w:cstheme="minorHAnsi"/>
          <w:sz w:val="16"/>
          <w:szCs w:val="16"/>
        </w:rPr>
        <w:t xml:space="preserve"> </w:t>
      </w:r>
      <w:proofErr w:type="spellStart"/>
      <w:r w:rsidRPr="00EE781A">
        <w:rPr>
          <w:rFonts w:cstheme="minorHAnsi"/>
          <w:sz w:val="16"/>
          <w:szCs w:val="16"/>
        </w:rPr>
        <w:t>Dorożyński</w:t>
      </w:r>
      <w:proofErr w:type="spellEnd"/>
      <w:r w:rsidRPr="00EE781A">
        <w:rPr>
          <w:rFonts w:cstheme="minorHAnsi"/>
          <w:sz w:val="16"/>
          <w:szCs w:val="16"/>
        </w:rPr>
        <w:t xml:space="preserve"> T., Urbaniak W</w:t>
      </w:r>
      <w:r w:rsidRPr="00EE781A">
        <w:rPr>
          <w:rFonts w:cstheme="minorHAnsi"/>
          <w:i/>
          <w:iCs/>
          <w:sz w:val="16"/>
          <w:szCs w:val="16"/>
        </w:rPr>
        <w:t xml:space="preserve">. </w:t>
      </w:r>
      <w:r w:rsidRPr="008907C7">
        <w:rPr>
          <w:rFonts w:cstheme="minorHAnsi"/>
          <w:iCs/>
          <w:sz w:val="16"/>
          <w:szCs w:val="16"/>
        </w:rPr>
        <w:t>R</w:t>
      </w:r>
      <w:r w:rsidRPr="00EE781A">
        <w:rPr>
          <w:rFonts w:cstheme="minorHAnsi"/>
          <w:i/>
          <w:iCs/>
          <w:sz w:val="16"/>
          <w:szCs w:val="16"/>
        </w:rPr>
        <w:t>o</w:t>
      </w:r>
      <w:r w:rsidRPr="00346740">
        <w:rPr>
          <w:rFonts w:cstheme="minorHAnsi"/>
          <w:iCs/>
          <w:sz w:val="16"/>
          <w:szCs w:val="16"/>
        </w:rPr>
        <w:t xml:space="preserve">la instytucji otoczenia biznesu we wspieraniu inwestorów zagranicznych </w:t>
      </w:r>
      <w:r>
        <w:rPr>
          <w:rFonts w:cstheme="minorHAnsi"/>
          <w:iCs/>
          <w:sz w:val="16"/>
          <w:szCs w:val="16"/>
        </w:rPr>
        <w:br/>
      </w:r>
      <w:r w:rsidRPr="00346740">
        <w:rPr>
          <w:rFonts w:cstheme="minorHAnsi"/>
          <w:iCs/>
          <w:sz w:val="16"/>
          <w:szCs w:val="16"/>
        </w:rPr>
        <w:t>w województwie łódzkim,</w:t>
      </w:r>
      <w:r w:rsidRPr="00346740">
        <w:rPr>
          <w:rFonts w:cstheme="minorHAnsi"/>
          <w:sz w:val="16"/>
          <w:szCs w:val="16"/>
        </w:rPr>
        <w:t xml:space="preserve"> </w:t>
      </w:r>
      <w:r w:rsidRPr="00EE781A">
        <w:rPr>
          <w:rFonts w:cstheme="minorHAnsi"/>
          <w:sz w:val="16"/>
          <w:szCs w:val="16"/>
        </w:rPr>
        <w:t xml:space="preserve">[w:] J. Świerkocki (red.), </w:t>
      </w:r>
      <w:r w:rsidRPr="000647F5">
        <w:rPr>
          <w:rFonts w:cstheme="minorHAnsi"/>
          <w:iCs/>
          <w:sz w:val="16"/>
          <w:szCs w:val="16"/>
        </w:rPr>
        <w:t>Rola bezpośrednich inwestycji zagranicznych w kształtowaniu aktualnego i przyszłego profilu gospodarczego województwa łódzkiego</w:t>
      </w:r>
      <w:r w:rsidRPr="00EE781A">
        <w:rPr>
          <w:rFonts w:cstheme="minorHAnsi"/>
          <w:sz w:val="16"/>
          <w:szCs w:val="16"/>
        </w:rPr>
        <w:t xml:space="preserve">, Łódzkie </w:t>
      </w:r>
      <w:r>
        <w:rPr>
          <w:rFonts w:cstheme="minorHAnsi"/>
          <w:sz w:val="16"/>
          <w:szCs w:val="16"/>
        </w:rPr>
        <w:t>Towarzystwo Naukowe, Łódź 2011.</w:t>
      </w:r>
    </w:p>
  </w:footnote>
</w:footnotes>
</file>

<file path=word/header1.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541459A" w14:textId="75F20BD0" w:rsidR="00591B5A" w:rsidRPr="008A5EB0" w:rsidRDefault="00591B5A" w:rsidP="008A5EB0">
    <w:pPr>
      <w:pStyle w:val="Nagwek"/>
      <w:tabs>
        <w:tab w:val="clear" w:pos="4536"/>
      </w:tabs>
      <w:ind w:firstLine="0"/>
    </w:pPr>
    <w:r>
      <w:rPr>
        <w:noProof/>
        <w:lang w:eastAsia="pl-PL"/>
      </w:rPr>
      <w:drawing>
        <wp:inline distT="0" distB="0" distL="0" distR="0" wp14:anchorId="61BC2046" wp14:editId="092F050F">
          <wp:extent cx="5241925" cy="542290"/>
          <wp:effectExtent l="0" t="0" r="0" b="0"/>
          <wp:docPr id="9" name="Obraz 9" descr="Zestaw czterech logotypów świadcząccyh o finansowaniu realizacji ekspertyzy ze środków Unii Europejskiej. Zestaw zawiera następujące logotypy: logotyp ze znakiem funduszy europejskich i nazwą Fundusze Europejskie Program Regionalny, logotyp z flagą Polski i nazwą Rzeczpospolita Polska, logotyp z herbem Województwa Wielkopolskiego i nazwą Samorząd Województwa Wielkopolskiego, logotyp z flagą Unii Europejskiej i nazwą Unia Europejska Europejskie Fundusze Strukturalne i Inwestycyj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EFSI_Samorzad_kolor-PL"/>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41925" cy="542290"/>
                  </a:xfrm>
                  <a:prstGeom prst="rect">
                    <a:avLst/>
                  </a:prstGeom>
                  <a:noFill/>
                  <a:ln>
                    <a:noFill/>
                  </a:ln>
                </pic:spPr>
              </pic:pic>
            </a:graphicData>
          </a:graphic>
        </wp:inline>
      </w:drawing>
    </w:r>
  </w:p>
</w:hdr>
</file>

<file path=word/header2.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71E7D5FD" w14:textId="35FC942A" w:rsidR="00591B5A" w:rsidRDefault="00D20EB6" w:rsidP="00732697">
    <w:pPr>
      <w:pStyle w:val="Nagwek"/>
      <w:ind w:firstLine="0"/>
    </w:pPr>
    <w:r>
      <w:rPr>
        <w:noProof/>
        <w:lang w:eastAsia="pl-PL"/>
      </w:rPr>
      <w:drawing>
        <wp:inline distT="0" distB="0" distL="0" distR="0" wp14:anchorId="4B966A11" wp14:editId="49F0CD30">
          <wp:extent cx="5248910" cy="403860"/>
          <wp:effectExtent l="0" t="0" r="8890" b="0"/>
          <wp:docPr id="4" name="Obraz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5248910" cy="403860"/>
                  </a:xfrm>
                  <a:prstGeom prst="rect">
                    <a:avLst/>
                  </a:prstGeom>
                  <a:noFill/>
                  <a:ln>
                    <a:noFill/>
                  </a:ln>
                </pic:spPr>
              </pic:pic>
            </a:graphicData>
          </a:graphic>
        </wp:inline>
      </w:drawing>
    </w:r>
  </w:p>
</w:hdr>
</file>

<file path=word/header3.xml><?xml version="1.0" encoding="utf-8"?>
<w:hdr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p w14:paraId="195DC1F7" w14:textId="77777777" w:rsidR="00591B5A" w:rsidRDefault="00591B5A" w:rsidP="005568F9">
    <w:pPr>
      <w:pStyle w:val="Nagwek"/>
      <w:pBdr>
        <w:bottom w:val="single" w:sz="6" w:space="1" w:color="auto"/>
      </w:pBdr>
      <w:ind w:firstLine="0"/>
      <w:jc w:val="center"/>
      <w:rPr>
        <w:rFonts w:eastAsia="Arial,Times New Roman" w:cs="Arial"/>
        <w:smallCaps/>
        <w:sz w:val="12"/>
        <w:szCs w:val="12"/>
      </w:rPr>
    </w:pPr>
    <w:r>
      <w:rPr>
        <w:rFonts w:eastAsia="Arial,Times New Roman" w:cs="Arial"/>
        <w:smallCaps/>
        <w:sz w:val="12"/>
        <w:szCs w:val="12"/>
      </w:rPr>
      <w:t>Instytucje Otoczenia Biznesu w województwie wielkopolskim 2021</w:t>
    </w:r>
  </w:p>
  <w:p w14:paraId="3CE6CF69" w14:textId="77777777" w:rsidR="00591B5A" w:rsidRPr="005568F9" w:rsidRDefault="00591B5A" w:rsidP="005568F9">
    <w:pPr>
      <w:pStyle w:val="Nagwek"/>
    </w:pPr>
  </w:p>
</w:hdr>
</file>

<file path=word/numbering.xml><?xml version="1.0" encoding="utf-8"?>
<w:numbering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abstractNum w:abstractNumId="0" w15:restartNumberingAfterBreak="0">
    <w:nsid w:val="FFFFFF89"/>
    <w:multiLevelType w:val="singleLevel"/>
    <w:tmpl w:val="12B2A2DA"/>
    <w:lvl w:ilvl="0">
      <w:start w:val="1"/>
      <w:numFmt w:val="bullet"/>
      <w:pStyle w:val="Listapunktowana"/>
      <w:lvlText w:val=""/>
      <w:lvlJc w:val="left"/>
      <w:pPr>
        <w:tabs>
          <w:tab w:val="num" w:pos="360"/>
        </w:tabs>
        <w:ind w:left="360" w:hanging="360"/>
      </w:pPr>
      <w:rPr>
        <w:rFonts w:ascii="Symbol" w:hAnsi="Symbol" w:hint="default"/>
      </w:rPr>
    </w:lvl>
  </w:abstractNum>
  <w:abstractNum w:abstractNumId="1" w15:restartNumberingAfterBreak="0">
    <w:nsid w:val="00000002"/>
    <w:multiLevelType w:val="singleLevel"/>
    <w:tmpl w:val="00000002"/>
    <w:name w:val="WW8Num2"/>
    <w:lvl w:ilvl="0">
      <w:start w:val="1"/>
      <w:numFmt w:val="bullet"/>
      <w:lvlText w:val=""/>
      <w:lvlJc w:val="left"/>
      <w:pPr>
        <w:tabs>
          <w:tab w:val="num" w:pos="0"/>
        </w:tabs>
        <w:ind w:left="1440" w:hanging="360"/>
      </w:pPr>
      <w:rPr>
        <w:rFonts w:ascii="Wingdings" w:hAnsi="Wingdings" w:cs="Wingdings" w:hint="default"/>
        <w:color w:val="3892AD"/>
        <w:sz w:val="48"/>
      </w:rPr>
    </w:lvl>
  </w:abstractNum>
  <w:abstractNum w:abstractNumId="2" w15:restartNumberingAfterBreak="0">
    <w:nsid w:val="026513DE"/>
    <w:multiLevelType w:val="hybridMultilevel"/>
    <w:tmpl w:val="A418DA9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 w15:restartNumberingAfterBreak="0">
    <w:nsid w:val="03BD0FE7"/>
    <w:multiLevelType w:val="hybridMultilevel"/>
    <w:tmpl w:val="9EDC0A3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 w15:restartNumberingAfterBreak="0">
    <w:nsid w:val="05826BCB"/>
    <w:multiLevelType w:val="hybridMultilevel"/>
    <w:tmpl w:val="12EE9BE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 w15:restartNumberingAfterBreak="0">
    <w:nsid w:val="06482415"/>
    <w:multiLevelType w:val="hybridMultilevel"/>
    <w:tmpl w:val="05E69942"/>
    <w:lvl w:ilvl="0" w:tplc="FCB09D00">
      <w:start w:val="1"/>
      <w:numFmt w:val="lowerLetter"/>
      <w:lvlText w:val="%1)"/>
      <w:lvlJc w:val="left"/>
      <w:pPr>
        <w:ind w:left="720" w:hanging="360"/>
      </w:pPr>
      <w:rPr>
        <w:color w:val="auto"/>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 w15:restartNumberingAfterBreak="0">
    <w:nsid w:val="073534A8"/>
    <w:multiLevelType w:val="hybridMultilevel"/>
    <w:tmpl w:val="9B40672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 w15:restartNumberingAfterBreak="0">
    <w:nsid w:val="07C36697"/>
    <w:multiLevelType w:val="hybridMultilevel"/>
    <w:tmpl w:val="F3B4CE3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8" w15:restartNumberingAfterBreak="0">
    <w:nsid w:val="082F253F"/>
    <w:multiLevelType w:val="hybridMultilevel"/>
    <w:tmpl w:val="3A6A6D5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9" w15:restartNumberingAfterBreak="0">
    <w:nsid w:val="09E011BA"/>
    <w:multiLevelType w:val="hybridMultilevel"/>
    <w:tmpl w:val="7B3C424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0" w15:restartNumberingAfterBreak="0">
    <w:nsid w:val="0DB20B81"/>
    <w:multiLevelType w:val="hybridMultilevel"/>
    <w:tmpl w:val="212E6656"/>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1" w15:restartNumberingAfterBreak="0">
    <w:nsid w:val="11517AD1"/>
    <w:multiLevelType w:val="hybridMultilevel"/>
    <w:tmpl w:val="7B027B96"/>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2" w15:restartNumberingAfterBreak="0">
    <w:nsid w:val="13F67DCE"/>
    <w:multiLevelType w:val="hybridMultilevel"/>
    <w:tmpl w:val="1F96294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3" w15:restartNumberingAfterBreak="0">
    <w:nsid w:val="143C08C1"/>
    <w:multiLevelType w:val="hybridMultilevel"/>
    <w:tmpl w:val="1E5E4DD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4" w15:restartNumberingAfterBreak="0">
    <w:nsid w:val="15CE2C3B"/>
    <w:multiLevelType w:val="hybridMultilevel"/>
    <w:tmpl w:val="2A38090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5" w15:restartNumberingAfterBreak="0">
    <w:nsid w:val="1608756E"/>
    <w:multiLevelType w:val="multilevel"/>
    <w:tmpl w:val="C7DE130A"/>
    <w:lvl w:ilvl="0">
      <w:start w:val="1"/>
      <w:numFmt w:val="decimal"/>
      <w:pStyle w:val="Tytugwny"/>
      <w:lvlText w:val="%1."/>
      <w:lvlJc w:val="left"/>
      <w:pPr>
        <w:ind w:left="360" w:hanging="360"/>
      </w:pPr>
      <w:rPr>
        <w:rFonts w:ascii="Times New Roman" w:hAnsi="Times New Roman" w:cs="Times New Roman" w:hint="default"/>
        <w:b/>
        <w:i w:val="0"/>
        <w:sz w:val="32"/>
      </w:rPr>
    </w:lvl>
    <w:lvl w:ilvl="1">
      <w:start w:val="1"/>
      <w:numFmt w:val="decimal"/>
      <w:pStyle w:val="Podtyt"/>
      <w:lvlText w:val="%1.%2."/>
      <w:lvlJc w:val="left"/>
      <w:pPr>
        <w:ind w:left="792" w:hanging="432"/>
      </w:pPr>
      <w:rPr>
        <w:rFonts w:ascii="Times New Roman" w:hAnsi="Times New Roman" w:cs="Times New Roman" w:hint="default"/>
        <w:b/>
        <w:i w:val="0"/>
        <w:sz w:val="28"/>
      </w:rPr>
    </w:lvl>
    <w:lvl w:ilvl="2">
      <w:start w:val="1"/>
      <w:numFmt w:val="decimal"/>
      <w:pStyle w:val="PodPod"/>
      <w:lvlText w:val="%1.%2.%3."/>
      <w:lvlJc w:val="left"/>
      <w:pPr>
        <w:ind w:left="1224" w:hanging="504"/>
      </w:pPr>
      <w:rPr>
        <w:rFonts w:ascii="Times New Roman" w:hAnsi="Times New Roman" w:cs="Times New Roman" w:hint="default"/>
        <w:b/>
        <w:i/>
        <w:sz w:val="24"/>
      </w:rPr>
    </w:lvl>
    <w:lvl w:ilvl="3">
      <w:start w:val="1"/>
      <w:numFmt w:val="decimal"/>
      <w:lvlText w:val="%1.%2.%3.%4."/>
      <w:lvlJc w:val="left"/>
      <w:pPr>
        <w:ind w:left="1728" w:hanging="648"/>
      </w:pPr>
      <w:rPr>
        <w:rFonts w:cs="Times New Roman" w:hint="default"/>
      </w:rPr>
    </w:lvl>
    <w:lvl w:ilvl="4">
      <w:start w:val="1"/>
      <w:numFmt w:val="decimal"/>
      <w:lvlText w:val="%1.%2.%3.%4.%5."/>
      <w:lvlJc w:val="left"/>
      <w:pPr>
        <w:ind w:left="2232" w:hanging="792"/>
      </w:pPr>
      <w:rPr>
        <w:rFonts w:cs="Times New Roman" w:hint="default"/>
      </w:rPr>
    </w:lvl>
    <w:lvl w:ilvl="5">
      <w:start w:val="1"/>
      <w:numFmt w:val="decimal"/>
      <w:lvlText w:val="%1.%2.%3.%4.%5.%6."/>
      <w:lvlJc w:val="left"/>
      <w:pPr>
        <w:ind w:left="2736" w:hanging="936"/>
      </w:pPr>
      <w:rPr>
        <w:rFonts w:cs="Times New Roman" w:hint="default"/>
      </w:rPr>
    </w:lvl>
    <w:lvl w:ilvl="6">
      <w:start w:val="1"/>
      <w:numFmt w:val="decimal"/>
      <w:lvlText w:val="%1.%2.%3.%4.%5.%6.%7."/>
      <w:lvlJc w:val="left"/>
      <w:pPr>
        <w:ind w:left="3240" w:hanging="1080"/>
      </w:pPr>
      <w:rPr>
        <w:rFonts w:cs="Times New Roman" w:hint="default"/>
      </w:rPr>
    </w:lvl>
    <w:lvl w:ilvl="7">
      <w:start w:val="1"/>
      <w:numFmt w:val="decimal"/>
      <w:lvlText w:val="%1.%2.%3.%4.%5.%6.%7.%8."/>
      <w:lvlJc w:val="left"/>
      <w:pPr>
        <w:ind w:left="3744" w:hanging="1224"/>
      </w:pPr>
      <w:rPr>
        <w:rFonts w:cs="Times New Roman" w:hint="default"/>
      </w:rPr>
    </w:lvl>
    <w:lvl w:ilvl="8">
      <w:start w:val="1"/>
      <w:numFmt w:val="decimal"/>
      <w:lvlText w:val="%1.%2.%3.%4.%5.%6.%7.%8.%9."/>
      <w:lvlJc w:val="left"/>
      <w:pPr>
        <w:ind w:left="4320" w:hanging="1440"/>
      </w:pPr>
      <w:rPr>
        <w:rFonts w:cs="Times New Roman" w:hint="default"/>
      </w:rPr>
    </w:lvl>
  </w:abstractNum>
  <w:abstractNum w:abstractNumId="16" w15:restartNumberingAfterBreak="0">
    <w:nsid w:val="16A44C50"/>
    <w:multiLevelType w:val="hybridMultilevel"/>
    <w:tmpl w:val="C366AD8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7" w15:restartNumberingAfterBreak="0">
    <w:nsid w:val="18A818E1"/>
    <w:multiLevelType w:val="hybridMultilevel"/>
    <w:tmpl w:val="E9B41B48"/>
    <w:lvl w:ilvl="0" w:tplc="FDE878A0">
      <w:start w:val="1"/>
      <w:numFmt w:val="lowerLetter"/>
      <w:lvlText w:val="%1)"/>
      <w:lvlJc w:val="left"/>
      <w:pPr>
        <w:ind w:left="720" w:hanging="360"/>
      </w:pPr>
      <w:rPr>
        <w:b w:val="0"/>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18" w15:restartNumberingAfterBreak="0">
    <w:nsid w:val="1B151FE2"/>
    <w:multiLevelType w:val="hybridMultilevel"/>
    <w:tmpl w:val="8B92094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19" w15:restartNumberingAfterBreak="0">
    <w:nsid w:val="1BD9069B"/>
    <w:multiLevelType w:val="hybridMultilevel"/>
    <w:tmpl w:val="1068EC7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0" w15:restartNumberingAfterBreak="0">
    <w:nsid w:val="1C8B44F6"/>
    <w:multiLevelType w:val="hybridMultilevel"/>
    <w:tmpl w:val="2A3EDF5E"/>
    <w:lvl w:ilvl="0" w:tplc="B8E01662">
      <w:start w:val="1"/>
      <w:numFmt w:val="bullet"/>
      <w:pStyle w:val="punktory"/>
      <w:lvlText w:val=""/>
      <w:lvlJc w:val="left"/>
      <w:pPr>
        <w:ind w:left="76" w:hanging="360"/>
      </w:pPr>
      <w:rPr>
        <w:rFonts w:ascii="Wingdings" w:hAnsi="Wingdings" w:hint="default"/>
        <w:color w:val="auto"/>
        <w:sz w:val="16"/>
        <w:szCs w:val="16"/>
      </w:rPr>
    </w:lvl>
    <w:lvl w:ilvl="1" w:tplc="04150003" w:tentative="1">
      <w:start w:val="1"/>
      <w:numFmt w:val="bullet"/>
      <w:lvlText w:val="o"/>
      <w:lvlJc w:val="left"/>
      <w:pPr>
        <w:ind w:left="796" w:hanging="360"/>
      </w:pPr>
      <w:rPr>
        <w:rFonts w:ascii="Courier New" w:hAnsi="Courier New" w:cs="Courier New" w:hint="default"/>
      </w:rPr>
    </w:lvl>
    <w:lvl w:ilvl="2" w:tplc="04150005" w:tentative="1">
      <w:start w:val="1"/>
      <w:numFmt w:val="bullet"/>
      <w:lvlText w:val=""/>
      <w:lvlJc w:val="left"/>
      <w:pPr>
        <w:ind w:left="1516" w:hanging="360"/>
      </w:pPr>
      <w:rPr>
        <w:rFonts w:ascii="Wingdings" w:hAnsi="Wingdings" w:hint="default"/>
      </w:rPr>
    </w:lvl>
    <w:lvl w:ilvl="3" w:tplc="04150001" w:tentative="1">
      <w:start w:val="1"/>
      <w:numFmt w:val="bullet"/>
      <w:lvlText w:val=""/>
      <w:lvlJc w:val="left"/>
      <w:pPr>
        <w:ind w:left="2236" w:hanging="360"/>
      </w:pPr>
      <w:rPr>
        <w:rFonts w:ascii="Symbol" w:hAnsi="Symbol" w:hint="default"/>
      </w:rPr>
    </w:lvl>
    <w:lvl w:ilvl="4" w:tplc="04150003" w:tentative="1">
      <w:start w:val="1"/>
      <w:numFmt w:val="bullet"/>
      <w:lvlText w:val="o"/>
      <w:lvlJc w:val="left"/>
      <w:pPr>
        <w:ind w:left="2956" w:hanging="360"/>
      </w:pPr>
      <w:rPr>
        <w:rFonts w:ascii="Courier New" w:hAnsi="Courier New" w:cs="Courier New" w:hint="default"/>
      </w:rPr>
    </w:lvl>
    <w:lvl w:ilvl="5" w:tplc="04150005" w:tentative="1">
      <w:start w:val="1"/>
      <w:numFmt w:val="bullet"/>
      <w:lvlText w:val=""/>
      <w:lvlJc w:val="left"/>
      <w:pPr>
        <w:ind w:left="3676" w:hanging="360"/>
      </w:pPr>
      <w:rPr>
        <w:rFonts w:ascii="Wingdings" w:hAnsi="Wingdings" w:hint="default"/>
      </w:rPr>
    </w:lvl>
    <w:lvl w:ilvl="6" w:tplc="04150001" w:tentative="1">
      <w:start w:val="1"/>
      <w:numFmt w:val="bullet"/>
      <w:lvlText w:val=""/>
      <w:lvlJc w:val="left"/>
      <w:pPr>
        <w:ind w:left="4396" w:hanging="360"/>
      </w:pPr>
      <w:rPr>
        <w:rFonts w:ascii="Symbol" w:hAnsi="Symbol" w:hint="default"/>
      </w:rPr>
    </w:lvl>
    <w:lvl w:ilvl="7" w:tplc="04150003" w:tentative="1">
      <w:start w:val="1"/>
      <w:numFmt w:val="bullet"/>
      <w:lvlText w:val="o"/>
      <w:lvlJc w:val="left"/>
      <w:pPr>
        <w:ind w:left="5116" w:hanging="360"/>
      </w:pPr>
      <w:rPr>
        <w:rFonts w:ascii="Courier New" w:hAnsi="Courier New" w:cs="Courier New" w:hint="default"/>
      </w:rPr>
    </w:lvl>
    <w:lvl w:ilvl="8" w:tplc="04150005" w:tentative="1">
      <w:start w:val="1"/>
      <w:numFmt w:val="bullet"/>
      <w:lvlText w:val=""/>
      <w:lvlJc w:val="left"/>
      <w:pPr>
        <w:ind w:left="5836" w:hanging="360"/>
      </w:pPr>
      <w:rPr>
        <w:rFonts w:ascii="Wingdings" w:hAnsi="Wingdings" w:hint="default"/>
      </w:rPr>
    </w:lvl>
  </w:abstractNum>
  <w:abstractNum w:abstractNumId="21" w15:restartNumberingAfterBreak="0">
    <w:nsid w:val="1E33437B"/>
    <w:multiLevelType w:val="hybridMultilevel"/>
    <w:tmpl w:val="1BCE374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2" w15:restartNumberingAfterBreak="0">
    <w:nsid w:val="1E380F3D"/>
    <w:multiLevelType w:val="hybridMultilevel"/>
    <w:tmpl w:val="70C2567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3" w15:restartNumberingAfterBreak="0">
    <w:nsid w:val="1F46783B"/>
    <w:multiLevelType w:val="hybridMultilevel"/>
    <w:tmpl w:val="8AF42C7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4" w15:restartNumberingAfterBreak="0">
    <w:nsid w:val="211C779A"/>
    <w:multiLevelType w:val="hybridMultilevel"/>
    <w:tmpl w:val="548AA82C"/>
    <w:lvl w:ilvl="0" w:tplc="04150011">
      <w:start w:val="1"/>
      <w:numFmt w:val="decimal"/>
      <w:lvlText w:val="%1)"/>
      <w:lvlJc w:val="left"/>
      <w:pPr>
        <w:ind w:left="720" w:hanging="360"/>
      </w:pPr>
      <w:rPr>
        <w:rFont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5" w15:restartNumberingAfterBreak="0">
    <w:nsid w:val="25224AE1"/>
    <w:multiLevelType w:val="hybridMultilevel"/>
    <w:tmpl w:val="9F9C90E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6" w15:restartNumberingAfterBreak="0">
    <w:nsid w:val="26722B83"/>
    <w:multiLevelType w:val="hybridMultilevel"/>
    <w:tmpl w:val="466882C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27" w15:restartNumberingAfterBreak="0">
    <w:nsid w:val="28F4510F"/>
    <w:multiLevelType w:val="hybridMultilevel"/>
    <w:tmpl w:val="DDB40350"/>
    <w:lvl w:ilvl="0" w:tplc="04150017">
      <w:start w:val="1"/>
      <w:numFmt w:val="lowerLetter"/>
      <w:lvlText w:val="%1)"/>
      <w:lvlJc w:val="left"/>
      <w:pPr>
        <w:ind w:left="720" w:hanging="360"/>
      </w:pPr>
    </w:lvl>
    <w:lvl w:ilvl="1" w:tplc="04150017">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8" w15:restartNumberingAfterBreak="0">
    <w:nsid w:val="2AAC44E9"/>
    <w:multiLevelType w:val="hybridMultilevel"/>
    <w:tmpl w:val="CB8E911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29" w15:restartNumberingAfterBreak="0">
    <w:nsid w:val="2AD574C3"/>
    <w:multiLevelType w:val="hybridMultilevel"/>
    <w:tmpl w:val="48A654E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0" w15:restartNumberingAfterBreak="0">
    <w:nsid w:val="2B60375A"/>
    <w:multiLevelType w:val="hybridMultilevel"/>
    <w:tmpl w:val="568A5DC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1" w15:restartNumberingAfterBreak="0">
    <w:nsid w:val="2C532279"/>
    <w:multiLevelType w:val="hybridMultilevel"/>
    <w:tmpl w:val="7FE051E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2" w15:restartNumberingAfterBreak="0">
    <w:nsid w:val="2C9351DA"/>
    <w:multiLevelType w:val="hybridMultilevel"/>
    <w:tmpl w:val="A1BC199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3" w15:restartNumberingAfterBreak="0">
    <w:nsid w:val="2FD7193D"/>
    <w:multiLevelType w:val="hybridMultilevel"/>
    <w:tmpl w:val="F19EED3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4" w15:restartNumberingAfterBreak="0">
    <w:nsid w:val="2FDA0CAB"/>
    <w:multiLevelType w:val="hybridMultilevel"/>
    <w:tmpl w:val="54DE37D0"/>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5" w15:restartNumberingAfterBreak="0">
    <w:nsid w:val="30B6656C"/>
    <w:multiLevelType w:val="hybridMultilevel"/>
    <w:tmpl w:val="6706D7A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6" w15:restartNumberingAfterBreak="0">
    <w:nsid w:val="37C36F06"/>
    <w:multiLevelType w:val="hybridMultilevel"/>
    <w:tmpl w:val="1744DB5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37" w15:restartNumberingAfterBreak="0">
    <w:nsid w:val="3A9103B8"/>
    <w:multiLevelType w:val="multilevel"/>
    <w:tmpl w:val="AD4CDF36"/>
    <w:lvl w:ilvl="0">
      <w:start w:val="1"/>
      <w:numFmt w:val="decimal"/>
      <w:lvlText w:val="%1."/>
      <w:lvlJc w:val="left"/>
      <w:pPr>
        <w:ind w:left="360" w:hanging="360"/>
      </w:pPr>
      <w:rPr>
        <w:rFonts w:cs="Times New Roman" w:hint="default"/>
      </w:rPr>
    </w:lvl>
    <w:lvl w:ilvl="1">
      <w:start w:val="1"/>
      <w:numFmt w:val="decimal"/>
      <w:pStyle w:val="tytu2"/>
      <w:lvlText w:val="%1.%2."/>
      <w:lvlJc w:val="left"/>
      <w:pPr>
        <w:ind w:left="1080" w:hanging="720"/>
      </w:pPr>
      <w:rPr>
        <w:rFonts w:cs="Times New Roman" w:hint="default"/>
      </w:rPr>
    </w:lvl>
    <w:lvl w:ilvl="2">
      <w:start w:val="1"/>
      <w:numFmt w:val="decimal"/>
      <w:lvlText w:val="%1.%2.%3."/>
      <w:lvlJc w:val="left"/>
      <w:pPr>
        <w:ind w:left="1440" w:hanging="720"/>
      </w:pPr>
      <w:rPr>
        <w:rFonts w:cs="Times New Roman" w:hint="default"/>
      </w:rPr>
    </w:lvl>
    <w:lvl w:ilvl="3">
      <w:start w:val="1"/>
      <w:numFmt w:val="decimal"/>
      <w:lvlText w:val="%1.%2.%3.%4."/>
      <w:lvlJc w:val="left"/>
      <w:pPr>
        <w:ind w:left="2160" w:hanging="1080"/>
      </w:pPr>
      <w:rPr>
        <w:rFonts w:cs="Times New Roman" w:hint="default"/>
      </w:rPr>
    </w:lvl>
    <w:lvl w:ilvl="4">
      <w:start w:val="1"/>
      <w:numFmt w:val="decimal"/>
      <w:lvlText w:val="%1.%2.%3.%4.%5."/>
      <w:lvlJc w:val="left"/>
      <w:pPr>
        <w:ind w:left="2520" w:hanging="1080"/>
      </w:pPr>
      <w:rPr>
        <w:rFonts w:cs="Times New Roman" w:hint="default"/>
      </w:rPr>
    </w:lvl>
    <w:lvl w:ilvl="5">
      <w:start w:val="1"/>
      <w:numFmt w:val="decimal"/>
      <w:lvlText w:val="%1.%2.%3.%4.%5.%6."/>
      <w:lvlJc w:val="left"/>
      <w:pPr>
        <w:ind w:left="3240" w:hanging="1440"/>
      </w:pPr>
      <w:rPr>
        <w:rFonts w:cs="Times New Roman" w:hint="default"/>
      </w:rPr>
    </w:lvl>
    <w:lvl w:ilvl="6">
      <w:start w:val="1"/>
      <w:numFmt w:val="decimal"/>
      <w:lvlText w:val="%1.%2.%3.%4.%5.%6.%7."/>
      <w:lvlJc w:val="left"/>
      <w:pPr>
        <w:ind w:left="3600" w:hanging="1440"/>
      </w:pPr>
      <w:rPr>
        <w:rFonts w:cs="Times New Roman" w:hint="default"/>
      </w:rPr>
    </w:lvl>
    <w:lvl w:ilvl="7">
      <w:start w:val="1"/>
      <w:numFmt w:val="decimal"/>
      <w:lvlText w:val="%1.%2.%3.%4.%5.%6.%7.%8."/>
      <w:lvlJc w:val="left"/>
      <w:pPr>
        <w:ind w:left="4320" w:hanging="1800"/>
      </w:pPr>
      <w:rPr>
        <w:rFonts w:cs="Times New Roman" w:hint="default"/>
      </w:rPr>
    </w:lvl>
    <w:lvl w:ilvl="8">
      <w:start w:val="1"/>
      <w:numFmt w:val="decimal"/>
      <w:lvlText w:val="%1.%2.%3.%4.%5.%6.%7.%8.%9."/>
      <w:lvlJc w:val="left"/>
      <w:pPr>
        <w:ind w:left="4680" w:hanging="1800"/>
      </w:pPr>
      <w:rPr>
        <w:rFonts w:cs="Times New Roman" w:hint="default"/>
      </w:rPr>
    </w:lvl>
  </w:abstractNum>
  <w:abstractNum w:abstractNumId="38" w15:restartNumberingAfterBreak="0">
    <w:nsid w:val="3BB7221D"/>
    <w:multiLevelType w:val="hybridMultilevel"/>
    <w:tmpl w:val="E4D66DF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39" w15:restartNumberingAfterBreak="0">
    <w:nsid w:val="3C956931"/>
    <w:multiLevelType w:val="hybridMultilevel"/>
    <w:tmpl w:val="0520F65C"/>
    <w:lvl w:ilvl="0" w:tplc="CD1C64AE">
      <w:start w:val="1"/>
      <w:numFmt w:val="bullet"/>
      <w:pStyle w:val="Wypunktowanie"/>
      <w:lvlText w:val=""/>
      <w:lvlJc w:val="left"/>
      <w:pPr>
        <w:ind w:left="360" w:hanging="360"/>
      </w:pPr>
      <w:rPr>
        <w:rFonts w:ascii="Wingdings" w:hAnsi="Wingdings" w:hint="default"/>
        <w:color w:val="C00000"/>
      </w:rPr>
    </w:lvl>
    <w:lvl w:ilvl="1" w:tplc="04150003">
      <w:start w:val="1"/>
      <w:numFmt w:val="bullet"/>
      <w:lvlText w:val="o"/>
      <w:lvlJc w:val="left"/>
      <w:pPr>
        <w:ind w:left="513" w:hanging="360"/>
      </w:pPr>
      <w:rPr>
        <w:rFonts w:ascii="Courier New" w:hAnsi="Courier New" w:cs="Courier New" w:hint="default"/>
      </w:rPr>
    </w:lvl>
    <w:lvl w:ilvl="2" w:tplc="04150005">
      <w:start w:val="1"/>
      <w:numFmt w:val="bullet"/>
      <w:lvlText w:val=""/>
      <w:lvlJc w:val="left"/>
      <w:pPr>
        <w:ind w:left="1233" w:hanging="360"/>
      </w:pPr>
      <w:rPr>
        <w:rFonts w:ascii="Wingdings" w:hAnsi="Wingdings" w:hint="default"/>
      </w:rPr>
    </w:lvl>
    <w:lvl w:ilvl="3" w:tplc="04150001">
      <w:start w:val="1"/>
      <w:numFmt w:val="bullet"/>
      <w:lvlText w:val=""/>
      <w:lvlJc w:val="left"/>
      <w:pPr>
        <w:ind w:left="1953" w:hanging="360"/>
      </w:pPr>
      <w:rPr>
        <w:rFonts w:ascii="Symbol" w:hAnsi="Symbol" w:hint="default"/>
      </w:rPr>
    </w:lvl>
    <w:lvl w:ilvl="4" w:tplc="04150003" w:tentative="1">
      <w:start w:val="1"/>
      <w:numFmt w:val="bullet"/>
      <w:lvlText w:val="o"/>
      <w:lvlJc w:val="left"/>
      <w:pPr>
        <w:ind w:left="2673" w:hanging="360"/>
      </w:pPr>
      <w:rPr>
        <w:rFonts w:ascii="Courier New" w:hAnsi="Courier New" w:cs="Courier New" w:hint="default"/>
      </w:rPr>
    </w:lvl>
    <w:lvl w:ilvl="5" w:tplc="04150005" w:tentative="1">
      <w:start w:val="1"/>
      <w:numFmt w:val="bullet"/>
      <w:lvlText w:val=""/>
      <w:lvlJc w:val="left"/>
      <w:pPr>
        <w:ind w:left="3393" w:hanging="360"/>
      </w:pPr>
      <w:rPr>
        <w:rFonts w:ascii="Wingdings" w:hAnsi="Wingdings" w:hint="default"/>
      </w:rPr>
    </w:lvl>
    <w:lvl w:ilvl="6" w:tplc="04150001" w:tentative="1">
      <w:start w:val="1"/>
      <w:numFmt w:val="bullet"/>
      <w:lvlText w:val=""/>
      <w:lvlJc w:val="left"/>
      <w:pPr>
        <w:ind w:left="4113" w:hanging="360"/>
      </w:pPr>
      <w:rPr>
        <w:rFonts w:ascii="Symbol" w:hAnsi="Symbol" w:hint="default"/>
      </w:rPr>
    </w:lvl>
    <w:lvl w:ilvl="7" w:tplc="04150003" w:tentative="1">
      <w:start w:val="1"/>
      <w:numFmt w:val="bullet"/>
      <w:lvlText w:val="o"/>
      <w:lvlJc w:val="left"/>
      <w:pPr>
        <w:ind w:left="4833" w:hanging="360"/>
      </w:pPr>
      <w:rPr>
        <w:rFonts w:ascii="Courier New" w:hAnsi="Courier New" w:cs="Courier New" w:hint="default"/>
      </w:rPr>
    </w:lvl>
    <w:lvl w:ilvl="8" w:tplc="04150005" w:tentative="1">
      <w:start w:val="1"/>
      <w:numFmt w:val="bullet"/>
      <w:lvlText w:val=""/>
      <w:lvlJc w:val="left"/>
      <w:pPr>
        <w:ind w:left="5553" w:hanging="360"/>
      </w:pPr>
      <w:rPr>
        <w:rFonts w:ascii="Wingdings" w:hAnsi="Wingdings" w:hint="default"/>
      </w:rPr>
    </w:lvl>
  </w:abstractNum>
  <w:abstractNum w:abstractNumId="40" w15:restartNumberingAfterBreak="0">
    <w:nsid w:val="3E8B18C2"/>
    <w:multiLevelType w:val="hybridMultilevel"/>
    <w:tmpl w:val="24E81F3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1" w15:restartNumberingAfterBreak="0">
    <w:nsid w:val="41AA4826"/>
    <w:multiLevelType w:val="hybridMultilevel"/>
    <w:tmpl w:val="298C6678"/>
    <w:lvl w:ilvl="0" w:tplc="A1720E1C">
      <w:start w:val="1"/>
      <w:numFmt w:val="bullet"/>
      <w:lvlText w:val=""/>
      <w:lvlJc w:val="left"/>
      <w:pPr>
        <w:ind w:left="1429" w:hanging="360"/>
      </w:pPr>
      <w:rPr>
        <w:rFonts w:ascii="Symbol" w:hAnsi="Symbol" w:hint="default"/>
        <w:sz w:val="20"/>
        <w:szCs w:val="20"/>
      </w:rPr>
    </w:lvl>
    <w:lvl w:ilvl="1" w:tplc="04150003" w:tentative="1">
      <w:start w:val="1"/>
      <w:numFmt w:val="bullet"/>
      <w:lvlText w:val="o"/>
      <w:lvlJc w:val="left"/>
      <w:pPr>
        <w:ind w:left="2149" w:hanging="360"/>
      </w:pPr>
      <w:rPr>
        <w:rFonts w:ascii="Courier New" w:hAnsi="Courier New" w:cs="Courier New" w:hint="default"/>
      </w:rPr>
    </w:lvl>
    <w:lvl w:ilvl="2" w:tplc="04150005" w:tentative="1">
      <w:start w:val="1"/>
      <w:numFmt w:val="bullet"/>
      <w:lvlText w:val=""/>
      <w:lvlJc w:val="left"/>
      <w:pPr>
        <w:ind w:left="2869" w:hanging="360"/>
      </w:pPr>
      <w:rPr>
        <w:rFonts w:ascii="Wingdings" w:hAnsi="Wingdings" w:hint="default"/>
      </w:rPr>
    </w:lvl>
    <w:lvl w:ilvl="3" w:tplc="04150001" w:tentative="1">
      <w:start w:val="1"/>
      <w:numFmt w:val="bullet"/>
      <w:lvlText w:val=""/>
      <w:lvlJc w:val="left"/>
      <w:pPr>
        <w:ind w:left="3589" w:hanging="360"/>
      </w:pPr>
      <w:rPr>
        <w:rFonts w:ascii="Symbol" w:hAnsi="Symbol" w:hint="default"/>
      </w:rPr>
    </w:lvl>
    <w:lvl w:ilvl="4" w:tplc="04150003" w:tentative="1">
      <w:start w:val="1"/>
      <w:numFmt w:val="bullet"/>
      <w:lvlText w:val="o"/>
      <w:lvlJc w:val="left"/>
      <w:pPr>
        <w:ind w:left="4309" w:hanging="360"/>
      </w:pPr>
      <w:rPr>
        <w:rFonts w:ascii="Courier New" w:hAnsi="Courier New" w:cs="Courier New" w:hint="default"/>
      </w:rPr>
    </w:lvl>
    <w:lvl w:ilvl="5" w:tplc="04150005" w:tentative="1">
      <w:start w:val="1"/>
      <w:numFmt w:val="bullet"/>
      <w:lvlText w:val=""/>
      <w:lvlJc w:val="left"/>
      <w:pPr>
        <w:ind w:left="5029" w:hanging="360"/>
      </w:pPr>
      <w:rPr>
        <w:rFonts w:ascii="Wingdings" w:hAnsi="Wingdings" w:hint="default"/>
      </w:rPr>
    </w:lvl>
    <w:lvl w:ilvl="6" w:tplc="04150001" w:tentative="1">
      <w:start w:val="1"/>
      <w:numFmt w:val="bullet"/>
      <w:lvlText w:val=""/>
      <w:lvlJc w:val="left"/>
      <w:pPr>
        <w:ind w:left="5749" w:hanging="360"/>
      </w:pPr>
      <w:rPr>
        <w:rFonts w:ascii="Symbol" w:hAnsi="Symbol" w:hint="default"/>
      </w:rPr>
    </w:lvl>
    <w:lvl w:ilvl="7" w:tplc="04150003" w:tentative="1">
      <w:start w:val="1"/>
      <w:numFmt w:val="bullet"/>
      <w:lvlText w:val="o"/>
      <w:lvlJc w:val="left"/>
      <w:pPr>
        <w:ind w:left="6469" w:hanging="360"/>
      </w:pPr>
      <w:rPr>
        <w:rFonts w:ascii="Courier New" w:hAnsi="Courier New" w:cs="Courier New" w:hint="default"/>
      </w:rPr>
    </w:lvl>
    <w:lvl w:ilvl="8" w:tplc="04150005" w:tentative="1">
      <w:start w:val="1"/>
      <w:numFmt w:val="bullet"/>
      <w:lvlText w:val=""/>
      <w:lvlJc w:val="left"/>
      <w:pPr>
        <w:ind w:left="7189" w:hanging="360"/>
      </w:pPr>
      <w:rPr>
        <w:rFonts w:ascii="Wingdings" w:hAnsi="Wingdings" w:hint="default"/>
      </w:rPr>
    </w:lvl>
  </w:abstractNum>
  <w:abstractNum w:abstractNumId="42" w15:restartNumberingAfterBreak="0">
    <w:nsid w:val="41B04BFB"/>
    <w:multiLevelType w:val="hybridMultilevel"/>
    <w:tmpl w:val="2D80FCA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3" w15:restartNumberingAfterBreak="0">
    <w:nsid w:val="41EA5E7C"/>
    <w:multiLevelType w:val="hybridMultilevel"/>
    <w:tmpl w:val="0898249C"/>
    <w:lvl w:ilvl="0" w:tplc="0415000F">
      <w:start w:val="1"/>
      <w:numFmt w:val="decimal"/>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4" w15:restartNumberingAfterBreak="0">
    <w:nsid w:val="43A3126E"/>
    <w:multiLevelType w:val="hybridMultilevel"/>
    <w:tmpl w:val="85302CC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45" w15:restartNumberingAfterBreak="0">
    <w:nsid w:val="44C46185"/>
    <w:multiLevelType w:val="hybridMultilevel"/>
    <w:tmpl w:val="FF4A7BD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6" w15:restartNumberingAfterBreak="0">
    <w:nsid w:val="45505616"/>
    <w:multiLevelType w:val="hybridMultilevel"/>
    <w:tmpl w:val="D45EC356"/>
    <w:lvl w:ilvl="0" w:tplc="0415000F">
      <w:start w:val="1"/>
      <w:numFmt w:val="decimal"/>
      <w:lvlText w:val="%1."/>
      <w:lvlJc w:val="left"/>
      <w:pPr>
        <w:ind w:left="720" w:hanging="360"/>
      </w:pPr>
    </w:lvl>
    <w:lvl w:ilvl="1" w:tplc="587AC6A8">
      <w:start w:val="1"/>
      <w:numFmt w:val="lowerLetter"/>
      <w:lvlText w:val="%2)"/>
      <w:lvlJc w:val="left"/>
      <w:pPr>
        <w:ind w:left="1440" w:hanging="360"/>
      </w:pPr>
      <w:rPr>
        <w:rFonts w:hint="default"/>
      </w:r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7" w15:restartNumberingAfterBreak="0">
    <w:nsid w:val="47B52BE8"/>
    <w:multiLevelType w:val="hybridMultilevel"/>
    <w:tmpl w:val="3420163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8" w15:restartNumberingAfterBreak="0">
    <w:nsid w:val="5298481F"/>
    <w:multiLevelType w:val="hybridMultilevel"/>
    <w:tmpl w:val="325088C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49" w15:restartNumberingAfterBreak="0">
    <w:nsid w:val="55CE1A6F"/>
    <w:multiLevelType w:val="hybridMultilevel"/>
    <w:tmpl w:val="EDA4456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0" w15:restartNumberingAfterBreak="0">
    <w:nsid w:val="56124678"/>
    <w:multiLevelType w:val="hybridMultilevel"/>
    <w:tmpl w:val="65E22CF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1" w15:restartNumberingAfterBreak="0">
    <w:nsid w:val="57A50EE9"/>
    <w:multiLevelType w:val="hybridMultilevel"/>
    <w:tmpl w:val="6E563F3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2" w15:restartNumberingAfterBreak="0">
    <w:nsid w:val="58550DAC"/>
    <w:multiLevelType w:val="hybridMultilevel"/>
    <w:tmpl w:val="475CF07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53" w15:restartNumberingAfterBreak="0">
    <w:nsid w:val="58905F50"/>
    <w:multiLevelType w:val="hybridMultilevel"/>
    <w:tmpl w:val="B2282CC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4" w15:restartNumberingAfterBreak="0">
    <w:nsid w:val="59346801"/>
    <w:multiLevelType w:val="hybridMultilevel"/>
    <w:tmpl w:val="796801F6"/>
    <w:lvl w:ilvl="0" w:tplc="04150017">
      <w:start w:val="1"/>
      <w:numFmt w:val="lowerLetter"/>
      <w:lvlText w:val="%1)"/>
      <w:lvlJc w:val="left"/>
      <w:pPr>
        <w:ind w:left="720" w:hanging="360"/>
      </w:pPr>
      <w:rPr>
        <w:rFonts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5" w15:restartNumberingAfterBreak="0">
    <w:nsid w:val="5AAE1AF8"/>
    <w:multiLevelType w:val="hybridMultilevel"/>
    <w:tmpl w:val="8E04A23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6" w15:restartNumberingAfterBreak="0">
    <w:nsid w:val="5CC111D1"/>
    <w:multiLevelType w:val="hybridMultilevel"/>
    <w:tmpl w:val="56D6E15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7" w15:restartNumberingAfterBreak="0">
    <w:nsid w:val="5D2F129E"/>
    <w:multiLevelType w:val="hybridMultilevel"/>
    <w:tmpl w:val="FE28D79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8" w15:restartNumberingAfterBreak="0">
    <w:nsid w:val="5EC46109"/>
    <w:multiLevelType w:val="hybridMultilevel"/>
    <w:tmpl w:val="E3C49686"/>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59" w15:restartNumberingAfterBreak="0">
    <w:nsid w:val="62384B52"/>
    <w:multiLevelType w:val="hybridMultilevel"/>
    <w:tmpl w:val="05DE8538"/>
    <w:lvl w:ilvl="0" w:tplc="3E906F1C">
      <w:start w:val="1"/>
      <w:numFmt w:val="decimal"/>
      <w:lvlText w:val="%1."/>
      <w:lvlJc w:val="left"/>
      <w:pPr>
        <w:ind w:left="720" w:hanging="360"/>
      </w:pPr>
      <w:rPr>
        <w:rFonts w:hint="default"/>
        <w:b/>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0" w15:restartNumberingAfterBreak="0">
    <w:nsid w:val="65583E8A"/>
    <w:multiLevelType w:val="hybridMultilevel"/>
    <w:tmpl w:val="F72E53AC"/>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1" w15:restartNumberingAfterBreak="0">
    <w:nsid w:val="6AA05450"/>
    <w:multiLevelType w:val="hybridMultilevel"/>
    <w:tmpl w:val="992243B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2" w15:restartNumberingAfterBreak="0">
    <w:nsid w:val="6D2866AB"/>
    <w:multiLevelType w:val="hybridMultilevel"/>
    <w:tmpl w:val="D630A54C"/>
    <w:lvl w:ilvl="0" w:tplc="0BE22BC0">
      <w:start w:val="21"/>
      <w:numFmt w:val="lowerLetter"/>
      <w:lvlText w:val="%1)"/>
      <w:lvlJc w:val="left"/>
      <w:pPr>
        <w:ind w:left="720" w:hanging="360"/>
      </w:pPr>
      <w:rPr>
        <w:rFonts w:hint="default"/>
      </w:r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3" w15:restartNumberingAfterBreak="0">
    <w:nsid w:val="6D896080"/>
    <w:multiLevelType w:val="hybridMultilevel"/>
    <w:tmpl w:val="9C3E95D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4" w15:restartNumberingAfterBreak="0">
    <w:nsid w:val="6DB208D5"/>
    <w:multiLevelType w:val="hybridMultilevel"/>
    <w:tmpl w:val="2D24248A"/>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5" w15:restartNumberingAfterBreak="0">
    <w:nsid w:val="6F821526"/>
    <w:multiLevelType w:val="hybridMultilevel"/>
    <w:tmpl w:val="F376AC7E"/>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6" w15:restartNumberingAfterBreak="0">
    <w:nsid w:val="6F9F00DC"/>
    <w:multiLevelType w:val="hybridMultilevel"/>
    <w:tmpl w:val="71BC9CF2"/>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67" w15:restartNumberingAfterBreak="0">
    <w:nsid w:val="6FD4566B"/>
    <w:multiLevelType w:val="hybridMultilevel"/>
    <w:tmpl w:val="3274DE6A"/>
    <w:lvl w:ilvl="0" w:tplc="04150001">
      <w:start w:val="1"/>
      <w:numFmt w:val="bullet"/>
      <w:lvlText w:val=""/>
      <w:lvlJc w:val="left"/>
      <w:pPr>
        <w:ind w:left="1004" w:hanging="360"/>
      </w:pPr>
      <w:rPr>
        <w:rFonts w:ascii="Symbol" w:hAnsi="Symbol" w:hint="default"/>
      </w:rPr>
    </w:lvl>
    <w:lvl w:ilvl="1" w:tplc="04150003" w:tentative="1">
      <w:start w:val="1"/>
      <w:numFmt w:val="bullet"/>
      <w:lvlText w:val="o"/>
      <w:lvlJc w:val="left"/>
      <w:pPr>
        <w:ind w:left="1724" w:hanging="360"/>
      </w:pPr>
      <w:rPr>
        <w:rFonts w:ascii="Courier New" w:hAnsi="Courier New" w:cs="Courier New" w:hint="default"/>
      </w:rPr>
    </w:lvl>
    <w:lvl w:ilvl="2" w:tplc="04150005" w:tentative="1">
      <w:start w:val="1"/>
      <w:numFmt w:val="bullet"/>
      <w:lvlText w:val=""/>
      <w:lvlJc w:val="left"/>
      <w:pPr>
        <w:ind w:left="2444" w:hanging="360"/>
      </w:pPr>
      <w:rPr>
        <w:rFonts w:ascii="Wingdings" w:hAnsi="Wingdings" w:hint="default"/>
      </w:rPr>
    </w:lvl>
    <w:lvl w:ilvl="3" w:tplc="04150001" w:tentative="1">
      <w:start w:val="1"/>
      <w:numFmt w:val="bullet"/>
      <w:lvlText w:val=""/>
      <w:lvlJc w:val="left"/>
      <w:pPr>
        <w:ind w:left="3164" w:hanging="360"/>
      </w:pPr>
      <w:rPr>
        <w:rFonts w:ascii="Symbol" w:hAnsi="Symbol" w:hint="default"/>
      </w:rPr>
    </w:lvl>
    <w:lvl w:ilvl="4" w:tplc="04150003" w:tentative="1">
      <w:start w:val="1"/>
      <w:numFmt w:val="bullet"/>
      <w:lvlText w:val="o"/>
      <w:lvlJc w:val="left"/>
      <w:pPr>
        <w:ind w:left="3884" w:hanging="360"/>
      </w:pPr>
      <w:rPr>
        <w:rFonts w:ascii="Courier New" w:hAnsi="Courier New" w:cs="Courier New" w:hint="default"/>
      </w:rPr>
    </w:lvl>
    <w:lvl w:ilvl="5" w:tplc="04150005" w:tentative="1">
      <w:start w:val="1"/>
      <w:numFmt w:val="bullet"/>
      <w:lvlText w:val=""/>
      <w:lvlJc w:val="left"/>
      <w:pPr>
        <w:ind w:left="4604" w:hanging="360"/>
      </w:pPr>
      <w:rPr>
        <w:rFonts w:ascii="Wingdings" w:hAnsi="Wingdings" w:hint="default"/>
      </w:rPr>
    </w:lvl>
    <w:lvl w:ilvl="6" w:tplc="04150001" w:tentative="1">
      <w:start w:val="1"/>
      <w:numFmt w:val="bullet"/>
      <w:lvlText w:val=""/>
      <w:lvlJc w:val="left"/>
      <w:pPr>
        <w:ind w:left="5324" w:hanging="360"/>
      </w:pPr>
      <w:rPr>
        <w:rFonts w:ascii="Symbol" w:hAnsi="Symbol" w:hint="default"/>
      </w:rPr>
    </w:lvl>
    <w:lvl w:ilvl="7" w:tplc="04150003" w:tentative="1">
      <w:start w:val="1"/>
      <w:numFmt w:val="bullet"/>
      <w:lvlText w:val="o"/>
      <w:lvlJc w:val="left"/>
      <w:pPr>
        <w:ind w:left="6044" w:hanging="360"/>
      </w:pPr>
      <w:rPr>
        <w:rFonts w:ascii="Courier New" w:hAnsi="Courier New" w:cs="Courier New" w:hint="default"/>
      </w:rPr>
    </w:lvl>
    <w:lvl w:ilvl="8" w:tplc="04150005" w:tentative="1">
      <w:start w:val="1"/>
      <w:numFmt w:val="bullet"/>
      <w:lvlText w:val=""/>
      <w:lvlJc w:val="left"/>
      <w:pPr>
        <w:ind w:left="6764" w:hanging="360"/>
      </w:pPr>
      <w:rPr>
        <w:rFonts w:ascii="Wingdings" w:hAnsi="Wingdings" w:hint="default"/>
      </w:rPr>
    </w:lvl>
  </w:abstractNum>
  <w:abstractNum w:abstractNumId="68" w15:restartNumberingAfterBreak="0">
    <w:nsid w:val="70245465"/>
    <w:multiLevelType w:val="hybridMultilevel"/>
    <w:tmpl w:val="CE0E888A"/>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69" w15:restartNumberingAfterBreak="0">
    <w:nsid w:val="70704E0C"/>
    <w:multiLevelType w:val="hybridMultilevel"/>
    <w:tmpl w:val="DD720E50"/>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0" w15:restartNumberingAfterBreak="0">
    <w:nsid w:val="72B433CE"/>
    <w:multiLevelType w:val="hybridMultilevel"/>
    <w:tmpl w:val="62282E64"/>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1" w15:restartNumberingAfterBreak="0">
    <w:nsid w:val="73AD771D"/>
    <w:multiLevelType w:val="hybridMultilevel"/>
    <w:tmpl w:val="CBAC38B2"/>
    <w:lvl w:ilvl="0" w:tplc="04150017">
      <w:start w:val="1"/>
      <w:numFmt w:val="lowerLetter"/>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2" w15:restartNumberingAfterBreak="0">
    <w:nsid w:val="753D7522"/>
    <w:multiLevelType w:val="hybridMultilevel"/>
    <w:tmpl w:val="F60242D4"/>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3" w15:restartNumberingAfterBreak="0">
    <w:nsid w:val="76BE2710"/>
    <w:multiLevelType w:val="hybridMultilevel"/>
    <w:tmpl w:val="A884695C"/>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4" w15:restartNumberingAfterBreak="0">
    <w:nsid w:val="79950FF0"/>
    <w:multiLevelType w:val="hybridMultilevel"/>
    <w:tmpl w:val="615C6A0E"/>
    <w:lvl w:ilvl="0" w:tplc="00B22B24">
      <w:start w:val="1"/>
      <w:numFmt w:val="decimal"/>
      <w:pStyle w:val="Nagwek1"/>
      <w:lvlText w:val="%1."/>
      <w:lvlJc w:val="left"/>
      <w:pPr>
        <w:ind w:left="720" w:hanging="360"/>
      </w:pPr>
    </w:lvl>
    <w:lvl w:ilvl="1" w:tplc="04150019" w:tentative="1">
      <w:start w:val="1"/>
      <w:numFmt w:val="lowerLetter"/>
      <w:lvlText w:val="%2."/>
      <w:lvlJc w:val="left"/>
      <w:pPr>
        <w:ind w:left="1440" w:hanging="360"/>
      </w:pPr>
    </w:lvl>
    <w:lvl w:ilvl="2" w:tplc="0415001B" w:tentative="1">
      <w:start w:val="1"/>
      <w:numFmt w:val="lowerRoman"/>
      <w:lvlText w:val="%3."/>
      <w:lvlJc w:val="right"/>
      <w:pPr>
        <w:ind w:left="2160" w:hanging="180"/>
      </w:pPr>
    </w:lvl>
    <w:lvl w:ilvl="3" w:tplc="0415000F" w:tentative="1">
      <w:start w:val="1"/>
      <w:numFmt w:val="decimal"/>
      <w:lvlText w:val="%4."/>
      <w:lvlJc w:val="left"/>
      <w:pPr>
        <w:ind w:left="2880" w:hanging="360"/>
      </w:pPr>
    </w:lvl>
    <w:lvl w:ilvl="4" w:tplc="04150019" w:tentative="1">
      <w:start w:val="1"/>
      <w:numFmt w:val="lowerLetter"/>
      <w:lvlText w:val="%5."/>
      <w:lvlJc w:val="left"/>
      <w:pPr>
        <w:ind w:left="3600" w:hanging="360"/>
      </w:pPr>
    </w:lvl>
    <w:lvl w:ilvl="5" w:tplc="0415001B" w:tentative="1">
      <w:start w:val="1"/>
      <w:numFmt w:val="lowerRoman"/>
      <w:lvlText w:val="%6."/>
      <w:lvlJc w:val="right"/>
      <w:pPr>
        <w:ind w:left="4320" w:hanging="180"/>
      </w:pPr>
    </w:lvl>
    <w:lvl w:ilvl="6" w:tplc="0415000F" w:tentative="1">
      <w:start w:val="1"/>
      <w:numFmt w:val="decimal"/>
      <w:lvlText w:val="%7."/>
      <w:lvlJc w:val="left"/>
      <w:pPr>
        <w:ind w:left="5040" w:hanging="360"/>
      </w:pPr>
    </w:lvl>
    <w:lvl w:ilvl="7" w:tplc="04150019" w:tentative="1">
      <w:start w:val="1"/>
      <w:numFmt w:val="lowerLetter"/>
      <w:lvlText w:val="%8."/>
      <w:lvlJc w:val="left"/>
      <w:pPr>
        <w:ind w:left="5760" w:hanging="360"/>
      </w:pPr>
    </w:lvl>
    <w:lvl w:ilvl="8" w:tplc="0415001B" w:tentative="1">
      <w:start w:val="1"/>
      <w:numFmt w:val="lowerRoman"/>
      <w:lvlText w:val="%9."/>
      <w:lvlJc w:val="right"/>
      <w:pPr>
        <w:ind w:left="6480" w:hanging="180"/>
      </w:pPr>
    </w:lvl>
  </w:abstractNum>
  <w:abstractNum w:abstractNumId="75" w15:restartNumberingAfterBreak="0">
    <w:nsid w:val="7AD63A73"/>
    <w:multiLevelType w:val="hybridMultilevel"/>
    <w:tmpl w:val="18B65028"/>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6" w15:restartNumberingAfterBreak="0">
    <w:nsid w:val="7CA35603"/>
    <w:multiLevelType w:val="hybridMultilevel"/>
    <w:tmpl w:val="0CDC949E"/>
    <w:lvl w:ilvl="0" w:tplc="04150001">
      <w:start w:val="1"/>
      <w:numFmt w:val="bullet"/>
      <w:lvlText w:val=""/>
      <w:lvlJc w:val="left"/>
      <w:pPr>
        <w:ind w:left="720" w:hanging="360"/>
      </w:pPr>
      <w:rPr>
        <w:rFonts w:ascii="Symbol" w:hAnsi="Symbol" w:hint="default"/>
      </w:rPr>
    </w:lvl>
    <w:lvl w:ilvl="1" w:tplc="04150003" w:tentative="1">
      <w:start w:val="1"/>
      <w:numFmt w:val="bullet"/>
      <w:lvlText w:val="o"/>
      <w:lvlJc w:val="left"/>
      <w:pPr>
        <w:ind w:left="1440" w:hanging="360"/>
      </w:pPr>
      <w:rPr>
        <w:rFonts w:ascii="Courier New" w:hAnsi="Courier New" w:cs="Courier New" w:hint="default"/>
      </w:rPr>
    </w:lvl>
    <w:lvl w:ilvl="2" w:tplc="04150005" w:tentative="1">
      <w:start w:val="1"/>
      <w:numFmt w:val="bullet"/>
      <w:lvlText w:val=""/>
      <w:lvlJc w:val="left"/>
      <w:pPr>
        <w:ind w:left="2160" w:hanging="360"/>
      </w:pPr>
      <w:rPr>
        <w:rFonts w:ascii="Wingdings" w:hAnsi="Wingdings" w:hint="default"/>
      </w:rPr>
    </w:lvl>
    <w:lvl w:ilvl="3" w:tplc="04150001" w:tentative="1">
      <w:start w:val="1"/>
      <w:numFmt w:val="bullet"/>
      <w:lvlText w:val=""/>
      <w:lvlJc w:val="left"/>
      <w:pPr>
        <w:ind w:left="2880" w:hanging="360"/>
      </w:pPr>
      <w:rPr>
        <w:rFonts w:ascii="Symbol" w:hAnsi="Symbol" w:hint="default"/>
      </w:rPr>
    </w:lvl>
    <w:lvl w:ilvl="4" w:tplc="04150003" w:tentative="1">
      <w:start w:val="1"/>
      <w:numFmt w:val="bullet"/>
      <w:lvlText w:val="o"/>
      <w:lvlJc w:val="left"/>
      <w:pPr>
        <w:ind w:left="3600" w:hanging="360"/>
      </w:pPr>
      <w:rPr>
        <w:rFonts w:ascii="Courier New" w:hAnsi="Courier New" w:cs="Courier New" w:hint="default"/>
      </w:rPr>
    </w:lvl>
    <w:lvl w:ilvl="5" w:tplc="04150005" w:tentative="1">
      <w:start w:val="1"/>
      <w:numFmt w:val="bullet"/>
      <w:lvlText w:val=""/>
      <w:lvlJc w:val="left"/>
      <w:pPr>
        <w:ind w:left="4320" w:hanging="360"/>
      </w:pPr>
      <w:rPr>
        <w:rFonts w:ascii="Wingdings" w:hAnsi="Wingdings" w:hint="default"/>
      </w:rPr>
    </w:lvl>
    <w:lvl w:ilvl="6" w:tplc="04150001" w:tentative="1">
      <w:start w:val="1"/>
      <w:numFmt w:val="bullet"/>
      <w:lvlText w:val=""/>
      <w:lvlJc w:val="left"/>
      <w:pPr>
        <w:ind w:left="5040" w:hanging="360"/>
      </w:pPr>
      <w:rPr>
        <w:rFonts w:ascii="Symbol" w:hAnsi="Symbol" w:hint="default"/>
      </w:rPr>
    </w:lvl>
    <w:lvl w:ilvl="7" w:tplc="04150003" w:tentative="1">
      <w:start w:val="1"/>
      <w:numFmt w:val="bullet"/>
      <w:lvlText w:val="o"/>
      <w:lvlJc w:val="left"/>
      <w:pPr>
        <w:ind w:left="5760" w:hanging="360"/>
      </w:pPr>
      <w:rPr>
        <w:rFonts w:ascii="Courier New" w:hAnsi="Courier New" w:cs="Courier New" w:hint="default"/>
      </w:rPr>
    </w:lvl>
    <w:lvl w:ilvl="8" w:tplc="04150005" w:tentative="1">
      <w:start w:val="1"/>
      <w:numFmt w:val="bullet"/>
      <w:lvlText w:val=""/>
      <w:lvlJc w:val="left"/>
      <w:pPr>
        <w:ind w:left="6480" w:hanging="360"/>
      </w:pPr>
      <w:rPr>
        <w:rFonts w:ascii="Wingdings" w:hAnsi="Wingdings" w:hint="default"/>
      </w:rPr>
    </w:lvl>
  </w:abstractNum>
  <w:abstractNum w:abstractNumId="77" w15:restartNumberingAfterBreak="0">
    <w:nsid w:val="7CE81CF2"/>
    <w:multiLevelType w:val="multilevel"/>
    <w:tmpl w:val="6B6C81EA"/>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num w:numId="1">
    <w:abstractNumId w:val="39"/>
  </w:num>
  <w:num w:numId="2">
    <w:abstractNumId w:val="37"/>
  </w:num>
  <w:num w:numId="3">
    <w:abstractNumId w:val="20"/>
  </w:num>
  <w:num w:numId="4">
    <w:abstractNumId w:val="0"/>
  </w:num>
  <w:num w:numId="5">
    <w:abstractNumId w:val="15"/>
  </w:num>
  <w:num w:numId="6">
    <w:abstractNumId w:val="74"/>
  </w:num>
  <w:num w:numId="7">
    <w:abstractNumId w:val="77"/>
  </w:num>
  <w:num w:numId="8">
    <w:abstractNumId w:val="49"/>
  </w:num>
  <w:num w:numId="9">
    <w:abstractNumId w:val="6"/>
  </w:num>
  <w:num w:numId="10">
    <w:abstractNumId w:val="4"/>
  </w:num>
  <w:num w:numId="11">
    <w:abstractNumId w:val="56"/>
  </w:num>
  <w:num w:numId="12">
    <w:abstractNumId w:val="29"/>
  </w:num>
  <w:num w:numId="13">
    <w:abstractNumId w:val="24"/>
  </w:num>
  <w:num w:numId="14">
    <w:abstractNumId w:val="13"/>
  </w:num>
  <w:num w:numId="15">
    <w:abstractNumId w:val="18"/>
  </w:num>
  <w:num w:numId="16">
    <w:abstractNumId w:val="72"/>
  </w:num>
  <w:num w:numId="17">
    <w:abstractNumId w:val="55"/>
  </w:num>
  <w:num w:numId="18">
    <w:abstractNumId w:val="66"/>
  </w:num>
  <w:num w:numId="19">
    <w:abstractNumId w:val="58"/>
  </w:num>
  <w:num w:numId="20">
    <w:abstractNumId w:val="71"/>
  </w:num>
  <w:num w:numId="21">
    <w:abstractNumId w:val="38"/>
  </w:num>
  <w:num w:numId="22">
    <w:abstractNumId w:val="31"/>
  </w:num>
  <w:num w:numId="23">
    <w:abstractNumId w:val="44"/>
  </w:num>
  <w:num w:numId="24">
    <w:abstractNumId w:val="69"/>
  </w:num>
  <w:num w:numId="25">
    <w:abstractNumId w:val="35"/>
  </w:num>
  <w:num w:numId="26">
    <w:abstractNumId w:val="14"/>
  </w:num>
  <w:num w:numId="27">
    <w:abstractNumId w:val="36"/>
  </w:num>
  <w:num w:numId="28">
    <w:abstractNumId w:val="53"/>
  </w:num>
  <w:num w:numId="29">
    <w:abstractNumId w:val="64"/>
  </w:num>
  <w:num w:numId="30">
    <w:abstractNumId w:val="75"/>
  </w:num>
  <w:num w:numId="31">
    <w:abstractNumId w:val="12"/>
  </w:num>
  <w:num w:numId="32">
    <w:abstractNumId w:val="32"/>
  </w:num>
  <w:num w:numId="33">
    <w:abstractNumId w:val="73"/>
  </w:num>
  <w:num w:numId="34">
    <w:abstractNumId w:val="21"/>
  </w:num>
  <w:num w:numId="35">
    <w:abstractNumId w:val="76"/>
  </w:num>
  <w:num w:numId="36">
    <w:abstractNumId w:val="30"/>
  </w:num>
  <w:num w:numId="37">
    <w:abstractNumId w:val="46"/>
  </w:num>
  <w:num w:numId="38">
    <w:abstractNumId w:val="41"/>
  </w:num>
  <w:num w:numId="39">
    <w:abstractNumId w:val="57"/>
  </w:num>
  <w:num w:numId="40">
    <w:abstractNumId w:val="26"/>
  </w:num>
  <w:num w:numId="41">
    <w:abstractNumId w:val="54"/>
  </w:num>
  <w:num w:numId="42">
    <w:abstractNumId w:val="3"/>
  </w:num>
  <w:num w:numId="43">
    <w:abstractNumId w:val="45"/>
  </w:num>
  <w:num w:numId="44">
    <w:abstractNumId w:val="8"/>
  </w:num>
  <w:num w:numId="45">
    <w:abstractNumId w:val="19"/>
  </w:num>
  <w:num w:numId="46">
    <w:abstractNumId w:val="68"/>
  </w:num>
  <w:num w:numId="47">
    <w:abstractNumId w:val="50"/>
  </w:num>
  <w:num w:numId="48">
    <w:abstractNumId w:val="2"/>
  </w:num>
  <w:num w:numId="49">
    <w:abstractNumId w:val="65"/>
  </w:num>
  <w:num w:numId="50">
    <w:abstractNumId w:val="28"/>
  </w:num>
  <w:num w:numId="51">
    <w:abstractNumId w:val="70"/>
  </w:num>
  <w:num w:numId="52">
    <w:abstractNumId w:val="16"/>
  </w:num>
  <w:num w:numId="53">
    <w:abstractNumId w:val="7"/>
  </w:num>
  <w:num w:numId="54">
    <w:abstractNumId w:val="40"/>
  </w:num>
  <w:num w:numId="55">
    <w:abstractNumId w:val="47"/>
  </w:num>
  <w:num w:numId="56">
    <w:abstractNumId w:val="11"/>
  </w:num>
  <w:num w:numId="57">
    <w:abstractNumId w:val="17"/>
  </w:num>
  <w:num w:numId="58">
    <w:abstractNumId w:val="62"/>
  </w:num>
  <w:num w:numId="59">
    <w:abstractNumId w:val="42"/>
  </w:num>
  <w:num w:numId="60">
    <w:abstractNumId w:val="51"/>
  </w:num>
  <w:num w:numId="61">
    <w:abstractNumId w:val="10"/>
  </w:num>
  <w:num w:numId="62">
    <w:abstractNumId w:val="9"/>
  </w:num>
  <w:num w:numId="63">
    <w:abstractNumId w:val="48"/>
  </w:num>
  <w:num w:numId="64">
    <w:abstractNumId w:val="23"/>
  </w:num>
  <w:num w:numId="65">
    <w:abstractNumId w:val="34"/>
  </w:num>
  <w:num w:numId="66">
    <w:abstractNumId w:val="27"/>
  </w:num>
  <w:num w:numId="67">
    <w:abstractNumId w:val="63"/>
  </w:num>
  <w:num w:numId="68">
    <w:abstractNumId w:val="25"/>
  </w:num>
  <w:num w:numId="69">
    <w:abstractNumId w:val="5"/>
  </w:num>
  <w:num w:numId="70">
    <w:abstractNumId w:val="33"/>
  </w:num>
  <w:num w:numId="71">
    <w:abstractNumId w:val="60"/>
  </w:num>
  <w:num w:numId="72">
    <w:abstractNumId w:val="52"/>
  </w:num>
  <w:num w:numId="73">
    <w:abstractNumId w:val="59"/>
  </w:num>
  <w:num w:numId="74">
    <w:abstractNumId w:val="43"/>
  </w:num>
  <w:num w:numId="75">
    <w:abstractNumId w:val="67"/>
  </w:num>
  <w:num w:numId="76">
    <w:abstractNumId w:val="22"/>
  </w:num>
  <w:num w:numId="77">
    <w:abstractNumId w:val="61"/>
  </w:num>
  <w:numIdMacAtCleanup w:val="7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zoom w:percent="110"/>
  <w:displayBackgroundShape/>
  <w:embedTrueTypeFonts/>
  <w:proofState w:spelling="clean"/>
  <w:defaultTabStop w:val="709"/>
  <w:hyphenationZone w:val="425"/>
  <w:defaultTableStyle w:val="Tabelasiatki6kolorowaakcent6"/>
  <w:characterSpacingControl w:val="doNotCompress"/>
  <w:hdrShapeDefaults>
    <o:shapedefaults v:ext="edit" spidmax="2049" style="mso-position-horizontal-relative:margin;mso-position-vertical-relative:margin;mso-width-percent:950;mso-height-percent:950" fillcolor="white">
      <v:fill color="white"/>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docVars>
    <w:docVar w:name="__Grammarly_42____i" w:val="H4sIAAAAAAAEAKtWckksSQxILCpxzi/NK1GyMqwFAAEhoTITAAAA"/>
    <w:docVar w:name="__Grammarly_42___1" w:val="H4sIAAAAAAAEAKtWcslP9kxRslIyNDYyMzWyNDC0sLA0MDIxMzdX0lEKTi0uzszPAykwMq4FAPKKTbktAAAA"/>
  </w:docVars>
  <w:rsids>
    <w:rsidRoot w:val="00771E06"/>
    <w:rsid w:val="0000004D"/>
    <w:rsid w:val="0000009A"/>
    <w:rsid w:val="00000590"/>
    <w:rsid w:val="00000DE9"/>
    <w:rsid w:val="00001218"/>
    <w:rsid w:val="000013A3"/>
    <w:rsid w:val="00001CA4"/>
    <w:rsid w:val="00001DE8"/>
    <w:rsid w:val="00002459"/>
    <w:rsid w:val="00003250"/>
    <w:rsid w:val="00003557"/>
    <w:rsid w:val="000036E0"/>
    <w:rsid w:val="00003788"/>
    <w:rsid w:val="000040E2"/>
    <w:rsid w:val="0000412D"/>
    <w:rsid w:val="000044B4"/>
    <w:rsid w:val="000047BF"/>
    <w:rsid w:val="00004AC4"/>
    <w:rsid w:val="00004C32"/>
    <w:rsid w:val="00004C35"/>
    <w:rsid w:val="00004F31"/>
    <w:rsid w:val="00005033"/>
    <w:rsid w:val="000054E7"/>
    <w:rsid w:val="0000580E"/>
    <w:rsid w:val="00005DB4"/>
    <w:rsid w:val="00005F30"/>
    <w:rsid w:val="00006A0E"/>
    <w:rsid w:val="00006AAE"/>
    <w:rsid w:val="00006E21"/>
    <w:rsid w:val="00006E72"/>
    <w:rsid w:val="00006E84"/>
    <w:rsid w:val="00007066"/>
    <w:rsid w:val="000074D8"/>
    <w:rsid w:val="0000766D"/>
    <w:rsid w:val="00007C42"/>
    <w:rsid w:val="00007D6A"/>
    <w:rsid w:val="00007FCF"/>
    <w:rsid w:val="00010171"/>
    <w:rsid w:val="000101F2"/>
    <w:rsid w:val="000103AC"/>
    <w:rsid w:val="0001044A"/>
    <w:rsid w:val="00010DEA"/>
    <w:rsid w:val="0001102C"/>
    <w:rsid w:val="0001188C"/>
    <w:rsid w:val="000118DD"/>
    <w:rsid w:val="000119FF"/>
    <w:rsid w:val="00011BA5"/>
    <w:rsid w:val="00011E4D"/>
    <w:rsid w:val="00011EB1"/>
    <w:rsid w:val="0001245C"/>
    <w:rsid w:val="00012920"/>
    <w:rsid w:val="00012A76"/>
    <w:rsid w:val="00012BCE"/>
    <w:rsid w:val="00012D2A"/>
    <w:rsid w:val="00012E9B"/>
    <w:rsid w:val="0001315F"/>
    <w:rsid w:val="000133DC"/>
    <w:rsid w:val="0001346A"/>
    <w:rsid w:val="00013F50"/>
    <w:rsid w:val="000141C3"/>
    <w:rsid w:val="000145C7"/>
    <w:rsid w:val="00014B4E"/>
    <w:rsid w:val="00014BEF"/>
    <w:rsid w:val="00014CF3"/>
    <w:rsid w:val="00014D96"/>
    <w:rsid w:val="00014EB9"/>
    <w:rsid w:val="00014F66"/>
    <w:rsid w:val="00015011"/>
    <w:rsid w:val="0001514A"/>
    <w:rsid w:val="000151EC"/>
    <w:rsid w:val="00015A9C"/>
    <w:rsid w:val="00015D15"/>
    <w:rsid w:val="00015F1F"/>
    <w:rsid w:val="00015FE7"/>
    <w:rsid w:val="00016725"/>
    <w:rsid w:val="00016B7E"/>
    <w:rsid w:val="00016C41"/>
    <w:rsid w:val="00017200"/>
    <w:rsid w:val="00017279"/>
    <w:rsid w:val="0001736C"/>
    <w:rsid w:val="0001747D"/>
    <w:rsid w:val="000178DA"/>
    <w:rsid w:val="00017BF5"/>
    <w:rsid w:val="00017DE7"/>
    <w:rsid w:val="00020130"/>
    <w:rsid w:val="000204B0"/>
    <w:rsid w:val="00020818"/>
    <w:rsid w:val="00020D6F"/>
    <w:rsid w:val="0002100A"/>
    <w:rsid w:val="000212B9"/>
    <w:rsid w:val="00021326"/>
    <w:rsid w:val="000214A3"/>
    <w:rsid w:val="00021506"/>
    <w:rsid w:val="000217D6"/>
    <w:rsid w:val="00021A7A"/>
    <w:rsid w:val="00021CD9"/>
    <w:rsid w:val="00021D02"/>
    <w:rsid w:val="00021D85"/>
    <w:rsid w:val="00021FCE"/>
    <w:rsid w:val="00021FFF"/>
    <w:rsid w:val="000220A9"/>
    <w:rsid w:val="00022263"/>
    <w:rsid w:val="00022387"/>
    <w:rsid w:val="0002256E"/>
    <w:rsid w:val="00022653"/>
    <w:rsid w:val="00022BC1"/>
    <w:rsid w:val="00023160"/>
    <w:rsid w:val="00023162"/>
    <w:rsid w:val="000239A8"/>
    <w:rsid w:val="00023AF9"/>
    <w:rsid w:val="00023D66"/>
    <w:rsid w:val="00023E85"/>
    <w:rsid w:val="0002415B"/>
    <w:rsid w:val="0002437C"/>
    <w:rsid w:val="00024463"/>
    <w:rsid w:val="000244BC"/>
    <w:rsid w:val="000244F6"/>
    <w:rsid w:val="00024A4B"/>
    <w:rsid w:val="000250AB"/>
    <w:rsid w:val="000250EA"/>
    <w:rsid w:val="000258AE"/>
    <w:rsid w:val="00025ABA"/>
    <w:rsid w:val="00025CBC"/>
    <w:rsid w:val="00025CC5"/>
    <w:rsid w:val="000260DE"/>
    <w:rsid w:val="0002633A"/>
    <w:rsid w:val="00026414"/>
    <w:rsid w:val="00026593"/>
    <w:rsid w:val="000265CD"/>
    <w:rsid w:val="00026793"/>
    <w:rsid w:val="00026826"/>
    <w:rsid w:val="00026FBB"/>
    <w:rsid w:val="00027681"/>
    <w:rsid w:val="0002786B"/>
    <w:rsid w:val="00027A19"/>
    <w:rsid w:val="0003035B"/>
    <w:rsid w:val="0003061A"/>
    <w:rsid w:val="00030786"/>
    <w:rsid w:val="00030820"/>
    <w:rsid w:val="000313D4"/>
    <w:rsid w:val="00031401"/>
    <w:rsid w:val="00031463"/>
    <w:rsid w:val="000314B8"/>
    <w:rsid w:val="000315C6"/>
    <w:rsid w:val="0003182F"/>
    <w:rsid w:val="0003191F"/>
    <w:rsid w:val="0003194F"/>
    <w:rsid w:val="00031B17"/>
    <w:rsid w:val="00031BD4"/>
    <w:rsid w:val="00031CB7"/>
    <w:rsid w:val="0003204C"/>
    <w:rsid w:val="00032107"/>
    <w:rsid w:val="0003226E"/>
    <w:rsid w:val="000327C3"/>
    <w:rsid w:val="00032C25"/>
    <w:rsid w:val="00032E1D"/>
    <w:rsid w:val="00032E90"/>
    <w:rsid w:val="00032FE3"/>
    <w:rsid w:val="0003302D"/>
    <w:rsid w:val="00033065"/>
    <w:rsid w:val="0003330F"/>
    <w:rsid w:val="0003334E"/>
    <w:rsid w:val="00033396"/>
    <w:rsid w:val="0003359E"/>
    <w:rsid w:val="000335A1"/>
    <w:rsid w:val="00034204"/>
    <w:rsid w:val="00034357"/>
    <w:rsid w:val="000344D5"/>
    <w:rsid w:val="000346DF"/>
    <w:rsid w:val="000346E5"/>
    <w:rsid w:val="000347A5"/>
    <w:rsid w:val="00034A49"/>
    <w:rsid w:val="00034FBF"/>
    <w:rsid w:val="00035164"/>
    <w:rsid w:val="0003561C"/>
    <w:rsid w:val="00035675"/>
    <w:rsid w:val="00035B71"/>
    <w:rsid w:val="00035BC3"/>
    <w:rsid w:val="00035BC4"/>
    <w:rsid w:val="00035E27"/>
    <w:rsid w:val="00036080"/>
    <w:rsid w:val="000361CB"/>
    <w:rsid w:val="00036493"/>
    <w:rsid w:val="00036993"/>
    <w:rsid w:val="00036D05"/>
    <w:rsid w:val="00036FAE"/>
    <w:rsid w:val="0003721C"/>
    <w:rsid w:val="0003736B"/>
    <w:rsid w:val="00037864"/>
    <w:rsid w:val="00037912"/>
    <w:rsid w:val="00037B35"/>
    <w:rsid w:val="00037C0F"/>
    <w:rsid w:val="00037C57"/>
    <w:rsid w:val="000401AE"/>
    <w:rsid w:val="000401B6"/>
    <w:rsid w:val="00040400"/>
    <w:rsid w:val="00040493"/>
    <w:rsid w:val="000404B5"/>
    <w:rsid w:val="0004053C"/>
    <w:rsid w:val="00040D37"/>
    <w:rsid w:val="00040FBD"/>
    <w:rsid w:val="000414C8"/>
    <w:rsid w:val="00041543"/>
    <w:rsid w:val="00041952"/>
    <w:rsid w:val="00041B2D"/>
    <w:rsid w:val="00041C22"/>
    <w:rsid w:val="000422F2"/>
    <w:rsid w:val="000424FE"/>
    <w:rsid w:val="00042730"/>
    <w:rsid w:val="000428C7"/>
    <w:rsid w:val="0004294E"/>
    <w:rsid w:val="00042966"/>
    <w:rsid w:val="00042993"/>
    <w:rsid w:val="000429AC"/>
    <w:rsid w:val="00042ABA"/>
    <w:rsid w:val="00042CA0"/>
    <w:rsid w:val="0004316B"/>
    <w:rsid w:val="000431F9"/>
    <w:rsid w:val="00043363"/>
    <w:rsid w:val="000433C7"/>
    <w:rsid w:val="00043682"/>
    <w:rsid w:val="0004388D"/>
    <w:rsid w:val="000438B5"/>
    <w:rsid w:val="00043CBF"/>
    <w:rsid w:val="00043FD9"/>
    <w:rsid w:val="000443F6"/>
    <w:rsid w:val="000444EE"/>
    <w:rsid w:val="00044739"/>
    <w:rsid w:val="00044BE0"/>
    <w:rsid w:val="00044C71"/>
    <w:rsid w:val="0004500D"/>
    <w:rsid w:val="00045074"/>
    <w:rsid w:val="000451DC"/>
    <w:rsid w:val="00045332"/>
    <w:rsid w:val="0004539F"/>
    <w:rsid w:val="0004556C"/>
    <w:rsid w:val="00045F1E"/>
    <w:rsid w:val="0004602E"/>
    <w:rsid w:val="000461A2"/>
    <w:rsid w:val="000461FD"/>
    <w:rsid w:val="00046833"/>
    <w:rsid w:val="00046905"/>
    <w:rsid w:val="00046B26"/>
    <w:rsid w:val="00046E0C"/>
    <w:rsid w:val="00047305"/>
    <w:rsid w:val="00047624"/>
    <w:rsid w:val="00047846"/>
    <w:rsid w:val="000479AD"/>
    <w:rsid w:val="00047A36"/>
    <w:rsid w:val="00047BE8"/>
    <w:rsid w:val="00050885"/>
    <w:rsid w:val="00050BCF"/>
    <w:rsid w:val="00050C64"/>
    <w:rsid w:val="00051041"/>
    <w:rsid w:val="000510CC"/>
    <w:rsid w:val="00051491"/>
    <w:rsid w:val="00051585"/>
    <w:rsid w:val="0005178E"/>
    <w:rsid w:val="000519D4"/>
    <w:rsid w:val="00051CC8"/>
    <w:rsid w:val="00051FEE"/>
    <w:rsid w:val="0005221C"/>
    <w:rsid w:val="00052269"/>
    <w:rsid w:val="000523BE"/>
    <w:rsid w:val="00052406"/>
    <w:rsid w:val="000525A8"/>
    <w:rsid w:val="000526B8"/>
    <w:rsid w:val="00052768"/>
    <w:rsid w:val="000531A4"/>
    <w:rsid w:val="000532FB"/>
    <w:rsid w:val="00053A6C"/>
    <w:rsid w:val="00053BF7"/>
    <w:rsid w:val="00053CE9"/>
    <w:rsid w:val="00054036"/>
    <w:rsid w:val="000541D0"/>
    <w:rsid w:val="00054368"/>
    <w:rsid w:val="000543C7"/>
    <w:rsid w:val="000543CF"/>
    <w:rsid w:val="0005443F"/>
    <w:rsid w:val="00054464"/>
    <w:rsid w:val="000548DE"/>
    <w:rsid w:val="00054E6A"/>
    <w:rsid w:val="00055074"/>
    <w:rsid w:val="0005577C"/>
    <w:rsid w:val="00055787"/>
    <w:rsid w:val="000557C1"/>
    <w:rsid w:val="00055808"/>
    <w:rsid w:val="000558DE"/>
    <w:rsid w:val="00055E11"/>
    <w:rsid w:val="00055F38"/>
    <w:rsid w:val="00056318"/>
    <w:rsid w:val="00056546"/>
    <w:rsid w:val="0005686D"/>
    <w:rsid w:val="000571D0"/>
    <w:rsid w:val="000572C9"/>
    <w:rsid w:val="000572F8"/>
    <w:rsid w:val="000573C0"/>
    <w:rsid w:val="00057878"/>
    <w:rsid w:val="00057B47"/>
    <w:rsid w:val="00057D96"/>
    <w:rsid w:val="00060284"/>
    <w:rsid w:val="000608CE"/>
    <w:rsid w:val="00060EF8"/>
    <w:rsid w:val="00060F37"/>
    <w:rsid w:val="000617FE"/>
    <w:rsid w:val="00061BA3"/>
    <w:rsid w:val="00061D40"/>
    <w:rsid w:val="00061DA8"/>
    <w:rsid w:val="00061FAE"/>
    <w:rsid w:val="0006223E"/>
    <w:rsid w:val="0006259A"/>
    <w:rsid w:val="000625C1"/>
    <w:rsid w:val="00062819"/>
    <w:rsid w:val="00062C17"/>
    <w:rsid w:val="00062C44"/>
    <w:rsid w:val="00062E0E"/>
    <w:rsid w:val="00062EAF"/>
    <w:rsid w:val="0006308F"/>
    <w:rsid w:val="00063100"/>
    <w:rsid w:val="000632A7"/>
    <w:rsid w:val="00063F8D"/>
    <w:rsid w:val="00063F96"/>
    <w:rsid w:val="00064076"/>
    <w:rsid w:val="000641CA"/>
    <w:rsid w:val="000643B0"/>
    <w:rsid w:val="000647F5"/>
    <w:rsid w:val="00064BBD"/>
    <w:rsid w:val="00065195"/>
    <w:rsid w:val="0006546F"/>
    <w:rsid w:val="000654D9"/>
    <w:rsid w:val="000655AD"/>
    <w:rsid w:val="00065A17"/>
    <w:rsid w:val="00065B88"/>
    <w:rsid w:val="00065DEF"/>
    <w:rsid w:val="0006609C"/>
    <w:rsid w:val="00066A1B"/>
    <w:rsid w:val="00066AAF"/>
    <w:rsid w:val="00066D31"/>
    <w:rsid w:val="000671A8"/>
    <w:rsid w:val="00067387"/>
    <w:rsid w:val="00067701"/>
    <w:rsid w:val="000679CD"/>
    <w:rsid w:val="00067C0F"/>
    <w:rsid w:val="00067C76"/>
    <w:rsid w:val="00067CDA"/>
    <w:rsid w:val="000701EC"/>
    <w:rsid w:val="00070265"/>
    <w:rsid w:val="00070516"/>
    <w:rsid w:val="00071430"/>
    <w:rsid w:val="000714C1"/>
    <w:rsid w:val="0007153E"/>
    <w:rsid w:val="00071856"/>
    <w:rsid w:val="00071A08"/>
    <w:rsid w:val="000726FB"/>
    <w:rsid w:val="000728D6"/>
    <w:rsid w:val="00072937"/>
    <w:rsid w:val="00072E5E"/>
    <w:rsid w:val="00073050"/>
    <w:rsid w:val="00073078"/>
    <w:rsid w:val="0007307F"/>
    <w:rsid w:val="0007320D"/>
    <w:rsid w:val="00073358"/>
    <w:rsid w:val="000736B6"/>
    <w:rsid w:val="000736FC"/>
    <w:rsid w:val="00073712"/>
    <w:rsid w:val="0007376E"/>
    <w:rsid w:val="00073C6E"/>
    <w:rsid w:val="00073FA6"/>
    <w:rsid w:val="000741D9"/>
    <w:rsid w:val="0007471D"/>
    <w:rsid w:val="000749FA"/>
    <w:rsid w:val="000750A1"/>
    <w:rsid w:val="000754F4"/>
    <w:rsid w:val="00075742"/>
    <w:rsid w:val="00075829"/>
    <w:rsid w:val="000759E0"/>
    <w:rsid w:val="00075B58"/>
    <w:rsid w:val="000760DF"/>
    <w:rsid w:val="0007642E"/>
    <w:rsid w:val="00076B79"/>
    <w:rsid w:val="00076CB3"/>
    <w:rsid w:val="00076F68"/>
    <w:rsid w:val="00077066"/>
    <w:rsid w:val="000774F6"/>
    <w:rsid w:val="0008025F"/>
    <w:rsid w:val="000807E4"/>
    <w:rsid w:val="00080CF0"/>
    <w:rsid w:val="00080EB0"/>
    <w:rsid w:val="00080EE8"/>
    <w:rsid w:val="00081057"/>
    <w:rsid w:val="000811D9"/>
    <w:rsid w:val="00081A0B"/>
    <w:rsid w:val="00081CA3"/>
    <w:rsid w:val="00081DDE"/>
    <w:rsid w:val="000824A8"/>
    <w:rsid w:val="000826C5"/>
    <w:rsid w:val="00082B42"/>
    <w:rsid w:val="00082F3E"/>
    <w:rsid w:val="000832A6"/>
    <w:rsid w:val="000832B7"/>
    <w:rsid w:val="000835A0"/>
    <w:rsid w:val="000836F1"/>
    <w:rsid w:val="000838E5"/>
    <w:rsid w:val="00083C6E"/>
    <w:rsid w:val="0008402F"/>
    <w:rsid w:val="00084641"/>
    <w:rsid w:val="00084D75"/>
    <w:rsid w:val="00085242"/>
    <w:rsid w:val="0008569E"/>
    <w:rsid w:val="000858FD"/>
    <w:rsid w:val="00085D61"/>
    <w:rsid w:val="00085F21"/>
    <w:rsid w:val="00086193"/>
    <w:rsid w:val="00086AE9"/>
    <w:rsid w:val="00086C10"/>
    <w:rsid w:val="00086CCA"/>
    <w:rsid w:val="00086D54"/>
    <w:rsid w:val="000870FA"/>
    <w:rsid w:val="00087418"/>
    <w:rsid w:val="0008746A"/>
    <w:rsid w:val="000878FD"/>
    <w:rsid w:val="00087D13"/>
    <w:rsid w:val="00090107"/>
    <w:rsid w:val="000902E9"/>
    <w:rsid w:val="00090A7F"/>
    <w:rsid w:val="00090B48"/>
    <w:rsid w:val="000910D1"/>
    <w:rsid w:val="00091455"/>
    <w:rsid w:val="000918EE"/>
    <w:rsid w:val="00091929"/>
    <w:rsid w:val="00091D43"/>
    <w:rsid w:val="00091F2C"/>
    <w:rsid w:val="00091FEF"/>
    <w:rsid w:val="0009219C"/>
    <w:rsid w:val="00092306"/>
    <w:rsid w:val="0009240B"/>
    <w:rsid w:val="000926A4"/>
    <w:rsid w:val="000927D6"/>
    <w:rsid w:val="0009296E"/>
    <w:rsid w:val="00093057"/>
    <w:rsid w:val="0009309C"/>
    <w:rsid w:val="00093147"/>
    <w:rsid w:val="000931A7"/>
    <w:rsid w:val="00093345"/>
    <w:rsid w:val="000935D6"/>
    <w:rsid w:val="00093D71"/>
    <w:rsid w:val="00093D98"/>
    <w:rsid w:val="00093E17"/>
    <w:rsid w:val="0009416B"/>
    <w:rsid w:val="00094219"/>
    <w:rsid w:val="0009425A"/>
    <w:rsid w:val="0009465B"/>
    <w:rsid w:val="000947B6"/>
    <w:rsid w:val="00094CBD"/>
    <w:rsid w:val="00094CD9"/>
    <w:rsid w:val="00094E8C"/>
    <w:rsid w:val="00094ED5"/>
    <w:rsid w:val="00095297"/>
    <w:rsid w:val="00095383"/>
    <w:rsid w:val="00095D30"/>
    <w:rsid w:val="00095EB8"/>
    <w:rsid w:val="000960DC"/>
    <w:rsid w:val="00096124"/>
    <w:rsid w:val="0009635A"/>
    <w:rsid w:val="0009704C"/>
    <w:rsid w:val="0009714E"/>
    <w:rsid w:val="00097387"/>
    <w:rsid w:val="00097C73"/>
    <w:rsid w:val="00097D1B"/>
    <w:rsid w:val="00097DA2"/>
    <w:rsid w:val="000A06DD"/>
    <w:rsid w:val="000A08BA"/>
    <w:rsid w:val="000A0994"/>
    <w:rsid w:val="000A0B5F"/>
    <w:rsid w:val="000A0CBC"/>
    <w:rsid w:val="000A0DA4"/>
    <w:rsid w:val="000A0DCA"/>
    <w:rsid w:val="000A0FBF"/>
    <w:rsid w:val="000A0FF2"/>
    <w:rsid w:val="000A13BE"/>
    <w:rsid w:val="000A15A9"/>
    <w:rsid w:val="000A1850"/>
    <w:rsid w:val="000A1F06"/>
    <w:rsid w:val="000A258B"/>
    <w:rsid w:val="000A258C"/>
    <w:rsid w:val="000A2F97"/>
    <w:rsid w:val="000A32E0"/>
    <w:rsid w:val="000A33C2"/>
    <w:rsid w:val="000A34FA"/>
    <w:rsid w:val="000A357A"/>
    <w:rsid w:val="000A38BB"/>
    <w:rsid w:val="000A3A2A"/>
    <w:rsid w:val="000A3AAD"/>
    <w:rsid w:val="000A3B9C"/>
    <w:rsid w:val="000A44B6"/>
    <w:rsid w:val="000A4751"/>
    <w:rsid w:val="000A47E6"/>
    <w:rsid w:val="000A482E"/>
    <w:rsid w:val="000A4D0E"/>
    <w:rsid w:val="000A5075"/>
    <w:rsid w:val="000A50A8"/>
    <w:rsid w:val="000A5399"/>
    <w:rsid w:val="000A565E"/>
    <w:rsid w:val="000A56E5"/>
    <w:rsid w:val="000A5731"/>
    <w:rsid w:val="000A58C0"/>
    <w:rsid w:val="000A5A62"/>
    <w:rsid w:val="000A5F68"/>
    <w:rsid w:val="000A6240"/>
    <w:rsid w:val="000A6324"/>
    <w:rsid w:val="000A63BC"/>
    <w:rsid w:val="000A65D1"/>
    <w:rsid w:val="000A66A9"/>
    <w:rsid w:val="000A67D4"/>
    <w:rsid w:val="000A6AFC"/>
    <w:rsid w:val="000A6B50"/>
    <w:rsid w:val="000A6D43"/>
    <w:rsid w:val="000A6FD7"/>
    <w:rsid w:val="000A7983"/>
    <w:rsid w:val="000A79F9"/>
    <w:rsid w:val="000A7B0C"/>
    <w:rsid w:val="000A7C1E"/>
    <w:rsid w:val="000A7E1C"/>
    <w:rsid w:val="000B01E6"/>
    <w:rsid w:val="000B0203"/>
    <w:rsid w:val="000B03C7"/>
    <w:rsid w:val="000B0CC2"/>
    <w:rsid w:val="000B0CE7"/>
    <w:rsid w:val="000B0D11"/>
    <w:rsid w:val="000B0D86"/>
    <w:rsid w:val="000B0E36"/>
    <w:rsid w:val="000B0F0A"/>
    <w:rsid w:val="000B0F4D"/>
    <w:rsid w:val="000B1078"/>
    <w:rsid w:val="000B119E"/>
    <w:rsid w:val="000B134B"/>
    <w:rsid w:val="000B17D9"/>
    <w:rsid w:val="000B1A45"/>
    <w:rsid w:val="000B1C6B"/>
    <w:rsid w:val="000B1C77"/>
    <w:rsid w:val="000B1D77"/>
    <w:rsid w:val="000B1DAB"/>
    <w:rsid w:val="000B2384"/>
    <w:rsid w:val="000B2396"/>
    <w:rsid w:val="000B2476"/>
    <w:rsid w:val="000B2629"/>
    <w:rsid w:val="000B26B0"/>
    <w:rsid w:val="000B27D4"/>
    <w:rsid w:val="000B2BF4"/>
    <w:rsid w:val="000B2CBB"/>
    <w:rsid w:val="000B2E73"/>
    <w:rsid w:val="000B2F08"/>
    <w:rsid w:val="000B30B9"/>
    <w:rsid w:val="000B31DA"/>
    <w:rsid w:val="000B3303"/>
    <w:rsid w:val="000B340B"/>
    <w:rsid w:val="000B3946"/>
    <w:rsid w:val="000B39D0"/>
    <w:rsid w:val="000B3BE2"/>
    <w:rsid w:val="000B3C98"/>
    <w:rsid w:val="000B414C"/>
    <w:rsid w:val="000B460B"/>
    <w:rsid w:val="000B482A"/>
    <w:rsid w:val="000B4A95"/>
    <w:rsid w:val="000B4BF2"/>
    <w:rsid w:val="000B4DD6"/>
    <w:rsid w:val="000B503A"/>
    <w:rsid w:val="000B539C"/>
    <w:rsid w:val="000B55F4"/>
    <w:rsid w:val="000B563A"/>
    <w:rsid w:val="000B60DC"/>
    <w:rsid w:val="000B60FB"/>
    <w:rsid w:val="000B61DF"/>
    <w:rsid w:val="000B6336"/>
    <w:rsid w:val="000B63DF"/>
    <w:rsid w:val="000B6486"/>
    <w:rsid w:val="000B6811"/>
    <w:rsid w:val="000B697B"/>
    <w:rsid w:val="000B6AD7"/>
    <w:rsid w:val="000B6E76"/>
    <w:rsid w:val="000B6EA0"/>
    <w:rsid w:val="000B6F6A"/>
    <w:rsid w:val="000B7382"/>
    <w:rsid w:val="000B74C4"/>
    <w:rsid w:val="000B7606"/>
    <w:rsid w:val="000B7A82"/>
    <w:rsid w:val="000B7D4C"/>
    <w:rsid w:val="000C021F"/>
    <w:rsid w:val="000C0472"/>
    <w:rsid w:val="000C04C4"/>
    <w:rsid w:val="000C04D2"/>
    <w:rsid w:val="000C082B"/>
    <w:rsid w:val="000C0BED"/>
    <w:rsid w:val="000C0D06"/>
    <w:rsid w:val="000C0DDC"/>
    <w:rsid w:val="000C1564"/>
    <w:rsid w:val="000C1870"/>
    <w:rsid w:val="000C1876"/>
    <w:rsid w:val="000C1A8F"/>
    <w:rsid w:val="000C1D67"/>
    <w:rsid w:val="000C1DAC"/>
    <w:rsid w:val="000C1F26"/>
    <w:rsid w:val="000C214E"/>
    <w:rsid w:val="000C2230"/>
    <w:rsid w:val="000C24D8"/>
    <w:rsid w:val="000C2945"/>
    <w:rsid w:val="000C2A56"/>
    <w:rsid w:val="000C2C95"/>
    <w:rsid w:val="000C2CB5"/>
    <w:rsid w:val="000C2F3F"/>
    <w:rsid w:val="000C300E"/>
    <w:rsid w:val="000C32DE"/>
    <w:rsid w:val="000C35B1"/>
    <w:rsid w:val="000C367C"/>
    <w:rsid w:val="000C36D3"/>
    <w:rsid w:val="000C38E2"/>
    <w:rsid w:val="000C3B78"/>
    <w:rsid w:val="000C40BA"/>
    <w:rsid w:val="000C4699"/>
    <w:rsid w:val="000C47A2"/>
    <w:rsid w:val="000C4AEB"/>
    <w:rsid w:val="000C4DA3"/>
    <w:rsid w:val="000C5112"/>
    <w:rsid w:val="000C549D"/>
    <w:rsid w:val="000C54B8"/>
    <w:rsid w:val="000C566D"/>
    <w:rsid w:val="000C56B7"/>
    <w:rsid w:val="000C570B"/>
    <w:rsid w:val="000C5797"/>
    <w:rsid w:val="000C5A0B"/>
    <w:rsid w:val="000C5B2D"/>
    <w:rsid w:val="000C63E1"/>
    <w:rsid w:val="000C67EA"/>
    <w:rsid w:val="000C6C44"/>
    <w:rsid w:val="000C6DE2"/>
    <w:rsid w:val="000C6F65"/>
    <w:rsid w:val="000C7172"/>
    <w:rsid w:val="000C7541"/>
    <w:rsid w:val="000C7F82"/>
    <w:rsid w:val="000D025B"/>
    <w:rsid w:val="000D05CA"/>
    <w:rsid w:val="000D07FD"/>
    <w:rsid w:val="000D085B"/>
    <w:rsid w:val="000D0CD5"/>
    <w:rsid w:val="000D0E90"/>
    <w:rsid w:val="000D1006"/>
    <w:rsid w:val="000D1365"/>
    <w:rsid w:val="000D16A7"/>
    <w:rsid w:val="000D17BA"/>
    <w:rsid w:val="000D1847"/>
    <w:rsid w:val="000D1A7E"/>
    <w:rsid w:val="000D1B5D"/>
    <w:rsid w:val="000D1C74"/>
    <w:rsid w:val="000D2350"/>
    <w:rsid w:val="000D2744"/>
    <w:rsid w:val="000D275D"/>
    <w:rsid w:val="000D33E1"/>
    <w:rsid w:val="000D34E9"/>
    <w:rsid w:val="000D396E"/>
    <w:rsid w:val="000D39D1"/>
    <w:rsid w:val="000D3AF6"/>
    <w:rsid w:val="000D3C08"/>
    <w:rsid w:val="000D42BD"/>
    <w:rsid w:val="000D4673"/>
    <w:rsid w:val="000D46F0"/>
    <w:rsid w:val="000D4775"/>
    <w:rsid w:val="000D47F8"/>
    <w:rsid w:val="000D4825"/>
    <w:rsid w:val="000D4EF6"/>
    <w:rsid w:val="000D4F14"/>
    <w:rsid w:val="000D515E"/>
    <w:rsid w:val="000D5804"/>
    <w:rsid w:val="000D5901"/>
    <w:rsid w:val="000D599B"/>
    <w:rsid w:val="000D5ACD"/>
    <w:rsid w:val="000D5EC3"/>
    <w:rsid w:val="000D60F7"/>
    <w:rsid w:val="000D63CC"/>
    <w:rsid w:val="000D63DD"/>
    <w:rsid w:val="000D68C7"/>
    <w:rsid w:val="000D7517"/>
    <w:rsid w:val="000D7637"/>
    <w:rsid w:val="000D7919"/>
    <w:rsid w:val="000D7B79"/>
    <w:rsid w:val="000D7C97"/>
    <w:rsid w:val="000D7D79"/>
    <w:rsid w:val="000E028C"/>
    <w:rsid w:val="000E03A8"/>
    <w:rsid w:val="000E040B"/>
    <w:rsid w:val="000E048F"/>
    <w:rsid w:val="000E062B"/>
    <w:rsid w:val="000E0A62"/>
    <w:rsid w:val="000E1355"/>
    <w:rsid w:val="000E1655"/>
    <w:rsid w:val="000E19A2"/>
    <w:rsid w:val="000E1B8F"/>
    <w:rsid w:val="000E1D75"/>
    <w:rsid w:val="000E1DE0"/>
    <w:rsid w:val="000E1FB6"/>
    <w:rsid w:val="000E2858"/>
    <w:rsid w:val="000E2CAB"/>
    <w:rsid w:val="000E2D89"/>
    <w:rsid w:val="000E2EC2"/>
    <w:rsid w:val="000E3354"/>
    <w:rsid w:val="000E3558"/>
    <w:rsid w:val="000E38DA"/>
    <w:rsid w:val="000E4088"/>
    <w:rsid w:val="000E4201"/>
    <w:rsid w:val="000E4632"/>
    <w:rsid w:val="000E49F6"/>
    <w:rsid w:val="000E4D4E"/>
    <w:rsid w:val="000E517B"/>
    <w:rsid w:val="000E54A5"/>
    <w:rsid w:val="000E59F1"/>
    <w:rsid w:val="000E5EB2"/>
    <w:rsid w:val="000E5F26"/>
    <w:rsid w:val="000E5FB9"/>
    <w:rsid w:val="000E62F8"/>
    <w:rsid w:val="000E6560"/>
    <w:rsid w:val="000E65A3"/>
    <w:rsid w:val="000E695F"/>
    <w:rsid w:val="000E6A4E"/>
    <w:rsid w:val="000E6AE6"/>
    <w:rsid w:val="000E6C46"/>
    <w:rsid w:val="000E7014"/>
    <w:rsid w:val="000E705B"/>
    <w:rsid w:val="000E729B"/>
    <w:rsid w:val="000E72D5"/>
    <w:rsid w:val="000E7CC8"/>
    <w:rsid w:val="000E7EB2"/>
    <w:rsid w:val="000E7EFD"/>
    <w:rsid w:val="000F053F"/>
    <w:rsid w:val="000F08A6"/>
    <w:rsid w:val="000F0A2A"/>
    <w:rsid w:val="000F0F9E"/>
    <w:rsid w:val="000F159B"/>
    <w:rsid w:val="000F1936"/>
    <w:rsid w:val="000F1A76"/>
    <w:rsid w:val="000F1C91"/>
    <w:rsid w:val="000F1F97"/>
    <w:rsid w:val="000F200F"/>
    <w:rsid w:val="000F24F8"/>
    <w:rsid w:val="000F2804"/>
    <w:rsid w:val="000F2864"/>
    <w:rsid w:val="000F29A6"/>
    <w:rsid w:val="000F2A44"/>
    <w:rsid w:val="000F2B7A"/>
    <w:rsid w:val="000F2C84"/>
    <w:rsid w:val="000F2C8B"/>
    <w:rsid w:val="000F2D18"/>
    <w:rsid w:val="000F2EF5"/>
    <w:rsid w:val="000F2F7C"/>
    <w:rsid w:val="000F2FAE"/>
    <w:rsid w:val="000F3041"/>
    <w:rsid w:val="000F3383"/>
    <w:rsid w:val="000F3389"/>
    <w:rsid w:val="000F37F5"/>
    <w:rsid w:val="000F47D4"/>
    <w:rsid w:val="000F4A2E"/>
    <w:rsid w:val="000F4B86"/>
    <w:rsid w:val="000F4BD2"/>
    <w:rsid w:val="000F537F"/>
    <w:rsid w:val="000F5555"/>
    <w:rsid w:val="000F570B"/>
    <w:rsid w:val="000F5C4D"/>
    <w:rsid w:val="000F5E9E"/>
    <w:rsid w:val="000F5FFE"/>
    <w:rsid w:val="000F65D9"/>
    <w:rsid w:val="000F6769"/>
    <w:rsid w:val="000F6780"/>
    <w:rsid w:val="000F6905"/>
    <w:rsid w:val="000F6F15"/>
    <w:rsid w:val="000F72D3"/>
    <w:rsid w:val="000F748E"/>
    <w:rsid w:val="000F755F"/>
    <w:rsid w:val="000F76F3"/>
    <w:rsid w:val="000F79BE"/>
    <w:rsid w:val="000F7B4C"/>
    <w:rsid w:val="00100534"/>
    <w:rsid w:val="00100686"/>
    <w:rsid w:val="001006A2"/>
    <w:rsid w:val="00100B2F"/>
    <w:rsid w:val="00100C9C"/>
    <w:rsid w:val="00100EDB"/>
    <w:rsid w:val="001010D9"/>
    <w:rsid w:val="001019A9"/>
    <w:rsid w:val="00101EDC"/>
    <w:rsid w:val="00101F8B"/>
    <w:rsid w:val="001023A8"/>
    <w:rsid w:val="00102482"/>
    <w:rsid w:val="0010269E"/>
    <w:rsid w:val="001026A5"/>
    <w:rsid w:val="001027BB"/>
    <w:rsid w:val="00102A7C"/>
    <w:rsid w:val="00102D1E"/>
    <w:rsid w:val="0010312B"/>
    <w:rsid w:val="00103141"/>
    <w:rsid w:val="001031D4"/>
    <w:rsid w:val="001032B5"/>
    <w:rsid w:val="001034A3"/>
    <w:rsid w:val="00103582"/>
    <w:rsid w:val="00103D94"/>
    <w:rsid w:val="00103F19"/>
    <w:rsid w:val="00103F51"/>
    <w:rsid w:val="001043C3"/>
    <w:rsid w:val="0010441D"/>
    <w:rsid w:val="001044C8"/>
    <w:rsid w:val="00104C35"/>
    <w:rsid w:val="001051CE"/>
    <w:rsid w:val="001051FD"/>
    <w:rsid w:val="00105319"/>
    <w:rsid w:val="00105433"/>
    <w:rsid w:val="00105895"/>
    <w:rsid w:val="0010593E"/>
    <w:rsid w:val="00105C1E"/>
    <w:rsid w:val="00105CD3"/>
    <w:rsid w:val="00105E0C"/>
    <w:rsid w:val="00105E49"/>
    <w:rsid w:val="00105F44"/>
    <w:rsid w:val="00105FD8"/>
    <w:rsid w:val="00106034"/>
    <w:rsid w:val="0010631C"/>
    <w:rsid w:val="001064A1"/>
    <w:rsid w:val="00106514"/>
    <w:rsid w:val="00107552"/>
    <w:rsid w:val="00107715"/>
    <w:rsid w:val="00107901"/>
    <w:rsid w:val="00107CC6"/>
    <w:rsid w:val="00107F77"/>
    <w:rsid w:val="00107FC2"/>
    <w:rsid w:val="001100A5"/>
    <w:rsid w:val="00110150"/>
    <w:rsid w:val="001101FF"/>
    <w:rsid w:val="0011030A"/>
    <w:rsid w:val="001106DC"/>
    <w:rsid w:val="00110AF3"/>
    <w:rsid w:val="00111045"/>
    <w:rsid w:val="001110F0"/>
    <w:rsid w:val="001116C7"/>
    <w:rsid w:val="00111AAC"/>
    <w:rsid w:val="00111D08"/>
    <w:rsid w:val="00111EDD"/>
    <w:rsid w:val="00112262"/>
    <w:rsid w:val="001122DD"/>
    <w:rsid w:val="00112650"/>
    <w:rsid w:val="00112F8D"/>
    <w:rsid w:val="00113034"/>
    <w:rsid w:val="001130A1"/>
    <w:rsid w:val="00113A1D"/>
    <w:rsid w:val="00113C31"/>
    <w:rsid w:val="001142E6"/>
    <w:rsid w:val="00114495"/>
    <w:rsid w:val="0011475B"/>
    <w:rsid w:val="00114883"/>
    <w:rsid w:val="00114B5F"/>
    <w:rsid w:val="00114E2A"/>
    <w:rsid w:val="00114E90"/>
    <w:rsid w:val="00115029"/>
    <w:rsid w:val="00115085"/>
    <w:rsid w:val="0011561E"/>
    <w:rsid w:val="00115A14"/>
    <w:rsid w:val="00115B01"/>
    <w:rsid w:val="00115B2C"/>
    <w:rsid w:val="00115B52"/>
    <w:rsid w:val="00115C77"/>
    <w:rsid w:val="00115EA6"/>
    <w:rsid w:val="001163A1"/>
    <w:rsid w:val="001168D7"/>
    <w:rsid w:val="00116D06"/>
    <w:rsid w:val="00116F74"/>
    <w:rsid w:val="001171A3"/>
    <w:rsid w:val="001176BA"/>
    <w:rsid w:val="00117750"/>
    <w:rsid w:val="00117954"/>
    <w:rsid w:val="001179AE"/>
    <w:rsid w:val="00117C2E"/>
    <w:rsid w:val="00117D44"/>
    <w:rsid w:val="0012087D"/>
    <w:rsid w:val="00120C5D"/>
    <w:rsid w:val="001211C9"/>
    <w:rsid w:val="00121681"/>
    <w:rsid w:val="00121A3E"/>
    <w:rsid w:val="00121B7B"/>
    <w:rsid w:val="00121FE1"/>
    <w:rsid w:val="001227E6"/>
    <w:rsid w:val="001227F4"/>
    <w:rsid w:val="00122B11"/>
    <w:rsid w:val="00122DF5"/>
    <w:rsid w:val="00122ED6"/>
    <w:rsid w:val="001234C0"/>
    <w:rsid w:val="001237F3"/>
    <w:rsid w:val="00123AA9"/>
    <w:rsid w:val="001240EC"/>
    <w:rsid w:val="001242ED"/>
    <w:rsid w:val="00124628"/>
    <w:rsid w:val="00124650"/>
    <w:rsid w:val="00124DC4"/>
    <w:rsid w:val="00125A6B"/>
    <w:rsid w:val="00125AB7"/>
    <w:rsid w:val="00125CE8"/>
    <w:rsid w:val="00126219"/>
    <w:rsid w:val="0012637E"/>
    <w:rsid w:val="00126724"/>
    <w:rsid w:val="00126844"/>
    <w:rsid w:val="00126CC3"/>
    <w:rsid w:val="00126EE2"/>
    <w:rsid w:val="001272B2"/>
    <w:rsid w:val="001273AE"/>
    <w:rsid w:val="0012797F"/>
    <w:rsid w:val="00127A56"/>
    <w:rsid w:val="00127E94"/>
    <w:rsid w:val="001301FD"/>
    <w:rsid w:val="00130408"/>
    <w:rsid w:val="0013048D"/>
    <w:rsid w:val="00130890"/>
    <w:rsid w:val="00130B69"/>
    <w:rsid w:val="001312D3"/>
    <w:rsid w:val="00131569"/>
    <w:rsid w:val="00131EE6"/>
    <w:rsid w:val="00132246"/>
    <w:rsid w:val="001323B5"/>
    <w:rsid w:val="001324BA"/>
    <w:rsid w:val="00132EA1"/>
    <w:rsid w:val="00132F58"/>
    <w:rsid w:val="001333B1"/>
    <w:rsid w:val="001335F1"/>
    <w:rsid w:val="00133AB6"/>
    <w:rsid w:val="00133DFC"/>
    <w:rsid w:val="00133F02"/>
    <w:rsid w:val="001344B0"/>
    <w:rsid w:val="001349A7"/>
    <w:rsid w:val="00134C7B"/>
    <w:rsid w:val="00134F71"/>
    <w:rsid w:val="0013502D"/>
    <w:rsid w:val="00135424"/>
    <w:rsid w:val="00135ADA"/>
    <w:rsid w:val="00135DA6"/>
    <w:rsid w:val="00135F0D"/>
    <w:rsid w:val="00136304"/>
    <w:rsid w:val="00136356"/>
    <w:rsid w:val="001369A9"/>
    <w:rsid w:val="00136A73"/>
    <w:rsid w:val="00136B48"/>
    <w:rsid w:val="00136F02"/>
    <w:rsid w:val="00137011"/>
    <w:rsid w:val="0013714B"/>
    <w:rsid w:val="00137499"/>
    <w:rsid w:val="00137898"/>
    <w:rsid w:val="00137B42"/>
    <w:rsid w:val="00137C25"/>
    <w:rsid w:val="00141218"/>
    <w:rsid w:val="00141496"/>
    <w:rsid w:val="00141758"/>
    <w:rsid w:val="0014182F"/>
    <w:rsid w:val="001418BB"/>
    <w:rsid w:val="00141B07"/>
    <w:rsid w:val="00141D78"/>
    <w:rsid w:val="00141F18"/>
    <w:rsid w:val="00142033"/>
    <w:rsid w:val="001432AA"/>
    <w:rsid w:val="00143551"/>
    <w:rsid w:val="00143576"/>
    <w:rsid w:val="00143647"/>
    <w:rsid w:val="0014365E"/>
    <w:rsid w:val="001436AB"/>
    <w:rsid w:val="001436C3"/>
    <w:rsid w:val="0014374E"/>
    <w:rsid w:val="00143763"/>
    <w:rsid w:val="00143B81"/>
    <w:rsid w:val="00143BD0"/>
    <w:rsid w:val="00143C17"/>
    <w:rsid w:val="00143DC5"/>
    <w:rsid w:val="00143EE1"/>
    <w:rsid w:val="00144035"/>
    <w:rsid w:val="0014428F"/>
    <w:rsid w:val="001445EF"/>
    <w:rsid w:val="00144852"/>
    <w:rsid w:val="001448C8"/>
    <w:rsid w:val="00144A80"/>
    <w:rsid w:val="00144C93"/>
    <w:rsid w:val="00144EAF"/>
    <w:rsid w:val="00145194"/>
    <w:rsid w:val="00145211"/>
    <w:rsid w:val="0014522A"/>
    <w:rsid w:val="00145720"/>
    <w:rsid w:val="001457FA"/>
    <w:rsid w:val="00145905"/>
    <w:rsid w:val="001459C4"/>
    <w:rsid w:val="00146028"/>
    <w:rsid w:val="00146120"/>
    <w:rsid w:val="001461F7"/>
    <w:rsid w:val="0014639F"/>
    <w:rsid w:val="001463EF"/>
    <w:rsid w:val="001464BE"/>
    <w:rsid w:val="0014655C"/>
    <w:rsid w:val="00146771"/>
    <w:rsid w:val="00146D7B"/>
    <w:rsid w:val="00146DC4"/>
    <w:rsid w:val="00146E31"/>
    <w:rsid w:val="001470FF"/>
    <w:rsid w:val="0014724D"/>
    <w:rsid w:val="00147603"/>
    <w:rsid w:val="00147707"/>
    <w:rsid w:val="00147B50"/>
    <w:rsid w:val="00147C27"/>
    <w:rsid w:val="00147DCA"/>
    <w:rsid w:val="0015011F"/>
    <w:rsid w:val="00150351"/>
    <w:rsid w:val="00150B18"/>
    <w:rsid w:val="00150E07"/>
    <w:rsid w:val="00150F1A"/>
    <w:rsid w:val="001511EC"/>
    <w:rsid w:val="00151DA2"/>
    <w:rsid w:val="00151E8B"/>
    <w:rsid w:val="001521EF"/>
    <w:rsid w:val="00152305"/>
    <w:rsid w:val="0015258D"/>
    <w:rsid w:val="00152C0A"/>
    <w:rsid w:val="00152C0F"/>
    <w:rsid w:val="0015321C"/>
    <w:rsid w:val="0015346F"/>
    <w:rsid w:val="00153658"/>
    <w:rsid w:val="00153930"/>
    <w:rsid w:val="00153DA6"/>
    <w:rsid w:val="00153F27"/>
    <w:rsid w:val="00153F5C"/>
    <w:rsid w:val="00153FD0"/>
    <w:rsid w:val="001543BB"/>
    <w:rsid w:val="00154626"/>
    <w:rsid w:val="001546EF"/>
    <w:rsid w:val="0015495E"/>
    <w:rsid w:val="00154E19"/>
    <w:rsid w:val="00154E9F"/>
    <w:rsid w:val="00155307"/>
    <w:rsid w:val="00155371"/>
    <w:rsid w:val="00155597"/>
    <w:rsid w:val="00155704"/>
    <w:rsid w:val="00155759"/>
    <w:rsid w:val="00155B22"/>
    <w:rsid w:val="00155BBB"/>
    <w:rsid w:val="00155D01"/>
    <w:rsid w:val="00155D23"/>
    <w:rsid w:val="00155F65"/>
    <w:rsid w:val="00156163"/>
    <w:rsid w:val="0015658E"/>
    <w:rsid w:val="00156729"/>
    <w:rsid w:val="001567E4"/>
    <w:rsid w:val="00157519"/>
    <w:rsid w:val="0015763A"/>
    <w:rsid w:val="00157B6E"/>
    <w:rsid w:val="00157EBC"/>
    <w:rsid w:val="00160199"/>
    <w:rsid w:val="001601C7"/>
    <w:rsid w:val="00160287"/>
    <w:rsid w:val="001604DF"/>
    <w:rsid w:val="00160615"/>
    <w:rsid w:val="001606FA"/>
    <w:rsid w:val="0016075D"/>
    <w:rsid w:val="00160EFB"/>
    <w:rsid w:val="0016100F"/>
    <w:rsid w:val="00161589"/>
    <w:rsid w:val="001617AA"/>
    <w:rsid w:val="00161919"/>
    <w:rsid w:val="0016197C"/>
    <w:rsid w:val="00162508"/>
    <w:rsid w:val="001625EA"/>
    <w:rsid w:val="00162C1E"/>
    <w:rsid w:val="001630CE"/>
    <w:rsid w:val="00163320"/>
    <w:rsid w:val="00163394"/>
    <w:rsid w:val="001635E0"/>
    <w:rsid w:val="00163831"/>
    <w:rsid w:val="00163869"/>
    <w:rsid w:val="0016399B"/>
    <w:rsid w:val="001639C8"/>
    <w:rsid w:val="001639CC"/>
    <w:rsid w:val="00163BD0"/>
    <w:rsid w:val="00163C45"/>
    <w:rsid w:val="00163F45"/>
    <w:rsid w:val="001643A1"/>
    <w:rsid w:val="001645C1"/>
    <w:rsid w:val="0016471A"/>
    <w:rsid w:val="00164FBF"/>
    <w:rsid w:val="001653EE"/>
    <w:rsid w:val="001655D9"/>
    <w:rsid w:val="001657F7"/>
    <w:rsid w:val="00165B3A"/>
    <w:rsid w:val="00165C33"/>
    <w:rsid w:val="0016618B"/>
    <w:rsid w:val="0016624B"/>
    <w:rsid w:val="00166559"/>
    <w:rsid w:val="0016666F"/>
    <w:rsid w:val="001666D8"/>
    <w:rsid w:val="0016674B"/>
    <w:rsid w:val="00166821"/>
    <w:rsid w:val="001668AF"/>
    <w:rsid w:val="00166CC5"/>
    <w:rsid w:val="00166DDB"/>
    <w:rsid w:val="0016722B"/>
    <w:rsid w:val="0016729A"/>
    <w:rsid w:val="001672E0"/>
    <w:rsid w:val="0016760B"/>
    <w:rsid w:val="001677E9"/>
    <w:rsid w:val="00167CA7"/>
    <w:rsid w:val="00167DE0"/>
    <w:rsid w:val="00167E9C"/>
    <w:rsid w:val="00167F29"/>
    <w:rsid w:val="00167F71"/>
    <w:rsid w:val="001702AA"/>
    <w:rsid w:val="00170A8A"/>
    <w:rsid w:val="00170D64"/>
    <w:rsid w:val="00170E0F"/>
    <w:rsid w:val="00170EAF"/>
    <w:rsid w:val="00171473"/>
    <w:rsid w:val="0017183C"/>
    <w:rsid w:val="0017183D"/>
    <w:rsid w:val="00171858"/>
    <w:rsid w:val="00171AFE"/>
    <w:rsid w:val="00171BE9"/>
    <w:rsid w:val="00171EBC"/>
    <w:rsid w:val="001722C3"/>
    <w:rsid w:val="001725F7"/>
    <w:rsid w:val="001728FF"/>
    <w:rsid w:val="0017293C"/>
    <w:rsid w:val="00172E0E"/>
    <w:rsid w:val="001730AE"/>
    <w:rsid w:val="0017311F"/>
    <w:rsid w:val="00173548"/>
    <w:rsid w:val="001737A7"/>
    <w:rsid w:val="00173CB2"/>
    <w:rsid w:val="00173DCB"/>
    <w:rsid w:val="001745F1"/>
    <w:rsid w:val="001745FA"/>
    <w:rsid w:val="001749CD"/>
    <w:rsid w:val="00174A20"/>
    <w:rsid w:val="00174B3A"/>
    <w:rsid w:val="00174E34"/>
    <w:rsid w:val="00174ED5"/>
    <w:rsid w:val="00174FF5"/>
    <w:rsid w:val="0017564D"/>
    <w:rsid w:val="00175690"/>
    <w:rsid w:val="001757B8"/>
    <w:rsid w:val="00175B1E"/>
    <w:rsid w:val="00175BC3"/>
    <w:rsid w:val="00175C1B"/>
    <w:rsid w:val="00175D6C"/>
    <w:rsid w:val="00175E7C"/>
    <w:rsid w:val="00175EF7"/>
    <w:rsid w:val="001762EA"/>
    <w:rsid w:val="0017688D"/>
    <w:rsid w:val="001769BB"/>
    <w:rsid w:val="00176E32"/>
    <w:rsid w:val="00176E62"/>
    <w:rsid w:val="00177228"/>
    <w:rsid w:val="001774C5"/>
    <w:rsid w:val="001775E9"/>
    <w:rsid w:val="001776CE"/>
    <w:rsid w:val="00177711"/>
    <w:rsid w:val="0017793E"/>
    <w:rsid w:val="00177BB6"/>
    <w:rsid w:val="00177C5A"/>
    <w:rsid w:val="00180104"/>
    <w:rsid w:val="001801A5"/>
    <w:rsid w:val="001801AB"/>
    <w:rsid w:val="001802B3"/>
    <w:rsid w:val="00180559"/>
    <w:rsid w:val="001805AA"/>
    <w:rsid w:val="00180875"/>
    <w:rsid w:val="0018092C"/>
    <w:rsid w:val="00180A2F"/>
    <w:rsid w:val="00180C9B"/>
    <w:rsid w:val="0018120B"/>
    <w:rsid w:val="001812B5"/>
    <w:rsid w:val="0018133D"/>
    <w:rsid w:val="00181525"/>
    <w:rsid w:val="00181593"/>
    <w:rsid w:val="0018162B"/>
    <w:rsid w:val="00181853"/>
    <w:rsid w:val="0018203B"/>
    <w:rsid w:val="00182260"/>
    <w:rsid w:val="00182929"/>
    <w:rsid w:val="001829C0"/>
    <w:rsid w:val="001829F7"/>
    <w:rsid w:val="00182BA2"/>
    <w:rsid w:val="00182F78"/>
    <w:rsid w:val="00182FCE"/>
    <w:rsid w:val="00183145"/>
    <w:rsid w:val="0018337B"/>
    <w:rsid w:val="0018343F"/>
    <w:rsid w:val="001834E0"/>
    <w:rsid w:val="001837BF"/>
    <w:rsid w:val="00183823"/>
    <w:rsid w:val="001842A4"/>
    <w:rsid w:val="0018443C"/>
    <w:rsid w:val="00184730"/>
    <w:rsid w:val="00185219"/>
    <w:rsid w:val="0018591F"/>
    <w:rsid w:val="00185AC2"/>
    <w:rsid w:val="00185F4E"/>
    <w:rsid w:val="001861B8"/>
    <w:rsid w:val="00186334"/>
    <w:rsid w:val="00186566"/>
    <w:rsid w:val="00186580"/>
    <w:rsid w:val="00186591"/>
    <w:rsid w:val="00186656"/>
    <w:rsid w:val="001868C2"/>
    <w:rsid w:val="00186917"/>
    <w:rsid w:val="00186EDE"/>
    <w:rsid w:val="00187237"/>
    <w:rsid w:val="00187671"/>
    <w:rsid w:val="0018767D"/>
    <w:rsid w:val="0018788C"/>
    <w:rsid w:val="00187DE6"/>
    <w:rsid w:val="0019008F"/>
    <w:rsid w:val="0019018F"/>
    <w:rsid w:val="0019031F"/>
    <w:rsid w:val="00190634"/>
    <w:rsid w:val="00190812"/>
    <w:rsid w:val="001908F9"/>
    <w:rsid w:val="00190AF7"/>
    <w:rsid w:val="00190B49"/>
    <w:rsid w:val="00190C50"/>
    <w:rsid w:val="00190DE1"/>
    <w:rsid w:val="00190EFD"/>
    <w:rsid w:val="0019108A"/>
    <w:rsid w:val="0019111D"/>
    <w:rsid w:val="0019133C"/>
    <w:rsid w:val="00191355"/>
    <w:rsid w:val="00191A80"/>
    <w:rsid w:val="00192027"/>
    <w:rsid w:val="001921FF"/>
    <w:rsid w:val="00192535"/>
    <w:rsid w:val="00192830"/>
    <w:rsid w:val="00193431"/>
    <w:rsid w:val="00193BA6"/>
    <w:rsid w:val="00194473"/>
    <w:rsid w:val="00194491"/>
    <w:rsid w:val="001947AD"/>
    <w:rsid w:val="00194801"/>
    <w:rsid w:val="001948BE"/>
    <w:rsid w:val="001948C2"/>
    <w:rsid w:val="001949C0"/>
    <w:rsid w:val="00194AA2"/>
    <w:rsid w:val="00194B9D"/>
    <w:rsid w:val="00194BE8"/>
    <w:rsid w:val="001950E3"/>
    <w:rsid w:val="00195633"/>
    <w:rsid w:val="00195743"/>
    <w:rsid w:val="00195810"/>
    <w:rsid w:val="00195AFD"/>
    <w:rsid w:val="00195C4E"/>
    <w:rsid w:val="0019663F"/>
    <w:rsid w:val="0019664F"/>
    <w:rsid w:val="0019686B"/>
    <w:rsid w:val="00196A5E"/>
    <w:rsid w:val="00196F87"/>
    <w:rsid w:val="0019707E"/>
    <w:rsid w:val="00197118"/>
    <w:rsid w:val="0019722E"/>
    <w:rsid w:val="00197279"/>
    <w:rsid w:val="0019735E"/>
    <w:rsid w:val="00197472"/>
    <w:rsid w:val="00197C84"/>
    <w:rsid w:val="00197EC9"/>
    <w:rsid w:val="00197F82"/>
    <w:rsid w:val="001A028A"/>
    <w:rsid w:val="001A0428"/>
    <w:rsid w:val="001A0544"/>
    <w:rsid w:val="001A0569"/>
    <w:rsid w:val="001A065D"/>
    <w:rsid w:val="001A09F0"/>
    <w:rsid w:val="001A0D56"/>
    <w:rsid w:val="001A0E9C"/>
    <w:rsid w:val="001A106B"/>
    <w:rsid w:val="001A15FA"/>
    <w:rsid w:val="001A18E9"/>
    <w:rsid w:val="001A1A76"/>
    <w:rsid w:val="001A1AC2"/>
    <w:rsid w:val="001A1B9C"/>
    <w:rsid w:val="001A1CE9"/>
    <w:rsid w:val="001A1D81"/>
    <w:rsid w:val="001A1E48"/>
    <w:rsid w:val="001A1FBE"/>
    <w:rsid w:val="001A2A4F"/>
    <w:rsid w:val="001A2F7A"/>
    <w:rsid w:val="001A2FDA"/>
    <w:rsid w:val="001A38CC"/>
    <w:rsid w:val="001A4022"/>
    <w:rsid w:val="001A4466"/>
    <w:rsid w:val="001A4A0F"/>
    <w:rsid w:val="001A4AEE"/>
    <w:rsid w:val="001A4CE7"/>
    <w:rsid w:val="001A4D35"/>
    <w:rsid w:val="001A58C5"/>
    <w:rsid w:val="001A5D33"/>
    <w:rsid w:val="001A5E90"/>
    <w:rsid w:val="001A64B9"/>
    <w:rsid w:val="001A6BDA"/>
    <w:rsid w:val="001A6C63"/>
    <w:rsid w:val="001A6D58"/>
    <w:rsid w:val="001A7089"/>
    <w:rsid w:val="001A71AD"/>
    <w:rsid w:val="001A7255"/>
    <w:rsid w:val="001A72FE"/>
    <w:rsid w:val="001A7C6F"/>
    <w:rsid w:val="001A7E82"/>
    <w:rsid w:val="001B00E2"/>
    <w:rsid w:val="001B01FC"/>
    <w:rsid w:val="001B020F"/>
    <w:rsid w:val="001B0215"/>
    <w:rsid w:val="001B03D3"/>
    <w:rsid w:val="001B0530"/>
    <w:rsid w:val="001B07FB"/>
    <w:rsid w:val="001B08C4"/>
    <w:rsid w:val="001B0B31"/>
    <w:rsid w:val="001B0BCB"/>
    <w:rsid w:val="001B0D0F"/>
    <w:rsid w:val="001B0F1A"/>
    <w:rsid w:val="001B13D3"/>
    <w:rsid w:val="001B14BF"/>
    <w:rsid w:val="001B1B41"/>
    <w:rsid w:val="001B1E7F"/>
    <w:rsid w:val="001B1F5D"/>
    <w:rsid w:val="001B2087"/>
    <w:rsid w:val="001B280E"/>
    <w:rsid w:val="001B2955"/>
    <w:rsid w:val="001B2DD4"/>
    <w:rsid w:val="001B34D4"/>
    <w:rsid w:val="001B39F2"/>
    <w:rsid w:val="001B3EF6"/>
    <w:rsid w:val="001B41ED"/>
    <w:rsid w:val="001B4644"/>
    <w:rsid w:val="001B4693"/>
    <w:rsid w:val="001B488B"/>
    <w:rsid w:val="001B496D"/>
    <w:rsid w:val="001B4B9A"/>
    <w:rsid w:val="001B4CF8"/>
    <w:rsid w:val="001B4E08"/>
    <w:rsid w:val="001B53D5"/>
    <w:rsid w:val="001B5496"/>
    <w:rsid w:val="001B5778"/>
    <w:rsid w:val="001B5ACC"/>
    <w:rsid w:val="001B5B94"/>
    <w:rsid w:val="001B5E6F"/>
    <w:rsid w:val="001B5E98"/>
    <w:rsid w:val="001B5EDB"/>
    <w:rsid w:val="001B63C2"/>
    <w:rsid w:val="001B65E6"/>
    <w:rsid w:val="001B6674"/>
    <w:rsid w:val="001B67DB"/>
    <w:rsid w:val="001B7054"/>
    <w:rsid w:val="001B79CB"/>
    <w:rsid w:val="001B7D72"/>
    <w:rsid w:val="001B7D7F"/>
    <w:rsid w:val="001C008C"/>
    <w:rsid w:val="001C02C3"/>
    <w:rsid w:val="001C03D7"/>
    <w:rsid w:val="001C08AC"/>
    <w:rsid w:val="001C0945"/>
    <w:rsid w:val="001C0E52"/>
    <w:rsid w:val="001C114C"/>
    <w:rsid w:val="001C16D6"/>
    <w:rsid w:val="001C1A6E"/>
    <w:rsid w:val="001C1D40"/>
    <w:rsid w:val="001C1DA1"/>
    <w:rsid w:val="001C1F1F"/>
    <w:rsid w:val="001C1F70"/>
    <w:rsid w:val="001C2066"/>
    <w:rsid w:val="001C2497"/>
    <w:rsid w:val="001C24BD"/>
    <w:rsid w:val="001C26B4"/>
    <w:rsid w:val="001C2872"/>
    <w:rsid w:val="001C2A6E"/>
    <w:rsid w:val="001C2AA8"/>
    <w:rsid w:val="001C32AF"/>
    <w:rsid w:val="001C3442"/>
    <w:rsid w:val="001C36D6"/>
    <w:rsid w:val="001C390A"/>
    <w:rsid w:val="001C3998"/>
    <w:rsid w:val="001C3B2D"/>
    <w:rsid w:val="001C3D02"/>
    <w:rsid w:val="001C4209"/>
    <w:rsid w:val="001C4340"/>
    <w:rsid w:val="001C442D"/>
    <w:rsid w:val="001C494A"/>
    <w:rsid w:val="001C5380"/>
    <w:rsid w:val="001C56C8"/>
    <w:rsid w:val="001C574D"/>
    <w:rsid w:val="001C58A3"/>
    <w:rsid w:val="001C59A4"/>
    <w:rsid w:val="001C5CD9"/>
    <w:rsid w:val="001C5F60"/>
    <w:rsid w:val="001C60B2"/>
    <w:rsid w:val="001C60F5"/>
    <w:rsid w:val="001C63E9"/>
    <w:rsid w:val="001C67DD"/>
    <w:rsid w:val="001C6DE4"/>
    <w:rsid w:val="001C6E83"/>
    <w:rsid w:val="001C7168"/>
    <w:rsid w:val="001C717C"/>
    <w:rsid w:val="001C721C"/>
    <w:rsid w:val="001C76AB"/>
    <w:rsid w:val="001C78F1"/>
    <w:rsid w:val="001C78F2"/>
    <w:rsid w:val="001C7959"/>
    <w:rsid w:val="001C7CC3"/>
    <w:rsid w:val="001C7F4D"/>
    <w:rsid w:val="001D017C"/>
    <w:rsid w:val="001D0188"/>
    <w:rsid w:val="001D0911"/>
    <w:rsid w:val="001D09F0"/>
    <w:rsid w:val="001D0ABE"/>
    <w:rsid w:val="001D0AC1"/>
    <w:rsid w:val="001D12D4"/>
    <w:rsid w:val="001D19E0"/>
    <w:rsid w:val="001D1ED1"/>
    <w:rsid w:val="001D21CC"/>
    <w:rsid w:val="001D24C3"/>
    <w:rsid w:val="001D26A1"/>
    <w:rsid w:val="001D2C7F"/>
    <w:rsid w:val="001D2C91"/>
    <w:rsid w:val="001D2D3F"/>
    <w:rsid w:val="001D2F54"/>
    <w:rsid w:val="001D3019"/>
    <w:rsid w:val="001D31CA"/>
    <w:rsid w:val="001D38B7"/>
    <w:rsid w:val="001D3CAF"/>
    <w:rsid w:val="001D3F27"/>
    <w:rsid w:val="001D3F80"/>
    <w:rsid w:val="001D471F"/>
    <w:rsid w:val="001D4A3B"/>
    <w:rsid w:val="001D502A"/>
    <w:rsid w:val="001D50AA"/>
    <w:rsid w:val="001D563E"/>
    <w:rsid w:val="001D57ED"/>
    <w:rsid w:val="001D5BE3"/>
    <w:rsid w:val="001D5E3E"/>
    <w:rsid w:val="001D5F27"/>
    <w:rsid w:val="001D62FC"/>
    <w:rsid w:val="001D6450"/>
    <w:rsid w:val="001D6532"/>
    <w:rsid w:val="001D69C2"/>
    <w:rsid w:val="001D6CB3"/>
    <w:rsid w:val="001D75AB"/>
    <w:rsid w:val="001D769D"/>
    <w:rsid w:val="001D7B27"/>
    <w:rsid w:val="001D7BAC"/>
    <w:rsid w:val="001D7C4C"/>
    <w:rsid w:val="001D7CA1"/>
    <w:rsid w:val="001D7D1C"/>
    <w:rsid w:val="001D7DCB"/>
    <w:rsid w:val="001E00F8"/>
    <w:rsid w:val="001E0128"/>
    <w:rsid w:val="001E01E9"/>
    <w:rsid w:val="001E0403"/>
    <w:rsid w:val="001E058A"/>
    <w:rsid w:val="001E06A0"/>
    <w:rsid w:val="001E0D03"/>
    <w:rsid w:val="001E10DC"/>
    <w:rsid w:val="001E1450"/>
    <w:rsid w:val="001E15D5"/>
    <w:rsid w:val="001E15D7"/>
    <w:rsid w:val="001E1614"/>
    <w:rsid w:val="001E189C"/>
    <w:rsid w:val="001E1D53"/>
    <w:rsid w:val="001E2310"/>
    <w:rsid w:val="001E24C0"/>
    <w:rsid w:val="001E2563"/>
    <w:rsid w:val="001E27D9"/>
    <w:rsid w:val="001E2A9C"/>
    <w:rsid w:val="001E2AFD"/>
    <w:rsid w:val="001E2FBE"/>
    <w:rsid w:val="001E34BF"/>
    <w:rsid w:val="001E37FE"/>
    <w:rsid w:val="001E3E0F"/>
    <w:rsid w:val="001E4106"/>
    <w:rsid w:val="001E432A"/>
    <w:rsid w:val="001E463A"/>
    <w:rsid w:val="001E4B3E"/>
    <w:rsid w:val="001E4BFA"/>
    <w:rsid w:val="001E4C6D"/>
    <w:rsid w:val="001E4D28"/>
    <w:rsid w:val="001E53B7"/>
    <w:rsid w:val="001E5CAA"/>
    <w:rsid w:val="001E5CB9"/>
    <w:rsid w:val="001E6FC0"/>
    <w:rsid w:val="001E77E3"/>
    <w:rsid w:val="001E7905"/>
    <w:rsid w:val="001E7D79"/>
    <w:rsid w:val="001E7D89"/>
    <w:rsid w:val="001F0495"/>
    <w:rsid w:val="001F04D5"/>
    <w:rsid w:val="001F05B5"/>
    <w:rsid w:val="001F07A0"/>
    <w:rsid w:val="001F07DC"/>
    <w:rsid w:val="001F0B66"/>
    <w:rsid w:val="001F100C"/>
    <w:rsid w:val="001F11A9"/>
    <w:rsid w:val="001F1486"/>
    <w:rsid w:val="001F178E"/>
    <w:rsid w:val="001F1BE8"/>
    <w:rsid w:val="001F1C82"/>
    <w:rsid w:val="001F1D1C"/>
    <w:rsid w:val="001F1D25"/>
    <w:rsid w:val="001F227D"/>
    <w:rsid w:val="001F227E"/>
    <w:rsid w:val="001F2313"/>
    <w:rsid w:val="001F2743"/>
    <w:rsid w:val="001F2B5E"/>
    <w:rsid w:val="001F2B7B"/>
    <w:rsid w:val="001F2C14"/>
    <w:rsid w:val="001F2E67"/>
    <w:rsid w:val="001F3056"/>
    <w:rsid w:val="001F3188"/>
    <w:rsid w:val="001F3336"/>
    <w:rsid w:val="001F333D"/>
    <w:rsid w:val="001F365B"/>
    <w:rsid w:val="001F3B61"/>
    <w:rsid w:val="001F3F58"/>
    <w:rsid w:val="001F4334"/>
    <w:rsid w:val="001F441C"/>
    <w:rsid w:val="001F45A9"/>
    <w:rsid w:val="001F4B36"/>
    <w:rsid w:val="001F4EF6"/>
    <w:rsid w:val="001F5009"/>
    <w:rsid w:val="001F56BB"/>
    <w:rsid w:val="001F59C2"/>
    <w:rsid w:val="001F5CF9"/>
    <w:rsid w:val="001F5FBB"/>
    <w:rsid w:val="001F6003"/>
    <w:rsid w:val="001F61A2"/>
    <w:rsid w:val="001F6A3E"/>
    <w:rsid w:val="001F6F90"/>
    <w:rsid w:val="001F7103"/>
    <w:rsid w:val="001F7285"/>
    <w:rsid w:val="001F73FA"/>
    <w:rsid w:val="001F77C4"/>
    <w:rsid w:val="002000D6"/>
    <w:rsid w:val="0020026F"/>
    <w:rsid w:val="002002E1"/>
    <w:rsid w:val="00200373"/>
    <w:rsid w:val="0020080D"/>
    <w:rsid w:val="002008BF"/>
    <w:rsid w:val="00200D5C"/>
    <w:rsid w:val="00200DC5"/>
    <w:rsid w:val="002013ED"/>
    <w:rsid w:val="002015A8"/>
    <w:rsid w:val="00201964"/>
    <w:rsid w:val="002019D3"/>
    <w:rsid w:val="00201DE1"/>
    <w:rsid w:val="00201FE3"/>
    <w:rsid w:val="002020D6"/>
    <w:rsid w:val="00202513"/>
    <w:rsid w:val="00202565"/>
    <w:rsid w:val="00202619"/>
    <w:rsid w:val="00202ABD"/>
    <w:rsid w:val="00202B27"/>
    <w:rsid w:val="00202C54"/>
    <w:rsid w:val="00202CF6"/>
    <w:rsid w:val="00202EFC"/>
    <w:rsid w:val="00203392"/>
    <w:rsid w:val="00203827"/>
    <w:rsid w:val="00203A1E"/>
    <w:rsid w:val="0020428B"/>
    <w:rsid w:val="0020462B"/>
    <w:rsid w:val="0020474F"/>
    <w:rsid w:val="0020488E"/>
    <w:rsid w:val="002055A2"/>
    <w:rsid w:val="00205608"/>
    <w:rsid w:val="002056FC"/>
    <w:rsid w:val="00205CEB"/>
    <w:rsid w:val="00205EB5"/>
    <w:rsid w:val="00206424"/>
    <w:rsid w:val="0020649B"/>
    <w:rsid w:val="00206677"/>
    <w:rsid w:val="002068CA"/>
    <w:rsid w:val="00206B83"/>
    <w:rsid w:val="00206C24"/>
    <w:rsid w:val="00206F5F"/>
    <w:rsid w:val="0020716F"/>
    <w:rsid w:val="002074BF"/>
    <w:rsid w:val="0020761E"/>
    <w:rsid w:val="002077F3"/>
    <w:rsid w:val="00207C20"/>
    <w:rsid w:val="00207F53"/>
    <w:rsid w:val="00207FAA"/>
    <w:rsid w:val="00207FF3"/>
    <w:rsid w:val="00210038"/>
    <w:rsid w:val="002100FE"/>
    <w:rsid w:val="002104FF"/>
    <w:rsid w:val="0021051D"/>
    <w:rsid w:val="002105EC"/>
    <w:rsid w:val="002105FE"/>
    <w:rsid w:val="00210D42"/>
    <w:rsid w:val="00210E0A"/>
    <w:rsid w:val="00211079"/>
    <w:rsid w:val="00211245"/>
    <w:rsid w:val="002112FB"/>
    <w:rsid w:val="0021168B"/>
    <w:rsid w:val="0021190C"/>
    <w:rsid w:val="00211A75"/>
    <w:rsid w:val="002121A8"/>
    <w:rsid w:val="00212B75"/>
    <w:rsid w:val="0021310F"/>
    <w:rsid w:val="00213201"/>
    <w:rsid w:val="002135DA"/>
    <w:rsid w:val="0021361E"/>
    <w:rsid w:val="002137E8"/>
    <w:rsid w:val="002138B6"/>
    <w:rsid w:val="00213975"/>
    <w:rsid w:val="00213AD2"/>
    <w:rsid w:val="00213B13"/>
    <w:rsid w:val="00213BDD"/>
    <w:rsid w:val="00213BF7"/>
    <w:rsid w:val="002145C5"/>
    <w:rsid w:val="00214622"/>
    <w:rsid w:val="00214846"/>
    <w:rsid w:val="00214AD8"/>
    <w:rsid w:val="00214B72"/>
    <w:rsid w:val="002150D3"/>
    <w:rsid w:val="00215272"/>
    <w:rsid w:val="00215616"/>
    <w:rsid w:val="00215936"/>
    <w:rsid w:val="00215AE7"/>
    <w:rsid w:val="00215BEA"/>
    <w:rsid w:val="00215C2C"/>
    <w:rsid w:val="00215F12"/>
    <w:rsid w:val="00216022"/>
    <w:rsid w:val="002169C6"/>
    <w:rsid w:val="002174F9"/>
    <w:rsid w:val="00217568"/>
    <w:rsid w:val="00217686"/>
    <w:rsid w:val="00217695"/>
    <w:rsid w:val="00217794"/>
    <w:rsid w:val="00217899"/>
    <w:rsid w:val="00217B8D"/>
    <w:rsid w:val="00220195"/>
    <w:rsid w:val="00220498"/>
    <w:rsid w:val="00220679"/>
    <w:rsid w:val="00220A51"/>
    <w:rsid w:val="00220AAF"/>
    <w:rsid w:val="00220DE7"/>
    <w:rsid w:val="00220EE9"/>
    <w:rsid w:val="00221764"/>
    <w:rsid w:val="00221B82"/>
    <w:rsid w:val="00221CCF"/>
    <w:rsid w:val="00221EC4"/>
    <w:rsid w:val="00221FB8"/>
    <w:rsid w:val="00221FDB"/>
    <w:rsid w:val="002224C3"/>
    <w:rsid w:val="00222B6F"/>
    <w:rsid w:val="0022302D"/>
    <w:rsid w:val="00223372"/>
    <w:rsid w:val="00223612"/>
    <w:rsid w:val="00223637"/>
    <w:rsid w:val="00223787"/>
    <w:rsid w:val="00223D90"/>
    <w:rsid w:val="00223DF7"/>
    <w:rsid w:val="00223FC2"/>
    <w:rsid w:val="00224040"/>
    <w:rsid w:val="002241F2"/>
    <w:rsid w:val="002245E3"/>
    <w:rsid w:val="00224682"/>
    <w:rsid w:val="0022468A"/>
    <w:rsid w:val="00224745"/>
    <w:rsid w:val="002247FE"/>
    <w:rsid w:val="00224A34"/>
    <w:rsid w:val="00224AAF"/>
    <w:rsid w:val="00224FAD"/>
    <w:rsid w:val="0022502B"/>
    <w:rsid w:val="00225231"/>
    <w:rsid w:val="0022530D"/>
    <w:rsid w:val="00225734"/>
    <w:rsid w:val="002258C2"/>
    <w:rsid w:val="00225AAC"/>
    <w:rsid w:val="00226015"/>
    <w:rsid w:val="0022606A"/>
    <w:rsid w:val="00226756"/>
    <w:rsid w:val="00226E89"/>
    <w:rsid w:val="00226ED2"/>
    <w:rsid w:val="002270BA"/>
    <w:rsid w:val="00227298"/>
    <w:rsid w:val="00227356"/>
    <w:rsid w:val="002277E4"/>
    <w:rsid w:val="002279D0"/>
    <w:rsid w:val="00227F31"/>
    <w:rsid w:val="0023030B"/>
    <w:rsid w:val="00230319"/>
    <w:rsid w:val="002304D1"/>
    <w:rsid w:val="0023094F"/>
    <w:rsid w:val="00230A29"/>
    <w:rsid w:val="00230B57"/>
    <w:rsid w:val="002314B1"/>
    <w:rsid w:val="00231729"/>
    <w:rsid w:val="00231754"/>
    <w:rsid w:val="002318D6"/>
    <w:rsid w:val="00231ECB"/>
    <w:rsid w:val="002323C0"/>
    <w:rsid w:val="002324ED"/>
    <w:rsid w:val="002327F0"/>
    <w:rsid w:val="00232CE3"/>
    <w:rsid w:val="00232E8C"/>
    <w:rsid w:val="0023323B"/>
    <w:rsid w:val="0023327D"/>
    <w:rsid w:val="00233536"/>
    <w:rsid w:val="0023354C"/>
    <w:rsid w:val="00233630"/>
    <w:rsid w:val="0023392C"/>
    <w:rsid w:val="00233CD8"/>
    <w:rsid w:val="0023417F"/>
    <w:rsid w:val="00234478"/>
    <w:rsid w:val="002345FD"/>
    <w:rsid w:val="002346F8"/>
    <w:rsid w:val="002348EE"/>
    <w:rsid w:val="00234A63"/>
    <w:rsid w:val="00234B32"/>
    <w:rsid w:val="00234B85"/>
    <w:rsid w:val="00234E5C"/>
    <w:rsid w:val="00234E9A"/>
    <w:rsid w:val="0023504B"/>
    <w:rsid w:val="00235637"/>
    <w:rsid w:val="00235670"/>
    <w:rsid w:val="002356B1"/>
    <w:rsid w:val="002358C5"/>
    <w:rsid w:val="00235B73"/>
    <w:rsid w:val="00236071"/>
    <w:rsid w:val="002364FB"/>
    <w:rsid w:val="00236655"/>
    <w:rsid w:val="00236672"/>
    <w:rsid w:val="00236846"/>
    <w:rsid w:val="00236890"/>
    <w:rsid w:val="00236E3D"/>
    <w:rsid w:val="00237194"/>
    <w:rsid w:val="00237367"/>
    <w:rsid w:val="0023780A"/>
    <w:rsid w:val="00237856"/>
    <w:rsid w:val="00237E83"/>
    <w:rsid w:val="00237FF4"/>
    <w:rsid w:val="0024017E"/>
    <w:rsid w:val="0024021B"/>
    <w:rsid w:val="002402AB"/>
    <w:rsid w:val="00240685"/>
    <w:rsid w:val="002409BE"/>
    <w:rsid w:val="00240D7E"/>
    <w:rsid w:val="00240FF7"/>
    <w:rsid w:val="00241069"/>
    <w:rsid w:val="00241107"/>
    <w:rsid w:val="0024110C"/>
    <w:rsid w:val="0024113D"/>
    <w:rsid w:val="002411B2"/>
    <w:rsid w:val="002412EA"/>
    <w:rsid w:val="002416E1"/>
    <w:rsid w:val="00241AFC"/>
    <w:rsid w:val="00241BC3"/>
    <w:rsid w:val="00241C4F"/>
    <w:rsid w:val="002422F6"/>
    <w:rsid w:val="00242415"/>
    <w:rsid w:val="00242586"/>
    <w:rsid w:val="002426F8"/>
    <w:rsid w:val="002427EA"/>
    <w:rsid w:val="00242CBC"/>
    <w:rsid w:val="00242F68"/>
    <w:rsid w:val="00243186"/>
    <w:rsid w:val="00243218"/>
    <w:rsid w:val="00243328"/>
    <w:rsid w:val="00243818"/>
    <w:rsid w:val="00243E7F"/>
    <w:rsid w:val="00243FAD"/>
    <w:rsid w:val="0024426C"/>
    <w:rsid w:val="0024427D"/>
    <w:rsid w:val="002442CD"/>
    <w:rsid w:val="00244489"/>
    <w:rsid w:val="00244750"/>
    <w:rsid w:val="002449D9"/>
    <w:rsid w:val="00244BF0"/>
    <w:rsid w:val="00244DA7"/>
    <w:rsid w:val="00244E16"/>
    <w:rsid w:val="0024505D"/>
    <w:rsid w:val="00245311"/>
    <w:rsid w:val="002459E2"/>
    <w:rsid w:val="00246026"/>
    <w:rsid w:val="002463C5"/>
    <w:rsid w:val="00246DF8"/>
    <w:rsid w:val="00246E29"/>
    <w:rsid w:val="00247202"/>
    <w:rsid w:val="0024732A"/>
    <w:rsid w:val="002478C6"/>
    <w:rsid w:val="00247B4F"/>
    <w:rsid w:val="00247DFA"/>
    <w:rsid w:val="002500DD"/>
    <w:rsid w:val="0025058B"/>
    <w:rsid w:val="002507DB"/>
    <w:rsid w:val="00250939"/>
    <w:rsid w:val="00250CB0"/>
    <w:rsid w:val="00250CD0"/>
    <w:rsid w:val="00250D1C"/>
    <w:rsid w:val="00250EFC"/>
    <w:rsid w:val="00251794"/>
    <w:rsid w:val="00251911"/>
    <w:rsid w:val="00251A71"/>
    <w:rsid w:val="00251C62"/>
    <w:rsid w:val="00251CA1"/>
    <w:rsid w:val="00251CEC"/>
    <w:rsid w:val="00251D8B"/>
    <w:rsid w:val="0025212D"/>
    <w:rsid w:val="002524AE"/>
    <w:rsid w:val="00252705"/>
    <w:rsid w:val="002529EB"/>
    <w:rsid w:val="00252C50"/>
    <w:rsid w:val="00252F61"/>
    <w:rsid w:val="00253ED2"/>
    <w:rsid w:val="002540EF"/>
    <w:rsid w:val="002547E6"/>
    <w:rsid w:val="00254A86"/>
    <w:rsid w:val="00254E42"/>
    <w:rsid w:val="00254F32"/>
    <w:rsid w:val="00254FEA"/>
    <w:rsid w:val="00255210"/>
    <w:rsid w:val="00255457"/>
    <w:rsid w:val="00256272"/>
    <w:rsid w:val="002564D8"/>
    <w:rsid w:val="00256912"/>
    <w:rsid w:val="00256AD8"/>
    <w:rsid w:val="00257212"/>
    <w:rsid w:val="00257438"/>
    <w:rsid w:val="002608D5"/>
    <w:rsid w:val="002608DD"/>
    <w:rsid w:val="002609D2"/>
    <w:rsid w:val="00260B55"/>
    <w:rsid w:val="00260BE1"/>
    <w:rsid w:val="00260BE9"/>
    <w:rsid w:val="00261186"/>
    <w:rsid w:val="0026127F"/>
    <w:rsid w:val="00261417"/>
    <w:rsid w:val="002619F5"/>
    <w:rsid w:val="00261A3A"/>
    <w:rsid w:val="00261AD8"/>
    <w:rsid w:val="00262121"/>
    <w:rsid w:val="002621D0"/>
    <w:rsid w:val="0026229E"/>
    <w:rsid w:val="00262550"/>
    <w:rsid w:val="00262684"/>
    <w:rsid w:val="002627C0"/>
    <w:rsid w:val="0026291C"/>
    <w:rsid w:val="002629CE"/>
    <w:rsid w:val="00263116"/>
    <w:rsid w:val="0026360F"/>
    <w:rsid w:val="00263A1B"/>
    <w:rsid w:val="00263A84"/>
    <w:rsid w:val="00263A92"/>
    <w:rsid w:val="00263C81"/>
    <w:rsid w:val="00264128"/>
    <w:rsid w:val="00265543"/>
    <w:rsid w:val="00265607"/>
    <w:rsid w:val="0026578D"/>
    <w:rsid w:val="00265DCC"/>
    <w:rsid w:val="00265DF5"/>
    <w:rsid w:val="00265E19"/>
    <w:rsid w:val="00266718"/>
    <w:rsid w:val="00266967"/>
    <w:rsid w:val="002669BB"/>
    <w:rsid w:val="00267385"/>
    <w:rsid w:val="00267AC8"/>
    <w:rsid w:val="00267C4F"/>
    <w:rsid w:val="00267E61"/>
    <w:rsid w:val="002701E6"/>
    <w:rsid w:val="002702AA"/>
    <w:rsid w:val="002703A3"/>
    <w:rsid w:val="002708DF"/>
    <w:rsid w:val="0027109A"/>
    <w:rsid w:val="0027145F"/>
    <w:rsid w:val="00271595"/>
    <w:rsid w:val="0027177B"/>
    <w:rsid w:val="00271854"/>
    <w:rsid w:val="00271EE4"/>
    <w:rsid w:val="00272016"/>
    <w:rsid w:val="0027257E"/>
    <w:rsid w:val="00272A52"/>
    <w:rsid w:val="00272F93"/>
    <w:rsid w:val="002732E1"/>
    <w:rsid w:val="00273A61"/>
    <w:rsid w:val="00273EBD"/>
    <w:rsid w:val="0027409F"/>
    <w:rsid w:val="002742C3"/>
    <w:rsid w:val="00274BE3"/>
    <w:rsid w:val="00274C27"/>
    <w:rsid w:val="002751B4"/>
    <w:rsid w:val="0027531B"/>
    <w:rsid w:val="002753DF"/>
    <w:rsid w:val="00275573"/>
    <w:rsid w:val="002758E8"/>
    <w:rsid w:val="002758EA"/>
    <w:rsid w:val="00275990"/>
    <w:rsid w:val="00275A53"/>
    <w:rsid w:val="00275B3E"/>
    <w:rsid w:val="00275BB3"/>
    <w:rsid w:val="00275D5B"/>
    <w:rsid w:val="002763BE"/>
    <w:rsid w:val="00276582"/>
    <w:rsid w:val="0027790C"/>
    <w:rsid w:val="00277FE3"/>
    <w:rsid w:val="00280779"/>
    <w:rsid w:val="00280EBE"/>
    <w:rsid w:val="00280F47"/>
    <w:rsid w:val="00281682"/>
    <w:rsid w:val="00281685"/>
    <w:rsid w:val="00281A3C"/>
    <w:rsid w:val="00281D61"/>
    <w:rsid w:val="0028244F"/>
    <w:rsid w:val="0028274B"/>
    <w:rsid w:val="00282A2E"/>
    <w:rsid w:val="00282A4C"/>
    <w:rsid w:val="00282A63"/>
    <w:rsid w:val="00282DF7"/>
    <w:rsid w:val="002830A5"/>
    <w:rsid w:val="00283682"/>
    <w:rsid w:val="002838FF"/>
    <w:rsid w:val="0028396B"/>
    <w:rsid w:val="00283972"/>
    <w:rsid w:val="00283992"/>
    <w:rsid w:val="00284194"/>
    <w:rsid w:val="002847A5"/>
    <w:rsid w:val="002854E2"/>
    <w:rsid w:val="002855CC"/>
    <w:rsid w:val="00285D0A"/>
    <w:rsid w:val="00285D5A"/>
    <w:rsid w:val="00286169"/>
    <w:rsid w:val="002863C4"/>
    <w:rsid w:val="002867E4"/>
    <w:rsid w:val="00286A0C"/>
    <w:rsid w:val="00286D82"/>
    <w:rsid w:val="00286E5D"/>
    <w:rsid w:val="00286F35"/>
    <w:rsid w:val="0028768C"/>
    <w:rsid w:val="00287848"/>
    <w:rsid w:val="00287DD9"/>
    <w:rsid w:val="00287DF9"/>
    <w:rsid w:val="00290259"/>
    <w:rsid w:val="00290896"/>
    <w:rsid w:val="0029097F"/>
    <w:rsid w:val="002909EA"/>
    <w:rsid w:val="00290B72"/>
    <w:rsid w:val="00290DB7"/>
    <w:rsid w:val="002910B1"/>
    <w:rsid w:val="00291216"/>
    <w:rsid w:val="00291600"/>
    <w:rsid w:val="00291AA4"/>
    <w:rsid w:val="00291B38"/>
    <w:rsid w:val="002921E8"/>
    <w:rsid w:val="002922A6"/>
    <w:rsid w:val="002925B1"/>
    <w:rsid w:val="0029270C"/>
    <w:rsid w:val="00292727"/>
    <w:rsid w:val="002927F2"/>
    <w:rsid w:val="002928FD"/>
    <w:rsid w:val="002929DE"/>
    <w:rsid w:val="00292A22"/>
    <w:rsid w:val="00292ABB"/>
    <w:rsid w:val="00292B6D"/>
    <w:rsid w:val="00292BA6"/>
    <w:rsid w:val="00292C3F"/>
    <w:rsid w:val="002939BD"/>
    <w:rsid w:val="00293C7B"/>
    <w:rsid w:val="00293DAD"/>
    <w:rsid w:val="00293E82"/>
    <w:rsid w:val="00294623"/>
    <w:rsid w:val="00294880"/>
    <w:rsid w:val="002948F1"/>
    <w:rsid w:val="0029503C"/>
    <w:rsid w:val="00295065"/>
    <w:rsid w:val="002950E7"/>
    <w:rsid w:val="00295111"/>
    <w:rsid w:val="002951F2"/>
    <w:rsid w:val="002955E1"/>
    <w:rsid w:val="002959C2"/>
    <w:rsid w:val="002959D5"/>
    <w:rsid w:val="00295A16"/>
    <w:rsid w:val="00295BAD"/>
    <w:rsid w:val="00295BCD"/>
    <w:rsid w:val="00295C5C"/>
    <w:rsid w:val="00295D47"/>
    <w:rsid w:val="00296849"/>
    <w:rsid w:val="00296D9F"/>
    <w:rsid w:val="00296E2D"/>
    <w:rsid w:val="00296F2B"/>
    <w:rsid w:val="00296FF0"/>
    <w:rsid w:val="00297002"/>
    <w:rsid w:val="00297082"/>
    <w:rsid w:val="0029720A"/>
    <w:rsid w:val="00297254"/>
    <w:rsid w:val="002972F2"/>
    <w:rsid w:val="00297743"/>
    <w:rsid w:val="00297B32"/>
    <w:rsid w:val="00297F74"/>
    <w:rsid w:val="002A0195"/>
    <w:rsid w:val="002A0845"/>
    <w:rsid w:val="002A13B3"/>
    <w:rsid w:val="002A1492"/>
    <w:rsid w:val="002A153B"/>
    <w:rsid w:val="002A17D4"/>
    <w:rsid w:val="002A1B67"/>
    <w:rsid w:val="002A1E36"/>
    <w:rsid w:val="002A1F63"/>
    <w:rsid w:val="002A277A"/>
    <w:rsid w:val="002A2852"/>
    <w:rsid w:val="002A2D05"/>
    <w:rsid w:val="002A3215"/>
    <w:rsid w:val="002A3939"/>
    <w:rsid w:val="002A3B4F"/>
    <w:rsid w:val="002A3CCF"/>
    <w:rsid w:val="002A3D72"/>
    <w:rsid w:val="002A3D85"/>
    <w:rsid w:val="002A3E5C"/>
    <w:rsid w:val="002A3F65"/>
    <w:rsid w:val="002A4164"/>
    <w:rsid w:val="002A419F"/>
    <w:rsid w:val="002A4483"/>
    <w:rsid w:val="002A4C0D"/>
    <w:rsid w:val="002A4C9D"/>
    <w:rsid w:val="002A4D20"/>
    <w:rsid w:val="002A4ED7"/>
    <w:rsid w:val="002A4F19"/>
    <w:rsid w:val="002A50CF"/>
    <w:rsid w:val="002A55EE"/>
    <w:rsid w:val="002A5AD5"/>
    <w:rsid w:val="002A5F80"/>
    <w:rsid w:val="002A6520"/>
    <w:rsid w:val="002A6818"/>
    <w:rsid w:val="002A6845"/>
    <w:rsid w:val="002A689C"/>
    <w:rsid w:val="002A69D6"/>
    <w:rsid w:val="002A708F"/>
    <w:rsid w:val="002A71D0"/>
    <w:rsid w:val="002A7817"/>
    <w:rsid w:val="002A7CA1"/>
    <w:rsid w:val="002A7CCA"/>
    <w:rsid w:val="002A7FB6"/>
    <w:rsid w:val="002B009E"/>
    <w:rsid w:val="002B024D"/>
    <w:rsid w:val="002B034E"/>
    <w:rsid w:val="002B0384"/>
    <w:rsid w:val="002B060F"/>
    <w:rsid w:val="002B0617"/>
    <w:rsid w:val="002B0695"/>
    <w:rsid w:val="002B07F6"/>
    <w:rsid w:val="002B0C08"/>
    <w:rsid w:val="002B112C"/>
    <w:rsid w:val="002B1444"/>
    <w:rsid w:val="002B1A96"/>
    <w:rsid w:val="002B1F29"/>
    <w:rsid w:val="002B2B5F"/>
    <w:rsid w:val="002B2B7B"/>
    <w:rsid w:val="002B2B9E"/>
    <w:rsid w:val="002B2D2F"/>
    <w:rsid w:val="002B2F76"/>
    <w:rsid w:val="002B31C5"/>
    <w:rsid w:val="002B320F"/>
    <w:rsid w:val="002B3344"/>
    <w:rsid w:val="002B37DA"/>
    <w:rsid w:val="002B3965"/>
    <w:rsid w:val="002B42FD"/>
    <w:rsid w:val="002B44F3"/>
    <w:rsid w:val="002B48D1"/>
    <w:rsid w:val="002B4A0A"/>
    <w:rsid w:val="002B4B34"/>
    <w:rsid w:val="002B4BB1"/>
    <w:rsid w:val="002B4C7F"/>
    <w:rsid w:val="002B4C9C"/>
    <w:rsid w:val="002B5082"/>
    <w:rsid w:val="002B51EE"/>
    <w:rsid w:val="002B5380"/>
    <w:rsid w:val="002B57F3"/>
    <w:rsid w:val="002B5EC2"/>
    <w:rsid w:val="002B63EE"/>
    <w:rsid w:val="002B66AB"/>
    <w:rsid w:val="002B6AA4"/>
    <w:rsid w:val="002B6AB4"/>
    <w:rsid w:val="002B7085"/>
    <w:rsid w:val="002B7149"/>
    <w:rsid w:val="002B71D4"/>
    <w:rsid w:val="002B74A6"/>
    <w:rsid w:val="002B770E"/>
    <w:rsid w:val="002B77A6"/>
    <w:rsid w:val="002B7BAB"/>
    <w:rsid w:val="002C0251"/>
    <w:rsid w:val="002C03B8"/>
    <w:rsid w:val="002C056A"/>
    <w:rsid w:val="002C0AD9"/>
    <w:rsid w:val="002C0F55"/>
    <w:rsid w:val="002C17AB"/>
    <w:rsid w:val="002C17DD"/>
    <w:rsid w:val="002C1988"/>
    <w:rsid w:val="002C1C25"/>
    <w:rsid w:val="002C1CFC"/>
    <w:rsid w:val="002C1FC7"/>
    <w:rsid w:val="002C213C"/>
    <w:rsid w:val="002C24A3"/>
    <w:rsid w:val="002C274B"/>
    <w:rsid w:val="002C2A35"/>
    <w:rsid w:val="002C2B9D"/>
    <w:rsid w:val="002C2C28"/>
    <w:rsid w:val="002C3065"/>
    <w:rsid w:val="002C324F"/>
    <w:rsid w:val="002C3938"/>
    <w:rsid w:val="002C3C48"/>
    <w:rsid w:val="002C3C7E"/>
    <w:rsid w:val="002C3D9F"/>
    <w:rsid w:val="002C4373"/>
    <w:rsid w:val="002C4385"/>
    <w:rsid w:val="002C48C9"/>
    <w:rsid w:val="002C49CC"/>
    <w:rsid w:val="002C4B3F"/>
    <w:rsid w:val="002C4B7D"/>
    <w:rsid w:val="002C543F"/>
    <w:rsid w:val="002C5745"/>
    <w:rsid w:val="002C5A63"/>
    <w:rsid w:val="002C5B22"/>
    <w:rsid w:val="002C5DC2"/>
    <w:rsid w:val="002C5DE2"/>
    <w:rsid w:val="002C6336"/>
    <w:rsid w:val="002C662C"/>
    <w:rsid w:val="002C6A4C"/>
    <w:rsid w:val="002C6CAE"/>
    <w:rsid w:val="002C7461"/>
    <w:rsid w:val="002C7585"/>
    <w:rsid w:val="002C7B4A"/>
    <w:rsid w:val="002D098A"/>
    <w:rsid w:val="002D0AD8"/>
    <w:rsid w:val="002D1511"/>
    <w:rsid w:val="002D19D6"/>
    <w:rsid w:val="002D1C4E"/>
    <w:rsid w:val="002D1F0E"/>
    <w:rsid w:val="002D1FA8"/>
    <w:rsid w:val="002D245B"/>
    <w:rsid w:val="002D2593"/>
    <w:rsid w:val="002D271E"/>
    <w:rsid w:val="002D2929"/>
    <w:rsid w:val="002D2932"/>
    <w:rsid w:val="002D2AE8"/>
    <w:rsid w:val="002D2BBC"/>
    <w:rsid w:val="002D2BF6"/>
    <w:rsid w:val="002D2E8E"/>
    <w:rsid w:val="002D2EA6"/>
    <w:rsid w:val="002D2F63"/>
    <w:rsid w:val="002D30B2"/>
    <w:rsid w:val="002D3B1E"/>
    <w:rsid w:val="002D3D7F"/>
    <w:rsid w:val="002D3F25"/>
    <w:rsid w:val="002D3F8B"/>
    <w:rsid w:val="002D4021"/>
    <w:rsid w:val="002D46C3"/>
    <w:rsid w:val="002D4BA4"/>
    <w:rsid w:val="002D4D1E"/>
    <w:rsid w:val="002D5095"/>
    <w:rsid w:val="002D5303"/>
    <w:rsid w:val="002D5824"/>
    <w:rsid w:val="002D5996"/>
    <w:rsid w:val="002D5A46"/>
    <w:rsid w:val="002D5BDB"/>
    <w:rsid w:val="002D5E1F"/>
    <w:rsid w:val="002D5EE2"/>
    <w:rsid w:val="002D6231"/>
    <w:rsid w:val="002D62EF"/>
    <w:rsid w:val="002D6350"/>
    <w:rsid w:val="002D6426"/>
    <w:rsid w:val="002D65A7"/>
    <w:rsid w:val="002D6856"/>
    <w:rsid w:val="002D68AA"/>
    <w:rsid w:val="002D6F01"/>
    <w:rsid w:val="002D70B2"/>
    <w:rsid w:val="002D70CF"/>
    <w:rsid w:val="002D72B9"/>
    <w:rsid w:val="002D73A8"/>
    <w:rsid w:val="002D754A"/>
    <w:rsid w:val="002D7581"/>
    <w:rsid w:val="002D7F3E"/>
    <w:rsid w:val="002D7FE1"/>
    <w:rsid w:val="002E0495"/>
    <w:rsid w:val="002E04C8"/>
    <w:rsid w:val="002E0679"/>
    <w:rsid w:val="002E094B"/>
    <w:rsid w:val="002E1C34"/>
    <w:rsid w:val="002E2129"/>
    <w:rsid w:val="002E26C7"/>
    <w:rsid w:val="002E298A"/>
    <w:rsid w:val="002E2B29"/>
    <w:rsid w:val="002E2C98"/>
    <w:rsid w:val="002E2D04"/>
    <w:rsid w:val="002E2D77"/>
    <w:rsid w:val="002E34BE"/>
    <w:rsid w:val="002E34F1"/>
    <w:rsid w:val="002E37DF"/>
    <w:rsid w:val="002E3A7D"/>
    <w:rsid w:val="002E3DB6"/>
    <w:rsid w:val="002E3ECC"/>
    <w:rsid w:val="002E3F72"/>
    <w:rsid w:val="002E4457"/>
    <w:rsid w:val="002E48A2"/>
    <w:rsid w:val="002E4A00"/>
    <w:rsid w:val="002E4AAB"/>
    <w:rsid w:val="002E4CBF"/>
    <w:rsid w:val="002E4E50"/>
    <w:rsid w:val="002E4E9B"/>
    <w:rsid w:val="002E5384"/>
    <w:rsid w:val="002E5776"/>
    <w:rsid w:val="002E5799"/>
    <w:rsid w:val="002E5CBE"/>
    <w:rsid w:val="002E5D57"/>
    <w:rsid w:val="002E6125"/>
    <w:rsid w:val="002E61DB"/>
    <w:rsid w:val="002E6BE5"/>
    <w:rsid w:val="002E6E6F"/>
    <w:rsid w:val="002E71DE"/>
    <w:rsid w:val="002E7428"/>
    <w:rsid w:val="002E78E3"/>
    <w:rsid w:val="002E7B49"/>
    <w:rsid w:val="002E7C07"/>
    <w:rsid w:val="002E7D99"/>
    <w:rsid w:val="002F00C4"/>
    <w:rsid w:val="002F0180"/>
    <w:rsid w:val="002F0190"/>
    <w:rsid w:val="002F02C2"/>
    <w:rsid w:val="002F063C"/>
    <w:rsid w:val="002F09E2"/>
    <w:rsid w:val="002F1261"/>
    <w:rsid w:val="002F157D"/>
    <w:rsid w:val="002F1B1B"/>
    <w:rsid w:val="002F1BA0"/>
    <w:rsid w:val="002F1DD7"/>
    <w:rsid w:val="002F1FC0"/>
    <w:rsid w:val="002F2149"/>
    <w:rsid w:val="002F23C5"/>
    <w:rsid w:val="002F2740"/>
    <w:rsid w:val="002F276C"/>
    <w:rsid w:val="002F2804"/>
    <w:rsid w:val="002F2968"/>
    <w:rsid w:val="002F2E2E"/>
    <w:rsid w:val="002F3189"/>
    <w:rsid w:val="002F3360"/>
    <w:rsid w:val="002F3371"/>
    <w:rsid w:val="002F4617"/>
    <w:rsid w:val="002F4810"/>
    <w:rsid w:val="002F4D60"/>
    <w:rsid w:val="002F4E8E"/>
    <w:rsid w:val="002F53D6"/>
    <w:rsid w:val="002F5C28"/>
    <w:rsid w:val="002F5D35"/>
    <w:rsid w:val="002F65B6"/>
    <w:rsid w:val="002F679D"/>
    <w:rsid w:val="002F6E5D"/>
    <w:rsid w:val="002F7014"/>
    <w:rsid w:val="002F736F"/>
    <w:rsid w:val="002F7A8D"/>
    <w:rsid w:val="002F7AC2"/>
    <w:rsid w:val="002F7C77"/>
    <w:rsid w:val="002F7CBD"/>
    <w:rsid w:val="002F7D0E"/>
    <w:rsid w:val="002F7D49"/>
    <w:rsid w:val="002F7DB2"/>
    <w:rsid w:val="00300433"/>
    <w:rsid w:val="003004C9"/>
    <w:rsid w:val="00300619"/>
    <w:rsid w:val="003006D9"/>
    <w:rsid w:val="00300741"/>
    <w:rsid w:val="00300A81"/>
    <w:rsid w:val="00300D69"/>
    <w:rsid w:val="0030101D"/>
    <w:rsid w:val="0030138D"/>
    <w:rsid w:val="0030147B"/>
    <w:rsid w:val="00301A7F"/>
    <w:rsid w:val="00301BC1"/>
    <w:rsid w:val="00301E6B"/>
    <w:rsid w:val="00302065"/>
    <w:rsid w:val="003020BC"/>
    <w:rsid w:val="003021E0"/>
    <w:rsid w:val="0030230C"/>
    <w:rsid w:val="00302CDF"/>
    <w:rsid w:val="00302E87"/>
    <w:rsid w:val="00303153"/>
    <w:rsid w:val="003031FA"/>
    <w:rsid w:val="003042A3"/>
    <w:rsid w:val="003043B4"/>
    <w:rsid w:val="00304461"/>
    <w:rsid w:val="003048C6"/>
    <w:rsid w:val="0030493D"/>
    <w:rsid w:val="0030499C"/>
    <w:rsid w:val="00304E67"/>
    <w:rsid w:val="00304E8D"/>
    <w:rsid w:val="00305284"/>
    <w:rsid w:val="003052C7"/>
    <w:rsid w:val="0030564B"/>
    <w:rsid w:val="0030568C"/>
    <w:rsid w:val="0030598A"/>
    <w:rsid w:val="00305BAD"/>
    <w:rsid w:val="00305F3C"/>
    <w:rsid w:val="003060DE"/>
    <w:rsid w:val="00306151"/>
    <w:rsid w:val="0030623E"/>
    <w:rsid w:val="003062EA"/>
    <w:rsid w:val="0030639A"/>
    <w:rsid w:val="003064C4"/>
    <w:rsid w:val="0030660E"/>
    <w:rsid w:val="003067FA"/>
    <w:rsid w:val="00306E1B"/>
    <w:rsid w:val="00306FF6"/>
    <w:rsid w:val="003073BE"/>
    <w:rsid w:val="003076EC"/>
    <w:rsid w:val="0030770C"/>
    <w:rsid w:val="00307877"/>
    <w:rsid w:val="00307D0E"/>
    <w:rsid w:val="00307F1B"/>
    <w:rsid w:val="00310081"/>
    <w:rsid w:val="003101E9"/>
    <w:rsid w:val="00310289"/>
    <w:rsid w:val="0031040C"/>
    <w:rsid w:val="0031056B"/>
    <w:rsid w:val="00310703"/>
    <w:rsid w:val="003108DC"/>
    <w:rsid w:val="00310AA4"/>
    <w:rsid w:val="00310C47"/>
    <w:rsid w:val="003111F1"/>
    <w:rsid w:val="003114B1"/>
    <w:rsid w:val="003116C4"/>
    <w:rsid w:val="00312576"/>
    <w:rsid w:val="00312816"/>
    <w:rsid w:val="00312829"/>
    <w:rsid w:val="00312869"/>
    <w:rsid w:val="0031332C"/>
    <w:rsid w:val="00313889"/>
    <w:rsid w:val="00313977"/>
    <w:rsid w:val="003139A8"/>
    <w:rsid w:val="00313B56"/>
    <w:rsid w:val="00313BD3"/>
    <w:rsid w:val="00313F35"/>
    <w:rsid w:val="00313FF9"/>
    <w:rsid w:val="0031427E"/>
    <w:rsid w:val="00314536"/>
    <w:rsid w:val="00314757"/>
    <w:rsid w:val="00314993"/>
    <w:rsid w:val="00314C9A"/>
    <w:rsid w:val="00314CCA"/>
    <w:rsid w:val="00314CD2"/>
    <w:rsid w:val="0031540F"/>
    <w:rsid w:val="003155A4"/>
    <w:rsid w:val="003158CF"/>
    <w:rsid w:val="00315E68"/>
    <w:rsid w:val="0031604E"/>
    <w:rsid w:val="003169B0"/>
    <w:rsid w:val="00316B94"/>
    <w:rsid w:val="00316E9A"/>
    <w:rsid w:val="00317499"/>
    <w:rsid w:val="0031762D"/>
    <w:rsid w:val="00317A39"/>
    <w:rsid w:val="00317C8D"/>
    <w:rsid w:val="0032020C"/>
    <w:rsid w:val="0032021F"/>
    <w:rsid w:val="003203E8"/>
    <w:rsid w:val="003209B9"/>
    <w:rsid w:val="00320A6D"/>
    <w:rsid w:val="00320E22"/>
    <w:rsid w:val="00321321"/>
    <w:rsid w:val="003213B4"/>
    <w:rsid w:val="0032183C"/>
    <w:rsid w:val="00321F4F"/>
    <w:rsid w:val="00321FE7"/>
    <w:rsid w:val="003221DF"/>
    <w:rsid w:val="003221FD"/>
    <w:rsid w:val="0032254A"/>
    <w:rsid w:val="00322649"/>
    <w:rsid w:val="00322660"/>
    <w:rsid w:val="003227C6"/>
    <w:rsid w:val="003227E7"/>
    <w:rsid w:val="003228CE"/>
    <w:rsid w:val="00322BFB"/>
    <w:rsid w:val="0032332C"/>
    <w:rsid w:val="003237AA"/>
    <w:rsid w:val="00323954"/>
    <w:rsid w:val="00323AD8"/>
    <w:rsid w:val="003243C0"/>
    <w:rsid w:val="0032480C"/>
    <w:rsid w:val="00324C8C"/>
    <w:rsid w:val="00324DB1"/>
    <w:rsid w:val="003250E7"/>
    <w:rsid w:val="003251F2"/>
    <w:rsid w:val="0032532D"/>
    <w:rsid w:val="00325424"/>
    <w:rsid w:val="0032567A"/>
    <w:rsid w:val="003257A3"/>
    <w:rsid w:val="00325994"/>
    <w:rsid w:val="003259F3"/>
    <w:rsid w:val="00325A62"/>
    <w:rsid w:val="00325C09"/>
    <w:rsid w:val="00325CFE"/>
    <w:rsid w:val="00325E43"/>
    <w:rsid w:val="00325EF6"/>
    <w:rsid w:val="0032604C"/>
    <w:rsid w:val="003263D6"/>
    <w:rsid w:val="00326AB5"/>
    <w:rsid w:val="00326DC5"/>
    <w:rsid w:val="0032706C"/>
    <w:rsid w:val="00327688"/>
    <w:rsid w:val="003278D2"/>
    <w:rsid w:val="00327992"/>
    <w:rsid w:val="00327FAA"/>
    <w:rsid w:val="00330088"/>
    <w:rsid w:val="0033048D"/>
    <w:rsid w:val="00330599"/>
    <w:rsid w:val="00330750"/>
    <w:rsid w:val="00330982"/>
    <w:rsid w:val="00330988"/>
    <w:rsid w:val="00330D17"/>
    <w:rsid w:val="00330EBC"/>
    <w:rsid w:val="00330FA7"/>
    <w:rsid w:val="003312B4"/>
    <w:rsid w:val="00331568"/>
    <w:rsid w:val="003317C3"/>
    <w:rsid w:val="00331A6F"/>
    <w:rsid w:val="00331B13"/>
    <w:rsid w:val="00331B26"/>
    <w:rsid w:val="00331B62"/>
    <w:rsid w:val="00331EDD"/>
    <w:rsid w:val="00332048"/>
    <w:rsid w:val="0033229E"/>
    <w:rsid w:val="00332356"/>
    <w:rsid w:val="00332A04"/>
    <w:rsid w:val="003331FA"/>
    <w:rsid w:val="00333274"/>
    <w:rsid w:val="003335A0"/>
    <w:rsid w:val="0033369C"/>
    <w:rsid w:val="00333736"/>
    <w:rsid w:val="00333C02"/>
    <w:rsid w:val="00333E1D"/>
    <w:rsid w:val="00333F46"/>
    <w:rsid w:val="003346E5"/>
    <w:rsid w:val="003347A9"/>
    <w:rsid w:val="003349D8"/>
    <w:rsid w:val="00334B64"/>
    <w:rsid w:val="00335526"/>
    <w:rsid w:val="0033633D"/>
    <w:rsid w:val="00336358"/>
    <w:rsid w:val="00336483"/>
    <w:rsid w:val="00336492"/>
    <w:rsid w:val="00336505"/>
    <w:rsid w:val="00336630"/>
    <w:rsid w:val="00336687"/>
    <w:rsid w:val="0033679D"/>
    <w:rsid w:val="00336E0D"/>
    <w:rsid w:val="00336F80"/>
    <w:rsid w:val="0033738D"/>
    <w:rsid w:val="003373CC"/>
    <w:rsid w:val="00337A3E"/>
    <w:rsid w:val="0034013A"/>
    <w:rsid w:val="0034033A"/>
    <w:rsid w:val="003403EE"/>
    <w:rsid w:val="0034045A"/>
    <w:rsid w:val="003405DD"/>
    <w:rsid w:val="00340832"/>
    <w:rsid w:val="00340834"/>
    <w:rsid w:val="00340C5F"/>
    <w:rsid w:val="00341064"/>
    <w:rsid w:val="003413F5"/>
    <w:rsid w:val="003417E9"/>
    <w:rsid w:val="00341B03"/>
    <w:rsid w:val="00341E5D"/>
    <w:rsid w:val="003420CA"/>
    <w:rsid w:val="00342263"/>
    <w:rsid w:val="003422BF"/>
    <w:rsid w:val="003425CC"/>
    <w:rsid w:val="00342687"/>
    <w:rsid w:val="003428BD"/>
    <w:rsid w:val="00342F05"/>
    <w:rsid w:val="00342FD4"/>
    <w:rsid w:val="00342FDE"/>
    <w:rsid w:val="0034305D"/>
    <w:rsid w:val="00343353"/>
    <w:rsid w:val="003436B0"/>
    <w:rsid w:val="003437F5"/>
    <w:rsid w:val="00343AD9"/>
    <w:rsid w:val="00343F54"/>
    <w:rsid w:val="00343F82"/>
    <w:rsid w:val="00344326"/>
    <w:rsid w:val="00344643"/>
    <w:rsid w:val="003447A7"/>
    <w:rsid w:val="003448CA"/>
    <w:rsid w:val="00344A15"/>
    <w:rsid w:val="00344E4C"/>
    <w:rsid w:val="00344ED5"/>
    <w:rsid w:val="0034512B"/>
    <w:rsid w:val="00345246"/>
    <w:rsid w:val="003452AD"/>
    <w:rsid w:val="00345879"/>
    <w:rsid w:val="00345898"/>
    <w:rsid w:val="003458BA"/>
    <w:rsid w:val="0034594E"/>
    <w:rsid w:val="0034597D"/>
    <w:rsid w:val="003464A2"/>
    <w:rsid w:val="00346740"/>
    <w:rsid w:val="0034696C"/>
    <w:rsid w:val="00346E62"/>
    <w:rsid w:val="00346EAB"/>
    <w:rsid w:val="00346F05"/>
    <w:rsid w:val="0034721A"/>
    <w:rsid w:val="00347459"/>
    <w:rsid w:val="003474E1"/>
    <w:rsid w:val="003475AD"/>
    <w:rsid w:val="00347623"/>
    <w:rsid w:val="0034762B"/>
    <w:rsid w:val="003477C7"/>
    <w:rsid w:val="00347A60"/>
    <w:rsid w:val="00350183"/>
    <w:rsid w:val="0035046E"/>
    <w:rsid w:val="00350488"/>
    <w:rsid w:val="003508D8"/>
    <w:rsid w:val="00350E1E"/>
    <w:rsid w:val="00350E82"/>
    <w:rsid w:val="00350F70"/>
    <w:rsid w:val="003510F0"/>
    <w:rsid w:val="0035122F"/>
    <w:rsid w:val="0035123E"/>
    <w:rsid w:val="00351448"/>
    <w:rsid w:val="003514F8"/>
    <w:rsid w:val="00351E6D"/>
    <w:rsid w:val="00352004"/>
    <w:rsid w:val="0035252C"/>
    <w:rsid w:val="00352538"/>
    <w:rsid w:val="00352AED"/>
    <w:rsid w:val="00353027"/>
    <w:rsid w:val="0035324F"/>
    <w:rsid w:val="00353883"/>
    <w:rsid w:val="00353BE0"/>
    <w:rsid w:val="00353BE6"/>
    <w:rsid w:val="00353CBC"/>
    <w:rsid w:val="003540E3"/>
    <w:rsid w:val="003544B2"/>
    <w:rsid w:val="0035452F"/>
    <w:rsid w:val="00354AAB"/>
    <w:rsid w:val="00354B15"/>
    <w:rsid w:val="00354B31"/>
    <w:rsid w:val="00354B89"/>
    <w:rsid w:val="0035576F"/>
    <w:rsid w:val="00355D68"/>
    <w:rsid w:val="003560B9"/>
    <w:rsid w:val="00356311"/>
    <w:rsid w:val="003567EE"/>
    <w:rsid w:val="003568B5"/>
    <w:rsid w:val="00356993"/>
    <w:rsid w:val="00356F11"/>
    <w:rsid w:val="00357158"/>
    <w:rsid w:val="003571FB"/>
    <w:rsid w:val="0035739C"/>
    <w:rsid w:val="00357537"/>
    <w:rsid w:val="003575AA"/>
    <w:rsid w:val="003578DF"/>
    <w:rsid w:val="00357C18"/>
    <w:rsid w:val="00357D2D"/>
    <w:rsid w:val="00357FCF"/>
    <w:rsid w:val="0036029B"/>
    <w:rsid w:val="0036116E"/>
    <w:rsid w:val="0036154D"/>
    <w:rsid w:val="00361A93"/>
    <w:rsid w:val="00361BA9"/>
    <w:rsid w:val="00361CF6"/>
    <w:rsid w:val="00361D0F"/>
    <w:rsid w:val="00361FEB"/>
    <w:rsid w:val="0036224C"/>
    <w:rsid w:val="003627A6"/>
    <w:rsid w:val="003628E8"/>
    <w:rsid w:val="00362E21"/>
    <w:rsid w:val="003632D7"/>
    <w:rsid w:val="00363513"/>
    <w:rsid w:val="003636D5"/>
    <w:rsid w:val="0036397D"/>
    <w:rsid w:val="003639E2"/>
    <w:rsid w:val="00363C83"/>
    <w:rsid w:val="0036498B"/>
    <w:rsid w:val="00364D76"/>
    <w:rsid w:val="00364F29"/>
    <w:rsid w:val="003650EC"/>
    <w:rsid w:val="00365324"/>
    <w:rsid w:val="00365A9A"/>
    <w:rsid w:val="00365AF3"/>
    <w:rsid w:val="00365AFF"/>
    <w:rsid w:val="00365C71"/>
    <w:rsid w:val="003662B4"/>
    <w:rsid w:val="003663CA"/>
    <w:rsid w:val="0036692C"/>
    <w:rsid w:val="00366BE4"/>
    <w:rsid w:val="003670B6"/>
    <w:rsid w:val="00367477"/>
    <w:rsid w:val="003674E6"/>
    <w:rsid w:val="0036776C"/>
    <w:rsid w:val="00367A68"/>
    <w:rsid w:val="00367DC6"/>
    <w:rsid w:val="00367F06"/>
    <w:rsid w:val="003703CB"/>
    <w:rsid w:val="0037046A"/>
    <w:rsid w:val="003704B8"/>
    <w:rsid w:val="003705C4"/>
    <w:rsid w:val="003706DD"/>
    <w:rsid w:val="003707F4"/>
    <w:rsid w:val="00370C3B"/>
    <w:rsid w:val="003710AF"/>
    <w:rsid w:val="003711E0"/>
    <w:rsid w:val="00371415"/>
    <w:rsid w:val="003714CD"/>
    <w:rsid w:val="003715E7"/>
    <w:rsid w:val="00371A00"/>
    <w:rsid w:val="003728FA"/>
    <w:rsid w:val="00372C63"/>
    <w:rsid w:val="00372CCF"/>
    <w:rsid w:val="00372E90"/>
    <w:rsid w:val="00372F83"/>
    <w:rsid w:val="0037363C"/>
    <w:rsid w:val="00373AA5"/>
    <w:rsid w:val="00373D7A"/>
    <w:rsid w:val="00373E91"/>
    <w:rsid w:val="003742B4"/>
    <w:rsid w:val="00374347"/>
    <w:rsid w:val="0037439E"/>
    <w:rsid w:val="00374D82"/>
    <w:rsid w:val="00374E79"/>
    <w:rsid w:val="00375258"/>
    <w:rsid w:val="00375379"/>
    <w:rsid w:val="00375468"/>
    <w:rsid w:val="00375BDC"/>
    <w:rsid w:val="00375D9F"/>
    <w:rsid w:val="00375E40"/>
    <w:rsid w:val="00375E53"/>
    <w:rsid w:val="00375F57"/>
    <w:rsid w:val="003762A6"/>
    <w:rsid w:val="00376526"/>
    <w:rsid w:val="0037675B"/>
    <w:rsid w:val="003769F9"/>
    <w:rsid w:val="00376B70"/>
    <w:rsid w:val="00376DAF"/>
    <w:rsid w:val="00377269"/>
    <w:rsid w:val="00377343"/>
    <w:rsid w:val="003779F0"/>
    <w:rsid w:val="00377CF2"/>
    <w:rsid w:val="00377D50"/>
    <w:rsid w:val="0038005C"/>
    <w:rsid w:val="00380138"/>
    <w:rsid w:val="00380236"/>
    <w:rsid w:val="003807C3"/>
    <w:rsid w:val="003811A6"/>
    <w:rsid w:val="0038135B"/>
    <w:rsid w:val="00381B8C"/>
    <w:rsid w:val="00381CAB"/>
    <w:rsid w:val="00382033"/>
    <w:rsid w:val="00382964"/>
    <w:rsid w:val="00382A22"/>
    <w:rsid w:val="00382A65"/>
    <w:rsid w:val="00382BBE"/>
    <w:rsid w:val="00382DE8"/>
    <w:rsid w:val="003830D2"/>
    <w:rsid w:val="0038317B"/>
    <w:rsid w:val="0038319C"/>
    <w:rsid w:val="00383454"/>
    <w:rsid w:val="0038370F"/>
    <w:rsid w:val="00383E22"/>
    <w:rsid w:val="00383F7B"/>
    <w:rsid w:val="0038425A"/>
    <w:rsid w:val="003844E7"/>
    <w:rsid w:val="003848A1"/>
    <w:rsid w:val="00384CA4"/>
    <w:rsid w:val="00384EF1"/>
    <w:rsid w:val="0038509C"/>
    <w:rsid w:val="003852D9"/>
    <w:rsid w:val="00385484"/>
    <w:rsid w:val="00385583"/>
    <w:rsid w:val="00385674"/>
    <w:rsid w:val="0038592B"/>
    <w:rsid w:val="003859B0"/>
    <w:rsid w:val="00385ACE"/>
    <w:rsid w:val="00385AED"/>
    <w:rsid w:val="00385F82"/>
    <w:rsid w:val="00385FE7"/>
    <w:rsid w:val="003862A2"/>
    <w:rsid w:val="00386795"/>
    <w:rsid w:val="003869FC"/>
    <w:rsid w:val="00386E5E"/>
    <w:rsid w:val="00386ED6"/>
    <w:rsid w:val="00387060"/>
    <w:rsid w:val="003870BC"/>
    <w:rsid w:val="0038745D"/>
    <w:rsid w:val="003874A9"/>
    <w:rsid w:val="00387584"/>
    <w:rsid w:val="003875FC"/>
    <w:rsid w:val="003877CE"/>
    <w:rsid w:val="00387DD1"/>
    <w:rsid w:val="00387FAD"/>
    <w:rsid w:val="00390035"/>
    <w:rsid w:val="003907A2"/>
    <w:rsid w:val="003907B6"/>
    <w:rsid w:val="00390AF0"/>
    <w:rsid w:val="00390E1E"/>
    <w:rsid w:val="00391121"/>
    <w:rsid w:val="00391436"/>
    <w:rsid w:val="00391669"/>
    <w:rsid w:val="00391AC0"/>
    <w:rsid w:val="00391CFA"/>
    <w:rsid w:val="00391D55"/>
    <w:rsid w:val="003921CD"/>
    <w:rsid w:val="003925D5"/>
    <w:rsid w:val="00392B70"/>
    <w:rsid w:val="00392BAF"/>
    <w:rsid w:val="003933C9"/>
    <w:rsid w:val="003934C6"/>
    <w:rsid w:val="003935EC"/>
    <w:rsid w:val="00393876"/>
    <w:rsid w:val="003942ED"/>
    <w:rsid w:val="003945F8"/>
    <w:rsid w:val="00394972"/>
    <w:rsid w:val="00394B57"/>
    <w:rsid w:val="00394C93"/>
    <w:rsid w:val="00394E04"/>
    <w:rsid w:val="003952D4"/>
    <w:rsid w:val="00395A71"/>
    <w:rsid w:val="00395C76"/>
    <w:rsid w:val="00395DF8"/>
    <w:rsid w:val="00395E84"/>
    <w:rsid w:val="003961F2"/>
    <w:rsid w:val="003962AC"/>
    <w:rsid w:val="00396818"/>
    <w:rsid w:val="00396C09"/>
    <w:rsid w:val="00396C92"/>
    <w:rsid w:val="003972C3"/>
    <w:rsid w:val="003973FC"/>
    <w:rsid w:val="00397ACE"/>
    <w:rsid w:val="00397DE2"/>
    <w:rsid w:val="003A043E"/>
    <w:rsid w:val="003A04FE"/>
    <w:rsid w:val="003A06A0"/>
    <w:rsid w:val="003A0A42"/>
    <w:rsid w:val="003A0AF9"/>
    <w:rsid w:val="003A0B3E"/>
    <w:rsid w:val="003A1336"/>
    <w:rsid w:val="003A199E"/>
    <w:rsid w:val="003A1BED"/>
    <w:rsid w:val="003A1CE4"/>
    <w:rsid w:val="003A1DA6"/>
    <w:rsid w:val="003A1F5C"/>
    <w:rsid w:val="003A29C5"/>
    <w:rsid w:val="003A2A65"/>
    <w:rsid w:val="003A2BB9"/>
    <w:rsid w:val="003A2E56"/>
    <w:rsid w:val="003A2F21"/>
    <w:rsid w:val="003A30DE"/>
    <w:rsid w:val="003A313F"/>
    <w:rsid w:val="003A37E4"/>
    <w:rsid w:val="003A3940"/>
    <w:rsid w:val="003A3A39"/>
    <w:rsid w:val="003A3B14"/>
    <w:rsid w:val="003A4041"/>
    <w:rsid w:val="003A416D"/>
    <w:rsid w:val="003A41F8"/>
    <w:rsid w:val="003A4C40"/>
    <w:rsid w:val="003A4F12"/>
    <w:rsid w:val="003A577B"/>
    <w:rsid w:val="003A5925"/>
    <w:rsid w:val="003A5E9B"/>
    <w:rsid w:val="003A5F17"/>
    <w:rsid w:val="003A5FA2"/>
    <w:rsid w:val="003A6156"/>
    <w:rsid w:val="003A63DC"/>
    <w:rsid w:val="003A643B"/>
    <w:rsid w:val="003A661A"/>
    <w:rsid w:val="003A67C4"/>
    <w:rsid w:val="003A6EBA"/>
    <w:rsid w:val="003A6F8B"/>
    <w:rsid w:val="003A72AD"/>
    <w:rsid w:val="003A74B9"/>
    <w:rsid w:val="003A75EF"/>
    <w:rsid w:val="003A7634"/>
    <w:rsid w:val="003A770D"/>
    <w:rsid w:val="003A7E45"/>
    <w:rsid w:val="003A7F3A"/>
    <w:rsid w:val="003B01F9"/>
    <w:rsid w:val="003B0274"/>
    <w:rsid w:val="003B0D7A"/>
    <w:rsid w:val="003B0E61"/>
    <w:rsid w:val="003B13D2"/>
    <w:rsid w:val="003B1618"/>
    <w:rsid w:val="003B19B0"/>
    <w:rsid w:val="003B21B9"/>
    <w:rsid w:val="003B224F"/>
    <w:rsid w:val="003B280C"/>
    <w:rsid w:val="003B2895"/>
    <w:rsid w:val="003B2BE0"/>
    <w:rsid w:val="003B2DDF"/>
    <w:rsid w:val="003B2F81"/>
    <w:rsid w:val="003B32E9"/>
    <w:rsid w:val="003B3483"/>
    <w:rsid w:val="003B348B"/>
    <w:rsid w:val="003B3C5E"/>
    <w:rsid w:val="003B3DF9"/>
    <w:rsid w:val="003B3EA5"/>
    <w:rsid w:val="003B3EE0"/>
    <w:rsid w:val="003B3FAD"/>
    <w:rsid w:val="003B441C"/>
    <w:rsid w:val="003B48FA"/>
    <w:rsid w:val="003B4A6A"/>
    <w:rsid w:val="003B4C37"/>
    <w:rsid w:val="003B4E12"/>
    <w:rsid w:val="003B4F90"/>
    <w:rsid w:val="003B568C"/>
    <w:rsid w:val="003B599D"/>
    <w:rsid w:val="003B5CE5"/>
    <w:rsid w:val="003B5D28"/>
    <w:rsid w:val="003B60B6"/>
    <w:rsid w:val="003B63B3"/>
    <w:rsid w:val="003B65E1"/>
    <w:rsid w:val="003B666A"/>
    <w:rsid w:val="003B6738"/>
    <w:rsid w:val="003B6917"/>
    <w:rsid w:val="003B6B14"/>
    <w:rsid w:val="003B6B75"/>
    <w:rsid w:val="003B6C83"/>
    <w:rsid w:val="003B6D23"/>
    <w:rsid w:val="003B6D92"/>
    <w:rsid w:val="003B6DA2"/>
    <w:rsid w:val="003B6F3E"/>
    <w:rsid w:val="003B714A"/>
    <w:rsid w:val="003B71A0"/>
    <w:rsid w:val="003B72AB"/>
    <w:rsid w:val="003B73D2"/>
    <w:rsid w:val="003B7485"/>
    <w:rsid w:val="003B77A2"/>
    <w:rsid w:val="003B7827"/>
    <w:rsid w:val="003B7992"/>
    <w:rsid w:val="003B7C30"/>
    <w:rsid w:val="003C0728"/>
    <w:rsid w:val="003C08FA"/>
    <w:rsid w:val="003C091A"/>
    <w:rsid w:val="003C0AD9"/>
    <w:rsid w:val="003C0CD2"/>
    <w:rsid w:val="003C0D03"/>
    <w:rsid w:val="003C0E2E"/>
    <w:rsid w:val="003C13BC"/>
    <w:rsid w:val="003C163A"/>
    <w:rsid w:val="003C1D7D"/>
    <w:rsid w:val="003C20E2"/>
    <w:rsid w:val="003C2251"/>
    <w:rsid w:val="003C22F2"/>
    <w:rsid w:val="003C23F6"/>
    <w:rsid w:val="003C24D2"/>
    <w:rsid w:val="003C27B1"/>
    <w:rsid w:val="003C2911"/>
    <w:rsid w:val="003C2A1C"/>
    <w:rsid w:val="003C2C0E"/>
    <w:rsid w:val="003C2DC3"/>
    <w:rsid w:val="003C2E9F"/>
    <w:rsid w:val="003C2EB2"/>
    <w:rsid w:val="003C306A"/>
    <w:rsid w:val="003C30C3"/>
    <w:rsid w:val="003C322A"/>
    <w:rsid w:val="003C3499"/>
    <w:rsid w:val="003C379B"/>
    <w:rsid w:val="003C3A5F"/>
    <w:rsid w:val="003C3BA1"/>
    <w:rsid w:val="003C3E2D"/>
    <w:rsid w:val="003C41E8"/>
    <w:rsid w:val="003C41ED"/>
    <w:rsid w:val="003C4460"/>
    <w:rsid w:val="003C495D"/>
    <w:rsid w:val="003C49C3"/>
    <w:rsid w:val="003C49F7"/>
    <w:rsid w:val="003C4BE9"/>
    <w:rsid w:val="003C4C75"/>
    <w:rsid w:val="003C4CA3"/>
    <w:rsid w:val="003C4D0B"/>
    <w:rsid w:val="003C4F0D"/>
    <w:rsid w:val="003C504C"/>
    <w:rsid w:val="003C56BF"/>
    <w:rsid w:val="003C5702"/>
    <w:rsid w:val="003C5978"/>
    <w:rsid w:val="003C5CA4"/>
    <w:rsid w:val="003C6248"/>
    <w:rsid w:val="003C63D2"/>
    <w:rsid w:val="003C66DD"/>
    <w:rsid w:val="003C6856"/>
    <w:rsid w:val="003C6A10"/>
    <w:rsid w:val="003C768C"/>
    <w:rsid w:val="003C7696"/>
    <w:rsid w:val="003C77C4"/>
    <w:rsid w:val="003C7E12"/>
    <w:rsid w:val="003D0045"/>
    <w:rsid w:val="003D0575"/>
    <w:rsid w:val="003D06CB"/>
    <w:rsid w:val="003D073A"/>
    <w:rsid w:val="003D086E"/>
    <w:rsid w:val="003D08C4"/>
    <w:rsid w:val="003D0C39"/>
    <w:rsid w:val="003D0D6F"/>
    <w:rsid w:val="003D151E"/>
    <w:rsid w:val="003D1A09"/>
    <w:rsid w:val="003D1A1D"/>
    <w:rsid w:val="003D1ACF"/>
    <w:rsid w:val="003D1E5B"/>
    <w:rsid w:val="003D21B0"/>
    <w:rsid w:val="003D2404"/>
    <w:rsid w:val="003D2445"/>
    <w:rsid w:val="003D24F7"/>
    <w:rsid w:val="003D3029"/>
    <w:rsid w:val="003D319A"/>
    <w:rsid w:val="003D34B2"/>
    <w:rsid w:val="003D37F1"/>
    <w:rsid w:val="003D3CD9"/>
    <w:rsid w:val="003D3FD7"/>
    <w:rsid w:val="003D4060"/>
    <w:rsid w:val="003D42B3"/>
    <w:rsid w:val="003D4453"/>
    <w:rsid w:val="003D4527"/>
    <w:rsid w:val="003D4618"/>
    <w:rsid w:val="003D4690"/>
    <w:rsid w:val="003D46E8"/>
    <w:rsid w:val="003D47DD"/>
    <w:rsid w:val="003D485B"/>
    <w:rsid w:val="003D49F5"/>
    <w:rsid w:val="003D4D67"/>
    <w:rsid w:val="003D4EB2"/>
    <w:rsid w:val="003D532A"/>
    <w:rsid w:val="003D5423"/>
    <w:rsid w:val="003D57BE"/>
    <w:rsid w:val="003D5AE6"/>
    <w:rsid w:val="003D5AE9"/>
    <w:rsid w:val="003D5F75"/>
    <w:rsid w:val="003D660E"/>
    <w:rsid w:val="003D68F3"/>
    <w:rsid w:val="003D6CB7"/>
    <w:rsid w:val="003D6F7F"/>
    <w:rsid w:val="003D6FFD"/>
    <w:rsid w:val="003D77B2"/>
    <w:rsid w:val="003D7931"/>
    <w:rsid w:val="003D7CA4"/>
    <w:rsid w:val="003D7CEE"/>
    <w:rsid w:val="003E03F2"/>
    <w:rsid w:val="003E09D3"/>
    <w:rsid w:val="003E0ABE"/>
    <w:rsid w:val="003E0DB5"/>
    <w:rsid w:val="003E0EC1"/>
    <w:rsid w:val="003E1218"/>
    <w:rsid w:val="003E138A"/>
    <w:rsid w:val="003E1473"/>
    <w:rsid w:val="003E1B8D"/>
    <w:rsid w:val="003E1FD4"/>
    <w:rsid w:val="003E286B"/>
    <w:rsid w:val="003E2AC4"/>
    <w:rsid w:val="003E2FA0"/>
    <w:rsid w:val="003E319F"/>
    <w:rsid w:val="003E3297"/>
    <w:rsid w:val="003E33DF"/>
    <w:rsid w:val="003E3722"/>
    <w:rsid w:val="003E3C6E"/>
    <w:rsid w:val="003E3D98"/>
    <w:rsid w:val="003E4207"/>
    <w:rsid w:val="003E45AD"/>
    <w:rsid w:val="003E4757"/>
    <w:rsid w:val="003E48BD"/>
    <w:rsid w:val="003E4AB2"/>
    <w:rsid w:val="003E4E94"/>
    <w:rsid w:val="003E52C0"/>
    <w:rsid w:val="003E52DD"/>
    <w:rsid w:val="003E559F"/>
    <w:rsid w:val="003E58CF"/>
    <w:rsid w:val="003E5A68"/>
    <w:rsid w:val="003E5C25"/>
    <w:rsid w:val="003E5CA5"/>
    <w:rsid w:val="003E5CCA"/>
    <w:rsid w:val="003E642E"/>
    <w:rsid w:val="003E6741"/>
    <w:rsid w:val="003E6F48"/>
    <w:rsid w:val="003E728C"/>
    <w:rsid w:val="003E784E"/>
    <w:rsid w:val="003E7ACF"/>
    <w:rsid w:val="003E7ADF"/>
    <w:rsid w:val="003E7B18"/>
    <w:rsid w:val="003F00EF"/>
    <w:rsid w:val="003F04A5"/>
    <w:rsid w:val="003F0989"/>
    <w:rsid w:val="003F0C7B"/>
    <w:rsid w:val="003F0CD0"/>
    <w:rsid w:val="003F10C3"/>
    <w:rsid w:val="003F12FC"/>
    <w:rsid w:val="003F15DA"/>
    <w:rsid w:val="003F1724"/>
    <w:rsid w:val="003F1B4D"/>
    <w:rsid w:val="003F21C9"/>
    <w:rsid w:val="003F22BA"/>
    <w:rsid w:val="003F2448"/>
    <w:rsid w:val="003F2759"/>
    <w:rsid w:val="003F2AEC"/>
    <w:rsid w:val="003F2E8E"/>
    <w:rsid w:val="003F2FDD"/>
    <w:rsid w:val="003F31B0"/>
    <w:rsid w:val="003F31F2"/>
    <w:rsid w:val="003F3355"/>
    <w:rsid w:val="003F348F"/>
    <w:rsid w:val="003F3649"/>
    <w:rsid w:val="003F37EE"/>
    <w:rsid w:val="003F3BDA"/>
    <w:rsid w:val="003F3EA6"/>
    <w:rsid w:val="003F413C"/>
    <w:rsid w:val="003F41AC"/>
    <w:rsid w:val="003F4276"/>
    <w:rsid w:val="003F4608"/>
    <w:rsid w:val="003F467B"/>
    <w:rsid w:val="003F473F"/>
    <w:rsid w:val="003F4878"/>
    <w:rsid w:val="003F4A76"/>
    <w:rsid w:val="003F4D83"/>
    <w:rsid w:val="003F4E75"/>
    <w:rsid w:val="003F4F43"/>
    <w:rsid w:val="003F51EB"/>
    <w:rsid w:val="003F5368"/>
    <w:rsid w:val="003F552E"/>
    <w:rsid w:val="003F5717"/>
    <w:rsid w:val="003F5ADC"/>
    <w:rsid w:val="003F5CBA"/>
    <w:rsid w:val="003F5D1A"/>
    <w:rsid w:val="003F5D20"/>
    <w:rsid w:val="003F600F"/>
    <w:rsid w:val="003F6081"/>
    <w:rsid w:val="003F64B2"/>
    <w:rsid w:val="003F65CF"/>
    <w:rsid w:val="003F6853"/>
    <w:rsid w:val="003F6B2B"/>
    <w:rsid w:val="003F6C02"/>
    <w:rsid w:val="003F6E76"/>
    <w:rsid w:val="003F72B7"/>
    <w:rsid w:val="003F7581"/>
    <w:rsid w:val="003F75A7"/>
    <w:rsid w:val="003F79B6"/>
    <w:rsid w:val="003F7CBE"/>
    <w:rsid w:val="003F7D47"/>
    <w:rsid w:val="003F7D96"/>
    <w:rsid w:val="003F7DCA"/>
    <w:rsid w:val="0040015F"/>
    <w:rsid w:val="004004CA"/>
    <w:rsid w:val="00400BD3"/>
    <w:rsid w:val="00400C61"/>
    <w:rsid w:val="0040122C"/>
    <w:rsid w:val="00401367"/>
    <w:rsid w:val="0040141F"/>
    <w:rsid w:val="00401671"/>
    <w:rsid w:val="0040194D"/>
    <w:rsid w:val="00401B45"/>
    <w:rsid w:val="00402629"/>
    <w:rsid w:val="004026CA"/>
    <w:rsid w:val="0040271A"/>
    <w:rsid w:val="00402C7E"/>
    <w:rsid w:val="00402D58"/>
    <w:rsid w:val="00402F2D"/>
    <w:rsid w:val="00402F60"/>
    <w:rsid w:val="00403025"/>
    <w:rsid w:val="00403335"/>
    <w:rsid w:val="0040338F"/>
    <w:rsid w:val="004033D8"/>
    <w:rsid w:val="00403509"/>
    <w:rsid w:val="004035AF"/>
    <w:rsid w:val="00403613"/>
    <w:rsid w:val="00403D62"/>
    <w:rsid w:val="00403E48"/>
    <w:rsid w:val="00403F8B"/>
    <w:rsid w:val="0040441B"/>
    <w:rsid w:val="004047E9"/>
    <w:rsid w:val="00404FCC"/>
    <w:rsid w:val="004051AD"/>
    <w:rsid w:val="004051C4"/>
    <w:rsid w:val="004052C5"/>
    <w:rsid w:val="00405601"/>
    <w:rsid w:val="004056F1"/>
    <w:rsid w:val="00405EFB"/>
    <w:rsid w:val="004063C3"/>
    <w:rsid w:val="0040667A"/>
    <w:rsid w:val="0040673C"/>
    <w:rsid w:val="00406A41"/>
    <w:rsid w:val="00406AA0"/>
    <w:rsid w:val="00406B98"/>
    <w:rsid w:val="00406E4B"/>
    <w:rsid w:val="00406E9D"/>
    <w:rsid w:val="0040702F"/>
    <w:rsid w:val="00407468"/>
    <w:rsid w:val="0040759E"/>
    <w:rsid w:val="00407834"/>
    <w:rsid w:val="00407D20"/>
    <w:rsid w:val="0041087B"/>
    <w:rsid w:val="00410BCA"/>
    <w:rsid w:val="00410C7E"/>
    <w:rsid w:val="00410E73"/>
    <w:rsid w:val="004111E6"/>
    <w:rsid w:val="00411221"/>
    <w:rsid w:val="004114EC"/>
    <w:rsid w:val="004115D8"/>
    <w:rsid w:val="004115EA"/>
    <w:rsid w:val="0041162E"/>
    <w:rsid w:val="00411B40"/>
    <w:rsid w:val="00412177"/>
    <w:rsid w:val="0041258B"/>
    <w:rsid w:val="00412655"/>
    <w:rsid w:val="00412798"/>
    <w:rsid w:val="004128B8"/>
    <w:rsid w:val="004133FF"/>
    <w:rsid w:val="0041358C"/>
    <w:rsid w:val="00413A36"/>
    <w:rsid w:val="00413D86"/>
    <w:rsid w:val="00413E5F"/>
    <w:rsid w:val="00413ECF"/>
    <w:rsid w:val="00414021"/>
    <w:rsid w:val="00414431"/>
    <w:rsid w:val="004145CC"/>
    <w:rsid w:val="0041466C"/>
    <w:rsid w:val="00414EB0"/>
    <w:rsid w:val="00415141"/>
    <w:rsid w:val="00415216"/>
    <w:rsid w:val="004152C8"/>
    <w:rsid w:val="0041580D"/>
    <w:rsid w:val="00415B36"/>
    <w:rsid w:val="00415C92"/>
    <w:rsid w:val="0041633E"/>
    <w:rsid w:val="004165FC"/>
    <w:rsid w:val="004166BA"/>
    <w:rsid w:val="00416703"/>
    <w:rsid w:val="00416712"/>
    <w:rsid w:val="00416C6E"/>
    <w:rsid w:val="00416CC6"/>
    <w:rsid w:val="00416CDC"/>
    <w:rsid w:val="00416D70"/>
    <w:rsid w:val="00416F03"/>
    <w:rsid w:val="00416F60"/>
    <w:rsid w:val="0041734F"/>
    <w:rsid w:val="0041738F"/>
    <w:rsid w:val="00417603"/>
    <w:rsid w:val="004177E0"/>
    <w:rsid w:val="00417843"/>
    <w:rsid w:val="00417D19"/>
    <w:rsid w:val="00417F09"/>
    <w:rsid w:val="0042000A"/>
    <w:rsid w:val="004203D2"/>
    <w:rsid w:val="00420417"/>
    <w:rsid w:val="00420F49"/>
    <w:rsid w:val="00420F54"/>
    <w:rsid w:val="00421530"/>
    <w:rsid w:val="00421748"/>
    <w:rsid w:val="004218C5"/>
    <w:rsid w:val="00421AD9"/>
    <w:rsid w:val="00421B03"/>
    <w:rsid w:val="00421C62"/>
    <w:rsid w:val="00421D93"/>
    <w:rsid w:val="0042231F"/>
    <w:rsid w:val="004228EC"/>
    <w:rsid w:val="0042309A"/>
    <w:rsid w:val="00423239"/>
    <w:rsid w:val="00423877"/>
    <w:rsid w:val="0042393B"/>
    <w:rsid w:val="0042395E"/>
    <w:rsid w:val="00423A0C"/>
    <w:rsid w:val="00423D88"/>
    <w:rsid w:val="0042409A"/>
    <w:rsid w:val="004243BB"/>
    <w:rsid w:val="00424989"/>
    <w:rsid w:val="00424C50"/>
    <w:rsid w:val="00425054"/>
    <w:rsid w:val="004250BE"/>
    <w:rsid w:val="0042518E"/>
    <w:rsid w:val="00425343"/>
    <w:rsid w:val="004254D8"/>
    <w:rsid w:val="004259F7"/>
    <w:rsid w:val="00425BCA"/>
    <w:rsid w:val="00425F10"/>
    <w:rsid w:val="00426A03"/>
    <w:rsid w:val="00426C29"/>
    <w:rsid w:val="00426CB5"/>
    <w:rsid w:val="00426FE7"/>
    <w:rsid w:val="004270B6"/>
    <w:rsid w:val="0042721B"/>
    <w:rsid w:val="004276BB"/>
    <w:rsid w:val="004279AF"/>
    <w:rsid w:val="00427BF5"/>
    <w:rsid w:val="00427DCE"/>
    <w:rsid w:val="004305D4"/>
    <w:rsid w:val="004305DB"/>
    <w:rsid w:val="00430997"/>
    <w:rsid w:val="004309DE"/>
    <w:rsid w:val="00430A80"/>
    <w:rsid w:val="00430BF8"/>
    <w:rsid w:val="00430FA1"/>
    <w:rsid w:val="0043101C"/>
    <w:rsid w:val="0043132A"/>
    <w:rsid w:val="00431403"/>
    <w:rsid w:val="00431C71"/>
    <w:rsid w:val="00431D30"/>
    <w:rsid w:val="00432341"/>
    <w:rsid w:val="00432952"/>
    <w:rsid w:val="00432A89"/>
    <w:rsid w:val="00432ABA"/>
    <w:rsid w:val="00432B63"/>
    <w:rsid w:val="00432D85"/>
    <w:rsid w:val="004333EB"/>
    <w:rsid w:val="00433821"/>
    <w:rsid w:val="004339A8"/>
    <w:rsid w:val="004339D8"/>
    <w:rsid w:val="00433D2E"/>
    <w:rsid w:val="00434063"/>
    <w:rsid w:val="00434226"/>
    <w:rsid w:val="004345A0"/>
    <w:rsid w:val="004347A0"/>
    <w:rsid w:val="00434B86"/>
    <w:rsid w:val="00434F0B"/>
    <w:rsid w:val="00434F6A"/>
    <w:rsid w:val="004350BE"/>
    <w:rsid w:val="00435575"/>
    <w:rsid w:val="00435659"/>
    <w:rsid w:val="004356E0"/>
    <w:rsid w:val="0043597A"/>
    <w:rsid w:val="00435C8C"/>
    <w:rsid w:val="00436311"/>
    <w:rsid w:val="00436565"/>
    <w:rsid w:val="004367C0"/>
    <w:rsid w:val="00436BB2"/>
    <w:rsid w:val="00436C55"/>
    <w:rsid w:val="00436CED"/>
    <w:rsid w:val="00436DBE"/>
    <w:rsid w:val="004370B4"/>
    <w:rsid w:val="00437566"/>
    <w:rsid w:val="00437A2D"/>
    <w:rsid w:val="00437AAA"/>
    <w:rsid w:val="00437B5F"/>
    <w:rsid w:val="00437F69"/>
    <w:rsid w:val="004409A7"/>
    <w:rsid w:val="00440A88"/>
    <w:rsid w:val="00440BC9"/>
    <w:rsid w:val="00440E1D"/>
    <w:rsid w:val="00440FD4"/>
    <w:rsid w:val="0044111A"/>
    <w:rsid w:val="004419EA"/>
    <w:rsid w:val="00441AA9"/>
    <w:rsid w:val="00441B0F"/>
    <w:rsid w:val="00441E28"/>
    <w:rsid w:val="00441F92"/>
    <w:rsid w:val="00442098"/>
    <w:rsid w:val="004420A9"/>
    <w:rsid w:val="00442254"/>
    <w:rsid w:val="00442431"/>
    <w:rsid w:val="00442543"/>
    <w:rsid w:val="004425B9"/>
    <w:rsid w:val="0044276A"/>
    <w:rsid w:val="004428DC"/>
    <w:rsid w:val="00442A75"/>
    <w:rsid w:val="00442B66"/>
    <w:rsid w:val="00442E2A"/>
    <w:rsid w:val="00443197"/>
    <w:rsid w:val="004431F1"/>
    <w:rsid w:val="00443596"/>
    <w:rsid w:val="004438BE"/>
    <w:rsid w:val="00443C52"/>
    <w:rsid w:val="00443E89"/>
    <w:rsid w:val="00443EFD"/>
    <w:rsid w:val="00444E15"/>
    <w:rsid w:val="00444E34"/>
    <w:rsid w:val="00444EDB"/>
    <w:rsid w:val="004450B6"/>
    <w:rsid w:val="004451A7"/>
    <w:rsid w:val="00445386"/>
    <w:rsid w:val="00445663"/>
    <w:rsid w:val="0044605E"/>
    <w:rsid w:val="00446A2A"/>
    <w:rsid w:val="00446C08"/>
    <w:rsid w:val="00446E91"/>
    <w:rsid w:val="00447122"/>
    <w:rsid w:val="00447558"/>
    <w:rsid w:val="00447C78"/>
    <w:rsid w:val="004500BE"/>
    <w:rsid w:val="0045018F"/>
    <w:rsid w:val="004507C4"/>
    <w:rsid w:val="00450ADC"/>
    <w:rsid w:val="00450BD2"/>
    <w:rsid w:val="00450BF4"/>
    <w:rsid w:val="00451014"/>
    <w:rsid w:val="0045103B"/>
    <w:rsid w:val="004512B4"/>
    <w:rsid w:val="00451C8C"/>
    <w:rsid w:val="00451DA3"/>
    <w:rsid w:val="00451EDB"/>
    <w:rsid w:val="00451F91"/>
    <w:rsid w:val="004521A9"/>
    <w:rsid w:val="00452D7E"/>
    <w:rsid w:val="00452F49"/>
    <w:rsid w:val="004531E6"/>
    <w:rsid w:val="004535F8"/>
    <w:rsid w:val="004537D3"/>
    <w:rsid w:val="00453A3E"/>
    <w:rsid w:val="00453D6D"/>
    <w:rsid w:val="00453E59"/>
    <w:rsid w:val="00453F73"/>
    <w:rsid w:val="004541CC"/>
    <w:rsid w:val="00454277"/>
    <w:rsid w:val="00454862"/>
    <w:rsid w:val="00454CAC"/>
    <w:rsid w:val="00454D23"/>
    <w:rsid w:val="00454E1D"/>
    <w:rsid w:val="00455491"/>
    <w:rsid w:val="00455985"/>
    <w:rsid w:val="00455AE4"/>
    <w:rsid w:val="00455C56"/>
    <w:rsid w:val="00455D45"/>
    <w:rsid w:val="00456574"/>
    <w:rsid w:val="004566E1"/>
    <w:rsid w:val="004568E7"/>
    <w:rsid w:val="00456B0E"/>
    <w:rsid w:val="00456F70"/>
    <w:rsid w:val="00457287"/>
    <w:rsid w:val="00457477"/>
    <w:rsid w:val="004575D8"/>
    <w:rsid w:val="004575E1"/>
    <w:rsid w:val="00457785"/>
    <w:rsid w:val="00457877"/>
    <w:rsid w:val="0045796A"/>
    <w:rsid w:val="00457A43"/>
    <w:rsid w:val="00457BE5"/>
    <w:rsid w:val="00457D07"/>
    <w:rsid w:val="00457D2F"/>
    <w:rsid w:val="00457E87"/>
    <w:rsid w:val="004600BE"/>
    <w:rsid w:val="0046031A"/>
    <w:rsid w:val="004604B9"/>
    <w:rsid w:val="00460B1D"/>
    <w:rsid w:val="00460E51"/>
    <w:rsid w:val="00460E53"/>
    <w:rsid w:val="00460E5B"/>
    <w:rsid w:val="00461148"/>
    <w:rsid w:val="00461162"/>
    <w:rsid w:val="00461701"/>
    <w:rsid w:val="00461710"/>
    <w:rsid w:val="00461ECD"/>
    <w:rsid w:val="00462669"/>
    <w:rsid w:val="0046271F"/>
    <w:rsid w:val="00462760"/>
    <w:rsid w:val="00462802"/>
    <w:rsid w:val="00463757"/>
    <w:rsid w:val="00463759"/>
    <w:rsid w:val="00463905"/>
    <w:rsid w:val="004639AE"/>
    <w:rsid w:val="00463A87"/>
    <w:rsid w:val="00463C92"/>
    <w:rsid w:val="00463CEA"/>
    <w:rsid w:val="0046431C"/>
    <w:rsid w:val="0046436F"/>
    <w:rsid w:val="00464400"/>
    <w:rsid w:val="00464455"/>
    <w:rsid w:val="004644A7"/>
    <w:rsid w:val="0046468D"/>
    <w:rsid w:val="00464B3C"/>
    <w:rsid w:val="00464B4A"/>
    <w:rsid w:val="0046518B"/>
    <w:rsid w:val="00465293"/>
    <w:rsid w:val="00465581"/>
    <w:rsid w:val="00465BCA"/>
    <w:rsid w:val="0046608C"/>
    <w:rsid w:val="0046635F"/>
    <w:rsid w:val="00466450"/>
    <w:rsid w:val="00466810"/>
    <w:rsid w:val="00466A84"/>
    <w:rsid w:val="00466D8C"/>
    <w:rsid w:val="0046704D"/>
    <w:rsid w:val="00467163"/>
    <w:rsid w:val="00467271"/>
    <w:rsid w:val="004672A0"/>
    <w:rsid w:val="00467360"/>
    <w:rsid w:val="00467776"/>
    <w:rsid w:val="00467CE7"/>
    <w:rsid w:val="004700E1"/>
    <w:rsid w:val="0047044E"/>
    <w:rsid w:val="004705FF"/>
    <w:rsid w:val="00470910"/>
    <w:rsid w:val="004709E2"/>
    <w:rsid w:val="00470CBF"/>
    <w:rsid w:val="00470EB2"/>
    <w:rsid w:val="00470F18"/>
    <w:rsid w:val="00470F2F"/>
    <w:rsid w:val="0047146A"/>
    <w:rsid w:val="0047157E"/>
    <w:rsid w:val="00471857"/>
    <w:rsid w:val="004718AF"/>
    <w:rsid w:val="00471A20"/>
    <w:rsid w:val="00471EAD"/>
    <w:rsid w:val="00471EFA"/>
    <w:rsid w:val="004723E6"/>
    <w:rsid w:val="004724DC"/>
    <w:rsid w:val="004729BE"/>
    <w:rsid w:val="00472E6D"/>
    <w:rsid w:val="00472F2B"/>
    <w:rsid w:val="00472FF7"/>
    <w:rsid w:val="00473617"/>
    <w:rsid w:val="00473C6A"/>
    <w:rsid w:val="00473D3C"/>
    <w:rsid w:val="00473E4B"/>
    <w:rsid w:val="00474390"/>
    <w:rsid w:val="00474AB6"/>
    <w:rsid w:val="00474CBA"/>
    <w:rsid w:val="00474DEB"/>
    <w:rsid w:val="004750B3"/>
    <w:rsid w:val="00475646"/>
    <w:rsid w:val="00475854"/>
    <w:rsid w:val="00475E32"/>
    <w:rsid w:val="0047617D"/>
    <w:rsid w:val="004765AC"/>
    <w:rsid w:val="00476AA8"/>
    <w:rsid w:val="00476E8E"/>
    <w:rsid w:val="00477856"/>
    <w:rsid w:val="00477B62"/>
    <w:rsid w:val="00477EE0"/>
    <w:rsid w:val="004801AB"/>
    <w:rsid w:val="004804AA"/>
    <w:rsid w:val="00480D58"/>
    <w:rsid w:val="00480E32"/>
    <w:rsid w:val="00480F55"/>
    <w:rsid w:val="004812EE"/>
    <w:rsid w:val="00481400"/>
    <w:rsid w:val="00481483"/>
    <w:rsid w:val="004815F7"/>
    <w:rsid w:val="00481666"/>
    <w:rsid w:val="004827FA"/>
    <w:rsid w:val="00483061"/>
    <w:rsid w:val="004832A1"/>
    <w:rsid w:val="00483776"/>
    <w:rsid w:val="00483802"/>
    <w:rsid w:val="00483984"/>
    <w:rsid w:val="00483CBE"/>
    <w:rsid w:val="00483F76"/>
    <w:rsid w:val="00484121"/>
    <w:rsid w:val="0048453C"/>
    <w:rsid w:val="00484919"/>
    <w:rsid w:val="00484B03"/>
    <w:rsid w:val="00484C4D"/>
    <w:rsid w:val="00484D48"/>
    <w:rsid w:val="00484F40"/>
    <w:rsid w:val="00485113"/>
    <w:rsid w:val="004852BF"/>
    <w:rsid w:val="0048538F"/>
    <w:rsid w:val="00485476"/>
    <w:rsid w:val="0048547E"/>
    <w:rsid w:val="00485780"/>
    <w:rsid w:val="00485814"/>
    <w:rsid w:val="00485D5D"/>
    <w:rsid w:val="00485DD1"/>
    <w:rsid w:val="004860F7"/>
    <w:rsid w:val="00486644"/>
    <w:rsid w:val="00486834"/>
    <w:rsid w:val="004869AC"/>
    <w:rsid w:val="004876B2"/>
    <w:rsid w:val="00487E43"/>
    <w:rsid w:val="00487F4F"/>
    <w:rsid w:val="004906C5"/>
    <w:rsid w:val="004906E3"/>
    <w:rsid w:val="004908C8"/>
    <w:rsid w:val="00490901"/>
    <w:rsid w:val="0049100C"/>
    <w:rsid w:val="00491159"/>
    <w:rsid w:val="004913EE"/>
    <w:rsid w:val="004915E2"/>
    <w:rsid w:val="00491A8B"/>
    <w:rsid w:val="00491AE4"/>
    <w:rsid w:val="00491B7A"/>
    <w:rsid w:val="00491B95"/>
    <w:rsid w:val="004923BA"/>
    <w:rsid w:val="004923D2"/>
    <w:rsid w:val="00492558"/>
    <w:rsid w:val="00492755"/>
    <w:rsid w:val="00492A2C"/>
    <w:rsid w:val="00492F28"/>
    <w:rsid w:val="0049303D"/>
    <w:rsid w:val="0049368F"/>
    <w:rsid w:val="004936DC"/>
    <w:rsid w:val="004938CC"/>
    <w:rsid w:val="00493A32"/>
    <w:rsid w:val="00493BC7"/>
    <w:rsid w:val="00493C8B"/>
    <w:rsid w:val="00493E29"/>
    <w:rsid w:val="00494335"/>
    <w:rsid w:val="004944ED"/>
    <w:rsid w:val="00494BF2"/>
    <w:rsid w:val="00494F7E"/>
    <w:rsid w:val="004951A2"/>
    <w:rsid w:val="004952A2"/>
    <w:rsid w:val="0049535F"/>
    <w:rsid w:val="00495471"/>
    <w:rsid w:val="00495631"/>
    <w:rsid w:val="00495A0D"/>
    <w:rsid w:val="00495CD4"/>
    <w:rsid w:val="00495E85"/>
    <w:rsid w:val="00495ED1"/>
    <w:rsid w:val="0049642F"/>
    <w:rsid w:val="0049643D"/>
    <w:rsid w:val="00496B9F"/>
    <w:rsid w:val="00497246"/>
    <w:rsid w:val="0049739C"/>
    <w:rsid w:val="0049745E"/>
    <w:rsid w:val="004977A9"/>
    <w:rsid w:val="004978AF"/>
    <w:rsid w:val="00497DE0"/>
    <w:rsid w:val="00497FD7"/>
    <w:rsid w:val="004A0251"/>
    <w:rsid w:val="004A05CF"/>
    <w:rsid w:val="004A08D4"/>
    <w:rsid w:val="004A08EE"/>
    <w:rsid w:val="004A1997"/>
    <w:rsid w:val="004A1B3F"/>
    <w:rsid w:val="004A1DBB"/>
    <w:rsid w:val="004A1EC5"/>
    <w:rsid w:val="004A20DF"/>
    <w:rsid w:val="004A24E4"/>
    <w:rsid w:val="004A27AF"/>
    <w:rsid w:val="004A29EF"/>
    <w:rsid w:val="004A2A0C"/>
    <w:rsid w:val="004A2CEF"/>
    <w:rsid w:val="004A32BE"/>
    <w:rsid w:val="004A34DC"/>
    <w:rsid w:val="004A34FF"/>
    <w:rsid w:val="004A3AF3"/>
    <w:rsid w:val="004A3CF6"/>
    <w:rsid w:val="004A3EA8"/>
    <w:rsid w:val="004A4268"/>
    <w:rsid w:val="004A4314"/>
    <w:rsid w:val="004A44E2"/>
    <w:rsid w:val="004A46B1"/>
    <w:rsid w:val="004A49C5"/>
    <w:rsid w:val="004A4BC4"/>
    <w:rsid w:val="004A4ECC"/>
    <w:rsid w:val="004A4F09"/>
    <w:rsid w:val="004A4F51"/>
    <w:rsid w:val="004A5058"/>
    <w:rsid w:val="004A5230"/>
    <w:rsid w:val="004A52E4"/>
    <w:rsid w:val="004A5479"/>
    <w:rsid w:val="004A5507"/>
    <w:rsid w:val="004A5557"/>
    <w:rsid w:val="004A5590"/>
    <w:rsid w:val="004A57F2"/>
    <w:rsid w:val="004A5A9E"/>
    <w:rsid w:val="004A5AAE"/>
    <w:rsid w:val="004A5B6A"/>
    <w:rsid w:val="004A5B95"/>
    <w:rsid w:val="004A63FA"/>
    <w:rsid w:val="004A68C1"/>
    <w:rsid w:val="004A6A1C"/>
    <w:rsid w:val="004A6F7D"/>
    <w:rsid w:val="004A7097"/>
    <w:rsid w:val="004A75A6"/>
    <w:rsid w:val="004A76AD"/>
    <w:rsid w:val="004A79C0"/>
    <w:rsid w:val="004A7B57"/>
    <w:rsid w:val="004A7B6D"/>
    <w:rsid w:val="004A7E3E"/>
    <w:rsid w:val="004A7F11"/>
    <w:rsid w:val="004A7FBA"/>
    <w:rsid w:val="004B0113"/>
    <w:rsid w:val="004B02DF"/>
    <w:rsid w:val="004B06E8"/>
    <w:rsid w:val="004B0A78"/>
    <w:rsid w:val="004B0F3E"/>
    <w:rsid w:val="004B1255"/>
    <w:rsid w:val="004B12CC"/>
    <w:rsid w:val="004B1484"/>
    <w:rsid w:val="004B174D"/>
    <w:rsid w:val="004B1CC8"/>
    <w:rsid w:val="004B1F17"/>
    <w:rsid w:val="004B1F97"/>
    <w:rsid w:val="004B1F99"/>
    <w:rsid w:val="004B2114"/>
    <w:rsid w:val="004B288A"/>
    <w:rsid w:val="004B2989"/>
    <w:rsid w:val="004B29D3"/>
    <w:rsid w:val="004B2B8E"/>
    <w:rsid w:val="004B2B99"/>
    <w:rsid w:val="004B2D93"/>
    <w:rsid w:val="004B2FAA"/>
    <w:rsid w:val="004B3179"/>
    <w:rsid w:val="004B3244"/>
    <w:rsid w:val="004B3433"/>
    <w:rsid w:val="004B3441"/>
    <w:rsid w:val="004B3836"/>
    <w:rsid w:val="004B3A82"/>
    <w:rsid w:val="004B415C"/>
    <w:rsid w:val="004B44F7"/>
    <w:rsid w:val="004B4F14"/>
    <w:rsid w:val="004B533E"/>
    <w:rsid w:val="004B56F1"/>
    <w:rsid w:val="004B5754"/>
    <w:rsid w:val="004B57FA"/>
    <w:rsid w:val="004B5C6C"/>
    <w:rsid w:val="004B5CC6"/>
    <w:rsid w:val="004B5F8C"/>
    <w:rsid w:val="004B607F"/>
    <w:rsid w:val="004B6085"/>
    <w:rsid w:val="004B6736"/>
    <w:rsid w:val="004B6996"/>
    <w:rsid w:val="004B6CA1"/>
    <w:rsid w:val="004B709D"/>
    <w:rsid w:val="004B7360"/>
    <w:rsid w:val="004B7886"/>
    <w:rsid w:val="004B7A6F"/>
    <w:rsid w:val="004B7AF3"/>
    <w:rsid w:val="004B7F30"/>
    <w:rsid w:val="004C0185"/>
    <w:rsid w:val="004C019A"/>
    <w:rsid w:val="004C01F3"/>
    <w:rsid w:val="004C04AC"/>
    <w:rsid w:val="004C0782"/>
    <w:rsid w:val="004C0794"/>
    <w:rsid w:val="004C0A2D"/>
    <w:rsid w:val="004C0AB3"/>
    <w:rsid w:val="004C0B4C"/>
    <w:rsid w:val="004C11A3"/>
    <w:rsid w:val="004C126B"/>
    <w:rsid w:val="004C1699"/>
    <w:rsid w:val="004C1837"/>
    <w:rsid w:val="004C19AF"/>
    <w:rsid w:val="004C1BEE"/>
    <w:rsid w:val="004C1C9B"/>
    <w:rsid w:val="004C23D9"/>
    <w:rsid w:val="004C2E96"/>
    <w:rsid w:val="004C3053"/>
    <w:rsid w:val="004C33FD"/>
    <w:rsid w:val="004C3B0B"/>
    <w:rsid w:val="004C3D96"/>
    <w:rsid w:val="004C400F"/>
    <w:rsid w:val="004C41CA"/>
    <w:rsid w:val="004C4702"/>
    <w:rsid w:val="004C4B3B"/>
    <w:rsid w:val="004C53DE"/>
    <w:rsid w:val="004C5BDE"/>
    <w:rsid w:val="004C5DD7"/>
    <w:rsid w:val="004C6075"/>
    <w:rsid w:val="004C6143"/>
    <w:rsid w:val="004C61FC"/>
    <w:rsid w:val="004C668B"/>
    <w:rsid w:val="004C68AE"/>
    <w:rsid w:val="004C6989"/>
    <w:rsid w:val="004C6AA6"/>
    <w:rsid w:val="004C704E"/>
    <w:rsid w:val="004C738F"/>
    <w:rsid w:val="004C7930"/>
    <w:rsid w:val="004C7CD1"/>
    <w:rsid w:val="004D017E"/>
    <w:rsid w:val="004D0323"/>
    <w:rsid w:val="004D048E"/>
    <w:rsid w:val="004D05AC"/>
    <w:rsid w:val="004D07BA"/>
    <w:rsid w:val="004D0A0A"/>
    <w:rsid w:val="004D0B38"/>
    <w:rsid w:val="004D114B"/>
    <w:rsid w:val="004D169E"/>
    <w:rsid w:val="004D19ED"/>
    <w:rsid w:val="004D1D1E"/>
    <w:rsid w:val="004D21E2"/>
    <w:rsid w:val="004D22DB"/>
    <w:rsid w:val="004D2495"/>
    <w:rsid w:val="004D2603"/>
    <w:rsid w:val="004D2699"/>
    <w:rsid w:val="004D2BEE"/>
    <w:rsid w:val="004D2CCA"/>
    <w:rsid w:val="004D2D2C"/>
    <w:rsid w:val="004D2F88"/>
    <w:rsid w:val="004D2FCF"/>
    <w:rsid w:val="004D3144"/>
    <w:rsid w:val="004D35C4"/>
    <w:rsid w:val="004D405E"/>
    <w:rsid w:val="004D42A5"/>
    <w:rsid w:val="004D4548"/>
    <w:rsid w:val="004D4A40"/>
    <w:rsid w:val="004D4AED"/>
    <w:rsid w:val="004D4DE8"/>
    <w:rsid w:val="004D4F21"/>
    <w:rsid w:val="004D5003"/>
    <w:rsid w:val="004D50D1"/>
    <w:rsid w:val="004D5218"/>
    <w:rsid w:val="004D5B63"/>
    <w:rsid w:val="004D5D90"/>
    <w:rsid w:val="004D627A"/>
    <w:rsid w:val="004D6647"/>
    <w:rsid w:val="004D7305"/>
    <w:rsid w:val="004D75C6"/>
    <w:rsid w:val="004D7655"/>
    <w:rsid w:val="004D7970"/>
    <w:rsid w:val="004D79A4"/>
    <w:rsid w:val="004D7D7E"/>
    <w:rsid w:val="004E0136"/>
    <w:rsid w:val="004E024D"/>
    <w:rsid w:val="004E0DFE"/>
    <w:rsid w:val="004E0E38"/>
    <w:rsid w:val="004E0E5C"/>
    <w:rsid w:val="004E1324"/>
    <w:rsid w:val="004E13D2"/>
    <w:rsid w:val="004E15F8"/>
    <w:rsid w:val="004E1891"/>
    <w:rsid w:val="004E2103"/>
    <w:rsid w:val="004E2573"/>
    <w:rsid w:val="004E278B"/>
    <w:rsid w:val="004E2ADE"/>
    <w:rsid w:val="004E2B26"/>
    <w:rsid w:val="004E3150"/>
    <w:rsid w:val="004E3268"/>
    <w:rsid w:val="004E32C2"/>
    <w:rsid w:val="004E332B"/>
    <w:rsid w:val="004E336D"/>
    <w:rsid w:val="004E34A2"/>
    <w:rsid w:val="004E38D4"/>
    <w:rsid w:val="004E3CCA"/>
    <w:rsid w:val="004E4216"/>
    <w:rsid w:val="004E4673"/>
    <w:rsid w:val="004E4BC1"/>
    <w:rsid w:val="004E4F4E"/>
    <w:rsid w:val="004E59A8"/>
    <w:rsid w:val="004E5A1E"/>
    <w:rsid w:val="004E5C40"/>
    <w:rsid w:val="004E5C94"/>
    <w:rsid w:val="004E5D45"/>
    <w:rsid w:val="004E5DC2"/>
    <w:rsid w:val="004E6237"/>
    <w:rsid w:val="004E6415"/>
    <w:rsid w:val="004E6D58"/>
    <w:rsid w:val="004E6E7A"/>
    <w:rsid w:val="004E70CE"/>
    <w:rsid w:val="004E7193"/>
    <w:rsid w:val="004E72EB"/>
    <w:rsid w:val="004E7D2F"/>
    <w:rsid w:val="004F008C"/>
    <w:rsid w:val="004F011A"/>
    <w:rsid w:val="004F03A3"/>
    <w:rsid w:val="004F069B"/>
    <w:rsid w:val="004F080B"/>
    <w:rsid w:val="004F0885"/>
    <w:rsid w:val="004F0C91"/>
    <w:rsid w:val="004F1123"/>
    <w:rsid w:val="004F1BAF"/>
    <w:rsid w:val="004F1BD6"/>
    <w:rsid w:val="004F1BD7"/>
    <w:rsid w:val="004F1C03"/>
    <w:rsid w:val="004F1CA0"/>
    <w:rsid w:val="004F1D20"/>
    <w:rsid w:val="004F1DAB"/>
    <w:rsid w:val="004F2043"/>
    <w:rsid w:val="004F2089"/>
    <w:rsid w:val="004F22E7"/>
    <w:rsid w:val="004F2AEA"/>
    <w:rsid w:val="004F2AFA"/>
    <w:rsid w:val="004F2B9B"/>
    <w:rsid w:val="004F2BDE"/>
    <w:rsid w:val="004F2C40"/>
    <w:rsid w:val="004F2CDC"/>
    <w:rsid w:val="004F43FD"/>
    <w:rsid w:val="004F461E"/>
    <w:rsid w:val="004F48E0"/>
    <w:rsid w:val="004F4929"/>
    <w:rsid w:val="004F493B"/>
    <w:rsid w:val="004F49C4"/>
    <w:rsid w:val="004F4DA7"/>
    <w:rsid w:val="004F51E4"/>
    <w:rsid w:val="004F5404"/>
    <w:rsid w:val="004F5438"/>
    <w:rsid w:val="004F54B6"/>
    <w:rsid w:val="004F55E6"/>
    <w:rsid w:val="004F5DA7"/>
    <w:rsid w:val="004F6A2D"/>
    <w:rsid w:val="004F7088"/>
    <w:rsid w:val="004F77A6"/>
    <w:rsid w:val="004F7805"/>
    <w:rsid w:val="004F790A"/>
    <w:rsid w:val="004F7D8F"/>
    <w:rsid w:val="004F7F82"/>
    <w:rsid w:val="00500075"/>
    <w:rsid w:val="00500308"/>
    <w:rsid w:val="005005A6"/>
    <w:rsid w:val="005005C6"/>
    <w:rsid w:val="0050077F"/>
    <w:rsid w:val="00500909"/>
    <w:rsid w:val="00500CE7"/>
    <w:rsid w:val="0050157A"/>
    <w:rsid w:val="005015A9"/>
    <w:rsid w:val="005016C1"/>
    <w:rsid w:val="005018DF"/>
    <w:rsid w:val="00501A70"/>
    <w:rsid w:val="00501ADD"/>
    <w:rsid w:val="00501B56"/>
    <w:rsid w:val="00502621"/>
    <w:rsid w:val="005026B3"/>
    <w:rsid w:val="00502796"/>
    <w:rsid w:val="005027E0"/>
    <w:rsid w:val="005027E4"/>
    <w:rsid w:val="00502AC9"/>
    <w:rsid w:val="00502F55"/>
    <w:rsid w:val="00502FB0"/>
    <w:rsid w:val="00502FF7"/>
    <w:rsid w:val="005030C9"/>
    <w:rsid w:val="005030DD"/>
    <w:rsid w:val="0050319B"/>
    <w:rsid w:val="00503951"/>
    <w:rsid w:val="00503A0A"/>
    <w:rsid w:val="00503CAB"/>
    <w:rsid w:val="00503EA8"/>
    <w:rsid w:val="00503FC1"/>
    <w:rsid w:val="00504085"/>
    <w:rsid w:val="005047EC"/>
    <w:rsid w:val="005047F6"/>
    <w:rsid w:val="005047F8"/>
    <w:rsid w:val="00504C96"/>
    <w:rsid w:val="00504F24"/>
    <w:rsid w:val="00504FAB"/>
    <w:rsid w:val="005051AB"/>
    <w:rsid w:val="0050555E"/>
    <w:rsid w:val="00505600"/>
    <w:rsid w:val="005058B9"/>
    <w:rsid w:val="005059BB"/>
    <w:rsid w:val="00505C05"/>
    <w:rsid w:val="00505E40"/>
    <w:rsid w:val="00506186"/>
    <w:rsid w:val="00506241"/>
    <w:rsid w:val="00506289"/>
    <w:rsid w:val="00506446"/>
    <w:rsid w:val="00506955"/>
    <w:rsid w:val="00506B48"/>
    <w:rsid w:val="005070AB"/>
    <w:rsid w:val="00507457"/>
    <w:rsid w:val="005074C9"/>
    <w:rsid w:val="00507886"/>
    <w:rsid w:val="0050788C"/>
    <w:rsid w:val="00507EFF"/>
    <w:rsid w:val="0051005C"/>
    <w:rsid w:val="00510079"/>
    <w:rsid w:val="00510118"/>
    <w:rsid w:val="0051019E"/>
    <w:rsid w:val="005105E0"/>
    <w:rsid w:val="00510AEC"/>
    <w:rsid w:val="00510B06"/>
    <w:rsid w:val="00510CBE"/>
    <w:rsid w:val="0051112A"/>
    <w:rsid w:val="0051122E"/>
    <w:rsid w:val="005112F8"/>
    <w:rsid w:val="00511378"/>
    <w:rsid w:val="00511991"/>
    <w:rsid w:val="00511BFD"/>
    <w:rsid w:val="00511C52"/>
    <w:rsid w:val="00511D09"/>
    <w:rsid w:val="005121DB"/>
    <w:rsid w:val="00512A93"/>
    <w:rsid w:val="00512B4C"/>
    <w:rsid w:val="00512C4D"/>
    <w:rsid w:val="00512DC8"/>
    <w:rsid w:val="00512EC2"/>
    <w:rsid w:val="00513335"/>
    <w:rsid w:val="00513CBE"/>
    <w:rsid w:val="00513DB5"/>
    <w:rsid w:val="00513E09"/>
    <w:rsid w:val="005140B9"/>
    <w:rsid w:val="005146AC"/>
    <w:rsid w:val="00514998"/>
    <w:rsid w:val="0051569B"/>
    <w:rsid w:val="0051571A"/>
    <w:rsid w:val="005160CC"/>
    <w:rsid w:val="005163C6"/>
    <w:rsid w:val="005164ED"/>
    <w:rsid w:val="00516562"/>
    <w:rsid w:val="00516619"/>
    <w:rsid w:val="00516683"/>
    <w:rsid w:val="00516691"/>
    <w:rsid w:val="005169FA"/>
    <w:rsid w:val="00516B90"/>
    <w:rsid w:val="0051709B"/>
    <w:rsid w:val="005171FE"/>
    <w:rsid w:val="00517560"/>
    <w:rsid w:val="005179DF"/>
    <w:rsid w:val="00520021"/>
    <w:rsid w:val="00520452"/>
    <w:rsid w:val="005205EB"/>
    <w:rsid w:val="00520632"/>
    <w:rsid w:val="00520AB8"/>
    <w:rsid w:val="00520EF4"/>
    <w:rsid w:val="0052126E"/>
    <w:rsid w:val="005212DE"/>
    <w:rsid w:val="0052146C"/>
    <w:rsid w:val="005215FA"/>
    <w:rsid w:val="00521B79"/>
    <w:rsid w:val="00521DD1"/>
    <w:rsid w:val="00522139"/>
    <w:rsid w:val="0052214F"/>
    <w:rsid w:val="005225EB"/>
    <w:rsid w:val="005229EF"/>
    <w:rsid w:val="00522BA4"/>
    <w:rsid w:val="00522F99"/>
    <w:rsid w:val="005237EB"/>
    <w:rsid w:val="0052382E"/>
    <w:rsid w:val="00523C96"/>
    <w:rsid w:val="00524230"/>
    <w:rsid w:val="005243AA"/>
    <w:rsid w:val="0052446E"/>
    <w:rsid w:val="005245AA"/>
    <w:rsid w:val="00524654"/>
    <w:rsid w:val="00524A2D"/>
    <w:rsid w:val="005257F5"/>
    <w:rsid w:val="00526101"/>
    <w:rsid w:val="0052626E"/>
    <w:rsid w:val="005263A0"/>
    <w:rsid w:val="0052649F"/>
    <w:rsid w:val="00526699"/>
    <w:rsid w:val="00526872"/>
    <w:rsid w:val="00526E04"/>
    <w:rsid w:val="00527223"/>
    <w:rsid w:val="00527264"/>
    <w:rsid w:val="00527853"/>
    <w:rsid w:val="00527F30"/>
    <w:rsid w:val="005304F7"/>
    <w:rsid w:val="00530B19"/>
    <w:rsid w:val="00530CCB"/>
    <w:rsid w:val="005312F2"/>
    <w:rsid w:val="005315DA"/>
    <w:rsid w:val="00531798"/>
    <w:rsid w:val="005323EA"/>
    <w:rsid w:val="0053246C"/>
    <w:rsid w:val="00532483"/>
    <w:rsid w:val="0053249A"/>
    <w:rsid w:val="0053253A"/>
    <w:rsid w:val="00532BB7"/>
    <w:rsid w:val="00532C8E"/>
    <w:rsid w:val="005330FD"/>
    <w:rsid w:val="0053317D"/>
    <w:rsid w:val="0053348D"/>
    <w:rsid w:val="005334DB"/>
    <w:rsid w:val="0053360F"/>
    <w:rsid w:val="00533BE5"/>
    <w:rsid w:val="00533D8C"/>
    <w:rsid w:val="00533DCC"/>
    <w:rsid w:val="005341C3"/>
    <w:rsid w:val="00534430"/>
    <w:rsid w:val="005344C3"/>
    <w:rsid w:val="005345CE"/>
    <w:rsid w:val="005346B7"/>
    <w:rsid w:val="00534757"/>
    <w:rsid w:val="005349B5"/>
    <w:rsid w:val="005349D1"/>
    <w:rsid w:val="00534A01"/>
    <w:rsid w:val="00534B38"/>
    <w:rsid w:val="00535795"/>
    <w:rsid w:val="0053586F"/>
    <w:rsid w:val="00535A2B"/>
    <w:rsid w:val="00535A52"/>
    <w:rsid w:val="00535D79"/>
    <w:rsid w:val="00535FA0"/>
    <w:rsid w:val="00535FE7"/>
    <w:rsid w:val="0053626B"/>
    <w:rsid w:val="0053642C"/>
    <w:rsid w:val="00536513"/>
    <w:rsid w:val="005366FD"/>
    <w:rsid w:val="00536C16"/>
    <w:rsid w:val="00536DA9"/>
    <w:rsid w:val="00537273"/>
    <w:rsid w:val="0053783C"/>
    <w:rsid w:val="00537879"/>
    <w:rsid w:val="005379BC"/>
    <w:rsid w:val="00537C32"/>
    <w:rsid w:val="0054005D"/>
    <w:rsid w:val="00540060"/>
    <w:rsid w:val="005402CA"/>
    <w:rsid w:val="005405C1"/>
    <w:rsid w:val="00540C18"/>
    <w:rsid w:val="00540FAE"/>
    <w:rsid w:val="00541035"/>
    <w:rsid w:val="00541421"/>
    <w:rsid w:val="005415B3"/>
    <w:rsid w:val="005417A5"/>
    <w:rsid w:val="00542038"/>
    <w:rsid w:val="00542111"/>
    <w:rsid w:val="005421DC"/>
    <w:rsid w:val="005426A1"/>
    <w:rsid w:val="005426C4"/>
    <w:rsid w:val="005429AE"/>
    <w:rsid w:val="005430D1"/>
    <w:rsid w:val="005431A1"/>
    <w:rsid w:val="005431B3"/>
    <w:rsid w:val="0054367B"/>
    <w:rsid w:val="0054370D"/>
    <w:rsid w:val="0054376C"/>
    <w:rsid w:val="00543927"/>
    <w:rsid w:val="00543F38"/>
    <w:rsid w:val="00544001"/>
    <w:rsid w:val="00544282"/>
    <w:rsid w:val="00544CDF"/>
    <w:rsid w:val="00544F98"/>
    <w:rsid w:val="0054547F"/>
    <w:rsid w:val="00545567"/>
    <w:rsid w:val="005455C5"/>
    <w:rsid w:val="005456C1"/>
    <w:rsid w:val="00545A48"/>
    <w:rsid w:val="00545AC0"/>
    <w:rsid w:val="00545D15"/>
    <w:rsid w:val="00545D1E"/>
    <w:rsid w:val="00545DDC"/>
    <w:rsid w:val="0054611F"/>
    <w:rsid w:val="005461F4"/>
    <w:rsid w:val="005462A5"/>
    <w:rsid w:val="005463A1"/>
    <w:rsid w:val="0054662B"/>
    <w:rsid w:val="005466D7"/>
    <w:rsid w:val="00546809"/>
    <w:rsid w:val="005468AD"/>
    <w:rsid w:val="005471AB"/>
    <w:rsid w:val="00547266"/>
    <w:rsid w:val="00547862"/>
    <w:rsid w:val="00547F7E"/>
    <w:rsid w:val="0055032F"/>
    <w:rsid w:val="0055108E"/>
    <w:rsid w:val="005512E1"/>
    <w:rsid w:val="0055130E"/>
    <w:rsid w:val="00551459"/>
    <w:rsid w:val="0055171D"/>
    <w:rsid w:val="00551868"/>
    <w:rsid w:val="00551AA7"/>
    <w:rsid w:val="005527D7"/>
    <w:rsid w:val="00552977"/>
    <w:rsid w:val="00552BBB"/>
    <w:rsid w:val="00552C7F"/>
    <w:rsid w:val="00553321"/>
    <w:rsid w:val="00553C3A"/>
    <w:rsid w:val="005541B1"/>
    <w:rsid w:val="0055421C"/>
    <w:rsid w:val="005543EB"/>
    <w:rsid w:val="00554457"/>
    <w:rsid w:val="00554A3E"/>
    <w:rsid w:val="00554AB9"/>
    <w:rsid w:val="00554C0C"/>
    <w:rsid w:val="00554CF7"/>
    <w:rsid w:val="00554ED4"/>
    <w:rsid w:val="00555106"/>
    <w:rsid w:val="00555370"/>
    <w:rsid w:val="005555BE"/>
    <w:rsid w:val="00555AC4"/>
    <w:rsid w:val="00555CAE"/>
    <w:rsid w:val="00555E09"/>
    <w:rsid w:val="00555E0C"/>
    <w:rsid w:val="00555E69"/>
    <w:rsid w:val="00556333"/>
    <w:rsid w:val="005565E2"/>
    <w:rsid w:val="0055668F"/>
    <w:rsid w:val="005568F9"/>
    <w:rsid w:val="00556AF1"/>
    <w:rsid w:val="00556AF2"/>
    <w:rsid w:val="00556DD2"/>
    <w:rsid w:val="00556E58"/>
    <w:rsid w:val="005574EA"/>
    <w:rsid w:val="0055783C"/>
    <w:rsid w:val="00557914"/>
    <w:rsid w:val="00557D16"/>
    <w:rsid w:val="00557E4E"/>
    <w:rsid w:val="00557F12"/>
    <w:rsid w:val="00557F84"/>
    <w:rsid w:val="005602DB"/>
    <w:rsid w:val="0056031A"/>
    <w:rsid w:val="00560383"/>
    <w:rsid w:val="00560389"/>
    <w:rsid w:val="005606EA"/>
    <w:rsid w:val="00560760"/>
    <w:rsid w:val="005608D7"/>
    <w:rsid w:val="00560D28"/>
    <w:rsid w:val="00560D4C"/>
    <w:rsid w:val="00561231"/>
    <w:rsid w:val="00561477"/>
    <w:rsid w:val="00561771"/>
    <w:rsid w:val="00561AA3"/>
    <w:rsid w:val="00561F1B"/>
    <w:rsid w:val="005620A2"/>
    <w:rsid w:val="00562A0B"/>
    <w:rsid w:val="00562A7C"/>
    <w:rsid w:val="00562D8E"/>
    <w:rsid w:val="005637C1"/>
    <w:rsid w:val="00563BC8"/>
    <w:rsid w:val="00563C02"/>
    <w:rsid w:val="005646AF"/>
    <w:rsid w:val="00564937"/>
    <w:rsid w:val="0056497A"/>
    <w:rsid w:val="00564B93"/>
    <w:rsid w:val="00564BB3"/>
    <w:rsid w:val="00564F0E"/>
    <w:rsid w:val="005650AF"/>
    <w:rsid w:val="00565276"/>
    <w:rsid w:val="00565364"/>
    <w:rsid w:val="00565686"/>
    <w:rsid w:val="00565691"/>
    <w:rsid w:val="005656EB"/>
    <w:rsid w:val="00565A0E"/>
    <w:rsid w:val="00565B59"/>
    <w:rsid w:val="00565D33"/>
    <w:rsid w:val="00565FBE"/>
    <w:rsid w:val="005663F6"/>
    <w:rsid w:val="00566B9E"/>
    <w:rsid w:val="00566E80"/>
    <w:rsid w:val="005672DE"/>
    <w:rsid w:val="00567B8F"/>
    <w:rsid w:val="00567FFE"/>
    <w:rsid w:val="00570258"/>
    <w:rsid w:val="00570405"/>
    <w:rsid w:val="00570700"/>
    <w:rsid w:val="0057097F"/>
    <w:rsid w:val="00570D6A"/>
    <w:rsid w:val="00570DC0"/>
    <w:rsid w:val="00571398"/>
    <w:rsid w:val="00571594"/>
    <w:rsid w:val="005715C4"/>
    <w:rsid w:val="00571781"/>
    <w:rsid w:val="00571831"/>
    <w:rsid w:val="005718FE"/>
    <w:rsid w:val="00572211"/>
    <w:rsid w:val="0057255F"/>
    <w:rsid w:val="00572854"/>
    <w:rsid w:val="00572871"/>
    <w:rsid w:val="00572E99"/>
    <w:rsid w:val="00572FD1"/>
    <w:rsid w:val="005730FC"/>
    <w:rsid w:val="005731DD"/>
    <w:rsid w:val="005735DD"/>
    <w:rsid w:val="0057385F"/>
    <w:rsid w:val="005739A3"/>
    <w:rsid w:val="00573FF2"/>
    <w:rsid w:val="00574006"/>
    <w:rsid w:val="00574C21"/>
    <w:rsid w:val="00574D81"/>
    <w:rsid w:val="00575005"/>
    <w:rsid w:val="00575475"/>
    <w:rsid w:val="00575AD3"/>
    <w:rsid w:val="00575F60"/>
    <w:rsid w:val="00575FD3"/>
    <w:rsid w:val="00576275"/>
    <w:rsid w:val="00576462"/>
    <w:rsid w:val="00576519"/>
    <w:rsid w:val="00576607"/>
    <w:rsid w:val="005766DA"/>
    <w:rsid w:val="00576A68"/>
    <w:rsid w:val="00576B1A"/>
    <w:rsid w:val="00576CBD"/>
    <w:rsid w:val="00577706"/>
    <w:rsid w:val="0058032F"/>
    <w:rsid w:val="00580624"/>
    <w:rsid w:val="00580707"/>
    <w:rsid w:val="00580840"/>
    <w:rsid w:val="00580A55"/>
    <w:rsid w:val="00580D7E"/>
    <w:rsid w:val="00580FC0"/>
    <w:rsid w:val="00581166"/>
    <w:rsid w:val="00581184"/>
    <w:rsid w:val="0058119B"/>
    <w:rsid w:val="00581753"/>
    <w:rsid w:val="00581D84"/>
    <w:rsid w:val="00582A78"/>
    <w:rsid w:val="00582DFA"/>
    <w:rsid w:val="00582E6C"/>
    <w:rsid w:val="00582E9D"/>
    <w:rsid w:val="00583225"/>
    <w:rsid w:val="00583485"/>
    <w:rsid w:val="005834DD"/>
    <w:rsid w:val="00584282"/>
    <w:rsid w:val="00584344"/>
    <w:rsid w:val="005844A6"/>
    <w:rsid w:val="00584B75"/>
    <w:rsid w:val="00585167"/>
    <w:rsid w:val="00585385"/>
    <w:rsid w:val="005859D8"/>
    <w:rsid w:val="00585C39"/>
    <w:rsid w:val="00585F84"/>
    <w:rsid w:val="00586043"/>
    <w:rsid w:val="005864C1"/>
    <w:rsid w:val="00586661"/>
    <w:rsid w:val="00586F73"/>
    <w:rsid w:val="00586FA0"/>
    <w:rsid w:val="00587229"/>
    <w:rsid w:val="005872B0"/>
    <w:rsid w:val="005875C6"/>
    <w:rsid w:val="00587728"/>
    <w:rsid w:val="00587744"/>
    <w:rsid w:val="005901BF"/>
    <w:rsid w:val="005903EA"/>
    <w:rsid w:val="005906C2"/>
    <w:rsid w:val="00590A64"/>
    <w:rsid w:val="00590A71"/>
    <w:rsid w:val="00590A81"/>
    <w:rsid w:val="00590A83"/>
    <w:rsid w:val="00591290"/>
    <w:rsid w:val="00591360"/>
    <w:rsid w:val="005915DD"/>
    <w:rsid w:val="0059165D"/>
    <w:rsid w:val="005917C5"/>
    <w:rsid w:val="00591B5A"/>
    <w:rsid w:val="00591C4C"/>
    <w:rsid w:val="00591D35"/>
    <w:rsid w:val="00591D99"/>
    <w:rsid w:val="0059217D"/>
    <w:rsid w:val="0059294D"/>
    <w:rsid w:val="00592B0F"/>
    <w:rsid w:val="00592B8C"/>
    <w:rsid w:val="00592FBF"/>
    <w:rsid w:val="00593187"/>
    <w:rsid w:val="005933D6"/>
    <w:rsid w:val="0059375B"/>
    <w:rsid w:val="00593940"/>
    <w:rsid w:val="00593969"/>
    <w:rsid w:val="00593D21"/>
    <w:rsid w:val="0059452A"/>
    <w:rsid w:val="0059475C"/>
    <w:rsid w:val="005948FF"/>
    <w:rsid w:val="00594B76"/>
    <w:rsid w:val="00594CDC"/>
    <w:rsid w:val="00594ECF"/>
    <w:rsid w:val="00595155"/>
    <w:rsid w:val="0059517F"/>
    <w:rsid w:val="005953EA"/>
    <w:rsid w:val="00595635"/>
    <w:rsid w:val="005956A2"/>
    <w:rsid w:val="00595737"/>
    <w:rsid w:val="00595A0E"/>
    <w:rsid w:val="00595C28"/>
    <w:rsid w:val="00595F22"/>
    <w:rsid w:val="00596654"/>
    <w:rsid w:val="00596863"/>
    <w:rsid w:val="005968DC"/>
    <w:rsid w:val="005968EF"/>
    <w:rsid w:val="00596C1C"/>
    <w:rsid w:val="00596D18"/>
    <w:rsid w:val="00596E15"/>
    <w:rsid w:val="005973FB"/>
    <w:rsid w:val="00597440"/>
    <w:rsid w:val="0059753A"/>
    <w:rsid w:val="00597B14"/>
    <w:rsid w:val="00597D06"/>
    <w:rsid w:val="00597D28"/>
    <w:rsid w:val="005A03CF"/>
    <w:rsid w:val="005A03D9"/>
    <w:rsid w:val="005A0637"/>
    <w:rsid w:val="005A0AA9"/>
    <w:rsid w:val="005A0B84"/>
    <w:rsid w:val="005A0E32"/>
    <w:rsid w:val="005A11D6"/>
    <w:rsid w:val="005A17A1"/>
    <w:rsid w:val="005A1912"/>
    <w:rsid w:val="005A21CF"/>
    <w:rsid w:val="005A2446"/>
    <w:rsid w:val="005A249D"/>
    <w:rsid w:val="005A2575"/>
    <w:rsid w:val="005A25BA"/>
    <w:rsid w:val="005A2C0E"/>
    <w:rsid w:val="005A3011"/>
    <w:rsid w:val="005A3247"/>
    <w:rsid w:val="005A34A5"/>
    <w:rsid w:val="005A38A9"/>
    <w:rsid w:val="005A38DD"/>
    <w:rsid w:val="005A39BC"/>
    <w:rsid w:val="005A4E9F"/>
    <w:rsid w:val="005A503C"/>
    <w:rsid w:val="005A5175"/>
    <w:rsid w:val="005A5546"/>
    <w:rsid w:val="005A5613"/>
    <w:rsid w:val="005A56AA"/>
    <w:rsid w:val="005A59C6"/>
    <w:rsid w:val="005A5E0B"/>
    <w:rsid w:val="005A5E78"/>
    <w:rsid w:val="005A6038"/>
    <w:rsid w:val="005A623C"/>
    <w:rsid w:val="005A65E9"/>
    <w:rsid w:val="005A66D8"/>
    <w:rsid w:val="005A6890"/>
    <w:rsid w:val="005A6BB8"/>
    <w:rsid w:val="005A6C02"/>
    <w:rsid w:val="005A6F94"/>
    <w:rsid w:val="005A7172"/>
    <w:rsid w:val="005A74E2"/>
    <w:rsid w:val="005A76C4"/>
    <w:rsid w:val="005A7A21"/>
    <w:rsid w:val="005A7C67"/>
    <w:rsid w:val="005A7EC4"/>
    <w:rsid w:val="005B011F"/>
    <w:rsid w:val="005B0402"/>
    <w:rsid w:val="005B0808"/>
    <w:rsid w:val="005B0B6B"/>
    <w:rsid w:val="005B0E19"/>
    <w:rsid w:val="005B0F73"/>
    <w:rsid w:val="005B1693"/>
    <w:rsid w:val="005B1891"/>
    <w:rsid w:val="005B1C10"/>
    <w:rsid w:val="005B1EAB"/>
    <w:rsid w:val="005B2246"/>
    <w:rsid w:val="005B24D1"/>
    <w:rsid w:val="005B25A4"/>
    <w:rsid w:val="005B2796"/>
    <w:rsid w:val="005B290E"/>
    <w:rsid w:val="005B2D76"/>
    <w:rsid w:val="005B2D82"/>
    <w:rsid w:val="005B2F84"/>
    <w:rsid w:val="005B380A"/>
    <w:rsid w:val="005B3A22"/>
    <w:rsid w:val="005B3C16"/>
    <w:rsid w:val="005B40EB"/>
    <w:rsid w:val="005B477B"/>
    <w:rsid w:val="005B4AAB"/>
    <w:rsid w:val="005B4C76"/>
    <w:rsid w:val="005B5172"/>
    <w:rsid w:val="005B5315"/>
    <w:rsid w:val="005B5D8F"/>
    <w:rsid w:val="005B6166"/>
    <w:rsid w:val="005B63AD"/>
    <w:rsid w:val="005B6435"/>
    <w:rsid w:val="005B686F"/>
    <w:rsid w:val="005B6C21"/>
    <w:rsid w:val="005B6CDA"/>
    <w:rsid w:val="005B6D78"/>
    <w:rsid w:val="005B748E"/>
    <w:rsid w:val="005B76F1"/>
    <w:rsid w:val="005B78A9"/>
    <w:rsid w:val="005B79A1"/>
    <w:rsid w:val="005B7A72"/>
    <w:rsid w:val="005C026B"/>
    <w:rsid w:val="005C03C3"/>
    <w:rsid w:val="005C04A7"/>
    <w:rsid w:val="005C0DF3"/>
    <w:rsid w:val="005C0E92"/>
    <w:rsid w:val="005C0F67"/>
    <w:rsid w:val="005C1766"/>
    <w:rsid w:val="005C1E2B"/>
    <w:rsid w:val="005C1FFB"/>
    <w:rsid w:val="005C20C5"/>
    <w:rsid w:val="005C2462"/>
    <w:rsid w:val="005C25D7"/>
    <w:rsid w:val="005C26EA"/>
    <w:rsid w:val="005C2826"/>
    <w:rsid w:val="005C2CAC"/>
    <w:rsid w:val="005C30B2"/>
    <w:rsid w:val="005C3766"/>
    <w:rsid w:val="005C38A4"/>
    <w:rsid w:val="005C395B"/>
    <w:rsid w:val="005C408A"/>
    <w:rsid w:val="005C42FE"/>
    <w:rsid w:val="005C4479"/>
    <w:rsid w:val="005C46EE"/>
    <w:rsid w:val="005C4778"/>
    <w:rsid w:val="005C4C42"/>
    <w:rsid w:val="005C4C47"/>
    <w:rsid w:val="005C5189"/>
    <w:rsid w:val="005C51D5"/>
    <w:rsid w:val="005C52A4"/>
    <w:rsid w:val="005C5399"/>
    <w:rsid w:val="005C5755"/>
    <w:rsid w:val="005C581C"/>
    <w:rsid w:val="005C5A0B"/>
    <w:rsid w:val="005C5A7A"/>
    <w:rsid w:val="005C5D49"/>
    <w:rsid w:val="005C5D63"/>
    <w:rsid w:val="005C5E1F"/>
    <w:rsid w:val="005C618C"/>
    <w:rsid w:val="005C64BF"/>
    <w:rsid w:val="005C65CA"/>
    <w:rsid w:val="005C6895"/>
    <w:rsid w:val="005C6DD4"/>
    <w:rsid w:val="005C6E0F"/>
    <w:rsid w:val="005C6FD6"/>
    <w:rsid w:val="005C7089"/>
    <w:rsid w:val="005C719C"/>
    <w:rsid w:val="005C71C3"/>
    <w:rsid w:val="005C7465"/>
    <w:rsid w:val="005C7740"/>
    <w:rsid w:val="005C780F"/>
    <w:rsid w:val="005C78C4"/>
    <w:rsid w:val="005C79C0"/>
    <w:rsid w:val="005C7B4D"/>
    <w:rsid w:val="005C7D79"/>
    <w:rsid w:val="005D001A"/>
    <w:rsid w:val="005D053A"/>
    <w:rsid w:val="005D05C5"/>
    <w:rsid w:val="005D06F3"/>
    <w:rsid w:val="005D0AE6"/>
    <w:rsid w:val="005D0CE3"/>
    <w:rsid w:val="005D0FEC"/>
    <w:rsid w:val="005D1779"/>
    <w:rsid w:val="005D17B9"/>
    <w:rsid w:val="005D1B24"/>
    <w:rsid w:val="005D1E5D"/>
    <w:rsid w:val="005D205D"/>
    <w:rsid w:val="005D23B0"/>
    <w:rsid w:val="005D23B9"/>
    <w:rsid w:val="005D23F7"/>
    <w:rsid w:val="005D2595"/>
    <w:rsid w:val="005D2FBF"/>
    <w:rsid w:val="005D3059"/>
    <w:rsid w:val="005D3269"/>
    <w:rsid w:val="005D34A6"/>
    <w:rsid w:val="005D37D9"/>
    <w:rsid w:val="005D3BC5"/>
    <w:rsid w:val="005D4355"/>
    <w:rsid w:val="005D4427"/>
    <w:rsid w:val="005D444F"/>
    <w:rsid w:val="005D464D"/>
    <w:rsid w:val="005D4875"/>
    <w:rsid w:val="005D4905"/>
    <w:rsid w:val="005D4C74"/>
    <w:rsid w:val="005D55F9"/>
    <w:rsid w:val="005D58F7"/>
    <w:rsid w:val="005D5AB9"/>
    <w:rsid w:val="005D5C50"/>
    <w:rsid w:val="005D62EA"/>
    <w:rsid w:val="005D6309"/>
    <w:rsid w:val="005D65C7"/>
    <w:rsid w:val="005D66D5"/>
    <w:rsid w:val="005D6904"/>
    <w:rsid w:val="005D7024"/>
    <w:rsid w:val="005D7076"/>
    <w:rsid w:val="005D731C"/>
    <w:rsid w:val="005D7AF4"/>
    <w:rsid w:val="005D7D07"/>
    <w:rsid w:val="005D7E1A"/>
    <w:rsid w:val="005E0480"/>
    <w:rsid w:val="005E0661"/>
    <w:rsid w:val="005E0A40"/>
    <w:rsid w:val="005E125E"/>
    <w:rsid w:val="005E12C8"/>
    <w:rsid w:val="005E1417"/>
    <w:rsid w:val="005E18D2"/>
    <w:rsid w:val="005E1A57"/>
    <w:rsid w:val="005E1B75"/>
    <w:rsid w:val="005E1B82"/>
    <w:rsid w:val="005E1CBE"/>
    <w:rsid w:val="005E2294"/>
    <w:rsid w:val="005E2847"/>
    <w:rsid w:val="005E2CAA"/>
    <w:rsid w:val="005E2E9D"/>
    <w:rsid w:val="005E2EE8"/>
    <w:rsid w:val="005E3478"/>
    <w:rsid w:val="005E362D"/>
    <w:rsid w:val="005E3643"/>
    <w:rsid w:val="005E368C"/>
    <w:rsid w:val="005E395D"/>
    <w:rsid w:val="005E402C"/>
    <w:rsid w:val="005E4043"/>
    <w:rsid w:val="005E4138"/>
    <w:rsid w:val="005E41D6"/>
    <w:rsid w:val="005E4465"/>
    <w:rsid w:val="005E46DF"/>
    <w:rsid w:val="005E4781"/>
    <w:rsid w:val="005E49A6"/>
    <w:rsid w:val="005E4AE6"/>
    <w:rsid w:val="005E4C29"/>
    <w:rsid w:val="005E4F30"/>
    <w:rsid w:val="005E4F95"/>
    <w:rsid w:val="005E5084"/>
    <w:rsid w:val="005E50C1"/>
    <w:rsid w:val="005E5DB5"/>
    <w:rsid w:val="005E5FB3"/>
    <w:rsid w:val="005E6CC2"/>
    <w:rsid w:val="005E73DB"/>
    <w:rsid w:val="005E741A"/>
    <w:rsid w:val="005E74FB"/>
    <w:rsid w:val="005E76F0"/>
    <w:rsid w:val="005E78AB"/>
    <w:rsid w:val="005E7F59"/>
    <w:rsid w:val="005F044C"/>
    <w:rsid w:val="005F0958"/>
    <w:rsid w:val="005F1034"/>
    <w:rsid w:val="005F1087"/>
    <w:rsid w:val="005F179F"/>
    <w:rsid w:val="005F1A34"/>
    <w:rsid w:val="005F1F4C"/>
    <w:rsid w:val="005F1FBF"/>
    <w:rsid w:val="005F2533"/>
    <w:rsid w:val="005F2A27"/>
    <w:rsid w:val="005F2DBD"/>
    <w:rsid w:val="005F2E60"/>
    <w:rsid w:val="005F3614"/>
    <w:rsid w:val="005F3768"/>
    <w:rsid w:val="005F380B"/>
    <w:rsid w:val="005F3936"/>
    <w:rsid w:val="005F3CA1"/>
    <w:rsid w:val="005F3ED4"/>
    <w:rsid w:val="005F4038"/>
    <w:rsid w:val="005F40A0"/>
    <w:rsid w:val="005F4176"/>
    <w:rsid w:val="005F43F3"/>
    <w:rsid w:val="005F4910"/>
    <w:rsid w:val="005F4952"/>
    <w:rsid w:val="005F4BE4"/>
    <w:rsid w:val="005F4C92"/>
    <w:rsid w:val="005F4DDE"/>
    <w:rsid w:val="005F51C9"/>
    <w:rsid w:val="005F54E4"/>
    <w:rsid w:val="005F5686"/>
    <w:rsid w:val="005F58F0"/>
    <w:rsid w:val="005F5D36"/>
    <w:rsid w:val="005F5D51"/>
    <w:rsid w:val="005F5DB9"/>
    <w:rsid w:val="005F6278"/>
    <w:rsid w:val="005F62C8"/>
    <w:rsid w:val="005F67BB"/>
    <w:rsid w:val="005F67DA"/>
    <w:rsid w:val="005F6AC2"/>
    <w:rsid w:val="005F6C50"/>
    <w:rsid w:val="005F6C62"/>
    <w:rsid w:val="005F6D68"/>
    <w:rsid w:val="005F6E89"/>
    <w:rsid w:val="005F6EC1"/>
    <w:rsid w:val="005F6FB8"/>
    <w:rsid w:val="005F728C"/>
    <w:rsid w:val="005F7B73"/>
    <w:rsid w:val="005F7C0E"/>
    <w:rsid w:val="0060097C"/>
    <w:rsid w:val="006012A3"/>
    <w:rsid w:val="00601645"/>
    <w:rsid w:val="00601CA9"/>
    <w:rsid w:val="00602131"/>
    <w:rsid w:val="006021D5"/>
    <w:rsid w:val="00602223"/>
    <w:rsid w:val="00602425"/>
    <w:rsid w:val="0060271C"/>
    <w:rsid w:val="006029AC"/>
    <w:rsid w:val="00602AF5"/>
    <w:rsid w:val="00602BF1"/>
    <w:rsid w:val="00603066"/>
    <w:rsid w:val="0060334A"/>
    <w:rsid w:val="00603498"/>
    <w:rsid w:val="006036AE"/>
    <w:rsid w:val="00603772"/>
    <w:rsid w:val="0060385E"/>
    <w:rsid w:val="00603BB2"/>
    <w:rsid w:val="00603BDE"/>
    <w:rsid w:val="00603D1D"/>
    <w:rsid w:val="00603DE3"/>
    <w:rsid w:val="00604069"/>
    <w:rsid w:val="006041D9"/>
    <w:rsid w:val="00604248"/>
    <w:rsid w:val="0060438E"/>
    <w:rsid w:val="00604579"/>
    <w:rsid w:val="00604894"/>
    <w:rsid w:val="0060492A"/>
    <w:rsid w:val="00604A56"/>
    <w:rsid w:val="00604A88"/>
    <w:rsid w:val="00605564"/>
    <w:rsid w:val="006055B6"/>
    <w:rsid w:val="00605AC3"/>
    <w:rsid w:val="0060681D"/>
    <w:rsid w:val="00606C1F"/>
    <w:rsid w:val="00606F83"/>
    <w:rsid w:val="006070E3"/>
    <w:rsid w:val="006074D8"/>
    <w:rsid w:val="006075AA"/>
    <w:rsid w:val="006076AF"/>
    <w:rsid w:val="00607810"/>
    <w:rsid w:val="006078DB"/>
    <w:rsid w:val="0061004C"/>
    <w:rsid w:val="00610120"/>
    <w:rsid w:val="00610389"/>
    <w:rsid w:val="0061038A"/>
    <w:rsid w:val="006105BD"/>
    <w:rsid w:val="006105CE"/>
    <w:rsid w:val="0061073E"/>
    <w:rsid w:val="00610AE5"/>
    <w:rsid w:val="00610BB4"/>
    <w:rsid w:val="00610CBF"/>
    <w:rsid w:val="00610D86"/>
    <w:rsid w:val="0061125E"/>
    <w:rsid w:val="006113AB"/>
    <w:rsid w:val="006114A2"/>
    <w:rsid w:val="006124DF"/>
    <w:rsid w:val="006125FE"/>
    <w:rsid w:val="006126D9"/>
    <w:rsid w:val="00612B0C"/>
    <w:rsid w:val="00612B15"/>
    <w:rsid w:val="00612B64"/>
    <w:rsid w:val="00613166"/>
    <w:rsid w:val="0061382F"/>
    <w:rsid w:val="00613854"/>
    <w:rsid w:val="00613897"/>
    <w:rsid w:val="006138ED"/>
    <w:rsid w:val="006140DF"/>
    <w:rsid w:val="0061445A"/>
    <w:rsid w:val="00614BF2"/>
    <w:rsid w:val="00614D11"/>
    <w:rsid w:val="00615045"/>
    <w:rsid w:val="006153A2"/>
    <w:rsid w:val="00615488"/>
    <w:rsid w:val="0061555A"/>
    <w:rsid w:val="00615888"/>
    <w:rsid w:val="00615994"/>
    <w:rsid w:val="00615EAF"/>
    <w:rsid w:val="00615F24"/>
    <w:rsid w:val="00615F46"/>
    <w:rsid w:val="00616199"/>
    <w:rsid w:val="0061622F"/>
    <w:rsid w:val="00616257"/>
    <w:rsid w:val="006162DB"/>
    <w:rsid w:val="0061656B"/>
    <w:rsid w:val="00616AEC"/>
    <w:rsid w:val="00617002"/>
    <w:rsid w:val="006170EE"/>
    <w:rsid w:val="00617433"/>
    <w:rsid w:val="00617AFD"/>
    <w:rsid w:val="006204DA"/>
    <w:rsid w:val="00620DB6"/>
    <w:rsid w:val="00620FBB"/>
    <w:rsid w:val="006214F0"/>
    <w:rsid w:val="00621A57"/>
    <w:rsid w:val="00621B5B"/>
    <w:rsid w:val="00622061"/>
    <w:rsid w:val="006224DF"/>
    <w:rsid w:val="006227A4"/>
    <w:rsid w:val="00622856"/>
    <w:rsid w:val="006229AD"/>
    <w:rsid w:val="00622EF0"/>
    <w:rsid w:val="00622F6B"/>
    <w:rsid w:val="006231F7"/>
    <w:rsid w:val="00623275"/>
    <w:rsid w:val="006243C2"/>
    <w:rsid w:val="006243FA"/>
    <w:rsid w:val="00624765"/>
    <w:rsid w:val="00624826"/>
    <w:rsid w:val="006251AB"/>
    <w:rsid w:val="0062534C"/>
    <w:rsid w:val="00625581"/>
    <w:rsid w:val="00625670"/>
    <w:rsid w:val="006256EC"/>
    <w:rsid w:val="00625EA8"/>
    <w:rsid w:val="00625EC5"/>
    <w:rsid w:val="00625F43"/>
    <w:rsid w:val="006260D7"/>
    <w:rsid w:val="006263EC"/>
    <w:rsid w:val="006266CE"/>
    <w:rsid w:val="006267BE"/>
    <w:rsid w:val="00626FE8"/>
    <w:rsid w:val="0062703E"/>
    <w:rsid w:val="00627356"/>
    <w:rsid w:val="0062752A"/>
    <w:rsid w:val="006275BC"/>
    <w:rsid w:val="00627733"/>
    <w:rsid w:val="00627816"/>
    <w:rsid w:val="0062799F"/>
    <w:rsid w:val="006279A5"/>
    <w:rsid w:val="00627DFB"/>
    <w:rsid w:val="0063019E"/>
    <w:rsid w:val="006304E1"/>
    <w:rsid w:val="00630832"/>
    <w:rsid w:val="00630953"/>
    <w:rsid w:val="00630D54"/>
    <w:rsid w:val="00630E30"/>
    <w:rsid w:val="00631870"/>
    <w:rsid w:val="006319ED"/>
    <w:rsid w:val="00632391"/>
    <w:rsid w:val="006324A0"/>
    <w:rsid w:val="0063279D"/>
    <w:rsid w:val="0063283D"/>
    <w:rsid w:val="006328E0"/>
    <w:rsid w:val="00632EF6"/>
    <w:rsid w:val="006333F0"/>
    <w:rsid w:val="00633626"/>
    <w:rsid w:val="00633680"/>
    <w:rsid w:val="006336F8"/>
    <w:rsid w:val="00633837"/>
    <w:rsid w:val="00633AD6"/>
    <w:rsid w:val="00633D4C"/>
    <w:rsid w:val="0063417E"/>
    <w:rsid w:val="006344A5"/>
    <w:rsid w:val="006347CC"/>
    <w:rsid w:val="00634ADD"/>
    <w:rsid w:val="00634CD7"/>
    <w:rsid w:val="00634E8B"/>
    <w:rsid w:val="006351A8"/>
    <w:rsid w:val="00635395"/>
    <w:rsid w:val="00635480"/>
    <w:rsid w:val="0063599F"/>
    <w:rsid w:val="006363F9"/>
    <w:rsid w:val="00636870"/>
    <w:rsid w:val="0063687C"/>
    <w:rsid w:val="00636974"/>
    <w:rsid w:val="00636C92"/>
    <w:rsid w:val="00637495"/>
    <w:rsid w:val="00637E5F"/>
    <w:rsid w:val="00637EB1"/>
    <w:rsid w:val="00640076"/>
    <w:rsid w:val="00640354"/>
    <w:rsid w:val="0064036C"/>
    <w:rsid w:val="0064048D"/>
    <w:rsid w:val="006406CB"/>
    <w:rsid w:val="0064070F"/>
    <w:rsid w:val="00640C6B"/>
    <w:rsid w:val="00641202"/>
    <w:rsid w:val="00641317"/>
    <w:rsid w:val="0064133F"/>
    <w:rsid w:val="0064146A"/>
    <w:rsid w:val="00641678"/>
    <w:rsid w:val="00641825"/>
    <w:rsid w:val="00641BDB"/>
    <w:rsid w:val="00641DCE"/>
    <w:rsid w:val="00641E0E"/>
    <w:rsid w:val="0064215A"/>
    <w:rsid w:val="006421E3"/>
    <w:rsid w:val="0064222B"/>
    <w:rsid w:val="0064278B"/>
    <w:rsid w:val="00642A73"/>
    <w:rsid w:val="00642BA2"/>
    <w:rsid w:val="00642BEA"/>
    <w:rsid w:val="00643158"/>
    <w:rsid w:val="006432FC"/>
    <w:rsid w:val="0064358A"/>
    <w:rsid w:val="00643597"/>
    <w:rsid w:val="00643624"/>
    <w:rsid w:val="006436EA"/>
    <w:rsid w:val="006439AF"/>
    <w:rsid w:val="00643AC6"/>
    <w:rsid w:val="00643B60"/>
    <w:rsid w:val="00643B8C"/>
    <w:rsid w:val="00643DD3"/>
    <w:rsid w:val="00644042"/>
    <w:rsid w:val="006441AB"/>
    <w:rsid w:val="0064437C"/>
    <w:rsid w:val="006445AF"/>
    <w:rsid w:val="00644A48"/>
    <w:rsid w:val="00644BBC"/>
    <w:rsid w:val="00644DD4"/>
    <w:rsid w:val="00645805"/>
    <w:rsid w:val="00645E79"/>
    <w:rsid w:val="00645E90"/>
    <w:rsid w:val="00646125"/>
    <w:rsid w:val="00646A3B"/>
    <w:rsid w:val="00646D52"/>
    <w:rsid w:val="00647004"/>
    <w:rsid w:val="006472A1"/>
    <w:rsid w:val="006472A3"/>
    <w:rsid w:val="00647462"/>
    <w:rsid w:val="00647545"/>
    <w:rsid w:val="00647761"/>
    <w:rsid w:val="00647FEB"/>
    <w:rsid w:val="00650541"/>
    <w:rsid w:val="00650720"/>
    <w:rsid w:val="00650C66"/>
    <w:rsid w:val="006511F0"/>
    <w:rsid w:val="0065146F"/>
    <w:rsid w:val="0065166E"/>
    <w:rsid w:val="00651A55"/>
    <w:rsid w:val="00651C88"/>
    <w:rsid w:val="00651C8B"/>
    <w:rsid w:val="00651C9C"/>
    <w:rsid w:val="00651D39"/>
    <w:rsid w:val="00651F75"/>
    <w:rsid w:val="0065220A"/>
    <w:rsid w:val="0065244F"/>
    <w:rsid w:val="0065269C"/>
    <w:rsid w:val="0065303F"/>
    <w:rsid w:val="00653664"/>
    <w:rsid w:val="0065397B"/>
    <w:rsid w:val="00653B61"/>
    <w:rsid w:val="00653B8A"/>
    <w:rsid w:val="00653CAB"/>
    <w:rsid w:val="00653FC6"/>
    <w:rsid w:val="00654593"/>
    <w:rsid w:val="0065461F"/>
    <w:rsid w:val="00654626"/>
    <w:rsid w:val="0065494D"/>
    <w:rsid w:val="00654CD6"/>
    <w:rsid w:val="00654F65"/>
    <w:rsid w:val="00655164"/>
    <w:rsid w:val="0065524C"/>
    <w:rsid w:val="0065528F"/>
    <w:rsid w:val="00655361"/>
    <w:rsid w:val="0065576C"/>
    <w:rsid w:val="00655770"/>
    <w:rsid w:val="00655961"/>
    <w:rsid w:val="00655D5B"/>
    <w:rsid w:val="006560E4"/>
    <w:rsid w:val="006560F5"/>
    <w:rsid w:val="00656231"/>
    <w:rsid w:val="00656287"/>
    <w:rsid w:val="006564DA"/>
    <w:rsid w:val="0065662C"/>
    <w:rsid w:val="0065681D"/>
    <w:rsid w:val="00656825"/>
    <w:rsid w:val="00656C09"/>
    <w:rsid w:val="00656EF3"/>
    <w:rsid w:val="00656F13"/>
    <w:rsid w:val="006570D8"/>
    <w:rsid w:val="0065742B"/>
    <w:rsid w:val="0065750F"/>
    <w:rsid w:val="00657D23"/>
    <w:rsid w:val="00657E9E"/>
    <w:rsid w:val="00657F73"/>
    <w:rsid w:val="00660AF7"/>
    <w:rsid w:val="00660C40"/>
    <w:rsid w:val="0066118B"/>
    <w:rsid w:val="006616F4"/>
    <w:rsid w:val="00662129"/>
    <w:rsid w:val="00662187"/>
    <w:rsid w:val="0066251F"/>
    <w:rsid w:val="00662789"/>
    <w:rsid w:val="006629C3"/>
    <w:rsid w:val="00663941"/>
    <w:rsid w:val="00663B08"/>
    <w:rsid w:val="00663BC2"/>
    <w:rsid w:val="00663D0E"/>
    <w:rsid w:val="00663D53"/>
    <w:rsid w:val="00663E49"/>
    <w:rsid w:val="00663F0F"/>
    <w:rsid w:val="006643E5"/>
    <w:rsid w:val="00664941"/>
    <w:rsid w:val="00665486"/>
    <w:rsid w:val="006658B2"/>
    <w:rsid w:val="00665B36"/>
    <w:rsid w:val="00665B54"/>
    <w:rsid w:val="00665D77"/>
    <w:rsid w:val="0066635E"/>
    <w:rsid w:val="006665AB"/>
    <w:rsid w:val="00666652"/>
    <w:rsid w:val="00666656"/>
    <w:rsid w:val="0066680D"/>
    <w:rsid w:val="00666AD0"/>
    <w:rsid w:val="00666AF1"/>
    <w:rsid w:val="00666B36"/>
    <w:rsid w:val="00666DD6"/>
    <w:rsid w:val="00666EF1"/>
    <w:rsid w:val="00667031"/>
    <w:rsid w:val="006671A7"/>
    <w:rsid w:val="00667534"/>
    <w:rsid w:val="00667A39"/>
    <w:rsid w:val="00667ED7"/>
    <w:rsid w:val="006706EC"/>
    <w:rsid w:val="006709ED"/>
    <w:rsid w:val="00670B3E"/>
    <w:rsid w:val="00670BB1"/>
    <w:rsid w:val="0067160C"/>
    <w:rsid w:val="0067170B"/>
    <w:rsid w:val="0067176A"/>
    <w:rsid w:val="006717B0"/>
    <w:rsid w:val="00671D2B"/>
    <w:rsid w:val="00671E93"/>
    <w:rsid w:val="00671F81"/>
    <w:rsid w:val="006721F0"/>
    <w:rsid w:val="006734C7"/>
    <w:rsid w:val="0067351F"/>
    <w:rsid w:val="00673CA5"/>
    <w:rsid w:val="00673F00"/>
    <w:rsid w:val="00674470"/>
    <w:rsid w:val="006745AB"/>
    <w:rsid w:val="0067467A"/>
    <w:rsid w:val="00674815"/>
    <w:rsid w:val="006749A5"/>
    <w:rsid w:val="00674A90"/>
    <w:rsid w:val="00674ECC"/>
    <w:rsid w:val="006753FE"/>
    <w:rsid w:val="00675444"/>
    <w:rsid w:val="00675608"/>
    <w:rsid w:val="00675639"/>
    <w:rsid w:val="006756A4"/>
    <w:rsid w:val="006756DB"/>
    <w:rsid w:val="00675891"/>
    <w:rsid w:val="00675C9C"/>
    <w:rsid w:val="00675EF7"/>
    <w:rsid w:val="00675FCB"/>
    <w:rsid w:val="00675FDC"/>
    <w:rsid w:val="00676130"/>
    <w:rsid w:val="0067621C"/>
    <w:rsid w:val="00676352"/>
    <w:rsid w:val="00676596"/>
    <w:rsid w:val="006765D6"/>
    <w:rsid w:val="00676703"/>
    <w:rsid w:val="00676E5B"/>
    <w:rsid w:val="00676FA2"/>
    <w:rsid w:val="0067701D"/>
    <w:rsid w:val="006770AB"/>
    <w:rsid w:val="006774B8"/>
    <w:rsid w:val="006776A9"/>
    <w:rsid w:val="006776CD"/>
    <w:rsid w:val="00677703"/>
    <w:rsid w:val="0067780F"/>
    <w:rsid w:val="006779A3"/>
    <w:rsid w:val="00677CDD"/>
    <w:rsid w:val="00680463"/>
    <w:rsid w:val="00680755"/>
    <w:rsid w:val="006809DD"/>
    <w:rsid w:val="00680D13"/>
    <w:rsid w:val="0068116A"/>
    <w:rsid w:val="006812C0"/>
    <w:rsid w:val="00681576"/>
    <w:rsid w:val="006819CA"/>
    <w:rsid w:val="00681AB8"/>
    <w:rsid w:val="00681C40"/>
    <w:rsid w:val="00681FE0"/>
    <w:rsid w:val="006824A7"/>
    <w:rsid w:val="006824F1"/>
    <w:rsid w:val="0068257D"/>
    <w:rsid w:val="00682984"/>
    <w:rsid w:val="00682BCA"/>
    <w:rsid w:val="006830A5"/>
    <w:rsid w:val="006834C1"/>
    <w:rsid w:val="00683892"/>
    <w:rsid w:val="00683AE3"/>
    <w:rsid w:val="0068409E"/>
    <w:rsid w:val="00684833"/>
    <w:rsid w:val="00684975"/>
    <w:rsid w:val="00684BC4"/>
    <w:rsid w:val="00684C23"/>
    <w:rsid w:val="00684D43"/>
    <w:rsid w:val="00684FEE"/>
    <w:rsid w:val="006852FD"/>
    <w:rsid w:val="0068530A"/>
    <w:rsid w:val="00685656"/>
    <w:rsid w:val="00685C6D"/>
    <w:rsid w:val="00686090"/>
    <w:rsid w:val="006862A9"/>
    <w:rsid w:val="0068648B"/>
    <w:rsid w:val="006868F3"/>
    <w:rsid w:val="00686962"/>
    <w:rsid w:val="00686A0E"/>
    <w:rsid w:val="00686BDC"/>
    <w:rsid w:val="00686F3C"/>
    <w:rsid w:val="00687161"/>
    <w:rsid w:val="006872E4"/>
    <w:rsid w:val="00687565"/>
    <w:rsid w:val="006876EC"/>
    <w:rsid w:val="00687A86"/>
    <w:rsid w:val="00687E9D"/>
    <w:rsid w:val="0069004C"/>
    <w:rsid w:val="00690176"/>
    <w:rsid w:val="00690224"/>
    <w:rsid w:val="00690C1E"/>
    <w:rsid w:val="00690FF2"/>
    <w:rsid w:val="00691136"/>
    <w:rsid w:val="00691513"/>
    <w:rsid w:val="0069184E"/>
    <w:rsid w:val="00691CD9"/>
    <w:rsid w:val="00692183"/>
    <w:rsid w:val="006923BC"/>
    <w:rsid w:val="006925E7"/>
    <w:rsid w:val="00692703"/>
    <w:rsid w:val="00692FE4"/>
    <w:rsid w:val="0069309A"/>
    <w:rsid w:val="006930D9"/>
    <w:rsid w:val="00693145"/>
    <w:rsid w:val="006931BD"/>
    <w:rsid w:val="00693455"/>
    <w:rsid w:val="0069349B"/>
    <w:rsid w:val="006935E1"/>
    <w:rsid w:val="0069377C"/>
    <w:rsid w:val="00693CCB"/>
    <w:rsid w:val="00693D45"/>
    <w:rsid w:val="00693DC7"/>
    <w:rsid w:val="00693E4A"/>
    <w:rsid w:val="00693F08"/>
    <w:rsid w:val="00693F23"/>
    <w:rsid w:val="00693FCE"/>
    <w:rsid w:val="006946D8"/>
    <w:rsid w:val="006948A4"/>
    <w:rsid w:val="00694A60"/>
    <w:rsid w:val="00694B1D"/>
    <w:rsid w:val="00694C94"/>
    <w:rsid w:val="00694E53"/>
    <w:rsid w:val="0069520A"/>
    <w:rsid w:val="00695520"/>
    <w:rsid w:val="00695795"/>
    <w:rsid w:val="006957C8"/>
    <w:rsid w:val="006957FA"/>
    <w:rsid w:val="0069584D"/>
    <w:rsid w:val="0069596E"/>
    <w:rsid w:val="00695A6F"/>
    <w:rsid w:val="00695C7D"/>
    <w:rsid w:val="00696361"/>
    <w:rsid w:val="006963FE"/>
    <w:rsid w:val="0069652A"/>
    <w:rsid w:val="006966AF"/>
    <w:rsid w:val="00696C32"/>
    <w:rsid w:val="00696E94"/>
    <w:rsid w:val="006977DD"/>
    <w:rsid w:val="00697A0D"/>
    <w:rsid w:val="00697F28"/>
    <w:rsid w:val="006A00CD"/>
    <w:rsid w:val="006A012B"/>
    <w:rsid w:val="006A017B"/>
    <w:rsid w:val="006A02FA"/>
    <w:rsid w:val="006A0439"/>
    <w:rsid w:val="006A04E8"/>
    <w:rsid w:val="006A0580"/>
    <w:rsid w:val="006A0A81"/>
    <w:rsid w:val="006A0CA4"/>
    <w:rsid w:val="006A1B89"/>
    <w:rsid w:val="006A1C1E"/>
    <w:rsid w:val="006A1CE6"/>
    <w:rsid w:val="006A2C23"/>
    <w:rsid w:val="006A34A5"/>
    <w:rsid w:val="006A36C9"/>
    <w:rsid w:val="006A37C2"/>
    <w:rsid w:val="006A3B5B"/>
    <w:rsid w:val="006A41B9"/>
    <w:rsid w:val="006A41FC"/>
    <w:rsid w:val="006A43CE"/>
    <w:rsid w:val="006A5154"/>
    <w:rsid w:val="006A5325"/>
    <w:rsid w:val="006A5425"/>
    <w:rsid w:val="006A5AD2"/>
    <w:rsid w:val="006A5CF9"/>
    <w:rsid w:val="006A5D7F"/>
    <w:rsid w:val="006A6584"/>
    <w:rsid w:val="006A66BB"/>
    <w:rsid w:val="006A6770"/>
    <w:rsid w:val="006A6794"/>
    <w:rsid w:val="006A6804"/>
    <w:rsid w:val="006A6C0F"/>
    <w:rsid w:val="006A6C8C"/>
    <w:rsid w:val="006A6CD6"/>
    <w:rsid w:val="006A705F"/>
    <w:rsid w:val="006A71A1"/>
    <w:rsid w:val="006A7473"/>
    <w:rsid w:val="006A74FA"/>
    <w:rsid w:val="006A7682"/>
    <w:rsid w:val="006A7864"/>
    <w:rsid w:val="006A7FDA"/>
    <w:rsid w:val="006B0061"/>
    <w:rsid w:val="006B00F7"/>
    <w:rsid w:val="006B0132"/>
    <w:rsid w:val="006B02DF"/>
    <w:rsid w:val="006B0431"/>
    <w:rsid w:val="006B06BD"/>
    <w:rsid w:val="006B07EB"/>
    <w:rsid w:val="006B0F36"/>
    <w:rsid w:val="006B1383"/>
    <w:rsid w:val="006B16FE"/>
    <w:rsid w:val="006B23A8"/>
    <w:rsid w:val="006B2440"/>
    <w:rsid w:val="006B2444"/>
    <w:rsid w:val="006B2469"/>
    <w:rsid w:val="006B250D"/>
    <w:rsid w:val="006B2799"/>
    <w:rsid w:val="006B2D8A"/>
    <w:rsid w:val="006B2DCC"/>
    <w:rsid w:val="006B319A"/>
    <w:rsid w:val="006B32B9"/>
    <w:rsid w:val="006B37E7"/>
    <w:rsid w:val="006B38C0"/>
    <w:rsid w:val="006B3C27"/>
    <w:rsid w:val="006B405F"/>
    <w:rsid w:val="006B4621"/>
    <w:rsid w:val="006B46B4"/>
    <w:rsid w:val="006B46D2"/>
    <w:rsid w:val="006B487B"/>
    <w:rsid w:val="006B4B1F"/>
    <w:rsid w:val="006B4C1C"/>
    <w:rsid w:val="006B4D89"/>
    <w:rsid w:val="006B503D"/>
    <w:rsid w:val="006B5183"/>
    <w:rsid w:val="006B595F"/>
    <w:rsid w:val="006B5C6F"/>
    <w:rsid w:val="006B5CB3"/>
    <w:rsid w:val="006B5F06"/>
    <w:rsid w:val="006B60F9"/>
    <w:rsid w:val="006B642A"/>
    <w:rsid w:val="006B6508"/>
    <w:rsid w:val="006B65F6"/>
    <w:rsid w:val="006B6741"/>
    <w:rsid w:val="006B6843"/>
    <w:rsid w:val="006B68D7"/>
    <w:rsid w:val="006B69D8"/>
    <w:rsid w:val="006B6B74"/>
    <w:rsid w:val="006B6B80"/>
    <w:rsid w:val="006B6CE9"/>
    <w:rsid w:val="006B72C8"/>
    <w:rsid w:val="006B76EE"/>
    <w:rsid w:val="006B7B8F"/>
    <w:rsid w:val="006B7EC4"/>
    <w:rsid w:val="006B7EE7"/>
    <w:rsid w:val="006B7FCA"/>
    <w:rsid w:val="006C003E"/>
    <w:rsid w:val="006C0201"/>
    <w:rsid w:val="006C0B75"/>
    <w:rsid w:val="006C0DBF"/>
    <w:rsid w:val="006C16F4"/>
    <w:rsid w:val="006C2341"/>
    <w:rsid w:val="006C23F3"/>
    <w:rsid w:val="006C24AB"/>
    <w:rsid w:val="006C2628"/>
    <w:rsid w:val="006C279B"/>
    <w:rsid w:val="006C280A"/>
    <w:rsid w:val="006C2925"/>
    <w:rsid w:val="006C2975"/>
    <w:rsid w:val="006C29B3"/>
    <w:rsid w:val="006C2C67"/>
    <w:rsid w:val="006C2F4D"/>
    <w:rsid w:val="006C2FCB"/>
    <w:rsid w:val="006C3038"/>
    <w:rsid w:val="006C30D9"/>
    <w:rsid w:val="006C3256"/>
    <w:rsid w:val="006C338E"/>
    <w:rsid w:val="006C355D"/>
    <w:rsid w:val="006C3B35"/>
    <w:rsid w:val="006C3E44"/>
    <w:rsid w:val="006C405C"/>
    <w:rsid w:val="006C41F9"/>
    <w:rsid w:val="006C42A5"/>
    <w:rsid w:val="006C48F4"/>
    <w:rsid w:val="006C4B04"/>
    <w:rsid w:val="006C5342"/>
    <w:rsid w:val="006C5574"/>
    <w:rsid w:val="006C5B8E"/>
    <w:rsid w:val="006C60F9"/>
    <w:rsid w:val="006C6322"/>
    <w:rsid w:val="006C6433"/>
    <w:rsid w:val="006C6543"/>
    <w:rsid w:val="006C6871"/>
    <w:rsid w:val="006C70C7"/>
    <w:rsid w:val="006C73AF"/>
    <w:rsid w:val="006C75DE"/>
    <w:rsid w:val="006C7897"/>
    <w:rsid w:val="006C7F58"/>
    <w:rsid w:val="006C7F67"/>
    <w:rsid w:val="006D09EC"/>
    <w:rsid w:val="006D0CE1"/>
    <w:rsid w:val="006D0D1A"/>
    <w:rsid w:val="006D0E2D"/>
    <w:rsid w:val="006D0ED0"/>
    <w:rsid w:val="006D0F7C"/>
    <w:rsid w:val="006D169E"/>
    <w:rsid w:val="006D1989"/>
    <w:rsid w:val="006D1AD5"/>
    <w:rsid w:val="006D1BB2"/>
    <w:rsid w:val="006D1C42"/>
    <w:rsid w:val="006D2872"/>
    <w:rsid w:val="006D3182"/>
    <w:rsid w:val="006D3472"/>
    <w:rsid w:val="006D3555"/>
    <w:rsid w:val="006D3587"/>
    <w:rsid w:val="006D3804"/>
    <w:rsid w:val="006D3897"/>
    <w:rsid w:val="006D3BD8"/>
    <w:rsid w:val="006D4819"/>
    <w:rsid w:val="006D4A72"/>
    <w:rsid w:val="006D528C"/>
    <w:rsid w:val="006D5301"/>
    <w:rsid w:val="006D53DD"/>
    <w:rsid w:val="006D5A7A"/>
    <w:rsid w:val="006D5D6B"/>
    <w:rsid w:val="006D5E83"/>
    <w:rsid w:val="006D5ECB"/>
    <w:rsid w:val="006D6088"/>
    <w:rsid w:val="006D62E6"/>
    <w:rsid w:val="006D63AD"/>
    <w:rsid w:val="006D6471"/>
    <w:rsid w:val="006D6567"/>
    <w:rsid w:val="006D6827"/>
    <w:rsid w:val="006D69D8"/>
    <w:rsid w:val="006D6D77"/>
    <w:rsid w:val="006D6F02"/>
    <w:rsid w:val="006D70FF"/>
    <w:rsid w:val="006D7994"/>
    <w:rsid w:val="006D7B75"/>
    <w:rsid w:val="006D7C04"/>
    <w:rsid w:val="006D7CA5"/>
    <w:rsid w:val="006D7E89"/>
    <w:rsid w:val="006E0095"/>
    <w:rsid w:val="006E018F"/>
    <w:rsid w:val="006E0391"/>
    <w:rsid w:val="006E03CB"/>
    <w:rsid w:val="006E04A1"/>
    <w:rsid w:val="006E05EA"/>
    <w:rsid w:val="006E08B2"/>
    <w:rsid w:val="006E119F"/>
    <w:rsid w:val="006E12CB"/>
    <w:rsid w:val="006E138C"/>
    <w:rsid w:val="006E14BF"/>
    <w:rsid w:val="006E16B2"/>
    <w:rsid w:val="006E1714"/>
    <w:rsid w:val="006E17F3"/>
    <w:rsid w:val="006E198A"/>
    <w:rsid w:val="006E1B79"/>
    <w:rsid w:val="006E1E80"/>
    <w:rsid w:val="006E23C2"/>
    <w:rsid w:val="006E2729"/>
    <w:rsid w:val="006E309F"/>
    <w:rsid w:val="006E32B0"/>
    <w:rsid w:val="006E33F6"/>
    <w:rsid w:val="006E398C"/>
    <w:rsid w:val="006E39BC"/>
    <w:rsid w:val="006E39CA"/>
    <w:rsid w:val="006E3BF7"/>
    <w:rsid w:val="006E3C24"/>
    <w:rsid w:val="006E3F46"/>
    <w:rsid w:val="006E411B"/>
    <w:rsid w:val="006E44E1"/>
    <w:rsid w:val="006E465B"/>
    <w:rsid w:val="006E47CE"/>
    <w:rsid w:val="006E481B"/>
    <w:rsid w:val="006E4B8D"/>
    <w:rsid w:val="006E4C71"/>
    <w:rsid w:val="006E4DAD"/>
    <w:rsid w:val="006E55C7"/>
    <w:rsid w:val="006E570A"/>
    <w:rsid w:val="006E5787"/>
    <w:rsid w:val="006E5A20"/>
    <w:rsid w:val="006E5CB0"/>
    <w:rsid w:val="006E619B"/>
    <w:rsid w:val="006E64BA"/>
    <w:rsid w:val="006E65C3"/>
    <w:rsid w:val="006E6953"/>
    <w:rsid w:val="006E6BE0"/>
    <w:rsid w:val="006E6C2B"/>
    <w:rsid w:val="006E7284"/>
    <w:rsid w:val="006E72A8"/>
    <w:rsid w:val="006E74CF"/>
    <w:rsid w:val="006E786A"/>
    <w:rsid w:val="006E788F"/>
    <w:rsid w:val="006E7DDB"/>
    <w:rsid w:val="006F009D"/>
    <w:rsid w:val="006F11A4"/>
    <w:rsid w:val="006F19ED"/>
    <w:rsid w:val="006F1A96"/>
    <w:rsid w:val="006F1B55"/>
    <w:rsid w:val="006F1BA2"/>
    <w:rsid w:val="006F1FD2"/>
    <w:rsid w:val="006F21A6"/>
    <w:rsid w:val="006F2353"/>
    <w:rsid w:val="006F2376"/>
    <w:rsid w:val="006F2CCA"/>
    <w:rsid w:val="006F2D87"/>
    <w:rsid w:val="006F3017"/>
    <w:rsid w:val="006F35B5"/>
    <w:rsid w:val="006F362A"/>
    <w:rsid w:val="006F382E"/>
    <w:rsid w:val="006F386E"/>
    <w:rsid w:val="006F38EA"/>
    <w:rsid w:val="006F38EC"/>
    <w:rsid w:val="006F3970"/>
    <w:rsid w:val="006F3A5C"/>
    <w:rsid w:val="006F3EA1"/>
    <w:rsid w:val="006F3FC9"/>
    <w:rsid w:val="006F4207"/>
    <w:rsid w:val="006F420B"/>
    <w:rsid w:val="006F427E"/>
    <w:rsid w:val="006F48BF"/>
    <w:rsid w:val="006F4974"/>
    <w:rsid w:val="006F49CE"/>
    <w:rsid w:val="006F4A39"/>
    <w:rsid w:val="006F4B85"/>
    <w:rsid w:val="006F4CFE"/>
    <w:rsid w:val="006F5333"/>
    <w:rsid w:val="006F550C"/>
    <w:rsid w:val="006F55A2"/>
    <w:rsid w:val="006F566C"/>
    <w:rsid w:val="006F578D"/>
    <w:rsid w:val="006F58F8"/>
    <w:rsid w:val="006F5A80"/>
    <w:rsid w:val="006F5AE0"/>
    <w:rsid w:val="006F5C33"/>
    <w:rsid w:val="006F5F09"/>
    <w:rsid w:val="006F7049"/>
    <w:rsid w:val="006F70CB"/>
    <w:rsid w:val="006F7696"/>
    <w:rsid w:val="006F78E0"/>
    <w:rsid w:val="006F7918"/>
    <w:rsid w:val="006F7AFE"/>
    <w:rsid w:val="006F7D88"/>
    <w:rsid w:val="0070012C"/>
    <w:rsid w:val="007005CF"/>
    <w:rsid w:val="00700830"/>
    <w:rsid w:val="0070085F"/>
    <w:rsid w:val="00700E69"/>
    <w:rsid w:val="00701053"/>
    <w:rsid w:val="00701148"/>
    <w:rsid w:val="007021F7"/>
    <w:rsid w:val="00702AC7"/>
    <w:rsid w:val="00702B23"/>
    <w:rsid w:val="00704543"/>
    <w:rsid w:val="007047C2"/>
    <w:rsid w:val="0070499D"/>
    <w:rsid w:val="00704C1D"/>
    <w:rsid w:val="00704DDD"/>
    <w:rsid w:val="0070507E"/>
    <w:rsid w:val="007050C4"/>
    <w:rsid w:val="00705585"/>
    <w:rsid w:val="007056A5"/>
    <w:rsid w:val="00705AF7"/>
    <w:rsid w:val="0070614E"/>
    <w:rsid w:val="0070627B"/>
    <w:rsid w:val="00706630"/>
    <w:rsid w:val="0070688C"/>
    <w:rsid w:val="007069B5"/>
    <w:rsid w:val="00706E05"/>
    <w:rsid w:val="00706F9D"/>
    <w:rsid w:val="00707062"/>
    <w:rsid w:val="00707AA9"/>
    <w:rsid w:val="00707C40"/>
    <w:rsid w:val="00707CA5"/>
    <w:rsid w:val="00707E72"/>
    <w:rsid w:val="00710115"/>
    <w:rsid w:val="007101B4"/>
    <w:rsid w:val="007101F9"/>
    <w:rsid w:val="0071028D"/>
    <w:rsid w:val="00710862"/>
    <w:rsid w:val="00710888"/>
    <w:rsid w:val="007108A7"/>
    <w:rsid w:val="00710AA2"/>
    <w:rsid w:val="007110D5"/>
    <w:rsid w:val="00711233"/>
    <w:rsid w:val="0071159B"/>
    <w:rsid w:val="0071192F"/>
    <w:rsid w:val="00711A6F"/>
    <w:rsid w:val="00711CE4"/>
    <w:rsid w:val="00711F88"/>
    <w:rsid w:val="007124CC"/>
    <w:rsid w:val="0071257C"/>
    <w:rsid w:val="007125BB"/>
    <w:rsid w:val="007125BD"/>
    <w:rsid w:val="0071270B"/>
    <w:rsid w:val="00712CFC"/>
    <w:rsid w:val="00712D4B"/>
    <w:rsid w:val="007132FA"/>
    <w:rsid w:val="00713418"/>
    <w:rsid w:val="00713B58"/>
    <w:rsid w:val="00713D95"/>
    <w:rsid w:val="00714064"/>
    <w:rsid w:val="0071422D"/>
    <w:rsid w:val="007156FD"/>
    <w:rsid w:val="0071581E"/>
    <w:rsid w:val="00715AA8"/>
    <w:rsid w:val="00715AF2"/>
    <w:rsid w:val="00715D28"/>
    <w:rsid w:val="00715D48"/>
    <w:rsid w:val="00716054"/>
    <w:rsid w:val="0071654A"/>
    <w:rsid w:val="00716602"/>
    <w:rsid w:val="00716C3B"/>
    <w:rsid w:val="00716E43"/>
    <w:rsid w:val="00716F09"/>
    <w:rsid w:val="00717ADE"/>
    <w:rsid w:val="00717D7F"/>
    <w:rsid w:val="00717D8F"/>
    <w:rsid w:val="00717E6B"/>
    <w:rsid w:val="00717ECF"/>
    <w:rsid w:val="00720862"/>
    <w:rsid w:val="00720BA0"/>
    <w:rsid w:val="00720D32"/>
    <w:rsid w:val="00720D8E"/>
    <w:rsid w:val="007211D6"/>
    <w:rsid w:val="007212D4"/>
    <w:rsid w:val="007213F5"/>
    <w:rsid w:val="00721430"/>
    <w:rsid w:val="0072156B"/>
    <w:rsid w:val="0072165C"/>
    <w:rsid w:val="00721745"/>
    <w:rsid w:val="00721759"/>
    <w:rsid w:val="007218E9"/>
    <w:rsid w:val="00721B39"/>
    <w:rsid w:val="00721B97"/>
    <w:rsid w:val="00721FD3"/>
    <w:rsid w:val="0072298F"/>
    <w:rsid w:val="00722B03"/>
    <w:rsid w:val="00722EB1"/>
    <w:rsid w:val="0072315B"/>
    <w:rsid w:val="0072346F"/>
    <w:rsid w:val="00723841"/>
    <w:rsid w:val="007238BB"/>
    <w:rsid w:val="00723930"/>
    <w:rsid w:val="00723AAA"/>
    <w:rsid w:val="00723D0C"/>
    <w:rsid w:val="00723E65"/>
    <w:rsid w:val="00723F30"/>
    <w:rsid w:val="007243FE"/>
    <w:rsid w:val="0072466A"/>
    <w:rsid w:val="0072483B"/>
    <w:rsid w:val="00724BF1"/>
    <w:rsid w:val="00724C26"/>
    <w:rsid w:val="007251F3"/>
    <w:rsid w:val="00725443"/>
    <w:rsid w:val="007255AD"/>
    <w:rsid w:val="00725669"/>
    <w:rsid w:val="00725A74"/>
    <w:rsid w:val="00725BD7"/>
    <w:rsid w:val="00725DFA"/>
    <w:rsid w:val="00725F84"/>
    <w:rsid w:val="007262E8"/>
    <w:rsid w:val="00726487"/>
    <w:rsid w:val="007265B9"/>
    <w:rsid w:val="00726A43"/>
    <w:rsid w:val="00726C5F"/>
    <w:rsid w:val="00726DD8"/>
    <w:rsid w:val="007273C7"/>
    <w:rsid w:val="00727825"/>
    <w:rsid w:val="00727C86"/>
    <w:rsid w:val="00727DB7"/>
    <w:rsid w:val="00727DF0"/>
    <w:rsid w:val="00727F8A"/>
    <w:rsid w:val="0073032B"/>
    <w:rsid w:val="00730392"/>
    <w:rsid w:val="00731513"/>
    <w:rsid w:val="0073179A"/>
    <w:rsid w:val="00731BFF"/>
    <w:rsid w:val="00731F60"/>
    <w:rsid w:val="007322B3"/>
    <w:rsid w:val="007324E4"/>
    <w:rsid w:val="00732697"/>
    <w:rsid w:val="007327DE"/>
    <w:rsid w:val="007328B8"/>
    <w:rsid w:val="007328F9"/>
    <w:rsid w:val="00732BC4"/>
    <w:rsid w:val="00732D4C"/>
    <w:rsid w:val="00732D92"/>
    <w:rsid w:val="00732ED7"/>
    <w:rsid w:val="007331E9"/>
    <w:rsid w:val="00733309"/>
    <w:rsid w:val="00733CB8"/>
    <w:rsid w:val="00733E83"/>
    <w:rsid w:val="007340CB"/>
    <w:rsid w:val="007342D3"/>
    <w:rsid w:val="007349BE"/>
    <w:rsid w:val="00734AEC"/>
    <w:rsid w:val="00734B28"/>
    <w:rsid w:val="007350F0"/>
    <w:rsid w:val="0073582A"/>
    <w:rsid w:val="007359C3"/>
    <w:rsid w:val="00735D06"/>
    <w:rsid w:val="00735E67"/>
    <w:rsid w:val="00735EEE"/>
    <w:rsid w:val="00736097"/>
    <w:rsid w:val="007362C1"/>
    <w:rsid w:val="007362D8"/>
    <w:rsid w:val="007365DB"/>
    <w:rsid w:val="00736662"/>
    <w:rsid w:val="00736910"/>
    <w:rsid w:val="0073693C"/>
    <w:rsid w:val="00736ED7"/>
    <w:rsid w:val="00737070"/>
    <w:rsid w:val="00737476"/>
    <w:rsid w:val="0073782A"/>
    <w:rsid w:val="00737DD1"/>
    <w:rsid w:val="0074001E"/>
    <w:rsid w:val="00740020"/>
    <w:rsid w:val="0074007E"/>
    <w:rsid w:val="0074074D"/>
    <w:rsid w:val="00740D90"/>
    <w:rsid w:val="00741213"/>
    <w:rsid w:val="007413D5"/>
    <w:rsid w:val="007414CA"/>
    <w:rsid w:val="0074167E"/>
    <w:rsid w:val="00741739"/>
    <w:rsid w:val="00741889"/>
    <w:rsid w:val="00741935"/>
    <w:rsid w:val="00742070"/>
    <w:rsid w:val="007423F0"/>
    <w:rsid w:val="00742423"/>
    <w:rsid w:val="0074258E"/>
    <w:rsid w:val="00742665"/>
    <w:rsid w:val="00742A32"/>
    <w:rsid w:val="0074362E"/>
    <w:rsid w:val="00743833"/>
    <w:rsid w:val="00743B04"/>
    <w:rsid w:val="00744152"/>
    <w:rsid w:val="00744183"/>
    <w:rsid w:val="0074420F"/>
    <w:rsid w:val="007443E5"/>
    <w:rsid w:val="007444A6"/>
    <w:rsid w:val="007446B1"/>
    <w:rsid w:val="007449DE"/>
    <w:rsid w:val="00744A99"/>
    <w:rsid w:val="00744DFD"/>
    <w:rsid w:val="007451C0"/>
    <w:rsid w:val="00745420"/>
    <w:rsid w:val="00745980"/>
    <w:rsid w:val="00745B39"/>
    <w:rsid w:val="00746096"/>
    <w:rsid w:val="007462D2"/>
    <w:rsid w:val="00746713"/>
    <w:rsid w:val="007467F5"/>
    <w:rsid w:val="007468E8"/>
    <w:rsid w:val="00746AF2"/>
    <w:rsid w:val="007471B1"/>
    <w:rsid w:val="00747593"/>
    <w:rsid w:val="00747A26"/>
    <w:rsid w:val="00747B29"/>
    <w:rsid w:val="00747D59"/>
    <w:rsid w:val="00747D66"/>
    <w:rsid w:val="00747FA7"/>
    <w:rsid w:val="007503C6"/>
    <w:rsid w:val="007509ED"/>
    <w:rsid w:val="007509F4"/>
    <w:rsid w:val="00750E6A"/>
    <w:rsid w:val="00751056"/>
    <w:rsid w:val="0075112E"/>
    <w:rsid w:val="0075115C"/>
    <w:rsid w:val="00751191"/>
    <w:rsid w:val="0075126E"/>
    <w:rsid w:val="0075129A"/>
    <w:rsid w:val="00751B03"/>
    <w:rsid w:val="00751C89"/>
    <w:rsid w:val="00751C99"/>
    <w:rsid w:val="00751EEB"/>
    <w:rsid w:val="00751F96"/>
    <w:rsid w:val="0075222F"/>
    <w:rsid w:val="00752407"/>
    <w:rsid w:val="0075277B"/>
    <w:rsid w:val="007529EA"/>
    <w:rsid w:val="00752D0B"/>
    <w:rsid w:val="00753113"/>
    <w:rsid w:val="0075323D"/>
    <w:rsid w:val="007535EF"/>
    <w:rsid w:val="0075395B"/>
    <w:rsid w:val="00753AAB"/>
    <w:rsid w:val="00753C6B"/>
    <w:rsid w:val="00753F26"/>
    <w:rsid w:val="00754342"/>
    <w:rsid w:val="00754856"/>
    <w:rsid w:val="007548DE"/>
    <w:rsid w:val="00754929"/>
    <w:rsid w:val="0075496A"/>
    <w:rsid w:val="00754B13"/>
    <w:rsid w:val="007552ED"/>
    <w:rsid w:val="00755591"/>
    <w:rsid w:val="00755D54"/>
    <w:rsid w:val="00755D66"/>
    <w:rsid w:val="007562EC"/>
    <w:rsid w:val="00756715"/>
    <w:rsid w:val="007571D6"/>
    <w:rsid w:val="00757476"/>
    <w:rsid w:val="007575C2"/>
    <w:rsid w:val="007575DB"/>
    <w:rsid w:val="00760194"/>
    <w:rsid w:val="0076062B"/>
    <w:rsid w:val="007606CD"/>
    <w:rsid w:val="00760EEB"/>
    <w:rsid w:val="0076122B"/>
    <w:rsid w:val="0076129D"/>
    <w:rsid w:val="007612C8"/>
    <w:rsid w:val="00761570"/>
    <w:rsid w:val="007616EB"/>
    <w:rsid w:val="00761874"/>
    <w:rsid w:val="00761D14"/>
    <w:rsid w:val="007621E3"/>
    <w:rsid w:val="007622DC"/>
    <w:rsid w:val="00762351"/>
    <w:rsid w:val="00762967"/>
    <w:rsid w:val="00762AAF"/>
    <w:rsid w:val="007632FA"/>
    <w:rsid w:val="00763D8D"/>
    <w:rsid w:val="00763F0C"/>
    <w:rsid w:val="007646D5"/>
    <w:rsid w:val="00764AE5"/>
    <w:rsid w:val="00764BB7"/>
    <w:rsid w:val="00764FE0"/>
    <w:rsid w:val="00765314"/>
    <w:rsid w:val="00765698"/>
    <w:rsid w:val="00765790"/>
    <w:rsid w:val="007657B7"/>
    <w:rsid w:val="00765A2A"/>
    <w:rsid w:val="00765BF5"/>
    <w:rsid w:val="00765C2B"/>
    <w:rsid w:val="007660C1"/>
    <w:rsid w:val="0076622A"/>
    <w:rsid w:val="00766392"/>
    <w:rsid w:val="007666B1"/>
    <w:rsid w:val="00766763"/>
    <w:rsid w:val="007668E3"/>
    <w:rsid w:val="0076696C"/>
    <w:rsid w:val="00766D9A"/>
    <w:rsid w:val="00766E5C"/>
    <w:rsid w:val="0076704A"/>
    <w:rsid w:val="00767109"/>
    <w:rsid w:val="00767805"/>
    <w:rsid w:val="00767B23"/>
    <w:rsid w:val="00767F54"/>
    <w:rsid w:val="0077016D"/>
    <w:rsid w:val="00770405"/>
    <w:rsid w:val="00770418"/>
    <w:rsid w:val="007704CE"/>
    <w:rsid w:val="007711B5"/>
    <w:rsid w:val="007712DC"/>
    <w:rsid w:val="007713FF"/>
    <w:rsid w:val="0077140B"/>
    <w:rsid w:val="007718A0"/>
    <w:rsid w:val="00771DF2"/>
    <w:rsid w:val="00771E06"/>
    <w:rsid w:val="00771E10"/>
    <w:rsid w:val="00772193"/>
    <w:rsid w:val="00772450"/>
    <w:rsid w:val="00772AC1"/>
    <w:rsid w:val="00772B16"/>
    <w:rsid w:val="00772D3A"/>
    <w:rsid w:val="007731CD"/>
    <w:rsid w:val="007732CE"/>
    <w:rsid w:val="00773361"/>
    <w:rsid w:val="00773557"/>
    <w:rsid w:val="0077366A"/>
    <w:rsid w:val="007737C0"/>
    <w:rsid w:val="007738EF"/>
    <w:rsid w:val="007739C8"/>
    <w:rsid w:val="007739E7"/>
    <w:rsid w:val="00773D52"/>
    <w:rsid w:val="00773D64"/>
    <w:rsid w:val="00773F41"/>
    <w:rsid w:val="0077412B"/>
    <w:rsid w:val="007745C4"/>
    <w:rsid w:val="00774604"/>
    <w:rsid w:val="00774610"/>
    <w:rsid w:val="00774824"/>
    <w:rsid w:val="007748E8"/>
    <w:rsid w:val="00774CA4"/>
    <w:rsid w:val="00774D23"/>
    <w:rsid w:val="00775019"/>
    <w:rsid w:val="007750D3"/>
    <w:rsid w:val="00775105"/>
    <w:rsid w:val="00775145"/>
    <w:rsid w:val="007754C8"/>
    <w:rsid w:val="0077580E"/>
    <w:rsid w:val="00775B12"/>
    <w:rsid w:val="00775BCD"/>
    <w:rsid w:val="00775FCA"/>
    <w:rsid w:val="0077626C"/>
    <w:rsid w:val="007771B7"/>
    <w:rsid w:val="0077727C"/>
    <w:rsid w:val="00777328"/>
    <w:rsid w:val="007775A3"/>
    <w:rsid w:val="00777626"/>
    <w:rsid w:val="00777A24"/>
    <w:rsid w:val="00777D2D"/>
    <w:rsid w:val="00780250"/>
    <w:rsid w:val="007802B4"/>
    <w:rsid w:val="0078040A"/>
    <w:rsid w:val="00780521"/>
    <w:rsid w:val="00780528"/>
    <w:rsid w:val="007806EE"/>
    <w:rsid w:val="00780727"/>
    <w:rsid w:val="00780784"/>
    <w:rsid w:val="00780C34"/>
    <w:rsid w:val="00780D86"/>
    <w:rsid w:val="00780F9D"/>
    <w:rsid w:val="007810E1"/>
    <w:rsid w:val="0078111F"/>
    <w:rsid w:val="0078124F"/>
    <w:rsid w:val="00781546"/>
    <w:rsid w:val="00781776"/>
    <w:rsid w:val="00781DB8"/>
    <w:rsid w:val="00782090"/>
    <w:rsid w:val="0078213D"/>
    <w:rsid w:val="007821AB"/>
    <w:rsid w:val="00782391"/>
    <w:rsid w:val="007827BF"/>
    <w:rsid w:val="00782C0A"/>
    <w:rsid w:val="00782C20"/>
    <w:rsid w:val="00783004"/>
    <w:rsid w:val="007832C0"/>
    <w:rsid w:val="0078347D"/>
    <w:rsid w:val="00783C70"/>
    <w:rsid w:val="00783EF4"/>
    <w:rsid w:val="007846AE"/>
    <w:rsid w:val="00784F0E"/>
    <w:rsid w:val="00785110"/>
    <w:rsid w:val="00785442"/>
    <w:rsid w:val="0078591D"/>
    <w:rsid w:val="00785DE0"/>
    <w:rsid w:val="00786359"/>
    <w:rsid w:val="007864B0"/>
    <w:rsid w:val="00786ADC"/>
    <w:rsid w:val="0078793A"/>
    <w:rsid w:val="007908B6"/>
    <w:rsid w:val="00790905"/>
    <w:rsid w:val="00790B47"/>
    <w:rsid w:val="00790B60"/>
    <w:rsid w:val="007911FE"/>
    <w:rsid w:val="007919B6"/>
    <w:rsid w:val="00791BB6"/>
    <w:rsid w:val="00791BF6"/>
    <w:rsid w:val="00791DDE"/>
    <w:rsid w:val="00792CF1"/>
    <w:rsid w:val="00792DFE"/>
    <w:rsid w:val="0079320C"/>
    <w:rsid w:val="007932EB"/>
    <w:rsid w:val="007936E5"/>
    <w:rsid w:val="00793D9C"/>
    <w:rsid w:val="0079418B"/>
    <w:rsid w:val="00794361"/>
    <w:rsid w:val="0079514A"/>
    <w:rsid w:val="007957DD"/>
    <w:rsid w:val="00795B6A"/>
    <w:rsid w:val="00795E73"/>
    <w:rsid w:val="00796150"/>
    <w:rsid w:val="0079716E"/>
    <w:rsid w:val="00797373"/>
    <w:rsid w:val="00797569"/>
    <w:rsid w:val="007975C0"/>
    <w:rsid w:val="0079785E"/>
    <w:rsid w:val="00797BC8"/>
    <w:rsid w:val="007A00E2"/>
    <w:rsid w:val="007A015B"/>
    <w:rsid w:val="007A0429"/>
    <w:rsid w:val="007A0431"/>
    <w:rsid w:val="007A0C41"/>
    <w:rsid w:val="007A0F45"/>
    <w:rsid w:val="007A0F4C"/>
    <w:rsid w:val="007A1690"/>
    <w:rsid w:val="007A1965"/>
    <w:rsid w:val="007A1B8C"/>
    <w:rsid w:val="007A1D13"/>
    <w:rsid w:val="007A2694"/>
    <w:rsid w:val="007A2AC7"/>
    <w:rsid w:val="007A2DFE"/>
    <w:rsid w:val="007A3415"/>
    <w:rsid w:val="007A3A02"/>
    <w:rsid w:val="007A3B29"/>
    <w:rsid w:val="007A3C74"/>
    <w:rsid w:val="007A3FEB"/>
    <w:rsid w:val="007A4049"/>
    <w:rsid w:val="007A40B7"/>
    <w:rsid w:val="007A43D2"/>
    <w:rsid w:val="007A4505"/>
    <w:rsid w:val="007A4663"/>
    <w:rsid w:val="007A474E"/>
    <w:rsid w:val="007A4B41"/>
    <w:rsid w:val="007A4EA2"/>
    <w:rsid w:val="007A5022"/>
    <w:rsid w:val="007A5262"/>
    <w:rsid w:val="007A56AA"/>
    <w:rsid w:val="007A5775"/>
    <w:rsid w:val="007A5C9C"/>
    <w:rsid w:val="007A5DF4"/>
    <w:rsid w:val="007A5F61"/>
    <w:rsid w:val="007A5F6F"/>
    <w:rsid w:val="007A609D"/>
    <w:rsid w:val="007A63E8"/>
    <w:rsid w:val="007A6436"/>
    <w:rsid w:val="007A6544"/>
    <w:rsid w:val="007A687D"/>
    <w:rsid w:val="007A6EE1"/>
    <w:rsid w:val="007A7096"/>
    <w:rsid w:val="007A7282"/>
    <w:rsid w:val="007A73AD"/>
    <w:rsid w:val="007A7413"/>
    <w:rsid w:val="007A7985"/>
    <w:rsid w:val="007A7CB4"/>
    <w:rsid w:val="007A7DED"/>
    <w:rsid w:val="007B0048"/>
    <w:rsid w:val="007B00EB"/>
    <w:rsid w:val="007B0155"/>
    <w:rsid w:val="007B10C6"/>
    <w:rsid w:val="007B135D"/>
    <w:rsid w:val="007B149B"/>
    <w:rsid w:val="007B17E3"/>
    <w:rsid w:val="007B18EE"/>
    <w:rsid w:val="007B1A73"/>
    <w:rsid w:val="007B1AF1"/>
    <w:rsid w:val="007B1C88"/>
    <w:rsid w:val="007B2307"/>
    <w:rsid w:val="007B2449"/>
    <w:rsid w:val="007B2731"/>
    <w:rsid w:val="007B2BB2"/>
    <w:rsid w:val="007B2D85"/>
    <w:rsid w:val="007B2F22"/>
    <w:rsid w:val="007B2FF0"/>
    <w:rsid w:val="007B3213"/>
    <w:rsid w:val="007B322A"/>
    <w:rsid w:val="007B37DD"/>
    <w:rsid w:val="007B3910"/>
    <w:rsid w:val="007B39EA"/>
    <w:rsid w:val="007B3A84"/>
    <w:rsid w:val="007B3E0A"/>
    <w:rsid w:val="007B4026"/>
    <w:rsid w:val="007B4073"/>
    <w:rsid w:val="007B40D5"/>
    <w:rsid w:val="007B44AB"/>
    <w:rsid w:val="007B4524"/>
    <w:rsid w:val="007B46CD"/>
    <w:rsid w:val="007B52FB"/>
    <w:rsid w:val="007B547E"/>
    <w:rsid w:val="007B58D9"/>
    <w:rsid w:val="007B59CE"/>
    <w:rsid w:val="007B5DB0"/>
    <w:rsid w:val="007B5EFE"/>
    <w:rsid w:val="007B6082"/>
    <w:rsid w:val="007B6231"/>
    <w:rsid w:val="007B6382"/>
    <w:rsid w:val="007B65B9"/>
    <w:rsid w:val="007B6E80"/>
    <w:rsid w:val="007B708F"/>
    <w:rsid w:val="007B70A0"/>
    <w:rsid w:val="007B7347"/>
    <w:rsid w:val="007B74EB"/>
    <w:rsid w:val="007B7F5F"/>
    <w:rsid w:val="007B7FAC"/>
    <w:rsid w:val="007C026C"/>
    <w:rsid w:val="007C0609"/>
    <w:rsid w:val="007C071F"/>
    <w:rsid w:val="007C0DAA"/>
    <w:rsid w:val="007C0FD7"/>
    <w:rsid w:val="007C14CB"/>
    <w:rsid w:val="007C1AE2"/>
    <w:rsid w:val="007C1CB2"/>
    <w:rsid w:val="007C1ED7"/>
    <w:rsid w:val="007C2111"/>
    <w:rsid w:val="007C23B2"/>
    <w:rsid w:val="007C24E3"/>
    <w:rsid w:val="007C2620"/>
    <w:rsid w:val="007C2754"/>
    <w:rsid w:val="007C2F1D"/>
    <w:rsid w:val="007C342E"/>
    <w:rsid w:val="007C37AA"/>
    <w:rsid w:val="007C3912"/>
    <w:rsid w:val="007C3A4C"/>
    <w:rsid w:val="007C3CBA"/>
    <w:rsid w:val="007C3DAC"/>
    <w:rsid w:val="007C3F9E"/>
    <w:rsid w:val="007C438D"/>
    <w:rsid w:val="007C484F"/>
    <w:rsid w:val="007C486F"/>
    <w:rsid w:val="007C4AED"/>
    <w:rsid w:val="007C4D66"/>
    <w:rsid w:val="007C4E05"/>
    <w:rsid w:val="007C4F15"/>
    <w:rsid w:val="007C4FE3"/>
    <w:rsid w:val="007C5302"/>
    <w:rsid w:val="007C5693"/>
    <w:rsid w:val="007C59B0"/>
    <w:rsid w:val="007C5D39"/>
    <w:rsid w:val="007C5E36"/>
    <w:rsid w:val="007C5E45"/>
    <w:rsid w:val="007C5E5A"/>
    <w:rsid w:val="007C5EA3"/>
    <w:rsid w:val="007C5EAC"/>
    <w:rsid w:val="007C5FE2"/>
    <w:rsid w:val="007C616D"/>
    <w:rsid w:val="007C62CA"/>
    <w:rsid w:val="007C64BA"/>
    <w:rsid w:val="007C66FF"/>
    <w:rsid w:val="007C688F"/>
    <w:rsid w:val="007C6A3D"/>
    <w:rsid w:val="007C70F1"/>
    <w:rsid w:val="007C743C"/>
    <w:rsid w:val="007C7469"/>
    <w:rsid w:val="007C75FE"/>
    <w:rsid w:val="007C76B8"/>
    <w:rsid w:val="007C76FB"/>
    <w:rsid w:val="007C77E5"/>
    <w:rsid w:val="007C7D85"/>
    <w:rsid w:val="007C7ECD"/>
    <w:rsid w:val="007D039E"/>
    <w:rsid w:val="007D0923"/>
    <w:rsid w:val="007D0C52"/>
    <w:rsid w:val="007D0E43"/>
    <w:rsid w:val="007D0E80"/>
    <w:rsid w:val="007D0F2A"/>
    <w:rsid w:val="007D0F3D"/>
    <w:rsid w:val="007D1004"/>
    <w:rsid w:val="007D1051"/>
    <w:rsid w:val="007D11F5"/>
    <w:rsid w:val="007D153C"/>
    <w:rsid w:val="007D1773"/>
    <w:rsid w:val="007D1C11"/>
    <w:rsid w:val="007D2338"/>
    <w:rsid w:val="007D278D"/>
    <w:rsid w:val="007D28FA"/>
    <w:rsid w:val="007D2B07"/>
    <w:rsid w:val="007D330F"/>
    <w:rsid w:val="007D35AF"/>
    <w:rsid w:val="007D3CEF"/>
    <w:rsid w:val="007D3EE3"/>
    <w:rsid w:val="007D41D9"/>
    <w:rsid w:val="007D4492"/>
    <w:rsid w:val="007D45F1"/>
    <w:rsid w:val="007D4631"/>
    <w:rsid w:val="007D4659"/>
    <w:rsid w:val="007D4E62"/>
    <w:rsid w:val="007D5072"/>
    <w:rsid w:val="007D50E8"/>
    <w:rsid w:val="007D5186"/>
    <w:rsid w:val="007D51DC"/>
    <w:rsid w:val="007D549B"/>
    <w:rsid w:val="007D5596"/>
    <w:rsid w:val="007D5652"/>
    <w:rsid w:val="007D60EA"/>
    <w:rsid w:val="007D6989"/>
    <w:rsid w:val="007D6A73"/>
    <w:rsid w:val="007D70A0"/>
    <w:rsid w:val="007D70DC"/>
    <w:rsid w:val="007D7375"/>
    <w:rsid w:val="007D7582"/>
    <w:rsid w:val="007E0338"/>
    <w:rsid w:val="007E08BE"/>
    <w:rsid w:val="007E095A"/>
    <w:rsid w:val="007E09E7"/>
    <w:rsid w:val="007E0ACA"/>
    <w:rsid w:val="007E1122"/>
    <w:rsid w:val="007E1237"/>
    <w:rsid w:val="007E1319"/>
    <w:rsid w:val="007E14EF"/>
    <w:rsid w:val="007E1D74"/>
    <w:rsid w:val="007E1E4E"/>
    <w:rsid w:val="007E1EA8"/>
    <w:rsid w:val="007E206C"/>
    <w:rsid w:val="007E2093"/>
    <w:rsid w:val="007E24A0"/>
    <w:rsid w:val="007E2B97"/>
    <w:rsid w:val="007E2D80"/>
    <w:rsid w:val="007E2DC8"/>
    <w:rsid w:val="007E2F4E"/>
    <w:rsid w:val="007E30E2"/>
    <w:rsid w:val="007E3172"/>
    <w:rsid w:val="007E32B9"/>
    <w:rsid w:val="007E35C1"/>
    <w:rsid w:val="007E39B1"/>
    <w:rsid w:val="007E3A25"/>
    <w:rsid w:val="007E3A7C"/>
    <w:rsid w:val="007E3BB3"/>
    <w:rsid w:val="007E3F04"/>
    <w:rsid w:val="007E41FC"/>
    <w:rsid w:val="007E442B"/>
    <w:rsid w:val="007E4DCB"/>
    <w:rsid w:val="007E4F8C"/>
    <w:rsid w:val="007E59B9"/>
    <w:rsid w:val="007E59BA"/>
    <w:rsid w:val="007E59CA"/>
    <w:rsid w:val="007E5E45"/>
    <w:rsid w:val="007E637C"/>
    <w:rsid w:val="007E670F"/>
    <w:rsid w:val="007E675B"/>
    <w:rsid w:val="007E6814"/>
    <w:rsid w:val="007E6910"/>
    <w:rsid w:val="007E6AAA"/>
    <w:rsid w:val="007E70C0"/>
    <w:rsid w:val="007E71E8"/>
    <w:rsid w:val="007E7443"/>
    <w:rsid w:val="007E74E6"/>
    <w:rsid w:val="007E7917"/>
    <w:rsid w:val="007E7C2D"/>
    <w:rsid w:val="007E7FC5"/>
    <w:rsid w:val="007F0127"/>
    <w:rsid w:val="007F01DD"/>
    <w:rsid w:val="007F030A"/>
    <w:rsid w:val="007F03D5"/>
    <w:rsid w:val="007F06DF"/>
    <w:rsid w:val="007F096D"/>
    <w:rsid w:val="007F110E"/>
    <w:rsid w:val="007F1140"/>
    <w:rsid w:val="007F114D"/>
    <w:rsid w:val="007F1190"/>
    <w:rsid w:val="007F1563"/>
    <w:rsid w:val="007F1663"/>
    <w:rsid w:val="007F1707"/>
    <w:rsid w:val="007F1835"/>
    <w:rsid w:val="007F18CC"/>
    <w:rsid w:val="007F246E"/>
    <w:rsid w:val="007F24C6"/>
    <w:rsid w:val="007F24E5"/>
    <w:rsid w:val="007F24E8"/>
    <w:rsid w:val="007F29CE"/>
    <w:rsid w:val="007F2A64"/>
    <w:rsid w:val="007F2F71"/>
    <w:rsid w:val="007F3132"/>
    <w:rsid w:val="007F3145"/>
    <w:rsid w:val="007F33A9"/>
    <w:rsid w:val="007F3436"/>
    <w:rsid w:val="007F349A"/>
    <w:rsid w:val="007F3AA4"/>
    <w:rsid w:val="007F3BB0"/>
    <w:rsid w:val="007F3C17"/>
    <w:rsid w:val="007F3C73"/>
    <w:rsid w:val="007F3CA4"/>
    <w:rsid w:val="007F3ED3"/>
    <w:rsid w:val="007F46C4"/>
    <w:rsid w:val="007F4739"/>
    <w:rsid w:val="007F4866"/>
    <w:rsid w:val="007F4935"/>
    <w:rsid w:val="007F5453"/>
    <w:rsid w:val="007F54E0"/>
    <w:rsid w:val="007F558B"/>
    <w:rsid w:val="007F5934"/>
    <w:rsid w:val="007F598D"/>
    <w:rsid w:val="007F63F9"/>
    <w:rsid w:val="007F66A2"/>
    <w:rsid w:val="007F6B07"/>
    <w:rsid w:val="007F6EC5"/>
    <w:rsid w:val="007F7D7B"/>
    <w:rsid w:val="007F7EBA"/>
    <w:rsid w:val="007F7F57"/>
    <w:rsid w:val="00800761"/>
    <w:rsid w:val="008008F2"/>
    <w:rsid w:val="00800B30"/>
    <w:rsid w:val="00800E90"/>
    <w:rsid w:val="0080129A"/>
    <w:rsid w:val="00801AE7"/>
    <w:rsid w:val="00801B92"/>
    <w:rsid w:val="00801F00"/>
    <w:rsid w:val="00801F0B"/>
    <w:rsid w:val="00801F7F"/>
    <w:rsid w:val="00802020"/>
    <w:rsid w:val="0080241B"/>
    <w:rsid w:val="008027BD"/>
    <w:rsid w:val="00802AF2"/>
    <w:rsid w:val="00802C33"/>
    <w:rsid w:val="00802CB5"/>
    <w:rsid w:val="00802E5D"/>
    <w:rsid w:val="00802F6C"/>
    <w:rsid w:val="0080308B"/>
    <w:rsid w:val="0080373A"/>
    <w:rsid w:val="008038E0"/>
    <w:rsid w:val="008039F5"/>
    <w:rsid w:val="00803BB1"/>
    <w:rsid w:val="00803C71"/>
    <w:rsid w:val="00803FC3"/>
    <w:rsid w:val="00804228"/>
    <w:rsid w:val="00804233"/>
    <w:rsid w:val="00804487"/>
    <w:rsid w:val="00804D9D"/>
    <w:rsid w:val="00804DC0"/>
    <w:rsid w:val="00804DFE"/>
    <w:rsid w:val="008050C6"/>
    <w:rsid w:val="008054D8"/>
    <w:rsid w:val="008055D2"/>
    <w:rsid w:val="00805611"/>
    <w:rsid w:val="0080563B"/>
    <w:rsid w:val="00805E25"/>
    <w:rsid w:val="00805E8E"/>
    <w:rsid w:val="008069DB"/>
    <w:rsid w:val="00806E1A"/>
    <w:rsid w:val="008070A7"/>
    <w:rsid w:val="008074F7"/>
    <w:rsid w:val="0080772F"/>
    <w:rsid w:val="00807A6A"/>
    <w:rsid w:val="00807D09"/>
    <w:rsid w:val="00807FCD"/>
    <w:rsid w:val="008100BD"/>
    <w:rsid w:val="008107DC"/>
    <w:rsid w:val="00810802"/>
    <w:rsid w:val="00810B12"/>
    <w:rsid w:val="00810B5D"/>
    <w:rsid w:val="00810D85"/>
    <w:rsid w:val="00810EBD"/>
    <w:rsid w:val="00811824"/>
    <w:rsid w:val="00811891"/>
    <w:rsid w:val="008119E6"/>
    <w:rsid w:val="00811F65"/>
    <w:rsid w:val="008121DF"/>
    <w:rsid w:val="008123C5"/>
    <w:rsid w:val="008127A8"/>
    <w:rsid w:val="008127B4"/>
    <w:rsid w:val="00812C44"/>
    <w:rsid w:val="00813073"/>
    <w:rsid w:val="008135F8"/>
    <w:rsid w:val="00813634"/>
    <w:rsid w:val="008136C6"/>
    <w:rsid w:val="00813810"/>
    <w:rsid w:val="008138C6"/>
    <w:rsid w:val="00813F06"/>
    <w:rsid w:val="00814CC7"/>
    <w:rsid w:val="00814CFA"/>
    <w:rsid w:val="00815245"/>
    <w:rsid w:val="008157A8"/>
    <w:rsid w:val="00815874"/>
    <w:rsid w:val="00815D08"/>
    <w:rsid w:val="00815D9D"/>
    <w:rsid w:val="00815FC7"/>
    <w:rsid w:val="00816135"/>
    <w:rsid w:val="008162F6"/>
    <w:rsid w:val="008165CB"/>
    <w:rsid w:val="008166A1"/>
    <w:rsid w:val="00816815"/>
    <w:rsid w:val="00816855"/>
    <w:rsid w:val="00816865"/>
    <w:rsid w:val="00816B8B"/>
    <w:rsid w:val="00816D47"/>
    <w:rsid w:val="00816EEB"/>
    <w:rsid w:val="008171E5"/>
    <w:rsid w:val="0081739E"/>
    <w:rsid w:val="00817F00"/>
    <w:rsid w:val="008205F0"/>
    <w:rsid w:val="00820796"/>
    <w:rsid w:val="008209A1"/>
    <w:rsid w:val="00820AE0"/>
    <w:rsid w:val="00820DD0"/>
    <w:rsid w:val="00820EC9"/>
    <w:rsid w:val="00821059"/>
    <w:rsid w:val="008213FB"/>
    <w:rsid w:val="008215CF"/>
    <w:rsid w:val="0082194A"/>
    <w:rsid w:val="00821B69"/>
    <w:rsid w:val="00821C66"/>
    <w:rsid w:val="00821C95"/>
    <w:rsid w:val="00821E70"/>
    <w:rsid w:val="00821EEE"/>
    <w:rsid w:val="00822010"/>
    <w:rsid w:val="008220A2"/>
    <w:rsid w:val="008223E2"/>
    <w:rsid w:val="00822432"/>
    <w:rsid w:val="00822687"/>
    <w:rsid w:val="00822789"/>
    <w:rsid w:val="00822E8A"/>
    <w:rsid w:val="0082316B"/>
    <w:rsid w:val="0082318D"/>
    <w:rsid w:val="008232A7"/>
    <w:rsid w:val="00823840"/>
    <w:rsid w:val="00823C71"/>
    <w:rsid w:val="00824254"/>
    <w:rsid w:val="00824591"/>
    <w:rsid w:val="008247EB"/>
    <w:rsid w:val="00824B7C"/>
    <w:rsid w:val="00824B82"/>
    <w:rsid w:val="00824C0C"/>
    <w:rsid w:val="00824E64"/>
    <w:rsid w:val="008253C5"/>
    <w:rsid w:val="008256C2"/>
    <w:rsid w:val="0082576C"/>
    <w:rsid w:val="00825DE7"/>
    <w:rsid w:val="00825E89"/>
    <w:rsid w:val="008260D1"/>
    <w:rsid w:val="00826711"/>
    <w:rsid w:val="00826BEC"/>
    <w:rsid w:val="00826DEC"/>
    <w:rsid w:val="00826E20"/>
    <w:rsid w:val="008279B4"/>
    <w:rsid w:val="00827A31"/>
    <w:rsid w:val="00827AB3"/>
    <w:rsid w:val="00827EDB"/>
    <w:rsid w:val="008301CC"/>
    <w:rsid w:val="00830230"/>
    <w:rsid w:val="008303A8"/>
    <w:rsid w:val="0083066B"/>
    <w:rsid w:val="00830675"/>
    <w:rsid w:val="0083072B"/>
    <w:rsid w:val="00830910"/>
    <w:rsid w:val="00830B36"/>
    <w:rsid w:val="00830DD8"/>
    <w:rsid w:val="0083154F"/>
    <w:rsid w:val="0083174F"/>
    <w:rsid w:val="0083177E"/>
    <w:rsid w:val="00831A13"/>
    <w:rsid w:val="00832054"/>
    <w:rsid w:val="0083219D"/>
    <w:rsid w:val="0083264F"/>
    <w:rsid w:val="008326CD"/>
    <w:rsid w:val="00832826"/>
    <w:rsid w:val="008329D2"/>
    <w:rsid w:val="00832D59"/>
    <w:rsid w:val="0083325D"/>
    <w:rsid w:val="0083327A"/>
    <w:rsid w:val="008334F5"/>
    <w:rsid w:val="008337A6"/>
    <w:rsid w:val="0083426E"/>
    <w:rsid w:val="008342F2"/>
    <w:rsid w:val="00834692"/>
    <w:rsid w:val="0083488E"/>
    <w:rsid w:val="008348A7"/>
    <w:rsid w:val="0083494A"/>
    <w:rsid w:val="00834AD2"/>
    <w:rsid w:val="00834AFC"/>
    <w:rsid w:val="00834E69"/>
    <w:rsid w:val="0083572D"/>
    <w:rsid w:val="00835934"/>
    <w:rsid w:val="00835F3E"/>
    <w:rsid w:val="0083651F"/>
    <w:rsid w:val="0083665D"/>
    <w:rsid w:val="0083691C"/>
    <w:rsid w:val="00836FA8"/>
    <w:rsid w:val="00836FCE"/>
    <w:rsid w:val="00837053"/>
    <w:rsid w:val="008370DE"/>
    <w:rsid w:val="00837163"/>
    <w:rsid w:val="008374D0"/>
    <w:rsid w:val="008376E0"/>
    <w:rsid w:val="00837770"/>
    <w:rsid w:val="008377D9"/>
    <w:rsid w:val="00837A03"/>
    <w:rsid w:val="00837FDB"/>
    <w:rsid w:val="008401A1"/>
    <w:rsid w:val="00840994"/>
    <w:rsid w:val="00840A80"/>
    <w:rsid w:val="00841068"/>
    <w:rsid w:val="00841459"/>
    <w:rsid w:val="008414A3"/>
    <w:rsid w:val="008414E0"/>
    <w:rsid w:val="00841680"/>
    <w:rsid w:val="00841A4D"/>
    <w:rsid w:val="00841A6E"/>
    <w:rsid w:val="00841CED"/>
    <w:rsid w:val="00841E41"/>
    <w:rsid w:val="00841FD9"/>
    <w:rsid w:val="008421B6"/>
    <w:rsid w:val="00842377"/>
    <w:rsid w:val="008426E4"/>
    <w:rsid w:val="00842A9C"/>
    <w:rsid w:val="00842B0F"/>
    <w:rsid w:val="00842E9F"/>
    <w:rsid w:val="008434C9"/>
    <w:rsid w:val="00843D1E"/>
    <w:rsid w:val="00844003"/>
    <w:rsid w:val="0084482C"/>
    <w:rsid w:val="008448B6"/>
    <w:rsid w:val="00844ACF"/>
    <w:rsid w:val="00844C70"/>
    <w:rsid w:val="00844DC4"/>
    <w:rsid w:val="00844F24"/>
    <w:rsid w:val="00845397"/>
    <w:rsid w:val="00845658"/>
    <w:rsid w:val="008456AD"/>
    <w:rsid w:val="00845843"/>
    <w:rsid w:val="00845926"/>
    <w:rsid w:val="00846027"/>
    <w:rsid w:val="0084639E"/>
    <w:rsid w:val="00846846"/>
    <w:rsid w:val="00846A67"/>
    <w:rsid w:val="008473A3"/>
    <w:rsid w:val="008473D6"/>
    <w:rsid w:val="008476EF"/>
    <w:rsid w:val="00847CAA"/>
    <w:rsid w:val="00847DEB"/>
    <w:rsid w:val="00850402"/>
    <w:rsid w:val="008504B6"/>
    <w:rsid w:val="008505BB"/>
    <w:rsid w:val="008509DC"/>
    <w:rsid w:val="00850AC3"/>
    <w:rsid w:val="00850CF9"/>
    <w:rsid w:val="00850F51"/>
    <w:rsid w:val="00850FE5"/>
    <w:rsid w:val="008510B5"/>
    <w:rsid w:val="00851342"/>
    <w:rsid w:val="0085134F"/>
    <w:rsid w:val="00851831"/>
    <w:rsid w:val="0085185D"/>
    <w:rsid w:val="0085188B"/>
    <w:rsid w:val="008518E4"/>
    <w:rsid w:val="00851A22"/>
    <w:rsid w:val="00851B07"/>
    <w:rsid w:val="00852665"/>
    <w:rsid w:val="00852832"/>
    <w:rsid w:val="00852935"/>
    <w:rsid w:val="0085296B"/>
    <w:rsid w:val="00852EA1"/>
    <w:rsid w:val="00852FEB"/>
    <w:rsid w:val="00853059"/>
    <w:rsid w:val="00853AA9"/>
    <w:rsid w:val="008542A5"/>
    <w:rsid w:val="008542C0"/>
    <w:rsid w:val="0085479F"/>
    <w:rsid w:val="008548A8"/>
    <w:rsid w:val="00854F04"/>
    <w:rsid w:val="0085521C"/>
    <w:rsid w:val="00855615"/>
    <w:rsid w:val="00855807"/>
    <w:rsid w:val="00855B56"/>
    <w:rsid w:val="0085610F"/>
    <w:rsid w:val="008564A1"/>
    <w:rsid w:val="008568EF"/>
    <w:rsid w:val="00856923"/>
    <w:rsid w:val="00856D65"/>
    <w:rsid w:val="00856DFE"/>
    <w:rsid w:val="00856EF1"/>
    <w:rsid w:val="00856F7F"/>
    <w:rsid w:val="00856FA2"/>
    <w:rsid w:val="008574A4"/>
    <w:rsid w:val="0085774B"/>
    <w:rsid w:val="00857A9B"/>
    <w:rsid w:val="00860037"/>
    <w:rsid w:val="00860160"/>
    <w:rsid w:val="00860207"/>
    <w:rsid w:val="0086023C"/>
    <w:rsid w:val="008606D1"/>
    <w:rsid w:val="008609AC"/>
    <w:rsid w:val="00860A89"/>
    <w:rsid w:val="00860ADB"/>
    <w:rsid w:val="00860BA0"/>
    <w:rsid w:val="00860EFF"/>
    <w:rsid w:val="00861541"/>
    <w:rsid w:val="00861965"/>
    <w:rsid w:val="00861C02"/>
    <w:rsid w:val="00861D1F"/>
    <w:rsid w:val="00861FC2"/>
    <w:rsid w:val="00862053"/>
    <w:rsid w:val="008624BF"/>
    <w:rsid w:val="008625EA"/>
    <w:rsid w:val="00862C18"/>
    <w:rsid w:val="00862E6B"/>
    <w:rsid w:val="00863755"/>
    <w:rsid w:val="0086377C"/>
    <w:rsid w:val="00863BE9"/>
    <w:rsid w:val="00864153"/>
    <w:rsid w:val="00864270"/>
    <w:rsid w:val="0086446C"/>
    <w:rsid w:val="00864C1E"/>
    <w:rsid w:val="008653A4"/>
    <w:rsid w:val="008655DB"/>
    <w:rsid w:val="00865659"/>
    <w:rsid w:val="008659BF"/>
    <w:rsid w:val="00865A52"/>
    <w:rsid w:val="00865B49"/>
    <w:rsid w:val="00866238"/>
    <w:rsid w:val="008663D9"/>
    <w:rsid w:val="00866448"/>
    <w:rsid w:val="00866676"/>
    <w:rsid w:val="00866786"/>
    <w:rsid w:val="008667E4"/>
    <w:rsid w:val="00866B2B"/>
    <w:rsid w:val="00866DB5"/>
    <w:rsid w:val="00866E1C"/>
    <w:rsid w:val="00866E8A"/>
    <w:rsid w:val="00867230"/>
    <w:rsid w:val="00867247"/>
    <w:rsid w:val="00867362"/>
    <w:rsid w:val="00867E6B"/>
    <w:rsid w:val="00867EC4"/>
    <w:rsid w:val="00867F00"/>
    <w:rsid w:val="008700B2"/>
    <w:rsid w:val="00870477"/>
    <w:rsid w:val="00870A8F"/>
    <w:rsid w:val="00870DA8"/>
    <w:rsid w:val="008710A5"/>
    <w:rsid w:val="00871A61"/>
    <w:rsid w:val="00871C97"/>
    <w:rsid w:val="008724D9"/>
    <w:rsid w:val="00872563"/>
    <w:rsid w:val="008728E9"/>
    <w:rsid w:val="00872A6A"/>
    <w:rsid w:val="00872BBB"/>
    <w:rsid w:val="00872ECC"/>
    <w:rsid w:val="00872F6E"/>
    <w:rsid w:val="00872F82"/>
    <w:rsid w:val="008731B6"/>
    <w:rsid w:val="008732B9"/>
    <w:rsid w:val="00873389"/>
    <w:rsid w:val="008735A1"/>
    <w:rsid w:val="00873A4C"/>
    <w:rsid w:val="00874410"/>
    <w:rsid w:val="00874507"/>
    <w:rsid w:val="008745B8"/>
    <w:rsid w:val="0087477B"/>
    <w:rsid w:val="00874D55"/>
    <w:rsid w:val="00875630"/>
    <w:rsid w:val="00875702"/>
    <w:rsid w:val="008759D8"/>
    <w:rsid w:val="00875D21"/>
    <w:rsid w:val="00875E85"/>
    <w:rsid w:val="00875F92"/>
    <w:rsid w:val="00875FE4"/>
    <w:rsid w:val="00876711"/>
    <w:rsid w:val="0087676B"/>
    <w:rsid w:val="0087681C"/>
    <w:rsid w:val="0087694E"/>
    <w:rsid w:val="00876E3A"/>
    <w:rsid w:val="00877187"/>
    <w:rsid w:val="00877271"/>
    <w:rsid w:val="008777CF"/>
    <w:rsid w:val="00877CA7"/>
    <w:rsid w:val="00877E1E"/>
    <w:rsid w:val="00877EC9"/>
    <w:rsid w:val="00880B14"/>
    <w:rsid w:val="00880BEB"/>
    <w:rsid w:val="00880C59"/>
    <w:rsid w:val="00881139"/>
    <w:rsid w:val="00881203"/>
    <w:rsid w:val="00881390"/>
    <w:rsid w:val="008818A0"/>
    <w:rsid w:val="008818C0"/>
    <w:rsid w:val="008819FF"/>
    <w:rsid w:val="00881A41"/>
    <w:rsid w:val="008821A4"/>
    <w:rsid w:val="00882341"/>
    <w:rsid w:val="0088254B"/>
    <w:rsid w:val="008829F9"/>
    <w:rsid w:val="00882A28"/>
    <w:rsid w:val="00882A34"/>
    <w:rsid w:val="00882DF0"/>
    <w:rsid w:val="00883312"/>
    <w:rsid w:val="00883705"/>
    <w:rsid w:val="00883C23"/>
    <w:rsid w:val="008845B6"/>
    <w:rsid w:val="00884728"/>
    <w:rsid w:val="00884E37"/>
    <w:rsid w:val="00884E4F"/>
    <w:rsid w:val="00885148"/>
    <w:rsid w:val="008854E8"/>
    <w:rsid w:val="0088584C"/>
    <w:rsid w:val="00885D4B"/>
    <w:rsid w:val="00885F02"/>
    <w:rsid w:val="0088603D"/>
    <w:rsid w:val="008863AC"/>
    <w:rsid w:val="008864A8"/>
    <w:rsid w:val="0088658E"/>
    <w:rsid w:val="008865D1"/>
    <w:rsid w:val="00886813"/>
    <w:rsid w:val="00886E17"/>
    <w:rsid w:val="00886E9D"/>
    <w:rsid w:val="0088710E"/>
    <w:rsid w:val="00887236"/>
    <w:rsid w:val="0088770F"/>
    <w:rsid w:val="00887865"/>
    <w:rsid w:val="00887881"/>
    <w:rsid w:val="008878E7"/>
    <w:rsid w:val="00887958"/>
    <w:rsid w:val="00887C06"/>
    <w:rsid w:val="00887C13"/>
    <w:rsid w:val="00887C79"/>
    <w:rsid w:val="00887F07"/>
    <w:rsid w:val="00890159"/>
    <w:rsid w:val="008907C7"/>
    <w:rsid w:val="00890947"/>
    <w:rsid w:val="00890B28"/>
    <w:rsid w:val="00890BCD"/>
    <w:rsid w:val="00890CEB"/>
    <w:rsid w:val="00891200"/>
    <w:rsid w:val="00891223"/>
    <w:rsid w:val="008914D8"/>
    <w:rsid w:val="00891590"/>
    <w:rsid w:val="0089195C"/>
    <w:rsid w:val="008919CE"/>
    <w:rsid w:val="00891B38"/>
    <w:rsid w:val="00891F23"/>
    <w:rsid w:val="008922B5"/>
    <w:rsid w:val="008923D0"/>
    <w:rsid w:val="00892A05"/>
    <w:rsid w:val="00892C76"/>
    <w:rsid w:val="008934C6"/>
    <w:rsid w:val="00893CE2"/>
    <w:rsid w:val="008940BB"/>
    <w:rsid w:val="008940DF"/>
    <w:rsid w:val="00894297"/>
    <w:rsid w:val="008942C6"/>
    <w:rsid w:val="008942D4"/>
    <w:rsid w:val="008944D8"/>
    <w:rsid w:val="00894776"/>
    <w:rsid w:val="008949DE"/>
    <w:rsid w:val="00894C5D"/>
    <w:rsid w:val="00895234"/>
    <w:rsid w:val="00895707"/>
    <w:rsid w:val="00895A2F"/>
    <w:rsid w:val="00895A85"/>
    <w:rsid w:val="00895A8F"/>
    <w:rsid w:val="00895D91"/>
    <w:rsid w:val="008960F0"/>
    <w:rsid w:val="00896119"/>
    <w:rsid w:val="008962C1"/>
    <w:rsid w:val="008965F8"/>
    <w:rsid w:val="00896664"/>
    <w:rsid w:val="00896865"/>
    <w:rsid w:val="00896F59"/>
    <w:rsid w:val="00897677"/>
    <w:rsid w:val="00897D2A"/>
    <w:rsid w:val="00897E43"/>
    <w:rsid w:val="008A0AE7"/>
    <w:rsid w:val="008A0B6D"/>
    <w:rsid w:val="008A0D56"/>
    <w:rsid w:val="008A1192"/>
    <w:rsid w:val="008A1280"/>
    <w:rsid w:val="008A1430"/>
    <w:rsid w:val="008A175A"/>
    <w:rsid w:val="008A1818"/>
    <w:rsid w:val="008A1845"/>
    <w:rsid w:val="008A1865"/>
    <w:rsid w:val="008A1F14"/>
    <w:rsid w:val="008A223C"/>
    <w:rsid w:val="008A237C"/>
    <w:rsid w:val="008A2723"/>
    <w:rsid w:val="008A283A"/>
    <w:rsid w:val="008A2EAE"/>
    <w:rsid w:val="008A3073"/>
    <w:rsid w:val="008A31A5"/>
    <w:rsid w:val="008A38DA"/>
    <w:rsid w:val="008A3CAC"/>
    <w:rsid w:val="008A3F7F"/>
    <w:rsid w:val="008A4288"/>
    <w:rsid w:val="008A4301"/>
    <w:rsid w:val="008A43D9"/>
    <w:rsid w:val="008A4685"/>
    <w:rsid w:val="008A4A72"/>
    <w:rsid w:val="008A4B80"/>
    <w:rsid w:val="008A4D5C"/>
    <w:rsid w:val="008A4DD7"/>
    <w:rsid w:val="008A4FDA"/>
    <w:rsid w:val="008A5484"/>
    <w:rsid w:val="008A5DDD"/>
    <w:rsid w:val="008A5EB0"/>
    <w:rsid w:val="008A5F75"/>
    <w:rsid w:val="008A60A5"/>
    <w:rsid w:val="008A60FC"/>
    <w:rsid w:val="008A61FA"/>
    <w:rsid w:val="008A621B"/>
    <w:rsid w:val="008A6241"/>
    <w:rsid w:val="008A64B0"/>
    <w:rsid w:val="008A66EC"/>
    <w:rsid w:val="008A6C17"/>
    <w:rsid w:val="008A6DEC"/>
    <w:rsid w:val="008A6E69"/>
    <w:rsid w:val="008A739F"/>
    <w:rsid w:val="008A75C2"/>
    <w:rsid w:val="008A78BE"/>
    <w:rsid w:val="008B0169"/>
    <w:rsid w:val="008B05DB"/>
    <w:rsid w:val="008B0673"/>
    <w:rsid w:val="008B070C"/>
    <w:rsid w:val="008B0822"/>
    <w:rsid w:val="008B0893"/>
    <w:rsid w:val="008B0A92"/>
    <w:rsid w:val="008B0D7B"/>
    <w:rsid w:val="008B0FEE"/>
    <w:rsid w:val="008B1427"/>
    <w:rsid w:val="008B153A"/>
    <w:rsid w:val="008B1A82"/>
    <w:rsid w:val="008B1BD8"/>
    <w:rsid w:val="008B1CF9"/>
    <w:rsid w:val="008B1D40"/>
    <w:rsid w:val="008B2896"/>
    <w:rsid w:val="008B35DB"/>
    <w:rsid w:val="008B39FC"/>
    <w:rsid w:val="008B3AB6"/>
    <w:rsid w:val="008B3B14"/>
    <w:rsid w:val="008B3C2F"/>
    <w:rsid w:val="008B3FF2"/>
    <w:rsid w:val="008B4145"/>
    <w:rsid w:val="008B4408"/>
    <w:rsid w:val="008B44C7"/>
    <w:rsid w:val="008B4622"/>
    <w:rsid w:val="008B495B"/>
    <w:rsid w:val="008B496B"/>
    <w:rsid w:val="008B4CD0"/>
    <w:rsid w:val="008B4D36"/>
    <w:rsid w:val="008B50F4"/>
    <w:rsid w:val="008B52CD"/>
    <w:rsid w:val="008B52D6"/>
    <w:rsid w:val="008B55D6"/>
    <w:rsid w:val="008B5D71"/>
    <w:rsid w:val="008B5E59"/>
    <w:rsid w:val="008B6179"/>
    <w:rsid w:val="008B626F"/>
    <w:rsid w:val="008B6EFD"/>
    <w:rsid w:val="008B71F0"/>
    <w:rsid w:val="008B726C"/>
    <w:rsid w:val="008B78B6"/>
    <w:rsid w:val="008B7B06"/>
    <w:rsid w:val="008B7B15"/>
    <w:rsid w:val="008B7BDA"/>
    <w:rsid w:val="008B7C39"/>
    <w:rsid w:val="008B7C5A"/>
    <w:rsid w:val="008C006E"/>
    <w:rsid w:val="008C00AE"/>
    <w:rsid w:val="008C045F"/>
    <w:rsid w:val="008C048F"/>
    <w:rsid w:val="008C06B9"/>
    <w:rsid w:val="008C0712"/>
    <w:rsid w:val="008C0DD2"/>
    <w:rsid w:val="008C1111"/>
    <w:rsid w:val="008C11E6"/>
    <w:rsid w:val="008C1382"/>
    <w:rsid w:val="008C1B10"/>
    <w:rsid w:val="008C1BE5"/>
    <w:rsid w:val="008C1DBC"/>
    <w:rsid w:val="008C1F09"/>
    <w:rsid w:val="008C20A5"/>
    <w:rsid w:val="008C212D"/>
    <w:rsid w:val="008C2879"/>
    <w:rsid w:val="008C2B33"/>
    <w:rsid w:val="008C2B45"/>
    <w:rsid w:val="008C2DAC"/>
    <w:rsid w:val="008C2E21"/>
    <w:rsid w:val="008C3225"/>
    <w:rsid w:val="008C3DAB"/>
    <w:rsid w:val="008C410F"/>
    <w:rsid w:val="008C4212"/>
    <w:rsid w:val="008C4AAA"/>
    <w:rsid w:val="008C4FB7"/>
    <w:rsid w:val="008C5680"/>
    <w:rsid w:val="008C57F6"/>
    <w:rsid w:val="008C57FA"/>
    <w:rsid w:val="008C5BC8"/>
    <w:rsid w:val="008C623B"/>
    <w:rsid w:val="008C64FA"/>
    <w:rsid w:val="008C6798"/>
    <w:rsid w:val="008C68CF"/>
    <w:rsid w:val="008C69FC"/>
    <w:rsid w:val="008C6B8D"/>
    <w:rsid w:val="008C6C2D"/>
    <w:rsid w:val="008C729A"/>
    <w:rsid w:val="008C756B"/>
    <w:rsid w:val="008C784A"/>
    <w:rsid w:val="008C7A4E"/>
    <w:rsid w:val="008C7B1C"/>
    <w:rsid w:val="008C7E13"/>
    <w:rsid w:val="008C7E56"/>
    <w:rsid w:val="008D0023"/>
    <w:rsid w:val="008D0B19"/>
    <w:rsid w:val="008D0B67"/>
    <w:rsid w:val="008D0BAE"/>
    <w:rsid w:val="008D13A5"/>
    <w:rsid w:val="008D157E"/>
    <w:rsid w:val="008D1AE7"/>
    <w:rsid w:val="008D1F15"/>
    <w:rsid w:val="008D2528"/>
    <w:rsid w:val="008D27CF"/>
    <w:rsid w:val="008D29DB"/>
    <w:rsid w:val="008D2B60"/>
    <w:rsid w:val="008D2EA0"/>
    <w:rsid w:val="008D3763"/>
    <w:rsid w:val="008D3891"/>
    <w:rsid w:val="008D3A13"/>
    <w:rsid w:val="008D3AED"/>
    <w:rsid w:val="008D3B01"/>
    <w:rsid w:val="008D3C7D"/>
    <w:rsid w:val="008D421D"/>
    <w:rsid w:val="008D472D"/>
    <w:rsid w:val="008D4895"/>
    <w:rsid w:val="008D4A0C"/>
    <w:rsid w:val="008D4A55"/>
    <w:rsid w:val="008D4A8F"/>
    <w:rsid w:val="008D4EF7"/>
    <w:rsid w:val="008D52C2"/>
    <w:rsid w:val="008D54C3"/>
    <w:rsid w:val="008D57E1"/>
    <w:rsid w:val="008D5E6D"/>
    <w:rsid w:val="008D5EB5"/>
    <w:rsid w:val="008D5FEE"/>
    <w:rsid w:val="008D60AD"/>
    <w:rsid w:val="008D636B"/>
    <w:rsid w:val="008D6410"/>
    <w:rsid w:val="008D6D59"/>
    <w:rsid w:val="008D7345"/>
    <w:rsid w:val="008D77CF"/>
    <w:rsid w:val="008D77D2"/>
    <w:rsid w:val="008D7950"/>
    <w:rsid w:val="008E0312"/>
    <w:rsid w:val="008E04A4"/>
    <w:rsid w:val="008E105C"/>
    <w:rsid w:val="008E1180"/>
    <w:rsid w:val="008E1891"/>
    <w:rsid w:val="008E22FA"/>
    <w:rsid w:val="008E2625"/>
    <w:rsid w:val="008E272D"/>
    <w:rsid w:val="008E2B87"/>
    <w:rsid w:val="008E2CFF"/>
    <w:rsid w:val="008E2F62"/>
    <w:rsid w:val="008E3480"/>
    <w:rsid w:val="008E3907"/>
    <w:rsid w:val="008E39B9"/>
    <w:rsid w:val="008E4340"/>
    <w:rsid w:val="008E5068"/>
    <w:rsid w:val="008E52A7"/>
    <w:rsid w:val="008E52F0"/>
    <w:rsid w:val="008E57DD"/>
    <w:rsid w:val="008E58B6"/>
    <w:rsid w:val="008E5E30"/>
    <w:rsid w:val="008E6053"/>
    <w:rsid w:val="008E624B"/>
    <w:rsid w:val="008E62F8"/>
    <w:rsid w:val="008E671E"/>
    <w:rsid w:val="008E6C90"/>
    <w:rsid w:val="008E745C"/>
    <w:rsid w:val="008E7466"/>
    <w:rsid w:val="008E7524"/>
    <w:rsid w:val="008E7594"/>
    <w:rsid w:val="008E7704"/>
    <w:rsid w:val="008E7760"/>
    <w:rsid w:val="008E77CE"/>
    <w:rsid w:val="008E78FA"/>
    <w:rsid w:val="008E7971"/>
    <w:rsid w:val="008E7972"/>
    <w:rsid w:val="008E7B54"/>
    <w:rsid w:val="008E7BF6"/>
    <w:rsid w:val="008E7C2B"/>
    <w:rsid w:val="008E7C7F"/>
    <w:rsid w:val="008E7DF4"/>
    <w:rsid w:val="008E7FD3"/>
    <w:rsid w:val="008F008C"/>
    <w:rsid w:val="008F0183"/>
    <w:rsid w:val="008F0395"/>
    <w:rsid w:val="008F0451"/>
    <w:rsid w:val="008F07BB"/>
    <w:rsid w:val="008F10DE"/>
    <w:rsid w:val="008F11B7"/>
    <w:rsid w:val="008F12CF"/>
    <w:rsid w:val="008F15BD"/>
    <w:rsid w:val="008F18FB"/>
    <w:rsid w:val="008F1A22"/>
    <w:rsid w:val="008F1C6A"/>
    <w:rsid w:val="008F2037"/>
    <w:rsid w:val="008F228F"/>
    <w:rsid w:val="008F28D5"/>
    <w:rsid w:val="008F2B41"/>
    <w:rsid w:val="008F2FEF"/>
    <w:rsid w:val="008F31E4"/>
    <w:rsid w:val="008F3344"/>
    <w:rsid w:val="008F3430"/>
    <w:rsid w:val="008F37F6"/>
    <w:rsid w:val="008F38D5"/>
    <w:rsid w:val="008F3D52"/>
    <w:rsid w:val="008F3D79"/>
    <w:rsid w:val="008F3EC4"/>
    <w:rsid w:val="008F4125"/>
    <w:rsid w:val="008F44AB"/>
    <w:rsid w:val="008F455B"/>
    <w:rsid w:val="008F46C5"/>
    <w:rsid w:val="008F4B93"/>
    <w:rsid w:val="008F4E54"/>
    <w:rsid w:val="008F5ABA"/>
    <w:rsid w:val="008F5B65"/>
    <w:rsid w:val="008F5D55"/>
    <w:rsid w:val="008F6135"/>
    <w:rsid w:val="008F68B6"/>
    <w:rsid w:val="008F6C10"/>
    <w:rsid w:val="008F6C5D"/>
    <w:rsid w:val="008F6D51"/>
    <w:rsid w:val="008F6E92"/>
    <w:rsid w:val="008F71B4"/>
    <w:rsid w:val="008F76FD"/>
    <w:rsid w:val="008F77A8"/>
    <w:rsid w:val="008F77B9"/>
    <w:rsid w:val="008F7B82"/>
    <w:rsid w:val="00900298"/>
    <w:rsid w:val="00900323"/>
    <w:rsid w:val="00900661"/>
    <w:rsid w:val="00900794"/>
    <w:rsid w:val="00900946"/>
    <w:rsid w:val="00900C2E"/>
    <w:rsid w:val="00900DB4"/>
    <w:rsid w:val="00900E01"/>
    <w:rsid w:val="00900FFF"/>
    <w:rsid w:val="00901178"/>
    <w:rsid w:val="00901CCF"/>
    <w:rsid w:val="00901ECE"/>
    <w:rsid w:val="00902030"/>
    <w:rsid w:val="009020EF"/>
    <w:rsid w:val="009022E9"/>
    <w:rsid w:val="00902559"/>
    <w:rsid w:val="00902970"/>
    <w:rsid w:val="00902A4D"/>
    <w:rsid w:val="00902B5E"/>
    <w:rsid w:val="009037FD"/>
    <w:rsid w:val="00903805"/>
    <w:rsid w:val="00903FE2"/>
    <w:rsid w:val="0090414C"/>
    <w:rsid w:val="009041E3"/>
    <w:rsid w:val="0090468B"/>
    <w:rsid w:val="00904A86"/>
    <w:rsid w:val="00904B56"/>
    <w:rsid w:val="00905002"/>
    <w:rsid w:val="009051E3"/>
    <w:rsid w:val="0090529B"/>
    <w:rsid w:val="009058D5"/>
    <w:rsid w:val="009059A1"/>
    <w:rsid w:val="00905A70"/>
    <w:rsid w:val="00905DCF"/>
    <w:rsid w:val="00905E66"/>
    <w:rsid w:val="00905EC7"/>
    <w:rsid w:val="00905F42"/>
    <w:rsid w:val="009060DB"/>
    <w:rsid w:val="00906459"/>
    <w:rsid w:val="0090648E"/>
    <w:rsid w:val="0090658C"/>
    <w:rsid w:val="00906F14"/>
    <w:rsid w:val="00906FA2"/>
    <w:rsid w:val="009070D5"/>
    <w:rsid w:val="009071B5"/>
    <w:rsid w:val="00907926"/>
    <w:rsid w:val="00907AB0"/>
    <w:rsid w:val="00907F6D"/>
    <w:rsid w:val="00907F9D"/>
    <w:rsid w:val="009100A3"/>
    <w:rsid w:val="00910EF6"/>
    <w:rsid w:val="009110A2"/>
    <w:rsid w:val="009112E4"/>
    <w:rsid w:val="009113FA"/>
    <w:rsid w:val="00911424"/>
    <w:rsid w:val="00911764"/>
    <w:rsid w:val="00911AE2"/>
    <w:rsid w:val="00911DD0"/>
    <w:rsid w:val="00911FB4"/>
    <w:rsid w:val="00911FD0"/>
    <w:rsid w:val="00911FE6"/>
    <w:rsid w:val="009122DD"/>
    <w:rsid w:val="00912385"/>
    <w:rsid w:val="009123CD"/>
    <w:rsid w:val="009126B3"/>
    <w:rsid w:val="0091277F"/>
    <w:rsid w:val="00912AB3"/>
    <w:rsid w:val="00912DEB"/>
    <w:rsid w:val="0091325E"/>
    <w:rsid w:val="00913D66"/>
    <w:rsid w:val="009143B0"/>
    <w:rsid w:val="00914679"/>
    <w:rsid w:val="00914A55"/>
    <w:rsid w:val="00914AA4"/>
    <w:rsid w:val="00914DAF"/>
    <w:rsid w:val="00914E01"/>
    <w:rsid w:val="00915015"/>
    <w:rsid w:val="00915104"/>
    <w:rsid w:val="0091551C"/>
    <w:rsid w:val="0091560F"/>
    <w:rsid w:val="00915A76"/>
    <w:rsid w:val="00916084"/>
    <w:rsid w:val="00916277"/>
    <w:rsid w:val="00916611"/>
    <w:rsid w:val="00916C16"/>
    <w:rsid w:val="00916C5B"/>
    <w:rsid w:val="00916EB9"/>
    <w:rsid w:val="00917336"/>
    <w:rsid w:val="00917807"/>
    <w:rsid w:val="00917A13"/>
    <w:rsid w:val="009200DF"/>
    <w:rsid w:val="00920155"/>
    <w:rsid w:val="009201D5"/>
    <w:rsid w:val="009202F8"/>
    <w:rsid w:val="009206A3"/>
    <w:rsid w:val="009207B7"/>
    <w:rsid w:val="00920969"/>
    <w:rsid w:val="00920BA6"/>
    <w:rsid w:val="00920E4C"/>
    <w:rsid w:val="00920F89"/>
    <w:rsid w:val="009210F1"/>
    <w:rsid w:val="009211AD"/>
    <w:rsid w:val="00921560"/>
    <w:rsid w:val="009215A9"/>
    <w:rsid w:val="00921E6B"/>
    <w:rsid w:val="00922283"/>
    <w:rsid w:val="009224FE"/>
    <w:rsid w:val="00922DC7"/>
    <w:rsid w:val="009238EB"/>
    <w:rsid w:val="00923DBC"/>
    <w:rsid w:val="00923E38"/>
    <w:rsid w:val="00923EB9"/>
    <w:rsid w:val="00924A78"/>
    <w:rsid w:val="009251B9"/>
    <w:rsid w:val="00925205"/>
    <w:rsid w:val="009256F8"/>
    <w:rsid w:val="00925846"/>
    <w:rsid w:val="009258BF"/>
    <w:rsid w:val="009258E4"/>
    <w:rsid w:val="00925900"/>
    <w:rsid w:val="00925A7D"/>
    <w:rsid w:val="00925C43"/>
    <w:rsid w:val="00925D16"/>
    <w:rsid w:val="00925F7F"/>
    <w:rsid w:val="009264CF"/>
    <w:rsid w:val="0092680D"/>
    <w:rsid w:val="00926949"/>
    <w:rsid w:val="009269A4"/>
    <w:rsid w:val="00926B23"/>
    <w:rsid w:val="00926C66"/>
    <w:rsid w:val="00926CEF"/>
    <w:rsid w:val="00926E8B"/>
    <w:rsid w:val="009271AC"/>
    <w:rsid w:val="0092720E"/>
    <w:rsid w:val="0092753C"/>
    <w:rsid w:val="0092760B"/>
    <w:rsid w:val="00927722"/>
    <w:rsid w:val="00927D45"/>
    <w:rsid w:val="00927E9C"/>
    <w:rsid w:val="00930322"/>
    <w:rsid w:val="0093050D"/>
    <w:rsid w:val="00930C28"/>
    <w:rsid w:val="00930CC3"/>
    <w:rsid w:val="00930DE2"/>
    <w:rsid w:val="00930E27"/>
    <w:rsid w:val="009310D0"/>
    <w:rsid w:val="00931141"/>
    <w:rsid w:val="00931226"/>
    <w:rsid w:val="00931A5E"/>
    <w:rsid w:val="00931B51"/>
    <w:rsid w:val="00931BF3"/>
    <w:rsid w:val="00931DDF"/>
    <w:rsid w:val="009322B3"/>
    <w:rsid w:val="00932400"/>
    <w:rsid w:val="009324FD"/>
    <w:rsid w:val="00932568"/>
    <w:rsid w:val="0093274F"/>
    <w:rsid w:val="00932FEE"/>
    <w:rsid w:val="0093326E"/>
    <w:rsid w:val="009337EE"/>
    <w:rsid w:val="00933907"/>
    <w:rsid w:val="00934012"/>
    <w:rsid w:val="00934285"/>
    <w:rsid w:val="00934558"/>
    <w:rsid w:val="00934CB3"/>
    <w:rsid w:val="00934D64"/>
    <w:rsid w:val="009350B1"/>
    <w:rsid w:val="00935551"/>
    <w:rsid w:val="00935D6E"/>
    <w:rsid w:val="00935E04"/>
    <w:rsid w:val="0093622B"/>
    <w:rsid w:val="0093692D"/>
    <w:rsid w:val="00936C19"/>
    <w:rsid w:val="00937011"/>
    <w:rsid w:val="00937379"/>
    <w:rsid w:val="00937531"/>
    <w:rsid w:val="00937605"/>
    <w:rsid w:val="00937612"/>
    <w:rsid w:val="00937679"/>
    <w:rsid w:val="009379DE"/>
    <w:rsid w:val="00937C62"/>
    <w:rsid w:val="009401BE"/>
    <w:rsid w:val="00940734"/>
    <w:rsid w:val="0094119F"/>
    <w:rsid w:val="009416B9"/>
    <w:rsid w:val="00941A5A"/>
    <w:rsid w:val="00941B72"/>
    <w:rsid w:val="00941FEC"/>
    <w:rsid w:val="0094243B"/>
    <w:rsid w:val="0094276F"/>
    <w:rsid w:val="00942A50"/>
    <w:rsid w:val="00942ACB"/>
    <w:rsid w:val="00942ADB"/>
    <w:rsid w:val="00943013"/>
    <w:rsid w:val="00943191"/>
    <w:rsid w:val="009434BD"/>
    <w:rsid w:val="00943B45"/>
    <w:rsid w:val="00943E3A"/>
    <w:rsid w:val="00943EA6"/>
    <w:rsid w:val="00943F62"/>
    <w:rsid w:val="0094407F"/>
    <w:rsid w:val="009440EC"/>
    <w:rsid w:val="0094437E"/>
    <w:rsid w:val="009443A3"/>
    <w:rsid w:val="00944583"/>
    <w:rsid w:val="00944772"/>
    <w:rsid w:val="009447CC"/>
    <w:rsid w:val="00944909"/>
    <w:rsid w:val="00944CDB"/>
    <w:rsid w:val="00944D84"/>
    <w:rsid w:val="00945034"/>
    <w:rsid w:val="00945835"/>
    <w:rsid w:val="0094584E"/>
    <w:rsid w:val="009459C1"/>
    <w:rsid w:val="00945AF8"/>
    <w:rsid w:val="00945D4D"/>
    <w:rsid w:val="009460CF"/>
    <w:rsid w:val="009463B0"/>
    <w:rsid w:val="00946D95"/>
    <w:rsid w:val="00946F95"/>
    <w:rsid w:val="00947151"/>
    <w:rsid w:val="0094727A"/>
    <w:rsid w:val="00947A98"/>
    <w:rsid w:val="00947B74"/>
    <w:rsid w:val="00947CA7"/>
    <w:rsid w:val="00947D1C"/>
    <w:rsid w:val="00947E11"/>
    <w:rsid w:val="00947FC6"/>
    <w:rsid w:val="009500CB"/>
    <w:rsid w:val="009507DF"/>
    <w:rsid w:val="00950A3B"/>
    <w:rsid w:val="00950B34"/>
    <w:rsid w:val="00950CB9"/>
    <w:rsid w:val="00950D6C"/>
    <w:rsid w:val="009512B5"/>
    <w:rsid w:val="009514D1"/>
    <w:rsid w:val="009520D1"/>
    <w:rsid w:val="009520D4"/>
    <w:rsid w:val="00952274"/>
    <w:rsid w:val="009524FD"/>
    <w:rsid w:val="00952691"/>
    <w:rsid w:val="009529D4"/>
    <w:rsid w:val="00952A33"/>
    <w:rsid w:val="00952A44"/>
    <w:rsid w:val="0095321F"/>
    <w:rsid w:val="00953383"/>
    <w:rsid w:val="009533A5"/>
    <w:rsid w:val="009537AD"/>
    <w:rsid w:val="009539B0"/>
    <w:rsid w:val="00953A94"/>
    <w:rsid w:val="00953E20"/>
    <w:rsid w:val="0095401E"/>
    <w:rsid w:val="00954037"/>
    <w:rsid w:val="009541D6"/>
    <w:rsid w:val="00954530"/>
    <w:rsid w:val="00954D5C"/>
    <w:rsid w:val="00954DDF"/>
    <w:rsid w:val="00954FAA"/>
    <w:rsid w:val="00955204"/>
    <w:rsid w:val="009552A2"/>
    <w:rsid w:val="009557A1"/>
    <w:rsid w:val="00955AE6"/>
    <w:rsid w:val="00955F2A"/>
    <w:rsid w:val="00955F7C"/>
    <w:rsid w:val="009563CC"/>
    <w:rsid w:val="00956516"/>
    <w:rsid w:val="009565FC"/>
    <w:rsid w:val="00956694"/>
    <w:rsid w:val="009566EB"/>
    <w:rsid w:val="009569D1"/>
    <w:rsid w:val="00956B46"/>
    <w:rsid w:val="00956E0E"/>
    <w:rsid w:val="00956F35"/>
    <w:rsid w:val="00957264"/>
    <w:rsid w:val="009577A7"/>
    <w:rsid w:val="0096015B"/>
    <w:rsid w:val="009602AB"/>
    <w:rsid w:val="00960342"/>
    <w:rsid w:val="00960653"/>
    <w:rsid w:val="00960667"/>
    <w:rsid w:val="00960824"/>
    <w:rsid w:val="00960844"/>
    <w:rsid w:val="00961154"/>
    <w:rsid w:val="00961464"/>
    <w:rsid w:val="009617AE"/>
    <w:rsid w:val="00961A84"/>
    <w:rsid w:val="00961DC1"/>
    <w:rsid w:val="00962290"/>
    <w:rsid w:val="00962644"/>
    <w:rsid w:val="009626DA"/>
    <w:rsid w:val="00962C95"/>
    <w:rsid w:val="00963079"/>
    <w:rsid w:val="0096307B"/>
    <w:rsid w:val="00963179"/>
    <w:rsid w:val="009639EA"/>
    <w:rsid w:val="00963B47"/>
    <w:rsid w:val="00963EC8"/>
    <w:rsid w:val="009644A7"/>
    <w:rsid w:val="00964587"/>
    <w:rsid w:val="0096472A"/>
    <w:rsid w:val="00964799"/>
    <w:rsid w:val="009649E7"/>
    <w:rsid w:val="00964C46"/>
    <w:rsid w:val="00964C4D"/>
    <w:rsid w:val="00964F26"/>
    <w:rsid w:val="00964FC4"/>
    <w:rsid w:val="00965220"/>
    <w:rsid w:val="00965259"/>
    <w:rsid w:val="0096538C"/>
    <w:rsid w:val="00965826"/>
    <w:rsid w:val="009659EB"/>
    <w:rsid w:val="00965B78"/>
    <w:rsid w:val="00965CAF"/>
    <w:rsid w:val="00965FCB"/>
    <w:rsid w:val="009661C4"/>
    <w:rsid w:val="009668B7"/>
    <w:rsid w:val="009669F4"/>
    <w:rsid w:val="00966AFE"/>
    <w:rsid w:val="00966C2D"/>
    <w:rsid w:val="00966D9F"/>
    <w:rsid w:val="00967C0C"/>
    <w:rsid w:val="009702E8"/>
    <w:rsid w:val="009705BE"/>
    <w:rsid w:val="0097098D"/>
    <w:rsid w:val="00970AB6"/>
    <w:rsid w:val="0097102E"/>
    <w:rsid w:val="00971192"/>
    <w:rsid w:val="00971287"/>
    <w:rsid w:val="009714E0"/>
    <w:rsid w:val="009716E3"/>
    <w:rsid w:val="009718AB"/>
    <w:rsid w:val="00971902"/>
    <w:rsid w:val="0097196D"/>
    <w:rsid w:val="00971A71"/>
    <w:rsid w:val="00971C62"/>
    <w:rsid w:val="00972696"/>
    <w:rsid w:val="00972B4E"/>
    <w:rsid w:val="009732B5"/>
    <w:rsid w:val="009734C2"/>
    <w:rsid w:val="00973803"/>
    <w:rsid w:val="00973846"/>
    <w:rsid w:val="0097396E"/>
    <w:rsid w:val="00973B2C"/>
    <w:rsid w:val="00973BE2"/>
    <w:rsid w:val="00973E57"/>
    <w:rsid w:val="00973F56"/>
    <w:rsid w:val="00974375"/>
    <w:rsid w:val="00974744"/>
    <w:rsid w:val="0097481B"/>
    <w:rsid w:val="00974CDA"/>
    <w:rsid w:val="009757E5"/>
    <w:rsid w:val="00975861"/>
    <w:rsid w:val="00975958"/>
    <w:rsid w:val="00975A4B"/>
    <w:rsid w:val="009764A1"/>
    <w:rsid w:val="00976877"/>
    <w:rsid w:val="00976A09"/>
    <w:rsid w:val="00976A22"/>
    <w:rsid w:val="00976E21"/>
    <w:rsid w:val="00977595"/>
    <w:rsid w:val="009778A2"/>
    <w:rsid w:val="00977B98"/>
    <w:rsid w:val="00977BBB"/>
    <w:rsid w:val="00977D81"/>
    <w:rsid w:val="00977F2E"/>
    <w:rsid w:val="00980048"/>
    <w:rsid w:val="009802B6"/>
    <w:rsid w:val="009805EF"/>
    <w:rsid w:val="00980678"/>
    <w:rsid w:val="0098096E"/>
    <w:rsid w:val="009809C7"/>
    <w:rsid w:val="00980AF2"/>
    <w:rsid w:val="00980C3F"/>
    <w:rsid w:val="00980C64"/>
    <w:rsid w:val="0098162A"/>
    <w:rsid w:val="00981633"/>
    <w:rsid w:val="00981C80"/>
    <w:rsid w:val="00981D94"/>
    <w:rsid w:val="00981E3A"/>
    <w:rsid w:val="00981F93"/>
    <w:rsid w:val="00982381"/>
    <w:rsid w:val="009824A5"/>
    <w:rsid w:val="009827B7"/>
    <w:rsid w:val="009828AE"/>
    <w:rsid w:val="00982E49"/>
    <w:rsid w:val="00982F75"/>
    <w:rsid w:val="00983175"/>
    <w:rsid w:val="0098323B"/>
    <w:rsid w:val="00983A67"/>
    <w:rsid w:val="00983B33"/>
    <w:rsid w:val="009840E9"/>
    <w:rsid w:val="00984125"/>
    <w:rsid w:val="009841B8"/>
    <w:rsid w:val="009842C6"/>
    <w:rsid w:val="00984331"/>
    <w:rsid w:val="009848DB"/>
    <w:rsid w:val="00984A91"/>
    <w:rsid w:val="009855B6"/>
    <w:rsid w:val="00985B41"/>
    <w:rsid w:val="00985C3A"/>
    <w:rsid w:val="00985DB0"/>
    <w:rsid w:val="009867C7"/>
    <w:rsid w:val="0098689F"/>
    <w:rsid w:val="009868FF"/>
    <w:rsid w:val="00986BA6"/>
    <w:rsid w:val="00986F60"/>
    <w:rsid w:val="00986FAB"/>
    <w:rsid w:val="00987296"/>
    <w:rsid w:val="0098751A"/>
    <w:rsid w:val="0098773F"/>
    <w:rsid w:val="00987A0F"/>
    <w:rsid w:val="00987F0F"/>
    <w:rsid w:val="00990238"/>
    <w:rsid w:val="009903B6"/>
    <w:rsid w:val="0099058A"/>
    <w:rsid w:val="0099081E"/>
    <w:rsid w:val="009908D2"/>
    <w:rsid w:val="00990F5C"/>
    <w:rsid w:val="009911F2"/>
    <w:rsid w:val="0099135D"/>
    <w:rsid w:val="00991589"/>
    <w:rsid w:val="0099166E"/>
    <w:rsid w:val="009916D4"/>
    <w:rsid w:val="0099170E"/>
    <w:rsid w:val="009919AD"/>
    <w:rsid w:val="00991F6C"/>
    <w:rsid w:val="0099237E"/>
    <w:rsid w:val="009924D8"/>
    <w:rsid w:val="0099255F"/>
    <w:rsid w:val="00992709"/>
    <w:rsid w:val="009928B9"/>
    <w:rsid w:val="00992CC0"/>
    <w:rsid w:val="0099311B"/>
    <w:rsid w:val="00993210"/>
    <w:rsid w:val="009932DB"/>
    <w:rsid w:val="009933F1"/>
    <w:rsid w:val="00993C8E"/>
    <w:rsid w:val="009943FB"/>
    <w:rsid w:val="009945FD"/>
    <w:rsid w:val="00994676"/>
    <w:rsid w:val="0099473A"/>
    <w:rsid w:val="009948A3"/>
    <w:rsid w:val="00994C32"/>
    <w:rsid w:val="009956DA"/>
    <w:rsid w:val="009957C8"/>
    <w:rsid w:val="00995864"/>
    <w:rsid w:val="009959BE"/>
    <w:rsid w:val="00995A86"/>
    <w:rsid w:val="00995B99"/>
    <w:rsid w:val="00995D96"/>
    <w:rsid w:val="00995DE3"/>
    <w:rsid w:val="00995F9C"/>
    <w:rsid w:val="00995FBC"/>
    <w:rsid w:val="00996064"/>
    <w:rsid w:val="009960C8"/>
    <w:rsid w:val="009960CF"/>
    <w:rsid w:val="0099659B"/>
    <w:rsid w:val="009966B2"/>
    <w:rsid w:val="00996B55"/>
    <w:rsid w:val="00997207"/>
    <w:rsid w:val="0099745C"/>
    <w:rsid w:val="0099792D"/>
    <w:rsid w:val="0099799A"/>
    <w:rsid w:val="00997BA4"/>
    <w:rsid w:val="009A0241"/>
    <w:rsid w:val="009A03CD"/>
    <w:rsid w:val="009A077B"/>
    <w:rsid w:val="009A0AF7"/>
    <w:rsid w:val="009A0DD2"/>
    <w:rsid w:val="009A13A3"/>
    <w:rsid w:val="009A1746"/>
    <w:rsid w:val="009A1A13"/>
    <w:rsid w:val="009A1C31"/>
    <w:rsid w:val="009A1C50"/>
    <w:rsid w:val="009A1C5C"/>
    <w:rsid w:val="009A1ED9"/>
    <w:rsid w:val="009A1F67"/>
    <w:rsid w:val="009A239C"/>
    <w:rsid w:val="009A2724"/>
    <w:rsid w:val="009A28BD"/>
    <w:rsid w:val="009A29FA"/>
    <w:rsid w:val="009A3062"/>
    <w:rsid w:val="009A41B8"/>
    <w:rsid w:val="009A429D"/>
    <w:rsid w:val="009A4365"/>
    <w:rsid w:val="009A46D8"/>
    <w:rsid w:val="009A4A8F"/>
    <w:rsid w:val="009A4C0C"/>
    <w:rsid w:val="009A4D0F"/>
    <w:rsid w:val="009A4DEC"/>
    <w:rsid w:val="009A537B"/>
    <w:rsid w:val="009A55E9"/>
    <w:rsid w:val="009A569E"/>
    <w:rsid w:val="009A5864"/>
    <w:rsid w:val="009A58BB"/>
    <w:rsid w:val="009A5965"/>
    <w:rsid w:val="009A5A17"/>
    <w:rsid w:val="009A5A8E"/>
    <w:rsid w:val="009A5DAC"/>
    <w:rsid w:val="009A600A"/>
    <w:rsid w:val="009A64D4"/>
    <w:rsid w:val="009A67D4"/>
    <w:rsid w:val="009A69EC"/>
    <w:rsid w:val="009A6CCB"/>
    <w:rsid w:val="009A6D44"/>
    <w:rsid w:val="009A6D8D"/>
    <w:rsid w:val="009A74D9"/>
    <w:rsid w:val="009A76D6"/>
    <w:rsid w:val="009A7E0B"/>
    <w:rsid w:val="009A7E64"/>
    <w:rsid w:val="009B03CB"/>
    <w:rsid w:val="009B0419"/>
    <w:rsid w:val="009B04F5"/>
    <w:rsid w:val="009B0578"/>
    <w:rsid w:val="009B1085"/>
    <w:rsid w:val="009B11E6"/>
    <w:rsid w:val="009B1252"/>
    <w:rsid w:val="009B1291"/>
    <w:rsid w:val="009B13E2"/>
    <w:rsid w:val="009B13EA"/>
    <w:rsid w:val="009B1A54"/>
    <w:rsid w:val="009B1AA9"/>
    <w:rsid w:val="009B1D9B"/>
    <w:rsid w:val="009B1DC6"/>
    <w:rsid w:val="009B20A3"/>
    <w:rsid w:val="009B20C8"/>
    <w:rsid w:val="009B2446"/>
    <w:rsid w:val="009B2915"/>
    <w:rsid w:val="009B2BDD"/>
    <w:rsid w:val="009B306E"/>
    <w:rsid w:val="009B321F"/>
    <w:rsid w:val="009B3333"/>
    <w:rsid w:val="009B36B9"/>
    <w:rsid w:val="009B36CC"/>
    <w:rsid w:val="009B3A06"/>
    <w:rsid w:val="009B3DC7"/>
    <w:rsid w:val="009B4010"/>
    <w:rsid w:val="009B40A3"/>
    <w:rsid w:val="009B47FB"/>
    <w:rsid w:val="009B4B5C"/>
    <w:rsid w:val="009B507A"/>
    <w:rsid w:val="009B50F1"/>
    <w:rsid w:val="009B55C5"/>
    <w:rsid w:val="009B57DB"/>
    <w:rsid w:val="009B5810"/>
    <w:rsid w:val="009B59C6"/>
    <w:rsid w:val="009B5F88"/>
    <w:rsid w:val="009B641F"/>
    <w:rsid w:val="009B67FD"/>
    <w:rsid w:val="009B6866"/>
    <w:rsid w:val="009B68FC"/>
    <w:rsid w:val="009B6A71"/>
    <w:rsid w:val="009B6B94"/>
    <w:rsid w:val="009B715E"/>
    <w:rsid w:val="009B7497"/>
    <w:rsid w:val="009B7BC7"/>
    <w:rsid w:val="009B7D9A"/>
    <w:rsid w:val="009B7DE5"/>
    <w:rsid w:val="009C07C3"/>
    <w:rsid w:val="009C0A0B"/>
    <w:rsid w:val="009C0D83"/>
    <w:rsid w:val="009C1EAB"/>
    <w:rsid w:val="009C27DA"/>
    <w:rsid w:val="009C28B3"/>
    <w:rsid w:val="009C2BB4"/>
    <w:rsid w:val="009C2EE6"/>
    <w:rsid w:val="009C38C1"/>
    <w:rsid w:val="009C3BA3"/>
    <w:rsid w:val="009C3DFE"/>
    <w:rsid w:val="009C441C"/>
    <w:rsid w:val="009C4A0F"/>
    <w:rsid w:val="009C4A84"/>
    <w:rsid w:val="009C4BB4"/>
    <w:rsid w:val="009C4D90"/>
    <w:rsid w:val="009C5130"/>
    <w:rsid w:val="009C5297"/>
    <w:rsid w:val="009C531F"/>
    <w:rsid w:val="009C5375"/>
    <w:rsid w:val="009C537D"/>
    <w:rsid w:val="009C53F4"/>
    <w:rsid w:val="009C572E"/>
    <w:rsid w:val="009C5B62"/>
    <w:rsid w:val="009C5BE8"/>
    <w:rsid w:val="009C5F1C"/>
    <w:rsid w:val="009C630B"/>
    <w:rsid w:val="009C6B36"/>
    <w:rsid w:val="009C6C33"/>
    <w:rsid w:val="009C7832"/>
    <w:rsid w:val="009C787C"/>
    <w:rsid w:val="009C7AD7"/>
    <w:rsid w:val="009C7B99"/>
    <w:rsid w:val="009C7EB0"/>
    <w:rsid w:val="009D0387"/>
    <w:rsid w:val="009D07F4"/>
    <w:rsid w:val="009D0DA0"/>
    <w:rsid w:val="009D13AD"/>
    <w:rsid w:val="009D144C"/>
    <w:rsid w:val="009D15BC"/>
    <w:rsid w:val="009D1699"/>
    <w:rsid w:val="009D173F"/>
    <w:rsid w:val="009D1DA2"/>
    <w:rsid w:val="009D1E84"/>
    <w:rsid w:val="009D22D7"/>
    <w:rsid w:val="009D263A"/>
    <w:rsid w:val="009D2655"/>
    <w:rsid w:val="009D2AFB"/>
    <w:rsid w:val="009D2EF3"/>
    <w:rsid w:val="009D312A"/>
    <w:rsid w:val="009D313C"/>
    <w:rsid w:val="009D31FA"/>
    <w:rsid w:val="009D3223"/>
    <w:rsid w:val="009D3297"/>
    <w:rsid w:val="009D33C5"/>
    <w:rsid w:val="009D3496"/>
    <w:rsid w:val="009D35A3"/>
    <w:rsid w:val="009D35A6"/>
    <w:rsid w:val="009D383C"/>
    <w:rsid w:val="009D38A5"/>
    <w:rsid w:val="009D3A67"/>
    <w:rsid w:val="009D3C0B"/>
    <w:rsid w:val="009D3C4E"/>
    <w:rsid w:val="009D3DAE"/>
    <w:rsid w:val="009D41C8"/>
    <w:rsid w:val="009D46B0"/>
    <w:rsid w:val="009D4837"/>
    <w:rsid w:val="009D4884"/>
    <w:rsid w:val="009D493F"/>
    <w:rsid w:val="009D4A0A"/>
    <w:rsid w:val="009D4EFA"/>
    <w:rsid w:val="009D4FCE"/>
    <w:rsid w:val="009D508B"/>
    <w:rsid w:val="009D51AE"/>
    <w:rsid w:val="009D51C6"/>
    <w:rsid w:val="009D52D5"/>
    <w:rsid w:val="009D5368"/>
    <w:rsid w:val="009D5423"/>
    <w:rsid w:val="009D564D"/>
    <w:rsid w:val="009D5D0D"/>
    <w:rsid w:val="009D5D19"/>
    <w:rsid w:val="009D5D3E"/>
    <w:rsid w:val="009D5F0F"/>
    <w:rsid w:val="009D5FEF"/>
    <w:rsid w:val="009D608C"/>
    <w:rsid w:val="009D609C"/>
    <w:rsid w:val="009D62AD"/>
    <w:rsid w:val="009D657F"/>
    <w:rsid w:val="009D6948"/>
    <w:rsid w:val="009D6AB8"/>
    <w:rsid w:val="009D7A0E"/>
    <w:rsid w:val="009D7D32"/>
    <w:rsid w:val="009D7D68"/>
    <w:rsid w:val="009E01D2"/>
    <w:rsid w:val="009E053E"/>
    <w:rsid w:val="009E0AC9"/>
    <w:rsid w:val="009E0C5A"/>
    <w:rsid w:val="009E0FE4"/>
    <w:rsid w:val="009E1136"/>
    <w:rsid w:val="009E14A4"/>
    <w:rsid w:val="009E15B7"/>
    <w:rsid w:val="009E19FB"/>
    <w:rsid w:val="009E1AC9"/>
    <w:rsid w:val="009E1C4F"/>
    <w:rsid w:val="009E1DD8"/>
    <w:rsid w:val="009E1F52"/>
    <w:rsid w:val="009E1FEE"/>
    <w:rsid w:val="009E2212"/>
    <w:rsid w:val="009E235B"/>
    <w:rsid w:val="009E2968"/>
    <w:rsid w:val="009E299A"/>
    <w:rsid w:val="009E2F66"/>
    <w:rsid w:val="009E3090"/>
    <w:rsid w:val="009E3096"/>
    <w:rsid w:val="009E333D"/>
    <w:rsid w:val="009E38C5"/>
    <w:rsid w:val="009E39DB"/>
    <w:rsid w:val="009E3B95"/>
    <w:rsid w:val="009E3C47"/>
    <w:rsid w:val="009E3E0A"/>
    <w:rsid w:val="009E428D"/>
    <w:rsid w:val="009E4484"/>
    <w:rsid w:val="009E4789"/>
    <w:rsid w:val="009E4E14"/>
    <w:rsid w:val="009E53A3"/>
    <w:rsid w:val="009E5439"/>
    <w:rsid w:val="009E5DC3"/>
    <w:rsid w:val="009E6399"/>
    <w:rsid w:val="009E6530"/>
    <w:rsid w:val="009E668D"/>
    <w:rsid w:val="009E69AB"/>
    <w:rsid w:val="009E6E33"/>
    <w:rsid w:val="009E6E4E"/>
    <w:rsid w:val="009E6EDD"/>
    <w:rsid w:val="009E765B"/>
    <w:rsid w:val="009E76CB"/>
    <w:rsid w:val="009E777D"/>
    <w:rsid w:val="009E7B99"/>
    <w:rsid w:val="009F03BD"/>
    <w:rsid w:val="009F141D"/>
    <w:rsid w:val="009F17FB"/>
    <w:rsid w:val="009F1BE9"/>
    <w:rsid w:val="009F1C7C"/>
    <w:rsid w:val="009F1C87"/>
    <w:rsid w:val="009F1CAF"/>
    <w:rsid w:val="009F1F75"/>
    <w:rsid w:val="009F1FA0"/>
    <w:rsid w:val="009F20E2"/>
    <w:rsid w:val="009F22E4"/>
    <w:rsid w:val="009F2304"/>
    <w:rsid w:val="009F2AE6"/>
    <w:rsid w:val="009F2F00"/>
    <w:rsid w:val="009F30EB"/>
    <w:rsid w:val="009F322C"/>
    <w:rsid w:val="009F37D3"/>
    <w:rsid w:val="009F3B64"/>
    <w:rsid w:val="009F3B7F"/>
    <w:rsid w:val="009F3D4C"/>
    <w:rsid w:val="009F419C"/>
    <w:rsid w:val="009F4507"/>
    <w:rsid w:val="009F470C"/>
    <w:rsid w:val="009F4959"/>
    <w:rsid w:val="009F4966"/>
    <w:rsid w:val="009F4C2D"/>
    <w:rsid w:val="009F4E24"/>
    <w:rsid w:val="009F50F9"/>
    <w:rsid w:val="009F5C0E"/>
    <w:rsid w:val="009F5F66"/>
    <w:rsid w:val="009F61DA"/>
    <w:rsid w:val="009F61FD"/>
    <w:rsid w:val="009F69CE"/>
    <w:rsid w:val="009F6E74"/>
    <w:rsid w:val="009F6E84"/>
    <w:rsid w:val="009F731F"/>
    <w:rsid w:val="009F7522"/>
    <w:rsid w:val="009F79A7"/>
    <w:rsid w:val="009F7BE4"/>
    <w:rsid w:val="009F7C70"/>
    <w:rsid w:val="00A00096"/>
    <w:rsid w:val="00A001AA"/>
    <w:rsid w:val="00A003B2"/>
    <w:rsid w:val="00A0070F"/>
    <w:rsid w:val="00A007C1"/>
    <w:rsid w:val="00A00AF6"/>
    <w:rsid w:val="00A00D64"/>
    <w:rsid w:val="00A00EBF"/>
    <w:rsid w:val="00A01740"/>
    <w:rsid w:val="00A019A5"/>
    <w:rsid w:val="00A01A39"/>
    <w:rsid w:val="00A01BBE"/>
    <w:rsid w:val="00A01BEB"/>
    <w:rsid w:val="00A01D69"/>
    <w:rsid w:val="00A02284"/>
    <w:rsid w:val="00A025D6"/>
    <w:rsid w:val="00A02622"/>
    <w:rsid w:val="00A0269C"/>
    <w:rsid w:val="00A02847"/>
    <w:rsid w:val="00A028BD"/>
    <w:rsid w:val="00A02CE5"/>
    <w:rsid w:val="00A02D46"/>
    <w:rsid w:val="00A02E8F"/>
    <w:rsid w:val="00A02F55"/>
    <w:rsid w:val="00A031C6"/>
    <w:rsid w:val="00A038C4"/>
    <w:rsid w:val="00A03B2D"/>
    <w:rsid w:val="00A03B7E"/>
    <w:rsid w:val="00A03B90"/>
    <w:rsid w:val="00A03E2D"/>
    <w:rsid w:val="00A04D4C"/>
    <w:rsid w:val="00A04EAC"/>
    <w:rsid w:val="00A04FCD"/>
    <w:rsid w:val="00A05A0B"/>
    <w:rsid w:val="00A05DDD"/>
    <w:rsid w:val="00A05EB4"/>
    <w:rsid w:val="00A05F9B"/>
    <w:rsid w:val="00A0638A"/>
    <w:rsid w:val="00A06416"/>
    <w:rsid w:val="00A0649F"/>
    <w:rsid w:val="00A064BA"/>
    <w:rsid w:val="00A0652A"/>
    <w:rsid w:val="00A06B85"/>
    <w:rsid w:val="00A06FB3"/>
    <w:rsid w:val="00A073B5"/>
    <w:rsid w:val="00A074EB"/>
    <w:rsid w:val="00A075C9"/>
    <w:rsid w:val="00A0787B"/>
    <w:rsid w:val="00A078AF"/>
    <w:rsid w:val="00A07ABD"/>
    <w:rsid w:val="00A07E02"/>
    <w:rsid w:val="00A07FDD"/>
    <w:rsid w:val="00A10139"/>
    <w:rsid w:val="00A102F4"/>
    <w:rsid w:val="00A10549"/>
    <w:rsid w:val="00A10958"/>
    <w:rsid w:val="00A113F9"/>
    <w:rsid w:val="00A114FC"/>
    <w:rsid w:val="00A117D2"/>
    <w:rsid w:val="00A11DA6"/>
    <w:rsid w:val="00A11EFA"/>
    <w:rsid w:val="00A12364"/>
    <w:rsid w:val="00A1283C"/>
    <w:rsid w:val="00A12A0D"/>
    <w:rsid w:val="00A12FC0"/>
    <w:rsid w:val="00A1366B"/>
    <w:rsid w:val="00A13B37"/>
    <w:rsid w:val="00A14550"/>
    <w:rsid w:val="00A1462A"/>
    <w:rsid w:val="00A14D50"/>
    <w:rsid w:val="00A14DA9"/>
    <w:rsid w:val="00A1507A"/>
    <w:rsid w:val="00A1515E"/>
    <w:rsid w:val="00A152BA"/>
    <w:rsid w:val="00A1553C"/>
    <w:rsid w:val="00A15601"/>
    <w:rsid w:val="00A15E70"/>
    <w:rsid w:val="00A15E9A"/>
    <w:rsid w:val="00A16752"/>
    <w:rsid w:val="00A16916"/>
    <w:rsid w:val="00A16B03"/>
    <w:rsid w:val="00A16C28"/>
    <w:rsid w:val="00A16F71"/>
    <w:rsid w:val="00A171A2"/>
    <w:rsid w:val="00A17245"/>
    <w:rsid w:val="00A1725F"/>
    <w:rsid w:val="00A1738E"/>
    <w:rsid w:val="00A17398"/>
    <w:rsid w:val="00A173E7"/>
    <w:rsid w:val="00A17890"/>
    <w:rsid w:val="00A17E85"/>
    <w:rsid w:val="00A17F95"/>
    <w:rsid w:val="00A17FF9"/>
    <w:rsid w:val="00A20133"/>
    <w:rsid w:val="00A20143"/>
    <w:rsid w:val="00A204C1"/>
    <w:rsid w:val="00A207B6"/>
    <w:rsid w:val="00A20A33"/>
    <w:rsid w:val="00A20BD8"/>
    <w:rsid w:val="00A20E4A"/>
    <w:rsid w:val="00A20F9B"/>
    <w:rsid w:val="00A212C2"/>
    <w:rsid w:val="00A21700"/>
    <w:rsid w:val="00A21988"/>
    <w:rsid w:val="00A21C63"/>
    <w:rsid w:val="00A21EBA"/>
    <w:rsid w:val="00A21F40"/>
    <w:rsid w:val="00A22165"/>
    <w:rsid w:val="00A22594"/>
    <w:rsid w:val="00A22700"/>
    <w:rsid w:val="00A228EB"/>
    <w:rsid w:val="00A229C9"/>
    <w:rsid w:val="00A22C75"/>
    <w:rsid w:val="00A22D11"/>
    <w:rsid w:val="00A23003"/>
    <w:rsid w:val="00A2304D"/>
    <w:rsid w:val="00A231C3"/>
    <w:rsid w:val="00A233A0"/>
    <w:rsid w:val="00A234F4"/>
    <w:rsid w:val="00A2358D"/>
    <w:rsid w:val="00A2371A"/>
    <w:rsid w:val="00A2373F"/>
    <w:rsid w:val="00A23744"/>
    <w:rsid w:val="00A23F24"/>
    <w:rsid w:val="00A241BE"/>
    <w:rsid w:val="00A2434B"/>
    <w:rsid w:val="00A2438D"/>
    <w:rsid w:val="00A243B3"/>
    <w:rsid w:val="00A244CB"/>
    <w:rsid w:val="00A24602"/>
    <w:rsid w:val="00A24633"/>
    <w:rsid w:val="00A24756"/>
    <w:rsid w:val="00A24927"/>
    <w:rsid w:val="00A24FFD"/>
    <w:rsid w:val="00A250C9"/>
    <w:rsid w:val="00A25445"/>
    <w:rsid w:val="00A254CA"/>
    <w:rsid w:val="00A2563A"/>
    <w:rsid w:val="00A257F0"/>
    <w:rsid w:val="00A260B4"/>
    <w:rsid w:val="00A26BEF"/>
    <w:rsid w:val="00A26DA6"/>
    <w:rsid w:val="00A274D6"/>
    <w:rsid w:val="00A27600"/>
    <w:rsid w:val="00A27F30"/>
    <w:rsid w:val="00A30125"/>
    <w:rsid w:val="00A30229"/>
    <w:rsid w:val="00A302E3"/>
    <w:rsid w:val="00A305A8"/>
    <w:rsid w:val="00A30942"/>
    <w:rsid w:val="00A30DB7"/>
    <w:rsid w:val="00A30DFA"/>
    <w:rsid w:val="00A30F3D"/>
    <w:rsid w:val="00A312F5"/>
    <w:rsid w:val="00A3133A"/>
    <w:rsid w:val="00A3136A"/>
    <w:rsid w:val="00A31772"/>
    <w:rsid w:val="00A31A5B"/>
    <w:rsid w:val="00A31B3A"/>
    <w:rsid w:val="00A31BF0"/>
    <w:rsid w:val="00A31CAE"/>
    <w:rsid w:val="00A31CEB"/>
    <w:rsid w:val="00A32192"/>
    <w:rsid w:val="00A32311"/>
    <w:rsid w:val="00A3253C"/>
    <w:rsid w:val="00A32710"/>
    <w:rsid w:val="00A32790"/>
    <w:rsid w:val="00A32ABE"/>
    <w:rsid w:val="00A32AFD"/>
    <w:rsid w:val="00A330AF"/>
    <w:rsid w:val="00A3313C"/>
    <w:rsid w:val="00A3326C"/>
    <w:rsid w:val="00A33A5F"/>
    <w:rsid w:val="00A342B7"/>
    <w:rsid w:val="00A34629"/>
    <w:rsid w:val="00A34633"/>
    <w:rsid w:val="00A348F2"/>
    <w:rsid w:val="00A34A91"/>
    <w:rsid w:val="00A34BDB"/>
    <w:rsid w:val="00A35027"/>
    <w:rsid w:val="00A35177"/>
    <w:rsid w:val="00A35248"/>
    <w:rsid w:val="00A353F0"/>
    <w:rsid w:val="00A3556E"/>
    <w:rsid w:val="00A3558E"/>
    <w:rsid w:val="00A35D0B"/>
    <w:rsid w:val="00A35D17"/>
    <w:rsid w:val="00A35F02"/>
    <w:rsid w:val="00A366D8"/>
    <w:rsid w:val="00A3685F"/>
    <w:rsid w:val="00A36DA7"/>
    <w:rsid w:val="00A36EA8"/>
    <w:rsid w:val="00A36F3D"/>
    <w:rsid w:val="00A36F61"/>
    <w:rsid w:val="00A36FEE"/>
    <w:rsid w:val="00A3721D"/>
    <w:rsid w:val="00A3741B"/>
    <w:rsid w:val="00A37696"/>
    <w:rsid w:val="00A37823"/>
    <w:rsid w:val="00A379C8"/>
    <w:rsid w:val="00A37A50"/>
    <w:rsid w:val="00A37ACE"/>
    <w:rsid w:val="00A37E36"/>
    <w:rsid w:val="00A4036C"/>
    <w:rsid w:val="00A408CE"/>
    <w:rsid w:val="00A40BB0"/>
    <w:rsid w:val="00A40D79"/>
    <w:rsid w:val="00A40E77"/>
    <w:rsid w:val="00A4134F"/>
    <w:rsid w:val="00A417F5"/>
    <w:rsid w:val="00A4249E"/>
    <w:rsid w:val="00A42D01"/>
    <w:rsid w:val="00A42FC4"/>
    <w:rsid w:val="00A43070"/>
    <w:rsid w:val="00A4308C"/>
    <w:rsid w:val="00A433E9"/>
    <w:rsid w:val="00A43429"/>
    <w:rsid w:val="00A434BD"/>
    <w:rsid w:val="00A434C0"/>
    <w:rsid w:val="00A436A9"/>
    <w:rsid w:val="00A4383F"/>
    <w:rsid w:val="00A438C8"/>
    <w:rsid w:val="00A4393E"/>
    <w:rsid w:val="00A43B79"/>
    <w:rsid w:val="00A43BF0"/>
    <w:rsid w:val="00A43FE3"/>
    <w:rsid w:val="00A44093"/>
    <w:rsid w:val="00A441A9"/>
    <w:rsid w:val="00A443F7"/>
    <w:rsid w:val="00A444E3"/>
    <w:rsid w:val="00A445EE"/>
    <w:rsid w:val="00A44A4E"/>
    <w:rsid w:val="00A44B51"/>
    <w:rsid w:val="00A44B9E"/>
    <w:rsid w:val="00A44C5B"/>
    <w:rsid w:val="00A44F30"/>
    <w:rsid w:val="00A450E2"/>
    <w:rsid w:val="00A453A7"/>
    <w:rsid w:val="00A45903"/>
    <w:rsid w:val="00A45A7A"/>
    <w:rsid w:val="00A45EFF"/>
    <w:rsid w:val="00A45FAD"/>
    <w:rsid w:val="00A45FB7"/>
    <w:rsid w:val="00A4634F"/>
    <w:rsid w:val="00A46362"/>
    <w:rsid w:val="00A4637F"/>
    <w:rsid w:val="00A4642B"/>
    <w:rsid w:val="00A46454"/>
    <w:rsid w:val="00A464FD"/>
    <w:rsid w:val="00A4672E"/>
    <w:rsid w:val="00A46911"/>
    <w:rsid w:val="00A46B22"/>
    <w:rsid w:val="00A46BB6"/>
    <w:rsid w:val="00A46CDD"/>
    <w:rsid w:val="00A46D0B"/>
    <w:rsid w:val="00A46F9C"/>
    <w:rsid w:val="00A4723C"/>
    <w:rsid w:val="00A47411"/>
    <w:rsid w:val="00A47827"/>
    <w:rsid w:val="00A4790C"/>
    <w:rsid w:val="00A47FD3"/>
    <w:rsid w:val="00A500CB"/>
    <w:rsid w:val="00A51100"/>
    <w:rsid w:val="00A515B4"/>
    <w:rsid w:val="00A51AEC"/>
    <w:rsid w:val="00A51E2F"/>
    <w:rsid w:val="00A51F4C"/>
    <w:rsid w:val="00A51FDD"/>
    <w:rsid w:val="00A522A5"/>
    <w:rsid w:val="00A5257B"/>
    <w:rsid w:val="00A525A6"/>
    <w:rsid w:val="00A52674"/>
    <w:rsid w:val="00A52697"/>
    <w:rsid w:val="00A528FB"/>
    <w:rsid w:val="00A52BEC"/>
    <w:rsid w:val="00A52D03"/>
    <w:rsid w:val="00A52D9A"/>
    <w:rsid w:val="00A52EA6"/>
    <w:rsid w:val="00A5324C"/>
    <w:rsid w:val="00A5328D"/>
    <w:rsid w:val="00A53EE5"/>
    <w:rsid w:val="00A54066"/>
    <w:rsid w:val="00A543E0"/>
    <w:rsid w:val="00A54624"/>
    <w:rsid w:val="00A54B8D"/>
    <w:rsid w:val="00A54F4A"/>
    <w:rsid w:val="00A54FC7"/>
    <w:rsid w:val="00A551C0"/>
    <w:rsid w:val="00A554E0"/>
    <w:rsid w:val="00A5581E"/>
    <w:rsid w:val="00A558E3"/>
    <w:rsid w:val="00A55AEE"/>
    <w:rsid w:val="00A55FEB"/>
    <w:rsid w:val="00A5601C"/>
    <w:rsid w:val="00A56198"/>
    <w:rsid w:val="00A56523"/>
    <w:rsid w:val="00A56670"/>
    <w:rsid w:val="00A56725"/>
    <w:rsid w:val="00A56D56"/>
    <w:rsid w:val="00A56DA1"/>
    <w:rsid w:val="00A57040"/>
    <w:rsid w:val="00A57071"/>
    <w:rsid w:val="00A571C5"/>
    <w:rsid w:val="00A576F7"/>
    <w:rsid w:val="00A57F7B"/>
    <w:rsid w:val="00A600DE"/>
    <w:rsid w:val="00A6033D"/>
    <w:rsid w:val="00A607D6"/>
    <w:rsid w:val="00A608DA"/>
    <w:rsid w:val="00A60D71"/>
    <w:rsid w:val="00A60E39"/>
    <w:rsid w:val="00A60F90"/>
    <w:rsid w:val="00A61016"/>
    <w:rsid w:val="00A61311"/>
    <w:rsid w:val="00A617E3"/>
    <w:rsid w:val="00A61A4C"/>
    <w:rsid w:val="00A61E1C"/>
    <w:rsid w:val="00A61E61"/>
    <w:rsid w:val="00A61F82"/>
    <w:rsid w:val="00A620FA"/>
    <w:rsid w:val="00A6251F"/>
    <w:rsid w:val="00A6264C"/>
    <w:rsid w:val="00A62D67"/>
    <w:rsid w:val="00A62E95"/>
    <w:rsid w:val="00A62ED3"/>
    <w:rsid w:val="00A63888"/>
    <w:rsid w:val="00A6399C"/>
    <w:rsid w:val="00A63A64"/>
    <w:rsid w:val="00A63F91"/>
    <w:rsid w:val="00A64114"/>
    <w:rsid w:val="00A64208"/>
    <w:rsid w:val="00A64330"/>
    <w:rsid w:val="00A644BC"/>
    <w:rsid w:val="00A64598"/>
    <w:rsid w:val="00A6459C"/>
    <w:rsid w:val="00A64C4D"/>
    <w:rsid w:val="00A64C8D"/>
    <w:rsid w:val="00A650AF"/>
    <w:rsid w:val="00A652AC"/>
    <w:rsid w:val="00A653B2"/>
    <w:rsid w:val="00A65E0D"/>
    <w:rsid w:val="00A6648C"/>
    <w:rsid w:val="00A667E7"/>
    <w:rsid w:val="00A66BCF"/>
    <w:rsid w:val="00A66F47"/>
    <w:rsid w:val="00A672D7"/>
    <w:rsid w:val="00A673A0"/>
    <w:rsid w:val="00A6755F"/>
    <w:rsid w:val="00A67722"/>
    <w:rsid w:val="00A677D3"/>
    <w:rsid w:val="00A67C09"/>
    <w:rsid w:val="00A67C98"/>
    <w:rsid w:val="00A70152"/>
    <w:rsid w:val="00A702A5"/>
    <w:rsid w:val="00A70614"/>
    <w:rsid w:val="00A70713"/>
    <w:rsid w:val="00A7072F"/>
    <w:rsid w:val="00A70BE2"/>
    <w:rsid w:val="00A70D87"/>
    <w:rsid w:val="00A71339"/>
    <w:rsid w:val="00A71477"/>
    <w:rsid w:val="00A7166C"/>
    <w:rsid w:val="00A71ADE"/>
    <w:rsid w:val="00A71D82"/>
    <w:rsid w:val="00A720DF"/>
    <w:rsid w:val="00A722BA"/>
    <w:rsid w:val="00A72495"/>
    <w:rsid w:val="00A728B6"/>
    <w:rsid w:val="00A72C6E"/>
    <w:rsid w:val="00A72D90"/>
    <w:rsid w:val="00A72FB7"/>
    <w:rsid w:val="00A73061"/>
    <w:rsid w:val="00A7309D"/>
    <w:rsid w:val="00A730E1"/>
    <w:rsid w:val="00A7317F"/>
    <w:rsid w:val="00A7320E"/>
    <w:rsid w:val="00A73359"/>
    <w:rsid w:val="00A7344D"/>
    <w:rsid w:val="00A735A5"/>
    <w:rsid w:val="00A73668"/>
    <w:rsid w:val="00A737ED"/>
    <w:rsid w:val="00A73919"/>
    <w:rsid w:val="00A73DB9"/>
    <w:rsid w:val="00A740D3"/>
    <w:rsid w:val="00A74385"/>
    <w:rsid w:val="00A74512"/>
    <w:rsid w:val="00A74519"/>
    <w:rsid w:val="00A745C5"/>
    <w:rsid w:val="00A74A03"/>
    <w:rsid w:val="00A74E91"/>
    <w:rsid w:val="00A74F72"/>
    <w:rsid w:val="00A7516E"/>
    <w:rsid w:val="00A751FB"/>
    <w:rsid w:val="00A7535E"/>
    <w:rsid w:val="00A75BDF"/>
    <w:rsid w:val="00A75F1A"/>
    <w:rsid w:val="00A7630D"/>
    <w:rsid w:val="00A76ED4"/>
    <w:rsid w:val="00A7788F"/>
    <w:rsid w:val="00A77902"/>
    <w:rsid w:val="00A77A32"/>
    <w:rsid w:val="00A77D5C"/>
    <w:rsid w:val="00A77DD9"/>
    <w:rsid w:val="00A80002"/>
    <w:rsid w:val="00A80612"/>
    <w:rsid w:val="00A806F6"/>
    <w:rsid w:val="00A8072F"/>
    <w:rsid w:val="00A80A18"/>
    <w:rsid w:val="00A80E56"/>
    <w:rsid w:val="00A80EBD"/>
    <w:rsid w:val="00A81C21"/>
    <w:rsid w:val="00A81D3F"/>
    <w:rsid w:val="00A81DDF"/>
    <w:rsid w:val="00A81EE2"/>
    <w:rsid w:val="00A821A0"/>
    <w:rsid w:val="00A82668"/>
    <w:rsid w:val="00A82A37"/>
    <w:rsid w:val="00A83448"/>
    <w:rsid w:val="00A8396C"/>
    <w:rsid w:val="00A83E55"/>
    <w:rsid w:val="00A83FC5"/>
    <w:rsid w:val="00A84036"/>
    <w:rsid w:val="00A842B0"/>
    <w:rsid w:val="00A84396"/>
    <w:rsid w:val="00A844BF"/>
    <w:rsid w:val="00A8466E"/>
    <w:rsid w:val="00A848F9"/>
    <w:rsid w:val="00A84A5C"/>
    <w:rsid w:val="00A8565A"/>
    <w:rsid w:val="00A85804"/>
    <w:rsid w:val="00A85BBF"/>
    <w:rsid w:val="00A861A0"/>
    <w:rsid w:val="00A8627B"/>
    <w:rsid w:val="00A86443"/>
    <w:rsid w:val="00A865FD"/>
    <w:rsid w:val="00A86AE1"/>
    <w:rsid w:val="00A86BDC"/>
    <w:rsid w:val="00A87377"/>
    <w:rsid w:val="00A877B2"/>
    <w:rsid w:val="00A87AAD"/>
    <w:rsid w:val="00A87FE1"/>
    <w:rsid w:val="00A905A9"/>
    <w:rsid w:val="00A90828"/>
    <w:rsid w:val="00A90A91"/>
    <w:rsid w:val="00A90AF5"/>
    <w:rsid w:val="00A90D6D"/>
    <w:rsid w:val="00A90ED9"/>
    <w:rsid w:val="00A91210"/>
    <w:rsid w:val="00A91805"/>
    <w:rsid w:val="00A9186A"/>
    <w:rsid w:val="00A918F8"/>
    <w:rsid w:val="00A91990"/>
    <w:rsid w:val="00A91BB0"/>
    <w:rsid w:val="00A91BCD"/>
    <w:rsid w:val="00A91D26"/>
    <w:rsid w:val="00A91E51"/>
    <w:rsid w:val="00A92023"/>
    <w:rsid w:val="00A920CA"/>
    <w:rsid w:val="00A92345"/>
    <w:rsid w:val="00A923FB"/>
    <w:rsid w:val="00A929A1"/>
    <w:rsid w:val="00A92B38"/>
    <w:rsid w:val="00A92C42"/>
    <w:rsid w:val="00A92DFD"/>
    <w:rsid w:val="00A9307F"/>
    <w:rsid w:val="00A937D6"/>
    <w:rsid w:val="00A938D3"/>
    <w:rsid w:val="00A93A93"/>
    <w:rsid w:val="00A93AE6"/>
    <w:rsid w:val="00A94113"/>
    <w:rsid w:val="00A94231"/>
    <w:rsid w:val="00A9441C"/>
    <w:rsid w:val="00A945CE"/>
    <w:rsid w:val="00A94727"/>
    <w:rsid w:val="00A950AA"/>
    <w:rsid w:val="00A95134"/>
    <w:rsid w:val="00A95332"/>
    <w:rsid w:val="00A956EC"/>
    <w:rsid w:val="00A9579B"/>
    <w:rsid w:val="00A95BD4"/>
    <w:rsid w:val="00A95F56"/>
    <w:rsid w:val="00A95F86"/>
    <w:rsid w:val="00A968AE"/>
    <w:rsid w:val="00A96D6C"/>
    <w:rsid w:val="00A96D91"/>
    <w:rsid w:val="00A96ECD"/>
    <w:rsid w:val="00A970C8"/>
    <w:rsid w:val="00A9717E"/>
    <w:rsid w:val="00A974FF"/>
    <w:rsid w:val="00AA0157"/>
    <w:rsid w:val="00AA01DC"/>
    <w:rsid w:val="00AA0639"/>
    <w:rsid w:val="00AA0705"/>
    <w:rsid w:val="00AA0A05"/>
    <w:rsid w:val="00AA0B12"/>
    <w:rsid w:val="00AA1129"/>
    <w:rsid w:val="00AA1287"/>
    <w:rsid w:val="00AA1B6B"/>
    <w:rsid w:val="00AA1BA7"/>
    <w:rsid w:val="00AA1CE4"/>
    <w:rsid w:val="00AA1F2D"/>
    <w:rsid w:val="00AA1FCE"/>
    <w:rsid w:val="00AA223F"/>
    <w:rsid w:val="00AA2317"/>
    <w:rsid w:val="00AA24FB"/>
    <w:rsid w:val="00AA27C7"/>
    <w:rsid w:val="00AA27DE"/>
    <w:rsid w:val="00AA2D4F"/>
    <w:rsid w:val="00AA2EB2"/>
    <w:rsid w:val="00AA2F1D"/>
    <w:rsid w:val="00AA2F5E"/>
    <w:rsid w:val="00AA37D2"/>
    <w:rsid w:val="00AA38D0"/>
    <w:rsid w:val="00AA3BF7"/>
    <w:rsid w:val="00AA42EB"/>
    <w:rsid w:val="00AA4376"/>
    <w:rsid w:val="00AA4A3E"/>
    <w:rsid w:val="00AA4BAD"/>
    <w:rsid w:val="00AA4C7E"/>
    <w:rsid w:val="00AA4D1A"/>
    <w:rsid w:val="00AA4D5E"/>
    <w:rsid w:val="00AA5456"/>
    <w:rsid w:val="00AA55FC"/>
    <w:rsid w:val="00AA56B8"/>
    <w:rsid w:val="00AA57F7"/>
    <w:rsid w:val="00AA5995"/>
    <w:rsid w:val="00AA59E9"/>
    <w:rsid w:val="00AA6279"/>
    <w:rsid w:val="00AA62CD"/>
    <w:rsid w:val="00AA644B"/>
    <w:rsid w:val="00AA6587"/>
    <w:rsid w:val="00AA6B52"/>
    <w:rsid w:val="00AA6F54"/>
    <w:rsid w:val="00AA71D8"/>
    <w:rsid w:val="00AA72F6"/>
    <w:rsid w:val="00AA7370"/>
    <w:rsid w:val="00AA744E"/>
    <w:rsid w:val="00AA7A70"/>
    <w:rsid w:val="00AB0591"/>
    <w:rsid w:val="00AB0646"/>
    <w:rsid w:val="00AB0925"/>
    <w:rsid w:val="00AB098D"/>
    <w:rsid w:val="00AB0A39"/>
    <w:rsid w:val="00AB1040"/>
    <w:rsid w:val="00AB10D9"/>
    <w:rsid w:val="00AB12B5"/>
    <w:rsid w:val="00AB13F3"/>
    <w:rsid w:val="00AB143B"/>
    <w:rsid w:val="00AB1671"/>
    <w:rsid w:val="00AB1E43"/>
    <w:rsid w:val="00AB1E87"/>
    <w:rsid w:val="00AB1EAC"/>
    <w:rsid w:val="00AB22CE"/>
    <w:rsid w:val="00AB24C1"/>
    <w:rsid w:val="00AB2504"/>
    <w:rsid w:val="00AB275C"/>
    <w:rsid w:val="00AB2A6F"/>
    <w:rsid w:val="00AB2D02"/>
    <w:rsid w:val="00AB2DEB"/>
    <w:rsid w:val="00AB2E26"/>
    <w:rsid w:val="00AB2F97"/>
    <w:rsid w:val="00AB30DA"/>
    <w:rsid w:val="00AB3130"/>
    <w:rsid w:val="00AB34F3"/>
    <w:rsid w:val="00AB353E"/>
    <w:rsid w:val="00AB44C6"/>
    <w:rsid w:val="00AB47AF"/>
    <w:rsid w:val="00AB4EF7"/>
    <w:rsid w:val="00AB4FBD"/>
    <w:rsid w:val="00AB50BC"/>
    <w:rsid w:val="00AB527B"/>
    <w:rsid w:val="00AB52FB"/>
    <w:rsid w:val="00AB5341"/>
    <w:rsid w:val="00AB5688"/>
    <w:rsid w:val="00AB5799"/>
    <w:rsid w:val="00AB5AAA"/>
    <w:rsid w:val="00AB5BC5"/>
    <w:rsid w:val="00AB5C0E"/>
    <w:rsid w:val="00AB5FD8"/>
    <w:rsid w:val="00AB648F"/>
    <w:rsid w:val="00AB66E8"/>
    <w:rsid w:val="00AB6EFA"/>
    <w:rsid w:val="00AB6FBD"/>
    <w:rsid w:val="00AB70FC"/>
    <w:rsid w:val="00AB7683"/>
    <w:rsid w:val="00AB76B2"/>
    <w:rsid w:val="00AB7BD0"/>
    <w:rsid w:val="00AB7E8E"/>
    <w:rsid w:val="00AC05B7"/>
    <w:rsid w:val="00AC0F3B"/>
    <w:rsid w:val="00AC102F"/>
    <w:rsid w:val="00AC1118"/>
    <w:rsid w:val="00AC129B"/>
    <w:rsid w:val="00AC1750"/>
    <w:rsid w:val="00AC1C23"/>
    <w:rsid w:val="00AC1DE2"/>
    <w:rsid w:val="00AC1F43"/>
    <w:rsid w:val="00AC2018"/>
    <w:rsid w:val="00AC237C"/>
    <w:rsid w:val="00AC243F"/>
    <w:rsid w:val="00AC26C2"/>
    <w:rsid w:val="00AC2CC6"/>
    <w:rsid w:val="00AC2CDC"/>
    <w:rsid w:val="00AC2D5C"/>
    <w:rsid w:val="00AC32F7"/>
    <w:rsid w:val="00AC3427"/>
    <w:rsid w:val="00AC3B6F"/>
    <w:rsid w:val="00AC3E4C"/>
    <w:rsid w:val="00AC3FE1"/>
    <w:rsid w:val="00AC43E1"/>
    <w:rsid w:val="00AC44D6"/>
    <w:rsid w:val="00AC461A"/>
    <w:rsid w:val="00AC4620"/>
    <w:rsid w:val="00AC4724"/>
    <w:rsid w:val="00AC47BB"/>
    <w:rsid w:val="00AC47DF"/>
    <w:rsid w:val="00AC5271"/>
    <w:rsid w:val="00AC53A6"/>
    <w:rsid w:val="00AC5A5D"/>
    <w:rsid w:val="00AC5EDF"/>
    <w:rsid w:val="00AC5FAB"/>
    <w:rsid w:val="00AC6063"/>
    <w:rsid w:val="00AC60AF"/>
    <w:rsid w:val="00AC60B5"/>
    <w:rsid w:val="00AC6165"/>
    <w:rsid w:val="00AC6515"/>
    <w:rsid w:val="00AC6526"/>
    <w:rsid w:val="00AC6E5E"/>
    <w:rsid w:val="00AC7210"/>
    <w:rsid w:val="00AC7502"/>
    <w:rsid w:val="00AC7557"/>
    <w:rsid w:val="00AC7560"/>
    <w:rsid w:val="00AC7587"/>
    <w:rsid w:val="00AC75D7"/>
    <w:rsid w:val="00AC75E7"/>
    <w:rsid w:val="00AD027D"/>
    <w:rsid w:val="00AD03CA"/>
    <w:rsid w:val="00AD07BC"/>
    <w:rsid w:val="00AD08A4"/>
    <w:rsid w:val="00AD0CF2"/>
    <w:rsid w:val="00AD116D"/>
    <w:rsid w:val="00AD16F5"/>
    <w:rsid w:val="00AD197F"/>
    <w:rsid w:val="00AD1EFE"/>
    <w:rsid w:val="00AD2568"/>
    <w:rsid w:val="00AD2991"/>
    <w:rsid w:val="00AD2AA3"/>
    <w:rsid w:val="00AD2AD5"/>
    <w:rsid w:val="00AD2FBF"/>
    <w:rsid w:val="00AD305C"/>
    <w:rsid w:val="00AD32BD"/>
    <w:rsid w:val="00AD374A"/>
    <w:rsid w:val="00AD3B91"/>
    <w:rsid w:val="00AD3C78"/>
    <w:rsid w:val="00AD3CBF"/>
    <w:rsid w:val="00AD411C"/>
    <w:rsid w:val="00AD43E0"/>
    <w:rsid w:val="00AD486C"/>
    <w:rsid w:val="00AD48EF"/>
    <w:rsid w:val="00AD4E3F"/>
    <w:rsid w:val="00AD5096"/>
    <w:rsid w:val="00AD5101"/>
    <w:rsid w:val="00AD5123"/>
    <w:rsid w:val="00AD52AD"/>
    <w:rsid w:val="00AD5459"/>
    <w:rsid w:val="00AD5471"/>
    <w:rsid w:val="00AD5720"/>
    <w:rsid w:val="00AD57BD"/>
    <w:rsid w:val="00AD5868"/>
    <w:rsid w:val="00AD5D20"/>
    <w:rsid w:val="00AD664B"/>
    <w:rsid w:val="00AD69DB"/>
    <w:rsid w:val="00AD6CC8"/>
    <w:rsid w:val="00AD6E7A"/>
    <w:rsid w:val="00AD73C6"/>
    <w:rsid w:val="00AD74C6"/>
    <w:rsid w:val="00AD77A6"/>
    <w:rsid w:val="00AD7829"/>
    <w:rsid w:val="00AD7DAD"/>
    <w:rsid w:val="00AE025C"/>
    <w:rsid w:val="00AE0538"/>
    <w:rsid w:val="00AE059E"/>
    <w:rsid w:val="00AE080B"/>
    <w:rsid w:val="00AE091F"/>
    <w:rsid w:val="00AE0C6D"/>
    <w:rsid w:val="00AE0F0F"/>
    <w:rsid w:val="00AE0FB1"/>
    <w:rsid w:val="00AE1396"/>
    <w:rsid w:val="00AE14BB"/>
    <w:rsid w:val="00AE1572"/>
    <w:rsid w:val="00AE1767"/>
    <w:rsid w:val="00AE1808"/>
    <w:rsid w:val="00AE1B48"/>
    <w:rsid w:val="00AE20C1"/>
    <w:rsid w:val="00AE2260"/>
    <w:rsid w:val="00AE22F9"/>
    <w:rsid w:val="00AE239D"/>
    <w:rsid w:val="00AE29D0"/>
    <w:rsid w:val="00AE2AFD"/>
    <w:rsid w:val="00AE2BEE"/>
    <w:rsid w:val="00AE2BFC"/>
    <w:rsid w:val="00AE2F7B"/>
    <w:rsid w:val="00AE322D"/>
    <w:rsid w:val="00AE3667"/>
    <w:rsid w:val="00AE368F"/>
    <w:rsid w:val="00AE36AD"/>
    <w:rsid w:val="00AE38DA"/>
    <w:rsid w:val="00AE3E96"/>
    <w:rsid w:val="00AE3ECE"/>
    <w:rsid w:val="00AE3F58"/>
    <w:rsid w:val="00AE4304"/>
    <w:rsid w:val="00AE440C"/>
    <w:rsid w:val="00AE4482"/>
    <w:rsid w:val="00AE4755"/>
    <w:rsid w:val="00AE4904"/>
    <w:rsid w:val="00AE492C"/>
    <w:rsid w:val="00AE4A32"/>
    <w:rsid w:val="00AE510D"/>
    <w:rsid w:val="00AE5283"/>
    <w:rsid w:val="00AE530B"/>
    <w:rsid w:val="00AE530F"/>
    <w:rsid w:val="00AE5452"/>
    <w:rsid w:val="00AE5501"/>
    <w:rsid w:val="00AE55F0"/>
    <w:rsid w:val="00AE5968"/>
    <w:rsid w:val="00AE5C46"/>
    <w:rsid w:val="00AE5EAD"/>
    <w:rsid w:val="00AE5FCE"/>
    <w:rsid w:val="00AE608F"/>
    <w:rsid w:val="00AE63ED"/>
    <w:rsid w:val="00AE6C87"/>
    <w:rsid w:val="00AE6F91"/>
    <w:rsid w:val="00AE6FD6"/>
    <w:rsid w:val="00AE7009"/>
    <w:rsid w:val="00AE70CE"/>
    <w:rsid w:val="00AE751B"/>
    <w:rsid w:val="00AE77FC"/>
    <w:rsid w:val="00AE7A04"/>
    <w:rsid w:val="00AE7A9E"/>
    <w:rsid w:val="00AE7B5C"/>
    <w:rsid w:val="00AF0701"/>
    <w:rsid w:val="00AF076B"/>
    <w:rsid w:val="00AF07C1"/>
    <w:rsid w:val="00AF080E"/>
    <w:rsid w:val="00AF0AD6"/>
    <w:rsid w:val="00AF0B20"/>
    <w:rsid w:val="00AF0B7A"/>
    <w:rsid w:val="00AF0CD6"/>
    <w:rsid w:val="00AF0F14"/>
    <w:rsid w:val="00AF0F35"/>
    <w:rsid w:val="00AF0FB9"/>
    <w:rsid w:val="00AF157E"/>
    <w:rsid w:val="00AF1B80"/>
    <w:rsid w:val="00AF1FD0"/>
    <w:rsid w:val="00AF23B8"/>
    <w:rsid w:val="00AF2630"/>
    <w:rsid w:val="00AF2639"/>
    <w:rsid w:val="00AF29F3"/>
    <w:rsid w:val="00AF2B12"/>
    <w:rsid w:val="00AF3270"/>
    <w:rsid w:val="00AF334C"/>
    <w:rsid w:val="00AF36F2"/>
    <w:rsid w:val="00AF37E9"/>
    <w:rsid w:val="00AF38FF"/>
    <w:rsid w:val="00AF5405"/>
    <w:rsid w:val="00AF5481"/>
    <w:rsid w:val="00AF55AE"/>
    <w:rsid w:val="00AF5991"/>
    <w:rsid w:val="00AF599A"/>
    <w:rsid w:val="00AF5A8A"/>
    <w:rsid w:val="00AF5C20"/>
    <w:rsid w:val="00AF5FF0"/>
    <w:rsid w:val="00AF64D6"/>
    <w:rsid w:val="00AF660B"/>
    <w:rsid w:val="00AF664C"/>
    <w:rsid w:val="00AF692F"/>
    <w:rsid w:val="00AF69FD"/>
    <w:rsid w:val="00AF6A49"/>
    <w:rsid w:val="00AF6A78"/>
    <w:rsid w:val="00AF6C2E"/>
    <w:rsid w:val="00AF716C"/>
    <w:rsid w:val="00AF7A59"/>
    <w:rsid w:val="00AF7E53"/>
    <w:rsid w:val="00AF7F36"/>
    <w:rsid w:val="00B001FF"/>
    <w:rsid w:val="00B00579"/>
    <w:rsid w:val="00B00907"/>
    <w:rsid w:val="00B0098C"/>
    <w:rsid w:val="00B00AD1"/>
    <w:rsid w:val="00B00E3D"/>
    <w:rsid w:val="00B00E95"/>
    <w:rsid w:val="00B00F84"/>
    <w:rsid w:val="00B0164E"/>
    <w:rsid w:val="00B01712"/>
    <w:rsid w:val="00B01749"/>
    <w:rsid w:val="00B017E6"/>
    <w:rsid w:val="00B01878"/>
    <w:rsid w:val="00B0198F"/>
    <w:rsid w:val="00B0211F"/>
    <w:rsid w:val="00B02130"/>
    <w:rsid w:val="00B02133"/>
    <w:rsid w:val="00B02223"/>
    <w:rsid w:val="00B025FC"/>
    <w:rsid w:val="00B02656"/>
    <w:rsid w:val="00B026B8"/>
    <w:rsid w:val="00B028A9"/>
    <w:rsid w:val="00B02995"/>
    <w:rsid w:val="00B02A3D"/>
    <w:rsid w:val="00B02AA6"/>
    <w:rsid w:val="00B02DBA"/>
    <w:rsid w:val="00B02F0F"/>
    <w:rsid w:val="00B02FE5"/>
    <w:rsid w:val="00B0304A"/>
    <w:rsid w:val="00B0328E"/>
    <w:rsid w:val="00B03383"/>
    <w:rsid w:val="00B03A2E"/>
    <w:rsid w:val="00B03E47"/>
    <w:rsid w:val="00B03ED9"/>
    <w:rsid w:val="00B04115"/>
    <w:rsid w:val="00B0412C"/>
    <w:rsid w:val="00B04312"/>
    <w:rsid w:val="00B045FA"/>
    <w:rsid w:val="00B04C0D"/>
    <w:rsid w:val="00B04C2D"/>
    <w:rsid w:val="00B04C63"/>
    <w:rsid w:val="00B04D16"/>
    <w:rsid w:val="00B04D9A"/>
    <w:rsid w:val="00B051AA"/>
    <w:rsid w:val="00B0534D"/>
    <w:rsid w:val="00B05351"/>
    <w:rsid w:val="00B056EB"/>
    <w:rsid w:val="00B059D3"/>
    <w:rsid w:val="00B05A5D"/>
    <w:rsid w:val="00B05D56"/>
    <w:rsid w:val="00B05D62"/>
    <w:rsid w:val="00B05DEB"/>
    <w:rsid w:val="00B06912"/>
    <w:rsid w:val="00B06E5B"/>
    <w:rsid w:val="00B071B7"/>
    <w:rsid w:val="00B07346"/>
    <w:rsid w:val="00B07360"/>
    <w:rsid w:val="00B075E5"/>
    <w:rsid w:val="00B0779D"/>
    <w:rsid w:val="00B077F4"/>
    <w:rsid w:val="00B07C20"/>
    <w:rsid w:val="00B07C75"/>
    <w:rsid w:val="00B07CB1"/>
    <w:rsid w:val="00B1011D"/>
    <w:rsid w:val="00B103C4"/>
    <w:rsid w:val="00B1057B"/>
    <w:rsid w:val="00B106FA"/>
    <w:rsid w:val="00B1078A"/>
    <w:rsid w:val="00B10FD1"/>
    <w:rsid w:val="00B1104D"/>
    <w:rsid w:val="00B1111A"/>
    <w:rsid w:val="00B11156"/>
    <w:rsid w:val="00B114F8"/>
    <w:rsid w:val="00B11791"/>
    <w:rsid w:val="00B11AF1"/>
    <w:rsid w:val="00B122B6"/>
    <w:rsid w:val="00B1236F"/>
    <w:rsid w:val="00B124BB"/>
    <w:rsid w:val="00B1281D"/>
    <w:rsid w:val="00B12A23"/>
    <w:rsid w:val="00B13111"/>
    <w:rsid w:val="00B13266"/>
    <w:rsid w:val="00B1331C"/>
    <w:rsid w:val="00B136A4"/>
    <w:rsid w:val="00B13952"/>
    <w:rsid w:val="00B13E35"/>
    <w:rsid w:val="00B13E3C"/>
    <w:rsid w:val="00B13FC1"/>
    <w:rsid w:val="00B13FDF"/>
    <w:rsid w:val="00B1415C"/>
    <w:rsid w:val="00B142B2"/>
    <w:rsid w:val="00B14313"/>
    <w:rsid w:val="00B14475"/>
    <w:rsid w:val="00B1448D"/>
    <w:rsid w:val="00B14C38"/>
    <w:rsid w:val="00B14D42"/>
    <w:rsid w:val="00B14E9F"/>
    <w:rsid w:val="00B150ED"/>
    <w:rsid w:val="00B15799"/>
    <w:rsid w:val="00B15A3F"/>
    <w:rsid w:val="00B15B30"/>
    <w:rsid w:val="00B1638D"/>
    <w:rsid w:val="00B168D5"/>
    <w:rsid w:val="00B16B53"/>
    <w:rsid w:val="00B16F18"/>
    <w:rsid w:val="00B16F1D"/>
    <w:rsid w:val="00B1782E"/>
    <w:rsid w:val="00B179B7"/>
    <w:rsid w:val="00B17E3E"/>
    <w:rsid w:val="00B20A4B"/>
    <w:rsid w:val="00B20ECA"/>
    <w:rsid w:val="00B20F03"/>
    <w:rsid w:val="00B218AE"/>
    <w:rsid w:val="00B21D0A"/>
    <w:rsid w:val="00B21D2A"/>
    <w:rsid w:val="00B2235D"/>
    <w:rsid w:val="00B22908"/>
    <w:rsid w:val="00B22B03"/>
    <w:rsid w:val="00B22C7C"/>
    <w:rsid w:val="00B2342A"/>
    <w:rsid w:val="00B23C5D"/>
    <w:rsid w:val="00B23C9C"/>
    <w:rsid w:val="00B23E73"/>
    <w:rsid w:val="00B243B7"/>
    <w:rsid w:val="00B2452A"/>
    <w:rsid w:val="00B24A00"/>
    <w:rsid w:val="00B24A43"/>
    <w:rsid w:val="00B24E1C"/>
    <w:rsid w:val="00B2505C"/>
    <w:rsid w:val="00B251D8"/>
    <w:rsid w:val="00B252DA"/>
    <w:rsid w:val="00B25372"/>
    <w:rsid w:val="00B254B8"/>
    <w:rsid w:val="00B254CD"/>
    <w:rsid w:val="00B256C2"/>
    <w:rsid w:val="00B257C8"/>
    <w:rsid w:val="00B257D2"/>
    <w:rsid w:val="00B2584F"/>
    <w:rsid w:val="00B25915"/>
    <w:rsid w:val="00B25982"/>
    <w:rsid w:val="00B25989"/>
    <w:rsid w:val="00B262CB"/>
    <w:rsid w:val="00B263F7"/>
    <w:rsid w:val="00B266EA"/>
    <w:rsid w:val="00B2684E"/>
    <w:rsid w:val="00B26B42"/>
    <w:rsid w:val="00B26CFC"/>
    <w:rsid w:val="00B26D65"/>
    <w:rsid w:val="00B26D79"/>
    <w:rsid w:val="00B26D9B"/>
    <w:rsid w:val="00B26FC4"/>
    <w:rsid w:val="00B2725C"/>
    <w:rsid w:val="00B273FC"/>
    <w:rsid w:val="00B274D7"/>
    <w:rsid w:val="00B2763D"/>
    <w:rsid w:val="00B27894"/>
    <w:rsid w:val="00B27D13"/>
    <w:rsid w:val="00B27D68"/>
    <w:rsid w:val="00B30188"/>
    <w:rsid w:val="00B30250"/>
    <w:rsid w:val="00B30408"/>
    <w:rsid w:val="00B30741"/>
    <w:rsid w:val="00B30F86"/>
    <w:rsid w:val="00B312DA"/>
    <w:rsid w:val="00B31DE1"/>
    <w:rsid w:val="00B321E2"/>
    <w:rsid w:val="00B32306"/>
    <w:rsid w:val="00B323A8"/>
    <w:rsid w:val="00B323D4"/>
    <w:rsid w:val="00B32A08"/>
    <w:rsid w:val="00B32A0B"/>
    <w:rsid w:val="00B33031"/>
    <w:rsid w:val="00B334A3"/>
    <w:rsid w:val="00B33A3A"/>
    <w:rsid w:val="00B33B03"/>
    <w:rsid w:val="00B33DA6"/>
    <w:rsid w:val="00B33E59"/>
    <w:rsid w:val="00B34125"/>
    <w:rsid w:val="00B34244"/>
    <w:rsid w:val="00B34267"/>
    <w:rsid w:val="00B34354"/>
    <w:rsid w:val="00B345DF"/>
    <w:rsid w:val="00B347B7"/>
    <w:rsid w:val="00B34A2B"/>
    <w:rsid w:val="00B34A9B"/>
    <w:rsid w:val="00B34CBC"/>
    <w:rsid w:val="00B34D36"/>
    <w:rsid w:val="00B34E5C"/>
    <w:rsid w:val="00B35170"/>
    <w:rsid w:val="00B35206"/>
    <w:rsid w:val="00B35398"/>
    <w:rsid w:val="00B3547A"/>
    <w:rsid w:val="00B358E3"/>
    <w:rsid w:val="00B35FB6"/>
    <w:rsid w:val="00B36053"/>
    <w:rsid w:val="00B3653A"/>
    <w:rsid w:val="00B36692"/>
    <w:rsid w:val="00B36902"/>
    <w:rsid w:val="00B36A78"/>
    <w:rsid w:val="00B36C31"/>
    <w:rsid w:val="00B36D7F"/>
    <w:rsid w:val="00B371C7"/>
    <w:rsid w:val="00B37210"/>
    <w:rsid w:val="00B37524"/>
    <w:rsid w:val="00B378CE"/>
    <w:rsid w:val="00B37BBA"/>
    <w:rsid w:val="00B37C0A"/>
    <w:rsid w:val="00B37D45"/>
    <w:rsid w:val="00B40125"/>
    <w:rsid w:val="00B40452"/>
    <w:rsid w:val="00B406B8"/>
    <w:rsid w:val="00B408F4"/>
    <w:rsid w:val="00B40B46"/>
    <w:rsid w:val="00B40C48"/>
    <w:rsid w:val="00B40CF3"/>
    <w:rsid w:val="00B41340"/>
    <w:rsid w:val="00B42198"/>
    <w:rsid w:val="00B4237D"/>
    <w:rsid w:val="00B427AA"/>
    <w:rsid w:val="00B4300F"/>
    <w:rsid w:val="00B43B34"/>
    <w:rsid w:val="00B4447F"/>
    <w:rsid w:val="00B44530"/>
    <w:rsid w:val="00B44743"/>
    <w:rsid w:val="00B44A11"/>
    <w:rsid w:val="00B45182"/>
    <w:rsid w:val="00B451BE"/>
    <w:rsid w:val="00B45219"/>
    <w:rsid w:val="00B452C8"/>
    <w:rsid w:val="00B45352"/>
    <w:rsid w:val="00B45539"/>
    <w:rsid w:val="00B457E7"/>
    <w:rsid w:val="00B45D75"/>
    <w:rsid w:val="00B46335"/>
    <w:rsid w:val="00B46559"/>
    <w:rsid w:val="00B46858"/>
    <w:rsid w:val="00B4685B"/>
    <w:rsid w:val="00B46A13"/>
    <w:rsid w:val="00B4783D"/>
    <w:rsid w:val="00B478D8"/>
    <w:rsid w:val="00B50453"/>
    <w:rsid w:val="00B50471"/>
    <w:rsid w:val="00B50840"/>
    <w:rsid w:val="00B50DF7"/>
    <w:rsid w:val="00B51006"/>
    <w:rsid w:val="00B51065"/>
    <w:rsid w:val="00B51488"/>
    <w:rsid w:val="00B514A5"/>
    <w:rsid w:val="00B51723"/>
    <w:rsid w:val="00B517FE"/>
    <w:rsid w:val="00B518C8"/>
    <w:rsid w:val="00B5210F"/>
    <w:rsid w:val="00B52219"/>
    <w:rsid w:val="00B5235B"/>
    <w:rsid w:val="00B523AC"/>
    <w:rsid w:val="00B5250B"/>
    <w:rsid w:val="00B5257A"/>
    <w:rsid w:val="00B525FC"/>
    <w:rsid w:val="00B529F6"/>
    <w:rsid w:val="00B52A2C"/>
    <w:rsid w:val="00B52C14"/>
    <w:rsid w:val="00B5324B"/>
    <w:rsid w:val="00B5356A"/>
    <w:rsid w:val="00B537A6"/>
    <w:rsid w:val="00B537FB"/>
    <w:rsid w:val="00B53A60"/>
    <w:rsid w:val="00B53B2F"/>
    <w:rsid w:val="00B53C50"/>
    <w:rsid w:val="00B53C8B"/>
    <w:rsid w:val="00B542C7"/>
    <w:rsid w:val="00B5441A"/>
    <w:rsid w:val="00B54AD7"/>
    <w:rsid w:val="00B54CAF"/>
    <w:rsid w:val="00B54E06"/>
    <w:rsid w:val="00B54E2E"/>
    <w:rsid w:val="00B54E34"/>
    <w:rsid w:val="00B552BB"/>
    <w:rsid w:val="00B554FB"/>
    <w:rsid w:val="00B5554D"/>
    <w:rsid w:val="00B556A1"/>
    <w:rsid w:val="00B556B8"/>
    <w:rsid w:val="00B55E09"/>
    <w:rsid w:val="00B55E11"/>
    <w:rsid w:val="00B55E26"/>
    <w:rsid w:val="00B56072"/>
    <w:rsid w:val="00B562A0"/>
    <w:rsid w:val="00B56410"/>
    <w:rsid w:val="00B56424"/>
    <w:rsid w:val="00B56DDA"/>
    <w:rsid w:val="00B56FDC"/>
    <w:rsid w:val="00B57025"/>
    <w:rsid w:val="00B5723A"/>
    <w:rsid w:val="00B576EB"/>
    <w:rsid w:val="00B57754"/>
    <w:rsid w:val="00B600CA"/>
    <w:rsid w:val="00B601F8"/>
    <w:rsid w:val="00B6082B"/>
    <w:rsid w:val="00B61651"/>
    <w:rsid w:val="00B6170F"/>
    <w:rsid w:val="00B61774"/>
    <w:rsid w:val="00B61B8E"/>
    <w:rsid w:val="00B61D1C"/>
    <w:rsid w:val="00B61F91"/>
    <w:rsid w:val="00B623B8"/>
    <w:rsid w:val="00B62644"/>
    <w:rsid w:val="00B62670"/>
    <w:rsid w:val="00B62673"/>
    <w:rsid w:val="00B626BC"/>
    <w:rsid w:val="00B628B1"/>
    <w:rsid w:val="00B62A7C"/>
    <w:rsid w:val="00B62C89"/>
    <w:rsid w:val="00B62CF5"/>
    <w:rsid w:val="00B6314D"/>
    <w:rsid w:val="00B632DE"/>
    <w:rsid w:val="00B63765"/>
    <w:rsid w:val="00B63E45"/>
    <w:rsid w:val="00B6425E"/>
    <w:rsid w:val="00B642DE"/>
    <w:rsid w:val="00B6437A"/>
    <w:rsid w:val="00B6451E"/>
    <w:rsid w:val="00B64636"/>
    <w:rsid w:val="00B64764"/>
    <w:rsid w:val="00B64927"/>
    <w:rsid w:val="00B6493E"/>
    <w:rsid w:val="00B64A43"/>
    <w:rsid w:val="00B64BC6"/>
    <w:rsid w:val="00B64CB3"/>
    <w:rsid w:val="00B64F5F"/>
    <w:rsid w:val="00B64FAA"/>
    <w:rsid w:val="00B65233"/>
    <w:rsid w:val="00B65B26"/>
    <w:rsid w:val="00B660CD"/>
    <w:rsid w:val="00B66265"/>
    <w:rsid w:val="00B66505"/>
    <w:rsid w:val="00B6678B"/>
    <w:rsid w:val="00B66B05"/>
    <w:rsid w:val="00B66D54"/>
    <w:rsid w:val="00B67829"/>
    <w:rsid w:val="00B67BDC"/>
    <w:rsid w:val="00B67EAB"/>
    <w:rsid w:val="00B67FA9"/>
    <w:rsid w:val="00B702E8"/>
    <w:rsid w:val="00B70410"/>
    <w:rsid w:val="00B7053D"/>
    <w:rsid w:val="00B70589"/>
    <w:rsid w:val="00B707BC"/>
    <w:rsid w:val="00B70926"/>
    <w:rsid w:val="00B70EE2"/>
    <w:rsid w:val="00B70F43"/>
    <w:rsid w:val="00B71089"/>
    <w:rsid w:val="00B71186"/>
    <w:rsid w:val="00B711E9"/>
    <w:rsid w:val="00B7152A"/>
    <w:rsid w:val="00B72083"/>
    <w:rsid w:val="00B726B9"/>
    <w:rsid w:val="00B72833"/>
    <w:rsid w:val="00B72C23"/>
    <w:rsid w:val="00B72D9C"/>
    <w:rsid w:val="00B73072"/>
    <w:rsid w:val="00B73440"/>
    <w:rsid w:val="00B734DD"/>
    <w:rsid w:val="00B73750"/>
    <w:rsid w:val="00B73B37"/>
    <w:rsid w:val="00B73D59"/>
    <w:rsid w:val="00B73ECF"/>
    <w:rsid w:val="00B73FEA"/>
    <w:rsid w:val="00B7457E"/>
    <w:rsid w:val="00B7496D"/>
    <w:rsid w:val="00B74A6F"/>
    <w:rsid w:val="00B74E00"/>
    <w:rsid w:val="00B75196"/>
    <w:rsid w:val="00B75311"/>
    <w:rsid w:val="00B7534D"/>
    <w:rsid w:val="00B757C4"/>
    <w:rsid w:val="00B75900"/>
    <w:rsid w:val="00B75997"/>
    <w:rsid w:val="00B75A09"/>
    <w:rsid w:val="00B7605D"/>
    <w:rsid w:val="00B760EC"/>
    <w:rsid w:val="00B762DA"/>
    <w:rsid w:val="00B7638D"/>
    <w:rsid w:val="00B764AB"/>
    <w:rsid w:val="00B76BDE"/>
    <w:rsid w:val="00B76F4D"/>
    <w:rsid w:val="00B7706F"/>
    <w:rsid w:val="00B771B8"/>
    <w:rsid w:val="00B77258"/>
    <w:rsid w:val="00B77814"/>
    <w:rsid w:val="00B77988"/>
    <w:rsid w:val="00B77A79"/>
    <w:rsid w:val="00B77D88"/>
    <w:rsid w:val="00B77E16"/>
    <w:rsid w:val="00B77E3F"/>
    <w:rsid w:val="00B8053D"/>
    <w:rsid w:val="00B8073F"/>
    <w:rsid w:val="00B808A8"/>
    <w:rsid w:val="00B80EA3"/>
    <w:rsid w:val="00B8102A"/>
    <w:rsid w:val="00B8145C"/>
    <w:rsid w:val="00B81BE7"/>
    <w:rsid w:val="00B81F21"/>
    <w:rsid w:val="00B82266"/>
    <w:rsid w:val="00B82735"/>
    <w:rsid w:val="00B8290A"/>
    <w:rsid w:val="00B82935"/>
    <w:rsid w:val="00B82AD5"/>
    <w:rsid w:val="00B82F19"/>
    <w:rsid w:val="00B82FD1"/>
    <w:rsid w:val="00B833ED"/>
    <w:rsid w:val="00B83455"/>
    <w:rsid w:val="00B83987"/>
    <w:rsid w:val="00B83F2A"/>
    <w:rsid w:val="00B83FF3"/>
    <w:rsid w:val="00B8408B"/>
    <w:rsid w:val="00B840CC"/>
    <w:rsid w:val="00B848EE"/>
    <w:rsid w:val="00B84BB7"/>
    <w:rsid w:val="00B84CA3"/>
    <w:rsid w:val="00B84DDC"/>
    <w:rsid w:val="00B852C2"/>
    <w:rsid w:val="00B85683"/>
    <w:rsid w:val="00B85852"/>
    <w:rsid w:val="00B8605E"/>
    <w:rsid w:val="00B86418"/>
    <w:rsid w:val="00B8686A"/>
    <w:rsid w:val="00B86AA0"/>
    <w:rsid w:val="00B86EC2"/>
    <w:rsid w:val="00B86F11"/>
    <w:rsid w:val="00B878B6"/>
    <w:rsid w:val="00B87A16"/>
    <w:rsid w:val="00B87D65"/>
    <w:rsid w:val="00B87E48"/>
    <w:rsid w:val="00B90387"/>
    <w:rsid w:val="00B903E9"/>
    <w:rsid w:val="00B9066A"/>
    <w:rsid w:val="00B90833"/>
    <w:rsid w:val="00B908DA"/>
    <w:rsid w:val="00B90A3C"/>
    <w:rsid w:val="00B90F34"/>
    <w:rsid w:val="00B9143F"/>
    <w:rsid w:val="00B919B7"/>
    <w:rsid w:val="00B91AA2"/>
    <w:rsid w:val="00B91BC5"/>
    <w:rsid w:val="00B91BDD"/>
    <w:rsid w:val="00B91CE1"/>
    <w:rsid w:val="00B921A9"/>
    <w:rsid w:val="00B92A43"/>
    <w:rsid w:val="00B92AB1"/>
    <w:rsid w:val="00B92B0B"/>
    <w:rsid w:val="00B92D86"/>
    <w:rsid w:val="00B92DE8"/>
    <w:rsid w:val="00B92F25"/>
    <w:rsid w:val="00B92F72"/>
    <w:rsid w:val="00B931B0"/>
    <w:rsid w:val="00B932AA"/>
    <w:rsid w:val="00B9388B"/>
    <w:rsid w:val="00B93B6D"/>
    <w:rsid w:val="00B93E59"/>
    <w:rsid w:val="00B93E82"/>
    <w:rsid w:val="00B942C6"/>
    <w:rsid w:val="00B94389"/>
    <w:rsid w:val="00B94437"/>
    <w:rsid w:val="00B949B4"/>
    <w:rsid w:val="00B94A17"/>
    <w:rsid w:val="00B94B17"/>
    <w:rsid w:val="00B94C9D"/>
    <w:rsid w:val="00B94D61"/>
    <w:rsid w:val="00B95153"/>
    <w:rsid w:val="00B9520D"/>
    <w:rsid w:val="00B95451"/>
    <w:rsid w:val="00B95760"/>
    <w:rsid w:val="00B959AD"/>
    <w:rsid w:val="00B95C74"/>
    <w:rsid w:val="00B95F63"/>
    <w:rsid w:val="00B9616C"/>
    <w:rsid w:val="00B9619C"/>
    <w:rsid w:val="00B9619D"/>
    <w:rsid w:val="00B967AC"/>
    <w:rsid w:val="00B96C98"/>
    <w:rsid w:val="00B96D06"/>
    <w:rsid w:val="00B972D0"/>
    <w:rsid w:val="00B97541"/>
    <w:rsid w:val="00B9770B"/>
    <w:rsid w:val="00B979FE"/>
    <w:rsid w:val="00B97AF5"/>
    <w:rsid w:val="00BA07FA"/>
    <w:rsid w:val="00BA08C7"/>
    <w:rsid w:val="00BA0A5D"/>
    <w:rsid w:val="00BA0E1F"/>
    <w:rsid w:val="00BA0F96"/>
    <w:rsid w:val="00BA123A"/>
    <w:rsid w:val="00BA1C4E"/>
    <w:rsid w:val="00BA21FD"/>
    <w:rsid w:val="00BA28F8"/>
    <w:rsid w:val="00BA2A10"/>
    <w:rsid w:val="00BA2A38"/>
    <w:rsid w:val="00BA2A6B"/>
    <w:rsid w:val="00BA2ACF"/>
    <w:rsid w:val="00BA3226"/>
    <w:rsid w:val="00BA35E7"/>
    <w:rsid w:val="00BA3693"/>
    <w:rsid w:val="00BA39D4"/>
    <w:rsid w:val="00BA3BC5"/>
    <w:rsid w:val="00BA3D89"/>
    <w:rsid w:val="00BA3EA6"/>
    <w:rsid w:val="00BA3ECE"/>
    <w:rsid w:val="00BA3FCA"/>
    <w:rsid w:val="00BA4802"/>
    <w:rsid w:val="00BA4B14"/>
    <w:rsid w:val="00BA4C3A"/>
    <w:rsid w:val="00BA4D77"/>
    <w:rsid w:val="00BA51B9"/>
    <w:rsid w:val="00BA5487"/>
    <w:rsid w:val="00BA586F"/>
    <w:rsid w:val="00BA58D8"/>
    <w:rsid w:val="00BA5AE4"/>
    <w:rsid w:val="00BA6110"/>
    <w:rsid w:val="00BA62FD"/>
    <w:rsid w:val="00BA64CD"/>
    <w:rsid w:val="00BA67A2"/>
    <w:rsid w:val="00BA6957"/>
    <w:rsid w:val="00BA6E71"/>
    <w:rsid w:val="00BA70A0"/>
    <w:rsid w:val="00BA76AD"/>
    <w:rsid w:val="00BA78EA"/>
    <w:rsid w:val="00BA7C7F"/>
    <w:rsid w:val="00BA7E13"/>
    <w:rsid w:val="00BB0329"/>
    <w:rsid w:val="00BB058D"/>
    <w:rsid w:val="00BB066B"/>
    <w:rsid w:val="00BB0697"/>
    <w:rsid w:val="00BB0CD9"/>
    <w:rsid w:val="00BB0DA9"/>
    <w:rsid w:val="00BB0EE2"/>
    <w:rsid w:val="00BB1620"/>
    <w:rsid w:val="00BB1A59"/>
    <w:rsid w:val="00BB1BAB"/>
    <w:rsid w:val="00BB1C51"/>
    <w:rsid w:val="00BB1EC4"/>
    <w:rsid w:val="00BB20C7"/>
    <w:rsid w:val="00BB20C8"/>
    <w:rsid w:val="00BB23E0"/>
    <w:rsid w:val="00BB26F2"/>
    <w:rsid w:val="00BB2D22"/>
    <w:rsid w:val="00BB2D78"/>
    <w:rsid w:val="00BB2DBD"/>
    <w:rsid w:val="00BB34FF"/>
    <w:rsid w:val="00BB370B"/>
    <w:rsid w:val="00BB3B7A"/>
    <w:rsid w:val="00BB3CB4"/>
    <w:rsid w:val="00BB3D1A"/>
    <w:rsid w:val="00BB3F54"/>
    <w:rsid w:val="00BB4310"/>
    <w:rsid w:val="00BB4572"/>
    <w:rsid w:val="00BB48D1"/>
    <w:rsid w:val="00BB5213"/>
    <w:rsid w:val="00BB52B7"/>
    <w:rsid w:val="00BB54D0"/>
    <w:rsid w:val="00BB5635"/>
    <w:rsid w:val="00BB5846"/>
    <w:rsid w:val="00BB5B7A"/>
    <w:rsid w:val="00BB61B3"/>
    <w:rsid w:val="00BB68B1"/>
    <w:rsid w:val="00BB69D3"/>
    <w:rsid w:val="00BB6B6F"/>
    <w:rsid w:val="00BB713E"/>
    <w:rsid w:val="00BB72D4"/>
    <w:rsid w:val="00BB746D"/>
    <w:rsid w:val="00BB766C"/>
    <w:rsid w:val="00BC0BE8"/>
    <w:rsid w:val="00BC0F0A"/>
    <w:rsid w:val="00BC16E0"/>
    <w:rsid w:val="00BC1736"/>
    <w:rsid w:val="00BC1746"/>
    <w:rsid w:val="00BC1853"/>
    <w:rsid w:val="00BC1A2D"/>
    <w:rsid w:val="00BC1A3F"/>
    <w:rsid w:val="00BC1F98"/>
    <w:rsid w:val="00BC2196"/>
    <w:rsid w:val="00BC2271"/>
    <w:rsid w:val="00BC24DB"/>
    <w:rsid w:val="00BC255F"/>
    <w:rsid w:val="00BC2783"/>
    <w:rsid w:val="00BC2B07"/>
    <w:rsid w:val="00BC2BD7"/>
    <w:rsid w:val="00BC2C92"/>
    <w:rsid w:val="00BC2DB7"/>
    <w:rsid w:val="00BC2DBD"/>
    <w:rsid w:val="00BC3378"/>
    <w:rsid w:val="00BC3479"/>
    <w:rsid w:val="00BC357F"/>
    <w:rsid w:val="00BC37D7"/>
    <w:rsid w:val="00BC37DD"/>
    <w:rsid w:val="00BC3877"/>
    <w:rsid w:val="00BC38C2"/>
    <w:rsid w:val="00BC39E9"/>
    <w:rsid w:val="00BC3AB9"/>
    <w:rsid w:val="00BC3BCB"/>
    <w:rsid w:val="00BC41E8"/>
    <w:rsid w:val="00BC440F"/>
    <w:rsid w:val="00BC46E0"/>
    <w:rsid w:val="00BC471B"/>
    <w:rsid w:val="00BC47FE"/>
    <w:rsid w:val="00BC4898"/>
    <w:rsid w:val="00BC4AF5"/>
    <w:rsid w:val="00BC4CFC"/>
    <w:rsid w:val="00BC4D13"/>
    <w:rsid w:val="00BC4E85"/>
    <w:rsid w:val="00BC5074"/>
    <w:rsid w:val="00BC51BF"/>
    <w:rsid w:val="00BC54C0"/>
    <w:rsid w:val="00BC5849"/>
    <w:rsid w:val="00BC5942"/>
    <w:rsid w:val="00BC5ADC"/>
    <w:rsid w:val="00BC5B45"/>
    <w:rsid w:val="00BC5E7D"/>
    <w:rsid w:val="00BC5F10"/>
    <w:rsid w:val="00BC5F1A"/>
    <w:rsid w:val="00BC6160"/>
    <w:rsid w:val="00BC63F8"/>
    <w:rsid w:val="00BC6539"/>
    <w:rsid w:val="00BC6883"/>
    <w:rsid w:val="00BC6B1D"/>
    <w:rsid w:val="00BC6F2B"/>
    <w:rsid w:val="00BC773A"/>
    <w:rsid w:val="00BC7973"/>
    <w:rsid w:val="00BC79D6"/>
    <w:rsid w:val="00BC7A4A"/>
    <w:rsid w:val="00BC7D16"/>
    <w:rsid w:val="00BC7FDA"/>
    <w:rsid w:val="00BD0065"/>
    <w:rsid w:val="00BD032A"/>
    <w:rsid w:val="00BD0510"/>
    <w:rsid w:val="00BD072A"/>
    <w:rsid w:val="00BD0A7E"/>
    <w:rsid w:val="00BD0D85"/>
    <w:rsid w:val="00BD11F0"/>
    <w:rsid w:val="00BD1364"/>
    <w:rsid w:val="00BD182F"/>
    <w:rsid w:val="00BD1CFE"/>
    <w:rsid w:val="00BD23B4"/>
    <w:rsid w:val="00BD29DB"/>
    <w:rsid w:val="00BD2A0C"/>
    <w:rsid w:val="00BD2C10"/>
    <w:rsid w:val="00BD2C33"/>
    <w:rsid w:val="00BD2F20"/>
    <w:rsid w:val="00BD313B"/>
    <w:rsid w:val="00BD3195"/>
    <w:rsid w:val="00BD3321"/>
    <w:rsid w:val="00BD348B"/>
    <w:rsid w:val="00BD35E2"/>
    <w:rsid w:val="00BD3663"/>
    <w:rsid w:val="00BD3884"/>
    <w:rsid w:val="00BD3965"/>
    <w:rsid w:val="00BD3BB0"/>
    <w:rsid w:val="00BD3DA3"/>
    <w:rsid w:val="00BD4040"/>
    <w:rsid w:val="00BD4322"/>
    <w:rsid w:val="00BD46E8"/>
    <w:rsid w:val="00BD4930"/>
    <w:rsid w:val="00BD4F7D"/>
    <w:rsid w:val="00BD5063"/>
    <w:rsid w:val="00BD5503"/>
    <w:rsid w:val="00BD5595"/>
    <w:rsid w:val="00BD599F"/>
    <w:rsid w:val="00BD5AED"/>
    <w:rsid w:val="00BD5E7F"/>
    <w:rsid w:val="00BD5EE9"/>
    <w:rsid w:val="00BD6145"/>
    <w:rsid w:val="00BD61B2"/>
    <w:rsid w:val="00BD6996"/>
    <w:rsid w:val="00BD6B1C"/>
    <w:rsid w:val="00BD6D58"/>
    <w:rsid w:val="00BD7371"/>
    <w:rsid w:val="00BD7762"/>
    <w:rsid w:val="00BD7833"/>
    <w:rsid w:val="00BD7DE5"/>
    <w:rsid w:val="00BD7EB1"/>
    <w:rsid w:val="00BE0568"/>
    <w:rsid w:val="00BE063B"/>
    <w:rsid w:val="00BE0761"/>
    <w:rsid w:val="00BE0A84"/>
    <w:rsid w:val="00BE0BD5"/>
    <w:rsid w:val="00BE0FF7"/>
    <w:rsid w:val="00BE1087"/>
    <w:rsid w:val="00BE120C"/>
    <w:rsid w:val="00BE1473"/>
    <w:rsid w:val="00BE1A4D"/>
    <w:rsid w:val="00BE1A5B"/>
    <w:rsid w:val="00BE1EC1"/>
    <w:rsid w:val="00BE2971"/>
    <w:rsid w:val="00BE2A77"/>
    <w:rsid w:val="00BE2C4C"/>
    <w:rsid w:val="00BE2D0F"/>
    <w:rsid w:val="00BE2F86"/>
    <w:rsid w:val="00BE32CB"/>
    <w:rsid w:val="00BE3A98"/>
    <w:rsid w:val="00BE3BBD"/>
    <w:rsid w:val="00BE3FD1"/>
    <w:rsid w:val="00BE4201"/>
    <w:rsid w:val="00BE439D"/>
    <w:rsid w:val="00BE467A"/>
    <w:rsid w:val="00BE4755"/>
    <w:rsid w:val="00BE47A7"/>
    <w:rsid w:val="00BE48EF"/>
    <w:rsid w:val="00BE4B5B"/>
    <w:rsid w:val="00BE4C4A"/>
    <w:rsid w:val="00BE4F88"/>
    <w:rsid w:val="00BE5178"/>
    <w:rsid w:val="00BE5336"/>
    <w:rsid w:val="00BE5574"/>
    <w:rsid w:val="00BE559B"/>
    <w:rsid w:val="00BE5850"/>
    <w:rsid w:val="00BE5A7E"/>
    <w:rsid w:val="00BE5ADC"/>
    <w:rsid w:val="00BE5CC2"/>
    <w:rsid w:val="00BE5E24"/>
    <w:rsid w:val="00BE5F57"/>
    <w:rsid w:val="00BE6289"/>
    <w:rsid w:val="00BE66ED"/>
    <w:rsid w:val="00BE6E7C"/>
    <w:rsid w:val="00BE75C9"/>
    <w:rsid w:val="00BE7C1D"/>
    <w:rsid w:val="00BE7F7E"/>
    <w:rsid w:val="00BE7F8A"/>
    <w:rsid w:val="00BF030B"/>
    <w:rsid w:val="00BF0FA7"/>
    <w:rsid w:val="00BF1938"/>
    <w:rsid w:val="00BF1A58"/>
    <w:rsid w:val="00BF1BBE"/>
    <w:rsid w:val="00BF1C6E"/>
    <w:rsid w:val="00BF1D1A"/>
    <w:rsid w:val="00BF1DA4"/>
    <w:rsid w:val="00BF1FCE"/>
    <w:rsid w:val="00BF1FDE"/>
    <w:rsid w:val="00BF27F9"/>
    <w:rsid w:val="00BF2887"/>
    <w:rsid w:val="00BF2AB3"/>
    <w:rsid w:val="00BF2AB9"/>
    <w:rsid w:val="00BF2ABF"/>
    <w:rsid w:val="00BF2E51"/>
    <w:rsid w:val="00BF2E7E"/>
    <w:rsid w:val="00BF32B9"/>
    <w:rsid w:val="00BF3873"/>
    <w:rsid w:val="00BF3C99"/>
    <w:rsid w:val="00BF3DE2"/>
    <w:rsid w:val="00BF4105"/>
    <w:rsid w:val="00BF413D"/>
    <w:rsid w:val="00BF42A6"/>
    <w:rsid w:val="00BF4564"/>
    <w:rsid w:val="00BF4CEC"/>
    <w:rsid w:val="00BF4EF1"/>
    <w:rsid w:val="00BF52A1"/>
    <w:rsid w:val="00BF5374"/>
    <w:rsid w:val="00BF5FD6"/>
    <w:rsid w:val="00BF604E"/>
    <w:rsid w:val="00BF6050"/>
    <w:rsid w:val="00BF6363"/>
    <w:rsid w:val="00BF647D"/>
    <w:rsid w:val="00BF653B"/>
    <w:rsid w:val="00BF6DBA"/>
    <w:rsid w:val="00BF71CE"/>
    <w:rsid w:val="00BF720C"/>
    <w:rsid w:val="00BF72F1"/>
    <w:rsid w:val="00BF74A3"/>
    <w:rsid w:val="00BF74AD"/>
    <w:rsid w:val="00BF74DB"/>
    <w:rsid w:val="00BF7502"/>
    <w:rsid w:val="00BF77D5"/>
    <w:rsid w:val="00BF78C1"/>
    <w:rsid w:val="00BF7AFD"/>
    <w:rsid w:val="00BF7DD1"/>
    <w:rsid w:val="00C00180"/>
    <w:rsid w:val="00C010D5"/>
    <w:rsid w:val="00C01170"/>
    <w:rsid w:val="00C0117B"/>
    <w:rsid w:val="00C01562"/>
    <w:rsid w:val="00C017D1"/>
    <w:rsid w:val="00C01CE2"/>
    <w:rsid w:val="00C01DD9"/>
    <w:rsid w:val="00C02196"/>
    <w:rsid w:val="00C021D3"/>
    <w:rsid w:val="00C022F7"/>
    <w:rsid w:val="00C02410"/>
    <w:rsid w:val="00C02A08"/>
    <w:rsid w:val="00C02AA2"/>
    <w:rsid w:val="00C02DC6"/>
    <w:rsid w:val="00C03028"/>
    <w:rsid w:val="00C03602"/>
    <w:rsid w:val="00C03609"/>
    <w:rsid w:val="00C036D2"/>
    <w:rsid w:val="00C03E03"/>
    <w:rsid w:val="00C0475F"/>
    <w:rsid w:val="00C048EA"/>
    <w:rsid w:val="00C04BE1"/>
    <w:rsid w:val="00C04D54"/>
    <w:rsid w:val="00C0557A"/>
    <w:rsid w:val="00C0566F"/>
    <w:rsid w:val="00C059B8"/>
    <w:rsid w:val="00C059F6"/>
    <w:rsid w:val="00C05A0F"/>
    <w:rsid w:val="00C05E38"/>
    <w:rsid w:val="00C05E4F"/>
    <w:rsid w:val="00C05F94"/>
    <w:rsid w:val="00C0603A"/>
    <w:rsid w:val="00C06194"/>
    <w:rsid w:val="00C06339"/>
    <w:rsid w:val="00C06908"/>
    <w:rsid w:val="00C072ED"/>
    <w:rsid w:val="00C074D3"/>
    <w:rsid w:val="00C0794C"/>
    <w:rsid w:val="00C1089D"/>
    <w:rsid w:val="00C10E86"/>
    <w:rsid w:val="00C10EB8"/>
    <w:rsid w:val="00C10FA5"/>
    <w:rsid w:val="00C1100D"/>
    <w:rsid w:val="00C114F7"/>
    <w:rsid w:val="00C11B54"/>
    <w:rsid w:val="00C11C0B"/>
    <w:rsid w:val="00C11E6A"/>
    <w:rsid w:val="00C123B7"/>
    <w:rsid w:val="00C125C4"/>
    <w:rsid w:val="00C12604"/>
    <w:rsid w:val="00C12715"/>
    <w:rsid w:val="00C1306A"/>
    <w:rsid w:val="00C13171"/>
    <w:rsid w:val="00C13404"/>
    <w:rsid w:val="00C13407"/>
    <w:rsid w:val="00C138EA"/>
    <w:rsid w:val="00C13ABE"/>
    <w:rsid w:val="00C1408A"/>
    <w:rsid w:val="00C140D6"/>
    <w:rsid w:val="00C1440A"/>
    <w:rsid w:val="00C14482"/>
    <w:rsid w:val="00C14514"/>
    <w:rsid w:val="00C148D7"/>
    <w:rsid w:val="00C14CDD"/>
    <w:rsid w:val="00C14D99"/>
    <w:rsid w:val="00C15553"/>
    <w:rsid w:val="00C1562D"/>
    <w:rsid w:val="00C156B9"/>
    <w:rsid w:val="00C15986"/>
    <w:rsid w:val="00C15C27"/>
    <w:rsid w:val="00C15C54"/>
    <w:rsid w:val="00C15D4F"/>
    <w:rsid w:val="00C15D6D"/>
    <w:rsid w:val="00C15E3A"/>
    <w:rsid w:val="00C15EFB"/>
    <w:rsid w:val="00C16314"/>
    <w:rsid w:val="00C165F1"/>
    <w:rsid w:val="00C16699"/>
    <w:rsid w:val="00C16952"/>
    <w:rsid w:val="00C16D03"/>
    <w:rsid w:val="00C17133"/>
    <w:rsid w:val="00C17274"/>
    <w:rsid w:val="00C174FD"/>
    <w:rsid w:val="00C176B8"/>
    <w:rsid w:val="00C17801"/>
    <w:rsid w:val="00C179B0"/>
    <w:rsid w:val="00C2007D"/>
    <w:rsid w:val="00C20338"/>
    <w:rsid w:val="00C20716"/>
    <w:rsid w:val="00C209D2"/>
    <w:rsid w:val="00C20F53"/>
    <w:rsid w:val="00C2109B"/>
    <w:rsid w:val="00C211F5"/>
    <w:rsid w:val="00C21346"/>
    <w:rsid w:val="00C21347"/>
    <w:rsid w:val="00C2147A"/>
    <w:rsid w:val="00C21718"/>
    <w:rsid w:val="00C2182F"/>
    <w:rsid w:val="00C218AF"/>
    <w:rsid w:val="00C218EC"/>
    <w:rsid w:val="00C21914"/>
    <w:rsid w:val="00C21A34"/>
    <w:rsid w:val="00C21D7C"/>
    <w:rsid w:val="00C220F4"/>
    <w:rsid w:val="00C22637"/>
    <w:rsid w:val="00C226D3"/>
    <w:rsid w:val="00C22D54"/>
    <w:rsid w:val="00C22E2A"/>
    <w:rsid w:val="00C2311E"/>
    <w:rsid w:val="00C2340A"/>
    <w:rsid w:val="00C237F9"/>
    <w:rsid w:val="00C239B7"/>
    <w:rsid w:val="00C23E60"/>
    <w:rsid w:val="00C24469"/>
    <w:rsid w:val="00C24AEF"/>
    <w:rsid w:val="00C24BD3"/>
    <w:rsid w:val="00C24FF1"/>
    <w:rsid w:val="00C2526D"/>
    <w:rsid w:val="00C25690"/>
    <w:rsid w:val="00C256E0"/>
    <w:rsid w:val="00C25719"/>
    <w:rsid w:val="00C259AE"/>
    <w:rsid w:val="00C25C4A"/>
    <w:rsid w:val="00C25D9B"/>
    <w:rsid w:val="00C26086"/>
    <w:rsid w:val="00C26196"/>
    <w:rsid w:val="00C261C7"/>
    <w:rsid w:val="00C2679F"/>
    <w:rsid w:val="00C26949"/>
    <w:rsid w:val="00C26AF8"/>
    <w:rsid w:val="00C2714D"/>
    <w:rsid w:val="00C27E99"/>
    <w:rsid w:val="00C27FF2"/>
    <w:rsid w:val="00C3006A"/>
    <w:rsid w:val="00C30512"/>
    <w:rsid w:val="00C3088B"/>
    <w:rsid w:val="00C30E0A"/>
    <w:rsid w:val="00C31406"/>
    <w:rsid w:val="00C3160E"/>
    <w:rsid w:val="00C31D94"/>
    <w:rsid w:val="00C31EAD"/>
    <w:rsid w:val="00C32862"/>
    <w:rsid w:val="00C329EF"/>
    <w:rsid w:val="00C32D4D"/>
    <w:rsid w:val="00C32D9E"/>
    <w:rsid w:val="00C32E12"/>
    <w:rsid w:val="00C32F30"/>
    <w:rsid w:val="00C32FAF"/>
    <w:rsid w:val="00C3301D"/>
    <w:rsid w:val="00C3328B"/>
    <w:rsid w:val="00C335F4"/>
    <w:rsid w:val="00C33B33"/>
    <w:rsid w:val="00C340C2"/>
    <w:rsid w:val="00C3436A"/>
    <w:rsid w:val="00C3437D"/>
    <w:rsid w:val="00C34602"/>
    <w:rsid w:val="00C34DC0"/>
    <w:rsid w:val="00C34F67"/>
    <w:rsid w:val="00C35B62"/>
    <w:rsid w:val="00C35FEF"/>
    <w:rsid w:val="00C3616E"/>
    <w:rsid w:val="00C36256"/>
    <w:rsid w:val="00C36857"/>
    <w:rsid w:val="00C376F0"/>
    <w:rsid w:val="00C378CE"/>
    <w:rsid w:val="00C37CE2"/>
    <w:rsid w:val="00C37FBB"/>
    <w:rsid w:val="00C40089"/>
    <w:rsid w:val="00C400A1"/>
    <w:rsid w:val="00C40580"/>
    <w:rsid w:val="00C40685"/>
    <w:rsid w:val="00C410D9"/>
    <w:rsid w:val="00C41122"/>
    <w:rsid w:val="00C4132F"/>
    <w:rsid w:val="00C413F5"/>
    <w:rsid w:val="00C41547"/>
    <w:rsid w:val="00C41823"/>
    <w:rsid w:val="00C41962"/>
    <w:rsid w:val="00C41DAF"/>
    <w:rsid w:val="00C42212"/>
    <w:rsid w:val="00C4240C"/>
    <w:rsid w:val="00C427F0"/>
    <w:rsid w:val="00C42875"/>
    <w:rsid w:val="00C42A89"/>
    <w:rsid w:val="00C4328F"/>
    <w:rsid w:val="00C43425"/>
    <w:rsid w:val="00C434A1"/>
    <w:rsid w:val="00C43673"/>
    <w:rsid w:val="00C43707"/>
    <w:rsid w:val="00C438D7"/>
    <w:rsid w:val="00C43F59"/>
    <w:rsid w:val="00C44A1B"/>
    <w:rsid w:val="00C44A1F"/>
    <w:rsid w:val="00C44A26"/>
    <w:rsid w:val="00C45033"/>
    <w:rsid w:val="00C45292"/>
    <w:rsid w:val="00C45405"/>
    <w:rsid w:val="00C45408"/>
    <w:rsid w:val="00C4563D"/>
    <w:rsid w:val="00C45B04"/>
    <w:rsid w:val="00C45F58"/>
    <w:rsid w:val="00C460B1"/>
    <w:rsid w:val="00C46333"/>
    <w:rsid w:val="00C4659B"/>
    <w:rsid w:val="00C466EB"/>
    <w:rsid w:val="00C46965"/>
    <w:rsid w:val="00C46B82"/>
    <w:rsid w:val="00C472F0"/>
    <w:rsid w:val="00C473E4"/>
    <w:rsid w:val="00C47C6C"/>
    <w:rsid w:val="00C47DFE"/>
    <w:rsid w:val="00C47EE8"/>
    <w:rsid w:val="00C47EE9"/>
    <w:rsid w:val="00C47FD0"/>
    <w:rsid w:val="00C501DE"/>
    <w:rsid w:val="00C501EC"/>
    <w:rsid w:val="00C5046F"/>
    <w:rsid w:val="00C50852"/>
    <w:rsid w:val="00C50CBE"/>
    <w:rsid w:val="00C50DF0"/>
    <w:rsid w:val="00C50EF1"/>
    <w:rsid w:val="00C5126A"/>
    <w:rsid w:val="00C519F2"/>
    <w:rsid w:val="00C51D1F"/>
    <w:rsid w:val="00C528D1"/>
    <w:rsid w:val="00C52DE2"/>
    <w:rsid w:val="00C52E02"/>
    <w:rsid w:val="00C52F35"/>
    <w:rsid w:val="00C530B6"/>
    <w:rsid w:val="00C53330"/>
    <w:rsid w:val="00C53368"/>
    <w:rsid w:val="00C5337A"/>
    <w:rsid w:val="00C533B8"/>
    <w:rsid w:val="00C5380C"/>
    <w:rsid w:val="00C5391C"/>
    <w:rsid w:val="00C53DA9"/>
    <w:rsid w:val="00C5438F"/>
    <w:rsid w:val="00C543E5"/>
    <w:rsid w:val="00C546A8"/>
    <w:rsid w:val="00C546B3"/>
    <w:rsid w:val="00C5483D"/>
    <w:rsid w:val="00C5502B"/>
    <w:rsid w:val="00C55056"/>
    <w:rsid w:val="00C553D0"/>
    <w:rsid w:val="00C559A7"/>
    <w:rsid w:val="00C55D18"/>
    <w:rsid w:val="00C55D36"/>
    <w:rsid w:val="00C55E98"/>
    <w:rsid w:val="00C56324"/>
    <w:rsid w:val="00C5658D"/>
    <w:rsid w:val="00C565DA"/>
    <w:rsid w:val="00C565F0"/>
    <w:rsid w:val="00C56922"/>
    <w:rsid w:val="00C56A3C"/>
    <w:rsid w:val="00C56EB2"/>
    <w:rsid w:val="00C56F6F"/>
    <w:rsid w:val="00C57472"/>
    <w:rsid w:val="00C57587"/>
    <w:rsid w:val="00C57607"/>
    <w:rsid w:val="00C5772B"/>
    <w:rsid w:val="00C600A0"/>
    <w:rsid w:val="00C60220"/>
    <w:rsid w:val="00C603CE"/>
    <w:rsid w:val="00C60729"/>
    <w:rsid w:val="00C60BCC"/>
    <w:rsid w:val="00C60BEB"/>
    <w:rsid w:val="00C61211"/>
    <w:rsid w:val="00C61252"/>
    <w:rsid w:val="00C612E2"/>
    <w:rsid w:val="00C613C2"/>
    <w:rsid w:val="00C614CC"/>
    <w:rsid w:val="00C61B0C"/>
    <w:rsid w:val="00C624D1"/>
    <w:rsid w:val="00C624E3"/>
    <w:rsid w:val="00C6280A"/>
    <w:rsid w:val="00C62C70"/>
    <w:rsid w:val="00C62E1C"/>
    <w:rsid w:val="00C63081"/>
    <w:rsid w:val="00C632A0"/>
    <w:rsid w:val="00C63A95"/>
    <w:rsid w:val="00C63B1E"/>
    <w:rsid w:val="00C63C91"/>
    <w:rsid w:val="00C63E90"/>
    <w:rsid w:val="00C64045"/>
    <w:rsid w:val="00C640AF"/>
    <w:rsid w:val="00C6422D"/>
    <w:rsid w:val="00C6436B"/>
    <w:rsid w:val="00C64985"/>
    <w:rsid w:val="00C64A9B"/>
    <w:rsid w:val="00C64B3D"/>
    <w:rsid w:val="00C64E28"/>
    <w:rsid w:val="00C654FD"/>
    <w:rsid w:val="00C65B5A"/>
    <w:rsid w:val="00C65ECD"/>
    <w:rsid w:val="00C67316"/>
    <w:rsid w:val="00C67B09"/>
    <w:rsid w:val="00C67B51"/>
    <w:rsid w:val="00C67F6B"/>
    <w:rsid w:val="00C702BE"/>
    <w:rsid w:val="00C70359"/>
    <w:rsid w:val="00C705DE"/>
    <w:rsid w:val="00C70662"/>
    <w:rsid w:val="00C7085A"/>
    <w:rsid w:val="00C70871"/>
    <w:rsid w:val="00C70B9C"/>
    <w:rsid w:val="00C71509"/>
    <w:rsid w:val="00C7202C"/>
    <w:rsid w:val="00C72120"/>
    <w:rsid w:val="00C7245C"/>
    <w:rsid w:val="00C72B69"/>
    <w:rsid w:val="00C72EC9"/>
    <w:rsid w:val="00C730A5"/>
    <w:rsid w:val="00C731B9"/>
    <w:rsid w:val="00C7336F"/>
    <w:rsid w:val="00C733E5"/>
    <w:rsid w:val="00C73669"/>
    <w:rsid w:val="00C73814"/>
    <w:rsid w:val="00C73DBE"/>
    <w:rsid w:val="00C73E78"/>
    <w:rsid w:val="00C7423C"/>
    <w:rsid w:val="00C7426B"/>
    <w:rsid w:val="00C74351"/>
    <w:rsid w:val="00C743F9"/>
    <w:rsid w:val="00C74630"/>
    <w:rsid w:val="00C746AD"/>
    <w:rsid w:val="00C747EB"/>
    <w:rsid w:val="00C74A88"/>
    <w:rsid w:val="00C74C8E"/>
    <w:rsid w:val="00C74D2E"/>
    <w:rsid w:val="00C75366"/>
    <w:rsid w:val="00C7544D"/>
    <w:rsid w:val="00C75807"/>
    <w:rsid w:val="00C758BE"/>
    <w:rsid w:val="00C7606A"/>
    <w:rsid w:val="00C76501"/>
    <w:rsid w:val="00C77185"/>
    <w:rsid w:val="00C77229"/>
    <w:rsid w:val="00C77549"/>
    <w:rsid w:val="00C776EB"/>
    <w:rsid w:val="00C77D41"/>
    <w:rsid w:val="00C77DE1"/>
    <w:rsid w:val="00C77F01"/>
    <w:rsid w:val="00C80329"/>
    <w:rsid w:val="00C806F3"/>
    <w:rsid w:val="00C80785"/>
    <w:rsid w:val="00C808FA"/>
    <w:rsid w:val="00C80DDC"/>
    <w:rsid w:val="00C817F6"/>
    <w:rsid w:val="00C81925"/>
    <w:rsid w:val="00C819B0"/>
    <w:rsid w:val="00C81BCC"/>
    <w:rsid w:val="00C81FEC"/>
    <w:rsid w:val="00C82273"/>
    <w:rsid w:val="00C82355"/>
    <w:rsid w:val="00C8243C"/>
    <w:rsid w:val="00C824CC"/>
    <w:rsid w:val="00C82604"/>
    <w:rsid w:val="00C82658"/>
    <w:rsid w:val="00C829E4"/>
    <w:rsid w:val="00C82A07"/>
    <w:rsid w:val="00C8323F"/>
    <w:rsid w:val="00C8333E"/>
    <w:rsid w:val="00C836EF"/>
    <w:rsid w:val="00C83EC1"/>
    <w:rsid w:val="00C83F62"/>
    <w:rsid w:val="00C8452B"/>
    <w:rsid w:val="00C8457B"/>
    <w:rsid w:val="00C84A5E"/>
    <w:rsid w:val="00C84E17"/>
    <w:rsid w:val="00C84E58"/>
    <w:rsid w:val="00C85343"/>
    <w:rsid w:val="00C853EA"/>
    <w:rsid w:val="00C85C41"/>
    <w:rsid w:val="00C85C59"/>
    <w:rsid w:val="00C85F1C"/>
    <w:rsid w:val="00C861A0"/>
    <w:rsid w:val="00C861AC"/>
    <w:rsid w:val="00C86392"/>
    <w:rsid w:val="00C86995"/>
    <w:rsid w:val="00C86FAC"/>
    <w:rsid w:val="00C870B1"/>
    <w:rsid w:val="00C87141"/>
    <w:rsid w:val="00C872A6"/>
    <w:rsid w:val="00C87CC5"/>
    <w:rsid w:val="00C87D72"/>
    <w:rsid w:val="00C90019"/>
    <w:rsid w:val="00C90560"/>
    <w:rsid w:val="00C908E2"/>
    <w:rsid w:val="00C90A03"/>
    <w:rsid w:val="00C90CEA"/>
    <w:rsid w:val="00C90D56"/>
    <w:rsid w:val="00C90DC5"/>
    <w:rsid w:val="00C90F21"/>
    <w:rsid w:val="00C911DB"/>
    <w:rsid w:val="00C9125B"/>
    <w:rsid w:val="00C91D7F"/>
    <w:rsid w:val="00C91F4A"/>
    <w:rsid w:val="00C91F92"/>
    <w:rsid w:val="00C92078"/>
    <w:rsid w:val="00C920D7"/>
    <w:rsid w:val="00C92174"/>
    <w:rsid w:val="00C92899"/>
    <w:rsid w:val="00C928B1"/>
    <w:rsid w:val="00C92A10"/>
    <w:rsid w:val="00C92E37"/>
    <w:rsid w:val="00C934B1"/>
    <w:rsid w:val="00C93D2A"/>
    <w:rsid w:val="00C93E7F"/>
    <w:rsid w:val="00C94004"/>
    <w:rsid w:val="00C9469E"/>
    <w:rsid w:val="00C94823"/>
    <w:rsid w:val="00C94830"/>
    <w:rsid w:val="00C94EB2"/>
    <w:rsid w:val="00C9523D"/>
    <w:rsid w:val="00C95249"/>
    <w:rsid w:val="00C952C5"/>
    <w:rsid w:val="00C95341"/>
    <w:rsid w:val="00C95460"/>
    <w:rsid w:val="00C95C27"/>
    <w:rsid w:val="00C96195"/>
    <w:rsid w:val="00C961BA"/>
    <w:rsid w:val="00C9630D"/>
    <w:rsid w:val="00C9639B"/>
    <w:rsid w:val="00C9669C"/>
    <w:rsid w:val="00C96DCE"/>
    <w:rsid w:val="00C96DEC"/>
    <w:rsid w:val="00C96FEB"/>
    <w:rsid w:val="00C9769A"/>
    <w:rsid w:val="00C97761"/>
    <w:rsid w:val="00C977E8"/>
    <w:rsid w:val="00C9780D"/>
    <w:rsid w:val="00C9791E"/>
    <w:rsid w:val="00C97A45"/>
    <w:rsid w:val="00C97E4B"/>
    <w:rsid w:val="00CA00E4"/>
    <w:rsid w:val="00CA029D"/>
    <w:rsid w:val="00CA02A1"/>
    <w:rsid w:val="00CA0344"/>
    <w:rsid w:val="00CA071F"/>
    <w:rsid w:val="00CA090C"/>
    <w:rsid w:val="00CA0B91"/>
    <w:rsid w:val="00CA0CD2"/>
    <w:rsid w:val="00CA11FA"/>
    <w:rsid w:val="00CA138E"/>
    <w:rsid w:val="00CA1478"/>
    <w:rsid w:val="00CA1A5C"/>
    <w:rsid w:val="00CA1CA7"/>
    <w:rsid w:val="00CA1CD0"/>
    <w:rsid w:val="00CA2080"/>
    <w:rsid w:val="00CA227F"/>
    <w:rsid w:val="00CA237D"/>
    <w:rsid w:val="00CA25A3"/>
    <w:rsid w:val="00CA2678"/>
    <w:rsid w:val="00CA27CE"/>
    <w:rsid w:val="00CA31F9"/>
    <w:rsid w:val="00CA3254"/>
    <w:rsid w:val="00CA3392"/>
    <w:rsid w:val="00CA33B5"/>
    <w:rsid w:val="00CA36E7"/>
    <w:rsid w:val="00CA3841"/>
    <w:rsid w:val="00CA3A50"/>
    <w:rsid w:val="00CA40FB"/>
    <w:rsid w:val="00CA45C9"/>
    <w:rsid w:val="00CA4EAD"/>
    <w:rsid w:val="00CA4EC1"/>
    <w:rsid w:val="00CA520A"/>
    <w:rsid w:val="00CA5886"/>
    <w:rsid w:val="00CA58F2"/>
    <w:rsid w:val="00CA60D5"/>
    <w:rsid w:val="00CA6132"/>
    <w:rsid w:val="00CA64CE"/>
    <w:rsid w:val="00CA6610"/>
    <w:rsid w:val="00CA6971"/>
    <w:rsid w:val="00CA6A3E"/>
    <w:rsid w:val="00CA6E29"/>
    <w:rsid w:val="00CA73EA"/>
    <w:rsid w:val="00CA7447"/>
    <w:rsid w:val="00CA7B3C"/>
    <w:rsid w:val="00CB028F"/>
    <w:rsid w:val="00CB03AA"/>
    <w:rsid w:val="00CB04D7"/>
    <w:rsid w:val="00CB08D4"/>
    <w:rsid w:val="00CB08E4"/>
    <w:rsid w:val="00CB096C"/>
    <w:rsid w:val="00CB0C9B"/>
    <w:rsid w:val="00CB0F7F"/>
    <w:rsid w:val="00CB15C5"/>
    <w:rsid w:val="00CB1648"/>
    <w:rsid w:val="00CB1942"/>
    <w:rsid w:val="00CB1983"/>
    <w:rsid w:val="00CB1AF4"/>
    <w:rsid w:val="00CB1FF3"/>
    <w:rsid w:val="00CB289F"/>
    <w:rsid w:val="00CB2CF9"/>
    <w:rsid w:val="00CB2F8E"/>
    <w:rsid w:val="00CB3390"/>
    <w:rsid w:val="00CB3874"/>
    <w:rsid w:val="00CB39F8"/>
    <w:rsid w:val="00CB3A7C"/>
    <w:rsid w:val="00CB3BB2"/>
    <w:rsid w:val="00CB3F82"/>
    <w:rsid w:val="00CB408B"/>
    <w:rsid w:val="00CB418D"/>
    <w:rsid w:val="00CB4340"/>
    <w:rsid w:val="00CB4704"/>
    <w:rsid w:val="00CB48A0"/>
    <w:rsid w:val="00CB4D71"/>
    <w:rsid w:val="00CB5115"/>
    <w:rsid w:val="00CB51CA"/>
    <w:rsid w:val="00CB5322"/>
    <w:rsid w:val="00CB59DB"/>
    <w:rsid w:val="00CB613C"/>
    <w:rsid w:val="00CB62AD"/>
    <w:rsid w:val="00CB633C"/>
    <w:rsid w:val="00CB640D"/>
    <w:rsid w:val="00CB65ED"/>
    <w:rsid w:val="00CB6625"/>
    <w:rsid w:val="00CB663B"/>
    <w:rsid w:val="00CB6832"/>
    <w:rsid w:val="00CB6C9A"/>
    <w:rsid w:val="00CB710B"/>
    <w:rsid w:val="00CB7315"/>
    <w:rsid w:val="00CB7355"/>
    <w:rsid w:val="00CB741E"/>
    <w:rsid w:val="00CB74B0"/>
    <w:rsid w:val="00CB7634"/>
    <w:rsid w:val="00CB7816"/>
    <w:rsid w:val="00CB7991"/>
    <w:rsid w:val="00CB7C35"/>
    <w:rsid w:val="00CB7DB0"/>
    <w:rsid w:val="00CB7E6D"/>
    <w:rsid w:val="00CB7EE8"/>
    <w:rsid w:val="00CC00DC"/>
    <w:rsid w:val="00CC0207"/>
    <w:rsid w:val="00CC02C9"/>
    <w:rsid w:val="00CC0396"/>
    <w:rsid w:val="00CC044F"/>
    <w:rsid w:val="00CC0835"/>
    <w:rsid w:val="00CC09A9"/>
    <w:rsid w:val="00CC0E56"/>
    <w:rsid w:val="00CC0FF0"/>
    <w:rsid w:val="00CC13A5"/>
    <w:rsid w:val="00CC15E9"/>
    <w:rsid w:val="00CC1BAC"/>
    <w:rsid w:val="00CC1C50"/>
    <w:rsid w:val="00CC24EC"/>
    <w:rsid w:val="00CC2978"/>
    <w:rsid w:val="00CC2CB2"/>
    <w:rsid w:val="00CC2D28"/>
    <w:rsid w:val="00CC336E"/>
    <w:rsid w:val="00CC33ED"/>
    <w:rsid w:val="00CC35C5"/>
    <w:rsid w:val="00CC3671"/>
    <w:rsid w:val="00CC3713"/>
    <w:rsid w:val="00CC3D22"/>
    <w:rsid w:val="00CC3D83"/>
    <w:rsid w:val="00CC3EB7"/>
    <w:rsid w:val="00CC424D"/>
    <w:rsid w:val="00CC467A"/>
    <w:rsid w:val="00CC507D"/>
    <w:rsid w:val="00CC55A5"/>
    <w:rsid w:val="00CC56C0"/>
    <w:rsid w:val="00CC5787"/>
    <w:rsid w:val="00CC5A9F"/>
    <w:rsid w:val="00CC5B29"/>
    <w:rsid w:val="00CC5E86"/>
    <w:rsid w:val="00CC6137"/>
    <w:rsid w:val="00CC6392"/>
    <w:rsid w:val="00CC67C1"/>
    <w:rsid w:val="00CC68E0"/>
    <w:rsid w:val="00CC6D76"/>
    <w:rsid w:val="00CC6D92"/>
    <w:rsid w:val="00CC6F48"/>
    <w:rsid w:val="00CC7046"/>
    <w:rsid w:val="00CC71E3"/>
    <w:rsid w:val="00CC723E"/>
    <w:rsid w:val="00CC7625"/>
    <w:rsid w:val="00CC77B9"/>
    <w:rsid w:val="00CC77C5"/>
    <w:rsid w:val="00CC7A2D"/>
    <w:rsid w:val="00CC7E87"/>
    <w:rsid w:val="00CC7ECE"/>
    <w:rsid w:val="00CD0057"/>
    <w:rsid w:val="00CD0100"/>
    <w:rsid w:val="00CD05EE"/>
    <w:rsid w:val="00CD06FA"/>
    <w:rsid w:val="00CD072A"/>
    <w:rsid w:val="00CD096A"/>
    <w:rsid w:val="00CD0BDF"/>
    <w:rsid w:val="00CD0C96"/>
    <w:rsid w:val="00CD15B0"/>
    <w:rsid w:val="00CD1710"/>
    <w:rsid w:val="00CD1C32"/>
    <w:rsid w:val="00CD1E27"/>
    <w:rsid w:val="00CD1FC5"/>
    <w:rsid w:val="00CD1FDF"/>
    <w:rsid w:val="00CD2357"/>
    <w:rsid w:val="00CD24EC"/>
    <w:rsid w:val="00CD26F5"/>
    <w:rsid w:val="00CD28EE"/>
    <w:rsid w:val="00CD2AFF"/>
    <w:rsid w:val="00CD3008"/>
    <w:rsid w:val="00CD374B"/>
    <w:rsid w:val="00CD3813"/>
    <w:rsid w:val="00CD3A1C"/>
    <w:rsid w:val="00CD3DBE"/>
    <w:rsid w:val="00CD3F21"/>
    <w:rsid w:val="00CD3FF9"/>
    <w:rsid w:val="00CD4036"/>
    <w:rsid w:val="00CD432D"/>
    <w:rsid w:val="00CD4A25"/>
    <w:rsid w:val="00CD4DC8"/>
    <w:rsid w:val="00CD4F75"/>
    <w:rsid w:val="00CD5102"/>
    <w:rsid w:val="00CD5299"/>
    <w:rsid w:val="00CD59F5"/>
    <w:rsid w:val="00CD5BDD"/>
    <w:rsid w:val="00CD5CC3"/>
    <w:rsid w:val="00CD5D14"/>
    <w:rsid w:val="00CD60BF"/>
    <w:rsid w:val="00CD61E2"/>
    <w:rsid w:val="00CD643B"/>
    <w:rsid w:val="00CD6480"/>
    <w:rsid w:val="00CD6689"/>
    <w:rsid w:val="00CD6690"/>
    <w:rsid w:val="00CD66C4"/>
    <w:rsid w:val="00CD687C"/>
    <w:rsid w:val="00CD68D8"/>
    <w:rsid w:val="00CD6961"/>
    <w:rsid w:val="00CD6AE2"/>
    <w:rsid w:val="00CD6C64"/>
    <w:rsid w:val="00CD6D8A"/>
    <w:rsid w:val="00CD7190"/>
    <w:rsid w:val="00CD737A"/>
    <w:rsid w:val="00CD76DE"/>
    <w:rsid w:val="00CD77E0"/>
    <w:rsid w:val="00CD7E03"/>
    <w:rsid w:val="00CD7E58"/>
    <w:rsid w:val="00CD7EE7"/>
    <w:rsid w:val="00CE1227"/>
    <w:rsid w:val="00CE1302"/>
    <w:rsid w:val="00CE133F"/>
    <w:rsid w:val="00CE149D"/>
    <w:rsid w:val="00CE158C"/>
    <w:rsid w:val="00CE1675"/>
    <w:rsid w:val="00CE1938"/>
    <w:rsid w:val="00CE1A35"/>
    <w:rsid w:val="00CE1F61"/>
    <w:rsid w:val="00CE2897"/>
    <w:rsid w:val="00CE28BD"/>
    <w:rsid w:val="00CE294F"/>
    <w:rsid w:val="00CE2BC0"/>
    <w:rsid w:val="00CE32D2"/>
    <w:rsid w:val="00CE339C"/>
    <w:rsid w:val="00CE3E76"/>
    <w:rsid w:val="00CE41B5"/>
    <w:rsid w:val="00CE42D1"/>
    <w:rsid w:val="00CE43A9"/>
    <w:rsid w:val="00CE444B"/>
    <w:rsid w:val="00CE4582"/>
    <w:rsid w:val="00CE5B52"/>
    <w:rsid w:val="00CE639D"/>
    <w:rsid w:val="00CE65F0"/>
    <w:rsid w:val="00CE7658"/>
    <w:rsid w:val="00CE77AC"/>
    <w:rsid w:val="00CE7A15"/>
    <w:rsid w:val="00CE7A65"/>
    <w:rsid w:val="00CE7ADD"/>
    <w:rsid w:val="00CE7FF5"/>
    <w:rsid w:val="00CF0700"/>
    <w:rsid w:val="00CF07B2"/>
    <w:rsid w:val="00CF088D"/>
    <w:rsid w:val="00CF0C2A"/>
    <w:rsid w:val="00CF0C45"/>
    <w:rsid w:val="00CF0D31"/>
    <w:rsid w:val="00CF0DA6"/>
    <w:rsid w:val="00CF0EFC"/>
    <w:rsid w:val="00CF1034"/>
    <w:rsid w:val="00CF110D"/>
    <w:rsid w:val="00CF1410"/>
    <w:rsid w:val="00CF1588"/>
    <w:rsid w:val="00CF1890"/>
    <w:rsid w:val="00CF1A97"/>
    <w:rsid w:val="00CF1B89"/>
    <w:rsid w:val="00CF1D29"/>
    <w:rsid w:val="00CF24CF"/>
    <w:rsid w:val="00CF2513"/>
    <w:rsid w:val="00CF2706"/>
    <w:rsid w:val="00CF2736"/>
    <w:rsid w:val="00CF2E55"/>
    <w:rsid w:val="00CF2F7C"/>
    <w:rsid w:val="00CF338D"/>
    <w:rsid w:val="00CF38B2"/>
    <w:rsid w:val="00CF396F"/>
    <w:rsid w:val="00CF3ACC"/>
    <w:rsid w:val="00CF3B7A"/>
    <w:rsid w:val="00CF3C73"/>
    <w:rsid w:val="00CF3D27"/>
    <w:rsid w:val="00CF3ED5"/>
    <w:rsid w:val="00CF4645"/>
    <w:rsid w:val="00CF4B19"/>
    <w:rsid w:val="00CF517E"/>
    <w:rsid w:val="00CF51F4"/>
    <w:rsid w:val="00CF54F9"/>
    <w:rsid w:val="00CF5550"/>
    <w:rsid w:val="00CF558D"/>
    <w:rsid w:val="00CF5638"/>
    <w:rsid w:val="00CF586F"/>
    <w:rsid w:val="00CF5871"/>
    <w:rsid w:val="00CF5F67"/>
    <w:rsid w:val="00CF6281"/>
    <w:rsid w:val="00CF6606"/>
    <w:rsid w:val="00CF6978"/>
    <w:rsid w:val="00CF69AF"/>
    <w:rsid w:val="00CF6A0D"/>
    <w:rsid w:val="00CF6A41"/>
    <w:rsid w:val="00CF6B86"/>
    <w:rsid w:val="00CF6CB5"/>
    <w:rsid w:val="00CF7491"/>
    <w:rsid w:val="00CF7502"/>
    <w:rsid w:val="00CF7595"/>
    <w:rsid w:val="00CF7B1A"/>
    <w:rsid w:val="00CF7BBA"/>
    <w:rsid w:val="00CF7BE5"/>
    <w:rsid w:val="00D005B3"/>
    <w:rsid w:val="00D007CB"/>
    <w:rsid w:val="00D00C45"/>
    <w:rsid w:val="00D011C1"/>
    <w:rsid w:val="00D01478"/>
    <w:rsid w:val="00D015FB"/>
    <w:rsid w:val="00D01EF8"/>
    <w:rsid w:val="00D01F89"/>
    <w:rsid w:val="00D01FBE"/>
    <w:rsid w:val="00D02242"/>
    <w:rsid w:val="00D0275F"/>
    <w:rsid w:val="00D02B2F"/>
    <w:rsid w:val="00D02CC0"/>
    <w:rsid w:val="00D02D19"/>
    <w:rsid w:val="00D02FF8"/>
    <w:rsid w:val="00D030F3"/>
    <w:rsid w:val="00D038A7"/>
    <w:rsid w:val="00D04036"/>
    <w:rsid w:val="00D0436A"/>
    <w:rsid w:val="00D04B14"/>
    <w:rsid w:val="00D04FA9"/>
    <w:rsid w:val="00D0503F"/>
    <w:rsid w:val="00D055AC"/>
    <w:rsid w:val="00D05A38"/>
    <w:rsid w:val="00D05A75"/>
    <w:rsid w:val="00D05B7E"/>
    <w:rsid w:val="00D05BC7"/>
    <w:rsid w:val="00D05DA2"/>
    <w:rsid w:val="00D0606A"/>
    <w:rsid w:val="00D060A6"/>
    <w:rsid w:val="00D06725"/>
    <w:rsid w:val="00D06D4A"/>
    <w:rsid w:val="00D06F64"/>
    <w:rsid w:val="00D072EC"/>
    <w:rsid w:val="00D075F1"/>
    <w:rsid w:val="00D076C6"/>
    <w:rsid w:val="00D07C0D"/>
    <w:rsid w:val="00D07D7A"/>
    <w:rsid w:val="00D07DDD"/>
    <w:rsid w:val="00D07E1F"/>
    <w:rsid w:val="00D1083F"/>
    <w:rsid w:val="00D10A79"/>
    <w:rsid w:val="00D10B21"/>
    <w:rsid w:val="00D11396"/>
    <w:rsid w:val="00D115DD"/>
    <w:rsid w:val="00D11787"/>
    <w:rsid w:val="00D1190E"/>
    <w:rsid w:val="00D11B6B"/>
    <w:rsid w:val="00D11C40"/>
    <w:rsid w:val="00D11DCB"/>
    <w:rsid w:val="00D11EE1"/>
    <w:rsid w:val="00D12231"/>
    <w:rsid w:val="00D12741"/>
    <w:rsid w:val="00D1283F"/>
    <w:rsid w:val="00D12A1F"/>
    <w:rsid w:val="00D12BE9"/>
    <w:rsid w:val="00D13205"/>
    <w:rsid w:val="00D13344"/>
    <w:rsid w:val="00D135E6"/>
    <w:rsid w:val="00D13C3E"/>
    <w:rsid w:val="00D143EF"/>
    <w:rsid w:val="00D14812"/>
    <w:rsid w:val="00D148A6"/>
    <w:rsid w:val="00D149CC"/>
    <w:rsid w:val="00D15176"/>
    <w:rsid w:val="00D153DC"/>
    <w:rsid w:val="00D156DD"/>
    <w:rsid w:val="00D159F8"/>
    <w:rsid w:val="00D15FA6"/>
    <w:rsid w:val="00D1607A"/>
    <w:rsid w:val="00D1611B"/>
    <w:rsid w:val="00D16C6B"/>
    <w:rsid w:val="00D171A3"/>
    <w:rsid w:val="00D171C5"/>
    <w:rsid w:val="00D17DAC"/>
    <w:rsid w:val="00D20287"/>
    <w:rsid w:val="00D203B8"/>
    <w:rsid w:val="00D20B08"/>
    <w:rsid w:val="00D20B52"/>
    <w:rsid w:val="00D20EB6"/>
    <w:rsid w:val="00D20F25"/>
    <w:rsid w:val="00D21034"/>
    <w:rsid w:val="00D21171"/>
    <w:rsid w:val="00D21392"/>
    <w:rsid w:val="00D219B2"/>
    <w:rsid w:val="00D21AB6"/>
    <w:rsid w:val="00D21AB7"/>
    <w:rsid w:val="00D21E65"/>
    <w:rsid w:val="00D2229F"/>
    <w:rsid w:val="00D2297E"/>
    <w:rsid w:val="00D22C5B"/>
    <w:rsid w:val="00D22CEF"/>
    <w:rsid w:val="00D22F75"/>
    <w:rsid w:val="00D234D1"/>
    <w:rsid w:val="00D23527"/>
    <w:rsid w:val="00D236DF"/>
    <w:rsid w:val="00D23837"/>
    <w:rsid w:val="00D2444C"/>
    <w:rsid w:val="00D2445F"/>
    <w:rsid w:val="00D24908"/>
    <w:rsid w:val="00D24A93"/>
    <w:rsid w:val="00D24C7A"/>
    <w:rsid w:val="00D24E78"/>
    <w:rsid w:val="00D24FFC"/>
    <w:rsid w:val="00D25519"/>
    <w:rsid w:val="00D25571"/>
    <w:rsid w:val="00D256B5"/>
    <w:rsid w:val="00D25A7A"/>
    <w:rsid w:val="00D25C5E"/>
    <w:rsid w:val="00D261D9"/>
    <w:rsid w:val="00D265AB"/>
    <w:rsid w:val="00D26826"/>
    <w:rsid w:val="00D26C08"/>
    <w:rsid w:val="00D27296"/>
    <w:rsid w:val="00D273FD"/>
    <w:rsid w:val="00D277AF"/>
    <w:rsid w:val="00D27C9C"/>
    <w:rsid w:val="00D30088"/>
    <w:rsid w:val="00D3058A"/>
    <w:rsid w:val="00D30D75"/>
    <w:rsid w:val="00D31036"/>
    <w:rsid w:val="00D312ED"/>
    <w:rsid w:val="00D3150E"/>
    <w:rsid w:val="00D3177A"/>
    <w:rsid w:val="00D31969"/>
    <w:rsid w:val="00D31B9B"/>
    <w:rsid w:val="00D320F0"/>
    <w:rsid w:val="00D3235E"/>
    <w:rsid w:val="00D32599"/>
    <w:rsid w:val="00D326F6"/>
    <w:rsid w:val="00D32853"/>
    <w:rsid w:val="00D32D45"/>
    <w:rsid w:val="00D32E5E"/>
    <w:rsid w:val="00D3317E"/>
    <w:rsid w:val="00D33482"/>
    <w:rsid w:val="00D33779"/>
    <w:rsid w:val="00D33815"/>
    <w:rsid w:val="00D33912"/>
    <w:rsid w:val="00D33C61"/>
    <w:rsid w:val="00D33E78"/>
    <w:rsid w:val="00D34635"/>
    <w:rsid w:val="00D347CB"/>
    <w:rsid w:val="00D34A4B"/>
    <w:rsid w:val="00D34D12"/>
    <w:rsid w:val="00D34F47"/>
    <w:rsid w:val="00D35584"/>
    <w:rsid w:val="00D357FE"/>
    <w:rsid w:val="00D358E8"/>
    <w:rsid w:val="00D35991"/>
    <w:rsid w:val="00D359F9"/>
    <w:rsid w:val="00D35CC0"/>
    <w:rsid w:val="00D36182"/>
    <w:rsid w:val="00D362B9"/>
    <w:rsid w:val="00D367B1"/>
    <w:rsid w:val="00D36867"/>
    <w:rsid w:val="00D36932"/>
    <w:rsid w:val="00D36A58"/>
    <w:rsid w:val="00D36D6F"/>
    <w:rsid w:val="00D36DE8"/>
    <w:rsid w:val="00D36F45"/>
    <w:rsid w:val="00D375D5"/>
    <w:rsid w:val="00D3795E"/>
    <w:rsid w:val="00D3799B"/>
    <w:rsid w:val="00D37B3E"/>
    <w:rsid w:val="00D400D1"/>
    <w:rsid w:val="00D40191"/>
    <w:rsid w:val="00D401DC"/>
    <w:rsid w:val="00D40432"/>
    <w:rsid w:val="00D40518"/>
    <w:rsid w:val="00D4059C"/>
    <w:rsid w:val="00D4098A"/>
    <w:rsid w:val="00D40CED"/>
    <w:rsid w:val="00D40CFF"/>
    <w:rsid w:val="00D40DBC"/>
    <w:rsid w:val="00D40F95"/>
    <w:rsid w:val="00D41304"/>
    <w:rsid w:val="00D413F9"/>
    <w:rsid w:val="00D41530"/>
    <w:rsid w:val="00D41542"/>
    <w:rsid w:val="00D4163D"/>
    <w:rsid w:val="00D417A5"/>
    <w:rsid w:val="00D417DD"/>
    <w:rsid w:val="00D41C1A"/>
    <w:rsid w:val="00D420DC"/>
    <w:rsid w:val="00D42770"/>
    <w:rsid w:val="00D42954"/>
    <w:rsid w:val="00D4296F"/>
    <w:rsid w:val="00D42C57"/>
    <w:rsid w:val="00D430DE"/>
    <w:rsid w:val="00D4366C"/>
    <w:rsid w:val="00D43804"/>
    <w:rsid w:val="00D43A30"/>
    <w:rsid w:val="00D43B07"/>
    <w:rsid w:val="00D43D50"/>
    <w:rsid w:val="00D43E96"/>
    <w:rsid w:val="00D44252"/>
    <w:rsid w:val="00D44675"/>
    <w:rsid w:val="00D448CB"/>
    <w:rsid w:val="00D44A39"/>
    <w:rsid w:val="00D44E59"/>
    <w:rsid w:val="00D45232"/>
    <w:rsid w:val="00D456A4"/>
    <w:rsid w:val="00D458F7"/>
    <w:rsid w:val="00D45A3A"/>
    <w:rsid w:val="00D45AD8"/>
    <w:rsid w:val="00D45B1E"/>
    <w:rsid w:val="00D45D5E"/>
    <w:rsid w:val="00D4602D"/>
    <w:rsid w:val="00D465C4"/>
    <w:rsid w:val="00D469F2"/>
    <w:rsid w:val="00D46B3F"/>
    <w:rsid w:val="00D46E6C"/>
    <w:rsid w:val="00D470B8"/>
    <w:rsid w:val="00D4774B"/>
    <w:rsid w:val="00D478BB"/>
    <w:rsid w:val="00D47930"/>
    <w:rsid w:val="00D47A40"/>
    <w:rsid w:val="00D47AB5"/>
    <w:rsid w:val="00D47AFF"/>
    <w:rsid w:val="00D50200"/>
    <w:rsid w:val="00D508B2"/>
    <w:rsid w:val="00D5136E"/>
    <w:rsid w:val="00D519C6"/>
    <w:rsid w:val="00D51CEC"/>
    <w:rsid w:val="00D51D25"/>
    <w:rsid w:val="00D51E18"/>
    <w:rsid w:val="00D52368"/>
    <w:rsid w:val="00D524DD"/>
    <w:rsid w:val="00D52518"/>
    <w:rsid w:val="00D52AAF"/>
    <w:rsid w:val="00D52DDB"/>
    <w:rsid w:val="00D52F1E"/>
    <w:rsid w:val="00D531F0"/>
    <w:rsid w:val="00D53372"/>
    <w:rsid w:val="00D5360C"/>
    <w:rsid w:val="00D538EE"/>
    <w:rsid w:val="00D538FD"/>
    <w:rsid w:val="00D53D85"/>
    <w:rsid w:val="00D53DD1"/>
    <w:rsid w:val="00D5408D"/>
    <w:rsid w:val="00D54700"/>
    <w:rsid w:val="00D55618"/>
    <w:rsid w:val="00D55CCB"/>
    <w:rsid w:val="00D5661C"/>
    <w:rsid w:val="00D56622"/>
    <w:rsid w:val="00D5663F"/>
    <w:rsid w:val="00D568A8"/>
    <w:rsid w:val="00D5694F"/>
    <w:rsid w:val="00D5699D"/>
    <w:rsid w:val="00D56E2B"/>
    <w:rsid w:val="00D56F13"/>
    <w:rsid w:val="00D56F37"/>
    <w:rsid w:val="00D56F40"/>
    <w:rsid w:val="00D571EE"/>
    <w:rsid w:val="00D5747D"/>
    <w:rsid w:val="00D577F4"/>
    <w:rsid w:val="00D57812"/>
    <w:rsid w:val="00D57852"/>
    <w:rsid w:val="00D57C6C"/>
    <w:rsid w:val="00D60312"/>
    <w:rsid w:val="00D60423"/>
    <w:rsid w:val="00D60914"/>
    <w:rsid w:val="00D60AED"/>
    <w:rsid w:val="00D60C07"/>
    <w:rsid w:val="00D60D66"/>
    <w:rsid w:val="00D60E3E"/>
    <w:rsid w:val="00D60FFA"/>
    <w:rsid w:val="00D611E8"/>
    <w:rsid w:val="00D614E3"/>
    <w:rsid w:val="00D61558"/>
    <w:rsid w:val="00D6181B"/>
    <w:rsid w:val="00D61E5D"/>
    <w:rsid w:val="00D61EE3"/>
    <w:rsid w:val="00D62106"/>
    <w:rsid w:val="00D62177"/>
    <w:rsid w:val="00D621DC"/>
    <w:rsid w:val="00D6232A"/>
    <w:rsid w:val="00D62721"/>
    <w:rsid w:val="00D62A67"/>
    <w:rsid w:val="00D62B04"/>
    <w:rsid w:val="00D62E16"/>
    <w:rsid w:val="00D63049"/>
    <w:rsid w:val="00D63133"/>
    <w:rsid w:val="00D632F3"/>
    <w:rsid w:val="00D63CBB"/>
    <w:rsid w:val="00D643C0"/>
    <w:rsid w:val="00D64A65"/>
    <w:rsid w:val="00D64ECD"/>
    <w:rsid w:val="00D65017"/>
    <w:rsid w:val="00D6518C"/>
    <w:rsid w:val="00D6537C"/>
    <w:rsid w:val="00D658F8"/>
    <w:rsid w:val="00D66080"/>
    <w:rsid w:val="00D665A6"/>
    <w:rsid w:val="00D666D4"/>
    <w:rsid w:val="00D66A83"/>
    <w:rsid w:val="00D66B9D"/>
    <w:rsid w:val="00D66D29"/>
    <w:rsid w:val="00D66D3A"/>
    <w:rsid w:val="00D66EB5"/>
    <w:rsid w:val="00D67055"/>
    <w:rsid w:val="00D670F8"/>
    <w:rsid w:val="00D67118"/>
    <w:rsid w:val="00D67138"/>
    <w:rsid w:val="00D67412"/>
    <w:rsid w:val="00D674DA"/>
    <w:rsid w:val="00D676BF"/>
    <w:rsid w:val="00D67955"/>
    <w:rsid w:val="00D679BA"/>
    <w:rsid w:val="00D67A90"/>
    <w:rsid w:val="00D67F93"/>
    <w:rsid w:val="00D7037A"/>
    <w:rsid w:val="00D7068D"/>
    <w:rsid w:val="00D70A7A"/>
    <w:rsid w:val="00D70BA4"/>
    <w:rsid w:val="00D70E5F"/>
    <w:rsid w:val="00D7108C"/>
    <w:rsid w:val="00D710E9"/>
    <w:rsid w:val="00D71317"/>
    <w:rsid w:val="00D71479"/>
    <w:rsid w:val="00D715EE"/>
    <w:rsid w:val="00D71656"/>
    <w:rsid w:val="00D71AD0"/>
    <w:rsid w:val="00D71F9D"/>
    <w:rsid w:val="00D721C6"/>
    <w:rsid w:val="00D7240D"/>
    <w:rsid w:val="00D726EB"/>
    <w:rsid w:val="00D72B02"/>
    <w:rsid w:val="00D72D39"/>
    <w:rsid w:val="00D7314A"/>
    <w:rsid w:val="00D73278"/>
    <w:rsid w:val="00D73753"/>
    <w:rsid w:val="00D7377B"/>
    <w:rsid w:val="00D7390C"/>
    <w:rsid w:val="00D73948"/>
    <w:rsid w:val="00D73DA6"/>
    <w:rsid w:val="00D74763"/>
    <w:rsid w:val="00D74DDF"/>
    <w:rsid w:val="00D75243"/>
    <w:rsid w:val="00D75273"/>
    <w:rsid w:val="00D75EB5"/>
    <w:rsid w:val="00D76CF7"/>
    <w:rsid w:val="00D76E8D"/>
    <w:rsid w:val="00D7741B"/>
    <w:rsid w:val="00D77742"/>
    <w:rsid w:val="00D77F02"/>
    <w:rsid w:val="00D8027D"/>
    <w:rsid w:val="00D80340"/>
    <w:rsid w:val="00D8092E"/>
    <w:rsid w:val="00D80CD1"/>
    <w:rsid w:val="00D80D25"/>
    <w:rsid w:val="00D81075"/>
    <w:rsid w:val="00D811A0"/>
    <w:rsid w:val="00D815CA"/>
    <w:rsid w:val="00D81641"/>
    <w:rsid w:val="00D8180F"/>
    <w:rsid w:val="00D81D03"/>
    <w:rsid w:val="00D824FB"/>
    <w:rsid w:val="00D8270C"/>
    <w:rsid w:val="00D827B3"/>
    <w:rsid w:val="00D82976"/>
    <w:rsid w:val="00D829DC"/>
    <w:rsid w:val="00D82A2E"/>
    <w:rsid w:val="00D82A40"/>
    <w:rsid w:val="00D82E63"/>
    <w:rsid w:val="00D83171"/>
    <w:rsid w:val="00D831E3"/>
    <w:rsid w:val="00D832C1"/>
    <w:rsid w:val="00D835FF"/>
    <w:rsid w:val="00D83AF2"/>
    <w:rsid w:val="00D83B79"/>
    <w:rsid w:val="00D83C86"/>
    <w:rsid w:val="00D83D61"/>
    <w:rsid w:val="00D83F8A"/>
    <w:rsid w:val="00D84220"/>
    <w:rsid w:val="00D842B7"/>
    <w:rsid w:val="00D84333"/>
    <w:rsid w:val="00D844A7"/>
    <w:rsid w:val="00D847B4"/>
    <w:rsid w:val="00D84874"/>
    <w:rsid w:val="00D84B88"/>
    <w:rsid w:val="00D84BC5"/>
    <w:rsid w:val="00D84CE0"/>
    <w:rsid w:val="00D84F93"/>
    <w:rsid w:val="00D85769"/>
    <w:rsid w:val="00D857EE"/>
    <w:rsid w:val="00D85923"/>
    <w:rsid w:val="00D85EA3"/>
    <w:rsid w:val="00D861C3"/>
    <w:rsid w:val="00D8624F"/>
    <w:rsid w:val="00D862BE"/>
    <w:rsid w:val="00D8678F"/>
    <w:rsid w:val="00D86E75"/>
    <w:rsid w:val="00D87210"/>
    <w:rsid w:val="00D877A2"/>
    <w:rsid w:val="00D87869"/>
    <w:rsid w:val="00D904A8"/>
    <w:rsid w:val="00D90714"/>
    <w:rsid w:val="00D90A58"/>
    <w:rsid w:val="00D90BA7"/>
    <w:rsid w:val="00D90F80"/>
    <w:rsid w:val="00D91153"/>
    <w:rsid w:val="00D911F6"/>
    <w:rsid w:val="00D912D8"/>
    <w:rsid w:val="00D91805"/>
    <w:rsid w:val="00D9188D"/>
    <w:rsid w:val="00D91A48"/>
    <w:rsid w:val="00D91C4E"/>
    <w:rsid w:val="00D91DEA"/>
    <w:rsid w:val="00D922C4"/>
    <w:rsid w:val="00D92879"/>
    <w:rsid w:val="00D92CAF"/>
    <w:rsid w:val="00D92DED"/>
    <w:rsid w:val="00D92E0C"/>
    <w:rsid w:val="00D9352E"/>
    <w:rsid w:val="00D93601"/>
    <w:rsid w:val="00D93879"/>
    <w:rsid w:val="00D93E7D"/>
    <w:rsid w:val="00D9426D"/>
    <w:rsid w:val="00D94366"/>
    <w:rsid w:val="00D9477F"/>
    <w:rsid w:val="00D947C5"/>
    <w:rsid w:val="00D94934"/>
    <w:rsid w:val="00D951BC"/>
    <w:rsid w:val="00D9538D"/>
    <w:rsid w:val="00D963B0"/>
    <w:rsid w:val="00D96588"/>
    <w:rsid w:val="00D966C3"/>
    <w:rsid w:val="00D968EB"/>
    <w:rsid w:val="00D96F64"/>
    <w:rsid w:val="00D973E1"/>
    <w:rsid w:val="00D973EA"/>
    <w:rsid w:val="00D97806"/>
    <w:rsid w:val="00DA0131"/>
    <w:rsid w:val="00DA05CF"/>
    <w:rsid w:val="00DA071A"/>
    <w:rsid w:val="00DA0723"/>
    <w:rsid w:val="00DA0BA0"/>
    <w:rsid w:val="00DA10AF"/>
    <w:rsid w:val="00DA1131"/>
    <w:rsid w:val="00DA11A3"/>
    <w:rsid w:val="00DA150C"/>
    <w:rsid w:val="00DA1BBD"/>
    <w:rsid w:val="00DA1EB5"/>
    <w:rsid w:val="00DA301F"/>
    <w:rsid w:val="00DA30EF"/>
    <w:rsid w:val="00DA38A7"/>
    <w:rsid w:val="00DA3B23"/>
    <w:rsid w:val="00DA3F09"/>
    <w:rsid w:val="00DA3F81"/>
    <w:rsid w:val="00DA3FA6"/>
    <w:rsid w:val="00DA427B"/>
    <w:rsid w:val="00DA43A3"/>
    <w:rsid w:val="00DA43E1"/>
    <w:rsid w:val="00DA4544"/>
    <w:rsid w:val="00DA4674"/>
    <w:rsid w:val="00DA4713"/>
    <w:rsid w:val="00DA479E"/>
    <w:rsid w:val="00DA48FB"/>
    <w:rsid w:val="00DA49AC"/>
    <w:rsid w:val="00DA4CF1"/>
    <w:rsid w:val="00DA4D68"/>
    <w:rsid w:val="00DA4E10"/>
    <w:rsid w:val="00DA5364"/>
    <w:rsid w:val="00DA53BD"/>
    <w:rsid w:val="00DA5529"/>
    <w:rsid w:val="00DA57F1"/>
    <w:rsid w:val="00DA5AED"/>
    <w:rsid w:val="00DA5D89"/>
    <w:rsid w:val="00DA6013"/>
    <w:rsid w:val="00DA6169"/>
    <w:rsid w:val="00DA63E7"/>
    <w:rsid w:val="00DA6539"/>
    <w:rsid w:val="00DA67F2"/>
    <w:rsid w:val="00DA6BE3"/>
    <w:rsid w:val="00DA723C"/>
    <w:rsid w:val="00DA726C"/>
    <w:rsid w:val="00DA7867"/>
    <w:rsid w:val="00DA7BC0"/>
    <w:rsid w:val="00DA7D38"/>
    <w:rsid w:val="00DA7E78"/>
    <w:rsid w:val="00DA7E79"/>
    <w:rsid w:val="00DA7EA6"/>
    <w:rsid w:val="00DB0533"/>
    <w:rsid w:val="00DB0789"/>
    <w:rsid w:val="00DB0A8A"/>
    <w:rsid w:val="00DB0B64"/>
    <w:rsid w:val="00DB0CD5"/>
    <w:rsid w:val="00DB0F12"/>
    <w:rsid w:val="00DB0F69"/>
    <w:rsid w:val="00DB108D"/>
    <w:rsid w:val="00DB1510"/>
    <w:rsid w:val="00DB1AB0"/>
    <w:rsid w:val="00DB1D0B"/>
    <w:rsid w:val="00DB1DAB"/>
    <w:rsid w:val="00DB1E72"/>
    <w:rsid w:val="00DB2165"/>
    <w:rsid w:val="00DB218C"/>
    <w:rsid w:val="00DB21B8"/>
    <w:rsid w:val="00DB247B"/>
    <w:rsid w:val="00DB2940"/>
    <w:rsid w:val="00DB2A01"/>
    <w:rsid w:val="00DB32DE"/>
    <w:rsid w:val="00DB332F"/>
    <w:rsid w:val="00DB3484"/>
    <w:rsid w:val="00DB3932"/>
    <w:rsid w:val="00DB3AF9"/>
    <w:rsid w:val="00DB3BEC"/>
    <w:rsid w:val="00DB40F1"/>
    <w:rsid w:val="00DB4BB7"/>
    <w:rsid w:val="00DB4BBD"/>
    <w:rsid w:val="00DB4C91"/>
    <w:rsid w:val="00DB51EA"/>
    <w:rsid w:val="00DB5201"/>
    <w:rsid w:val="00DB52DB"/>
    <w:rsid w:val="00DB56B5"/>
    <w:rsid w:val="00DB59CA"/>
    <w:rsid w:val="00DB5AB6"/>
    <w:rsid w:val="00DB5ABE"/>
    <w:rsid w:val="00DB5D27"/>
    <w:rsid w:val="00DB5DB9"/>
    <w:rsid w:val="00DB5FEE"/>
    <w:rsid w:val="00DB6257"/>
    <w:rsid w:val="00DB62C2"/>
    <w:rsid w:val="00DB6427"/>
    <w:rsid w:val="00DB65A9"/>
    <w:rsid w:val="00DB6630"/>
    <w:rsid w:val="00DB6925"/>
    <w:rsid w:val="00DB6E60"/>
    <w:rsid w:val="00DB79D0"/>
    <w:rsid w:val="00DB7C2C"/>
    <w:rsid w:val="00DB7C53"/>
    <w:rsid w:val="00DC00AE"/>
    <w:rsid w:val="00DC0E06"/>
    <w:rsid w:val="00DC0E45"/>
    <w:rsid w:val="00DC0E70"/>
    <w:rsid w:val="00DC1020"/>
    <w:rsid w:val="00DC13EF"/>
    <w:rsid w:val="00DC16E7"/>
    <w:rsid w:val="00DC1894"/>
    <w:rsid w:val="00DC1A06"/>
    <w:rsid w:val="00DC1BDB"/>
    <w:rsid w:val="00DC1DDF"/>
    <w:rsid w:val="00DC1EFE"/>
    <w:rsid w:val="00DC1F71"/>
    <w:rsid w:val="00DC21FE"/>
    <w:rsid w:val="00DC22D1"/>
    <w:rsid w:val="00DC2C9C"/>
    <w:rsid w:val="00DC2E39"/>
    <w:rsid w:val="00DC2E8A"/>
    <w:rsid w:val="00DC32D3"/>
    <w:rsid w:val="00DC33D3"/>
    <w:rsid w:val="00DC3894"/>
    <w:rsid w:val="00DC3B0B"/>
    <w:rsid w:val="00DC3E1F"/>
    <w:rsid w:val="00DC3F06"/>
    <w:rsid w:val="00DC4162"/>
    <w:rsid w:val="00DC42E2"/>
    <w:rsid w:val="00DC438D"/>
    <w:rsid w:val="00DC4597"/>
    <w:rsid w:val="00DC4950"/>
    <w:rsid w:val="00DC4CAF"/>
    <w:rsid w:val="00DC4D8A"/>
    <w:rsid w:val="00DC4F55"/>
    <w:rsid w:val="00DC5082"/>
    <w:rsid w:val="00DC5321"/>
    <w:rsid w:val="00DC54D2"/>
    <w:rsid w:val="00DC5561"/>
    <w:rsid w:val="00DC56F6"/>
    <w:rsid w:val="00DC5880"/>
    <w:rsid w:val="00DC5C77"/>
    <w:rsid w:val="00DC5F08"/>
    <w:rsid w:val="00DC635A"/>
    <w:rsid w:val="00DC63C9"/>
    <w:rsid w:val="00DC6B99"/>
    <w:rsid w:val="00DC6DAE"/>
    <w:rsid w:val="00DC70C3"/>
    <w:rsid w:val="00DC7231"/>
    <w:rsid w:val="00DD0069"/>
    <w:rsid w:val="00DD016C"/>
    <w:rsid w:val="00DD050D"/>
    <w:rsid w:val="00DD06E8"/>
    <w:rsid w:val="00DD0956"/>
    <w:rsid w:val="00DD0E6A"/>
    <w:rsid w:val="00DD0FA9"/>
    <w:rsid w:val="00DD1144"/>
    <w:rsid w:val="00DD132D"/>
    <w:rsid w:val="00DD14FD"/>
    <w:rsid w:val="00DD161C"/>
    <w:rsid w:val="00DD1B34"/>
    <w:rsid w:val="00DD1B5D"/>
    <w:rsid w:val="00DD20A0"/>
    <w:rsid w:val="00DD24F2"/>
    <w:rsid w:val="00DD273B"/>
    <w:rsid w:val="00DD2BBA"/>
    <w:rsid w:val="00DD2FC3"/>
    <w:rsid w:val="00DD3203"/>
    <w:rsid w:val="00DD39C2"/>
    <w:rsid w:val="00DD3A6F"/>
    <w:rsid w:val="00DD4564"/>
    <w:rsid w:val="00DD4697"/>
    <w:rsid w:val="00DD48BD"/>
    <w:rsid w:val="00DD57A5"/>
    <w:rsid w:val="00DD5B27"/>
    <w:rsid w:val="00DD5B77"/>
    <w:rsid w:val="00DD5CE0"/>
    <w:rsid w:val="00DD5E2C"/>
    <w:rsid w:val="00DD63CF"/>
    <w:rsid w:val="00DD66B0"/>
    <w:rsid w:val="00DD68CB"/>
    <w:rsid w:val="00DD6AFF"/>
    <w:rsid w:val="00DD6D05"/>
    <w:rsid w:val="00DD716D"/>
    <w:rsid w:val="00DD72DC"/>
    <w:rsid w:val="00DD72E8"/>
    <w:rsid w:val="00DD73B3"/>
    <w:rsid w:val="00DD74CB"/>
    <w:rsid w:val="00DD77D4"/>
    <w:rsid w:val="00DD7832"/>
    <w:rsid w:val="00DD7D16"/>
    <w:rsid w:val="00DD7DB9"/>
    <w:rsid w:val="00DE0470"/>
    <w:rsid w:val="00DE0CA0"/>
    <w:rsid w:val="00DE14FC"/>
    <w:rsid w:val="00DE173F"/>
    <w:rsid w:val="00DE1902"/>
    <w:rsid w:val="00DE1AD2"/>
    <w:rsid w:val="00DE241F"/>
    <w:rsid w:val="00DE247C"/>
    <w:rsid w:val="00DE26A6"/>
    <w:rsid w:val="00DE26CE"/>
    <w:rsid w:val="00DE26E7"/>
    <w:rsid w:val="00DE2B3B"/>
    <w:rsid w:val="00DE2C7F"/>
    <w:rsid w:val="00DE2CE6"/>
    <w:rsid w:val="00DE2CE9"/>
    <w:rsid w:val="00DE2F4F"/>
    <w:rsid w:val="00DE3262"/>
    <w:rsid w:val="00DE355D"/>
    <w:rsid w:val="00DE3619"/>
    <w:rsid w:val="00DE3643"/>
    <w:rsid w:val="00DE3FCD"/>
    <w:rsid w:val="00DE43DC"/>
    <w:rsid w:val="00DE47ED"/>
    <w:rsid w:val="00DE47F6"/>
    <w:rsid w:val="00DE4904"/>
    <w:rsid w:val="00DE4A0C"/>
    <w:rsid w:val="00DE4C91"/>
    <w:rsid w:val="00DE4E6C"/>
    <w:rsid w:val="00DE4EAA"/>
    <w:rsid w:val="00DE514D"/>
    <w:rsid w:val="00DE51E9"/>
    <w:rsid w:val="00DE53B5"/>
    <w:rsid w:val="00DE5AF2"/>
    <w:rsid w:val="00DE5BD6"/>
    <w:rsid w:val="00DE623E"/>
    <w:rsid w:val="00DE632B"/>
    <w:rsid w:val="00DE64B9"/>
    <w:rsid w:val="00DE6747"/>
    <w:rsid w:val="00DE6C10"/>
    <w:rsid w:val="00DE6EEA"/>
    <w:rsid w:val="00DE6FE9"/>
    <w:rsid w:val="00DE7227"/>
    <w:rsid w:val="00DE7347"/>
    <w:rsid w:val="00DE750B"/>
    <w:rsid w:val="00DE7AD8"/>
    <w:rsid w:val="00DE7B25"/>
    <w:rsid w:val="00DE7C7D"/>
    <w:rsid w:val="00DE7E6C"/>
    <w:rsid w:val="00DE7E9D"/>
    <w:rsid w:val="00DF007C"/>
    <w:rsid w:val="00DF09FF"/>
    <w:rsid w:val="00DF0BA1"/>
    <w:rsid w:val="00DF0BCB"/>
    <w:rsid w:val="00DF0DF8"/>
    <w:rsid w:val="00DF0E28"/>
    <w:rsid w:val="00DF0EEF"/>
    <w:rsid w:val="00DF111D"/>
    <w:rsid w:val="00DF16D7"/>
    <w:rsid w:val="00DF17B1"/>
    <w:rsid w:val="00DF1BA5"/>
    <w:rsid w:val="00DF1D05"/>
    <w:rsid w:val="00DF2276"/>
    <w:rsid w:val="00DF2776"/>
    <w:rsid w:val="00DF2B26"/>
    <w:rsid w:val="00DF2DFE"/>
    <w:rsid w:val="00DF2E18"/>
    <w:rsid w:val="00DF2F70"/>
    <w:rsid w:val="00DF2FCB"/>
    <w:rsid w:val="00DF35F3"/>
    <w:rsid w:val="00DF3839"/>
    <w:rsid w:val="00DF38D1"/>
    <w:rsid w:val="00DF3BB1"/>
    <w:rsid w:val="00DF3BEA"/>
    <w:rsid w:val="00DF3EE7"/>
    <w:rsid w:val="00DF405D"/>
    <w:rsid w:val="00DF4179"/>
    <w:rsid w:val="00DF427E"/>
    <w:rsid w:val="00DF44A1"/>
    <w:rsid w:val="00DF4ACB"/>
    <w:rsid w:val="00DF4F1D"/>
    <w:rsid w:val="00DF4F87"/>
    <w:rsid w:val="00DF5081"/>
    <w:rsid w:val="00DF5344"/>
    <w:rsid w:val="00DF58C0"/>
    <w:rsid w:val="00DF5C43"/>
    <w:rsid w:val="00DF5EF0"/>
    <w:rsid w:val="00DF6558"/>
    <w:rsid w:val="00DF6A2B"/>
    <w:rsid w:val="00DF6A7B"/>
    <w:rsid w:val="00DF71B8"/>
    <w:rsid w:val="00DF7479"/>
    <w:rsid w:val="00DF7CD8"/>
    <w:rsid w:val="00E000F2"/>
    <w:rsid w:val="00E001C0"/>
    <w:rsid w:val="00E00528"/>
    <w:rsid w:val="00E007C3"/>
    <w:rsid w:val="00E00BD0"/>
    <w:rsid w:val="00E00E40"/>
    <w:rsid w:val="00E01C9A"/>
    <w:rsid w:val="00E02010"/>
    <w:rsid w:val="00E02824"/>
    <w:rsid w:val="00E0290F"/>
    <w:rsid w:val="00E02F7A"/>
    <w:rsid w:val="00E0303B"/>
    <w:rsid w:val="00E0397F"/>
    <w:rsid w:val="00E03A79"/>
    <w:rsid w:val="00E03AEE"/>
    <w:rsid w:val="00E040D3"/>
    <w:rsid w:val="00E043EF"/>
    <w:rsid w:val="00E04539"/>
    <w:rsid w:val="00E0470A"/>
    <w:rsid w:val="00E048E4"/>
    <w:rsid w:val="00E04BA6"/>
    <w:rsid w:val="00E04CF9"/>
    <w:rsid w:val="00E04F03"/>
    <w:rsid w:val="00E05103"/>
    <w:rsid w:val="00E051EC"/>
    <w:rsid w:val="00E05387"/>
    <w:rsid w:val="00E054B8"/>
    <w:rsid w:val="00E054D9"/>
    <w:rsid w:val="00E0561D"/>
    <w:rsid w:val="00E05A4E"/>
    <w:rsid w:val="00E05CC0"/>
    <w:rsid w:val="00E05CE5"/>
    <w:rsid w:val="00E05CED"/>
    <w:rsid w:val="00E05F5A"/>
    <w:rsid w:val="00E06009"/>
    <w:rsid w:val="00E060D7"/>
    <w:rsid w:val="00E06266"/>
    <w:rsid w:val="00E0628D"/>
    <w:rsid w:val="00E06A0A"/>
    <w:rsid w:val="00E06BB0"/>
    <w:rsid w:val="00E06ED8"/>
    <w:rsid w:val="00E07100"/>
    <w:rsid w:val="00E072A8"/>
    <w:rsid w:val="00E0742D"/>
    <w:rsid w:val="00E077B4"/>
    <w:rsid w:val="00E078AC"/>
    <w:rsid w:val="00E07A73"/>
    <w:rsid w:val="00E07C83"/>
    <w:rsid w:val="00E07CAE"/>
    <w:rsid w:val="00E07D1C"/>
    <w:rsid w:val="00E07E1F"/>
    <w:rsid w:val="00E101D9"/>
    <w:rsid w:val="00E1051B"/>
    <w:rsid w:val="00E1071D"/>
    <w:rsid w:val="00E10A1D"/>
    <w:rsid w:val="00E10AEB"/>
    <w:rsid w:val="00E10BBF"/>
    <w:rsid w:val="00E10D6D"/>
    <w:rsid w:val="00E10E6D"/>
    <w:rsid w:val="00E10EC2"/>
    <w:rsid w:val="00E11160"/>
    <w:rsid w:val="00E11682"/>
    <w:rsid w:val="00E11734"/>
    <w:rsid w:val="00E11799"/>
    <w:rsid w:val="00E11A9B"/>
    <w:rsid w:val="00E11AB5"/>
    <w:rsid w:val="00E125C3"/>
    <w:rsid w:val="00E125F9"/>
    <w:rsid w:val="00E1261C"/>
    <w:rsid w:val="00E1267D"/>
    <w:rsid w:val="00E1270E"/>
    <w:rsid w:val="00E1276A"/>
    <w:rsid w:val="00E12DC2"/>
    <w:rsid w:val="00E12FCC"/>
    <w:rsid w:val="00E1304C"/>
    <w:rsid w:val="00E132FA"/>
    <w:rsid w:val="00E13797"/>
    <w:rsid w:val="00E13B1C"/>
    <w:rsid w:val="00E14043"/>
    <w:rsid w:val="00E141D1"/>
    <w:rsid w:val="00E14209"/>
    <w:rsid w:val="00E14419"/>
    <w:rsid w:val="00E14702"/>
    <w:rsid w:val="00E149B0"/>
    <w:rsid w:val="00E14B1C"/>
    <w:rsid w:val="00E14EE6"/>
    <w:rsid w:val="00E15055"/>
    <w:rsid w:val="00E158AD"/>
    <w:rsid w:val="00E159F2"/>
    <w:rsid w:val="00E159F5"/>
    <w:rsid w:val="00E15ACC"/>
    <w:rsid w:val="00E15BC5"/>
    <w:rsid w:val="00E15C9A"/>
    <w:rsid w:val="00E15E2C"/>
    <w:rsid w:val="00E16326"/>
    <w:rsid w:val="00E165A4"/>
    <w:rsid w:val="00E166B9"/>
    <w:rsid w:val="00E16FC0"/>
    <w:rsid w:val="00E17B89"/>
    <w:rsid w:val="00E17C0B"/>
    <w:rsid w:val="00E17C95"/>
    <w:rsid w:val="00E17D0B"/>
    <w:rsid w:val="00E2003D"/>
    <w:rsid w:val="00E202CD"/>
    <w:rsid w:val="00E204EE"/>
    <w:rsid w:val="00E20888"/>
    <w:rsid w:val="00E20970"/>
    <w:rsid w:val="00E20ADD"/>
    <w:rsid w:val="00E20BAE"/>
    <w:rsid w:val="00E20C93"/>
    <w:rsid w:val="00E218A0"/>
    <w:rsid w:val="00E21A7C"/>
    <w:rsid w:val="00E21A88"/>
    <w:rsid w:val="00E21ACA"/>
    <w:rsid w:val="00E21F7F"/>
    <w:rsid w:val="00E225B3"/>
    <w:rsid w:val="00E22658"/>
    <w:rsid w:val="00E22709"/>
    <w:rsid w:val="00E229D6"/>
    <w:rsid w:val="00E229DC"/>
    <w:rsid w:val="00E22F48"/>
    <w:rsid w:val="00E23983"/>
    <w:rsid w:val="00E23B30"/>
    <w:rsid w:val="00E23C83"/>
    <w:rsid w:val="00E23E44"/>
    <w:rsid w:val="00E23F06"/>
    <w:rsid w:val="00E2404B"/>
    <w:rsid w:val="00E2432C"/>
    <w:rsid w:val="00E24CD1"/>
    <w:rsid w:val="00E25260"/>
    <w:rsid w:val="00E255F1"/>
    <w:rsid w:val="00E256E9"/>
    <w:rsid w:val="00E2581E"/>
    <w:rsid w:val="00E25B69"/>
    <w:rsid w:val="00E25B70"/>
    <w:rsid w:val="00E25C1F"/>
    <w:rsid w:val="00E25C32"/>
    <w:rsid w:val="00E25DA4"/>
    <w:rsid w:val="00E25E1F"/>
    <w:rsid w:val="00E2611D"/>
    <w:rsid w:val="00E2629B"/>
    <w:rsid w:val="00E267BB"/>
    <w:rsid w:val="00E2685C"/>
    <w:rsid w:val="00E268B7"/>
    <w:rsid w:val="00E272F0"/>
    <w:rsid w:val="00E278AA"/>
    <w:rsid w:val="00E27953"/>
    <w:rsid w:val="00E27A17"/>
    <w:rsid w:val="00E27BDA"/>
    <w:rsid w:val="00E27C9E"/>
    <w:rsid w:val="00E27F7E"/>
    <w:rsid w:val="00E30016"/>
    <w:rsid w:val="00E304DF"/>
    <w:rsid w:val="00E30558"/>
    <w:rsid w:val="00E30D5D"/>
    <w:rsid w:val="00E30DEF"/>
    <w:rsid w:val="00E30E4D"/>
    <w:rsid w:val="00E311B0"/>
    <w:rsid w:val="00E315DE"/>
    <w:rsid w:val="00E319C7"/>
    <w:rsid w:val="00E31A4F"/>
    <w:rsid w:val="00E31DF2"/>
    <w:rsid w:val="00E31E7E"/>
    <w:rsid w:val="00E327CA"/>
    <w:rsid w:val="00E32F3C"/>
    <w:rsid w:val="00E3302B"/>
    <w:rsid w:val="00E33538"/>
    <w:rsid w:val="00E3389F"/>
    <w:rsid w:val="00E33B4D"/>
    <w:rsid w:val="00E34156"/>
    <w:rsid w:val="00E341D7"/>
    <w:rsid w:val="00E341FC"/>
    <w:rsid w:val="00E34363"/>
    <w:rsid w:val="00E3455C"/>
    <w:rsid w:val="00E34A2B"/>
    <w:rsid w:val="00E35016"/>
    <w:rsid w:val="00E35192"/>
    <w:rsid w:val="00E351E7"/>
    <w:rsid w:val="00E35350"/>
    <w:rsid w:val="00E3565C"/>
    <w:rsid w:val="00E35799"/>
    <w:rsid w:val="00E357CE"/>
    <w:rsid w:val="00E35F36"/>
    <w:rsid w:val="00E36321"/>
    <w:rsid w:val="00E36397"/>
    <w:rsid w:val="00E3647B"/>
    <w:rsid w:val="00E365EC"/>
    <w:rsid w:val="00E36800"/>
    <w:rsid w:val="00E36BB8"/>
    <w:rsid w:val="00E36FCB"/>
    <w:rsid w:val="00E37110"/>
    <w:rsid w:val="00E3727A"/>
    <w:rsid w:val="00E40161"/>
    <w:rsid w:val="00E4028C"/>
    <w:rsid w:val="00E40571"/>
    <w:rsid w:val="00E406EF"/>
    <w:rsid w:val="00E407A4"/>
    <w:rsid w:val="00E4102B"/>
    <w:rsid w:val="00E4149F"/>
    <w:rsid w:val="00E41803"/>
    <w:rsid w:val="00E41A84"/>
    <w:rsid w:val="00E41C4B"/>
    <w:rsid w:val="00E41E4C"/>
    <w:rsid w:val="00E41E5B"/>
    <w:rsid w:val="00E41F8B"/>
    <w:rsid w:val="00E4224F"/>
    <w:rsid w:val="00E423E8"/>
    <w:rsid w:val="00E42AB6"/>
    <w:rsid w:val="00E42B7F"/>
    <w:rsid w:val="00E42E3E"/>
    <w:rsid w:val="00E42EA3"/>
    <w:rsid w:val="00E43062"/>
    <w:rsid w:val="00E43560"/>
    <w:rsid w:val="00E43923"/>
    <w:rsid w:val="00E43B25"/>
    <w:rsid w:val="00E43B3E"/>
    <w:rsid w:val="00E43D11"/>
    <w:rsid w:val="00E43D13"/>
    <w:rsid w:val="00E43D9F"/>
    <w:rsid w:val="00E4435A"/>
    <w:rsid w:val="00E44697"/>
    <w:rsid w:val="00E448FA"/>
    <w:rsid w:val="00E44BC2"/>
    <w:rsid w:val="00E44CE7"/>
    <w:rsid w:val="00E44F16"/>
    <w:rsid w:val="00E4562C"/>
    <w:rsid w:val="00E457C2"/>
    <w:rsid w:val="00E459BD"/>
    <w:rsid w:val="00E45C13"/>
    <w:rsid w:val="00E45E61"/>
    <w:rsid w:val="00E460B8"/>
    <w:rsid w:val="00E46207"/>
    <w:rsid w:val="00E46DCF"/>
    <w:rsid w:val="00E47299"/>
    <w:rsid w:val="00E474B2"/>
    <w:rsid w:val="00E4770F"/>
    <w:rsid w:val="00E50101"/>
    <w:rsid w:val="00E50181"/>
    <w:rsid w:val="00E506E7"/>
    <w:rsid w:val="00E50839"/>
    <w:rsid w:val="00E50B09"/>
    <w:rsid w:val="00E50DBB"/>
    <w:rsid w:val="00E50F29"/>
    <w:rsid w:val="00E5109D"/>
    <w:rsid w:val="00E51140"/>
    <w:rsid w:val="00E514D3"/>
    <w:rsid w:val="00E51A03"/>
    <w:rsid w:val="00E51A2B"/>
    <w:rsid w:val="00E51C0A"/>
    <w:rsid w:val="00E51DBB"/>
    <w:rsid w:val="00E51F4F"/>
    <w:rsid w:val="00E525E1"/>
    <w:rsid w:val="00E52684"/>
    <w:rsid w:val="00E52ABC"/>
    <w:rsid w:val="00E52E30"/>
    <w:rsid w:val="00E52F0C"/>
    <w:rsid w:val="00E53145"/>
    <w:rsid w:val="00E5317E"/>
    <w:rsid w:val="00E53295"/>
    <w:rsid w:val="00E53391"/>
    <w:rsid w:val="00E533D4"/>
    <w:rsid w:val="00E537AE"/>
    <w:rsid w:val="00E5391D"/>
    <w:rsid w:val="00E53C69"/>
    <w:rsid w:val="00E53D0C"/>
    <w:rsid w:val="00E53E1F"/>
    <w:rsid w:val="00E54153"/>
    <w:rsid w:val="00E5439A"/>
    <w:rsid w:val="00E54896"/>
    <w:rsid w:val="00E549EF"/>
    <w:rsid w:val="00E54C66"/>
    <w:rsid w:val="00E550A4"/>
    <w:rsid w:val="00E551A5"/>
    <w:rsid w:val="00E551D5"/>
    <w:rsid w:val="00E55333"/>
    <w:rsid w:val="00E55377"/>
    <w:rsid w:val="00E556C9"/>
    <w:rsid w:val="00E55ADC"/>
    <w:rsid w:val="00E56020"/>
    <w:rsid w:val="00E564AC"/>
    <w:rsid w:val="00E566DB"/>
    <w:rsid w:val="00E56701"/>
    <w:rsid w:val="00E567CD"/>
    <w:rsid w:val="00E5683D"/>
    <w:rsid w:val="00E56A98"/>
    <w:rsid w:val="00E56A9F"/>
    <w:rsid w:val="00E56E6A"/>
    <w:rsid w:val="00E5708E"/>
    <w:rsid w:val="00E6051C"/>
    <w:rsid w:val="00E60597"/>
    <w:rsid w:val="00E606D9"/>
    <w:rsid w:val="00E6101C"/>
    <w:rsid w:val="00E61185"/>
    <w:rsid w:val="00E6136F"/>
    <w:rsid w:val="00E616D4"/>
    <w:rsid w:val="00E61785"/>
    <w:rsid w:val="00E620A6"/>
    <w:rsid w:val="00E620D5"/>
    <w:rsid w:val="00E62102"/>
    <w:rsid w:val="00E622FE"/>
    <w:rsid w:val="00E62443"/>
    <w:rsid w:val="00E62997"/>
    <w:rsid w:val="00E62EDB"/>
    <w:rsid w:val="00E62FF6"/>
    <w:rsid w:val="00E631A8"/>
    <w:rsid w:val="00E635BE"/>
    <w:rsid w:val="00E63861"/>
    <w:rsid w:val="00E63AC6"/>
    <w:rsid w:val="00E63B9C"/>
    <w:rsid w:val="00E63D95"/>
    <w:rsid w:val="00E64496"/>
    <w:rsid w:val="00E648EF"/>
    <w:rsid w:val="00E65010"/>
    <w:rsid w:val="00E6519E"/>
    <w:rsid w:val="00E652FA"/>
    <w:rsid w:val="00E6532A"/>
    <w:rsid w:val="00E65355"/>
    <w:rsid w:val="00E65447"/>
    <w:rsid w:val="00E65761"/>
    <w:rsid w:val="00E659D1"/>
    <w:rsid w:val="00E65B38"/>
    <w:rsid w:val="00E65DC9"/>
    <w:rsid w:val="00E65EFD"/>
    <w:rsid w:val="00E65F94"/>
    <w:rsid w:val="00E662C5"/>
    <w:rsid w:val="00E66B3C"/>
    <w:rsid w:val="00E66B57"/>
    <w:rsid w:val="00E66D18"/>
    <w:rsid w:val="00E66D42"/>
    <w:rsid w:val="00E66D7A"/>
    <w:rsid w:val="00E66ED1"/>
    <w:rsid w:val="00E67049"/>
    <w:rsid w:val="00E670FF"/>
    <w:rsid w:val="00E671F8"/>
    <w:rsid w:val="00E67708"/>
    <w:rsid w:val="00E67E68"/>
    <w:rsid w:val="00E67EB6"/>
    <w:rsid w:val="00E702E3"/>
    <w:rsid w:val="00E706FA"/>
    <w:rsid w:val="00E7093C"/>
    <w:rsid w:val="00E70B5E"/>
    <w:rsid w:val="00E71098"/>
    <w:rsid w:val="00E7110C"/>
    <w:rsid w:val="00E713D3"/>
    <w:rsid w:val="00E71633"/>
    <w:rsid w:val="00E7181E"/>
    <w:rsid w:val="00E71A5C"/>
    <w:rsid w:val="00E721C3"/>
    <w:rsid w:val="00E72288"/>
    <w:rsid w:val="00E722C6"/>
    <w:rsid w:val="00E7232C"/>
    <w:rsid w:val="00E7251B"/>
    <w:rsid w:val="00E725A4"/>
    <w:rsid w:val="00E72736"/>
    <w:rsid w:val="00E72779"/>
    <w:rsid w:val="00E72912"/>
    <w:rsid w:val="00E72D0B"/>
    <w:rsid w:val="00E73469"/>
    <w:rsid w:val="00E734ED"/>
    <w:rsid w:val="00E7351E"/>
    <w:rsid w:val="00E73536"/>
    <w:rsid w:val="00E73684"/>
    <w:rsid w:val="00E737AE"/>
    <w:rsid w:val="00E737C2"/>
    <w:rsid w:val="00E73A51"/>
    <w:rsid w:val="00E73A97"/>
    <w:rsid w:val="00E73D56"/>
    <w:rsid w:val="00E743CA"/>
    <w:rsid w:val="00E746E8"/>
    <w:rsid w:val="00E752A5"/>
    <w:rsid w:val="00E753E9"/>
    <w:rsid w:val="00E76BE7"/>
    <w:rsid w:val="00E76DCE"/>
    <w:rsid w:val="00E770D7"/>
    <w:rsid w:val="00E773E3"/>
    <w:rsid w:val="00E77449"/>
    <w:rsid w:val="00E77596"/>
    <w:rsid w:val="00E775E8"/>
    <w:rsid w:val="00E777A9"/>
    <w:rsid w:val="00E779B0"/>
    <w:rsid w:val="00E806D7"/>
    <w:rsid w:val="00E80992"/>
    <w:rsid w:val="00E81037"/>
    <w:rsid w:val="00E8113C"/>
    <w:rsid w:val="00E81159"/>
    <w:rsid w:val="00E81237"/>
    <w:rsid w:val="00E817B6"/>
    <w:rsid w:val="00E8188B"/>
    <w:rsid w:val="00E81DBF"/>
    <w:rsid w:val="00E82281"/>
    <w:rsid w:val="00E8237A"/>
    <w:rsid w:val="00E8293F"/>
    <w:rsid w:val="00E829C5"/>
    <w:rsid w:val="00E829E1"/>
    <w:rsid w:val="00E82AE2"/>
    <w:rsid w:val="00E82DA0"/>
    <w:rsid w:val="00E831E0"/>
    <w:rsid w:val="00E838B7"/>
    <w:rsid w:val="00E83A5E"/>
    <w:rsid w:val="00E83A96"/>
    <w:rsid w:val="00E840F0"/>
    <w:rsid w:val="00E841D4"/>
    <w:rsid w:val="00E842AA"/>
    <w:rsid w:val="00E84439"/>
    <w:rsid w:val="00E84457"/>
    <w:rsid w:val="00E845D4"/>
    <w:rsid w:val="00E84931"/>
    <w:rsid w:val="00E84E25"/>
    <w:rsid w:val="00E84FE9"/>
    <w:rsid w:val="00E850D7"/>
    <w:rsid w:val="00E85318"/>
    <w:rsid w:val="00E856B6"/>
    <w:rsid w:val="00E8591F"/>
    <w:rsid w:val="00E8592A"/>
    <w:rsid w:val="00E85A0F"/>
    <w:rsid w:val="00E85B47"/>
    <w:rsid w:val="00E85C4C"/>
    <w:rsid w:val="00E85ED5"/>
    <w:rsid w:val="00E85F8B"/>
    <w:rsid w:val="00E86328"/>
    <w:rsid w:val="00E8640F"/>
    <w:rsid w:val="00E868C7"/>
    <w:rsid w:val="00E86EFE"/>
    <w:rsid w:val="00E8762B"/>
    <w:rsid w:val="00E87783"/>
    <w:rsid w:val="00E900C0"/>
    <w:rsid w:val="00E900C3"/>
    <w:rsid w:val="00E90813"/>
    <w:rsid w:val="00E908C3"/>
    <w:rsid w:val="00E908F9"/>
    <w:rsid w:val="00E90E64"/>
    <w:rsid w:val="00E90EE4"/>
    <w:rsid w:val="00E9121F"/>
    <w:rsid w:val="00E91372"/>
    <w:rsid w:val="00E913C9"/>
    <w:rsid w:val="00E915B5"/>
    <w:rsid w:val="00E91697"/>
    <w:rsid w:val="00E91764"/>
    <w:rsid w:val="00E9176F"/>
    <w:rsid w:val="00E9198B"/>
    <w:rsid w:val="00E91BF2"/>
    <w:rsid w:val="00E91DD6"/>
    <w:rsid w:val="00E92293"/>
    <w:rsid w:val="00E922DF"/>
    <w:rsid w:val="00E925A3"/>
    <w:rsid w:val="00E92800"/>
    <w:rsid w:val="00E92B57"/>
    <w:rsid w:val="00E92B89"/>
    <w:rsid w:val="00E92BA7"/>
    <w:rsid w:val="00E92EFB"/>
    <w:rsid w:val="00E932F7"/>
    <w:rsid w:val="00E9361C"/>
    <w:rsid w:val="00E938F0"/>
    <w:rsid w:val="00E93958"/>
    <w:rsid w:val="00E93C0F"/>
    <w:rsid w:val="00E93EC9"/>
    <w:rsid w:val="00E93FDD"/>
    <w:rsid w:val="00E9409C"/>
    <w:rsid w:val="00E940E9"/>
    <w:rsid w:val="00E9451C"/>
    <w:rsid w:val="00E94D90"/>
    <w:rsid w:val="00E94E62"/>
    <w:rsid w:val="00E9510C"/>
    <w:rsid w:val="00E953CA"/>
    <w:rsid w:val="00E9582B"/>
    <w:rsid w:val="00E95CF5"/>
    <w:rsid w:val="00E960A7"/>
    <w:rsid w:val="00E963BE"/>
    <w:rsid w:val="00E96609"/>
    <w:rsid w:val="00E96D67"/>
    <w:rsid w:val="00E9701F"/>
    <w:rsid w:val="00E97049"/>
    <w:rsid w:val="00E97159"/>
    <w:rsid w:val="00E97925"/>
    <w:rsid w:val="00EA031D"/>
    <w:rsid w:val="00EA0B80"/>
    <w:rsid w:val="00EA0D39"/>
    <w:rsid w:val="00EA1184"/>
    <w:rsid w:val="00EA1321"/>
    <w:rsid w:val="00EA1467"/>
    <w:rsid w:val="00EA1612"/>
    <w:rsid w:val="00EA1670"/>
    <w:rsid w:val="00EA1A63"/>
    <w:rsid w:val="00EA23D1"/>
    <w:rsid w:val="00EA2404"/>
    <w:rsid w:val="00EA2611"/>
    <w:rsid w:val="00EA26D6"/>
    <w:rsid w:val="00EA27A0"/>
    <w:rsid w:val="00EA27BA"/>
    <w:rsid w:val="00EA2A68"/>
    <w:rsid w:val="00EA2BBD"/>
    <w:rsid w:val="00EA2BE3"/>
    <w:rsid w:val="00EA2F97"/>
    <w:rsid w:val="00EA30FE"/>
    <w:rsid w:val="00EA35D6"/>
    <w:rsid w:val="00EA3A76"/>
    <w:rsid w:val="00EA3B2A"/>
    <w:rsid w:val="00EA4075"/>
    <w:rsid w:val="00EA41FE"/>
    <w:rsid w:val="00EA492B"/>
    <w:rsid w:val="00EA4B95"/>
    <w:rsid w:val="00EA5008"/>
    <w:rsid w:val="00EA5062"/>
    <w:rsid w:val="00EA56EF"/>
    <w:rsid w:val="00EA5D20"/>
    <w:rsid w:val="00EA60C1"/>
    <w:rsid w:val="00EA66CE"/>
    <w:rsid w:val="00EA6752"/>
    <w:rsid w:val="00EA6974"/>
    <w:rsid w:val="00EA6CD8"/>
    <w:rsid w:val="00EA72E2"/>
    <w:rsid w:val="00EA73D6"/>
    <w:rsid w:val="00EA73E1"/>
    <w:rsid w:val="00EA752E"/>
    <w:rsid w:val="00EA75A0"/>
    <w:rsid w:val="00EA79C5"/>
    <w:rsid w:val="00EA7D10"/>
    <w:rsid w:val="00EA7EC7"/>
    <w:rsid w:val="00EA7F86"/>
    <w:rsid w:val="00EB0588"/>
    <w:rsid w:val="00EB062B"/>
    <w:rsid w:val="00EB0885"/>
    <w:rsid w:val="00EB0F55"/>
    <w:rsid w:val="00EB10E3"/>
    <w:rsid w:val="00EB1462"/>
    <w:rsid w:val="00EB16CC"/>
    <w:rsid w:val="00EB197A"/>
    <w:rsid w:val="00EB19E0"/>
    <w:rsid w:val="00EB1AEC"/>
    <w:rsid w:val="00EB1C2E"/>
    <w:rsid w:val="00EB2595"/>
    <w:rsid w:val="00EB2D3A"/>
    <w:rsid w:val="00EB2FA8"/>
    <w:rsid w:val="00EB3121"/>
    <w:rsid w:val="00EB313A"/>
    <w:rsid w:val="00EB32EA"/>
    <w:rsid w:val="00EB38E2"/>
    <w:rsid w:val="00EB38E6"/>
    <w:rsid w:val="00EB3A6A"/>
    <w:rsid w:val="00EB3D26"/>
    <w:rsid w:val="00EB3E70"/>
    <w:rsid w:val="00EB44BE"/>
    <w:rsid w:val="00EB47F8"/>
    <w:rsid w:val="00EB482A"/>
    <w:rsid w:val="00EB4A54"/>
    <w:rsid w:val="00EB4D41"/>
    <w:rsid w:val="00EB5094"/>
    <w:rsid w:val="00EB5163"/>
    <w:rsid w:val="00EB5292"/>
    <w:rsid w:val="00EB55DE"/>
    <w:rsid w:val="00EB5732"/>
    <w:rsid w:val="00EB5A90"/>
    <w:rsid w:val="00EB5AF5"/>
    <w:rsid w:val="00EB5C56"/>
    <w:rsid w:val="00EB69DA"/>
    <w:rsid w:val="00EB6FD7"/>
    <w:rsid w:val="00EB70F1"/>
    <w:rsid w:val="00EB7296"/>
    <w:rsid w:val="00EB73B5"/>
    <w:rsid w:val="00EC01E3"/>
    <w:rsid w:val="00EC0256"/>
    <w:rsid w:val="00EC02C9"/>
    <w:rsid w:val="00EC0477"/>
    <w:rsid w:val="00EC05C8"/>
    <w:rsid w:val="00EC0744"/>
    <w:rsid w:val="00EC074E"/>
    <w:rsid w:val="00EC13E4"/>
    <w:rsid w:val="00EC1AC0"/>
    <w:rsid w:val="00EC1B96"/>
    <w:rsid w:val="00EC2092"/>
    <w:rsid w:val="00EC233A"/>
    <w:rsid w:val="00EC246C"/>
    <w:rsid w:val="00EC263E"/>
    <w:rsid w:val="00EC2958"/>
    <w:rsid w:val="00EC29FC"/>
    <w:rsid w:val="00EC2AEA"/>
    <w:rsid w:val="00EC2E84"/>
    <w:rsid w:val="00EC3011"/>
    <w:rsid w:val="00EC313D"/>
    <w:rsid w:val="00EC3241"/>
    <w:rsid w:val="00EC3379"/>
    <w:rsid w:val="00EC3790"/>
    <w:rsid w:val="00EC382E"/>
    <w:rsid w:val="00EC3CA2"/>
    <w:rsid w:val="00EC3D4B"/>
    <w:rsid w:val="00EC3D5E"/>
    <w:rsid w:val="00EC4055"/>
    <w:rsid w:val="00EC45F5"/>
    <w:rsid w:val="00EC4653"/>
    <w:rsid w:val="00EC4875"/>
    <w:rsid w:val="00EC4C12"/>
    <w:rsid w:val="00EC4D18"/>
    <w:rsid w:val="00EC5155"/>
    <w:rsid w:val="00EC5169"/>
    <w:rsid w:val="00EC53B7"/>
    <w:rsid w:val="00EC5827"/>
    <w:rsid w:val="00EC59B8"/>
    <w:rsid w:val="00EC645D"/>
    <w:rsid w:val="00EC64C5"/>
    <w:rsid w:val="00EC6A8B"/>
    <w:rsid w:val="00EC6C87"/>
    <w:rsid w:val="00EC6D19"/>
    <w:rsid w:val="00EC6E55"/>
    <w:rsid w:val="00EC71BF"/>
    <w:rsid w:val="00EC7317"/>
    <w:rsid w:val="00EC734F"/>
    <w:rsid w:val="00EC74A7"/>
    <w:rsid w:val="00EC756F"/>
    <w:rsid w:val="00EC7C2B"/>
    <w:rsid w:val="00ED0166"/>
    <w:rsid w:val="00ED0312"/>
    <w:rsid w:val="00ED05F7"/>
    <w:rsid w:val="00ED07F1"/>
    <w:rsid w:val="00ED0DA9"/>
    <w:rsid w:val="00ED0E7B"/>
    <w:rsid w:val="00ED0FC1"/>
    <w:rsid w:val="00ED104E"/>
    <w:rsid w:val="00ED10E0"/>
    <w:rsid w:val="00ED123F"/>
    <w:rsid w:val="00ED1259"/>
    <w:rsid w:val="00ED1500"/>
    <w:rsid w:val="00ED1626"/>
    <w:rsid w:val="00ED1A34"/>
    <w:rsid w:val="00ED1F5E"/>
    <w:rsid w:val="00ED23C5"/>
    <w:rsid w:val="00ED25E9"/>
    <w:rsid w:val="00ED28BE"/>
    <w:rsid w:val="00ED2D41"/>
    <w:rsid w:val="00ED30A7"/>
    <w:rsid w:val="00ED318F"/>
    <w:rsid w:val="00ED3277"/>
    <w:rsid w:val="00ED37AC"/>
    <w:rsid w:val="00ED39A9"/>
    <w:rsid w:val="00ED3C9F"/>
    <w:rsid w:val="00ED3CDD"/>
    <w:rsid w:val="00ED3EC3"/>
    <w:rsid w:val="00ED3F98"/>
    <w:rsid w:val="00ED41F9"/>
    <w:rsid w:val="00ED4847"/>
    <w:rsid w:val="00ED4992"/>
    <w:rsid w:val="00ED4C7C"/>
    <w:rsid w:val="00ED529C"/>
    <w:rsid w:val="00ED5639"/>
    <w:rsid w:val="00ED5776"/>
    <w:rsid w:val="00ED5A9D"/>
    <w:rsid w:val="00ED5B39"/>
    <w:rsid w:val="00ED60B2"/>
    <w:rsid w:val="00ED61C6"/>
    <w:rsid w:val="00ED6752"/>
    <w:rsid w:val="00ED6F16"/>
    <w:rsid w:val="00ED6F72"/>
    <w:rsid w:val="00ED71F7"/>
    <w:rsid w:val="00ED7335"/>
    <w:rsid w:val="00ED73EE"/>
    <w:rsid w:val="00ED7511"/>
    <w:rsid w:val="00ED7848"/>
    <w:rsid w:val="00ED78CE"/>
    <w:rsid w:val="00ED792B"/>
    <w:rsid w:val="00ED7A76"/>
    <w:rsid w:val="00EE0045"/>
    <w:rsid w:val="00EE01A1"/>
    <w:rsid w:val="00EE0299"/>
    <w:rsid w:val="00EE0588"/>
    <w:rsid w:val="00EE05FF"/>
    <w:rsid w:val="00EE076A"/>
    <w:rsid w:val="00EE0D75"/>
    <w:rsid w:val="00EE0E90"/>
    <w:rsid w:val="00EE1002"/>
    <w:rsid w:val="00EE1029"/>
    <w:rsid w:val="00EE11F9"/>
    <w:rsid w:val="00EE1410"/>
    <w:rsid w:val="00EE1875"/>
    <w:rsid w:val="00EE1A75"/>
    <w:rsid w:val="00EE20F9"/>
    <w:rsid w:val="00EE218E"/>
    <w:rsid w:val="00EE2284"/>
    <w:rsid w:val="00EE24EB"/>
    <w:rsid w:val="00EE2564"/>
    <w:rsid w:val="00EE2628"/>
    <w:rsid w:val="00EE279C"/>
    <w:rsid w:val="00EE27F1"/>
    <w:rsid w:val="00EE28BB"/>
    <w:rsid w:val="00EE2A7B"/>
    <w:rsid w:val="00EE2D4B"/>
    <w:rsid w:val="00EE2E4C"/>
    <w:rsid w:val="00EE2EB9"/>
    <w:rsid w:val="00EE2F80"/>
    <w:rsid w:val="00EE2FED"/>
    <w:rsid w:val="00EE3056"/>
    <w:rsid w:val="00EE3219"/>
    <w:rsid w:val="00EE347A"/>
    <w:rsid w:val="00EE3599"/>
    <w:rsid w:val="00EE3634"/>
    <w:rsid w:val="00EE3890"/>
    <w:rsid w:val="00EE38BE"/>
    <w:rsid w:val="00EE3BF2"/>
    <w:rsid w:val="00EE3E56"/>
    <w:rsid w:val="00EE3E81"/>
    <w:rsid w:val="00EE3FD9"/>
    <w:rsid w:val="00EE3FFA"/>
    <w:rsid w:val="00EE42D7"/>
    <w:rsid w:val="00EE4556"/>
    <w:rsid w:val="00EE456B"/>
    <w:rsid w:val="00EE46B0"/>
    <w:rsid w:val="00EE505F"/>
    <w:rsid w:val="00EE545A"/>
    <w:rsid w:val="00EE5633"/>
    <w:rsid w:val="00EE58A1"/>
    <w:rsid w:val="00EE5A97"/>
    <w:rsid w:val="00EE5D3F"/>
    <w:rsid w:val="00EE60A7"/>
    <w:rsid w:val="00EE6430"/>
    <w:rsid w:val="00EE6550"/>
    <w:rsid w:val="00EE666D"/>
    <w:rsid w:val="00EE6886"/>
    <w:rsid w:val="00EE6A2F"/>
    <w:rsid w:val="00EE722F"/>
    <w:rsid w:val="00EE732F"/>
    <w:rsid w:val="00EE74CB"/>
    <w:rsid w:val="00EE7AE4"/>
    <w:rsid w:val="00EE7C6B"/>
    <w:rsid w:val="00EE7DAC"/>
    <w:rsid w:val="00EE7FF9"/>
    <w:rsid w:val="00EF0083"/>
    <w:rsid w:val="00EF03F2"/>
    <w:rsid w:val="00EF0759"/>
    <w:rsid w:val="00EF07BC"/>
    <w:rsid w:val="00EF0E20"/>
    <w:rsid w:val="00EF0F32"/>
    <w:rsid w:val="00EF1047"/>
    <w:rsid w:val="00EF1249"/>
    <w:rsid w:val="00EF1798"/>
    <w:rsid w:val="00EF1809"/>
    <w:rsid w:val="00EF1C9B"/>
    <w:rsid w:val="00EF2246"/>
    <w:rsid w:val="00EF248E"/>
    <w:rsid w:val="00EF25A0"/>
    <w:rsid w:val="00EF25EA"/>
    <w:rsid w:val="00EF2866"/>
    <w:rsid w:val="00EF2945"/>
    <w:rsid w:val="00EF297B"/>
    <w:rsid w:val="00EF2E94"/>
    <w:rsid w:val="00EF2F98"/>
    <w:rsid w:val="00EF2FF3"/>
    <w:rsid w:val="00EF31FA"/>
    <w:rsid w:val="00EF320E"/>
    <w:rsid w:val="00EF35AF"/>
    <w:rsid w:val="00EF37B4"/>
    <w:rsid w:val="00EF3E0D"/>
    <w:rsid w:val="00EF41B8"/>
    <w:rsid w:val="00EF486C"/>
    <w:rsid w:val="00EF4999"/>
    <w:rsid w:val="00EF4C0F"/>
    <w:rsid w:val="00EF4ECF"/>
    <w:rsid w:val="00EF5552"/>
    <w:rsid w:val="00EF5A0A"/>
    <w:rsid w:val="00EF5A95"/>
    <w:rsid w:val="00EF5B56"/>
    <w:rsid w:val="00EF5CB6"/>
    <w:rsid w:val="00EF5D3E"/>
    <w:rsid w:val="00EF5D56"/>
    <w:rsid w:val="00EF620A"/>
    <w:rsid w:val="00EF63E5"/>
    <w:rsid w:val="00EF6440"/>
    <w:rsid w:val="00EF6482"/>
    <w:rsid w:val="00EF69BE"/>
    <w:rsid w:val="00EF6D9A"/>
    <w:rsid w:val="00EF7038"/>
    <w:rsid w:val="00EF7117"/>
    <w:rsid w:val="00EF7421"/>
    <w:rsid w:val="00EF7612"/>
    <w:rsid w:val="00EF7729"/>
    <w:rsid w:val="00F0006C"/>
    <w:rsid w:val="00F004D6"/>
    <w:rsid w:val="00F0051F"/>
    <w:rsid w:val="00F0094D"/>
    <w:rsid w:val="00F00B87"/>
    <w:rsid w:val="00F00C0B"/>
    <w:rsid w:val="00F00C8C"/>
    <w:rsid w:val="00F00F78"/>
    <w:rsid w:val="00F0107D"/>
    <w:rsid w:val="00F0183D"/>
    <w:rsid w:val="00F01A44"/>
    <w:rsid w:val="00F01AE6"/>
    <w:rsid w:val="00F01CBF"/>
    <w:rsid w:val="00F01D51"/>
    <w:rsid w:val="00F01DAF"/>
    <w:rsid w:val="00F01EEC"/>
    <w:rsid w:val="00F020A7"/>
    <w:rsid w:val="00F0245E"/>
    <w:rsid w:val="00F0246F"/>
    <w:rsid w:val="00F0276F"/>
    <w:rsid w:val="00F02776"/>
    <w:rsid w:val="00F02D1B"/>
    <w:rsid w:val="00F033FA"/>
    <w:rsid w:val="00F03566"/>
    <w:rsid w:val="00F03735"/>
    <w:rsid w:val="00F03931"/>
    <w:rsid w:val="00F03AC5"/>
    <w:rsid w:val="00F03B86"/>
    <w:rsid w:val="00F03C56"/>
    <w:rsid w:val="00F044DF"/>
    <w:rsid w:val="00F05A01"/>
    <w:rsid w:val="00F05A20"/>
    <w:rsid w:val="00F05BAC"/>
    <w:rsid w:val="00F05F8E"/>
    <w:rsid w:val="00F065EC"/>
    <w:rsid w:val="00F06761"/>
    <w:rsid w:val="00F06818"/>
    <w:rsid w:val="00F06F31"/>
    <w:rsid w:val="00F070E1"/>
    <w:rsid w:val="00F07489"/>
    <w:rsid w:val="00F075D6"/>
    <w:rsid w:val="00F079B3"/>
    <w:rsid w:val="00F07CF2"/>
    <w:rsid w:val="00F102E3"/>
    <w:rsid w:val="00F10E8E"/>
    <w:rsid w:val="00F11194"/>
    <w:rsid w:val="00F11648"/>
    <w:rsid w:val="00F116A0"/>
    <w:rsid w:val="00F1183D"/>
    <w:rsid w:val="00F1185A"/>
    <w:rsid w:val="00F11C7D"/>
    <w:rsid w:val="00F12120"/>
    <w:rsid w:val="00F1216A"/>
    <w:rsid w:val="00F122FA"/>
    <w:rsid w:val="00F12A0C"/>
    <w:rsid w:val="00F12B71"/>
    <w:rsid w:val="00F12C99"/>
    <w:rsid w:val="00F12CFF"/>
    <w:rsid w:val="00F12FAC"/>
    <w:rsid w:val="00F130F7"/>
    <w:rsid w:val="00F135EB"/>
    <w:rsid w:val="00F13776"/>
    <w:rsid w:val="00F13801"/>
    <w:rsid w:val="00F13828"/>
    <w:rsid w:val="00F13C28"/>
    <w:rsid w:val="00F13E32"/>
    <w:rsid w:val="00F13FE2"/>
    <w:rsid w:val="00F14397"/>
    <w:rsid w:val="00F143F0"/>
    <w:rsid w:val="00F14818"/>
    <w:rsid w:val="00F1519D"/>
    <w:rsid w:val="00F151B4"/>
    <w:rsid w:val="00F151EE"/>
    <w:rsid w:val="00F151FD"/>
    <w:rsid w:val="00F15312"/>
    <w:rsid w:val="00F15ED6"/>
    <w:rsid w:val="00F162EB"/>
    <w:rsid w:val="00F16404"/>
    <w:rsid w:val="00F16540"/>
    <w:rsid w:val="00F167CB"/>
    <w:rsid w:val="00F1698F"/>
    <w:rsid w:val="00F16B72"/>
    <w:rsid w:val="00F16B7A"/>
    <w:rsid w:val="00F16CED"/>
    <w:rsid w:val="00F1746C"/>
    <w:rsid w:val="00F17920"/>
    <w:rsid w:val="00F17B02"/>
    <w:rsid w:val="00F20310"/>
    <w:rsid w:val="00F208E9"/>
    <w:rsid w:val="00F20AAC"/>
    <w:rsid w:val="00F20EBA"/>
    <w:rsid w:val="00F21063"/>
    <w:rsid w:val="00F21172"/>
    <w:rsid w:val="00F21404"/>
    <w:rsid w:val="00F216F5"/>
    <w:rsid w:val="00F21769"/>
    <w:rsid w:val="00F21BF3"/>
    <w:rsid w:val="00F21C8B"/>
    <w:rsid w:val="00F21CA9"/>
    <w:rsid w:val="00F21D89"/>
    <w:rsid w:val="00F21F32"/>
    <w:rsid w:val="00F21F41"/>
    <w:rsid w:val="00F21F85"/>
    <w:rsid w:val="00F21FF8"/>
    <w:rsid w:val="00F22058"/>
    <w:rsid w:val="00F220E9"/>
    <w:rsid w:val="00F22497"/>
    <w:rsid w:val="00F224AF"/>
    <w:rsid w:val="00F227B5"/>
    <w:rsid w:val="00F22E2C"/>
    <w:rsid w:val="00F22FF5"/>
    <w:rsid w:val="00F23793"/>
    <w:rsid w:val="00F23CC0"/>
    <w:rsid w:val="00F23F9B"/>
    <w:rsid w:val="00F242E8"/>
    <w:rsid w:val="00F246DD"/>
    <w:rsid w:val="00F24E52"/>
    <w:rsid w:val="00F24F65"/>
    <w:rsid w:val="00F24F7F"/>
    <w:rsid w:val="00F255D1"/>
    <w:rsid w:val="00F258B6"/>
    <w:rsid w:val="00F25FBF"/>
    <w:rsid w:val="00F2600E"/>
    <w:rsid w:val="00F2635C"/>
    <w:rsid w:val="00F2652D"/>
    <w:rsid w:val="00F2665B"/>
    <w:rsid w:val="00F26A1F"/>
    <w:rsid w:val="00F27128"/>
    <w:rsid w:val="00F2723D"/>
    <w:rsid w:val="00F27458"/>
    <w:rsid w:val="00F27460"/>
    <w:rsid w:val="00F27468"/>
    <w:rsid w:val="00F276C8"/>
    <w:rsid w:val="00F276D2"/>
    <w:rsid w:val="00F27871"/>
    <w:rsid w:val="00F27913"/>
    <w:rsid w:val="00F27B15"/>
    <w:rsid w:val="00F30189"/>
    <w:rsid w:val="00F30383"/>
    <w:rsid w:val="00F308AA"/>
    <w:rsid w:val="00F30D18"/>
    <w:rsid w:val="00F30EBF"/>
    <w:rsid w:val="00F30F4E"/>
    <w:rsid w:val="00F3116F"/>
    <w:rsid w:val="00F312F1"/>
    <w:rsid w:val="00F3144B"/>
    <w:rsid w:val="00F3183F"/>
    <w:rsid w:val="00F32D62"/>
    <w:rsid w:val="00F33192"/>
    <w:rsid w:val="00F33277"/>
    <w:rsid w:val="00F333D4"/>
    <w:rsid w:val="00F3354A"/>
    <w:rsid w:val="00F335EF"/>
    <w:rsid w:val="00F337F5"/>
    <w:rsid w:val="00F3394A"/>
    <w:rsid w:val="00F339D6"/>
    <w:rsid w:val="00F33F58"/>
    <w:rsid w:val="00F33FD3"/>
    <w:rsid w:val="00F340E8"/>
    <w:rsid w:val="00F34131"/>
    <w:rsid w:val="00F34E4D"/>
    <w:rsid w:val="00F34F84"/>
    <w:rsid w:val="00F35710"/>
    <w:rsid w:val="00F35DC3"/>
    <w:rsid w:val="00F35F75"/>
    <w:rsid w:val="00F3664A"/>
    <w:rsid w:val="00F37246"/>
    <w:rsid w:val="00F37303"/>
    <w:rsid w:val="00F374A3"/>
    <w:rsid w:val="00F3773A"/>
    <w:rsid w:val="00F3791C"/>
    <w:rsid w:val="00F37A2B"/>
    <w:rsid w:val="00F37C74"/>
    <w:rsid w:val="00F37CC6"/>
    <w:rsid w:val="00F37D28"/>
    <w:rsid w:val="00F37D31"/>
    <w:rsid w:val="00F37DE7"/>
    <w:rsid w:val="00F4016A"/>
    <w:rsid w:val="00F40832"/>
    <w:rsid w:val="00F411EA"/>
    <w:rsid w:val="00F412CE"/>
    <w:rsid w:val="00F41B28"/>
    <w:rsid w:val="00F41C15"/>
    <w:rsid w:val="00F41DD3"/>
    <w:rsid w:val="00F41E1A"/>
    <w:rsid w:val="00F4215A"/>
    <w:rsid w:val="00F422FC"/>
    <w:rsid w:val="00F42ABF"/>
    <w:rsid w:val="00F42BCA"/>
    <w:rsid w:val="00F430BF"/>
    <w:rsid w:val="00F43292"/>
    <w:rsid w:val="00F43462"/>
    <w:rsid w:val="00F4346C"/>
    <w:rsid w:val="00F435B7"/>
    <w:rsid w:val="00F4390F"/>
    <w:rsid w:val="00F43D54"/>
    <w:rsid w:val="00F4462C"/>
    <w:rsid w:val="00F44752"/>
    <w:rsid w:val="00F44942"/>
    <w:rsid w:val="00F44BF3"/>
    <w:rsid w:val="00F44EAD"/>
    <w:rsid w:val="00F4562B"/>
    <w:rsid w:val="00F4578E"/>
    <w:rsid w:val="00F4583D"/>
    <w:rsid w:val="00F45CE1"/>
    <w:rsid w:val="00F45F78"/>
    <w:rsid w:val="00F45F9A"/>
    <w:rsid w:val="00F46101"/>
    <w:rsid w:val="00F4665C"/>
    <w:rsid w:val="00F46B8E"/>
    <w:rsid w:val="00F46E7E"/>
    <w:rsid w:val="00F47136"/>
    <w:rsid w:val="00F47685"/>
    <w:rsid w:val="00F47F40"/>
    <w:rsid w:val="00F500ED"/>
    <w:rsid w:val="00F5011F"/>
    <w:rsid w:val="00F502AF"/>
    <w:rsid w:val="00F50320"/>
    <w:rsid w:val="00F506D5"/>
    <w:rsid w:val="00F5093B"/>
    <w:rsid w:val="00F50F04"/>
    <w:rsid w:val="00F50FDE"/>
    <w:rsid w:val="00F51074"/>
    <w:rsid w:val="00F51C42"/>
    <w:rsid w:val="00F52029"/>
    <w:rsid w:val="00F5283F"/>
    <w:rsid w:val="00F52ECA"/>
    <w:rsid w:val="00F53E9D"/>
    <w:rsid w:val="00F5433D"/>
    <w:rsid w:val="00F54371"/>
    <w:rsid w:val="00F543A5"/>
    <w:rsid w:val="00F54A2F"/>
    <w:rsid w:val="00F54F9B"/>
    <w:rsid w:val="00F556B3"/>
    <w:rsid w:val="00F5570B"/>
    <w:rsid w:val="00F5576F"/>
    <w:rsid w:val="00F562FB"/>
    <w:rsid w:val="00F5634A"/>
    <w:rsid w:val="00F563A8"/>
    <w:rsid w:val="00F56447"/>
    <w:rsid w:val="00F56456"/>
    <w:rsid w:val="00F566A5"/>
    <w:rsid w:val="00F5689B"/>
    <w:rsid w:val="00F56AE8"/>
    <w:rsid w:val="00F56C08"/>
    <w:rsid w:val="00F56C30"/>
    <w:rsid w:val="00F57054"/>
    <w:rsid w:val="00F572B5"/>
    <w:rsid w:val="00F57657"/>
    <w:rsid w:val="00F57FEA"/>
    <w:rsid w:val="00F600D6"/>
    <w:rsid w:val="00F6020C"/>
    <w:rsid w:val="00F6071D"/>
    <w:rsid w:val="00F6130E"/>
    <w:rsid w:val="00F61730"/>
    <w:rsid w:val="00F61B1C"/>
    <w:rsid w:val="00F62010"/>
    <w:rsid w:val="00F623D0"/>
    <w:rsid w:val="00F6249B"/>
    <w:rsid w:val="00F62A93"/>
    <w:rsid w:val="00F62DFA"/>
    <w:rsid w:val="00F62E62"/>
    <w:rsid w:val="00F63272"/>
    <w:rsid w:val="00F638C3"/>
    <w:rsid w:val="00F6408D"/>
    <w:rsid w:val="00F641A8"/>
    <w:rsid w:val="00F64204"/>
    <w:rsid w:val="00F644FD"/>
    <w:rsid w:val="00F64D78"/>
    <w:rsid w:val="00F64EA8"/>
    <w:rsid w:val="00F653E3"/>
    <w:rsid w:val="00F65510"/>
    <w:rsid w:val="00F65751"/>
    <w:rsid w:val="00F6579E"/>
    <w:rsid w:val="00F65E9D"/>
    <w:rsid w:val="00F65F59"/>
    <w:rsid w:val="00F6618A"/>
    <w:rsid w:val="00F665C4"/>
    <w:rsid w:val="00F66879"/>
    <w:rsid w:val="00F668EE"/>
    <w:rsid w:val="00F66A8F"/>
    <w:rsid w:val="00F66CC1"/>
    <w:rsid w:val="00F67151"/>
    <w:rsid w:val="00F679F7"/>
    <w:rsid w:val="00F67BB6"/>
    <w:rsid w:val="00F67C92"/>
    <w:rsid w:val="00F67CD0"/>
    <w:rsid w:val="00F67E44"/>
    <w:rsid w:val="00F67F18"/>
    <w:rsid w:val="00F67FC9"/>
    <w:rsid w:val="00F70960"/>
    <w:rsid w:val="00F70E53"/>
    <w:rsid w:val="00F70E61"/>
    <w:rsid w:val="00F70FFC"/>
    <w:rsid w:val="00F7138B"/>
    <w:rsid w:val="00F717DD"/>
    <w:rsid w:val="00F71974"/>
    <w:rsid w:val="00F71BDA"/>
    <w:rsid w:val="00F71CD9"/>
    <w:rsid w:val="00F71D48"/>
    <w:rsid w:val="00F7280F"/>
    <w:rsid w:val="00F7287D"/>
    <w:rsid w:val="00F72BAF"/>
    <w:rsid w:val="00F7300A"/>
    <w:rsid w:val="00F730C1"/>
    <w:rsid w:val="00F7328A"/>
    <w:rsid w:val="00F733D6"/>
    <w:rsid w:val="00F7343B"/>
    <w:rsid w:val="00F7375E"/>
    <w:rsid w:val="00F738F0"/>
    <w:rsid w:val="00F739B9"/>
    <w:rsid w:val="00F73ADE"/>
    <w:rsid w:val="00F73C57"/>
    <w:rsid w:val="00F73E34"/>
    <w:rsid w:val="00F73F74"/>
    <w:rsid w:val="00F743CF"/>
    <w:rsid w:val="00F74436"/>
    <w:rsid w:val="00F74587"/>
    <w:rsid w:val="00F74AE4"/>
    <w:rsid w:val="00F74B79"/>
    <w:rsid w:val="00F750AC"/>
    <w:rsid w:val="00F75170"/>
    <w:rsid w:val="00F753D3"/>
    <w:rsid w:val="00F7548B"/>
    <w:rsid w:val="00F75B4C"/>
    <w:rsid w:val="00F75B72"/>
    <w:rsid w:val="00F75C4E"/>
    <w:rsid w:val="00F75D19"/>
    <w:rsid w:val="00F75F16"/>
    <w:rsid w:val="00F76170"/>
    <w:rsid w:val="00F76425"/>
    <w:rsid w:val="00F764CC"/>
    <w:rsid w:val="00F766F0"/>
    <w:rsid w:val="00F7672E"/>
    <w:rsid w:val="00F76A2B"/>
    <w:rsid w:val="00F76AB4"/>
    <w:rsid w:val="00F77440"/>
    <w:rsid w:val="00F77451"/>
    <w:rsid w:val="00F77475"/>
    <w:rsid w:val="00F77688"/>
    <w:rsid w:val="00F77843"/>
    <w:rsid w:val="00F77BFC"/>
    <w:rsid w:val="00F77DEA"/>
    <w:rsid w:val="00F803B6"/>
    <w:rsid w:val="00F805D1"/>
    <w:rsid w:val="00F8086A"/>
    <w:rsid w:val="00F80CF8"/>
    <w:rsid w:val="00F814A7"/>
    <w:rsid w:val="00F8169C"/>
    <w:rsid w:val="00F816C6"/>
    <w:rsid w:val="00F8170B"/>
    <w:rsid w:val="00F81995"/>
    <w:rsid w:val="00F819BC"/>
    <w:rsid w:val="00F81C98"/>
    <w:rsid w:val="00F81D5E"/>
    <w:rsid w:val="00F81E78"/>
    <w:rsid w:val="00F82278"/>
    <w:rsid w:val="00F82317"/>
    <w:rsid w:val="00F823FF"/>
    <w:rsid w:val="00F829BD"/>
    <w:rsid w:val="00F82BD9"/>
    <w:rsid w:val="00F8330B"/>
    <w:rsid w:val="00F83600"/>
    <w:rsid w:val="00F8375B"/>
    <w:rsid w:val="00F8383D"/>
    <w:rsid w:val="00F83E58"/>
    <w:rsid w:val="00F83FED"/>
    <w:rsid w:val="00F8401C"/>
    <w:rsid w:val="00F841B5"/>
    <w:rsid w:val="00F8473A"/>
    <w:rsid w:val="00F84BCF"/>
    <w:rsid w:val="00F85AF9"/>
    <w:rsid w:val="00F85B57"/>
    <w:rsid w:val="00F85E5E"/>
    <w:rsid w:val="00F861C7"/>
    <w:rsid w:val="00F86416"/>
    <w:rsid w:val="00F86500"/>
    <w:rsid w:val="00F86CC4"/>
    <w:rsid w:val="00F86F26"/>
    <w:rsid w:val="00F87B1C"/>
    <w:rsid w:val="00F87DCA"/>
    <w:rsid w:val="00F87E18"/>
    <w:rsid w:val="00F901B6"/>
    <w:rsid w:val="00F90403"/>
    <w:rsid w:val="00F90485"/>
    <w:rsid w:val="00F906E4"/>
    <w:rsid w:val="00F90926"/>
    <w:rsid w:val="00F90C40"/>
    <w:rsid w:val="00F91501"/>
    <w:rsid w:val="00F91D0C"/>
    <w:rsid w:val="00F91DB2"/>
    <w:rsid w:val="00F91F56"/>
    <w:rsid w:val="00F91F93"/>
    <w:rsid w:val="00F9258B"/>
    <w:rsid w:val="00F925E9"/>
    <w:rsid w:val="00F928F9"/>
    <w:rsid w:val="00F929A6"/>
    <w:rsid w:val="00F92A08"/>
    <w:rsid w:val="00F92C04"/>
    <w:rsid w:val="00F92FD0"/>
    <w:rsid w:val="00F93361"/>
    <w:rsid w:val="00F935E8"/>
    <w:rsid w:val="00F937F3"/>
    <w:rsid w:val="00F93955"/>
    <w:rsid w:val="00F94126"/>
    <w:rsid w:val="00F9428C"/>
    <w:rsid w:val="00F94A1D"/>
    <w:rsid w:val="00F94C22"/>
    <w:rsid w:val="00F94C32"/>
    <w:rsid w:val="00F94C62"/>
    <w:rsid w:val="00F94DF4"/>
    <w:rsid w:val="00F94F40"/>
    <w:rsid w:val="00F95286"/>
    <w:rsid w:val="00F9530A"/>
    <w:rsid w:val="00F95317"/>
    <w:rsid w:val="00F954EC"/>
    <w:rsid w:val="00F9570D"/>
    <w:rsid w:val="00F95D17"/>
    <w:rsid w:val="00F961D1"/>
    <w:rsid w:val="00F963A2"/>
    <w:rsid w:val="00F9696D"/>
    <w:rsid w:val="00F96D3A"/>
    <w:rsid w:val="00F96D79"/>
    <w:rsid w:val="00F96EA9"/>
    <w:rsid w:val="00F96FAC"/>
    <w:rsid w:val="00F97719"/>
    <w:rsid w:val="00F97998"/>
    <w:rsid w:val="00F97AC6"/>
    <w:rsid w:val="00F97C61"/>
    <w:rsid w:val="00F97D7C"/>
    <w:rsid w:val="00F97E53"/>
    <w:rsid w:val="00FA07D6"/>
    <w:rsid w:val="00FA08DB"/>
    <w:rsid w:val="00FA0977"/>
    <w:rsid w:val="00FA0AAF"/>
    <w:rsid w:val="00FA0F64"/>
    <w:rsid w:val="00FA126E"/>
    <w:rsid w:val="00FA1449"/>
    <w:rsid w:val="00FA14A7"/>
    <w:rsid w:val="00FA14F4"/>
    <w:rsid w:val="00FA170E"/>
    <w:rsid w:val="00FA1995"/>
    <w:rsid w:val="00FA1B1A"/>
    <w:rsid w:val="00FA1D1B"/>
    <w:rsid w:val="00FA1E45"/>
    <w:rsid w:val="00FA21E1"/>
    <w:rsid w:val="00FA2269"/>
    <w:rsid w:val="00FA27AC"/>
    <w:rsid w:val="00FA29DF"/>
    <w:rsid w:val="00FA2BB9"/>
    <w:rsid w:val="00FA311D"/>
    <w:rsid w:val="00FA3294"/>
    <w:rsid w:val="00FA3357"/>
    <w:rsid w:val="00FA34C4"/>
    <w:rsid w:val="00FA34F2"/>
    <w:rsid w:val="00FA3923"/>
    <w:rsid w:val="00FA3964"/>
    <w:rsid w:val="00FA4A0A"/>
    <w:rsid w:val="00FA4AC1"/>
    <w:rsid w:val="00FA4D8B"/>
    <w:rsid w:val="00FA5192"/>
    <w:rsid w:val="00FA56D9"/>
    <w:rsid w:val="00FA573B"/>
    <w:rsid w:val="00FA5862"/>
    <w:rsid w:val="00FA5E3E"/>
    <w:rsid w:val="00FA5E62"/>
    <w:rsid w:val="00FA6110"/>
    <w:rsid w:val="00FA621A"/>
    <w:rsid w:val="00FA636F"/>
    <w:rsid w:val="00FA6409"/>
    <w:rsid w:val="00FA69C1"/>
    <w:rsid w:val="00FA6B69"/>
    <w:rsid w:val="00FA6CE6"/>
    <w:rsid w:val="00FA6F5C"/>
    <w:rsid w:val="00FA71F3"/>
    <w:rsid w:val="00FA753D"/>
    <w:rsid w:val="00FA7584"/>
    <w:rsid w:val="00FA7769"/>
    <w:rsid w:val="00FA7985"/>
    <w:rsid w:val="00FA7A10"/>
    <w:rsid w:val="00FA7BDD"/>
    <w:rsid w:val="00FA7D09"/>
    <w:rsid w:val="00FA7E84"/>
    <w:rsid w:val="00FB0263"/>
    <w:rsid w:val="00FB08DA"/>
    <w:rsid w:val="00FB0A00"/>
    <w:rsid w:val="00FB0E38"/>
    <w:rsid w:val="00FB0FA9"/>
    <w:rsid w:val="00FB0FDA"/>
    <w:rsid w:val="00FB1059"/>
    <w:rsid w:val="00FB1064"/>
    <w:rsid w:val="00FB10EA"/>
    <w:rsid w:val="00FB16F6"/>
    <w:rsid w:val="00FB1A06"/>
    <w:rsid w:val="00FB1BC0"/>
    <w:rsid w:val="00FB2339"/>
    <w:rsid w:val="00FB2392"/>
    <w:rsid w:val="00FB25CE"/>
    <w:rsid w:val="00FB279E"/>
    <w:rsid w:val="00FB2ECF"/>
    <w:rsid w:val="00FB322C"/>
    <w:rsid w:val="00FB3260"/>
    <w:rsid w:val="00FB34A2"/>
    <w:rsid w:val="00FB34E4"/>
    <w:rsid w:val="00FB3671"/>
    <w:rsid w:val="00FB394B"/>
    <w:rsid w:val="00FB3B54"/>
    <w:rsid w:val="00FB3DE9"/>
    <w:rsid w:val="00FB3E6E"/>
    <w:rsid w:val="00FB3F21"/>
    <w:rsid w:val="00FB45BF"/>
    <w:rsid w:val="00FB45D6"/>
    <w:rsid w:val="00FB468B"/>
    <w:rsid w:val="00FB485D"/>
    <w:rsid w:val="00FB4877"/>
    <w:rsid w:val="00FB48F7"/>
    <w:rsid w:val="00FB4D35"/>
    <w:rsid w:val="00FB4F39"/>
    <w:rsid w:val="00FB4FF3"/>
    <w:rsid w:val="00FB5630"/>
    <w:rsid w:val="00FB5B2D"/>
    <w:rsid w:val="00FB5C13"/>
    <w:rsid w:val="00FB60C4"/>
    <w:rsid w:val="00FB6111"/>
    <w:rsid w:val="00FB61C8"/>
    <w:rsid w:val="00FB629C"/>
    <w:rsid w:val="00FB64C5"/>
    <w:rsid w:val="00FB660C"/>
    <w:rsid w:val="00FB69C0"/>
    <w:rsid w:val="00FB6BDF"/>
    <w:rsid w:val="00FB7254"/>
    <w:rsid w:val="00FB741B"/>
    <w:rsid w:val="00FB7565"/>
    <w:rsid w:val="00FB7BC2"/>
    <w:rsid w:val="00FC01CB"/>
    <w:rsid w:val="00FC037E"/>
    <w:rsid w:val="00FC0494"/>
    <w:rsid w:val="00FC08C0"/>
    <w:rsid w:val="00FC0B55"/>
    <w:rsid w:val="00FC0BE6"/>
    <w:rsid w:val="00FC0CEF"/>
    <w:rsid w:val="00FC0E0D"/>
    <w:rsid w:val="00FC0E94"/>
    <w:rsid w:val="00FC10CD"/>
    <w:rsid w:val="00FC136F"/>
    <w:rsid w:val="00FC1397"/>
    <w:rsid w:val="00FC1464"/>
    <w:rsid w:val="00FC16C2"/>
    <w:rsid w:val="00FC173A"/>
    <w:rsid w:val="00FC17B8"/>
    <w:rsid w:val="00FC190D"/>
    <w:rsid w:val="00FC1C95"/>
    <w:rsid w:val="00FC1D9C"/>
    <w:rsid w:val="00FC1E36"/>
    <w:rsid w:val="00FC1F7D"/>
    <w:rsid w:val="00FC246F"/>
    <w:rsid w:val="00FC2AF4"/>
    <w:rsid w:val="00FC2CCB"/>
    <w:rsid w:val="00FC2FEC"/>
    <w:rsid w:val="00FC378D"/>
    <w:rsid w:val="00FC392A"/>
    <w:rsid w:val="00FC3D9D"/>
    <w:rsid w:val="00FC3DA9"/>
    <w:rsid w:val="00FC408A"/>
    <w:rsid w:val="00FC43A6"/>
    <w:rsid w:val="00FC44B4"/>
    <w:rsid w:val="00FC4546"/>
    <w:rsid w:val="00FC4B22"/>
    <w:rsid w:val="00FC4BD4"/>
    <w:rsid w:val="00FC5498"/>
    <w:rsid w:val="00FC54E1"/>
    <w:rsid w:val="00FC550E"/>
    <w:rsid w:val="00FC561D"/>
    <w:rsid w:val="00FC58DA"/>
    <w:rsid w:val="00FC5A15"/>
    <w:rsid w:val="00FC5AC5"/>
    <w:rsid w:val="00FC5BF7"/>
    <w:rsid w:val="00FC5D8A"/>
    <w:rsid w:val="00FC601D"/>
    <w:rsid w:val="00FC63C3"/>
    <w:rsid w:val="00FC6A90"/>
    <w:rsid w:val="00FC6E58"/>
    <w:rsid w:val="00FC729A"/>
    <w:rsid w:val="00FC74A2"/>
    <w:rsid w:val="00FC75AF"/>
    <w:rsid w:val="00FC7629"/>
    <w:rsid w:val="00FC7649"/>
    <w:rsid w:val="00FC7A54"/>
    <w:rsid w:val="00FC7E7C"/>
    <w:rsid w:val="00FC7F95"/>
    <w:rsid w:val="00FD011A"/>
    <w:rsid w:val="00FD05ED"/>
    <w:rsid w:val="00FD087A"/>
    <w:rsid w:val="00FD0D9A"/>
    <w:rsid w:val="00FD0F0B"/>
    <w:rsid w:val="00FD112C"/>
    <w:rsid w:val="00FD13D3"/>
    <w:rsid w:val="00FD1439"/>
    <w:rsid w:val="00FD1721"/>
    <w:rsid w:val="00FD1CCB"/>
    <w:rsid w:val="00FD1D6D"/>
    <w:rsid w:val="00FD1DA9"/>
    <w:rsid w:val="00FD1EAF"/>
    <w:rsid w:val="00FD2938"/>
    <w:rsid w:val="00FD2B01"/>
    <w:rsid w:val="00FD2C36"/>
    <w:rsid w:val="00FD31A7"/>
    <w:rsid w:val="00FD3228"/>
    <w:rsid w:val="00FD3463"/>
    <w:rsid w:val="00FD3864"/>
    <w:rsid w:val="00FD3992"/>
    <w:rsid w:val="00FD3B89"/>
    <w:rsid w:val="00FD3DDE"/>
    <w:rsid w:val="00FD4767"/>
    <w:rsid w:val="00FD47BC"/>
    <w:rsid w:val="00FD47F2"/>
    <w:rsid w:val="00FD492F"/>
    <w:rsid w:val="00FD49C8"/>
    <w:rsid w:val="00FD4B37"/>
    <w:rsid w:val="00FD4CE3"/>
    <w:rsid w:val="00FD4DC3"/>
    <w:rsid w:val="00FD4FBF"/>
    <w:rsid w:val="00FD53C5"/>
    <w:rsid w:val="00FD57EA"/>
    <w:rsid w:val="00FD5D66"/>
    <w:rsid w:val="00FD5F45"/>
    <w:rsid w:val="00FD6323"/>
    <w:rsid w:val="00FD636A"/>
    <w:rsid w:val="00FD6577"/>
    <w:rsid w:val="00FD767F"/>
    <w:rsid w:val="00FD7690"/>
    <w:rsid w:val="00FD79AF"/>
    <w:rsid w:val="00FD7E60"/>
    <w:rsid w:val="00FD7F30"/>
    <w:rsid w:val="00FD7F68"/>
    <w:rsid w:val="00FE027B"/>
    <w:rsid w:val="00FE04FC"/>
    <w:rsid w:val="00FE07FE"/>
    <w:rsid w:val="00FE0A4C"/>
    <w:rsid w:val="00FE0BF9"/>
    <w:rsid w:val="00FE121B"/>
    <w:rsid w:val="00FE1811"/>
    <w:rsid w:val="00FE1D56"/>
    <w:rsid w:val="00FE2029"/>
    <w:rsid w:val="00FE2907"/>
    <w:rsid w:val="00FE2D17"/>
    <w:rsid w:val="00FE2F4D"/>
    <w:rsid w:val="00FE30B4"/>
    <w:rsid w:val="00FE3140"/>
    <w:rsid w:val="00FE386B"/>
    <w:rsid w:val="00FE391B"/>
    <w:rsid w:val="00FE3A8B"/>
    <w:rsid w:val="00FE3BC7"/>
    <w:rsid w:val="00FE3E60"/>
    <w:rsid w:val="00FE40FF"/>
    <w:rsid w:val="00FE45A5"/>
    <w:rsid w:val="00FE4667"/>
    <w:rsid w:val="00FE4880"/>
    <w:rsid w:val="00FE4F36"/>
    <w:rsid w:val="00FE517A"/>
    <w:rsid w:val="00FE54E5"/>
    <w:rsid w:val="00FE5817"/>
    <w:rsid w:val="00FE5AE2"/>
    <w:rsid w:val="00FE5B20"/>
    <w:rsid w:val="00FE60E7"/>
    <w:rsid w:val="00FE66EB"/>
    <w:rsid w:val="00FE6700"/>
    <w:rsid w:val="00FE6DEF"/>
    <w:rsid w:val="00FE7161"/>
    <w:rsid w:val="00FE7DB6"/>
    <w:rsid w:val="00FE7FD1"/>
    <w:rsid w:val="00FF0262"/>
    <w:rsid w:val="00FF02D0"/>
    <w:rsid w:val="00FF02D5"/>
    <w:rsid w:val="00FF030B"/>
    <w:rsid w:val="00FF05D8"/>
    <w:rsid w:val="00FF05E7"/>
    <w:rsid w:val="00FF05F2"/>
    <w:rsid w:val="00FF0963"/>
    <w:rsid w:val="00FF0DEE"/>
    <w:rsid w:val="00FF0EC7"/>
    <w:rsid w:val="00FF1440"/>
    <w:rsid w:val="00FF15F2"/>
    <w:rsid w:val="00FF1680"/>
    <w:rsid w:val="00FF18C9"/>
    <w:rsid w:val="00FF1B84"/>
    <w:rsid w:val="00FF1F21"/>
    <w:rsid w:val="00FF2A53"/>
    <w:rsid w:val="00FF2A67"/>
    <w:rsid w:val="00FF2C1A"/>
    <w:rsid w:val="00FF35C4"/>
    <w:rsid w:val="00FF3659"/>
    <w:rsid w:val="00FF3ADD"/>
    <w:rsid w:val="00FF3DF8"/>
    <w:rsid w:val="00FF4055"/>
    <w:rsid w:val="00FF4174"/>
    <w:rsid w:val="00FF42F9"/>
    <w:rsid w:val="00FF4500"/>
    <w:rsid w:val="00FF4621"/>
    <w:rsid w:val="00FF47CA"/>
    <w:rsid w:val="00FF49D9"/>
    <w:rsid w:val="00FF595B"/>
    <w:rsid w:val="00FF5C7C"/>
    <w:rsid w:val="00FF5FBD"/>
    <w:rsid w:val="00FF64B0"/>
    <w:rsid w:val="00FF65B4"/>
    <w:rsid w:val="00FF67E1"/>
    <w:rsid w:val="00FF69E5"/>
    <w:rsid w:val="00FF6A7F"/>
    <w:rsid w:val="00FF6AE6"/>
    <w:rsid w:val="00FF6CB7"/>
    <w:rsid w:val="00FF6E0F"/>
    <w:rsid w:val="00FF72FF"/>
    <w:rsid w:val="00FF7450"/>
    <w:rsid w:val="00FF7733"/>
    <w:rsid w:val="00FF7AD4"/>
    <w:rsid w:val="00FF7AE5"/>
    <w:rsid w:val="00FF7C75"/>
    <w:rsid w:val="00FF7C8D"/>
    <w:rsid w:val="1584D2D0"/>
    <w:rsid w:val="4298D735"/>
    <w:rsid w:val="62F1693F"/>
    <w:rsid w:val="773BF71A"/>
  </w:rsids>
  <m:mathPr>
    <m:mathFont m:val="Cambria Math"/>
    <m:brkBin m:val="before"/>
    <m:brkBinSub m:val="--"/>
    <m:smallFrac m:val="0"/>
    <m:dispDef/>
    <m:lMargin m:val="0"/>
    <m:rMargin m:val="0"/>
    <m:defJc m:val="centerGroup"/>
    <m:wrapIndent m:val="1440"/>
    <m:intLim m:val="subSup"/>
    <m:naryLim m:val="undOvr"/>
  </m:mathPr>
  <w:themeFontLang w:val="pl-PL"/>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49" style="mso-position-horizontal-relative:margin;mso-position-vertical-relative:margin;mso-width-percent:950;mso-height-percent:950" fillcolor="white">
      <v:fill color="white"/>
    </o:shapedefaults>
    <o:shapelayout v:ext="edit">
      <o:idmap v:ext="edit" data="1"/>
    </o:shapelayout>
  </w:shapeDefaults>
  <w:decimalSymbol w:val=","/>
  <w:listSeparator w:val=";"/>
  <w14:docId w14:val="5F340B7A"/>
  <w15:docId w15:val="{6CEBF7F1-5167-4116-B254-C79EEC32FFA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ocDefaults>
    <w:rPrDefault>
      <w:rPr>
        <w:rFonts w:ascii="Franklin Gothic Book" w:eastAsia="Franklin Gothic Book" w:hAnsi="Franklin Gothic Book" w:cs="Times New Roman"/>
        <w:lang w:val="pl-PL" w:eastAsia="pl-PL" w:bidi="ar-SA"/>
      </w:rPr>
    </w:rPrDefault>
    <w:pPrDefault/>
  </w:docDefaults>
  <w:latentStyles w:defLockedState="0" w:defUIPriority="99" w:defSemiHidden="0" w:defUnhideWhenUsed="0" w:defQFormat="0" w:count="371">
    <w:lsdException w:name="Normal" w:uiPriority="0" w:qFormat="1"/>
    <w:lsdException w:name="heading 1" w:qFormat="1"/>
    <w:lsdException w:name="heading 2" w:semiHidden="1" w:uiPriority="9" w:unhideWhenUsed="1" w:qFormat="1"/>
    <w:lsdException w:name="heading 3" w:semiHidden="1" w:uiPriority="9" w:unhideWhenUsed="1" w:qFormat="1"/>
    <w:lsdException w:name="heading 4" w:semiHidden="1" w:uiPriority="0" w:unhideWhenUsed="1" w:qFormat="1"/>
    <w:lsdException w:name="heading 5" w:semiHidden="1" w:uiPriority="0"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0" w:unhideWhenUsed="1"/>
    <w:lsdException w:name="toc 5" w:semiHidden="1" w:uiPriority="0"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ny">
    <w:name w:val="Normal"/>
    <w:qFormat/>
    <w:rsid w:val="00965220"/>
    <w:pPr>
      <w:spacing w:line="276" w:lineRule="auto"/>
      <w:ind w:firstLine="567"/>
      <w:jc w:val="both"/>
    </w:pPr>
    <w:rPr>
      <w:rFonts w:ascii="Arial" w:hAnsi="Arial"/>
      <w:szCs w:val="22"/>
      <w:lang w:eastAsia="en-US"/>
    </w:rPr>
  </w:style>
  <w:style w:type="paragraph" w:styleId="Nagwek1">
    <w:name w:val="heading 1"/>
    <w:aliases w:val="dr Nagłówek 1"/>
    <w:basedOn w:val="Normalny"/>
    <w:next w:val="Normalny"/>
    <w:link w:val="Nagwek1Znak"/>
    <w:autoRedefine/>
    <w:uiPriority w:val="99"/>
    <w:qFormat/>
    <w:rsid w:val="004F03A3"/>
    <w:pPr>
      <w:keepNext/>
      <w:keepLines/>
      <w:numPr>
        <w:numId w:val="6"/>
      </w:numPr>
      <w:spacing w:after="240" w:line="240" w:lineRule="auto"/>
      <w:jc w:val="center"/>
      <w:outlineLvl w:val="0"/>
    </w:pPr>
    <w:rPr>
      <w:rFonts w:eastAsia="MinionPro-Regular" w:cs="Arial"/>
      <w:b/>
      <w:color w:val="00007E"/>
      <w:sz w:val="24"/>
      <w:szCs w:val="16"/>
      <w:shd w:val="clear" w:color="auto" w:fill="FFFFFF"/>
    </w:rPr>
  </w:style>
  <w:style w:type="paragraph" w:styleId="Nagwek2">
    <w:name w:val="heading 2"/>
    <w:basedOn w:val="Normalny"/>
    <w:next w:val="Normalny"/>
    <w:link w:val="Nagwek2Znak"/>
    <w:autoRedefine/>
    <w:uiPriority w:val="9"/>
    <w:unhideWhenUsed/>
    <w:qFormat/>
    <w:rsid w:val="00F73E34"/>
    <w:pPr>
      <w:keepNext/>
      <w:keepLines/>
      <w:spacing w:before="160" w:after="120"/>
      <w:ind w:left="697" w:hanging="357"/>
      <w:jc w:val="center"/>
      <w:outlineLvl w:val="1"/>
    </w:pPr>
    <w:rPr>
      <w:rFonts w:eastAsia="Times New Roman"/>
      <w:b/>
      <w:bCs/>
      <w:color w:val="00007E"/>
      <w:sz w:val="22"/>
    </w:rPr>
  </w:style>
  <w:style w:type="paragraph" w:styleId="Nagwek3">
    <w:name w:val="heading 3"/>
    <w:basedOn w:val="Normalny"/>
    <w:next w:val="Normalny"/>
    <w:link w:val="Nagwek3Znak"/>
    <w:autoRedefine/>
    <w:uiPriority w:val="9"/>
    <w:unhideWhenUsed/>
    <w:qFormat/>
    <w:rsid w:val="00C977E8"/>
    <w:pPr>
      <w:keepNext/>
      <w:keepLines/>
      <w:spacing w:after="240" w:line="240" w:lineRule="auto"/>
      <w:ind w:left="697" w:firstLine="0"/>
      <w:jc w:val="center"/>
      <w:outlineLvl w:val="2"/>
    </w:pPr>
    <w:rPr>
      <w:rFonts w:eastAsia="MinionPro-Regular"/>
      <w:b/>
      <w:bCs/>
      <w:color w:val="00007E"/>
    </w:rPr>
  </w:style>
  <w:style w:type="paragraph" w:styleId="Nagwek4">
    <w:name w:val="heading 4"/>
    <w:basedOn w:val="Normalny"/>
    <w:link w:val="Nagwek4Znak"/>
    <w:qFormat/>
    <w:rsid w:val="00555AC4"/>
    <w:pPr>
      <w:spacing w:before="100" w:beforeAutospacing="1" w:after="100" w:afterAutospacing="1" w:line="240" w:lineRule="auto"/>
      <w:ind w:firstLine="0"/>
      <w:outlineLvl w:val="3"/>
    </w:pPr>
    <w:rPr>
      <w:rFonts w:ascii="Times New Roman" w:eastAsia="Times New Roman" w:hAnsi="Times New Roman"/>
      <w:b/>
      <w:bCs/>
      <w:sz w:val="24"/>
      <w:szCs w:val="24"/>
    </w:rPr>
  </w:style>
  <w:style w:type="paragraph" w:styleId="Nagwek5">
    <w:name w:val="heading 5"/>
    <w:basedOn w:val="Normalny"/>
    <w:next w:val="Normalny"/>
    <w:link w:val="Nagwek5Znak"/>
    <w:unhideWhenUsed/>
    <w:qFormat/>
    <w:rsid w:val="00555AC4"/>
    <w:pPr>
      <w:keepNext/>
      <w:keepLines/>
      <w:spacing w:before="40"/>
      <w:ind w:firstLine="0"/>
      <w:outlineLvl w:val="4"/>
    </w:pPr>
    <w:rPr>
      <w:rFonts w:ascii="Cambria" w:eastAsia="Times New Roman" w:hAnsi="Cambria"/>
      <w:color w:val="404040"/>
    </w:rPr>
  </w:style>
  <w:style w:type="paragraph" w:styleId="Nagwek6">
    <w:name w:val="heading 6"/>
    <w:basedOn w:val="Normalny"/>
    <w:next w:val="Normalny"/>
    <w:link w:val="Nagwek6Znak"/>
    <w:uiPriority w:val="9"/>
    <w:unhideWhenUsed/>
    <w:qFormat/>
    <w:rsid w:val="00CA2080"/>
    <w:pPr>
      <w:keepNext/>
      <w:keepLines/>
      <w:spacing w:before="200" w:line="360" w:lineRule="auto"/>
      <w:ind w:firstLine="0"/>
      <w:contextualSpacing/>
      <w:outlineLvl w:val="5"/>
    </w:pPr>
    <w:rPr>
      <w:rFonts w:ascii="Cambria" w:eastAsia="Times New Roman" w:hAnsi="Cambria"/>
      <w:i/>
      <w:iCs/>
      <w:color w:val="243F60"/>
      <w:sz w:val="22"/>
    </w:rPr>
  </w:style>
  <w:style w:type="character" w:default="1" w:styleId="Domylnaczcionkaakapitu">
    <w:name w:val="Default Paragraph Font"/>
    <w:uiPriority w:val="1"/>
    <w:semiHidden/>
    <w:unhideWhenUsed/>
  </w:style>
  <w:style w:type="table" w:default="1" w:styleId="Standardowy">
    <w:name w:val="Normal Table"/>
    <w:uiPriority w:val="99"/>
    <w:semiHidden/>
    <w:unhideWhenUsed/>
    <w:tblPr>
      <w:tblInd w:w="0" w:type="dxa"/>
      <w:tblCellMar>
        <w:top w:w="0" w:type="dxa"/>
        <w:left w:w="108" w:type="dxa"/>
        <w:bottom w:w="0" w:type="dxa"/>
        <w:right w:w="108" w:type="dxa"/>
      </w:tblCellMar>
    </w:tblPr>
  </w:style>
  <w:style w:type="numbering" w:default="1" w:styleId="Bezlisty">
    <w:name w:val="No List"/>
    <w:uiPriority w:val="99"/>
    <w:semiHidden/>
    <w:unhideWhenUsed/>
  </w:style>
  <w:style w:type="character" w:customStyle="1" w:styleId="Nagwek1Znak">
    <w:name w:val="Nagłówek 1 Znak"/>
    <w:aliases w:val="dr Nagłówek 1 Znak"/>
    <w:link w:val="Nagwek1"/>
    <w:uiPriority w:val="99"/>
    <w:rsid w:val="004F03A3"/>
    <w:rPr>
      <w:rFonts w:ascii="Arial" w:eastAsia="MinionPro-Regular" w:hAnsi="Arial" w:cs="Arial"/>
      <w:b/>
      <w:color w:val="00007E"/>
      <w:sz w:val="24"/>
      <w:szCs w:val="16"/>
      <w:lang w:eastAsia="en-US"/>
    </w:rPr>
  </w:style>
  <w:style w:type="character" w:customStyle="1" w:styleId="Nagwek2Znak">
    <w:name w:val="Nagłówek 2 Znak"/>
    <w:link w:val="Nagwek2"/>
    <w:uiPriority w:val="9"/>
    <w:rsid w:val="00F73E34"/>
    <w:rPr>
      <w:rFonts w:ascii="Arial" w:eastAsia="Times New Roman" w:hAnsi="Arial"/>
      <w:b/>
      <w:bCs/>
      <w:color w:val="00007E"/>
      <w:sz w:val="22"/>
      <w:szCs w:val="22"/>
      <w:lang w:eastAsia="en-US"/>
    </w:rPr>
  </w:style>
  <w:style w:type="character" w:customStyle="1" w:styleId="Nagwek3Znak">
    <w:name w:val="Nagłówek 3 Znak"/>
    <w:link w:val="Nagwek3"/>
    <w:uiPriority w:val="9"/>
    <w:rsid w:val="00C977E8"/>
    <w:rPr>
      <w:rFonts w:ascii="Arial" w:eastAsia="MinionPro-Regular" w:hAnsi="Arial"/>
      <w:b/>
      <w:bCs/>
      <w:color w:val="00007E"/>
      <w:szCs w:val="22"/>
      <w:lang w:eastAsia="en-US"/>
    </w:rPr>
  </w:style>
  <w:style w:type="paragraph" w:styleId="Bezodstpw">
    <w:name w:val="No Spacing"/>
    <w:aliases w:val="Przypisy"/>
    <w:link w:val="BezodstpwZnak"/>
    <w:uiPriority w:val="1"/>
    <w:qFormat/>
    <w:rsid w:val="00771E06"/>
    <w:rPr>
      <w:rFonts w:eastAsia="Times New Roman"/>
      <w:sz w:val="22"/>
      <w:szCs w:val="22"/>
      <w:lang w:eastAsia="en-US"/>
    </w:rPr>
  </w:style>
  <w:style w:type="character" w:customStyle="1" w:styleId="BezodstpwZnak">
    <w:name w:val="Bez odstępów Znak"/>
    <w:aliases w:val="Przypisy Znak"/>
    <w:link w:val="Bezodstpw"/>
    <w:uiPriority w:val="1"/>
    <w:rsid w:val="00771E06"/>
    <w:rPr>
      <w:rFonts w:eastAsia="Times New Roman"/>
      <w:sz w:val="22"/>
      <w:szCs w:val="22"/>
      <w:lang w:val="pl-PL" w:eastAsia="en-US" w:bidi="ar-SA"/>
    </w:rPr>
  </w:style>
  <w:style w:type="paragraph" w:styleId="Tekstdymka">
    <w:name w:val="Balloon Text"/>
    <w:basedOn w:val="Normalny"/>
    <w:link w:val="TekstdymkaZnak"/>
    <w:uiPriority w:val="99"/>
    <w:unhideWhenUsed/>
    <w:rsid w:val="00771E06"/>
    <w:pPr>
      <w:spacing w:line="240" w:lineRule="auto"/>
    </w:pPr>
    <w:rPr>
      <w:rFonts w:ascii="Tahoma" w:hAnsi="Tahoma"/>
      <w:sz w:val="16"/>
      <w:szCs w:val="16"/>
    </w:rPr>
  </w:style>
  <w:style w:type="character" w:customStyle="1" w:styleId="TekstdymkaZnak">
    <w:name w:val="Tekst dymka Znak"/>
    <w:link w:val="Tekstdymka"/>
    <w:uiPriority w:val="99"/>
    <w:rsid w:val="00771E06"/>
    <w:rPr>
      <w:rFonts w:ascii="Tahoma" w:hAnsi="Tahoma" w:cs="Tahoma"/>
      <w:sz w:val="16"/>
      <w:szCs w:val="16"/>
    </w:rPr>
  </w:style>
  <w:style w:type="paragraph" w:styleId="Akapitzlist">
    <w:name w:val="List Paragraph"/>
    <w:aliases w:val="1.,L1,Numerowanie,BulletC,A_wyliczenie,K-P_odwolanie,Akapit z listą5,maz_wyliczenie,opis dzialania,Akapit z listą BS,Kolorowa lista — akcent 11,List Paragraph2,Dot pt,F5 List Paragraph,Recommendation,List Paragraph11"/>
    <w:basedOn w:val="Normalny"/>
    <w:link w:val="AkapitzlistZnak"/>
    <w:uiPriority w:val="34"/>
    <w:qFormat/>
    <w:rsid w:val="00ED0312"/>
    <w:pPr>
      <w:ind w:firstLine="0"/>
      <w:contextualSpacing/>
    </w:pPr>
  </w:style>
  <w:style w:type="character" w:customStyle="1" w:styleId="AkapitzlistZnak">
    <w:name w:val="Akapit z listą Znak"/>
    <w:aliases w:val="1. Znak,L1 Znak,Numerowanie Znak,BulletC Znak,A_wyliczenie Znak,K-P_odwolanie Znak,Akapit z listą5 Znak,maz_wyliczenie Znak,opis dzialania Znak,Akapit z listą BS Znak,Kolorowa lista — akcent 11 Znak,List Paragraph2 Znak,Dot pt Znak"/>
    <w:link w:val="Akapitzlist"/>
    <w:uiPriority w:val="34"/>
    <w:rsid w:val="00ED0312"/>
    <w:rPr>
      <w:rFonts w:ascii="Arial" w:hAnsi="Arial"/>
      <w:szCs w:val="22"/>
      <w:lang w:eastAsia="en-US"/>
    </w:rPr>
  </w:style>
  <w:style w:type="paragraph" w:styleId="Nagwek">
    <w:name w:val="header"/>
    <w:basedOn w:val="Normalny"/>
    <w:link w:val="NagwekZnak"/>
    <w:uiPriority w:val="99"/>
    <w:unhideWhenUsed/>
    <w:rsid w:val="005C7465"/>
    <w:pPr>
      <w:tabs>
        <w:tab w:val="center" w:pos="4536"/>
        <w:tab w:val="right" w:pos="9072"/>
      </w:tabs>
      <w:spacing w:line="240" w:lineRule="auto"/>
    </w:pPr>
  </w:style>
  <w:style w:type="character" w:customStyle="1" w:styleId="NagwekZnak">
    <w:name w:val="Nagłówek Znak"/>
    <w:basedOn w:val="Domylnaczcionkaakapitu"/>
    <w:link w:val="Nagwek"/>
    <w:uiPriority w:val="99"/>
    <w:rsid w:val="005C7465"/>
  </w:style>
  <w:style w:type="paragraph" w:styleId="Stopka">
    <w:name w:val="footer"/>
    <w:basedOn w:val="Normalny"/>
    <w:link w:val="StopkaZnak"/>
    <w:uiPriority w:val="99"/>
    <w:unhideWhenUsed/>
    <w:rsid w:val="005C7465"/>
    <w:pPr>
      <w:tabs>
        <w:tab w:val="center" w:pos="4536"/>
        <w:tab w:val="right" w:pos="9072"/>
      </w:tabs>
      <w:spacing w:line="240" w:lineRule="auto"/>
    </w:pPr>
  </w:style>
  <w:style w:type="character" w:customStyle="1" w:styleId="StopkaZnak">
    <w:name w:val="Stopka Znak"/>
    <w:basedOn w:val="Domylnaczcionkaakapitu"/>
    <w:link w:val="Stopka"/>
    <w:uiPriority w:val="99"/>
    <w:rsid w:val="005C7465"/>
  </w:style>
  <w:style w:type="paragraph" w:styleId="Tekstprzypisudolnego">
    <w:name w:val="footnote text"/>
    <w:aliases w:val="OM Footnote Text,OM Footnote Text1,Znak,single space,FOOTNOTES,fn,Podrozdział,Fußnote,Footnote,Podrozdzia3,przypis,Tekst przypisu,Tekst przypisu Znak Znak Znak Znak,Tekst przypisu Znak Znak Znak Znak Znak,Znak1,f,FT,ft, Znak"/>
    <w:basedOn w:val="Tekstprzypisudolnego1"/>
    <w:link w:val="TekstprzypisudolnegoZnak"/>
    <w:autoRedefine/>
    <w:uiPriority w:val="99"/>
    <w:unhideWhenUsed/>
    <w:qFormat/>
    <w:rsid w:val="009716E3"/>
    <w:pPr>
      <w:spacing w:before="20" w:after="20"/>
    </w:pPr>
    <w:rPr>
      <w:rFonts w:ascii="Arial" w:eastAsia="Calibri" w:hAnsi="Arial"/>
      <w:sz w:val="16"/>
      <w:szCs w:val="16"/>
      <w:lang w:val="en-GB"/>
    </w:rPr>
  </w:style>
  <w:style w:type="character" w:customStyle="1" w:styleId="TekstprzypisudolnegoZnak">
    <w:name w:val="Tekst przypisu dolnego Znak"/>
    <w:aliases w:val="OM Footnote Text Znak,OM Footnote Text1 Znak,Znak Znak,single space Znak,FOOTNOTES Znak,fn Znak,Podrozdział Znak,Fußnote Znak,Footnote Znak,Podrozdzia3 Znak,przypis Znak,Tekst przypisu Znak,Znak1 Znak,f Znak1,FT Znak,ft Znak"/>
    <w:link w:val="Tekstprzypisudolnego"/>
    <w:uiPriority w:val="99"/>
    <w:rsid w:val="009716E3"/>
    <w:rPr>
      <w:rFonts w:ascii="Arial" w:eastAsia="Calibri" w:hAnsi="Arial"/>
      <w:kern w:val="1"/>
      <w:sz w:val="16"/>
      <w:szCs w:val="16"/>
      <w:lang w:val="en-GB" w:eastAsia="en-US"/>
    </w:rPr>
  </w:style>
  <w:style w:type="character" w:styleId="Odwoanieprzypisudolnego">
    <w:name w:val="footnote reference"/>
    <w:aliases w:val="Footnote Reference Number,Odwołanie przypisu,Appel note de bas de p,Footnote symbol,Nota,BVI fnr,SUPERS,Footnote reference number,note TESI,Footnote Reference Superscript,EN Footnote Reference,Footnote number,FZ,Times 10 Point"/>
    <w:uiPriority w:val="99"/>
    <w:unhideWhenUsed/>
    <w:qFormat/>
    <w:rsid w:val="000C40BA"/>
    <w:rPr>
      <w:vertAlign w:val="superscript"/>
    </w:rPr>
  </w:style>
  <w:style w:type="paragraph" w:customStyle="1" w:styleId="Default">
    <w:name w:val="Default"/>
    <w:rsid w:val="000C40BA"/>
    <w:pPr>
      <w:autoSpaceDE w:val="0"/>
      <w:autoSpaceDN w:val="0"/>
      <w:adjustRightInd w:val="0"/>
    </w:pPr>
    <w:rPr>
      <w:rFonts w:ascii="Myriad Pro Light" w:eastAsia="Calibri" w:hAnsi="Myriad Pro Light" w:cs="Myriad Pro Light"/>
      <w:color w:val="000000"/>
      <w:sz w:val="24"/>
      <w:szCs w:val="24"/>
      <w:lang w:eastAsia="en-US"/>
    </w:rPr>
  </w:style>
  <w:style w:type="paragraph" w:customStyle="1" w:styleId="Pa2">
    <w:name w:val="Pa2"/>
    <w:basedOn w:val="Default"/>
    <w:next w:val="Default"/>
    <w:rsid w:val="000C40BA"/>
    <w:pPr>
      <w:spacing w:line="161" w:lineRule="atLeast"/>
    </w:pPr>
    <w:rPr>
      <w:rFonts w:cs="Times New Roman"/>
      <w:color w:val="auto"/>
    </w:rPr>
  </w:style>
  <w:style w:type="paragraph" w:styleId="Tekstpodstawowy2">
    <w:name w:val="Body Text 2"/>
    <w:basedOn w:val="Normalny"/>
    <w:link w:val="Tekstpodstawowy2Znak"/>
    <w:rsid w:val="000C40BA"/>
    <w:pPr>
      <w:spacing w:line="360" w:lineRule="auto"/>
    </w:pPr>
    <w:rPr>
      <w:rFonts w:eastAsia="Times New Roman"/>
      <w:sz w:val="26"/>
      <w:szCs w:val="20"/>
    </w:rPr>
  </w:style>
  <w:style w:type="character" w:customStyle="1" w:styleId="Tekstpodstawowy2Znak">
    <w:name w:val="Tekst podstawowy 2 Znak"/>
    <w:link w:val="Tekstpodstawowy2"/>
    <w:rsid w:val="000C40BA"/>
    <w:rPr>
      <w:rFonts w:ascii="Arial" w:eastAsia="Times New Roman" w:hAnsi="Arial"/>
      <w:sz w:val="26"/>
    </w:rPr>
  </w:style>
  <w:style w:type="paragraph" w:styleId="Tekstpodstawowy">
    <w:name w:val="Body Text"/>
    <w:basedOn w:val="Normalny"/>
    <w:link w:val="TekstpodstawowyZnak"/>
    <w:rsid w:val="000C40BA"/>
    <w:pPr>
      <w:spacing w:line="360" w:lineRule="auto"/>
    </w:pPr>
    <w:rPr>
      <w:rFonts w:eastAsia="Times New Roman"/>
      <w:sz w:val="24"/>
      <w:szCs w:val="24"/>
    </w:rPr>
  </w:style>
  <w:style w:type="character" w:customStyle="1" w:styleId="TekstpodstawowyZnak">
    <w:name w:val="Tekst podstawowy Znak"/>
    <w:link w:val="Tekstpodstawowy"/>
    <w:rsid w:val="000C40BA"/>
    <w:rPr>
      <w:rFonts w:ascii="Arial" w:eastAsia="Times New Roman" w:hAnsi="Arial" w:cs="Arial"/>
      <w:sz w:val="24"/>
      <w:szCs w:val="24"/>
    </w:rPr>
  </w:style>
  <w:style w:type="character" w:customStyle="1" w:styleId="TekstpodstawowywcityZnak">
    <w:name w:val="Tekst podstawowy wcięty Znak"/>
    <w:link w:val="Tekstpodstawowywcity"/>
    <w:rsid w:val="000C40BA"/>
    <w:rPr>
      <w:rFonts w:eastAsia="Times New Roman"/>
    </w:rPr>
  </w:style>
  <w:style w:type="paragraph" w:styleId="Tekstpodstawowywcity">
    <w:name w:val="Body Text Indent"/>
    <w:basedOn w:val="Normalny"/>
    <w:link w:val="TekstpodstawowywcityZnak"/>
    <w:unhideWhenUsed/>
    <w:rsid w:val="000C40BA"/>
    <w:pPr>
      <w:ind w:left="283"/>
    </w:pPr>
    <w:rPr>
      <w:rFonts w:ascii="Franklin Gothic Book" w:eastAsia="Times New Roman" w:hAnsi="Franklin Gothic Book"/>
      <w:szCs w:val="20"/>
    </w:rPr>
  </w:style>
  <w:style w:type="character" w:customStyle="1" w:styleId="TekstpodstawowywcityZnak1">
    <w:name w:val="Tekst podstawowy wcięty Znak1"/>
    <w:rsid w:val="000C40BA"/>
    <w:rPr>
      <w:sz w:val="22"/>
      <w:szCs w:val="22"/>
      <w:lang w:eastAsia="en-US"/>
    </w:rPr>
  </w:style>
  <w:style w:type="character" w:customStyle="1" w:styleId="TekstkomentarzaZnak">
    <w:name w:val="Tekst komentarza Znak"/>
    <w:link w:val="Tekstkomentarza"/>
    <w:rsid w:val="000C40BA"/>
    <w:rPr>
      <w:rFonts w:eastAsia="Times New Roman"/>
    </w:rPr>
  </w:style>
  <w:style w:type="paragraph" w:styleId="Tekstkomentarza">
    <w:name w:val="annotation text"/>
    <w:basedOn w:val="Normalny"/>
    <w:link w:val="TekstkomentarzaZnak"/>
    <w:unhideWhenUsed/>
    <w:rsid w:val="000C40BA"/>
    <w:pPr>
      <w:spacing w:line="240" w:lineRule="auto"/>
    </w:pPr>
    <w:rPr>
      <w:rFonts w:ascii="Franklin Gothic Book" w:eastAsia="Times New Roman" w:hAnsi="Franklin Gothic Book"/>
      <w:szCs w:val="20"/>
    </w:rPr>
  </w:style>
  <w:style w:type="character" w:customStyle="1" w:styleId="TekstkomentarzaZnak1">
    <w:name w:val="Tekst komentarza Znak1"/>
    <w:rsid w:val="000C40BA"/>
    <w:rPr>
      <w:lang w:eastAsia="en-US"/>
    </w:rPr>
  </w:style>
  <w:style w:type="character" w:customStyle="1" w:styleId="TematkomentarzaZnak">
    <w:name w:val="Temat komentarza Znak"/>
    <w:link w:val="Tematkomentarza"/>
    <w:rsid w:val="000C40BA"/>
    <w:rPr>
      <w:rFonts w:eastAsia="Times New Roman"/>
      <w:b/>
      <w:bCs/>
    </w:rPr>
  </w:style>
  <w:style w:type="paragraph" w:styleId="Tematkomentarza">
    <w:name w:val="annotation subject"/>
    <w:basedOn w:val="Tekstkomentarza"/>
    <w:next w:val="Tekstkomentarza"/>
    <w:link w:val="TematkomentarzaZnak"/>
    <w:unhideWhenUsed/>
    <w:rsid w:val="000C40BA"/>
    <w:rPr>
      <w:b/>
      <w:bCs/>
    </w:rPr>
  </w:style>
  <w:style w:type="character" w:customStyle="1" w:styleId="TematkomentarzaZnak1">
    <w:name w:val="Temat komentarza Znak1"/>
    <w:rsid w:val="000C40BA"/>
    <w:rPr>
      <w:b/>
      <w:bCs/>
      <w:lang w:eastAsia="en-US"/>
    </w:rPr>
  </w:style>
  <w:style w:type="paragraph" w:customStyle="1" w:styleId="Pa8">
    <w:name w:val="Pa8"/>
    <w:basedOn w:val="Default"/>
    <w:next w:val="Default"/>
    <w:rsid w:val="000C40BA"/>
    <w:pPr>
      <w:spacing w:line="181" w:lineRule="atLeast"/>
    </w:pPr>
    <w:rPr>
      <w:rFonts w:eastAsia="Times New Roman" w:cs="Times New Roman"/>
      <w:color w:val="auto"/>
      <w:lang w:eastAsia="pl-PL"/>
    </w:rPr>
  </w:style>
  <w:style w:type="table" w:styleId="Tabela-Siatka">
    <w:name w:val="Table Grid"/>
    <w:basedOn w:val="Standardowy"/>
    <w:uiPriority w:val="59"/>
    <w:rsid w:val="000C40BA"/>
    <w:rPr>
      <w:rFonts w:ascii="Tekst podstawowy" w:eastAsia="Calibri" w:hAnsi="Tekst podstawowy"/>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agwekspisutreci">
    <w:name w:val="TOC Heading"/>
    <w:basedOn w:val="Nagwek1"/>
    <w:next w:val="Normalny"/>
    <w:uiPriority w:val="39"/>
    <w:unhideWhenUsed/>
    <w:qFormat/>
    <w:rsid w:val="00265607"/>
    <w:pPr>
      <w:outlineLvl w:val="9"/>
    </w:pPr>
  </w:style>
  <w:style w:type="paragraph" w:styleId="Spistreci1">
    <w:name w:val="toc 1"/>
    <w:basedOn w:val="Normalny"/>
    <w:next w:val="Normalny"/>
    <w:autoRedefine/>
    <w:uiPriority w:val="39"/>
    <w:unhideWhenUsed/>
    <w:rsid w:val="00C817F6"/>
    <w:pPr>
      <w:tabs>
        <w:tab w:val="left" w:pos="284"/>
        <w:tab w:val="right" w:leader="dot" w:pos="8267"/>
      </w:tabs>
      <w:spacing w:before="60" w:after="60" w:line="360" w:lineRule="auto"/>
      <w:ind w:left="284" w:hanging="284"/>
    </w:pPr>
    <w:rPr>
      <w:rFonts w:cstheme="minorHAnsi"/>
      <w:b/>
      <w:bCs/>
      <w:noProof/>
    </w:rPr>
  </w:style>
  <w:style w:type="paragraph" w:styleId="Spistreci2">
    <w:name w:val="toc 2"/>
    <w:basedOn w:val="Normalny"/>
    <w:next w:val="Normalny"/>
    <w:autoRedefine/>
    <w:uiPriority w:val="39"/>
    <w:unhideWhenUsed/>
    <w:rsid w:val="00F5689B"/>
    <w:pPr>
      <w:tabs>
        <w:tab w:val="left" w:pos="709"/>
        <w:tab w:val="right" w:leader="dot" w:pos="8267"/>
      </w:tabs>
      <w:ind w:left="709" w:hanging="425"/>
    </w:pPr>
    <w:rPr>
      <w:rFonts w:asciiTheme="minorHAnsi" w:hAnsiTheme="minorHAnsi" w:cstheme="minorHAnsi"/>
      <w:b/>
      <w:bCs/>
      <w:smallCaps/>
      <w:sz w:val="22"/>
    </w:rPr>
  </w:style>
  <w:style w:type="paragraph" w:styleId="Spistreci3">
    <w:name w:val="toc 3"/>
    <w:basedOn w:val="Normalny"/>
    <w:next w:val="Normalny"/>
    <w:autoRedefine/>
    <w:uiPriority w:val="39"/>
    <w:unhideWhenUsed/>
    <w:rsid w:val="00554CF7"/>
    <w:pPr>
      <w:tabs>
        <w:tab w:val="left" w:pos="1276"/>
        <w:tab w:val="right" w:leader="dot" w:pos="8267"/>
      </w:tabs>
      <w:ind w:left="1276" w:hanging="567"/>
    </w:pPr>
    <w:rPr>
      <w:rFonts w:asciiTheme="minorHAnsi" w:hAnsiTheme="minorHAnsi" w:cstheme="minorHAnsi"/>
      <w:smallCaps/>
      <w:sz w:val="22"/>
    </w:rPr>
  </w:style>
  <w:style w:type="character" w:styleId="Hipercze">
    <w:name w:val="Hyperlink"/>
    <w:uiPriority w:val="99"/>
    <w:unhideWhenUsed/>
    <w:rsid w:val="00265607"/>
    <w:rPr>
      <w:color w:val="0000FF"/>
      <w:u w:val="single"/>
    </w:rPr>
  </w:style>
  <w:style w:type="character" w:styleId="Odwoaniedokomentarza">
    <w:name w:val="annotation reference"/>
    <w:uiPriority w:val="99"/>
    <w:unhideWhenUsed/>
    <w:rsid w:val="00265607"/>
    <w:rPr>
      <w:sz w:val="16"/>
      <w:szCs w:val="16"/>
    </w:rPr>
  </w:style>
  <w:style w:type="character" w:styleId="Wyrnieniedelikatne">
    <w:name w:val="Subtle Emphasis"/>
    <w:uiPriority w:val="19"/>
    <w:qFormat/>
    <w:rsid w:val="00933907"/>
    <w:rPr>
      <w:i/>
      <w:iCs/>
      <w:color w:val="404040"/>
      <w:bdr w:val="none" w:sz="0" w:space="0" w:color="auto"/>
      <w:shd w:val="clear" w:color="auto" w:fill="FFFF00"/>
    </w:rPr>
  </w:style>
  <w:style w:type="character" w:styleId="Odwoanieintensywne">
    <w:name w:val="Intense Reference"/>
    <w:uiPriority w:val="32"/>
    <w:qFormat/>
    <w:rsid w:val="00CA1CD0"/>
    <w:rPr>
      <w:rFonts w:ascii="Calibri" w:hAnsi="Calibri"/>
      <w:b/>
      <w:bCs/>
      <w:smallCaps/>
      <w:color w:val="auto"/>
      <w:spacing w:val="5"/>
      <w:sz w:val="18"/>
    </w:rPr>
  </w:style>
  <w:style w:type="character" w:styleId="Odwoaniedelikatne">
    <w:name w:val="Subtle Reference"/>
    <w:uiPriority w:val="31"/>
    <w:qFormat/>
    <w:rsid w:val="00CA1CD0"/>
    <w:rPr>
      <w:rFonts w:ascii="Calibri" w:hAnsi="Calibri"/>
      <w:smallCaps/>
      <w:color w:val="5A5A5A"/>
      <w:sz w:val="18"/>
    </w:rPr>
  </w:style>
  <w:style w:type="paragraph" w:customStyle="1" w:styleId="Przypis">
    <w:name w:val="Przypis"/>
    <w:basedOn w:val="Normalny"/>
    <w:link w:val="PrzypisZnak"/>
    <w:uiPriority w:val="99"/>
    <w:qFormat/>
    <w:rsid w:val="00860ADB"/>
    <w:pPr>
      <w:spacing w:line="240" w:lineRule="auto"/>
    </w:pPr>
    <w:rPr>
      <w:sz w:val="16"/>
      <w:szCs w:val="20"/>
    </w:rPr>
  </w:style>
  <w:style w:type="character" w:customStyle="1" w:styleId="PrzypisZnak">
    <w:name w:val="Przypis Znak"/>
    <w:link w:val="Przypis"/>
    <w:rsid w:val="00860ADB"/>
    <w:rPr>
      <w:rFonts w:ascii="Calibri" w:hAnsi="Calibri"/>
      <w:sz w:val="16"/>
      <w:lang w:eastAsia="en-US"/>
    </w:rPr>
  </w:style>
  <w:style w:type="paragraph" w:customStyle="1" w:styleId="rdo">
    <w:name w:val="Żródło"/>
    <w:basedOn w:val="Przypis"/>
    <w:link w:val="rdoZnak"/>
    <w:uiPriority w:val="99"/>
    <w:qFormat/>
    <w:rsid w:val="00AB13F3"/>
    <w:pPr>
      <w:spacing w:before="100" w:line="276" w:lineRule="auto"/>
      <w:ind w:firstLine="0"/>
      <w:jc w:val="center"/>
    </w:pPr>
  </w:style>
  <w:style w:type="character" w:customStyle="1" w:styleId="rdoZnak">
    <w:name w:val="Żródło Znak"/>
    <w:link w:val="rdo"/>
    <w:rsid w:val="00AB13F3"/>
    <w:rPr>
      <w:rFonts w:ascii="Calibri" w:hAnsi="Calibri"/>
      <w:sz w:val="16"/>
      <w:lang w:eastAsia="en-US"/>
    </w:rPr>
  </w:style>
  <w:style w:type="paragraph" w:customStyle="1" w:styleId="Tyturystab">
    <w:name w:val="Tytuł rys./tab."/>
    <w:basedOn w:val="rdo"/>
    <w:link w:val="TyturystabZnak"/>
    <w:qFormat/>
    <w:rsid w:val="00CA1CD0"/>
    <w:rPr>
      <w:b/>
      <w:sz w:val="18"/>
    </w:rPr>
  </w:style>
  <w:style w:type="character" w:customStyle="1" w:styleId="TyturystabZnak">
    <w:name w:val="Tytuł rys./tab. Znak"/>
    <w:link w:val="Tyturystab"/>
    <w:rsid w:val="00CA1CD0"/>
    <w:rPr>
      <w:rFonts w:ascii="Calibri" w:hAnsi="Calibri"/>
      <w:b/>
      <w:sz w:val="18"/>
      <w:lang w:eastAsia="en-US"/>
    </w:rPr>
  </w:style>
  <w:style w:type="paragraph" w:styleId="Cytat">
    <w:name w:val="Quote"/>
    <w:basedOn w:val="Normalny"/>
    <w:next w:val="Normalny"/>
    <w:link w:val="CytatZnak"/>
    <w:uiPriority w:val="29"/>
    <w:qFormat/>
    <w:rsid w:val="00CA1CD0"/>
    <w:pPr>
      <w:spacing w:before="200" w:after="160"/>
      <w:ind w:left="862" w:right="862"/>
    </w:pPr>
    <w:rPr>
      <w:i/>
      <w:iCs/>
      <w:color w:val="404040"/>
    </w:rPr>
  </w:style>
  <w:style w:type="character" w:customStyle="1" w:styleId="CytatZnak">
    <w:name w:val="Cytat Znak"/>
    <w:link w:val="Cytat"/>
    <w:uiPriority w:val="29"/>
    <w:rsid w:val="00CA1CD0"/>
    <w:rPr>
      <w:rFonts w:ascii="Calibri" w:hAnsi="Calibri"/>
      <w:i/>
      <w:iCs/>
      <w:color w:val="404040"/>
      <w:szCs w:val="22"/>
      <w:lang w:eastAsia="en-US"/>
    </w:rPr>
  </w:style>
  <w:style w:type="paragraph" w:styleId="Legenda">
    <w:name w:val="caption"/>
    <w:aliases w:val="Legenda GORA"/>
    <w:basedOn w:val="Normalny"/>
    <w:next w:val="Normalny"/>
    <w:link w:val="LegendaZnak"/>
    <w:uiPriority w:val="35"/>
    <w:unhideWhenUsed/>
    <w:qFormat/>
    <w:rsid w:val="002E61DB"/>
    <w:pPr>
      <w:spacing w:after="60" w:line="240" w:lineRule="auto"/>
      <w:ind w:firstLine="0"/>
      <w:contextualSpacing/>
      <w:jc w:val="center"/>
    </w:pPr>
    <w:rPr>
      <w:rFonts w:eastAsia="Candara"/>
      <w:b/>
      <w:bCs/>
      <w:sz w:val="18"/>
      <w:szCs w:val="18"/>
    </w:rPr>
  </w:style>
  <w:style w:type="character" w:customStyle="1" w:styleId="LegendaZnak">
    <w:name w:val="Legenda Znak"/>
    <w:aliases w:val="Legenda GORA Znak"/>
    <w:link w:val="Legenda"/>
    <w:uiPriority w:val="35"/>
    <w:rsid w:val="002E61DB"/>
    <w:rPr>
      <w:rFonts w:ascii="Arial" w:eastAsia="Candara" w:hAnsi="Arial"/>
      <w:b/>
      <w:bCs/>
      <w:sz w:val="18"/>
      <w:szCs w:val="18"/>
      <w:lang w:eastAsia="en-US"/>
    </w:rPr>
  </w:style>
  <w:style w:type="paragraph" w:customStyle="1" w:styleId="Tabela">
    <w:name w:val="Tabela"/>
    <w:basedOn w:val="Normalny"/>
    <w:link w:val="TabelaZnak"/>
    <w:uiPriority w:val="99"/>
    <w:qFormat/>
    <w:rsid w:val="00375D9F"/>
    <w:pPr>
      <w:spacing w:line="240" w:lineRule="auto"/>
      <w:ind w:firstLine="0"/>
    </w:pPr>
    <w:rPr>
      <w:rFonts w:eastAsia="SimSun" w:cs="Mangal"/>
      <w:bCs/>
      <w:kern w:val="1"/>
      <w:szCs w:val="32"/>
      <w:lang w:eastAsia="hi-IN" w:bidi="hi-IN"/>
    </w:rPr>
  </w:style>
  <w:style w:type="character" w:customStyle="1" w:styleId="TabelaZnak">
    <w:name w:val="Tabela Znak"/>
    <w:link w:val="Tabela"/>
    <w:rsid w:val="00375D9F"/>
    <w:rPr>
      <w:rFonts w:ascii="Calibri" w:eastAsia="SimSun" w:hAnsi="Calibri" w:cs="Mangal"/>
      <w:bCs/>
      <w:kern w:val="1"/>
      <w:szCs w:val="32"/>
      <w:lang w:eastAsia="hi-IN" w:bidi="hi-IN"/>
    </w:rPr>
  </w:style>
  <w:style w:type="paragraph" w:styleId="Spisilustracji">
    <w:name w:val="table of figures"/>
    <w:basedOn w:val="Normalny"/>
    <w:next w:val="Normalny"/>
    <w:uiPriority w:val="99"/>
    <w:unhideWhenUsed/>
    <w:rsid w:val="00E278AA"/>
  </w:style>
  <w:style w:type="paragraph" w:customStyle="1" w:styleId="Akapitzlist1">
    <w:name w:val="Akapit z listą1"/>
    <w:basedOn w:val="Normalny"/>
    <w:rsid w:val="00574006"/>
    <w:pPr>
      <w:spacing w:after="200"/>
      <w:ind w:left="720" w:firstLine="0"/>
      <w:contextualSpacing/>
    </w:pPr>
    <w:rPr>
      <w:rFonts w:eastAsia="Times New Roman"/>
      <w:sz w:val="22"/>
    </w:rPr>
  </w:style>
  <w:style w:type="character" w:customStyle="1" w:styleId="rdoZnak0">
    <w:name w:val="Źródło Znak"/>
    <w:link w:val="rdo0"/>
    <w:locked/>
    <w:rsid w:val="00507886"/>
    <w:rPr>
      <w:rFonts w:ascii="Calibri" w:eastAsia="Times New Roman" w:hAnsi="Calibri"/>
      <w:sz w:val="16"/>
    </w:rPr>
  </w:style>
  <w:style w:type="paragraph" w:customStyle="1" w:styleId="rdo0">
    <w:name w:val="Źródło"/>
    <w:basedOn w:val="Normalny"/>
    <w:link w:val="rdoZnak0"/>
    <w:qFormat/>
    <w:rsid w:val="00507886"/>
    <w:pPr>
      <w:spacing w:line="240" w:lineRule="auto"/>
      <w:ind w:firstLine="0"/>
      <w:contextualSpacing/>
      <w:jc w:val="center"/>
    </w:pPr>
    <w:rPr>
      <w:rFonts w:eastAsia="Times New Roman"/>
      <w:sz w:val="16"/>
      <w:szCs w:val="20"/>
    </w:rPr>
  </w:style>
  <w:style w:type="paragraph" w:customStyle="1" w:styleId="przypisy">
    <w:name w:val="przypisy"/>
    <w:basedOn w:val="NormalnyWeb"/>
    <w:link w:val="przypisyZnak"/>
    <w:rsid w:val="00574006"/>
    <w:pPr>
      <w:spacing w:line="240" w:lineRule="auto"/>
      <w:ind w:firstLine="357"/>
    </w:pPr>
    <w:rPr>
      <w:rFonts w:ascii="Cambria" w:eastAsia="Times New Roman" w:hAnsi="Cambria"/>
      <w:sz w:val="20"/>
      <w:szCs w:val="18"/>
    </w:rPr>
  </w:style>
  <w:style w:type="paragraph" w:styleId="NormalnyWeb">
    <w:name w:val="Normal (Web)"/>
    <w:basedOn w:val="Normalny"/>
    <w:uiPriority w:val="99"/>
    <w:unhideWhenUsed/>
    <w:rsid w:val="00574006"/>
    <w:rPr>
      <w:rFonts w:ascii="Times New Roman" w:hAnsi="Times New Roman"/>
      <w:sz w:val="24"/>
      <w:szCs w:val="24"/>
    </w:rPr>
  </w:style>
  <w:style w:type="character" w:customStyle="1" w:styleId="przypisyZnak">
    <w:name w:val="przypisy Znak"/>
    <w:link w:val="przypisy"/>
    <w:rsid w:val="00574006"/>
    <w:rPr>
      <w:rFonts w:ascii="Cambria" w:eastAsia="Times New Roman" w:hAnsi="Cambria"/>
      <w:szCs w:val="18"/>
    </w:rPr>
  </w:style>
  <w:style w:type="character" w:styleId="Pogrubienie">
    <w:name w:val="Strong"/>
    <w:aliases w:val="Tekst treści + 10,5 pt,Imię;nazwisko,Normalny + (Łaciński) Arial,11 pt,Kapitaliki"/>
    <w:uiPriority w:val="22"/>
    <w:qFormat/>
    <w:rsid w:val="00574006"/>
    <w:rPr>
      <w:b/>
      <w:bCs/>
    </w:rPr>
  </w:style>
  <w:style w:type="table" w:styleId="redniasiatka2akcent2">
    <w:name w:val="Medium Grid 2 Accent 2"/>
    <w:basedOn w:val="Standardowy"/>
    <w:uiPriority w:val="68"/>
    <w:rsid w:val="00574006"/>
    <w:pPr>
      <w:spacing w:before="40"/>
    </w:pPr>
    <w:rPr>
      <w:rFonts w:ascii="Cambria" w:eastAsia="Times New Roman" w:hAnsi="Cambria"/>
      <w:color w:val="000000"/>
    </w:rPr>
    <w:tblPr>
      <w:tblStyleRowBandSize w:val="1"/>
      <w:tblStyleColBandSize w:val="1"/>
      <w:jc w:val="center"/>
      <w:tblBorders>
        <w:top w:val="single" w:sz="8" w:space="0" w:color="C0504D"/>
        <w:left w:val="single" w:sz="8" w:space="0" w:color="C0504D"/>
        <w:bottom w:val="single" w:sz="8" w:space="0" w:color="C0504D"/>
        <w:right w:val="single" w:sz="8" w:space="0" w:color="C0504D"/>
        <w:insideH w:val="single" w:sz="8" w:space="0" w:color="C0504D"/>
        <w:insideV w:val="single" w:sz="8" w:space="0" w:color="C0504D"/>
      </w:tblBorders>
    </w:tblPr>
    <w:trPr>
      <w:jc w:val="center"/>
    </w:trPr>
    <w:tcPr>
      <w:shd w:val="clear" w:color="auto" w:fill="EFD3D2"/>
      <w:vAlign w:val="center"/>
    </w:tcPr>
    <w:tblStylePr w:type="firstRow">
      <w:rPr>
        <w:b/>
        <w:bCs/>
        <w:color w:val="000000"/>
      </w:rPr>
      <w:tblPr/>
      <w:tcPr>
        <w:shd w:val="clear" w:color="auto" w:fill="F8EDED"/>
      </w:tcPr>
    </w:tblStylePr>
    <w:tblStylePr w:type="lastRow">
      <w:rPr>
        <w:b/>
        <w:bCs/>
        <w:color w:val="000000"/>
      </w:rPr>
      <w:tblPr/>
      <w:tcPr>
        <w:tcBorders>
          <w:top w:val="single" w:sz="12" w:space="0" w:color="000000"/>
          <w:left w:val="nil"/>
          <w:bottom w:val="nil"/>
          <w:right w:val="nil"/>
          <w:insideH w:val="nil"/>
          <w:insideV w:val="nil"/>
        </w:tcBorders>
        <w:shd w:val="clear" w:color="auto" w:fill="FFFFFF"/>
      </w:tcPr>
    </w:tblStylePr>
    <w:tblStylePr w:type="firstCol">
      <w:rPr>
        <w:b/>
        <w:bCs/>
        <w:color w:val="000000"/>
      </w:rPr>
      <w:tblPr/>
      <w:tcPr>
        <w:tcBorders>
          <w:top w:val="nil"/>
          <w:left w:val="nil"/>
          <w:bottom w:val="nil"/>
          <w:right w:val="nil"/>
          <w:insideH w:val="nil"/>
          <w:insideV w:val="nil"/>
        </w:tcBorders>
        <w:shd w:val="clear" w:color="auto" w:fill="FFFFFF"/>
      </w:tcPr>
    </w:tblStylePr>
    <w:tblStylePr w:type="lastCol">
      <w:rPr>
        <w:b w:val="0"/>
        <w:bCs w:val="0"/>
        <w:color w:val="000000"/>
      </w:rPr>
      <w:tblPr/>
      <w:tcPr>
        <w:tcBorders>
          <w:top w:val="nil"/>
          <w:left w:val="nil"/>
          <w:bottom w:val="nil"/>
          <w:right w:val="nil"/>
          <w:insideH w:val="nil"/>
          <w:insideV w:val="nil"/>
        </w:tcBorders>
        <w:shd w:val="clear" w:color="auto" w:fill="F2DBDB"/>
      </w:tcPr>
    </w:tblStylePr>
    <w:tblStylePr w:type="band1Vert">
      <w:tblPr/>
      <w:tcPr>
        <w:shd w:val="clear" w:color="auto" w:fill="DFA7A6"/>
      </w:tcPr>
    </w:tblStylePr>
    <w:tblStylePr w:type="band1Horz">
      <w:tblPr/>
      <w:tcPr>
        <w:tcBorders>
          <w:insideH w:val="single" w:sz="6" w:space="0" w:color="C0504D"/>
          <w:insideV w:val="single" w:sz="6" w:space="0" w:color="C0504D"/>
        </w:tcBorders>
        <w:shd w:val="clear" w:color="auto" w:fill="DFA7A6"/>
      </w:tcPr>
    </w:tblStylePr>
    <w:tblStylePr w:type="nwCell">
      <w:tblPr/>
      <w:tcPr>
        <w:shd w:val="clear" w:color="auto" w:fill="FFFFFF"/>
      </w:tcPr>
    </w:tblStylePr>
  </w:style>
  <w:style w:type="character" w:customStyle="1" w:styleId="TabelawykresZnak">
    <w:name w:val="Tabela/wykres Znak"/>
    <w:link w:val="Tabelawykres"/>
    <w:locked/>
    <w:rsid w:val="009F61DA"/>
    <w:rPr>
      <w:rFonts w:ascii="Calibri" w:eastAsia="Times New Roman" w:hAnsi="Calibri" w:cs="Cambria"/>
      <w:b/>
      <w:sz w:val="18"/>
    </w:rPr>
  </w:style>
  <w:style w:type="paragraph" w:customStyle="1" w:styleId="Tabelawykres">
    <w:name w:val="Tabela/wykres"/>
    <w:basedOn w:val="Bezodstpw"/>
    <w:link w:val="TabelawykresZnak"/>
    <w:qFormat/>
    <w:rsid w:val="009F61DA"/>
    <w:pPr>
      <w:spacing w:before="60" w:after="60" w:line="276" w:lineRule="auto"/>
      <w:jc w:val="center"/>
    </w:pPr>
    <w:rPr>
      <w:rFonts w:ascii="Calibri" w:hAnsi="Calibri"/>
      <w:b/>
      <w:sz w:val="18"/>
      <w:szCs w:val="20"/>
    </w:rPr>
  </w:style>
  <w:style w:type="character" w:customStyle="1" w:styleId="rdoZnak1">
    <w:name w:val="Źródło_ Znak"/>
    <w:link w:val="rdo1"/>
    <w:locked/>
    <w:rsid w:val="003B3EA5"/>
    <w:rPr>
      <w:rFonts w:ascii="Calibri" w:eastAsia="Times New Roman" w:hAnsi="Calibri" w:cs="Times New Roman"/>
      <w:bCs/>
      <w:sz w:val="18"/>
      <w:szCs w:val="28"/>
    </w:rPr>
  </w:style>
  <w:style w:type="paragraph" w:customStyle="1" w:styleId="rdo1">
    <w:name w:val="Źródło_"/>
    <w:basedOn w:val="Normalny"/>
    <w:link w:val="rdoZnak1"/>
    <w:qFormat/>
    <w:rsid w:val="003B3EA5"/>
    <w:pPr>
      <w:keepNext/>
      <w:keepLines/>
      <w:spacing w:line="240" w:lineRule="auto"/>
      <w:ind w:firstLine="0"/>
      <w:contextualSpacing/>
      <w:jc w:val="center"/>
      <w:outlineLvl w:val="0"/>
    </w:pPr>
    <w:rPr>
      <w:rFonts w:eastAsia="Times New Roman"/>
      <w:bCs/>
      <w:sz w:val="18"/>
      <w:szCs w:val="28"/>
    </w:rPr>
  </w:style>
  <w:style w:type="paragraph" w:customStyle="1" w:styleId="standardowy0">
    <w:name w:val="standardowy"/>
    <w:basedOn w:val="Normalny"/>
    <w:rsid w:val="00574006"/>
    <w:pPr>
      <w:spacing w:line="360" w:lineRule="auto"/>
      <w:ind w:firstLine="709"/>
    </w:pPr>
    <w:rPr>
      <w:rFonts w:ascii="Times New Roman" w:eastAsia="Times New Roman" w:hAnsi="Times New Roman"/>
      <w:bCs/>
      <w:sz w:val="24"/>
      <w:szCs w:val="24"/>
      <w:lang w:eastAsia="pl-PL"/>
    </w:rPr>
  </w:style>
  <w:style w:type="paragraph" w:customStyle="1" w:styleId="Wypunktowanie">
    <w:name w:val="Wypunktowanie"/>
    <w:basedOn w:val="Akapitzlist"/>
    <w:link w:val="WypunktowanieZnak"/>
    <w:qFormat/>
    <w:rsid w:val="00A82668"/>
    <w:pPr>
      <w:numPr>
        <w:numId w:val="1"/>
      </w:numPr>
      <w:spacing w:after="200"/>
    </w:pPr>
    <w:rPr>
      <w:rFonts w:ascii="Candara" w:eastAsia="Calibri" w:hAnsi="Candara"/>
      <w:sz w:val="24"/>
    </w:rPr>
  </w:style>
  <w:style w:type="character" w:customStyle="1" w:styleId="WypunktowanieZnak">
    <w:name w:val="Wypunktowanie Znak"/>
    <w:link w:val="Wypunktowanie"/>
    <w:rsid w:val="00A82668"/>
    <w:rPr>
      <w:rFonts w:ascii="Candara" w:eastAsia="Calibri" w:hAnsi="Candara"/>
      <w:sz w:val="24"/>
      <w:szCs w:val="22"/>
      <w:lang w:eastAsia="en-US"/>
    </w:rPr>
  </w:style>
  <w:style w:type="paragraph" w:styleId="Tekstprzypisukocowego">
    <w:name w:val="endnote text"/>
    <w:basedOn w:val="Normalny"/>
    <w:link w:val="TekstprzypisukocowegoZnak"/>
    <w:uiPriority w:val="99"/>
    <w:unhideWhenUsed/>
    <w:rsid w:val="00E2003D"/>
    <w:pPr>
      <w:spacing w:line="240" w:lineRule="auto"/>
    </w:pPr>
    <w:rPr>
      <w:szCs w:val="20"/>
    </w:rPr>
  </w:style>
  <w:style w:type="character" w:customStyle="1" w:styleId="TekstprzypisukocowegoZnak">
    <w:name w:val="Tekst przypisu końcowego Znak"/>
    <w:link w:val="Tekstprzypisukocowego"/>
    <w:uiPriority w:val="99"/>
    <w:rsid w:val="00E2003D"/>
    <w:rPr>
      <w:rFonts w:ascii="Calibri" w:hAnsi="Calibri"/>
      <w:lang w:eastAsia="en-US"/>
    </w:rPr>
  </w:style>
  <w:style w:type="character" w:styleId="Odwoanieprzypisukocowego">
    <w:name w:val="endnote reference"/>
    <w:uiPriority w:val="99"/>
    <w:unhideWhenUsed/>
    <w:rsid w:val="00E2003D"/>
    <w:rPr>
      <w:vertAlign w:val="superscript"/>
    </w:rPr>
  </w:style>
  <w:style w:type="table" w:customStyle="1" w:styleId="Siatkatabelijasna1">
    <w:name w:val="Siatka tabeli — jasna1"/>
    <w:basedOn w:val="Standardowy"/>
    <w:rsid w:val="0030564B"/>
    <w:rPr>
      <w:rFonts w:ascii="Calibri" w:eastAsia="Calibri" w:hAnsi="Calibri"/>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character" w:styleId="Uwydatnienie">
    <w:name w:val="Emphasis"/>
    <w:uiPriority w:val="20"/>
    <w:qFormat/>
    <w:rsid w:val="00C952C5"/>
    <w:rPr>
      <w:i/>
      <w:iCs/>
    </w:rPr>
  </w:style>
  <w:style w:type="paragraph" w:customStyle="1" w:styleId="dtz">
    <w:name w:val="dtz"/>
    <w:basedOn w:val="Normalny"/>
    <w:uiPriority w:val="99"/>
    <w:semiHidden/>
    <w:rsid w:val="00EC02C9"/>
    <w:pPr>
      <w:spacing w:before="100" w:beforeAutospacing="1" w:after="100" w:afterAutospacing="1" w:line="240" w:lineRule="auto"/>
      <w:ind w:firstLine="0"/>
    </w:pPr>
    <w:rPr>
      <w:rFonts w:ascii="Times New Roman" w:eastAsia="Times New Roman" w:hAnsi="Times New Roman"/>
      <w:sz w:val="24"/>
      <w:szCs w:val="24"/>
      <w:lang w:eastAsia="pl-PL"/>
    </w:rPr>
  </w:style>
  <w:style w:type="character" w:customStyle="1" w:styleId="parl">
    <w:name w:val="parl"/>
    <w:basedOn w:val="Domylnaczcionkaakapitu"/>
    <w:rsid w:val="00EC02C9"/>
  </w:style>
  <w:style w:type="character" w:customStyle="1" w:styleId="ustb">
    <w:name w:val="ustb"/>
    <w:basedOn w:val="Domylnaczcionkaakapitu"/>
    <w:rsid w:val="00EC02C9"/>
  </w:style>
  <w:style w:type="character" w:customStyle="1" w:styleId="ustl">
    <w:name w:val="ustl"/>
    <w:basedOn w:val="Domylnaczcionkaakapitu"/>
    <w:rsid w:val="00EC02C9"/>
  </w:style>
  <w:style w:type="paragraph" w:customStyle="1" w:styleId="dtn">
    <w:name w:val="dtn"/>
    <w:basedOn w:val="Normalny"/>
    <w:uiPriority w:val="99"/>
    <w:semiHidden/>
    <w:rsid w:val="0088254B"/>
    <w:pPr>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dtu">
    <w:name w:val="dtu"/>
    <w:basedOn w:val="Normalny"/>
    <w:uiPriority w:val="99"/>
    <w:semiHidden/>
    <w:rsid w:val="0088254B"/>
    <w:pPr>
      <w:spacing w:before="100" w:beforeAutospacing="1" w:after="100" w:afterAutospacing="1" w:line="240" w:lineRule="auto"/>
      <w:ind w:firstLine="0"/>
    </w:pPr>
    <w:rPr>
      <w:rFonts w:ascii="Times New Roman" w:eastAsia="Times New Roman" w:hAnsi="Times New Roman"/>
      <w:sz w:val="24"/>
      <w:szCs w:val="24"/>
      <w:lang w:eastAsia="pl-PL"/>
    </w:rPr>
  </w:style>
  <w:style w:type="paragraph" w:styleId="Tekstpodstawowywcity3">
    <w:name w:val="Body Text Indent 3"/>
    <w:basedOn w:val="Normalny"/>
    <w:link w:val="Tekstpodstawowywcity3Znak"/>
    <w:uiPriority w:val="99"/>
    <w:rsid w:val="00565A0E"/>
    <w:pPr>
      <w:spacing w:line="240" w:lineRule="auto"/>
      <w:ind w:left="283" w:firstLine="0"/>
    </w:pPr>
    <w:rPr>
      <w:rFonts w:ascii="Times New Roman" w:eastAsia="Times New Roman" w:hAnsi="Times New Roman"/>
      <w:sz w:val="16"/>
      <w:szCs w:val="16"/>
    </w:rPr>
  </w:style>
  <w:style w:type="character" w:customStyle="1" w:styleId="Tekstpodstawowywcity3Znak">
    <w:name w:val="Tekst podstawowy wcięty 3 Znak"/>
    <w:link w:val="Tekstpodstawowywcity3"/>
    <w:uiPriority w:val="99"/>
    <w:rsid w:val="00565A0E"/>
    <w:rPr>
      <w:rFonts w:ascii="Times New Roman" w:eastAsia="Times New Roman" w:hAnsi="Times New Roman"/>
      <w:sz w:val="16"/>
      <w:szCs w:val="16"/>
    </w:rPr>
  </w:style>
  <w:style w:type="paragraph" w:styleId="Tekstblokowy">
    <w:name w:val="Block Text"/>
    <w:basedOn w:val="Normalny"/>
    <w:uiPriority w:val="99"/>
    <w:rsid w:val="00A22165"/>
    <w:pPr>
      <w:spacing w:line="360" w:lineRule="auto"/>
      <w:ind w:left="851" w:right="-284" w:firstLine="509"/>
    </w:pPr>
    <w:rPr>
      <w:rFonts w:ascii="Times New Roman" w:eastAsia="Times New Roman" w:hAnsi="Times New Roman"/>
      <w:sz w:val="22"/>
      <w:szCs w:val="20"/>
      <w:lang w:eastAsia="pl-PL"/>
    </w:rPr>
  </w:style>
  <w:style w:type="character" w:styleId="HTML-cytat">
    <w:name w:val="HTML Cite"/>
    <w:uiPriority w:val="99"/>
    <w:semiHidden/>
    <w:unhideWhenUsed/>
    <w:rsid w:val="000931A7"/>
    <w:rPr>
      <w:i/>
      <w:iCs/>
    </w:rPr>
  </w:style>
  <w:style w:type="paragraph" w:styleId="Tytu">
    <w:name w:val="Title"/>
    <w:basedOn w:val="Normalny"/>
    <w:next w:val="Normalny"/>
    <w:link w:val="TytuZnak"/>
    <w:uiPriority w:val="10"/>
    <w:qFormat/>
    <w:rsid w:val="00625EC5"/>
    <w:pPr>
      <w:pBdr>
        <w:bottom w:val="single" w:sz="8" w:space="4" w:color="4F81BD"/>
      </w:pBdr>
      <w:spacing w:before="60" w:after="300" w:line="240" w:lineRule="auto"/>
      <w:ind w:firstLine="0"/>
      <w:contextualSpacing/>
    </w:pPr>
    <w:rPr>
      <w:rFonts w:ascii="Cambria" w:eastAsia="Times New Roman" w:hAnsi="Cambria"/>
      <w:color w:val="17365D"/>
      <w:spacing w:val="5"/>
      <w:kern w:val="28"/>
      <w:sz w:val="52"/>
      <w:szCs w:val="52"/>
    </w:rPr>
  </w:style>
  <w:style w:type="character" w:customStyle="1" w:styleId="TytuZnak">
    <w:name w:val="Tytuł Znak"/>
    <w:link w:val="Tytu"/>
    <w:uiPriority w:val="10"/>
    <w:rsid w:val="00625EC5"/>
    <w:rPr>
      <w:rFonts w:ascii="Cambria" w:eastAsia="Times New Roman" w:hAnsi="Cambria" w:cs="Times New Roman"/>
      <w:color w:val="17365D"/>
      <w:spacing w:val="5"/>
      <w:kern w:val="28"/>
      <w:sz w:val="52"/>
      <w:szCs w:val="52"/>
      <w:lang w:eastAsia="en-US"/>
    </w:rPr>
  </w:style>
  <w:style w:type="table" w:customStyle="1" w:styleId="Kwestionariusz">
    <w:name w:val="Kwestionariusz"/>
    <w:basedOn w:val="Standardowy"/>
    <w:uiPriority w:val="99"/>
    <w:qFormat/>
    <w:rsid w:val="00625EC5"/>
    <w:rPr>
      <w:rFonts w:ascii="Calibri" w:eastAsia="Calibri" w:hAnsi="Calibri"/>
      <w:sz w:val="22"/>
      <w:szCs w:val="22"/>
      <w:lang w:eastAsia="en-US"/>
    </w:rPr>
    <w:tblPr/>
  </w:style>
  <w:style w:type="paragraph" w:customStyle="1" w:styleId="footnotetextPHPDOCX">
    <w:name w:val="footnote text PHPDOCX"/>
    <w:link w:val="footnotetextCarPHPDOCX"/>
    <w:uiPriority w:val="99"/>
    <w:semiHidden/>
    <w:unhideWhenUsed/>
    <w:rsid w:val="00625EC5"/>
    <w:rPr>
      <w:rFonts w:ascii="Calibri" w:eastAsia="Calibri" w:hAnsi="Calibri"/>
      <w:lang w:eastAsia="en-US"/>
    </w:rPr>
  </w:style>
  <w:style w:type="character" w:customStyle="1" w:styleId="footnotetextCarPHPDOCX">
    <w:name w:val="footnote text Car PHPDOCX"/>
    <w:link w:val="footnotetextPHPDOCX"/>
    <w:uiPriority w:val="99"/>
    <w:semiHidden/>
    <w:rsid w:val="00625EC5"/>
    <w:rPr>
      <w:rFonts w:ascii="Calibri" w:eastAsia="Calibri" w:hAnsi="Calibri"/>
      <w:lang w:eastAsia="en-US" w:bidi="ar-SA"/>
    </w:rPr>
  </w:style>
  <w:style w:type="character" w:customStyle="1" w:styleId="DefaultParagraphFontPHPDOCX">
    <w:name w:val="Default Paragraph Font PHPDOCX"/>
    <w:uiPriority w:val="1"/>
    <w:semiHidden/>
    <w:unhideWhenUsed/>
    <w:rsid w:val="00625EC5"/>
  </w:style>
  <w:style w:type="paragraph" w:customStyle="1" w:styleId="endnotetextPHPDOCX">
    <w:name w:val="endnote text PHPDOCX"/>
    <w:link w:val="endnotetextCarPHPDOCX"/>
    <w:uiPriority w:val="99"/>
    <w:semiHidden/>
    <w:unhideWhenUsed/>
    <w:rsid w:val="00625EC5"/>
    <w:rPr>
      <w:rFonts w:ascii="Calibri" w:eastAsia="Calibri" w:hAnsi="Calibri"/>
      <w:lang w:eastAsia="en-US"/>
    </w:rPr>
  </w:style>
  <w:style w:type="character" w:customStyle="1" w:styleId="endnotetextCarPHPDOCX">
    <w:name w:val="endnote text Car PHPDOCX"/>
    <w:link w:val="endnotetextPHPDOCX"/>
    <w:uiPriority w:val="99"/>
    <w:semiHidden/>
    <w:rsid w:val="00625EC5"/>
    <w:rPr>
      <w:rFonts w:ascii="Calibri" w:eastAsia="Calibri" w:hAnsi="Calibri"/>
      <w:lang w:eastAsia="en-US" w:bidi="ar-SA"/>
    </w:rPr>
  </w:style>
  <w:style w:type="paragraph" w:customStyle="1" w:styleId="TitlePHPDOCX">
    <w:name w:val="Title PHPDOCX"/>
    <w:uiPriority w:val="10"/>
    <w:qFormat/>
    <w:rsid w:val="00625EC5"/>
    <w:pPr>
      <w:pBdr>
        <w:bottom w:val="single" w:sz="8" w:space="4" w:color="4F81BD"/>
      </w:pBdr>
      <w:spacing w:after="300"/>
      <w:contextualSpacing/>
    </w:pPr>
    <w:rPr>
      <w:rFonts w:ascii="Cambria" w:eastAsia="Times New Roman" w:hAnsi="Cambria"/>
      <w:color w:val="17365D"/>
      <w:spacing w:val="5"/>
      <w:kern w:val="28"/>
      <w:sz w:val="52"/>
      <w:szCs w:val="52"/>
      <w:lang w:eastAsia="en-US"/>
    </w:rPr>
  </w:style>
  <w:style w:type="paragraph" w:customStyle="1" w:styleId="SubtitlePHPDOCX">
    <w:name w:val="Subtitle PHPDOCX"/>
    <w:uiPriority w:val="11"/>
    <w:qFormat/>
    <w:rsid w:val="00625EC5"/>
    <w:pPr>
      <w:numPr>
        <w:ilvl w:val="1"/>
      </w:numPr>
      <w:spacing w:after="200" w:line="276" w:lineRule="auto"/>
    </w:pPr>
    <w:rPr>
      <w:rFonts w:ascii="Cambria" w:eastAsia="Times New Roman" w:hAnsi="Cambria"/>
      <w:i/>
      <w:iCs/>
      <w:color w:val="4F81BD"/>
      <w:spacing w:val="15"/>
      <w:sz w:val="24"/>
      <w:szCs w:val="24"/>
      <w:lang w:eastAsia="en-US"/>
    </w:rPr>
  </w:style>
  <w:style w:type="paragraph" w:customStyle="1" w:styleId="ListParagraphPHPDOCX">
    <w:name w:val="List Paragraph PHPDOCX"/>
    <w:uiPriority w:val="34"/>
    <w:qFormat/>
    <w:rsid w:val="00625EC5"/>
    <w:pPr>
      <w:spacing w:after="200" w:line="276" w:lineRule="auto"/>
      <w:ind w:left="720"/>
      <w:contextualSpacing/>
    </w:pPr>
    <w:rPr>
      <w:rFonts w:ascii="Calibri" w:eastAsia="Calibri" w:hAnsi="Calibri"/>
      <w:sz w:val="22"/>
      <w:szCs w:val="22"/>
      <w:lang w:eastAsia="en-US"/>
    </w:rPr>
  </w:style>
  <w:style w:type="paragraph" w:styleId="Poprawka">
    <w:name w:val="Revision"/>
    <w:hidden/>
    <w:uiPriority w:val="99"/>
    <w:semiHidden/>
    <w:rsid w:val="00086193"/>
    <w:rPr>
      <w:rFonts w:ascii="Calibri" w:hAnsi="Calibri"/>
      <w:szCs w:val="22"/>
      <w:lang w:eastAsia="en-US"/>
    </w:rPr>
  </w:style>
  <w:style w:type="character" w:styleId="UyteHipercze">
    <w:name w:val="FollowedHyperlink"/>
    <w:uiPriority w:val="99"/>
    <w:unhideWhenUsed/>
    <w:rsid w:val="00004F31"/>
    <w:rPr>
      <w:color w:val="800080"/>
      <w:u w:val="single"/>
    </w:rPr>
  </w:style>
  <w:style w:type="paragraph" w:customStyle="1" w:styleId="xl63">
    <w:name w:val="xl63"/>
    <w:basedOn w:val="Normalny"/>
    <w:uiPriority w:val="99"/>
    <w:rsid w:val="00004F31"/>
    <w:pPr>
      <w:spacing w:before="100" w:beforeAutospacing="1" w:after="100" w:afterAutospacing="1" w:line="240" w:lineRule="auto"/>
      <w:ind w:firstLine="0"/>
      <w:textAlignment w:val="center"/>
    </w:pPr>
    <w:rPr>
      <w:rFonts w:ascii="Cambria" w:eastAsia="Times New Roman" w:hAnsi="Cambria"/>
      <w:b/>
      <w:bCs/>
      <w:color w:val="FF0000"/>
      <w:sz w:val="18"/>
      <w:szCs w:val="18"/>
      <w:lang w:eastAsia="pl-PL"/>
    </w:rPr>
  </w:style>
  <w:style w:type="paragraph" w:customStyle="1" w:styleId="xl64">
    <w:name w:val="xl64"/>
    <w:basedOn w:val="Normalny"/>
    <w:uiPriority w:val="99"/>
    <w:rsid w:val="00004F31"/>
    <w:pPr>
      <w:spacing w:before="100" w:beforeAutospacing="1" w:after="100" w:afterAutospacing="1" w:line="240" w:lineRule="auto"/>
      <w:ind w:firstLine="0"/>
      <w:jc w:val="center"/>
      <w:textAlignment w:val="center"/>
    </w:pPr>
    <w:rPr>
      <w:rFonts w:ascii="Cambria" w:eastAsia="Times New Roman" w:hAnsi="Cambria"/>
      <w:b/>
      <w:bCs/>
      <w:sz w:val="18"/>
      <w:szCs w:val="18"/>
      <w:lang w:eastAsia="pl-PL"/>
    </w:rPr>
  </w:style>
  <w:style w:type="paragraph" w:customStyle="1" w:styleId="xl65">
    <w:name w:val="xl65"/>
    <w:basedOn w:val="Normalny"/>
    <w:uiPriority w:val="99"/>
    <w:rsid w:val="00004F31"/>
    <w:pPr>
      <w:pBdr>
        <w:top w:val="single" w:sz="8" w:space="0" w:color="auto"/>
        <w:left w:val="single" w:sz="8" w:space="0" w:color="auto"/>
      </w:pBdr>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66">
    <w:name w:val="xl66"/>
    <w:basedOn w:val="Normalny"/>
    <w:uiPriority w:val="99"/>
    <w:rsid w:val="00004F31"/>
    <w:pPr>
      <w:pBdr>
        <w:bottom w:val="single" w:sz="8" w:space="0" w:color="auto"/>
        <w:right w:val="single" w:sz="8" w:space="0" w:color="auto"/>
      </w:pBdr>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67">
    <w:name w:val="xl67"/>
    <w:basedOn w:val="Normalny"/>
    <w:uiPriority w:val="99"/>
    <w:rsid w:val="00004F31"/>
    <w:pPr>
      <w:pBdr>
        <w:left w:val="single" w:sz="8" w:space="0" w:color="auto"/>
        <w:bottom w:val="single" w:sz="8" w:space="0" w:color="auto"/>
        <w:right w:val="single" w:sz="8" w:space="0" w:color="auto"/>
      </w:pBdr>
      <w:spacing w:before="100" w:beforeAutospacing="1" w:after="100" w:afterAutospacing="1" w:line="240" w:lineRule="auto"/>
      <w:ind w:firstLine="0"/>
      <w:textAlignment w:val="center"/>
    </w:pPr>
    <w:rPr>
      <w:rFonts w:ascii="Times New Roman" w:eastAsia="Times New Roman" w:hAnsi="Times New Roman"/>
      <w:b/>
      <w:bCs/>
      <w:color w:val="000000"/>
      <w:szCs w:val="20"/>
      <w:lang w:eastAsia="pl-PL"/>
    </w:rPr>
  </w:style>
  <w:style w:type="paragraph" w:customStyle="1" w:styleId="xl68">
    <w:name w:val="xl68"/>
    <w:basedOn w:val="Normalny"/>
    <w:uiPriority w:val="99"/>
    <w:rsid w:val="00004F31"/>
    <w:pPr>
      <w:pBdr>
        <w:bottom w:val="single" w:sz="8" w:space="0" w:color="auto"/>
        <w:right w:val="single" w:sz="8" w:space="0" w:color="auto"/>
      </w:pBdr>
      <w:shd w:val="clear" w:color="000000" w:fill="E7E482"/>
      <w:spacing w:before="100" w:beforeAutospacing="1" w:after="100" w:afterAutospacing="1" w:line="240" w:lineRule="auto"/>
      <w:ind w:firstLine="0"/>
      <w:jc w:val="center"/>
      <w:textAlignment w:val="center"/>
    </w:pPr>
    <w:rPr>
      <w:rFonts w:ascii="Times New Roman" w:eastAsia="Times New Roman" w:hAnsi="Times New Roman"/>
      <w:b/>
      <w:bCs/>
      <w:color w:val="000000"/>
      <w:szCs w:val="20"/>
      <w:lang w:eastAsia="pl-PL"/>
    </w:rPr>
  </w:style>
  <w:style w:type="paragraph" w:customStyle="1" w:styleId="xl69">
    <w:name w:val="xl69"/>
    <w:basedOn w:val="Normalny"/>
    <w:uiPriority w:val="99"/>
    <w:rsid w:val="00004F31"/>
    <w:pPr>
      <w:pBdr>
        <w:bottom w:val="single" w:sz="8" w:space="0" w:color="auto"/>
        <w:right w:val="single" w:sz="8" w:space="0" w:color="auto"/>
      </w:pBdr>
      <w:shd w:val="clear" w:color="000000" w:fill="F7E8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0">
    <w:name w:val="xl70"/>
    <w:basedOn w:val="Normalny"/>
    <w:uiPriority w:val="99"/>
    <w:rsid w:val="00004F31"/>
    <w:pPr>
      <w:pBdr>
        <w:bottom w:val="single" w:sz="8" w:space="0" w:color="auto"/>
        <w:right w:val="single" w:sz="8" w:space="0" w:color="auto"/>
      </w:pBdr>
      <w:shd w:val="clear" w:color="000000" w:fill="F5E8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1">
    <w:name w:val="xl71"/>
    <w:basedOn w:val="Normalny"/>
    <w:uiPriority w:val="99"/>
    <w:rsid w:val="00004F31"/>
    <w:pPr>
      <w:pBdr>
        <w:bottom w:val="single" w:sz="8" w:space="0" w:color="auto"/>
        <w:right w:val="single" w:sz="8" w:space="0" w:color="auto"/>
      </w:pBdr>
      <w:shd w:val="clear" w:color="000000" w:fill="F3E7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2">
    <w:name w:val="xl72"/>
    <w:basedOn w:val="Normalny"/>
    <w:uiPriority w:val="99"/>
    <w:rsid w:val="00004F31"/>
    <w:pPr>
      <w:pBdr>
        <w:bottom w:val="single" w:sz="8" w:space="0" w:color="auto"/>
        <w:right w:val="single" w:sz="8" w:space="0" w:color="auto"/>
      </w:pBdr>
      <w:shd w:val="clear" w:color="000000" w:fill="DBE081"/>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3">
    <w:name w:val="xl73"/>
    <w:basedOn w:val="Normalny"/>
    <w:uiPriority w:val="99"/>
    <w:rsid w:val="00004F31"/>
    <w:pPr>
      <w:pBdr>
        <w:bottom w:val="single" w:sz="8" w:space="0" w:color="auto"/>
        <w:right w:val="single" w:sz="8" w:space="0" w:color="auto"/>
      </w:pBdr>
      <w:shd w:val="clear" w:color="000000" w:fill="63BE7B"/>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4">
    <w:name w:val="xl74"/>
    <w:basedOn w:val="Normalny"/>
    <w:uiPriority w:val="99"/>
    <w:rsid w:val="00004F31"/>
    <w:pPr>
      <w:pBdr>
        <w:bottom w:val="single" w:sz="8" w:space="0" w:color="auto"/>
        <w:right w:val="single" w:sz="8" w:space="0" w:color="auto"/>
      </w:pBdr>
      <w:shd w:val="clear" w:color="000000" w:fill="FFE4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5">
    <w:name w:val="xl75"/>
    <w:basedOn w:val="Normalny"/>
    <w:uiPriority w:val="99"/>
    <w:rsid w:val="00004F31"/>
    <w:pPr>
      <w:pBdr>
        <w:bottom w:val="single" w:sz="8" w:space="0" w:color="auto"/>
        <w:right w:val="single" w:sz="8" w:space="0" w:color="auto"/>
      </w:pBdr>
      <w:shd w:val="clear" w:color="000000" w:fill="F8696B"/>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6">
    <w:name w:val="xl76"/>
    <w:basedOn w:val="Normalny"/>
    <w:uiPriority w:val="99"/>
    <w:rsid w:val="00004F31"/>
    <w:pPr>
      <w:pBdr>
        <w:bottom w:val="single" w:sz="8" w:space="0" w:color="auto"/>
        <w:right w:val="single" w:sz="8" w:space="0" w:color="auto"/>
      </w:pBdr>
      <w:shd w:val="clear" w:color="000000" w:fill="FED580"/>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7">
    <w:name w:val="xl77"/>
    <w:basedOn w:val="Normalny"/>
    <w:uiPriority w:val="99"/>
    <w:rsid w:val="00004F31"/>
    <w:pPr>
      <w:pBdr>
        <w:bottom w:val="single" w:sz="8" w:space="0" w:color="auto"/>
        <w:right w:val="single" w:sz="8" w:space="0" w:color="auto"/>
      </w:pBdr>
      <w:shd w:val="clear" w:color="000000" w:fill="FBE9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8">
    <w:name w:val="xl78"/>
    <w:basedOn w:val="Normalny"/>
    <w:uiPriority w:val="99"/>
    <w:rsid w:val="00004F31"/>
    <w:pPr>
      <w:pBdr>
        <w:bottom w:val="single" w:sz="8" w:space="0" w:color="auto"/>
        <w:right w:val="single" w:sz="8" w:space="0" w:color="auto"/>
      </w:pBdr>
      <w:shd w:val="clear" w:color="000000" w:fill="EEE6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79">
    <w:name w:val="xl79"/>
    <w:basedOn w:val="Normalny"/>
    <w:uiPriority w:val="99"/>
    <w:rsid w:val="00004F31"/>
    <w:pPr>
      <w:pBdr>
        <w:bottom w:val="single" w:sz="8" w:space="0" w:color="auto"/>
        <w:right w:val="single" w:sz="8" w:space="0" w:color="auto"/>
      </w:pBdr>
      <w:shd w:val="clear" w:color="000000" w:fill="FED781"/>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0">
    <w:name w:val="xl80"/>
    <w:basedOn w:val="Normalny"/>
    <w:uiPriority w:val="99"/>
    <w:rsid w:val="00004F31"/>
    <w:pPr>
      <w:pBdr>
        <w:bottom w:val="single" w:sz="8" w:space="0" w:color="auto"/>
        <w:right w:val="single" w:sz="8" w:space="0" w:color="auto"/>
      </w:pBdr>
      <w:shd w:val="clear" w:color="000000" w:fill="FFE28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1">
    <w:name w:val="xl81"/>
    <w:basedOn w:val="Normalny"/>
    <w:uiPriority w:val="99"/>
    <w:rsid w:val="00004F31"/>
    <w:pPr>
      <w:spacing w:before="100" w:beforeAutospacing="1" w:after="100" w:afterAutospacing="1" w:line="240" w:lineRule="auto"/>
      <w:ind w:firstLine="0"/>
      <w:textAlignment w:val="center"/>
    </w:pPr>
    <w:rPr>
      <w:rFonts w:ascii="Cambria" w:eastAsia="Times New Roman" w:hAnsi="Cambria"/>
      <w:b/>
      <w:bCs/>
      <w:color w:val="FF0000"/>
      <w:sz w:val="10"/>
      <w:szCs w:val="10"/>
      <w:lang w:eastAsia="pl-PL"/>
    </w:rPr>
  </w:style>
  <w:style w:type="paragraph" w:customStyle="1" w:styleId="xl82">
    <w:name w:val="xl82"/>
    <w:basedOn w:val="Normalny"/>
    <w:uiPriority w:val="99"/>
    <w:rsid w:val="00004F31"/>
    <w:pPr>
      <w:pBdr>
        <w:bottom w:val="single" w:sz="8" w:space="0" w:color="auto"/>
        <w:right w:val="single" w:sz="8" w:space="0" w:color="auto"/>
      </w:pBdr>
      <w:shd w:val="clear" w:color="000000" w:fill="FDC27C"/>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3">
    <w:name w:val="xl83"/>
    <w:basedOn w:val="Normalny"/>
    <w:uiPriority w:val="99"/>
    <w:rsid w:val="00004F31"/>
    <w:pPr>
      <w:pBdr>
        <w:bottom w:val="single" w:sz="8" w:space="0" w:color="auto"/>
        <w:right w:val="single" w:sz="8" w:space="0" w:color="auto"/>
      </w:pBdr>
      <w:shd w:val="clear" w:color="000000" w:fill="EBE582"/>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4">
    <w:name w:val="xl84"/>
    <w:basedOn w:val="Normalny"/>
    <w:uiPriority w:val="99"/>
    <w:rsid w:val="00004F31"/>
    <w:pPr>
      <w:pBdr>
        <w:bottom w:val="single" w:sz="8" w:space="0" w:color="auto"/>
        <w:right w:val="single" w:sz="8" w:space="0" w:color="auto"/>
      </w:pBdr>
      <w:shd w:val="clear" w:color="000000" w:fill="FB9B75"/>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5">
    <w:name w:val="xl85"/>
    <w:basedOn w:val="Normalny"/>
    <w:uiPriority w:val="99"/>
    <w:rsid w:val="00004F31"/>
    <w:pPr>
      <w:spacing w:before="100" w:beforeAutospacing="1" w:after="100" w:afterAutospacing="1" w:line="240" w:lineRule="auto"/>
      <w:ind w:firstLine="0"/>
      <w:textAlignment w:val="center"/>
    </w:pPr>
    <w:rPr>
      <w:rFonts w:ascii="Times New Roman" w:eastAsia="Times New Roman" w:hAnsi="Times New Roman"/>
      <w:szCs w:val="20"/>
      <w:lang w:eastAsia="pl-PL"/>
    </w:rPr>
  </w:style>
  <w:style w:type="paragraph" w:customStyle="1" w:styleId="xl86">
    <w:name w:val="xl86"/>
    <w:basedOn w:val="Normalny"/>
    <w:uiPriority w:val="99"/>
    <w:rsid w:val="00004F31"/>
    <w:pPr>
      <w:pBdr>
        <w:bottom w:val="single" w:sz="8" w:space="0" w:color="auto"/>
        <w:right w:val="single" w:sz="8" w:space="0" w:color="auto"/>
      </w:pBdr>
      <w:shd w:val="clear" w:color="000000" w:fill="FCB37A"/>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7">
    <w:name w:val="xl87"/>
    <w:basedOn w:val="Normalny"/>
    <w:uiPriority w:val="99"/>
    <w:rsid w:val="00004F31"/>
    <w:pPr>
      <w:pBdr>
        <w:bottom w:val="single" w:sz="8" w:space="0" w:color="auto"/>
        <w:right w:val="single" w:sz="8" w:space="0" w:color="auto"/>
      </w:pBdr>
      <w:shd w:val="clear" w:color="000000" w:fill="CDDC81"/>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8">
    <w:name w:val="xl88"/>
    <w:basedOn w:val="Normalny"/>
    <w:uiPriority w:val="99"/>
    <w:rsid w:val="00004F31"/>
    <w:pPr>
      <w:pBdr>
        <w:bottom w:val="single" w:sz="8" w:space="0" w:color="auto"/>
        <w:right w:val="single" w:sz="8" w:space="0" w:color="auto"/>
      </w:pBdr>
      <w:shd w:val="clear" w:color="000000" w:fill="DFE282"/>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89">
    <w:name w:val="xl89"/>
    <w:basedOn w:val="Normalny"/>
    <w:uiPriority w:val="99"/>
    <w:rsid w:val="00004F31"/>
    <w:pPr>
      <w:pBdr>
        <w:bottom w:val="single" w:sz="8" w:space="0" w:color="auto"/>
        <w:right w:val="single" w:sz="8" w:space="0" w:color="auto"/>
      </w:pBdr>
      <w:shd w:val="clear" w:color="000000" w:fill="FCB079"/>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0">
    <w:name w:val="xl90"/>
    <w:basedOn w:val="Normalny"/>
    <w:uiPriority w:val="99"/>
    <w:rsid w:val="00004F31"/>
    <w:pPr>
      <w:pBdr>
        <w:bottom w:val="single" w:sz="8" w:space="0" w:color="auto"/>
        <w:right w:val="single" w:sz="8" w:space="0" w:color="auto"/>
      </w:pBdr>
      <w:shd w:val="clear" w:color="000000" w:fill="FB9273"/>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1">
    <w:name w:val="xl91"/>
    <w:basedOn w:val="Normalny"/>
    <w:uiPriority w:val="99"/>
    <w:rsid w:val="00004F31"/>
    <w:pPr>
      <w:pBdr>
        <w:bottom w:val="single" w:sz="8" w:space="0" w:color="auto"/>
        <w:right w:val="single" w:sz="8" w:space="0" w:color="auto"/>
      </w:pBdr>
      <w:shd w:val="clear" w:color="000000" w:fill="E6E382"/>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2">
    <w:name w:val="xl92"/>
    <w:basedOn w:val="Normalny"/>
    <w:uiPriority w:val="99"/>
    <w:rsid w:val="00004F31"/>
    <w:pPr>
      <w:pBdr>
        <w:bottom w:val="single" w:sz="8" w:space="0" w:color="auto"/>
        <w:right w:val="single" w:sz="8" w:space="0" w:color="auto"/>
      </w:pBdr>
      <w:shd w:val="clear" w:color="000000" w:fill="FB9F76"/>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3">
    <w:name w:val="xl93"/>
    <w:basedOn w:val="Normalny"/>
    <w:uiPriority w:val="99"/>
    <w:rsid w:val="00004F31"/>
    <w:pPr>
      <w:pBdr>
        <w:bottom w:val="single" w:sz="8" w:space="0" w:color="auto"/>
        <w:right w:val="single" w:sz="8" w:space="0" w:color="auto"/>
      </w:pBdr>
      <w:shd w:val="clear" w:color="000000" w:fill="E3E282"/>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4">
    <w:name w:val="xl94"/>
    <w:basedOn w:val="Normalny"/>
    <w:uiPriority w:val="99"/>
    <w:rsid w:val="00004F31"/>
    <w:pPr>
      <w:pBdr>
        <w:bottom w:val="single" w:sz="8" w:space="0" w:color="auto"/>
        <w:right w:val="single" w:sz="8" w:space="0" w:color="auto"/>
      </w:pBdr>
      <w:shd w:val="clear" w:color="000000" w:fill="FA8A72"/>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5">
    <w:name w:val="xl95"/>
    <w:basedOn w:val="Normalny"/>
    <w:uiPriority w:val="99"/>
    <w:rsid w:val="00004F31"/>
    <w:pPr>
      <w:pBdr>
        <w:bottom w:val="single" w:sz="8" w:space="0" w:color="auto"/>
        <w:right w:val="single" w:sz="8" w:space="0" w:color="auto"/>
      </w:pBdr>
      <w:shd w:val="clear" w:color="000000" w:fill="FCA877"/>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6">
    <w:name w:val="xl96"/>
    <w:basedOn w:val="Normalny"/>
    <w:uiPriority w:val="99"/>
    <w:rsid w:val="00004F31"/>
    <w:pPr>
      <w:pBdr>
        <w:bottom w:val="single" w:sz="8" w:space="0" w:color="auto"/>
        <w:right w:val="single" w:sz="8" w:space="0" w:color="auto"/>
      </w:pBdr>
      <w:shd w:val="clear" w:color="000000" w:fill="BDD880"/>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7">
    <w:name w:val="xl97"/>
    <w:basedOn w:val="Normalny"/>
    <w:uiPriority w:val="99"/>
    <w:rsid w:val="00004F31"/>
    <w:pPr>
      <w:pBdr>
        <w:bottom w:val="single" w:sz="8" w:space="0" w:color="auto"/>
        <w:right w:val="single" w:sz="8" w:space="0" w:color="auto"/>
      </w:pBdr>
      <w:shd w:val="clear" w:color="000000" w:fill="90CB7D"/>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8">
    <w:name w:val="xl98"/>
    <w:basedOn w:val="Normalny"/>
    <w:uiPriority w:val="99"/>
    <w:rsid w:val="00004F31"/>
    <w:pPr>
      <w:pBdr>
        <w:bottom w:val="single" w:sz="8" w:space="0" w:color="auto"/>
        <w:right w:val="single" w:sz="8" w:space="0" w:color="auto"/>
      </w:pBdr>
      <w:shd w:val="clear" w:color="000000" w:fill="FA8370"/>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99">
    <w:name w:val="xl99"/>
    <w:basedOn w:val="Normalny"/>
    <w:uiPriority w:val="99"/>
    <w:rsid w:val="00004F31"/>
    <w:pPr>
      <w:pBdr>
        <w:bottom w:val="single" w:sz="8" w:space="0" w:color="auto"/>
        <w:right w:val="single" w:sz="8" w:space="0" w:color="auto"/>
      </w:pBdr>
      <w:shd w:val="clear" w:color="000000" w:fill="7EC57C"/>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100">
    <w:name w:val="xl100"/>
    <w:basedOn w:val="Normalny"/>
    <w:uiPriority w:val="99"/>
    <w:rsid w:val="00004F31"/>
    <w:pPr>
      <w:pBdr>
        <w:bottom w:val="single" w:sz="8" w:space="0" w:color="auto"/>
        <w:right w:val="single" w:sz="8" w:space="0" w:color="auto"/>
      </w:pBdr>
      <w:shd w:val="clear" w:color="000000" w:fill="B8D67F"/>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101">
    <w:name w:val="xl101"/>
    <w:basedOn w:val="Normalny"/>
    <w:uiPriority w:val="99"/>
    <w:rsid w:val="00004F31"/>
    <w:pPr>
      <w:pBdr>
        <w:bottom w:val="single" w:sz="8" w:space="0" w:color="auto"/>
        <w:right w:val="single" w:sz="8" w:space="0" w:color="auto"/>
      </w:pBdr>
      <w:shd w:val="clear" w:color="000000" w:fill="AFD37F"/>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102">
    <w:name w:val="xl102"/>
    <w:basedOn w:val="Normalny"/>
    <w:uiPriority w:val="99"/>
    <w:rsid w:val="00004F31"/>
    <w:pPr>
      <w:pBdr>
        <w:bottom w:val="single" w:sz="8" w:space="0" w:color="auto"/>
        <w:right w:val="single" w:sz="8" w:space="0" w:color="auto"/>
      </w:pBdr>
      <w:shd w:val="clear" w:color="000000" w:fill="FCAA78"/>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103">
    <w:name w:val="xl103"/>
    <w:basedOn w:val="Normalny"/>
    <w:uiPriority w:val="99"/>
    <w:rsid w:val="00004F31"/>
    <w:pPr>
      <w:shd w:val="clear" w:color="000000" w:fill="4F6228"/>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04">
    <w:name w:val="xl104"/>
    <w:basedOn w:val="Normalny"/>
    <w:uiPriority w:val="99"/>
    <w:rsid w:val="00004F31"/>
    <w:pPr>
      <w:shd w:val="clear" w:color="000000" w:fill="76933C"/>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05">
    <w:name w:val="xl105"/>
    <w:basedOn w:val="Normalny"/>
    <w:uiPriority w:val="99"/>
    <w:rsid w:val="00004F31"/>
    <w:pPr>
      <w:shd w:val="clear" w:color="000000" w:fill="C4D79B"/>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06">
    <w:name w:val="xl106"/>
    <w:basedOn w:val="Normalny"/>
    <w:uiPriority w:val="99"/>
    <w:rsid w:val="00004F31"/>
    <w:pPr>
      <w:shd w:val="clear" w:color="000000" w:fill="D8E4BC"/>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07">
    <w:name w:val="xl107"/>
    <w:basedOn w:val="Normalny"/>
    <w:uiPriority w:val="99"/>
    <w:rsid w:val="00004F31"/>
    <w:pPr>
      <w:shd w:val="clear" w:color="000000" w:fill="366092"/>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08">
    <w:name w:val="xl108"/>
    <w:basedOn w:val="Normalny"/>
    <w:uiPriority w:val="99"/>
    <w:rsid w:val="00004F31"/>
    <w:pPr>
      <w:shd w:val="clear" w:color="000000" w:fill="538DD5"/>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09">
    <w:name w:val="xl109"/>
    <w:basedOn w:val="Normalny"/>
    <w:uiPriority w:val="99"/>
    <w:rsid w:val="00004F31"/>
    <w:pPr>
      <w:shd w:val="clear" w:color="000000" w:fill="DCE6F1"/>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10">
    <w:name w:val="xl110"/>
    <w:basedOn w:val="Normalny"/>
    <w:uiPriority w:val="99"/>
    <w:rsid w:val="00004F31"/>
    <w:pPr>
      <w:shd w:val="clear" w:color="000000" w:fill="95B3D7"/>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11">
    <w:name w:val="xl111"/>
    <w:basedOn w:val="Normalny"/>
    <w:uiPriority w:val="99"/>
    <w:rsid w:val="00004F31"/>
    <w:pPr>
      <w:shd w:val="clear" w:color="000000" w:fill="002060"/>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12">
    <w:name w:val="xl112"/>
    <w:basedOn w:val="Normalny"/>
    <w:uiPriority w:val="99"/>
    <w:rsid w:val="00004F31"/>
    <w:pPr>
      <w:shd w:val="clear" w:color="000000" w:fill="91B44A"/>
      <w:spacing w:before="100" w:beforeAutospacing="1" w:after="100" w:afterAutospacing="1" w:line="240" w:lineRule="auto"/>
      <w:ind w:firstLine="0"/>
    </w:pPr>
    <w:rPr>
      <w:rFonts w:ascii="Times New Roman" w:eastAsia="Times New Roman" w:hAnsi="Times New Roman"/>
      <w:sz w:val="24"/>
      <w:szCs w:val="24"/>
      <w:lang w:eastAsia="pl-PL"/>
    </w:rPr>
  </w:style>
  <w:style w:type="paragraph" w:customStyle="1" w:styleId="xl113">
    <w:name w:val="xl113"/>
    <w:basedOn w:val="Normalny"/>
    <w:uiPriority w:val="99"/>
    <w:rsid w:val="00004F31"/>
    <w:pPr>
      <w:pBdr>
        <w:top w:val="single" w:sz="8" w:space="0" w:color="auto"/>
        <w:left w:val="single" w:sz="8" w:space="0" w:color="auto"/>
        <w:right w:val="single" w:sz="8" w:space="0" w:color="auto"/>
      </w:pBdr>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xl114">
    <w:name w:val="xl114"/>
    <w:basedOn w:val="Normalny"/>
    <w:uiPriority w:val="99"/>
    <w:rsid w:val="00004F31"/>
    <w:pPr>
      <w:pBdr>
        <w:left w:val="single" w:sz="8" w:space="0" w:color="auto"/>
        <w:bottom w:val="single" w:sz="8" w:space="0" w:color="000000"/>
        <w:right w:val="single" w:sz="8" w:space="0" w:color="auto"/>
      </w:pBdr>
      <w:spacing w:before="100" w:beforeAutospacing="1" w:after="100" w:afterAutospacing="1" w:line="240" w:lineRule="auto"/>
      <w:ind w:firstLine="0"/>
      <w:jc w:val="center"/>
      <w:textAlignment w:val="center"/>
    </w:pPr>
    <w:rPr>
      <w:rFonts w:ascii="Times New Roman" w:eastAsia="Times New Roman" w:hAnsi="Times New Roman"/>
      <w:color w:val="000000"/>
      <w:szCs w:val="20"/>
      <w:lang w:eastAsia="pl-PL"/>
    </w:rPr>
  </w:style>
  <w:style w:type="paragraph" w:customStyle="1" w:styleId="Rysunek">
    <w:name w:val="Rysunek"/>
    <w:basedOn w:val="Normalny"/>
    <w:link w:val="RysunekZnak"/>
    <w:qFormat/>
    <w:rsid w:val="004B2989"/>
    <w:pPr>
      <w:spacing w:line="240" w:lineRule="auto"/>
      <w:ind w:firstLine="0"/>
      <w:jc w:val="center"/>
    </w:pPr>
    <w:rPr>
      <w:rFonts w:ascii="Cambria" w:eastAsia="Times New Roman" w:hAnsi="Cambria"/>
      <w:b/>
      <w:color w:val="000000"/>
      <w:szCs w:val="21"/>
    </w:rPr>
  </w:style>
  <w:style w:type="character" w:customStyle="1" w:styleId="RysunekZnak">
    <w:name w:val="Rysunek Znak"/>
    <w:link w:val="Rysunek"/>
    <w:rsid w:val="004B2989"/>
    <w:rPr>
      <w:rFonts w:ascii="Cambria" w:eastAsia="Times New Roman" w:hAnsi="Cambria"/>
      <w:b/>
      <w:color w:val="000000"/>
      <w:szCs w:val="21"/>
    </w:rPr>
  </w:style>
  <w:style w:type="paragraph" w:customStyle="1" w:styleId="Tekstrystab">
    <w:name w:val="Tekst_rys./tab."/>
    <w:basedOn w:val="Normalny"/>
    <w:link w:val="TekstrystabZnak"/>
    <w:qFormat/>
    <w:rsid w:val="004B2989"/>
    <w:pPr>
      <w:keepNext/>
      <w:keepLines/>
      <w:spacing w:line="288" w:lineRule="auto"/>
      <w:ind w:firstLine="0"/>
      <w:outlineLvl w:val="0"/>
    </w:pPr>
    <w:rPr>
      <w:rFonts w:eastAsia="Times New Roman"/>
      <w:bCs/>
      <w:sz w:val="16"/>
    </w:rPr>
  </w:style>
  <w:style w:type="character" w:customStyle="1" w:styleId="TekstrystabZnak">
    <w:name w:val="Tekst_rys./tab. Znak"/>
    <w:link w:val="Tekstrystab"/>
    <w:rsid w:val="004B2989"/>
    <w:rPr>
      <w:rFonts w:ascii="Calibri" w:eastAsia="Times New Roman" w:hAnsi="Calibri" w:cs="Times New Roman"/>
      <w:bCs/>
      <w:sz w:val="16"/>
      <w:szCs w:val="22"/>
      <w:lang w:eastAsia="en-US"/>
    </w:rPr>
  </w:style>
  <w:style w:type="table" w:customStyle="1" w:styleId="Siatkatabelijasna2">
    <w:name w:val="Siatka tabeli — jasna2"/>
    <w:basedOn w:val="Standardowy"/>
    <w:uiPriority w:val="40"/>
    <w:rsid w:val="004B2989"/>
    <w:rPr>
      <w:rFonts w:ascii="Calibri" w:eastAsia="Calibri" w:hAnsi="Calibri"/>
    </w:rPr>
    <w:tblPr>
      <w:tblBorders>
        <w:top w:val="single" w:sz="4" w:space="0" w:color="BFBFBF"/>
        <w:left w:val="single" w:sz="4" w:space="0" w:color="BFBFBF"/>
        <w:bottom w:val="single" w:sz="4" w:space="0" w:color="BFBFBF"/>
        <w:right w:val="single" w:sz="4" w:space="0" w:color="BFBFBF"/>
        <w:insideH w:val="single" w:sz="4" w:space="0" w:color="BFBFBF"/>
        <w:insideV w:val="single" w:sz="4" w:space="0" w:color="BFBFBF"/>
      </w:tblBorders>
    </w:tblPr>
  </w:style>
  <w:style w:type="paragraph" w:styleId="Spistreci4">
    <w:name w:val="toc 4"/>
    <w:basedOn w:val="Normalny"/>
    <w:next w:val="Normalny"/>
    <w:autoRedefine/>
    <w:unhideWhenUsed/>
    <w:rsid w:val="007562EC"/>
    <w:pPr>
      <w:ind w:firstLine="0"/>
    </w:pPr>
    <w:rPr>
      <w:rFonts w:asciiTheme="minorHAnsi" w:hAnsiTheme="minorHAnsi" w:cstheme="minorHAnsi"/>
      <w:sz w:val="22"/>
    </w:rPr>
  </w:style>
  <w:style w:type="paragraph" w:styleId="Spistreci5">
    <w:name w:val="toc 5"/>
    <w:basedOn w:val="Normalny"/>
    <w:next w:val="Normalny"/>
    <w:autoRedefine/>
    <w:unhideWhenUsed/>
    <w:rsid w:val="007562EC"/>
    <w:pPr>
      <w:ind w:firstLine="0"/>
    </w:pPr>
    <w:rPr>
      <w:rFonts w:asciiTheme="minorHAnsi" w:hAnsiTheme="minorHAnsi" w:cstheme="minorHAnsi"/>
      <w:sz w:val="22"/>
    </w:rPr>
  </w:style>
  <w:style w:type="paragraph" w:styleId="Spistreci6">
    <w:name w:val="toc 6"/>
    <w:basedOn w:val="Normalny"/>
    <w:next w:val="Normalny"/>
    <w:autoRedefine/>
    <w:unhideWhenUsed/>
    <w:rsid w:val="007562EC"/>
    <w:pPr>
      <w:ind w:firstLine="0"/>
    </w:pPr>
    <w:rPr>
      <w:rFonts w:asciiTheme="minorHAnsi" w:hAnsiTheme="minorHAnsi" w:cstheme="minorHAnsi"/>
      <w:sz w:val="22"/>
    </w:rPr>
  </w:style>
  <w:style w:type="paragraph" w:styleId="Spistreci7">
    <w:name w:val="toc 7"/>
    <w:basedOn w:val="Normalny"/>
    <w:next w:val="Normalny"/>
    <w:autoRedefine/>
    <w:unhideWhenUsed/>
    <w:rsid w:val="007562EC"/>
    <w:pPr>
      <w:ind w:firstLine="0"/>
    </w:pPr>
    <w:rPr>
      <w:rFonts w:asciiTheme="minorHAnsi" w:hAnsiTheme="minorHAnsi" w:cstheme="minorHAnsi"/>
      <w:sz w:val="22"/>
    </w:rPr>
  </w:style>
  <w:style w:type="paragraph" w:styleId="Spistreci8">
    <w:name w:val="toc 8"/>
    <w:basedOn w:val="Normalny"/>
    <w:next w:val="Normalny"/>
    <w:autoRedefine/>
    <w:unhideWhenUsed/>
    <w:rsid w:val="007562EC"/>
    <w:pPr>
      <w:ind w:firstLine="0"/>
    </w:pPr>
    <w:rPr>
      <w:rFonts w:asciiTheme="minorHAnsi" w:hAnsiTheme="minorHAnsi" w:cstheme="minorHAnsi"/>
      <w:sz w:val="22"/>
    </w:rPr>
  </w:style>
  <w:style w:type="paragraph" w:styleId="Spistreci9">
    <w:name w:val="toc 9"/>
    <w:basedOn w:val="Normalny"/>
    <w:next w:val="Normalny"/>
    <w:autoRedefine/>
    <w:unhideWhenUsed/>
    <w:rsid w:val="007562EC"/>
    <w:pPr>
      <w:ind w:firstLine="0"/>
    </w:pPr>
    <w:rPr>
      <w:rFonts w:asciiTheme="minorHAnsi" w:hAnsiTheme="minorHAnsi" w:cstheme="minorHAnsi"/>
      <w:sz w:val="22"/>
    </w:rPr>
  </w:style>
  <w:style w:type="paragraph" w:customStyle="1" w:styleId="Narzdzia">
    <w:name w:val="Narzędzia"/>
    <w:basedOn w:val="Normalny"/>
    <w:link w:val="NarzdziaZnak"/>
    <w:qFormat/>
    <w:rsid w:val="00C32D9E"/>
    <w:pPr>
      <w:spacing w:line="240" w:lineRule="auto"/>
      <w:ind w:firstLine="0"/>
    </w:pPr>
    <w:rPr>
      <w:rFonts w:ascii="Times New Roman" w:eastAsia="Times New Roman" w:hAnsi="Times New Roman"/>
      <w:szCs w:val="21"/>
    </w:rPr>
  </w:style>
  <w:style w:type="character" w:customStyle="1" w:styleId="NarzdziaZnak">
    <w:name w:val="Narzędzia Znak"/>
    <w:link w:val="Narzdzia"/>
    <w:rsid w:val="00C32D9E"/>
    <w:rPr>
      <w:rFonts w:ascii="Times New Roman" w:eastAsia="Times New Roman" w:hAnsi="Times New Roman"/>
      <w:szCs w:val="21"/>
    </w:rPr>
  </w:style>
  <w:style w:type="character" w:customStyle="1" w:styleId="Nagwek6Znak">
    <w:name w:val="Nagłówek 6 Znak"/>
    <w:link w:val="Nagwek6"/>
    <w:uiPriority w:val="9"/>
    <w:rsid w:val="00CA2080"/>
    <w:rPr>
      <w:rFonts w:ascii="Cambria" w:eastAsia="Times New Roman" w:hAnsi="Cambria"/>
      <w:i/>
      <w:iCs/>
      <w:color w:val="243F60"/>
      <w:sz w:val="22"/>
      <w:szCs w:val="22"/>
      <w:lang w:eastAsia="en-US"/>
    </w:rPr>
  </w:style>
  <w:style w:type="character" w:customStyle="1" w:styleId="tabela-tresci-gl">
    <w:name w:val="tabela-tresci-gl"/>
    <w:rsid w:val="00CA2080"/>
  </w:style>
  <w:style w:type="paragraph" w:styleId="HTML-adres">
    <w:name w:val="HTML Address"/>
    <w:basedOn w:val="Normalny"/>
    <w:link w:val="HTML-adresZnak"/>
    <w:uiPriority w:val="99"/>
    <w:semiHidden/>
    <w:unhideWhenUsed/>
    <w:rsid w:val="00CA2080"/>
    <w:pPr>
      <w:spacing w:line="240" w:lineRule="auto"/>
      <w:ind w:firstLine="0"/>
    </w:pPr>
    <w:rPr>
      <w:rFonts w:ascii="Times New Roman" w:eastAsia="Times New Roman" w:hAnsi="Times New Roman"/>
      <w:i/>
      <w:iCs/>
      <w:sz w:val="24"/>
      <w:szCs w:val="24"/>
    </w:rPr>
  </w:style>
  <w:style w:type="character" w:customStyle="1" w:styleId="HTML-adresZnak">
    <w:name w:val="HTML - adres Znak"/>
    <w:link w:val="HTML-adres"/>
    <w:uiPriority w:val="99"/>
    <w:semiHidden/>
    <w:rsid w:val="00CA2080"/>
    <w:rPr>
      <w:rFonts w:ascii="Times New Roman" w:eastAsia="Times New Roman" w:hAnsi="Times New Roman"/>
      <w:i/>
      <w:iCs/>
      <w:sz w:val="24"/>
      <w:szCs w:val="24"/>
    </w:rPr>
  </w:style>
  <w:style w:type="character" w:customStyle="1" w:styleId="usercontent">
    <w:name w:val="usercontent"/>
    <w:rsid w:val="00CA2080"/>
  </w:style>
  <w:style w:type="paragraph" w:customStyle="1" w:styleId="tytu2">
    <w:name w:val="tytuł2"/>
    <w:basedOn w:val="Akapitzlist"/>
    <w:uiPriority w:val="99"/>
    <w:rsid w:val="00A67C09"/>
    <w:pPr>
      <w:numPr>
        <w:ilvl w:val="1"/>
        <w:numId w:val="2"/>
      </w:numPr>
      <w:spacing w:line="360" w:lineRule="auto"/>
      <w:jc w:val="center"/>
    </w:pPr>
    <w:rPr>
      <w:rFonts w:cs="Arial"/>
      <w:b/>
      <w:sz w:val="24"/>
      <w:szCs w:val="24"/>
    </w:rPr>
  </w:style>
  <w:style w:type="character" w:customStyle="1" w:styleId="Nagwek4Znak">
    <w:name w:val="Nagłówek 4 Znak"/>
    <w:link w:val="Nagwek4"/>
    <w:rsid w:val="00555AC4"/>
    <w:rPr>
      <w:rFonts w:ascii="Times New Roman" w:eastAsia="Times New Roman" w:hAnsi="Times New Roman"/>
      <w:b/>
      <w:bCs/>
      <w:sz w:val="24"/>
      <w:szCs w:val="24"/>
    </w:rPr>
  </w:style>
  <w:style w:type="character" w:customStyle="1" w:styleId="Nagwek5Znak">
    <w:name w:val="Nagłówek 5 Znak"/>
    <w:link w:val="Nagwek5"/>
    <w:rsid w:val="00555AC4"/>
    <w:rPr>
      <w:rFonts w:ascii="Cambria" w:eastAsia="Times New Roman" w:hAnsi="Cambria"/>
      <w:color w:val="404040"/>
      <w:szCs w:val="22"/>
      <w:lang w:eastAsia="en-US"/>
    </w:rPr>
  </w:style>
  <w:style w:type="character" w:customStyle="1" w:styleId="underline">
    <w:name w:val="underline"/>
    <w:rsid w:val="00555AC4"/>
  </w:style>
  <w:style w:type="character" w:customStyle="1" w:styleId="FootnoteTextChar">
    <w:name w:val="Footnote Text Char"/>
    <w:aliases w:val="Footnote Char,Podrozdział Char,Tekst przypisu Char,Fußnote Char,Podrozdzia3 Char,Znak Znak Znak Znak Char,Znak Znak Znak Char,Tekst przypisu dolnego-poligrafia Char,single space Char,FOOTNOTES Char,fn Char,przypis Char"/>
    <w:locked/>
    <w:rsid w:val="00555AC4"/>
    <w:rPr>
      <w:rFonts w:cs="Times New Roman"/>
      <w:lang w:val="pl-PL"/>
    </w:rPr>
  </w:style>
  <w:style w:type="paragraph" w:customStyle="1" w:styleId="text">
    <w:name w:val="text"/>
    <w:basedOn w:val="Normalny"/>
    <w:rsid w:val="00555AC4"/>
    <w:pPr>
      <w:spacing w:before="100" w:beforeAutospacing="1" w:after="100" w:afterAutospacing="1" w:line="240" w:lineRule="auto"/>
      <w:ind w:firstLine="0"/>
    </w:pPr>
    <w:rPr>
      <w:rFonts w:eastAsia="Times New Roman" w:cs="Arial"/>
      <w:color w:val="000080"/>
      <w:sz w:val="24"/>
      <w:szCs w:val="24"/>
      <w:lang w:val="en-GB" w:eastAsia="pl-PL"/>
    </w:rPr>
  </w:style>
  <w:style w:type="paragraph" w:customStyle="1" w:styleId="Akapitzlist12">
    <w:name w:val="Akapit z listą12"/>
    <w:basedOn w:val="Normalny"/>
    <w:rsid w:val="00555AC4"/>
    <w:pPr>
      <w:spacing w:after="200"/>
      <w:ind w:left="720" w:firstLine="0"/>
      <w:contextualSpacing/>
    </w:pPr>
    <w:rPr>
      <w:rFonts w:eastAsia="Times New Roman"/>
      <w:sz w:val="22"/>
    </w:rPr>
  </w:style>
  <w:style w:type="paragraph" w:customStyle="1" w:styleId="Poprawka1">
    <w:name w:val="Poprawka1"/>
    <w:hidden/>
    <w:rsid w:val="00555AC4"/>
    <w:rPr>
      <w:rFonts w:ascii="Times New Roman" w:eastAsia="Times New Roman" w:hAnsi="Times New Roman"/>
      <w:sz w:val="24"/>
      <w:szCs w:val="24"/>
      <w:lang w:eastAsia="en-US"/>
    </w:rPr>
  </w:style>
  <w:style w:type="paragraph" w:customStyle="1" w:styleId="Akapitzlist2">
    <w:name w:val="Akapit z listą2"/>
    <w:basedOn w:val="Normalny"/>
    <w:rsid w:val="00555AC4"/>
    <w:pPr>
      <w:spacing w:line="240" w:lineRule="auto"/>
      <w:ind w:left="708" w:firstLine="0"/>
    </w:pPr>
    <w:rPr>
      <w:rFonts w:ascii="Times New Roman" w:eastAsia="Times New Roman" w:hAnsi="Times New Roman"/>
      <w:sz w:val="24"/>
      <w:szCs w:val="24"/>
    </w:rPr>
  </w:style>
  <w:style w:type="paragraph" w:customStyle="1" w:styleId="Nagwekspisutreci1">
    <w:name w:val="Nagłówek spisu treści1"/>
    <w:basedOn w:val="Nagwek1"/>
    <w:next w:val="Normalny"/>
    <w:rsid w:val="00555AC4"/>
    <w:pPr>
      <w:shd w:val="clear" w:color="auto" w:fill="92D050"/>
      <w:outlineLvl w:val="9"/>
    </w:pPr>
    <w:rPr>
      <w:rFonts w:ascii="Cambria" w:hAnsi="Cambria"/>
      <w:bCs/>
      <w:color w:val="365F91"/>
      <w:sz w:val="28"/>
      <w:lang w:val="en-US"/>
    </w:rPr>
  </w:style>
  <w:style w:type="paragraph" w:styleId="Podtytu">
    <w:name w:val="Subtitle"/>
    <w:basedOn w:val="Normalny"/>
    <w:next w:val="Normalny"/>
    <w:link w:val="PodtytuZnak"/>
    <w:qFormat/>
    <w:rsid w:val="00555AC4"/>
    <w:pPr>
      <w:spacing w:after="60" w:line="240" w:lineRule="auto"/>
      <w:ind w:firstLine="0"/>
      <w:jc w:val="center"/>
      <w:outlineLvl w:val="1"/>
    </w:pPr>
    <w:rPr>
      <w:rFonts w:ascii="Cambria" w:eastAsia="Times New Roman" w:hAnsi="Cambria"/>
      <w:sz w:val="24"/>
      <w:szCs w:val="20"/>
      <w:lang w:val="en-US"/>
    </w:rPr>
  </w:style>
  <w:style w:type="character" w:customStyle="1" w:styleId="PodtytuZnak">
    <w:name w:val="Podtytuł Znak"/>
    <w:link w:val="Podtytu"/>
    <w:rsid w:val="00555AC4"/>
    <w:rPr>
      <w:rFonts w:ascii="Cambria" w:eastAsia="Times New Roman" w:hAnsi="Cambria"/>
      <w:sz w:val="24"/>
      <w:lang w:val="en-US" w:eastAsia="en-US"/>
    </w:rPr>
  </w:style>
  <w:style w:type="paragraph" w:customStyle="1" w:styleId="Poprawka2">
    <w:name w:val="Poprawka2"/>
    <w:hidden/>
    <w:rsid w:val="00555AC4"/>
    <w:rPr>
      <w:rFonts w:ascii="Times New Roman" w:eastAsia="Times New Roman" w:hAnsi="Times New Roman"/>
      <w:sz w:val="24"/>
      <w:szCs w:val="24"/>
      <w:lang w:eastAsia="en-US"/>
    </w:rPr>
  </w:style>
  <w:style w:type="paragraph" w:customStyle="1" w:styleId="Pisma">
    <w:name w:val="Pisma"/>
    <w:basedOn w:val="Normalny"/>
    <w:rsid w:val="00555AC4"/>
    <w:pPr>
      <w:spacing w:line="240" w:lineRule="auto"/>
      <w:ind w:firstLine="0"/>
    </w:pPr>
    <w:rPr>
      <w:rFonts w:ascii="Times New Roman" w:eastAsia="Times New Roman" w:hAnsi="Times New Roman"/>
      <w:sz w:val="24"/>
      <w:szCs w:val="24"/>
      <w:lang w:eastAsia="pl-PL"/>
    </w:rPr>
  </w:style>
  <w:style w:type="paragraph" w:styleId="HTML-wstpniesformatowany">
    <w:name w:val="HTML Preformatted"/>
    <w:basedOn w:val="Normalny"/>
    <w:link w:val="HTML-wstpniesformatowanyZnak"/>
    <w:uiPriority w:val="99"/>
    <w:rsid w:val="00555AC4"/>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line="240" w:lineRule="auto"/>
      <w:ind w:firstLine="0"/>
    </w:pPr>
    <w:rPr>
      <w:rFonts w:ascii="Courier New" w:eastAsia="Times New Roman" w:hAnsi="Courier New"/>
      <w:szCs w:val="20"/>
      <w:lang w:val="en-US"/>
    </w:rPr>
  </w:style>
  <w:style w:type="character" w:customStyle="1" w:styleId="HTML-wstpniesformatowanyZnak">
    <w:name w:val="HTML - wstępnie sformatowany Znak"/>
    <w:link w:val="HTML-wstpniesformatowany"/>
    <w:uiPriority w:val="99"/>
    <w:rsid w:val="00555AC4"/>
    <w:rPr>
      <w:rFonts w:ascii="Courier New" w:eastAsia="Times New Roman" w:hAnsi="Courier New"/>
      <w:lang w:val="en-US" w:eastAsia="en-US"/>
    </w:rPr>
  </w:style>
  <w:style w:type="paragraph" w:customStyle="1" w:styleId="Akapitzlist11">
    <w:name w:val="Akapit z listą11"/>
    <w:basedOn w:val="Normalny"/>
    <w:rsid w:val="00555AC4"/>
    <w:pPr>
      <w:spacing w:after="200"/>
      <w:ind w:left="720" w:firstLine="0"/>
      <w:contextualSpacing/>
    </w:pPr>
    <w:rPr>
      <w:rFonts w:eastAsia="Times New Roman"/>
      <w:sz w:val="22"/>
    </w:rPr>
  </w:style>
  <w:style w:type="paragraph" w:styleId="Zwykytekst">
    <w:name w:val="Plain Text"/>
    <w:basedOn w:val="Normalny"/>
    <w:link w:val="ZwykytekstZnak"/>
    <w:rsid w:val="00555AC4"/>
    <w:pPr>
      <w:spacing w:line="240" w:lineRule="auto"/>
      <w:ind w:firstLine="0"/>
    </w:pPr>
    <w:rPr>
      <w:rFonts w:eastAsia="Times New Roman"/>
      <w:sz w:val="21"/>
      <w:szCs w:val="20"/>
      <w:lang w:val="en-US"/>
    </w:rPr>
  </w:style>
  <w:style w:type="character" w:customStyle="1" w:styleId="ZwykytekstZnak">
    <w:name w:val="Zwykły tekst Znak"/>
    <w:link w:val="Zwykytekst"/>
    <w:rsid w:val="00555AC4"/>
    <w:rPr>
      <w:rFonts w:ascii="Calibri" w:eastAsia="Times New Roman" w:hAnsi="Calibri"/>
      <w:sz w:val="21"/>
      <w:lang w:val="en-US" w:eastAsia="en-US"/>
    </w:rPr>
  </w:style>
  <w:style w:type="paragraph" w:customStyle="1" w:styleId="tekstpodstawowy0">
    <w:name w:val="tekst podstawowy"/>
    <w:basedOn w:val="Normalny"/>
    <w:link w:val="tekstpodstawowyZnak0"/>
    <w:rsid w:val="00555AC4"/>
    <w:pPr>
      <w:spacing w:line="240" w:lineRule="auto"/>
      <w:ind w:firstLine="0"/>
    </w:pPr>
    <w:rPr>
      <w:rFonts w:ascii="Times New Roman" w:eastAsia="Times New Roman" w:hAnsi="Times New Roman"/>
      <w:sz w:val="22"/>
      <w:szCs w:val="20"/>
      <w:lang w:val="en-US"/>
    </w:rPr>
  </w:style>
  <w:style w:type="character" w:customStyle="1" w:styleId="tekstpodstawowyZnak0">
    <w:name w:val="tekst podstawowy Znak"/>
    <w:link w:val="tekstpodstawowy0"/>
    <w:locked/>
    <w:rsid w:val="00555AC4"/>
    <w:rPr>
      <w:rFonts w:ascii="Times New Roman" w:eastAsia="Times New Roman" w:hAnsi="Times New Roman"/>
      <w:sz w:val="22"/>
      <w:lang w:val="en-US" w:eastAsia="en-US"/>
    </w:rPr>
  </w:style>
  <w:style w:type="paragraph" w:customStyle="1" w:styleId="Bezodstpw1">
    <w:name w:val="Bez odstępów1"/>
    <w:link w:val="NoSpacingChar"/>
    <w:rsid w:val="00555AC4"/>
    <w:rPr>
      <w:rFonts w:ascii="Calibri" w:eastAsia="Times New Roman" w:hAnsi="Calibri"/>
      <w:sz w:val="22"/>
      <w:szCs w:val="22"/>
      <w:lang w:eastAsia="en-US"/>
    </w:rPr>
  </w:style>
  <w:style w:type="paragraph" w:customStyle="1" w:styleId="Akapitzlist3">
    <w:name w:val="Akapit z listą3"/>
    <w:basedOn w:val="Normalny"/>
    <w:rsid w:val="00555AC4"/>
    <w:pPr>
      <w:spacing w:line="240" w:lineRule="auto"/>
      <w:ind w:left="708" w:firstLine="0"/>
    </w:pPr>
    <w:rPr>
      <w:rFonts w:ascii="Times New Roman" w:eastAsia="Times New Roman" w:hAnsi="Times New Roman"/>
      <w:sz w:val="24"/>
      <w:szCs w:val="24"/>
    </w:rPr>
  </w:style>
  <w:style w:type="paragraph" w:customStyle="1" w:styleId="Poprawka3">
    <w:name w:val="Poprawka3"/>
    <w:hidden/>
    <w:rsid w:val="00555AC4"/>
    <w:rPr>
      <w:rFonts w:ascii="Times New Roman" w:eastAsia="Times New Roman" w:hAnsi="Times New Roman"/>
      <w:sz w:val="24"/>
      <w:szCs w:val="24"/>
      <w:lang w:eastAsia="en-US"/>
    </w:rPr>
  </w:style>
  <w:style w:type="paragraph" w:customStyle="1" w:styleId="TOCHeading1">
    <w:name w:val="TOC Heading1"/>
    <w:basedOn w:val="Nagwek1"/>
    <w:next w:val="Normalny"/>
    <w:rsid w:val="00555AC4"/>
    <w:pPr>
      <w:shd w:val="clear" w:color="auto" w:fill="92D050"/>
      <w:outlineLvl w:val="9"/>
    </w:pPr>
    <w:rPr>
      <w:rFonts w:ascii="Cambria" w:hAnsi="Cambria"/>
      <w:bCs/>
      <w:color w:val="365F91"/>
      <w:sz w:val="28"/>
      <w:lang w:val="en-US"/>
    </w:rPr>
  </w:style>
  <w:style w:type="paragraph" w:customStyle="1" w:styleId="Revision1">
    <w:name w:val="Revision1"/>
    <w:hidden/>
    <w:rsid w:val="00555AC4"/>
    <w:rPr>
      <w:rFonts w:ascii="Times New Roman" w:eastAsia="Times New Roman" w:hAnsi="Times New Roman"/>
      <w:sz w:val="24"/>
      <w:szCs w:val="24"/>
      <w:lang w:eastAsia="en-US"/>
    </w:rPr>
  </w:style>
  <w:style w:type="paragraph" w:customStyle="1" w:styleId="Literatura">
    <w:name w:val="Literatura"/>
    <w:basedOn w:val="Normalny"/>
    <w:link w:val="LiteraturaZnak"/>
    <w:uiPriority w:val="99"/>
    <w:qFormat/>
    <w:rsid w:val="00555AC4"/>
    <w:pPr>
      <w:spacing w:line="240" w:lineRule="auto"/>
      <w:ind w:left="357" w:hanging="357"/>
    </w:pPr>
  </w:style>
  <w:style w:type="character" w:customStyle="1" w:styleId="LiteraturaZnak">
    <w:name w:val="Literatura Znak"/>
    <w:link w:val="Literatura"/>
    <w:rsid w:val="00555AC4"/>
    <w:rPr>
      <w:rFonts w:ascii="Calibri" w:hAnsi="Calibri"/>
      <w:szCs w:val="22"/>
      <w:lang w:eastAsia="en-US"/>
    </w:rPr>
  </w:style>
  <w:style w:type="character" w:customStyle="1" w:styleId="A6">
    <w:name w:val="A6"/>
    <w:uiPriority w:val="99"/>
    <w:rsid w:val="00BC37D7"/>
    <w:rPr>
      <w:rFonts w:cs="Minion Pro"/>
      <w:color w:val="000000"/>
      <w:sz w:val="21"/>
      <w:szCs w:val="21"/>
    </w:rPr>
  </w:style>
  <w:style w:type="paragraph" w:customStyle="1" w:styleId="rdo2">
    <w:name w:val="źródło"/>
    <w:basedOn w:val="Normalny"/>
    <w:uiPriority w:val="99"/>
    <w:qFormat/>
    <w:rsid w:val="00581753"/>
    <w:pPr>
      <w:ind w:firstLine="0"/>
    </w:pPr>
    <w:rPr>
      <w:rFonts w:ascii="Century Gothic" w:eastAsia="Calibri" w:hAnsi="Century Gothic"/>
      <w:sz w:val="18"/>
    </w:rPr>
  </w:style>
  <w:style w:type="table" w:customStyle="1" w:styleId="Jasnasiatkaakcent11">
    <w:name w:val="Jasna siatka — akcent 11"/>
    <w:basedOn w:val="Standardowy"/>
    <w:uiPriority w:val="62"/>
    <w:rsid w:val="00581753"/>
    <w:rPr>
      <w:rFonts w:ascii="Calibri" w:eastAsia="Calibri" w:hAnsi="Calibri"/>
      <w:sz w:val="22"/>
      <w:szCs w:val="22"/>
      <w:lang w:eastAsia="en-US"/>
    </w:rPr>
    <w:tblPr>
      <w:tblStyleRowBandSize w:val="1"/>
      <w:tblStyleColBandSize w:val="1"/>
      <w:tblBorders>
        <w:top w:val="single" w:sz="8" w:space="0" w:color="5B9BD5"/>
        <w:left w:val="single" w:sz="8" w:space="0" w:color="5B9BD5"/>
        <w:bottom w:val="single" w:sz="8" w:space="0" w:color="5B9BD5"/>
        <w:right w:val="single" w:sz="8" w:space="0" w:color="5B9BD5"/>
        <w:insideH w:val="single" w:sz="8" w:space="0" w:color="5B9BD5"/>
        <w:insideV w:val="single" w:sz="8" w:space="0" w:color="5B9BD5"/>
      </w:tblBorders>
    </w:tblPr>
    <w:tblStylePr w:type="firstRow">
      <w:pPr>
        <w:spacing w:before="0" w:after="0" w:line="240" w:lineRule="auto"/>
      </w:pPr>
      <w:rPr>
        <w:rFonts w:ascii="Walbaum Display Heavy" w:eastAsia="Times New Roman" w:hAnsi="Walbaum Display Heavy" w:cs="Times New Roman"/>
        <w:b/>
        <w:bCs/>
      </w:rPr>
      <w:tblPr/>
      <w:tcPr>
        <w:tcBorders>
          <w:top w:val="single" w:sz="8" w:space="0" w:color="5B9BD5"/>
          <w:left w:val="single" w:sz="8" w:space="0" w:color="5B9BD5"/>
          <w:bottom w:val="single" w:sz="18" w:space="0" w:color="5B9BD5"/>
          <w:right w:val="single" w:sz="8" w:space="0" w:color="5B9BD5"/>
          <w:insideH w:val="nil"/>
          <w:insideV w:val="single" w:sz="8" w:space="0" w:color="5B9BD5"/>
        </w:tcBorders>
      </w:tcPr>
    </w:tblStylePr>
    <w:tblStylePr w:type="lastRow">
      <w:pPr>
        <w:spacing w:before="0" w:after="0" w:line="240" w:lineRule="auto"/>
      </w:pPr>
      <w:rPr>
        <w:rFonts w:ascii="Walbaum Display Heavy" w:eastAsia="Times New Roman" w:hAnsi="Walbaum Display Heavy" w:cs="Times New Roman"/>
        <w:b/>
        <w:bCs/>
      </w:rPr>
      <w:tblPr/>
      <w:tcPr>
        <w:tcBorders>
          <w:top w:val="double" w:sz="6" w:space="0" w:color="5B9BD5"/>
          <w:left w:val="single" w:sz="8" w:space="0" w:color="5B9BD5"/>
          <w:bottom w:val="single" w:sz="8" w:space="0" w:color="5B9BD5"/>
          <w:right w:val="single" w:sz="8" w:space="0" w:color="5B9BD5"/>
          <w:insideH w:val="nil"/>
          <w:insideV w:val="single" w:sz="8" w:space="0" w:color="5B9BD5"/>
        </w:tcBorders>
      </w:tcPr>
    </w:tblStylePr>
    <w:tblStylePr w:type="firstCol">
      <w:rPr>
        <w:rFonts w:ascii="Walbaum Display Heavy" w:eastAsia="Times New Roman" w:hAnsi="Walbaum Display Heavy" w:cs="Times New Roman"/>
        <w:b/>
        <w:bCs/>
      </w:rPr>
    </w:tblStylePr>
    <w:tblStylePr w:type="lastCol">
      <w:rPr>
        <w:rFonts w:ascii="Walbaum Display Heavy" w:eastAsia="Times New Roman" w:hAnsi="Walbaum Display Heavy" w:cs="Times New Roman"/>
        <w:b/>
        <w:bCs/>
      </w:rPr>
      <w:tblPr/>
      <w:tcPr>
        <w:tcBorders>
          <w:top w:val="single" w:sz="8" w:space="0" w:color="5B9BD5"/>
          <w:left w:val="single" w:sz="8" w:space="0" w:color="5B9BD5"/>
          <w:bottom w:val="single" w:sz="8" w:space="0" w:color="5B9BD5"/>
          <w:right w:val="single" w:sz="8" w:space="0" w:color="5B9BD5"/>
        </w:tcBorders>
      </w:tcPr>
    </w:tblStylePr>
    <w:tblStylePr w:type="band1Vert">
      <w:tblPr/>
      <w:tcPr>
        <w:tcBorders>
          <w:top w:val="single" w:sz="8" w:space="0" w:color="5B9BD5"/>
          <w:left w:val="single" w:sz="8" w:space="0" w:color="5B9BD5"/>
          <w:bottom w:val="single" w:sz="8" w:space="0" w:color="5B9BD5"/>
          <w:right w:val="single" w:sz="8" w:space="0" w:color="5B9BD5"/>
        </w:tcBorders>
        <w:shd w:val="clear" w:color="auto" w:fill="D6E6F4"/>
      </w:tcPr>
    </w:tblStylePr>
    <w:tblStylePr w:type="band1Horz">
      <w:tblPr/>
      <w:tcPr>
        <w:tcBorders>
          <w:top w:val="single" w:sz="8" w:space="0" w:color="5B9BD5"/>
          <w:left w:val="single" w:sz="8" w:space="0" w:color="5B9BD5"/>
          <w:bottom w:val="single" w:sz="8" w:space="0" w:color="5B9BD5"/>
          <w:right w:val="single" w:sz="8" w:space="0" w:color="5B9BD5"/>
          <w:insideV w:val="single" w:sz="8" w:space="0" w:color="5B9BD5"/>
        </w:tcBorders>
        <w:shd w:val="clear" w:color="auto" w:fill="D6E6F4"/>
      </w:tcPr>
    </w:tblStylePr>
    <w:tblStylePr w:type="band2Horz">
      <w:tblPr/>
      <w:tcPr>
        <w:tcBorders>
          <w:top w:val="single" w:sz="8" w:space="0" w:color="5B9BD5"/>
          <w:left w:val="single" w:sz="8" w:space="0" w:color="5B9BD5"/>
          <w:bottom w:val="single" w:sz="8" w:space="0" w:color="5B9BD5"/>
          <w:right w:val="single" w:sz="8" w:space="0" w:color="5B9BD5"/>
          <w:insideV w:val="single" w:sz="8" w:space="0" w:color="5B9BD5"/>
        </w:tcBorders>
      </w:tcPr>
    </w:tblStylePr>
  </w:style>
  <w:style w:type="table" w:customStyle="1" w:styleId="Jasnalistaakcent11">
    <w:name w:val="Jasna lista — akcent 11"/>
    <w:basedOn w:val="Standardowy"/>
    <w:uiPriority w:val="99"/>
    <w:rsid w:val="00130408"/>
    <w:tblPr>
      <w:tblStyleRowBandSize w:val="1"/>
      <w:tblStyleColBandSize w:val="1"/>
      <w:tblBorders>
        <w:top w:val="single" w:sz="8" w:space="0" w:color="5B9BD5"/>
        <w:left w:val="single" w:sz="8" w:space="0" w:color="5B9BD5"/>
        <w:bottom w:val="single" w:sz="8" w:space="0" w:color="5B9BD5"/>
        <w:right w:val="single" w:sz="8" w:space="0" w:color="5B9BD5"/>
      </w:tblBorders>
    </w:tblPr>
    <w:tblStylePr w:type="firstRow">
      <w:pPr>
        <w:spacing w:before="0" w:after="0" w:line="240" w:lineRule="auto"/>
      </w:pPr>
      <w:rPr>
        <w:b/>
        <w:bCs/>
        <w:color w:val="FFFFFF"/>
      </w:rPr>
      <w:tblPr/>
      <w:tcPr>
        <w:shd w:val="clear" w:color="auto" w:fill="5B9BD5"/>
      </w:tcPr>
    </w:tblStylePr>
    <w:tblStylePr w:type="lastRow">
      <w:pPr>
        <w:spacing w:before="0" w:after="0" w:line="240" w:lineRule="auto"/>
      </w:pPr>
      <w:rPr>
        <w:b/>
        <w:bCs/>
      </w:rPr>
      <w:tblPr/>
      <w:tcPr>
        <w:tcBorders>
          <w:top w:val="double" w:sz="6" w:space="0" w:color="5B9BD5"/>
          <w:left w:val="single" w:sz="8" w:space="0" w:color="5B9BD5"/>
          <w:bottom w:val="single" w:sz="8" w:space="0" w:color="5B9BD5"/>
          <w:right w:val="single" w:sz="8" w:space="0" w:color="5B9BD5"/>
        </w:tcBorders>
      </w:tcPr>
    </w:tblStylePr>
    <w:tblStylePr w:type="firstCol">
      <w:rPr>
        <w:b/>
        <w:bCs/>
      </w:rPr>
    </w:tblStylePr>
    <w:tblStylePr w:type="lastCol">
      <w:rPr>
        <w:b/>
        <w:bCs/>
      </w:rPr>
    </w:tblStylePr>
    <w:tblStylePr w:type="band1Vert">
      <w:tblPr/>
      <w:tcPr>
        <w:tcBorders>
          <w:top w:val="single" w:sz="8" w:space="0" w:color="5B9BD5"/>
          <w:left w:val="single" w:sz="8" w:space="0" w:color="5B9BD5"/>
          <w:bottom w:val="single" w:sz="8" w:space="0" w:color="5B9BD5"/>
          <w:right w:val="single" w:sz="8" w:space="0" w:color="5B9BD5"/>
        </w:tcBorders>
      </w:tcPr>
    </w:tblStylePr>
    <w:tblStylePr w:type="band1Horz">
      <w:tblPr/>
      <w:tcPr>
        <w:tcBorders>
          <w:top w:val="single" w:sz="8" w:space="0" w:color="5B9BD5"/>
          <w:left w:val="single" w:sz="8" w:space="0" w:color="5B9BD5"/>
          <w:bottom w:val="single" w:sz="8" w:space="0" w:color="5B9BD5"/>
          <w:right w:val="single" w:sz="8" w:space="0" w:color="5B9BD5"/>
        </w:tcBorders>
      </w:tcPr>
    </w:tblStylePr>
  </w:style>
  <w:style w:type="paragraph" w:customStyle="1" w:styleId="punktory">
    <w:name w:val="punktory"/>
    <w:basedOn w:val="Akapitzlist"/>
    <w:link w:val="punktoryZnak"/>
    <w:qFormat/>
    <w:rsid w:val="00111AAC"/>
    <w:pPr>
      <w:numPr>
        <w:numId w:val="3"/>
      </w:numPr>
    </w:pPr>
  </w:style>
  <w:style w:type="character" w:customStyle="1" w:styleId="punktoryZnak">
    <w:name w:val="punktory Znak"/>
    <w:link w:val="punktory"/>
    <w:rsid w:val="00111AAC"/>
    <w:rPr>
      <w:rFonts w:ascii="Arial" w:hAnsi="Arial"/>
      <w:szCs w:val="22"/>
      <w:lang w:eastAsia="en-US"/>
    </w:rPr>
  </w:style>
  <w:style w:type="character" w:customStyle="1" w:styleId="st">
    <w:name w:val="st"/>
    <w:basedOn w:val="Domylnaczcionkaakapitu"/>
    <w:rsid w:val="00826DEC"/>
  </w:style>
  <w:style w:type="paragraph" w:customStyle="1" w:styleId="ti-doc-eph">
    <w:name w:val="ti-doc-eph"/>
    <w:basedOn w:val="Normalny"/>
    <w:uiPriority w:val="99"/>
    <w:rsid w:val="00E66ED1"/>
    <w:pPr>
      <w:spacing w:before="100" w:beforeAutospacing="1" w:after="100" w:afterAutospacing="1" w:line="240" w:lineRule="auto"/>
      <w:ind w:firstLine="0"/>
    </w:pPr>
    <w:rPr>
      <w:rFonts w:ascii="Times New Roman" w:eastAsia="Times New Roman" w:hAnsi="Times New Roman"/>
      <w:sz w:val="24"/>
      <w:szCs w:val="24"/>
      <w:lang w:eastAsia="pl-PL"/>
    </w:rPr>
  </w:style>
  <w:style w:type="character" w:customStyle="1" w:styleId="bold">
    <w:name w:val="bold"/>
    <w:basedOn w:val="Domylnaczcionkaakapitu"/>
    <w:rsid w:val="00E66ED1"/>
  </w:style>
  <w:style w:type="paragraph" w:styleId="Lista">
    <w:name w:val="List"/>
    <w:basedOn w:val="Normalny"/>
    <w:unhideWhenUsed/>
    <w:rsid w:val="008A66EC"/>
    <w:pPr>
      <w:ind w:left="283" w:hanging="283"/>
      <w:contextualSpacing/>
    </w:pPr>
  </w:style>
  <w:style w:type="paragraph" w:styleId="Listapunktowana">
    <w:name w:val="List Bullet"/>
    <w:basedOn w:val="Normalny"/>
    <w:uiPriority w:val="99"/>
    <w:unhideWhenUsed/>
    <w:rsid w:val="008A66EC"/>
    <w:pPr>
      <w:numPr>
        <w:numId w:val="4"/>
      </w:numPr>
      <w:contextualSpacing/>
    </w:pPr>
  </w:style>
  <w:style w:type="paragraph" w:styleId="Tekstpodstawowyzwciciem2">
    <w:name w:val="Body Text First Indent 2"/>
    <w:basedOn w:val="Tekstpodstawowywcity"/>
    <w:link w:val="Tekstpodstawowyzwciciem2Znak"/>
    <w:uiPriority w:val="99"/>
    <w:unhideWhenUsed/>
    <w:rsid w:val="008A66EC"/>
    <w:pPr>
      <w:ind w:left="360" w:firstLine="360"/>
    </w:pPr>
    <w:rPr>
      <w:rFonts w:ascii="Arial" w:eastAsia="Franklin Gothic Book" w:hAnsi="Arial"/>
      <w:szCs w:val="22"/>
    </w:rPr>
  </w:style>
  <w:style w:type="character" w:customStyle="1" w:styleId="Tekstpodstawowyzwciciem2Znak">
    <w:name w:val="Tekst podstawowy z wcięciem 2 Znak"/>
    <w:basedOn w:val="TekstpodstawowywcityZnak"/>
    <w:link w:val="Tekstpodstawowyzwciciem2"/>
    <w:uiPriority w:val="99"/>
    <w:rsid w:val="008A66EC"/>
    <w:rPr>
      <w:rFonts w:ascii="Arial" w:eastAsia="Times New Roman" w:hAnsi="Arial"/>
      <w:szCs w:val="22"/>
      <w:lang w:eastAsia="en-US"/>
    </w:rPr>
  </w:style>
  <w:style w:type="table" w:customStyle="1" w:styleId="Tabela-Siatka1">
    <w:name w:val="Tabela - Siatka1"/>
    <w:basedOn w:val="Standardowy"/>
    <w:next w:val="Tabela-Siatka"/>
    <w:uiPriority w:val="39"/>
    <w:rsid w:val="008A66EC"/>
    <w:rPr>
      <w:rFonts w:ascii="Calibri" w:eastAsia="Calibri" w:hAnsi="Calibri"/>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Tytuksiki">
    <w:name w:val="Book Title"/>
    <w:basedOn w:val="Domylnaczcionkaakapitu"/>
    <w:uiPriority w:val="33"/>
    <w:qFormat/>
    <w:rsid w:val="008A66EC"/>
    <w:rPr>
      <w:b/>
      <w:bCs/>
      <w:smallCaps/>
      <w:spacing w:val="5"/>
    </w:rPr>
  </w:style>
  <w:style w:type="table" w:customStyle="1" w:styleId="Jasnasiatka1">
    <w:name w:val="Jasna siatka1"/>
    <w:basedOn w:val="Standardowy"/>
    <w:uiPriority w:val="62"/>
    <w:rsid w:val="008A66EC"/>
    <w:rPr>
      <w:rFonts w:asciiTheme="minorHAnsi" w:eastAsiaTheme="minorHAnsi" w:hAnsiTheme="minorHAnsi" w:cstheme="minorBidi"/>
      <w:sz w:val="22"/>
      <w:szCs w:val="22"/>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character" w:customStyle="1" w:styleId="Nierozpoznanawzmianka1">
    <w:name w:val="Nierozpoznana wzmianka1"/>
    <w:basedOn w:val="Domylnaczcionkaakapitu"/>
    <w:uiPriority w:val="99"/>
    <w:semiHidden/>
    <w:unhideWhenUsed/>
    <w:rsid w:val="00D83C86"/>
    <w:rPr>
      <w:color w:val="808080"/>
      <w:shd w:val="clear" w:color="auto" w:fill="E6E6E6"/>
    </w:rPr>
  </w:style>
  <w:style w:type="character" w:customStyle="1" w:styleId="TekstprzypisudolnegoZnak1">
    <w:name w:val="Tekst przypisu dolnego Znak1"/>
    <w:aliases w:val="OM Footnote Text Znak1,OM Footnote Text1 Znak1,Znak Znak1,single space Znak1,FOOTNOTES Znak1,fn Znak1,Podrozdział Znak1,Fußnote Znak1,Footnote Znak1,Podrozdzia3 Znak1,przypis Znak1,Tekst przypisu Znak1,Znak1 Znak1,f Znak"/>
    <w:basedOn w:val="Domylnaczcionkaakapitu"/>
    <w:uiPriority w:val="99"/>
    <w:rsid w:val="001B00E2"/>
    <w:rPr>
      <w:rFonts w:ascii="Arial" w:hAnsi="Arial"/>
      <w:lang w:eastAsia="en-US"/>
    </w:rPr>
  </w:style>
  <w:style w:type="table" w:customStyle="1" w:styleId="Tabela-Siatka2">
    <w:name w:val="Tabela - Siatka2"/>
    <w:basedOn w:val="Standardowy"/>
    <w:uiPriority w:val="59"/>
    <w:rsid w:val="001B00E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3">
    <w:name w:val="Tabela - Siatka3"/>
    <w:basedOn w:val="Standardowy"/>
    <w:uiPriority w:val="59"/>
    <w:rsid w:val="001B00E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4">
    <w:name w:val="Tabela - Siatka4"/>
    <w:basedOn w:val="Standardowy"/>
    <w:uiPriority w:val="59"/>
    <w:rsid w:val="001B00E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5">
    <w:name w:val="Tabela - Siatka5"/>
    <w:basedOn w:val="Standardowy"/>
    <w:uiPriority w:val="59"/>
    <w:rsid w:val="001B00E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6">
    <w:name w:val="Tabela - Siatka6"/>
    <w:basedOn w:val="Standardowy"/>
    <w:uiPriority w:val="59"/>
    <w:rsid w:val="001B00E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7">
    <w:name w:val="Tabela - Siatka7"/>
    <w:basedOn w:val="Standardowy"/>
    <w:uiPriority w:val="59"/>
    <w:rsid w:val="001B00E2"/>
    <w:rPr>
      <w:rFonts w:ascii="Calibri" w:eastAsia="Calibri" w:hAnsi="Calibr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8">
    <w:name w:val="Tabela - Siatka8"/>
    <w:basedOn w:val="Standardowy"/>
    <w:uiPriority w:val="59"/>
    <w:rsid w:val="001B00E2"/>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9">
    <w:name w:val="Tabela - Siatka9"/>
    <w:basedOn w:val="Standardowy"/>
    <w:uiPriority w:val="59"/>
    <w:rsid w:val="001B00E2"/>
    <w:rPr>
      <w:rFonts w:asciiTheme="minorHAnsi" w:eastAsiaTheme="minorHAnsi" w:hAnsiTheme="minorHAnsi" w:cstheme="minorBidi"/>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ela-Siatka10">
    <w:name w:val="Tabela - Siatka10"/>
    <w:basedOn w:val="Standardowy"/>
    <w:uiPriority w:val="59"/>
    <w:rsid w:val="001B00E2"/>
    <w:rPr>
      <w:rFonts w:ascii="Tekst podstawowy" w:eastAsia="Calibri" w:hAnsi="Tekst podstawowy"/>
      <w:sz w:val="22"/>
      <w:szCs w:val="22"/>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Tytugwny">
    <w:name w:val="Tytuł główny"/>
    <w:basedOn w:val="Normalny"/>
    <w:rsid w:val="002F2E2E"/>
    <w:pPr>
      <w:numPr>
        <w:numId w:val="5"/>
      </w:numPr>
      <w:spacing w:after="200"/>
    </w:pPr>
    <w:rPr>
      <w:rFonts w:ascii="Times New Roman" w:hAnsi="Times New Roman"/>
      <w:b/>
      <w:sz w:val="32"/>
    </w:rPr>
  </w:style>
  <w:style w:type="paragraph" w:customStyle="1" w:styleId="Podtyt">
    <w:name w:val="Podtyt"/>
    <w:basedOn w:val="Tytugwny"/>
    <w:rsid w:val="002F2E2E"/>
    <w:pPr>
      <w:numPr>
        <w:ilvl w:val="1"/>
      </w:numPr>
    </w:pPr>
    <w:rPr>
      <w:sz w:val="28"/>
    </w:rPr>
  </w:style>
  <w:style w:type="paragraph" w:customStyle="1" w:styleId="PodPod">
    <w:name w:val="PodPod"/>
    <w:basedOn w:val="Podtyt"/>
    <w:rsid w:val="002F2E2E"/>
    <w:pPr>
      <w:numPr>
        <w:ilvl w:val="2"/>
      </w:numPr>
      <w:spacing w:after="0"/>
    </w:pPr>
    <w:rPr>
      <w:i/>
      <w:sz w:val="24"/>
    </w:rPr>
  </w:style>
  <w:style w:type="character" w:customStyle="1" w:styleId="StylArial11ptPogrubienieKapitaliki">
    <w:name w:val="Styl Arial 11 pt Pogrubienie Kapitaliki"/>
    <w:rsid w:val="002F2E2E"/>
    <w:rPr>
      <w:rFonts w:ascii="Arial" w:hAnsi="Arial"/>
      <w:b/>
      <w:smallCaps/>
      <w:sz w:val="22"/>
    </w:rPr>
  </w:style>
  <w:style w:type="paragraph" w:customStyle="1" w:styleId="ARYCINA">
    <w:name w:val="A_RYCINA"/>
    <w:basedOn w:val="Normalny"/>
    <w:autoRedefine/>
    <w:qFormat/>
    <w:rsid w:val="007B0155"/>
    <w:pPr>
      <w:autoSpaceDE w:val="0"/>
      <w:autoSpaceDN w:val="0"/>
      <w:adjustRightInd w:val="0"/>
      <w:spacing w:after="60" w:line="240" w:lineRule="auto"/>
      <w:ind w:firstLine="0"/>
      <w:jc w:val="center"/>
    </w:pPr>
    <w:rPr>
      <w:rFonts w:eastAsia="Arial" w:cs="Arial"/>
      <w:b/>
      <w:bCs/>
      <w:sz w:val="16"/>
      <w:szCs w:val="16"/>
      <w:lang w:eastAsia="pl-PL"/>
    </w:rPr>
  </w:style>
  <w:style w:type="paragraph" w:customStyle="1" w:styleId="AZRODLO">
    <w:name w:val="A_ZRODLO"/>
    <w:basedOn w:val="ARYCINA"/>
    <w:qFormat/>
    <w:rsid w:val="00BD5E7F"/>
    <w:pPr>
      <w:spacing w:after="0"/>
    </w:pPr>
    <w:rPr>
      <w:b w:val="0"/>
    </w:rPr>
  </w:style>
  <w:style w:type="paragraph" w:customStyle="1" w:styleId="ATABELA">
    <w:name w:val="A_TABELA"/>
    <w:basedOn w:val="ARYCINA"/>
    <w:qFormat/>
    <w:rsid w:val="002F2E2E"/>
  </w:style>
  <w:style w:type="character" w:customStyle="1" w:styleId="NoSpacingChar">
    <w:name w:val="No Spacing Char"/>
    <w:link w:val="Bezodstpw1"/>
    <w:locked/>
    <w:rsid w:val="002F2E2E"/>
    <w:rPr>
      <w:rFonts w:ascii="Calibri" w:eastAsia="Times New Roman" w:hAnsi="Calibri"/>
      <w:sz w:val="22"/>
      <w:szCs w:val="22"/>
      <w:lang w:eastAsia="en-US"/>
    </w:rPr>
  </w:style>
  <w:style w:type="character" w:customStyle="1" w:styleId="BodyTextIndentChar1">
    <w:name w:val="Body Text Indent Char1"/>
    <w:locked/>
    <w:rsid w:val="002F2E2E"/>
    <w:rPr>
      <w:rFonts w:ascii="Calibri" w:hAnsi="Calibri" w:cs="Times New Roman"/>
      <w:sz w:val="20"/>
      <w:lang w:eastAsia="en-US"/>
    </w:rPr>
  </w:style>
  <w:style w:type="character" w:customStyle="1" w:styleId="CommentTextChar1">
    <w:name w:val="Comment Text Char1"/>
    <w:locked/>
    <w:rsid w:val="002F2E2E"/>
    <w:rPr>
      <w:rFonts w:ascii="Calibri" w:hAnsi="Calibri" w:cs="Times New Roman"/>
      <w:sz w:val="20"/>
      <w:lang w:eastAsia="en-US"/>
    </w:rPr>
  </w:style>
  <w:style w:type="character" w:customStyle="1" w:styleId="CommentSubjectChar1">
    <w:name w:val="Comment Subject Char1"/>
    <w:locked/>
    <w:rsid w:val="002F2E2E"/>
    <w:rPr>
      <w:rFonts w:ascii="Calibri" w:eastAsia="Times New Roman" w:hAnsi="Calibri" w:cs="Times New Roman"/>
      <w:b/>
      <w:sz w:val="20"/>
      <w:lang w:eastAsia="en-US"/>
    </w:rPr>
  </w:style>
  <w:style w:type="paragraph" w:customStyle="1" w:styleId="Akapitzlist13">
    <w:name w:val="Akapit z listą13"/>
    <w:basedOn w:val="Normalny"/>
    <w:rsid w:val="002F2E2E"/>
    <w:pPr>
      <w:spacing w:after="200"/>
      <w:ind w:left="720" w:firstLine="0"/>
      <w:contextualSpacing/>
    </w:pPr>
    <w:rPr>
      <w:rFonts w:ascii="Calibri" w:eastAsia="Times New Roman" w:hAnsi="Calibri"/>
      <w:sz w:val="22"/>
    </w:rPr>
  </w:style>
  <w:style w:type="paragraph" w:customStyle="1" w:styleId="Nagwekspisutreci11">
    <w:name w:val="Nagłówek spisu treści11"/>
    <w:basedOn w:val="Nagwek1"/>
    <w:next w:val="Normalny"/>
    <w:rsid w:val="002F2E2E"/>
    <w:pPr>
      <w:spacing w:before="480"/>
      <w:outlineLvl w:val="9"/>
    </w:pPr>
    <w:rPr>
      <w:rFonts w:ascii="Cambria" w:hAnsi="Cambria"/>
      <w:bCs/>
      <w:color w:val="365F91"/>
      <w:lang w:val="en-US"/>
    </w:rPr>
  </w:style>
  <w:style w:type="paragraph" w:customStyle="1" w:styleId="Bezodstpw11">
    <w:name w:val="Bez odstępów11"/>
    <w:rsid w:val="002F2E2E"/>
    <w:rPr>
      <w:rFonts w:ascii="Calibri" w:eastAsia="Times New Roman" w:hAnsi="Calibri"/>
      <w:sz w:val="22"/>
      <w:szCs w:val="22"/>
      <w:lang w:eastAsia="en-US"/>
    </w:rPr>
  </w:style>
  <w:style w:type="paragraph" w:customStyle="1" w:styleId="Poprawka4">
    <w:name w:val="Poprawka4"/>
    <w:hidden/>
    <w:rsid w:val="002F2E2E"/>
    <w:rPr>
      <w:rFonts w:ascii="Times New Roman" w:eastAsia="Times New Roman" w:hAnsi="Times New Roman"/>
      <w:sz w:val="24"/>
      <w:szCs w:val="24"/>
      <w:lang w:eastAsia="en-US"/>
    </w:rPr>
  </w:style>
  <w:style w:type="paragraph" w:customStyle="1" w:styleId="Akapitzlist4">
    <w:name w:val="Akapit z listą4"/>
    <w:basedOn w:val="Normalny"/>
    <w:rsid w:val="002F2E2E"/>
    <w:pPr>
      <w:spacing w:after="200"/>
      <w:ind w:left="720" w:firstLine="0"/>
      <w:contextualSpacing/>
    </w:pPr>
    <w:rPr>
      <w:rFonts w:ascii="Calibri" w:eastAsia="Times New Roman" w:hAnsi="Calibri"/>
      <w:sz w:val="22"/>
    </w:rPr>
  </w:style>
  <w:style w:type="character" w:customStyle="1" w:styleId="ZnakZnak2">
    <w:name w:val="Znak Znak2"/>
    <w:rsid w:val="002F2E2E"/>
    <w:rPr>
      <w:sz w:val="22"/>
      <w:lang w:eastAsia="en-US"/>
    </w:rPr>
  </w:style>
  <w:style w:type="paragraph" w:customStyle="1" w:styleId="Tekstreferatu">
    <w:name w:val="Tekst referatu"/>
    <w:basedOn w:val="Normalny"/>
    <w:rsid w:val="002F2E2E"/>
    <w:pPr>
      <w:spacing w:line="240" w:lineRule="auto"/>
      <w:ind w:firstLine="0"/>
    </w:pPr>
    <w:rPr>
      <w:rFonts w:ascii="Arial Narrow" w:hAnsi="Arial Narrow"/>
      <w:szCs w:val="24"/>
      <w:lang w:eastAsia="pl-PL"/>
    </w:rPr>
  </w:style>
  <w:style w:type="paragraph" w:styleId="Mapadokumentu">
    <w:name w:val="Document Map"/>
    <w:basedOn w:val="Normalny"/>
    <w:link w:val="MapadokumentuZnak"/>
    <w:semiHidden/>
    <w:rsid w:val="002F2E2E"/>
    <w:pPr>
      <w:shd w:val="clear" w:color="auto" w:fill="000080"/>
      <w:ind w:firstLine="0"/>
    </w:pPr>
    <w:rPr>
      <w:rFonts w:ascii="Tahoma" w:hAnsi="Tahoma" w:cs="Tahoma"/>
      <w:szCs w:val="20"/>
    </w:rPr>
  </w:style>
  <w:style w:type="character" w:customStyle="1" w:styleId="MapadokumentuZnak">
    <w:name w:val="Mapa dokumentu Znak"/>
    <w:basedOn w:val="Domylnaczcionkaakapitu"/>
    <w:link w:val="Mapadokumentu"/>
    <w:semiHidden/>
    <w:rsid w:val="002F2E2E"/>
    <w:rPr>
      <w:rFonts w:ascii="Tahoma" w:hAnsi="Tahoma" w:cs="Tahoma"/>
      <w:shd w:val="clear" w:color="auto" w:fill="000080"/>
      <w:lang w:eastAsia="en-US"/>
    </w:rPr>
  </w:style>
  <w:style w:type="paragraph" w:customStyle="1" w:styleId="Styl1">
    <w:name w:val="Styl1"/>
    <w:basedOn w:val="Normalny"/>
    <w:rsid w:val="002F2E2E"/>
    <w:pPr>
      <w:spacing w:line="240" w:lineRule="auto"/>
      <w:ind w:firstLine="0"/>
    </w:pPr>
    <w:rPr>
      <w:rFonts w:cs="Arial"/>
      <w:b/>
      <w:smallCaps/>
      <w:sz w:val="22"/>
      <w:lang w:eastAsia="pl-PL"/>
    </w:rPr>
  </w:style>
  <w:style w:type="character" w:styleId="Numerstrony">
    <w:name w:val="page number"/>
    <w:rsid w:val="002F2E2E"/>
    <w:rPr>
      <w:rFonts w:cs="Times New Roman"/>
    </w:rPr>
  </w:style>
  <w:style w:type="paragraph" w:customStyle="1" w:styleId="roz">
    <w:name w:val="roz"/>
    <w:basedOn w:val="Normalny"/>
    <w:rsid w:val="002F2E2E"/>
    <w:pPr>
      <w:spacing w:line="240" w:lineRule="auto"/>
      <w:ind w:firstLine="0"/>
    </w:pPr>
    <w:rPr>
      <w:rFonts w:cs="Arial"/>
      <w:b/>
      <w:szCs w:val="20"/>
    </w:rPr>
  </w:style>
  <w:style w:type="character" w:customStyle="1" w:styleId="Domylnaczcionkaakapitu1">
    <w:name w:val="Domyślna czcionka akapitu1"/>
    <w:rsid w:val="002F2E2E"/>
  </w:style>
  <w:style w:type="character" w:customStyle="1" w:styleId="Odwoanieprzypisudolnego1">
    <w:name w:val="Odwołanie przypisu dolnego1"/>
    <w:rsid w:val="002F2E2E"/>
    <w:rPr>
      <w:rFonts w:cs="Times New Roman"/>
      <w:vertAlign w:val="superscript"/>
    </w:rPr>
  </w:style>
  <w:style w:type="character" w:customStyle="1" w:styleId="Odwoaniedokomentarza1">
    <w:name w:val="Odwołanie do komentarza1"/>
    <w:rsid w:val="002F2E2E"/>
    <w:rPr>
      <w:rFonts w:cs="Times New Roman"/>
      <w:sz w:val="16"/>
      <w:szCs w:val="16"/>
    </w:rPr>
  </w:style>
  <w:style w:type="character" w:customStyle="1" w:styleId="Pogrubienie1">
    <w:name w:val="Pogrubienie1"/>
    <w:rsid w:val="002F2E2E"/>
    <w:rPr>
      <w:rFonts w:cs="Times New Roman"/>
      <w:b/>
      <w:bCs/>
    </w:rPr>
  </w:style>
  <w:style w:type="character" w:customStyle="1" w:styleId="Odwoanieprzypisukocowego1">
    <w:name w:val="Odwołanie przypisu końcowego1"/>
    <w:rsid w:val="002F2E2E"/>
    <w:rPr>
      <w:rFonts w:cs="Times New Roman"/>
      <w:vertAlign w:val="superscript"/>
    </w:rPr>
  </w:style>
  <w:style w:type="character" w:customStyle="1" w:styleId="UyteHipercze1">
    <w:name w:val="UżyteHiperłącze1"/>
    <w:rsid w:val="002F2E2E"/>
    <w:rPr>
      <w:rFonts w:cs="Times New Roman"/>
      <w:color w:val="800080"/>
      <w:u w:val="single"/>
    </w:rPr>
  </w:style>
  <w:style w:type="character" w:customStyle="1" w:styleId="Numerstrony1">
    <w:name w:val="Numer strony1"/>
    <w:basedOn w:val="Domylnaczcionkaakapitu1"/>
    <w:rsid w:val="002F2E2E"/>
  </w:style>
  <w:style w:type="paragraph" w:customStyle="1" w:styleId="Tekstdymka1">
    <w:name w:val="Tekst dymka1"/>
    <w:basedOn w:val="Normalny"/>
    <w:rsid w:val="002F2E2E"/>
    <w:pPr>
      <w:suppressAutoHyphens/>
      <w:spacing w:line="240" w:lineRule="auto"/>
      <w:ind w:firstLine="0"/>
    </w:pPr>
    <w:rPr>
      <w:rFonts w:ascii="Tahoma" w:eastAsia="Times New Roman" w:hAnsi="Tahoma" w:cs="Tahoma"/>
      <w:kern w:val="1"/>
      <w:sz w:val="16"/>
      <w:szCs w:val="16"/>
    </w:rPr>
  </w:style>
  <w:style w:type="paragraph" w:customStyle="1" w:styleId="Tekstprzypisudolnego1">
    <w:name w:val="Tekst przypisu dolnego1"/>
    <w:basedOn w:val="Normalny"/>
    <w:rsid w:val="002F2E2E"/>
    <w:pPr>
      <w:suppressAutoHyphens/>
      <w:spacing w:line="240" w:lineRule="auto"/>
      <w:ind w:firstLine="0"/>
    </w:pPr>
    <w:rPr>
      <w:rFonts w:ascii="Calibri" w:eastAsia="Times New Roman" w:hAnsi="Calibri"/>
      <w:kern w:val="1"/>
      <w:szCs w:val="20"/>
    </w:rPr>
  </w:style>
  <w:style w:type="paragraph" w:customStyle="1" w:styleId="Tekstpodstawowy21">
    <w:name w:val="Tekst podstawowy 21"/>
    <w:basedOn w:val="Normalny"/>
    <w:rsid w:val="002F2E2E"/>
    <w:pPr>
      <w:suppressAutoHyphens/>
      <w:spacing w:line="360" w:lineRule="auto"/>
      <w:ind w:firstLine="0"/>
    </w:pPr>
    <w:rPr>
      <w:kern w:val="1"/>
      <w:sz w:val="26"/>
      <w:szCs w:val="20"/>
      <w:lang w:eastAsia="pl-PL"/>
    </w:rPr>
  </w:style>
  <w:style w:type="paragraph" w:customStyle="1" w:styleId="Tekstkomentarza1">
    <w:name w:val="Tekst komentarza1"/>
    <w:basedOn w:val="Normalny"/>
    <w:rsid w:val="002F2E2E"/>
    <w:pPr>
      <w:suppressAutoHyphens/>
      <w:spacing w:line="240" w:lineRule="auto"/>
      <w:ind w:firstLine="0"/>
    </w:pPr>
    <w:rPr>
      <w:rFonts w:ascii="Calibri" w:hAnsi="Calibri"/>
      <w:kern w:val="1"/>
      <w:szCs w:val="20"/>
      <w:lang w:eastAsia="pl-PL"/>
    </w:rPr>
  </w:style>
  <w:style w:type="paragraph" w:customStyle="1" w:styleId="Tematkomentarza1">
    <w:name w:val="Temat komentarza1"/>
    <w:basedOn w:val="Tekstkomentarza1"/>
    <w:rsid w:val="002F2E2E"/>
    <w:rPr>
      <w:b/>
      <w:bCs/>
    </w:rPr>
  </w:style>
  <w:style w:type="paragraph" w:customStyle="1" w:styleId="NormalnyWeb1">
    <w:name w:val="Normalny (Web)1"/>
    <w:basedOn w:val="Normalny"/>
    <w:rsid w:val="002F2E2E"/>
    <w:pPr>
      <w:suppressAutoHyphens/>
      <w:spacing w:before="280" w:after="280" w:line="240" w:lineRule="auto"/>
      <w:ind w:firstLine="0"/>
    </w:pPr>
    <w:rPr>
      <w:rFonts w:ascii="Times New Roman" w:hAnsi="Times New Roman"/>
      <w:kern w:val="1"/>
      <w:sz w:val="24"/>
      <w:szCs w:val="24"/>
      <w:lang w:eastAsia="pl-PL"/>
    </w:rPr>
  </w:style>
  <w:style w:type="paragraph" w:customStyle="1" w:styleId="Tekstprzypisukocowego1">
    <w:name w:val="Tekst przypisu końcowego1"/>
    <w:basedOn w:val="Normalny"/>
    <w:rsid w:val="002F2E2E"/>
    <w:pPr>
      <w:suppressAutoHyphens/>
      <w:spacing w:line="240" w:lineRule="auto"/>
      <w:ind w:firstLine="0"/>
    </w:pPr>
    <w:rPr>
      <w:rFonts w:ascii="Cambria" w:eastAsia="Times New Roman" w:hAnsi="Cambria"/>
      <w:kern w:val="1"/>
      <w:szCs w:val="20"/>
    </w:rPr>
  </w:style>
  <w:style w:type="paragraph" w:customStyle="1" w:styleId="HTML-wstpniesformatowany1">
    <w:name w:val="HTML - wstępnie sformatowany1"/>
    <w:basedOn w:val="Normalny"/>
    <w:rsid w:val="002F2E2E"/>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uppressAutoHyphens/>
      <w:spacing w:line="240" w:lineRule="auto"/>
      <w:ind w:firstLine="0"/>
    </w:pPr>
    <w:rPr>
      <w:rFonts w:ascii="Courier New" w:hAnsi="Courier New"/>
      <w:kern w:val="1"/>
      <w:szCs w:val="20"/>
      <w:lang w:val="en-US"/>
    </w:rPr>
  </w:style>
  <w:style w:type="paragraph" w:customStyle="1" w:styleId="Zwykytekst1">
    <w:name w:val="Zwykły tekst1"/>
    <w:basedOn w:val="Normalny"/>
    <w:rsid w:val="002F2E2E"/>
    <w:pPr>
      <w:suppressAutoHyphens/>
      <w:spacing w:line="240" w:lineRule="auto"/>
      <w:ind w:firstLine="0"/>
    </w:pPr>
    <w:rPr>
      <w:rFonts w:ascii="Calibri" w:hAnsi="Calibri"/>
      <w:kern w:val="1"/>
      <w:sz w:val="21"/>
      <w:szCs w:val="20"/>
      <w:lang w:val="en-US"/>
    </w:rPr>
  </w:style>
  <w:style w:type="paragraph" w:customStyle="1" w:styleId="Legenda1">
    <w:name w:val="Legenda1"/>
    <w:basedOn w:val="Normalny"/>
    <w:rsid w:val="002F2E2E"/>
    <w:pPr>
      <w:suppressAutoHyphens/>
      <w:spacing w:line="240" w:lineRule="auto"/>
      <w:ind w:firstLine="0"/>
      <w:jc w:val="center"/>
    </w:pPr>
    <w:rPr>
      <w:rFonts w:ascii="Calibri" w:eastAsia="Times New Roman" w:hAnsi="Calibri"/>
      <w:b/>
      <w:bCs/>
      <w:kern w:val="1"/>
      <w:sz w:val="18"/>
      <w:szCs w:val="18"/>
    </w:rPr>
  </w:style>
  <w:style w:type="character" w:customStyle="1" w:styleId="Nagwek3Znak1">
    <w:name w:val="Nagłówek 3 Znak1"/>
    <w:rsid w:val="002F2E2E"/>
    <w:rPr>
      <w:rFonts w:ascii="Calibri" w:eastAsia="Franklin Gothic Book" w:hAnsi="Calibri"/>
      <w:b/>
      <w:bCs/>
      <w:color w:val="404040"/>
      <w:kern w:val="1"/>
      <w:sz w:val="24"/>
      <w:szCs w:val="22"/>
      <w:lang w:val="pl-PL" w:eastAsia="en-US" w:bidi="ar-SA"/>
    </w:rPr>
  </w:style>
  <w:style w:type="character" w:customStyle="1" w:styleId="TekstkomentarzaZnak2">
    <w:name w:val="Tekst komentarza Znak2"/>
    <w:semiHidden/>
    <w:rsid w:val="002F2E2E"/>
    <w:rPr>
      <w:rFonts w:ascii="Calibri" w:hAnsi="Calibri"/>
      <w:kern w:val="1"/>
      <w:lang w:val="pl-PL" w:eastAsia="en-US" w:bidi="ar-SA"/>
    </w:rPr>
  </w:style>
  <w:style w:type="paragraph" w:customStyle="1" w:styleId="Bezodstpw2">
    <w:name w:val="Bez odstępów2"/>
    <w:rsid w:val="002F2E2E"/>
    <w:rPr>
      <w:sz w:val="22"/>
      <w:szCs w:val="22"/>
      <w:lang w:eastAsia="en-US"/>
    </w:rPr>
  </w:style>
  <w:style w:type="paragraph" w:customStyle="1" w:styleId="Nagwekspisutreci2">
    <w:name w:val="Nagłówek spisu treści2"/>
    <w:basedOn w:val="Nagwek1"/>
    <w:next w:val="Normalny"/>
    <w:rsid w:val="002F2E2E"/>
    <w:pPr>
      <w:outlineLvl w:val="9"/>
    </w:pPr>
    <w:rPr>
      <w:rFonts w:ascii="Calibri" w:eastAsia="Franklin Gothic Book" w:hAnsi="Calibri"/>
      <w:smallCaps/>
      <w:color w:val="404040"/>
      <w:sz w:val="28"/>
    </w:rPr>
  </w:style>
  <w:style w:type="paragraph" w:customStyle="1" w:styleId="Pa5">
    <w:name w:val="Pa5"/>
    <w:basedOn w:val="Default"/>
    <w:next w:val="Default"/>
    <w:uiPriority w:val="99"/>
    <w:rsid w:val="002F2E2E"/>
    <w:pPr>
      <w:spacing w:line="181" w:lineRule="atLeast"/>
    </w:pPr>
    <w:rPr>
      <w:rFonts w:ascii="Arial" w:eastAsia="Franklin Gothic Book" w:hAnsi="Arial" w:cs="Arial"/>
      <w:color w:val="auto"/>
      <w:lang w:eastAsia="pl-PL"/>
    </w:rPr>
  </w:style>
  <w:style w:type="paragraph" w:customStyle="1" w:styleId="Podstawowyakapitowy">
    <w:name w:val="[Podstawowy akapitowy]"/>
    <w:basedOn w:val="Normalny"/>
    <w:uiPriority w:val="99"/>
    <w:rsid w:val="002F2E2E"/>
    <w:pPr>
      <w:autoSpaceDE w:val="0"/>
      <w:autoSpaceDN w:val="0"/>
      <w:adjustRightInd w:val="0"/>
      <w:spacing w:line="260" w:lineRule="atLeast"/>
      <w:ind w:firstLine="340"/>
      <w:textAlignment w:val="center"/>
    </w:pPr>
    <w:rPr>
      <w:rFonts w:eastAsia="Calibri" w:cs="Arial"/>
      <w:color w:val="000000"/>
      <w:szCs w:val="20"/>
    </w:rPr>
  </w:style>
  <w:style w:type="paragraph" w:customStyle="1" w:styleId="Mylnik">
    <w:name w:val="Myślnik"/>
    <w:basedOn w:val="Normalny"/>
    <w:uiPriority w:val="99"/>
    <w:rsid w:val="002F2E2E"/>
    <w:pPr>
      <w:autoSpaceDE w:val="0"/>
      <w:autoSpaceDN w:val="0"/>
      <w:adjustRightInd w:val="0"/>
      <w:spacing w:line="260" w:lineRule="atLeast"/>
      <w:ind w:left="340" w:hanging="340"/>
      <w:textAlignment w:val="center"/>
    </w:pPr>
    <w:rPr>
      <w:rFonts w:eastAsia="Calibri" w:cs="Arial"/>
      <w:color w:val="000000"/>
      <w:szCs w:val="20"/>
    </w:rPr>
  </w:style>
  <w:style w:type="paragraph" w:customStyle="1" w:styleId="Ramkatekst">
    <w:name w:val="Ramka tekst"/>
    <w:basedOn w:val="Normalny"/>
    <w:uiPriority w:val="99"/>
    <w:rsid w:val="002F2E2E"/>
    <w:pPr>
      <w:autoSpaceDE w:val="0"/>
      <w:autoSpaceDN w:val="0"/>
      <w:adjustRightInd w:val="0"/>
      <w:spacing w:line="240" w:lineRule="atLeast"/>
      <w:ind w:firstLine="0"/>
      <w:textAlignment w:val="center"/>
    </w:pPr>
    <w:rPr>
      <w:rFonts w:eastAsia="Calibri" w:cs="Arial"/>
      <w:color w:val="FFFFFF"/>
      <w:szCs w:val="20"/>
    </w:rPr>
  </w:style>
  <w:style w:type="paragraph" w:customStyle="1" w:styleId="Ramkamylnik">
    <w:name w:val="Ramka myślnik"/>
    <w:basedOn w:val="Normalny"/>
    <w:uiPriority w:val="99"/>
    <w:rsid w:val="002F2E2E"/>
    <w:pPr>
      <w:autoSpaceDE w:val="0"/>
      <w:autoSpaceDN w:val="0"/>
      <w:adjustRightInd w:val="0"/>
      <w:spacing w:line="240" w:lineRule="atLeast"/>
      <w:ind w:left="340" w:hanging="340"/>
      <w:textAlignment w:val="center"/>
    </w:pPr>
    <w:rPr>
      <w:rFonts w:eastAsia="Calibri" w:cs="Arial"/>
      <w:color w:val="FFFFFF"/>
      <w:szCs w:val="20"/>
    </w:rPr>
  </w:style>
  <w:style w:type="paragraph" w:customStyle="1" w:styleId="Tytutabeli">
    <w:name w:val="Tytuł tabeli"/>
    <w:basedOn w:val="Normalny"/>
    <w:uiPriority w:val="99"/>
    <w:rsid w:val="002F2E2E"/>
    <w:pPr>
      <w:autoSpaceDE w:val="0"/>
      <w:autoSpaceDN w:val="0"/>
      <w:adjustRightInd w:val="0"/>
      <w:spacing w:line="240" w:lineRule="atLeast"/>
      <w:ind w:left="340" w:hanging="340"/>
      <w:textAlignment w:val="center"/>
    </w:pPr>
    <w:rPr>
      <w:rFonts w:eastAsia="Calibri" w:cs="Arial"/>
      <w:color w:val="000000"/>
      <w:sz w:val="18"/>
      <w:szCs w:val="18"/>
    </w:rPr>
  </w:style>
  <w:style w:type="paragraph" w:customStyle="1" w:styleId="Punkt">
    <w:name w:val="Punkt"/>
    <w:basedOn w:val="Mylnik"/>
    <w:uiPriority w:val="99"/>
    <w:rsid w:val="002F2E2E"/>
  </w:style>
  <w:style w:type="paragraph" w:customStyle="1" w:styleId="Mylnik2">
    <w:name w:val="Myślnik 2"/>
    <w:basedOn w:val="Normalny"/>
    <w:uiPriority w:val="99"/>
    <w:rsid w:val="002F2E2E"/>
    <w:pPr>
      <w:autoSpaceDE w:val="0"/>
      <w:autoSpaceDN w:val="0"/>
      <w:adjustRightInd w:val="0"/>
      <w:spacing w:line="260" w:lineRule="atLeast"/>
      <w:ind w:left="680" w:hanging="340"/>
      <w:textAlignment w:val="center"/>
    </w:pPr>
    <w:rPr>
      <w:rFonts w:eastAsia="Calibri" w:cs="Arial"/>
      <w:color w:val="000000"/>
      <w:szCs w:val="20"/>
    </w:rPr>
  </w:style>
  <w:style w:type="paragraph" w:customStyle="1" w:styleId="Brakstyluakapitowego">
    <w:name w:val="[Brak stylu akapitowego]"/>
    <w:rsid w:val="002F2E2E"/>
    <w:pPr>
      <w:autoSpaceDE w:val="0"/>
      <w:autoSpaceDN w:val="0"/>
      <w:adjustRightInd w:val="0"/>
      <w:spacing w:line="288" w:lineRule="auto"/>
      <w:textAlignment w:val="center"/>
    </w:pPr>
    <w:rPr>
      <w:rFonts w:ascii="Minion Pro" w:eastAsia="Calibri" w:hAnsi="Minion Pro" w:cs="Minion Pro"/>
      <w:color w:val="000000"/>
      <w:sz w:val="24"/>
      <w:szCs w:val="24"/>
      <w:lang w:val="en-GB" w:eastAsia="en-US"/>
    </w:rPr>
  </w:style>
  <w:style w:type="paragraph" w:customStyle="1" w:styleId="Podtytu2">
    <w:name w:val="Podtytuł 2"/>
    <w:basedOn w:val="Brakstyluakapitowego"/>
    <w:uiPriority w:val="99"/>
    <w:rsid w:val="002F2E2E"/>
    <w:pPr>
      <w:keepNext/>
      <w:suppressAutoHyphens/>
      <w:spacing w:before="340" w:after="340" w:line="280" w:lineRule="atLeast"/>
      <w:jc w:val="center"/>
    </w:pPr>
    <w:rPr>
      <w:rFonts w:ascii="Arial" w:hAnsi="Arial" w:cs="Arial"/>
      <w:b/>
      <w:bCs/>
      <w:color w:val="024DA1"/>
      <w:sz w:val="22"/>
      <w:szCs w:val="22"/>
      <w:lang w:val="pl-PL"/>
    </w:rPr>
  </w:style>
  <w:style w:type="paragraph" w:customStyle="1" w:styleId="Podtytu3">
    <w:name w:val="Podtytuł 3"/>
    <w:basedOn w:val="Brakstyluakapitowego"/>
    <w:uiPriority w:val="99"/>
    <w:rsid w:val="002F2E2E"/>
    <w:pPr>
      <w:keepNext/>
      <w:suppressAutoHyphens/>
      <w:spacing w:before="170" w:after="170" w:line="260" w:lineRule="atLeast"/>
      <w:jc w:val="center"/>
    </w:pPr>
    <w:rPr>
      <w:rFonts w:ascii="Arial" w:hAnsi="Arial" w:cs="Arial"/>
      <w:b/>
      <w:bCs/>
      <w:color w:val="024DA1"/>
      <w:sz w:val="20"/>
      <w:szCs w:val="20"/>
      <w:lang w:val="pl-PL"/>
    </w:rPr>
  </w:style>
  <w:style w:type="character" w:customStyle="1" w:styleId="Numerprzypisu">
    <w:name w:val="Numer przypisu"/>
    <w:uiPriority w:val="99"/>
    <w:rsid w:val="002F2E2E"/>
    <w:rPr>
      <w:vertAlign w:val="superscript"/>
    </w:rPr>
  </w:style>
  <w:style w:type="paragraph" w:customStyle="1" w:styleId="Ramkapunkt">
    <w:name w:val="Ramka punkt"/>
    <w:basedOn w:val="Brakstyluakapitowego"/>
    <w:uiPriority w:val="99"/>
    <w:rsid w:val="002F2E2E"/>
    <w:pPr>
      <w:suppressAutoHyphens/>
      <w:spacing w:line="240" w:lineRule="atLeast"/>
      <w:ind w:left="340" w:hanging="340"/>
      <w:jc w:val="both"/>
    </w:pPr>
    <w:rPr>
      <w:rFonts w:ascii="Arial" w:hAnsi="Arial" w:cs="Arial"/>
      <w:color w:val="FFFFFF"/>
      <w:sz w:val="20"/>
      <w:szCs w:val="20"/>
      <w:lang w:val="pl-PL"/>
    </w:rPr>
  </w:style>
  <w:style w:type="paragraph" w:customStyle="1" w:styleId="Punktbold">
    <w:name w:val="Punkt bold"/>
    <w:basedOn w:val="Brakstyluakapitowego"/>
    <w:uiPriority w:val="99"/>
    <w:rsid w:val="002F2E2E"/>
    <w:pPr>
      <w:keepNext/>
      <w:suppressAutoHyphens/>
      <w:spacing w:before="340" w:line="260" w:lineRule="atLeast"/>
      <w:ind w:left="340" w:hanging="340"/>
    </w:pPr>
    <w:rPr>
      <w:rFonts w:ascii="Arial" w:hAnsi="Arial" w:cs="Arial"/>
      <w:b/>
      <w:bCs/>
      <w:color w:val="024DA1"/>
      <w:sz w:val="20"/>
      <w:szCs w:val="20"/>
      <w:lang w:val="pl-PL"/>
    </w:rPr>
  </w:style>
  <w:style w:type="paragraph" w:customStyle="1" w:styleId="Punktboldtekst">
    <w:name w:val="Punkt bold tekst"/>
    <w:basedOn w:val="Brakstyluakapitowego"/>
    <w:uiPriority w:val="99"/>
    <w:rsid w:val="002F2E2E"/>
    <w:pPr>
      <w:spacing w:line="260" w:lineRule="atLeast"/>
      <w:ind w:left="340"/>
      <w:jc w:val="both"/>
    </w:pPr>
    <w:rPr>
      <w:rFonts w:ascii="Arial" w:hAnsi="Arial" w:cs="Arial"/>
      <w:sz w:val="20"/>
      <w:szCs w:val="20"/>
      <w:lang w:val="pl-PL"/>
    </w:rPr>
  </w:style>
  <w:style w:type="paragraph" w:customStyle="1" w:styleId="Pa15">
    <w:name w:val="Pa15"/>
    <w:basedOn w:val="Default"/>
    <w:next w:val="Default"/>
    <w:uiPriority w:val="99"/>
    <w:rsid w:val="002F2E2E"/>
    <w:pPr>
      <w:spacing w:line="161" w:lineRule="atLeast"/>
    </w:pPr>
    <w:rPr>
      <w:rFonts w:ascii="Arial" w:eastAsia="Franklin Gothic Book" w:hAnsi="Arial" w:cs="Arial"/>
      <w:color w:val="auto"/>
      <w:lang w:eastAsia="pl-PL"/>
    </w:rPr>
  </w:style>
  <w:style w:type="paragraph" w:customStyle="1" w:styleId="Pa19">
    <w:name w:val="Pa19"/>
    <w:basedOn w:val="Default"/>
    <w:next w:val="Default"/>
    <w:uiPriority w:val="99"/>
    <w:rsid w:val="002F2E2E"/>
    <w:pPr>
      <w:spacing w:line="201" w:lineRule="atLeast"/>
    </w:pPr>
    <w:rPr>
      <w:rFonts w:ascii="Arial" w:eastAsia="Franklin Gothic Book" w:hAnsi="Arial" w:cs="Arial"/>
      <w:color w:val="auto"/>
      <w:lang w:eastAsia="pl-PL"/>
    </w:rPr>
  </w:style>
  <w:style w:type="character" w:customStyle="1" w:styleId="Nierozpoznanawzmianka2">
    <w:name w:val="Nierozpoznana wzmianka2"/>
    <w:basedOn w:val="Domylnaczcionkaakapitu"/>
    <w:uiPriority w:val="99"/>
    <w:semiHidden/>
    <w:unhideWhenUsed/>
    <w:rsid w:val="00FA7769"/>
    <w:rPr>
      <w:color w:val="605E5C"/>
      <w:shd w:val="clear" w:color="auto" w:fill="E1DFDD"/>
    </w:rPr>
  </w:style>
  <w:style w:type="character" w:customStyle="1" w:styleId="Nierozpoznanawzmianka3">
    <w:name w:val="Nierozpoznana wzmianka3"/>
    <w:basedOn w:val="Domylnaczcionkaakapitu"/>
    <w:uiPriority w:val="99"/>
    <w:semiHidden/>
    <w:unhideWhenUsed/>
    <w:rsid w:val="00C824CC"/>
    <w:rPr>
      <w:color w:val="605E5C"/>
      <w:shd w:val="clear" w:color="auto" w:fill="E1DFDD"/>
    </w:rPr>
  </w:style>
  <w:style w:type="character" w:customStyle="1" w:styleId="Nierozpoznanawzmianka4">
    <w:name w:val="Nierozpoznana wzmianka4"/>
    <w:basedOn w:val="Domylnaczcionkaakapitu"/>
    <w:uiPriority w:val="99"/>
    <w:semiHidden/>
    <w:unhideWhenUsed/>
    <w:rsid w:val="00767F54"/>
    <w:rPr>
      <w:color w:val="605E5C"/>
      <w:shd w:val="clear" w:color="auto" w:fill="E1DFDD"/>
    </w:rPr>
  </w:style>
  <w:style w:type="paragraph" w:styleId="Tekstpodstawowyzwciciem">
    <w:name w:val="Body Text First Indent"/>
    <w:basedOn w:val="Tekstpodstawowy"/>
    <w:link w:val="TekstpodstawowyzwciciemZnak"/>
    <w:uiPriority w:val="99"/>
    <w:unhideWhenUsed/>
    <w:rsid w:val="00725F84"/>
    <w:pPr>
      <w:spacing w:line="276" w:lineRule="auto"/>
      <w:ind w:firstLine="360"/>
    </w:pPr>
    <w:rPr>
      <w:rFonts w:eastAsia="Franklin Gothic Book"/>
      <w:sz w:val="20"/>
      <w:szCs w:val="22"/>
    </w:rPr>
  </w:style>
  <w:style w:type="character" w:customStyle="1" w:styleId="TekstpodstawowyzwciciemZnak">
    <w:name w:val="Tekst podstawowy z wcięciem Znak"/>
    <w:basedOn w:val="TekstpodstawowyZnak"/>
    <w:link w:val="Tekstpodstawowyzwciciem"/>
    <w:uiPriority w:val="99"/>
    <w:rsid w:val="00725F84"/>
    <w:rPr>
      <w:rFonts w:ascii="Arial" w:eastAsia="Times New Roman" w:hAnsi="Arial" w:cs="Arial"/>
      <w:sz w:val="24"/>
      <w:szCs w:val="22"/>
      <w:lang w:eastAsia="en-US"/>
    </w:rPr>
  </w:style>
  <w:style w:type="paragraph" w:styleId="Lista2">
    <w:name w:val="List 2"/>
    <w:basedOn w:val="Normalny"/>
    <w:uiPriority w:val="99"/>
    <w:unhideWhenUsed/>
    <w:rsid w:val="009908D2"/>
    <w:pPr>
      <w:ind w:left="566" w:hanging="283"/>
      <w:contextualSpacing/>
    </w:pPr>
  </w:style>
  <w:style w:type="character" w:customStyle="1" w:styleId="Nierozpoznanawzmianka5">
    <w:name w:val="Nierozpoznana wzmianka5"/>
    <w:basedOn w:val="Domylnaczcionkaakapitu"/>
    <w:uiPriority w:val="99"/>
    <w:semiHidden/>
    <w:unhideWhenUsed/>
    <w:rsid w:val="00613897"/>
    <w:rPr>
      <w:color w:val="605E5C"/>
      <w:shd w:val="clear" w:color="auto" w:fill="E1DFDD"/>
    </w:rPr>
  </w:style>
  <w:style w:type="character" w:customStyle="1" w:styleId="Nierozpoznanawzmianka6">
    <w:name w:val="Nierozpoznana wzmianka6"/>
    <w:basedOn w:val="Domylnaczcionkaakapitu"/>
    <w:uiPriority w:val="99"/>
    <w:semiHidden/>
    <w:unhideWhenUsed/>
    <w:rsid w:val="00781DB8"/>
    <w:rPr>
      <w:color w:val="605E5C"/>
      <w:shd w:val="clear" w:color="auto" w:fill="E1DFDD"/>
    </w:rPr>
  </w:style>
  <w:style w:type="table" w:styleId="rednialista1akcent6">
    <w:name w:val="Medium List 1 Accent 6"/>
    <w:basedOn w:val="Standardowy"/>
    <w:uiPriority w:val="65"/>
    <w:rsid w:val="00931A5E"/>
    <w:rPr>
      <w:color w:val="000000" w:themeColor="text1"/>
    </w:rPr>
    <w:tblPr>
      <w:tblStyleRowBandSize w:val="1"/>
      <w:tblStyleColBandSize w:val="1"/>
      <w:tblBorders>
        <w:top w:val="single" w:sz="8" w:space="0" w:color="70AD47" w:themeColor="accent6"/>
        <w:bottom w:val="single" w:sz="8" w:space="0" w:color="70AD47" w:themeColor="accent6"/>
      </w:tblBorders>
    </w:tblPr>
    <w:tblStylePr w:type="firstRow">
      <w:rPr>
        <w:rFonts w:asciiTheme="majorHAnsi" w:eastAsiaTheme="majorEastAsia" w:hAnsiTheme="majorHAnsi" w:cstheme="majorBidi"/>
      </w:rPr>
      <w:tblPr/>
      <w:tcPr>
        <w:tcBorders>
          <w:top w:val="nil"/>
          <w:bottom w:val="single" w:sz="8" w:space="0" w:color="70AD47" w:themeColor="accent6"/>
        </w:tcBorders>
      </w:tcPr>
    </w:tblStylePr>
    <w:tblStylePr w:type="lastRow">
      <w:rPr>
        <w:b/>
        <w:bCs/>
        <w:color w:val="44546A" w:themeColor="text2"/>
      </w:rPr>
      <w:tblPr/>
      <w:tcPr>
        <w:tcBorders>
          <w:top w:val="single" w:sz="8" w:space="0" w:color="70AD47" w:themeColor="accent6"/>
          <w:bottom w:val="single" w:sz="8" w:space="0" w:color="70AD47" w:themeColor="accent6"/>
        </w:tcBorders>
      </w:tcPr>
    </w:tblStylePr>
    <w:tblStylePr w:type="firstCol">
      <w:rPr>
        <w:b/>
        <w:bCs/>
      </w:rPr>
    </w:tblStylePr>
    <w:tblStylePr w:type="lastCol">
      <w:rPr>
        <w:b/>
        <w:bCs/>
      </w:rPr>
      <w:tblPr/>
      <w:tcPr>
        <w:tcBorders>
          <w:top w:val="single" w:sz="8" w:space="0" w:color="70AD47" w:themeColor="accent6"/>
          <w:bottom w:val="single" w:sz="8" w:space="0" w:color="70AD47" w:themeColor="accent6"/>
        </w:tcBorders>
      </w:tcPr>
    </w:tblStylePr>
    <w:tblStylePr w:type="band1Vert">
      <w:tblPr/>
      <w:tcPr>
        <w:shd w:val="clear" w:color="auto" w:fill="DBEBD0" w:themeFill="accent6" w:themeFillTint="3F"/>
      </w:tcPr>
    </w:tblStylePr>
    <w:tblStylePr w:type="band1Horz">
      <w:tblPr/>
      <w:tcPr>
        <w:shd w:val="clear" w:color="auto" w:fill="DBEBD0" w:themeFill="accent6" w:themeFillTint="3F"/>
      </w:tcPr>
    </w:tblStylePr>
  </w:style>
  <w:style w:type="character" w:customStyle="1" w:styleId="highlight">
    <w:name w:val="highlight"/>
    <w:basedOn w:val="Domylnaczcionkaakapitu"/>
    <w:rsid w:val="00D94934"/>
  </w:style>
  <w:style w:type="character" w:customStyle="1" w:styleId="Nierozpoznanawzmianka7">
    <w:name w:val="Nierozpoznana wzmianka7"/>
    <w:basedOn w:val="Domylnaczcionkaakapitu"/>
    <w:uiPriority w:val="99"/>
    <w:semiHidden/>
    <w:unhideWhenUsed/>
    <w:rsid w:val="0014639F"/>
    <w:rPr>
      <w:color w:val="605E5C"/>
      <w:shd w:val="clear" w:color="auto" w:fill="E1DFDD"/>
    </w:rPr>
  </w:style>
  <w:style w:type="character" w:customStyle="1" w:styleId="normaltextrun">
    <w:name w:val="normaltextrun"/>
    <w:basedOn w:val="Domylnaczcionkaakapitu"/>
    <w:rsid w:val="00A4134F"/>
  </w:style>
  <w:style w:type="character" w:customStyle="1" w:styleId="spellingerror">
    <w:name w:val="spellingerror"/>
    <w:basedOn w:val="Domylnaczcionkaakapitu"/>
    <w:rsid w:val="00D56E2B"/>
  </w:style>
  <w:style w:type="paragraph" w:customStyle="1" w:styleId="paragraph">
    <w:name w:val="paragraph"/>
    <w:basedOn w:val="Normalny"/>
    <w:rsid w:val="00F6579E"/>
    <w:pPr>
      <w:spacing w:before="100" w:beforeAutospacing="1" w:after="100" w:afterAutospacing="1" w:line="240" w:lineRule="auto"/>
      <w:ind w:firstLine="0"/>
      <w:jc w:val="left"/>
    </w:pPr>
    <w:rPr>
      <w:rFonts w:ascii="Times New Roman" w:eastAsia="Times New Roman" w:hAnsi="Times New Roman"/>
      <w:sz w:val="24"/>
      <w:szCs w:val="24"/>
      <w:lang w:eastAsia="pl-PL"/>
    </w:rPr>
  </w:style>
  <w:style w:type="character" w:customStyle="1" w:styleId="contextualspellingandgrammarerror">
    <w:name w:val="contextualspellingandgrammarerror"/>
    <w:basedOn w:val="Domylnaczcionkaakapitu"/>
    <w:rsid w:val="00F6579E"/>
  </w:style>
  <w:style w:type="character" w:customStyle="1" w:styleId="eop">
    <w:name w:val="eop"/>
    <w:basedOn w:val="Domylnaczcionkaakapitu"/>
    <w:rsid w:val="00F6579E"/>
  </w:style>
  <w:style w:type="character" w:customStyle="1" w:styleId="tlid-translation">
    <w:name w:val="tlid-translation"/>
    <w:basedOn w:val="Domylnaczcionkaakapitu"/>
    <w:rsid w:val="005F43F3"/>
  </w:style>
  <w:style w:type="character" w:customStyle="1" w:styleId="jlqj4b">
    <w:name w:val="jlqj4b"/>
    <w:basedOn w:val="Domylnaczcionkaakapitu"/>
    <w:rsid w:val="005F43F3"/>
  </w:style>
  <w:style w:type="character" w:customStyle="1" w:styleId="superscript">
    <w:name w:val="superscript"/>
    <w:basedOn w:val="Domylnaczcionkaakapitu"/>
    <w:rsid w:val="005F43F3"/>
  </w:style>
  <w:style w:type="character" w:customStyle="1" w:styleId="acopre">
    <w:name w:val="acopre"/>
    <w:basedOn w:val="Domylnaczcionkaakapitu"/>
    <w:rsid w:val="005F43F3"/>
  </w:style>
  <w:style w:type="numbering" w:customStyle="1" w:styleId="Bezlisty1">
    <w:name w:val="Bez listy1"/>
    <w:next w:val="Bezlisty"/>
    <w:uiPriority w:val="99"/>
    <w:semiHidden/>
    <w:unhideWhenUsed/>
    <w:rsid w:val="00385484"/>
  </w:style>
  <w:style w:type="character" w:customStyle="1" w:styleId="Nierozpoznanawzmianka8">
    <w:name w:val="Nierozpoznana wzmianka8"/>
    <w:basedOn w:val="Domylnaczcionkaakapitu"/>
    <w:uiPriority w:val="99"/>
    <w:semiHidden/>
    <w:unhideWhenUsed/>
    <w:rsid w:val="00263C81"/>
    <w:rPr>
      <w:color w:val="605E5C"/>
      <w:shd w:val="clear" w:color="auto" w:fill="E1DFDD"/>
    </w:rPr>
  </w:style>
  <w:style w:type="character" w:customStyle="1" w:styleId="viiyi">
    <w:name w:val="viiyi"/>
    <w:basedOn w:val="Domylnaczcionkaakapitu"/>
    <w:rsid w:val="00EF5D56"/>
  </w:style>
  <w:style w:type="character" w:customStyle="1" w:styleId="hgkelc">
    <w:name w:val="hgkelc"/>
    <w:basedOn w:val="Domylnaczcionkaakapitu"/>
    <w:rsid w:val="0030499C"/>
  </w:style>
  <w:style w:type="character" w:customStyle="1" w:styleId="cf01">
    <w:name w:val="cf01"/>
    <w:basedOn w:val="Domylnaczcionkaakapitu"/>
    <w:rsid w:val="007467F5"/>
    <w:rPr>
      <w:rFonts w:ascii="Segoe UI" w:hAnsi="Segoe UI" w:cs="Segoe UI" w:hint="default"/>
      <w:sz w:val="18"/>
      <w:szCs w:val="18"/>
    </w:rPr>
  </w:style>
  <w:style w:type="paragraph" w:customStyle="1" w:styleId="selectionshareable">
    <w:name w:val="selectionshareable"/>
    <w:basedOn w:val="Normalny"/>
    <w:rsid w:val="00D430DE"/>
    <w:pPr>
      <w:spacing w:before="100" w:beforeAutospacing="1" w:after="100" w:afterAutospacing="1" w:line="240" w:lineRule="auto"/>
      <w:ind w:firstLine="0"/>
      <w:jc w:val="left"/>
    </w:pPr>
    <w:rPr>
      <w:rFonts w:ascii="Times New Roman" w:eastAsia="Times New Roman" w:hAnsi="Times New Roman"/>
      <w:sz w:val="24"/>
      <w:szCs w:val="24"/>
      <w:lang w:eastAsia="pl-PL"/>
    </w:rPr>
  </w:style>
  <w:style w:type="character" w:customStyle="1" w:styleId="markedcontent">
    <w:name w:val="markedcontent"/>
    <w:basedOn w:val="Domylnaczcionkaakapitu"/>
    <w:rsid w:val="00AF5481"/>
  </w:style>
  <w:style w:type="character" w:customStyle="1" w:styleId="hiddenspellerror">
    <w:name w:val="hiddenspellerror"/>
    <w:basedOn w:val="Domylnaczcionkaakapitu"/>
    <w:rsid w:val="00FC2CCB"/>
  </w:style>
  <w:style w:type="paragraph" w:customStyle="1" w:styleId="pf1">
    <w:name w:val="pf1"/>
    <w:basedOn w:val="Normalny"/>
    <w:rsid w:val="00003557"/>
    <w:pPr>
      <w:spacing w:before="100" w:beforeAutospacing="1" w:after="100" w:afterAutospacing="1" w:line="240" w:lineRule="auto"/>
      <w:ind w:firstLine="0"/>
      <w:jc w:val="left"/>
    </w:pPr>
    <w:rPr>
      <w:rFonts w:ascii="Times New Roman" w:eastAsia="Times New Roman" w:hAnsi="Times New Roman"/>
      <w:sz w:val="24"/>
      <w:szCs w:val="24"/>
      <w:lang w:eastAsia="pl-PL"/>
    </w:rPr>
  </w:style>
  <w:style w:type="paragraph" w:customStyle="1" w:styleId="pf0">
    <w:name w:val="pf0"/>
    <w:basedOn w:val="Normalny"/>
    <w:rsid w:val="00003557"/>
    <w:pPr>
      <w:spacing w:before="100" w:beforeAutospacing="1" w:after="100" w:afterAutospacing="1" w:line="240" w:lineRule="auto"/>
      <w:ind w:firstLine="0"/>
      <w:jc w:val="left"/>
    </w:pPr>
    <w:rPr>
      <w:rFonts w:ascii="Times New Roman" w:eastAsia="Times New Roman" w:hAnsi="Times New Roman"/>
      <w:sz w:val="24"/>
      <w:szCs w:val="24"/>
      <w:lang w:eastAsia="pl-PL"/>
    </w:rPr>
  </w:style>
  <w:style w:type="character" w:customStyle="1" w:styleId="Nierozpoznanawzmianka81">
    <w:name w:val="Nierozpoznana wzmianka81"/>
    <w:basedOn w:val="Domylnaczcionkaakapitu"/>
    <w:uiPriority w:val="99"/>
    <w:semiHidden/>
    <w:unhideWhenUsed/>
    <w:rsid w:val="00D01EF8"/>
    <w:rPr>
      <w:color w:val="605E5C"/>
      <w:shd w:val="clear" w:color="auto" w:fill="E1DFDD"/>
    </w:rPr>
  </w:style>
  <w:style w:type="character" w:customStyle="1" w:styleId="tl8wme">
    <w:name w:val="tl8wme"/>
    <w:basedOn w:val="Domylnaczcionkaakapitu"/>
    <w:rsid w:val="00A03E2D"/>
  </w:style>
  <w:style w:type="character" w:customStyle="1" w:styleId="Nierozpoznanawzmianka9">
    <w:name w:val="Nierozpoznana wzmianka9"/>
    <w:basedOn w:val="Domylnaczcionkaakapitu"/>
    <w:uiPriority w:val="99"/>
    <w:semiHidden/>
    <w:unhideWhenUsed/>
    <w:rsid w:val="00241AFC"/>
    <w:rPr>
      <w:color w:val="605E5C"/>
      <w:shd w:val="clear" w:color="auto" w:fill="E1DFDD"/>
    </w:rPr>
  </w:style>
  <w:style w:type="paragraph" w:customStyle="1" w:styleId="msonormal0">
    <w:name w:val="msonormal"/>
    <w:basedOn w:val="Normalny"/>
    <w:rsid w:val="00002459"/>
    <w:pPr>
      <w:spacing w:before="100" w:beforeAutospacing="1" w:after="100" w:afterAutospacing="1" w:line="240" w:lineRule="auto"/>
      <w:ind w:firstLine="0"/>
      <w:jc w:val="left"/>
    </w:pPr>
    <w:rPr>
      <w:rFonts w:ascii="Times New Roman" w:eastAsia="Times New Roman" w:hAnsi="Times New Roman"/>
      <w:sz w:val="24"/>
      <w:szCs w:val="24"/>
      <w:lang w:eastAsia="pl-PL"/>
    </w:rPr>
  </w:style>
  <w:style w:type="character" w:customStyle="1" w:styleId="mark">
    <w:name w:val="mark"/>
    <w:basedOn w:val="Domylnaczcionkaakapitu"/>
    <w:rsid w:val="00C55D18"/>
  </w:style>
  <w:style w:type="paragraph" w:customStyle="1" w:styleId="Styl2">
    <w:name w:val="Styl2"/>
    <w:basedOn w:val="Normalny"/>
    <w:link w:val="Styl2Znak"/>
    <w:qFormat/>
    <w:rsid w:val="000B119E"/>
    <w:pPr>
      <w:ind w:firstLine="0"/>
    </w:pPr>
    <w:rPr>
      <w:rFonts w:cs="Arial"/>
      <w:sz w:val="16"/>
      <w:szCs w:val="16"/>
    </w:rPr>
  </w:style>
  <w:style w:type="character" w:customStyle="1" w:styleId="Styl2Znak">
    <w:name w:val="Styl2 Znak"/>
    <w:basedOn w:val="Domylnaczcionkaakapitu"/>
    <w:link w:val="Styl2"/>
    <w:rsid w:val="000B119E"/>
    <w:rPr>
      <w:rFonts w:ascii="Arial" w:hAnsi="Arial" w:cs="Arial"/>
      <w:sz w:val="16"/>
      <w:szCs w:val="16"/>
      <w:lang w:eastAsia="en-US"/>
    </w:rPr>
  </w:style>
  <w:style w:type="table" w:styleId="Tabelasiatki2akcent1">
    <w:name w:val="Grid Table 2 Accent 1"/>
    <w:basedOn w:val="Standardowy"/>
    <w:uiPriority w:val="47"/>
    <w:rsid w:val="00897677"/>
    <w:tblPr>
      <w:tblStyleRowBandSize w:val="1"/>
      <w:tblStyleColBandSize w:val="1"/>
      <w:tblBorders>
        <w:top w:val="single" w:sz="2" w:space="0" w:color="96D6D2" w:themeColor="accent1" w:themeTint="99"/>
        <w:bottom w:val="single" w:sz="2" w:space="0" w:color="96D6D2" w:themeColor="accent1" w:themeTint="99"/>
        <w:insideH w:val="single" w:sz="2" w:space="0" w:color="96D6D2" w:themeColor="accent1" w:themeTint="99"/>
        <w:insideV w:val="single" w:sz="2" w:space="0" w:color="96D6D2" w:themeColor="accent1" w:themeTint="99"/>
      </w:tblBorders>
    </w:tblPr>
    <w:tblStylePr w:type="firstRow">
      <w:rPr>
        <w:b/>
        <w:bCs/>
      </w:rPr>
      <w:tblPr/>
      <w:tcPr>
        <w:tcBorders>
          <w:top w:val="nil"/>
          <w:bottom w:val="single" w:sz="12" w:space="0" w:color="96D6D2" w:themeColor="accent1" w:themeTint="99"/>
          <w:insideH w:val="nil"/>
          <w:insideV w:val="nil"/>
        </w:tcBorders>
        <w:shd w:val="clear" w:color="auto" w:fill="FFFFFF" w:themeFill="background1"/>
      </w:tcPr>
    </w:tblStylePr>
    <w:tblStylePr w:type="lastRow">
      <w:rPr>
        <w:b/>
        <w:bCs/>
      </w:rPr>
      <w:tblPr/>
      <w:tcPr>
        <w:tcBorders>
          <w:top w:val="double" w:sz="2" w:space="0" w:color="96D6D2"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CF1F0" w:themeFill="accent1" w:themeFillTint="33"/>
      </w:tcPr>
    </w:tblStylePr>
    <w:tblStylePr w:type="band1Horz">
      <w:tblPr/>
      <w:tcPr>
        <w:shd w:val="clear" w:color="auto" w:fill="DCF1F0" w:themeFill="accent1" w:themeFillTint="33"/>
      </w:tcPr>
    </w:tblStylePr>
  </w:style>
  <w:style w:type="table" w:styleId="Siatkatabelijasna">
    <w:name w:val="Grid Table Light"/>
    <w:basedOn w:val="Standardowy"/>
    <w:uiPriority w:val="40"/>
    <w:rsid w:val="00897677"/>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UnresolvedMention">
    <w:name w:val="Unresolved Mention"/>
    <w:basedOn w:val="Domylnaczcionkaakapitu"/>
    <w:uiPriority w:val="99"/>
    <w:semiHidden/>
    <w:unhideWhenUsed/>
    <w:rsid w:val="00F27460"/>
    <w:rPr>
      <w:color w:val="605E5C"/>
      <w:shd w:val="clear" w:color="auto" w:fill="E1DFDD"/>
    </w:rPr>
  </w:style>
  <w:style w:type="table" w:styleId="Tabelasiatki4akcent6">
    <w:name w:val="Grid Table 4 Accent 6"/>
    <w:basedOn w:val="Standardowy"/>
    <w:uiPriority w:val="49"/>
    <w:rsid w:val="0021051D"/>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Tabelasiatki6kolorowaakcent6">
    <w:name w:val="Grid Table 6 Colorful Accent 6"/>
    <w:basedOn w:val="Standardowy"/>
    <w:uiPriority w:val="51"/>
    <w:rsid w:val="00995DE3"/>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4" w:space="0" w:color="A8D08D" w:themeColor="accent6" w:themeTint="99"/>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table" w:styleId="Tabelasiatki1jasnaakcent6">
    <w:name w:val="Grid Table 1 Light Accent 6"/>
    <w:basedOn w:val="Standardowy"/>
    <w:uiPriority w:val="46"/>
    <w:rsid w:val="00995DE3"/>
    <w:tblPr>
      <w:tblStyleRowBandSize w:val="1"/>
      <w:tblStyleColBandSize w:val="1"/>
      <w:tblBorders>
        <w:top w:val="single" w:sz="4" w:space="0" w:color="C5E0B3" w:themeColor="accent6" w:themeTint="66"/>
        <w:left w:val="single" w:sz="4" w:space="0" w:color="C5E0B3" w:themeColor="accent6" w:themeTint="66"/>
        <w:bottom w:val="single" w:sz="4" w:space="0" w:color="C5E0B3" w:themeColor="accent6" w:themeTint="66"/>
        <w:right w:val="single" w:sz="4" w:space="0" w:color="C5E0B3" w:themeColor="accent6" w:themeTint="66"/>
        <w:insideH w:val="single" w:sz="4" w:space="0" w:color="C5E0B3" w:themeColor="accent6" w:themeTint="66"/>
        <w:insideV w:val="single" w:sz="4" w:space="0" w:color="C5E0B3" w:themeColor="accent6" w:themeTint="66"/>
      </w:tblBorders>
    </w:tblPr>
    <w:tblStylePr w:type="firstRow">
      <w:rPr>
        <w:b/>
        <w:bCs/>
      </w:rPr>
      <w:tblPr/>
      <w:tcPr>
        <w:tcBorders>
          <w:bottom w:val="single" w:sz="12" w:space="0" w:color="A8D08D" w:themeColor="accent6" w:themeTint="99"/>
        </w:tcBorders>
      </w:tcPr>
    </w:tblStylePr>
    <w:tblStylePr w:type="lastRow">
      <w:rPr>
        <w:b/>
        <w:bCs/>
      </w:rPr>
      <w:tblPr/>
      <w:tcPr>
        <w:tcBorders>
          <w:top w:val="double" w:sz="2" w:space="0" w:color="A8D08D" w:themeColor="accent6" w:themeTint="99"/>
        </w:tcBorders>
      </w:tcPr>
    </w:tblStylePr>
    <w:tblStylePr w:type="firstCol">
      <w:rPr>
        <w:b/>
        <w:bCs/>
      </w:rPr>
    </w:tblStylePr>
    <w:tblStylePr w:type="lastCol">
      <w:rPr>
        <w:b/>
        <w:bCs/>
      </w:rPr>
    </w:tblStylePr>
  </w:style>
  <w:style w:type="table" w:styleId="Tabelasiatki2akcent6">
    <w:name w:val="Grid Table 2 Accent 6"/>
    <w:basedOn w:val="Standardowy"/>
    <w:uiPriority w:val="47"/>
    <w:rsid w:val="00995DE3"/>
    <w:tblPr>
      <w:tblStyleRowBandSize w:val="1"/>
      <w:tblStyleColBandSize w:val="1"/>
      <w:tblBorders>
        <w:top w:val="single" w:sz="2" w:space="0" w:color="A8D08D" w:themeColor="accent6" w:themeTint="99"/>
        <w:bottom w:val="single" w:sz="2" w:space="0" w:color="A8D08D" w:themeColor="accent6" w:themeTint="99"/>
        <w:insideH w:val="single" w:sz="2" w:space="0" w:color="A8D08D" w:themeColor="accent6" w:themeTint="99"/>
        <w:insideV w:val="single" w:sz="2" w:space="0" w:color="A8D08D" w:themeColor="accent6" w:themeTint="99"/>
      </w:tblBorders>
    </w:tblPr>
    <w:tblStylePr w:type="firstRow">
      <w:rPr>
        <w:b/>
        <w:bCs/>
      </w:rPr>
      <w:tblPr/>
      <w:tcPr>
        <w:tcBorders>
          <w:top w:val="nil"/>
          <w:bottom w:val="single" w:sz="12" w:space="0" w:color="A8D08D" w:themeColor="accent6" w:themeTint="99"/>
          <w:insideH w:val="nil"/>
          <w:insideV w:val="nil"/>
        </w:tcBorders>
        <w:shd w:val="clear" w:color="auto" w:fill="FFFFFF" w:themeFill="background1"/>
      </w:tcPr>
    </w:tblStylePr>
    <w:tblStylePr w:type="lastRow">
      <w:rPr>
        <w:b/>
        <w:bCs/>
      </w:rPr>
      <w:tblPr/>
      <w:tcPr>
        <w:tcBorders>
          <w:top w:val="double" w:sz="2" w:space="0" w:color="A8D08D"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54747755">
      <w:bodyDiv w:val="1"/>
      <w:marLeft w:val="0"/>
      <w:marRight w:val="0"/>
      <w:marTop w:val="0"/>
      <w:marBottom w:val="0"/>
      <w:divBdr>
        <w:top w:val="none" w:sz="0" w:space="0" w:color="auto"/>
        <w:left w:val="none" w:sz="0" w:space="0" w:color="auto"/>
        <w:bottom w:val="none" w:sz="0" w:space="0" w:color="auto"/>
        <w:right w:val="none" w:sz="0" w:space="0" w:color="auto"/>
      </w:divBdr>
    </w:div>
    <w:div w:id="102648715">
      <w:bodyDiv w:val="1"/>
      <w:marLeft w:val="0"/>
      <w:marRight w:val="0"/>
      <w:marTop w:val="0"/>
      <w:marBottom w:val="0"/>
      <w:divBdr>
        <w:top w:val="none" w:sz="0" w:space="0" w:color="auto"/>
        <w:left w:val="none" w:sz="0" w:space="0" w:color="auto"/>
        <w:bottom w:val="none" w:sz="0" w:space="0" w:color="auto"/>
        <w:right w:val="none" w:sz="0" w:space="0" w:color="auto"/>
      </w:divBdr>
    </w:div>
    <w:div w:id="147870927">
      <w:bodyDiv w:val="1"/>
      <w:marLeft w:val="0"/>
      <w:marRight w:val="0"/>
      <w:marTop w:val="0"/>
      <w:marBottom w:val="0"/>
      <w:divBdr>
        <w:top w:val="none" w:sz="0" w:space="0" w:color="auto"/>
        <w:left w:val="none" w:sz="0" w:space="0" w:color="auto"/>
        <w:bottom w:val="none" w:sz="0" w:space="0" w:color="auto"/>
        <w:right w:val="none" w:sz="0" w:space="0" w:color="auto"/>
      </w:divBdr>
    </w:div>
    <w:div w:id="177431446">
      <w:bodyDiv w:val="1"/>
      <w:marLeft w:val="0"/>
      <w:marRight w:val="0"/>
      <w:marTop w:val="0"/>
      <w:marBottom w:val="0"/>
      <w:divBdr>
        <w:top w:val="none" w:sz="0" w:space="0" w:color="auto"/>
        <w:left w:val="none" w:sz="0" w:space="0" w:color="auto"/>
        <w:bottom w:val="none" w:sz="0" w:space="0" w:color="auto"/>
        <w:right w:val="none" w:sz="0" w:space="0" w:color="auto"/>
      </w:divBdr>
    </w:div>
    <w:div w:id="187569658">
      <w:bodyDiv w:val="1"/>
      <w:marLeft w:val="0"/>
      <w:marRight w:val="0"/>
      <w:marTop w:val="0"/>
      <w:marBottom w:val="0"/>
      <w:divBdr>
        <w:top w:val="none" w:sz="0" w:space="0" w:color="auto"/>
        <w:left w:val="none" w:sz="0" w:space="0" w:color="auto"/>
        <w:bottom w:val="none" w:sz="0" w:space="0" w:color="auto"/>
        <w:right w:val="none" w:sz="0" w:space="0" w:color="auto"/>
      </w:divBdr>
    </w:div>
    <w:div w:id="209415454">
      <w:bodyDiv w:val="1"/>
      <w:marLeft w:val="0"/>
      <w:marRight w:val="0"/>
      <w:marTop w:val="0"/>
      <w:marBottom w:val="0"/>
      <w:divBdr>
        <w:top w:val="none" w:sz="0" w:space="0" w:color="auto"/>
        <w:left w:val="none" w:sz="0" w:space="0" w:color="auto"/>
        <w:bottom w:val="none" w:sz="0" w:space="0" w:color="auto"/>
        <w:right w:val="none" w:sz="0" w:space="0" w:color="auto"/>
      </w:divBdr>
    </w:div>
    <w:div w:id="213202325">
      <w:bodyDiv w:val="1"/>
      <w:marLeft w:val="0"/>
      <w:marRight w:val="0"/>
      <w:marTop w:val="0"/>
      <w:marBottom w:val="0"/>
      <w:divBdr>
        <w:top w:val="none" w:sz="0" w:space="0" w:color="auto"/>
        <w:left w:val="none" w:sz="0" w:space="0" w:color="auto"/>
        <w:bottom w:val="none" w:sz="0" w:space="0" w:color="auto"/>
        <w:right w:val="none" w:sz="0" w:space="0" w:color="auto"/>
      </w:divBdr>
      <w:divsChild>
        <w:div w:id="863791178">
          <w:marLeft w:val="0"/>
          <w:marRight w:val="0"/>
          <w:marTop w:val="0"/>
          <w:marBottom w:val="0"/>
          <w:divBdr>
            <w:top w:val="none" w:sz="0" w:space="0" w:color="auto"/>
            <w:left w:val="none" w:sz="0" w:space="0" w:color="auto"/>
            <w:bottom w:val="none" w:sz="0" w:space="0" w:color="auto"/>
            <w:right w:val="none" w:sz="0" w:space="0" w:color="auto"/>
          </w:divBdr>
        </w:div>
        <w:div w:id="1394281607">
          <w:marLeft w:val="0"/>
          <w:marRight w:val="0"/>
          <w:marTop w:val="0"/>
          <w:marBottom w:val="0"/>
          <w:divBdr>
            <w:top w:val="none" w:sz="0" w:space="0" w:color="auto"/>
            <w:left w:val="none" w:sz="0" w:space="0" w:color="auto"/>
            <w:bottom w:val="none" w:sz="0" w:space="0" w:color="auto"/>
            <w:right w:val="none" w:sz="0" w:space="0" w:color="auto"/>
          </w:divBdr>
        </w:div>
        <w:div w:id="1812165417">
          <w:marLeft w:val="0"/>
          <w:marRight w:val="0"/>
          <w:marTop w:val="0"/>
          <w:marBottom w:val="0"/>
          <w:divBdr>
            <w:top w:val="none" w:sz="0" w:space="0" w:color="auto"/>
            <w:left w:val="none" w:sz="0" w:space="0" w:color="auto"/>
            <w:bottom w:val="none" w:sz="0" w:space="0" w:color="auto"/>
            <w:right w:val="none" w:sz="0" w:space="0" w:color="auto"/>
          </w:divBdr>
        </w:div>
        <w:div w:id="2010450250">
          <w:marLeft w:val="0"/>
          <w:marRight w:val="0"/>
          <w:marTop w:val="0"/>
          <w:marBottom w:val="0"/>
          <w:divBdr>
            <w:top w:val="none" w:sz="0" w:space="0" w:color="auto"/>
            <w:left w:val="none" w:sz="0" w:space="0" w:color="auto"/>
            <w:bottom w:val="none" w:sz="0" w:space="0" w:color="auto"/>
            <w:right w:val="none" w:sz="0" w:space="0" w:color="auto"/>
          </w:divBdr>
        </w:div>
      </w:divsChild>
    </w:div>
    <w:div w:id="236208782">
      <w:bodyDiv w:val="1"/>
      <w:marLeft w:val="0"/>
      <w:marRight w:val="0"/>
      <w:marTop w:val="0"/>
      <w:marBottom w:val="0"/>
      <w:divBdr>
        <w:top w:val="none" w:sz="0" w:space="0" w:color="auto"/>
        <w:left w:val="none" w:sz="0" w:space="0" w:color="auto"/>
        <w:bottom w:val="none" w:sz="0" w:space="0" w:color="auto"/>
        <w:right w:val="none" w:sz="0" w:space="0" w:color="auto"/>
      </w:divBdr>
    </w:div>
    <w:div w:id="236550641">
      <w:bodyDiv w:val="1"/>
      <w:marLeft w:val="0"/>
      <w:marRight w:val="0"/>
      <w:marTop w:val="0"/>
      <w:marBottom w:val="0"/>
      <w:divBdr>
        <w:top w:val="none" w:sz="0" w:space="0" w:color="auto"/>
        <w:left w:val="none" w:sz="0" w:space="0" w:color="auto"/>
        <w:bottom w:val="none" w:sz="0" w:space="0" w:color="auto"/>
        <w:right w:val="none" w:sz="0" w:space="0" w:color="auto"/>
      </w:divBdr>
    </w:div>
    <w:div w:id="248391170">
      <w:bodyDiv w:val="1"/>
      <w:marLeft w:val="0"/>
      <w:marRight w:val="0"/>
      <w:marTop w:val="0"/>
      <w:marBottom w:val="0"/>
      <w:divBdr>
        <w:top w:val="none" w:sz="0" w:space="0" w:color="auto"/>
        <w:left w:val="none" w:sz="0" w:space="0" w:color="auto"/>
        <w:bottom w:val="none" w:sz="0" w:space="0" w:color="auto"/>
        <w:right w:val="none" w:sz="0" w:space="0" w:color="auto"/>
      </w:divBdr>
    </w:div>
    <w:div w:id="271671423">
      <w:bodyDiv w:val="1"/>
      <w:marLeft w:val="0"/>
      <w:marRight w:val="0"/>
      <w:marTop w:val="0"/>
      <w:marBottom w:val="0"/>
      <w:divBdr>
        <w:top w:val="none" w:sz="0" w:space="0" w:color="auto"/>
        <w:left w:val="none" w:sz="0" w:space="0" w:color="auto"/>
        <w:bottom w:val="none" w:sz="0" w:space="0" w:color="auto"/>
        <w:right w:val="none" w:sz="0" w:space="0" w:color="auto"/>
      </w:divBdr>
    </w:div>
    <w:div w:id="274606681">
      <w:bodyDiv w:val="1"/>
      <w:marLeft w:val="0"/>
      <w:marRight w:val="0"/>
      <w:marTop w:val="0"/>
      <w:marBottom w:val="0"/>
      <w:divBdr>
        <w:top w:val="none" w:sz="0" w:space="0" w:color="auto"/>
        <w:left w:val="none" w:sz="0" w:space="0" w:color="auto"/>
        <w:bottom w:val="none" w:sz="0" w:space="0" w:color="auto"/>
        <w:right w:val="none" w:sz="0" w:space="0" w:color="auto"/>
      </w:divBdr>
    </w:div>
    <w:div w:id="318459348">
      <w:bodyDiv w:val="1"/>
      <w:marLeft w:val="0"/>
      <w:marRight w:val="0"/>
      <w:marTop w:val="0"/>
      <w:marBottom w:val="0"/>
      <w:divBdr>
        <w:top w:val="none" w:sz="0" w:space="0" w:color="auto"/>
        <w:left w:val="none" w:sz="0" w:space="0" w:color="auto"/>
        <w:bottom w:val="none" w:sz="0" w:space="0" w:color="auto"/>
        <w:right w:val="none" w:sz="0" w:space="0" w:color="auto"/>
      </w:divBdr>
    </w:div>
    <w:div w:id="334116108">
      <w:bodyDiv w:val="1"/>
      <w:marLeft w:val="0"/>
      <w:marRight w:val="0"/>
      <w:marTop w:val="0"/>
      <w:marBottom w:val="0"/>
      <w:divBdr>
        <w:top w:val="none" w:sz="0" w:space="0" w:color="auto"/>
        <w:left w:val="none" w:sz="0" w:space="0" w:color="auto"/>
        <w:bottom w:val="none" w:sz="0" w:space="0" w:color="auto"/>
        <w:right w:val="none" w:sz="0" w:space="0" w:color="auto"/>
      </w:divBdr>
    </w:div>
    <w:div w:id="356656943">
      <w:bodyDiv w:val="1"/>
      <w:marLeft w:val="0"/>
      <w:marRight w:val="0"/>
      <w:marTop w:val="0"/>
      <w:marBottom w:val="0"/>
      <w:divBdr>
        <w:top w:val="none" w:sz="0" w:space="0" w:color="auto"/>
        <w:left w:val="none" w:sz="0" w:space="0" w:color="auto"/>
        <w:bottom w:val="none" w:sz="0" w:space="0" w:color="auto"/>
        <w:right w:val="none" w:sz="0" w:space="0" w:color="auto"/>
      </w:divBdr>
    </w:div>
    <w:div w:id="357893927">
      <w:bodyDiv w:val="1"/>
      <w:marLeft w:val="0"/>
      <w:marRight w:val="0"/>
      <w:marTop w:val="0"/>
      <w:marBottom w:val="0"/>
      <w:divBdr>
        <w:top w:val="none" w:sz="0" w:space="0" w:color="auto"/>
        <w:left w:val="none" w:sz="0" w:space="0" w:color="auto"/>
        <w:bottom w:val="none" w:sz="0" w:space="0" w:color="auto"/>
        <w:right w:val="none" w:sz="0" w:space="0" w:color="auto"/>
      </w:divBdr>
    </w:div>
    <w:div w:id="376589331">
      <w:bodyDiv w:val="1"/>
      <w:marLeft w:val="0"/>
      <w:marRight w:val="0"/>
      <w:marTop w:val="0"/>
      <w:marBottom w:val="0"/>
      <w:divBdr>
        <w:top w:val="none" w:sz="0" w:space="0" w:color="auto"/>
        <w:left w:val="none" w:sz="0" w:space="0" w:color="auto"/>
        <w:bottom w:val="none" w:sz="0" w:space="0" w:color="auto"/>
        <w:right w:val="none" w:sz="0" w:space="0" w:color="auto"/>
      </w:divBdr>
    </w:div>
    <w:div w:id="397482444">
      <w:bodyDiv w:val="1"/>
      <w:marLeft w:val="0"/>
      <w:marRight w:val="0"/>
      <w:marTop w:val="0"/>
      <w:marBottom w:val="0"/>
      <w:divBdr>
        <w:top w:val="none" w:sz="0" w:space="0" w:color="auto"/>
        <w:left w:val="none" w:sz="0" w:space="0" w:color="auto"/>
        <w:bottom w:val="none" w:sz="0" w:space="0" w:color="auto"/>
        <w:right w:val="none" w:sz="0" w:space="0" w:color="auto"/>
      </w:divBdr>
    </w:div>
    <w:div w:id="453715517">
      <w:bodyDiv w:val="1"/>
      <w:marLeft w:val="0"/>
      <w:marRight w:val="0"/>
      <w:marTop w:val="0"/>
      <w:marBottom w:val="0"/>
      <w:divBdr>
        <w:top w:val="none" w:sz="0" w:space="0" w:color="auto"/>
        <w:left w:val="none" w:sz="0" w:space="0" w:color="auto"/>
        <w:bottom w:val="none" w:sz="0" w:space="0" w:color="auto"/>
        <w:right w:val="none" w:sz="0" w:space="0" w:color="auto"/>
      </w:divBdr>
      <w:divsChild>
        <w:div w:id="1598905454">
          <w:marLeft w:val="547"/>
          <w:marRight w:val="0"/>
          <w:marTop w:val="0"/>
          <w:marBottom w:val="0"/>
          <w:divBdr>
            <w:top w:val="none" w:sz="0" w:space="0" w:color="auto"/>
            <w:left w:val="none" w:sz="0" w:space="0" w:color="auto"/>
            <w:bottom w:val="none" w:sz="0" w:space="0" w:color="auto"/>
            <w:right w:val="none" w:sz="0" w:space="0" w:color="auto"/>
          </w:divBdr>
        </w:div>
      </w:divsChild>
    </w:div>
    <w:div w:id="456488824">
      <w:bodyDiv w:val="1"/>
      <w:marLeft w:val="0"/>
      <w:marRight w:val="0"/>
      <w:marTop w:val="0"/>
      <w:marBottom w:val="0"/>
      <w:divBdr>
        <w:top w:val="none" w:sz="0" w:space="0" w:color="auto"/>
        <w:left w:val="none" w:sz="0" w:space="0" w:color="auto"/>
        <w:bottom w:val="none" w:sz="0" w:space="0" w:color="auto"/>
        <w:right w:val="none" w:sz="0" w:space="0" w:color="auto"/>
      </w:divBdr>
    </w:div>
    <w:div w:id="503016059">
      <w:bodyDiv w:val="1"/>
      <w:marLeft w:val="0"/>
      <w:marRight w:val="0"/>
      <w:marTop w:val="0"/>
      <w:marBottom w:val="0"/>
      <w:divBdr>
        <w:top w:val="none" w:sz="0" w:space="0" w:color="auto"/>
        <w:left w:val="none" w:sz="0" w:space="0" w:color="auto"/>
        <w:bottom w:val="none" w:sz="0" w:space="0" w:color="auto"/>
        <w:right w:val="none" w:sz="0" w:space="0" w:color="auto"/>
      </w:divBdr>
    </w:div>
    <w:div w:id="508452224">
      <w:bodyDiv w:val="1"/>
      <w:marLeft w:val="0"/>
      <w:marRight w:val="0"/>
      <w:marTop w:val="0"/>
      <w:marBottom w:val="0"/>
      <w:divBdr>
        <w:top w:val="none" w:sz="0" w:space="0" w:color="auto"/>
        <w:left w:val="none" w:sz="0" w:space="0" w:color="auto"/>
        <w:bottom w:val="none" w:sz="0" w:space="0" w:color="auto"/>
        <w:right w:val="none" w:sz="0" w:space="0" w:color="auto"/>
      </w:divBdr>
    </w:div>
    <w:div w:id="510294582">
      <w:bodyDiv w:val="1"/>
      <w:marLeft w:val="0"/>
      <w:marRight w:val="0"/>
      <w:marTop w:val="0"/>
      <w:marBottom w:val="0"/>
      <w:divBdr>
        <w:top w:val="none" w:sz="0" w:space="0" w:color="auto"/>
        <w:left w:val="none" w:sz="0" w:space="0" w:color="auto"/>
        <w:bottom w:val="none" w:sz="0" w:space="0" w:color="auto"/>
        <w:right w:val="none" w:sz="0" w:space="0" w:color="auto"/>
      </w:divBdr>
    </w:div>
    <w:div w:id="542401621">
      <w:bodyDiv w:val="1"/>
      <w:marLeft w:val="0"/>
      <w:marRight w:val="0"/>
      <w:marTop w:val="0"/>
      <w:marBottom w:val="0"/>
      <w:divBdr>
        <w:top w:val="none" w:sz="0" w:space="0" w:color="auto"/>
        <w:left w:val="none" w:sz="0" w:space="0" w:color="auto"/>
        <w:bottom w:val="none" w:sz="0" w:space="0" w:color="auto"/>
        <w:right w:val="none" w:sz="0" w:space="0" w:color="auto"/>
      </w:divBdr>
    </w:div>
    <w:div w:id="565149446">
      <w:bodyDiv w:val="1"/>
      <w:marLeft w:val="0"/>
      <w:marRight w:val="0"/>
      <w:marTop w:val="0"/>
      <w:marBottom w:val="0"/>
      <w:divBdr>
        <w:top w:val="none" w:sz="0" w:space="0" w:color="auto"/>
        <w:left w:val="none" w:sz="0" w:space="0" w:color="auto"/>
        <w:bottom w:val="none" w:sz="0" w:space="0" w:color="auto"/>
        <w:right w:val="none" w:sz="0" w:space="0" w:color="auto"/>
      </w:divBdr>
    </w:div>
    <w:div w:id="599414303">
      <w:bodyDiv w:val="1"/>
      <w:marLeft w:val="0"/>
      <w:marRight w:val="0"/>
      <w:marTop w:val="0"/>
      <w:marBottom w:val="0"/>
      <w:divBdr>
        <w:top w:val="none" w:sz="0" w:space="0" w:color="auto"/>
        <w:left w:val="none" w:sz="0" w:space="0" w:color="auto"/>
        <w:bottom w:val="none" w:sz="0" w:space="0" w:color="auto"/>
        <w:right w:val="none" w:sz="0" w:space="0" w:color="auto"/>
      </w:divBdr>
    </w:div>
    <w:div w:id="616644015">
      <w:bodyDiv w:val="1"/>
      <w:marLeft w:val="0"/>
      <w:marRight w:val="0"/>
      <w:marTop w:val="0"/>
      <w:marBottom w:val="0"/>
      <w:divBdr>
        <w:top w:val="none" w:sz="0" w:space="0" w:color="auto"/>
        <w:left w:val="none" w:sz="0" w:space="0" w:color="auto"/>
        <w:bottom w:val="none" w:sz="0" w:space="0" w:color="auto"/>
        <w:right w:val="none" w:sz="0" w:space="0" w:color="auto"/>
      </w:divBdr>
    </w:div>
    <w:div w:id="630862912">
      <w:bodyDiv w:val="1"/>
      <w:marLeft w:val="0"/>
      <w:marRight w:val="0"/>
      <w:marTop w:val="0"/>
      <w:marBottom w:val="0"/>
      <w:divBdr>
        <w:top w:val="none" w:sz="0" w:space="0" w:color="auto"/>
        <w:left w:val="none" w:sz="0" w:space="0" w:color="auto"/>
        <w:bottom w:val="none" w:sz="0" w:space="0" w:color="auto"/>
        <w:right w:val="none" w:sz="0" w:space="0" w:color="auto"/>
      </w:divBdr>
    </w:div>
    <w:div w:id="632833829">
      <w:bodyDiv w:val="1"/>
      <w:marLeft w:val="0"/>
      <w:marRight w:val="0"/>
      <w:marTop w:val="0"/>
      <w:marBottom w:val="0"/>
      <w:divBdr>
        <w:top w:val="none" w:sz="0" w:space="0" w:color="auto"/>
        <w:left w:val="none" w:sz="0" w:space="0" w:color="auto"/>
        <w:bottom w:val="none" w:sz="0" w:space="0" w:color="auto"/>
        <w:right w:val="none" w:sz="0" w:space="0" w:color="auto"/>
      </w:divBdr>
    </w:div>
    <w:div w:id="641276386">
      <w:bodyDiv w:val="1"/>
      <w:marLeft w:val="0"/>
      <w:marRight w:val="0"/>
      <w:marTop w:val="0"/>
      <w:marBottom w:val="0"/>
      <w:divBdr>
        <w:top w:val="none" w:sz="0" w:space="0" w:color="auto"/>
        <w:left w:val="none" w:sz="0" w:space="0" w:color="auto"/>
        <w:bottom w:val="none" w:sz="0" w:space="0" w:color="auto"/>
        <w:right w:val="none" w:sz="0" w:space="0" w:color="auto"/>
      </w:divBdr>
      <w:divsChild>
        <w:div w:id="140199110">
          <w:marLeft w:val="1166"/>
          <w:marRight w:val="0"/>
          <w:marTop w:val="0"/>
          <w:marBottom w:val="0"/>
          <w:divBdr>
            <w:top w:val="none" w:sz="0" w:space="0" w:color="auto"/>
            <w:left w:val="none" w:sz="0" w:space="0" w:color="auto"/>
            <w:bottom w:val="none" w:sz="0" w:space="0" w:color="auto"/>
            <w:right w:val="none" w:sz="0" w:space="0" w:color="auto"/>
          </w:divBdr>
        </w:div>
        <w:div w:id="426468920">
          <w:marLeft w:val="1166"/>
          <w:marRight w:val="0"/>
          <w:marTop w:val="0"/>
          <w:marBottom w:val="0"/>
          <w:divBdr>
            <w:top w:val="none" w:sz="0" w:space="0" w:color="auto"/>
            <w:left w:val="none" w:sz="0" w:space="0" w:color="auto"/>
            <w:bottom w:val="none" w:sz="0" w:space="0" w:color="auto"/>
            <w:right w:val="none" w:sz="0" w:space="0" w:color="auto"/>
          </w:divBdr>
        </w:div>
        <w:div w:id="594748479">
          <w:marLeft w:val="1166"/>
          <w:marRight w:val="0"/>
          <w:marTop w:val="0"/>
          <w:marBottom w:val="0"/>
          <w:divBdr>
            <w:top w:val="none" w:sz="0" w:space="0" w:color="auto"/>
            <w:left w:val="none" w:sz="0" w:space="0" w:color="auto"/>
            <w:bottom w:val="none" w:sz="0" w:space="0" w:color="auto"/>
            <w:right w:val="none" w:sz="0" w:space="0" w:color="auto"/>
          </w:divBdr>
        </w:div>
        <w:div w:id="691151585">
          <w:marLeft w:val="547"/>
          <w:marRight w:val="0"/>
          <w:marTop w:val="0"/>
          <w:marBottom w:val="0"/>
          <w:divBdr>
            <w:top w:val="none" w:sz="0" w:space="0" w:color="auto"/>
            <w:left w:val="none" w:sz="0" w:space="0" w:color="auto"/>
            <w:bottom w:val="none" w:sz="0" w:space="0" w:color="auto"/>
            <w:right w:val="none" w:sz="0" w:space="0" w:color="auto"/>
          </w:divBdr>
        </w:div>
        <w:div w:id="1258909568">
          <w:marLeft w:val="1166"/>
          <w:marRight w:val="0"/>
          <w:marTop w:val="0"/>
          <w:marBottom w:val="0"/>
          <w:divBdr>
            <w:top w:val="none" w:sz="0" w:space="0" w:color="auto"/>
            <w:left w:val="none" w:sz="0" w:space="0" w:color="auto"/>
            <w:bottom w:val="none" w:sz="0" w:space="0" w:color="auto"/>
            <w:right w:val="none" w:sz="0" w:space="0" w:color="auto"/>
          </w:divBdr>
        </w:div>
        <w:div w:id="1283731756">
          <w:marLeft w:val="1166"/>
          <w:marRight w:val="0"/>
          <w:marTop w:val="0"/>
          <w:marBottom w:val="0"/>
          <w:divBdr>
            <w:top w:val="none" w:sz="0" w:space="0" w:color="auto"/>
            <w:left w:val="none" w:sz="0" w:space="0" w:color="auto"/>
            <w:bottom w:val="none" w:sz="0" w:space="0" w:color="auto"/>
            <w:right w:val="none" w:sz="0" w:space="0" w:color="auto"/>
          </w:divBdr>
        </w:div>
        <w:div w:id="2064330421">
          <w:marLeft w:val="1166"/>
          <w:marRight w:val="0"/>
          <w:marTop w:val="0"/>
          <w:marBottom w:val="0"/>
          <w:divBdr>
            <w:top w:val="none" w:sz="0" w:space="0" w:color="auto"/>
            <w:left w:val="none" w:sz="0" w:space="0" w:color="auto"/>
            <w:bottom w:val="none" w:sz="0" w:space="0" w:color="auto"/>
            <w:right w:val="none" w:sz="0" w:space="0" w:color="auto"/>
          </w:divBdr>
        </w:div>
      </w:divsChild>
    </w:div>
    <w:div w:id="659846057">
      <w:bodyDiv w:val="1"/>
      <w:marLeft w:val="0"/>
      <w:marRight w:val="0"/>
      <w:marTop w:val="0"/>
      <w:marBottom w:val="0"/>
      <w:divBdr>
        <w:top w:val="none" w:sz="0" w:space="0" w:color="auto"/>
        <w:left w:val="none" w:sz="0" w:space="0" w:color="auto"/>
        <w:bottom w:val="none" w:sz="0" w:space="0" w:color="auto"/>
        <w:right w:val="none" w:sz="0" w:space="0" w:color="auto"/>
      </w:divBdr>
      <w:divsChild>
        <w:div w:id="170529402">
          <w:marLeft w:val="0"/>
          <w:marRight w:val="0"/>
          <w:marTop w:val="0"/>
          <w:marBottom w:val="0"/>
          <w:divBdr>
            <w:top w:val="none" w:sz="0" w:space="0" w:color="auto"/>
            <w:left w:val="none" w:sz="0" w:space="0" w:color="auto"/>
            <w:bottom w:val="none" w:sz="0" w:space="0" w:color="auto"/>
            <w:right w:val="none" w:sz="0" w:space="0" w:color="auto"/>
          </w:divBdr>
        </w:div>
        <w:div w:id="1590507508">
          <w:marLeft w:val="0"/>
          <w:marRight w:val="0"/>
          <w:marTop w:val="0"/>
          <w:marBottom w:val="0"/>
          <w:divBdr>
            <w:top w:val="none" w:sz="0" w:space="0" w:color="auto"/>
            <w:left w:val="none" w:sz="0" w:space="0" w:color="auto"/>
            <w:bottom w:val="none" w:sz="0" w:space="0" w:color="auto"/>
            <w:right w:val="none" w:sz="0" w:space="0" w:color="auto"/>
          </w:divBdr>
        </w:div>
      </w:divsChild>
    </w:div>
    <w:div w:id="660623970">
      <w:bodyDiv w:val="1"/>
      <w:marLeft w:val="0"/>
      <w:marRight w:val="0"/>
      <w:marTop w:val="0"/>
      <w:marBottom w:val="0"/>
      <w:divBdr>
        <w:top w:val="none" w:sz="0" w:space="0" w:color="auto"/>
        <w:left w:val="none" w:sz="0" w:space="0" w:color="auto"/>
        <w:bottom w:val="none" w:sz="0" w:space="0" w:color="auto"/>
        <w:right w:val="none" w:sz="0" w:space="0" w:color="auto"/>
      </w:divBdr>
    </w:div>
    <w:div w:id="665984109">
      <w:bodyDiv w:val="1"/>
      <w:marLeft w:val="0"/>
      <w:marRight w:val="0"/>
      <w:marTop w:val="0"/>
      <w:marBottom w:val="0"/>
      <w:divBdr>
        <w:top w:val="none" w:sz="0" w:space="0" w:color="auto"/>
        <w:left w:val="none" w:sz="0" w:space="0" w:color="auto"/>
        <w:bottom w:val="none" w:sz="0" w:space="0" w:color="auto"/>
        <w:right w:val="none" w:sz="0" w:space="0" w:color="auto"/>
      </w:divBdr>
    </w:div>
    <w:div w:id="667170262">
      <w:bodyDiv w:val="1"/>
      <w:marLeft w:val="0"/>
      <w:marRight w:val="0"/>
      <w:marTop w:val="0"/>
      <w:marBottom w:val="0"/>
      <w:divBdr>
        <w:top w:val="none" w:sz="0" w:space="0" w:color="auto"/>
        <w:left w:val="none" w:sz="0" w:space="0" w:color="auto"/>
        <w:bottom w:val="none" w:sz="0" w:space="0" w:color="auto"/>
        <w:right w:val="none" w:sz="0" w:space="0" w:color="auto"/>
      </w:divBdr>
    </w:div>
    <w:div w:id="672495301">
      <w:bodyDiv w:val="1"/>
      <w:marLeft w:val="0"/>
      <w:marRight w:val="0"/>
      <w:marTop w:val="0"/>
      <w:marBottom w:val="0"/>
      <w:divBdr>
        <w:top w:val="none" w:sz="0" w:space="0" w:color="auto"/>
        <w:left w:val="none" w:sz="0" w:space="0" w:color="auto"/>
        <w:bottom w:val="none" w:sz="0" w:space="0" w:color="auto"/>
        <w:right w:val="none" w:sz="0" w:space="0" w:color="auto"/>
      </w:divBdr>
    </w:div>
    <w:div w:id="674572391">
      <w:bodyDiv w:val="1"/>
      <w:marLeft w:val="0"/>
      <w:marRight w:val="0"/>
      <w:marTop w:val="0"/>
      <w:marBottom w:val="0"/>
      <w:divBdr>
        <w:top w:val="none" w:sz="0" w:space="0" w:color="auto"/>
        <w:left w:val="none" w:sz="0" w:space="0" w:color="auto"/>
        <w:bottom w:val="none" w:sz="0" w:space="0" w:color="auto"/>
        <w:right w:val="none" w:sz="0" w:space="0" w:color="auto"/>
      </w:divBdr>
    </w:div>
    <w:div w:id="688025290">
      <w:bodyDiv w:val="1"/>
      <w:marLeft w:val="0"/>
      <w:marRight w:val="0"/>
      <w:marTop w:val="0"/>
      <w:marBottom w:val="0"/>
      <w:divBdr>
        <w:top w:val="none" w:sz="0" w:space="0" w:color="auto"/>
        <w:left w:val="none" w:sz="0" w:space="0" w:color="auto"/>
        <w:bottom w:val="none" w:sz="0" w:space="0" w:color="auto"/>
        <w:right w:val="none" w:sz="0" w:space="0" w:color="auto"/>
      </w:divBdr>
    </w:div>
    <w:div w:id="753748895">
      <w:bodyDiv w:val="1"/>
      <w:marLeft w:val="0"/>
      <w:marRight w:val="0"/>
      <w:marTop w:val="0"/>
      <w:marBottom w:val="0"/>
      <w:divBdr>
        <w:top w:val="none" w:sz="0" w:space="0" w:color="auto"/>
        <w:left w:val="none" w:sz="0" w:space="0" w:color="auto"/>
        <w:bottom w:val="none" w:sz="0" w:space="0" w:color="auto"/>
        <w:right w:val="none" w:sz="0" w:space="0" w:color="auto"/>
      </w:divBdr>
    </w:div>
    <w:div w:id="755787623">
      <w:bodyDiv w:val="1"/>
      <w:marLeft w:val="0"/>
      <w:marRight w:val="0"/>
      <w:marTop w:val="0"/>
      <w:marBottom w:val="0"/>
      <w:divBdr>
        <w:top w:val="none" w:sz="0" w:space="0" w:color="auto"/>
        <w:left w:val="none" w:sz="0" w:space="0" w:color="auto"/>
        <w:bottom w:val="none" w:sz="0" w:space="0" w:color="auto"/>
        <w:right w:val="none" w:sz="0" w:space="0" w:color="auto"/>
      </w:divBdr>
      <w:divsChild>
        <w:div w:id="19741286">
          <w:marLeft w:val="547"/>
          <w:marRight w:val="0"/>
          <w:marTop w:val="0"/>
          <w:marBottom w:val="0"/>
          <w:divBdr>
            <w:top w:val="none" w:sz="0" w:space="0" w:color="auto"/>
            <w:left w:val="none" w:sz="0" w:space="0" w:color="auto"/>
            <w:bottom w:val="none" w:sz="0" w:space="0" w:color="auto"/>
            <w:right w:val="none" w:sz="0" w:space="0" w:color="auto"/>
          </w:divBdr>
        </w:div>
        <w:div w:id="972101765">
          <w:marLeft w:val="547"/>
          <w:marRight w:val="0"/>
          <w:marTop w:val="0"/>
          <w:marBottom w:val="0"/>
          <w:divBdr>
            <w:top w:val="none" w:sz="0" w:space="0" w:color="auto"/>
            <w:left w:val="none" w:sz="0" w:space="0" w:color="auto"/>
            <w:bottom w:val="none" w:sz="0" w:space="0" w:color="auto"/>
            <w:right w:val="none" w:sz="0" w:space="0" w:color="auto"/>
          </w:divBdr>
        </w:div>
      </w:divsChild>
    </w:div>
    <w:div w:id="755981123">
      <w:bodyDiv w:val="1"/>
      <w:marLeft w:val="0"/>
      <w:marRight w:val="0"/>
      <w:marTop w:val="0"/>
      <w:marBottom w:val="0"/>
      <w:divBdr>
        <w:top w:val="none" w:sz="0" w:space="0" w:color="auto"/>
        <w:left w:val="none" w:sz="0" w:space="0" w:color="auto"/>
        <w:bottom w:val="none" w:sz="0" w:space="0" w:color="auto"/>
        <w:right w:val="none" w:sz="0" w:space="0" w:color="auto"/>
      </w:divBdr>
    </w:div>
    <w:div w:id="761534424">
      <w:bodyDiv w:val="1"/>
      <w:marLeft w:val="0"/>
      <w:marRight w:val="0"/>
      <w:marTop w:val="0"/>
      <w:marBottom w:val="0"/>
      <w:divBdr>
        <w:top w:val="none" w:sz="0" w:space="0" w:color="auto"/>
        <w:left w:val="none" w:sz="0" w:space="0" w:color="auto"/>
        <w:bottom w:val="none" w:sz="0" w:space="0" w:color="auto"/>
        <w:right w:val="none" w:sz="0" w:space="0" w:color="auto"/>
      </w:divBdr>
    </w:div>
    <w:div w:id="763308810">
      <w:bodyDiv w:val="1"/>
      <w:marLeft w:val="0"/>
      <w:marRight w:val="0"/>
      <w:marTop w:val="0"/>
      <w:marBottom w:val="0"/>
      <w:divBdr>
        <w:top w:val="none" w:sz="0" w:space="0" w:color="auto"/>
        <w:left w:val="none" w:sz="0" w:space="0" w:color="auto"/>
        <w:bottom w:val="none" w:sz="0" w:space="0" w:color="auto"/>
        <w:right w:val="none" w:sz="0" w:space="0" w:color="auto"/>
      </w:divBdr>
    </w:div>
    <w:div w:id="767626881">
      <w:bodyDiv w:val="1"/>
      <w:marLeft w:val="0"/>
      <w:marRight w:val="0"/>
      <w:marTop w:val="0"/>
      <w:marBottom w:val="0"/>
      <w:divBdr>
        <w:top w:val="none" w:sz="0" w:space="0" w:color="auto"/>
        <w:left w:val="none" w:sz="0" w:space="0" w:color="auto"/>
        <w:bottom w:val="none" w:sz="0" w:space="0" w:color="auto"/>
        <w:right w:val="none" w:sz="0" w:space="0" w:color="auto"/>
      </w:divBdr>
    </w:div>
    <w:div w:id="768235362">
      <w:bodyDiv w:val="1"/>
      <w:marLeft w:val="0"/>
      <w:marRight w:val="0"/>
      <w:marTop w:val="0"/>
      <w:marBottom w:val="0"/>
      <w:divBdr>
        <w:top w:val="none" w:sz="0" w:space="0" w:color="auto"/>
        <w:left w:val="none" w:sz="0" w:space="0" w:color="auto"/>
        <w:bottom w:val="none" w:sz="0" w:space="0" w:color="auto"/>
        <w:right w:val="none" w:sz="0" w:space="0" w:color="auto"/>
      </w:divBdr>
    </w:div>
    <w:div w:id="775252335">
      <w:bodyDiv w:val="1"/>
      <w:marLeft w:val="0"/>
      <w:marRight w:val="0"/>
      <w:marTop w:val="0"/>
      <w:marBottom w:val="0"/>
      <w:divBdr>
        <w:top w:val="none" w:sz="0" w:space="0" w:color="auto"/>
        <w:left w:val="none" w:sz="0" w:space="0" w:color="auto"/>
        <w:bottom w:val="none" w:sz="0" w:space="0" w:color="auto"/>
        <w:right w:val="none" w:sz="0" w:space="0" w:color="auto"/>
      </w:divBdr>
    </w:div>
    <w:div w:id="777600237">
      <w:bodyDiv w:val="1"/>
      <w:marLeft w:val="0"/>
      <w:marRight w:val="0"/>
      <w:marTop w:val="0"/>
      <w:marBottom w:val="0"/>
      <w:divBdr>
        <w:top w:val="none" w:sz="0" w:space="0" w:color="auto"/>
        <w:left w:val="none" w:sz="0" w:space="0" w:color="auto"/>
        <w:bottom w:val="none" w:sz="0" w:space="0" w:color="auto"/>
        <w:right w:val="none" w:sz="0" w:space="0" w:color="auto"/>
      </w:divBdr>
    </w:div>
    <w:div w:id="777606186">
      <w:bodyDiv w:val="1"/>
      <w:marLeft w:val="0"/>
      <w:marRight w:val="0"/>
      <w:marTop w:val="0"/>
      <w:marBottom w:val="0"/>
      <w:divBdr>
        <w:top w:val="none" w:sz="0" w:space="0" w:color="auto"/>
        <w:left w:val="none" w:sz="0" w:space="0" w:color="auto"/>
        <w:bottom w:val="none" w:sz="0" w:space="0" w:color="auto"/>
        <w:right w:val="none" w:sz="0" w:space="0" w:color="auto"/>
      </w:divBdr>
    </w:div>
    <w:div w:id="797913768">
      <w:bodyDiv w:val="1"/>
      <w:marLeft w:val="0"/>
      <w:marRight w:val="0"/>
      <w:marTop w:val="0"/>
      <w:marBottom w:val="0"/>
      <w:divBdr>
        <w:top w:val="none" w:sz="0" w:space="0" w:color="auto"/>
        <w:left w:val="none" w:sz="0" w:space="0" w:color="auto"/>
        <w:bottom w:val="none" w:sz="0" w:space="0" w:color="auto"/>
        <w:right w:val="none" w:sz="0" w:space="0" w:color="auto"/>
      </w:divBdr>
    </w:div>
    <w:div w:id="810098765">
      <w:bodyDiv w:val="1"/>
      <w:marLeft w:val="0"/>
      <w:marRight w:val="0"/>
      <w:marTop w:val="0"/>
      <w:marBottom w:val="0"/>
      <w:divBdr>
        <w:top w:val="none" w:sz="0" w:space="0" w:color="auto"/>
        <w:left w:val="none" w:sz="0" w:space="0" w:color="auto"/>
        <w:bottom w:val="none" w:sz="0" w:space="0" w:color="auto"/>
        <w:right w:val="none" w:sz="0" w:space="0" w:color="auto"/>
      </w:divBdr>
    </w:div>
    <w:div w:id="811867336">
      <w:bodyDiv w:val="1"/>
      <w:marLeft w:val="0"/>
      <w:marRight w:val="0"/>
      <w:marTop w:val="0"/>
      <w:marBottom w:val="0"/>
      <w:divBdr>
        <w:top w:val="none" w:sz="0" w:space="0" w:color="auto"/>
        <w:left w:val="none" w:sz="0" w:space="0" w:color="auto"/>
        <w:bottom w:val="none" w:sz="0" w:space="0" w:color="auto"/>
        <w:right w:val="none" w:sz="0" w:space="0" w:color="auto"/>
      </w:divBdr>
    </w:div>
    <w:div w:id="812985523">
      <w:bodyDiv w:val="1"/>
      <w:marLeft w:val="0"/>
      <w:marRight w:val="0"/>
      <w:marTop w:val="0"/>
      <w:marBottom w:val="0"/>
      <w:divBdr>
        <w:top w:val="none" w:sz="0" w:space="0" w:color="auto"/>
        <w:left w:val="none" w:sz="0" w:space="0" w:color="auto"/>
        <w:bottom w:val="none" w:sz="0" w:space="0" w:color="auto"/>
        <w:right w:val="none" w:sz="0" w:space="0" w:color="auto"/>
      </w:divBdr>
    </w:div>
    <w:div w:id="832722519">
      <w:bodyDiv w:val="1"/>
      <w:marLeft w:val="0"/>
      <w:marRight w:val="0"/>
      <w:marTop w:val="0"/>
      <w:marBottom w:val="0"/>
      <w:divBdr>
        <w:top w:val="none" w:sz="0" w:space="0" w:color="auto"/>
        <w:left w:val="none" w:sz="0" w:space="0" w:color="auto"/>
        <w:bottom w:val="none" w:sz="0" w:space="0" w:color="auto"/>
        <w:right w:val="none" w:sz="0" w:space="0" w:color="auto"/>
      </w:divBdr>
      <w:divsChild>
        <w:div w:id="767777706">
          <w:marLeft w:val="0"/>
          <w:marRight w:val="0"/>
          <w:marTop w:val="0"/>
          <w:marBottom w:val="0"/>
          <w:divBdr>
            <w:top w:val="none" w:sz="0" w:space="0" w:color="auto"/>
            <w:left w:val="none" w:sz="0" w:space="0" w:color="auto"/>
            <w:bottom w:val="none" w:sz="0" w:space="0" w:color="auto"/>
            <w:right w:val="none" w:sz="0" w:space="0" w:color="auto"/>
          </w:divBdr>
        </w:div>
      </w:divsChild>
    </w:div>
    <w:div w:id="835725512">
      <w:bodyDiv w:val="1"/>
      <w:marLeft w:val="0"/>
      <w:marRight w:val="0"/>
      <w:marTop w:val="0"/>
      <w:marBottom w:val="0"/>
      <w:divBdr>
        <w:top w:val="none" w:sz="0" w:space="0" w:color="auto"/>
        <w:left w:val="none" w:sz="0" w:space="0" w:color="auto"/>
        <w:bottom w:val="none" w:sz="0" w:space="0" w:color="auto"/>
        <w:right w:val="none" w:sz="0" w:space="0" w:color="auto"/>
      </w:divBdr>
      <w:divsChild>
        <w:div w:id="1402022482">
          <w:marLeft w:val="547"/>
          <w:marRight w:val="0"/>
          <w:marTop w:val="0"/>
          <w:marBottom w:val="0"/>
          <w:divBdr>
            <w:top w:val="none" w:sz="0" w:space="0" w:color="auto"/>
            <w:left w:val="none" w:sz="0" w:space="0" w:color="auto"/>
            <w:bottom w:val="none" w:sz="0" w:space="0" w:color="auto"/>
            <w:right w:val="none" w:sz="0" w:space="0" w:color="auto"/>
          </w:divBdr>
        </w:div>
      </w:divsChild>
    </w:div>
    <w:div w:id="857618210">
      <w:bodyDiv w:val="1"/>
      <w:marLeft w:val="0"/>
      <w:marRight w:val="0"/>
      <w:marTop w:val="0"/>
      <w:marBottom w:val="0"/>
      <w:divBdr>
        <w:top w:val="none" w:sz="0" w:space="0" w:color="auto"/>
        <w:left w:val="none" w:sz="0" w:space="0" w:color="auto"/>
        <w:bottom w:val="none" w:sz="0" w:space="0" w:color="auto"/>
        <w:right w:val="none" w:sz="0" w:space="0" w:color="auto"/>
      </w:divBdr>
    </w:div>
    <w:div w:id="860703427">
      <w:bodyDiv w:val="1"/>
      <w:marLeft w:val="0"/>
      <w:marRight w:val="0"/>
      <w:marTop w:val="0"/>
      <w:marBottom w:val="0"/>
      <w:divBdr>
        <w:top w:val="none" w:sz="0" w:space="0" w:color="auto"/>
        <w:left w:val="none" w:sz="0" w:space="0" w:color="auto"/>
        <w:bottom w:val="none" w:sz="0" w:space="0" w:color="auto"/>
        <w:right w:val="none" w:sz="0" w:space="0" w:color="auto"/>
      </w:divBdr>
      <w:divsChild>
        <w:div w:id="22023640">
          <w:blockQuote w:val="1"/>
          <w:marLeft w:val="0"/>
          <w:marRight w:val="720"/>
          <w:marTop w:val="100"/>
          <w:marBottom w:val="100"/>
          <w:divBdr>
            <w:top w:val="none" w:sz="0" w:space="0" w:color="auto"/>
            <w:left w:val="single" w:sz="6" w:space="8" w:color="0000FF"/>
            <w:bottom w:val="none" w:sz="0" w:space="0" w:color="auto"/>
            <w:right w:val="none" w:sz="0" w:space="0" w:color="auto"/>
          </w:divBdr>
          <w:divsChild>
            <w:div w:id="8516035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62210019">
      <w:bodyDiv w:val="1"/>
      <w:marLeft w:val="0"/>
      <w:marRight w:val="0"/>
      <w:marTop w:val="0"/>
      <w:marBottom w:val="0"/>
      <w:divBdr>
        <w:top w:val="none" w:sz="0" w:space="0" w:color="auto"/>
        <w:left w:val="none" w:sz="0" w:space="0" w:color="auto"/>
        <w:bottom w:val="none" w:sz="0" w:space="0" w:color="auto"/>
        <w:right w:val="none" w:sz="0" w:space="0" w:color="auto"/>
      </w:divBdr>
    </w:div>
    <w:div w:id="874656803">
      <w:bodyDiv w:val="1"/>
      <w:marLeft w:val="0"/>
      <w:marRight w:val="0"/>
      <w:marTop w:val="0"/>
      <w:marBottom w:val="0"/>
      <w:divBdr>
        <w:top w:val="none" w:sz="0" w:space="0" w:color="auto"/>
        <w:left w:val="none" w:sz="0" w:space="0" w:color="auto"/>
        <w:bottom w:val="none" w:sz="0" w:space="0" w:color="auto"/>
        <w:right w:val="none" w:sz="0" w:space="0" w:color="auto"/>
      </w:divBdr>
    </w:div>
    <w:div w:id="916011150">
      <w:bodyDiv w:val="1"/>
      <w:marLeft w:val="0"/>
      <w:marRight w:val="0"/>
      <w:marTop w:val="0"/>
      <w:marBottom w:val="0"/>
      <w:divBdr>
        <w:top w:val="none" w:sz="0" w:space="0" w:color="auto"/>
        <w:left w:val="none" w:sz="0" w:space="0" w:color="auto"/>
        <w:bottom w:val="none" w:sz="0" w:space="0" w:color="auto"/>
        <w:right w:val="none" w:sz="0" w:space="0" w:color="auto"/>
      </w:divBdr>
    </w:div>
    <w:div w:id="929893611">
      <w:bodyDiv w:val="1"/>
      <w:marLeft w:val="0"/>
      <w:marRight w:val="0"/>
      <w:marTop w:val="0"/>
      <w:marBottom w:val="0"/>
      <w:divBdr>
        <w:top w:val="none" w:sz="0" w:space="0" w:color="auto"/>
        <w:left w:val="none" w:sz="0" w:space="0" w:color="auto"/>
        <w:bottom w:val="none" w:sz="0" w:space="0" w:color="auto"/>
        <w:right w:val="none" w:sz="0" w:space="0" w:color="auto"/>
      </w:divBdr>
    </w:div>
    <w:div w:id="965701386">
      <w:bodyDiv w:val="1"/>
      <w:marLeft w:val="0"/>
      <w:marRight w:val="0"/>
      <w:marTop w:val="0"/>
      <w:marBottom w:val="0"/>
      <w:divBdr>
        <w:top w:val="none" w:sz="0" w:space="0" w:color="auto"/>
        <w:left w:val="none" w:sz="0" w:space="0" w:color="auto"/>
        <w:bottom w:val="none" w:sz="0" w:space="0" w:color="auto"/>
        <w:right w:val="none" w:sz="0" w:space="0" w:color="auto"/>
      </w:divBdr>
    </w:div>
    <w:div w:id="965770841">
      <w:bodyDiv w:val="1"/>
      <w:marLeft w:val="0"/>
      <w:marRight w:val="0"/>
      <w:marTop w:val="0"/>
      <w:marBottom w:val="0"/>
      <w:divBdr>
        <w:top w:val="none" w:sz="0" w:space="0" w:color="auto"/>
        <w:left w:val="none" w:sz="0" w:space="0" w:color="auto"/>
        <w:bottom w:val="none" w:sz="0" w:space="0" w:color="auto"/>
        <w:right w:val="none" w:sz="0" w:space="0" w:color="auto"/>
      </w:divBdr>
      <w:divsChild>
        <w:div w:id="1582518853">
          <w:marLeft w:val="547"/>
          <w:marRight w:val="0"/>
          <w:marTop w:val="0"/>
          <w:marBottom w:val="0"/>
          <w:divBdr>
            <w:top w:val="none" w:sz="0" w:space="0" w:color="auto"/>
            <w:left w:val="none" w:sz="0" w:space="0" w:color="auto"/>
            <w:bottom w:val="none" w:sz="0" w:space="0" w:color="auto"/>
            <w:right w:val="none" w:sz="0" w:space="0" w:color="auto"/>
          </w:divBdr>
        </w:div>
      </w:divsChild>
    </w:div>
    <w:div w:id="971790904">
      <w:bodyDiv w:val="1"/>
      <w:marLeft w:val="0"/>
      <w:marRight w:val="0"/>
      <w:marTop w:val="0"/>
      <w:marBottom w:val="0"/>
      <w:divBdr>
        <w:top w:val="none" w:sz="0" w:space="0" w:color="auto"/>
        <w:left w:val="none" w:sz="0" w:space="0" w:color="auto"/>
        <w:bottom w:val="none" w:sz="0" w:space="0" w:color="auto"/>
        <w:right w:val="none" w:sz="0" w:space="0" w:color="auto"/>
      </w:divBdr>
    </w:div>
    <w:div w:id="977881830">
      <w:bodyDiv w:val="1"/>
      <w:marLeft w:val="0"/>
      <w:marRight w:val="0"/>
      <w:marTop w:val="0"/>
      <w:marBottom w:val="0"/>
      <w:divBdr>
        <w:top w:val="none" w:sz="0" w:space="0" w:color="auto"/>
        <w:left w:val="none" w:sz="0" w:space="0" w:color="auto"/>
        <w:bottom w:val="none" w:sz="0" w:space="0" w:color="auto"/>
        <w:right w:val="none" w:sz="0" w:space="0" w:color="auto"/>
      </w:divBdr>
    </w:div>
    <w:div w:id="992368583">
      <w:bodyDiv w:val="1"/>
      <w:marLeft w:val="0"/>
      <w:marRight w:val="0"/>
      <w:marTop w:val="0"/>
      <w:marBottom w:val="0"/>
      <w:divBdr>
        <w:top w:val="none" w:sz="0" w:space="0" w:color="auto"/>
        <w:left w:val="none" w:sz="0" w:space="0" w:color="auto"/>
        <w:bottom w:val="none" w:sz="0" w:space="0" w:color="auto"/>
        <w:right w:val="none" w:sz="0" w:space="0" w:color="auto"/>
      </w:divBdr>
    </w:div>
    <w:div w:id="996691834">
      <w:bodyDiv w:val="1"/>
      <w:marLeft w:val="0"/>
      <w:marRight w:val="0"/>
      <w:marTop w:val="0"/>
      <w:marBottom w:val="0"/>
      <w:divBdr>
        <w:top w:val="none" w:sz="0" w:space="0" w:color="auto"/>
        <w:left w:val="none" w:sz="0" w:space="0" w:color="auto"/>
        <w:bottom w:val="none" w:sz="0" w:space="0" w:color="auto"/>
        <w:right w:val="none" w:sz="0" w:space="0" w:color="auto"/>
      </w:divBdr>
    </w:div>
    <w:div w:id="1026442927">
      <w:bodyDiv w:val="1"/>
      <w:marLeft w:val="0"/>
      <w:marRight w:val="0"/>
      <w:marTop w:val="0"/>
      <w:marBottom w:val="0"/>
      <w:divBdr>
        <w:top w:val="none" w:sz="0" w:space="0" w:color="auto"/>
        <w:left w:val="none" w:sz="0" w:space="0" w:color="auto"/>
        <w:bottom w:val="none" w:sz="0" w:space="0" w:color="auto"/>
        <w:right w:val="none" w:sz="0" w:space="0" w:color="auto"/>
      </w:divBdr>
    </w:div>
    <w:div w:id="1054039370">
      <w:bodyDiv w:val="1"/>
      <w:marLeft w:val="0"/>
      <w:marRight w:val="0"/>
      <w:marTop w:val="0"/>
      <w:marBottom w:val="0"/>
      <w:divBdr>
        <w:top w:val="none" w:sz="0" w:space="0" w:color="auto"/>
        <w:left w:val="none" w:sz="0" w:space="0" w:color="auto"/>
        <w:bottom w:val="none" w:sz="0" w:space="0" w:color="auto"/>
        <w:right w:val="none" w:sz="0" w:space="0" w:color="auto"/>
      </w:divBdr>
    </w:div>
    <w:div w:id="1063140975">
      <w:bodyDiv w:val="1"/>
      <w:marLeft w:val="0"/>
      <w:marRight w:val="0"/>
      <w:marTop w:val="0"/>
      <w:marBottom w:val="0"/>
      <w:divBdr>
        <w:top w:val="none" w:sz="0" w:space="0" w:color="auto"/>
        <w:left w:val="none" w:sz="0" w:space="0" w:color="auto"/>
        <w:bottom w:val="none" w:sz="0" w:space="0" w:color="auto"/>
        <w:right w:val="none" w:sz="0" w:space="0" w:color="auto"/>
      </w:divBdr>
    </w:div>
    <w:div w:id="1089501329">
      <w:bodyDiv w:val="1"/>
      <w:marLeft w:val="0"/>
      <w:marRight w:val="0"/>
      <w:marTop w:val="0"/>
      <w:marBottom w:val="0"/>
      <w:divBdr>
        <w:top w:val="none" w:sz="0" w:space="0" w:color="auto"/>
        <w:left w:val="none" w:sz="0" w:space="0" w:color="auto"/>
        <w:bottom w:val="none" w:sz="0" w:space="0" w:color="auto"/>
        <w:right w:val="none" w:sz="0" w:space="0" w:color="auto"/>
      </w:divBdr>
    </w:div>
    <w:div w:id="1105468391">
      <w:bodyDiv w:val="1"/>
      <w:marLeft w:val="0"/>
      <w:marRight w:val="0"/>
      <w:marTop w:val="0"/>
      <w:marBottom w:val="0"/>
      <w:divBdr>
        <w:top w:val="none" w:sz="0" w:space="0" w:color="auto"/>
        <w:left w:val="none" w:sz="0" w:space="0" w:color="auto"/>
        <w:bottom w:val="none" w:sz="0" w:space="0" w:color="auto"/>
        <w:right w:val="none" w:sz="0" w:space="0" w:color="auto"/>
      </w:divBdr>
    </w:div>
    <w:div w:id="1124008354">
      <w:bodyDiv w:val="1"/>
      <w:marLeft w:val="0"/>
      <w:marRight w:val="0"/>
      <w:marTop w:val="0"/>
      <w:marBottom w:val="0"/>
      <w:divBdr>
        <w:top w:val="none" w:sz="0" w:space="0" w:color="auto"/>
        <w:left w:val="none" w:sz="0" w:space="0" w:color="auto"/>
        <w:bottom w:val="none" w:sz="0" w:space="0" w:color="auto"/>
        <w:right w:val="none" w:sz="0" w:space="0" w:color="auto"/>
      </w:divBdr>
    </w:div>
    <w:div w:id="1131484537">
      <w:bodyDiv w:val="1"/>
      <w:marLeft w:val="0"/>
      <w:marRight w:val="0"/>
      <w:marTop w:val="0"/>
      <w:marBottom w:val="0"/>
      <w:divBdr>
        <w:top w:val="none" w:sz="0" w:space="0" w:color="auto"/>
        <w:left w:val="none" w:sz="0" w:space="0" w:color="auto"/>
        <w:bottom w:val="none" w:sz="0" w:space="0" w:color="auto"/>
        <w:right w:val="none" w:sz="0" w:space="0" w:color="auto"/>
      </w:divBdr>
    </w:div>
    <w:div w:id="1163206803">
      <w:bodyDiv w:val="1"/>
      <w:marLeft w:val="0"/>
      <w:marRight w:val="0"/>
      <w:marTop w:val="0"/>
      <w:marBottom w:val="0"/>
      <w:divBdr>
        <w:top w:val="none" w:sz="0" w:space="0" w:color="auto"/>
        <w:left w:val="none" w:sz="0" w:space="0" w:color="auto"/>
        <w:bottom w:val="none" w:sz="0" w:space="0" w:color="auto"/>
        <w:right w:val="none" w:sz="0" w:space="0" w:color="auto"/>
      </w:divBdr>
    </w:div>
    <w:div w:id="1177385291">
      <w:bodyDiv w:val="1"/>
      <w:marLeft w:val="0"/>
      <w:marRight w:val="0"/>
      <w:marTop w:val="0"/>
      <w:marBottom w:val="0"/>
      <w:divBdr>
        <w:top w:val="none" w:sz="0" w:space="0" w:color="auto"/>
        <w:left w:val="none" w:sz="0" w:space="0" w:color="auto"/>
        <w:bottom w:val="none" w:sz="0" w:space="0" w:color="auto"/>
        <w:right w:val="none" w:sz="0" w:space="0" w:color="auto"/>
      </w:divBdr>
    </w:div>
    <w:div w:id="1215240068">
      <w:bodyDiv w:val="1"/>
      <w:marLeft w:val="0"/>
      <w:marRight w:val="0"/>
      <w:marTop w:val="0"/>
      <w:marBottom w:val="0"/>
      <w:divBdr>
        <w:top w:val="none" w:sz="0" w:space="0" w:color="auto"/>
        <w:left w:val="none" w:sz="0" w:space="0" w:color="auto"/>
        <w:bottom w:val="none" w:sz="0" w:space="0" w:color="auto"/>
        <w:right w:val="none" w:sz="0" w:space="0" w:color="auto"/>
      </w:divBdr>
    </w:div>
    <w:div w:id="1224415521">
      <w:bodyDiv w:val="1"/>
      <w:marLeft w:val="0"/>
      <w:marRight w:val="0"/>
      <w:marTop w:val="0"/>
      <w:marBottom w:val="0"/>
      <w:divBdr>
        <w:top w:val="none" w:sz="0" w:space="0" w:color="auto"/>
        <w:left w:val="none" w:sz="0" w:space="0" w:color="auto"/>
        <w:bottom w:val="none" w:sz="0" w:space="0" w:color="auto"/>
        <w:right w:val="none" w:sz="0" w:space="0" w:color="auto"/>
      </w:divBdr>
    </w:div>
    <w:div w:id="1241062820">
      <w:bodyDiv w:val="1"/>
      <w:marLeft w:val="0"/>
      <w:marRight w:val="0"/>
      <w:marTop w:val="0"/>
      <w:marBottom w:val="0"/>
      <w:divBdr>
        <w:top w:val="none" w:sz="0" w:space="0" w:color="auto"/>
        <w:left w:val="none" w:sz="0" w:space="0" w:color="auto"/>
        <w:bottom w:val="none" w:sz="0" w:space="0" w:color="auto"/>
        <w:right w:val="none" w:sz="0" w:space="0" w:color="auto"/>
      </w:divBdr>
    </w:div>
    <w:div w:id="1255165031">
      <w:bodyDiv w:val="1"/>
      <w:marLeft w:val="0"/>
      <w:marRight w:val="0"/>
      <w:marTop w:val="0"/>
      <w:marBottom w:val="0"/>
      <w:divBdr>
        <w:top w:val="none" w:sz="0" w:space="0" w:color="auto"/>
        <w:left w:val="none" w:sz="0" w:space="0" w:color="auto"/>
        <w:bottom w:val="none" w:sz="0" w:space="0" w:color="auto"/>
        <w:right w:val="none" w:sz="0" w:space="0" w:color="auto"/>
      </w:divBdr>
    </w:div>
    <w:div w:id="1262911269">
      <w:bodyDiv w:val="1"/>
      <w:marLeft w:val="0"/>
      <w:marRight w:val="0"/>
      <w:marTop w:val="0"/>
      <w:marBottom w:val="0"/>
      <w:divBdr>
        <w:top w:val="none" w:sz="0" w:space="0" w:color="auto"/>
        <w:left w:val="none" w:sz="0" w:space="0" w:color="auto"/>
        <w:bottom w:val="none" w:sz="0" w:space="0" w:color="auto"/>
        <w:right w:val="none" w:sz="0" w:space="0" w:color="auto"/>
      </w:divBdr>
    </w:div>
    <w:div w:id="1265383221">
      <w:bodyDiv w:val="1"/>
      <w:marLeft w:val="0"/>
      <w:marRight w:val="0"/>
      <w:marTop w:val="0"/>
      <w:marBottom w:val="0"/>
      <w:divBdr>
        <w:top w:val="none" w:sz="0" w:space="0" w:color="auto"/>
        <w:left w:val="none" w:sz="0" w:space="0" w:color="auto"/>
        <w:bottom w:val="none" w:sz="0" w:space="0" w:color="auto"/>
        <w:right w:val="none" w:sz="0" w:space="0" w:color="auto"/>
      </w:divBdr>
    </w:div>
    <w:div w:id="1287348679">
      <w:bodyDiv w:val="1"/>
      <w:marLeft w:val="0"/>
      <w:marRight w:val="0"/>
      <w:marTop w:val="0"/>
      <w:marBottom w:val="0"/>
      <w:divBdr>
        <w:top w:val="none" w:sz="0" w:space="0" w:color="auto"/>
        <w:left w:val="none" w:sz="0" w:space="0" w:color="auto"/>
        <w:bottom w:val="none" w:sz="0" w:space="0" w:color="auto"/>
        <w:right w:val="none" w:sz="0" w:space="0" w:color="auto"/>
      </w:divBdr>
    </w:div>
    <w:div w:id="1298797268">
      <w:bodyDiv w:val="1"/>
      <w:marLeft w:val="0"/>
      <w:marRight w:val="0"/>
      <w:marTop w:val="0"/>
      <w:marBottom w:val="0"/>
      <w:divBdr>
        <w:top w:val="none" w:sz="0" w:space="0" w:color="auto"/>
        <w:left w:val="none" w:sz="0" w:space="0" w:color="auto"/>
        <w:bottom w:val="none" w:sz="0" w:space="0" w:color="auto"/>
        <w:right w:val="none" w:sz="0" w:space="0" w:color="auto"/>
      </w:divBdr>
      <w:divsChild>
        <w:div w:id="471557787">
          <w:marLeft w:val="0"/>
          <w:marRight w:val="0"/>
          <w:marTop w:val="0"/>
          <w:marBottom w:val="0"/>
          <w:divBdr>
            <w:top w:val="none" w:sz="0" w:space="0" w:color="auto"/>
            <w:left w:val="none" w:sz="0" w:space="0" w:color="auto"/>
            <w:bottom w:val="none" w:sz="0" w:space="0" w:color="auto"/>
            <w:right w:val="none" w:sz="0" w:space="0" w:color="auto"/>
          </w:divBdr>
        </w:div>
        <w:div w:id="1970741729">
          <w:marLeft w:val="0"/>
          <w:marRight w:val="0"/>
          <w:marTop w:val="0"/>
          <w:marBottom w:val="0"/>
          <w:divBdr>
            <w:top w:val="none" w:sz="0" w:space="0" w:color="auto"/>
            <w:left w:val="none" w:sz="0" w:space="0" w:color="auto"/>
            <w:bottom w:val="none" w:sz="0" w:space="0" w:color="auto"/>
            <w:right w:val="none" w:sz="0" w:space="0" w:color="auto"/>
          </w:divBdr>
        </w:div>
      </w:divsChild>
    </w:div>
    <w:div w:id="1300039465">
      <w:bodyDiv w:val="1"/>
      <w:marLeft w:val="0"/>
      <w:marRight w:val="0"/>
      <w:marTop w:val="0"/>
      <w:marBottom w:val="0"/>
      <w:divBdr>
        <w:top w:val="none" w:sz="0" w:space="0" w:color="auto"/>
        <w:left w:val="none" w:sz="0" w:space="0" w:color="auto"/>
        <w:bottom w:val="none" w:sz="0" w:space="0" w:color="auto"/>
        <w:right w:val="none" w:sz="0" w:space="0" w:color="auto"/>
      </w:divBdr>
    </w:div>
    <w:div w:id="1312832236">
      <w:bodyDiv w:val="1"/>
      <w:marLeft w:val="0"/>
      <w:marRight w:val="0"/>
      <w:marTop w:val="0"/>
      <w:marBottom w:val="0"/>
      <w:divBdr>
        <w:top w:val="none" w:sz="0" w:space="0" w:color="auto"/>
        <w:left w:val="none" w:sz="0" w:space="0" w:color="auto"/>
        <w:bottom w:val="none" w:sz="0" w:space="0" w:color="auto"/>
        <w:right w:val="none" w:sz="0" w:space="0" w:color="auto"/>
      </w:divBdr>
    </w:div>
    <w:div w:id="1328677636">
      <w:bodyDiv w:val="1"/>
      <w:marLeft w:val="0"/>
      <w:marRight w:val="0"/>
      <w:marTop w:val="0"/>
      <w:marBottom w:val="0"/>
      <w:divBdr>
        <w:top w:val="none" w:sz="0" w:space="0" w:color="auto"/>
        <w:left w:val="none" w:sz="0" w:space="0" w:color="auto"/>
        <w:bottom w:val="none" w:sz="0" w:space="0" w:color="auto"/>
        <w:right w:val="none" w:sz="0" w:space="0" w:color="auto"/>
      </w:divBdr>
    </w:div>
    <w:div w:id="1330673485">
      <w:bodyDiv w:val="1"/>
      <w:marLeft w:val="0"/>
      <w:marRight w:val="0"/>
      <w:marTop w:val="0"/>
      <w:marBottom w:val="0"/>
      <w:divBdr>
        <w:top w:val="none" w:sz="0" w:space="0" w:color="auto"/>
        <w:left w:val="none" w:sz="0" w:space="0" w:color="auto"/>
        <w:bottom w:val="none" w:sz="0" w:space="0" w:color="auto"/>
        <w:right w:val="none" w:sz="0" w:space="0" w:color="auto"/>
      </w:divBdr>
    </w:div>
    <w:div w:id="1340548196">
      <w:bodyDiv w:val="1"/>
      <w:marLeft w:val="0"/>
      <w:marRight w:val="0"/>
      <w:marTop w:val="0"/>
      <w:marBottom w:val="0"/>
      <w:divBdr>
        <w:top w:val="none" w:sz="0" w:space="0" w:color="auto"/>
        <w:left w:val="none" w:sz="0" w:space="0" w:color="auto"/>
        <w:bottom w:val="none" w:sz="0" w:space="0" w:color="auto"/>
        <w:right w:val="none" w:sz="0" w:space="0" w:color="auto"/>
      </w:divBdr>
    </w:div>
    <w:div w:id="1344043841">
      <w:bodyDiv w:val="1"/>
      <w:marLeft w:val="0"/>
      <w:marRight w:val="0"/>
      <w:marTop w:val="0"/>
      <w:marBottom w:val="0"/>
      <w:divBdr>
        <w:top w:val="none" w:sz="0" w:space="0" w:color="auto"/>
        <w:left w:val="none" w:sz="0" w:space="0" w:color="auto"/>
        <w:bottom w:val="none" w:sz="0" w:space="0" w:color="auto"/>
        <w:right w:val="none" w:sz="0" w:space="0" w:color="auto"/>
      </w:divBdr>
    </w:div>
    <w:div w:id="1362776682">
      <w:bodyDiv w:val="1"/>
      <w:marLeft w:val="0"/>
      <w:marRight w:val="0"/>
      <w:marTop w:val="0"/>
      <w:marBottom w:val="0"/>
      <w:divBdr>
        <w:top w:val="none" w:sz="0" w:space="0" w:color="auto"/>
        <w:left w:val="none" w:sz="0" w:space="0" w:color="auto"/>
        <w:bottom w:val="none" w:sz="0" w:space="0" w:color="auto"/>
        <w:right w:val="none" w:sz="0" w:space="0" w:color="auto"/>
      </w:divBdr>
    </w:div>
    <w:div w:id="1364329656">
      <w:bodyDiv w:val="1"/>
      <w:marLeft w:val="0"/>
      <w:marRight w:val="0"/>
      <w:marTop w:val="0"/>
      <w:marBottom w:val="0"/>
      <w:divBdr>
        <w:top w:val="none" w:sz="0" w:space="0" w:color="auto"/>
        <w:left w:val="none" w:sz="0" w:space="0" w:color="auto"/>
        <w:bottom w:val="none" w:sz="0" w:space="0" w:color="auto"/>
        <w:right w:val="none" w:sz="0" w:space="0" w:color="auto"/>
      </w:divBdr>
    </w:div>
    <w:div w:id="1379939741">
      <w:bodyDiv w:val="1"/>
      <w:marLeft w:val="0"/>
      <w:marRight w:val="0"/>
      <w:marTop w:val="0"/>
      <w:marBottom w:val="0"/>
      <w:divBdr>
        <w:top w:val="none" w:sz="0" w:space="0" w:color="auto"/>
        <w:left w:val="none" w:sz="0" w:space="0" w:color="auto"/>
        <w:bottom w:val="none" w:sz="0" w:space="0" w:color="auto"/>
        <w:right w:val="none" w:sz="0" w:space="0" w:color="auto"/>
      </w:divBdr>
    </w:div>
    <w:div w:id="1388340167">
      <w:bodyDiv w:val="1"/>
      <w:marLeft w:val="0"/>
      <w:marRight w:val="0"/>
      <w:marTop w:val="0"/>
      <w:marBottom w:val="0"/>
      <w:divBdr>
        <w:top w:val="none" w:sz="0" w:space="0" w:color="auto"/>
        <w:left w:val="none" w:sz="0" w:space="0" w:color="auto"/>
        <w:bottom w:val="none" w:sz="0" w:space="0" w:color="auto"/>
        <w:right w:val="none" w:sz="0" w:space="0" w:color="auto"/>
      </w:divBdr>
    </w:div>
    <w:div w:id="1391805654">
      <w:bodyDiv w:val="1"/>
      <w:marLeft w:val="0"/>
      <w:marRight w:val="0"/>
      <w:marTop w:val="0"/>
      <w:marBottom w:val="0"/>
      <w:divBdr>
        <w:top w:val="none" w:sz="0" w:space="0" w:color="auto"/>
        <w:left w:val="none" w:sz="0" w:space="0" w:color="auto"/>
        <w:bottom w:val="none" w:sz="0" w:space="0" w:color="auto"/>
        <w:right w:val="none" w:sz="0" w:space="0" w:color="auto"/>
      </w:divBdr>
    </w:div>
    <w:div w:id="1422027365">
      <w:bodyDiv w:val="1"/>
      <w:marLeft w:val="0"/>
      <w:marRight w:val="0"/>
      <w:marTop w:val="0"/>
      <w:marBottom w:val="0"/>
      <w:divBdr>
        <w:top w:val="none" w:sz="0" w:space="0" w:color="auto"/>
        <w:left w:val="none" w:sz="0" w:space="0" w:color="auto"/>
        <w:bottom w:val="none" w:sz="0" w:space="0" w:color="auto"/>
        <w:right w:val="none" w:sz="0" w:space="0" w:color="auto"/>
      </w:divBdr>
    </w:div>
    <w:div w:id="1447769888">
      <w:bodyDiv w:val="1"/>
      <w:marLeft w:val="0"/>
      <w:marRight w:val="0"/>
      <w:marTop w:val="0"/>
      <w:marBottom w:val="0"/>
      <w:divBdr>
        <w:top w:val="none" w:sz="0" w:space="0" w:color="auto"/>
        <w:left w:val="none" w:sz="0" w:space="0" w:color="auto"/>
        <w:bottom w:val="none" w:sz="0" w:space="0" w:color="auto"/>
        <w:right w:val="none" w:sz="0" w:space="0" w:color="auto"/>
      </w:divBdr>
      <w:divsChild>
        <w:div w:id="172381599">
          <w:marLeft w:val="0"/>
          <w:marRight w:val="0"/>
          <w:marTop w:val="0"/>
          <w:marBottom w:val="0"/>
          <w:divBdr>
            <w:top w:val="none" w:sz="0" w:space="0" w:color="auto"/>
            <w:left w:val="none" w:sz="0" w:space="0" w:color="auto"/>
            <w:bottom w:val="none" w:sz="0" w:space="0" w:color="auto"/>
            <w:right w:val="none" w:sz="0" w:space="0" w:color="auto"/>
          </w:divBdr>
        </w:div>
        <w:div w:id="368998227">
          <w:marLeft w:val="0"/>
          <w:marRight w:val="0"/>
          <w:marTop w:val="0"/>
          <w:marBottom w:val="0"/>
          <w:divBdr>
            <w:top w:val="none" w:sz="0" w:space="0" w:color="auto"/>
            <w:left w:val="none" w:sz="0" w:space="0" w:color="auto"/>
            <w:bottom w:val="none" w:sz="0" w:space="0" w:color="auto"/>
            <w:right w:val="none" w:sz="0" w:space="0" w:color="auto"/>
          </w:divBdr>
        </w:div>
        <w:div w:id="738209440">
          <w:marLeft w:val="0"/>
          <w:marRight w:val="0"/>
          <w:marTop w:val="0"/>
          <w:marBottom w:val="0"/>
          <w:divBdr>
            <w:top w:val="none" w:sz="0" w:space="0" w:color="auto"/>
            <w:left w:val="none" w:sz="0" w:space="0" w:color="auto"/>
            <w:bottom w:val="none" w:sz="0" w:space="0" w:color="auto"/>
            <w:right w:val="none" w:sz="0" w:space="0" w:color="auto"/>
          </w:divBdr>
        </w:div>
        <w:div w:id="1039353872">
          <w:marLeft w:val="0"/>
          <w:marRight w:val="0"/>
          <w:marTop w:val="0"/>
          <w:marBottom w:val="0"/>
          <w:divBdr>
            <w:top w:val="none" w:sz="0" w:space="0" w:color="auto"/>
            <w:left w:val="none" w:sz="0" w:space="0" w:color="auto"/>
            <w:bottom w:val="none" w:sz="0" w:space="0" w:color="auto"/>
            <w:right w:val="none" w:sz="0" w:space="0" w:color="auto"/>
          </w:divBdr>
        </w:div>
        <w:div w:id="1391811230">
          <w:marLeft w:val="0"/>
          <w:marRight w:val="0"/>
          <w:marTop w:val="0"/>
          <w:marBottom w:val="0"/>
          <w:divBdr>
            <w:top w:val="none" w:sz="0" w:space="0" w:color="auto"/>
            <w:left w:val="none" w:sz="0" w:space="0" w:color="auto"/>
            <w:bottom w:val="none" w:sz="0" w:space="0" w:color="auto"/>
            <w:right w:val="none" w:sz="0" w:space="0" w:color="auto"/>
          </w:divBdr>
        </w:div>
        <w:div w:id="1587494980">
          <w:marLeft w:val="0"/>
          <w:marRight w:val="0"/>
          <w:marTop w:val="0"/>
          <w:marBottom w:val="0"/>
          <w:divBdr>
            <w:top w:val="none" w:sz="0" w:space="0" w:color="auto"/>
            <w:left w:val="none" w:sz="0" w:space="0" w:color="auto"/>
            <w:bottom w:val="none" w:sz="0" w:space="0" w:color="auto"/>
            <w:right w:val="none" w:sz="0" w:space="0" w:color="auto"/>
          </w:divBdr>
        </w:div>
        <w:div w:id="2048141632">
          <w:marLeft w:val="0"/>
          <w:marRight w:val="0"/>
          <w:marTop w:val="0"/>
          <w:marBottom w:val="0"/>
          <w:divBdr>
            <w:top w:val="none" w:sz="0" w:space="0" w:color="auto"/>
            <w:left w:val="none" w:sz="0" w:space="0" w:color="auto"/>
            <w:bottom w:val="none" w:sz="0" w:space="0" w:color="auto"/>
            <w:right w:val="none" w:sz="0" w:space="0" w:color="auto"/>
          </w:divBdr>
        </w:div>
      </w:divsChild>
    </w:div>
    <w:div w:id="1459568677">
      <w:bodyDiv w:val="1"/>
      <w:marLeft w:val="0"/>
      <w:marRight w:val="0"/>
      <w:marTop w:val="0"/>
      <w:marBottom w:val="0"/>
      <w:divBdr>
        <w:top w:val="none" w:sz="0" w:space="0" w:color="auto"/>
        <w:left w:val="none" w:sz="0" w:space="0" w:color="auto"/>
        <w:bottom w:val="none" w:sz="0" w:space="0" w:color="auto"/>
        <w:right w:val="none" w:sz="0" w:space="0" w:color="auto"/>
      </w:divBdr>
    </w:div>
    <w:div w:id="1477913758">
      <w:bodyDiv w:val="1"/>
      <w:marLeft w:val="0"/>
      <w:marRight w:val="0"/>
      <w:marTop w:val="0"/>
      <w:marBottom w:val="0"/>
      <w:divBdr>
        <w:top w:val="none" w:sz="0" w:space="0" w:color="auto"/>
        <w:left w:val="none" w:sz="0" w:space="0" w:color="auto"/>
        <w:bottom w:val="none" w:sz="0" w:space="0" w:color="auto"/>
        <w:right w:val="none" w:sz="0" w:space="0" w:color="auto"/>
      </w:divBdr>
    </w:div>
    <w:div w:id="1513454072">
      <w:bodyDiv w:val="1"/>
      <w:marLeft w:val="0"/>
      <w:marRight w:val="0"/>
      <w:marTop w:val="0"/>
      <w:marBottom w:val="0"/>
      <w:divBdr>
        <w:top w:val="none" w:sz="0" w:space="0" w:color="auto"/>
        <w:left w:val="none" w:sz="0" w:space="0" w:color="auto"/>
        <w:bottom w:val="none" w:sz="0" w:space="0" w:color="auto"/>
        <w:right w:val="none" w:sz="0" w:space="0" w:color="auto"/>
      </w:divBdr>
    </w:div>
    <w:div w:id="1528640820">
      <w:bodyDiv w:val="1"/>
      <w:marLeft w:val="0"/>
      <w:marRight w:val="0"/>
      <w:marTop w:val="0"/>
      <w:marBottom w:val="0"/>
      <w:divBdr>
        <w:top w:val="none" w:sz="0" w:space="0" w:color="auto"/>
        <w:left w:val="none" w:sz="0" w:space="0" w:color="auto"/>
        <w:bottom w:val="none" w:sz="0" w:space="0" w:color="auto"/>
        <w:right w:val="none" w:sz="0" w:space="0" w:color="auto"/>
      </w:divBdr>
    </w:div>
    <w:div w:id="1530991217">
      <w:bodyDiv w:val="1"/>
      <w:marLeft w:val="0"/>
      <w:marRight w:val="0"/>
      <w:marTop w:val="0"/>
      <w:marBottom w:val="0"/>
      <w:divBdr>
        <w:top w:val="none" w:sz="0" w:space="0" w:color="auto"/>
        <w:left w:val="none" w:sz="0" w:space="0" w:color="auto"/>
        <w:bottom w:val="none" w:sz="0" w:space="0" w:color="auto"/>
        <w:right w:val="none" w:sz="0" w:space="0" w:color="auto"/>
      </w:divBdr>
    </w:div>
    <w:div w:id="1562063133">
      <w:bodyDiv w:val="1"/>
      <w:marLeft w:val="0"/>
      <w:marRight w:val="0"/>
      <w:marTop w:val="0"/>
      <w:marBottom w:val="0"/>
      <w:divBdr>
        <w:top w:val="none" w:sz="0" w:space="0" w:color="auto"/>
        <w:left w:val="none" w:sz="0" w:space="0" w:color="auto"/>
        <w:bottom w:val="none" w:sz="0" w:space="0" w:color="auto"/>
        <w:right w:val="none" w:sz="0" w:space="0" w:color="auto"/>
      </w:divBdr>
    </w:div>
    <w:div w:id="1566799264">
      <w:bodyDiv w:val="1"/>
      <w:marLeft w:val="0"/>
      <w:marRight w:val="0"/>
      <w:marTop w:val="0"/>
      <w:marBottom w:val="0"/>
      <w:divBdr>
        <w:top w:val="none" w:sz="0" w:space="0" w:color="auto"/>
        <w:left w:val="none" w:sz="0" w:space="0" w:color="auto"/>
        <w:bottom w:val="none" w:sz="0" w:space="0" w:color="auto"/>
        <w:right w:val="none" w:sz="0" w:space="0" w:color="auto"/>
      </w:divBdr>
    </w:div>
    <w:div w:id="1566915265">
      <w:bodyDiv w:val="1"/>
      <w:marLeft w:val="0"/>
      <w:marRight w:val="0"/>
      <w:marTop w:val="0"/>
      <w:marBottom w:val="0"/>
      <w:divBdr>
        <w:top w:val="none" w:sz="0" w:space="0" w:color="auto"/>
        <w:left w:val="none" w:sz="0" w:space="0" w:color="auto"/>
        <w:bottom w:val="none" w:sz="0" w:space="0" w:color="auto"/>
        <w:right w:val="none" w:sz="0" w:space="0" w:color="auto"/>
      </w:divBdr>
    </w:div>
    <w:div w:id="1587882556">
      <w:bodyDiv w:val="1"/>
      <w:marLeft w:val="0"/>
      <w:marRight w:val="0"/>
      <w:marTop w:val="0"/>
      <w:marBottom w:val="0"/>
      <w:divBdr>
        <w:top w:val="none" w:sz="0" w:space="0" w:color="auto"/>
        <w:left w:val="none" w:sz="0" w:space="0" w:color="auto"/>
        <w:bottom w:val="none" w:sz="0" w:space="0" w:color="auto"/>
        <w:right w:val="none" w:sz="0" w:space="0" w:color="auto"/>
      </w:divBdr>
    </w:div>
    <w:div w:id="1593514953">
      <w:bodyDiv w:val="1"/>
      <w:marLeft w:val="0"/>
      <w:marRight w:val="0"/>
      <w:marTop w:val="0"/>
      <w:marBottom w:val="0"/>
      <w:divBdr>
        <w:top w:val="none" w:sz="0" w:space="0" w:color="auto"/>
        <w:left w:val="none" w:sz="0" w:space="0" w:color="auto"/>
        <w:bottom w:val="none" w:sz="0" w:space="0" w:color="auto"/>
        <w:right w:val="none" w:sz="0" w:space="0" w:color="auto"/>
      </w:divBdr>
    </w:div>
    <w:div w:id="1599754653">
      <w:bodyDiv w:val="1"/>
      <w:marLeft w:val="0"/>
      <w:marRight w:val="0"/>
      <w:marTop w:val="0"/>
      <w:marBottom w:val="0"/>
      <w:divBdr>
        <w:top w:val="none" w:sz="0" w:space="0" w:color="auto"/>
        <w:left w:val="none" w:sz="0" w:space="0" w:color="auto"/>
        <w:bottom w:val="none" w:sz="0" w:space="0" w:color="auto"/>
        <w:right w:val="none" w:sz="0" w:space="0" w:color="auto"/>
      </w:divBdr>
    </w:div>
    <w:div w:id="1602838031">
      <w:bodyDiv w:val="1"/>
      <w:marLeft w:val="0"/>
      <w:marRight w:val="0"/>
      <w:marTop w:val="0"/>
      <w:marBottom w:val="0"/>
      <w:divBdr>
        <w:top w:val="none" w:sz="0" w:space="0" w:color="auto"/>
        <w:left w:val="none" w:sz="0" w:space="0" w:color="auto"/>
        <w:bottom w:val="none" w:sz="0" w:space="0" w:color="auto"/>
        <w:right w:val="none" w:sz="0" w:space="0" w:color="auto"/>
      </w:divBdr>
      <w:divsChild>
        <w:div w:id="632758150">
          <w:marLeft w:val="0"/>
          <w:marRight w:val="0"/>
          <w:marTop w:val="0"/>
          <w:marBottom w:val="0"/>
          <w:divBdr>
            <w:top w:val="none" w:sz="0" w:space="0" w:color="auto"/>
            <w:left w:val="none" w:sz="0" w:space="0" w:color="auto"/>
            <w:bottom w:val="none" w:sz="0" w:space="0" w:color="auto"/>
            <w:right w:val="none" w:sz="0" w:space="0" w:color="auto"/>
          </w:divBdr>
          <w:divsChild>
            <w:div w:id="1650868716">
              <w:marLeft w:val="0"/>
              <w:marRight w:val="0"/>
              <w:marTop w:val="0"/>
              <w:marBottom w:val="0"/>
              <w:divBdr>
                <w:top w:val="none" w:sz="0" w:space="0" w:color="auto"/>
                <w:left w:val="none" w:sz="0" w:space="0" w:color="auto"/>
                <w:bottom w:val="none" w:sz="0" w:space="0" w:color="auto"/>
                <w:right w:val="none" w:sz="0" w:space="0" w:color="auto"/>
              </w:divBdr>
              <w:divsChild>
                <w:div w:id="1801073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10232713">
      <w:bodyDiv w:val="1"/>
      <w:marLeft w:val="0"/>
      <w:marRight w:val="0"/>
      <w:marTop w:val="0"/>
      <w:marBottom w:val="0"/>
      <w:divBdr>
        <w:top w:val="none" w:sz="0" w:space="0" w:color="auto"/>
        <w:left w:val="none" w:sz="0" w:space="0" w:color="auto"/>
        <w:bottom w:val="none" w:sz="0" w:space="0" w:color="auto"/>
        <w:right w:val="none" w:sz="0" w:space="0" w:color="auto"/>
      </w:divBdr>
    </w:div>
    <w:div w:id="1615865581">
      <w:bodyDiv w:val="1"/>
      <w:marLeft w:val="0"/>
      <w:marRight w:val="0"/>
      <w:marTop w:val="0"/>
      <w:marBottom w:val="0"/>
      <w:divBdr>
        <w:top w:val="none" w:sz="0" w:space="0" w:color="auto"/>
        <w:left w:val="none" w:sz="0" w:space="0" w:color="auto"/>
        <w:bottom w:val="none" w:sz="0" w:space="0" w:color="auto"/>
        <w:right w:val="none" w:sz="0" w:space="0" w:color="auto"/>
      </w:divBdr>
      <w:divsChild>
        <w:div w:id="457838105">
          <w:marLeft w:val="0"/>
          <w:marRight w:val="0"/>
          <w:marTop w:val="0"/>
          <w:marBottom w:val="0"/>
          <w:divBdr>
            <w:top w:val="none" w:sz="0" w:space="0" w:color="auto"/>
            <w:left w:val="none" w:sz="0" w:space="0" w:color="auto"/>
            <w:bottom w:val="none" w:sz="0" w:space="0" w:color="auto"/>
            <w:right w:val="none" w:sz="0" w:space="0" w:color="auto"/>
          </w:divBdr>
        </w:div>
        <w:div w:id="964383317">
          <w:marLeft w:val="0"/>
          <w:marRight w:val="0"/>
          <w:marTop w:val="0"/>
          <w:marBottom w:val="0"/>
          <w:divBdr>
            <w:top w:val="none" w:sz="0" w:space="0" w:color="auto"/>
            <w:left w:val="none" w:sz="0" w:space="0" w:color="auto"/>
            <w:bottom w:val="none" w:sz="0" w:space="0" w:color="auto"/>
            <w:right w:val="none" w:sz="0" w:space="0" w:color="auto"/>
          </w:divBdr>
        </w:div>
      </w:divsChild>
    </w:div>
    <w:div w:id="1629779251">
      <w:bodyDiv w:val="1"/>
      <w:marLeft w:val="0"/>
      <w:marRight w:val="0"/>
      <w:marTop w:val="0"/>
      <w:marBottom w:val="0"/>
      <w:divBdr>
        <w:top w:val="none" w:sz="0" w:space="0" w:color="auto"/>
        <w:left w:val="none" w:sz="0" w:space="0" w:color="auto"/>
        <w:bottom w:val="none" w:sz="0" w:space="0" w:color="auto"/>
        <w:right w:val="none" w:sz="0" w:space="0" w:color="auto"/>
      </w:divBdr>
      <w:divsChild>
        <w:div w:id="593973917">
          <w:marLeft w:val="0"/>
          <w:marRight w:val="0"/>
          <w:marTop w:val="90"/>
          <w:marBottom w:val="0"/>
          <w:divBdr>
            <w:top w:val="none" w:sz="0" w:space="0" w:color="auto"/>
            <w:left w:val="none" w:sz="0" w:space="0" w:color="auto"/>
            <w:bottom w:val="none" w:sz="0" w:space="0" w:color="auto"/>
            <w:right w:val="none" w:sz="0" w:space="0" w:color="auto"/>
          </w:divBdr>
          <w:divsChild>
            <w:div w:id="1584681477">
              <w:marLeft w:val="0"/>
              <w:marRight w:val="0"/>
              <w:marTop w:val="0"/>
              <w:marBottom w:val="420"/>
              <w:divBdr>
                <w:top w:val="none" w:sz="0" w:space="0" w:color="auto"/>
                <w:left w:val="none" w:sz="0" w:space="0" w:color="auto"/>
                <w:bottom w:val="none" w:sz="0" w:space="0" w:color="auto"/>
                <w:right w:val="none" w:sz="0" w:space="0" w:color="auto"/>
              </w:divBdr>
              <w:divsChild>
                <w:div w:id="1577587459">
                  <w:marLeft w:val="0"/>
                  <w:marRight w:val="0"/>
                  <w:marTop w:val="0"/>
                  <w:marBottom w:val="0"/>
                  <w:divBdr>
                    <w:top w:val="none" w:sz="0" w:space="0" w:color="auto"/>
                    <w:left w:val="none" w:sz="0" w:space="0" w:color="auto"/>
                    <w:bottom w:val="none" w:sz="0" w:space="0" w:color="auto"/>
                    <w:right w:val="none" w:sz="0" w:space="0" w:color="auto"/>
                  </w:divBdr>
                  <w:divsChild>
                    <w:div w:id="448596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33562370">
      <w:bodyDiv w:val="1"/>
      <w:marLeft w:val="0"/>
      <w:marRight w:val="0"/>
      <w:marTop w:val="0"/>
      <w:marBottom w:val="0"/>
      <w:divBdr>
        <w:top w:val="none" w:sz="0" w:space="0" w:color="auto"/>
        <w:left w:val="none" w:sz="0" w:space="0" w:color="auto"/>
        <w:bottom w:val="none" w:sz="0" w:space="0" w:color="auto"/>
        <w:right w:val="none" w:sz="0" w:space="0" w:color="auto"/>
      </w:divBdr>
    </w:div>
    <w:div w:id="1644312723">
      <w:bodyDiv w:val="1"/>
      <w:marLeft w:val="0"/>
      <w:marRight w:val="0"/>
      <w:marTop w:val="0"/>
      <w:marBottom w:val="0"/>
      <w:divBdr>
        <w:top w:val="none" w:sz="0" w:space="0" w:color="auto"/>
        <w:left w:val="none" w:sz="0" w:space="0" w:color="auto"/>
        <w:bottom w:val="none" w:sz="0" w:space="0" w:color="auto"/>
        <w:right w:val="none" w:sz="0" w:space="0" w:color="auto"/>
      </w:divBdr>
    </w:div>
    <w:div w:id="1711301224">
      <w:bodyDiv w:val="1"/>
      <w:marLeft w:val="0"/>
      <w:marRight w:val="0"/>
      <w:marTop w:val="0"/>
      <w:marBottom w:val="0"/>
      <w:divBdr>
        <w:top w:val="none" w:sz="0" w:space="0" w:color="auto"/>
        <w:left w:val="none" w:sz="0" w:space="0" w:color="auto"/>
        <w:bottom w:val="none" w:sz="0" w:space="0" w:color="auto"/>
        <w:right w:val="none" w:sz="0" w:space="0" w:color="auto"/>
      </w:divBdr>
    </w:div>
    <w:div w:id="1726175199">
      <w:bodyDiv w:val="1"/>
      <w:marLeft w:val="0"/>
      <w:marRight w:val="0"/>
      <w:marTop w:val="0"/>
      <w:marBottom w:val="0"/>
      <w:divBdr>
        <w:top w:val="none" w:sz="0" w:space="0" w:color="auto"/>
        <w:left w:val="none" w:sz="0" w:space="0" w:color="auto"/>
        <w:bottom w:val="none" w:sz="0" w:space="0" w:color="auto"/>
        <w:right w:val="none" w:sz="0" w:space="0" w:color="auto"/>
      </w:divBdr>
    </w:div>
    <w:div w:id="1730835969">
      <w:bodyDiv w:val="1"/>
      <w:marLeft w:val="0"/>
      <w:marRight w:val="0"/>
      <w:marTop w:val="0"/>
      <w:marBottom w:val="0"/>
      <w:divBdr>
        <w:top w:val="none" w:sz="0" w:space="0" w:color="auto"/>
        <w:left w:val="none" w:sz="0" w:space="0" w:color="auto"/>
        <w:bottom w:val="none" w:sz="0" w:space="0" w:color="auto"/>
        <w:right w:val="none" w:sz="0" w:space="0" w:color="auto"/>
      </w:divBdr>
    </w:div>
    <w:div w:id="1731003581">
      <w:bodyDiv w:val="1"/>
      <w:marLeft w:val="0"/>
      <w:marRight w:val="0"/>
      <w:marTop w:val="0"/>
      <w:marBottom w:val="0"/>
      <w:divBdr>
        <w:top w:val="none" w:sz="0" w:space="0" w:color="auto"/>
        <w:left w:val="none" w:sz="0" w:space="0" w:color="auto"/>
        <w:bottom w:val="none" w:sz="0" w:space="0" w:color="auto"/>
        <w:right w:val="none" w:sz="0" w:space="0" w:color="auto"/>
      </w:divBdr>
    </w:div>
    <w:div w:id="1739865806">
      <w:bodyDiv w:val="1"/>
      <w:marLeft w:val="0"/>
      <w:marRight w:val="0"/>
      <w:marTop w:val="0"/>
      <w:marBottom w:val="0"/>
      <w:divBdr>
        <w:top w:val="none" w:sz="0" w:space="0" w:color="auto"/>
        <w:left w:val="none" w:sz="0" w:space="0" w:color="auto"/>
        <w:bottom w:val="none" w:sz="0" w:space="0" w:color="auto"/>
        <w:right w:val="none" w:sz="0" w:space="0" w:color="auto"/>
      </w:divBdr>
    </w:div>
    <w:div w:id="1740597709">
      <w:bodyDiv w:val="1"/>
      <w:marLeft w:val="0"/>
      <w:marRight w:val="0"/>
      <w:marTop w:val="0"/>
      <w:marBottom w:val="0"/>
      <w:divBdr>
        <w:top w:val="none" w:sz="0" w:space="0" w:color="auto"/>
        <w:left w:val="none" w:sz="0" w:space="0" w:color="auto"/>
        <w:bottom w:val="none" w:sz="0" w:space="0" w:color="auto"/>
        <w:right w:val="none" w:sz="0" w:space="0" w:color="auto"/>
      </w:divBdr>
    </w:div>
    <w:div w:id="1763212021">
      <w:bodyDiv w:val="1"/>
      <w:marLeft w:val="0"/>
      <w:marRight w:val="0"/>
      <w:marTop w:val="0"/>
      <w:marBottom w:val="0"/>
      <w:divBdr>
        <w:top w:val="none" w:sz="0" w:space="0" w:color="auto"/>
        <w:left w:val="none" w:sz="0" w:space="0" w:color="auto"/>
        <w:bottom w:val="none" w:sz="0" w:space="0" w:color="auto"/>
        <w:right w:val="none" w:sz="0" w:space="0" w:color="auto"/>
      </w:divBdr>
    </w:div>
    <w:div w:id="1777750751">
      <w:bodyDiv w:val="1"/>
      <w:marLeft w:val="0"/>
      <w:marRight w:val="0"/>
      <w:marTop w:val="0"/>
      <w:marBottom w:val="0"/>
      <w:divBdr>
        <w:top w:val="none" w:sz="0" w:space="0" w:color="auto"/>
        <w:left w:val="none" w:sz="0" w:space="0" w:color="auto"/>
        <w:bottom w:val="none" w:sz="0" w:space="0" w:color="auto"/>
        <w:right w:val="none" w:sz="0" w:space="0" w:color="auto"/>
      </w:divBdr>
    </w:div>
    <w:div w:id="1789228856">
      <w:bodyDiv w:val="1"/>
      <w:marLeft w:val="0"/>
      <w:marRight w:val="0"/>
      <w:marTop w:val="0"/>
      <w:marBottom w:val="0"/>
      <w:divBdr>
        <w:top w:val="none" w:sz="0" w:space="0" w:color="auto"/>
        <w:left w:val="none" w:sz="0" w:space="0" w:color="auto"/>
        <w:bottom w:val="none" w:sz="0" w:space="0" w:color="auto"/>
        <w:right w:val="none" w:sz="0" w:space="0" w:color="auto"/>
      </w:divBdr>
    </w:div>
    <w:div w:id="1790394107">
      <w:bodyDiv w:val="1"/>
      <w:marLeft w:val="0"/>
      <w:marRight w:val="0"/>
      <w:marTop w:val="0"/>
      <w:marBottom w:val="0"/>
      <w:divBdr>
        <w:top w:val="none" w:sz="0" w:space="0" w:color="auto"/>
        <w:left w:val="none" w:sz="0" w:space="0" w:color="auto"/>
        <w:bottom w:val="none" w:sz="0" w:space="0" w:color="auto"/>
        <w:right w:val="none" w:sz="0" w:space="0" w:color="auto"/>
      </w:divBdr>
    </w:div>
    <w:div w:id="1803768591">
      <w:bodyDiv w:val="1"/>
      <w:marLeft w:val="0"/>
      <w:marRight w:val="0"/>
      <w:marTop w:val="0"/>
      <w:marBottom w:val="0"/>
      <w:divBdr>
        <w:top w:val="none" w:sz="0" w:space="0" w:color="auto"/>
        <w:left w:val="none" w:sz="0" w:space="0" w:color="auto"/>
        <w:bottom w:val="none" w:sz="0" w:space="0" w:color="auto"/>
        <w:right w:val="none" w:sz="0" w:space="0" w:color="auto"/>
      </w:divBdr>
    </w:div>
    <w:div w:id="1812282661">
      <w:bodyDiv w:val="1"/>
      <w:marLeft w:val="0"/>
      <w:marRight w:val="0"/>
      <w:marTop w:val="0"/>
      <w:marBottom w:val="0"/>
      <w:divBdr>
        <w:top w:val="none" w:sz="0" w:space="0" w:color="auto"/>
        <w:left w:val="none" w:sz="0" w:space="0" w:color="auto"/>
        <w:bottom w:val="none" w:sz="0" w:space="0" w:color="auto"/>
        <w:right w:val="none" w:sz="0" w:space="0" w:color="auto"/>
      </w:divBdr>
      <w:divsChild>
        <w:div w:id="245266541">
          <w:marLeft w:val="0"/>
          <w:marRight w:val="0"/>
          <w:marTop w:val="0"/>
          <w:marBottom w:val="160"/>
          <w:divBdr>
            <w:top w:val="none" w:sz="0" w:space="0" w:color="auto"/>
            <w:left w:val="none" w:sz="0" w:space="0" w:color="auto"/>
            <w:bottom w:val="none" w:sz="0" w:space="0" w:color="auto"/>
            <w:right w:val="none" w:sz="0" w:space="0" w:color="auto"/>
          </w:divBdr>
        </w:div>
        <w:div w:id="333457227">
          <w:marLeft w:val="0"/>
          <w:marRight w:val="0"/>
          <w:marTop w:val="0"/>
          <w:marBottom w:val="160"/>
          <w:divBdr>
            <w:top w:val="none" w:sz="0" w:space="0" w:color="auto"/>
            <w:left w:val="none" w:sz="0" w:space="0" w:color="auto"/>
            <w:bottom w:val="none" w:sz="0" w:space="0" w:color="auto"/>
            <w:right w:val="none" w:sz="0" w:space="0" w:color="auto"/>
          </w:divBdr>
        </w:div>
        <w:div w:id="1521240935">
          <w:marLeft w:val="0"/>
          <w:marRight w:val="0"/>
          <w:marTop w:val="0"/>
          <w:marBottom w:val="160"/>
          <w:divBdr>
            <w:top w:val="none" w:sz="0" w:space="0" w:color="auto"/>
            <w:left w:val="none" w:sz="0" w:space="0" w:color="auto"/>
            <w:bottom w:val="none" w:sz="0" w:space="0" w:color="auto"/>
            <w:right w:val="none" w:sz="0" w:space="0" w:color="auto"/>
          </w:divBdr>
        </w:div>
        <w:div w:id="1605771692">
          <w:marLeft w:val="0"/>
          <w:marRight w:val="0"/>
          <w:marTop w:val="0"/>
          <w:marBottom w:val="160"/>
          <w:divBdr>
            <w:top w:val="none" w:sz="0" w:space="0" w:color="auto"/>
            <w:left w:val="none" w:sz="0" w:space="0" w:color="auto"/>
            <w:bottom w:val="none" w:sz="0" w:space="0" w:color="auto"/>
            <w:right w:val="none" w:sz="0" w:space="0" w:color="auto"/>
          </w:divBdr>
        </w:div>
      </w:divsChild>
    </w:div>
    <w:div w:id="1815760006">
      <w:bodyDiv w:val="1"/>
      <w:marLeft w:val="0"/>
      <w:marRight w:val="0"/>
      <w:marTop w:val="0"/>
      <w:marBottom w:val="0"/>
      <w:divBdr>
        <w:top w:val="none" w:sz="0" w:space="0" w:color="auto"/>
        <w:left w:val="none" w:sz="0" w:space="0" w:color="auto"/>
        <w:bottom w:val="none" w:sz="0" w:space="0" w:color="auto"/>
        <w:right w:val="none" w:sz="0" w:space="0" w:color="auto"/>
      </w:divBdr>
    </w:div>
    <w:div w:id="1819302054">
      <w:bodyDiv w:val="1"/>
      <w:marLeft w:val="0"/>
      <w:marRight w:val="0"/>
      <w:marTop w:val="0"/>
      <w:marBottom w:val="0"/>
      <w:divBdr>
        <w:top w:val="none" w:sz="0" w:space="0" w:color="auto"/>
        <w:left w:val="none" w:sz="0" w:space="0" w:color="auto"/>
        <w:bottom w:val="none" w:sz="0" w:space="0" w:color="auto"/>
        <w:right w:val="none" w:sz="0" w:space="0" w:color="auto"/>
      </w:divBdr>
    </w:div>
    <w:div w:id="1826049504">
      <w:bodyDiv w:val="1"/>
      <w:marLeft w:val="0"/>
      <w:marRight w:val="0"/>
      <w:marTop w:val="0"/>
      <w:marBottom w:val="0"/>
      <w:divBdr>
        <w:top w:val="none" w:sz="0" w:space="0" w:color="auto"/>
        <w:left w:val="none" w:sz="0" w:space="0" w:color="auto"/>
        <w:bottom w:val="none" w:sz="0" w:space="0" w:color="auto"/>
        <w:right w:val="none" w:sz="0" w:space="0" w:color="auto"/>
      </w:divBdr>
    </w:div>
    <w:div w:id="1836722327">
      <w:bodyDiv w:val="1"/>
      <w:marLeft w:val="0"/>
      <w:marRight w:val="0"/>
      <w:marTop w:val="0"/>
      <w:marBottom w:val="0"/>
      <w:divBdr>
        <w:top w:val="none" w:sz="0" w:space="0" w:color="auto"/>
        <w:left w:val="none" w:sz="0" w:space="0" w:color="auto"/>
        <w:bottom w:val="none" w:sz="0" w:space="0" w:color="auto"/>
        <w:right w:val="none" w:sz="0" w:space="0" w:color="auto"/>
      </w:divBdr>
      <w:divsChild>
        <w:div w:id="157769933">
          <w:marLeft w:val="0"/>
          <w:marRight w:val="0"/>
          <w:marTop w:val="0"/>
          <w:marBottom w:val="0"/>
          <w:divBdr>
            <w:top w:val="none" w:sz="0" w:space="0" w:color="auto"/>
            <w:left w:val="none" w:sz="0" w:space="0" w:color="auto"/>
            <w:bottom w:val="none" w:sz="0" w:space="0" w:color="auto"/>
            <w:right w:val="none" w:sz="0" w:space="0" w:color="auto"/>
          </w:divBdr>
        </w:div>
        <w:div w:id="1346052691">
          <w:marLeft w:val="0"/>
          <w:marRight w:val="0"/>
          <w:marTop w:val="0"/>
          <w:marBottom w:val="0"/>
          <w:divBdr>
            <w:top w:val="none" w:sz="0" w:space="0" w:color="auto"/>
            <w:left w:val="none" w:sz="0" w:space="0" w:color="auto"/>
            <w:bottom w:val="none" w:sz="0" w:space="0" w:color="auto"/>
            <w:right w:val="none" w:sz="0" w:space="0" w:color="auto"/>
          </w:divBdr>
        </w:div>
      </w:divsChild>
    </w:div>
    <w:div w:id="1848598106">
      <w:bodyDiv w:val="1"/>
      <w:marLeft w:val="0"/>
      <w:marRight w:val="0"/>
      <w:marTop w:val="0"/>
      <w:marBottom w:val="0"/>
      <w:divBdr>
        <w:top w:val="none" w:sz="0" w:space="0" w:color="auto"/>
        <w:left w:val="none" w:sz="0" w:space="0" w:color="auto"/>
        <w:bottom w:val="none" w:sz="0" w:space="0" w:color="auto"/>
        <w:right w:val="none" w:sz="0" w:space="0" w:color="auto"/>
      </w:divBdr>
    </w:div>
    <w:div w:id="1848934348">
      <w:bodyDiv w:val="1"/>
      <w:marLeft w:val="0"/>
      <w:marRight w:val="0"/>
      <w:marTop w:val="0"/>
      <w:marBottom w:val="0"/>
      <w:divBdr>
        <w:top w:val="none" w:sz="0" w:space="0" w:color="auto"/>
        <w:left w:val="none" w:sz="0" w:space="0" w:color="auto"/>
        <w:bottom w:val="none" w:sz="0" w:space="0" w:color="auto"/>
        <w:right w:val="none" w:sz="0" w:space="0" w:color="auto"/>
      </w:divBdr>
    </w:div>
    <w:div w:id="1854874991">
      <w:bodyDiv w:val="1"/>
      <w:marLeft w:val="0"/>
      <w:marRight w:val="0"/>
      <w:marTop w:val="0"/>
      <w:marBottom w:val="0"/>
      <w:divBdr>
        <w:top w:val="none" w:sz="0" w:space="0" w:color="auto"/>
        <w:left w:val="none" w:sz="0" w:space="0" w:color="auto"/>
        <w:bottom w:val="none" w:sz="0" w:space="0" w:color="auto"/>
        <w:right w:val="none" w:sz="0" w:space="0" w:color="auto"/>
      </w:divBdr>
    </w:div>
    <w:div w:id="1862893312">
      <w:bodyDiv w:val="1"/>
      <w:marLeft w:val="0"/>
      <w:marRight w:val="0"/>
      <w:marTop w:val="0"/>
      <w:marBottom w:val="0"/>
      <w:divBdr>
        <w:top w:val="none" w:sz="0" w:space="0" w:color="auto"/>
        <w:left w:val="none" w:sz="0" w:space="0" w:color="auto"/>
        <w:bottom w:val="none" w:sz="0" w:space="0" w:color="auto"/>
        <w:right w:val="none" w:sz="0" w:space="0" w:color="auto"/>
      </w:divBdr>
    </w:div>
    <w:div w:id="1864392997">
      <w:bodyDiv w:val="1"/>
      <w:marLeft w:val="0"/>
      <w:marRight w:val="0"/>
      <w:marTop w:val="0"/>
      <w:marBottom w:val="0"/>
      <w:divBdr>
        <w:top w:val="none" w:sz="0" w:space="0" w:color="auto"/>
        <w:left w:val="none" w:sz="0" w:space="0" w:color="auto"/>
        <w:bottom w:val="none" w:sz="0" w:space="0" w:color="auto"/>
        <w:right w:val="none" w:sz="0" w:space="0" w:color="auto"/>
      </w:divBdr>
    </w:div>
    <w:div w:id="1886675816">
      <w:bodyDiv w:val="1"/>
      <w:marLeft w:val="0"/>
      <w:marRight w:val="0"/>
      <w:marTop w:val="0"/>
      <w:marBottom w:val="0"/>
      <w:divBdr>
        <w:top w:val="none" w:sz="0" w:space="0" w:color="auto"/>
        <w:left w:val="none" w:sz="0" w:space="0" w:color="auto"/>
        <w:bottom w:val="none" w:sz="0" w:space="0" w:color="auto"/>
        <w:right w:val="none" w:sz="0" w:space="0" w:color="auto"/>
      </w:divBdr>
    </w:div>
    <w:div w:id="1890454832">
      <w:bodyDiv w:val="1"/>
      <w:marLeft w:val="0"/>
      <w:marRight w:val="0"/>
      <w:marTop w:val="0"/>
      <w:marBottom w:val="0"/>
      <w:divBdr>
        <w:top w:val="none" w:sz="0" w:space="0" w:color="auto"/>
        <w:left w:val="none" w:sz="0" w:space="0" w:color="auto"/>
        <w:bottom w:val="none" w:sz="0" w:space="0" w:color="auto"/>
        <w:right w:val="none" w:sz="0" w:space="0" w:color="auto"/>
      </w:divBdr>
    </w:div>
    <w:div w:id="1913464356">
      <w:bodyDiv w:val="1"/>
      <w:marLeft w:val="0"/>
      <w:marRight w:val="0"/>
      <w:marTop w:val="0"/>
      <w:marBottom w:val="0"/>
      <w:divBdr>
        <w:top w:val="none" w:sz="0" w:space="0" w:color="auto"/>
        <w:left w:val="none" w:sz="0" w:space="0" w:color="auto"/>
        <w:bottom w:val="none" w:sz="0" w:space="0" w:color="auto"/>
        <w:right w:val="none" w:sz="0" w:space="0" w:color="auto"/>
      </w:divBdr>
    </w:div>
    <w:div w:id="1923027821">
      <w:bodyDiv w:val="1"/>
      <w:marLeft w:val="0"/>
      <w:marRight w:val="0"/>
      <w:marTop w:val="0"/>
      <w:marBottom w:val="0"/>
      <w:divBdr>
        <w:top w:val="none" w:sz="0" w:space="0" w:color="auto"/>
        <w:left w:val="none" w:sz="0" w:space="0" w:color="auto"/>
        <w:bottom w:val="none" w:sz="0" w:space="0" w:color="auto"/>
        <w:right w:val="none" w:sz="0" w:space="0" w:color="auto"/>
      </w:divBdr>
    </w:div>
    <w:div w:id="1930386459">
      <w:bodyDiv w:val="1"/>
      <w:marLeft w:val="0"/>
      <w:marRight w:val="0"/>
      <w:marTop w:val="0"/>
      <w:marBottom w:val="0"/>
      <w:divBdr>
        <w:top w:val="none" w:sz="0" w:space="0" w:color="auto"/>
        <w:left w:val="none" w:sz="0" w:space="0" w:color="auto"/>
        <w:bottom w:val="none" w:sz="0" w:space="0" w:color="auto"/>
        <w:right w:val="none" w:sz="0" w:space="0" w:color="auto"/>
      </w:divBdr>
    </w:div>
    <w:div w:id="1933079364">
      <w:bodyDiv w:val="1"/>
      <w:marLeft w:val="0"/>
      <w:marRight w:val="0"/>
      <w:marTop w:val="0"/>
      <w:marBottom w:val="0"/>
      <w:divBdr>
        <w:top w:val="none" w:sz="0" w:space="0" w:color="auto"/>
        <w:left w:val="none" w:sz="0" w:space="0" w:color="auto"/>
        <w:bottom w:val="none" w:sz="0" w:space="0" w:color="auto"/>
        <w:right w:val="none" w:sz="0" w:space="0" w:color="auto"/>
      </w:divBdr>
    </w:div>
    <w:div w:id="1941373190">
      <w:bodyDiv w:val="1"/>
      <w:marLeft w:val="0"/>
      <w:marRight w:val="0"/>
      <w:marTop w:val="0"/>
      <w:marBottom w:val="0"/>
      <w:divBdr>
        <w:top w:val="none" w:sz="0" w:space="0" w:color="auto"/>
        <w:left w:val="none" w:sz="0" w:space="0" w:color="auto"/>
        <w:bottom w:val="none" w:sz="0" w:space="0" w:color="auto"/>
        <w:right w:val="none" w:sz="0" w:space="0" w:color="auto"/>
      </w:divBdr>
    </w:div>
    <w:div w:id="1959294687">
      <w:bodyDiv w:val="1"/>
      <w:marLeft w:val="0"/>
      <w:marRight w:val="0"/>
      <w:marTop w:val="0"/>
      <w:marBottom w:val="0"/>
      <w:divBdr>
        <w:top w:val="none" w:sz="0" w:space="0" w:color="auto"/>
        <w:left w:val="none" w:sz="0" w:space="0" w:color="auto"/>
        <w:bottom w:val="none" w:sz="0" w:space="0" w:color="auto"/>
        <w:right w:val="none" w:sz="0" w:space="0" w:color="auto"/>
      </w:divBdr>
    </w:div>
    <w:div w:id="1970739937">
      <w:bodyDiv w:val="1"/>
      <w:marLeft w:val="0"/>
      <w:marRight w:val="0"/>
      <w:marTop w:val="0"/>
      <w:marBottom w:val="0"/>
      <w:divBdr>
        <w:top w:val="none" w:sz="0" w:space="0" w:color="auto"/>
        <w:left w:val="none" w:sz="0" w:space="0" w:color="auto"/>
        <w:bottom w:val="none" w:sz="0" w:space="0" w:color="auto"/>
        <w:right w:val="none" w:sz="0" w:space="0" w:color="auto"/>
      </w:divBdr>
    </w:div>
    <w:div w:id="1975987695">
      <w:bodyDiv w:val="1"/>
      <w:marLeft w:val="0"/>
      <w:marRight w:val="0"/>
      <w:marTop w:val="0"/>
      <w:marBottom w:val="0"/>
      <w:divBdr>
        <w:top w:val="none" w:sz="0" w:space="0" w:color="auto"/>
        <w:left w:val="none" w:sz="0" w:space="0" w:color="auto"/>
        <w:bottom w:val="none" w:sz="0" w:space="0" w:color="auto"/>
        <w:right w:val="none" w:sz="0" w:space="0" w:color="auto"/>
      </w:divBdr>
      <w:divsChild>
        <w:div w:id="678192323">
          <w:marLeft w:val="0"/>
          <w:marRight w:val="0"/>
          <w:marTop w:val="0"/>
          <w:marBottom w:val="0"/>
          <w:divBdr>
            <w:top w:val="none" w:sz="0" w:space="0" w:color="auto"/>
            <w:left w:val="none" w:sz="0" w:space="0" w:color="auto"/>
            <w:bottom w:val="none" w:sz="0" w:space="0" w:color="auto"/>
            <w:right w:val="none" w:sz="0" w:space="0" w:color="auto"/>
          </w:divBdr>
        </w:div>
        <w:div w:id="789590986">
          <w:marLeft w:val="0"/>
          <w:marRight w:val="0"/>
          <w:marTop w:val="0"/>
          <w:marBottom w:val="0"/>
          <w:divBdr>
            <w:top w:val="none" w:sz="0" w:space="0" w:color="auto"/>
            <w:left w:val="none" w:sz="0" w:space="0" w:color="auto"/>
            <w:bottom w:val="none" w:sz="0" w:space="0" w:color="auto"/>
            <w:right w:val="none" w:sz="0" w:space="0" w:color="auto"/>
          </w:divBdr>
        </w:div>
        <w:div w:id="1188448779">
          <w:marLeft w:val="0"/>
          <w:marRight w:val="0"/>
          <w:marTop w:val="0"/>
          <w:marBottom w:val="0"/>
          <w:divBdr>
            <w:top w:val="none" w:sz="0" w:space="0" w:color="auto"/>
            <w:left w:val="none" w:sz="0" w:space="0" w:color="auto"/>
            <w:bottom w:val="none" w:sz="0" w:space="0" w:color="auto"/>
            <w:right w:val="none" w:sz="0" w:space="0" w:color="auto"/>
          </w:divBdr>
        </w:div>
        <w:div w:id="1923055230">
          <w:marLeft w:val="0"/>
          <w:marRight w:val="0"/>
          <w:marTop w:val="0"/>
          <w:marBottom w:val="0"/>
          <w:divBdr>
            <w:top w:val="none" w:sz="0" w:space="0" w:color="auto"/>
            <w:left w:val="none" w:sz="0" w:space="0" w:color="auto"/>
            <w:bottom w:val="none" w:sz="0" w:space="0" w:color="auto"/>
            <w:right w:val="none" w:sz="0" w:space="0" w:color="auto"/>
          </w:divBdr>
        </w:div>
      </w:divsChild>
    </w:div>
    <w:div w:id="1980374894">
      <w:bodyDiv w:val="1"/>
      <w:marLeft w:val="0"/>
      <w:marRight w:val="0"/>
      <w:marTop w:val="0"/>
      <w:marBottom w:val="0"/>
      <w:divBdr>
        <w:top w:val="none" w:sz="0" w:space="0" w:color="auto"/>
        <w:left w:val="none" w:sz="0" w:space="0" w:color="auto"/>
        <w:bottom w:val="none" w:sz="0" w:space="0" w:color="auto"/>
        <w:right w:val="none" w:sz="0" w:space="0" w:color="auto"/>
      </w:divBdr>
    </w:div>
    <w:div w:id="1986739293">
      <w:bodyDiv w:val="1"/>
      <w:marLeft w:val="0"/>
      <w:marRight w:val="0"/>
      <w:marTop w:val="0"/>
      <w:marBottom w:val="0"/>
      <w:divBdr>
        <w:top w:val="none" w:sz="0" w:space="0" w:color="auto"/>
        <w:left w:val="none" w:sz="0" w:space="0" w:color="auto"/>
        <w:bottom w:val="none" w:sz="0" w:space="0" w:color="auto"/>
        <w:right w:val="none" w:sz="0" w:space="0" w:color="auto"/>
      </w:divBdr>
    </w:div>
    <w:div w:id="1998530783">
      <w:bodyDiv w:val="1"/>
      <w:marLeft w:val="0"/>
      <w:marRight w:val="0"/>
      <w:marTop w:val="0"/>
      <w:marBottom w:val="0"/>
      <w:divBdr>
        <w:top w:val="none" w:sz="0" w:space="0" w:color="auto"/>
        <w:left w:val="none" w:sz="0" w:space="0" w:color="auto"/>
        <w:bottom w:val="none" w:sz="0" w:space="0" w:color="auto"/>
        <w:right w:val="none" w:sz="0" w:space="0" w:color="auto"/>
      </w:divBdr>
      <w:divsChild>
        <w:div w:id="365109397">
          <w:marLeft w:val="0"/>
          <w:marRight w:val="0"/>
          <w:marTop w:val="0"/>
          <w:marBottom w:val="0"/>
          <w:divBdr>
            <w:top w:val="none" w:sz="0" w:space="0" w:color="auto"/>
            <w:left w:val="none" w:sz="0" w:space="0" w:color="auto"/>
            <w:bottom w:val="none" w:sz="0" w:space="0" w:color="auto"/>
            <w:right w:val="none" w:sz="0" w:space="0" w:color="auto"/>
          </w:divBdr>
        </w:div>
        <w:div w:id="661852498">
          <w:marLeft w:val="0"/>
          <w:marRight w:val="0"/>
          <w:marTop w:val="0"/>
          <w:marBottom w:val="0"/>
          <w:divBdr>
            <w:top w:val="none" w:sz="0" w:space="0" w:color="auto"/>
            <w:left w:val="none" w:sz="0" w:space="0" w:color="auto"/>
            <w:bottom w:val="none" w:sz="0" w:space="0" w:color="auto"/>
            <w:right w:val="none" w:sz="0" w:space="0" w:color="auto"/>
          </w:divBdr>
        </w:div>
        <w:div w:id="1177302593">
          <w:marLeft w:val="0"/>
          <w:marRight w:val="0"/>
          <w:marTop w:val="0"/>
          <w:marBottom w:val="0"/>
          <w:divBdr>
            <w:top w:val="none" w:sz="0" w:space="0" w:color="auto"/>
            <w:left w:val="none" w:sz="0" w:space="0" w:color="auto"/>
            <w:bottom w:val="none" w:sz="0" w:space="0" w:color="auto"/>
            <w:right w:val="none" w:sz="0" w:space="0" w:color="auto"/>
          </w:divBdr>
        </w:div>
        <w:div w:id="1590888941">
          <w:marLeft w:val="0"/>
          <w:marRight w:val="0"/>
          <w:marTop w:val="0"/>
          <w:marBottom w:val="0"/>
          <w:divBdr>
            <w:top w:val="none" w:sz="0" w:space="0" w:color="auto"/>
            <w:left w:val="none" w:sz="0" w:space="0" w:color="auto"/>
            <w:bottom w:val="none" w:sz="0" w:space="0" w:color="auto"/>
            <w:right w:val="none" w:sz="0" w:space="0" w:color="auto"/>
          </w:divBdr>
        </w:div>
        <w:div w:id="1956212421">
          <w:marLeft w:val="0"/>
          <w:marRight w:val="0"/>
          <w:marTop w:val="0"/>
          <w:marBottom w:val="0"/>
          <w:divBdr>
            <w:top w:val="none" w:sz="0" w:space="0" w:color="auto"/>
            <w:left w:val="none" w:sz="0" w:space="0" w:color="auto"/>
            <w:bottom w:val="none" w:sz="0" w:space="0" w:color="auto"/>
            <w:right w:val="none" w:sz="0" w:space="0" w:color="auto"/>
          </w:divBdr>
        </w:div>
        <w:div w:id="2010063373">
          <w:marLeft w:val="0"/>
          <w:marRight w:val="0"/>
          <w:marTop w:val="0"/>
          <w:marBottom w:val="0"/>
          <w:divBdr>
            <w:top w:val="none" w:sz="0" w:space="0" w:color="auto"/>
            <w:left w:val="none" w:sz="0" w:space="0" w:color="auto"/>
            <w:bottom w:val="none" w:sz="0" w:space="0" w:color="auto"/>
            <w:right w:val="none" w:sz="0" w:space="0" w:color="auto"/>
          </w:divBdr>
        </w:div>
      </w:divsChild>
    </w:div>
    <w:div w:id="2002001490">
      <w:bodyDiv w:val="1"/>
      <w:marLeft w:val="0"/>
      <w:marRight w:val="0"/>
      <w:marTop w:val="0"/>
      <w:marBottom w:val="0"/>
      <w:divBdr>
        <w:top w:val="none" w:sz="0" w:space="0" w:color="auto"/>
        <w:left w:val="none" w:sz="0" w:space="0" w:color="auto"/>
        <w:bottom w:val="none" w:sz="0" w:space="0" w:color="auto"/>
        <w:right w:val="none" w:sz="0" w:space="0" w:color="auto"/>
      </w:divBdr>
    </w:div>
    <w:div w:id="2017730334">
      <w:bodyDiv w:val="1"/>
      <w:marLeft w:val="0"/>
      <w:marRight w:val="0"/>
      <w:marTop w:val="0"/>
      <w:marBottom w:val="0"/>
      <w:divBdr>
        <w:top w:val="none" w:sz="0" w:space="0" w:color="auto"/>
        <w:left w:val="none" w:sz="0" w:space="0" w:color="auto"/>
        <w:bottom w:val="none" w:sz="0" w:space="0" w:color="auto"/>
        <w:right w:val="none" w:sz="0" w:space="0" w:color="auto"/>
      </w:divBdr>
    </w:div>
    <w:div w:id="2047220470">
      <w:bodyDiv w:val="1"/>
      <w:marLeft w:val="0"/>
      <w:marRight w:val="0"/>
      <w:marTop w:val="0"/>
      <w:marBottom w:val="0"/>
      <w:divBdr>
        <w:top w:val="none" w:sz="0" w:space="0" w:color="auto"/>
        <w:left w:val="none" w:sz="0" w:space="0" w:color="auto"/>
        <w:bottom w:val="none" w:sz="0" w:space="0" w:color="auto"/>
        <w:right w:val="none" w:sz="0" w:space="0" w:color="auto"/>
      </w:divBdr>
    </w:div>
    <w:div w:id="2079549253">
      <w:bodyDiv w:val="1"/>
      <w:marLeft w:val="0"/>
      <w:marRight w:val="0"/>
      <w:marTop w:val="0"/>
      <w:marBottom w:val="0"/>
      <w:divBdr>
        <w:top w:val="none" w:sz="0" w:space="0" w:color="auto"/>
        <w:left w:val="none" w:sz="0" w:space="0" w:color="auto"/>
        <w:bottom w:val="none" w:sz="0" w:space="0" w:color="auto"/>
        <w:right w:val="none" w:sz="0" w:space="0" w:color="auto"/>
      </w:divBdr>
    </w:div>
    <w:div w:id="2088378256">
      <w:bodyDiv w:val="1"/>
      <w:marLeft w:val="0"/>
      <w:marRight w:val="0"/>
      <w:marTop w:val="0"/>
      <w:marBottom w:val="0"/>
      <w:divBdr>
        <w:top w:val="none" w:sz="0" w:space="0" w:color="auto"/>
        <w:left w:val="none" w:sz="0" w:space="0" w:color="auto"/>
        <w:bottom w:val="none" w:sz="0" w:space="0" w:color="auto"/>
        <w:right w:val="none" w:sz="0" w:space="0" w:color="auto"/>
      </w:divBdr>
    </w:div>
    <w:div w:id="2089113285">
      <w:bodyDiv w:val="1"/>
      <w:marLeft w:val="0"/>
      <w:marRight w:val="0"/>
      <w:marTop w:val="0"/>
      <w:marBottom w:val="0"/>
      <w:divBdr>
        <w:top w:val="none" w:sz="0" w:space="0" w:color="auto"/>
        <w:left w:val="none" w:sz="0" w:space="0" w:color="auto"/>
        <w:bottom w:val="none" w:sz="0" w:space="0" w:color="auto"/>
        <w:right w:val="none" w:sz="0" w:space="0" w:color="auto"/>
      </w:divBdr>
      <w:divsChild>
        <w:div w:id="15468147">
          <w:marLeft w:val="1166"/>
          <w:marRight w:val="0"/>
          <w:marTop w:val="0"/>
          <w:marBottom w:val="0"/>
          <w:divBdr>
            <w:top w:val="none" w:sz="0" w:space="0" w:color="auto"/>
            <w:left w:val="none" w:sz="0" w:space="0" w:color="auto"/>
            <w:bottom w:val="none" w:sz="0" w:space="0" w:color="auto"/>
            <w:right w:val="none" w:sz="0" w:space="0" w:color="auto"/>
          </w:divBdr>
        </w:div>
        <w:div w:id="241764009">
          <w:marLeft w:val="547"/>
          <w:marRight w:val="0"/>
          <w:marTop w:val="0"/>
          <w:marBottom w:val="0"/>
          <w:divBdr>
            <w:top w:val="none" w:sz="0" w:space="0" w:color="auto"/>
            <w:left w:val="none" w:sz="0" w:space="0" w:color="auto"/>
            <w:bottom w:val="none" w:sz="0" w:space="0" w:color="auto"/>
            <w:right w:val="none" w:sz="0" w:space="0" w:color="auto"/>
          </w:divBdr>
        </w:div>
        <w:div w:id="298805550">
          <w:marLeft w:val="1166"/>
          <w:marRight w:val="0"/>
          <w:marTop w:val="0"/>
          <w:marBottom w:val="0"/>
          <w:divBdr>
            <w:top w:val="none" w:sz="0" w:space="0" w:color="auto"/>
            <w:left w:val="none" w:sz="0" w:space="0" w:color="auto"/>
            <w:bottom w:val="none" w:sz="0" w:space="0" w:color="auto"/>
            <w:right w:val="none" w:sz="0" w:space="0" w:color="auto"/>
          </w:divBdr>
        </w:div>
        <w:div w:id="718287176">
          <w:marLeft w:val="1166"/>
          <w:marRight w:val="0"/>
          <w:marTop w:val="0"/>
          <w:marBottom w:val="0"/>
          <w:divBdr>
            <w:top w:val="none" w:sz="0" w:space="0" w:color="auto"/>
            <w:left w:val="none" w:sz="0" w:space="0" w:color="auto"/>
            <w:bottom w:val="none" w:sz="0" w:space="0" w:color="auto"/>
            <w:right w:val="none" w:sz="0" w:space="0" w:color="auto"/>
          </w:divBdr>
        </w:div>
        <w:div w:id="1791043899">
          <w:marLeft w:val="1166"/>
          <w:marRight w:val="0"/>
          <w:marTop w:val="0"/>
          <w:marBottom w:val="0"/>
          <w:divBdr>
            <w:top w:val="none" w:sz="0" w:space="0" w:color="auto"/>
            <w:left w:val="none" w:sz="0" w:space="0" w:color="auto"/>
            <w:bottom w:val="none" w:sz="0" w:space="0" w:color="auto"/>
            <w:right w:val="none" w:sz="0" w:space="0" w:color="auto"/>
          </w:divBdr>
        </w:div>
      </w:divsChild>
    </w:div>
    <w:div w:id="2119789647">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chart" Target="charts/chart1.xml"/><Relationship Id="rId26" Type="http://schemas.openxmlformats.org/officeDocument/2006/relationships/chart" Target="charts/chart9.xml"/><Relationship Id="rId39" Type="http://schemas.openxmlformats.org/officeDocument/2006/relationships/chart" Target="charts/chart22.xml"/><Relationship Id="rId21" Type="http://schemas.openxmlformats.org/officeDocument/2006/relationships/chart" Target="charts/chart4.xml"/><Relationship Id="rId34" Type="http://schemas.openxmlformats.org/officeDocument/2006/relationships/chart" Target="charts/chart17.xml"/><Relationship Id="rId42" Type="http://schemas.openxmlformats.org/officeDocument/2006/relationships/chart" Target="charts/chart25.xml"/><Relationship Id="rId47" Type="http://schemas.openxmlformats.org/officeDocument/2006/relationships/header" Target="header3.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4.jpeg"/><Relationship Id="rId29" Type="http://schemas.openxmlformats.org/officeDocument/2006/relationships/chart" Target="charts/chart12.xml"/><Relationship Id="rId11" Type="http://schemas.openxmlformats.org/officeDocument/2006/relationships/image" Target="media/image1.png"/><Relationship Id="rId24" Type="http://schemas.openxmlformats.org/officeDocument/2006/relationships/chart" Target="charts/chart7.xml"/><Relationship Id="rId32" Type="http://schemas.openxmlformats.org/officeDocument/2006/relationships/chart" Target="charts/chart15.xml"/><Relationship Id="rId37" Type="http://schemas.openxmlformats.org/officeDocument/2006/relationships/chart" Target="charts/chart20.xml"/><Relationship Id="rId40" Type="http://schemas.openxmlformats.org/officeDocument/2006/relationships/chart" Target="charts/chart23.xml"/><Relationship Id="rId45" Type="http://schemas.openxmlformats.org/officeDocument/2006/relationships/chart" Target="charts/chart28.xml"/><Relationship Id="rId5" Type="http://schemas.openxmlformats.org/officeDocument/2006/relationships/numbering" Target="numbering.xml"/><Relationship Id="rId15" Type="http://schemas.openxmlformats.org/officeDocument/2006/relationships/hyperlink" Target="http://www.sooipp.org.pl/audyty-oiip" TargetMode="External"/><Relationship Id="rId23" Type="http://schemas.openxmlformats.org/officeDocument/2006/relationships/chart" Target="charts/chart6.xml"/><Relationship Id="rId28" Type="http://schemas.openxmlformats.org/officeDocument/2006/relationships/chart" Target="charts/chart11.xml"/><Relationship Id="rId36" Type="http://schemas.openxmlformats.org/officeDocument/2006/relationships/chart" Target="charts/chart19.xml"/><Relationship Id="rId49"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chart" Target="charts/chart2.xml"/><Relationship Id="rId31" Type="http://schemas.openxmlformats.org/officeDocument/2006/relationships/chart" Target="charts/chart14.xml"/><Relationship Id="rId44" Type="http://schemas.openxmlformats.org/officeDocument/2006/relationships/chart" Target="charts/chart27.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chart" Target="charts/chart5.xml"/><Relationship Id="rId27" Type="http://schemas.openxmlformats.org/officeDocument/2006/relationships/chart" Target="charts/chart10.xml"/><Relationship Id="rId30" Type="http://schemas.openxmlformats.org/officeDocument/2006/relationships/chart" Target="charts/chart13.xml"/><Relationship Id="rId35" Type="http://schemas.openxmlformats.org/officeDocument/2006/relationships/chart" Target="charts/chart18.xml"/><Relationship Id="rId43" Type="http://schemas.openxmlformats.org/officeDocument/2006/relationships/chart" Target="charts/chart26.xml"/><Relationship Id="rId48"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http://www.sooipp.org.pl/audyty-oiip" TargetMode="External"/><Relationship Id="rId25" Type="http://schemas.openxmlformats.org/officeDocument/2006/relationships/chart" Target="charts/chart8.xml"/><Relationship Id="rId33" Type="http://schemas.openxmlformats.org/officeDocument/2006/relationships/chart" Target="charts/chart16.xml"/><Relationship Id="rId38" Type="http://schemas.openxmlformats.org/officeDocument/2006/relationships/chart" Target="charts/chart21.xml"/><Relationship Id="rId46" Type="http://schemas.openxmlformats.org/officeDocument/2006/relationships/chart" Target="charts/chart29.xml"/><Relationship Id="rId20" Type="http://schemas.openxmlformats.org/officeDocument/2006/relationships/chart" Target="charts/chart3.xml"/><Relationship Id="rId41" Type="http://schemas.openxmlformats.org/officeDocument/2006/relationships/chart" Target="charts/chart24.xml"/><Relationship Id="rId1" Type="http://schemas.openxmlformats.org/officeDocument/2006/relationships/customXml" Target="../customXml/item1.xml"/><Relationship Id="rId6" Type="http://schemas.openxmlformats.org/officeDocument/2006/relationships/styles" Target="styles.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18" Type="http://schemas.openxmlformats.org/officeDocument/2006/relationships/font" Target="fonts/font18.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17" Type="http://schemas.openxmlformats.org/officeDocument/2006/relationships/font" Target="fonts/font17.odttf"/><Relationship Id="rId2" Type="http://schemas.openxmlformats.org/officeDocument/2006/relationships/font" Target="fonts/font2.odttf"/><Relationship Id="rId16" Type="http://schemas.openxmlformats.org/officeDocument/2006/relationships/font" Target="fonts/font16.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charts/_rels/chart1.xml.rels><?xml version="1.0" encoding="UTF-8" standalone="yes"?>
<Relationships xmlns="http://schemas.openxmlformats.org/package/2006/relationships"><Relationship Id="rId3" Type="http://schemas.openxmlformats.org/officeDocument/2006/relationships/package" Target="../embeddings/Arkusz_programu_Microsoft_Excel.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Arkusz_programu_Microsoft_Excel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Arkusz_programu_Microsoft_Excel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Arkusz_programu_Microsoft_Excel3.xlsx"/><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package" Target="../embeddings/Arkusz_programu_Microsoft_Excel4.xlsx"/><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package" Target="../embeddings/Arkusz_programu_Microsoft_Excel5.xlsx"/><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package" Target="../embeddings/Arkusz_programu_Microsoft_Excel6.xlsx"/><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package" Target="../embeddings/Arkusz_programu_Microsoft_Excel7.xlsx"/><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package" Target="../embeddings/Arkusz_programu_Microsoft_Excel8.xlsx"/><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package" Target="../embeddings/Arkusz_programu_Microsoft_Excel9.xlsx"/><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package" Target="../embeddings/Arkusz_programu_Microsoft_Excel10.xlsx"/><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package" Target="../embeddings/Arkusz_programu_Microsoft_Excel11.xlsx"/><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package" Target="../embeddings/Arkusz_programu_Microsoft_Excel12.xlsx"/><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package" Target="../embeddings/Arkusz_programu_Microsoft_Excel13.xlsx"/><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package" Target="../embeddings/Arkusz_programu_Microsoft_Excel14.xlsx"/><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package" Target="../embeddings/Arkusz_programu_Microsoft_Excel15.xlsx"/><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package" Target="../embeddings/Arkusz_programu_Microsoft_Excel16.xlsx"/><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package" Target="../embeddings/Arkusz_programu_Microsoft_Excel17.xlsx"/><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package" Target="../embeddings/Arkusz_programu_Microsoft_Excel18.xlsx"/><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package" Target="../embeddings/Arkusz_programu_Microsoft_Excel19.xlsx"/><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package" Target="../embeddings/Arkusz_programu_Microsoft_Excel20.xlsx"/><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package" Target="../embeddings/Arkusz_programu_Microsoft_Excel21.xlsx"/><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package" Target="../embeddings/Arkusz_programu_Microsoft_Excel22.xlsx"/><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package" Target="../embeddings/Arkusz_programu_Microsoft_Excel23.xlsx"/><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package" Target="../embeddings/Arkusz_programu_Microsoft_Excel24.xlsx"/><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package" Target="../embeddings/Arkusz_programu_Microsoft_Excel25.xlsx"/><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package" Target="../embeddings/Arkusz_programu_Microsoft_Excel26.xlsx"/><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package" Target="../embeddings/Arkusz_programu_Microsoft_Excel27.xlsx"/><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package" Target="../embeddings/Arkusz_programu_Microsoft_Excel28.xlsx"/><Relationship Id="rId2" Type="http://schemas.microsoft.com/office/2011/relationships/chartColorStyle" Target="colors29.xml"/><Relationship Id="rId1" Type="http://schemas.microsoft.com/office/2011/relationships/chartStyle" Target="style29.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4648578302712166"/>
          <c:y val="3.2407407407407406E-2"/>
          <c:w val="0.52295866141732283"/>
          <c:h val="0.89814814814814814"/>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Wykresy!$A$5:$A$7</c:f>
              <c:strCache>
                <c:ptCount val="3"/>
                <c:pt idx="0">
                  <c:v>Instytucja wsparcia przedsiębiorczości</c:v>
                </c:pt>
                <c:pt idx="1">
                  <c:v>Instytucja wsparcia innowacji</c:v>
                </c:pt>
                <c:pt idx="2">
                  <c:v>Pozabankowa instytucja finansowa</c:v>
                </c:pt>
              </c:strCache>
            </c:strRef>
          </c:cat>
          <c:val>
            <c:numRef>
              <c:f>Wykresy!$B$5:$B$7</c:f>
              <c:numCache>
                <c:formatCode>General</c:formatCode>
                <c:ptCount val="3"/>
                <c:pt idx="0">
                  <c:v>37</c:v>
                </c:pt>
                <c:pt idx="1">
                  <c:v>18</c:v>
                </c:pt>
                <c:pt idx="2">
                  <c:v>7</c:v>
                </c:pt>
              </c:numCache>
            </c:numRef>
          </c:val>
          <c:extLst>
            <c:ext xmlns:c16="http://schemas.microsoft.com/office/drawing/2014/chart" uri="{C3380CC4-5D6E-409C-BE32-E72D297353CC}">
              <c16:uniqueId val="{00000000-EA23-4CB9-8A91-A5109A100280}"/>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9198376299374319"/>
          <c:y val="3.2407438431898139E-2"/>
          <c:w val="0.50801623700625687"/>
          <c:h val="0.93431080730293325"/>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Wykresy!$A$71:$A$78</c:f>
              <c:strCache>
                <c:ptCount val="8"/>
                <c:pt idx="0">
                  <c:v>Stowarzyszenie</c:v>
                </c:pt>
                <c:pt idx="1">
                  <c:v>Spółka z o.o.</c:v>
                </c:pt>
                <c:pt idx="2">
                  <c:v>Samorząd gospodarczy</c:v>
                </c:pt>
                <c:pt idx="3">
                  <c:v>Jednostka badawczo-rozwojowa (instytut badawczy)</c:v>
                </c:pt>
                <c:pt idx="4">
                  <c:v>Fundacja</c:v>
                </c:pt>
                <c:pt idx="5">
                  <c:v>Jednostka uczelniana</c:v>
                </c:pt>
                <c:pt idx="6">
                  <c:v>Jednostka samorządu terytorialnego</c:v>
                </c:pt>
                <c:pt idx="7">
                  <c:v>Spółka akcyjna</c:v>
                </c:pt>
              </c:strCache>
            </c:strRef>
          </c:cat>
          <c:val>
            <c:numRef>
              <c:f>Wykresy!$B$71:$B$78</c:f>
              <c:numCache>
                <c:formatCode>General</c:formatCode>
                <c:ptCount val="8"/>
                <c:pt idx="0">
                  <c:v>14</c:v>
                </c:pt>
                <c:pt idx="1">
                  <c:v>10</c:v>
                </c:pt>
                <c:pt idx="2">
                  <c:v>5</c:v>
                </c:pt>
                <c:pt idx="3">
                  <c:v>5</c:v>
                </c:pt>
                <c:pt idx="4">
                  <c:v>3</c:v>
                </c:pt>
                <c:pt idx="5">
                  <c:v>3</c:v>
                </c:pt>
                <c:pt idx="6">
                  <c:v>3</c:v>
                </c:pt>
                <c:pt idx="7">
                  <c:v>1</c:v>
                </c:pt>
              </c:numCache>
            </c:numRef>
          </c:val>
          <c:extLst>
            <c:ext xmlns:c16="http://schemas.microsoft.com/office/drawing/2014/chart" uri="{C3380CC4-5D6E-409C-BE32-E72D297353CC}">
              <c16:uniqueId val="{00000000-6C30-44DD-BE59-7E047961F405}"/>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275483052838765E-2"/>
          <c:y val="2.9867666541682294E-2"/>
          <c:w val="0.95104430358673453"/>
          <c:h val="0.95500242469691288"/>
        </c:manualLayout>
      </c:layout>
      <c:barChart>
        <c:barDir val="col"/>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Wykresy!$A$21:$A$47</c:f>
              <c:strCache>
                <c:ptCount val="27"/>
                <c:pt idx="0">
                  <c:v>1904</c:v>
                </c:pt>
                <c:pt idx="1">
                  <c:v>1919</c:v>
                </c:pt>
                <c:pt idx="2">
                  <c:v>1946</c:v>
                </c:pt>
                <c:pt idx="3">
                  <c:v>1950</c:v>
                </c:pt>
                <c:pt idx="4">
                  <c:v>1951</c:v>
                </c:pt>
                <c:pt idx="5">
                  <c:v>1952</c:v>
                </c:pt>
                <c:pt idx="6">
                  <c:v>1989</c:v>
                </c:pt>
                <c:pt idx="7">
                  <c:v>1990</c:v>
                </c:pt>
                <c:pt idx="8">
                  <c:v>1992</c:v>
                </c:pt>
                <c:pt idx="9">
                  <c:v>1993</c:v>
                </c:pt>
                <c:pt idx="10">
                  <c:v>1994</c:v>
                </c:pt>
                <c:pt idx="11">
                  <c:v>1995</c:v>
                </c:pt>
                <c:pt idx="12">
                  <c:v>1996</c:v>
                </c:pt>
                <c:pt idx="13">
                  <c:v>1997</c:v>
                </c:pt>
                <c:pt idx="14">
                  <c:v>1999</c:v>
                </c:pt>
                <c:pt idx="15">
                  <c:v>2000</c:v>
                </c:pt>
                <c:pt idx="16">
                  <c:v>2001</c:v>
                </c:pt>
                <c:pt idx="17">
                  <c:v>2002</c:v>
                </c:pt>
                <c:pt idx="18">
                  <c:v>2003</c:v>
                </c:pt>
                <c:pt idx="19">
                  <c:v>2004</c:v>
                </c:pt>
                <c:pt idx="20">
                  <c:v>2005</c:v>
                </c:pt>
                <c:pt idx="21">
                  <c:v>2006</c:v>
                </c:pt>
                <c:pt idx="22">
                  <c:v>2009</c:v>
                </c:pt>
                <c:pt idx="23">
                  <c:v>2010</c:v>
                </c:pt>
                <c:pt idx="24">
                  <c:v>2012</c:v>
                </c:pt>
                <c:pt idx="25">
                  <c:v>2014</c:v>
                </c:pt>
                <c:pt idx="26">
                  <c:v>2020</c:v>
                </c:pt>
              </c:strCache>
            </c:strRef>
          </c:cat>
          <c:val>
            <c:numRef>
              <c:f>Wykresy!$B$21:$B$47</c:f>
              <c:numCache>
                <c:formatCode>General</c:formatCode>
                <c:ptCount val="27"/>
                <c:pt idx="0">
                  <c:v>1</c:v>
                </c:pt>
                <c:pt idx="1">
                  <c:v>1</c:v>
                </c:pt>
                <c:pt idx="2">
                  <c:v>1</c:v>
                </c:pt>
                <c:pt idx="3">
                  <c:v>1</c:v>
                </c:pt>
                <c:pt idx="4">
                  <c:v>2</c:v>
                </c:pt>
                <c:pt idx="5">
                  <c:v>1</c:v>
                </c:pt>
                <c:pt idx="6">
                  <c:v>1</c:v>
                </c:pt>
                <c:pt idx="7">
                  <c:v>1</c:v>
                </c:pt>
                <c:pt idx="8">
                  <c:v>3</c:v>
                </c:pt>
                <c:pt idx="9">
                  <c:v>1</c:v>
                </c:pt>
                <c:pt idx="10">
                  <c:v>2</c:v>
                </c:pt>
                <c:pt idx="11">
                  <c:v>5</c:v>
                </c:pt>
                <c:pt idx="12">
                  <c:v>1</c:v>
                </c:pt>
                <c:pt idx="13">
                  <c:v>1</c:v>
                </c:pt>
                <c:pt idx="14">
                  <c:v>2</c:v>
                </c:pt>
                <c:pt idx="15">
                  <c:v>1</c:v>
                </c:pt>
                <c:pt idx="16">
                  <c:v>2</c:v>
                </c:pt>
                <c:pt idx="17">
                  <c:v>1</c:v>
                </c:pt>
                <c:pt idx="18">
                  <c:v>5</c:v>
                </c:pt>
                <c:pt idx="19">
                  <c:v>1</c:v>
                </c:pt>
                <c:pt idx="20">
                  <c:v>2</c:v>
                </c:pt>
                <c:pt idx="21">
                  <c:v>1</c:v>
                </c:pt>
                <c:pt idx="22">
                  <c:v>2</c:v>
                </c:pt>
                <c:pt idx="23">
                  <c:v>1</c:v>
                </c:pt>
                <c:pt idx="24">
                  <c:v>1</c:v>
                </c:pt>
                <c:pt idx="25">
                  <c:v>1</c:v>
                </c:pt>
                <c:pt idx="26">
                  <c:v>2</c:v>
                </c:pt>
              </c:numCache>
            </c:numRef>
          </c:val>
          <c:extLst>
            <c:ext xmlns:c16="http://schemas.microsoft.com/office/drawing/2014/chart" uri="{C3380CC4-5D6E-409C-BE32-E72D297353CC}">
              <c16:uniqueId val="{00000000-A7DA-4454-8070-615D2091DD37}"/>
            </c:ext>
          </c:extLst>
        </c:ser>
        <c:dLbls>
          <c:showLegendKey val="0"/>
          <c:showVal val="0"/>
          <c:showCatName val="0"/>
          <c:showSerName val="0"/>
          <c:showPercent val="0"/>
          <c:showBubbleSize val="0"/>
        </c:dLbls>
        <c:gapWidth val="150"/>
        <c:axId val="431272728"/>
        <c:axId val="431273384"/>
      </c:barChart>
      <c:catAx>
        <c:axId val="4312727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l"/>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6313900867502111"/>
          <c:y val="3.2407438431898139E-2"/>
          <c:w val="0.53686099132497889"/>
          <c:h val="0.93431080730293325"/>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Wykresy!$A$88:$A$94</c:f>
              <c:strCache>
                <c:ptCount val="7"/>
                <c:pt idx="0">
                  <c:v>Środki własne</c:v>
                </c:pt>
                <c:pt idx="1">
                  <c:v>Środki UE</c:v>
                </c:pt>
                <c:pt idx="2">
                  <c:v>Dotacje krajowe</c:v>
                </c:pt>
                <c:pt idx="3">
                  <c:v>Granty</c:v>
                </c:pt>
                <c:pt idx="4">
                  <c:v>Dotacje samorządów</c:v>
                </c:pt>
                <c:pt idx="5">
                  <c:v>Środki prywatne</c:v>
                </c:pt>
                <c:pt idx="6">
                  <c:v>Przychody z działalności gospodarczej (np. najmu)</c:v>
                </c:pt>
              </c:strCache>
            </c:strRef>
          </c:cat>
          <c:val>
            <c:numRef>
              <c:f>Wykresy!$B$88:$B$94</c:f>
              <c:numCache>
                <c:formatCode>General</c:formatCode>
                <c:ptCount val="7"/>
                <c:pt idx="0">
                  <c:v>37</c:v>
                </c:pt>
                <c:pt idx="1">
                  <c:v>30</c:v>
                </c:pt>
                <c:pt idx="2">
                  <c:v>18</c:v>
                </c:pt>
                <c:pt idx="3">
                  <c:v>15</c:v>
                </c:pt>
                <c:pt idx="4">
                  <c:v>14</c:v>
                </c:pt>
                <c:pt idx="5">
                  <c:v>5</c:v>
                </c:pt>
                <c:pt idx="6">
                  <c:v>3</c:v>
                </c:pt>
              </c:numCache>
            </c:numRef>
          </c:val>
          <c:extLst>
            <c:ext xmlns:c16="http://schemas.microsoft.com/office/drawing/2014/chart" uri="{C3380CC4-5D6E-409C-BE32-E72D297353CC}">
              <c16:uniqueId val="{00000000-553B-4B24-A45B-44A56725F4C1}"/>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009695530372061E-2"/>
          <c:y val="3.2407438431898139E-2"/>
          <c:w val="0.90099030446962802"/>
          <c:h val="0.93431080730293325"/>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Wykresy!$A$114:$A$115</c:f>
              <c:strCache>
                <c:ptCount val="2"/>
                <c:pt idx="0">
                  <c:v>Tak</c:v>
                </c:pt>
                <c:pt idx="1">
                  <c:v>Nie</c:v>
                </c:pt>
              </c:strCache>
            </c:strRef>
          </c:cat>
          <c:val>
            <c:numRef>
              <c:f>Wykresy!$B$114:$B$115</c:f>
              <c:numCache>
                <c:formatCode>General</c:formatCode>
                <c:ptCount val="2"/>
                <c:pt idx="0">
                  <c:v>20</c:v>
                </c:pt>
                <c:pt idx="1">
                  <c:v>24</c:v>
                </c:pt>
              </c:numCache>
            </c:numRef>
          </c:val>
          <c:extLst>
            <c:ext xmlns:c16="http://schemas.microsoft.com/office/drawing/2014/chart" uri="{C3380CC4-5D6E-409C-BE32-E72D297353CC}">
              <c16:uniqueId val="{00000000-F2AF-4DAA-BC24-3368EB66252C}"/>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53887187624562516"/>
          <c:y val="3.2407438431898139E-2"/>
          <c:w val="0.46112812375437484"/>
          <c:h val="0.95551087252353306"/>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Wykresy!$A$128:$A$141</c:f>
              <c:strCache>
                <c:ptCount val="14"/>
                <c:pt idx="0">
                  <c:v>Zakup środków trwałych i niematerialnych służących produkcji i/lub świadczeniu usług</c:v>
                </c:pt>
                <c:pt idx="1">
                  <c:v>Pomoc dla firm w początkowej fazie działalności, które staną przed problemem rozwijania produkcji i sprzedaży</c:v>
                </c:pt>
                <c:pt idx="2">
                  <c:v>Rozwój specjalistycznych usług doradczo-szkoleniowych i projektowych</c:v>
                </c:pt>
                <c:pt idx="3">
                  <c:v>Indywidualny mentoring inkubowanych</c:v>
                </c:pt>
                <c:pt idx="4">
                  <c:v>Rozwój usług marketingowych, prawnych i księgowych dla nowopowstałych firm</c:v>
                </c:pt>
                <c:pt idx="5">
                  <c:v>Uzbrojenie terenów inwestycyjnych</c:v>
                </c:pt>
                <c:pt idx="6">
                  <c:v>Organizacja projektów wspierających internacjonalizację wielkopolskich przedsiębiorstw</c:v>
                </c:pt>
                <c:pt idx="7">
                  <c:v>Realizacja projektów łagodzących skutki pandemii Covid-19</c:v>
                </c:pt>
                <c:pt idx="8">
                  <c:v>Rozwój usług udostępnienia infrastruktury coworkingowej</c:v>
                </c:pt>
                <c:pt idx="9">
                  <c:v>Rozwój usług prawnych i eksperckich ochrony patentowej</c:v>
                </c:pt>
                <c:pt idx="10">
                  <c:v>Rozwój technologii</c:v>
                </c:pt>
                <c:pt idx="11">
                  <c:v>Rozwój oferty szkoleniowej dla osób bezrobotnych</c:v>
                </c:pt>
                <c:pt idx="12">
                  <c:v>Rozwój oferty instrumentów finansowych</c:v>
                </c:pt>
                <c:pt idx="13">
                  <c:v>Rozwój infrastruktury IOB</c:v>
                </c:pt>
              </c:strCache>
            </c:strRef>
          </c:cat>
          <c:val>
            <c:numRef>
              <c:f>Wykresy!$B$128:$B$141</c:f>
              <c:numCache>
                <c:formatCode>General</c:formatCode>
                <c:ptCount val="14"/>
                <c:pt idx="0">
                  <c:v>11</c:v>
                </c:pt>
                <c:pt idx="1">
                  <c:v>10</c:v>
                </c:pt>
                <c:pt idx="2">
                  <c:v>7</c:v>
                </c:pt>
                <c:pt idx="3">
                  <c:v>5</c:v>
                </c:pt>
                <c:pt idx="4">
                  <c:v>5</c:v>
                </c:pt>
                <c:pt idx="5">
                  <c:v>2</c:v>
                </c:pt>
                <c:pt idx="6">
                  <c:v>2</c:v>
                </c:pt>
                <c:pt idx="7">
                  <c:v>2</c:v>
                </c:pt>
                <c:pt idx="8">
                  <c:v>2</c:v>
                </c:pt>
                <c:pt idx="9">
                  <c:v>1</c:v>
                </c:pt>
                <c:pt idx="10">
                  <c:v>1</c:v>
                </c:pt>
                <c:pt idx="11">
                  <c:v>1</c:v>
                </c:pt>
                <c:pt idx="12">
                  <c:v>1</c:v>
                </c:pt>
                <c:pt idx="13">
                  <c:v>1</c:v>
                </c:pt>
              </c:numCache>
            </c:numRef>
          </c:val>
          <c:extLst>
            <c:ext xmlns:c16="http://schemas.microsoft.com/office/drawing/2014/chart" uri="{C3380CC4-5D6E-409C-BE32-E72D297353CC}">
              <c16:uniqueId val="{00000000-A573-461C-B5F4-6B6A03E45F8D}"/>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9009695530372061E-2"/>
          <c:y val="3.2407438431898139E-2"/>
          <c:w val="0.90099030446962802"/>
          <c:h val="0.93431080730293325"/>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Wykresy!$A$157:$A$158</c:f>
              <c:strCache>
                <c:ptCount val="2"/>
                <c:pt idx="0">
                  <c:v>Tak</c:v>
                </c:pt>
                <c:pt idx="1">
                  <c:v>Nie</c:v>
                </c:pt>
              </c:strCache>
            </c:strRef>
          </c:cat>
          <c:val>
            <c:numRef>
              <c:f>Wykresy!$B$157:$B$158</c:f>
              <c:numCache>
                <c:formatCode>General</c:formatCode>
                <c:ptCount val="2"/>
                <c:pt idx="0">
                  <c:v>35</c:v>
                </c:pt>
                <c:pt idx="1">
                  <c:v>9</c:v>
                </c:pt>
              </c:numCache>
            </c:numRef>
          </c:val>
          <c:extLst>
            <c:ext xmlns:c16="http://schemas.microsoft.com/office/drawing/2014/chart" uri="{C3380CC4-5D6E-409C-BE32-E72D297353CC}">
              <c16:uniqueId val="{00000000-07CB-4426-B956-1F2896FDB113}"/>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2232863595913173"/>
          <c:y val="5.788555093033753E-2"/>
          <c:w val="0.53761413943428749"/>
          <c:h val="0.93431080730293325"/>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Wykresy!$A$163:$A$166</c:f>
              <c:strCache>
                <c:ptCount val="4"/>
                <c:pt idx="0">
                  <c:v>Brak potrzeby</c:v>
                </c:pt>
                <c:pt idx="1">
                  <c:v>Niewielki zakres usług</c:v>
                </c:pt>
                <c:pt idx="2">
                  <c:v>Krótki okres działalności</c:v>
                </c:pt>
                <c:pt idx="3">
                  <c:v>IOB stanowi część większej organizacji</c:v>
                </c:pt>
              </c:strCache>
            </c:strRef>
          </c:cat>
          <c:val>
            <c:numRef>
              <c:f>Wykresy!$B$163:$B$166</c:f>
              <c:numCache>
                <c:formatCode>General</c:formatCode>
                <c:ptCount val="4"/>
                <c:pt idx="0">
                  <c:v>6</c:v>
                </c:pt>
                <c:pt idx="1">
                  <c:v>1</c:v>
                </c:pt>
                <c:pt idx="2">
                  <c:v>1</c:v>
                </c:pt>
                <c:pt idx="3">
                  <c:v>1</c:v>
                </c:pt>
              </c:numCache>
            </c:numRef>
          </c:val>
          <c:extLst>
            <c:ext xmlns:c16="http://schemas.microsoft.com/office/drawing/2014/chart" uri="{C3380CC4-5D6E-409C-BE32-E72D297353CC}">
              <c16:uniqueId val="{00000000-B984-4F56-B3EA-F1832ADEEF81}"/>
            </c:ext>
          </c:extLst>
        </c:ser>
        <c:dLbls>
          <c:showLegendKey val="0"/>
          <c:showVal val="0"/>
          <c:showCatName val="0"/>
          <c:showSerName val="0"/>
          <c:showPercent val="0"/>
          <c:showBubbleSize val="0"/>
        </c:dLbls>
        <c:gapWidth val="150"/>
        <c:axId val="-748266576"/>
        <c:axId val="-748283984"/>
      </c:barChart>
      <c:catAx>
        <c:axId val="-748266576"/>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748283984"/>
        <c:crosses val="autoZero"/>
        <c:auto val="1"/>
        <c:lblAlgn val="ctr"/>
        <c:lblOffset val="100"/>
        <c:noMultiLvlLbl val="0"/>
      </c:catAx>
      <c:valAx>
        <c:axId val="-748283984"/>
        <c:scaling>
          <c:orientation val="minMax"/>
          <c:max val="6"/>
        </c:scaling>
        <c:delete val="1"/>
        <c:axPos val="t"/>
        <c:numFmt formatCode="General" sourceLinked="1"/>
        <c:majorTickMark val="out"/>
        <c:minorTickMark val="none"/>
        <c:tickLblPos val="nextTo"/>
        <c:crossAx val="-74826657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841695660135506"/>
          <c:y val="3.2407438431898139E-2"/>
          <c:w val="0.6475561250747971"/>
          <c:h val="0.93431080730293325"/>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Wykresy!$A$182:$A$184</c:f>
              <c:strCache>
                <c:ptCount val="3"/>
                <c:pt idx="0">
                  <c:v>Tak, tylko z Polski</c:v>
                </c:pt>
                <c:pt idx="1">
                  <c:v>Tak, zarówno z Polski, jak i zagranicy</c:v>
                </c:pt>
                <c:pt idx="2">
                  <c:v>Nie</c:v>
                </c:pt>
              </c:strCache>
            </c:strRef>
          </c:cat>
          <c:val>
            <c:numRef>
              <c:f>Wykresy!$B$182:$B$184</c:f>
              <c:numCache>
                <c:formatCode>General</c:formatCode>
                <c:ptCount val="3"/>
                <c:pt idx="0">
                  <c:v>18</c:v>
                </c:pt>
                <c:pt idx="1">
                  <c:v>22</c:v>
                </c:pt>
                <c:pt idx="2">
                  <c:v>4</c:v>
                </c:pt>
              </c:numCache>
            </c:numRef>
          </c:val>
          <c:extLst>
            <c:ext xmlns:c16="http://schemas.microsoft.com/office/drawing/2014/chart" uri="{C3380CC4-5D6E-409C-BE32-E72D297353CC}">
              <c16:uniqueId val="{00000000-04FF-4F09-93EB-B4118FC092F5}"/>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22"/>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278833911938747"/>
          <c:y val="1.2061152612333714E-2"/>
          <c:w val="0.5302376339083269"/>
          <c:h val="0.96380925835597986"/>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Wykresy!$A$191:$A$204</c:f>
              <c:strCache>
                <c:ptCount val="14"/>
                <c:pt idx="0">
                  <c:v>Izba gospodarcza/przemysłowa</c:v>
                </c:pt>
                <c:pt idx="1">
                  <c:v>Agencja rozwoju regionalnego i lokalnego</c:v>
                </c:pt>
                <c:pt idx="2">
                  <c:v>Inkubator przedsiębiorczości</c:v>
                </c:pt>
                <c:pt idx="3">
                  <c:v>Ośrodek wsparcia przedsiębiorczości</c:v>
                </c:pt>
                <c:pt idx="4">
                  <c:v>Fundusz pożyczkowy</c:v>
                </c:pt>
                <c:pt idx="5">
                  <c:v>Fundusz poręczeń kredytowych</c:v>
                </c:pt>
                <c:pt idx="6">
                  <c:v>Centrum wspierania biznesu</c:v>
                </c:pt>
                <c:pt idx="7">
                  <c:v>Uczelnie oraz instytuty badawcze</c:v>
                </c:pt>
                <c:pt idx="8">
                  <c:v>Fundusz kapitału zalążkowego</c:v>
                </c:pt>
                <c:pt idx="9">
                  <c:v>Parki naukowo-technologiczne</c:v>
                </c:pt>
                <c:pt idx="10">
                  <c:v>BGK, Regionalne Fundusze Rozwoju</c:v>
                </c:pt>
                <c:pt idx="11">
                  <c:v>Administracja samorządowa szczebla regionalnego</c:v>
                </c:pt>
                <c:pt idx="12">
                  <c:v>Podmioty wspierające podnoszenie kwalifikacji (szkoły, urzędy pracy)</c:v>
                </c:pt>
                <c:pt idx="13">
                  <c:v>Specjalna Strefa Ekonomiczna</c:v>
                </c:pt>
              </c:strCache>
            </c:strRef>
          </c:cat>
          <c:val>
            <c:numRef>
              <c:f>Wykresy!$B$191:$B$204</c:f>
              <c:numCache>
                <c:formatCode>General</c:formatCode>
                <c:ptCount val="14"/>
                <c:pt idx="0">
                  <c:v>25</c:v>
                </c:pt>
                <c:pt idx="1">
                  <c:v>22</c:v>
                </c:pt>
                <c:pt idx="2">
                  <c:v>21</c:v>
                </c:pt>
                <c:pt idx="3">
                  <c:v>19</c:v>
                </c:pt>
                <c:pt idx="4">
                  <c:v>17</c:v>
                </c:pt>
                <c:pt idx="5">
                  <c:v>12</c:v>
                </c:pt>
                <c:pt idx="6">
                  <c:v>10</c:v>
                </c:pt>
                <c:pt idx="7">
                  <c:v>4</c:v>
                </c:pt>
                <c:pt idx="8">
                  <c:v>3</c:v>
                </c:pt>
                <c:pt idx="9">
                  <c:v>2</c:v>
                </c:pt>
                <c:pt idx="10">
                  <c:v>1</c:v>
                </c:pt>
                <c:pt idx="11">
                  <c:v>1</c:v>
                </c:pt>
                <c:pt idx="12">
                  <c:v>1</c:v>
                </c:pt>
                <c:pt idx="13">
                  <c:v>1</c:v>
                </c:pt>
              </c:numCache>
            </c:numRef>
          </c:val>
          <c:extLst>
            <c:ext xmlns:c16="http://schemas.microsoft.com/office/drawing/2014/chart" uri="{C3380CC4-5D6E-409C-BE32-E72D297353CC}">
              <c16:uniqueId val="{00000000-B8EA-4290-AD2F-2542A3CB4934}"/>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25"/>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5025186005428188"/>
          <c:y val="0"/>
          <c:w val="0.62170020519816316"/>
          <c:h val="0.96751860463106221"/>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Wykresy!$A$217:$A$223</c:f>
              <c:strCache>
                <c:ptCount val="7"/>
                <c:pt idx="0">
                  <c:v>Wymiana informacji</c:v>
                </c:pt>
                <c:pt idx="1">
                  <c:v>Realizacja wspólnych projektów</c:v>
                </c:pt>
                <c:pt idx="2">
                  <c:v>Udoskonalanie ofert</c:v>
                </c:pt>
                <c:pt idx="3">
                  <c:v>Konsultacje</c:v>
                </c:pt>
                <c:pt idx="4">
                  <c:v>Doradztwo</c:v>
                </c:pt>
                <c:pt idx="5">
                  <c:v>Pozyskiwanie środków</c:v>
                </c:pt>
                <c:pt idx="6">
                  <c:v>Szkolenia</c:v>
                </c:pt>
              </c:strCache>
            </c:strRef>
          </c:cat>
          <c:val>
            <c:numRef>
              <c:f>Wykresy!$B$217:$B$223</c:f>
              <c:numCache>
                <c:formatCode>General</c:formatCode>
                <c:ptCount val="7"/>
                <c:pt idx="0">
                  <c:v>19</c:v>
                </c:pt>
                <c:pt idx="1">
                  <c:v>12</c:v>
                </c:pt>
                <c:pt idx="2">
                  <c:v>3</c:v>
                </c:pt>
                <c:pt idx="3">
                  <c:v>2</c:v>
                </c:pt>
                <c:pt idx="4">
                  <c:v>2</c:v>
                </c:pt>
                <c:pt idx="5">
                  <c:v>1</c:v>
                </c:pt>
                <c:pt idx="6">
                  <c:v>1</c:v>
                </c:pt>
              </c:numCache>
            </c:numRef>
          </c:val>
          <c:extLst>
            <c:ext xmlns:c16="http://schemas.microsoft.com/office/drawing/2014/chart" uri="{C3380CC4-5D6E-409C-BE32-E72D297353CC}">
              <c16:uniqueId val="{00000000-F5C6-4F6A-A9DA-663A30C42E21}"/>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20"/>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9264054399215136"/>
          <c:y val="0"/>
          <c:w val="0.78049121679338951"/>
          <c:h val="0.98866628784803978"/>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Wykresy!$A$241:$A$245</c:f>
              <c:strCache>
                <c:ptCount val="5"/>
                <c:pt idx="0">
                  <c:v>Krajowy</c:v>
                </c:pt>
                <c:pt idx="1">
                  <c:v>Międzynarodowy</c:v>
                </c:pt>
                <c:pt idx="2">
                  <c:v>Regionalny</c:v>
                </c:pt>
                <c:pt idx="3">
                  <c:v>Ponadregionalny</c:v>
                </c:pt>
                <c:pt idx="4">
                  <c:v>Powiatowy</c:v>
                </c:pt>
              </c:strCache>
            </c:strRef>
          </c:cat>
          <c:val>
            <c:numRef>
              <c:f>Wykresy!$B$241:$B$245</c:f>
              <c:numCache>
                <c:formatCode>General</c:formatCode>
                <c:ptCount val="5"/>
                <c:pt idx="0">
                  <c:v>15</c:v>
                </c:pt>
                <c:pt idx="1">
                  <c:v>14</c:v>
                </c:pt>
                <c:pt idx="2">
                  <c:v>9</c:v>
                </c:pt>
                <c:pt idx="3">
                  <c:v>1</c:v>
                </c:pt>
                <c:pt idx="4">
                  <c:v>1</c:v>
                </c:pt>
              </c:numCache>
            </c:numRef>
          </c:val>
          <c:extLst>
            <c:ext xmlns:c16="http://schemas.microsoft.com/office/drawing/2014/chart" uri="{C3380CC4-5D6E-409C-BE32-E72D297353CC}">
              <c16:uniqueId val="{00000000-96DA-45A2-BF60-8687EB439C96}"/>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6114265682543104"/>
          <c:y val="0"/>
          <c:w val="0.50378272493335596"/>
          <c:h val="0.97308692731561219"/>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Wykresy!$A$246:$A$251</c:f>
              <c:strCache>
                <c:ptCount val="6"/>
                <c:pt idx="0">
                  <c:v>Szkolenia i doradztwo w zakresie wsparcia przedsiębiorczości</c:v>
                </c:pt>
                <c:pt idx="1">
                  <c:v>Szkolenia i doradztwo w zakresie wsparcia innowacji </c:v>
                </c:pt>
                <c:pt idx="2">
                  <c:v>Inne usługi w zakresie wsparcia przedsiębiorczości</c:v>
                </c:pt>
                <c:pt idx="3">
                  <c:v>Inne usługi w zakresie wsparcia innowacji</c:v>
                </c:pt>
                <c:pt idx="4">
                  <c:v>Usługi najmu w zakresie wsparcia przedsiębiorczości</c:v>
                </c:pt>
                <c:pt idx="5">
                  <c:v>Usługi najmu w zakresie wsparcia innowacji</c:v>
                </c:pt>
              </c:strCache>
            </c:strRef>
          </c:cat>
          <c:val>
            <c:numRef>
              <c:f>Wykresy!$B$246:$B$251</c:f>
              <c:numCache>
                <c:formatCode>General</c:formatCode>
                <c:ptCount val="6"/>
                <c:pt idx="0">
                  <c:v>39</c:v>
                </c:pt>
                <c:pt idx="1">
                  <c:v>36</c:v>
                </c:pt>
                <c:pt idx="2">
                  <c:v>34</c:v>
                </c:pt>
                <c:pt idx="3">
                  <c:v>28</c:v>
                </c:pt>
                <c:pt idx="4">
                  <c:v>25</c:v>
                </c:pt>
                <c:pt idx="5">
                  <c:v>16</c:v>
                </c:pt>
              </c:numCache>
            </c:numRef>
          </c:val>
          <c:extLst>
            <c:ext xmlns:c16="http://schemas.microsoft.com/office/drawing/2014/chart" uri="{C3380CC4-5D6E-409C-BE32-E72D297353CC}">
              <c16:uniqueId val="{00000000-3A37-438B-91CA-A989EFAD82EA}"/>
            </c:ext>
          </c:extLst>
        </c:ser>
        <c:dLbls>
          <c:showLegendKey val="0"/>
          <c:showVal val="0"/>
          <c:showCatName val="0"/>
          <c:showSerName val="0"/>
          <c:showPercent val="0"/>
          <c:showBubbleSize val="0"/>
        </c:dLbls>
        <c:gapWidth val="150"/>
        <c:axId val="-748262768"/>
        <c:axId val="-748277456"/>
      </c:barChart>
      <c:catAx>
        <c:axId val="-74826276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748277456"/>
        <c:crosses val="autoZero"/>
        <c:auto val="1"/>
        <c:lblAlgn val="ctr"/>
        <c:lblOffset val="100"/>
        <c:noMultiLvlLbl val="0"/>
      </c:catAx>
      <c:valAx>
        <c:axId val="-748277456"/>
        <c:scaling>
          <c:orientation val="minMax"/>
          <c:max val="40"/>
          <c:min val="0"/>
        </c:scaling>
        <c:delete val="1"/>
        <c:axPos val="t"/>
        <c:numFmt formatCode="General" sourceLinked="1"/>
        <c:majorTickMark val="out"/>
        <c:minorTickMark val="none"/>
        <c:tickLblPos val="nextTo"/>
        <c:crossAx val="-7482627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9743002856792229"/>
          <c:y val="1.3947334452045953E-2"/>
          <c:w val="0.47328590087891786"/>
          <c:h val="0.95769348205843596"/>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Wykresy!$A$422:$A$435</c:f>
              <c:strCache>
                <c:ptCount val="14"/>
                <c:pt idx="0">
                  <c:v>Wszystkie usługi cieszą się równomiernym zainteresowaniem </c:v>
                </c:pt>
                <c:pt idx="1">
                  <c:v>Pożyczki dla firm</c:v>
                </c:pt>
                <c:pt idx="2">
                  <c:v>Przedsiębiorczość, tworzenie firmy </c:v>
                </c:pt>
                <c:pt idx="3">
                  <c:v>Szkolenia, doskonalenie zawodowe bezrobotnych i poszukujących pracy </c:v>
                </c:pt>
                <c:pt idx="4">
                  <c:v>Wynajem powierzchni biurowej i laboratoryjnej </c:v>
                </c:pt>
                <c:pt idx="5">
                  <c:v>Wdrażanie nowych produktów i technologii </c:v>
                </c:pt>
                <c:pt idx="6">
                  <c:v>Przygotowywanie wniosków dotacyjnych i pomoc w zdobywaniu funduszy</c:v>
                </c:pt>
                <c:pt idx="7">
                  <c:v>Dostęp do funduszy UE</c:v>
                </c:pt>
                <c:pt idx="8">
                  <c:v>Opracowanie planu biznesowego, modelu biznesowego</c:v>
                </c:pt>
                <c:pt idx="9">
                  <c:v>Badania rynku i marketing</c:v>
                </c:pt>
                <c:pt idx="10">
                  <c:v>Aktywizacja środowisk lokalnych</c:v>
                </c:pt>
                <c:pt idx="11">
                  <c:v>Wynajem powierzchni magazynowej/produkcyjnej</c:v>
                </c:pt>
                <c:pt idx="12">
                  <c:v>Usługi proinnowacyjne</c:v>
                </c:pt>
                <c:pt idx="13">
                  <c:v>Trudno powiedzieć</c:v>
                </c:pt>
              </c:strCache>
            </c:strRef>
          </c:cat>
          <c:val>
            <c:numRef>
              <c:f>Wykresy!$B$422:$B$435</c:f>
              <c:numCache>
                <c:formatCode>General</c:formatCode>
                <c:ptCount val="14"/>
                <c:pt idx="0">
                  <c:v>9</c:v>
                </c:pt>
                <c:pt idx="1">
                  <c:v>7</c:v>
                </c:pt>
                <c:pt idx="2">
                  <c:v>4</c:v>
                </c:pt>
                <c:pt idx="3">
                  <c:v>3</c:v>
                </c:pt>
                <c:pt idx="4">
                  <c:v>3</c:v>
                </c:pt>
                <c:pt idx="5">
                  <c:v>2</c:v>
                </c:pt>
                <c:pt idx="6">
                  <c:v>2</c:v>
                </c:pt>
                <c:pt idx="7">
                  <c:v>1</c:v>
                </c:pt>
                <c:pt idx="8">
                  <c:v>1</c:v>
                </c:pt>
                <c:pt idx="9">
                  <c:v>1</c:v>
                </c:pt>
                <c:pt idx="10">
                  <c:v>1</c:v>
                </c:pt>
                <c:pt idx="11">
                  <c:v>1</c:v>
                </c:pt>
                <c:pt idx="12">
                  <c:v>1</c:v>
                </c:pt>
                <c:pt idx="13">
                  <c:v>8</c:v>
                </c:pt>
              </c:numCache>
            </c:numRef>
          </c:val>
          <c:extLst>
            <c:ext xmlns:c16="http://schemas.microsoft.com/office/drawing/2014/chart" uri="{C3380CC4-5D6E-409C-BE32-E72D297353CC}">
              <c16:uniqueId val="{00000000-CE20-4880-BA62-1D22CF05C822}"/>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9"/>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3619191079375946"/>
          <c:y val="0"/>
          <c:w val="0.52860453279841924"/>
          <c:h val="0.94742936544696621"/>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Wykresy!$A$286:$A$289</c:f>
              <c:strCache>
                <c:ptCount val="4"/>
                <c:pt idx="0">
                  <c:v>Tak, wyłącznie w związku z pandemią COVID-19</c:v>
                </c:pt>
                <c:pt idx="1">
                  <c:v>Tak, ale bez związku z pandemią COVID-19</c:v>
                </c:pt>
                <c:pt idx="2">
                  <c:v>Tak, zarówno w związku, jak i bez związku z pandemią COVID-19</c:v>
                </c:pt>
                <c:pt idx="3">
                  <c:v>Nie</c:v>
                </c:pt>
              </c:strCache>
            </c:strRef>
          </c:cat>
          <c:val>
            <c:numRef>
              <c:f>Wykresy!$B$286:$B$289</c:f>
              <c:numCache>
                <c:formatCode>General</c:formatCode>
                <c:ptCount val="4"/>
                <c:pt idx="0">
                  <c:v>6</c:v>
                </c:pt>
                <c:pt idx="1">
                  <c:v>5</c:v>
                </c:pt>
                <c:pt idx="2">
                  <c:v>23</c:v>
                </c:pt>
                <c:pt idx="3">
                  <c:v>10</c:v>
                </c:pt>
              </c:numCache>
            </c:numRef>
          </c:val>
          <c:extLst>
            <c:ext xmlns:c16="http://schemas.microsoft.com/office/drawing/2014/chart" uri="{C3380CC4-5D6E-409C-BE32-E72D297353CC}">
              <c16:uniqueId val="{00000000-9843-45A6-8D21-D587F680B0BE}"/>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23"/>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53540609595091315"/>
          <c:y val="0"/>
          <c:w val="0.43801977704816408"/>
          <c:h val="0.9672804360993339"/>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Wykresy!$A$307:$A$311</c:f>
              <c:strCache>
                <c:ptCount val="5"/>
                <c:pt idx="0">
                  <c:v>Wprowadzono nowe usługi realizowane samodzielnie</c:v>
                </c:pt>
                <c:pt idx="1">
                  <c:v>Wprowadzono nowe usługi realizowane w kooperacji z innymi podmiotami krajowymi</c:v>
                </c:pt>
                <c:pt idx="2">
                  <c:v>Wyodrębniono pakiet usług, w których specjalizuje się instytucja</c:v>
                </c:pt>
                <c:pt idx="3">
                  <c:v>Zmieniono pakiet usług, w których specjalizuje się instytucja</c:v>
                </c:pt>
                <c:pt idx="4">
                  <c:v>Wprowadzono nowe usługi realizowane w kooperacji z innymi zagranicznymi instytucjami</c:v>
                </c:pt>
              </c:strCache>
            </c:strRef>
          </c:cat>
          <c:val>
            <c:numRef>
              <c:f>Wykresy!$B$307:$B$311</c:f>
              <c:numCache>
                <c:formatCode>General</c:formatCode>
                <c:ptCount val="5"/>
                <c:pt idx="0">
                  <c:v>22</c:v>
                </c:pt>
                <c:pt idx="1">
                  <c:v>15</c:v>
                </c:pt>
                <c:pt idx="2">
                  <c:v>11</c:v>
                </c:pt>
                <c:pt idx="3">
                  <c:v>9</c:v>
                </c:pt>
                <c:pt idx="4">
                  <c:v>6</c:v>
                </c:pt>
              </c:numCache>
            </c:numRef>
          </c:val>
          <c:extLst>
            <c:ext xmlns:c16="http://schemas.microsoft.com/office/drawing/2014/chart" uri="{C3380CC4-5D6E-409C-BE32-E72D297353CC}">
              <c16:uniqueId val="{00000000-1289-4D11-BA79-76BD39FD49BF}"/>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23"/>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135484965519995"/>
          <c:y val="0"/>
          <c:w val="0.7986451503448001"/>
          <c:h val="0.94742936544696621"/>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Wykresy!$A$323:$A$325</c:f>
              <c:strCache>
                <c:ptCount val="3"/>
                <c:pt idx="0">
                  <c:v>Tak</c:v>
                </c:pt>
                <c:pt idx="1">
                  <c:v>Nie</c:v>
                </c:pt>
                <c:pt idx="2">
                  <c:v>Trudno powiedzieć</c:v>
                </c:pt>
              </c:strCache>
            </c:strRef>
          </c:cat>
          <c:val>
            <c:numRef>
              <c:f>Wykresy!$B$323:$B$325</c:f>
              <c:numCache>
                <c:formatCode>General</c:formatCode>
                <c:ptCount val="3"/>
                <c:pt idx="0">
                  <c:v>20</c:v>
                </c:pt>
                <c:pt idx="1">
                  <c:v>2</c:v>
                </c:pt>
                <c:pt idx="2">
                  <c:v>22</c:v>
                </c:pt>
              </c:numCache>
            </c:numRef>
          </c:val>
          <c:extLst>
            <c:ext xmlns:c16="http://schemas.microsoft.com/office/drawing/2014/chart" uri="{C3380CC4-5D6E-409C-BE32-E72D297353CC}">
              <c16:uniqueId val="{00000000-F36F-44FD-8BB8-666E1ED4A052}"/>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23"/>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8706183300691475"/>
          <c:y val="0"/>
          <c:w val="0.47639546325744814"/>
          <c:h val="0.9672804360993339"/>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Wykresy!$A$332:$A$336</c:f>
              <c:strCache>
                <c:ptCount val="5"/>
                <c:pt idx="0">
                  <c:v>Wprowadzenie nowych usług realizowanych samodzielnie</c:v>
                </c:pt>
                <c:pt idx="1">
                  <c:v>Zmiana pakietu usług, w których specjalizuje się instytucja</c:v>
                </c:pt>
                <c:pt idx="2">
                  <c:v>Wyodrębienie pakietu usług, w których specjalizuje się instytucja</c:v>
                </c:pt>
                <c:pt idx="3">
                  <c:v>Wprowadzenie nowych usług realizowanych w kooperacji z innymi podmiotami krajowymi</c:v>
                </c:pt>
                <c:pt idx="4">
                  <c:v>Wprowadzenie nowych usług realizowanych w kooperacji z innymi zagranicznymi instytucjami</c:v>
                </c:pt>
              </c:strCache>
            </c:strRef>
          </c:cat>
          <c:val>
            <c:numRef>
              <c:f>Wykresy!$B$332:$B$336</c:f>
              <c:numCache>
                <c:formatCode>General</c:formatCode>
                <c:ptCount val="5"/>
                <c:pt idx="0">
                  <c:v>16</c:v>
                </c:pt>
                <c:pt idx="1">
                  <c:v>11</c:v>
                </c:pt>
                <c:pt idx="2">
                  <c:v>8</c:v>
                </c:pt>
                <c:pt idx="3">
                  <c:v>7</c:v>
                </c:pt>
                <c:pt idx="4">
                  <c:v>3</c:v>
                </c:pt>
              </c:numCache>
            </c:numRef>
          </c:val>
          <c:extLst>
            <c:ext xmlns:c16="http://schemas.microsoft.com/office/drawing/2014/chart" uri="{C3380CC4-5D6E-409C-BE32-E72D297353CC}">
              <c16:uniqueId val="{00000000-1446-454A-B93D-F6BE4BBE9F9A}"/>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16"/>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8688653992692599"/>
          <c:y val="0"/>
          <c:w val="0.48500736027820862"/>
          <c:h val="0.9672804360993339"/>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Wykresy!$A$348:$A$351</c:f>
              <c:strCache>
                <c:ptCount val="4"/>
                <c:pt idx="0">
                  <c:v>W ciągu najbliższych kilku miesięcy (jeszcze w 2021 roku)</c:v>
                </c:pt>
                <c:pt idx="1">
                  <c:v>W ciągu najbliższych 3 do 5 lat</c:v>
                </c:pt>
                <c:pt idx="2">
                  <c:v>W ciągu najbliższych 2 lat</c:v>
                </c:pt>
                <c:pt idx="3">
                  <c:v>W perspektywie dłuższej niż 5 lat</c:v>
                </c:pt>
              </c:strCache>
            </c:strRef>
          </c:cat>
          <c:val>
            <c:numRef>
              <c:f>Wykresy!$B$348:$B$351</c:f>
              <c:numCache>
                <c:formatCode>General</c:formatCode>
                <c:ptCount val="4"/>
                <c:pt idx="0">
                  <c:v>9</c:v>
                </c:pt>
                <c:pt idx="1">
                  <c:v>5</c:v>
                </c:pt>
                <c:pt idx="2">
                  <c:v>4</c:v>
                </c:pt>
                <c:pt idx="3">
                  <c:v>2</c:v>
                </c:pt>
              </c:numCache>
            </c:numRef>
          </c:val>
          <c:extLst>
            <c:ext xmlns:c16="http://schemas.microsoft.com/office/drawing/2014/chart" uri="{C3380CC4-5D6E-409C-BE32-E72D297353CC}">
              <c16:uniqueId val="{00000000-3AEC-403C-A746-5901427807BF}"/>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9"/>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0038569820558501"/>
          <c:y val="0"/>
          <c:w val="0.54948403025763071"/>
          <c:h val="0.9672804360993339"/>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Wykresy!$A$359:$A$361</c:f>
              <c:strCache>
                <c:ptCount val="3"/>
                <c:pt idx="0">
                  <c:v>Wszystkie usługi są świadczone odpłatnie</c:v>
                </c:pt>
                <c:pt idx="1">
                  <c:v>Część usług jest świadczona odpłatnie</c:v>
                </c:pt>
                <c:pt idx="2">
                  <c:v>Świadczymy wszystkie usługi nieodpłatnie (organizacja non profit)</c:v>
                </c:pt>
              </c:strCache>
            </c:strRef>
          </c:cat>
          <c:val>
            <c:numRef>
              <c:f>Wykresy!$B$359:$B$361</c:f>
              <c:numCache>
                <c:formatCode>General</c:formatCode>
                <c:ptCount val="3"/>
                <c:pt idx="0">
                  <c:v>6</c:v>
                </c:pt>
                <c:pt idx="1">
                  <c:v>32</c:v>
                </c:pt>
                <c:pt idx="2">
                  <c:v>6</c:v>
                </c:pt>
              </c:numCache>
            </c:numRef>
          </c:val>
          <c:extLst>
            <c:ext xmlns:c16="http://schemas.microsoft.com/office/drawing/2014/chart" uri="{C3380CC4-5D6E-409C-BE32-E72D297353CC}">
              <c16:uniqueId val="{00000000-330A-47CF-92C1-9C25FFCBFDEA}"/>
            </c:ext>
          </c:extLst>
        </c:ser>
        <c:dLbls>
          <c:showLegendKey val="0"/>
          <c:showVal val="0"/>
          <c:showCatName val="0"/>
          <c:showSerName val="0"/>
          <c:showPercent val="0"/>
          <c:showBubbleSize val="0"/>
        </c:dLbls>
        <c:gapWidth val="150"/>
        <c:axId val="431272728"/>
        <c:axId val="431273384"/>
      </c:barChart>
      <c:catAx>
        <c:axId val="431272728"/>
        <c:scaling>
          <c:orientation val="minMax"/>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32"/>
          <c:min val="0"/>
        </c:scaling>
        <c:delete val="1"/>
        <c:axPos val="b"/>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3185191182721699"/>
          <c:y val="0"/>
          <c:w val="0.5405779001275226"/>
          <c:h val="0.9672804360993339"/>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Wykresy!$A$451:$A$460</c:f>
              <c:strCache>
                <c:ptCount val="10"/>
                <c:pt idx="0">
                  <c:v>MŚP</c:v>
                </c:pt>
                <c:pt idx="1">
                  <c:v>Osoby fizyczne rozpoczynające działalność gospodarczą</c:v>
                </c:pt>
                <c:pt idx="2">
                  <c:v>Samozatrudnieni</c:v>
                </c:pt>
                <c:pt idx="3">
                  <c:v>Osoby bezrobotne</c:v>
                </c:pt>
                <c:pt idx="4">
                  <c:v>Organizacje i stowarzyszenia</c:v>
                </c:pt>
                <c:pt idx="5">
                  <c:v>Duże przedsiębiorstwa</c:v>
                </c:pt>
                <c:pt idx="6">
                  <c:v>Osoby prywatne</c:v>
                </c:pt>
                <c:pt idx="7">
                  <c:v>Instytucje publiczne</c:v>
                </c:pt>
                <c:pt idx="8">
                  <c:v>Absolwenci/młodzież</c:v>
                </c:pt>
                <c:pt idx="9">
                  <c:v>Uczelnie, naukowcy, jednostki badawczo-rozwojowe</c:v>
                </c:pt>
              </c:strCache>
            </c:strRef>
          </c:cat>
          <c:val>
            <c:numRef>
              <c:f>Wykresy!$B$451:$B$460</c:f>
              <c:numCache>
                <c:formatCode>General</c:formatCode>
                <c:ptCount val="10"/>
                <c:pt idx="0">
                  <c:v>39</c:v>
                </c:pt>
                <c:pt idx="1">
                  <c:v>26</c:v>
                </c:pt>
                <c:pt idx="2">
                  <c:v>22</c:v>
                </c:pt>
                <c:pt idx="3">
                  <c:v>16</c:v>
                </c:pt>
                <c:pt idx="4">
                  <c:v>16</c:v>
                </c:pt>
                <c:pt idx="5">
                  <c:v>15</c:v>
                </c:pt>
                <c:pt idx="6">
                  <c:v>15</c:v>
                </c:pt>
                <c:pt idx="7">
                  <c:v>14</c:v>
                </c:pt>
                <c:pt idx="8">
                  <c:v>8</c:v>
                </c:pt>
                <c:pt idx="9">
                  <c:v>1</c:v>
                </c:pt>
              </c:numCache>
            </c:numRef>
          </c:val>
          <c:extLst>
            <c:ext xmlns:c16="http://schemas.microsoft.com/office/drawing/2014/chart" uri="{C3380CC4-5D6E-409C-BE32-E72D297353CC}">
              <c16:uniqueId val="{00000000-AFED-4E45-9548-04504B11DEE5}"/>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40"/>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737648760435434"/>
          <c:y val="3.2407407407407406E-2"/>
          <c:w val="0.79262351239564566"/>
          <c:h val="0.76941261652638249"/>
        </c:manualLayout>
      </c:layout>
      <c:barChart>
        <c:barDir val="bar"/>
        <c:grouping val="clustered"/>
        <c:varyColors val="0"/>
        <c:ser>
          <c:idx val="0"/>
          <c:order val="0"/>
          <c:tx>
            <c:strRef>
              <c:f>Wykresy!$B$52</c:f>
              <c:strCache>
                <c:ptCount val="1"/>
                <c:pt idx="0">
                  <c:v>Zasięg działania (rozumiany jako założony zakres oddziaływania instytucji)</c:v>
                </c:pt>
              </c:strCache>
            </c:strRef>
          </c:tx>
          <c:spPr>
            <a:solidFill>
              <a:schemeClr val="accent6">
                <a:lumMod val="40000"/>
                <a:lumOff val="60000"/>
              </a:schemeClr>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Wykresy!$A$53:$A$58</c:f>
              <c:strCache>
                <c:ptCount val="6"/>
                <c:pt idx="0">
                  <c:v>Międzynarodowy</c:v>
                </c:pt>
                <c:pt idx="1">
                  <c:v>Krajowy</c:v>
                </c:pt>
                <c:pt idx="2">
                  <c:v>Ponadregionalny</c:v>
                </c:pt>
                <c:pt idx="3">
                  <c:v>Regionalny</c:v>
                </c:pt>
                <c:pt idx="4">
                  <c:v>Powiatowy</c:v>
                </c:pt>
                <c:pt idx="5">
                  <c:v>Ponadlokalny</c:v>
                </c:pt>
              </c:strCache>
            </c:strRef>
          </c:cat>
          <c:val>
            <c:numRef>
              <c:f>Wykresy!$B$53:$B$58</c:f>
              <c:numCache>
                <c:formatCode>General</c:formatCode>
                <c:ptCount val="6"/>
                <c:pt idx="0">
                  <c:v>6</c:v>
                </c:pt>
                <c:pt idx="1">
                  <c:v>15</c:v>
                </c:pt>
                <c:pt idx="2">
                  <c:v>4</c:v>
                </c:pt>
                <c:pt idx="3">
                  <c:v>15</c:v>
                </c:pt>
                <c:pt idx="4">
                  <c:v>3</c:v>
                </c:pt>
                <c:pt idx="5">
                  <c:v>1</c:v>
                </c:pt>
              </c:numCache>
            </c:numRef>
          </c:val>
          <c:extLst>
            <c:ext xmlns:c16="http://schemas.microsoft.com/office/drawing/2014/chart" uri="{C3380CC4-5D6E-409C-BE32-E72D297353CC}">
              <c16:uniqueId val="{00000000-4BD7-42B9-98FB-5E54AC8B3635}"/>
            </c:ext>
          </c:extLst>
        </c:ser>
        <c:ser>
          <c:idx val="1"/>
          <c:order val="1"/>
          <c:tx>
            <c:strRef>
              <c:f>Wykresy!$C$52</c:f>
              <c:strCache>
                <c:ptCount val="1"/>
                <c:pt idx="0">
                  <c:v>Zasięg odbioru (rozumiany jako rzeczywisty zakres oddziaływania instytucji)</c:v>
                </c:pt>
              </c:strCache>
            </c:strRef>
          </c:tx>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Wykresy!$A$53:$A$58</c:f>
              <c:strCache>
                <c:ptCount val="6"/>
                <c:pt idx="0">
                  <c:v>Międzynarodowy</c:v>
                </c:pt>
                <c:pt idx="1">
                  <c:v>Krajowy</c:v>
                </c:pt>
                <c:pt idx="2">
                  <c:v>Ponadregionalny</c:v>
                </c:pt>
                <c:pt idx="3">
                  <c:v>Regionalny</c:v>
                </c:pt>
                <c:pt idx="4">
                  <c:v>Powiatowy</c:v>
                </c:pt>
                <c:pt idx="5">
                  <c:v>Ponadlokalny</c:v>
                </c:pt>
              </c:strCache>
            </c:strRef>
          </c:cat>
          <c:val>
            <c:numRef>
              <c:f>Wykresy!$C$53:$C$58</c:f>
              <c:numCache>
                <c:formatCode>General</c:formatCode>
                <c:ptCount val="6"/>
                <c:pt idx="0">
                  <c:v>8</c:v>
                </c:pt>
                <c:pt idx="1">
                  <c:v>14</c:v>
                </c:pt>
                <c:pt idx="2">
                  <c:v>5</c:v>
                </c:pt>
                <c:pt idx="3">
                  <c:v>15</c:v>
                </c:pt>
                <c:pt idx="4">
                  <c:v>2</c:v>
                </c:pt>
                <c:pt idx="5">
                  <c:v>0</c:v>
                </c:pt>
              </c:numCache>
            </c:numRef>
          </c:val>
          <c:extLst>
            <c:ext xmlns:c16="http://schemas.microsoft.com/office/drawing/2014/chart" uri="{C3380CC4-5D6E-409C-BE32-E72D297353CC}">
              <c16:uniqueId val="{00000001-4BD7-42B9-98FB-5E54AC8B3635}"/>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scaling>
        <c:delete val="1"/>
        <c:axPos val="t"/>
        <c:numFmt formatCode="General" sourceLinked="1"/>
        <c:majorTickMark val="none"/>
        <c:minorTickMark val="none"/>
        <c:tickLblPos val="nextTo"/>
        <c:crossAx val="431272728"/>
        <c:crosses val="autoZero"/>
        <c:crossBetween val="between"/>
      </c:valAx>
      <c:spPr>
        <a:noFill/>
        <a:ln>
          <a:noFill/>
        </a:ln>
        <a:effectLst/>
      </c:spPr>
    </c:plotArea>
    <c:legend>
      <c:legendPos val="b"/>
      <c:layout>
        <c:manualLayout>
          <c:xMode val="edge"/>
          <c:yMode val="edge"/>
          <c:x val="0.12083270308862717"/>
          <c:y val="0.82873454611277042"/>
          <c:w val="0.8162607890758854"/>
          <c:h val="0.14367924699067788"/>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9507840448080409"/>
          <c:y val="3.5106086599510258E-3"/>
          <c:w val="0.47040214065811808"/>
          <c:h val="0.98329011803581268"/>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Wykresy!$A$556:$A$567</c:f>
              <c:strCache>
                <c:ptCount val="12"/>
                <c:pt idx="0">
                  <c:v>Udział w konferencjach, seminariach, spotkaniach branżowych</c:v>
                </c:pt>
                <c:pt idx="1">
                  <c:v>Serwisy społecznościowe (np. Facebook, Twitter)</c:v>
                </c:pt>
                <c:pt idx="2">
                  <c:v>Bezpośredni kontakt z przedsiębiorstwami</c:v>
                </c:pt>
                <c:pt idx="3">
                  <c:v>Artykuły w mediach internetowych</c:v>
                </c:pt>
                <c:pt idx="4">
                  <c:v>Udział w imprezach targowo-wystawienniczych</c:v>
                </c:pt>
                <c:pt idx="5">
                  <c:v>Materiały reklamowe</c:v>
                </c:pt>
                <c:pt idx="6">
                  <c:v>Ogłoszenia w serwisach internetowych i czasopismach branżowych</c:v>
                </c:pt>
                <c:pt idx="7">
                  <c:v>Strona internetowa</c:v>
                </c:pt>
                <c:pt idx="8">
                  <c:v>Google adds</c:v>
                </c:pt>
                <c:pt idx="9">
                  <c:v>Newsletter</c:v>
                </c:pt>
                <c:pt idx="10">
                  <c:v>Targi Pracy</c:v>
                </c:pt>
                <c:pt idx="11">
                  <c:v>Webinaria</c:v>
                </c:pt>
              </c:strCache>
            </c:strRef>
          </c:cat>
          <c:val>
            <c:numRef>
              <c:f>Wykresy!$B$556:$B$567</c:f>
              <c:numCache>
                <c:formatCode>General</c:formatCode>
                <c:ptCount val="12"/>
                <c:pt idx="0">
                  <c:v>38</c:v>
                </c:pt>
                <c:pt idx="1">
                  <c:v>37</c:v>
                </c:pt>
                <c:pt idx="2">
                  <c:v>37</c:v>
                </c:pt>
                <c:pt idx="3">
                  <c:v>33</c:v>
                </c:pt>
                <c:pt idx="4">
                  <c:v>30</c:v>
                </c:pt>
                <c:pt idx="5">
                  <c:v>29</c:v>
                </c:pt>
                <c:pt idx="6">
                  <c:v>29</c:v>
                </c:pt>
                <c:pt idx="7">
                  <c:v>2</c:v>
                </c:pt>
                <c:pt idx="8">
                  <c:v>1</c:v>
                </c:pt>
                <c:pt idx="9">
                  <c:v>1</c:v>
                </c:pt>
                <c:pt idx="10">
                  <c:v>1</c:v>
                </c:pt>
                <c:pt idx="11">
                  <c:v>1</c:v>
                </c:pt>
              </c:numCache>
            </c:numRef>
          </c:val>
          <c:extLst>
            <c:ext xmlns:c16="http://schemas.microsoft.com/office/drawing/2014/chart" uri="{C3380CC4-5D6E-409C-BE32-E72D297353CC}">
              <c16:uniqueId val="{00000000-49F7-4FC7-98C2-E64C7B357F4B}"/>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38"/>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46204391704558"/>
          <c:y val="0"/>
          <c:w val="0.83664716646334703"/>
          <c:h val="0.98329011803581268"/>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Wykresy!$A$579:$A$580</c:f>
              <c:strCache>
                <c:ptCount val="2"/>
                <c:pt idx="0">
                  <c:v>Tak</c:v>
                </c:pt>
                <c:pt idx="1">
                  <c:v>Nie</c:v>
                </c:pt>
              </c:strCache>
            </c:strRef>
          </c:cat>
          <c:val>
            <c:numRef>
              <c:f>Wykresy!$B$579:$B$580</c:f>
              <c:numCache>
                <c:formatCode>General</c:formatCode>
                <c:ptCount val="2"/>
                <c:pt idx="0">
                  <c:v>42</c:v>
                </c:pt>
                <c:pt idx="1">
                  <c:v>2</c:v>
                </c:pt>
              </c:numCache>
            </c:numRef>
          </c:val>
          <c:extLst>
            <c:ext xmlns:c16="http://schemas.microsoft.com/office/drawing/2014/chart" uri="{C3380CC4-5D6E-409C-BE32-E72D297353CC}">
              <c16:uniqueId val="{00000000-7661-4091-9EE8-61ADA5272376}"/>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42"/>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8518381945214597"/>
          <c:y val="0"/>
          <c:w val="0.57137906024295237"/>
          <c:h val="0.98329011803581268"/>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Wykresy!$A$590:$A$594</c:f>
              <c:strCache>
                <c:ptCount val="5"/>
                <c:pt idx="0">
                  <c:v>Ocena jakości oferty przez klientów</c:v>
                </c:pt>
                <c:pt idx="1">
                  <c:v>Analiza wskaźników projektowych</c:v>
                </c:pt>
                <c:pt idx="2">
                  <c:v>Badania zapotrzebowania na nowe rodzaje usług</c:v>
                </c:pt>
                <c:pt idx="3">
                  <c:v>Ankiety po szkoleniach, seminariach i konferencjach</c:v>
                </c:pt>
                <c:pt idx="4">
                  <c:v>Analiza oferty innych podmiotów</c:v>
                </c:pt>
              </c:strCache>
            </c:strRef>
          </c:cat>
          <c:val>
            <c:numRef>
              <c:f>Wykresy!$B$590:$B$594</c:f>
              <c:numCache>
                <c:formatCode>General</c:formatCode>
                <c:ptCount val="5"/>
                <c:pt idx="0">
                  <c:v>33</c:v>
                </c:pt>
                <c:pt idx="1">
                  <c:v>20</c:v>
                </c:pt>
                <c:pt idx="2">
                  <c:v>17</c:v>
                </c:pt>
                <c:pt idx="3">
                  <c:v>2</c:v>
                </c:pt>
                <c:pt idx="4">
                  <c:v>1</c:v>
                </c:pt>
              </c:numCache>
            </c:numRef>
          </c:val>
          <c:extLst>
            <c:ext xmlns:c16="http://schemas.microsoft.com/office/drawing/2014/chart" uri="{C3380CC4-5D6E-409C-BE32-E72D297353CC}">
              <c16:uniqueId val="{00000000-525D-4356-B6CA-8BB08CDC3851}"/>
            </c:ext>
          </c:extLst>
        </c:ser>
        <c:dLbls>
          <c:showLegendKey val="0"/>
          <c:showVal val="0"/>
          <c:showCatName val="0"/>
          <c:showSerName val="0"/>
          <c:showPercent val="0"/>
          <c:showBubbleSize val="0"/>
        </c:dLbls>
        <c:gapWidth val="182"/>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33"/>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063987884932801"/>
          <c:y val="3.3667888288157526E-2"/>
          <c:w val="0.44422025461867493"/>
          <c:h val="0.82880172236534966"/>
        </c:manualLayout>
      </c:layout>
      <c:pieChart>
        <c:varyColors val="1"/>
        <c:ser>
          <c:idx val="0"/>
          <c:order val="0"/>
          <c:spPr>
            <a:ln w="12700"/>
          </c:spPr>
          <c:dPt>
            <c:idx val="0"/>
            <c:bubble3D val="0"/>
            <c:spPr>
              <a:solidFill>
                <a:schemeClr val="accent6"/>
              </a:solidFill>
              <a:ln w="12700">
                <a:solidFill>
                  <a:schemeClr val="lt1"/>
                </a:solidFill>
              </a:ln>
              <a:effectLst/>
            </c:spPr>
            <c:extLst>
              <c:ext xmlns:c16="http://schemas.microsoft.com/office/drawing/2014/chart" uri="{C3380CC4-5D6E-409C-BE32-E72D297353CC}">
                <c16:uniqueId val="{00000001-F50B-46A8-8D0E-C318E98BC85E}"/>
              </c:ext>
            </c:extLst>
          </c:dPt>
          <c:dPt>
            <c:idx val="1"/>
            <c:bubble3D val="0"/>
            <c:spPr>
              <a:solidFill>
                <a:schemeClr val="accent2"/>
              </a:solidFill>
              <a:ln w="12700">
                <a:solidFill>
                  <a:schemeClr val="lt1"/>
                </a:solidFill>
              </a:ln>
              <a:effectLst/>
            </c:spPr>
            <c:extLst>
              <c:ext xmlns:c16="http://schemas.microsoft.com/office/drawing/2014/chart" uri="{C3380CC4-5D6E-409C-BE32-E72D297353CC}">
                <c16:uniqueId val="{00000003-F50B-46A8-8D0E-C318E98BC85E}"/>
              </c:ext>
            </c:extLst>
          </c:dPt>
          <c:dPt>
            <c:idx val="2"/>
            <c:bubble3D val="0"/>
            <c:spPr>
              <a:solidFill>
                <a:schemeClr val="accent1"/>
              </a:solidFill>
              <a:ln w="12700">
                <a:solidFill>
                  <a:schemeClr val="lt1"/>
                </a:solidFill>
              </a:ln>
              <a:effectLst/>
            </c:spPr>
            <c:extLst>
              <c:ext xmlns:c16="http://schemas.microsoft.com/office/drawing/2014/chart" uri="{C3380CC4-5D6E-409C-BE32-E72D297353CC}">
                <c16:uniqueId val="{00000005-F50B-46A8-8D0E-C318E98BC85E}"/>
              </c:ext>
            </c:extLst>
          </c:dPt>
          <c:dPt>
            <c:idx val="3"/>
            <c:bubble3D val="0"/>
            <c:spPr>
              <a:solidFill>
                <a:schemeClr val="accent4"/>
              </a:solidFill>
              <a:ln w="12700">
                <a:solidFill>
                  <a:schemeClr val="lt1"/>
                </a:solidFill>
              </a:ln>
              <a:effectLst/>
            </c:spPr>
            <c:extLst>
              <c:ext xmlns:c16="http://schemas.microsoft.com/office/drawing/2014/chart" uri="{C3380CC4-5D6E-409C-BE32-E72D297353CC}">
                <c16:uniqueId val="{00000007-F50B-46A8-8D0E-C318E98BC85E}"/>
              </c:ext>
            </c:extLst>
          </c:dPt>
          <c:dPt>
            <c:idx val="4"/>
            <c:bubble3D val="0"/>
            <c:spPr>
              <a:solidFill>
                <a:schemeClr val="accent5"/>
              </a:solidFill>
              <a:ln w="12700">
                <a:solidFill>
                  <a:schemeClr val="lt1"/>
                </a:solidFill>
              </a:ln>
              <a:effectLst/>
            </c:spPr>
            <c:extLst>
              <c:ext xmlns:c16="http://schemas.microsoft.com/office/drawing/2014/chart" uri="{C3380CC4-5D6E-409C-BE32-E72D297353CC}">
                <c16:uniqueId val="{00000009-F50B-46A8-8D0E-C318E98BC85E}"/>
              </c:ext>
            </c:extLst>
          </c:dPt>
          <c:dLbls>
            <c:dLbl>
              <c:idx val="4"/>
              <c:layout>
                <c:manualLayout>
                  <c:x val="1.41553358028501E-2"/>
                  <c:y val="4.028351294797828E-2"/>
                </c:manualLayout>
              </c:layout>
              <c:dLblPos val="bestFit"/>
              <c:showLegendKey val="0"/>
              <c:showVal val="1"/>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9-F50B-46A8-8D0E-C318E98BC85E}"/>
                </c:ext>
              </c:extLst>
            </c:dLbl>
            <c:numFmt formatCode="0.0%" sourceLinked="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dLblPos val="bestFit"/>
            <c:showLegendKey val="0"/>
            <c:showVal val="1"/>
            <c:showCatName val="0"/>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Wykresy!$G$610:$G$614</c:f>
              <c:strCache>
                <c:ptCount val="5"/>
                <c:pt idx="0">
                  <c:v>do 5 osób</c:v>
                </c:pt>
                <c:pt idx="1">
                  <c:v>6-10 osób</c:v>
                </c:pt>
                <c:pt idx="2">
                  <c:v>11-20 osób</c:v>
                </c:pt>
                <c:pt idx="3">
                  <c:v>21-100 osób</c:v>
                </c:pt>
                <c:pt idx="4">
                  <c:v>powyżej 100 osób</c:v>
                </c:pt>
              </c:strCache>
            </c:strRef>
          </c:cat>
          <c:val>
            <c:numRef>
              <c:f>Wykresy!$H$610:$H$614</c:f>
              <c:numCache>
                <c:formatCode>General</c:formatCode>
                <c:ptCount val="5"/>
                <c:pt idx="0">
                  <c:v>18</c:v>
                </c:pt>
                <c:pt idx="1">
                  <c:v>7</c:v>
                </c:pt>
                <c:pt idx="2">
                  <c:v>8</c:v>
                </c:pt>
                <c:pt idx="3">
                  <c:v>10</c:v>
                </c:pt>
                <c:pt idx="4">
                  <c:v>1</c:v>
                </c:pt>
              </c:numCache>
            </c:numRef>
          </c:val>
          <c:extLst>
            <c:ext xmlns:c16="http://schemas.microsoft.com/office/drawing/2014/chart" uri="{C3380CC4-5D6E-409C-BE32-E72D297353CC}">
              <c16:uniqueId val="{0000000A-F50B-46A8-8D0E-C318E98BC85E}"/>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5.0000064828056544E-2"/>
          <c:y val="0.8903496740326815"/>
          <c:w val="0.89999987034388695"/>
          <c:h val="9.1217146243816299E-2"/>
        </c:manualLayout>
      </c:layout>
      <c:overlay val="0"/>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222750737668021"/>
          <c:y val="0"/>
          <c:w val="0.64610383476236255"/>
          <c:h val="0.98329011803581268"/>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Wykresy!$A$624:$A$625</c:f>
              <c:strCache>
                <c:ptCount val="2"/>
                <c:pt idx="0">
                  <c:v>Tak</c:v>
                </c:pt>
                <c:pt idx="1">
                  <c:v>Nie</c:v>
                </c:pt>
              </c:strCache>
            </c:strRef>
          </c:cat>
          <c:val>
            <c:numRef>
              <c:f>Wykresy!$B$624:$B$625</c:f>
              <c:numCache>
                <c:formatCode>General</c:formatCode>
                <c:ptCount val="2"/>
                <c:pt idx="0">
                  <c:v>39</c:v>
                </c:pt>
                <c:pt idx="1">
                  <c:v>5</c:v>
                </c:pt>
              </c:numCache>
            </c:numRef>
          </c:val>
          <c:extLst>
            <c:ext xmlns:c16="http://schemas.microsoft.com/office/drawing/2014/chart" uri="{C3380CC4-5D6E-409C-BE32-E72D297353CC}">
              <c16:uniqueId val="{00000000-F52F-49F9-BC11-2BB4E925829F}"/>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42"/>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50814841615172957"/>
          <c:y val="0"/>
          <c:w val="0.45838911954187544"/>
          <c:h val="1"/>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Wykresy!$A$650:$A$662</c:f>
              <c:strCache>
                <c:ptCount val="13"/>
                <c:pt idx="0">
                  <c:v>Bariery finansowe</c:v>
                </c:pt>
                <c:pt idx="1">
                  <c:v>Przyzwyczajenie przedsiębiorstw do nieodpłatnych form wsparcia</c:v>
                </c:pt>
                <c:pt idx="2">
                  <c:v>Niestabilność przepisów/uwarunkowania prawne</c:v>
                </c:pt>
                <c:pt idx="3">
                  <c:v>Niedostatecznie wykwalifikowana kadra pracowników</c:v>
                </c:pt>
                <c:pt idx="4">
                  <c:v>Niewielki popyt na oferowane usługi</c:v>
                </c:pt>
                <c:pt idx="5">
                  <c:v>Niedopasowanie oferty do potrzeb rynku</c:v>
                </c:pt>
                <c:pt idx="6">
                  <c:v>Niewystarczająca infrastruktura i baza lokalowa</c:v>
                </c:pt>
                <c:pt idx="7">
                  <c:v>Brak zleceń realizacji zadań publicznych</c:v>
                </c:pt>
                <c:pt idx="8">
                  <c:v>Infrastruktura pomocnicza (np. liczba miejsc parkingowych)</c:v>
                </c:pt>
                <c:pt idx="9">
                  <c:v>Problemy z dotarciem do odbiorców (marketing)</c:v>
                </c:pt>
                <c:pt idx="10">
                  <c:v>Problemy ze znalezieniem odpowiednio wykwalifikowanych konsultantow </c:v>
                </c:pt>
                <c:pt idx="11">
                  <c:v>Realia zewnętrzne – pandemia COVID-19</c:v>
                </c:pt>
                <c:pt idx="12">
                  <c:v>Brak barier</c:v>
                </c:pt>
              </c:strCache>
            </c:strRef>
          </c:cat>
          <c:val>
            <c:numRef>
              <c:f>Wykresy!$B$650:$B$662</c:f>
              <c:numCache>
                <c:formatCode>General</c:formatCode>
                <c:ptCount val="13"/>
                <c:pt idx="0">
                  <c:v>35</c:v>
                </c:pt>
                <c:pt idx="1">
                  <c:v>20</c:v>
                </c:pt>
                <c:pt idx="2">
                  <c:v>6</c:v>
                </c:pt>
                <c:pt idx="3">
                  <c:v>5</c:v>
                </c:pt>
                <c:pt idx="4">
                  <c:v>5</c:v>
                </c:pt>
                <c:pt idx="5">
                  <c:v>4</c:v>
                </c:pt>
                <c:pt idx="6">
                  <c:v>3</c:v>
                </c:pt>
                <c:pt idx="7">
                  <c:v>1</c:v>
                </c:pt>
                <c:pt idx="8">
                  <c:v>1</c:v>
                </c:pt>
                <c:pt idx="9">
                  <c:v>1</c:v>
                </c:pt>
                <c:pt idx="10">
                  <c:v>1</c:v>
                </c:pt>
                <c:pt idx="11">
                  <c:v>1</c:v>
                </c:pt>
                <c:pt idx="12">
                  <c:v>1</c:v>
                </c:pt>
              </c:numCache>
            </c:numRef>
          </c:val>
          <c:extLst>
            <c:ext xmlns:c16="http://schemas.microsoft.com/office/drawing/2014/chart" uri="{C3380CC4-5D6E-409C-BE32-E72D297353CC}">
              <c16:uniqueId val="{00000000-ED4C-47E9-8B9A-AF011999F15D}"/>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35"/>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pl-PL"/>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49297480527484672"/>
          <c:y val="0"/>
          <c:w val="0.50702519472515328"/>
          <c:h val="1"/>
        </c:manualLayout>
      </c:layout>
      <c:barChart>
        <c:barDir val="bar"/>
        <c:grouping val="clustered"/>
        <c:varyColors val="0"/>
        <c:ser>
          <c:idx val="0"/>
          <c:order val="0"/>
          <c:spPr>
            <a:solidFill>
              <a:schemeClr val="accent6"/>
            </a:solidFill>
            <a:ln>
              <a:noFill/>
            </a:ln>
            <a:effectLst/>
          </c:spPr>
          <c:invertIfNegative val="0"/>
          <c:dLbls>
            <c:spPr>
              <a:noFill/>
              <a:ln>
                <a:noFill/>
              </a:ln>
              <a:effectLst/>
            </c:spPr>
            <c:txPr>
              <a:bodyPr rot="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Wykresy!$A$694:$A$702</c:f>
              <c:strCache>
                <c:ptCount val="9"/>
                <c:pt idx="0">
                  <c:v>Dostęp do finansowania rozwoju usług</c:v>
                </c:pt>
                <c:pt idx="1">
                  <c:v>W zakresie zakupu środków trwałych i niematerialnych służących produkcji i/lub świadczeniu usług</c:v>
                </c:pt>
                <c:pt idx="2">
                  <c:v>W zakresie podnoszenia kompetencji i kwalifikacji kadry pracowników (kursy, szkolenia, wyjazdy studyjne itp.)</c:v>
                </c:pt>
                <c:pt idx="3">
                  <c:v>Możliwości rozbudowy infrastruktury/pozyskania przestrzeni użytkowej</c:v>
                </c:pt>
                <c:pt idx="4">
                  <c:v>Możliwości zatrudnienia specjalistów</c:v>
                </c:pt>
                <c:pt idx="5">
                  <c:v>Dostęp do eksperckiej  fachowej wiedzy</c:v>
                </c:pt>
                <c:pt idx="6">
                  <c:v>Trudno powiedzieć</c:v>
                </c:pt>
                <c:pt idx="7">
                  <c:v>Więcej projektów opartych o linie pożyczkowe - z minimalnym wkładem własnym </c:v>
                </c:pt>
                <c:pt idx="8">
                  <c:v>Możliwości wymiany wiedzy i doświadczeń z innymi ośrodkami - wizyty studyjne, seminaria, szkolenia itp.</c:v>
                </c:pt>
              </c:strCache>
            </c:strRef>
          </c:cat>
          <c:val>
            <c:numRef>
              <c:f>Wykresy!$B$694:$B$702</c:f>
              <c:numCache>
                <c:formatCode>General</c:formatCode>
                <c:ptCount val="9"/>
                <c:pt idx="0">
                  <c:v>39</c:v>
                </c:pt>
                <c:pt idx="1">
                  <c:v>20</c:v>
                </c:pt>
                <c:pt idx="2">
                  <c:v>18</c:v>
                </c:pt>
                <c:pt idx="3">
                  <c:v>14</c:v>
                </c:pt>
                <c:pt idx="4">
                  <c:v>13</c:v>
                </c:pt>
                <c:pt idx="5">
                  <c:v>1</c:v>
                </c:pt>
                <c:pt idx="6">
                  <c:v>1</c:v>
                </c:pt>
                <c:pt idx="7">
                  <c:v>1</c:v>
                </c:pt>
                <c:pt idx="8">
                  <c:v>1</c:v>
                </c:pt>
              </c:numCache>
            </c:numRef>
          </c:val>
          <c:extLst>
            <c:ext xmlns:c16="http://schemas.microsoft.com/office/drawing/2014/chart" uri="{C3380CC4-5D6E-409C-BE32-E72D297353CC}">
              <c16:uniqueId val="{00000000-51E0-49EE-B96D-7307E755EB4F}"/>
            </c:ext>
          </c:extLst>
        </c:ser>
        <c:dLbls>
          <c:showLegendKey val="0"/>
          <c:showVal val="0"/>
          <c:showCatName val="0"/>
          <c:showSerName val="0"/>
          <c:showPercent val="0"/>
          <c:showBubbleSize val="0"/>
        </c:dLbls>
        <c:gapWidth val="150"/>
        <c:axId val="431272728"/>
        <c:axId val="431273384"/>
      </c:barChart>
      <c:catAx>
        <c:axId val="431272728"/>
        <c:scaling>
          <c:orientation val="maxMin"/>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pl-PL"/>
          </a:p>
        </c:txPr>
        <c:crossAx val="431273384"/>
        <c:crosses val="autoZero"/>
        <c:auto val="1"/>
        <c:lblAlgn val="ctr"/>
        <c:lblOffset val="100"/>
        <c:noMultiLvlLbl val="0"/>
      </c:catAx>
      <c:valAx>
        <c:axId val="431273384"/>
        <c:scaling>
          <c:orientation val="minMax"/>
          <c:max val="42"/>
          <c:min val="0"/>
        </c:scaling>
        <c:delete val="1"/>
        <c:axPos val="t"/>
        <c:numFmt formatCode="General" sourceLinked="1"/>
        <c:majorTickMark val="out"/>
        <c:minorTickMark val="none"/>
        <c:tickLblPos val="nextTo"/>
        <c:crossAx val="431272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sz="800">
          <a:solidFill>
            <a:sysClr val="windowText" lastClr="000000"/>
          </a:solidFill>
          <a:latin typeface="Arial" panose="020B0604020202020204" pitchFamily="34" charset="0"/>
          <a:cs typeface="Arial" panose="020B0604020202020204" pitchFamily="34" charset="0"/>
        </a:defRPr>
      </a:pPr>
      <a:endParaRPr lang="pl-PL"/>
    </a:p>
  </c:txPr>
  <c:externalData r:id="rId3">
    <c:autoUpdate val="0"/>
  </c:externalData>
</c:chartSpace>
</file>

<file path=word/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otyw pakietu Office">
  <a:themeElements>
    <a:clrScheme name="IGSMIE PAN">
      <a:dk1>
        <a:sysClr val="windowText" lastClr="000000"/>
      </a:dk1>
      <a:lt1>
        <a:sysClr val="window" lastClr="FFFFFF"/>
      </a:lt1>
      <a:dk2>
        <a:srgbClr val="44546A"/>
      </a:dk2>
      <a:lt2>
        <a:srgbClr val="E7E6E6"/>
      </a:lt2>
      <a:accent1>
        <a:srgbClr val="51BBB6"/>
      </a:accent1>
      <a:accent2>
        <a:srgbClr val="CCA879"/>
      </a:accent2>
      <a:accent3>
        <a:srgbClr val="173457"/>
      </a:accent3>
      <a:accent4>
        <a:srgbClr val="A7B1B3"/>
      </a:accent4>
      <a:accent5>
        <a:srgbClr val="9CC3E5"/>
      </a:accent5>
      <a:accent6>
        <a:srgbClr val="70AD47"/>
      </a:accent6>
      <a:hlink>
        <a:srgbClr val="0563C1"/>
      </a:hlink>
      <a:folHlink>
        <a:srgbClr val="954F72"/>
      </a:folHlink>
    </a:clrScheme>
    <a:fontScheme name="Pakiet 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overPageProperties xmlns="http://schemas.microsoft.com/office/2006/coverPageProps">
  <PublishDate>201</PublishDate>
  <Abstract/>
  <CompanyAddress>Realizacja projektu pn.: „Wsparcie funkcjonowania Wielkopolskiego Regionalnego Obserwatorium Terytorialnego” współfinansowana ze środków Unii Europejskiej 
w ramach Europejskiego Funduszu Społecznego</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fth Edition"/>
</file>

<file path=customXml/item3.xml><?xml version="1.0" encoding="utf-8"?>
<b:Sources xmlns:b="http://schemas.openxmlformats.org/officeDocument/2006/bibliography" xmlns="http://schemas.openxmlformats.org/officeDocument/2006/bibliography" SelectedStyle="\APA.XSL" StyleName="APA Fifth Edition"/>
</file>

<file path=customXml/item4.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7CD6C38-D4F1-4B99-86FA-97FB10959883}">
  <ds:schemaRefs>
    <ds:schemaRef ds:uri="http://schemas.openxmlformats.org/officeDocument/2006/bibliography"/>
  </ds:schemaRefs>
</ds:datastoreItem>
</file>

<file path=customXml/itemProps3.xml><?xml version="1.0" encoding="utf-8"?>
<ds:datastoreItem xmlns:ds="http://schemas.openxmlformats.org/officeDocument/2006/customXml" ds:itemID="{76697A23-E1C7-4BAD-892C-AADDC972114A}">
  <ds:schemaRefs>
    <ds:schemaRef ds:uri="http://schemas.openxmlformats.org/officeDocument/2006/bibliography"/>
  </ds:schemaRefs>
</ds:datastoreItem>
</file>

<file path=customXml/itemProps4.xml><?xml version="1.0" encoding="utf-8"?>
<ds:datastoreItem xmlns:ds="http://schemas.openxmlformats.org/officeDocument/2006/customXml" ds:itemID="{3FE1839E-36B0-4625-B920-32B97026355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358</TotalTime>
  <Pages>1</Pages>
  <Words>32862</Words>
  <Characters>197175</Characters>
  <Application>Microsoft Office Word</Application>
  <DocSecurity>0</DocSecurity>
  <Lines>1643</Lines>
  <Paragraphs>459</Paragraphs>
  <ScaleCrop>false</ScaleCrop>
  <HeadingPairs>
    <vt:vector size="2" baseType="variant">
      <vt:variant>
        <vt:lpstr>Tytuł</vt:lpstr>
      </vt:variant>
      <vt:variant>
        <vt:i4>1</vt:i4>
      </vt:variant>
    </vt:vector>
  </HeadingPairs>
  <TitlesOfParts>
    <vt:vector size="1" baseType="lpstr">
      <vt:lpstr/>
    </vt:vector>
  </TitlesOfParts>
  <Company/>
  <LinksUpToDate>false</LinksUpToDate>
  <CharactersWithSpaces>229578</CharactersWithSpaces>
  <SharedDoc>false</SharedDoc>
  <HLinks>
    <vt:vector size="648" baseType="variant">
      <vt:variant>
        <vt:i4>1507383</vt:i4>
      </vt:variant>
      <vt:variant>
        <vt:i4>827</vt:i4>
      </vt:variant>
      <vt:variant>
        <vt:i4>0</vt:i4>
      </vt:variant>
      <vt:variant>
        <vt:i4>5</vt:i4>
      </vt:variant>
      <vt:variant>
        <vt:lpwstr/>
      </vt:variant>
      <vt:variant>
        <vt:lpwstr>_Toc432177659</vt:lpwstr>
      </vt:variant>
      <vt:variant>
        <vt:i4>1507383</vt:i4>
      </vt:variant>
      <vt:variant>
        <vt:i4>821</vt:i4>
      </vt:variant>
      <vt:variant>
        <vt:i4>0</vt:i4>
      </vt:variant>
      <vt:variant>
        <vt:i4>5</vt:i4>
      </vt:variant>
      <vt:variant>
        <vt:lpwstr/>
      </vt:variant>
      <vt:variant>
        <vt:lpwstr>_Toc432177658</vt:lpwstr>
      </vt:variant>
      <vt:variant>
        <vt:i4>1507383</vt:i4>
      </vt:variant>
      <vt:variant>
        <vt:i4>815</vt:i4>
      </vt:variant>
      <vt:variant>
        <vt:i4>0</vt:i4>
      </vt:variant>
      <vt:variant>
        <vt:i4>5</vt:i4>
      </vt:variant>
      <vt:variant>
        <vt:lpwstr/>
      </vt:variant>
      <vt:variant>
        <vt:lpwstr>_Toc432177657</vt:lpwstr>
      </vt:variant>
      <vt:variant>
        <vt:i4>1507383</vt:i4>
      </vt:variant>
      <vt:variant>
        <vt:i4>809</vt:i4>
      </vt:variant>
      <vt:variant>
        <vt:i4>0</vt:i4>
      </vt:variant>
      <vt:variant>
        <vt:i4>5</vt:i4>
      </vt:variant>
      <vt:variant>
        <vt:lpwstr/>
      </vt:variant>
      <vt:variant>
        <vt:lpwstr>_Toc432177656</vt:lpwstr>
      </vt:variant>
      <vt:variant>
        <vt:i4>1507383</vt:i4>
      </vt:variant>
      <vt:variant>
        <vt:i4>803</vt:i4>
      </vt:variant>
      <vt:variant>
        <vt:i4>0</vt:i4>
      </vt:variant>
      <vt:variant>
        <vt:i4>5</vt:i4>
      </vt:variant>
      <vt:variant>
        <vt:lpwstr/>
      </vt:variant>
      <vt:variant>
        <vt:lpwstr>_Toc432177655</vt:lpwstr>
      </vt:variant>
      <vt:variant>
        <vt:i4>1507383</vt:i4>
      </vt:variant>
      <vt:variant>
        <vt:i4>797</vt:i4>
      </vt:variant>
      <vt:variant>
        <vt:i4>0</vt:i4>
      </vt:variant>
      <vt:variant>
        <vt:i4>5</vt:i4>
      </vt:variant>
      <vt:variant>
        <vt:lpwstr/>
      </vt:variant>
      <vt:variant>
        <vt:lpwstr>_Toc432177654</vt:lpwstr>
      </vt:variant>
      <vt:variant>
        <vt:i4>1507383</vt:i4>
      </vt:variant>
      <vt:variant>
        <vt:i4>791</vt:i4>
      </vt:variant>
      <vt:variant>
        <vt:i4>0</vt:i4>
      </vt:variant>
      <vt:variant>
        <vt:i4>5</vt:i4>
      </vt:variant>
      <vt:variant>
        <vt:lpwstr/>
      </vt:variant>
      <vt:variant>
        <vt:lpwstr>_Toc432177653</vt:lpwstr>
      </vt:variant>
      <vt:variant>
        <vt:i4>1507383</vt:i4>
      </vt:variant>
      <vt:variant>
        <vt:i4>785</vt:i4>
      </vt:variant>
      <vt:variant>
        <vt:i4>0</vt:i4>
      </vt:variant>
      <vt:variant>
        <vt:i4>5</vt:i4>
      </vt:variant>
      <vt:variant>
        <vt:lpwstr/>
      </vt:variant>
      <vt:variant>
        <vt:lpwstr>_Toc432177652</vt:lpwstr>
      </vt:variant>
      <vt:variant>
        <vt:i4>1507383</vt:i4>
      </vt:variant>
      <vt:variant>
        <vt:i4>779</vt:i4>
      </vt:variant>
      <vt:variant>
        <vt:i4>0</vt:i4>
      </vt:variant>
      <vt:variant>
        <vt:i4>5</vt:i4>
      </vt:variant>
      <vt:variant>
        <vt:lpwstr/>
      </vt:variant>
      <vt:variant>
        <vt:lpwstr>_Toc432177651</vt:lpwstr>
      </vt:variant>
      <vt:variant>
        <vt:i4>1507383</vt:i4>
      </vt:variant>
      <vt:variant>
        <vt:i4>773</vt:i4>
      </vt:variant>
      <vt:variant>
        <vt:i4>0</vt:i4>
      </vt:variant>
      <vt:variant>
        <vt:i4>5</vt:i4>
      </vt:variant>
      <vt:variant>
        <vt:lpwstr/>
      </vt:variant>
      <vt:variant>
        <vt:lpwstr>_Toc432177650</vt:lpwstr>
      </vt:variant>
      <vt:variant>
        <vt:i4>1441847</vt:i4>
      </vt:variant>
      <vt:variant>
        <vt:i4>767</vt:i4>
      </vt:variant>
      <vt:variant>
        <vt:i4>0</vt:i4>
      </vt:variant>
      <vt:variant>
        <vt:i4>5</vt:i4>
      </vt:variant>
      <vt:variant>
        <vt:lpwstr/>
      </vt:variant>
      <vt:variant>
        <vt:lpwstr>_Toc432177649</vt:lpwstr>
      </vt:variant>
      <vt:variant>
        <vt:i4>1441847</vt:i4>
      </vt:variant>
      <vt:variant>
        <vt:i4>761</vt:i4>
      </vt:variant>
      <vt:variant>
        <vt:i4>0</vt:i4>
      </vt:variant>
      <vt:variant>
        <vt:i4>5</vt:i4>
      </vt:variant>
      <vt:variant>
        <vt:lpwstr/>
      </vt:variant>
      <vt:variant>
        <vt:lpwstr>_Toc432177648</vt:lpwstr>
      </vt:variant>
      <vt:variant>
        <vt:i4>1441847</vt:i4>
      </vt:variant>
      <vt:variant>
        <vt:i4>755</vt:i4>
      </vt:variant>
      <vt:variant>
        <vt:i4>0</vt:i4>
      </vt:variant>
      <vt:variant>
        <vt:i4>5</vt:i4>
      </vt:variant>
      <vt:variant>
        <vt:lpwstr/>
      </vt:variant>
      <vt:variant>
        <vt:lpwstr>_Toc432177647</vt:lpwstr>
      </vt:variant>
      <vt:variant>
        <vt:i4>1441847</vt:i4>
      </vt:variant>
      <vt:variant>
        <vt:i4>749</vt:i4>
      </vt:variant>
      <vt:variant>
        <vt:i4>0</vt:i4>
      </vt:variant>
      <vt:variant>
        <vt:i4>5</vt:i4>
      </vt:variant>
      <vt:variant>
        <vt:lpwstr/>
      </vt:variant>
      <vt:variant>
        <vt:lpwstr>_Toc432177646</vt:lpwstr>
      </vt:variant>
      <vt:variant>
        <vt:i4>1441847</vt:i4>
      </vt:variant>
      <vt:variant>
        <vt:i4>743</vt:i4>
      </vt:variant>
      <vt:variant>
        <vt:i4>0</vt:i4>
      </vt:variant>
      <vt:variant>
        <vt:i4>5</vt:i4>
      </vt:variant>
      <vt:variant>
        <vt:lpwstr/>
      </vt:variant>
      <vt:variant>
        <vt:lpwstr>_Toc432177645</vt:lpwstr>
      </vt:variant>
      <vt:variant>
        <vt:i4>1441847</vt:i4>
      </vt:variant>
      <vt:variant>
        <vt:i4>737</vt:i4>
      </vt:variant>
      <vt:variant>
        <vt:i4>0</vt:i4>
      </vt:variant>
      <vt:variant>
        <vt:i4>5</vt:i4>
      </vt:variant>
      <vt:variant>
        <vt:lpwstr/>
      </vt:variant>
      <vt:variant>
        <vt:lpwstr>_Toc432177644</vt:lpwstr>
      </vt:variant>
      <vt:variant>
        <vt:i4>1441847</vt:i4>
      </vt:variant>
      <vt:variant>
        <vt:i4>731</vt:i4>
      </vt:variant>
      <vt:variant>
        <vt:i4>0</vt:i4>
      </vt:variant>
      <vt:variant>
        <vt:i4>5</vt:i4>
      </vt:variant>
      <vt:variant>
        <vt:lpwstr/>
      </vt:variant>
      <vt:variant>
        <vt:lpwstr>_Toc432177643</vt:lpwstr>
      </vt:variant>
      <vt:variant>
        <vt:i4>1441847</vt:i4>
      </vt:variant>
      <vt:variant>
        <vt:i4>725</vt:i4>
      </vt:variant>
      <vt:variant>
        <vt:i4>0</vt:i4>
      </vt:variant>
      <vt:variant>
        <vt:i4>5</vt:i4>
      </vt:variant>
      <vt:variant>
        <vt:lpwstr/>
      </vt:variant>
      <vt:variant>
        <vt:lpwstr>_Toc432177642</vt:lpwstr>
      </vt:variant>
      <vt:variant>
        <vt:i4>1441847</vt:i4>
      </vt:variant>
      <vt:variant>
        <vt:i4>719</vt:i4>
      </vt:variant>
      <vt:variant>
        <vt:i4>0</vt:i4>
      </vt:variant>
      <vt:variant>
        <vt:i4>5</vt:i4>
      </vt:variant>
      <vt:variant>
        <vt:lpwstr/>
      </vt:variant>
      <vt:variant>
        <vt:lpwstr>_Toc432177641</vt:lpwstr>
      </vt:variant>
      <vt:variant>
        <vt:i4>1441847</vt:i4>
      </vt:variant>
      <vt:variant>
        <vt:i4>713</vt:i4>
      </vt:variant>
      <vt:variant>
        <vt:i4>0</vt:i4>
      </vt:variant>
      <vt:variant>
        <vt:i4>5</vt:i4>
      </vt:variant>
      <vt:variant>
        <vt:lpwstr/>
      </vt:variant>
      <vt:variant>
        <vt:lpwstr>_Toc432177640</vt:lpwstr>
      </vt:variant>
      <vt:variant>
        <vt:i4>1114167</vt:i4>
      </vt:variant>
      <vt:variant>
        <vt:i4>707</vt:i4>
      </vt:variant>
      <vt:variant>
        <vt:i4>0</vt:i4>
      </vt:variant>
      <vt:variant>
        <vt:i4>5</vt:i4>
      </vt:variant>
      <vt:variant>
        <vt:lpwstr/>
      </vt:variant>
      <vt:variant>
        <vt:lpwstr>_Toc432177639</vt:lpwstr>
      </vt:variant>
      <vt:variant>
        <vt:i4>1114167</vt:i4>
      </vt:variant>
      <vt:variant>
        <vt:i4>701</vt:i4>
      </vt:variant>
      <vt:variant>
        <vt:i4>0</vt:i4>
      </vt:variant>
      <vt:variant>
        <vt:i4>5</vt:i4>
      </vt:variant>
      <vt:variant>
        <vt:lpwstr/>
      </vt:variant>
      <vt:variant>
        <vt:lpwstr>_Toc432177638</vt:lpwstr>
      </vt:variant>
      <vt:variant>
        <vt:i4>1703988</vt:i4>
      </vt:variant>
      <vt:variant>
        <vt:i4>692</vt:i4>
      </vt:variant>
      <vt:variant>
        <vt:i4>0</vt:i4>
      </vt:variant>
      <vt:variant>
        <vt:i4>5</vt:i4>
      </vt:variant>
      <vt:variant>
        <vt:lpwstr/>
      </vt:variant>
      <vt:variant>
        <vt:lpwstr>_Toc432177584</vt:lpwstr>
      </vt:variant>
      <vt:variant>
        <vt:i4>1703988</vt:i4>
      </vt:variant>
      <vt:variant>
        <vt:i4>686</vt:i4>
      </vt:variant>
      <vt:variant>
        <vt:i4>0</vt:i4>
      </vt:variant>
      <vt:variant>
        <vt:i4>5</vt:i4>
      </vt:variant>
      <vt:variant>
        <vt:lpwstr/>
      </vt:variant>
      <vt:variant>
        <vt:lpwstr>_Toc432177583</vt:lpwstr>
      </vt:variant>
      <vt:variant>
        <vt:i4>1703988</vt:i4>
      </vt:variant>
      <vt:variant>
        <vt:i4>680</vt:i4>
      </vt:variant>
      <vt:variant>
        <vt:i4>0</vt:i4>
      </vt:variant>
      <vt:variant>
        <vt:i4>5</vt:i4>
      </vt:variant>
      <vt:variant>
        <vt:lpwstr/>
      </vt:variant>
      <vt:variant>
        <vt:lpwstr>_Toc432177582</vt:lpwstr>
      </vt:variant>
      <vt:variant>
        <vt:i4>1703988</vt:i4>
      </vt:variant>
      <vt:variant>
        <vt:i4>674</vt:i4>
      </vt:variant>
      <vt:variant>
        <vt:i4>0</vt:i4>
      </vt:variant>
      <vt:variant>
        <vt:i4>5</vt:i4>
      </vt:variant>
      <vt:variant>
        <vt:lpwstr/>
      </vt:variant>
      <vt:variant>
        <vt:lpwstr>_Toc432177581</vt:lpwstr>
      </vt:variant>
      <vt:variant>
        <vt:i4>1703988</vt:i4>
      </vt:variant>
      <vt:variant>
        <vt:i4>668</vt:i4>
      </vt:variant>
      <vt:variant>
        <vt:i4>0</vt:i4>
      </vt:variant>
      <vt:variant>
        <vt:i4>5</vt:i4>
      </vt:variant>
      <vt:variant>
        <vt:lpwstr/>
      </vt:variant>
      <vt:variant>
        <vt:lpwstr>_Toc432177580</vt:lpwstr>
      </vt:variant>
      <vt:variant>
        <vt:i4>1376308</vt:i4>
      </vt:variant>
      <vt:variant>
        <vt:i4>662</vt:i4>
      </vt:variant>
      <vt:variant>
        <vt:i4>0</vt:i4>
      </vt:variant>
      <vt:variant>
        <vt:i4>5</vt:i4>
      </vt:variant>
      <vt:variant>
        <vt:lpwstr/>
      </vt:variant>
      <vt:variant>
        <vt:lpwstr>_Toc432177579</vt:lpwstr>
      </vt:variant>
      <vt:variant>
        <vt:i4>1376308</vt:i4>
      </vt:variant>
      <vt:variant>
        <vt:i4>656</vt:i4>
      </vt:variant>
      <vt:variant>
        <vt:i4>0</vt:i4>
      </vt:variant>
      <vt:variant>
        <vt:i4>5</vt:i4>
      </vt:variant>
      <vt:variant>
        <vt:lpwstr/>
      </vt:variant>
      <vt:variant>
        <vt:lpwstr>_Toc432177578</vt:lpwstr>
      </vt:variant>
      <vt:variant>
        <vt:i4>1376308</vt:i4>
      </vt:variant>
      <vt:variant>
        <vt:i4>650</vt:i4>
      </vt:variant>
      <vt:variant>
        <vt:i4>0</vt:i4>
      </vt:variant>
      <vt:variant>
        <vt:i4>5</vt:i4>
      </vt:variant>
      <vt:variant>
        <vt:lpwstr/>
      </vt:variant>
      <vt:variant>
        <vt:lpwstr>_Toc432177577</vt:lpwstr>
      </vt:variant>
      <vt:variant>
        <vt:i4>1376308</vt:i4>
      </vt:variant>
      <vt:variant>
        <vt:i4>644</vt:i4>
      </vt:variant>
      <vt:variant>
        <vt:i4>0</vt:i4>
      </vt:variant>
      <vt:variant>
        <vt:i4>5</vt:i4>
      </vt:variant>
      <vt:variant>
        <vt:lpwstr/>
      </vt:variant>
      <vt:variant>
        <vt:lpwstr>_Toc432177576</vt:lpwstr>
      </vt:variant>
      <vt:variant>
        <vt:i4>1507381</vt:i4>
      </vt:variant>
      <vt:variant>
        <vt:i4>635</vt:i4>
      </vt:variant>
      <vt:variant>
        <vt:i4>0</vt:i4>
      </vt:variant>
      <vt:variant>
        <vt:i4>5</vt:i4>
      </vt:variant>
      <vt:variant>
        <vt:lpwstr/>
      </vt:variant>
      <vt:variant>
        <vt:lpwstr>_Toc432177456</vt:lpwstr>
      </vt:variant>
      <vt:variant>
        <vt:i4>1507381</vt:i4>
      </vt:variant>
      <vt:variant>
        <vt:i4>629</vt:i4>
      </vt:variant>
      <vt:variant>
        <vt:i4>0</vt:i4>
      </vt:variant>
      <vt:variant>
        <vt:i4>5</vt:i4>
      </vt:variant>
      <vt:variant>
        <vt:lpwstr/>
      </vt:variant>
      <vt:variant>
        <vt:lpwstr>_Toc432177455</vt:lpwstr>
      </vt:variant>
      <vt:variant>
        <vt:i4>1507381</vt:i4>
      </vt:variant>
      <vt:variant>
        <vt:i4>623</vt:i4>
      </vt:variant>
      <vt:variant>
        <vt:i4>0</vt:i4>
      </vt:variant>
      <vt:variant>
        <vt:i4>5</vt:i4>
      </vt:variant>
      <vt:variant>
        <vt:lpwstr/>
      </vt:variant>
      <vt:variant>
        <vt:lpwstr>_Toc432177454</vt:lpwstr>
      </vt:variant>
      <vt:variant>
        <vt:i4>1507381</vt:i4>
      </vt:variant>
      <vt:variant>
        <vt:i4>617</vt:i4>
      </vt:variant>
      <vt:variant>
        <vt:i4>0</vt:i4>
      </vt:variant>
      <vt:variant>
        <vt:i4>5</vt:i4>
      </vt:variant>
      <vt:variant>
        <vt:lpwstr/>
      </vt:variant>
      <vt:variant>
        <vt:lpwstr>_Toc432177453</vt:lpwstr>
      </vt:variant>
      <vt:variant>
        <vt:i4>1507381</vt:i4>
      </vt:variant>
      <vt:variant>
        <vt:i4>611</vt:i4>
      </vt:variant>
      <vt:variant>
        <vt:i4>0</vt:i4>
      </vt:variant>
      <vt:variant>
        <vt:i4>5</vt:i4>
      </vt:variant>
      <vt:variant>
        <vt:lpwstr/>
      </vt:variant>
      <vt:variant>
        <vt:lpwstr>_Toc432177452</vt:lpwstr>
      </vt:variant>
      <vt:variant>
        <vt:i4>1507381</vt:i4>
      </vt:variant>
      <vt:variant>
        <vt:i4>605</vt:i4>
      </vt:variant>
      <vt:variant>
        <vt:i4>0</vt:i4>
      </vt:variant>
      <vt:variant>
        <vt:i4>5</vt:i4>
      </vt:variant>
      <vt:variant>
        <vt:lpwstr/>
      </vt:variant>
      <vt:variant>
        <vt:lpwstr>_Toc432177451</vt:lpwstr>
      </vt:variant>
      <vt:variant>
        <vt:i4>1507381</vt:i4>
      </vt:variant>
      <vt:variant>
        <vt:i4>599</vt:i4>
      </vt:variant>
      <vt:variant>
        <vt:i4>0</vt:i4>
      </vt:variant>
      <vt:variant>
        <vt:i4>5</vt:i4>
      </vt:variant>
      <vt:variant>
        <vt:lpwstr/>
      </vt:variant>
      <vt:variant>
        <vt:lpwstr>_Toc432177450</vt:lpwstr>
      </vt:variant>
      <vt:variant>
        <vt:i4>1441845</vt:i4>
      </vt:variant>
      <vt:variant>
        <vt:i4>593</vt:i4>
      </vt:variant>
      <vt:variant>
        <vt:i4>0</vt:i4>
      </vt:variant>
      <vt:variant>
        <vt:i4>5</vt:i4>
      </vt:variant>
      <vt:variant>
        <vt:lpwstr/>
      </vt:variant>
      <vt:variant>
        <vt:lpwstr>_Toc432177449</vt:lpwstr>
      </vt:variant>
      <vt:variant>
        <vt:i4>1441845</vt:i4>
      </vt:variant>
      <vt:variant>
        <vt:i4>587</vt:i4>
      </vt:variant>
      <vt:variant>
        <vt:i4>0</vt:i4>
      </vt:variant>
      <vt:variant>
        <vt:i4>5</vt:i4>
      </vt:variant>
      <vt:variant>
        <vt:lpwstr/>
      </vt:variant>
      <vt:variant>
        <vt:lpwstr>_Toc432177448</vt:lpwstr>
      </vt:variant>
      <vt:variant>
        <vt:i4>1441845</vt:i4>
      </vt:variant>
      <vt:variant>
        <vt:i4>581</vt:i4>
      </vt:variant>
      <vt:variant>
        <vt:i4>0</vt:i4>
      </vt:variant>
      <vt:variant>
        <vt:i4>5</vt:i4>
      </vt:variant>
      <vt:variant>
        <vt:lpwstr/>
      </vt:variant>
      <vt:variant>
        <vt:lpwstr>_Toc432177447</vt:lpwstr>
      </vt:variant>
      <vt:variant>
        <vt:i4>1441845</vt:i4>
      </vt:variant>
      <vt:variant>
        <vt:i4>575</vt:i4>
      </vt:variant>
      <vt:variant>
        <vt:i4>0</vt:i4>
      </vt:variant>
      <vt:variant>
        <vt:i4>5</vt:i4>
      </vt:variant>
      <vt:variant>
        <vt:lpwstr/>
      </vt:variant>
      <vt:variant>
        <vt:lpwstr>_Toc432177446</vt:lpwstr>
      </vt:variant>
      <vt:variant>
        <vt:i4>1441845</vt:i4>
      </vt:variant>
      <vt:variant>
        <vt:i4>569</vt:i4>
      </vt:variant>
      <vt:variant>
        <vt:i4>0</vt:i4>
      </vt:variant>
      <vt:variant>
        <vt:i4>5</vt:i4>
      </vt:variant>
      <vt:variant>
        <vt:lpwstr/>
      </vt:variant>
      <vt:variant>
        <vt:lpwstr>_Toc432177445</vt:lpwstr>
      </vt:variant>
      <vt:variant>
        <vt:i4>1441845</vt:i4>
      </vt:variant>
      <vt:variant>
        <vt:i4>563</vt:i4>
      </vt:variant>
      <vt:variant>
        <vt:i4>0</vt:i4>
      </vt:variant>
      <vt:variant>
        <vt:i4>5</vt:i4>
      </vt:variant>
      <vt:variant>
        <vt:lpwstr/>
      </vt:variant>
      <vt:variant>
        <vt:lpwstr>_Toc432177444</vt:lpwstr>
      </vt:variant>
      <vt:variant>
        <vt:i4>1441845</vt:i4>
      </vt:variant>
      <vt:variant>
        <vt:i4>557</vt:i4>
      </vt:variant>
      <vt:variant>
        <vt:i4>0</vt:i4>
      </vt:variant>
      <vt:variant>
        <vt:i4>5</vt:i4>
      </vt:variant>
      <vt:variant>
        <vt:lpwstr/>
      </vt:variant>
      <vt:variant>
        <vt:lpwstr>_Toc432177443</vt:lpwstr>
      </vt:variant>
      <vt:variant>
        <vt:i4>1441845</vt:i4>
      </vt:variant>
      <vt:variant>
        <vt:i4>551</vt:i4>
      </vt:variant>
      <vt:variant>
        <vt:i4>0</vt:i4>
      </vt:variant>
      <vt:variant>
        <vt:i4>5</vt:i4>
      </vt:variant>
      <vt:variant>
        <vt:lpwstr/>
      </vt:variant>
      <vt:variant>
        <vt:lpwstr>_Toc432177442</vt:lpwstr>
      </vt:variant>
      <vt:variant>
        <vt:i4>1441845</vt:i4>
      </vt:variant>
      <vt:variant>
        <vt:i4>545</vt:i4>
      </vt:variant>
      <vt:variant>
        <vt:i4>0</vt:i4>
      </vt:variant>
      <vt:variant>
        <vt:i4>5</vt:i4>
      </vt:variant>
      <vt:variant>
        <vt:lpwstr/>
      </vt:variant>
      <vt:variant>
        <vt:lpwstr>_Toc432177441</vt:lpwstr>
      </vt:variant>
      <vt:variant>
        <vt:i4>1441845</vt:i4>
      </vt:variant>
      <vt:variant>
        <vt:i4>539</vt:i4>
      </vt:variant>
      <vt:variant>
        <vt:i4>0</vt:i4>
      </vt:variant>
      <vt:variant>
        <vt:i4>5</vt:i4>
      </vt:variant>
      <vt:variant>
        <vt:lpwstr/>
      </vt:variant>
      <vt:variant>
        <vt:lpwstr>_Toc432177440</vt:lpwstr>
      </vt:variant>
      <vt:variant>
        <vt:i4>1114165</vt:i4>
      </vt:variant>
      <vt:variant>
        <vt:i4>533</vt:i4>
      </vt:variant>
      <vt:variant>
        <vt:i4>0</vt:i4>
      </vt:variant>
      <vt:variant>
        <vt:i4>5</vt:i4>
      </vt:variant>
      <vt:variant>
        <vt:lpwstr/>
      </vt:variant>
      <vt:variant>
        <vt:lpwstr>_Toc432177439</vt:lpwstr>
      </vt:variant>
      <vt:variant>
        <vt:i4>1114165</vt:i4>
      </vt:variant>
      <vt:variant>
        <vt:i4>527</vt:i4>
      </vt:variant>
      <vt:variant>
        <vt:i4>0</vt:i4>
      </vt:variant>
      <vt:variant>
        <vt:i4>5</vt:i4>
      </vt:variant>
      <vt:variant>
        <vt:lpwstr/>
      </vt:variant>
      <vt:variant>
        <vt:lpwstr>_Toc432177438</vt:lpwstr>
      </vt:variant>
      <vt:variant>
        <vt:i4>1114165</vt:i4>
      </vt:variant>
      <vt:variant>
        <vt:i4>521</vt:i4>
      </vt:variant>
      <vt:variant>
        <vt:i4>0</vt:i4>
      </vt:variant>
      <vt:variant>
        <vt:i4>5</vt:i4>
      </vt:variant>
      <vt:variant>
        <vt:lpwstr/>
      </vt:variant>
      <vt:variant>
        <vt:lpwstr>_Toc432177437</vt:lpwstr>
      </vt:variant>
      <vt:variant>
        <vt:i4>1114165</vt:i4>
      </vt:variant>
      <vt:variant>
        <vt:i4>515</vt:i4>
      </vt:variant>
      <vt:variant>
        <vt:i4>0</vt:i4>
      </vt:variant>
      <vt:variant>
        <vt:i4>5</vt:i4>
      </vt:variant>
      <vt:variant>
        <vt:lpwstr/>
      </vt:variant>
      <vt:variant>
        <vt:lpwstr>_Toc432177436</vt:lpwstr>
      </vt:variant>
      <vt:variant>
        <vt:i4>1114165</vt:i4>
      </vt:variant>
      <vt:variant>
        <vt:i4>509</vt:i4>
      </vt:variant>
      <vt:variant>
        <vt:i4>0</vt:i4>
      </vt:variant>
      <vt:variant>
        <vt:i4>5</vt:i4>
      </vt:variant>
      <vt:variant>
        <vt:lpwstr/>
      </vt:variant>
      <vt:variant>
        <vt:lpwstr>_Toc432177435</vt:lpwstr>
      </vt:variant>
      <vt:variant>
        <vt:i4>1114165</vt:i4>
      </vt:variant>
      <vt:variant>
        <vt:i4>503</vt:i4>
      </vt:variant>
      <vt:variant>
        <vt:i4>0</vt:i4>
      </vt:variant>
      <vt:variant>
        <vt:i4>5</vt:i4>
      </vt:variant>
      <vt:variant>
        <vt:lpwstr/>
      </vt:variant>
      <vt:variant>
        <vt:lpwstr>_Toc432177434</vt:lpwstr>
      </vt:variant>
      <vt:variant>
        <vt:i4>4522007</vt:i4>
      </vt:variant>
      <vt:variant>
        <vt:i4>498</vt:i4>
      </vt:variant>
      <vt:variant>
        <vt:i4>0</vt:i4>
      </vt:variant>
      <vt:variant>
        <vt:i4>5</vt:i4>
      </vt:variant>
      <vt:variant>
        <vt:lpwstr>http://www.dialog.gov.pl/regulacje-prawne/miedzynarodowe-akty-prawne/</vt:lpwstr>
      </vt:variant>
      <vt:variant>
        <vt:lpwstr/>
      </vt:variant>
      <vt:variant>
        <vt:i4>5046298</vt:i4>
      </vt:variant>
      <vt:variant>
        <vt:i4>495</vt:i4>
      </vt:variant>
      <vt:variant>
        <vt:i4>0</vt:i4>
      </vt:variant>
      <vt:variant>
        <vt:i4>5</vt:i4>
      </vt:variant>
      <vt:variant>
        <vt:lpwstr>http://www.ptpa.org.pl/projekty/rownosc-standardem-dobrego-samorzadu</vt:lpwstr>
      </vt:variant>
      <vt:variant>
        <vt:lpwstr/>
      </vt:variant>
      <vt:variant>
        <vt:i4>4456528</vt:i4>
      </vt:variant>
      <vt:variant>
        <vt:i4>492</vt:i4>
      </vt:variant>
      <vt:variant>
        <vt:i4>0</vt:i4>
      </vt:variant>
      <vt:variant>
        <vt:i4>5</vt:i4>
      </vt:variant>
      <vt:variant>
        <vt:lpwstr>http://rownosc.info/dictionary/polityka-rownosci-pci/</vt:lpwstr>
      </vt:variant>
      <vt:variant>
        <vt:lpwstr/>
      </vt:variant>
      <vt:variant>
        <vt:i4>1638491</vt:i4>
      </vt:variant>
      <vt:variant>
        <vt:i4>489</vt:i4>
      </vt:variant>
      <vt:variant>
        <vt:i4>0</vt:i4>
      </vt:variant>
      <vt:variant>
        <vt:i4>5</vt:i4>
      </vt:variant>
      <vt:variant>
        <vt:lpwstr>http://ec.europa.eu/polska/news/140107_fundusze_pl.htm</vt:lpwstr>
      </vt:variant>
      <vt:variant>
        <vt:lpwstr/>
      </vt:variant>
      <vt:variant>
        <vt:i4>7471209</vt:i4>
      </vt:variant>
      <vt:variant>
        <vt:i4>486</vt:i4>
      </vt:variant>
      <vt:variant>
        <vt:i4>0</vt:i4>
      </vt:variant>
      <vt:variant>
        <vt:i4>5</vt:i4>
      </vt:variant>
      <vt:variant>
        <vt:lpwstr>http://www.dialog.gov.pl/czym-jest-dialog-spoleczny/podstawowe-pojecia/</vt:lpwstr>
      </vt:variant>
      <vt:variant>
        <vt:lpwstr/>
      </vt:variant>
      <vt:variant>
        <vt:i4>1114161</vt:i4>
      </vt:variant>
      <vt:variant>
        <vt:i4>290</vt:i4>
      </vt:variant>
      <vt:variant>
        <vt:i4>0</vt:i4>
      </vt:variant>
      <vt:variant>
        <vt:i4>5</vt:i4>
      </vt:variant>
      <vt:variant>
        <vt:lpwstr/>
      </vt:variant>
      <vt:variant>
        <vt:lpwstr>_Toc432432434</vt:lpwstr>
      </vt:variant>
      <vt:variant>
        <vt:i4>1114161</vt:i4>
      </vt:variant>
      <vt:variant>
        <vt:i4>284</vt:i4>
      </vt:variant>
      <vt:variant>
        <vt:i4>0</vt:i4>
      </vt:variant>
      <vt:variant>
        <vt:i4>5</vt:i4>
      </vt:variant>
      <vt:variant>
        <vt:lpwstr/>
      </vt:variant>
      <vt:variant>
        <vt:lpwstr>_Toc432432433</vt:lpwstr>
      </vt:variant>
      <vt:variant>
        <vt:i4>1114161</vt:i4>
      </vt:variant>
      <vt:variant>
        <vt:i4>278</vt:i4>
      </vt:variant>
      <vt:variant>
        <vt:i4>0</vt:i4>
      </vt:variant>
      <vt:variant>
        <vt:i4>5</vt:i4>
      </vt:variant>
      <vt:variant>
        <vt:lpwstr/>
      </vt:variant>
      <vt:variant>
        <vt:lpwstr>_Toc432432432</vt:lpwstr>
      </vt:variant>
      <vt:variant>
        <vt:i4>1114161</vt:i4>
      </vt:variant>
      <vt:variant>
        <vt:i4>272</vt:i4>
      </vt:variant>
      <vt:variant>
        <vt:i4>0</vt:i4>
      </vt:variant>
      <vt:variant>
        <vt:i4>5</vt:i4>
      </vt:variant>
      <vt:variant>
        <vt:lpwstr/>
      </vt:variant>
      <vt:variant>
        <vt:lpwstr>_Toc432432431</vt:lpwstr>
      </vt:variant>
      <vt:variant>
        <vt:i4>1114161</vt:i4>
      </vt:variant>
      <vt:variant>
        <vt:i4>266</vt:i4>
      </vt:variant>
      <vt:variant>
        <vt:i4>0</vt:i4>
      </vt:variant>
      <vt:variant>
        <vt:i4>5</vt:i4>
      </vt:variant>
      <vt:variant>
        <vt:lpwstr/>
      </vt:variant>
      <vt:variant>
        <vt:lpwstr>_Toc432432430</vt:lpwstr>
      </vt:variant>
      <vt:variant>
        <vt:i4>1048625</vt:i4>
      </vt:variant>
      <vt:variant>
        <vt:i4>260</vt:i4>
      </vt:variant>
      <vt:variant>
        <vt:i4>0</vt:i4>
      </vt:variant>
      <vt:variant>
        <vt:i4>5</vt:i4>
      </vt:variant>
      <vt:variant>
        <vt:lpwstr/>
      </vt:variant>
      <vt:variant>
        <vt:lpwstr>_Toc432432429</vt:lpwstr>
      </vt:variant>
      <vt:variant>
        <vt:i4>1048625</vt:i4>
      </vt:variant>
      <vt:variant>
        <vt:i4>254</vt:i4>
      </vt:variant>
      <vt:variant>
        <vt:i4>0</vt:i4>
      </vt:variant>
      <vt:variant>
        <vt:i4>5</vt:i4>
      </vt:variant>
      <vt:variant>
        <vt:lpwstr/>
      </vt:variant>
      <vt:variant>
        <vt:lpwstr>_Toc432432428</vt:lpwstr>
      </vt:variant>
      <vt:variant>
        <vt:i4>1048625</vt:i4>
      </vt:variant>
      <vt:variant>
        <vt:i4>248</vt:i4>
      </vt:variant>
      <vt:variant>
        <vt:i4>0</vt:i4>
      </vt:variant>
      <vt:variant>
        <vt:i4>5</vt:i4>
      </vt:variant>
      <vt:variant>
        <vt:lpwstr/>
      </vt:variant>
      <vt:variant>
        <vt:lpwstr>_Toc432432427</vt:lpwstr>
      </vt:variant>
      <vt:variant>
        <vt:i4>1048625</vt:i4>
      </vt:variant>
      <vt:variant>
        <vt:i4>242</vt:i4>
      </vt:variant>
      <vt:variant>
        <vt:i4>0</vt:i4>
      </vt:variant>
      <vt:variant>
        <vt:i4>5</vt:i4>
      </vt:variant>
      <vt:variant>
        <vt:lpwstr/>
      </vt:variant>
      <vt:variant>
        <vt:lpwstr>_Toc432432426</vt:lpwstr>
      </vt:variant>
      <vt:variant>
        <vt:i4>1048625</vt:i4>
      </vt:variant>
      <vt:variant>
        <vt:i4>236</vt:i4>
      </vt:variant>
      <vt:variant>
        <vt:i4>0</vt:i4>
      </vt:variant>
      <vt:variant>
        <vt:i4>5</vt:i4>
      </vt:variant>
      <vt:variant>
        <vt:lpwstr/>
      </vt:variant>
      <vt:variant>
        <vt:lpwstr>_Toc432432425</vt:lpwstr>
      </vt:variant>
      <vt:variant>
        <vt:i4>1048625</vt:i4>
      </vt:variant>
      <vt:variant>
        <vt:i4>230</vt:i4>
      </vt:variant>
      <vt:variant>
        <vt:i4>0</vt:i4>
      </vt:variant>
      <vt:variant>
        <vt:i4>5</vt:i4>
      </vt:variant>
      <vt:variant>
        <vt:lpwstr/>
      </vt:variant>
      <vt:variant>
        <vt:lpwstr>_Toc432432424</vt:lpwstr>
      </vt:variant>
      <vt:variant>
        <vt:i4>1048625</vt:i4>
      </vt:variant>
      <vt:variant>
        <vt:i4>224</vt:i4>
      </vt:variant>
      <vt:variant>
        <vt:i4>0</vt:i4>
      </vt:variant>
      <vt:variant>
        <vt:i4>5</vt:i4>
      </vt:variant>
      <vt:variant>
        <vt:lpwstr/>
      </vt:variant>
      <vt:variant>
        <vt:lpwstr>_Toc432432423</vt:lpwstr>
      </vt:variant>
      <vt:variant>
        <vt:i4>1048625</vt:i4>
      </vt:variant>
      <vt:variant>
        <vt:i4>218</vt:i4>
      </vt:variant>
      <vt:variant>
        <vt:i4>0</vt:i4>
      </vt:variant>
      <vt:variant>
        <vt:i4>5</vt:i4>
      </vt:variant>
      <vt:variant>
        <vt:lpwstr/>
      </vt:variant>
      <vt:variant>
        <vt:lpwstr>_Toc432432422</vt:lpwstr>
      </vt:variant>
      <vt:variant>
        <vt:i4>1048625</vt:i4>
      </vt:variant>
      <vt:variant>
        <vt:i4>212</vt:i4>
      </vt:variant>
      <vt:variant>
        <vt:i4>0</vt:i4>
      </vt:variant>
      <vt:variant>
        <vt:i4>5</vt:i4>
      </vt:variant>
      <vt:variant>
        <vt:lpwstr/>
      </vt:variant>
      <vt:variant>
        <vt:lpwstr>_Toc432432421</vt:lpwstr>
      </vt:variant>
      <vt:variant>
        <vt:i4>1048625</vt:i4>
      </vt:variant>
      <vt:variant>
        <vt:i4>206</vt:i4>
      </vt:variant>
      <vt:variant>
        <vt:i4>0</vt:i4>
      </vt:variant>
      <vt:variant>
        <vt:i4>5</vt:i4>
      </vt:variant>
      <vt:variant>
        <vt:lpwstr/>
      </vt:variant>
      <vt:variant>
        <vt:lpwstr>_Toc432432420</vt:lpwstr>
      </vt:variant>
      <vt:variant>
        <vt:i4>1245233</vt:i4>
      </vt:variant>
      <vt:variant>
        <vt:i4>200</vt:i4>
      </vt:variant>
      <vt:variant>
        <vt:i4>0</vt:i4>
      </vt:variant>
      <vt:variant>
        <vt:i4>5</vt:i4>
      </vt:variant>
      <vt:variant>
        <vt:lpwstr/>
      </vt:variant>
      <vt:variant>
        <vt:lpwstr>_Toc432432419</vt:lpwstr>
      </vt:variant>
      <vt:variant>
        <vt:i4>1245233</vt:i4>
      </vt:variant>
      <vt:variant>
        <vt:i4>194</vt:i4>
      </vt:variant>
      <vt:variant>
        <vt:i4>0</vt:i4>
      </vt:variant>
      <vt:variant>
        <vt:i4>5</vt:i4>
      </vt:variant>
      <vt:variant>
        <vt:lpwstr/>
      </vt:variant>
      <vt:variant>
        <vt:lpwstr>_Toc432432418</vt:lpwstr>
      </vt:variant>
      <vt:variant>
        <vt:i4>1245233</vt:i4>
      </vt:variant>
      <vt:variant>
        <vt:i4>188</vt:i4>
      </vt:variant>
      <vt:variant>
        <vt:i4>0</vt:i4>
      </vt:variant>
      <vt:variant>
        <vt:i4>5</vt:i4>
      </vt:variant>
      <vt:variant>
        <vt:lpwstr/>
      </vt:variant>
      <vt:variant>
        <vt:lpwstr>_Toc432432417</vt:lpwstr>
      </vt:variant>
      <vt:variant>
        <vt:i4>1245233</vt:i4>
      </vt:variant>
      <vt:variant>
        <vt:i4>182</vt:i4>
      </vt:variant>
      <vt:variant>
        <vt:i4>0</vt:i4>
      </vt:variant>
      <vt:variant>
        <vt:i4>5</vt:i4>
      </vt:variant>
      <vt:variant>
        <vt:lpwstr/>
      </vt:variant>
      <vt:variant>
        <vt:lpwstr>_Toc432432416</vt:lpwstr>
      </vt:variant>
      <vt:variant>
        <vt:i4>1245233</vt:i4>
      </vt:variant>
      <vt:variant>
        <vt:i4>176</vt:i4>
      </vt:variant>
      <vt:variant>
        <vt:i4>0</vt:i4>
      </vt:variant>
      <vt:variant>
        <vt:i4>5</vt:i4>
      </vt:variant>
      <vt:variant>
        <vt:lpwstr/>
      </vt:variant>
      <vt:variant>
        <vt:lpwstr>_Toc432432415</vt:lpwstr>
      </vt:variant>
      <vt:variant>
        <vt:i4>1245233</vt:i4>
      </vt:variant>
      <vt:variant>
        <vt:i4>170</vt:i4>
      </vt:variant>
      <vt:variant>
        <vt:i4>0</vt:i4>
      </vt:variant>
      <vt:variant>
        <vt:i4>5</vt:i4>
      </vt:variant>
      <vt:variant>
        <vt:lpwstr/>
      </vt:variant>
      <vt:variant>
        <vt:lpwstr>_Toc432432414</vt:lpwstr>
      </vt:variant>
      <vt:variant>
        <vt:i4>1245233</vt:i4>
      </vt:variant>
      <vt:variant>
        <vt:i4>164</vt:i4>
      </vt:variant>
      <vt:variant>
        <vt:i4>0</vt:i4>
      </vt:variant>
      <vt:variant>
        <vt:i4>5</vt:i4>
      </vt:variant>
      <vt:variant>
        <vt:lpwstr/>
      </vt:variant>
      <vt:variant>
        <vt:lpwstr>_Toc432432413</vt:lpwstr>
      </vt:variant>
      <vt:variant>
        <vt:i4>1245233</vt:i4>
      </vt:variant>
      <vt:variant>
        <vt:i4>158</vt:i4>
      </vt:variant>
      <vt:variant>
        <vt:i4>0</vt:i4>
      </vt:variant>
      <vt:variant>
        <vt:i4>5</vt:i4>
      </vt:variant>
      <vt:variant>
        <vt:lpwstr/>
      </vt:variant>
      <vt:variant>
        <vt:lpwstr>_Toc432432412</vt:lpwstr>
      </vt:variant>
      <vt:variant>
        <vt:i4>1245233</vt:i4>
      </vt:variant>
      <vt:variant>
        <vt:i4>152</vt:i4>
      </vt:variant>
      <vt:variant>
        <vt:i4>0</vt:i4>
      </vt:variant>
      <vt:variant>
        <vt:i4>5</vt:i4>
      </vt:variant>
      <vt:variant>
        <vt:lpwstr/>
      </vt:variant>
      <vt:variant>
        <vt:lpwstr>_Toc432432411</vt:lpwstr>
      </vt:variant>
      <vt:variant>
        <vt:i4>1245233</vt:i4>
      </vt:variant>
      <vt:variant>
        <vt:i4>146</vt:i4>
      </vt:variant>
      <vt:variant>
        <vt:i4>0</vt:i4>
      </vt:variant>
      <vt:variant>
        <vt:i4>5</vt:i4>
      </vt:variant>
      <vt:variant>
        <vt:lpwstr/>
      </vt:variant>
      <vt:variant>
        <vt:lpwstr>_Toc432432410</vt:lpwstr>
      </vt:variant>
      <vt:variant>
        <vt:i4>1179697</vt:i4>
      </vt:variant>
      <vt:variant>
        <vt:i4>140</vt:i4>
      </vt:variant>
      <vt:variant>
        <vt:i4>0</vt:i4>
      </vt:variant>
      <vt:variant>
        <vt:i4>5</vt:i4>
      </vt:variant>
      <vt:variant>
        <vt:lpwstr/>
      </vt:variant>
      <vt:variant>
        <vt:lpwstr>_Toc432432409</vt:lpwstr>
      </vt:variant>
      <vt:variant>
        <vt:i4>1179697</vt:i4>
      </vt:variant>
      <vt:variant>
        <vt:i4>134</vt:i4>
      </vt:variant>
      <vt:variant>
        <vt:i4>0</vt:i4>
      </vt:variant>
      <vt:variant>
        <vt:i4>5</vt:i4>
      </vt:variant>
      <vt:variant>
        <vt:lpwstr/>
      </vt:variant>
      <vt:variant>
        <vt:lpwstr>_Toc432432408</vt:lpwstr>
      </vt:variant>
      <vt:variant>
        <vt:i4>1179697</vt:i4>
      </vt:variant>
      <vt:variant>
        <vt:i4>128</vt:i4>
      </vt:variant>
      <vt:variant>
        <vt:i4>0</vt:i4>
      </vt:variant>
      <vt:variant>
        <vt:i4>5</vt:i4>
      </vt:variant>
      <vt:variant>
        <vt:lpwstr/>
      </vt:variant>
      <vt:variant>
        <vt:lpwstr>_Toc432432407</vt:lpwstr>
      </vt:variant>
      <vt:variant>
        <vt:i4>1179697</vt:i4>
      </vt:variant>
      <vt:variant>
        <vt:i4>122</vt:i4>
      </vt:variant>
      <vt:variant>
        <vt:i4>0</vt:i4>
      </vt:variant>
      <vt:variant>
        <vt:i4>5</vt:i4>
      </vt:variant>
      <vt:variant>
        <vt:lpwstr/>
      </vt:variant>
      <vt:variant>
        <vt:lpwstr>_Toc432432406</vt:lpwstr>
      </vt:variant>
      <vt:variant>
        <vt:i4>1179697</vt:i4>
      </vt:variant>
      <vt:variant>
        <vt:i4>116</vt:i4>
      </vt:variant>
      <vt:variant>
        <vt:i4>0</vt:i4>
      </vt:variant>
      <vt:variant>
        <vt:i4>5</vt:i4>
      </vt:variant>
      <vt:variant>
        <vt:lpwstr/>
      </vt:variant>
      <vt:variant>
        <vt:lpwstr>_Toc432432405</vt:lpwstr>
      </vt:variant>
      <vt:variant>
        <vt:i4>1179697</vt:i4>
      </vt:variant>
      <vt:variant>
        <vt:i4>110</vt:i4>
      </vt:variant>
      <vt:variant>
        <vt:i4>0</vt:i4>
      </vt:variant>
      <vt:variant>
        <vt:i4>5</vt:i4>
      </vt:variant>
      <vt:variant>
        <vt:lpwstr/>
      </vt:variant>
      <vt:variant>
        <vt:lpwstr>_Toc432432404</vt:lpwstr>
      </vt:variant>
      <vt:variant>
        <vt:i4>1179697</vt:i4>
      </vt:variant>
      <vt:variant>
        <vt:i4>104</vt:i4>
      </vt:variant>
      <vt:variant>
        <vt:i4>0</vt:i4>
      </vt:variant>
      <vt:variant>
        <vt:i4>5</vt:i4>
      </vt:variant>
      <vt:variant>
        <vt:lpwstr/>
      </vt:variant>
      <vt:variant>
        <vt:lpwstr>_Toc432432403</vt:lpwstr>
      </vt:variant>
      <vt:variant>
        <vt:i4>1179697</vt:i4>
      </vt:variant>
      <vt:variant>
        <vt:i4>98</vt:i4>
      </vt:variant>
      <vt:variant>
        <vt:i4>0</vt:i4>
      </vt:variant>
      <vt:variant>
        <vt:i4>5</vt:i4>
      </vt:variant>
      <vt:variant>
        <vt:lpwstr/>
      </vt:variant>
      <vt:variant>
        <vt:lpwstr>_Toc432432402</vt:lpwstr>
      </vt:variant>
      <vt:variant>
        <vt:i4>1179697</vt:i4>
      </vt:variant>
      <vt:variant>
        <vt:i4>92</vt:i4>
      </vt:variant>
      <vt:variant>
        <vt:i4>0</vt:i4>
      </vt:variant>
      <vt:variant>
        <vt:i4>5</vt:i4>
      </vt:variant>
      <vt:variant>
        <vt:lpwstr/>
      </vt:variant>
      <vt:variant>
        <vt:lpwstr>_Toc432432401</vt:lpwstr>
      </vt:variant>
      <vt:variant>
        <vt:i4>1179697</vt:i4>
      </vt:variant>
      <vt:variant>
        <vt:i4>86</vt:i4>
      </vt:variant>
      <vt:variant>
        <vt:i4>0</vt:i4>
      </vt:variant>
      <vt:variant>
        <vt:i4>5</vt:i4>
      </vt:variant>
      <vt:variant>
        <vt:lpwstr/>
      </vt:variant>
      <vt:variant>
        <vt:lpwstr>_Toc432432400</vt:lpwstr>
      </vt:variant>
      <vt:variant>
        <vt:i4>1769526</vt:i4>
      </vt:variant>
      <vt:variant>
        <vt:i4>80</vt:i4>
      </vt:variant>
      <vt:variant>
        <vt:i4>0</vt:i4>
      </vt:variant>
      <vt:variant>
        <vt:i4>5</vt:i4>
      </vt:variant>
      <vt:variant>
        <vt:lpwstr/>
      </vt:variant>
      <vt:variant>
        <vt:lpwstr>_Toc432432399</vt:lpwstr>
      </vt:variant>
      <vt:variant>
        <vt:i4>1769526</vt:i4>
      </vt:variant>
      <vt:variant>
        <vt:i4>74</vt:i4>
      </vt:variant>
      <vt:variant>
        <vt:i4>0</vt:i4>
      </vt:variant>
      <vt:variant>
        <vt:i4>5</vt:i4>
      </vt:variant>
      <vt:variant>
        <vt:lpwstr/>
      </vt:variant>
      <vt:variant>
        <vt:lpwstr>_Toc432432398</vt:lpwstr>
      </vt:variant>
      <vt:variant>
        <vt:i4>1769526</vt:i4>
      </vt:variant>
      <vt:variant>
        <vt:i4>68</vt:i4>
      </vt:variant>
      <vt:variant>
        <vt:i4>0</vt:i4>
      </vt:variant>
      <vt:variant>
        <vt:i4>5</vt:i4>
      </vt:variant>
      <vt:variant>
        <vt:lpwstr/>
      </vt:variant>
      <vt:variant>
        <vt:lpwstr>_Toc432432397</vt:lpwstr>
      </vt:variant>
      <vt:variant>
        <vt:i4>1769526</vt:i4>
      </vt:variant>
      <vt:variant>
        <vt:i4>62</vt:i4>
      </vt:variant>
      <vt:variant>
        <vt:i4>0</vt:i4>
      </vt:variant>
      <vt:variant>
        <vt:i4>5</vt:i4>
      </vt:variant>
      <vt:variant>
        <vt:lpwstr/>
      </vt:variant>
      <vt:variant>
        <vt:lpwstr>_Toc432432396</vt:lpwstr>
      </vt:variant>
      <vt:variant>
        <vt:i4>1769526</vt:i4>
      </vt:variant>
      <vt:variant>
        <vt:i4>56</vt:i4>
      </vt:variant>
      <vt:variant>
        <vt:i4>0</vt:i4>
      </vt:variant>
      <vt:variant>
        <vt:i4>5</vt:i4>
      </vt:variant>
      <vt:variant>
        <vt:lpwstr/>
      </vt:variant>
      <vt:variant>
        <vt:lpwstr>_Toc432432395</vt:lpwstr>
      </vt:variant>
      <vt:variant>
        <vt:i4>1769526</vt:i4>
      </vt:variant>
      <vt:variant>
        <vt:i4>50</vt:i4>
      </vt:variant>
      <vt:variant>
        <vt:i4>0</vt:i4>
      </vt:variant>
      <vt:variant>
        <vt:i4>5</vt:i4>
      </vt:variant>
      <vt:variant>
        <vt:lpwstr/>
      </vt:variant>
      <vt:variant>
        <vt:lpwstr>_Toc432432394</vt:lpwstr>
      </vt:variant>
      <vt:variant>
        <vt:i4>1769526</vt:i4>
      </vt:variant>
      <vt:variant>
        <vt:i4>44</vt:i4>
      </vt:variant>
      <vt:variant>
        <vt:i4>0</vt:i4>
      </vt:variant>
      <vt:variant>
        <vt:i4>5</vt:i4>
      </vt:variant>
      <vt:variant>
        <vt:lpwstr/>
      </vt:variant>
      <vt:variant>
        <vt:lpwstr>_Toc432432393</vt:lpwstr>
      </vt:variant>
      <vt:variant>
        <vt:i4>1769526</vt:i4>
      </vt:variant>
      <vt:variant>
        <vt:i4>38</vt:i4>
      </vt:variant>
      <vt:variant>
        <vt:i4>0</vt:i4>
      </vt:variant>
      <vt:variant>
        <vt:i4>5</vt:i4>
      </vt:variant>
      <vt:variant>
        <vt:lpwstr/>
      </vt:variant>
      <vt:variant>
        <vt:lpwstr>_Toc432432392</vt:lpwstr>
      </vt:variant>
      <vt:variant>
        <vt:i4>1769526</vt:i4>
      </vt:variant>
      <vt:variant>
        <vt:i4>32</vt:i4>
      </vt:variant>
      <vt:variant>
        <vt:i4>0</vt:i4>
      </vt:variant>
      <vt:variant>
        <vt:i4>5</vt:i4>
      </vt:variant>
      <vt:variant>
        <vt:lpwstr/>
      </vt:variant>
      <vt:variant>
        <vt:lpwstr>_Toc432432391</vt:lpwstr>
      </vt:variant>
      <vt:variant>
        <vt:i4>1769526</vt:i4>
      </vt:variant>
      <vt:variant>
        <vt:i4>26</vt:i4>
      </vt:variant>
      <vt:variant>
        <vt:i4>0</vt:i4>
      </vt:variant>
      <vt:variant>
        <vt:i4>5</vt:i4>
      </vt:variant>
      <vt:variant>
        <vt:lpwstr/>
      </vt:variant>
      <vt:variant>
        <vt:lpwstr>_Toc432432390</vt:lpwstr>
      </vt:variant>
      <vt:variant>
        <vt:i4>1703990</vt:i4>
      </vt:variant>
      <vt:variant>
        <vt:i4>20</vt:i4>
      </vt:variant>
      <vt:variant>
        <vt:i4>0</vt:i4>
      </vt:variant>
      <vt:variant>
        <vt:i4>5</vt:i4>
      </vt:variant>
      <vt:variant>
        <vt:lpwstr/>
      </vt:variant>
      <vt:variant>
        <vt:lpwstr>_Toc432432389</vt:lpwstr>
      </vt:variant>
      <vt:variant>
        <vt:i4>1703990</vt:i4>
      </vt:variant>
      <vt:variant>
        <vt:i4>14</vt:i4>
      </vt:variant>
      <vt:variant>
        <vt:i4>0</vt:i4>
      </vt:variant>
      <vt:variant>
        <vt:i4>5</vt:i4>
      </vt:variant>
      <vt:variant>
        <vt:lpwstr/>
      </vt:variant>
      <vt:variant>
        <vt:lpwstr>_Toc432432388</vt:lpwstr>
      </vt:variant>
      <vt:variant>
        <vt:i4>1703990</vt:i4>
      </vt:variant>
      <vt:variant>
        <vt:i4>8</vt:i4>
      </vt:variant>
      <vt:variant>
        <vt:i4>0</vt:i4>
      </vt:variant>
      <vt:variant>
        <vt:i4>5</vt:i4>
      </vt:variant>
      <vt:variant>
        <vt:lpwstr/>
      </vt:variant>
      <vt:variant>
        <vt:lpwstr>_Toc432432387</vt:lpwstr>
      </vt:variant>
      <vt:variant>
        <vt:i4>1703990</vt:i4>
      </vt:variant>
      <vt:variant>
        <vt:i4>2</vt:i4>
      </vt:variant>
      <vt:variant>
        <vt:i4>0</vt:i4>
      </vt:variant>
      <vt:variant>
        <vt:i4>5</vt:i4>
      </vt:variant>
      <vt:variant>
        <vt:lpwstr/>
      </vt:variant>
      <vt:variant>
        <vt:lpwstr>_Toc432432386</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JC</dc:creator>
  <cp:keywords/>
  <dc:description/>
  <cp:lastModifiedBy>WROT</cp:lastModifiedBy>
  <cp:revision>78</cp:revision>
  <cp:lastPrinted>2021-09-28T08:12:00Z</cp:lastPrinted>
  <dcterms:created xsi:type="dcterms:W3CDTF">2021-08-26T10:59:00Z</dcterms:created>
  <dcterms:modified xsi:type="dcterms:W3CDTF">2021-09-28T08:12:00Z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ndeley Recent Style Id 0_1">
    <vt:lpwstr>http://www.zotero.org/styles/begell-house-apa</vt:lpwstr>
  </property>
  <property fmtid="{D5CDD505-2E9C-101B-9397-08002B2CF9AE}" pid="3" name="Mendeley Recent Style Name 0_1">
    <vt:lpwstr>Begell House - APA</vt:lpwstr>
  </property>
  <property fmtid="{D5CDD505-2E9C-101B-9397-08002B2CF9AE}" pid="4" name="Mendeley Recent Style Id 1_1">
    <vt:lpwstr>http://www.zotero.org/styles/elsevier-vancouver</vt:lpwstr>
  </property>
  <property fmtid="{D5CDD505-2E9C-101B-9397-08002B2CF9AE}" pid="5" name="Mendeley Recent Style Name 1_1">
    <vt:lpwstr>Elsevier - Vancouver</vt:lpwstr>
  </property>
  <property fmtid="{D5CDD505-2E9C-101B-9397-08002B2CF9AE}" pid="6" name="Mendeley Recent Style Id 2_1">
    <vt:lpwstr>http://www.zotero.org/styles/emerald-harvard</vt:lpwstr>
  </property>
  <property fmtid="{D5CDD505-2E9C-101B-9397-08002B2CF9AE}" pid="7" name="Mendeley Recent Style Name 2_1">
    <vt:lpwstr>Emerald - Harvard</vt:lpwstr>
  </property>
  <property fmtid="{D5CDD505-2E9C-101B-9397-08002B2CF9AE}" pid="8" name="Mendeley Recent Style Id 3_1">
    <vt:lpwstr>http://www.zotero.org/styles/energies</vt:lpwstr>
  </property>
  <property fmtid="{D5CDD505-2E9C-101B-9397-08002B2CF9AE}" pid="9" name="Mendeley Recent Style Name 3_1">
    <vt:lpwstr>Energies</vt:lpwstr>
  </property>
  <property fmtid="{D5CDD505-2E9C-101B-9397-08002B2CF9AE}" pid="10" name="Mendeley Recent Style Id 4_1">
    <vt:lpwstr>http://www.zotero.org/styles/energy-reports</vt:lpwstr>
  </property>
  <property fmtid="{D5CDD505-2E9C-101B-9397-08002B2CF9AE}" pid="11" name="Mendeley Recent Style Name 4_1">
    <vt:lpwstr>Energy Reports</vt:lpwstr>
  </property>
  <property fmtid="{D5CDD505-2E9C-101B-9397-08002B2CF9AE}" pid="12" name="Mendeley Recent Style Id 5_1">
    <vt:lpwstr>http://www.zotero.org/styles/ieee</vt:lpwstr>
  </property>
  <property fmtid="{D5CDD505-2E9C-101B-9397-08002B2CF9AE}" pid="13" name="Mendeley Recent Style Name 5_1">
    <vt:lpwstr>IEEE</vt:lpwstr>
  </property>
  <property fmtid="{D5CDD505-2E9C-101B-9397-08002B2CF9AE}" pid="14" name="Mendeley Recent Style Id 6_1">
    <vt:lpwstr>http://www.zotero.org/styles/international-journal-of-hydrogen-energy</vt:lpwstr>
  </property>
  <property fmtid="{D5CDD505-2E9C-101B-9397-08002B2CF9AE}" pid="15" name="Mendeley Recent Style Name 6_1">
    <vt:lpwstr>International Journal of Hydrogen Energy</vt:lpwstr>
  </property>
  <property fmtid="{D5CDD505-2E9C-101B-9397-08002B2CF9AE}" pid="16" name="Mendeley Recent Style Id 7_1">
    <vt:lpwstr>http://www.zotero.org/styles/journal-of-cleaner-production</vt:lpwstr>
  </property>
  <property fmtid="{D5CDD505-2E9C-101B-9397-08002B2CF9AE}" pid="17" name="Mendeley Recent Style Name 7_1">
    <vt:lpwstr>Journal of Cleaner Production</vt:lpwstr>
  </property>
  <property fmtid="{D5CDD505-2E9C-101B-9397-08002B2CF9AE}" pid="18" name="Mendeley Recent Style Id 8_1">
    <vt:lpwstr>http://www.zotero.org/styles/modern-humanities-research-association</vt:lpwstr>
  </property>
  <property fmtid="{D5CDD505-2E9C-101B-9397-08002B2CF9AE}" pid="19" name="Mendeley Recent Style Name 8_1">
    <vt:lpwstr>Modern Humanities Research Association 3rd edition (note with bibliography)</vt:lpwstr>
  </property>
  <property fmtid="{D5CDD505-2E9C-101B-9397-08002B2CF9AE}" pid="20" name="Mendeley Recent Style Id 9_1">
    <vt:lpwstr>http://www.zotero.org/styles/modern-language-association</vt:lpwstr>
  </property>
  <property fmtid="{D5CDD505-2E9C-101B-9397-08002B2CF9AE}" pid="21" name="Mendeley Recent Style Name 9_1">
    <vt:lpwstr>Modern Language Association 8th edition</vt:lpwstr>
  </property>
</Properties>
</file>