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77" r:id="rId3"/>
    <p:sldId id="278" r:id="rId4"/>
    <p:sldId id="279" r:id="rId5"/>
    <p:sldId id="289" r:id="rId6"/>
    <p:sldId id="280" r:id="rId7"/>
    <p:sldId id="288" r:id="rId8"/>
    <p:sldId id="287" r:id="rId9"/>
    <p:sldId id="276" r:id="rId10"/>
    <p:sldId id="282" r:id="rId11"/>
    <p:sldId id="283" r:id="rId12"/>
    <p:sldId id="284" r:id="rId13"/>
    <p:sldId id="285" r:id="rId14"/>
    <p:sldId id="286" r:id="rId15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0" autoAdjust="0"/>
    <p:restoredTop sz="94660"/>
  </p:normalViewPr>
  <p:slideViewPr>
    <p:cSldViewPr>
      <p:cViewPr varScale="1">
        <p:scale>
          <a:sx n="106" d="100"/>
          <a:sy n="106" d="100"/>
        </p:scale>
        <p:origin x="169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1D2546-646F-4D1F-8598-454C6458AAF0}" type="datetimeFigureOut">
              <a:rPr lang="pl-PL" smtClean="0"/>
              <a:t>2020-11-13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D2E41-C4FA-487E-A9C7-47B20DF1189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9058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BB94F-C0F2-4A82-925E-E92D9D45EA85}" type="datetimeFigureOut">
              <a:rPr lang="pl-PL" smtClean="0"/>
              <a:t>2020-11-13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3ADCE-3454-4FA5-A0B6-19679ABCE3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667800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620688"/>
            <a:ext cx="2057400" cy="5505475"/>
          </a:xfrm>
        </p:spPr>
        <p:txBody>
          <a:bodyPr vert="eaVert"/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68760"/>
            <a:ext cx="6019800" cy="4857403"/>
          </a:xfrm>
        </p:spPr>
        <p:txBody>
          <a:bodyPr vert="eaVert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636912"/>
            <a:ext cx="4038600" cy="34892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564904"/>
            <a:ext cx="4038600" cy="356125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936104"/>
          </a:xfrm>
        </p:spPr>
        <p:txBody>
          <a:bodyPr/>
          <a:lstStyle>
            <a:lvl1pPr>
              <a:defRPr/>
            </a:lvl1pPr>
          </a:lstStyle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67544" y="227687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996951"/>
            <a:ext cx="4040188" cy="31292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4008" y="234888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996951"/>
            <a:ext cx="4041775" cy="31292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2276872"/>
            <a:ext cx="3008313" cy="38492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1124743"/>
            <a:ext cx="5486400" cy="360283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 wzorca tytułu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2636912"/>
            <a:ext cx="8229600" cy="34892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21E02-25CB-4963-84BC-0813985E7D90}" type="datetimeFigureOut">
              <a:rPr lang="pl-PL" smtClean="0"/>
              <a:pPr/>
              <a:t>2020-11-13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B7C76-EFF2-4CD8-A475-4750F11B4BC6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mailto:marta.mazurek@rops.poznan.pl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899592" y="3789040"/>
            <a:ext cx="7632848" cy="2376264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ct val="0"/>
              </a:spcBef>
            </a:pPr>
            <a:r>
              <a:rPr lang="pl-PL" altLang="pl-PL" b="1" dirty="0" smtClean="0">
                <a:solidFill>
                  <a:schemeClr val="bg1"/>
                </a:solidFill>
              </a:rPr>
              <a:t>Realizacja </a:t>
            </a:r>
            <a:r>
              <a:rPr lang="pl-PL" altLang="pl-PL" b="1" dirty="0">
                <a:solidFill>
                  <a:schemeClr val="bg1"/>
                </a:solidFill>
              </a:rPr>
              <a:t>i promocja zasady </a:t>
            </a:r>
          </a:p>
          <a:p>
            <a:pPr>
              <a:spcBef>
                <a:spcPct val="0"/>
              </a:spcBef>
            </a:pPr>
            <a:r>
              <a:rPr lang="pl-PL" altLang="pl-PL" b="1" dirty="0">
                <a:solidFill>
                  <a:schemeClr val="bg1"/>
                </a:solidFill>
              </a:rPr>
              <a:t>równości szans i niedyskryminacji</a:t>
            </a:r>
          </a:p>
          <a:p>
            <a:pPr>
              <a:spcBef>
                <a:spcPct val="0"/>
              </a:spcBef>
            </a:pPr>
            <a:r>
              <a:rPr lang="pl-PL" altLang="pl-PL" b="1" dirty="0">
                <a:solidFill>
                  <a:schemeClr val="bg1"/>
                </a:solidFill>
              </a:rPr>
              <a:t>w </a:t>
            </a:r>
            <a:r>
              <a:rPr lang="pl-PL" altLang="pl-PL" b="1" dirty="0" smtClean="0">
                <a:solidFill>
                  <a:schemeClr val="bg1"/>
                </a:solidFill>
              </a:rPr>
              <a:t>Instytucji Zarządzającej Wielkopolskim Regionalnym Programem Operacyjnym</a:t>
            </a:r>
            <a:br>
              <a:rPr lang="pl-PL" altLang="pl-PL" b="1" dirty="0" smtClean="0">
                <a:solidFill>
                  <a:schemeClr val="bg1"/>
                </a:solidFill>
              </a:rPr>
            </a:br>
            <a:r>
              <a:rPr lang="pl-PL" altLang="pl-PL" b="1" dirty="0" smtClean="0">
                <a:solidFill>
                  <a:schemeClr val="bg1"/>
                </a:solidFill>
              </a:rPr>
              <a:t> na lata 2014-2020 (IZ WRPO 2014+)</a:t>
            </a:r>
          </a:p>
          <a:p>
            <a:pPr>
              <a:spcBef>
                <a:spcPct val="0"/>
              </a:spcBef>
            </a:pPr>
            <a:endParaRPr lang="pl-PL" altLang="pl-P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484784"/>
            <a:ext cx="3238500" cy="1409700"/>
          </a:xfrm>
          <a:prstGeom prst="rect">
            <a:avLst/>
          </a:prstGeo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97552" y="913284"/>
            <a:ext cx="8229600" cy="1143000"/>
          </a:xfrm>
        </p:spPr>
        <p:txBody>
          <a:bodyPr>
            <a:normAutofit/>
          </a:bodyPr>
          <a:lstStyle/>
          <a:p>
            <a:r>
              <a:rPr lang="pl-PL" sz="3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Marszałek Województwa Wielkopolskiego </a:t>
            </a:r>
            <a:r>
              <a:rPr lang="pl-PL" sz="3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sygnatariuszem Karty Różnorodności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2492896"/>
            <a:ext cx="8443320" cy="4138712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sz="4500" b="1" dirty="0"/>
              <a:t> </a:t>
            </a:r>
            <a:r>
              <a:rPr lang="pl-PL" sz="4500" b="1" dirty="0" smtClean="0"/>
              <a:t>			</a:t>
            </a:r>
            <a:r>
              <a:rPr lang="pl-PL" sz="4500" dirty="0" smtClean="0"/>
              <a:t>to</a:t>
            </a:r>
            <a:r>
              <a:rPr lang="pl-PL" sz="4500" b="1" dirty="0" smtClean="0"/>
              <a:t> </a:t>
            </a:r>
            <a:r>
              <a:rPr lang="pl-PL" sz="4500" dirty="0"/>
              <a:t>pisemna deklaracja </a:t>
            </a:r>
            <a:r>
              <a:rPr lang="pl-PL" sz="4500" dirty="0" smtClean="0"/>
              <a:t>potwierdzająca zobowiązanie </a:t>
            </a:r>
            <a:r>
              <a:rPr lang="pl-PL" sz="4500" dirty="0"/>
              <a:t>Urzędu do </a:t>
            </a:r>
            <a:r>
              <a:rPr lang="pl-PL" sz="4500" dirty="0" smtClean="0"/>
              <a:t>	</a:t>
            </a:r>
            <a:r>
              <a:rPr lang="pl-PL" sz="4500" b="1" dirty="0" smtClean="0"/>
              <a:t>podejmowania działań </a:t>
            </a:r>
            <a:r>
              <a:rPr lang="pl-PL" sz="4500" b="1" dirty="0"/>
              <a:t>na rzecz promocji i wspierania różnorodności w miejscu pracy. Przyjęcie Karty Różnorodności </a:t>
            </a:r>
            <a:r>
              <a:rPr lang="pl-PL" sz="4500" dirty="0"/>
              <a:t>jest opowiedzeniem się po stronie wartości takich jak otwartość na różnorodność, wspieranie zasad równego traktowania i niedyskryminacji. </a:t>
            </a:r>
            <a:r>
              <a:rPr lang="pl-PL" sz="4500" dirty="0" smtClean="0"/>
              <a:t>UMWW </a:t>
            </a:r>
            <a:r>
              <a:rPr lang="pl-PL" sz="4500" dirty="0"/>
              <a:t>pełni szczególną rolę promotora tych wartości, zarówno </a:t>
            </a:r>
            <a:r>
              <a:rPr lang="pl-PL" sz="4500" dirty="0" smtClean="0"/>
              <a:t>wewnątrz, </a:t>
            </a:r>
            <a:r>
              <a:rPr lang="pl-PL" sz="4500" dirty="0"/>
              <a:t>jak </a:t>
            </a:r>
            <a:r>
              <a:rPr lang="pl-PL" sz="4500" dirty="0" smtClean="0"/>
              <a:t/>
            </a:r>
            <a:br>
              <a:rPr lang="pl-PL" sz="4500" dirty="0" smtClean="0"/>
            </a:br>
            <a:r>
              <a:rPr lang="pl-PL" sz="4500" dirty="0" smtClean="0"/>
              <a:t>i </a:t>
            </a:r>
            <a:r>
              <a:rPr lang="pl-PL" sz="4500" dirty="0"/>
              <a:t>na zewnątrz – w otoczeniu społecznym, </a:t>
            </a:r>
            <a:r>
              <a:rPr lang="pl-PL" sz="4500" dirty="0" smtClean="0"/>
              <a:t>biznesowym</a:t>
            </a:r>
            <a:br>
              <a:rPr lang="pl-PL" sz="4500" dirty="0" smtClean="0"/>
            </a:br>
            <a:r>
              <a:rPr lang="pl-PL" sz="4500" dirty="0" smtClean="0"/>
              <a:t>i </a:t>
            </a:r>
            <a:r>
              <a:rPr lang="pl-PL" sz="4500" dirty="0"/>
              <a:t>instytucjonalnym.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044850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972" y="1124744"/>
            <a:ext cx="8805664" cy="1143000"/>
          </a:xfrm>
        </p:spPr>
        <p:txBody>
          <a:bodyPr>
            <a:normAutofit fontScale="90000"/>
          </a:bodyPr>
          <a:lstStyle/>
          <a:p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Dobra praktyka </a:t>
            </a: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UMWW: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Powołanie </a:t>
            </a: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 pełnienia funkcji 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ds. </a:t>
            </a: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równego traktowania</a:t>
            </a:r>
            <a:endParaRPr lang="pl-PL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/>
              <a:t>W </a:t>
            </a:r>
            <a:r>
              <a:rPr lang="pl-PL" sz="2800" dirty="0" smtClean="0"/>
              <a:t>UMWW w Poznaniu została </a:t>
            </a:r>
            <a:r>
              <a:rPr lang="pl-PL" sz="2800" dirty="0"/>
              <a:t>powołana Pełnomocniczka Marszałka </a:t>
            </a:r>
            <a:r>
              <a:rPr lang="pl-PL" sz="2800" dirty="0" smtClean="0"/>
              <a:t>Województwa Wielkopolskiego </a:t>
            </a:r>
            <a:r>
              <a:rPr lang="pl-PL" sz="2800" dirty="0"/>
              <a:t>ds. równego </a:t>
            </a:r>
            <a:r>
              <a:rPr lang="pl-PL" sz="2800" dirty="0" smtClean="0"/>
              <a:t>traktowania: </a:t>
            </a:r>
          </a:p>
          <a:p>
            <a:pPr marL="0" indent="0" algn="ctr">
              <a:buNone/>
            </a:pPr>
            <a:r>
              <a:rPr lang="pl-PL" sz="2800" dirty="0" smtClean="0"/>
              <a:t>Pani Marta Mazurek </a:t>
            </a:r>
          </a:p>
          <a:p>
            <a:pPr marL="0" indent="0" algn="ctr">
              <a:buNone/>
            </a:pPr>
            <a:r>
              <a:rPr lang="pl-PL" sz="2800" dirty="0" smtClean="0">
                <a:hlinkClick r:id="rId2"/>
              </a:rPr>
              <a:t>marta.mazurek@rops.poznan.pl</a:t>
            </a:r>
            <a:r>
              <a:rPr lang="pl-PL" sz="2800" dirty="0" smtClean="0"/>
              <a:t> </a:t>
            </a:r>
            <a:endParaRPr lang="pl-PL" sz="28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335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244464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Dobra praktyka UMWW:</a:t>
            </a:r>
            <a:b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Dzień 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Różnorodności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3248" y="2179456"/>
            <a:ext cx="8229600" cy="302433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pl-PL" sz="2800" dirty="0" smtClean="0"/>
          </a:p>
          <a:p>
            <a:pPr marL="0" indent="0" algn="just">
              <a:buNone/>
            </a:pPr>
            <a:r>
              <a:rPr lang="pl-PL" sz="3000" dirty="0" smtClean="0"/>
              <a:t>Z </a:t>
            </a:r>
            <a:r>
              <a:rPr lang="pl-PL" sz="3000" dirty="0"/>
              <a:t>okazji obchodzonych w kwietniu Dni Różnorodności Kulturowej pracowniczki i </a:t>
            </a:r>
            <a:r>
              <a:rPr lang="pl-PL" sz="3000" dirty="0" smtClean="0"/>
              <a:t>pracownicy jednostek samorządowych Województwa Wielkopolskiego: </a:t>
            </a:r>
            <a:r>
              <a:rPr lang="pl-PL" sz="3000" dirty="0"/>
              <a:t>Centrów Wsparcia Rzemiosła, Kształcenia Dualnego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i </a:t>
            </a:r>
            <a:r>
              <a:rPr lang="pl-PL" sz="3000" dirty="0"/>
              <a:t>Zawodowego uczestniczyli w webinarium z zakresu równości szans kobiet i mężczyzn pt. „Wybór kontrolowany. (Nie)widzialne pułapki stereotypów</a:t>
            </a:r>
            <a:r>
              <a:rPr lang="pl-PL" sz="3000" dirty="0" smtClean="0"/>
              <a:t>”.</a:t>
            </a:r>
            <a:endParaRPr lang="pl-PL" sz="3000" dirty="0"/>
          </a:p>
          <a:p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5500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858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Dobra praktyka UMWW:</a:t>
            </a:r>
            <a:b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#</a:t>
            </a:r>
            <a:r>
              <a:rPr lang="pl-PL" sz="3200" b="1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girlempowerment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w Wielkopolsce</a:t>
            </a:r>
            <a:r>
              <a:rPr lang="pl-PL" sz="3200" b="1" dirty="0"/>
              <a:t/>
            </a:r>
            <a:br>
              <a:rPr lang="pl-PL" sz="3200" b="1" dirty="0"/>
            </a:br>
            <a:endParaRPr lang="pl-PL" sz="3200" b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4992" y="2372791"/>
            <a:ext cx="8229600" cy="348925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l-PL" sz="2800" dirty="0"/>
              <a:t>Jednostki i </a:t>
            </a:r>
            <a:r>
              <a:rPr lang="pl-PL" sz="2800" dirty="0" smtClean="0"/>
              <a:t>instytucje podległe UMWW </a:t>
            </a:r>
            <a:r>
              <a:rPr lang="pl-PL" sz="2800" dirty="0"/>
              <a:t>związane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z </a:t>
            </a:r>
            <a:r>
              <a:rPr lang="pl-PL" sz="2800" dirty="0"/>
              <a:t>edukacją </a:t>
            </a:r>
            <a:r>
              <a:rPr lang="pl-PL" sz="2800" dirty="0" smtClean="0"/>
              <a:t>po raz pierwszy włączyły </a:t>
            </a:r>
            <a:r>
              <a:rPr lang="pl-PL" sz="2800" dirty="0"/>
              <a:t>się w obchody Międzynarodowego Dnia Dziewcząt 11 października 2020 r. w celu podnoszenia poziomu wiedzy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i </a:t>
            </a:r>
            <a:r>
              <a:rPr lang="pl-PL" sz="2800" dirty="0"/>
              <a:t>świadomości na temat potrzeby i sposobów wzmacniania dziewcząt oraz barier kulturowych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i </a:t>
            </a:r>
            <a:r>
              <a:rPr lang="pl-PL" sz="2800" dirty="0"/>
              <a:t>społecznych, które napotykają dziewczęta na drodze do pełnego rozwoju. </a:t>
            </a: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085184"/>
            <a:ext cx="1512168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01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Instytucja Zarządzająca WRPO 2014+</a:t>
            </a: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28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483656"/>
            <a:ext cx="8229600" cy="865224"/>
          </a:xfrm>
        </p:spPr>
        <p:txBody>
          <a:bodyPr>
            <a:normAutofit fontScale="90000"/>
          </a:bodyPr>
          <a:lstStyle/>
          <a:p>
            <a:r>
              <a:rPr lang="pl-PL" sz="3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Zasada równości szans i niedyskryminacji</a:t>
            </a:r>
            <a: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b="1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3656" y="2348880"/>
            <a:ext cx="8219256" cy="3024335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l-PL" sz="3000" b="1" dirty="0"/>
              <a:t>To umożliwienie wszystkim </a:t>
            </a:r>
            <a:r>
              <a:rPr lang="pl-PL" sz="3000" b="1" dirty="0" smtClean="0"/>
              <a:t>osobom</a:t>
            </a:r>
            <a:r>
              <a:rPr lang="pl-PL" sz="3000" dirty="0" smtClean="0"/>
              <a:t>,</a:t>
            </a:r>
          </a:p>
          <a:p>
            <a:pPr marL="0" indent="0" algn="just">
              <a:buNone/>
            </a:pPr>
            <a:r>
              <a:rPr lang="pl-PL" sz="3000" dirty="0" smtClean="0"/>
              <a:t>bez </a:t>
            </a:r>
            <a:r>
              <a:rPr lang="pl-PL" sz="3000" dirty="0"/>
              <a:t>względu na płeć, wiek, stopień sprawności, kolor skóry lub pochodzenie etniczne/narodowe, wyznawaną religię, światopogląd, orientację seksualną i tożsamość płciową) sprawiedliwego, </a:t>
            </a:r>
            <a:r>
              <a:rPr lang="pl-PL" sz="3000" dirty="0" smtClean="0"/>
              <a:t>pełnego </a:t>
            </a:r>
            <a:r>
              <a:rPr lang="pl-PL" sz="3000" dirty="0"/>
              <a:t>uczestnictwa </a:t>
            </a:r>
            <a:r>
              <a:rPr lang="pl-PL" sz="3000" dirty="0" smtClean="0"/>
              <a:t/>
            </a:r>
            <a:br>
              <a:rPr lang="pl-PL" sz="3000" dirty="0" smtClean="0"/>
            </a:br>
            <a:r>
              <a:rPr lang="pl-PL" sz="3000" dirty="0" smtClean="0"/>
              <a:t>we </a:t>
            </a:r>
            <a:r>
              <a:rPr lang="pl-PL" sz="3000" dirty="0"/>
              <a:t>wszystkich dziedzinach życia, na jednakowych zasadach.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104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Zasada 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równości szans kobiet i mężczyzn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b="1" dirty="0"/>
              <a:t>Jest to stan</a:t>
            </a:r>
            <a:r>
              <a:rPr lang="pl-PL" sz="2800" dirty="0"/>
              <a:t>, w którym kobietom i mężczyznom przypisuje się taką samą wartość społeczną, równe prawa i obowiązki, a także równy dostęp do zasobów społecznych (np. usług publicznych, </a:t>
            </a:r>
            <a:r>
              <a:rPr lang="pl-PL" sz="2800" dirty="0" smtClean="0"/>
              <a:t>czy rynku </a:t>
            </a:r>
            <a:r>
              <a:rPr lang="pl-PL" sz="2800" dirty="0"/>
              <a:t>pracy).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235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Realizowanie zasady równości szans </a:t>
            </a: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kobiet</a:t>
            </a:r>
            <a:b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mężczyzn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157192"/>
            <a:ext cx="3238500" cy="1409700"/>
          </a:xfrm>
          <a:prstGeom prst="rect">
            <a:avLst/>
          </a:prstGeom>
        </p:spPr>
      </p:pic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2302064"/>
            <a:ext cx="8229600" cy="3489251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l-PL" sz="3000" b="1" dirty="0"/>
              <a:t>To działania wyrównujące </a:t>
            </a:r>
            <a:r>
              <a:rPr lang="pl-PL" sz="3000" dirty="0"/>
              <a:t>szanse tej płci, która </a:t>
            </a:r>
            <a:r>
              <a:rPr lang="pl-PL" sz="3000" dirty="0" smtClean="0"/>
              <a:t>jest</a:t>
            </a:r>
            <a:br>
              <a:rPr lang="pl-PL" sz="3000" dirty="0" smtClean="0"/>
            </a:br>
            <a:r>
              <a:rPr lang="pl-PL" sz="3000" dirty="0" smtClean="0"/>
              <a:t> </a:t>
            </a:r>
            <a:r>
              <a:rPr lang="pl-PL" sz="3000" dirty="0"/>
              <a:t>w gorszym położeniu, ma ograniczony dostęp do dóbr, usług, rynku pracy, stanowisk, edukacji i innych oraz unikanie sztucznych podziałów na role i obszary wyłącznie „kobiece” lub wyłącznie „męskie”. </a:t>
            </a:r>
            <a:endParaRPr lang="pl-PL" sz="3000" dirty="0" smtClean="0"/>
          </a:p>
          <a:p>
            <a:pPr marL="0" indent="0" algn="just">
              <a:buNone/>
            </a:pPr>
            <a:r>
              <a:rPr lang="pl-PL" sz="3000" dirty="0" smtClean="0"/>
              <a:t>Polegają one na </a:t>
            </a:r>
            <a:r>
              <a:rPr lang="pl-PL" sz="3000" dirty="0"/>
              <a:t>preferencyjnym </a:t>
            </a:r>
            <a:r>
              <a:rPr lang="pl-PL" sz="3000" dirty="0" smtClean="0"/>
              <a:t>traktowaniu </a:t>
            </a:r>
            <a:r>
              <a:rPr lang="pl-PL" sz="3000" dirty="0"/>
              <a:t>osób z tej grupy, która napotyka szczególne bariery i ograniczenia utrudniające równy dostęp do zasobów i dóbr społecznych.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27129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80128" y="741130"/>
            <a:ext cx="8229600" cy="1143000"/>
          </a:xfrm>
        </p:spPr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 zasadach równości w Strategii rozwoju województwa wielkopolskiego do 2030 roku </a:t>
            </a:r>
            <a:endParaRPr lang="pl-PL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0128" y="1902884"/>
            <a:ext cx="8229600" cy="3489251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l-PL" dirty="0"/>
              <a:t>Realizacja działań w ramach poszczególnych celów Strategii </a:t>
            </a:r>
            <a:r>
              <a:rPr lang="pl-PL" dirty="0" smtClean="0"/>
              <a:t>uwzględnia </a:t>
            </a:r>
            <a:r>
              <a:rPr lang="pl-PL" dirty="0"/>
              <a:t>równość szans zatrudnienia, kształcenia, swobodnego korzystania z dóbr i usług, poszanowanie praw człowieka (w tym równość bez względu na wiek, płeć, pochodzenie etniczne, orientację seksualną, wyznawana religię i światopogląd), dążenie do spójności społecznej, poszanowanie różnorodności kulturowej oraz dziedzictwa kulturowego regionu, zaangażowane społeczeństwo i aktywność obywatelską.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5229200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237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Równość szans i niedyskryminacja oraz równość płci jako zasady </a:t>
            </a: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horyzontalne </a:t>
            </a:r>
            <a:b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 projektach WRPO 2014+</a:t>
            </a:r>
            <a:endParaRPr lang="pl-PL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sz="2800" b="1" dirty="0"/>
              <a:t>Są uwzględniane na wszystkich etapach </a:t>
            </a:r>
            <a:r>
              <a:rPr lang="pl-PL" sz="2800" b="1" dirty="0" smtClean="0"/>
              <a:t>działań finansowanych z WRPO 2014</a:t>
            </a:r>
            <a:r>
              <a:rPr lang="pl-PL" sz="2800" dirty="0" smtClean="0"/>
              <a:t>+, </a:t>
            </a:r>
          </a:p>
          <a:p>
            <a:pPr marL="0" indent="0" algn="just">
              <a:buNone/>
            </a:pPr>
            <a:r>
              <a:rPr lang="pl-PL" sz="2800" dirty="0"/>
              <a:t>w</a:t>
            </a:r>
            <a:r>
              <a:rPr lang="pl-PL" sz="2800" dirty="0" smtClean="0"/>
              <a:t> tym planowanie, wdrażanie, monitoring, ewaluacja, </a:t>
            </a:r>
            <a:br>
              <a:rPr lang="pl-PL" sz="2800" dirty="0" smtClean="0"/>
            </a:br>
            <a:r>
              <a:rPr lang="pl-PL" sz="2800" dirty="0" smtClean="0"/>
              <a:t>a </a:t>
            </a:r>
            <a:r>
              <a:rPr lang="pl-PL" sz="2800" dirty="0"/>
              <a:t>ich realizacja jest sprawdzana pod kątem tzw. standardu minimum.</a:t>
            </a:r>
          </a:p>
          <a:p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259660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0313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Standard minimum</a:t>
            </a:r>
            <a:endParaRPr lang="pl-PL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67544" y="2332912"/>
            <a:ext cx="8229600" cy="3489251"/>
          </a:xfrm>
        </p:spPr>
        <p:txBody>
          <a:bodyPr>
            <a:normAutofit/>
          </a:bodyPr>
          <a:lstStyle/>
          <a:p>
            <a:pPr marL="0" indent="0" algn="just">
              <a:buNone/>
              <a:defRPr/>
            </a:pPr>
            <a:r>
              <a:rPr lang="pl-PL" sz="2800" dirty="0"/>
              <a:t>Standard minimum </a:t>
            </a:r>
            <a:r>
              <a:rPr lang="pl-PL" sz="2800" dirty="0" smtClean="0"/>
              <a:t>to lista pytań sprawdzających, czy </a:t>
            </a:r>
            <a:r>
              <a:rPr lang="pl-PL" sz="2800" dirty="0"/>
              <a:t>wniosek o dofinansowanie </a:t>
            </a:r>
            <a:r>
              <a:rPr lang="pl-PL" sz="2800" dirty="0" smtClean="0"/>
              <a:t>projektu spełnia </a:t>
            </a:r>
            <a:r>
              <a:rPr lang="pl-PL" sz="2800" dirty="0"/>
              <a:t>minimalne wymagania w zakresie przestrzegania zasady równości szans kobiet i </a:t>
            </a:r>
            <a:r>
              <a:rPr lang="pl-PL" sz="2800" dirty="0" smtClean="0"/>
              <a:t>mężczyzn </a:t>
            </a:r>
            <a:r>
              <a:rPr lang="pl-PL" sz="2800" dirty="0"/>
              <a:t>w projekcie</a:t>
            </a:r>
            <a:r>
              <a:rPr lang="pl-PL" sz="2800" dirty="0" smtClean="0"/>
              <a:t>. </a:t>
            </a:r>
            <a:r>
              <a:rPr lang="pl-PL" sz="2800" dirty="0"/>
              <a:t>S</a:t>
            </a:r>
            <a:r>
              <a:rPr lang="pl-PL" sz="2800" dirty="0" smtClean="0"/>
              <a:t>kłada </a:t>
            </a:r>
            <a:r>
              <a:rPr lang="pl-PL" sz="2800" dirty="0"/>
              <a:t>się z pięciu kryteriów oceny dotyczących charakterystyki </a:t>
            </a:r>
            <a:r>
              <a:rPr lang="pl-PL" sz="2800" dirty="0" smtClean="0"/>
              <a:t>projektu, za które można uzyskać </a:t>
            </a:r>
            <a:r>
              <a:rPr lang="pl-PL" sz="2800" dirty="0"/>
              <a:t>0, 1 albo 2 punkty. 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259660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773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Szkolenia i podnoszenie świadomości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sz="2800" dirty="0"/>
              <a:t>Instytucja Zarządzająca </a:t>
            </a:r>
            <a:r>
              <a:rPr lang="pl-PL" sz="2800" dirty="0" smtClean="0"/>
              <a:t>WRPO 2014+ organizuje szkolenia dla potencjalnych beneficjentów, podczas których prezentowane są zasady horyzontalne.</a:t>
            </a:r>
            <a:endParaRPr lang="pl-PL" sz="2800" dirty="0"/>
          </a:p>
          <a:p>
            <a:pPr algn="just"/>
            <a:endParaRPr lang="pl-PL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787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Projekty UE</a:t>
            </a:r>
            <a:endParaRPr lang="pl-PL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755576" y="2316880"/>
            <a:ext cx="7378792" cy="333295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l-PL" sz="2800" dirty="0" smtClean="0"/>
              <a:t>Instytucja Zarządzająca </a:t>
            </a:r>
            <a:r>
              <a:rPr lang="pl-PL" sz="2800" dirty="0"/>
              <a:t>WRPO </a:t>
            </a:r>
            <a:r>
              <a:rPr lang="pl-PL" sz="2800" dirty="0" smtClean="0"/>
              <a:t>2014+ zapewnia, </a:t>
            </a:r>
            <a:r>
              <a:rPr lang="pl-PL" sz="2800" dirty="0"/>
              <a:t>aby przedsięwzięcia </a:t>
            </a:r>
            <a:r>
              <a:rPr lang="pl-PL" sz="2800" dirty="0" smtClean="0"/>
              <a:t> finansowane z </a:t>
            </a:r>
            <a:r>
              <a:rPr lang="pl-PL" sz="2800" dirty="0"/>
              <a:t>funduszy unijnych były </a:t>
            </a:r>
            <a:r>
              <a:rPr lang="pl-PL" sz="2800" dirty="0" smtClean="0"/>
              <a:t>realizowane </a:t>
            </a:r>
            <a:r>
              <a:rPr lang="pl-PL" sz="2800" dirty="0"/>
              <a:t>z poszanowaniem zasad </a:t>
            </a:r>
            <a:r>
              <a:rPr lang="pl-PL" sz="2800" dirty="0" smtClean="0"/>
              <a:t>równości i </a:t>
            </a:r>
            <a:r>
              <a:rPr lang="pl-PL" sz="2800" dirty="0"/>
              <a:t>niedyskryminacji.</a:t>
            </a:r>
          </a:p>
          <a:p>
            <a:endParaRPr lang="pl-PL" sz="2400" dirty="0"/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157192"/>
            <a:ext cx="32385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41139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4700</TotalTime>
  <Words>387</Words>
  <Application>Microsoft Office PowerPoint</Application>
  <PresentationFormat>Pokaz na ekranie (4:3)</PresentationFormat>
  <Paragraphs>34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Motyw pakietu Office</vt:lpstr>
      <vt:lpstr>Prezentacja programu PowerPoint</vt:lpstr>
      <vt:lpstr>Zasada równości szans i niedyskryminacji </vt:lpstr>
      <vt:lpstr>Zasada równości szans kobiet i mężczyzn</vt:lpstr>
      <vt:lpstr>Realizowanie zasady równości szans kobiet  i mężczyzn</vt:lpstr>
      <vt:lpstr>O zasadach równości w Strategii rozwoju województwa wielkopolskiego do 2030 roku </vt:lpstr>
      <vt:lpstr>Równość szans i niedyskryminacja oraz równość płci jako zasady horyzontalne  w projektach WRPO 2014+</vt:lpstr>
      <vt:lpstr>Standard minimum</vt:lpstr>
      <vt:lpstr>Szkolenia i podnoszenie świadomości</vt:lpstr>
      <vt:lpstr>Projekty UE</vt:lpstr>
      <vt:lpstr>Marszałek Województwa Wielkopolskiego sygnatariuszem Karty Różnorodności</vt:lpstr>
      <vt:lpstr>Dobra praktyka UMWW: Powołanie do pełnienia funkcji ds. równego traktowania</vt:lpstr>
      <vt:lpstr>Dobra praktyka UMWW: Dzień Różnorodności</vt:lpstr>
      <vt:lpstr>Dobra praktyka UMWW: #girlempowerment w Wielkopolsce 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Agata</dc:creator>
  <cp:lastModifiedBy>Młodyszewska Natalia</cp:lastModifiedBy>
  <cp:revision>121</cp:revision>
  <cp:lastPrinted>2020-11-09T10:39:42Z</cp:lastPrinted>
  <dcterms:created xsi:type="dcterms:W3CDTF">2017-12-20T09:06:26Z</dcterms:created>
  <dcterms:modified xsi:type="dcterms:W3CDTF">2020-11-13T14:55:49Z</dcterms:modified>
</cp:coreProperties>
</file>