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theme/themeOverride1.xml" ContentType="application/vnd.openxmlformats-officedocument.themeOverrid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charts/chart35.xml" ContentType="application/vnd.openxmlformats-officedocument.drawingml.chart+xml"/>
  <Override PartName="/word/charts/style35.xml" ContentType="application/vnd.ms-office.chartstyle+xml"/>
  <Override PartName="/word/charts/colors35.xml" ContentType="application/vnd.ms-office.chartcolorstyle+xml"/>
  <Override PartName="/word/theme/themeOverride2.xml" ContentType="application/vnd.openxmlformats-officedocument.themeOverride+xml"/>
  <Override PartName="/word/charts/chart36.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37.xml" ContentType="application/vnd.openxmlformats-officedocument.drawingml.chart+xml"/>
  <Override PartName="/word/charts/style37.xml" ContentType="application/vnd.ms-office.chartstyle+xml"/>
  <Override PartName="/word/charts/colors37.xml" ContentType="application/vnd.ms-office.chartcolorstyle+xml"/>
  <Override PartName="/word/charts/chart38.xml" ContentType="application/vnd.openxmlformats-officedocument.drawingml.chart+xml"/>
  <Override PartName="/word/charts/style38.xml" ContentType="application/vnd.ms-office.chartstyle+xml"/>
  <Override PartName="/word/charts/colors38.xml" ContentType="application/vnd.ms-office.chartcolorstyle+xml"/>
  <Override PartName="/word/charts/chart39.xml" ContentType="application/vnd.openxmlformats-officedocument.drawingml.chart+xml"/>
  <Override PartName="/word/charts/style39.xml" ContentType="application/vnd.ms-office.chartstyle+xml"/>
  <Override PartName="/word/charts/colors39.xml" ContentType="application/vnd.ms-office.chartcolorstyle+xml"/>
  <Override PartName="/word/charts/chart40.xml" ContentType="application/vnd.openxmlformats-officedocument.drawingml.chart+xml"/>
  <Override PartName="/word/charts/style40.xml" ContentType="application/vnd.ms-office.chartstyle+xml"/>
  <Override PartName="/word/charts/colors40.xml" ContentType="application/vnd.ms-office.chartcolorstyle+xml"/>
  <Override PartName="/word/charts/chart41.xml" ContentType="application/vnd.openxmlformats-officedocument.drawingml.chart+xml"/>
  <Override PartName="/word/charts/style41.xml" ContentType="application/vnd.ms-office.chartstyle+xml"/>
  <Override PartName="/word/charts/colors41.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6222E49A" w14:textId="6A0E67DC" w:rsidR="00792C5F" w:rsidRPr="00F96AFD" w:rsidRDefault="00792C5F" w:rsidP="00DD2DE5">
      <w:pPr>
        <w:pStyle w:val="Tytu"/>
        <w:rPr>
          <w:b w:val="0"/>
          <w:sz w:val="32"/>
        </w:rPr>
      </w:pPr>
      <w:r w:rsidRPr="00F96AFD">
        <w:rPr>
          <w:b w:val="0"/>
        </w:rPr>
        <w:t>Analiza powiązania cyklu koniunkturalnego Polski z rozwojem społeczno-gospodarczym województwa wielkopolskiego ze szczególnym uwzględnieniem zmian PKB</w:t>
      </w:r>
    </w:p>
    <w:p w14:paraId="16D4B167" w14:textId="45B3417B" w:rsidR="00B10144" w:rsidRPr="00F96AFD" w:rsidRDefault="00B10144" w:rsidP="00DD2DE5">
      <w:pPr>
        <w:spacing w:before="240" w:after="240" w:line="360" w:lineRule="auto"/>
        <w:rPr>
          <w:rFonts w:ascii="Arial" w:hAnsi="Arial" w:cs="Arial"/>
          <w:b/>
          <w:sz w:val="24"/>
        </w:rPr>
      </w:pPr>
      <w:proofErr w:type="spellStart"/>
      <w:r w:rsidRPr="00F96AFD">
        <w:rPr>
          <w:rFonts w:ascii="Arial" w:hAnsi="Arial" w:cs="Arial"/>
          <w:b/>
          <w:bCs/>
          <w:sz w:val="24"/>
          <w:szCs w:val="24"/>
        </w:rPr>
        <w:t>W</w:t>
      </w:r>
      <w:r w:rsidR="00053292" w:rsidRPr="00F96AFD">
        <w:rPr>
          <w:rFonts w:ascii="Arial" w:hAnsi="Arial" w:cs="Arial"/>
          <w:b/>
          <w:bCs/>
          <w:sz w:val="24"/>
          <w:szCs w:val="24"/>
        </w:rPr>
        <w:t>arżała</w:t>
      </w:r>
      <w:proofErr w:type="spellEnd"/>
      <w:r w:rsidR="00053292" w:rsidRPr="00F96AFD">
        <w:rPr>
          <w:rFonts w:ascii="Arial" w:hAnsi="Arial" w:cs="Arial"/>
          <w:b/>
          <w:bCs/>
          <w:sz w:val="24"/>
          <w:szCs w:val="24"/>
        </w:rPr>
        <w:t xml:space="preserve"> Rafał</w:t>
      </w:r>
    </w:p>
    <w:p w14:paraId="326F2E0D" w14:textId="08E3EE5E" w:rsidR="00B10144" w:rsidRPr="00F96AFD" w:rsidRDefault="00B10144" w:rsidP="00DD2DE5">
      <w:pPr>
        <w:spacing w:before="240" w:after="240" w:line="360" w:lineRule="auto"/>
        <w:rPr>
          <w:rFonts w:ascii="Arial" w:hAnsi="Arial" w:cs="Arial"/>
          <w:b/>
          <w:sz w:val="24"/>
        </w:rPr>
      </w:pPr>
      <w:r w:rsidRPr="00F96AFD">
        <w:rPr>
          <w:rFonts w:ascii="Arial" w:hAnsi="Arial" w:cs="Arial"/>
          <w:b/>
          <w:bCs/>
          <w:sz w:val="24"/>
          <w:szCs w:val="24"/>
        </w:rPr>
        <w:t>M</w:t>
      </w:r>
      <w:r w:rsidR="00053292" w:rsidRPr="00F96AFD">
        <w:rPr>
          <w:rFonts w:ascii="Arial" w:hAnsi="Arial" w:cs="Arial"/>
          <w:b/>
          <w:bCs/>
          <w:sz w:val="24"/>
          <w:szCs w:val="24"/>
        </w:rPr>
        <w:t>arkowski Łukasz</w:t>
      </w:r>
    </w:p>
    <w:p w14:paraId="3C0A408F" w14:textId="2B3C4818" w:rsidR="00792C5F" w:rsidRPr="00F96AFD" w:rsidRDefault="00B10144" w:rsidP="00DD2DE5">
      <w:pPr>
        <w:spacing w:before="240" w:after="240" w:line="360" w:lineRule="auto"/>
        <w:rPr>
          <w:rFonts w:ascii="Arial" w:hAnsi="Arial" w:cs="Arial"/>
          <w:b/>
          <w:sz w:val="24"/>
        </w:rPr>
      </w:pPr>
      <w:r w:rsidRPr="00F96AFD">
        <w:rPr>
          <w:rFonts w:ascii="Arial" w:hAnsi="Arial" w:cs="Arial"/>
          <w:b/>
          <w:bCs/>
          <w:sz w:val="24"/>
          <w:szCs w:val="24"/>
        </w:rPr>
        <w:t>K</w:t>
      </w:r>
      <w:r w:rsidR="00053292" w:rsidRPr="00F96AFD">
        <w:rPr>
          <w:rFonts w:ascii="Arial" w:hAnsi="Arial" w:cs="Arial"/>
          <w:b/>
          <w:bCs/>
          <w:sz w:val="24"/>
          <w:szCs w:val="24"/>
        </w:rPr>
        <w:t xml:space="preserve">otliński </w:t>
      </w:r>
      <w:r w:rsidRPr="00F96AFD">
        <w:rPr>
          <w:rFonts w:ascii="Arial" w:hAnsi="Arial" w:cs="Arial"/>
          <w:b/>
          <w:bCs/>
          <w:sz w:val="24"/>
          <w:szCs w:val="24"/>
        </w:rPr>
        <w:t>K</w:t>
      </w:r>
      <w:r w:rsidR="00053292" w:rsidRPr="00F96AFD">
        <w:rPr>
          <w:rFonts w:ascii="Arial" w:hAnsi="Arial" w:cs="Arial"/>
          <w:b/>
          <w:bCs/>
          <w:sz w:val="24"/>
          <w:szCs w:val="24"/>
        </w:rPr>
        <w:t>amil</w:t>
      </w:r>
    </w:p>
    <w:p w14:paraId="698B993F" w14:textId="42A6802F" w:rsidR="00053292" w:rsidRPr="00F96AFD" w:rsidRDefault="002A7AAA" w:rsidP="00DD2DE5">
      <w:pPr>
        <w:spacing w:before="1080" w:line="360" w:lineRule="auto"/>
        <w:rPr>
          <w:rFonts w:ascii="Arial" w:hAnsi="Arial" w:cs="Arial"/>
          <w:sz w:val="24"/>
        </w:rPr>
      </w:pPr>
      <w:r w:rsidRPr="00F96AFD">
        <w:rPr>
          <w:rFonts w:ascii="Arial" w:hAnsi="Arial" w:cs="Arial"/>
          <w:sz w:val="24"/>
          <w:szCs w:val="24"/>
        </w:rPr>
        <w:t>O</w:t>
      </w:r>
      <w:r w:rsidR="00053292" w:rsidRPr="00F96AFD">
        <w:rPr>
          <w:rFonts w:ascii="Arial" w:hAnsi="Arial" w:cs="Arial"/>
          <w:sz w:val="24"/>
          <w:szCs w:val="24"/>
        </w:rPr>
        <w:t>lsztyn</w:t>
      </w:r>
      <w:r w:rsidR="00053292" w:rsidRPr="00F96AFD">
        <w:rPr>
          <w:rFonts w:ascii="Arial" w:hAnsi="Arial" w:cs="Arial"/>
          <w:sz w:val="24"/>
        </w:rPr>
        <w:t xml:space="preserve"> </w:t>
      </w:r>
      <w:r w:rsidRPr="00F96AFD">
        <w:rPr>
          <w:rFonts w:ascii="Arial" w:hAnsi="Arial" w:cs="Arial"/>
          <w:sz w:val="24"/>
        </w:rPr>
        <w:t>2025</w:t>
      </w:r>
    </w:p>
    <w:p w14:paraId="1C025F25" w14:textId="77777777" w:rsidR="0020178B" w:rsidRPr="00F96AFD" w:rsidRDefault="0020178B">
      <w:pPr>
        <w:rPr>
          <w:rFonts w:ascii="Arial" w:hAnsi="Arial" w:cs="Arial"/>
        </w:rPr>
      </w:pPr>
      <w:bookmarkStart w:id="0" w:name="_Toc201563464"/>
      <w:r w:rsidRPr="00F96AFD">
        <w:rPr>
          <w:rFonts w:ascii="Arial" w:hAnsi="Arial" w:cs="Arial"/>
        </w:rPr>
        <w:br w:type="page"/>
      </w:r>
    </w:p>
    <w:sdt>
      <w:sdtPr>
        <w:id w:val="-571740170"/>
        <w:docPartObj>
          <w:docPartGallery w:val="Table of Contents"/>
          <w:docPartUnique/>
        </w:docPartObj>
      </w:sdtPr>
      <w:sdtEndPr>
        <w:rPr>
          <w:b/>
          <w:bCs/>
        </w:rPr>
      </w:sdtEndPr>
      <w:sdtContent>
        <w:p w14:paraId="3627F67E" w14:textId="06DF52DB" w:rsidR="0020178B" w:rsidRPr="00F96AFD" w:rsidRDefault="00097D89" w:rsidP="0020178B">
          <w:pPr>
            <w:rPr>
              <w:b/>
              <w:sz w:val="28"/>
            </w:rPr>
          </w:pPr>
          <w:r w:rsidRPr="00F96AFD">
            <w:rPr>
              <w:b/>
              <w:sz w:val="28"/>
            </w:rPr>
            <w:t>Spis treści:</w:t>
          </w:r>
        </w:p>
        <w:p w14:paraId="564E245A" w14:textId="4DC670FD" w:rsidR="00D049F1" w:rsidRPr="00F96AFD" w:rsidRDefault="0020178B">
          <w:pPr>
            <w:pStyle w:val="Spistreci1"/>
            <w:rPr>
              <w:rFonts w:eastAsiaTheme="minorEastAsia"/>
              <w:noProof/>
              <w:kern w:val="0"/>
              <w:lang w:eastAsia="pl-PL"/>
              <w14:ligatures w14:val="none"/>
            </w:rPr>
          </w:pPr>
          <w:r w:rsidRPr="00F96AFD">
            <w:fldChar w:fldCharType="begin"/>
          </w:r>
          <w:r w:rsidRPr="00F96AFD">
            <w:instrText xml:space="preserve"> TOC \o "1-3" \h \z \u </w:instrText>
          </w:r>
          <w:r w:rsidRPr="00F96AFD">
            <w:fldChar w:fldCharType="separate"/>
          </w:r>
          <w:hyperlink w:anchor="_Toc204343514" w:history="1">
            <w:r w:rsidR="00D049F1" w:rsidRPr="00F96AFD">
              <w:rPr>
                <w:rStyle w:val="Hipercze"/>
                <w:noProof/>
              </w:rPr>
              <w:t>Wprowadzenie</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_Toc204343514 \h </w:instrText>
            </w:r>
            <w:r w:rsidR="00D049F1" w:rsidRPr="00F96AFD">
              <w:rPr>
                <w:noProof/>
                <w:webHidden/>
              </w:rPr>
            </w:r>
            <w:r w:rsidR="00D049F1" w:rsidRPr="00F96AFD">
              <w:rPr>
                <w:noProof/>
                <w:webHidden/>
              </w:rPr>
              <w:fldChar w:fldCharType="separate"/>
            </w:r>
            <w:r w:rsidR="003A4244">
              <w:rPr>
                <w:noProof/>
                <w:webHidden/>
              </w:rPr>
              <w:t>4</w:t>
            </w:r>
            <w:r w:rsidR="00D049F1" w:rsidRPr="00F96AFD">
              <w:rPr>
                <w:noProof/>
                <w:webHidden/>
              </w:rPr>
              <w:fldChar w:fldCharType="end"/>
            </w:r>
          </w:hyperlink>
        </w:p>
        <w:p w14:paraId="0ED56631" w14:textId="18582E93" w:rsidR="00D049F1" w:rsidRPr="00F96AFD" w:rsidRDefault="00F473E4">
          <w:pPr>
            <w:pStyle w:val="Spistreci1"/>
            <w:tabs>
              <w:tab w:val="left" w:pos="440"/>
            </w:tabs>
            <w:rPr>
              <w:rFonts w:eastAsiaTheme="minorEastAsia"/>
              <w:noProof/>
              <w:kern w:val="0"/>
              <w:lang w:eastAsia="pl-PL"/>
              <w14:ligatures w14:val="none"/>
            </w:rPr>
          </w:pPr>
          <w:hyperlink w:anchor="_Toc204343515" w:history="1">
            <w:r w:rsidR="00D049F1" w:rsidRPr="00F96AFD">
              <w:rPr>
                <w:rStyle w:val="Hipercze"/>
                <w:noProof/>
              </w:rPr>
              <w:t>1</w:t>
            </w:r>
            <w:r w:rsidR="00D049F1" w:rsidRPr="00F96AFD">
              <w:rPr>
                <w:rFonts w:eastAsiaTheme="minorEastAsia"/>
                <w:noProof/>
                <w:kern w:val="0"/>
                <w:lang w:eastAsia="pl-PL"/>
                <w14:ligatures w14:val="none"/>
              </w:rPr>
              <w:tab/>
            </w:r>
            <w:r w:rsidR="00D049F1" w:rsidRPr="00F96AFD">
              <w:rPr>
                <w:rStyle w:val="Hipercze"/>
                <w:noProof/>
              </w:rPr>
              <w:t>Pojęcie koniunktury gospodarczej i metody jej pomiaru</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_Toc204343515 \h </w:instrText>
            </w:r>
            <w:r w:rsidR="00D049F1" w:rsidRPr="00F96AFD">
              <w:rPr>
                <w:noProof/>
                <w:webHidden/>
              </w:rPr>
            </w:r>
            <w:r w:rsidR="00D049F1" w:rsidRPr="00F96AFD">
              <w:rPr>
                <w:noProof/>
                <w:webHidden/>
              </w:rPr>
              <w:fldChar w:fldCharType="separate"/>
            </w:r>
            <w:r w:rsidR="003A4244">
              <w:rPr>
                <w:noProof/>
                <w:webHidden/>
              </w:rPr>
              <w:t>7</w:t>
            </w:r>
            <w:r w:rsidR="00D049F1" w:rsidRPr="00F96AFD">
              <w:rPr>
                <w:noProof/>
                <w:webHidden/>
              </w:rPr>
              <w:fldChar w:fldCharType="end"/>
            </w:r>
          </w:hyperlink>
        </w:p>
        <w:p w14:paraId="2BBE22F2" w14:textId="5ADE9D2C"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16" w:history="1">
            <w:r w:rsidR="00D049F1" w:rsidRPr="00F96AFD">
              <w:rPr>
                <w:rStyle w:val="Hipercze"/>
                <w:noProof/>
              </w:rPr>
              <w:t>1.1</w:t>
            </w:r>
            <w:r w:rsidR="00D049F1" w:rsidRPr="00F96AFD">
              <w:rPr>
                <w:rFonts w:eastAsiaTheme="minorEastAsia"/>
                <w:noProof/>
                <w:kern w:val="0"/>
                <w:lang w:eastAsia="pl-PL"/>
                <w14:ligatures w14:val="none"/>
              </w:rPr>
              <w:tab/>
            </w:r>
            <w:r w:rsidR="00D049F1" w:rsidRPr="00F96AFD">
              <w:rPr>
                <w:rStyle w:val="Hipercze"/>
                <w:noProof/>
              </w:rPr>
              <w:t>Definicja, cechy i teorie cyklu koniunkturalnego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_Toc204343516 \h </w:instrText>
            </w:r>
            <w:r w:rsidR="00D049F1" w:rsidRPr="00F96AFD">
              <w:rPr>
                <w:noProof/>
                <w:webHidden/>
              </w:rPr>
            </w:r>
            <w:r w:rsidR="00D049F1" w:rsidRPr="00F96AFD">
              <w:rPr>
                <w:noProof/>
                <w:webHidden/>
              </w:rPr>
              <w:fldChar w:fldCharType="separate"/>
            </w:r>
            <w:r w:rsidR="003A4244">
              <w:rPr>
                <w:noProof/>
                <w:webHidden/>
              </w:rPr>
              <w:t>7</w:t>
            </w:r>
            <w:r w:rsidR="00D049F1" w:rsidRPr="00F96AFD">
              <w:rPr>
                <w:noProof/>
                <w:webHidden/>
              </w:rPr>
              <w:fldChar w:fldCharType="end"/>
            </w:r>
          </w:hyperlink>
        </w:p>
        <w:p w14:paraId="384F59C8" w14:textId="381C0BB3"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17" w:history="1">
            <w:r w:rsidR="00D049F1" w:rsidRPr="00F96AFD">
              <w:rPr>
                <w:rStyle w:val="Hipercze"/>
                <w:noProof/>
              </w:rPr>
              <w:t>1.1.1</w:t>
            </w:r>
            <w:r w:rsidR="00D049F1" w:rsidRPr="00F96AFD">
              <w:rPr>
                <w:rFonts w:eastAsiaTheme="minorEastAsia"/>
                <w:noProof/>
                <w:kern w:val="0"/>
                <w:lang w:eastAsia="pl-PL"/>
                <w14:ligatures w14:val="none"/>
              </w:rPr>
              <w:tab/>
            </w:r>
            <w:r w:rsidR="00D049F1" w:rsidRPr="00F96AFD">
              <w:rPr>
                <w:rStyle w:val="Hipercze"/>
                <w:noProof/>
              </w:rPr>
              <w:t>Wzrost gospodarczy a cykl i koniunktura gospodarcza</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_Toc204343517 \h </w:instrText>
            </w:r>
            <w:r w:rsidR="00D049F1" w:rsidRPr="00F96AFD">
              <w:rPr>
                <w:noProof/>
                <w:webHidden/>
              </w:rPr>
            </w:r>
            <w:r w:rsidR="00D049F1" w:rsidRPr="00F96AFD">
              <w:rPr>
                <w:noProof/>
                <w:webHidden/>
              </w:rPr>
              <w:fldChar w:fldCharType="separate"/>
            </w:r>
            <w:r w:rsidR="003A4244">
              <w:rPr>
                <w:noProof/>
                <w:webHidden/>
              </w:rPr>
              <w:t>7</w:t>
            </w:r>
            <w:r w:rsidR="00D049F1" w:rsidRPr="00F96AFD">
              <w:rPr>
                <w:noProof/>
                <w:webHidden/>
              </w:rPr>
              <w:fldChar w:fldCharType="end"/>
            </w:r>
          </w:hyperlink>
        </w:p>
        <w:p w14:paraId="57342C84" w14:textId="377CAFE7"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18" w:history="1">
            <w:r w:rsidR="00D049F1" w:rsidRPr="00F96AFD">
              <w:rPr>
                <w:rStyle w:val="Hipercze"/>
                <w:noProof/>
              </w:rPr>
              <w:t>1.1.2</w:t>
            </w:r>
            <w:r w:rsidR="00D049F1" w:rsidRPr="00F96AFD">
              <w:rPr>
                <w:rFonts w:eastAsiaTheme="minorEastAsia"/>
                <w:noProof/>
                <w:kern w:val="0"/>
                <w:lang w:eastAsia="pl-PL"/>
                <w14:ligatures w14:val="none"/>
              </w:rPr>
              <w:tab/>
            </w:r>
            <w:r w:rsidR="00D049F1" w:rsidRPr="00F96AFD">
              <w:rPr>
                <w:rStyle w:val="Hipercze"/>
                <w:noProof/>
              </w:rPr>
              <w:t>Cechy cyklu koniunkturalnego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_Toc204343518 \h </w:instrText>
            </w:r>
            <w:r w:rsidR="00D049F1" w:rsidRPr="00F96AFD">
              <w:rPr>
                <w:noProof/>
                <w:webHidden/>
              </w:rPr>
            </w:r>
            <w:r w:rsidR="00D049F1" w:rsidRPr="00F96AFD">
              <w:rPr>
                <w:noProof/>
                <w:webHidden/>
              </w:rPr>
              <w:fldChar w:fldCharType="separate"/>
            </w:r>
            <w:r w:rsidR="003A4244">
              <w:rPr>
                <w:noProof/>
                <w:webHidden/>
              </w:rPr>
              <w:t>8</w:t>
            </w:r>
            <w:r w:rsidR="00D049F1" w:rsidRPr="00F96AFD">
              <w:rPr>
                <w:noProof/>
                <w:webHidden/>
              </w:rPr>
              <w:fldChar w:fldCharType="end"/>
            </w:r>
          </w:hyperlink>
        </w:p>
        <w:p w14:paraId="079C9C26" w14:textId="69CAEECE"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19" w:history="1">
            <w:r w:rsidR="00D049F1" w:rsidRPr="00F96AFD">
              <w:rPr>
                <w:rStyle w:val="Hipercze"/>
                <w:noProof/>
              </w:rPr>
              <w:t>1.1.3</w:t>
            </w:r>
            <w:r w:rsidR="00D049F1" w:rsidRPr="00F96AFD">
              <w:rPr>
                <w:rFonts w:eastAsiaTheme="minorEastAsia"/>
                <w:noProof/>
                <w:kern w:val="0"/>
                <w:lang w:eastAsia="pl-PL"/>
                <w14:ligatures w14:val="none"/>
              </w:rPr>
              <w:tab/>
            </w:r>
            <w:r w:rsidR="00D049F1" w:rsidRPr="00F96AFD">
              <w:rPr>
                <w:rStyle w:val="Hipercze"/>
                <w:noProof/>
              </w:rPr>
              <w:t>Teorie cyklu koniunkturalnego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_Toc204343519 \h </w:instrText>
            </w:r>
            <w:r w:rsidR="00D049F1" w:rsidRPr="00F96AFD">
              <w:rPr>
                <w:noProof/>
                <w:webHidden/>
              </w:rPr>
            </w:r>
            <w:r w:rsidR="00D049F1" w:rsidRPr="00F96AFD">
              <w:rPr>
                <w:noProof/>
                <w:webHidden/>
              </w:rPr>
              <w:fldChar w:fldCharType="separate"/>
            </w:r>
            <w:r w:rsidR="003A4244">
              <w:rPr>
                <w:noProof/>
                <w:webHidden/>
              </w:rPr>
              <w:t>11</w:t>
            </w:r>
            <w:r w:rsidR="00D049F1" w:rsidRPr="00F96AFD">
              <w:rPr>
                <w:noProof/>
                <w:webHidden/>
              </w:rPr>
              <w:fldChar w:fldCharType="end"/>
            </w:r>
          </w:hyperlink>
        </w:p>
        <w:p w14:paraId="1E1F0944" w14:textId="670F7ACA"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20" w:history="1">
            <w:r w:rsidR="00D049F1" w:rsidRPr="00F96AFD">
              <w:rPr>
                <w:rStyle w:val="Hipercze"/>
                <w:noProof/>
              </w:rPr>
              <w:t>1.2</w:t>
            </w:r>
            <w:r w:rsidR="00D049F1" w:rsidRPr="00F96AFD">
              <w:rPr>
                <w:rFonts w:eastAsiaTheme="minorEastAsia"/>
                <w:noProof/>
                <w:kern w:val="0"/>
                <w:lang w:eastAsia="pl-PL"/>
                <w14:ligatures w14:val="none"/>
              </w:rPr>
              <w:tab/>
            </w:r>
            <w:r w:rsidR="00D049F1" w:rsidRPr="00F96AFD">
              <w:rPr>
                <w:rStyle w:val="Hipercze"/>
                <w:noProof/>
              </w:rPr>
              <w:t>Zmienne obrazujące stan koniunktury gospodarczej</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_Toc204343520 \h </w:instrText>
            </w:r>
            <w:r w:rsidR="00D049F1" w:rsidRPr="00F96AFD">
              <w:rPr>
                <w:noProof/>
                <w:webHidden/>
              </w:rPr>
            </w:r>
            <w:r w:rsidR="00D049F1" w:rsidRPr="00F96AFD">
              <w:rPr>
                <w:noProof/>
                <w:webHidden/>
              </w:rPr>
              <w:fldChar w:fldCharType="separate"/>
            </w:r>
            <w:r w:rsidR="003A4244">
              <w:rPr>
                <w:noProof/>
                <w:webHidden/>
              </w:rPr>
              <w:t>12</w:t>
            </w:r>
            <w:r w:rsidR="00D049F1" w:rsidRPr="00F96AFD">
              <w:rPr>
                <w:noProof/>
                <w:webHidden/>
              </w:rPr>
              <w:fldChar w:fldCharType="end"/>
            </w:r>
          </w:hyperlink>
        </w:p>
        <w:p w14:paraId="27B336AB" w14:textId="38E441C3"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21" w:history="1">
            <w:r w:rsidR="00D049F1" w:rsidRPr="00F96AFD">
              <w:rPr>
                <w:rStyle w:val="Hipercze"/>
                <w:noProof/>
              </w:rPr>
              <w:t>1.2.1</w:t>
            </w:r>
            <w:r w:rsidR="00D049F1" w:rsidRPr="00F96AFD">
              <w:rPr>
                <w:rFonts w:eastAsiaTheme="minorEastAsia"/>
                <w:noProof/>
                <w:kern w:val="0"/>
                <w:lang w:eastAsia="pl-PL"/>
                <w14:ligatures w14:val="none"/>
              </w:rPr>
              <w:tab/>
            </w:r>
            <w:r w:rsidR="00D049F1" w:rsidRPr="00F96AFD">
              <w:rPr>
                <w:rStyle w:val="Hipercze"/>
                <w:noProof/>
              </w:rPr>
              <w:t>Szereg referencyjny i zmienne odzwierciedlające zmiany koniunktury</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_Toc204343521 \h </w:instrText>
            </w:r>
            <w:r w:rsidR="00D049F1" w:rsidRPr="00F96AFD">
              <w:rPr>
                <w:noProof/>
                <w:webHidden/>
              </w:rPr>
            </w:r>
            <w:r w:rsidR="00D049F1" w:rsidRPr="00F96AFD">
              <w:rPr>
                <w:noProof/>
                <w:webHidden/>
              </w:rPr>
              <w:fldChar w:fldCharType="separate"/>
            </w:r>
            <w:r w:rsidR="003A4244">
              <w:rPr>
                <w:noProof/>
                <w:webHidden/>
              </w:rPr>
              <w:t>12</w:t>
            </w:r>
            <w:r w:rsidR="00D049F1" w:rsidRPr="00F96AFD">
              <w:rPr>
                <w:noProof/>
                <w:webHidden/>
              </w:rPr>
              <w:fldChar w:fldCharType="end"/>
            </w:r>
          </w:hyperlink>
        </w:p>
        <w:p w14:paraId="2145041B" w14:textId="767AE80F"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22" w:history="1">
            <w:r w:rsidR="00D049F1" w:rsidRPr="00F96AFD">
              <w:rPr>
                <w:rStyle w:val="Hipercze"/>
                <w:noProof/>
              </w:rPr>
              <w:t>1.2.2</w:t>
            </w:r>
            <w:r w:rsidR="00D049F1" w:rsidRPr="00F96AFD">
              <w:rPr>
                <w:rFonts w:eastAsiaTheme="minorEastAsia"/>
                <w:noProof/>
                <w:kern w:val="0"/>
                <w:lang w:eastAsia="pl-PL"/>
                <w14:ligatures w14:val="none"/>
              </w:rPr>
              <w:tab/>
            </w:r>
            <w:r w:rsidR="00D049F1" w:rsidRPr="00F96AFD">
              <w:rPr>
                <w:rStyle w:val="Hipercze"/>
                <w:noProof/>
              </w:rPr>
              <w:t>Syntetyczne wskaźniki koniunktury i klasyfikacja zmiennych</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_Toc204343522 \h </w:instrText>
            </w:r>
            <w:r w:rsidR="00D049F1" w:rsidRPr="00F96AFD">
              <w:rPr>
                <w:noProof/>
                <w:webHidden/>
              </w:rPr>
            </w:r>
            <w:r w:rsidR="00D049F1" w:rsidRPr="00F96AFD">
              <w:rPr>
                <w:noProof/>
                <w:webHidden/>
              </w:rPr>
              <w:fldChar w:fldCharType="separate"/>
            </w:r>
            <w:r w:rsidR="003A4244">
              <w:rPr>
                <w:noProof/>
                <w:webHidden/>
              </w:rPr>
              <w:t>14</w:t>
            </w:r>
            <w:r w:rsidR="00D049F1" w:rsidRPr="00F96AFD">
              <w:rPr>
                <w:noProof/>
                <w:webHidden/>
              </w:rPr>
              <w:fldChar w:fldCharType="end"/>
            </w:r>
          </w:hyperlink>
        </w:p>
        <w:p w14:paraId="6FBB4C4F" w14:textId="71E778B5"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23" w:history="1">
            <w:r w:rsidR="00D049F1" w:rsidRPr="00F96AFD">
              <w:rPr>
                <w:rStyle w:val="Hipercze"/>
                <w:noProof/>
              </w:rPr>
              <w:t>1.2.3</w:t>
            </w:r>
            <w:r w:rsidR="00D049F1" w:rsidRPr="00F96AFD">
              <w:rPr>
                <w:rFonts w:eastAsiaTheme="minorEastAsia"/>
                <w:noProof/>
                <w:kern w:val="0"/>
                <w:lang w:eastAsia="pl-PL"/>
                <w14:ligatures w14:val="none"/>
              </w:rPr>
              <w:tab/>
            </w:r>
            <w:r w:rsidR="00D049F1" w:rsidRPr="00F96AFD">
              <w:rPr>
                <w:rStyle w:val="Hipercze"/>
                <w:noProof/>
              </w:rPr>
              <w:t>Przykładowe wskaźniki koniunktury dla polskiej gospodarki</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_Toc204343523 \h </w:instrText>
            </w:r>
            <w:r w:rsidR="00D049F1" w:rsidRPr="00F96AFD">
              <w:rPr>
                <w:noProof/>
                <w:webHidden/>
              </w:rPr>
            </w:r>
            <w:r w:rsidR="00D049F1" w:rsidRPr="00F96AFD">
              <w:rPr>
                <w:noProof/>
                <w:webHidden/>
              </w:rPr>
              <w:fldChar w:fldCharType="separate"/>
            </w:r>
            <w:r w:rsidR="003A4244">
              <w:rPr>
                <w:noProof/>
                <w:webHidden/>
              </w:rPr>
              <w:t>17</w:t>
            </w:r>
            <w:r w:rsidR="00D049F1" w:rsidRPr="00F96AFD">
              <w:rPr>
                <w:noProof/>
                <w:webHidden/>
              </w:rPr>
              <w:fldChar w:fldCharType="end"/>
            </w:r>
          </w:hyperlink>
        </w:p>
        <w:p w14:paraId="7F6B5DFE" w14:textId="6A7C1A48"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24" w:history="1">
            <w:r w:rsidR="00D049F1" w:rsidRPr="00F96AFD">
              <w:rPr>
                <w:rStyle w:val="Hipercze"/>
                <w:noProof/>
              </w:rPr>
              <w:t>1.3</w:t>
            </w:r>
            <w:r w:rsidR="00D049F1" w:rsidRPr="00F96AFD">
              <w:rPr>
                <w:rFonts w:eastAsiaTheme="minorEastAsia"/>
                <w:noProof/>
                <w:kern w:val="0"/>
                <w:lang w:eastAsia="pl-PL"/>
                <w14:ligatures w14:val="none"/>
              </w:rPr>
              <w:tab/>
            </w:r>
            <w:r w:rsidR="00D049F1" w:rsidRPr="00F96AFD">
              <w:rPr>
                <w:rStyle w:val="Hipercze"/>
                <w:noProof/>
              </w:rPr>
              <w:t>Metody badań koniunktury</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_Toc204343524 \h </w:instrText>
            </w:r>
            <w:r w:rsidR="00D049F1" w:rsidRPr="00F96AFD">
              <w:rPr>
                <w:noProof/>
                <w:webHidden/>
              </w:rPr>
            </w:r>
            <w:r w:rsidR="00D049F1" w:rsidRPr="00F96AFD">
              <w:rPr>
                <w:noProof/>
                <w:webHidden/>
              </w:rPr>
              <w:fldChar w:fldCharType="separate"/>
            </w:r>
            <w:r w:rsidR="003A4244">
              <w:rPr>
                <w:noProof/>
                <w:webHidden/>
              </w:rPr>
              <w:t>19</w:t>
            </w:r>
            <w:r w:rsidR="00D049F1" w:rsidRPr="00F96AFD">
              <w:rPr>
                <w:noProof/>
                <w:webHidden/>
              </w:rPr>
              <w:fldChar w:fldCharType="end"/>
            </w:r>
          </w:hyperlink>
        </w:p>
        <w:p w14:paraId="5501DDAC" w14:textId="4E6A2A00"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25" w:history="1">
            <w:r w:rsidR="00D049F1" w:rsidRPr="00F96AFD">
              <w:rPr>
                <w:rStyle w:val="Hipercze"/>
                <w:noProof/>
              </w:rPr>
              <w:t>1.3.1</w:t>
            </w:r>
            <w:r w:rsidR="00D049F1" w:rsidRPr="00F96AFD">
              <w:rPr>
                <w:rFonts w:eastAsiaTheme="minorEastAsia"/>
                <w:noProof/>
                <w:kern w:val="0"/>
                <w:lang w:eastAsia="pl-PL"/>
                <w14:ligatures w14:val="none"/>
              </w:rPr>
              <w:tab/>
            </w:r>
            <w:r w:rsidR="00D049F1" w:rsidRPr="00F96AFD">
              <w:rPr>
                <w:rStyle w:val="Hipercze"/>
                <w:noProof/>
              </w:rPr>
              <w:t>Dobór zmiennych do badania koniunktury gospodarczej w ujęciu regionalnym</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_Toc204343525 \h </w:instrText>
            </w:r>
            <w:r w:rsidR="00D049F1" w:rsidRPr="00F96AFD">
              <w:rPr>
                <w:noProof/>
                <w:webHidden/>
              </w:rPr>
            </w:r>
            <w:r w:rsidR="00D049F1" w:rsidRPr="00F96AFD">
              <w:rPr>
                <w:noProof/>
                <w:webHidden/>
              </w:rPr>
              <w:fldChar w:fldCharType="separate"/>
            </w:r>
            <w:r w:rsidR="003A4244">
              <w:rPr>
                <w:noProof/>
                <w:webHidden/>
              </w:rPr>
              <w:t>19</w:t>
            </w:r>
            <w:r w:rsidR="00D049F1" w:rsidRPr="00F96AFD">
              <w:rPr>
                <w:noProof/>
                <w:webHidden/>
              </w:rPr>
              <w:fldChar w:fldCharType="end"/>
            </w:r>
          </w:hyperlink>
        </w:p>
        <w:p w14:paraId="43A1E7D3" w14:textId="495EA72B"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26" w:history="1">
            <w:r w:rsidR="00D049F1" w:rsidRPr="00F96AFD">
              <w:rPr>
                <w:rStyle w:val="Hipercze"/>
                <w:noProof/>
              </w:rPr>
              <w:t>1.3.2</w:t>
            </w:r>
            <w:r w:rsidR="00D049F1" w:rsidRPr="00F96AFD">
              <w:rPr>
                <w:rFonts w:eastAsiaTheme="minorEastAsia"/>
                <w:noProof/>
                <w:kern w:val="0"/>
                <w:lang w:eastAsia="pl-PL"/>
                <w14:ligatures w14:val="none"/>
              </w:rPr>
              <w:tab/>
            </w:r>
            <w:r w:rsidR="00D049F1" w:rsidRPr="00F96AFD">
              <w:rPr>
                <w:rStyle w:val="Hipercze"/>
                <w:noProof/>
              </w:rPr>
              <w:t>Wykorzystana metoda pomiaru koniunktury gospodarczej</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_Toc204343526 \h </w:instrText>
            </w:r>
            <w:r w:rsidR="00D049F1" w:rsidRPr="00F96AFD">
              <w:rPr>
                <w:noProof/>
                <w:webHidden/>
              </w:rPr>
            </w:r>
            <w:r w:rsidR="00D049F1" w:rsidRPr="00F96AFD">
              <w:rPr>
                <w:noProof/>
                <w:webHidden/>
              </w:rPr>
              <w:fldChar w:fldCharType="separate"/>
            </w:r>
            <w:r w:rsidR="003A4244">
              <w:rPr>
                <w:noProof/>
                <w:webHidden/>
              </w:rPr>
              <w:t>19</w:t>
            </w:r>
            <w:r w:rsidR="00D049F1" w:rsidRPr="00F96AFD">
              <w:rPr>
                <w:noProof/>
                <w:webHidden/>
              </w:rPr>
              <w:fldChar w:fldCharType="end"/>
            </w:r>
          </w:hyperlink>
        </w:p>
        <w:p w14:paraId="35476969" w14:textId="3D0BA1E5"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27" w:history="1">
            <w:r w:rsidR="00D049F1" w:rsidRPr="00F96AFD">
              <w:rPr>
                <w:rStyle w:val="Hipercze"/>
                <w:noProof/>
              </w:rPr>
              <w:t>1.3.3</w:t>
            </w:r>
            <w:r w:rsidR="00D049F1" w:rsidRPr="00F96AFD">
              <w:rPr>
                <w:rFonts w:eastAsiaTheme="minorEastAsia"/>
                <w:noProof/>
                <w:kern w:val="0"/>
                <w:lang w:eastAsia="pl-PL"/>
                <w14:ligatures w14:val="none"/>
              </w:rPr>
              <w:tab/>
            </w:r>
            <w:r w:rsidR="00D049F1" w:rsidRPr="00F96AFD">
              <w:rPr>
                <w:rStyle w:val="Hipercze"/>
                <w:noProof/>
              </w:rPr>
              <w:t>Wykorzystane metody oceny poziomu rozwoju badanych obiektów</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_Toc204343527 \h </w:instrText>
            </w:r>
            <w:r w:rsidR="00D049F1" w:rsidRPr="00F96AFD">
              <w:rPr>
                <w:noProof/>
                <w:webHidden/>
              </w:rPr>
            </w:r>
            <w:r w:rsidR="00D049F1" w:rsidRPr="00F96AFD">
              <w:rPr>
                <w:noProof/>
                <w:webHidden/>
              </w:rPr>
              <w:fldChar w:fldCharType="separate"/>
            </w:r>
            <w:r w:rsidR="003A4244">
              <w:rPr>
                <w:noProof/>
                <w:webHidden/>
              </w:rPr>
              <w:t>22</w:t>
            </w:r>
            <w:r w:rsidR="00D049F1" w:rsidRPr="00F96AFD">
              <w:rPr>
                <w:noProof/>
                <w:webHidden/>
              </w:rPr>
              <w:fldChar w:fldCharType="end"/>
            </w:r>
          </w:hyperlink>
        </w:p>
        <w:p w14:paraId="0FA3C03B" w14:textId="5ECB53FD" w:rsidR="00D049F1" w:rsidRPr="00F96AFD" w:rsidRDefault="00F473E4">
          <w:pPr>
            <w:pStyle w:val="Spistreci1"/>
            <w:tabs>
              <w:tab w:val="left" w:pos="440"/>
            </w:tabs>
            <w:rPr>
              <w:rFonts w:eastAsiaTheme="minorEastAsia"/>
              <w:noProof/>
              <w:kern w:val="0"/>
              <w:lang w:eastAsia="pl-PL"/>
              <w14:ligatures w14:val="none"/>
            </w:rPr>
          </w:pPr>
          <w:hyperlink w:anchor="_Toc204343528" w:history="1">
            <w:r w:rsidR="00D049F1" w:rsidRPr="00F96AFD">
              <w:rPr>
                <w:rStyle w:val="Hipercze"/>
                <w:noProof/>
              </w:rPr>
              <w:t>2</w:t>
            </w:r>
            <w:r w:rsidR="00D049F1" w:rsidRPr="00F96AFD">
              <w:rPr>
                <w:rFonts w:eastAsiaTheme="minorEastAsia"/>
                <w:noProof/>
                <w:kern w:val="0"/>
                <w:lang w:eastAsia="pl-PL"/>
                <w14:ligatures w14:val="none"/>
              </w:rPr>
              <w:tab/>
            </w:r>
            <w:r w:rsidR="00D049F1" w:rsidRPr="00F96AFD">
              <w:rPr>
                <w:rStyle w:val="Hipercze"/>
                <w:noProof/>
              </w:rPr>
              <w:t>Koniunktura gospodarcza i wzrost gospodarczy w województwie wielkopolskim</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_Toc204343528 \h </w:instrText>
            </w:r>
            <w:r w:rsidR="00D049F1" w:rsidRPr="00F96AFD">
              <w:rPr>
                <w:noProof/>
                <w:webHidden/>
              </w:rPr>
            </w:r>
            <w:r w:rsidR="00D049F1" w:rsidRPr="00F96AFD">
              <w:rPr>
                <w:noProof/>
                <w:webHidden/>
              </w:rPr>
              <w:fldChar w:fldCharType="separate"/>
            </w:r>
            <w:r w:rsidR="003A4244">
              <w:rPr>
                <w:noProof/>
                <w:webHidden/>
              </w:rPr>
              <w:t>24</w:t>
            </w:r>
            <w:r w:rsidR="00D049F1" w:rsidRPr="00F96AFD">
              <w:rPr>
                <w:noProof/>
                <w:webHidden/>
              </w:rPr>
              <w:fldChar w:fldCharType="end"/>
            </w:r>
          </w:hyperlink>
        </w:p>
        <w:p w14:paraId="18125E2B" w14:textId="262B6928"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29" w:history="1">
            <w:r w:rsidR="00D049F1" w:rsidRPr="00F96AFD">
              <w:rPr>
                <w:rStyle w:val="Hipercze"/>
                <w:rFonts w:ascii="Arial" w:hAnsi="Arial" w:cs="Arial"/>
                <w:noProof/>
              </w:rPr>
              <w:t>2.1</w:t>
            </w:r>
            <w:r w:rsidR="00D049F1" w:rsidRPr="00F96AFD">
              <w:rPr>
                <w:rFonts w:eastAsiaTheme="minorEastAsia"/>
                <w:noProof/>
                <w:kern w:val="0"/>
                <w:lang w:eastAsia="pl-PL"/>
                <w14:ligatures w14:val="none"/>
              </w:rPr>
              <w:tab/>
            </w:r>
            <w:r w:rsidR="00D049F1" w:rsidRPr="00F96AFD">
              <w:rPr>
                <w:rStyle w:val="Hipercze"/>
                <w:noProof/>
              </w:rPr>
              <w:t>Przemysł, budownictwo, sprzedaż detaliczna w</w:t>
            </w:r>
            <w:r w:rsidR="00D049F1" w:rsidRPr="00F96AFD">
              <w:rPr>
                <w:rStyle w:val="Hipercze"/>
                <w:rFonts w:ascii="Arial" w:hAnsi="Arial" w:cs="Arial"/>
                <w:noProof/>
              </w:rPr>
              <w:t> </w:t>
            </w:r>
            <w:r w:rsidR="00D049F1" w:rsidRPr="00F96AFD">
              <w:rPr>
                <w:rStyle w:val="Hipercze"/>
                <w:noProof/>
              </w:rPr>
              <w:t>województwie wielkopolskim</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_Toc204343529 \h </w:instrText>
            </w:r>
            <w:r w:rsidR="00D049F1" w:rsidRPr="00F96AFD">
              <w:rPr>
                <w:noProof/>
                <w:webHidden/>
              </w:rPr>
            </w:r>
            <w:r w:rsidR="00D049F1" w:rsidRPr="00F96AFD">
              <w:rPr>
                <w:noProof/>
                <w:webHidden/>
              </w:rPr>
              <w:fldChar w:fldCharType="separate"/>
            </w:r>
            <w:r w:rsidR="003A4244">
              <w:rPr>
                <w:noProof/>
                <w:webHidden/>
              </w:rPr>
              <w:t>24</w:t>
            </w:r>
            <w:r w:rsidR="00D049F1" w:rsidRPr="00F96AFD">
              <w:rPr>
                <w:noProof/>
                <w:webHidden/>
              </w:rPr>
              <w:fldChar w:fldCharType="end"/>
            </w:r>
          </w:hyperlink>
        </w:p>
        <w:p w14:paraId="13B35D15" w14:textId="6765981A"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30" w:history="1">
            <w:r w:rsidR="00D049F1" w:rsidRPr="00F96AFD">
              <w:rPr>
                <w:rStyle w:val="Hipercze"/>
                <w:noProof/>
              </w:rPr>
              <w:t>2.2</w:t>
            </w:r>
            <w:r w:rsidR="00D049F1" w:rsidRPr="00F96AFD">
              <w:rPr>
                <w:rFonts w:eastAsiaTheme="minorEastAsia"/>
                <w:noProof/>
                <w:kern w:val="0"/>
                <w:lang w:eastAsia="pl-PL"/>
                <w14:ligatures w14:val="none"/>
              </w:rPr>
              <w:tab/>
            </w:r>
            <w:r w:rsidR="00D049F1" w:rsidRPr="00F96AFD">
              <w:rPr>
                <w:rStyle w:val="Hipercze"/>
                <w:noProof/>
              </w:rPr>
              <w:t>Syntetyczny wskaźnik koniunktury województwa wielkopolskiego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_Toc204343530 \h </w:instrText>
            </w:r>
            <w:r w:rsidR="00D049F1" w:rsidRPr="00F96AFD">
              <w:rPr>
                <w:noProof/>
                <w:webHidden/>
              </w:rPr>
            </w:r>
            <w:r w:rsidR="00D049F1" w:rsidRPr="00F96AFD">
              <w:rPr>
                <w:noProof/>
                <w:webHidden/>
              </w:rPr>
              <w:fldChar w:fldCharType="separate"/>
            </w:r>
            <w:r w:rsidR="003A4244">
              <w:rPr>
                <w:noProof/>
                <w:webHidden/>
              </w:rPr>
              <w:t>31</w:t>
            </w:r>
            <w:r w:rsidR="00D049F1" w:rsidRPr="00F96AFD">
              <w:rPr>
                <w:noProof/>
                <w:webHidden/>
              </w:rPr>
              <w:fldChar w:fldCharType="end"/>
            </w:r>
          </w:hyperlink>
        </w:p>
        <w:p w14:paraId="6306B0B7" w14:textId="2975E24B"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31" w:history="1">
            <w:r w:rsidR="00D049F1" w:rsidRPr="00F96AFD">
              <w:rPr>
                <w:rStyle w:val="Hipercze"/>
                <w:noProof/>
              </w:rPr>
              <w:t>2.2.1</w:t>
            </w:r>
            <w:r w:rsidR="00D049F1" w:rsidRPr="00F96AFD">
              <w:rPr>
                <w:rFonts w:eastAsiaTheme="minorEastAsia"/>
                <w:noProof/>
                <w:kern w:val="0"/>
                <w:lang w:eastAsia="pl-PL"/>
                <w14:ligatures w14:val="none"/>
              </w:rPr>
              <w:tab/>
            </w:r>
            <w:r w:rsidR="00D049F1" w:rsidRPr="00F96AFD">
              <w:rPr>
                <w:rStyle w:val="Hipercze"/>
                <w:noProof/>
              </w:rPr>
              <w:t>Metodyka budowy wskaźnika syntetycznego dla Wielkopolski</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_Toc204343531 \h </w:instrText>
            </w:r>
            <w:r w:rsidR="00D049F1" w:rsidRPr="00F96AFD">
              <w:rPr>
                <w:noProof/>
                <w:webHidden/>
              </w:rPr>
            </w:r>
            <w:r w:rsidR="00D049F1" w:rsidRPr="00F96AFD">
              <w:rPr>
                <w:noProof/>
                <w:webHidden/>
              </w:rPr>
              <w:fldChar w:fldCharType="separate"/>
            </w:r>
            <w:r w:rsidR="003A4244">
              <w:rPr>
                <w:noProof/>
                <w:webHidden/>
              </w:rPr>
              <w:t>31</w:t>
            </w:r>
            <w:r w:rsidR="00D049F1" w:rsidRPr="00F96AFD">
              <w:rPr>
                <w:noProof/>
                <w:webHidden/>
              </w:rPr>
              <w:fldChar w:fldCharType="end"/>
            </w:r>
          </w:hyperlink>
        </w:p>
        <w:p w14:paraId="12B63E44" w14:textId="5A14108F"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32" w:history="1">
            <w:r w:rsidR="00D049F1" w:rsidRPr="00F96AFD">
              <w:rPr>
                <w:rStyle w:val="Hipercze"/>
                <w:noProof/>
              </w:rPr>
              <w:t>2.2.2</w:t>
            </w:r>
            <w:r w:rsidR="00D049F1" w:rsidRPr="00F96AFD">
              <w:rPr>
                <w:rFonts w:eastAsiaTheme="minorEastAsia"/>
                <w:noProof/>
                <w:kern w:val="0"/>
                <w:lang w:eastAsia="pl-PL"/>
                <w14:ligatures w14:val="none"/>
              </w:rPr>
              <w:tab/>
            </w:r>
            <w:r w:rsidR="00D049F1" w:rsidRPr="00F96AFD">
              <w:rPr>
                <w:rStyle w:val="Hipercze"/>
                <w:noProof/>
              </w:rPr>
              <w:t>Ocena zmian koniunktury w latach 2008 – 2013 na podstawie wskaźnika syntetycznego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_Toc204343532 \h </w:instrText>
            </w:r>
            <w:r w:rsidR="00D049F1" w:rsidRPr="00F96AFD">
              <w:rPr>
                <w:noProof/>
                <w:webHidden/>
              </w:rPr>
            </w:r>
            <w:r w:rsidR="00D049F1" w:rsidRPr="00F96AFD">
              <w:rPr>
                <w:noProof/>
                <w:webHidden/>
              </w:rPr>
              <w:fldChar w:fldCharType="separate"/>
            </w:r>
            <w:r w:rsidR="003A4244">
              <w:rPr>
                <w:noProof/>
                <w:webHidden/>
              </w:rPr>
              <w:t>34</w:t>
            </w:r>
            <w:r w:rsidR="00D049F1" w:rsidRPr="00F96AFD">
              <w:rPr>
                <w:noProof/>
                <w:webHidden/>
              </w:rPr>
              <w:fldChar w:fldCharType="end"/>
            </w:r>
          </w:hyperlink>
        </w:p>
        <w:p w14:paraId="747F6BC0" w14:textId="1540408B"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33" w:history="1">
            <w:r w:rsidR="00D049F1" w:rsidRPr="00F96AFD">
              <w:rPr>
                <w:rStyle w:val="Hipercze"/>
                <w:noProof/>
              </w:rPr>
              <w:t>2.2.3</w:t>
            </w:r>
            <w:r w:rsidR="00D049F1" w:rsidRPr="00F96AFD">
              <w:rPr>
                <w:rFonts w:eastAsiaTheme="minorEastAsia"/>
                <w:noProof/>
                <w:kern w:val="0"/>
                <w:lang w:eastAsia="pl-PL"/>
                <w14:ligatures w14:val="none"/>
              </w:rPr>
              <w:tab/>
            </w:r>
            <w:r w:rsidR="00D049F1" w:rsidRPr="00F96AFD">
              <w:rPr>
                <w:rStyle w:val="Hipercze"/>
                <w:noProof/>
              </w:rPr>
              <w:t>Ocena zmian koniunktury w latach 2014 – 2019 na podstawie wskaźnika syntetycznego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_Toc204343533 \h </w:instrText>
            </w:r>
            <w:r w:rsidR="00D049F1" w:rsidRPr="00F96AFD">
              <w:rPr>
                <w:noProof/>
                <w:webHidden/>
              </w:rPr>
            </w:r>
            <w:r w:rsidR="00D049F1" w:rsidRPr="00F96AFD">
              <w:rPr>
                <w:noProof/>
                <w:webHidden/>
              </w:rPr>
              <w:fldChar w:fldCharType="separate"/>
            </w:r>
            <w:r w:rsidR="003A4244">
              <w:rPr>
                <w:noProof/>
                <w:webHidden/>
              </w:rPr>
              <w:t>41</w:t>
            </w:r>
            <w:r w:rsidR="00D049F1" w:rsidRPr="00F96AFD">
              <w:rPr>
                <w:noProof/>
                <w:webHidden/>
              </w:rPr>
              <w:fldChar w:fldCharType="end"/>
            </w:r>
          </w:hyperlink>
        </w:p>
        <w:p w14:paraId="575595AA" w14:textId="5573BBA5"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34" w:history="1">
            <w:r w:rsidR="00D049F1" w:rsidRPr="00F96AFD">
              <w:rPr>
                <w:rStyle w:val="Hipercze"/>
                <w:noProof/>
              </w:rPr>
              <w:t>2.2.4</w:t>
            </w:r>
            <w:r w:rsidR="00D049F1" w:rsidRPr="00F96AFD">
              <w:rPr>
                <w:rFonts w:eastAsiaTheme="minorEastAsia"/>
                <w:noProof/>
                <w:kern w:val="0"/>
                <w:lang w:eastAsia="pl-PL"/>
                <w14:ligatures w14:val="none"/>
              </w:rPr>
              <w:tab/>
            </w:r>
            <w:r w:rsidR="00D049F1" w:rsidRPr="00F96AFD">
              <w:rPr>
                <w:rStyle w:val="Hipercze"/>
                <w:noProof/>
              </w:rPr>
              <w:t>Ocena zmian koniunktury w latach 2020 – 2025 (III) na podstawie wskaźnika syntetycznego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_Toc204343534 \h </w:instrText>
            </w:r>
            <w:r w:rsidR="00D049F1" w:rsidRPr="00F96AFD">
              <w:rPr>
                <w:noProof/>
                <w:webHidden/>
              </w:rPr>
            </w:r>
            <w:r w:rsidR="00D049F1" w:rsidRPr="00F96AFD">
              <w:rPr>
                <w:noProof/>
                <w:webHidden/>
              </w:rPr>
              <w:fldChar w:fldCharType="separate"/>
            </w:r>
            <w:r w:rsidR="003A4244">
              <w:rPr>
                <w:noProof/>
                <w:webHidden/>
              </w:rPr>
              <w:t>48</w:t>
            </w:r>
            <w:r w:rsidR="00D049F1" w:rsidRPr="00F96AFD">
              <w:rPr>
                <w:noProof/>
                <w:webHidden/>
              </w:rPr>
              <w:fldChar w:fldCharType="end"/>
            </w:r>
          </w:hyperlink>
        </w:p>
        <w:p w14:paraId="095B90C6" w14:textId="58C27B2F"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35" w:history="1">
            <w:r w:rsidR="00D049F1" w:rsidRPr="00F96AFD">
              <w:rPr>
                <w:rStyle w:val="Hipercze"/>
                <w:noProof/>
              </w:rPr>
              <w:t>2.3</w:t>
            </w:r>
            <w:r w:rsidR="00D049F1" w:rsidRPr="00F96AFD">
              <w:rPr>
                <w:rFonts w:eastAsiaTheme="minorEastAsia"/>
                <w:noProof/>
                <w:kern w:val="0"/>
                <w:lang w:eastAsia="pl-PL"/>
                <w14:ligatures w14:val="none"/>
              </w:rPr>
              <w:tab/>
            </w:r>
            <w:r w:rsidR="00D049F1" w:rsidRPr="00F96AFD">
              <w:rPr>
                <w:rStyle w:val="Hipercze"/>
                <w:noProof/>
              </w:rPr>
              <w:t>Poziom i dynamika PKB województwa wielkopolskiego oraz prognoza wzrostu gospodarczego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_Toc204343535 \h </w:instrText>
            </w:r>
            <w:r w:rsidR="00D049F1" w:rsidRPr="00F96AFD">
              <w:rPr>
                <w:noProof/>
                <w:webHidden/>
              </w:rPr>
            </w:r>
            <w:r w:rsidR="00D049F1" w:rsidRPr="00F96AFD">
              <w:rPr>
                <w:noProof/>
                <w:webHidden/>
              </w:rPr>
              <w:fldChar w:fldCharType="separate"/>
            </w:r>
            <w:r w:rsidR="003A4244">
              <w:rPr>
                <w:noProof/>
                <w:webHidden/>
              </w:rPr>
              <w:t>55</w:t>
            </w:r>
            <w:r w:rsidR="00D049F1" w:rsidRPr="00F96AFD">
              <w:rPr>
                <w:noProof/>
                <w:webHidden/>
              </w:rPr>
              <w:fldChar w:fldCharType="end"/>
            </w:r>
          </w:hyperlink>
        </w:p>
        <w:p w14:paraId="18CDB2A1" w14:textId="5CDE10F7"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36" w:history="1">
            <w:r w:rsidR="00D049F1" w:rsidRPr="00F96AFD">
              <w:rPr>
                <w:rStyle w:val="Hipercze"/>
                <w:noProof/>
              </w:rPr>
              <w:t>2.3.1</w:t>
            </w:r>
            <w:r w:rsidR="00D049F1" w:rsidRPr="00F96AFD">
              <w:rPr>
                <w:rFonts w:eastAsiaTheme="minorEastAsia"/>
                <w:noProof/>
                <w:kern w:val="0"/>
                <w:lang w:eastAsia="pl-PL"/>
                <w14:ligatures w14:val="none"/>
              </w:rPr>
              <w:tab/>
            </w:r>
            <w:r w:rsidR="00D049F1" w:rsidRPr="00F96AFD">
              <w:rPr>
                <w:rStyle w:val="Hipercze"/>
                <w:noProof/>
              </w:rPr>
              <w:t>Wzrost PKB województwa wielkopolskiego na tle Polski</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_Toc204343536 \h </w:instrText>
            </w:r>
            <w:r w:rsidR="00D049F1" w:rsidRPr="00F96AFD">
              <w:rPr>
                <w:noProof/>
                <w:webHidden/>
              </w:rPr>
            </w:r>
            <w:r w:rsidR="00D049F1" w:rsidRPr="00F96AFD">
              <w:rPr>
                <w:noProof/>
                <w:webHidden/>
              </w:rPr>
              <w:fldChar w:fldCharType="separate"/>
            </w:r>
            <w:r w:rsidR="003A4244">
              <w:rPr>
                <w:noProof/>
                <w:webHidden/>
              </w:rPr>
              <w:t>55</w:t>
            </w:r>
            <w:r w:rsidR="00D049F1" w:rsidRPr="00F96AFD">
              <w:rPr>
                <w:noProof/>
                <w:webHidden/>
              </w:rPr>
              <w:fldChar w:fldCharType="end"/>
            </w:r>
          </w:hyperlink>
        </w:p>
        <w:p w14:paraId="264A94E5" w14:textId="2C8CD646"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37" w:history="1">
            <w:r w:rsidR="00D049F1" w:rsidRPr="00F96AFD">
              <w:rPr>
                <w:rStyle w:val="Hipercze"/>
                <w:noProof/>
              </w:rPr>
              <w:t>2.3.2</w:t>
            </w:r>
            <w:r w:rsidR="00D049F1" w:rsidRPr="00F96AFD">
              <w:rPr>
                <w:rFonts w:eastAsiaTheme="minorEastAsia"/>
                <w:noProof/>
                <w:kern w:val="0"/>
                <w:lang w:eastAsia="pl-PL"/>
                <w14:ligatures w14:val="none"/>
              </w:rPr>
              <w:tab/>
            </w:r>
            <w:r w:rsidR="00D049F1" w:rsidRPr="00F96AFD">
              <w:rPr>
                <w:rStyle w:val="Hipercze"/>
                <w:noProof/>
              </w:rPr>
              <w:t>Prognoza wzrostu gospodarczego województwa wielkopolskiego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_Toc204343537 \h </w:instrText>
            </w:r>
            <w:r w:rsidR="00D049F1" w:rsidRPr="00F96AFD">
              <w:rPr>
                <w:noProof/>
                <w:webHidden/>
              </w:rPr>
            </w:r>
            <w:r w:rsidR="00D049F1" w:rsidRPr="00F96AFD">
              <w:rPr>
                <w:noProof/>
                <w:webHidden/>
              </w:rPr>
              <w:fldChar w:fldCharType="separate"/>
            </w:r>
            <w:r w:rsidR="003A4244">
              <w:rPr>
                <w:noProof/>
                <w:webHidden/>
              </w:rPr>
              <w:t>58</w:t>
            </w:r>
            <w:r w:rsidR="00D049F1" w:rsidRPr="00F96AFD">
              <w:rPr>
                <w:noProof/>
                <w:webHidden/>
              </w:rPr>
              <w:fldChar w:fldCharType="end"/>
            </w:r>
          </w:hyperlink>
        </w:p>
        <w:p w14:paraId="163ED6D5" w14:textId="36290ABD" w:rsidR="00D049F1" w:rsidRPr="00F96AFD" w:rsidRDefault="00F473E4">
          <w:pPr>
            <w:pStyle w:val="Spistreci1"/>
            <w:tabs>
              <w:tab w:val="left" w:pos="440"/>
            </w:tabs>
            <w:rPr>
              <w:rFonts w:eastAsiaTheme="minorEastAsia"/>
              <w:noProof/>
              <w:kern w:val="0"/>
              <w:lang w:eastAsia="pl-PL"/>
              <w14:ligatures w14:val="none"/>
            </w:rPr>
          </w:pPr>
          <w:hyperlink w:anchor="_Toc204343538" w:history="1">
            <w:r w:rsidR="00D049F1" w:rsidRPr="00F96AFD">
              <w:rPr>
                <w:rStyle w:val="Hipercze"/>
                <w:noProof/>
              </w:rPr>
              <w:t>3</w:t>
            </w:r>
            <w:r w:rsidR="00D049F1" w:rsidRPr="00F96AFD">
              <w:rPr>
                <w:rFonts w:eastAsiaTheme="minorEastAsia"/>
                <w:noProof/>
                <w:kern w:val="0"/>
                <w:lang w:eastAsia="pl-PL"/>
                <w14:ligatures w14:val="none"/>
              </w:rPr>
              <w:tab/>
            </w:r>
            <w:r w:rsidR="00D049F1" w:rsidRPr="00F96AFD">
              <w:rPr>
                <w:rStyle w:val="Hipercze"/>
                <w:noProof/>
              </w:rPr>
              <w:t>Cykl koniunkturalny w województwie wielkopolskim a wybrane zjawiska społeczno-gospodarcze</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_Toc204343538 \h </w:instrText>
            </w:r>
            <w:r w:rsidR="00D049F1" w:rsidRPr="00F96AFD">
              <w:rPr>
                <w:noProof/>
                <w:webHidden/>
              </w:rPr>
            </w:r>
            <w:r w:rsidR="00D049F1" w:rsidRPr="00F96AFD">
              <w:rPr>
                <w:noProof/>
                <w:webHidden/>
              </w:rPr>
              <w:fldChar w:fldCharType="separate"/>
            </w:r>
            <w:r w:rsidR="003A4244">
              <w:rPr>
                <w:noProof/>
                <w:webHidden/>
              </w:rPr>
              <w:t>67</w:t>
            </w:r>
            <w:r w:rsidR="00D049F1" w:rsidRPr="00F96AFD">
              <w:rPr>
                <w:noProof/>
                <w:webHidden/>
              </w:rPr>
              <w:fldChar w:fldCharType="end"/>
            </w:r>
          </w:hyperlink>
        </w:p>
        <w:p w14:paraId="03C4615B" w14:textId="389472D9"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39" w:history="1">
            <w:r w:rsidR="00D049F1" w:rsidRPr="00F96AFD">
              <w:rPr>
                <w:rStyle w:val="Hipercze"/>
                <w:noProof/>
              </w:rPr>
              <w:t>3.1</w:t>
            </w:r>
            <w:r w:rsidR="00D049F1" w:rsidRPr="00F96AFD">
              <w:rPr>
                <w:rFonts w:eastAsiaTheme="minorEastAsia"/>
                <w:noProof/>
                <w:kern w:val="0"/>
                <w:lang w:eastAsia="pl-PL"/>
                <w14:ligatures w14:val="none"/>
              </w:rPr>
              <w:tab/>
            </w:r>
            <w:r w:rsidR="00D049F1" w:rsidRPr="00F96AFD">
              <w:rPr>
                <w:rStyle w:val="Hipercze"/>
                <w:noProof/>
              </w:rPr>
              <w:t>Opis i interpretacja kształtowania się wybranych wskaźników reprezentujących wskazane zjawiska społeczno-gospodarcze w regionie</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_Toc204343539 \h </w:instrText>
            </w:r>
            <w:r w:rsidR="00D049F1" w:rsidRPr="00F96AFD">
              <w:rPr>
                <w:noProof/>
                <w:webHidden/>
              </w:rPr>
            </w:r>
            <w:r w:rsidR="00D049F1" w:rsidRPr="00F96AFD">
              <w:rPr>
                <w:noProof/>
                <w:webHidden/>
              </w:rPr>
              <w:fldChar w:fldCharType="separate"/>
            </w:r>
            <w:r w:rsidR="003A4244">
              <w:rPr>
                <w:noProof/>
                <w:webHidden/>
              </w:rPr>
              <w:t>67</w:t>
            </w:r>
            <w:r w:rsidR="00D049F1" w:rsidRPr="00F96AFD">
              <w:rPr>
                <w:noProof/>
                <w:webHidden/>
              </w:rPr>
              <w:fldChar w:fldCharType="end"/>
            </w:r>
          </w:hyperlink>
        </w:p>
        <w:p w14:paraId="1FD78779" w14:textId="61728435"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40" w:history="1">
            <w:r w:rsidR="00D049F1" w:rsidRPr="00F96AFD">
              <w:rPr>
                <w:rStyle w:val="Hipercze"/>
                <w:noProof/>
              </w:rPr>
              <w:t>3.1.1</w:t>
            </w:r>
            <w:r w:rsidR="00D049F1" w:rsidRPr="00F96AFD">
              <w:rPr>
                <w:rFonts w:eastAsiaTheme="minorEastAsia"/>
                <w:noProof/>
                <w:kern w:val="0"/>
                <w:lang w:eastAsia="pl-PL"/>
                <w14:ligatures w14:val="none"/>
              </w:rPr>
              <w:tab/>
            </w:r>
            <w:r w:rsidR="00D049F1" w:rsidRPr="00F96AFD">
              <w:rPr>
                <w:rStyle w:val="Hipercze"/>
                <w:noProof/>
              </w:rPr>
              <w:t>Społeczeństwo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_Toc204343540 \h </w:instrText>
            </w:r>
            <w:r w:rsidR="00D049F1" w:rsidRPr="00F96AFD">
              <w:rPr>
                <w:noProof/>
                <w:webHidden/>
              </w:rPr>
            </w:r>
            <w:r w:rsidR="00D049F1" w:rsidRPr="00F96AFD">
              <w:rPr>
                <w:noProof/>
                <w:webHidden/>
              </w:rPr>
              <w:fldChar w:fldCharType="separate"/>
            </w:r>
            <w:r w:rsidR="003A4244">
              <w:rPr>
                <w:noProof/>
                <w:webHidden/>
              </w:rPr>
              <w:t>67</w:t>
            </w:r>
            <w:r w:rsidR="00D049F1" w:rsidRPr="00F96AFD">
              <w:rPr>
                <w:noProof/>
                <w:webHidden/>
              </w:rPr>
              <w:fldChar w:fldCharType="end"/>
            </w:r>
          </w:hyperlink>
        </w:p>
        <w:p w14:paraId="2A74F544" w14:textId="6343A727"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41" w:history="1">
            <w:r w:rsidR="00D049F1" w:rsidRPr="00F96AFD">
              <w:rPr>
                <w:rStyle w:val="Hipercze"/>
                <w:noProof/>
              </w:rPr>
              <w:t>3.1.2</w:t>
            </w:r>
            <w:r w:rsidR="00D049F1" w:rsidRPr="00F96AFD">
              <w:rPr>
                <w:rFonts w:eastAsiaTheme="minorEastAsia"/>
                <w:noProof/>
                <w:kern w:val="0"/>
                <w:lang w:eastAsia="pl-PL"/>
                <w14:ligatures w14:val="none"/>
              </w:rPr>
              <w:tab/>
            </w:r>
            <w:r w:rsidR="00D049F1" w:rsidRPr="00F96AFD">
              <w:rPr>
                <w:rStyle w:val="Hipercze"/>
                <w:noProof/>
              </w:rPr>
              <w:t>Gospodarka</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_Toc204343541 \h </w:instrText>
            </w:r>
            <w:r w:rsidR="00D049F1" w:rsidRPr="00F96AFD">
              <w:rPr>
                <w:noProof/>
                <w:webHidden/>
              </w:rPr>
            </w:r>
            <w:r w:rsidR="00D049F1" w:rsidRPr="00F96AFD">
              <w:rPr>
                <w:noProof/>
                <w:webHidden/>
              </w:rPr>
              <w:fldChar w:fldCharType="separate"/>
            </w:r>
            <w:r w:rsidR="003A4244">
              <w:rPr>
                <w:noProof/>
                <w:webHidden/>
              </w:rPr>
              <w:t>75</w:t>
            </w:r>
            <w:r w:rsidR="00D049F1" w:rsidRPr="00F96AFD">
              <w:rPr>
                <w:noProof/>
                <w:webHidden/>
              </w:rPr>
              <w:fldChar w:fldCharType="end"/>
            </w:r>
          </w:hyperlink>
        </w:p>
        <w:p w14:paraId="63F1F00B" w14:textId="781E80E0"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42" w:history="1">
            <w:r w:rsidR="00D049F1" w:rsidRPr="00F96AFD">
              <w:rPr>
                <w:rStyle w:val="Hipercze"/>
                <w:noProof/>
              </w:rPr>
              <w:t>3.1.3</w:t>
            </w:r>
            <w:r w:rsidR="00D049F1" w:rsidRPr="00F96AFD">
              <w:rPr>
                <w:rFonts w:eastAsiaTheme="minorEastAsia"/>
                <w:noProof/>
                <w:kern w:val="0"/>
                <w:lang w:eastAsia="pl-PL"/>
                <w14:ligatures w14:val="none"/>
              </w:rPr>
              <w:tab/>
            </w:r>
            <w:r w:rsidR="00D049F1" w:rsidRPr="00F96AFD">
              <w:rPr>
                <w:rStyle w:val="Hipercze"/>
                <w:noProof/>
              </w:rPr>
              <w:t>Środowisko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_Toc204343542 \h </w:instrText>
            </w:r>
            <w:r w:rsidR="00D049F1" w:rsidRPr="00F96AFD">
              <w:rPr>
                <w:noProof/>
                <w:webHidden/>
              </w:rPr>
            </w:r>
            <w:r w:rsidR="00D049F1" w:rsidRPr="00F96AFD">
              <w:rPr>
                <w:noProof/>
                <w:webHidden/>
              </w:rPr>
              <w:fldChar w:fldCharType="separate"/>
            </w:r>
            <w:r w:rsidR="003A4244">
              <w:rPr>
                <w:noProof/>
                <w:webHidden/>
              </w:rPr>
              <w:t>83</w:t>
            </w:r>
            <w:r w:rsidR="00D049F1" w:rsidRPr="00F96AFD">
              <w:rPr>
                <w:noProof/>
                <w:webHidden/>
              </w:rPr>
              <w:fldChar w:fldCharType="end"/>
            </w:r>
          </w:hyperlink>
        </w:p>
        <w:p w14:paraId="5392B4A1" w14:textId="48AA4DC8"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43" w:history="1">
            <w:r w:rsidR="00D049F1" w:rsidRPr="00F96AFD">
              <w:rPr>
                <w:rStyle w:val="Hipercze"/>
                <w:noProof/>
              </w:rPr>
              <w:t>3.1.4</w:t>
            </w:r>
            <w:r w:rsidR="00D049F1" w:rsidRPr="00F96AFD">
              <w:rPr>
                <w:rFonts w:eastAsiaTheme="minorEastAsia"/>
                <w:noProof/>
                <w:kern w:val="0"/>
                <w:lang w:eastAsia="pl-PL"/>
                <w14:ligatures w14:val="none"/>
              </w:rPr>
              <w:tab/>
            </w:r>
            <w:r w:rsidR="00D049F1" w:rsidRPr="00F96AFD">
              <w:rPr>
                <w:rStyle w:val="Hipercze"/>
                <w:noProof/>
              </w:rPr>
              <w:t>Komunikacja</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_Toc204343543 \h </w:instrText>
            </w:r>
            <w:r w:rsidR="00D049F1" w:rsidRPr="00F96AFD">
              <w:rPr>
                <w:noProof/>
                <w:webHidden/>
              </w:rPr>
            </w:r>
            <w:r w:rsidR="00D049F1" w:rsidRPr="00F96AFD">
              <w:rPr>
                <w:noProof/>
                <w:webHidden/>
              </w:rPr>
              <w:fldChar w:fldCharType="separate"/>
            </w:r>
            <w:r w:rsidR="003A4244">
              <w:rPr>
                <w:noProof/>
                <w:webHidden/>
              </w:rPr>
              <w:t>89</w:t>
            </w:r>
            <w:r w:rsidR="00D049F1" w:rsidRPr="00F96AFD">
              <w:rPr>
                <w:noProof/>
                <w:webHidden/>
              </w:rPr>
              <w:fldChar w:fldCharType="end"/>
            </w:r>
          </w:hyperlink>
        </w:p>
        <w:p w14:paraId="3E286E23" w14:textId="3457680E"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44" w:history="1">
            <w:r w:rsidR="00D049F1" w:rsidRPr="00F96AFD">
              <w:rPr>
                <w:rStyle w:val="Hipercze"/>
                <w:noProof/>
              </w:rPr>
              <w:t>3.2</w:t>
            </w:r>
            <w:r w:rsidR="00D049F1" w:rsidRPr="00F96AFD">
              <w:rPr>
                <w:rFonts w:eastAsiaTheme="minorEastAsia"/>
                <w:noProof/>
                <w:kern w:val="0"/>
                <w:lang w:eastAsia="pl-PL"/>
                <w14:ligatures w14:val="none"/>
              </w:rPr>
              <w:tab/>
            </w:r>
            <w:r w:rsidR="00D049F1" w:rsidRPr="00F96AFD">
              <w:rPr>
                <w:rStyle w:val="Hipercze"/>
                <w:noProof/>
              </w:rPr>
              <w:t>Syntetyczny wskaźnik rozwoju społeczno-gospodarczego Wielkopolski na tle pozostałych województw</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_Toc204343544 \h </w:instrText>
            </w:r>
            <w:r w:rsidR="00D049F1" w:rsidRPr="00F96AFD">
              <w:rPr>
                <w:noProof/>
                <w:webHidden/>
              </w:rPr>
            </w:r>
            <w:r w:rsidR="00D049F1" w:rsidRPr="00F96AFD">
              <w:rPr>
                <w:noProof/>
                <w:webHidden/>
              </w:rPr>
              <w:fldChar w:fldCharType="separate"/>
            </w:r>
            <w:r w:rsidR="003A4244">
              <w:rPr>
                <w:noProof/>
                <w:webHidden/>
              </w:rPr>
              <w:t>97</w:t>
            </w:r>
            <w:r w:rsidR="00D049F1" w:rsidRPr="00F96AFD">
              <w:rPr>
                <w:noProof/>
                <w:webHidden/>
              </w:rPr>
              <w:fldChar w:fldCharType="end"/>
            </w:r>
          </w:hyperlink>
        </w:p>
        <w:p w14:paraId="301612E7" w14:textId="1C208C42"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45" w:history="1">
            <w:r w:rsidR="00D049F1" w:rsidRPr="00F96AFD">
              <w:rPr>
                <w:rStyle w:val="Hipercze"/>
                <w:noProof/>
              </w:rPr>
              <w:t>3.3</w:t>
            </w:r>
            <w:r w:rsidR="00D049F1" w:rsidRPr="00F96AFD">
              <w:rPr>
                <w:rFonts w:eastAsiaTheme="minorEastAsia"/>
                <w:noProof/>
                <w:kern w:val="0"/>
                <w:lang w:eastAsia="pl-PL"/>
                <w14:ligatures w14:val="none"/>
              </w:rPr>
              <w:tab/>
            </w:r>
            <w:r w:rsidR="00D049F1" w:rsidRPr="00F96AFD">
              <w:rPr>
                <w:rStyle w:val="Hipercze"/>
                <w:noProof/>
              </w:rPr>
              <w:t>Zależności między wskaźnikami społeczno-gospodarczymi a wahaniami aktywności gospodarczej</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_Toc204343545 \h </w:instrText>
            </w:r>
            <w:r w:rsidR="00D049F1" w:rsidRPr="00F96AFD">
              <w:rPr>
                <w:noProof/>
                <w:webHidden/>
              </w:rPr>
            </w:r>
            <w:r w:rsidR="00D049F1" w:rsidRPr="00F96AFD">
              <w:rPr>
                <w:noProof/>
                <w:webHidden/>
              </w:rPr>
              <w:fldChar w:fldCharType="separate"/>
            </w:r>
            <w:r w:rsidR="003A4244">
              <w:rPr>
                <w:noProof/>
                <w:webHidden/>
              </w:rPr>
              <w:t>101</w:t>
            </w:r>
            <w:r w:rsidR="00D049F1" w:rsidRPr="00F96AFD">
              <w:rPr>
                <w:noProof/>
                <w:webHidden/>
              </w:rPr>
              <w:fldChar w:fldCharType="end"/>
            </w:r>
          </w:hyperlink>
        </w:p>
        <w:p w14:paraId="59DFE7C1" w14:textId="1A760568"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46" w:history="1">
            <w:r w:rsidR="00D049F1" w:rsidRPr="00F96AFD">
              <w:rPr>
                <w:rStyle w:val="Hipercze"/>
                <w:noProof/>
              </w:rPr>
              <w:t>3.4</w:t>
            </w:r>
            <w:r w:rsidR="00D049F1" w:rsidRPr="00F96AFD">
              <w:rPr>
                <w:rFonts w:eastAsiaTheme="minorEastAsia"/>
                <w:noProof/>
                <w:kern w:val="0"/>
                <w:lang w:eastAsia="pl-PL"/>
                <w14:ligatures w14:val="none"/>
              </w:rPr>
              <w:tab/>
            </w:r>
            <w:r w:rsidR="00D049F1" w:rsidRPr="00F96AFD">
              <w:rPr>
                <w:rStyle w:val="Hipercze"/>
                <w:noProof/>
              </w:rPr>
              <w:t>Regionalne Inteligentne Specjalizacje a wahania aktywności gospodarczej</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_Toc204343546 \h </w:instrText>
            </w:r>
            <w:r w:rsidR="00D049F1" w:rsidRPr="00F96AFD">
              <w:rPr>
                <w:noProof/>
                <w:webHidden/>
              </w:rPr>
            </w:r>
            <w:r w:rsidR="00D049F1" w:rsidRPr="00F96AFD">
              <w:rPr>
                <w:noProof/>
                <w:webHidden/>
              </w:rPr>
              <w:fldChar w:fldCharType="separate"/>
            </w:r>
            <w:r w:rsidR="003A4244">
              <w:rPr>
                <w:noProof/>
                <w:webHidden/>
              </w:rPr>
              <w:t>114</w:t>
            </w:r>
            <w:r w:rsidR="00D049F1" w:rsidRPr="00F96AFD">
              <w:rPr>
                <w:noProof/>
                <w:webHidden/>
              </w:rPr>
              <w:fldChar w:fldCharType="end"/>
            </w:r>
          </w:hyperlink>
        </w:p>
        <w:p w14:paraId="7DCACE05" w14:textId="521057D8"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47" w:history="1">
            <w:r w:rsidR="00D049F1" w:rsidRPr="00F96AFD">
              <w:rPr>
                <w:rStyle w:val="Hipercze"/>
                <w:noProof/>
              </w:rPr>
              <w:t>3.4.1</w:t>
            </w:r>
            <w:r w:rsidR="00D049F1" w:rsidRPr="00F96AFD">
              <w:rPr>
                <w:rFonts w:eastAsiaTheme="minorEastAsia"/>
                <w:noProof/>
                <w:kern w:val="0"/>
                <w:lang w:eastAsia="pl-PL"/>
                <w14:ligatures w14:val="none"/>
              </w:rPr>
              <w:tab/>
            </w:r>
            <w:r w:rsidR="00D049F1" w:rsidRPr="00F96AFD">
              <w:rPr>
                <w:rStyle w:val="Hipercze"/>
                <w:noProof/>
              </w:rPr>
              <w:t>Biosurowce i żywność dla świadomych konsumentów (IS I)</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_Toc204343547 \h </w:instrText>
            </w:r>
            <w:r w:rsidR="00D049F1" w:rsidRPr="00F96AFD">
              <w:rPr>
                <w:noProof/>
                <w:webHidden/>
              </w:rPr>
            </w:r>
            <w:r w:rsidR="00D049F1" w:rsidRPr="00F96AFD">
              <w:rPr>
                <w:noProof/>
                <w:webHidden/>
              </w:rPr>
              <w:fldChar w:fldCharType="separate"/>
            </w:r>
            <w:r w:rsidR="003A4244">
              <w:rPr>
                <w:noProof/>
                <w:webHidden/>
              </w:rPr>
              <w:t>116</w:t>
            </w:r>
            <w:r w:rsidR="00D049F1" w:rsidRPr="00F96AFD">
              <w:rPr>
                <w:noProof/>
                <w:webHidden/>
              </w:rPr>
              <w:fldChar w:fldCharType="end"/>
            </w:r>
          </w:hyperlink>
        </w:p>
        <w:p w14:paraId="684EA022" w14:textId="77475B8D"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48" w:history="1">
            <w:r w:rsidR="00D049F1" w:rsidRPr="00F96AFD">
              <w:rPr>
                <w:rStyle w:val="Hipercze"/>
                <w:noProof/>
              </w:rPr>
              <w:t>3.4.2</w:t>
            </w:r>
            <w:r w:rsidR="00D049F1" w:rsidRPr="00F96AFD">
              <w:rPr>
                <w:rFonts w:eastAsiaTheme="minorEastAsia"/>
                <w:noProof/>
                <w:kern w:val="0"/>
                <w:lang w:eastAsia="pl-PL"/>
                <w14:ligatures w14:val="none"/>
              </w:rPr>
              <w:tab/>
            </w:r>
            <w:r w:rsidR="00D049F1" w:rsidRPr="00F96AFD">
              <w:rPr>
                <w:rStyle w:val="Hipercze"/>
                <w:noProof/>
              </w:rPr>
              <w:t>Wnętrza przyszłości (IS II)</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_Toc204343548 \h </w:instrText>
            </w:r>
            <w:r w:rsidR="00D049F1" w:rsidRPr="00F96AFD">
              <w:rPr>
                <w:noProof/>
                <w:webHidden/>
              </w:rPr>
            </w:r>
            <w:r w:rsidR="00D049F1" w:rsidRPr="00F96AFD">
              <w:rPr>
                <w:noProof/>
                <w:webHidden/>
              </w:rPr>
              <w:fldChar w:fldCharType="separate"/>
            </w:r>
            <w:r w:rsidR="003A4244">
              <w:rPr>
                <w:noProof/>
                <w:webHidden/>
              </w:rPr>
              <w:t>119</w:t>
            </w:r>
            <w:r w:rsidR="00D049F1" w:rsidRPr="00F96AFD">
              <w:rPr>
                <w:noProof/>
                <w:webHidden/>
              </w:rPr>
              <w:fldChar w:fldCharType="end"/>
            </w:r>
          </w:hyperlink>
        </w:p>
        <w:p w14:paraId="2B621E2E" w14:textId="280C536C"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49" w:history="1">
            <w:r w:rsidR="00D049F1" w:rsidRPr="00F96AFD">
              <w:rPr>
                <w:rStyle w:val="Hipercze"/>
                <w:noProof/>
              </w:rPr>
              <w:t>3.4.3</w:t>
            </w:r>
            <w:r w:rsidR="00D049F1" w:rsidRPr="00F96AFD">
              <w:rPr>
                <w:rFonts w:eastAsiaTheme="minorEastAsia"/>
                <w:noProof/>
                <w:kern w:val="0"/>
                <w:lang w:eastAsia="pl-PL"/>
                <w14:ligatures w14:val="none"/>
              </w:rPr>
              <w:tab/>
            </w:r>
            <w:r w:rsidR="00D049F1" w:rsidRPr="00F96AFD">
              <w:rPr>
                <w:rStyle w:val="Hipercze"/>
                <w:noProof/>
              </w:rPr>
              <w:t>Przemysł jutra (IS III)</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_Toc204343549 \h </w:instrText>
            </w:r>
            <w:r w:rsidR="00D049F1" w:rsidRPr="00F96AFD">
              <w:rPr>
                <w:noProof/>
                <w:webHidden/>
              </w:rPr>
            </w:r>
            <w:r w:rsidR="00D049F1" w:rsidRPr="00F96AFD">
              <w:rPr>
                <w:noProof/>
                <w:webHidden/>
              </w:rPr>
              <w:fldChar w:fldCharType="separate"/>
            </w:r>
            <w:r w:rsidR="003A4244">
              <w:rPr>
                <w:noProof/>
                <w:webHidden/>
              </w:rPr>
              <w:t>122</w:t>
            </w:r>
            <w:r w:rsidR="00D049F1" w:rsidRPr="00F96AFD">
              <w:rPr>
                <w:noProof/>
                <w:webHidden/>
              </w:rPr>
              <w:fldChar w:fldCharType="end"/>
            </w:r>
          </w:hyperlink>
        </w:p>
        <w:p w14:paraId="6E2C9EC7" w14:textId="60B8B6EF"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50" w:history="1">
            <w:r w:rsidR="00D049F1" w:rsidRPr="00F96AFD">
              <w:rPr>
                <w:rStyle w:val="Hipercze"/>
                <w:noProof/>
              </w:rPr>
              <w:t>3.4.4</w:t>
            </w:r>
            <w:r w:rsidR="00D049F1" w:rsidRPr="00F96AFD">
              <w:rPr>
                <w:rFonts w:eastAsiaTheme="minorEastAsia"/>
                <w:noProof/>
                <w:kern w:val="0"/>
                <w:lang w:eastAsia="pl-PL"/>
                <w14:ligatures w14:val="none"/>
              </w:rPr>
              <w:tab/>
            </w:r>
            <w:r w:rsidR="00D049F1" w:rsidRPr="00F96AFD">
              <w:rPr>
                <w:rStyle w:val="Hipercze"/>
                <w:noProof/>
              </w:rPr>
              <w:t>Wyspecjalizowane procesy logistyczne (IS IV)</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_Toc204343550 \h </w:instrText>
            </w:r>
            <w:r w:rsidR="00D049F1" w:rsidRPr="00F96AFD">
              <w:rPr>
                <w:noProof/>
                <w:webHidden/>
              </w:rPr>
            </w:r>
            <w:r w:rsidR="00D049F1" w:rsidRPr="00F96AFD">
              <w:rPr>
                <w:noProof/>
                <w:webHidden/>
              </w:rPr>
              <w:fldChar w:fldCharType="separate"/>
            </w:r>
            <w:r w:rsidR="003A4244">
              <w:rPr>
                <w:noProof/>
                <w:webHidden/>
              </w:rPr>
              <w:t>125</w:t>
            </w:r>
            <w:r w:rsidR="00D049F1" w:rsidRPr="00F96AFD">
              <w:rPr>
                <w:noProof/>
                <w:webHidden/>
              </w:rPr>
              <w:fldChar w:fldCharType="end"/>
            </w:r>
          </w:hyperlink>
        </w:p>
        <w:p w14:paraId="40D430DA" w14:textId="2E04941A"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51" w:history="1">
            <w:r w:rsidR="00D049F1" w:rsidRPr="00F96AFD">
              <w:rPr>
                <w:rStyle w:val="Hipercze"/>
                <w:noProof/>
              </w:rPr>
              <w:t>3.4.5</w:t>
            </w:r>
            <w:r w:rsidR="00D049F1" w:rsidRPr="00F96AFD">
              <w:rPr>
                <w:rFonts w:eastAsiaTheme="minorEastAsia"/>
                <w:noProof/>
                <w:kern w:val="0"/>
                <w:lang w:eastAsia="pl-PL"/>
                <w14:ligatures w14:val="none"/>
              </w:rPr>
              <w:tab/>
            </w:r>
            <w:r w:rsidR="00D049F1" w:rsidRPr="00F96AFD">
              <w:rPr>
                <w:rStyle w:val="Hipercze"/>
                <w:noProof/>
              </w:rPr>
              <w:t>Rozwój oparty na ICT (IS V)</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_Toc204343551 \h </w:instrText>
            </w:r>
            <w:r w:rsidR="00D049F1" w:rsidRPr="00F96AFD">
              <w:rPr>
                <w:noProof/>
                <w:webHidden/>
              </w:rPr>
            </w:r>
            <w:r w:rsidR="00D049F1" w:rsidRPr="00F96AFD">
              <w:rPr>
                <w:noProof/>
                <w:webHidden/>
              </w:rPr>
              <w:fldChar w:fldCharType="separate"/>
            </w:r>
            <w:r w:rsidR="003A4244">
              <w:rPr>
                <w:noProof/>
                <w:webHidden/>
              </w:rPr>
              <w:t>128</w:t>
            </w:r>
            <w:r w:rsidR="00D049F1" w:rsidRPr="00F96AFD">
              <w:rPr>
                <w:noProof/>
                <w:webHidden/>
              </w:rPr>
              <w:fldChar w:fldCharType="end"/>
            </w:r>
          </w:hyperlink>
        </w:p>
        <w:p w14:paraId="2762FF14" w14:textId="252D1FD1" w:rsidR="00D049F1" w:rsidRPr="00F96AFD" w:rsidRDefault="00F473E4">
          <w:pPr>
            <w:pStyle w:val="Spistreci3"/>
            <w:tabs>
              <w:tab w:val="left" w:pos="1320"/>
              <w:tab w:val="right" w:leader="dot" w:pos="9062"/>
            </w:tabs>
            <w:rPr>
              <w:rFonts w:eastAsiaTheme="minorEastAsia"/>
              <w:noProof/>
              <w:kern w:val="0"/>
              <w:lang w:eastAsia="pl-PL"/>
              <w14:ligatures w14:val="none"/>
            </w:rPr>
          </w:pPr>
          <w:hyperlink w:anchor="_Toc204343552" w:history="1">
            <w:r w:rsidR="00D049F1" w:rsidRPr="00F96AFD">
              <w:rPr>
                <w:rStyle w:val="Hipercze"/>
                <w:noProof/>
              </w:rPr>
              <w:t>3.4.6</w:t>
            </w:r>
            <w:r w:rsidR="00D049F1" w:rsidRPr="00F96AFD">
              <w:rPr>
                <w:rFonts w:eastAsiaTheme="minorEastAsia"/>
                <w:noProof/>
                <w:kern w:val="0"/>
                <w:lang w:eastAsia="pl-PL"/>
                <w14:ligatures w14:val="none"/>
              </w:rPr>
              <w:tab/>
            </w:r>
            <w:r w:rsidR="00D049F1" w:rsidRPr="00F96AFD">
              <w:rPr>
                <w:rStyle w:val="Hipercze"/>
                <w:noProof/>
              </w:rPr>
              <w:t>Nowoczesne technologie medyczne (IS VI)</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_Toc204343552 \h </w:instrText>
            </w:r>
            <w:r w:rsidR="00D049F1" w:rsidRPr="00F96AFD">
              <w:rPr>
                <w:noProof/>
                <w:webHidden/>
              </w:rPr>
            </w:r>
            <w:r w:rsidR="00D049F1" w:rsidRPr="00F96AFD">
              <w:rPr>
                <w:noProof/>
                <w:webHidden/>
              </w:rPr>
              <w:fldChar w:fldCharType="separate"/>
            </w:r>
            <w:r w:rsidR="003A4244">
              <w:rPr>
                <w:noProof/>
                <w:webHidden/>
              </w:rPr>
              <w:t>131</w:t>
            </w:r>
            <w:r w:rsidR="00D049F1" w:rsidRPr="00F96AFD">
              <w:rPr>
                <w:noProof/>
                <w:webHidden/>
              </w:rPr>
              <w:fldChar w:fldCharType="end"/>
            </w:r>
          </w:hyperlink>
        </w:p>
        <w:p w14:paraId="1BE05A9D" w14:textId="64956517" w:rsidR="00D049F1" w:rsidRPr="00F96AFD" w:rsidRDefault="00F473E4">
          <w:pPr>
            <w:pStyle w:val="Spistreci1"/>
            <w:tabs>
              <w:tab w:val="left" w:pos="440"/>
            </w:tabs>
            <w:rPr>
              <w:rFonts w:eastAsiaTheme="minorEastAsia"/>
              <w:noProof/>
              <w:kern w:val="0"/>
              <w:lang w:eastAsia="pl-PL"/>
              <w14:ligatures w14:val="none"/>
            </w:rPr>
          </w:pPr>
          <w:hyperlink w:anchor="_Toc204343553" w:history="1">
            <w:r w:rsidR="00D049F1" w:rsidRPr="00F96AFD">
              <w:rPr>
                <w:rStyle w:val="Hipercze"/>
                <w:noProof/>
              </w:rPr>
              <w:t>4</w:t>
            </w:r>
            <w:r w:rsidR="00D049F1" w:rsidRPr="00F96AFD">
              <w:rPr>
                <w:rFonts w:eastAsiaTheme="minorEastAsia"/>
                <w:noProof/>
                <w:kern w:val="0"/>
                <w:lang w:eastAsia="pl-PL"/>
                <w14:ligatures w14:val="none"/>
              </w:rPr>
              <w:tab/>
            </w:r>
            <w:r w:rsidR="00D049F1" w:rsidRPr="00F96AFD">
              <w:rPr>
                <w:rStyle w:val="Hipercze"/>
                <w:noProof/>
              </w:rPr>
              <w:t>Synchronizacja cykli koniunkturalnych Polski i województwa wielkopolskiego</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_Toc204343553 \h </w:instrText>
            </w:r>
            <w:r w:rsidR="00D049F1" w:rsidRPr="00F96AFD">
              <w:rPr>
                <w:noProof/>
                <w:webHidden/>
              </w:rPr>
            </w:r>
            <w:r w:rsidR="00D049F1" w:rsidRPr="00F96AFD">
              <w:rPr>
                <w:noProof/>
                <w:webHidden/>
              </w:rPr>
              <w:fldChar w:fldCharType="separate"/>
            </w:r>
            <w:r w:rsidR="003A4244">
              <w:rPr>
                <w:noProof/>
                <w:webHidden/>
              </w:rPr>
              <w:t>134</w:t>
            </w:r>
            <w:r w:rsidR="00D049F1" w:rsidRPr="00F96AFD">
              <w:rPr>
                <w:noProof/>
                <w:webHidden/>
              </w:rPr>
              <w:fldChar w:fldCharType="end"/>
            </w:r>
          </w:hyperlink>
        </w:p>
        <w:p w14:paraId="0901034B" w14:textId="5DA4EBCF"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54" w:history="1">
            <w:r w:rsidR="00D049F1" w:rsidRPr="00F96AFD">
              <w:rPr>
                <w:rStyle w:val="Hipercze"/>
                <w:noProof/>
              </w:rPr>
              <w:t>4.1</w:t>
            </w:r>
            <w:r w:rsidR="00D049F1" w:rsidRPr="00F96AFD">
              <w:rPr>
                <w:rFonts w:eastAsiaTheme="minorEastAsia"/>
                <w:noProof/>
                <w:kern w:val="0"/>
                <w:lang w:eastAsia="pl-PL"/>
                <w14:ligatures w14:val="none"/>
              </w:rPr>
              <w:tab/>
            </w:r>
            <w:r w:rsidR="00D049F1" w:rsidRPr="00F96AFD">
              <w:rPr>
                <w:rStyle w:val="Hipercze"/>
                <w:noProof/>
              </w:rPr>
              <w:t>Ocena zbieżności i powiązań cykli koniunkturalnych województwa wielkopolskiego i Polski</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_Toc204343554 \h </w:instrText>
            </w:r>
            <w:r w:rsidR="00D049F1" w:rsidRPr="00F96AFD">
              <w:rPr>
                <w:noProof/>
                <w:webHidden/>
              </w:rPr>
            </w:r>
            <w:r w:rsidR="00D049F1" w:rsidRPr="00F96AFD">
              <w:rPr>
                <w:noProof/>
                <w:webHidden/>
              </w:rPr>
              <w:fldChar w:fldCharType="separate"/>
            </w:r>
            <w:r w:rsidR="003A4244">
              <w:rPr>
                <w:noProof/>
                <w:webHidden/>
              </w:rPr>
              <w:t>134</w:t>
            </w:r>
            <w:r w:rsidR="00D049F1" w:rsidRPr="00F96AFD">
              <w:rPr>
                <w:noProof/>
                <w:webHidden/>
              </w:rPr>
              <w:fldChar w:fldCharType="end"/>
            </w:r>
          </w:hyperlink>
        </w:p>
        <w:p w14:paraId="06E807F3" w14:textId="32EF0B0D"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55" w:history="1">
            <w:r w:rsidR="00D049F1" w:rsidRPr="00F96AFD">
              <w:rPr>
                <w:rStyle w:val="Hipercze"/>
                <w:noProof/>
              </w:rPr>
              <w:t>4.2</w:t>
            </w:r>
            <w:r w:rsidR="00D049F1" w:rsidRPr="00F96AFD">
              <w:rPr>
                <w:rFonts w:eastAsiaTheme="minorEastAsia"/>
                <w:noProof/>
                <w:kern w:val="0"/>
                <w:lang w:eastAsia="pl-PL"/>
                <w14:ligatures w14:val="none"/>
              </w:rPr>
              <w:tab/>
            </w:r>
            <w:r w:rsidR="00D049F1" w:rsidRPr="00F96AFD">
              <w:rPr>
                <w:rStyle w:val="Hipercze"/>
                <w:noProof/>
              </w:rPr>
              <w:t>Ocena zbieżności i powiązań cyklu koniunkturalnego województwa wielkopolskiego z cyklami pozostałych województw Polski</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_Toc204343555 \h </w:instrText>
            </w:r>
            <w:r w:rsidR="00D049F1" w:rsidRPr="00F96AFD">
              <w:rPr>
                <w:noProof/>
                <w:webHidden/>
              </w:rPr>
            </w:r>
            <w:r w:rsidR="00D049F1" w:rsidRPr="00F96AFD">
              <w:rPr>
                <w:noProof/>
                <w:webHidden/>
              </w:rPr>
              <w:fldChar w:fldCharType="separate"/>
            </w:r>
            <w:r w:rsidR="003A4244">
              <w:rPr>
                <w:noProof/>
                <w:webHidden/>
              </w:rPr>
              <w:t>139</w:t>
            </w:r>
            <w:r w:rsidR="00D049F1" w:rsidRPr="00F96AFD">
              <w:rPr>
                <w:noProof/>
                <w:webHidden/>
              </w:rPr>
              <w:fldChar w:fldCharType="end"/>
            </w:r>
          </w:hyperlink>
        </w:p>
        <w:p w14:paraId="0E85B57F" w14:textId="35A43B72" w:rsidR="00D049F1" w:rsidRPr="00F96AFD" w:rsidRDefault="00F473E4">
          <w:pPr>
            <w:pStyle w:val="Spistreci2"/>
            <w:tabs>
              <w:tab w:val="left" w:pos="880"/>
              <w:tab w:val="right" w:leader="dot" w:pos="9062"/>
            </w:tabs>
            <w:rPr>
              <w:rFonts w:eastAsiaTheme="minorEastAsia"/>
              <w:noProof/>
              <w:kern w:val="0"/>
              <w:lang w:eastAsia="pl-PL"/>
              <w14:ligatures w14:val="none"/>
            </w:rPr>
          </w:pPr>
          <w:hyperlink w:anchor="_Toc204343556" w:history="1">
            <w:r w:rsidR="00D049F1" w:rsidRPr="00F96AFD">
              <w:rPr>
                <w:rStyle w:val="Hipercze"/>
                <w:noProof/>
              </w:rPr>
              <w:t>4.3</w:t>
            </w:r>
            <w:r w:rsidR="00D049F1" w:rsidRPr="00F96AFD">
              <w:rPr>
                <w:rFonts w:eastAsiaTheme="minorEastAsia"/>
                <w:noProof/>
                <w:kern w:val="0"/>
                <w:lang w:eastAsia="pl-PL"/>
                <w14:ligatures w14:val="none"/>
              </w:rPr>
              <w:tab/>
            </w:r>
            <w:r w:rsidR="00D049F1" w:rsidRPr="00F96AFD">
              <w:rPr>
                <w:rStyle w:val="Hipercze"/>
                <w:noProof/>
              </w:rPr>
              <w:t>Poziom rozwoju społeczno-gospodarczego województw Polski a zmienność koniunktury na poziomie regionalnym</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_Toc204343556 \h </w:instrText>
            </w:r>
            <w:r w:rsidR="00D049F1" w:rsidRPr="00F96AFD">
              <w:rPr>
                <w:noProof/>
                <w:webHidden/>
              </w:rPr>
            </w:r>
            <w:r w:rsidR="00D049F1" w:rsidRPr="00F96AFD">
              <w:rPr>
                <w:noProof/>
                <w:webHidden/>
              </w:rPr>
              <w:fldChar w:fldCharType="separate"/>
            </w:r>
            <w:r w:rsidR="003A4244">
              <w:rPr>
                <w:noProof/>
                <w:webHidden/>
              </w:rPr>
              <w:t>146</w:t>
            </w:r>
            <w:r w:rsidR="00D049F1" w:rsidRPr="00F96AFD">
              <w:rPr>
                <w:noProof/>
                <w:webHidden/>
              </w:rPr>
              <w:fldChar w:fldCharType="end"/>
            </w:r>
          </w:hyperlink>
        </w:p>
        <w:p w14:paraId="3A906FCD" w14:textId="171FB273" w:rsidR="00D049F1" w:rsidRPr="00F96AFD" w:rsidRDefault="00F473E4">
          <w:pPr>
            <w:pStyle w:val="Spistreci1"/>
            <w:tabs>
              <w:tab w:val="left" w:pos="440"/>
            </w:tabs>
            <w:rPr>
              <w:rFonts w:eastAsiaTheme="minorEastAsia"/>
              <w:noProof/>
              <w:kern w:val="0"/>
              <w:lang w:eastAsia="pl-PL"/>
              <w14:ligatures w14:val="none"/>
            </w:rPr>
          </w:pPr>
          <w:hyperlink w:anchor="_Toc204343557" w:history="1">
            <w:r w:rsidR="00D049F1" w:rsidRPr="00F96AFD">
              <w:rPr>
                <w:rStyle w:val="Hipercze"/>
                <w:noProof/>
              </w:rPr>
              <w:t>5</w:t>
            </w:r>
            <w:r w:rsidR="00D049F1" w:rsidRPr="00F96AFD">
              <w:rPr>
                <w:rFonts w:eastAsiaTheme="minorEastAsia"/>
                <w:noProof/>
                <w:kern w:val="0"/>
                <w:lang w:eastAsia="pl-PL"/>
                <w14:ligatures w14:val="none"/>
              </w:rPr>
              <w:tab/>
            </w:r>
            <w:r w:rsidR="00D049F1" w:rsidRPr="00F96AFD">
              <w:rPr>
                <w:rStyle w:val="Hipercze"/>
                <w:noProof/>
              </w:rPr>
              <w:t>Podsumowanie i wnioski</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_Toc204343557 \h </w:instrText>
            </w:r>
            <w:r w:rsidR="00D049F1" w:rsidRPr="00F96AFD">
              <w:rPr>
                <w:noProof/>
                <w:webHidden/>
              </w:rPr>
            </w:r>
            <w:r w:rsidR="00D049F1" w:rsidRPr="00F96AFD">
              <w:rPr>
                <w:noProof/>
                <w:webHidden/>
              </w:rPr>
              <w:fldChar w:fldCharType="separate"/>
            </w:r>
            <w:r w:rsidR="003A4244">
              <w:rPr>
                <w:noProof/>
                <w:webHidden/>
              </w:rPr>
              <w:t>150</w:t>
            </w:r>
            <w:r w:rsidR="00D049F1" w:rsidRPr="00F96AFD">
              <w:rPr>
                <w:noProof/>
                <w:webHidden/>
              </w:rPr>
              <w:fldChar w:fldCharType="end"/>
            </w:r>
          </w:hyperlink>
        </w:p>
        <w:p w14:paraId="521DDAD2" w14:textId="2477BE84" w:rsidR="00D049F1" w:rsidRPr="00F96AFD" w:rsidRDefault="00F473E4">
          <w:pPr>
            <w:pStyle w:val="Spistreci1"/>
            <w:rPr>
              <w:rFonts w:eastAsiaTheme="minorEastAsia"/>
              <w:noProof/>
              <w:kern w:val="0"/>
              <w:lang w:eastAsia="pl-PL"/>
              <w14:ligatures w14:val="none"/>
            </w:rPr>
          </w:pPr>
          <w:hyperlink w:anchor="_Toc204343558" w:history="1">
            <w:r w:rsidR="00D049F1" w:rsidRPr="00F96AFD">
              <w:rPr>
                <w:rStyle w:val="Hipercze"/>
                <w:noProof/>
              </w:rPr>
              <w:t>Bibliografia</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_Toc204343558 \h </w:instrText>
            </w:r>
            <w:r w:rsidR="00D049F1" w:rsidRPr="00F96AFD">
              <w:rPr>
                <w:noProof/>
                <w:webHidden/>
              </w:rPr>
            </w:r>
            <w:r w:rsidR="00D049F1" w:rsidRPr="00F96AFD">
              <w:rPr>
                <w:noProof/>
                <w:webHidden/>
              </w:rPr>
              <w:fldChar w:fldCharType="separate"/>
            </w:r>
            <w:r w:rsidR="003A4244">
              <w:rPr>
                <w:noProof/>
                <w:webHidden/>
              </w:rPr>
              <w:t>157</w:t>
            </w:r>
            <w:r w:rsidR="00D049F1" w:rsidRPr="00F96AFD">
              <w:rPr>
                <w:noProof/>
                <w:webHidden/>
              </w:rPr>
              <w:fldChar w:fldCharType="end"/>
            </w:r>
          </w:hyperlink>
        </w:p>
        <w:p w14:paraId="5E6091D7" w14:textId="20ED3842" w:rsidR="00D049F1" w:rsidRPr="00F96AFD" w:rsidRDefault="00F473E4">
          <w:pPr>
            <w:pStyle w:val="Spistreci1"/>
            <w:rPr>
              <w:rFonts w:eastAsiaTheme="minorEastAsia"/>
              <w:noProof/>
              <w:kern w:val="0"/>
              <w:lang w:eastAsia="pl-PL"/>
              <w14:ligatures w14:val="none"/>
            </w:rPr>
          </w:pPr>
          <w:hyperlink w:anchor="_Toc204343559" w:history="1">
            <w:r w:rsidR="00D049F1" w:rsidRPr="00F96AFD">
              <w:rPr>
                <w:rStyle w:val="Hipercze"/>
                <w:noProof/>
              </w:rPr>
              <w:t>Spis tabel</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_Toc204343559 \h </w:instrText>
            </w:r>
            <w:r w:rsidR="00D049F1" w:rsidRPr="00F96AFD">
              <w:rPr>
                <w:noProof/>
                <w:webHidden/>
              </w:rPr>
            </w:r>
            <w:r w:rsidR="00D049F1" w:rsidRPr="00F96AFD">
              <w:rPr>
                <w:noProof/>
                <w:webHidden/>
              </w:rPr>
              <w:fldChar w:fldCharType="separate"/>
            </w:r>
            <w:r w:rsidR="003A4244">
              <w:rPr>
                <w:noProof/>
                <w:webHidden/>
              </w:rPr>
              <w:t>160</w:t>
            </w:r>
            <w:r w:rsidR="00D049F1" w:rsidRPr="00F96AFD">
              <w:rPr>
                <w:noProof/>
                <w:webHidden/>
              </w:rPr>
              <w:fldChar w:fldCharType="end"/>
            </w:r>
          </w:hyperlink>
        </w:p>
        <w:p w14:paraId="39C7BFFF" w14:textId="514CEBEA" w:rsidR="00D049F1" w:rsidRPr="00F96AFD" w:rsidRDefault="00F473E4">
          <w:pPr>
            <w:pStyle w:val="Spistreci1"/>
            <w:rPr>
              <w:rFonts w:eastAsiaTheme="minorEastAsia"/>
              <w:noProof/>
              <w:kern w:val="0"/>
              <w:lang w:eastAsia="pl-PL"/>
              <w14:ligatures w14:val="none"/>
            </w:rPr>
          </w:pPr>
          <w:hyperlink w:anchor="_Toc204343560" w:history="1">
            <w:r w:rsidR="00D049F1" w:rsidRPr="00F96AFD">
              <w:rPr>
                <w:rStyle w:val="Hipercze"/>
                <w:noProof/>
              </w:rPr>
              <w:t>Spis wykresów</w:t>
            </w:r>
            <w:r w:rsidR="00D049F1" w:rsidRPr="00F96AFD">
              <w:rPr>
                <w:noProof/>
                <w:webHidden/>
              </w:rPr>
              <w:tab/>
            </w:r>
            <w:r w:rsidR="00D049F1" w:rsidRPr="00F96AFD">
              <w:rPr>
                <w:noProof/>
                <w:webHidden/>
              </w:rPr>
              <w:fldChar w:fldCharType="begin"/>
            </w:r>
            <w:r w:rsidR="00D049F1" w:rsidRPr="00F96AFD">
              <w:rPr>
                <w:noProof/>
                <w:webHidden/>
              </w:rPr>
              <w:instrText xml:space="preserve"> PAGEREF _Toc204343560 \h </w:instrText>
            </w:r>
            <w:r w:rsidR="00D049F1" w:rsidRPr="00F96AFD">
              <w:rPr>
                <w:noProof/>
                <w:webHidden/>
              </w:rPr>
            </w:r>
            <w:r w:rsidR="00D049F1" w:rsidRPr="00F96AFD">
              <w:rPr>
                <w:noProof/>
                <w:webHidden/>
              </w:rPr>
              <w:fldChar w:fldCharType="separate"/>
            </w:r>
            <w:r w:rsidR="003A4244">
              <w:rPr>
                <w:noProof/>
                <w:webHidden/>
              </w:rPr>
              <w:t>162</w:t>
            </w:r>
            <w:r w:rsidR="00D049F1" w:rsidRPr="00F96AFD">
              <w:rPr>
                <w:noProof/>
                <w:webHidden/>
              </w:rPr>
              <w:fldChar w:fldCharType="end"/>
            </w:r>
          </w:hyperlink>
        </w:p>
        <w:p w14:paraId="36281DA9" w14:textId="0A4D65FC" w:rsidR="0020178B" w:rsidRPr="00F96AFD" w:rsidRDefault="0020178B">
          <w:r w:rsidRPr="00F96AFD">
            <w:rPr>
              <w:b/>
              <w:bCs/>
            </w:rPr>
            <w:fldChar w:fldCharType="end"/>
          </w:r>
        </w:p>
      </w:sdtContent>
    </w:sdt>
    <w:p w14:paraId="0C67A178" w14:textId="77777777" w:rsidR="0020178B" w:rsidRPr="00F96AFD" w:rsidRDefault="0020178B">
      <w:pPr>
        <w:rPr>
          <w:rFonts w:ascii="Arial" w:hAnsi="Arial" w:cs="Arial"/>
        </w:rPr>
      </w:pPr>
    </w:p>
    <w:p w14:paraId="1E1838D8" w14:textId="101839A1" w:rsidR="008E5977" w:rsidRPr="00F96AFD" w:rsidRDefault="008E5977">
      <w:pPr>
        <w:rPr>
          <w:rFonts w:ascii="Arial" w:eastAsiaTheme="majorEastAsia" w:hAnsi="Arial" w:cs="Arial"/>
          <w:color w:val="0F4761" w:themeColor="accent1" w:themeShade="BF"/>
          <w:sz w:val="40"/>
          <w:szCs w:val="40"/>
        </w:rPr>
      </w:pPr>
      <w:r w:rsidRPr="00F96AFD">
        <w:rPr>
          <w:rFonts w:ascii="Arial" w:hAnsi="Arial" w:cs="Arial"/>
        </w:rPr>
        <w:br w:type="page"/>
      </w:r>
    </w:p>
    <w:p w14:paraId="0CA3013C" w14:textId="5164AB9B" w:rsidR="00F40F43" w:rsidRPr="00F96AFD" w:rsidRDefault="00F40F43" w:rsidP="003C26AA">
      <w:pPr>
        <w:pStyle w:val="Nagwek1"/>
        <w:numPr>
          <w:ilvl w:val="0"/>
          <w:numId w:val="0"/>
        </w:numPr>
        <w:ind w:left="432" w:hanging="432"/>
      </w:pPr>
      <w:bookmarkStart w:id="1" w:name="_Toc204341434"/>
      <w:bookmarkStart w:id="2" w:name="_Toc204343514"/>
      <w:r w:rsidRPr="00F96AFD">
        <w:lastRenderedPageBreak/>
        <w:t>Wprowadzenie</w:t>
      </w:r>
      <w:bookmarkEnd w:id="0"/>
      <w:bookmarkEnd w:id="1"/>
      <w:bookmarkEnd w:id="2"/>
    </w:p>
    <w:p w14:paraId="2EA97193" w14:textId="7C3DB910" w:rsidR="00291A5E" w:rsidRPr="00F96AFD" w:rsidRDefault="4D23A840" w:rsidP="00DD2DE5">
      <w:pPr>
        <w:spacing w:before="240" w:after="240" w:line="360" w:lineRule="auto"/>
        <w:rPr>
          <w:rFonts w:ascii="Arial" w:hAnsi="Arial" w:cs="Arial"/>
          <w:sz w:val="24"/>
        </w:rPr>
      </w:pPr>
      <w:r w:rsidRPr="00F96AFD">
        <w:rPr>
          <w:rFonts w:ascii="Arial" w:hAnsi="Arial" w:cs="Arial"/>
          <w:sz w:val="24"/>
        </w:rPr>
        <w:t xml:space="preserve">Województwo </w:t>
      </w:r>
      <w:r w:rsidR="09DEE830" w:rsidRPr="00F96AFD">
        <w:rPr>
          <w:rFonts w:ascii="Arial" w:hAnsi="Arial" w:cs="Arial"/>
          <w:sz w:val="24"/>
        </w:rPr>
        <w:t>w</w:t>
      </w:r>
      <w:r w:rsidRPr="00F96AFD">
        <w:rPr>
          <w:rFonts w:ascii="Arial" w:hAnsi="Arial" w:cs="Arial"/>
          <w:sz w:val="24"/>
        </w:rPr>
        <w:t>ielkopolskie jest jednym z najlepiej rozwiniętych regionów w Polsce.</w:t>
      </w:r>
      <w:r w:rsidR="1F00FB90" w:rsidRPr="00F96AFD">
        <w:rPr>
          <w:rFonts w:ascii="Arial" w:hAnsi="Arial" w:cs="Arial"/>
          <w:sz w:val="24"/>
        </w:rPr>
        <w:t xml:space="preserve"> Charakteryzuje się </w:t>
      </w:r>
      <w:r w:rsidR="2F6F8DDB" w:rsidRPr="00F96AFD">
        <w:rPr>
          <w:rFonts w:ascii="Arial" w:hAnsi="Arial" w:cs="Arial"/>
          <w:sz w:val="24"/>
        </w:rPr>
        <w:t xml:space="preserve">jedną z najbardziej konkurencyjnych i nowoczesnych struktur gospodarczych w kraju oraz </w:t>
      </w:r>
      <w:r w:rsidR="1F00FB90" w:rsidRPr="00F96AFD">
        <w:rPr>
          <w:rFonts w:ascii="Arial" w:hAnsi="Arial" w:cs="Arial"/>
          <w:sz w:val="24"/>
        </w:rPr>
        <w:t>wysokim wzrostem gospodarczym</w:t>
      </w:r>
      <w:r w:rsidR="1CD309BB" w:rsidRPr="00F96AFD">
        <w:rPr>
          <w:rFonts w:ascii="Arial" w:hAnsi="Arial" w:cs="Arial"/>
          <w:sz w:val="24"/>
        </w:rPr>
        <w:t xml:space="preserve">. </w:t>
      </w:r>
      <w:r w:rsidR="2897381C" w:rsidRPr="00F96AFD">
        <w:rPr>
          <w:rFonts w:ascii="Arial" w:hAnsi="Arial" w:cs="Arial"/>
          <w:sz w:val="24"/>
        </w:rPr>
        <w:t xml:space="preserve">Pomimo ponadprzeciętnej prężności ekonomicznej </w:t>
      </w:r>
      <w:r w:rsidR="37E0E675" w:rsidRPr="00F96AFD">
        <w:rPr>
          <w:rFonts w:ascii="Arial" w:hAnsi="Arial" w:cs="Arial"/>
          <w:sz w:val="24"/>
        </w:rPr>
        <w:t>region ten</w:t>
      </w:r>
      <w:r w:rsidR="2069E896" w:rsidRPr="00F96AFD">
        <w:rPr>
          <w:rFonts w:ascii="Arial" w:hAnsi="Arial" w:cs="Arial"/>
          <w:sz w:val="24"/>
        </w:rPr>
        <w:t xml:space="preserve"> </w:t>
      </w:r>
      <w:r w:rsidR="7BBA07B0" w:rsidRPr="00F96AFD">
        <w:rPr>
          <w:rFonts w:ascii="Arial" w:hAnsi="Arial" w:cs="Arial"/>
          <w:sz w:val="24"/>
        </w:rPr>
        <w:t>nie jest wolny od</w:t>
      </w:r>
      <w:r w:rsidR="2069E896" w:rsidRPr="00F96AFD">
        <w:rPr>
          <w:rFonts w:ascii="Arial" w:hAnsi="Arial" w:cs="Arial"/>
          <w:sz w:val="24"/>
        </w:rPr>
        <w:t xml:space="preserve"> waha</w:t>
      </w:r>
      <w:r w:rsidR="55C3C38F" w:rsidRPr="00F96AFD">
        <w:rPr>
          <w:rFonts w:ascii="Arial" w:hAnsi="Arial" w:cs="Arial"/>
          <w:sz w:val="24"/>
        </w:rPr>
        <w:t>ń</w:t>
      </w:r>
      <w:r w:rsidR="2069E896" w:rsidRPr="00F96AFD">
        <w:rPr>
          <w:rFonts w:ascii="Arial" w:hAnsi="Arial" w:cs="Arial"/>
          <w:sz w:val="24"/>
        </w:rPr>
        <w:t xml:space="preserve"> aktywności gospodarczej zwanych cykl</w:t>
      </w:r>
      <w:r w:rsidR="00F63F49" w:rsidRPr="00F96AFD">
        <w:rPr>
          <w:rFonts w:ascii="Arial" w:hAnsi="Arial" w:cs="Arial"/>
          <w:sz w:val="24"/>
        </w:rPr>
        <w:t>ami</w:t>
      </w:r>
      <w:r w:rsidR="2069E896" w:rsidRPr="00F96AFD">
        <w:rPr>
          <w:rFonts w:ascii="Arial" w:hAnsi="Arial" w:cs="Arial"/>
          <w:sz w:val="24"/>
        </w:rPr>
        <w:t xml:space="preserve"> koniunkturalnym</w:t>
      </w:r>
      <w:r w:rsidR="00F63F49" w:rsidRPr="00F96AFD">
        <w:rPr>
          <w:rFonts w:ascii="Arial" w:hAnsi="Arial" w:cs="Arial"/>
          <w:sz w:val="24"/>
        </w:rPr>
        <w:t>i</w:t>
      </w:r>
      <w:r w:rsidR="2069E896" w:rsidRPr="00F96AFD">
        <w:rPr>
          <w:rFonts w:ascii="Arial" w:hAnsi="Arial" w:cs="Arial"/>
          <w:sz w:val="24"/>
        </w:rPr>
        <w:t>.</w:t>
      </w:r>
      <w:r w:rsidR="755DEA76" w:rsidRPr="00F96AFD">
        <w:rPr>
          <w:rFonts w:ascii="Arial" w:hAnsi="Arial" w:cs="Arial"/>
          <w:sz w:val="24"/>
        </w:rPr>
        <w:t xml:space="preserve"> </w:t>
      </w:r>
      <w:r w:rsidR="007E24D0" w:rsidRPr="00F96AFD">
        <w:rPr>
          <w:rFonts w:ascii="Arial" w:hAnsi="Arial" w:cs="Arial"/>
          <w:sz w:val="24"/>
        </w:rPr>
        <w:t xml:space="preserve">Wynika to ze złożoności i nieprzewidywalności </w:t>
      </w:r>
      <w:r w:rsidR="003C0DE8" w:rsidRPr="00F96AFD">
        <w:rPr>
          <w:rFonts w:ascii="Arial" w:hAnsi="Arial" w:cs="Arial"/>
          <w:sz w:val="24"/>
        </w:rPr>
        <w:t xml:space="preserve">zmian warunków </w:t>
      </w:r>
      <w:r w:rsidR="002C6983" w:rsidRPr="00F96AFD">
        <w:rPr>
          <w:rFonts w:ascii="Arial" w:hAnsi="Arial" w:cs="Arial"/>
          <w:sz w:val="24"/>
        </w:rPr>
        <w:t xml:space="preserve">funkcjonowania współczesnych systemów gospodarczych. </w:t>
      </w:r>
      <w:r w:rsidR="4981E667" w:rsidRPr="00F96AFD">
        <w:rPr>
          <w:rFonts w:ascii="Arial" w:hAnsi="Arial" w:cs="Arial"/>
          <w:sz w:val="24"/>
        </w:rPr>
        <w:t>Rewolucja energetyczna, walka z</w:t>
      </w:r>
      <w:r w:rsidR="00F26CB3" w:rsidRPr="00F96AFD">
        <w:rPr>
          <w:rFonts w:ascii="Arial" w:hAnsi="Arial" w:cs="Arial"/>
          <w:sz w:val="24"/>
        </w:rPr>
        <w:t> </w:t>
      </w:r>
      <w:r w:rsidR="4981E667" w:rsidRPr="00F96AFD">
        <w:rPr>
          <w:rFonts w:ascii="Arial" w:hAnsi="Arial" w:cs="Arial"/>
          <w:sz w:val="24"/>
        </w:rPr>
        <w:t>ociepleniem klimatu</w:t>
      </w:r>
      <w:r w:rsidR="6970DD0E" w:rsidRPr="00F96AFD">
        <w:rPr>
          <w:rFonts w:ascii="Arial" w:hAnsi="Arial" w:cs="Arial"/>
          <w:sz w:val="24"/>
        </w:rPr>
        <w:t>, pandemia COVID-19, wojna</w:t>
      </w:r>
      <w:r w:rsidR="4981E667" w:rsidRPr="00F96AFD">
        <w:rPr>
          <w:rFonts w:ascii="Arial" w:hAnsi="Arial" w:cs="Arial"/>
          <w:sz w:val="24"/>
        </w:rPr>
        <w:t xml:space="preserve"> </w:t>
      </w:r>
      <w:r w:rsidR="6970DD0E" w:rsidRPr="00F96AFD">
        <w:rPr>
          <w:rFonts w:ascii="Arial" w:hAnsi="Arial" w:cs="Arial"/>
          <w:sz w:val="24"/>
        </w:rPr>
        <w:t>w Ukrainie,</w:t>
      </w:r>
      <w:r w:rsidR="4981E667" w:rsidRPr="00F96AFD">
        <w:rPr>
          <w:rFonts w:ascii="Arial" w:hAnsi="Arial" w:cs="Arial"/>
          <w:sz w:val="24"/>
        </w:rPr>
        <w:t xml:space="preserve"> rozwój sztucznej inteligencji, a ostatnio również wojny handlowe to procesy, które zmieniają rzeczywistość gospodarczą ws</w:t>
      </w:r>
      <w:r w:rsidR="009D6D40" w:rsidRPr="00F96AFD">
        <w:rPr>
          <w:rFonts w:ascii="Arial" w:hAnsi="Arial" w:cs="Arial"/>
          <w:sz w:val="24"/>
        </w:rPr>
        <w:t xml:space="preserve">półczesnych krajów i regionów. </w:t>
      </w:r>
      <w:r w:rsidR="4981E667" w:rsidRPr="00F96AFD">
        <w:rPr>
          <w:rFonts w:ascii="Arial" w:hAnsi="Arial" w:cs="Arial"/>
          <w:sz w:val="24"/>
        </w:rPr>
        <w:t xml:space="preserve">W tym kontekście kluczową kwestią jest to, jakie skutki społeczno-ekonomiczne niosą za sobą wymienne wyżej procesy dla poszczególnych jednostek gospodarczych. Zależy to w znacznej mierze od stopnia prężności ekonomicznej regionów, tzn. zdolności przez ich struktury gospodarcze do absorbowania zachodzących przeobrażeń oraz elastycznego dostosowania się do zmian otoczenia zewnętrznego. </w:t>
      </w:r>
    </w:p>
    <w:p w14:paraId="6A4DBC54" w14:textId="66F18D27" w:rsidR="7A98CDF6" w:rsidRPr="00F96AFD" w:rsidRDefault="7A98CDF6" w:rsidP="00DD2DE5">
      <w:pPr>
        <w:spacing w:before="240" w:after="240" w:line="360" w:lineRule="auto"/>
        <w:rPr>
          <w:rFonts w:ascii="Arial" w:hAnsi="Arial" w:cs="Arial"/>
          <w:sz w:val="24"/>
        </w:rPr>
      </w:pPr>
      <w:r w:rsidRPr="00F96AFD">
        <w:rPr>
          <w:rFonts w:ascii="Arial" w:hAnsi="Arial" w:cs="Arial"/>
          <w:sz w:val="24"/>
        </w:rPr>
        <w:t>R</w:t>
      </w:r>
      <w:r w:rsidR="00291A5E" w:rsidRPr="00F96AFD">
        <w:rPr>
          <w:rFonts w:ascii="Arial" w:hAnsi="Arial" w:cs="Arial"/>
          <w:sz w:val="24"/>
        </w:rPr>
        <w:t>ozwój</w:t>
      </w:r>
      <w:r w:rsidR="6440D65A" w:rsidRPr="00F96AFD">
        <w:rPr>
          <w:rFonts w:ascii="Arial" w:hAnsi="Arial" w:cs="Arial"/>
          <w:sz w:val="24"/>
        </w:rPr>
        <w:t xml:space="preserve"> regionalny</w:t>
      </w:r>
      <w:r w:rsidR="027DE8C4" w:rsidRPr="00F96AFD">
        <w:rPr>
          <w:rFonts w:ascii="Arial" w:hAnsi="Arial" w:cs="Arial"/>
          <w:sz w:val="24"/>
        </w:rPr>
        <w:t>, a tym samym przebieg cyklu koniunkturalnego,</w:t>
      </w:r>
      <w:r w:rsidR="00291A5E" w:rsidRPr="00F96AFD">
        <w:rPr>
          <w:rFonts w:ascii="Arial" w:hAnsi="Arial" w:cs="Arial"/>
          <w:sz w:val="24"/>
        </w:rPr>
        <w:t xml:space="preserve"> jest pochodną lokalizacji, zaszłości historycznych, poziomu uprzemysłowienia, a także charakteru i</w:t>
      </w:r>
      <w:r w:rsidR="000A256A" w:rsidRPr="00F96AFD">
        <w:rPr>
          <w:rFonts w:ascii="Arial" w:hAnsi="Arial" w:cs="Arial"/>
          <w:sz w:val="24"/>
          <w:szCs w:val="24"/>
        </w:rPr>
        <w:t> </w:t>
      </w:r>
      <w:r w:rsidR="00291A5E" w:rsidRPr="00F96AFD">
        <w:rPr>
          <w:rFonts w:ascii="Arial" w:hAnsi="Arial" w:cs="Arial"/>
          <w:sz w:val="24"/>
        </w:rPr>
        <w:t xml:space="preserve">intensywności </w:t>
      </w:r>
      <w:r w:rsidR="5DF25224" w:rsidRPr="00F96AFD">
        <w:rPr>
          <w:rFonts w:ascii="Arial" w:hAnsi="Arial" w:cs="Arial"/>
          <w:sz w:val="24"/>
        </w:rPr>
        <w:t xml:space="preserve">związków </w:t>
      </w:r>
      <w:r w:rsidR="00291A5E" w:rsidRPr="00F96AFD">
        <w:rPr>
          <w:rFonts w:ascii="Arial" w:hAnsi="Arial" w:cs="Arial"/>
          <w:sz w:val="24"/>
        </w:rPr>
        <w:t>z zagranicą (</w:t>
      </w:r>
      <w:proofErr w:type="spellStart"/>
      <w:r w:rsidR="00291A5E" w:rsidRPr="00F96AFD">
        <w:rPr>
          <w:rFonts w:ascii="Arial" w:hAnsi="Arial" w:cs="Arial"/>
          <w:sz w:val="24"/>
        </w:rPr>
        <w:t>Warżała</w:t>
      </w:r>
      <w:proofErr w:type="spellEnd"/>
      <w:r w:rsidR="00291A5E" w:rsidRPr="00F96AFD">
        <w:rPr>
          <w:rFonts w:ascii="Arial" w:hAnsi="Arial" w:cs="Arial"/>
          <w:sz w:val="24"/>
        </w:rPr>
        <w:t xml:space="preserve"> 2016). </w:t>
      </w:r>
      <w:r w:rsidR="43FF9196" w:rsidRPr="00F96AFD">
        <w:rPr>
          <w:rFonts w:ascii="Arial" w:hAnsi="Arial" w:cs="Arial"/>
          <w:sz w:val="24"/>
        </w:rPr>
        <w:t xml:space="preserve">Wskutek szerokich powiązań gospodarczych województwa wielkopolskiego z gospodarką niemiecką, która obecnie boryka się z problemami gospodarczymi, region ten również </w:t>
      </w:r>
      <w:r w:rsidR="0E1BC617" w:rsidRPr="00F96AFD">
        <w:rPr>
          <w:rFonts w:ascii="Arial" w:hAnsi="Arial" w:cs="Arial"/>
          <w:sz w:val="24"/>
          <w:szCs w:val="24"/>
        </w:rPr>
        <w:t xml:space="preserve">może </w:t>
      </w:r>
      <w:r w:rsidR="43FF9196" w:rsidRPr="00F96AFD">
        <w:rPr>
          <w:rFonts w:ascii="Arial" w:hAnsi="Arial" w:cs="Arial"/>
          <w:sz w:val="24"/>
          <w:szCs w:val="24"/>
        </w:rPr>
        <w:t>doświadcza</w:t>
      </w:r>
      <w:r w:rsidR="53350739" w:rsidRPr="00F96AFD">
        <w:rPr>
          <w:rFonts w:ascii="Arial" w:hAnsi="Arial" w:cs="Arial"/>
          <w:sz w:val="24"/>
          <w:szCs w:val="24"/>
        </w:rPr>
        <w:t>ć</w:t>
      </w:r>
      <w:r w:rsidR="43FF9196" w:rsidRPr="00F96AFD">
        <w:rPr>
          <w:rFonts w:ascii="Arial" w:hAnsi="Arial" w:cs="Arial"/>
          <w:sz w:val="24"/>
        </w:rPr>
        <w:t xml:space="preserve"> skutków tych perturbacji. </w:t>
      </w:r>
      <w:r w:rsidR="79A03D95" w:rsidRPr="00F96AFD">
        <w:rPr>
          <w:rFonts w:ascii="Arial" w:hAnsi="Arial" w:cs="Arial"/>
          <w:sz w:val="24"/>
        </w:rPr>
        <w:t>Polityka protekcjonistyczna na świecie</w:t>
      </w:r>
      <w:r w:rsidR="05BE3163" w:rsidRPr="00F96AFD">
        <w:rPr>
          <w:rFonts w:ascii="Arial" w:hAnsi="Arial" w:cs="Arial"/>
          <w:sz w:val="24"/>
        </w:rPr>
        <w:t xml:space="preserve"> i</w:t>
      </w:r>
      <w:r w:rsidR="79A03D95" w:rsidRPr="00F96AFD">
        <w:rPr>
          <w:rFonts w:ascii="Arial" w:hAnsi="Arial" w:cs="Arial"/>
          <w:sz w:val="24"/>
        </w:rPr>
        <w:t xml:space="preserve"> zatrzymanie tempa transformacji energetycznej spowodowały drastyczną zmianę uwarunkowań funkcjonowania koncernów naszego zachodniego sąsiada, którego najwięksi kooperanci znajdują się w Wielkopolsce. </w:t>
      </w:r>
    </w:p>
    <w:p w14:paraId="11FC6A56" w14:textId="369F8B95" w:rsidR="0062032D" w:rsidRPr="00F96AFD" w:rsidRDefault="2AC7FBD0" w:rsidP="00DD2DE5">
      <w:pPr>
        <w:spacing w:before="240" w:after="240" w:line="360" w:lineRule="auto"/>
        <w:rPr>
          <w:rFonts w:ascii="Arial" w:hAnsi="Arial" w:cs="Arial"/>
          <w:b/>
          <w:sz w:val="24"/>
          <w:szCs w:val="24"/>
        </w:rPr>
      </w:pPr>
      <w:r w:rsidRPr="00F96AFD">
        <w:rPr>
          <w:rFonts w:ascii="Arial" w:hAnsi="Arial" w:cs="Arial"/>
          <w:sz w:val="24"/>
        </w:rPr>
        <w:t>Zmiany koniunkturalne regionu są również determinowane przez szeroko pojęty rozwój społeczno-gospodarczy, gdyż p</w:t>
      </w:r>
      <w:r w:rsidR="00291A5E" w:rsidRPr="00F96AFD">
        <w:rPr>
          <w:rFonts w:ascii="Arial" w:hAnsi="Arial" w:cs="Arial"/>
          <w:sz w:val="24"/>
        </w:rPr>
        <w:t xml:space="preserve">roces kształtowania się obecnego profilu gospodarczego </w:t>
      </w:r>
      <w:r w:rsidR="5E9B6C57" w:rsidRPr="00F96AFD">
        <w:rPr>
          <w:rFonts w:ascii="Arial" w:hAnsi="Arial" w:cs="Arial"/>
          <w:sz w:val="24"/>
        </w:rPr>
        <w:t xml:space="preserve">regionów </w:t>
      </w:r>
      <w:r w:rsidR="00291A5E" w:rsidRPr="00F96AFD">
        <w:rPr>
          <w:rFonts w:ascii="Arial" w:hAnsi="Arial" w:cs="Arial"/>
          <w:sz w:val="24"/>
        </w:rPr>
        <w:t xml:space="preserve">związany jest z transformacją gospodarczą kraju </w:t>
      </w:r>
      <w:r w:rsidR="22E17730" w:rsidRPr="00F96AFD">
        <w:rPr>
          <w:rFonts w:ascii="Arial" w:hAnsi="Arial" w:cs="Arial"/>
          <w:sz w:val="24"/>
        </w:rPr>
        <w:t xml:space="preserve">rozpoczętą </w:t>
      </w:r>
      <w:r w:rsidR="00291A5E" w:rsidRPr="00F96AFD">
        <w:rPr>
          <w:rFonts w:ascii="Arial" w:hAnsi="Arial" w:cs="Arial"/>
          <w:sz w:val="24"/>
        </w:rPr>
        <w:t xml:space="preserve">w latach 90. XX w. </w:t>
      </w:r>
      <w:r w:rsidR="4B68AE7F" w:rsidRPr="00F96AFD">
        <w:rPr>
          <w:rFonts w:ascii="Arial" w:hAnsi="Arial" w:cs="Arial"/>
          <w:sz w:val="24"/>
        </w:rPr>
        <w:t>Polski</w:t>
      </w:r>
      <w:r w:rsidR="00291A5E" w:rsidRPr="00F96AFD">
        <w:rPr>
          <w:rFonts w:ascii="Arial" w:hAnsi="Arial" w:cs="Arial"/>
          <w:sz w:val="24"/>
        </w:rPr>
        <w:t xml:space="preserve">e </w:t>
      </w:r>
      <w:r w:rsidR="4B68AE7F" w:rsidRPr="00F96AFD">
        <w:rPr>
          <w:rFonts w:ascii="Arial" w:hAnsi="Arial" w:cs="Arial"/>
          <w:sz w:val="24"/>
        </w:rPr>
        <w:t xml:space="preserve">regiony, w tym Wielkopolska, </w:t>
      </w:r>
      <w:r w:rsidR="00291A5E" w:rsidRPr="00F96AFD">
        <w:rPr>
          <w:rFonts w:ascii="Arial" w:hAnsi="Arial" w:cs="Arial"/>
          <w:sz w:val="24"/>
        </w:rPr>
        <w:t>po akcesji do UE zaczęły w znacznym stopniu realizować własną politykę rozwoju regionalnego.</w:t>
      </w:r>
      <w:r w:rsidR="3995AAEA" w:rsidRPr="00F96AFD">
        <w:rPr>
          <w:rFonts w:ascii="Arial" w:hAnsi="Arial" w:cs="Arial"/>
          <w:sz w:val="24"/>
        </w:rPr>
        <w:t xml:space="preserve"> Obecnie władze, reprezentowane przez Marszałka </w:t>
      </w:r>
      <w:r w:rsidR="00716DE6" w:rsidRPr="00F96AFD">
        <w:rPr>
          <w:rFonts w:ascii="Arial" w:hAnsi="Arial" w:cs="Arial"/>
          <w:sz w:val="24"/>
        </w:rPr>
        <w:t>W</w:t>
      </w:r>
      <w:r w:rsidR="3995AAEA" w:rsidRPr="00F96AFD">
        <w:rPr>
          <w:rFonts w:ascii="Arial" w:hAnsi="Arial" w:cs="Arial"/>
          <w:sz w:val="24"/>
        </w:rPr>
        <w:t>ojewództwa Wielkopolskiego</w:t>
      </w:r>
      <w:r w:rsidR="5A797CFF" w:rsidRPr="00F96AFD">
        <w:rPr>
          <w:rFonts w:ascii="Arial" w:hAnsi="Arial" w:cs="Arial"/>
          <w:sz w:val="24"/>
        </w:rPr>
        <w:t>,</w:t>
      </w:r>
      <w:r w:rsidR="3995AAEA" w:rsidRPr="00F96AFD">
        <w:rPr>
          <w:rFonts w:ascii="Arial" w:hAnsi="Arial" w:cs="Arial"/>
          <w:sz w:val="24"/>
        </w:rPr>
        <w:t xml:space="preserve"> </w:t>
      </w:r>
      <w:r w:rsidR="3995AAEA" w:rsidRPr="00F96AFD">
        <w:rPr>
          <w:rFonts w:ascii="Arial" w:hAnsi="Arial" w:cs="Arial"/>
          <w:sz w:val="24"/>
        </w:rPr>
        <w:lastRenderedPageBreak/>
        <w:t xml:space="preserve">są odpowiedzialne za realizację </w:t>
      </w:r>
      <w:r w:rsidR="712A63A5" w:rsidRPr="00F96AFD">
        <w:rPr>
          <w:rFonts w:ascii="Arial" w:hAnsi="Arial" w:cs="Arial"/>
          <w:iCs/>
          <w:sz w:val="24"/>
          <w:szCs w:val="24"/>
        </w:rPr>
        <w:t>Strategii Rozwoju</w:t>
      </w:r>
      <w:r w:rsidR="007460E8" w:rsidRPr="00F96AFD">
        <w:rPr>
          <w:rFonts w:ascii="Arial" w:hAnsi="Arial" w:cs="Arial"/>
          <w:iCs/>
          <w:sz w:val="24"/>
          <w:szCs w:val="24"/>
        </w:rPr>
        <w:t xml:space="preserve"> Województwa Wielkopolskiego </w:t>
      </w:r>
      <w:r w:rsidR="712A63A5" w:rsidRPr="00F96AFD">
        <w:rPr>
          <w:rFonts w:ascii="Arial" w:hAnsi="Arial" w:cs="Arial"/>
          <w:sz w:val="24"/>
          <w:szCs w:val="24"/>
        </w:rPr>
        <w:t>do 2030</w:t>
      </w:r>
      <w:r w:rsidR="00D00CA2" w:rsidRPr="00F96AFD">
        <w:rPr>
          <w:rFonts w:ascii="Arial" w:hAnsi="Arial" w:cs="Arial"/>
          <w:sz w:val="24"/>
          <w:szCs w:val="24"/>
        </w:rPr>
        <w:t xml:space="preserve"> roku</w:t>
      </w:r>
      <w:r w:rsidR="712A63A5" w:rsidRPr="00F96AFD">
        <w:rPr>
          <w:rFonts w:ascii="Arial" w:hAnsi="Arial" w:cs="Arial"/>
          <w:sz w:val="24"/>
          <w:szCs w:val="24"/>
        </w:rPr>
        <w:t xml:space="preserve"> przyjętą </w:t>
      </w:r>
      <w:r w:rsidR="1935CE31" w:rsidRPr="00F96AFD">
        <w:rPr>
          <w:rFonts w:ascii="Arial" w:eastAsia="Aptos" w:hAnsi="Arial" w:cs="Arial"/>
          <w:sz w:val="24"/>
          <w:szCs w:val="24"/>
        </w:rPr>
        <w:t>uchwałą nr XVI/287/20 z dn. 27 stycznia 2020 r</w:t>
      </w:r>
      <w:r w:rsidR="00D00CA2" w:rsidRPr="00F96AFD">
        <w:rPr>
          <w:rFonts w:ascii="Arial" w:eastAsia="Aptos" w:hAnsi="Arial" w:cs="Arial"/>
          <w:sz w:val="24"/>
          <w:szCs w:val="24"/>
        </w:rPr>
        <w:t>oku</w:t>
      </w:r>
      <w:r w:rsidR="3995AAEA" w:rsidRPr="00F96AFD">
        <w:rPr>
          <w:rFonts w:ascii="Arial" w:hAnsi="Arial" w:cs="Arial"/>
          <w:sz w:val="24"/>
          <w:szCs w:val="24"/>
        </w:rPr>
        <w:t>.</w:t>
      </w:r>
      <w:r w:rsidR="65CB2100" w:rsidRPr="00F96AFD">
        <w:rPr>
          <w:rFonts w:ascii="Arial" w:hAnsi="Arial" w:cs="Arial"/>
          <w:sz w:val="24"/>
          <w:szCs w:val="24"/>
        </w:rPr>
        <w:t xml:space="preserve"> Wskazuje si</w:t>
      </w:r>
      <w:r w:rsidR="4CF7457B" w:rsidRPr="00F96AFD">
        <w:rPr>
          <w:rFonts w:ascii="Arial" w:hAnsi="Arial" w:cs="Arial"/>
          <w:sz w:val="24"/>
          <w:szCs w:val="24"/>
        </w:rPr>
        <w:t>ę</w:t>
      </w:r>
      <w:r w:rsidR="65CB2100" w:rsidRPr="00F96AFD">
        <w:rPr>
          <w:rFonts w:ascii="Arial" w:hAnsi="Arial" w:cs="Arial"/>
          <w:sz w:val="24"/>
          <w:szCs w:val="24"/>
        </w:rPr>
        <w:t xml:space="preserve"> w niej </w:t>
      </w:r>
      <w:r w:rsidR="65CB2100" w:rsidRPr="00F96AFD">
        <w:rPr>
          <w:rFonts w:ascii="Arial" w:eastAsia="Aptos" w:hAnsi="Arial" w:cs="Arial"/>
          <w:sz w:val="24"/>
          <w:szCs w:val="24"/>
        </w:rPr>
        <w:t>nowy model rozwoju regionalnego, zwany modelem funkcjonalnym, który ma przyczyn</w:t>
      </w:r>
      <w:r w:rsidR="53536D50" w:rsidRPr="00F96AFD">
        <w:rPr>
          <w:rFonts w:ascii="Arial" w:eastAsia="Aptos" w:hAnsi="Arial" w:cs="Arial"/>
          <w:sz w:val="24"/>
          <w:szCs w:val="24"/>
        </w:rPr>
        <w:t>ić się do zrównoważonego rozwoju</w:t>
      </w:r>
      <w:r w:rsidR="6811FC82" w:rsidRPr="00F96AFD">
        <w:rPr>
          <w:rFonts w:ascii="Arial" w:eastAsia="Aptos" w:hAnsi="Arial" w:cs="Arial"/>
          <w:sz w:val="24"/>
          <w:szCs w:val="24"/>
        </w:rPr>
        <w:t xml:space="preserve"> w ujęciu społecznym, gospodarczym i terytorialnym </w:t>
      </w:r>
      <w:r w:rsidR="0F8AD67F" w:rsidRPr="00F96AFD">
        <w:rPr>
          <w:rFonts w:ascii="Arial" w:eastAsia="Aptos" w:hAnsi="Arial" w:cs="Arial"/>
          <w:sz w:val="24"/>
          <w:szCs w:val="24"/>
        </w:rPr>
        <w:t xml:space="preserve">z </w:t>
      </w:r>
      <w:r w:rsidR="6811FC82" w:rsidRPr="00F96AFD">
        <w:rPr>
          <w:rFonts w:ascii="Arial" w:eastAsia="Aptos" w:hAnsi="Arial" w:cs="Arial"/>
          <w:sz w:val="24"/>
          <w:szCs w:val="24"/>
        </w:rPr>
        <w:t>efektywnie wykorzyst</w:t>
      </w:r>
      <w:r w:rsidR="2FD9FDEE" w:rsidRPr="00F96AFD">
        <w:rPr>
          <w:rFonts w:ascii="Arial" w:eastAsia="Aptos" w:hAnsi="Arial" w:cs="Arial"/>
          <w:sz w:val="24"/>
          <w:szCs w:val="24"/>
        </w:rPr>
        <w:t>anymi</w:t>
      </w:r>
      <w:r w:rsidR="6811FC82" w:rsidRPr="00F96AFD">
        <w:rPr>
          <w:rFonts w:ascii="Arial" w:eastAsia="Aptos" w:hAnsi="Arial" w:cs="Arial"/>
          <w:sz w:val="24"/>
          <w:szCs w:val="24"/>
        </w:rPr>
        <w:t xml:space="preserve"> miejscow</w:t>
      </w:r>
      <w:r w:rsidR="4EB0FA9E" w:rsidRPr="00F96AFD">
        <w:rPr>
          <w:rFonts w:ascii="Arial" w:eastAsia="Aptos" w:hAnsi="Arial" w:cs="Arial"/>
          <w:sz w:val="24"/>
          <w:szCs w:val="24"/>
        </w:rPr>
        <w:t>ymi</w:t>
      </w:r>
      <w:r w:rsidR="6811FC82" w:rsidRPr="00F96AFD">
        <w:rPr>
          <w:rFonts w:ascii="Arial" w:eastAsia="Aptos" w:hAnsi="Arial" w:cs="Arial"/>
          <w:sz w:val="24"/>
          <w:szCs w:val="24"/>
        </w:rPr>
        <w:t xml:space="preserve"> zasob</w:t>
      </w:r>
      <w:r w:rsidR="3B781AA0" w:rsidRPr="00F96AFD">
        <w:rPr>
          <w:rFonts w:ascii="Arial" w:eastAsia="Aptos" w:hAnsi="Arial" w:cs="Arial"/>
          <w:sz w:val="24"/>
          <w:szCs w:val="24"/>
        </w:rPr>
        <w:t>ami</w:t>
      </w:r>
      <w:r w:rsidR="6811FC82" w:rsidRPr="00F96AFD">
        <w:rPr>
          <w:rFonts w:ascii="Arial" w:eastAsia="Aptos" w:hAnsi="Arial" w:cs="Arial"/>
          <w:sz w:val="24"/>
          <w:szCs w:val="24"/>
        </w:rPr>
        <w:t xml:space="preserve"> i</w:t>
      </w:r>
      <w:r w:rsidR="009708A7" w:rsidRPr="00F96AFD">
        <w:rPr>
          <w:rFonts w:ascii="Arial" w:eastAsia="Aptos" w:hAnsi="Arial" w:cs="Arial"/>
          <w:sz w:val="24"/>
          <w:szCs w:val="24"/>
        </w:rPr>
        <w:t> </w:t>
      </w:r>
      <w:r w:rsidR="6811FC82" w:rsidRPr="00F96AFD">
        <w:rPr>
          <w:rFonts w:ascii="Arial" w:eastAsia="Aptos" w:hAnsi="Arial" w:cs="Arial"/>
          <w:sz w:val="24"/>
          <w:szCs w:val="24"/>
        </w:rPr>
        <w:t>potencjał</w:t>
      </w:r>
      <w:r w:rsidR="3F112718" w:rsidRPr="00F96AFD">
        <w:rPr>
          <w:rFonts w:ascii="Arial" w:eastAsia="Aptos" w:hAnsi="Arial" w:cs="Arial"/>
          <w:sz w:val="24"/>
          <w:szCs w:val="24"/>
        </w:rPr>
        <w:t>em</w:t>
      </w:r>
      <w:r w:rsidR="6811FC82" w:rsidRPr="00F96AFD">
        <w:rPr>
          <w:rFonts w:ascii="Arial" w:eastAsia="Aptos" w:hAnsi="Arial" w:cs="Arial"/>
          <w:sz w:val="24"/>
          <w:szCs w:val="24"/>
        </w:rPr>
        <w:t xml:space="preserve"> wszystkich obszarów województwa</w:t>
      </w:r>
      <w:r w:rsidR="0BCC6C7A" w:rsidRPr="00F96AFD">
        <w:rPr>
          <w:rFonts w:ascii="Arial" w:eastAsia="Aptos" w:hAnsi="Arial" w:cs="Arial"/>
          <w:sz w:val="24"/>
          <w:szCs w:val="24"/>
        </w:rPr>
        <w:t xml:space="preserve"> (www.umww.pl)</w:t>
      </w:r>
      <w:r w:rsidR="6811FC82" w:rsidRPr="00F96AFD">
        <w:rPr>
          <w:rFonts w:ascii="Arial" w:eastAsia="Aptos" w:hAnsi="Arial" w:cs="Arial"/>
          <w:sz w:val="24"/>
          <w:szCs w:val="24"/>
        </w:rPr>
        <w:t>.</w:t>
      </w:r>
      <w:r w:rsidR="0E17977D" w:rsidRPr="00F96AFD">
        <w:rPr>
          <w:rFonts w:ascii="Arial" w:eastAsia="Aptos" w:hAnsi="Arial" w:cs="Arial"/>
          <w:sz w:val="24"/>
          <w:szCs w:val="24"/>
        </w:rPr>
        <w:t xml:space="preserve"> Do rozw</w:t>
      </w:r>
      <w:r w:rsidR="4C7456E7" w:rsidRPr="00F96AFD">
        <w:rPr>
          <w:rFonts w:ascii="Arial" w:eastAsia="Aptos" w:hAnsi="Arial" w:cs="Arial"/>
          <w:sz w:val="24"/>
          <w:szCs w:val="24"/>
        </w:rPr>
        <w:t>o</w:t>
      </w:r>
      <w:r w:rsidR="0E17977D" w:rsidRPr="00F96AFD">
        <w:rPr>
          <w:rFonts w:ascii="Arial" w:eastAsia="Aptos" w:hAnsi="Arial" w:cs="Arial"/>
          <w:sz w:val="24"/>
          <w:szCs w:val="24"/>
        </w:rPr>
        <w:t xml:space="preserve">ju regionalnej gospodarki Wielkopolski kluczowe jest podnoszenie jej specjalizacji, czego wyrazem są </w:t>
      </w:r>
      <w:r w:rsidR="16012C1A" w:rsidRPr="00F96AFD">
        <w:rPr>
          <w:rFonts w:ascii="Arial" w:eastAsia="Aptos" w:hAnsi="Arial" w:cs="Arial"/>
          <w:sz w:val="24"/>
          <w:szCs w:val="24"/>
        </w:rPr>
        <w:t>R</w:t>
      </w:r>
      <w:r w:rsidR="0E17977D" w:rsidRPr="00F96AFD">
        <w:rPr>
          <w:rFonts w:ascii="Arial" w:eastAsia="Aptos" w:hAnsi="Arial" w:cs="Arial"/>
          <w:sz w:val="24"/>
          <w:szCs w:val="24"/>
        </w:rPr>
        <w:t>egionalne</w:t>
      </w:r>
      <w:r w:rsidR="3995AAEA" w:rsidRPr="00F96AFD">
        <w:rPr>
          <w:rFonts w:ascii="Arial" w:hAnsi="Arial" w:cs="Arial"/>
          <w:sz w:val="24"/>
          <w:szCs w:val="24"/>
        </w:rPr>
        <w:t xml:space="preserve"> </w:t>
      </w:r>
      <w:r w:rsidR="666B8C46" w:rsidRPr="00F96AFD">
        <w:rPr>
          <w:rFonts w:ascii="Arial" w:hAnsi="Arial" w:cs="Arial"/>
          <w:sz w:val="24"/>
          <w:szCs w:val="24"/>
        </w:rPr>
        <w:t>I</w:t>
      </w:r>
      <w:r w:rsidR="3995AAEA" w:rsidRPr="00F96AFD">
        <w:rPr>
          <w:rFonts w:ascii="Arial" w:hAnsi="Arial" w:cs="Arial"/>
          <w:sz w:val="24"/>
          <w:szCs w:val="24"/>
        </w:rPr>
        <w:t>nteligentn</w:t>
      </w:r>
      <w:r w:rsidR="4182EA08" w:rsidRPr="00F96AFD">
        <w:rPr>
          <w:rFonts w:ascii="Arial" w:hAnsi="Arial" w:cs="Arial"/>
          <w:sz w:val="24"/>
          <w:szCs w:val="24"/>
        </w:rPr>
        <w:t>e</w:t>
      </w:r>
      <w:r w:rsidR="3995AAEA" w:rsidRPr="00F96AFD">
        <w:rPr>
          <w:rFonts w:ascii="Arial" w:hAnsi="Arial" w:cs="Arial"/>
          <w:sz w:val="24"/>
          <w:szCs w:val="24"/>
        </w:rPr>
        <w:t xml:space="preserve"> </w:t>
      </w:r>
      <w:r w:rsidR="16EC1170" w:rsidRPr="00F96AFD">
        <w:rPr>
          <w:rFonts w:ascii="Arial" w:hAnsi="Arial" w:cs="Arial"/>
          <w:sz w:val="24"/>
          <w:szCs w:val="24"/>
        </w:rPr>
        <w:t>S</w:t>
      </w:r>
      <w:r w:rsidR="3995AAEA" w:rsidRPr="00F96AFD">
        <w:rPr>
          <w:rFonts w:ascii="Arial" w:hAnsi="Arial" w:cs="Arial"/>
          <w:sz w:val="24"/>
          <w:szCs w:val="24"/>
        </w:rPr>
        <w:t>pecjalizacj</w:t>
      </w:r>
      <w:r w:rsidR="0E6EB2F2" w:rsidRPr="00F96AFD">
        <w:rPr>
          <w:rFonts w:ascii="Arial" w:hAnsi="Arial" w:cs="Arial"/>
          <w:sz w:val="24"/>
          <w:szCs w:val="24"/>
        </w:rPr>
        <w:t>e</w:t>
      </w:r>
      <w:r w:rsidR="365E839C" w:rsidRPr="00F96AFD">
        <w:rPr>
          <w:rFonts w:ascii="Arial" w:hAnsi="Arial" w:cs="Arial"/>
          <w:sz w:val="24"/>
          <w:szCs w:val="24"/>
        </w:rPr>
        <w:t xml:space="preserve"> (IS)</w:t>
      </w:r>
      <w:r w:rsidR="3995AAEA" w:rsidRPr="00F96AFD">
        <w:rPr>
          <w:rFonts w:ascii="Arial" w:hAnsi="Arial" w:cs="Arial"/>
          <w:sz w:val="24"/>
          <w:szCs w:val="24"/>
        </w:rPr>
        <w:t xml:space="preserve">. </w:t>
      </w:r>
      <w:r w:rsidR="080F7825" w:rsidRPr="00F96AFD">
        <w:rPr>
          <w:rFonts w:ascii="Arial" w:eastAsia="Times New Roman" w:hAnsi="Arial" w:cs="Arial"/>
          <w:sz w:val="24"/>
          <w:szCs w:val="24"/>
        </w:rPr>
        <w:t>Obszary inteligentnych specjalizacji</w:t>
      </w:r>
      <w:r w:rsidR="38822E98" w:rsidRPr="00F96AFD">
        <w:rPr>
          <w:rFonts w:ascii="Arial" w:eastAsia="Times New Roman" w:hAnsi="Arial" w:cs="Arial"/>
          <w:sz w:val="24"/>
          <w:szCs w:val="24"/>
        </w:rPr>
        <w:t xml:space="preserve"> to dziedziny, w których dany region może przodować, powstał</w:t>
      </w:r>
      <w:r w:rsidR="7A6380C4" w:rsidRPr="00F96AFD">
        <w:rPr>
          <w:rFonts w:ascii="Arial" w:eastAsia="Times New Roman" w:hAnsi="Arial" w:cs="Arial"/>
          <w:sz w:val="24"/>
          <w:szCs w:val="24"/>
        </w:rPr>
        <w:t>e</w:t>
      </w:r>
      <w:r w:rsidR="38822E98" w:rsidRPr="00F96AFD">
        <w:rPr>
          <w:rFonts w:ascii="Arial" w:eastAsia="Times New Roman" w:hAnsi="Arial" w:cs="Arial"/>
          <w:sz w:val="24"/>
          <w:szCs w:val="24"/>
        </w:rPr>
        <w:t xml:space="preserve"> w wyniku integracji wiedzy o nauce, technologii, inżynierii, rozwoju rynku i potrzebach biznesowych. IS koncentruje zasoby i</w:t>
      </w:r>
      <w:r w:rsidR="006C3D00" w:rsidRPr="00F96AFD">
        <w:rPr>
          <w:rFonts w:ascii="Arial" w:eastAsia="Times New Roman" w:hAnsi="Arial" w:cs="Arial"/>
          <w:sz w:val="24"/>
          <w:szCs w:val="24"/>
        </w:rPr>
        <w:t> </w:t>
      </w:r>
      <w:r w:rsidR="38822E98" w:rsidRPr="00F96AFD">
        <w:rPr>
          <w:rFonts w:ascii="Arial" w:eastAsia="Times New Roman" w:hAnsi="Arial" w:cs="Arial"/>
          <w:sz w:val="24"/>
          <w:szCs w:val="24"/>
        </w:rPr>
        <w:t>skupia wysiłki na niewielkiej liczbie wyselekcjonowanych dziedzin o największym potencjale do innowacji</w:t>
      </w:r>
      <w:r w:rsidR="014DFDA9" w:rsidRPr="00F96AFD">
        <w:rPr>
          <w:rFonts w:ascii="Arial" w:eastAsia="Times New Roman" w:hAnsi="Arial" w:cs="Arial"/>
          <w:sz w:val="24"/>
          <w:szCs w:val="24"/>
        </w:rPr>
        <w:t>.</w:t>
      </w:r>
      <w:r w:rsidR="7FAEBFB2" w:rsidRPr="00F96AFD">
        <w:rPr>
          <w:rFonts w:ascii="Arial" w:eastAsia="Times New Roman" w:hAnsi="Arial" w:cs="Arial"/>
          <w:sz w:val="24"/>
          <w:szCs w:val="24"/>
        </w:rPr>
        <w:t xml:space="preserve"> </w:t>
      </w:r>
      <w:r w:rsidR="014DFDA9" w:rsidRPr="00F96AFD">
        <w:rPr>
          <w:rFonts w:ascii="Arial" w:eastAsia="Times New Roman" w:hAnsi="Arial" w:cs="Arial"/>
          <w:sz w:val="24"/>
          <w:szCs w:val="24"/>
        </w:rPr>
        <w:t xml:space="preserve">Identyfikacja i opis IS dla województwa wielkopolskiego umiejscowione </w:t>
      </w:r>
      <w:r w:rsidR="27A3B5D1" w:rsidRPr="00F96AFD">
        <w:rPr>
          <w:rFonts w:ascii="Arial" w:eastAsia="Times New Roman" w:hAnsi="Arial" w:cs="Arial"/>
          <w:sz w:val="24"/>
          <w:szCs w:val="24"/>
        </w:rPr>
        <w:t xml:space="preserve">są </w:t>
      </w:r>
      <w:r w:rsidR="014DFDA9" w:rsidRPr="00F96AFD">
        <w:rPr>
          <w:rFonts w:ascii="Arial" w:eastAsia="Times New Roman" w:hAnsi="Arial" w:cs="Arial"/>
          <w:sz w:val="24"/>
          <w:szCs w:val="24"/>
        </w:rPr>
        <w:t xml:space="preserve">w </w:t>
      </w:r>
      <w:r w:rsidR="5DFD90B6" w:rsidRPr="00F96AFD">
        <w:rPr>
          <w:rFonts w:ascii="Arial" w:eastAsia="Times New Roman" w:hAnsi="Arial" w:cs="Arial"/>
          <w:iCs/>
          <w:sz w:val="24"/>
          <w:szCs w:val="24"/>
        </w:rPr>
        <w:t>Regionalnej Strategii Innowacji dla Wielkopolski 2030</w:t>
      </w:r>
      <w:r w:rsidR="62E734DE" w:rsidRPr="00F96AFD">
        <w:rPr>
          <w:rFonts w:ascii="Arial" w:eastAsia="Times New Roman" w:hAnsi="Arial" w:cs="Arial"/>
          <w:iCs/>
          <w:sz w:val="24"/>
          <w:szCs w:val="24"/>
        </w:rPr>
        <w:t xml:space="preserve">, </w:t>
      </w:r>
      <w:r w:rsidR="62E734DE" w:rsidRPr="00F96AFD">
        <w:rPr>
          <w:rFonts w:ascii="Arial" w:eastAsia="Times New Roman" w:hAnsi="Arial" w:cs="Arial"/>
          <w:sz w:val="24"/>
          <w:szCs w:val="24"/>
        </w:rPr>
        <w:t>stanowiącej dokument strategiczny określający wielkopolską politykę innowacyjną, rozumianą jako zespół działań różnych podmiotów regionalnego systemu innowacji, które prowadzą do podniesienia konkurencyjności i innowacyjności regionu.</w:t>
      </w:r>
      <w:r w:rsidR="5DFD90B6" w:rsidRPr="00F96AFD">
        <w:rPr>
          <w:rFonts w:ascii="Arial" w:eastAsia="Times New Roman" w:hAnsi="Arial" w:cs="Arial"/>
          <w:sz w:val="24"/>
          <w:szCs w:val="24"/>
        </w:rPr>
        <w:t xml:space="preserve"> </w:t>
      </w:r>
      <w:r w:rsidR="5468C136" w:rsidRPr="00F96AFD">
        <w:rPr>
          <w:rFonts w:ascii="Arial" w:eastAsia="Times New Roman" w:hAnsi="Arial" w:cs="Arial"/>
          <w:sz w:val="24"/>
          <w:szCs w:val="24"/>
        </w:rPr>
        <w:t>Inteligentne Specjalizacje dla Wielkopolski to</w:t>
      </w:r>
      <w:r w:rsidR="3995AAEA" w:rsidRPr="00F96AFD">
        <w:rPr>
          <w:rFonts w:ascii="Arial" w:eastAsia="Times New Roman" w:hAnsi="Arial" w:cs="Arial"/>
          <w:iCs/>
          <w:sz w:val="24"/>
          <w:szCs w:val="24"/>
        </w:rPr>
        <w:t xml:space="preserve">: </w:t>
      </w:r>
      <w:r w:rsidR="3995AAEA" w:rsidRPr="00F96AFD">
        <w:rPr>
          <w:rFonts w:ascii="Arial" w:hAnsi="Arial" w:cs="Arial"/>
          <w:b/>
          <w:sz w:val="24"/>
        </w:rPr>
        <w:t>Biosurowce i żywność dla świadomych konsumentów</w:t>
      </w:r>
      <w:r w:rsidR="1CA9446F" w:rsidRPr="00F96AFD">
        <w:rPr>
          <w:rFonts w:ascii="Arial" w:hAnsi="Arial" w:cs="Arial"/>
          <w:b/>
          <w:sz w:val="24"/>
        </w:rPr>
        <w:t>,</w:t>
      </w:r>
      <w:r w:rsidR="3995AAEA" w:rsidRPr="00F96AFD">
        <w:rPr>
          <w:rFonts w:ascii="Arial" w:hAnsi="Arial" w:cs="Arial"/>
          <w:b/>
          <w:sz w:val="24"/>
        </w:rPr>
        <w:t xml:space="preserve"> Wnętrza przyszłości</w:t>
      </w:r>
      <w:r w:rsidR="11378566" w:rsidRPr="00F96AFD">
        <w:rPr>
          <w:rFonts w:ascii="Arial" w:hAnsi="Arial" w:cs="Arial"/>
          <w:b/>
          <w:sz w:val="24"/>
        </w:rPr>
        <w:t>,</w:t>
      </w:r>
      <w:r w:rsidR="3995AAEA" w:rsidRPr="00F96AFD">
        <w:rPr>
          <w:rFonts w:ascii="Arial" w:hAnsi="Arial" w:cs="Arial"/>
          <w:b/>
          <w:sz w:val="24"/>
        </w:rPr>
        <w:t xml:space="preserve"> Przemysł jutra</w:t>
      </w:r>
      <w:r w:rsidR="705DC81D" w:rsidRPr="00F96AFD">
        <w:rPr>
          <w:rFonts w:ascii="Arial" w:hAnsi="Arial" w:cs="Arial"/>
          <w:b/>
          <w:sz w:val="24"/>
        </w:rPr>
        <w:t>,</w:t>
      </w:r>
      <w:r w:rsidR="3995AAEA" w:rsidRPr="00F96AFD">
        <w:rPr>
          <w:rFonts w:ascii="Arial" w:hAnsi="Arial" w:cs="Arial"/>
          <w:b/>
          <w:sz w:val="24"/>
        </w:rPr>
        <w:t xml:space="preserve"> Wyspecjalizowane procesy logistyczne</w:t>
      </w:r>
      <w:r w:rsidR="78213E9A" w:rsidRPr="00F96AFD">
        <w:rPr>
          <w:rFonts w:ascii="Arial" w:hAnsi="Arial" w:cs="Arial"/>
          <w:b/>
          <w:sz w:val="24"/>
        </w:rPr>
        <w:t>,</w:t>
      </w:r>
      <w:r w:rsidR="009D6D40" w:rsidRPr="00F96AFD">
        <w:rPr>
          <w:rFonts w:ascii="Arial" w:hAnsi="Arial" w:cs="Arial"/>
          <w:b/>
          <w:sz w:val="24"/>
        </w:rPr>
        <w:t xml:space="preserve"> </w:t>
      </w:r>
      <w:r w:rsidR="3995AAEA" w:rsidRPr="00F96AFD">
        <w:rPr>
          <w:rFonts w:ascii="Arial" w:hAnsi="Arial" w:cs="Arial"/>
          <w:b/>
          <w:sz w:val="24"/>
        </w:rPr>
        <w:t>Rozwój oparty na ICT</w:t>
      </w:r>
      <w:r w:rsidR="4277E6B0" w:rsidRPr="00F96AFD">
        <w:rPr>
          <w:rFonts w:ascii="Arial" w:hAnsi="Arial" w:cs="Arial"/>
          <w:b/>
          <w:sz w:val="24"/>
        </w:rPr>
        <w:t xml:space="preserve"> </w:t>
      </w:r>
      <w:r w:rsidR="4277E6B0" w:rsidRPr="00F96AFD">
        <w:rPr>
          <w:rFonts w:ascii="Arial" w:hAnsi="Arial" w:cs="Arial"/>
          <w:b/>
          <w:sz w:val="24"/>
          <w:szCs w:val="24"/>
        </w:rPr>
        <w:t xml:space="preserve">oraz </w:t>
      </w:r>
      <w:r w:rsidR="3995AAEA" w:rsidRPr="00F96AFD">
        <w:rPr>
          <w:rFonts w:ascii="Arial" w:hAnsi="Arial" w:cs="Arial"/>
          <w:b/>
          <w:sz w:val="24"/>
        </w:rPr>
        <w:t>Nowoczesne technologie medyczne.</w:t>
      </w:r>
    </w:p>
    <w:p w14:paraId="2B4410E6" w14:textId="5BC0F233" w:rsidR="1E06B991" w:rsidRPr="00F96AFD" w:rsidRDefault="3995AAEA" w:rsidP="00DD2DE5">
      <w:pPr>
        <w:spacing w:before="240" w:after="240" w:line="360" w:lineRule="auto"/>
        <w:rPr>
          <w:rFonts w:ascii="Arial" w:hAnsi="Arial" w:cs="Arial"/>
          <w:sz w:val="24"/>
        </w:rPr>
      </w:pPr>
      <w:r w:rsidRPr="00F96AFD">
        <w:rPr>
          <w:rFonts w:ascii="Arial" w:hAnsi="Arial" w:cs="Arial"/>
          <w:sz w:val="24"/>
        </w:rPr>
        <w:t>Generalnie wymienione obszary aktywności mają charakter długoterminowy i</w:t>
      </w:r>
      <w:r w:rsidR="000A256A" w:rsidRPr="00F96AFD">
        <w:rPr>
          <w:rFonts w:ascii="Arial" w:hAnsi="Arial" w:cs="Arial"/>
          <w:sz w:val="24"/>
          <w:szCs w:val="24"/>
        </w:rPr>
        <w:t> </w:t>
      </w:r>
      <w:r w:rsidRPr="00F96AFD">
        <w:rPr>
          <w:rFonts w:ascii="Arial" w:hAnsi="Arial" w:cs="Arial"/>
          <w:sz w:val="24"/>
        </w:rPr>
        <w:t xml:space="preserve">strategiczny. Ważnym aspektem z perspektywy </w:t>
      </w:r>
      <w:r w:rsidR="5EE53EB9" w:rsidRPr="00F96AFD">
        <w:rPr>
          <w:rFonts w:ascii="Arial" w:hAnsi="Arial" w:cs="Arial"/>
          <w:sz w:val="24"/>
        </w:rPr>
        <w:t>tematyki niniejszego opracowania</w:t>
      </w:r>
      <w:r w:rsidRPr="00F96AFD">
        <w:rPr>
          <w:rFonts w:ascii="Arial" w:hAnsi="Arial" w:cs="Arial"/>
          <w:sz w:val="24"/>
        </w:rPr>
        <w:t xml:space="preserve"> jest jednak wskazanie, które RIS są najsilniej związane ze zmianami koniunktury gospodarczej regionu wielkopolskiego. Na podstawie danych statystycznych służących do monitorowania Regionalnych Inteligentnych Specjalizacji, możliwa jest identyfikacja pewnych wzorców cyklicznych w tych kategoriach, co świadczy o wrażliwości na wahania aktywności gospodarczej w województwie.</w:t>
      </w:r>
    </w:p>
    <w:p w14:paraId="21A7ED0B" w14:textId="5F06B4AC" w:rsidR="00C77EE2" w:rsidRPr="00F96AFD" w:rsidRDefault="7E96DE88" w:rsidP="0030749C">
      <w:pPr>
        <w:spacing w:before="240" w:after="240" w:line="360" w:lineRule="auto"/>
        <w:rPr>
          <w:rFonts w:ascii="Arial" w:hAnsi="Arial" w:cs="Arial"/>
          <w:sz w:val="24"/>
        </w:rPr>
      </w:pPr>
      <w:r w:rsidRPr="00F96AFD">
        <w:rPr>
          <w:rFonts w:ascii="Arial" w:hAnsi="Arial" w:cs="Arial"/>
          <w:sz w:val="24"/>
        </w:rPr>
        <w:t>W raporcie</w:t>
      </w:r>
      <w:r w:rsidR="4AC54EE1" w:rsidRPr="00F96AFD">
        <w:rPr>
          <w:rFonts w:ascii="Arial" w:hAnsi="Arial" w:cs="Arial"/>
          <w:sz w:val="24"/>
        </w:rPr>
        <w:t xml:space="preserve"> </w:t>
      </w:r>
      <w:r w:rsidR="1F995DDF" w:rsidRPr="00F96AFD">
        <w:rPr>
          <w:rFonts w:ascii="Arial" w:hAnsi="Arial" w:cs="Arial"/>
          <w:sz w:val="24"/>
        </w:rPr>
        <w:t>s</w:t>
      </w:r>
      <w:r w:rsidR="7033C4B1" w:rsidRPr="00F96AFD">
        <w:rPr>
          <w:rFonts w:ascii="Arial" w:hAnsi="Arial" w:cs="Arial"/>
          <w:sz w:val="24"/>
        </w:rPr>
        <w:t xml:space="preserve">formułowano trzy równorzędne </w:t>
      </w:r>
      <w:r w:rsidR="7033C4B1" w:rsidRPr="00F96AFD">
        <w:rPr>
          <w:rFonts w:ascii="Arial" w:hAnsi="Arial" w:cs="Arial"/>
          <w:b/>
          <w:sz w:val="24"/>
        </w:rPr>
        <w:t>cele</w:t>
      </w:r>
      <w:r w:rsidR="3A6B2DBB" w:rsidRPr="00F96AFD">
        <w:rPr>
          <w:rFonts w:ascii="Arial" w:hAnsi="Arial" w:cs="Arial"/>
          <w:b/>
          <w:sz w:val="24"/>
        </w:rPr>
        <w:t xml:space="preserve"> </w:t>
      </w:r>
      <w:r w:rsidR="52A3CC3F" w:rsidRPr="00F96AFD">
        <w:rPr>
          <w:rFonts w:ascii="Arial" w:hAnsi="Arial" w:cs="Arial"/>
          <w:b/>
          <w:sz w:val="24"/>
        </w:rPr>
        <w:t>badawcz</w:t>
      </w:r>
      <w:r w:rsidR="3A6B2DBB" w:rsidRPr="00F96AFD">
        <w:rPr>
          <w:rFonts w:ascii="Arial" w:hAnsi="Arial" w:cs="Arial"/>
          <w:b/>
          <w:sz w:val="24"/>
        </w:rPr>
        <w:t>e</w:t>
      </w:r>
      <w:r w:rsidR="7033C4B1" w:rsidRPr="00F96AFD">
        <w:rPr>
          <w:rFonts w:ascii="Arial" w:hAnsi="Arial" w:cs="Arial"/>
          <w:sz w:val="24"/>
        </w:rPr>
        <w:t xml:space="preserve">: </w:t>
      </w:r>
    </w:p>
    <w:p w14:paraId="423D8CC6" w14:textId="58301BA5" w:rsidR="00C77EE2" w:rsidRPr="00F96AFD" w:rsidRDefault="3214B70F" w:rsidP="00DD2DE5">
      <w:pPr>
        <w:pStyle w:val="Akapitzlist"/>
        <w:numPr>
          <w:ilvl w:val="0"/>
          <w:numId w:val="22"/>
        </w:numPr>
        <w:spacing w:before="240" w:after="240" w:line="360" w:lineRule="auto"/>
        <w:rPr>
          <w:rFonts w:ascii="Arial" w:hAnsi="Arial" w:cs="Arial"/>
          <w:sz w:val="24"/>
        </w:rPr>
      </w:pPr>
      <w:r w:rsidRPr="00F96AFD">
        <w:rPr>
          <w:rFonts w:ascii="Arial" w:hAnsi="Arial" w:cs="Arial"/>
          <w:sz w:val="24"/>
        </w:rPr>
        <w:t>I</w:t>
      </w:r>
      <w:r w:rsidR="00C77EE2" w:rsidRPr="00F96AFD">
        <w:rPr>
          <w:rFonts w:ascii="Arial" w:hAnsi="Arial" w:cs="Arial"/>
          <w:sz w:val="24"/>
        </w:rPr>
        <w:t>dentyfikacja cyklu koniunkturalnego województwa wielkopolskiego</w:t>
      </w:r>
      <w:r w:rsidR="5A23190E" w:rsidRPr="00F96AFD">
        <w:rPr>
          <w:rFonts w:ascii="Arial" w:hAnsi="Arial" w:cs="Arial"/>
          <w:sz w:val="24"/>
        </w:rPr>
        <w:t>.</w:t>
      </w:r>
    </w:p>
    <w:p w14:paraId="739280C6" w14:textId="502B9AF4" w:rsidR="00291A5E" w:rsidRPr="00F96AFD" w:rsidRDefault="441A2ED9" w:rsidP="00DD2DE5">
      <w:pPr>
        <w:pStyle w:val="Akapitzlist"/>
        <w:numPr>
          <w:ilvl w:val="0"/>
          <w:numId w:val="22"/>
        </w:numPr>
        <w:spacing w:before="240" w:after="240" w:line="360" w:lineRule="auto"/>
        <w:rPr>
          <w:rFonts w:ascii="Arial" w:hAnsi="Arial" w:cs="Arial"/>
          <w:sz w:val="24"/>
        </w:rPr>
      </w:pPr>
      <w:r w:rsidRPr="00F96AFD">
        <w:rPr>
          <w:rFonts w:ascii="Arial" w:hAnsi="Arial" w:cs="Arial"/>
          <w:sz w:val="24"/>
        </w:rPr>
        <w:t>O</w:t>
      </w:r>
      <w:r w:rsidR="00C77EE2" w:rsidRPr="00F96AFD">
        <w:rPr>
          <w:rFonts w:ascii="Arial" w:hAnsi="Arial" w:cs="Arial"/>
          <w:sz w:val="24"/>
        </w:rPr>
        <w:t>cena powiązania cyklu koniunkturalnego Wielkopolski z cyklem Polski</w:t>
      </w:r>
      <w:r w:rsidR="7CC0431D" w:rsidRPr="00F96AFD">
        <w:rPr>
          <w:rFonts w:ascii="Arial" w:hAnsi="Arial" w:cs="Arial"/>
          <w:sz w:val="24"/>
        </w:rPr>
        <w:t>.</w:t>
      </w:r>
    </w:p>
    <w:p w14:paraId="51A02890" w14:textId="69193F84" w:rsidR="00291A5E" w:rsidRPr="00F96AFD" w:rsidRDefault="0F5EF112" w:rsidP="00DD2DE5">
      <w:pPr>
        <w:pStyle w:val="Akapitzlist"/>
        <w:numPr>
          <w:ilvl w:val="0"/>
          <w:numId w:val="22"/>
        </w:numPr>
        <w:spacing w:before="240" w:after="240" w:line="360" w:lineRule="auto"/>
        <w:rPr>
          <w:rFonts w:ascii="Arial" w:hAnsi="Arial" w:cs="Arial"/>
          <w:sz w:val="24"/>
        </w:rPr>
      </w:pPr>
      <w:r w:rsidRPr="00F96AFD">
        <w:rPr>
          <w:rFonts w:ascii="Arial" w:hAnsi="Arial" w:cs="Arial"/>
          <w:sz w:val="24"/>
        </w:rPr>
        <w:t>Ocena</w:t>
      </w:r>
      <w:r w:rsidR="00C77EE2" w:rsidRPr="00F96AFD">
        <w:rPr>
          <w:rFonts w:ascii="Arial" w:hAnsi="Arial" w:cs="Arial"/>
          <w:sz w:val="24"/>
        </w:rPr>
        <w:t xml:space="preserve"> zależności cyklu koniunkturalnego Wielkopolski ze zjawiskami społeczno-gospodarczymi regionu. </w:t>
      </w:r>
      <w:r w:rsidR="39E198C0" w:rsidRPr="00F96AFD">
        <w:rPr>
          <w:rFonts w:ascii="Arial" w:hAnsi="Arial" w:cs="Arial"/>
          <w:sz w:val="24"/>
        </w:rPr>
        <w:tab/>
      </w:r>
    </w:p>
    <w:p w14:paraId="51DFBFD5" w14:textId="141870FC" w:rsidR="00291A5E" w:rsidRPr="00F96AFD" w:rsidRDefault="00291A5E" w:rsidP="00DD2DE5">
      <w:pPr>
        <w:spacing w:before="240" w:after="240" w:line="360" w:lineRule="auto"/>
        <w:rPr>
          <w:rFonts w:ascii="Arial" w:hAnsi="Arial" w:cs="Arial"/>
          <w:sz w:val="24"/>
        </w:rPr>
      </w:pPr>
      <w:r w:rsidRPr="00F96AFD">
        <w:rPr>
          <w:rFonts w:ascii="Arial" w:hAnsi="Arial" w:cs="Arial"/>
          <w:sz w:val="24"/>
        </w:rPr>
        <w:lastRenderedPageBreak/>
        <w:t xml:space="preserve">Niniejszy raport powstał na zamówienie ze strony Urzędu Marszałkowskiego Województwa Wielkopolskiego. </w:t>
      </w:r>
      <w:r w:rsidR="49C8B8E2" w:rsidRPr="00F96AFD">
        <w:rPr>
          <w:rFonts w:ascii="Arial" w:hAnsi="Arial" w:cs="Arial"/>
          <w:sz w:val="24"/>
        </w:rPr>
        <w:t>Opracowanie</w:t>
      </w:r>
      <w:r w:rsidRPr="00F96AFD">
        <w:rPr>
          <w:rFonts w:ascii="Arial" w:hAnsi="Arial" w:cs="Arial"/>
          <w:sz w:val="24"/>
        </w:rPr>
        <w:t xml:space="preserve"> składa się z trzech części. Pierwsza część dotyczy oceny wrażliwości/odporności województwa wielkopolskiego na zmiany koniunktury gospodarczej, zarówno krajowej, jak i zagranicznej. </w:t>
      </w:r>
      <w:r w:rsidR="46024A4F" w:rsidRPr="00F96AFD">
        <w:rPr>
          <w:rFonts w:ascii="Arial" w:hAnsi="Arial" w:cs="Arial"/>
          <w:sz w:val="24"/>
        </w:rPr>
        <w:t>Zawarto w niej również ocenę przebiegu tempa wzrostu realne</w:t>
      </w:r>
      <w:r w:rsidR="528DB690" w:rsidRPr="00F96AFD">
        <w:rPr>
          <w:rFonts w:ascii="Arial" w:hAnsi="Arial" w:cs="Arial"/>
          <w:sz w:val="24"/>
        </w:rPr>
        <w:t>go</w:t>
      </w:r>
      <w:r w:rsidR="46024A4F" w:rsidRPr="00F96AFD">
        <w:rPr>
          <w:rFonts w:ascii="Arial" w:hAnsi="Arial" w:cs="Arial"/>
          <w:sz w:val="24"/>
        </w:rPr>
        <w:t xml:space="preserve"> </w:t>
      </w:r>
      <w:r w:rsidR="5772680C" w:rsidRPr="00F96AFD">
        <w:rPr>
          <w:rFonts w:ascii="Arial" w:hAnsi="Arial" w:cs="Arial"/>
          <w:sz w:val="24"/>
        </w:rPr>
        <w:t>PKB</w:t>
      </w:r>
      <w:r w:rsidR="46024A4F" w:rsidRPr="00F96AFD">
        <w:rPr>
          <w:rFonts w:ascii="Arial" w:hAnsi="Arial" w:cs="Arial"/>
          <w:sz w:val="24"/>
        </w:rPr>
        <w:t xml:space="preserve"> w województwie wielkopolski</w:t>
      </w:r>
      <w:r w:rsidR="004A7A55" w:rsidRPr="00F96AFD">
        <w:rPr>
          <w:rFonts w:ascii="Arial" w:hAnsi="Arial" w:cs="Arial"/>
          <w:sz w:val="24"/>
        </w:rPr>
        <w:t>m</w:t>
      </w:r>
      <w:r w:rsidR="46024A4F" w:rsidRPr="00F96AFD">
        <w:rPr>
          <w:rFonts w:ascii="Arial" w:hAnsi="Arial" w:cs="Arial"/>
          <w:sz w:val="24"/>
        </w:rPr>
        <w:t xml:space="preserve"> w odniesieniu do </w:t>
      </w:r>
      <w:r w:rsidR="1B88F05E" w:rsidRPr="00F96AFD">
        <w:rPr>
          <w:rFonts w:ascii="Arial" w:hAnsi="Arial" w:cs="Arial"/>
          <w:sz w:val="24"/>
        </w:rPr>
        <w:t>PKB całego kraju</w:t>
      </w:r>
      <w:r w:rsidR="56316E5B" w:rsidRPr="00F96AFD">
        <w:rPr>
          <w:rFonts w:ascii="Arial" w:hAnsi="Arial" w:cs="Arial"/>
          <w:sz w:val="24"/>
        </w:rPr>
        <w:t xml:space="preserve">. </w:t>
      </w:r>
      <w:r w:rsidR="763BDB47" w:rsidRPr="00F96AFD">
        <w:rPr>
          <w:rFonts w:ascii="Arial" w:hAnsi="Arial" w:cs="Arial"/>
          <w:sz w:val="24"/>
        </w:rPr>
        <w:t>Zarys</w:t>
      </w:r>
      <w:r w:rsidRPr="00F96AFD">
        <w:rPr>
          <w:rFonts w:ascii="Arial" w:hAnsi="Arial" w:cs="Arial"/>
          <w:sz w:val="24"/>
        </w:rPr>
        <w:t xml:space="preserve"> teoretyczny problematyki wahań koniunkturalnych oraz wyniki badań empirycznych, wraz z prezentacją regionalnego syntetycznego wskaźnika koniunktury dla województwa wielkopolskiego stanowią treść rozdziałów I </w:t>
      </w:r>
      <w:proofErr w:type="spellStart"/>
      <w:r w:rsidRPr="00F96AFD">
        <w:rPr>
          <w:rFonts w:ascii="Arial" w:hAnsi="Arial" w:cs="Arial"/>
          <w:sz w:val="24"/>
        </w:rPr>
        <w:t>i</w:t>
      </w:r>
      <w:proofErr w:type="spellEnd"/>
      <w:r w:rsidRPr="00F96AFD">
        <w:rPr>
          <w:rFonts w:ascii="Arial" w:hAnsi="Arial" w:cs="Arial"/>
          <w:sz w:val="24"/>
        </w:rPr>
        <w:t xml:space="preserve"> II. </w:t>
      </w:r>
    </w:p>
    <w:p w14:paraId="0FCF3F39" w14:textId="08B340F4" w:rsidR="00291A5E" w:rsidRPr="00F96AFD" w:rsidRDefault="3CC41D05" w:rsidP="00DD2DE5">
      <w:pPr>
        <w:spacing w:before="240" w:after="240" w:line="360" w:lineRule="auto"/>
        <w:rPr>
          <w:rFonts w:ascii="Arial" w:hAnsi="Arial" w:cs="Arial"/>
          <w:sz w:val="24"/>
        </w:rPr>
      </w:pPr>
      <w:r w:rsidRPr="00F96AFD">
        <w:rPr>
          <w:rFonts w:ascii="Arial" w:hAnsi="Arial" w:cs="Arial"/>
          <w:sz w:val="24"/>
        </w:rPr>
        <w:t xml:space="preserve">Druga część raportu poświęcona jest ocenie sytuacji społeczno-gospodarczej regionu w ciągu ostatnich kilkunastu lat. Aby tego dokonać przeprowadzono diagnozę sytuacji w województwie w czterech obszarach funkcjonowania: społeczeństwie, gospodarce, środowisku i komunikacji. Dla większej przejrzystości uzyskanych wyników badań zbudowano syntetyczny wskaźnik rozwoju społeczno-gospodarczego, obrazujący zmiany w tym zakresie. Uzupełnieniem tej oceny jest powiązanie stanu zaawansowania realizacji strategii województwa z osiągniętym rozwojem społeczno-gospodarczym. </w:t>
      </w:r>
      <w:r w:rsidR="6CDB4725" w:rsidRPr="00F96AFD">
        <w:rPr>
          <w:rFonts w:ascii="Arial" w:hAnsi="Arial" w:cs="Arial"/>
          <w:sz w:val="24"/>
        </w:rPr>
        <w:t>Podjęto również próbę odpowiedzi na pytanie</w:t>
      </w:r>
      <w:r w:rsidR="2D79A1FA" w:rsidRPr="00F96AFD">
        <w:rPr>
          <w:rFonts w:ascii="Arial" w:hAnsi="Arial" w:cs="Arial"/>
          <w:sz w:val="24"/>
        </w:rPr>
        <w:t>,</w:t>
      </w:r>
      <w:r w:rsidR="6CDB4725" w:rsidRPr="00F96AFD">
        <w:rPr>
          <w:rFonts w:ascii="Arial" w:hAnsi="Arial" w:cs="Arial"/>
          <w:sz w:val="24"/>
        </w:rPr>
        <w:t xml:space="preserve"> </w:t>
      </w:r>
      <w:r w:rsidR="5050069E" w:rsidRPr="00F96AFD">
        <w:rPr>
          <w:rFonts w:ascii="Arial" w:hAnsi="Arial" w:cs="Arial"/>
          <w:sz w:val="24"/>
        </w:rPr>
        <w:t>czy w kategoriach służących do monitorowania RIS w regionie wielkopolskim można zidentyfikować pewne cykliczne wzorce</w:t>
      </w:r>
      <w:r w:rsidR="3EFB8B5C" w:rsidRPr="00F96AFD">
        <w:rPr>
          <w:rFonts w:ascii="Arial" w:hAnsi="Arial" w:cs="Arial"/>
          <w:sz w:val="24"/>
        </w:rPr>
        <w:t xml:space="preserve"> oraz które RIS są najbardziej wrażliwe na wahania aktywności gospodarczej. </w:t>
      </w:r>
      <w:r w:rsidRPr="00F96AFD">
        <w:rPr>
          <w:rFonts w:ascii="Arial" w:hAnsi="Arial" w:cs="Arial"/>
          <w:sz w:val="24"/>
        </w:rPr>
        <w:t xml:space="preserve">Otrzymane wyniki badań zawarto w rozdziale III. </w:t>
      </w:r>
    </w:p>
    <w:p w14:paraId="412345D7" w14:textId="74992F11" w:rsidR="003D60CE" w:rsidRPr="00F96AFD" w:rsidRDefault="00291A5E" w:rsidP="00DD2DE5">
      <w:pPr>
        <w:spacing w:before="240" w:after="240" w:line="360" w:lineRule="auto"/>
        <w:rPr>
          <w:rFonts w:ascii="Arial" w:hAnsi="Arial" w:cs="Arial"/>
          <w:sz w:val="24"/>
        </w:rPr>
      </w:pPr>
      <w:r w:rsidRPr="00F96AFD">
        <w:rPr>
          <w:rFonts w:ascii="Arial" w:hAnsi="Arial" w:cs="Arial"/>
          <w:sz w:val="24"/>
        </w:rPr>
        <w:t xml:space="preserve">Ostatnia, </w:t>
      </w:r>
      <w:r w:rsidRPr="00F96AFD">
        <w:rPr>
          <w:rFonts w:ascii="Arial" w:hAnsi="Arial" w:cs="Arial"/>
          <w:sz w:val="24"/>
          <w:szCs w:val="24"/>
        </w:rPr>
        <w:t>trzeci</w:t>
      </w:r>
      <w:r w:rsidR="1457888F" w:rsidRPr="00F96AFD">
        <w:rPr>
          <w:rFonts w:ascii="Arial" w:hAnsi="Arial" w:cs="Arial"/>
          <w:sz w:val="24"/>
          <w:szCs w:val="24"/>
        </w:rPr>
        <w:t>a</w:t>
      </w:r>
      <w:r w:rsidRPr="00F96AFD">
        <w:rPr>
          <w:rFonts w:ascii="Arial" w:hAnsi="Arial" w:cs="Arial"/>
          <w:sz w:val="24"/>
        </w:rPr>
        <w:t xml:space="preserve"> część badań opisanych w niniejszym raporcie dotyczy analizy powiązań cyklu koniunkturalnego województwa wielkopolskiego zarówno z cyklami pozostałych województw, jak również cyklem ogólnokrajowym. Zawarto tutaj także wyniki badań dotyczących powiązań osiągniętego rozwoju społeczno-gospodarczego ze zmiennością koniunktury regionalnej. Całość wyników badań w tym zakresie zamieszczono w rozdziale IV. Pracę kończą wnioski, jakie</w:t>
      </w:r>
      <w:r w:rsidR="59DC1384" w:rsidRPr="00F96AFD">
        <w:rPr>
          <w:rFonts w:ascii="Arial" w:hAnsi="Arial" w:cs="Arial"/>
          <w:sz w:val="24"/>
        </w:rPr>
        <w:t xml:space="preserve"> wyciągnięto</w:t>
      </w:r>
      <w:r w:rsidRPr="00F96AFD">
        <w:rPr>
          <w:rFonts w:ascii="Arial" w:hAnsi="Arial" w:cs="Arial"/>
          <w:sz w:val="24"/>
        </w:rPr>
        <w:t xml:space="preserve"> na podstawie przeprowadzonych badań empirycznych.</w:t>
      </w:r>
      <w:r w:rsidRPr="00F96AFD">
        <w:rPr>
          <w:rFonts w:ascii="Arial" w:hAnsi="Arial" w:cs="Arial"/>
          <w:sz w:val="24"/>
          <w:szCs w:val="24"/>
        </w:rPr>
        <w:t xml:space="preserve"> </w:t>
      </w:r>
    </w:p>
    <w:p w14:paraId="67B5322C" w14:textId="3CB17681" w:rsidR="00F40F43" w:rsidRPr="00F96AFD" w:rsidRDefault="00F40F43" w:rsidP="0007473F">
      <w:pPr>
        <w:pStyle w:val="Nagwek1"/>
      </w:pPr>
      <w:bookmarkStart w:id="3" w:name="_Toc201563465"/>
      <w:bookmarkStart w:id="4" w:name="_Toc204341435"/>
      <w:bookmarkStart w:id="5" w:name="_Toc204343515"/>
      <w:r w:rsidRPr="00F96AFD">
        <w:lastRenderedPageBreak/>
        <w:t>Pojęcie koniunktury gospodarczej i metody jej pomiaru</w:t>
      </w:r>
      <w:bookmarkEnd w:id="3"/>
      <w:bookmarkEnd w:id="4"/>
      <w:bookmarkEnd w:id="5"/>
    </w:p>
    <w:p w14:paraId="789FB130" w14:textId="5615415D" w:rsidR="00234C62" w:rsidRPr="00F96AFD" w:rsidRDefault="00F40F43" w:rsidP="0007473F">
      <w:pPr>
        <w:pStyle w:val="Nagwek2"/>
      </w:pPr>
      <w:bookmarkStart w:id="6" w:name="_Toc201563466"/>
      <w:bookmarkStart w:id="7" w:name="_Toc204341436"/>
      <w:bookmarkStart w:id="8" w:name="_Toc204343516"/>
      <w:r w:rsidRPr="00F96AFD">
        <w:t>Definicja, cechy i teorie cyklu koniunkturalnego</w:t>
      </w:r>
      <w:bookmarkEnd w:id="6"/>
      <w:bookmarkEnd w:id="7"/>
      <w:bookmarkEnd w:id="8"/>
    </w:p>
    <w:p w14:paraId="2E48AAFE" w14:textId="38153D12" w:rsidR="00DE337B" w:rsidRPr="00F96AFD" w:rsidRDefault="00DE337B" w:rsidP="0007473F">
      <w:pPr>
        <w:pStyle w:val="Nagwek3"/>
      </w:pPr>
      <w:bookmarkStart w:id="9" w:name="_Toc201563467"/>
      <w:bookmarkStart w:id="10" w:name="_Toc204341437"/>
      <w:bookmarkStart w:id="11" w:name="_Toc204343517"/>
      <w:r w:rsidRPr="00F96AFD">
        <w:t>Wzrost gospodarczy a cykl</w:t>
      </w:r>
      <w:r w:rsidR="000F79D2" w:rsidRPr="00F96AFD">
        <w:t xml:space="preserve"> </w:t>
      </w:r>
      <w:r w:rsidRPr="00F96AFD">
        <w:t>i koniunktura gospodarcza</w:t>
      </w:r>
      <w:bookmarkEnd w:id="9"/>
      <w:bookmarkEnd w:id="10"/>
      <w:bookmarkEnd w:id="11"/>
    </w:p>
    <w:p w14:paraId="1E81C85F" w14:textId="750CB598" w:rsidR="008766CE" w:rsidRPr="00F96AFD" w:rsidRDefault="004E660E" w:rsidP="00DD2DE5">
      <w:pPr>
        <w:spacing w:before="240" w:after="240" w:line="360" w:lineRule="auto"/>
        <w:rPr>
          <w:rFonts w:ascii="Arial" w:hAnsi="Arial" w:cs="Arial"/>
          <w:sz w:val="24"/>
        </w:rPr>
      </w:pPr>
      <w:r w:rsidRPr="00F96AFD">
        <w:rPr>
          <w:rFonts w:ascii="Arial" w:hAnsi="Arial" w:cs="Arial"/>
          <w:sz w:val="24"/>
        </w:rPr>
        <w:t>Wzrost gospodarczy to długoterminowy proces zwiększania produkcji i innych kategorii makroekonomicznych determinowany czynnik</w:t>
      </w:r>
      <w:r w:rsidR="00D040B2" w:rsidRPr="00F96AFD">
        <w:rPr>
          <w:rFonts w:ascii="Arial" w:hAnsi="Arial" w:cs="Arial"/>
          <w:sz w:val="24"/>
        </w:rPr>
        <w:t>ami</w:t>
      </w:r>
      <w:r w:rsidRPr="00F96AFD">
        <w:rPr>
          <w:rFonts w:ascii="Arial" w:hAnsi="Arial" w:cs="Arial"/>
          <w:sz w:val="24"/>
        </w:rPr>
        <w:t xml:space="preserve"> o charakterze strukturalnym (siła robocza, kapitał rzeczowy oraz technologia). </w:t>
      </w:r>
      <w:r w:rsidR="004A72E8" w:rsidRPr="00F96AFD">
        <w:rPr>
          <w:rFonts w:ascii="Arial" w:hAnsi="Arial" w:cs="Arial"/>
          <w:sz w:val="24"/>
        </w:rPr>
        <w:t>Zjawisko to n</w:t>
      </w:r>
      <w:r w:rsidRPr="00F96AFD">
        <w:rPr>
          <w:rFonts w:ascii="Arial" w:hAnsi="Arial" w:cs="Arial"/>
          <w:sz w:val="24"/>
        </w:rPr>
        <w:t>ie jest jednak linearn</w:t>
      </w:r>
      <w:r w:rsidR="004A72E8" w:rsidRPr="00F96AFD">
        <w:rPr>
          <w:rFonts w:ascii="Arial" w:hAnsi="Arial" w:cs="Arial"/>
          <w:sz w:val="24"/>
        </w:rPr>
        <w:t>e</w:t>
      </w:r>
      <w:r w:rsidRPr="00F96AFD">
        <w:rPr>
          <w:rFonts w:ascii="Arial" w:hAnsi="Arial" w:cs="Arial"/>
          <w:sz w:val="24"/>
        </w:rPr>
        <w:t>.</w:t>
      </w:r>
      <w:r w:rsidR="00476F21" w:rsidRPr="00F96AFD">
        <w:rPr>
          <w:rFonts w:ascii="Arial" w:hAnsi="Arial" w:cs="Arial"/>
          <w:sz w:val="24"/>
        </w:rPr>
        <w:t xml:space="preserve"> </w:t>
      </w:r>
      <w:r w:rsidRPr="00F96AFD">
        <w:rPr>
          <w:rFonts w:ascii="Arial" w:hAnsi="Arial" w:cs="Arial"/>
          <w:sz w:val="24"/>
        </w:rPr>
        <w:t>W średnim i</w:t>
      </w:r>
      <w:r w:rsidR="00C7247A" w:rsidRPr="00F96AFD">
        <w:rPr>
          <w:rFonts w:ascii="Arial" w:hAnsi="Arial" w:cs="Arial"/>
          <w:sz w:val="24"/>
        </w:rPr>
        <w:t> </w:t>
      </w:r>
      <w:r w:rsidRPr="00F96AFD">
        <w:rPr>
          <w:rFonts w:ascii="Arial" w:hAnsi="Arial" w:cs="Arial"/>
          <w:sz w:val="24"/>
        </w:rPr>
        <w:t xml:space="preserve">krótkim okresie </w:t>
      </w:r>
      <w:r w:rsidR="00476F21" w:rsidRPr="00F96AFD">
        <w:rPr>
          <w:rFonts w:ascii="Arial" w:hAnsi="Arial" w:cs="Arial"/>
          <w:sz w:val="24"/>
        </w:rPr>
        <w:t>podlega</w:t>
      </w:r>
      <w:r w:rsidRPr="00F96AFD">
        <w:rPr>
          <w:rFonts w:ascii="Arial" w:hAnsi="Arial" w:cs="Arial"/>
          <w:sz w:val="24"/>
        </w:rPr>
        <w:t xml:space="preserve"> okresowym</w:t>
      </w:r>
      <w:r w:rsidR="00476F21" w:rsidRPr="00F96AFD">
        <w:rPr>
          <w:rFonts w:ascii="Arial" w:hAnsi="Arial" w:cs="Arial"/>
          <w:sz w:val="24"/>
        </w:rPr>
        <w:t xml:space="preserve"> oscylacjom</w:t>
      </w:r>
      <w:r w:rsidRPr="00F96AFD">
        <w:rPr>
          <w:rFonts w:ascii="Arial" w:hAnsi="Arial" w:cs="Arial"/>
          <w:sz w:val="24"/>
        </w:rPr>
        <w:t>, na które nie jest odporny ż</w:t>
      </w:r>
      <w:r w:rsidR="00476F21" w:rsidRPr="00F96AFD">
        <w:rPr>
          <w:rFonts w:ascii="Arial" w:hAnsi="Arial" w:cs="Arial"/>
          <w:sz w:val="24"/>
        </w:rPr>
        <w:t>aden kraj</w:t>
      </w:r>
      <w:r w:rsidR="00BB1BD6" w:rsidRPr="00F96AFD">
        <w:rPr>
          <w:rFonts w:ascii="Arial" w:hAnsi="Arial" w:cs="Arial"/>
          <w:sz w:val="24"/>
        </w:rPr>
        <w:t xml:space="preserve"> ani region,</w:t>
      </w:r>
      <w:r w:rsidR="00476F21" w:rsidRPr="00F96AFD">
        <w:rPr>
          <w:rFonts w:ascii="Arial" w:hAnsi="Arial" w:cs="Arial"/>
          <w:sz w:val="24"/>
        </w:rPr>
        <w:t xml:space="preserve"> niezależnie od przyjętego modelu rozwoju</w:t>
      </w:r>
      <w:r w:rsidRPr="00F96AFD">
        <w:rPr>
          <w:rFonts w:ascii="Arial" w:hAnsi="Arial" w:cs="Arial"/>
          <w:sz w:val="24"/>
        </w:rPr>
        <w:t xml:space="preserve">. </w:t>
      </w:r>
      <w:r w:rsidR="00D040B2" w:rsidRPr="00F96AFD">
        <w:rPr>
          <w:rFonts w:ascii="Arial" w:hAnsi="Arial" w:cs="Arial"/>
          <w:sz w:val="24"/>
        </w:rPr>
        <w:t>W</w:t>
      </w:r>
      <w:r w:rsidR="00476F21" w:rsidRPr="00F96AFD">
        <w:rPr>
          <w:rFonts w:ascii="Arial" w:hAnsi="Arial" w:cs="Arial"/>
          <w:sz w:val="24"/>
        </w:rPr>
        <w:t>ahania aktywności mogą być spowodowane czynnikami przypadkowymi</w:t>
      </w:r>
      <w:r w:rsidR="00BB1BD6" w:rsidRPr="00F96AFD">
        <w:rPr>
          <w:rFonts w:ascii="Arial" w:hAnsi="Arial" w:cs="Arial"/>
          <w:sz w:val="24"/>
        </w:rPr>
        <w:t xml:space="preserve"> i</w:t>
      </w:r>
      <w:r w:rsidR="00476F21" w:rsidRPr="00F96AFD">
        <w:rPr>
          <w:rFonts w:ascii="Arial" w:hAnsi="Arial" w:cs="Arial"/>
          <w:sz w:val="24"/>
        </w:rPr>
        <w:t xml:space="preserve"> sezonowymi</w:t>
      </w:r>
      <w:r w:rsidR="00BB1BD6" w:rsidRPr="00F96AFD">
        <w:rPr>
          <w:rFonts w:ascii="Arial" w:hAnsi="Arial" w:cs="Arial"/>
          <w:sz w:val="24"/>
        </w:rPr>
        <w:t xml:space="preserve">. Najbardziej intrygujące są </w:t>
      </w:r>
      <w:r w:rsidR="004A72E8" w:rsidRPr="00F96AFD">
        <w:rPr>
          <w:rFonts w:ascii="Arial" w:hAnsi="Arial" w:cs="Arial"/>
          <w:sz w:val="24"/>
        </w:rPr>
        <w:t>jednak</w:t>
      </w:r>
      <w:r w:rsidR="00476F21" w:rsidRPr="00F96AFD">
        <w:rPr>
          <w:rFonts w:ascii="Arial" w:hAnsi="Arial" w:cs="Arial"/>
          <w:sz w:val="24"/>
        </w:rPr>
        <w:t xml:space="preserve"> wahania koniunkturalne zwane też cyklicznym</w:t>
      </w:r>
      <w:r w:rsidR="00D040B2" w:rsidRPr="00F96AFD">
        <w:rPr>
          <w:rFonts w:ascii="Arial" w:hAnsi="Arial" w:cs="Arial"/>
          <w:sz w:val="24"/>
        </w:rPr>
        <w:t>i</w:t>
      </w:r>
      <w:r w:rsidR="00476F21" w:rsidRPr="00F96AFD">
        <w:rPr>
          <w:rFonts w:ascii="Arial" w:hAnsi="Arial" w:cs="Arial"/>
          <w:sz w:val="24"/>
        </w:rPr>
        <w:t xml:space="preserve">. </w:t>
      </w:r>
      <w:r w:rsidR="008766CE" w:rsidRPr="00F96AFD">
        <w:rPr>
          <w:rFonts w:ascii="Arial" w:hAnsi="Arial" w:cs="Arial"/>
          <w:sz w:val="24"/>
        </w:rPr>
        <w:t>Przejawiają</w:t>
      </w:r>
      <w:r w:rsidR="00476F21" w:rsidRPr="00F96AFD">
        <w:rPr>
          <w:rFonts w:ascii="Arial" w:hAnsi="Arial" w:cs="Arial"/>
          <w:sz w:val="24"/>
        </w:rPr>
        <w:t xml:space="preserve"> się w zmniejszaniu lub ekspansji </w:t>
      </w:r>
      <w:r w:rsidR="008766CE" w:rsidRPr="00F96AFD">
        <w:rPr>
          <w:rFonts w:ascii="Arial" w:hAnsi="Arial" w:cs="Arial"/>
          <w:sz w:val="24"/>
        </w:rPr>
        <w:t xml:space="preserve">aktywności ekonomicznej </w:t>
      </w:r>
      <w:r w:rsidR="00476F21" w:rsidRPr="00F96AFD">
        <w:rPr>
          <w:rFonts w:ascii="Arial" w:hAnsi="Arial" w:cs="Arial"/>
          <w:sz w:val="24"/>
        </w:rPr>
        <w:t>wokół linii trendu.</w:t>
      </w:r>
    </w:p>
    <w:p w14:paraId="1D28BA68" w14:textId="6E2833AA" w:rsidR="00476F21" w:rsidRPr="00F96AFD" w:rsidRDefault="00457F27" w:rsidP="00DD2DE5">
      <w:pPr>
        <w:spacing w:before="240" w:after="240" w:line="360" w:lineRule="auto"/>
        <w:rPr>
          <w:rFonts w:ascii="Arial" w:hAnsi="Arial" w:cs="Arial"/>
          <w:sz w:val="24"/>
        </w:rPr>
      </w:pPr>
      <w:r w:rsidRPr="00F96AFD">
        <w:rPr>
          <w:rFonts w:ascii="Arial" w:hAnsi="Arial" w:cs="Arial"/>
          <w:sz w:val="24"/>
        </w:rPr>
        <w:t>Wahania cykliczne nie są mechaniczne i mimo następstwa faz zwykle zaskakują uczestników życia gospodarczego, ponieważ ich p</w:t>
      </w:r>
      <w:r w:rsidR="00476F21" w:rsidRPr="00F96AFD">
        <w:rPr>
          <w:rFonts w:ascii="Arial" w:hAnsi="Arial" w:cs="Arial"/>
          <w:sz w:val="24"/>
        </w:rPr>
        <w:t>owtarzalność nie dotyczy zakresu czasowego, okoliczności powstawania oraz przebiegu. Mają średnio- i krótkookresowy charakter oraz powstają w wyniku zewnętrznych lub wewnętrznych przyczyn, aczkolwiek zawsze z udziałem samowzmacniających się mechanizmów wewnętrznych (</w:t>
      </w:r>
      <w:proofErr w:type="spellStart"/>
      <w:r w:rsidR="005C5A1A" w:rsidRPr="00F96AFD">
        <w:rPr>
          <w:rFonts w:ascii="Arial" w:hAnsi="Arial" w:cs="Arial"/>
          <w:sz w:val="24"/>
        </w:rPr>
        <w:t>Hübner</w:t>
      </w:r>
      <w:proofErr w:type="spellEnd"/>
      <w:r w:rsidR="005C5A1A" w:rsidRPr="00F96AFD">
        <w:rPr>
          <w:rFonts w:ascii="Arial" w:hAnsi="Arial" w:cs="Arial"/>
          <w:sz w:val="24"/>
        </w:rPr>
        <w:t xml:space="preserve">, i </w:t>
      </w:r>
      <w:proofErr w:type="spellStart"/>
      <w:r w:rsidR="005C5A1A" w:rsidRPr="00F96AFD">
        <w:rPr>
          <w:rFonts w:ascii="Arial" w:hAnsi="Arial" w:cs="Arial"/>
          <w:sz w:val="24"/>
        </w:rPr>
        <w:t>innni</w:t>
      </w:r>
      <w:proofErr w:type="spellEnd"/>
      <w:r w:rsidR="005C5A1A" w:rsidRPr="00F96AFD">
        <w:rPr>
          <w:rFonts w:ascii="Arial" w:hAnsi="Arial" w:cs="Arial"/>
          <w:sz w:val="24"/>
        </w:rPr>
        <w:t xml:space="preserve"> 1994, strona</w:t>
      </w:r>
      <w:r w:rsidR="0086538C" w:rsidRPr="00F96AFD">
        <w:rPr>
          <w:rFonts w:ascii="Arial" w:hAnsi="Arial" w:cs="Arial"/>
          <w:sz w:val="24"/>
        </w:rPr>
        <w:t xml:space="preserve"> 12; </w:t>
      </w:r>
      <w:r w:rsidR="005C5A1A" w:rsidRPr="00F96AFD">
        <w:rPr>
          <w:rFonts w:ascii="Arial" w:hAnsi="Arial" w:cs="Arial"/>
          <w:sz w:val="24"/>
        </w:rPr>
        <w:t>Adamowicz, Walczyk, 2013, strona</w:t>
      </w:r>
      <w:r w:rsidR="00476F21" w:rsidRPr="00F96AFD">
        <w:rPr>
          <w:rFonts w:ascii="Arial" w:hAnsi="Arial" w:cs="Arial"/>
          <w:sz w:val="24"/>
        </w:rPr>
        <w:t xml:space="preserve"> 8</w:t>
      </w:r>
      <w:r w:rsidR="005C5A1A" w:rsidRPr="00F96AFD">
        <w:rPr>
          <w:rFonts w:ascii="Arial" w:hAnsi="Arial" w:cs="Arial"/>
          <w:sz w:val="24"/>
        </w:rPr>
        <w:t xml:space="preserve">; Jarmołowicz, </w:t>
      </w:r>
      <w:proofErr w:type="spellStart"/>
      <w:r w:rsidR="005C5A1A" w:rsidRPr="00F96AFD">
        <w:rPr>
          <w:rFonts w:ascii="Arial" w:hAnsi="Arial" w:cs="Arial"/>
          <w:sz w:val="24"/>
        </w:rPr>
        <w:t>Szarzec</w:t>
      </w:r>
      <w:proofErr w:type="spellEnd"/>
      <w:r w:rsidR="005C5A1A" w:rsidRPr="00F96AFD">
        <w:rPr>
          <w:rFonts w:ascii="Arial" w:hAnsi="Arial" w:cs="Arial"/>
          <w:sz w:val="24"/>
        </w:rPr>
        <w:t>, 2015, strona</w:t>
      </w:r>
      <w:r w:rsidR="00476F21" w:rsidRPr="00F96AFD">
        <w:rPr>
          <w:rFonts w:ascii="Arial" w:hAnsi="Arial" w:cs="Arial"/>
          <w:sz w:val="24"/>
        </w:rPr>
        <w:t xml:space="preserve"> 363; </w:t>
      </w:r>
      <w:proofErr w:type="spellStart"/>
      <w:r w:rsidR="00476F21" w:rsidRPr="00F96AFD">
        <w:rPr>
          <w:rFonts w:ascii="Arial" w:hAnsi="Arial" w:cs="Arial"/>
          <w:sz w:val="24"/>
        </w:rPr>
        <w:t>Warżała</w:t>
      </w:r>
      <w:proofErr w:type="spellEnd"/>
      <w:r w:rsidR="00476F21" w:rsidRPr="00F96AFD">
        <w:rPr>
          <w:rFonts w:ascii="Arial" w:hAnsi="Arial" w:cs="Arial"/>
          <w:sz w:val="24"/>
        </w:rPr>
        <w:t>, 2016, s</w:t>
      </w:r>
      <w:r w:rsidR="005C5A1A" w:rsidRPr="00F96AFD">
        <w:rPr>
          <w:rFonts w:ascii="Arial" w:hAnsi="Arial" w:cs="Arial"/>
          <w:sz w:val="24"/>
        </w:rPr>
        <w:t>trona</w:t>
      </w:r>
      <w:r w:rsidR="00476F21" w:rsidRPr="00F96AFD">
        <w:rPr>
          <w:rFonts w:ascii="Arial" w:hAnsi="Arial" w:cs="Arial"/>
          <w:sz w:val="24"/>
        </w:rPr>
        <w:t xml:space="preserve"> 20–21).</w:t>
      </w:r>
    </w:p>
    <w:p w14:paraId="1B3F2B3D" w14:textId="4FCD162F" w:rsidR="007704DF" w:rsidRPr="00F96AFD" w:rsidRDefault="00457F27" w:rsidP="00DD2DE5">
      <w:pPr>
        <w:spacing w:before="240" w:after="240" w:line="360" w:lineRule="auto"/>
        <w:rPr>
          <w:rFonts w:ascii="Arial" w:hAnsi="Arial" w:cs="Arial"/>
          <w:sz w:val="24"/>
        </w:rPr>
      </w:pPr>
      <w:r w:rsidRPr="00F96AFD">
        <w:rPr>
          <w:rFonts w:ascii="Arial" w:hAnsi="Arial" w:cs="Arial"/>
          <w:sz w:val="24"/>
        </w:rPr>
        <w:t xml:space="preserve">Przebieg wahań cyklicznych tworzy obraz cyklu koniunkturalnego. </w:t>
      </w:r>
      <w:r w:rsidR="0089086F" w:rsidRPr="00F96AFD">
        <w:rPr>
          <w:rFonts w:ascii="Arial" w:hAnsi="Arial" w:cs="Arial"/>
          <w:sz w:val="24"/>
        </w:rPr>
        <w:t xml:space="preserve">W literaturze przedmiotu można znaleźć wiele interpretacji </w:t>
      </w:r>
      <w:r w:rsidRPr="00F96AFD">
        <w:rPr>
          <w:rFonts w:ascii="Arial" w:hAnsi="Arial" w:cs="Arial"/>
          <w:sz w:val="24"/>
        </w:rPr>
        <w:t xml:space="preserve">tego </w:t>
      </w:r>
      <w:r w:rsidR="00234C62" w:rsidRPr="00F96AFD">
        <w:rPr>
          <w:rFonts w:ascii="Arial" w:hAnsi="Arial" w:cs="Arial"/>
          <w:sz w:val="24"/>
        </w:rPr>
        <w:t xml:space="preserve">zjawiska. </w:t>
      </w:r>
      <w:r w:rsidR="0089086F" w:rsidRPr="00F96AFD">
        <w:rPr>
          <w:rFonts w:ascii="Arial" w:hAnsi="Arial" w:cs="Arial"/>
          <w:sz w:val="24"/>
        </w:rPr>
        <w:t xml:space="preserve">Najbardziej </w:t>
      </w:r>
      <w:r w:rsidRPr="00F96AFD">
        <w:rPr>
          <w:rFonts w:ascii="Arial" w:hAnsi="Arial" w:cs="Arial"/>
          <w:sz w:val="24"/>
        </w:rPr>
        <w:t>popularna</w:t>
      </w:r>
      <w:r w:rsidR="0089086F" w:rsidRPr="00F96AFD">
        <w:rPr>
          <w:rFonts w:ascii="Arial" w:hAnsi="Arial" w:cs="Arial"/>
          <w:sz w:val="24"/>
        </w:rPr>
        <w:t xml:space="preserve"> z nich, zaproponowana przez A.F. </w:t>
      </w:r>
      <w:r w:rsidR="005C5A1A" w:rsidRPr="00F96AFD">
        <w:rPr>
          <w:rFonts w:ascii="Arial" w:hAnsi="Arial" w:cs="Arial"/>
          <w:sz w:val="24"/>
        </w:rPr>
        <w:t xml:space="preserve">Burnsa i W.C. </w:t>
      </w:r>
      <w:proofErr w:type="spellStart"/>
      <w:r w:rsidR="005C5A1A" w:rsidRPr="00F96AFD">
        <w:rPr>
          <w:rFonts w:ascii="Arial" w:hAnsi="Arial" w:cs="Arial"/>
          <w:sz w:val="24"/>
        </w:rPr>
        <w:t>Mitchela</w:t>
      </w:r>
      <w:proofErr w:type="spellEnd"/>
      <w:r w:rsidR="005C5A1A" w:rsidRPr="00F96AFD">
        <w:rPr>
          <w:rFonts w:ascii="Arial" w:hAnsi="Arial" w:cs="Arial"/>
          <w:sz w:val="24"/>
        </w:rPr>
        <w:t xml:space="preserve"> (1946, strona</w:t>
      </w:r>
      <w:r w:rsidR="0089086F" w:rsidRPr="00F96AFD">
        <w:rPr>
          <w:rFonts w:ascii="Arial" w:hAnsi="Arial" w:cs="Arial"/>
          <w:sz w:val="24"/>
        </w:rPr>
        <w:t xml:space="preserve"> 3), określa cykle jako pewien rodzaj wahań ogólnej aktywności gospodarki. </w:t>
      </w:r>
      <w:r w:rsidR="0086538C" w:rsidRPr="00F96AFD">
        <w:rPr>
          <w:rFonts w:ascii="Arial" w:hAnsi="Arial" w:cs="Arial"/>
          <w:sz w:val="24"/>
        </w:rPr>
        <w:t>Innymi słowy, c</w:t>
      </w:r>
      <w:r w:rsidR="0089086F" w:rsidRPr="00F96AFD">
        <w:rPr>
          <w:rFonts w:ascii="Arial" w:hAnsi="Arial" w:cs="Arial"/>
          <w:sz w:val="24"/>
        </w:rPr>
        <w:t xml:space="preserve">ykl </w:t>
      </w:r>
      <w:r w:rsidR="006578E6" w:rsidRPr="00F96AFD">
        <w:rPr>
          <w:rFonts w:ascii="Arial" w:hAnsi="Arial" w:cs="Arial"/>
          <w:sz w:val="24"/>
        </w:rPr>
        <w:t>koniunkturalny to</w:t>
      </w:r>
      <w:r w:rsidR="0089086F" w:rsidRPr="00F96AFD">
        <w:rPr>
          <w:rFonts w:ascii="Arial" w:hAnsi="Arial" w:cs="Arial"/>
          <w:sz w:val="24"/>
        </w:rPr>
        <w:t xml:space="preserve"> ruch aktywności typu wahadłowego, który </w:t>
      </w:r>
      <w:r w:rsidR="006578E6" w:rsidRPr="00F96AFD">
        <w:rPr>
          <w:rFonts w:ascii="Arial" w:hAnsi="Arial" w:cs="Arial"/>
          <w:sz w:val="24"/>
        </w:rPr>
        <w:t>ma odzwierciedlenie</w:t>
      </w:r>
      <w:r w:rsidR="0089086F" w:rsidRPr="00F96AFD">
        <w:rPr>
          <w:rFonts w:ascii="Arial" w:hAnsi="Arial" w:cs="Arial"/>
          <w:sz w:val="24"/>
        </w:rPr>
        <w:t xml:space="preserve"> w zmianach stopnia wykorzystania potencjału produkcyjnego</w:t>
      </w:r>
      <w:r w:rsidR="006578E6" w:rsidRPr="00F96AFD">
        <w:rPr>
          <w:rFonts w:ascii="Arial" w:hAnsi="Arial" w:cs="Arial"/>
          <w:sz w:val="24"/>
        </w:rPr>
        <w:t xml:space="preserve"> (</w:t>
      </w:r>
      <w:proofErr w:type="spellStart"/>
      <w:r w:rsidR="006578E6" w:rsidRPr="00F96AFD">
        <w:rPr>
          <w:rFonts w:ascii="Arial" w:hAnsi="Arial" w:cs="Arial"/>
          <w:sz w:val="24"/>
        </w:rPr>
        <w:t>Geigant</w:t>
      </w:r>
      <w:proofErr w:type="spellEnd"/>
      <w:r w:rsidR="006578E6" w:rsidRPr="00F96AFD">
        <w:rPr>
          <w:rFonts w:ascii="Arial" w:hAnsi="Arial" w:cs="Arial"/>
          <w:sz w:val="24"/>
        </w:rPr>
        <w:t xml:space="preserve">, i </w:t>
      </w:r>
      <w:proofErr w:type="spellStart"/>
      <w:r w:rsidR="006578E6" w:rsidRPr="00F96AFD">
        <w:rPr>
          <w:rFonts w:ascii="Arial" w:hAnsi="Arial" w:cs="Arial"/>
          <w:sz w:val="24"/>
        </w:rPr>
        <w:t>in</w:t>
      </w:r>
      <w:r w:rsidR="005C5A1A" w:rsidRPr="00F96AFD">
        <w:rPr>
          <w:rFonts w:ascii="Arial" w:hAnsi="Arial" w:cs="Arial"/>
          <w:sz w:val="24"/>
        </w:rPr>
        <w:t>nni</w:t>
      </w:r>
      <w:proofErr w:type="spellEnd"/>
      <w:r w:rsidR="006578E6" w:rsidRPr="00F96AFD">
        <w:rPr>
          <w:rFonts w:ascii="Arial" w:hAnsi="Arial" w:cs="Arial"/>
          <w:sz w:val="24"/>
        </w:rPr>
        <w:t>, 1975)</w:t>
      </w:r>
      <w:r w:rsidR="00CB37DC" w:rsidRPr="00F96AFD">
        <w:rPr>
          <w:rFonts w:ascii="Arial" w:hAnsi="Arial" w:cs="Arial"/>
          <w:sz w:val="24"/>
        </w:rPr>
        <w:t>, natomiast k</w:t>
      </w:r>
      <w:r w:rsidR="0089086F" w:rsidRPr="00F96AFD">
        <w:rPr>
          <w:rFonts w:ascii="Arial" w:hAnsi="Arial" w:cs="Arial"/>
          <w:sz w:val="24"/>
        </w:rPr>
        <w:t xml:space="preserve">oniunktura gospodarcza to syntetyczny obraz ogólnego stanu </w:t>
      </w:r>
      <w:r w:rsidR="00234C62" w:rsidRPr="00F96AFD">
        <w:rPr>
          <w:rFonts w:ascii="Arial" w:hAnsi="Arial" w:cs="Arial"/>
          <w:sz w:val="24"/>
        </w:rPr>
        <w:t xml:space="preserve">całej </w:t>
      </w:r>
      <w:r w:rsidR="0089086F" w:rsidRPr="00F96AFD">
        <w:rPr>
          <w:rFonts w:ascii="Arial" w:hAnsi="Arial" w:cs="Arial"/>
          <w:sz w:val="24"/>
        </w:rPr>
        <w:t xml:space="preserve">gospodarki </w:t>
      </w:r>
      <w:r w:rsidR="00234C62" w:rsidRPr="00F96AFD">
        <w:rPr>
          <w:rFonts w:ascii="Arial" w:hAnsi="Arial" w:cs="Arial"/>
          <w:sz w:val="24"/>
        </w:rPr>
        <w:t>lub</w:t>
      </w:r>
      <w:r w:rsidR="0089086F" w:rsidRPr="00F96AFD">
        <w:rPr>
          <w:rFonts w:ascii="Arial" w:hAnsi="Arial" w:cs="Arial"/>
          <w:sz w:val="24"/>
        </w:rPr>
        <w:t xml:space="preserve"> pojedyncz</w:t>
      </w:r>
      <w:r w:rsidR="005C5A1A" w:rsidRPr="00F96AFD">
        <w:rPr>
          <w:rFonts w:ascii="Arial" w:hAnsi="Arial" w:cs="Arial"/>
          <w:sz w:val="24"/>
        </w:rPr>
        <w:t>ych sektorów (Lubiński, 2004, strona</w:t>
      </w:r>
      <w:r w:rsidR="0089086F" w:rsidRPr="00F96AFD">
        <w:rPr>
          <w:rFonts w:ascii="Arial" w:hAnsi="Arial" w:cs="Arial"/>
          <w:sz w:val="24"/>
        </w:rPr>
        <w:t xml:space="preserve"> 11). </w:t>
      </w:r>
      <w:r w:rsidR="0086538C" w:rsidRPr="00F96AFD">
        <w:rPr>
          <w:rFonts w:ascii="Arial" w:hAnsi="Arial" w:cs="Arial"/>
          <w:sz w:val="24"/>
        </w:rPr>
        <w:t>J</w:t>
      </w:r>
      <w:r w:rsidR="0089086F" w:rsidRPr="00F96AFD">
        <w:rPr>
          <w:rFonts w:ascii="Arial" w:hAnsi="Arial" w:cs="Arial"/>
          <w:sz w:val="24"/>
        </w:rPr>
        <w:t xml:space="preserve">est to splot </w:t>
      </w:r>
      <w:r w:rsidR="0089086F" w:rsidRPr="00F96AFD">
        <w:rPr>
          <w:rFonts w:ascii="Arial" w:hAnsi="Arial" w:cs="Arial"/>
          <w:sz w:val="24"/>
        </w:rPr>
        <w:lastRenderedPageBreak/>
        <w:t>warunków, które wywierają określony</w:t>
      </w:r>
      <w:r w:rsidR="00234C62" w:rsidRPr="00F96AFD">
        <w:rPr>
          <w:rFonts w:ascii="Arial" w:hAnsi="Arial" w:cs="Arial"/>
          <w:sz w:val="24"/>
        </w:rPr>
        <w:t xml:space="preserve"> </w:t>
      </w:r>
      <w:r w:rsidR="0089086F" w:rsidRPr="00F96AFD">
        <w:rPr>
          <w:rFonts w:ascii="Arial" w:hAnsi="Arial" w:cs="Arial"/>
          <w:sz w:val="24"/>
        </w:rPr>
        <w:t>wpływ na dynamikę i stan zjawisk w gospodarce (Stachowiak,</w:t>
      </w:r>
      <w:r w:rsidR="005C5A1A" w:rsidRPr="00F96AFD">
        <w:rPr>
          <w:rFonts w:ascii="Arial" w:hAnsi="Arial" w:cs="Arial"/>
          <w:sz w:val="24"/>
        </w:rPr>
        <w:t xml:space="preserve"> 2015, strona</w:t>
      </w:r>
      <w:r w:rsidR="00DD2DE5" w:rsidRPr="00F96AFD">
        <w:rPr>
          <w:rFonts w:ascii="Arial" w:hAnsi="Arial" w:cs="Arial"/>
          <w:sz w:val="24"/>
        </w:rPr>
        <w:t> 209).</w:t>
      </w:r>
    </w:p>
    <w:p w14:paraId="3D80CAC1" w14:textId="33C7C756" w:rsidR="00DE337B" w:rsidRPr="00F96AFD" w:rsidRDefault="00DE337B" w:rsidP="001602B4">
      <w:pPr>
        <w:pStyle w:val="Nagwek3"/>
      </w:pPr>
      <w:bookmarkStart w:id="12" w:name="_Toc201563468"/>
      <w:bookmarkStart w:id="13" w:name="_Toc204341438"/>
      <w:bookmarkStart w:id="14" w:name="_Toc204343518"/>
      <w:r w:rsidRPr="00F96AFD">
        <w:t>Cechy cyklu koniunkturalnego</w:t>
      </w:r>
      <w:bookmarkEnd w:id="12"/>
      <w:bookmarkEnd w:id="13"/>
      <w:bookmarkEnd w:id="14"/>
    </w:p>
    <w:p w14:paraId="7CCF38B5" w14:textId="39F65AD6" w:rsidR="00833F93" w:rsidRPr="00F96AFD" w:rsidRDefault="00833F93" w:rsidP="00DD2DE5">
      <w:pPr>
        <w:spacing w:before="240" w:after="240" w:line="360" w:lineRule="auto"/>
        <w:rPr>
          <w:rFonts w:ascii="Arial" w:hAnsi="Arial" w:cs="Arial"/>
          <w:sz w:val="24"/>
        </w:rPr>
      </w:pPr>
      <w:r w:rsidRPr="00F96AFD">
        <w:rPr>
          <w:rFonts w:ascii="Arial" w:hAnsi="Arial" w:cs="Arial"/>
          <w:sz w:val="24"/>
        </w:rPr>
        <w:t>Cykle koniunkturalne można różnicować na podstawie ich cech morfologicznych</w:t>
      </w:r>
      <w:r w:rsidR="00695E50" w:rsidRPr="00F96AFD">
        <w:rPr>
          <w:rFonts w:ascii="Arial" w:hAnsi="Arial" w:cs="Arial"/>
          <w:sz w:val="24"/>
        </w:rPr>
        <w:t xml:space="preserve"> takich jak</w:t>
      </w:r>
      <w:r w:rsidR="00CB37DC" w:rsidRPr="00F96AFD">
        <w:rPr>
          <w:rFonts w:ascii="Arial" w:hAnsi="Arial" w:cs="Arial"/>
          <w:sz w:val="24"/>
        </w:rPr>
        <w:t>:</w:t>
      </w:r>
      <w:r w:rsidR="00695E50" w:rsidRPr="00F96AFD">
        <w:rPr>
          <w:rFonts w:ascii="Arial" w:hAnsi="Arial" w:cs="Arial"/>
          <w:sz w:val="24"/>
        </w:rPr>
        <w:t xml:space="preserve"> </w:t>
      </w:r>
      <w:r w:rsidR="0089086F" w:rsidRPr="00F96AFD">
        <w:rPr>
          <w:rFonts w:ascii="Arial" w:hAnsi="Arial" w:cs="Arial"/>
          <w:sz w:val="24"/>
        </w:rPr>
        <w:t>czas trwania, punkty zwrotne</w:t>
      </w:r>
      <w:r w:rsidR="00695E50" w:rsidRPr="00F96AFD">
        <w:rPr>
          <w:rFonts w:ascii="Arial" w:hAnsi="Arial" w:cs="Arial"/>
          <w:sz w:val="24"/>
        </w:rPr>
        <w:t xml:space="preserve"> (najwyższy i najniższy stan koniunktury)</w:t>
      </w:r>
      <w:r w:rsidR="0089086F" w:rsidRPr="00F96AFD">
        <w:rPr>
          <w:rFonts w:ascii="Arial" w:hAnsi="Arial" w:cs="Arial"/>
          <w:sz w:val="24"/>
        </w:rPr>
        <w:t xml:space="preserve">, </w:t>
      </w:r>
      <w:r w:rsidR="00695E50" w:rsidRPr="00F96AFD">
        <w:rPr>
          <w:rFonts w:ascii="Arial" w:hAnsi="Arial" w:cs="Arial"/>
          <w:sz w:val="24"/>
        </w:rPr>
        <w:t xml:space="preserve">faza (okres czasowy pomiędzy punktami zwrotnymi), </w:t>
      </w:r>
      <w:r w:rsidR="0089086F" w:rsidRPr="00F96AFD">
        <w:rPr>
          <w:rFonts w:ascii="Arial" w:hAnsi="Arial" w:cs="Arial"/>
          <w:sz w:val="24"/>
        </w:rPr>
        <w:t>amplitud</w:t>
      </w:r>
      <w:r w:rsidRPr="00F96AFD">
        <w:rPr>
          <w:rFonts w:ascii="Arial" w:hAnsi="Arial" w:cs="Arial"/>
          <w:sz w:val="24"/>
        </w:rPr>
        <w:t>a</w:t>
      </w:r>
      <w:r w:rsidR="0089086F" w:rsidRPr="00F96AFD">
        <w:rPr>
          <w:rFonts w:ascii="Arial" w:hAnsi="Arial" w:cs="Arial"/>
          <w:sz w:val="24"/>
        </w:rPr>
        <w:t xml:space="preserve"> </w:t>
      </w:r>
      <w:r w:rsidRPr="00F96AFD">
        <w:rPr>
          <w:rFonts w:ascii="Arial" w:hAnsi="Arial" w:cs="Arial"/>
          <w:sz w:val="24"/>
        </w:rPr>
        <w:t>wahań</w:t>
      </w:r>
      <w:r w:rsidR="0089086F" w:rsidRPr="00F96AFD">
        <w:rPr>
          <w:rFonts w:ascii="Arial" w:hAnsi="Arial" w:cs="Arial"/>
          <w:sz w:val="24"/>
        </w:rPr>
        <w:t xml:space="preserve"> </w:t>
      </w:r>
      <w:r w:rsidR="00695E50" w:rsidRPr="00F96AFD">
        <w:rPr>
          <w:rFonts w:ascii="Arial" w:hAnsi="Arial" w:cs="Arial"/>
          <w:sz w:val="24"/>
        </w:rPr>
        <w:t>(wartość bezwzględna różnicy pomiędzy dwoma wartościami ekstremalnymi należącymi do danej fazy)</w:t>
      </w:r>
      <w:r w:rsidR="00CB37DC" w:rsidRPr="00F96AFD">
        <w:rPr>
          <w:rFonts w:ascii="Arial" w:hAnsi="Arial" w:cs="Arial"/>
          <w:sz w:val="24"/>
        </w:rPr>
        <w:t>,</w:t>
      </w:r>
      <w:r w:rsidR="00695E50" w:rsidRPr="00F96AFD">
        <w:rPr>
          <w:rFonts w:ascii="Arial" w:hAnsi="Arial" w:cs="Arial"/>
          <w:sz w:val="24"/>
        </w:rPr>
        <w:t xml:space="preserve"> </w:t>
      </w:r>
      <w:r w:rsidR="00CB37DC" w:rsidRPr="00F96AFD">
        <w:rPr>
          <w:rFonts w:ascii="Arial" w:hAnsi="Arial" w:cs="Arial"/>
          <w:sz w:val="24"/>
        </w:rPr>
        <w:t>amplituda</w:t>
      </w:r>
      <w:r w:rsidR="0089086F" w:rsidRPr="00F96AFD">
        <w:rPr>
          <w:rFonts w:ascii="Arial" w:hAnsi="Arial" w:cs="Arial"/>
          <w:sz w:val="24"/>
        </w:rPr>
        <w:t> całego cyklu</w:t>
      </w:r>
      <w:r w:rsidR="00695E50" w:rsidRPr="00F96AFD">
        <w:rPr>
          <w:rFonts w:ascii="Arial" w:hAnsi="Arial" w:cs="Arial"/>
          <w:sz w:val="24"/>
        </w:rPr>
        <w:t xml:space="preserve"> (różnica między amplitudą fazy wzrostowej oraz spadkowej)</w:t>
      </w:r>
      <w:r w:rsidRPr="00F96AFD">
        <w:rPr>
          <w:rFonts w:ascii="Arial" w:hAnsi="Arial" w:cs="Arial"/>
          <w:sz w:val="24"/>
        </w:rPr>
        <w:t xml:space="preserve">, </w:t>
      </w:r>
      <w:r w:rsidR="0089086F" w:rsidRPr="00F96AFD">
        <w:rPr>
          <w:rFonts w:ascii="Arial" w:hAnsi="Arial" w:cs="Arial"/>
          <w:sz w:val="24"/>
        </w:rPr>
        <w:t>częstotliwość</w:t>
      </w:r>
      <w:r w:rsidR="00695E50" w:rsidRPr="00F96AFD">
        <w:rPr>
          <w:rFonts w:ascii="Arial" w:hAnsi="Arial" w:cs="Arial"/>
          <w:sz w:val="24"/>
        </w:rPr>
        <w:t xml:space="preserve"> (liczba cykl</w:t>
      </w:r>
      <w:r w:rsidR="00BC6766" w:rsidRPr="00F96AFD">
        <w:rPr>
          <w:rFonts w:ascii="Arial" w:hAnsi="Arial" w:cs="Arial"/>
          <w:sz w:val="24"/>
        </w:rPr>
        <w:t>i w danym zakresie czasu)</w:t>
      </w:r>
      <w:r w:rsidR="0089086F" w:rsidRPr="00F96AFD">
        <w:rPr>
          <w:rFonts w:ascii="Arial" w:hAnsi="Arial" w:cs="Arial"/>
          <w:sz w:val="24"/>
        </w:rPr>
        <w:t xml:space="preserve">, intensywność </w:t>
      </w:r>
      <w:r w:rsidR="00BC6766" w:rsidRPr="00F96AFD">
        <w:rPr>
          <w:rFonts w:ascii="Arial" w:hAnsi="Arial" w:cs="Arial"/>
          <w:sz w:val="24"/>
        </w:rPr>
        <w:t xml:space="preserve">(zmienność) </w:t>
      </w:r>
      <w:r w:rsidR="0089086F" w:rsidRPr="00F96AFD">
        <w:rPr>
          <w:rFonts w:ascii="Arial" w:hAnsi="Arial" w:cs="Arial"/>
          <w:sz w:val="24"/>
        </w:rPr>
        <w:t>i symetryczność</w:t>
      </w:r>
      <w:r w:rsidR="00BC6766" w:rsidRPr="00F96AFD">
        <w:rPr>
          <w:rFonts w:ascii="Arial" w:hAnsi="Arial" w:cs="Arial"/>
          <w:sz w:val="24"/>
        </w:rPr>
        <w:t xml:space="preserve"> (faz</w:t>
      </w:r>
      <w:r w:rsidR="00CB37DC" w:rsidRPr="00F96AFD">
        <w:rPr>
          <w:rFonts w:ascii="Arial" w:hAnsi="Arial" w:cs="Arial"/>
          <w:sz w:val="24"/>
        </w:rPr>
        <w:t>y</w:t>
      </w:r>
      <w:r w:rsidR="00BC6766" w:rsidRPr="00F96AFD">
        <w:rPr>
          <w:rFonts w:ascii="Arial" w:hAnsi="Arial" w:cs="Arial"/>
          <w:sz w:val="24"/>
        </w:rPr>
        <w:t xml:space="preserve"> wzrostow</w:t>
      </w:r>
      <w:r w:rsidR="00CB37DC" w:rsidRPr="00F96AFD">
        <w:rPr>
          <w:rFonts w:ascii="Arial" w:hAnsi="Arial" w:cs="Arial"/>
          <w:sz w:val="24"/>
        </w:rPr>
        <w:t>ej</w:t>
      </w:r>
      <w:r w:rsidR="00BC6766" w:rsidRPr="00F96AFD">
        <w:rPr>
          <w:rFonts w:ascii="Arial" w:hAnsi="Arial" w:cs="Arial"/>
          <w:sz w:val="24"/>
        </w:rPr>
        <w:t xml:space="preserve"> i</w:t>
      </w:r>
      <w:r w:rsidR="00C7247A" w:rsidRPr="00F96AFD">
        <w:rPr>
          <w:rFonts w:ascii="Arial" w:hAnsi="Arial" w:cs="Arial"/>
          <w:sz w:val="24"/>
        </w:rPr>
        <w:t> </w:t>
      </w:r>
      <w:r w:rsidR="00BC6766" w:rsidRPr="00F96AFD">
        <w:rPr>
          <w:rFonts w:ascii="Arial" w:hAnsi="Arial" w:cs="Arial"/>
          <w:sz w:val="24"/>
        </w:rPr>
        <w:t>spadkow</w:t>
      </w:r>
      <w:r w:rsidR="00CB37DC" w:rsidRPr="00F96AFD">
        <w:rPr>
          <w:rFonts w:ascii="Arial" w:hAnsi="Arial" w:cs="Arial"/>
          <w:sz w:val="24"/>
        </w:rPr>
        <w:t>ej</w:t>
      </w:r>
      <w:r w:rsidR="005C5A1A" w:rsidRPr="00F96AFD">
        <w:rPr>
          <w:rFonts w:ascii="Arial" w:hAnsi="Arial" w:cs="Arial"/>
          <w:sz w:val="24"/>
        </w:rPr>
        <w:t>) (Barczyk i inni</w:t>
      </w:r>
      <w:r w:rsidR="00BC6766" w:rsidRPr="00F96AFD">
        <w:rPr>
          <w:rFonts w:ascii="Arial" w:hAnsi="Arial" w:cs="Arial"/>
          <w:sz w:val="24"/>
        </w:rPr>
        <w:t>, 2006</w:t>
      </w:r>
      <w:r w:rsidR="005C5A1A" w:rsidRPr="00F96AFD">
        <w:rPr>
          <w:rFonts w:ascii="Arial" w:hAnsi="Arial" w:cs="Arial"/>
          <w:sz w:val="24"/>
        </w:rPr>
        <w:t>, strona</w:t>
      </w:r>
      <w:r w:rsidR="00BC6766" w:rsidRPr="00F96AFD">
        <w:rPr>
          <w:rFonts w:ascii="Arial" w:hAnsi="Arial" w:cs="Arial"/>
          <w:sz w:val="24"/>
        </w:rPr>
        <w:t xml:space="preserve"> 139; </w:t>
      </w:r>
      <w:r w:rsidR="005C5A1A" w:rsidRPr="00F96AFD">
        <w:rPr>
          <w:rFonts w:ascii="Arial" w:hAnsi="Arial" w:cs="Arial"/>
          <w:sz w:val="24"/>
        </w:rPr>
        <w:t>Lubiński, 2004, strona</w:t>
      </w:r>
      <w:r w:rsidR="00BC6766" w:rsidRPr="00F96AFD">
        <w:rPr>
          <w:rFonts w:ascii="Arial" w:hAnsi="Arial" w:cs="Arial"/>
          <w:sz w:val="24"/>
        </w:rPr>
        <w:t xml:space="preserve"> 77;</w:t>
      </w:r>
      <w:r w:rsidR="005C5A1A" w:rsidRPr="00F96AFD">
        <w:rPr>
          <w:rFonts w:ascii="Arial" w:hAnsi="Arial" w:cs="Arial"/>
          <w:sz w:val="24"/>
        </w:rPr>
        <w:t xml:space="preserve"> </w:t>
      </w:r>
      <w:proofErr w:type="spellStart"/>
      <w:r w:rsidR="005C5A1A" w:rsidRPr="00F96AFD">
        <w:rPr>
          <w:rFonts w:ascii="Arial" w:hAnsi="Arial" w:cs="Arial"/>
          <w:sz w:val="24"/>
        </w:rPr>
        <w:t>Warżała</w:t>
      </w:r>
      <w:proofErr w:type="spellEnd"/>
      <w:r w:rsidR="005C5A1A" w:rsidRPr="00F96AFD">
        <w:rPr>
          <w:rFonts w:ascii="Arial" w:hAnsi="Arial" w:cs="Arial"/>
          <w:sz w:val="24"/>
        </w:rPr>
        <w:t>, 2016, strona</w:t>
      </w:r>
      <w:r w:rsidR="00BC6766" w:rsidRPr="00F96AFD">
        <w:rPr>
          <w:rFonts w:ascii="Arial" w:hAnsi="Arial" w:cs="Arial"/>
          <w:sz w:val="24"/>
        </w:rPr>
        <w:t> 29).</w:t>
      </w:r>
    </w:p>
    <w:p w14:paraId="1B0A89CF" w14:textId="723A95C7" w:rsidR="0089086F" w:rsidRPr="00F96AFD" w:rsidRDefault="000E76B9" w:rsidP="00DD2DE5">
      <w:pPr>
        <w:spacing w:before="240" w:after="240" w:line="360" w:lineRule="auto"/>
        <w:rPr>
          <w:rFonts w:ascii="Arial" w:hAnsi="Arial" w:cs="Arial"/>
          <w:sz w:val="24"/>
        </w:rPr>
      </w:pPr>
      <w:r w:rsidRPr="00F96AFD">
        <w:rPr>
          <w:rFonts w:ascii="Arial" w:hAnsi="Arial" w:cs="Arial"/>
          <w:sz w:val="24"/>
        </w:rPr>
        <w:t xml:space="preserve">Podział faz cyklu koniunkturalnego nie jest jednoznaczny. </w:t>
      </w:r>
      <w:r w:rsidR="0089086F" w:rsidRPr="00F96AFD">
        <w:rPr>
          <w:rFonts w:ascii="Arial" w:hAnsi="Arial" w:cs="Arial"/>
          <w:sz w:val="24"/>
        </w:rPr>
        <w:t>Wynika to z wielości interpretacji tego zagadnienia (Tabela 1</w:t>
      </w:r>
      <w:r w:rsidR="00BB1926" w:rsidRPr="00F96AFD">
        <w:rPr>
          <w:rFonts w:ascii="Arial" w:hAnsi="Arial" w:cs="Arial"/>
          <w:sz w:val="24"/>
        </w:rPr>
        <w:t>.1</w:t>
      </w:r>
      <w:r w:rsidR="0089086F" w:rsidRPr="00F96AFD">
        <w:rPr>
          <w:rFonts w:ascii="Arial" w:hAnsi="Arial" w:cs="Arial"/>
          <w:sz w:val="24"/>
        </w:rPr>
        <w:t>).</w:t>
      </w:r>
    </w:p>
    <w:p w14:paraId="3416013D" w14:textId="0BA801F3" w:rsidR="0089086F" w:rsidRPr="00F96AFD" w:rsidRDefault="00F133F5" w:rsidP="00DD2DE5">
      <w:pPr>
        <w:spacing w:before="240" w:after="240" w:line="360" w:lineRule="auto"/>
        <w:rPr>
          <w:rFonts w:ascii="Arial" w:hAnsi="Arial" w:cs="Arial"/>
          <w:b/>
          <w:sz w:val="24"/>
        </w:rPr>
      </w:pPr>
      <w:bookmarkStart w:id="15" w:name="_Toc204343382"/>
      <w:r w:rsidRPr="00F96AFD">
        <w:rPr>
          <w:rFonts w:ascii="Arial" w:hAnsi="Arial" w:cs="Arial"/>
          <w:b/>
          <w:color w:val="000000" w:themeColor="text1"/>
          <w:sz w:val="24"/>
        </w:rPr>
        <w:t xml:space="preserve">Tabela </w:t>
      </w:r>
      <w:r w:rsidRPr="00F96AFD">
        <w:rPr>
          <w:rFonts w:ascii="Arial" w:hAnsi="Arial" w:cs="Arial"/>
          <w:b/>
          <w:color w:val="000000" w:themeColor="text1"/>
          <w:sz w:val="24"/>
        </w:rPr>
        <w:fldChar w:fldCharType="begin"/>
      </w:r>
      <w:r w:rsidRPr="00F96AFD">
        <w:rPr>
          <w:rFonts w:ascii="Arial" w:hAnsi="Arial" w:cs="Arial"/>
          <w:b/>
          <w:color w:val="000000" w:themeColor="text1"/>
          <w:sz w:val="24"/>
        </w:rPr>
        <w:instrText xml:space="preserve"> STYLEREF 1 \s </w:instrText>
      </w:r>
      <w:r w:rsidRPr="00F96AFD">
        <w:rPr>
          <w:rFonts w:ascii="Arial" w:hAnsi="Arial" w:cs="Arial"/>
          <w:b/>
          <w:color w:val="000000" w:themeColor="text1"/>
          <w:sz w:val="24"/>
        </w:rPr>
        <w:fldChar w:fldCharType="separate"/>
      </w:r>
      <w:r w:rsidR="00DA7F95" w:rsidRPr="00F96AFD">
        <w:rPr>
          <w:rFonts w:ascii="Arial" w:hAnsi="Arial" w:cs="Arial"/>
          <w:b/>
          <w:noProof/>
          <w:color w:val="000000" w:themeColor="text1"/>
          <w:sz w:val="24"/>
        </w:rPr>
        <w:t>1</w:t>
      </w:r>
      <w:r w:rsidRPr="00F96AFD">
        <w:rPr>
          <w:rFonts w:ascii="Arial" w:hAnsi="Arial" w:cs="Arial"/>
          <w:b/>
          <w:color w:val="000000" w:themeColor="text1"/>
          <w:sz w:val="24"/>
        </w:rPr>
        <w:fldChar w:fldCharType="end"/>
      </w:r>
      <w:r w:rsidRPr="00F96AFD">
        <w:rPr>
          <w:rFonts w:ascii="Arial" w:hAnsi="Arial" w:cs="Arial"/>
          <w:b/>
          <w:color w:val="000000" w:themeColor="text1"/>
          <w:sz w:val="24"/>
        </w:rPr>
        <w:t>.</w:t>
      </w:r>
      <w:r w:rsidRPr="00F96AFD">
        <w:rPr>
          <w:rFonts w:ascii="Arial" w:hAnsi="Arial" w:cs="Arial"/>
          <w:b/>
          <w:color w:val="000000" w:themeColor="text1"/>
          <w:sz w:val="24"/>
        </w:rPr>
        <w:fldChar w:fldCharType="begin"/>
      </w:r>
      <w:r w:rsidRPr="00F96AFD">
        <w:rPr>
          <w:rFonts w:ascii="Arial" w:hAnsi="Arial" w:cs="Arial"/>
          <w:b/>
          <w:color w:val="000000" w:themeColor="text1"/>
          <w:sz w:val="24"/>
        </w:rPr>
        <w:instrText xml:space="preserve"> SEQ Tabela \* ARABIC \s 1 </w:instrText>
      </w:r>
      <w:r w:rsidRPr="00F96AFD">
        <w:rPr>
          <w:rFonts w:ascii="Arial" w:hAnsi="Arial" w:cs="Arial"/>
          <w:b/>
          <w:color w:val="000000" w:themeColor="text1"/>
          <w:sz w:val="24"/>
        </w:rPr>
        <w:fldChar w:fldCharType="separate"/>
      </w:r>
      <w:r w:rsidR="00DA7F95" w:rsidRPr="00F96AFD">
        <w:rPr>
          <w:rFonts w:ascii="Arial" w:hAnsi="Arial" w:cs="Arial"/>
          <w:b/>
          <w:noProof/>
          <w:color w:val="000000" w:themeColor="text1"/>
          <w:sz w:val="24"/>
        </w:rPr>
        <w:t>1</w:t>
      </w:r>
      <w:r w:rsidRPr="00F96AFD">
        <w:rPr>
          <w:rFonts w:ascii="Arial" w:hAnsi="Arial" w:cs="Arial"/>
          <w:b/>
          <w:color w:val="000000" w:themeColor="text1"/>
          <w:sz w:val="24"/>
        </w:rPr>
        <w:fldChar w:fldCharType="end"/>
      </w:r>
      <w:r w:rsidR="0030749C" w:rsidRPr="00F96AFD">
        <w:rPr>
          <w:rFonts w:ascii="Arial" w:hAnsi="Arial" w:cs="Arial"/>
          <w:b/>
          <w:sz w:val="24"/>
        </w:rPr>
        <w:t xml:space="preserve">. </w:t>
      </w:r>
      <w:r w:rsidR="0089086F" w:rsidRPr="00F96AFD">
        <w:rPr>
          <w:rFonts w:ascii="Arial" w:hAnsi="Arial" w:cs="Arial"/>
          <w:b/>
          <w:sz w:val="24"/>
        </w:rPr>
        <w:t>Liczba i określenia faz cyklu koniunkturalnego</w:t>
      </w:r>
      <w:bookmarkEnd w:id="15"/>
    </w:p>
    <w:tbl>
      <w:tblPr>
        <w:tblStyle w:val="Tabela-Siatka"/>
        <w:tblW w:w="5000" w:type="pct"/>
        <w:jc w:val="center"/>
        <w:tblLook w:val="04A0" w:firstRow="1" w:lastRow="0" w:firstColumn="1" w:lastColumn="0" w:noHBand="0" w:noVBand="1"/>
        <w:tblDescription w:val="Tabela, w której znajdują się liczba i określenie faz cyklu koniunkturalnego."/>
      </w:tblPr>
      <w:tblGrid>
        <w:gridCol w:w="2603"/>
        <w:gridCol w:w="2479"/>
        <w:gridCol w:w="3980"/>
      </w:tblGrid>
      <w:tr w:rsidR="0089086F" w:rsidRPr="00F96AFD" w14:paraId="303856E1" w14:textId="77777777" w:rsidTr="004F60B6">
        <w:trPr>
          <w:tblHeader/>
          <w:jc w:val="center"/>
        </w:trPr>
        <w:tc>
          <w:tcPr>
            <w:tcW w:w="1436" w:type="pct"/>
          </w:tcPr>
          <w:p w14:paraId="4B3A627E" w14:textId="77777777" w:rsidR="0089086F" w:rsidRPr="00F96AFD" w:rsidRDefault="0089086F" w:rsidP="0000760F">
            <w:pPr>
              <w:spacing w:line="360" w:lineRule="auto"/>
              <w:rPr>
                <w:rFonts w:ascii="Arial" w:hAnsi="Arial" w:cs="Arial"/>
                <w:b/>
                <w:sz w:val="24"/>
              </w:rPr>
            </w:pPr>
            <w:r w:rsidRPr="00F96AFD">
              <w:rPr>
                <w:rFonts w:ascii="Arial" w:hAnsi="Arial" w:cs="Arial"/>
                <w:b/>
                <w:sz w:val="24"/>
              </w:rPr>
              <w:t>Autor</w:t>
            </w:r>
          </w:p>
        </w:tc>
        <w:tc>
          <w:tcPr>
            <w:tcW w:w="1368" w:type="pct"/>
          </w:tcPr>
          <w:p w14:paraId="19E153BE" w14:textId="77777777" w:rsidR="0089086F" w:rsidRPr="00F96AFD" w:rsidRDefault="0089086F" w:rsidP="0000760F">
            <w:pPr>
              <w:spacing w:line="360" w:lineRule="auto"/>
              <w:rPr>
                <w:rFonts w:ascii="Arial" w:hAnsi="Arial" w:cs="Arial"/>
                <w:b/>
                <w:sz w:val="24"/>
              </w:rPr>
            </w:pPr>
            <w:r w:rsidRPr="00F96AFD">
              <w:rPr>
                <w:rFonts w:ascii="Arial" w:hAnsi="Arial" w:cs="Arial"/>
                <w:b/>
                <w:sz w:val="24"/>
              </w:rPr>
              <w:t>Liczba faz</w:t>
            </w:r>
          </w:p>
        </w:tc>
        <w:tc>
          <w:tcPr>
            <w:tcW w:w="2196" w:type="pct"/>
          </w:tcPr>
          <w:p w14:paraId="74565CF0" w14:textId="77777777" w:rsidR="0089086F" w:rsidRPr="00F96AFD" w:rsidRDefault="0089086F" w:rsidP="0000760F">
            <w:pPr>
              <w:spacing w:line="360" w:lineRule="auto"/>
              <w:rPr>
                <w:rFonts w:ascii="Arial" w:hAnsi="Arial" w:cs="Arial"/>
                <w:b/>
                <w:sz w:val="24"/>
              </w:rPr>
            </w:pPr>
            <w:r w:rsidRPr="00F96AFD">
              <w:rPr>
                <w:rFonts w:ascii="Arial" w:hAnsi="Arial" w:cs="Arial"/>
                <w:b/>
                <w:sz w:val="24"/>
              </w:rPr>
              <w:t>Określenie faz</w:t>
            </w:r>
          </w:p>
        </w:tc>
      </w:tr>
      <w:tr w:rsidR="0089086F" w:rsidRPr="00F96AFD" w14:paraId="59F3F088" w14:textId="77777777" w:rsidTr="004F60B6">
        <w:trPr>
          <w:jc w:val="center"/>
        </w:trPr>
        <w:tc>
          <w:tcPr>
            <w:tcW w:w="1436" w:type="pct"/>
          </w:tcPr>
          <w:p w14:paraId="7C69BA98" w14:textId="77777777" w:rsidR="0089086F" w:rsidRPr="00F96AFD" w:rsidRDefault="0089086F" w:rsidP="004F60B6">
            <w:pPr>
              <w:spacing w:line="360" w:lineRule="auto"/>
              <w:rPr>
                <w:rFonts w:ascii="Arial" w:hAnsi="Arial" w:cs="Arial"/>
                <w:sz w:val="24"/>
                <w:lang w:val="en-GB"/>
              </w:rPr>
            </w:pPr>
            <w:r w:rsidRPr="00F96AFD">
              <w:rPr>
                <w:rFonts w:ascii="Arial" w:hAnsi="Arial" w:cs="Arial"/>
                <w:sz w:val="24"/>
                <w:lang w:val="en-GB"/>
              </w:rPr>
              <w:t>A.F. Burns, W.C. Mitchel</w:t>
            </w:r>
          </w:p>
        </w:tc>
        <w:tc>
          <w:tcPr>
            <w:tcW w:w="1368" w:type="pct"/>
          </w:tcPr>
          <w:p w14:paraId="7F2856A5" w14:textId="63FB0E30" w:rsidR="0089086F" w:rsidRPr="00F96AFD" w:rsidRDefault="004F60B6" w:rsidP="004F60B6">
            <w:pPr>
              <w:spacing w:line="360" w:lineRule="auto"/>
              <w:rPr>
                <w:rFonts w:ascii="Arial" w:hAnsi="Arial" w:cs="Arial"/>
                <w:sz w:val="24"/>
              </w:rPr>
            </w:pPr>
            <w:r w:rsidRPr="00F96AFD">
              <w:rPr>
                <w:rFonts w:ascii="Arial" w:hAnsi="Arial" w:cs="Arial"/>
                <w:sz w:val="24"/>
              </w:rPr>
              <w:t>4</w:t>
            </w:r>
          </w:p>
        </w:tc>
        <w:tc>
          <w:tcPr>
            <w:tcW w:w="2196" w:type="pct"/>
          </w:tcPr>
          <w:p w14:paraId="4990FAD7" w14:textId="77777777" w:rsidR="0089086F" w:rsidRPr="00F96AFD" w:rsidRDefault="0089086F" w:rsidP="004F60B6">
            <w:pPr>
              <w:spacing w:line="360" w:lineRule="auto"/>
              <w:rPr>
                <w:rFonts w:ascii="Arial" w:hAnsi="Arial" w:cs="Arial"/>
                <w:sz w:val="24"/>
              </w:rPr>
            </w:pPr>
            <w:r w:rsidRPr="00F96AFD">
              <w:rPr>
                <w:rFonts w:ascii="Arial" w:hAnsi="Arial" w:cs="Arial"/>
                <w:sz w:val="24"/>
              </w:rPr>
              <w:t>ekspansja, recesja, depresja i odbudowa</w:t>
            </w:r>
          </w:p>
        </w:tc>
      </w:tr>
      <w:tr w:rsidR="0089086F" w:rsidRPr="00F96AFD" w14:paraId="31F7FB22" w14:textId="77777777" w:rsidTr="004F60B6">
        <w:trPr>
          <w:jc w:val="center"/>
        </w:trPr>
        <w:tc>
          <w:tcPr>
            <w:tcW w:w="1436" w:type="pct"/>
          </w:tcPr>
          <w:p w14:paraId="7E5F76DB" w14:textId="77777777" w:rsidR="0089086F" w:rsidRPr="00F96AFD" w:rsidRDefault="0089086F" w:rsidP="004F60B6">
            <w:pPr>
              <w:spacing w:line="360" w:lineRule="auto"/>
              <w:rPr>
                <w:rFonts w:ascii="Arial" w:hAnsi="Arial" w:cs="Arial"/>
                <w:sz w:val="24"/>
              </w:rPr>
            </w:pPr>
            <w:r w:rsidRPr="00F96AFD">
              <w:rPr>
                <w:rFonts w:ascii="Arial" w:hAnsi="Arial" w:cs="Arial"/>
                <w:sz w:val="24"/>
              </w:rPr>
              <w:t xml:space="preserve">J. </w:t>
            </w:r>
            <w:proofErr w:type="spellStart"/>
            <w:r w:rsidRPr="00F96AFD">
              <w:rPr>
                <w:rFonts w:ascii="Arial" w:hAnsi="Arial" w:cs="Arial"/>
                <w:sz w:val="24"/>
              </w:rPr>
              <w:t>Schumpeter</w:t>
            </w:r>
            <w:proofErr w:type="spellEnd"/>
          </w:p>
        </w:tc>
        <w:tc>
          <w:tcPr>
            <w:tcW w:w="1368" w:type="pct"/>
          </w:tcPr>
          <w:p w14:paraId="2F5FAD84" w14:textId="77777777" w:rsidR="0089086F" w:rsidRPr="00F96AFD" w:rsidRDefault="0089086F" w:rsidP="004F60B6">
            <w:pPr>
              <w:spacing w:line="360" w:lineRule="auto"/>
              <w:rPr>
                <w:rFonts w:ascii="Arial" w:hAnsi="Arial" w:cs="Arial"/>
                <w:sz w:val="24"/>
              </w:rPr>
            </w:pPr>
            <w:r w:rsidRPr="00F96AFD">
              <w:rPr>
                <w:rFonts w:ascii="Arial" w:hAnsi="Arial" w:cs="Arial"/>
                <w:sz w:val="24"/>
              </w:rPr>
              <w:t>4</w:t>
            </w:r>
          </w:p>
        </w:tc>
        <w:tc>
          <w:tcPr>
            <w:tcW w:w="2196" w:type="pct"/>
          </w:tcPr>
          <w:p w14:paraId="04906178" w14:textId="77777777" w:rsidR="0089086F" w:rsidRPr="00F96AFD" w:rsidRDefault="0089086F" w:rsidP="004F60B6">
            <w:pPr>
              <w:spacing w:line="360" w:lineRule="auto"/>
              <w:rPr>
                <w:rFonts w:ascii="Arial" w:hAnsi="Arial" w:cs="Arial"/>
                <w:sz w:val="24"/>
              </w:rPr>
            </w:pPr>
            <w:r w:rsidRPr="00F96AFD">
              <w:rPr>
                <w:rFonts w:ascii="Arial" w:hAnsi="Arial" w:cs="Arial"/>
                <w:sz w:val="24"/>
              </w:rPr>
              <w:t>ożywienie, wzrost, recesja i depresja</w:t>
            </w:r>
          </w:p>
        </w:tc>
      </w:tr>
      <w:tr w:rsidR="0089086F" w:rsidRPr="00F96AFD" w14:paraId="1B406090" w14:textId="77777777" w:rsidTr="004F60B6">
        <w:trPr>
          <w:jc w:val="center"/>
        </w:trPr>
        <w:tc>
          <w:tcPr>
            <w:tcW w:w="1436" w:type="pct"/>
          </w:tcPr>
          <w:p w14:paraId="116A0638" w14:textId="77777777" w:rsidR="0089086F" w:rsidRPr="00F96AFD" w:rsidRDefault="0089086F" w:rsidP="004F60B6">
            <w:pPr>
              <w:spacing w:line="360" w:lineRule="auto"/>
              <w:rPr>
                <w:rFonts w:ascii="Arial" w:hAnsi="Arial" w:cs="Arial"/>
                <w:sz w:val="24"/>
              </w:rPr>
            </w:pPr>
            <w:r w:rsidRPr="00F96AFD">
              <w:rPr>
                <w:rFonts w:ascii="Arial" w:hAnsi="Arial" w:cs="Arial"/>
                <w:sz w:val="24"/>
              </w:rPr>
              <w:t xml:space="preserve">G. </w:t>
            </w:r>
            <w:proofErr w:type="spellStart"/>
            <w:r w:rsidRPr="00F96AFD">
              <w:rPr>
                <w:rFonts w:ascii="Arial" w:hAnsi="Arial" w:cs="Arial"/>
                <w:sz w:val="24"/>
              </w:rPr>
              <w:t>Haberler</w:t>
            </w:r>
            <w:proofErr w:type="spellEnd"/>
          </w:p>
        </w:tc>
        <w:tc>
          <w:tcPr>
            <w:tcW w:w="1368" w:type="pct"/>
          </w:tcPr>
          <w:p w14:paraId="2B7D5508" w14:textId="77777777" w:rsidR="0089086F" w:rsidRPr="00F96AFD" w:rsidRDefault="0089086F" w:rsidP="004F60B6">
            <w:pPr>
              <w:spacing w:line="360" w:lineRule="auto"/>
              <w:rPr>
                <w:rFonts w:ascii="Arial" w:hAnsi="Arial" w:cs="Arial"/>
                <w:sz w:val="24"/>
              </w:rPr>
            </w:pPr>
            <w:r w:rsidRPr="00F96AFD">
              <w:rPr>
                <w:rFonts w:ascii="Arial" w:hAnsi="Arial" w:cs="Arial"/>
                <w:sz w:val="24"/>
              </w:rPr>
              <w:t>4</w:t>
            </w:r>
          </w:p>
        </w:tc>
        <w:tc>
          <w:tcPr>
            <w:tcW w:w="2196" w:type="pct"/>
          </w:tcPr>
          <w:p w14:paraId="0233E0B6" w14:textId="77777777" w:rsidR="0089086F" w:rsidRPr="00F96AFD" w:rsidRDefault="0089086F" w:rsidP="004F60B6">
            <w:pPr>
              <w:spacing w:line="360" w:lineRule="auto"/>
              <w:rPr>
                <w:rFonts w:ascii="Arial" w:hAnsi="Arial" w:cs="Arial"/>
                <w:sz w:val="24"/>
              </w:rPr>
            </w:pPr>
            <w:r w:rsidRPr="00F96AFD">
              <w:rPr>
                <w:rFonts w:ascii="Arial" w:hAnsi="Arial" w:cs="Arial"/>
                <w:sz w:val="24"/>
              </w:rPr>
              <w:t>ekspansja, prosperity, depresja i zastój</w:t>
            </w:r>
          </w:p>
        </w:tc>
      </w:tr>
      <w:tr w:rsidR="0089086F" w:rsidRPr="00F96AFD" w14:paraId="29C8D58B" w14:textId="77777777" w:rsidTr="004F60B6">
        <w:trPr>
          <w:jc w:val="center"/>
        </w:trPr>
        <w:tc>
          <w:tcPr>
            <w:tcW w:w="1436" w:type="pct"/>
          </w:tcPr>
          <w:p w14:paraId="0FC541DE" w14:textId="77777777" w:rsidR="0089086F" w:rsidRPr="00F96AFD" w:rsidRDefault="0089086F" w:rsidP="004F60B6">
            <w:pPr>
              <w:spacing w:line="360" w:lineRule="auto"/>
              <w:rPr>
                <w:rFonts w:ascii="Arial" w:hAnsi="Arial" w:cs="Arial"/>
                <w:sz w:val="24"/>
              </w:rPr>
            </w:pPr>
            <w:r w:rsidRPr="00F96AFD">
              <w:rPr>
                <w:rFonts w:ascii="Arial" w:hAnsi="Arial" w:cs="Arial"/>
                <w:sz w:val="24"/>
              </w:rPr>
              <w:t xml:space="preserve">A. </w:t>
            </w:r>
            <w:proofErr w:type="spellStart"/>
            <w:r w:rsidRPr="00F96AFD">
              <w:rPr>
                <w:rFonts w:ascii="Arial" w:hAnsi="Arial" w:cs="Arial"/>
                <w:sz w:val="24"/>
              </w:rPr>
              <w:t>Spiethoff</w:t>
            </w:r>
            <w:proofErr w:type="spellEnd"/>
          </w:p>
        </w:tc>
        <w:tc>
          <w:tcPr>
            <w:tcW w:w="1368" w:type="pct"/>
          </w:tcPr>
          <w:p w14:paraId="1D7CAC0E" w14:textId="77777777" w:rsidR="0089086F" w:rsidRPr="00F96AFD" w:rsidRDefault="0089086F" w:rsidP="004F60B6">
            <w:pPr>
              <w:spacing w:line="360" w:lineRule="auto"/>
              <w:rPr>
                <w:rFonts w:ascii="Arial" w:hAnsi="Arial" w:cs="Arial"/>
                <w:sz w:val="24"/>
              </w:rPr>
            </w:pPr>
            <w:r w:rsidRPr="00F96AFD">
              <w:rPr>
                <w:rFonts w:ascii="Arial" w:hAnsi="Arial" w:cs="Arial"/>
                <w:sz w:val="24"/>
              </w:rPr>
              <w:t>2 (podzielona na 5 podokresów)</w:t>
            </w:r>
          </w:p>
        </w:tc>
        <w:tc>
          <w:tcPr>
            <w:tcW w:w="2196" w:type="pct"/>
          </w:tcPr>
          <w:p w14:paraId="52E156B9" w14:textId="77777777" w:rsidR="0089086F" w:rsidRPr="00F96AFD" w:rsidRDefault="0089086F" w:rsidP="004F60B6">
            <w:pPr>
              <w:spacing w:line="360" w:lineRule="auto"/>
              <w:rPr>
                <w:rFonts w:ascii="Arial" w:hAnsi="Arial" w:cs="Arial"/>
                <w:sz w:val="24"/>
              </w:rPr>
            </w:pPr>
            <w:r w:rsidRPr="00F96AFD">
              <w:rPr>
                <w:rFonts w:ascii="Arial" w:hAnsi="Arial" w:cs="Arial"/>
                <w:sz w:val="24"/>
              </w:rPr>
              <w:t>faza zachowania (okres spadku i pierwszego wzrostu), faza wzrostu (okres drugiego wzrostu, ekspansji i niedostatku kapitału)</w:t>
            </w:r>
          </w:p>
        </w:tc>
      </w:tr>
      <w:tr w:rsidR="0089086F" w:rsidRPr="00F96AFD" w14:paraId="5E9547A2" w14:textId="77777777" w:rsidTr="004F60B6">
        <w:trPr>
          <w:jc w:val="center"/>
        </w:trPr>
        <w:tc>
          <w:tcPr>
            <w:tcW w:w="1436" w:type="pct"/>
          </w:tcPr>
          <w:p w14:paraId="18B50346" w14:textId="77777777" w:rsidR="0089086F" w:rsidRPr="00F96AFD" w:rsidRDefault="0089086F" w:rsidP="004F60B6">
            <w:pPr>
              <w:spacing w:line="360" w:lineRule="auto"/>
              <w:rPr>
                <w:rFonts w:ascii="Arial" w:hAnsi="Arial" w:cs="Arial"/>
                <w:sz w:val="24"/>
              </w:rPr>
            </w:pPr>
            <w:r w:rsidRPr="00F96AFD">
              <w:rPr>
                <w:rFonts w:ascii="Arial" w:hAnsi="Arial" w:cs="Arial"/>
                <w:sz w:val="24"/>
              </w:rPr>
              <w:t xml:space="preserve">I. </w:t>
            </w:r>
            <w:proofErr w:type="spellStart"/>
            <w:r w:rsidRPr="00F96AFD">
              <w:rPr>
                <w:rFonts w:ascii="Arial" w:hAnsi="Arial" w:cs="Arial"/>
                <w:sz w:val="24"/>
              </w:rPr>
              <w:t>Mintz</w:t>
            </w:r>
            <w:proofErr w:type="spellEnd"/>
          </w:p>
        </w:tc>
        <w:tc>
          <w:tcPr>
            <w:tcW w:w="1368" w:type="pct"/>
          </w:tcPr>
          <w:p w14:paraId="734B5CBC" w14:textId="77777777" w:rsidR="0089086F" w:rsidRPr="00F96AFD" w:rsidRDefault="0089086F" w:rsidP="004F60B6">
            <w:pPr>
              <w:spacing w:line="360" w:lineRule="auto"/>
              <w:rPr>
                <w:rFonts w:ascii="Arial" w:hAnsi="Arial" w:cs="Arial"/>
                <w:sz w:val="24"/>
              </w:rPr>
            </w:pPr>
            <w:r w:rsidRPr="00F96AFD">
              <w:rPr>
                <w:rFonts w:ascii="Arial" w:hAnsi="Arial" w:cs="Arial"/>
                <w:sz w:val="24"/>
              </w:rPr>
              <w:t>2</w:t>
            </w:r>
          </w:p>
        </w:tc>
        <w:tc>
          <w:tcPr>
            <w:tcW w:w="2196" w:type="pct"/>
          </w:tcPr>
          <w:p w14:paraId="2D317D01" w14:textId="77777777" w:rsidR="0089086F" w:rsidRPr="00F96AFD" w:rsidRDefault="0089086F" w:rsidP="004F60B6">
            <w:pPr>
              <w:spacing w:line="360" w:lineRule="auto"/>
              <w:rPr>
                <w:rFonts w:ascii="Arial" w:hAnsi="Arial" w:cs="Arial"/>
                <w:sz w:val="24"/>
              </w:rPr>
            </w:pPr>
            <w:r w:rsidRPr="00F96AFD">
              <w:rPr>
                <w:rFonts w:ascii="Arial" w:hAnsi="Arial" w:cs="Arial"/>
                <w:sz w:val="24"/>
              </w:rPr>
              <w:t>faza wysokiej stopy wzrostu i niskiej stopy wzrostu</w:t>
            </w:r>
          </w:p>
        </w:tc>
      </w:tr>
      <w:tr w:rsidR="0089086F" w:rsidRPr="00F96AFD" w14:paraId="7CAA38D6" w14:textId="77777777" w:rsidTr="004F60B6">
        <w:trPr>
          <w:jc w:val="center"/>
        </w:trPr>
        <w:tc>
          <w:tcPr>
            <w:tcW w:w="1436" w:type="pct"/>
          </w:tcPr>
          <w:p w14:paraId="1FE9FB81" w14:textId="77777777" w:rsidR="0089086F" w:rsidRPr="00F96AFD" w:rsidRDefault="0089086F" w:rsidP="004F60B6">
            <w:pPr>
              <w:spacing w:line="360" w:lineRule="auto"/>
              <w:rPr>
                <w:rFonts w:ascii="Arial" w:hAnsi="Arial" w:cs="Arial"/>
                <w:sz w:val="24"/>
                <w:lang w:val="en-GB"/>
              </w:rPr>
            </w:pPr>
            <w:r w:rsidRPr="00F96AFD">
              <w:rPr>
                <w:rFonts w:ascii="Arial" w:hAnsi="Arial" w:cs="Arial"/>
                <w:sz w:val="24"/>
                <w:lang w:val="en-GB"/>
              </w:rPr>
              <w:t>J.R. Meyer, D.H. Weinberg</w:t>
            </w:r>
          </w:p>
        </w:tc>
        <w:tc>
          <w:tcPr>
            <w:tcW w:w="1368" w:type="pct"/>
          </w:tcPr>
          <w:p w14:paraId="6E623BAF" w14:textId="77777777" w:rsidR="0089086F" w:rsidRPr="00F96AFD" w:rsidRDefault="0089086F" w:rsidP="004F60B6">
            <w:pPr>
              <w:spacing w:line="360" w:lineRule="auto"/>
              <w:rPr>
                <w:rFonts w:ascii="Arial" w:hAnsi="Arial" w:cs="Arial"/>
                <w:sz w:val="24"/>
              </w:rPr>
            </w:pPr>
            <w:r w:rsidRPr="00F96AFD">
              <w:rPr>
                <w:rFonts w:ascii="Arial" w:hAnsi="Arial" w:cs="Arial"/>
                <w:sz w:val="24"/>
              </w:rPr>
              <w:t>4</w:t>
            </w:r>
          </w:p>
        </w:tc>
        <w:tc>
          <w:tcPr>
            <w:tcW w:w="2196" w:type="pct"/>
          </w:tcPr>
          <w:p w14:paraId="49988EC7" w14:textId="77777777" w:rsidR="0089086F" w:rsidRPr="00F96AFD" w:rsidRDefault="0089086F" w:rsidP="004F60B6">
            <w:pPr>
              <w:spacing w:line="360" w:lineRule="auto"/>
              <w:rPr>
                <w:rFonts w:ascii="Arial" w:hAnsi="Arial" w:cs="Arial"/>
                <w:sz w:val="24"/>
              </w:rPr>
            </w:pPr>
            <w:r w:rsidRPr="00F96AFD">
              <w:rPr>
                <w:rFonts w:ascii="Arial" w:hAnsi="Arial" w:cs="Arial"/>
                <w:sz w:val="24"/>
              </w:rPr>
              <w:t>kryzys, poprawa, inflacja popytowa, stagflacja</w:t>
            </w:r>
          </w:p>
        </w:tc>
      </w:tr>
      <w:tr w:rsidR="0089086F" w:rsidRPr="00F96AFD" w14:paraId="13D47C7C" w14:textId="77777777" w:rsidTr="004F60B6">
        <w:trPr>
          <w:jc w:val="center"/>
        </w:trPr>
        <w:tc>
          <w:tcPr>
            <w:tcW w:w="1436" w:type="pct"/>
          </w:tcPr>
          <w:p w14:paraId="29537410" w14:textId="77777777" w:rsidR="0089086F" w:rsidRPr="00F96AFD" w:rsidRDefault="0089086F" w:rsidP="004F60B6">
            <w:pPr>
              <w:spacing w:line="360" w:lineRule="auto"/>
              <w:rPr>
                <w:rFonts w:ascii="Arial" w:hAnsi="Arial" w:cs="Arial"/>
                <w:sz w:val="24"/>
              </w:rPr>
            </w:pPr>
            <w:r w:rsidRPr="00F96AFD">
              <w:rPr>
                <w:rFonts w:ascii="Arial" w:hAnsi="Arial" w:cs="Arial"/>
                <w:sz w:val="24"/>
              </w:rPr>
              <w:lastRenderedPageBreak/>
              <w:t xml:space="preserve">A. </w:t>
            </w:r>
            <w:proofErr w:type="spellStart"/>
            <w:r w:rsidRPr="00F96AFD">
              <w:rPr>
                <w:rFonts w:ascii="Arial" w:hAnsi="Arial" w:cs="Arial"/>
                <w:sz w:val="24"/>
              </w:rPr>
              <w:t>Szeworski</w:t>
            </w:r>
            <w:proofErr w:type="spellEnd"/>
          </w:p>
        </w:tc>
        <w:tc>
          <w:tcPr>
            <w:tcW w:w="1368" w:type="pct"/>
          </w:tcPr>
          <w:p w14:paraId="01984948" w14:textId="77777777" w:rsidR="0089086F" w:rsidRPr="00F96AFD" w:rsidRDefault="0089086F" w:rsidP="004F60B6">
            <w:pPr>
              <w:spacing w:line="360" w:lineRule="auto"/>
              <w:rPr>
                <w:rFonts w:ascii="Arial" w:hAnsi="Arial" w:cs="Arial"/>
                <w:sz w:val="24"/>
              </w:rPr>
            </w:pPr>
            <w:r w:rsidRPr="00F96AFD">
              <w:rPr>
                <w:rFonts w:ascii="Arial" w:hAnsi="Arial" w:cs="Arial"/>
                <w:sz w:val="24"/>
              </w:rPr>
              <w:t>4</w:t>
            </w:r>
          </w:p>
        </w:tc>
        <w:tc>
          <w:tcPr>
            <w:tcW w:w="2196" w:type="pct"/>
          </w:tcPr>
          <w:p w14:paraId="4A3FFCDD" w14:textId="77777777" w:rsidR="0089086F" w:rsidRPr="00F96AFD" w:rsidRDefault="0089086F" w:rsidP="004F60B6">
            <w:pPr>
              <w:spacing w:line="360" w:lineRule="auto"/>
              <w:rPr>
                <w:rFonts w:ascii="Arial" w:hAnsi="Arial" w:cs="Arial"/>
                <w:sz w:val="24"/>
              </w:rPr>
            </w:pPr>
            <w:r w:rsidRPr="00F96AFD">
              <w:rPr>
                <w:rFonts w:ascii="Arial" w:hAnsi="Arial" w:cs="Arial"/>
                <w:sz w:val="24"/>
              </w:rPr>
              <w:t>recesja, poprawa, ożywienie, stabilizacja na wysokim poziomie</w:t>
            </w:r>
          </w:p>
        </w:tc>
      </w:tr>
    </w:tbl>
    <w:p w14:paraId="59B869F3" w14:textId="3F2080B8" w:rsidR="0089086F" w:rsidRPr="00F96AFD" w:rsidRDefault="0089086F" w:rsidP="00DD2DE5">
      <w:pPr>
        <w:spacing w:before="240" w:after="240" w:line="360" w:lineRule="auto"/>
        <w:rPr>
          <w:rFonts w:ascii="Arial" w:hAnsi="Arial" w:cs="Arial"/>
          <w:sz w:val="24"/>
        </w:rPr>
      </w:pPr>
      <w:r w:rsidRPr="00F96AFD">
        <w:rPr>
          <w:rFonts w:ascii="Arial" w:hAnsi="Arial" w:cs="Arial"/>
          <w:sz w:val="24"/>
        </w:rPr>
        <w:t>Źródło: opracowanie własne na po</w:t>
      </w:r>
      <w:r w:rsidR="005C5A1A" w:rsidRPr="00F96AFD">
        <w:rPr>
          <w:rFonts w:ascii="Arial" w:hAnsi="Arial" w:cs="Arial"/>
          <w:sz w:val="24"/>
        </w:rPr>
        <w:t>dstawie: Barczyk i inni (2006, strona 140), Drozdowicz-</w:t>
      </w:r>
      <w:proofErr w:type="spellStart"/>
      <w:r w:rsidR="005C5A1A" w:rsidRPr="00F96AFD">
        <w:rPr>
          <w:rFonts w:ascii="Arial" w:hAnsi="Arial" w:cs="Arial"/>
          <w:sz w:val="24"/>
        </w:rPr>
        <w:t>Bieć</w:t>
      </w:r>
      <w:proofErr w:type="spellEnd"/>
      <w:r w:rsidR="005C5A1A" w:rsidRPr="00F96AFD">
        <w:rPr>
          <w:rFonts w:ascii="Arial" w:hAnsi="Arial" w:cs="Arial"/>
          <w:sz w:val="24"/>
        </w:rPr>
        <w:t xml:space="preserve"> (2012, strona</w:t>
      </w:r>
      <w:r w:rsidR="004F60B6" w:rsidRPr="00F96AFD">
        <w:rPr>
          <w:rFonts w:ascii="Arial" w:hAnsi="Arial" w:cs="Arial"/>
          <w:sz w:val="24"/>
        </w:rPr>
        <w:t xml:space="preserve"> 18)</w:t>
      </w:r>
    </w:p>
    <w:p w14:paraId="12C5855E" w14:textId="46480C3F" w:rsidR="0089086F" w:rsidRPr="00F96AFD" w:rsidRDefault="00311845" w:rsidP="00DD2DE5">
      <w:pPr>
        <w:spacing w:before="240" w:after="240" w:line="360" w:lineRule="auto"/>
        <w:rPr>
          <w:rFonts w:ascii="Arial" w:hAnsi="Arial" w:cs="Arial"/>
          <w:sz w:val="24"/>
        </w:rPr>
      </w:pPr>
      <w:r w:rsidRPr="00F96AFD">
        <w:rPr>
          <w:rFonts w:ascii="Arial" w:hAnsi="Arial" w:cs="Arial"/>
          <w:sz w:val="24"/>
        </w:rPr>
        <w:t xml:space="preserve">Rozwój ekonomiczny na przestrzeni ostatnich dekad spowodował zmiany w niemal wszystkich cechach morfologicznych cykli. </w:t>
      </w:r>
      <w:r w:rsidR="0089086F" w:rsidRPr="00F96AFD">
        <w:rPr>
          <w:rFonts w:ascii="Arial" w:hAnsi="Arial" w:cs="Arial"/>
          <w:sz w:val="24"/>
        </w:rPr>
        <w:t xml:space="preserve">Z tego względu obecnie można wyróżnić dwie koncepcje </w:t>
      </w:r>
      <w:r w:rsidRPr="00F96AFD">
        <w:rPr>
          <w:rFonts w:ascii="Arial" w:hAnsi="Arial" w:cs="Arial"/>
          <w:sz w:val="24"/>
        </w:rPr>
        <w:t xml:space="preserve">pomiaru </w:t>
      </w:r>
      <w:r w:rsidR="0089086F" w:rsidRPr="00F96AFD">
        <w:rPr>
          <w:rFonts w:ascii="Arial" w:hAnsi="Arial" w:cs="Arial"/>
          <w:sz w:val="24"/>
        </w:rPr>
        <w:t xml:space="preserve">cyklu koniunkturalnego: klasyczną i wzrostową (Tabela </w:t>
      </w:r>
      <w:r w:rsidR="00BB1926" w:rsidRPr="00F96AFD">
        <w:rPr>
          <w:rFonts w:ascii="Arial" w:hAnsi="Arial" w:cs="Arial"/>
          <w:sz w:val="24"/>
        </w:rPr>
        <w:t>1.</w:t>
      </w:r>
      <w:r w:rsidR="0089086F" w:rsidRPr="00F96AFD">
        <w:rPr>
          <w:rFonts w:ascii="Arial" w:hAnsi="Arial" w:cs="Arial"/>
          <w:sz w:val="24"/>
        </w:rPr>
        <w:t>2).</w:t>
      </w:r>
    </w:p>
    <w:p w14:paraId="5543D5A1" w14:textId="38DFE8E1" w:rsidR="0089086F" w:rsidRPr="00F96AFD" w:rsidRDefault="00F133F5" w:rsidP="0020178B">
      <w:pPr>
        <w:spacing w:before="240" w:after="240" w:line="360" w:lineRule="auto"/>
        <w:rPr>
          <w:rFonts w:ascii="Arial" w:hAnsi="Arial" w:cs="Arial"/>
          <w:b/>
          <w:sz w:val="24"/>
        </w:rPr>
      </w:pPr>
      <w:bookmarkStart w:id="16" w:name="_Toc204343383"/>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DA7F95" w:rsidRPr="00F96AFD">
        <w:rPr>
          <w:rFonts w:ascii="Arial" w:hAnsi="Arial" w:cs="Arial"/>
          <w:b/>
          <w:noProof/>
          <w:sz w:val="24"/>
        </w:rPr>
        <w:t>1</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DA7F95"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0030749C" w:rsidRPr="00F96AFD">
        <w:rPr>
          <w:rFonts w:ascii="Arial" w:hAnsi="Arial" w:cs="Arial"/>
          <w:b/>
          <w:sz w:val="24"/>
        </w:rPr>
        <w:t xml:space="preserve"> </w:t>
      </w:r>
      <w:r w:rsidR="0089086F" w:rsidRPr="00F96AFD">
        <w:rPr>
          <w:rFonts w:ascii="Arial" w:hAnsi="Arial" w:cs="Arial"/>
          <w:b/>
          <w:sz w:val="24"/>
        </w:rPr>
        <w:t>Cechy klasycznej i współczesnej koncepcji analizy cyklu koniunkturalnego</w:t>
      </w:r>
      <w:bookmarkEnd w:id="16"/>
    </w:p>
    <w:tbl>
      <w:tblPr>
        <w:tblStyle w:val="Tabela-Siatka"/>
        <w:tblW w:w="5000" w:type="pct"/>
        <w:jc w:val="center"/>
        <w:tblLook w:val="04A0" w:firstRow="1" w:lastRow="0" w:firstColumn="1" w:lastColumn="0" w:noHBand="0" w:noVBand="1"/>
        <w:tblDescription w:val="Tabela, zawiera cechy klasycznej i wspólczesnej koncepcji analizy cyklu koniukturalnego"/>
      </w:tblPr>
      <w:tblGrid>
        <w:gridCol w:w="3122"/>
        <w:gridCol w:w="2971"/>
        <w:gridCol w:w="2969"/>
      </w:tblGrid>
      <w:tr w:rsidR="0089086F" w:rsidRPr="00F96AFD" w14:paraId="36A7B6E1" w14:textId="77777777" w:rsidTr="00DD2DE5">
        <w:trPr>
          <w:tblHeader/>
          <w:jc w:val="center"/>
        </w:trPr>
        <w:tc>
          <w:tcPr>
            <w:tcW w:w="1723" w:type="pct"/>
            <w:vAlign w:val="center"/>
          </w:tcPr>
          <w:p w14:paraId="26675C4E" w14:textId="77777777" w:rsidR="0089086F" w:rsidRPr="00F96AFD" w:rsidRDefault="0089086F" w:rsidP="005B1472">
            <w:pPr>
              <w:spacing w:after="60" w:line="360" w:lineRule="auto"/>
              <w:rPr>
                <w:rFonts w:ascii="Arial" w:hAnsi="Arial" w:cs="Arial"/>
                <w:b/>
                <w:sz w:val="24"/>
              </w:rPr>
            </w:pPr>
            <w:r w:rsidRPr="00F96AFD">
              <w:rPr>
                <w:rFonts w:ascii="Arial" w:hAnsi="Arial" w:cs="Arial"/>
                <w:b/>
                <w:sz w:val="24"/>
              </w:rPr>
              <w:t>Cecha cyklu</w:t>
            </w:r>
          </w:p>
        </w:tc>
        <w:tc>
          <w:tcPr>
            <w:tcW w:w="1639" w:type="pct"/>
            <w:vAlign w:val="center"/>
          </w:tcPr>
          <w:p w14:paraId="664CD581" w14:textId="77777777" w:rsidR="0089086F" w:rsidRPr="00F96AFD" w:rsidRDefault="0089086F" w:rsidP="005B1472">
            <w:pPr>
              <w:spacing w:after="60" w:line="360" w:lineRule="auto"/>
              <w:rPr>
                <w:rFonts w:ascii="Arial" w:hAnsi="Arial" w:cs="Arial"/>
                <w:b/>
                <w:sz w:val="24"/>
              </w:rPr>
            </w:pPr>
            <w:r w:rsidRPr="00F96AFD">
              <w:rPr>
                <w:rFonts w:ascii="Arial" w:hAnsi="Arial" w:cs="Arial"/>
                <w:b/>
                <w:sz w:val="24"/>
              </w:rPr>
              <w:t>Koncepcja klasyczna</w:t>
            </w:r>
          </w:p>
        </w:tc>
        <w:tc>
          <w:tcPr>
            <w:tcW w:w="1639" w:type="pct"/>
            <w:vAlign w:val="center"/>
          </w:tcPr>
          <w:p w14:paraId="2CA7A668" w14:textId="77777777" w:rsidR="0089086F" w:rsidRPr="00F96AFD" w:rsidRDefault="0089086F" w:rsidP="005B1472">
            <w:pPr>
              <w:spacing w:after="60" w:line="360" w:lineRule="auto"/>
              <w:rPr>
                <w:rFonts w:ascii="Arial" w:hAnsi="Arial" w:cs="Arial"/>
                <w:b/>
                <w:sz w:val="24"/>
              </w:rPr>
            </w:pPr>
            <w:r w:rsidRPr="00F96AFD">
              <w:rPr>
                <w:rFonts w:ascii="Arial" w:hAnsi="Arial" w:cs="Arial"/>
                <w:b/>
                <w:sz w:val="24"/>
              </w:rPr>
              <w:t>Koncepcja wzrostowa</w:t>
            </w:r>
          </w:p>
        </w:tc>
      </w:tr>
      <w:tr w:rsidR="0089086F" w:rsidRPr="00F96AFD" w14:paraId="53655F4C" w14:textId="77777777" w:rsidTr="00DD2DE5">
        <w:trPr>
          <w:jc w:val="center"/>
        </w:trPr>
        <w:tc>
          <w:tcPr>
            <w:tcW w:w="1723" w:type="pct"/>
            <w:vAlign w:val="center"/>
          </w:tcPr>
          <w:p w14:paraId="5B1F9A12"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Liczba faz</w:t>
            </w:r>
          </w:p>
        </w:tc>
        <w:tc>
          <w:tcPr>
            <w:tcW w:w="1639" w:type="pct"/>
            <w:vAlign w:val="center"/>
          </w:tcPr>
          <w:p w14:paraId="6666978D"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4 (kryzys, depresja, ożywienie, rozkwit)</w:t>
            </w:r>
          </w:p>
        </w:tc>
        <w:tc>
          <w:tcPr>
            <w:tcW w:w="1639" w:type="pct"/>
            <w:vAlign w:val="center"/>
          </w:tcPr>
          <w:p w14:paraId="08D0F576"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2 (wysoka i niska aktywność gospodarcza)</w:t>
            </w:r>
          </w:p>
        </w:tc>
      </w:tr>
      <w:tr w:rsidR="0089086F" w:rsidRPr="00F96AFD" w14:paraId="7228437C" w14:textId="77777777" w:rsidTr="00DD2DE5">
        <w:trPr>
          <w:jc w:val="center"/>
        </w:trPr>
        <w:tc>
          <w:tcPr>
            <w:tcW w:w="1723" w:type="pct"/>
            <w:vAlign w:val="center"/>
          </w:tcPr>
          <w:p w14:paraId="7305BF9F"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Charakter punktów zwrotnych</w:t>
            </w:r>
          </w:p>
        </w:tc>
        <w:tc>
          <w:tcPr>
            <w:tcW w:w="1639" w:type="pct"/>
            <w:vAlign w:val="center"/>
          </w:tcPr>
          <w:p w14:paraId="3E952EDF"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zmiany gwałtowne</w:t>
            </w:r>
          </w:p>
        </w:tc>
        <w:tc>
          <w:tcPr>
            <w:tcW w:w="1639" w:type="pct"/>
            <w:vAlign w:val="center"/>
          </w:tcPr>
          <w:p w14:paraId="7C340171"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zmiany łagodne</w:t>
            </w:r>
          </w:p>
        </w:tc>
      </w:tr>
      <w:tr w:rsidR="0089086F" w:rsidRPr="00F96AFD" w14:paraId="37E5530A" w14:textId="77777777" w:rsidTr="00DD2DE5">
        <w:trPr>
          <w:jc w:val="center"/>
        </w:trPr>
        <w:tc>
          <w:tcPr>
            <w:tcW w:w="1723" w:type="pct"/>
            <w:vAlign w:val="center"/>
          </w:tcPr>
          <w:p w14:paraId="0DB1DA92"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Czas trwania</w:t>
            </w:r>
          </w:p>
        </w:tc>
        <w:tc>
          <w:tcPr>
            <w:tcW w:w="1639" w:type="pct"/>
            <w:vAlign w:val="center"/>
          </w:tcPr>
          <w:p w14:paraId="7B1AC384"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8–12 lat</w:t>
            </w:r>
          </w:p>
        </w:tc>
        <w:tc>
          <w:tcPr>
            <w:tcW w:w="1639" w:type="pct"/>
            <w:vAlign w:val="center"/>
          </w:tcPr>
          <w:p w14:paraId="4CCB8CCC"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3,5–5 lat</w:t>
            </w:r>
          </w:p>
        </w:tc>
      </w:tr>
      <w:tr w:rsidR="0089086F" w:rsidRPr="00F96AFD" w14:paraId="17563392" w14:textId="77777777" w:rsidTr="00DD2DE5">
        <w:trPr>
          <w:jc w:val="center"/>
        </w:trPr>
        <w:tc>
          <w:tcPr>
            <w:tcW w:w="1723" w:type="pct"/>
            <w:vAlign w:val="center"/>
          </w:tcPr>
          <w:p w14:paraId="73AF73CE"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Częstotliwość</w:t>
            </w:r>
          </w:p>
        </w:tc>
        <w:tc>
          <w:tcPr>
            <w:tcW w:w="1639" w:type="pct"/>
            <w:vAlign w:val="center"/>
          </w:tcPr>
          <w:p w14:paraId="2CFAA97D"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niska</w:t>
            </w:r>
          </w:p>
        </w:tc>
        <w:tc>
          <w:tcPr>
            <w:tcW w:w="1639" w:type="pct"/>
            <w:vAlign w:val="center"/>
          </w:tcPr>
          <w:p w14:paraId="2744D96F"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wysoka</w:t>
            </w:r>
          </w:p>
        </w:tc>
      </w:tr>
      <w:tr w:rsidR="0089086F" w:rsidRPr="00F96AFD" w14:paraId="5888293B" w14:textId="77777777" w:rsidTr="00DD2DE5">
        <w:trPr>
          <w:jc w:val="center"/>
        </w:trPr>
        <w:tc>
          <w:tcPr>
            <w:tcW w:w="1723" w:type="pct"/>
            <w:vAlign w:val="center"/>
          </w:tcPr>
          <w:p w14:paraId="61051D03"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Intensywność</w:t>
            </w:r>
          </w:p>
        </w:tc>
        <w:tc>
          <w:tcPr>
            <w:tcW w:w="1639" w:type="pct"/>
            <w:vAlign w:val="center"/>
          </w:tcPr>
          <w:p w14:paraId="1C36E60A"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wysoka</w:t>
            </w:r>
          </w:p>
        </w:tc>
        <w:tc>
          <w:tcPr>
            <w:tcW w:w="1639" w:type="pct"/>
            <w:vAlign w:val="center"/>
          </w:tcPr>
          <w:p w14:paraId="0123E155"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niska</w:t>
            </w:r>
          </w:p>
        </w:tc>
      </w:tr>
      <w:tr w:rsidR="0089086F" w:rsidRPr="00F96AFD" w14:paraId="0E2AD6D7" w14:textId="77777777" w:rsidTr="00DD2DE5">
        <w:trPr>
          <w:jc w:val="center"/>
        </w:trPr>
        <w:tc>
          <w:tcPr>
            <w:tcW w:w="1723" w:type="pct"/>
            <w:vAlign w:val="center"/>
          </w:tcPr>
          <w:p w14:paraId="7AA2B4D7"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Amplituda faz</w:t>
            </w:r>
          </w:p>
        </w:tc>
        <w:tc>
          <w:tcPr>
            <w:tcW w:w="1639" w:type="pct"/>
            <w:vAlign w:val="center"/>
          </w:tcPr>
          <w:p w14:paraId="4F00A3CD"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zbliżona</w:t>
            </w:r>
          </w:p>
        </w:tc>
        <w:tc>
          <w:tcPr>
            <w:tcW w:w="1639" w:type="pct"/>
            <w:vAlign w:val="center"/>
          </w:tcPr>
          <w:p w14:paraId="6698C783"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amplituda fazy wzrostowej wyższa aniżeli fazy spadkowej</w:t>
            </w:r>
          </w:p>
        </w:tc>
      </w:tr>
      <w:tr w:rsidR="0089086F" w:rsidRPr="00F96AFD" w14:paraId="676ECE4F" w14:textId="77777777" w:rsidTr="00DD2DE5">
        <w:trPr>
          <w:jc w:val="center"/>
        </w:trPr>
        <w:tc>
          <w:tcPr>
            <w:tcW w:w="1723" w:type="pct"/>
            <w:vAlign w:val="center"/>
          </w:tcPr>
          <w:p w14:paraId="1C80BF50"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Relacja między amplitudą faz a ich długością (symetryczność)</w:t>
            </w:r>
          </w:p>
        </w:tc>
        <w:tc>
          <w:tcPr>
            <w:tcW w:w="1639" w:type="pct"/>
            <w:vAlign w:val="center"/>
          </w:tcPr>
          <w:p w14:paraId="1238254D"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asymetryczny</w:t>
            </w:r>
          </w:p>
        </w:tc>
        <w:tc>
          <w:tcPr>
            <w:tcW w:w="1639" w:type="pct"/>
            <w:vAlign w:val="center"/>
          </w:tcPr>
          <w:p w14:paraId="0EFBA828" w14:textId="77777777" w:rsidR="0089086F" w:rsidRPr="00F96AFD" w:rsidRDefault="0089086F" w:rsidP="005B1472">
            <w:pPr>
              <w:spacing w:after="60" w:line="360" w:lineRule="auto"/>
              <w:rPr>
                <w:rFonts w:ascii="Arial" w:hAnsi="Arial" w:cs="Arial"/>
                <w:sz w:val="24"/>
              </w:rPr>
            </w:pPr>
            <w:r w:rsidRPr="00F96AFD">
              <w:rPr>
                <w:rFonts w:ascii="Arial" w:hAnsi="Arial" w:cs="Arial"/>
                <w:sz w:val="24"/>
              </w:rPr>
              <w:t>asymetryczny</w:t>
            </w:r>
          </w:p>
        </w:tc>
      </w:tr>
    </w:tbl>
    <w:p w14:paraId="20EDAD5A" w14:textId="36F2BD18" w:rsidR="0089086F" w:rsidRPr="00F96AFD" w:rsidRDefault="0089086F" w:rsidP="00DD2DE5">
      <w:pPr>
        <w:spacing w:before="240" w:after="240" w:line="360" w:lineRule="auto"/>
        <w:rPr>
          <w:rFonts w:ascii="Arial" w:hAnsi="Arial" w:cs="Arial"/>
          <w:sz w:val="24"/>
        </w:rPr>
      </w:pPr>
      <w:r w:rsidRPr="00F96AFD">
        <w:rPr>
          <w:rFonts w:ascii="Arial" w:hAnsi="Arial" w:cs="Arial"/>
          <w:sz w:val="24"/>
        </w:rPr>
        <w:t>Źródło: opracowanie własne na podstawie: Barczyk, Kowalczyk (1</w:t>
      </w:r>
      <w:r w:rsidR="00A147F7" w:rsidRPr="00F96AFD">
        <w:rPr>
          <w:rFonts w:ascii="Arial" w:hAnsi="Arial" w:cs="Arial"/>
          <w:sz w:val="24"/>
        </w:rPr>
        <w:t>993, strona</w:t>
      </w:r>
      <w:r w:rsidRPr="00F96AFD">
        <w:rPr>
          <w:rFonts w:ascii="Arial" w:hAnsi="Arial" w:cs="Arial"/>
          <w:sz w:val="24"/>
        </w:rPr>
        <w:t xml:space="preserve"> 29), Jarmołowicz, </w:t>
      </w:r>
      <w:proofErr w:type="spellStart"/>
      <w:r w:rsidRPr="00F96AFD">
        <w:rPr>
          <w:rFonts w:ascii="Arial" w:hAnsi="Arial" w:cs="Arial"/>
          <w:sz w:val="24"/>
        </w:rPr>
        <w:t>Szarzec</w:t>
      </w:r>
      <w:proofErr w:type="spellEnd"/>
      <w:r w:rsidRPr="00F96AFD">
        <w:rPr>
          <w:rFonts w:ascii="Arial" w:hAnsi="Arial" w:cs="Arial"/>
          <w:sz w:val="24"/>
        </w:rPr>
        <w:t xml:space="preserve"> (2015, </w:t>
      </w:r>
      <w:r w:rsidR="00A147F7" w:rsidRPr="00F96AFD">
        <w:rPr>
          <w:rFonts w:ascii="Arial" w:hAnsi="Arial" w:cs="Arial"/>
          <w:sz w:val="24"/>
        </w:rPr>
        <w:t>strona</w:t>
      </w:r>
      <w:r w:rsidR="0095795B" w:rsidRPr="00F96AFD">
        <w:rPr>
          <w:rFonts w:ascii="Arial" w:hAnsi="Arial" w:cs="Arial"/>
          <w:sz w:val="24"/>
        </w:rPr>
        <w:t xml:space="preserve"> 364)</w:t>
      </w:r>
    </w:p>
    <w:p w14:paraId="59202AD0" w14:textId="5F597ED8" w:rsidR="0089086F" w:rsidRPr="00F96AFD" w:rsidRDefault="0089086F" w:rsidP="00DD2DE5">
      <w:pPr>
        <w:spacing w:before="240" w:after="240" w:line="360" w:lineRule="auto"/>
        <w:rPr>
          <w:rFonts w:ascii="Arial" w:hAnsi="Arial" w:cs="Arial"/>
          <w:sz w:val="24"/>
        </w:rPr>
      </w:pPr>
      <w:r w:rsidRPr="00F96AFD">
        <w:rPr>
          <w:rFonts w:ascii="Arial" w:hAnsi="Arial" w:cs="Arial"/>
          <w:sz w:val="24"/>
        </w:rPr>
        <w:t xml:space="preserve">Podejście klasyczne </w:t>
      </w:r>
      <w:r w:rsidR="00311845" w:rsidRPr="00F96AFD">
        <w:rPr>
          <w:rFonts w:ascii="Arial" w:hAnsi="Arial" w:cs="Arial"/>
          <w:sz w:val="24"/>
        </w:rPr>
        <w:t>polega na</w:t>
      </w:r>
      <w:r w:rsidRPr="00F96AFD">
        <w:rPr>
          <w:rFonts w:ascii="Arial" w:hAnsi="Arial" w:cs="Arial"/>
          <w:sz w:val="24"/>
        </w:rPr>
        <w:t xml:space="preserve"> analiz</w:t>
      </w:r>
      <w:r w:rsidR="00311845" w:rsidRPr="00F96AFD">
        <w:rPr>
          <w:rFonts w:ascii="Arial" w:hAnsi="Arial" w:cs="Arial"/>
          <w:sz w:val="24"/>
        </w:rPr>
        <w:t>ie</w:t>
      </w:r>
      <w:r w:rsidRPr="00F96AFD">
        <w:rPr>
          <w:rFonts w:ascii="Arial" w:hAnsi="Arial" w:cs="Arial"/>
          <w:sz w:val="24"/>
        </w:rPr>
        <w:t xml:space="preserve"> zmian poziomów wybranych zmiennych. Spadek wartości absolutnych w fazie niekorzystnej koniunktury b</w:t>
      </w:r>
      <w:r w:rsidR="00A147F7" w:rsidRPr="00F96AFD">
        <w:rPr>
          <w:rFonts w:ascii="Arial" w:hAnsi="Arial" w:cs="Arial"/>
          <w:sz w:val="24"/>
        </w:rPr>
        <w:t>ył obserwowany od lat 30. XIX wieku</w:t>
      </w:r>
      <w:r w:rsidRPr="00F96AFD">
        <w:rPr>
          <w:rFonts w:ascii="Arial" w:hAnsi="Arial" w:cs="Arial"/>
          <w:sz w:val="24"/>
        </w:rPr>
        <w:t xml:space="preserve"> do lat 40. XX w</w:t>
      </w:r>
      <w:r w:rsidR="00A147F7" w:rsidRPr="00F96AFD">
        <w:rPr>
          <w:rFonts w:ascii="Arial" w:hAnsi="Arial" w:cs="Arial"/>
          <w:sz w:val="24"/>
        </w:rPr>
        <w:t xml:space="preserve">ieku. </w:t>
      </w:r>
      <w:r w:rsidR="00E97C4A" w:rsidRPr="00F96AFD">
        <w:rPr>
          <w:rFonts w:ascii="Arial" w:hAnsi="Arial" w:cs="Arial"/>
          <w:sz w:val="24"/>
        </w:rPr>
        <w:t>W tym podejściu k</w:t>
      </w:r>
      <w:r w:rsidRPr="00F96AFD">
        <w:rPr>
          <w:rFonts w:ascii="Arial" w:hAnsi="Arial" w:cs="Arial"/>
          <w:sz w:val="24"/>
        </w:rPr>
        <w:t xml:space="preserve">ażda z czterech faz cyklu </w:t>
      </w:r>
      <w:r w:rsidRPr="00F96AFD">
        <w:rPr>
          <w:rFonts w:ascii="Arial" w:hAnsi="Arial" w:cs="Arial"/>
          <w:sz w:val="24"/>
        </w:rPr>
        <w:lastRenderedPageBreak/>
        <w:t>jest utożsamiana z</w:t>
      </w:r>
      <w:r w:rsidR="00120462" w:rsidRPr="00F96AFD">
        <w:rPr>
          <w:rFonts w:ascii="Arial" w:hAnsi="Arial" w:cs="Arial"/>
          <w:sz w:val="24"/>
        </w:rPr>
        <w:t> </w:t>
      </w:r>
      <w:r w:rsidRPr="00F96AFD">
        <w:rPr>
          <w:rFonts w:ascii="Arial" w:hAnsi="Arial" w:cs="Arial"/>
          <w:sz w:val="24"/>
        </w:rPr>
        <w:t>szeregiem zjawisk. Kryzys objawia się z reguły nadwyżką podaży nad popytem, przyrostem zapasów producentów, spadkiem przychodów, produkcji i zatrudnienia. Faza depresji to stopniowe zanikanie trendu w spadku produkcji, płac, cen, zatrudnienia, konsumpcji, inwestycji i zysku, a stabilizacja gospodarki jest przywrócona na niskim poziomie. W fazie ożywienia rosną natomiast m.in. popyt, produkcja, zatrudnienie i ceny. Gdy aktywność gospodarcza osiąga najwyższy poziom (bądź zbliża się do niego), gospodarka znajduje się w fazie rozkwitu (szczytu). Stabilizacja następuje na wysokim poziomie produkcji przy wysokich wskaźnikach zatrudnienia, sprzedaży, stopy zysk</w:t>
      </w:r>
      <w:r w:rsidR="00A147F7" w:rsidRPr="00F96AFD">
        <w:rPr>
          <w:rFonts w:ascii="Arial" w:hAnsi="Arial" w:cs="Arial"/>
          <w:sz w:val="24"/>
        </w:rPr>
        <w:t>u i cen (Figiel, Kufel, 2013, strona</w:t>
      </w:r>
      <w:r w:rsidRPr="00F96AFD">
        <w:rPr>
          <w:rFonts w:ascii="Arial" w:hAnsi="Arial" w:cs="Arial"/>
          <w:sz w:val="24"/>
        </w:rPr>
        <w:t> 10).</w:t>
      </w:r>
    </w:p>
    <w:p w14:paraId="32F584B6" w14:textId="290E29A0" w:rsidR="00DE337B" w:rsidRPr="00F96AFD" w:rsidRDefault="00E97C4A" w:rsidP="00DD2DE5">
      <w:pPr>
        <w:spacing w:before="240" w:after="240" w:line="360" w:lineRule="auto"/>
        <w:rPr>
          <w:rFonts w:ascii="Arial" w:hAnsi="Arial" w:cs="Arial"/>
          <w:sz w:val="24"/>
        </w:rPr>
      </w:pPr>
      <w:r w:rsidRPr="00F96AFD">
        <w:rPr>
          <w:rFonts w:ascii="Arial" w:hAnsi="Arial" w:cs="Arial"/>
          <w:sz w:val="24"/>
        </w:rPr>
        <w:t>Po II wojnie światowej k</w:t>
      </w:r>
      <w:r w:rsidR="0089086F" w:rsidRPr="00F96AFD">
        <w:rPr>
          <w:rFonts w:ascii="Arial" w:hAnsi="Arial" w:cs="Arial"/>
          <w:sz w:val="24"/>
        </w:rPr>
        <w:t xml:space="preserve">ształtowanie się </w:t>
      </w:r>
      <w:r w:rsidR="00311845" w:rsidRPr="00F96AFD">
        <w:rPr>
          <w:rFonts w:ascii="Arial" w:hAnsi="Arial" w:cs="Arial"/>
          <w:sz w:val="24"/>
        </w:rPr>
        <w:t xml:space="preserve">wahań aktywności gospodarczej </w:t>
      </w:r>
      <w:r w:rsidRPr="00F96AFD">
        <w:rPr>
          <w:rFonts w:ascii="Arial" w:hAnsi="Arial" w:cs="Arial"/>
          <w:sz w:val="24"/>
        </w:rPr>
        <w:t xml:space="preserve">zaczęło </w:t>
      </w:r>
      <w:r w:rsidR="0089086F" w:rsidRPr="00F96AFD">
        <w:rPr>
          <w:rFonts w:ascii="Arial" w:hAnsi="Arial" w:cs="Arial"/>
          <w:sz w:val="24"/>
        </w:rPr>
        <w:t>charakteryz</w:t>
      </w:r>
      <w:r w:rsidRPr="00F96AFD">
        <w:rPr>
          <w:rFonts w:ascii="Arial" w:hAnsi="Arial" w:cs="Arial"/>
          <w:sz w:val="24"/>
        </w:rPr>
        <w:t>ować</w:t>
      </w:r>
      <w:r w:rsidR="0089086F" w:rsidRPr="00F96AFD">
        <w:rPr>
          <w:rFonts w:ascii="Arial" w:hAnsi="Arial" w:cs="Arial"/>
          <w:sz w:val="24"/>
        </w:rPr>
        <w:t xml:space="preserve"> się przyśpieszani</w:t>
      </w:r>
      <w:r w:rsidR="00311845" w:rsidRPr="00F96AFD">
        <w:rPr>
          <w:rFonts w:ascii="Arial" w:hAnsi="Arial" w:cs="Arial"/>
          <w:sz w:val="24"/>
        </w:rPr>
        <w:t>em</w:t>
      </w:r>
      <w:r w:rsidR="0089086F" w:rsidRPr="00F96AFD">
        <w:rPr>
          <w:rFonts w:ascii="Arial" w:hAnsi="Arial" w:cs="Arial"/>
          <w:sz w:val="24"/>
        </w:rPr>
        <w:t xml:space="preserve"> i zwalniani</w:t>
      </w:r>
      <w:r w:rsidR="00311845" w:rsidRPr="00F96AFD">
        <w:rPr>
          <w:rFonts w:ascii="Arial" w:hAnsi="Arial" w:cs="Arial"/>
          <w:sz w:val="24"/>
        </w:rPr>
        <w:t>em</w:t>
      </w:r>
      <w:r w:rsidR="0089086F" w:rsidRPr="00F96AFD">
        <w:rPr>
          <w:rFonts w:ascii="Arial" w:hAnsi="Arial" w:cs="Arial"/>
          <w:sz w:val="24"/>
        </w:rPr>
        <w:t xml:space="preserve"> tempa wzrostu gospodarczego, a nie spadk</w:t>
      </w:r>
      <w:r w:rsidR="00311845" w:rsidRPr="00F96AFD">
        <w:rPr>
          <w:rFonts w:ascii="Arial" w:hAnsi="Arial" w:cs="Arial"/>
          <w:sz w:val="24"/>
        </w:rPr>
        <w:t>iem</w:t>
      </w:r>
      <w:r w:rsidR="0089086F" w:rsidRPr="00F96AFD">
        <w:rPr>
          <w:rFonts w:ascii="Arial" w:hAnsi="Arial" w:cs="Arial"/>
          <w:sz w:val="24"/>
        </w:rPr>
        <w:t xml:space="preserve"> wartości absolutnych. </w:t>
      </w:r>
      <w:r w:rsidR="00D52E7C" w:rsidRPr="00F96AFD">
        <w:rPr>
          <w:rFonts w:ascii="Arial" w:hAnsi="Arial" w:cs="Arial"/>
          <w:sz w:val="24"/>
        </w:rPr>
        <w:t>P</w:t>
      </w:r>
      <w:r w:rsidR="0089086F" w:rsidRPr="00F96AFD">
        <w:rPr>
          <w:rFonts w:ascii="Arial" w:hAnsi="Arial" w:cs="Arial"/>
          <w:sz w:val="24"/>
        </w:rPr>
        <w:t xml:space="preserve">odejście klasyczne </w:t>
      </w:r>
      <w:r w:rsidR="00311845" w:rsidRPr="00F96AFD">
        <w:rPr>
          <w:rFonts w:ascii="Arial" w:hAnsi="Arial" w:cs="Arial"/>
          <w:sz w:val="24"/>
        </w:rPr>
        <w:t>uzna</w:t>
      </w:r>
      <w:r w:rsidR="00D52E7C" w:rsidRPr="00F96AFD">
        <w:rPr>
          <w:rFonts w:ascii="Arial" w:hAnsi="Arial" w:cs="Arial"/>
          <w:sz w:val="24"/>
        </w:rPr>
        <w:t>no</w:t>
      </w:r>
      <w:r w:rsidR="00311845" w:rsidRPr="00F96AFD">
        <w:rPr>
          <w:rFonts w:ascii="Arial" w:hAnsi="Arial" w:cs="Arial"/>
          <w:sz w:val="24"/>
        </w:rPr>
        <w:t xml:space="preserve"> zatem</w:t>
      </w:r>
      <w:r w:rsidR="0089086F" w:rsidRPr="00F96AFD">
        <w:rPr>
          <w:rFonts w:ascii="Arial" w:hAnsi="Arial" w:cs="Arial"/>
          <w:sz w:val="24"/>
        </w:rPr>
        <w:t xml:space="preserve"> za niewystarczające</w:t>
      </w:r>
      <w:r w:rsidR="00D52E7C" w:rsidRPr="00F96AFD">
        <w:rPr>
          <w:rFonts w:ascii="Arial" w:hAnsi="Arial" w:cs="Arial"/>
          <w:sz w:val="24"/>
        </w:rPr>
        <w:t xml:space="preserve"> i</w:t>
      </w:r>
      <w:r w:rsidR="00120462" w:rsidRPr="00F96AFD">
        <w:rPr>
          <w:rFonts w:ascii="Arial" w:hAnsi="Arial" w:cs="Arial"/>
          <w:sz w:val="24"/>
        </w:rPr>
        <w:t> </w:t>
      </w:r>
      <w:r w:rsidR="00D52E7C" w:rsidRPr="00F96AFD">
        <w:rPr>
          <w:rFonts w:ascii="Arial" w:hAnsi="Arial" w:cs="Arial"/>
          <w:sz w:val="24"/>
        </w:rPr>
        <w:t>uzupełniono je</w:t>
      </w:r>
      <w:r w:rsidR="00311845" w:rsidRPr="00F96AFD">
        <w:rPr>
          <w:rFonts w:ascii="Arial" w:hAnsi="Arial" w:cs="Arial"/>
          <w:sz w:val="24"/>
        </w:rPr>
        <w:t xml:space="preserve"> </w:t>
      </w:r>
      <w:r w:rsidR="0089086F" w:rsidRPr="00F96AFD">
        <w:rPr>
          <w:rFonts w:ascii="Arial" w:hAnsi="Arial" w:cs="Arial"/>
          <w:sz w:val="24"/>
        </w:rPr>
        <w:t>koncepcj</w:t>
      </w:r>
      <w:r w:rsidR="00D52E7C" w:rsidRPr="00F96AFD">
        <w:rPr>
          <w:rFonts w:ascii="Arial" w:hAnsi="Arial" w:cs="Arial"/>
          <w:sz w:val="24"/>
        </w:rPr>
        <w:t>ą</w:t>
      </w:r>
      <w:r w:rsidR="0089086F" w:rsidRPr="00F96AFD">
        <w:rPr>
          <w:rFonts w:ascii="Arial" w:hAnsi="Arial" w:cs="Arial"/>
          <w:sz w:val="24"/>
        </w:rPr>
        <w:t xml:space="preserve"> cyklu wzrostowego, bazującego na dostosowywaniu się zmiennych i wskaźników koniunktury do długoterminowego trendu. Jako jedna z pierwszych takie podejście zdefiniowała w niemieckiej gospodarce I. </w:t>
      </w:r>
      <w:proofErr w:type="spellStart"/>
      <w:r w:rsidR="0089086F" w:rsidRPr="00F96AFD">
        <w:rPr>
          <w:rFonts w:ascii="Arial" w:hAnsi="Arial" w:cs="Arial"/>
          <w:sz w:val="24"/>
        </w:rPr>
        <w:t>Mintz</w:t>
      </w:r>
      <w:proofErr w:type="spellEnd"/>
      <w:r w:rsidR="0089086F" w:rsidRPr="00F96AFD">
        <w:rPr>
          <w:rFonts w:ascii="Arial" w:hAnsi="Arial" w:cs="Arial"/>
          <w:sz w:val="24"/>
        </w:rPr>
        <w:t xml:space="preserve"> (1969)</w:t>
      </w:r>
      <w:r w:rsidR="00D52E7C" w:rsidRPr="00F96AFD">
        <w:rPr>
          <w:rFonts w:ascii="Arial" w:hAnsi="Arial" w:cs="Arial"/>
          <w:sz w:val="24"/>
        </w:rPr>
        <w:t>, która</w:t>
      </w:r>
      <w:r w:rsidR="0089086F" w:rsidRPr="00F96AFD">
        <w:rPr>
          <w:rFonts w:ascii="Arial" w:hAnsi="Arial" w:cs="Arial"/>
          <w:sz w:val="24"/>
        </w:rPr>
        <w:t xml:space="preserve"> </w:t>
      </w:r>
      <w:r w:rsidR="00D52E7C" w:rsidRPr="00F96AFD">
        <w:rPr>
          <w:rFonts w:ascii="Arial" w:hAnsi="Arial" w:cs="Arial"/>
          <w:sz w:val="24"/>
        </w:rPr>
        <w:t>w</w:t>
      </w:r>
      <w:r w:rsidR="0089086F" w:rsidRPr="00F96AFD">
        <w:rPr>
          <w:rFonts w:ascii="Arial" w:hAnsi="Arial" w:cs="Arial"/>
          <w:sz w:val="24"/>
        </w:rPr>
        <w:t xml:space="preserve">yróżniła dwa podejścia: </w:t>
      </w:r>
      <w:r w:rsidR="00D52E7C" w:rsidRPr="00F96AFD">
        <w:rPr>
          <w:rFonts w:ascii="Arial" w:hAnsi="Arial" w:cs="Arial"/>
          <w:sz w:val="24"/>
          <w:szCs w:val="24"/>
        </w:rPr>
        <w:t>analiz</w:t>
      </w:r>
      <w:r w:rsidR="42371B0E" w:rsidRPr="00F96AFD">
        <w:rPr>
          <w:rFonts w:ascii="Arial" w:hAnsi="Arial" w:cs="Arial"/>
          <w:sz w:val="24"/>
          <w:szCs w:val="24"/>
        </w:rPr>
        <w:t>ę</w:t>
      </w:r>
      <w:r w:rsidR="0089086F" w:rsidRPr="00F96AFD">
        <w:rPr>
          <w:rFonts w:ascii="Arial" w:hAnsi="Arial" w:cs="Arial"/>
          <w:sz w:val="24"/>
        </w:rPr>
        <w:t xml:space="preserve"> fluktuacji zagregowanej działalności gospodarczej wokół trendu (tzw. cykl odchyleń)</w:t>
      </w:r>
      <w:r w:rsidR="00D52E7C" w:rsidRPr="00F96AFD">
        <w:rPr>
          <w:rFonts w:ascii="Arial" w:hAnsi="Arial" w:cs="Arial"/>
          <w:sz w:val="24"/>
        </w:rPr>
        <w:t xml:space="preserve"> oraz </w:t>
      </w:r>
      <w:r w:rsidR="0089086F" w:rsidRPr="00F96AFD">
        <w:rPr>
          <w:rFonts w:ascii="Arial" w:hAnsi="Arial" w:cs="Arial"/>
          <w:sz w:val="24"/>
          <w:szCs w:val="24"/>
        </w:rPr>
        <w:t>badani</w:t>
      </w:r>
      <w:r w:rsidR="71A43493" w:rsidRPr="00F96AFD">
        <w:rPr>
          <w:rFonts w:ascii="Arial" w:hAnsi="Arial" w:cs="Arial"/>
          <w:sz w:val="24"/>
          <w:szCs w:val="24"/>
        </w:rPr>
        <w:t>e</w:t>
      </w:r>
      <w:r w:rsidR="0089086F" w:rsidRPr="00F96AFD">
        <w:rPr>
          <w:rFonts w:ascii="Arial" w:hAnsi="Arial" w:cs="Arial"/>
          <w:sz w:val="24"/>
        </w:rPr>
        <w:t xml:space="preserve"> dynamiki zmian stóp wzrostu wybranych zmiennych. Badania w</w:t>
      </w:r>
      <w:r w:rsidR="00120462" w:rsidRPr="00F96AFD">
        <w:rPr>
          <w:rFonts w:ascii="Arial" w:hAnsi="Arial" w:cs="Arial"/>
          <w:sz w:val="24"/>
        </w:rPr>
        <w:t> </w:t>
      </w:r>
      <w:r w:rsidR="0089086F" w:rsidRPr="00F96AFD">
        <w:rPr>
          <w:rFonts w:ascii="Arial" w:hAnsi="Arial" w:cs="Arial"/>
          <w:sz w:val="24"/>
        </w:rPr>
        <w:t>kolejnych latach dowiodły, że prawie wszystkie gospodarki rozwinięte cechują się stałym, dodatnim wzrostem gospodarczym, a zmianie podlega jedynie tempo rozwoju</w:t>
      </w:r>
      <w:r w:rsidR="005114FA" w:rsidRPr="00F96AFD">
        <w:rPr>
          <w:rFonts w:ascii="Arial" w:hAnsi="Arial" w:cs="Arial"/>
          <w:sz w:val="24"/>
          <w:szCs w:val="24"/>
        </w:rPr>
        <w:t xml:space="preserve"> (Przypis: Za przyczyny „przeobrażenia się” cykli klasycznych w cykle współczesne uznaje się przede wszystkim skuteczne oddziaływanie polityki stabilizacyjnej. Wśród pozostałych czynników należy wymienić dynamiczną ekspansję sektora usług w gospodarkach (charakteryzujących się dużą odpornością na wahania koniunktury), szybkość przepływu informacji i ich wiarygodność, globalizację i ewolucję systemu bankowego).</w:t>
      </w:r>
      <w:r w:rsidR="00B33A4A" w:rsidRPr="00F96AFD">
        <w:rPr>
          <w:rFonts w:ascii="Arial" w:hAnsi="Arial" w:cs="Arial"/>
          <w:sz w:val="24"/>
        </w:rPr>
        <w:t xml:space="preserve"> </w:t>
      </w:r>
      <w:r w:rsidR="0089086F" w:rsidRPr="00F96AFD">
        <w:rPr>
          <w:rFonts w:ascii="Arial" w:hAnsi="Arial" w:cs="Arial"/>
          <w:sz w:val="24"/>
        </w:rPr>
        <w:t>Oczywiście spadki absolutne nie zostały całkowicie wyeliminowane ze zjawiska cyklu koniunkturalnego, lecz zaczęły się pojawiać dość rzadko. Wobec powyższego, w ramach koncepcji wzrostowej, cykle koniunkturalne charakteryzują się jedynie dwiema fazami: fazą przyspieszonego wzrostu powyżej trendu (okres korzystnej koniunktury) oraz fazą zwolnionego wzrostu poniżej trendu (okres niekorzystnej koniunk</w:t>
      </w:r>
      <w:r w:rsidR="00A147F7" w:rsidRPr="00F96AFD">
        <w:rPr>
          <w:rFonts w:ascii="Arial" w:hAnsi="Arial" w:cs="Arial"/>
          <w:sz w:val="24"/>
        </w:rPr>
        <w:t>tury) (Drozdowicz-</w:t>
      </w:r>
      <w:proofErr w:type="spellStart"/>
      <w:r w:rsidR="00A147F7" w:rsidRPr="00F96AFD">
        <w:rPr>
          <w:rFonts w:ascii="Arial" w:hAnsi="Arial" w:cs="Arial"/>
          <w:sz w:val="24"/>
        </w:rPr>
        <w:t>Bieć</w:t>
      </w:r>
      <w:proofErr w:type="spellEnd"/>
      <w:r w:rsidR="00A147F7" w:rsidRPr="00F96AFD">
        <w:rPr>
          <w:rFonts w:ascii="Arial" w:hAnsi="Arial" w:cs="Arial"/>
          <w:sz w:val="24"/>
        </w:rPr>
        <w:t>, 2012, strona</w:t>
      </w:r>
      <w:r w:rsidR="0089086F" w:rsidRPr="00F96AFD">
        <w:rPr>
          <w:rFonts w:ascii="Arial" w:hAnsi="Arial" w:cs="Arial"/>
          <w:sz w:val="24"/>
        </w:rPr>
        <w:t xml:space="preserve"> 21–22). Tempo wzrostu gospodarczego pomniejszone o wartość trendu jest więc cyklicznym komponentem </w:t>
      </w:r>
      <w:r w:rsidR="0089086F" w:rsidRPr="00F96AFD">
        <w:rPr>
          <w:rFonts w:ascii="Arial" w:hAnsi="Arial" w:cs="Arial"/>
          <w:sz w:val="24"/>
        </w:rPr>
        <w:lastRenderedPageBreak/>
        <w:t>dynamiki produkcji, który obrazuje przebieg wahań koniunkturalnych w gospodarce</w:t>
      </w:r>
      <w:r w:rsidR="00A147F7" w:rsidRPr="00F96AFD">
        <w:rPr>
          <w:rFonts w:ascii="Arial" w:hAnsi="Arial" w:cs="Arial"/>
          <w:sz w:val="24"/>
        </w:rPr>
        <w:t xml:space="preserve"> (Markowski 2023, strona</w:t>
      </w:r>
      <w:r w:rsidR="003C1EED" w:rsidRPr="00F96AFD">
        <w:rPr>
          <w:rFonts w:ascii="Arial" w:hAnsi="Arial" w:cs="Arial"/>
          <w:sz w:val="24"/>
        </w:rPr>
        <w:t xml:space="preserve"> 19)</w:t>
      </w:r>
      <w:r w:rsidR="0089086F" w:rsidRPr="00F96AFD">
        <w:rPr>
          <w:rFonts w:ascii="Arial" w:hAnsi="Arial" w:cs="Arial"/>
          <w:sz w:val="24"/>
        </w:rPr>
        <w:t>.</w:t>
      </w:r>
    </w:p>
    <w:p w14:paraId="078ED66F" w14:textId="6E91DAB8" w:rsidR="00DE337B" w:rsidRPr="00F96AFD" w:rsidRDefault="00DE337B" w:rsidP="001602B4">
      <w:pPr>
        <w:pStyle w:val="Nagwek3"/>
      </w:pPr>
      <w:bookmarkStart w:id="17" w:name="_Toc201563469"/>
      <w:bookmarkStart w:id="18" w:name="_Toc204341439"/>
      <w:bookmarkStart w:id="19" w:name="_Toc204343519"/>
      <w:r w:rsidRPr="00F96AFD">
        <w:t>Teorie cyklu koniunkturalnego</w:t>
      </w:r>
      <w:bookmarkEnd w:id="17"/>
      <w:bookmarkEnd w:id="18"/>
      <w:bookmarkEnd w:id="19"/>
    </w:p>
    <w:p w14:paraId="42C63C4D" w14:textId="1A05A7CB" w:rsidR="0089086F" w:rsidRPr="00F96AFD" w:rsidRDefault="005664A1" w:rsidP="00DD2DE5">
      <w:pPr>
        <w:spacing w:before="240" w:after="240" w:line="360" w:lineRule="auto"/>
        <w:rPr>
          <w:rFonts w:ascii="Arial" w:hAnsi="Arial" w:cs="Arial"/>
          <w:sz w:val="24"/>
        </w:rPr>
      </w:pPr>
      <w:r w:rsidRPr="00F96AFD">
        <w:rPr>
          <w:rFonts w:ascii="Arial" w:hAnsi="Arial" w:cs="Arial"/>
          <w:sz w:val="24"/>
        </w:rPr>
        <w:t>T</w:t>
      </w:r>
      <w:r w:rsidR="003A7EA0" w:rsidRPr="00F96AFD">
        <w:rPr>
          <w:rFonts w:ascii="Arial" w:hAnsi="Arial" w:cs="Arial"/>
          <w:sz w:val="24"/>
        </w:rPr>
        <w:t>eori</w:t>
      </w:r>
      <w:r w:rsidR="000C5BF8" w:rsidRPr="00F96AFD">
        <w:rPr>
          <w:rFonts w:ascii="Arial" w:hAnsi="Arial" w:cs="Arial"/>
          <w:sz w:val="24"/>
        </w:rPr>
        <w:t>e</w:t>
      </w:r>
      <w:r w:rsidR="003A7EA0" w:rsidRPr="00F96AFD">
        <w:rPr>
          <w:rFonts w:ascii="Arial" w:hAnsi="Arial" w:cs="Arial"/>
          <w:sz w:val="24"/>
        </w:rPr>
        <w:t xml:space="preserve"> wyjaśniając</w:t>
      </w:r>
      <w:r w:rsidR="000C5BF8" w:rsidRPr="00F96AFD">
        <w:rPr>
          <w:rFonts w:ascii="Arial" w:hAnsi="Arial" w:cs="Arial"/>
          <w:sz w:val="24"/>
        </w:rPr>
        <w:t>e</w:t>
      </w:r>
      <w:r w:rsidR="003A7EA0" w:rsidRPr="00F96AFD">
        <w:rPr>
          <w:rFonts w:ascii="Arial" w:hAnsi="Arial" w:cs="Arial"/>
          <w:sz w:val="24"/>
        </w:rPr>
        <w:t xml:space="preserve"> powstawanie i kształtowanie się cykli koniunkturalnych </w:t>
      </w:r>
      <w:r w:rsidR="000C5BF8" w:rsidRPr="00F96AFD">
        <w:rPr>
          <w:rFonts w:ascii="Arial" w:hAnsi="Arial" w:cs="Arial"/>
          <w:sz w:val="24"/>
        </w:rPr>
        <w:t xml:space="preserve">można podzielić na dwie kategorie: </w:t>
      </w:r>
      <w:r w:rsidR="0089086F" w:rsidRPr="00F96AFD">
        <w:rPr>
          <w:rFonts w:ascii="Arial" w:hAnsi="Arial" w:cs="Arial"/>
          <w:sz w:val="24"/>
        </w:rPr>
        <w:t>egzogeniczn</w:t>
      </w:r>
      <w:r w:rsidR="00120462" w:rsidRPr="00F96AFD">
        <w:rPr>
          <w:rFonts w:ascii="Arial" w:hAnsi="Arial" w:cs="Arial"/>
          <w:sz w:val="24"/>
        </w:rPr>
        <w:t>ą</w:t>
      </w:r>
      <w:r w:rsidR="0089086F" w:rsidRPr="00F96AFD">
        <w:rPr>
          <w:rFonts w:ascii="Arial" w:hAnsi="Arial" w:cs="Arial"/>
          <w:sz w:val="24"/>
        </w:rPr>
        <w:t xml:space="preserve"> i</w:t>
      </w:r>
      <w:r w:rsidR="000C5BF8" w:rsidRPr="00F96AFD">
        <w:rPr>
          <w:rFonts w:ascii="Arial" w:hAnsi="Arial" w:cs="Arial"/>
          <w:sz w:val="24"/>
        </w:rPr>
        <w:t xml:space="preserve"> </w:t>
      </w:r>
      <w:r w:rsidR="0089086F" w:rsidRPr="00F96AFD">
        <w:rPr>
          <w:rFonts w:ascii="Arial" w:hAnsi="Arial" w:cs="Arial"/>
          <w:sz w:val="24"/>
        </w:rPr>
        <w:t>endogeniczn</w:t>
      </w:r>
      <w:r w:rsidR="00120462" w:rsidRPr="00F96AFD">
        <w:rPr>
          <w:rFonts w:ascii="Arial" w:hAnsi="Arial" w:cs="Arial"/>
          <w:sz w:val="24"/>
        </w:rPr>
        <w:t>ą</w:t>
      </w:r>
      <w:r w:rsidR="0089086F" w:rsidRPr="00F96AFD">
        <w:rPr>
          <w:rFonts w:ascii="Arial" w:hAnsi="Arial" w:cs="Arial"/>
          <w:sz w:val="24"/>
        </w:rPr>
        <w:t xml:space="preserve">. </w:t>
      </w:r>
      <w:r w:rsidR="008077BF" w:rsidRPr="00F96AFD">
        <w:rPr>
          <w:rFonts w:ascii="Arial" w:hAnsi="Arial" w:cs="Arial"/>
          <w:sz w:val="24"/>
        </w:rPr>
        <w:t>W nurcie egzogenicznym, nawiązującym do dorobku XVIII- i XIX-wiecznej ekonomii klasycznej, zakłada się, że przyczyny wahań cyklicznych leżą poza gospodarką, a szczególny nacisk kładzie się na stronę podażową gospodarki i źródła wzrostu gospodarczego (akumulacja kapitału, wzrost liczby ludności, postęp techniczny, odkrycie nowych zasobów). Co więcej, zakłócenia gospodarki są niwelowane przez mechanizm rynkowy, który powoduje, że gospodarka powraca na ścieżkę wzrostu przy pełnym wykorzystaniu czynników wytwórczyc</w:t>
      </w:r>
      <w:r w:rsidR="00A147F7" w:rsidRPr="00F96AFD">
        <w:rPr>
          <w:rFonts w:ascii="Arial" w:hAnsi="Arial" w:cs="Arial"/>
          <w:sz w:val="24"/>
        </w:rPr>
        <w:t>h (</w:t>
      </w:r>
      <w:proofErr w:type="spellStart"/>
      <w:r w:rsidR="00A147F7" w:rsidRPr="00F96AFD">
        <w:rPr>
          <w:rFonts w:ascii="Arial" w:hAnsi="Arial" w:cs="Arial"/>
          <w:sz w:val="24"/>
        </w:rPr>
        <w:t>Warżała</w:t>
      </w:r>
      <w:proofErr w:type="spellEnd"/>
      <w:r w:rsidR="00A147F7" w:rsidRPr="00F96AFD">
        <w:rPr>
          <w:rFonts w:ascii="Arial" w:hAnsi="Arial" w:cs="Arial"/>
          <w:sz w:val="24"/>
        </w:rPr>
        <w:t>, 2011, strona</w:t>
      </w:r>
      <w:r w:rsidR="008077BF" w:rsidRPr="00F96AFD">
        <w:rPr>
          <w:rFonts w:ascii="Arial" w:hAnsi="Arial" w:cs="Arial"/>
          <w:sz w:val="24"/>
        </w:rPr>
        <w:t xml:space="preserve"> 83).</w:t>
      </w:r>
      <w:r w:rsidR="009E7379" w:rsidRPr="00F96AFD">
        <w:rPr>
          <w:rFonts w:ascii="Arial" w:hAnsi="Arial" w:cs="Arial"/>
          <w:sz w:val="24"/>
        </w:rPr>
        <w:t xml:space="preserve"> </w:t>
      </w:r>
      <w:r w:rsidR="0089086F" w:rsidRPr="00F96AFD">
        <w:rPr>
          <w:rFonts w:ascii="Arial" w:hAnsi="Arial" w:cs="Arial"/>
          <w:sz w:val="24"/>
        </w:rPr>
        <w:t>Założenia ekonomii klasycznej opierają się na tezie, że nie ma przeszkód w swobodnym przekształcaniu oszczędności w inwestycje, a czynnikiem, który zapewnia ich równość (co jest równoznaczne ze stanem równowagi na rynku towarowym), jest stopa procentowa.</w:t>
      </w:r>
      <w:r w:rsidR="009E7379" w:rsidRPr="00F96AFD">
        <w:rPr>
          <w:rFonts w:ascii="Arial" w:hAnsi="Arial" w:cs="Arial"/>
          <w:sz w:val="24"/>
        </w:rPr>
        <w:t xml:space="preserve"> </w:t>
      </w:r>
      <w:r w:rsidR="0089086F" w:rsidRPr="00F96AFD">
        <w:rPr>
          <w:rFonts w:ascii="Arial" w:hAnsi="Arial" w:cs="Arial"/>
          <w:sz w:val="24"/>
        </w:rPr>
        <w:t>Dorobek ekonomii klasycznej był bazą teoretyczną dla monetarystów i neoklasyków. Należy tu wymienić teorie poszukujące przyczyn fluktuacji gospodarczych w zjawiskach pieniężnych i realnych oraz w</w:t>
      </w:r>
      <w:r w:rsidR="00120462" w:rsidRPr="00F96AFD">
        <w:rPr>
          <w:rFonts w:ascii="Arial" w:hAnsi="Arial" w:cs="Arial"/>
          <w:sz w:val="24"/>
        </w:rPr>
        <w:t> </w:t>
      </w:r>
      <w:r w:rsidR="0089086F" w:rsidRPr="00F96AFD">
        <w:rPr>
          <w:rFonts w:ascii="Arial" w:hAnsi="Arial" w:cs="Arial"/>
          <w:sz w:val="24"/>
        </w:rPr>
        <w:t>zmianach struktur gospodarczych, w których dużą rolę odgrywają czynniki psychologiczne. Mieszczą się tu również modele tłumaczące wahania cykliczne poprzez działalność związków zawodowych i rządy państw (cykle wyborcze)</w:t>
      </w:r>
      <w:r w:rsidR="00A147F7" w:rsidRPr="00F96AFD">
        <w:rPr>
          <w:rFonts w:ascii="Arial" w:hAnsi="Arial" w:cs="Arial"/>
          <w:sz w:val="24"/>
        </w:rPr>
        <w:t xml:space="preserve"> (Adamowicz i inni, 2001, strona</w:t>
      </w:r>
      <w:r w:rsidR="009E7379" w:rsidRPr="00F96AFD">
        <w:rPr>
          <w:rFonts w:ascii="Arial" w:hAnsi="Arial" w:cs="Arial"/>
          <w:sz w:val="24"/>
        </w:rPr>
        <w:t> 12; Barczyk, Lubiński, 2009, s</w:t>
      </w:r>
      <w:r w:rsidR="00A147F7" w:rsidRPr="00F96AFD">
        <w:rPr>
          <w:rFonts w:ascii="Arial" w:hAnsi="Arial" w:cs="Arial"/>
          <w:sz w:val="24"/>
        </w:rPr>
        <w:t>trona</w:t>
      </w:r>
      <w:r w:rsidR="009E7379" w:rsidRPr="00F96AFD">
        <w:rPr>
          <w:rFonts w:ascii="Arial" w:hAnsi="Arial" w:cs="Arial"/>
          <w:sz w:val="24"/>
        </w:rPr>
        <w:t xml:space="preserve"> 36). Do najważniejszych teorii egzogenicznych należy zaliczyć: teorię plam na Słońcu W.S. </w:t>
      </w:r>
      <w:proofErr w:type="spellStart"/>
      <w:r w:rsidR="009E7379" w:rsidRPr="00F96AFD">
        <w:rPr>
          <w:rFonts w:ascii="Arial" w:hAnsi="Arial" w:cs="Arial"/>
          <w:sz w:val="24"/>
        </w:rPr>
        <w:t>Jevonsa</w:t>
      </w:r>
      <w:proofErr w:type="spellEnd"/>
      <w:r w:rsidR="009E7379" w:rsidRPr="00F96AFD">
        <w:rPr>
          <w:rFonts w:ascii="Arial" w:hAnsi="Arial" w:cs="Arial"/>
          <w:sz w:val="24"/>
        </w:rPr>
        <w:t xml:space="preserve">, austriacką teorię cyklu koniunkturalnego L. von </w:t>
      </w:r>
      <w:proofErr w:type="spellStart"/>
      <w:r w:rsidR="009E7379" w:rsidRPr="00F96AFD">
        <w:rPr>
          <w:rFonts w:ascii="Arial" w:hAnsi="Arial" w:cs="Arial"/>
          <w:sz w:val="24"/>
        </w:rPr>
        <w:t>Misesa</w:t>
      </w:r>
      <w:proofErr w:type="spellEnd"/>
      <w:r w:rsidR="009E7379" w:rsidRPr="00F96AFD">
        <w:rPr>
          <w:rFonts w:ascii="Arial" w:hAnsi="Arial" w:cs="Arial"/>
          <w:sz w:val="24"/>
        </w:rPr>
        <w:t xml:space="preserve"> oraz F.A. von Hayeka, teorię innowacji J. </w:t>
      </w:r>
      <w:proofErr w:type="spellStart"/>
      <w:r w:rsidR="009E7379" w:rsidRPr="00F96AFD">
        <w:rPr>
          <w:rFonts w:ascii="Arial" w:hAnsi="Arial" w:cs="Arial"/>
          <w:sz w:val="24"/>
        </w:rPr>
        <w:t>Schumpetera</w:t>
      </w:r>
      <w:proofErr w:type="spellEnd"/>
      <w:r w:rsidR="009E7379" w:rsidRPr="00F96AFD">
        <w:rPr>
          <w:rFonts w:ascii="Arial" w:hAnsi="Arial" w:cs="Arial"/>
          <w:sz w:val="24"/>
        </w:rPr>
        <w:t xml:space="preserve">, teorię politycznego cyklu koniunkturalnego, teorie </w:t>
      </w:r>
      <w:proofErr w:type="spellStart"/>
      <w:r w:rsidR="009E7379" w:rsidRPr="00F96AFD">
        <w:rPr>
          <w:rFonts w:ascii="Arial" w:hAnsi="Arial" w:cs="Arial"/>
          <w:sz w:val="24"/>
        </w:rPr>
        <w:t>monetarystyczne</w:t>
      </w:r>
      <w:proofErr w:type="spellEnd"/>
      <w:r w:rsidR="009E7379" w:rsidRPr="00F96AFD">
        <w:rPr>
          <w:rFonts w:ascii="Arial" w:hAnsi="Arial" w:cs="Arial"/>
          <w:sz w:val="24"/>
        </w:rPr>
        <w:t xml:space="preserve"> i </w:t>
      </w:r>
      <w:proofErr w:type="spellStart"/>
      <w:r w:rsidR="009E7379" w:rsidRPr="00F96AFD">
        <w:rPr>
          <w:rFonts w:ascii="Arial" w:hAnsi="Arial" w:cs="Arial"/>
          <w:sz w:val="24"/>
        </w:rPr>
        <w:t>nowoklasyczne</w:t>
      </w:r>
      <w:proofErr w:type="spellEnd"/>
      <w:r w:rsidR="009E7379" w:rsidRPr="00F96AFD">
        <w:rPr>
          <w:rFonts w:ascii="Arial" w:hAnsi="Arial" w:cs="Arial"/>
          <w:sz w:val="24"/>
        </w:rPr>
        <w:t xml:space="preserve"> (</w:t>
      </w:r>
      <w:r w:rsidR="00A147F7" w:rsidRPr="00F96AFD">
        <w:rPr>
          <w:rFonts w:ascii="Arial" w:hAnsi="Arial" w:cs="Arial"/>
          <w:sz w:val="24"/>
        </w:rPr>
        <w:t>miedzy innymi</w:t>
      </w:r>
      <w:r w:rsidR="009E7379" w:rsidRPr="00F96AFD">
        <w:rPr>
          <w:rFonts w:ascii="Arial" w:hAnsi="Arial" w:cs="Arial"/>
          <w:sz w:val="24"/>
        </w:rPr>
        <w:t xml:space="preserve"> M. Kaleckiego, W. </w:t>
      </w:r>
      <w:proofErr w:type="spellStart"/>
      <w:r w:rsidR="009E7379" w:rsidRPr="00F96AFD">
        <w:rPr>
          <w:rFonts w:ascii="Arial" w:hAnsi="Arial" w:cs="Arial"/>
          <w:sz w:val="24"/>
        </w:rPr>
        <w:t>Nordhausa</w:t>
      </w:r>
      <w:proofErr w:type="spellEnd"/>
      <w:r w:rsidR="009E7379" w:rsidRPr="00F96AFD">
        <w:rPr>
          <w:rFonts w:ascii="Arial" w:hAnsi="Arial" w:cs="Arial"/>
          <w:sz w:val="24"/>
        </w:rPr>
        <w:t xml:space="preserve">, D. </w:t>
      </w:r>
      <w:proofErr w:type="spellStart"/>
      <w:r w:rsidR="009E7379" w:rsidRPr="00F96AFD">
        <w:rPr>
          <w:rFonts w:ascii="Arial" w:hAnsi="Arial" w:cs="Arial"/>
          <w:sz w:val="24"/>
        </w:rPr>
        <w:t>Hibbsa</w:t>
      </w:r>
      <w:proofErr w:type="spellEnd"/>
      <w:r w:rsidR="009E7379" w:rsidRPr="00F96AFD">
        <w:rPr>
          <w:rFonts w:ascii="Arial" w:hAnsi="Arial" w:cs="Arial"/>
          <w:sz w:val="24"/>
        </w:rPr>
        <w:t xml:space="preserve"> i</w:t>
      </w:r>
      <w:r w:rsidR="00DE1B67" w:rsidRPr="00F96AFD">
        <w:rPr>
          <w:rFonts w:ascii="Arial" w:hAnsi="Arial" w:cs="Arial"/>
          <w:sz w:val="24"/>
        </w:rPr>
        <w:t> </w:t>
      </w:r>
      <w:r w:rsidR="009E7379" w:rsidRPr="00F96AFD">
        <w:rPr>
          <w:rFonts w:ascii="Arial" w:hAnsi="Arial" w:cs="Arial"/>
          <w:sz w:val="24"/>
        </w:rPr>
        <w:t>A.</w:t>
      </w:r>
      <w:r w:rsidR="00DE1B67" w:rsidRPr="00F96AFD">
        <w:rPr>
          <w:rFonts w:ascii="Arial" w:hAnsi="Arial" w:cs="Arial"/>
          <w:sz w:val="24"/>
        </w:rPr>
        <w:t> </w:t>
      </w:r>
      <w:proofErr w:type="spellStart"/>
      <w:r w:rsidR="009E7379" w:rsidRPr="00F96AFD">
        <w:rPr>
          <w:rFonts w:ascii="Arial" w:hAnsi="Arial" w:cs="Arial"/>
          <w:sz w:val="24"/>
        </w:rPr>
        <w:t>Alesiny</w:t>
      </w:r>
      <w:proofErr w:type="spellEnd"/>
      <w:r w:rsidR="009E7379" w:rsidRPr="00F96AFD">
        <w:rPr>
          <w:rFonts w:ascii="Arial" w:hAnsi="Arial" w:cs="Arial"/>
          <w:sz w:val="24"/>
        </w:rPr>
        <w:t xml:space="preserve">) oraz teorię realnego cyklu koniunkturalnego (Jarmołowicz, </w:t>
      </w:r>
      <w:proofErr w:type="spellStart"/>
      <w:r w:rsidR="009E7379" w:rsidRPr="00F96AFD">
        <w:rPr>
          <w:rFonts w:ascii="Arial" w:hAnsi="Arial" w:cs="Arial"/>
          <w:sz w:val="24"/>
        </w:rPr>
        <w:t>Szarzec</w:t>
      </w:r>
      <w:proofErr w:type="spellEnd"/>
      <w:r w:rsidR="009E7379" w:rsidRPr="00F96AFD">
        <w:rPr>
          <w:rFonts w:ascii="Arial" w:hAnsi="Arial" w:cs="Arial"/>
          <w:sz w:val="24"/>
        </w:rPr>
        <w:t>, 2015, s</w:t>
      </w:r>
      <w:r w:rsidR="00A147F7" w:rsidRPr="00F96AFD">
        <w:rPr>
          <w:rFonts w:ascii="Arial" w:hAnsi="Arial" w:cs="Arial"/>
          <w:sz w:val="24"/>
        </w:rPr>
        <w:t>trona</w:t>
      </w:r>
      <w:r w:rsidR="009E7379" w:rsidRPr="00F96AFD">
        <w:rPr>
          <w:rFonts w:ascii="Arial" w:hAnsi="Arial" w:cs="Arial"/>
          <w:sz w:val="24"/>
        </w:rPr>
        <w:t xml:space="preserve"> 371–376)</w:t>
      </w:r>
      <w:r w:rsidR="0089086F" w:rsidRPr="00F96AFD">
        <w:rPr>
          <w:rFonts w:ascii="Arial" w:hAnsi="Arial" w:cs="Arial"/>
          <w:sz w:val="24"/>
        </w:rPr>
        <w:t>.</w:t>
      </w:r>
      <w:r w:rsidR="0089086F" w:rsidRPr="00F96AFD">
        <w:rPr>
          <w:rFonts w:ascii="Arial" w:hAnsi="Arial" w:cs="Arial"/>
          <w:color w:val="FF0000"/>
          <w:sz w:val="24"/>
        </w:rPr>
        <w:t xml:space="preserve"> </w:t>
      </w:r>
    </w:p>
    <w:p w14:paraId="180F3259" w14:textId="21BC9EE1" w:rsidR="00807EE3" w:rsidRPr="00F96AFD" w:rsidRDefault="0089086F" w:rsidP="00DD2DE5">
      <w:pPr>
        <w:spacing w:before="240" w:after="240" w:line="360" w:lineRule="auto"/>
        <w:rPr>
          <w:rFonts w:ascii="Arial" w:hAnsi="Arial" w:cs="Arial"/>
          <w:sz w:val="24"/>
        </w:rPr>
      </w:pPr>
      <w:r w:rsidRPr="00F96AFD">
        <w:rPr>
          <w:rFonts w:ascii="Arial" w:hAnsi="Arial" w:cs="Arial"/>
          <w:sz w:val="24"/>
        </w:rPr>
        <w:t xml:space="preserve">Odmienne </w:t>
      </w:r>
      <w:r w:rsidR="009E7379" w:rsidRPr="00F96AFD">
        <w:rPr>
          <w:rFonts w:ascii="Arial" w:hAnsi="Arial" w:cs="Arial"/>
          <w:sz w:val="24"/>
        </w:rPr>
        <w:t>wnioski płyną z</w:t>
      </w:r>
      <w:r w:rsidRPr="00F96AFD">
        <w:rPr>
          <w:rFonts w:ascii="Arial" w:hAnsi="Arial" w:cs="Arial"/>
          <w:sz w:val="24"/>
        </w:rPr>
        <w:t xml:space="preserve"> teorii endogenicznej. Punktem wyjścia jest założenie, że gospodarka to system wewnętrznie niestabilny, a fluktuacje koniunkturalne są rezultatem wewnętrznej logiki systemu ekonomiczne</w:t>
      </w:r>
      <w:r w:rsidR="00A147F7" w:rsidRPr="00F96AFD">
        <w:rPr>
          <w:rFonts w:ascii="Arial" w:hAnsi="Arial" w:cs="Arial"/>
          <w:sz w:val="24"/>
        </w:rPr>
        <w:t>go (Baranowski, Musiał, 2012, strona</w:t>
      </w:r>
      <w:r w:rsidRPr="00F96AFD">
        <w:rPr>
          <w:rFonts w:ascii="Arial" w:hAnsi="Arial" w:cs="Arial"/>
          <w:sz w:val="24"/>
        </w:rPr>
        <w:t xml:space="preserve"> 14). Zgodnie z powyższym, nie ma rozdziału pomiędzy wzrostem gospodarczym a wahaniami koniunkturalnymi. Gospodarka, w myśl koncepcji </w:t>
      </w:r>
      <w:r w:rsidRPr="00F96AFD">
        <w:rPr>
          <w:rFonts w:ascii="Arial" w:hAnsi="Arial" w:cs="Arial"/>
          <w:sz w:val="24"/>
        </w:rPr>
        <w:lastRenderedPageBreak/>
        <w:t xml:space="preserve">endogenicznej, samoczynnie nie jest w stanie powrócić do stanu równowagi, gdyż źródła jej zakłóceń tkwią wewnątrz systemu gospodarczego. Do teorii endogenicznych należy zaliczyć przede wszystkim teorie popytowe, w tym te o charakterze inwestycyjnym i konsumpcyjnym oraz bardziej współczesne w ujęciu kompleksowym (Jarmołowicz, </w:t>
      </w:r>
      <w:proofErr w:type="spellStart"/>
      <w:r w:rsidRPr="00F96AFD">
        <w:rPr>
          <w:rFonts w:ascii="Arial" w:hAnsi="Arial" w:cs="Arial"/>
          <w:sz w:val="24"/>
        </w:rPr>
        <w:t>Szarzec</w:t>
      </w:r>
      <w:proofErr w:type="spellEnd"/>
      <w:r w:rsidRPr="00F96AFD">
        <w:rPr>
          <w:rFonts w:ascii="Arial" w:hAnsi="Arial" w:cs="Arial"/>
          <w:sz w:val="24"/>
        </w:rPr>
        <w:t>, 2015, s</w:t>
      </w:r>
      <w:r w:rsidR="00A147F7" w:rsidRPr="00F96AFD">
        <w:rPr>
          <w:rFonts w:ascii="Arial" w:hAnsi="Arial" w:cs="Arial"/>
          <w:sz w:val="24"/>
        </w:rPr>
        <w:t>trona</w:t>
      </w:r>
      <w:r w:rsidRPr="00F96AFD">
        <w:rPr>
          <w:rFonts w:ascii="Arial" w:hAnsi="Arial" w:cs="Arial"/>
          <w:sz w:val="24"/>
        </w:rPr>
        <w:t xml:space="preserve"> 376). Jedną z najważniejszych koncepcji endogenicznych tłumaczących wahania koniunkturalne jest teoria J.M. Keynesa</w:t>
      </w:r>
      <w:r w:rsidR="007D777E" w:rsidRPr="00F96AFD">
        <w:rPr>
          <w:rFonts w:ascii="Arial" w:hAnsi="Arial" w:cs="Arial"/>
          <w:sz w:val="24"/>
        </w:rPr>
        <w:t>, która</w:t>
      </w:r>
      <w:r w:rsidRPr="00F96AFD">
        <w:rPr>
          <w:rFonts w:ascii="Arial" w:hAnsi="Arial" w:cs="Arial"/>
          <w:sz w:val="24"/>
        </w:rPr>
        <w:t xml:space="preserve"> stała się punktem wyjścia w dalszej ewolucji teorii wahań cyklicznych uwzględnia</w:t>
      </w:r>
      <w:r w:rsidR="007D777E" w:rsidRPr="00F96AFD">
        <w:rPr>
          <w:rFonts w:ascii="Arial" w:hAnsi="Arial" w:cs="Arial"/>
          <w:sz w:val="24"/>
        </w:rPr>
        <w:t>jących</w:t>
      </w:r>
      <w:r w:rsidRPr="00F96AFD">
        <w:rPr>
          <w:rFonts w:ascii="Arial" w:hAnsi="Arial" w:cs="Arial"/>
          <w:sz w:val="24"/>
        </w:rPr>
        <w:t xml:space="preserve"> nowe koncepcje. Ten kierunek badań cyklu koniunkturalnego rozwijali m.in. P.A. </w:t>
      </w:r>
      <w:proofErr w:type="spellStart"/>
      <w:r w:rsidRPr="00F96AFD">
        <w:rPr>
          <w:rFonts w:ascii="Arial" w:hAnsi="Arial" w:cs="Arial"/>
          <w:sz w:val="24"/>
        </w:rPr>
        <w:t>Samuelson</w:t>
      </w:r>
      <w:proofErr w:type="spellEnd"/>
      <w:r w:rsidRPr="00F96AFD">
        <w:rPr>
          <w:rFonts w:ascii="Arial" w:hAnsi="Arial" w:cs="Arial"/>
          <w:sz w:val="24"/>
        </w:rPr>
        <w:t xml:space="preserve"> i J.R. </w:t>
      </w:r>
      <w:proofErr w:type="spellStart"/>
      <w:r w:rsidRPr="00F96AFD">
        <w:rPr>
          <w:rFonts w:ascii="Arial" w:hAnsi="Arial" w:cs="Arial"/>
          <w:sz w:val="24"/>
        </w:rPr>
        <w:t>Hicks</w:t>
      </w:r>
      <w:proofErr w:type="spellEnd"/>
      <w:r w:rsidRPr="00F96AFD">
        <w:rPr>
          <w:rFonts w:ascii="Arial" w:hAnsi="Arial" w:cs="Arial"/>
          <w:sz w:val="24"/>
        </w:rPr>
        <w:t>. Ostateczną wersję, wykorzystującą wszystkie elementy konstrukcyjne poprzednich ekonomistów, zaproponował A.H. Hansen</w:t>
      </w:r>
      <w:r w:rsidR="00807EE3" w:rsidRPr="00F96AFD">
        <w:rPr>
          <w:rFonts w:ascii="Arial" w:hAnsi="Arial" w:cs="Arial"/>
          <w:sz w:val="24"/>
        </w:rPr>
        <w:t xml:space="preserve"> (elementy te to krańcowa skłonność do konsumpcji i oszczędzania, krańcowa efektywność kapitału, teoria preferencji płynności i zasada akceleracji)</w:t>
      </w:r>
      <w:r w:rsidRPr="00F96AFD">
        <w:rPr>
          <w:rFonts w:ascii="Arial" w:hAnsi="Arial" w:cs="Arial"/>
          <w:sz w:val="24"/>
        </w:rPr>
        <w:t>. W latach późniejszych dużą popularność zdobył model R.M. </w:t>
      </w:r>
      <w:proofErr w:type="spellStart"/>
      <w:r w:rsidRPr="00F96AFD">
        <w:rPr>
          <w:rFonts w:ascii="Arial" w:hAnsi="Arial" w:cs="Arial"/>
          <w:sz w:val="24"/>
        </w:rPr>
        <w:t>Goodwina</w:t>
      </w:r>
      <w:proofErr w:type="spellEnd"/>
      <w:r w:rsidRPr="00F96AFD">
        <w:rPr>
          <w:rFonts w:ascii="Arial" w:hAnsi="Arial" w:cs="Arial"/>
          <w:sz w:val="24"/>
        </w:rPr>
        <w:t xml:space="preserve"> (</w:t>
      </w:r>
      <w:proofErr w:type="spellStart"/>
      <w:r w:rsidRPr="00F96AFD">
        <w:rPr>
          <w:rFonts w:ascii="Arial" w:hAnsi="Arial" w:cs="Arial"/>
          <w:sz w:val="24"/>
        </w:rPr>
        <w:t>Polszakiewicz</w:t>
      </w:r>
      <w:proofErr w:type="spellEnd"/>
      <w:r w:rsidRPr="00F96AFD">
        <w:rPr>
          <w:rFonts w:ascii="Arial" w:hAnsi="Arial" w:cs="Arial"/>
          <w:sz w:val="24"/>
        </w:rPr>
        <w:t>, 2004, s</w:t>
      </w:r>
      <w:r w:rsidR="00A147F7" w:rsidRPr="00F96AFD">
        <w:rPr>
          <w:rFonts w:ascii="Arial" w:hAnsi="Arial" w:cs="Arial"/>
          <w:sz w:val="24"/>
        </w:rPr>
        <w:t>trona</w:t>
      </w:r>
      <w:r w:rsidRPr="00F96AFD">
        <w:rPr>
          <w:rFonts w:ascii="Arial" w:hAnsi="Arial" w:cs="Arial"/>
          <w:sz w:val="24"/>
        </w:rPr>
        <w:t xml:space="preserve"> 19, 20; Czaja, </w:t>
      </w:r>
      <w:proofErr w:type="spellStart"/>
      <w:r w:rsidRPr="00F96AFD">
        <w:rPr>
          <w:rFonts w:ascii="Arial" w:hAnsi="Arial" w:cs="Arial"/>
          <w:sz w:val="24"/>
        </w:rPr>
        <w:t>Becla</w:t>
      </w:r>
      <w:proofErr w:type="spellEnd"/>
      <w:r w:rsidRPr="00F96AFD">
        <w:rPr>
          <w:rFonts w:ascii="Arial" w:hAnsi="Arial" w:cs="Arial"/>
          <w:sz w:val="24"/>
        </w:rPr>
        <w:t>, 2012, s</w:t>
      </w:r>
      <w:r w:rsidR="00A147F7" w:rsidRPr="00F96AFD">
        <w:rPr>
          <w:rFonts w:ascii="Arial" w:hAnsi="Arial" w:cs="Arial"/>
          <w:sz w:val="24"/>
        </w:rPr>
        <w:t>trona</w:t>
      </w:r>
      <w:r w:rsidRPr="00F96AFD">
        <w:rPr>
          <w:rFonts w:ascii="Arial" w:hAnsi="Arial" w:cs="Arial"/>
          <w:sz w:val="24"/>
        </w:rPr>
        <w:t xml:space="preserve"> 65). Na modelu Keynesa została oparta również koncepcja nierównowagi inwestycji i finansowej niestabilności H.P. </w:t>
      </w:r>
      <w:proofErr w:type="spellStart"/>
      <w:r w:rsidRPr="00F96AFD">
        <w:rPr>
          <w:rFonts w:ascii="Arial" w:hAnsi="Arial" w:cs="Arial"/>
          <w:sz w:val="24"/>
        </w:rPr>
        <w:t>Minsky’ego</w:t>
      </w:r>
      <w:proofErr w:type="spellEnd"/>
      <w:r w:rsidRPr="00F96AFD">
        <w:rPr>
          <w:rFonts w:ascii="Arial" w:hAnsi="Arial" w:cs="Arial"/>
          <w:sz w:val="24"/>
        </w:rPr>
        <w:t xml:space="preserve"> (Jarmołowicz, </w:t>
      </w:r>
      <w:proofErr w:type="spellStart"/>
      <w:r w:rsidRPr="00F96AFD">
        <w:rPr>
          <w:rFonts w:ascii="Arial" w:hAnsi="Arial" w:cs="Arial"/>
          <w:sz w:val="24"/>
        </w:rPr>
        <w:t>Szarzec</w:t>
      </w:r>
      <w:proofErr w:type="spellEnd"/>
      <w:r w:rsidRPr="00F96AFD">
        <w:rPr>
          <w:rFonts w:ascii="Arial" w:hAnsi="Arial" w:cs="Arial"/>
          <w:sz w:val="24"/>
        </w:rPr>
        <w:t>, 2015, s</w:t>
      </w:r>
      <w:r w:rsidR="00A147F7" w:rsidRPr="00F96AFD">
        <w:rPr>
          <w:rFonts w:ascii="Arial" w:hAnsi="Arial" w:cs="Arial"/>
          <w:sz w:val="24"/>
        </w:rPr>
        <w:t>trona</w:t>
      </w:r>
      <w:r w:rsidRPr="00F96AFD">
        <w:rPr>
          <w:rFonts w:ascii="Arial" w:hAnsi="Arial" w:cs="Arial"/>
          <w:sz w:val="24"/>
        </w:rPr>
        <w:t xml:space="preserve"> 379).</w:t>
      </w:r>
      <w:r w:rsidR="00807EE3" w:rsidRPr="00F96AFD">
        <w:rPr>
          <w:rFonts w:ascii="Arial" w:hAnsi="Arial" w:cs="Arial"/>
          <w:sz w:val="24"/>
        </w:rPr>
        <w:t xml:space="preserve"> Istotny wkład w rozwój teorii endogenicznych włożyli ponadto tacy ekonomiści jak E. </w:t>
      </w:r>
      <w:proofErr w:type="spellStart"/>
      <w:r w:rsidR="00807EE3" w:rsidRPr="00F96AFD">
        <w:rPr>
          <w:rFonts w:ascii="Arial" w:hAnsi="Arial" w:cs="Arial"/>
          <w:sz w:val="24"/>
        </w:rPr>
        <w:t>Chamberlin</w:t>
      </w:r>
      <w:proofErr w:type="spellEnd"/>
      <w:r w:rsidR="00807EE3" w:rsidRPr="00F96AFD">
        <w:rPr>
          <w:rFonts w:ascii="Arial" w:hAnsi="Arial" w:cs="Arial"/>
          <w:sz w:val="24"/>
        </w:rPr>
        <w:t>, J. Robinson (koncepcje podziału), G. Myrdal i</w:t>
      </w:r>
      <w:r w:rsidR="004D3E23" w:rsidRPr="00F96AFD">
        <w:rPr>
          <w:rFonts w:ascii="Arial" w:hAnsi="Arial" w:cs="Arial"/>
          <w:sz w:val="24"/>
        </w:rPr>
        <w:t> </w:t>
      </w:r>
      <w:r w:rsidR="00807EE3" w:rsidRPr="00F96AFD">
        <w:rPr>
          <w:rFonts w:ascii="Arial" w:hAnsi="Arial" w:cs="Arial"/>
          <w:sz w:val="24"/>
        </w:rPr>
        <w:t>M.</w:t>
      </w:r>
      <w:r w:rsidR="004D3E23" w:rsidRPr="00F96AFD">
        <w:rPr>
          <w:rFonts w:ascii="Arial" w:hAnsi="Arial" w:cs="Arial"/>
          <w:sz w:val="24"/>
        </w:rPr>
        <w:t> </w:t>
      </w:r>
      <w:r w:rsidR="00807EE3" w:rsidRPr="00F96AFD">
        <w:rPr>
          <w:rFonts w:ascii="Arial" w:hAnsi="Arial" w:cs="Arial"/>
          <w:sz w:val="24"/>
        </w:rPr>
        <w:t>Kalecki.</w:t>
      </w:r>
    </w:p>
    <w:p w14:paraId="0D4EE80E" w14:textId="73BFF068" w:rsidR="1F497F10" w:rsidRPr="00F96AFD" w:rsidRDefault="0089086F" w:rsidP="00DD2DE5">
      <w:pPr>
        <w:spacing w:before="240" w:after="240" w:line="360" w:lineRule="auto"/>
        <w:rPr>
          <w:rFonts w:ascii="Arial" w:hAnsi="Arial" w:cs="Arial"/>
          <w:sz w:val="24"/>
        </w:rPr>
      </w:pPr>
      <w:r w:rsidRPr="00F96AFD">
        <w:rPr>
          <w:rFonts w:ascii="Arial" w:hAnsi="Arial" w:cs="Arial"/>
          <w:sz w:val="24"/>
        </w:rPr>
        <w:t xml:space="preserve">Rzeczywistość gospodarcza i ewolucja teorii ekonomii wymusiły wiele reinterpretacji koncepcji wyjaśniających źródła wahań koniunktury. </w:t>
      </w:r>
      <w:r w:rsidR="004E660E" w:rsidRPr="00F96AFD">
        <w:rPr>
          <w:rFonts w:ascii="Arial" w:hAnsi="Arial" w:cs="Arial"/>
          <w:sz w:val="24"/>
        </w:rPr>
        <w:t>Powszechnie przyjęte jest jednak, że w</w:t>
      </w:r>
      <w:r w:rsidR="00783F36" w:rsidRPr="00F96AFD">
        <w:rPr>
          <w:rFonts w:ascii="Arial" w:hAnsi="Arial" w:cs="Arial"/>
          <w:sz w:val="24"/>
        </w:rPr>
        <w:t xml:space="preserve"> krótkim i średnim okresie to zagregowany popyt określa wielkość produkcji w gospodarce. Produkcję można uznać za elastyczniejszą niż dostosowania </w:t>
      </w:r>
      <w:r w:rsidR="003C1EED" w:rsidRPr="00F96AFD">
        <w:rPr>
          <w:rFonts w:ascii="Arial" w:hAnsi="Arial" w:cs="Arial"/>
          <w:sz w:val="24"/>
        </w:rPr>
        <w:t>cenowe,</w:t>
      </w:r>
      <w:r w:rsidR="004E660E" w:rsidRPr="00F96AFD">
        <w:rPr>
          <w:rFonts w:ascii="Arial" w:hAnsi="Arial" w:cs="Arial"/>
          <w:sz w:val="24"/>
        </w:rPr>
        <w:t xml:space="preserve"> dlatego w modelach krótko- i średniookresowych zmiany cen są pomijane i przyjmowane jest założenie o bezpośrednim przenoszeniu zmian popytu na produkcję.</w:t>
      </w:r>
    </w:p>
    <w:p w14:paraId="28ADE29C" w14:textId="52957165" w:rsidR="00DE337B" w:rsidRPr="00F96AFD" w:rsidRDefault="00F40F43" w:rsidP="001602B4">
      <w:pPr>
        <w:pStyle w:val="Nagwek2"/>
      </w:pPr>
      <w:bookmarkStart w:id="20" w:name="_Toc201563470"/>
      <w:bookmarkStart w:id="21" w:name="_Toc204341440"/>
      <w:bookmarkStart w:id="22" w:name="_Toc204343520"/>
      <w:r w:rsidRPr="00F96AFD">
        <w:t>Zmienne obrazujące stan koniunktury gospodarczej</w:t>
      </w:r>
      <w:bookmarkEnd w:id="20"/>
      <w:bookmarkEnd w:id="21"/>
      <w:bookmarkEnd w:id="22"/>
    </w:p>
    <w:p w14:paraId="1B645590" w14:textId="00FA80F8" w:rsidR="00DE337B" w:rsidRPr="00F96AFD" w:rsidRDefault="00DE337B" w:rsidP="001602B4">
      <w:pPr>
        <w:pStyle w:val="Nagwek3"/>
      </w:pPr>
      <w:bookmarkStart w:id="23" w:name="_Toc201563471"/>
      <w:bookmarkStart w:id="24" w:name="_Toc204341441"/>
      <w:bookmarkStart w:id="25" w:name="_Toc204343521"/>
      <w:r w:rsidRPr="00F96AFD">
        <w:t>Szereg referencyjny i zmienne odzwierciedlające zmiany koniunktury</w:t>
      </w:r>
      <w:bookmarkEnd w:id="23"/>
      <w:bookmarkEnd w:id="24"/>
      <w:bookmarkEnd w:id="25"/>
      <w:r w:rsidRPr="00F96AFD">
        <w:t xml:space="preserve"> </w:t>
      </w:r>
    </w:p>
    <w:p w14:paraId="1478B627" w14:textId="4436EB26" w:rsidR="0089086F" w:rsidRPr="00F96AFD" w:rsidRDefault="00C22296" w:rsidP="00DD2DE5">
      <w:pPr>
        <w:spacing w:before="240" w:after="240" w:line="360" w:lineRule="auto"/>
        <w:rPr>
          <w:rFonts w:ascii="Arial" w:hAnsi="Arial" w:cs="Arial"/>
          <w:sz w:val="24"/>
        </w:rPr>
      </w:pPr>
      <w:r w:rsidRPr="00F96AFD">
        <w:rPr>
          <w:rFonts w:ascii="Arial" w:hAnsi="Arial" w:cs="Arial"/>
          <w:sz w:val="24"/>
        </w:rPr>
        <w:t>P</w:t>
      </w:r>
      <w:r w:rsidR="0089086F" w:rsidRPr="00F96AFD">
        <w:rPr>
          <w:rFonts w:ascii="Arial" w:hAnsi="Arial" w:cs="Arial"/>
          <w:sz w:val="24"/>
        </w:rPr>
        <w:t>rzejawem</w:t>
      </w:r>
      <w:r w:rsidRPr="00F96AFD">
        <w:rPr>
          <w:rFonts w:ascii="Arial" w:hAnsi="Arial" w:cs="Arial"/>
          <w:sz w:val="24"/>
        </w:rPr>
        <w:t xml:space="preserve"> wahań cyklicznych</w:t>
      </w:r>
      <w:r w:rsidR="0089086F" w:rsidRPr="00F96AFD">
        <w:rPr>
          <w:rFonts w:ascii="Arial" w:hAnsi="Arial" w:cs="Arial"/>
          <w:sz w:val="24"/>
        </w:rPr>
        <w:t xml:space="preserve"> są spadkowe lub wzrostowe zmiany określonych agregatów ekonomicznych, które obrazują działalność gospodarczą. </w:t>
      </w:r>
      <w:r w:rsidRPr="00F96AFD">
        <w:rPr>
          <w:rFonts w:ascii="Arial" w:hAnsi="Arial" w:cs="Arial"/>
          <w:sz w:val="24"/>
        </w:rPr>
        <w:t>Z</w:t>
      </w:r>
      <w:r w:rsidR="0089086F" w:rsidRPr="00F96AFD">
        <w:rPr>
          <w:rFonts w:ascii="Arial" w:hAnsi="Arial" w:cs="Arial"/>
          <w:sz w:val="24"/>
        </w:rPr>
        <w:t>a podstawowy miernik wahań cyklicznych</w:t>
      </w:r>
      <w:r w:rsidR="00B1528B" w:rsidRPr="00F96AFD">
        <w:rPr>
          <w:rFonts w:ascii="Arial" w:hAnsi="Arial" w:cs="Arial"/>
          <w:sz w:val="24"/>
        </w:rPr>
        <w:t xml:space="preserve"> i tzw. szereg referencyjny</w:t>
      </w:r>
      <w:r w:rsidR="0089086F" w:rsidRPr="00F96AFD">
        <w:rPr>
          <w:rFonts w:ascii="Arial" w:hAnsi="Arial" w:cs="Arial"/>
          <w:sz w:val="24"/>
        </w:rPr>
        <w:t xml:space="preserve"> należy uznać zmiany PKB, gdyż </w:t>
      </w:r>
      <w:r w:rsidR="0089086F" w:rsidRPr="00F96AFD">
        <w:rPr>
          <w:rFonts w:ascii="Arial" w:hAnsi="Arial" w:cs="Arial"/>
          <w:sz w:val="24"/>
        </w:rPr>
        <w:lastRenderedPageBreak/>
        <w:t>wielkość ta oddaje obraz aktywności gospodarczej w sposób najbardziej syntetyczny.</w:t>
      </w:r>
      <w:r w:rsidR="00F042DE" w:rsidRPr="00F96AFD">
        <w:rPr>
          <w:rFonts w:ascii="Arial" w:hAnsi="Arial" w:cs="Arial"/>
          <w:sz w:val="24"/>
        </w:rPr>
        <w:t xml:space="preserve"> Charakteryzuje się jednak wieloma </w:t>
      </w:r>
      <w:r w:rsidRPr="00F96AFD">
        <w:rPr>
          <w:rFonts w:ascii="Arial" w:hAnsi="Arial" w:cs="Arial"/>
          <w:sz w:val="24"/>
        </w:rPr>
        <w:t>wadami, wśród</w:t>
      </w:r>
      <w:r w:rsidR="00F042DE" w:rsidRPr="00F96AFD">
        <w:rPr>
          <w:rFonts w:ascii="Arial" w:hAnsi="Arial" w:cs="Arial"/>
          <w:sz w:val="24"/>
        </w:rPr>
        <w:t xml:space="preserve"> których za najważniejsze należy uznać</w:t>
      </w:r>
      <w:r w:rsidR="001E159A" w:rsidRPr="00F96AFD">
        <w:rPr>
          <w:rFonts w:ascii="Arial" w:hAnsi="Arial" w:cs="Arial"/>
          <w:sz w:val="24"/>
        </w:rPr>
        <w:t>:</w:t>
      </w:r>
      <w:r w:rsidR="00F042DE" w:rsidRPr="00F96AFD">
        <w:rPr>
          <w:rFonts w:ascii="Arial" w:hAnsi="Arial" w:cs="Arial"/>
          <w:sz w:val="24"/>
        </w:rPr>
        <w:t xml:space="preserve"> wliczanie do PKB tylko dóbr końcowych (nieprzetwarzanych w danym okresie), brak danych w Polsce na poziomie regionalnym w częstotliwości miesięcznej i kwartalnej oraz znaczne opóźnienie w</w:t>
      </w:r>
      <w:r w:rsidR="00120462" w:rsidRPr="00F96AFD">
        <w:rPr>
          <w:rFonts w:ascii="Arial" w:hAnsi="Arial" w:cs="Arial"/>
          <w:sz w:val="24"/>
        </w:rPr>
        <w:t> </w:t>
      </w:r>
      <w:r w:rsidR="00F042DE" w:rsidRPr="00F96AFD">
        <w:rPr>
          <w:rFonts w:ascii="Arial" w:hAnsi="Arial" w:cs="Arial"/>
          <w:sz w:val="24"/>
        </w:rPr>
        <w:t>publikacji danych.</w:t>
      </w:r>
    </w:p>
    <w:p w14:paraId="7F33C18D" w14:textId="0563C797" w:rsidR="0089086F" w:rsidRPr="00F96AFD" w:rsidRDefault="001E159A" w:rsidP="00DD2DE5">
      <w:pPr>
        <w:spacing w:before="240" w:after="240" w:line="360" w:lineRule="auto"/>
        <w:rPr>
          <w:rFonts w:ascii="Arial" w:hAnsi="Arial" w:cs="Arial"/>
          <w:sz w:val="24"/>
        </w:rPr>
      </w:pPr>
      <w:r w:rsidRPr="00F96AFD">
        <w:rPr>
          <w:rFonts w:ascii="Arial" w:hAnsi="Arial" w:cs="Arial"/>
          <w:sz w:val="24"/>
        </w:rPr>
        <w:t>Alternatywną zmienną wobec PKB jest produkcja przemysłowa, która w dużym stopniu odzwierciedla przebieg procesów cyklicznych w gospodarce. Przemysł ma wysoki udział w</w:t>
      </w:r>
      <w:r w:rsidR="00120462" w:rsidRPr="00F96AFD">
        <w:rPr>
          <w:rFonts w:ascii="Arial" w:hAnsi="Arial" w:cs="Arial"/>
          <w:sz w:val="24"/>
        </w:rPr>
        <w:t> </w:t>
      </w:r>
      <w:r w:rsidRPr="00F96AFD">
        <w:rPr>
          <w:rFonts w:ascii="Arial" w:hAnsi="Arial" w:cs="Arial"/>
          <w:sz w:val="24"/>
        </w:rPr>
        <w:t xml:space="preserve">handlu zagranicznym i niewielką podatność na oddziaływanie sektora rządowego. Istotną zaletą jest </w:t>
      </w:r>
      <w:r w:rsidR="004F0612" w:rsidRPr="00F96AFD">
        <w:rPr>
          <w:rFonts w:ascii="Arial" w:hAnsi="Arial" w:cs="Arial"/>
          <w:sz w:val="24"/>
        </w:rPr>
        <w:t xml:space="preserve">również </w:t>
      </w:r>
      <w:r w:rsidRPr="00F96AFD">
        <w:rPr>
          <w:rFonts w:ascii="Arial" w:hAnsi="Arial" w:cs="Arial"/>
          <w:sz w:val="24"/>
        </w:rPr>
        <w:t>miesięczna częstotliwość publikacji. Za główną wadę uznaje się jednak względnie niski udział w całej gospodarce (kraje rozwinięte około 20-30%).</w:t>
      </w:r>
      <w:r w:rsidR="00BE26ED" w:rsidRPr="00F96AFD">
        <w:rPr>
          <w:rFonts w:ascii="Arial" w:hAnsi="Arial" w:cs="Arial"/>
          <w:sz w:val="24"/>
        </w:rPr>
        <w:t xml:space="preserve"> </w:t>
      </w:r>
      <w:r w:rsidR="00E27082" w:rsidRPr="00F96AFD">
        <w:rPr>
          <w:rFonts w:ascii="Arial" w:hAnsi="Arial" w:cs="Arial"/>
          <w:sz w:val="24"/>
        </w:rPr>
        <w:t xml:space="preserve">W Polsce w trzeciej dekadzie XXI w. przemysł tworzy 25,2 - 27,1% wartości dodanej brutto, w województwie wielkopolskim więcej, bo 27,8%- 28,9% (GUS). </w:t>
      </w:r>
    </w:p>
    <w:p w14:paraId="225EAA89" w14:textId="15CF5991" w:rsidR="00CC2A59" w:rsidRPr="00F96AFD" w:rsidRDefault="00DE43BB" w:rsidP="00DD2DE5">
      <w:pPr>
        <w:spacing w:before="240" w:after="240" w:line="360" w:lineRule="auto"/>
        <w:rPr>
          <w:rFonts w:ascii="Arial" w:hAnsi="Arial" w:cs="Arial"/>
          <w:sz w:val="24"/>
        </w:rPr>
      </w:pPr>
      <w:r w:rsidRPr="00F96AFD">
        <w:rPr>
          <w:rFonts w:ascii="Arial" w:hAnsi="Arial" w:cs="Arial"/>
          <w:sz w:val="24"/>
        </w:rPr>
        <w:t>Wśród innych ważnych agregatów odzwierciedlających przebieg</w:t>
      </w:r>
      <w:r w:rsidR="2A5016BC" w:rsidRPr="00F96AFD">
        <w:rPr>
          <w:rFonts w:ascii="Arial" w:hAnsi="Arial" w:cs="Arial"/>
          <w:sz w:val="24"/>
        </w:rPr>
        <w:t xml:space="preserve"> </w:t>
      </w:r>
      <w:r w:rsidRPr="00F96AFD">
        <w:rPr>
          <w:rFonts w:ascii="Arial" w:hAnsi="Arial" w:cs="Arial"/>
          <w:sz w:val="24"/>
        </w:rPr>
        <w:t>cyklu</w:t>
      </w:r>
      <w:r w:rsidR="2F6CCD5D" w:rsidRPr="00F96AFD">
        <w:rPr>
          <w:rFonts w:ascii="Arial" w:hAnsi="Arial" w:cs="Arial"/>
          <w:sz w:val="24"/>
        </w:rPr>
        <w:t xml:space="preserve"> </w:t>
      </w:r>
      <w:r w:rsidRPr="00F96AFD">
        <w:rPr>
          <w:rFonts w:ascii="Arial" w:hAnsi="Arial" w:cs="Arial"/>
          <w:sz w:val="24"/>
        </w:rPr>
        <w:t>koniunkturalnego należy wymienić m. in. sprzedaż detaliczną, dochody realne poza sektorem rolnictwa, stopę bezrobocia czy inflację. Podział, ze względu na ich czasową relację w odniesieniu do faktycznego kształtowania się cyklu (PKB, przemysłu), dzieli wskaźniki koniunktury na zmienne wyprzedzające, zbieżne i opóźnione (Jarmołowicz,</w:t>
      </w:r>
      <w:r w:rsidR="00A147F7" w:rsidRPr="00F96AFD">
        <w:rPr>
          <w:rFonts w:ascii="Arial" w:hAnsi="Arial" w:cs="Arial"/>
          <w:sz w:val="24"/>
        </w:rPr>
        <w:t xml:space="preserve"> </w:t>
      </w:r>
      <w:proofErr w:type="spellStart"/>
      <w:r w:rsidR="00A147F7" w:rsidRPr="00F96AFD">
        <w:rPr>
          <w:rFonts w:ascii="Arial" w:hAnsi="Arial" w:cs="Arial"/>
          <w:sz w:val="24"/>
        </w:rPr>
        <w:t>Szarzec</w:t>
      </w:r>
      <w:proofErr w:type="spellEnd"/>
      <w:r w:rsidR="00A147F7" w:rsidRPr="00F96AFD">
        <w:rPr>
          <w:rFonts w:ascii="Arial" w:hAnsi="Arial" w:cs="Arial"/>
          <w:sz w:val="24"/>
        </w:rPr>
        <w:t>, 2015, strona</w:t>
      </w:r>
      <w:r w:rsidRPr="00F96AFD">
        <w:rPr>
          <w:rFonts w:ascii="Arial" w:hAnsi="Arial" w:cs="Arial"/>
          <w:sz w:val="24"/>
        </w:rPr>
        <w:t xml:space="preserve"> 364).</w:t>
      </w:r>
      <w:r w:rsidR="00C37EE8" w:rsidRPr="00F96AFD">
        <w:rPr>
          <w:rFonts w:ascii="Arial" w:hAnsi="Arial" w:cs="Arial"/>
          <w:sz w:val="24"/>
        </w:rPr>
        <w:t xml:space="preserve"> </w:t>
      </w:r>
      <w:r w:rsidRPr="00F96AFD">
        <w:rPr>
          <w:rFonts w:ascii="Arial" w:hAnsi="Arial" w:cs="Arial"/>
          <w:sz w:val="24"/>
        </w:rPr>
        <w:t>Zmienne wyprzedzające informują o przyszłych tendencjach w gospodarce</w:t>
      </w:r>
      <w:r w:rsidR="00CC2A59" w:rsidRPr="00F96AFD">
        <w:rPr>
          <w:rFonts w:ascii="Arial" w:hAnsi="Arial" w:cs="Arial"/>
          <w:sz w:val="24"/>
        </w:rPr>
        <w:t>. Są to</w:t>
      </w:r>
      <w:r w:rsidRPr="00F96AFD">
        <w:rPr>
          <w:rFonts w:ascii="Arial" w:hAnsi="Arial" w:cs="Arial"/>
          <w:sz w:val="24"/>
        </w:rPr>
        <w:t xml:space="preserve"> np. zezwolenia na nowe budowle, zmiany w zapasach towarów, indeksy giełdowe, podaż pieniądza</w:t>
      </w:r>
      <w:r w:rsidR="00120462" w:rsidRPr="00F96AFD">
        <w:rPr>
          <w:rFonts w:ascii="Arial" w:hAnsi="Arial" w:cs="Arial"/>
          <w:sz w:val="24"/>
        </w:rPr>
        <w:t xml:space="preserve"> czy</w:t>
      </w:r>
      <w:r w:rsidRPr="00F96AFD">
        <w:rPr>
          <w:rFonts w:ascii="Arial" w:hAnsi="Arial" w:cs="Arial"/>
          <w:sz w:val="24"/>
        </w:rPr>
        <w:t xml:space="preserve"> ceny surowców. </w:t>
      </w:r>
      <w:r w:rsidR="00CC2A59" w:rsidRPr="00F96AFD">
        <w:rPr>
          <w:rFonts w:ascii="Arial" w:hAnsi="Arial" w:cs="Arial"/>
          <w:sz w:val="24"/>
        </w:rPr>
        <w:t>Wskaźniki bieżące informują o obecnym stanie gospodarki, a</w:t>
      </w:r>
      <w:r w:rsidR="00120462" w:rsidRPr="00F96AFD">
        <w:rPr>
          <w:rFonts w:ascii="Arial" w:hAnsi="Arial" w:cs="Arial"/>
          <w:sz w:val="24"/>
        </w:rPr>
        <w:t> </w:t>
      </w:r>
      <w:r w:rsidR="00CC2A59" w:rsidRPr="00F96AFD">
        <w:rPr>
          <w:rFonts w:ascii="Arial" w:hAnsi="Arial" w:cs="Arial"/>
          <w:sz w:val="24"/>
        </w:rPr>
        <w:t>zaliczyć do nich można stopę zatrudnienia i bezrobocia, sprzedaż detaliczną i hurtową</w:t>
      </w:r>
      <w:r w:rsidR="00C37EE8" w:rsidRPr="00F96AFD">
        <w:rPr>
          <w:rFonts w:ascii="Arial" w:hAnsi="Arial" w:cs="Arial"/>
          <w:sz w:val="24"/>
        </w:rPr>
        <w:t xml:space="preserve"> czy</w:t>
      </w:r>
      <w:r w:rsidR="00CC2A59" w:rsidRPr="00F96AFD">
        <w:rPr>
          <w:rFonts w:ascii="Arial" w:hAnsi="Arial" w:cs="Arial"/>
          <w:sz w:val="24"/>
        </w:rPr>
        <w:t xml:space="preserve"> dochody realne. Zmienne </w:t>
      </w:r>
      <w:r w:rsidR="0088175A" w:rsidRPr="00F96AFD">
        <w:rPr>
          <w:rFonts w:ascii="Arial" w:hAnsi="Arial" w:cs="Arial"/>
          <w:sz w:val="24"/>
          <w:szCs w:val="24"/>
        </w:rPr>
        <w:t>opóźnione</w:t>
      </w:r>
      <w:r w:rsidR="00CC2A59" w:rsidRPr="00F96AFD">
        <w:rPr>
          <w:rFonts w:ascii="Arial" w:hAnsi="Arial" w:cs="Arial"/>
          <w:sz w:val="24"/>
        </w:rPr>
        <w:t xml:space="preserve"> natomiast „podążają” za zmianą wskaźników zbieżnych (np. jednostkowe koszty pracy, zadłużenie przedsiębiorstw z tytułu kredytów</w:t>
      </w:r>
      <w:r w:rsidR="00120462" w:rsidRPr="00F96AFD">
        <w:rPr>
          <w:rFonts w:ascii="Arial" w:hAnsi="Arial" w:cs="Arial"/>
          <w:sz w:val="24"/>
        </w:rPr>
        <w:t xml:space="preserve">, </w:t>
      </w:r>
      <w:r w:rsidR="00CC2A59" w:rsidRPr="00F96AFD">
        <w:rPr>
          <w:rFonts w:ascii="Arial" w:hAnsi="Arial" w:cs="Arial"/>
          <w:sz w:val="24"/>
        </w:rPr>
        <w:t>inwestycje w budownictwo).</w:t>
      </w:r>
      <w:r w:rsidR="005D78C9" w:rsidRPr="00F96AFD">
        <w:rPr>
          <w:rFonts w:ascii="Arial" w:hAnsi="Arial" w:cs="Arial"/>
          <w:sz w:val="24"/>
        </w:rPr>
        <w:t xml:space="preserve"> </w:t>
      </w:r>
      <w:r w:rsidR="00CC2A59" w:rsidRPr="00F96AFD">
        <w:rPr>
          <w:rFonts w:ascii="Arial" w:hAnsi="Arial" w:cs="Arial"/>
          <w:sz w:val="24"/>
        </w:rPr>
        <w:t xml:space="preserve">W przebiegu każdego cyklu koniunkturalnego obserwuje się analogiczne zachowania pewnych wielkości ekonomicznych. Z tego względu zmienne obrazujące wahania aktywności gospodarczej można podzielić na zmienne </w:t>
      </w:r>
      <w:proofErr w:type="spellStart"/>
      <w:r w:rsidR="00CC2A59" w:rsidRPr="00F96AFD">
        <w:rPr>
          <w:rFonts w:ascii="Arial" w:hAnsi="Arial" w:cs="Arial"/>
          <w:sz w:val="24"/>
        </w:rPr>
        <w:t>procykliczne</w:t>
      </w:r>
      <w:proofErr w:type="spellEnd"/>
      <w:r w:rsidR="00CC2A59" w:rsidRPr="00F96AFD">
        <w:rPr>
          <w:rFonts w:ascii="Arial" w:hAnsi="Arial" w:cs="Arial"/>
          <w:sz w:val="24"/>
        </w:rPr>
        <w:t>, które wykazują dodatnią korelację z PKB (np. konsumpcja, inwestycje, zatrudnienie, wydajność pracy) oraz zmienne antycykliczne wykazujące ujemną korelację z PKB (np. bezrobocie).</w:t>
      </w:r>
    </w:p>
    <w:p w14:paraId="6101C1D2" w14:textId="6C3B0B8E" w:rsidR="00B1528B" w:rsidRPr="00F96AFD" w:rsidRDefault="00B1528B" w:rsidP="001602B4">
      <w:pPr>
        <w:pStyle w:val="Nagwek3"/>
      </w:pPr>
      <w:bookmarkStart w:id="26" w:name="_Toc201563472"/>
      <w:bookmarkStart w:id="27" w:name="_Toc204341442"/>
      <w:bookmarkStart w:id="28" w:name="_Toc204343522"/>
      <w:r w:rsidRPr="00F96AFD">
        <w:lastRenderedPageBreak/>
        <w:t>Syntetyczne wskaźniki koniunktury i klasyfikacja zmiennych</w:t>
      </w:r>
      <w:bookmarkEnd w:id="26"/>
      <w:bookmarkEnd w:id="27"/>
      <w:bookmarkEnd w:id="28"/>
    </w:p>
    <w:p w14:paraId="32CA1CBF" w14:textId="54F89F3D" w:rsidR="00C22296" w:rsidRPr="00F96AFD" w:rsidRDefault="0079648C" w:rsidP="00DD2DE5">
      <w:pPr>
        <w:spacing w:before="240" w:after="240" w:line="360" w:lineRule="auto"/>
        <w:rPr>
          <w:rFonts w:ascii="Arial" w:hAnsi="Arial" w:cs="Arial"/>
          <w:sz w:val="24"/>
        </w:rPr>
      </w:pPr>
      <w:r w:rsidRPr="00F96AFD">
        <w:rPr>
          <w:rFonts w:ascii="Arial" w:hAnsi="Arial" w:cs="Arial"/>
          <w:sz w:val="24"/>
        </w:rPr>
        <w:t>Stan koniunktury gospodarczej kraju bądź regionu jest wypadkową stanu pojedynczych zmiennych charakteryzujących sytuację w określonych segmentach systemu gospodarczego.</w:t>
      </w:r>
      <w:r w:rsidR="009C0954" w:rsidRPr="00F96AFD">
        <w:rPr>
          <w:rFonts w:ascii="Arial" w:hAnsi="Arial" w:cs="Arial"/>
          <w:sz w:val="24"/>
        </w:rPr>
        <w:t xml:space="preserve"> Konieczność agregacji tych zmiennych wynika z (</w:t>
      </w:r>
      <w:proofErr w:type="spellStart"/>
      <w:r w:rsidR="009C0954" w:rsidRPr="00F96AFD">
        <w:rPr>
          <w:rFonts w:ascii="Arial" w:hAnsi="Arial" w:cs="Arial"/>
          <w:sz w:val="24"/>
        </w:rPr>
        <w:t>Zarnowitz</w:t>
      </w:r>
      <w:proofErr w:type="spellEnd"/>
      <w:r w:rsidR="009C0954" w:rsidRPr="00F96AFD">
        <w:rPr>
          <w:rFonts w:ascii="Arial" w:hAnsi="Arial" w:cs="Arial"/>
          <w:sz w:val="24"/>
        </w:rPr>
        <w:t>, 1992):</w:t>
      </w:r>
    </w:p>
    <w:p w14:paraId="0609AF00" w14:textId="47AA4B6F" w:rsidR="009C0954" w:rsidRPr="00F96AFD" w:rsidRDefault="00BB7B0C" w:rsidP="001C0221">
      <w:pPr>
        <w:pStyle w:val="Akapitzlist"/>
        <w:numPr>
          <w:ilvl w:val="0"/>
          <w:numId w:val="24"/>
        </w:numPr>
        <w:spacing w:before="240" w:after="240" w:line="360" w:lineRule="auto"/>
        <w:ind w:left="851" w:hanging="357"/>
        <w:rPr>
          <w:rFonts w:ascii="Arial" w:hAnsi="Arial" w:cs="Arial"/>
          <w:sz w:val="24"/>
        </w:rPr>
      </w:pPr>
      <w:r w:rsidRPr="00F96AFD">
        <w:rPr>
          <w:rFonts w:ascii="Arial" w:hAnsi="Arial" w:cs="Arial"/>
          <w:sz w:val="24"/>
        </w:rPr>
        <w:t>S</w:t>
      </w:r>
      <w:r w:rsidR="009C0954" w:rsidRPr="00F96AFD">
        <w:rPr>
          <w:rFonts w:ascii="Arial" w:hAnsi="Arial" w:cs="Arial"/>
          <w:sz w:val="24"/>
        </w:rPr>
        <w:t>zerokie ujęcie koniunktury może prowadzić do uogólnień poprzez wzajemne znoszenie się tendencji zmian poszczególnych składowych</w:t>
      </w:r>
      <w:r w:rsidRPr="00F96AFD">
        <w:rPr>
          <w:rFonts w:ascii="Arial" w:hAnsi="Arial" w:cs="Arial"/>
          <w:sz w:val="24"/>
        </w:rPr>
        <w:t>.</w:t>
      </w:r>
    </w:p>
    <w:p w14:paraId="23DED0FE" w14:textId="145DBAFB" w:rsidR="009C0954" w:rsidRPr="00F96AFD" w:rsidRDefault="00BB7B0C" w:rsidP="001C0221">
      <w:pPr>
        <w:pStyle w:val="Akapitzlist"/>
        <w:numPr>
          <w:ilvl w:val="0"/>
          <w:numId w:val="24"/>
        </w:numPr>
        <w:spacing w:before="240" w:after="240" w:line="360" w:lineRule="auto"/>
        <w:ind w:left="851" w:hanging="357"/>
        <w:rPr>
          <w:rFonts w:ascii="Arial" w:hAnsi="Arial" w:cs="Arial"/>
          <w:sz w:val="24"/>
        </w:rPr>
      </w:pPr>
      <w:r w:rsidRPr="00F96AFD">
        <w:rPr>
          <w:rFonts w:ascii="Arial" w:hAnsi="Arial" w:cs="Arial"/>
          <w:sz w:val="24"/>
        </w:rPr>
        <w:t>D</w:t>
      </w:r>
      <w:r w:rsidR="009C0954" w:rsidRPr="00F96AFD">
        <w:rPr>
          <w:rFonts w:ascii="Arial" w:hAnsi="Arial" w:cs="Arial"/>
          <w:sz w:val="24"/>
        </w:rPr>
        <w:t>ywersyfikacja elementów składowych pozwala na wczesne wykrycie wahań wywoływanych przez czynniki reprezentujące różne elementy składowe gospodarki</w:t>
      </w:r>
      <w:r w:rsidRPr="00F96AFD">
        <w:rPr>
          <w:rFonts w:ascii="Arial" w:hAnsi="Arial" w:cs="Arial"/>
          <w:sz w:val="24"/>
        </w:rPr>
        <w:t>.</w:t>
      </w:r>
    </w:p>
    <w:p w14:paraId="2C0C7FA6" w14:textId="12F6CEBB" w:rsidR="009C0954" w:rsidRPr="00F96AFD" w:rsidRDefault="00BB7B0C" w:rsidP="001C0221">
      <w:pPr>
        <w:pStyle w:val="Akapitzlist"/>
        <w:numPr>
          <w:ilvl w:val="0"/>
          <w:numId w:val="24"/>
        </w:numPr>
        <w:spacing w:before="240" w:after="240" w:line="360" w:lineRule="auto"/>
        <w:ind w:left="851" w:hanging="357"/>
        <w:rPr>
          <w:rFonts w:ascii="Arial" w:hAnsi="Arial" w:cs="Arial"/>
          <w:sz w:val="24"/>
        </w:rPr>
      </w:pPr>
      <w:r w:rsidRPr="00F96AFD">
        <w:rPr>
          <w:rFonts w:ascii="Arial" w:hAnsi="Arial" w:cs="Arial"/>
          <w:sz w:val="24"/>
        </w:rPr>
        <w:t>D</w:t>
      </w:r>
      <w:r w:rsidR="009C0954" w:rsidRPr="00F96AFD">
        <w:rPr>
          <w:rFonts w:ascii="Arial" w:hAnsi="Arial" w:cs="Arial"/>
          <w:sz w:val="24"/>
        </w:rPr>
        <w:t xml:space="preserve">ane statystyczne publikowane przez urzędy statystyczne obciążone są dużym błędem pomiaru, szczególnie przy częstej aktualizacji opartej na tymczasowych, jeszcze nieskorygowanych informacjach (efekt danych typu real </w:t>
      </w:r>
      <w:proofErr w:type="spellStart"/>
      <w:r w:rsidR="009C0954" w:rsidRPr="00F96AFD">
        <w:rPr>
          <w:rFonts w:ascii="Arial" w:hAnsi="Arial" w:cs="Arial"/>
          <w:sz w:val="24"/>
        </w:rPr>
        <w:t>time</w:t>
      </w:r>
      <w:proofErr w:type="spellEnd"/>
      <w:r w:rsidR="009C0954" w:rsidRPr="00F96AFD">
        <w:rPr>
          <w:rFonts w:ascii="Arial" w:hAnsi="Arial" w:cs="Arial"/>
          <w:sz w:val="24"/>
        </w:rPr>
        <w:t>). Zakładając, że błędy te są niezależne dla różnych zmiennych, konstruowanie wskaźników złożonych pozwala ograniczyć ryzyko fałszywej interpretacji danych</w:t>
      </w:r>
      <w:r w:rsidRPr="00F96AFD">
        <w:rPr>
          <w:rFonts w:ascii="Arial" w:hAnsi="Arial" w:cs="Arial"/>
          <w:sz w:val="24"/>
        </w:rPr>
        <w:t>.</w:t>
      </w:r>
    </w:p>
    <w:p w14:paraId="7FF88859" w14:textId="0F209247" w:rsidR="009C0954" w:rsidRPr="00F96AFD" w:rsidRDefault="00BB7B0C" w:rsidP="001C0221">
      <w:pPr>
        <w:pStyle w:val="Akapitzlist"/>
        <w:numPr>
          <w:ilvl w:val="0"/>
          <w:numId w:val="24"/>
        </w:numPr>
        <w:spacing w:before="240" w:after="240" w:line="360" w:lineRule="auto"/>
        <w:ind w:left="851" w:hanging="357"/>
        <w:rPr>
          <w:rFonts w:ascii="Arial" w:hAnsi="Arial" w:cs="Arial"/>
          <w:sz w:val="24"/>
        </w:rPr>
      </w:pPr>
      <w:r w:rsidRPr="00F96AFD">
        <w:rPr>
          <w:rFonts w:ascii="Arial" w:hAnsi="Arial" w:cs="Arial"/>
          <w:sz w:val="24"/>
        </w:rPr>
        <w:t>Ł</w:t>
      </w:r>
      <w:r w:rsidR="009C0954" w:rsidRPr="00F96AFD">
        <w:rPr>
          <w:rFonts w:ascii="Arial" w:hAnsi="Arial" w:cs="Arial"/>
          <w:sz w:val="24"/>
        </w:rPr>
        <w:t>ączenie prostych szeregów w złożone wskaźniki pozwala ograniczyć wpływ „szumu” na uzyskane wartości. Każdy z elementów składowych reaguje nie tylko na trwałe cykliczne procesy, lecz także na przejściowe zakłócenia gospodarcze o charakterze zewnętrznym w stosunku do badanego układu. Dywersyfikacja wskaźnika umożliwia częściowe wyeliminowanie tych zakłóceń i zwiększa stabilność wartości barometru w</w:t>
      </w:r>
      <w:r w:rsidRPr="00F96AFD">
        <w:rPr>
          <w:rFonts w:ascii="Arial" w:hAnsi="Arial" w:cs="Arial"/>
          <w:sz w:val="24"/>
        </w:rPr>
        <w:t> </w:t>
      </w:r>
      <w:r w:rsidR="009C0954" w:rsidRPr="00F96AFD">
        <w:rPr>
          <w:rFonts w:ascii="Arial" w:hAnsi="Arial" w:cs="Arial"/>
          <w:sz w:val="24"/>
        </w:rPr>
        <w:t>czasie.</w:t>
      </w:r>
    </w:p>
    <w:p w14:paraId="77A8F384" w14:textId="377B816F" w:rsidR="003C1EED" w:rsidRPr="00F96AFD" w:rsidRDefault="00C22296" w:rsidP="00DD2DE5">
      <w:pPr>
        <w:spacing w:before="240" w:after="240" w:line="360" w:lineRule="auto"/>
        <w:rPr>
          <w:rFonts w:ascii="Arial" w:hAnsi="Arial" w:cs="Arial"/>
          <w:sz w:val="24"/>
        </w:rPr>
      </w:pPr>
      <w:r w:rsidRPr="00F96AFD">
        <w:rPr>
          <w:rFonts w:ascii="Arial" w:hAnsi="Arial" w:cs="Arial"/>
          <w:sz w:val="24"/>
        </w:rPr>
        <w:t>W badaniach funkcjonują cztery pojęcia używane w ramach wskaźnikowej metody badania koniunktury: wskaźnik, indeks, miernik oraz barometr</w:t>
      </w:r>
      <w:r w:rsidR="003C1EED" w:rsidRPr="00F96AFD">
        <w:rPr>
          <w:rFonts w:ascii="Arial" w:hAnsi="Arial" w:cs="Arial"/>
          <w:sz w:val="24"/>
        </w:rPr>
        <w:t>. Pojęcia te, będąc niejednokrotnie prostym tłumaczeniem z literatury anglojęzycznej, są często używane zamiennie</w:t>
      </w:r>
      <w:r w:rsidRPr="00F96AFD">
        <w:rPr>
          <w:rFonts w:ascii="Arial" w:hAnsi="Arial" w:cs="Arial"/>
          <w:sz w:val="24"/>
        </w:rPr>
        <w:t xml:space="preserve"> (</w:t>
      </w:r>
      <w:proofErr w:type="spellStart"/>
      <w:r w:rsidRPr="00F96AFD">
        <w:rPr>
          <w:rFonts w:ascii="Arial" w:hAnsi="Arial" w:cs="Arial"/>
          <w:sz w:val="24"/>
        </w:rPr>
        <w:t>Warżała</w:t>
      </w:r>
      <w:proofErr w:type="spellEnd"/>
      <w:r w:rsidRPr="00F96AFD">
        <w:rPr>
          <w:rFonts w:ascii="Arial" w:hAnsi="Arial" w:cs="Arial"/>
          <w:sz w:val="24"/>
        </w:rPr>
        <w:t xml:space="preserve"> 2015, </w:t>
      </w:r>
      <w:r w:rsidR="00DD2DE5" w:rsidRPr="00F96AFD">
        <w:rPr>
          <w:rFonts w:ascii="Arial" w:hAnsi="Arial" w:cs="Arial"/>
          <w:sz w:val="24"/>
        </w:rPr>
        <w:t>strona</w:t>
      </w:r>
      <w:r w:rsidR="003C1EED" w:rsidRPr="00F96AFD">
        <w:rPr>
          <w:rFonts w:ascii="Arial" w:hAnsi="Arial" w:cs="Arial"/>
          <w:sz w:val="24"/>
        </w:rPr>
        <w:t xml:space="preserve"> </w:t>
      </w:r>
      <w:r w:rsidRPr="00F96AFD">
        <w:rPr>
          <w:rFonts w:ascii="Arial" w:hAnsi="Arial" w:cs="Arial"/>
          <w:sz w:val="24"/>
        </w:rPr>
        <w:t>52).</w:t>
      </w:r>
    </w:p>
    <w:p w14:paraId="273C707C" w14:textId="3BFE5968" w:rsidR="00C22296" w:rsidRPr="00F96AFD" w:rsidRDefault="003C1EED" w:rsidP="00DD2DE5">
      <w:pPr>
        <w:spacing w:before="240" w:after="240" w:line="360" w:lineRule="auto"/>
        <w:rPr>
          <w:rFonts w:ascii="Arial" w:hAnsi="Arial" w:cs="Arial"/>
          <w:sz w:val="24"/>
        </w:rPr>
      </w:pPr>
      <w:r w:rsidRPr="00F96AFD">
        <w:rPr>
          <w:rFonts w:ascii="Arial" w:hAnsi="Arial" w:cs="Arial"/>
          <w:sz w:val="24"/>
        </w:rPr>
        <w:t xml:space="preserve">Wskaźniki koniunktury to złożone konstrukcje, które sprowadzają wiele zmiennych do postaci jednowymiarowej. W literaturze anglojęzycznej odpowiednikiem wskaźnika są terminy </w:t>
      </w:r>
      <w:proofErr w:type="spellStart"/>
      <w:r w:rsidRPr="00F96AFD">
        <w:rPr>
          <w:rFonts w:ascii="Arial" w:hAnsi="Arial" w:cs="Arial"/>
          <w:sz w:val="24"/>
        </w:rPr>
        <w:t>composite</w:t>
      </w:r>
      <w:proofErr w:type="spellEnd"/>
      <w:r w:rsidRPr="00F96AFD">
        <w:rPr>
          <w:rFonts w:ascii="Arial" w:hAnsi="Arial" w:cs="Arial"/>
          <w:sz w:val="24"/>
        </w:rPr>
        <w:t xml:space="preserve"> business </w:t>
      </w:r>
      <w:proofErr w:type="spellStart"/>
      <w:r w:rsidRPr="00F96AFD">
        <w:rPr>
          <w:rFonts w:ascii="Arial" w:hAnsi="Arial" w:cs="Arial"/>
          <w:sz w:val="24"/>
        </w:rPr>
        <w:t>cycle</w:t>
      </w:r>
      <w:proofErr w:type="spellEnd"/>
      <w:r w:rsidRPr="00F96AFD">
        <w:rPr>
          <w:rFonts w:ascii="Arial" w:hAnsi="Arial" w:cs="Arial"/>
          <w:sz w:val="24"/>
        </w:rPr>
        <w:t xml:space="preserve"> </w:t>
      </w:r>
      <w:proofErr w:type="spellStart"/>
      <w:r w:rsidRPr="00F96AFD">
        <w:rPr>
          <w:rFonts w:ascii="Arial" w:hAnsi="Arial" w:cs="Arial"/>
          <w:sz w:val="24"/>
        </w:rPr>
        <w:t>indicator</w:t>
      </w:r>
      <w:proofErr w:type="spellEnd"/>
      <w:r w:rsidRPr="00F96AFD">
        <w:rPr>
          <w:rFonts w:ascii="Arial" w:hAnsi="Arial" w:cs="Arial"/>
          <w:sz w:val="24"/>
        </w:rPr>
        <w:t xml:space="preserve"> lub </w:t>
      </w:r>
      <w:proofErr w:type="spellStart"/>
      <w:r w:rsidRPr="00F96AFD">
        <w:rPr>
          <w:rFonts w:ascii="Arial" w:hAnsi="Arial" w:cs="Arial"/>
          <w:sz w:val="24"/>
        </w:rPr>
        <w:t>composite</w:t>
      </w:r>
      <w:proofErr w:type="spellEnd"/>
      <w:r w:rsidRPr="00F96AFD">
        <w:rPr>
          <w:rFonts w:ascii="Arial" w:hAnsi="Arial" w:cs="Arial"/>
          <w:sz w:val="24"/>
        </w:rPr>
        <w:t xml:space="preserve"> </w:t>
      </w:r>
      <w:proofErr w:type="spellStart"/>
      <w:r w:rsidRPr="00F96AFD">
        <w:rPr>
          <w:rFonts w:ascii="Arial" w:hAnsi="Arial" w:cs="Arial"/>
          <w:sz w:val="24"/>
        </w:rPr>
        <w:t>economic</w:t>
      </w:r>
      <w:proofErr w:type="spellEnd"/>
      <w:r w:rsidRPr="00F96AFD">
        <w:rPr>
          <w:rFonts w:ascii="Arial" w:hAnsi="Arial" w:cs="Arial"/>
          <w:sz w:val="24"/>
        </w:rPr>
        <w:t xml:space="preserve"> </w:t>
      </w:r>
      <w:proofErr w:type="spellStart"/>
      <w:r w:rsidRPr="00F96AFD">
        <w:rPr>
          <w:rFonts w:ascii="Arial" w:hAnsi="Arial" w:cs="Arial"/>
          <w:sz w:val="24"/>
        </w:rPr>
        <w:t>indicator</w:t>
      </w:r>
      <w:proofErr w:type="spellEnd"/>
      <w:r w:rsidRPr="00F96AFD">
        <w:rPr>
          <w:rFonts w:ascii="Arial" w:hAnsi="Arial" w:cs="Arial"/>
          <w:sz w:val="24"/>
        </w:rPr>
        <w:t xml:space="preserve">. Pierwszy termin wydaje się właściwie oddawać istotę wskaźnika koniunktury. Podstawą konstrukcji wskaźników koniunktury jest chęć wskazania określonego </w:t>
      </w:r>
      <w:r w:rsidRPr="00F96AFD">
        <w:rPr>
          <w:rFonts w:ascii="Arial" w:hAnsi="Arial" w:cs="Arial"/>
          <w:sz w:val="24"/>
        </w:rPr>
        <w:lastRenderedPageBreak/>
        <w:t>kierunku zmian aktywności gospodarczej, najczęściej w ramach danego cyklu koniunkturalnego. Stąd analiza ekonomiczna wskaźników koniunktury ma wartość informacyjną tylko w odniesieniu do wartości wskaźnika z</w:t>
      </w:r>
      <w:r w:rsidR="00BB7B0C" w:rsidRPr="00F96AFD">
        <w:rPr>
          <w:rFonts w:ascii="Arial" w:hAnsi="Arial" w:cs="Arial"/>
          <w:sz w:val="24"/>
        </w:rPr>
        <w:t> </w:t>
      </w:r>
      <w:r w:rsidRPr="00F96AFD">
        <w:rPr>
          <w:rFonts w:ascii="Arial" w:hAnsi="Arial" w:cs="Arial"/>
          <w:sz w:val="24"/>
        </w:rPr>
        <w:t xml:space="preserve">poprzednich okresów. Z kolei termin </w:t>
      </w:r>
      <w:proofErr w:type="spellStart"/>
      <w:r w:rsidRPr="00F96AFD">
        <w:rPr>
          <w:rFonts w:ascii="Arial" w:hAnsi="Arial" w:cs="Arial"/>
          <w:sz w:val="24"/>
        </w:rPr>
        <w:t>composite</w:t>
      </w:r>
      <w:proofErr w:type="spellEnd"/>
      <w:r w:rsidRPr="00F96AFD">
        <w:rPr>
          <w:rFonts w:ascii="Arial" w:hAnsi="Arial" w:cs="Arial"/>
          <w:sz w:val="24"/>
        </w:rPr>
        <w:t xml:space="preserve"> </w:t>
      </w:r>
      <w:proofErr w:type="spellStart"/>
      <w:r w:rsidRPr="00F96AFD">
        <w:rPr>
          <w:rFonts w:ascii="Arial" w:hAnsi="Arial" w:cs="Arial"/>
          <w:sz w:val="24"/>
        </w:rPr>
        <w:t>economic</w:t>
      </w:r>
      <w:proofErr w:type="spellEnd"/>
      <w:r w:rsidRPr="00F96AFD">
        <w:rPr>
          <w:rFonts w:ascii="Arial" w:hAnsi="Arial" w:cs="Arial"/>
          <w:sz w:val="24"/>
        </w:rPr>
        <w:t xml:space="preserve"> </w:t>
      </w:r>
      <w:proofErr w:type="spellStart"/>
      <w:r w:rsidRPr="00F96AFD">
        <w:rPr>
          <w:rFonts w:ascii="Arial" w:hAnsi="Arial" w:cs="Arial"/>
          <w:sz w:val="24"/>
        </w:rPr>
        <w:t>indicator</w:t>
      </w:r>
      <w:proofErr w:type="spellEnd"/>
      <w:r w:rsidRPr="00F96AFD">
        <w:rPr>
          <w:rFonts w:ascii="Arial" w:hAnsi="Arial" w:cs="Arial"/>
          <w:sz w:val="24"/>
        </w:rPr>
        <w:t xml:space="preserve"> odnosi się bardziej do badań nad rozwojem gospodarczym. Określa on osiągnięty poziom rozwoju gospodarczego, a</w:t>
      </w:r>
      <w:r w:rsidR="00BB7B0C" w:rsidRPr="00F96AFD">
        <w:rPr>
          <w:rFonts w:ascii="Arial" w:hAnsi="Arial" w:cs="Arial"/>
          <w:sz w:val="24"/>
        </w:rPr>
        <w:t> </w:t>
      </w:r>
      <w:r w:rsidRPr="00F96AFD">
        <w:rPr>
          <w:rFonts w:ascii="Arial" w:hAnsi="Arial" w:cs="Arial"/>
          <w:sz w:val="24"/>
        </w:rPr>
        <w:t>więc jest bardziej związany z procesami d</w:t>
      </w:r>
      <w:r w:rsidR="00A147F7" w:rsidRPr="00F96AFD">
        <w:rPr>
          <w:rFonts w:ascii="Arial" w:hAnsi="Arial" w:cs="Arial"/>
          <w:sz w:val="24"/>
        </w:rPr>
        <w:t>ługookresowymi (</w:t>
      </w:r>
      <w:proofErr w:type="spellStart"/>
      <w:r w:rsidR="00A147F7" w:rsidRPr="00F96AFD">
        <w:rPr>
          <w:rFonts w:ascii="Arial" w:hAnsi="Arial" w:cs="Arial"/>
          <w:sz w:val="24"/>
        </w:rPr>
        <w:t>Warżała</w:t>
      </w:r>
      <w:proofErr w:type="spellEnd"/>
      <w:r w:rsidR="00A147F7" w:rsidRPr="00F96AFD">
        <w:rPr>
          <w:rFonts w:ascii="Arial" w:hAnsi="Arial" w:cs="Arial"/>
          <w:sz w:val="24"/>
        </w:rPr>
        <w:t xml:space="preserve"> 2015, strona</w:t>
      </w:r>
      <w:r w:rsidRPr="00F96AFD">
        <w:rPr>
          <w:rFonts w:ascii="Arial" w:hAnsi="Arial" w:cs="Arial"/>
          <w:sz w:val="24"/>
        </w:rPr>
        <w:t xml:space="preserve"> 52).</w:t>
      </w:r>
    </w:p>
    <w:p w14:paraId="1AE9D4F8" w14:textId="1DA1017B" w:rsidR="00C22296" w:rsidRPr="00F96AFD" w:rsidRDefault="003C1EED" w:rsidP="00DD2DE5">
      <w:pPr>
        <w:spacing w:before="240" w:after="240" w:line="360" w:lineRule="auto"/>
        <w:rPr>
          <w:rFonts w:ascii="Arial" w:hAnsi="Arial" w:cs="Arial"/>
          <w:sz w:val="24"/>
        </w:rPr>
      </w:pPr>
      <w:r w:rsidRPr="00F96AFD">
        <w:rPr>
          <w:rFonts w:ascii="Arial" w:hAnsi="Arial" w:cs="Arial"/>
          <w:sz w:val="24"/>
        </w:rPr>
        <w:t>Indeks jest wielkością charakteryzującą zmiany w czasie lub przestrzeni pewnej wielkości niepodlegającej bezpośrednim pomiarom lub obserwacjom w praktyce. GUS definiuje indeks jako wskaźnik ilościowego opisu badanego zjawiska w okresie badanym w</w:t>
      </w:r>
      <w:r w:rsidR="00BB7B0C" w:rsidRPr="00F96AFD">
        <w:rPr>
          <w:rFonts w:ascii="Arial" w:hAnsi="Arial" w:cs="Arial"/>
          <w:sz w:val="24"/>
        </w:rPr>
        <w:t> </w:t>
      </w:r>
      <w:r w:rsidRPr="00F96AFD">
        <w:rPr>
          <w:rFonts w:ascii="Arial" w:hAnsi="Arial" w:cs="Arial"/>
          <w:sz w:val="24"/>
        </w:rPr>
        <w:t>porównaniu z okresem podstawowym. W praktyce statystycznej indeks służy do oceny relacji badanego zjawiska w danym okresie w stosunku do okresu bazowego. Odzwierciedla on dynamikę zmian badanego zjawisk</w:t>
      </w:r>
      <w:r w:rsidR="00BB7B0C" w:rsidRPr="00F96AFD">
        <w:rPr>
          <w:rFonts w:ascii="Arial" w:hAnsi="Arial" w:cs="Arial"/>
          <w:sz w:val="24"/>
        </w:rPr>
        <w:t>a</w:t>
      </w:r>
      <w:r w:rsidRPr="00F96AFD">
        <w:rPr>
          <w:rFonts w:ascii="Arial" w:hAnsi="Arial" w:cs="Arial"/>
          <w:sz w:val="24"/>
        </w:rPr>
        <w:t xml:space="preserve"> (Białek 2010, s</w:t>
      </w:r>
      <w:r w:rsidR="00A147F7" w:rsidRPr="00F96AFD">
        <w:rPr>
          <w:rFonts w:ascii="Arial" w:hAnsi="Arial" w:cs="Arial"/>
          <w:sz w:val="24"/>
        </w:rPr>
        <w:t>trona</w:t>
      </w:r>
      <w:r w:rsidRPr="00F96AFD">
        <w:rPr>
          <w:rFonts w:ascii="Arial" w:hAnsi="Arial" w:cs="Arial"/>
          <w:sz w:val="24"/>
        </w:rPr>
        <w:t xml:space="preserve"> 145-146).</w:t>
      </w:r>
    </w:p>
    <w:p w14:paraId="3B6DAC78" w14:textId="6C11B831" w:rsidR="003C1EED" w:rsidRPr="00F96AFD" w:rsidRDefault="00B84692" w:rsidP="00DD2DE5">
      <w:pPr>
        <w:spacing w:before="240" w:after="240" w:line="360" w:lineRule="auto"/>
        <w:rPr>
          <w:rFonts w:ascii="Arial" w:hAnsi="Arial" w:cs="Arial"/>
          <w:sz w:val="24"/>
        </w:rPr>
      </w:pPr>
      <w:r w:rsidRPr="00F96AFD">
        <w:rPr>
          <w:rFonts w:ascii="Arial" w:hAnsi="Arial" w:cs="Arial"/>
          <w:sz w:val="24"/>
        </w:rPr>
        <w:t>Miernik to prosty lub złożony instrument statystyczny określający stopień lub dynamikę rozwoju gospodarczego. Może mieć formę statyczną (np. pomiar zjawiska złożonego w</w:t>
      </w:r>
      <w:r w:rsidR="00BB7B0C" w:rsidRPr="00F96AFD">
        <w:rPr>
          <w:rFonts w:ascii="Arial" w:hAnsi="Arial" w:cs="Arial"/>
          <w:sz w:val="24"/>
        </w:rPr>
        <w:t> </w:t>
      </w:r>
      <w:r w:rsidRPr="00F96AFD">
        <w:rPr>
          <w:rFonts w:ascii="Arial" w:hAnsi="Arial" w:cs="Arial"/>
          <w:sz w:val="24"/>
        </w:rPr>
        <w:t>układzie przestrzennym), jak i dynamiczną lub obie te formy równocześnie (</w:t>
      </w:r>
      <w:proofErr w:type="spellStart"/>
      <w:r w:rsidRPr="00F96AFD">
        <w:rPr>
          <w:rFonts w:ascii="Arial" w:hAnsi="Arial" w:cs="Arial"/>
          <w:sz w:val="24"/>
        </w:rPr>
        <w:t>Warżała</w:t>
      </w:r>
      <w:proofErr w:type="spellEnd"/>
      <w:r w:rsidRPr="00F96AFD">
        <w:rPr>
          <w:rFonts w:ascii="Arial" w:hAnsi="Arial" w:cs="Arial"/>
          <w:sz w:val="24"/>
        </w:rPr>
        <w:t xml:space="preserve"> 2015, s</w:t>
      </w:r>
      <w:r w:rsidR="00A147F7" w:rsidRPr="00F96AFD">
        <w:rPr>
          <w:rFonts w:ascii="Arial" w:hAnsi="Arial" w:cs="Arial"/>
          <w:sz w:val="24"/>
        </w:rPr>
        <w:t>trona</w:t>
      </w:r>
      <w:r w:rsidRPr="00F96AFD">
        <w:rPr>
          <w:rFonts w:ascii="Arial" w:hAnsi="Arial" w:cs="Arial"/>
          <w:sz w:val="24"/>
        </w:rPr>
        <w:t xml:space="preserve"> 52).</w:t>
      </w:r>
    </w:p>
    <w:p w14:paraId="0468135E" w14:textId="5EEB922F" w:rsidR="00B84692" w:rsidRPr="00F96AFD" w:rsidRDefault="00B84692" w:rsidP="00DD2DE5">
      <w:pPr>
        <w:spacing w:before="240" w:after="240" w:line="360" w:lineRule="auto"/>
        <w:rPr>
          <w:rFonts w:ascii="Arial" w:hAnsi="Arial" w:cs="Arial"/>
          <w:sz w:val="24"/>
        </w:rPr>
      </w:pPr>
      <w:r w:rsidRPr="00F96AFD">
        <w:rPr>
          <w:rFonts w:ascii="Arial" w:hAnsi="Arial" w:cs="Arial"/>
          <w:sz w:val="24"/>
        </w:rPr>
        <w:t>Barometry koniunktury to zestawy czułych wskaźników</w:t>
      </w:r>
      <w:r w:rsidR="00C37EE8" w:rsidRPr="00F96AFD">
        <w:rPr>
          <w:rFonts w:ascii="Arial" w:hAnsi="Arial" w:cs="Arial"/>
          <w:sz w:val="24"/>
        </w:rPr>
        <w:t xml:space="preserve"> </w:t>
      </w:r>
      <w:r w:rsidRPr="00F96AFD">
        <w:rPr>
          <w:rFonts w:ascii="Arial" w:hAnsi="Arial" w:cs="Arial"/>
          <w:sz w:val="24"/>
        </w:rPr>
        <w:t>opisujących różne procesy gospodarcze oraz tworzone na ich podstawie syntetyczne wskaźniki złożone. Barometry łączą w sobie metodę analizy i oceny koniunktury. Cechy, jakimi charakteryzują się barometry koniunktury to (Matkowski 1998, s</w:t>
      </w:r>
      <w:r w:rsidR="00A147F7" w:rsidRPr="00F96AFD">
        <w:rPr>
          <w:rFonts w:ascii="Arial" w:hAnsi="Arial" w:cs="Arial"/>
          <w:sz w:val="24"/>
        </w:rPr>
        <w:t>trona</w:t>
      </w:r>
      <w:r w:rsidRPr="00F96AFD">
        <w:rPr>
          <w:rFonts w:ascii="Arial" w:hAnsi="Arial" w:cs="Arial"/>
          <w:sz w:val="24"/>
        </w:rPr>
        <w:t xml:space="preserve"> 142):</w:t>
      </w:r>
    </w:p>
    <w:p w14:paraId="056CD7C7" w14:textId="7D0BFE5F" w:rsidR="00B84692" w:rsidRPr="00F96AFD" w:rsidRDefault="00B84692" w:rsidP="000F10AC">
      <w:pPr>
        <w:pStyle w:val="Akapitzlist"/>
        <w:numPr>
          <w:ilvl w:val="0"/>
          <w:numId w:val="25"/>
        </w:numPr>
        <w:spacing w:before="240" w:after="240" w:line="360" w:lineRule="auto"/>
        <w:ind w:left="851"/>
        <w:rPr>
          <w:rFonts w:ascii="Arial" w:hAnsi="Arial" w:cs="Arial"/>
          <w:sz w:val="24"/>
        </w:rPr>
      </w:pPr>
      <w:r w:rsidRPr="00F96AFD">
        <w:rPr>
          <w:rFonts w:ascii="Arial" w:hAnsi="Arial" w:cs="Arial"/>
          <w:sz w:val="24"/>
        </w:rPr>
        <w:t xml:space="preserve">obserwacje kierunków i sekwencji zmian różnych wielkości ekonomicznych w kontekście tworzenia wzorców </w:t>
      </w:r>
      <w:proofErr w:type="spellStart"/>
      <w:r w:rsidRPr="00F96AFD">
        <w:rPr>
          <w:rFonts w:ascii="Arial" w:hAnsi="Arial" w:cs="Arial"/>
          <w:sz w:val="24"/>
        </w:rPr>
        <w:t>wyprzedzeń</w:t>
      </w:r>
      <w:proofErr w:type="spellEnd"/>
      <w:r w:rsidRPr="00F96AFD">
        <w:rPr>
          <w:rFonts w:ascii="Arial" w:hAnsi="Arial" w:cs="Arial"/>
          <w:sz w:val="24"/>
        </w:rPr>
        <w:t xml:space="preserve"> bądź opóźnień;</w:t>
      </w:r>
    </w:p>
    <w:p w14:paraId="0B17795D" w14:textId="77777777" w:rsidR="00B84692" w:rsidRPr="00F96AFD" w:rsidRDefault="00B84692" w:rsidP="000F10AC">
      <w:pPr>
        <w:pStyle w:val="Akapitzlist"/>
        <w:numPr>
          <w:ilvl w:val="0"/>
          <w:numId w:val="25"/>
        </w:numPr>
        <w:spacing w:before="240" w:after="240" w:line="360" w:lineRule="auto"/>
        <w:ind w:left="851"/>
        <w:rPr>
          <w:rFonts w:ascii="Arial" w:hAnsi="Arial" w:cs="Arial"/>
          <w:sz w:val="24"/>
        </w:rPr>
      </w:pPr>
      <w:r w:rsidRPr="00F96AFD">
        <w:rPr>
          <w:rFonts w:ascii="Arial" w:hAnsi="Arial" w:cs="Arial"/>
          <w:sz w:val="24"/>
        </w:rPr>
        <w:t xml:space="preserve">brak odwzorowania mechanizmów badanego procesu, wykorzystywanie modeli symptomatycznych, a nie </w:t>
      </w:r>
      <w:proofErr w:type="spellStart"/>
      <w:r w:rsidRPr="00F96AFD">
        <w:rPr>
          <w:rFonts w:ascii="Arial" w:hAnsi="Arial" w:cs="Arial"/>
          <w:sz w:val="24"/>
        </w:rPr>
        <w:t>przyczynowo-skutkowych</w:t>
      </w:r>
      <w:proofErr w:type="spellEnd"/>
      <w:r w:rsidRPr="00F96AFD">
        <w:rPr>
          <w:rFonts w:ascii="Arial" w:hAnsi="Arial" w:cs="Arial"/>
          <w:sz w:val="24"/>
        </w:rPr>
        <w:t>;</w:t>
      </w:r>
    </w:p>
    <w:p w14:paraId="1E978C33" w14:textId="27508097" w:rsidR="00B84692" w:rsidRPr="00F96AFD" w:rsidRDefault="00B84692" w:rsidP="000F10AC">
      <w:pPr>
        <w:pStyle w:val="Akapitzlist"/>
        <w:numPr>
          <w:ilvl w:val="0"/>
          <w:numId w:val="25"/>
        </w:numPr>
        <w:spacing w:before="240" w:after="240" w:line="360" w:lineRule="auto"/>
        <w:ind w:left="851"/>
        <w:rPr>
          <w:rFonts w:ascii="Arial" w:hAnsi="Arial" w:cs="Arial"/>
          <w:sz w:val="24"/>
        </w:rPr>
      </w:pPr>
      <w:r w:rsidRPr="00F96AFD">
        <w:rPr>
          <w:rFonts w:ascii="Arial" w:hAnsi="Arial" w:cs="Arial"/>
          <w:sz w:val="24"/>
        </w:rPr>
        <w:t>empiryczna podbudowa konstrukcji;</w:t>
      </w:r>
    </w:p>
    <w:p w14:paraId="36EA48D6" w14:textId="53209E2E" w:rsidR="00B84692" w:rsidRPr="00F96AFD" w:rsidRDefault="00B84692" w:rsidP="000F10AC">
      <w:pPr>
        <w:pStyle w:val="Akapitzlist"/>
        <w:numPr>
          <w:ilvl w:val="0"/>
          <w:numId w:val="25"/>
        </w:numPr>
        <w:spacing w:before="240" w:after="240" w:line="360" w:lineRule="auto"/>
        <w:ind w:left="851"/>
        <w:rPr>
          <w:rFonts w:ascii="Arial" w:hAnsi="Arial" w:cs="Arial"/>
          <w:sz w:val="24"/>
        </w:rPr>
      </w:pPr>
      <w:r w:rsidRPr="00F96AFD">
        <w:rPr>
          <w:rFonts w:ascii="Arial" w:hAnsi="Arial" w:cs="Arial"/>
          <w:sz w:val="24"/>
        </w:rPr>
        <w:t>przydatność w ocenie bieżącego stanu koniunktury, jak i krótkookresowej prognozy;</w:t>
      </w:r>
    </w:p>
    <w:p w14:paraId="09D718F4" w14:textId="0AE4E6E0" w:rsidR="00B84692" w:rsidRPr="00F96AFD" w:rsidRDefault="00B84692" w:rsidP="000F10AC">
      <w:pPr>
        <w:pStyle w:val="Akapitzlist"/>
        <w:numPr>
          <w:ilvl w:val="0"/>
          <w:numId w:val="25"/>
        </w:numPr>
        <w:spacing w:before="240" w:after="240" w:line="360" w:lineRule="auto"/>
        <w:ind w:left="851"/>
        <w:rPr>
          <w:rFonts w:ascii="Arial" w:hAnsi="Arial" w:cs="Arial"/>
          <w:sz w:val="24"/>
        </w:rPr>
      </w:pPr>
      <w:r w:rsidRPr="00F96AFD">
        <w:rPr>
          <w:rFonts w:ascii="Arial" w:hAnsi="Arial" w:cs="Arial"/>
          <w:sz w:val="24"/>
        </w:rPr>
        <w:t>adekwatność w formułowaniu doraźnych ocen koniunktury, nie zaś w</w:t>
      </w:r>
      <w:r w:rsidR="00BB7B0C" w:rsidRPr="00F96AFD">
        <w:rPr>
          <w:rFonts w:ascii="Arial" w:hAnsi="Arial" w:cs="Arial"/>
          <w:sz w:val="24"/>
        </w:rPr>
        <w:t> </w:t>
      </w:r>
      <w:r w:rsidRPr="00F96AFD">
        <w:rPr>
          <w:rFonts w:ascii="Arial" w:hAnsi="Arial" w:cs="Arial"/>
          <w:sz w:val="24"/>
        </w:rPr>
        <w:t>całościowej ich diagnozie i prognozie.</w:t>
      </w:r>
    </w:p>
    <w:p w14:paraId="2463A825" w14:textId="3302D78C" w:rsidR="003C1EED" w:rsidRPr="00F96AFD" w:rsidRDefault="00B84692" w:rsidP="00DD2DE5">
      <w:pPr>
        <w:spacing w:before="240" w:after="240" w:line="360" w:lineRule="auto"/>
        <w:rPr>
          <w:rFonts w:ascii="Arial" w:hAnsi="Arial" w:cs="Arial"/>
          <w:sz w:val="24"/>
        </w:rPr>
      </w:pPr>
      <w:r w:rsidRPr="00F96AFD">
        <w:rPr>
          <w:rFonts w:ascii="Arial" w:hAnsi="Arial" w:cs="Arial"/>
          <w:sz w:val="24"/>
        </w:rPr>
        <w:lastRenderedPageBreak/>
        <w:t>Analizując cechy barometru koniunktury należy stwierdzić, że nie wyklucza on stosowania techniki wykorzystywanej w budowie wskaźników oraz indeksów koniunktury, z</w:t>
      </w:r>
      <w:r w:rsidR="00BB7B0C" w:rsidRPr="00F96AFD">
        <w:rPr>
          <w:rFonts w:ascii="Arial" w:hAnsi="Arial" w:cs="Arial"/>
          <w:sz w:val="24"/>
        </w:rPr>
        <w:t> </w:t>
      </w:r>
      <w:r w:rsidRPr="00F96AFD">
        <w:rPr>
          <w:rFonts w:ascii="Arial" w:hAnsi="Arial" w:cs="Arial"/>
          <w:sz w:val="24"/>
        </w:rPr>
        <w:t>zachowaniem prawidłowości podejścia do jego konstrukcji (</w:t>
      </w:r>
      <w:proofErr w:type="spellStart"/>
      <w:r w:rsidRPr="00F96AFD">
        <w:rPr>
          <w:rFonts w:ascii="Arial" w:hAnsi="Arial" w:cs="Arial"/>
          <w:sz w:val="24"/>
        </w:rPr>
        <w:t>Warżała</w:t>
      </w:r>
      <w:proofErr w:type="spellEnd"/>
      <w:r w:rsidRPr="00F96AFD">
        <w:rPr>
          <w:rFonts w:ascii="Arial" w:hAnsi="Arial" w:cs="Arial"/>
          <w:sz w:val="24"/>
        </w:rPr>
        <w:t xml:space="preserve"> 2015, s</w:t>
      </w:r>
      <w:r w:rsidR="00A147F7" w:rsidRPr="00F96AFD">
        <w:rPr>
          <w:rFonts w:ascii="Arial" w:hAnsi="Arial" w:cs="Arial"/>
          <w:sz w:val="24"/>
        </w:rPr>
        <w:t>trona</w:t>
      </w:r>
      <w:r w:rsidRPr="00F96AFD">
        <w:rPr>
          <w:rFonts w:ascii="Arial" w:hAnsi="Arial" w:cs="Arial"/>
          <w:sz w:val="24"/>
        </w:rPr>
        <w:t xml:space="preserve"> 54).</w:t>
      </w:r>
    </w:p>
    <w:p w14:paraId="02A4FD34" w14:textId="30D49B89" w:rsidR="002F411E" w:rsidRPr="00F96AFD" w:rsidRDefault="000B55AA" w:rsidP="00DD2DE5">
      <w:pPr>
        <w:spacing w:before="240" w:after="240" w:line="360" w:lineRule="auto"/>
        <w:rPr>
          <w:rFonts w:ascii="Arial" w:hAnsi="Arial" w:cs="Arial"/>
          <w:sz w:val="24"/>
        </w:rPr>
      </w:pPr>
      <w:r w:rsidRPr="00F96AFD">
        <w:rPr>
          <w:rFonts w:ascii="Arial" w:hAnsi="Arial" w:cs="Arial"/>
          <w:sz w:val="24"/>
        </w:rPr>
        <w:t>Różnorodność wskaźników koniunktury jest dość duża i wynika zarówno z założeń metodycznych jak i doboru zmiennych składowych do ich konstrukcji.</w:t>
      </w:r>
      <w:r w:rsidR="00024439" w:rsidRPr="00F96AFD">
        <w:rPr>
          <w:rFonts w:ascii="Arial" w:hAnsi="Arial" w:cs="Arial"/>
          <w:sz w:val="24"/>
        </w:rPr>
        <w:t xml:space="preserve"> Zmienne te można również podzielić na wskaźniki ilościowe oraz wskaźniki jakościowe</w:t>
      </w:r>
      <w:r w:rsidR="002F411E" w:rsidRPr="00F96AFD">
        <w:rPr>
          <w:rFonts w:ascii="Arial" w:hAnsi="Arial" w:cs="Arial"/>
          <w:sz w:val="24"/>
        </w:rPr>
        <w:t>.</w:t>
      </w:r>
    </w:p>
    <w:p w14:paraId="26364FB5" w14:textId="18BAEBDB" w:rsidR="002F411E" w:rsidRPr="00F96AFD" w:rsidRDefault="002F411E" w:rsidP="00DD2DE5">
      <w:pPr>
        <w:spacing w:before="240" w:after="240" w:line="360" w:lineRule="auto"/>
        <w:rPr>
          <w:rFonts w:ascii="Arial" w:hAnsi="Arial" w:cs="Arial"/>
          <w:sz w:val="24"/>
        </w:rPr>
      </w:pPr>
      <w:r w:rsidRPr="00F96AFD">
        <w:rPr>
          <w:rFonts w:ascii="Arial" w:hAnsi="Arial" w:cs="Arial"/>
          <w:sz w:val="24"/>
        </w:rPr>
        <w:t xml:space="preserve">Wskaźniki ilościowe polegają na agregacji cząstkowych danych i ilościowym pomiarze zjawisk gospodarczych. Istotne znaczenie ma modelowanie ekonometryczne i dekompozycja szeregów czasowych, która pozwala na </w:t>
      </w:r>
      <w:r w:rsidR="00BB7B0C" w:rsidRPr="00F96AFD">
        <w:rPr>
          <w:rFonts w:ascii="Arial" w:hAnsi="Arial" w:cs="Arial"/>
          <w:sz w:val="24"/>
        </w:rPr>
        <w:t>podzielenie</w:t>
      </w:r>
      <w:r w:rsidRPr="00F96AFD">
        <w:rPr>
          <w:rFonts w:ascii="Arial" w:hAnsi="Arial" w:cs="Arial"/>
          <w:sz w:val="24"/>
        </w:rPr>
        <w:t xml:space="preserve"> surowego szeregu </w:t>
      </w:r>
      <w:r w:rsidR="00BB7B0C" w:rsidRPr="00F96AFD">
        <w:rPr>
          <w:rFonts w:ascii="Arial" w:hAnsi="Arial" w:cs="Arial"/>
          <w:sz w:val="24"/>
        </w:rPr>
        <w:t xml:space="preserve">na </w:t>
      </w:r>
      <w:r w:rsidRPr="00F96AFD">
        <w:rPr>
          <w:rFonts w:ascii="Arial" w:hAnsi="Arial" w:cs="Arial"/>
          <w:sz w:val="24"/>
        </w:rPr>
        <w:t>waha</w:t>
      </w:r>
      <w:r w:rsidR="00BB7B0C" w:rsidRPr="00F96AFD">
        <w:rPr>
          <w:rFonts w:ascii="Arial" w:hAnsi="Arial" w:cs="Arial"/>
          <w:sz w:val="24"/>
        </w:rPr>
        <w:t>nia</w:t>
      </w:r>
      <w:r w:rsidRPr="00F96AFD">
        <w:rPr>
          <w:rFonts w:ascii="Arial" w:hAnsi="Arial" w:cs="Arial"/>
          <w:sz w:val="24"/>
        </w:rPr>
        <w:t xml:space="preserve"> sezonow</w:t>
      </w:r>
      <w:r w:rsidR="00BB7B0C" w:rsidRPr="00F96AFD">
        <w:rPr>
          <w:rFonts w:ascii="Arial" w:hAnsi="Arial" w:cs="Arial"/>
          <w:sz w:val="24"/>
        </w:rPr>
        <w:t>e</w:t>
      </w:r>
      <w:r w:rsidRPr="00F96AFD">
        <w:rPr>
          <w:rFonts w:ascii="Arial" w:hAnsi="Arial" w:cs="Arial"/>
          <w:sz w:val="24"/>
        </w:rPr>
        <w:t>, przypadkow</w:t>
      </w:r>
      <w:r w:rsidR="00BB7B0C" w:rsidRPr="00F96AFD">
        <w:rPr>
          <w:rFonts w:ascii="Arial" w:hAnsi="Arial" w:cs="Arial"/>
          <w:sz w:val="24"/>
        </w:rPr>
        <w:t>e</w:t>
      </w:r>
      <w:r w:rsidRPr="00F96AFD">
        <w:rPr>
          <w:rFonts w:ascii="Arial" w:hAnsi="Arial" w:cs="Arial"/>
          <w:sz w:val="24"/>
        </w:rPr>
        <w:t>, trend i waha</w:t>
      </w:r>
      <w:r w:rsidR="00BB7B0C" w:rsidRPr="00F96AFD">
        <w:rPr>
          <w:rFonts w:ascii="Arial" w:hAnsi="Arial" w:cs="Arial"/>
          <w:sz w:val="24"/>
        </w:rPr>
        <w:t>nia</w:t>
      </w:r>
      <w:r w:rsidRPr="00F96AFD">
        <w:rPr>
          <w:rFonts w:ascii="Arial" w:hAnsi="Arial" w:cs="Arial"/>
          <w:sz w:val="24"/>
        </w:rPr>
        <w:t xml:space="preserve"> cykliczn</w:t>
      </w:r>
      <w:r w:rsidR="00BB7B0C" w:rsidRPr="00F96AFD">
        <w:rPr>
          <w:rFonts w:ascii="Arial" w:hAnsi="Arial" w:cs="Arial"/>
          <w:sz w:val="24"/>
        </w:rPr>
        <w:t>e</w:t>
      </w:r>
      <w:r w:rsidRPr="00F96AFD">
        <w:rPr>
          <w:rFonts w:ascii="Arial" w:hAnsi="Arial" w:cs="Arial"/>
          <w:sz w:val="24"/>
        </w:rPr>
        <w:t>. Najpowszechniejszą miarą cykliczności gospodarki jest luka produktowa. Jest to różnica między rzeczywistym i potencjalnym realnym PKB wyrażonym w % produktu potencjalnego lu</w:t>
      </w:r>
      <w:r w:rsidR="00A147F7" w:rsidRPr="00F96AFD">
        <w:rPr>
          <w:rFonts w:ascii="Arial" w:hAnsi="Arial" w:cs="Arial"/>
          <w:sz w:val="24"/>
        </w:rPr>
        <w:t>b trendu (</w:t>
      </w:r>
      <w:proofErr w:type="spellStart"/>
      <w:r w:rsidR="00A147F7" w:rsidRPr="00F96AFD">
        <w:rPr>
          <w:rFonts w:ascii="Arial" w:hAnsi="Arial" w:cs="Arial"/>
          <w:sz w:val="24"/>
        </w:rPr>
        <w:t>Mourre</w:t>
      </w:r>
      <w:proofErr w:type="spellEnd"/>
      <w:r w:rsidR="00A147F7" w:rsidRPr="00F96AFD">
        <w:rPr>
          <w:rFonts w:ascii="Arial" w:hAnsi="Arial" w:cs="Arial"/>
          <w:sz w:val="24"/>
        </w:rPr>
        <w:t xml:space="preserve"> i inni, 2013, strona</w:t>
      </w:r>
      <w:r w:rsidRPr="00F96AFD">
        <w:rPr>
          <w:rFonts w:ascii="Arial" w:hAnsi="Arial" w:cs="Arial"/>
          <w:sz w:val="24"/>
        </w:rPr>
        <w:t xml:space="preserve"> 9, 11). Dodatnia luka produktowa (zwana luką inflacyjną) występuje w fazie korzystnej koniunktury, zbyt intensywnego wzrostu produkcji, dużego wzrostu popytu zagregowanego i nadwyżki rzeczywistej produkcji zagregowanej nad produkcją potencjalną. Sytuacją odwrotną jest powstanie ujemnej luki produktowej (recesyjnej). Termin ,,luka produktowa” jest w literaturze używany </w:t>
      </w:r>
      <w:r w:rsidR="007E08F7" w:rsidRPr="00F96AFD">
        <w:rPr>
          <w:rFonts w:ascii="Arial" w:hAnsi="Arial" w:cs="Arial"/>
          <w:sz w:val="24"/>
        </w:rPr>
        <w:t xml:space="preserve">również </w:t>
      </w:r>
      <w:r w:rsidRPr="00F96AFD">
        <w:rPr>
          <w:rFonts w:ascii="Arial" w:hAnsi="Arial" w:cs="Arial"/>
          <w:sz w:val="24"/>
        </w:rPr>
        <w:t xml:space="preserve">do określenia komponentu cyklicznego dynamiki </w:t>
      </w:r>
      <w:r w:rsidR="007E08F7" w:rsidRPr="00F96AFD">
        <w:rPr>
          <w:rFonts w:ascii="Arial" w:hAnsi="Arial" w:cs="Arial"/>
          <w:sz w:val="24"/>
        </w:rPr>
        <w:t>realnej produkcji (Markowski 2023, s</w:t>
      </w:r>
      <w:r w:rsidR="00A147F7" w:rsidRPr="00F96AFD">
        <w:rPr>
          <w:rFonts w:ascii="Arial" w:hAnsi="Arial" w:cs="Arial"/>
          <w:sz w:val="24"/>
        </w:rPr>
        <w:t>trona</w:t>
      </w:r>
      <w:r w:rsidR="007E08F7" w:rsidRPr="00F96AFD">
        <w:rPr>
          <w:rFonts w:ascii="Arial" w:hAnsi="Arial" w:cs="Arial"/>
          <w:sz w:val="24"/>
        </w:rPr>
        <w:t xml:space="preserve"> 108).</w:t>
      </w:r>
    </w:p>
    <w:p w14:paraId="5B31152D" w14:textId="51687B02" w:rsidR="00024439" w:rsidRPr="00F96AFD" w:rsidRDefault="002F411E" w:rsidP="00B60BA8">
      <w:pPr>
        <w:spacing w:before="240" w:after="240" w:line="360" w:lineRule="auto"/>
        <w:rPr>
          <w:rFonts w:ascii="Arial" w:hAnsi="Arial" w:cs="Arial"/>
          <w:sz w:val="24"/>
          <w:szCs w:val="24"/>
        </w:rPr>
      </w:pPr>
      <w:r w:rsidRPr="00F96AFD">
        <w:rPr>
          <w:rFonts w:ascii="Arial" w:hAnsi="Arial" w:cs="Arial"/>
          <w:sz w:val="24"/>
        </w:rPr>
        <w:t xml:space="preserve">Wskaźniki jakościowe </w:t>
      </w:r>
      <w:r w:rsidR="00024439" w:rsidRPr="00F96AFD">
        <w:rPr>
          <w:rFonts w:ascii="Arial" w:hAnsi="Arial" w:cs="Arial"/>
          <w:sz w:val="24"/>
        </w:rPr>
        <w:t>są budowane w oparciu o bezpośrednie informacje uzyskane w</w:t>
      </w:r>
      <w:r w:rsidR="00C37EE8" w:rsidRPr="00F96AFD">
        <w:rPr>
          <w:rFonts w:ascii="Arial" w:hAnsi="Arial" w:cs="Arial"/>
          <w:sz w:val="24"/>
        </w:rPr>
        <w:t> </w:t>
      </w:r>
      <w:r w:rsidR="00024439" w:rsidRPr="00F96AFD">
        <w:rPr>
          <w:rFonts w:ascii="Arial" w:hAnsi="Arial" w:cs="Arial"/>
          <w:sz w:val="24"/>
        </w:rPr>
        <w:t>ramach ciągłego badania na reprezentatywnej próbie jednostek. Badania realizowane metodą testu koniunktury polegają na uzyskaniu odpowiedzi na pytania zawarte w ankiecie przez podmioty</w:t>
      </w:r>
      <w:r w:rsidR="00CA1492" w:rsidRPr="00F96AFD">
        <w:rPr>
          <w:rFonts w:ascii="Arial" w:hAnsi="Arial" w:cs="Arial"/>
          <w:sz w:val="24"/>
        </w:rPr>
        <w:t xml:space="preserve"> </w:t>
      </w:r>
      <w:r w:rsidR="00024439" w:rsidRPr="00F96AFD">
        <w:rPr>
          <w:rFonts w:ascii="Arial" w:hAnsi="Arial" w:cs="Arial"/>
          <w:sz w:val="24"/>
        </w:rPr>
        <w:t>uczestniczące w badaniu</w:t>
      </w:r>
      <w:r w:rsidR="00383D72" w:rsidRPr="00F96AFD">
        <w:rPr>
          <w:rFonts w:ascii="Arial" w:hAnsi="Arial" w:cs="Arial"/>
          <w:sz w:val="24"/>
          <w:szCs w:val="24"/>
        </w:rPr>
        <w:t>.</w:t>
      </w:r>
      <w:r w:rsidR="005114FA" w:rsidRPr="00F96AFD">
        <w:rPr>
          <w:rFonts w:ascii="Arial" w:hAnsi="Arial" w:cs="Arial"/>
          <w:sz w:val="24"/>
          <w:szCs w:val="24"/>
        </w:rPr>
        <w:t xml:space="preserve"> (Przypis: Harmonizacja badań koniunktury została wprowadzona przez Komisję Europejską w 1961 r</w:t>
      </w:r>
      <w:r w:rsidR="00D00CA2" w:rsidRPr="00F96AFD">
        <w:rPr>
          <w:rFonts w:ascii="Arial" w:hAnsi="Arial" w:cs="Arial"/>
          <w:sz w:val="24"/>
          <w:szCs w:val="24"/>
        </w:rPr>
        <w:t>oku</w:t>
      </w:r>
      <w:r w:rsidR="005114FA" w:rsidRPr="00F96AFD">
        <w:rPr>
          <w:rFonts w:ascii="Arial" w:hAnsi="Arial" w:cs="Arial"/>
          <w:sz w:val="24"/>
          <w:szCs w:val="24"/>
        </w:rPr>
        <w:t xml:space="preserve">. Metodyka obliczania wskaźników jest zaprezentowana w dokumencie </w:t>
      </w:r>
      <w:r w:rsidR="005114FA" w:rsidRPr="00F96AFD">
        <w:rPr>
          <w:rFonts w:ascii="Arial" w:hAnsi="Arial" w:cs="Arial"/>
          <w:iCs/>
          <w:sz w:val="24"/>
          <w:szCs w:val="24"/>
          <w:lang w:val="en-GB"/>
        </w:rPr>
        <w:t>The Joint Harmonised EU Programme of Business and Consumer Surveys</w:t>
      </w:r>
      <w:r w:rsidR="005114FA" w:rsidRPr="00F96AFD">
        <w:rPr>
          <w:rFonts w:ascii="Arial" w:hAnsi="Arial" w:cs="Arial"/>
          <w:sz w:val="24"/>
          <w:szCs w:val="24"/>
        </w:rPr>
        <w:t xml:space="preserve">). </w:t>
      </w:r>
      <w:r w:rsidR="00CA1492" w:rsidRPr="00F96AFD">
        <w:rPr>
          <w:rFonts w:ascii="Arial" w:hAnsi="Arial" w:cs="Arial"/>
          <w:sz w:val="24"/>
        </w:rPr>
        <w:t xml:space="preserve">Respondenci </w:t>
      </w:r>
      <w:r w:rsidR="00024439" w:rsidRPr="00F96AFD">
        <w:rPr>
          <w:rFonts w:ascii="Arial" w:hAnsi="Arial" w:cs="Arial"/>
          <w:sz w:val="24"/>
        </w:rPr>
        <w:t xml:space="preserve">cyklicznie </w:t>
      </w:r>
      <w:r w:rsidR="00CA1492" w:rsidRPr="00F96AFD">
        <w:rPr>
          <w:rFonts w:ascii="Arial" w:hAnsi="Arial" w:cs="Arial"/>
          <w:sz w:val="24"/>
        </w:rPr>
        <w:t>oceniają zmienne oddające aktywność ekonomiczną, a ich dobór jest losowy. Pytania mają charakter jakościowy</w:t>
      </w:r>
      <w:r w:rsidR="007A737B" w:rsidRPr="00F96AFD">
        <w:rPr>
          <w:rFonts w:ascii="Arial" w:hAnsi="Arial" w:cs="Arial"/>
          <w:sz w:val="24"/>
        </w:rPr>
        <w:t xml:space="preserve"> i dotyczą bezpośrednich opinii przedsiębiorców lub gospodarstw domowych, które trudno mierzyć w</w:t>
      </w:r>
      <w:r w:rsidR="00BB7B0C" w:rsidRPr="00F96AFD">
        <w:rPr>
          <w:rFonts w:ascii="Arial" w:hAnsi="Arial" w:cs="Arial"/>
          <w:sz w:val="24"/>
        </w:rPr>
        <w:t> </w:t>
      </w:r>
      <w:r w:rsidR="007A737B" w:rsidRPr="00F96AFD">
        <w:rPr>
          <w:rFonts w:ascii="Arial" w:hAnsi="Arial" w:cs="Arial"/>
          <w:sz w:val="24"/>
        </w:rPr>
        <w:t xml:space="preserve">sposób ilościowy. Metoda ta pozwala uwzględnić behawioralne uwarunkowania procesów makroekonomicznych, a celem jest uzyskanie informacji nie tylko o bieżącej sytuacji </w:t>
      </w:r>
      <w:r w:rsidR="007A737B" w:rsidRPr="00F96AFD">
        <w:rPr>
          <w:rFonts w:ascii="Arial" w:hAnsi="Arial" w:cs="Arial"/>
          <w:sz w:val="24"/>
        </w:rPr>
        <w:lastRenderedPageBreak/>
        <w:t xml:space="preserve">gospodarczej, ale również przewidywanej. </w:t>
      </w:r>
      <w:r w:rsidR="00CA1492" w:rsidRPr="00F96AFD">
        <w:rPr>
          <w:rFonts w:ascii="Arial" w:hAnsi="Arial" w:cs="Arial"/>
          <w:sz w:val="24"/>
        </w:rPr>
        <w:t xml:space="preserve">Otrzymywane odpowiedzi </w:t>
      </w:r>
      <w:r w:rsidR="007A737B" w:rsidRPr="00F96AFD">
        <w:rPr>
          <w:rFonts w:ascii="Arial" w:hAnsi="Arial" w:cs="Arial"/>
          <w:sz w:val="24"/>
        </w:rPr>
        <w:t xml:space="preserve">przekształcane są do postaci liczbowej, co </w:t>
      </w:r>
      <w:r w:rsidR="00CA1492" w:rsidRPr="00F96AFD">
        <w:rPr>
          <w:rFonts w:ascii="Arial" w:hAnsi="Arial" w:cs="Arial"/>
          <w:sz w:val="24"/>
        </w:rPr>
        <w:t xml:space="preserve">stanowi podstawę do obliczania wskaźników koniunktury. </w:t>
      </w:r>
      <w:r w:rsidR="00CA1492" w:rsidRPr="00F96AFD">
        <w:rPr>
          <w:rFonts w:ascii="Arial" w:hAnsi="Arial" w:cs="Arial"/>
          <w:sz w:val="24"/>
          <w:szCs w:val="24"/>
        </w:rPr>
        <w:t>Można wyróżnić</w:t>
      </w:r>
      <w:r w:rsidR="000909BC" w:rsidRPr="00F96AFD">
        <w:rPr>
          <w:rFonts w:ascii="Arial" w:hAnsi="Arial" w:cs="Arial"/>
          <w:sz w:val="24"/>
          <w:szCs w:val="24"/>
        </w:rPr>
        <w:t xml:space="preserve"> ich</w:t>
      </w:r>
      <w:r w:rsidR="00CA1492" w:rsidRPr="00F96AFD">
        <w:rPr>
          <w:rFonts w:ascii="Arial" w:hAnsi="Arial" w:cs="Arial"/>
          <w:sz w:val="24"/>
          <w:szCs w:val="24"/>
        </w:rPr>
        <w:t xml:space="preserve"> następujące rodzaje</w:t>
      </w:r>
      <w:r w:rsidR="005114FA" w:rsidRPr="00F96AFD">
        <w:rPr>
          <w:rFonts w:ascii="Arial" w:hAnsi="Arial" w:cs="Arial"/>
          <w:sz w:val="24"/>
          <w:szCs w:val="24"/>
        </w:rPr>
        <w:t>:</w:t>
      </w:r>
      <w:r w:rsidR="00B33A4A" w:rsidRPr="00F96AFD">
        <w:rPr>
          <w:rFonts w:ascii="Arial" w:hAnsi="Arial" w:cs="Arial"/>
          <w:sz w:val="24"/>
          <w:szCs w:val="24"/>
        </w:rPr>
        <w:t xml:space="preserve"> (Przypis</w:t>
      </w:r>
      <w:r w:rsidR="005114FA" w:rsidRPr="00F96AFD">
        <w:rPr>
          <w:rFonts w:ascii="Arial" w:hAnsi="Arial" w:cs="Arial"/>
          <w:sz w:val="24"/>
          <w:szCs w:val="24"/>
        </w:rPr>
        <w:t xml:space="preserve">: </w:t>
      </w:r>
      <w:hyperlink r:id="rId11" w:history="1">
        <w:r w:rsidR="00B33A4A" w:rsidRPr="00936295">
          <w:rPr>
            <w:rStyle w:val="Hipercze"/>
            <w:rFonts w:ascii="Arial" w:hAnsi="Arial" w:cs="Arial"/>
            <w:sz w:val="24"/>
            <w:szCs w:val="24"/>
          </w:rPr>
          <w:t>strona internetowa Głównego Urzędu Statystycznego</w:t>
        </w:r>
      </w:hyperlink>
      <w:r w:rsidR="00B33A4A" w:rsidRPr="00F96AFD">
        <w:rPr>
          <w:rFonts w:ascii="Arial" w:hAnsi="Arial" w:cs="Arial"/>
          <w:sz w:val="24"/>
          <w:szCs w:val="24"/>
        </w:rPr>
        <w:t xml:space="preserve"> (data dostępu 20 maja 2025 roku). Rodzaje wskaźników koniunktury</w:t>
      </w:r>
      <w:r w:rsidR="00B33A4A" w:rsidRPr="00F96AFD">
        <w:rPr>
          <w:rFonts w:ascii="Arial" w:hAnsi="Arial" w:cs="Arial"/>
          <w:sz w:val="24"/>
        </w:rPr>
        <w:t>:</w:t>
      </w:r>
    </w:p>
    <w:p w14:paraId="6D9D1F4D" w14:textId="2EFEBD0E" w:rsidR="00CA1492" w:rsidRPr="00F96AFD" w:rsidRDefault="00BB7B0C" w:rsidP="009B5D9A">
      <w:pPr>
        <w:pStyle w:val="Akapitzlist"/>
        <w:numPr>
          <w:ilvl w:val="0"/>
          <w:numId w:val="27"/>
        </w:numPr>
        <w:spacing w:before="240" w:after="240" w:line="360" w:lineRule="auto"/>
        <w:ind w:left="851" w:hanging="357"/>
        <w:rPr>
          <w:rFonts w:ascii="Arial" w:hAnsi="Arial" w:cs="Arial"/>
          <w:sz w:val="24"/>
        </w:rPr>
      </w:pPr>
      <w:r w:rsidRPr="00F96AFD">
        <w:rPr>
          <w:rFonts w:ascii="Arial" w:hAnsi="Arial" w:cs="Arial"/>
          <w:sz w:val="24"/>
        </w:rPr>
        <w:t>Lu</w:t>
      </w:r>
      <w:r w:rsidR="00CA1492" w:rsidRPr="00F96AFD">
        <w:rPr>
          <w:rFonts w:ascii="Arial" w:hAnsi="Arial" w:cs="Arial"/>
          <w:sz w:val="24"/>
        </w:rPr>
        <w:t>stra koniunktury (procentowy udział odpowiedzi na dany wariant pytania, co daje ostatecznie strukturę odpowiedzi sumującą się do 100%</w:t>
      </w:r>
      <w:r w:rsidR="000909BC" w:rsidRPr="00F96AFD">
        <w:rPr>
          <w:rFonts w:ascii="Arial" w:hAnsi="Arial" w:cs="Arial"/>
          <w:sz w:val="24"/>
        </w:rPr>
        <w:t>)</w:t>
      </w:r>
      <w:r w:rsidRPr="00F96AFD">
        <w:rPr>
          <w:rFonts w:ascii="Arial" w:hAnsi="Arial" w:cs="Arial"/>
          <w:sz w:val="24"/>
        </w:rPr>
        <w:t>.</w:t>
      </w:r>
    </w:p>
    <w:p w14:paraId="6C85C25E" w14:textId="1DC4E177" w:rsidR="000909BC" w:rsidRPr="00F96AFD" w:rsidRDefault="00BB7B0C" w:rsidP="009B5D9A">
      <w:pPr>
        <w:pStyle w:val="Akapitzlist"/>
        <w:numPr>
          <w:ilvl w:val="0"/>
          <w:numId w:val="27"/>
        </w:numPr>
        <w:spacing w:before="240" w:after="240" w:line="360" w:lineRule="auto"/>
        <w:ind w:left="851" w:hanging="357"/>
        <w:rPr>
          <w:rFonts w:ascii="Arial" w:hAnsi="Arial" w:cs="Arial"/>
          <w:sz w:val="24"/>
        </w:rPr>
      </w:pPr>
      <w:r w:rsidRPr="00F96AFD">
        <w:rPr>
          <w:rFonts w:ascii="Arial" w:hAnsi="Arial" w:cs="Arial"/>
          <w:sz w:val="24"/>
        </w:rPr>
        <w:t>W</w:t>
      </w:r>
      <w:r w:rsidR="000909BC" w:rsidRPr="00F96AFD">
        <w:rPr>
          <w:rFonts w:ascii="Arial" w:hAnsi="Arial" w:cs="Arial"/>
          <w:sz w:val="24"/>
        </w:rPr>
        <w:t>skaźniki proste (różnica między procentowym udziałem odpowiedzi pozytywnych oraz negatywnych)</w:t>
      </w:r>
      <w:r w:rsidRPr="00F96AFD">
        <w:rPr>
          <w:rFonts w:ascii="Arial" w:hAnsi="Arial" w:cs="Arial"/>
          <w:sz w:val="24"/>
        </w:rPr>
        <w:t>.</w:t>
      </w:r>
    </w:p>
    <w:p w14:paraId="09C32678" w14:textId="6BA27E83" w:rsidR="000909BC" w:rsidRPr="00F96AFD" w:rsidRDefault="00BB7B0C" w:rsidP="009B5D9A">
      <w:pPr>
        <w:pStyle w:val="Akapitzlist"/>
        <w:numPr>
          <w:ilvl w:val="0"/>
          <w:numId w:val="27"/>
        </w:numPr>
        <w:spacing w:before="240" w:after="240" w:line="360" w:lineRule="auto"/>
        <w:ind w:left="851" w:hanging="357"/>
        <w:rPr>
          <w:rFonts w:ascii="Arial" w:hAnsi="Arial" w:cs="Arial"/>
          <w:sz w:val="24"/>
        </w:rPr>
      </w:pPr>
      <w:r w:rsidRPr="00F96AFD">
        <w:rPr>
          <w:rFonts w:ascii="Arial" w:hAnsi="Arial" w:cs="Arial"/>
          <w:sz w:val="24"/>
        </w:rPr>
        <w:t>W</w:t>
      </w:r>
      <w:r w:rsidR="000909BC" w:rsidRPr="00F96AFD">
        <w:rPr>
          <w:rFonts w:ascii="Arial" w:hAnsi="Arial" w:cs="Arial"/>
          <w:sz w:val="24"/>
        </w:rPr>
        <w:t>skaźniki złożone (uzyskiwane na podstawie średniej wskaźników prostych, co pozwala na bardziej ogólne ujęcie)</w:t>
      </w:r>
      <w:r w:rsidRPr="00F96AFD">
        <w:rPr>
          <w:rFonts w:ascii="Arial" w:hAnsi="Arial" w:cs="Arial"/>
          <w:sz w:val="24"/>
        </w:rPr>
        <w:t>.</w:t>
      </w:r>
    </w:p>
    <w:p w14:paraId="170A6957" w14:textId="6506BBE1" w:rsidR="000909BC" w:rsidRPr="00F96AFD" w:rsidRDefault="00BB7B0C" w:rsidP="009B5D9A">
      <w:pPr>
        <w:pStyle w:val="Akapitzlist"/>
        <w:numPr>
          <w:ilvl w:val="0"/>
          <w:numId w:val="27"/>
        </w:numPr>
        <w:spacing w:before="240" w:after="240" w:line="360" w:lineRule="auto"/>
        <w:ind w:left="851" w:hanging="357"/>
        <w:contextualSpacing w:val="0"/>
        <w:rPr>
          <w:rFonts w:ascii="Arial" w:hAnsi="Arial" w:cs="Arial"/>
          <w:sz w:val="24"/>
        </w:rPr>
      </w:pPr>
      <w:r w:rsidRPr="00F96AFD">
        <w:rPr>
          <w:rFonts w:ascii="Arial" w:hAnsi="Arial" w:cs="Arial"/>
          <w:sz w:val="24"/>
        </w:rPr>
        <w:t>W</w:t>
      </w:r>
      <w:r w:rsidR="000909BC" w:rsidRPr="00F96AFD">
        <w:rPr>
          <w:rFonts w:ascii="Arial" w:hAnsi="Arial" w:cs="Arial"/>
          <w:sz w:val="24"/>
        </w:rPr>
        <w:t>skaźniki syntetyczne (agregacja z wykorzystaniem wag).</w:t>
      </w:r>
    </w:p>
    <w:p w14:paraId="69108EE8" w14:textId="064BECCF" w:rsidR="00B1528B" w:rsidRPr="00F96AFD" w:rsidRDefault="00B1528B" w:rsidP="001602B4">
      <w:pPr>
        <w:pStyle w:val="Nagwek3"/>
      </w:pPr>
      <w:bookmarkStart w:id="29" w:name="_Toc201563473"/>
      <w:bookmarkStart w:id="30" w:name="_Toc204341443"/>
      <w:bookmarkStart w:id="31" w:name="_Toc204343523"/>
      <w:r w:rsidRPr="00F96AFD">
        <w:t>Przykładowe wskaźniki koniunktury dla polskiej gospodarki</w:t>
      </w:r>
      <w:bookmarkEnd w:id="29"/>
      <w:bookmarkEnd w:id="30"/>
      <w:bookmarkEnd w:id="31"/>
    </w:p>
    <w:p w14:paraId="6B4B422C" w14:textId="3C5A8641" w:rsidR="00C37EE8" w:rsidRPr="00F96AFD" w:rsidRDefault="00B51EB2" w:rsidP="00DD2DE5">
      <w:pPr>
        <w:spacing w:before="240" w:after="240" w:line="360" w:lineRule="auto"/>
        <w:rPr>
          <w:rFonts w:ascii="Arial" w:hAnsi="Arial" w:cs="Arial"/>
          <w:sz w:val="24"/>
        </w:rPr>
      </w:pPr>
      <w:r w:rsidRPr="00F96AFD">
        <w:rPr>
          <w:rFonts w:ascii="Arial" w:hAnsi="Arial" w:cs="Arial"/>
          <w:sz w:val="24"/>
        </w:rPr>
        <w:t xml:space="preserve">W Polsce badaniami koniunktury gospodarczej zarówno w oparciu o metody ilościowe jak i jakościowe zajmują się m. in. Główny Urząd Statystyczny (GUS), </w:t>
      </w:r>
      <w:r w:rsidR="003B4D37" w:rsidRPr="00F96AFD">
        <w:rPr>
          <w:rFonts w:ascii="Arial" w:hAnsi="Arial" w:cs="Arial"/>
          <w:sz w:val="24"/>
        </w:rPr>
        <w:t xml:space="preserve">Narodowy Bank Polski (NBP), </w:t>
      </w:r>
      <w:r w:rsidRPr="00F96AFD">
        <w:rPr>
          <w:rFonts w:ascii="Arial" w:hAnsi="Arial" w:cs="Arial"/>
          <w:sz w:val="24"/>
        </w:rPr>
        <w:t>Instytut Rozwoju Gospodarczego Szkoły Głównej Handlowej w Warszawie (IRG SGH)</w:t>
      </w:r>
      <w:r w:rsidR="004747D5" w:rsidRPr="00F96AFD">
        <w:rPr>
          <w:rFonts w:ascii="Arial" w:hAnsi="Arial" w:cs="Arial"/>
          <w:sz w:val="24"/>
        </w:rPr>
        <w:t xml:space="preserve"> czy Biuro Inwestycji i Cykli Ekonomicznych BIEC.</w:t>
      </w:r>
    </w:p>
    <w:p w14:paraId="1F5D4B1F" w14:textId="1E6121CB" w:rsidR="004747D5" w:rsidRPr="00F96AFD" w:rsidRDefault="004747D5" w:rsidP="00B60BA8">
      <w:pPr>
        <w:spacing w:before="240" w:after="240" w:line="360" w:lineRule="auto"/>
        <w:rPr>
          <w:rFonts w:ascii="Arial" w:hAnsi="Arial" w:cs="Arial"/>
          <w:sz w:val="24"/>
        </w:rPr>
      </w:pPr>
      <w:r w:rsidRPr="00F96AFD">
        <w:rPr>
          <w:rFonts w:ascii="Arial" w:hAnsi="Arial" w:cs="Arial"/>
          <w:sz w:val="24"/>
        </w:rPr>
        <w:t xml:space="preserve">Ogólny wskaźnik syntetyczny koniunktury gospodarczej GUS </w:t>
      </w:r>
      <w:r w:rsidR="007226F3" w:rsidRPr="00F96AFD">
        <w:rPr>
          <w:rFonts w:ascii="Arial" w:hAnsi="Arial" w:cs="Arial"/>
          <w:sz w:val="24"/>
        </w:rPr>
        <w:t xml:space="preserve">(SI) </w:t>
      </w:r>
      <w:r w:rsidRPr="00F96AFD">
        <w:rPr>
          <w:rFonts w:ascii="Arial" w:hAnsi="Arial" w:cs="Arial"/>
          <w:sz w:val="24"/>
        </w:rPr>
        <w:t xml:space="preserve">to wskaźnik służący do oceny stanu gospodarki kraju na podstawie </w:t>
      </w:r>
      <w:r w:rsidR="007226F3" w:rsidRPr="00F96AFD">
        <w:rPr>
          <w:rFonts w:ascii="Arial" w:hAnsi="Arial" w:cs="Arial"/>
          <w:sz w:val="24"/>
        </w:rPr>
        <w:t xml:space="preserve">zestandaryzowanych wskaźników prostych wyrównanych sezonowo obrazujących sytuację w przetwórstwie przemysłowym (waga 50%), budownictwie (6%), handlu detalicznym (6%) i </w:t>
      </w:r>
      <w:r w:rsidR="007226F3" w:rsidRPr="00F96AFD">
        <w:rPr>
          <w:rFonts w:ascii="Arial" w:hAnsi="Arial" w:cs="Arial"/>
          <w:sz w:val="24"/>
          <w:szCs w:val="24"/>
        </w:rPr>
        <w:t>usług</w:t>
      </w:r>
      <w:r w:rsidR="759F3D5B" w:rsidRPr="00F96AFD">
        <w:rPr>
          <w:rFonts w:ascii="Arial" w:hAnsi="Arial" w:cs="Arial"/>
          <w:sz w:val="24"/>
          <w:szCs w:val="24"/>
        </w:rPr>
        <w:t>ach</w:t>
      </w:r>
      <w:r w:rsidR="007226F3" w:rsidRPr="00F96AFD">
        <w:rPr>
          <w:rFonts w:ascii="Arial" w:hAnsi="Arial" w:cs="Arial"/>
          <w:sz w:val="24"/>
        </w:rPr>
        <w:t xml:space="preserve"> (38%). Wskaźnik jest zestandaryzowany wobec poziomu 100. Wartość powyżej 100 oznacza, że SI kształtuje się na poziomie powyżej średniej długookresowej</w:t>
      </w:r>
      <w:r w:rsidR="007226F3" w:rsidRPr="00F96AFD">
        <w:rPr>
          <w:rFonts w:ascii="Arial" w:hAnsi="Arial" w:cs="Arial"/>
          <w:sz w:val="24"/>
          <w:szCs w:val="24"/>
        </w:rPr>
        <w:t>.</w:t>
      </w:r>
      <w:r w:rsidR="003D6517" w:rsidRPr="00F96AFD">
        <w:rPr>
          <w:rFonts w:ascii="Arial" w:hAnsi="Arial" w:cs="Arial"/>
          <w:sz w:val="24"/>
          <w:szCs w:val="24"/>
        </w:rPr>
        <w:t xml:space="preserve"> </w:t>
      </w:r>
      <w:r w:rsidR="00B33A4A" w:rsidRPr="00F96AFD">
        <w:rPr>
          <w:rFonts w:ascii="Arial" w:hAnsi="Arial" w:cs="Arial"/>
          <w:sz w:val="24"/>
          <w:szCs w:val="24"/>
        </w:rPr>
        <w:t>(Przypis</w:t>
      </w:r>
      <w:r w:rsidR="003D6517" w:rsidRPr="00F96AFD">
        <w:rPr>
          <w:rFonts w:ascii="Arial" w:hAnsi="Arial" w:cs="Arial"/>
          <w:sz w:val="24"/>
          <w:szCs w:val="24"/>
        </w:rPr>
        <w:t>:</w:t>
      </w:r>
      <w:r w:rsidR="00B33A4A" w:rsidRPr="00F96AFD">
        <w:rPr>
          <w:rFonts w:ascii="Arial" w:hAnsi="Arial" w:cs="Arial"/>
          <w:sz w:val="24"/>
          <w:szCs w:val="24"/>
        </w:rPr>
        <w:t xml:space="preserve"> </w:t>
      </w:r>
      <w:hyperlink r:id="rId12" w:history="1">
        <w:r w:rsidR="00B33A4A" w:rsidRPr="001F7B81">
          <w:rPr>
            <w:rStyle w:val="Hipercze"/>
            <w:rFonts w:ascii="Arial" w:hAnsi="Arial" w:cs="Arial"/>
            <w:sz w:val="24"/>
            <w:szCs w:val="24"/>
          </w:rPr>
          <w:t xml:space="preserve">strona internetowa </w:t>
        </w:r>
        <w:r w:rsidR="00D85C09" w:rsidRPr="001F7B81">
          <w:rPr>
            <w:rStyle w:val="Hipercze"/>
            <w:rFonts w:ascii="Arial" w:hAnsi="Arial" w:cs="Arial"/>
            <w:sz w:val="24"/>
            <w:szCs w:val="24"/>
          </w:rPr>
          <w:t>Głównego Urzędu Statystycznego</w:t>
        </w:r>
      </w:hyperlink>
      <w:r w:rsidR="00D85C09" w:rsidRPr="00F96AFD">
        <w:rPr>
          <w:rFonts w:ascii="Arial" w:hAnsi="Arial" w:cs="Arial"/>
          <w:sz w:val="24"/>
          <w:szCs w:val="24"/>
        </w:rPr>
        <w:t xml:space="preserve"> (data dostępu 20 maja 2025 roku).</w:t>
      </w:r>
    </w:p>
    <w:p w14:paraId="090553BC" w14:textId="23CEC98F" w:rsidR="003B4D37" w:rsidRPr="00F96AFD" w:rsidRDefault="003B4D37" w:rsidP="00B60BA8">
      <w:pPr>
        <w:spacing w:before="240" w:after="240" w:line="360" w:lineRule="auto"/>
        <w:rPr>
          <w:rFonts w:ascii="Arial" w:hAnsi="Arial" w:cs="Arial"/>
          <w:sz w:val="24"/>
          <w:szCs w:val="24"/>
        </w:rPr>
      </w:pPr>
      <w:r w:rsidRPr="00F96AFD">
        <w:rPr>
          <w:rFonts w:ascii="Arial" w:hAnsi="Arial" w:cs="Arial"/>
          <w:sz w:val="24"/>
        </w:rPr>
        <w:t xml:space="preserve">Wskaźnik syntetyczny sytuacji ekonomiczno-finansowej sektora przedsiębiorstw niefinansowych (SPN) </w:t>
      </w:r>
      <w:r w:rsidR="00BB7B0C" w:rsidRPr="00F96AFD">
        <w:rPr>
          <w:rFonts w:ascii="Arial" w:hAnsi="Arial" w:cs="Arial"/>
          <w:sz w:val="24"/>
        </w:rPr>
        <w:t>sporządza</w:t>
      </w:r>
      <w:r w:rsidRPr="00F96AFD">
        <w:rPr>
          <w:rFonts w:ascii="Arial" w:hAnsi="Arial" w:cs="Arial"/>
          <w:sz w:val="24"/>
        </w:rPr>
        <w:t xml:space="preserve"> NBP. Jest liczony na bazie komponentów cyklicznych wybranych zmiennych wejściowych oszacowanych na podstawie urealnionych zagregowanych wyników finansowych sektora przedsiębiorstw niefinansowych zatrudniających co najmniej 50 pracowników. Zmienne wejściowe to </w:t>
      </w:r>
      <w:r w:rsidRPr="00F96AFD">
        <w:rPr>
          <w:rFonts w:ascii="Arial" w:hAnsi="Arial" w:cs="Arial"/>
          <w:sz w:val="24"/>
        </w:rPr>
        <w:lastRenderedPageBreak/>
        <w:t xml:space="preserve">m. in. logarytm naturalny przychodów ze sprzedaży krajowej, </w:t>
      </w:r>
      <w:r w:rsidR="00BB7B0C" w:rsidRPr="00F96AFD">
        <w:rPr>
          <w:rFonts w:ascii="Arial" w:hAnsi="Arial" w:cs="Arial"/>
          <w:sz w:val="24"/>
        </w:rPr>
        <w:t>l</w:t>
      </w:r>
      <w:r w:rsidRPr="00F96AFD">
        <w:rPr>
          <w:rFonts w:ascii="Arial" w:hAnsi="Arial" w:cs="Arial"/>
          <w:sz w:val="24"/>
        </w:rPr>
        <w:t>ogarytm naturalny przychodów ze sprzedaży zagranicznej, wskaźnik rentowności sprzedaży, stopa inwestycji</w:t>
      </w:r>
      <w:r w:rsidR="00075C96" w:rsidRPr="00F96AFD">
        <w:rPr>
          <w:rFonts w:ascii="Arial" w:hAnsi="Arial" w:cs="Arial"/>
          <w:sz w:val="24"/>
        </w:rPr>
        <w:t xml:space="preserve">, </w:t>
      </w:r>
      <w:r w:rsidRPr="00F96AFD">
        <w:rPr>
          <w:rFonts w:ascii="Arial" w:hAnsi="Arial" w:cs="Arial"/>
          <w:sz w:val="24"/>
        </w:rPr>
        <w:t>logarytm naturalny zatrudnienia</w:t>
      </w:r>
      <w:r w:rsidR="00075C96" w:rsidRPr="00F96AFD">
        <w:rPr>
          <w:rFonts w:ascii="Arial" w:hAnsi="Arial" w:cs="Arial"/>
          <w:sz w:val="24"/>
        </w:rPr>
        <w:t xml:space="preserve">, wskaźnik płynności I </w:t>
      </w:r>
      <w:proofErr w:type="spellStart"/>
      <w:r w:rsidR="00075C96" w:rsidRPr="00F96AFD">
        <w:rPr>
          <w:rFonts w:ascii="Arial" w:hAnsi="Arial" w:cs="Arial"/>
          <w:sz w:val="24"/>
        </w:rPr>
        <w:t>i</w:t>
      </w:r>
      <w:proofErr w:type="spellEnd"/>
      <w:r w:rsidR="00075C96" w:rsidRPr="00F96AFD">
        <w:rPr>
          <w:rFonts w:ascii="Arial" w:hAnsi="Arial" w:cs="Arial"/>
          <w:sz w:val="24"/>
        </w:rPr>
        <w:t xml:space="preserve"> III stopnia czy wskaźnik pokrycia odsetek </w:t>
      </w:r>
      <w:r w:rsidR="00075C96" w:rsidRPr="00F96AFD">
        <w:rPr>
          <w:rFonts w:ascii="Arial" w:hAnsi="Arial" w:cs="Arial"/>
          <w:sz w:val="24"/>
          <w:szCs w:val="24"/>
        </w:rPr>
        <w:t>zyskiem</w:t>
      </w:r>
      <w:r w:rsidR="00D85C09" w:rsidRPr="00F96AFD">
        <w:rPr>
          <w:rFonts w:ascii="Arial" w:hAnsi="Arial" w:cs="Arial"/>
          <w:sz w:val="24"/>
          <w:szCs w:val="24"/>
        </w:rPr>
        <w:t xml:space="preserve"> (przypis</w:t>
      </w:r>
      <w:r w:rsidR="003D6517" w:rsidRPr="00F96AFD">
        <w:rPr>
          <w:rFonts w:ascii="Arial" w:hAnsi="Arial" w:cs="Arial"/>
          <w:sz w:val="24"/>
          <w:szCs w:val="24"/>
        </w:rPr>
        <w:t>:</w:t>
      </w:r>
      <w:r w:rsidR="00D85C09" w:rsidRPr="00F96AFD">
        <w:rPr>
          <w:rFonts w:ascii="Arial" w:hAnsi="Arial" w:cs="Arial"/>
          <w:sz w:val="24"/>
          <w:szCs w:val="24"/>
        </w:rPr>
        <w:t xml:space="preserve"> </w:t>
      </w:r>
      <w:hyperlink r:id="rId13" w:history="1">
        <w:r w:rsidR="00D85C09" w:rsidRPr="0026081C">
          <w:rPr>
            <w:rStyle w:val="Hipercze"/>
            <w:rFonts w:ascii="Arial" w:hAnsi="Arial" w:cs="Arial"/>
            <w:sz w:val="24"/>
            <w:szCs w:val="24"/>
          </w:rPr>
          <w:t>strona internetowa Narodowego Banku Polskiego</w:t>
        </w:r>
      </w:hyperlink>
      <w:r w:rsidR="00D85C09" w:rsidRPr="00F96AFD">
        <w:rPr>
          <w:rFonts w:ascii="Arial" w:hAnsi="Arial" w:cs="Arial"/>
          <w:sz w:val="24"/>
          <w:szCs w:val="24"/>
        </w:rPr>
        <w:t xml:space="preserve"> (data dostępu 20.05.2025).</w:t>
      </w:r>
    </w:p>
    <w:p w14:paraId="30D824F2" w14:textId="13F0951D" w:rsidR="00360F9C" w:rsidRPr="00F96AFD" w:rsidRDefault="00EF3CAE" w:rsidP="00B60BA8">
      <w:pPr>
        <w:spacing w:before="240" w:after="240" w:line="360" w:lineRule="auto"/>
        <w:rPr>
          <w:rFonts w:ascii="Arial" w:hAnsi="Arial" w:cs="Arial"/>
          <w:sz w:val="24"/>
        </w:rPr>
      </w:pPr>
      <w:r w:rsidRPr="00F96AFD">
        <w:rPr>
          <w:rFonts w:ascii="Arial" w:hAnsi="Arial" w:cs="Arial"/>
          <w:sz w:val="24"/>
        </w:rPr>
        <w:t>Barometr IRG SGH jest syntetycznym wskaźnikiem składającym się z wskaźników koniunktury w przemyśle przetwórczym, budownictwie, handlu i finansach oraz wskaźnika kondycji gospodarstw domowych</w:t>
      </w:r>
      <w:r w:rsidR="007A737B" w:rsidRPr="00F96AFD">
        <w:rPr>
          <w:rFonts w:ascii="Arial" w:hAnsi="Arial" w:cs="Arial"/>
          <w:sz w:val="24"/>
        </w:rPr>
        <w:t>.</w:t>
      </w:r>
      <w:r w:rsidR="00860BF5" w:rsidRPr="00F96AFD">
        <w:rPr>
          <w:rFonts w:ascii="Arial" w:hAnsi="Arial" w:cs="Arial"/>
          <w:sz w:val="24"/>
        </w:rPr>
        <w:t xml:space="preserve"> Respondenci co miesiąc lub co kwartał na 3- lub 5-stopniowej skali, oceniają zmienne charakteryzujące ich aktywność </w:t>
      </w:r>
      <w:r w:rsidR="007A737B" w:rsidRPr="00F96AFD">
        <w:rPr>
          <w:rFonts w:ascii="Arial" w:hAnsi="Arial" w:cs="Arial"/>
          <w:sz w:val="24"/>
        </w:rPr>
        <w:t>gospodarczą</w:t>
      </w:r>
      <w:r w:rsidR="00860BF5" w:rsidRPr="00F96AFD">
        <w:rPr>
          <w:rFonts w:ascii="Arial" w:hAnsi="Arial" w:cs="Arial"/>
          <w:sz w:val="24"/>
        </w:rPr>
        <w:t xml:space="preserve">. Populacja generalna jest warstwowana, a próba do badań jest wybierana losowo. </w:t>
      </w:r>
      <w:r w:rsidR="007A737B" w:rsidRPr="00F96AFD">
        <w:rPr>
          <w:rFonts w:ascii="Arial" w:hAnsi="Arial" w:cs="Arial"/>
          <w:sz w:val="24"/>
        </w:rPr>
        <w:t>O</w:t>
      </w:r>
      <w:r w:rsidR="00860BF5" w:rsidRPr="00F96AFD">
        <w:rPr>
          <w:rFonts w:ascii="Arial" w:hAnsi="Arial" w:cs="Arial"/>
          <w:sz w:val="24"/>
        </w:rPr>
        <w:t>dpowiedzi dotyczą zarówno sytuacji bieżącej (zmian w ostatnich miesiącach), jak i przewidywań co do najbliższej przyszłości.</w:t>
      </w:r>
      <w:r w:rsidR="00937B4A" w:rsidRPr="00F96AFD">
        <w:rPr>
          <w:rFonts w:ascii="Arial" w:hAnsi="Arial" w:cs="Arial"/>
          <w:sz w:val="24"/>
        </w:rPr>
        <w:t xml:space="preserve"> Na podstawie uzyskanych odpowiedzi szacowane są salda, czyli różnice między odsetkami odpowiedzi stwierdzającymi poprawę sytuacji a odsetkami odpowiedzi wskazującymi na jej pogorszenie. Na podstawie kształtowania się sald, oceniana jest dynamika zmiennych i konstruowany jest wskaźnik</w:t>
      </w:r>
      <w:r w:rsidR="00CD6A63" w:rsidRPr="00F96AFD">
        <w:rPr>
          <w:rFonts w:ascii="Arial" w:hAnsi="Arial" w:cs="Arial"/>
          <w:sz w:val="24"/>
          <w:szCs w:val="24"/>
        </w:rPr>
        <w:t xml:space="preserve"> </w:t>
      </w:r>
      <w:r w:rsidR="00D85C09" w:rsidRPr="00F96AFD">
        <w:rPr>
          <w:rFonts w:ascii="Arial" w:hAnsi="Arial" w:cs="Arial"/>
          <w:sz w:val="24"/>
          <w:szCs w:val="24"/>
        </w:rPr>
        <w:t>(</w:t>
      </w:r>
      <w:r w:rsidR="00CD6A63" w:rsidRPr="00F96AFD">
        <w:rPr>
          <w:rFonts w:ascii="Arial" w:hAnsi="Arial" w:cs="Arial"/>
          <w:sz w:val="24"/>
          <w:szCs w:val="24"/>
        </w:rPr>
        <w:t>p</w:t>
      </w:r>
      <w:r w:rsidR="00D85C09" w:rsidRPr="00F96AFD">
        <w:rPr>
          <w:rFonts w:ascii="Arial" w:hAnsi="Arial" w:cs="Arial"/>
          <w:sz w:val="24"/>
          <w:szCs w:val="24"/>
        </w:rPr>
        <w:t>rzypis</w:t>
      </w:r>
      <w:r w:rsidR="00CD6A63" w:rsidRPr="00F96AFD">
        <w:rPr>
          <w:rFonts w:ascii="Arial" w:hAnsi="Arial" w:cs="Arial"/>
          <w:sz w:val="24"/>
          <w:szCs w:val="24"/>
        </w:rPr>
        <w:t>:</w:t>
      </w:r>
      <w:r w:rsidR="00D85C09" w:rsidRPr="00F96AFD">
        <w:rPr>
          <w:rFonts w:ascii="Arial" w:hAnsi="Arial" w:cs="Arial"/>
          <w:sz w:val="24"/>
          <w:szCs w:val="24"/>
        </w:rPr>
        <w:t xml:space="preserve"> </w:t>
      </w:r>
      <w:hyperlink r:id="rId14" w:history="1">
        <w:r w:rsidR="00D85C09" w:rsidRPr="0026081C">
          <w:rPr>
            <w:rStyle w:val="Hipercze"/>
            <w:rFonts w:ascii="Arial" w:hAnsi="Arial" w:cs="Arial"/>
            <w:sz w:val="24"/>
            <w:szCs w:val="24"/>
          </w:rPr>
          <w:t>strona internetowa Szkoły Głównej Handlowej</w:t>
        </w:r>
      </w:hyperlink>
      <w:r w:rsidR="00D85C09" w:rsidRPr="00F96AFD">
        <w:rPr>
          <w:rFonts w:ascii="Arial" w:hAnsi="Arial" w:cs="Arial"/>
          <w:sz w:val="24"/>
          <w:szCs w:val="24"/>
        </w:rPr>
        <w:t xml:space="preserve"> (data dostępu 20.05.2025). </w:t>
      </w:r>
    </w:p>
    <w:p w14:paraId="3753ED43" w14:textId="0BD47D4A" w:rsidR="0030450C" w:rsidRPr="00F96AFD" w:rsidRDefault="00950797" w:rsidP="00B60BA8">
      <w:pPr>
        <w:spacing w:before="240" w:after="240" w:line="360" w:lineRule="auto"/>
        <w:rPr>
          <w:rFonts w:ascii="Arial" w:hAnsi="Arial" w:cs="Arial"/>
          <w:sz w:val="24"/>
        </w:rPr>
      </w:pPr>
      <w:r w:rsidRPr="00F96AFD">
        <w:rPr>
          <w:rFonts w:ascii="Arial" w:hAnsi="Arial" w:cs="Arial"/>
          <w:sz w:val="24"/>
        </w:rPr>
        <w:t xml:space="preserve">Innymi syntetycznymi wskaźnikami są </w:t>
      </w:r>
      <w:r w:rsidR="00D85C09" w:rsidRPr="00F96AFD">
        <w:rPr>
          <w:rFonts w:ascii="Arial" w:hAnsi="Arial" w:cs="Arial"/>
          <w:sz w:val="24"/>
          <w:szCs w:val="24"/>
        </w:rPr>
        <w:t>„</w:t>
      </w:r>
      <w:r w:rsidRPr="00F96AFD">
        <w:rPr>
          <w:rFonts w:ascii="Arial" w:hAnsi="Arial" w:cs="Arial"/>
          <w:sz w:val="24"/>
        </w:rPr>
        <w:t>Wskaźnik Równoległy Koniunktury (WRK) oraz Wskaźnik Wyprzedzający Koniunktury</w:t>
      </w:r>
      <w:r w:rsidR="00D85C09" w:rsidRPr="00F96AFD">
        <w:rPr>
          <w:rFonts w:ascii="Arial" w:hAnsi="Arial" w:cs="Arial"/>
          <w:sz w:val="24"/>
          <w:szCs w:val="24"/>
        </w:rPr>
        <w:t>”</w:t>
      </w:r>
      <w:r w:rsidRPr="00F96AFD">
        <w:rPr>
          <w:rFonts w:ascii="Arial" w:hAnsi="Arial" w:cs="Arial"/>
          <w:sz w:val="24"/>
        </w:rPr>
        <w:t xml:space="preserve"> (WWK)</w:t>
      </w:r>
      <w:r w:rsidR="0030450C" w:rsidRPr="00F96AFD">
        <w:rPr>
          <w:rFonts w:ascii="Arial" w:hAnsi="Arial" w:cs="Arial"/>
          <w:sz w:val="24"/>
        </w:rPr>
        <w:t xml:space="preserve"> obliczany przez Biuro Inwestycji i Cykli Ekonomicznych BIEC. WRK ma częstotliwość miesięczną i wskazuje na aktualny poziom aktywności gospodarczej. Jest silnie skorelowany z kwartalnymi danymi dotyczącymi PKB. WWK natomiast to prognoza wzrostów i spadków aktywności gospodarczej z wyprzedzeniem wobec PKB oraz danych dotyczących produkcji, sprzedaży detalicznej, płac czy dochodów ludności. Średni okres wyprzedzenia WWK wynosi od 3 do 12 miesięcy i jest zależne od fazy cyklu koniunkturalnego</w:t>
      </w:r>
      <w:r w:rsidR="00D85C09" w:rsidRPr="00F96AFD">
        <w:rPr>
          <w:rFonts w:ascii="Arial" w:hAnsi="Arial" w:cs="Arial"/>
          <w:sz w:val="24"/>
          <w:szCs w:val="24"/>
        </w:rPr>
        <w:t xml:space="preserve"> (Przypis</w:t>
      </w:r>
      <w:r w:rsidR="00CD6A63" w:rsidRPr="00F96AFD">
        <w:rPr>
          <w:rFonts w:ascii="Arial" w:hAnsi="Arial" w:cs="Arial"/>
          <w:sz w:val="24"/>
          <w:szCs w:val="24"/>
        </w:rPr>
        <w:t>:</w:t>
      </w:r>
      <w:r w:rsidR="00D85C09" w:rsidRPr="00F96AFD">
        <w:rPr>
          <w:rFonts w:ascii="Arial" w:hAnsi="Arial" w:cs="Arial"/>
          <w:sz w:val="24"/>
          <w:szCs w:val="24"/>
        </w:rPr>
        <w:t xml:space="preserve"> strona internetowa </w:t>
      </w:r>
      <w:hyperlink r:id="rId15" w:history="1">
        <w:r w:rsidR="00D85C09" w:rsidRPr="00487AEB">
          <w:rPr>
            <w:rStyle w:val="Hipercze"/>
            <w:rFonts w:ascii="Arial" w:hAnsi="Arial" w:cs="Arial"/>
            <w:sz w:val="24"/>
            <w:szCs w:val="24"/>
          </w:rPr>
          <w:t>https://biec.org/produkty/</w:t>
        </w:r>
      </w:hyperlink>
      <w:r w:rsidR="00D85C09" w:rsidRPr="00F96AFD">
        <w:rPr>
          <w:rFonts w:ascii="Arial" w:hAnsi="Arial" w:cs="Arial"/>
          <w:sz w:val="24"/>
          <w:szCs w:val="24"/>
        </w:rPr>
        <w:t xml:space="preserve"> (dat</w:t>
      </w:r>
      <w:r w:rsidR="00CD6A63" w:rsidRPr="00F96AFD">
        <w:rPr>
          <w:rFonts w:ascii="Arial" w:hAnsi="Arial" w:cs="Arial"/>
          <w:sz w:val="24"/>
          <w:szCs w:val="24"/>
        </w:rPr>
        <w:t>a</w:t>
      </w:r>
      <w:r w:rsidR="00D85C09" w:rsidRPr="00F96AFD">
        <w:rPr>
          <w:rFonts w:ascii="Arial" w:hAnsi="Arial" w:cs="Arial"/>
          <w:sz w:val="24"/>
          <w:szCs w:val="24"/>
        </w:rPr>
        <w:t xml:space="preserve"> dostępu 20.05.2025).</w:t>
      </w:r>
    </w:p>
    <w:p w14:paraId="47560348" w14:textId="62E90191" w:rsidR="00950797" w:rsidRPr="00F96AFD" w:rsidRDefault="00C37EE8" w:rsidP="00DD2DE5">
      <w:pPr>
        <w:spacing w:before="240" w:after="240" w:line="360" w:lineRule="auto"/>
        <w:rPr>
          <w:rFonts w:ascii="Arial" w:hAnsi="Arial" w:cs="Arial"/>
          <w:sz w:val="24"/>
        </w:rPr>
      </w:pPr>
      <w:r w:rsidRPr="00F96AFD">
        <w:rPr>
          <w:rFonts w:ascii="Arial" w:hAnsi="Arial" w:cs="Arial"/>
          <w:sz w:val="24"/>
        </w:rPr>
        <w:t>Popularnym wskaźnikiem jest również PENGAB, który służy do</w:t>
      </w:r>
      <w:r w:rsidR="00024439" w:rsidRPr="00F96AFD">
        <w:rPr>
          <w:rFonts w:ascii="Arial" w:hAnsi="Arial" w:cs="Arial"/>
          <w:sz w:val="24"/>
        </w:rPr>
        <w:t xml:space="preserve"> oceny koniunktury w</w:t>
      </w:r>
      <w:r w:rsidR="00BB7B0C" w:rsidRPr="00F96AFD">
        <w:rPr>
          <w:rFonts w:ascii="Arial" w:hAnsi="Arial" w:cs="Arial"/>
          <w:sz w:val="24"/>
        </w:rPr>
        <w:t> </w:t>
      </w:r>
      <w:r w:rsidR="00024439" w:rsidRPr="00F96AFD">
        <w:rPr>
          <w:rFonts w:ascii="Arial" w:hAnsi="Arial" w:cs="Arial"/>
          <w:sz w:val="24"/>
        </w:rPr>
        <w:t>bankowości</w:t>
      </w:r>
      <w:r w:rsidRPr="00F96AFD">
        <w:rPr>
          <w:rFonts w:ascii="Arial" w:hAnsi="Arial" w:cs="Arial"/>
          <w:sz w:val="24"/>
        </w:rPr>
        <w:t>. J</w:t>
      </w:r>
      <w:r w:rsidR="00024439" w:rsidRPr="00F96AFD">
        <w:rPr>
          <w:rFonts w:ascii="Arial" w:hAnsi="Arial" w:cs="Arial"/>
          <w:sz w:val="24"/>
        </w:rPr>
        <w:t xml:space="preserve">est </w:t>
      </w:r>
      <w:r w:rsidRPr="00F96AFD">
        <w:rPr>
          <w:rFonts w:ascii="Arial" w:hAnsi="Arial" w:cs="Arial"/>
          <w:sz w:val="24"/>
        </w:rPr>
        <w:t xml:space="preserve">to </w:t>
      </w:r>
      <w:r w:rsidR="00024439" w:rsidRPr="00F96AFD">
        <w:rPr>
          <w:rFonts w:ascii="Arial" w:hAnsi="Arial" w:cs="Arial"/>
          <w:sz w:val="24"/>
        </w:rPr>
        <w:t xml:space="preserve">syntetyczny wskaźnik </w:t>
      </w:r>
      <w:r w:rsidR="00ED1D01" w:rsidRPr="00F96AFD">
        <w:rPr>
          <w:rFonts w:ascii="Arial" w:hAnsi="Arial" w:cs="Arial"/>
          <w:sz w:val="24"/>
        </w:rPr>
        <w:t>sporządzany na zlecenie Związku Banków Polskich</w:t>
      </w:r>
      <w:r w:rsidR="00024439" w:rsidRPr="00F96AFD">
        <w:rPr>
          <w:rFonts w:ascii="Arial" w:hAnsi="Arial" w:cs="Arial"/>
          <w:sz w:val="24"/>
        </w:rPr>
        <w:t xml:space="preserve">. Obliczany jest jako iloraz sumy różnic odpowiedzi na pytania </w:t>
      </w:r>
      <w:r w:rsidR="007A737B" w:rsidRPr="00F96AFD">
        <w:rPr>
          <w:rFonts w:ascii="Arial" w:hAnsi="Arial" w:cs="Arial"/>
          <w:sz w:val="24"/>
        </w:rPr>
        <w:t>odnośnie do</w:t>
      </w:r>
      <w:r w:rsidR="00024439" w:rsidRPr="00F96AFD">
        <w:rPr>
          <w:rFonts w:ascii="Arial" w:hAnsi="Arial" w:cs="Arial"/>
          <w:sz w:val="24"/>
        </w:rPr>
        <w:t xml:space="preserve"> działalności kredytowej i depozytowej oraz ogólnej sytuacji ekonomicznej placówek</w:t>
      </w:r>
      <w:r w:rsidRPr="00F96AFD">
        <w:rPr>
          <w:rFonts w:ascii="Arial" w:hAnsi="Arial" w:cs="Arial"/>
          <w:sz w:val="24"/>
        </w:rPr>
        <w:t xml:space="preserve"> bankowych</w:t>
      </w:r>
      <w:r w:rsidR="00024439" w:rsidRPr="00F96AFD">
        <w:rPr>
          <w:rFonts w:ascii="Arial" w:hAnsi="Arial" w:cs="Arial"/>
          <w:sz w:val="24"/>
        </w:rPr>
        <w:t>.</w:t>
      </w:r>
    </w:p>
    <w:p w14:paraId="3DF6653D" w14:textId="2782BBF4" w:rsidR="00F40F43" w:rsidRPr="00F96AFD" w:rsidRDefault="00F40F43" w:rsidP="001602B4">
      <w:pPr>
        <w:pStyle w:val="Nagwek2"/>
      </w:pPr>
      <w:bookmarkStart w:id="32" w:name="_Toc201563474"/>
      <w:bookmarkStart w:id="33" w:name="_Toc204341444"/>
      <w:bookmarkStart w:id="34" w:name="_Toc204343524"/>
      <w:r w:rsidRPr="00F96AFD">
        <w:lastRenderedPageBreak/>
        <w:t>Metody badań koniunktury</w:t>
      </w:r>
      <w:bookmarkEnd w:id="32"/>
      <w:bookmarkEnd w:id="33"/>
      <w:bookmarkEnd w:id="34"/>
    </w:p>
    <w:p w14:paraId="42EBE5B9" w14:textId="7789CE20" w:rsidR="00DE337B" w:rsidRPr="00F96AFD" w:rsidRDefault="00DE337B" w:rsidP="001602B4">
      <w:pPr>
        <w:pStyle w:val="Nagwek3"/>
      </w:pPr>
      <w:bookmarkStart w:id="35" w:name="_Toc201563475"/>
      <w:bookmarkStart w:id="36" w:name="_Toc204341445"/>
      <w:bookmarkStart w:id="37" w:name="_Toc204343525"/>
      <w:r w:rsidRPr="00F96AFD">
        <w:t>Dobór zmiennych do badania koniunktury gospodarczej w ujęciu regionalnym</w:t>
      </w:r>
      <w:bookmarkEnd w:id="35"/>
      <w:bookmarkEnd w:id="36"/>
      <w:bookmarkEnd w:id="37"/>
    </w:p>
    <w:p w14:paraId="6C9CBB41" w14:textId="0BC3882A" w:rsidR="00C6156C" w:rsidRPr="00F96AFD" w:rsidRDefault="00C6156C" w:rsidP="00DD2DE5">
      <w:pPr>
        <w:spacing w:before="240" w:after="240" w:line="360" w:lineRule="auto"/>
        <w:rPr>
          <w:rFonts w:ascii="Arial" w:hAnsi="Arial" w:cs="Arial"/>
          <w:sz w:val="24"/>
        </w:rPr>
      </w:pPr>
      <w:r w:rsidRPr="00F96AFD">
        <w:rPr>
          <w:rFonts w:ascii="Arial" w:hAnsi="Arial" w:cs="Arial"/>
          <w:sz w:val="24"/>
        </w:rPr>
        <w:t>Proces pomiaru wahań koniunkturalnych jest działaniem wieloetapowym, wymagającym wykorzystania określonych narzędzi ekonometrycznych. Jednak warunkiem wstępnym, związanym z empiryczną analizą wahań koniunkturalnych jest optymalny dobór wskaźników, będących podstawą oceny morfologii cykli gospodarczych. W tym kontekście w</w:t>
      </w:r>
      <w:r w:rsidR="00BB7B0C" w:rsidRPr="00F96AFD">
        <w:rPr>
          <w:rFonts w:ascii="Arial" w:hAnsi="Arial" w:cs="Arial"/>
          <w:sz w:val="24"/>
        </w:rPr>
        <w:t> </w:t>
      </w:r>
      <w:r w:rsidRPr="00F96AFD">
        <w:rPr>
          <w:rFonts w:ascii="Arial" w:hAnsi="Arial" w:cs="Arial"/>
          <w:sz w:val="24"/>
        </w:rPr>
        <w:t>literaturze wymienia się dwa główne kryteria, jakim powinny podlegać zmienne ekonomiczne, tzn. istotność ekonomiczna zmiennych oraz cechy formalno-statystyczne szeregów czasowych.</w:t>
      </w:r>
    </w:p>
    <w:p w14:paraId="53C89810" w14:textId="77777777" w:rsidR="00C6156C" w:rsidRPr="00F96AFD" w:rsidRDefault="00C6156C" w:rsidP="00DD2DE5">
      <w:pPr>
        <w:spacing w:before="240" w:after="240" w:line="360" w:lineRule="auto"/>
        <w:rPr>
          <w:rFonts w:ascii="Arial" w:hAnsi="Arial" w:cs="Arial"/>
          <w:sz w:val="24"/>
        </w:rPr>
      </w:pPr>
      <w:r w:rsidRPr="00F96AFD">
        <w:rPr>
          <w:rFonts w:ascii="Arial" w:hAnsi="Arial" w:cs="Arial"/>
          <w:sz w:val="24"/>
        </w:rPr>
        <w:t xml:space="preserve">Biorąc powyższe warunki i ograniczenia pod uwagę, do analizy empirycznej wykorzystane będą dane dotyczące: produkcji przemysłowej, budowlano-montażowej, sprzedaży detalicznej oraz rynku pracy, które są w literaturze traktowane jako zmienne kluczowe dla analizy zjawiska wahań koniunkturalnych. Ponadto analizowane szeregi empiryczne muszą spełniać drugi postulat badań, w szczególności: </w:t>
      </w:r>
    </w:p>
    <w:p w14:paraId="517E6EF6" w14:textId="77777777" w:rsidR="00C6156C" w:rsidRPr="00F96AFD" w:rsidRDefault="00C6156C" w:rsidP="00DD2DE5">
      <w:pPr>
        <w:numPr>
          <w:ilvl w:val="0"/>
          <w:numId w:val="28"/>
        </w:numPr>
        <w:spacing w:before="240" w:after="240" w:line="360" w:lineRule="auto"/>
        <w:rPr>
          <w:rFonts w:ascii="Arial" w:hAnsi="Arial" w:cs="Arial"/>
          <w:sz w:val="24"/>
        </w:rPr>
      </w:pPr>
      <w:r w:rsidRPr="00F96AFD">
        <w:rPr>
          <w:rFonts w:ascii="Arial" w:hAnsi="Arial" w:cs="Arial"/>
          <w:sz w:val="24"/>
        </w:rPr>
        <w:t>częstotliwość publikacji – analiza morfologii cykli koniunkturalnych wymaga dysponowania danymi w miesięcznych lub kwartalnych interwałach;</w:t>
      </w:r>
    </w:p>
    <w:p w14:paraId="7A73A257" w14:textId="77777777" w:rsidR="00C6156C" w:rsidRPr="00F96AFD" w:rsidRDefault="00C6156C" w:rsidP="00DD2DE5">
      <w:pPr>
        <w:numPr>
          <w:ilvl w:val="0"/>
          <w:numId w:val="28"/>
        </w:numPr>
        <w:spacing w:before="240" w:after="240" w:line="360" w:lineRule="auto"/>
        <w:rPr>
          <w:rFonts w:ascii="Arial" w:hAnsi="Arial" w:cs="Arial"/>
          <w:sz w:val="24"/>
        </w:rPr>
      </w:pPr>
      <w:r w:rsidRPr="00F96AFD">
        <w:rPr>
          <w:rFonts w:ascii="Arial" w:hAnsi="Arial" w:cs="Arial"/>
          <w:sz w:val="24"/>
        </w:rPr>
        <w:t>wrażliwość na zmiany koniunkturalne oraz reprezentatywność dla analizowanego obszaru gospodarki (dane sektorowe bądź syntetyczne);</w:t>
      </w:r>
    </w:p>
    <w:p w14:paraId="4127CEAE" w14:textId="77777777" w:rsidR="00C6156C" w:rsidRPr="00F96AFD" w:rsidRDefault="00C6156C" w:rsidP="00DD2DE5">
      <w:pPr>
        <w:numPr>
          <w:ilvl w:val="0"/>
          <w:numId w:val="28"/>
        </w:numPr>
        <w:spacing w:before="240" w:after="240" w:line="360" w:lineRule="auto"/>
        <w:rPr>
          <w:rFonts w:ascii="Arial" w:hAnsi="Arial" w:cs="Arial"/>
          <w:sz w:val="24"/>
        </w:rPr>
      </w:pPr>
      <w:r w:rsidRPr="00F96AFD">
        <w:rPr>
          <w:rFonts w:ascii="Arial" w:hAnsi="Arial" w:cs="Arial"/>
          <w:sz w:val="24"/>
        </w:rPr>
        <w:t>porównywalność danych w czasie – dotyczy jednakowych reguł agregacji zmiennych syntetycznych oraz jednolitości metod konstrukcji indeksów.</w:t>
      </w:r>
    </w:p>
    <w:p w14:paraId="7A39781A" w14:textId="37630EFB" w:rsidR="00C6156C" w:rsidRPr="00F96AFD" w:rsidRDefault="00B1528B" w:rsidP="001602B4">
      <w:pPr>
        <w:pStyle w:val="Nagwek3"/>
      </w:pPr>
      <w:bookmarkStart w:id="38" w:name="_Toc201563476"/>
      <w:bookmarkStart w:id="39" w:name="_Toc204341446"/>
      <w:bookmarkStart w:id="40" w:name="_Toc204343526"/>
      <w:r w:rsidRPr="00F96AFD">
        <w:t>Wykorzystana m</w:t>
      </w:r>
      <w:r w:rsidR="00C6156C" w:rsidRPr="00F96AFD">
        <w:t>etod</w:t>
      </w:r>
      <w:r w:rsidRPr="00F96AFD">
        <w:t>a</w:t>
      </w:r>
      <w:r w:rsidR="00C6156C" w:rsidRPr="00F96AFD">
        <w:t xml:space="preserve"> pomiaru koniunktury gospodarczej</w:t>
      </w:r>
      <w:bookmarkEnd w:id="38"/>
      <w:bookmarkEnd w:id="39"/>
      <w:bookmarkEnd w:id="40"/>
    </w:p>
    <w:p w14:paraId="09C1775B" w14:textId="29ED2063" w:rsidR="00C6156C" w:rsidRPr="00F96AFD" w:rsidRDefault="00C6156C" w:rsidP="00DD2DE5">
      <w:pPr>
        <w:spacing w:before="240" w:after="240" w:line="360" w:lineRule="auto"/>
        <w:rPr>
          <w:rFonts w:ascii="Arial" w:hAnsi="Arial" w:cs="Arial"/>
          <w:sz w:val="24"/>
        </w:rPr>
      </w:pPr>
      <w:r w:rsidRPr="00F96AFD">
        <w:rPr>
          <w:rFonts w:ascii="Arial" w:hAnsi="Arial" w:cs="Arial"/>
          <w:sz w:val="24"/>
        </w:rPr>
        <w:t xml:space="preserve">Do celów analizy w niniejszym opracowaniu przyjęto – jako podstawę badań – cykle wzrostu. Metoda ta pozwala na identyfikację cykli koniunktury nawet wtedy, gdy ma miejsce długi okres nieprzerwanego wzrostu. Wówczas analiza wartości absolutnych nie przynosi klarownych rezultatów. Wynika to ze stosunkowo krótkich szeregów czasowych o jednolitych pod względem metodologicznym danych statystycznych. </w:t>
      </w:r>
      <w:r w:rsidRPr="00F96AFD">
        <w:rPr>
          <w:rFonts w:ascii="Arial" w:hAnsi="Arial" w:cs="Arial"/>
          <w:sz w:val="24"/>
        </w:rPr>
        <w:lastRenderedPageBreak/>
        <w:t>Krótkie szeregi czasowe pozwalają wyodrębnić cykle wzrostowe, podczas gdy dla obserwacji cykli klasycznych niezbędne są co najmniej kilkunastoletnie szeregi czasowe.</w:t>
      </w:r>
    </w:p>
    <w:p w14:paraId="5E0CA5EA" w14:textId="3AC91937" w:rsidR="00C6156C" w:rsidRPr="00F96AFD" w:rsidRDefault="00C6156C" w:rsidP="00DD2DE5">
      <w:pPr>
        <w:spacing w:before="240" w:after="240" w:line="360" w:lineRule="auto"/>
        <w:rPr>
          <w:rFonts w:ascii="Arial" w:hAnsi="Arial" w:cs="Arial"/>
          <w:sz w:val="24"/>
        </w:rPr>
      </w:pPr>
      <w:r w:rsidRPr="00F96AFD">
        <w:rPr>
          <w:rFonts w:ascii="Arial" w:hAnsi="Arial" w:cs="Arial"/>
          <w:sz w:val="24"/>
        </w:rPr>
        <w:t xml:space="preserve">Do realizacji celu pracy wykorzystano metodę TRAMO-SEATS pozwalającą na wyeliminowanie z danych surowych efektów sezonowości, jak również wpływu czynników nieregularnych. Do estymacji wahań cyklicznych wykorzystano metodę filtra asymetrycznego </w:t>
      </w:r>
      <w:proofErr w:type="spellStart"/>
      <w:r w:rsidRPr="00F96AFD">
        <w:rPr>
          <w:rFonts w:ascii="Arial" w:hAnsi="Arial" w:cs="Arial"/>
          <w:sz w:val="24"/>
        </w:rPr>
        <w:t>Christiano</w:t>
      </w:r>
      <w:proofErr w:type="spellEnd"/>
      <w:r w:rsidRPr="00F96AFD">
        <w:rPr>
          <w:rFonts w:ascii="Arial" w:hAnsi="Arial" w:cs="Arial"/>
          <w:sz w:val="24"/>
        </w:rPr>
        <w:t xml:space="preserve">-Fitzgeralda, natomiast procedura oznaczenia punktów zwrotnych została oparta na metodzie </w:t>
      </w:r>
      <w:proofErr w:type="spellStart"/>
      <w:r w:rsidRPr="00F96AFD">
        <w:rPr>
          <w:rFonts w:ascii="Arial" w:hAnsi="Arial" w:cs="Arial"/>
          <w:sz w:val="24"/>
        </w:rPr>
        <w:t>Bry-Boschan</w:t>
      </w:r>
      <w:proofErr w:type="spellEnd"/>
      <w:r w:rsidRPr="00F96AFD">
        <w:rPr>
          <w:rFonts w:ascii="Arial" w:hAnsi="Arial" w:cs="Arial"/>
          <w:sz w:val="24"/>
        </w:rPr>
        <w:t>.</w:t>
      </w:r>
    </w:p>
    <w:p w14:paraId="2645E344" w14:textId="090033C9" w:rsidR="00C6156C" w:rsidRPr="00F96AFD" w:rsidRDefault="00C6156C" w:rsidP="00DD2DE5">
      <w:pPr>
        <w:spacing w:before="240" w:after="240" w:line="360" w:lineRule="auto"/>
        <w:rPr>
          <w:rFonts w:ascii="Arial" w:hAnsi="Arial" w:cs="Arial"/>
          <w:sz w:val="24"/>
        </w:rPr>
      </w:pPr>
      <w:r w:rsidRPr="00F96AFD">
        <w:rPr>
          <w:rFonts w:ascii="Arial" w:hAnsi="Arial" w:cs="Arial"/>
          <w:sz w:val="24"/>
        </w:rPr>
        <w:t>Jedną z najpopularniejszych obecnie metod wygładzania szeregów czasowych, jest metoda TRAMO/SEATS. Procedura oczyszczania danych ze składnika sezonowego oraz nieregularnego przebiega w tej metodzie dwuetapowo. Pierwszy jest określany jako etap eliminacji wstępnej, w drugim dokonuje się właściwa dekompozycja i eliminowanie wpływów sezonowych. Podejście to polega na optymalnym filtrowaniu, bazującym na metodologii ARIMA.</w:t>
      </w:r>
    </w:p>
    <w:p w14:paraId="622C78B3" w14:textId="79A06557" w:rsidR="00C6156C" w:rsidRPr="00F96AFD" w:rsidRDefault="00C6156C" w:rsidP="00B60BA8">
      <w:pPr>
        <w:spacing w:before="240" w:after="240" w:line="360" w:lineRule="auto"/>
        <w:rPr>
          <w:rFonts w:ascii="Arial" w:hAnsi="Arial" w:cs="Arial"/>
          <w:sz w:val="24"/>
        </w:rPr>
      </w:pPr>
      <w:r w:rsidRPr="00F96AFD">
        <w:rPr>
          <w:rFonts w:ascii="Arial" w:hAnsi="Arial" w:cs="Arial"/>
          <w:sz w:val="24"/>
        </w:rPr>
        <w:t>W pierwszym etapie w ramach procedury TRAMO (</w:t>
      </w:r>
      <w:r w:rsidRPr="00F96AFD">
        <w:rPr>
          <w:rFonts w:ascii="Arial" w:hAnsi="Arial" w:cs="Arial"/>
          <w:sz w:val="24"/>
          <w:lang w:val="en-GB"/>
        </w:rPr>
        <w:t>Time Series Regression with ARIMA Noise, Missing Values, and Outliers</w:t>
      </w:r>
      <w:r w:rsidRPr="00F96AFD">
        <w:rPr>
          <w:rFonts w:ascii="Arial" w:hAnsi="Arial" w:cs="Arial"/>
          <w:sz w:val="24"/>
        </w:rPr>
        <w:t>) przeprowadza się estymację i predykcję modelu. Umożliwia ona również wykonanie interpolacji ewentualnych braków danych, identyfikacji i</w:t>
      </w:r>
      <w:r w:rsidR="00BB7B0C" w:rsidRPr="00F96AFD">
        <w:rPr>
          <w:rFonts w:ascii="Arial" w:hAnsi="Arial" w:cs="Arial"/>
          <w:sz w:val="24"/>
        </w:rPr>
        <w:t> </w:t>
      </w:r>
      <w:r w:rsidRPr="00F96AFD">
        <w:rPr>
          <w:rFonts w:ascii="Arial" w:hAnsi="Arial" w:cs="Arial"/>
          <w:sz w:val="24"/>
        </w:rPr>
        <w:t xml:space="preserve">korekty obserwacji nietypowych, a także estymacji efektów dni roboczych i świąt ruchomych. W drugim kroku w ramach procedury </w:t>
      </w:r>
      <w:r w:rsidRPr="00F96AFD">
        <w:rPr>
          <w:rFonts w:ascii="Arial" w:hAnsi="Arial" w:cs="Arial"/>
          <w:sz w:val="24"/>
          <w:lang w:val="en-GB"/>
        </w:rPr>
        <w:t>SEATS (Signal Extraction in ARIMA Time Series</w:t>
      </w:r>
      <w:r w:rsidRPr="00F96AFD">
        <w:rPr>
          <w:rFonts w:ascii="Arial" w:hAnsi="Arial" w:cs="Arial"/>
          <w:sz w:val="24"/>
        </w:rPr>
        <w:t>) dokonywana jest estymacja każdego z nieobserwowalnych składników zgodnie z podejściem opartym na modelu ARIMA</w:t>
      </w:r>
      <w:r w:rsidR="002A6584" w:rsidRPr="00F96AFD">
        <w:rPr>
          <w:rFonts w:ascii="Arial" w:hAnsi="Arial" w:cs="Arial"/>
          <w:sz w:val="24"/>
        </w:rPr>
        <w:t xml:space="preserve"> (przypis: </w:t>
      </w:r>
      <w:r w:rsidR="00B33A4A" w:rsidRPr="00F96AFD">
        <w:rPr>
          <w:rFonts w:ascii="Arial" w:hAnsi="Arial" w:cs="Arial"/>
          <w:sz w:val="24"/>
          <w:szCs w:val="24"/>
        </w:rPr>
        <w:t xml:space="preserve">Procedurę wyrównywania </w:t>
      </w:r>
      <w:r w:rsidR="00B33A4A" w:rsidRPr="00F96AFD">
        <w:rPr>
          <w:rFonts w:ascii="Arial" w:hAnsi="Arial" w:cs="Arial"/>
          <w:sz w:val="24"/>
          <w:szCs w:val="24"/>
          <w:lang w:val="en-GB"/>
        </w:rPr>
        <w:t>TRAMO/SEATS</w:t>
      </w:r>
      <w:r w:rsidR="00B33A4A" w:rsidRPr="00F96AFD">
        <w:rPr>
          <w:rFonts w:ascii="Arial" w:hAnsi="Arial" w:cs="Arial"/>
          <w:sz w:val="24"/>
          <w:szCs w:val="24"/>
        </w:rPr>
        <w:t xml:space="preserve"> wykonano za pomocą pakietu </w:t>
      </w:r>
      <w:proofErr w:type="spellStart"/>
      <w:r w:rsidR="00B33A4A" w:rsidRPr="00F96AFD">
        <w:rPr>
          <w:rFonts w:ascii="Arial" w:hAnsi="Arial" w:cs="Arial"/>
          <w:sz w:val="24"/>
          <w:szCs w:val="24"/>
          <w:lang w:val="en-GB"/>
        </w:rPr>
        <w:t>Eviews</w:t>
      </w:r>
      <w:proofErr w:type="spellEnd"/>
      <w:r w:rsidR="00B33A4A" w:rsidRPr="00F96AFD">
        <w:rPr>
          <w:rFonts w:ascii="Arial" w:hAnsi="Arial" w:cs="Arial"/>
          <w:sz w:val="24"/>
          <w:szCs w:val="24"/>
        </w:rPr>
        <w:t xml:space="preserve"> 12</w:t>
      </w:r>
      <w:r w:rsidR="002A6584" w:rsidRPr="00F96AFD">
        <w:rPr>
          <w:rFonts w:ascii="Arial" w:hAnsi="Arial" w:cs="Arial"/>
          <w:sz w:val="24"/>
          <w:szCs w:val="24"/>
        </w:rPr>
        <w:t>)</w:t>
      </w:r>
      <w:r w:rsidR="00B33A4A" w:rsidRPr="00F96AFD">
        <w:rPr>
          <w:rFonts w:ascii="Arial" w:hAnsi="Arial" w:cs="Arial"/>
          <w:sz w:val="24"/>
        </w:rPr>
        <w:t>.</w:t>
      </w:r>
    </w:p>
    <w:p w14:paraId="5F1F526D" w14:textId="5C578F7B" w:rsidR="00C6156C" w:rsidRPr="00F96AFD" w:rsidRDefault="00C6156C" w:rsidP="00DD2DE5">
      <w:pPr>
        <w:spacing w:before="240" w:after="240" w:line="360" w:lineRule="auto"/>
        <w:rPr>
          <w:rFonts w:ascii="Arial" w:hAnsi="Arial" w:cs="Arial"/>
          <w:sz w:val="24"/>
        </w:rPr>
      </w:pPr>
      <w:r w:rsidRPr="00F96AFD">
        <w:rPr>
          <w:rFonts w:ascii="Arial" w:hAnsi="Arial" w:cs="Arial"/>
          <w:sz w:val="24"/>
        </w:rPr>
        <w:t>Następnie, przy użyciu metody największej wiarygodności, następuje wykrycie obserwacji nietypowych, a także estymacja zmiennych niezależnych, odpowiedzialnych m.in. za efekt liczby dni roboczych i odzwierciedlających tzw. „efekt świąt”. Efekty kalendarzowe i</w:t>
      </w:r>
      <w:r w:rsidR="00BB7B0C" w:rsidRPr="00F96AFD">
        <w:rPr>
          <w:rFonts w:ascii="Arial" w:hAnsi="Arial" w:cs="Arial"/>
          <w:sz w:val="24"/>
        </w:rPr>
        <w:t> </w:t>
      </w:r>
      <w:r w:rsidRPr="00F96AFD">
        <w:rPr>
          <w:rFonts w:ascii="Arial" w:hAnsi="Arial" w:cs="Arial"/>
          <w:sz w:val="24"/>
        </w:rPr>
        <w:t>obserwacje nietypowe zidentyfikowane na tym etapie są usuwane z szeregu. Skorygowany w</w:t>
      </w:r>
      <w:r w:rsidR="00BB7B0C" w:rsidRPr="00F96AFD">
        <w:rPr>
          <w:rFonts w:ascii="Arial" w:hAnsi="Arial" w:cs="Arial"/>
          <w:sz w:val="24"/>
        </w:rPr>
        <w:t> </w:t>
      </w:r>
      <w:r w:rsidRPr="00F96AFD">
        <w:rPr>
          <w:rFonts w:ascii="Arial" w:hAnsi="Arial" w:cs="Arial"/>
          <w:sz w:val="24"/>
        </w:rPr>
        <w:t xml:space="preserve">ten sposób szereg czasowy zostaje poddany procedurze </w:t>
      </w:r>
      <w:r w:rsidRPr="00F96AFD">
        <w:rPr>
          <w:rFonts w:ascii="Arial" w:hAnsi="Arial" w:cs="Arial"/>
          <w:sz w:val="24"/>
          <w:lang w:val="en-GB"/>
        </w:rPr>
        <w:t>SEATS</w:t>
      </w:r>
      <w:r w:rsidRPr="00F96AFD">
        <w:rPr>
          <w:rFonts w:ascii="Arial" w:hAnsi="Arial" w:cs="Arial"/>
          <w:sz w:val="24"/>
        </w:rPr>
        <w:t xml:space="preserve">, podczas której dokonuje się dekompozycji szeregu. Narzędziem służącym ocenie precyzji </w:t>
      </w:r>
      <w:proofErr w:type="spellStart"/>
      <w:r w:rsidRPr="00F96AFD">
        <w:rPr>
          <w:rFonts w:ascii="Arial" w:hAnsi="Arial" w:cs="Arial"/>
          <w:sz w:val="24"/>
        </w:rPr>
        <w:t>odsezonowania</w:t>
      </w:r>
      <w:proofErr w:type="spellEnd"/>
      <w:r w:rsidRPr="00F96AFD">
        <w:rPr>
          <w:rFonts w:ascii="Arial" w:hAnsi="Arial" w:cs="Arial"/>
          <w:sz w:val="24"/>
        </w:rPr>
        <w:t xml:space="preserve"> danych jest analiza spektralna. Polega ona na określeniu funkcji gęstości spektralnej szeregu, czyli rozkładu jego wariancji w </w:t>
      </w:r>
      <w:r w:rsidRPr="00F96AFD">
        <w:rPr>
          <w:rFonts w:ascii="Arial" w:hAnsi="Arial" w:cs="Arial"/>
          <w:sz w:val="24"/>
        </w:rPr>
        <w:lastRenderedPageBreak/>
        <w:t>dziedzinie częstości. Umożliwia to identyfikację wartości przyjmowanych przez częstotliwości sezonowe i stwierdzenie, czy różnią się one istotnie od wartości sąsiednich. Analizie poddawane są również częstotliwości odpowiadające efektowi dni roboczych. W</w:t>
      </w:r>
      <w:r w:rsidR="00BB7B0C" w:rsidRPr="00F96AFD">
        <w:rPr>
          <w:rFonts w:ascii="Arial" w:hAnsi="Arial" w:cs="Arial"/>
          <w:sz w:val="24"/>
        </w:rPr>
        <w:t> </w:t>
      </w:r>
      <w:r w:rsidRPr="00F96AFD">
        <w:rPr>
          <w:rFonts w:ascii="Arial" w:hAnsi="Arial" w:cs="Arial"/>
          <w:sz w:val="24"/>
        </w:rPr>
        <w:t>szeregu podlegającym wahaniom sezonowym wartości spektrum dla częstotliwości sezonowych mają wyraźne, dodatnie odchylenia od średniej. Odpowiednio wyrównany szereg nie powinien mieć tego typu wahań. Aby otrzymać funkcję gęstości spektralnej (widmo) szeregu, jest on przedstawiony za pomocą transformaty Fouriera jako suma sinusów i</w:t>
      </w:r>
      <w:r w:rsidR="00BB7B0C" w:rsidRPr="00F96AFD">
        <w:rPr>
          <w:rFonts w:ascii="Arial" w:hAnsi="Arial" w:cs="Arial"/>
          <w:sz w:val="24"/>
        </w:rPr>
        <w:t> </w:t>
      </w:r>
      <w:r w:rsidRPr="00F96AFD">
        <w:rPr>
          <w:rFonts w:ascii="Arial" w:hAnsi="Arial" w:cs="Arial"/>
          <w:sz w:val="24"/>
        </w:rPr>
        <w:t>cosinusów różnych częstotliwości.</w:t>
      </w:r>
    </w:p>
    <w:p w14:paraId="4FAA12E9" w14:textId="00855D77" w:rsidR="00C6156C" w:rsidRPr="00F96AFD" w:rsidRDefault="00C6156C" w:rsidP="00B60BA8">
      <w:pPr>
        <w:spacing w:before="240" w:after="240" w:line="360" w:lineRule="auto"/>
        <w:rPr>
          <w:rFonts w:ascii="Arial" w:hAnsi="Arial" w:cs="Arial"/>
          <w:sz w:val="24"/>
        </w:rPr>
      </w:pPr>
      <w:r w:rsidRPr="00F96AFD">
        <w:rPr>
          <w:rFonts w:ascii="Arial" w:hAnsi="Arial" w:cs="Arial"/>
          <w:sz w:val="24"/>
        </w:rPr>
        <w:t xml:space="preserve">Do estymacji czynnika cyklicznego z odsezonowanych uprzednio danych empirycznych, za pomocą metody </w:t>
      </w:r>
      <w:r w:rsidRPr="00F96AFD">
        <w:rPr>
          <w:rFonts w:ascii="Arial" w:hAnsi="Arial" w:cs="Arial"/>
          <w:sz w:val="24"/>
          <w:lang w:val="en-GB"/>
        </w:rPr>
        <w:t>TRAMO/SEATS</w:t>
      </w:r>
      <w:r w:rsidRPr="00F96AFD">
        <w:rPr>
          <w:rFonts w:ascii="Arial" w:hAnsi="Arial" w:cs="Arial"/>
          <w:sz w:val="24"/>
        </w:rPr>
        <w:t xml:space="preserve">, jako metodę wyodrębnienia cykli wzrostowych wybrano asymetryczny filtr </w:t>
      </w:r>
      <w:proofErr w:type="spellStart"/>
      <w:r w:rsidRPr="00F96AFD">
        <w:rPr>
          <w:rFonts w:ascii="Arial" w:hAnsi="Arial" w:cs="Arial"/>
          <w:sz w:val="24"/>
          <w:lang w:val="en-GB"/>
        </w:rPr>
        <w:t>Christiano-Fitzgeralda</w:t>
      </w:r>
      <w:proofErr w:type="spellEnd"/>
      <w:r w:rsidRPr="00F96AFD">
        <w:rPr>
          <w:rFonts w:ascii="Arial" w:hAnsi="Arial" w:cs="Arial"/>
          <w:sz w:val="24"/>
        </w:rPr>
        <w:t>, który umożliwia otrzymanie oszacowań cyklu na początku i końcu szeregu czasowego</w:t>
      </w:r>
      <w:r w:rsidR="00D85C09" w:rsidRPr="00F96AFD">
        <w:rPr>
          <w:rFonts w:ascii="Arial" w:hAnsi="Arial" w:cs="Arial"/>
          <w:sz w:val="24"/>
          <w:szCs w:val="24"/>
        </w:rPr>
        <w:t xml:space="preserve"> (</w:t>
      </w:r>
      <w:r w:rsidR="002A6584" w:rsidRPr="00F96AFD">
        <w:rPr>
          <w:rFonts w:ascii="Arial" w:hAnsi="Arial" w:cs="Arial"/>
          <w:sz w:val="24"/>
          <w:szCs w:val="24"/>
        </w:rPr>
        <w:t xml:space="preserve">przypis: </w:t>
      </w:r>
      <w:r w:rsidR="00D85C09" w:rsidRPr="00F96AFD">
        <w:rPr>
          <w:rFonts w:ascii="Arial" w:hAnsi="Arial" w:cs="Arial"/>
          <w:sz w:val="24"/>
          <w:szCs w:val="24"/>
        </w:rPr>
        <w:t xml:space="preserve">Procedurę estymacji czynnika cyklicznego za pomocą filtra </w:t>
      </w:r>
      <w:proofErr w:type="spellStart"/>
      <w:r w:rsidR="00D85C09" w:rsidRPr="00F96AFD">
        <w:rPr>
          <w:rFonts w:ascii="Arial" w:hAnsi="Arial" w:cs="Arial"/>
          <w:sz w:val="24"/>
          <w:szCs w:val="24"/>
          <w:lang w:val="en-GB"/>
        </w:rPr>
        <w:t>Christiano-Fitzgeralda</w:t>
      </w:r>
      <w:proofErr w:type="spellEnd"/>
      <w:r w:rsidR="00D85C09" w:rsidRPr="00F96AFD">
        <w:rPr>
          <w:rFonts w:ascii="Arial" w:hAnsi="Arial" w:cs="Arial"/>
          <w:sz w:val="24"/>
          <w:szCs w:val="24"/>
        </w:rPr>
        <w:t xml:space="preserve"> zrealizowano przy wykorzystaniu programu </w:t>
      </w:r>
      <w:proofErr w:type="spellStart"/>
      <w:r w:rsidR="00D85C09" w:rsidRPr="00F96AFD">
        <w:rPr>
          <w:rFonts w:ascii="Arial" w:hAnsi="Arial" w:cs="Arial"/>
          <w:sz w:val="24"/>
          <w:szCs w:val="24"/>
        </w:rPr>
        <w:t>Eviews</w:t>
      </w:r>
      <w:proofErr w:type="spellEnd"/>
      <w:r w:rsidR="00D85C09" w:rsidRPr="00F96AFD">
        <w:rPr>
          <w:rFonts w:ascii="Arial" w:hAnsi="Arial" w:cs="Arial"/>
          <w:sz w:val="24"/>
          <w:szCs w:val="24"/>
        </w:rPr>
        <w:t xml:space="preserve"> 12.)</w:t>
      </w:r>
      <w:r w:rsidRPr="00F96AFD">
        <w:rPr>
          <w:rFonts w:ascii="Arial" w:hAnsi="Arial" w:cs="Arial"/>
          <w:sz w:val="24"/>
        </w:rPr>
        <w:t xml:space="preserve"> Ponadto, jak wskazują wyniki badań, metoda ta w porównaniu do innych metod estymacji czynnika cyklicznego daje szacunki bardziej stabilne w czasie i mniej podatne na zmiany wraz z pojawieniem się kolejnych informacji.</w:t>
      </w:r>
    </w:p>
    <w:p w14:paraId="4AA46363" w14:textId="123F25A9" w:rsidR="00C6156C" w:rsidRPr="00F96AFD" w:rsidRDefault="00C6156C" w:rsidP="00DD2DE5">
      <w:pPr>
        <w:spacing w:before="240" w:after="240" w:line="360" w:lineRule="auto"/>
        <w:rPr>
          <w:rFonts w:ascii="Arial" w:hAnsi="Arial" w:cs="Arial"/>
          <w:sz w:val="24"/>
        </w:rPr>
      </w:pPr>
      <w:r w:rsidRPr="00F96AFD">
        <w:rPr>
          <w:rFonts w:ascii="Arial" w:hAnsi="Arial" w:cs="Arial"/>
          <w:sz w:val="24"/>
        </w:rPr>
        <w:t xml:space="preserve">Filtr </w:t>
      </w:r>
      <w:proofErr w:type="spellStart"/>
      <w:r w:rsidRPr="00F96AFD">
        <w:rPr>
          <w:rFonts w:ascii="Arial" w:hAnsi="Arial" w:cs="Arial"/>
          <w:sz w:val="24"/>
          <w:lang w:val="en-GB"/>
        </w:rPr>
        <w:t>Christiano-Fitzgeralda</w:t>
      </w:r>
      <w:proofErr w:type="spellEnd"/>
      <w:r w:rsidRPr="00F96AFD">
        <w:rPr>
          <w:rFonts w:ascii="Arial" w:hAnsi="Arial" w:cs="Arial"/>
          <w:sz w:val="24"/>
        </w:rPr>
        <w:t xml:space="preserve"> (CHF) jest filtrem pasmowo-przepustowym. Oznacza to, iż w procesie filtracji danych empirycznych eliminuje się zarówno wahania krótkookresowe, jak i wahania długookresowe (trend), czyli „przepuszcza” wahania z pewnego pasma, które jest arbitralnie określone przez badacza. Dla wahań cyklicznych przyjmuje się pasmo wahań w</w:t>
      </w:r>
      <w:r w:rsidR="00BB7B0C" w:rsidRPr="00F96AFD">
        <w:rPr>
          <w:rFonts w:ascii="Arial" w:hAnsi="Arial" w:cs="Arial"/>
          <w:sz w:val="24"/>
        </w:rPr>
        <w:t> </w:t>
      </w:r>
      <w:r w:rsidRPr="00F96AFD">
        <w:rPr>
          <w:rFonts w:ascii="Arial" w:hAnsi="Arial" w:cs="Arial"/>
          <w:sz w:val="24"/>
        </w:rPr>
        <w:t xml:space="preserve">przedziale od 1,5 roku do 10 lat. Zaletą filtra </w:t>
      </w:r>
      <w:proofErr w:type="spellStart"/>
      <w:r w:rsidRPr="00F96AFD">
        <w:rPr>
          <w:rFonts w:ascii="Arial" w:hAnsi="Arial" w:cs="Arial"/>
          <w:sz w:val="24"/>
          <w:lang w:val="en-GB"/>
        </w:rPr>
        <w:t>Christiano-Fitzgeralda</w:t>
      </w:r>
      <w:proofErr w:type="spellEnd"/>
      <w:r w:rsidRPr="00F96AFD">
        <w:rPr>
          <w:rFonts w:ascii="Arial" w:hAnsi="Arial" w:cs="Arial"/>
          <w:sz w:val="24"/>
        </w:rPr>
        <w:t xml:space="preserve"> jest możliwość dokonania aproksymacji dla końca i początku próby, w związku z czym umożliwia on wyodrębnienie składnika cyklicznego bez utraty obserwacji</w:t>
      </w:r>
      <w:r w:rsidR="00B7582F" w:rsidRPr="00F96AFD">
        <w:rPr>
          <w:rFonts w:ascii="Arial" w:hAnsi="Arial" w:cs="Arial"/>
          <w:sz w:val="24"/>
        </w:rPr>
        <w:t>.</w:t>
      </w:r>
    </w:p>
    <w:p w14:paraId="1F85B8A4" w14:textId="7F239B0F" w:rsidR="00C6156C" w:rsidRPr="00F96AFD" w:rsidRDefault="00C6156C" w:rsidP="00B60BA8">
      <w:pPr>
        <w:spacing w:before="240" w:after="240" w:line="360" w:lineRule="auto"/>
        <w:rPr>
          <w:rFonts w:ascii="Arial" w:hAnsi="Arial" w:cs="Arial"/>
          <w:sz w:val="24"/>
        </w:rPr>
      </w:pPr>
      <w:r w:rsidRPr="00F96AFD">
        <w:rPr>
          <w:rFonts w:ascii="Arial" w:hAnsi="Arial" w:cs="Arial"/>
          <w:sz w:val="24"/>
        </w:rPr>
        <w:t>Kolejnym etapem badań koniunkturalnych jest</w:t>
      </w:r>
      <w:r w:rsidRPr="00F96AFD">
        <w:rPr>
          <w:rFonts w:ascii="Arial" w:hAnsi="Arial" w:cs="Arial"/>
          <w:b/>
          <w:sz w:val="24"/>
        </w:rPr>
        <w:t xml:space="preserve"> </w:t>
      </w:r>
      <w:r w:rsidRPr="00F96AFD">
        <w:rPr>
          <w:rFonts w:ascii="Arial" w:hAnsi="Arial" w:cs="Arial"/>
          <w:sz w:val="24"/>
        </w:rPr>
        <w:t xml:space="preserve">wyznaczanie punktów zwrotnych cykli. Ma to o tyle istotne znaczenie, że lokalizacja punktów zwrotnych determinuje wszystkie inne własności cykli koniunkturalnych. Przeprowadzona w niniejszym opracowaniu procedura oznaczenia punktów zwrotnych została oparta na metodzie </w:t>
      </w:r>
      <w:proofErr w:type="spellStart"/>
      <w:r w:rsidRPr="00F96AFD">
        <w:rPr>
          <w:rFonts w:ascii="Arial" w:hAnsi="Arial" w:cs="Arial"/>
          <w:sz w:val="24"/>
          <w:lang w:val="en-GB"/>
        </w:rPr>
        <w:t>Bry-Boschan</w:t>
      </w:r>
      <w:proofErr w:type="spellEnd"/>
      <w:r w:rsidRPr="00F96AFD">
        <w:rPr>
          <w:rFonts w:ascii="Arial" w:hAnsi="Arial" w:cs="Arial"/>
          <w:sz w:val="24"/>
          <w:szCs w:val="24"/>
        </w:rPr>
        <w:t>.</w:t>
      </w:r>
      <w:r w:rsidR="00D85C09" w:rsidRPr="00F96AFD">
        <w:rPr>
          <w:rFonts w:ascii="Arial" w:hAnsi="Arial" w:cs="Arial"/>
          <w:sz w:val="24"/>
          <w:szCs w:val="24"/>
        </w:rPr>
        <w:t xml:space="preserve"> (</w:t>
      </w:r>
      <w:proofErr w:type="spellStart"/>
      <w:r w:rsidR="0020571F" w:rsidRPr="00F96AFD">
        <w:rPr>
          <w:rFonts w:ascii="Arial" w:hAnsi="Arial" w:cs="Arial"/>
          <w:sz w:val="24"/>
          <w:szCs w:val="24"/>
        </w:rPr>
        <w:t>Przypis:</w:t>
      </w:r>
      <w:r w:rsidR="00D85C09" w:rsidRPr="00F96AFD">
        <w:rPr>
          <w:rFonts w:ascii="Arial" w:hAnsi="Arial" w:cs="Arial"/>
          <w:sz w:val="24"/>
          <w:szCs w:val="24"/>
        </w:rPr>
        <w:t>Identyfikacja</w:t>
      </w:r>
      <w:proofErr w:type="spellEnd"/>
      <w:r w:rsidR="00D85C09" w:rsidRPr="00F96AFD">
        <w:rPr>
          <w:rFonts w:ascii="Arial" w:hAnsi="Arial" w:cs="Arial"/>
          <w:sz w:val="24"/>
          <w:szCs w:val="24"/>
        </w:rPr>
        <w:t xml:space="preserve"> punktów zwrotnych cykli koniunkturalnych za pomocą procedury </w:t>
      </w:r>
      <w:proofErr w:type="spellStart"/>
      <w:r w:rsidR="00D85C09" w:rsidRPr="00F96AFD">
        <w:rPr>
          <w:rFonts w:ascii="Arial" w:hAnsi="Arial" w:cs="Arial"/>
          <w:sz w:val="24"/>
          <w:szCs w:val="24"/>
        </w:rPr>
        <w:t>Bry-Boschan</w:t>
      </w:r>
      <w:proofErr w:type="spellEnd"/>
      <w:r w:rsidR="00D85C09" w:rsidRPr="00F96AFD">
        <w:rPr>
          <w:rFonts w:ascii="Arial" w:hAnsi="Arial" w:cs="Arial"/>
          <w:sz w:val="24"/>
          <w:szCs w:val="24"/>
        </w:rPr>
        <w:t xml:space="preserve"> jest stosowana przez wiodące krajowe i zagraniczne ośrodki naukowe, jak: </w:t>
      </w:r>
      <w:r w:rsidR="00D85C09" w:rsidRPr="00F96AFD">
        <w:rPr>
          <w:rFonts w:ascii="Arial" w:hAnsi="Arial" w:cs="Arial"/>
          <w:sz w:val="24"/>
          <w:szCs w:val="24"/>
          <w:lang w:val="en-GB"/>
        </w:rPr>
        <w:t>National Bureau of Economic Research</w:t>
      </w:r>
      <w:r w:rsidR="00D85C09" w:rsidRPr="00F96AFD">
        <w:rPr>
          <w:rFonts w:ascii="Arial" w:hAnsi="Arial" w:cs="Arial"/>
          <w:sz w:val="24"/>
          <w:szCs w:val="24"/>
        </w:rPr>
        <w:t xml:space="preserve"> (NBER), Instytut </w:t>
      </w:r>
      <w:r w:rsidR="00D85C09" w:rsidRPr="00F96AFD">
        <w:rPr>
          <w:rFonts w:ascii="Arial" w:hAnsi="Arial" w:cs="Arial"/>
          <w:sz w:val="24"/>
          <w:szCs w:val="24"/>
        </w:rPr>
        <w:lastRenderedPageBreak/>
        <w:t>Rozwoju Gospodarczego SGH oraz GUS.)</w:t>
      </w:r>
      <w:r w:rsidRPr="00F96AFD">
        <w:rPr>
          <w:rFonts w:ascii="Arial" w:hAnsi="Arial" w:cs="Arial"/>
          <w:sz w:val="24"/>
        </w:rPr>
        <w:t xml:space="preserve"> Jest to procedura wieloetapowa i polega na poszukiwaniu punktów zwrotnych jako lokalnych wartości maksymalnych bądź minimalnych w przebiegu wygładzonego szeregu czasowego. W</w:t>
      </w:r>
      <w:r w:rsidR="00BB7B0C" w:rsidRPr="00F96AFD">
        <w:rPr>
          <w:rFonts w:ascii="Arial" w:hAnsi="Arial" w:cs="Arial"/>
          <w:sz w:val="24"/>
        </w:rPr>
        <w:t> </w:t>
      </w:r>
      <w:r w:rsidRPr="00F96AFD">
        <w:rPr>
          <w:rFonts w:ascii="Arial" w:hAnsi="Arial" w:cs="Arial"/>
          <w:sz w:val="24"/>
        </w:rPr>
        <w:t>początkowym etapie identyfikuje się punkty zwrotne najbardziej wygładzonej postaci średniej ruchomej, która odwzorowuje przebieg cyklów wzrostowych. Następnie w ich sąsiedztwie poszukuje się punktów zwrotnych w szeregach o coraz niższym stopniu wygładzenia, kończąc identyfikację na pierwotnym szeregu empirycznym, wyrównanym sezonowo. Niezależnie od stopnia wygładzenia analizowanego szeregu, następuje weryfikacja zidentyfikowanych punktów zwrotnych pod kątem zgodności ich cech z restrykcjami opisywanymi w literaturze przedmiotu, jak długość faz oraz położenie względem końców próby.</w:t>
      </w:r>
    </w:p>
    <w:p w14:paraId="68091FBA" w14:textId="12B248FC" w:rsidR="00C6156C" w:rsidRPr="00F96AFD" w:rsidRDefault="00C6156C" w:rsidP="00DD2DE5">
      <w:pPr>
        <w:spacing w:before="240" w:after="240" w:line="360" w:lineRule="auto"/>
        <w:rPr>
          <w:rFonts w:ascii="Arial" w:hAnsi="Arial" w:cs="Arial"/>
          <w:sz w:val="24"/>
        </w:rPr>
      </w:pPr>
      <w:r w:rsidRPr="00F96AFD">
        <w:rPr>
          <w:rFonts w:ascii="Arial" w:hAnsi="Arial" w:cs="Arial"/>
          <w:sz w:val="24"/>
        </w:rPr>
        <w:t>Tak wyodrębnione punkty zwrotne powinny spełniać restrykcje opisywane w</w:t>
      </w:r>
      <w:r w:rsidR="00BB7B0C" w:rsidRPr="00F96AFD">
        <w:rPr>
          <w:rFonts w:ascii="Arial" w:hAnsi="Arial" w:cs="Arial"/>
          <w:sz w:val="24"/>
        </w:rPr>
        <w:t> </w:t>
      </w:r>
      <w:r w:rsidRPr="00F96AFD">
        <w:rPr>
          <w:rFonts w:ascii="Arial" w:hAnsi="Arial" w:cs="Arial"/>
          <w:sz w:val="24"/>
        </w:rPr>
        <w:t>literaturze. W badaniu przyjęto, że minimalna długość cyklu wzrostu to 18 miesięcy, fazy – 9 miesięcy.</w:t>
      </w:r>
    </w:p>
    <w:p w14:paraId="41130C98" w14:textId="42E570A7" w:rsidR="00C6156C" w:rsidRPr="00F96AFD" w:rsidRDefault="00C6156C" w:rsidP="00DD2DE5">
      <w:pPr>
        <w:spacing w:before="240" w:after="240" w:line="360" w:lineRule="auto"/>
        <w:rPr>
          <w:rFonts w:ascii="Arial" w:hAnsi="Arial" w:cs="Arial"/>
          <w:sz w:val="24"/>
        </w:rPr>
      </w:pPr>
      <w:r w:rsidRPr="00F96AFD">
        <w:rPr>
          <w:rFonts w:ascii="Arial" w:hAnsi="Arial" w:cs="Arial"/>
          <w:sz w:val="24"/>
        </w:rPr>
        <w:t xml:space="preserve">Dla wyodrębnionych za pomocą procedury </w:t>
      </w:r>
      <w:proofErr w:type="spellStart"/>
      <w:r w:rsidRPr="00F96AFD">
        <w:rPr>
          <w:rFonts w:ascii="Arial" w:hAnsi="Arial" w:cs="Arial"/>
          <w:sz w:val="24"/>
          <w:lang w:val="en-GB"/>
        </w:rPr>
        <w:t>Bry-Boschan</w:t>
      </w:r>
      <w:proofErr w:type="spellEnd"/>
      <w:r w:rsidRPr="00F96AFD">
        <w:rPr>
          <w:rFonts w:ascii="Arial" w:hAnsi="Arial" w:cs="Arial"/>
          <w:sz w:val="24"/>
        </w:rPr>
        <w:t xml:space="preserve"> górnych i dolnych punktów zwrotnych, a co za tym idzie, określonych faz – wzrostowej (od dolnego do górnego punktu zwrotnego) oraz spadkowej (od górnego do dolnego punktu zwrotnego), zrealizowane będą również pomiary cech morfologicznych, tzn.: pomiary długości poszczególnych faz oraz cykli oraz miary zmienności i rozproszenia (odchylenie standardowe, współczynnik zmienności, amplitudę poszczególnych faz).</w:t>
      </w:r>
    </w:p>
    <w:p w14:paraId="12D6FDE3" w14:textId="1C72AC28" w:rsidR="00C6156C" w:rsidRPr="00F96AFD" w:rsidRDefault="00C6156C" w:rsidP="00DD2DE5">
      <w:pPr>
        <w:spacing w:before="240" w:after="240" w:line="360" w:lineRule="auto"/>
        <w:rPr>
          <w:rFonts w:ascii="Arial" w:hAnsi="Arial" w:cs="Arial"/>
          <w:sz w:val="24"/>
        </w:rPr>
      </w:pPr>
      <w:r w:rsidRPr="00F96AFD">
        <w:rPr>
          <w:rFonts w:ascii="Arial" w:hAnsi="Arial" w:cs="Arial"/>
          <w:sz w:val="24"/>
        </w:rPr>
        <w:t xml:space="preserve">Trzecim aspektem pomiaru wahań koniunktury jest analiza </w:t>
      </w:r>
      <w:r w:rsidR="00A147F7" w:rsidRPr="00F96AFD">
        <w:rPr>
          <w:rFonts w:ascii="Arial" w:hAnsi="Arial" w:cs="Arial"/>
          <w:sz w:val="24"/>
        </w:rPr>
        <w:t>współbieżności</w:t>
      </w:r>
      <w:r w:rsidRPr="00F96AFD">
        <w:rPr>
          <w:rFonts w:ascii="Arial" w:hAnsi="Arial" w:cs="Arial"/>
          <w:sz w:val="24"/>
        </w:rPr>
        <w:t xml:space="preserve"> (synchronizacji) wahań cyklicznych. W tym celu wykorzystane będą następujące metody: analizy graficznej oraz analizy przy wykorzystaniu miar spektralnych: współczynnika koherencji oraz przesunięcia fazowego.</w:t>
      </w:r>
    </w:p>
    <w:p w14:paraId="2FACDD73" w14:textId="41DA6306" w:rsidR="00C6156C" w:rsidRPr="00F96AFD" w:rsidRDefault="00B1528B" w:rsidP="001602B4">
      <w:pPr>
        <w:pStyle w:val="Nagwek3"/>
      </w:pPr>
      <w:bookmarkStart w:id="41" w:name="_Toc201563477"/>
      <w:bookmarkStart w:id="42" w:name="_Toc204341447"/>
      <w:bookmarkStart w:id="43" w:name="_Toc204343527"/>
      <w:r w:rsidRPr="00F96AFD">
        <w:t>Wykorzystane m</w:t>
      </w:r>
      <w:r w:rsidR="00C6156C" w:rsidRPr="00F96AFD">
        <w:t>etody oceny poziomu rozwoju badanych obiektów</w:t>
      </w:r>
      <w:bookmarkEnd w:id="41"/>
      <w:bookmarkEnd w:id="42"/>
      <w:bookmarkEnd w:id="43"/>
    </w:p>
    <w:p w14:paraId="5BF33200" w14:textId="39606A94" w:rsidR="00C6156C" w:rsidRPr="00F96AFD" w:rsidRDefault="00C6156C" w:rsidP="00DD2DE5">
      <w:pPr>
        <w:spacing w:before="240" w:after="240" w:line="360" w:lineRule="auto"/>
        <w:rPr>
          <w:rFonts w:ascii="Arial" w:hAnsi="Arial" w:cs="Arial"/>
          <w:sz w:val="24"/>
        </w:rPr>
      </w:pPr>
      <w:r w:rsidRPr="00F96AFD">
        <w:rPr>
          <w:rFonts w:ascii="Arial" w:hAnsi="Arial" w:cs="Arial"/>
          <w:sz w:val="24"/>
        </w:rPr>
        <w:t xml:space="preserve">Badania strukturalne, podobnie jak analiza koniunktury gospodarczej, wymagają zastosowania odpowiedniego aparatu metodycznego, zezwalającego na opis i porównanie analizowanych regionów ze względu na dużą liczbę cech jednocześnie. Do realizacji tego celu wykorzystuje się metody wielowymiarowej analizy porównawczej. Analiza ta polega na wykorzystaniu metod oraz technik porównywania obiektów wielocechowych. Do najczęściej wykorzystywanych metod w </w:t>
      </w:r>
      <w:r w:rsidRPr="00F96AFD">
        <w:rPr>
          <w:rFonts w:ascii="Arial" w:hAnsi="Arial" w:cs="Arial"/>
          <w:sz w:val="24"/>
        </w:rPr>
        <w:lastRenderedPageBreak/>
        <w:t>ramach analizy wielowymiarowej należą metody taksonomiczne, a w szczególności metody wielowymiarowej analizy porównawczej.</w:t>
      </w:r>
    </w:p>
    <w:p w14:paraId="1BD21FDD" w14:textId="77777777" w:rsidR="00C6156C" w:rsidRPr="00F96AFD" w:rsidRDefault="00C6156C" w:rsidP="00DD2DE5">
      <w:pPr>
        <w:spacing w:before="240" w:after="240" w:line="360" w:lineRule="auto"/>
        <w:rPr>
          <w:rFonts w:ascii="Arial" w:hAnsi="Arial" w:cs="Arial"/>
          <w:sz w:val="24"/>
        </w:rPr>
      </w:pPr>
      <w:r w:rsidRPr="00F96AFD">
        <w:rPr>
          <w:rFonts w:ascii="Arial" w:hAnsi="Arial" w:cs="Arial"/>
          <w:sz w:val="24"/>
        </w:rPr>
        <w:t>Jedną z metod wielowymiarowej analizy porównawczej jest tzw. analiza zmiennych syntetycznych. Celem takiej analizy jest wyznaczenie miar syntetycznych przy pomocy metod porządkowania liniowego, będących kryterium wartościowania porównywanych obiektów. Mierniki syntetyczne służą do określenia za pomocą jednej liczby stanu rozwoju zjawiska, którego opis wymaga użycia dość dużej liczby cech. Zjawisko takie, będące procesem wielocechowym, jest obserwowane na obiekcie lub zbiorze obiektów, co w konsekwencji pozwala na porządkowanie obiektów ze względu na stan rozwoju.</w:t>
      </w:r>
    </w:p>
    <w:p w14:paraId="5EFCD356" w14:textId="79384F1E" w:rsidR="00B80534" w:rsidRPr="00F96AFD" w:rsidRDefault="00C6156C" w:rsidP="00DD2DE5">
      <w:pPr>
        <w:spacing w:before="240" w:after="240" w:line="360" w:lineRule="auto"/>
        <w:rPr>
          <w:rFonts w:ascii="Arial" w:hAnsi="Arial" w:cs="Arial"/>
          <w:sz w:val="24"/>
        </w:rPr>
      </w:pPr>
      <w:r w:rsidRPr="00F96AFD">
        <w:rPr>
          <w:rFonts w:ascii="Arial" w:hAnsi="Arial" w:cs="Arial"/>
          <w:sz w:val="24"/>
        </w:rPr>
        <w:t xml:space="preserve">Do metod taksonomicznych wykorzystanych w niniejszym opracowaniu należy również metoda Hellwiga znana też pod nazwą taksonomiczna miara rozwoju. Metoda ta pozwala na uszeregowanie np. województw od </w:t>
      </w:r>
      <w:r w:rsidR="25C23007" w:rsidRPr="00F96AFD">
        <w:rPr>
          <w:rFonts w:ascii="Arial" w:eastAsia="Aptos" w:hAnsi="Arial" w:cs="Arial"/>
          <w:sz w:val="24"/>
          <w:szCs w:val="24"/>
        </w:rPr>
        <w:t>najsłabiej rozwiniętego</w:t>
      </w:r>
      <w:r w:rsidRPr="00F96AFD">
        <w:rPr>
          <w:rFonts w:ascii="Arial" w:hAnsi="Arial" w:cs="Arial"/>
          <w:sz w:val="24"/>
        </w:rPr>
        <w:t xml:space="preserve"> do </w:t>
      </w:r>
      <w:r w:rsidR="25C23007" w:rsidRPr="00F96AFD">
        <w:rPr>
          <w:rFonts w:ascii="Arial" w:eastAsia="Aptos" w:hAnsi="Arial" w:cs="Arial"/>
          <w:sz w:val="24"/>
          <w:szCs w:val="24"/>
        </w:rPr>
        <w:t>najlepiej rozwiniętego</w:t>
      </w:r>
      <w:r w:rsidRPr="00F96AFD">
        <w:rPr>
          <w:rFonts w:ascii="Arial" w:hAnsi="Arial" w:cs="Arial"/>
          <w:sz w:val="24"/>
          <w:szCs w:val="24"/>
        </w:rPr>
        <w:t>.</w:t>
      </w:r>
      <w:r w:rsidRPr="00F96AFD">
        <w:rPr>
          <w:rFonts w:ascii="Arial" w:hAnsi="Arial" w:cs="Arial"/>
          <w:sz w:val="24"/>
        </w:rPr>
        <w:t xml:space="preserve"> Dla każdego aspektu analizowanego zjawiska na podstawie przesłanek merytorycznych i statystycznych dobierany jest zestaw zmiennych diagnostycznych (wskaźników) oraz gromadzone są odpowiednie dane statystyczne. Wyznaczana na tej podstawie zmienna syntetyczna pozwala na odpowiednie uprządkowanie badanych obiektów. </w:t>
      </w:r>
      <w:r w:rsidR="00053292" w:rsidRPr="00F96AFD">
        <w:rPr>
          <w:rFonts w:ascii="Arial" w:hAnsi="Arial" w:cs="Arial"/>
          <w:sz w:val="24"/>
        </w:rPr>
        <w:t xml:space="preserve">Do oceny współzależności pomiędzy badanymi zmiennymi wykorzystane </w:t>
      </w:r>
      <w:r w:rsidRPr="00F96AFD">
        <w:rPr>
          <w:rFonts w:ascii="Arial" w:hAnsi="Arial" w:cs="Arial"/>
          <w:sz w:val="24"/>
          <w:szCs w:val="24"/>
        </w:rPr>
        <w:t>zosta</w:t>
      </w:r>
      <w:r w:rsidR="76996918" w:rsidRPr="00F96AFD">
        <w:rPr>
          <w:rFonts w:ascii="Arial" w:hAnsi="Arial" w:cs="Arial"/>
          <w:sz w:val="24"/>
          <w:szCs w:val="24"/>
        </w:rPr>
        <w:t>ły</w:t>
      </w:r>
      <w:r w:rsidR="0045214D" w:rsidRPr="00F96AFD">
        <w:rPr>
          <w:rFonts w:ascii="Arial" w:hAnsi="Arial" w:cs="Arial"/>
          <w:sz w:val="24"/>
          <w:szCs w:val="24"/>
        </w:rPr>
        <w:t xml:space="preserve"> </w:t>
      </w:r>
      <w:r w:rsidR="00053292" w:rsidRPr="00F96AFD">
        <w:rPr>
          <w:rFonts w:ascii="Arial" w:hAnsi="Arial" w:cs="Arial"/>
          <w:sz w:val="24"/>
        </w:rPr>
        <w:t>metody regresji.</w:t>
      </w:r>
      <w:r w:rsidR="00B80534" w:rsidRPr="00F96AFD">
        <w:rPr>
          <w:rFonts w:ascii="Arial" w:hAnsi="Arial" w:cs="Arial"/>
          <w:sz w:val="24"/>
        </w:rPr>
        <w:br w:type="page"/>
      </w:r>
    </w:p>
    <w:p w14:paraId="7AA92303" w14:textId="71BECE12" w:rsidR="00114B88" w:rsidRPr="00F96AFD" w:rsidRDefault="00B80534" w:rsidP="0007473F">
      <w:pPr>
        <w:pStyle w:val="Nagwek1"/>
      </w:pPr>
      <w:bookmarkStart w:id="44" w:name="_Toc201563478"/>
      <w:bookmarkStart w:id="45" w:name="_Toc204341448"/>
      <w:bookmarkStart w:id="46" w:name="_Toc204343528"/>
      <w:r w:rsidRPr="00F96AFD">
        <w:lastRenderedPageBreak/>
        <w:t>K</w:t>
      </w:r>
      <w:r w:rsidR="00114B88" w:rsidRPr="00F96AFD">
        <w:t xml:space="preserve">oniunktura gospodarcza </w:t>
      </w:r>
      <w:r w:rsidR="6EB30618" w:rsidRPr="00F96AFD">
        <w:t xml:space="preserve">i wzrost gospodarczy </w:t>
      </w:r>
      <w:r w:rsidR="00114B88" w:rsidRPr="00F96AFD">
        <w:t>w</w:t>
      </w:r>
      <w:r w:rsidR="005A7A51" w:rsidRPr="00F96AFD">
        <w:t> </w:t>
      </w:r>
      <w:r w:rsidR="00114B88" w:rsidRPr="00F96AFD">
        <w:t>województwie wielkopolskim</w:t>
      </w:r>
      <w:bookmarkEnd w:id="44"/>
      <w:bookmarkEnd w:id="45"/>
      <w:bookmarkEnd w:id="46"/>
    </w:p>
    <w:p w14:paraId="03061B2A" w14:textId="31E25555" w:rsidR="00114B88" w:rsidRPr="00F96AFD" w:rsidRDefault="00114B88" w:rsidP="001602B4">
      <w:pPr>
        <w:pStyle w:val="Nagwek2"/>
        <w:rPr>
          <w:rFonts w:ascii="Arial" w:hAnsi="Arial" w:cs="Arial"/>
        </w:rPr>
      </w:pPr>
      <w:bookmarkStart w:id="47" w:name="_Toc201563479"/>
      <w:bookmarkStart w:id="48" w:name="_Toc204341449"/>
      <w:bookmarkStart w:id="49" w:name="_Toc204343529"/>
      <w:r w:rsidRPr="00F96AFD">
        <w:t>Przemysł, budownictwo, sprzedaż detaliczna w</w:t>
      </w:r>
      <w:r w:rsidR="00CE7AD9" w:rsidRPr="00F96AFD">
        <w:rPr>
          <w:rFonts w:ascii="Arial" w:hAnsi="Arial" w:cs="Arial"/>
        </w:rPr>
        <w:t> </w:t>
      </w:r>
      <w:r w:rsidRPr="00F96AFD">
        <w:t>województwie wielkopolskim</w:t>
      </w:r>
      <w:bookmarkEnd w:id="47"/>
      <w:bookmarkEnd w:id="48"/>
      <w:bookmarkEnd w:id="49"/>
    </w:p>
    <w:p w14:paraId="678C71A4" w14:textId="5953D455" w:rsidR="00114B88" w:rsidRPr="00F96AFD" w:rsidRDefault="15641F76" w:rsidP="00B60BA8">
      <w:pPr>
        <w:spacing w:after="0" w:line="360" w:lineRule="auto"/>
        <w:rPr>
          <w:rFonts w:ascii="Arial" w:hAnsi="Arial" w:cs="Arial"/>
          <w:sz w:val="24"/>
          <w:szCs w:val="24"/>
        </w:rPr>
      </w:pPr>
      <w:r w:rsidRPr="00F96AFD">
        <w:rPr>
          <w:rFonts w:ascii="Arial" w:hAnsi="Arial" w:cs="Arial"/>
          <w:sz w:val="24"/>
        </w:rPr>
        <w:t>Wahania koniunkturalne w gospodarce regionu można rozpa</w:t>
      </w:r>
      <w:r w:rsidR="00A147F7" w:rsidRPr="00F96AFD">
        <w:rPr>
          <w:rFonts w:ascii="Arial" w:hAnsi="Arial" w:cs="Arial"/>
          <w:sz w:val="24"/>
        </w:rPr>
        <w:t xml:space="preserve">trywać na kilku płaszczyznach. </w:t>
      </w:r>
      <w:r w:rsidRPr="00F96AFD">
        <w:rPr>
          <w:rFonts w:ascii="Arial" w:hAnsi="Arial" w:cs="Arial"/>
          <w:sz w:val="24"/>
        </w:rPr>
        <w:t xml:space="preserve">Pierwszą z nich są wahania produkcji przemysłowej. Wprawdzie udział przemysłu w PKB we współczesnych realiach gospodarczych nie przekracza </w:t>
      </w:r>
      <w:r w:rsidR="1A46A1C3" w:rsidRPr="00F96AFD">
        <w:rPr>
          <w:rFonts w:ascii="Arial" w:hAnsi="Arial" w:cs="Arial"/>
          <w:sz w:val="24"/>
          <w:szCs w:val="24"/>
        </w:rPr>
        <w:t>z reguły</w:t>
      </w:r>
      <w:r w:rsidRPr="00F96AFD">
        <w:rPr>
          <w:rFonts w:ascii="Arial" w:hAnsi="Arial" w:cs="Arial"/>
          <w:sz w:val="24"/>
          <w:szCs w:val="24"/>
        </w:rPr>
        <w:t xml:space="preserve"> </w:t>
      </w:r>
      <w:r w:rsidRPr="00F96AFD">
        <w:rPr>
          <w:rFonts w:ascii="Arial" w:hAnsi="Arial" w:cs="Arial"/>
          <w:sz w:val="24"/>
        </w:rPr>
        <w:t>30%, to jednak uznaje się ten sektor gospodarki za dobrze oddający zmiany koniunkturalne, jakie w procesie rozwoju społeczno-gospodarczego zachodzą.</w:t>
      </w:r>
      <w:r w:rsidR="00A347AE" w:rsidRPr="00F96AFD">
        <w:rPr>
          <w:rFonts w:ascii="Arial" w:hAnsi="Arial" w:cs="Arial"/>
          <w:sz w:val="24"/>
        </w:rPr>
        <w:t xml:space="preserve"> </w:t>
      </w:r>
      <w:r w:rsidR="1191CDE4" w:rsidRPr="00F96AFD">
        <w:rPr>
          <w:rFonts w:ascii="Arial" w:hAnsi="Arial" w:cs="Arial"/>
          <w:sz w:val="24"/>
          <w:szCs w:val="24"/>
        </w:rPr>
        <w:t>W wojewódz</w:t>
      </w:r>
      <w:r w:rsidR="33856340" w:rsidRPr="00F96AFD">
        <w:rPr>
          <w:rFonts w:ascii="Arial" w:hAnsi="Arial" w:cs="Arial"/>
          <w:sz w:val="24"/>
          <w:szCs w:val="24"/>
        </w:rPr>
        <w:t xml:space="preserve">twie wielkopolskim </w:t>
      </w:r>
      <w:r w:rsidR="03EC24B0" w:rsidRPr="00F96AFD">
        <w:rPr>
          <w:rFonts w:ascii="Arial" w:hAnsi="Arial" w:cs="Arial"/>
          <w:sz w:val="24"/>
          <w:szCs w:val="24"/>
        </w:rPr>
        <w:t>udział</w:t>
      </w:r>
      <w:r w:rsidR="0AEF8A7D" w:rsidRPr="00F96AFD">
        <w:rPr>
          <w:rFonts w:ascii="Arial" w:hAnsi="Arial" w:cs="Arial"/>
          <w:sz w:val="24"/>
          <w:szCs w:val="24"/>
        </w:rPr>
        <w:t xml:space="preserve"> przemysłu </w:t>
      </w:r>
      <w:r w:rsidR="5A8D006C" w:rsidRPr="00F96AFD">
        <w:rPr>
          <w:rFonts w:ascii="Arial" w:hAnsi="Arial" w:cs="Arial"/>
          <w:sz w:val="24"/>
          <w:szCs w:val="24"/>
        </w:rPr>
        <w:t xml:space="preserve">w </w:t>
      </w:r>
      <w:r w:rsidR="18556357" w:rsidRPr="00F96AFD">
        <w:rPr>
          <w:rFonts w:ascii="Arial" w:hAnsi="Arial" w:cs="Arial"/>
          <w:sz w:val="24"/>
          <w:szCs w:val="24"/>
        </w:rPr>
        <w:t>tworzeniu wartości dodanej produkcji w 2022 r</w:t>
      </w:r>
      <w:r w:rsidR="00D00CA2" w:rsidRPr="00F96AFD">
        <w:rPr>
          <w:rFonts w:ascii="Arial" w:hAnsi="Arial" w:cs="Arial"/>
          <w:sz w:val="24"/>
          <w:szCs w:val="24"/>
        </w:rPr>
        <w:t>oku</w:t>
      </w:r>
      <w:r w:rsidR="18556357" w:rsidRPr="00F96AFD">
        <w:rPr>
          <w:rFonts w:ascii="Arial" w:hAnsi="Arial" w:cs="Arial"/>
          <w:sz w:val="24"/>
          <w:szCs w:val="24"/>
        </w:rPr>
        <w:t xml:space="preserve"> wyniósł 33,46%</w:t>
      </w:r>
      <w:r w:rsidR="5C1E2291" w:rsidRPr="00F96AFD">
        <w:rPr>
          <w:rFonts w:ascii="Arial" w:hAnsi="Arial" w:cs="Arial"/>
          <w:sz w:val="24"/>
          <w:szCs w:val="24"/>
        </w:rPr>
        <w:t xml:space="preserve"> (dl</w:t>
      </w:r>
      <w:r w:rsidR="18556357" w:rsidRPr="00F96AFD">
        <w:rPr>
          <w:rFonts w:ascii="Arial" w:hAnsi="Arial" w:cs="Arial"/>
          <w:sz w:val="24"/>
          <w:szCs w:val="24"/>
        </w:rPr>
        <w:t>a rolnictwa wartość ta wyniosła 7,27%, dla usł</w:t>
      </w:r>
      <w:r w:rsidR="3FC990F8" w:rsidRPr="00F96AFD">
        <w:rPr>
          <w:rFonts w:ascii="Arial" w:hAnsi="Arial" w:cs="Arial"/>
          <w:sz w:val="24"/>
          <w:szCs w:val="24"/>
        </w:rPr>
        <w:t>ug rynkowych 40,49%, a dla usług nierynkowych 18,78%</w:t>
      </w:r>
      <w:r w:rsidR="7264D795" w:rsidRPr="00F96AFD">
        <w:rPr>
          <w:rFonts w:ascii="Arial" w:hAnsi="Arial" w:cs="Arial"/>
          <w:sz w:val="24"/>
          <w:szCs w:val="24"/>
        </w:rPr>
        <w:t>)</w:t>
      </w:r>
      <w:r w:rsidR="3FC990F8" w:rsidRPr="00F96AFD">
        <w:rPr>
          <w:rFonts w:ascii="Arial" w:hAnsi="Arial" w:cs="Arial"/>
          <w:sz w:val="24"/>
          <w:szCs w:val="24"/>
        </w:rPr>
        <w:t>.</w:t>
      </w:r>
    </w:p>
    <w:p w14:paraId="483DB0F8" w14:textId="7FF00AAC" w:rsidR="00114B88" w:rsidRPr="00F96AFD" w:rsidRDefault="00114B88" w:rsidP="00DD2DE5">
      <w:pPr>
        <w:spacing w:before="240" w:after="240" w:line="360" w:lineRule="auto"/>
        <w:rPr>
          <w:rFonts w:ascii="Arial" w:hAnsi="Arial" w:cs="Arial"/>
          <w:sz w:val="24"/>
        </w:rPr>
      </w:pPr>
      <w:r w:rsidRPr="00F96AFD">
        <w:rPr>
          <w:rFonts w:ascii="Arial" w:hAnsi="Arial" w:cs="Arial"/>
          <w:sz w:val="24"/>
        </w:rPr>
        <w:t xml:space="preserve">Podstawą badania były dane statystyczne dotyczące dynamiki produkcji przemysłowej w województwie wielkopolskim, publikowane z częstotliwością miesięczną. Do </w:t>
      </w:r>
      <w:proofErr w:type="spellStart"/>
      <w:r w:rsidRPr="00F96AFD">
        <w:rPr>
          <w:rFonts w:ascii="Arial" w:hAnsi="Arial" w:cs="Arial"/>
          <w:sz w:val="24"/>
        </w:rPr>
        <w:t>odsezonowania</w:t>
      </w:r>
      <w:proofErr w:type="spellEnd"/>
      <w:r w:rsidRPr="00F96AFD">
        <w:rPr>
          <w:rFonts w:ascii="Arial" w:hAnsi="Arial" w:cs="Arial"/>
          <w:sz w:val="24"/>
        </w:rPr>
        <w:t xml:space="preserve"> danych empirycznych wykorzystano procedurę </w:t>
      </w:r>
      <w:r w:rsidRPr="00F96AFD">
        <w:rPr>
          <w:rFonts w:ascii="Arial" w:hAnsi="Arial" w:cs="Arial"/>
          <w:sz w:val="24"/>
          <w:lang w:val="en-GB"/>
        </w:rPr>
        <w:t>TRAMO/SEATS</w:t>
      </w:r>
      <w:r w:rsidRPr="00F96AFD">
        <w:rPr>
          <w:rFonts w:ascii="Arial" w:hAnsi="Arial" w:cs="Arial"/>
          <w:sz w:val="24"/>
        </w:rPr>
        <w:t xml:space="preserve"> (</w:t>
      </w:r>
      <w:proofErr w:type="spellStart"/>
      <w:r w:rsidRPr="00F96AFD">
        <w:rPr>
          <w:rFonts w:ascii="Arial" w:hAnsi="Arial" w:cs="Arial"/>
          <w:sz w:val="24"/>
        </w:rPr>
        <w:t>Grudkowska</w:t>
      </w:r>
      <w:proofErr w:type="spellEnd"/>
      <w:r w:rsidRPr="00F96AFD">
        <w:rPr>
          <w:rFonts w:ascii="Arial" w:hAnsi="Arial" w:cs="Arial"/>
          <w:sz w:val="24"/>
        </w:rPr>
        <w:t xml:space="preserve">, </w:t>
      </w:r>
      <w:proofErr w:type="spellStart"/>
      <w:r w:rsidRPr="00F96AFD">
        <w:rPr>
          <w:rFonts w:ascii="Arial" w:hAnsi="Arial" w:cs="Arial"/>
          <w:sz w:val="24"/>
        </w:rPr>
        <w:t>Paśnicka</w:t>
      </w:r>
      <w:proofErr w:type="spellEnd"/>
      <w:r w:rsidRPr="00F96AFD">
        <w:rPr>
          <w:rFonts w:ascii="Arial" w:hAnsi="Arial" w:cs="Arial"/>
          <w:sz w:val="24"/>
        </w:rPr>
        <w:t xml:space="preserve"> 2007, s</w:t>
      </w:r>
      <w:r w:rsidR="00A147F7" w:rsidRPr="00F96AFD">
        <w:rPr>
          <w:rFonts w:ascii="Arial" w:hAnsi="Arial" w:cs="Arial"/>
          <w:sz w:val="24"/>
        </w:rPr>
        <w:t>trona</w:t>
      </w:r>
      <w:r w:rsidRPr="00F96AFD">
        <w:rPr>
          <w:rFonts w:ascii="Arial" w:hAnsi="Arial" w:cs="Arial"/>
          <w:sz w:val="24"/>
        </w:rPr>
        <w:t xml:space="preserve"> 8-9). W drugim etapie badania, do </w:t>
      </w:r>
      <w:proofErr w:type="spellStart"/>
      <w:r w:rsidRPr="00F96AFD">
        <w:rPr>
          <w:rFonts w:ascii="Arial" w:hAnsi="Arial" w:cs="Arial"/>
          <w:sz w:val="24"/>
        </w:rPr>
        <w:t>wyestymowania</w:t>
      </w:r>
      <w:proofErr w:type="spellEnd"/>
      <w:r w:rsidRPr="00F96AFD">
        <w:rPr>
          <w:rFonts w:ascii="Arial" w:hAnsi="Arial" w:cs="Arial"/>
          <w:sz w:val="24"/>
        </w:rPr>
        <w:t xml:space="preserve"> wahań cyklicznych z danych surowych po </w:t>
      </w:r>
      <w:proofErr w:type="spellStart"/>
      <w:r w:rsidRPr="00F96AFD">
        <w:rPr>
          <w:rFonts w:ascii="Arial" w:hAnsi="Arial" w:cs="Arial"/>
          <w:sz w:val="24"/>
        </w:rPr>
        <w:t>odsezonowaniu</w:t>
      </w:r>
      <w:proofErr w:type="spellEnd"/>
      <w:r w:rsidRPr="00F96AFD">
        <w:rPr>
          <w:rFonts w:ascii="Arial" w:hAnsi="Arial" w:cs="Arial"/>
          <w:sz w:val="24"/>
        </w:rPr>
        <w:t xml:space="preserve"> wykorzystano filtr pasmowo-przepustowy </w:t>
      </w:r>
      <w:proofErr w:type="spellStart"/>
      <w:r w:rsidRPr="00F96AFD">
        <w:rPr>
          <w:rFonts w:ascii="Arial" w:hAnsi="Arial" w:cs="Arial"/>
          <w:sz w:val="24"/>
        </w:rPr>
        <w:t>Christiano</w:t>
      </w:r>
      <w:proofErr w:type="spellEnd"/>
      <w:r w:rsidRPr="00F96AFD">
        <w:rPr>
          <w:rFonts w:ascii="Arial" w:hAnsi="Arial" w:cs="Arial"/>
          <w:sz w:val="24"/>
        </w:rPr>
        <w:t>-Fitzgeralda. W</w:t>
      </w:r>
      <w:r w:rsidR="3A663AFB" w:rsidRPr="00F96AFD">
        <w:rPr>
          <w:rFonts w:ascii="Arial" w:hAnsi="Arial" w:cs="Arial"/>
          <w:sz w:val="24"/>
        </w:rPr>
        <w:t>edłu</w:t>
      </w:r>
      <w:r w:rsidRPr="00F96AFD">
        <w:rPr>
          <w:rFonts w:ascii="Arial" w:hAnsi="Arial" w:cs="Arial"/>
          <w:sz w:val="24"/>
        </w:rPr>
        <w:t xml:space="preserve">g wyników badań opisanych w literaturze jest on najbardziej przydatnym narzędziem do wyodrębnienia cykli koniunkturalnych z szeregów czasowych, charakteryzujących określone kategorie ekonomiczne (Adamowicz i </w:t>
      </w:r>
      <w:r w:rsidRPr="00F96AFD">
        <w:rPr>
          <w:rFonts w:ascii="Arial" w:hAnsi="Arial" w:cs="Arial"/>
          <w:sz w:val="24"/>
          <w:szCs w:val="24"/>
        </w:rPr>
        <w:t>in</w:t>
      </w:r>
      <w:r w:rsidR="00D85C09" w:rsidRPr="00F96AFD">
        <w:rPr>
          <w:rFonts w:ascii="Arial" w:hAnsi="Arial" w:cs="Arial"/>
          <w:sz w:val="24"/>
          <w:szCs w:val="24"/>
        </w:rPr>
        <w:t>ni</w:t>
      </w:r>
      <w:r w:rsidR="00A147F7" w:rsidRPr="00F96AFD">
        <w:rPr>
          <w:rFonts w:ascii="Arial" w:hAnsi="Arial" w:cs="Arial"/>
          <w:sz w:val="24"/>
        </w:rPr>
        <w:t xml:space="preserve"> 2012, strona</w:t>
      </w:r>
      <w:r w:rsidRPr="00F96AFD">
        <w:rPr>
          <w:rFonts w:ascii="Arial" w:hAnsi="Arial" w:cs="Arial"/>
          <w:sz w:val="24"/>
        </w:rPr>
        <w:t xml:space="preserve"> 12).</w:t>
      </w:r>
      <w:r w:rsidR="00770C9A" w:rsidRPr="00F96AFD">
        <w:rPr>
          <w:rFonts w:ascii="Arial" w:hAnsi="Arial" w:cs="Arial"/>
          <w:sz w:val="24"/>
        </w:rPr>
        <w:t xml:space="preserve"> </w:t>
      </w:r>
      <w:r w:rsidRPr="00F96AFD">
        <w:rPr>
          <w:rFonts w:ascii="Arial" w:hAnsi="Arial" w:cs="Arial"/>
          <w:sz w:val="24"/>
        </w:rPr>
        <w:t xml:space="preserve">Graficzną prezentację cykli koniunkturalnych produkcji przemysłowej w województwie wielkopolskim przedstawiono na wykresie </w:t>
      </w:r>
      <w:r w:rsidR="0B0A36A5" w:rsidRPr="00F96AFD">
        <w:rPr>
          <w:rFonts w:ascii="Arial" w:hAnsi="Arial" w:cs="Arial"/>
          <w:sz w:val="24"/>
        </w:rPr>
        <w:t>2.</w:t>
      </w:r>
      <w:r w:rsidRPr="00F96AFD">
        <w:rPr>
          <w:rFonts w:ascii="Arial" w:hAnsi="Arial" w:cs="Arial"/>
          <w:sz w:val="24"/>
        </w:rPr>
        <w:t xml:space="preserve">1. </w:t>
      </w:r>
    </w:p>
    <w:p w14:paraId="4E0BE554" w14:textId="332FAA30" w:rsidR="3D208216" w:rsidRPr="00F96AFD" w:rsidRDefault="3D208216" w:rsidP="00B60BA8">
      <w:pPr>
        <w:spacing w:after="0" w:line="360" w:lineRule="auto"/>
        <w:rPr>
          <w:rFonts w:ascii="Arial" w:hAnsi="Arial" w:cs="Arial"/>
          <w:sz w:val="24"/>
          <w:szCs w:val="24"/>
        </w:rPr>
      </w:pPr>
    </w:p>
    <w:p w14:paraId="3E74835C" w14:textId="77777777" w:rsidR="000670DE" w:rsidRPr="00F96AFD" w:rsidRDefault="000670DE" w:rsidP="00B60BA8">
      <w:pPr>
        <w:rPr>
          <w:rFonts w:ascii="Arial" w:hAnsi="Arial" w:cs="Arial"/>
          <w:b/>
          <w:sz w:val="24"/>
          <w:szCs w:val="24"/>
        </w:rPr>
      </w:pPr>
      <w:r w:rsidRPr="00F96AFD">
        <w:rPr>
          <w:rFonts w:ascii="Arial" w:hAnsi="Arial" w:cs="Arial"/>
          <w:b/>
          <w:sz w:val="24"/>
          <w:szCs w:val="24"/>
        </w:rPr>
        <w:br w:type="page"/>
      </w:r>
    </w:p>
    <w:p w14:paraId="34371A3E" w14:textId="78E4D748" w:rsidR="00114B88" w:rsidRPr="00F96AFD" w:rsidRDefault="00F133F5" w:rsidP="00F133F5">
      <w:pPr>
        <w:spacing w:before="240" w:after="240" w:line="360" w:lineRule="auto"/>
        <w:rPr>
          <w:rFonts w:ascii="Arial" w:hAnsi="Arial" w:cs="Arial"/>
          <w:b/>
          <w:sz w:val="24"/>
        </w:rPr>
      </w:pPr>
      <w:bookmarkStart w:id="50" w:name="_Toc204343319"/>
      <w:bookmarkStart w:id="51" w:name="_Hlk199015046"/>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w:t>
      </w:r>
      <w:r w:rsidR="00FF3664" w:rsidRPr="00F96AFD">
        <w:rPr>
          <w:rFonts w:ascii="Arial" w:hAnsi="Arial" w:cs="Arial"/>
          <w:b/>
          <w:sz w:val="24"/>
        </w:rPr>
        <w:fldChar w:fldCharType="end"/>
      </w:r>
      <w:r w:rsidRPr="00F96AFD">
        <w:rPr>
          <w:rFonts w:ascii="Arial" w:hAnsi="Arial" w:cs="Arial"/>
          <w:b/>
          <w:sz w:val="24"/>
        </w:rPr>
        <w:t xml:space="preserve">. </w:t>
      </w:r>
      <w:r w:rsidR="00114B88" w:rsidRPr="00F96AFD">
        <w:rPr>
          <w:rFonts w:ascii="Arial" w:hAnsi="Arial" w:cs="Arial"/>
          <w:b/>
          <w:sz w:val="24"/>
        </w:rPr>
        <w:t>Wahania cykliczne produkcji przemysłowej w województwie wielkopolskim</w:t>
      </w:r>
      <w:bookmarkEnd w:id="50"/>
    </w:p>
    <w:bookmarkEnd w:id="51"/>
    <w:p w14:paraId="40F69683" w14:textId="77777777" w:rsidR="00114B88" w:rsidRPr="00F96AFD" w:rsidRDefault="00114B88" w:rsidP="00B60BA8">
      <w:pPr>
        <w:spacing w:after="0" w:line="360" w:lineRule="auto"/>
        <w:rPr>
          <w:rFonts w:ascii="Arial" w:hAnsi="Arial" w:cs="Arial"/>
          <w:b/>
          <w:bCs/>
          <w:sz w:val="24"/>
          <w:szCs w:val="24"/>
        </w:rPr>
      </w:pPr>
      <w:r w:rsidRPr="00F96AFD">
        <w:rPr>
          <w:rFonts w:ascii="Arial" w:hAnsi="Arial" w:cs="Arial"/>
          <w:noProof/>
          <w:sz w:val="24"/>
          <w:szCs w:val="24"/>
          <w:lang w:eastAsia="pl-PL"/>
        </w:rPr>
        <w:drawing>
          <wp:inline distT="0" distB="0" distL="0" distR="0" wp14:anchorId="69205C8E" wp14:editId="1392C41C">
            <wp:extent cx="5760720" cy="2058035"/>
            <wp:effectExtent l="0" t="0" r="11430" b="18415"/>
            <wp:docPr id="2116414132" name="Wykres 1" descr="Wykres liniowy przedstawiający wahanie cyklicznej produkcji przemysłowej w wojewódtwie wielkopolskim od stycznia 2010 roku do marca 2025 roku. ">
              <a:extLst xmlns:a="http://schemas.openxmlformats.org/drawingml/2006/main">
                <a:ext uri="{FF2B5EF4-FFF2-40B4-BE49-F238E27FC236}">
                  <a16:creationId xmlns:a16="http://schemas.microsoft.com/office/drawing/2014/main" id="{4978BCF7-2873-3480-D797-455E64146C2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4EF8FF33" w14:textId="5E23C3F0" w:rsidR="00114B88" w:rsidRPr="00F96AFD" w:rsidRDefault="00033973" w:rsidP="00DD2DE5">
      <w:pPr>
        <w:spacing w:before="240" w:after="240" w:line="360" w:lineRule="auto"/>
        <w:rPr>
          <w:rFonts w:ascii="Arial" w:hAnsi="Arial" w:cs="Arial"/>
          <w:sz w:val="24"/>
        </w:rPr>
      </w:pPr>
      <w:r w:rsidRPr="00F96AFD">
        <w:rPr>
          <w:rFonts w:ascii="Arial" w:hAnsi="Arial" w:cs="Arial"/>
          <w:sz w:val="24"/>
        </w:rPr>
        <w:t>Źródło: opracowanie własne</w:t>
      </w:r>
    </w:p>
    <w:p w14:paraId="7689FB13" w14:textId="63FB4808" w:rsidR="00114B88" w:rsidRPr="00F96AFD" w:rsidRDefault="00114B88" w:rsidP="00DD2DE5">
      <w:pPr>
        <w:spacing w:before="240" w:after="240" w:line="360" w:lineRule="auto"/>
        <w:rPr>
          <w:rFonts w:ascii="Arial" w:hAnsi="Arial" w:cs="Arial"/>
          <w:sz w:val="24"/>
        </w:rPr>
      </w:pPr>
      <w:r w:rsidRPr="00F96AFD">
        <w:rPr>
          <w:rFonts w:ascii="Arial" w:hAnsi="Arial" w:cs="Arial"/>
          <w:sz w:val="24"/>
        </w:rPr>
        <w:t>W latach 2000-2025 (I kwartał) wyodrębniono 6 pełnych cykli koniunkturalnych w</w:t>
      </w:r>
      <w:r w:rsidR="00B7582F" w:rsidRPr="00F96AFD">
        <w:rPr>
          <w:rFonts w:ascii="Arial" w:hAnsi="Arial" w:cs="Arial"/>
          <w:sz w:val="24"/>
        </w:rPr>
        <w:t> </w:t>
      </w:r>
      <w:r w:rsidRPr="00F96AFD">
        <w:rPr>
          <w:rFonts w:ascii="Arial" w:hAnsi="Arial" w:cs="Arial"/>
          <w:sz w:val="24"/>
        </w:rPr>
        <w:t xml:space="preserve">przemyśle. Pierwszy cykl rozpoczął się po tzw. </w:t>
      </w:r>
      <w:r w:rsidR="00D00CA2" w:rsidRPr="00F96AFD">
        <w:rPr>
          <w:rFonts w:ascii="Arial" w:hAnsi="Arial" w:cs="Arial"/>
          <w:sz w:val="24"/>
        </w:rPr>
        <w:t xml:space="preserve">kryzysie tzw. </w:t>
      </w:r>
      <w:proofErr w:type="spellStart"/>
      <w:r w:rsidR="00D00CA2" w:rsidRPr="00F96AFD">
        <w:rPr>
          <w:rFonts w:ascii="Arial" w:hAnsi="Arial" w:cs="Arial"/>
          <w:sz w:val="24"/>
        </w:rPr>
        <w:t>dot-comów</w:t>
      </w:r>
      <w:proofErr w:type="spellEnd"/>
      <w:r w:rsidR="00D00CA2" w:rsidRPr="00F96AFD">
        <w:rPr>
          <w:rFonts w:ascii="Arial" w:hAnsi="Arial" w:cs="Arial"/>
          <w:sz w:val="24"/>
        </w:rPr>
        <w:t xml:space="preserve"> (2000 rok</w:t>
      </w:r>
      <w:r w:rsidRPr="00F96AFD">
        <w:rPr>
          <w:rFonts w:ascii="Arial" w:hAnsi="Arial" w:cs="Arial"/>
          <w:sz w:val="24"/>
        </w:rPr>
        <w:t>), który przekształcił się w kryzys związany z atakami terrorystycznymi w USA w 2001 r</w:t>
      </w:r>
      <w:r w:rsidR="00D00CA2" w:rsidRPr="00F96AFD">
        <w:rPr>
          <w:rFonts w:ascii="Arial" w:hAnsi="Arial" w:cs="Arial"/>
          <w:sz w:val="24"/>
        </w:rPr>
        <w:t>oku</w:t>
      </w:r>
      <w:r w:rsidRPr="00F96AFD">
        <w:rPr>
          <w:rFonts w:ascii="Arial" w:hAnsi="Arial" w:cs="Arial"/>
          <w:sz w:val="24"/>
        </w:rPr>
        <w:t>. Po okresie spadku nastąpiło silne odbicie koniunktury, związane z wejśc</w:t>
      </w:r>
      <w:r w:rsidR="00D00CA2" w:rsidRPr="00F96AFD">
        <w:rPr>
          <w:rFonts w:ascii="Arial" w:hAnsi="Arial" w:cs="Arial"/>
          <w:sz w:val="24"/>
        </w:rPr>
        <w:t>iem Polski do UE (1 maja 2004 roku</w:t>
      </w:r>
      <w:r w:rsidRPr="00F96AFD">
        <w:rPr>
          <w:rFonts w:ascii="Arial" w:hAnsi="Arial" w:cs="Arial"/>
          <w:sz w:val="24"/>
        </w:rPr>
        <w:t>). Było to swoiste zdyskontowanie faktu akcesji i korzyści z tym związanych przez przedsiębiorstwa branży przemysłowej. Perspektywa kryzysu ekonomiczno-finansowego, jaka zaczynała docierać do Polski z Europy Zachodniej (województwo wielkopolskie ma ponadprzeciętnie wysokie powiązania z gospodarką UE) spowodowała krótki spadek produkcji w przemyśle, po czym nastąpiło właściwe załamanie koniunktur</w:t>
      </w:r>
      <w:r w:rsidR="00D00CA2" w:rsidRPr="00F96AFD">
        <w:rPr>
          <w:rFonts w:ascii="Arial" w:hAnsi="Arial" w:cs="Arial"/>
          <w:sz w:val="24"/>
        </w:rPr>
        <w:t>y, trwające aż do połowy 2009 roku</w:t>
      </w:r>
      <w:r w:rsidRPr="00F96AFD">
        <w:rPr>
          <w:rFonts w:ascii="Arial" w:hAnsi="Arial" w:cs="Arial"/>
          <w:sz w:val="24"/>
        </w:rPr>
        <w:t xml:space="preserve"> Ożywienie gospodarcze, jakie nastąpiło po tym okresie trwało do końca 2011 r</w:t>
      </w:r>
      <w:r w:rsidR="00D00CA2" w:rsidRPr="00F96AFD">
        <w:rPr>
          <w:rFonts w:ascii="Arial" w:hAnsi="Arial" w:cs="Arial"/>
          <w:sz w:val="24"/>
        </w:rPr>
        <w:t>oku</w:t>
      </w:r>
      <w:r w:rsidRPr="00F96AFD">
        <w:rPr>
          <w:rFonts w:ascii="Arial" w:hAnsi="Arial" w:cs="Arial"/>
          <w:sz w:val="24"/>
        </w:rPr>
        <w:t xml:space="preserve">. Kolejny rok związany był z europejskim kryzysem finansów publicznych, zapoczątkowanym </w:t>
      </w:r>
      <w:r w:rsidR="16DFE12E" w:rsidRPr="00F96AFD">
        <w:rPr>
          <w:rFonts w:ascii="Arial" w:hAnsi="Arial" w:cs="Arial"/>
          <w:sz w:val="24"/>
        </w:rPr>
        <w:t>w</w:t>
      </w:r>
      <w:r w:rsidRPr="00F96AFD">
        <w:rPr>
          <w:rFonts w:ascii="Arial" w:hAnsi="Arial" w:cs="Arial"/>
          <w:sz w:val="24"/>
        </w:rPr>
        <w:t xml:space="preserve"> Grecji, a następnie w innych krajach UE. Spokojne i dość powolne wychodzenie z ostatniego kryzysu skutkowało umiarkowaną dynamiką produkcji przemysłowej i niewielkimi korektami zamówień w tym sektorze, które trwały do końca 2017 r</w:t>
      </w:r>
      <w:r w:rsidR="00D00CA2" w:rsidRPr="00F96AFD">
        <w:rPr>
          <w:rFonts w:ascii="Arial" w:hAnsi="Arial" w:cs="Arial"/>
          <w:sz w:val="24"/>
        </w:rPr>
        <w:t>oku</w:t>
      </w:r>
      <w:r w:rsidRPr="00F96AFD">
        <w:rPr>
          <w:rFonts w:ascii="Arial" w:hAnsi="Arial" w:cs="Arial"/>
          <w:sz w:val="24"/>
        </w:rPr>
        <w:t>. Po tym okresie względnej stabilizacji nastąpiło osłabienie dynamiki produkcji w przemyśle, które znalazło swoją kontynuację w</w:t>
      </w:r>
      <w:r w:rsidR="00B7582F" w:rsidRPr="00F96AFD">
        <w:rPr>
          <w:rFonts w:ascii="Arial" w:hAnsi="Arial" w:cs="Arial"/>
          <w:sz w:val="24"/>
        </w:rPr>
        <w:t> </w:t>
      </w:r>
      <w:r w:rsidRPr="00F96AFD">
        <w:rPr>
          <w:rFonts w:ascii="Arial" w:hAnsi="Arial" w:cs="Arial"/>
          <w:sz w:val="24"/>
        </w:rPr>
        <w:t>czasie pandemii COVID-19. Załamanie produkcji z tym związane nastąpiło w kwietniu 2020 r</w:t>
      </w:r>
      <w:r w:rsidR="00D00CA2" w:rsidRPr="00F96AFD">
        <w:rPr>
          <w:rFonts w:ascii="Arial" w:hAnsi="Arial" w:cs="Arial"/>
          <w:sz w:val="24"/>
        </w:rPr>
        <w:t>oku</w:t>
      </w:r>
      <w:r w:rsidRPr="00F96AFD">
        <w:rPr>
          <w:rFonts w:ascii="Arial" w:hAnsi="Arial" w:cs="Arial"/>
          <w:sz w:val="24"/>
        </w:rPr>
        <w:t>. Od tego momentu, po początkowych szokach – najpierw popytowym, a następnie podażowym, nastąpiło powolne dostosowanie warunków produkcji do wymagań związanych z</w:t>
      </w:r>
      <w:r w:rsidR="00B7582F" w:rsidRPr="00F96AFD">
        <w:rPr>
          <w:rFonts w:ascii="Arial" w:hAnsi="Arial" w:cs="Arial"/>
          <w:sz w:val="24"/>
        </w:rPr>
        <w:t> </w:t>
      </w:r>
      <w:r w:rsidRPr="00F96AFD">
        <w:rPr>
          <w:rFonts w:ascii="Arial" w:hAnsi="Arial" w:cs="Arial"/>
          <w:sz w:val="24"/>
        </w:rPr>
        <w:t xml:space="preserve">pandemią. Spowodowało to systematyczne i powolne wychodzenie z </w:t>
      </w:r>
      <w:r w:rsidRPr="00F96AFD">
        <w:rPr>
          <w:rFonts w:ascii="Arial" w:hAnsi="Arial" w:cs="Arial"/>
          <w:sz w:val="24"/>
        </w:rPr>
        <w:lastRenderedPageBreak/>
        <w:t>załamania produkcji w</w:t>
      </w:r>
      <w:r w:rsidR="00B7582F" w:rsidRPr="00F96AFD">
        <w:rPr>
          <w:rFonts w:ascii="Arial" w:hAnsi="Arial" w:cs="Arial"/>
          <w:sz w:val="24"/>
        </w:rPr>
        <w:t> </w:t>
      </w:r>
      <w:r w:rsidRPr="00F96AFD">
        <w:rPr>
          <w:rFonts w:ascii="Arial" w:hAnsi="Arial" w:cs="Arial"/>
          <w:sz w:val="24"/>
        </w:rPr>
        <w:t>początkowym okresie pandemii. Ostatnie zidentyfikowany szczyt przypadł na połowę 2021 r</w:t>
      </w:r>
      <w:r w:rsidR="00D00CA2" w:rsidRPr="00F96AFD">
        <w:rPr>
          <w:rFonts w:ascii="Arial" w:hAnsi="Arial" w:cs="Arial"/>
          <w:sz w:val="24"/>
        </w:rPr>
        <w:t>oku</w:t>
      </w:r>
      <w:r w:rsidRPr="00F96AFD">
        <w:rPr>
          <w:rFonts w:ascii="Arial" w:hAnsi="Arial" w:cs="Arial"/>
          <w:sz w:val="24"/>
        </w:rPr>
        <w:t>. Po tym okresie spadek koniunktury został chwilowo zatrzymany w związku z</w:t>
      </w:r>
      <w:r w:rsidR="00B7582F" w:rsidRPr="00F96AFD">
        <w:rPr>
          <w:rFonts w:ascii="Arial" w:hAnsi="Arial" w:cs="Arial"/>
          <w:sz w:val="24"/>
        </w:rPr>
        <w:t> </w:t>
      </w:r>
      <w:r w:rsidRPr="00F96AFD">
        <w:rPr>
          <w:rFonts w:ascii="Arial" w:hAnsi="Arial" w:cs="Arial"/>
          <w:sz w:val="24"/>
        </w:rPr>
        <w:t>wybuchem wojny w Ukrainie, aby następnie kontynuować kierunek spadkowy, wskutek zawirowań na rynku surowców energetycznych oraz w sytuacji rosnących cen energii. Koniec okresu spadkowego przypadł na III kwartał 2023 r</w:t>
      </w:r>
      <w:r w:rsidR="00D00CA2" w:rsidRPr="00F96AFD">
        <w:rPr>
          <w:rFonts w:ascii="Arial" w:hAnsi="Arial" w:cs="Arial"/>
          <w:sz w:val="24"/>
        </w:rPr>
        <w:t>oku</w:t>
      </w:r>
      <w:r w:rsidRPr="00F96AFD">
        <w:rPr>
          <w:rFonts w:ascii="Arial" w:hAnsi="Arial" w:cs="Arial"/>
          <w:sz w:val="24"/>
        </w:rPr>
        <w:t>. Obecnie gospodarka Wielkopolski jest fazie systematycznej poprawy, jednak należy mieć na uwadze zagrożenia, jakie temu towarzyszą. Są to m. in. bariery celne oraz reorientacja źródeł zaopatrzenia surowców energetycznych w</w:t>
      </w:r>
      <w:r w:rsidR="00B7582F" w:rsidRPr="00F96AFD">
        <w:rPr>
          <w:rFonts w:ascii="Arial" w:hAnsi="Arial" w:cs="Arial"/>
          <w:sz w:val="24"/>
        </w:rPr>
        <w:t> </w:t>
      </w:r>
      <w:r w:rsidRPr="00F96AFD">
        <w:rPr>
          <w:rFonts w:ascii="Arial" w:hAnsi="Arial" w:cs="Arial"/>
          <w:sz w:val="24"/>
        </w:rPr>
        <w:t>krajach UE.</w:t>
      </w:r>
    </w:p>
    <w:p w14:paraId="2671FFF0" w14:textId="471AAF4E" w:rsidR="00114B88" w:rsidRPr="00F96AFD" w:rsidRDefault="2187D8B5" w:rsidP="00DD2DE5">
      <w:pPr>
        <w:spacing w:before="240" w:after="240" w:line="360" w:lineRule="auto"/>
        <w:rPr>
          <w:rFonts w:ascii="Arial" w:hAnsi="Arial" w:cs="Arial"/>
          <w:sz w:val="24"/>
        </w:rPr>
      </w:pPr>
      <w:r w:rsidRPr="00F96AFD">
        <w:rPr>
          <w:rFonts w:ascii="Arial" w:hAnsi="Arial" w:cs="Arial"/>
          <w:sz w:val="24"/>
        </w:rPr>
        <w:t>Produkcja budowlano-montażowa to drugi – oprócz przemysłu – dział gospodarki, który ma istotne znaczenie dla przebiegu wahań koniunkturalnych w regionie. Cechą charakterystyczną budownictwa są wysokie efekty mnożnikowe. Należy przy tym zaznaczyć, że sektor ten nie jest jednorodny i w zależności od typu procesu budowlanego (budownictwo mieszkaniowe, specjalistyczne i infrastrukturalne) w różny sposób reaguje na sytuację gospodarczą. W tym kontekście największą zmienność wykazuje budownictwo sektora prywatnego, a więc związane z budową mieszkań. Pozostałe typy są finansowane ze środków publicznych i podlegają raczej ograniczeniu budżetowemu, a nie wahaniom cyklicznym. Zmiany popytu tego sektora pociągają za sobą zmiany pozostałych branż, tj. przemysłu, handlu i usług. Wahania aktywności w budownictwie województwa wielkopolskiego, wyznaczające cykle koniunkturalne zamieszczono na wykresie 2.2.</w:t>
      </w:r>
    </w:p>
    <w:p w14:paraId="25D2B574" w14:textId="77777777" w:rsidR="00244985" w:rsidRDefault="00244985" w:rsidP="00DD2DE5">
      <w:pPr>
        <w:spacing w:before="240" w:after="240" w:line="360" w:lineRule="auto"/>
        <w:rPr>
          <w:rFonts w:ascii="Arial" w:hAnsi="Arial" w:cs="Arial"/>
          <w:b/>
          <w:sz w:val="24"/>
        </w:rPr>
      </w:pPr>
      <w:bookmarkStart w:id="52" w:name="_Toc204343320"/>
      <w:r>
        <w:rPr>
          <w:rFonts w:ascii="Arial" w:hAnsi="Arial" w:cs="Arial"/>
          <w:b/>
          <w:sz w:val="24"/>
        </w:rPr>
        <w:br w:type="page"/>
      </w:r>
    </w:p>
    <w:p w14:paraId="548882BB" w14:textId="5795B878" w:rsidR="00114B88" w:rsidRPr="00F96AFD" w:rsidRDefault="00F133F5" w:rsidP="00DD2DE5">
      <w:pPr>
        <w:spacing w:before="240" w:after="24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Pr="00F96AFD">
        <w:rPr>
          <w:rFonts w:ascii="Arial" w:hAnsi="Arial" w:cs="Arial"/>
          <w:b/>
          <w:sz w:val="24"/>
        </w:rPr>
        <w:t xml:space="preserve">. </w:t>
      </w:r>
      <w:r w:rsidR="00114B88" w:rsidRPr="00F96AFD">
        <w:rPr>
          <w:rFonts w:ascii="Arial" w:hAnsi="Arial" w:cs="Arial"/>
          <w:b/>
          <w:sz w:val="24"/>
        </w:rPr>
        <w:t>Wahania cykliczne produkcji budowlano-montażowej w województwie wielkopolskim</w:t>
      </w:r>
      <w:bookmarkEnd w:id="52"/>
    </w:p>
    <w:p w14:paraId="140C29F6" w14:textId="65C42BA2" w:rsidR="00114B88" w:rsidRPr="00F96AFD" w:rsidRDefault="00114B88" w:rsidP="00B60BA8">
      <w:pPr>
        <w:spacing w:after="0" w:line="360" w:lineRule="auto"/>
        <w:rPr>
          <w:rFonts w:ascii="Arial" w:hAnsi="Arial" w:cs="Arial"/>
          <w:b/>
          <w:bCs/>
          <w:sz w:val="24"/>
          <w:szCs w:val="24"/>
        </w:rPr>
      </w:pPr>
      <w:r w:rsidRPr="00F96AFD">
        <w:rPr>
          <w:rFonts w:ascii="Arial" w:hAnsi="Arial" w:cs="Arial"/>
          <w:noProof/>
          <w:sz w:val="24"/>
          <w:szCs w:val="24"/>
          <w:lang w:eastAsia="pl-PL"/>
        </w:rPr>
        <w:drawing>
          <wp:inline distT="0" distB="0" distL="0" distR="0" wp14:anchorId="1D63963E" wp14:editId="7F34FCB8">
            <wp:extent cx="5471160" cy="2743200"/>
            <wp:effectExtent l="0" t="0" r="15240" b="0"/>
            <wp:docPr id="343760250" name="Wykres 1" descr="Wykres liniowy, przedstawia wahania cykliczne produkcji budowlano-montażowej w województwie wielkopolskim. Pierwszy górny punkt zwrotny 2011.10. Dolny punkt zwrotny 2013.7. Górny punkt zwrotny 2014.2. Lekki spadek w 2014.9. Potem lekkie odbicie . Dolny punkt zwrotny 2017.1. Potem górny punkt zwrotny 2018.3. Potem wahania cyklu mniejsze.  ">
              <a:extLst xmlns:a="http://schemas.openxmlformats.org/drawingml/2006/main">
                <a:ext uri="{FF2B5EF4-FFF2-40B4-BE49-F238E27FC236}">
                  <a16:creationId xmlns:a16="http://schemas.microsoft.com/office/drawing/2014/main" id="{4154274B-8986-5CB1-F18E-30C595BCD8E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31B276AB" w14:textId="6984B711" w:rsidR="00114B88" w:rsidRPr="00F96AFD" w:rsidRDefault="00033973" w:rsidP="00DD2DE5">
      <w:pPr>
        <w:spacing w:before="240" w:after="240" w:line="360" w:lineRule="auto"/>
        <w:rPr>
          <w:rFonts w:ascii="Arial" w:hAnsi="Arial" w:cs="Arial"/>
          <w:sz w:val="24"/>
        </w:rPr>
      </w:pPr>
      <w:r w:rsidRPr="00F96AFD">
        <w:rPr>
          <w:rFonts w:ascii="Arial" w:hAnsi="Arial" w:cs="Arial"/>
          <w:sz w:val="24"/>
        </w:rPr>
        <w:t>Źródło: opracowanie własne</w:t>
      </w:r>
    </w:p>
    <w:p w14:paraId="2009BB0D" w14:textId="0D00EB71" w:rsidR="00114B88" w:rsidRPr="00F96AFD" w:rsidRDefault="00114B88" w:rsidP="00DD2DE5">
      <w:pPr>
        <w:spacing w:before="240" w:after="240" w:line="360" w:lineRule="auto"/>
        <w:rPr>
          <w:rFonts w:ascii="Arial" w:hAnsi="Arial" w:cs="Arial"/>
          <w:sz w:val="24"/>
        </w:rPr>
      </w:pPr>
      <w:r w:rsidRPr="00F96AFD">
        <w:rPr>
          <w:rFonts w:ascii="Arial" w:hAnsi="Arial" w:cs="Arial"/>
          <w:sz w:val="24"/>
        </w:rPr>
        <w:t>W latach 2010-2025 w województwie wielkopolskim zidentyfikowano 4 górne i tyleż dolnych punktów zwrotnych dla produkcji budowlano-montażowej. Pierwszy szczyt koniunktury przypadł na koniec 2011 roku, tzn. bezpośrednio po zakończeniu kryzysu ekonomiczno-finansowego lat 2007-2009. Mogło być to spowodowane odbiciem po załamaniu rynku nieruchomości z 2008 r</w:t>
      </w:r>
      <w:r w:rsidR="00D00CA2" w:rsidRPr="00F96AFD">
        <w:rPr>
          <w:rFonts w:ascii="Arial" w:hAnsi="Arial" w:cs="Arial"/>
          <w:sz w:val="24"/>
        </w:rPr>
        <w:t>oku</w:t>
      </w:r>
      <w:r w:rsidRPr="00F96AFD">
        <w:rPr>
          <w:rFonts w:ascii="Arial" w:hAnsi="Arial" w:cs="Arial"/>
          <w:sz w:val="24"/>
        </w:rPr>
        <w:t xml:space="preserve"> czemu sprzyjała ekspansywna polityka monetarna NBP. Dolny punkt zwrotny pierwszego cyklu przypadł na początek 2013 r</w:t>
      </w:r>
      <w:r w:rsidR="00D00CA2" w:rsidRPr="00F96AFD">
        <w:rPr>
          <w:rFonts w:ascii="Arial" w:hAnsi="Arial" w:cs="Arial"/>
          <w:sz w:val="24"/>
        </w:rPr>
        <w:t>oku</w:t>
      </w:r>
      <w:r w:rsidRPr="00F96AFD">
        <w:rPr>
          <w:rFonts w:ascii="Arial" w:hAnsi="Arial" w:cs="Arial"/>
          <w:sz w:val="24"/>
        </w:rPr>
        <w:t>. W latach 2007-2013 rząd realizował program „Rodzina na swoim”, mający na celu wsparcie dla młodych małżeństw oraz osób samotnie wychowujących dzieci. Jak wynika z ocen sytuacji na rynku nieruchomości w</w:t>
      </w:r>
      <w:r w:rsidR="00147C1E" w:rsidRPr="00F96AFD">
        <w:rPr>
          <w:rFonts w:ascii="Arial" w:hAnsi="Arial" w:cs="Arial"/>
          <w:sz w:val="24"/>
        </w:rPr>
        <w:t> </w:t>
      </w:r>
      <w:r w:rsidRPr="00F96AFD">
        <w:rPr>
          <w:rFonts w:ascii="Arial" w:hAnsi="Arial" w:cs="Arial"/>
          <w:sz w:val="24"/>
        </w:rPr>
        <w:t>początkowym okresie budził on duże zainteresowanie, jednak ostatecznie przyczynił się do wzrostu cen nieruchomości, co może uzasadniać spadek koniunktury na tym rynku pod koniec 2013 r</w:t>
      </w:r>
      <w:r w:rsidR="00D00CA2" w:rsidRPr="00F96AFD">
        <w:rPr>
          <w:rFonts w:ascii="Arial" w:hAnsi="Arial" w:cs="Arial"/>
          <w:sz w:val="24"/>
        </w:rPr>
        <w:t>oku</w:t>
      </w:r>
      <w:r w:rsidRPr="00F96AFD">
        <w:rPr>
          <w:rFonts w:ascii="Arial" w:hAnsi="Arial" w:cs="Arial"/>
          <w:sz w:val="24"/>
        </w:rPr>
        <w:t xml:space="preserve">. </w:t>
      </w:r>
    </w:p>
    <w:p w14:paraId="3059AD2D" w14:textId="5CB31472" w:rsidR="00114B88" w:rsidRPr="00F96AFD" w:rsidRDefault="00114B88" w:rsidP="00DD2DE5">
      <w:pPr>
        <w:spacing w:before="240" w:after="240" w:line="360" w:lineRule="auto"/>
        <w:rPr>
          <w:rFonts w:ascii="Arial" w:hAnsi="Arial" w:cs="Arial"/>
          <w:sz w:val="24"/>
        </w:rPr>
      </w:pPr>
      <w:r w:rsidRPr="00F96AFD">
        <w:rPr>
          <w:rFonts w:ascii="Arial" w:hAnsi="Arial" w:cs="Arial"/>
          <w:sz w:val="24"/>
        </w:rPr>
        <w:t>Programem wsparcia w budownictwie w latach 2014-2018, a więc w kolejnym cyklu koniunktury na tym rynku, był</w:t>
      </w:r>
      <w:r w:rsidR="00116792" w:rsidRPr="00F96AFD">
        <w:rPr>
          <w:rFonts w:ascii="Arial" w:hAnsi="Arial" w:cs="Arial"/>
          <w:sz w:val="24"/>
        </w:rPr>
        <w:t xml:space="preserve"> program</w:t>
      </w:r>
      <w:r w:rsidRPr="00F96AFD">
        <w:rPr>
          <w:rFonts w:ascii="Arial" w:hAnsi="Arial" w:cs="Arial"/>
          <w:sz w:val="24"/>
        </w:rPr>
        <w:t xml:space="preserve"> „Mieszkanie dla młodych”. Pozwoliło to na odbudowanie popytu, a tym samym i liczby nowo budowanych domów i mieszkań. Sprzyjała temu również łagodna polityka monetarna NBP, niska inflacja oraz względnie stabilna sytuacja gospodarcza tego okresu. W końcowej fazie obowiązywania tego programu – podobnie jak w poprzednim – </w:t>
      </w:r>
      <w:r w:rsidR="7D842990" w:rsidRPr="00F96AFD">
        <w:rPr>
          <w:rFonts w:ascii="Arial" w:hAnsi="Arial" w:cs="Arial"/>
          <w:sz w:val="24"/>
        </w:rPr>
        <w:t>obserwowano</w:t>
      </w:r>
      <w:r w:rsidRPr="00F96AFD">
        <w:rPr>
          <w:rFonts w:ascii="Arial" w:hAnsi="Arial" w:cs="Arial"/>
          <w:sz w:val="24"/>
        </w:rPr>
        <w:t xml:space="preserve"> </w:t>
      </w:r>
      <w:r w:rsidRPr="00F96AFD">
        <w:rPr>
          <w:rFonts w:ascii="Arial" w:hAnsi="Arial" w:cs="Arial"/>
          <w:sz w:val="24"/>
        </w:rPr>
        <w:lastRenderedPageBreak/>
        <w:t>przyspieszenie liczby zawieranych umów, co sprzyjało wzrostowi cen nieruchomości, a tym samym spowodowało spadek koniunktury w okresie I kwartału 2018 r</w:t>
      </w:r>
      <w:r w:rsidR="00D00CA2" w:rsidRPr="00F96AFD">
        <w:rPr>
          <w:rFonts w:ascii="Arial" w:hAnsi="Arial" w:cs="Arial"/>
          <w:sz w:val="24"/>
        </w:rPr>
        <w:t>oku</w:t>
      </w:r>
      <w:r w:rsidRPr="00F96AFD">
        <w:rPr>
          <w:rFonts w:ascii="Arial" w:hAnsi="Arial" w:cs="Arial"/>
          <w:sz w:val="24"/>
        </w:rPr>
        <w:t xml:space="preserve"> do II kwartału 2020 r</w:t>
      </w:r>
      <w:r w:rsidR="00D00CA2" w:rsidRPr="00F96AFD">
        <w:rPr>
          <w:rFonts w:ascii="Arial" w:hAnsi="Arial" w:cs="Arial"/>
          <w:sz w:val="24"/>
        </w:rPr>
        <w:t>oku</w:t>
      </w:r>
      <w:r w:rsidRPr="00F96AFD">
        <w:rPr>
          <w:rFonts w:ascii="Arial" w:hAnsi="Arial" w:cs="Arial"/>
          <w:sz w:val="24"/>
        </w:rPr>
        <w:t>.</w:t>
      </w:r>
    </w:p>
    <w:p w14:paraId="7B556DD0" w14:textId="2BE28F55" w:rsidR="00114B88" w:rsidRPr="00F96AFD" w:rsidRDefault="00114B88" w:rsidP="00DD2DE5">
      <w:pPr>
        <w:spacing w:before="240" w:after="240" w:line="360" w:lineRule="auto"/>
        <w:rPr>
          <w:rFonts w:ascii="Arial" w:hAnsi="Arial" w:cs="Arial"/>
          <w:sz w:val="24"/>
        </w:rPr>
      </w:pPr>
      <w:r w:rsidRPr="00F96AFD">
        <w:rPr>
          <w:rFonts w:ascii="Arial" w:hAnsi="Arial" w:cs="Arial"/>
          <w:sz w:val="24"/>
        </w:rPr>
        <w:t xml:space="preserve">Trzecim realizowanym programem na rynku budowlanym był program pod nazwą „Mieszkanie Plus”. Jego początek przypadł na rok 2016. Oznaczało to częściowe nakładanie się dwóch niezależnych od siebie opcji wsparcia zakupu nieruchomości w Polsce. Jak wynika z przebiegu zmian koniunkturalnych w tym sektorze, mogło to przyczynić się do tworzenia coraz większej presji na rynku domów i mieszkań, powodując dalszy wzrost cen. Okres od III kwartału 2016 </w:t>
      </w:r>
      <w:r w:rsidR="00DD2DE5" w:rsidRPr="00F96AFD">
        <w:rPr>
          <w:rFonts w:ascii="Arial" w:hAnsi="Arial" w:cs="Arial"/>
          <w:sz w:val="24"/>
        </w:rPr>
        <w:t xml:space="preserve">roku </w:t>
      </w:r>
      <w:r w:rsidRPr="00F96AFD">
        <w:rPr>
          <w:rFonts w:ascii="Arial" w:hAnsi="Arial" w:cs="Arial"/>
          <w:sz w:val="24"/>
        </w:rPr>
        <w:t>do II kwartału 2018</w:t>
      </w:r>
      <w:r w:rsidR="00DD2DE5" w:rsidRPr="00F96AFD">
        <w:rPr>
          <w:rFonts w:ascii="Arial" w:hAnsi="Arial" w:cs="Arial"/>
          <w:sz w:val="24"/>
        </w:rPr>
        <w:t xml:space="preserve"> roku</w:t>
      </w:r>
      <w:r w:rsidRPr="00F96AFD">
        <w:rPr>
          <w:rFonts w:ascii="Arial" w:hAnsi="Arial" w:cs="Arial"/>
          <w:sz w:val="24"/>
        </w:rPr>
        <w:t xml:space="preserve"> był czasem największego wzrostu koniunktury w budownictwie w całym analizowanym okresie. W kolejnych kwartałach nastąpił spadek koniunktury, trwający do początku pandemii COVID-19. Był on również efektem wzrostu cen materiałów budowlanych, co miało wpływ na koszty wznoszenia budowli.</w:t>
      </w:r>
    </w:p>
    <w:p w14:paraId="1762B5EF" w14:textId="1BC9FE48" w:rsidR="00114B88" w:rsidRPr="00F96AFD" w:rsidRDefault="00114B88" w:rsidP="00DD2DE5">
      <w:pPr>
        <w:spacing w:before="240" w:after="240" w:line="360" w:lineRule="auto"/>
        <w:rPr>
          <w:rFonts w:ascii="Arial" w:hAnsi="Arial" w:cs="Arial"/>
          <w:sz w:val="24"/>
        </w:rPr>
      </w:pPr>
      <w:r w:rsidRPr="00F96AFD">
        <w:rPr>
          <w:rFonts w:ascii="Arial" w:hAnsi="Arial" w:cs="Arial"/>
          <w:sz w:val="24"/>
        </w:rPr>
        <w:t>Sam okres pandemii nie wiązał się w budownictwie z drastycznym załamaniem produkcji. Budownictwo było tym sektorem gospodarki, który przetrwał okres zamrażania gospodarki w dobrej kondycji, gł</w:t>
      </w:r>
      <w:r w:rsidR="63543087" w:rsidRPr="00F96AFD">
        <w:rPr>
          <w:rFonts w:ascii="Arial" w:hAnsi="Arial" w:cs="Arial"/>
          <w:sz w:val="24"/>
        </w:rPr>
        <w:t>ó</w:t>
      </w:r>
      <w:r w:rsidRPr="00F96AFD">
        <w:rPr>
          <w:rFonts w:ascii="Arial" w:hAnsi="Arial" w:cs="Arial"/>
          <w:sz w:val="24"/>
        </w:rPr>
        <w:t>wnie dzięki specyfice tego sektora. Sprzyjały temu również niskie stopy procentowe</w:t>
      </w:r>
      <w:r w:rsidR="68AA49CE" w:rsidRPr="00F96AFD">
        <w:rPr>
          <w:rFonts w:ascii="Arial" w:hAnsi="Arial" w:cs="Arial"/>
          <w:sz w:val="24"/>
        </w:rPr>
        <w:t>,</w:t>
      </w:r>
      <w:r w:rsidRPr="00F96AFD">
        <w:rPr>
          <w:rFonts w:ascii="Arial" w:hAnsi="Arial" w:cs="Arial"/>
          <w:sz w:val="24"/>
        </w:rPr>
        <w:t xml:space="preserve"> </w:t>
      </w:r>
      <w:r w:rsidR="53533779" w:rsidRPr="00F96AFD">
        <w:rPr>
          <w:rFonts w:ascii="Arial" w:hAnsi="Arial" w:cs="Arial"/>
          <w:sz w:val="24"/>
        </w:rPr>
        <w:t>j</w:t>
      </w:r>
      <w:r w:rsidRPr="00F96AFD">
        <w:rPr>
          <w:rFonts w:ascii="Arial" w:hAnsi="Arial" w:cs="Arial"/>
          <w:sz w:val="24"/>
        </w:rPr>
        <w:t>ednak wyczerpywanie się możliwości wsparcia dotychczasowych programów, a jednocześnie brak nowych koncepcji w tym obszarze</w:t>
      </w:r>
      <w:r w:rsidR="5DEEA912" w:rsidRPr="00F96AFD">
        <w:rPr>
          <w:rFonts w:ascii="Arial" w:hAnsi="Arial" w:cs="Arial"/>
          <w:sz w:val="24"/>
        </w:rPr>
        <w:t>,</w:t>
      </w:r>
      <w:r w:rsidRPr="00F96AFD">
        <w:rPr>
          <w:rFonts w:ascii="Arial" w:hAnsi="Arial" w:cs="Arial"/>
          <w:sz w:val="24"/>
        </w:rPr>
        <w:t xml:space="preserve"> spowodowały lekki spadek koniunktury w tym sektorze. Obecnie nie jest realizowany żaden program wsparci</w:t>
      </w:r>
      <w:r w:rsidR="28F8AA71" w:rsidRPr="00F96AFD">
        <w:rPr>
          <w:rFonts w:ascii="Arial" w:hAnsi="Arial" w:cs="Arial"/>
          <w:sz w:val="24"/>
        </w:rPr>
        <w:t>a</w:t>
      </w:r>
      <w:r w:rsidRPr="00F96AFD">
        <w:rPr>
          <w:rFonts w:ascii="Arial" w:hAnsi="Arial" w:cs="Arial"/>
          <w:sz w:val="24"/>
        </w:rPr>
        <w:t xml:space="preserve"> w budownictwie mieszkaniowym. Powoduje to stabilizowanie się cen nieruchomości, a rynek wyczekuje zmiany w tym zakresie, co może w przyszłości stymulować dalszy wzrost cen domów i mieszkań.</w:t>
      </w:r>
    </w:p>
    <w:p w14:paraId="751E67FE" w14:textId="3095ADC2" w:rsidR="00F84C0E" w:rsidRPr="00F96AFD" w:rsidRDefault="2BC96CC9" w:rsidP="00B60BA8">
      <w:pPr>
        <w:spacing w:before="240" w:after="240" w:line="360" w:lineRule="auto"/>
        <w:rPr>
          <w:rFonts w:ascii="Arial" w:hAnsi="Arial" w:cs="Arial"/>
          <w:sz w:val="24"/>
        </w:rPr>
      </w:pPr>
      <w:r w:rsidRPr="00F96AFD">
        <w:rPr>
          <w:rFonts w:ascii="Arial" w:hAnsi="Arial" w:cs="Arial"/>
          <w:sz w:val="24"/>
        </w:rPr>
        <w:t>Trzecim ważnym sektorem PKB w gospodarce jest handel. Zgodnie z definicją GUS sprzedaż detaliczna obejmuje sprzedaż towarów własnych i komisowych (nowych i używanych) w punktach sprzedaży detalicznej, placówkach gastronomicznych oraz innych punktach sprzedaży (np. składy, magazyny) w ilościach wskazujących na zakup dla potrzeb indywidualnych nabywców. Zmiany w poziomie konsumpcji prywatnej wskazują na sytuację gospodarczą regionu.</w:t>
      </w:r>
    </w:p>
    <w:p w14:paraId="77DD294B" w14:textId="77777777" w:rsidR="00AA78B3" w:rsidRPr="00F96AFD" w:rsidRDefault="00AA78B3">
      <w:pPr>
        <w:rPr>
          <w:rFonts w:ascii="Arial" w:hAnsi="Arial" w:cs="Arial"/>
          <w:b/>
          <w:sz w:val="24"/>
        </w:rPr>
      </w:pPr>
      <w:r w:rsidRPr="00F96AFD">
        <w:rPr>
          <w:rFonts w:ascii="Arial" w:hAnsi="Arial" w:cs="Arial"/>
          <w:b/>
          <w:sz w:val="24"/>
        </w:rPr>
        <w:br w:type="page"/>
      </w:r>
    </w:p>
    <w:p w14:paraId="76041F10" w14:textId="2F06ED94" w:rsidR="00114B88" w:rsidRPr="00F96AFD" w:rsidRDefault="00F133F5" w:rsidP="00DD2DE5">
      <w:pPr>
        <w:spacing w:before="240" w:after="240" w:line="360" w:lineRule="auto"/>
        <w:rPr>
          <w:rFonts w:ascii="Arial" w:hAnsi="Arial" w:cs="Arial"/>
          <w:b/>
          <w:sz w:val="24"/>
          <w:szCs w:val="24"/>
        </w:rPr>
      </w:pPr>
      <w:bookmarkStart w:id="53" w:name="_Toc204343321"/>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Pr="00F96AFD">
        <w:rPr>
          <w:rFonts w:ascii="Arial" w:hAnsi="Arial" w:cs="Arial"/>
          <w:b/>
          <w:sz w:val="24"/>
        </w:rPr>
        <w:t xml:space="preserve">. </w:t>
      </w:r>
      <w:r w:rsidR="00114B88" w:rsidRPr="00F96AFD">
        <w:rPr>
          <w:rFonts w:ascii="Arial" w:hAnsi="Arial" w:cs="Arial"/>
          <w:b/>
          <w:sz w:val="24"/>
        </w:rPr>
        <w:t>Wahania cykliczne sprzedaży detalicznej w województwie wielkopolskim</w:t>
      </w:r>
      <w:bookmarkEnd w:id="53"/>
    </w:p>
    <w:p w14:paraId="1728AC04" w14:textId="5D24472F" w:rsidR="00114B88" w:rsidRPr="00F96AFD" w:rsidRDefault="00114B88" w:rsidP="00B60BA8">
      <w:pPr>
        <w:spacing w:after="0" w:line="360" w:lineRule="auto"/>
        <w:rPr>
          <w:rFonts w:ascii="Arial" w:hAnsi="Arial" w:cs="Arial"/>
          <w:sz w:val="24"/>
          <w:szCs w:val="24"/>
        </w:rPr>
      </w:pPr>
      <w:r w:rsidRPr="00F96AFD">
        <w:rPr>
          <w:rFonts w:ascii="Arial" w:hAnsi="Arial" w:cs="Arial"/>
          <w:noProof/>
          <w:sz w:val="24"/>
          <w:szCs w:val="24"/>
          <w:lang w:eastAsia="pl-PL"/>
        </w:rPr>
        <w:drawing>
          <wp:inline distT="0" distB="0" distL="0" distR="0" wp14:anchorId="391CF8A1" wp14:editId="7C65157F">
            <wp:extent cx="5760720" cy="2663825"/>
            <wp:effectExtent l="0" t="0" r="11430" b="3175"/>
            <wp:docPr id="1334469923" name="Wykres 1" descr="Wykres liniowy, przedstawia wahania cykliczne sprzedaży detalicznej w województwie wielkopolskim. Górny punkt zwrotny 2011.3 do wysokości 10. Potem stromy spadek i falowanie wokół osi 0. Dolny punkt zwrotny 2021.7 i stromy wzrost powyżej 10 na osi y. ">
              <a:extLst xmlns:a="http://schemas.openxmlformats.org/drawingml/2006/main">
                <a:ext uri="{FF2B5EF4-FFF2-40B4-BE49-F238E27FC236}">
                  <a16:creationId xmlns:a16="http://schemas.microsoft.com/office/drawing/2014/main" id="{E41A198A-3C98-749E-89C0-B7B54122C6A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0E5BCB08" w14:textId="7CA7166E" w:rsidR="00114B88" w:rsidRPr="00F96AFD" w:rsidRDefault="00033973" w:rsidP="00DD2DE5">
      <w:pPr>
        <w:spacing w:before="240" w:after="240" w:line="360" w:lineRule="auto"/>
        <w:rPr>
          <w:rFonts w:ascii="Arial" w:hAnsi="Arial" w:cs="Arial"/>
          <w:sz w:val="24"/>
        </w:rPr>
      </w:pPr>
      <w:r w:rsidRPr="00F96AFD">
        <w:rPr>
          <w:rFonts w:ascii="Arial" w:hAnsi="Arial" w:cs="Arial"/>
          <w:sz w:val="24"/>
        </w:rPr>
        <w:t>Źródło: opracowanie własne</w:t>
      </w:r>
    </w:p>
    <w:p w14:paraId="7374DE00" w14:textId="38A3EEA5" w:rsidR="00114B88" w:rsidRPr="00F96AFD" w:rsidRDefault="18949E88" w:rsidP="00DD2DE5">
      <w:pPr>
        <w:spacing w:before="240" w:after="240" w:line="360" w:lineRule="auto"/>
        <w:rPr>
          <w:rFonts w:ascii="Arial" w:hAnsi="Arial" w:cs="Arial"/>
          <w:sz w:val="24"/>
        </w:rPr>
      </w:pPr>
      <w:r w:rsidRPr="00F96AFD">
        <w:rPr>
          <w:rFonts w:ascii="Arial" w:hAnsi="Arial" w:cs="Arial"/>
          <w:sz w:val="24"/>
        </w:rPr>
        <w:t>W ramach przeprowadzonej analizy</w:t>
      </w:r>
      <w:r w:rsidR="0F12CCBB" w:rsidRPr="00F96AFD">
        <w:rPr>
          <w:rFonts w:ascii="Arial" w:hAnsi="Arial" w:cs="Arial"/>
          <w:sz w:val="24"/>
        </w:rPr>
        <w:t xml:space="preserve"> </w:t>
      </w:r>
      <w:r w:rsidRPr="00F96AFD">
        <w:rPr>
          <w:rFonts w:ascii="Arial" w:hAnsi="Arial" w:cs="Arial"/>
          <w:sz w:val="24"/>
        </w:rPr>
        <w:t>szeregu czasowego sprzedaży detalicznej, w województwie wielkopolskim w badanym okresie, tj. w latach 2010-2025 zidentyfikowano 4 górne i tyle samo dolnych punktów zwrotnych. Pierwszy szczyt koniunktury przypadł na okres zakończenia światowego kryzysu ekonomiczno-finansowego. Dla handlu w Wielkopolsce był to drugi kwartał 2011 roku. Następnie gospodarka województwa wielkopolskiego doświadczała – podobnie jak kraj ogółem – okresu względnej stabilizacji, charakteryzującej się niską dynamiką konsumpcji, której przejawem była praktycznie zerowa inflacja, a niekiedy nawet deflacja (III i IV kwartał roku 2014 i 2015).</w:t>
      </w:r>
      <w:r w:rsidR="0045214D" w:rsidRPr="00F96AFD">
        <w:rPr>
          <w:rFonts w:ascii="Arial" w:hAnsi="Arial" w:cs="Arial"/>
          <w:sz w:val="24"/>
        </w:rPr>
        <w:t xml:space="preserve"> </w:t>
      </w:r>
      <w:r w:rsidRPr="00F96AFD">
        <w:rPr>
          <w:rFonts w:ascii="Arial" w:hAnsi="Arial" w:cs="Arial"/>
          <w:sz w:val="24"/>
        </w:rPr>
        <w:t>Drugi górny punkt zwrotny przypadł na III kwartał 2016 roku, tzn. około rok po szczycie koniunktury w przemyśle i budownictwie. Nawiązując do wprowadzenia przez ówczesny rząd programu 500+ od 1 kwietnia 2016 r</w:t>
      </w:r>
      <w:r w:rsidR="00D00CA2" w:rsidRPr="00F96AFD">
        <w:rPr>
          <w:rFonts w:ascii="Arial" w:hAnsi="Arial" w:cs="Arial"/>
          <w:sz w:val="24"/>
        </w:rPr>
        <w:t>oku</w:t>
      </w:r>
      <w:r w:rsidRPr="00F96AFD">
        <w:rPr>
          <w:rFonts w:ascii="Arial" w:hAnsi="Arial" w:cs="Arial"/>
          <w:sz w:val="24"/>
        </w:rPr>
        <w:t xml:space="preserve"> należy stwierdzić, że nie przyniósł on żadnych widocznych efektów w kontekście wzrostu konsumpcji. Dynamika sprzedaży detalicznej utrzymywała się na umiarkowanym poziomie, aż do końca </w:t>
      </w:r>
      <w:r w:rsidR="00D00CA2" w:rsidRPr="00F96AFD">
        <w:rPr>
          <w:rFonts w:ascii="Arial" w:hAnsi="Arial" w:cs="Arial"/>
          <w:sz w:val="24"/>
        </w:rPr>
        <w:t>II kwartału 2019 roku</w:t>
      </w:r>
      <w:r w:rsidRPr="00F96AFD">
        <w:rPr>
          <w:rFonts w:ascii="Arial" w:hAnsi="Arial" w:cs="Arial"/>
          <w:sz w:val="24"/>
        </w:rPr>
        <w:t>, po którym uległa obniżeniu. Dolny punkt zwrotny w tym cyklu przyp</w:t>
      </w:r>
      <w:r w:rsidR="00D00CA2" w:rsidRPr="00F96AFD">
        <w:rPr>
          <w:rFonts w:ascii="Arial" w:hAnsi="Arial" w:cs="Arial"/>
          <w:sz w:val="24"/>
        </w:rPr>
        <w:t>adł na okres II kwartału 2020 roku</w:t>
      </w:r>
      <w:r w:rsidRPr="00F96AFD">
        <w:rPr>
          <w:rFonts w:ascii="Arial" w:hAnsi="Arial" w:cs="Arial"/>
          <w:sz w:val="24"/>
        </w:rPr>
        <w:t>, a więc już w czasie pandemii COVID</w:t>
      </w:r>
      <w:r w:rsidR="2BFF7D6C" w:rsidRPr="00F96AFD">
        <w:rPr>
          <w:rFonts w:ascii="Arial" w:hAnsi="Arial" w:cs="Arial"/>
          <w:sz w:val="24"/>
        </w:rPr>
        <w:t>-</w:t>
      </w:r>
      <w:r w:rsidRPr="00F96AFD">
        <w:rPr>
          <w:rFonts w:ascii="Arial" w:hAnsi="Arial" w:cs="Arial"/>
          <w:sz w:val="24"/>
        </w:rPr>
        <w:t xml:space="preserve">19. Początkowo rygorystyczne ograniczenia w zakresie poruszania się i konsumpcji bezpośredniej znalazły swoje odzwierciedlenie w najniższej dynamice sprzedaży detalicznej od 2010 roku. Od tego kwartału – </w:t>
      </w:r>
      <w:r w:rsidRPr="00F96AFD">
        <w:rPr>
          <w:rFonts w:ascii="Arial" w:hAnsi="Arial" w:cs="Arial"/>
          <w:sz w:val="24"/>
        </w:rPr>
        <w:lastRenderedPageBreak/>
        <w:t xml:space="preserve">dynamika </w:t>
      </w:r>
      <w:r w:rsidR="71353FCA" w:rsidRPr="00F96AFD">
        <w:rPr>
          <w:rFonts w:ascii="Arial" w:hAnsi="Arial" w:cs="Arial"/>
          <w:sz w:val="24"/>
        </w:rPr>
        <w:t>ta</w:t>
      </w:r>
      <w:r w:rsidRPr="00F96AFD">
        <w:rPr>
          <w:rFonts w:ascii="Arial" w:hAnsi="Arial" w:cs="Arial"/>
          <w:sz w:val="24"/>
        </w:rPr>
        <w:t xml:space="preserve"> w Wielkopolsce zaczęła wzrastać ze względu na stopniowe dostosowanie społeczeństwa do nowych warunków funkcjonowania. Stopniowemu poluzowaniu ulegały również obostrzenia pandemi</w:t>
      </w:r>
      <w:r w:rsidR="00CA03D3" w:rsidRPr="00F96AFD">
        <w:rPr>
          <w:rFonts w:ascii="Arial" w:hAnsi="Arial" w:cs="Arial"/>
          <w:sz w:val="24"/>
        </w:rPr>
        <w:t>czne. Kiedy w I kwartale 2022 roku</w:t>
      </w:r>
      <w:r w:rsidRPr="00F96AFD">
        <w:rPr>
          <w:rFonts w:ascii="Arial" w:hAnsi="Arial" w:cs="Arial"/>
          <w:sz w:val="24"/>
        </w:rPr>
        <w:t xml:space="preserve"> rozpoczęto proces stopniowego znoszenia limitów w bezpośrednich kontaktach międzyludzkich, poziom konsumpcji w obiektach handlowych (galerie, sklepy wielkopowierzchniowe) systematycznie wzrastał. Na wzrost popytu nałożyły się dwa efekty opisane w teorii ekonomii. Pierwszym z nich był tzw. efekt odłożonego popytu konsumpcyjnego. Ograniczenia w swobodnej konsumpcji znalazły swoje odbicie w dynamicznym jej wzroście po zniesieniu wszelkich zakazów. Wzrost po</w:t>
      </w:r>
      <w:r w:rsidR="00CA03D3" w:rsidRPr="00F96AFD">
        <w:rPr>
          <w:rFonts w:ascii="Arial" w:hAnsi="Arial" w:cs="Arial"/>
          <w:sz w:val="24"/>
        </w:rPr>
        <w:t>pytu w III i IV kwartale 2022 roku</w:t>
      </w:r>
      <w:r w:rsidRPr="00F96AFD">
        <w:rPr>
          <w:rFonts w:ascii="Arial" w:hAnsi="Arial" w:cs="Arial"/>
          <w:sz w:val="24"/>
        </w:rPr>
        <w:t xml:space="preserve"> był również wynikiem posiadania przez przedsiębiorców i konsumentów środków pieniężnych jako rezultatu wypłat ze strony rządu w ramach realizacji tzw. tarcz </w:t>
      </w:r>
      <w:proofErr w:type="spellStart"/>
      <w:r w:rsidRPr="00F96AFD">
        <w:rPr>
          <w:rFonts w:ascii="Arial" w:hAnsi="Arial" w:cs="Arial"/>
          <w:sz w:val="24"/>
        </w:rPr>
        <w:t>antycovidowych</w:t>
      </w:r>
      <w:proofErr w:type="spellEnd"/>
      <w:r w:rsidRPr="00F96AFD">
        <w:rPr>
          <w:rFonts w:ascii="Arial" w:hAnsi="Arial" w:cs="Arial"/>
          <w:sz w:val="24"/>
        </w:rPr>
        <w:t>, mających na celu ochronę miejsc pracy.</w:t>
      </w:r>
    </w:p>
    <w:p w14:paraId="65758947" w14:textId="4AE4226C" w:rsidR="00114B88" w:rsidRPr="00F96AFD" w:rsidRDefault="00114B88" w:rsidP="00DD2DE5">
      <w:pPr>
        <w:spacing w:before="240" w:after="240" w:line="360" w:lineRule="auto"/>
        <w:rPr>
          <w:rFonts w:ascii="Arial" w:hAnsi="Arial" w:cs="Arial"/>
          <w:sz w:val="24"/>
        </w:rPr>
      </w:pPr>
      <w:r w:rsidRPr="00F96AFD">
        <w:rPr>
          <w:rFonts w:ascii="Arial" w:hAnsi="Arial" w:cs="Arial"/>
          <w:sz w:val="24"/>
        </w:rPr>
        <w:t>Bezpośrednim efektem ww. zjawisk był wzrost presji inflacyjnej od I kwartału 202</w:t>
      </w:r>
      <w:r w:rsidR="00CA03D3" w:rsidRPr="00F96AFD">
        <w:rPr>
          <w:rFonts w:ascii="Arial" w:hAnsi="Arial" w:cs="Arial"/>
          <w:sz w:val="24"/>
        </w:rPr>
        <w:t>2 roku</w:t>
      </w:r>
      <w:r w:rsidRPr="00F96AFD">
        <w:rPr>
          <w:rFonts w:ascii="Arial" w:hAnsi="Arial" w:cs="Arial"/>
          <w:sz w:val="24"/>
        </w:rPr>
        <w:t xml:space="preserve"> i związanej z tym zmiany nastawienia polityki pieniężnej na restrykcyjną, której towarzyszył wzrost stopy procentowej, co w naturalny sposób ogranicza konsumpcję. Na wzrost presji inflacyjnej miały wpływ również czynniki międzynarodowe. Pierwszym z nich był kryzys energetyczny na świecie, wywołany agresją </w:t>
      </w:r>
      <w:r w:rsidR="00CA03D3" w:rsidRPr="00F96AFD">
        <w:rPr>
          <w:rFonts w:ascii="Arial" w:hAnsi="Arial" w:cs="Arial"/>
          <w:sz w:val="24"/>
        </w:rPr>
        <w:t>Rosji na Ukrainę w lutym 2022 roku</w:t>
      </w:r>
      <w:r w:rsidRPr="00F96AFD">
        <w:rPr>
          <w:rFonts w:ascii="Arial" w:hAnsi="Arial" w:cs="Arial"/>
          <w:sz w:val="24"/>
        </w:rPr>
        <w:t>, którego skutki odczuwa</w:t>
      </w:r>
      <w:r w:rsidR="4E76EC64" w:rsidRPr="00F96AFD">
        <w:rPr>
          <w:rFonts w:ascii="Arial" w:hAnsi="Arial" w:cs="Arial"/>
          <w:sz w:val="24"/>
        </w:rPr>
        <w:t>ne</w:t>
      </w:r>
      <w:r w:rsidRPr="00F96AFD">
        <w:rPr>
          <w:rFonts w:ascii="Arial" w:hAnsi="Arial" w:cs="Arial"/>
          <w:sz w:val="24"/>
        </w:rPr>
        <w:t xml:space="preserve"> </w:t>
      </w:r>
      <w:r w:rsidR="5CC8A6BB" w:rsidRPr="00F96AFD">
        <w:rPr>
          <w:rFonts w:ascii="Arial" w:hAnsi="Arial" w:cs="Arial"/>
          <w:sz w:val="24"/>
        </w:rPr>
        <w:t>są</w:t>
      </w:r>
      <w:r w:rsidRPr="00F96AFD">
        <w:rPr>
          <w:rFonts w:ascii="Arial" w:hAnsi="Arial" w:cs="Arial"/>
          <w:sz w:val="24"/>
        </w:rPr>
        <w:t xml:space="preserve"> do dzisiaj w różnych obszarach życia społeczno-</w:t>
      </w:r>
      <w:r w:rsidRPr="00F96AFD">
        <w:rPr>
          <w:rFonts w:ascii="Arial" w:hAnsi="Arial" w:cs="Arial"/>
          <w:sz w:val="24"/>
          <w:szCs w:val="24"/>
        </w:rPr>
        <w:t>gospodarcz</w:t>
      </w:r>
      <w:r w:rsidR="619BC576" w:rsidRPr="00F96AFD">
        <w:rPr>
          <w:rFonts w:ascii="Arial" w:hAnsi="Arial" w:cs="Arial"/>
          <w:sz w:val="24"/>
          <w:szCs w:val="24"/>
        </w:rPr>
        <w:t>ego</w:t>
      </w:r>
      <w:r w:rsidRPr="00F96AFD">
        <w:rPr>
          <w:rFonts w:ascii="Arial" w:hAnsi="Arial" w:cs="Arial"/>
          <w:sz w:val="24"/>
          <w:szCs w:val="24"/>
        </w:rPr>
        <w:t>.</w:t>
      </w:r>
      <w:r w:rsidRPr="00F96AFD">
        <w:rPr>
          <w:rFonts w:ascii="Arial" w:hAnsi="Arial" w:cs="Arial"/>
          <w:sz w:val="24"/>
        </w:rPr>
        <w:t xml:space="preserve"> Sam kryzys spowodował przede wszystkim gwałtowne wahania cen paliw i nośników energii oraz ograniczenie ich podaży. Tylko na przełomie lat 2021–2022, średnia cena energii elektrycznej w Polsce na rynku wzrosła dwukrotnie. Podobne zmiany występowały w cenach gazu. W wyniku działań Federacji Rosyjskiej, ceny </w:t>
      </w:r>
      <w:r w:rsidR="62CF6D3F" w:rsidRPr="00F96AFD">
        <w:rPr>
          <w:rFonts w:ascii="Arial" w:hAnsi="Arial" w:cs="Arial"/>
          <w:sz w:val="24"/>
        </w:rPr>
        <w:t>tego</w:t>
      </w:r>
      <w:r w:rsidRPr="00F96AFD">
        <w:rPr>
          <w:rFonts w:ascii="Arial" w:hAnsi="Arial" w:cs="Arial"/>
          <w:sz w:val="24"/>
        </w:rPr>
        <w:t xml:space="preserve"> </w:t>
      </w:r>
      <w:r w:rsidR="62CF6D3F" w:rsidRPr="00F96AFD">
        <w:rPr>
          <w:rFonts w:ascii="Arial" w:hAnsi="Arial" w:cs="Arial"/>
          <w:sz w:val="24"/>
        </w:rPr>
        <w:t>surowca</w:t>
      </w:r>
      <w:r w:rsidRPr="00F96AFD">
        <w:rPr>
          <w:rFonts w:ascii="Arial" w:hAnsi="Arial" w:cs="Arial"/>
          <w:sz w:val="24"/>
        </w:rPr>
        <w:t xml:space="preserve"> zaczęły rosnąć już w 2021 r</w:t>
      </w:r>
      <w:r w:rsidR="00CA03D3" w:rsidRPr="00F96AFD">
        <w:rPr>
          <w:rFonts w:ascii="Arial" w:hAnsi="Arial" w:cs="Arial"/>
          <w:sz w:val="24"/>
        </w:rPr>
        <w:t>oku</w:t>
      </w:r>
      <w:r w:rsidRPr="00F96AFD">
        <w:rPr>
          <w:rFonts w:ascii="Arial" w:hAnsi="Arial" w:cs="Arial"/>
          <w:sz w:val="24"/>
        </w:rPr>
        <w:t>. Powyższe zawirowania otoczenia ekonomicznego, jak również napływ uchodźców z Ukrainy były czynnikami, które z jednej strony stymulowały konsumpcję gospodarstw domow</w:t>
      </w:r>
      <w:r w:rsidR="00AA78B3" w:rsidRPr="00F96AFD">
        <w:rPr>
          <w:rFonts w:ascii="Arial" w:hAnsi="Arial" w:cs="Arial"/>
          <w:sz w:val="24"/>
        </w:rPr>
        <w:t>ych, zaś z drugiej ją hamowały.</w:t>
      </w:r>
    </w:p>
    <w:p w14:paraId="15E430BE" w14:textId="2CDBF897" w:rsidR="00F22D07" w:rsidRPr="00F96AFD" w:rsidRDefault="00F22D07" w:rsidP="00B60BA8">
      <w:pPr>
        <w:rPr>
          <w:rFonts w:ascii="Arial" w:hAnsi="Arial" w:cs="Arial"/>
          <w:sz w:val="24"/>
          <w:szCs w:val="24"/>
        </w:rPr>
      </w:pPr>
      <w:r w:rsidRPr="00F96AFD">
        <w:rPr>
          <w:rFonts w:ascii="Arial" w:hAnsi="Arial" w:cs="Arial"/>
          <w:sz w:val="24"/>
          <w:szCs w:val="24"/>
        </w:rPr>
        <w:br w:type="page"/>
      </w:r>
    </w:p>
    <w:p w14:paraId="54DFFE6A" w14:textId="3E012FC5" w:rsidR="00114B88" w:rsidRPr="00F96AFD" w:rsidRDefault="001F48F7" w:rsidP="001602B4">
      <w:pPr>
        <w:pStyle w:val="Nagwek2"/>
      </w:pPr>
      <w:bookmarkStart w:id="54" w:name="_Toc201563480"/>
      <w:bookmarkStart w:id="55" w:name="_Toc204341450"/>
      <w:bookmarkStart w:id="56" w:name="_Toc204343530"/>
      <w:r w:rsidRPr="00F96AFD">
        <w:lastRenderedPageBreak/>
        <w:t>Syntetyczny wskaźnik koniunktury województwa wielkopolskiego</w:t>
      </w:r>
      <w:bookmarkEnd w:id="54"/>
      <w:bookmarkEnd w:id="55"/>
      <w:bookmarkEnd w:id="56"/>
    </w:p>
    <w:p w14:paraId="23805E76" w14:textId="3CAA9AF5" w:rsidR="001F48F7" w:rsidRPr="00F96AFD" w:rsidRDefault="001F48F7" w:rsidP="001602B4">
      <w:pPr>
        <w:pStyle w:val="Nagwek3"/>
      </w:pPr>
      <w:bookmarkStart w:id="57" w:name="_Toc201563481"/>
      <w:bookmarkStart w:id="58" w:name="_Toc204341451"/>
      <w:bookmarkStart w:id="59" w:name="_Toc204343531"/>
      <w:r w:rsidRPr="00F96AFD">
        <w:t>Metodyka budowy wskaźnika syntetycznego dla Wielkopolski</w:t>
      </w:r>
      <w:bookmarkEnd w:id="57"/>
      <w:bookmarkEnd w:id="58"/>
      <w:bookmarkEnd w:id="59"/>
    </w:p>
    <w:p w14:paraId="0EB493CF" w14:textId="6B06F46F" w:rsidR="001F48F7" w:rsidRPr="00F96AFD" w:rsidRDefault="001F48F7" w:rsidP="00DD2DE5">
      <w:pPr>
        <w:spacing w:before="240" w:after="240" w:line="360" w:lineRule="auto"/>
        <w:rPr>
          <w:rFonts w:ascii="Arial" w:hAnsi="Arial" w:cs="Arial"/>
          <w:sz w:val="24"/>
        </w:rPr>
      </w:pPr>
      <w:r w:rsidRPr="00F96AFD">
        <w:rPr>
          <w:rFonts w:ascii="Arial" w:hAnsi="Arial" w:cs="Arial"/>
          <w:sz w:val="24"/>
        </w:rPr>
        <w:t xml:space="preserve">Do skonstruowania syntetycznego indeksu koniunktury gospodarczej w województwie wielkopolskim wykorzystano zagregowane dane dotyczące następujących </w:t>
      </w:r>
      <w:r w:rsidR="00DD2DE5" w:rsidRPr="00F96AFD">
        <w:rPr>
          <w:rFonts w:ascii="Arial" w:hAnsi="Arial" w:cs="Arial"/>
          <w:sz w:val="24"/>
        </w:rPr>
        <w:t>makro wielkości</w:t>
      </w:r>
      <w:r w:rsidRPr="00F96AFD">
        <w:rPr>
          <w:rFonts w:ascii="Arial" w:hAnsi="Arial" w:cs="Arial"/>
          <w:sz w:val="24"/>
        </w:rPr>
        <w:t xml:space="preserve"> gospodarczych:</w:t>
      </w:r>
    </w:p>
    <w:p w14:paraId="409735DB" w14:textId="77777777" w:rsidR="001F48F7" w:rsidRPr="00F96AFD" w:rsidRDefault="001F48F7" w:rsidP="00AA78B3">
      <w:pPr>
        <w:numPr>
          <w:ilvl w:val="0"/>
          <w:numId w:val="29"/>
        </w:numPr>
        <w:tabs>
          <w:tab w:val="clear" w:pos="1813"/>
        </w:tabs>
        <w:spacing w:before="240" w:after="240" w:line="360" w:lineRule="auto"/>
        <w:ind w:left="851"/>
        <w:rPr>
          <w:rFonts w:ascii="Arial" w:hAnsi="Arial" w:cs="Arial"/>
          <w:sz w:val="24"/>
        </w:rPr>
      </w:pPr>
      <w:r w:rsidRPr="00F96AFD">
        <w:rPr>
          <w:rFonts w:ascii="Arial" w:hAnsi="Arial" w:cs="Arial"/>
          <w:sz w:val="24"/>
        </w:rPr>
        <w:t>Liczba bezrobotnych zarejestrowanych w urzędach pracy</w:t>
      </w:r>
    </w:p>
    <w:p w14:paraId="03F9DB3E" w14:textId="77777777" w:rsidR="001F48F7" w:rsidRPr="00F96AFD" w:rsidRDefault="001F48F7" w:rsidP="00AA78B3">
      <w:pPr>
        <w:numPr>
          <w:ilvl w:val="0"/>
          <w:numId w:val="29"/>
        </w:numPr>
        <w:tabs>
          <w:tab w:val="clear" w:pos="1813"/>
        </w:tabs>
        <w:spacing w:before="240" w:after="240" w:line="360" w:lineRule="auto"/>
        <w:ind w:left="851"/>
        <w:rPr>
          <w:rFonts w:ascii="Arial" w:hAnsi="Arial" w:cs="Arial"/>
          <w:sz w:val="24"/>
        </w:rPr>
      </w:pPr>
      <w:r w:rsidRPr="00F96AFD">
        <w:rPr>
          <w:rFonts w:ascii="Arial" w:hAnsi="Arial" w:cs="Arial"/>
          <w:sz w:val="24"/>
        </w:rPr>
        <w:t>Liczba ofert pracy niesubsydiowanej złożonych w urzędach pracy</w:t>
      </w:r>
    </w:p>
    <w:p w14:paraId="235C9458" w14:textId="77777777" w:rsidR="001F48F7" w:rsidRPr="00F96AFD" w:rsidRDefault="001F48F7" w:rsidP="00AA78B3">
      <w:pPr>
        <w:numPr>
          <w:ilvl w:val="0"/>
          <w:numId w:val="29"/>
        </w:numPr>
        <w:tabs>
          <w:tab w:val="clear" w:pos="1813"/>
        </w:tabs>
        <w:spacing w:before="240" w:after="240" w:line="360" w:lineRule="auto"/>
        <w:ind w:left="851"/>
        <w:rPr>
          <w:rFonts w:ascii="Arial" w:hAnsi="Arial" w:cs="Arial"/>
          <w:sz w:val="24"/>
        </w:rPr>
      </w:pPr>
      <w:r w:rsidRPr="00F96AFD">
        <w:rPr>
          <w:rFonts w:ascii="Arial" w:hAnsi="Arial" w:cs="Arial"/>
          <w:sz w:val="24"/>
        </w:rPr>
        <w:t>Dynamika przeciętnego wynagrodzenia sektorze przedsiębiorstw</w:t>
      </w:r>
    </w:p>
    <w:p w14:paraId="31B3BE00" w14:textId="77777777" w:rsidR="001F48F7" w:rsidRPr="00F96AFD" w:rsidRDefault="001F48F7" w:rsidP="00AA78B3">
      <w:pPr>
        <w:numPr>
          <w:ilvl w:val="0"/>
          <w:numId w:val="29"/>
        </w:numPr>
        <w:tabs>
          <w:tab w:val="clear" w:pos="1813"/>
        </w:tabs>
        <w:spacing w:before="240" w:after="240" w:line="360" w:lineRule="auto"/>
        <w:ind w:left="851"/>
        <w:rPr>
          <w:rFonts w:ascii="Arial" w:hAnsi="Arial" w:cs="Arial"/>
          <w:sz w:val="24"/>
        </w:rPr>
      </w:pPr>
      <w:r w:rsidRPr="00F96AFD">
        <w:rPr>
          <w:rFonts w:ascii="Arial" w:hAnsi="Arial" w:cs="Arial"/>
          <w:sz w:val="24"/>
        </w:rPr>
        <w:t>Dynamika produkcji budowlano-montażowej</w:t>
      </w:r>
    </w:p>
    <w:p w14:paraId="578CCB28" w14:textId="77777777" w:rsidR="001F48F7" w:rsidRPr="00F96AFD" w:rsidRDefault="001F48F7" w:rsidP="00AA78B3">
      <w:pPr>
        <w:numPr>
          <w:ilvl w:val="0"/>
          <w:numId w:val="29"/>
        </w:numPr>
        <w:tabs>
          <w:tab w:val="clear" w:pos="1813"/>
        </w:tabs>
        <w:spacing w:before="240" w:after="240" w:line="360" w:lineRule="auto"/>
        <w:ind w:left="851"/>
        <w:rPr>
          <w:rFonts w:ascii="Arial" w:hAnsi="Arial" w:cs="Arial"/>
          <w:sz w:val="24"/>
        </w:rPr>
      </w:pPr>
      <w:r w:rsidRPr="00F96AFD">
        <w:rPr>
          <w:rFonts w:ascii="Arial" w:hAnsi="Arial" w:cs="Arial"/>
          <w:sz w:val="24"/>
        </w:rPr>
        <w:t>Dynamika produkcji sprzedanej przemysłu</w:t>
      </w:r>
    </w:p>
    <w:p w14:paraId="4F5AB078" w14:textId="77777777" w:rsidR="001F48F7" w:rsidRPr="00F96AFD" w:rsidRDefault="001F48F7" w:rsidP="00AA78B3">
      <w:pPr>
        <w:numPr>
          <w:ilvl w:val="0"/>
          <w:numId w:val="29"/>
        </w:numPr>
        <w:tabs>
          <w:tab w:val="clear" w:pos="1813"/>
        </w:tabs>
        <w:spacing w:before="240" w:after="240" w:line="360" w:lineRule="auto"/>
        <w:ind w:left="851"/>
        <w:rPr>
          <w:rFonts w:ascii="Arial" w:hAnsi="Arial" w:cs="Arial"/>
          <w:sz w:val="24"/>
        </w:rPr>
      </w:pPr>
      <w:r w:rsidRPr="00F96AFD">
        <w:rPr>
          <w:rFonts w:ascii="Arial" w:hAnsi="Arial" w:cs="Arial"/>
          <w:sz w:val="24"/>
        </w:rPr>
        <w:t>Dynamika sprzedaży detalicznej</w:t>
      </w:r>
    </w:p>
    <w:p w14:paraId="6530DDDC" w14:textId="77777777" w:rsidR="001F48F7" w:rsidRPr="00F96AFD" w:rsidRDefault="001F48F7" w:rsidP="00AA78B3">
      <w:pPr>
        <w:numPr>
          <w:ilvl w:val="0"/>
          <w:numId w:val="29"/>
        </w:numPr>
        <w:tabs>
          <w:tab w:val="clear" w:pos="1813"/>
        </w:tabs>
        <w:spacing w:before="240" w:after="240" w:line="360" w:lineRule="auto"/>
        <w:ind w:left="851"/>
        <w:rPr>
          <w:rFonts w:ascii="Arial" w:hAnsi="Arial" w:cs="Arial"/>
          <w:sz w:val="24"/>
        </w:rPr>
      </w:pPr>
      <w:r w:rsidRPr="00F96AFD">
        <w:rPr>
          <w:rFonts w:ascii="Arial" w:hAnsi="Arial" w:cs="Arial"/>
          <w:sz w:val="24"/>
        </w:rPr>
        <w:t>Liczba udzielonych pozwoleń na budowę</w:t>
      </w:r>
    </w:p>
    <w:p w14:paraId="1EBC1AD7" w14:textId="77777777" w:rsidR="001F48F7" w:rsidRPr="00F96AFD" w:rsidRDefault="001F48F7" w:rsidP="00AA78B3">
      <w:pPr>
        <w:numPr>
          <w:ilvl w:val="0"/>
          <w:numId w:val="29"/>
        </w:numPr>
        <w:tabs>
          <w:tab w:val="clear" w:pos="1813"/>
        </w:tabs>
        <w:spacing w:before="240" w:after="240" w:line="360" w:lineRule="auto"/>
        <w:ind w:left="851"/>
        <w:rPr>
          <w:rFonts w:ascii="Arial" w:hAnsi="Arial" w:cs="Arial"/>
          <w:sz w:val="24"/>
        </w:rPr>
      </w:pPr>
      <w:r w:rsidRPr="00F96AFD">
        <w:rPr>
          <w:rFonts w:ascii="Arial" w:hAnsi="Arial" w:cs="Arial"/>
          <w:sz w:val="24"/>
        </w:rPr>
        <w:t>Wartość wskaźnika IFO dla gospodarki niemieckiej</w:t>
      </w:r>
    </w:p>
    <w:p w14:paraId="315E5C62" w14:textId="77777777" w:rsidR="001F48F7" w:rsidRPr="00F96AFD" w:rsidRDefault="001F48F7" w:rsidP="00AA78B3">
      <w:pPr>
        <w:numPr>
          <w:ilvl w:val="0"/>
          <w:numId w:val="29"/>
        </w:numPr>
        <w:tabs>
          <w:tab w:val="clear" w:pos="1813"/>
        </w:tabs>
        <w:spacing w:before="240" w:after="240" w:line="360" w:lineRule="auto"/>
        <w:ind w:left="851"/>
        <w:rPr>
          <w:rFonts w:ascii="Arial" w:hAnsi="Arial" w:cs="Arial"/>
          <w:sz w:val="24"/>
        </w:rPr>
      </w:pPr>
      <w:r w:rsidRPr="00F96AFD">
        <w:rPr>
          <w:rFonts w:ascii="Arial" w:hAnsi="Arial" w:cs="Arial"/>
          <w:sz w:val="24"/>
        </w:rPr>
        <w:t xml:space="preserve">Wskaźnik koniunktury w sektorze bankowym </w:t>
      </w:r>
      <w:proofErr w:type="spellStart"/>
      <w:r w:rsidRPr="00F96AFD">
        <w:rPr>
          <w:rFonts w:ascii="Arial" w:hAnsi="Arial" w:cs="Arial"/>
          <w:sz w:val="24"/>
        </w:rPr>
        <w:t>Pengab</w:t>
      </w:r>
      <w:proofErr w:type="spellEnd"/>
    </w:p>
    <w:p w14:paraId="0C0AF0E0" w14:textId="5B61E306" w:rsidR="001F48F7" w:rsidRPr="00F96AFD" w:rsidRDefault="001F48F7" w:rsidP="00DD2DE5">
      <w:pPr>
        <w:spacing w:before="240" w:after="240" w:line="360" w:lineRule="auto"/>
        <w:rPr>
          <w:rFonts w:ascii="Arial" w:hAnsi="Arial" w:cs="Arial"/>
          <w:sz w:val="24"/>
        </w:rPr>
      </w:pPr>
      <w:r w:rsidRPr="00F96AFD">
        <w:rPr>
          <w:rFonts w:ascii="Arial" w:hAnsi="Arial" w:cs="Arial"/>
          <w:sz w:val="24"/>
        </w:rPr>
        <w:t>Wszystkie zmienne zostały uwzględnione w miesięcznych interwałach. W celu zniwelowania efektu narastania, wszystkie wartości przeliczono na dynamikę zmian w ujęciu rocznym.</w:t>
      </w:r>
    </w:p>
    <w:p w14:paraId="1AC7699D" w14:textId="2AA7242C" w:rsidR="001F48F7" w:rsidRPr="00F96AFD" w:rsidRDefault="001F48F7" w:rsidP="00B60BA8">
      <w:pPr>
        <w:spacing w:before="240" w:after="240" w:line="360" w:lineRule="auto"/>
        <w:rPr>
          <w:rFonts w:ascii="Arial" w:hAnsi="Arial" w:cs="Arial"/>
          <w:sz w:val="24"/>
        </w:rPr>
      </w:pPr>
      <w:r w:rsidRPr="00F96AFD">
        <w:rPr>
          <w:rFonts w:ascii="Arial" w:hAnsi="Arial" w:cs="Arial"/>
          <w:sz w:val="24"/>
        </w:rPr>
        <w:t>Kolejnym krokiem w konstruowaniu syntetycznego wskaźnika koniunktury jest eliminacja składnika o charakterze sezonowym z danych empirycznych szeregów czasowych. Najpopularniejszą metodą służącą dekompozycji szeregów czasowych jest procedura ARIMA. Metoda ta wykorzystuje koncepcję średniej ruchomej dla oszacowania wartości składnika sezonowego</w:t>
      </w:r>
      <w:r w:rsidR="000A71C0" w:rsidRPr="00F96AFD">
        <w:rPr>
          <w:rFonts w:ascii="Arial" w:hAnsi="Arial" w:cs="Arial"/>
          <w:sz w:val="24"/>
        </w:rPr>
        <w:t>.</w:t>
      </w:r>
      <w:r w:rsidR="000A71C0" w:rsidRPr="00F96AFD">
        <w:rPr>
          <w:rFonts w:ascii="Arial" w:hAnsi="Arial" w:cs="Arial"/>
          <w:sz w:val="24"/>
          <w:szCs w:val="24"/>
        </w:rPr>
        <w:t xml:space="preserve"> </w:t>
      </w:r>
      <w:r w:rsidR="004B0595" w:rsidRPr="00F96AFD">
        <w:rPr>
          <w:rFonts w:ascii="Arial" w:hAnsi="Arial" w:cs="Arial"/>
          <w:sz w:val="24"/>
          <w:szCs w:val="24"/>
        </w:rPr>
        <w:t>(</w:t>
      </w:r>
      <w:r w:rsidR="000A71C0" w:rsidRPr="00F96AFD">
        <w:rPr>
          <w:rFonts w:ascii="Arial" w:hAnsi="Arial" w:cs="Arial"/>
          <w:sz w:val="24"/>
          <w:szCs w:val="24"/>
        </w:rPr>
        <w:t xml:space="preserve">Przypis: </w:t>
      </w:r>
      <w:r w:rsidR="004B0595" w:rsidRPr="00F96AFD">
        <w:rPr>
          <w:rFonts w:ascii="Arial" w:hAnsi="Arial" w:cs="Arial"/>
          <w:sz w:val="24"/>
          <w:szCs w:val="24"/>
        </w:rPr>
        <w:t xml:space="preserve">Procedura ARIMA została przeprowadzona przy wykorzystaniu programu </w:t>
      </w:r>
      <w:proofErr w:type="spellStart"/>
      <w:r w:rsidR="004B0595" w:rsidRPr="00F96AFD">
        <w:rPr>
          <w:rFonts w:ascii="Arial" w:hAnsi="Arial" w:cs="Arial"/>
          <w:sz w:val="24"/>
          <w:szCs w:val="24"/>
        </w:rPr>
        <w:t>Eviews</w:t>
      </w:r>
      <w:proofErr w:type="spellEnd"/>
      <w:r w:rsidR="004B0595" w:rsidRPr="00F96AFD">
        <w:rPr>
          <w:rFonts w:ascii="Arial" w:hAnsi="Arial" w:cs="Arial"/>
          <w:sz w:val="24"/>
          <w:szCs w:val="24"/>
        </w:rPr>
        <w:t xml:space="preserve"> 12)</w:t>
      </w:r>
      <w:r w:rsidRPr="00F96AFD">
        <w:rPr>
          <w:rFonts w:ascii="Arial" w:hAnsi="Arial" w:cs="Arial"/>
          <w:sz w:val="24"/>
          <w:szCs w:val="24"/>
        </w:rPr>
        <w:t>.</w:t>
      </w:r>
      <w:r w:rsidRPr="00F96AFD">
        <w:rPr>
          <w:rFonts w:ascii="Arial" w:hAnsi="Arial" w:cs="Arial"/>
          <w:sz w:val="24"/>
        </w:rPr>
        <w:t xml:space="preserve"> Z uwagi na fakt, iż </w:t>
      </w:r>
      <w:r w:rsidRPr="00F96AFD">
        <w:rPr>
          <w:rFonts w:ascii="Arial" w:hAnsi="Arial" w:cs="Arial"/>
          <w:sz w:val="24"/>
        </w:rPr>
        <w:lastRenderedPageBreak/>
        <w:t xml:space="preserve">niektóre wartości zmiennych były dostępne już po </w:t>
      </w:r>
      <w:proofErr w:type="spellStart"/>
      <w:r w:rsidRPr="00F96AFD">
        <w:rPr>
          <w:rFonts w:ascii="Arial" w:hAnsi="Arial" w:cs="Arial"/>
          <w:sz w:val="24"/>
        </w:rPr>
        <w:t>desezonalizacji</w:t>
      </w:r>
      <w:proofErr w:type="spellEnd"/>
      <w:r w:rsidRPr="00F96AFD">
        <w:rPr>
          <w:rFonts w:ascii="Arial" w:hAnsi="Arial" w:cs="Arial"/>
          <w:sz w:val="24"/>
        </w:rPr>
        <w:t>, wspomnianą procedurę przeprowadzono jedynie w odniesieniu do części zmiennych.</w:t>
      </w:r>
    </w:p>
    <w:p w14:paraId="6F2B7443" w14:textId="3A58C5F0" w:rsidR="001F48F7" w:rsidRPr="00F96AFD" w:rsidRDefault="001F48F7" w:rsidP="00DD2DE5">
      <w:pPr>
        <w:spacing w:before="240" w:after="240" w:line="360" w:lineRule="auto"/>
        <w:rPr>
          <w:rFonts w:ascii="Arial" w:hAnsi="Arial" w:cs="Arial"/>
          <w:sz w:val="24"/>
        </w:rPr>
      </w:pPr>
      <w:r w:rsidRPr="00F96AFD">
        <w:rPr>
          <w:rFonts w:ascii="Arial" w:hAnsi="Arial" w:cs="Arial"/>
          <w:sz w:val="24"/>
        </w:rPr>
        <w:t xml:space="preserve">Celem kolejnej procedury jest podział uwzględnionych w analizie koniunktury gospodarczej zmiennych na trzy kategorie: zmienne wyprzedzające, równoczesne i opóźnione. Ma to istotne znaczenie w określaniu charakteru oddziaływania zmiennej składowej na bieżący stan koniunktury, wyrażony za pomocą syntetycznego wskaźnika. Punktem odniesienia dla ww. kategorii jest tzw. szereg referencyjny, którym najczęściej jest zmienna obrazująca zmiany zatrudnienia bądź wielkości produkcji. W niniejszej analizie jako szereg referencyjny przyjęto wartość </w:t>
      </w:r>
      <w:r w:rsidR="00AA78B3" w:rsidRPr="00F96AFD">
        <w:rPr>
          <w:rFonts w:ascii="Arial" w:hAnsi="Arial" w:cs="Arial"/>
          <w:sz w:val="24"/>
        </w:rPr>
        <w:t>produkcji sprzedanej przemysłu.</w:t>
      </w:r>
    </w:p>
    <w:p w14:paraId="71183270" w14:textId="5BE1FC8F" w:rsidR="001F48F7" w:rsidRPr="00F96AFD" w:rsidRDefault="001F48F7" w:rsidP="00B60BA8">
      <w:pPr>
        <w:spacing w:before="240" w:after="240" w:line="360" w:lineRule="auto"/>
        <w:rPr>
          <w:rFonts w:ascii="Arial" w:hAnsi="Arial" w:cs="Arial"/>
          <w:sz w:val="24"/>
        </w:rPr>
      </w:pPr>
      <w:r w:rsidRPr="00F96AFD">
        <w:rPr>
          <w:rFonts w:ascii="Arial" w:hAnsi="Arial" w:cs="Arial"/>
          <w:sz w:val="24"/>
        </w:rPr>
        <w:t>W efekcie przeprowadzonej analizy korelacji oraz badania metodą głównych składowych dokonano wyselekcjonowania zmiennych wg kryterium podziału na wyprzedzające i równoczesne w stosunku do fluktuacji koniunkturalnych</w:t>
      </w:r>
      <w:r w:rsidR="000A71C0" w:rsidRPr="00F96AFD">
        <w:rPr>
          <w:rFonts w:ascii="Arial" w:hAnsi="Arial" w:cs="Arial"/>
          <w:sz w:val="24"/>
          <w:szCs w:val="24"/>
        </w:rPr>
        <w:t xml:space="preserve"> </w:t>
      </w:r>
      <w:r w:rsidR="004B0595" w:rsidRPr="00F96AFD">
        <w:rPr>
          <w:rFonts w:ascii="Arial" w:hAnsi="Arial" w:cs="Arial"/>
          <w:sz w:val="24"/>
          <w:szCs w:val="24"/>
        </w:rPr>
        <w:t>(</w:t>
      </w:r>
      <w:r w:rsidR="000A71C0" w:rsidRPr="00F96AFD">
        <w:rPr>
          <w:rFonts w:ascii="Arial" w:hAnsi="Arial" w:cs="Arial"/>
          <w:sz w:val="24"/>
          <w:szCs w:val="24"/>
        </w:rPr>
        <w:t xml:space="preserve">przypis: </w:t>
      </w:r>
      <w:r w:rsidR="004B0595" w:rsidRPr="00F96AFD">
        <w:rPr>
          <w:rFonts w:ascii="Arial" w:hAnsi="Arial" w:cs="Arial"/>
          <w:sz w:val="24"/>
          <w:szCs w:val="24"/>
        </w:rPr>
        <w:t>W analizie koniunktury gospodarczej Polski zrezygnowano z tworzenia syntetycznego wskaźnika opóźnionego)</w:t>
      </w:r>
      <w:r w:rsidRPr="00F96AFD">
        <w:rPr>
          <w:rFonts w:ascii="Arial" w:hAnsi="Arial" w:cs="Arial"/>
          <w:sz w:val="24"/>
          <w:szCs w:val="24"/>
        </w:rPr>
        <w:t>.</w:t>
      </w:r>
    </w:p>
    <w:p w14:paraId="4853D585" w14:textId="77777777" w:rsidR="001F48F7" w:rsidRPr="00F96AFD" w:rsidRDefault="001F48F7" w:rsidP="00DD2DE5">
      <w:pPr>
        <w:spacing w:before="240" w:after="240" w:line="360" w:lineRule="auto"/>
        <w:rPr>
          <w:rFonts w:ascii="Arial" w:hAnsi="Arial" w:cs="Arial"/>
          <w:sz w:val="24"/>
        </w:rPr>
      </w:pPr>
      <w:r w:rsidRPr="00F96AFD">
        <w:rPr>
          <w:rFonts w:ascii="Arial" w:hAnsi="Arial" w:cs="Arial"/>
          <w:sz w:val="24"/>
        </w:rPr>
        <w:t>Podstawą do konstrukcji wskaźnika równoczesnego są: liczba bezrobotnych zarejestrowanych w urzędach pracy, dynamika przeciętnego wynagrodzenia w sektorze przedsiębiorstw, dynamika produkcji budowlano-montażowej, dynamika produkcji sprzedanej przemysłu, dynamika sprzedaży detalicznej.</w:t>
      </w:r>
    </w:p>
    <w:p w14:paraId="53331945" w14:textId="47EA1C7C" w:rsidR="001F48F7" w:rsidRPr="00F96AFD" w:rsidRDefault="001F48F7" w:rsidP="00DD2DE5">
      <w:pPr>
        <w:spacing w:before="240" w:after="240" w:line="360" w:lineRule="auto"/>
        <w:rPr>
          <w:rFonts w:ascii="Arial" w:hAnsi="Arial" w:cs="Arial"/>
          <w:sz w:val="24"/>
        </w:rPr>
      </w:pPr>
      <w:r w:rsidRPr="00F96AFD">
        <w:rPr>
          <w:rFonts w:ascii="Arial" w:hAnsi="Arial" w:cs="Arial"/>
          <w:sz w:val="24"/>
        </w:rPr>
        <w:t xml:space="preserve">Do zmiennych o właściwościach wyprzedzających stan koniunktury gospodarczej zaliczono: liczbę ofert pracy niesubsydiowanej złożonych w urzędach pracy, liczbę wydanych pozwoleń na budowę, wskaźnik IFO określający stan klimatu gospodarczego w Niemczech oraz wskaźnik klimatu w sektorze bankowym </w:t>
      </w:r>
      <w:proofErr w:type="spellStart"/>
      <w:r w:rsidRPr="00F96AFD">
        <w:rPr>
          <w:rFonts w:ascii="Arial" w:hAnsi="Arial" w:cs="Arial"/>
          <w:sz w:val="24"/>
        </w:rPr>
        <w:t>Pengab</w:t>
      </w:r>
      <w:proofErr w:type="spellEnd"/>
      <w:r w:rsidRPr="00F96AFD">
        <w:rPr>
          <w:rFonts w:ascii="Arial" w:hAnsi="Arial" w:cs="Arial"/>
          <w:sz w:val="24"/>
        </w:rPr>
        <w:t>.</w:t>
      </w:r>
    </w:p>
    <w:p w14:paraId="6A5D509E" w14:textId="30E6D36C" w:rsidR="001F48F7" w:rsidRPr="00F96AFD" w:rsidRDefault="001F48F7" w:rsidP="00B60BA8">
      <w:pPr>
        <w:spacing w:before="240" w:after="240" w:line="360" w:lineRule="auto"/>
        <w:rPr>
          <w:rFonts w:ascii="Arial" w:hAnsi="Arial" w:cs="Arial"/>
          <w:sz w:val="24"/>
        </w:rPr>
      </w:pPr>
      <w:r w:rsidRPr="00F96AFD">
        <w:rPr>
          <w:rFonts w:ascii="Arial" w:hAnsi="Arial" w:cs="Arial"/>
          <w:sz w:val="24"/>
        </w:rPr>
        <w:t>Następnym etapem w trakcie tworzenia syntetycznego wskaźnika koniunktury jest standaryzacja zmiennych składowych. Celem tej operacji jest ograniczenie wpływu wskaźników o dużej zmienności na ostateczne wartości wskaźnika syntetycznego</w:t>
      </w:r>
      <w:r w:rsidR="000A71C0" w:rsidRPr="00F96AFD">
        <w:rPr>
          <w:rFonts w:ascii="Arial" w:hAnsi="Arial" w:cs="Arial"/>
          <w:sz w:val="24"/>
          <w:szCs w:val="24"/>
        </w:rPr>
        <w:t>.</w:t>
      </w:r>
      <w:r w:rsidRPr="00F96AFD">
        <w:rPr>
          <w:rFonts w:ascii="Arial" w:hAnsi="Arial" w:cs="Arial"/>
          <w:sz w:val="24"/>
          <w:szCs w:val="24"/>
        </w:rPr>
        <w:t xml:space="preserve"> </w:t>
      </w:r>
      <w:r w:rsidR="004B0595" w:rsidRPr="00F96AFD">
        <w:rPr>
          <w:rFonts w:ascii="Arial" w:hAnsi="Arial" w:cs="Arial"/>
          <w:sz w:val="24"/>
          <w:szCs w:val="24"/>
        </w:rPr>
        <w:t>(</w:t>
      </w:r>
      <w:r w:rsidR="000A71C0" w:rsidRPr="00F96AFD">
        <w:rPr>
          <w:rFonts w:ascii="Arial" w:hAnsi="Arial" w:cs="Arial"/>
          <w:sz w:val="24"/>
          <w:szCs w:val="24"/>
        </w:rPr>
        <w:t xml:space="preserve">Przypis: </w:t>
      </w:r>
      <w:r w:rsidR="004B0595" w:rsidRPr="00F96AFD">
        <w:rPr>
          <w:rFonts w:ascii="Arial" w:hAnsi="Arial" w:cs="Arial"/>
          <w:sz w:val="24"/>
          <w:szCs w:val="24"/>
        </w:rPr>
        <w:t>Szerzej na ten temat: Malina A. 2004, Wielowymiarowa analiza przestrzennego zróżnicowania struktury gospodarki Polski według województw, Wydawnictwo Akademii Ekonomicznej w Krakowie).</w:t>
      </w:r>
    </w:p>
    <w:p w14:paraId="18EAB476" w14:textId="6738C632" w:rsidR="001F48F7" w:rsidRPr="00F96AFD" w:rsidRDefault="001F48F7" w:rsidP="00DD2DE5">
      <w:pPr>
        <w:spacing w:before="240" w:after="240" w:line="360" w:lineRule="auto"/>
        <w:rPr>
          <w:rFonts w:ascii="Arial" w:hAnsi="Arial" w:cs="Arial"/>
          <w:sz w:val="24"/>
        </w:rPr>
      </w:pPr>
      <w:r w:rsidRPr="00F96AFD">
        <w:rPr>
          <w:rFonts w:ascii="Arial" w:hAnsi="Arial" w:cs="Arial"/>
          <w:sz w:val="24"/>
        </w:rPr>
        <w:lastRenderedPageBreak/>
        <w:t>Ostatnim krokiem przy budowaniu wskaźnika koniunktury gospodarczej jest agregacja zmiennych składowych do postaci indeksu złożonego. Dokonuje się jej najczęściej poprzez sumowanie zestandaryzowanych przyrostów poszczególnych zmiennych lub przez obliczenie średniej wartości tych przyrostów.</w:t>
      </w:r>
    </w:p>
    <w:p w14:paraId="68BEB429" w14:textId="081868C6" w:rsidR="00F41CF2" w:rsidRPr="00F96AFD" w:rsidRDefault="001F48F7" w:rsidP="00DD2DE5">
      <w:pPr>
        <w:spacing w:before="240" w:after="240" w:line="360" w:lineRule="auto"/>
        <w:rPr>
          <w:rFonts w:ascii="Arial" w:hAnsi="Arial" w:cs="Arial"/>
          <w:sz w:val="24"/>
        </w:rPr>
      </w:pPr>
      <w:r w:rsidRPr="00F96AFD">
        <w:rPr>
          <w:rFonts w:ascii="Arial" w:hAnsi="Arial" w:cs="Arial"/>
          <w:sz w:val="24"/>
        </w:rPr>
        <w:t>Oddzielną kwestią pozostającą do rozstrzygnięcia na końcowym etapie obliczania wskaźnika koniunktury jest określenie kryterium doboru wag przypisanych poszczególnym elementom składowym. Przy obliczaniu syntetycznego wskaźnika koniunktury przyjęto jako kryterium udziału poszczególnych zmiennych w kształtowaniu ostatecznej jego wartości siłę korelacji z szeregiem odniesienia.</w:t>
      </w:r>
    </w:p>
    <w:p w14:paraId="4FEFE055" w14:textId="4321F2BA" w:rsidR="001F48F7" w:rsidRPr="00F96AFD" w:rsidRDefault="00F133F5" w:rsidP="00B60BA8">
      <w:pPr>
        <w:spacing w:after="0" w:line="360" w:lineRule="auto"/>
        <w:rPr>
          <w:rFonts w:ascii="Arial" w:hAnsi="Arial" w:cs="Arial"/>
          <w:b/>
          <w:sz w:val="24"/>
        </w:rPr>
      </w:pPr>
      <w:bookmarkStart w:id="60" w:name="_Toc204343322"/>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4</w:t>
      </w:r>
      <w:r w:rsidR="00FF3664" w:rsidRPr="00F96AFD">
        <w:rPr>
          <w:rFonts w:ascii="Arial" w:hAnsi="Arial" w:cs="Arial"/>
          <w:b/>
          <w:sz w:val="24"/>
        </w:rPr>
        <w:fldChar w:fldCharType="end"/>
      </w:r>
      <w:r w:rsidRPr="00F96AFD">
        <w:rPr>
          <w:rFonts w:ascii="Arial" w:hAnsi="Arial" w:cs="Arial"/>
          <w:b/>
          <w:sz w:val="24"/>
        </w:rPr>
        <w:t xml:space="preserve">. </w:t>
      </w:r>
      <w:r w:rsidR="40C965E1" w:rsidRPr="00F96AFD">
        <w:rPr>
          <w:rFonts w:ascii="Arial" w:hAnsi="Arial" w:cs="Arial"/>
          <w:b/>
          <w:sz w:val="24"/>
        </w:rPr>
        <w:t>Regionalny barometr koniunktury gospodarczej dla województwa wielkopolskiego</w:t>
      </w:r>
      <w:bookmarkEnd w:id="60"/>
      <w:r w:rsidR="40C965E1" w:rsidRPr="00F96AFD">
        <w:rPr>
          <w:rFonts w:ascii="Arial" w:hAnsi="Arial" w:cs="Arial"/>
          <w:b/>
          <w:sz w:val="24"/>
        </w:rPr>
        <w:t xml:space="preserve"> </w:t>
      </w:r>
    </w:p>
    <w:p w14:paraId="75B687D8" w14:textId="2B782A08" w:rsidR="001F48F7" w:rsidRPr="00F96AFD" w:rsidRDefault="0004537E" w:rsidP="00B60BA8">
      <w:pPr>
        <w:spacing w:after="0" w:line="360" w:lineRule="auto"/>
        <w:rPr>
          <w:rFonts w:ascii="Arial" w:hAnsi="Arial" w:cs="Arial"/>
        </w:rPr>
      </w:pPr>
      <w:r w:rsidRPr="00F96AFD">
        <w:rPr>
          <w:rFonts w:ascii="Arial" w:hAnsi="Arial" w:cs="Arial"/>
          <w:noProof/>
          <w:sz w:val="24"/>
          <w:szCs w:val="24"/>
          <w:lang w:eastAsia="pl-PL"/>
        </w:rPr>
        <w:drawing>
          <wp:inline distT="0" distB="0" distL="0" distR="0" wp14:anchorId="404AD5A4" wp14:editId="135BE008">
            <wp:extent cx="5759450" cy="3101340"/>
            <wp:effectExtent l="0" t="0" r="12700" b="3810"/>
            <wp:docPr id="64018842" name="Wykres 1" descr="Dwa wykresy liniowe przedstawiające falowanie wokół trendu. Trend bieżący oscyluje w przedziale 50-80, od 2019 na poziomie wyższym, bliżej 80. &#10;Prognoza oscyluje wokół trendu, wykazując większe wahania w przedziale 100-160, gwałtowny spadek w pierwszej połowie 2020 do 20. ">
              <a:extLst xmlns:a="http://schemas.openxmlformats.org/drawingml/2006/main">
                <a:ext uri="{FF2B5EF4-FFF2-40B4-BE49-F238E27FC236}">
                  <a16:creationId xmlns:a16="http://schemas.microsoft.com/office/drawing/2014/main" id="{0B9EFDC6-E597-9A8C-7FBA-210575EF49D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09CE050C" w14:textId="78345132" w:rsidR="001F48F7" w:rsidRPr="00F96AFD" w:rsidRDefault="40C965E1" w:rsidP="00DD2DE5">
      <w:pPr>
        <w:spacing w:before="240" w:line="360" w:lineRule="auto"/>
        <w:rPr>
          <w:rFonts w:ascii="Arial" w:hAnsi="Arial" w:cs="Arial"/>
          <w:sz w:val="24"/>
        </w:rPr>
      </w:pPr>
      <w:r w:rsidRPr="00F96AFD">
        <w:rPr>
          <w:rFonts w:ascii="Arial" w:hAnsi="Arial" w:cs="Arial"/>
          <w:sz w:val="24"/>
        </w:rPr>
        <w:t>Źródło: badania własne</w:t>
      </w:r>
    </w:p>
    <w:p w14:paraId="686CB192" w14:textId="0A88487B" w:rsidR="009F1976" w:rsidRPr="00F96AFD" w:rsidRDefault="00F133F5" w:rsidP="00DD2DE5">
      <w:pPr>
        <w:spacing w:after="0" w:line="360" w:lineRule="auto"/>
        <w:rPr>
          <w:rFonts w:ascii="Arial" w:hAnsi="Arial" w:cs="Arial"/>
          <w:b/>
          <w:sz w:val="24"/>
        </w:rPr>
      </w:pPr>
      <w:bookmarkStart w:id="61" w:name="_Toc204343384"/>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3E2FE7"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3E2FE7" w:rsidRPr="00F96AFD">
        <w:rPr>
          <w:rFonts w:ascii="Arial" w:hAnsi="Arial" w:cs="Arial"/>
          <w:b/>
          <w:noProof/>
          <w:sz w:val="24"/>
        </w:rPr>
        <w:t>1</w:t>
      </w:r>
      <w:r w:rsidRPr="00F96AFD">
        <w:rPr>
          <w:rFonts w:ascii="Arial" w:hAnsi="Arial" w:cs="Arial"/>
          <w:b/>
          <w:sz w:val="24"/>
        </w:rPr>
        <w:fldChar w:fldCharType="end"/>
      </w:r>
      <w:r w:rsidRPr="00F96AFD">
        <w:rPr>
          <w:rFonts w:ascii="Arial" w:hAnsi="Arial" w:cs="Arial"/>
          <w:b/>
          <w:sz w:val="24"/>
        </w:rPr>
        <w:t xml:space="preserve">. </w:t>
      </w:r>
      <w:bookmarkStart w:id="62" w:name="_Hlk201060279"/>
      <w:r w:rsidR="009F1976" w:rsidRPr="00F96AFD">
        <w:rPr>
          <w:rFonts w:ascii="Arial" w:hAnsi="Arial" w:cs="Arial"/>
          <w:b/>
          <w:sz w:val="24"/>
        </w:rPr>
        <w:t>Wartości r</w:t>
      </w:r>
      <w:r w:rsidR="008D6974" w:rsidRPr="00F96AFD">
        <w:rPr>
          <w:rFonts w:ascii="Arial" w:hAnsi="Arial" w:cs="Arial"/>
          <w:b/>
          <w:sz w:val="24"/>
        </w:rPr>
        <w:t>e</w:t>
      </w:r>
      <w:r w:rsidR="009F1976" w:rsidRPr="00F96AFD">
        <w:rPr>
          <w:rFonts w:ascii="Arial" w:hAnsi="Arial" w:cs="Arial"/>
          <w:b/>
          <w:sz w:val="24"/>
        </w:rPr>
        <w:t xml:space="preserve">gionalnego barometru </w:t>
      </w:r>
      <w:r w:rsidR="71C4E15C" w:rsidRPr="00F96AFD">
        <w:rPr>
          <w:rFonts w:ascii="Arial" w:hAnsi="Arial" w:cs="Arial"/>
          <w:b/>
          <w:bCs/>
          <w:sz w:val="24"/>
          <w:szCs w:val="24"/>
        </w:rPr>
        <w:t xml:space="preserve">koniunktury </w:t>
      </w:r>
      <w:r w:rsidR="008D6974" w:rsidRPr="00F96AFD">
        <w:rPr>
          <w:rFonts w:ascii="Arial" w:hAnsi="Arial" w:cs="Arial"/>
          <w:b/>
          <w:sz w:val="24"/>
        </w:rPr>
        <w:t>gospodarczej dla województwa wielkopolskiego w latach 2024-2025 (marzec)</w:t>
      </w:r>
      <w:bookmarkEnd w:id="61"/>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ayout w:type="fixed"/>
        <w:tblCellMar>
          <w:left w:w="70" w:type="dxa"/>
          <w:right w:w="70" w:type="dxa"/>
        </w:tblCellMar>
        <w:tblLook w:val="04A0" w:firstRow="1" w:lastRow="0" w:firstColumn="1" w:lastColumn="0" w:noHBand="0" w:noVBand="1"/>
        <w:tblDescription w:val="Tabela, wartości regionalnego barometru koniunktury gospodarczej dla województwa wielkopolskiego w latach 2024-2025."/>
      </w:tblPr>
      <w:tblGrid>
        <w:gridCol w:w="1556"/>
        <w:gridCol w:w="626"/>
        <w:gridCol w:w="626"/>
        <w:gridCol w:w="626"/>
        <w:gridCol w:w="626"/>
        <w:gridCol w:w="626"/>
        <w:gridCol w:w="626"/>
        <w:gridCol w:w="625"/>
        <w:gridCol w:w="625"/>
        <w:gridCol w:w="625"/>
        <w:gridCol w:w="625"/>
        <w:gridCol w:w="625"/>
        <w:gridCol w:w="625"/>
      </w:tblGrid>
      <w:tr w:rsidR="00AA78B3" w:rsidRPr="00F96AFD" w14:paraId="7769AAA5" w14:textId="77777777" w:rsidTr="004670DB">
        <w:trPr>
          <w:trHeight w:val="598"/>
          <w:tblHeader/>
        </w:trPr>
        <w:tc>
          <w:tcPr>
            <w:tcW w:w="858" w:type="pct"/>
            <w:shd w:val="clear" w:color="auto" w:fill="FFFFFF"/>
            <w:noWrap/>
            <w:tcMar>
              <w:left w:w="28" w:type="dxa"/>
              <w:right w:w="28" w:type="dxa"/>
            </w:tcMar>
            <w:vAlign w:val="bottom"/>
            <w:hideMark/>
          </w:tcPr>
          <w:bookmarkEnd w:id="62"/>
          <w:p w14:paraId="2172A78C"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WSKAŹNIK</w:t>
            </w:r>
          </w:p>
        </w:tc>
        <w:tc>
          <w:tcPr>
            <w:tcW w:w="345" w:type="pct"/>
            <w:shd w:val="clear" w:color="auto" w:fill="FFFFFF"/>
            <w:noWrap/>
            <w:tcMar>
              <w:left w:w="28" w:type="dxa"/>
              <w:right w:w="28" w:type="dxa"/>
            </w:tcMar>
            <w:vAlign w:val="bottom"/>
            <w:hideMark/>
          </w:tcPr>
          <w:p w14:paraId="4692592F" w14:textId="21C739E8"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I</w:t>
            </w:r>
          </w:p>
        </w:tc>
        <w:tc>
          <w:tcPr>
            <w:tcW w:w="345" w:type="pct"/>
            <w:shd w:val="clear" w:color="auto" w:fill="FFFFFF"/>
            <w:noWrap/>
            <w:tcMar>
              <w:left w:w="28" w:type="dxa"/>
              <w:right w:w="28" w:type="dxa"/>
            </w:tcMar>
            <w:vAlign w:val="bottom"/>
            <w:hideMark/>
          </w:tcPr>
          <w:p w14:paraId="77744A2B"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II</w:t>
            </w:r>
          </w:p>
        </w:tc>
        <w:tc>
          <w:tcPr>
            <w:tcW w:w="345" w:type="pct"/>
            <w:shd w:val="clear" w:color="auto" w:fill="FFFFFF"/>
            <w:noWrap/>
            <w:tcMar>
              <w:left w:w="28" w:type="dxa"/>
              <w:right w:w="28" w:type="dxa"/>
            </w:tcMar>
            <w:vAlign w:val="bottom"/>
            <w:hideMark/>
          </w:tcPr>
          <w:p w14:paraId="434E5B9E"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III</w:t>
            </w:r>
          </w:p>
        </w:tc>
        <w:tc>
          <w:tcPr>
            <w:tcW w:w="345" w:type="pct"/>
            <w:shd w:val="clear" w:color="auto" w:fill="FFFFFF"/>
            <w:noWrap/>
            <w:tcMar>
              <w:left w:w="28" w:type="dxa"/>
              <w:right w:w="28" w:type="dxa"/>
            </w:tcMar>
            <w:vAlign w:val="bottom"/>
            <w:hideMark/>
          </w:tcPr>
          <w:p w14:paraId="301D89F3"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IV</w:t>
            </w:r>
          </w:p>
        </w:tc>
        <w:tc>
          <w:tcPr>
            <w:tcW w:w="345" w:type="pct"/>
            <w:shd w:val="clear" w:color="auto" w:fill="FFFFFF"/>
            <w:noWrap/>
            <w:tcMar>
              <w:left w:w="28" w:type="dxa"/>
              <w:right w:w="28" w:type="dxa"/>
            </w:tcMar>
            <w:vAlign w:val="bottom"/>
            <w:hideMark/>
          </w:tcPr>
          <w:p w14:paraId="7842090A"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V</w:t>
            </w:r>
          </w:p>
        </w:tc>
        <w:tc>
          <w:tcPr>
            <w:tcW w:w="345" w:type="pct"/>
            <w:shd w:val="clear" w:color="auto" w:fill="FFFFFF"/>
            <w:noWrap/>
            <w:tcMar>
              <w:left w:w="28" w:type="dxa"/>
              <w:right w:w="28" w:type="dxa"/>
            </w:tcMar>
            <w:vAlign w:val="bottom"/>
            <w:hideMark/>
          </w:tcPr>
          <w:p w14:paraId="1861B5B4"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VI</w:t>
            </w:r>
          </w:p>
        </w:tc>
        <w:tc>
          <w:tcPr>
            <w:tcW w:w="345" w:type="pct"/>
            <w:shd w:val="clear" w:color="auto" w:fill="FFFFFF"/>
            <w:noWrap/>
            <w:tcMar>
              <w:left w:w="28" w:type="dxa"/>
              <w:right w:w="28" w:type="dxa"/>
            </w:tcMar>
            <w:vAlign w:val="bottom"/>
            <w:hideMark/>
          </w:tcPr>
          <w:p w14:paraId="7784719C"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VII</w:t>
            </w:r>
          </w:p>
        </w:tc>
        <w:tc>
          <w:tcPr>
            <w:tcW w:w="345" w:type="pct"/>
            <w:shd w:val="clear" w:color="auto" w:fill="FFFFFF"/>
            <w:noWrap/>
            <w:tcMar>
              <w:left w:w="28" w:type="dxa"/>
              <w:right w:w="28" w:type="dxa"/>
            </w:tcMar>
            <w:vAlign w:val="bottom"/>
            <w:hideMark/>
          </w:tcPr>
          <w:p w14:paraId="2F0768DB"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VIII</w:t>
            </w:r>
          </w:p>
        </w:tc>
        <w:tc>
          <w:tcPr>
            <w:tcW w:w="345" w:type="pct"/>
            <w:shd w:val="clear" w:color="auto" w:fill="FFFFFF"/>
            <w:noWrap/>
            <w:tcMar>
              <w:left w:w="28" w:type="dxa"/>
              <w:right w:w="28" w:type="dxa"/>
            </w:tcMar>
            <w:vAlign w:val="bottom"/>
            <w:hideMark/>
          </w:tcPr>
          <w:p w14:paraId="4A4E64B6"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IX</w:t>
            </w:r>
          </w:p>
        </w:tc>
        <w:tc>
          <w:tcPr>
            <w:tcW w:w="345" w:type="pct"/>
            <w:shd w:val="clear" w:color="auto" w:fill="FFFFFF"/>
            <w:noWrap/>
            <w:tcMar>
              <w:left w:w="28" w:type="dxa"/>
              <w:right w:w="28" w:type="dxa"/>
            </w:tcMar>
            <w:vAlign w:val="bottom"/>
            <w:hideMark/>
          </w:tcPr>
          <w:p w14:paraId="3C7A7B13"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X</w:t>
            </w:r>
          </w:p>
        </w:tc>
        <w:tc>
          <w:tcPr>
            <w:tcW w:w="345" w:type="pct"/>
            <w:shd w:val="clear" w:color="auto" w:fill="FFFFFF"/>
            <w:noWrap/>
            <w:tcMar>
              <w:left w:w="28" w:type="dxa"/>
              <w:right w:w="28" w:type="dxa"/>
            </w:tcMar>
            <w:vAlign w:val="bottom"/>
            <w:hideMark/>
          </w:tcPr>
          <w:p w14:paraId="41D06364"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XI</w:t>
            </w:r>
          </w:p>
        </w:tc>
        <w:tc>
          <w:tcPr>
            <w:tcW w:w="345" w:type="pct"/>
            <w:shd w:val="clear" w:color="auto" w:fill="FFFFFF"/>
            <w:noWrap/>
            <w:tcMar>
              <w:left w:w="28" w:type="dxa"/>
              <w:right w:w="28" w:type="dxa"/>
            </w:tcMar>
            <w:vAlign w:val="bottom"/>
            <w:hideMark/>
          </w:tcPr>
          <w:p w14:paraId="7281C4D9" w14:textId="77777777" w:rsidR="00AA78B3" w:rsidRPr="00F96AFD" w:rsidRDefault="00AA78B3" w:rsidP="00DD2DE5">
            <w:pPr>
              <w:spacing w:after="0" w:line="360" w:lineRule="auto"/>
              <w:rPr>
                <w:rFonts w:ascii="Arial" w:hAnsi="Arial" w:cs="Arial"/>
                <w:b/>
                <w:kern w:val="0"/>
                <w14:ligatures w14:val="none"/>
              </w:rPr>
            </w:pPr>
            <w:r w:rsidRPr="00F96AFD">
              <w:rPr>
                <w:rFonts w:ascii="Arial" w:hAnsi="Arial" w:cs="Arial"/>
                <w:b/>
                <w:kern w:val="0"/>
                <w14:ligatures w14:val="none"/>
              </w:rPr>
              <w:t>XII</w:t>
            </w:r>
          </w:p>
        </w:tc>
      </w:tr>
      <w:tr w:rsidR="00AA78B3" w:rsidRPr="00F96AFD" w14:paraId="093C7A77" w14:textId="77777777" w:rsidTr="004670DB">
        <w:trPr>
          <w:trHeight w:val="255"/>
        </w:trPr>
        <w:tc>
          <w:tcPr>
            <w:tcW w:w="858" w:type="pct"/>
            <w:shd w:val="clear" w:color="auto" w:fill="FFFFFF"/>
            <w:noWrap/>
            <w:tcMar>
              <w:left w:w="28" w:type="dxa"/>
              <w:right w:w="28" w:type="dxa"/>
            </w:tcMar>
            <w:vAlign w:val="center"/>
            <w:hideMark/>
          </w:tcPr>
          <w:p w14:paraId="70CE615E" w14:textId="77777777" w:rsidR="00AA78B3" w:rsidRPr="00F96AFD" w:rsidRDefault="00AA78B3" w:rsidP="00BF0DEA">
            <w:pPr>
              <w:spacing w:after="0" w:line="360" w:lineRule="auto"/>
              <w:ind w:right="156"/>
              <w:rPr>
                <w:rFonts w:ascii="Arial" w:hAnsi="Arial" w:cs="Arial"/>
                <w:b/>
                <w:kern w:val="0"/>
                <w14:ligatures w14:val="none"/>
              </w:rPr>
            </w:pPr>
            <w:r w:rsidRPr="00F96AFD">
              <w:rPr>
                <w:rFonts w:ascii="Arial" w:hAnsi="Arial" w:cs="Arial"/>
                <w:b/>
                <w:kern w:val="0"/>
                <w14:ligatures w14:val="none"/>
              </w:rPr>
              <w:t>BIEŻĄCY</w:t>
            </w:r>
          </w:p>
          <w:p w14:paraId="186ED7EA" w14:textId="105A997A" w:rsidR="00AA78B3" w:rsidRPr="00F96AFD" w:rsidRDefault="00AA78B3" w:rsidP="00BF0DEA">
            <w:pPr>
              <w:spacing w:after="0" w:line="360" w:lineRule="auto"/>
              <w:ind w:right="156"/>
              <w:rPr>
                <w:rFonts w:ascii="Arial" w:hAnsi="Arial" w:cs="Arial"/>
                <w:b/>
                <w:kern w:val="0"/>
                <w14:ligatures w14:val="none"/>
              </w:rPr>
            </w:pPr>
            <w:r w:rsidRPr="00F96AFD">
              <w:rPr>
                <w:rFonts w:ascii="Arial" w:hAnsi="Arial" w:cs="Arial"/>
                <w:b/>
                <w:kern w:val="0"/>
                <w14:ligatures w14:val="none"/>
              </w:rPr>
              <w:t>2024</w:t>
            </w:r>
          </w:p>
        </w:tc>
        <w:tc>
          <w:tcPr>
            <w:tcW w:w="345" w:type="pct"/>
            <w:shd w:val="clear" w:color="auto" w:fill="FFFFFF"/>
            <w:noWrap/>
            <w:tcMar>
              <w:left w:w="28" w:type="dxa"/>
              <w:right w:w="28" w:type="dxa"/>
            </w:tcMar>
            <w:vAlign w:val="bottom"/>
          </w:tcPr>
          <w:p w14:paraId="011F5508"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75,5</w:t>
            </w:r>
          </w:p>
        </w:tc>
        <w:tc>
          <w:tcPr>
            <w:tcW w:w="345" w:type="pct"/>
            <w:shd w:val="clear" w:color="auto" w:fill="FFFFFF"/>
            <w:noWrap/>
            <w:tcMar>
              <w:left w:w="28" w:type="dxa"/>
              <w:right w:w="28" w:type="dxa"/>
            </w:tcMar>
            <w:vAlign w:val="bottom"/>
          </w:tcPr>
          <w:p w14:paraId="2A0DBFE4"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79,3</w:t>
            </w:r>
          </w:p>
        </w:tc>
        <w:tc>
          <w:tcPr>
            <w:tcW w:w="345" w:type="pct"/>
            <w:shd w:val="clear" w:color="auto" w:fill="FFFFFF"/>
            <w:noWrap/>
            <w:tcMar>
              <w:left w:w="28" w:type="dxa"/>
              <w:right w:w="28" w:type="dxa"/>
            </w:tcMar>
            <w:vAlign w:val="bottom"/>
          </w:tcPr>
          <w:p w14:paraId="6C875934"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76,8</w:t>
            </w:r>
          </w:p>
        </w:tc>
        <w:tc>
          <w:tcPr>
            <w:tcW w:w="345" w:type="pct"/>
            <w:shd w:val="clear" w:color="auto" w:fill="FFFFFF"/>
            <w:noWrap/>
            <w:tcMar>
              <w:left w:w="28" w:type="dxa"/>
              <w:right w:w="28" w:type="dxa"/>
            </w:tcMar>
            <w:vAlign w:val="bottom"/>
          </w:tcPr>
          <w:p w14:paraId="1F762142"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77,0</w:t>
            </w:r>
          </w:p>
        </w:tc>
        <w:tc>
          <w:tcPr>
            <w:tcW w:w="345" w:type="pct"/>
            <w:shd w:val="clear" w:color="auto" w:fill="FFFFFF"/>
            <w:noWrap/>
            <w:tcMar>
              <w:left w:w="28" w:type="dxa"/>
              <w:right w:w="28" w:type="dxa"/>
            </w:tcMar>
            <w:vAlign w:val="bottom"/>
          </w:tcPr>
          <w:p w14:paraId="11E69880"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77,2</w:t>
            </w:r>
          </w:p>
        </w:tc>
        <w:tc>
          <w:tcPr>
            <w:tcW w:w="345" w:type="pct"/>
            <w:shd w:val="clear" w:color="auto" w:fill="FFFFFF"/>
            <w:noWrap/>
            <w:tcMar>
              <w:left w:w="28" w:type="dxa"/>
              <w:right w:w="28" w:type="dxa"/>
            </w:tcMar>
            <w:vAlign w:val="bottom"/>
          </w:tcPr>
          <w:p w14:paraId="567530D4"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76,6</w:t>
            </w:r>
          </w:p>
        </w:tc>
        <w:tc>
          <w:tcPr>
            <w:tcW w:w="345" w:type="pct"/>
            <w:shd w:val="clear" w:color="auto" w:fill="FFFFFF"/>
            <w:noWrap/>
            <w:tcMar>
              <w:left w:w="28" w:type="dxa"/>
              <w:right w:w="28" w:type="dxa"/>
            </w:tcMar>
            <w:vAlign w:val="bottom"/>
          </w:tcPr>
          <w:p w14:paraId="68DF160C"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77,0</w:t>
            </w:r>
          </w:p>
        </w:tc>
        <w:tc>
          <w:tcPr>
            <w:tcW w:w="345" w:type="pct"/>
            <w:shd w:val="clear" w:color="auto" w:fill="FFFFFF"/>
            <w:noWrap/>
            <w:tcMar>
              <w:left w:w="28" w:type="dxa"/>
              <w:right w:w="28" w:type="dxa"/>
            </w:tcMar>
            <w:vAlign w:val="bottom"/>
          </w:tcPr>
          <w:p w14:paraId="515DACD0"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76,2</w:t>
            </w:r>
          </w:p>
        </w:tc>
        <w:tc>
          <w:tcPr>
            <w:tcW w:w="345" w:type="pct"/>
            <w:shd w:val="clear" w:color="auto" w:fill="FFFFFF"/>
            <w:noWrap/>
            <w:tcMar>
              <w:left w:w="28" w:type="dxa"/>
              <w:right w:w="28" w:type="dxa"/>
            </w:tcMar>
            <w:vAlign w:val="bottom"/>
          </w:tcPr>
          <w:p w14:paraId="11BB9B54"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76,5</w:t>
            </w:r>
          </w:p>
        </w:tc>
        <w:tc>
          <w:tcPr>
            <w:tcW w:w="345" w:type="pct"/>
            <w:shd w:val="clear" w:color="auto" w:fill="FFFFFF"/>
            <w:noWrap/>
            <w:tcMar>
              <w:left w:w="28" w:type="dxa"/>
              <w:right w:w="28" w:type="dxa"/>
            </w:tcMar>
            <w:vAlign w:val="bottom"/>
          </w:tcPr>
          <w:p w14:paraId="6542B157"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76,3</w:t>
            </w:r>
          </w:p>
        </w:tc>
        <w:tc>
          <w:tcPr>
            <w:tcW w:w="345" w:type="pct"/>
            <w:shd w:val="clear" w:color="auto" w:fill="FFFFFF"/>
            <w:noWrap/>
            <w:tcMar>
              <w:left w:w="28" w:type="dxa"/>
              <w:right w:w="28" w:type="dxa"/>
            </w:tcMar>
            <w:vAlign w:val="bottom"/>
          </w:tcPr>
          <w:p w14:paraId="4A9A4FEA"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79,4</w:t>
            </w:r>
          </w:p>
        </w:tc>
        <w:tc>
          <w:tcPr>
            <w:tcW w:w="345" w:type="pct"/>
            <w:shd w:val="clear" w:color="auto" w:fill="FFFFFF"/>
            <w:noWrap/>
            <w:tcMar>
              <w:left w:w="28" w:type="dxa"/>
              <w:right w:w="28" w:type="dxa"/>
            </w:tcMar>
            <w:vAlign w:val="bottom"/>
          </w:tcPr>
          <w:p w14:paraId="1CF8A0C6"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77,6</w:t>
            </w:r>
          </w:p>
        </w:tc>
      </w:tr>
      <w:tr w:rsidR="00AA78B3" w:rsidRPr="00F96AFD" w14:paraId="2F0A8E07" w14:textId="77777777" w:rsidTr="004670DB">
        <w:trPr>
          <w:trHeight w:val="255"/>
        </w:trPr>
        <w:tc>
          <w:tcPr>
            <w:tcW w:w="858" w:type="pct"/>
            <w:shd w:val="clear" w:color="auto" w:fill="FFFFFF"/>
            <w:tcMar>
              <w:left w:w="28" w:type="dxa"/>
              <w:right w:w="28" w:type="dxa"/>
            </w:tcMar>
            <w:vAlign w:val="center"/>
            <w:hideMark/>
          </w:tcPr>
          <w:p w14:paraId="08EDD26A" w14:textId="77777777" w:rsidR="00AA78B3" w:rsidRPr="00F96AFD" w:rsidRDefault="00AA78B3" w:rsidP="00AA78B3">
            <w:pPr>
              <w:spacing w:after="0" w:line="360" w:lineRule="auto"/>
              <w:ind w:right="156"/>
              <w:rPr>
                <w:rFonts w:ascii="Arial" w:hAnsi="Arial" w:cs="Arial"/>
                <w:b/>
                <w:kern w:val="0"/>
                <w14:ligatures w14:val="none"/>
              </w:rPr>
            </w:pPr>
            <w:r w:rsidRPr="00F96AFD">
              <w:rPr>
                <w:rFonts w:ascii="Arial" w:hAnsi="Arial" w:cs="Arial"/>
                <w:b/>
                <w:kern w:val="0"/>
                <w14:ligatures w14:val="none"/>
              </w:rPr>
              <w:t>BIEŻĄCY</w:t>
            </w:r>
          </w:p>
          <w:p w14:paraId="3319C8BA" w14:textId="290B97A7" w:rsidR="00AA78B3" w:rsidRPr="00F96AFD" w:rsidRDefault="00AA78B3" w:rsidP="00AA78B3">
            <w:pPr>
              <w:spacing w:after="0" w:line="360" w:lineRule="auto"/>
              <w:rPr>
                <w:rFonts w:ascii="Arial" w:hAnsi="Arial" w:cs="Arial"/>
                <w:b/>
                <w:kern w:val="0"/>
                <w14:ligatures w14:val="none"/>
              </w:rPr>
            </w:pPr>
            <w:r w:rsidRPr="00F96AFD">
              <w:rPr>
                <w:rFonts w:ascii="Arial" w:hAnsi="Arial" w:cs="Arial"/>
                <w:b/>
                <w:kern w:val="0"/>
                <w14:ligatures w14:val="none"/>
              </w:rPr>
              <w:t>2025</w:t>
            </w:r>
          </w:p>
        </w:tc>
        <w:tc>
          <w:tcPr>
            <w:tcW w:w="345" w:type="pct"/>
            <w:shd w:val="clear" w:color="auto" w:fill="FFFFFF"/>
            <w:noWrap/>
            <w:tcMar>
              <w:left w:w="28" w:type="dxa"/>
              <w:right w:w="28" w:type="dxa"/>
            </w:tcMar>
            <w:vAlign w:val="bottom"/>
          </w:tcPr>
          <w:p w14:paraId="61164F6A" w14:textId="77777777" w:rsidR="00AA78B3" w:rsidRPr="00F96AFD" w:rsidRDefault="00AA78B3" w:rsidP="00DD2DE5">
            <w:pPr>
              <w:spacing w:after="0" w:line="360" w:lineRule="auto"/>
              <w:rPr>
                <w:rFonts w:ascii="Arial" w:hAnsi="Arial" w:cs="Arial"/>
                <w:kern w:val="0"/>
                <w14:ligatures w14:val="none"/>
              </w:rPr>
            </w:pPr>
            <w:r w:rsidRPr="00F96AFD">
              <w:rPr>
                <w:rFonts w:ascii="Arial" w:hAnsi="Arial" w:cs="Arial"/>
                <w:kern w:val="0"/>
                <w14:ligatures w14:val="none"/>
              </w:rPr>
              <w:t>77,8</w:t>
            </w:r>
          </w:p>
        </w:tc>
        <w:tc>
          <w:tcPr>
            <w:tcW w:w="345" w:type="pct"/>
            <w:shd w:val="clear" w:color="auto" w:fill="FFFFFF"/>
            <w:noWrap/>
            <w:tcMar>
              <w:left w:w="28" w:type="dxa"/>
              <w:right w:w="28" w:type="dxa"/>
            </w:tcMar>
            <w:vAlign w:val="bottom"/>
          </w:tcPr>
          <w:p w14:paraId="2FF17E55" w14:textId="77777777" w:rsidR="00AA78B3" w:rsidRPr="00F96AFD" w:rsidRDefault="00AA78B3" w:rsidP="00DD2DE5">
            <w:pPr>
              <w:spacing w:after="0" w:line="360" w:lineRule="auto"/>
              <w:rPr>
                <w:rFonts w:ascii="Arial" w:hAnsi="Arial" w:cs="Arial"/>
                <w:kern w:val="0"/>
                <w14:ligatures w14:val="none"/>
              </w:rPr>
            </w:pPr>
            <w:r w:rsidRPr="00F96AFD">
              <w:rPr>
                <w:rFonts w:ascii="Arial" w:hAnsi="Arial" w:cs="Arial"/>
                <w:kern w:val="0"/>
                <w14:ligatures w14:val="none"/>
              </w:rPr>
              <w:t>76,1</w:t>
            </w:r>
          </w:p>
        </w:tc>
        <w:tc>
          <w:tcPr>
            <w:tcW w:w="345" w:type="pct"/>
            <w:shd w:val="clear" w:color="auto" w:fill="FFFFFF"/>
            <w:noWrap/>
            <w:tcMar>
              <w:left w:w="28" w:type="dxa"/>
              <w:right w:w="28" w:type="dxa"/>
            </w:tcMar>
            <w:vAlign w:val="bottom"/>
          </w:tcPr>
          <w:p w14:paraId="5E886123" w14:textId="77777777" w:rsidR="00AA78B3" w:rsidRPr="00F96AFD" w:rsidRDefault="00AA78B3" w:rsidP="00DD2DE5">
            <w:pPr>
              <w:spacing w:after="0" w:line="360" w:lineRule="auto"/>
              <w:rPr>
                <w:rFonts w:ascii="Arial" w:hAnsi="Arial" w:cs="Arial"/>
                <w:kern w:val="0"/>
                <w14:ligatures w14:val="none"/>
              </w:rPr>
            </w:pPr>
            <w:r w:rsidRPr="00F96AFD">
              <w:rPr>
                <w:rFonts w:ascii="Arial" w:hAnsi="Arial" w:cs="Arial"/>
                <w:kern w:val="0"/>
                <w14:ligatures w14:val="none"/>
              </w:rPr>
              <w:t>75,8</w:t>
            </w:r>
          </w:p>
        </w:tc>
        <w:tc>
          <w:tcPr>
            <w:tcW w:w="345" w:type="pct"/>
            <w:shd w:val="clear" w:color="auto" w:fill="FFFFFF"/>
            <w:noWrap/>
            <w:tcMar>
              <w:left w:w="28" w:type="dxa"/>
              <w:right w:w="28" w:type="dxa"/>
            </w:tcMar>
            <w:vAlign w:val="bottom"/>
          </w:tcPr>
          <w:p w14:paraId="310368E3"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6ADB98E4"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05854729"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6507ABC3"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725536B2"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4A204938" w14:textId="77777777" w:rsidR="00AA78B3" w:rsidRPr="00F96AFD" w:rsidRDefault="00AA78B3" w:rsidP="00DD2DE5">
            <w:pPr>
              <w:spacing w:after="0" w:line="360" w:lineRule="auto"/>
              <w:rPr>
                <w:rFonts w:ascii="Arial" w:hAnsi="Arial" w:cs="Arial"/>
                <w:b/>
                <w:color w:val="FF0000"/>
                <w:kern w:val="0"/>
                <w14:ligatures w14:val="none"/>
              </w:rPr>
            </w:pPr>
          </w:p>
        </w:tc>
        <w:tc>
          <w:tcPr>
            <w:tcW w:w="345" w:type="pct"/>
            <w:shd w:val="clear" w:color="auto" w:fill="FFFFFF"/>
            <w:noWrap/>
            <w:tcMar>
              <w:left w:w="28" w:type="dxa"/>
              <w:right w:w="28" w:type="dxa"/>
            </w:tcMar>
            <w:vAlign w:val="bottom"/>
          </w:tcPr>
          <w:p w14:paraId="53A5BB3D"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180D0175"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45FDA75E" w14:textId="77777777" w:rsidR="00AA78B3" w:rsidRPr="00F96AFD" w:rsidRDefault="00AA78B3" w:rsidP="00DD2DE5">
            <w:pPr>
              <w:spacing w:after="0" w:line="360" w:lineRule="auto"/>
              <w:rPr>
                <w:rFonts w:ascii="Arial" w:hAnsi="Arial" w:cs="Arial"/>
                <w:b/>
                <w:color w:val="FF0000"/>
                <w:kern w:val="0"/>
                <w14:ligatures w14:val="none"/>
              </w:rPr>
            </w:pPr>
          </w:p>
        </w:tc>
      </w:tr>
      <w:tr w:rsidR="00AA78B3" w:rsidRPr="00F96AFD" w14:paraId="035D9ECA" w14:textId="77777777" w:rsidTr="004670DB">
        <w:trPr>
          <w:trHeight w:val="255"/>
        </w:trPr>
        <w:tc>
          <w:tcPr>
            <w:tcW w:w="858" w:type="pct"/>
            <w:shd w:val="clear" w:color="auto" w:fill="FFFFFF"/>
            <w:noWrap/>
            <w:tcMar>
              <w:left w:w="28" w:type="dxa"/>
              <w:right w:w="28" w:type="dxa"/>
            </w:tcMar>
            <w:vAlign w:val="center"/>
            <w:hideMark/>
          </w:tcPr>
          <w:p w14:paraId="5EE06C41" w14:textId="26748411" w:rsidR="00AA78B3" w:rsidRPr="00F96AFD" w:rsidRDefault="00AA78B3" w:rsidP="00BF0DEA">
            <w:pPr>
              <w:spacing w:after="0" w:line="360" w:lineRule="auto"/>
              <w:rPr>
                <w:rFonts w:ascii="Arial" w:hAnsi="Arial" w:cs="Arial"/>
                <w:b/>
                <w:kern w:val="0"/>
                <w14:ligatures w14:val="none"/>
              </w:rPr>
            </w:pPr>
            <w:r w:rsidRPr="00F96AFD">
              <w:rPr>
                <w:rFonts w:ascii="Arial" w:hAnsi="Arial" w:cs="Arial"/>
                <w:b/>
                <w:kern w:val="0"/>
                <w14:ligatures w14:val="none"/>
              </w:rPr>
              <w:lastRenderedPageBreak/>
              <w:t>PROGNOZA 2024</w:t>
            </w:r>
          </w:p>
        </w:tc>
        <w:tc>
          <w:tcPr>
            <w:tcW w:w="345" w:type="pct"/>
            <w:shd w:val="clear" w:color="auto" w:fill="FFFFFF"/>
            <w:noWrap/>
            <w:tcMar>
              <w:left w:w="28" w:type="dxa"/>
              <w:right w:w="28" w:type="dxa"/>
            </w:tcMar>
            <w:vAlign w:val="bottom"/>
          </w:tcPr>
          <w:p w14:paraId="0E5D5E70"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128,3</w:t>
            </w:r>
          </w:p>
        </w:tc>
        <w:tc>
          <w:tcPr>
            <w:tcW w:w="345" w:type="pct"/>
            <w:shd w:val="clear" w:color="auto" w:fill="FFFFFF"/>
            <w:noWrap/>
            <w:tcMar>
              <w:left w:w="28" w:type="dxa"/>
              <w:right w:w="28" w:type="dxa"/>
            </w:tcMar>
            <w:vAlign w:val="bottom"/>
          </w:tcPr>
          <w:p w14:paraId="2EFCA204"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158,1</w:t>
            </w:r>
          </w:p>
        </w:tc>
        <w:tc>
          <w:tcPr>
            <w:tcW w:w="345" w:type="pct"/>
            <w:shd w:val="clear" w:color="auto" w:fill="FFFFFF"/>
            <w:noWrap/>
            <w:tcMar>
              <w:left w:w="28" w:type="dxa"/>
              <w:right w:w="28" w:type="dxa"/>
            </w:tcMar>
            <w:vAlign w:val="bottom"/>
          </w:tcPr>
          <w:p w14:paraId="2CE03731"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142,9</w:t>
            </w:r>
          </w:p>
        </w:tc>
        <w:tc>
          <w:tcPr>
            <w:tcW w:w="345" w:type="pct"/>
            <w:shd w:val="clear" w:color="auto" w:fill="FFFFFF"/>
            <w:noWrap/>
            <w:tcMar>
              <w:left w:w="28" w:type="dxa"/>
              <w:right w:w="28" w:type="dxa"/>
            </w:tcMar>
            <w:vAlign w:val="bottom"/>
          </w:tcPr>
          <w:p w14:paraId="30B20E12"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130,6</w:t>
            </w:r>
          </w:p>
        </w:tc>
        <w:tc>
          <w:tcPr>
            <w:tcW w:w="345" w:type="pct"/>
            <w:shd w:val="clear" w:color="auto" w:fill="FFFFFF"/>
            <w:noWrap/>
            <w:tcMar>
              <w:left w:w="28" w:type="dxa"/>
              <w:right w:w="28" w:type="dxa"/>
            </w:tcMar>
            <w:vAlign w:val="bottom"/>
          </w:tcPr>
          <w:p w14:paraId="39D29604"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121,9</w:t>
            </w:r>
          </w:p>
        </w:tc>
        <w:tc>
          <w:tcPr>
            <w:tcW w:w="345" w:type="pct"/>
            <w:shd w:val="clear" w:color="auto" w:fill="FFFFFF"/>
            <w:noWrap/>
            <w:tcMar>
              <w:left w:w="28" w:type="dxa"/>
              <w:right w:w="28" w:type="dxa"/>
            </w:tcMar>
            <w:vAlign w:val="bottom"/>
          </w:tcPr>
          <w:p w14:paraId="5ED1EA3F"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134,7</w:t>
            </w:r>
          </w:p>
        </w:tc>
        <w:tc>
          <w:tcPr>
            <w:tcW w:w="345" w:type="pct"/>
            <w:shd w:val="clear" w:color="auto" w:fill="FFFFFF"/>
            <w:noWrap/>
            <w:tcMar>
              <w:left w:w="28" w:type="dxa"/>
              <w:right w:w="28" w:type="dxa"/>
            </w:tcMar>
            <w:vAlign w:val="bottom"/>
          </w:tcPr>
          <w:p w14:paraId="36146813"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130,1</w:t>
            </w:r>
          </w:p>
        </w:tc>
        <w:tc>
          <w:tcPr>
            <w:tcW w:w="345" w:type="pct"/>
            <w:shd w:val="clear" w:color="auto" w:fill="FFFFFF"/>
            <w:noWrap/>
            <w:tcMar>
              <w:left w:w="28" w:type="dxa"/>
              <w:right w:w="28" w:type="dxa"/>
            </w:tcMar>
            <w:vAlign w:val="bottom"/>
          </w:tcPr>
          <w:p w14:paraId="47E97E0A"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126,1</w:t>
            </w:r>
          </w:p>
        </w:tc>
        <w:tc>
          <w:tcPr>
            <w:tcW w:w="345" w:type="pct"/>
            <w:shd w:val="clear" w:color="auto" w:fill="FFFFFF"/>
            <w:noWrap/>
            <w:tcMar>
              <w:left w:w="28" w:type="dxa"/>
              <w:right w:w="28" w:type="dxa"/>
            </w:tcMar>
            <w:vAlign w:val="bottom"/>
          </w:tcPr>
          <w:p w14:paraId="63951701"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128,0</w:t>
            </w:r>
          </w:p>
        </w:tc>
        <w:tc>
          <w:tcPr>
            <w:tcW w:w="345" w:type="pct"/>
            <w:shd w:val="clear" w:color="auto" w:fill="FFFFFF"/>
            <w:noWrap/>
            <w:tcMar>
              <w:left w:w="28" w:type="dxa"/>
              <w:right w:w="28" w:type="dxa"/>
            </w:tcMar>
            <w:vAlign w:val="bottom"/>
          </w:tcPr>
          <w:p w14:paraId="69A0653E"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114,6</w:t>
            </w:r>
          </w:p>
        </w:tc>
        <w:tc>
          <w:tcPr>
            <w:tcW w:w="345" w:type="pct"/>
            <w:shd w:val="clear" w:color="auto" w:fill="FFFFFF"/>
            <w:noWrap/>
            <w:tcMar>
              <w:left w:w="28" w:type="dxa"/>
              <w:right w:w="28" w:type="dxa"/>
            </w:tcMar>
            <w:vAlign w:val="bottom"/>
          </w:tcPr>
          <w:p w14:paraId="4958DA3C"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115,9</w:t>
            </w:r>
          </w:p>
        </w:tc>
        <w:tc>
          <w:tcPr>
            <w:tcW w:w="345" w:type="pct"/>
            <w:shd w:val="clear" w:color="auto" w:fill="FFFFFF"/>
            <w:noWrap/>
            <w:tcMar>
              <w:left w:w="28" w:type="dxa"/>
              <w:right w:w="28" w:type="dxa"/>
            </w:tcMar>
            <w:vAlign w:val="bottom"/>
          </w:tcPr>
          <w:p w14:paraId="70B8FA0C" w14:textId="77777777" w:rsidR="00AA78B3" w:rsidRPr="00F96AFD" w:rsidRDefault="00AA78B3" w:rsidP="00BF0DEA">
            <w:pPr>
              <w:spacing w:after="0" w:line="360" w:lineRule="auto"/>
              <w:rPr>
                <w:rFonts w:ascii="Arial" w:hAnsi="Arial" w:cs="Arial"/>
                <w:kern w:val="0"/>
                <w14:ligatures w14:val="none"/>
              </w:rPr>
            </w:pPr>
            <w:r w:rsidRPr="00F96AFD">
              <w:rPr>
                <w:rFonts w:ascii="Arial" w:hAnsi="Arial" w:cs="Arial"/>
                <w:kern w:val="0"/>
                <w14:ligatures w14:val="none"/>
              </w:rPr>
              <w:t>126,0</w:t>
            </w:r>
          </w:p>
        </w:tc>
      </w:tr>
      <w:tr w:rsidR="00AA78B3" w:rsidRPr="00F96AFD" w14:paraId="1B5DA9F6" w14:textId="77777777" w:rsidTr="004670DB">
        <w:trPr>
          <w:trHeight w:val="255"/>
        </w:trPr>
        <w:tc>
          <w:tcPr>
            <w:tcW w:w="858" w:type="pct"/>
            <w:shd w:val="clear" w:color="auto" w:fill="FFFFFF"/>
            <w:tcMar>
              <w:left w:w="28" w:type="dxa"/>
              <w:right w:w="28" w:type="dxa"/>
            </w:tcMar>
            <w:vAlign w:val="center"/>
            <w:hideMark/>
          </w:tcPr>
          <w:p w14:paraId="0A8DF484" w14:textId="1827E13E" w:rsidR="00AA78B3" w:rsidRPr="00F96AFD" w:rsidRDefault="00AA78B3" w:rsidP="00DD2DE5">
            <w:pPr>
              <w:spacing w:after="0" w:line="360" w:lineRule="auto"/>
              <w:rPr>
                <w:rFonts w:ascii="Arial" w:hAnsi="Arial" w:cs="Arial"/>
                <w:kern w:val="0"/>
                <w14:ligatures w14:val="none"/>
              </w:rPr>
            </w:pPr>
            <w:r w:rsidRPr="00F96AFD">
              <w:rPr>
                <w:rFonts w:ascii="Arial" w:hAnsi="Arial" w:cs="Arial"/>
                <w:b/>
                <w:kern w:val="0"/>
                <w14:ligatures w14:val="none"/>
              </w:rPr>
              <w:t>PROGNOZA 2025</w:t>
            </w:r>
          </w:p>
        </w:tc>
        <w:tc>
          <w:tcPr>
            <w:tcW w:w="345" w:type="pct"/>
            <w:shd w:val="clear" w:color="auto" w:fill="FFFFFF"/>
            <w:noWrap/>
            <w:tcMar>
              <w:left w:w="28" w:type="dxa"/>
              <w:right w:w="28" w:type="dxa"/>
            </w:tcMar>
            <w:vAlign w:val="bottom"/>
          </w:tcPr>
          <w:p w14:paraId="6A2F175B" w14:textId="77777777" w:rsidR="00AA78B3" w:rsidRPr="00F96AFD" w:rsidRDefault="00AA78B3" w:rsidP="00DD2DE5">
            <w:pPr>
              <w:spacing w:after="0" w:line="360" w:lineRule="auto"/>
              <w:rPr>
                <w:rFonts w:ascii="Arial" w:hAnsi="Arial" w:cs="Arial"/>
                <w:kern w:val="0"/>
                <w14:ligatures w14:val="none"/>
              </w:rPr>
            </w:pPr>
            <w:r w:rsidRPr="00F96AFD">
              <w:rPr>
                <w:rFonts w:ascii="Arial" w:hAnsi="Arial" w:cs="Arial"/>
                <w:kern w:val="0"/>
                <w14:ligatures w14:val="none"/>
              </w:rPr>
              <w:t>123,1</w:t>
            </w:r>
          </w:p>
        </w:tc>
        <w:tc>
          <w:tcPr>
            <w:tcW w:w="345" w:type="pct"/>
            <w:shd w:val="clear" w:color="auto" w:fill="FFFFFF"/>
            <w:noWrap/>
            <w:tcMar>
              <w:left w:w="28" w:type="dxa"/>
              <w:right w:w="28" w:type="dxa"/>
            </w:tcMar>
            <w:vAlign w:val="bottom"/>
          </w:tcPr>
          <w:p w14:paraId="2B9FEDEE" w14:textId="77777777" w:rsidR="00AA78B3" w:rsidRPr="00F96AFD" w:rsidRDefault="00AA78B3" w:rsidP="00DD2DE5">
            <w:pPr>
              <w:spacing w:after="0" w:line="360" w:lineRule="auto"/>
              <w:rPr>
                <w:rFonts w:ascii="Arial" w:hAnsi="Arial" w:cs="Arial"/>
                <w:kern w:val="0"/>
                <w14:ligatures w14:val="none"/>
              </w:rPr>
            </w:pPr>
            <w:r w:rsidRPr="00F96AFD">
              <w:rPr>
                <w:rFonts w:ascii="Arial" w:hAnsi="Arial" w:cs="Arial"/>
                <w:kern w:val="0"/>
                <w14:ligatures w14:val="none"/>
              </w:rPr>
              <w:t>110,8</w:t>
            </w:r>
          </w:p>
        </w:tc>
        <w:tc>
          <w:tcPr>
            <w:tcW w:w="345" w:type="pct"/>
            <w:shd w:val="clear" w:color="auto" w:fill="FFFFFF"/>
            <w:noWrap/>
            <w:tcMar>
              <w:left w:w="28" w:type="dxa"/>
              <w:right w:w="28" w:type="dxa"/>
            </w:tcMar>
            <w:vAlign w:val="bottom"/>
          </w:tcPr>
          <w:p w14:paraId="31779535" w14:textId="77777777" w:rsidR="00AA78B3" w:rsidRPr="00F96AFD" w:rsidRDefault="00AA78B3" w:rsidP="00DD2DE5">
            <w:pPr>
              <w:spacing w:after="0" w:line="360" w:lineRule="auto"/>
              <w:rPr>
                <w:rFonts w:ascii="Arial" w:hAnsi="Arial" w:cs="Arial"/>
                <w:kern w:val="0"/>
                <w14:ligatures w14:val="none"/>
              </w:rPr>
            </w:pPr>
            <w:r w:rsidRPr="00F96AFD">
              <w:rPr>
                <w:rFonts w:ascii="Arial" w:hAnsi="Arial" w:cs="Arial"/>
                <w:kern w:val="0"/>
                <w14:ligatures w14:val="none"/>
              </w:rPr>
              <w:t>124,2</w:t>
            </w:r>
          </w:p>
        </w:tc>
        <w:tc>
          <w:tcPr>
            <w:tcW w:w="345" w:type="pct"/>
            <w:shd w:val="clear" w:color="auto" w:fill="FFFFFF"/>
            <w:noWrap/>
            <w:tcMar>
              <w:left w:w="28" w:type="dxa"/>
              <w:right w:w="28" w:type="dxa"/>
            </w:tcMar>
            <w:vAlign w:val="bottom"/>
          </w:tcPr>
          <w:p w14:paraId="53A3F29C"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539F3B23"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1EACA035"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5F8AD9B5"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6CCEE764"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588FE415" w14:textId="77777777" w:rsidR="00AA78B3" w:rsidRPr="00F96AFD" w:rsidRDefault="00AA78B3" w:rsidP="00DD2DE5">
            <w:pPr>
              <w:spacing w:after="0" w:line="360" w:lineRule="auto"/>
              <w:rPr>
                <w:rFonts w:ascii="Arial" w:hAnsi="Arial" w:cs="Arial"/>
                <w:b/>
                <w:color w:val="FF0000"/>
                <w:kern w:val="0"/>
                <w14:ligatures w14:val="none"/>
              </w:rPr>
            </w:pPr>
          </w:p>
        </w:tc>
        <w:tc>
          <w:tcPr>
            <w:tcW w:w="345" w:type="pct"/>
            <w:shd w:val="clear" w:color="auto" w:fill="FFFFFF"/>
            <w:noWrap/>
            <w:tcMar>
              <w:left w:w="28" w:type="dxa"/>
              <w:right w:w="28" w:type="dxa"/>
            </w:tcMar>
            <w:vAlign w:val="bottom"/>
          </w:tcPr>
          <w:p w14:paraId="232DE41B" w14:textId="77777777" w:rsidR="00AA78B3" w:rsidRPr="00F96AFD" w:rsidRDefault="00AA78B3" w:rsidP="00DD2DE5">
            <w:pPr>
              <w:spacing w:after="0" w:line="360" w:lineRule="auto"/>
              <w:rPr>
                <w:rFonts w:ascii="Arial" w:hAnsi="Arial" w:cs="Arial"/>
                <w:b/>
                <w:color w:val="FF0000"/>
                <w:kern w:val="0"/>
                <w14:ligatures w14:val="none"/>
              </w:rPr>
            </w:pPr>
          </w:p>
        </w:tc>
        <w:tc>
          <w:tcPr>
            <w:tcW w:w="345" w:type="pct"/>
            <w:shd w:val="clear" w:color="auto" w:fill="FFFFFF"/>
            <w:noWrap/>
            <w:tcMar>
              <w:left w:w="28" w:type="dxa"/>
              <w:right w:w="28" w:type="dxa"/>
            </w:tcMar>
            <w:vAlign w:val="bottom"/>
          </w:tcPr>
          <w:p w14:paraId="3294978E" w14:textId="77777777" w:rsidR="00AA78B3" w:rsidRPr="00F96AFD" w:rsidRDefault="00AA78B3" w:rsidP="00DD2DE5">
            <w:pPr>
              <w:spacing w:after="0" w:line="360" w:lineRule="auto"/>
              <w:rPr>
                <w:rFonts w:ascii="Arial" w:hAnsi="Arial" w:cs="Arial"/>
                <w:kern w:val="0"/>
                <w14:ligatures w14:val="none"/>
              </w:rPr>
            </w:pPr>
          </w:p>
        </w:tc>
        <w:tc>
          <w:tcPr>
            <w:tcW w:w="345" w:type="pct"/>
            <w:shd w:val="clear" w:color="auto" w:fill="FFFFFF"/>
            <w:noWrap/>
            <w:tcMar>
              <w:left w:w="28" w:type="dxa"/>
              <w:right w:w="28" w:type="dxa"/>
            </w:tcMar>
            <w:vAlign w:val="bottom"/>
          </w:tcPr>
          <w:p w14:paraId="098701D3" w14:textId="77777777" w:rsidR="00AA78B3" w:rsidRPr="00F96AFD" w:rsidRDefault="00AA78B3" w:rsidP="00DD2DE5">
            <w:pPr>
              <w:spacing w:after="0" w:line="360" w:lineRule="auto"/>
              <w:rPr>
                <w:rFonts w:ascii="Arial" w:hAnsi="Arial" w:cs="Arial"/>
                <w:b/>
                <w:kern w:val="0"/>
                <w14:ligatures w14:val="none"/>
              </w:rPr>
            </w:pPr>
          </w:p>
        </w:tc>
      </w:tr>
    </w:tbl>
    <w:p w14:paraId="227306F3" w14:textId="38E99B7D" w:rsidR="001F48F7" w:rsidRPr="00F96AFD" w:rsidRDefault="00033973" w:rsidP="00B60BA8">
      <w:pPr>
        <w:spacing w:after="0" w:line="360" w:lineRule="auto"/>
        <w:rPr>
          <w:rFonts w:ascii="Arial" w:hAnsi="Arial" w:cs="Arial"/>
          <w:sz w:val="24"/>
        </w:rPr>
      </w:pPr>
      <w:r w:rsidRPr="00F96AFD">
        <w:rPr>
          <w:rFonts w:ascii="Arial" w:hAnsi="Arial" w:cs="Arial"/>
          <w:sz w:val="24"/>
        </w:rPr>
        <w:t>Źródło: badania własne</w:t>
      </w:r>
    </w:p>
    <w:p w14:paraId="31DE4C47" w14:textId="77061F07" w:rsidR="001F48F7" w:rsidRPr="00F96AFD" w:rsidRDefault="001F48F7" w:rsidP="001602B4">
      <w:pPr>
        <w:pStyle w:val="Nagwek3"/>
      </w:pPr>
      <w:bookmarkStart w:id="63" w:name="_Toc201563482"/>
      <w:bookmarkStart w:id="64" w:name="_Toc204341452"/>
      <w:bookmarkStart w:id="65" w:name="_Toc204343532"/>
      <w:bookmarkStart w:id="66" w:name="_Hlk200309527"/>
      <w:r w:rsidRPr="00F96AFD">
        <w:t>Ocena zmian koniunktury w latach 2008 – 2013 na podstawie wskaźnika syntetycznego</w:t>
      </w:r>
      <w:bookmarkEnd w:id="63"/>
      <w:bookmarkEnd w:id="64"/>
      <w:bookmarkEnd w:id="65"/>
    </w:p>
    <w:p w14:paraId="3AC93FC2" w14:textId="7E16E332" w:rsidR="00370B2B" w:rsidRPr="00F96AFD" w:rsidRDefault="001F48F7" w:rsidP="00DD2DE5">
      <w:pPr>
        <w:spacing w:before="240" w:after="240" w:line="360" w:lineRule="auto"/>
        <w:rPr>
          <w:rFonts w:ascii="Arial" w:hAnsi="Arial" w:cs="Arial"/>
          <w:b/>
          <w:bCs/>
          <w:sz w:val="24"/>
          <w:szCs w:val="24"/>
        </w:rPr>
      </w:pPr>
      <w:r w:rsidRPr="00F96AFD">
        <w:rPr>
          <w:rFonts w:ascii="Arial" w:hAnsi="Arial" w:cs="Arial"/>
          <w:sz w:val="24"/>
        </w:rPr>
        <w:t xml:space="preserve">Pierwszy okres badania koniunktury za pomocą wskaźnika syntetycznego przypada na lata 2008 – 2013, a więc czas tzw. światowego kryzysu </w:t>
      </w:r>
      <w:proofErr w:type="spellStart"/>
      <w:r w:rsidRPr="00F96AFD">
        <w:rPr>
          <w:rFonts w:ascii="Arial" w:hAnsi="Arial" w:cs="Arial"/>
          <w:sz w:val="24"/>
        </w:rPr>
        <w:t>ekonomiczno</w:t>
      </w:r>
      <w:proofErr w:type="spellEnd"/>
      <w:r w:rsidRPr="00F96AFD">
        <w:rPr>
          <w:rFonts w:ascii="Arial" w:hAnsi="Arial" w:cs="Arial"/>
          <w:sz w:val="24"/>
        </w:rPr>
        <w:t xml:space="preserve"> – finansowego. Jest to okres kryzysu poprzedzony załamaniem koniunktury sektora bankowego, którego następstwem były spadki aktywności gospodarczej we wszystkich kluczowych sektorach, tzn. w przemyśle, budownictwie oraz w handlu. Szczegółowy przebieg zmian koniunkturalnych dla Wielkopolski przedstawiono na wykresie </w:t>
      </w:r>
      <w:r w:rsidR="00CA5308" w:rsidRPr="00F96AFD">
        <w:rPr>
          <w:rFonts w:ascii="Arial" w:hAnsi="Arial" w:cs="Arial"/>
          <w:sz w:val="24"/>
        </w:rPr>
        <w:t>2.5</w:t>
      </w:r>
      <w:r w:rsidRPr="00F96AFD">
        <w:rPr>
          <w:rFonts w:ascii="Arial" w:hAnsi="Arial" w:cs="Arial"/>
          <w:sz w:val="24"/>
        </w:rPr>
        <w:t>.</w:t>
      </w:r>
    </w:p>
    <w:p w14:paraId="5D5AD07D" w14:textId="5EF10992" w:rsidR="001F48F7" w:rsidRPr="00F96AFD" w:rsidRDefault="00F133F5" w:rsidP="00CA5308">
      <w:pPr>
        <w:spacing w:before="240" w:after="240" w:line="360" w:lineRule="auto"/>
        <w:rPr>
          <w:rFonts w:ascii="Arial" w:hAnsi="Arial" w:cs="Arial"/>
          <w:b/>
          <w:sz w:val="24"/>
        </w:rPr>
      </w:pPr>
      <w:bookmarkStart w:id="67" w:name="_Toc204343323"/>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5</w:t>
      </w:r>
      <w:r w:rsidR="00FF3664" w:rsidRPr="00F96AFD">
        <w:rPr>
          <w:rFonts w:ascii="Arial" w:hAnsi="Arial" w:cs="Arial"/>
          <w:b/>
          <w:sz w:val="24"/>
        </w:rPr>
        <w:fldChar w:fldCharType="end"/>
      </w:r>
      <w:r w:rsidRPr="00F96AFD">
        <w:rPr>
          <w:rFonts w:ascii="Arial" w:hAnsi="Arial" w:cs="Arial"/>
          <w:b/>
          <w:sz w:val="24"/>
        </w:rPr>
        <w:t xml:space="preserve">. </w:t>
      </w:r>
      <w:r w:rsidR="002A0BE7" w:rsidRPr="00F96AFD">
        <w:rPr>
          <w:rFonts w:ascii="Arial" w:hAnsi="Arial" w:cs="Arial"/>
          <w:b/>
          <w:sz w:val="24"/>
        </w:rPr>
        <w:t>Wartości syntetycznego wskaźnika koniunktury dla województwa wielkopolskiego</w:t>
      </w:r>
      <w:r w:rsidR="00870472" w:rsidRPr="00F96AFD">
        <w:rPr>
          <w:rFonts w:ascii="Arial" w:hAnsi="Arial" w:cs="Arial"/>
          <w:b/>
          <w:sz w:val="24"/>
        </w:rPr>
        <w:t xml:space="preserve"> </w:t>
      </w:r>
      <w:r w:rsidR="002A0BE7" w:rsidRPr="00F96AFD">
        <w:rPr>
          <w:rFonts w:ascii="Arial" w:hAnsi="Arial" w:cs="Arial"/>
          <w:b/>
          <w:sz w:val="24"/>
        </w:rPr>
        <w:t>w</w:t>
      </w:r>
      <w:r w:rsidR="00870472" w:rsidRPr="00F96AFD">
        <w:rPr>
          <w:rFonts w:ascii="Arial" w:hAnsi="Arial" w:cs="Arial"/>
          <w:b/>
          <w:sz w:val="24"/>
        </w:rPr>
        <w:t> </w:t>
      </w:r>
      <w:r w:rsidR="002A0BE7" w:rsidRPr="00F96AFD">
        <w:rPr>
          <w:rFonts w:ascii="Arial" w:hAnsi="Arial" w:cs="Arial"/>
          <w:b/>
          <w:sz w:val="24"/>
        </w:rPr>
        <w:t>latach 2008-2013</w:t>
      </w:r>
      <w:bookmarkEnd w:id="67"/>
    </w:p>
    <w:bookmarkEnd w:id="66"/>
    <w:p w14:paraId="0DDCAFCB" w14:textId="035DD366" w:rsidR="001F48F7" w:rsidRPr="00F96AFD" w:rsidRDefault="001F48F7" w:rsidP="00DD2DE5">
      <w:pPr>
        <w:spacing w:before="240" w:after="240" w:line="360" w:lineRule="auto"/>
        <w:rPr>
          <w:rFonts w:ascii="Arial" w:hAnsi="Arial" w:cs="Arial"/>
          <w:b/>
          <w:sz w:val="24"/>
        </w:rPr>
      </w:pPr>
      <w:r w:rsidRPr="00F96AFD">
        <w:rPr>
          <w:rFonts w:ascii="Arial" w:hAnsi="Arial" w:cs="Arial"/>
          <w:noProof/>
          <w:sz w:val="24"/>
          <w:szCs w:val="24"/>
          <w:lang w:eastAsia="pl-PL"/>
        </w:rPr>
        <w:drawing>
          <wp:inline distT="0" distB="0" distL="0" distR="0" wp14:anchorId="68AA5365" wp14:editId="0EF77597">
            <wp:extent cx="5759450" cy="3208020"/>
            <wp:effectExtent l="0" t="0" r="12700" b="11430"/>
            <wp:docPr id="1519844143" name="Wykres 1" descr="Dwa wykresy liniowe przedstawiające wahania wokół trendu. Wskaźnik bieżący oscyluje w przedziale 80 - 110, trend malejący. Wskaźnik prognozy pokazuje większe wahania wokół tendu, od 130 do 170. ">
              <a:extLst xmlns:a="http://schemas.openxmlformats.org/drawingml/2006/main">
                <a:ext uri="{FF2B5EF4-FFF2-40B4-BE49-F238E27FC236}">
                  <a16:creationId xmlns:a16="http://schemas.microsoft.com/office/drawing/2014/main" id="{7A9BC0A5-6E76-F8FA-FBED-B12FD3DB99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r w:rsidR="00033973" w:rsidRPr="00F96AFD">
        <w:rPr>
          <w:rFonts w:ascii="Arial" w:hAnsi="Arial" w:cs="Arial"/>
          <w:sz w:val="24"/>
        </w:rPr>
        <w:t>Źródło: badania własne</w:t>
      </w:r>
    </w:p>
    <w:p w14:paraId="6650B1D8" w14:textId="6BD66468" w:rsidR="001F48F7" w:rsidRPr="00F96AFD" w:rsidRDefault="001F48F7" w:rsidP="00DD2DE5">
      <w:pPr>
        <w:spacing w:before="240" w:after="240" w:line="360" w:lineRule="auto"/>
        <w:rPr>
          <w:rFonts w:ascii="Arial" w:hAnsi="Arial" w:cs="Arial"/>
          <w:sz w:val="24"/>
        </w:rPr>
      </w:pPr>
      <w:r w:rsidRPr="00F96AFD">
        <w:rPr>
          <w:rFonts w:ascii="Arial" w:hAnsi="Arial" w:cs="Arial"/>
          <w:sz w:val="24"/>
        </w:rPr>
        <w:lastRenderedPageBreak/>
        <w:t>W województwie wielkopolskim w omawianym podokresie zidentyfikowano dwa dolne i jeden górny punkt zwrotny.</w:t>
      </w:r>
      <w:r w:rsidRPr="00F96AFD">
        <w:rPr>
          <w:rFonts w:ascii="Arial" w:hAnsi="Arial" w:cs="Arial"/>
          <w:b/>
          <w:sz w:val="24"/>
        </w:rPr>
        <w:t xml:space="preserve"> </w:t>
      </w:r>
      <w:r w:rsidRPr="00F96AFD">
        <w:rPr>
          <w:rFonts w:ascii="Arial" w:hAnsi="Arial" w:cs="Arial"/>
          <w:sz w:val="24"/>
        </w:rPr>
        <w:t>Po okresie wysokiej koniunktury, związanej z akcesją Polski do UE, gospodarka Polski, w tym także województwa wielkopolskiego, została dotknięta skutkami światowego kryzysu ekonomiczno-finansowego. Pierwszy dolny punkt zwrotny</w:t>
      </w:r>
      <w:r w:rsidR="00CA03D3" w:rsidRPr="00F96AFD">
        <w:rPr>
          <w:rFonts w:ascii="Arial" w:hAnsi="Arial" w:cs="Arial"/>
          <w:sz w:val="24"/>
        </w:rPr>
        <w:t xml:space="preserve"> przypadł na II kwartał 2009 roku</w:t>
      </w:r>
      <w:r w:rsidRPr="00F96AFD">
        <w:rPr>
          <w:rFonts w:ascii="Arial" w:hAnsi="Arial" w:cs="Arial"/>
          <w:sz w:val="24"/>
        </w:rPr>
        <w:t xml:space="preserve"> i trwał do IV kwartału 2009</w:t>
      </w:r>
      <w:r w:rsidR="00CA03D3" w:rsidRPr="00F96AFD">
        <w:rPr>
          <w:rFonts w:ascii="Arial" w:hAnsi="Arial" w:cs="Arial"/>
          <w:sz w:val="24"/>
        </w:rPr>
        <w:t xml:space="preserve"> roku</w:t>
      </w:r>
      <w:r w:rsidRPr="00F96AFD">
        <w:rPr>
          <w:rFonts w:ascii="Arial" w:hAnsi="Arial" w:cs="Arial"/>
          <w:sz w:val="24"/>
        </w:rPr>
        <w:t>.</w:t>
      </w:r>
    </w:p>
    <w:p w14:paraId="3A668963" w14:textId="1202A7D6" w:rsidR="001F48F7" w:rsidRPr="00F96AFD" w:rsidRDefault="001F48F7" w:rsidP="00DD2DE5">
      <w:pPr>
        <w:spacing w:before="240" w:after="240" w:line="360" w:lineRule="auto"/>
        <w:rPr>
          <w:rFonts w:ascii="Arial" w:hAnsi="Arial" w:cs="Arial"/>
          <w:sz w:val="24"/>
        </w:rPr>
      </w:pPr>
      <w:r w:rsidRPr="00F96AFD">
        <w:rPr>
          <w:rFonts w:ascii="Arial" w:hAnsi="Arial" w:cs="Arial"/>
          <w:sz w:val="24"/>
        </w:rPr>
        <w:t>W przypadku produkcji przemysłowej Wielkopolski, zmiany w tym okresie nie były znaczne. Najwyższy spadek wartości produkcji w przemyśle, wynoszący 9,8% odnotowano już na początku kryzysu, jednak po tym okresie nastąpiła poprawa i produkcj</w:t>
      </w:r>
      <w:r w:rsidR="000A5E1B" w:rsidRPr="00F96AFD">
        <w:rPr>
          <w:rFonts w:ascii="Arial" w:hAnsi="Arial" w:cs="Arial"/>
          <w:sz w:val="24"/>
        </w:rPr>
        <w:t>a pozostawała na obniżonym o około</w:t>
      </w:r>
      <w:r w:rsidRPr="00F96AFD">
        <w:rPr>
          <w:rFonts w:ascii="Arial" w:hAnsi="Arial" w:cs="Arial"/>
          <w:sz w:val="24"/>
        </w:rPr>
        <w:t xml:space="preserve"> 3-5% poziomie względem analogicznych miesięcy roku poprzedniego. Na tle innych województw był to relatywnie niewielki spadek (np. na Warmii i Mazurach w tym samym okresie produkcja</w:t>
      </w:r>
      <w:r w:rsidR="000A5E1B" w:rsidRPr="00F96AFD">
        <w:rPr>
          <w:rFonts w:ascii="Arial" w:hAnsi="Arial" w:cs="Arial"/>
          <w:sz w:val="24"/>
        </w:rPr>
        <w:t xml:space="preserve"> uległa obniżeniu o około</w:t>
      </w:r>
      <w:r w:rsidRPr="00F96AFD">
        <w:rPr>
          <w:rFonts w:ascii="Arial" w:hAnsi="Arial" w:cs="Arial"/>
          <w:sz w:val="24"/>
        </w:rPr>
        <w:t xml:space="preserve"> 15%). Świadczy to o wysokim stopniu prężności (odporności) gospodarki Wielkopolski na tzw. asymetryczne szoki ekonomiczne.</w:t>
      </w:r>
      <w:r w:rsidRPr="00F96AFD">
        <w:rPr>
          <w:rFonts w:ascii="Arial" w:hAnsi="Arial" w:cs="Arial"/>
          <w:b/>
          <w:sz w:val="24"/>
        </w:rPr>
        <w:t xml:space="preserve"> </w:t>
      </w:r>
      <w:r w:rsidRPr="00F96AFD">
        <w:rPr>
          <w:rFonts w:ascii="Arial" w:hAnsi="Arial" w:cs="Arial"/>
          <w:sz w:val="24"/>
        </w:rPr>
        <w:t>Drugim okresem załamania</w:t>
      </w:r>
      <w:r w:rsidRPr="00F96AFD">
        <w:rPr>
          <w:rFonts w:ascii="Arial" w:hAnsi="Arial" w:cs="Arial"/>
          <w:b/>
          <w:sz w:val="24"/>
        </w:rPr>
        <w:t xml:space="preserve"> </w:t>
      </w:r>
      <w:r w:rsidRPr="00F96AFD">
        <w:rPr>
          <w:rFonts w:ascii="Arial" w:hAnsi="Arial" w:cs="Arial"/>
          <w:sz w:val="24"/>
        </w:rPr>
        <w:t>był I kwartał 2013 r</w:t>
      </w:r>
      <w:r w:rsidR="00CA03D3" w:rsidRPr="00F96AFD">
        <w:rPr>
          <w:rFonts w:ascii="Arial" w:hAnsi="Arial" w:cs="Arial"/>
          <w:sz w:val="24"/>
        </w:rPr>
        <w:t>oku</w:t>
      </w:r>
      <w:r w:rsidRPr="00F96AFD">
        <w:rPr>
          <w:rFonts w:ascii="Arial" w:hAnsi="Arial" w:cs="Arial"/>
          <w:sz w:val="24"/>
        </w:rPr>
        <w:t>. Miało to związek z drugim kryzysem, tym razem o zasięgu europejskim, którego przyczyną było załamanie stanu finansów publicznych w Grecji i spadek zaufania do systemu bankowego w krajach UE. Szczegółowy obraz zmian dynamiki poszczególnych składowych bieżącego indeksu koniunktury dla Wielkopolski zamieszczono na wykresach cząstkowych.</w:t>
      </w:r>
    </w:p>
    <w:p w14:paraId="6BC00277" w14:textId="17A3A2A6" w:rsidR="001F48F7" w:rsidRPr="00F96AFD" w:rsidRDefault="00F133F5" w:rsidP="00DD2DE5">
      <w:pPr>
        <w:spacing w:after="0" w:line="360" w:lineRule="auto"/>
        <w:rPr>
          <w:rFonts w:ascii="Arial" w:hAnsi="Arial" w:cs="Arial"/>
          <w:b/>
          <w:sz w:val="24"/>
        </w:rPr>
      </w:pPr>
      <w:bookmarkStart w:id="68" w:name="_Toc204343324"/>
      <w:bookmarkStart w:id="69" w:name="_Hlk200530182"/>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6</w:t>
      </w:r>
      <w:r w:rsidR="00FF3664" w:rsidRPr="00F96AFD">
        <w:rPr>
          <w:rFonts w:ascii="Arial" w:hAnsi="Arial" w:cs="Arial"/>
          <w:b/>
          <w:sz w:val="24"/>
        </w:rPr>
        <w:fldChar w:fldCharType="end"/>
      </w:r>
      <w:r w:rsidRPr="00F96AFD">
        <w:rPr>
          <w:rFonts w:ascii="Arial" w:hAnsi="Arial" w:cs="Arial"/>
          <w:b/>
          <w:sz w:val="24"/>
        </w:rPr>
        <w:t xml:space="preserve">. </w:t>
      </w:r>
      <w:r w:rsidR="001F48F7" w:rsidRPr="00F96AFD">
        <w:rPr>
          <w:rFonts w:ascii="Arial" w:hAnsi="Arial" w:cs="Arial"/>
          <w:b/>
          <w:sz w:val="24"/>
        </w:rPr>
        <w:t>Wykres zbiorczy zmiennych składowych wskaźnika bieżącego syntetycznego indeksu koniunktury dla Wielkopolski w latach 2008-2013</w:t>
      </w:r>
      <w:bookmarkEnd w:id="68"/>
    </w:p>
    <w:p w14:paraId="17BCC721" w14:textId="77777777" w:rsidR="00244985" w:rsidRDefault="00AD30B3" w:rsidP="00B60BA8">
      <w:pPr>
        <w:spacing w:before="240" w:after="240" w:line="360" w:lineRule="auto"/>
        <w:rPr>
          <w:rFonts w:ascii="Arial" w:hAnsi="Arial" w:cs="Arial"/>
          <w:b/>
          <w:bCs/>
          <w:sz w:val="24"/>
          <w:szCs w:val="24"/>
        </w:rPr>
      </w:pPr>
      <w:r w:rsidRPr="00F96AFD">
        <w:rPr>
          <w:rFonts w:ascii="Arial" w:hAnsi="Arial" w:cs="Arial"/>
          <w:noProof/>
          <w:sz w:val="24"/>
          <w:szCs w:val="24"/>
          <w:lang w:eastAsia="pl-PL"/>
        </w:rPr>
        <w:drawing>
          <wp:inline distT="0" distB="0" distL="0" distR="0" wp14:anchorId="536C8368" wp14:editId="732BF490">
            <wp:extent cx="4320000" cy="2080260"/>
            <wp:effectExtent l="0" t="0" r="4445" b="0"/>
            <wp:docPr id="1341668254" name="Wykres 1" descr="Pięć wykresów liniowych pokazujacych wahania wokół trendu. &#10;Stopa bezrobocia trend rosnący. &#10;Produkcja przemysłowa słaby trend rosnący. &#10;Produkcja budowlano-montażową słaby trend malejący. Sprzedaż detaliczna trend malejący. &#10;Przeciętna płaca trend malejący.">
              <a:extLst xmlns:a="http://schemas.openxmlformats.org/drawingml/2006/main">
                <a:ext uri="{FF2B5EF4-FFF2-40B4-BE49-F238E27FC236}">
                  <a16:creationId xmlns:a16="http://schemas.microsoft.com/office/drawing/2014/main" id="{90BDAFC0-4710-B1E8-0EDA-3238DBA8005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6B9D50AA" w14:textId="52B22831" w:rsidR="00244985" w:rsidRDefault="00AD30B3" w:rsidP="00B60BA8">
      <w:pPr>
        <w:spacing w:before="240" w:after="240" w:line="360" w:lineRule="auto"/>
        <w:rPr>
          <w:rFonts w:ascii="Arial" w:hAnsi="Arial" w:cs="Arial"/>
          <w:b/>
          <w:bCs/>
          <w:sz w:val="24"/>
          <w:szCs w:val="24"/>
        </w:rPr>
      </w:pPr>
      <w:r w:rsidRPr="00F96AFD">
        <w:rPr>
          <w:rFonts w:ascii="Arial" w:hAnsi="Arial" w:cs="Arial"/>
          <w:noProof/>
          <w:sz w:val="24"/>
          <w:szCs w:val="24"/>
          <w:highlight w:val="black"/>
          <w:lang w:eastAsia="pl-PL"/>
        </w:rPr>
        <w:lastRenderedPageBreak/>
        <w:drawing>
          <wp:inline distT="0" distB="0" distL="0" distR="0" wp14:anchorId="3B81E11A" wp14:editId="05B4C362">
            <wp:extent cx="4320000" cy="2103120"/>
            <wp:effectExtent l="0" t="0" r="4445" b="0"/>
            <wp:docPr id="159238193" name="Wykres 1" descr="Pięć wykresów liniowych pokazujacych wahania wokół trendu. &#10;Stopa bezrobocia trend rosnący. &#10;Produkcja przemysłowa słaby trend rosnący. &#10;Produkcja budowlano-montażową słaby trend malejący. Sprzedaż detaliczna trend malejący. &#10;Przeciętna płaca trend malejący.">
              <a:extLst xmlns:a="http://schemas.openxmlformats.org/drawingml/2006/main">
                <a:ext uri="{FF2B5EF4-FFF2-40B4-BE49-F238E27FC236}">
                  <a16:creationId xmlns:a16="http://schemas.microsoft.com/office/drawing/2014/main" id="{4A520E7D-4D89-1552-B721-490481E783C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489D39D3" w14:textId="77777777" w:rsidR="00244985" w:rsidRDefault="00AD30B3" w:rsidP="00B60BA8">
      <w:pPr>
        <w:spacing w:before="240" w:after="240" w:line="360" w:lineRule="auto"/>
        <w:rPr>
          <w:rFonts w:ascii="Arial" w:hAnsi="Arial" w:cs="Arial"/>
          <w:b/>
          <w:bCs/>
          <w:sz w:val="24"/>
          <w:szCs w:val="24"/>
        </w:rPr>
      </w:pPr>
      <w:r w:rsidRPr="00F96AFD">
        <w:rPr>
          <w:rFonts w:ascii="Arial" w:hAnsi="Arial" w:cs="Arial"/>
          <w:noProof/>
          <w:sz w:val="24"/>
          <w:szCs w:val="24"/>
          <w:lang w:eastAsia="pl-PL"/>
        </w:rPr>
        <w:drawing>
          <wp:inline distT="0" distB="0" distL="0" distR="0" wp14:anchorId="3F643B9B" wp14:editId="63015518">
            <wp:extent cx="4320000" cy="1981200"/>
            <wp:effectExtent l="0" t="0" r="4445" b="0"/>
            <wp:docPr id="801434870" name="Wykres 1" descr="Pięć wykresów liniowych pokazujacych wahania wokół trendu. &#10;Stopa bezrobocia trend rosnący. &#10;Produkcja przemysłowa słaby trend rosnący. &#10;Produkcja budowlano-montażową słaby trend malejący. Sprzedaż detaliczna trend malejący. &#10;Przeciętna płaca trend malejący.">
              <a:extLst xmlns:a="http://schemas.openxmlformats.org/drawingml/2006/main">
                <a:ext uri="{FF2B5EF4-FFF2-40B4-BE49-F238E27FC236}">
                  <a16:creationId xmlns:a16="http://schemas.microsoft.com/office/drawing/2014/main" id="{CA089A26-C60D-D788-D239-17C50A31DDF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2CBBAFF0" w14:textId="48D25895" w:rsidR="00AD30B3" w:rsidRPr="00F96AFD" w:rsidRDefault="00AD30B3" w:rsidP="00B60BA8">
      <w:pPr>
        <w:spacing w:before="240" w:after="240" w:line="360" w:lineRule="auto"/>
        <w:rPr>
          <w:rFonts w:ascii="Arial" w:hAnsi="Arial" w:cs="Arial"/>
          <w:b/>
          <w:bCs/>
          <w:sz w:val="24"/>
          <w:szCs w:val="24"/>
        </w:rPr>
      </w:pPr>
      <w:r w:rsidRPr="00F96AFD">
        <w:rPr>
          <w:rFonts w:ascii="Arial" w:hAnsi="Arial" w:cs="Arial"/>
          <w:noProof/>
          <w:sz w:val="24"/>
          <w:szCs w:val="24"/>
          <w:lang w:eastAsia="pl-PL"/>
        </w:rPr>
        <w:drawing>
          <wp:inline distT="0" distB="0" distL="0" distR="0" wp14:anchorId="7DDB52FE" wp14:editId="2A0C4769">
            <wp:extent cx="4320000" cy="2072640"/>
            <wp:effectExtent l="0" t="0" r="4445" b="3810"/>
            <wp:docPr id="366243825" name="Wykres 1" descr="Pięć wykresów liniowych pokazujacych wahania wokół trendu. &#10;Stopa bezrobocia trend rosnący. &#10;Produkcja przemysłowa słaby trend rosnący. &#10;Produkcja budowlano-montażową słaby trend majejący. Sprzedaż detaliczna trend malejący. &#10;Przeciętna płaca trend malejący.">
              <a:extLst xmlns:a="http://schemas.openxmlformats.org/drawingml/2006/main">
                <a:ext uri="{FF2B5EF4-FFF2-40B4-BE49-F238E27FC236}">
                  <a16:creationId xmlns:a16="http://schemas.microsoft.com/office/drawing/2014/main" id="{55F38122-9ADC-845D-E44F-C44738992B5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3B8A625C" w14:textId="2FBE64D5" w:rsidR="00AD30B3" w:rsidRPr="00F96AFD" w:rsidRDefault="00AD30B3" w:rsidP="00B60BA8">
      <w:pPr>
        <w:spacing w:before="240" w:after="240" w:line="360" w:lineRule="auto"/>
        <w:rPr>
          <w:rFonts w:ascii="Arial" w:hAnsi="Arial" w:cs="Arial"/>
          <w:b/>
          <w:bCs/>
          <w:sz w:val="24"/>
          <w:szCs w:val="24"/>
        </w:rPr>
      </w:pPr>
      <w:r w:rsidRPr="00F96AFD">
        <w:rPr>
          <w:rFonts w:ascii="Arial" w:hAnsi="Arial" w:cs="Arial"/>
          <w:noProof/>
          <w:sz w:val="24"/>
          <w:szCs w:val="24"/>
          <w:lang w:eastAsia="pl-PL"/>
        </w:rPr>
        <w:lastRenderedPageBreak/>
        <w:drawing>
          <wp:inline distT="0" distB="0" distL="0" distR="0" wp14:anchorId="362F0F54" wp14:editId="151C6D38">
            <wp:extent cx="4320000" cy="2133600"/>
            <wp:effectExtent l="0" t="0" r="4445" b="0"/>
            <wp:docPr id="649086121" name="Wykres 1" descr="Pięć wykresów liniowych pokazujacych wahania wokół trendu. &#10;Stopa bezrobocia trend rosnący. &#10;Produkcja przemysłowa słaby trend rosnący. &#10;Produkcja budowlano-montażową słaby trend malejący. Sprzedaż detaliczna trend malejący. &#10;Przeciętna płaca trend malejący.">
              <a:extLst xmlns:a="http://schemas.openxmlformats.org/drawingml/2006/main">
                <a:ext uri="{FF2B5EF4-FFF2-40B4-BE49-F238E27FC236}">
                  <a16:creationId xmlns:a16="http://schemas.microsoft.com/office/drawing/2014/main" id="{1E2411EB-DA8F-5ACD-06B6-25DA53939B2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bookmarkEnd w:id="69"/>
    <w:p w14:paraId="22A64F8E" w14:textId="4FCDCA9E" w:rsidR="001F48F7" w:rsidRPr="00F96AFD" w:rsidRDefault="00AD30B3" w:rsidP="00DD2DE5">
      <w:pPr>
        <w:spacing w:before="240" w:after="240" w:line="360" w:lineRule="auto"/>
        <w:rPr>
          <w:rFonts w:ascii="Arial" w:hAnsi="Arial" w:cs="Arial"/>
          <w:sz w:val="24"/>
        </w:rPr>
      </w:pPr>
      <w:r w:rsidRPr="00F96AFD">
        <w:rPr>
          <w:rFonts w:ascii="Arial" w:hAnsi="Arial" w:cs="Arial"/>
          <w:sz w:val="24"/>
        </w:rPr>
        <w:t>Ź</w:t>
      </w:r>
      <w:r w:rsidR="00955A74" w:rsidRPr="00F96AFD">
        <w:rPr>
          <w:rFonts w:ascii="Arial" w:hAnsi="Arial" w:cs="Arial"/>
          <w:sz w:val="24"/>
        </w:rPr>
        <w:t>ródło: opracowanie własne na podstawie danych GUS</w:t>
      </w:r>
    </w:p>
    <w:p w14:paraId="70D27D81" w14:textId="786B0358" w:rsidR="001F48F7" w:rsidRPr="00F96AFD" w:rsidRDefault="001F48F7" w:rsidP="00DD2DE5">
      <w:pPr>
        <w:spacing w:before="240" w:after="240" w:line="360" w:lineRule="auto"/>
        <w:rPr>
          <w:rFonts w:ascii="Arial" w:hAnsi="Arial" w:cs="Arial"/>
          <w:sz w:val="24"/>
        </w:rPr>
      </w:pPr>
      <w:r w:rsidRPr="00F96AFD">
        <w:rPr>
          <w:rFonts w:ascii="Arial" w:hAnsi="Arial" w:cs="Arial"/>
          <w:sz w:val="24"/>
        </w:rPr>
        <w:t>W porównaniu do zmian w przemyśle, zmiany dotyczące produkcji budowlano-montażowej w omawianym okresie były bardziej spektakularne. W omawianym okresie wystąpiły dwa zidentyfikowane dolne punkty zwrotne. Pierwszy przyp</w:t>
      </w:r>
      <w:r w:rsidR="00CA03D3" w:rsidRPr="00F96AFD">
        <w:rPr>
          <w:rFonts w:ascii="Arial" w:hAnsi="Arial" w:cs="Arial"/>
          <w:sz w:val="24"/>
        </w:rPr>
        <w:t>adł na okres II kwartału 2010 roku</w:t>
      </w:r>
      <w:r w:rsidR="429FFD52" w:rsidRPr="00F96AFD">
        <w:rPr>
          <w:rFonts w:ascii="Arial" w:hAnsi="Arial" w:cs="Arial"/>
          <w:sz w:val="24"/>
        </w:rPr>
        <w:t>, a</w:t>
      </w:r>
      <w:r w:rsidRPr="00F96AFD">
        <w:rPr>
          <w:rFonts w:ascii="Arial" w:hAnsi="Arial" w:cs="Arial"/>
          <w:sz w:val="24"/>
        </w:rPr>
        <w:t xml:space="preserve"> </w:t>
      </w:r>
      <w:r w:rsidR="10CD207B" w:rsidRPr="00F96AFD">
        <w:rPr>
          <w:rFonts w:ascii="Arial" w:hAnsi="Arial" w:cs="Arial"/>
          <w:sz w:val="24"/>
        </w:rPr>
        <w:t>d</w:t>
      </w:r>
      <w:r w:rsidRPr="00F96AFD">
        <w:rPr>
          <w:rFonts w:ascii="Arial" w:hAnsi="Arial" w:cs="Arial"/>
          <w:sz w:val="24"/>
        </w:rPr>
        <w:t>rugi – na II kwartał 2013 r</w:t>
      </w:r>
      <w:r w:rsidR="00CA03D3" w:rsidRPr="00F96AFD">
        <w:rPr>
          <w:rFonts w:ascii="Arial" w:hAnsi="Arial" w:cs="Arial"/>
          <w:sz w:val="24"/>
        </w:rPr>
        <w:t>oku</w:t>
      </w:r>
      <w:r w:rsidRPr="00F96AFD">
        <w:rPr>
          <w:rFonts w:ascii="Arial" w:hAnsi="Arial" w:cs="Arial"/>
          <w:sz w:val="24"/>
        </w:rPr>
        <w:t xml:space="preserve">. </w:t>
      </w:r>
      <w:r w:rsidR="788AC9C8" w:rsidRPr="00F96AFD">
        <w:rPr>
          <w:rFonts w:ascii="Arial" w:hAnsi="Arial" w:cs="Arial"/>
          <w:sz w:val="24"/>
        </w:rPr>
        <w:t>N</w:t>
      </w:r>
      <w:r w:rsidRPr="00F96AFD">
        <w:rPr>
          <w:rFonts w:ascii="Arial" w:hAnsi="Arial" w:cs="Arial"/>
          <w:sz w:val="24"/>
        </w:rPr>
        <w:t>ależy przy tym zaznaczyć, że spadki wartości produkcji budowlanej w obu przypadkach były większe od spadk</w:t>
      </w:r>
      <w:r w:rsidR="000A5E1B" w:rsidRPr="00F96AFD">
        <w:rPr>
          <w:rFonts w:ascii="Arial" w:hAnsi="Arial" w:cs="Arial"/>
          <w:sz w:val="24"/>
        </w:rPr>
        <w:t>ów odnotowanych w przemyśle (około</w:t>
      </w:r>
      <w:r w:rsidR="4434D549" w:rsidRPr="00F96AFD">
        <w:rPr>
          <w:rFonts w:ascii="Arial" w:hAnsi="Arial" w:cs="Arial"/>
          <w:sz w:val="24"/>
        </w:rPr>
        <w:t xml:space="preserve"> </w:t>
      </w:r>
      <w:r w:rsidRPr="00F96AFD">
        <w:rPr>
          <w:rFonts w:ascii="Arial" w:hAnsi="Arial" w:cs="Arial"/>
          <w:sz w:val="24"/>
        </w:rPr>
        <w:t>15-20%). Okres załamania, zakończony w II kwartale 2013 roku trwał dłużej i wynikał w znacznej mierze ze skutków tzw. kryzysu greckiego, wywołanego nadmiernym zadłużeniem sektora finansów publicznych. Wskutek podwyższonej inflacji i związanej z tym polityki antyinflacyjnej NBP, realizacja popytu mieszkaniowego w warunkach wyższych stóp procentowych była niska.</w:t>
      </w:r>
    </w:p>
    <w:p w14:paraId="5625BA18" w14:textId="1CAE0C52" w:rsidR="001F48F7" w:rsidRPr="00F96AFD" w:rsidRDefault="001F48F7" w:rsidP="00DD2DE5">
      <w:pPr>
        <w:spacing w:before="240" w:after="240" w:line="360" w:lineRule="auto"/>
        <w:rPr>
          <w:rFonts w:ascii="Arial" w:hAnsi="Arial" w:cs="Arial"/>
          <w:sz w:val="24"/>
        </w:rPr>
      </w:pPr>
      <w:r w:rsidRPr="00F96AFD">
        <w:rPr>
          <w:rFonts w:ascii="Arial" w:hAnsi="Arial" w:cs="Arial"/>
          <w:sz w:val="24"/>
        </w:rPr>
        <w:t>W odniesieniu do zmian w handlu, obrazowanego przez wahania sprzedaży detalicznej, należy stwierdzić, że – zgodnie z wnioskami z teorii koniunktury – miały one najmniejszy charakter. W omawianym przedziale czasowym nie odnotowano spadku wartości sprzedaży detalicznej. W tym kontekście dwa zidentyfikowane dolne punkty można traktować jako okresy lokalnie najniższej, jednak dodatniej dynamiki sprzedaży tego sektora. Pierwszy z n</w:t>
      </w:r>
      <w:r w:rsidR="00CA03D3" w:rsidRPr="00F96AFD">
        <w:rPr>
          <w:rFonts w:ascii="Arial" w:hAnsi="Arial" w:cs="Arial"/>
          <w:sz w:val="24"/>
        </w:rPr>
        <w:t>ich przypadł na kwiecień 2010 roku</w:t>
      </w:r>
      <w:r w:rsidRPr="00F96AFD">
        <w:rPr>
          <w:rFonts w:ascii="Arial" w:hAnsi="Arial" w:cs="Arial"/>
          <w:sz w:val="24"/>
        </w:rPr>
        <w:t>, natomiast drugi – kwiecień 2012 r</w:t>
      </w:r>
      <w:r w:rsidR="00CA03D3" w:rsidRPr="00F96AFD">
        <w:rPr>
          <w:rFonts w:ascii="Arial" w:hAnsi="Arial" w:cs="Arial"/>
          <w:sz w:val="24"/>
        </w:rPr>
        <w:t>oku</w:t>
      </w:r>
      <w:r w:rsidRPr="00F96AFD">
        <w:rPr>
          <w:rFonts w:ascii="Arial" w:hAnsi="Arial" w:cs="Arial"/>
          <w:sz w:val="24"/>
        </w:rPr>
        <w:t>. Można zatem stwierdzić, że sprzedaż detaliczna w badanym okresie była tym sektorem gospodarki w Wielkopolsce, który ciągnął koniunkturę regionu wzwyż.</w:t>
      </w:r>
    </w:p>
    <w:p w14:paraId="00610ADB" w14:textId="7514B1ED" w:rsidR="001F48F7" w:rsidRPr="00F96AFD" w:rsidRDefault="001F48F7" w:rsidP="00DD2DE5">
      <w:pPr>
        <w:spacing w:before="240" w:after="240" w:line="360" w:lineRule="auto"/>
        <w:rPr>
          <w:rFonts w:ascii="Arial" w:hAnsi="Arial" w:cs="Arial"/>
          <w:sz w:val="24"/>
        </w:rPr>
      </w:pPr>
      <w:r w:rsidRPr="00F96AFD">
        <w:rPr>
          <w:rFonts w:ascii="Arial" w:hAnsi="Arial" w:cs="Arial"/>
          <w:sz w:val="24"/>
        </w:rPr>
        <w:t xml:space="preserve">Okres światowego kryzysu ekonomiczno-finansowego był w gospodarce widoczny również z perspektywy rynku pracy. W latach 2008 – 2013 stopa bezrobocia wzrosła </w:t>
      </w:r>
      <w:r w:rsidRPr="00F96AFD">
        <w:rPr>
          <w:rFonts w:ascii="Arial" w:hAnsi="Arial" w:cs="Arial"/>
          <w:sz w:val="24"/>
        </w:rPr>
        <w:lastRenderedPageBreak/>
        <w:t>z poz</w:t>
      </w:r>
      <w:r w:rsidR="00CA03D3" w:rsidRPr="00F96AFD">
        <w:rPr>
          <w:rFonts w:ascii="Arial" w:hAnsi="Arial" w:cs="Arial"/>
          <w:sz w:val="24"/>
        </w:rPr>
        <w:t>iomu 5,7% w październiku 2008 roku</w:t>
      </w:r>
      <w:r w:rsidRPr="00F96AFD">
        <w:rPr>
          <w:rFonts w:ascii="Arial" w:hAnsi="Arial" w:cs="Arial"/>
          <w:sz w:val="24"/>
        </w:rPr>
        <w:t xml:space="preserve"> do ponad 10% w kilku pojedynczych miesiącach roku, począwszy od 2010, aż do 2013 r</w:t>
      </w:r>
      <w:r w:rsidR="00CA03D3" w:rsidRPr="00F96AFD">
        <w:rPr>
          <w:rFonts w:ascii="Arial" w:hAnsi="Arial" w:cs="Arial"/>
          <w:sz w:val="24"/>
        </w:rPr>
        <w:t>ok</w:t>
      </w:r>
      <w:r w:rsidRPr="00F96AFD">
        <w:rPr>
          <w:rFonts w:ascii="Arial" w:hAnsi="Arial" w:cs="Arial"/>
          <w:sz w:val="24"/>
        </w:rPr>
        <w:t>. Rynek pracy z pewnym opóźnieniem reaguje na zmianę popytu konsumpcyjnego oraz inwestycyjnego.</w:t>
      </w:r>
    </w:p>
    <w:p w14:paraId="25EA28C2" w14:textId="363ECC56" w:rsidR="001F48F7" w:rsidRPr="00F96AFD" w:rsidRDefault="001F48F7" w:rsidP="00DD2DE5">
      <w:pPr>
        <w:spacing w:before="240" w:after="240" w:line="360" w:lineRule="auto"/>
        <w:rPr>
          <w:rFonts w:ascii="Arial" w:hAnsi="Arial" w:cs="Arial"/>
          <w:sz w:val="24"/>
        </w:rPr>
      </w:pPr>
      <w:r w:rsidRPr="00F96AFD">
        <w:rPr>
          <w:rFonts w:ascii="Arial" w:hAnsi="Arial" w:cs="Arial"/>
          <w:sz w:val="24"/>
        </w:rPr>
        <w:t>Przechodząc do analizy przebiegu wskaźnika wyprzedzającego zmiany koniunkturalne, można zauważyć jego większą wrażliwość na zmiany sytuacji gospodarczej. Wynika to z faktu, iż składowymi tego miernika są:</w:t>
      </w:r>
    </w:p>
    <w:p w14:paraId="232A72F8" w14:textId="6737602A" w:rsidR="001F48F7" w:rsidRPr="00F96AFD" w:rsidRDefault="001F48F7" w:rsidP="00DD2DE5">
      <w:pPr>
        <w:numPr>
          <w:ilvl w:val="0"/>
          <w:numId w:val="30"/>
        </w:numPr>
        <w:spacing w:before="240" w:after="240" w:line="360" w:lineRule="auto"/>
        <w:rPr>
          <w:rFonts w:ascii="Arial" w:hAnsi="Arial" w:cs="Arial"/>
          <w:sz w:val="24"/>
        </w:rPr>
      </w:pPr>
      <w:r w:rsidRPr="00F96AFD">
        <w:rPr>
          <w:rFonts w:ascii="Arial" w:hAnsi="Arial" w:cs="Arial"/>
          <w:sz w:val="24"/>
        </w:rPr>
        <w:t xml:space="preserve">liczba ofert na rynku pracy, które mają charakter niesubsydiowany i stanowią o </w:t>
      </w:r>
      <w:r w:rsidRPr="00F96AFD">
        <w:rPr>
          <w:rFonts w:ascii="Arial" w:hAnsi="Arial" w:cs="Arial"/>
          <w:sz w:val="24"/>
          <w:szCs w:val="24"/>
        </w:rPr>
        <w:t>aktualne</w:t>
      </w:r>
      <w:r w:rsidR="61F20D4C" w:rsidRPr="00F96AFD">
        <w:rPr>
          <w:rFonts w:ascii="Arial" w:hAnsi="Arial" w:cs="Arial"/>
          <w:sz w:val="24"/>
          <w:szCs w:val="24"/>
        </w:rPr>
        <w:t>j</w:t>
      </w:r>
      <w:r w:rsidRPr="00F96AFD">
        <w:rPr>
          <w:rFonts w:ascii="Arial" w:hAnsi="Arial" w:cs="Arial"/>
          <w:sz w:val="24"/>
        </w:rPr>
        <w:t xml:space="preserve"> sytuacji rynkowej i kondycji przedsiębiorstw województwa </w:t>
      </w:r>
      <w:r w:rsidR="4B53962D" w:rsidRPr="00F96AFD">
        <w:rPr>
          <w:rFonts w:ascii="Arial" w:hAnsi="Arial" w:cs="Arial"/>
          <w:sz w:val="24"/>
          <w:szCs w:val="24"/>
        </w:rPr>
        <w:t>w</w:t>
      </w:r>
      <w:r w:rsidRPr="00F96AFD">
        <w:rPr>
          <w:rFonts w:ascii="Arial" w:hAnsi="Arial" w:cs="Arial"/>
          <w:sz w:val="24"/>
          <w:szCs w:val="24"/>
        </w:rPr>
        <w:t>ielkopolskiego</w:t>
      </w:r>
      <w:r w:rsidRPr="00F96AFD">
        <w:rPr>
          <w:rFonts w:ascii="Arial" w:hAnsi="Arial" w:cs="Arial"/>
          <w:sz w:val="24"/>
        </w:rPr>
        <w:t>;</w:t>
      </w:r>
    </w:p>
    <w:p w14:paraId="2E8969D0" w14:textId="77777777" w:rsidR="001F48F7" w:rsidRPr="00F96AFD" w:rsidRDefault="001F48F7" w:rsidP="00DD2DE5">
      <w:pPr>
        <w:numPr>
          <w:ilvl w:val="0"/>
          <w:numId w:val="30"/>
        </w:numPr>
        <w:spacing w:before="240" w:after="240" w:line="360" w:lineRule="auto"/>
        <w:rPr>
          <w:rFonts w:ascii="Arial" w:hAnsi="Arial" w:cs="Arial"/>
          <w:sz w:val="24"/>
        </w:rPr>
      </w:pPr>
      <w:r w:rsidRPr="00F96AFD">
        <w:rPr>
          <w:rFonts w:ascii="Arial" w:hAnsi="Arial" w:cs="Arial"/>
          <w:sz w:val="24"/>
        </w:rPr>
        <w:t>liczba zgłoszeń z zamiarem budowlanym, która jest etapem wstępnym do wzrostu popytu w budownictwie, a poprzez efekty mnożnikowe również w innych branżach gospodarki;</w:t>
      </w:r>
    </w:p>
    <w:p w14:paraId="68AD229B" w14:textId="77777777" w:rsidR="001F48F7" w:rsidRPr="00F96AFD" w:rsidRDefault="001F48F7" w:rsidP="00DD2DE5">
      <w:pPr>
        <w:numPr>
          <w:ilvl w:val="0"/>
          <w:numId w:val="30"/>
        </w:numPr>
        <w:spacing w:before="240" w:after="240" w:line="360" w:lineRule="auto"/>
        <w:rPr>
          <w:rFonts w:ascii="Arial" w:hAnsi="Arial" w:cs="Arial"/>
          <w:sz w:val="24"/>
        </w:rPr>
      </w:pPr>
      <w:r w:rsidRPr="00F96AFD">
        <w:rPr>
          <w:rFonts w:ascii="Arial" w:hAnsi="Arial" w:cs="Arial"/>
          <w:sz w:val="24"/>
        </w:rPr>
        <w:t xml:space="preserve">wartość wskaźnika </w:t>
      </w:r>
      <w:proofErr w:type="spellStart"/>
      <w:r w:rsidRPr="00F96AFD">
        <w:rPr>
          <w:rFonts w:ascii="Arial" w:hAnsi="Arial" w:cs="Arial"/>
          <w:sz w:val="24"/>
        </w:rPr>
        <w:t>Pengab</w:t>
      </w:r>
      <w:proofErr w:type="spellEnd"/>
      <w:r w:rsidRPr="00F96AFD">
        <w:rPr>
          <w:rFonts w:ascii="Arial" w:hAnsi="Arial" w:cs="Arial"/>
          <w:sz w:val="24"/>
        </w:rPr>
        <w:t>, obrazującego sytuację na rynku bankowym, głównie pod kątem wartości udzielonych kredytów konsumpcyjnych i inwestycyjnych;</w:t>
      </w:r>
    </w:p>
    <w:p w14:paraId="5515908A" w14:textId="3EB5FED5" w:rsidR="001F48F7" w:rsidRPr="00F96AFD" w:rsidRDefault="001F48F7" w:rsidP="00DD2DE5">
      <w:pPr>
        <w:numPr>
          <w:ilvl w:val="0"/>
          <w:numId w:val="30"/>
        </w:numPr>
        <w:spacing w:before="240" w:after="240" w:line="360" w:lineRule="auto"/>
        <w:rPr>
          <w:rFonts w:ascii="Arial" w:hAnsi="Arial" w:cs="Arial"/>
          <w:sz w:val="24"/>
        </w:rPr>
      </w:pPr>
      <w:r w:rsidRPr="00F96AFD">
        <w:rPr>
          <w:rFonts w:ascii="Arial" w:hAnsi="Arial" w:cs="Arial"/>
          <w:sz w:val="24"/>
        </w:rPr>
        <w:t xml:space="preserve">wartość wskaźnika IFO, określającego stan koniunktury w gospodarce Niemiec, które są </w:t>
      </w:r>
      <w:r w:rsidR="03AC24F6" w:rsidRPr="00F96AFD">
        <w:rPr>
          <w:rFonts w:ascii="Arial" w:hAnsi="Arial" w:cs="Arial"/>
          <w:sz w:val="24"/>
        </w:rPr>
        <w:t>ważnym</w:t>
      </w:r>
      <w:r w:rsidRPr="00F96AFD">
        <w:rPr>
          <w:rFonts w:ascii="Arial" w:hAnsi="Arial" w:cs="Arial"/>
          <w:sz w:val="24"/>
        </w:rPr>
        <w:t xml:space="preserve"> partnerem handlowym Polski, a w szczególności również województwa </w:t>
      </w:r>
      <w:r w:rsidR="209C5235" w:rsidRPr="00F96AFD">
        <w:rPr>
          <w:rFonts w:ascii="Arial" w:hAnsi="Arial" w:cs="Arial"/>
          <w:sz w:val="24"/>
          <w:szCs w:val="24"/>
        </w:rPr>
        <w:t>w</w:t>
      </w:r>
      <w:r w:rsidRPr="00F96AFD">
        <w:rPr>
          <w:rFonts w:ascii="Arial" w:hAnsi="Arial" w:cs="Arial"/>
          <w:sz w:val="24"/>
          <w:szCs w:val="24"/>
        </w:rPr>
        <w:t>ielkopolskiego</w:t>
      </w:r>
      <w:r w:rsidRPr="00F96AFD">
        <w:rPr>
          <w:rFonts w:ascii="Arial" w:hAnsi="Arial" w:cs="Arial"/>
          <w:sz w:val="24"/>
        </w:rPr>
        <w:t>.</w:t>
      </w:r>
    </w:p>
    <w:p w14:paraId="2052A1D5" w14:textId="31F19856" w:rsidR="0080640F" w:rsidRPr="00F96AFD" w:rsidRDefault="0080640F" w:rsidP="00DD2DE5">
      <w:pPr>
        <w:spacing w:before="240" w:after="240" w:line="360" w:lineRule="auto"/>
        <w:rPr>
          <w:rFonts w:ascii="Arial" w:hAnsi="Arial" w:cs="Arial"/>
          <w:sz w:val="24"/>
        </w:rPr>
      </w:pPr>
      <w:r w:rsidRPr="00F96AFD">
        <w:rPr>
          <w:rFonts w:ascii="Arial" w:hAnsi="Arial" w:cs="Arial"/>
          <w:sz w:val="24"/>
        </w:rPr>
        <w:t>Oceniając zmienność wskaźnika liczby ofert pracy w omawianym okresie, można zauważyć jego pozytywny trend, mimo silnego załamania począwszy od listopada 20</w:t>
      </w:r>
      <w:r w:rsidR="00CA03D3" w:rsidRPr="00F96AFD">
        <w:rPr>
          <w:rFonts w:ascii="Arial" w:hAnsi="Arial" w:cs="Arial"/>
          <w:sz w:val="24"/>
        </w:rPr>
        <w:t>08 roku</w:t>
      </w:r>
      <w:r w:rsidR="00421FB8" w:rsidRPr="00F96AFD">
        <w:rPr>
          <w:rFonts w:ascii="Arial" w:hAnsi="Arial" w:cs="Arial"/>
          <w:sz w:val="24"/>
        </w:rPr>
        <w:t>, aż do IV kwartału 2009 roku</w:t>
      </w:r>
      <w:r w:rsidRPr="00F96AFD">
        <w:rPr>
          <w:rFonts w:ascii="Arial" w:hAnsi="Arial" w:cs="Arial"/>
          <w:sz w:val="24"/>
        </w:rPr>
        <w:t>, po którym nastąpiło szybkie i silne odbicie tendencji. Drugie załamanie na rynku pracy miało miejs</w:t>
      </w:r>
      <w:r w:rsidR="00421FB8" w:rsidRPr="00F96AFD">
        <w:rPr>
          <w:rFonts w:ascii="Arial" w:hAnsi="Arial" w:cs="Arial"/>
          <w:sz w:val="24"/>
        </w:rPr>
        <w:t>ce pod koniec (listopad) 2010 rok.</w:t>
      </w:r>
      <w:r w:rsidR="000A5E1B" w:rsidRPr="00F96AFD">
        <w:rPr>
          <w:rFonts w:ascii="Arial" w:hAnsi="Arial" w:cs="Arial"/>
          <w:sz w:val="24"/>
        </w:rPr>
        <w:t xml:space="preserve"> Trwało ono około</w:t>
      </w:r>
      <w:r w:rsidRPr="00F96AFD">
        <w:rPr>
          <w:rFonts w:ascii="Arial" w:hAnsi="Arial" w:cs="Arial"/>
          <w:sz w:val="24"/>
        </w:rPr>
        <w:t xml:space="preserve"> 1 roku, po czym rynek pracy Wielkopolski zaczął proces odbudowy. Wskazuje to na wysoki poziom prężności gospodarki województwa wielkopolskiego. W tym samym czasie liczba pozwoleń budowlanych w</w:t>
      </w:r>
      <w:r w:rsidR="00CA03D3" w:rsidRPr="00F96AFD">
        <w:rPr>
          <w:rFonts w:ascii="Arial" w:hAnsi="Arial" w:cs="Arial"/>
          <w:sz w:val="24"/>
        </w:rPr>
        <w:t>ykazywała początkowo (do 2011 roku</w:t>
      </w:r>
      <w:r w:rsidRPr="00F96AFD">
        <w:rPr>
          <w:rFonts w:ascii="Arial" w:hAnsi="Arial" w:cs="Arial"/>
          <w:sz w:val="24"/>
        </w:rPr>
        <w:t xml:space="preserve">) tendencję wzrostową, a następnie nastąpiła zmiana tendencji na spadkową. Mogło to być spowodowane podwyższeniem stóp </w:t>
      </w:r>
      <w:r w:rsidR="00CA03D3" w:rsidRPr="00F96AFD">
        <w:rPr>
          <w:rFonts w:ascii="Arial" w:hAnsi="Arial" w:cs="Arial"/>
          <w:sz w:val="24"/>
        </w:rPr>
        <w:t>procentowych od stycznia 2011 roku</w:t>
      </w:r>
      <w:r w:rsidRPr="00F96AFD">
        <w:rPr>
          <w:rFonts w:ascii="Arial" w:hAnsi="Arial" w:cs="Arial"/>
          <w:sz w:val="24"/>
        </w:rPr>
        <w:t xml:space="preserve">, co było już pewną zapowiedzią pogarszającej się sytuacji sektora bankowego w kolejnych latach. Potwierdzeniem tego jest systematyczny spadek indeksu koniunktury sektora bankowego </w:t>
      </w:r>
      <w:proofErr w:type="spellStart"/>
      <w:r w:rsidRPr="00F96AFD">
        <w:rPr>
          <w:rFonts w:ascii="Arial" w:hAnsi="Arial" w:cs="Arial"/>
          <w:sz w:val="24"/>
        </w:rPr>
        <w:t>Pengab</w:t>
      </w:r>
      <w:proofErr w:type="spellEnd"/>
      <w:r w:rsidRPr="00F96AFD">
        <w:rPr>
          <w:rFonts w:ascii="Arial" w:hAnsi="Arial" w:cs="Arial"/>
          <w:sz w:val="24"/>
        </w:rPr>
        <w:t xml:space="preserve"> (od </w:t>
      </w:r>
      <w:r w:rsidR="00CA03D3" w:rsidRPr="00F96AFD">
        <w:rPr>
          <w:rFonts w:ascii="Arial" w:hAnsi="Arial" w:cs="Arial"/>
          <w:sz w:val="24"/>
        </w:rPr>
        <w:lastRenderedPageBreak/>
        <w:t>października 2011 roku</w:t>
      </w:r>
      <w:r w:rsidRPr="00F96AFD">
        <w:rPr>
          <w:rFonts w:ascii="Arial" w:hAnsi="Arial" w:cs="Arial"/>
          <w:sz w:val="24"/>
        </w:rPr>
        <w:t>), który stanowi trzecią składową wskaźnika wyprzedzającego syntetycznego indeksu koniunktury dla Wielkopolski. W odniesieniu do indeksu koniunktury w Niemczech – IFO – można zauważyć istotny spadek jego wartości w początkowym okresie kryzysu, tzn. do I kwartału 2009</w:t>
      </w:r>
      <w:r w:rsidR="00CA03D3" w:rsidRPr="00F96AFD">
        <w:rPr>
          <w:rFonts w:ascii="Arial" w:hAnsi="Arial" w:cs="Arial"/>
          <w:sz w:val="24"/>
        </w:rPr>
        <w:t xml:space="preserve"> roku</w:t>
      </w:r>
      <w:r w:rsidRPr="00F96AFD">
        <w:rPr>
          <w:rFonts w:ascii="Arial" w:hAnsi="Arial" w:cs="Arial"/>
          <w:sz w:val="24"/>
        </w:rPr>
        <w:t>, po którym nastąpiło silne odbicie, trwające do I kwartału 2011 r</w:t>
      </w:r>
      <w:r w:rsidR="00CA03D3" w:rsidRPr="00F96AFD">
        <w:rPr>
          <w:rFonts w:ascii="Arial" w:hAnsi="Arial" w:cs="Arial"/>
          <w:sz w:val="24"/>
        </w:rPr>
        <w:t>oku</w:t>
      </w:r>
      <w:r w:rsidRPr="00F96AFD">
        <w:rPr>
          <w:rFonts w:ascii="Arial" w:hAnsi="Arial" w:cs="Arial"/>
          <w:sz w:val="24"/>
        </w:rPr>
        <w:t>. Po tym czasie poziom optymizmu wśród przedsiębiorców niemieckich uległ osłabieniu, a trend spadkowy w tym zakresie utrzymywał się do końca 2013 r</w:t>
      </w:r>
      <w:r w:rsidR="00CA03D3" w:rsidRPr="00F96AFD">
        <w:rPr>
          <w:rFonts w:ascii="Arial" w:hAnsi="Arial" w:cs="Arial"/>
          <w:sz w:val="24"/>
        </w:rPr>
        <w:t>oku</w:t>
      </w:r>
      <w:r w:rsidRPr="00F96AFD">
        <w:rPr>
          <w:rFonts w:ascii="Arial" w:hAnsi="Arial" w:cs="Arial"/>
          <w:sz w:val="24"/>
        </w:rPr>
        <w:t xml:space="preserve">. Szczegółowe informacje na temat dynamiki zmian składowych indeksu wyprzedzającego koniunktury przedstawiono na wykresie </w:t>
      </w:r>
      <w:r w:rsidR="00F6650F" w:rsidRPr="00F96AFD">
        <w:rPr>
          <w:rFonts w:ascii="Arial" w:hAnsi="Arial" w:cs="Arial"/>
          <w:sz w:val="24"/>
        </w:rPr>
        <w:t>2.</w:t>
      </w:r>
      <w:r w:rsidR="00DD5D62" w:rsidRPr="00F96AFD">
        <w:rPr>
          <w:rFonts w:ascii="Arial" w:hAnsi="Arial" w:cs="Arial"/>
          <w:sz w:val="24"/>
        </w:rPr>
        <w:t>7</w:t>
      </w:r>
      <w:r w:rsidRPr="00F96AFD">
        <w:rPr>
          <w:rFonts w:ascii="Arial" w:hAnsi="Arial" w:cs="Arial"/>
          <w:sz w:val="24"/>
        </w:rPr>
        <w:t>.</w:t>
      </w:r>
    </w:p>
    <w:p w14:paraId="2C20B245" w14:textId="682F620C" w:rsidR="00FC24BE" w:rsidRPr="00F96AFD" w:rsidRDefault="00FC24BE" w:rsidP="00FC24BE">
      <w:pPr>
        <w:spacing w:after="0" w:line="360" w:lineRule="auto"/>
        <w:rPr>
          <w:rFonts w:ascii="Arial" w:hAnsi="Arial" w:cs="Arial"/>
          <w:b/>
          <w:sz w:val="24"/>
        </w:rPr>
      </w:pPr>
      <w:bookmarkStart w:id="70" w:name="_Toc204343325"/>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7</w:t>
      </w:r>
      <w:r w:rsidR="00FF3664" w:rsidRPr="00F96AFD">
        <w:rPr>
          <w:rFonts w:ascii="Arial" w:hAnsi="Arial" w:cs="Arial"/>
          <w:b/>
          <w:sz w:val="24"/>
        </w:rPr>
        <w:fldChar w:fldCharType="end"/>
      </w:r>
      <w:r w:rsidRPr="00F96AFD">
        <w:rPr>
          <w:rFonts w:ascii="Arial" w:hAnsi="Arial" w:cs="Arial"/>
          <w:b/>
          <w:sz w:val="24"/>
        </w:rPr>
        <w:t>. Wykres zbiorczy zmiennych składowych wskaźnika wyprzedzającego syntetycznego indeksu koniunktury dla Wielkopolski w latach 2008-2013</w:t>
      </w:r>
      <w:bookmarkEnd w:id="70"/>
    </w:p>
    <w:p w14:paraId="7D63B97C" w14:textId="77777777" w:rsidR="00FC24BE" w:rsidRPr="00F96AFD" w:rsidRDefault="00FC24BE" w:rsidP="00FC24BE">
      <w:pPr>
        <w:spacing w:after="0" w:line="360" w:lineRule="auto"/>
        <w:rPr>
          <w:rFonts w:ascii="Arial" w:hAnsi="Arial" w:cs="Arial"/>
          <w:b/>
          <w:sz w:val="24"/>
        </w:rPr>
      </w:pPr>
      <w:r w:rsidRPr="00F96AFD">
        <w:rPr>
          <w:rFonts w:ascii="Arial" w:hAnsi="Arial" w:cs="Arial"/>
          <w:noProof/>
          <w:sz w:val="24"/>
          <w:szCs w:val="24"/>
          <w:lang w:eastAsia="pl-PL"/>
        </w:rPr>
        <w:drawing>
          <wp:inline distT="0" distB="0" distL="0" distR="0" wp14:anchorId="455DD767" wp14:editId="29BCA314">
            <wp:extent cx="4320000" cy="2095500"/>
            <wp:effectExtent l="0" t="0" r="4445" b="0"/>
            <wp:docPr id="1832532627" name="Wykres 1" descr="Wykres liniowy. Indeks koniunktury IFO dla gospodarki Niemiec. Spadek od 110 do 85 na przełomia 2008 i 2009. Potem wzrost do poziomu przekraczającego 110. Natępnie wahliwy spadek. ">
              <a:extLst xmlns:a="http://schemas.openxmlformats.org/drawingml/2006/main">
                <a:ext uri="{FF2B5EF4-FFF2-40B4-BE49-F238E27FC236}">
                  <a16:creationId xmlns:a16="http://schemas.microsoft.com/office/drawing/2014/main" id="{38A0E652-8140-96BA-A20E-C5263B59318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75CFC1A1" w14:textId="77777777" w:rsidR="00FC24BE" w:rsidRPr="00F96AFD" w:rsidRDefault="00FC24BE" w:rsidP="00FC24BE">
      <w:pPr>
        <w:spacing w:after="0" w:line="360" w:lineRule="auto"/>
        <w:rPr>
          <w:rFonts w:ascii="Arial" w:hAnsi="Arial" w:cs="Arial"/>
          <w:b/>
          <w:sz w:val="24"/>
        </w:rPr>
      </w:pPr>
      <w:r w:rsidRPr="00F96AFD">
        <w:rPr>
          <w:rFonts w:ascii="Arial" w:hAnsi="Arial" w:cs="Arial"/>
          <w:noProof/>
          <w:sz w:val="24"/>
          <w:szCs w:val="24"/>
          <w:lang w:eastAsia="pl-PL"/>
        </w:rPr>
        <w:drawing>
          <wp:inline distT="0" distB="0" distL="0" distR="0" wp14:anchorId="51004E1A" wp14:editId="361671FA">
            <wp:extent cx="4320000" cy="2076450"/>
            <wp:effectExtent l="0" t="0" r="4445" b="0"/>
            <wp:docPr id="466196941" name="Wykres 1" descr="Wykres liniowy przedstawiający indeks koniunktury sektora bankowego PENGAB. Tend malejący z załamaniem w połowie 2009 roku. ">
              <a:extLst xmlns:a="http://schemas.openxmlformats.org/drawingml/2006/main">
                <a:ext uri="{FF2B5EF4-FFF2-40B4-BE49-F238E27FC236}">
                  <a16:creationId xmlns:a16="http://schemas.microsoft.com/office/drawing/2014/main" id="{7BEF79A1-2B9D-A3D5-8AFC-8B6FB4B2DD3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3E4439CB" w14:textId="77777777" w:rsidR="00FC24BE" w:rsidRPr="00F96AFD" w:rsidRDefault="00FC24BE" w:rsidP="00FC24BE">
      <w:pPr>
        <w:spacing w:after="0" w:line="360" w:lineRule="auto"/>
        <w:rPr>
          <w:rFonts w:ascii="Arial" w:hAnsi="Arial" w:cs="Arial"/>
          <w:b/>
          <w:sz w:val="24"/>
        </w:rPr>
      </w:pPr>
      <w:r w:rsidRPr="00F96AFD">
        <w:rPr>
          <w:rFonts w:ascii="Arial" w:hAnsi="Arial" w:cs="Arial"/>
          <w:noProof/>
          <w:sz w:val="24"/>
          <w:szCs w:val="24"/>
          <w:lang w:eastAsia="pl-PL"/>
        </w:rPr>
        <w:lastRenderedPageBreak/>
        <w:drawing>
          <wp:inline distT="0" distB="0" distL="0" distR="0" wp14:anchorId="71F87C13" wp14:editId="049E8E09">
            <wp:extent cx="4320000" cy="2339340"/>
            <wp:effectExtent l="0" t="0" r="4445" b="3810"/>
            <wp:docPr id="343991563" name="Wykres 1" descr="Wykres liniowy Liczba ofert pracy. Tend rosnący. Duży skok w górę w XI 08 i VII 10. Dolne punkt zwrotne IV 09 i X 11.">
              <a:extLst xmlns:a="http://schemas.openxmlformats.org/drawingml/2006/main">
                <a:ext uri="{FF2B5EF4-FFF2-40B4-BE49-F238E27FC236}">
                  <a16:creationId xmlns:a16="http://schemas.microsoft.com/office/drawing/2014/main" id="{6D7FE3F4-3F60-2D6E-A12E-CD18886709B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5A6A07C5" w14:textId="77777777" w:rsidR="00FC24BE" w:rsidRPr="00F96AFD" w:rsidRDefault="00FC24BE" w:rsidP="00FC24BE">
      <w:pPr>
        <w:spacing w:after="0" w:line="360" w:lineRule="auto"/>
        <w:rPr>
          <w:rFonts w:ascii="Arial" w:hAnsi="Arial" w:cs="Arial"/>
          <w:b/>
          <w:sz w:val="24"/>
        </w:rPr>
      </w:pPr>
      <w:r w:rsidRPr="00F96AFD">
        <w:rPr>
          <w:rFonts w:ascii="Arial" w:hAnsi="Arial" w:cs="Arial"/>
          <w:noProof/>
          <w:sz w:val="24"/>
          <w:szCs w:val="24"/>
          <w:lang w:eastAsia="pl-PL"/>
        </w:rPr>
        <w:drawing>
          <wp:inline distT="0" distB="0" distL="0" distR="0" wp14:anchorId="3E23E92E" wp14:editId="2C234431">
            <wp:extent cx="4320000" cy="2346960"/>
            <wp:effectExtent l="0" t="0" r="4445" b="0"/>
            <wp:docPr id="1606097618" name="Wykres 1" descr="Wykres liniowy liczba pozowoleń na budowę (rok poprzedni = 100). Wahania wokół linii trendu. Linia trendu płaska na poziomie nieco powyżej 90. ">
              <a:extLst xmlns:a="http://schemas.openxmlformats.org/drawingml/2006/main">
                <a:ext uri="{FF2B5EF4-FFF2-40B4-BE49-F238E27FC236}">
                  <a16:creationId xmlns:a16="http://schemas.microsoft.com/office/drawing/2014/main" id="{FDB1B502-4D6C-9454-7617-01AD80B1532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30B90767" w14:textId="77777777" w:rsidR="00FC24BE" w:rsidRPr="00F96AFD" w:rsidRDefault="00FC24BE" w:rsidP="00FC24BE">
      <w:pPr>
        <w:spacing w:before="240" w:after="0" w:line="360" w:lineRule="auto"/>
        <w:rPr>
          <w:rFonts w:ascii="Arial" w:hAnsi="Arial" w:cs="Arial"/>
          <w:sz w:val="24"/>
        </w:rPr>
      </w:pPr>
      <w:r w:rsidRPr="00F96AFD">
        <w:rPr>
          <w:rFonts w:ascii="Arial" w:hAnsi="Arial" w:cs="Arial"/>
          <w:sz w:val="24"/>
        </w:rPr>
        <w:t>Źródło: badania własne na podstawie danych GUS</w:t>
      </w:r>
    </w:p>
    <w:p w14:paraId="35C3A6C9" w14:textId="77777777" w:rsidR="00244985" w:rsidRDefault="00244985">
      <w:pPr>
        <w:rPr>
          <w:rFonts w:eastAsiaTheme="majorEastAsia" w:cstheme="majorBidi"/>
          <w:color w:val="0F4761" w:themeColor="accent1" w:themeShade="BF"/>
          <w:sz w:val="28"/>
          <w:szCs w:val="28"/>
        </w:rPr>
      </w:pPr>
      <w:bookmarkStart w:id="71" w:name="_Hlk200309584"/>
      <w:bookmarkStart w:id="72" w:name="_Toc201563483"/>
      <w:bookmarkStart w:id="73" w:name="_Toc204341453"/>
      <w:bookmarkStart w:id="74" w:name="_Toc204343533"/>
      <w:r>
        <w:br w:type="page"/>
      </w:r>
    </w:p>
    <w:p w14:paraId="2EC4527B" w14:textId="376195FC" w:rsidR="001F48F7" w:rsidRPr="00F96AFD" w:rsidRDefault="001F48F7" w:rsidP="001602B4">
      <w:pPr>
        <w:pStyle w:val="Nagwek3"/>
      </w:pPr>
      <w:r w:rsidRPr="00F96AFD">
        <w:lastRenderedPageBreak/>
        <w:t>Ocena zmian koniunktury w latach 2014 – 2019 na podstawie wskaźnika syntetycznego</w:t>
      </w:r>
      <w:bookmarkEnd w:id="71"/>
      <w:bookmarkEnd w:id="72"/>
      <w:bookmarkEnd w:id="73"/>
      <w:bookmarkEnd w:id="74"/>
    </w:p>
    <w:p w14:paraId="3D72B442" w14:textId="77917059" w:rsidR="0011655C" w:rsidRPr="00F96AFD" w:rsidRDefault="00F133F5" w:rsidP="00DD2DE5">
      <w:pPr>
        <w:spacing w:after="0" w:line="360" w:lineRule="auto"/>
        <w:rPr>
          <w:rFonts w:ascii="Arial" w:hAnsi="Arial" w:cs="Arial"/>
          <w:b/>
          <w:sz w:val="24"/>
        </w:rPr>
      </w:pPr>
      <w:bookmarkStart w:id="75" w:name="_Toc204343326"/>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8</w:t>
      </w:r>
      <w:r w:rsidR="00FF3664" w:rsidRPr="00F96AFD">
        <w:rPr>
          <w:rFonts w:ascii="Arial" w:hAnsi="Arial" w:cs="Arial"/>
          <w:b/>
          <w:sz w:val="24"/>
        </w:rPr>
        <w:fldChar w:fldCharType="end"/>
      </w:r>
      <w:r w:rsidRPr="00F96AFD">
        <w:rPr>
          <w:rFonts w:ascii="Arial" w:hAnsi="Arial" w:cs="Arial"/>
          <w:b/>
          <w:sz w:val="24"/>
        </w:rPr>
        <w:t xml:space="preserve">. </w:t>
      </w:r>
      <w:r w:rsidR="00370B2B" w:rsidRPr="00F96AFD">
        <w:rPr>
          <w:rFonts w:ascii="Arial" w:hAnsi="Arial" w:cs="Arial"/>
          <w:b/>
          <w:sz w:val="24"/>
        </w:rPr>
        <w:t>Wartości syntetycznego wskaźnika koniunktury dla województwa wielkopolskiego w latach 2014-20</w:t>
      </w:r>
      <w:r w:rsidR="00E6586C" w:rsidRPr="00F96AFD">
        <w:rPr>
          <w:rFonts w:ascii="Arial" w:hAnsi="Arial" w:cs="Arial"/>
          <w:b/>
          <w:sz w:val="24"/>
        </w:rPr>
        <w:t>19</w:t>
      </w:r>
      <w:bookmarkEnd w:id="75"/>
    </w:p>
    <w:p w14:paraId="6E640CCD" w14:textId="3930C725" w:rsidR="001F48F7" w:rsidRPr="00F96AFD" w:rsidRDefault="001F48F7" w:rsidP="00B60BA8">
      <w:pPr>
        <w:spacing w:after="0" w:line="360" w:lineRule="auto"/>
        <w:rPr>
          <w:rFonts w:ascii="Arial" w:hAnsi="Arial" w:cs="Arial"/>
          <w:sz w:val="24"/>
          <w:szCs w:val="24"/>
        </w:rPr>
      </w:pPr>
      <w:r w:rsidRPr="00F96AFD">
        <w:rPr>
          <w:rFonts w:ascii="Arial" w:hAnsi="Arial" w:cs="Arial"/>
          <w:noProof/>
          <w:sz w:val="24"/>
          <w:szCs w:val="24"/>
          <w:lang w:eastAsia="pl-PL"/>
        </w:rPr>
        <w:drawing>
          <wp:inline distT="0" distB="0" distL="0" distR="0" wp14:anchorId="285F0A52" wp14:editId="304C9D35">
            <wp:extent cx="5759450" cy="2903220"/>
            <wp:effectExtent l="0" t="0" r="0" b="0"/>
            <wp:docPr id="1009568584" name="Wykres 1" descr="Dwa wykresy liniowe przedstawiające wahania wokół trendu. Wskaźnik bieżący oscyluje w przedziale 60 - 80, trend rosnący z małymi wahanimi wokół linii trendu. Wskaźnik prognozy pokazuje większe wahania wokół tendu, linia trendu kształtuje się w zakresie od 140 do 120, z tendencją malejącą.  ">
              <a:extLst xmlns:a="http://schemas.openxmlformats.org/drawingml/2006/main">
                <a:ext uri="{FF2B5EF4-FFF2-40B4-BE49-F238E27FC236}">
                  <a16:creationId xmlns:a16="http://schemas.microsoft.com/office/drawing/2014/main" id="{C5B378C2-BAB5-A99D-C048-DF20B1BF57E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0F4C0624" w14:textId="1B433E80" w:rsidR="001F48F7" w:rsidRPr="00F96AFD" w:rsidRDefault="000A5E1B" w:rsidP="00DD2DE5">
      <w:pPr>
        <w:spacing w:before="240" w:line="360" w:lineRule="auto"/>
        <w:rPr>
          <w:rFonts w:ascii="Arial" w:hAnsi="Arial" w:cs="Arial"/>
          <w:b/>
          <w:sz w:val="24"/>
        </w:rPr>
      </w:pPr>
      <w:r w:rsidRPr="00F96AFD">
        <w:rPr>
          <w:rFonts w:ascii="Arial" w:hAnsi="Arial" w:cs="Arial"/>
          <w:sz w:val="24"/>
        </w:rPr>
        <w:t>Źródło: badania własne</w:t>
      </w:r>
    </w:p>
    <w:p w14:paraId="408E22CA" w14:textId="7847C5B5" w:rsidR="001F48F7" w:rsidRPr="00F96AFD" w:rsidRDefault="001F48F7" w:rsidP="00DD2DE5">
      <w:pPr>
        <w:spacing w:before="240" w:line="360" w:lineRule="auto"/>
        <w:rPr>
          <w:rFonts w:ascii="Arial" w:hAnsi="Arial" w:cs="Arial"/>
          <w:sz w:val="24"/>
        </w:rPr>
      </w:pPr>
      <w:r w:rsidRPr="00F96AFD">
        <w:rPr>
          <w:rFonts w:ascii="Arial" w:hAnsi="Arial" w:cs="Arial"/>
          <w:sz w:val="24"/>
        </w:rPr>
        <w:t>Okres zmian koniunkturalnych lat 2014 – 2019 to okres względnej stabilności makroekonomicznej. Dotyczy to w szczególności inflacji, której wartości oscylowały w okolicy zera, a nawet w niektórych przedziałach czasowych odnotowano deflację (okres od IV kwartału 2014 do IV kwartału 2016</w:t>
      </w:r>
      <w:r w:rsidR="0095795B" w:rsidRPr="00F96AFD">
        <w:rPr>
          <w:rFonts w:ascii="Arial" w:hAnsi="Arial" w:cs="Arial"/>
          <w:sz w:val="24"/>
        </w:rPr>
        <w:t xml:space="preserve"> roku</w:t>
      </w:r>
      <w:r w:rsidRPr="00F96AFD">
        <w:rPr>
          <w:rFonts w:ascii="Arial" w:hAnsi="Arial" w:cs="Arial"/>
          <w:sz w:val="24"/>
        </w:rPr>
        <w:t>). Analizując zmiany w przebiegu bieżącego indeksu syntetycznego wskaźnika koniunktury w latach 2014-2019, można dostrzec – pomimo ogólnej tendencji wzrostowej – pewne łagodne punkty przegięcia. Pierwsz</w:t>
      </w:r>
      <w:r w:rsidR="00421FB8" w:rsidRPr="00F96AFD">
        <w:rPr>
          <w:rFonts w:ascii="Arial" w:hAnsi="Arial" w:cs="Arial"/>
          <w:sz w:val="24"/>
        </w:rPr>
        <w:t>ym z nich był IV kwartał 2015 roku</w:t>
      </w:r>
      <w:r w:rsidRPr="00F96AFD">
        <w:rPr>
          <w:rFonts w:ascii="Arial" w:hAnsi="Arial" w:cs="Arial"/>
          <w:sz w:val="24"/>
        </w:rPr>
        <w:t>, który zakończył okres wzrostowej fazy cyklu i po którym nastąpiło lekkie spowolnienie tempa wzrostu wskaźnika koniunktury. Widać go przede wszystkim w danych dotyczących dynamiki produkcji przemysłowej, ale również – w mniejszym stopniu – w pozostałych składowych bieżącego indeksu (budownictwo, handel i płace). Faza spowolnien</w:t>
      </w:r>
      <w:r w:rsidR="00421FB8" w:rsidRPr="00F96AFD">
        <w:rPr>
          <w:rFonts w:ascii="Arial" w:hAnsi="Arial" w:cs="Arial"/>
          <w:sz w:val="24"/>
        </w:rPr>
        <w:t>ia trwała do IV kwartału 2016 roku. Od początku 2017 roku</w:t>
      </w:r>
      <w:r w:rsidRPr="00F96AFD">
        <w:rPr>
          <w:rFonts w:ascii="Arial" w:hAnsi="Arial" w:cs="Arial"/>
          <w:sz w:val="24"/>
        </w:rPr>
        <w:t xml:space="preserve"> można dostrzec ponowne przyspieszenie tempa wzrostu gospodarki Wielkopolski</w:t>
      </w:r>
      <w:r w:rsidR="00421FB8" w:rsidRPr="00F96AFD">
        <w:rPr>
          <w:rFonts w:ascii="Arial" w:hAnsi="Arial" w:cs="Arial"/>
          <w:sz w:val="24"/>
        </w:rPr>
        <w:t>, trwające do I kwartału 2018 roku</w:t>
      </w:r>
      <w:r w:rsidRPr="00F96AFD">
        <w:rPr>
          <w:rFonts w:ascii="Arial" w:hAnsi="Arial" w:cs="Arial"/>
          <w:sz w:val="24"/>
        </w:rPr>
        <w:t xml:space="preserve"> (szczyt koniunktury). Po tym okresie dynamika wzrostu wprawdzie pozostawała </w:t>
      </w:r>
      <w:r w:rsidRPr="00F96AFD">
        <w:rPr>
          <w:rFonts w:ascii="Arial" w:hAnsi="Arial" w:cs="Arial"/>
          <w:sz w:val="24"/>
        </w:rPr>
        <w:lastRenderedPageBreak/>
        <w:t>nadal dodatnia, jednak jej poziom był wyraźnie niższy od wartości sprzed tego okresu.</w:t>
      </w:r>
    </w:p>
    <w:p w14:paraId="27D96D89" w14:textId="32BB9F4E" w:rsidR="001F48F7" w:rsidRPr="00F96AFD" w:rsidRDefault="001F48F7" w:rsidP="00DD2DE5">
      <w:pPr>
        <w:spacing w:before="240" w:line="360" w:lineRule="auto"/>
        <w:rPr>
          <w:rFonts w:ascii="Arial" w:hAnsi="Arial" w:cs="Arial"/>
          <w:sz w:val="24"/>
        </w:rPr>
      </w:pPr>
      <w:r w:rsidRPr="00F96AFD">
        <w:rPr>
          <w:rFonts w:ascii="Arial" w:hAnsi="Arial" w:cs="Arial"/>
          <w:sz w:val="24"/>
        </w:rPr>
        <w:t>Tempo wzrostu produkcji przemysłowej było wysokie i przeciętnie wyniosło w</w:t>
      </w:r>
      <w:r w:rsidR="001C2D89" w:rsidRPr="00F96AFD">
        <w:rPr>
          <w:rFonts w:ascii="Arial" w:hAnsi="Arial" w:cs="Arial"/>
          <w:sz w:val="24"/>
        </w:rPr>
        <w:t> </w:t>
      </w:r>
      <w:r w:rsidRPr="00F96AFD">
        <w:rPr>
          <w:rFonts w:ascii="Arial" w:hAnsi="Arial" w:cs="Arial"/>
          <w:sz w:val="24"/>
        </w:rPr>
        <w:t xml:space="preserve">badanym okresie 5,3% (dla Polski ogółem w tym czasie średnie tempo wzrostu produkcji przemysłowej wyniosło 4,6%). </w:t>
      </w:r>
      <w:r w:rsidR="09B5CF93" w:rsidRPr="00F96AFD">
        <w:rPr>
          <w:rFonts w:ascii="Arial" w:hAnsi="Arial" w:cs="Arial"/>
          <w:sz w:val="24"/>
        </w:rPr>
        <w:t xml:space="preserve">Dynamika </w:t>
      </w:r>
      <w:r w:rsidRPr="00F96AFD">
        <w:rPr>
          <w:rFonts w:ascii="Arial" w:hAnsi="Arial" w:cs="Arial"/>
          <w:sz w:val="24"/>
        </w:rPr>
        <w:t>nie był</w:t>
      </w:r>
      <w:r w:rsidR="1E55711F" w:rsidRPr="00F96AFD">
        <w:rPr>
          <w:rFonts w:ascii="Arial" w:hAnsi="Arial" w:cs="Arial"/>
          <w:sz w:val="24"/>
        </w:rPr>
        <w:t>a</w:t>
      </w:r>
      <w:r w:rsidRPr="00F96AFD">
        <w:rPr>
          <w:rFonts w:ascii="Arial" w:hAnsi="Arial" w:cs="Arial"/>
          <w:sz w:val="24"/>
        </w:rPr>
        <w:t xml:space="preserve"> jednak jednakow</w:t>
      </w:r>
      <w:r w:rsidR="30E7F416" w:rsidRPr="00F96AFD">
        <w:rPr>
          <w:rFonts w:ascii="Arial" w:hAnsi="Arial" w:cs="Arial"/>
          <w:sz w:val="24"/>
        </w:rPr>
        <w:t>a</w:t>
      </w:r>
      <w:r w:rsidRPr="00F96AFD">
        <w:rPr>
          <w:rFonts w:ascii="Arial" w:hAnsi="Arial" w:cs="Arial"/>
          <w:sz w:val="24"/>
        </w:rPr>
        <w:t xml:space="preserve"> w całym omawianym okresie. Zdecydowanie wyższe tempo zaobserwowano do III kwartału 2016 r</w:t>
      </w:r>
      <w:r w:rsidR="00421FB8" w:rsidRPr="00F96AFD">
        <w:rPr>
          <w:rFonts w:ascii="Arial" w:hAnsi="Arial" w:cs="Arial"/>
          <w:sz w:val="24"/>
        </w:rPr>
        <w:t>oku</w:t>
      </w:r>
      <w:r w:rsidRPr="00F96AFD">
        <w:rPr>
          <w:rFonts w:ascii="Arial" w:hAnsi="Arial" w:cs="Arial"/>
          <w:sz w:val="24"/>
        </w:rPr>
        <w:t>, po którym nastąpiło odwrócenie tendencji w wartości produkcji przemysłowej. Dynamika w przemyśle była wprawdzie jeszcze dodatnia, ale systematycznie z kwartału na kwartał ulegała obniżeniu. Można zatem stwierdzić, że przemysł był tą częścią regionalnego PKB w Wielkopolsce</w:t>
      </w:r>
      <w:r w:rsidR="00421FB8" w:rsidRPr="00F96AFD">
        <w:rPr>
          <w:rFonts w:ascii="Arial" w:hAnsi="Arial" w:cs="Arial"/>
          <w:sz w:val="24"/>
        </w:rPr>
        <w:t xml:space="preserve">, który do III kwartału 2016 roku </w:t>
      </w:r>
      <w:r w:rsidRPr="00F96AFD">
        <w:rPr>
          <w:rFonts w:ascii="Arial" w:hAnsi="Arial" w:cs="Arial"/>
          <w:sz w:val="24"/>
        </w:rPr>
        <w:t>ciągnął koniunkturę regionu Wielkopolski wzwyż. Natomiast w kolejnych kwartałach tendencja ta uległa odwróceniu. Do najważniejszych branż przemysłu Wielkopolski należą: produkcja artykułów spożywczych (około 20% wartości produkcji sprzedanej przemysłu całego województwa), produkcja pojazdów samochodowych, przyczep i</w:t>
      </w:r>
      <w:r w:rsidR="001C2D89" w:rsidRPr="00F96AFD">
        <w:rPr>
          <w:rFonts w:ascii="Arial" w:hAnsi="Arial" w:cs="Arial"/>
          <w:sz w:val="24"/>
        </w:rPr>
        <w:t> </w:t>
      </w:r>
      <w:r w:rsidRPr="00F96AFD">
        <w:rPr>
          <w:rFonts w:ascii="Arial" w:hAnsi="Arial" w:cs="Arial"/>
          <w:sz w:val="24"/>
        </w:rPr>
        <w:t>naczep (około</w:t>
      </w:r>
      <w:r w:rsidR="00C57DDD" w:rsidRPr="00F96AFD">
        <w:rPr>
          <w:rFonts w:ascii="Arial" w:hAnsi="Arial" w:cs="Arial"/>
          <w:sz w:val="24"/>
        </w:rPr>
        <w:t xml:space="preserve"> </w:t>
      </w:r>
      <w:r w:rsidRPr="00F96AFD">
        <w:rPr>
          <w:rFonts w:ascii="Arial" w:hAnsi="Arial" w:cs="Arial"/>
          <w:sz w:val="24"/>
        </w:rPr>
        <w:t>14%), urządzeń elektrycznych (9%) oraz produkcja mebli (8%). W kontekście spadku</w:t>
      </w:r>
      <w:r w:rsidR="00421FB8" w:rsidRPr="00F96AFD">
        <w:rPr>
          <w:rFonts w:ascii="Arial" w:hAnsi="Arial" w:cs="Arial"/>
          <w:sz w:val="24"/>
        </w:rPr>
        <w:t xml:space="preserve"> dynamiki w przemyśle po 2016 roku</w:t>
      </w:r>
      <w:r w:rsidRPr="00F96AFD">
        <w:rPr>
          <w:rFonts w:ascii="Arial" w:hAnsi="Arial" w:cs="Arial"/>
          <w:sz w:val="24"/>
        </w:rPr>
        <w:t xml:space="preserve"> w największym stopniu dotyczyło to branży elektromaszynowej, a w szczególności produkcji samochodów. Był to bowiem początek zmiany trendu na rynku motoryzacyjnym, polegającym na wzroście udziału w sprzedaży pojazdów elektrycznych.</w:t>
      </w:r>
    </w:p>
    <w:p w14:paraId="5B4BE58D" w14:textId="11B887A0" w:rsidR="001F48F7" w:rsidRPr="00F96AFD" w:rsidRDefault="001F48F7" w:rsidP="00DD2DE5">
      <w:pPr>
        <w:spacing w:before="240" w:line="360" w:lineRule="auto"/>
        <w:rPr>
          <w:rFonts w:ascii="Arial" w:hAnsi="Arial" w:cs="Arial"/>
          <w:sz w:val="24"/>
        </w:rPr>
      </w:pPr>
      <w:r w:rsidRPr="00F96AFD">
        <w:rPr>
          <w:rFonts w:ascii="Arial" w:hAnsi="Arial" w:cs="Arial"/>
          <w:sz w:val="24"/>
        </w:rPr>
        <w:t xml:space="preserve">Druga – obok przemysłu – składowa bieżącego indeksu koniunktury gospodarczej dla Wielkopolski, budownictwo, wykazywała również ponadprzeciętną dynamikę wzrostu. Średnia wartość tempa wzrostu wartości budowlano-montażowej w okresie 2014-2019 wyniosła 9,1%. Mogło to wynikać z dwóch zasadniczych przyczyn. Pierwszą z nich była bardzo dobra sytuacja na regionalnym rynku pracy. Wprawdzie jeszcze na początku 2014 roku stopa bezrobocia była relatywnie wysoka (10% w </w:t>
      </w:r>
      <w:r w:rsidR="00642E4A" w:rsidRPr="00F96AFD">
        <w:rPr>
          <w:rFonts w:ascii="Arial" w:hAnsi="Arial" w:cs="Arial"/>
          <w:sz w:val="24"/>
        </w:rPr>
        <w:t>styczniu 2014 roku</w:t>
      </w:r>
      <w:r w:rsidRPr="00F96AFD">
        <w:rPr>
          <w:rFonts w:ascii="Arial" w:hAnsi="Arial" w:cs="Arial"/>
          <w:sz w:val="24"/>
        </w:rPr>
        <w:t>), ale już od IV kwartału 2016</w:t>
      </w:r>
      <w:r w:rsidR="00642E4A" w:rsidRPr="00F96AFD">
        <w:rPr>
          <w:rFonts w:ascii="Arial" w:hAnsi="Arial" w:cs="Arial"/>
          <w:sz w:val="24"/>
        </w:rPr>
        <w:t xml:space="preserve"> roku</w:t>
      </w:r>
      <w:r w:rsidRPr="00F96AFD">
        <w:rPr>
          <w:rFonts w:ascii="Arial" w:hAnsi="Arial" w:cs="Arial"/>
          <w:sz w:val="24"/>
        </w:rPr>
        <w:t xml:space="preserve"> zasadniczo nie przekraczała ona wartości 5%, natomiast na końcu omawianego okresu wyniosła zaledwie 2,8%. Drugą istotną przyczyną był niski poziom stopy procentowej, który zachęcał do zaciągania kredytów bankowych. W budownictwie, podobnie jak w przemyśle, zmiany nie przebiegały jednostajnie. Można wyodrębnić tutaj trzy podokresy: stabilny, zakończony niewielkim spadkiem</w:t>
      </w:r>
      <w:r w:rsidR="00642E4A" w:rsidRPr="00F96AFD">
        <w:rPr>
          <w:rFonts w:ascii="Arial" w:hAnsi="Arial" w:cs="Arial"/>
          <w:sz w:val="24"/>
        </w:rPr>
        <w:t xml:space="preserve"> produkcji w IV kwartale 2016 roku</w:t>
      </w:r>
      <w:r w:rsidRPr="00F96AFD">
        <w:rPr>
          <w:rFonts w:ascii="Arial" w:hAnsi="Arial" w:cs="Arial"/>
          <w:sz w:val="24"/>
        </w:rPr>
        <w:t>, wzros</w:t>
      </w:r>
      <w:r w:rsidR="00642E4A" w:rsidRPr="00F96AFD">
        <w:rPr>
          <w:rFonts w:ascii="Arial" w:hAnsi="Arial" w:cs="Arial"/>
          <w:sz w:val="24"/>
        </w:rPr>
        <w:t>towy do końca I kwartału 2018 roku</w:t>
      </w:r>
      <w:r w:rsidRPr="00F96AFD">
        <w:rPr>
          <w:rFonts w:ascii="Arial" w:hAnsi="Arial" w:cs="Arial"/>
          <w:sz w:val="24"/>
        </w:rPr>
        <w:t xml:space="preserve"> oraz spadkowy</w:t>
      </w:r>
      <w:r w:rsidR="00642E4A" w:rsidRPr="00F96AFD">
        <w:rPr>
          <w:rFonts w:ascii="Arial" w:hAnsi="Arial" w:cs="Arial"/>
          <w:sz w:val="24"/>
        </w:rPr>
        <w:t xml:space="preserve"> od początku II kwartału 2018 roku.</w:t>
      </w:r>
      <w:r w:rsidRPr="00F96AFD">
        <w:rPr>
          <w:rFonts w:ascii="Arial" w:hAnsi="Arial" w:cs="Arial"/>
          <w:sz w:val="24"/>
        </w:rPr>
        <w:t xml:space="preserve"> </w:t>
      </w:r>
      <w:r w:rsidRPr="00F96AFD">
        <w:rPr>
          <w:rFonts w:ascii="Arial" w:hAnsi="Arial" w:cs="Arial"/>
          <w:sz w:val="24"/>
        </w:rPr>
        <w:lastRenderedPageBreak/>
        <w:t>Pierwszy z podokresów był efektem obowiązujących wówczas niskich stóp procentowych, którym towarzyszyła niska inflacja, a co za tym idzie – wysoka dynamika płac realnych. Po wprowadzeniu programów wspierających zakup nieruchomości w latach 2016 – 2018 nastąpił widoczny wzrost aktywności inwestycyjnej na tym rynku, jednak okres wzrostu produkcji budowlanej zakończył się wraz z wygaśnięciem programu „Mieszkanie dla Młodych”, którego kolejny program „Mieszkanie Plus” nie zdołał zastąpić.</w:t>
      </w:r>
    </w:p>
    <w:p w14:paraId="1D24ED18" w14:textId="48B00A3C" w:rsidR="0080640F" w:rsidRPr="00F96AFD" w:rsidRDefault="001F48F7" w:rsidP="00DD2DE5">
      <w:pPr>
        <w:spacing w:before="240" w:line="360" w:lineRule="auto"/>
        <w:rPr>
          <w:rFonts w:ascii="Arial" w:hAnsi="Arial" w:cs="Arial"/>
          <w:sz w:val="24"/>
        </w:rPr>
      </w:pPr>
      <w:r w:rsidRPr="00F96AFD">
        <w:rPr>
          <w:rFonts w:ascii="Arial" w:hAnsi="Arial" w:cs="Arial"/>
          <w:sz w:val="24"/>
        </w:rPr>
        <w:t>Sprzedaż detaliczna, reprezentująca popyt sektora prywatnego, była ponownie tą składową indeksu bieżącego koniunktury, która wykazywała najwyższą stabilność w latach 2014-2019. Przez cały omawiany okres dynamika sprzedaży detalicznej była dodatnia i</w:t>
      </w:r>
      <w:r w:rsidR="001C2D89" w:rsidRPr="00F96AFD">
        <w:rPr>
          <w:rFonts w:ascii="Arial" w:hAnsi="Arial" w:cs="Arial"/>
          <w:sz w:val="24"/>
        </w:rPr>
        <w:t> </w:t>
      </w:r>
      <w:r w:rsidRPr="00F96AFD">
        <w:rPr>
          <w:rFonts w:ascii="Arial" w:hAnsi="Arial" w:cs="Arial"/>
          <w:sz w:val="24"/>
        </w:rPr>
        <w:t>wykazywała rosnące tempo wzrostu. Okresem o najniższej, jednak dodatniej dynamice wartości sprzedaży detalicznej był I kwartał 2015</w:t>
      </w:r>
      <w:r w:rsidR="00642E4A" w:rsidRPr="00F96AFD">
        <w:rPr>
          <w:rFonts w:ascii="Arial" w:hAnsi="Arial" w:cs="Arial"/>
          <w:sz w:val="24"/>
        </w:rPr>
        <w:t xml:space="preserve"> roku</w:t>
      </w:r>
      <w:r w:rsidRPr="00F96AFD">
        <w:rPr>
          <w:rFonts w:ascii="Arial" w:hAnsi="Arial" w:cs="Arial"/>
          <w:sz w:val="24"/>
        </w:rPr>
        <w:t>. Mogło to być spowodowane przejściowo niższą dynamiką płac realnych w województwie. Dla dynamiki konsumpcji widoczny jest również moment wprowadzenia programu 500+ (kwiecień 2016</w:t>
      </w:r>
      <w:r w:rsidR="00642E4A" w:rsidRPr="00F96AFD">
        <w:rPr>
          <w:rFonts w:ascii="Arial" w:hAnsi="Arial" w:cs="Arial"/>
          <w:sz w:val="24"/>
        </w:rPr>
        <w:t xml:space="preserve"> rok</w:t>
      </w:r>
      <w:r w:rsidRPr="00F96AFD">
        <w:rPr>
          <w:rFonts w:ascii="Arial" w:hAnsi="Arial" w:cs="Arial"/>
          <w:sz w:val="24"/>
        </w:rPr>
        <w:t>), który chwilowo wpłynął pozytywnie na popyt konsumpcyjny w Wielkopolsce. Ogólnie rzecz biorąc, podobnie jak w</w:t>
      </w:r>
      <w:r w:rsidR="001C2D89" w:rsidRPr="00F96AFD">
        <w:rPr>
          <w:rFonts w:ascii="Arial" w:hAnsi="Arial" w:cs="Arial"/>
          <w:sz w:val="24"/>
        </w:rPr>
        <w:t> </w:t>
      </w:r>
      <w:r w:rsidRPr="00F96AFD">
        <w:rPr>
          <w:rFonts w:ascii="Arial" w:hAnsi="Arial" w:cs="Arial"/>
          <w:sz w:val="24"/>
        </w:rPr>
        <w:t>pierwszym analizowanym okresie, również w latach 2014-2019 sprzedaż detaliczna była tą składową syntetycznego indeksu koniunktury, która z jednej strony ciągnęła regionalną koniunkturę wzwyż, zaś z drugiej – stabilizowała jej przebieg w czasie.</w:t>
      </w:r>
    </w:p>
    <w:p w14:paraId="5B6A0CA2" w14:textId="58D5245D" w:rsidR="003713E8" w:rsidRPr="00F96AFD" w:rsidRDefault="001F48F7" w:rsidP="00DD2DE5">
      <w:pPr>
        <w:spacing w:before="240" w:line="360" w:lineRule="auto"/>
        <w:rPr>
          <w:rFonts w:ascii="Arial" w:hAnsi="Arial" w:cs="Arial"/>
          <w:b/>
          <w:bCs/>
          <w:sz w:val="24"/>
          <w:szCs w:val="24"/>
        </w:rPr>
      </w:pPr>
      <w:r w:rsidRPr="00F96AFD">
        <w:rPr>
          <w:rFonts w:ascii="Arial" w:hAnsi="Arial" w:cs="Arial"/>
          <w:sz w:val="24"/>
        </w:rPr>
        <w:t>Ostatnią składową, wchodzącą w skład wskaźnika bieżącego koniunktury jest dynamika przeciętnej płacy. Przeciętna dynamika nominalnego wynagrodzenia za omawiany okres wyniosła 5,1%, co w sytuacji niskiej inflacji daje wysoką wartość wzrostu wynagrodzeń w ujęciu realnym. Z pewnością przełożyło się to na inne wielkości, jak handel, budownictwo, czy też usługi. Wyniki wysokiej dynamiki ww. zmiennych składowych są widoczne we wzroście wartości wskaźnika bieżącego koniunktury dla Wielkopols</w:t>
      </w:r>
      <w:r w:rsidR="00642E4A" w:rsidRPr="00F96AFD">
        <w:rPr>
          <w:rFonts w:ascii="Arial" w:hAnsi="Arial" w:cs="Arial"/>
          <w:sz w:val="24"/>
        </w:rPr>
        <w:t>ki w okresie od początku 2017 roku</w:t>
      </w:r>
      <w:r w:rsidRPr="00F96AFD">
        <w:rPr>
          <w:rFonts w:ascii="Arial" w:hAnsi="Arial" w:cs="Arial"/>
          <w:sz w:val="24"/>
        </w:rPr>
        <w:t xml:space="preserve"> do końca II kwartału </w:t>
      </w:r>
      <w:r w:rsidR="00642E4A" w:rsidRPr="00F96AFD">
        <w:rPr>
          <w:rFonts w:ascii="Arial" w:hAnsi="Arial" w:cs="Arial"/>
          <w:sz w:val="24"/>
        </w:rPr>
        <w:t>2018 roku.</w:t>
      </w:r>
      <w:r w:rsidRPr="00F96AFD">
        <w:rPr>
          <w:rFonts w:ascii="Arial" w:hAnsi="Arial" w:cs="Arial"/>
          <w:sz w:val="24"/>
        </w:rPr>
        <w:t xml:space="preserve"> Szczegółowy przebieg zmienności składowych wskaźnika bieżącego indeksu koniunktury zamieszczono na </w:t>
      </w:r>
      <w:r w:rsidR="003713E8" w:rsidRPr="00F96AFD">
        <w:rPr>
          <w:rFonts w:ascii="Arial" w:hAnsi="Arial" w:cs="Arial"/>
          <w:sz w:val="24"/>
        </w:rPr>
        <w:t xml:space="preserve">zbiorczym </w:t>
      </w:r>
      <w:r w:rsidRPr="00F96AFD">
        <w:rPr>
          <w:rFonts w:ascii="Arial" w:hAnsi="Arial" w:cs="Arial"/>
          <w:sz w:val="24"/>
        </w:rPr>
        <w:t xml:space="preserve">wykresie </w:t>
      </w:r>
      <w:r w:rsidR="003713E8" w:rsidRPr="00F96AFD">
        <w:rPr>
          <w:rFonts w:ascii="Arial" w:hAnsi="Arial" w:cs="Arial"/>
          <w:sz w:val="24"/>
        </w:rPr>
        <w:t>2.</w:t>
      </w:r>
      <w:r w:rsidR="008907D4" w:rsidRPr="00F96AFD">
        <w:rPr>
          <w:rFonts w:ascii="Arial" w:hAnsi="Arial" w:cs="Arial"/>
          <w:sz w:val="24"/>
        </w:rPr>
        <w:t>9</w:t>
      </w:r>
      <w:r w:rsidR="003713E8" w:rsidRPr="00F96AFD">
        <w:rPr>
          <w:rFonts w:ascii="Arial" w:hAnsi="Arial" w:cs="Arial"/>
          <w:sz w:val="24"/>
        </w:rPr>
        <w:t>.</w:t>
      </w:r>
    </w:p>
    <w:p w14:paraId="319B62DB" w14:textId="77777777" w:rsidR="00244985" w:rsidRDefault="00244985">
      <w:pPr>
        <w:rPr>
          <w:rFonts w:ascii="Arial" w:hAnsi="Arial" w:cs="Arial"/>
          <w:b/>
          <w:sz w:val="24"/>
        </w:rPr>
      </w:pPr>
      <w:bookmarkStart w:id="76" w:name="_Toc204343327"/>
      <w:r>
        <w:rPr>
          <w:rFonts w:ascii="Arial" w:hAnsi="Arial" w:cs="Arial"/>
          <w:b/>
          <w:sz w:val="24"/>
        </w:rPr>
        <w:br w:type="page"/>
      </w:r>
    </w:p>
    <w:p w14:paraId="3A8AC358" w14:textId="3DBDB37C" w:rsidR="001F48F7" w:rsidRPr="00F96AFD" w:rsidRDefault="00F133F5" w:rsidP="00DD2DE5">
      <w:pPr>
        <w:spacing w:after="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9</w:t>
      </w:r>
      <w:r w:rsidR="00FF3664" w:rsidRPr="00F96AFD">
        <w:rPr>
          <w:rFonts w:ascii="Arial" w:hAnsi="Arial" w:cs="Arial"/>
          <w:b/>
          <w:sz w:val="24"/>
        </w:rPr>
        <w:fldChar w:fldCharType="end"/>
      </w:r>
      <w:r w:rsidRPr="00F96AFD">
        <w:rPr>
          <w:rFonts w:ascii="Arial" w:hAnsi="Arial" w:cs="Arial"/>
          <w:b/>
          <w:sz w:val="24"/>
        </w:rPr>
        <w:t xml:space="preserve">. </w:t>
      </w:r>
      <w:r w:rsidR="001F48F7" w:rsidRPr="00F96AFD">
        <w:rPr>
          <w:rFonts w:ascii="Arial" w:hAnsi="Arial" w:cs="Arial"/>
          <w:b/>
          <w:sz w:val="24"/>
        </w:rPr>
        <w:t>Wykres zbiorczy zmiennych składowych wskaźnika bieżącego syntetycznego indeksu koniunktury dla Wielkopolski w latach 2014-2019</w:t>
      </w:r>
      <w:bookmarkEnd w:id="76"/>
    </w:p>
    <w:p w14:paraId="07F93F16" w14:textId="3E59647D" w:rsidR="00CA5308" w:rsidRPr="00F96AFD" w:rsidRDefault="00CA5308" w:rsidP="00DD2DE5">
      <w:pPr>
        <w:spacing w:after="0" w:line="360" w:lineRule="auto"/>
        <w:rPr>
          <w:rFonts w:ascii="Arial" w:hAnsi="Arial" w:cs="Arial"/>
          <w:b/>
          <w:sz w:val="24"/>
        </w:rPr>
      </w:pPr>
      <w:r w:rsidRPr="00F96AFD">
        <w:rPr>
          <w:rFonts w:ascii="Arial" w:hAnsi="Arial" w:cs="Arial"/>
          <w:noProof/>
          <w:sz w:val="24"/>
          <w:szCs w:val="24"/>
          <w:lang w:eastAsia="pl-PL"/>
        </w:rPr>
        <w:drawing>
          <wp:inline distT="0" distB="0" distL="0" distR="0" wp14:anchorId="2CF2C32D" wp14:editId="7039AB39">
            <wp:extent cx="4320000" cy="2446867"/>
            <wp:effectExtent l="0" t="0" r="4445" b="0"/>
            <wp:docPr id="1575723804" name="Wykres 1" descr="Stopa bezrobocia wykres liniowy. Niewielkie wahania wokół linii trendu, trend malejący od 8% w styczniu 2014 do 2% w grudniu 2019. ">
              <a:extLst xmlns:a="http://schemas.openxmlformats.org/drawingml/2006/main">
                <a:ext uri="{FF2B5EF4-FFF2-40B4-BE49-F238E27FC236}">
                  <a16:creationId xmlns:a16="http://schemas.microsoft.com/office/drawing/2014/main" id="{B98D771A-852F-C06B-4296-A6CE67E0FC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0670E56F" w14:textId="198F63D9" w:rsidR="00CA5308" w:rsidRPr="00F96AFD" w:rsidRDefault="00CA5308" w:rsidP="00DD2DE5">
      <w:pPr>
        <w:spacing w:after="0" w:line="360" w:lineRule="auto"/>
        <w:rPr>
          <w:rFonts w:ascii="Arial" w:hAnsi="Arial" w:cs="Arial"/>
          <w:b/>
          <w:sz w:val="24"/>
        </w:rPr>
      </w:pPr>
      <w:r w:rsidRPr="00F96AFD">
        <w:rPr>
          <w:rFonts w:ascii="Arial" w:hAnsi="Arial" w:cs="Arial"/>
          <w:noProof/>
          <w:sz w:val="24"/>
          <w:szCs w:val="24"/>
          <w:lang w:eastAsia="pl-PL"/>
        </w:rPr>
        <w:drawing>
          <wp:inline distT="0" distB="0" distL="0" distR="0" wp14:anchorId="626FDD95" wp14:editId="756925A0">
            <wp:extent cx="4320000" cy="2484120"/>
            <wp:effectExtent l="0" t="0" r="4445" b="0"/>
            <wp:docPr id="189425357" name="Wykres 1" descr="Wykres liniowy, Produkcja budowlano-montażowa (rok poprzedni = 100). Lina trendu rosnąca od 90 do 130. Najniższy poziom IX 2016 = 60, najwyższy I 2018 = 190. ">
              <a:extLst xmlns:a="http://schemas.openxmlformats.org/drawingml/2006/main">
                <a:ext uri="{FF2B5EF4-FFF2-40B4-BE49-F238E27FC236}">
                  <a16:creationId xmlns:a16="http://schemas.microsoft.com/office/drawing/2014/main" id="{1C1D5BA8-833B-1DE8-E2CC-4101475307D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2CF62857" w14:textId="54FF76C8" w:rsidR="00CA5308" w:rsidRPr="00F96AFD" w:rsidRDefault="00CA5308" w:rsidP="00DD2DE5">
      <w:pPr>
        <w:spacing w:after="0" w:line="360" w:lineRule="auto"/>
        <w:rPr>
          <w:rFonts w:ascii="Arial" w:hAnsi="Arial" w:cs="Arial"/>
          <w:b/>
          <w:sz w:val="24"/>
        </w:rPr>
      </w:pPr>
      <w:r w:rsidRPr="00F96AFD">
        <w:rPr>
          <w:rFonts w:ascii="Arial" w:hAnsi="Arial" w:cs="Arial"/>
          <w:noProof/>
          <w:sz w:val="24"/>
          <w:szCs w:val="24"/>
          <w:lang w:eastAsia="pl-PL"/>
        </w:rPr>
        <w:drawing>
          <wp:inline distT="0" distB="0" distL="0" distR="0" wp14:anchorId="6514AA06" wp14:editId="6EBA8042">
            <wp:extent cx="4320000" cy="2446020"/>
            <wp:effectExtent l="0" t="0" r="4445" b="0"/>
            <wp:docPr id="637344850" name="Wykres 1" descr="Wykres liniowy przeciętna płaca (rok poprzedni = 100). Trend rosnący od 102 do 108. Silne wahania wokół linii trendu. ">
              <a:extLst xmlns:a="http://schemas.openxmlformats.org/drawingml/2006/main">
                <a:ext uri="{FF2B5EF4-FFF2-40B4-BE49-F238E27FC236}">
                  <a16:creationId xmlns:a16="http://schemas.microsoft.com/office/drawing/2014/main" id="{0A4AF4C7-DCF4-1542-FE9B-B2EC5247EA7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677CBCEE" w14:textId="2D30EAE6" w:rsidR="00CA5308" w:rsidRPr="00F96AFD" w:rsidRDefault="00CA5308" w:rsidP="00DD2DE5">
      <w:pPr>
        <w:spacing w:after="0" w:line="360" w:lineRule="auto"/>
        <w:rPr>
          <w:rFonts w:ascii="Arial" w:hAnsi="Arial" w:cs="Arial"/>
          <w:b/>
          <w:sz w:val="24"/>
        </w:rPr>
      </w:pPr>
      <w:r w:rsidRPr="00F96AFD">
        <w:rPr>
          <w:rFonts w:ascii="Arial" w:hAnsi="Arial" w:cs="Arial"/>
          <w:noProof/>
          <w:sz w:val="24"/>
          <w:szCs w:val="24"/>
          <w:lang w:eastAsia="pl-PL"/>
        </w:rPr>
        <w:lastRenderedPageBreak/>
        <w:drawing>
          <wp:inline distT="0" distB="0" distL="0" distR="0" wp14:anchorId="48B053FE" wp14:editId="488066CC">
            <wp:extent cx="4320000" cy="2392680"/>
            <wp:effectExtent l="0" t="0" r="4445" b="7620"/>
            <wp:docPr id="1725039884" name="Wykres 1" descr="Wykres liniowy, produkacja przemysłowa (rok poprzedni = 100). Silne wahania wokół linii trendu. Lina trednu nieznacznie malejąca od 107 do 104. ">
              <a:extLst xmlns:a="http://schemas.openxmlformats.org/drawingml/2006/main">
                <a:ext uri="{FF2B5EF4-FFF2-40B4-BE49-F238E27FC236}">
                  <a16:creationId xmlns:a16="http://schemas.microsoft.com/office/drawing/2014/main" id="{510707D1-7180-001D-8837-D8B743AC144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185F3166" w14:textId="77777777" w:rsidR="001F48F7" w:rsidRPr="00F96AFD" w:rsidRDefault="001F48F7" w:rsidP="00DD2DE5">
      <w:pPr>
        <w:spacing w:before="240" w:after="240" w:line="360" w:lineRule="auto"/>
        <w:rPr>
          <w:rFonts w:ascii="Arial" w:hAnsi="Arial" w:cs="Arial"/>
          <w:sz w:val="24"/>
          <w:szCs w:val="24"/>
        </w:rPr>
      </w:pPr>
      <w:r w:rsidRPr="00F96AFD">
        <w:rPr>
          <w:rFonts w:ascii="Arial" w:hAnsi="Arial" w:cs="Arial"/>
          <w:sz w:val="24"/>
          <w:szCs w:val="24"/>
        </w:rPr>
        <w:t>Źródło: badania własne na podstawie danych GUS</w:t>
      </w:r>
    </w:p>
    <w:p w14:paraId="3E21262C" w14:textId="074AF64B" w:rsidR="001F48F7" w:rsidRPr="00F96AFD" w:rsidRDefault="001F48F7" w:rsidP="00DD2DE5">
      <w:pPr>
        <w:spacing w:before="240" w:after="240" w:line="360" w:lineRule="auto"/>
        <w:rPr>
          <w:rFonts w:ascii="Arial" w:hAnsi="Arial" w:cs="Arial"/>
          <w:sz w:val="24"/>
        </w:rPr>
      </w:pPr>
      <w:r w:rsidRPr="00F96AFD">
        <w:rPr>
          <w:rFonts w:ascii="Arial" w:hAnsi="Arial" w:cs="Arial"/>
          <w:sz w:val="24"/>
        </w:rPr>
        <w:t>Przechodząc do analizy wskaźnika wyprzedzającego syntetycznego indeksu koniunktury dla Wielkopolski można sformułować ogólny wniosek, że wykazywał o</w:t>
      </w:r>
      <w:r w:rsidR="00642E4A" w:rsidRPr="00F96AFD">
        <w:rPr>
          <w:rFonts w:ascii="Arial" w:hAnsi="Arial" w:cs="Arial"/>
          <w:sz w:val="24"/>
        </w:rPr>
        <w:t>n dodatni trend do końca 2016 roku</w:t>
      </w:r>
      <w:r w:rsidRPr="00F96AFD">
        <w:rPr>
          <w:rFonts w:ascii="Arial" w:hAnsi="Arial" w:cs="Arial"/>
          <w:sz w:val="24"/>
        </w:rPr>
        <w:t>, po czym nastąpiło nieznaczne przesilenie i wartości ww. wskaźnika zaczęły ulegać systematycznemu obniżeniu. Wynika to z przebiegu zmienności składowych w</w:t>
      </w:r>
      <w:r w:rsidR="003713E8" w:rsidRPr="00F96AFD">
        <w:rPr>
          <w:rFonts w:ascii="Arial" w:hAnsi="Arial" w:cs="Arial"/>
          <w:sz w:val="24"/>
        </w:rPr>
        <w:t> </w:t>
      </w:r>
      <w:r w:rsidRPr="00F96AFD">
        <w:rPr>
          <w:rFonts w:ascii="Arial" w:hAnsi="Arial" w:cs="Arial"/>
          <w:sz w:val="24"/>
        </w:rPr>
        <w:t>badanym okresie. Trzy z czterech zmiennych składowych wykazywało trend spadkowy.</w:t>
      </w:r>
    </w:p>
    <w:p w14:paraId="18C24393" w14:textId="145A5EE1" w:rsidR="001F48F7" w:rsidRPr="00F96AFD" w:rsidRDefault="001F48F7" w:rsidP="00DD2DE5">
      <w:pPr>
        <w:spacing w:before="240" w:after="240" w:line="360" w:lineRule="auto"/>
        <w:rPr>
          <w:rFonts w:ascii="Arial" w:hAnsi="Arial" w:cs="Arial"/>
          <w:sz w:val="24"/>
        </w:rPr>
      </w:pPr>
      <w:r w:rsidRPr="00F96AFD">
        <w:rPr>
          <w:rFonts w:ascii="Arial" w:hAnsi="Arial" w:cs="Arial"/>
          <w:sz w:val="24"/>
        </w:rPr>
        <w:t>Indeks koniunktury IFO dla gospodarki Ni</w:t>
      </w:r>
      <w:r w:rsidR="00642E4A" w:rsidRPr="00F96AFD">
        <w:rPr>
          <w:rFonts w:ascii="Arial" w:hAnsi="Arial" w:cs="Arial"/>
          <w:sz w:val="24"/>
        </w:rPr>
        <w:t>emiec wykazywał do końca 2017 roku</w:t>
      </w:r>
      <w:r w:rsidRPr="00F96AFD">
        <w:rPr>
          <w:rFonts w:ascii="Arial" w:hAnsi="Arial" w:cs="Arial"/>
          <w:sz w:val="24"/>
        </w:rPr>
        <w:t xml:space="preserve"> tendencję wzrostową, po czym ule</w:t>
      </w:r>
      <w:r w:rsidR="00642E4A" w:rsidRPr="00F96AFD">
        <w:rPr>
          <w:rFonts w:ascii="Arial" w:hAnsi="Arial" w:cs="Arial"/>
          <w:sz w:val="24"/>
        </w:rPr>
        <w:t>gł obniżeniu na początku 2018 roku.</w:t>
      </w:r>
      <w:r w:rsidRPr="00F96AFD">
        <w:rPr>
          <w:rFonts w:ascii="Arial" w:hAnsi="Arial" w:cs="Arial"/>
          <w:sz w:val="24"/>
        </w:rPr>
        <w:t xml:space="preserve"> Wskazywało to na obniżenie nastrojów wśród przedsiębiorstw niemieckich odnośnie perspektyw dalszej działalności.</w:t>
      </w:r>
    </w:p>
    <w:p w14:paraId="6FA70CDB" w14:textId="3E6BC579" w:rsidR="001F48F7" w:rsidRPr="00F96AFD" w:rsidRDefault="001F48F7" w:rsidP="00DD2DE5">
      <w:pPr>
        <w:spacing w:before="240" w:after="240" w:line="360" w:lineRule="auto"/>
        <w:rPr>
          <w:rFonts w:ascii="Arial" w:hAnsi="Arial" w:cs="Arial"/>
          <w:sz w:val="24"/>
        </w:rPr>
      </w:pPr>
      <w:r w:rsidRPr="00F96AFD">
        <w:rPr>
          <w:rFonts w:ascii="Arial" w:hAnsi="Arial" w:cs="Arial"/>
          <w:sz w:val="24"/>
        </w:rPr>
        <w:t>Pogorszeniu w całym omawianym okresie uległa również liczba ofert pracy w</w:t>
      </w:r>
      <w:r w:rsidR="00E52C9E" w:rsidRPr="00F96AFD">
        <w:rPr>
          <w:rFonts w:ascii="Arial" w:hAnsi="Arial" w:cs="Arial"/>
          <w:sz w:val="24"/>
          <w:szCs w:val="24"/>
        </w:rPr>
        <w:t xml:space="preserve"> </w:t>
      </w:r>
      <w:r w:rsidRPr="00F96AFD">
        <w:rPr>
          <w:rFonts w:ascii="Arial" w:hAnsi="Arial" w:cs="Arial"/>
          <w:sz w:val="24"/>
        </w:rPr>
        <w:t>województwie wielkopolskim. Po wysokiej, dod</w:t>
      </w:r>
      <w:r w:rsidR="00A404B7" w:rsidRPr="00F96AFD">
        <w:rPr>
          <w:rFonts w:ascii="Arial" w:hAnsi="Arial" w:cs="Arial"/>
          <w:sz w:val="24"/>
        </w:rPr>
        <w:t>atniej dynamice do końca 2013 roku</w:t>
      </w:r>
      <w:r w:rsidRPr="00F96AFD">
        <w:rPr>
          <w:rFonts w:ascii="Arial" w:hAnsi="Arial" w:cs="Arial"/>
          <w:sz w:val="24"/>
        </w:rPr>
        <w:t>, nastąpił spadek aktywności przedsiębiorstw. Wynikało to również z mniejszej skłonności do inwestycji, które są niezbędne do tworzenia nowych miejsce pracy.</w:t>
      </w:r>
    </w:p>
    <w:p w14:paraId="76A51F12" w14:textId="3B6C43F8" w:rsidR="001F48F7" w:rsidRPr="00F96AFD" w:rsidRDefault="001F48F7" w:rsidP="00DD2DE5">
      <w:pPr>
        <w:spacing w:before="240" w:after="240" w:line="360" w:lineRule="auto"/>
        <w:rPr>
          <w:rFonts w:ascii="Arial" w:hAnsi="Arial" w:cs="Arial"/>
          <w:sz w:val="24"/>
        </w:rPr>
      </w:pPr>
      <w:r w:rsidRPr="00F96AFD">
        <w:rPr>
          <w:rFonts w:ascii="Arial" w:hAnsi="Arial" w:cs="Arial"/>
          <w:sz w:val="24"/>
        </w:rPr>
        <w:t>W odniesieniu do liczby udzielonych pozwoleń budowlanych można stwierdzić, że zmienna ta wykazywała nieznaczny trend spadkowy w okresie 2014-2019. Utrzymująca się dodatnia realna dynamika wynagrodzeń oraz niski poziom stóp procentowych sprzyjał decyzjom w budownictwie. W ostatnim okresie (2017-18) czynnikiem hamującym liczbę zgłoszeń budowlanych mogły być wzrosty cen materiałów budowlanych.</w:t>
      </w:r>
    </w:p>
    <w:p w14:paraId="37A5FCEF" w14:textId="6B5BCFD2" w:rsidR="001F48F7" w:rsidRPr="00F96AFD" w:rsidRDefault="6AB5D7FE" w:rsidP="00DD2DE5">
      <w:pPr>
        <w:spacing w:before="240" w:after="240" w:line="360" w:lineRule="auto"/>
        <w:rPr>
          <w:rFonts w:ascii="Arial" w:hAnsi="Arial" w:cs="Arial"/>
          <w:sz w:val="24"/>
        </w:rPr>
      </w:pPr>
      <w:r w:rsidRPr="00F96AFD">
        <w:rPr>
          <w:rFonts w:ascii="Arial" w:hAnsi="Arial" w:cs="Arial"/>
          <w:sz w:val="24"/>
        </w:rPr>
        <w:lastRenderedPageBreak/>
        <w:t>Jedyną zmienną składową wskaźnik</w:t>
      </w:r>
      <w:r w:rsidR="7B78FCCE" w:rsidRPr="00F96AFD">
        <w:rPr>
          <w:rFonts w:ascii="Arial" w:hAnsi="Arial" w:cs="Arial"/>
          <w:sz w:val="24"/>
        </w:rPr>
        <w:t>a</w:t>
      </w:r>
      <w:r w:rsidRPr="00F96AFD">
        <w:rPr>
          <w:rFonts w:ascii="Arial" w:hAnsi="Arial" w:cs="Arial"/>
          <w:sz w:val="24"/>
        </w:rPr>
        <w:t xml:space="preserve"> wyprzedzającego, która w badanym okresie wykazywała pozytywny trend był indeks koniunktury sektora bankowego </w:t>
      </w:r>
      <w:proofErr w:type="spellStart"/>
      <w:r w:rsidRPr="00F96AFD">
        <w:rPr>
          <w:rFonts w:ascii="Arial" w:hAnsi="Arial" w:cs="Arial"/>
          <w:sz w:val="24"/>
        </w:rPr>
        <w:t>Pengab</w:t>
      </w:r>
      <w:proofErr w:type="spellEnd"/>
      <w:r w:rsidRPr="00F96AFD">
        <w:rPr>
          <w:rFonts w:ascii="Arial" w:hAnsi="Arial" w:cs="Arial"/>
          <w:sz w:val="24"/>
        </w:rPr>
        <w:t>. Z jednej strony sytuacja sektora bankowego od czasu kryzysu greckiego ulegała systematycznej poprawie, z drugiej zaś – wskutek wzrostu cen materiałów budowlanych, nie przełożył</w:t>
      </w:r>
      <w:r w:rsidR="75FDF2AA" w:rsidRPr="00F96AFD">
        <w:rPr>
          <w:rFonts w:ascii="Arial" w:hAnsi="Arial" w:cs="Arial"/>
          <w:sz w:val="24"/>
        </w:rPr>
        <w:t>o</w:t>
      </w:r>
      <w:r w:rsidRPr="00F96AFD">
        <w:rPr>
          <w:rFonts w:ascii="Arial" w:hAnsi="Arial" w:cs="Arial"/>
          <w:sz w:val="24"/>
        </w:rPr>
        <w:t xml:space="preserve"> się to na liczbę rozpoczętych inwestycji w budownictwie. Jak wynikało wcześniej z analizy dynamiki produkcji budowlano-montażowej, od 2018 r</w:t>
      </w:r>
      <w:r w:rsidR="00A404B7" w:rsidRPr="00F96AFD">
        <w:rPr>
          <w:rFonts w:ascii="Arial" w:hAnsi="Arial" w:cs="Arial"/>
          <w:sz w:val="24"/>
        </w:rPr>
        <w:t xml:space="preserve">oku </w:t>
      </w:r>
      <w:r w:rsidRPr="00F96AFD">
        <w:rPr>
          <w:rFonts w:ascii="Arial" w:hAnsi="Arial" w:cs="Arial"/>
          <w:sz w:val="24"/>
        </w:rPr>
        <w:t>zaczęła ona słabnąć pod wpływem ww. czynników.</w:t>
      </w:r>
    </w:p>
    <w:p w14:paraId="3B143442" w14:textId="0EE0B686" w:rsidR="001F48F7" w:rsidRPr="00F96AFD" w:rsidRDefault="00F133F5" w:rsidP="00DD2DE5">
      <w:pPr>
        <w:spacing w:after="0" w:line="360" w:lineRule="auto"/>
        <w:rPr>
          <w:rFonts w:ascii="Arial" w:hAnsi="Arial" w:cs="Arial"/>
          <w:b/>
          <w:sz w:val="24"/>
        </w:rPr>
      </w:pPr>
      <w:bookmarkStart w:id="77" w:name="_Hlk200744570"/>
      <w:bookmarkStart w:id="78" w:name="_Toc204343328"/>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10</w:t>
      </w:r>
      <w:r w:rsidR="00FF3664" w:rsidRPr="00F96AFD">
        <w:rPr>
          <w:rFonts w:ascii="Arial" w:hAnsi="Arial" w:cs="Arial"/>
          <w:b/>
          <w:sz w:val="24"/>
        </w:rPr>
        <w:fldChar w:fldCharType="end"/>
      </w:r>
      <w:r w:rsidRPr="00F96AFD">
        <w:rPr>
          <w:rFonts w:ascii="Arial" w:hAnsi="Arial" w:cs="Arial"/>
          <w:b/>
          <w:sz w:val="24"/>
        </w:rPr>
        <w:t xml:space="preserve">. </w:t>
      </w:r>
      <w:r w:rsidR="001F48F7" w:rsidRPr="00F96AFD">
        <w:rPr>
          <w:rFonts w:ascii="Arial" w:hAnsi="Arial" w:cs="Arial"/>
          <w:b/>
          <w:sz w:val="24"/>
        </w:rPr>
        <w:t>Wykres zbiorczy zmiennych składowych wskaźnika wyprzedzającego syntetycznego indeksu koniunktury dla Wielkopolski w latach 2014 – 2019</w:t>
      </w:r>
      <w:bookmarkEnd w:id="77"/>
      <w:bookmarkEnd w:id="78"/>
    </w:p>
    <w:p w14:paraId="7C00012B" w14:textId="55E0EEAD" w:rsidR="00422F58" w:rsidRPr="00F96AFD" w:rsidRDefault="00422F58" w:rsidP="00422F58">
      <w:r w:rsidRPr="00F96AFD">
        <w:rPr>
          <w:noProof/>
          <w:lang w:eastAsia="pl-PL"/>
        </w:rPr>
        <w:drawing>
          <wp:inline distT="0" distB="0" distL="0" distR="0" wp14:anchorId="6E09E45D" wp14:editId="57AA8835">
            <wp:extent cx="4320000" cy="2124075"/>
            <wp:effectExtent l="0" t="0" r="4445" b="0"/>
            <wp:docPr id="1343584689" name="Wykres 1" descr="Wykres liniowy Indeks koniunktury IFO dla gospodarki Niemiec. Wahania wokół linii trendu. Linia trendu malejąca od 110 do 100. ">
              <a:extLst xmlns:a="http://schemas.openxmlformats.org/drawingml/2006/main">
                <a:ext uri="{FF2B5EF4-FFF2-40B4-BE49-F238E27FC236}">
                  <a16:creationId xmlns:a16="http://schemas.microsoft.com/office/drawing/2014/main" id="{CEFEF223-11F7-52EE-6816-7D729386DB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31314082" w14:textId="7EA284A4" w:rsidR="00422F58" w:rsidRPr="00F96AFD" w:rsidRDefault="00422F58" w:rsidP="00422F58">
      <w:r w:rsidRPr="00F96AFD">
        <w:rPr>
          <w:rFonts w:ascii="Arial" w:hAnsi="Arial" w:cs="Arial"/>
          <w:noProof/>
          <w:sz w:val="24"/>
          <w:szCs w:val="24"/>
          <w:lang w:eastAsia="pl-PL"/>
        </w:rPr>
        <w:drawing>
          <wp:inline distT="0" distB="0" distL="0" distR="0" wp14:anchorId="17B6F70F" wp14:editId="6C76B768">
            <wp:extent cx="4320000" cy="2105025"/>
            <wp:effectExtent l="0" t="0" r="4445" b="0"/>
            <wp:docPr id="2065623158" name="Wykres 1" descr="Wykres liniewy Indeks koniunktury sektora bankowego PENGAB. Wahania wokoło linii trendu. Trend rosnący od 23,00 do 25,00. ">
              <a:extLst xmlns:a="http://schemas.openxmlformats.org/drawingml/2006/main">
                <a:ext uri="{FF2B5EF4-FFF2-40B4-BE49-F238E27FC236}">
                  <a16:creationId xmlns:a16="http://schemas.microsoft.com/office/drawing/2014/main" id="{BA239609-93E3-D2DE-F041-6090C35138B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3BC787B5" w14:textId="19E32079" w:rsidR="00422F58" w:rsidRPr="00F96AFD" w:rsidRDefault="00422F58" w:rsidP="00422F58">
      <w:r w:rsidRPr="00F96AFD">
        <w:rPr>
          <w:rFonts w:ascii="Arial" w:hAnsi="Arial" w:cs="Arial"/>
          <w:noProof/>
          <w:sz w:val="24"/>
          <w:szCs w:val="24"/>
          <w:lang w:eastAsia="pl-PL"/>
        </w:rPr>
        <w:lastRenderedPageBreak/>
        <w:drawing>
          <wp:inline distT="0" distB="0" distL="0" distR="0" wp14:anchorId="0E49A536" wp14:editId="6DAA526B">
            <wp:extent cx="4320000" cy="2257425"/>
            <wp:effectExtent l="0" t="0" r="4445" b="0"/>
            <wp:docPr id="1947441609" name="Wykres 1" descr="Wykres liniowy Liczba ofert pracy (rok poprzedni - 100). Silne wahania wokół linii trendu. Tredn malejący od 140 w styczniu 2014 do 80. ">
              <a:extLst xmlns:a="http://schemas.openxmlformats.org/drawingml/2006/main">
                <a:ext uri="{FF2B5EF4-FFF2-40B4-BE49-F238E27FC236}">
                  <a16:creationId xmlns:a16="http://schemas.microsoft.com/office/drawing/2014/main" id="{E88E2828-B30D-DCDE-20A8-E054808E03C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3961888A" w14:textId="6E852A71" w:rsidR="00422F58" w:rsidRPr="00F96AFD" w:rsidRDefault="00422F58" w:rsidP="00422F58">
      <w:r w:rsidRPr="00F96AFD">
        <w:rPr>
          <w:rFonts w:ascii="Arial" w:hAnsi="Arial" w:cs="Arial"/>
          <w:noProof/>
          <w:sz w:val="24"/>
          <w:szCs w:val="24"/>
          <w:lang w:eastAsia="pl-PL"/>
        </w:rPr>
        <w:drawing>
          <wp:inline distT="0" distB="0" distL="0" distR="0" wp14:anchorId="05BA2A97" wp14:editId="142DFA83">
            <wp:extent cx="4320000" cy="2257425"/>
            <wp:effectExtent l="0" t="0" r="4445" b="0"/>
            <wp:docPr id="593029323" name="Wykres 1" descr="Wykres liniowy Liczba pozwoleń budowlanych (rok poprzedni = 100). Linia trendu ma nachylenie ujemne, wahania wykresu w przedziale 50 - 220. ">
              <a:extLst xmlns:a="http://schemas.openxmlformats.org/drawingml/2006/main">
                <a:ext uri="{FF2B5EF4-FFF2-40B4-BE49-F238E27FC236}">
                  <a16:creationId xmlns:a16="http://schemas.microsoft.com/office/drawing/2014/main" id="{C6B573A2-F629-F7FB-9187-C4D71395F8F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4C182694" w14:textId="28883DA3" w:rsidR="001F48F7" w:rsidRPr="00F96AFD" w:rsidRDefault="001F48F7" w:rsidP="00B60BA8">
      <w:pPr>
        <w:spacing w:after="0" w:line="360" w:lineRule="auto"/>
        <w:rPr>
          <w:rFonts w:ascii="Arial" w:hAnsi="Arial" w:cs="Arial"/>
          <w:sz w:val="20"/>
        </w:rPr>
      </w:pPr>
      <w:r w:rsidRPr="00F96AFD">
        <w:rPr>
          <w:rFonts w:ascii="Arial" w:hAnsi="Arial" w:cs="Arial"/>
          <w:sz w:val="24"/>
          <w:szCs w:val="24"/>
        </w:rPr>
        <w:t>Źródło: badania własne na podstawie danych GUS</w:t>
      </w:r>
    </w:p>
    <w:p w14:paraId="2EE59D9E" w14:textId="77777777" w:rsidR="0062697C" w:rsidRPr="00F96AFD" w:rsidRDefault="0062697C" w:rsidP="00B60BA8">
      <w:pPr>
        <w:rPr>
          <w:rFonts w:ascii="Arial" w:hAnsi="Arial" w:cs="Arial"/>
          <w:b/>
          <w:bCs/>
          <w:sz w:val="24"/>
          <w:szCs w:val="24"/>
        </w:rPr>
      </w:pPr>
      <w:r w:rsidRPr="00F96AFD">
        <w:rPr>
          <w:rFonts w:ascii="Arial" w:hAnsi="Arial" w:cs="Arial"/>
          <w:b/>
          <w:bCs/>
          <w:sz w:val="24"/>
          <w:szCs w:val="24"/>
        </w:rPr>
        <w:br w:type="page"/>
      </w:r>
    </w:p>
    <w:p w14:paraId="558CE138" w14:textId="14AEC1F0" w:rsidR="001F48F7" w:rsidRPr="00F96AFD" w:rsidRDefault="001F48F7" w:rsidP="001602B4">
      <w:pPr>
        <w:pStyle w:val="Nagwek3"/>
      </w:pPr>
      <w:bookmarkStart w:id="79" w:name="_Toc201563484"/>
      <w:bookmarkStart w:id="80" w:name="_Toc204341454"/>
      <w:bookmarkStart w:id="81" w:name="_Toc204343534"/>
      <w:r w:rsidRPr="00F96AFD">
        <w:lastRenderedPageBreak/>
        <w:t>Ocena zmian koniunktury w latach 2020 – 2025 (III) na podstawie wskaźnika syntetycznego</w:t>
      </w:r>
      <w:bookmarkEnd w:id="79"/>
      <w:bookmarkEnd w:id="80"/>
      <w:bookmarkEnd w:id="81"/>
    </w:p>
    <w:p w14:paraId="42826444" w14:textId="649BADD6" w:rsidR="0062697C" w:rsidRPr="00F96AFD" w:rsidRDefault="00F133F5" w:rsidP="00DD2DE5">
      <w:pPr>
        <w:pStyle w:val="Akapitzlist"/>
        <w:spacing w:after="0" w:line="360" w:lineRule="auto"/>
        <w:ind w:left="142"/>
        <w:rPr>
          <w:rFonts w:ascii="Arial" w:hAnsi="Arial" w:cs="Arial"/>
          <w:b/>
          <w:sz w:val="24"/>
        </w:rPr>
      </w:pPr>
      <w:bookmarkStart w:id="82" w:name="_Toc204343329"/>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11</w:t>
      </w:r>
      <w:r w:rsidR="00FF3664" w:rsidRPr="00F96AFD">
        <w:rPr>
          <w:rFonts w:ascii="Arial" w:hAnsi="Arial" w:cs="Arial"/>
          <w:b/>
          <w:sz w:val="24"/>
        </w:rPr>
        <w:fldChar w:fldCharType="end"/>
      </w:r>
      <w:r w:rsidRPr="00F96AFD">
        <w:rPr>
          <w:rFonts w:ascii="Arial" w:hAnsi="Arial" w:cs="Arial"/>
          <w:b/>
          <w:sz w:val="24"/>
        </w:rPr>
        <w:t xml:space="preserve">. </w:t>
      </w:r>
      <w:r w:rsidR="00396CEB" w:rsidRPr="00F96AFD">
        <w:rPr>
          <w:rFonts w:ascii="Arial" w:hAnsi="Arial" w:cs="Arial"/>
          <w:b/>
          <w:sz w:val="24"/>
        </w:rPr>
        <w:t>Wartości syntetycznego wskaźnika koniunktury dla województwa wielkopolskiego w latach 2020 - 2025</w:t>
      </w:r>
      <w:bookmarkEnd w:id="82"/>
    </w:p>
    <w:p w14:paraId="18A8F8F0" w14:textId="0DB163D8" w:rsidR="001F48F7" w:rsidRPr="00F96AFD" w:rsidRDefault="001F48F7" w:rsidP="00DD2DE5">
      <w:pPr>
        <w:spacing w:before="240" w:after="240" w:line="360" w:lineRule="auto"/>
        <w:rPr>
          <w:rFonts w:ascii="Arial" w:hAnsi="Arial" w:cs="Arial"/>
          <w:b/>
          <w:sz w:val="24"/>
        </w:rPr>
      </w:pPr>
      <w:r w:rsidRPr="00F96AFD">
        <w:rPr>
          <w:rFonts w:ascii="Arial" w:hAnsi="Arial" w:cs="Arial"/>
          <w:noProof/>
          <w:sz w:val="24"/>
          <w:szCs w:val="24"/>
          <w:lang w:eastAsia="pl-PL"/>
        </w:rPr>
        <w:drawing>
          <wp:inline distT="0" distB="0" distL="0" distR="0" wp14:anchorId="14567E89" wp14:editId="238E8CBA">
            <wp:extent cx="5759450" cy="3800475"/>
            <wp:effectExtent l="0" t="0" r="12700" b="9525"/>
            <wp:docPr id="1050644780" name="Wykres 1" descr="Dwa wykresy liniowe przedstawiające wahania wokół trendu. Wskaźnik bieżący oscyluje w przedziale 65 - 80, trend rosnący od początku 2020 do marca 2021. Zbliżony do 80 od marca 2021 do listopada 2022. Potem nieznacznie maleje i utrzymuje się na poziomie nieco poniżej 80. Wskaźnik prognozy pokazuje dużo większe wahania wokół tendu, pomiędzy 2021 a 2022 duży spadek od 140 do 100. Z końcem 2022 roku wzrost. ">
              <a:extLst xmlns:a="http://schemas.openxmlformats.org/drawingml/2006/main">
                <a:ext uri="{FF2B5EF4-FFF2-40B4-BE49-F238E27FC236}">
                  <a16:creationId xmlns:a16="http://schemas.microsoft.com/office/drawing/2014/main" id="{048BFC23-360A-6763-6316-6EE9ED3E64C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r w:rsidR="00A404B7" w:rsidRPr="00F96AFD">
        <w:rPr>
          <w:rFonts w:ascii="Arial" w:hAnsi="Arial" w:cs="Arial"/>
          <w:sz w:val="24"/>
        </w:rPr>
        <w:t>Źródło: badania własne</w:t>
      </w:r>
    </w:p>
    <w:p w14:paraId="5AC40F0E" w14:textId="3D67416B" w:rsidR="001F48F7" w:rsidRPr="00F96AFD" w:rsidRDefault="001F48F7" w:rsidP="00DD2DE5">
      <w:pPr>
        <w:spacing w:before="240" w:after="240" w:line="360" w:lineRule="auto"/>
        <w:rPr>
          <w:rFonts w:ascii="Arial" w:hAnsi="Arial" w:cs="Arial"/>
          <w:sz w:val="24"/>
        </w:rPr>
      </w:pPr>
      <w:r w:rsidRPr="00F96AFD">
        <w:rPr>
          <w:rFonts w:ascii="Arial" w:hAnsi="Arial" w:cs="Arial"/>
          <w:sz w:val="24"/>
        </w:rPr>
        <w:t>W ostatnim analizowanym okresie zmiany koniunkturalne w województwie wielkopolskim przebiegały z najwyższą zmiennością. Wynikało to z oddziaływania trzech czynników o charakterze egzogenicznym, które miały wpływ na przebieg procesów ekonomicznych w latach 2020 – 2024. Pierwszym z nich był okres pandemii COVID</w:t>
      </w:r>
      <w:r w:rsidR="64704A68" w:rsidRPr="00F96AFD">
        <w:rPr>
          <w:rFonts w:ascii="Arial" w:hAnsi="Arial" w:cs="Arial"/>
          <w:sz w:val="24"/>
        </w:rPr>
        <w:t>-</w:t>
      </w:r>
      <w:r w:rsidRPr="00F96AFD">
        <w:rPr>
          <w:rFonts w:ascii="Arial" w:hAnsi="Arial" w:cs="Arial"/>
          <w:sz w:val="24"/>
        </w:rPr>
        <w:t>19 i</w:t>
      </w:r>
      <w:r w:rsidR="00F6244E" w:rsidRPr="00F96AFD">
        <w:rPr>
          <w:rFonts w:ascii="Arial" w:hAnsi="Arial" w:cs="Arial"/>
          <w:sz w:val="24"/>
        </w:rPr>
        <w:t> </w:t>
      </w:r>
      <w:r w:rsidRPr="00F96AFD">
        <w:rPr>
          <w:rFonts w:ascii="Arial" w:hAnsi="Arial" w:cs="Arial"/>
          <w:sz w:val="24"/>
        </w:rPr>
        <w:t>związane z tym konsekwencje dla powiązań procesów produkcyjnych w skali międzynarodowej. Drugim – wojna w Ukrainie i związane z tym skutki w postaci napływu uchodźców, zmian na rynku pracy i samego popytu sektora prywatnego w gospodarce naszego kraju. Trzecim czynnikiem</w:t>
      </w:r>
      <w:r w:rsidR="009907C4" w:rsidRPr="00F96AFD">
        <w:rPr>
          <w:rFonts w:ascii="Arial" w:hAnsi="Arial" w:cs="Arial"/>
          <w:sz w:val="24"/>
          <w:szCs w:val="24"/>
        </w:rPr>
        <w:t xml:space="preserve"> będącym</w:t>
      </w:r>
      <w:r w:rsidRPr="00F96AFD">
        <w:rPr>
          <w:rFonts w:ascii="Arial" w:hAnsi="Arial" w:cs="Arial"/>
          <w:sz w:val="24"/>
        </w:rPr>
        <w:t xml:space="preserve"> konsekwencją wojny</w:t>
      </w:r>
      <w:r w:rsidR="758D9FD3" w:rsidRPr="00F96AFD">
        <w:rPr>
          <w:rFonts w:ascii="Arial" w:hAnsi="Arial" w:cs="Arial"/>
          <w:sz w:val="24"/>
        </w:rPr>
        <w:t>,</w:t>
      </w:r>
      <w:r w:rsidRPr="00F96AFD">
        <w:rPr>
          <w:rFonts w:ascii="Arial" w:hAnsi="Arial" w:cs="Arial"/>
          <w:sz w:val="24"/>
        </w:rPr>
        <w:t xml:space="preserve"> był kryzys energetyczny, spowodowany zaburzeniami cen surowców energetycznych na rynkach światowych. Wszystkie wymienione czynniki znalazły swoje odzwierciedlenie zarówno w przebiegu pojedynczych zmiennych </w:t>
      </w:r>
      <w:r w:rsidRPr="00F96AFD">
        <w:rPr>
          <w:rFonts w:ascii="Arial" w:hAnsi="Arial" w:cs="Arial"/>
          <w:sz w:val="24"/>
        </w:rPr>
        <w:lastRenderedPageBreak/>
        <w:t>składowych wskaźników, jak również syntetycznych indeksów koniunktury – bieżącego i</w:t>
      </w:r>
      <w:r w:rsidR="00F6244E" w:rsidRPr="00F96AFD">
        <w:rPr>
          <w:rFonts w:ascii="Arial" w:hAnsi="Arial" w:cs="Arial"/>
          <w:sz w:val="24"/>
        </w:rPr>
        <w:t> </w:t>
      </w:r>
      <w:r w:rsidRPr="00F96AFD">
        <w:rPr>
          <w:rFonts w:ascii="Arial" w:hAnsi="Arial" w:cs="Arial"/>
          <w:sz w:val="24"/>
        </w:rPr>
        <w:t>prognostycznego.</w:t>
      </w:r>
    </w:p>
    <w:p w14:paraId="014D5DBB" w14:textId="4672E675" w:rsidR="00D97FFA" w:rsidRPr="00F96AFD" w:rsidRDefault="00D97FFA" w:rsidP="00DD2DE5">
      <w:pPr>
        <w:spacing w:before="240" w:after="240" w:line="360" w:lineRule="auto"/>
        <w:rPr>
          <w:rFonts w:ascii="Arial" w:hAnsi="Arial" w:cs="Arial"/>
          <w:sz w:val="24"/>
        </w:rPr>
      </w:pPr>
      <w:r w:rsidRPr="00F96AFD">
        <w:rPr>
          <w:rFonts w:ascii="Arial" w:hAnsi="Arial" w:cs="Arial"/>
          <w:sz w:val="24"/>
        </w:rPr>
        <w:t>Analizując przebieg zmienności indeksu bieżącego koniunktury w latach 2020 – 2025 (marzec) zidentyfikowano trzy dolne punkty zwrotne. Pierwszym z nich był kwiecień 2020 r</w:t>
      </w:r>
      <w:r w:rsidR="00A404B7" w:rsidRPr="00F96AFD">
        <w:rPr>
          <w:rFonts w:ascii="Arial" w:hAnsi="Arial" w:cs="Arial"/>
          <w:sz w:val="24"/>
        </w:rPr>
        <w:t>oku</w:t>
      </w:r>
      <w:r w:rsidRPr="00F96AFD">
        <w:rPr>
          <w:rFonts w:ascii="Arial" w:hAnsi="Arial" w:cs="Arial"/>
          <w:sz w:val="24"/>
        </w:rPr>
        <w:t>, a więc okres początku pandemii COVID</w:t>
      </w:r>
      <w:r w:rsidR="22F8435A" w:rsidRPr="00F96AFD">
        <w:rPr>
          <w:rFonts w:ascii="Arial" w:hAnsi="Arial" w:cs="Arial"/>
          <w:sz w:val="24"/>
        </w:rPr>
        <w:t>-</w:t>
      </w:r>
      <w:r w:rsidRPr="00F96AFD">
        <w:rPr>
          <w:rFonts w:ascii="Arial" w:hAnsi="Arial" w:cs="Arial"/>
          <w:sz w:val="24"/>
        </w:rPr>
        <w:t xml:space="preserve">19. Drugim dnem </w:t>
      </w:r>
      <w:r w:rsidR="00A404B7" w:rsidRPr="00F96AFD">
        <w:rPr>
          <w:rFonts w:ascii="Arial" w:hAnsi="Arial" w:cs="Arial"/>
          <w:sz w:val="24"/>
        </w:rPr>
        <w:t>koniunktury był listopad 2021 roku</w:t>
      </w:r>
      <w:r w:rsidRPr="00F96AFD">
        <w:rPr>
          <w:rFonts w:ascii="Arial" w:hAnsi="Arial" w:cs="Arial"/>
          <w:sz w:val="24"/>
        </w:rPr>
        <w:t>, natomiast trzecim – listopad 2023 r</w:t>
      </w:r>
      <w:r w:rsidR="00A404B7" w:rsidRPr="00F96AFD">
        <w:rPr>
          <w:rFonts w:ascii="Arial" w:hAnsi="Arial" w:cs="Arial"/>
          <w:sz w:val="24"/>
        </w:rPr>
        <w:t>oku</w:t>
      </w:r>
      <w:r w:rsidRPr="00F96AFD">
        <w:rPr>
          <w:rFonts w:ascii="Arial" w:hAnsi="Arial" w:cs="Arial"/>
          <w:sz w:val="24"/>
        </w:rPr>
        <w:t>. Górne punkty zwrotne wystąpiły natomiast w: kwietniu 2021 r</w:t>
      </w:r>
      <w:r w:rsidR="00A404B7" w:rsidRPr="00F96AFD">
        <w:rPr>
          <w:rFonts w:ascii="Arial" w:hAnsi="Arial" w:cs="Arial"/>
          <w:sz w:val="24"/>
        </w:rPr>
        <w:t>oku</w:t>
      </w:r>
      <w:r w:rsidRPr="00F96AFD">
        <w:rPr>
          <w:rFonts w:ascii="Arial" w:hAnsi="Arial" w:cs="Arial"/>
          <w:sz w:val="24"/>
        </w:rPr>
        <w:t>. oraz w listopadzie 2022 r</w:t>
      </w:r>
      <w:r w:rsidR="00A404B7" w:rsidRPr="00F96AFD">
        <w:rPr>
          <w:rFonts w:ascii="Arial" w:hAnsi="Arial" w:cs="Arial"/>
          <w:sz w:val="24"/>
        </w:rPr>
        <w:t>oku</w:t>
      </w:r>
      <w:r w:rsidRPr="00F96AFD">
        <w:rPr>
          <w:rFonts w:ascii="Arial" w:hAnsi="Arial" w:cs="Arial"/>
          <w:sz w:val="24"/>
        </w:rPr>
        <w:t>. Szczegółowy przebieg zmienności składowych wskaźnika bieżącego indeksu koniunktury zamieszczono na zbiorczym wykresie 2.1</w:t>
      </w:r>
      <w:r w:rsidR="003E0793" w:rsidRPr="00F96AFD">
        <w:rPr>
          <w:rFonts w:ascii="Arial" w:hAnsi="Arial" w:cs="Arial"/>
          <w:sz w:val="24"/>
        </w:rPr>
        <w:t>2</w:t>
      </w:r>
      <w:r w:rsidRPr="00F96AFD">
        <w:rPr>
          <w:rFonts w:ascii="Arial" w:hAnsi="Arial" w:cs="Arial"/>
          <w:sz w:val="24"/>
        </w:rPr>
        <w:t>.</w:t>
      </w:r>
    </w:p>
    <w:p w14:paraId="39D901F9" w14:textId="656A2797" w:rsidR="00FC24BE" w:rsidRPr="00F96AFD" w:rsidRDefault="00FC24BE" w:rsidP="00FC24BE">
      <w:pPr>
        <w:spacing w:after="0" w:line="360" w:lineRule="auto"/>
        <w:rPr>
          <w:rFonts w:ascii="Arial" w:hAnsi="Arial" w:cs="Arial"/>
          <w:b/>
          <w:sz w:val="24"/>
        </w:rPr>
      </w:pPr>
      <w:bookmarkStart w:id="83" w:name="_Toc204343330"/>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12</w:t>
      </w:r>
      <w:r w:rsidR="00FF3664" w:rsidRPr="00F96AFD">
        <w:rPr>
          <w:rFonts w:ascii="Arial" w:hAnsi="Arial" w:cs="Arial"/>
          <w:b/>
          <w:sz w:val="24"/>
        </w:rPr>
        <w:fldChar w:fldCharType="end"/>
      </w:r>
      <w:r w:rsidRPr="00F96AFD">
        <w:rPr>
          <w:rFonts w:ascii="Arial" w:hAnsi="Arial" w:cs="Arial"/>
          <w:b/>
          <w:sz w:val="24"/>
        </w:rPr>
        <w:t>. Wykres zbiorczy zmiennych składowych wskaźnika bieżącego syntetycznego indeksu koniunktury dla Wielkopolski w latach 2020-2025 (III)</w:t>
      </w:r>
      <w:bookmarkEnd w:id="83"/>
    </w:p>
    <w:p w14:paraId="552D8D4A" w14:textId="77777777" w:rsidR="00FC24BE" w:rsidRPr="00F96AFD" w:rsidRDefault="00FC24BE" w:rsidP="00FC24BE">
      <w:r w:rsidRPr="00F96AFD">
        <w:rPr>
          <w:rFonts w:ascii="Arial" w:hAnsi="Arial" w:cs="Arial"/>
          <w:noProof/>
          <w:sz w:val="24"/>
          <w:szCs w:val="24"/>
          <w:lang w:eastAsia="pl-PL"/>
        </w:rPr>
        <w:drawing>
          <wp:inline distT="0" distB="0" distL="0" distR="0" wp14:anchorId="097AEEE2" wp14:editId="455ABB7A">
            <wp:extent cx="4320000" cy="2295525"/>
            <wp:effectExtent l="0" t="0" r="4445" b="0"/>
            <wp:docPr id="1417998694" name="Wykres 1" descr="Wykres liniowy stopa bezrobocia. Malejące wahania wokół linii trendu, trend malejący. ">
              <a:extLst xmlns:a="http://schemas.openxmlformats.org/drawingml/2006/main">
                <a:ext uri="{FF2B5EF4-FFF2-40B4-BE49-F238E27FC236}">
                  <a16:creationId xmlns:a16="http://schemas.microsoft.com/office/drawing/2014/main" id="{718542F0-ECE7-10BC-C030-1853701CB64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4F9235EF" w14:textId="77777777" w:rsidR="00FC24BE" w:rsidRPr="00F96AFD" w:rsidRDefault="00FC24BE" w:rsidP="00FC24BE">
      <w:r w:rsidRPr="00F96AFD">
        <w:rPr>
          <w:rFonts w:ascii="Arial" w:hAnsi="Arial" w:cs="Arial"/>
          <w:noProof/>
          <w:sz w:val="24"/>
          <w:szCs w:val="24"/>
          <w:lang w:eastAsia="pl-PL"/>
        </w:rPr>
        <w:drawing>
          <wp:inline distT="0" distB="0" distL="0" distR="0" wp14:anchorId="2A52C47D" wp14:editId="1F997F3E">
            <wp:extent cx="4320000" cy="2105025"/>
            <wp:effectExtent l="0" t="0" r="4445" b="0"/>
            <wp:docPr id="1905119452" name="Wykres 1" descr="Wykres liniowy produkcja budowlano-montażowa (rok poprzedni =100). Trend Łagodnie rosnący, wahania wokół trednu w przedziele 80 - 120. ">
              <a:extLst xmlns:a="http://schemas.openxmlformats.org/drawingml/2006/main">
                <a:ext uri="{FF2B5EF4-FFF2-40B4-BE49-F238E27FC236}">
                  <a16:creationId xmlns:a16="http://schemas.microsoft.com/office/drawing/2014/main" id="{ADDDBF14-13EF-61DC-9F4A-F30983CED7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372BFACD" w14:textId="77777777" w:rsidR="00FC24BE" w:rsidRPr="00F96AFD" w:rsidRDefault="00FC24BE" w:rsidP="00FC24BE">
      <w:r w:rsidRPr="00F96AFD">
        <w:rPr>
          <w:rFonts w:ascii="Arial" w:hAnsi="Arial" w:cs="Arial"/>
          <w:noProof/>
          <w:sz w:val="24"/>
          <w:szCs w:val="24"/>
          <w:lang w:eastAsia="pl-PL"/>
        </w:rPr>
        <w:lastRenderedPageBreak/>
        <w:drawing>
          <wp:inline distT="0" distB="0" distL="0" distR="0" wp14:anchorId="37A26AD2" wp14:editId="0297EC8B">
            <wp:extent cx="4320000" cy="2276475"/>
            <wp:effectExtent l="0" t="0" r="4445" b="0"/>
            <wp:docPr id="1269909272" name="Wykres 1" descr="Wykres liniowy Produkcja przemysłowa (rok poprzedni = 100). Linia trendu płaska w pobliżu wartosci 100. Największe odchylenia od linii trendu na początku badanego okresu, W maju 2020 wartość 70, w maju 2021 wartość 150. Potem odchylenia od linii trednu znacznie mniejsze. ">
              <a:extLst xmlns:a="http://schemas.openxmlformats.org/drawingml/2006/main">
                <a:ext uri="{FF2B5EF4-FFF2-40B4-BE49-F238E27FC236}">
                  <a16:creationId xmlns:a16="http://schemas.microsoft.com/office/drawing/2014/main" id="{71AAD8A0-3E2E-DD35-AE89-77D2E3834AB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2D41504F" w14:textId="77777777" w:rsidR="00FC24BE" w:rsidRPr="00F96AFD" w:rsidRDefault="00FC24BE" w:rsidP="00FC24BE">
      <w:r w:rsidRPr="00F96AFD">
        <w:rPr>
          <w:rFonts w:ascii="Arial" w:hAnsi="Arial" w:cs="Arial"/>
          <w:noProof/>
          <w:sz w:val="24"/>
          <w:szCs w:val="24"/>
          <w:lang w:eastAsia="pl-PL"/>
        </w:rPr>
        <w:drawing>
          <wp:inline distT="0" distB="0" distL="0" distR="0" wp14:anchorId="37BAAEB8" wp14:editId="27475F20">
            <wp:extent cx="4320000" cy="2095500"/>
            <wp:effectExtent l="0" t="0" r="4445" b="0"/>
            <wp:docPr id="1140820698" name="Wykres 1" descr="Wykres liniowy sprzedaż detaliczna (rok poprzedni = 100). Linia trendu płaska nieco powyżej 100. Maksymalne odchylenia od linii trendu to 90 w maju 20roki i 130 w maju 22 roku. ">
              <a:extLst xmlns:a="http://schemas.openxmlformats.org/drawingml/2006/main">
                <a:ext uri="{FF2B5EF4-FFF2-40B4-BE49-F238E27FC236}">
                  <a16:creationId xmlns:a16="http://schemas.microsoft.com/office/drawing/2014/main" id="{52D1F781-052B-DB43-B719-C4F6EEA5AB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3DB2A544" w14:textId="77777777" w:rsidR="00FC24BE" w:rsidRPr="00F96AFD" w:rsidRDefault="00FC24BE" w:rsidP="00FC24BE">
      <w:pPr>
        <w:spacing w:before="240" w:after="240" w:line="360" w:lineRule="auto"/>
        <w:rPr>
          <w:rFonts w:ascii="Arial" w:hAnsi="Arial" w:cs="Arial"/>
          <w:sz w:val="24"/>
        </w:rPr>
      </w:pPr>
      <w:r w:rsidRPr="00F96AFD">
        <w:rPr>
          <w:rFonts w:ascii="Arial" w:hAnsi="Arial" w:cs="Arial"/>
          <w:sz w:val="24"/>
        </w:rPr>
        <w:t>Źródło: badania własne na podstawie danych GUS</w:t>
      </w:r>
    </w:p>
    <w:p w14:paraId="1A7090A0" w14:textId="6EC20BD2" w:rsidR="001F48F7" w:rsidRPr="00F96AFD" w:rsidRDefault="001F48F7" w:rsidP="00DD2DE5">
      <w:pPr>
        <w:spacing w:before="240" w:after="240" w:line="360" w:lineRule="auto"/>
        <w:rPr>
          <w:rFonts w:ascii="Arial" w:hAnsi="Arial" w:cs="Arial"/>
          <w:sz w:val="24"/>
        </w:rPr>
      </w:pPr>
      <w:r w:rsidRPr="00F96AFD">
        <w:rPr>
          <w:rFonts w:ascii="Arial" w:hAnsi="Arial" w:cs="Arial"/>
          <w:sz w:val="24"/>
        </w:rPr>
        <w:t>Przechodząc do analizy składowych bieżącego indeksu koniunktury w województwie wielkopolskim można sformułować wniosek, że wszystkie zmienne wykazywały dodatni bądź co najmniej neutralny trend zmian w okresie 2020-2025 (marzec). Oczywiście zmiany te nie były jednostajne, co wynika z oddziaływania czynników o których wspomniano wcześniej, a które miały również charakter szokowy (zamrożenie części gospodarki w czasie pandemii).</w:t>
      </w:r>
    </w:p>
    <w:p w14:paraId="6B6908D6" w14:textId="69B48E46" w:rsidR="001F48F7" w:rsidRPr="00F96AFD" w:rsidRDefault="001F48F7" w:rsidP="00DD2DE5">
      <w:pPr>
        <w:spacing w:before="240" w:after="240" w:line="360" w:lineRule="auto"/>
        <w:rPr>
          <w:rFonts w:ascii="Arial" w:hAnsi="Arial" w:cs="Arial"/>
          <w:sz w:val="24"/>
        </w:rPr>
      </w:pPr>
      <w:r w:rsidRPr="00F96AFD">
        <w:rPr>
          <w:rFonts w:ascii="Arial" w:hAnsi="Arial" w:cs="Arial"/>
          <w:sz w:val="24"/>
        </w:rPr>
        <w:t>Oceniając stan gospodarki Wielkopolski przez pryzmat rynku pracy można stwierdzić, że pomimo tak silnych zawirowań gospodarczych (i nie tylko) w ostatnich 5 latach, rynek pracy nie wykazuje większej wrażliwości na działanie tych czynników. Stopa bezrobocia w badanym okresie była jedną z najniższych od początku badania i nie przekraczała 4%, natomiast na koniec badanego okresu (marzec 2025</w:t>
      </w:r>
      <w:r w:rsidR="00A404B7" w:rsidRPr="00F96AFD">
        <w:rPr>
          <w:rFonts w:ascii="Arial" w:hAnsi="Arial" w:cs="Arial"/>
          <w:sz w:val="24"/>
        </w:rPr>
        <w:t xml:space="preserve"> rok</w:t>
      </w:r>
      <w:r w:rsidRPr="00F96AFD">
        <w:rPr>
          <w:rFonts w:ascii="Arial" w:hAnsi="Arial" w:cs="Arial"/>
          <w:sz w:val="24"/>
        </w:rPr>
        <w:t>) wyniosła 3,3%. Już ten wskaźnik pokazuje, że Wielkopolska jest regionem o wysokim stopniu odporności na zmiany uwarunkowań funkcjonowania.</w:t>
      </w:r>
    </w:p>
    <w:p w14:paraId="3784FB38" w14:textId="44862748" w:rsidR="001F48F7" w:rsidRPr="00F96AFD" w:rsidRDefault="001F48F7" w:rsidP="00DD2DE5">
      <w:pPr>
        <w:spacing w:before="240" w:after="240" w:line="360" w:lineRule="auto"/>
        <w:rPr>
          <w:rFonts w:ascii="Arial" w:hAnsi="Arial" w:cs="Arial"/>
          <w:sz w:val="24"/>
        </w:rPr>
      </w:pPr>
      <w:r w:rsidRPr="00F96AFD">
        <w:rPr>
          <w:rFonts w:ascii="Arial" w:hAnsi="Arial" w:cs="Arial"/>
          <w:sz w:val="24"/>
        </w:rPr>
        <w:lastRenderedPageBreak/>
        <w:t>Produkcja przemysłowa wykazywała średnio trend neutralny, jednak można wskazać dwa podokresy, które się na to złożyły. Pierwszym był okres styczeń 2020</w:t>
      </w:r>
      <w:r w:rsidR="00A404B7" w:rsidRPr="00F96AFD">
        <w:rPr>
          <w:rFonts w:ascii="Arial" w:hAnsi="Arial" w:cs="Arial"/>
          <w:sz w:val="24"/>
        </w:rPr>
        <w:t xml:space="preserve"> rok</w:t>
      </w:r>
      <w:r w:rsidRPr="00F96AFD">
        <w:rPr>
          <w:rFonts w:ascii="Arial" w:hAnsi="Arial" w:cs="Arial"/>
          <w:sz w:val="24"/>
        </w:rPr>
        <w:t xml:space="preserve"> – kwiecień 2021</w:t>
      </w:r>
      <w:r w:rsidR="00A404B7" w:rsidRPr="00F96AFD">
        <w:rPr>
          <w:rFonts w:ascii="Arial" w:hAnsi="Arial" w:cs="Arial"/>
          <w:sz w:val="24"/>
        </w:rPr>
        <w:t xml:space="preserve"> rok</w:t>
      </w:r>
      <w:r w:rsidRPr="00F96AFD">
        <w:rPr>
          <w:rFonts w:ascii="Arial" w:hAnsi="Arial" w:cs="Arial"/>
          <w:sz w:val="24"/>
        </w:rPr>
        <w:t>, w</w:t>
      </w:r>
      <w:r w:rsidR="00F6244E" w:rsidRPr="00F96AFD">
        <w:rPr>
          <w:rFonts w:ascii="Arial" w:hAnsi="Arial" w:cs="Arial"/>
          <w:sz w:val="24"/>
        </w:rPr>
        <w:t> </w:t>
      </w:r>
      <w:r w:rsidRPr="00F96AFD">
        <w:rPr>
          <w:rFonts w:ascii="Arial" w:hAnsi="Arial" w:cs="Arial"/>
          <w:sz w:val="24"/>
        </w:rPr>
        <w:t>którym nastąpił wzrost dynamiki w przemyśle. Wysoka dynamika w tym okresie wynikała nie z ponadprzeciętnych wzrostów produkcji, ale z tzw. efektu niskiej bazy – początku pandemii, do którego to okresu odnosi</w:t>
      </w:r>
      <w:r w:rsidR="65435268" w:rsidRPr="00F96AFD">
        <w:rPr>
          <w:rFonts w:ascii="Arial" w:hAnsi="Arial" w:cs="Arial"/>
          <w:sz w:val="24"/>
        </w:rPr>
        <w:t xml:space="preserve"> się</w:t>
      </w:r>
      <w:r w:rsidRPr="00F96AFD">
        <w:rPr>
          <w:rFonts w:ascii="Arial" w:hAnsi="Arial" w:cs="Arial"/>
          <w:sz w:val="24"/>
        </w:rPr>
        <w:t xml:space="preserve"> zmiany w kolejnym roku. Po tym okresie nastąpiło odwrócenie trendu w przemyśle na nieznacznie spadkowy, który trwał do końca badanego okresu.</w:t>
      </w:r>
    </w:p>
    <w:p w14:paraId="03A66864" w14:textId="7DFB9E5C" w:rsidR="001F48F7" w:rsidRPr="00F96AFD" w:rsidRDefault="001F48F7" w:rsidP="00DD2DE5">
      <w:pPr>
        <w:spacing w:before="240" w:after="240" w:line="360" w:lineRule="auto"/>
        <w:rPr>
          <w:rFonts w:ascii="Arial" w:hAnsi="Arial" w:cs="Arial"/>
          <w:sz w:val="24"/>
        </w:rPr>
      </w:pPr>
      <w:r w:rsidRPr="00F96AFD">
        <w:rPr>
          <w:rFonts w:ascii="Arial" w:hAnsi="Arial" w:cs="Arial"/>
          <w:sz w:val="24"/>
        </w:rPr>
        <w:t>Produkcja budowlano-montażowa w omawianym okresie wykazywała znaczny poziom stabilności. Przeciętna roczna dynamika sprzedaży w budownictwie w tym okresie wyniosła 7,4%. Popyt w budownictwie jest pochodną sytuacji na rynku pracy oraz dynamiki wynagrodzeń. Te ostatnie rosły w omawianym okresie, przy czym nie zawsze był to wzrost w ujęciu realnym. W okresie najwyższej inflacji (grudzień 2022</w:t>
      </w:r>
      <w:r w:rsidR="00A404B7" w:rsidRPr="00F96AFD">
        <w:rPr>
          <w:rFonts w:ascii="Arial" w:hAnsi="Arial" w:cs="Arial"/>
          <w:sz w:val="24"/>
        </w:rPr>
        <w:t xml:space="preserve"> roku</w:t>
      </w:r>
      <w:r w:rsidRPr="00F96AFD">
        <w:rPr>
          <w:rFonts w:ascii="Arial" w:hAnsi="Arial" w:cs="Arial"/>
          <w:sz w:val="24"/>
        </w:rPr>
        <w:t>) wynoszącej 18,3% wynagrodzenia spadły realnie o 9%. W kolejnych miesiącach dynamika płac w regionie Wielkopolskim była nominalnie niższa z uwagi na fakt spadku stopy inflacji. Jednak w ujęciu realnym nastąpił powrót do doda</w:t>
      </w:r>
      <w:r w:rsidR="00A404B7" w:rsidRPr="00F96AFD">
        <w:rPr>
          <w:rFonts w:ascii="Arial" w:hAnsi="Arial" w:cs="Arial"/>
          <w:sz w:val="24"/>
        </w:rPr>
        <w:t>tnich wartości (grudzień 2023 roku</w:t>
      </w:r>
      <w:r w:rsidRPr="00F96AFD">
        <w:rPr>
          <w:rFonts w:ascii="Arial" w:hAnsi="Arial" w:cs="Arial"/>
          <w:sz w:val="24"/>
        </w:rPr>
        <w:t>). Należy przy tym zaznaczyć, że wzrost wartości produkcji budowlanej w Polsce, a tym samym i w województwie Wielkopolskim ma raczej charakter nominalny i wynika w ostatnich latach nie ze wzrostu wolumenu powierzchni budowlanej, ale wzrostu cen materiałów budowlanych oraz kosztów pracy.</w:t>
      </w:r>
    </w:p>
    <w:p w14:paraId="21FF7E06" w14:textId="2E4B42CD" w:rsidR="001F48F7" w:rsidRPr="00F96AFD" w:rsidRDefault="001F48F7" w:rsidP="00DD2DE5">
      <w:pPr>
        <w:spacing w:before="240" w:after="240" w:line="360" w:lineRule="auto"/>
        <w:rPr>
          <w:rFonts w:ascii="Arial" w:hAnsi="Arial" w:cs="Arial"/>
          <w:sz w:val="24"/>
        </w:rPr>
      </w:pPr>
      <w:r w:rsidRPr="00F96AFD">
        <w:rPr>
          <w:rFonts w:ascii="Arial" w:hAnsi="Arial" w:cs="Arial"/>
          <w:sz w:val="24"/>
        </w:rPr>
        <w:t xml:space="preserve">Sprzedaż detaliczna w województwie </w:t>
      </w:r>
      <w:r w:rsidR="4DAF2CBE" w:rsidRPr="00F96AFD">
        <w:rPr>
          <w:rFonts w:ascii="Arial" w:hAnsi="Arial" w:cs="Arial"/>
          <w:sz w:val="24"/>
          <w:szCs w:val="24"/>
        </w:rPr>
        <w:t>w</w:t>
      </w:r>
      <w:r w:rsidRPr="00F96AFD">
        <w:rPr>
          <w:rFonts w:ascii="Arial" w:hAnsi="Arial" w:cs="Arial"/>
          <w:sz w:val="24"/>
          <w:szCs w:val="24"/>
        </w:rPr>
        <w:t>ielkopolskim</w:t>
      </w:r>
      <w:r w:rsidRPr="00F96AFD">
        <w:rPr>
          <w:rFonts w:ascii="Arial" w:hAnsi="Arial" w:cs="Arial"/>
          <w:sz w:val="24"/>
        </w:rPr>
        <w:t xml:space="preserve"> w badanym okresie wykazywała wysoką stabi</w:t>
      </w:r>
      <w:r w:rsidR="00A404B7" w:rsidRPr="00F96AFD">
        <w:rPr>
          <w:rFonts w:ascii="Arial" w:hAnsi="Arial" w:cs="Arial"/>
          <w:sz w:val="24"/>
        </w:rPr>
        <w:t>lność. W okresie do maja 2022 roku</w:t>
      </w:r>
      <w:r w:rsidRPr="00F96AFD">
        <w:rPr>
          <w:rFonts w:ascii="Arial" w:hAnsi="Arial" w:cs="Arial"/>
          <w:sz w:val="24"/>
        </w:rPr>
        <w:t xml:space="preserve"> jej dynamika rosła z dwóch powodów: rosnącej inflacji, głównie żywności oraz w wyniku napływu uchodźców z Ukrainy, którzy w naturalny sposób stymulowali wzrost konsumpcji w Polsce. Od połowy 2022 r</w:t>
      </w:r>
      <w:r w:rsidR="00A404B7" w:rsidRPr="00F96AFD">
        <w:rPr>
          <w:rFonts w:ascii="Arial" w:hAnsi="Arial" w:cs="Arial"/>
          <w:sz w:val="24"/>
        </w:rPr>
        <w:t>oku</w:t>
      </w:r>
      <w:r w:rsidRPr="00F96AFD">
        <w:rPr>
          <w:rFonts w:ascii="Arial" w:hAnsi="Arial" w:cs="Arial"/>
          <w:sz w:val="24"/>
        </w:rPr>
        <w:t xml:space="preserve"> dynamika sprzedaży detalicznej ulegała obniżeniu, co wynikało z niższej inflacji oraz uspokojenia konsumpcji po szoku związanym z wybuchem wojny. Był to odwrócony efekt bazy – po wysokim poziomie konsumpcji w okresach wcześniejszych nastąpiło osłabienie dynamiki liczonej względem wysokich wartości sprzedaży detalicznej z okresów poprzednich.</w:t>
      </w:r>
    </w:p>
    <w:p w14:paraId="619280C6" w14:textId="6DF7BA08" w:rsidR="001F48F7" w:rsidRPr="00F96AFD" w:rsidRDefault="001F48F7" w:rsidP="00DD2DE5">
      <w:pPr>
        <w:spacing w:before="240" w:after="240" w:line="360" w:lineRule="auto"/>
        <w:rPr>
          <w:rFonts w:ascii="Arial" w:hAnsi="Arial" w:cs="Arial"/>
          <w:sz w:val="24"/>
        </w:rPr>
      </w:pPr>
      <w:r w:rsidRPr="00F96AFD">
        <w:rPr>
          <w:rFonts w:ascii="Arial" w:hAnsi="Arial" w:cs="Arial"/>
          <w:sz w:val="24"/>
        </w:rPr>
        <w:t>W odniesieniu do przebiegu zmian wskaźnika wyprzedzającego zidentyfikowano dwa dolne i dwa górne punkty zwrotne. W przypadku dolnych punktów były to: listopad 2020 r</w:t>
      </w:r>
      <w:r w:rsidR="00A404B7" w:rsidRPr="00F96AFD">
        <w:rPr>
          <w:rFonts w:ascii="Arial" w:hAnsi="Arial" w:cs="Arial"/>
          <w:sz w:val="24"/>
        </w:rPr>
        <w:t>oku oraz luty 2023 roku</w:t>
      </w:r>
      <w:r w:rsidRPr="00F96AFD">
        <w:rPr>
          <w:rFonts w:ascii="Arial" w:hAnsi="Arial" w:cs="Arial"/>
          <w:sz w:val="24"/>
        </w:rPr>
        <w:t xml:space="preserve">, natomiast szczyty koniunktury przypadły na okresy: </w:t>
      </w:r>
      <w:r w:rsidR="00A404B7" w:rsidRPr="00F96AFD">
        <w:rPr>
          <w:rFonts w:ascii="Arial" w:hAnsi="Arial" w:cs="Arial"/>
          <w:sz w:val="24"/>
        </w:rPr>
        <w:lastRenderedPageBreak/>
        <w:t>sierpień 2021 roku</w:t>
      </w:r>
      <w:r w:rsidRPr="00F96AFD">
        <w:rPr>
          <w:rFonts w:ascii="Arial" w:hAnsi="Arial" w:cs="Arial"/>
          <w:sz w:val="24"/>
        </w:rPr>
        <w:t xml:space="preserve"> oraz czerwiec 2024 r</w:t>
      </w:r>
      <w:r w:rsidR="00A404B7" w:rsidRPr="00F96AFD">
        <w:rPr>
          <w:rFonts w:ascii="Arial" w:hAnsi="Arial" w:cs="Arial"/>
          <w:sz w:val="24"/>
        </w:rPr>
        <w:t>oku</w:t>
      </w:r>
      <w:r w:rsidRPr="00F96AFD">
        <w:rPr>
          <w:rFonts w:ascii="Arial" w:hAnsi="Arial" w:cs="Arial"/>
          <w:sz w:val="24"/>
        </w:rPr>
        <w:t xml:space="preserve">. Szczegółowy przebieg zmienności składowych wskaźnika wyprzedzającego indeksu koniunktury zamieszczono na </w:t>
      </w:r>
      <w:r w:rsidR="005171E0" w:rsidRPr="00F96AFD">
        <w:rPr>
          <w:rFonts w:ascii="Arial" w:hAnsi="Arial" w:cs="Arial"/>
          <w:sz w:val="24"/>
        </w:rPr>
        <w:t xml:space="preserve">zbiorczym </w:t>
      </w:r>
      <w:r w:rsidRPr="00F96AFD">
        <w:rPr>
          <w:rFonts w:ascii="Arial" w:hAnsi="Arial" w:cs="Arial"/>
          <w:sz w:val="24"/>
        </w:rPr>
        <w:t>wykresie</w:t>
      </w:r>
      <w:r w:rsidR="005171E0" w:rsidRPr="00F96AFD">
        <w:rPr>
          <w:rFonts w:ascii="Arial" w:hAnsi="Arial" w:cs="Arial"/>
          <w:sz w:val="24"/>
        </w:rPr>
        <w:t xml:space="preserve"> 2.</w:t>
      </w:r>
      <w:r w:rsidR="0002242E" w:rsidRPr="00F96AFD">
        <w:rPr>
          <w:rFonts w:ascii="Arial" w:hAnsi="Arial" w:cs="Arial"/>
          <w:sz w:val="24"/>
        </w:rPr>
        <w:t>13</w:t>
      </w:r>
      <w:r w:rsidR="005171E0" w:rsidRPr="00F96AFD">
        <w:rPr>
          <w:rFonts w:ascii="Arial" w:hAnsi="Arial" w:cs="Arial"/>
          <w:sz w:val="24"/>
        </w:rPr>
        <w:t>.</w:t>
      </w:r>
    </w:p>
    <w:p w14:paraId="0E4B8375" w14:textId="7171B633" w:rsidR="001F48F7" w:rsidRPr="00F96AFD" w:rsidRDefault="001602B4" w:rsidP="00DD2DE5">
      <w:pPr>
        <w:spacing w:after="0" w:line="360" w:lineRule="auto"/>
        <w:rPr>
          <w:rFonts w:ascii="Arial" w:hAnsi="Arial" w:cs="Arial"/>
          <w:b/>
          <w:sz w:val="24"/>
        </w:rPr>
      </w:pPr>
      <w:bookmarkStart w:id="84" w:name="_Toc204343331"/>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13</w:t>
      </w:r>
      <w:r w:rsidR="00FF3664" w:rsidRPr="00F96AFD">
        <w:rPr>
          <w:rFonts w:ascii="Arial" w:hAnsi="Arial" w:cs="Arial"/>
          <w:b/>
          <w:sz w:val="24"/>
        </w:rPr>
        <w:fldChar w:fldCharType="end"/>
      </w:r>
      <w:r w:rsidRPr="00F96AFD">
        <w:rPr>
          <w:rFonts w:ascii="Arial" w:hAnsi="Arial" w:cs="Arial"/>
          <w:b/>
          <w:sz w:val="24"/>
        </w:rPr>
        <w:t xml:space="preserve">. </w:t>
      </w:r>
      <w:r w:rsidR="001F48F7" w:rsidRPr="00F96AFD">
        <w:rPr>
          <w:rFonts w:ascii="Arial" w:hAnsi="Arial" w:cs="Arial"/>
          <w:b/>
          <w:sz w:val="24"/>
        </w:rPr>
        <w:t>Wykres zbiorczy zmiennych składowych wskaźnika wyprzedzającego syntetycznego indeksu koniunktury dla Wielkopolski w latach 2020 – 2025</w:t>
      </w:r>
      <w:r w:rsidR="00A404B7" w:rsidRPr="00F96AFD">
        <w:rPr>
          <w:rFonts w:ascii="Arial" w:hAnsi="Arial" w:cs="Arial"/>
          <w:b/>
          <w:sz w:val="24"/>
        </w:rPr>
        <w:t xml:space="preserve"> </w:t>
      </w:r>
      <w:r w:rsidR="001F48F7" w:rsidRPr="00F96AFD">
        <w:rPr>
          <w:rFonts w:ascii="Arial" w:hAnsi="Arial" w:cs="Arial"/>
          <w:b/>
          <w:sz w:val="24"/>
        </w:rPr>
        <w:t>(III)</w:t>
      </w:r>
      <w:bookmarkEnd w:id="84"/>
    </w:p>
    <w:p w14:paraId="093B2FA7" w14:textId="7A431D90" w:rsidR="000D0096" w:rsidRPr="00F96AFD" w:rsidRDefault="000D0096" w:rsidP="000D0096">
      <w:r w:rsidRPr="00F96AFD">
        <w:rPr>
          <w:rFonts w:ascii="Arial" w:hAnsi="Arial" w:cs="Arial"/>
          <w:noProof/>
          <w:sz w:val="24"/>
          <w:szCs w:val="24"/>
          <w:lang w:eastAsia="pl-PL"/>
        </w:rPr>
        <w:drawing>
          <wp:inline distT="0" distB="0" distL="0" distR="0" wp14:anchorId="2C65D002" wp14:editId="0E77F4AA">
            <wp:extent cx="4320000" cy="2457450"/>
            <wp:effectExtent l="0" t="0" r="4445" b="0"/>
            <wp:docPr id="1419455267" name="Wykres 1" descr="Wykres liniowy Indeks koniunktury IFO dla gospodarki Niemiec. Wahania wokól linii trendu. Trend malejący od 95 do 85. Większe odchylenia od linii tendu w początku badanego okresu, Minimalna wartość 75 w maju 20 roku, maksymalna wartość 102 w maju 21 roku. ">
              <a:extLst xmlns:a="http://schemas.openxmlformats.org/drawingml/2006/main">
                <a:ext uri="{FF2B5EF4-FFF2-40B4-BE49-F238E27FC236}">
                  <a16:creationId xmlns:a16="http://schemas.microsoft.com/office/drawing/2014/main" id="{87DBBE9A-0AE6-A227-C541-32F7B7A605A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7BD20695" w14:textId="16F0787E" w:rsidR="000D0096" w:rsidRPr="00F96AFD" w:rsidRDefault="000D0096" w:rsidP="000D0096">
      <w:r w:rsidRPr="00F96AFD">
        <w:rPr>
          <w:rFonts w:ascii="Arial" w:hAnsi="Arial" w:cs="Arial"/>
          <w:noProof/>
          <w:sz w:val="24"/>
          <w:szCs w:val="24"/>
          <w:lang w:eastAsia="pl-PL"/>
        </w:rPr>
        <w:drawing>
          <wp:inline distT="0" distB="0" distL="0" distR="0" wp14:anchorId="299AD37C" wp14:editId="6F147F6D">
            <wp:extent cx="4320000" cy="2438400"/>
            <wp:effectExtent l="0" t="0" r="4445" b="0"/>
            <wp:docPr id="1360577966" name="Wykres 1" descr="Wykres liniowy Indeks koniunktury sektora bankowego PENGAB. Wahania wokól linii trendu. Trend rosnący od -5 do 30. Większe odchylenia od linii tendu w początku badanego okresu, Minimalna wartość -50 w maju 20 roku. ">
              <a:extLst xmlns:a="http://schemas.openxmlformats.org/drawingml/2006/main">
                <a:ext uri="{FF2B5EF4-FFF2-40B4-BE49-F238E27FC236}">
                  <a16:creationId xmlns:a16="http://schemas.microsoft.com/office/drawing/2014/main" id="{E21F4951-CE75-DD2E-E1AC-86E2DF3DA10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224B24DC" w14:textId="331C1C40" w:rsidR="000D0096" w:rsidRPr="00F96AFD" w:rsidRDefault="000D0096" w:rsidP="000D0096">
      <w:r w:rsidRPr="00F96AFD">
        <w:rPr>
          <w:rFonts w:ascii="Arial" w:hAnsi="Arial" w:cs="Arial"/>
          <w:noProof/>
          <w:sz w:val="24"/>
          <w:szCs w:val="24"/>
          <w:lang w:eastAsia="pl-PL"/>
        </w:rPr>
        <w:lastRenderedPageBreak/>
        <w:drawing>
          <wp:inline distT="0" distB="0" distL="0" distR="0" wp14:anchorId="15068AF0" wp14:editId="6EE8FEDF">
            <wp:extent cx="4320000" cy="2567940"/>
            <wp:effectExtent l="0" t="0" r="4445" b="3810"/>
            <wp:docPr id="2002014539" name="Wykres 1" descr="Wykres liniowy liczba ofert pracy (rok poprzedni = 100). Wahania wokól linii trendu. Trend malejący. Większe odchylenia od linii tendu w pierwszej połowie badanego okresu.">
              <a:extLst xmlns:a="http://schemas.openxmlformats.org/drawingml/2006/main">
                <a:ext uri="{FF2B5EF4-FFF2-40B4-BE49-F238E27FC236}">
                  <a16:creationId xmlns:a16="http://schemas.microsoft.com/office/drawing/2014/main" id="{92863A25-F708-72FE-5591-2EAA655624F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5874A062" w14:textId="4677D627" w:rsidR="000D0096" w:rsidRPr="00F96AFD" w:rsidRDefault="000D0096" w:rsidP="000D0096">
      <w:r w:rsidRPr="00F96AFD">
        <w:rPr>
          <w:rFonts w:ascii="Arial" w:hAnsi="Arial" w:cs="Arial"/>
          <w:noProof/>
          <w:sz w:val="24"/>
          <w:szCs w:val="24"/>
          <w:lang w:eastAsia="pl-PL"/>
        </w:rPr>
        <w:drawing>
          <wp:inline distT="0" distB="0" distL="0" distR="0" wp14:anchorId="7E5F6F2E" wp14:editId="006D80C0">
            <wp:extent cx="4320000" cy="2583180"/>
            <wp:effectExtent l="0" t="0" r="4445" b="7620"/>
            <wp:docPr id="1371269822" name="Wykres 1" descr="Wykres liniowy liczba pozwoleń na budowę (rok poprzedni = 100). Duże wahania wokól linii trendu. Trend malejący. Dwa szczyty: pod koniec 20 roku poziom 330, pod koniec 24 roku poziom 260. ">
              <a:extLst xmlns:a="http://schemas.openxmlformats.org/drawingml/2006/main">
                <a:ext uri="{FF2B5EF4-FFF2-40B4-BE49-F238E27FC236}">
                  <a16:creationId xmlns:a16="http://schemas.microsoft.com/office/drawing/2014/main" id="{C99BEDE5-BF27-F8AF-2BBC-C544849A944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5B9E0216" w14:textId="77777777" w:rsidR="001F48F7" w:rsidRPr="00F96AFD" w:rsidRDefault="001F48F7" w:rsidP="00DD2DE5">
      <w:pPr>
        <w:spacing w:before="240" w:after="240" w:line="360" w:lineRule="auto"/>
        <w:rPr>
          <w:rFonts w:ascii="Arial" w:hAnsi="Arial" w:cs="Arial"/>
          <w:sz w:val="24"/>
        </w:rPr>
      </w:pPr>
      <w:r w:rsidRPr="00F96AFD">
        <w:rPr>
          <w:rFonts w:ascii="Arial" w:hAnsi="Arial" w:cs="Arial"/>
          <w:sz w:val="24"/>
        </w:rPr>
        <w:t>Źródło: badania własne na podstawie danych GUS</w:t>
      </w:r>
    </w:p>
    <w:p w14:paraId="57C2F1BD" w14:textId="577D4332" w:rsidR="001F48F7" w:rsidRPr="00F96AFD" w:rsidRDefault="001F48F7" w:rsidP="00DD2DE5">
      <w:pPr>
        <w:spacing w:before="240" w:after="240" w:line="360" w:lineRule="auto"/>
        <w:rPr>
          <w:rFonts w:ascii="Arial" w:hAnsi="Arial" w:cs="Arial"/>
          <w:sz w:val="24"/>
        </w:rPr>
      </w:pPr>
      <w:r w:rsidRPr="00F96AFD">
        <w:rPr>
          <w:rFonts w:ascii="Arial" w:hAnsi="Arial" w:cs="Arial"/>
          <w:sz w:val="24"/>
        </w:rPr>
        <w:t>Przechodząc do oceny przebiegu zmienności składowych wyprzedzającego indeksu koniunktury dla województwa wielkopolskiego w latach 2020-2025 (marzec) można zauważyć zróżnicowane tendencje wahań pojedynczych zmiennych. Najszybciej rosnącym i</w:t>
      </w:r>
      <w:r w:rsidR="007F27D2" w:rsidRPr="00F96AFD">
        <w:rPr>
          <w:rFonts w:ascii="Arial" w:hAnsi="Arial" w:cs="Arial"/>
          <w:sz w:val="24"/>
        </w:rPr>
        <w:t> </w:t>
      </w:r>
      <w:r w:rsidRPr="00F96AFD">
        <w:rPr>
          <w:rFonts w:ascii="Arial" w:hAnsi="Arial" w:cs="Arial"/>
          <w:sz w:val="24"/>
        </w:rPr>
        <w:t xml:space="preserve">zdecydowanie pozytywnym trendem w badanym okresie odznaczał się sektor bankowy, którego indeks </w:t>
      </w:r>
      <w:proofErr w:type="spellStart"/>
      <w:r w:rsidRPr="00F96AFD">
        <w:rPr>
          <w:rFonts w:ascii="Arial" w:hAnsi="Arial" w:cs="Arial"/>
          <w:sz w:val="24"/>
        </w:rPr>
        <w:t>Pengab</w:t>
      </w:r>
      <w:proofErr w:type="spellEnd"/>
      <w:r w:rsidRPr="00F96AFD">
        <w:rPr>
          <w:rFonts w:ascii="Arial" w:hAnsi="Arial" w:cs="Arial"/>
          <w:sz w:val="24"/>
        </w:rPr>
        <w:t xml:space="preserve"> wykazywał systematyczny wzrost. W przebiegu zmienności tego wskaźnika widoczne są tylko dwa krótkie momenty załamania – na początku pandemii oraz w momencie wybuchu wojny w Ukrainie. Jednak po ustabilizowaniu się sytuacji sektor bankowy szybko wracał do trendu wzrostowego. Należy podkreślić, iż miało to miejsce w czasie relatywnie wysokich stóp procentowych, które ograniczały popyt na kredyt ze strony sektora prywatnego.</w:t>
      </w:r>
    </w:p>
    <w:p w14:paraId="6CC0C124" w14:textId="2A0EC666" w:rsidR="001F48F7" w:rsidRPr="00F96AFD" w:rsidRDefault="001F48F7" w:rsidP="00DD2DE5">
      <w:pPr>
        <w:spacing w:before="240" w:after="240" w:line="360" w:lineRule="auto"/>
        <w:rPr>
          <w:rFonts w:ascii="Arial" w:hAnsi="Arial" w:cs="Arial"/>
          <w:sz w:val="24"/>
        </w:rPr>
      </w:pPr>
      <w:r w:rsidRPr="00F96AFD">
        <w:rPr>
          <w:rFonts w:ascii="Arial" w:hAnsi="Arial" w:cs="Arial"/>
          <w:sz w:val="24"/>
        </w:rPr>
        <w:lastRenderedPageBreak/>
        <w:t>Dynamika zmian liczby udzielonych pozwoleń budowlanych lub zgłoszeń z zamiarem budowy była niejednostajna. Po początkowym załamaniu, związanym z wprowadzeniem obostrzeń pandemicznych, nastąpiło szybkie odbicie aktywności na rynku budowlanym. Budownictwo było początkowo jedną z tych gałęzi gospodarki, które w niewielkim stopniu ucierpiało wskutek wprowadzenia obostrzeń pandemicznych. Jednak w miarę rozprzestrzeniania się epidemii i rosnącej liczby nieobecności w pracy z powodu zakażenia wirusem COVID</w:t>
      </w:r>
      <w:r w:rsidR="788556F2" w:rsidRPr="00F96AFD">
        <w:rPr>
          <w:rFonts w:ascii="Arial" w:hAnsi="Arial" w:cs="Arial"/>
          <w:sz w:val="24"/>
        </w:rPr>
        <w:t>-</w:t>
      </w:r>
      <w:r w:rsidRPr="00F96AFD">
        <w:rPr>
          <w:rFonts w:ascii="Arial" w:hAnsi="Arial" w:cs="Arial"/>
          <w:sz w:val="24"/>
        </w:rPr>
        <w:t>19, intensywność prac w budownictwie również spadła. Najniższy jej poziom zanotowano w lutym 2023 r</w:t>
      </w:r>
      <w:r w:rsidR="00A404B7" w:rsidRPr="00F96AFD">
        <w:rPr>
          <w:rFonts w:ascii="Arial" w:hAnsi="Arial" w:cs="Arial"/>
          <w:sz w:val="24"/>
        </w:rPr>
        <w:t>oku</w:t>
      </w:r>
      <w:r w:rsidRPr="00F96AFD">
        <w:rPr>
          <w:rFonts w:ascii="Arial" w:hAnsi="Arial" w:cs="Arial"/>
          <w:sz w:val="24"/>
        </w:rPr>
        <w:t>. Po tym okresie dynamika liczby pozwoleń budowlanych zaczęła wzrastać, co wynikało z jednej strony z efektu niskiej bazy roku poprzedniego, zaś z drugiej, z</w:t>
      </w:r>
      <w:r w:rsidR="007F27D2" w:rsidRPr="00F96AFD">
        <w:rPr>
          <w:rFonts w:ascii="Arial" w:hAnsi="Arial" w:cs="Arial"/>
          <w:sz w:val="24"/>
        </w:rPr>
        <w:t> </w:t>
      </w:r>
      <w:r w:rsidRPr="00F96AFD">
        <w:rPr>
          <w:rFonts w:ascii="Arial" w:hAnsi="Arial" w:cs="Arial"/>
          <w:sz w:val="24"/>
        </w:rPr>
        <w:t>rosnącego zainteresowania zapowiadanymi przez rząd rozwiązaniami w zakresie polityki mieszkaniowej, zarówno ze strony deweloperów, jak również zainteresowanych własnym lokum.</w:t>
      </w:r>
    </w:p>
    <w:p w14:paraId="39BE67FB" w14:textId="1946694D" w:rsidR="001F48F7" w:rsidRPr="00F96AFD" w:rsidRDefault="001F48F7" w:rsidP="00DD2DE5">
      <w:pPr>
        <w:spacing w:before="240" w:after="240" w:line="360" w:lineRule="auto"/>
        <w:rPr>
          <w:rFonts w:ascii="Arial" w:hAnsi="Arial" w:cs="Arial"/>
          <w:sz w:val="24"/>
        </w:rPr>
      </w:pPr>
      <w:r w:rsidRPr="00F96AFD">
        <w:rPr>
          <w:rFonts w:ascii="Arial" w:hAnsi="Arial" w:cs="Arial"/>
          <w:sz w:val="24"/>
        </w:rPr>
        <w:t xml:space="preserve">Liczba ofert pracy na rynku w badanym okresie również wykazywała wysoki poziom zmienności. Po początkowym załamaniu na </w:t>
      </w:r>
      <w:r w:rsidR="7939A36E" w:rsidRPr="00F96AFD">
        <w:rPr>
          <w:rFonts w:ascii="Arial" w:hAnsi="Arial" w:cs="Arial"/>
          <w:sz w:val="24"/>
        </w:rPr>
        <w:t>początku</w:t>
      </w:r>
      <w:r w:rsidRPr="00F96AFD">
        <w:rPr>
          <w:rFonts w:ascii="Arial" w:hAnsi="Arial" w:cs="Arial"/>
          <w:sz w:val="24"/>
        </w:rPr>
        <w:t xml:space="preserve"> pandemii, nastąpił dynamiczny wzrost, trwający do kwietnia 2021 r</w:t>
      </w:r>
      <w:r w:rsidR="00A404B7" w:rsidRPr="00F96AFD">
        <w:rPr>
          <w:rFonts w:ascii="Arial" w:hAnsi="Arial" w:cs="Arial"/>
          <w:sz w:val="24"/>
        </w:rPr>
        <w:t>oku</w:t>
      </w:r>
      <w:r w:rsidRPr="00F96AFD">
        <w:rPr>
          <w:rFonts w:ascii="Arial" w:hAnsi="Arial" w:cs="Arial"/>
          <w:sz w:val="24"/>
        </w:rPr>
        <w:t>. Po tym okresie zaobserwowano spadek dynamiki ofert pracy, trwający do końca 2022 r</w:t>
      </w:r>
      <w:r w:rsidR="00A404B7" w:rsidRPr="00F96AFD">
        <w:rPr>
          <w:rFonts w:ascii="Arial" w:hAnsi="Arial" w:cs="Arial"/>
          <w:sz w:val="24"/>
        </w:rPr>
        <w:t>oku</w:t>
      </w:r>
      <w:r w:rsidRPr="00F96AFD">
        <w:rPr>
          <w:rFonts w:ascii="Arial" w:hAnsi="Arial" w:cs="Arial"/>
          <w:sz w:val="24"/>
        </w:rPr>
        <w:t>. W latach 2023-2024 wartość bezwzględna liczby ofert pracy była stabilna, chociaż względem</w:t>
      </w:r>
      <w:r w:rsidR="0045214D" w:rsidRPr="00F96AFD">
        <w:rPr>
          <w:rFonts w:ascii="Arial" w:hAnsi="Arial" w:cs="Arial"/>
          <w:sz w:val="24"/>
        </w:rPr>
        <w:t xml:space="preserve"> </w:t>
      </w:r>
      <w:r w:rsidR="00A404B7" w:rsidRPr="00F96AFD">
        <w:rPr>
          <w:rFonts w:ascii="Arial" w:hAnsi="Arial" w:cs="Arial"/>
          <w:sz w:val="24"/>
        </w:rPr>
        <w:t xml:space="preserve">w </w:t>
      </w:r>
      <w:r w:rsidRPr="00F96AFD">
        <w:rPr>
          <w:rFonts w:ascii="Arial" w:hAnsi="Arial" w:cs="Arial"/>
          <w:sz w:val="24"/>
        </w:rPr>
        <w:t>roku 2021 była to wartość o ok. 30% niższa.</w:t>
      </w:r>
    </w:p>
    <w:p w14:paraId="4B21B580" w14:textId="31DFFB05" w:rsidR="001F48F7" w:rsidRPr="00F96AFD" w:rsidRDefault="001F48F7" w:rsidP="00DD2DE5">
      <w:pPr>
        <w:spacing w:before="240" w:after="240" w:line="360" w:lineRule="auto"/>
        <w:rPr>
          <w:rFonts w:ascii="Arial" w:hAnsi="Arial" w:cs="Arial"/>
          <w:sz w:val="24"/>
        </w:rPr>
      </w:pPr>
      <w:r w:rsidRPr="00F96AFD">
        <w:rPr>
          <w:rFonts w:ascii="Arial" w:hAnsi="Arial" w:cs="Arial"/>
          <w:sz w:val="24"/>
        </w:rPr>
        <w:t>Spadek liczby ofert pracy od 2023 roku może mieć związek z kształtowaniem się sytuacji na rynku niemieckim, obrazowanej czwartą zmienną składową, tzn. indeksem IFO. Jak wynika z przebiegu zmienności tego indeksu, w latach 2020-2025, po krótkim załamaniu koniunktury na początku pandemii i jednocześnie sz</w:t>
      </w:r>
      <w:r w:rsidR="00A404B7" w:rsidRPr="00F96AFD">
        <w:rPr>
          <w:rFonts w:ascii="Arial" w:hAnsi="Arial" w:cs="Arial"/>
          <w:sz w:val="24"/>
        </w:rPr>
        <w:t>ybkim odbiciu, od połowy 2021 roku</w:t>
      </w:r>
      <w:r w:rsidRPr="00F96AFD">
        <w:rPr>
          <w:rFonts w:ascii="Arial" w:hAnsi="Arial" w:cs="Arial"/>
          <w:sz w:val="24"/>
        </w:rPr>
        <w:t xml:space="preserve"> indeks zaczął systematycznie obniżać swoją wartość. Gospodarka niemiecka, podobnie jak cała Europa zaczęła odczuwać skutki wzrostu cen energii na giełdach światowych oraz efekty wprowadzanego tzw. europejskiego </w:t>
      </w:r>
      <w:r w:rsidR="3A33F38E" w:rsidRPr="00F96AFD">
        <w:rPr>
          <w:rFonts w:ascii="Arial" w:hAnsi="Arial" w:cs="Arial"/>
          <w:sz w:val="24"/>
        </w:rPr>
        <w:t>Z</w:t>
      </w:r>
      <w:r w:rsidRPr="00F96AFD">
        <w:rPr>
          <w:rFonts w:ascii="Arial" w:hAnsi="Arial" w:cs="Arial"/>
          <w:sz w:val="24"/>
        </w:rPr>
        <w:t xml:space="preserve">ielonego </w:t>
      </w:r>
      <w:r w:rsidR="55E1B9A0" w:rsidRPr="00F96AFD">
        <w:rPr>
          <w:rFonts w:ascii="Arial" w:hAnsi="Arial" w:cs="Arial"/>
          <w:sz w:val="24"/>
        </w:rPr>
        <w:t>Ł</w:t>
      </w:r>
      <w:r w:rsidRPr="00F96AFD">
        <w:rPr>
          <w:rFonts w:ascii="Arial" w:hAnsi="Arial" w:cs="Arial"/>
          <w:sz w:val="24"/>
        </w:rPr>
        <w:t>adu. Jest to program zakładający transformację energetyczną. Dla wielu firm oznacza to wzrost kosztów funkcjonowania, co w połączeniu z</w:t>
      </w:r>
      <w:r w:rsidR="00FD3212" w:rsidRPr="00F96AFD">
        <w:rPr>
          <w:rFonts w:ascii="Arial" w:hAnsi="Arial" w:cs="Arial"/>
          <w:sz w:val="24"/>
        </w:rPr>
        <w:t> </w:t>
      </w:r>
      <w:r w:rsidRPr="00F96AFD">
        <w:rPr>
          <w:rFonts w:ascii="Arial" w:hAnsi="Arial" w:cs="Arial"/>
          <w:sz w:val="24"/>
        </w:rPr>
        <w:t xml:space="preserve">rosnącymi cenami tradycyjnych surowców energetycznych, w wyniku wojny w Ukrainie, powoduje utratę konkurencyjności przedsiębiorstw. Przykładem tego jest produkcja pojazdów elektrycznych, której wysokie koszty, a tym samym i ceny powodują spadek zainteresowania tymi pojazdami, co zmusza europejskie firmy </w:t>
      </w:r>
      <w:r w:rsidRPr="00F96AFD">
        <w:rPr>
          <w:rFonts w:ascii="Arial" w:hAnsi="Arial" w:cs="Arial"/>
          <w:sz w:val="24"/>
        </w:rPr>
        <w:lastRenderedPageBreak/>
        <w:t>do redukcji zatrudnienia i spowolnienia dynamiki produkcji opartej na zasadach tzw. zielonego ładu.</w:t>
      </w:r>
    </w:p>
    <w:p w14:paraId="195917A6" w14:textId="13674021" w:rsidR="196E6300" w:rsidRPr="00F96AFD" w:rsidRDefault="7CB0F217" w:rsidP="001602B4">
      <w:pPr>
        <w:pStyle w:val="Nagwek2"/>
      </w:pPr>
      <w:bookmarkStart w:id="85" w:name="_Toc201563485"/>
      <w:bookmarkStart w:id="86" w:name="_Toc204341455"/>
      <w:bookmarkStart w:id="87" w:name="_Toc204343535"/>
      <w:r w:rsidRPr="00F96AFD">
        <w:t xml:space="preserve">Poziom i dynamika PKB województwa wielkopolskiego </w:t>
      </w:r>
      <w:r w:rsidR="2F422462" w:rsidRPr="00F96AFD">
        <w:t>oraz</w:t>
      </w:r>
      <w:r w:rsidRPr="00F96AFD">
        <w:t xml:space="preserve"> prognoza wzrostu gospodarczego</w:t>
      </w:r>
      <w:bookmarkEnd w:id="85"/>
      <w:bookmarkEnd w:id="86"/>
      <w:bookmarkEnd w:id="87"/>
    </w:p>
    <w:p w14:paraId="1CA09471" w14:textId="5F95A69A" w:rsidR="2BD50D97" w:rsidRPr="00F96AFD" w:rsidRDefault="2BD50D97" w:rsidP="001602B4">
      <w:pPr>
        <w:pStyle w:val="Nagwek3"/>
      </w:pPr>
      <w:bookmarkStart w:id="88" w:name="_Toc201563486"/>
      <w:bookmarkStart w:id="89" w:name="_Toc204341456"/>
      <w:bookmarkStart w:id="90" w:name="_Toc204343536"/>
      <w:r w:rsidRPr="00F96AFD">
        <w:t>Wzrost PKB województwa wielkopolskiego na tle Polski</w:t>
      </w:r>
      <w:bookmarkEnd w:id="88"/>
      <w:bookmarkEnd w:id="89"/>
      <w:bookmarkEnd w:id="90"/>
    </w:p>
    <w:p w14:paraId="735C0412" w14:textId="704420A7" w:rsidR="2BD50D97" w:rsidRPr="00F96AFD" w:rsidRDefault="2BD50D97" w:rsidP="00DD2DE5">
      <w:pPr>
        <w:spacing w:before="240" w:line="360" w:lineRule="auto"/>
        <w:rPr>
          <w:rFonts w:ascii="Arial" w:hAnsi="Arial" w:cs="Arial"/>
        </w:rPr>
      </w:pPr>
      <w:r w:rsidRPr="00F96AFD">
        <w:rPr>
          <w:rFonts w:ascii="Arial" w:hAnsi="Arial" w:cs="Arial"/>
          <w:sz w:val="24"/>
        </w:rPr>
        <w:t>Wzrost gospodarczy to długoterminowy proces zwiększania produkcji prezentowany najczęściej w ujęciu rocznym. Roczna częstotliwość pozwala na uchwycenie zmian w stosunku do roku poprzedniego, eliminację efektów kalendarzowych i sezonowych oraz pokrywa się z rokiem budżetowym. Zwiększanie produkcji jest uwarunkowane czynnikami o charakterze strukturalnym i jest możliwe, gdy w gospodarce działają mechanizmy prowadzące do pełnego wykorzystania czynników produkcji. Zdolności wytwórcze zależą od wielkości zasobów (siły roboczej, ziemi i kapitału) oraz efektywności ich wykorzystania (technologii). Produkcję w</w:t>
      </w:r>
      <w:r w:rsidR="001654D1" w:rsidRPr="00F96AFD">
        <w:rPr>
          <w:rFonts w:ascii="Arial" w:eastAsia="Times New Roman" w:hAnsi="Arial" w:cs="Arial"/>
          <w:sz w:val="24"/>
          <w:szCs w:val="24"/>
        </w:rPr>
        <w:t> </w:t>
      </w:r>
      <w:r w:rsidRPr="00F96AFD">
        <w:rPr>
          <w:rFonts w:ascii="Arial" w:hAnsi="Arial" w:cs="Arial"/>
          <w:sz w:val="24"/>
        </w:rPr>
        <w:t>gospodarce należy rozpatrywać w ujęciu realnym, tzn. po wyeliminowaniu wpływu inflacji.</w:t>
      </w:r>
    </w:p>
    <w:p w14:paraId="5A008836" w14:textId="1C9439DF" w:rsidR="2BD50D97" w:rsidRPr="00F96AFD" w:rsidRDefault="2BD50D97" w:rsidP="00DD2DE5">
      <w:pPr>
        <w:spacing w:before="240" w:line="360" w:lineRule="auto"/>
        <w:rPr>
          <w:rFonts w:ascii="Arial" w:hAnsi="Arial" w:cs="Arial"/>
          <w:sz w:val="24"/>
        </w:rPr>
      </w:pPr>
      <w:r w:rsidRPr="00F96AFD">
        <w:rPr>
          <w:rFonts w:ascii="Arial" w:hAnsi="Arial" w:cs="Arial"/>
          <w:sz w:val="24"/>
        </w:rPr>
        <w:t xml:space="preserve">Na </w:t>
      </w:r>
      <w:r w:rsidR="00B92F08" w:rsidRPr="00F96AFD">
        <w:rPr>
          <w:rFonts w:ascii="Arial" w:hAnsi="Arial" w:cs="Arial"/>
          <w:sz w:val="24"/>
        </w:rPr>
        <w:t>wykresie</w:t>
      </w:r>
      <w:r w:rsidR="002C6708" w:rsidRPr="00F96AFD">
        <w:rPr>
          <w:rFonts w:ascii="Arial" w:hAnsi="Arial" w:cs="Arial"/>
          <w:sz w:val="24"/>
        </w:rPr>
        <w:t xml:space="preserve"> 2</w:t>
      </w:r>
      <w:r w:rsidR="00717CE9" w:rsidRPr="00F96AFD">
        <w:rPr>
          <w:rFonts w:ascii="Arial" w:hAnsi="Arial" w:cs="Arial"/>
          <w:sz w:val="24"/>
        </w:rPr>
        <w:t>.</w:t>
      </w:r>
      <w:r w:rsidR="000D1E52" w:rsidRPr="00F96AFD">
        <w:rPr>
          <w:rFonts w:ascii="Arial" w:eastAsia="Times New Roman" w:hAnsi="Arial" w:cs="Arial"/>
          <w:sz w:val="24"/>
          <w:szCs w:val="24"/>
        </w:rPr>
        <w:t xml:space="preserve">14 </w:t>
      </w:r>
      <w:r w:rsidRPr="00F96AFD">
        <w:rPr>
          <w:rFonts w:ascii="Arial" w:hAnsi="Arial" w:cs="Arial"/>
          <w:sz w:val="24"/>
        </w:rPr>
        <w:t xml:space="preserve">zamieszczono wartości PKB województwa wielkopolskiego oraz udział gospodarki tego regionu w gospodarce Polski (dane urealnione </w:t>
      </w:r>
      <w:proofErr w:type="spellStart"/>
      <w:r w:rsidRPr="00F96AFD">
        <w:rPr>
          <w:rFonts w:ascii="Arial" w:hAnsi="Arial" w:cs="Arial"/>
          <w:sz w:val="24"/>
        </w:rPr>
        <w:t>deflatorem</w:t>
      </w:r>
      <w:proofErr w:type="spellEnd"/>
      <w:r w:rsidRPr="00F96AFD">
        <w:rPr>
          <w:rFonts w:ascii="Arial" w:hAnsi="Arial" w:cs="Arial"/>
          <w:sz w:val="24"/>
        </w:rPr>
        <w:t xml:space="preserve"> PKB, ceny stałe z 2020 r</w:t>
      </w:r>
      <w:r w:rsidR="00CA03D3" w:rsidRPr="00F96AFD">
        <w:rPr>
          <w:rFonts w:ascii="Arial" w:hAnsi="Arial" w:cs="Arial"/>
          <w:sz w:val="24"/>
        </w:rPr>
        <w:t>oku</w:t>
      </w:r>
      <w:r w:rsidRPr="00F96AFD">
        <w:rPr>
          <w:rFonts w:ascii="Arial" w:hAnsi="Arial" w:cs="Arial"/>
          <w:sz w:val="24"/>
        </w:rPr>
        <w:t>).</w:t>
      </w:r>
    </w:p>
    <w:p w14:paraId="2A34E6BB" w14:textId="7E53C6BA" w:rsidR="002C6708" w:rsidRPr="00F96AFD" w:rsidRDefault="001602B4" w:rsidP="00DD2DE5">
      <w:pPr>
        <w:spacing w:after="0" w:line="360" w:lineRule="auto"/>
        <w:rPr>
          <w:rFonts w:ascii="Arial" w:hAnsi="Arial" w:cs="Arial"/>
          <w:b/>
        </w:rPr>
      </w:pPr>
      <w:bookmarkStart w:id="91" w:name="_Toc204343332"/>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14</w:t>
      </w:r>
      <w:r w:rsidR="00FF3664" w:rsidRPr="00F96AFD">
        <w:rPr>
          <w:rFonts w:ascii="Arial" w:hAnsi="Arial" w:cs="Arial"/>
          <w:b/>
          <w:sz w:val="24"/>
        </w:rPr>
        <w:fldChar w:fldCharType="end"/>
      </w:r>
      <w:r w:rsidRPr="00F96AFD">
        <w:rPr>
          <w:rFonts w:ascii="Arial" w:hAnsi="Arial" w:cs="Arial"/>
          <w:b/>
          <w:sz w:val="24"/>
        </w:rPr>
        <w:t xml:space="preserve">. </w:t>
      </w:r>
      <w:r w:rsidR="002C6708" w:rsidRPr="00F96AFD">
        <w:rPr>
          <w:rFonts w:ascii="Arial" w:hAnsi="Arial" w:cs="Arial"/>
          <w:b/>
          <w:sz w:val="24"/>
        </w:rPr>
        <w:t>Realne PKB województwa wielkopolskiego w mld zł (lewa oś) oraz udział w realnym PKB Polski (prawa oś)</w:t>
      </w:r>
      <w:bookmarkEnd w:id="91"/>
    </w:p>
    <w:p w14:paraId="4E11B1B7" w14:textId="00A597AA" w:rsidR="2BD50D97" w:rsidRPr="00F96AFD" w:rsidRDefault="3692282C" w:rsidP="00B60BA8">
      <w:pPr>
        <w:spacing w:after="0" w:line="360" w:lineRule="auto"/>
        <w:ind w:firstLine="709"/>
        <w:rPr>
          <w:rFonts w:ascii="Arial" w:hAnsi="Arial" w:cs="Arial"/>
        </w:rPr>
      </w:pPr>
      <w:r w:rsidRPr="00F96AFD">
        <w:rPr>
          <w:rFonts w:ascii="Arial" w:hAnsi="Arial" w:cs="Arial"/>
          <w:noProof/>
          <w:lang w:eastAsia="pl-PL"/>
        </w:rPr>
        <w:drawing>
          <wp:inline distT="0" distB="0" distL="0" distR="0" wp14:anchorId="6B522324" wp14:editId="6764FFCB">
            <wp:extent cx="4860000" cy="2915999"/>
            <wp:effectExtent l="0" t="0" r="0" b="0"/>
            <wp:docPr id="176737188" name="Picture 176737188" descr="Dwa wykresy liniowe. Realne PKB województwa wielkopolskiego rośnie ze 109,81 mld zł do 260,17 mld. Udział w realnym PKB Polski również rośni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737188" name="Picture 176737188" descr="Dwa wykresy liniowe. Realne PKB województwa wielkopolskiego rośnie ze 109,81 mld zł do 260,17 mld. Udział w realnym PKB Polski również rośnie. "/>
                    <pic:cNvPicPr/>
                  </pic:nvPicPr>
                  <pic:blipFill>
                    <a:blip r:embed="rId48">
                      <a:extLst>
                        <a:ext uri="{28A0092B-C50C-407E-A947-70E740481C1C}">
                          <a14:useLocalDpi xmlns:a14="http://schemas.microsoft.com/office/drawing/2010/main" val="0"/>
                        </a:ext>
                      </a:extLst>
                    </a:blip>
                    <a:stretch>
                      <a:fillRect/>
                    </a:stretch>
                  </pic:blipFill>
                  <pic:spPr>
                    <a:xfrm>
                      <a:off x="0" y="0"/>
                      <a:ext cx="4860000" cy="2915999"/>
                    </a:xfrm>
                    <a:prstGeom prst="rect">
                      <a:avLst/>
                    </a:prstGeom>
                  </pic:spPr>
                </pic:pic>
              </a:graphicData>
            </a:graphic>
          </wp:inline>
        </w:drawing>
      </w:r>
    </w:p>
    <w:p w14:paraId="58D1B471" w14:textId="352879CD" w:rsidR="2BD50D97" w:rsidRPr="00F96AFD" w:rsidRDefault="2BD50D97" w:rsidP="00DD2DE5">
      <w:pPr>
        <w:spacing w:before="240" w:after="240" w:line="360" w:lineRule="auto"/>
        <w:rPr>
          <w:rFonts w:ascii="Arial" w:hAnsi="Arial" w:cs="Arial"/>
          <w:sz w:val="24"/>
        </w:rPr>
      </w:pPr>
      <w:r w:rsidRPr="00F96AFD">
        <w:rPr>
          <w:rFonts w:ascii="Arial" w:hAnsi="Arial" w:cs="Arial"/>
          <w:sz w:val="24"/>
        </w:rPr>
        <w:lastRenderedPageBreak/>
        <w:t>Źródło: opracowanie własne</w:t>
      </w:r>
    </w:p>
    <w:p w14:paraId="6545A78C" w14:textId="09115961" w:rsidR="2BD50D97" w:rsidRPr="00F96AFD" w:rsidRDefault="2BD50D97" w:rsidP="00DD2DE5">
      <w:pPr>
        <w:spacing w:before="240" w:after="240" w:line="360" w:lineRule="auto"/>
        <w:rPr>
          <w:rFonts w:ascii="Arial" w:hAnsi="Arial" w:cs="Arial"/>
          <w:sz w:val="24"/>
        </w:rPr>
      </w:pPr>
      <w:r w:rsidRPr="00F96AFD">
        <w:rPr>
          <w:rFonts w:ascii="Arial" w:hAnsi="Arial" w:cs="Arial"/>
          <w:sz w:val="24"/>
        </w:rPr>
        <w:t xml:space="preserve">W latach 2000-2023 regionalna gospodarka </w:t>
      </w:r>
      <w:r w:rsidR="009E0B69" w:rsidRPr="00F96AFD">
        <w:rPr>
          <w:rFonts w:ascii="Arial" w:eastAsia="Times New Roman" w:hAnsi="Arial" w:cs="Arial"/>
          <w:sz w:val="24"/>
          <w:szCs w:val="24"/>
        </w:rPr>
        <w:t>W</w:t>
      </w:r>
      <w:r w:rsidRPr="00F96AFD">
        <w:rPr>
          <w:rFonts w:ascii="Arial" w:eastAsia="Times New Roman" w:hAnsi="Arial" w:cs="Arial"/>
          <w:sz w:val="24"/>
          <w:szCs w:val="24"/>
        </w:rPr>
        <w:t>ielkopolski</w:t>
      </w:r>
      <w:r w:rsidRPr="00F96AFD">
        <w:rPr>
          <w:rFonts w:ascii="Arial" w:hAnsi="Arial" w:cs="Arial"/>
          <w:sz w:val="24"/>
        </w:rPr>
        <w:t xml:space="preserve"> charakteryzowała się niemal ciągłym wzrostem produkcji w ujęciu absolutnym. PKB wzrosło o 137% z</w:t>
      </w:r>
      <w:r w:rsidR="6259677C" w:rsidRPr="00F96AFD">
        <w:rPr>
          <w:rFonts w:ascii="Arial" w:hAnsi="Arial" w:cs="Arial"/>
          <w:sz w:val="24"/>
        </w:rPr>
        <w:t>e</w:t>
      </w:r>
      <w:r w:rsidRPr="00F96AFD">
        <w:rPr>
          <w:rFonts w:ascii="Arial" w:hAnsi="Arial" w:cs="Arial"/>
          <w:sz w:val="24"/>
        </w:rPr>
        <w:t xml:space="preserve"> 109,81 mld zł do 260,17 mld zł. Średni wzrost roczny wyniósł 6,54 mld zł. Spadki absolutne produkcji (recesja) wystąpiły jedynie w 2002 i 2020 r</w:t>
      </w:r>
      <w:r w:rsidR="00A404B7" w:rsidRPr="00F96AFD">
        <w:rPr>
          <w:rFonts w:ascii="Arial" w:hAnsi="Arial" w:cs="Arial"/>
          <w:sz w:val="24"/>
        </w:rPr>
        <w:t>oku</w:t>
      </w:r>
      <w:r w:rsidRPr="00F96AFD">
        <w:rPr>
          <w:rFonts w:ascii="Arial" w:hAnsi="Arial" w:cs="Arial"/>
          <w:sz w:val="24"/>
        </w:rPr>
        <w:t>. W okresie 2014-2018 (okres względnej stabilności gospodarczej) gospodarka województwa wielkopolskiego rosła średnio o 9,40 mld zł rocznie, a w okresie 2019-2023 (warunki oddziaływania egzogenicznych czynników tj. pandemia COVID-19 oraz wojna w Ukrainie) produkcja zwiększała się prze</w:t>
      </w:r>
      <w:r w:rsidR="00A404B7" w:rsidRPr="00F96AFD">
        <w:rPr>
          <w:rFonts w:ascii="Arial" w:hAnsi="Arial" w:cs="Arial"/>
          <w:sz w:val="24"/>
        </w:rPr>
        <w:t>ciętnie o 7,15 mld zł. W 2021 roku</w:t>
      </w:r>
      <w:r w:rsidRPr="00F96AFD">
        <w:rPr>
          <w:rFonts w:ascii="Arial" w:hAnsi="Arial" w:cs="Arial"/>
          <w:sz w:val="24"/>
        </w:rPr>
        <w:t xml:space="preserve"> po recesji spowodowanej pandemią zanotowano największy przyrost w całym wziętym pod uwagę okresie (13,62 mld zł). W ostatnim roku, dla którego dostępne były dane statystyczne, zaobserwowano jednak znaczne spowolnienie (0,13 mld zł).</w:t>
      </w:r>
    </w:p>
    <w:p w14:paraId="65018F7F" w14:textId="20CDEE62" w:rsidR="2BD50D97" w:rsidRPr="00F96AFD" w:rsidRDefault="2BD50D97" w:rsidP="00DD2DE5">
      <w:pPr>
        <w:spacing w:before="240" w:after="240" w:line="360" w:lineRule="auto"/>
        <w:rPr>
          <w:rFonts w:ascii="Arial" w:hAnsi="Arial" w:cs="Arial"/>
          <w:sz w:val="24"/>
        </w:rPr>
      </w:pPr>
      <w:r w:rsidRPr="00F96AFD">
        <w:rPr>
          <w:rFonts w:ascii="Arial" w:hAnsi="Arial" w:cs="Arial"/>
          <w:sz w:val="24"/>
        </w:rPr>
        <w:t xml:space="preserve">Udział realnego PKB województwa wielkopolskiego w realnej gospodarce całego kraju charakteryzował się nieintensywnym, lecz wzrostowym trendem. </w:t>
      </w:r>
      <w:r w:rsidR="14889116" w:rsidRPr="00F96AFD">
        <w:rPr>
          <w:rFonts w:ascii="Arial" w:hAnsi="Arial" w:cs="Arial"/>
          <w:sz w:val="24"/>
        </w:rPr>
        <w:t xml:space="preserve">Na przestrzeni badanych lat widoczny jest pozytywny efekt dla regionu Wielkopolski </w:t>
      </w:r>
      <w:r w:rsidR="24649892" w:rsidRPr="00F96AFD">
        <w:rPr>
          <w:rFonts w:ascii="Arial" w:hAnsi="Arial" w:cs="Arial"/>
          <w:sz w:val="24"/>
        </w:rPr>
        <w:t>wynikający z</w:t>
      </w:r>
      <w:r w:rsidR="14889116" w:rsidRPr="00F96AFD">
        <w:rPr>
          <w:rFonts w:ascii="Arial" w:hAnsi="Arial" w:cs="Arial"/>
          <w:sz w:val="24"/>
        </w:rPr>
        <w:t xml:space="preserve"> przyst</w:t>
      </w:r>
      <w:r w:rsidR="6F00A3CD" w:rsidRPr="00F96AFD">
        <w:rPr>
          <w:rFonts w:ascii="Arial" w:hAnsi="Arial" w:cs="Arial"/>
          <w:sz w:val="24"/>
        </w:rPr>
        <w:t>ą</w:t>
      </w:r>
      <w:r w:rsidR="14889116" w:rsidRPr="00F96AFD">
        <w:rPr>
          <w:rFonts w:ascii="Arial" w:hAnsi="Arial" w:cs="Arial"/>
          <w:sz w:val="24"/>
        </w:rPr>
        <w:t>pienia Polski do UE.</w:t>
      </w:r>
      <w:r w:rsidR="5F6EDD17" w:rsidRPr="00F96AFD">
        <w:rPr>
          <w:rFonts w:ascii="Arial" w:hAnsi="Arial" w:cs="Arial"/>
          <w:sz w:val="24"/>
        </w:rPr>
        <w:t xml:space="preserve"> W okresie globalnych kryzysów</w:t>
      </w:r>
      <w:r w:rsidR="5814CDA6" w:rsidRPr="00F96AFD">
        <w:rPr>
          <w:rFonts w:ascii="Arial" w:hAnsi="Arial" w:cs="Arial"/>
          <w:sz w:val="24"/>
        </w:rPr>
        <w:t xml:space="preserve"> (2009, 2020)</w:t>
      </w:r>
      <w:r w:rsidR="5F6EDD17" w:rsidRPr="00F96AFD">
        <w:rPr>
          <w:rFonts w:ascii="Arial" w:hAnsi="Arial" w:cs="Arial"/>
          <w:sz w:val="24"/>
        </w:rPr>
        <w:t>, region notował skokowe wzrosty udziału w realnej produkcji całego kraju, co świa</w:t>
      </w:r>
      <w:r w:rsidR="31250920" w:rsidRPr="00F96AFD">
        <w:rPr>
          <w:rFonts w:ascii="Arial" w:hAnsi="Arial" w:cs="Arial"/>
          <w:sz w:val="24"/>
        </w:rPr>
        <w:t>d</w:t>
      </w:r>
      <w:r w:rsidR="5F6EDD17" w:rsidRPr="00F96AFD">
        <w:rPr>
          <w:rFonts w:ascii="Arial" w:hAnsi="Arial" w:cs="Arial"/>
          <w:sz w:val="24"/>
        </w:rPr>
        <w:t>czy o jego odporności.</w:t>
      </w:r>
      <w:r w:rsidRPr="00F96AFD">
        <w:rPr>
          <w:rFonts w:ascii="Arial" w:hAnsi="Arial" w:cs="Arial"/>
          <w:sz w:val="24"/>
        </w:rPr>
        <w:t xml:space="preserve"> W całym badanym okresie gospodarka regionalna Wielkopolski zwiększała swój udział przeciętnie o 0,02 p.p. W latach 2014-2018 było to średnio 0,02 p.p., a w okresie 2019-2023 – 0,006 p.p., choć wynik jest zaburzony </w:t>
      </w:r>
      <w:r w:rsidR="290F638E" w:rsidRPr="00F96AFD">
        <w:rPr>
          <w:rFonts w:ascii="Arial" w:hAnsi="Arial" w:cs="Arial"/>
          <w:sz w:val="24"/>
        </w:rPr>
        <w:t>skokowym</w:t>
      </w:r>
      <w:r w:rsidR="00A404B7" w:rsidRPr="00F96AFD">
        <w:rPr>
          <w:rFonts w:ascii="Arial" w:hAnsi="Arial" w:cs="Arial"/>
          <w:sz w:val="24"/>
        </w:rPr>
        <w:t xml:space="preserve"> wzrostem udziału w 2020 roku </w:t>
      </w:r>
      <w:r w:rsidRPr="00F96AFD">
        <w:rPr>
          <w:rFonts w:ascii="Arial" w:hAnsi="Arial" w:cs="Arial"/>
          <w:sz w:val="24"/>
        </w:rPr>
        <w:t>(0,19 p.p.).</w:t>
      </w:r>
    </w:p>
    <w:p w14:paraId="1F654FB6" w14:textId="127D37BA" w:rsidR="2BD50D97" w:rsidRPr="00F96AFD" w:rsidRDefault="2BD50D97" w:rsidP="00B60BA8">
      <w:pPr>
        <w:spacing w:before="240" w:after="240" w:line="360" w:lineRule="auto"/>
        <w:rPr>
          <w:rFonts w:ascii="Arial" w:hAnsi="Arial" w:cs="Arial"/>
          <w:sz w:val="24"/>
        </w:rPr>
      </w:pPr>
      <w:r w:rsidRPr="00F96AFD">
        <w:rPr>
          <w:rFonts w:ascii="Arial" w:hAnsi="Arial" w:cs="Arial"/>
          <w:sz w:val="24"/>
        </w:rPr>
        <w:t xml:space="preserve">Na </w:t>
      </w:r>
      <w:r w:rsidR="00731B01" w:rsidRPr="00F96AFD">
        <w:rPr>
          <w:rFonts w:ascii="Arial" w:hAnsi="Arial" w:cs="Arial"/>
          <w:sz w:val="24"/>
        </w:rPr>
        <w:t>wykresie 2.1</w:t>
      </w:r>
      <w:r w:rsidR="00C15CF1" w:rsidRPr="00F96AFD">
        <w:rPr>
          <w:rFonts w:ascii="Arial" w:hAnsi="Arial" w:cs="Arial"/>
          <w:sz w:val="24"/>
        </w:rPr>
        <w:t>5</w:t>
      </w:r>
      <w:r w:rsidRPr="00F96AFD">
        <w:rPr>
          <w:rFonts w:ascii="Arial" w:hAnsi="Arial" w:cs="Arial"/>
          <w:sz w:val="24"/>
        </w:rPr>
        <w:t xml:space="preserve"> przedstawiono roczne tempo wzrostu realnego PKB województwa wielkopolskiego na tle </w:t>
      </w:r>
      <w:r w:rsidR="47DFAE68" w:rsidRPr="00F96AFD">
        <w:rPr>
          <w:rFonts w:ascii="Arial" w:eastAsia="Times New Roman" w:hAnsi="Arial" w:cs="Arial"/>
          <w:sz w:val="24"/>
          <w:szCs w:val="24"/>
        </w:rPr>
        <w:t xml:space="preserve">tempa </w:t>
      </w:r>
      <w:r w:rsidRPr="00F96AFD">
        <w:rPr>
          <w:rFonts w:ascii="Arial" w:hAnsi="Arial" w:cs="Arial"/>
          <w:sz w:val="24"/>
        </w:rPr>
        <w:t>wzrostu</w:t>
      </w:r>
      <w:r w:rsidRPr="00F96AFD">
        <w:rPr>
          <w:rFonts w:ascii="Arial" w:eastAsia="Times New Roman" w:hAnsi="Arial" w:cs="Arial"/>
          <w:sz w:val="24"/>
          <w:szCs w:val="24"/>
        </w:rPr>
        <w:t xml:space="preserve"> </w:t>
      </w:r>
      <w:r w:rsidR="44ABD21F" w:rsidRPr="00F96AFD">
        <w:rPr>
          <w:rFonts w:ascii="Arial" w:eastAsia="Times New Roman" w:hAnsi="Arial" w:cs="Arial"/>
          <w:sz w:val="24"/>
          <w:szCs w:val="24"/>
        </w:rPr>
        <w:t>realnej</w:t>
      </w:r>
      <w:r w:rsidRPr="00F96AFD">
        <w:rPr>
          <w:rFonts w:ascii="Arial" w:hAnsi="Arial" w:cs="Arial"/>
          <w:sz w:val="24"/>
        </w:rPr>
        <w:t xml:space="preserve"> produkcji w całym kraju.</w:t>
      </w:r>
    </w:p>
    <w:p w14:paraId="74F66D17" w14:textId="77777777" w:rsidR="00244985" w:rsidRDefault="00244985">
      <w:pPr>
        <w:rPr>
          <w:rFonts w:ascii="Arial" w:hAnsi="Arial" w:cs="Arial"/>
          <w:b/>
          <w:sz w:val="24"/>
        </w:rPr>
      </w:pPr>
      <w:bookmarkStart w:id="92" w:name="_Toc204343333"/>
      <w:r>
        <w:rPr>
          <w:rFonts w:ascii="Arial" w:hAnsi="Arial" w:cs="Arial"/>
          <w:b/>
          <w:sz w:val="24"/>
        </w:rPr>
        <w:br w:type="page"/>
      </w:r>
    </w:p>
    <w:p w14:paraId="54C68009" w14:textId="3C5A72E4" w:rsidR="00731B01" w:rsidRPr="00F96AFD" w:rsidRDefault="001602B4" w:rsidP="00DD2DE5">
      <w:pPr>
        <w:spacing w:after="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15</w:t>
      </w:r>
      <w:r w:rsidR="00FF3664" w:rsidRPr="00F96AFD">
        <w:rPr>
          <w:rFonts w:ascii="Arial" w:hAnsi="Arial" w:cs="Arial"/>
          <w:b/>
          <w:sz w:val="24"/>
        </w:rPr>
        <w:fldChar w:fldCharType="end"/>
      </w:r>
      <w:r w:rsidRPr="00F96AFD">
        <w:rPr>
          <w:rFonts w:ascii="Arial" w:hAnsi="Arial" w:cs="Arial"/>
          <w:b/>
          <w:sz w:val="24"/>
        </w:rPr>
        <w:t xml:space="preserve">. </w:t>
      </w:r>
      <w:r w:rsidR="009554B6" w:rsidRPr="00F96AFD">
        <w:rPr>
          <w:rFonts w:ascii="Arial" w:hAnsi="Arial" w:cs="Arial"/>
          <w:b/>
          <w:sz w:val="24"/>
        </w:rPr>
        <w:t>Tempo wzrostu realnego PKB województwa wielkopolskiego oraz PKB Polski</w:t>
      </w:r>
      <w:bookmarkEnd w:id="92"/>
    </w:p>
    <w:p w14:paraId="06ED9D4A" w14:textId="5B65E54D" w:rsidR="2BD50D97" w:rsidRPr="00F96AFD" w:rsidRDefault="2BD50D97" w:rsidP="00DD2DE5">
      <w:pPr>
        <w:spacing w:before="240" w:after="240" w:line="360" w:lineRule="auto"/>
        <w:rPr>
          <w:rFonts w:ascii="Arial" w:hAnsi="Arial" w:cs="Arial"/>
          <w:sz w:val="24"/>
        </w:rPr>
      </w:pPr>
      <w:r w:rsidRPr="00F96AFD">
        <w:rPr>
          <w:rFonts w:ascii="Arial" w:hAnsi="Arial" w:cs="Arial"/>
          <w:noProof/>
          <w:sz w:val="24"/>
          <w:szCs w:val="24"/>
          <w:lang w:eastAsia="pl-PL"/>
        </w:rPr>
        <w:drawing>
          <wp:inline distT="0" distB="0" distL="0" distR="0" wp14:anchorId="5C4754FE" wp14:editId="011B59B9">
            <wp:extent cx="5305426" cy="2628900"/>
            <wp:effectExtent l="0" t="0" r="0" b="0"/>
            <wp:docPr id="1669749886" name="Picture 1669749886" descr="Wykres dwóch linii. Tempo wzrostu realnego PKB województwa wielkopolskiego i PKB Polski. Silne wahania, ale oba wykresy w znacznym stopniu się pokrywają.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9749886" name="Picture 1669749886" descr="Wykres dwóch linii. Tempo wzrostu realnego PKB województwa wielkopolskiego i PKB Polski. Silne wahania, ale oba wykresy w znacznym stopniu się pokrywają. "/>
                    <pic:cNvPicPr/>
                  </pic:nvPicPr>
                  <pic:blipFill>
                    <a:blip r:embed="rId49">
                      <a:extLst>
                        <a:ext uri="{28A0092B-C50C-407E-A947-70E740481C1C}">
                          <a14:useLocalDpi xmlns:a14="http://schemas.microsoft.com/office/drawing/2010/main" val="0"/>
                        </a:ext>
                      </a:extLst>
                    </a:blip>
                    <a:stretch>
                      <a:fillRect/>
                    </a:stretch>
                  </pic:blipFill>
                  <pic:spPr>
                    <a:xfrm>
                      <a:off x="0" y="0"/>
                      <a:ext cx="5305426" cy="2628900"/>
                    </a:xfrm>
                    <a:prstGeom prst="rect">
                      <a:avLst/>
                    </a:prstGeom>
                  </pic:spPr>
                </pic:pic>
              </a:graphicData>
            </a:graphic>
          </wp:inline>
        </w:drawing>
      </w:r>
    </w:p>
    <w:p w14:paraId="04CA56F5" w14:textId="10CAC0B1" w:rsidR="2BD50D97" w:rsidRPr="00F96AFD" w:rsidRDefault="2BD50D97" w:rsidP="00DD2DE5">
      <w:pPr>
        <w:spacing w:before="240" w:after="240" w:line="360" w:lineRule="auto"/>
        <w:rPr>
          <w:rFonts w:ascii="Arial" w:hAnsi="Arial" w:cs="Arial"/>
          <w:sz w:val="24"/>
        </w:rPr>
      </w:pPr>
      <w:r w:rsidRPr="00F96AFD">
        <w:rPr>
          <w:rFonts w:ascii="Arial" w:hAnsi="Arial" w:cs="Arial"/>
          <w:sz w:val="24"/>
        </w:rPr>
        <w:t>Źródło: opracowanie własne</w:t>
      </w:r>
    </w:p>
    <w:p w14:paraId="5CCABBEF" w14:textId="2860ABBF" w:rsidR="2BD50D97" w:rsidRPr="00F96AFD" w:rsidRDefault="2BD50D97" w:rsidP="00DD2DE5">
      <w:pPr>
        <w:spacing w:before="240" w:after="240" w:line="360" w:lineRule="auto"/>
        <w:rPr>
          <w:rFonts w:ascii="Arial" w:hAnsi="Arial" w:cs="Arial"/>
          <w:sz w:val="24"/>
        </w:rPr>
      </w:pPr>
      <w:r w:rsidRPr="00F96AFD">
        <w:rPr>
          <w:rFonts w:ascii="Arial" w:hAnsi="Arial" w:cs="Arial"/>
          <w:sz w:val="24"/>
        </w:rPr>
        <w:t xml:space="preserve">Powyższe ujęcie pozwala na uchwycenie okresów korzystnej i niekorzystnej koniunktury gospodarczej oraz w pewnym stopniu daje obraz współczesnego cyklu koniunkturalnego analizowanych obszarów. Z powyższego rysunku wynika, że przebieg wahań tempa wzrostu realnego PKB regionu wielkopolskiego i całego kraju jest </w:t>
      </w:r>
      <w:r w:rsidRPr="00F96AFD">
        <w:rPr>
          <w:rFonts w:ascii="Arial" w:eastAsia="Times New Roman" w:hAnsi="Arial" w:cs="Arial"/>
          <w:sz w:val="24"/>
          <w:szCs w:val="24"/>
        </w:rPr>
        <w:t>wyso</w:t>
      </w:r>
      <w:r w:rsidR="007C66CE" w:rsidRPr="00F96AFD">
        <w:rPr>
          <w:rFonts w:ascii="Arial" w:eastAsia="Times New Roman" w:hAnsi="Arial" w:cs="Arial"/>
          <w:sz w:val="24"/>
          <w:szCs w:val="24"/>
        </w:rPr>
        <w:t>ce</w:t>
      </w:r>
      <w:r w:rsidRPr="00F96AFD">
        <w:rPr>
          <w:rFonts w:ascii="Arial" w:hAnsi="Arial" w:cs="Arial"/>
          <w:sz w:val="24"/>
        </w:rPr>
        <w:t xml:space="preserve"> skorelowany. Współczynnik korelacji wyniósł 0,83 i jest istotny statystycznie na poziomie 1%. W całym analizowanym okresie średnie tempo wzrostu produkcji w Wielkopolsce wyniosło 3,84%, a dla całego kraju 3,62%. Regionalna gospodarka ro</w:t>
      </w:r>
      <w:r w:rsidR="6CE4EA7D" w:rsidRPr="00F96AFD">
        <w:rPr>
          <w:rFonts w:ascii="Arial" w:hAnsi="Arial" w:cs="Arial"/>
          <w:sz w:val="24"/>
        </w:rPr>
        <w:t>sła</w:t>
      </w:r>
      <w:r w:rsidRPr="00F96AFD">
        <w:rPr>
          <w:rFonts w:ascii="Arial" w:hAnsi="Arial" w:cs="Arial"/>
          <w:sz w:val="24"/>
        </w:rPr>
        <w:t xml:space="preserve"> względnie szybciej, co znalazło odzwierciedlenie w zwiększaniu udziału PKB w całym kraju.</w:t>
      </w:r>
    </w:p>
    <w:p w14:paraId="28B7C4C7" w14:textId="08056027" w:rsidR="2BD50D97" w:rsidRPr="00F96AFD" w:rsidRDefault="2BD50D97" w:rsidP="00DD2DE5">
      <w:pPr>
        <w:spacing w:before="240" w:after="240" w:line="360" w:lineRule="auto"/>
        <w:rPr>
          <w:rFonts w:ascii="Arial" w:hAnsi="Arial" w:cs="Arial"/>
          <w:sz w:val="24"/>
        </w:rPr>
      </w:pPr>
      <w:r w:rsidRPr="00F96AFD">
        <w:rPr>
          <w:rFonts w:ascii="Arial" w:hAnsi="Arial" w:cs="Arial"/>
          <w:sz w:val="24"/>
        </w:rPr>
        <w:t>W latach 2014-2018 korelacja wahań tempa wzrostu gospodarczego wyniosła 0,62. Względnie niższa wartość wynikała z obniżenia tempa wzrostu r</w:t>
      </w:r>
      <w:r w:rsidR="00CA03D3" w:rsidRPr="00F96AFD">
        <w:rPr>
          <w:rFonts w:ascii="Arial" w:hAnsi="Arial" w:cs="Arial"/>
          <w:sz w:val="24"/>
        </w:rPr>
        <w:t>egionu wielkopolskiego w 2018 roku</w:t>
      </w:r>
      <w:r w:rsidRPr="00F96AFD">
        <w:rPr>
          <w:rFonts w:ascii="Arial" w:hAnsi="Arial" w:cs="Arial"/>
          <w:sz w:val="24"/>
        </w:rPr>
        <w:t>, podczas gdy wzrost gospodarczy w całym kraju przyśpieszył. Średnie tempo wzrostu dla województwa wyniosło w tym podokresie 4,81%, a w całym kraju 4,56%.</w:t>
      </w:r>
    </w:p>
    <w:p w14:paraId="6AFB5F11" w14:textId="059C0E55" w:rsidR="2BD50D97" w:rsidRPr="00F96AFD" w:rsidRDefault="2BD50D97" w:rsidP="00DD2DE5">
      <w:pPr>
        <w:spacing w:before="240" w:after="240" w:line="360" w:lineRule="auto"/>
        <w:rPr>
          <w:rFonts w:ascii="Arial" w:hAnsi="Arial" w:cs="Arial"/>
          <w:sz w:val="24"/>
        </w:rPr>
      </w:pPr>
      <w:r w:rsidRPr="00F96AFD">
        <w:rPr>
          <w:rFonts w:ascii="Arial" w:hAnsi="Arial" w:cs="Arial"/>
          <w:sz w:val="24"/>
        </w:rPr>
        <w:t xml:space="preserve">Podokres 2019-2023 charakteryzował się silną zbieżnością tempa wzrostu gospodarczego województwa wielkopolskiego i całego kraju (korelacja na poziomie 0,96), co jest </w:t>
      </w:r>
      <w:r w:rsidR="479C3361" w:rsidRPr="00F96AFD">
        <w:rPr>
          <w:rFonts w:ascii="Arial" w:hAnsi="Arial" w:cs="Arial"/>
          <w:sz w:val="24"/>
        </w:rPr>
        <w:t>rezultatem</w:t>
      </w:r>
      <w:r w:rsidRPr="00F96AFD">
        <w:rPr>
          <w:rFonts w:ascii="Arial" w:hAnsi="Arial" w:cs="Arial"/>
          <w:sz w:val="24"/>
        </w:rPr>
        <w:t xml:space="preserve"> symetrycznego szoku egzogenicznego i popytowego. W tym </w:t>
      </w:r>
      <w:r w:rsidRPr="00F96AFD">
        <w:rPr>
          <w:rFonts w:ascii="Arial" w:hAnsi="Arial" w:cs="Arial"/>
          <w:sz w:val="24"/>
        </w:rPr>
        <w:lastRenderedPageBreak/>
        <w:t>okresie gospodarka Wielkopolski rosła przeciętnie w tempie 3,03%, a gospodarka całego kraju w tempie 3%. Warto potwierdzić względnie większą stabilność gospodarki regionalnej w okresie wybuchu pandemii (spadek rea</w:t>
      </w:r>
      <w:r w:rsidR="00A404B7" w:rsidRPr="00F96AFD">
        <w:rPr>
          <w:rFonts w:ascii="Arial" w:hAnsi="Arial" w:cs="Arial"/>
          <w:sz w:val="24"/>
        </w:rPr>
        <w:t>lnej produkcji w 2020 roku</w:t>
      </w:r>
      <w:r w:rsidRPr="00F96AFD">
        <w:rPr>
          <w:rFonts w:ascii="Arial" w:hAnsi="Arial" w:cs="Arial"/>
          <w:sz w:val="24"/>
        </w:rPr>
        <w:t xml:space="preserve"> wyniósł 0,16%, a w całym kraju -2,04%).</w:t>
      </w:r>
    </w:p>
    <w:p w14:paraId="1CE607AD" w14:textId="76B5A4C5" w:rsidR="2BD50D97" w:rsidRPr="00F96AFD" w:rsidRDefault="2BD50D97" w:rsidP="001602B4">
      <w:pPr>
        <w:pStyle w:val="Nagwek3"/>
      </w:pPr>
      <w:bookmarkStart w:id="93" w:name="_Toc201563487"/>
      <w:bookmarkStart w:id="94" w:name="_Toc204341457"/>
      <w:bookmarkStart w:id="95" w:name="_Toc204343537"/>
      <w:r w:rsidRPr="00F96AFD">
        <w:t>Prognoza wzrostu gospodarczego województwa wielkopolskiego</w:t>
      </w:r>
      <w:bookmarkEnd w:id="93"/>
      <w:bookmarkEnd w:id="94"/>
      <w:bookmarkEnd w:id="95"/>
    </w:p>
    <w:p w14:paraId="01C26042" w14:textId="7C9C8A3A" w:rsidR="2BD50D97" w:rsidRPr="00F96AFD" w:rsidRDefault="2BD50D97" w:rsidP="00B60BA8">
      <w:pPr>
        <w:spacing w:before="240" w:after="240" w:line="360" w:lineRule="auto"/>
        <w:rPr>
          <w:rFonts w:ascii="Arial" w:hAnsi="Arial" w:cs="Arial"/>
          <w:sz w:val="24"/>
        </w:rPr>
      </w:pPr>
      <w:r w:rsidRPr="00F96AFD">
        <w:rPr>
          <w:rFonts w:ascii="Arial" w:hAnsi="Arial" w:cs="Arial"/>
          <w:sz w:val="24"/>
        </w:rPr>
        <w:t>Prognozowanie ekonometryczne lub predykcja ekonometryczna to proces wnioskowania o przyszłych wartościach danej zmiennej endogenicznej. Prognozowanie może być przeprowadzone na podstawie modelu teoretycznego wyjaśniającego zmiany tej kategorii lub w oparciu o model trendu. W niniejszej części raportu w celu sporządzenia prognozy wzrostu gospodarczego województwa wielkopolskiego wykorzystano predykcję w oparciu o</w:t>
      </w:r>
      <w:r w:rsidR="001654D1" w:rsidRPr="00F96AFD">
        <w:rPr>
          <w:rFonts w:ascii="Arial" w:eastAsia="Times New Roman" w:hAnsi="Arial" w:cs="Arial"/>
          <w:sz w:val="24"/>
          <w:szCs w:val="24"/>
        </w:rPr>
        <w:t> </w:t>
      </w:r>
      <w:r w:rsidRPr="00F96AFD">
        <w:rPr>
          <w:rFonts w:ascii="Arial" w:hAnsi="Arial" w:cs="Arial"/>
          <w:sz w:val="24"/>
        </w:rPr>
        <w:t>zbudowany model ekonometryczny</w:t>
      </w:r>
      <w:r w:rsidR="00E52C9E" w:rsidRPr="00F96AFD">
        <w:rPr>
          <w:rFonts w:ascii="Arial" w:eastAsia="Times New Roman" w:hAnsi="Arial" w:cs="Arial"/>
          <w:sz w:val="24"/>
          <w:szCs w:val="24"/>
        </w:rPr>
        <w:t xml:space="preserve"> (</w:t>
      </w:r>
      <w:r w:rsidR="00BF0794" w:rsidRPr="00F96AFD">
        <w:rPr>
          <w:rFonts w:ascii="Arial" w:eastAsia="Times New Roman" w:hAnsi="Arial" w:cs="Arial"/>
          <w:sz w:val="24"/>
          <w:szCs w:val="24"/>
        </w:rPr>
        <w:t>p</w:t>
      </w:r>
      <w:r w:rsidR="00E52C9E" w:rsidRPr="00F96AFD">
        <w:rPr>
          <w:rFonts w:ascii="Arial" w:eastAsia="Times New Roman" w:hAnsi="Arial" w:cs="Arial"/>
          <w:sz w:val="24"/>
          <w:szCs w:val="24"/>
        </w:rPr>
        <w:t xml:space="preserve">rzypis: </w:t>
      </w:r>
      <w:r w:rsidR="00C45B50" w:rsidRPr="00F96AFD">
        <w:rPr>
          <w:rFonts w:ascii="Arial" w:eastAsia="Times New Roman" w:hAnsi="Arial" w:cs="Arial"/>
          <w:sz w:val="24"/>
          <w:szCs w:val="24"/>
        </w:rPr>
        <w:t>Modelowanie i prognozowanie sporządzono przy użyciu pakietu GRETL i arkusza kalkulacyjnego</w:t>
      </w:r>
      <w:r w:rsidR="00E52C9E" w:rsidRPr="00F96AFD">
        <w:rPr>
          <w:rFonts w:ascii="Arial" w:eastAsia="Times New Roman" w:hAnsi="Arial" w:cs="Arial"/>
          <w:sz w:val="24"/>
          <w:szCs w:val="24"/>
        </w:rPr>
        <w:t>)</w:t>
      </w:r>
      <w:r w:rsidR="00C45B50" w:rsidRPr="00F96AFD">
        <w:rPr>
          <w:rFonts w:ascii="Arial" w:hAnsi="Arial" w:cs="Arial"/>
          <w:sz w:val="24"/>
        </w:rPr>
        <w:t>.</w:t>
      </w:r>
    </w:p>
    <w:p w14:paraId="70AEB673" w14:textId="26925F57" w:rsidR="2BD50D97" w:rsidRPr="00F96AFD" w:rsidRDefault="2BD50D97" w:rsidP="00B60BA8">
      <w:pPr>
        <w:spacing w:before="240" w:after="240" w:line="360" w:lineRule="auto"/>
        <w:rPr>
          <w:rFonts w:ascii="Arial" w:hAnsi="Arial" w:cs="Arial"/>
          <w:sz w:val="24"/>
        </w:rPr>
      </w:pPr>
      <w:r w:rsidRPr="00F96AFD">
        <w:rPr>
          <w:rFonts w:ascii="Arial" w:hAnsi="Arial" w:cs="Arial"/>
          <w:sz w:val="24"/>
        </w:rPr>
        <w:t xml:space="preserve">W pierwszej kolejności dokonano wyboru potencjalnych zmiennych objaśniających do modelu, w którym zmienną endogeniczną miało być tempo wzrostu realnego PKB. Ze względu na nieciągłość danych publikowanych w Banku Danych Lokalnych oraz zmiany metodyczne w ich kalkulacji, zestaw zmiennych objaśniających składał się z 8 potencjalnych wskaźników, dla których dane były kompletne dla lat 2011-2023. Dokonanie modelowania możliwe było zatem na podstawie powyższego zakresu </w:t>
      </w:r>
      <w:r w:rsidR="00F833E4" w:rsidRPr="00F96AFD">
        <w:rPr>
          <w:rFonts w:ascii="Arial" w:hAnsi="Arial" w:cs="Arial"/>
          <w:sz w:val="24"/>
        </w:rPr>
        <w:t>z</w:t>
      </w:r>
      <w:r w:rsidR="00C45B50" w:rsidRPr="00F96AFD">
        <w:rPr>
          <w:rFonts w:ascii="Arial" w:eastAsia="Times New Roman" w:hAnsi="Arial" w:cs="Arial"/>
          <w:sz w:val="24"/>
          <w:szCs w:val="24"/>
        </w:rPr>
        <w:t xml:space="preserve"> Ostatni rok, dla którego dostępne były dane dla PKB w momencie dokonywania obliczeń to rok 2023, wobec czego prognoza musiała rozpocząć się od 2024 r</w:t>
      </w:r>
      <w:r w:rsidR="00987865" w:rsidRPr="00F96AFD">
        <w:rPr>
          <w:rFonts w:ascii="Arial" w:eastAsia="Times New Roman" w:hAnsi="Arial" w:cs="Arial"/>
          <w:sz w:val="24"/>
          <w:szCs w:val="24"/>
        </w:rPr>
        <w:t>oku</w:t>
      </w:r>
      <w:r w:rsidR="00C45B50" w:rsidRPr="00F96AFD">
        <w:rPr>
          <w:rFonts w:ascii="Arial" w:eastAsia="Times New Roman" w:hAnsi="Arial" w:cs="Arial"/>
          <w:sz w:val="24"/>
          <w:szCs w:val="24"/>
        </w:rPr>
        <w:t>.</w:t>
      </w:r>
      <w:r w:rsidRPr="00F96AFD">
        <w:rPr>
          <w:rFonts w:ascii="Arial" w:hAnsi="Arial" w:cs="Arial"/>
          <w:sz w:val="24"/>
        </w:rPr>
        <w:t xml:space="preserve"> Za potencjalne zmienne objaśniające przyjęto: </w:t>
      </w:r>
    </w:p>
    <w:p w14:paraId="365E5289" w14:textId="1003B353" w:rsidR="2BD50D97" w:rsidRPr="00F96AFD" w:rsidRDefault="2BD50D97" w:rsidP="00DD2DE5">
      <w:pPr>
        <w:pStyle w:val="Akapitzlist"/>
        <w:numPr>
          <w:ilvl w:val="0"/>
          <w:numId w:val="31"/>
        </w:numPr>
        <w:spacing w:before="240" w:after="240" w:line="360" w:lineRule="auto"/>
        <w:rPr>
          <w:rFonts w:ascii="Arial" w:hAnsi="Arial" w:cs="Arial"/>
          <w:sz w:val="24"/>
        </w:rPr>
      </w:pPr>
      <w:r w:rsidRPr="00F96AFD">
        <w:rPr>
          <w:rFonts w:ascii="Arial" w:hAnsi="Arial" w:cs="Arial"/>
          <w:sz w:val="24"/>
        </w:rPr>
        <w:t>produkcję sprzedaną przemysłu (</w:t>
      </w:r>
      <w:r w:rsidR="00EB36EC" w:rsidRPr="00F96AFD">
        <w:rPr>
          <w:rFonts w:ascii="Arial" w:eastAsia="Times New Roman" w:hAnsi="Arial" w:cs="Arial"/>
          <w:sz w:val="24"/>
          <w:szCs w:val="24"/>
        </w:rPr>
        <w:t>X1</w:t>
      </w:r>
      <w:r w:rsidRPr="00F96AFD">
        <w:rPr>
          <w:rFonts w:ascii="Arial" w:hAnsi="Arial" w:cs="Arial"/>
          <w:sz w:val="24"/>
        </w:rPr>
        <w:t>);</w:t>
      </w:r>
    </w:p>
    <w:p w14:paraId="72ABB673" w14:textId="11A62898" w:rsidR="2BD50D97" w:rsidRPr="00F96AFD" w:rsidRDefault="2BD50D97" w:rsidP="00DD2DE5">
      <w:pPr>
        <w:pStyle w:val="Akapitzlist"/>
        <w:numPr>
          <w:ilvl w:val="0"/>
          <w:numId w:val="31"/>
        </w:numPr>
        <w:spacing w:before="240" w:after="240" w:line="360" w:lineRule="auto"/>
        <w:rPr>
          <w:rFonts w:ascii="Arial" w:hAnsi="Arial" w:cs="Arial"/>
          <w:sz w:val="24"/>
        </w:rPr>
      </w:pPr>
      <w:r w:rsidRPr="00F96AFD">
        <w:rPr>
          <w:rFonts w:ascii="Arial" w:hAnsi="Arial" w:cs="Arial"/>
          <w:sz w:val="24"/>
        </w:rPr>
        <w:t>produkcję budowlano-montażową (</w:t>
      </w:r>
      <w:r w:rsidR="00EB36EC" w:rsidRPr="00F96AFD">
        <w:rPr>
          <w:rFonts w:ascii="Arial" w:eastAsia="Times New Roman" w:hAnsi="Arial" w:cs="Arial"/>
          <w:sz w:val="24"/>
          <w:szCs w:val="24"/>
        </w:rPr>
        <w:t>X2</w:t>
      </w:r>
      <w:r w:rsidRPr="00F96AFD">
        <w:rPr>
          <w:rFonts w:ascii="Arial" w:hAnsi="Arial" w:cs="Arial"/>
          <w:sz w:val="24"/>
        </w:rPr>
        <w:t>);</w:t>
      </w:r>
    </w:p>
    <w:p w14:paraId="3E9B85CA" w14:textId="7D5A9130" w:rsidR="2BD50D97" w:rsidRPr="00F96AFD" w:rsidRDefault="2BD50D97" w:rsidP="00DD2DE5">
      <w:pPr>
        <w:pStyle w:val="Akapitzlist"/>
        <w:numPr>
          <w:ilvl w:val="0"/>
          <w:numId w:val="31"/>
        </w:numPr>
        <w:spacing w:before="240" w:after="240" w:line="360" w:lineRule="auto"/>
        <w:rPr>
          <w:rFonts w:ascii="Arial" w:hAnsi="Arial" w:cs="Arial"/>
          <w:sz w:val="24"/>
        </w:rPr>
      </w:pPr>
      <w:r w:rsidRPr="00F96AFD">
        <w:rPr>
          <w:rFonts w:ascii="Arial" w:hAnsi="Arial" w:cs="Arial"/>
          <w:sz w:val="24"/>
        </w:rPr>
        <w:t xml:space="preserve">sprzedaż </w:t>
      </w:r>
      <w:r w:rsidRPr="00F96AFD">
        <w:rPr>
          <w:rFonts w:ascii="Arial" w:eastAsia="Times New Roman" w:hAnsi="Arial" w:cs="Arial"/>
          <w:sz w:val="24"/>
          <w:szCs w:val="24"/>
        </w:rPr>
        <w:t>detaliczn</w:t>
      </w:r>
      <w:r w:rsidR="090877BB" w:rsidRPr="00F96AFD">
        <w:rPr>
          <w:rFonts w:ascii="Arial" w:eastAsia="Times New Roman" w:hAnsi="Arial" w:cs="Arial"/>
          <w:sz w:val="24"/>
          <w:szCs w:val="24"/>
        </w:rPr>
        <w:t>ą</w:t>
      </w:r>
      <w:r w:rsidRPr="00F96AFD">
        <w:rPr>
          <w:rFonts w:ascii="Arial" w:hAnsi="Arial" w:cs="Arial"/>
          <w:sz w:val="24"/>
        </w:rPr>
        <w:t xml:space="preserve"> towarów (</w:t>
      </w:r>
      <w:r w:rsidR="00EB36EC" w:rsidRPr="00F96AFD">
        <w:rPr>
          <w:rFonts w:ascii="Arial" w:eastAsia="Times New Roman" w:hAnsi="Arial" w:cs="Arial"/>
          <w:sz w:val="24"/>
          <w:szCs w:val="24"/>
        </w:rPr>
        <w:t>X3</w:t>
      </w:r>
      <w:r w:rsidRPr="00F96AFD">
        <w:rPr>
          <w:rFonts w:ascii="Arial" w:hAnsi="Arial" w:cs="Arial"/>
          <w:sz w:val="24"/>
        </w:rPr>
        <w:t>);</w:t>
      </w:r>
    </w:p>
    <w:p w14:paraId="7F3C9228" w14:textId="1680EC34" w:rsidR="2BD50D97" w:rsidRPr="00F96AFD" w:rsidRDefault="2BD50D97" w:rsidP="00DD2DE5">
      <w:pPr>
        <w:pStyle w:val="Akapitzlist"/>
        <w:numPr>
          <w:ilvl w:val="0"/>
          <w:numId w:val="31"/>
        </w:numPr>
        <w:spacing w:before="240" w:after="240" w:line="360" w:lineRule="auto"/>
        <w:rPr>
          <w:rFonts w:ascii="Arial" w:hAnsi="Arial" w:cs="Arial"/>
          <w:sz w:val="24"/>
        </w:rPr>
      </w:pPr>
      <w:r w:rsidRPr="00F96AFD">
        <w:rPr>
          <w:rFonts w:ascii="Arial" w:hAnsi="Arial" w:cs="Arial"/>
          <w:sz w:val="24"/>
        </w:rPr>
        <w:t>wydatki z budżetu ogółem (</w:t>
      </w:r>
      <w:r w:rsidR="00EB36EC" w:rsidRPr="00F96AFD">
        <w:rPr>
          <w:rFonts w:ascii="Arial" w:eastAsia="Times New Roman" w:hAnsi="Arial" w:cs="Arial"/>
          <w:sz w:val="24"/>
          <w:szCs w:val="24"/>
        </w:rPr>
        <w:t>X4</w:t>
      </w:r>
      <w:r w:rsidRPr="00F96AFD">
        <w:rPr>
          <w:rFonts w:ascii="Arial" w:hAnsi="Arial" w:cs="Arial"/>
          <w:sz w:val="24"/>
        </w:rPr>
        <w:t>);</w:t>
      </w:r>
    </w:p>
    <w:p w14:paraId="6BDF7F30" w14:textId="5A7F84A0" w:rsidR="2BD50D97" w:rsidRPr="00F96AFD" w:rsidRDefault="2BD50D97" w:rsidP="00DD2DE5">
      <w:pPr>
        <w:pStyle w:val="Akapitzlist"/>
        <w:numPr>
          <w:ilvl w:val="0"/>
          <w:numId w:val="31"/>
        </w:numPr>
        <w:spacing w:before="240" w:after="240" w:line="360" w:lineRule="auto"/>
        <w:rPr>
          <w:rFonts w:ascii="Arial" w:hAnsi="Arial" w:cs="Arial"/>
          <w:sz w:val="24"/>
        </w:rPr>
      </w:pPr>
      <w:r w:rsidRPr="00F96AFD">
        <w:rPr>
          <w:rFonts w:ascii="Arial" w:hAnsi="Arial" w:cs="Arial"/>
          <w:sz w:val="24"/>
        </w:rPr>
        <w:t>wydatki majątkowe inwestycyjne (</w:t>
      </w:r>
      <w:r w:rsidR="00EB36EC" w:rsidRPr="00F96AFD">
        <w:rPr>
          <w:rFonts w:ascii="Arial" w:eastAsia="Times New Roman" w:hAnsi="Arial" w:cs="Arial"/>
          <w:sz w:val="24"/>
          <w:szCs w:val="24"/>
        </w:rPr>
        <w:t>X5</w:t>
      </w:r>
      <w:r w:rsidRPr="00F96AFD">
        <w:rPr>
          <w:rFonts w:ascii="Arial" w:hAnsi="Arial" w:cs="Arial"/>
          <w:sz w:val="24"/>
        </w:rPr>
        <w:t>);</w:t>
      </w:r>
    </w:p>
    <w:p w14:paraId="250B98FF" w14:textId="691C931E" w:rsidR="2BD50D97" w:rsidRPr="00F96AFD" w:rsidRDefault="2BD50D97" w:rsidP="00DD2DE5">
      <w:pPr>
        <w:pStyle w:val="Akapitzlist"/>
        <w:numPr>
          <w:ilvl w:val="0"/>
          <w:numId w:val="31"/>
        </w:numPr>
        <w:spacing w:before="240" w:after="240" w:line="360" w:lineRule="auto"/>
        <w:rPr>
          <w:rFonts w:ascii="Arial" w:hAnsi="Arial" w:cs="Arial"/>
          <w:sz w:val="24"/>
        </w:rPr>
      </w:pPr>
      <w:r w:rsidRPr="00F96AFD">
        <w:rPr>
          <w:rFonts w:ascii="Arial" w:hAnsi="Arial" w:cs="Arial"/>
          <w:sz w:val="24"/>
        </w:rPr>
        <w:t>nakłady wewnętrzne na działalność B+R (</w:t>
      </w:r>
      <w:r w:rsidR="00EB36EC" w:rsidRPr="00F96AFD">
        <w:rPr>
          <w:rFonts w:ascii="Arial" w:eastAsia="Times New Roman" w:hAnsi="Arial" w:cs="Arial"/>
          <w:sz w:val="24"/>
          <w:szCs w:val="24"/>
        </w:rPr>
        <w:t>X6</w:t>
      </w:r>
      <w:r w:rsidRPr="00F96AFD">
        <w:rPr>
          <w:rFonts w:ascii="Arial" w:hAnsi="Arial" w:cs="Arial"/>
          <w:sz w:val="24"/>
        </w:rPr>
        <w:t>);</w:t>
      </w:r>
    </w:p>
    <w:p w14:paraId="03A0549C" w14:textId="2D12C055" w:rsidR="2BD50D97" w:rsidRPr="00F96AFD" w:rsidRDefault="2BD50D97" w:rsidP="00DD2DE5">
      <w:pPr>
        <w:pStyle w:val="Akapitzlist"/>
        <w:numPr>
          <w:ilvl w:val="0"/>
          <w:numId w:val="31"/>
        </w:numPr>
        <w:spacing w:before="240" w:after="240" w:line="360" w:lineRule="auto"/>
        <w:rPr>
          <w:rFonts w:ascii="Arial" w:hAnsi="Arial" w:cs="Arial"/>
          <w:sz w:val="24"/>
        </w:rPr>
      </w:pPr>
      <w:r w:rsidRPr="00F96AFD">
        <w:rPr>
          <w:rFonts w:ascii="Arial" w:hAnsi="Arial" w:cs="Arial"/>
          <w:sz w:val="24"/>
        </w:rPr>
        <w:t>stopę bezrobocia (</w:t>
      </w:r>
      <w:r w:rsidR="00EB36EC" w:rsidRPr="00F96AFD">
        <w:rPr>
          <w:rFonts w:ascii="Arial" w:eastAsia="Times New Roman" w:hAnsi="Arial" w:cs="Arial"/>
          <w:sz w:val="24"/>
          <w:szCs w:val="24"/>
        </w:rPr>
        <w:t>X7</w:t>
      </w:r>
      <w:r w:rsidRPr="00F96AFD">
        <w:rPr>
          <w:rFonts w:ascii="Arial" w:hAnsi="Arial" w:cs="Arial"/>
          <w:sz w:val="24"/>
        </w:rPr>
        <w:t>);</w:t>
      </w:r>
    </w:p>
    <w:p w14:paraId="170EE032" w14:textId="3CAD5B03" w:rsidR="2BD50D97" w:rsidRPr="00F96AFD" w:rsidRDefault="2BD50D97" w:rsidP="00DD2DE5">
      <w:pPr>
        <w:pStyle w:val="Akapitzlist"/>
        <w:numPr>
          <w:ilvl w:val="0"/>
          <w:numId w:val="31"/>
        </w:numPr>
        <w:spacing w:before="240" w:after="240" w:line="360" w:lineRule="auto"/>
        <w:rPr>
          <w:rFonts w:ascii="Arial" w:hAnsi="Arial" w:cs="Arial"/>
          <w:sz w:val="24"/>
        </w:rPr>
      </w:pPr>
      <w:r w:rsidRPr="00F96AFD">
        <w:rPr>
          <w:rFonts w:ascii="Arial" w:hAnsi="Arial" w:cs="Arial"/>
          <w:sz w:val="24"/>
        </w:rPr>
        <w:lastRenderedPageBreak/>
        <w:t>współczynnik stopy zatrudnienia (oszacowany samodzielnie na podstawie danych dotyczących ludności w wieku produkcyjnym i liczby ludności pracującej) (</w:t>
      </w:r>
      <w:r w:rsidR="00EB36EC" w:rsidRPr="00F96AFD">
        <w:rPr>
          <w:rFonts w:ascii="Arial" w:eastAsia="Times New Roman" w:hAnsi="Arial" w:cs="Arial"/>
          <w:sz w:val="24"/>
          <w:szCs w:val="24"/>
        </w:rPr>
        <w:t>X8</w:t>
      </w:r>
      <w:r w:rsidRPr="00F96AFD">
        <w:rPr>
          <w:rFonts w:ascii="Arial" w:hAnsi="Arial" w:cs="Arial"/>
          <w:sz w:val="24"/>
        </w:rPr>
        <w:t>).</w:t>
      </w:r>
    </w:p>
    <w:p w14:paraId="4C0A57EA" w14:textId="69D9528E" w:rsidR="2BD50D97" w:rsidRPr="00F96AFD" w:rsidRDefault="2BD50D97" w:rsidP="00DD2DE5">
      <w:pPr>
        <w:spacing w:before="240" w:after="240" w:line="360" w:lineRule="auto"/>
        <w:rPr>
          <w:rFonts w:ascii="Arial" w:hAnsi="Arial" w:cs="Arial"/>
          <w:sz w:val="24"/>
        </w:rPr>
      </w:pPr>
      <w:r w:rsidRPr="00F96AFD">
        <w:rPr>
          <w:rFonts w:ascii="Arial" w:hAnsi="Arial" w:cs="Arial"/>
          <w:sz w:val="24"/>
        </w:rPr>
        <w:t>Dane od</w:t>
      </w:r>
      <w:r w:rsidR="00EB36EC" w:rsidRPr="00F96AFD">
        <w:rPr>
          <w:rFonts w:ascii="Arial" w:hAnsi="Arial" w:cs="Arial"/>
          <w:sz w:val="24"/>
        </w:rPr>
        <w:t xml:space="preserve"> </w:t>
      </w:r>
      <w:r w:rsidR="00EB36EC" w:rsidRPr="00F96AFD">
        <w:rPr>
          <w:rFonts w:ascii="Arial" w:eastAsia="Times New Roman" w:hAnsi="Arial" w:cs="Arial"/>
          <w:sz w:val="24"/>
          <w:szCs w:val="24"/>
        </w:rPr>
        <w:t>X1</w:t>
      </w:r>
      <w:r w:rsidRPr="00F96AFD">
        <w:rPr>
          <w:rFonts w:ascii="Arial" w:hAnsi="Arial" w:cs="Arial"/>
          <w:sz w:val="24"/>
        </w:rPr>
        <w:t xml:space="preserve"> do </w:t>
      </w:r>
      <w:r w:rsidR="00EB36EC" w:rsidRPr="00F96AFD">
        <w:rPr>
          <w:rFonts w:ascii="Arial" w:eastAsia="Times New Roman" w:hAnsi="Arial" w:cs="Arial"/>
          <w:sz w:val="24"/>
          <w:szCs w:val="24"/>
        </w:rPr>
        <w:t>X6</w:t>
      </w:r>
      <w:r w:rsidRPr="00F96AFD">
        <w:rPr>
          <w:rFonts w:ascii="Arial" w:hAnsi="Arial" w:cs="Arial"/>
          <w:sz w:val="24"/>
        </w:rPr>
        <w:t xml:space="preserve"> urealniono za pomocą </w:t>
      </w:r>
      <w:proofErr w:type="spellStart"/>
      <w:r w:rsidRPr="00F96AFD">
        <w:rPr>
          <w:rFonts w:ascii="Arial" w:hAnsi="Arial" w:cs="Arial"/>
          <w:sz w:val="24"/>
        </w:rPr>
        <w:t>deflatora</w:t>
      </w:r>
      <w:proofErr w:type="spellEnd"/>
      <w:r w:rsidRPr="00F96AFD">
        <w:rPr>
          <w:rFonts w:ascii="Arial" w:hAnsi="Arial" w:cs="Arial"/>
          <w:sz w:val="24"/>
        </w:rPr>
        <w:t xml:space="preserve"> PKB (ceny stałe z 2020 r</w:t>
      </w:r>
      <w:r w:rsidR="00987865" w:rsidRPr="00F96AFD">
        <w:rPr>
          <w:rFonts w:ascii="Arial" w:hAnsi="Arial" w:cs="Arial"/>
          <w:sz w:val="24"/>
        </w:rPr>
        <w:t>oku</w:t>
      </w:r>
      <w:r w:rsidRPr="00F96AFD">
        <w:rPr>
          <w:rFonts w:ascii="Arial" w:hAnsi="Arial" w:cs="Arial"/>
          <w:sz w:val="24"/>
        </w:rPr>
        <w:t>). W</w:t>
      </w:r>
      <w:r w:rsidR="00EB36EC" w:rsidRPr="00F96AFD">
        <w:rPr>
          <w:rFonts w:ascii="Arial" w:eastAsia="Times New Roman" w:hAnsi="Arial" w:cs="Arial"/>
          <w:sz w:val="24"/>
          <w:szCs w:val="24"/>
        </w:rPr>
        <w:t> </w:t>
      </w:r>
      <w:r w:rsidRPr="00F96AFD">
        <w:rPr>
          <w:rFonts w:ascii="Arial" w:hAnsi="Arial" w:cs="Arial"/>
          <w:sz w:val="24"/>
        </w:rPr>
        <w:t>celu uniknięcia tzw. regresji pozornej szeregi przekształcono na tempo wzrostu (z</w:t>
      </w:r>
      <w:r w:rsidR="00EB36EC" w:rsidRPr="00F96AFD">
        <w:rPr>
          <w:rFonts w:ascii="Arial" w:eastAsia="Times New Roman" w:hAnsi="Arial" w:cs="Arial"/>
          <w:sz w:val="24"/>
          <w:szCs w:val="24"/>
        </w:rPr>
        <w:t> </w:t>
      </w:r>
      <w:r w:rsidRPr="00F96AFD">
        <w:rPr>
          <w:rFonts w:ascii="Arial" w:hAnsi="Arial" w:cs="Arial"/>
          <w:sz w:val="24"/>
        </w:rPr>
        <w:t>wyjątkiem stopy bezrobocia i współczynnika stopy zatrudnienia, dla których wykorzystano pierwsze różnice). Zmienne do modelu zostały wybrane na podstawie analizy zależności korelacyjnych (</w:t>
      </w:r>
      <w:r w:rsidR="00905F05" w:rsidRPr="00F96AFD">
        <w:rPr>
          <w:rFonts w:ascii="Arial" w:hAnsi="Arial" w:cs="Arial"/>
          <w:sz w:val="24"/>
        </w:rPr>
        <w:t xml:space="preserve">tabela </w:t>
      </w:r>
      <w:r w:rsidR="00EE582B" w:rsidRPr="00F96AFD">
        <w:rPr>
          <w:rFonts w:ascii="Arial" w:hAnsi="Arial" w:cs="Arial"/>
          <w:sz w:val="24"/>
        </w:rPr>
        <w:t>2.2</w:t>
      </w:r>
      <w:r w:rsidRPr="00F96AFD">
        <w:rPr>
          <w:rFonts w:ascii="Arial" w:hAnsi="Arial" w:cs="Arial"/>
          <w:sz w:val="24"/>
        </w:rPr>
        <w:t>).</w:t>
      </w:r>
    </w:p>
    <w:p w14:paraId="2A97D237" w14:textId="07EAE924" w:rsidR="00EE582B" w:rsidRPr="00F96AFD" w:rsidRDefault="00F133F5" w:rsidP="00DD2DE5">
      <w:pPr>
        <w:spacing w:before="240" w:after="240" w:line="360" w:lineRule="auto"/>
        <w:rPr>
          <w:rFonts w:ascii="Arial" w:hAnsi="Arial" w:cs="Arial"/>
          <w:b/>
          <w:sz w:val="24"/>
        </w:rPr>
      </w:pPr>
      <w:bookmarkStart w:id="96" w:name="_Toc204343385"/>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2F3CBD"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2F3CBD"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 xml:space="preserve">. </w:t>
      </w:r>
      <w:r w:rsidR="00EE582B" w:rsidRPr="00F96AFD">
        <w:rPr>
          <w:rFonts w:ascii="Arial" w:hAnsi="Arial" w:cs="Arial"/>
          <w:b/>
          <w:sz w:val="24"/>
        </w:rPr>
        <w:t>Macierz korelacji między zmiennymi</w:t>
      </w:r>
      <w:bookmarkEnd w:id="9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Description w:val="Tabela, macierz korelacji między zmiennymi."/>
      </w:tblPr>
      <w:tblGrid>
        <w:gridCol w:w="906"/>
        <w:gridCol w:w="906"/>
        <w:gridCol w:w="908"/>
        <w:gridCol w:w="908"/>
        <w:gridCol w:w="908"/>
        <w:gridCol w:w="908"/>
        <w:gridCol w:w="908"/>
        <w:gridCol w:w="908"/>
        <w:gridCol w:w="900"/>
        <w:gridCol w:w="900"/>
      </w:tblGrid>
      <w:tr w:rsidR="5398F8ED" w:rsidRPr="00F96AFD" w14:paraId="211D303C" w14:textId="77777777" w:rsidTr="00DD2DE5">
        <w:trPr>
          <w:trHeight w:val="465"/>
          <w:tblHeader/>
        </w:trPr>
        <w:tc>
          <w:tcPr>
            <w:tcW w:w="906" w:type="dxa"/>
            <w:tcMar>
              <w:left w:w="70" w:type="dxa"/>
              <w:right w:w="70" w:type="dxa"/>
            </w:tcMar>
            <w:vAlign w:val="bottom"/>
          </w:tcPr>
          <w:p w14:paraId="362207EF" w14:textId="62D7CFD8" w:rsidR="5398F8ED" w:rsidRPr="00F96AFD" w:rsidRDefault="5398F8ED" w:rsidP="00DD2DE5">
            <w:pPr>
              <w:spacing w:after="0" w:line="360" w:lineRule="auto"/>
              <w:rPr>
                <w:rFonts w:ascii="Arial" w:hAnsi="Arial" w:cs="Arial"/>
                <w:sz w:val="24"/>
              </w:rPr>
            </w:pPr>
          </w:p>
        </w:tc>
        <w:tc>
          <w:tcPr>
            <w:tcW w:w="906" w:type="dxa"/>
            <w:tcMar>
              <w:left w:w="70" w:type="dxa"/>
              <w:right w:w="70" w:type="dxa"/>
            </w:tcMar>
            <w:vAlign w:val="center"/>
          </w:tcPr>
          <w:p w14:paraId="4D9B2BB2" w14:textId="0291D6A5" w:rsidR="5398F8ED" w:rsidRPr="00F96AFD" w:rsidRDefault="5398F8ED" w:rsidP="00501AF0">
            <w:pPr>
              <w:spacing w:after="0" w:line="360" w:lineRule="auto"/>
              <w:jc w:val="center"/>
              <w:rPr>
                <w:rFonts w:ascii="Arial" w:hAnsi="Arial" w:cs="Arial"/>
                <w:b/>
                <w:sz w:val="24"/>
              </w:rPr>
            </w:pPr>
            <w:r w:rsidRPr="00F96AFD">
              <w:rPr>
                <w:rFonts w:ascii="Arial" w:hAnsi="Arial" w:cs="Arial"/>
                <w:b/>
                <w:sz w:val="24"/>
              </w:rPr>
              <w:t>PKB</w:t>
            </w:r>
          </w:p>
        </w:tc>
        <w:tc>
          <w:tcPr>
            <w:tcW w:w="908" w:type="dxa"/>
            <w:tcMar>
              <w:left w:w="70" w:type="dxa"/>
              <w:right w:w="70" w:type="dxa"/>
            </w:tcMar>
            <w:vAlign w:val="center"/>
          </w:tcPr>
          <w:p w14:paraId="521D0B42" w14:textId="51410A4B"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X1</w:t>
            </w:r>
          </w:p>
        </w:tc>
        <w:tc>
          <w:tcPr>
            <w:tcW w:w="908" w:type="dxa"/>
            <w:tcMar>
              <w:left w:w="70" w:type="dxa"/>
              <w:right w:w="70" w:type="dxa"/>
            </w:tcMar>
            <w:vAlign w:val="center"/>
          </w:tcPr>
          <w:p w14:paraId="00AED4F4" w14:textId="1C07F9B7"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X2</w:t>
            </w:r>
          </w:p>
        </w:tc>
        <w:tc>
          <w:tcPr>
            <w:tcW w:w="908" w:type="dxa"/>
            <w:tcMar>
              <w:left w:w="70" w:type="dxa"/>
              <w:right w:w="70" w:type="dxa"/>
            </w:tcMar>
            <w:vAlign w:val="center"/>
          </w:tcPr>
          <w:p w14:paraId="217D86F7" w14:textId="0FEC808E"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X3</w:t>
            </w:r>
          </w:p>
        </w:tc>
        <w:tc>
          <w:tcPr>
            <w:tcW w:w="908" w:type="dxa"/>
            <w:tcMar>
              <w:left w:w="70" w:type="dxa"/>
              <w:right w:w="70" w:type="dxa"/>
            </w:tcMar>
            <w:vAlign w:val="center"/>
          </w:tcPr>
          <w:p w14:paraId="25F5744F" w14:textId="5E14EC63"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X4</w:t>
            </w:r>
          </w:p>
        </w:tc>
        <w:tc>
          <w:tcPr>
            <w:tcW w:w="908" w:type="dxa"/>
            <w:tcMar>
              <w:left w:w="70" w:type="dxa"/>
              <w:right w:w="70" w:type="dxa"/>
            </w:tcMar>
            <w:vAlign w:val="center"/>
          </w:tcPr>
          <w:p w14:paraId="1B276ABD" w14:textId="5BAD27EA"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X5</w:t>
            </w:r>
          </w:p>
        </w:tc>
        <w:tc>
          <w:tcPr>
            <w:tcW w:w="908" w:type="dxa"/>
            <w:tcMar>
              <w:left w:w="70" w:type="dxa"/>
              <w:right w:w="70" w:type="dxa"/>
            </w:tcMar>
            <w:vAlign w:val="center"/>
          </w:tcPr>
          <w:p w14:paraId="196358C4" w14:textId="2ABD7C37"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X6</w:t>
            </w:r>
          </w:p>
        </w:tc>
        <w:tc>
          <w:tcPr>
            <w:tcW w:w="900" w:type="dxa"/>
            <w:tcMar>
              <w:left w:w="70" w:type="dxa"/>
              <w:right w:w="70" w:type="dxa"/>
            </w:tcMar>
            <w:vAlign w:val="center"/>
          </w:tcPr>
          <w:p w14:paraId="79F9B2C1" w14:textId="70E91FD3"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X7</w:t>
            </w:r>
          </w:p>
        </w:tc>
        <w:tc>
          <w:tcPr>
            <w:tcW w:w="900" w:type="dxa"/>
            <w:tcMar>
              <w:left w:w="70" w:type="dxa"/>
              <w:right w:w="70" w:type="dxa"/>
            </w:tcMar>
            <w:vAlign w:val="center"/>
          </w:tcPr>
          <w:p w14:paraId="43913885" w14:textId="4B8AFC7A"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X8</w:t>
            </w:r>
          </w:p>
        </w:tc>
      </w:tr>
      <w:tr w:rsidR="5398F8ED" w:rsidRPr="00F96AFD" w14:paraId="6EC36783" w14:textId="77777777" w:rsidTr="00DD2DE5">
        <w:trPr>
          <w:trHeight w:val="465"/>
        </w:trPr>
        <w:tc>
          <w:tcPr>
            <w:tcW w:w="906" w:type="dxa"/>
            <w:tcMar>
              <w:left w:w="70" w:type="dxa"/>
              <w:right w:w="70" w:type="dxa"/>
            </w:tcMar>
            <w:vAlign w:val="bottom"/>
          </w:tcPr>
          <w:p w14:paraId="19BA6124" w14:textId="348975EF" w:rsidR="5398F8ED" w:rsidRPr="00F96AFD" w:rsidRDefault="5398F8ED" w:rsidP="00501AF0">
            <w:pPr>
              <w:spacing w:after="0" w:line="360" w:lineRule="auto"/>
              <w:jc w:val="center"/>
              <w:rPr>
                <w:rFonts w:ascii="Arial" w:hAnsi="Arial" w:cs="Arial"/>
                <w:b/>
                <w:sz w:val="24"/>
              </w:rPr>
            </w:pPr>
            <w:r w:rsidRPr="00F96AFD">
              <w:rPr>
                <w:rFonts w:ascii="Arial" w:hAnsi="Arial" w:cs="Arial"/>
                <w:b/>
                <w:sz w:val="24"/>
              </w:rPr>
              <w:t>PKB</w:t>
            </w:r>
          </w:p>
        </w:tc>
        <w:tc>
          <w:tcPr>
            <w:tcW w:w="906" w:type="dxa"/>
            <w:tcMar>
              <w:left w:w="70" w:type="dxa"/>
              <w:right w:w="70" w:type="dxa"/>
            </w:tcMar>
            <w:vAlign w:val="bottom"/>
          </w:tcPr>
          <w:p w14:paraId="72A9DECD" w14:textId="0FA24715"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1</w:t>
            </w:r>
          </w:p>
        </w:tc>
        <w:tc>
          <w:tcPr>
            <w:tcW w:w="908" w:type="dxa"/>
            <w:tcMar>
              <w:left w:w="70" w:type="dxa"/>
              <w:right w:w="70" w:type="dxa"/>
            </w:tcMar>
            <w:vAlign w:val="bottom"/>
          </w:tcPr>
          <w:p w14:paraId="2018895A" w14:textId="0C94D033"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74495926" w14:textId="76FE15BC"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2A928397" w14:textId="607B5879"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303898AD" w14:textId="5A85F7AC"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4E008EA9" w14:textId="55814020"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7ED9E006" w14:textId="58873175"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59B270C4" w14:textId="6D25A711"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517AB445" w14:textId="1BAD9479" w:rsidR="5398F8ED" w:rsidRPr="00F96AFD" w:rsidRDefault="5398F8ED" w:rsidP="00501AF0">
            <w:pPr>
              <w:spacing w:after="0" w:line="360" w:lineRule="auto"/>
              <w:jc w:val="right"/>
              <w:rPr>
                <w:rFonts w:ascii="Arial" w:hAnsi="Arial" w:cs="Arial"/>
                <w:sz w:val="24"/>
              </w:rPr>
            </w:pPr>
          </w:p>
        </w:tc>
      </w:tr>
      <w:tr w:rsidR="5398F8ED" w:rsidRPr="00F96AFD" w14:paraId="063EBB94" w14:textId="77777777" w:rsidTr="00DD2DE5">
        <w:trPr>
          <w:trHeight w:val="465"/>
        </w:trPr>
        <w:tc>
          <w:tcPr>
            <w:tcW w:w="906" w:type="dxa"/>
            <w:tcMar>
              <w:left w:w="70" w:type="dxa"/>
              <w:right w:w="70" w:type="dxa"/>
            </w:tcMar>
            <w:vAlign w:val="center"/>
          </w:tcPr>
          <w:p w14:paraId="5CDCCE00" w14:textId="09ABD556"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X1</w:t>
            </w:r>
          </w:p>
        </w:tc>
        <w:tc>
          <w:tcPr>
            <w:tcW w:w="906" w:type="dxa"/>
            <w:tcMar>
              <w:left w:w="70" w:type="dxa"/>
              <w:right w:w="70" w:type="dxa"/>
            </w:tcMar>
            <w:vAlign w:val="bottom"/>
          </w:tcPr>
          <w:p w14:paraId="378D906E" w14:textId="5B4F829E"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0,84</w:t>
            </w:r>
          </w:p>
        </w:tc>
        <w:tc>
          <w:tcPr>
            <w:tcW w:w="908" w:type="dxa"/>
            <w:tcMar>
              <w:left w:w="70" w:type="dxa"/>
              <w:right w:w="70" w:type="dxa"/>
            </w:tcMar>
            <w:vAlign w:val="bottom"/>
          </w:tcPr>
          <w:p w14:paraId="1CFF1EE5" w14:textId="3BB273A9"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1</w:t>
            </w:r>
          </w:p>
        </w:tc>
        <w:tc>
          <w:tcPr>
            <w:tcW w:w="908" w:type="dxa"/>
            <w:tcMar>
              <w:left w:w="70" w:type="dxa"/>
              <w:right w:w="70" w:type="dxa"/>
            </w:tcMar>
            <w:vAlign w:val="bottom"/>
          </w:tcPr>
          <w:p w14:paraId="39ACD8B5" w14:textId="4D437022"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4236A8AD" w14:textId="6B559509"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7A74EA22" w14:textId="3448E3BD"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18F4EA21" w14:textId="3663F8B4"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028FCFB1" w14:textId="63BBCAE7"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1FF89044" w14:textId="581CCB9A"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3CE6E1E9" w14:textId="1A12A3A6" w:rsidR="5398F8ED" w:rsidRPr="00F96AFD" w:rsidRDefault="5398F8ED" w:rsidP="00501AF0">
            <w:pPr>
              <w:spacing w:after="0" w:line="360" w:lineRule="auto"/>
              <w:jc w:val="right"/>
              <w:rPr>
                <w:rFonts w:ascii="Arial" w:hAnsi="Arial" w:cs="Arial"/>
                <w:sz w:val="24"/>
              </w:rPr>
            </w:pPr>
          </w:p>
        </w:tc>
      </w:tr>
      <w:tr w:rsidR="5398F8ED" w:rsidRPr="00F96AFD" w14:paraId="1D78A5EB" w14:textId="77777777" w:rsidTr="00DD2DE5">
        <w:trPr>
          <w:trHeight w:val="465"/>
        </w:trPr>
        <w:tc>
          <w:tcPr>
            <w:tcW w:w="906" w:type="dxa"/>
            <w:tcMar>
              <w:left w:w="70" w:type="dxa"/>
              <w:right w:w="70" w:type="dxa"/>
            </w:tcMar>
            <w:vAlign w:val="center"/>
          </w:tcPr>
          <w:p w14:paraId="50D1DEC2" w14:textId="63093AB1"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X2</w:t>
            </w:r>
          </w:p>
        </w:tc>
        <w:tc>
          <w:tcPr>
            <w:tcW w:w="906" w:type="dxa"/>
            <w:tcMar>
              <w:left w:w="70" w:type="dxa"/>
              <w:right w:w="70" w:type="dxa"/>
            </w:tcMar>
            <w:vAlign w:val="bottom"/>
          </w:tcPr>
          <w:p w14:paraId="3BD79C20" w14:textId="5A621F6B"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0,66</w:t>
            </w:r>
          </w:p>
        </w:tc>
        <w:tc>
          <w:tcPr>
            <w:tcW w:w="908" w:type="dxa"/>
            <w:tcMar>
              <w:left w:w="70" w:type="dxa"/>
              <w:right w:w="70" w:type="dxa"/>
            </w:tcMar>
            <w:vAlign w:val="bottom"/>
          </w:tcPr>
          <w:p w14:paraId="1BB3AA43" w14:textId="1A93674D"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0,50</w:t>
            </w:r>
          </w:p>
        </w:tc>
        <w:tc>
          <w:tcPr>
            <w:tcW w:w="908" w:type="dxa"/>
            <w:tcMar>
              <w:left w:w="70" w:type="dxa"/>
              <w:right w:w="70" w:type="dxa"/>
            </w:tcMar>
            <w:vAlign w:val="bottom"/>
          </w:tcPr>
          <w:p w14:paraId="2D15B201" w14:textId="0A0C046D"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1</w:t>
            </w:r>
          </w:p>
        </w:tc>
        <w:tc>
          <w:tcPr>
            <w:tcW w:w="908" w:type="dxa"/>
            <w:tcMar>
              <w:left w:w="70" w:type="dxa"/>
              <w:right w:w="70" w:type="dxa"/>
            </w:tcMar>
            <w:vAlign w:val="bottom"/>
          </w:tcPr>
          <w:p w14:paraId="2EFC5DD0" w14:textId="6299F48E"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4F59DBEC" w14:textId="4D8E2E7B"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39A0CA08" w14:textId="400CFE8D"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3640BADF" w14:textId="37046E6C"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2CA2A8D1" w14:textId="67E0D2D0"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21320BB9" w14:textId="69547386" w:rsidR="5398F8ED" w:rsidRPr="00F96AFD" w:rsidRDefault="5398F8ED" w:rsidP="00501AF0">
            <w:pPr>
              <w:spacing w:after="0" w:line="360" w:lineRule="auto"/>
              <w:jc w:val="right"/>
              <w:rPr>
                <w:rFonts w:ascii="Arial" w:hAnsi="Arial" w:cs="Arial"/>
                <w:sz w:val="24"/>
              </w:rPr>
            </w:pPr>
          </w:p>
        </w:tc>
      </w:tr>
      <w:tr w:rsidR="5398F8ED" w:rsidRPr="00F96AFD" w14:paraId="158F361E" w14:textId="77777777" w:rsidTr="00DD2DE5">
        <w:trPr>
          <w:trHeight w:val="465"/>
        </w:trPr>
        <w:tc>
          <w:tcPr>
            <w:tcW w:w="906" w:type="dxa"/>
            <w:tcMar>
              <w:left w:w="70" w:type="dxa"/>
              <w:right w:w="70" w:type="dxa"/>
            </w:tcMar>
            <w:vAlign w:val="center"/>
          </w:tcPr>
          <w:p w14:paraId="3EED2420" w14:textId="11142938"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X3</w:t>
            </w:r>
          </w:p>
        </w:tc>
        <w:tc>
          <w:tcPr>
            <w:tcW w:w="906" w:type="dxa"/>
            <w:tcMar>
              <w:left w:w="70" w:type="dxa"/>
              <w:right w:w="70" w:type="dxa"/>
            </w:tcMar>
            <w:vAlign w:val="bottom"/>
          </w:tcPr>
          <w:p w14:paraId="53EB38B0" w14:textId="0D90FE40"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0,55</w:t>
            </w:r>
          </w:p>
        </w:tc>
        <w:tc>
          <w:tcPr>
            <w:tcW w:w="908" w:type="dxa"/>
            <w:tcMar>
              <w:left w:w="70" w:type="dxa"/>
              <w:right w:w="70" w:type="dxa"/>
            </w:tcMar>
            <w:vAlign w:val="bottom"/>
          </w:tcPr>
          <w:p w14:paraId="42D6A0BB" w14:textId="53C24BA9"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0,81</w:t>
            </w:r>
          </w:p>
        </w:tc>
        <w:tc>
          <w:tcPr>
            <w:tcW w:w="908" w:type="dxa"/>
            <w:tcMar>
              <w:left w:w="70" w:type="dxa"/>
              <w:right w:w="70" w:type="dxa"/>
            </w:tcMar>
            <w:vAlign w:val="bottom"/>
          </w:tcPr>
          <w:p w14:paraId="2A047AA9" w14:textId="1212E919"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0,33</w:t>
            </w:r>
          </w:p>
        </w:tc>
        <w:tc>
          <w:tcPr>
            <w:tcW w:w="908" w:type="dxa"/>
            <w:tcMar>
              <w:left w:w="70" w:type="dxa"/>
              <w:right w:w="70" w:type="dxa"/>
            </w:tcMar>
            <w:vAlign w:val="bottom"/>
          </w:tcPr>
          <w:p w14:paraId="415EB155" w14:textId="364932C0"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1</w:t>
            </w:r>
          </w:p>
        </w:tc>
        <w:tc>
          <w:tcPr>
            <w:tcW w:w="908" w:type="dxa"/>
            <w:tcMar>
              <w:left w:w="70" w:type="dxa"/>
              <w:right w:w="70" w:type="dxa"/>
            </w:tcMar>
            <w:vAlign w:val="bottom"/>
          </w:tcPr>
          <w:p w14:paraId="76885FD3" w14:textId="253D8009"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541C4F29" w14:textId="055B93B0"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4092AC7C" w14:textId="58C47F7C"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54A54D90" w14:textId="74902410"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7652C1D0" w14:textId="0C856569" w:rsidR="5398F8ED" w:rsidRPr="00F96AFD" w:rsidRDefault="5398F8ED" w:rsidP="00501AF0">
            <w:pPr>
              <w:spacing w:after="0" w:line="360" w:lineRule="auto"/>
              <w:jc w:val="right"/>
              <w:rPr>
                <w:rFonts w:ascii="Arial" w:hAnsi="Arial" w:cs="Arial"/>
                <w:sz w:val="24"/>
              </w:rPr>
            </w:pPr>
          </w:p>
        </w:tc>
      </w:tr>
      <w:tr w:rsidR="5398F8ED" w:rsidRPr="00F96AFD" w14:paraId="09BBFB03" w14:textId="77777777" w:rsidTr="00DD2DE5">
        <w:trPr>
          <w:trHeight w:val="465"/>
        </w:trPr>
        <w:tc>
          <w:tcPr>
            <w:tcW w:w="906" w:type="dxa"/>
            <w:tcMar>
              <w:left w:w="70" w:type="dxa"/>
              <w:right w:w="70" w:type="dxa"/>
            </w:tcMar>
            <w:vAlign w:val="center"/>
          </w:tcPr>
          <w:p w14:paraId="33352A26" w14:textId="7AE50B2F"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X4</w:t>
            </w:r>
          </w:p>
        </w:tc>
        <w:tc>
          <w:tcPr>
            <w:tcW w:w="906" w:type="dxa"/>
            <w:tcMar>
              <w:left w:w="70" w:type="dxa"/>
              <w:right w:w="70" w:type="dxa"/>
            </w:tcMar>
            <w:vAlign w:val="bottom"/>
          </w:tcPr>
          <w:p w14:paraId="58780377" w14:textId="1B130FAF"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0,11</w:t>
            </w:r>
          </w:p>
        </w:tc>
        <w:tc>
          <w:tcPr>
            <w:tcW w:w="908" w:type="dxa"/>
            <w:tcMar>
              <w:left w:w="70" w:type="dxa"/>
              <w:right w:w="70" w:type="dxa"/>
            </w:tcMar>
            <w:vAlign w:val="bottom"/>
          </w:tcPr>
          <w:p w14:paraId="29E155B4" w14:textId="3926C9DF"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0,25</w:t>
            </w:r>
          </w:p>
        </w:tc>
        <w:tc>
          <w:tcPr>
            <w:tcW w:w="908" w:type="dxa"/>
            <w:tcMar>
              <w:left w:w="70" w:type="dxa"/>
              <w:right w:w="70" w:type="dxa"/>
            </w:tcMar>
            <w:vAlign w:val="bottom"/>
          </w:tcPr>
          <w:p w14:paraId="457472A0" w14:textId="69A72125"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0,58</w:t>
            </w:r>
          </w:p>
        </w:tc>
        <w:tc>
          <w:tcPr>
            <w:tcW w:w="908" w:type="dxa"/>
            <w:tcMar>
              <w:left w:w="70" w:type="dxa"/>
              <w:right w:w="70" w:type="dxa"/>
            </w:tcMar>
            <w:vAlign w:val="bottom"/>
          </w:tcPr>
          <w:p w14:paraId="2C75D8B3" w14:textId="7BFF8491"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0,32</w:t>
            </w:r>
          </w:p>
        </w:tc>
        <w:tc>
          <w:tcPr>
            <w:tcW w:w="908" w:type="dxa"/>
            <w:tcMar>
              <w:left w:w="70" w:type="dxa"/>
              <w:right w:w="70" w:type="dxa"/>
            </w:tcMar>
            <w:vAlign w:val="bottom"/>
          </w:tcPr>
          <w:p w14:paraId="190160A7" w14:textId="7B7A1477"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1</w:t>
            </w:r>
          </w:p>
        </w:tc>
        <w:tc>
          <w:tcPr>
            <w:tcW w:w="908" w:type="dxa"/>
            <w:tcMar>
              <w:left w:w="70" w:type="dxa"/>
              <w:right w:w="70" w:type="dxa"/>
            </w:tcMar>
            <w:vAlign w:val="bottom"/>
          </w:tcPr>
          <w:p w14:paraId="0C29DC00" w14:textId="51094F50" w:rsidR="5398F8ED" w:rsidRPr="00F96AFD" w:rsidRDefault="5398F8ED" w:rsidP="00501AF0">
            <w:pPr>
              <w:spacing w:after="0" w:line="360" w:lineRule="auto"/>
              <w:jc w:val="right"/>
              <w:rPr>
                <w:rFonts w:ascii="Arial" w:hAnsi="Arial" w:cs="Arial"/>
                <w:sz w:val="24"/>
              </w:rPr>
            </w:pPr>
          </w:p>
        </w:tc>
        <w:tc>
          <w:tcPr>
            <w:tcW w:w="908" w:type="dxa"/>
            <w:tcMar>
              <w:left w:w="70" w:type="dxa"/>
              <w:right w:w="70" w:type="dxa"/>
            </w:tcMar>
            <w:vAlign w:val="bottom"/>
          </w:tcPr>
          <w:p w14:paraId="5A94CFEC" w14:textId="02AA0EE0"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144B4134" w14:textId="65E44EA5"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6CD22BAD" w14:textId="0A0B12FE" w:rsidR="5398F8ED" w:rsidRPr="00F96AFD" w:rsidRDefault="5398F8ED" w:rsidP="00501AF0">
            <w:pPr>
              <w:spacing w:after="0" w:line="360" w:lineRule="auto"/>
              <w:jc w:val="right"/>
              <w:rPr>
                <w:rFonts w:ascii="Arial" w:hAnsi="Arial" w:cs="Arial"/>
                <w:sz w:val="24"/>
              </w:rPr>
            </w:pPr>
          </w:p>
        </w:tc>
      </w:tr>
      <w:tr w:rsidR="5398F8ED" w:rsidRPr="00F96AFD" w14:paraId="6AF114ED" w14:textId="77777777" w:rsidTr="00DD2DE5">
        <w:trPr>
          <w:trHeight w:val="465"/>
        </w:trPr>
        <w:tc>
          <w:tcPr>
            <w:tcW w:w="906" w:type="dxa"/>
            <w:tcMar>
              <w:left w:w="70" w:type="dxa"/>
              <w:right w:w="70" w:type="dxa"/>
            </w:tcMar>
            <w:vAlign w:val="center"/>
          </w:tcPr>
          <w:p w14:paraId="5A0ABCC1" w14:textId="7092E628"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X5</w:t>
            </w:r>
          </w:p>
        </w:tc>
        <w:tc>
          <w:tcPr>
            <w:tcW w:w="906" w:type="dxa"/>
            <w:tcMar>
              <w:left w:w="70" w:type="dxa"/>
              <w:right w:w="70" w:type="dxa"/>
            </w:tcMar>
            <w:vAlign w:val="bottom"/>
          </w:tcPr>
          <w:p w14:paraId="10F9665E" w14:textId="17FB4CCB"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0,13</w:t>
            </w:r>
          </w:p>
        </w:tc>
        <w:tc>
          <w:tcPr>
            <w:tcW w:w="908" w:type="dxa"/>
            <w:tcMar>
              <w:left w:w="70" w:type="dxa"/>
              <w:right w:w="70" w:type="dxa"/>
            </w:tcMar>
            <w:vAlign w:val="bottom"/>
          </w:tcPr>
          <w:p w14:paraId="7D1B79A7" w14:textId="75CB24EF"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0,26</w:t>
            </w:r>
          </w:p>
        </w:tc>
        <w:tc>
          <w:tcPr>
            <w:tcW w:w="908" w:type="dxa"/>
            <w:tcMar>
              <w:left w:w="70" w:type="dxa"/>
              <w:right w:w="70" w:type="dxa"/>
            </w:tcMar>
            <w:vAlign w:val="bottom"/>
          </w:tcPr>
          <w:p w14:paraId="747DB895" w14:textId="09F40FE0"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0,52</w:t>
            </w:r>
          </w:p>
        </w:tc>
        <w:tc>
          <w:tcPr>
            <w:tcW w:w="908" w:type="dxa"/>
            <w:tcMar>
              <w:left w:w="70" w:type="dxa"/>
              <w:right w:w="70" w:type="dxa"/>
            </w:tcMar>
            <w:vAlign w:val="bottom"/>
          </w:tcPr>
          <w:p w14:paraId="5D95245B" w14:textId="6C9FAA3D"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0,29</w:t>
            </w:r>
          </w:p>
        </w:tc>
        <w:tc>
          <w:tcPr>
            <w:tcW w:w="908" w:type="dxa"/>
            <w:tcMar>
              <w:left w:w="70" w:type="dxa"/>
              <w:right w:w="70" w:type="dxa"/>
            </w:tcMar>
            <w:vAlign w:val="bottom"/>
          </w:tcPr>
          <w:p w14:paraId="6686B2C2" w14:textId="26CF126F"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0,92</w:t>
            </w:r>
          </w:p>
        </w:tc>
        <w:tc>
          <w:tcPr>
            <w:tcW w:w="908" w:type="dxa"/>
            <w:tcMar>
              <w:left w:w="70" w:type="dxa"/>
              <w:right w:w="70" w:type="dxa"/>
            </w:tcMar>
            <w:vAlign w:val="bottom"/>
          </w:tcPr>
          <w:p w14:paraId="580A8D67" w14:textId="1C961BD7"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1</w:t>
            </w:r>
          </w:p>
        </w:tc>
        <w:tc>
          <w:tcPr>
            <w:tcW w:w="908" w:type="dxa"/>
            <w:tcMar>
              <w:left w:w="70" w:type="dxa"/>
              <w:right w:w="70" w:type="dxa"/>
            </w:tcMar>
            <w:vAlign w:val="bottom"/>
          </w:tcPr>
          <w:p w14:paraId="092B7A6F" w14:textId="4A3BFFC2"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7830B414" w14:textId="482B8FE4"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71DDDA9E" w14:textId="7233CC25" w:rsidR="5398F8ED" w:rsidRPr="00F96AFD" w:rsidRDefault="5398F8ED" w:rsidP="00501AF0">
            <w:pPr>
              <w:spacing w:after="0" w:line="360" w:lineRule="auto"/>
              <w:jc w:val="right"/>
              <w:rPr>
                <w:rFonts w:ascii="Arial" w:hAnsi="Arial" w:cs="Arial"/>
                <w:sz w:val="24"/>
              </w:rPr>
            </w:pPr>
          </w:p>
        </w:tc>
      </w:tr>
      <w:tr w:rsidR="5398F8ED" w:rsidRPr="00F96AFD" w14:paraId="2DE2339D" w14:textId="77777777" w:rsidTr="00DD2DE5">
        <w:trPr>
          <w:trHeight w:val="465"/>
        </w:trPr>
        <w:tc>
          <w:tcPr>
            <w:tcW w:w="906" w:type="dxa"/>
            <w:tcMar>
              <w:left w:w="70" w:type="dxa"/>
              <w:right w:w="70" w:type="dxa"/>
            </w:tcMar>
            <w:vAlign w:val="center"/>
          </w:tcPr>
          <w:p w14:paraId="4156668B" w14:textId="4CCEDD9D"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X6</w:t>
            </w:r>
          </w:p>
        </w:tc>
        <w:tc>
          <w:tcPr>
            <w:tcW w:w="906" w:type="dxa"/>
            <w:tcMar>
              <w:left w:w="70" w:type="dxa"/>
              <w:right w:w="70" w:type="dxa"/>
            </w:tcMar>
            <w:vAlign w:val="bottom"/>
          </w:tcPr>
          <w:p w14:paraId="2485665A" w14:textId="07F1CAC8"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0,11</w:t>
            </w:r>
          </w:p>
        </w:tc>
        <w:tc>
          <w:tcPr>
            <w:tcW w:w="908" w:type="dxa"/>
            <w:tcMar>
              <w:left w:w="70" w:type="dxa"/>
              <w:right w:w="70" w:type="dxa"/>
            </w:tcMar>
            <w:vAlign w:val="bottom"/>
          </w:tcPr>
          <w:p w14:paraId="6E6733BC" w14:textId="7DA43B2D"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-0,19</w:t>
            </w:r>
          </w:p>
        </w:tc>
        <w:tc>
          <w:tcPr>
            <w:tcW w:w="908" w:type="dxa"/>
            <w:tcMar>
              <w:left w:w="70" w:type="dxa"/>
              <w:right w:w="70" w:type="dxa"/>
            </w:tcMar>
            <w:vAlign w:val="bottom"/>
          </w:tcPr>
          <w:p w14:paraId="0E8B454D" w14:textId="638DBA82"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0,01</w:t>
            </w:r>
          </w:p>
        </w:tc>
        <w:tc>
          <w:tcPr>
            <w:tcW w:w="908" w:type="dxa"/>
            <w:tcMar>
              <w:left w:w="70" w:type="dxa"/>
              <w:right w:w="70" w:type="dxa"/>
            </w:tcMar>
            <w:vAlign w:val="bottom"/>
          </w:tcPr>
          <w:p w14:paraId="2BEEC713" w14:textId="72EF8F9A"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-0,43</w:t>
            </w:r>
          </w:p>
        </w:tc>
        <w:tc>
          <w:tcPr>
            <w:tcW w:w="908" w:type="dxa"/>
            <w:tcMar>
              <w:left w:w="70" w:type="dxa"/>
              <w:right w:w="70" w:type="dxa"/>
            </w:tcMar>
            <w:vAlign w:val="bottom"/>
          </w:tcPr>
          <w:p w14:paraId="19EA8BAF" w14:textId="73AA1B43"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-0,34</w:t>
            </w:r>
          </w:p>
        </w:tc>
        <w:tc>
          <w:tcPr>
            <w:tcW w:w="908" w:type="dxa"/>
            <w:tcMar>
              <w:left w:w="70" w:type="dxa"/>
              <w:right w:w="70" w:type="dxa"/>
            </w:tcMar>
            <w:vAlign w:val="bottom"/>
          </w:tcPr>
          <w:p w14:paraId="604E4215" w14:textId="21B998BD"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-0,36</w:t>
            </w:r>
          </w:p>
        </w:tc>
        <w:tc>
          <w:tcPr>
            <w:tcW w:w="908" w:type="dxa"/>
            <w:tcMar>
              <w:left w:w="70" w:type="dxa"/>
              <w:right w:w="70" w:type="dxa"/>
            </w:tcMar>
            <w:vAlign w:val="bottom"/>
          </w:tcPr>
          <w:p w14:paraId="4D849591" w14:textId="13A62152"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1</w:t>
            </w:r>
          </w:p>
        </w:tc>
        <w:tc>
          <w:tcPr>
            <w:tcW w:w="900" w:type="dxa"/>
            <w:tcMar>
              <w:left w:w="70" w:type="dxa"/>
              <w:right w:w="70" w:type="dxa"/>
            </w:tcMar>
            <w:vAlign w:val="bottom"/>
          </w:tcPr>
          <w:p w14:paraId="01409179" w14:textId="040A6DEF" w:rsidR="5398F8ED" w:rsidRPr="00F96AFD" w:rsidRDefault="5398F8ED" w:rsidP="00501AF0">
            <w:pPr>
              <w:spacing w:after="0" w:line="360" w:lineRule="auto"/>
              <w:jc w:val="right"/>
              <w:rPr>
                <w:rFonts w:ascii="Arial" w:hAnsi="Arial" w:cs="Arial"/>
                <w:sz w:val="24"/>
              </w:rPr>
            </w:pPr>
          </w:p>
        </w:tc>
        <w:tc>
          <w:tcPr>
            <w:tcW w:w="900" w:type="dxa"/>
            <w:tcMar>
              <w:left w:w="70" w:type="dxa"/>
              <w:right w:w="70" w:type="dxa"/>
            </w:tcMar>
            <w:vAlign w:val="bottom"/>
          </w:tcPr>
          <w:p w14:paraId="748E53FB" w14:textId="5C09EE5E" w:rsidR="5398F8ED" w:rsidRPr="00F96AFD" w:rsidRDefault="5398F8ED" w:rsidP="00501AF0">
            <w:pPr>
              <w:spacing w:after="0" w:line="360" w:lineRule="auto"/>
              <w:jc w:val="right"/>
              <w:rPr>
                <w:rFonts w:ascii="Arial" w:hAnsi="Arial" w:cs="Arial"/>
                <w:sz w:val="24"/>
              </w:rPr>
            </w:pPr>
          </w:p>
        </w:tc>
      </w:tr>
      <w:tr w:rsidR="5398F8ED" w:rsidRPr="00F96AFD" w14:paraId="5049A42F" w14:textId="77777777" w:rsidTr="00DD2DE5">
        <w:trPr>
          <w:trHeight w:val="465"/>
        </w:trPr>
        <w:tc>
          <w:tcPr>
            <w:tcW w:w="906" w:type="dxa"/>
            <w:tcMar>
              <w:left w:w="70" w:type="dxa"/>
              <w:right w:w="70" w:type="dxa"/>
            </w:tcMar>
            <w:vAlign w:val="center"/>
          </w:tcPr>
          <w:p w14:paraId="6AB1030C" w14:textId="511A0747"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X7</w:t>
            </w:r>
          </w:p>
        </w:tc>
        <w:tc>
          <w:tcPr>
            <w:tcW w:w="906" w:type="dxa"/>
            <w:tcMar>
              <w:left w:w="70" w:type="dxa"/>
              <w:right w:w="70" w:type="dxa"/>
            </w:tcMar>
            <w:vAlign w:val="bottom"/>
          </w:tcPr>
          <w:p w14:paraId="6DEBBFD7" w14:textId="6AB47597"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-0,62</w:t>
            </w:r>
          </w:p>
        </w:tc>
        <w:tc>
          <w:tcPr>
            <w:tcW w:w="908" w:type="dxa"/>
            <w:tcMar>
              <w:left w:w="70" w:type="dxa"/>
              <w:right w:w="70" w:type="dxa"/>
            </w:tcMar>
            <w:vAlign w:val="bottom"/>
          </w:tcPr>
          <w:p w14:paraId="72C96BE2" w14:textId="4131FDBB"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-0,43</w:t>
            </w:r>
          </w:p>
        </w:tc>
        <w:tc>
          <w:tcPr>
            <w:tcW w:w="908" w:type="dxa"/>
            <w:tcMar>
              <w:left w:w="70" w:type="dxa"/>
              <w:right w:w="70" w:type="dxa"/>
            </w:tcMar>
            <w:vAlign w:val="bottom"/>
          </w:tcPr>
          <w:p w14:paraId="7B4352F1" w14:textId="21C681B8"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-0,30</w:t>
            </w:r>
          </w:p>
        </w:tc>
        <w:tc>
          <w:tcPr>
            <w:tcW w:w="908" w:type="dxa"/>
            <w:tcMar>
              <w:left w:w="70" w:type="dxa"/>
              <w:right w:w="70" w:type="dxa"/>
            </w:tcMar>
            <w:vAlign w:val="bottom"/>
          </w:tcPr>
          <w:p w14:paraId="5890D0E7" w14:textId="1B18ADA4"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-0,21</w:t>
            </w:r>
          </w:p>
        </w:tc>
        <w:tc>
          <w:tcPr>
            <w:tcW w:w="908" w:type="dxa"/>
            <w:tcMar>
              <w:left w:w="70" w:type="dxa"/>
              <w:right w:w="70" w:type="dxa"/>
            </w:tcMar>
            <w:vAlign w:val="bottom"/>
          </w:tcPr>
          <w:p w14:paraId="56960B9E" w14:textId="0D38EA51"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0,16</w:t>
            </w:r>
          </w:p>
        </w:tc>
        <w:tc>
          <w:tcPr>
            <w:tcW w:w="908" w:type="dxa"/>
            <w:tcMar>
              <w:left w:w="70" w:type="dxa"/>
              <w:right w:w="70" w:type="dxa"/>
            </w:tcMar>
            <w:vAlign w:val="bottom"/>
          </w:tcPr>
          <w:p w14:paraId="7115BF32" w14:textId="364DEC6E"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0,15</w:t>
            </w:r>
          </w:p>
        </w:tc>
        <w:tc>
          <w:tcPr>
            <w:tcW w:w="908" w:type="dxa"/>
            <w:tcMar>
              <w:left w:w="70" w:type="dxa"/>
              <w:right w:w="70" w:type="dxa"/>
            </w:tcMar>
            <w:vAlign w:val="bottom"/>
          </w:tcPr>
          <w:p w14:paraId="08E38291" w14:textId="44C58AB4"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0,21</w:t>
            </w:r>
          </w:p>
        </w:tc>
        <w:tc>
          <w:tcPr>
            <w:tcW w:w="900" w:type="dxa"/>
            <w:tcMar>
              <w:left w:w="70" w:type="dxa"/>
              <w:right w:w="70" w:type="dxa"/>
            </w:tcMar>
            <w:vAlign w:val="bottom"/>
          </w:tcPr>
          <w:p w14:paraId="243541FF" w14:textId="453DB506"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1</w:t>
            </w:r>
          </w:p>
        </w:tc>
        <w:tc>
          <w:tcPr>
            <w:tcW w:w="900" w:type="dxa"/>
            <w:tcMar>
              <w:left w:w="70" w:type="dxa"/>
              <w:right w:w="70" w:type="dxa"/>
            </w:tcMar>
            <w:vAlign w:val="bottom"/>
          </w:tcPr>
          <w:p w14:paraId="07F94C7E" w14:textId="60FE6AE2" w:rsidR="5398F8ED" w:rsidRPr="00F96AFD" w:rsidRDefault="5398F8ED" w:rsidP="00501AF0">
            <w:pPr>
              <w:spacing w:after="0" w:line="360" w:lineRule="auto"/>
              <w:jc w:val="right"/>
              <w:rPr>
                <w:rFonts w:ascii="Arial" w:hAnsi="Arial" w:cs="Arial"/>
                <w:sz w:val="24"/>
              </w:rPr>
            </w:pPr>
          </w:p>
        </w:tc>
      </w:tr>
      <w:tr w:rsidR="5398F8ED" w:rsidRPr="00F96AFD" w14:paraId="4A9A8C6E" w14:textId="77777777" w:rsidTr="00DD2DE5">
        <w:trPr>
          <w:trHeight w:val="465"/>
        </w:trPr>
        <w:tc>
          <w:tcPr>
            <w:tcW w:w="906" w:type="dxa"/>
            <w:tcMar>
              <w:left w:w="70" w:type="dxa"/>
              <w:right w:w="70" w:type="dxa"/>
            </w:tcMar>
            <w:vAlign w:val="center"/>
          </w:tcPr>
          <w:p w14:paraId="6AB1D141" w14:textId="6BD7D5E1" w:rsidR="5398F8ED" w:rsidRPr="00F96AFD" w:rsidRDefault="00EB36EC" w:rsidP="00501AF0">
            <w:pPr>
              <w:spacing w:after="0" w:line="360" w:lineRule="auto"/>
              <w:jc w:val="center"/>
              <w:rPr>
                <w:rFonts w:ascii="Arial" w:hAnsi="Arial" w:cs="Arial"/>
                <w:b/>
                <w:sz w:val="24"/>
              </w:rPr>
            </w:pPr>
            <w:r w:rsidRPr="00F96AFD">
              <w:rPr>
                <w:rFonts w:ascii="Arial" w:hAnsi="Arial" w:cs="Arial"/>
                <w:b/>
                <w:sz w:val="24"/>
                <w:szCs w:val="24"/>
              </w:rPr>
              <w:t>X8</w:t>
            </w:r>
          </w:p>
        </w:tc>
        <w:tc>
          <w:tcPr>
            <w:tcW w:w="906" w:type="dxa"/>
            <w:tcMar>
              <w:left w:w="70" w:type="dxa"/>
              <w:right w:w="70" w:type="dxa"/>
            </w:tcMar>
            <w:vAlign w:val="bottom"/>
          </w:tcPr>
          <w:p w14:paraId="3E928A39" w14:textId="749BEFEC"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0,23</w:t>
            </w:r>
          </w:p>
        </w:tc>
        <w:tc>
          <w:tcPr>
            <w:tcW w:w="908" w:type="dxa"/>
            <w:tcMar>
              <w:left w:w="70" w:type="dxa"/>
              <w:right w:w="70" w:type="dxa"/>
            </w:tcMar>
            <w:vAlign w:val="bottom"/>
          </w:tcPr>
          <w:p w14:paraId="0520F8DB" w14:textId="7642A7EF"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0,32</w:t>
            </w:r>
          </w:p>
        </w:tc>
        <w:tc>
          <w:tcPr>
            <w:tcW w:w="908" w:type="dxa"/>
            <w:tcMar>
              <w:left w:w="70" w:type="dxa"/>
              <w:right w:w="70" w:type="dxa"/>
            </w:tcMar>
            <w:vAlign w:val="bottom"/>
          </w:tcPr>
          <w:p w14:paraId="624913BE" w14:textId="02C629A1"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0,14</w:t>
            </w:r>
          </w:p>
        </w:tc>
        <w:tc>
          <w:tcPr>
            <w:tcW w:w="908" w:type="dxa"/>
            <w:tcMar>
              <w:left w:w="70" w:type="dxa"/>
              <w:right w:w="70" w:type="dxa"/>
            </w:tcMar>
            <w:vAlign w:val="bottom"/>
          </w:tcPr>
          <w:p w14:paraId="34AF724B" w14:textId="2FE617FF"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0,44</w:t>
            </w:r>
          </w:p>
        </w:tc>
        <w:tc>
          <w:tcPr>
            <w:tcW w:w="908" w:type="dxa"/>
            <w:tcMar>
              <w:left w:w="70" w:type="dxa"/>
              <w:right w:w="70" w:type="dxa"/>
            </w:tcMar>
            <w:vAlign w:val="bottom"/>
          </w:tcPr>
          <w:p w14:paraId="5CB06C02" w14:textId="77202B1F"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-0,07</w:t>
            </w:r>
          </w:p>
        </w:tc>
        <w:tc>
          <w:tcPr>
            <w:tcW w:w="908" w:type="dxa"/>
            <w:tcMar>
              <w:left w:w="70" w:type="dxa"/>
              <w:right w:w="70" w:type="dxa"/>
            </w:tcMar>
            <w:vAlign w:val="bottom"/>
          </w:tcPr>
          <w:p w14:paraId="407CF52E" w14:textId="5D198402"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-0,10</w:t>
            </w:r>
          </w:p>
        </w:tc>
        <w:tc>
          <w:tcPr>
            <w:tcW w:w="908" w:type="dxa"/>
            <w:tcMar>
              <w:left w:w="70" w:type="dxa"/>
              <w:right w:w="70" w:type="dxa"/>
            </w:tcMar>
            <w:vAlign w:val="bottom"/>
          </w:tcPr>
          <w:p w14:paraId="3C7AFF63" w14:textId="41A0E6A1"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-0,38</w:t>
            </w:r>
          </w:p>
        </w:tc>
        <w:tc>
          <w:tcPr>
            <w:tcW w:w="900" w:type="dxa"/>
            <w:tcMar>
              <w:left w:w="70" w:type="dxa"/>
              <w:right w:w="70" w:type="dxa"/>
            </w:tcMar>
            <w:vAlign w:val="bottom"/>
          </w:tcPr>
          <w:p w14:paraId="6BE53790" w14:textId="3657A2C4"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-0,25</w:t>
            </w:r>
          </w:p>
        </w:tc>
        <w:tc>
          <w:tcPr>
            <w:tcW w:w="900" w:type="dxa"/>
            <w:tcMar>
              <w:left w:w="70" w:type="dxa"/>
              <w:right w:w="70" w:type="dxa"/>
            </w:tcMar>
            <w:vAlign w:val="bottom"/>
          </w:tcPr>
          <w:p w14:paraId="2CF6D7B6" w14:textId="7237935D" w:rsidR="5398F8ED" w:rsidRPr="00F96AFD" w:rsidRDefault="5398F8ED" w:rsidP="00501AF0">
            <w:pPr>
              <w:spacing w:after="0" w:line="360" w:lineRule="auto"/>
              <w:jc w:val="right"/>
              <w:rPr>
                <w:rFonts w:ascii="Arial" w:hAnsi="Arial" w:cs="Arial"/>
                <w:sz w:val="24"/>
              </w:rPr>
            </w:pPr>
            <w:r w:rsidRPr="00F96AFD">
              <w:rPr>
                <w:rFonts w:ascii="Arial" w:hAnsi="Arial" w:cs="Arial"/>
                <w:sz w:val="24"/>
              </w:rPr>
              <w:t>1</w:t>
            </w:r>
          </w:p>
        </w:tc>
      </w:tr>
    </w:tbl>
    <w:p w14:paraId="0268585C" w14:textId="3F07E3C3" w:rsidR="196E6300" w:rsidRPr="00F96AFD" w:rsidRDefault="196E6300" w:rsidP="00DD2DE5">
      <w:pPr>
        <w:spacing w:before="240" w:after="240" w:line="360" w:lineRule="auto"/>
        <w:rPr>
          <w:rFonts w:ascii="Arial" w:hAnsi="Arial" w:cs="Arial"/>
          <w:sz w:val="24"/>
        </w:rPr>
      </w:pPr>
      <w:r w:rsidRPr="00F96AFD">
        <w:rPr>
          <w:rFonts w:ascii="Arial" w:hAnsi="Arial" w:cs="Arial"/>
          <w:sz w:val="24"/>
        </w:rPr>
        <w:t>Źródło: opracowanie własne</w:t>
      </w:r>
    </w:p>
    <w:p w14:paraId="4CEC4278" w14:textId="5B025689" w:rsidR="00C4015E" w:rsidRPr="00F96AFD" w:rsidRDefault="2BD50D97" w:rsidP="00BF0794">
      <w:pPr>
        <w:spacing w:before="240" w:line="360" w:lineRule="auto"/>
        <w:rPr>
          <w:rFonts w:ascii="Arial" w:hAnsi="Arial" w:cs="Arial"/>
          <w:b/>
          <w:sz w:val="24"/>
        </w:rPr>
      </w:pPr>
      <w:r w:rsidRPr="00F96AFD">
        <w:rPr>
          <w:rFonts w:ascii="Arial" w:hAnsi="Arial" w:cs="Arial"/>
          <w:sz w:val="24"/>
        </w:rPr>
        <w:t>Na podstawie oceny wzajemnej siły zależności zmiennych do modelu przyjęto zmienną</w:t>
      </w:r>
      <w:r w:rsidR="00EB36EC" w:rsidRPr="00F96AFD">
        <w:rPr>
          <w:rFonts w:ascii="Arial" w:hAnsi="Arial" w:cs="Arial"/>
          <w:sz w:val="24"/>
        </w:rPr>
        <w:t xml:space="preserve"> </w:t>
      </w:r>
      <w:r w:rsidR="00EB36EC" w:rsidRPr="00F96AFD">
        <w:rPr>
          <w:rFonts w:ascii="Arial" w:eastAsia="Times New Roman" w:hAnsi="Arial" w:cs="Arial"/>
          <w:sz w:val="24"/>
          <w:szCs w:val="24"/>
        </w:rPr>
        <w:t>X1</w:t>
      </w:r>
      <w:r w:rsidRPr="00F96AFD">
        <w:rPr>
          <w:rFonts w:ascii="Arial" w:hAnsi="Arial" w:cs="Arial"/>
          <w:sz w:val="24"/>
        </w:rPr>
        <w:t xml:space="preserve"> (produkcję sprzedaną przemysłu),</w:t>
      </w:r>
      <w:r w:rsidR="00EB36EC" w:rsidRPr="00F96AFD">
        <w:rPr>
          <w:rFonts w:ascii="Arial" w:hAnsi="Arial" w:cs="Arial"/>
          <w:sz w:val="24"/>
        </w:rPr>
        <w:t xml:space="preserve"> </w:t>
      </w:r>
      <w:r w:rsidR="00EB36EC" w:rsidRPr="00F96AFD">
        <w:rPr>
          <w:rFonts w:ascii="Arial" w:eastAsia="Times New Roman" w:hAnsi="Arial" w:cs="Arial"/>
          <w:sz w:val="24"/>
          <w:szCs w:val="24"/>
        </w:rPr>
        <w:t>X2</w:t>
      </w:r>
      <w:r w:rsidRPr="00F96AFD">
        <w:rPr>
          <w:rFonts w:ascii="Arial" w:hAnsi="Arial" w:cs="Arial"/>
          <w:sz w:val="24"/>
        </w:rPr>
        <w:t xml:space="preserve"> (produkcję budowlano-montażową) oraz</w:t>
      </w:r>
      <w:r w:rsidR="00EB36EC" w:rsidRPr="00F96AFD">
        <w:rPr>
          <w:rFonts w:ascii="Arial" w:hAnsi="Arial" w:cs="Arial"/>
          <w:sz w:val="24"/>
        </w:rPr>
        <w:t xml:space="preserve"> </w:t>
      </w:r>
      <w:r w:rsidR="00EB36EC" w:rsidRPr="00F96AFD">
        <w:rPr>
          <w:rFonts w:ascii="Arial" w:eastAsia="Times New Roman" w:hAnsi="Arial" w:cs="Arial"/>
          <w:sz w:val="24"/>
          <w:szCs w:val="24"/>
        </w:rPr>
        <w:t>X7</w:t>
      </w:r>
      <w:r w:rsidRPr="00F96AFD">
        <w:rPr>
          <w:rFonts w:ascii="Arial" w:hAnsi="Arial" w:cs="Arial"/>
          <w:sz w:val="24"/>
        </w:rPr>
        <w:t>(stopę bezrobocia). Przyjęto założenie, że zmienne skorelowane poniżej 0,5 zostają odrzucone z</w:t>
      </w:r>
      <w:r w:rsidR="0045214D" w:rsidRPr="00F96AFD">
        <w:rPr>
          <w:rFonts w:ascii="Arial" w:eastAsia="Times New Roman" w:hAnsi="Arial" w:cs="Arial"/>
          <w:sz w:val="24"/>
          <w:szCs w:val="24"/>
        </w:rPr>
        <w:t xml:space="preserve"> </w:t>
      </w:r>
      <w:r w:rsidRPr="00F96AFD">
        <w:rPr>
          <w:rFonts w:ascii="Arial" w:hAnsi="Arial" w:cs="Arial"/>
          <w:sz w:val="24"/>
        </w:rPr>
        <w:t xml:space="preserve">dalszej analizy. Dalsza procedura weryfikacyjna modelu wykazała jednak, że ten zestaw zmiennych cechuje się zbyt dużym współczynnikiem zmienności losowej, a więc model nie byłby w wystarczającym stopniu zgodny z danymi rzeczywistymi. Z tego powodu zweryfikowano, które z pozostałych zmiennych objaśniających stosunkowo nisko skorelowanych z pozostałymi zmiennymi, po dodaniu do modelu poprawią jego dopasowanie do </w:t>
      </w:r>
      <w:r w:rsidRPr="00F96AFD">
        <w:rPr>
          <w:rFonts w:ascii="Arial" w:hAnsi="Arial" w:cs="Arial"/>
          <w:sz w:val="24"/>
        </w:rPr>
        <w:lastRenderedPageBreak/>
        <w:t xml:space="preserve">danych, co równocześnie podniesie jego wartość prognostyczną. Jedyną taką zmienną, która spełniła powyższe warunki była zmienna </w:t>
      </w:r>
      <w:r w:rsidR="00EB36EC" w:rsidRPr="00F96AFD">
        <w:rPr>
          <w:rFonts w:ascii="Arial" w:eastAsia="Times New Roman" w:hAnsi="Arial" w:cs="Arial"/>
          <w:sz w:val="24"/>
          <w:szCs w:val="24"/>
        </w:rPr>
        <w:t>X6</w:t>
      </w:r>
      <w:r w:rsidRPr="00F96AFD">
        <w:rPr>
          <w:rFonts w:ascii="Arial" w:hAnsi="Arial" w:cs="Arial"/>
          <w:sz w:val="24"/>
        </w:rPr>
        <w:t xml:space="preserve"> (nakłady wewnętrzne na działalność B+R). W</w:t>
      </w:r>
      <w:r w:rsidR="0045214D" w:rsidRPr="00F96AFD">
        <w:rPr>
          <w:rFonts w:ascii="Arial" w:eastAsia="Times New Roman" w:hAnsi="Arial" w:cs="Arial"/>
          <w:sz w:val="24"/>
          <w:szCs w:val="24"/>
        </w:rPr>
        <w:t xml:space="preserve"> </w:t>
      </w:r>
      <w:r w:rsidRPr="00F96AFD">
        <w:rPr>
          <w:rFonts w:ascii="Arial" w:hAnsi="Arial" w:cs="Arial"/>
          <w:sz w:val="24"/>
        </w:rPr>
        <w:t xml:space="preserve">konsekwencji do modelu weszły wszystkie 4 powyższe zmienne, które w istocie odzwierciedlają czynniki długookresowego wzrostu gospodarczego zgodnie z teorią ekonomii (kapitał, siła robocza, technologia). Kształtowanie się zmiennych rzeczywistych za okres 2011-2023 zaprezentowano na </w:t>
      </w:r>
      <w:r w:rsidR="004A7ADB" w:rsidRPr="00F96AFD">
        <w:rPr>
          <w:rFonts w:ascii="Arial" w:hAnsi="Arial" w:cs="Arial"/>
          <w:sz w:val="24"/>
        </w:rPr>
        <w:t>wykresie 2.1</w:t>
      </w:r>
      <w:r w:rsidR="00E33946" w:rsidRPr="00F96AFD">
        <w:rPr>
          <w:rFonts w:ascii="Arial" w:hAnsi="Arial" w:cs="Arial"/>
          <w:sz w:val="24"/>
        </w:rPr>
        <w:t>6</w:t>
      </w:r>
      <w:r w:rsidR="004A7ADB" w:rsidRPr="00F96AFD">
        <w:rPr>
          <w:rFonts w:ascii="Arial" w:hAnsi="Arial" w:cs="Arial"/>
          <w:sz w:val="24"/>
        </w:rPr>
        <w:t>.</w:t>
      </w:r>
    </w:p>
    <w:p w14:paraId="60C14900" w14:textId="026E39AE" w:rsidR="004A7ADB" w:rsidRPr="00F96AFD" w:rsidRDefault="001602B4" w:rsidP="00BF0794">
      <w:pPr>
        <w:spacing w:after="0" w:line="360" w:lineRule="auto"/>
        <w:rPr>
          <w:rFonts w:ascii="Arial" w:hAnsi="Arial" w:cs="Arial"/>
          <w:b/>
          <w:sz w:val="24"/>
        </w:rPr>
      </w:pPr>
      <w:bookmarkStart w:id="97" w:name="_Toc204343334"/>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16</w:t>
      </w:r>
      <w:r w:rsidR="00FF3664" w:rsidRPr="00F96AFD">
        <w:rPr>
          <w:rFonts w:ascii="Arial" w:hAnsi="Arial" w:cs="Arial"/>
          <w:b/>
          <w:sz w:val="24"/>
        </w:rPr>
        <w:fldChar w:fldCharType="end"/>
      </w:r>
      <w:r w:rsidRPr="00F96AFD">
        <w:rPr>
          <w:rFonts w:ascii="Arial" w:hAnsi="Arial" w:cs="Arial"/>
          <w:b/>
          <w:sz w:val="24"/>
        </w:rPr>
        <w:t xml:space="preserve">. </w:t>
      </w:r>
      <w:r w:rsidR="00C4015E" w:rsidRPr="00F96AFD">
        <w:rPr>
          <w:rFonts w:ascii="Arial" w:hAnsi="Arial" w:cs="Arial"/>
          <w:b/>
          <w:sz w:val="24"/>
        </w:rPr>
        <w:t>Tempo wzrostu realnego PKB, produkcji sprzedanej przemysłu, produkcji budowlano-montażowej i nakładów wewnętrznych na działalność B+R (lewa oś) oraz pierwsze różnice stopy bezrobocia (prawa oś) w województwie wielkopolskim</w:t>
      </w:r>
      <w:bookmarkEnd w:id="97"/>
    </w:p>
    <w:p w14:paraId="550126FB" w14:textId="7870E205" w:rsidR="2BD50D97" w:rsidRPr="00F96AFD" w:rsidRDefault="2BD50D97" w:rsidP="00DD2DE5">
      <w:pPr>
        <w:spacing w:before="240" w:after="240" w:line="360" w:lineRule="auto"/>
        <w:rPr>
          <w:rFonts w:ascii="Arial" w:hAnsi="Arial" w:cs="Arial"/>
          <w:sz w:val="24"/>
        </w:rPr>
      </w:pPr>
      <w:r w:rsidRPr="00F96AFD">
        <w:rPr>
          <w:rFonts w:ascii="Arial" w:hAnsi="Arial" w:cs="Arial"/>
          <w:noProof/>
          <w:sz w:val="24"/>
          <w:szCs w:val="24"/>
          <w:lang w:eastAsia="pl-PL"/>
        </w:rPr>
        <w:drawing>
          <wp:inline distT="0" distB="0" distL="0" distR="0" wp14:anchorId="0DDA414B" wp14:editId="7AE45C07">
            <wp:extent cx="5753098" cy="2809875"/>
            <wp:effectExtent l="0" t="0" r="635" b="0"/>
            <wp:docPr id="2090764023" name="Picture 2090764023" descr="Pięć wykresów liniowych w tym samym układzie współrzędnych. Tempo wzrostu  realnego PKB przebiega stabilnie i dosyć płasko. Tempo wzrostu produkcji budowlano-montażowa jest wyższe w latach 2017, 2018 i 2019, ujemne jest w latach 2012, 2014, 2020. Stopa bezrobocia wykazuje duze wahania, największy spadek w 2014 roku. Tempo wzrostu produkcji sprzedanej przemysłu jest dosyć stabilne, spada w 2020 i 2023. Nakłady wewnętrzne na działaność badania i rozwój wykazują największe wahania cykliczn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0764023" name="Picture 2090764023" descr="Na rysunku jest 5 wykresów liniowych w tym samym układzie współrzędnych. Tempo wzrostu  realnego PKB przebiega stabilnie i dosyć płasko. Tempo wzrostu produkcji budowlano-montażowa jest wyższe w latach 2017, 2018 i 2019, ujemne jest w latach 2012, 2014, 2020. Stopa bezrobocia wykazuje duze wahania, największy spadek w 2014 roku. Tempo wzrostu produkcji sprzedanej przemysłu jest dosyć stabilne, spada w 2020 i 2023. Nakłady wewnętrzne na działaność badania i rozwój wykazują największe wahania cykliczne.  "/>
                    <pic:cNvPicPr/>
                  </pic:nvPicPr>
                  <pic:blipFill>
                    <a:blip r:embed="rId50">
                      <a:extLst>
                        <a:ext uri="{28A0092B-C50C-407E-A947-70E740481C1C}">
                          <a14:useLocalDpi xmlns:a14="http://schemas.microsoft.com/office/drawing/2010/main" val="0"/>
                        </a:ext>
                      </a:extLst>
                    </a:blip>
                    <a:stretch>
                      <a:fillRect/>
                    </a:stretch>
                  </pic:blipFill>
                  <pic:spPr>
                    <a:xfrm>
                      <a:off x="0" y="0"/>
                      <a:ext cx="5753098" cy="2809875"/>
                    </a:xfrm>
                    <a:prstGeom prst="rect">
                      <a:avLst/>
                    </a:prstGeom>
                  </pic:spPr>
                </pic:pic>
              </a:graphicData>
            </a:graphic>
          </wp:inline>
        </w:drawing>
      </w:r>
    </w:p>
    <w:p w14:paraId="41E9C638" w14:textId="69DC7A8B" w:rsidR="196E6300" w:rsidRPr="00F96AFD" w:rsidRDefault="196E6300" w:rsidP="00DD2DE5">
      <w:pPr>
        <w:spacing w:before="240" w:after="240" w:line="360" w:lineRule="auto"/>
        <w:rPr>
          <w:rFonts w:ascii="Arial" w:hAnsi="Arial" w:cs="Arial"/>
          <w:sz w:val="24"/>
        </w:rPr>
      </w:pPr>
      <w:r w:rsidRPr="00F96AFD">
        <w:rPr>
          <w:rFonts w:ascii="Arial" w:hAnsi="Arial" w:cs="Arial"/>
          <w:sz w:val="24"/>
        </w:rPr>
        <w:t>Źródło: opracowanie własne</w:t>
      </w:r>
    </w:p>
    <w:p w14:paraId="5F17EB20" w14:textId="6ECF53BF" w:rsidR="196E6300" w:rsidRPr="00F96AFD" w:rsidRDefault="196E6300" w:rsidP="00DD2DE5">
      <w:pPr>
        <w:spacing w:before="240" w:after="240" w:line="360" w:lineRule="auto"/>
        <w:rPr>
          <w:rFonts w:ascii="Arial" w:hAnsi="Arial" w:cs="Arial"/>
          <w:sz w:val="24"/>
        </w:rPr>
      </w:pPr>
      <w:r w:rsidRPr="00F96AFD">
        <w:rPr>
          <w:rFonts w:ascii="Arial" w:hAnsi="Arial" w:cs="Arial"/>
          <w:sz w:val="24"/>
        </w:rPr>
        <w:t>Parametry modelu oszacowano klasyczną metodą najmniejszych kwadratów. Wyniki zaprezentowano w tabeli</w:t>
      </w:r>
      <w:r w:rsidR="00773668" w:rsidRPr="00F96AFD">
        <w:rPr>
          <w:rFonts w:ascii="Arial" w:hAnsi="Arial" w:cs="Arial"/>
          <w:sz w:val="24"/>
        </w:rPr>
        <w:t xml:space="preserve"> 2.3</w:t>
      </w:r>
      <w:r w:rsidRPr="00F96AFD">
        <w:rPr>
          <w:rFonts w:ascii="Arial" w:hAnsi="Arial" w:cs="Arial"/>
          <w:sz w:val="24"/>
        </w:rPr>
        <w:t>.</w:t>
      </w:r>
    </w:p>
    <w:p w14:paraId="10B8F400" w14:textId="7B28247E" w:rsidR="196E6300" w:rsidRPr="00F96AFD" w:rsidRDefault="00F133F5" w:rsidP="00DD2DE5">
      <w:pPr>
        <w:spacing w:after="0" w:line="360" w:lineRule="auto"/>
        <w:rPr>
          <w:rFonts w:ascii="Arial" w:hAnsi="Arial" w:cs="Arial"/>
          <w:b/>
          <w:sz w:val="24"/>
        </w:rPr>
      </w:pPr>
      <w:bookmarkStart w:id="98" w:name="_Toc204343386"/>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2F3CBD"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2F3CBD"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 xml:space="preserve">. </w:t>
      </w:r>
      <w:r w:rsidR="196E6300" w:rsidRPr="00F96AFD">
        <w:rPr>
          <w:rFonts w:ascii="Arial" w:hAnsi="Arial" w:cs="Arial"/>
          <w:b/>
          <w:sz w:val="24"/>
        </w:rPr>
        <w:t>Estymacja parametrów modelu</w:t>
      </w:r>
      <w:bookmarkEnd w:id="98"/>
    </w:p>
    <w:tbl>
      <w:tblPr>
        <w:tblStyle w:val="Tabela-Siatka"/>
        <w:tblW w:w="5000" w:type="pct"/>
        <w:tblLook w:val="04A0" w:firstRow="1" w:lastRow="0" w:firstColumn="1" w:lastColumn="0" w:noHBand="0" w:noVBand="1"/>
        <w:tblDescription w:val="Tabela, estymacja parametrów modelu."/>
      </w:tblPr>
      <w:tblGrid>
        <w:gridCol w:w="2400"/>
        <w:gridCol w:w="1843"/>
        <w:gridCol w:w="1700"/>
        <w:gridCol w:w="1561"/>
        <w:gridCol w:w="1548"/>
      </w:tblGrid>
      <w:tr w:rsidR="0C4DDB75" w:rsidRPr="00F96AFD" w14:paraId="297B8F24" w14:textId="77777777" w:rsidTr="00157538">
        <w:trPr>
          <w:trHeight w:val="300"/>
          <w:tblHeader/>
        </w:trPr>
        <w:tc>
          <w:tcPr>
            <w:tcW w:w="1326" w:type="pct"/>
            <w:tcBorders>
              <w:top w:val="single" w:sz="8" w:space="0" w:color="auto"/>
              <w:left w:val="single" w:sz="8" w:space="0" w:color="auto"/>
              <w:bottom w:val="single" w:sz="8" w:space="0" w:color="auto"/>
              <w:right w:val="single" w:sz="8" w:space="0" w:color="auto"/>
            </w:tcBorders>
            <w:tcMar>
              <w:left w:w="108" w:type="dxa"/>
              <w:right w:w="108" w:type="dxa"/>
            </w:tcMar>
          </w:tcPr>
          <w:p w14:paraId="14CD7E4D" w14:textId="4CDE3C4D" w:rsidR="0C4DDB75" w:rsidRPr="00F96AFD" w:rsidRDefault="00A974C8" w:rsidP="0044273E">
            <w:pPr>
              <w:spacing w:after="60" w:line="360" w:lineRule="auto"/>
              <w:rPr>
                <w:rFonts w:ascii="Arial" w:hAnsi="Arial" w:cs="Arial"/>
                <w:b/>
                <w:sz w:val="24"/>
              </w:rPr>
            </w:pPr>
            <w:r w:rsidRPr="00F96AFD">
              <w:rPr>
                <w:rFonts w:ascii="Arial" w:eastAsia="Times New Roman" w:hAnsi="Arial" w:cs="Arial"/>
                <w:b/>
                <w:sz w:val="24"/>
                <w:szCs w:val="24"/>
              </w:rPr>
              <w:t>Parametr</w:t>
            </w:r>
          </w:p>
        </w:tc>
        <w:tc>
          <w:tcPr>
            <w:tcW w:w="1018" w:type="pct"/>
            <w:tcBorders>
              <w:top w:val="single" w:sz="8" w:space="0" w:color="auto"/>
              <w:left w:val="single" w:sz="8" w:space="0" w:color="auto"/>
              <w:bottom w:val="single" w:sz="8" w:space="0" w:color="auto"/>
              <w:right w:val="single" w:sz="8" w:space="0" w:color="auto"/>
            </w:tcBorders>
            <w:tcMar>
              <w:left w:w="108" w:type="dxa"/>
              <w:right w:w="108" w:type="dxa"/>
            </w:tcMar>
          </w:tcPr>
          <w:p w14:paraId="364266EF" w14:textId="7576BB60" w:rsidR="0C4DDB75" w:rsidRPr="00F96AFD" w:rsidRDefault="0C4DDB75" w:rsidP="0044273E">
            <w:pPr>
              <w:spacing w:after="60" w:line="360" w:lineRule="auto"/>
              <w:rPr>
                <w:rFonts w:ascii="Arial" w:hAnsi="Arial" w:cs="Arial"/>
                <w:b/>
                <w:sz w:val="24"/>
              </w:rPr>
            </w:pPr>
            <w:r w:rsidRPr="00F96AFD">
              <w:rPr>
                <w:rFonts w:ascii="Arial" w:hAnsi="Arial" w:cs="Arial"/>
                <w:b/>
                <w:sz w:val="24"/>
              </w:rPr>
              <w:t>Współczynnik</w:t>
            </w:r>
          </w:p>
        </w:tc>
        <w:tc>
          <w:tcPr>
            <w:tcW w:w="939" w:type="pct"/>
            <w:tcBorders>
              <w:top w:val="single" w:sz="8" w:space="0" w:color="auto"/>
              <w:left w:val="single" w:sz="8" w:space="0" w:color="auto"/>
              <w:bottom w:val="single" w:sz="8" w:space="0" w:color="auto"/>
              <w:right w:val="single" w:sz="8" w:space="0" w:color="auto"/>
            </w:tcBorders>
            <w:tcMar>
              <w:left w:w="108" w:type="dxa"/>
              <w:right w:w="108" w:type="dxa"/>
            </w:tcMar>
          </w:tcPr>
          <w:p w14:paraId="0284601E" w14:textId="1F378D9F" w:rsidR="0C4DDB75" w:rsidRPr="00F96AFD" w:rsidRDefault="0C4DDB75" w:rsidP="0044273E">
            <w:pPr>
              <w:spacing w:after="60" w:line="360" w:lineRule="auto"/>
              <w:rPr>
                <w:rFonts w:ascii="Arial" w:hAnsi="Arial" w:cs="Arial"/>
                <w:b/>
                <w:sz w:val="24"/>
              </w:rPr>
            </w:pPr>
            <w:r w:rsidRPr="00F96AFD">
              <w:rPr>
                <w:rFonts w:ascii="Arial" w:hAnsi="Arial" w:cs="Arial"/>
                <w:b/>
                <w:sz w:val="24"/>
              </w:rPr>
              <w:t>Błąd standardowy</w:t>
            </w:r>
          </w:p>
        </w:tc>
        <w:tc>
          <w:tcPr>
            <w:tcW w:w="862" w:type="pct"/>
            <w:tcBorders>
              <w:top w:val="single" w:sz="8" w:space="0" w:color="auto"/>
              <w:left w:val="single" w:sz="8" w:space="0" w:color="auto"/>
              <w:bottom w:val="single" w:sz="8" w:space="0" w:color="auto"/>
              <w:right w:val="single" w:sz="8" w:space="0" w:color="auto"/>
            </w:tcBorders>
            <w:tcMar>
              <w:left w:w="108" w:type="dxa"/>
              <w:right w:w="108" w:type="dxa"/>
            </w:tcMar>
          </w:tcPr>
          <w:p w14:paraId="63D9D4C8" w14:textId="7D2272AF" w:rsidR="0C4DDB75" w:rsidRPr="00F96AFD" w:rsidRDefault="0C4DDB75" w:rsidP="0044273E">
            <w:pPr>
              <w:spacing w:after="60" w:line="360" w:lineRule="auto"/>
              <w:rPr>
                <w:rFonts w:ascii="Arial" w:hAnsi="Arial" w:cs="Arial"/>
                <w:b/>
                <w:sz w:val="24"/>
              </w:rPr>
            </w:pPr>
            <w:r w:rsidRPr="00F96AFD">
              <w:rPr>
                <w:rFonts w:ascii="Arial" w:hAnsi="Arial" w:cs="Arial"/>
                <w:b/>
                <w:sz w:val="24"/>
              </w:rPr>
              <w:t>t-Studenta</w:t>
            </w:r>
          </w:p>
        </w:tc>
        <w:tc>
          <w:tcPr>
            <w:tcW w:w="855" w:type="pct"/>
            <w:tcBorders>
              <w:top w:val="single" w:sz="8" w:space="0" w:color="auto"/>
              <w:left w:val="single" w:sz="8" w:space="0" w:color="auto"/>
              <w:bottom w:val="single" w:sz="8" w:space="0" w:color="auto"/>
              <w:right w:val="single" w:sz="8" w:space="0" w:color="auto"/>
            </w:tcBorders>
            <w:tcMar>
              <w:left w:w="108" w:type="dxa"/>
              <w:right w:w="108" w:type="dxa"/>
            </w:tcMar>
          </w:tcPr>
          <w:p w14:paraId="346EBDAF" w14:textId="400F33DD" w:rsidR="0C4DDB75" w:rsidRPr="00F96AFD" w:rsidRDefault="0C4DDB75" w:rsidP="0044273E">
            <w:pPr>
              <w:spacing w:after="60" w:line="360" w:lineRule="auto"/>
              <w:rPr>
                <w:rFonts w:ascii="Arial" w:hAnsi="Arial" w:cs="Arial"/>
                <w:b/>
                <w:sz w:val="24"/>
              </w:rPr>
            </w:pPr>
            <w:r w:rsidRPr="00F96AFD">
              <w:rPr>
                <w:rFonts w:ascii="Arial" w:hAnsi="Arial" w:cs="Arial"/>
                <w:b/>
                <w:sz w:val="24"/>
              </w:rPr>
              <w:t>Wartość p</w:t>
            </w:r>
          </w:p>
        </w:tc>
      </w:tr>
      <w:tr w:rsidR="0C4DDB75" w:rsidRPr="00F96AFD" w14:paraId="59025A1B" w14:textId="77777777" w:rsidTr="00157538">
        <w:trPr>
          <w:trHeight w:val="300"/>
        </w:trPr>
        <w:tc>
          <w:tcPr>
            <w:tcW w:w="1326" w:type="pct"/>
            <w:tcBorders>
              <w:top w:val="single" w:sz="8" w:space="0" w:color="auto"/>
              <w:left w:val="single" w:sz="8" w:space="0" w:color="auto"/>
              <w:bottom w:val="single" w:sz="8" w:space="0" w:color="auto"/>
              <w:right w:val="single" w:sz="8" w:space="0" w:color="auto"/>
            </w:tcBorders>
            <w:tcMar>
              <w:left w:w="108" w:type="dxa"/>
              <w:right w:w="108" w:type="dxa"/>
            </w:tcMar>
          </w:tcPr>
          <w:p w14:paraId="60879489" w14:textId="0C5DBE73" w:rsidR="0C4DDB75" w:rsidRPr="00F96AFD" w:rsidRDefault="0C4DDB75" w:rsidP="0044273E">
            <w:pPr>
              <w:spacing w:after="60" w:line="360" w:lineRule="auto"/>
              <w:rPr>
                <w:rFonts w:ascii="Arial" w:hAnsi="Arial" w:cs="Arial"/>
                <w:sz w:val="24"/>
              </w:rPr>
            </w:pPr>
            <w:r w:rsidRPr="00F96AFD">
              <w:rPr>
                <w:rFonts w:ascii="Arial" w:hAnsi="Arial" w:cs="Arial"/>
                <w:sz w:val="24"/>
              </w:rPr>
              <w:t>Wyraz wolny</w:t>
            </w:r>
          </w:p>
        </w:tc>
        <w:tc>
          <w:tcPr>
            <w:tcW w:w="1018"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69E5457" w14:textId="02238590" w:rsidR="0C4DDB75" w:rsidRPr="00F96AFD" w:rsidRDefault="0C4DDB75" w:rsidP="0044273E">
            <w:pPr>
              <w:spacing w:after="60" w:line="360" w:lineRule="auto"/>
              <w:rPr>
                <w:rFonts w:ascii="Arial" w:hAnsi="Arial" w:cs="Arial"/>
                <w:sz w:val="24"/>
              </w:rPr>
            </w:pPr>
            <w:r w:rsidRPr="00F96AFD">
              <w:rPr>
                <w:rFonts w:ascii="Arial" w:hAnsi="Arial" w:cs="Arial"/>
                <w:sz w:val="24"/>
              </w:rPr>
              <w:t>1,97</w:t>
            </w:r>
          </w:p>
        </w:tc>
        <w:tc>
          <w:tcPr>
            <w:tcW w:w="9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4507D7C" w14:textId="7A4329AB" w:rsidR="0C4DDB75" w:rsidRPr="00F96AFD" w:rsidRDefault="0C4DDB75" w:rsidP="0044273E">
            <w:pPr>
              <w:spacing w:after="60" w:line="360" w:lineRule="auto"/>
              <w:rPr>
                <w:rFonts w:ascii="Arial" w:hAnsi="Arial" w:cs="Arial"/>
                <w:sz w:val="24"/>
              </w:rPr>
            </w:pPr>
            <w:r w:rsidRPr="00F96AFD">
              <w:rPr>
                <w:rFonts w:ascii="Arial" w:hAnsi="Arial" w:cs="Arial"/>
                <w:sz w:val="24"/>
              </w:rPr>
              <w:t>0,29</w:t>
            </w:r>
          </w:p>
        </w:tc>
        <w:tc>
          <w:tcPr>
            <w:tcW w:w="862"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B028529" w14:textId="37E8AC88" w:rsidR="0C4DDB75" w:rsidRPr="00F96AFD" w:rsidRDefault="0C4DDB75" w:rsidP="0044273E">
            <w:pPr>
              <w:spacing w:after="60" w:line="360" w:lineRule="auto"/>
              <w:rPr>
                <w:rFonts w:ascii="Arial" w:hAnsi="Arial" w:cs="Arial"/>
                <w:sz w:val="24"/>
              </w:rPr>
            </w:pPr>
            <w:r w:rsidRPr="00F96AFD">
              <w:rPr>
                <w:rFonts w:ascii="Arial" w:hAnsi="Arial" w:cs="Arial"/>
                <w:sz w:val="24"/>
              </w:rPr>
              <w:t>6,74</w:t>
            </w:r>
          </w:p>
        </w:tc>
        <w:tc>
          <w:tcPr>
            <w:tcW w:w="855"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2AD7433" w14:textId="04FB403E" w:rsidR="0C4DDB75" w:rsidRPr="00F96AFD" w:rsidRDefault="0C4DDB75" w:rsidP="0044273E">
            <w:pPr>
              <w:spacing w:after="60" w:line="360" w:lineRule="auto"/>
              <w:rPr>
                <w:rFonts w:ascii="Arial" w:hAnsi="Arial" w:cs="Arial"/>
                <w:sz w:val="24"/>
              </w:rPr>
            </w:pPr>
            <w:r w:rsidRPr="00F96AFD">
              <w:rPr>
                <w:rFonts w:ascii="Arial" w:hAnsi="Arial" w:cs="Arial"/>
                <w:sz w:val="24"/>
              </w:rPr>
              <w:t>0,00015</w:t>
            </w:r>
          </w:p>
        </w:tc>
      </w:tr>
      <w:tr w:rsidR="0C4DDB75" w:rsidRPr="00F96AFD" w14:paraId="0D6A30FB" w14:textId="77777777" w:rsidTr="00157538">
        <w:trPr>
          <w:trHeight w:val="300"/>
        </w:trPr>
        <w:tc>
          <w:tcPr>
            <w:tcW w:w="1326" w:type="pct"/>
            <w:tcBorders>
              <w:top w:val="single" w:sz="8" w:space="0" w:color="auto"/>
              <w:left w:val="single" w:sz="8" w:space="0" w:color="auto"/>
              <w:bottom w:val="single" w:sz="8" w:space="0" w:color="auto"/>
              <w:right w:val="single" w:sz="8" w:space="0" w:color="auto"/>
            </w:tcBorders>
            <w:tcMar>
              <w:left w:w="108" w:type="dxa"/>
              <w:right w:w="108" w:type="dxa"/>
            </w:tcMar>
          </w:tcPr>
          <w:p w14:paraId="0DB363EA" w14:textId="0B15F058" w:rsidR="0C4DDB75" w:rsidRPr="00F96AFD" w:rsidRDefault="0C4DDB75" w:rsidP="0044273E">
            <w:pPr>
              <w:spacing w:after="60" w:line="360" w:lineRule="auto"/>
              <w:rPr>
                <w:rFonts w:ascii="Arial" w:hAnsi="Arial" w:cs="Arial"/>
                <w:sz w:val="24"/>
              </w:rPr>
            </w:pPr>
            <w:r w:rsidRPr="00F96AFD">
              <w:rPr>
                <w:rFonts w:ascii="Arial" w:hAnsi="Arial" w:cs="Arial"/>
                <w:sz w:val="24"/>
              </w:rPr>
              <w:lastRenderedPageBreak/>
              <w:t>Produkcja sprzedana przemysłu</w:t>
            </w:r>
          </w:p>
        </w:tc>
        <w:tc>
          <w:tcPr>
            <w:tcW w:w="1018"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9221EE8" w14:textId="250345AB" w:rsidR="0C4DDB75" w:rsidRPr="00F96AFD" w:rsidRDefault="0C4DDB75" w:rsidP="0044273E">
            <w:pPr>
              <w:spacing w:after="60" w:line="360" w:lineRule="auto"/>
              <w:rPr>
                <w:rFonts w:ascii="Arial" w:hAnsi="Arial" w:cs="Arial"/>
                <w:sz w:val="24"/>
              </w:rPr>
            </w:pPr>
            <w:r w:rsidRPr="00F96AFD">
              <w:rPr>
                <w:rFonts w:ascii="Arial" w:hAnsi="Arial" w:cs="Arial"/>
                <w:sz w:val="24"/>
              </w:rPr>
              <w:t>0,20</w:t>
            </w:r>
          </w:p>
        </w:tc>
        <w:tc>
          <w:tcPr>
            <w:tcW w:w="9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08DE0B4" w14:textId="51BA448D" w:rsidR="0C4DDB75" w:rsidRPr="00F96AFD" w:rsidRDefault="0C4DDB75" w:rsidP="0044273E">
            <w:pPr>
              <w:spacing w:after="60" w:line="360" w:lineRule="auto"/>
              <w:rPr>
                <w:rFonts w:ascii="Arial" w:hAnsi="Arial" w:cs="Arial"/>
                <w:sz w:val="24"/>
              </w:rPr>
            </w:pPr>
            <w:r w:rsidRPr="00F96AFD">
              <w:rPr>
                <w:rFonts w:ascii="Arial" w:hAnsi="Arial" w:cs="Arial"/>
                <w:sz w:val="24"/>
              </w:rPr>
              <w:t>0,04</w:t>
            </w:r>
          </w:p>
        </w:tc>
        <w:tc>
          <w:tcPr>
            <w:tcW w:w="862"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1A0F82B" w14:textId="62D3F4E1" w:rsidR="0C4DDB75" w:rsidRPr="00F96AFD" w:rsidRDefault="0C4DDB75" w:rsidP="0044273E">
            <w:pPr>
              <w:spacing w:after="60" w:line="360" w:lineRule="auto"/>
              <w:rPr>
                <w:rFonts w:ascii="Arial" w:hAnsi="Arial" w:cs="Arial"/>
                <w:sz w:val="24"/>
              </w:rPr>
            </w:pPr>
            <w:r w:rsidRPr="00F96AFD">
              <w:rPr>
                <w:rFonts w:ascii="Arial" w:hAnsi="Arial" w:cs="Arial"/>
                <w:sz w:val="24"/>
              </w:rPr>
              <w:t>5,34</w:t>
            </w:r>
          </w:p>
        </w:tc>
        <w:tc>
          <w:tcPr>
            <w:tcW w:w="855"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74F9E46" w14:textId="441A6B35" w:rsidR="0C4DDB75" w:rsidRPr="00F96AFD" w:rsidRDefault="0C4DDB75" w:rsidP="0044273E">
            <w:pPr>
              <w:spacing w:after="60" w:line="360" w:lineRule="auto"/>
              <w:rPr>
                <w:rFonts w:ascii="Arial" w:hAnsi="Arial" w:cs="Arial"/>
                <w:sz w:val="24"/>
              </w:rPr>
            </w:pPr>
            <w:r w:rsidRPr="00F96AFD">
              <w:rPr>
                <w:rFonts w:ascii="Arial" w:hAnsi="Arial" w:cs="Arial"/>
                <w:sz w:val="24"/>
              </w:rPr>
              <w:t>0,00069</w:t>
            </w:r>
          </w:p>
        </w:tc>
      </w:tr>
      <w:tr w:rsidR="0C4DDB75" w:rsidRPr="00F96AFD" w14:paraId="4315562F" w14:textId="77777777" w:rsidTr="00157538">
        <w:trPr>
          <w:trHeight w:val="300"/>
        </w:trPr>
        <w:tc>
          <w:tcPr>
            <w:tcW w:w="1326" w:type="pct"/>
            <w:tcBorders>
              <w:top w:val="single" w:sz="8" w:space="0" w:color="auto"/>
              <w:left w:val="single" w:sz="8" w:space="0" w:color="auto"/>
              <w:bottom w:val="single" w:sz="8" w:space="0" w:color="auto"/>
              <w:right w:val="single" w:sz="8" w:space="0" w:color="auto"/>
            </w:tcBorders>
            <w:tcMar>
              <w:left w:w="108" w:type="dxa"/>
              <w:right w:w="108" w:type="dxa"/>
            </w:tcMar>
          </w:tcPr>
          <w:p w14:paraId="0A90F179" w14:textId="18292438" w:rsidR="0C4DDB75" w:rsidRPr="00F96AFD" w:rsidRDefault="0C4DDB75" w:rsidP="0044273E">
            <w:pPr>
              <w:spacing w:after="60" w:line="360" w:lineRule="auto"/>
              <w:rPr>
                <w:rFonts w:ascii="Arial" w:hAnsi="Arial" w:cs="Arial"/>
                <w:sz w:val="24"/>
              </w:rPr>
            </w:pPr>
            <w:r w:rsidRPr="00F96AFD">
              <w:rPr>
                <w:rFonts w:ascii="Arial" w:hAnsi="Arial" w:cs="Arial"/>
                <w:sz w:val="24"/>
              </w:rPr>
              <w:t>Produkcja budowlano-montażowa</w:t>
            </w:r>
          </w:p>
        </w:tc>
        <w:tc>
          <w:tcPr>
            <w:tcW w:w="1018"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EA6FB8F" w14:textId="4F9DEB82" w:rsidR="0C4DDB75" w:rsidRPr="00F96AFD" w:rsidRDefault="0C4DDB75" w:rsidP="0044273E">
            <w:pPr>
              <w:spacing w:after="60" w:line="360" w:lineRule="auto"/>
              <w:rPr>
                <w:rFonts w:ascii="Arial" w:hAnsi="Arial" w:cs="Arial"/>
                <w:sz w:val="24"/>
              </w:rPr>
            </w:pPr>
            <w:r w:rsidRPr="00F96AFD">
              <w:rPr>
                <w:rFonts w:ascii="Arial" w:hAnsi="Arial" w:cs="Arial"/>
                <w:sz w:val="24"/>
              </w:rPr>
              <w:t>0,05</w:t>
            </w:r>
          </w:p>
        </w:tc>
        <w:tc>
          <w:tcPr>
            <w:tcW w:w="9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C5403B0" w14:textId="73B1355F" w:rsidR="0C4DDB75" w:rsidRPr="00F96AFD" w:rsidRDefault="0C4DDB75" w:rsidP="0044273E">
            <w:pPr>
              <w:spacing w:after="60" w:line="360" w:lineRule="auto"/>
              <w:rPr>
                <w:rFonts w:ascii="Arial" w:hAnsi="Arial" w:cs="Arial"/>
                <w:sz w:val="24"/>
              </w:rPr>
            </w:pPr>
            <w:r w:rsidRPr="00F96AFD">
              <w:rPr>
                <w:rFonts w:ascii="Arial" w:hAnsi="Arial" w:cs="Arial"/>
                <w:sz w:val="24"/>
              </w:rPr>
              <w:t>0,02</w:t>
            </w:r>
          </w:p>
        </w:tc>
        <w:tc>
          <w:tcPr>
            <w:tcW w:w="862"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FA01303" w14:textId="74EBC46E" w:rsidR="0C4DDB75" w:rsidRPr="00F96AFD" w:rsidRDefault="0C4DDB75" w:rsidP="0044273E">
            <w:pPr>
              <w:spacing w:after="60" w:line="360" w:lineRule="auto"/>
              <w:rPr>
                <w:rFonts w:ascii="Arial" w:hAnsi="Arial" w:cs="Arial"/>
                <w:sz w:val="24"/>
              </w:rPr>
            </w:pPr>
            <w:r w:rsidRPr="00F96AFD">
              <w:rPr>
                <w:rFonts w:ascii="Arial" w:hAnsi="Arial" w:cs="Arial"/>
                <w:sz w:val="24"/>
              </w:rPr>
              <w:t>2,13</w:t>
            </w:r>
          </w:p>
        </w:tc>
        <w:tc>
          <w:tcPr>
            <w:tcW w:w="855"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515EE9F" w14:textId="783C6FBF" w:rsidR="0C4DDB75" w:rsidRPr="00F96AFD" w:rsidRDefault="0C4DDB75" w:rsidP="0044273E">
            <w:pPr>
              <w:spacing w:after="60" w:line="360" w:lineRule="auto"/>
              <w:rPr>
                <w:rFonts w:ascii="Arial" w:hAnsi="Arial" w:cs="Arial"/>
                <w:sz w:val="24"/>
              </w:rPr>
            </w:pPr>
            <w:r w:rsidRPr="00F96AFD">
              <w:rPr>
                <w:rFonts w:ascii="Arial" w:hAnsi="Arial" w:cs="Arial"/>
                <w:sz w:val="24"/>
              </w:rPr>
              <w:t>0,06551</w:t>
            </w:r>
          </w:p>
        </w:tc>
      </w:tr>
      <w:tr w:rsidR="0C4DDB75" w:rsidRPr="00F96AFD" w14:paraId="2E7B3EC0" w14:textId="77777777" w:rsidTr="00157538">
        <w:trPr>
          <w:trHeight w:val="300"/>
        </w:trPr>
        <w:tc>
          <w:tcPr>
            <w:tcW w:w="1326" w:type="pct"/>
            <w:tcBorders>
              <w:top w:val="single" w:sz="8" w:space="0" w:color="auto"/>
              <w:left w:val="single" w:sz="8" w:space="0" w:color="auto"/>
              <w:bottom w:val="single" w:sz="8" w:space="0" w:color="auto"/>
              <w:right w:val="single" w:sz="8" w:space="0" w:color="auto"/>
            </w:tcBorders>
            <w:tcMar>
              <w:left w:w="108" w:type="dxa"/>
              <w:right w:w="108" w:type="dxa"/>
            </w:tcMar>
          </w:tcPr>
          <w:p w14:paraId="7FFE98BE" w14:textId="3AF7B888" w:rsidR="0C4DDB75" w:rsidRPr="00F96AFD" w:rsidRDefault="0C4DDB75" w:rsidP="0044273E">
            <w:pPr>
              <w:spacing w:after="60" w:line="360" w:lineRule="auto"/>
              <w:rPr>
                <w:rFonts w:ascii="Arial" w:hAnsi="Arial" w:cs="Arial"/>
                <w:sz w:val="24"/>
              </w:rPr>
            </w:pPr>
            <w:r w:rsidRPr="00F96AFD">
              <w:rPr>
                <w:rFonts w:ascii="Arial" w:hAnsi="Arial" w:cs="Arial"/>
                <w:sz w:val="24"/>
              </w:rPr>
              <w:t>Nakłady wewnętrzne na działalność B+R</w:t>
            </w:r>
          </w:p>
        </w:tc>
        <w:tc>
          <w:tcPr>
            <w:tcW w:w="1018"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5C75D80" w14:textId="4420E7EE" w:rsidR="0C4DDB75" w:rsidRPr="00F96AFD" w:rsidRDefault="0C4DDB75" w:rsidP="0044273E">
            <w:pPr>
              <w:spacing w:after="60" w:line="360" w:lineRule="auto"/>
              <w:rPr>
                <w:rFonts w:ascii="Arial" w:hAnsi="Arial" w:cs="Arial"/>
                <w:sz w:val="24"/>
              </w:rPr>
            </w:pPr>
            <w:r w:rsidRPr="00F96AFD">
              <w:rPr>
                <w:rFonts w:ascii="Arial" w:hAnsi="Arial" w:cs="Arial"/>
                <w:sz w:val="24"/>
              </w:rPr>
              <w:t>0,03</w:t>
            </w:r>
          </w:p>
        </w:tc>
        <w:tc>
          <w:tcPr>
            <w:tcW w:w="9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47CC05E" w14:textId="4F0978B5" w:rsidR="0C4DDB75" w:rsidRPr="00F96AFD" w:rsidRDefault="0C4DDB75" w:rsidP="0044273E">
            <w:pPr>
              <w:spacing w:after="60" w:line="360" w:lineRule="auto"/>
              <w:rPr>
                <w:rFonts w:ascii="Arial" w:hAnsi="Arial" w:cs="Arial"/>
                <w:sz w:val="24"/>
              </w:rPr>
            </w:pPr>
            <w:r w:rsidRPr="00F96AFD">
              <w:rPr>
                <w:rFonts w:ascii="Arial" w:hAnsi="Arial" w:cs="Arial"/>
                <w:sz w:val="24"/>
              </w:rPr>
              <w:t>0,01</w:t>
            </w:r>
          </w:p>
        </w:tc>
        <w:tc>
          <w:tcPr>
            <w:tcW w:w="862"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9627D4C" w14:textId="3F1FF135" w:rsidR="0C4DDB75" w:rsidRPr="00F96AFD" w:rsidRDefault="0C4DDB75" w:rsidP="0044273E">
            <w:pPr>
              <w:spacing w:after="60" w:line="360" w:lineRule="auto"/>
              <w:rPr>
                <w:rFonts w:ascii="Arial" w:hAnsi="Arial" w:cs="Arial"/>
                <w:sz w:val="24"/>
              </w:rPr>
            </w:pPr>
            <w:r w:rsidRPr="00F96AFD">
              <w:rPr>
                <w:rFonts w:ascii="Arial" w:hAnsi="Arial" w:cs="Arial"/>
                <w:sz w:val="24"/>
              </w:rPr>
              <w:t>3,05</w:t>
            </w:r>
          </w:p>
        </w:tc>
        <w:tc>
          <w:tcPr>
            <w:tcW w:w="855"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4C4C85B" w14:textId="4432C6AD" w:rsidR="0C4DDB75" w:rsidRPr="00F96AFD" w:rsidRDefault="0C4DDB75" w:rsidP="0044273E">
            <w:pPr>
              <w:spacing w:after="60" w:line="360" w:lineRule="auto"/>
              <w:rPr>
                <w:rFonts w:ascii="Arial" w:hAnsi="Arial" w:cs="Arial"/>
                <w:sz w:val="24"/>
              </w:rPr>
            </w:pPr>
            <w:r w:rsidRPr="00F96AFD">
              <w:rPr>
                <w:rFonts w:ascii="Arial" w:hAnsi="Arial" w:cs="Arial"/>
                <w:sz w:val="24"/>
              </w:rPr>
              <w:t>0,01570</w:t>
            </w:r>
          </w:p>
        </w:tc>
      </w:tr>
      <w:tr w:rsidR="0C4DDB75" w:rsidRPr="00F96AFD" w14:paraId="01A824DA" w14:textId="77777777" w:rsidTr="00157538">
        <w:trPr>
          <w:trHeight w:val="300"/>
        </w:trPr>
        <w:tc>
          <w:tcPr>
            <w:tcW w:w="1326" w:type="pct"/>
            <w:tcBorders>
              <w:top w:val="single" w:sz="8" w:space="0" w:color="auto"/>
              <w:left w:val="single" w:sz="8" w:space="0" w:color="auto"/>
              <w:bottom w:val="single" w:sz="8" w:space="0" w:color="auto"/>
              <w:right w:val="single" w:sz="8" w:space="0" w:color="auto"/>
            </w:tcBorders>
            <w:tcMar>
              <w:left w:w="108" w:type="dxa"/>
              <w:right w:w="108" w:type="dxa"/>
            </w:tcMar>
          </w:tcPr>
          <w:p w14:paraId="3813DE9A" w14:textId="5EBCC454" w:rsidR="0C4DDB75" w:rsidRPr="00F96AFD" w:rsidRDefault="0C4DDB75" w:rsidP="0044273E">
            <w:pPr>
              <w:spacing w:after="60" w:line="360" w:lineRule="auto"/>
              <w:rPr>
                <w:rFonts w:ascii="Arial" w:hAnsi="Arial" w:cs="Arial"/>
                <w:sz w:val="24"/>
              </w:rPr>
            </w:pPr>
            <w:r w:rsidRPr="00F96AFD">
              <w:rPr>
                <w:rFonts w:ascii="Arial" w:hAnsi="Arial" w:cs="Arial"/>
                <w:sz w:val="24"/>
              </w:rPr>
              <w:t>Stopa bezrobocia</w:t>
            </w:r>
          </w:p>
        </w:tc>
        <w:tc>
          <w:tcPr>
            <w:tcW w:w="1018"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E4782E9" w14:textId="7CFBCD68" w:rsidR="0C4DDB75" w:rsidRPr="00F96AFD" w:rsidRDefault="0C4DDB75" w:rsidP="0044273E">
            <w:pPr>
              <w:spacing w:after="60" w:line="360" w:lineRule="auto"/>
              <w:rPr>
                <w:rFonts w:ascii="Arial" w:hAnsi="Arial" w:cs="Arial"/>
                <w:sz w:val="24"/>
              </w:rPr>
            </w:pPr>
            <w:r w:rsidRPr="00F96AFD">
              <w:rPr>
                <w:rFonts w:ascii="Arial" w:hAnsi="Arial" w:cs="Arial"/>
                <w:sz w:val="24"/>
              </w:rPr>
              <w:t>-0,84</w:t>
            </w:r>
          </w:p>
        </w:tc>
        <w:tc>
          <w:tcPr>
            <w:tcW w:w="9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6415DD2" w14:textId="05BF36D9" w:rsidR="0C4DDB75" w:rsidRPr="00F96AFD" w:rsidRDefault="0C4DDB75" w:rsidP="0044273E">
            <w:pPr>
              <w:spacing w:after="60" w:line="360" w:lineRule="auto"/>
              <w:rPr>
                <w:rFonts w:ascii="Arial" w:hAnsi="Arial" w:cs="Arial"/>
                <w:sz w:val="24"/>
              </w:rPr>
            </w:pPr>
            <w:r w:rsidRPr="00F96AFD">
              <w:rPr>
                <w:rFonts w:ascii="Arial" w:hAnsi="Arial" w:cs="Arial"/>
                <w:sz w:val="24"/>
              </w:rPr>
              <w:t>0,26</w:t>
            </w:r>
          </w:p>
        </w:tc>
        <w:tc>
          <w:tcPr>
            <w:tcW w:w="862"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FC1DE5C" w14:textId="1B3B42B6" w:rsidR="0C4DDB75" w:rsidRPr="00F96AFD" w:rsidRDefault="0C4DDB75" w:rsidP="0044273E">
            <w:pPr>
              <w:spacing w:after="60" w:line="360" w:lineRule="auto"/>
              <w:rPr>
                <w:rFonts w:ascii="Arial" w:hAnsi="Arial" w:cs="Arial"/>
                <w:sz w:val="24"/>
              </w:rPr>
            </w:pPr>
            <w:r w:rsidRPr="00F96AFD">
              <w:rPr>
                <w:rFonts w:ascii="Arial" w:hAnsi="Arial" w:cs="Arial"/>
                <w:sz w:val="24"/>
              </w:rPr>
              <w:t>-3,17</w:t>
            </w:r>
          </w:p>
        </w:tc>
        <w:tc>
          <w:tcPr>
            <w:tcW w:w="855"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437F2B2" w14:textId="7A0A7710" w:rsidR="0C4DDB75" w:rsidRPr="00F96AFD" w:rsidRDefault="0C4DDB75" w:rsidP="0044273E">
            <w:pPr>
              <w:spacing w:after="60" w:line="360" w:lineRule="auto"/>
              <w:rPr>
                <w:rFonts w:ascii="Arial" w:hAnsi="Arial" w:cs="Arial"/>
                <w:sz w:val="24"/>
              </w:rPr>
            </w:pPr>
            <w:r w:rsidRPr="00F96AFD">
              <w:rPr>
                <w:rFonts w:ascii="Arial" w:hAnsi="Arial" w:cs="Arial"/>
                <w:sz w:val="24"/>
              </w:rPr>
              <w:t>0,01322</w:t>
            </w:r>
          </w:p>
        </w:tc>
      </w:tr>
    </w:tbl>
    <w:p w14:paraId="4221F853" w14:textId="632C84DA" w:rsidR="196E6300" w:rsidRPr="00F96AFD" w:rsidRDefault="196E6300" w:rsidP="00DD2DE5">
      <w:pPr>
        <w:spacing w:before="240" w:after="240" w:line="360" w:lineRule="auto"/>
        <w:rPr>
          <w:rFonts w:ascii="Arial" w:hAnsi="Arial" w:cs="Arial"/>
          <w:sz w:val="24"/>
        </w:rPr>
      </w:pPr>
      <w:r w:rsidRPr="00F96AFD">
        <w:rPr>
          <w:rFonts w:ascii="Arial" w:hAnsi="Arial" w:cs="Arial"/>
          <w:sz w:val="24"/>
        </w:rPr>
        <w:t>Źródło: opracowanie własne</w:t>
      </w:r>
    </w:p>
    <w:p w14:paraId="699823D3" w14:textId="358B0097" w:rsidR="196E6300" w:rsidRPr="00F96AFD" w:rsidRDefault="196E6300" w:rsidP="00DD2DE5">
      <w:pPr>
        <w:spacing w:before="240" w:after="240" w:line="360" w:lineRule="auto"/>
        <w:rPr>
          <w:rFonts w:ascii="Arial" w:hAnsi="Arial" w:cs="Arial"/>
          <w:sz w:val="24"/>
        </w:rPr>
      </w:pPr>
      <w:r w:rsidRPr="00F96AFD">
        <w:rPr>
          <w:rFonts w:ascii="Arial" w:hAnsi="Arial" w:cs="Arial"/>
          <w:sz w:val="24"/>
        </w:rPr>
        <w:t>Oszacowane parametry strukturalne modelu są zgodne z teorią. Wszystkie w sposób istotny statystycznie wpływają na wzrost gospodarczy (dynamika produkcji sprzedanej przemysłu na poziomie istotności 1%, dynamika nakładów wewnętrznych na działalność B+R i zmiany stopy bezrobocia na poziomie 5%, a dynamika produkcji budowlano-montażowej na poziomie 10%).</w:t>
      </w:r>
    </w:p>
    <w:p w14:paraId="774C744D" w14:textId="4614F130" w:rsidR="196E6300" w:rsidRPr="00F96AFD" w:rsidRDefault="196E6300" w:rsidP="00DD2DE5">
      <w:pPr>
        <w:spacing w:before="240" w:after="240" w:line="360" w:lineRule="auto"/>
        <w:rPr>
          <w:rFonts w:ascii="Arial" w:hAnsi="Arial" w:cs="Arial"/>
          <w:sz w:val="24"/>
        </w:rPr>
      </w:pPr>
      <w:r w:rsidRPr="00F96AFD">
        <w:rPr>
          <w:rFonts w:ascii="Arial" w:hAnsi="Arial" w:cs="Arial"/>
          <w:sz w:val="24"/>
        </w:rPr>
        <w:t xml:space="preserve">Pierwszym etapem weryfikacji modelu była ocena dopasowania modelu do danych. Wykorzystane miary stochastyczne wraz z wynikami zamieszczono w tabeli </w:t>
      </w:r>
      <w:r w:rsidR="00B9039C" w:rsidRPr="00F96AFD">
        <w:rPr>
          <w:rFonts w:ascii="Arial" w:hAnsi="Arial" w:cs="Arial"/>
          <w:sz w:val="24"/>
        </w:rPr>
        <w:t>2.4</w:t>
      </w:r>
      <w:r w:rsidRPr="00F96AFD">
        <w:rPr>
          <w:rFonts w:ascii="Arial" w:hAnsi="Arial" w:cs="Arial"/>
          <w:sz w:val="24"/>
        </w:rPr>
        <w:t>.</w:t>
      </w:r>
    </w:p>
    <w:p w14:paraId="3FD618A4" w14:textId="40795ECC" w:rsidR="0030524B" w:rsidRPr="00F96AFD" w:rsidRDefault="0030524B" w:rsidP="00DD2DE5">
      <w:pPr>
        <w:spacing w:before="240" w:after="240" w:line="360" w:lineRule="auto"/>
        <w:rPr>
          <w:rFonts w:ascii="Arial" w:hAnsi="Arial" w:cs="Arial"/>
          <w:sz w:val="24"/>
        </w:rPr>
      </w:pPr>
      <w:r w:rsidRPr="00F96AFD">
        <w:rPr>
          <w:rFonts w:ascii="Arial" w:hAnsi="Arial" w:cs="Arial"/>
          <w:sz w:val="24"/>
        </w:rPr>
        <w:t xml:space="preserve">Na podstawie </w:t>
      </w:r>
      <w:r w:rsidR="73C42A46" w:rsidRPr="00F96AFD">
        <w:rPr>
          <w:rFonts w:ascii="Arial" w:hAnsi="Arial" w:cs="Arial"/>
          <w:sz w:val="24"/>
        </w:rPr>
        <w:t>uzyskanych wyników</w:t>
      </w:r>
      <w:r w:rsidRPr="00F96AFD">
        <w:rPr>
          <w:rFonts w:ascii="Arial" w:hAnsi="Arial" w:cs="Arial"/>
          <w:sz w:val="24"/>
        </w:rPr>
        <w:t xml:space="preserve"> można stwierdzić, że zmienność zmiennej objaśnianej została wyjaśniona przez model w 97%. Odchylenie standardowe reszt stanowi 17,68% średniej wartości zmiennej objaśnianej, co jest wynikiem akceptowalnym. Empiryczne i teoretyczne wartości zmiennej objaśnianej są wysoko skorelowane. Współczynnik korelacji wielorakiej okazał się istotny statystycznie (wartość p na poziomie 0,000128), co oznacza, że dopasowanie modelu do danych jest dostatecznie wysokie.</w:t>
      </w:r>
    </w:p>
    <w:p w14:paraId="23021C29" w14:textId="77777777" w:rsidR="0030524B" w:rsidRPr="00F96AFD" w:rsidRDefault="0030524B" w:rsidP="00DD2DE5">
      <w:pPr>
        <w:spacing w:before="240" w:after="240" w:line="360" w:lineRule="auto"/>
        <w:rPr>
          <w:rFonts w:ascii="Arial" w:hAnsi="Arial" w:cs="Arial"/>
          <w:b/>
          <w:sz w:val="24"/>
        </w:rPr>
      </w:pPr>
      <w:r w:rsidRPr="00F96AFD">
        <w:rPr>
          <w:rFonts w:ascii="Arial" w:hAnsi="Arial" w:cs="Arial"/>
          <w:b/>
          <w:sz w:val="24"/>
        </w:rPr>
        <w:br w:type="page"/>
      </w:r>
    </w:p>
    <w:p w14:paraId="61BAE32B" w14:textId="4C54B394" w:rsidR="196E6300" w:rsidRPr="00F96AFD" w:rsidRDefault="00F133F5" w:rsidP="00DD2DE5">
      <w:pPr>
        <w:spacing w:after="0" w:line="360" w:lineRule="auto"/>
        <w:rPr>
          <w:rFonts w:ascii="Arial" w:hAnsi="Arial" w:cs="Arial"/>
          <w:b/>
          <w:sz w:val="24"/>
        </w:rPr>
      </w:pPr>
      <w:bookmarkStart w:id="99" w:name="_Toc204343387"/>
      <w:r w:rsidRPr="00F96AFD">
        <w:rPr>
          <w:rFonts w:ascii="Arial" w:hAnsi="Arial" w:cs="Arial"/>
          <w:b/>
          <w:sz w:val="24"/>
        </w:rPr>
        <w:lastRenderedPageBreak/>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4</w:t>
      </w:r>
      <w:r w:rsidRPr="00F96AFD">
        <w:rPr>
          <w:rFonts w:ascii="Arial" w:hAnsi="Arial" w:cs="Arial"/>
          <w:b/>
          <w:sz w:val="24"/>
        </w:rPr>
        <w:fldChar w:fldCharType="end"/>
      </w:r>
      <w:r w:rsidRPr="00F96AFD">
        <w:rPr>
          <w:rFonts w:ascii="Arial" w:hAnsi="Arial" w:cs="Arial"/>
          <w:b/>
          <w:sz w:val="24"/>
        </w:rPr>
        <w:t xml:space="preserve">. </w:t>
      </w:r>
      <w:r w:rsidR="196E6300" w:rsidRPr="00F96AFD">
        <w:rPr>
          <w:rFonts w:ascii="Arial" w:hAnsi="Arial" w:cs="Arial"/>
          <w:b/>
          <w:sz w:val="24"/>
        </w:rPr>
        <w:t>Miary stochastyczne</w:t>
      </w:r>
      <w:bookmarkEnd w:id="99"/>
    </w:p>
    <w:tbl>
      <w:tblPr>
        <w:tblStyle w:val="Tabela-Siatka"/>
        <w:tblW w:w="0" w:type="auto"/>
        <w:tblLayout w:type="fixed"/>
        <w:tblLook w:val="04A0" w:firstRow="1" w:lastRow="0" w:firstColumn="1" w:lastColumn="0" w:noHBand="0" w:noVBand="1"/>
        <w:tblDescription w:val="Tabela, miary stochastyczne."/>
      </w:tblPr>
      <w:tblGrid>
        <w:gridCol w:w="4101"/>
        <w:gridCol w:w="1418"/>
      </w:tblGrid>
      <w:tr w:rsidR="5398F8ED" w:rsidRPr="00F96AFD" w14:paraId="3F68178F" w14:textId="77777777" w:rsidTr="009A35D2">
        <w:trPr>
          <w:trHeight w:val="300"/>
          <w:tblHeader/>
        </w:trPr>
        <w:tc>
          <w:tcPr>
            <w:tcW w:w="4101" w:type="dxa"/>
            <w:tcBorders>
              <w:top w:val="single" w:sz="8" w:space="0" w:color="auto"/>
              <w:left w:val="single" w:sz="8" w:space="0" w:color="auto"/>
              <w:bottom w:val="single" w:sz="8" w:space="0" w:color="auto"/>
              <w:right w:val="single" w:sz="8" w:space="0" w:color="auto"/>
            </w:tcBorders>
            <w:tcMar>
              <w:left w:w="108" w:type="dxa"/>
              <w:right w:w="108" w:type="dxa"/>
            </w:tcMar>
          </w:tcPr>
          <w:p w14:paraId="7A6E1E3B" w14:textId="47A576D8" w:rsidR="5398F8ED" w:rsidRPr="00F96AFD" w:rsidRDefault="5398F8ED" w:rsidP="00DD2DE5">
            <w:pPr>
              <w:spacing w:line="360" w:lineRule="auto"/>
              <w:rPr>
                <w:rFonts w:ascii="Arial" w:hAnsi="Arial" w:cs="Arial"/>
                <w:sz w:val="24"/>
              </w:rPr>
            </w:pPr>
            <w:r w:rsidRPr="00F96AFD">
              <w:rPr>
                <w:rFonts w:ascii="Arial" w:hAnsi="Arial" w:cs="Arial"/>
                <w:b/>
                <w:sz w:val="24"/>
              </w:rPr>
              <w:t>Miara</w:t>
            </w:r>
          </w:p>
        </w:tc>
        <w:tc>
          <w:tcPr>
            <w:tcW w:w="1418" w:type="dxa"/>
            <w:tcBorders>
              <w:top w:val="single" w:sz="8" w:space="0" w:color="auto"/>
              <w:left w:val="single" w:sz="8" w:space="0" w:color="auto"/>
              <w:bottom w:val="single" w:sz="8" w:space="0" w:color="auto"/>
              <w:right w:val="single" w:sz="8" w:space="0" w:color="auto"/>
            </w:tcBorders>
            <w:tcMar>
              <w:left w:w="108" w:type="dxa"/>
              <w:right w:w="108" w:type="dxa"/>
            </w:tcMar>
          </w:tcPr>
          <w:p w14:paraId="7364907C" w14:textId="65335BB8" w:rsidR="5398F8ED" w:rsidRPr="00F96AFD" w:rsidRDefault="5398F8ED" w:rsidP="00DD2DE5">
            <w:pPr>
              <w:spacing w:line="360" w:lineRule="auto"/>
              <w:rPr>
                <w:rFonts w:ascii="Arial" w:hAnsi="Arial" w:cs="Arial"/>
                <w:sz w:val="24"/>
              </w:rPr>
            </w:pPr>
            <w:r w:rsidRPr="00F96AFD">
              <w:rPr>
                <w:rFonts w:ascii="Arial" w:hAnsi="Arial" w:cs="Arial"/>
                <w:b/>
                <w:sz w:val="24"/>
              </w:rPr>
              <w:t>Wartość</w:t>
            </w:r>
          </w:p>
        </w:tc>
      </w:tr>
      <w:tr w:rsidR="5398F8ED" w:rsidRPr="00F96AFD" w14:paraId="47AC368E" w14:textId="77777777" w:rsidTr="009A35D2">
        <w:trPr>
          <w:trHeight w:val="300"/>
        </w:trPr>
        <w:tc>
          <w:tcPr>
            <w:tcW w:w="41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A63B08C" w14:textId="22CCB73B" w:rsidR="5398F8ED" w:rsidRPr="00F96AFD" w:rsidRDefault="5398F8ED" w:rsidP="00DD2DE5">
            <w:pPr>
              <w:spacing w:line="360" w:lineRule="auto"/>
              <w:rPr>
                <w:rFonts w:ascii="Arial" w:hAnsi="Arial" w:cs="Arial"/>
                <w:sz w:val="24"/>
              </w:rPr>
            </w:pPr>
            <w:r w:rsidRPr="00F96AFD">
              <w:rPr>
                <w:rFonts w:ascii="Arial" w:hAnsi="Arial" w:cs="Arial"/>
                <w:sz w:val="24"/>
              </w:rPr>
              <w:t xml:space="preserve">Współczynnik determinacji </w:t>
            </w:r>
            <w:r w:rsidRPr="00F96AFD">
              <w:rPr>
                <w:rFonts w:ascii="Arial" w:hAnsi="Arial" w:cs="Arial"/>
                <w:noProof/>
                <w:sz w:val="24"/>
                <w:szCs w:val="24"/>
              </w:rPr>
              <w:drawing>
                <wp:inline distT="0" distB="0" distL="0" distR="0" wp14:anchorId="389BEB71" wp14:editId="45080A74">
                  <wp:extent cx="247650" cy="161925"/>
                  <wp:effectExtent l="0" t="0" r="0" b="0"/>
                  <wp:docPr id="1043544413" name="Picture 1043544413" descr="R kwadra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3544413" name="Picture 1043544413" descr="R kwadrat"/>
                          <pic:cNvPicPr/>
                        </pic:nvPicPr>
                        <pic:blipFill>
                          <a:blip r:embed="rId51">
                            <a:extLst>
                              <a:ext uri="{28A0092B-C50C-407E-A947-70E740481C1C}">
                                <a14:useLocalDpi xmlns:a14="http://schemas.microsoft.com/office/drawing/2010/main" val="0"/>
                              </a:ext>
                            </a:extLst>
                          </a:blip>
                          <a:stretch>
                            <a:fillRect/>
                          </a:stretch>
                        </pic:blipFill>
                        <pic:spPr>
                          <a:xfrm>
                            <a:off x="0" y="0"/>
                            <a:ext cx="247650" cy="161925"/>
                          </a:xfrm>
                          <a:prstGeom prst="rect">
                            <a:avLst/>
                          </a:prstGeom>
                        </pic:spPr>
                      </pic:pic>
                    </a:graphicData>
                  </a:graphic>
                </wp:inline>
              </w:drawing>
            </w:r>
          </w:p>
        </w:tc>
        <w:tc>
          <w:tcPr>
            <w:tcW w:w="1418"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3C81C97" w14:textId="59232275" w:rsidR="5398F8ED" w:rsidRPr="00F96AFD" w:rsidRDefault="5398F8ED" w:rsidP="00DD2DE5">
            <w:pPr>
              <w:spacing w:line="360" w:lineRule="auto"/>
              <w:rPr>
                <w:rFonts w:ascii="Arial" w:hAnsi="Arial" w:cs="Arial"/>
                <w:sz w:val="24"/>
              </w:rPr>
            </w:pPr>
            <w:r w:rsidRPr="00F96AFD">
              <w:rPr>
                <w:rFonts w:ascii="Arial" w:hAnsi="Arial" w:cs="Arial"/>
                <w:sz w:val="24"/>
              </w:rPr>
              <w:t>0,93</w:t>
            </w:r>
          </w:p>
        </w:tc>
      </w:tr>
      <w:tr w:rsidR="5398F8ED" w:rsidRPr="00F96AFD" w14:paraId="46F85B7C" w14:textId="77777777" w:rsidTr="009A35D2">
        <w:trPr>
          <w:trHeight w:val="300"/>
        </w:trPr>
        <w:tc>
          <w:tcPr>
            <w:tcW w:w="41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609FD5F" w14:textId="57CB127C" w:rsidR="5398F8ED" w:rsidRPr="00F96AFD" w:rsidRDefault="5398F8ED" w:rsidP="00DD2DE5">
            <w:pPr>
              <w:spacing w:line="360" w:lineRule="auto"/>
              <w:rPr>
                <w:rFonts w:ascii="Arial" w:hAnsi="Arial" w:cs="Arial"/>
                <w:sz w:val="24"/>
              </w:rPr>
            </w:pPr>
            <w:r w:rsidRPr="00F96AFD">
              <w:rPr>
                <w:rFonts w:ascii="Arial" w:hAnsi="Arial" w:cs="Arial"/>
                <w:sz w:val="24"/>
              </w:rPr>
              <w:t xml:space="preserve">Współczynnik korelacji wielorakiej </w:t>
            </w:r>
            <w:r w:rsidR="00EB36EC" w:rsidRPr="00F96AFD">
              <w:rPr>
                <w:rFonts w:ascii="Arial" w:hAnsi="Arial" w:cs="Arial"/>
                <w:noProof/>
                <w:sz w:val="24"/>
                <w:szCs w:val="24"/>
              </w:rPr>
              <w:t>(R )</w:t>
            </w:r>
          </w:p>
        </w:tc>
        <w:tc>
          <w:tcPr>
            <w:tcW w:w="1418"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AD3A9E7" w14:textId="3C78F3D9" w:rsidR="5398F8ED" w:rsidRPr="00F96AFD" w:rsidRDefault="5398F8ED" w:rsidP="00DD2DE5">
            <w:pPr>
              <w:spacing w:line="360" w:lineRule="auto"/>
              <w:rPr>
                <w:rFonts w:ascii="Arial" w:hAnsi="Arial" w:cs="Arial"/>
                <w:sz w:val="24"/>
              </w:rPr>
            </w:pPr>
            <w:r w:rsidRPr="00F96AFD">
              <w:rPr>
                <w:rFonts w:ascii="Arial" w:hAnsi="Arial" w:cs="Arial"/>
                <w:sz w:val="24"/>
              </w:rPr>
              <w:t>0,96</w:t>
            </w:r>
          </w:p>
        </w:tc>
      </w:tr>
      <w:tr w:rsidR="5398F8ED" w:rsidRPr="00F96AFD" w14:paraId="4DE93999" w14:textId="77777777" w:rsidTr="009A35D2">
        <w:trPr>
          <w:trHeight w:val="300"/>
        </w:trPr>
        <w:tc>
          <w:tcPr>
            <w:tcW w:w="41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2EA581C" w14:textId="3D4D0366" w:rsidR="5398F8ED" w:rsidRPr="00F96AFD" w:rsidRDefault="5398F8ED" w:rsidP="00DD2DE5">
            <w:pPr>
              <w:spacing w:line="360" w:lineRule="auto"/>
              <w:rPr>
                <w:rFonts w:ascii="Arial" w:hAnsi="Arial" w:cs="Arial"/>
                <w:sz w:val="24"/>
              </w:rPr>
            </w:pPr>
            <w:r w:rsidRPr="00F96AFD">
              <w:rPr>
                <w:rFonts w:ascii="Arial" w:hAnsi="Arial" w:cs="Arial"/>
                <w:sz w:val="24"/>
              </w:rPr>
              <w:t xml:space="preserve">Współczynnik zbieżności </w:t>
            </w:r>
            <w:r w:rsidRPr="00F96AFD">
              <w:rPr>
                <w:rFonts w:ascii="Arial" w:hAnsi="Arial" w:cs="Arial"/>
                <w:noProof/>
                <w:sz w:val="24"/>
                <w:szCs w:val="24"/>
              </w:rPr>
              <w:drawing>
                <wp:inline distT="0" distB="0" distL="0" distR="0" wp14:anchorId="0830E2AA" wp14:editId="1C184E5B">
                  <wp:extent cx="247650" cy="161925"/>
                  <wp:effectExtent l="0" t="0" r="0" b="0"/>
                  <wp:docPr id="1138622421" name="Picture 1138622421" descr="Fi kwadra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8622421" name="Picture 1138622421" descr="Fi kwadrat"/>
                          <pic:cNvPicPr/>
                        </pic:nvPicPr>
                        <pic:blipFill>
                          <a:blip r:embed="rId52">
                            <a:extLst>
                              <a:ext uri="{28A0092B-C50C-407E-A947-70E740481C1C}">
                                <a14:useLocalDpi xmlns:a14="http://schemas.microsoft.com/office/drawing/2010/main" val="0"/>
                              </a:ext>
                            </a:extLst>
                          </a:blip>
                          <a:stretch>
                            <a:fillRect/>
                          </a:stretch>
                        </pic:blipFill>
                        <pic:spPr>
                          <a:xfrm>
                            <a:off x="0" y="0"/>
                            <a:ext cx="247650" cy="161925"/>
                          </a:xfrm>
                          <a:prstGeom prst="rect">
                            <a:avLst/>
                          </a:prstGeom>
                        </pic:spPr>
                      </pic:pic>
                    </a:graphicData>
                  </a:graphic>
                </wp:inline>
              </w:drawing>
            </w:r>
          </w:p>
        </w:tc>
        <w:tc>
          <w:tcPr>
            <w:tcW w:w="1418"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FCC0341" w14:textId="056073A2" w:rsidR="5398F8ED" w:rsidRPr="00F96AFD" w:rsidRDefault="5398F8ED" w:rsidP="00DD2DE5">
            <w:pPr>
              <w:spacing w:line="360" w:lineRule="auto"/>
              <w:rPr>
                <w:rFonts w:ascii="Arial" w:hAnsi="Arial" w:cs="Arial"/>
                <w:sz w:val="24"/>
              </w:rPr>
            </w:pPr>
            <w:r w:rsidRPr="00F96AFD">
              <w:rPr>
                <w:rFonts w:ascii="Arial" w:hAnsi="Arial" w:cs="Arial"/>
                <w:sz w:val="24"/>
              </w:rPr>
              <w:t>0,07</w:t>
            </w:r>
          </w:p>
        </w:tc>
      </w:tr>
      <w:tr w:rsidR="5398F8ED" w:rsidRPr="00F96AFD" w14:paraId="1B6ACD21" w14:textId="77777777" w:rsidTr="009A35D2">
        <w:trPr>
          <w:trHeight w:val="300"/>
        </w:trPr>
        <w:tc>
          <w:tcPr>
            <w:tcW w:w="41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EDB864F" w14:textId="41EB2B65" w:rsidR="5398F8ED" w:rsidRPr="00F96AFD" w:rsidRDefault="5398F8ED" w:rsidP="00DD2DE5">
            <w:pPr>
              <w:spacing w:line="360" w:lineRule="auto"/>
              <w:rPr>
                <w:rFonts w:ascii="Arial" w:hAnsi="Arial" w:cs="Arial"/>
                <w:sz w:val="24"/>
              </w:rPr>
            </w:pPr>
            <w:r w:rsidRPr="00F96AFD">
              <w:rPr>
                <w:rFonts w:ascii="Arial" w:hAnsi="Arial" w:cs="Arial"/>
                <w:sz w:val="24"/>
              </w:rPr>
              <w:t xml:space="preserve">Odchylenie standardowe reszt </w:t>
            </w:r>
            <w:r w:rsidRPr="00F96AFD">
              <w:rPr>
                <w:rFonts w:ascii="Arial" w:hAnsi="Arial" w:cs="Arial"/>
                <w:noProof/>
                <w:sz w:val="24"/>
                <w:szCs w:val="24"/>
              </w:rPr>
              <w:drawing>
                <wp:inline distT="0" distB="0" distL="0" distR="0" wp14:anchorId="36813F5F" wp14:editId="54E8635C">
                  <wp:extent cx="238125" cy="161925"/>
                  <wp:effectExtent l="0" t="0" r="0" b="0"/>
                  <wp:docPr id="1145857824" name="Picture 1145857824" descr="Symbol odchylenie standardowe resz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857824" name="Picture 1145857824" descr="Symbol odchylenie standardowe reszt"/>
                          <pic:cNvPicPr/>
                        </pic:nvPicPr>
                        <pic:blipFill>
                          <a:blip r:embed="rId53">
                            <a:extLst>
                              <a:ext uri="{28A0092B-C50C-407E-A947-70E740481C1C}">
                                <a14:useLocalDpi xmlns:a14="http://schemas.microsoft.com/office/drawing/2010/main" val="0"/>
                              </a:ext>
                            </a:extLst>
                          </a:blip>
                          <a:stretch>
                            <a:fillRect/>
                          </a:stretch>
                        </pic:blipFill>
                        <pic:spPr>
                          <a:xfrm>
                            <a:off x="0" y="0"/>
                            <a:ext cx="238125" cy="161925"/>
                          </a:xfrm>
                          <a:prstGeom prst="rect">
                            <a:avLst/>
                          </a:prstGeom>
                        </pic:spPr>
                      </pic:pic>
                    </a:graphicData>
                  </a:graphic>
                </wp:inline>
              </w:drawing>
            </w:r>
          </w:p>
        </w:tc>
        <w:tc>
          <w:tcPr>
            <w:tcW w:w="1418"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CAC5D80" w14:textId="268AF65B" w:rsidR="5398F8ED" w:rsidRPr="00F96AFD" w:rsidRDefault="5398F8ED" w:rsidP="00DD2DE5">
            <w:pPr>
              <w:spacing w:line="360" w:lineRule="auto"/>
              <w:rPr>
                <w:rFonts w:ascii="Arial" w:hAnsi="Arial" w:cs="Arial"/>
                <w:sz w:val="24"/>
              </w:rPr>
            </w:pPr>
            <w:r w:rsidRPr="00F96AFD">
              <w:rPr>
                <w:rFonts w:ascii="Arial" w:hAnsi="Arial" w:cs="Arial"/>
                <w:sz w:val="24"/>
              </w:rPr>
              <w:t>0,67</w:t>
            </w:r>
          </w:p>
        </w:tc>
      </w:tr>
      <w:tr w:rsidR="5398F8ED" w:rsidRPr="00F96AFD" w14:paraId="6BB9E77A" w14:textId="77777777" w:rsidTr="009A35D2">
        <w:trPr>
          <w:trHeight w:val="300"/>
        </w:trPr>
        <w:tc>
          <w:tcPr>
            <w:tcW w:w="41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A041A52" w14:textId="620BB585" w:rsidR="5398F8ED" w:rsidRPr="00F96AFD" w:rsidRDefault="5398F8ED" w:rsidP="00DD2DE5">
            <w:pPr>
              <w:spacing w:line="360" w:lineRule="auto"/>
              <w:rPr>
                <w:rFonts w:ascii="Arial" w:hAnsi="Arial" w:cs="Arial"/>
                <w:sz w:val="24"/>
              </w:rPr>
            </w:pPr>
            <w:r w:rsidRPr="00F96AFD">
              <w:rPr>
                <w:rFonts w:ascii="Arial" w:hAnsi="Arial" w:cs="Arial"/>
                <w:sz w:val="24"/>
              </w:rPr>
              <w:t xml:space="preserve">Współczynnik zmienności losowej </w:t>
            </w:r>
            <w:r w:rsidRPr="00F96AFD">
              <w:rPr>
                <w:rFonts w:ascii="Arial" w:hAnsi="Arial" w:cs="Arial"/>
                <w:noProof/>
                <w:sz w:val="24"/>
                <w:szCs w:val="24"/>
              </w:rPr>
              <w:drawing>
                <wp:inline distT="0" distB="0" distL="0" distR="0" wp14:anchorId="62F53747" wp14:editId="46E5934F">
                  <wp:extent cx="295275" cy="161925"/>
                  <wp:effectExtent l="0" t="0" r="0" b="0"/>
                  <wp:docPr id="1544177929" name="Picture 1544177929" descr="Symbol współczynnika zmienności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4177929" name="Picture 1544177929" descr="Symbol współczynnika zmienności "/>
                          <pic:cNvPicPr/>
                        </pic:nvPicPr>
                        <pic:blipFill>
                          <a:blip r:embed="rId54">
                            <a:extLst>
                              <a:ext uri="{28A0092B-C50C-407E-A947-70E740481C1C}">
                                <a14:useLocalDpi xmlns:a14="http://schemas.microsoft.com/office/drawing/2010/main" val="0"/>
                              </a:ext>
                            </a:extLst>
                          </a:blip>
                          <a:stretch>
                            <a:fillRect/>
                          </a:stretch>
                        </pic:blipFill>
                        <pic:spPr>
                          <a:xfrm>
                            <a:off x="0" y="0"/>
                            <a:ext cx="295275" cy="161925"/>
                          </a:xfrm>
                          <a:prstGeom prst="rect">
                            <a:avLst/>
                          </a:prstGeom>
                        </pic:spPr>
                      </pic:pic>
                    </a:graphicData>
                  </a:graphic>
                </wp:inline>
              </w:drawing>
            </w:r>
          </w:p>
        </w:tc>
        <w:tc>
          <w:tcPr>
            <w:tcW w:w="1418"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A6D7720" w14:textId="28E05E27" w:rsidR="5398F8ED" w:rsidRPr="00F96AFD" w:rsidRDefault="5398F8ED" w:rsidP="00DD2DE5">
            <w:pPr>
              <w:spacing w:line="360" w:lineRule="auto"/>
              <w:rPr>
                <w:rFonts w:ascii="Arial" w:hAnsi="Arial" w:cs="Arial"/>
                <w:sz w:val="24"/>
              </w:rPr>
            </w:pPr>
            <w:r w:rsidRPr="00F96AFD">
              <w:rPr>
                <w:rFonts w:ascii="Arial" w:hAnsi="Arial" w:cs="Arial"/>
                <w:sz w:val="24"/>
              </w:rPr>
              <w:t>17,68</w:t>
            </w:r>
          </w:p>
        </w:tc>
      </w:tr>
    </w:tbl>
    <w:p w14:paraId="41286D86" w14:textId="282C89FD" w:rsidR="196E6300" w:rsidRPr="00F96AFD" w:rsidRDefault="196E6300" w:rsidP="00DD2DE5">
      <w:pPr>
        <w:spacing w:before="240" w:after="240" w:line="360" w:lineRule="auto"/>
        <w:rPr>
          <w:rFonts w:ascii="Arial" w:hAnsi="Arial" w:cs="Arial"/>
          <w:sz w:val="24"/>
        </w:rPr>
      </w:pPr>
      <w:r w:rsidRPr="00F96AFD">
        <w:rPr>
          <w:rFonts w:ascii="Arial" w:hAnsi="Arial" w:cs="Arial"/>
          <w:sz w:val="24"/>
        </w:rPr>
        <w:t>Źródło: opracowanie własne</w:t>
      </w:r>
    </w:p>
    <w:p w14:paraId="3F508000" w14:textId="6D2E7B48" w:rsidR="2BD50D97" w:rsidRPr="00F96AFD" w:rsidRDefault="196E6300" w:rsidP="00DD2DE5">
      <w:pPr>
        <w:spacing w:before="240" w:after="240" w:line="360" w:lineRule="auto"/>
        <w:rPr>
          <w:rFonts w:ascii="Arial" w:hAnsi="Arial" w:cs="Arial"/>
          <w:sz w:val="24"/>
        </w:rPr>
      </w:pPr>
      <w:r w:rsidRPr="00F96AFD">
        <w:rPr>
          <w:rFonts w:ascii="Arial" w:hAnsi="Arial" w:cs="Arial"/>
          <w:sz w:val="24"/>
        </w:rPr>
        <w:t>Kolejnym etapem weryfikacji była ocena względnych średnich błędów szacunku parametrów (tabela</w:t>
      </w:r>
      <w:r w:rsidR="0030524B" w:rsidRPr="00F96AFD">
        <w:rPr>
          <w:rFonts w:ascii="Arial" w:hAnsi="Arial" w:cs="Arial"/>
          <w:sz w:val="24"/>
        </w:rPr>
        <w:t xml:space="preserve"> 2.5</w:t>
      </w:r>
      <w:r w:rsidR="2BD50D97" w:rsidRPr="00F96AFD">
        <w:rPr>
          <w:rFonts w:ascii="Arial" w:hAnsi="Arial" w:cs="Arial"/>
          <w:sz w:val="24"/>
        </w:rPr>
        <w:t>). Na podstawie uzyskanych wartości można stwierdzić, że parametry modelu zostały oszacowane z dużą dokładnością.</w:t>
      </w:r>
    </w:p>
    <w:p w14:paraId="57907898" w14:textId="2A78400A" w:rsidR="2BD50D97" w:rsidRPr="00F96AFD" w:rsidRDefault="00F133F5" w:rsidP="00DD2DE5">
      <w:pPr>
        <w:spacing w:before="240" w:after="240" w:line="360" w:lineRule="auto"/>
        <w:rPr>
          <w:rFonts w:ascii="Arial" w:hAnsi="Arial" w:cs="Arial"/>
          <w:b/>
          <w:sz w:val="24"/>
        </w:rPr>
      </w:pPr>
      <w:bookmarkStart w:id="100" w:name="_Toc204343388"/>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5</w:t>
      </w:r>
      <w:r w:rsidRPr="00F96AFD">
        <w:rPr>
          <w:rFonts w:ascii="Arial" w:hAnsi="Arial" w:cs="Arial"/>
          <w:b/>
          <w:sz w:val="24"/>
        </w:rPr>
        <w:fldChar w:fldCharType="end"/>
      </w:r>
      <w:r w:rsidRPr="00F96AFD">
        <w:rPr>
          <w:rFonts w:ascii="Arial" w:hAnsi="Arial" w:cs="Arial"/>
          <w:b/>
          <w:sz w:val="24"/>
        </w:rPr>
        <w:t xml:space="preserve">. </w:t>
      </w:r>
      <w:r w:rsidR="2BD50D97" w:rsidRPr="00F96AFD">
        <w:rPr>
          <w:rFonts w:ascii="Arial" w:hAnsi="Arial" w:cs="Arial"/>
          <w:b/>
          <w:sz w:val="24"/>
        </w:rPr>
        <w:t>Względne błędy szacunku parametrów</w:t>
      </w:r>
      <w:bookmarkEnd w:id="100"/>
    </w:p>
    <w:tbl>
      <w:tblPr>
        <w:tblStyle w:val="Tabela-Siatka"/>
        <w:tblW w:w="0" w:type="auto"/>
        <w:tblLayout w:type="fixed"/>
        <w:tblLook w:val="04A0" w:firstRow="1" w:lastRow="0" w:firstColumn="1" w:lastColumn="0" w:noHBand="0" w:noVBand="1"/>
        <w:tblDescription w:val="Tabela, względne błędy szacunku parametrów."/>
      </w:tblPr>
      <w:tblGrid>
        <w:gridCol w:w="3414"/>
        <w:gridCol w:w="2001"/>
      </w:tblGrid>
      <w:tr w:rsidR="5398F8ED" w:rsidRPr="00F96AFD" w14:paraId="25CBBFC5" w14:textId="77777777" w:rsidTr="009A35D2">
        <w:trPr>
          <w:trHeight w:val="300"/>
          <w:tblHeader/>
        </w:trPr>
        <w:tc>
          <w:tcPr>
            <w:tcW w:w="341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A06D148" w14:textId="53D4A609" w:rsidR="5398F8ED" w:rsidRPr="00F96AFD" w:rsidRDefault="5398F8ED" w:rsidP="00157538">
            <w:pPr>
              <w:spacing w:after="60" w:line="360" w:lineRule="auto"/>
              <w:rPr>
                <w:rFonts w:ascii="Arial" w:hAnsi="Arial" w:cs="Arial"/>
                <w:sz w:val="24"/>
              </w:rPr>
            </w:pPr>
            <w:r w:rsidRPr="00F96AFD">
              <w:rPr>
                <w:rFonts w:ascii="Arial" w:hAnsi="Arial" w:cs="Arial"/>
                <w:b/>
                <w:sz w:val="24"/>
              </w:rPr>
              <w:t>Względny błąd szacunku danego parametru</w:t>
            </w:r>
          </w:p>
        </w:tc>
        <w:tc>
          <w:tcPr>
            <w:tcW w:w="20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E4548C8" w14:textId="3AE9E132" w:rsidR="5398F8ED" w:rsidRPr="00F96AFD" w:rsidRDefault="5398F8ED" w:rsidP="00157538">
            <w:pPr>
              <w:spacing w:after="60" w:line="360" w:lineRule="auto"/>
              <w:rPr>
                <w:rFonts w:ascii="Arial" w:hAnsi="Arial" w:cs="Arial"/>
                <w:sz w:val="24"/>
              </w:rPr>
            </w:pPr>
            <w:r w:rsidRPr="00F96AFD">
              <w:rPr>
                <w:rFonts w:ascii="Arial" w:hAnsi="Arial" w:cs="Arial"/>
                <w:b/>
                <w:sz w:val="24"/>
              </w:rPr>
              <w:t>Wartość</w:t>
            </w:r>
          </w:p>
        </w:tc>
      </w:tr>
      <w:tr w:rsidR="5398F8ED" w:rsidRPr="00F96AFD" w14:paraId="05B4AE58" w14:textId="77777777" w:rsidTr="009A35D2">
        <w:trPr>
          <w:trHeight w:val="300"/>
        </w:trPr>
        <w:tc>
          <w:tcPr>
            <w:tcW w:w="341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56A93DD" w14:textId="2B3C5C23" w:rsidR="5398F8ED" w:rsidRPr="00F96AFD" w:rsidRDefault="5398F8ED" w:rsidP="00157538">
            <w:pPr>
              <w:spacing w:after="60" w:line="360" w:lineRule="auto"/>
              <w:rPr>
                <w:rFonts w:ascii="Arial" w:hAnsi="Arial" w:cs="Arial"/>
                <w:sz w:val="24"/>
              </w:rPr>
            </w:pPr>
            <w:r w:rsidRPr="00F96AFD">
              <w:rPr>
                <w:rFonts w:ascii="Arial" w:hAnsi="Arial" w:cs="Arial"/>
                <w:noProof/>
                <w:sz w:val="24"/>
                <w:szCs w:val="24"/>
              </w:rPr>
              <w:drawing>
                <wp:inline distT="0" distB="0" distL="0" distR="0" wp14:anchorId="6B1F5643" wp14:editId="4F21350D">
                  <wp:extent cx="323850" cy="161925"/>
                  <wp:effectExtent l="0" t="0" r="0" b="0"/>
                  <wp:docPr id="39931277" name="Picture 39931277" descr="Alfa zer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931277" name="Picture 39931277" descr="Alfa zero"/>
                          <pic:cNvPicPr/>
                        </pic:nvPicPr>
                        <pic:blipFill>
                          <a:blip r:embed="rId55">
                            <a:extLst>
                              <a:ext uri="{28A0092B-C50C-407E-A947-70E740481C1C}">
                                <a14:useLocalDpi xmlns:a14="http://schemas.microsoft.com/office/drawing/2010/main" val="0"/>
                              </a:ext>
                            </a:extLst>
                          </a:blip>
                          <a:stretch>
                            <a:fillRect/>
                          </a:stretch>
                        </pic:blipFill>
                        <pic:spPr>
                          <a:xfrm>
                            <a:off x="0" y="0"/>
                            <a:ext cx="323850" cy="161925"/>
                          </a:xfrm>
                          <a:prstGeom prst="rect">
                            <a:avLst/>
                          </a:prstGeom>
                        </pic:spPr>
                      </pic:pic>
                    </a:graphicData>
                  </a:graphic>
                </wp:inline>
              </w:drawing>
            </w:r>
          </w:p>
        </w:tc>
        <w:tc>
          <w:tcPr>
            <w:tcW w:w="20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78E684A" w14:textId="6B56AAC0" w:rsidR="5398F8ED" w:rsidRPr="00F96AFD" w:rsidRDefault="5398F8ED" w:rsidP="00157538">
            <w:pPr>
              <w:spacing w:after="60" w:line="360" w:lineRule="auto"/>
              <w:rPr>
                <w:rFonts w:ascii="Arial" w:hAnsi="Arial" w:cs="Arial"/>
                <w:sz w:val="24"/>
              </w:rPr>
            </w:pPr>
            <w:r w:rsidRPr="00F96AFD">
              <w:rPr>
                <w:rFonts w:ascii="Arial" w:hAnsi="Arial" w:cs="Arial"/>
                <w:sz w:val="24"/>
              </w:rPr>
              <w:t>14,84</w:t>
            </w:r>
          </w:p>
        </w:tc>
      </w:tr>
      <w:tr w:rsidR="5398F8ED" w:rsidRPr="00F96AFD" w14:paraId="356EA62A" w14:textId="77777777" w:rsidTr="009A35D2">
        <w:trPr>
          <w:trHeight w:val="300"/>
        </w:trPr>
        <w:tc>
          <w:tcPr>
            <w:tcW w:w="341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C97C1DC" w14:textId="27FE4F0E" w:rsidR="5398F8ED" w:rsidRPr="00F96AFD" w:rsidRDefault="5398F8ED" w:rsidP="00157538">
            <w:pPr>
              <w:spacing w:after="60" w:line="360" w:lineRule="auto"/>
              <w:rPr>
                <w:rFonts w:ascii="Arial" w:hAnsi="Arial" w:cs="Arial"/>
                <w:sz w:val="24"/>
              </w:rPr>
            </w:pPr>
            <w:r w:rsidRPr="00F96AFD">
              <w:rPr>
                <w:rFonts w:ascii="Arial" w:hAnsi="Arial" w:cs="Arial"/>
                <w:noProof/>
                <w:sz w:val="24"/>
                <w:szCs w:val="24"/>
              </w:rPr>
              <w:drawing>
                <wp:inline distT="0" distB="0" distL="0" distR="0" wp14:anchorId="77D53AFB" wp14:editId="49B641A0">
                  <wp:extent cx="314325" cy="161925"/>
                  <wp:effectExtent l="0" t="0" r="0" b="0"/>
                  <wp:docPr id="1501793384" name="Picture 1501793384" descr="alf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1793384" name="Picture 1501793384" descr="alfa 1"/>
                          <pic:cNvPicPr/>
                        </pic:nvPicPr>
                        <pic:blipFill>
                          <a:blip r:embed="rId56">
                            <a:extLst>
                              <a:ext uri="{28A0092B-C50C-407E-A947-70E740481C1C}">
                                <a14:useLocalDpi xmlns:a14="http://schemas.microsoft.com/office/drawing/2010/main" val="0"/>
                              </a:ext>
                            </a:extLst>
                          </a:blip>
                          <a:stretch>
                            <a:fillRect/>
                          </a:stretch>
                        </pic:blipFill>
                        <pic:spPr>
                          <a:xfrm>
                            <a:off x="0" y="0"/>
                            <a:ext cx="314325" cy="161925"/>
                          </a:xfrm>
                          <a:prstGeom prst="rect">
                            <a:avLst/>
                          </a:prstGeom>
                        </pic:spPr>
                      </pic:pic>
                    </a:graphicData>
                  </a:graphic>
                </wp:inline>
              </w:drawing>
            </w:r>
          </w:p>
        </w:tc>
        <w:tc>
          <w:tcPr>
            <w:tcW w:w="20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482A057" w14:textId="2F0A6580" w:rsidR="5398F8ED" w:rsidRPr="00F96AFD" w:rsidRDefault="5398F8ED" w:rsidP="00157538">
            <w:pPr>
              <w:spacing w:after="60" w:line="360" w:lineRule="auto"/>
              <w:rPr>
                <w:rFonts w:ascii="Arial" w:hAnsi="Arial" w:cs="Arial"/>
                <w:sz w:val="24"/>
              </w:rPr>
            </w:pPr>
            <w:r w:rsidRPr="00F96AFD">
              <w:rPr>
                <w:rFonts w:ascii="Arial" w:hAnsi="Arial" w:cs="Arial"/>
                <w:sz w:val="24"/>
              </w:rPr>
              <w:t>18,73</w:t>
            </w:r>
          </w:p>
        </w:tc>
      </w:tr>
      <w:tr w:rsidR="5398F8ED" w:rsidRPr="00F96AFD" w14:paraId="75705C8B" w14:textId="77777777" w:rsidTr="009A35D2">
        <w:trPr>
          <w:trHeight w:val="300"/>
        </w:trPr>
        <w:tc>
          <w:tcPr>
            <w:tcW w:w="341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C0C634A" w14:textId="7C484E25" w:rsidR="5398F8ED" w:rsidRPr="00F96AFD" w:rsidRDefault="5398F8ED" w:rsidP="00157538">
            <w:pPr>
              <w:spacing w:after="60" w:line="360" w:lineRule="auto"/>
              <w:rPr>
                <w:rFonts w:ascii="Arial" w:hAnsi="Arial" w:cs="Arial"/>
                <w:sz w:val="24"/>
              </w:rPr>
            </w:pPr>
            <w:r w:rsidRPr="00F96AFD">
              <w:rPr>
                <w:rFonts w:ascii="Arial" w:hAnsi="Arial" w:cs="Arial"/>
                <w:noProof/>
                <w:sz w:val="24"/>
                <w:szCs w:val="24"/>
              </w:rPr>
              <w:drawing>
                <wp:inline distT="0" distB="0" distL="0" distR="0" wp14:anchorId="5C480D33" wp14:editId="14F026DF">
                  <wp:extent cx="323850" cy="161925"/>
                  <wp:effectExtent l="0" t="0" r="0" b="0"/>
                  <wp:docPr id="575855398" name="Picture 575855398" descr="alfa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5855398" name="Picture 575855398" descr="alfa 2"/>
                          <pic:cNvPicPr/>
                        </pic:nvPicPr>
                        <pic:blipFill>
                          <a:blip r:embed="rId57">
                            <a:extLst>
                              <a:ext uri="{28A0092B-C50C-407E-A947-70E740481C1C}">
                                <a14:useLocalDpi xmlns:a14="http://schemas.microsoft.com/office/drawing/2010/main" val="0"/>
                              </a:ext>
                            </a:extLst>
                          </a:blip>
                          <a:stretch>
                            <a:fillRect/>
                          </a:stretch>
                        </pic:blipFill>
                        <pic:spPr>
                          <a:xfrm>
                            <a:off x="0" y="0"/>
                            <a:ext cx="323850" cy="161925"/>
                          </a:xfrm>
                          <a:prstGeom prst="rect">
                            <a:avLst/>
                          </a:prstGeom>
                        </pic:spPr>
                      </pic:pic>
                    </a:graphicData>
                  </a:graphic>
                </wp:inline>
              </w:drawing>
            </w:r>
          </w:p>
        </w:tc>
        <w:tc>
          <w:tcPr>
            <w:tcW w:w="20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12E3C75" w14:textId="5ACFBB6A" w:rsidR="5398F8ED" w:rsidRPr="00F96AFD" w:rsidRDefault="5398F8ED" w:rsidP="00157538">
            <w:pPr>
              <w:spacing w:after="60" w:line="360" w:lineRule="auto"/>
              <w:rPr>
                <w:rFonts w:ascii="Arial" w:hAnsi="Arial" w:cs="Arial"/>
                <w:sz w:val="24"/>
              </w:rPr>
            </w:pPr>
            <w:r w:rsidRPr="00F96AFD">
              <w:rPr>
                <w:rFonts w:ascii="Arial" w:hAnsi="Arial" w:cs="Arial"/>
                <w:sz w:val="24"/>
              </w:rPr>
              <w:t>46,89</w:t>
            </w:r>
          </w:p>
        </w:tc>
      </w:tr>
      <w:tr w:rsidR="5398F8ED" w:rsidRPr="00F96AFD" w14:paraId="3141B6E3" w14:textId="77777777" w:rsidTr="009A35D2">
        <w:trPr>
          <w:trHeight w:val="300"/>
        </w:trPr>
        <w:tc>
          <w:tcPr>
            <w:tcW w:w="341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80ACF20" w14:textId="5741D8AA" w:rsidR="5398F8ED" w:rsidRPr="00F96AFD" w:rsidRDefault="5398F8ED" w:rsidP="00157538">
            <w:pPr>
              <w:spacing w:after="60" w:line="360" w:lineRule="auto"/>
              <w:rPr>
                <w:rFonts w:ascii="Arial" w:hAnsi="Arial" w:cs="Arial"/>
                <w:sz w:val="24"/>
              </w:rPr>
            </w:pPr>
            <w:r w:rsidRPr="00F96AFD">
              <w:rPr>
                <w:rFonts w:ascii="Arial" w:hAnsi="Arial" w:cs="Arial"/>
                <w:noProof/>
                <w:sz w:val="24"/>
                <w:szCs w:val="24"/>
              </w:rPr>
              <w:drawing>
                <wp:inline distT="0" distB="0" distL="0" distR="0" wp14:anchorId="228D9C04" wp14:editId="1F981DAA">
                  <wp:extent cx="323850" cy="161925"/>
                  <wp:effectExtent l="0" t="0" r="0" b="0"/>
                  <wp:docPr id="1847311541" name="Picture 1847311541" descr="alfa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7311541" name="Picture 1847311541" descr="alfa 3"/>
                          <pic:cNvPicPr/>
                        </pic:nvPicPr>
                        <pic:blipFill>
                          <a:blip r:embed="rId58">
                            <a:extLst>
                              <a:ext uri="{28A0092B-C50C-407E-A947-70E740481C1C}">
                                <a14:useLocalDpi xmlns:a14="http://schemas.microsoft.com/office/drawing/2010/main" val="0"/>
                              </a:ext>
                            </a:extLst>
                          </a:blip>
                          <a:stretch>
                            <a:fillRect/>
                          </a:stretch>
                        </pic:blipFill>
                        <pic:spPr>
                          <a:xfrm>
                            <a:off x="0" y="0"/>
                            <a:ext cx="323850" cy="161925"/>
                          </a:xfrm>
                          <a:prstGeom prst="rect">
                            <a:avLst/>
                          </a:prstGeom>
                        </pic:spPr>
                      </pic:pic>
                    </a:graphicData>
                  </a:graphic>
                </wp:inline>
              </w:drawing>
            </w:r>
          </w:p>
        </w:tc>
        <w:tc>
          <w:tcPr>
            <w:tcW w:w="20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0DC6BC1" w14:textId="3627756A" w:rsidR="5398F8ED" w:rsidRPr="00F96AFD" w:rsidRDefault="5398F8ED" w:rsidP="00157538">
            <w:pPr>
              <w:spacing w:after="60" w:line="360" w:lineRule="auto"/>
              <w:rPr>
                <w:rFonts w:ascii="Arial" w:hAnsi="Arial" w:cs="Arial"/>
                <w:sz w:val="24"/>
              </w:rPr>
            </w:pPr>
            <w:r w:rsidRPr="00F96AFD">
              <w:rPr>
                <w:rFonts w:ascii="Arial" w:hAnsi="Arial" w:cs="Arial"/>
                <w:sz w:val="24"/>
              </w:rPr>
              <w:t>32,74</w:t>
            </w:r>
          </w:p>
        </w:tc>
      </w:tr>
      <w:tr w:rsidR="5398F8ED" w:rsidRPr="00F96AFD" w14:paraId="5C862131" w14:textId="77777777" w:rsidTr="009A35D2">
        <w:trPr>
          <w:trHeight w:val="300"/>
        </w:trPr>
        <w:tc>
          <w:tcPr>
            <w:tcW w:w="341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B1C970D" w14:textId="32D4F51A" w:rsidR="5398F8ED" w:rsidRPr="00F96AFD" w:rsidRDefault="5398F8ED" w:rsidP="00157538">
            <w:pPr>
              <w:spacing w:after="60" w:line="360" w:lineRule="auto"/>
              <w:rPr>
                <w:rFonts w:ascii="Arial" w:hAnsi="Arial" w:cs="Arial"/>
                <w:sz w:val="24"/>
              </w:rPr>
            </w:pPr>
            <w:r w:rsidRPr="00F96AFD">
              <w:rPr>
                <w:rFonts w:ascii="Arial" w:hAnsi="Arial" w:cs="Arial"/>
                <w:noProof/>
                <w:sz w:val="24"/>
                <w:szCs w:val="24"/>
              </w:rPr>
              <w:drawing>
                <wp:inline distT="0" distB="0" distL="0" distR="0" wp14:anchorId="2736DDB1" wp14:editId="597AFA59">
                  <wp:extent cx="323850" cy="161925"/>
                  <wp:effectExtent l="0" t="0" r="0" b="0"/>
                  <wp:docPr id="1109434894" name="Picture 1109434894" descr="alfa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9434894" name="Picture 1109434894" descr="alfa 4"/>
                          <pic:cNvPicPr/>
                        </pic:nvPicPr>
                        <pic:blipFill>
                          <a:blip r:embed="rId59">
                            <a:extLst>
                              <a:ext uri="{28A0092B-C50C-407E-A947-70E740481C1C}">
                                <a14:useLocalDpi xmlns:a14="http://schemas.microsoft.com/office/drawing/2010/main" val="0"/>
                              </a:ext>
                            </a:extLst>
                          </a:blip>
                          <a:stretch>
                            <a:fillRect/>
                          </a:stretch>
                        </pic:blipFill>
                        <pic:spPr>
                          <a:xfrm>
                            <a:off x="0" y="0"/>
                            <a:ext cx="323850" cy="161925"/>
                          </a:xfrm>
                          <a:prstGeom prst="rect">
                            <a:avLst/>
                          </a:prstGeom>
                        </pic:spPr>
                      </pic:pic>
                    </a:graphicData>
                  </a:graphic>
                </wp:inline>
              </w:drawing>
            </w:r>
          </w:p>
        </w:tc>
        <w:tc>
          <w:tcPr>
            <w:tcW w:w="200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1FDBE31" w14:textId="22FAD543" w:rsidR="5398F8ED" w:rsidRPr="00F96AFD" w:rsidRDefault="5398F8ED" w:rsidP="00157538">
            <w:pPr>
              <w:spacing w:after="60" w:line="360" w:lineRule="auto"/>
              <w:rPr>
                <w:rFonts w:ascii="Arial" w:hAnsi="Arial" w:cs="Arial"/>
                <w:sz w:val="24"/>
              </w:rPr>
            </w:pPr>
            <w:r w:rsidRPr="00F96AFD">
              <w:rPr>
                <w:rFonts w:ascii="Arial" w:hAnsi="Arial" w:cs="Arial"/>
                <w:sz w:val="24"/>
              </w:rPr>
              <w:t>31,56</w:t>
            </w:r>
          </w:p>
        </w:tc>
      </w:tr>
    </w:tbl>
    <w:p w14:paraId="680A5604" w14:textId="3F5AAFE1" w:rsidR="196E6300" w:rsidRPr="00F96AFD" w:rsidRDefault="196E6300" w:rsidP="00DD2DE5">
      <w:pPr>
        <w:spacing w:before="240" w:after="240" w:line="360" w:lineRule="auto"/>
        <w:rPr>
          <w:rFonts w:ascii="Arial" w:hAnsi="Arial" w:cs="Arial"/>
          <w:sz w:val="24"/>
        </w:rPr>
      </w:pPr>
      <w:r w:rsidRPr="00F96AFD">
        <w:rPr>
          <w:rFonts w:ascii="Arial" w:hAnsi="Arial" w:cs="Arial"/>
          <w:sz w:val="24"/>
        </w:rPr>
        <w:t>Źródło: opracowanie własne</w:t>
      </w:r>
    </w:p>
    <w:p w14:paraId="0DB2527D" w14:textId="5F385BF1" w:rsidR="196E6300" w:rsidRPr="00F96AFD" w:rsidRDefault="2BD50D97" w:rsidP="00DD2DE5">
      <w:pPr>
        <w:spacing w:before="240" w:after="240" w:line="360" w:lineRule="auto"/>
        <w:rPr>
          <w:rFonts w:ascii="Arial" w:hAnsi="Arial" w:cs="Arial"/>
          <w:sz w:val="24"/>
        </w:rPr>
      </w:pPr>
      <w:r w:rsidRPr="00F96AFD">
        <w:rPr>
          <w:rFonts w:ascii="Arial" w:hAnsi="Arial" w:cs="Arial"/>
          <w:sz w:val="24"/>
        </w:rPr>
        <w:t xml:space="preserve">Drugim etapem weryfikacji statystycznej modelu była analiza własności reszt. Zweryfikowano normalność, autokorelację i </w:t>
      </w:r>
      <w:proofErr w:type="spellStart"/>
      <w:r w:rsidRPr="00F96AFD">
        <w:rPr>
          <w:rFonts w:ascii="Arial" w:hAnsi="Arial" w:cs="Arial"/>
          <w:sz w:val="24"/>
        </w:rPr>
        <w:t>heteroskedastyczność</w:t>
      </w:r>
      <w:proofErr w:type="spellEnd"/>
      <w:r w:rsidRPr="00F96AFD">
        <w:rPr>
          <w:rFonts w:ascii="Arial" w:hAnsi="Arial" w:cs="Arial"/>
          <w:sz w:val="24"/>
        </w:rPr>
        <w:t xml:space="preserve"> składnika losowego przy założonym poziomie istotności </w:t>
      </w:r>
      <w:r w:rsidRPr="00F96AFD">
        <w:rPr>
          <w:rFonts w:ascii="Arial" w:hAnsi="Arial" w:cs="Arial"/>
          <w:noProof/>
          <w:sz w:val="24"/>
          <w:szCs w:val="24"/>
          <w:lang w:eastAsia="pl-PL"/>
        </w:rPr>
        <w:drawing>
          <wp:inline distT="0" distB="0" distL="0" distR="0" wp14:anchorId="4DC1A2AB" wp14:editId="7B324FF4">
            <wp:extent cx="581025" cy="190500"/>
            <wp:effectExtent l="0" t="0" r="0" b="0"/>
            <wp:docPr id="1266826757" name="Picture 1266826757" descr="Poziom istotności alfa równa się 0,05.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6826757" name="Picture 1266826757" descr="Poziom istotności alfa równa się 0,05. "/>
                    <pic:cNvPicPr/>
                  </pic:nvPicPr>
                  <pic:blipFill>
                    <a:blip r:embed="rId60">
                      <a:extLst>
                        <a:ext uri="{28A0092B-C50C-407E-A947-70E740481C1C}">
                          <a14:useLocalDpi xmlns:a14="http://schemas.microsoft.com/office/drawing/2010/main" val="0"/>
                        </a:ext>
                      </a:extLst>
                    </a:blip>
                    <a:stretch>
                      <a:fillRect/>
                    </a:stretch>
                  </pic:blipFill>
                  <pic:spPr>
                    <a:xfrm>
                      <a:off x="0" y="0"/>
                      <a:ext cx="581025" cy="190500"/>
                    </a:xfrm>
                    <a:prstGeom prst="rect">
                      <a:avLst/>
                    </a:prstGeom>
                  </pic:spPr>
                </pic:pic>
              </a:graphicData>
            </a:graphic>
          </wp:inline>
        </w:drawing>
      </w:r>
      <w:r w:rsidRPr="00F96AFD">
        <w:rPr>
          <w:rFonts w:ascii="Arial" w:hAnsi="Arial" w:cs="Arial"/>
          <w:sz w:val="24"/>
        </w:rPr>
        <w:t xml:space="preserve"> (tabela </w:t>
      </w:r>
      <w:r w:rsidR="00B9186E" w:rsidRPr="00F96AFD">
        <w:rPr>
          <w:rFonts w:ascii="Arial" w:hAnsi="Arial" w:cs="Arial"/>
          <w:sz w:val="24"/>
        </w:rPr>
        <w:t>2.6</w:t>
      </w:r>
      <w:r w:rsidRPr="00F96AFD">
        <w:rPr>
          <w:rFonts w:ascii="Arial" w:hAnsi="Arial" w:cs="Arial"/>
          <w:sz w:val="24"/>
        </w:rPr>
        <w:t>).</w:t>
      </w:r>
    </w:p>
    <w:p w14:paraId="00A7AB90" w14:textId="77777777" w:rsidR="00E67211" w:rsidRPr="00F96AFD" w:rsidRDefault="00E67211" w:rsidP="00DD2DE5">
      <w:pPr>
        <w:spacing w:before="240" w:after="240" w:line="360" w:lineRule="auto"/>
        <w:rPr>
          <w:rFonts w:ascii="Arial" w:hAnsi="Arial" w:cs="Arial"/>
          <w:sz w:val="24"/>
        </w:rPr>
      </w:pPr>
      <w:r w:rsidRPr="00F96AFD">
        <w:rPr>
          <w:rFonts w:ascii="Arial" w:hAnsi="Arial" w:cs="Arial"/>
          <w:sz w:val="24"/>
        </w:rPr>
        <w:br w:type="page"/>
      </w:r>
    </w:p>
    <w:p w14:paraId="179C936B" w14:textId="7E6C229E" w:rsidR="196E6300" w:rsidRPr="00F96AFD" w:rsidRDefault="00F133F5" w:rsidP="00DD2DE5">
      <w:pPr>
        <w:spacing w:before="240" w:after="240" w:line="360" w:lineRule="auto"/>
        <w:rPr>
          <w:rFonts w:ascii="Arial" w:hAnsi="Arial" w:cs="Arial"/>
          <w:b/>
          <w:sz w:val="24"/>
        </w:rPr>
      </w:pPr>
      <w:bookmarkStart w:id="101" w:name="_Toc204343389"/>
      <w:r w:rsidRPr="00F96AFD">
        <w:rPr>
          <w:rFonts w:ascii="Arial" w:hAnsi="Arial" w:cs="Arial"/>
          <w:b/>
          <w:sz w:val="24"/>
        </w:rPr>
        <w:lastRenderedPageBreak/>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6</w:t>
      </w:r>
      <w:r w:rsidRPr="00F96AFD">
        <w:rPr>
          <w:rFonts w:ascii="Arial" w:hAnsi="Arial" w:cs="Arial"/>
          <w:b/>
          <w:sz w:val="24"/>
        </w:rPr>
        <w:fldChar w:fldCharType="end"/>
      </w:r>
      <w:r w:rsidRPr="00F96AFD">
        <w:rPr>
          <w:rFonts w:ascii="Arial" w:hAnsi="Arial" w:cs="Arial"/>
          <w:b/>
          <w:sz w:val="24"/>
        </w:rPr>
        <w:t xml:space="preserve">. </w:t>
      </w:r>
      <w:r w:rsidR="196E6300" w:rsidRPr="00F96AFD">
        <w:rPr>
          <w:rFonts w:ascii="Arial" w:hAnsi="Arial" w:cs="Arial"/>
          <w:b/>
          <w:sz w:val="24"/>
        </w:rPr>
        <w:t>Analiza własności reszt z modelu</w:t>
      </w:r>
      <w:bookmarkEnd w:id="101"/>
    </w:p>
    <w:tbl>
      <w:tblPr>
        <w:tblStyle w:val="Tabela-Siatka"/>
        <w:tblW w:w="0" w:type="auto"/>
        <w:tblLayout w:type="fixed"/>
        <w:tblLook w:val="04A0" w:firstRow="1" w:lastRow="0" w:firstColumn="1" w:lastColumn="0" w:noHBand="0" w:noVBand="1"/>
        <w:tblDescription w:val="Tabela, analiza własności reszt z modelu"/>
      </w:tblPr>
      <w:tblGrid>
        <w:gridCol w:w="3019"/>
        <w:gridCol w:w="3020"/>
        <w:gridCol w:w="3020"/>
      </w:tblGrid>
      <w:tr w:rsidR="0C4DDB75" w:rsidRPr="00F96AFD" w14:paraId="29433993" w14:textId="77777777" w:rsidTr="00DD2DE5">
        <w:trPr>
          <w:trHeight w:val="300"/>
          <w:tblHeader/>
        </w:trPr>
        <w:tc>
          <w:tcPr>
            <w:tcW w:w="301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72081FE" w14:textId="439235E4" w:rsidR="0C4DDB75" w:rsidRPr="00F96AFD" w:rsidRDefault="0C4DDB75" w:rsidP="00F93FB3">
            <w:pPr>
              <w:spacing w:after="60" w:line="360" w:lineRule="auto"/>
              <w:rPr>
                <w:rFonts w:ascii="Arial" w:hAnsi="Arial" w:cs="Arial"/>
                <w:sz w:val="24"/>
              </w:rPr>
            </w:pPr>
            <w:r w:rsidRPr="00F96AFD">
              <w:rPr>
                <w:rFonts w:ascii="Arial" w:hAnsi="Arial" w:cs="Arial"/>
                <w:b/>
                <w:sz w:val="24"/>
              </w:rPr>
              <w:t>Test</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3D8259A" w14:textId="524F24B7" w:rsidR="0C4DDB75" w:rsidRPr="00F96AFD" w:rsidRDefault="0C4DDB75" w:rsidP="00F93FB3">
            <w:pPr>
              <w:spacing w:after="60" w:line="360" w:lineRule="auto"/>
              <w:rPr>
                <w:rFonts w:ascii="Arial" w:hAnsi="Arial" w:cs="Arial"/>
                <w:sz w:val="24"/>
              </w:rPr>
            </w:pPr>
            <w:r w:rsidRPr="00F96AFD">
              <w:rPr>
                <w:rFonts w:ascii="Arial" w:hAnsi="Arial" w:cs="Arial"/>
                <w:b/>
                <w:sz w:val="24"/>
              </w:rPr>
              <w:t>Wartość statystyki</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B152AA5" w14:textId="73B5CA0F" w:rsidR="0C4DDB75" w:rsidRPr="00F96AFD" w:rsidRDefault="0C4DDB75" w:rsidP="00F93FB3">
            <w:pPr>
              <w:spacing w:after="60" w:line="360" w:lineRule="auto"/>
              <w:rPr>
                <w:rFonts w:ascii="Arial" w:hAnsi="Arial" w:cs="Arial"/>
                <w:sz w:val="24"/>
              </w:rPr>
            </w:pPr>
            <w:r w:rsidRPr="00F96AFD">
              <w:rPr>
                <w:rFonts w:ascii="Arial" w:hAnsi="Arial" w:cs="Arial"/>
                <w:b/>
                <w:sz w:val="24"/>
              </w:rPr>
              <w:t>Wartość p</w:t>
            </w:r>
          </w:p>
        </w:tc>
      </w:tr>
      <w:tr w:rsidR="0C4DDB75" w:rsidRPr="00F96AFD" w14:paraId="101966B6" w14:textId="77777777" w:rsidTr="0C4DDB75">
        <w:trPr>
          <w:trHeight w:val="300"/>
        </w:trPr>
        <w:tc>
          <w:tcPr>
            <w:tcW w:w="301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8018971" w14:textId="498F4DC5" w:rsidR="0C4DDB75" w:rsidRPr="00F96AFD" w:rsidRDefault="0C4DDB75" w:rsidP="00F93FB3">
            <w:pPr>
              <w:spacing w:after="60" w:line="360" w:lineRule="auto"/>
              <w:rPr>
                <w:rFonts w:ascii="Arial" w:hAnsi="Arial" w:cs="Arial"/>
                <w:sz w:val="24"/>
              </w:rPr>
            </w:pPr>
            <w:proofErr w:type="spellStart"/>
            <w:r w:rsidRPr="00F96AFD">
              <w:rPr>
                <w:rFonts w:ascii="Arial" w:hAnsi="Arial" w:cs="Arial"/>
                <w:sz w:val="24"/>
              </w:rPr>
              <w:t>Jarque'a</w:t>
            </w:r>
            <w:proofErr w:type="spellEnd"/>
            <w:r w:rsidRPr="00F96AFD">
              <w:rPr>
                <w:rFonts w:ascii="Arial" w:hAnsi="Arial" w:cs="Arial"/>
                <w:sz w:val="24"/>
              </w:rPr>
              <w:t>-Bera</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9A054AF" w14:textId="08A14C1C" w:rsidR="0C4DDB75" w:rsidRPr="00F96AFD" w:rsidRDefault="0C4DDB75" w:rsidP="00F93FB3">
            <w:pPr>
              <w:spacing w:after="60" w:line="360" w:lineRule="auto"/>
              <w:rPr>
                <w:rFonts w:ascii="Arial" w:hAnsi="Arial" w:cs="Arial"/>
                <w:sz w:val="24"/>
              </w:rPr>
            </w:pPr>
            <w:r w:rsidRPr="00F96AFD">
              <w:rPr>
                <w:rFonts w:ascii="Arial" w:hAnsi="Arial" w:cs="Arial"/>
                <w:sz w:val="24"/>
              </w:rPr>
              <w:t>1,3322</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E00E592" w14:textId="2D67FB0E" w:rsidR="0C4DDB75" w:rsidRPr="00F96AFD" w:rsidRDefault="0C4DDB75" w:rsidP="00F93FB3">
            <w:pPr>
              <w:spacing w:after="60" w:line="360" w:lineRule="auto"/>
              <w:rPr>
                <w:rFonts w:ascii="Arial" w:hAnsi="Arial" w:cs="Arial"/>
                <w:sz w:val="24"/>
              </w:rPr>
            </w:pPr>
            <w:r w:rsidRPr="00F96AFD">
              <w:rPr>
                <w:rFonts w:ascii="Arial" w:hAnsi="Arial" w:cs="Arial"/>
                <w:sz w:val="24"/>
              </w:rPr>
              <w:t>0,513709</w:t>
            </w:r>
          </w:p>
        </w:tc>
      </w:tr>
      <w:tr w:rsidR="0C4DDB75" w:rsidRPr="00F96AFD" w14:paraId="33ACD016" w14:textId="77777777" w:rsidTr="0C4DDB75">
        <w:trPr>
          <w:trHeight w:val="300"/>
        </w:trPr>
        <w:tc>
          <w:tcPr>
            <w:tcW w:w="301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04EDB98" w14:textId="63E549CF" w:rsidR="0C4DDB75" w:rsidRPr="00F96AFD" w:rsidRDefault="0C4DDB75" w:rsidP="00F93FB3">
            <w:pPr>
              <w:spacing w:after="60" w:line="360" w:lineRule="auto"/>
              <w:rPr>
                <w:rFonts w:ascii="Arial" w:hAnsi="Arial" w:cs="Arial"/>
                <w:sz w:val="24"/>
              </w:rPr>
            </w:pPr>
            <w:proofErr w:type="spellStart"/>
            <w:r w:rsidRPr="00F96AFD">
              <w:rPr>
                <w:rFonts w:ascii="Arial" w:hAnsi="Arial" w:cs="Arial"/>
                <w:sz w:val="24"/>
              </w:rPr>
              <w:t>Durbina</w:t>
            </w:r>
            <w:proofErr w:type="spellEnd"/>
            <w:r w:rsidRPr="00F96AFD">
              <w:rPr>
                <w:rFonts w:ascii="Arial" w:hAnsi="Arial" w:cs="Arial"/>
                <w:sz w:val="24"/>
              </w:rPr>
              <w:t>-Watsona</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B7F2152" w14:textId="008BFEC3" w:rsidR="0C4DDB75" w:rsidRPr="00F96AFD" w:rsidRDefault="0C4DDB75" w:rsidP="00F93FB3">
            <w:pPr>
              <w:spacing w:after="60" w:line="360" w:lineRule="auto"/>
              <w:rPr>
                <w:rFonts w:ascii="Arial" w:hAnsi="Arial" w:cs="Arial"/>
                <w:sz w:val="24"/>
              </w:rPr>
            </w:pPr>
            <w:r w:rsidRPr="00F96AFD">
              <w:rPr>
                <w:rFonts w:ascii="Arial" w:hAnsi="Arial" w:cs="Arial"/>
                <w:sz w:val="24"/>
              </w:rPr>
              <w:t>1,37476</w:t>
            </w:r>
          </w:p>
          <w:p w14:paraId="1D1A302B" w14:textId="5CF945B4" w:rsidR="0C4DDB75" w:rsidRPr="00F96AFD" w:rsidRDefault="0C4DDB75" w:rsidP="00F93FB3">
            <w:pPr>
              <w:spacing w:after="60" w:line="360" w:lineRule="auto"/>
              <w:rPr>
                <w:rFonts w:ascii="Arial" w:hAnsi="Arial" w:cs="Arial"/>
                <w:sz w:val="24"/>
              </w:rPr>
            </w:pPr>
            <w:proofErr w:type="spellStart"/>
            <w:r w:rsidRPr="00F96AFD">
              <w:rPr>
                <w:rFonts w:ascii="Arial" w:hAnsi="Arial" w:cs="Arial"/>
                <w:sz w:val="24"/>
              </w:rPr>
              <w:t>dL</w:t>
            </w:r>
            <w:proofErr w:type="spellEnd"/>
            <w:r w:rsidRPr="00F96AFD">
              <w:rPr>
                <w:rFonts w:ascii="Arial" w:hAnsi="Arial" w:cs="Arial"/>
                <w:sz w:val="24"/>
              </w:rPr>
              <w:t xml:space="preserve"> = 0,57446; </w:t>
            </w:r>
            <w:proofErr w:type="spellStart"/>
            <w:r w:rsidRPr="00F96AFD">
              <w:rPr>
                <w:rFonts w:ascii="Arial" w:hAnsi="Arial" w:cs="Arial"/>
                <w:sz w:val="24"/>
              </w:rPr>
              <w:t>dU</w:t>
            </w:r>
            <w:proofErr w:type="spellEnd"/>
            <w:r w:rsidRPr="00F96AFD">
              <w:rPr>
                <w:rFonts w:ascii="Arial" w:hAnsi="Arial" w:cs="Arial"/>
                <w:sz w:val="24"/>
              </w:rPr>
              <w:t xml:space="preserve"> = 2,09428</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3F18841" w14:textId="2A16ED77" w:rsidR="0C4DDB75" w:rsidRPr="00F96AFD" w:rsidRDefault="0C4DDB75" w:rsidP="00F93FB3">
            <w:pPr>
              <w:spacing w:after="60" w:line="360" w:lineRule="auto"/>
              <w:rPr>
                <w:rFonts w:ascii="Arial" w:hAnsi="Arial" w:cs="Arial"/>
                <w:sz w:val="24"/>
              </w:rPr>
            </w:pPr>
            <w:r w:rsidRPr="00F96AFD">
              <w:rPr>
                <w:rFonts w:ascii="Arial" w:hAnsi="Arial" w:cs="Arial"/>
                <w:sz w:val="24"/>
              </w:rPr>
              <w:t>0,105548</w:t>
            </w:r>
          </w:p>
        </w:tc>
      </w:tr>
      <w:tr w:rsidR="0C4DDB75" w:rsidRPr="00F96AFD" w14:paraId="28211A17" w14:textId="77777777" w:rsidTr="0C4DDB75">
        <w:trPr>
          <w:trHeight w:val="300"/>
        </w:trPr>
        <w:tc>
          <w:tcPr>
            <w:tcW w:w="301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5F2F43A" w14:textId="029B0996" w:rsidR="0C4DDB75" w:rsidRPr="00F96AFD" w:rsidRDefault="0C4DDB75" w:rsidP="00F93FB3">
            <w:pPr>
              <w:spacing w:after="60" w:line="360" w:lineRule="auto"/>
              <w:rPr>
                <w:rFonts w:ascii="Arial" w:hAnsi="Arial" w:cs="Arial"/>
                <w:sz w:val="24"/>
              </w:rPr>
            </w:pPr>
            <w:proofErr w:type="spellStart"/>
            <w:r w:rsidRPr="00F96AFD">
              <w:rPr>
                <w:rFonts w:ascii="Arial" w:hAnsi="Arial" w:cs="Arial"/>
                <w:sz w:val="24"/>
              </w:rPr>
              <w:t>Ljunga-Boxa</w:t>
            </w:r>
            <w:proofErr w:type="spellEnd"/>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480A42D" w14:textId="414A0FB3" w:rsidR="0C4DDB75" w:rsidRPr="00F96AFD" w:rsidRDefault="0C4DDB75" w:rsidP="00F93FB3">
            <w:pPr>
              <w:spacing w:after="60" w:line="360" w:lineRule="auto"/>
              <w:rPr>
                <w:rFonts w:ascii="Arial" w:hAnsi="Arial" w:cs="Arial"/>
                <w:sz w:val="24"/>
              </w:rPr>
            </w:pPr>
            <w:r w:rsidRPr="00F96AFD">
              <w:rPr>
                <w:rFonts w:ascii="Arial" w:hAnsi="Arial" w:cs="Arial"/>
                <w:sz w:val="24"/>
              </w:rPr>
              <w:t>0,74738</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6E9BB73" w14:textId="0239300F" w:rsidR="0C4DDB75" w:rsidRPr="00F96AFD" w:rsidRDefault="0C4DDB75" w:rsidP="00F93FB3">
            <w:pPr>
              <w:spacing w:after="60" w:line="360" w:lineRule="auto"/>
              <w:rPr>
                <w:rFonts w:ascii="Arial" w:hAnsi="Arial" w:cs="Arial"/>
                <w:sz w:val="24"/>
              </w:rPr>
            </w:pPr>
            <w:r w:rsidRPr="00F96AFD">
              <w:rPr>
                <w:rFonts w:ascii="Arial" w:hAnsi="Arial" w:cs="Arial"/>
                <w:sz w:val="24"/>
              </w:rPr>
              <w:t>0,387</w:t>
            </w:r>
          </w:p>
        </w:tc>
      </w:tr>
      <w:tr w:rsidR="0C4DDB75" w:rsidRPr="00F96AFD" w14:paraId="6545D9FD" w14:textId="77777777" w:rsidTr="0C4DDB75">
        <w:trPr>
          <w:trHeight w:val="300"/>
        </w:trPr>
        <w:tc>
          <w:tcPr>
            <w:tcW w:w="301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2FAC529" w14:textId="58871A61" w:rsidR="0C4DDB75" w:rsidRPr="00F96AFD" w:rsidRDefault="0C4DDB75" w:rsidP="00F93FB3">
            <w:pPr>
              <w:spacing w:after="60" w:line="360" w:lineRule="auto"/>
              <w:rPr>
                <w:rFonts w:ascii="Arial" w:hAnsi="Arial" w:cs="Arial"/>
                <w:sz w:val="24"/>
              </w:rPr>
            </w:pPr>
            <w:proofErr w:type="spellStart"/>
            <w:r w:rsidRPr="00F96AFD">
              <w:rPr>
                <w:rFonts w:ascii="Arial" w:hAnsi="Arial" w:cs="Arial"/>
                <w:sz w:val="24"/>
              </w:rPr>
              <w:t>White'a</w:t>
            </w:r>
            <w:proofErr w:type="spellEnd"/>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EE7B8AC" w14:textId="73B06AC6" w:rsidR="0C4DDB75" w:rsidRPr="00F96AFD" w:rsidRDefault="0C4DDB75" w:rsidP="00F93FB3">
            <w:pPr>
              <w:spacing w:after="60" w:line="360" w:lineRule="auto"/>
              <w:rPr>
                <w:rFonts w:ascii="Arial" w:hAnsi="Arial" w:cs="Arial"/>
                <w:sz w:val="24"/>
              </w:rPr>
            </w:pPr>
            <w:r w:rsidRPr="00F96AFD">
              <w:rPr>
                <w:rFonts w:ascii="Arial" w:hAnsi="Arial" w:cs="Arial"/>
                <w:sz w:val="24"/>
              </w:rPr>
              <w:t>8,844269</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88B6A13" w14:textId="62E17353" w:rsidR="0C4DDB75" w:rsidRPr="00F96AFD" w:rsidRDefault="0C4DDB75" w:rsidP="00F93FB3">
            <w:pPr>
              <w:spacing w:after="60" w:line="360" w:lineRule="auto"/>
              <w:rPr>
                <w:rFonts w:ascii="Arial" w:hAnsi="Arial" w:cs="Arial"/>
                <w:sz w:val="24"/>
              </w:rPr>
            </w:pPr>
            <w:r w:rsidRPr="00F96AFD">
              <w:rPr>
                <w:rFonts w:ascii="Arial" w:hAnsi="Arial" w:cs="Arial"/>
                <w:sz w:val="24"/>
              </w:rPr>
              <w:t>0,355603</w:t>
            </w:r>
          </w:p>
        </w:tc>
      </w:tr>
    </w:tbl>
    <w:p w14:paraId="3933F835" w14:textId="675CAA06" w:rsidR="196E6300" w:rsidRPr="00F96AFD" w:rsidRDefault="196E6300" w:rsidP="00DD2DE5">
      <w:pPr>
        <w:spacing w:before="240" w:after="240" w:line="360" w:lineRule="auto"/>
        <w:rPr>
          <w:rFonts w:ascii="Arial" w:hAnsi="Arial" w:cs="Arial"/>
          <w:sz w:val="24"/>
        </w:rPr>
      </w:pPr>
      <w:r w:rsidRPr="00F96AFD">
        <w:rPr>
          <w:rFonts w:ascii="Arial" w:hAnsi="Arial" w:cs="Arial"/>
          <w:sz w:val="24"/>
        </w:rPr>
        <w:t>Źródło: opracowanie własne</w:t>
      </w:r>
    </w:p>
    <w:p w14:paraId="7E500C0A" w14:textId="39648535" w:rsidR="196E6300" w:rsidRPr="00F96AFD" w:rsidRDefault="3289C995" w:rsidP="00DD2DE5">
      <w:pPr>
        <w:spacing w:before="240" w:after="240" w:line="360" w:lineRule="auto"/>
        <w:rPr>
          <w:rFonts w:ascii="Arial" w:hAnsi="Arial" w:cs="Arial"/>
          <w:sz w:val="24"/>
        </w:rPr>
      </w:pPr>
      <w:r w:rsidRPr="00F96AFD">
        <w:rPr>
          <w:rFonts w:ascii="Arial" w:hAnsi="Arial" w:cs="Arial"/>
          <w:sz w:val="24"/>
        </w:rPr>
        <w:t xml:space="preserve">Na podstawie powyższych wyników model należy zweryfikować pozytywnie. </w:t>
      </w:r>
      <w:r w:rsidR="66544D51" w:rsidRPr="00F96AFD">
        <w:rPr>
          <w:rFonts w:ascii="Arial" w:hAnsi="Arial" w:cs="Arial"/>
          <w:sz w:val="24"/>
        </w:rPr>
        <w:t xml:space="preserve">Rozkład składnika losowego jest normlany oraz nie występuje autokorelacja i </w:t>
      </w:r>
      <w:proofErr w:type="spellStart"/>
      <w:r w:rsidR="66544D51" w:rsidRPr="00F96AFD">
        <w:rPr>
          <w:rFonts w:ascii="Arial" w:hAnsi="Arial" w:cs="Arial"/>
          <w:sz w:val="24"/>
        </w:rPr>
        <w:t>heteroskedastyczność</w:t>
      </w:r>
      <w:proofErr w:type="spellEnd"/>
      <w:r w:rsidR="66544D51" w:rsidRPr="00F96AFD">
        <w:rPr>
          <w:rFonts w:ascii="Arial" w:hAnsi="Arial" w:cs="Arial"/>
          <w:sz w:val="24"/>
        </w:rPr>
        <w:t xml:space="preserve"> składnika losowego (test </w:t>
      </w:r>
      <w:proofErr w:type="spellStart"/>
      <w:r w:rsidR="66544D51" w:rsidRPr="00F96AFD">
        <w:rPr>
          <w:rFonts w:ascii="Arial" w:hAnsi="Arial" w:cs="Arial"/>
          <w:sz w:val="24"/>
        </w:rPr>
        <w:t>Durbina</w:t>
      </w:r>
      <w:proofErr w:type="spellEnd"/>
      <w:r w:rsidR="66544D51" w:rsidRPr="00F96AFD">
        <w:rPr>
          <w:rFonts w:ascii="Arial" w:hAnsi="Arial" w:cs="Arial"/>
          <w:sz w:val="24"/>
        </w:rPr>
        <w:t>-Watsona nie rozstrzygał kwestii autokorelacji</w:t>
      </w:r>
      <w:r w:rsidR="6F3B3429" w:rsidRPr="00F96AFD">
        <w:rPr>
          <w:rFonts w:ascii="Arial" w:hAnsi="Arial" w:cs="Arial"/>
          <w:sz w:val="24"/>
        </w:rPr>
        <w:t>,</w:t>
      </w:r>
      <w:r w:rsidRPr="00F96AFD">
        <w:rPr>
          <w:rFonts w:ascii="Arial" w:hAnsi="Arial" w:cs="Arial"/>
          <w:sz w:val="24"/>
        </w:rPr>
        <w:t xml:space="preserve"> wobec czego brak stwierdzono za pomocą testu </w:t>
      </w:r>
      <w:proofErr w:type="spellStart"/>
      <w:r w:rsidRPr="00F96AFD">
        <w:rPr>
          <w:rFonts w:ascii="Arial" w:hAnsi="Arial" w:cs="Arial"/>
          <w:sz w:val="24"/>
        </w:rPr>
        <w:t>Ljunga-Boxa</w:t>
      </w:r>
      <w:proofErr w:type="spellEnd"/>
      <w:r w:rsidRPr="00F96AFD">
        <w:rPr>
          <w:rFonts w:ascii="Arial" w:hAnsi="Arial" w:cs="Arial"/>
          <w:sz w:val="24"/>
        </w:rPr>
        <w:t>).</w:t>
      </w:r>
    </w:p>
    <w:p w14:paraId="63715287" w14:textId="04207A74" w:rsidR="196E6300" w:rsidRPr="00F96AFD" w:rsidRDefault="196E6300" w:rsidP="00DD2DE5">
      <w:pPr>
        <w:spacing w:after="0" w:line="360" w:lineRule="auto"/>
        <w:rPr>
          <w:rFonts w:ascii="Arial" w:hAnsi="Arial" w:cs="Arial"/>
          <w:b/>
          <w:sz w:val="24"/>
        </w:rPr>
      </w:pPr>
      <w:r w:rsidRPr="00F96AFD">
        <w:rPr>
          <w:rFonts w:ascii="Arial" w:hAnsi="Arial" w:cs="Arial"/>
          <w:sz w:val="24"/>
        </w:rPr>
        <w:t xml:space="preserve">Model należy ocenić za poprawnie określony i nie ma żadnych istotnych braków w specyfikacji (postać liniowa jest poprawna) co potwierdzono testem RESET (tabela </w:t>
      </w:r>
      <w:r w:rsidR="00D813D7" w:rsidRPr="00F96AFD">
        <w:rPr>
          <w:rFonts w:ascii="Arial" w:hAnsi="Arial" w:cs="Arial"/>
          <w:sz w:val="24"/>
        </w:rPr>
        <w:t>2.7</w:t>
      </w:r>
      <w:r w:rsidRPr="00F96AFD">
        <w:rPr>
          <w:rFonts w:ascii="Arial" w:hAnsi="Arial" w:cs="Arial"/>
          <w:sz w:val="24"/>
        </w:rPr>
        <w:t>).</w:t>
      </w:r>
    </w:p>
    <w:p w14:paraId="001AC51C" w14:textId="285EA0A8" w:rsidR="196E6300" w:rsidRPr="00F96AFD" w:rsidRDefault="00F133F5" w:rsidP="00DD2DE5">
      <w:pPr>
        <w:spacing w:after="0" w:line="360" w:lineRule="auto"/>
        <w:rPr>
          <w:rFonts w:ascii="Arial" w:hAnsi="Arial" w:cs="Arial"/>
          <w:b/>
          <w:sz w:val="24"/>
        </w:rPr>
      </w:pPr>
      <w:bookmarkStart w:id="102" w:name="_Toc204343390"/>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7</w:t>
      </w:r>
      <w:r w:rsidRPr="00F96AFD">
        <w:rPr>
          <w:rFonts w:ascii="Arial" w:hAnsi="Arial" w:cs="Arial"/>
          <w:b/>
          <w:sz w:val="24"/>
        </w:rPr>
        <w:fldChar w:fldCharType="end"/>
      </w:r>
      <w:r w:rsidRPr="00F96AFD">
        <w:rPr>
          <w:rFonts w:ascii="Arial" w:hAnsi="Arial" w:cs="Arial"/>
          <w:b/>
          <w:sz w:val="24"/>
        </w:rPr>
        <w:t xml:space="preserve">. </w:t>
      </w:r>
      <w:r w:rsidR="196E6300" w:rsidRPr="00F96AFD">
        <w:rPr>
          <w:rFonts w:ascii="Arial" w:hAnsi="Arial" w:cs="Arial"/>
          <w:b/>
          <w:sz w:val="24"/>
        </w:rPr>
        <w:t>Test na stabilność postaci analitycznej modelu</w:t>
      </w:r>
      <w:bookmarkEnd w:id="102"/>
    </w:p>
    <w:tbl>
      <w:tblPr>
        <w:tblStyle w:val="Tabela-Siatka"/>
        <w:tblW w:w="0" w:type="auto"/>
        <w:tblLayout w:type="fixed"/>
        <w:tblLook w:val="04A0" w:firstRow="1" w:lastRow="0" w:firstColumn="1" w:lastColumn="0" w:noHBand="0" w:noVBand="1"/>
        <w:tblDescription w:val="Tabela, test na stabilność postaci analitycnzej modelu."/>
      </w:tblPr>
      <w:tblGrid>
        <w:gridCol w:w="3019"/>
        <w:gridCol w:w="3020"/>
        <w:gridCol w:w="3020"/>
      </w:tblGrid>
      <w:tr w:rsidR="0C4DDB75" w:rsidRPr="00F96AFD" w14:paraId="6B9C46AF" w14:textId="77777777" w:rsidTr="00DD2DE5">
        <w:trPr>
          <w:trHeight w:val="300"/>
          <w:tblHeader/>
        </w:trPr>
        <w:tc>
          <w:tcPr>
            <w:tcW w:w="301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C2D30C9" w14:textId="2A086A87" w:rsidR="0C4DDB75" w:rsidRPr="00F96AFD" w:rsidRDefault="0C4DDB75" w:rsidP="00F93FB3">
            <w:pPr>
              <w:spacing w:after="60" w:line="360" w:lineRule="auto"/>
              <w:rPr>
                <w:rFonts w:ascii="Arial" w:hAnsi="Arial" w:cs="Arial"/>
                <w:sz w:val="24"/>
              </w:rPr>
            </w:pPr>
            <w:r w:rsidRPr="00F96AFD">
              <w:rPr>
                <w:rFonts w:ascii="Arial" w:hAnsi="Arial" w:cs="Arial"/>
                <w:b/>
                <w:sz w:val="24"/>
              </w:rPr>
              <w:t>Test</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02F625F" w14:textId="68B4077C" w:rsidR="0C4DDB75" w:rsidRPr="00F96AFD" w:rsidRDefault="0C4DDB75" w:rsidP="00F93FB3">
            <w:pPr>
              <w:spacing w:after="60" w:line="360" w:lineRule="auto"/>
              <w:rPr>
                <w:rFonts w:ascii="Arial" w:hAnsi="Arial" w:cs="Arial"/>
                <w:sz w:val="24"/>
              </w:rPr>
            </w:pPr>
            <w:r w:rsidRPr="00F96AFD">
              <w:rPr>
                <w:rFonts w:ascii="Arial" w:hAnsi="Arial" w:cs="Arial"/>
                <w:b/>
                <w:sz w:val="24"/>
              </w:rPr>
              <w:t>Wartość statystyki</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93DC913" w14:textId="31C41C83" w:rsidR="0C4DDB75" w:rsidRPr="00F96AFD" w:rsidRDefault="0C4DDB75" w:rsidP="00F93FB3">
            <w:pPr>
              <w:spacing w:after="60" w:line="360" w:lineRule="auto"/>
              <w:rPr>
                <w:rFonts w:ascii="Arial" w:hAnsi="Arial" w:cs="Arial"/>
                <w:sz w:val="24"/>
              </w:rPr>
            </w:pPr>
            <w:r w:rsidRPr="00F96AFD">
              <w:rPr>
                <w:rFonts w:ascii="Arial" w:hAnsi="Arial" w:cs="Arial"/>
                <w:b/>
                <w:sz w:val="24"/>
              </w:rPr>
              <w:t>Wartość p</w:t>
            </w:r>
          </w:p>
        </w:tc>
      </w:tr>
      <w:tr w:rsidR="0C4DDB75" w:rsidRPr="00F96AFD" w14:paraId="18552021" w14:textId="77777777" w:rsidTr="0C4DDB75">
        <w:trPr>
          <w:trHeight w:val="300"/>
        </w:trPr>
        <w:tc>
          <w:tcPr>
            <w:tcW w:w="301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7691E11" w14:textId="3B7A4D13" w:rsidR="0C4DDB75" w:rsidRPr="00F96AFD" w:rsidRDefault="0C4DDB75" w:rsidP="00F93FB3">
            <w:pPr>
              <w:spacing w:after="60" w:line="360" w:lineRule="auto"/>
              <w:rPr>
                <w:rFonts w:ascii="Arial" w:hAnsi="Arial" w:cs="Arial"/>
                <w:sz w:val="24"/>
              </w:rPr>
            </w:pPr>
            <w:r w:rsidRPr="00F96AFD">
              <w:rPr>
                <w:rFonts w:ascii="Arial" w:hAnsi="Arial" w:cs="Arial"/>
                <w:sz w:val="24"/>
              </w:rPr>
              <w:t>RESET Ramseya</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6DFCE95" w14:textId="0055BF7D" w:rsidR="0C4DDB75" w:rsidRPr="00F96AFD" w:rsidRDefault="0C4DDB75" w:rsidP="00F93FB3">
            <w:pPr>
              <w:spacing w:after="60" w:line="360" w:lineRule="auto"/>
              <w:rPr>
                <w:rFonts w:ascii="Arial" w:hAnsi="Arial" w:cs="Arial"/>
                <w:sz w:val="24"/>
              </w:rPr>
            </w:pPr>
            <w:r w:rsidRPr="00F96AFD">
              <w:rPr>
                <w:rFonts w:ascii="Arial" w:hAnsi="Arial" w:cs="Arial"/>
                <w:sz w:val="24"/>
              </w:rPr>
              <w:t>0,060248</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61B5106" w14:textId="0BCD5010" w:rsidR="0C4DDB75" w:rsidRPr="00F96AFD" w:rsidRDefault="0C4DDB75" w:rsidP="00F93FB3">
            <w:pPr>
              <w:spacing w:after="60" w:line="360" w:lineRule="auto"/>
              <w:rPr>
                <w:rFonts w:ascii="Arial" w:hAnsi="Arial" w:cs="Arial"/>
                <w:sz w:val="24"/>
              </w:rPr>
            </w:pPr>
            <w:r w:rsidRPr="00F96AFD">
              <w:rPr>
                <w:rFonts w:ascii="Arial" w:hAnsi="Arial" w:cs="Arial"/>
                <w:sz w:val="24"/>
              </w:rPr>
              <w:t>0,813</w:t>
            </w:r>
          </w:p>
        </w:tc>
      </w:tr>
    </w:tbl>
    <w:p w14:paraId="3F129E14" w14:textId="2DBA799E" w:rsidR="196E6300" w:rsidRPr="00F96AFD" w:rsidRDefault="196E6300" w:rsidP="00DD2DE5">
      <w:pPr>
        <w:spacing w:before="240" w:after="240" w:line="360" w:lineRule="auto"/>
        <w:rPr>
          <w:rFonts w:ascii="Arial" w:hAnsi="Arial" w:cs="Arial"/>
          <w:sz w:val="24"/>
        </w:rPr>
      </w:pPr>
      <w:r w:rsidRPr="00F96AFD">
        <w:rPr>
          <w:rFonts w:ascii="Arial" w:hAnsi="Arial" w:cs="Arial"/>
          <w:sz w:val="24"/>
        </w:rPr>
        <w:t>Źródło: opracowanie własne</w:t>
      </w:r>
    </w:p>
    <w:p w14:paraId="5101B6BF" w14:textId="28073DFD" w:rsidR="196E6300" w:rsidRPr="00F96AFD" w:rsidRDefault="196E6300" w:rsidP="00DD2DE5">
      <w:pPr>
        <w:spacing w:before="240" w:after="240" w:line="360" w:lineRule="auto"/>
        <w:rPr>
          <w:rFonts w:ascii="Arial" w:hAnsi="Arial" w:cs="Arial"/>
          <w:sz w:val="24"/>
        </w:rPr>
      </w:pPr>
      <w:r w:rsidRPr="00F96AFD">
        <w:rPr>
          <w:rFonts w:ascii="Arial" w:hAnsi="Arial" w:cs="Arial"/>
          <w:sz w:val="24"/>
        </w:rPr>
        <w:t xml:space="preserve">Ze względu na to, że lata 2019-2023 to czas, kiedy gospodarka była narażona na silne wahania z powodu egzogenicznych czynników tj. pandemia COVID-19 oraz wojna w Ukrainie, ostatnim wykonanym testem był test stabilności parametrów. Wskazanym momentem czasowym, w którym mogła wystąpić zmiana strukturalna jest rok 2020 (początek pandemii). Stabilność parametrów dla podokresu 2011 – 2019 i 2020 – 2023 oceniono na podstawie testu Chowa (tabela </w:t>
      </w:r>
      <w:r w:rsidR="00197735" w:rsidRPr="00F96AFD">
        <w:rPr>
          <w:rFonts w:ascii="Arial" w:hAnsi="Arial" w:cs="Arial"/>
          <w:sz w:val="24"/>
        </w:rPr>
        <w:t>2.8</w:t>
      </w:r>
      <w:r w:rsidRPr="00F96AFD">
        <w:rPr>
          <w:rFonts w:ascii="Arial" w:hAnsi="Arial" w:cs="Arial"/>
          <w:sz w:val="24"/>
        </w:rPr>
        <w:t>).</w:t>
      </w:r>
    </w:p>
    <w:p w14:paraId="626D65FD" w14:textId="77777777" w:rsidR="002E0EC0" w:rsidRPr="00F96AFD" w:rsidRDefault="002E0EC0" w:rsidP="00DD2DE5">
      <w:pPr>
        <w:spacing w:before="240" w:after="240" w:line="360" w:lineRule="auto"/>
        <w:rPr>
          <w:rFonts w:ascii="Arial" w:hAnsi="Arial" w:cs="Arial"/>
          <w:sz w:val="24"/>
        </w:rPr>
      </w:pPr>
      <w:r w:rsidRPr="00F96AFD">
        <w:rPr>
          <w:rFonts w:ascii="Arial" w:hAnsi="Arial" w:cs="Arial"/>
          <w:sz w:val="24"/>
        </w:rPr>
        <w:br w:type="page"/>
      </w:r>
    </w:p>
    <w:p w14:paraId="581FE6FB" w14:textId="07C4FD48" w:rsidR="196E6300" w:rsidRPr="00F96AFD" w:rsidRDefault="00F133F5" w:rsidP="00DD2DE5">
      <w:pPr>
        <w:spacing w:after="0" w:line="360" w:lineRule="auto"/>
        <w:rPr>
          <w:rFonts w:ascii="Arial" w:hAnsi="Arial" w:cs="Arial"/>
          <w:b/>
          <w:sz w:val="24"/>
        </w:rPr>
      </w:pPr>
      <w:bookmarkStart w:id="103" w:name="_Toc204343391"/>
      <w:r w:rsidRPr="00F96AFD">
        <w:rPr>
          <w:rFonts w:ascii="Arial" w:hAnsi="Arial" w:cs="Arial"/>
          <w:b/>
          <w:sz w:val="24"/>
        </w:rPr>
        <w:lastRenderedPageBreak/>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8</w:t>
      </w:r>
      <w:r w:rsidRPr="00F96AFD">
        <w:rPr>
          <w:rFonts w:ascii="Arial" w:hAnsi="Arial" w:cs="Arial"/>
          <w:b/>
          <w:sz w:val="24"/>
        </w:rPr>
        <w:fldChar w:fldCharType="end"/>
      </w:r>
      <w:r w:rsidRPr="00F96AFD">
        <w:rPr>
          <w:rFonts w:ascii="Arial" w:hAnsi="Arial" w:cs="Arial"/>
          <w:b/>
          <w:sz w:val="24"/>
        </w:rPr>
        <w:t xml:space="preserve">. </w:t>
      </w:r>
      <w:r w:rsidR="196E6300" w:rsidRPr="00F96AFD">
        <w:rPr>
          <w:rFonts w:ascii="Arial" w:hAnsi="Arial" w:cs="Arial"/>
          <w:b/>
          <w:sz w:val="24"/>
        </w:rPr>
        <w:t>Test na zmiany struktural</w:t>
      </w:r>
      <w:r w:rsidR="00987865" w:rsidRPr="00F96AFD">
        <w:rPr>
          <w:rFonts w:ascii="Arial" w:hAnsi="Arial" w:cs="Arial"/>
          <w:b/>
          <w:sz w:val="24"/>
        </w:rPr>
        <w:t>ne przy podziale próby w 2020 roku</w:t>
      </w:r>
      <w:bookmarkEnd w:id="103"/>
    </w:p>
    <w:tbl>
      <w:tblPr>
        <w:tblStyle w:val="Tabela-Siatka"/>
        <w:tblW w:w="0" w:type="auto"/>
        <w:tblLayout w:type="fixed"/>
        <w:tblLook w:val="04A0" w:firstRow="1" w:lastRow="0" w:firstColumn="1" w:lastColumn="0" w:noHBand="0" w:noVBand="1"/>
        <w:tblDescription w:val="Tabela, test na zmiany strukturalne przy podziale próby w 2020 roku."/>
      </w:tblPr>
      <w:tblGrid>
        <w:gridCol w:w="3019"/>
        <w:gridCol w:w="3020"/>
        <w:gridCol w:w="3020"/>
      </w:tblGrid>
      <w:tr w:rsidR="0C4DDB75" w:rsidRPr="00F96AFD" w14:paraId="46B15C80" w14:textId="77777777" w:rsidTr="00DD2DE5">
        <w:trPr>
          <w:trHeight w:val="300"/>
          <w:tblHeader/>
        </w:trPr>
        <w:tc>
          <w:tcPr>
            <w:tcW w:w="301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7D92B50" w14:textId="42A18EEE" w:rsidR="0C4DDB75" w:rsidRPr="00F96AFD" w:rsidRDefault="0C4DDB75" w:rsidP="00F93FB3">
            <w:pPr>
              <w:spacing w:after="60" w:line="360" w:lineRule="auto"/>
              <w:rPr>
                <w:rFonts w:ascii="Arial" w:hAnsi="Arial" w:cs="Arial"/>
                <w:sz w:val="24"/>
              </w:rPr>
            </w:pPr>
            <w:r w:rsidRPr="00F96AFD">
              <w:rPr>
                <w:rFonts w:ascii="Arial" w:hAnsi="Arial" w:cs="Arial"/>
                <w:b/>
                <w:sz w:val="24"/>
              </w:rPr>
              <w:t>Test</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B98BDE0" w14:textId="39F0B722" w:rsidR="0C4DDB75" w:rsidRPr="00F96AFD" w:rsidRDefault="0C4DDB75" w:rsidP="00F93FB3">
            <w:pPr>
              <w:spacing w:after="60" w:line="360" w:lineRule="auto"/>
              <w:rPr>
                <w:rFonts w:ascii="Arial" w:hAnsi="Arial" w:cs="Arial"/>
                <w:sz w:val="24"/>
              </w:rPr>
            </w:pPr>
            <w:r w:rsidRPr="00F96AFD">
              <w:rPr>
                <w:rFonts w:ascii="Arial" w:hAnsi="Arial" w:cs="Arial"/>
                <w:b/>
                <w:sz w:val="24"/>
              </w:rPr>
              <w:t>Wartość statystyki</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7BE6949" w14:textId="195110B6" w:rsidR="0C4DDB75" w:rsidRPr="00F96AFD" w:rsidRDefault="0C4DDB75" w:rsidP="00F93FB3">
            <w:pPr>
              <w:spacing w:after="60" w:line="360" w:lineRule="auto"/>
              <w:rPr>
                <w:rFonts w:ascii="Arial" w:hAnsi="Arial" w:cs="Arial"/>
                <w:sz w:val="24"/>
              </w:rPr>
            </w:pPr>
            <w:r w:rsidRPr="00F96AFD">
              <w:rPr>
                <w:rFonts w:ascii="Arial" w:hAnsi="Arial" w:cs="Arial"/>
                <w:b/>
                <w:sz w:val="24"/>
              </w:rPr>
              <w:t>Wartość p</w:t>
            </w:r>
          </w:p>
        </w:tc>
      </w:tr>
      <w:tr w:rsidR="0C4DDB75" w:rsidRPr="00F96AFD" w14:paraId="2FBD75CE" w14:textId="77777777" w:rsidTr="0C4DDB75">
        <w:trPr>
          <w:trHeight w:val="300"/>
        </w:trPr>
        <w:tc>
          <w:tcPr>
            <w:tcW w:w="301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CE73EF3" w14:textId="24CF02D2" w:rsidR="0C4DDB75" w:rsidRPr="00F96AFD" w:rsidRDefault="0C4DDB75" w:rsidP="00F93FB3">
            <w:pPr>
              <w:spacing w:after="60" w:line="360" w:lineRule="auto"/>
              <w:rPr>
                <w:rFonts w:ascii="Arial" w:hAnsi="Arial" w:cs="Arial"/>
                <w:sz w:val="24"/>
              </w:rPr>
            </w:pPr>
            <w:r w:rsidRPr="00F96AFD">
              <w:rPr>
                <w:rFonts w:ascii="Arial" w:hAnsi="Arial" w:cs="Arial"/>
                <w:sz w:val="24"/>
              </w:rPr>
              <w:t>Chowa</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C527EE5" w14:textId="6FF58A0E" w:rsidR="0C4DDB75" w:rsidRPr="00F96AFD" w:rsidRDefault="0C4DDB75" w:rsidP="00F93FB3">
            <w:pPr>
              <w:spacing w:after="60" w:line="360" w:lineRule="auto"/>
              <w:rPr>
                <w:rFonts w:ascii="Arial" w:hAnsi="Arial" w:cs="Arial"/>
                <w:sz w:val="24"/>
              </w:rPr>
            </w:pPr>
            <w:r w:rsidRPr="00F96AFD">
              <w:rPr>
                <w:rFonts w:ascii="Arial" w:hAnsi="Arial" w:cs="Arial"/>
                <w:sz w:val="24"/>
              </w:rPr>
              <w:t>1,36671</w:t>
            </w:r>
          </w:p>
        </w:tc>
        <w:tc>
          <w:tcPr>
            <w:tcW w:w="302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71A6ECD" w14:textId="01AF5601" w:rsidR="0C4DDB75" w:rsidRPr="00F96AFD" w:rsidRDefault="0C4DDB75" w:rsidP="00F93FB3">
            <w:pPr>
              <w:spacing w:after="60" w:line="360" w:lineRule="auto"/>
              <w:rPr>
                <w:rFonts w:ascii="Arial" w:hAnsi="Arial" w:cs="Arial"/>
                <w:sz w:val="24"/>
              </w:rPr>
            </w:pPr>
            <w:r w:rsidRPr="00F96AFD">
              <w:rPr>
                <w:rFonts w:ascii="Arial" w:hAnsi="Arial" w:cs="Arial"/>
                <w:sz w:val="24"/>
              </w:rPr>
              <w:t>0,3847</w:t>
            </w:r>
          </w:p>
        </w:tc>
      </w:tr>
    </w:tbl>
    <w:p w14:paraId="5AB3CBDC" w14:textId="2104419F" w:rsidR="196E6300" w:rsidRPr="00F96AFD" w:rsidRDefault="196E6300" w:rsidP="00DD2DE5">
      <w:pPr>
        <w:spacing w:before="240" w:after="240" w:line="360" w:lineRule="auto"/>
        <w:rPr>
          <w:rFonts w:ascii="Arial" w:hAnsi="Arial" w:cs="Arial"/>
          <w:sz w:val="24"/>
        </w:rPr>
      </w:pPr>
      <w:r w:rsidRPr="00F96AFD">
        <w:rPr>
          <w:rFonts w:ascii="Arial" w:hAnsi="Arial" w:cs="Arial"/>
          <w:sz w:val="24"/>
        </w:rPr>
        <w:t>Źródło: opracowanie własne</w:t>
      </w:r>
    </w:p>
    <w:p w14:paraId="01EFA94A" w14:textId="17B39CA4" w:rsidR="196E6300" w:rsidRPr="00F96AFD" w:rsidRDefault="3289C995" w:rsidP="00DD2DE5">
      <w:pPr>
        <w:spacing w:before="240" w:after="240" w:line="360" w:lineRule="auto"/>
        <w:rPr>
          <w:rFonts w:ascii="Arial" w:hAnsi="Arial" w:cs="Arial"/>
          <w:sz w:val="24"/>
        </w:rPr>
      </w:pPr>
      <w:r w:rsidRPr="00F96AFD">
        <w:rPr>
          <w:rFonts w:ascii="Arial" w:hAnsi="Arial" w:cs="Arial"/>
          <w:sz w:val="24"/>
        </w:rPr>
        <w:t>Wyniki testu dowodzą, że parametry w dwóch badanych podokresach nie uległy zmianie. Model charakteryzuje się ponadto stabilnością postaci analitycznej i rozkładu składnika losowego oraz jest dobrze dopasowany do danych. W związku z tym nie ma przeszkód, żeby wykorzystać go do prognozy tempa wzrostu realnego PKB województwa wielkopolskiego.</w:t>
      </w:r>
    </w:p>
    <w:p w14:paraId="3080CA49" w14:textId="4B927276" w:rsidR="196E6300" w:rsidRPr="00F96AFD" w:rsidRDefault="66544D51" w:rsidP="00DD2DE5">
      <w:pPr>
        <w:spacing w:before="240" w:after="240" w:line="360" w:lineRule="auto"/>
        <w:rPr>
          <w:rFonts w:ascii="Arial" w:hAnsi="Arial" w:cs="Arial"/>
          <w:sz w:val="24"/>
        </w:rPr>
      </w:pPr>
      <w:r w:rsidRPr="00F96AFD">
        <w:rPr>
          <w:rFonts w:ascii="Arial" w:hAnsi="Arial" w:cs="Arial"/>
          <w:sz w:val="24"/>
        </w:rPr>
        <w:t>Prognozę</w:t>
      </w:r>
      <w:r w:rsidR="3289C995" w:rsidRPr="00F96AFD">
        <w:rPr>
          <w:rFonts w:ascii="Arial" w:hAnsi="Arial" w:cs="Arial"/>
          <w:sz w:val="24"/>
        </w:rPr>
        <w:t xml:space="preserve"> oparto na przyszłych danych zmiennych objaśniających estymowanych z modelu trendu liniowego. Za 2024 rok wykorzystano dane rzeczywiste, które były już dostępne w Banku Danych Lokalnych (stopa bezrobocia w ujęciu rocznym i średnia stopa realnego wzrostu produkcji sprzedanej przemysłu i produkcji budowlano-montażowej</w:t>
      </w:r>
      <w:r w:rsidRPr="00F96AFD">
        <w:rPr>
          <w:rFonts w:ascii="Arial" w:hAnsi="Arial" w:cs="Arial"/>
          <w:sz w:val="24"/>
        </w:rPr>
        <w:t xml:space="preserve"> z 12 miesięcy).</w:t>
      </w:r>
      <w:r w:rsidR="3289C995" w:rsidRPr="00F96AFD">
        <w:rPr>
          <w:rFonts w:ascii="Arial" w:hAnsi="Arial" w:cs="Arial"/>
          <w:sz w:val="24"/>
        </w:rPr>
        <w:t xml:space="preserve"> Wartości prognozy punktowej wraz z błędem ex </w:t>
      </w:r>
      <w:proofErr w:type="spellStart"/>
      <w:r w:rsidR="3289C995" w:rsidRPr="00F96AFD">
        <w:rPr>
          <w:rFonts w:ascii="Arial" w:hAnsi="Arial" w:cs="Arial"/>
          <w:sz w:val="24"/>
        </w:rPr>
        <w:t>ante</w:t>
      </w:r>
      <w:proofErr w:type="spellEnd"/>
      <w:r w:rsidR="3289C995" w:rsidRPr="00F96AFD">
        <w:rPr>
          <w:rFonts w:ascii="Arial" w:hAnsi="Arial" w:cs="Arial"/>
          <w:sz w:val="24"/>
        </w:rPr>
        <w:t xml:space="preserve"> zamieszczono w tabeli </w:t>
      </w:r>
      <w:r w:rsidR="34711AB0" w:rsidRPr="00F96AFD">
        <w:rPr>
          <w:rFonts w:ascii="Arial" w:hAnsi="Arial" w:cs="Arial"/>
          <w:sz w:val="24"/>
        </w:rPr>
        <w:t>2.</w:t>
      </w:r>
      <w:r w:rsidR="00335B41" w:rsidRPr="00F96AFD">
        <w:rPr>
          <w:rFonts w:ascii="Arial" w:hAnsi="Arial" w:cs="Arial"/>
          <w:sz w:val="24"/>
        </w:rPr>
        <w:t>9</w:t>
      </w:r>
      <w:r w:rsidR="3289C995" w:rsidRPr="00F96AFD">
        <w:rPr>
          <w:rFonts w:ascii="Arial" w:hAnsi="Arial" w:cs="Arial"/>
          <w:sz w:val="24"/>
        </w:rPr>
        <w:t>.</w:t>
      </w:r>
    </w:p>
    <w:p w14:paraId="7D3B4AF3" w14:textId="7996D993" w:rsidR="196E6300" w:rsidRPr="00F96AFD" w:rsidRDefault="00F133F5" w:rsidP="00F93FB3">
      <w:pPr>
        <w:spacing w:after="0" w:line="360" w:lineRule="auto"/>
        <w:rPr>
          <w:rFonts w:ascii="Arial" w:hAnsi="Arial" w:cs="Arial"/>
          <w:b/>
          <w:sz w:val="24"/>
        </w:rPr>
      </w:pPr>
      <w:bookmarkStart w:id="104" w:name="_Toc204343392"/>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9</w:t>
      </w:r>
      <w:r w:rsidRPr="00F96AFD">
        <w:rPr>
          <w:rFonts w:ascii="Arial" w:hAnsi="Arial" w:cs="Arial"/>
          <w:b/>
          <w:sz w:val="24"/>
        </w:rPr>
        <w:fldChar w:fldCharType="end"/>
      </w:r>
      <w:r w:rsidRPr="00F96AFD">
        <w:rPr>
          <w:rFonts w:ascii="Arial" w:hAnsi="Arial" w:cs="Arial"/>
          <w:b/>
          <w:sz w:val="24"/>
        </w:rPr>
        <w:t xml:space="preserve">. </w:t>
      </w:r>
      <w:r w:rsidR="196E6300" w:rsidRPr="00F96AFD">
        <w:rPr>
          <w:rFonts w:ascii="Arial" w:hAnsi="Arial" w:cs="Arial"/>
          <w:b/>
          <w:sz w:val="24"/>
        </w:rPr>
        <w:t xml:space="preserve">Prognoza tempa wzrostu realnego PKB województwa </w:t>
      </w:r>
      <w:r w:rsidR="009A35D2" w:rsidRPr="00F96AFD">
        <w:rPr>
          <w:rFonts w:ascii="Arial" w:hAnsi="Arial" w:cs="Arial"/>
          <w:b/>
          <w:sz w:val="24"/>
        </w:rPr>
        <w:t>w</w:t>
      </w:r>
      <w:r w:rsidR="196E6300" w:rsidRPr="00F96AFD">
        <w:rPr>
          <w:rFonts w:ascii="Arial" w:hAnsi="Arial" w:cs="Arial"/>
          <w:b/>
          <w:sz w:val="24"/>
        </w:rPr>
        <w:t>ielkopolskiego</w:t>
      </w:r>
      <w:bookmarkEnd w:id="104"/>
    </w:p>
    <w:tbl>
      <w:tblPr>
        <w:tblStyle w:val="Tabela-Siatka"/>
        <w:tblW w:w="0" w:type="auto"/>
        <w:tblLayout w:type="fixed"/>
        <w:tblLook w:val="04A0" w:firstRow="1" w:lastRow="0" w:firstColumn="1" w:lastColumn="0" w:noHBand="0" w:noVBand="1"/>
        <w:tblDescription w:val="Tabela, prognoza tempa wzrostu realnego PKB województwa wielkopolskiego."/>
      </w:tblPr>
      <w:tblGrid>
        <w:gridCol w:w="2259"/>
        <w:gridCol w:w="2405"/>
        <w:gridCol w:w="2260"/>
        <w:gridCol w:w="2136"/>
      </w:tblGrid>
      <w:tr w:rsidR="0C4DDB75" w:rsidRPr="00F96AFD" w14:paraId="7D5C68CA" w14:textId="77777777" w:rsidTr="00DD2DE5">
        <w:trPr>
          <w:trHeight w:val="300"/>
          <w:tblHeader/>
        </w:trPr>
        <w:tc>
          <w:tcPr>
            <w:tcW w:w="225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E0A4CB9" w14:textId="16601738" w:rsidR="0C4DDB75" w:rsidRPr="00F96AFD" w:rsidRDefault="0C4DDB75" w:rsidP="00F93FB3">
            <w:pPr>
              <w:spacing w:after="60" w:line="360" w:lineRule="auto"/>
              <w:rPr>
                <w:rFonts w:ascii="Arial" w:hAnsi="Arial" w:cs="Arial"/>
                <w:sz w:val="24"/>
              </w:rPr>
            </w:pPr>
            <w:r w:rsidRPr="00F96AFD">
              <w:rPr>
                <w:rFonts w:ascii="Arial" w:hAnsi="Arial" w:cs="Arial"/>
                <w:b/>
                <w:sz w:val="24"/>
              </w:rPr>
              <w:t>Rok</w:t>
            </w:r>
          </w:p>
        </w:tc>
        <w:tc>
          <w:tcPr>
            <w:tcW w:w="240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7F7C8F2" w14:textId="4DE5720C" w:rsidR="0C4DDB75" w:rsidRPr="00F96AFD" w:rsidRDefault="0C4DDB75" w:rsidP="00F93FB3">
            <w:pPr>
              <w:spacing w:after="60" w:line="360" w:lineRule="auto"/>
              <w:rPr>
                <w:rFonts w:ascii="Arial" w:hAnsi="Arial" w:cs="Arial"/>
                <w:sz w:val="24"/>
              </w:rPr>
            </w:pPr>
            <w:r w:rsidRPr="00F96AFD">
              <w:rPr>
                <w:rFonts w:ascii="Arial" w:hAnsi="Arial" w:cs="Arial"/>
                <w:b/>
                <w:sz w:val="24"/>
              </w:rPr>
              <w:t>Prognoza punktowa</w:t>
            </w:r>
          </w:p>
        </w:tc>
        <w:tc>
          <w:tcPr>
            <w:tcW w:w="226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0CBB39E" w14:textId="58AE68BA" w:rsidR="0C4DDB75" w:rsidRPr="00F96AFD" w:rsidRDefault="0C4DDB75" w:rsidP="00F93FB3">
            <w:pPr>
              <w:spacing w:after="60" w:line="360" w:lineRule="auto"/>
              <w:rPr>
                <w:rFonts w:ascii="Arial" w:hAnsi="Arial" w:cs="Arial"/>
                <w:sz w:val="24"/>
              </w:rPr>
            </w:pPr>
            <w:r w:rsidRPr="00F96AFD">
              <w:rPr>
                <w:rFonts w:ascii="Arial" w:hAnsi="Arial" w:cs="Arial"/>
                <w:b/>
                <w:sz w:val="24"/>
              </w:rPr>
              <w:t xml:space="preserve">Błąd ex </w:t>
            </w:r>
            <w:proofErr w:type="spellStart"/>
            <w:r w:rsidRPr="00F96AFD">
              <w:rPr>
                <w:rFonts w:ascii="Arial" w:hAnsi="Arial" w:cs="Arial"/>
                <w:b/>
                <w:sz w:val="24"/>
              </w:rPr>
              <w:t>ante</w:t>
            </w:r>
            <w:proofErr w:type="spellEnd"/>
          </w:p>
        </w:tc>
        <w:tc>
          <w:tcPr>
            <w:tcW w:w="2136" w:type="dxa"/>
            <w:tcBorders>
              <w:top w:val="single" w:sz="8" w:space="0" w:color="auto"/>
              <w:left w:val="single" w:sz="8" w:space="0" w:color="auto"/>
              <w:bottom w:val="single" w:sz="8" w:space="0" w:color="auto"/>
              <w:right w:val="single" w:sz="8" w:space="0" w:color="auto"/>
            </w:tcBorders>
            <w:tcMar>
              <w:left w:w="108" w:type="dxa"/>
              <w:right w:w="108" w:type="dxa"/>
            </w:tcMar>
          </w:tcPr>
          <w:p w14:paraId="76DA8A41" w14:textId="6FDF8554" w:rsidR="0C4DDB75" w:rsidRPr="00F96AFD" w:rsidRDefault="0C4DDB75" w:rsidP="00F93FB3">
            <w:pPr>
              <w:spacing w:after="60" w:line="360" w:lineRule="auto"/>
              <w:rPr>
                <w:rFonts w:ascii="Arial" w:hAnsi="Arial" w:cs="Arial"/>
                <w:sz w:val="24"/>
              </w:rPr>
            </w:pPr>
            <w:r w:rsidRPr="00F96AFD">
              <w:rPr>
                <w:rFonts w:ascii="Arial" w:hAnsi="Arial" w:cs="Arial"/>
                <w:b/>
                <w:sz w:val="24"/>
              </w:rPr>
              <w:t xml:space="preserve">Względny błąd prognozy ex </w:t>
            </w:r>
            <w:proofErr w:type="spellStart"/>
            <w:r w:rsidRPr="00F96AFD">
              <w:rPr>
                <w:rFonts w:ascii="Arial" w:hAnsi="Arial" w:cs="Arial"/>
                <w:b/>
                <w:sz w:val="24"/>
              </w:rPr>
              <w:t>ante</w:t>
            </w:r>
            <w:proofErr w:type="spellEnd"/>
          </w:p>
        </w:tc>
      </w:tr>
      <w:tr w:rsidR="0C4DDB75" w:rsidRPr="00F96AFD" w14:paraId="350A898D" w14:textId="77777777" w:rsidTr="5398F8ED">
        <w:trPr>
          <w:trHeight w:val="300"/>
        </w:trPr>
        <w:tc>
          <w:tcPr>
            <w:tcW w:w="225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EEE70B0" w14:textId="1716B9BE" w:rsidR="0C4DDB75" w:rsidRPr="00F96AFD" w:rsidRDefault="0C4DDB75" w:rsidP="00F93FB3">
            <w:pPr>
              <w:spacing w:after="60" w:line="360" w:lineRule="auto"/>
              <w:rPr>
                <w:rFonts w:ascii="Arial" w:hAnsi="Arial" w:cs="Arial"/>
                <w:sz w:val="24"/>
              </w:rPr>
            </w:pPr>
            <w:r w:rsidRPr="00F96AFD">
              <w:rPr>
                <w:rFonts w:ascii="Arial" w:hAnsi="Arial" w:cs="Arial"/>
                <w:sz w:val="24"/>
              </w:rPr>
              <w:t>2024</w:t>
            </w:r>
          </w:p>
        </w:tc>
        <w:tc>
          <w:tcPr>
            <w:tcW w:w="240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9F76C0D" w14:textId="17A86587" w:rsidR="0C4DDB75" w:rsidRPr="00F96AFD" w:rsidRDefault="0C4DDB75" w:rsidP="00F93FB3">
            <w:pPr>
              <w:spacing w:after="60" w:line="360" w:lineRule="auto"/>
              <w:rPr>
                <w:rFonts w:ascii="Arial" w:hAnsi="Arial" w:cs="Arial"/>
                <w:sz w:val="24"/>
              </w:rPr>
            </w:pPr>
            <w:r w:rsidRPr="00F96AFD">
              <w:rPr>
                <w:rFonts w:ascii="Arial" w:hAnsi="Arial" w:cs="Arial"/>
                <w:sz w:val="24"/>
              </w:rPr>
              <w:t>3,04</w:t>
            </w:r>
          </w:p>
        </w:tc>
        <w:tc>
          <w:tcPr>
            <w:tcW w:w="226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D49AE9C" w14:textId="55641B40" w:rsidR="0C4DDB75" w:rsidRPr="00F96AFD" w:rsidRDefault="0C4DDB75" w:rsidP="00F93FB3">
            <w:pPr>
              <w:spacing w:after="60" w:line="360" w:lineRule="auto"/>
              <w:rPr>
                <w:rFonts w:ascii="Arial" w:hAnsi="Arial" w:cs="Arial"/>
                <w:sz w:val="24"/>
              </w:rPr>
            </w:pPr>
            <w:r w:rsidRPr="00F96AFD">
              <w:rPr>
                <w:rFonts w:ascii="Arial" w:hAnsi="Arial" w:cs="Arial"/>
                <w:sz w:val="24"/>
              </w:rPr>
              <w:t>0,71</w:t>
            </w:r>
          </w:p>
        </w:tc>
        <w:tc>
          <w:tcPr>
            <w:tcW w:w="2136" w:type="dxa"/>
            <w:tcBorders>
              <w:top w:val="single" w:sz="8" w:space="0" w:color="auto"/>
              <w:left w:val="single" w:sz="8" w:space="0" w:color="auto"/>
              <w:bottom w:val="single" w:sz="8" w:space="0" w:color="auto"/>
              <w:right w:val="single" w:sz="8" w:space="0" w:color="auto"/>
            </w:tcBorders>
            <w:tcMar>
              <w:left w:w="108" w:type="dxa"/>
              <w:right w:w="108" w:type="dxa"/>
            </w:tcMar>
          </w:tcPr>
          <w:p w14:paraId="0F9BFE9E" w14:textId="04370B1D" w:rsidR="0C4DDB75" w:rsidRPr="00F96AFD" w:rsidRDefault="0C4DDB75" w:rsidP="00F93FB3">
            <w:pPr>
              <w:spacing w:after="60" w:line="360" w:lineRule="auto"/>
              <w:rPr>
                <w:rFonts w:ascii="Arial" w:hAnsi="Arial" w:cs="Arial"/>
                <w:sz w:val="24"/>
              </w:rPr>
            </w:pPr>
            <w:r w:rsidRPr="00F96AFD">
              <w:rPr>
                <w:rFonts w:ascii="Arial" w:hAnsi="Arial" w:cs="Arial"/>
                <w:sz w:val="24"/>
              </w:rPr>
              <w:t>0,23</w:t>
            </w:r>
          </w:p>
        </w:tc>
      </w:tr>
      <w:tr w:rsidR="0C4DDB75" w:rsidRPr="00F96AFD" w14:paraId="24D21BD9" w14:textId="77777777" w:rsidTr="5398F8ED">
        <w:trPr>
          <w:trHeight w:val="300"/>
        </w:trPr>
        <w:tc>
          <w:tcPr>
            <w:tcW w:w="225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E4E4F82" w14:textId="36A4B691" w:rsidR="0C4DDB75" w:rsidRPr="00F96AFD" w:rsidRDefault="0C4DDB75" w:rsidP="00F93FB3">
            <w:pPr>
              <w:spacing w:after="60" w:line="360" w:lineRule="auto"/>
              <w:rPr>
                <w:rFonts w:ascii="Arial" w:hAnsi="Arial" w:cs="Arial"/>
                <w:sz w:val="24"/>
              </w:rPr>
            </w:pPr>
            <w:r w:rsidRPr="00F96AFD">
              <w:rPr>
                <w:rFonts w:ascii="Arial" w:hAnsi="Arial" w:cs="Arial"/>
                <w:sz w:val="24"/>
              </w:rPr>
              <w:t>2025</w:t>
            </w:r>
          </w:p>
        </w:tc>
        <w:tc>
          <w:tcPr>
            <w:tcW w:w="240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EB8A0BC" w14:textId="27D1DA4F" w:rsidR="0C4DDB75" w:rsidRPr="00F96AFD" w:rsidRDefault="0C4DDB75" w:rsidP="00F93FB3">
            <w:pPr>
              <w:spacing w:after="60" w:line="360" w:lineRule="auto"/>
              <w:rPr>
                <w:rFonts w:ascii="Arial" w:hAnsi="Arial" w:cs="Arial"/>
                <w:sz w:val="24"/>
              </w:rPr>
            </w:pPr>
            <w:r w:rsidRPr="00F96AFD">
              <w:rPr>
                <w:rFonts w:ascii="Arial" w:hAnsi="Arial" w:cs="Arial"/>
                <w:sz w:val="24"/>
              </w:rPr>
              <w:t>2,89</w:t>
            </w:r>
          </w:p>
        </w:tc>
        <w:tc>
          <w:tcPr>
            <w:tcW w:w="226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D8283BD" w14:textId="2FABA9D4" w:rsidR="0C4DDB75" w:rsidRPr="00F96AFD" w:rsidRDefault="0C4DDB75" w:rsidP="00F93FB3">
            <w:pPr>
              <w:spacing w:after="60" w:line="360" w:lineRule="auto"/>
              <w:rPr>
                <w:rFonts w:ascii="Arial" w:hAnsi="Arial" w:cs="Arial"/>
                <w:sz w:val="24"/>
              </w:rPr>
            </w:pPr>
            <w:r w:rsidRPr="00F96AFD">
              <w:rPr>
                <w:rFonts w:ascii="Arial" w:hAnsi="Arial" w:cs="Arial"/>
                <w:sz w:val="24"/>
              </w:rPr>
              <w:t>0,72</w:t>
            </w:r>
          </w:p>
        </w:tc>
        <w:tc>
          <w:tcPr>
            <w:tcW w:w="2136" w:type="dxa"/>
            <w:tcBorders>
              <w:top w:val="single" w:sz="8" w:space="0" w:color="auto"/>
              <w:left w:val="single" w:sz="8" w:space="0" w:color="auto"/>
              <w:bottom w:val="single" w:sz="8" w:space="0" w:color="auto"/>
              <w:right w:val="single" w:sz="8" w:space="0" w:color="auto"/>
            </w:tcBorders>
            <w:tcMar>
              <w:left w:w="108" w:type="dxa"/>
              <w:right w:w="108" w:type="dxa"/>
            </w:tcMar>
          </w:tcPr>
          <w:p w14:paraId="02E133A8" w14:textId="3A2D5E5F" w:rsidR="0C4DDB75" w:rsidRPr="00F96AFD" w:rsidRDefault="0C4DDB75" w:rsidP="00F93FB3">
            <w:pPr>
              <w:spacing w:after="60" w:line="360" w:lineRule="auto"/>
              <w:rPr>
                <w:rFonts w:ascii="Arial" w:hAnsi="Arial" w:cs="Arial"/>
                <w:sz w:val="24"/>
              </w:rPr>
            </w:pPr>
            <w:r w:rsidRPr="00F96AFD">
              <w:rPr>
                <w:rFonts w:ascii="Arial" w:hAnsi="Arial" w:cs="Arial"/>
                <w:sz w:val="24"/>
              </w:rPr>
              <w:t>0,24</w:t>
            </w:r>
          </w:p>
        </w:tc>
      </w:tr>
      <w:tr w:rsidR="0C4DDB75" w:rsidRPr="00F96AFD" w14:paraId="66694EEF" w14:textId="77777777" w:rsidTr="5398F8ED">
        <w:trPr>
          <w:trHeight w:val="300"/>
        </w:trPr>
        <w:tc>
          <w:tcPr>
            <w:tcW w:w="225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4AF8B66" w14:textId="01BB8771" w:rsidR="0C4DDB75" w:rsidRPr="00F96AFD" w:rsidRDefault="0C4DDB75" w:rsidP="00F93FB3">
            <w:pPr>
              <w:spacing w:after="60" w:line="360" w:lineRule="auto"/>
              <w:rPr>
                <w:rFonts w:ascii="Arial" w:hAnsi="Arial" w:cs="Arial"/>
                <w:sz w:val="24"/>
              </w:rPr>
            </w:pPr>
            <w:r w:rsidRPr="00F96AFD">
              <w:rPr>
                <w:rFonts w:ascii="Arial" w:hAnsi="Arial" w:cs="Arial"/>
                <w:sz w:val="24"/>
              </w:rPr>
              <w:t>2026</w:t>
            </w:r>
          </w:p>
        </w:tc>
        <w:tc>
          <w:tcPr>
            <w:tcW w:w="240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7C79468" w14:textId="5FC813E5" w:rsidR="0C4DDB75" w:rsidRPr="00F96AFD" w:rsidRDefault="0C4DDB75" w:rsidP="00F93FB3">
            <w:pPr>
              <w:spacing w:after="60" w:line="360" w:lineRule="auto"/>
              <w:rPr>
                <w:rFonts w:ascii="Arial" w:hAnsi="Arial" w:cs="Arial"/>
                <w:sz w:val="24"/>
              </w:rPr>
            </w:pPr>
            <w:r w:rsidRPr="00F96AFD">
              <w:rPr>
                <w:rFonts w:ascii="Arial" w:hAnsi="Arial" w:cs="Arial"/>
                <w:sz w:val="24"/>
              </w:rPr>
              <w:t>2,77</w:t>
            </w:r>
          </w:p>
        </w:tc>
        <w:tc>
          <w:tcPr>
            <w:tcW w:w="226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FB605FC" w14:textId="47F73B5F" w:rsidR="0C4DDB75" w:rsidRPr="00F96AFD" w:rsidRDefault="0C4DDB75" w:rsidP="00F93FB3">
            <w:pPr>
              <w:spacing w:after="60" w:line="360" w:lineRule="auto"/>
              <w:rPr>
                <w:rFonts w:ascii="Arial" w:hAnsi="Arial" w:cs="Arial"/>
                <w:sz w:val="24"/>
              </w:rPr>
            </w:pPr>
            <w:r w:rsidRPr="00F96AFD">
              <w:rPr>
                <w:rFonts w:ascii="Arial" w:hAnsi="Arial" w:cs="Arial"/>
                <w:sz w:val="24"/>
              </w:rPr>
              <w:t>0,72</w:t>
            </w:r>
          </w:p>
        </w:tc>
        <w:tc>
          <w:tcPr>
            <w:tcW w:w="2136" w:type="dxa"/>
            <w:tcBorders>
              <w:top w:val="single" w:sz="8" w:space="0" w:color="auto"/>
              <w:left w:val="single" w:sz="8" w:space="0" w:color="auto"/>
              <w:bottom w:val="single" w:sz="8" w:space="0" w:color="auto"/>
              <w:right w:val="single" w:sz="8" w:space="0" w:color="auto"/>
            </w:tcBorders>
            <w:tcMar>
              <w:left w:w="108" w:type="dxa"/>
              <w:right w:w="108" w:type="dxa"/>
            </w:tcMar>
          </w:tcPr>
          <w:p w14:paraId="537FFD09" w14:textId="7694D0E6" w:rsidR="0C4DDB75" w:rsidRPr="00F96AFD" w:rsidRDefault="0C4DDB75" w:rsidP="00F93FB3">
            <w:pPr>
              <w:spacing w:after="60" w:line="360" w:lineRule="auto"/>
              <w:rPr>
                <w:rFonts w:ascii="Arial" w:hAnsi="Arial" w:cs="Arial"/>
                <w:sz w:val="24"/>
              </w:rPr>
            </w:pPr>
            <w:r w:rsidRPr="00F96AFD">
              <w:rPr>
                <w:rFonts w:ascii="Arial" w:hAnsi="Arial" w:cs="Arial"/>
                <w:sz w:val="24"/>
              </w:rPr>
              <w:t>0,26</w:t>
            </w:r>
          </w:p>
        </w:tc>
      </w:tr>
      <w:tr w:rsidR="0C4DDB75" w:rsidRPr="00F96AFD" w14:paraId="2F50ABDC" w14:textId="77777777" w:rsidTr="5398F8ED">
        <w:trPr>
          <w:trHeight w:val="300"/>
        </w:trPr>
        <w:tc>
          <w:tcPr>
            <w:tcW w:w="2259"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6B0B5C2" w14:textId="7F45E53C" w:rsidR="0C4DDB75" w:rsidRPr="00F96AFD" w:rsidRDefault="0C4DDB75" w:rsidP="00F93FB3">
            <w:pPr>
              <w:spacing w:after="60" w:line="360" w:lineRule="auto"/>
              <w:rPr>
                <w:rFonts w:ascii="Arial" w:hAnsi="Arial" w:cs="Arial"/>
                <w:sz w:val="24"/>
              </w:rPr>
            </w:pPr>
            <w:r w:rsidRPr="00F96AFD">
              <w:rPr>
                <w:rFonts w:ascii="Arial" w:hAnsi="Arial" w:cs="Arial"/>
                <w:sz w:val="24"/>
              </w:rPr>
              <w:t>2027</w:t>
            </w:r>
          </w:p>
        </w:tc>
        <w:tc>
          <w:tcPr>
            <w:tcW w:w="240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39015BA" w14:textId="446A1D33" w:rsidR="0C4DDB75" w:rsidRPr="00F96AFD" w:rsidRDefault="0C4DDB75" w:rsidP="00F93FB3">
            <w:pPr>
              <w:spacing w:after="60" w:line="360" w:lineRule="auto"/>
              <w:rPr>
                <w:rFonts w:ascii="Arial" w:hAnsi="Arial" w:cs="Arial"/>
                <w:sz w:val="24"/>
              </w:rPr>
            </w:pPr>
            <w:r w:rsidRPr="00F96AFD">
              <w:rPr>
                <w:rFonts w:ascii="Arial" w:hAnsi="Arial" w:cs="Arial"/>
                <w:sz w:val="24"/>
              </w:rPr>
              <w:t>2,65</w:t>
            </w:r>
          </w:p>
        </w:tc>
        <w:tc>
          <w:tcPr>
            <w:tcW w:w="226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F56818F" w14:textId="5B01618C" w:rsidR="0C4DDB75" w:rsidRPr="00F96AFD" w:rsidRDefault="0C4DDB75" w:rsidP="00F93FB3">
            <w:pPr>
              <w:spacing w:after="60" w:line="360" w:lineRule="auto"/>
              <w:rPr>
                <w:rFonts w:ascii="Arial" w:hAnsi="Arial" w:cs="Arial"/>
                <w:sz w:val="24"/>
              </w:rPr>
            </w:pPr>
            <w:r w:rsidRPr="00F96AFD">
              <w:rPr>
                <w:rFonts w:ascii="Arial" w:hAnsi="Arial" w:cs="Arial"/>
                <w:sz w:val="24"/>
              </w:rPr>
              <w:t>0,73</w:t>
            </w:r>
          </w:p>
        </w:tc>
        <w:tc>
          <w:tcPr>
            <w:tcW w:w="2136" w:type="dxa"/>
            <w:tcBorders>
              <w:top w:val="single" w:sz="8" w:space="0" w:color="auto"/>
              <w:left w:val="single" w:sz="8" w:space="0" w:color="auto"/>
              <w:bottom w:val="single" w:sz="8" w:space="0" w:color="auto"/>
              <w:right w:val="single" w:sz="8" w:space="0" w:color="auto"/>
            </w:tcBorders>
            <w:tcMar>
              <w:left w:w="108" w:type="dxa"/>
              <w:right w:w="108" w:type="dxa"/>
            </w:tcMar>
          </w:tcPr>
          <w:p w14:paraId="17F30193" w14:textId="0A8BA9D0" w:rsidR="0C4DDB75" w:rsidRPr="00F96AFD" w:rsidRDefault="0C4DDB75" w:rsidP="00F93FB3">
            <w:pPr>
              <w:spacing w:after="60" w:line="360" w:lineRule="auto"/>
              <w:rPr>
                <w:rFonts w:ascii="Arial" w:hAnsi="Arial" w:cs="Arial"/>
                <w:sz w:val="24"/>
              </w:rPr>
            </w:pPr>
            <w:r w:rsidRPr="00F96AFD">
              <w:rPr>
                <w:rFonts w:ascii="Arial" w:hAnsi="Arial" w:cs="Arial"/>
                <w:sz w:val="24"/>
              </w:rPr>
              <w:t>0,27</w:t>
            </w:r>
          </w:p>
        </w:tc>
      </w:tr>
    </w:tbl>
    <w:p w14:paraId="1D3D9DA3" w14:textId="28B55645" w:rsidR="196E6300" w:rsidRPr="00F96AFD" w:rsidRDefault="196E6300" w:rsidP="00DD2DE5">
      <w:pPr>
        <w:spacing w:before="240" w:after="240" w:line="360" w:lineRule="auto"/>
        <w:rPr>
          <w:rFonts w:ascii="Arial" w:hAnsi="Arial" w:cs="Arial"/>
          <w:sz w:val="24"/>
        </w:rPr>
      </w:pPr>
      <w:r w:rsidRPr="00F96AFD">
        <w:rPr>
          <w:rFonts w:ascii="Arial" w:hAnsi="Arial" w:cs="Arial"/>
          <w:sz w:val="24"/>
        </w:rPr>
        <w:t>Źródło: opracowanie własne</w:t>
      </w:r>
    </w:p>
    <w:p w14:paraId="41DA2829" w14:textId="4C3DE9DD" w:rsidR="002F494B" w:rsidRPr="00F96AFD" w:rsidRDefault="3289C995" w:rsidP="00DD2DE5">
      <w:pPr>
        <w:spacing w:before="240" w:after="240" w:line="360" w:lineRule="auto"/>
        <w:rPr>
          <w:rFonts w:ascii="Arial" w:hAnsi="Arial" w:cs="Arial"/>
          <w:sz w:val="24"/>
        </w:rPr>
      </w:pPr>
      <w:r w:rsidRPr="00F96AFD">
        <w:rPr>
          <w:rFonts w:ascii="Arial" w:hAnsi="Arial" w:cs="Arial"/>
          <w:sz w:val="24"/>
        </w:rPr>
        <w:t>Na podstawie uzyskanych wartości prognozuje się, że tempo wzrostu gospodarczego (przy innych czynnikach niezmiennych) po początkowym przyśpieszeniu w pierwszym prognozowanym okresie</w:t>
      </w:r>
      <w:r w:rsidR="66544D51" w:rsidRPr="00F96AFD">
        <w:rPr>
          <w:rFonts w:ascii="Arial" w:hAnsi="Arial" w:cs="Arial"/>
          <w:sz w:val="24"/>
        </w:rPr>
        <w:t xml:space="preserve"> (2024), będzie się następnie obniżało (2025-2027). Względne błędy prognozy sugerują jednak na konieczność zachowania </w:t>
      </w:r>
      <w:r w:rsidR="66544D51" w:rsidRPr="00F96AFD">
        <w:rPr>
          <w:rFonts w:ascii="Arial" w:hAnsi="Arial" w:cs="Arial"/>
          <w:sz w:val="24"/>
        </w:rPr>
        <w:lastRenderedPageBreak/>
        <w:t xml:space="preserve">pewnego dystansu do otrzymanych wyników. Na </w:t>
      </w:r>
      <w:r w:rsidR="6BA6FA15" w:rsidRPr="00F96AFD">
        <w:rPr>
          <w:rFonts w:ascii="Arial" w:hAnsi="Arial" w:cs="Arial"/>
          <w:sz w:val="24"/>
        </w:rPr>
        <w:t>wykresie 2.</w:t>
      </w:r>
      <w:r w:rsidR="6BA6FA15" w:rsidRPr="00F96AFD">
        <w:rPr>
          <w:rFonts w:ascii="Arial" w:eastAsia="Times New Roman" w:hAnsi="Arial" w:cs="Arial"/>
          <w:sz w:val="24"/>
          <w:szCs w:val="24"/>
        </w:rPr>
        <w:t>1</w:t>
      </w:r>
      <w:r w:rsidR="00B55824" w:rsidRPr="00F96AFD">
        <w:rPr>
          <w:rFonts w:ascii="Arial" w:eastAsia="Times New Roman" w:hAnsi="Arial" w:cs="Arial"/>
          <w:sz w:val="24"/>
          <w:szCs w:val="24"/>
        </w:rPr>
        <w:t>7</w:t>
      </w:r>
      <w:r w:rsidRPr="00F96AFD">
        <w:rPr>
          <w:rFonts w:ascii="Arial" w:hAnsi="Arial" w:cs="Arial"/>
          <w:sz w:val="24"/>
        </w:rPr>
        <w:t xml:space="preserve"> zamieszczono prognozę przedziałową (95 i 60-procentowy przedział ufności).</w:t>
      </w:r>
      <w:r w:rsidR="6BA6FA15" w:rsidRPr="00F96AFD">
        <w:rPr>
          <w:rFonts w:ascii="Arial" w:hAnsi="Arial" w:cs="Arial"/>
          <w:sz w:val="24"/>
        </w:rPr>
        <w:t xml:space="preserve"> </w:t>
      </w:r>
    </w:p>
    <w:p w14:paraId="6AB88559" w14:textId="32E36B03" w:rsidR="002F494B" w:rsidRPr="00F96AFD" w:rsidRDefault="001602B4" w:rsidP="00DD2DE5">
      <w:pPr>
        <w:spacing w:before="240" w:after="240" w:line="360" w:lineRule="auto"/>
        <w:rPr>
          <w:rFonts w:ascii="Arial" w:hAnsi="Arial" w:cs="Arial"/>
          <w:b/>
          <w:sz w:val="24"/>
        </w:rPr>
      </w:pPr>
      <w:bookmarkStart w:id="105" w:name="_Toc204343335"/>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17</w:t>
      </w:r>
      <w:r w:rsidR="00FF3664" w:rsidRPr="00F96AFD">
        <w:rPr>
          <w:rFonts w:ascii="Arial" w:hAnsi="Arial" w:cs="Arial"/>
          <w:b/>
          <w:sz w:val="24"/>
        </w:rPr>
        <w:fldChar w:fldCharType="end"/>
      </w:r>
      <w:r w:rsidRPr="00F96AFD">
        <w:rPr>
          <w:rFonts w:ascii="Arial" w:hAnsi="Arial" w:cs="Arial"/>
          <w:b/>
          <w:sz w:val="24"/>
        </w:rPr>
        <w:t xml:space="preserve">. </w:t>
      </w:r>
      <w:r w:rsidR="00055899" w:rsidRPr="00F96AFD">
        <w:rPr>
          <w:rFonts w:ascii="Arial" w:hAnsi="Arial" w:cs="Arial"/>
          <w:b/>
          <w:sz w:val="24"/>
        </w:rPr>
        <w:t>Prognoza przedziałowa tempa wzrostu realnego P</w:t>
      </w:r>
      <w:r w:rsidR="002A36EF" w:rsidRPr="00F96AFD">
        <w:rPr>
          <w:rFonts w:ascii="Arial" w:hAnsi="Arial" w:cs="Arial"/>
          <w:b/>
          <w:sz w:val="24"/>
        </w:rPr>
        <w:t>KB województwa wielkopolskiego:</w:t>
      </w:r>
      <w:bookmarkEnd w:id="105"/>
    </w:p>
    <w:p w14:paraId="0B459F1B" w14:textId="608BB556" w:rsidR="00055899" w:rsidRPr="00F96AFD" w:rsidRDefault="00055899" w:rsidP="00DD2DE5">
      <w:pPr>
        <w:spacing w:before="240" w:after="240" w:line="360" w:lineRule="auto"/>
        <w:rPr>
          <w:rFonts w:ascii="Arial" w:hAnsi="Arial" w:cs="Arial"/>
          <w:sz w:val="24"/>
        </w:rPr>
      </w:pPr>
      <w:r w:rsidRPr="00F96AFD">
        <w:rPr>
          <w:rFonts w:ascii="Arial" w:hAnsi="Arial" w:cs="Arial"/>
          <w:sz w:val="24"/>
        </w:rPr>
        <w:t>a) 95-procentowy przedział ufności; b) 60-procentowy przedział ufności</w:t>
      </w:r>
    </w:p>
    <w:p w14:paraId="327F94B9" w14:textId="6339080E" w:rsidR="002E29B3" w:rsidRDefault="002E29B3" w:rsidP="00DD2DE5">
      <w:pPr>
        <w:spacing w:before="240" w:after="240" w:line="360" w:lineRule="auto"/>
        <w:rPr>
          <w:rFonts w:ascii="Arial" w:eastAsia="Aptos" w:hAnsi="Arial" w:cs="Arial"/>
          <w:sz w:val="24"/>
          <w:szCs w:val="24"/>
        </w:rPr>
      </w:pPr>
      <w:r>
        <w:rPr>
          <w:rFonts w:ascii="Arial" w:hAnsi="Arial" w:cs="Arial"/>
          <w:noProof/>
          <w:sz w:val="24"/>
          <w:lang w:eastAsia="pl-PL"/>
        </w:rPr>
        <w:drawing>
          <wp:inline distT="0" distB="0" distL="0" distR="0" wp14:anchorId="7BEB4E75" wp14:editId="04A39DE4">
            <wp:extent cx="4212000" cy="3168868"/>
            <wp:effectExtent l="0" t="0" r="0" b="0"/>
            <wp:docPr id="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rognoza 1.png"/>
                    <pic:cNvPicPr/>
                  </pic:nvPicPr>
                  <pic:blipFill rotWithShape="1">
                    <a:blip r:embed="rId61">
                      <a:extLst>
                        <a:ext uri="{28A0092B-C50C-407E-A947-70E740481C1C}">
                          <a14:useLocalDpi xmlns:a14="http://schemas.microsoft.com/office/drawing/2010/main" val="0"/>
                        </a:ext>
                      </a:extLst>
                    </a:blip>
                    <a:srcRect t="722" b="874"/>
                    <a:stretch/>
                  </pic:blipFill>
                  <pic:spPr bwMode="auto">
                    <a:xfrm>
                      <a:off x="0" y="0"/>
                      <a:ext cx="4212000" cy="3168868"/>
                    </a:xfrm>
                    <a:prstGeom prst="rect">
                      <a:avLst/>
                    </a:prstGeom>
                    <a:ln>
                      <a:noFill/>
                    </a:ln>
                    <a:extLst>
                      <a:ext uri="{53640926-AAD7-44D8-BBD7-CCE9431645EC}">
                        <a14:shadowObscured xmlns:a14="http://schemas.microsoft.com/office/drawing/2010/main"/>
                      </a:ext>
                    </a:extLst>
                  </pic:spPr>
                </pic:pic>
              </a:graphicData>
            </a:graphic>
          </wp:inline>
        </w:drawing>
      </w:r>
    </w:p>
    <w:p w14:paraId="396FCF2C" w14:textId="36BE02D6" w:rsidR="002E29B3" w:rsidRPr="00F96AFD" w:rsidRDefault="002E29B3" w:rsidP="00DD2DE5">
      <w:pPr>
        <w:spacing w:before="240" w:after="240" w:line="360" w:lineRule="auto"/>
        <w:rPr>
          <w:rFonts w:ascii="Arial" w:hAnsi="Arial" w:cs="Arial"/>
          <w:sz w:val="24"/>
        </w:rPr>
      </w:pPr>
      <w:r>
        <w:rPr>
          <w:rFonts w:ascii="Arial" w:hAnsi="Arial" w:cs="Arial"/>
          <w:noProof/>
          <w:sz w:val="24"/>
          <w:lang w:eastAsia="pl-PL"/>
        </w:rPr>
        <w:drawing>
          <wp:inline distT="0" distB="0" distL="0" distR="0" wp14:anchorId="2F9C878A" wp14:editId="23EC0149">
            <wp:extent cx="4176000" cy="3190000"/>
            <wp:effectExtent l="0" t="0" r="0" b="0"/>
            <wp:docPr id="2" name="Obraz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rognoza 2.png"/>
                    <pic:cNvPicPr/>
                  </pic:nvPicPr>
                  <pic:blipFill>
                    <a:blip r:embed="rId62">
                      <a:extLst>
                        <a:ext uri="{28A0092B-C50C-407E-A947-70E740481C1C}">
                          <a14:useLocalDpi xmlns:a14="http://schemas.microsoft.com/office/drawing/2010/main" val="0"/>
                        </a:ext>
                      </a:extLst>
                    </a:blip>
                    <a:stretch>
                      <a:fillRect/>
                    </a:stretch>
                  </pic:blipFill>
                  <pic:spPr>
                    <a:xfrm>
                      <a:off x="0" y="0"/>
                      <a:ext cx="4176000" cy="3190000"/>
                    </a:xfrm>
                    <a:prstGeom prst="rect">
                      <a:avLst/>
                    </a:prstGeom>
                  </pic:spPr>
                </pic:pic>
              </a:graphicData>
            </a:graphic>
          </wp:inline>
        </w:drawing>
      </w:r>
    </w:p>
    <w:p w14:paraId="205E78B1" w14:textId="00D00010" w:rsidR="196E6300" w:rsidRPr="00F96AFD" w:rsidRDefault="196E6300" w:rsidP="00DD2DE5">
      <w:pPr>
        <w:spacing w:before="240" w:after="240" w:line="360" w:lineRule="auto"/>
        <w:rPr>
          <w:rFonts w:ascii="Arial" w:hAnsi="Arial" w:cs="Arial"/>
          <w:sz w:val="24"/>
        </w:rPr>
      </w:pPr>
      <w:r w:rsidRPr="00F96AFD">
        <w:rPr>
          <w:rFonts w:ascii="Arial" w:hAnsi="Arial" w:cs="Arial"/>
          <w:sz w:val="24"/>
        </w:rPr>
        <w:t>Źródło: opracowanie własne z wykorzystaniem pakietu GRETL</w:t>
      </w:r>
    </w:p>
    <w:p w14:paraId="6EFB4CC6" w14:textId="7E8F0263" w:rsidR="2BD50D97" w:rsidRPr="00F96AFD" w:rsidRDefault="3289C995" w:rsidP="008E23EA">
      <w:pPr>
        <w:spacing w:after="120" w:line="360" w:lineRule="auto"/>
        <w:rPr>
          <w:rFonts w:ascii="Arial" w:hAnsi="Arial" w:cs="Arial"/>
        </w:rPr>
      </w:pPr>
      <w:r w:rsidRPr="00F96AFD">
        <w:rPr>
          <w:rFonts w:ascii="Arial" w:hAnsi="Arial" w:cs="Arial"/>
          <w:sz w:val="24"/>
        </w:rPr>
        <w:lastRenderedPageBreak/>
        <w:t>Przedział prognozy jest uzależniony od średniego błędu prognozy</w:t>
      </w:r>
      <w:r w:rsidR="2B63E343" w:rsidRPr="00F96AFD">
        <w:rPr>
          <w:rFonts w:ascii="Arial" w:hAnsi="Arial" w:cs="Arial"/>
          <w:sz w:val="24"/>
        </w:rPr>
        <w:t xml:space="preserve"> i przedziału ufności</w:t>
      </w:r>
      <w:r w:rsidRPr="00F96AFD">
        <w:rPr>
          <w:rFonts w:ascii="Arial" w:hAnsi="Arial" w:cs="Arial"/>
          <w:sz w:val="24"/>
        </w:rPr>
        <w:t xml:space="preserve"> (tabela</w:t>
      </w:r>
      <w:r w:rsidR="21198469" w:rsidRPr="00F96AFD">
        <w:rPr>
          <w:rFonts w:ascii="Arial" w:hAnsi="Arial" w:cs="Arial"/>
          <w:sz w:val="24"/>
        </w:rPr>
        <w:t xml:space="preserve"> 2</w:t>
      </w:r>
      <w:r w:rsidR="00B04222" w:rsidRPr="00F96AFD">
        <w:rPr>
          <w:rFonts w:ascii="Arial" w:hAnsi="Arial" w:cs="Arial"/>
          <w:sz w:val="24"/>
        </w:rPr>
        <w:t>.</w:t>
      </w:r>
      <w:r w:rsidR="00F05AB2" w:rsidRPr="00F96AFD">
        <w:rPr>
          <w:rFonts w:ascii="Arial" w:eastAsia="Times New Roman" w:hAnsi="Arial" w:cs="Arial"/>
          <w:sz w:val="24"/>
          <w:szCs w:val="24"/>
        </w:rPr>
        <w:t>10</w:t>
      </w:r>
      <w:r w:rsidRPr="00F96AFD">
        <w:rPr>
          <w:rFonts w:ascii="Arial" w:eastAsia="Times New Roman" w:hAnsi="Arial" w:cs="Arial"/>
          <w:sz w:val="24"/>
          <w:szCs w:val="24"/>
        </w:rPr>
        <w:t>).</w:t>
      </w:r>
    </w:p>
    <w:p w14:paraId="1C4E7E29" w14:textId="3A431BC3" w:rsidR="2BD50D97" w:rsidRPr="00F96AFD" w:rsidRDefault="00F133F5" w:rsidP="00DD2DE5">
      <w:pPr>
        <w:spacing w:after="0" w:line="360" w:lineRule="auto"/>
        <w:rPr>
          <w:rFonts w:ascii="Arial" w:hAnsi="Arial" w:cs="Arial"/>
          <w:b/>
          <w:sz w:val="24"/>
        </w:rPr>
      </w:pPr>
      <w:bookmarkStart w:id="106" w:name="_Toc204343393"/>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10</w:t>
      </w:r>
      <w:r w:rsidRPr="00F96AFD">
        <w:rPr>
          <w:rFonts w:ascii="Arial" w:hAnsi="Arial" w:cs="Arial"/>
          <w:b/>
          <w:sz w:val="24"/>
        </w:rPr>
        <w:fldChar w:fldCharType="end"/>
      </w:r>
      <w:r w:rsidRPr="00F96AFD">
        <w:rPr>
          <w:rFonts w:ascii="Arial" w:hAnsi="Arial" w:cs="Arial"/>
          <w:b/>
          <w:sz w:val="24"/>
        </w:rPr>
        <w:t xml:space="preserve">. </w:t>
      </w:r>
      <w:r w:rsidR="2BD50D97" w:rsidRPr="00F96AFD">
        <w:rPr>
          <w:rFonts w:ascii="Arial" w:hAnsi="Arial" w:cs="Arial"/>
          <w:b/>
          <w:sz w:val="24"/>
        </w:rPr>
        <w:t>Przedziały ufności do prognozy tempa wzrostu nominalnego PKB województwa wielkopolskiego</w:t>
      </w:r>
      <w:bookmarkEnd w:id="106"/>
    </w:p>
    <w:tbl>
      <w:tblPr>
        <w:tblStyle w:val="Tabela-Siatka"/>
        <w:tblW w:w="0" w:type="auto"/>
        <w:tblLayout w:type="fixed"/>
        <w:tblLook w:val="04A0" w:firstRow="1" w:lastRow="0" w:firstColumn="1" w:lastColumn="0" w:noHBand="0" w:noVBand="1"/>
        <w:tblDescription w:val="Tabela, przedziały ufności do prognozy tempa wzrotu nominalnego PKB województwa wielkopolskiego."/>
      </w:tblPr>
      <w:tblGrid>
        <w:gridCol w:w="2560"/>
        <w:gridCol w:w="2705"/>
        <w:gridCol w:w="2561"/>
      </w:tblGrid>
      <w:tr w:rsidR="0C4DDB75" w:rsidRPr="00F96AFD" w14:paraId="2197795A" w14:textId="77777777" w:rsidTr="00DD2DE5">
        <w:trPr>
          <w:trHeight w:val="300"/>
          <w:tblHeader/>
        </w:trPr>
        <w:tc>
          <w:tcPr>
            <w:tcW w:w="256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F14E55A" w14:textId="379BF9C0" w:rsidR="0C4DDB75" w:rsidRPr="00F96AFD" w:rsidRDefault="0C4DDB75" w:rsidP="00F93FB3">
            <w:pPr>
              <w:spacing w:after="60" w:line="360" w:lineRule="auto"/>
              <w:rPr>
                <w:rFonts w:ascii="Arial" w:hAnsi="Arial" w:cs="Arial"/>
                <w:sz w:val="24"/>
              </w:rPr>
            </w:pPr>
            <w:r w:rsidRPr="00F96AFD">
              <w:rPr>
                <w:rFonts w:ascii="Arial" w:hAnsi="Arial" w:cs="Arial"/>
                <w:b/>
                <w:sz w:val="24"/>
              </w:rPr>
              <w:t>Rok</w:t>
            </w:r>
          </w:p>
        </w:tc>
        <w:tc>
          <w:tcPr>
            <w:tcW w:w="270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B62C5FE" w14:textId="083353ED" w:rsidR="0C4DDB75" w:rsidRPr="00F96AFD" w:rsidRDefault="0C4DDB75" w:rsidP="00F93FB3">
            <w:pPr>
              <w:spacing w:after="60" w:line="360" w:lineRule="auto"/>
              <w:rPr>
                <w:rFonts w:ascii="Arial" w:hAnsi="Arial" w:cs="Arial"/>
                <w:sz w:val="24"/>
              </w:rPr>
            </w:pPr>
            <w:r w:rsidRPr="00F96AFD">
              <w:rPr>
                <w:rFonts w:ascii="Arial" w:hAnsi="Arial" w:cs="Arial"/>
                <w:b/>
                <w:sz w:val="24"/>
              </w:rPr>
              <w:t>95-procentowy przedział ufności</w:t>
            </w:r>
          </w:p>
        </w:tc>
        <w:tc>
          <w:tcPr>
            <w:tcW w:w="256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C12F1A0" w14:textId="1AE06B47" w:rsidR="0C4DDB75" w:rsidRPr="00F96AFD" w:rsidRDefault="0C4DDB75" w:rsidP="00F93FB3">
            <w:pPr>
              <w:spacing w:after="60" w:line="360" w:lineRule="auto"/>
              <w:rPr>
                <w:rFonts w:ascii="Arial" w:hAnsi="Arial" w:cs="Arial"/>
                <w:sz w:val="24"/>
              </w:rPr>
            </w:pPr>
            <w:r w:rsidRPr="00F96AFD">
              <w:rPr>
                <w:rFonts w:ascii="Arial" w:hAnsi="Arial" w:cs="Arial"/>
                <w:b/>
                <w:sz w:val="24"/>
              </w:rPr>
              <w:t>60-procentowy przedział ufności</w:t>
            </w:r>
          </w:p>
        </w:tc>
      </w:tr>
      <w:tr w:rsidR="0C4DDB75" w:rsidRPr="00F96AFD" w14:paraId="2689AA85" w14:textId="77777777" w:rsidTr="0C4DDB75">
        <w:trPr>
          <w:trHeight w:val="300"/>
        </w:trPr>
        <w:tc>
          <w:tcPr>
            <w:tcW w:w="256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2C829A0" w14:textId="522D2D63" w:rsidR="0C4DDB75" w:rsidRPr="00F96AFD" w:rsidRDefault="0C4DDB75" w:rsidP="00F93FB3">
            <w:pPr>
              <w:spacing w:after="60" w:line="360" w:lineRule="auto"/>
              <w:rPr>
                <w:rFonts w:ascii="Arial" w:hAnsi="Arial" w:cs="Arial"/>
                <w:sz w:val="24"/>
              </w:rPr>
            </w:pPr>
            <w:r w:rsidRPr="00F96AFD">
              <w:rPr>
                <w:rFonts w:ascii="Arial" w:hAnsi="Arial" w:cs="Arial"/>
                <w:sz w:val="24"/>
              </w:rPr>
              <w:t>2024</w:t>
            </w:r>
          </w:p>
        </w:tc>
        <w:tc>
          <w:tcPr>
            <w:tcW w:w="270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2D7B8DA" w14:textId="1CC55439" w:rsidR="0C4DDB75" w:rsidRPr="00F96AFD" w:rsidRDefault="0C4DDB75" w:rsidP="00F93FB3">
            <w:pPr>
              <w:spacing w:after="60" w:line="360" w:lineRule="auto"/>
              <w:rPr>
                <w:rFonts w:ascii="Arial" w:hAnsi="Arial" w:cs="Arial"/>
                <w:sz w:val="24"/>
              </w:rPr>
            </w:pPr>
            <w:r w:rsidRPr="00F96AFD">
              <w:rPr>
                <w:rFonts w:ascii="Arial" w:hAnsi="Arial" w:cs="Arial"/>
                <w:sz w:val="24"/>
              </w:rPr>
              <w:t>1,39 – 4,69</w:t>
            </w:r>
          </w:p>
        </w:tc>
        <w:tc>
          <w:tcPr>
            <w:tcW w:w="256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ED6D0B3" w14:textId="0A1C5309" w:rsidR="0C4DDB75" w:rsidRPr="00F96AFD" w:rsidRDefault="0C4DDB75" w:rsidP="00F93FB3">
            <w:pPr>
              <w:spacing w:after="60" w:line="360" w:lineRule="auto"/>
              <w:rPr>
                <w:rFonts w:ascii="Arial" w:hAnsi="Arial" w:cs="Arial"/>
                <w:sz w:val="24"/>
              </w:rPr>
            </w:pPr>
            <w:r w:rsidRPr="00F96AFD">
              <w:rPr>
                <w:rFonts w:ascii="Arial" w:hAnsi="Arial" w:cs="Arial"/>
                <w:sz w:val="24"/>
              </w:rPr>
              <w:t>2,40 – 3,67</w:t>
            </w:r>
          </w:p>
        </w:tc>
      </w:tr>
      <w:tr w:rsidR="0C4DDB75" w:rsidRPr="00F96AFD" w14:paraId="2A41B05B" w14:textId="77777777" w:rsidTr="0C4DDB75">
        <w:trPr>
          <w:trHeight w:val="300"/>
        </w:trPr>
        <w:tc>
          <w:tcPr>
            <w:tcW w:w="256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531A417" w14:textId="59A79189" w:rsidR="0C4DDB75" w:rsidRPr="00F96AFD" w:rsidRDefault="0C4DDB75" w:rsidP="00F93FB3">
            <w:pPr>
              <w:spacing w:after="60" w:line="360" w:lineRule="auto"/>
              <w:rPr>
                <w:rFonts w:ascii="Arial" w:hAnsi="Arial" w:cs="Arial"/>
                <w:sz w:val="24"/>
              </w:rPr>
            </w:pPr>
            <w:r w:rsidRPr="00F96AFD">
              <w:rPr>
                <w:rFonts w:ascii="Arial" w:hAnsi="Arial" w:cs="Arial"/>
                <w:sz w:val="24"/>
              </w:rPr>
              <w:t>2025</w:t>
            </w:r>
          </w:p>
        </w:tc>
        <w:tc>
          <w:tcPr>
            <w:tcW w:w="270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C638432" w14:textId="18F10C84" w:rsidR="0C4DDB75" w:rsidRPr="00F96AFD" w:rsidRDefault="0C4DDB75" w:rsidP="00F93FB3">
            <w:pPr>
              <w:spacing w:after="60" w:line="360" w:lineRule="auto"/>
              <w:rPr>
                <w:rFonts w:ascii="Arial" w:hAnsi="Arial" w:cs="Arial"/>
                <w:sz w:val="24"/>
              </w:rPr>
            </w:pPr>
            <w:r w:rsidRPr="00F96AFD">
              <w:rPr>
                <w:rFonts w:ascii="Arial" w:hAnsi="Arial" w:cs="Arial"/>
                <w:sz w:val="24"/>
              </w:rPr>
              <w:t>1,23 – 4,55</w:t>
            </w:r>
          </w:p>
        </w:tc>
        <w:tc>
          <w:tcPr>
            <w:tcW w:w="256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FCDC2E3" w14:textId="59829491" w:rsidR="0C4DDB75" w:rsidRPr="00F96AFD" w:rsidRDefault="0C4DDB75" w:rsidP="00F93FB3">
            <w:pPr>
              <w:spacing w:after="60" w:line="360" w:lineRule="auto"/>
              <w:rPr>
                <w:rFonts w:ascii="Arial" w:hAnsi="Arial" w:cs="Arial"/>
                <w:sz w:val="24"/>
              </w:rPr>
            </w:pPr>
            <w:r w:rsidRPr="00F96AFD">
              <w:rPr>
                <w:rFonts w:ascii="Arial" w:hAnsi="Arial" w:cs="Arial"/>
                <w:sz w:val="24"/>
              </w:rPr>
              <w:t>2,24 – 3,52</w:t>
            </w:r>
          </w:p>
        </w:tc>
      </w:tr>
      <w:tr w:rsidR="0C4DDB75" w:rsidRPr="00F96AFD" w14:paraId="4A25828E" w14:textId="77777777" w:rsidTr="0C4DDB75">
        <w:trPr>
          <w:trHeight w:val="300"/>
        </w:trPr>
        <w:tc>
          <w:tcPr>
            <w:tcW w:w="256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5837523" w14:textId="28A55E39" w:rsidR="0C4DDB75" w:rsidRPr="00F96AFD" w:rsidRDefault="0C4DDB75" w:rsidP="00F93FB3">
            <w:pPr>
              <w:spacing w:after="60" w:line="360" w:lineRule="auto"/>
              <w:rPr>
                <w:rFonts w:ascii="Arial" w:hAnsi="Arial" w:cs="Arial"/>
                <w:sz w:val="24"/>
              </w:rPr>
            </w:pPr>
            <w:r w:rsidRPr="00F96AFD">
              <w:rPr>
                <w:rFonts w:ascii="Arial" w:hAnsi="Arial" w:cs="Arial"/>
                <w:sz w:val="24"/>
              </w:rPr>
              <w:t>2026</w:t>
            </w:r>
          </w:p>
        </w:tc>
        <w:tc>
          <w:tcPr>
            <w:tcW w:w="270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8AD6316" w14:textId="1B30BCEF" w:rsidR="0C4DDB75" w:rsidRPr="00F96AFD" w:rsidRDefault="0C4DDB75" w:rsidP="00F93FB3">
            <w:pPr>
              <w:spacing w:after="60" w:line="360" w:lineRule="auto"/>
              <w:rPr>
                <w:rFonts w:ascii="Arial" w:hAnsi="Arial" w:cs="Arial"/>
                <w:sz w:val="24"/>
              </w:rPr>
            </w:pPr>
            <w:r w:rsidRPr="00F96AFD">
              <w:rPr>
                <w:rFonts w:ascii="Arial" w:hAnsi="Arial" w:cs="Arial"/>
                <w:sz w:val="24"/>
              </w:rPr>
              <w:t>1,10 – 4,44</w:t>
            </w:r>
          </w:p>
        </w:tc>
        <w:tc>
          <w:tcPr>
            <w:tcW w:w="256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86AC7EA" w14:textId="4AE7A956" w:rsidR="0C4DDB75" w:rsidRPr="00F96AFD" w:rsidRDefault="0C4DDB75" w:rsidP="00F93FB3">
            <w:pPr>
              <w:spacing w:after="60" w:line="360" w:lineRule="auto"/>
              <w:rPr>
                <w:rFonts w:ascii="Arial" w:hAnsi="Arial" w:cs="Arial"/>
                <w:sz w:val="24"/>
              </w:rPr>
            </w:pPr>
            <w:r w:rsidRPr="00F96AFD">
              <w:rPr>
                <w:rFonts w:ascii="Arial" w:hAnsi="Arial" w:cs="Arial"/>
                <w:sz w:val="24"/>
              </w:rPr>
              <w:t>2,12 – 3,42</w:t>
            </w:r>
          </w:p>
        </w:tc>
      </w:tr>
      <w:tr w:rsidR="0C4DDB75" w:rsidRPr="00F96AFD" w14:paraId="50D25161" w14:textId="77777777" w:rsidTr="0C4DDB75">
        <w:trPr>
          <w:trHeight w:val="300"/>
        </w:trPr>
        <w:tc>
          <w:tcPr>
            <w:tcW w:w="256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3B09CA4" w14:textId="1566402B" w:rsidR="0C4DDB75" w:rsidRPr="00F96AFD" w:rsidRDefault="0C4DDB75" w:rsidP="00F93FB3">
            <w:pPr>
              <w:spacing w:after="60" w:line="360" w:lineRule="auto"/>
              <w:rPr>
                <w:rFonts w:ascii="Arial" w:hAnsi="Arial" w:cs="Arial"/>
                <w:sz w:val="24"/>
              </w:rPr>
            </w:pPr>
            <w:r w:rsidRPr="00F96AFD">
              <w:rPr>
                <w:rFonts w:ascii="Arial" w:hAnsi="Arial" w:cs="Arial"/>
                <w:sz w:val="24"/>
              </w:rPr>
              <w:t>2027</w:t>
            </w:r>
          </w:p>
        </w:tc>
        <w:tc>
          <w:tcPr>
            <w:tcW w:w="2705"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CC17219" w14:textId="4C177D50" w:rsidR="0C4DDB75" w:rsidRPr="00F96AFD" w:rsidRDefault="0C4DDB75" w:rsidP="00F93FB3">
            <w:pPr>
              <w:spacing w:after="60" w:line="360" w:lineRule="auto"/>
              <w:rPr>
                <w:rFonts w:ascii="Arial" w:hAnsi="Arial" w:cs="Arial"/>
                <w:sz w:val="24"/>
              </w:rPr>
            </w:pPr>
            <w:r w:rsidRPr="00F96AFD">
              <w:rPr>
                <w:rFonts w:ascii="Arial" w:hAnsi="Arial" w:cs="Arial"/>
                <w:sz w:val="24"/>
              </w:rPr>
              <w:t>0,97 – 4,34</w:t>
            </w:r>
          </w:p>
        </w:tc>
        <w:tc>
          <w:tcPr>
            <w:tcW w:w="2561"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DB64303" w14:textId="7BA47E73" w:rsidR="0C4DDB75" w:rsidRPr="00F96AFD" w:rsidRDefault="0C4DDB75" w:rsidP="00F93FB3">
            <w:pPr>
              <w:spacing w:after="60" w:line="360" w:lineRule="auto"/>
              <w:rPr>
                <w:rFonts w:ascii="Arial" w:hAnsi="Arial" w:cs="Arial"/>
                <w:sz w:val="24"/>
              </w:rPr>
            </w:pPr>
            <w:r w:rsidRPr="00F96AFD">
              <w:rPr>
                <w:rFonts w:ascii="Arial" w:hAnsi="Arial" w:cs="Arial"/>
                <w:sz w:val="24"/>
              </w:rPr>
              <w:t>2 – 3,30</w:t>
            </w:r>
          </w:p>
        </w:tc>
      </w:tr>
    </w:tbl>
    <w:p w14:paraId="0EA3051F" w14:textId="583E35C2" w:rsidR="196E6300" w:rsidRPr="00F96AFD" w:rsidRDefault="3289C995" w:rsidP="00DD2DE5">
      <w:pPr>
        <w:spacing w:before="240" w:after="240" w:line="360" w:lineRule="auto"/>
        <w:rPr>
          <w:rFonts w:ascii="Arial" w:hAnsi="Arial" w:cs="Arial"/>
          <w:sz w:val="24"/>
        </w:rPr>
      </w:pPr>
      <w:r w:rsidRPr="00F96AFD">
        <w:rPr>
          <w:rFonts w:ascii="Arial" w:hAnsi="Arial" w:cs="Arial"/>
          <w:sz w:val="24"/>
        </w:rPr>
        <w:t>Źródło: opracowanie własne</w:t>
      </w:r>
    </w:p>
    <w:p w14:paraId="7809A079" w14:textId="348AB8BF" w:rsidR="6CFD048D" w:rsidRPr="00F96AFD" w:rsidRDefault="6CFD048D" w:rsidP="00DD2DE5">
      <w:pPr>
        <w:spacing w:before="240" w:after="240" w:line="360" w:lineRule="auto"/>
        <w:rPr>
          <w:rFonts w:ascii="Arial" w:hAnsi="Arial" w:cs="Arial"/>
          <w:sz w:val="24"/>
        </w:rPr>
      </w:pPr>
      <w:r w:rsidRPr="00F96AFD">
        <w:rPr>
          <w:rFonts w:ascii="Arial" w:hAnsi="Arial" w:cs="Arial"/>
          <w:sz w:val="24"/>
        </w:rPr>
        <w:t xml:space="preserve">Dolne granice przedziału ufności można potraktować jako pesymistyczny wariant wzrostu gospodarczego, górny natomiast jako optymistyczny. Warto </w:t>
      </w:r>
      <w:r w:rsidR="7C9120BA" w:rsidRPr="00F96AFD">
        <w:rPr>
          <w:rFonts w:ascii="Arial" w:hAnsi="Arial" w:cs="Arial"/>
          <w:sz w:val="24"/>
        </w:rPr>
        <w:t xml:space="preserve">podkreślić, że jest to założenie </w:t>
      </w:r>
      <w:proofErr w:type="spellStart"/>
      <w:r w:rsidR="7C9120BA" w:rsidRPr="00F96AFD">
        <w:rPr>
          <w:rFonts w:ascii="Arial" w:hAnsi="Arial" w:cs="Arial"/>
          <w:sz w:val="24"/>
        </w:rPr>
        <w:t>ceteris</w:t>
      </w:r>
      <w:proofErr w:type="spellEnd"/>
      <w:r w:rsidR="7C9120BA" w:rsidRPr="00F96AFD">
        <w:rPr>
          <w:rFonts w:ascii="Arial" w:hAnsi="Arial" w:cs="Arial"/>
          <w:sz w:val="24"/>
        </w:rPr>
        <w:t xml:space="preserve"> paribus, czyli nie uwzględnia przyszłych potencjalnych szoków </w:t>
      </w:r>
      <w:proofErr w:type="spellStart"/>
      <w:r w:rsidR="7C9120BA" w:rsidRPr="00F96AFD">
        <w:rPr>
          <w:rFonts w:ascii="Arial" w:hAnsi="Arial" w:cs="Arial"/>
          <w:sz w:val="24"/>
        </w:rPr>
        <w:t>endo</w:t>
      </w:r>
      <w:proofErr w:type="spellEnd"/>
      <w:r w:rsidR="7C9120BA" w:rsidRPr="00F96AFD">
        <w:rPr>
          <w:rFonts w:ascii="Arial" w:hAnsi="Arial" w:cs="Arial"/>
          <w:sz w:val="24"/>
        </w:rPr>
        <w:t xml:space="preserve">- </w:t>
      </w:r>
      <w:r w:rsidR="7AE6BE10" w:rsidRPr="00F96AFD">
        <w:rPr>
          <w:rFonts w:ascii="Arial" w:hAnsi="Arial" w:cs="Arial"/>
          <w:sz w:val="24"/>
        </w:rPr>
        <w:t>i egzogenicznych</w:t>
      </w:r>
      <w:r w:rsidR="45D48C74" w:rsidRPr="00F96AFD">
        <w:rPr>
          <w:rFonts w:ascii="Arial" w:hAnsi="Arial" w:cs="Arial"/>
          <w:sz w:val="24"/>
        </w:rPr>
        <w:t>, których nie sposób przewidzieć</w:t>
      </w:r>
      <w:r w:rsidR="098F078A" w:rsidRPr="00F96AFD">
        <w:rPr>
          <w:rFonts w:ascii="Arial" w:hAnsi="Arial" w:cs="Arial"/>
          <w:sz w:val="24"/>
        </w:rPr>
        <w:t xml:space="preserve"> i precyzyjnie uwzględnić w modelu.</w:t>
      </w:r>
    </w:p>
    <w:p w14:paraId="1A773DA2" w14:textId="77777777" w:rsidR="00244985" w:rsidRDefault="00244985">
      <w:pPr>
        <w:rPr>
          <w:rFonts w:asciiTheme="majorHAnsi" w:eastAsiaTheme="majorEastAsia" w:hAnsiTheme="majorHAnsi" w:cstheme="majorBidi"/>
          <w:color w:val="0F4761" w:themeColor="accent1" w:themeShade="BF"/>
          <w:sz w:val="40"/>
          <w:szCs w:val="40"/>
        </w:rPr>
      </w:pPr>
      <w:bookmarkStart w:id="107" w:name="_Toc201563488"/>
      <w:bookmarkStart w:id="108" w:name="_Toc204341458"/>
      <w:bookmarkStart w:id="109" w:name="_Toc204343538"/>
      <w:r>
        <w:br w:type="page"/>
      </w:r>
    </w:p>
    <w:p w14:paraId="7A00B85E" w14:textId="745C7812" w:rsidR="0033192F" w:rsidRPr="00F96AFD" w:rsidRDefault="0033192F" w:rsidP="0007473F">
      <w:pPr>
        <w:pStyle w:val="Nagwek1"/>
      </w:pPr>
      <w:r w:rsidRPr="00F96AFD">
        <w:lastRenderedPageBreak/>
        <w:t>Cykl koniunkturalny w województwie wielkopolskim a wybrane zjawiska społeczno-gospodarcze</w:t>
      </w:r>
      <w:bookmarkEnd w:id="107"/>
      <w:bookmarkEnd w:id="108"/>
      <w:bookmarkEnd w:id="109"/>
    </w:p>
    <w:p w14:paraId="08ADD6E7" w14:textId="3C5FB45C" w:rsidR="0033192F" w:rsidRPr="00F96AFD" w:rsidRDefault="1EA240C1" w:rsidP="001602B4">
      <w:pPr>
        <w:pStyle w:val="Nagwek2"/>
      </w:pPr>
      <w:bookmarkStart w:id="110" w:name="_Toc201563489"/>
      <w:bookmarkStart w:id="111" w:name="_Toc204341459"/>
      <w:bookmarkStart w:id="112" w:name="_Toc204343539"/>
      <w:r w:rsidRPr="00F96AFD">
        <w:t>Opis i interpretacja kształtowania się wybranych wskaźników reprezentujących</w:t>
      </w:r>
      <w:r w:rsidR="42B12464" w:rsidRPr="00F96AFD">
        <w:t xml:space="preserve"> </w:t>
      </w:r>
      <w:r w:rsidRPr="00F96AFD">
        <w:t>wskazane zjawiska społeczno-gospodarcze w</w:t>
      </w:r>
      <w:r w:rsidR="00B55260" w:rsidRPr="00F96AFD">
        <w:t> </w:t>
      </w:r>
      <w:r w:rsidRPr="00F96AFD">
        <w:t>regionie</w:t>
      </w:r>
      <w:bookmarkEnd w:id="110"/>
      <w:bookmarkEnd w:id="111"/>
      <w:bookmarkEnd w:id="112"/>
      <w:r w:rsidRPr="00F96AFD">
        <w:t xml:space="preserve"> </w:t>
      </w:r>
    </w:p>
    <w:p w14:paraId="101A0D00" w14:textId="6CDB4630" w:rsidR="0033192F" w:rsidRPr="00F96AFD" w:rsidRDefault="0033192F" w:rsidP="00DD2DE5">
      <w:pPr>
        <w:spacing w:before="240" w:after="240" w:line="360" w:lineRule="auto"/>
        <w:rPr>
          <w:rFonts w:ascii="Arial" w:hAnsi="Arial" w:cs="Arial"/>
          <w:sz w:val="24"/>
        </w:rPr>
      </w:pPr>
      <w:r w:rsidRPr="00F96AFD">
        <w:rPr>
          <w:rFonts w:ascii="Arial" w:hAnsi="Arial" w:cs="Arial"/>
          <w:sz w:val="24"/>
        </w:rPr>
        <w:t xml:space="preserve">Zjawiska społeczno-gospodarcze w regionie wielkopolskim mogą być monitorowane i mierzone różnymi wskaźnikami. </w:t>
      </w:r>
      <w:r w:rsidR="00EE667B" w:rsidRPr="00F96AFD">
        <w:rPr>
          <w:rFonts w:ascii="Arial" w:hAnsi="Arial" w:cs="Arial"/>
          <w:sz w:val="24"/>
        </w:rPr>
        <w:t xml:space="preserve">Aby zachować kompatybilność analizy z </w:t>
      </w:r>
      <w:r w:rsidR="7695DF6A" w:rsidRPr="00F96AFD">
        <w:rPr>
          <w:rFonts w:ascii="Arial" w:hAnsi="Arial" w:cs="Arial"/>
          <w:sz w:val="24"/>
        </w:rPr>
        <w:t>“</w:t>
      </w:r>
      <w:r w:rsidR="00EE667B" w:rsidRPr="00F96AFD">
        <w:rPr>
          <w:rFonts w:ascii="Arial" w:hAnsi="Arial" w:cs="Arial"/>
          <w:sz w:val="24"/>
        </w:rPr>
        <w:t xml:space="preserve">Raportem o stanie </w:t>
      </w:r>
      <w:r w:rsidR="00F45F54" w:rsidRPr="00F96AFD">
        <w:rPr>
          <w:rFonts w:ascii="Arial" w:hAnsi="Arial" w:cs="Arial"/>
          <w:sz w:val="24"/>
        </w:rPr>
        <w:t>w</w:t>
      </w:r>
      <w:r w:rsidR="00EE667B" w:rsidRPr="00F96AFD">
        <w:rPr>
          <w:rFonts w:ascii="Arial" w:hAnsi="Arial" w:cs="Arial"/>
          <w:sz w:val="24"/>
        </w:rPr>
        <w:t xml:space="preserve">ojewództwa </w:t>
      </w:r>
      <w:r w:rsidR="00F45F54" w:rsidRPr="00F96AFD">
        <w:rPr>
          <w:rFonts w:ascii="Arial" w:hAnsi="Arial" w:cs="Arial"/>
          <w:sz w:val="24"/>
        </w:rPr>
        <w:t>w</w:t>
      </w:r>
      <w:r w:rsidR="00EE667B" w:rsidRPr="00F96AFD">
        <w:rPr>
          <w:rFonts w:ascii="Arial" w:hAnsi="Arial" w:cs="Arial"/>
          <w:sz w:val="24"/>
        </w:rPr>
        <w:t xml:space="preserve">ielkopolskiego </w:t>
      </w:r>
      <w:r w:rsidR="52F99510" w:rsidRPr="00F96AFD">
        <w:rPr>
          <w:rFonts w:ascii="Arial" w:hAnsi="Arial" w:cs="Arial"/>
          <w:sz w:val="24"/>
        </w:rPr>
        <w:t>za 2023 rok</w:t>
      </w:r>
      <w:r w:rsidR="25D7788D" w:rsidRPr="00F96AFD">
        <w:rPr>
          <w:rFonts w:ascii="Arial" w:hAnsi="Arial" w:cs="Arial"/>
          <w:sz w:val="24"/>
        </w:rPr>
        <w:t xml:space="preserve">” </w:t>
      </w:r>
      <w:r w:rsidR="00EE667B" w:rsidRPr="00F96AFD">
        <w:rPr>
          <w:rFonts w:ascii="Arial" w:hAnsi="Arial" w:cs="Arial"/>
          <w:sz w:val="24"/>
        </w:rPr>
        <w:t>badane zagadnienie również pogrupowano w</w:t>
      </w:r>
      <w:r w:rsidR="00CF524E" w:rsidRPr="00F96AFD">
        <w:rPr>
          <w:rFonts w:ascii="Arial" w:hAnsi="Arial" w:cs="Arial"/>
          <w:sz w:val="24"/>
        </w:rPr>
        <w:t> </w:t>
      </w:r>
      <w:r w:rsidR="00EE667B" w:rsidRPr="00F96AFD">
        <w:rPr>
          <w:rFonts w:ascii="Arial" w:hAnsi="Arial" w:cs="Arial"/>
          <w:sz w:val="24"/>
        </w:rPr>
        <w:t>cztery bloki tematyczne, t</w:t>
      </w:r>
      <w:r w:rsidR="00B47C6B" w:rsidRPr="00F96AFD">
        <w:rPr>
          <w:rFonts w:ascii="Arial" w:hAnsi="Arial" w:cs="Arial"/>
          <w:sz w:val="24"/>
        </w:rPr>
        <w:t>o jest</w:t>
      </w:r>
      <w:r w:rsidR="00EE667B" w:rsidRPr="00F96AFD">
        <w:rPr>
          <w:rFonts w:ascii="Arial" w:hAnsi="Arial" w:cs="Arial"/>
          <w:sz w:val="24"/>
        </w:rPr>
        <w:t>: społeczeństwo, gospodarka, środowisko oraz komunikacja.</w:t>
      </w:r>
      <w:r w:rsidR="00221450" w:rsidRPr="00F96AFD">
        <w:rPr>
          <w:rFonts w:ascii="Arial" w:hAnsi="Arial" w:cs="Arial"/>
          <w:sz w:val="24"/>
        </w:rPr>
        <w:t xml:space="preserve"> </w:t>
      </w:r>
      <w:r w:rsidR="001405B3" w:rsidRPr="00F96AFD">
        <w:rPr>
          <w:rFonts w:ascii="Arial" w:hAnsi="Arial" w:cs="Arial"/>
          <w:sz w:val="24"/>
        </w:rPr>
        <w:t xml:space="preserve">Punktem wyjścia były wskaźniki </w:t>
      </w:r>
      <w:r w:rsidR="0017309A" w:rsidRPr="00F96AFD">
        <w:rPr>
          <w:rFonts w:ascii="Arial" w:hAnsi="Arial" w:cs="Arial"/>
          <w:sz w:val="24"/>
        </w:rPr>
        <w:t xml:space="preserve">społeczno-gospodarcze </w:t>
      </w:r>
      <w:r w:rsidR="4A812C4E" w:rsidRPr="00F96AFD">
        <w:rPr>
          <w:rFonts w:ascii="Arial" w:eastAsia="Aptos" w:hAnsi="Arial" w:cs="Arial"/>
          <w:sz w:val="24"/>
          <w:szCs w:val="24"/>
        </w:rPr>
        <w:t>analizowane</w:t>
      </w:r>
      <w:r w:rsidR="007C478F" w:rsidRPr="00F96AFD">
        <w:rPr>
          <w:rFonts w:ascii="Arial" w:hAnsi="Arial" w:cs="Arial"/>
          <w:sz w:val="24"/>
        </w:rPr>
        <w:t xml:space="preserve"> w corocznych </w:t>
      </w:r>
      <w:r w:rsidR="00153B2E" w:rsidRPr="00F96AFD">
        <w:rPr>
          <w:rFonts w:ascii="Arial" w:hAnsi="Arial" w:cs="Arial"/>
          <w:sz w:val="24"/>
        </w:rPr>
        <w:t>Raportach o stanie województwa.</w:t>
      </w:r>
      <w:r w:rsidR="00EE667B" w:rsidRPr="00F96AFD">
        <w:rPr>
          <w:rFonts w:ascii="Arial" w:hAnsi="Arial" w:cs="Arial"/>
          <w:sz w:val="24"/>
        </w:rPr>
        <w:t xml:space="preserve"> </w:t>
      </w:r>
      <w:r w:rsidRPr="00F96AFD">
        <w:rPr>
          <w:rFonts w:ascii="Arial" w:hAnsi="Arial" w:cs="Arial"/>
          <w:sz w:val="24"/>
        </w:rPr>
        <w:t>Ponieważ celem</w:t>
      </w:r>
      <w:r w:rsidR="00DD7D6A" w:rsidRPr="00F96AFD">
        <w:rPr>
          <w:rFonts w:ascii="Arial" w:eastAsia="Aptos" w:hAnsi="Arial" w:cs="Arial"/>
          <w:sz w:val="24"/>
          <w:szCs w:val="24"/>
        </w:rPr>
        <w:t xml:space="preserve"> raportu</w:t>
      </w:r>
      <w:r w:rsidRPr="00F96AFD">
        <w:rPr>
          <w:rFonts w:ascii="Arial" w:hAnsi="Arial" w:cs="Arial"/>
          <w:sz w:val="24"/>
        </w:rPr>
        <w:t xml:space="preserve"> jest </w:t>
      </w:r>
      <w:r w:rsidR="004D6062" w:rsidRPr="00F96AFD">
        <w:rPr>
          <w:rFonts w:ascii="Arial" w:hAnsi="Arial" w:cs="Arial"/>
          <w:sz w:val="24"/>
        </w:rPr>
        <w:t xml:space="preserve">analiza </w:t>
      </w:r>
      <w:r w:rsidR="00AA1C9D" w:rsidRPr="00F96AFD">
        <w:rPr>
          <w:rFonts w:ascii="Arial" w:hAnsi="Arial" w:cs="Arial"/>
          <w:sz w:val="24"/>
        </w:rPr>
        <w:t>współ</w:t>
      </w:r>
      <w:r w:rsidR="004D6062" w:rsidRPr="00F96AFD">
        <w:rPr>
          <w:rFonts w:ascii="Arial" w:hAnsi="Arial" w:cs="Arial"/>
          <w:sz w:val="24"/>
        </w:rPr>
        <w:t xml:space="preserve">zależności cyklu koniunkturalnego Wielkopolski ze zjawiskami społeczno-gospodarczymi regionu, </w:t>
      </w:r>
      <w:r w:rsidRPr="00F96AFD">
        <w:rPr>
          <w:rFonts w:ascii="Arial" w:hAnsi="Arial" w:cs="Arial"/>
          <w:sz w:val="24"/>
        </w:rPr>
        <w:t xml:space="preserve">wybrano te, które cechują się zmiennością w czasie i mają </w:t>
      </w:r>
      <w:r w:rsidR="1EDD6990" w:rsidRPr="00F96AFD">
        <w:rPr>
          <w:rFonts w:ascii="Arial" w:hAnsi="Arial" w:cs="Arial"/>
          <w:sz w:val="24"/>
        </w:rPr>
        <w:t xml:space="preserve">teoretyczny </w:t>
      </w:r>
      <w:r w:rsidR="01213610" w:rsidRPr="00F96AFD">
        <w:rPr>
          <w:rFonts w:ascii="Arial" w:hAnsi="Arial" w:cs="Arial"/>
          <w:sz w:val="24"/>
        </w:rPr>
        <w:t>związek</w:t>
      </w:r>
      <w:r w:rsidRPr="00F96AFD">
        <w:rPr>
          <w:rFonts w:ascii="Arial" w:hAnsi="Arial" w:cs="Arial"/>
          <w:sz w:val="24"/>
        </w:rPr>
        <w:t xml:space="preserve"> z wahaniami cyklu koniunkturalnego.</w:t>
      </w:r>
      <w:r w:rsidR="00B44A27" w:rsidRPr="00F96AFD">
        <w:rPr>
          <w:rFonts w:ascii="Arial" w:hAnsi="Arial" w:cs="Arial"/>
          <w:sz w:val="24"/>
        </w:rPr>
        <w:t xml:space="preserve"> Poważną barierą determinującą dobór wskaźników jest dostępność dostatecznie długich szeregów czasowych.</w:t>
      </w:r>
    </w:p>
    <w:p w14:paraId="52716B80" w14:textId="3D8224BD" w:rsidR="0033192F" w:rsidRPr="00F96AFD" w:rsidRDefault="0033192F" w:rsidP="0007473F">
      <w:pPr>
        <w:pStyle w:val="Nagwek3"/>
      </w:pPr>
      <w:bookmarkStart w:id="113" w:name="_Toc201563490"/>
      <w:bookmarkStart w:id="114" w:name="_Toc204341460"/>
      <w:bookmarkStart w:id="115" w:name="_Toc204343540"/>
      <w:r w:rsidRPr="00F96AFD">
        <w:t>Społeczeństwo</w:t>
      </w:r>
      <w:bookmarkEnd w:id="113"/>
      <w:bookmarkEnd w:id="114"/>
      <w:bookmarkEnd w:id="115"/>
      <w:r w:rsidRPr="00F96AFD">
        <w:t xml:space="preserve"> </w:t>
      </w:r>
    </w:p>
    <w:p w14:paraId="6435F7AC" w14:textId="2210B597" w:rsidR="0033192F" w:rsidRPr="00F96AFD" w:rsidRDefault="7378E86A" w:rsidP="00DD2DE5">
      <w:pPr>
        <w:spacing w:before="240" w:after="240" w:line="360" w:lineRule="auto"/>
        <w:rPr>
          <w:rFonts w:ascii="Arial" w:hAnsi="Arial" w:cs="Arial"/>
          <w:sz w:val="24"/>
        </w:rPr>
      </w:pPr>
      <w:r w:rsidRPr="00F96AFD">
        <w:rPr>
          <w:rFonts w:ascii="Arial" w:hAnsi="Arial" w:cs="Arial"/>
          <w:sz w:val="24"/>
        </w:rPr>
        <w:t xml:space="preserve">Wskaźniki monitorowane w „Raporcie o stanie </w:t>
      </w:r>
      <w:r w:rsidR="00FB14CB" w:rsidRPr="00F96AFD">
        <w:rPr>
          <w:rFonts w:ascii="Arial" w:hAnsi="Arial" w:cs="Arial"/>
          <w:sz w:val="24"/>
        </w:rPr>
        <w:t>w</w:t>
      </w:r>
      <w:r w:rsidRPr="00F96AFD">
        <w:rPr>
          <w:rFonts w:ascii="Arial" w:hAnsi="Arial" w:cs="Arial"/>
          <w:sz w:val="24"/>
        </w:rPr>
        <w:t>ojewództwa</w:t>
      </w:r>
      <w:r w:rsidR="181BF722" w:rsidRPr="00F96AFD">
        <w:rPr>
          <w:rFonts w:ascii="Arial" w:hAnsi="Arial" w:cs="Arial"/>
          <w:sz w:val="24"/>
        </w:rPr>
        <w:t xml:space="preserve"> </w:t>
      </w:r>
      <w:r w:rsidR="002A36EF" w:rsidRPr="00F96AFD">
        <w:rPr>
          <w:rFonts w:ascii="Arial" w:hAnsi="Arial" w:cs="Arial"/>
          <w:sz w:val="24"/>
        </w:rPr>
        <w:t>w</w:t>
      </w:r>
      <w:r w:rsidR="181BF722" w:rsidRPr="00F96AFD">
        <w:rPr>
          <w:rFonts w:ascii="Arial" w:hAnsi="Arial" w:cs="Arial"/>
          <w:sz w:val="24"/>
        </w:rPr>
        <w:t>ielkopolskiego za 2023 rok</w:t>
      </w:r>
      <w:r w:rsidRPr="00F96AFD">
        <w:rPr>
          <w:rFonts w:ascii="Arial" w:hAnsi="Arial" w:cs="Arial"/>
          <w:sz w:val="24"/>
        </w:rPr>
        <w:t xml:space="preserve">” to: </w:t>
      </w:r>
    </w:p>
    <w:p w14:paraId="056B6A17" w14:textId="08D7077F" w:rsidR="0033192F" w:rsidRPr="00F96AFD" w:rsidRDefault="0033192F"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Liczba ludności</w:t>
      </w:r>
      <w:r w:rsidR="43BAAACD" w:rsidRPr="00F96AFD">
        <w:rPr>
          <w:rFonts w:ascii="Arial" w:hAnsi="Arial" w:cs="Arial"/>
          <w:sz w:val="24"/>
        </w:rPr>
        <w:t>;</w:t>
      </w:r>
    </w:p>
    <w:p w14:paraId="04D1975A" w14:textId="7C720EE8" w:rsidR="0033192F" w:rsidRPr="00F96AFD" w:rsidRDefault="0033192F"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Zmiany w strukturze ludności ze szczególnym naciskiem na współczynnik starości demograficznej (przyjmując za próg starości 65 lat)</w:t>
      </w:r>
      <w:r w:rsidR="202130AA" w:rsidRPr="00F96AFD">
        <w:rPr>
          <w:rFonts w:ascii="Arial" w:hAnsi="Arial" w:cs="Arial"/>
          <w:sz w:val="24"/>
        </w:rPr>
        <w:t>;</w:t>
      </w:r>
    </w:p>
    <w:p w14:paraId="77A80480" w14:textId="24187C1F" w:rsidR="0033192F" w:rsidRPr="00F96AFD" w:rsidRDefault="0033192F"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Przyrost naturalny na 1000 ludności</w:t>
      </w:r>
      <w:r w:rsidR="3CE83008" w:rsidRPr="00F96AFD">
        <w:rPr>
          <w:rFonts w:ascii="Arial" w:hAnsi="Arial" w:cs="Arial"/>
          <w:sz w:val="24"/>
        </w:rPr>
        <w:t>;</w:t>
      </w:r>
    </w:p>
    <w:p w14:paraId="03C1942C" w14:textId="2D591D5A" w:rsidR="0033192F" w:rsidRPr="00F96AFD" w:rsidRDefault="0033192F"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Ruch migracyjny</w:t>
      </w:r>
      <w:r w:rsidR="6F9E1344" w:rsidRPr="00F96AFD">
        <w:rPr>
          <w:rFonts w:ascii="Arial" w:hAnsi="Arial" w:cs="Arial"/>
          <w:sz w:val="24"/>
        </w:rPr>
        <w:t xml:space="preserve"> -</w:t>
      </w:r>
      <w:r w:rsidR="01213610" w:rsidRPr="00F96AFD">
        <w:rPr>
          <w:rFonts w:ascii="Arial" w:hAnsi="Arial" w:cs="Arial"/>
          <w:sz w:val="24"/>
        </w:rPr>
        <w:t xml:space="preserve"> </w:t>
      </w:r>
      <w:r w:rsidR="28C53D7E" w:rsidRPr="00F96AFD">
        <w:rPr>
          <w:rFonts w:ascii="Arial" w:hAnsi="Arial" w:cs="Arial"/>
          <w:sz w:val="24"/>
        </w:rPr>
        <w:t>w</w:t>
      </w:r>
      <w:r w:rsidRPr="00F96AFD">
        <w:rPr>
          <w:rFonts w:ascii="Arial" w:hAnsi="Arial" w:cs="Arial"/>
          <w:sz w:val="24"/>
        </w:rPr>
        <w:t xml:space="preserve">skaźnik atrakcyjności migracyjnej (miernik efektywności migracji) pokazuje relację pomiędzy saldem migracji na pobyt stały (różnicą </w:t>
      </w:r>
      <w:r w:rsidRPr="00F96AFD">
        <w:rPr>
          <w:rFonts w:ascii="Arial" w:hAnsi="Arial" w:cs="Arial"/>
          <w:sz w:val="24"/>
        </w:rPr>
        <w:lastRenderedPageBreak/>
        <w:t xml:space="preserve">napływu i odpływu) a obrotem wędrówkowym (sumą napływu i odpływu). Wartość wskaźnika zawiera się w przedziale od </w:t>
      </w:r>
      <w:r w:rsidRPr="00F96AFD">
        <w:rPr>
          <w:rFonts w:ascii="Cambria Math" w:hAnsi="Cambria Math" w:cs="Cambria Math"/>
          <w:sz w:val="24"/>
        </w:rPr>
        <w:t>‐</w:t>
      </w:r>
      <w:r w:rsidRPr="00F96AFD">
        <w:rPr>
          <w:rFonts w:ascii="Arial" w:hAnsi="Arial" w:cs="Arial"/>
          <w:sz w:val="24"/>
        </w:rPr>
        <w:t>1 do +1, przy czym im wskaźnik jest bliższy wartości +1, tym większą rolę odgrywa napływ, a mniejszą – odpływ ludności</w:t>
      </w:r>
      <w:r w:rsidR="648B7F2A" w:rsidRPr="00F96AFD">
        <w:rPr>
          <w:rFonts w:ascii="Arial" w:hAnsi="Arial" w:cs="Arial"/>
          <w:sz w:val="24"/>
        </w:rPr>
        <w:t>;</w:t>
      </w:r>
    </w:p>
    <w:p w14:paraId="345DFE3A" w14:textId="2C8CF311" w:rsidR="0033192F" w:rsidRPr="00F96AFD" w:rsidRDefault="0033192F"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Zestawienie wskaźników opisujących zjawiska demograficzne takie jak urodzenia i zgony oraz migracje wewnętrzne i zagraniczne, które decydują o stanie i zmianach liczby ludności, czyli o przyroście rzeczywistym, </w:t>
      </w:r>
      <w:r w:rsidR="1BF55E36" w:rsidRPr="00F96AFD">
        <w:rPr>
          <w:rFonts w:ascii="Arial" w:hAnsi="Arial" w:cs="Arial"/>
          <w:sz w:val="24"/>
        </w:rPr>
        <w:t xml:space="preserve">co </w:t>
      </w:r>
      <w:r w:rsidRPr="00F96AFD">
        <w:rPr>
          <w:rFonts w:ascii="Arial" w:hAnsi="Arial" w:cs="Arial"/>
          <w:sz w:val="24"/>
        </w:rPr>
        <w:t>pozwala określić stopień aktywności demograficznej jednostek terytorialnych</w:t>
      </w:r>
      <w:r w:rsidR="3DCC386F" w:rsidRPr="00F96AFD">
        <w:rPr>
          <w:rFonts w:ascii="Arial" w:hAnsi="Arial" w:cs="Arial"/>
          <w:sz w:val="24"/>
        </w:rPr>
        <w:t>;</w:t>
      </w:r>
    </w:p>
    <w:p w14:paraId="14EED149" w14:textId="1FDC412F" w:rsidR="0033192F" w:rsidRPr="00F96AFD" w:rsidRDefault="0033192F"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Zgony spowodowane nowotworami</w:t>
      </w:r>
      <w:r w:rsidR="4D8C900D" w:rsidRPr="00F96AFD">
        <w:rPr>
          <w:rFonts w:ascii="Arial" w:hAnsi="Arial" w:cs="Arial"/>
          <w:sz w:val="24"/>
        </w:rPr>
        <w:t>;</w:t>
      </w:r>
    </w:p>
    <w:p w14:paraId="28DFABAC" w14:textId="5CB9227A" w:rsidR="0033192F" w:rsidRPr="00F96AFD" w:rsidRDefault="0033192F"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Liczba osób w poradniach dla osób z zaburzeniami psychicznymi oraz </w:t>
      </w:r>
      <w:r w:rsidR="35F441D9" w:rsidRPr="00F96AFD">
        <w:rPr>
          <w:rFonts w:ascii="Arial" w:hAnsi="Arial" w:cs="Arial"/>
          <w:sz w:val="24"/>
        </w:rPr>
        <w:t>u</w:t>
      </w:r>
      <w:r w:rsidRPr="00F96AFD">
        <w:rPr>
          <w:rFonts w:ascii="Arial" w:hAnsi="Arial" w:cs="Arial"/>
          <w:sz w:val="24"/>
        </w:rPr>
        <w:t xml:space="preserve">zależnionych od alkoholu i innych substancji. Liczba </w:t>
      </w:r>
      <w:r w:rsidRPr="00F96AFD">
        <w:rPr>
          <w:rFonts w:ascii="Arial" w:eastAsia="Aptos" w:hAnsi="Arial" w:cs="Arial"/>
          <w:sz w:val="24"/>
          <w:szCs w:val="24"/>
        </w:rPr>
        <w:t>t</w:t>
      </w:r>
      <w:r w:rsidR="004D236A" w:rsidRPr="00F96AFD">
        <w:rPr>
          <w:rFonts w:ascii="Arial" w:eastAsia="Aptos" w:hAnsi="Arial" w:cs="Arial"/>
          <w:sz w:val="24"/>
          <w:szCs w:val="24"/>
        </w:rPr>
        <w:t>a</w:t>
      </w:r>
      <w:r w:rsidRPr="00F96AFD">
        <w:rPr>
          <w:rFonts w:ascii="Arial" w:hAnsi="Arial" w:cs="Arial"/>
          <w:sz w:val="24"/>
        </w:rPr>
        <w:t xml:space="preserve"> jest monitorowana zarówno w ujęciu bezwzględnym, jak i w przeliczeniu na 1000 ludności</w:t>
      </w:r>
      <w:r w:rsidR="1712888D" w:rsidRPr="00F96AFD">
        <w:rPr>
          <w:rFonts w:ascii="Arial" w:hAnsi="Arial" w:cs="Arial"/>
          <w:sz w:val="24"/>
        </w:rPr>
        <w:t>;</w:t>
      </w:r>
    </w:p>
    <w:p w14:paraId="27C9AA45" w14:textId="11AE5796" w:rsidR="0033192F" w:rsidRPr="00F96AFD" w:rsidRDefault="0033192F"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Przeciętne wykorzystanie łóżek szpitalnych w ciągu roku</w:t>
      </w:r>
      <w:r w:rsidR="71D63571" w:rsidRPr="00F96AFD">
        <w:rPr>
          <w:rFonts w:ascii="Arial" w:hAnsi="Arial" w:cs="Arial"/>
          <w:sz w:val="24"/>
        </w:rPr>
        <w:t>;</w:t>
      </w:r>
    </w:p>
    <w:p w14:paraId="7E95E929" w14:textId="2C3A9AAD" w:rsidR="0033192F" w:rsidRPr="00F96AFD" w:rsidRDefault="71D63571"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L</w:t>
      </w:r>
      <w:r w:rsidR="0033192F" w:rsidRPr="00F96AFD">
        <w:rPr>
          <w:rFonts w:ascii="Arial" w:hAnsi="Arial" w:cs="Arial"/>
          <w:sz w:val="24"/>
        </w:rPr>
        <w:t>iczba mieszkańców przypadająca na 1 podmiot ambulatoryjnej opieki zdrowotnej</w:t>
      </w:r>
      <w:r w:rsidR="7E12F66A" w:rsidRPr="00F96AFD">
        <w:rPr>
          <w:rFonts w:ascii="Arial" w:hAnsi="Arial" w:cs="Arial"/>
          <w:sz w:val="24"/>
        </w:rPr>
        <w:t xml:space="preserve"> - miernik opisujący dostępność do opieki zdrowotnej;</w:t>
      </w:r>
    </w:p>
    <w:p w14:paraId="581ED0C4" w14:textId="02B699B1" w:rsidR="0033192F" w:rsidRPr="00F96AFD" w:rsidRDefault="00B47C6B"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Liczb</w:t>
      </w:r>
      <w:r w:rsidR="0A22E538" w:rsidRPr="00F96AFD">
        <w:rPr>
          <w:rFonts w:ascii="Arial" w:hAnsi="Arial" w:cs="Arial"/>
          <w:sz w:val="24"/>
        </w:rPr>
        <w:t>a</w:t>
      </w:r>
      <w:r w:rsidR="0033192F" w:rsidRPr="00F96AFD">
        <w:rPr>
          <w:rFonts w:ascii="Arial" w:hAnsi="Arial" w:cs="Arial"/>
          <w:sz w:val="24"/>
        </w:rPr>
        <w:t xml:space="preserve"> lekarzy pracujących według pods</w:t>
      </w:r>
      <w:r w:rsidR="004D081D" w:rsidRPr="00F96AFD">
        <w:rPr>
          <w:rFonts w:ascii="Arial" w:hAnsi="Arial" w:cs="Arial"/>
          <w:sz w:val="24"/>
        </w:rPr>
        <w:t>tawowego miejsca pracy na 10 tysięcy</w:t>
      </w:r>
      <w:r w:rsidR="0033192F" w:rsidRPr="00F96AFD">
        <w:rPr>
          <w:rFonts w:ascii="Arial" w:hAnsi="Arial" w:cs="Arial"/>
          <w:sz w:val="24"/>
        </w:rPr>
        <w:t xml:space="preserve"> ludności</w:t>
      </w:r>
      <w:r w:rsidR="48F8E06A" w:rsidRPr="00F96AFD">
        <w:rPr>
          <w:rFonts w:ascii="Arial" w:hAnsi="Arial" w:cs="Arial"/>
          <w:sz w:val="24"/>
        </w:rPr>
        <w:t>;</w:t>
      </w:r>
    </w:p>
    <w:p w14:paraId="313BC73F" w14:textId="14F781E8" w:rsidR="0033192F" w:rsidRPr="00F96AFD" w:rsidRDefault="00B47C6B"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Liczba szkół wyższych na terenie województwa wielkopolskiego oraz liczba pracowników dydaktycznych tych szkół</w:t>
      </w:r>
      <w:r w:rsidR="35246F35" w:rsidRPr="00F96AFD">
        <w:rPr>
          <w:rFonts w:ascii="Arial" w:hAnsi="Arial" w:cs="Arial"/>
          <w:sz w:val="24"/>
        </w:rPr>
        <w:t>;</w:t>
      </w:r>
    </w:p>
    <w:p w14:paraId="0502072E" w14:textId="0E32D7CD" w:rsidR="0033192F" w:rsidRPr="00F96AFD" w:rsidRDefault="00B47C6B"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Liczba studentów w ujęciu bezwzględny</w:t>
      </w:r>
      <w:r w:rsidR="004D081D" w:rsidRPr="00F96AFD">
        <w:rPr>
          <w:rFonts w:ascii="Arial" w:hAnsi="Arial" w:cs="Arial"/>
          <w:sz w:val="24"/>
        </w:rPr>
        <w:t>m oraz w przeliczeniu na 10 tysięcy</w:t>
      </w:r>
      <w:r w:rsidR="0033192F" w:rsidRPr="00F96AFD">
        <w:rPr>
          <w:rFonts w:ascii="Arial" w:hAnsi="Arial" w:cs="Arial"/>
          <w:sz w:val="24"/>
        </w:rPr>
        <w:t xml:space="preserve"> ludności</w:t>
      </w:r>
      <w:r w:rsidR="5A74EF38" w:rsidRPr="00F96AFD">
        <w:rPr>
          <w:rFonts w:ascii="Arial" w:hAnsi="Arial" w:cs="Arial"/>
          <w:sz w:val="24"/>
        </w:rPr>
        <w:t>;</w:t>
      </w:r>
    </w:p>
    <w:p w14:paraId="5D577FC5" w14:textId="1276B632" w:rsidR="0033192F" w:rsidRPr="00F96AFD" w:rsidRDefault="00B47C6B"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 xml:space="preserve">Liczba uczestników studiów doktoranckich oraz słuchaczy studiów podyplomowych na 1 </w:t>
      </w:r>
      <w:r w:rsidR="004D081D" w:rsidRPr="00F96AFD">
        <w:rPr>
          <w:rFonts w:ascii="Arial" w:hAnsi="Arial" w:cs="Arial"/>
          <w:sz w:val="24"/>
        </w:rPr>
        <w:t>tysiąc</w:t>
      </w:r>
      <w:r w:rsidR="0033192F" w:rsidRPr="00F96AFD">
        <w:rPr>
          <w:rFonts w:ascii="Arial" w:hAnsi="Arial" w:cs="Arial"/>
          <w:sz w:val="24"/>
        </w:rPr>
        <w:t xml:space="preserve"> ludności</w:t>
      </w:r>
      <w:r w:rsidR="1BB99C97" w:rsidRPr="00F96AFD">
        <w:rPr>
          <w:rFonts w:ascii="Arial" w:hAnsi="Arial" w:cs="Arial"/>
          <w:sz w:val="24"/>
        </w:rPr>
        <w:t>;</w:t>
      </w:r>
      <w:r w:rsidR="0033192F" w:rsidRPr="00F96AFD">
        <w:rPr>
          <w:rFonts w:ascii="Arial" w:hAnsi="Arial" w:cs="Arial"/>
          <w:sz w:val="24"/>
        </w:rPr>
        <w:t xml:space="preserve"> </w:t>
      </w:r>
    </w:p>
    <w:p w14:paraId="00CD9824" w14:textId="0A21E530" w:rsidR="0033192F" w:rsidRPr="00F96AFD" w:rsidRDefault="00B47C6B"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Osoby dorosłe (w wieku 25-64 lata) uczestniczące w kształceniu lub szkoleniu</w:t>
      </w:r>
      <w:r w:rsidR="7BBE1E87" w:rsidRPr="00F96AFD">
        <w:rPr>
          <w:rFonts w:ascii="Arial" w:hAnsi="Arial" w:cs="Arial"/>
          <w:sz w:val="24"/>
        </w:rPr>
        <w:t>;</w:t>
      </w:r>
      <w:r w:rsidR="0033192F" w:rsidRPr="00F96AFD">
        <w:rPr>
          <w:rFonts w:ascii="Arial" w:hAnsi="Arial" w:cs="Arial"/>
          <w:sz w:val="24"/>
        </w:rPr>
        <w:t xml:space="preserve"> </w:t>
      </w:r>
    </w:p>
    <w:p w14:paraId="6A523BF2" w14:textId="02F10DC4" w:rsidR="0033192F" w:rsidRPr="00F96AFD" w:rsidRDefault="00B47C6B"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Liczba uczniów szkół ponadpodstawowych w podziale na typy szkół</w:t>
      </w:r>
      <w:r w:rsidR="47519B2D" w:rsidRPr="00F96AFD">
        <w:rPr>
          <w:rFonts w:ascii="Arial" w:hAnsi="Arial" w:cs="Arial"/>
          <w:sz w:val="24"/>
        </w:rPr>
        <w:t>;</w:t>
      </w:r>
      <w:r w:rsidR="0033192F" w:rsidRPr="00F96AFD">
        <w:rPr>
          <w:rFonts w:ascii="Arial" w:hAnsi="Arial" w:cs="Arial"/>
          <w:sz w:val="24"/>
        </w:rPr>
        <w:t xml:space="preserve"> </w:t>
      </w:r>
    </w:p>
    <w:p w14:paraId="6FD2ACD2" w14:textId="2E28477B" w:rsidR="0033192F" w:rsidRPr="00F96AFD" w:rsidRDefault="00B47C6B"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lastRenderedPageBreak/>
        <w:t xml:space="preserve"> </w:t>
      </w:r>
      <w:r w:rsidR="0033192F" w:rsidRPr="00F96AFD">
        <w:rPr>
          <w:rFonts w:ascii="Arial" w:hAnsi="Arial" w:cs="Arial"/>
          <w:sz w:val="24"/>
        </w:rPr>
        <w:t>Liczba fundacji, stowarzyszeń i organizacji społecznych na 10 tys</w:t>
      </w:r>
      <w:r w:rsidR="004D081D" w:rsidRPr="00F96AFD">
        <w:rPr>
          <w:rFonts w:ascii="Arial" w:hAnsi="Arial" w:cs="Arial"/>
          <w:sz w:val="24"/>
        </w:rPr>
        <w:t>ięcy</w:t>
      </w:r>
      <w:r w:rsidR="0033192F" w:rsidRPr="00F96AFD">
        <w:rPr>
          <w:rFonts w:ascii="Arial" w:hAnsi="Arial" w:cs="Arial"/>
          <w:sz w:val="24"/>
        </w:rPr>
        <w:t xml:space="preserve"> </w:t>
      </w:r>
      <w:r w:rsidR="377309D4" w:rsidRPr="00F96AFD">
        <w:rPr>
          <w:rFonts w:ascii="Arial" w:hAnsi="Arial" w:cs="Arial"/>
          <w:sz w:val="24"/>
        </w:rPr>
        <w:t>l</w:t>
      </w:r>
      <w:r w:rsidR="0033192F" w:rsidRPr="00F96AFD">
        <w:rPr>
          <w:rFonts w:ascii="Arial" w:hAnsi="Arial" w:cs="Arial"/>
          <w:sz w:val="24"/>
        </w:rPr>
        <w:t>udności</w:t>
      </w:r>
      <w:r w:rsidR="5594BD9D" w:rsidRPr="00F96AFD">
        <w:rPr>
          <w:rFonts w:ascii="Arial" w:hAnsi="Arial" w:cs="Arial"/>
          <w:sz w:val="24"/>
        </w:rPr>
        <w:t>;</w:t>
      </w:r>
    </w:p>
    <w:p w14:paraId="003CEDE7" w14:textId="56AE57C9" w:rsidR="0033192F" w:rsidRPr="00F96AFD" w:rsidRDefault="00B47C6B"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 xml:space="preserve">Liczba osób korzystających ze środowiskowej pomocy społecznej w przeliczeniu na 10 </w:t>
      </w:r>
      <w:r w:rsidR="004D081D" w:rsidRPr="00F96AFD">
        <w:rPr>
          <w:rFonts w:ascii="Arial" w:hAnsi="Arial" w:cs="Arial"/>
          <w:sz w:val="24"/>
        </w:rPr>
        <w:t>tysięcy</w:t>
      </w:r>
      <w:r w:rsidR="0033192F" w:rsidRPr="00F96AFD">
        <w:rPr>
          <w:rFonts w:ascii="Arial" w:hAnsi="Arial" w:cs="Arial"/>
          <w:sz w:val="24"/>
        </w:rPr>
        <w:t xml:space="preserve"> ludności</w:t>
      </w:r>
      <w:r w:rsidR="4BAB43D8" w:rsidRPr="00F96AFD">
        <w:rPr>
          <w:rFonts w:ascii="Arial" w:hAnsi="Arial" w:cs="Arial"/>
          <w:sz w:val="24"/>
        </w:rPr>
        <w:t>;</w:t>
      </w:r>
    </w:p>
    <w:p w14:paraId="3C7F62E7" w14:textId="6255927F" w:rsidR="0033192F" w:rsidRPr="00F96AFD" w:rsidRDefault="00B47C6B"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Przeciętny miesięczny dochód rozporządzalny na 1 osobę</w:t>
      </w:r>
      <w:r w:rsidR="61A668E3" w:rsidRPr="00F96AFD">
        <w:rPr>
          <w:rFonts w:ascii="Arial" w:hAnsi="Arial" w:cs="Arial"/>
          <w:sz w:val="24"/>
        </w:rPr>
        <w:t>;</w:t>
      </w:r>
    </w:p>
    <w:p w14:paraId="7E02034B" w14:textId="49CC7EB2" w:rsidR="0033192F" w:rsidRPr="00F96AFD" w:rsidRDefault="00B47C6B"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Wskaźnik zagrożenia ubóstwem po uwzględnieniu w dochodach transferów społecznych – procent osób, których dochód ekwiwalentny do dyspozycji (po uwzględnieniu w dochodach transferów społecznych) jest niższy od granicy ubóstwa ustalonej na poziomie 60% mediany rocznych ekwiwalentnych dochodów do dyspozycji w danym kraju</w:t>
      </w:r>
      <w:r w:rsidR="48C708F6" w:rsidRPr="00F96AFD">
        <w:rPr>
          <w:rFonts w:ascii="Arial" w:hAnsi="Arial" w:cs="Arial"/>
          <w:sz w:val="24"/>
        </w:rPr>
        <w:t>;</w:t>
      </w:r>
    </w:p>
    <w:p w14:paraId="2E45587F" w14:textId="495B5B97" w:rsidR="0033192F" w:rsidRPr="00F96AFD" w:rsidRDefault="004D081D"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Wskaźnik zaspokojenia miejsc w domach pomocy społecznej (DPS). Wskaźnik jest wyliczany jako stosunek liczby osób umieszczonych (w danym roku) do sumy osób umieszczonych i oczekujących (w tym samym roku)*100%. Gdy wartość wskaźnika wynosi 100% oznacza to, że 100% osób z listy oczekujących na miejsce w DPS zostało umieszczonych w tych placówkach</w:t>
      </w:r>
      <w:r w:rsidR="2ED8F28F" w:rsidRPr="00F96AFD">
        <w:rPr>
          <w:rFonts w:ascii="Arial" w:hAnsi="Arial" w:cs="Arial"/>
          <w:sz w:val="24"/>
        </w:rPr>
        <w:t>;</w:t>
      </w:r>
    </w:p>
    <w:p w14:paraId="454FBF0D" w14:textId="2B63343D" w:rsidR="0033192F" w:rsidRPr="00F96AFD" w:rsidRDefault="004D081D"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 xml:space="preserve">Liczba osób zwiedzających muzea i oddziały na 1 </w:t>
      </w:r>
      <w:r w:rsidRPr="00F96AFD">
        <w:rPr>
          <w:rFonts w:ascii="Arial" w:hAnsi="Arial" w:cs="Arial"/>
          <w:sz w:val="24"/>
        </w:rPr>
        <w:t>tysiąc ludności;</w:t>
      </w:r>
    </w:p>
    <w:p w14:paraId="3560CA8B" w14:textId="52C01307" w:rsidR="0033192F" w:rsidRPr="00F96AFD" w:rsidRDefault="004D081D"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 xml:space="preserve">Liczba widzów i słuchaczy w teatrach i instytucjach muzycznych na 1 </w:t>
      </w:r>
      <w:r w:rsidR="40F8A822" w:rsidRPr="00F96AFD">
        <w:rPr>
          <w:rFonts w:ascii="Arial" w:hAnsi="Arial" w:cs="Arial"/>
          <w:sz w:val="24"/>
        </w:rPr>
        <w:t>tys</w:t>
      </w:r>
      <w:r w:rsidRPr="00F96AFD">
        <w:rPr>
          <w:rFonts w:ascii="Arial" w:hAnsi="Arial" w:cs="Arial"/>
          <w:sz w:val="24"/>
        </w:rPr>
        <w:t xml:space="preserve">iąc </w:t>
      </w:r>
      <w:r w:rsidR="0033192F" w:rsidRPr="00F96AFD">
        <w:rPr>
          <w:rFonts w:ascii="Arial" w:hAnsi="Arial" w:cs="Arial"/>
          <w:sz w:val="24"/>
        </w:rPr>
        <w:t>ludności</w:t>
      </w:r>
      <w:r w:rsidR="621FAA72" w:rsidRPr="00F96AFD">
        <w:rPr>
          <w:rFonts w:ascii="Arial" w:hAnsi="Arial" w:cs="Arial"/>
          <w:sz w:val="24"/>
        </w:rPr>
        <w:t>;</w:t>
      </w:r>
    </w:p>
    <w:p w14:paraId="5D46F822" w14:textId="2A5886AA" w:rsidR="0033192F" w:rsidRPr="00F96AFD" w:rsidRDefault="004D081D" w:rsidP="00952632">
      <w:pPr>
        <w:numPr>
          <w:ilvl w:val="0"/>
          <w:numId w:val="32"/>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Liczba muzeów, teatrów i instytucji muzycznych przystosowanych do potrzeb osób z niepełnosprawnościami.</w:t>
      </w:r>
    </w:p>
    <w:p w14:paraId="450243B7" w14:textId="13955ECB" w:rsidR="0033192F" w:rsidRPr="00F96AFD" w:rsidRDefault="0033192F" w:rsidP="00B60BA8">
      <w:pPr>
        <w:spacing w:before="240" w:after="240" w:line="360" w:lineRule="auto"/>
        <w:rPr>
          <w:rFonts w:ascii="Arial" w:hAnsi="Arial" w:cs="Arial"/>
          <w:sz w:val="24"/>
        </w:rPr>
      </w:pPr>
      <w:r w:rsidRPr="00F96AFD">
        <w:rPr>
          <w:rFonts w:ascii="Arial" w:hAnsi="Arial" w:cs="Arial"/>
          <w:sz w:val="24"/>
        </w:rPr>
        <w:t>Większość tych wskaźników jest niewrażliwych na wahania cyklu koniunkturalnego</w:t>
      </w:r>
      <w:r w:rsidR="001E05B6" w:rsidRPr="00F96AFD">
        <w:rPr>
          <w:rFonts w:ascii="Arial" w:hAnsi="Arial" w:cs="Arial"/>
          <w:sz w:val="24"/>
        </w:rPr>
        <w:t xml:space="preserve">. Świadczy to o braku związku obrazowanej danym wskaźnikiem cechy z cyklem koniunkturalnym. </w:t>
      </w:r>
      <w:r w:rsidRPr="00F96AFD">
        <w:rPr>
          <w:rFonts w:ascii="Arial" w:hAnsi="Arial" w:cs="Arial"/>
          <w:sz w:val="24"/>
        </w:rPr>
        <w:t xml:space="preserve">Spośród tych wskaźników </w:t>
      </w:r>
      <w:r w:rsidR="005E7333" w:rsidRPr="00F96AFD">
        <w:rPr>
          <w:rFonts w:ascii="Arial" w:eastAsia="Aptos" w:hAnsi="Arial" w:cs="Arial"/>
          <w:sz w:val="24"/>
          <w:szCs w:val="24"/>
        </w:rPr>
        <w:t xml:space="preserve">w obszarze </w:t>
      </w:r>
      <w:r w:rsidR="00736BD0" w:rsidRPr="00F96AFD">
        <w:rPr>
          <w:rFonts w:ascii="Arial" w:eastAsia="Aptos" w:hAnsi="Arial" w:cs="Arial"/>
          <w:sz w:val="24"/>
          <w:szCs w:val="24"/>
        </w:rPr>
        <w:t xml:space="preserve">„społeczeństwo” </w:t>
      </w:r>
      <w:r w:rsidRPr="00F96AFD">
        <w:rPr>
          <w:rFonts w:ascii="Arial" w:hAnsi="Arial" w:cs="Arial"/>
          <w:sz w:val="24"/>
        </w:rPr>
        <w:t xml:space="preserve">wybrano </w:t>
      </w:r>
      <w:r w:rsidR="009E7FFD" w:rsidRPr="00F96AFD">
        <w:rPr>
          <w:rFonts w:ascii="Arial" w:eastAsia="Aptos" w:hAnsi="Arial" w:cs="Arial"/>
          <w:sz w:val="24"/>
          <w:szCs w:val="24"/>
        </w:rPr>
        <w:t>5</w:t>
      </w:r>
      <w:r w:rsidR="006F126A" w:rsidRPr="00F96AFD">
        <w:rPr>
          <w:rFonts w:ascii="Arial" w:eastAsia="Aptos" w:hAnsi="Arial" w:cs="Arial"/>
          <w:sz w:val="24"/>
          <w:szCs w:val="24"/>
        </w:rPr>
        <w:t xml:space="preserve">, które </w:t>
      </w:r>
      <w:r w:rsidRPr="00F96AFD">
        <w:rPr>
          <w:rFonts w:ascii="Arial" w:eastAsia="Aptos" w:hAnsi="Arial" w:cs="Arial"/>
          <w:sz w:val="24"/>
          <w:szCs w:val="24"/>
        </w:rPr>
        <w:t>cechują</w:t>
      </w:r>
      <w:r w:rsidRPr="00F96AFD">
        <w:rPr>
          <w:rFonts w:ascii="Arial" w:hAnsi="Arial" w:cs="Arial"/>
          <w:sz w:val="24"/>
        </w:rPr>
        <w:t xml:space="preserve"> się relatywnie dużą zmiennością i </w:t>
      </w:r>
      <w:r w:rsidRPr="00F96AFD">
        <w:rPr>
          <w:rFonts w:ascii="Arial" w:eastAsia="Aptos" w:hAnsi="Arial" w:cs="Arial"/>
          <w:sz w:val="24"/>
          <w:szCs w:val="24"/>
        </w:rPr>
        <w:t>mają</w:t>
      </w:r>
      <w:r w:rsidRPr="00F96AFD">
        <w:rPr>
          <w:rFonts w:ascii="Arial" w:hAnsi="Arial" w:cs="Arial"/>
          <w:sz w:val="24"/>
        </w:rPr>
        <w:t xml:space="preserve"> merytoryczny związek z wahaniami aktywności gospodarczej w regionie. </w:t>
      </w:r>
    </w:p>
    <w:p w14:paraId="4BB17A32" w14:textId="5142C242" w:rsidR="1EA240C1" w:rsidRPr="00F96AFD" w:rsidRDefault="1EA240C1" w:rsidP="00DD2DE5">
      <w:pPr>
        <w:spacing w:before="240" w:after="240" w:line="360" w:lineRule="auto"/>
        <w:rPr>
          <w:rFonts w:ascii="Arial" w:hAnsi="Arial" w:cs="Arial"/>
          <w:sz w:val="24"/>
        </w:rPr>
      </w:pPr>
      <w:r w:rsidRPr="00F96AFD">
        <w:rPr>
          <w:rFonts w:ascii="Arial" w:hAnsi="Arial" w:cs="Arial"/>
          <w:sz w:val="24"/>
        </w:rPr>
        <w:t xml:space="preserve">Pierwszy wskaźnik to odsetek osób dorosłych uczestniczących w kształceniu lub szkoleniu w okresie czterech tygodni przed badaniem. Jest on obliczany jako udział </w:t>
      </w:r>
      <w:r w:rsidRPr="00F96AFD">
        <w:rPr>
          <w:rFonts w:ascii="Arial" w:hAnsi="Arial" w:cs="Arial"/>
          <w:sz w:val="24"/>
        </w:rPr>
        <w:lastRenderedPageBreak/>
        <w:t>osób w wieku 25–64 lata uczących się lub dokształcających się w ludności ogółem w tej samej grupie wiekowej. Ta zmienna wyraża praktyczne funkcjonowanie modelu uczenia się przez cał</w:t>
      </w:r>
      <w:r w:rsidR="4640AD1C" w:rsidRPr="00F96AFD">
        <w:rPr>
          <w:rFonts w:ascii="Arial" w:hAnsi="Arial" w:cs="Arial"/>
          <w:sz w:val="24"/>
        </w:rPr>
        <w:t>e</w:t>
      </w:r>
      <w:r w:rsidRPr="00F96AFD">
        <w:rPr>
          <w:rFonts w:ascii="Arial" w:hAnsi="Arial" w:cs="Arial"/>
          <w:sz w:val="24"/>
        </w:rPr>
        <w:t xml:space="preserve"> życie. Wysoki odsetek dokształcających się dorosłych jest </w:t>
      </w:r>
      <w:proofErr w:type="spellStart"/>
      <w:r w:rsidRPr="00F96AFD">
        <w:rPr>
          <w:rFonts w:ascii="Arial" w:hAnsi="Arial" w:cs="Arial"/>
          <w:sz w:val="24"/>
        </w:rPr>
        <w:t>stymulantą</w:t>
      </w:r>
      <w:proofErr w:type="spellEnd"/>
      <w:r w:rsidRPr="00F96AFD">
        <w:rPr>
          <w:rFonts w:ascii="Arial" w:hAnsi="Arial" w:cs="Arial"/>
          <w:sz w:val="24"/>
        </w:rPr>
        <w:t xml:space="preserve">, świadczy o elastyczności siły roboczej, może być czynnikiem sprzyjającym mobilności zawodowej w tym sensie, że pracownicy przekwalifikują się odpowiadając na zapotrzebowanie pracodawców. Może być również odpowiedzią na trudną sytuację w jakiej znalazła się dana osoba w wyniku recesji. </w:t>
      </w:r>
      <w:r w:rsidR="00FD1E26" w:rsidRPr="00F96AFD">
        <w:rPr>
          <w:rFonts w:ascii="Arial" w:hAnsi="Arial" w:cs="Arial"/>
          <w:sz w:val="24"/>
        </w:rPr>
        <w:t>Pracownicy,</w:t>
      </w:r>
      <w:r w:rsidR="6CF232FA" w:rsidRPr="00F96AFD">
        <w:rPr>
          <w:rFonts w:ascii="Arial" w:hAnsi="Arial" w:cs="Arial"/>
          <w:sz w:val="24"/>
        </w:rPr>
        <w:t xml:space="preserve"> którzy tracą pracę zyskują czas, który poświęcają na naukę. I na odwrót, w okresie dobrej koniunktury pracownicy wykorzystują swój czas na pracę, a mniejsza konkurencja na rynku pracy osłabia presję na pogłębianie kwalifikacji. Jest to zjawisko substytucji pracy nauką.</w:t>
      </w:r>
      <w:r w:rsidR="222E15A6" w:rsidRPr="00F96AFD">
        <w:rPr>
          <w:rFonts w:ascii="Arial" w:hAnsi="Arial" w:cs="Arial"/>
          <w:sz w:val="24"/>
        </w:rPr>
        <w:t xml:space="preserve"> Odsetek dorosłych osób dokształcających się był w województwie wielkopolskim niższy niż przeciętnie w Polsce w całym badanym okresie (tabela 3.1).</w:t>
      </w:r>
    </w:p>
    <w:p w14:paraId="7F92D1D7" w14:textId="3775D63C" w:rsidR="0033192F" w:rsidRPr="00F96AFD" w:rsidRDefault="00F133F5" w:rsidP="00DD2DE5">
      <w:pPr>
        <w:spacing w:after="0" w:line="360" w:lineRule="auto"/>
        <w:contextualSpacing/>
        <w:rPr>
          <w:rFonts w:ascii="Arial" w:hAnsi="Arial" w:cs="Arial"/>
          <w:b/>
          <w:sz w:val="24"/>
        </w:rPr>
      </w:pPr>
      <w:bookmarkStart w:id="116" w:name="_Toc204343394"/>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1</w:t>
      </w:r>
      <w:r w:rsidRPr="00F96AFD">
        <w:rPr>
          <w:rFonts w:ascii="Arial" w:hAnsi="Arial" w:cs="Arial"/>
          <w:b/>
          <w:sz w:val="24"/>
        </w:rPr>
        <w:fldChar w:fldCharType="end"/>
      </w:r>
      <w:r w:rsidRPr="00F96AFD">
        <w:rPr>
          <w:rFonts w:ascii="Arial" w:hAnsi="Arial" w:cs="Arial"/>
          <w:b/>
          <w:sz w:val="24"/>
        </w:rPr>
        <w:t xml:space="preserve">. </w:t>
      </w:r>
      <w:r w:rsidR="0033192F" w:rsidRPr="00F96AFD">
        <w:rPr>
          <w:rFonts w:ascii="Arial" w:hAnsi="Arial" w:cs="Arial"/>
          <w:b/>
          <w:sz w:val="24"/>
        </w:rPr>
        <w:t>Udział osób w wieku 25–64 lata uczących się lub dokształcających się w ludności ogółem w tej samej grupie wiekowej</w:t>
      </w:r>
      <w:bookmarkEnd w:id="116"/>
    </w:p>
    <w:tbl>
      <w:tblPr>
        <w:tblStyle w:val="Tabela-Siatka1"/>
        <w:tblW w:w="5000" w:type="pct"/>
        <w:tblLook w:val="04A0" w:firstRow="1" w:lastRow="0" w:firstColumn="1" w:lastColumn="0" w:noHBand="0" w:noVBand="1"/>
        <w:tblDescription w:val="Tabela, udział osób w wieku 25-64 lata uczących się lub dokształcających się w ludności ogółem w tej samej grupie wiekowej."/>
      </w:tblPr>
      <w:tblGrid>
        <w:gridCol w:w="1621"/>
        <w:gridCol w:w="742"/>
        <w:gridCol w:w="744"/>
        <w:gridCol w:w="744"/>
        <w:gridCol w:w="744"/>
        <w:gridCol w:w="744"/>
        <w:gridCol w:w="745"/>
        <w:gridCol w:w="745"/>
        <w:gridCol w:w="745"/>
        <w:gridCol w:w="745"/>
        <w:gridCol w:w="743"/>
      </w:tblGrid>
      <w:tr w:rsidR="0033192F" w:rsidRPr="00F96AFD" w14:paraId="640FE5AD" w14:textId="77777777" w:rsidTr="00140739">
        <w:trPr>
          <w:tblHeader/>
        </w:trPr>
        <w:tc>
          <w:tcPr>
            <w:tcW w:w="822" w:type="pct"/>
          </w:tcPr>
          <w:p w14:paraId="3E8925C2" w14:textId="001F0AD5" w:rsidR="0033192F" w:rsidRPr="00F96AFD" w:rsidRDefault="00140739" w:rsidP="00F45F54">
            <w:pPr>
              <w:spacing w:before="240" w:after="240" w:line="360" w:lineRule="auto"/>
              <w:contextualSpacing/>
              <w:rPr>
                <w:rFonts w:ascii="Arial" w:hAnsi="Arial" w:cs="Arial"/>
                <w:b/>
                <w:sz w:val="22"/>
              </w:rPr>
            </w:pPr>
            <w:r w:rsidRPr="00F96AFD">
              <w:rPr>
                <w:rFonts w:ascii="Arial" w:hAnsi="Arial" w:cs="Arial"/>
                <w:b/>
                <w:sz w:val="22"/>
              </w:rPr>
              <w:t>Jednostka</w:t>
            </w:r>
          </w:p>
        </w:tc>
        <w:tc>
          <w:tcPr>
            <w:tcW w:w="417" w:type="pct"/>
          </w:tcPr>
          <w:p w14:paraId="2E7A58AC"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2014</w:t>
            </w:r>
          </w:p>
        </w:tc>
        <w:tc>
          <w:tcPr>
            <w:tcW w:w="418" w:type="pct"/>
          </w:tcPr>
          <w:p w14:paraId="26A8861E"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2015</w:t>
            </w:r>
          </w:p>
        </w:tc>
        <w:tc>
          <w:tcPr>
            <w:tcW w:w="418" w:type="pct"/>
          </w:tcPr>
          <w:p w14:paraId="2A2DF941"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2016</w:t>
            </w:r>
          </w:p>
        </w:tc>
        <w:tc>
          <w:tcPr>
            <w:tcW w:w="418" w:type="pct"/>
          </w:tcPr>
          <w:p w14:paraId="40BFE99C"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2017</w:t>
            </w:r>
          </w:p>
        </w:tc>
        <w:tc>
          <w:tcPr>
            <w:tcW w:w="418" w:type="pct"/>
          </w:tcPr>
          <w:p w14:paraId="1D71EBF4"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2018</w:t>
            </w:r>
          </w:p>
        </w:tc>
        <w:tc>
          <w:tcPr>
            <w:tcW w:w="418" w:type="pct"/>
          </w:tcPr>
          <w:p w14:paraId="3675A0CB"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2019</w:t>
            </w:r>
          </w:p>
        </w:tc>
        <w:tc>
          <w:tcPr>
            <w:tcW w:w="418" w:type="pct"/>
          </w:tcPr>
          <w:p w14:paraId="59A66B94"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2020</w:t>
            </w:r>
          </w:p>
        </w:tc>
        <w:tc>
          <w:tcPr>
            <w:tcW w:w="418" w:type="pct"/>
          </w:tcPr>
          <w:p w14:paraId="6079F2D1"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2021</w:t>
            </w:r>
          </w:p>
        </w:tc>
        <w:tc>
          <w:tcPr>
            <w:tcW w:w="418" w:type="pct"/>
          </w:tcPr>
          <w:p w14:paraId="416524E7"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2022</w:t>
            </w:r>
          </w:p>
        </w:tc>
        <w:tc>
          <w:tcPr>
            <w:tcW w:w="418" w:type="pct"/>
          </w:tcPr>
          <w:p w14:paraId="604577C0"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2023</w:t>
            </w:r>
          </w:p>
        </w:tc>
      </w:tr>
      <w:tr w:rsidR="0033192F" w:rsidRPr="00F96AFD" w14:paraId="3795639D" w14:textId="77777777" w:rsidTr="00140739">
        <w:tc>
          <w:tcPr>
            <w:tcW w:w="822" w:type="pct"/>
          </w:tcPr>
          <w:p w14:paraId="50EB1163"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Wielkopolska</w:t>
            </w:r>
          </w:p>
        </w:tc>
        <w:tc>
          <w:tcPr>
            <w:tcW w:w="417" w:type="pct"/>
          </w:tcPr>
          <w:p w14:paraId="6506E040"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3,3</w:t>
            </w:r>
          </w:p>
        </w:tc>
        <w:tc>
          <w:tcPr>
            <w:tcW w:w="418" w:type="pct"/>
          </w:tcPr>
          <w:p w14:paraId="53D5D68F"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2,4</w:t>
            </w:r>
          </w:p>
        </w:tc>
        <w:tc>
          <w:tcPr>
            <w:tcW w:w="418" w:type="pct"/>
          </w:tcPr>
          <w:p w14:paraId="4D950796"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2,4</w:t>
            </w:r>
          </w:p>
        </w:tc>
        <w:tc>
          <w:tcPr>
            <w:tcW w:w="418" w:type="pct"/>
          </w:tcPr>
          <w:p w14:paraId="6950E4F3"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2,8</w:t>
            </w:r>
          </w:p>
        </w:tc>
        <w:tc>
          <w:tcPr>
            <w:tcW w:w="418" w:type="pct"/>
          </w:tcPr>
          <w:p w14:paraId="5F6C27DA"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4,2</w:t>
            </w:r>
          </w:p>
        </w:tc>
        <w:tc>
          <w:tcPr>
            <w:tcW w:w="418" w:type="pct"/>
          </w:tcPr>
          <w:p w14:paraId="5341AD69"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3,8</w:t>
            </w:r>
          </w:p>
        </w:tc>
        <w:tc>
          <w:tcPr>
            <w:tcW w:w="418" w:type="pct"/>
          </w:tcPr>
          <w:p w14:paraId="19A67F78"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2,7</w:t>
            </w:r>
          </w:p>
        </w:tc>
        <w:tc>
          <w:tcPr>
            <w:tcW w:w="418" w:type="pct"/>
          </w:tcPr>
          <w:p w14:paraId="2374EEC5"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4,0</w:t>
            </w:r>
          </w:p>
        </w:tc>
        <w:tc>
          <w:tcPr>
            <w:tcW w:w="418" w:type="pct"/>
          </w:tcPr>
          <w:p w14:paraId="57F8BCAE"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6,5</w:t>
            </w:r>
          </w:p>
        </w:tc>
        <w:tc>
          <w:tcPr>
            <w:tcW w:w="418" w:type="pct"/>
          </w:tcPr>
          <w:p w14:paraId="7C6B3321"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6,1</w:t>
            </w:r>
          </w:p>
        </w:tc>
      </w:tr>
      <w:tr w:rsidR="0033192F" w:rsidRPr="00F96AFD" w14:paraId="3BF99EA6" w14:textId="77777777" w:rsidTr="00140739">
        <w:tc>
          <w:tcPr>
            <w:tcW w:w="822" w:type="pct"/>
          </w:tcPr>
          <w:p w14:paraId="791B43CA" w14:textId="77777777" w:rsidR="0033192F" w:rsidRPr="00F96AFD" w:rsidRDefault="0033192F" w:rsidP="00F45F54">
            <w:pPr>
              <w:spacing w:before="240" w:after="240" w:line="360" w:lineRule="auto"/>
              <w:contextualSpacing/>
              <w:rPr>
                <w:rFonts w:ascii="Arial" w:hAnsi="Arial" w:cs="Arial"/>
                <w:b/>
              </w:rPr>
            </w:pPr>
            <w:r w:rsidRPr="00F96AFD">
              <w:rPr>
                <w:rFonts w:ascii="Arial" w:hAnsi="Arial" w:cs="Arial"/>
                <w:b/>
                <w:sz w:val="22"/>
              </w:rPr>
              <w:t>Polska</w:t>
            </w:r>
          </w:p>
        </w:tc>
        <w:tc>
          <w:tcPr>
            <w:tcW w:w="417" w:type="pct"/>
          </w:tcPr>
          <w:p w14:paraId="2604A0B5"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4,0</w:t>
            </w:r>
          </w:p>
        </w:tc>
        <w:tc>
          <w:tcPr>
            <w:tcW w:w="418" w:type="pct"/>
          </w:tcPr>
          <w:p w14:paraId="1A961134"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3,5</w:t>
            </w:r>
          </w:p>
        </w:tc>
        <w:tc>
          <w:tcPr>
            <w:tcW w:w="418" w:type="pct"/>
          </w:tcPr>
          <w:p w14:paraId="0A1EBC61"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3,7</w:t>
            </w:r>
          </w:p>
        </w:tc>
        <w:tc>
          <w:tcPr>
            <w:tcW w:w="418" w:type="pct"/>
          </w:tcPr>
          <w:p w14:paraId="582D8976"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4,0</w:t>
            </w:r>
          </w:p>
        </w:tc>
        <w:tc>
          <w:tcPr>
            <w:tcW w:w="418" w:type="pct"/>
          </w:tcPr>
          <w:p w14:paraId="65FF64DB"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5,7</w:t>
            </w:r>
          </w:p>
        </w:tc>
        <w:tc>
          <w:tcPr>
            <w:tcW w:w="418" w:type="pct"/>
          </w:tcPr>
          <w:p w14:paraId="11CD2278"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4,9</w:t>
            </w:r>
          </w:p>
        </w:tc>
        <w:tc>
          <w:tcPr>
            <w:tcW w:w="418" w:type="pct"/>
          </w:tcPr>
          <w:p w14:paraId="05B00135"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3,8</w:t>
            </w:r>
          </w:p>
        </w:tc>
        <w:tc>
          <w:tcPr>
            <w:tcW w:w="418" w:type="pct"/>
          </w:tcPr>
          <w:p w14:paraId="4C2AF6CA"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5,6</w:t>
            </w:r>
          </w:p>
        </w:tc>
        <w:tc>
          <w:tcPr>
            <w:tcW w:w="418" w:type="pct"/>
          </w:tcPr>
          <w:p w14:paraId="274A877D"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7,8</w:t>
            </w:r>
          </w:p>
        </w:tc>
        <w:tc>
          <w:tcPr>
            <w:tcW w:w="418" w:type="pct"/>
          </w:tcPr>
          <w:p w14:paraId="713C93A9" w14:textId="77777777" w:rsidR="0033192F" w:rsidRPr="00F96AFD" w:rsidRDefault="0033192F" w:rsidP="00F45F54">
            <w:pPr>
              <w:spacing w:before="240" w:after="240" w:line="360" w:lineRule="auto"/>
              <w:contextualSpacing/>
              <w:rPr>
                <w:rFonts w:ascii="Arial" w:hAnsi="Arial" w:cs="Arial"/>
              </w:rPr>
            </w:pPr>
            <w:r w:rsidRPr="00F96AFD">
              <w:rPr>
                <w:rFonts w:ascii="Arial" w:hAnsi="Arial" w:cs="Arial"/>
                <w:sz w:val="22"/>
              </w:rPr>
              <w:t>8,7</w:t>
            </w:r>
          </w:p>
        </w:tc>
      </w:tr>
    </w:tbl>
    <w:p w14:paraId="724821A4" w14:textId="77777777" w:rsidR="0033192F" w:rsidRPr="00F96AFD" w:rsidRDefault="0033192F" w:rsidP="00DD2DE5">
      <w:pPr>
        <w:spacing w:before="240" w:after="240" w:line="278" w:lineRule="auto"/>
        <w:rPr>
          <w:rFonts w:ascii="Arial" w:hAnsi="Arial" w:cs="Arial"/>
          <w:sz w:val="24"/>
          <w:lang w:val="en-GB"/>
        </w:rPr>
      </w:pPr>
      <w:proofErr w:type="spellStart"/>
      <w:r w:rsidRPr="00F96AFD">
        <w:rPr>
          <w:rFonts w:ascii="Arial" w:hAnsi="Arial" w:cs="Arial"/>
          <w:sz w:val="24"/>
          <w:lang w:val="en-GB"/>
        </w:rPr>
        <w:t>Źródło</w:t>
      </w:r>
      <w:proofErr w:type="spellEnd"/>
      <w:r w:rsidRPr="00F96AFD">
        <w:rPr>
          <w:rFonts w:ascii="Arial" w:hAnsi="Arial" w:cs="Arial"/>
          <w:sz w:val="24"/>
          <w:lang w:val="en-GB"/>
        </w:rPr>
        <w:t>: Eurostat Participation rate in education and training (last 4 weeks) by NUTS 2 region [trng_lfse_04__custom_16099424]</w:t>
      </w:r>
    </w:p>
    <w:p w14:paraId="182B1202" w14:textId="4462EFBD" w:rsidR="007D294B" w:rsidRPr="00F96AFD" w:rsidRDefault="007D294B" w:rsidP="00DD2DE5">
      <w:pPr>
        <w:spacing w:before="240" w:after="240" w:line="360" w:lineRule="auto"/>
        <w:rPr>
          <w:rFonts w:ascii="Arial" w:hAnsi="Arial" w:cs="Arial"/>
          <w:sz w:val="24"/>
        </w:rPr>
      </w:pPr>
      <w:r w:rsidRPr="00F96AFD">
        <w:rPr>
          <w:rFonts w:ascii="Arial" w:hAnsi="Arial" w:cs="Arial"/>
          <w:sz w:val="24"/>
        </w:rPr>
        <w:t xml:space="preserve">Drugim analizowanym wskaźnikiem jest przeciętny miesięczny dochód rozporządzalny na 1 osobę. </w:t>
      </w:r>
      <w:r w:rsidR="5A9C8D07" w:rsidRPr="00F96AFD">
        <w:rPr>
          <w:rFonts w:ascii="Arial" w:hAnsi="Arial" w:cs="Arial"/>
          <w:sz w:val="24"/>
        </w:rPr>
        <w:t>Wskaźnik ten jest bardzo ważny w ocenie przeciętnych warunków życia mieszkańców Wielkopolski.</w:t>
      </w:r>
      <w:r w:rsidRPr="00F96AFD">
        <w:rPr>
          <w:rFonts w:ascii="Arial" w:hAnsi="Arial" w:cs="Arial"/>
          <w:sz w:val="24"/>
        </w:rPr>
        <w:t xml:space="preserve"> Zgodnie z definicją Banku Danych Lokalnych GUS jest to suma bieżących dochodów gospodarstw domowych z poszczególnych źródeł, pomniejszona o zaliczki na podatek dochodowy od osób fizycznych płacone przez płatnika w imieniu podatnika, podatki od dochodów z własności, podatki płacone przez osoby pracujące na własny rachunek, w tym przedstawicieli wolnych zawodów i osób użytkujących gospodarstwo indywidualne w</w:t>
      </w:r>
      <w:r w:rsidR="007A0C0F" w:rsidRPr="00F96AFD">
        <w:rPr>
          <w:rFonts w:ascii="Arial" w:hAnsi="Arial" w:cs="Arial"/>
          <w:sz w:val="24"/>
        </w:rPr>
        <w:t> </w:t>
      </w:r>
      <w:r w:rsidRPr="00F96AFD">
        <w:rPr>
          <w:rFonts w:ascii="Arial" w:hAnsi="Arial" w:cs="Arial"/>
          <w:sz w:val="24"/>
        </w:rPr>
        <w:t xml:space="preserve">rolnictwie oraz o składki na ubezpieczenie społeczne i zdrowotne. W skład dochodu rozporządzalnego wchodzą dochody pieniężne i niepieniężne, w tym spożycie naturalne oraz towary i usługi otrzymane nieodpłatnie. Dane za lata 2021-2024 przeważone zostały strukturą gospodarstw domowych według liczby osób, miejsca zamieszkania, wieku i płci, pochodzącą z wyników Narodowego Spisu Powszechnego 2021, w związku z czym nie są one wprost porównywalne z danymi </w:t>
      </w:r>
      <w:r w:rsidRPr="00F96AFD">
        <w:rPr>
          <w:rFonts w:ascii="Arial" w:hAnsi="Arial" w:cs="Arial"/>
          <w:sz w:val="24"/>
        </w:rPr>
        <w:lastRenderedPageBreak/>
        <w:t>za lata wcześniejsze, które zostały uogólnione w oparciu o wyniki Narodowego Spisu Powszechnego 2011. W związku z uaktualnionym uogólnieniem wyniki za lata 2021-2022 różnią się od wcześniej publikowanych, przy uogólnieniu których uwzględniono tylko informacje o liczbie osób i miejscu zamieszkania (bez informacji o wieku i płci) pochodzące z Narodowego Spisu Powszechnego 2021.</w:t>
      </w:r>
    </w:p>
    <w:p w14:paraId="68E43F17" w14:textId="0B64FC41" w:rsidR="004D5DD4" w:rsidRDefault="00F133F5" w:rsidP="00140739">
      <w:pPr>
        <w:spacing w:before="240" w:after="240" w:line="278" w:lineRule="auto"/>
        <w:rPr>
          <w:rFonts w:ascii="Arial" w:hAnsi="Arial" w:cs="Arial"/>
          <w:b/>
          <w:sz w:val="24"/>
        </w:rPr>
      </w:pPr>
      <w:bookmarkStart w:id="117" w:name="_Toc204343395"/>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 xml:space="preserve">. </w:t>
      </w:r>
      <w:r w:rsidR="004D5DD4" w:rsidRPr="00F96AFD">
        <w:rPr>
          <w:rFonts w:ascii="Arial" w:hAnsi="Arial" w:cs="Arial"/>
          <w:b/>
          <w:sz w:val="24"/>
        </w:rPr>
        <w:t>Przeciętny miesięczny doch</w:t>
      </w:r>
      <w:r w:rsidR="00B47C6B" w:rsidRPr="00F96AFD">
        <w:rPr>
          <w:rFonts w:ascii="Arial" w:hAnsi="Arial" w:cs="Arial"/>
          <w:b/>
          <w:sz w:val="24"/>
        </w:rPr>
        <w:t xml:space="preserve">ód rozporządzalny na 1 osobę </w:t>
      </w:r>
      <w:r w:rsidR="004D5DD4" w:rsidRPr="00F96AFD">
        <w:rPr>
          <w:rFonts w:ascii="Arial" w:hAnsi="Arial" w:cs="Arial"/>
          <w:b/>
          <w:sz w:val="24"/>
        </w:rPr>
        <w:t xml:space="preserve">w </w:t>
      </w:r>
      <w:r w:rsidR="00B47C6B" w:rsidRPr="00F96AFD">
        <w:rPr>
          <w:rFonts w:ascii="Arial" w:hAnsi="Arial" w:cs="Arial"/>
          <w:b/>
          <w:sz w:val="24"/>
        </w:rPr>
        <w:t>złotych</w:t>
      </w:r>
      <w:bookmarkEnd w:id="117"/>
    </w:p>
    <w:tbl>
      <w:tblPr>
        <w:tblStyle w:val="Tabela-Siatka"/>
        <w:tblW w:w="5000" w:type="pct"/>
        <w:tblLook w:val="04A0" w:firstRow="1" w:lastRow="0" w:firstColumn="1" w:lastColumn="0" w:noHBand="0" w:noVBand="1"/>
      </w:tblPr>
      <w:tblGrid>
        <w:gridCol w:w="1886"/>
        <w:gridCol w:w="1528"/>
        <w:gridCol w:w="1412"/>
        <w:gridCol w:w="1412"/>
        <w:gridCol w:w="1412"/>
        <w:gridCol w:w="1412"/>
      </w:tblGrid>
      <w:tr w:rsidR="002A3328" w:rsidRPr="00F96AFD" w14:paraId="6E31157B" w14:textId="77777777" w:rsidTr="002A3328">
        <w:trPr>
          <w:tblHeader/>
        </w:trPr>
        <w:tc>
          <w:tcPr>
            <w:tcW w:w="1040" w:type="pct"/>
          </w:tcPr>
          <w:p w14:paraId="1491B833" w14:textId="77777777" w:rsidR="002A3328" w:rsidRPr="00F96AFD" w:rsidRDefault="002A3328" w:rsidP="002A3328">
            <w:pPr>
              <w:pStyle w:val="Akapitzlist"/>
              <w:spacing w:before="240" w:after="240"/>
              <w:ind w:left="0"/>
              <w:rPr>
                <w:rFonts w:ascii="Arial" w:hAnsi="Arial" w:cs="Arial"/>
                <w:b/>
              </w:rPr>
            </w:pPr>
            <w:r w:rsidRPr="00F96AFD">
              <w:rPr>
                <w:rFonts w:ascii="Arial" w:hAnsi="Arial" w:cs="Arial"/>
                <w:b/>
              </w:rPr>
              <w:t>Jednostka</w:t>
            </w:r>
          </w:p>
        </w:tc>
        <w:tc>
          <w:tcPr>
            <w:tcW w:w="843" w:type="pct"/>
            <w:vAlign w:val="center"/>
          </w:tcPr>
          <w:p w14:paraId="35542E95" w14:textId="77777777" w:rsidR="002A3328" w:rsidRPr="00F96AFD" w:rsidRDefault="002A3328" w:rsidP="002A3328">
            <w:pPr>
              <w:pStyle w:val="Akapitzlist"/>
              <w:spacing w:before="240" w:after="240" w:line="360" w:lineRule="auto"/>
              <w:ind w:left="0"/>
              <w:jc w:val="center"/>
              <w:rPr>
                <w:rFonts w:ascii="Arial" w:hAnsi="Arial" w:cs="Arial"/>
                <w:b/>
              </w:rPr>
            </w:pPr>
            <w:r w:rsidRPr="00F96AFD">
              <w:rPr>
                <w:rFonts w:ascii="Arial" w:hAnsi="Arial" w:cs="Arial"/>
                <w:b/>
              </w:rPr>
              <w:t>2014</w:t>
            </w:r>
          </w:p>
        </w:tc>
        <w:tc>
          <w:tcPr>
            <w:tcW w:w="779" w:type="pct"/>
            <w:vAlign w:val="center"/>
          </w:tcPr>
          <w:p w14:paraId="798BCA7D" w14:textId="77777777" w:rsidR="002A3328" w:rsidRPr="00F96AFD" w:rsidRDefault="002A3328" w:rsidP="002A3328">
            <w:pPr>
              <w:pStyle w:val="Akapitzlist"/>
              <w:spacing w:before="240" w:after="240" w:line="360" w:lineRule="auto"/>
              <w:ind w:left="0"/>
              <w:jc w:val="center"/>
              <w:rPr>
                <w:rFonts w:ascii="Arial" w:hAnsi="Arial" w:cs="Arial"/>
                <w:b/>
              </w:rPr>
            </w:pPr>
            <w:r w:rsidRPr="00F96AFD">
              <w:rPr>
                <w:rFonts w:ascii="Arial" w:hAnsi="Arial" w:cs="Arial"/>
                <w:b/>
              </w:rPr>
              <w:t>2015</w:t>
            </w:r>
          </w:p>
        </w:tc>
        <w:tc>
          <w:tcPr>
            <w:tcW w:w="779" w:type="pct"/>
            <w:vAlign w:val="center"/>
          </w:tcPr>
          <w:p w14:paraId="02E41EBE" w14:textId="77777777" w:rsidR="002A3328" w:rsidRPr="00F96AFD" w:rsidRDefault="002A3328" w:rsidP="002A3328">
            <w:pPr>
              <w:pStyle w:val="Akapitzlist"/>
              <w:spacing w:before="240" w:after="240" w:line="360" w:lineRule="auto"/>
              <w:ind w:left="0"/>
              <w:jc w:val="center"/>
              <w:rPr>
                <w:rFonts w:ascii="Arial" w:hAnsi="Arial" w:cs="Arial"/>
                <w:b/>
              </w:rPr>
            </w:pPr>
            <w:r w:rsidRPr="00F96AFD">
              <w:rPr>
                <w:rFonts w:ascii="Arial" w:hAnsi="Arial" w:cs="Arial"/>
                <w:b/>
              </w:rPr>
              <w:t>2016</w:t>
            </w:r>
          </w:p>
        </w:tc>
        <w:tc>
          <w:tcPr>
            <w:tcW w:w="779" w:type="pct"/>
            <w:vAlign w:val="center"/>
          </w:tcPr>
          <w:p w14:paraId="047BFFEC" w14:textId="77777777" w:rsidR="002A3328" w:rsidRPr="00F96AFD" w:rsidRDefault="002A3328" w:rsidP="002A3328">
            <w:pPr>
              <w:pStyle w:val="Akapitzlist"/>
              <w:spacing w:before="240" w:after="240" w:line="360" w:lineRule="auto"/>
              <w:ind w:left="0"/>
              <w:jc w:val="center"/>
              <w:rPr>
                <w:rFonts w:ascii="Arial" w:hAnsi="Arial" w:cs="Arial"/>
                <w:b/>
              </w:rPr>
            </w:pPr>
            <w:r w:rsidRPr="00F96AFD">
              <w:rPr>
                <w:rFonts w:ascii="Arial" w:hAnsi="Arial" w:cs="Arial"/>
                <w:b/>
              </w:rPr>
              <w:t>2017</w:t>
            </w:r>
          </w:p>
        </w:tc>
        <w:tc>
          <w:tcPr>
            <w:tcW w:w="779" w:type="pct"/>
            <w:vAlign w:val="center"/>
          </w:tcPr>
          <w:p w14:paraId="2415AA40" w14:textId="167F6707" w:rsidR="002A3328" w:rsidRPr="00F96AFD" w:rsidRDefault="002A3328" w:rsidP="002A3328">
            <w:pPr>
              <w:pStyle w:val="Akapitzlist"/>
              <w:spacing w:before="240" w:after="240" w:line="360" w:lineRule="auto"/>
              <w:ind w:left="0"/>
              <w:jc w:val="center"/>
              <w:rPr>
                <w:rFonts w:ascii="Arial" w:hAnsi="Arial" w:cs="Arial"/>
                <w:b/>
              </w:rPr>
            </w:pPr>
            <w:r>
              <w:rPr>
                <w:rFonts w:ascii="Arial" w:hAnsi="Arial" w:cs="Arial"/>
                <w:b/>
              </w:rPr>
              <w:t>2018</w:t>
            </w:r>
          </w:p>
        </w:tc>
      </w:tr>
      <w:tr w:rsidR="002A3328" w:rsidRPr="00F96AFD" w14:paraId="7CE241E4" w14:textId="77777777" w:rsidTr="002A3328">
        <w:tc>
          <w:tcPr>
            <w:tcW w:w="1040" w:type="pct"/>
          </w:tcPr>
          <w:p w14:paraId="6C120222" w14:textId="77777777" w:rsidR="002A3328" w:rsidRPr="00F96AFD" w:rsidRDefault="002A3328" w:rsidP="002A3328">
            <w:pPr>
              <w:pStyle w:val="Akapitzlist"/>
              <w:spacing w:before="240" w:after="240"/>
              <w:ind w:left="0"/>
              <w:rPr>
                <w:rFonts w:ascii="Arial" w:hAnsi="Arial" w:cs="Arial"/>
                <w:b/>
              </w:rPr>
            </w:pPr>
            <w:r w:rsidRPr="00F96AFD">
              <w:rPr>
                <w:rFonts w:ascii="Arial" w:hAnsi="Arial" w:cs="Arial"/>
                <w:b/>
              </w:rPr>
              <w:t>Wielkopolska</w:t>
            </w:r>
          </w:p>
        </w:tc>
        <w:tc>
          <w:tcPr>
            <w:tcW w:w="843" w:type="pct"/>
          </w:tcPr>
          <w:p w14:paraId="09E8D0E9" w14:textId="77777777" w:rsidR="002A3328" w:rsidRPr="00F96AFD" w:rsidRDefault="002A3328" w:rsidP="002A3328">
            <w:pPr>
              <w:pStyle w:val="Akapitzlist"/>
              <w:spacing w:before="240" w:after="240" w:line="360" w:lineRule="auto"/>
              <w:ind w:left="0"/>
              <w:rPr>
                <w:rFonts w:ascii="Arial" w:hAnsi="Arial" w:cs="Arial"/>
              </w:rPr>
            </w:pPr>
            <w:r w:rsidRPr="00F96AFD">
              <w:rPr>
                <w:rFonts w:ascii="Arial" w:hAnsi="Arial" w:cs="Arial"/>
              </w:rPr>
              <w:t>1268,78</w:t>
            </w:r>
          </w:p>
        </w:tc>
        <w:tc>
          <w:tcPr>
            <w:tcW w:w="779" w:type="pct"/>
          </w:tcPr>
          <w:p w14:paraId="43A3262E" w14:textId="77777777" w:rsidR="002A3328" w:rsidRPr="00F96AFD" w:rsidRDefault="002A3328" w:rsidP="002A3328">
            <w:pPr>
              <w:pStyle w:val="Akapitzlist"/>
              <w:spacing w:before="240" w:after="240" w:line="360" w:lineRule="auto"/>
              <w:ind w:left="0"/>
              <w:rPr>
                <w:rFonts w:ascii="Arial" w:hAnsi="Arial" w:cs="Arial"/>
              </w:rPr>
            </w:pPr>
            <w:r w:rsidRPr="00F96AFD">
              <w:rPr>
                <w:rFonts w:ascii="Arial" w:hAnsi="Arial" w:cs="Arial"/>
              </w:rPr>
              <w:t>1287,79</w:t>
            </w:r>
          </w:p>
        </w:tc>
        <w:tc>
          <w:tcPr>
            <w:tcW w:w="779" w:type="pct"/>
          </w:tcPr>
          <w:p w14:paraId="64FC7AA4" w14:textId="77777777" w:rsidR="002A3328" w:rsidRPr="00F96AFD" w:rsidRDefault="002A3328" w:rsidP="002A3328">
            <w:pPr>
              <w:pStyle w:val="Akapitzlist"/>
              <w:spacing w:before="240" w:after="240" w:line="360" w:lineRule="auto"/>
              <w:ind w:left="0"/>
              <w:rPr>
                <w:rFonts w:ascii="Arial" w:hAnsi="Arial" w:cs="Arial"/>
              </w:rPr>
            </w:pPr>
            <w:r w:rsidRPr="00F96AFD">
              <w:rPr>
                <w:rFonts w:ascii="Arial" w:hAnsi="Arial" w:cs="Arial"/>
              </w:rPr>
              <w:t>1399,99</w:t>
            </w:r>
          </w:p>
        </w:tc>
        <w:tc>
          <w:tcPr>
            <w:tcW w:w="779" w:type="pct"/>
          </w:tcPr>
          <w:p w14:paraId="44F9CDCE" w14:textId="77777777" w:rsidR="002A3328" w:rsidRPr="00F96AFD" w:rsidRDefault="002A3328" w:rsidP="002A3328">
            <w:pPr>
              <w:pStyle w:val="Akapitzlist"/>
              <w:spacing w:before="240" w:after="240" w:line="360" w:lineRule="auto"/>
              <w:ind w:left="0"/>
              <w:rPr>
                <w:rFonts w:ascii="Arial" w:hAnsi="Arial" w:cs="Arial"/>
              </w:rPr>
            </w:pPr>
            <w:r w:rsidRPr="00F96AFD">
              <w:rPr>
                <w:rFonts w:ascii="Arial" w:hAnsi="Arial" w:cs="Arial"/>
              </w:rPr>
              <w:t>1606,64</w:t>
            </w:r>
          </w:p>
        </w:tc>
        <w:tc>
          <w:tcPr>
            <w:tcW w:w="779" w:type="pct"/>
          </w:tcPr>
          <w:p w14:paraId="3E5924B6" w14:textId="77777777" w:rsidR="002A3328" w:rsidRPr="00F96AFD" w:rsidRDefault="002A3328" w:rsidP="002A3328">
            <w:pPr>
              <w:pStyle w:val="Akapitzlist"/>
              <w:spacing w:before="240" w:after="240" w:line="360" w:lineRule="auto"/>
              <w:ind w:left="0"/>
              <w:rPr>
                <w:rFonts w:ascii="Arial" w:hAnsi="Arial" w:cs="Arial"/>
              </w:rPr>
            </w:pPr>
            <w:r w:rsidRPr="00F96AFD">
              <w:rPr>
                <w:rFonts w:ascii="Arial" w:hAnsi="Arial" w:cs="Arial"/>
              </w:rPr>
              <w:t>1629,98</w:t>
            </w:r>
          </w:p>
        </w:tc>
      </w:tr>
      <w:tr w:rsidR="002A3328" w:rsidRPr="00F96AFD" w14:paraId="276AAF34" w14:textId="77777777" w:rsidTr="002A3328">
        <w:tc>
          <w:tcPr>
            <w:tcW w:w="1040" w:type="pct"/>
          </w:tcPr>
          <w:p w14:paraId="0F06B7A0" w14:textId="77777777" w:rsidR="002A3328" w:rsidRPr="00F96AFD" w:rsidRDefault="002A3328" w:rsidP="002A3328">
            <w:pPr>
              <w:pStyle w:val="Akapitzlist"/>
              <w:spacing w:before="240" w:after="240"/>
              <w:ind w:left="0"/>
              <w:rPr>
                <w:rFonts w:ascii="Arial" w:hAnsi="Arial" w:cs="Arial"/>
                <w:b/>
              </w:rPr>
            </w:pPr>
            <w:r w:rsidRPr="00F96AFD">
              <w:rPr>
                <w:rFonts w:ascii="Arial" w:hAnsi="Arial" w:cs="Arial"/>
                <w:b/>
              </w:rPr>
              <w:t>Polska</w:t>
            </w:r>
          </w:p>
        </w:tc>
        <w:tc>
          <w:tcPr>
            <w:tcW w:w="843" w:type="pct"/>
          </w:tcPr>
          <w:p w14:paraId="0FBF28E7" w14:textId="77777777" w:rsidR="002A3328" w:rsidRPr="00F96AFD" w:rsidRDefault="002A3328" w:rsidP="002A3328">
            <w:pPr>
              <w:pStyle w:val="Akapitzlist"/>
              <w:spacing w:before="240" w:after="240" w:line="360" w:lineRule="auto"/>
              <w:ind w:left="0"/>
              <w:rPr>
                <w:rFonts w:ascii="Arial" w:hAnsi="Arial" w:cs="Arial"/>
              </w:rPr>
            </w:pPr>
            <w:r w:rsidRPr="00F96AFD">
              <w:rPr>
                <w:rFonts w:ascii="Arial" w:hAnsi="Arial" w:cs="Arial"/>
              </w:rPr>
              <w:t>1340,44</w:t>
            </w:r>
          </w:p>
        </w:tc>
        <w:tc>
          <w:tcPr>
            <w:tcW w:w="779" w:type="pct"/>
          </w:tcPr>
          <w:p w14:paraId="3390ED1A" w14:textId="77777777" w:rsidR="002A3328" w:rsidRPr="00F96AFD" w:rsidRDefault="002A3328" w:rsidP="002A3328">
            <w:pPr>
              <w:pStyle w:val="Akapitzlist"/>
              <w:spacing w:before="240" w:after="240" w:line="360" w:lineRule="auto"/>
              <w:ind w:left="0"/>
              <w:rPr>
                <w:rFonts w:ascii="Arial" w:hAnsi="Arial" w:cs="Arial"/>
              </w:rPr>
            </w:pPr>
            <w:r w:rsidRPr="00F96AFD">
              <w:rPr>
                <w:rFonts w:ascii="Arial" w:hAnsi="Arial" w:cs="Arial"/>
              </w:rPr>
              <w:t>1386,16</w:t>
            </w:r>
          </w:p>
        </w:tc>
        <w:tc>
          <w:tcPr>
            <w:tcW w:w="779" w:type="pct"/>
          </w:tcPr>
          <w:p w14:paraId="59E4C759" w14:textId="77777777" w:rsidR="002A3328" w:rsidRPr="00F96AFD" w:rsidRDefault="002A3328" w:rsidP="002A3328">
            <w:pPr>
              <w:pStyle w:val="Akapitzlist"/>
              <w:spacing w:before="240" w:after="240" w:line="360" w:lineRule="auto"/>
              <w:ind w:left="0"/>
              <w:rPr>
                <w:rFonts w:ascii="Arial" w:hAnsi="Arial" w:cs="Arial"/>
              </w:rPr>
            </w:pPr>
            <w:r w:rsidRPr="00F96AFD">
              <w:rPr>
                <w:rFonts w:ascii="Arial" w:hAnsi="Arial" w:cs="Arial"/>
              </w:rPr>
              <w:t>1474,56</w:t>
            </w:r>
          </w:p>
        </w:tc>
        <w:tc>
          <w:tcPr>
            <w:tcW w:w="779" w:type="pct"/>
          </w:tcPr>
          <w:p w14:paraId="38C0976B" w14:textId="77777777" w:rsidR="002A3328" w:rsidRPr="00F96AFD" w:rsidRDefault="002A3328" w:rsidP="002A3328">
            <w:pPr>
              <w:pStyle w:val="Akapitzlist"/>
              <w:spacing w:before="240" w:after="240" w:line="360" w:lineRule="auto"/>
              <w:ind w:left="0"/>
              <w:rPr>
                <w:rFonts w:ascii="Arial" w:hAnsi="Arial" w:cs="Arial"/>
              </w:rPr>
            </w:pPr>
            <w:r w:rsidRPr="00F96AFD">
              <w:rPr>
                <w:rFonts w:ascii="Arial" w:hAnsi="Arial" w:cs="Arial"/>
              </w:rPr>
              <w:t>1598,13</w:t>
            </w:r>
          </w:p>
        </w:tc>
        <w:tc>
          <w:tcPr>
            <w:tcW w:w="779" w:type="pct"/>
          </w:tcPr>
          <w:p w14:paraId="4F7DC7E6" w14:textId="77777777" w:rsidR="002A3328" w:rsidRPr="00F96AFD" w:rsidRDefault="002A3328" w:rsidP="002A3328">
            <w:pPr>
              <w:pStyle w:val="Akapitzlist"/>
              <w:spacing w:before="240" w:after="240" w:line="360" w:lineRule="auto"/>
              <w:ind w:left="0"/>
              <w:rPr>
                <w:rFonts w:ascii="Arial" w:hAnsi="Arial" w:cs="Arial"/>
              </w:rPr>
            </w:pPr>
            <w:r w:rsidRPr="00F96AFD">
              <w:rPr>
                <w:rFonts w:ascii="Arial" w:hAnsi="Arial" w:cs="Arial"/>
              </w:rPr>
              <w:t>1693,46</w:t>
            </w:r>
          </w:p>
        </w:tc>
      </w:tr>
    </w:tbl>
    <w:p w14:paraId="3C2DF1ED" w14:textId="64C3229A" w:rsidR="002A3328" w:rsidRPr="002A3328" w:rsidRDefault="002A3328" w:rsidP="00140739">
      <w:pPr>
        <w:spacing w:before="240" w:after="240" w:line="278" w:lineRule="auto"/>
        <w:rPr>
          <w:rFonts w:ascii="Arial" w:hAnsi="Arial" w:cs="Arial"/>
          <w:sz w:val="24"/>
        </w:rPr>
      </w:pPr>
      <w:r w:rsidRPr="002A3328">
        <w:rPr>
          <w:rFonts w:ascii="Arial" w:hAnsi="Arial" w:cs="Arial"/>
          <w:sz w:val="24"/>
        </w:rPr>
        <w:t>Ciąg dalszy tabeli:</w:t>
      </w:r>
    </w:p>
    <w:tbl>
      <w:tblPr>
        <w:tblStyle w:val="Tabela-Siatka"/>
        <w:tblW w:w="5000" w:type="pct"/>
        <w:tblLook w:val="04A0" w:firstRow="1" w:lastRow="0" w:firstColumn="1" w:lastColumn="0" w:noHBand="0" w:noVBand="1"/>
        <w:tblDescription w:val="Tabela, przeciętny miesięczny dochód rozporządzalny na 1 osobę w złotych"/>
      </w:tblPr>
      <w:tblGrid>
        <w:gridCol w:w="1910"/>
        <w:gridCol w:w="1432"/>
        <w:gridCol w:w="1430"/>
        <w:gridCol w:w="1430"/>
        <w:gridCol w:w="1430"/>
        <w:gridCol w:w="1430"/>
      </w:tblGrid>
      <w:tr w:rsidR="002A3328" w:rsidRPr="00F96AFD" w14:paraId="03CE81DD" w14:textId="77777777" w:rsidTr="00677F54">
        <w:trPr>
          <w:tblHeader/>
        </w:trPr>
        <w:tc>
          <w:tcPr>
            <w:tcW w:w="1054" w:type="pct"/>
          </w:tcPr>
          <w:p w14:paraId="1755351E" w14:textId="30DD09FB" w:rsidR="002A3328" w:rsidRPr="00F96AFD" w:rsidRDefault="002A3328" w:rsidP="00140739">
            <w:pPr>
              <w:pStyle w:val="Akapitzlist"/>
              <w:spacing w:before="240" w:after="240"/>
              <w:ind w:left="0"/>
              <w:rPr>
                <w:rFonts w:ascii="Arial" w:hAnsi="Arial" w:cs="Arial"/>
                <w:b/>
              </w:rPr>
            </w:pPr>
            <w:bookmarkStart w:id="118" w:name="_Hlk200096733"/>
            <w:r w:rsidRPr="00F96AFD">
              <w:rPr>
                <w:rFonts w:ascii="Arial" w:hAnsi="Arial" w:cs="Arial"/>
                <w:b/>
              </w:rPr>
              <w:t>Jednostka</w:t>
            </w:r>
          </w:p>
        </w:tc>
        <w:tc>
          <w:tcPr>
            <w:tcW w:w="790" w:type="pct"/>
            <w:vAlign w:val="center"/>
          </w:tcPr>
          <w:p w14:paraId="46FCA405" w14:textId="77777777" w:rsidR="002A3328" w:rsidRPr="00F96AFD" w:rsidRDefault="002A3328" w:rsidP="00677F54">
            <w:pPr>
              <w:pStyle w:val="Akapitzlist"/>
              <w:spacing w:before="240" w:after="240" w:line="360" w:lineRule="auto"/>
              <w:ind w:left="0"/>
              <w:jc w:val="center"/>
              <w:rPr>
                <w:rFonts w:ascii="Arial" w:hAnsi="Arial" w:cs="Arial"/>
                <w:b/>
              </w:rPr>
            </w:pPr>
            <w:r w:rsidRPr="00F96AFD">
              <w:rPr>
                <w:rFonts w:ascii="Arial" w:hAnsi="Arial" w:cs="Arial"/>
                <w:b/>
              </w:rPr>
              <w:t>2019</w:t>
            </w:r>
          </w:p>
        </w:tc>
        <w:tc>
          <w:tcPr>
            <w:tcW w:w="789" w:type="pct"/>
            <w:vAlign w:val="center"/>
          </w:tcPr>
          <w:p w14:paraId="652D275C" w14:textId="77777777" w:rsidR="002A3328" w:rsidRPr="00F96AFD" w:rsidRDefault="002A3328" w:rsidP="00677F54">
            <w:pPr>
              <w:pStyle w:val="Akapitzlist"/>
              <w:spacing w:before="240" w:after="240" w:line="360" w:lineRule="auto"/>
              <w:ind w:left="0"/>
              <w:jc w:val="center"/>
              <w:rPr>
                <w:rFonts w:ascii="Arial" w:hAnsi="Arial" w:cs="Arial"/>
                <w:b/>
              </w:rPr>
            </w:pPr>
            <w:r w:rsidRPr="00F96AFD">
              <w:rPr>
                <w:rFonts w:ascii="Arial" w:hAnsi="Arial" w:cs="Arial"/>
                <w:b/>
              </w:rPr>
              <w:t>2020</w:t>
            </w:r>
          </w:p>
        </w:tc>
        <w:tc>
          <w:tcPr>
            <w:tcW w:w="789" w:type="pct"/>
            <w:vAlign w:val="center"/>
          </w:tcPr>
          <w:p w14:paraId="104BE292" w14:textId="77777777" w:rsidR="002A3328" w:rsidRPr="00F96AFD" w:rsidRDefault="002A3328" w:rsidP="00677F54">
            <w:pPr>
              <w:pStyle w:val="Akapitzlist"/>
              <w:spacing w:before="240" w:after="240" w:line="360" w:lineRule="auto"/>
              <w:ind w:left="0"/>
              <w:jc w:val="center"/>
              <w:rPr>
                <w:rFonts w:ascii="Arial" w:hAnsi="Arial" w:cs="Arial"/>
                <w:b/>
              </w:rPr>
            </w:pPr>
            <w:r w:rsidRPr="00F96AFD">
              <w:rPr>
                <w:rFonts w:ascii="Arial" w:hAnsi="Arial" w:cs="Arial"/>
                <w:b/>
              </w:rPr>
              <w:t>2021</w:t>
            </w:r>
          </w:p>
        </w:tc>
        <w:tc>
          <w:tcPr>
            <w:tcW w:w="789" w:type="pct"/>
            <w:vAlign w:val="center"/>
          </w:tcPr>
          <w:p w14:paraId="4A3FAEF7" w14:textId="77777777" w:rsidR="002A3328" w:rsidRPr="00F96AFD" w:rsidRDefault="002A3328" w:rsidP="00677F54">
            <w:pPr>
              <w:pStyle w:val="Akapitzlist"/>
              <w:spacing w:before="240" w:after="240" w:line="360" w:lineRule="auto"/>
              <w:ind w:left="0"/>
              <w:jc w:val="center"/>
              <w:rPr>
                <w:rFonts w:ascii="Arial" w:hAnsi="Arial" w:cs="Arial"/>
                <w:b/>
              </w:rPr>
            </w:pPr>
            <w:r w:rsidRPr="00F96AFD">
              <w:rPr>
                <w:rFonts w:ascii="Arial" w:hAnsi="Arial" w:cs="Arial"/>
                <w:b/>
              </w:rPr>
              <w:t>2022</w:t>
            </w:r>
          </w:p>
        </w:tc>
        <w:tc>
          <w:tcPr>
            <w:tcW w:w="789" w:type="pct"/>
            <w:vAlign w:val="center"/>
          </w:tcPr>
          <w:p w14:paraId="08280EDA" w14:textId="77777777" w:rsidR="002A3328" w:rsidRPr="00F96AFD" w:rsidRDefault="002A3328" w:rsidP="00677F54">
            <w:pPr>
              <w:pStyle w:val="Akapitzlist"/>
              <w:spacing w:before="240" w:after="240" w:line="360" w:lineRule="auto"/>
              <w:ind w:left="0"/>
              <w:jc w:val="center"/>
              <w:rPr>
                <w:rFonts w:ascii="Arial" w:hAnsi="Arial" w:cs="Arial"/>
                <w:b/>
              </w:rPr>
            </w:pPr>
            <w:r w:rsidRPr="00F96AFD">
              <w:rPr>
                <w:rFonts w:ascii="Arial" w:hAnsi="Arial" w:cs="Arial"/>
                <w:b/>
              </w:rPr>
              <w:t>2023</w:t>
            </w:r>
          </w:p>
        </w:tc>
      </w:tr>
      <w:tr w:rsidR="002A3328" w:rsidRPr="00F96AFD" w14:paraId="27BE69E1" w14:textId="77777777" w:rsidTr="002A3328">
        <w:tc>
          <w:tcPr>
            <w:tcW w:w="1054" w:type="pct"/>
          </w:tcPr>
          <w:p w14:paraId="2458A566" w14:textId="77777777" w:rsidR="002A3328" w:rsidRPr="00F96AFD" w:rsidRDefault="002A3328" w:rsidP="00DD2DE5">
            <w:pPr>
              <w:pStyle w:val="Akapitzlist"/>
              <w:spacing w:before="240" w:after="240"/>
              <w:ind w:left="0"/>
              <w:rPr>
                <w:rFonts w:ascii="Arial" w:hAnsi="Arial" w:cs="Arial"/>
                <w:b/>
              </w:rPr>
            </w:pPr>
            <w:r w:rsidRPr="00F96AFD">
              <w:rPr>
                <w:rFonts w:ascii="Arial" w:hAnsi="Arial" w:cs="Arial"/>
                <w:b/>
              </w:rPr>
              <w:t>Wielkopolska</w:t>
            </w:r>
          </w:p>
        </w:tc>
        <w:tc>
          <w:tcPr>
            <w:tcW w:w="790" w:type="pct"/>
          </w:tcPr>
          <w:p w14:paraId="5CA7B5FB" w14:textId="77777777" w:rsidR="002A3328" w:rsidRPr="00F96AFD" w:rsidRDefault="002A3328" w:rsidP="00DD2DE5">
            <w:pPr>
              <w:pStyle w:val="Akapitzlist"/>
              <w:spacing w:before="240" w:after="240" w:line="360" w:lineRule="auto"/>
              <w:ind w:left="0"/>
              <w:rPr>
                <w:rFonts w:ascii="Arial" w:hAnsi="Arial" w:cs="Arial"/>
              </w:rPr>
            </w:pPr>
            <w:r w:rsidRPr="00F96AFD">
              <w:rPr>
                <w:rFonts w:ascii="Arial" w:hAnsi="Arial" w:cs="Arial"/>
              </w:rPr>
              <w:t>1806,98</w:t>
            </w:r>
          </w:p>
        </w:tc>
        <w:tc>
          <w:tcPr>
            <w:tcW w:w="789" w:type="pct"/>
          </w:tcPr>
          <w:p w14:paraId="28FD4104" w14:textId="77777777" w:rsidR="002A3328" w:rsidRPr="00F96AFD" w:rsidRDefault="002A3328" w:rsidP="00DD2DE5">
            <w:pPr>
              <w:pStyle w:val="Akapitzlist"/>
              <w:spacing w:before="240" w:after="240" w:line="360" w:lineRule="auto"/>
              <w:ind w:left="0"/>
              <w:rPr>
                <w:rFonts w:ascii="Arial" w:hAnsi="Arial" w:cs="Arial"/>
              </w:rPr>
            </w:pPr>
            <w:r w:rsidRPr="00F96AFD">
              <w:rPr>
                <w:rFonts w:ascii="Arial" w:hAnsi="Arial" w:cs="Arial"/>
              </w:rPr>
              <w:t>1789,13</w:t>
            </w:r>
          </w:p>
        </w:tc>
        <w:tc>
          <w:tcPr>
            <w:tcW w:w="789" w:type="pct"/>
          </w:tcPr>
          <w:p w14:paraId="16B40056" w14:textId="77777777" w:rsidR="002A3328" w:rsidRPr="00F96AFD" w:rsidRDefault="002A3328" w:rsidP="00DD2DE5">
            <w:pPr>
              <w:pStyle w:val="Akapitzlist"/>
              <w:spacing w:before="240" w:after="240" w:line="360" w:lineRule="auto"/>
              <w:ind w:left="0"/>
              <w:rPr>
                <w:rFonts w:ascii="Arial" w:hAnsi="Arial" w:cs="Arial"/>
              </w:rPr>
            </w:pPr>
            <w:r w:rsidRPr="00F96AFD">
              <w:rPr>
                <w:rFonts w:ascii="Arial" w:hAnsi="Arial" w:cs="Arial"/>
              </w:rPr>
              <w:t>1880,91</w:t>
            </w:r>
          </w:p>
        </w:tc>
        <w:tc>
          <w:tcPr>
            <w:tcW w:w="789" w:type="pct"/>
          </w:tcPr>
          <w:p w14:paraId="127D9A78" w14:textId="77777777" w:rsidR="002A3328" w:rsidRPr="00F96AFD" w:rsidRDefault="002A3328" w:rsidP="00DD2DE5">
            <w:pPr>
              <w:pStyle w:val="Akapitzlist"/>
              <w:spacing w:before="240" w:after="240" w:line="360" w:lineRule="auto"/>
              <w:ind w:left="0"/>
              <w:rPr>
                <w:rFonts w:ascii="Arial" w:hAnsi="Arial" w:cs="Arial"/>
              </w:rPr>
            </w:pPr>
            <w:r w:rsidRPr="00F96AFD">
              <w:rPr>
                <w:rFonts w:ascii="Arial" w:hAnsi="Arial" w:cs="Arial"/>
              </w:rPr>
              <w:t>2074,11</w:t>
            </w:r>
          </w:p>
        </w:tc>
        <w:tc>
          <w:tcPr>
            <w:tcW w:w="789" w:type="pct"/>
          </w:tcPr>
          <w:p w14:paraId="779B9C0C" w14:textId="77777777" w:rsidR="002A3328" w:rsidRPr="00F96AFD" w:rsidRDefault="002A3328" w:rsidP="00DD2DE5">
            <w:pPr>
              <w:pStyle w:val="Akapitzlist"/>
              <w:spacing w:before="240" w:after="240" w:line="360" w:lineRule="auto"/>
              <w:ind w:left="0"/>
              <w:rPr>
                <w:rFonts w:ascii="Arial" w:hAnsi="Arial" w:cs="Arial"/>
              </w:rPr>
            </w:pPr>
            <w:r w:rsidRPr="00F96AFD">
              <w:rPr>
                <w:rFonts w:ascii="Arial" w:hAnsi="Arial" w:cs="Arial"/>
              </w:rPr>
              <w:t>2495,02</w:t>
            </w:r>
          </w:p>
        </w:tc>
      </w:tr>
      <w:tr w:rsidR="002A3328" w:rsidRPr="00F96AFD" w14:paraId="1BC621A3" w14:textId="77777777" w:rsidTr="002A3328">
        <w:tc>
          <w:tcPr>
            <w:tcW w:w="1054" w:type="pct"/>
          </w:tcPr>
          <w:p w14:paraId="4EF09768" w14:textId="77777777" w:rsidR="002A3328" w:rsidRPr="00F96AFD" w:rsidRDefault="002A3328" w:rsidP="00DD2DE5">
            <w:pPr>
              <w:pStyle w:val="Akapitzlist"/>
              <w:spacing w:before="240" w:after="240"/>
              <w:ind w:left="0"/>
              <w:rPr>
                <w:rFonts w:ascii="Arial" w:hAnsi="Arial" w:cs="Arial"/>
                <w:b/>
              </w:rPr>
            </w:pPr>
            <w:r w:rsidRPr="00F96AFD">
              <w:rPr>
                <w:rFonts w:ascii="Arial" w:hAnsi="Arial" w:cs="Arial"/>
                <w:b/>
              </w:rPr>
              <w:t>Polska</w:t>
            </w:r>
          </w:p>
        </w:tc>
        <w:tc>
          <w:tcPr>
            <w:tcW w:w="790" w:type="pct"/>
          </w:tcPr>
          <w:p w14:paraId="306E7669" w14:textId="77777777" w:rsidR="002A3328" w:rsidRPr="00F96AFD" w:rsidRDefault="002A3328" w:rsidP="00DD2DE5">
            <w:pPr>
              <w:pStyle w:val="Akapitzlist"/>
              <w:spacing w:before="240" w:after="240" w:line="360" w:lineRule="auto"/>
              <w:ind w:left="0"/>
              <w:rPr>
                <w:rFonts w:ascii="Arial" w:hAnsi="Arial" w:cs="Arial"/>
              </w:rPr>
            </w:pPr>
            <w:r w:rsidRPr="00F96AFD">
              <w:rPr>
                <w:rFonts w:ascii="Arial" w:hAnsi="Arial" w:cs="Arial"/>
              </w:rPr>
              <w:t>1819,14</w:t>
            </w:r>
          </w:p>
        </w:tc>
        <w:tc>
          <w:tcPr>
            <w:tcW w:w="789" w:type="pct"/>
          </w:tcPr>
          <w:p w14:paraId="18C16500" w14:textId="77777777" w:rsidR="002A3328" w:rsidRPr="00F96AFD" w:rsidRDefault="002A3328" w:rsidP="00DD2DE5">
            <w:pPr>
              <w:pStyle w:val="Akapitzlist"/>
              <w:spacing w:before="240" w:after="240" w:line="360" w:lineRule="auto"/>
              <w:ind w:left="0"/>
              <w:rPr>
                <w:rFonts w:ascii="Arial" w:hAnsi="Arial" w:cs="Arial"/>
              </w:rPr>
            </w:pPr>
            <w:r w:rsidRPr="00F96AFD">
              <w:rPr>
                <w:rFonts w:ascii="Arial" w:hAnsi="Arial" w:cs="Arial"/>
              </w:rPr>
              <w:t>1919,21</w:t>
            </w:r>
          </w:p>
        </w:tc>
        <w:tc>
          <w:tcPr>
            <w:tcW w:w="789" w:type="pct"/>
          </w:tcPr>
          <w:p w14:paraId="4E4C7615" w14:textId="77777777" w:rsidR="002A3328" w:rsidRPr="00F96AFD" w:rsidRDefault="002A3328" w:rsidP="00DD2DE5">
            <w:pPr>
              <w:pStyle w:val="Akapitzlist"/>
              <w:spacing w:before="240" w:after="240" w:line="360" w:lineRule="auto"/>
              <w:ind w:left="0"/>
              <w:rPr>
                <w:rFonts w:ascii="Arial" w:hAnsi="Arial" w:cs="Arial"/>
              </w:rPr>
            </w:pPr>
            <w:r w:rsidRPr="00F96AFD">
              <w:rPr>
                <w:rFonts w:ascii="Arial" w:hAnsi="Arial" w:cs="Arial"/>
              </w:rPr>
              <w:t>2061,93</w:t>
            </w:r>
          </w:p>
        </w:tc>
        <w:tc>
          <w:tcPr>
            <w:tcW w:w="789" w:type="pct"/>
          </w:tcPr>
          <w:p w14:paraId="665AEF99" w14:textId="77777777" w:rsidR="002A3328" w:rsidRPr="00F96AFD" w:rsidRDefault="002A3328" w:rsidP="00DD2DE5">
            <w:pPr>
              <w:pStyle w:val="Akapitzlist"/>
              <w:spacing w:before="240" w:after="240" w:line="360" w:lineRule="auto"/>
              <w:ind w:left="0"/>
              <w:rPr>
                <w:rFonts w:ascii="Arial" w:hAnsi="Arial" w:cs="Arial"/>
              </w:rPr>
            </w:pPr>
            <w:r w:rsidRPr="00F96AFD">
              <w:rPr>
                <w:rFonts w:ascii="Arial" w:hAnsi="Arial" w:cs="Arial"/>
              </w:rPr>
              <w:t>2249,79</w:t>
            </w:r>
          </w:p>
        </w:tc>
        <w:tc>
          <w:tcPr>
            <w:tcW w:w="789" w:type="pct"/>
          </w:tcPr>
          <w:p w14:paraId="49A6B6F8" w14:textId="77777777" w:rsidR="002A3328" w:rsidRPr="00F96AFD" w:rsidRDefault="002A3328" w:rsidP="00DD2DE5">
            <w:pPr>
              <w:pStyle w:val="Akapitzlist"/>
              <w:spacing w:before="240" w:after="240" w:line="360" w:lineRule="auto"/>
              <w:ind w:left="0"/>
              <w:rPr>
                <w:rFonts w:ascii="Arial" w:hAnsi="Arial" w:cs="Arial"/>
              </w:rPr>
            </w:pPr>
            <w:r w:rsidRPr="00F96AFD">
              <w:rPr>
                <w:rFonts w:ascii="Arial" w:hAnsi="Arial" w:cs="Arial"/>
              </w:rPr>
              <w:t>2678,30</w:t>
            </w:r>
          </w:p>
        </w:tc>
      </w:tr>
    </w:tbl>
    <w:p w14:paraId="1B052004" w14:textId="77777777" w:rsidR="004D5DD4" w:rsidRPr="00F96AFD" w:rsidRDefault="004D5DD4" w:rsidP="00DD2DE5">
      <w:pPr>
        <w:pStyle w:val="Akapitzlist"/>
        <w:spacing w:before="240" w:after="240"/>
        <w:ind w:left="0"/>
        <w:contextualSpacing w:val="0"/>
        <w:rPr>
          <w:rFonts w:ascii="Arial" w:hAnsi="Arial" w:cs="Arial"/>
          <w:sz w:val="24"/>
        </w:rPr>
      </w:pPr>
      <w:r w:rsidRPr="00F96AFD">
        <w:rPr>
          <w:rFonts w:ascii="Arial" w:hAnsi="Arial" w:cs="Arial"/>
          <w:sz w:val="24"/>
        </w:rPr>
        <w:t>Źródło: Bank Danych Lokalnych</w:t>
      </w:r>
    </w:p>
    <w:bookmarkEnd w:id="118"/>
    <w:p w14:paraId="5B64A715" w14:textId="3B720AF9" w:rsidR="007D294B" w:rsidRPr="00F96AFD" w:rsidRDefault="007D294B" w:rsidP="00DD2DE5">
      <w:pPr>
        <w:spacing w:before="240" w:after="240" w:line="360" w:lineRule="auto"/>
        <w:rPr>
          <w:rFonts w:ascii="Arial" w:hAnsi="Arial" w:cs="Arial"/>
          <w:sz w:val="24"/>
        </w:rPr>
      </w:pPr>
      <w:r w:rsidRPr="00F96AFD">
        <w:rPr>
          <w:rFonts w:ascii="Arial" w:hAnsi="Arial" w:cs="Arial"/>
          <w:sz w:val="24"/>
        </w:rPr>
        <w:t>Przeciętny miesięczny dochód rozporządzalny na 1 osobę rośnie w całym badanym okresie. W województwie wielkopolskim jest on niższy niż przeciętnie w Polsce</w:t>
      </w:r>
      <w:r w:rsidR="611E6188" w:rsidRPr="00F96AFD">
        <w:rPr>
          <w:rFonts w:ascii="Arial" w:hAnsi="Arial" w:cs="Arial"/>
          <w:sz w:val="24"/>
        </w:rPr>
        <w:t xml:space="preserve">, w 2023 roku wynosił 93,2% średniego dochodu rozporządzalnego w Polsce, </w:t>
      </w:r>
      <w:r w:rsidR="35E322CE" w:rsidRPr="00F96AFD">
        <w:rPr>
          <w:rFonts w:ascii="Arial" w:hAnsi="Arial" w:cs="Arial"/>
          <w:sz w:val="24"/>
        </w:rPr>
        <w:t xml:space="preserve">podczas gdy w 2014 roku wynosił 94,7%. </w:t>
      </w:r>
      <w:r w:rsidR="2345AE70" w:rsidRPr="00F96AFD">
        <w:rPr>
          <w:rFonts w:ascii="Arial" w:hAnsi="Arial" w:cs="Arial"/>
          <w:sz w:val="24"/>
        </w:rPr>
        <w:t xml:space="preserve">Jest to zjawisko zaskakujące, ponieważ PKB Wielkopolski przewyższa średni poziom PKB Polski. </w:t>
      </w:r>
      <w:r w:rsidR="5ADEB1FC" w:rsidRPr="00F96AFD">
        <w:rPr>
          <w:rFonts w:ascii="Arial" w:hAnsi="Arial" w:cs="Arial"/>
          <w:sz w:val="24"/>
        </w:rPr>
        <w:t>Bezpośrednio przekłada się to na możliwości nabywcze gospodarstw domowych</w:t>
      </w:r>
      <w:r w:rsidR="5E4F6701" w:rsidRPr="00F96AFD">
        <w:rPr>
          <w:rFonts w:ascii="Arial" w:hAnsi="Arial" w:cs="Arial"/>
          <w:sz w:val="24"/>
        </w:rPr>
        <w:t>, które okazują się</w:t>
      </w:r>
      <w:r w:rsidR="5ADEB1FC" w:rsidRPr="00F96AFD">
        <w:rPr>
          <w:rFonts w:ascii="Arial" w:hAnsi="Arial" w:cs="Arial"/>
          <w:sz w:val="24"/>
        </w:rPr>
        <w:t xml:space="preserve"> </w:t>
      </w:r>
      <w:r w:rsidR="5E4F6701" w:rsidRPr="00F96AFD">
        <w:rPr>
          <w:rFonts w:ascii="Arial" w:hAnsi="Arial" w:cs="Arial"/>
          <w:sz w:val="24"/>
        </w:rPr>
        <w:t xml:space="preserve">niższe niż przeciętnie w kraju. </w:t>
      </w:r>
    </w:p>
    <w:p w14:paraId="18F03E7C" w14:textId="055C6A9E" w:rsidR="00792399" w:rsidRPr="00F96AFD" w:rsidRDefault="00F133F5" w:rsidP="00140739">
      <w:pPr>
        <w:spacing w:after="240" w:line="278" w:lineRule="auto"/>
        <w:rPr>
          <w:rFonts w:ascii="Arial" w:hAnsi="Arial" w:cs="Arial"/>
          <w:b/>
          <w:sz w:val="24"/>
        </w:rPr>
      </w:pPr>
      <w:bookmarkStart w:id="119" w:name="_Toc204343396"/>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 xml:space="preserve">. </w:t>
      </w:r>
      <w:bookmarkStart w:id="120" w:name="_Hlk200104100"/>
      <w:r w:rsidR="00792399" w:rsidRPr="00F96AFD">
        <w:rPr>
          <w:rFonts w:ascii="Arial" w:hAnsi="Arial" w:cs="Arial"/>
          <w:b/>
          <w:sz w:val="24"/>
        </w:rPr>
        <w:t>Przyrost naturalny na 1000 ludności</w:t>
      </w:r>
      <w:bookmarkEnd w:id="119"/>
    </w:p>
    <w:tbl>
      <w:tblPr>
        <w:tblStyle w:val="Tabela-Siatka"/>
        <w:tblW w:w="10491" w:type="dxa"/>
        <w:tblInd w:w="-431" w:type="dxa"/>
        <w:tblLook w:val="04A0" w:firstRow="1" w:lastRow="0" w:firstColumn="1" w:lastColumn="0" w:noHBand="0" w:noVBand="1"/>
        <w:tblDescription w:val="Tabela, przyrost naturalny na tysiąc ludności."/>
      </w:tblPr>
      <w:tblGrid>
        <w:gridCol w:w="1623"/>
        <w:gridCol w:w="807"/>
        <w:gridCol w:w="807"/>
        <w:gridCol w:w="806"/>
        <w:gridCol w:w="806"/>
        <w:gridCol w:w="806"/>
        <w:gridCol w:w="806"/>
        <w:gridCol w:w="806"/>
        <w:gridCol w:w="806"/>
        <w:gridCol w:w="806"/>
        <w:gridCol w:w="806"/>
        <w:gridCol w:w="806"/>
      </w:tblGrid>
      <w:tr w:rsidR="00792399" w:rsidRPr="00F96AFD" w14:paraId="2342F5A8" w14:textId="77777777" w:rsidTr="00DD2DE5">
        <w:trPr>
          <w:tblHeader/>
        </w:trPr>
        <w:tc>
          <w:tcPr>
            <w:tcW w:w="1571" w:type="dxa"/>
          </w:tcPr>
          <w:p w14:paraId="5399CFDF" w14:textId="592BAC8D" w:rsidR="00792399" w:rsidRPr="00F96AFD" w:rsidRDefault="00140739" w:rsidP="00140739">
            <w:pPr>
              <w:pStyle w:val="Akapitzlist"/>
              <w:spacing w:before="240" w:after="240"/>
              <w:ind w:left="0"/>
              <w:rPr>
                <w:rFonts w:ascii="Arial" w:hAnsi="Arial" w:cs="Arial"/>
                <w:b/>
              </w:rPr>
            </w:pPr>
            <w:r w:rsidRPr="00F96AFD">
              <w:rPr>
                <w:rFonts w:ascii="Arial" w:hAnsi="Arial" w:cs="Arial"/>
                <w:b/>
              </w:rPr>
              <w:t>Jednostka</w:t>
            </w:r>
          </w:p>
        </w:tc>
        <w:tc>
          <w:tcPr>
            <w:tcW w:w="851" w:type="dxa"/>
          </w:tcPr>
          <w:p w14:paraId="4EC87A06"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2014</w:t>
            </w:r>
          </w:p>
        </w:tc>
        <w:tc>
          <w:tcPr>
            <w:tcW w:w="851" w:type="dxa"/>
          </w:tcPr>
          <w:p w14:paraId="7BFE141D"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2015</w:t>
            </w:r>
          </w:p>
        </w:tc>
        <w:tc>
          <w:tcPr>
            <w:tcW w:w="851" w:type="dxa"/>
          </w:tcPr>
          <w:p w14:paraId="5D5697DE"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2016</w:t>
            </w:r>
          </w:p>
        </w:tc>
        <w:tc>
          <w:tcPr>
            <w:tcW w:w="851" w:type="dxa"/>
          </w:tcPr>
          <w:p w14:paraId="5E0CF8E3"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2017</w:t>
            </w:r>
          </w:p>
        </w:tc>
        <w:tc>
          <w:tcPr>
            <w:tcW w:w="851" w:type="dxa"/>
          </w:tcPr>
          <w:p w14:paraId="32B5031E"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2018</w:t>
            </w:r>
          </w:p>
        </w:tc>
        <w:tc>
          <w:tcPr>
            <w:tcW w:w="851" w:type="dxa"/>
          </w:tcPr>
          <w:p w14:paraId="654569E4"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2019</w:t>
            </w:r>
          </w:p>
        </w:tc>
        <w:tc>
          <w:tcPr>
            <w:tcW w:w="851" w:type="dxa"/>
          </w:tcPr>
          <w:p w14:paraId="32FC416C"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2020</w:t>
            </w:r>
          </w:p>
        </w:tc>
        <w:tc>
          <w:tcPr>
            <w:tcW w:w="851" w:type="dxa"/>
          </w:tcPr>
          <w:p w14:paraId="12668DCD"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2021</w:t>
            </w:r>
          </w:p>
        </w:tc>
        <w:tc>
          <w:tcPr>
            <w:tcW w:w="851" w:type="dxa"/>
          </w:tcPr>
          <w:p w14:paraId="035AA27B"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2022</w:t>
            </w:r>
          </w:p>
        </w:tc>
        <w:tc>
          <w:tcPr>
            <w:tcW w:w="851" w:type="dxa"/>
          </w:tcPr>
          <w:p w14:paraId="4717F438"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2023</w:t>
            </w:r>
          </w:p>
        </w:tc>
        <w:tc>
          <w:tcPr>
            <w:tcW w:w="851" w:type="dxa"/>
          </w:tcPr>
          <w:p w14:paraId="7D00D046" w14:textId="77777777" w:rsidR="00792399" w:rsidRPr="00F96AFD" w:rsidRDefault="00792399" w:rsidP="00DD2DE5">
            <w:pPr>
              <w:pStyle w:val="Akapitzlist"/>
              <w:spacing w:before="240" w:after="240" w:line="360" w:lineRule="auto"/>
              <w:ind w:left="0"/>
              <w:rPr>
                <w:rFonts w:ascii="Arial" w:hAnsi="Arial" w:cs="Arial"/>
                <w:b/>
              </w:rPr>
            </w:pPr>
            <w:r w:rsidRPr="00F96AFD">
              <w:rPr>
                <w:rFonts w:ascii="Arial" w:hAnsi="Arial" w:cs="Arial"/>
                <w:b/>
              </w:rPr>
              <w:t>2024</w:t>
            </w:r>
          </w:p>
        </w:tc>
      </w:tr>
      <w:tr w:rsidR="00792399" w:rsidRPr="00F96AFD" w14:paraId="37E8E9D1" w14:textId="77777777" w:rsidTr="00DD2DE5">
        <w:tc>
          <w:tcPr>
            <w:tcW w:w="1571" w:type="dxa"/>
          </w:tcPr>
          <w:p w14:paraId="5AD6FAFB" w14:textId="77777777" w:rsidR="00792399" w:rsidRPr="00F96AFD" w:rsidRDefault="00792399" w:rsidP="00140739">
            <w:pPr>
              <w:pStyle w:val="Akapitzlist"/>
              <w:spacing w:before="240" w:after="240"/>
              <w:ind w:left="0"/>
              <w:rPr>
                <w:rFonts w:ascii="Arial" w:hAnsi="Arial" w:cs="Arial"/>
                <w:b/>
              </w:rPr>
            </w:pPr>
            <w:r w:rsidRPr="00F96AFD">
              <w:rPr>
                <w:rFonts w:ascii="Arial" w:hAnsi="Arial" w:cs="Arial"/>
                <w:b/>
              </w:rPr>
              <w:t>Wielkopolska</w:t>
            </w:r>
          </w:p>
        </w:tc>
        <w:tc>
          <w:tcPr>
            <w:tcW w:w="851" w:type="dxa"/>
          </w:tcPr>
          <w:p w14:paraId="04675DEE"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1,71</w:t>
            </w:r>
          </w:p>
        </w:tc>
        <w:tc>
          <w:tcPr>
            <w:tcW w:w="851" w:type="dxa"/>
          </w:tcPr>
          <w:p w14:paraId="0C8B38C6"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1,03</w:t>
            </w:r>
          </w:p>
        </w:tc>
        <w:tc>
          <w:tcPr>
            <w:tcW w:w="851" w:type="dxa"/>
          </w:tcPr>
          <w:p w14:paraId="540DB814"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1,70</w:t>
            </w:r>
          </w:p>
        </w:tc>
        <w:tc>
          <w:tcPr>
            <w:tcW w:w="851" w:type="dxa"/>
          </w:tcPr>
          <w:p w14:paraId="2D5BC14A"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2,06</w:t>
            </w:r>
          </w:p>
        </w:tc>
        <w:tc>
          <w:tcPr>
            <w:tcW w:w="851" w:type="dxa"/>
          </w:tcPr>
          <w:p w14:paraId="34130E8C"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1,05</w:t>
            </w:r>
          </w:p>
        </w:tc>
        <w:tc>
          <w:tcPr>
            <w:tcW w:w="851" w:type="dxa"/>
          </w:tcPr>
          <w:p w14:paraId="5A21E274"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0,92</w:t>
            </w:r>
          </w:p>
        </w:tc>
        <w:tc>
          <w:tcPr>
            <w:tcW w:w="851" w:type="dxa"/>
          </w:tcPr>
          <w:p w14:paraId="60F974EC"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-1,18</w:t>
            </w:r>
          </w:p>
        </w:tc>
        <w:tc>
          <w:tcPr>
            <w:tcW w:w="851" w:type="dxa"/>
          </w:tcPr>
          <w:p w14:paraId="5D077A71"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-2,74</w:t>
            </w:r>
          </w:p>
        </w:tc>
        <w:tc>
          <w:tcPr>
            <w:tcW w:w="851" w:type="dxa"/>
          </w:tcPr>
          <w:p w14:paraId="02F132CC"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-2,16</w:t>
            </w:r>
          </w:p>
        </w:tc>
        <w:tc>
          <w:tcPr>
            <w:tcW w:w="851" w:type="dxa"/>
          </w:tcPr>
          <w:p w14:paraId="7A36653E"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-2,18</w:t>
            </w:r>
          </w:p>
        </w:tc>
        <w:tc>
          <w:tcPr>
            <w:tcW w:w="851" w:type="dxa"/>
          </w:tcPr>
          <w:p w14:paraId="13D6F104"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-2,80</w:t>
            </w:r>
          </w:p>
        </w:tc>
      </w:tr>
      <w:tr w:rsidR="00792399" w:rsidRPr="00F96AFD" w14:paraId="1EF34F1C" w14:textId="77777777" w:rsidTr="00DD2DE5">
        <w:tc>
          <w:tcPr>
            <w:tcW w:w="1571" w:type="dxa"/>
          </w:tcPr>
          <w:p w14:paraId="7D5EB5B6" w14:textId="77777777" w:rsidR="00792399" w:rsidRPr="00F96AFD" w:rsidRDefault="00792399" w:rsidP="00140739">
            <w:pPr>
              <w:pStyle w:val="Akapitzlist"/>
              <w:spacing w:before="240" w:after="240"/>
              <w:ind w:left="0"/>
              <w:rPr>
                <w:rFonts w:ascii="Arial" w:hAnsi="Arial" w:cs="Arial"/>
                <w:b/>
              </w:rPr>
            </w:pPr>
            <w:r w:rsidRPr="00F96AFD">
              <w:rPr>
                <w:rFonts w:ascii="Arial" w:hAnsi="Arial" w:cs="Arial"/>
                <w:b/>
              </w:rPr>
              <w:t>Polska</w:t>
            </w:r>
          </w:p>
        </w:tc>
        <w:tc>
          <w:tcPr>
            <w:tcW w:w="851" w:type="dxa"/>
          </w:tcPr>
          <w:p w14:paraId="356E0F90"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-0,03</w:t>
            </w:r>
          </w:p>
        </w:tc>
        <w:tc>
          <w:tcPr>
            <w:tcW w:w="851" w:type="dxa"/>
          </w:tcPr>
          <w:p w14:paraId="5A57D84F"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-0,67</w:t>
            </w:r>
          </w:p>
        </w:tc>
        <w:tc>
          <w:tcPr>
            <w:tcW w:w="851" w:type="dxa"/>
          </w:tcPr>
          <w:p w14:paraId="77123619"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-0,15</w:t>
            </w:r>
          </w:p>
        </w:tc>
        <w:tc>
          <w:tcPr>
            <w:tcW w:w="851" w:type="dxa"/>
          </w:tcPr>
          <w:p w14:paraId="10B25066"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-0,02</w:t>
            </w:r>
          </w:p>
        </w:tc>
        <w:tc>
          <w:tcPr>
            <w:tcW w:w="851" w:type="dxa"/>
          </w:tcPr>
          <w:p w14:paraId="23C32183"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-0,68</w:t>
            </w:r>
          </w:p>
        </w:tc>
        <w:tc>
          <w:tcPr>
            <w:tcW w:w="851" w:type="dxa"/>
          </w:tcPr>
          <w:p w14:paraId="0FE96ADF"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-0,91</w:t>
            </w:r>
          </w:p>
        </w:tc>
        <w:tc>
          <w:tcPr>
            <w:tcW w:w="851" w:type="dxa"/>
          </w:tcPr>
          <w:p w14:paraId="08B59D0B"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-3,20</w:t>
            </w:r>
          </w:p>
        </w:tc>
        <w:tc>
          <w:tcPr>
            <w:tcW w:w="851" w:type="dxa"/>
          </w:tcPr>
          <w:p w14:paraId="3A567308"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-4,95</w:t>
            </w:r>
          </w:p>
        </w:tc>
        <w:tc>
          <w:tcPr>
            <w:tcW w:w="851" w:type="dxa"/>
          </w:tcPr>
          <w:p w14:paraId="2187D10D"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-3,79</w:t>
            </w:r>
          </w:p>
        </w:tc>
        <w:tc>
          <w:tcPr>
            <w:tcW w:w="851" w:type="dxa"/>
          </w:tcPr>
          <w:p w14:paraId="726B9CB6"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-3,62</w:t>
            </w:r>
          </w:p>
        </w:tc>
        <w:tc>
          <w:tcPr>
            <w:tcW w:w="851" w:type="dxa"/>
          </w:tcPr>
          <w:p w14:paraId="2567ECC7" w14:textId="77777777" w:rsidR="00792399" w:rsidRPr="00F96AFD" w:rsidRDefault="00792399" w:rsidP="00DD2DE5">
            <w:pPr>
              <w:pStyle w:val="Akapitzlist"/>
              <w:spacing w:after="240" w:line="360" w:lineRule="auto"/>
              <w:ind w:left="0"/>
              <w:rPr>
                <w:rFonts w:ascii="Arial" w:hAnsi="Arial" w:cs="Arial"/>
              </w:rPr>
            </w:pPr>
            <w:r w:rsidRPr="00F96AFD">
              <w:rPr>
                <w:rFonts w:ascii="Arial" w:hAnsi="Arial" w:cs="Arial"/>
              </w:rPr>
              <w:t>-4,17</w:t>
            </w:r>
          </w:p>
        </w:tc>
      </w:tr>
    </w:tbl>
    <w:p w14:paraId="772E9D37" w14:textId="77777777" w:rsidR="00792399" w:rsidRPr="00F96AFD" w:rsidRDefault="00792399" w:rsidP="00DD2DE5">
      <w:pPr>
        <w:spacing w:before="240" w:after="240"/>
        <w:rPr>
          <w:rFonts w:ascii="Arial" w:hAnsi="Arial" w:cs="Arial"/>
          <w:sz w:val="24"/>
        </w:rPr>
      </w:pPr>
      <w:r w:rsidRPr="00F96AFD">
        <w:rPr>
          <w:rFonts w:ascii="Arial" w:hAnsi="Arial" w:cs="Arial"/>
          <w:sz w:val="24"/>
        </w:rPr>
        <w:lastRenderedPageBreak/>
        <w:t>Źródło: Bank Danych Lokalnych</w:t>
      </w:r>
    </w:p>
    <w:p w14:paraId="337B2475" w14:textId="146C4DC4" w:rsidR="005577CD" w:rsidRPr="00F96AFD" w:rsidRDefault="528C130D" w:rsidP="00140739">
      <w:pPr>
        <w:spacing w:before="240" w:after="240" w:line="360" w:lineRule="auto"/>
        <w:rPr>
          <w:rFonts w:ascii="Arial" w:hAnsi="Arial" w:cs="Arial"/>
          <w:sz w:val="24"/>
        </w:rPr>
      </w:pPr>
      <w:r w:rsidRPr="00F96AFD">
        <w:rPr>
          <w:rFonts w:ascii="Arial" w:hAnsi="Arial" w:cs="Arial"/>
          <w:sz w:val="24"/>
        </w:rPr>
        <w:t xml:space="preserve">Przyrost naturalny na 1000 ludności w latach 2014-2019 był dodatni, podczas gdy w skali całego kraju </w:t>
      </w:r>
      <w:r w:rsidR="729970A0" w:rsidRPr="00F96AFD">
        <w:rPr>
          <w:rFonts w:ascii="Arial" w:hAnsi="Arial" w:cs="Arial"/>
          <w:sz w:val="24"/>
        </w:rPr>
        <w:t>zaobserwowano wartości ujemne</w:t>
      </w:r>
      <w:r w:rsidRPr="00F96AFD">
        <w:rPr>
          <w:rFonts w:ascii="Arial" w:hAnsi="Arial" w:cs="Arial"/>
          <w:sz w:val="24"/>
        </w:rPr>
        <w:t xml:space="preserve"> (tabela 3.3). Po raz pierwszy przyrost naturalny </w:t>
      </w:r>
      <w:r w:rsidR="00F67A95" w:rsidRPr="00F96AFD">
        <w:rPr>
          <w:rFonts w:ascii="Arial" w:eastAsia="Aptos" w:hAnsi="Arial" w:cs="Arial"/>
          <w:sz w:val="24"/>
          <w:szCs w:val="24"/>
        </w:rPr>
        <w:t>uległ</w:t>
      </w:r>
      <w:r w:rsidRPr="00F96AFD">
        <w:rPr>
          <w:rFonts w:ascii="Arial" w:eastAsia="Aptos" w:hAnsi="Arial" w:cs="Arial"/>
          <w:sz w:val="24"/>
          <w:szCs w:val="24"/>
        </w:rPr>
        <w:t xml:space="preserve"> </w:t>
      </w:r>
      <w:r w:rsidR="214227DE" w:rsidRPr="00F96AFD">
        <w:rPr>
          <w:rFonts w:ascii="Arial" w:eastAsia="Aptos" w:hAnsi="Arial" w:cs="Arial"/>
          <w:sz w:val="24"/>
          <w:szCs w:val="24"/>
        </w:rPr>
        <w:t>zmniejsz</w:t>
      </w:r>
      <w:r w:rsidR="00BC2953" w:rsidRPr="00F96AFD">
        <w:rPr>
          <w:rFonts w:ascii="Arial" w:eastAsia="Aptos" w:hAnsi="Arial" w:cs="Arial"/>
          <w:sz w:val="24"/>
          <w:szCs w:val="24"/>
        </w:rPr>
        <w:t>eniu</w:t>
      </w:r>
      <w:r w:rsidRPr="00F96AFD">
        <w:rPr>
          <w:rFonts w:ascii="Arial" w:hAnsi="Arial" w:cs="Arial"/>
          <w:sz w:val="24"/>
        </w:rPr>
        <w:t xml:space="preserve"> w roku 2020 i od tego momentu </w:t>
      </w:r>
      <w:r w:rsidR="7B6DAB0A" w:rsidRPr="00F96AFD">
        <w:rPr>
          <w:rFonts w:ascii="Arial" w:hAnsi="Arial" w:cs="Arial"/>
          <w:sz w:val="24"/>
        </w:rPr>
        <w:t xml:space="preserve">był </w:t>
      </w:r>
      <w:r w:rsidRPr="00F96AFD">
        <w:rPr>
          <w:rFonts w:ascii="Arial" w:hAnsi="Arial" w:cs="Arial"/>
          <w:sz w:val="24"/>
        </w:rPr>
        <w:t xml:space="preserve">ujemny do końca badanego okresu. </w:t>
      </w:r>
      <w:r w:rsidR="3B0388D2" w:rsidRPr="00F96AFD">
        <w:rPr>
          <w:rFonts w:ascii="Arial" w:hAnsi="Arial" w:cs="Arial"/>
          <w:sz w:val="24"/>
        </w:rPr>
        <w:t xml:space="preserve">Jest to tendencja bardzo niepokojąca. </w:t>
      </w:r>
      <w:r w:rsidRPr="00F96AFD">
        <w:rPr>
          <w:rFonts w:ascii="Arial" w:hAnsi="Arial" w:cs="Arial"/>
          <w:sz w:val="24"/>
        </w:rPr>
        <w:t>Jednak warto zaznaczyć, że ubytek ludności jest mniejszy niż przeciętnie w Polsce. Przyrost naturalny nie wykazuje fluktuacji związanych z</w:t>
      </w:r>
      <w:r w:rsidR="00106225" w:rsidRPr="00F96AFD">
        <w:rPr>
          <w:rFonts w:ascii="Arial" w:hAnsi="Arial" w:cs="Arial"/>
          <w:sz w:val="24"/>
        </w:rPr>
        <w:t> </w:t>
      </w:r>
      <w:r w:rsidRPr="00F96AFD">
        <w:rPr>
          <w:rFonts w:ascii="Arial" w:hAnsi="Arial" w:cs="Arial"/>
          <w:sz w:val="24"/>
        </w:rPr>
        <w:t>gospodarczym cyklu koniunkturalnym</w:t>
      </w:r>
      <w:r w:rsidR="41A0A27C" w:rsidRPr="00F96AFD">
        <w:rPr>
          <w:rFonts w:ascii="Arial" w:hAnsi="Arial" w:cs="Arial"/>
          <w:sz w:val="24"/>
        </w:rPr>
        <w:t>, ale stanowi podstawę jednego z cz</w:t>
      </w:r>
      <w:r w:rsidR="008E23EA" w:rsidRPr="00F96AFD">
        <w:rPr>
          <w:rFonts w:ascii="Arial" w:hAnsi="Arial" w:cs="Arial"/>
          <w:sz w:val="24"/>
        </w:rPr>
        <w:t xml:space="preserve">ynników długookresowego wzrostu </w:t>
      </w:r>
      <w:r w:rsidR="41A0A27C" w:rsidRPr="00F96AFD">
        <w:rPr>
          <w:rFonts w:ascii="Arial" w:hAnsi="Arial" w:cs="Arial"/>
          <w:sz w:val="24"/>
        </w:rPr>
        <w:t xml:space="preserve">gospodarczego jakim jest siła robocza. </w:t>
      </w:r>
      <w:r w:rsidR="00A7618B" w:rsidRPr="00F96AFD">
        <w:rPr>
          <w:rFonts w:ascii="Arial" w:hAnsi="Arial" w:cs="Arial"/>
          <w:sz w:val="24"/>
        </w:rPr>
        <w:t xml:space="preserve">Malejący przyrost naturalny </w:t>
      </w:r>
      <w:r w:rsidR="00C9710F" w:rsidRPr="00F96AFD">
        <w:rPr>
          <w:rFonts w:ascii="Arial" w:hAnsi="Arial" w:cs="Arial"/>
          <w:sz w:val="24"/>
        </w:rPr>
        <w:t>pozwala prognozować z wysokim prawdopodobieństwem, że w perspektywie kilkunastu i</w:t>
      </w:r>
      <w:r w:rsidR="00106225" w:rsidRPr="00F96AFD">
        <w:rPr>
          <w:rFonts w:ascii="Arial" w:hAnsi="Arial" w:cs="Arial"/>
          <w:sz w:val="24"/>
        </w:rPr>
        <w:t> </w:t>
      </w:r>
      <w:r w:rsidR="00C9710F" w:rsidRPr="00F96AFD">
        <w:rPr>
          <w:rFonts w:ascii="Arial" w:hAnsi="Arial" w:cs="Arial"/>
          <w:sz w:val="24"/>
        </w:rPr>
        <w:t>więcej lat</w:t>
      </w:r>
      <w:r w:rsidR="00696293" w:rsidRPr="00F96AFD">
        <w:rPr>
          <w:rFonts w:ascii="Arial" w:hAnsi="Arial" w:cs="Arial"/>
          <w:sz w:val="24"/>
        </w:rPr>
        <w:t xml:space="preserve">, </w:t>
      </w:r>
      <w:r w:rsidR="00B00254" w:rsidRPr="00F96AFD">
        <w:rPr>
          <w:rFonts w:ascii="Arial" w:hAnsi="Arial" w:cs="Arial"/>
          <w:sz w:val="24"/>
        </w:rPr>
        <w:t xml:space="preserve">zasoby </w:t>
      </w:r>
      <w:r w:rsidR="004B3A15" w:rsidRPr="00F96AFD">
        <w:rPr>
          <w:rFonts w:ascii="Arial" w:hAnsi="Arial" w:cs="Arial"/>
          <w:sz w:val="24"/>
        </w:rPr>
        <w:t xml:space="preserve">siły roboczej i kapitału ludzkiego będą maleć. </w:t>
      </w:r>
      <w:r w:rsidR="008B2E5C" w:rsidRPr="00F96AFD">
        <w:rPr>
          <w:rFonts w:ascii="Arial" w:hAnsi="Arial" w:cs="Arial"/>
          <w:sz w:val="24"/>
        </w:rPr>
        <w:t xml:space="preserve">To </w:t>
      </w:r>
      <w:r w:rsidR="0007623C" w:rsidRPr="00F96AFD">
        <w:rPr>
          <w:rFonts w:ascii="Arial" w:hAnsi="Arial" w:cs="Arial"/>
          <w:sz w:val="24"/>
        </w:rPr>
        <w:t>bardzo poważn</w:t>
      </w:r>
      <w:r w:rsidR="00B83800" w:rsidRPr="00F96AFD">
        <w:rPr>
          <w:rFonts w:ascii="Arial" w:hAnsi="Arial" w:cs="Arial"/>
          <w:sz w:val="24"/>
        </w:rPr>
        <w:t>a</w:t>
      </w:r>
      <w:r w:rsidR="0007623C" w:rsidRPr="00F96AFD">
        <w:rPr>
          <w:rFonts w:ascii="Arial" w:hAnsi="Arial" w:cs="Arial"/>
          <w:sz w:val="24"/>
        </w:rPr>
        <w:t xml:space="preserve"> barier</w:t>
      </w:r>
      <w:r w:rsidR="00B83800" w:rsidRPr="00F96AFD">
        <w:rPr>
          <w:rFonts w:ascii="Arial" w:hAnsi="Arial" w:cs="Arial"/>
          <w:sz w:val="24"/>
        </w:rPr>
        <w:t>a</w:t>
      </w:r>
      <w:r w:rsidR="0007623C" w:rsidRPr="00F96AFD">
        <w:rPr>
          <w:rFonts w:ascii="Arial" w:hAnsi="Arial" w:cs="Arial"/>
          <w:sz w:val="24"/>
        </w:rPr>
        <w:t xml:space="preserve"> dla </w:t>
      </w:r>
      <w:r w:rsidR="00921D2D" w:rsidRPr="00F96AFD">
        <w:rPr>
          <w:rFonts w:ascii="Arial" w:hAnsi="Arial" w:cs="Arial"/>
          <w:sz w:val="24"/>
        </w:rPr>
        <w:t>długookresowe</w:t>
      </w:r>
      <w:r w:rsidR="00020E1C" w:rsidRPr="00F96AFD">
        <w:rPr>
          <w:rFonts w:ascii="Arial" w:hAnsi="Arial" w:cs="Arial"/>
          <w:sz w:val="24"/>
        </w:rPr>
        <w:t xml:space="preserve">go rozwoju społeczno-gospodarczego regionu. </w:t>
      </w:r>
      <w:r w:rsidR="00A9738A" w:rsidRPr="00F96AFD">
        <w:rPr>
          <w:rFonts w:ascii="Arial" w:hAnsi="Arial" w:cs="Arial"/>
          <w:sz w:val="24"/>
        </w:rPr>
        <w:t>Przeciętnie j</w:t>
      </w:r>
      <w:r w:rsidR="00D864FB" w:rsidRPr="00F96AFD">
        <w:rPr>
          <w:rFonts w:ascii="Arial" w:hAnsi="Arial" w:cs="Arial"/>
          <w:sz w:val="24"/>
        </w:rPr>
        <w:t xml:space="preserve">eszcze gorsze wskaźniki demograficzne </w:t>
      </w:r>
      <w:r w:rsidR="0011789F" w:rsidRPr="00F96AFD">
        <w:rPr>
          <w:rFonts w:ascii="Arial" w:hAnsi="Arial" w:cs="Arial"/>
          <w:sz w:val="24"/>
        </w:rPr>
        <w:t xml:space="preserve">w </w:t>
      </w:r>
      <w:r w:rsidR="00A9738A" w:rsidRPr="00F96AFD">
        <w:rPr>
          <w:rFonts w:ascii="Arial" w:hAnsi="Arial" w:cs="Arial"/>
          <w:sz w:val="24"/>
        </w:rPr>
        <w:t xml:space="preserve">Polsce nie dają nadziei na to, że braki kadrowe da się </w:t>
      </w:r>
      <w:r w:rsidR="009F6BA5" w:rsidRPr="00F96AFD">
        <w:rPr>
          <w:rFonts w:ascii="Arial" w:hAnsi="Arial" w:cs="Arial"/>
          <w:sz w:val="24"/>
        </w:rPr>
        <w:t xml:space="preserve">uzupełnić imigracją z innych regionów kraju. </w:t>
      </w:r>
      <w:r w:rsidR="002956E8" w:rsidRPr="00F96AFD">
        <w:rPr>
          <w:rFonts w:ascii="Arial" w:hAnsi="Arial" w:cs="Arial"/>
          <w:sz w:val="24"/>
        </w:rPr>
        <w:t xml:space="preserve">Ujemny i ciągle malejący </w:t>
      </w:r>
      <w:r w:rsidR="008E63AE" w:rsidRPr="00F96AFD">
        <w:rPr>
          <w:rFonts w:ascii="Arial" w:hAnsi="Arial" w:cs="Arial"/>
          <w:sz w:val="24"/>
        </w:rPr>
        <w:t xml:space="preserve">przyrost naturalny </w:t>
      </w:r>
      <w:r w:rsidR="00C23FBD" w:rsidRPr="00F96AFD">
        <w:rPr>
          <w:rFonts w:ascii="Arial" w:hAnsi="Arial" w:cs="Arial"/>
          <w:sz w:val="24"/>
        </w:rPr>
        <w:t xml:space="preserve">Polaków </w:t>
      </w:r>
      <w:r w:rsidR="00DC692F" w:rsidRPr="00F96AFD">
        <w:rPr>
          <w:rFonts w:ascii="Arial" w:hAnsi="Arial" w:cs="Arial"/>
          <w:sz w:val="24"/>
        </w:rPr>
        <w:t>jest</w:t>
      </w:r>
      <w:r w:rsidR="005A69C7" w:rsidRPr="00F96AFD">
        <w:rPr>
          <w:rFonts w:ascii="Arial" w:hAnsi="Arial" w:cs="Arial"/>
          <w:sz w:val="24"/>
        </w:rPr>
        <w:t xml:space="preserve"> pierwotną</w:t>
      </w:r>
      <w:r w:rsidR="00DC692F" w:rsidRPr="00F96AFD">
        <w:rPr>
          <w:rFonts w:ascii="Arial" w:hAnsi="Arial" w:cs="Arial"/>
          <w:sz w:val="24"/>
        </w:rPr>
        <w:t xml:space="preserve"> przyczyną</w:t>
      </w:r>
      <w:r w:rsidR="005A69C7" w:rsidRPr="00F96AFD">
        <w:rPr>
          <w:rFonts w:ascii="Arial" w:hAnsi="Arial" w:cs="Arial"/>
          <w:sz w:val="24"/>
        </w:rPr>
        <w:t xml:space="preserve"> przyszłego napływu imigrantów z innych krajów.</w:t>
      </w:r>
    </w:p>
    <w:p w14:paraId="5E3285BD" w14:textId="07B04C76" w:rsidR="006C0136" w:rsidRPr="00F96AFD" w:rsidRDefault="001602B4" w:rsidP="00DD2DE5">
      <w:pPr>
        <w:spacing w:after="240" w:line="360" w:lineRule="auto"/>
        <w:contextualSpacing/>
        <w:rPr>
          <w:rFonts w:ascii="Arial" w:hAnsi="Arial" w:cs="Arial"/>
          <w:b/>
          <w:sz w:val="24"/>
        </w:rPr>
      </w:pPr>
      <w:bookmarkStart w:id="121" w:name="_Toc204343336"/>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w:t>
      </w:r>
      <w:r w:rsidR="00FF3664" w:rsidRPr="00F96AFD">
        <w:rPr>
          <w:rFonts w:ascii="Arial" w:hAnsi="Arial" w:cs="Arial"/>
          <w:b/>
          <w:sz w:val="24"/>
        </w:rPr>
        <w:fldChar w:fldCharType="end"/>
      </w:r>
      <w:r w:rsidRPr="00F96AFD">
        <w:rPr>
          <w:rFonts w:ascii="Arial" w:hAnsi="Arial" w:cs="Arial"/>
          <w:b/>
          <w:sz w:val="24"/>
        </w:rPr>
        <w:t xml:space="preserve">. </w:t>
      </w:r>
      <w:r w:rsidR="006C0136" w:rsidRPr="00F96AFD">
        <w:rPr>
          <w:rFonts w:ascii="Arial" w:hAnsi="Arial" w:cs="Arial"/>
          <w:b/>
          <w:sz w:val="24"/>
        </w:rPr>
        <w:t xml:space="preserve">Dorośli dokształcający się (w </w:t>
      </w:r>
      <w:r w:rsidR="00B47C6B" w:rsidRPr="00F96AFD">
        <w:rPr>
          <w:rFonts w:ascii="Arial" w:hAnsi="Arial" w:cs="Arial"/>
          <w:b/>
          <w:sz w:val="24"/>
        </w:rPr>
        <w:t>procentach</w:t>
      </w:r>
      <w:r w:rsidR="006C0136" w:rsidRPr="00F96AFD">
        <w:rPr>
          <w:rFonts w:ascii="Arial" w:hAnsi="Arial" w:cs="Arial"/>
          <w:b/>
          <w:sz w:val="24"/>
        </w:rPr>
        <w:t>, lewa skala), przyrost naturalny (na 1000 ludności, lewa skala</w:t>
      </w:r>
      <w:r w:rsidR="483BDE27" w:rsidRPr="00F96AFD">
        <w:rPr>
          <w:rFonts w:ascii="Arial" w:hAnsi="Arial" w:cs="Arial"/>
          <w:b/>
          <w:sz w:val="24"/>
        </w:rPr>
        <w:t>)</w:t>
      </w:r>
      <w:r w:rsidR="006C0136" w:rsidRPr="00F96AFD">
        <w:rPr>
          <w:rFonts w:ascii="Arial" w:hAnsi="Arial" w:cs="Arial"/>
          <w:b/>
          <w:sz w:val="24"/>
        </w:rPr>
        <w:t xml:space="preserve"> i miesięczny dochód rozporządzalny (w z</w:t>
      </w:r>
      <w:r w:rsidR="00B47C6B" w:rsidRPr="00F96AFD">
        <w:rPr>
          <w:rFonts w:ascii="Arial" w:hAnsi="Arial" w:cs="Arial"/>
          <w:b/>
          <w:sz w:val="24"/>
        </w:rPr>
        <w:t>łotych</w:t>
      </w:r>
      <w:r w:rsidR="006C0136" w:rsidRPr="00F96AFD">
        <w:rPr>
          <w:rFonts w:ascii="Arial" w:hAnsi="Arial" w:cs="Arial"/>
          <w:b/>
          <w:sz w:val="24"/>
        </w:rPr>
        <w:t>, prawa skala)</w:t>
      </w:r>
      <w:bookmarkEnd w:id="121"/>
      <w:r w:rsidR="006C0136" w:rsidRPr="00F96AFD">
        <w:rPr>
          <w:rFonts w:ascii="Arial" w:hAnsi="Arial" w:cs="Arial"/>
          <w:b/>
          <w:sz w:val="24"/>
        </w:rPr>
        <w:t xml:space="preserve"> </w:t>
      </w:r>
    </w:p>
    <w:bookmarkEnd w:id="120"/>
    <w:p w14:paraId="73BC0948" w14:textId="742B50DB" w:rsidR="007D294B" w:rsidRPr="00F96AFD" w:rsidRDefault="007D294B" w:rsidP="00140739">
      <w:pPr>
        <w:spacing w:before="240" w:after="240" w:line="278" w:lineRule="auto"/>
        <w:contextualSpacing/>
        <w:rPr>
          <w:rFonts w:ascii="Arial" w:hAnsi="Arial" w:cs="Arial"/>
          <w:sz w:val="24"/>
        </w:rPr>
      </w:pPr>
      <w:r w:rsidRPr="00F96AFD">
        <w:rPr>
          <w:rFonts w:ascii="Arial" w:eastAsia="Aptos" w:hAnsi="Arial" w:cs="Arial"/>
          <w:noProof/>
          <w:sz w:val="24"/>
          <w:szCs w:val="24"/>
          <w:lang w:eastAsia="pl-PL"/>
        </w:rPr>
        <w:drawing>
          <wp:inline distT="0" distB="0" distL="0" distR="0" wp14:anchorId="3C661FA9" wp14:editId="1DDC4AB3">
            <wp:extent cx="4572000" cy="2743200"/>
            <wp:effectExtent l="0" t="0" r="0" b="0"/>
            <wp:docPr id="371701522" name="Wykres 1" descr="Na rysunku są trzy wykresy liniowe. Dochód rozporządzalny rośnie , w latach 2022 i 2023 ten wzrost przyspiesza. Przyrost naturalny dodatni w ltach 2014-2019, od 2017 spada i od 2020 jest już ujemny. Krzywa dorośłi dokrztałcający się wykazuje wahania, ale trend jest rosnący. ">
              <a:extLst xmlns:a="http://schemas.openxmlformats.org/drawingml/2006/main">
                <a:ext uri="{FF2B5EF4-FFF2-40B4-BE49-F238E27FC236}">
                  <a16:creationId xmlns:a16="http://schemas.microsoft.com/office/drawing/2014/main" id="{D01679D6-CD2D-0E34-CD2C-70E373B112B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6364C9C5" w14:textId="77777777" w:rsidR="007D294B" w:rsidRPr="00F96AFD" w:rsidRDefault="007D294B" w:rsidP="00140739">
      <w:pPr>
        <w:spacing w:after="240" w:line="360" w:lineRule="auto"/>
        <w:rPr>
          <w:rFonts w:ascii="Arial" w:hAnsi="Arial" w:cs="Arial"/>
          <w:sz w:val="24"/>
        </w:rPr>
      </w:pPr>
      <w:r w:rsidRPr="00F96AFD">
        <w:rPr>
          <w:rFonts w:ascii="Arial" w:hAnsi="Arial" w:cs="Arial"/>
          <w:sz w:val="24"/>
        </w:rPr>
        <w:t>Źródło: Bank Danych Lokalnych, Eurostat</w:t>
      </w:r>
    </w:p>
    <w:p w14:paraId="2904C78F" w14:textId="38C17EE2" w:rsidR="007D294B" w:rsidRPr="00F96AFD" w:rsidRDefault="007D294B" w:rsidP="008E23EA">
      <w:pPr>
        <w:spacing w:before="240" w:after="240" w:line="360" w:lineRule="auto"/>
        <w:rPr>
          <w:rFonts w:ascii="Arial" w:hAnsi="Arial" w:cs="Arial"/>
          <w:sz w:val="24"/>
        </w:rPr>
      </w:pPr>
      <w:r w:rsidRPr="00F96AFD">
        <w:rPr>
          <w:rFonts w:ascii="Arial" w:hAnsi="Arial" w:cs="Arial"/>
          <w:sz w:val="24"/>
        </w:rPr>
        <w:t xml:space="preserve">Rok 2018 i 2022 to szczyty </w:t>
      </w:r>
      <w:r w:rsidR="18065C6D" w:rsidRPr="00F96AFD">
        <w:rPr>
          <w:rFonts w:ascii="Arial" w:hAnsi="Arial" w:cs="Arial"/>
          <w:sz w:val="24"/>
        </w:rPr>
        <w:t xml:space="preserve">liczby </w:t>
      </w:r>
      <w:r w:rsidRPr="00F96AFD">
        <w:rPr>
          <w:rFonts w:ascii="Arial" w:hAnsi="Arial" w:cs="Arial"/>
          <w:sz w:val="24"/>
        </w:rPr>
        <w:t xml:space="preserve">dorosłych osób dokształcających się, </w:t>
      </w:r>
      <w:r w:rsidR="4A22925A" w:rsidRPr="00F96AFD">
        <w:rPr>
          <w:rFonts w:ascii="Arial" w:hAnsi="Arial" w:cs="Arial"/>
          <w:sz w:val="24"/>
        </w:rPr>
        <w:t xml:space="preserve">zaś </w:t>
      </w:r>
      <w:r w:rsidRPr="00F96AFD">
        <w:rPr>
          <w:rFonts w:ascii="Arial" w:hAnsi="Arial" w:cs="Arial"/>
          <w:sz w:val="24"/>
        </w:rPr>
        <w:t>dno tego cyklu to okres 2015-</w:t>
      </w:r>
      <w:r w:rsidR="04630EF6" w:rsidRPr="00F96AFD">
        <w:rPr>
          <w:rFonts w:ascii="Arial" w:hAnsi="Arial" w:cs="Arial"/>
          <w:sz w:val="24"/>
        </w:rPr>
        <w:t>2</w:t>
      </w:r>
      <w:r w:rsidRPr="00F96AFD">
        <w:rPr>
          <w:rFonts w:ascii="Arial" w:hAnsi="Arial" w:cs="Arial"/>
          <w:sz w:val="24"/>
        </w:rPr>
        <w:t>01</w:t>
      </w:r>
      <w:r w:rsidR="13933D09" w:rsidRPr="00F96AFD">
        <w:rPr>
          <w:rFonts w:ascii="Arial" w:hAnsi="Arial" w:cs="Arial"/>
          <w:sz w:val="24"/>
        </w:rPr>
        <w:t>6</w:t>
      </w:r>
      <w:r w:rsidRPr="00F96AFD">
        <w:rPr>
          <w:rFonts w:ascii="Arial" w:hAnsi="Arial" w:cs="Arial"/>
          <w:sz w:val="24"/>
        </w:rPr>
        <w:t xml:space="preserve"> i rok 2020</w:t>
      </w:r>
      <w:r w:rsidR="65FD459B" w:rsidRPr="00F96AFD">
        <w:rPr>
          <w:rFonts w:ascii="Arial" w:hAnsi="Arial" w:cs="Arial"/>
          <w:sz w:val="24"/>
        </w:rPr>
        <w:t xml:space="preserve"> (wykres 3.1)</w:t>
      </w:r>
      <w:r w:rsidR="533EAF4C" w:rsidRPr="00F96AFD">
        <w:rPr>
          <w:rFonts w:ascii="Arial" w:hAnsi="Arial" w:cs="Arial"/>
          <w:sz w:val="24"/>
        </w:rPr>
        <w:t xml:space="preserve">. </w:t>
      </w:r>
      <w:r w:rsidRPr="00F96AFD">
        <w:rPr>
          <w:rFonts w:ascii="Arial" w:hAnsi="Arial" w:cs="Arial"/>
          <w:sz w:val="24"/>
        </w:rPr>
        <w:t xml:space="preserve">Miesięczny dochód rozporządzalny </w:t>
      </w:r>
      <w:r w:rsidRPr="00F96AFD">
        <w:rPr>
          <w:rFonts w:ascii="Arial" w:hAnsi="Arial" w:cs="Arial"/>
          <w:sz w:val="24"/>
        </w:rPr>
        <w:lastRenderedPageBreak/>
        <w:t xml:space="preserve">na 1 osobę wykazuje stały wzrost, niezależnie od wahań aktywności gospodarczej. Odsetek osób w wieku 25-64 lata uczących lub dokształcających się wykazuje pewne wahania. Niższy był w latach 2015-2017 i w roku 2020. </w:t>
      </w:r>
    </w:p>
    <w:p w14:paraId="1B0830B6" w14:textId="1FEF9694" w:rsidR="003B4B55" w:rsidRPr="00F96AFD" w:rsidRDefault="007D294B" w:rsidP="00DD2DE5">
      <w:pPr>
        <w:spacing w:before="240" w:after="240" w:line="360" w:lineRule="auto"/>
        <w:rPr>
          <w:rFonts w:ascii="Arial" w:hAnsi="Arial" w:cs="Arial"/>
          <w:sz w:val="24"/>
        </w:rPr>
      </w:pPr>
      <w:r w:rsidRPr="00F96AFD">
        <w:rPr>
          <w:rFonts w:ascii="Arial" w:hAnsi="Arial" w:cs="Arial"/>
          <w:sz w:val="24"/>
        </w:rPr>
        <w:t>Porównanie zmian nominalnego dochodu do dyspozycji nie daje obrazu faktycznej zmiany zamożności gospodarstw domowych z powodu inflacji. Aby wyeliminować wpływ inflacji obliczono stopę wzrostu realnego dochod</w:t>
      </w:r>
      <w:r w:rsidR="00835EA6" w:rsidRPr="00F96AFD">
        <w:rPr>
          <w:rFonts w:ascii="Arial" w:hAnsi="Arial" w:cs="Arial"/>
          <w:sz w:val="24"/>
        </w:rPr>
        <w:t>u</w:t>
      </w:r>
      <w:r w:rsidRPr="00F96AFD">
        <w:rPr>
          <w:rFonts w:ascii="Arial" w:hAnsi="Arial" w:cs="Arial"/>
          <w:sz w:val="24"/>
        </w:rPr>
        <w:t xml:space="preserve"> do dyspozycji, uprzednio urealniając go przez podzielnie przez wskaźnik cen towarów i usług konsumpcyjnych dla poszczególnych województw korzystając z danych Banku Danych Lokalnych. Wyniki zestawiono w tabeli 3.4.</w:t>
      </w:r>
    </w:p>
    <w:p w14:paraId="2BC82FDD" w14:textId="105E36F7" w:rsidR="009246BE" w:rsidRPr="00F96AFD" w:rsidRDefault="00F133F5" w:rsidP="00DD2DE5">
      <w:pPr>
        <w:spacing w:before="240" w:after="240" w:line="278" w:lineRule="auto"/>
        <w:rPr>
          <w:rFonts w:ascii="Arial" w:hAnsi="Arial" w:cs="Arial"/>
          <w:b/>
          <w:sz w:val="24"/>
        </w:rPr>
      </w:pPr>
      <w:bookmarkStart w:id="122" w:name="_Toc204343397"/>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4</w:t>
      </w:r>
      <w:r w:rsidRPr="00F96AFD">
        <w:rPr>
          <w:rFonts w:ascii="Arial" w:hAnsi="Arial" w:cs="Arial"/>
          <w:b/>
          <w:sz w:val="24"/>
        </w:rPr>
        <w:fldChar w:fldCharType="end"/>
      </w:r>
      <w:r w:rsidRPr="00F96AFD">
        <w:rPr>
          <w:rFonts w:ascii="Arial" w:hAnsi="Arial" w:cs="Arial"/>
          <w:b/>
          <w:sz w:val="24"/>
        </w:rPr>
        <w:t xml:space="preserve">. </w:t>
      </w:r>
      <w:r w:rsidR="007D294B" w:rsidRPr="00F96AFD">
        <w:rPr>
          <w:rFonts w:ascii="Arial" w:hAnsi="Arial" w:cs="Arial"/>
          <w:b/>
          <w:sz w:val="24"/>
        </w:rPr>
        <w:t xml:space="preserve">Dynamika realnego dochodu dyspozycyjnego ogółem na 1 mieszkańca </w:t>
      </w:r>
      <w:r w:rsidR="00E81BDD" w:rsidRPr="00F96AFD">
        <w:rPr>
          <w:rFonts w:ascii="Arial" w:hAnsi="Arial" w:cs="Arial"/>
          <w:b/>
          <w:sz w:val="24"/>
        </w:rPr>
        <w:t>w procentach</w:t>
      </w:r>
      <w:bookmarkEnd w:id="122"/>
    </w:p>
    <w:tbl>
      <w:tblPr>
        <w:tblStyle w:val="Tabela-Siatka"/>
        <w:tblW w:w="9351" w:type="dxa"/>
        <w:tblLook w:val="04A0" w:firstRow="1" w:lastRow="0" w:firstColumn="1" w:lastColumn="0" w:noHBand="0" w:noVBand="1"/>
        <w:tblDescription w:val="Tabela, dynamika realnego dochodu dyspozycyjnego ogółem na jednego mieszkańca w procentach."/>
      </w:tblPr>
      <w:tblGrid>
        <w:gridCol w:w="2418"/>
        <w:gridCol w:w="750"/>
        <w:gridCol w:w="750"/>
        <w:gridCol w:w="750"/>
        <w:gridCol w:w="750"/>
        <w:gridCol w:w="750"/>
        <w:gridCol w:w="750"/>
        <w:gridCol w:w="750"/>
        <w:gridCol w:w="750"/>
        <w:gridCol w:w="750"/>
        <w:gridCol w:w="750"/>
      </w:tblGrid>
      <w:tr w:rsidR="009246BE" w:rsidRPr="00F96AFD" w14:paraId="57EB5E22" w14:textId="77777777" w:rsidTr="00DD2DE5">
        <w:trPr>
          <w:trHeight w:hRule="exact" w:val="454"/>
          <w:tblHeader/>
        </w:trPr>
        <w:tc>
          <w:tcPr>
            <w:tcW w:w="624" w:type="dxa"/>
          </w:tcPr>
          <w:p w14:paraId="39E0F16D" w14:textId="2A2B9BF8" w:rsidR="009246BE" w:rsidRPr="00F96AFD" w:rsidRDefault="00A974C8"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 xml:space="preserve">Województwo </w:t>
            </w:r>
          </w:p>
        </w:tc>
        <w:tc>
          <w:tcPr>
            <w:tcW w:w="624" w:type="dxa"/>
          </w:tcPr>
          <w:p w14:paraId="059AA8A9"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2014</w:t>
            </w:r>
          </w:p>
        </w:tc>
        <w:tc>
          <w:tcPr>
            <w:tcW w:w="624" w:type="dxa"/>
          </w:tcPr>
          <w:p w14:paraId="19450881"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2015</w:t>
            </w:r>
          </w:p>
        </w:tc>
        <w:tc>
          <w:tcPr>
            <w:tcW w:w="624" w:type="dxa"/>
          </w:tcPr>
          <w:p w14:paraId="0863FDAE"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2016</w:t>
            </w:r>
          </w:p>
        </w:tc>
        <w:tc>
          <w:tcPr>
            <w:tcW w:w="624" w:type="dxa"/>
          </w:tcPr>
          <w:p w14:paraId="7F07B441"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2017</w:t>
            </w:r>
          </w:p>
        </w:tc>
        <w:tc>
          <w:tcPr>
            <w:tcW w:w="624" w:type="dxa"/>
          </w:tcPr>
          <w:p w14:paraId="659B1CB8"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2018</w:t>
            </w:r>
          </w:p>
        </w:tc>
        <w:tc>
          <w:tcPr>
            <w:tcW w:w="624" w:type="dxa"/>
          </w:tcPr>
          <w:p w14:paraId="0AA9A978"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2019</w:t>
            </w:r>
          </w:p>
        </w:tc>
        <w:tc>
          <w:tcPr>
            <w:tcW w:w="624" w:type="dxa"/>
          </w:tcPr>
          <w:p w14:paraId="29D72647"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2020</w:t>
            </w:r>
          </w:p>
        </w:tc>
        <w:tc>
          <w:tcPr>
            <w:tcW w:w="624" w:type="dxa"/>
          </w:tcPr>
          <w:p w14:paraId="3DE448C9"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2021</w:t>
            </w:r>
          </w:p>
        </w:tc>
        <w:tc>
          <w:tcPr>
            <w:tcW w:w="624" w:type="dxa"/>
          </w:tcPr>
          <w:p w14:paraId="79C91C6F"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2022</w:t>
            </w:r>
          </w:p>
        </w:tc>
        <w:tc>
          <w:tcPr>
            <w:tcW w:w="624" w:type="dxa"/>
          </w:tcPr>
          <w:p w14:paraId="3354D13A"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2023</w:t>
            </w:r>
          </w:p>
        </w:tc>
      </w:tr>
      <w:tr w:rsidR="009246BE" w:rsidRPr="00F96AFD" w14:paraId="362B33E6" w14:textId="77777777" w:rsidTr="00DD2DE5">
        <w:trPr>
          <w:trHeight w:hRule="exact" w:val="454"/>
        </w:trPr>
        <w:tc>
          <w:tcPr>
            <w:tcW w:w="624" w:type="dxa"/>
          </w:tcPr>
          <w:p w14:paraId="7B8723CD"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Polska</w:t>
            </w:r>
          </w:p>
        </w:tc>
        <w:tc>
          <w:tcPr>
            <w:tcW w:w="624" w:type="dxa"/>
          </w:tcPr>
          <w:p w14:paraId="0A756D6E"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3,2</w:t>
            </w:r>
          </w:p>
        </w:tc>
        <w:tc>
          <w:tcPr>
            <w:tcW w:w="624" w:type="dxa"/>
          </w:tcPr>
          <w:p w14:paraId="55F3D57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3,4</w:t>
            </w:r>
          </w:p>
        </w:tc>
        <w:tc>
          <w:tcPr>
            <w:tcW w:w="624" w:type="dxa"/>
          </w:tcPr>
          <w:p w14:paraId="06516BDC"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6,4</w:t>
            </w:r>
          </w:p>
        </w:tc>
        <w:tc>
          <w:tcPr>
            <w:tcW w:w="624" w:type="dxa"/>
          </w:tcPr>
          <w:p w14:paraId="7CA395C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8,4</w:t>
            </w:r>
          </w:p>
        </w:tc>
        <w:tc>
          <w:tcPr>
            <w:tcW w:w="624" w:type="dxa"/>
          </w:tcPr>
          <w:p w14:paraId="2AB62912"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6,0</w:t>
            </w:r>
          </w:p>
        </w:tc>
        <w:tc>
          <w:tcPr>
            <w:tcW w:w="624" w:type="dxa"/>
          </w:tcPr>
          <w:p w14:paraId="2952647E"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7,4</w:t>
            </w:r>
          </w:p>
        </w:tc>
        <w:tc>
          <w:tcPr>
            <w:tcW w:w="624" w:type="dxa"/>
          </w:tcPr>
          <w:p w14:paraId="58E5FE2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5,5</w:t>
            </w:r>
          </w:p>
        </w:tc>
        <w:tc>
          <w:tcPr>
            <w:tcW w:w="624" w:type="dxa"/>
          </w:tcPr>
          <w:p w14:paraId="0A5409D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7,4</w:t>
            </w:r>
          </w:p>
        </w:tc>
        <w:tc>
          <w:tcPr>
            <w:tcW w:w="624" w:type="dxa"/>
          </w:tcPr>
          <w:p w14:paraId="550A579E"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9,1</w:t>
            </w:r>
          </w:p>
        </w:tc>
        <w:tc>
          <w:tcPr>
            <w:tcW w:w="624" w:type="dxa"/>
          </w:tcPr>
          <w:p w14:paraId="08D0326D"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19,0</w:t>
            </w:r>
          </w:p>
        </w:tc>
      </w:tr>
      <w:tr w:rsidR="009246BE" w:rsidRPr="00F96AFD" w14:paraId="0B4C0E0E" w14:textId="77777777" w:rsidTr="00DD2DE5">
        <w:trPr>
          <w:trHeight w:hRule="exact" w:val="454"/>
        </w:trPr>
        <w:tc>
          <w:tcPr>
            <w:tcW w:w="624" w:type="dxa"/>
          </w:tcPr>
          <w:p w14:paraId="3272D027" w14:textId="7E879A16"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dolnośląskie</w:t>
            </w:r>
          </w:p>
        </w:tc>
        <w:tc>
          <w:tcPr>
            <w:tcW w:w="624" w:type="dxa"/>
          </w:tcPr>
          <w:p w14:paraId="79A83A9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1,6</w:t>
            </w:r>
          </w:p>
        </w:tc>
        <w:tc>
          <w:tcPr>
            <w:tcW w:w="624" w:type="dxa"/>
          </w:tcPr>
          <w:p w14:paraId="45DC853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7,7</w:t>
            </w:r>
          </w:p>
        </w:tc>
        <w:tc>
          <w:tcPr>
            <w:tcW w:w="624" w:type="dxa"/>
          </w:tcPr>
          <w:p w14:paraId="37EEE75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7,8</w:t>
            </w:r>
          </w:p>
        </w:tc>
        <w:tc>
          <w:tcPr>
            <w:tcW w:w="624" w:type="dxa"/>
          </w:tcPr>
          <w:p w14:paraId="632DF16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2,5</w:t>
            </w:r>
          </w:p>
        </w:tc>
        <w:tc>
          <w:tcPr>
            <w:tcW w:w="624" w:type="dxa"/>
          </w:tcPr>
          <w:p w14:paraId="749420B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8,0</w:t>
            </w:r>
          </w:p>
        </w:tc>
        <w:tc>
          <w:tcPr>
            <w:tcW w:w="624" w:type="dxa"/>
          </w:tcPr>
          <w:p w14:paraId="71B6F952"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11,4</w:t>
            </w:r>
          </w:p>
        </w:tc>
        <w:tc>
          <w:tcPr>
            <w:tcW w:w="624" w:type="dxa"/>
          </w:tcPr>
          <w:p w14:paraId="1387A28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3,9</w:t>
            </w:r>
          </w:p>
        </w:tc>
        <w:tc>
          <w:tcPr>
            <w:tcW w:w="624" w:type="dxa"/>
          </w:tcPr>
          <w:p w14:paraId="5572992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9,0</w:t>
            </w:r>
          </w:p>
        </w:tc>
        <w:tc>
          <w:tcPr>
            <w:tcW w:w="624" w:type="dxa"/>
          </w:tcPr>
          <w:p w14:paraId="286AB9B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3,6</w:t>
            </w:r>
          </w:p>
        </w:tc>
        <w:tc>
          <w:tcPr>
            <w:tcW w:w="624" w:type="dxa"/>
          </w:tcPr>
          <w:p w14:paraId="2163C36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19,5</w:t>
            </w:r>
          </w:p>
        </w:tc>
      </w:tr>
      <w:tr w:rsidR="009246BE" w:rsidRPr="00F96AFD" w14:paraId="267FAE15" w14:textId="77777777" w:rsidTr="00DD2DE5">
        <w:trPr>
          <w:trHeight w:hRule="exact" w:val="454"/>
        </w:trPr>
        <w:tc>
          <w:tcPr>
            <w:tcW w:w="624" w:type="dxa"/>
          </w:tcPr>
          <w:p w14:paraId="7FC3D512" w14:textId="31BC1111" w:rsidR="009246BE" w:rsidRPr="00F96AFD" w:rsidRDefault="003E5AF0" w:rsidP="003E5AF0">
            <w:pPr>
              <w:pStyle w:val="Akapitzlist"/>
              <w:spacing w:after="240" w:line="360" w:lineRule="auto"/>
              <w:ind w:left="0"/>
              <w:rPr>
                <w:rFonts w:ascii="Arial" w:hAnsi="Arial" w:cs="Arial"/>
                <w:sz w:val="23"/>
                <w:szCs w:val="23"/>
              </w:rPr>
            </w:pPr>
            <w:r w:rsidRPr="00F96AFD">
              <w:rPr>
                <w:rFonts w:ascii="Arial" w:hAnsi="Arial" w:cs="Arial"/>
                <w:sz w:val="23"/>
                <w:szCs w:val="23"/>
              </w:rPr>
              <w:t>kujawsko-pomorskie</w:t>
            </w:r>
          </w:p>
        </w:tc>
        <w:tc>
          <w:tcPr>
            <w:tcW w:w="624" w:type="dxa"/>
          </w:tcPr>
          <w:p w14:paraId="16D2174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2,7</w:t>
            </w:r>
          </w:p>
        </w:tc>
        <w:tc>
          <w:tcPr>
            <w:tcW w:w="624" w:type="dxa"/>
          </w:tcPr>
          <w:p w14:paraId="14D34BC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3,7</w:t>
            </w:r>
          </w:p>
        </w:tc>
        <w:tc>
          <w:tcPr>
            <w:tcW w:w="624" w:type="dxa"/>
          </w:tcPr>
          <w:p w14:paraId="090E83A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5,1</w:t>
            </w:r>
          </w:p>
        </w:tc>
        <w:tc>
          <w:tcPr>
            <w:tcW w:w="624" w:type="dxa"/>
          </w:tcPr>
          <w:p w14:paraId="0CDD9BA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11,3</w:t>
            </w:r>
          </w:p>
        </w:tc>
        <w:tc>
          <w:tcPr>
            <w:tcW w:w="624" w:type="dxa"/>
          </w:tcPr>
          <w:p w14:paraId="2CA80991"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10,6</w:t>
            </w:r>
          </w:p>
        </w:tc>
        <w:tc>
          <w:tcPr>
            <w:tcW w:w="624" w:type="dxa"/>
          </w:tcPr>
          <w:p w14:paraId="4583BB3E"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9,9</w:t>
            </w:r>
          </w:p>
        </w:tc>
        <w:tc>
          <w:tcPr>
            <w:tcW w:w="624" w:type="dxa"/>
          </w:tcPr>
          <w:p w14:paraId="69B322D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4,2</w:t>
            </w:r>
          </w:p>
        </w:tc>
        <w:tc>
          <w:tcPr>
            <w:tcW w:w="624" w:type="dxa"/>
          </w:tcPr>
          <w:p w14:paraId="184DADB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4,7</w:t>
            </w:r>
          </w:p>
        </w:tc>
        <w:tc>
          <w:tcPr>
            <w:tcW w:w="624" w:type="dxa"/>
          </w:tcPr>
          <w:p w14:paraId="770D0942"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10,8</w:t>
            </w:r>
          </w:p>
        </w:tc>
        <w:tc>
          <w:tcPr>
            <w:tcW w:w="624" w:type="dxa"/>
          </w:tcPr>
          <w:p w14:paraId="4A291E6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18,4</w:t>
            </w:r>
          </w:p>
        </w:tc>
      </w:tr>
      <w:tr w:rsidR="009246BE" w:rsidRPr="00F96AFD" w14:paraId="1CF934E9" w14:textId="77777777" w:rsidTr="00DD2DE5">
        <w:trPr>
          <w:trHeight w:hRule="exact" w:val="454"/>
        </w:trPr>
        <w:tc>
          <w:tcPr>
            <w:tcW w:w="624" w:type="dxa"/>
          </w:tcPr>
          <w:p w14:paraId="0B46279C" w14:textId="03219885"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lubelskie</w:t>
            </w:r>
          </w:p>
        </w:tc>
        <w:tc>
          <w:tcPr>
            <w:tcW w:w="624" w:type="dxa"/>
          </w:tcPr>
          <w:p w14:paraId="1D6A4631"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9,3</w:t>
            </w:r>
          </w:p>
        </w:tc>
        <w:tc>
          <w:tcPr>
            <w:tcW w:w="624" w:type="dxa"/>
          </w:tcPr>
          <w:p w14:paraId="11139A53"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1,5</w:t>
            </w:r>
          </w:p>
        </w:tc>
        <w:tc>
          <w:tcPr>
            <w:tcW w:w="624" w:type="dxa"/>
          </w:tcPr>
          <w:p w14:paraId="3814116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5,9</w:t>
            </w:r>
          </w:p>
        </w:tc>
        <w:tc>
          <w:tcPr>
            <w:tcW w:w="624" w:type="dxa"/>
          </w:tcPr>
          <w:p w14:paraId="74ED9A6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10,6</w:t>
            </w:r>
          </w:p>
        </w:tc>
        <w:tc>
          <w:tcPr>
            <w:tcW w:w="624" w:type="dxa"/>
          </w:tcPr>
          <w:p w14:paraId="5A493B6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6,3</w:t>
            </w:r>
          </w:p>
        </w:tc>
        <w:tc>
          <w:tcPr>
            <w:tcW w:w="624" w:type="dxa"/>
          </w:tcPr>
          <w:p w14:paraId="4678E47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1,9</w:t>
            </w:r>
          </w:p>
        </w:tc>
        <w:tc>
          <w:tcPr>
            <w:tcW w:w="624" w:type="dxa"/>
          </w:tcPr>
          <w:p w14:paraId="26E1815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7,9</w:t>
            </w:r>
          </w:p>
        </w:tc>
        <w:tc>
          <w:tcPr>
            <w:tcW w:w="624" w:type="dxa"/>
          </w:tcPr>
          <w:p w14:paraId="342BFE3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13,6</w:t>
            </w:r>
          </w:p>
        </w:tc>
        <w:tc>
          <w:tcPr>
            <w:tcW w:w="624" w:type="dxa"/>
          </w:tcPr>
          <w:p w14:paraId="16C33C8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9,5</w:t>
            </w:r>
          </w:p>
        </w:tc>
        <w:tc>
          <w:tcPr>
            <w:tcW w:w="624" w:type="dxa"/>
          </w:tcPr>
          <w:p w14:paraId="5AF5A64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17,9</w:t>
            </w:r>
          </w:p>
        </w:tc>
      </w:tr>
      <w:tr w:rsidR="009246BE" w:rsidRPr="00F96AFD" w14:paraId="3936B990" w14:textId="77777777" w:rsidTr="00DD2DE5">
        <w:trPr>
          <w:trHeight w:hRule="exact" w:val="454"/>
        </w:trPr>
        <w:tc>
          <w:tcPr>
            <w:tcW w:w="624" w:type="dxa"/>
          </w:tcPr>
          <w:p w14:paraId="1F6F81D3" w14:textId="76971C63"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lubuskie</w:t>
            </w:r>
          </w:p>
        </w:tc>
        <w:tc>
          <w:tcPr>
            <w:tcW w:w="624" w:type="dxa"/>
          </w:tcPr>
          <w:p w14:paraId="13D4317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3,8</w:t>
            </w:r>
          </w:p>
        </w:tc>
        <w:tc>
          <w:tcPr>
            <w:tcW w:w="624" w:type="dxa"/>
          </w:tcPr>
          <w:p w14:paraId="4E79F2A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10,4</w:t>
            </w:r>
          </w:p>
        </w:tc>
        <w:tc>
          <w:tcPr>
            <w:tcW w:w="624" w:type="dxa"/>
          </w:tcPr>
          <w:p w14:paraId="375EBD6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5,6</w:t>
            </w:r>
          </w:p>
        </w:tc>
        <w:tc>
          <w:tcPr>
            <w:tcW w:w="624" w:type="dxa"/>
          </w:tcPr>
          <w:p w14:paraId="4894A58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6,2</w:t>
            </w:r>
          </w:p>
        </w:tc>
        <w:tc>
          <w:tcPr>
            <w:tcW w:w="624" w:type="dxa"/>
          </w:tcPr>
          <w:p w14:paraId="099F241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4,6</w:t>
            </w:r>
          </w:p>
        </w:tc>
        <w:tc>
          <w:tcPr>
            <w:tcW w:w="624" w:type="dxa"/>
          </w:tcPr>
          <w:p w14:paraId="3937ECA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7,8</w:t>
            </w:r>
          </w:p>
        </w:tc>
        <w:tc>
          <w:tcPr>
            <w:tcW w:w="624" w:type="dxa"/>
          </w:tcPr>
          <w:p w14:paraId="317EB742"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9,9</w:t>
            </w:r>
          </w:p>
        </w:tc>
        <w:tc>
          <w:tcPr>
            <w:tcW w:w="624" w:type="dxa"/>
          </w:tcPr>
          <w:p w14:paraId="65492AB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7,9</w:t>
            </w:r>
          </w:p>
        </w:tc>
        <w:tc>
          <w:tcPr>
            <w:tcW w:w="624" w:type="dxa"/>
          </w:tcPr>
          <w:p w14:paraId="42F913E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5,9</w:t>
            </w:r>
          </w:p>
        </w:tc>
        <w:tc>
          <w:tcPr>
            <w:tcW w:w="624" w:type="dxa"/>
          </w:tcPr>
          <w:p w14:paraId="687DB28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21,9</w:t>
            </w:r>
          </w:p>
        </w:tc>
      </w:tr>
      <w:tr w:rsidR="009246BE" w:rsidRPr="00F96AFD" w14:paraId="2FFBF905" w14:textId="77777777" w:rsidTr="00F358F7">
        <w:trPr>
          <w:trHeight w:hRule="exact" w:val="454"/>
        </w:trPr>
        <w:tc>
          <w:tcPr>
            <w:tcW w:w="624" w:type="dxa"/>
          </w:tcPr>
          <w:p w14:paraId="03799EF6" w14:textId="24F91A34"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łódzkie</w:t>
            </w:r>
          </w:p>
        </w:tc>
        <w:tc>
          <w:tcPr>
            <w:tcW w:w="624" w:type="dxa"/>
          </w:tcPr>
          <w:p w14:paraId="6BD3E81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-0,2</w:t>
            </w:r>
          </w:p>
        </w:tc>
        <w:tc>
          <w:tcPr>
            <w:tcW w:w="624" w:type="dxa"/>
          </w:tcPr>
          <w:p w14:paraId="3B7B479E"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5,3</w:t>
            </w:r>
          </w:p>
        </w:tc>
        <w:tc>
          <w:tcPr>
            <w:tcW w:w="624" w:type="dxa"/>
          </w:tcPr>
          <w:p w14:paraId="0377581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7,1</w:t>
            </w:r>
          </w:p>
        </w:tc>
        <w:tc>
          <w:tcPr>
            <w:tcW w:w="624" w:type="dxa"/>
          </w:tcPr>
          <w:p w14:paraId="147AF5B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7,4</w:t>
            </w:r>
          </w:p>
        </w:tc>
        <w:tc>
          <w:tcPr>
            <w:tcW w:w="624" w:type="dxa"/>
          </w:tcPr>
          <w:p w14:paraId="4C326B3D"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3,5</w:t>
            </w:r>
          </w:p>
        </w:tc>
        <w:tc>
          <w:tcPr>
            <w:tcW w:w="624" w:type="dxa"/>
          </w:tcPr>
          <w:p w14:paraId="4548EE9B"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11,7</w:t>
            </w:r>
          </w:p>
        </w:tc>
        <w:tc>
          <w:tcPr>
            <w:tcW w:w="624" w:type="dxa"/>
          </w:tcPr>
          <w:p w14:paraId="19F69C4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3,4</w:t>
            </w:r>
          </w:p>
        </w:tc>
        <w:tc>
          <w:tcPr>
            <w:tcW w:w="624" w:type="dxa"/>
          </w:tcPr>
          <w:p w14:paraId="24D6462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11,5</w:t>
            </w:r>
          </w:p>
        </w:tc>
        <w:tc>
          <w:tcPr>
            <w:tcW w:w="624" w:type="dxa"/>
          </w:tcPr>
          <w:p w14:paraId="4B4F2C4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9,3</w:t>
            </w:r>
          </w:p>
        </w:tc>
        <w:tc>
          <w:tcPr>
            <w:tcW w:w="624" w:type="dxa"/>
          </w:tcPr>
          <w:p w14:paraId="37616F6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12,0</w:t>
            </w:r>
          </w:p>
        </w:tc>
      </w:tr>
      <w:tr w:rsidR="009246BE" w:rsidRPr="00F96AFD" w14:paraId="42C5C5B1" w14:textId="77777777" w:rsidTr="00DD2DE5">
        <w:trPr>
          <w:trHeight w:hRule="exact" w:val="454"/>
        </w:trPr>
        <w:tc>
          <w:tcPr>
            <w:tcW w:w="624" w:type="dxa"/>
          </w:tcPr>
          <w:p w14:paraId="708D018A" w14:textId="654B2A52"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małopolskie</w:t>
            </w:r>
          </w:p>
        </w:tc>
        <w:tc>
          <w:tcPr>
            <w:tcW w:w="624" w:type="dxa"/>
          </w:tcPr>
          <w:p w14:paraId="6C810B5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2,7</w:t>
            </w:r>
          </w:p>
        </w:tc>
        <w:tc>
          <w:tcPr>
            <w:tcW w:w="624" w:type="dxa"/>
          </w:tcPr>
          <w:p w14:paraId="2D9CB3FE"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3,6</w:t>
            </w:r>
          </w:p>
        </w:tc>
        <w:tc>
          <w:tcPr>
            <w:tcW w:w="624" w:type="dxa"/>
          </w:tcPr>
          <w:p w14:paraId="6FB1D15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9,0</w:t>
            </w:r>
          </w:p>
        </w:tc>
        <w:tc>
          <w:tcPr>
            <w:tcW w:w="624" w:type="dxa"/>
          </w:tcPr>
          <w:p w14:paraId="13B8EE0B"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4,8</w:t>
            </w:r>
          </w:p>
        </w:tc>
        <w:tc>
          <w:tcPr>
            <w:tcW w:w="624" w:type="dxa"/>
          </w:tcPr>
          <w:p w14:paraId="3890E42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9,1</w:t>
            </w:r>
          </w:p>
        </w:tc>
        <w:tc>
          <w:tcPr>
            <w:tcW w:w="624" w:type="dxa"/>
          </w:tcPr>
          <w:p w14:paraId="298D82F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8,9</w:t>
            </w:r>
          </w:p>
        </w:tc>
        <w:tc>
          <w:tcPr>
            <w:tcW w:w="624" w:type="dxa"/>
          </w:tcPr>
          <w:p w14:paraId="34E4F1B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8,0</w:t>
            </w:r>
          </w:p>
        </w:tc>
        <w:tc>
          <w:tcPr>
            <w:tcW w:w="624" w:type="dxa"/>
          </w:tcPr>
          <w:p w14:paraId="4E1948ED"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6,5</w:t>
            </w:r>
          </w:p>
        </w:tc>
        <w:tc>
          <w:tcPr>
            <w:tcW w:w="624" w:type="dxa"/>
          </w:tcPr>
          <w:p w14:paraId="3B0F915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9,7</w:t>
            </w:r>
          </w:p>
        </w:tc>
        <w:tc>
          <w:tcPr>
            <w:tcW w:w="624" w:type="dxa"/>
          </w:tcPr>
          <w:p w14:paraId="5F470633"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24,7</w:t>
            </w:r>
          </w:p>
        </w:tc>
      </w:tr>
      <w:tr w:rsidR="009246BE" w:rsidRPr="00F96AFD" w14:paraId="622E26F7" w14:textId="77777777" w:rsidTr="00F358F7">
        <w:trPr>
          <w:trHeight w:hRule="exact" w:val="454"/>
        </w:trPr>
        <w:tc>
          <w:tcPr>
            <w:tcW w:w="624" w:type="dxa"/>
          </w:tcPr>
          <w:p w14:paraId="383DF81C" w14:textId="78529327"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mazowieckie</w:t>
            </w:r>
          </w:p>
        </w:tc>
        <w:tc>
          <w:tcPr>
            <w:tcW w:w="624" w:type="dxa"/>
          </w:tcPr>
          <w:p w14:paraId="3C6417B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0,8</w:t>
            </w:r>
          </w:p>
        </w:tc>
        <w:tc>
          <w:tcPr>
            <w:tcW w:w="624" w:type="dxa"/>
          </w:tcPr>
          <w:p w14:paraId="66EEEDF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3,1</w:t>
            </w:r>
          </w:p>
        </w:tc>
        <w:tc>
          <w:tcPr>
            <w:tcW w:w="624" w:type="dxa"/>
          </w:tcPr>
          <w:p w14:paraId="772C342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1,4</w:t>
            </w:r>
          </w:p>
        </w:tc>
        <w:tc>
          <w:tcPr>
            <w:tcW w:w="624" w:type="dxa"/>
          </w:tcPr>
          <w:p w14:paraId="75D9E66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7,4</w:t>
            </w:r>
          </w:p>
        </w:tc>
        <w:tc>
          <w:tcPr>
            <w:tcW w:w="624" w:type="dxa"/>
          </w:tcPr>
          <w:p w14:paraId="4368F1A2"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6,2</w:t>
            </w:r>
          </w:p>
        </w:tc>
        <w:tc>
          <w:tcPr>
            <w:tcW w:w="624" w:type="dxa"/>
          </w:tcPr>
          <w:p w14:paraId="2C0AA33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3,8</w:t>
            </w:r>
          </w:p>
        </w:tc>
        <w:tc>
          <w:tcPr>
            <w:tcW w:w="624" w:type="dxa"/>
          </w:tcPr>
          <w:p w14:paraId="2F23C31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6,3</w:t>
            </w:r>
          </w:p>
        </w:tc>
        <w:tc>
          <w:tcPr>
            <w:tcW w:w="624" w:type="dxa"/>
          </w:tcPr>
          <w:p w14:paraId="09FFB12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9,4</w:t>
            </w:r>
          </w:p>
        </w:tc>
        <w:tc>
          <w:tcPr>
            <w:tcW w:w="624" w:type="dxa"/>
          </w:tcPr>
          <w:p w14:paraId="313C0BAC"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9,6</w:t>
            </w:r>
          </w:p>
        </w:tc>
        <w:tc>
          <w:tcPr>
            <w:tcW w:w="624" w:type="dxa"/>
          </w:tcPr>
          <w:p w14:paraId="67988B8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19,5</w:t>
            </w:r>
          </w:p>
        </w:tc>
      </w:tr>
      <w:tr w:rsidR="009246BE" w:rsidRPr="00F96AFD" w14:paraId="6DE7374B" w14:textId="77777777" w:rsidTr="00DD2DE5">
        <w:trPr>
          <w:trHeight w:hRule="exact" w:val="454"/>
        </w:trPr>
        <w:tc>
          <w:tcPr>
            <w:tcW w:w="624" w:type="dxa"/>
          </w:tcPr>
          <w:p w14:paraId="1F99B8E9" w14:textId="06AF792E"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opolskie</w:t>
            </w:r>
          </w:p>
        </w:tc>
        <w:tc>
          <w:tcPr>
            <w:tcW w:w="624" w:type="dxa"/>
          </w:tcPr>
          <w:p w14:paraId="67577AB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3,8</w:t>
            </w:r>
          </w:p>
        </w:tc>
        <w:tc>
          <w:tcPr>
            <w:tcW w:w="624" w:type="dxa"/>
          </w:tcPr>
          <w:p w14:paraId="220AAD0C"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3,5</w:t>
            </w:r>
          </w:p>
        </w:tc>
        <w:tc>
          <w:tcPr>
            <w:tcW w:w="624" w:type="dxa"/>
          </w:tcPr>
          <w:p w14:paraId="0E9D698C"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7,9</w:t>
            </w:r>
          </w:p>
        </w:tc>
        <w:tc>
          <w:tcPr>
            <w:tcW w:w="624" w:type="dxa"/>
          </w:tcPr>
          <w:p w14:paraId="47E6DE93"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8,7</w:t>
            </w:r>
          </w:p>
        </w:tc>
        <w:tc>
          <w:tcPr>
            <w:tcW w:w="624" w:type="dxa"/>
          </w:tcPr>
          <w:p w14:paraId="7EF58883"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5,2</w:t>
            </w:r>
          </w:p>
        </w:tc>
        <w:tc>
          <w:tcPr>
            <w:tcW w:w="624" w:type="dxa"/>
          </w:tcPr>
          <w:p w14:paraId="2C83050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6,2</w:t>
            </w:r>
          </w:p>
        </w:tc>
        <w:tc>
          <w:tcPr>
            <w:tcW w:w="624" w:type="dxa"/>
          </w:tcPr>
          <w:p w14:paraId="39638AC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1,4</w:t>
            </w:r>
          </w:p>
        </w:tc>
        <w:tc>
          <w:tcPr>
            <w:tcW w:w="624" w:type="dxa"/>
          </w:tcPr>
          <w:p w14:paraId="3ACF8321"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-1,2</w:t>
            </w:r>
          </w:p>
        </w:tc>
        <w:tc>
          <w:tcPr>
            <w:tcW w:w="624" w:type="dxa"/>
          </w:tcPr>
          <w:p w14:paraId="45E6617B"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12,9</w:t>
            </w:r>
          </w:p>
        </w:tc>
        <w:tc>
          <w:tcPr>
            <w:tcW w:w="624" w:type="dxa"/>
          </w:tcPr>
          <w:p w14:paraId="3236730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b.d.</w:t>
            </w:r>
          </w:p>
        </w:tc>
      </w:tr>
      <w:tr w:rsidR="009246BE" w:rsidRPr="00F96AFD" w14:paraId="4EE1F441" w14:textId="77777777" w:rsidTr="00DD2DE5">
        <w:trPr>
          <w:trHeight w:hRule="exact" w:val="454"/>
        </w:trPr>
        <w:tc>
          <w:tcPr>
            <w:tcW w:w="624" w:type="dxa"/>
          </w:tcPr>
          <w:p w14:paraId="5A412617" w14:textId="503DAF16"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podkarpackie</w:t>
            </w:r>
          </w:p>
        </w:tc>
        <w:tc>
          <w:tcPr>
            <w:tcW w:w="624" w:type="dxa"/>
          </w:tcPr>
          <w:p w14:paraId="105F254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5,5</w:t>
            </w:r>
          </w:p>
        </w:tc>
        <w:tc>
          <w:tcPr>
            <w:tcW w:w="624" w:type="dxa"/>
          </w:tcPr>
          <w:p w14:paraId="2D262EB2"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2,7</w:t>
            </w:r>
          </w:p>
        </w:tc>
        <w:tc>
          <w:tcPr>
            <w:tcW w:w="624" w:type="dxa"/>
          </w:tcPr>
          <w:p w14:paraId="2CDA3FF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4,9</w:t>
            </w:r>
          </w:p>
        </w:tc>
        <w:tc>
          <w:tcPr>
            <w:tcW w:w="624" w:type="dxa"/>
          </w:tcPr>
          <w:p w14:paraId="4BD42C9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10,6</w:t>
            </w:r>
          </w:p>
        </w:tc>
        <w:tc>
          <w:tcPr>
            <w:tcW w:w="624" w:type="dxa"/>
          </w:tcPr>
          <w:p w14:paraId="25BF5222"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7,4</w:t>
            </w:r>
          </w:p>
        </w:tc>
        <w:tc>
          <w:tcPr>
            <w:tcW w:w="624" w:type="dxa"/>
          </w:tcPr>
          <w:p w14:paraId="37BE9B73"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9,2</w:t>
            </w:r>
          </w:p>
        </w:tc>
        <w:tc>
          <w:tcPr>
            <w:tcW w:w="624" w:type="dxa"/>
          </w:tcPr>
          <w:p w14:paraId="265E4DFD"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8,0</w:t>
            </w:r>
          </w:p>
        </w:tc>
        <w:tc>
          <w:tcPr>
            <w:tcW w:w="624" w:type="dxa"/>
          </w:tcPr>
          <w:p w14:paraId="0AE2BA21"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7,3</w:t>
            </w:r>
          </w:p>
        </w:tc>
        <w:tc>
          <w:tcPr>
            <w:tcW w:w="624" w:type="dxa"/>
          </w:tcPr>
          <w:p w14:paraId="370B47F3"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7,3</w:t>
            </w:r>
          </w:p>
        </w:tc>
        <w:tc>
          <w:tcPr>
            <w:tcW w:w="624" w:type="dxa"/>
          </w:tcPr>
          <w:p w14:paraId="46D40573"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24,7</w:t>
            </w:r>
          </w:p>
        </w:tc>
      </w:tr>
      <w:tr w:rsidR="009246BE" w:rsidRPr="00F96AFD" w14:paraId="0062EB7D" w14:textId="77777777" w:rsidTr="00DD2DE5">
        <w:trPr>
          <w:trHeight w:hRule="exact" w:val="454"/>
        </w:trPr>
        <w:tc>
          <w:tcPr>
            <w:tcW w:w="624" w:type="dxa"/>
          </w:tcPr>
          <w:p w14:paraId="4D643588" w14:textId="3A9BF0D6"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podlaskie</w:t>
            </w:r>
          </w:p>
        </w:tc>
        <w:tc>
          <w:tcPr>
            <w:tcW w:w="624" w:type="dxa"/>
          </w:tcPr>
          <w:p w14:paraId="18668D0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0,0</w:t>
            </w:r>
          </w:p>
        </w:tc>
        <w:tc>
          <w:tcPr>
            <w:tcW w:w="624" w:type="dxa"/>
          </w:tcPr>
          <w:p w14:paraId="313D319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-0,1</w:t>
            </w:r>
          </w:p>
        </w:tc>
        <w:tc>
          <w:tcPr>
            <w:tcW w:w="624" w:type="dxa"/>
          </w:tcPr>
          <w:p w14:paraId="13A444D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12,9</w:t>
            </w:r>
          </w:p>
        </w:tc>
        <w:tc>
          <w:tcPr>
            <w:tcW w:w="624" w:type="dxa"/>
          </w:tcPr>
          <w:p w14:paraId="1FF20E41"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11,7</w:t>
            </w:r>
          </w:p>
        </w:tc>
        <w:tc>
          <w:tcPr>
            <w:tcW w:w="624" w:type="dxa"/>
          </w:tcPr>
          <w:p w14:paraId="241989C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0,7</w:t>
            </w:r>
          </w:p>
        </w:tc>
        <w:tc>
          <w:tcPr>
            <w:tcW w:w="624" w:type="dxa"/>
          </w:tcPr>
          <w:p w14:paraId="02C7CA6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9,1</w:t>
            </w:r>
          </w:p>
        </w:tc>
        <w:tc>
          <w:tcPr>
            <w:tcW w:w="624" w:type="dxa"/>
          </w:tcPr>
          <w:p w14:paraId="45AB7CF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11,9</w:t>
            </w:r>
          </w:p>
        </w:tc>
        <w:tc>
          <w:tcPr>
            <w:tcW w:w="624" w:type="dxa"/>
          </w:tcPr>
          <w:p w14:paraId="5EE71E5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2,9</w:t>
            </w:r>
          </w:p>
        </w:tc>
        <w:tc>
          <w:tcPr>
            <w:tcW w:w="624" w:type="dxa"/>
          </w:tcPr>
          <w:p w14:paraId="638439C3"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17,5</w:t>
            </w:r>
          </w:p>
        </w:tc>
        <w:tc>
          <w:tcPr>
            <w:tcW w:w="624" w:type="dxa"/>
          </w:tcPr>
          <w:p w14:paraId="62A8CA3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13,9</w:t>
            </w:r>
          </w:p>
        </w:tc>
      </w:tr>
      <w:tr w:rsidR="009246BE" w:rsidRPr="00F96AFD" w14:paraId="1944FBC1" w14:textId="77777777" w:rsidTr="00DD2DE5">
        <w:trPr>
          <w:trHeight w:hRule="exact" w:val="454"/>
        </w:trPr>
        <w:tc>
          <w:tcPr>
            <w:tcW w:w="624" w:type="dxa"/>
          </w:tcPr>
          <w:p w14:paraId="6DF0DAC5" w14:textId="1746F637"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pomorskie</w:t>
            </w:r>
          </w:p>
        </w:tc>
        <w:tc>
          <w:tcPr>
            <w:tcW w:w="624" w:type="dxa"/>
          </w:tcPr>
          <w:p w14:paraId="4C05B8E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-4,0</w:t>
            </w:r>
          </w:p>
        </w:tc>
        <w:tc>
          <w:tcPr>
            <w:tcW w:w="624" w:type="dxa"/>
          </w:tcPr>
          <w:p w14:paraId="1292FEB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0,3</w:t>
            </w:r>
          </w:p>
        </w:tc>
        <w:tc>
          <w:tcPr>
            <w:tcW w:w="624" w:type="dxa"/>
          </w:tcPr>
          <w:p w14:paraId="2C41631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13,0</w:t>
            </w:r>
          </w:p>
        </w:tc>
        <w:tc>
          <w:tcPr>
            <w:tcW w:w="624" w:type="dxa"/>
          </w:tcPr>
          <w:p w14:paraId="6382D87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5,7</w:t>
            </w:r>
          </w:p>
        </w:tc>
        <w:tc>
          <w:tcPr>
            <w:tcW w:w="624" w:type="dxa"/>
          </w:tcPr>
          <w:p w14:paraId="2DB85EF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5,4</w:t>
            </w:r>
          </w:p>
        </w:tc>
        <w:tc>
          <w:tcPr>
            <w:tcW w:w="624" w:type="dxa"/>
          </w:tcPr>
          <w:p w14:paraId="152134D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7,0</w:t>
            </w:r>
          </w:p>
        </w:tc>
        <w:tc>
          <w:tcPr>
            <w:tcW w:w="624" w:type="dxa"/>
          </w:tcPr>
          <w:p w14:paraId="35F47AD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-3,3</w:t>
            </w:r>
          </w:p>
        </w:tc>
        <w:tc>
          <w:tcPr>
            <w:tcW w:w="624" w:type="dxa"/>
          </w:tcPr>
          <w:p w14:paraId="7F194B11"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2,0</w:t>
            </w:r>
          </w:p>
        </w:tc>
        <w:tc>
          <w:tcPr>
            <w:tcW w:w="624" w:type="dxa"/>
          </w:tcPr>
          <w:p w14:paraId="0861B78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10,1</w:t>
            </w:r>
          </w:p>
        </w:tc>
        <w:tc>
          <w:tcPr>
            <w:tcW w:w="624" w:type="dxa"/>
          </w:tcPr>
          <w:p w14:paraId="27CA5C5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13,4</w:t>
            </w:r>
          </w:p>
        </w:tc>
      </w:tr>
      <w:tr w:rsidR="009246BE" w:rsidRPr="00F96AFD" w14:paraId="062E36F0" w14:textId="77777777" w:rsidTr="00DD2DE5">
        <w:trPr>
          <w:trHeight w:hRule="exact" w:val="454"/>
        </w:trPr>
        <w:tc>
          <w:tcPr>
            <w:tcW w:w="624" w:type="dxa"/>
          </w:tcPr>
          <w:p w14:paraId="067ACA8C" w14:textId="3A182809"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śląskie</w:t>
            </w:r>
          </w:p>
        </w:tc>
        <w:tc>
          <w:tcPr>
            <w:tcW w:w="624" w:type="dxa"/>
          </w:tcPr>
          <w:p w14:paraId="2FB90F83"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4,8</w:t>
            </w:r>
          </w:p>
        </w:tc>
        <w:tc>
          <w:tcPr>
            <w:tcW w:w="624" w:type="dxa"/>
          </w:tcPr>
          <w:p w14:paraId="6994E65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2,8</w:t>
            </w:r>
          </w:p>
        </w:tc>
        <w:tc>
          <w:tcPr>
            <w:tcW w:w="624" w:type="dxa"/>
          </w:tcPr>
          <w:p w14:paraId="1055519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6,5</w:t>
            </w:r>
          </w:p>
        </w:tc>
        <w:tc>
          <w:tcPr>
            <w:tcW w:w="624" w:type="dxa"/>
          </w:tcPr>
          <w:p w14:paraId="34284B0D"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8,8</w:t>
            </w:r>
          </w:p>
        </w:tc>
        <w:tc>
          <w:tcPr>
            <w:tcW w:w="624" w:type="dxa"/>
          </w:tcPr>
          <w:p w14:paraId="08D3FDDA"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6,8</w:t>
            </w:r>
          </w:p>
        </w:tc>
        <w:tc>
          <w:tcPr>
            <w:tcW w:w="624" w:type="dxa"/>
          </w:tcPr>
          <w:p w14:paraId="47BE5CA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8,0</w:t>
            </w:r>
          </w:p>
        </w:tc>
        <w:tc>
          <w:tcPr>
            <w:tcW w:w="624" w:type="dxa"/>
          </w:tcPr>
          <w:p w14:paraId="6CF53EF1"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8,1</w:t>
            </w:r>
          </w:p>
        </w:tc>
        <w:tc>
          <w:tcPr>
            <w:tcW w:w="624" w:type="dxa"/>
          </w:tcPr>
          <w:p w14:paraId="177CA04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6,3</w:t>
            </w:r>
          </w:p>
        </w:tc>
        <w:tc>
          <w:tcPr>
            <w:tcW w:w="624" w:type="dxa"/>
          </w:tcPr>
          <w:p w14:paraId="231EBAD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9,1</w:t>
            </w:r>
          </w:p>
        </w:tc>
        <w:tc>
          <w:tcPr>
            <w:tcW w:w="624" w:type="dxa"/>
          </w:tcPr>
          <w:p w14:paraId="6CF1754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21,6</w:t>
            </w:r>
          </w:p>
        </w:tc>
      </w:tr>
      <w:tr w:rsidR="009246BE" w:rsidRPr="00F96AFD" w14:paraId="77CB9E4B" w14:textId="77777777" w:rsidTr="00DD2DE5">
        <w:trPr>
          <w:trHeight w:hRule="exact" w:val="454"/>
        </w:trPr>
        <w:tc>
          <w:tcPr>
            <w:tcW w:w="624" w:type="dxa"/>
          </w:tcPr>
          <w:p w14:paraId="35FE4392" w14:textId="77E35533"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świętokrzyskie</w:t>
            </w:r>
          </w:p>
        </w:tc>
        <w:tc>
          <w:tcPr>
            <w:tcW w:w="624" w:type="dxa"/>
          </w:tcPr>
          <w:p w14:paraId="7672FC3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4,0</w:t>
            </w:r>
          </w:p>
        </w:tc>
        <w:tc>
          <w:tcPr>
            <w:tcW w:w="624" w:type="dxa"/>
          </w:tcPr>
          <w:p w14:paraId="3442FBC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0,3</w:t>
            </w:r>
          </w:p>
        </w:tc>
        <w:tc>
          <w:tcPr>
            <w:tcW w:w="624" w:type="dxa"/>
          </w:tcPr>
          <w:p w14:paraId="08C2293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8,6</w:t>
            </w:r>
          </w:p>
        </w:tc>
        <w:tc>
          <w:tcPr>
            <w:tcW w:w="624" w:type="dxa"/>
          </w:tcPr>
          <w:p w14:paraId="1BB3B24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9,7</w:t>
            </w:r>
          </w:p>
        </w:tc>
        <w:tc>
          <w:tcPr>
            <w:tcW w:w="624" w:type="dxa"/>
          </w:tcPr>
          <w:p w14:paraId="57CAB6A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8,2</w:t>
            </w:r>
          </w:p>
        </w:tc>
        <w:tc>
          <w:tcPr>
            <w:tcW w:w="624" w:type="dxa"/>
          </w:tcPr>
          <w:p w14:paraId="16CD868D"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4,9</w:t>
            </w:r>
          </w:p>
        </w:tc>
        <w:tc>
          <w:tcPr>
            <w:tcW w:w="624" w:type="dxa"/>
          </w:tcPr>
          <w:p w14:paraId="65AF81F2"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6,2</w:t>
            </w:r>
          </w:p>
        </w:tc>
        <w:tc>
          <w:tcPr>
            <w:tcW w:w="624" w:type="dxa"/>
          </w:tcPr>
          <w:p w14:paraId="19191FFF"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8,0</w:t>
            </w:r>
          </w:p>
        </w:tc>
        <w:tc>
          <w:tcPr>
            <w:tcW w:w="624" w:type="dxa"/>
          </w:tcPr>
          <w:p w14:paraId="73ED2F82"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6,4</w:t>
            </w:r>
          </w:p>
        </w:tc>
        <w:tc>
          <w:tcPr>
            <w:tcW w:w="624" w:type="dxa"/>
          </w:tcPr>
          <w:p w14:paraId="6D447F11"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21,9</w:t>
            </w:r>
          </w:p>
        </w:tc>
      </w:tr>
      <w:tr w:rsidR="009246BE" w:rsidRPr="00F96AFD" w14:paraId="7193021E" w14:textId="77777777" w:rsidTr="00DD2DE5">
        <w:trPr>
          <w:trHeight w:hRule="exact" w:val="454"/>
        </w:trPr>
        <w:tc>
          <w:tcPr>
            <w:tcW w:w="624" w:type="dxa"/>
          </w:tcPr>
          <w:p w14:paraId="59848B78" w14:textId="550E1B78" w:rsidR="009246BE" w:rsidRPr="00F96AFD" w:rsidRDefault="003E5AF0" w:rsidP="003E5AF0">
            <w:pPr>
              <w:pStyle w:val="Akapitzlist"/>
              <w:spacing w:after="240" w:line="360" w:lineRule="auto"/>
              <w:ind w:left="0"/>
              <w:rPr>
                <w:rFonts w:ascii="Arial" w:hAnsi="Arial" w:cs="Arial"/>
              </w:rPr>
            </w:pPr>
            <w:r w:rsidRPr="00F96AFD">
              <w:rPr>
                <w:rFonts w:ascii="Arial" w:hAnsi="Arial" w:cs="Arial"/>
              </w:rPr>
              <w:t>warmińsko-mazurskie</w:t>
            </w:r>
          </w:p>
        </w:tc>
        <w:tc>
          <w:tcPr>
            <w:tcW w:w="624" w:type="dxa"/>
          </w:tcPr>
          <w:p w14:paraId="4CE76DE8"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10,9</w:t>
            </w:r>
          </w:p>
        </w:tc>
        <w:tc>
          <w:tcPr>
            <w:tcW w:w="624" w:type="dxa"/>
          </w:tcPr>
          <w:p w14:paraId="65704C0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4,1</w:t>
            </w:r>
          </w:p>
        </w:tc>
        <w:tc>
          <w:tcPr>
            <w:tcW w:w="624" w:type="dxa"/>
          </w:tcPr>
          <w:p w14:paraId="20216DDB"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7,1</w:t>
            </w:r>
          </w:p>
        </w:tc>
        <w:tc>
          <w:tcPr>
            <w:tcW w:w="624" w:type="dxa"/>
          </w:tcPr>
          <w:p w14:paraId="3D801EB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9,1</w:t>
            </w:r>
          </w:p>
        </w:tc>
        <w:tc>
          <w:tcPr>
            <w:tcW w:w="624" w:type="dxa"/>
          </w:tcPr>
          <w:p w14:paraId="7726EFC6"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3,9</w:t>
            </w:r>
          </w:p>
        </w:tc>
        <w:tc>
          <w:tcPr>
            <w:tcW w:w="624" w:type="dxa"/>
          </w:tcPr>
          <w:p w14:paraId="2BC97FF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2,7</w:t>
            </w:r>
          </w:p>
        </w:tc>
        <w:tc>
          <w:tcPr>
            <w:tcW w:w="624" w:type="dxa"/>
          </w:tcPr>
          <w:p w14:paraId="6C3EABC0"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18,0</w:t>
            </w:r>
          </w:p>
        </w:tc>
        <w:tc>
          <w:tcPr>
            <w:tcW w:w="624" w:type="dxa"/>
          </w:tcPr>
          <w:p w14:paraId="3B4FC51C"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9,8</w:t>
            </w:r>
          </w:p>
        </w:tc>
        <w:tc>
          <w:tcPr>
            <w:tcW w:w="624" w:type="dxa"/>
          </w:tcPr>
          <w:p w14:paraId="7E498D6C"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1,6</w:t>
            </w:r>
          </w:p>
        </w:tc>
        <w:tc>
          <w:tcPr>
            <w:tcW w:w="624" w:type="dxa"/>
          </w:tcPr>
          <w:p w14:paraId="66C368A9"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15,5</w:t>
            </w:r>
          </w:p>
        </w:tc>
      </w:tr>
      <w:tr w:rsidR="009246BE" w:rsidRPr="00F96AFD" w14:paraId="061D9809" w14:textId="77777777" w:rsidTr="00DD2DE5">
        <w:trPr>
          <w:trHeight w:hRule="exact" w:val="454"/>
        </w:trPr>
        <w:tc>
          <w:tcPr>
            <w:tcW w:w="624" w:type="dxa"/>
          </w:tcPr>
          <w:p w14:paraId="2FC53A3A" w14:textId="37BAE490" w:rsidR="009246BE" w:rsidRPr="00F96AFD" w:rsidRDefault="003E5AF0"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wielkopolskie</w:t>
            </w:r>
          </w:p>
        </w:tc>
        <w:tc>
          <w:tcPr>
            <w:tcW w:w="624" w:type="dxa"/>
          </w:tcPr>
          <w:p w14:paraId="3C578A54"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5,1</w:t>
            </w:r>
          </w:p>
        </w:tc>
        <w:tc>
          <w:tcPr>
            <w:tcW w:w="624" w:type="dxa"/>
          </w:tcPr>
          <w:p w14:paraId="05628865"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1,5</w:t>
            </w:r>
          </w:p>
        </w:tc>
        <w:tc>
          <w:tcPr>
            <w:tcW w:w="624" w:type="dxa"/>
          </w:tcPr>
          <w:p w14:paraId="30172FEF"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8,7</w:t>
            </w:r>
          </w:p>
        </w:tc>
        <w:tc>
          <w:tcPr>
            <w:tcW w:w="624" w:type="dxa"/>
          </w:tcPr>
          <w:p w14:paraId="0496A1DE"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14,8</w:t>
            </w:r>
          </w:p>
        </w:tc>
        <w:tc>
          <w:tcPr>
            <w:tcW w:w="624" w:type="dxa"/>
          </w:tcPr>
          <w:p w14:paraId="21CC8469"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1,5</w:t>
            </w:r>
          </w:p>
        </w:tc>
        <w:tc>
          <w:tcPr>
            <w:tcW w:w="624" w:type="dxa"/>
          </w:tcPr>
          <w:p w14:paraId="3E0083EA"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10,9</w:t>
            </w:r>
          </w:p>
        </w:tc>
        <w:tc>
          <w:tcPr>
            <w:tcW w:w="624" w:type="dxa"/>
          </w:tcPr>
          <w:p w14:paraId="34D184B2"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-1,0</w:t>
            </w:r>
          </w:p>
        </w:tc>
        <w:tc>
          <w:tcPr>
            <w:tcW w:w="624" w:type="dxa"/>
          </w:tcPr>
          <w:p w14:paraId="64DC6E96"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5,1</w:t>
            </w:r>
          </w:p>
        </w:tc>
        <w:tc>
          <w:tcPr>
            <w:tcW w:w="624" w:type="dxa"/>
          </w:tcPr>
          <w:p w14:paraId="778B6D18"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10,3</w:t>
            </w:r>
          </w:p>
        </w:tc>
        <w:tc>
          <w:tcPr>
            <w:tcW w:w="624" w:type="dxa"/>
          </w:tcPr>
          <w:p w14:paraId="3AE5348B" w14:textId="77777777" w:rsidR="009246BE" w:rsidRPr="00F96AFD" w:rsidRDefault="009246BE" w:rsidP="003E5AF0">
            <w:pPr>
              <w:pStyle w:val="Akapitzlist"/>
              <w:spacing w:after="240" w:line="360" w:lineRule="auto"/>
              <w:ind w:left="0"/>
              <w:rPr>
                <w:rFonts w:ascii="Arial" w:hAnsi="Arial" w:cs="Arial"/>
                <w:b/>
                <w:sz w:val="24"/>
                <w:szCs w:val="24"/>
              </w:rPr>
            </w:pPr>
            <w:r w:rsidRPr="00F96AFD">
              <w:rPr>
                <w:rFonts w:ascii="Arial" w:hAnsi="Arial" w:cs="Arial"/>
                <w:b/>
                <w:sz w:val="24"/>
                <w:szCs w:val="24"/>
              </w:rPr>
              <w:t>20,3</w:t>
            </w:r>
          </w:p>
        </w:tc>
      </w:tr>
      <w:tr w:rsidR="009246BE" w:rsidRPr="00F96AFD" w14:paraId="5CEC7FDF" w14:textId="77777777" w:rsidTr="00DD2DE5">
        <w:trPr>
          <w:trHeight w:hRule="exact" w:val="454"/>
        </w:trPr>
        <w:tc>
          <w:tcPr>
            <w:tcW w:w="624" w:type="dxa"/>
          </w:tcPr>
          <w:p w14:paraId="385E3516" w14:textId="2782333E" w:rsidR="009246BE" w:rsidRPr="00F96AFD" w:rsidRDefault="003E5AF0" w:rsidP="003E5AF0">
            <w:pPr>
              <w:pStyle w:val="Akapitzlist"/>
              <w:spacing w:after="240" w:line="360" w:lineRule="auto"/>
              <w:ind w:left="0"/>
              <w:rPr>
                <w:rFonts w:ascii="Arial" w:hAnsi="Arial" w:cs="Arial"/>
                <w:sz w:val="24"/>
                <w:szCs w:val="24"/>
              </w:rPr>
            </w:pPr>
            <w:r w:rsidRPr="00F96AFD">
              <w:rPr>
                <w:rFonts w:ascii="Arial" w:hAnsi="Arial" w:cs="Arial"/>
                <w:sz w:val="24"/>
                <w:szCs w:val="24"/>
              </w:rPr>
              <w:t>zachodniopomorskie</w:t>
            </w:r>
          </w:p>
        </w:tc>
        <w:tc>
          <w:tcPr>
            <w:tcW w:w="624" w:type="dxa"/>
          </w:tcPr>
          <w:p w14:paraId="1127601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8,7</w:t>
            </w:r>
          </w:p>
        </w:tc>
        <w:tc>
          <w:tcPr>
            <w:tcW w:w="624" w:type="dxa"/>
          </w:tcPr>
          <w:p w14:paraId="2E9E16B1"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4,5</w:t>
            </w:r>
          </w:p>
        </w:tc>
        <w:tc>
          <w:tcPr>
            <w:tcW w:w="624" w:type="dxa"/>
          </w:tcPr>
          <w:p w14:paraId="01D950F5"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3,9</w:t>
            </w:r>
          </w:p>
        </w:tc>
        <w:tc>
          <w:tcPr>
            <w:tcW w:w="624" w:type="dxa"/>
          </w:tcPr>
          <w:p w14:paraId="09037384"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11,4</w:t>
            </w:r>
          </w:p>
        </w:tc>
        <w:tc>
          <w:tcPr>
            <w:tcW w:w="624" w:type="dxa"/>
          </w:tcPr>
          <w:p w14:paraId="64733E62"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4,2</w:t>
            </w:r>
          </w:p>
        </w:tc>
        <w:tc>
          <w:tcPr>
            <w:tcW w:w="624" w:type="dxa"/>
          </w:tcPr>
          <w:p w14:paraId="342D259C"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4,6</w:t>
            </w:r>
          </w:p>
        </w:tc>
        <w:tc>
          <w:tcPr>
            <w:tcW w:w="624" w:type="dxa"/>
          </w:tcPr>
          <w:p w14:paraId="4308B16E"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3,4</w:t>
            </w:r>
          </w:p>
        </w:tc>
        <w:tc>
          <w:tcPr>
            <w:tcW w:w="624" w:type="dxa"/>
          </w:tcPr>
          <w:p w14:paraId="3F8BA80C"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8,9</w:t>
            </w:r>
          </w:p>
        </w:tc>
        <w:tc>
          <w:tcPr>
            <w:tcW w:w="624" w:type="dxa"/>
          </w:tcPr>
          <w:p w14:paraId="6BBA9B17"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15,5</w:t>
            </w:r>
          </w:p>
        </w:tc>
        <w:tc>
          <w:tcPr>
            <w:tcW w:w="624" w:type="dxa"/>
          </w:tcPr>
          <w:p w14:paraId="70DCAD2D" w14:textId="77777777" w:rsidR="009246BE" w:rsidRPr="00F96AFD" w:rsidRDefault="009246BE" w:rsidP="003E5AF0">
            <w:pPr>
              <w:pStyle w:val="Akapitzlist"/>
              <w:spacing w:after="240" w:line="360" w:lineRule="auto"/>
              <w:ind w:left="0"/>
              <w:rPr>
                <w:rFonts w:ascii="Arial" w:hAnsi="Arial" w:cs="Arial"/>
                <w:sz w:val="24"/>
                <w:szCs w:val="24"/>
              </w:rPr>
            </w:pPr>
            <w:r w:rsidRPr="00F96AFD">
              <w:rPr>
                <w:rFonts w:ascii="Arial" w:hAnsi="Arial" w:cs="Arial"/>
                <w:sz w:val="24"/>
                <w:szCs w:val="24"/>
              </w:rPr>
              <w:t>19,6</w:t>
            </w:r>
          </w:p>
        </w:tc>
      </w:tr>
    </w:tbl>
    <w:p w14:paraId="77F276D5" w14:textId="30EADB02" w:rsidR="009246BE" w:rsidRPr="00F96AFD" w:rsidRDefault="009246BE" w:rsidP="00DD2DE5">
      <w:pPr>
        <w:pStyle w:val="Akapitzlist"/>
        <w:spacing w:before="240" w:after="240"/>
        <w:ind w:left="0"/>
        <w:contextualSpacing w:val="0"/>
        <w:rPr>
          <w:rFonts w:ascii="Arial" w:hAnsi="Arial" w:cs="Arial"/>
          <w:sz w:val="24"/>
        </w:rPr>
      </w:pPr>
      <w:r w:rsidRPr="00F96AFD">
        <w:rPr>
          <w:rFonts w:ascii="Arial" w:hAnsi="Arial" w:cs="Arial"/>
          <w:sz w:val="24"/>
        </w:rPr>
        <w:t>Źródło</w:t>
      </w:r>
      <w:r w:rsidRPr="00F96AFD">
        <w:rPr>
          <w:rFonts w:ascii="Arial" w:hAnsi="Arial" w:cs="Arial"/>
          <w:sz w:val="24"/>
          <w:szCs w:val="24"/>
        </w:rPr>
        <w:t>: obliczenia własn</w:t>
      </w:r>
      <w:r w:rsidR="3054CE2C" w:rsidRPr="00F96AFD">
        <w:rPr>
          <w:rFonts w:ascii="Arial" w:hAnsi="Arial" w:cs="Arial"/>
          <w:sz w:val="24"/>
          <w:szCs w:val="24"/>
        </w:rPr>
        <w:t>e</w:t>
      </w:r>
      <w:r w:rsidRPr="00F96AFD">
        <w:rPr>
          <w:rFonts w:ascii="Arial" w:hAnsi="Arial" w:cs="Arial"/>
          <w:sz w:val="24"/>
          <w:szCs w:val="24"/>
        </w:rPr>
        <w:t xml:space="preserve"> na podstawie</w:t>
      </w:r>
      <w:r w:rsidR="00140739" w:rsidRPr="00F96AFD">
        <w:rPr>
          <w:rFonts w:ascii="Arial" w:hAnsi="Arial" w:cs="Arial"/>
          <w:sz w:val="24"/>
        </w:rPr>
        <w:t xml:space="preserve"> danych Bank Danych Lokalnych</w:t>
      </w:r>
    </w:p>
    <w:p w14:paraId="5C75F9B8" w14:textId="5314E129" w:rsidR="007D294B" w:rsidRPr="00F96AFD" w:rsidRDefault="2BC41477" w:rsidP="00DD2DE5">
      <w:pPr>
        <w:spacing w:before="240" w:after="240" w:line="360" w:lineRule="auto"/>
        <w:rPr>
          <w:rFonts w:ascii="Arial" w:hAnsi="Arial" w:cs="Arial"/>
          <w:sz w:val="24"/>
        </w:rPr>
      </w:pPr>
      <w:r w:rsidRPr="00F96AFD">
        <w:rPr>
          <w:rFonts w:ascii="Arial" w:hAnsi="Arial" w:cs="Arial"/>
          <w:sz w:val="24"/>
        </w:rPr>
        <w:lastRenderedPageBreak/>
        <w:t xml:space="preserve">Dynamika realnego dochodu do dyspozycji ogółem na 1 mieszkańca wykazuje duże zróżnicowanie w czasie i przestrzeni. W badanym okresie widać wyraźnie trzy szczyty wzrostu, mianowicie rok 2017, </w:t>
      </w:r>
      <w:r w:rsidRPr="00F96AFD">
        <w:rPr>
          <w:rFonts w:ascii="Arial" w:eastAsia="Aptos" w:hAnsi="Arial" w:cs="Arial"/>
          <w:sz w:val="24"/>
          <w:szCs w:val="24"/>
        </w:rPr>
        <w:t>20</w:t>
      </w:r>
      <w:r w:rsidR="36E34525" w:rsidRPr="00F96AFD">
        <w:rPr>
          <w:rFonts w:ascii="Arial" w:eastAsia="Aptos" w:hAnsi="Arial" w:cs="Arial"/>
          <w:sz w:val="24"/>
          <w:szCs w:val="24"/>
        </w:rPr>
        <w:t>19</w:t>
      </w:r>
      <w:r w:rsidRPr="00F96AFD">
        <w:rPr>
          <w:rFonts w:ascii="Arial" w:hAnsi="Arial" w:cs="Arial"/>
          <w:sz w:val="24"/>
        </w:rPr>
        <w:t xml:space="preserve"> oraz rok 2023. W 2017 roku Wielkopolska była regionem o</w:t>
      </w:r>
      <w:r w:rsidR="007213EF" w:rsidRPr="00F96AFD">
        <w:rPr>
          <w:rFonts w:ascii="Arial" w:hAnsi="Arial" w:cs="Arial"/>
          <w:sz w:val="24"/>
        </w:rPr>
        <w:t> </w:t>
      </w:r>
      <w:r w:rsidRPr="00F96AFD">
        <w:rPr>
          <w:rFonts w:ascii="Arial" w:hAnsi="Arial" w:cs="Arial"/>
          <w:sz w:val="24"/>
        </w:rPr>
        <w:t xml:space="preserve">największym wzroście realnego dochodu dyspozycyjnego w kraju, </w:t>
      </w:r>
      <w:r w:rsidR="0CBFD90B" w:rsidRPr="00F96AFD">
        <w:rPr>
          <w:rFonts w:ascii="Arial" w:hAnsi="Arial" w:cs="Arial"/>
          <w:sz w:val="24"/>
        </w:rPr>
        <w:t xml:space="preserve">a </w:t>
      </w:r>
      <w:r w:rsidRPr="00F96AFD">
        <w:rPr>
          <w:rFonts w:ascii="Arial" w:hAnsi="Arial" w:cs="Arial"/>
          <w:sz w:val="24"/>
        </w:rPr>
        <w:t xml:space="preserve">w 2019 zajmuje trzecie miejsce po województwie łódzkim i dolnośląskim. Najwyższą stopę wzrostu dochodu dyspozycyjnego w </w:t>
      </w:r>
      <w:r w:rsidR="52AB3898" w:rsidRPr="00F96AFD">
        <w:rPr>
          <w:rFonts w:ascii="Arial" w:hAnsi="Arial" w:cs="Arial"/>
          <w:sz w:val="24"/>
        </w:rPr>
        <w:t>tym regionie</w:t>
      </w:r>
      <w:r w:rsidRPr="00F96AFD">
        <w:rPr>
          <w:rFonts w:ascii="Arial" w:hAnsi="Arial" w:cs="Arial"/>
          <w:sz w:val="24"/>
        </w:rPr>
        <w:t xml:space="preserve"> odnotow</w:t>
      </w:r>
      <w:r w:rsidR="5F2E839F" w:rsidRPr="00F96AFD">
        <w:rPr>
          <w:rFonts w:ascii="Arial" w:hAnsi="Arial" w:cs="Arial"/>
          <w:sz w:val="24"/>
        </w:rPr>
        <w:t>ano</w:t>
      </w:r>
      <w:r w:rsidRPr="00F96AFD">
        <w:rPr>
          <w:rFonts w:ascii="Arial" w:hAnsi="Arial" w:cs="Arial"/>
          <w:sz w:val="24"/>
        </w:rPr>
        <w:t xml:space="preserve"> w roku 2023</w:t>
      </w:r>
      <w:r w:rsidR="6C62C20F" w:rsidRPr="00F96AFD">
        <w:rPr>
          <w:rFonts w:ascii="Arial" w:hAnsi="Arial" w:cs="Arial"/>
          <w:sz w:val="24"/>
        </w:rPr>
        <w:t xml:space="preserve"> (</w:t>
      </w:r>
      <w:r w:rsidRPr="00F96AFD">
        <w:rPr>
          <w:rFonts w:ascii="Arial" w:hAnsi="Arial" w:cs="Arial"/>
          <w:sz w:val="24"/>
        </w:rPr>
        <w:t>20,3%</w:t>
      </w:r>
      <w:r w:rsidR="7FA0A520" w:rsidRPr="00F96AFD">
        <w:rPr>
          <w:rFonts w:ascii="Arial" w:hAnsi="Arial" w:cs="Arial"/>
          <w:sz w:val="24"/>
        </w:rPr>
        <w:t>)</w:t>
      </w:r>
      <w:r w:rsidRPr="00F96AFD">
        <w:rPr>
          <w:rFonts w:ascii="Arial" w:hAnsi="Arial" w:cs="Arial"/>
          <w:sz w:val="24"/>
        </w:rPr>
        <w:t xml:space="preserve">. </w:t>
      </w:r>
      <w:r w:rsidR="5CCD47F6" w:rsidRPr="00F96AFD">
        <w:rPr>
          <w:rFonts w:ascii="Arial" w:hAnsi="Arial" w:cs="Arial"/>
          <w:sz w:val="24"/>
        </w:rPr>
        <w:t>J</w:t>
      </w:r>
      <w:r w:rsidRPr="00F96AFD">
        <w:rPr>
          <w:rFonts w:ascii="Arial" w:hAnsi="Arial" w:cs="Arial"/>
          <w:sz w:val="24"/>
        </w:rPr>
        <w:t>est to</w:t>
      </w:r>
      <w:r w:rsidR="4AA00944" w:rsidRPr="00F96AFD">
        <w:rPr>
          <w:rFonts w:ascii="Arial" w:hAnsi="Arial" w:cs="Arial"/>
          <w:sz w:val="24"/>
        </w:rPr>
        <w:t xml:space="preserve"> jednak</w:t>
      </w:r>
      <w:r w:rsidRPr="00F96AFD">
        <w:rPr>
          <w:rFonts w:ascii="Arial" w:hAnsi="Arial" w:cs="Arial"/>
          <w:sz w:val="24"/>
        </w:rPr>
        <w:t xml:space="preserve"> dopiero szósta pozycja w Polsce,</w:t>
      </w:r>
      <w:r w:rsidR="48ED0677" w:rsidRPr="00F96AFD">
        <w:rPr>
          <w:rFonts w:ascii="Arial" w:hAnsi="Arial" w:cs="Arial"/>
          <w:sz w:val="24"/>
        </w:rPr>
        <w:t xml:space="preserve"> ponieważ</w:t>
      </w:r>
      <w:r w:rsidRPr="00F96AFD">
        <w:rPr>
          <w:rFonts w:ascii="Arial" w:hAnsi="Arial" w:cs="Arial"/>
          <w:sz w:val="24"/>
        </w:rPr>
        <w:t xml:space="preserve"> Wielkopolskę wyprzedziły województwa: małopolskie,</w:t>
      </w:r>
      <w:r w:rsidR="090A9688" w:rsidRPr="00F96AFD">
        <w:rPr>
          <w:rFonts w:ascii="Arial" w:hAnsi="Arial" w:cs="Arial"/>
          <w:sz w:val="24"/>
        </w:rPr>
        <w:t xml:space="preserve"> </w:t>
      </w:r>
      <w:r w:rsidRPr="00F96AFD">
        <w:rPr>
          <w:rFonts w:ascii="Arial" w:hAnsi="Arial" w:cs="Arial"/>
          <w:sz w:val="24"/>
        </w:rPr>
        <w:t xml:space="preserve">podkarpackie, świętokrzyskie, </w:t>
      </w:r>
      <w:r w:rsidR="1B68475A" w:rsidRPr="00F96AFD">
        <w:rPr>
          <w:rFonts w:ascii="Arial" w:eastAsia="Aptos" w:hAnsi="Arial" w:cs="Arial"/>
          <w:sz w:val="24"/>
          <w:szCs w:val="24"/>
        </w:rPr>
        <w:t>lubuskie</w:t>
      </w:r>
      <w:r w:rsidRPr="00F96AFD">
        <w:rPr>
          <w:rFonts w:ascii="Arial" w:hAnsi="Arial" w:cs="Arial"/>
          <w:sz w:val="24"/>
        </w:rPr>
        <w:t xml:space="preserve"> i śląskie. Z kolei w latach 2015 i 2018</w:t>
      </w:r>
      <w:r w:rsidR="17F56780" w:rsidRPr="00F96AFD">
        <w:rPr>
          <w:rFonts w:ascii="Arial" w:hAnsi="Arial" w:cs="Arial"/>
          <w:sz w:val="24"/>
        </w:rPr>
        <w:t>,</w:t>
      </w:r>
      <w:r w:rsidRPr="00F96AFD">
        <w:rPr>
          <w:rFonts w:ascii="Arial" w:hAnsi="Arial" w:cs="Arial"/>
          <w:sz w:val="24"/>
        </w:rPr>
        <w:t xml:space="preserve"> gdy odnotowan</w:t>
      </w:r>
      <w:r w:rsidR="00A1651E" w:rsidRPr="00F96AFD">
        <w:rPr>
          <w:rFonts w:ascii="Arial" w:hAnsi="Arial" w:cs="Arial"/>
          <w:sz w:val="24"/>
        </w:rPr>
        <w:t>o</w:t>
      </w:r>
      <w:r w:rsidRPr="00F96AFD">
        <w:rPr>
          <w:rFonts w:ascii="Arial" w:hAnsi="Arial" w:cs="Arial"/>
          <w:sz w:val="24"/>
        </w:rPr>
        <w:t xml:space="preserve"> spowolnienie tempa wzrostu dochodu dyspozycyjnego</w:t>
      </w:r>
      <w:r w:rsidR="5A3C619C" w:rsidRPr="00F96AFD">
        <w:rPr>
          <w:rFonts w:ascii="Arial" w:hAnsi="Arial" w:cs="Arial"/>
          <w:sz w:val="24"/>
        </w:rPr>
        <w:t>,</w:t>
      </w:r>
      <w:r w:rsidRPr="00F96AFD">
        <w:rPr>
          <w:rFonts w:ascii="Arial" w:hAnsi="Arial" w:cs="Arial"/>
          <w:sz w:val="24"/>
        </w:rPr>
        <w:t xml:space="preserve"> w województwie wielkopolskim </w:t>
      </w:r>
      <w:r w:rsidR="550B3077" w:rsidRPr="00F96AFD">
        <w:rPr>
          <w:rFonts w:ascii="Arial" w:hAnsi="Arial" w:cs="Arial"/>
          <w:sz w:val="24"/>
        </w:rPr>
        <w:t>było</w:t>
      </w:r>
      <w:r w:rsidRPr="00F96AFD">
        <w:rPr>
          <w:rFonts w:ascii="Arial" w:hAnsi="Arial" w:cs="Arial"/>
          <w:sz w:val="24"/>
        </w:rPr>
        <w:t xml:space="preserve"> ono silniejsze niż średnio w kraju. </w:t>
      </w:r>
      <w:r w:rsidR="45FDD5F9" w:rsidRPr="00F96AFD">
        <w:rPr>
          <w:rFonts w:ascii="Arial" w:hAnsi="Arial" w:cs="Arial"/>
          <w:sz w:val="24"/>
        </w:rPr>
        <w:t>W</w:t>
      </w:r>
      <w:r w:rsidRPr="00F96AFD">
        <w:rPr>
          <w:rFonts w:ascii="Arial" w:hAnsi="Arial" w:cs="Arial"/>
          <w:sz w:val="24"/>
        </w:rPr>
        <w:t xml:space="preserve"> roku 2020 Wielkopolska </w:t>
      </w:r>
      <w:r w:rsidR="5BF5D9BD" w:rsidRPr="00F96AFD">
        <w:rPr>
          <w:rFonts w:ascii="Arial" w:hAnsi="Arial" w:cs="Arial"/>
          <w:sz w:val="24"/>
        </w:rPr>
        <w:t>była</w:t>
      </w:r>
      <w:r w:rsidRPr="00F96AFD">
        <w:rPr>
          <w:rFonts w:ascii="Arial" w:hAnsi="Arial" w:cs="Arial"/>
          <w:sz w:val="24"/>
        </w:rPr>
        <w:t xml:space="preserve"> jednym z dwóch </w:t>
      </w:r>
      <w:r w:rsidR="001A3828" w:rsidRPr="00F96AFD">
        <w:rPr>
          <w:rFonts w:ascii="Arial" w:hAnsi="Arial" w:cs="Arial"/>
          <w:sz w:val="24"/>
        </w:rPr>
        <w:t>regionów,</w:t>
      </w:r>
      <w:r w:rsidRPr="00F96AFD">
        <w:rPr>
          <w:rFonts w:ascii="Arial" w:hAnsi="Arial" w:cs="Arial"/>
          <w:sz w:val="24"/>
        </w:rPr>
        <w:t xml:space="preserve"> w których odnotowano realny spadek dochodu dyspozycyjnego na mieszkańca.</w:t>
      </w:r>
    </w:p>
    <w:p w14:paraId="34F9E235" w14:textId="7246FEA0" w:rsidR="007D294B" w:rsidRPr="00F96AFD" w:rsidRDefault="007D294B" w:rsidP="00DD2DE5">
      <w:pPr>
        <w:spacing w:before="240" w:after="240" w:line="360" w:lineRule="auto"/>
        <w:rPr>
          <w:rFonts w:ascii="Arial" w:hAnsi="Arial" w:cs="Arial"/>
          <w:sz w:val="24"/>
        </w:rPr>
      </w:pPr>
      <w:r w:rsidRPr="00F96AFD">
        <w:rPr>
          <w:rFonts w:ascii="Arial" w:hAnsi="Arial" w:cs="Arial"/>
          <w:sz w:val="24"/>
        </w:rPr>
        <w:t>Monitorowany przez Zarząd Województwa Wielkopolskiego wskaźnik zagrożenia ubóstwem po uwzględnieniu w dochodach transferów społecznych</w:t>
      </w:r>
      <w:r w:rsidR="192B7071" w:rsidRPr="00F96AFD">
        <w:rPr>
          <w:rFonts w:ascii="Arial" w:hAnsi="Arial" w:cs="Arial"/>
          <w:sz w:val="24"/>
        </w:rPr>
        <w:t>,</w:t>
      </w:r>
      <w:r w:rsidRPr="00F96AFD">
        <w:rPr>
          <w:rFonts w:ascii="Arial" w:hAnsi="Arial" w:cs="Arial"/>
          <w:sz w:val="24"/>
        </w:rPr>
        <w:t xml:space="preserve"> w teorii również powinien być wrażliwy na zmiany koniunktury gospodarczej. </w:t>
      </w:r>
      <w:r w:rsidR="009029C8" w:rsidRPr="00F96AFD">
        <w:rPr>
          <w:rFonts w:ascii="Arial" w:hAnsi="Arial" w:cs="Arial"/>
          <w:sz w:val="24"/>
        </w:rPr>
        <w:t xml:space="preserve">Wskaźnik ten jest definiowany jak procent osób, których dochód ekwiwalentny do dyspozycji (po uwzględnieniu w dochodach transferów społecznych) jest niższy od granicy ubóstwa ustalonej na poziomie 60% mediany rocznych ekwiwalentnych dochodów do dyspozycji. </w:t>
      </w:r>
      <w:r w:rsidRPr="00F96AFD">
        <w:rPr>
          <w:rFonts w:ascii="Arial" w:hAnsi="Arial" w:cs="Arial"/>
          <w:sz w:val="24"/>
        </w:rPr>
        <w:t xml:space="preserve">Niestety przeszkodą w </w:t>
      </w:r>
      <w:r w:rsidR="550CF6FF" w:rsidRPr="00F96AFD">
        <w:rPr>
          <w:rFonts w:ascii="Arial" w:hAnsi="Arial" w:cs="Arial"/>
          <w:sz w:val="24"/>
        </w:rPr>
        <w:t>ocenie</w:t>
      </w:r>
      <w:r w:rsidRPr="00F96AFD">
        <w:rPr>
          <w:rFonts w:ascii="Arial" w:hAnsi="Arial" w:cs="Arial"/>
          <w:sz w:val="24"/>
        </w:rPr>
        <w:t xml:space="preserve"> tego wskaźnika jest brak danych na poziomie województw za lata 2012-2018. Dane za lata 2019-2023 przedstawiono w tabeli 3.5. </w:t>
      </w:r>
    </w:p>
    <w:p w14:paraId="3A22D783" w14:textId="45DCAFA5" w:rsidR="007D294B" w:rsidRPr="00F96AFD" w:rsidRDefault="00F133F5" w:rsidP="00DD2DE5">
      <w:pPr>
        <w:spacing w:before="240" w:after="240" w:line="360" w:lineRule="auto"/>
        <w:contextualSpacing/>
        <w:rPr>
          <w:rFonts w:ascii="Arial" w:hAnsi="Arial" w:cs="Arial"/>
          <w:b/>
          <w:sz w:val="24"/>
        </w:rPr>
      </w:pPr>
      <w:bookmarkStart w:id="123" w:name="_Toc204343398"/>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5</w:t>
      </w:r>
      <w:r w:rsidRPr="00F96AFD">
        <w:rPr>
          <w:rFonts w:ascii="Arial" w:hAnsi="Arial" w:cs="Arial"/>
          <w:b/>
          <w:sz w:val="24"/>
        </w:rPr>
        <w:fldChar w:fldCharType="end"/>
      </w:r>
      <w:r w:rsidRPr="00F96AFD">
        <w:rPr>
          <w:rFonts w:ascii="Arial" w:hAnsi="Arial" w:cs="Arial"/>
          <w:b/>
          <w:sz w:val="24"/>
        </w:rPr>
        <w:t xml:space="preserve">. </w:t>
      </w:r>
      <w:r w:rsidR="007D294B" w:rsidRPr="00F96AFD">
        <w:rPr>
          <w:rFonts w:ascii="Arial" w:hAnsi="Arial" w:cs="Arial"/>
          <w:b/>
          <w:sz w:val="24"/>
        </w:rPr>
        <w:t xml:space="preserve">Wskaźnik zagrożenia ubóstwem </w:t>
      </w:r>
      <w:r w:rsidR="00B47C6B" w:rsidRPr="00F96AFD">
        <w:rPr>
          <w:rFonts w:ascii="Arial" w:hAnsi="Arial" w:cs="Arial"/>
          <w:b/>
          <w:sz w:val="24"/>
        </w:rPr>
        <w:t>w procentach</w:t>
      </w:r>
      <w:bookmarkEnd w:id="123"/>
    </w:p>
    <w:tbl>
      <w:tblPr>
        <w:tblStyle w:val="Tabela-Siatka"/>
        <w:tblW w:w="0" w:type="auto"/>
        <w:tblLook w:val="04A0" w:firstRow="1" w:lastRow="0" w:firstColumn="1" w:lastColumn="0" w:noHBand="0" w:noVBand="1"/>
        <w:tblDescription w:val="Tabela, wskaźnik zagrożenia ubóstwem w procentach"/>
      </w:tblPr>
      <w:tblGrid>
        <w:gridCol w:w="1750"/>
        <w:gridCol w:w="1462"/>
        <w:gridCol w:w="1462"/>
        <w:gridCol w:w="1462"/>
        <w:gridCol w:w="1463"/>
        <w:gridCol w:w="1463"/>
      </w:tblGrid>
      <w:tr w:rsidR="007D294B" w:rsidRPr="00F96AFD" w14:paraId="51EBE653" w14:textId="77777777" w:rsidTr="00DD2DE5">
        <w:trPr>
          <w:tblHeader/>
        </w:trPr>
        <w:tc>
          <w:tcPr>
            <w:tcW w:w="1540" w:type="dxa"/>
          </w:tcPr>
          <w:p w14:paraId="65B28D6F" w14:textId="50F9158A" w:rsidR="007D294B" w:rsidRPr="00F96AFD" w:rsidRDefault="00140739" w:rsidP="00140739">
            <w:pPr>
              <w:spacing w:before="240" w:after="240" w:line="278" w:lineRule="auto"/>
              <w:contextualSpacing/>
              <w:rPr>
                <w:rFonts w:ascii="Arial" w:hAnsi="Arial" w:cs="Arial"/>
                <w:b/>
                <w:sz w:val="24"/>
              </w:rPr>
            </w:pPr>
            <w:r w:rsidRPr="00F96AFD">
              <w:rPr>
                <w:rFonts w:ascii="Arial" w:hAnsi="Arial" w:cs="Arial"/>
                <w:b/>
                <w:sz w:val="24"/>
              </w:rPr>
              <w:t>Jednostka</w:t>
            </w:r>
          </w:p>
        </w:tc>
        <w:tc>
          <w:tcPr>
            <w:tcW w:w="1504" w:type="dxa"/>
          </w:tcPr>
          <w:p w14:paraId="0DE8DB28" w14:textId="77777777" w:rsidR="007D294B" w:rsidRPr="00F96AFD" w:rsidRDefault="007D294B" w:rsidP="00DD2DE5">
            <w:pPr>
              <w:spacing w:before="240" w:after="240" w:line="278" w:lineRule="auto"/>
              <w:ind w:firstLine="426"/>
              <w:contextualSpacing/>
              <w:rPr>
                <w:rFonts w:ascii="Arial" w:hAnsi="Arial" w:cs="Arial"/>
                <w:b/>
                <w:sz w:val="24"/>
              </w:rPr>
            </w:pPr>
            <w:r w:rsidRPr="00F96AFD">
              <w:rPr>
                <w:rFonts w:ascii="Arial" w:hAnsi="Arial" w:cs="Arial"/>
                <w:b/>
                <w:sz w:val="24"/>
              </w:rPr>
              <w:t>2019</w:t>
            </w:r>
          </w:p>
        </w:tc>
        <w:tc>
          <w:tcPr>
            <w:tcW w:w="1504" w:type="dxa"/>
          </w:tcPr>
          <w:p w14:paraId="392C3C5D" w14:textId="77777777" w:rsidR="007D294B" w:rsidRPr="00F96AFD" w:rsidRDefault="007D294B" w:rsidP="00DD2DE5">
            <w:pPr>
              <w:spacing w:before="240" w:after="240" w:line="278" w:lineRule="auto"/>
              <w:ind w:firstLine="426"/>
              <w:contextualSpacing/>
              <w:rPr>
                <w:rFonts w:ascii="Arial" w:hAnsi="Arial" w:cs="Arial"/>
                <w:b/>
                <w:sz w:val="24"/>
              </w:rPr>
            </w:pPr>
            <w:r w:rsidRPr="00F96AFD">
              <w:rPr>
                <w:rFonts w:ascii="Arial" w:hAnsi="Arial" w:cs="Arial"/>
                <w:b/>
                <w:sz w:val="24"/>
              </w:rPr>
              <w:t>2020</w:t>
            </w:r>
          </w:p>
        </w:tc>
        <w:tc>
          <w:tcPr>
            <w:tcW w:w="1504" w:type="dxa"/>
          </w:tcPr>
          <w:p w14:paraId="7114836A" w14:textId="77777777" w:rsidR="007D294B" w:rsidRPr="00F96AFD" w:rsidRDefault="007D294B" w:rsidP="00DD2DE5">
            <w:pPr>
              <w:spacing w:before="240" w:after="240" w:line="278" w:lineRule="auto"/>
              <w:ind w:firstLine="426"/>
              <w:contextualSpacing/>
              <w:rPr>
                <w:rFonts w:ascii="Arial" w:hAnsi="Arial" w:cs="Arial"/>
                <w:b/>
                <w:sz w:val="24"/>
              </w:rPr>
            </w:pPr>
            <w:r w:rsidRPr="00F96AFD">
              <w:rPr>
                <w:rFonts w:ascii="Arial" w:hAnsi="Arial" w:cs="Arial"/>
                <w:b/>
                <w:sz w:val="24"/>
              </w:rPr>
              <w:t>2021</w:t>
            </w:r>
          </w:p>
        </w:tc>
        <w:tc>
          <w:tcPr>
            <w:tcW w:w="1505" w:type="dxa"/>
          </w:tcPr>
          <w:p w14:paraId="3B026C39" w14:textId="77777777" w:rsidR="007D294B" w:rsidRPr="00F96AFD" w:rsidRDefault="007D294B" w:rsidP="00DD2DE5">
            <w:pPr>
              <w:spacing w:before="240" w:after="240" w:line="278" w:lineRule="auto"/>
              <w:ind w:firstLine="426"/>
              <w:contextualSpacing/>
              <w:rPr>
                <w:rFonts w:ascii="Arial" w:hAnsi="Arial" w:cs="Arial"/>
                <w:b/>
                <w:sz w:val="24"/>
              </w:rPr>
            </w:pPr>
            <w:r w:rsidRPr="00F96AFD">
              <w:rPr>
                <w:rFonts w:ascii="Arial" w:hAnsi="Arial" w:cs="Arial"/>
                <w:b/>
                <w:sz w:val="24"/>
              </w:rPr>
              <w:t>2022</w:t>
            </w:r>
          </w:p>
        </w:tc>
        <w:tc>
          <w:tcPr>
            <w:tcW w:w="1505" w:type="dxa"/>
          </w:tcPr>
          <w:p w14:paraId="66FEA424" w14:textId="77777777" w:rsidR="007D294B" w:rsidRPr="00F96AFD" w:rsidRDefault="007D294B" w:rsidP="00DD2DE5">
            <w:pPr>
              <w:spacing w:before="240" w:after="240" w:line="278" w:lineRule="auto"/>
              <w:ind w:firstLine="426"/>
              <w:contextualSpacing/>
              <w:rPr>
                <w:rFonts w:ascii="Arial" w:hAnsi="Arial" w:cs="Arial"/>
                <w:b/>
                <w:sz w:val="24"/>
              </w:rPr>
            </w:pPr>
            <w:r w:rsidRPr="00F96AFD">
              <w:rPr>
                <w:rFonts w:ascii="Arial" w:hAnsi="Arial" w:cs="Arial"/>
                <w:b/>
                <w:sz w:val="24"/>
              </w:rPr>
              <w:t>2023</w:t>
            </w:r>
          </w:p>
        </w:tc>
      </w:tr>
      <w:tr w:rsidR="007D294B" w:rsidRPr="00F96AFD" w14:paraId="61BDD2A3" w14:textId="77777777" w:rsidTr="00DD2DE5">
        <w:tc>
          <w:tcPr>
            <w:tcW w:w="1540" w:type="dxa"/>
          </w:tcPr>
          <w:p w14:paraId="61EFD18C" w14:textId="77777777" w:rsidR="007D294B" w:rsidRPr="00F96AFD" w:rsidRDefault="007D294B" w:rsidP="00DD2DE5">
            <w:pPr>
              <w:spacing w:before="240" w:after="240" w:line="278" w:lineRule="auto"/>
              <w:contextualSpacing/>
              <w:rPr>
                <w:rFonts w:ascii="Arial" w:hAnsi="Arial" w:cs="Arial"/>
                <w:b/>
                <w:sz w:val="24"/>
              </w:rPr>
            </w:pPr>
            <w:r w:rsidRPr="00F96AFD">
              <w:rPr>
                <w:rFonts w:ascii="Arial" w:hAnsi="Arial" w:cs="Arial"/>
                <w:b/>
                <w:sz w:val="24"/>
              </w:rPr>
              <w:t>Wielkopolska</w:t>
            </w:r>
          </w:p>
        </w:tc>
        <w:tc>
          <w:tcPr>
            <w:tcW w:w="1504" w:type="dxa"/>
          </w:tcPr>
          <w:p w14:paraId="4846C811" w14:textId="77777777" w:rsidR="007D294B" w:rsidRPr="00F96AFD" w:rsidRDefault="007D294B" w:rsidP="00DD2DE5">
            <w:pPr>
              <w:spacing w:before="240" w:after="240" w:line="278" w:lineRule="auto"/>
              <w:ind w:firstLine="426"/>
              <w:contextualSpacing/>
              <w:rPr>
                <w:rFonts w:ascii="Arial" w:hAnsi="Arial" w:cs="Arial"/>
                <w:sz w:val="24"/>
              </w:rPr>
            </w:pPr>
            <w:r w:rsidRPr="00F96AFD">
              <w:rPr>
                <w:rFonts w:ascii="Arial" w:hAnsi="Arial" w:cs="Arial"/>
                <w:sz w:val="24"/>
              </w:rPr>
              <w:t>14,6</w:t>
            </w:r>
          </w:p>
        </w:tc>
        <w:tc>
          <w:tcPr>
            <w:tcW w:w="1504" w:type="dxa"/>
          </w:tcPr>
          <w:p w14:paraId="5E7616B4" w14:textId="77777777" w:rsidR="007D294B" w:rsidRPr="00F96AFD" w:rsidRDefault="007D294B" w:rsidP="00DD2DE5">
            <w:pPr>
              <w:spacing w:before="240" w:after="240" w:line="278" w:lineRule="auto"/>
              <w:ind w:firstLine="426"/>
              <w:contextualSpacing/>
              <w:rPr>
                <w:rFonts w:ascii="Arial" w:hAnsi="Arial" w:cs="Arial"/>
                <w:sz w:val="24"/>
              </w:rPr>
            </w:pPr>
            <w:r w:rsidRPr="00F96AFD">
              <w:rPr>
                <w:rFonts w:ascii="Arial" w:hAnsi="Arial" w:cs="Arial"/>
                <w:sz w:val="24"/>
              </w:rPr>
              <w:t>15,6</w:t>
            </w:r>
          </w:p>
        </w:tc>
        <w:tc>
          <w:tcPr>
            <w:tcW w:w="1504" w:type="dxa"/>
          </w:tcPr>
          <w:p w14:paraId="7351F21F" w14:textId="77777777" w:rsidR="007D294B" w:rsidRPr="00F96AFD" w:rsidRDefault="007D294B" w:rsidP="00DD2DE5">
            <w:pPr>
              <w:spacing w:before="240" w:after="240" w:line="278" w:lineRule="auto"/>
              <w:ind w:firstLine="426"/>
              <w:contextualSpacing/>
              <w:rPr>
                <w:rFonts w:ascii="Arial" w:hAnsi="Arial" w:cs="Arial"/>
                <w:sz w:val="24"/>
              </w:rPr>
            </w:pPr>
            <w:r w:rsidRPr="00F96AFD">
              <w:rPr>
                <w:rFonts w:ascii="Arial" w:hAnsi="Arial" w:cs="Arial"/>
                <w:sz w:val="24"/>
              </w:rPr>
              <w:t>16,2</w:t>
            </w:r>
          </w:p>
        </w:tc>
        <w:tc>
          <w:tcPr>
            <w:tcW w:w="1505" w:type="dxa"/>
          </w:tcPr>
          <w:p w14:paraId="29C27D55" w14:textId="77777777" w:rsidR="007D294B" w:rsidRPr="00F96AFD" w:rsidRDefault="007D294B" w:rsidP="00DD2DE5">
            <w:pPr>
              <w:spacing w:before="240" w:after="240" w:line="278" w:lineRule="auto"/>
              <w:ind w:firstLine="426"/>
              <w:contextualSpacing/>
              <w:rPr>
                <w:rFonts w:ascii="Arial" w:hAnsi="Arial" w:cs="Arial"/>
                <w:sz w:val="24"/>
              </w:rPr>
            </w:pPr>
            <w:r w:rsidRPr="00F96AFD">
              <w:rPr>
                <w:rFonts w:ascii="Arial" w:hAnsi="Arial" w:cs="Arial"/>
                <w:sz w:val="24"/>
              </w:rPr>
              <w:t>14,4</w:t>
            </w:r>
          </w:p>
        </w:tc>
        <w:tc>
          <w:tcPr>
            <w:tcW w:w="1505" w:type="dxa"/>
          </w:tcPr>
          <w:p w14:paraId="254EF947" w14:textId="77777777" w:rsidR="007D294B" w:rsidRPr="00F96AFD" w:rsidRDefault="007D294B" w:rsidP="00DD2DE5">
            <w:pPr>
              <w:spacing w:before="240" w:after="240" w:line="278" w:lineRule="auto"/>
              <w:ind w:firstLine="426"/>
              <w:contextualSpacing/>
              <w:rPr>
                <w:rFonts w:ascii="Arial" w:hAnsi="Arial" w:cs="Arial"/>
                <w:sz w:val="24"/>
              </w:rPr>
            </w:pPr>
            <w:r w:rsidRPr="00F96AFD">
              <w:rPr>
                <w:rFonts w:ascii="Arial" w:hAnsi="Arial" w:cs="Arial"/>
                <w:sz w:val="24"/>
              </w:rPr>
              <w:t>14,9</w:t>
            </w:r>
          </w:p>
        </w:tc>
      </w:tr>
      <w:tr w:rsidR="007D294B" w:rsidRPr="00F96AFD" w14:paraId="0C3FA489" w14:textId="77777777" w:rsidTr="008E23EA">
        <w:tc>
          <w:tcPr>
            <w:tcW w:w="1540" w:type="dxa"/>
          </w:tcPr>
          <w:p w14:paraId="4A4699BF" w14:textId="77777777" w:rsidR="007D294B" w:rsidRPr="00F96AFD" w:rsidRDefault="007D294B" w:rsidP="008E23EA">
            <w:pPr>
              <w:spacing w:before="240" w:after="240" w:line="278" w:lineRule="auto"/>
              <w:contextualSpacing/>
              <w:rPr>
                <w:rFonts w:ascii="Arial" w:hAnsi="Arial" w:cs="Arial"/>
                <w:b/>
                <w:sz w:val="24"/>
              </w:rPr>
            </w:pPr>
            <w:r w:rsidRPr="00F96AFD">
              <w:rPr>
                <w:rFonts w:ascii="Arial" w:hAnsi="Arial" w:cs="Arial"/>
                <w:b/>
                <w:sz w:val="24"/>
              </w:rPr>
              <w:t>Polska</w:t>
            </w:r>
          </w:p>
        </w:tc>
        <w:tc>
          <w:tcPr>
            <w:tcW w:w="1504" w:type="dxa"/>
          </w:tcPr>
          <w:p w14:paraId="118508C2" w14:textId="77777777" w:rsidR="007D294B" w:rsidRPr="00F96AFD" w:rsidRDefault="007D294B" w:rsidP="00DD2DE5">
            <w:pPr>
              <w:spacing w:before="240" w:after="240" w:line="278" w:lineRule="auto"/>
              <w:ind w:firstLine="426"/>
              <w:contextualSpacing/>
              <w:rPr>
                <w:rFonts w:ascii="Arial" w:hAnsi="Arial" w:cs="Arial"/>
                <w:sz w:val="24"/>
              </w:rPr>
            </w:pPr>
            <w:r w:rsidRPr="00F96AFD">
              <w:rPr>
                <w:rFonts w:ascii="Arial" w:hAnsi="Arial" w:cs="Arial"/>
                <w:sz w:val="24"/>
              </w:rPr>
              <w:t>15,4</w:t>
            </w:r>
          </w:p>
        </w:tc>
        <w:tc>
          <w:tcPr>
            <w:tcW w:w="1504" w:type="dxa"/>
          </w:tcPr>
          <w:p w14:paraId="37ADC22F" w14:textId="77777777" w:rsidR="007D294B" w:rsidRPr="00F96AFD" w:rsidRDefault="007D294B" w:rsidP="00DD2DE5">
            <w:pPr>
              <w:spacing w:before="240" w:after="240" w:line="278" w:lineRule="auto"/>
              <w:ind w:firstLine="426"/>
              <w:contextualSpacing/>
              <w:rPr>
                <w:rFonts w:ascii="Arial" w:hAnsi="Arial" w:cs="Arial"/>
                <w:sz w:val="24"/>
              </w:rPr>
            </w:pPr>
            <w:r w:rsidRPr="00F96AFD">
              <w:rPr>
                <w:rFonts w:ascii="Arial" w:hAnsi="Arial" w:cs="Arial"/>
                <w:sz w:val="24"/>
              </w:rPr>
              <w:t>14,8</w:t>
            </w:r>
          </w:p>
        </w:tc>
        <w:tc>
          <w:tcPr>
            <w:tcW w:w="1504" w:type="dxa"/>
          </w:tcPr>
          <w:p w14:paraId="1FFF5866" w14:textId="77777777" w:rsidR="007D294B" w:rsidRPr="00F96AFD" w:rsidRDefault="007D294B" w:rsidP="00DD2DE5">
            <w:pPr>
              <w:spacing w:before="240" w:after="240" w:line="278" w:lineRule="auto"/>
              <w:ind w:firstLine="426"/>
              <w:contextualSpacing/>
              <w:rPr>
                <w:rFonts w:ascii="Arial" w:hAnsi="Arial" w:cs="Arial"/>
                <w:sz w:val="24"/>
              </w:rPr>
            </w:pPr>
            <w:r w:rsidRPr="00F96AFD">
              <w:rPr>
                <w:rFonts w:ascii="Arial" w:hAnsi="Arial" w:cs="Arial"/>
                <w:sz w:val="24"/>
              </w:rPr>
              <w:t>14,8</w:t>
            </w:r>
          </w:p>
        </w:tc>
        <w:tc>
          <w:tcPr>
            <w:tcW w:w="1505" w:type="dxa"/>
          </w:tcPr>
          <w:p w14:paraId="21EEF3EF" w14:textId="77777777" w:rsidR="007D294B" w:rsidRPr="00F96AFD" w:rsidRDefault="007D294B" w:rsidP="00DD2DE5">
            <w:pPr>
              <w:spacing w:before="240" w:after="240" w:line="278" w:lineRule="auto"/>
              <w:ind w:firstLine="426"/>
              <w:contextualSpacing/>
              <w:rPr>
                <w:rFonts w:ascii="Arial" w:hAnsi="Arial" w:cs="Arial"/>
                <w:sz w:val="24"/>
              </w:rPr>
            </w:pPr>
            <w:r w:rsidRPr="00F96AFD">
              <w:rPr>
                <w:rFonts w:ascii="Arial" w:hAnsi="Arial" w:cs="Arial"/>
                <w:sz w:val="24"/>
              </w:rPr>
              <w:t>13,7</w:t>
            </w:r>
          </w:p>
        </w:tc>
        <w:tc>
          <w:tcPr>
            <w:tcW w:w="1505" w:type="dxa"/>
          </w:tcPr>
          <w:p w14:paraId="6710D81C" w14:textId="77777777" w:rsidR="007D294B" w:rsidRPr="00F96AFD" w:rsidRDefault="007D294B" w:rsidP="00DD2DE5">
            <w:pPr>
              <w:spacing w:before="240" w:after="240" w:line="278" w:lineRule="auto"/>
              <w:ind w:firstLine="426"/>
              <w:contextualSpacing/>
              <w:rPr>
                <w:rFonts w:ascii="Arial" w:hAnsi="Arial" w:cs="Arial"/>
                <w:sz w:val="24"/>
              </w:rPr>
            </w:pPr>
            <w:r w:rsidRPr="00F96AFD">
              <w:rPr>
                <w:rFonts w:ascii="Arial" w:hAnsi="Arial" w:cs="Arial"/>
                <w:sz w:val="24"/>
              </w:rPr>
              <w:t>14,0</w:t>
            </w:r>
          </w:p>
        </w:tc>
      </w:tr>
    </w:tbl>
    <w:p w14:paraId="0097C0A3" w14:textId="77777777" w:rsidR="007D294B" w:rsidRPr="00F96AFD" w:rsidRDefault="007D294B" w:rsidP="00DD2DE5">
      <w:pPr>
        <w:spacing w:before="240" w:after="240" w:line="278" w:lineRule="auto"/>
        <w:rPr>
          <w:rFonts w:ascii="Arial" w:hAnsi="Arial" w:cs="Arial"/>
          <w:sz w:val="24"/>
        </w:rPr>
      </w:pPr>
      <w:r w:rsidRPr="00F96AFD">
        <w:rPr>
          <w:rFonts w:ascii="Arial" w:hAnsi="Arial" w:cs="Arial"/>
          <w:sz w:val="24"/>
        </w:rPr>
        <w:t>Źródło: Bank Danych Lokalnych</w:t>
      </w:r>
    </w:p>
    <w:p w14:paraId="543F7A87" w14:textId="178339E4" w:rsidR="0033192F" w:rsidRPr="00F96AFD" w:rsidRDefault="5BE456DF" w:rsidP="00DD2DE5">
      <w:pPr>
        <w:spacing w:before="240" w:after="240" w:line="360" w:lineRule="auto"/>
        <w:rPr>
          <w:rFonts w:ascii="Arial" w:hAnsi="Arial" w:cs="Arial"/>
          <w:sz w:val="24"/>
        </w:rPr>
      </w:pPr>
      <w:r w:rsidRPr="00F96AFD">
        <w:rPr>
          <w:rFonts w:ascii="Arial" w:hAnsi="Arial" w:cs="Arial"/>
          <w:sz w:val="24"/>
        </w:rPr>
        <w:t>K</w:t>
      </w:r>
      <w:r w:rsidR="007D294B" w:rsidRPr="00F96AFD">
        <w:rPr>
          <w:rFonts w:ascii="Arial" w:hAnsi="Arial" w:cs="Arial"/>
          <w:sz w:val="24"/>
        </w:rPr>
        <w:t>rótki szereg czasowy uniemożliwia modelowanie ilościowe</w:t>
      </w:r>
      <w:r w:rsidR="51C96023" w:rsidRPr="00F96AFD">
        <w:rPr>
          <w:rFonts w:ascii="Arial" w:eastAsia="Aptos" w:hAnsi="Arial" w:cs="Arial"/>
          <w:sz w:val="24"/>
          <w:szCs w:val="24"/>
        </w:rPr>
        <w:t>. M</w:t>
      </w:r>
      <w:r w:rsidR="007D294B" w:rsidRPr="00F96AFD">
        <w:rPr>
          <w:rFonts w:ascii="Arial" w:eastAsia="Aptos" w:hAnsi="Arial" w:cs="Arial"/>
          <w:sz w:val="24"/>
          <w:szCs w:val="24"/>
        </w:rPr>
        <w:t>o</w:t>
      </w:r>
      <w:r w:rsidR="17C1A86C" w:rsidRPr="00F96AFD">
        <w:rPr>
          <w:rFonts w:ascii="Arial" w:eastAsia="Aptos" w:hAnsi="Arial" w:cs="Arial"/>
          <w:sz w:val="24"/>
          <w:szCs w:val="24"/>
        </w:rPr>
        <w:t>żna</w:t>
      </w:r>
      <w:r w:rsidR="007D294B" w:rsidRPr="00F96AFD">
        <w:rPr>
          <w:rFonts w:ascii="Arial" w:hAnsi="Arial" w:cs="Arial"/>
          <w:sz w:val="24"/>
        </w:rPr>
        <w:t xml:space="preserve"> jednak ocenić, że w 2019 roku w Wielkopolsce</w:t>
      </w:r>
      <w:r w:rsidR="00992A42" w:rsidRPr="00F96AFD">
        <w:rPr>
          <w:rFonts w:ascii="Arial" w:hAnsi="Arial" w:cs="Arial"/>
          <w:sz w:val="24"/>
        </w:rPr>
        <w:t xml:space="preserve"> odsetek osób zagrożonych ubóstwem</w:t>
      </w:r>
      <w:r w:rsidR="007D294B" w:rsidRPr="00F96AFD">
        <w:rPr>
          <w:rFonts w:ascii="Arial" w:hAnsi="Arial" w:cs="Arial"/>
          <w:sz w:val="24"/>
        </w:rPr>
        <w:t xml:space="preserve"> był niższy niż średnio w</w:t>
      </w:r>
      <w:r w:rsidR="00137568" w:rsidRPr="00F96AFD">
        <w:rPr>
          <w:rFonts w:ascii="Arial" w:hAnsi="Arial" w:cs="Arial"/>
          <w:sz w:val="24"/>
        </w:rPr>
        <w:t> </w:t>
      </w:r>
      <w:r w:rsidR="007D294B" w:rsidRPr="00F96AFD">
        <w:rPr>
          <w:rFonts w:ascii="Arial" w:hAnsi="Arial" w:cs="Arial"/>
          <w:sz w:val="24"/>
        </w:rPr>
        <w:t xml:space="preserve">Polsce i wynosił 14,6%. </w:t>
      </w:r>
      <w:r w:rsidR="6B7815CF" w:rsidRPr="00F96AFD">
        <w:rPr>
          <w:rFonts w:ascii="Arial" w:hAnsi="Arial" w:cs="Arial"/>
          <w:sz w:val="24"/>
        </w:rPr>
        <w:t>W</w:t>
      </w:r>
      <w:r w:rsidR="007D294B" w:rsidRPr="00F96AFD">
        <w:rPr>
          <w:rFonts w:ascii="Arial" w:hAnsi="Arial" w:cs="Arial"/>
          <w:sz w:val="24"/>
        </w:rPr>
        <w:t xml:space="preserve"> roku 2020 odsetek osób zagrożonych ubóstwem w Wielkopolsce wzrósł i przewyższył ten wskaźnik dla Polski. </w:t>
      </w:r>
      <w:r w:rsidR="3863E90D" w:rsidRPr="00F96AFD">
        <w:rPr>
          <w:rFonts w:ascii="Arial" w:hAnsi="Arial" w:cs="Arial"/>
          <w:sz w:val="24"/>
        </w:rPr>
        <w:t>S</w:t>
      </w:r>
      <w:r w:rsidR="007D294B" w:rsidRPr="00F96AFD">
        <w:rPr>
          <w:rFonts w:ascii="Arial" w:hAnsi="Arial" w:cs="Arial"/>
          <w:sz w:val="24"/>
        </w:rPr>
        <w:t xml:space="preserve">zczyt osiągnął w 2021 roku, w kolejnych latach </w:t>
      </w:r>
      <w:r w:rsidR="5A3D149B" w:rsidRPr="00F96AFD">
        <w:rPr>
          <w:rFonts w:ascii="Arial" w:hAnsi="Arial" w:cs="Arial"/>
          <w:sz w:val="24"/>
        </w:rPr>
        <w:t xml:space="preserve">był </w:t>
      </w:r>
      <w:r w:rsidR="007D294B" w:rsidRPr="00F96AFD">
        <w:rPr>
          <w:rFonts w:ascii="Arial" w:hAnsi="Arial" w:cs="Arial"/>
          <w:sz w:val="24"/>
        </w:rPr>
        <w:t>niższy, ale mimo to wciąż przewyższa</w:t>
      </w:r>
      <w:r w:rsidR="281FCCA2" w:rsidRPr="00F96AFD">
        <w:rPr>
          <w:rFonts w:ascii="Arial" w:hAnsi="Arial" w:cs="Arial"/>
          <w:sz w:val="24"/>
        </w:rPr>
        <w:t>ł</w:t>
      </w:r>
      <w:r w:rsidR="007D294B" w:rsidRPr="00F96AFD">
        <w:rPr>
          <w:rFonts w:ascii="Arial" w:hAnsi="Arial" w:cs="Arial"/>
          <w:sz w:val="24"/>
        </w:rPr>
        <w:t xml:space="preserve"> </w:t>
      </w:r>
      <w:r w:rsidR="007D294B" w:rsidRPr="00F96AFD">
        <w:rPr>
          <w:rFonts w:ascii="Arial" w:hAnsi="Arial" w:cs="Arial"/>
          <w:sz w:val="24"/>
        </w:rPr>
        <w:lastRenderedPageBreak/>
        <w:t>średnią krajową.</w:t>
      </w:r>
      <w:r w:rsidR="00E673EA" w:rsidRPr="00F96AFD">
        <w:rPr>
          <w:rFonts w:ascii="Arial" w:hAnsi="Arial" w:cs="Arial"/>
          <w:sz w:val="24"/>
        </w:rPr>
        <w:t xml:space="preserve"> </w:t>
      </w:r>
      <w:r w:rsidR="007F4C98" w:rsidRPr="00F96AFD">
        <w:rPr>
          <w:rFonts w:ascii="Arial" w:hAnsi="Arial" w:cs="Arial"/>
          <w:sz w:val="24"/>
        </w:rPr>
        <w:t>Porównując</w:t>
      </w:r>
      <w:r w:rsidR="00C636C6" w:rsidRPr="00F96AFD">
        <w:rPr>
          <w:rFonts w:ascii="Arial" w:hAnsi="Arial" w:cs="Arial"/>
          <w:sz w:val="24"/>
        </w:rPr>
        <w:t xml:space="preserve"> </w:t>
      </w:r>
      <w:r w:rsidR="004B7B6A" w:rsidRPr="00F96AFD">
        <w:rPr>
          <w:rFonts w:ascii="Arial" w:hAnsi="Arial" w:cs="Arial"/>
          <w:sz w:val="24"/>
        </w:rPr>
        <w:t xml:space="preserve">fluktuacje wskaźnika zagrożenia ubóstwem </w:t>
      </w:r>
      <w:r w:rsidR="00476C2A" w:rsidRPr="00F96AFD">
        <w:rPr>
          <w:rFonts w:ascii="Arial" w:hAnsi="Arial" w:cs="Arial"/>
          <w:sz w:val="24"/>
        </w:rPr>
        <w:t>z</w:t>
      </w:r>
      <w:r w:rsidR="7CA1A54E" w:rsidRPr="00F96AFD">
        <w:rPr>
          <w:rFonts w:ascii="Arial" w:hAnsi="Arial" w:cs="Arial"/>
          <w:sz w:val="24"/>
        </w:rPr>
        <w:t xml:space="preserve"> </w:t>
      </w:r>
      <w:r w:rsidR="00476C2A" w:rsidRPr="00F96AFD">
        <w:rPr>
          <w:rFonts w:ascii="Arial" w:hAnsi="Arial" w:cs="Arial"/>
          <w:sz w:val="24"/>
        </w:rPr>
        <w:t xml:space="preserve">wskaźnikiem syntetycznym opisanym w rozdziale 2.2 </w:t>
      </w:r>
      <w:r w:rsidR="00384FCA" w:rsidRPr="00F96AFD">
        <w:rPr>
          <w:rFonts w:ascii="Arial" w:hAnsi="Arial" w:cs="Arial"/>
          <w:sz w:val="24"/>
        </w:rPr>
        <w:t xml:space="preserve">można wyciągnąć wniosek, że </w:t>
      </w:r>
      <w:r w:rsidR="00CC71C5" w:rsidRPr="00F96AFD">
        <w:rPr>
          <w:rFonts w:ascii="Arial" w:hAnsi="Arial" w:cs="Arial"/>
          <w:sz w:val="24"/>
        </w:rPr>
        <w:t>wahania</w:t>
      </w:r>
      <w:r w:rsidR="008866AE" w:rsidRPr="00F96AFD">
        <w:rPr>
          <w:rFonts w:ascii="Arial" w:hAnsi="Arial" w:cs="Arial"/>
          <w:sz w:val="24"/>
        </w:rPr>
        <w:t xml:space="preserve"> cyklu koniunkturalnego w Wielkopolsce oddziałują </w:t>
      </w:r>
      <w:r w:rsidR="003A3274" w:rsidRPr="00F96AFD">
        <w:rPr>
          <w:rFonts w:ascii="Arial" w:hAnsi="Arial" w:cs="Arial"/>
          <w:sz w:val="24"/>
        </w:rPr>
        <w:t xml:space="preserve">z </w:t>
      </w:r>
      <w:r w:rsidR="006F51F8" w:rsidRPr="00F96AFD">
        <w:rPr>
          <w:rFonts w:ascii="Arial" w:hAnsi="Arial" w:cs="Arial"/>
          <w:sz w:val="24"/>
        </w:rPr>
        <w:t xml:space="preserve">większym </w:t>
      </w:r>
      <w:r w:rsidR="003A3274" w:rsidRPr="00F96AFD">
        <w:rPr>
          <w:rFonts w:ascii="Arial" w:hAnsi="Arial" w:cs="Arial"/>
          <w:sz w:val="24"/>
        </w:rPr>
        <w:t xml:space="preserve">opóźnieniem </w:t>
      </w:r>
      <w:r w:rsidR="006579AA" w:rsidRPr="00F96AFD">
        <w:rPr>
          <w:rFonts w:ascii="Arial" w:hAnsi="Arial" w:cs="Arial"/>
          <w:sz w:val="24"/>
        </w:rPr>
        <w:t>na ubóstwo</w:t>
      </w:r>
      <w:r w:rsidR="006529D2" w:rsidRPr="00F96AFD">
        <w:rPr>
          <w:rFonts w:ascii="Arial" w:hAnsi="Arial" w:cs="Arial"/>
          <w:sz w:val="24"/>
        </w:rPr>
        <w:t xml:space="preserve"> </w:t>
      </w:r>
      <w:r w:rsidR="006F51F8" w:rsidRPr="00F96AFD">
        <w:rPr>
          <w:rFonts w:ascii="Arial" w:hAnsi="Arial" w:cs="Arial"/>
          <w:sz w:val="24"/>
        </w:rPr>
        <w:t>w fazie wzrostu</w:t>
      </w:r>
      <w:r w:rsidR="004D551D" w:rsidRPr="00F96AFD">
        <w:rPr>
          <w:rFonts w:ascii="Arial" w:hAnsi="Arial" w:cs="Arial"/>
          <w:sz w:val="24"/>
        </w:rPr>
        <w:t xml:space="preserve">. </w:t>
      </w:r>
      <w:r w:rsidR="007534D7" w:rsidRPr="00F96AFD">
        <w:rPr>
          <w:rFonts w:ascii="Arial" w:hAnsi="Arial" w:cs="Arial"/>
          <w:sz w:val="24"/>
        </w:rPr>
        <w:t xml:space="preserve">Polepszenie </w:t>
      </w:r>
      <w:r w:rsidR="00740D79" w:rsidRPr="00F96AFD">
        <w:rPr>
          <w:rFonts w:ascii="Arial" w:hAnsi="Arial" w:cs="Arial"/>
          <w:sz w:val="24"/>
        </w:rPr>
        <w:t xml:space="preserve">sytuacji gospodarczej </w:t>
      </w:r>
      <w:r w:rsidR="0028459D" w:rsidRPr="00F96AFD">
        <w:rPr>
          <w:rFonts w:ascii="Arial" w:hAnsi="Arial" w:cs="Arial"/>
          <w:sz w:val="24"/>
        </w:rPr>
        <w:t xml:space="preserve">w województwie wielkopolskim dopiero w kolejnym roku </w:t>
      </w:r>
      <w:r w:rsidR="00953DF7" w:rsidRPr="00F96AFD">
        <w:rPr>
          <w:rFonts w:ascii="Arial" w:hAnsi="Arial" w:cs="Arial"/>
          <w:sz w:val="24"/>
        </w:rPr>
        <w:t xml:space="preserve">wpływają na zmniejszenie odsetka osób </w:t>
      </w:r>
      <w:r w:rsidR="00A47909" w:rsidRPr="00F96AFD">
        <w:rPr>
          <w:rFonts w:ascii="Arial" w:hAnsi="Arial" w:cs="Arial"/>
          <w:sz w:val="24"/>
        </w:rPr>
        <w:t xml:space="preserve">zagrożonych biedą, </w:t>
      </w:r>
      <w:r w:rsidR="00FD310E" w:rsidRPr="00F96AFD">
        <w:rPr>
          <w:rFonts w:ascii="Arial" w:hAnsi="Arial" w:cs="Arial"/>
          <w:sz w:val="24"/>
        </w:rPr>
        <w:t xml:space="preserve">natomiast pogorszenie koniunktury gospodarczej odczuwalne jest </w:t>
      </w:r>
      <w:r w:rsidR="002F2EF0" w:rsidRPr="00F96AFD">
        <w:rPr>
          <w:rFonts w:ascii="Arial" w:hAnsi="Arial" w:cs="Arial"/>
          <w:sz w:val="24"/>
        </w:rPr>
        <w:t>już w tym samym roku.</w:t>
      </w:r>
    </w:p>
    <w:p w14:paraId="224C60E4" w14:textId="2DECB49C" w:rsidR="0033192F" w:rsidRPr="00F96AFD" w:rsidRDefault="0033192F" w:rsidP="0007473F">
      <w:pPr>
        <w:pStyle w:val="Nagwek3"/>
      </w:pPr>
      <w:bookmarkStart w:id="124" w:name="_Toc201563491"/>
      <w:bookmarkStart w:id="125" w:name="_Toc204341461"/>
      <w:bookmarkStart w:id="126" w:name="_Toc204343541"/>
      <w:r w:rsidRPr="00F96AFD">
        <w:t>Gospodarka</w:t>
      </w:r>
      <w:bookmarkEnd w:id="124"/>
      <w:bookmarkEnd w:id="125"/>
      <w:bookmarkEnd w:id="126"/>
      <w:r w:rsidRPr="00F96AFD">
        <w:t xml:space="preserve"> </w:t>
      </w:r>
    </w:p>
    <w:p w14:paraId="672DC81E" w14:textId="5432FB9F" w:rsidR="0033192F" w:rsidRPr="00F96AFD" w:rsidRDefault="00772641" w:rsidP="00B60BA8">
      <w:pPr>
        <w:spacing w:before="240" w:after="240" w:line="360" w:lineRule="auto"/>
        <w:rPr>
          <w:rFonts w:ascii="Arial" w:hAnsi="Arial" w:cs="Arial"/>
          <w:sz w:val="24"/>
        </w:rPr>
      </w:pPr>
      <w:r w:rsidRPr="00F96AFD">
        <w:rPr>
          <w:rFonts w:ascii="Arial" w:hAnsi="Arial" w:cs="Arial"/>
          <w:sz w:val="24"/>
        </w:rPr>
        <w:t xml:space="preserve">Gospodarka województwa wielkopolskiego </w:t>
      </w:r>
      <w:r w:rsidR="008E6017" w:rsidRPr="00F96AFD">
        <w:rPr>
          <w:rFonts w:ascii="Arial" w:eastAsia="Aptos" w:hAnsi="Arial" w:cs="Arial"/>
          <w:sz w:val="24"/>
          <w:szCs w:val="24"/>
        </w:rPr>
        <w:t>była</w:t>
      </w:r>
      <w:r w:rsidRPr="00F96AFD">
        <w:rPr>
          <w:rFonts w:ascii="Arial" w:hAnsi="Arial" w:cs="Arial"/>
          <w:sz w:val="24"/>
        </w:rPr>
        <w:t xml:space="preserve"> monitorowana </w:t>
      </w:r>
      <w:r w:rsidR="00C57C87" w:rsidRPr="00F96AFD">
        <w:rPr>
          <w:rFonts w:ascii="Arial" w:eastAsia="Aptos" w:hAnsi="Arial" w:cs="Arial"/>
          <w:sz w:val="24"/>
          <w:szCs w:val="24"/>
        </w:rPr>
        <w:t xml:space="preserve">w „Raporcie o stanie </w:t>
      </w:r>
      <w:r w:rsidR="005626F5" w:rsidRPr="00F96AFD">
        <w:rPr>
          <w:rFonts w:ascii="Arial" w:eastAsia="Aptos" w:hAnsi="Arial" w:cs="Arial"/>
          <w:sz w:val="24"/>
          <w:szCs w:val="24"/>
        </w:rPr>
        <w:t>W</w:t>
      </w:r>
      <w:r w:rsidR="00C57C87" w:rsidRPr="00F96AFD">
        <w:rPr>
          <w:rFonts w:ascii="Arial" w:eastAsia="Aptos" w:hAnsi="Arial" w:cs="Arial"/>
          <w:sz w:val="24"/>
          <w:szCs w:val="24"/>
        </w:rPr>
        <w:t xml:space="preserve">ojewództwa </w:t>
      </w:r>
      <w:r w:rsidR="005626F5" w:rsidRPr="00F96AFD">
        <w:rPr>
          <w:rFonts w:ascii="Arial" w:eastAsia="Aptos" w:hAnsi="Arial" w:cs="Arial"/>
          <w:sz w:val="24"/>
          <w:szCs w:val="24"/>
        </w:rPr>
        <w:t xml:space="preserve">Wielkopolskiego </w:t>
      </w:r>
      <w:r w:rsidR="00C57C87" w:rsidRPr="00F96AFD">
        <w:rPr>
          <w:rFonts w:ascii="Arial" w:eastAsia="Aptos" w:hAnsi="Arial" w:cs="Arial"/>
          <w:sz w:val="24"/>
          <w:szCs w:val="24"/>
        </w:rPr>
        <w:t xml:space="preserve">za </w:t>
      </w:r>
      <w:r w:rsidR="00225FF3" w:rsidRPr="00F96AFD">
        <w:rPr>
          <w:rFonts w:ascii="Arial" w:eastAsia="Aptos" w:hAnsi="Arial" w:cs="Arial"/>
          <w:sz w:val="24"/>
          <w:szCs w:val="24"/>
        </w:rPr>
        <w:t xml:space="preserve">2023 </w:t>
      </w:r>
      <w:r w:rsidR="00C57C87" w:rsidRPr="00F96AFD">
        <w:rPr>
          <w:rFonts w:ascii="Arial" w:eastAsia="Aptos" w:hAnsi="Arial" w:cs="Arial"/>
          <w:sz w:val="24"/>
          <w:szCs w:val="24"/>
        </w:rPr>
        <w:t xml:space="preserve">rok” </w:t>
      </w:r>
      <w:r w:rsidRPr="00F96AFD">
        <w:rPr>
          <w:rFonts w:ascii="Arial" w:hAnsi="Arial" w:cs="Arial"/>
          <w:sz w:val="24"/>
        </w:rPr>
        <w:t>za pomocą 17 wskaźników</w:t>
      </w:r>
      <w:r w:rsidR="00C57C87" w:rsidRPr="00F96AFD">
        <w:rPr>
          <w:rFonts w:ascii="Arial" w:eastAsia="Aptos" w:hAnsi="Arial" w:cs="Arial"/>
          <w:sz w:val="24"/>
          <w:szCs w:val="24"/>
        </w:rPr>
        <w:t xml:space="preserve">: </w:t>
      </w:r>
    </w:p>
    <w:p w14:paraId="62631710" w14:textId="3976D34F" w:rsidR="0033192F" w:rsidRPr="00F96AFD" w:rsidRDefault="0033192F"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Produkt krajowy Brutto, PKB na 1 mieszkańca</w:t>
      </w:r>
      <w:r w:rsidR="478F5E4A" w:rsidRPr="00F96AFD">
        <w:rPr>
          <w:rFonts w:ascii="Arial" w:hAnsi="Arial" w:cs="Arial"/>
          <w:sz w:val="24"/>
        </w:rPr>
        <w:t>;</w:t>
      </w:r>
    </w:p>
    <w:p w14:paraId="0E78BDCC" w14:textId="69B1BAF8" w:rsidR="0033192F" w:rsidRPr="00F96AFD" w:rsidRDefault="478F5E4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L</w:t>
      </w:r>
      <w:r w:rsidR="0033192F" w:rsidRPr="00F96AFD">
        <w:rPr>
          <w:rFonts w:ascii="Arial" w:hAnsi="Arial" w:cs="Arial"/>
          <w:sz w:val="24"/>
        </w:rPr>
        <w:t>iczba osób pracujących w gospodarce narodowej</w:t>
      </w:r>
      <w:r w:rsidR="216AB7D9" w:rsidRPr="00F96AFD">
        <w:rPr>
          <w:rFonts w:ascii="Arial" w:hAnsi="Arial" w:cs="Arial"/>
          <w:sz w:val="24"/>
        </w:rPr>
        <w:t>;</w:t>
      </w:r>
    </w:p>
    <w:p w14:paraId="4915EDB0" w14:textId="7CA1EA2E" w:rsidR="0033192F" w:rsidRPr="00F96AFD" w:rsidRDefault="216AB7D9"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U</w:t>
      </w:r>
      <w:r w:rsidR="0033192F" w:rsidRPr="00F96AFD">
        <w:rPr>
          <w:rFonts w:ascii="Arial" w:hAnsi="Arial" w:cs="Arial"/>
          <w:sz w:val="24"/>
        </w:rPr>
        <w:t>dział osób pracujących w stosunku do ludności w wieku produkcyjnym</w:t>
      </w:r>
      <w:r w:rsidR="6572FA20" w:rsidRPr="00F96AFD">
        <w:rPr>
          <w:rFonts w:ascii="Arial" w:hAnsi="Arial" w:cs="Arial"/>
          <w:sz w:val="24"/>
        </w:rPr>
        <w:t>;</w:t>
      </w:r>
    </w:p>
    <w:p w14:paraId="694C43B7" w14:textId="7FAB9F44" w:rsidR="0033192F" w:rsidRPr="00F96AFD" w:rsidRDefault="0033192F"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Wskaźniki zatrudnienia w województwie</w:t>
      </w:r>
      <w:r w:rsidR="00BC6F42" w:rsidRPr="00F96AFD">
        <w:rPr>
          <w:rFonts w:ascii="Arial" w:hAnsi="Arial" w:cs="Arial"/>
          <w:sz w:val="24"/>
        </w:rPr>
        <w:t>;</w:t>
      </w:r>
    </w:p>
    <w:p w14:paraId="2DCEA7F6" w14:textId="21331998" w:rsidR="0033192F" w:rsidRPr="00F96AFD" w:rsidRDefault="1A79DA77"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L</w:t>
      </w:r>
      <w:r w:rsidR="0033192F" w:rsidRPr="00F96AFD">
        <w:rPr>
          <w:rFonts w:ascii="Arial" w:hAnsi="Arial" w:cs="Arial"/>
          <w:sz w:val="24"/>
        </w:rPr>
        <w:t>iczba bezrobotnych zarejestrowanych w urzędach pracy województwa</w:t>
      </w:r>
      <w:r w:rsidR="6B033CCE" w:rsidRPr="00F96AFD">
        <w:rPr>
          <w:rFonts w:ascii="Arial" w:hAnsi="Arial" w:cs="Arial"/>
          <w:sz w:val="24"/>
        </w:rPr>
        <w:t>;</w:t>
      </w:r>
    </w:p>
    <w:p w14:paraId="6C0E5218" w14:textId="0B2E337E" w:rsidR="0033192F" w:rsidRPr="00F96AFD" w:rsidRDefault="0033192F"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Stopa bezrobocia rejestrowanego</w:t>
      </w:r>
      <w:r w:rsidR="0A23A189" w:rsidRPr="00F96AFD">
        <w:rPr>
          <w:rFonts w:ascii="Arial" w:hAnsi="Arial" w:cs="Arial"/>
          <w:sz w:val="24"/>
        </w:rPr>
        <w:t>;</w:t>
      </w:r>
    </w:p>
    <w:p w14:paraId="7C7058BA" w14:textId="754872E3" w:rsidR="0033192F" w:rsidRPr="00F96AFD" w:rsidRDefault="0033192F"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 xml:space="preserve">Barometr zawodów, </w:t>
      </w:r>
      <w:r w:rsidR="001A3828" w:rsidRPr="00F96AFD">
        <w:rPr>
          <w:rFonts w:ascii="Arial" w:hAnsi="Arial" w:cs="Arial"/>
          <w:sz w:val="24"/>
        </w:rPr>
        <w:t>który jest</w:t>
      </w:r>
      <w:r w:rsidRPr="00F96AFD">
        <w:rPr>
          <w:rFonts w:ascii="Arial" w:hAnsi="Arial" w:cs="Arial"/>
          <w:sz w:val="24"/>
        </w:rPr>
        <w:t xml:space="preserve"> badaniem jakościowym, realizowanym raz w roku (prognozy dla Polski dostępne są od 2016 roku), koordynowanym przez Wojewódzki Urząd Pracy w Krakowie. Na poziomie wojewódzkim Barometr koordynują wojewódzkie urzędy pracy, a na poziomie powiatowym – powiatowe urzędy pracy. Narzędzie służy do oceny popularności, perspektyw rozwoju oraz popytu na konkretne zawody na rynku pracy</w:t>
      </w:r>
      <w:r w:rsidR="18908832" w:rsidRPr="00F96AFD">
        <w:rPr>
          <w:rFonts w:ascii="Arial" w:hAnsi="Arial" w:cs="Arial"/>
          <w:sz w:val="24"/>
        </w:rPr>
        <w:t>;</w:t>
      </w:r>
    </w:p>
    <w:p w14:paraId="4812B476" w14:textId="6CE6CF0C" w:rsidR="0033192F" w:rsidRPr="00F96AFD" w:rsidRDefault="0033192F"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Liczba podmiotów gospodarki narodowej w rejestrze REGON</w:t>
      </w:r>
      <w:r w:rsidR="5418EC6F" w:rsidRPr="00F96AFD">
        <w:rPr>
          <w:rFonts w:ascii="Arial" w:hAnsi="Arial" w:cs="Arial"/>
          <w:sz w:val="24"/>
        </w:rPr>
        <w:t>;</w:t>
      </w:r>
    </w:p>
    <w:p w14:paraId="7D08DB11" w14:textId="032A6F7C" w:rsidR="0033192F" w:rsidRPr="00F96AFD" w:rsidRDefault="5E078F48"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L</w:t>
      </w:r>
      <w:r w:rsidR="0033192F" w:rsidRPr="00F96AFD">
        <w:rPr>
          <w:rFonts w:ascii="Arial" w:hAnsi="Arial" w:cs="Arial"/>
          <w:sz w:val="24"/>
        </w:rPr>
        <w:t xml:space="preserve">iczba podmiotów </w:t>
      </w:r>
      <w:r w:rsidR="0033192F" w:rsidRPr="00F96AFD">
        <w:rPr>
          <w:rFonts w:ascii="Arial" w:eastAsia="Aptos" w:hAnsi="Arial" w:cs="Arial"/>
          <w:sz w:val="24"/>
          <w:szCs w:val="24"/>
        </w:rPr>
        <w:t>nowo</w:t>
      </w:r>
      <w:r w:rsidR="41A11989" w:rsidRPr="00F96AFD">
        <w:rPr>
          <w:rFonts w:ascii="Arial" w:eastAsia="Aptos" w:hAnsi="Arial" w:cs="Arial"/>
          <w:sz w:val="24"/>
          <w:szCs w:val="24"/>
        </w:rPr>
        <w:t xml:space="preserve"> za</w:t>
      </w:r>
      <w:r w:rsidR="0033192F" w:rsidRPr="00F96AFD">
        <w:rPr>
          <w:rFonts w:ascii="Arial" w:eastAsia="Aptos" w:hAnsi="Arial" w:cs="Arial"/>
          <w:sz w:val="24"/>
          <w:szCs w:val="24"/>
        </w:rPr>
        <w:t>rejestrowanych</w:t>
      </w:r>
      <w:r w:rsidR="0033192F" w:rsidRPr="00F96AFD">
        <w:rPr>
          <w:rFonts w:ascii="Arial" w:hAnsi="Arial" w:cs="Arial"/>
          <w:sz w:val="24"/>
        </w:rPr>
        <w:t xml:space="preserve"> i wyrejestrowanych</w:t>
      </w:r>
      <w:r w:rsidR="54E5BC6A" w:rsidRPr="00F96AFD">
        <w:rPr>
          <w:rFonts w:ascii="Arial" w:hAnsi="Arial" w:cs="Arial"/>
          <w:sz w:val="24"/>
        </w:rPr>
        <w:t>,</w:t>
      </w:r>
      <w:r w:rsidR="0033192F" w:rsidRPr="00F96AFD">
        <w:rPr>
          <w:rFonts w:ascii="Arial" w:hAnsi="Arial" w:cs="Arial"/>
          <w:sz w:val="24"/>
        </w:rPr>
        <w:t xml:space="preserve"> </w:t>
      </w:r>
      <w:r w:rsidR="664B2699" w:rsidRPr="00F96AFD">
        <w:rPr>
          <w:rFonts w:ascii="Arial" w:hAnsi="Arial" w:cs="Arial"/>
          <w:sz w:val="24"/>
        </w:rPr>
        <w:t>r</w:t>
      </w:r>
      <w:r w:rsidR="0033192F" w:rsidRPr="00F96AFD">
        <w:rPr>
          <w:rFonts w:ascii="Arial" w:hAnsi="Arial" w:cs="Arial"/>
          <w:sz w:val="24"/>
        </w:rPr>
        <w:t>ównież na 10 tys</w:t>
      </w:r>
      <w:r w:rsidR="00E81BDD" w:rsidRPr="00F96AFD">
        <w:rPr>
          <w:rFonts w:ascii="Arial" w:hAnsi="Arial" w:cs="Arial"/>
          <w:sz w:val="24"/>
        </w:rPr>
        <w:t>ięcy</w:t>
      </w:r>
      <w:r w:rsidR="0033192F" w:rsidRPr="00F96AFD">
        <w:rPr>
          <w:rFonts w:ascii="Arial" w:hAnsi="Arial" w:cs="Arial"/>
          <w:sz w:val="24"/>
        </w:rPr>
        <w:t xml:space="preserve"> ludności</w:t>
      </w:r>
      <w:r w:rsidR="645BAF75" w:rsidRPr="00F96AFD">
        <w:rPr>
          <w:rFonts w:ascii="Arial" w:hAnsi="Arial" w:cs="Arial"/>
          <w:sz w:val="24"/>
        </w:rPr>
        <w:t>;</w:t>
      </w:r>
      <w:r w:rsidR="0033192F" w:rsidRPr="00F96AFD">
        <w:rPr>
          <w:rFonts w:ascii="Arial" w:hAnsi="Arial" w:cs="Arial"/>
          <w:sz w:val="24"/>
        </w:rPr>
        <w:t xml:space="preserve"> </w:t>
      </w:r>
    </w:p>
    <w:p w14:paraId="57C912FC" w14:textId="3F832EAC" w:rsidR="0033192F" w:rsidRPr="00F96AFD" w:rsidRDefault="0046365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Nakłady inwestycyjne</w:t>
      </w:r>
      <w:r w:rsidR="3F184B85" w:rsidRPr="00F96AFD">
        <w:rPr>
          <w:rFonts w:ascii="Arial" w:hAnsi="Arial" w:cs="Arial"/>
          <w:sz w:val="24"/>
        </w:rPr>
        <w:t>;</w:t>
      </w:r>
    </w:p>
    <w:p w14:paraId="57EA3878" w14:textId="7278BDB8" w:rsidR="0033192F" w:rsidRPr="00F96AFD" w:rsidRDefault="0046365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lastRenderedPageBreak/>
        <w:t xml:space="preserve"> </w:t>
      </w:r>
      <w:r w:rsidR="3F184B85" w:rsidRPr="00F96AFD">
        <w:rPr>
          <w:rFonts w:ascii="Arial" w:hAnsi="Arial" w:cs="Arial"/>
          <w:sz w:val="24"/>
        </w:rPr>
        <w:t>W</w:t>
      </w:r>
      <w:r w:rsidR="0033192F" w:rsidRPr="00F96AFD">
        <w:rPr>
          <w:rFonts w:ascii="Arial" w:hAnsi="Arial" w:cs="Arial"/>
          <w:sz w:val="24"/>
        </w:rPr>
        <w:t>artość nakładów inwestycyjnych w gospodarce narodowej województwa per capita</w:t>
      </w:r>
      <w:r w:rsidR="025A035F" w:rsidRPr="00F96AFD">
        <w:rPr>
          <w:rFonts w:ascii="Arial" w:hAnsi="Arial" w:cs="Arial"/>
          <w:sz w:val="24"/>
        </w:rPr>
        <w:t>;</w:t>
      </w:r>
    </w:p>
    <w:p w14:paraId="4F853526" w14:textId="1B0B4E32" w:rsidR="0033192F" w:rsidRPr="00F96AFD" w:rsidRDefault="0046365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Wartość brutto środków trwałych w przedsiębiorstwach na 1 mieszkańca</w:t>
      </w:r>
      <w:r w:rsidR="10376026" w:rsidRPr="00F96AFD">
        <w:rPr>
          <w:rFonts w:ascii="Arial" w:hAnsi="Arial" w:cs="Arial"/>
          <w:sz w:val="24"/>
        </w:rPr>
        <w:t>;</w:t>
      </w:r>
    </w:p>
    <w:p w14:paraId="4454DFAD" w14:textId="6D4E532B" w:rsidR="0033192F" w:rsidRPr="00F96AFD" w:rsidRDefault="0046365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Ogólny klimat koniunktury w budownictwie w Wielkopolsce</w:t>
      </w:r>
      <w:r w:rsidR="2395EA25" w:rsidRPr="00F96AFD">
        <w:rPr>
          <w:rFonts w:ascii="Arial" w:hAnsi="Arial" w:cs="Arial"/>
          <w:sz w:val="24"/>
        </w:rPr>
        <w:t>;</w:t>
      </w:r>
      <w:r w:rsidR="0033192F" w:rsidRPr="00F96AFD">
        <w:rPr>
          <w:rFonts w:ascii="Arial" w:hAnsi="Arial" w:cs="Arial"/>
          <w:sz w:val="24"/>
        </w:rPr>
        <w:t xml:space="preserve"> </w:t>
      </w:r>
    </w:p>
    <w:p w14:paraId="0715C6C5" w14:textId="2D0CB5BE" w:rsidR="0033192F" w:rsidRPr="00F96AFD" w:rsidRDefault="0046365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 xml:space="preserve">Koniunktura gospodarcza, opinie formułowane przez jednostki z siedzibą w województwie </w:t>
      </w:r>
      <w:r w:rsidR="3229DAF8" w:rsidRPr="00F96AFD">
        <w:rPr>
          <w:rFonts w:ascii="Arial" w:hAnsi="Arial" w:cs="Arial"/>
          <w:sz w:val="24"/>
        </w:rPr>
        <w:t>wielkopolskim;</w:t>
      </w:r>
    </w:p>
    <w:p w14:paraId="69771BA7" w14:textId="56B81B99" w:rsidR="0033192F" w:rsidRPr="00F96AFD" w:rsidRDefault="0046365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Nakłady na działalność badawczą i rozwojową w województwie</w:t>
      </w:r>
      <w:r w:rsidR="21261A9A" w:rsidRPr="00F96AFD">
        <w:rPr>
          <w:rFonts w:ascii="Arial" w:hAnsi="Arial" w:cs="Arial"/>
          <w:sz w:val="24"/>
        </w:rPr>
        <w:t>;</w:t>
      </w:r>
    </w:p>
    <w:p w14:paraId="196CB654" w14:textId="6BD63377" w:rsidR="0033192F" w:rsidRPr="00F96AFD" w:rsidRDefault="0046365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 xml:space="preserve"> </w:t>
      </w:r>
      <w:r w:rsidR="21261A9A" w:rsidRPr="00F96AFD">
        <w:rPr>
          <w:rFonts w:ascii="Arial" w:hAnsi="Arial" w:cs="Arial"/>
          <w:sz w:val="24"/>
        </w:rPr>
        <w:t>Ś</w:t>
      </w:r>
      <w:r w:rsidR="0033192F" w:rsidRPr="00F96AFD">
        <w:rPr>
          <w:rFonts w:ascii="Arial" w:hAnsi="Arial" w:cs="Arial"/>
          <w:sz w:val="24"/>
        </w:rPr>
        <w:t>redni odsetek przedsiębiorstw innowacyjnych</w:t>
      </w:r>
      <w:r w:rsidR="03F3257D" w:rsidRPr="00F96AFD">
        <w:rPr>
          <w:rFonts w:ascii="Arial" w:hAnsi="Arial" w:cs="Arial"/>
          <w:sz w:val="24"/>
        </w:rPr>
        <w:t>;</w:t>
      </w:r>
    </w:p>
    <w:p w14:paraId="7A9B7420" w14:textId="0A6B82F5" w:rsidR="0033192F" w:rsidRPr="00F96AFD" w:rsidRDefault="0046365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 xml:space="preserve">Liczba zgłoszeń wynalazków w Urzędzie Patentowym </w:t>
      </w:r>
      <w:r w:rsidR="001A3828" w:rsidRPr="00F96AFD">
        <w:rPr>
          <w:rFonts w:ascii="Arial" w:hAnsi="Arial" w:cs="Arial"/>
          <w:sz w:val="24"/>
        </w:rPr>
        <w:t>RP i</w:t>
      </w:r>
      <w:r w:rsidR="0033192F" w:rsidRPr="00F96AFD">
        <w:rPr>
          <w:rFonts w:ascii="Arial" w:hAnsi="Arial" w:cs="Arial"/>
          <w:sz w:val="24"/>
        </w:rPr>
        <w:t xml:space="preserve"> przyznane patenty</w:t>
      </w:r>
      <w:r w:rsidR="79EA9800" w:rsidRPr="00F96AFD">
        <w:rPr>
          <w:rFonts w:ascii="Arial" w:hAnsi="Arial" w:cs="Arial"/>
          <w:sz w:val="24"/>
        </w:rPr>
        <w:t>, r</w:t>
      </w:r>
      <w:r w:rsidR="0033192F" w:rsidRPr="00F96AFD">
        <w:rPr>
          <w:rFonts w:ascii="Arial" w:hAnsi="Arial" w:cs="Arial"/>
          <w:sz w:val="24"/>
        </w:rPr>
        <w:t xml:space="preserve">ównież w przeliczeniu </w:t>
      </w:r>
      <w:r w:rsidR="5DF461C6" w:rsidRPr="00F96AFD">
        <w:rPr>
          <w:rFonts w:ascii="Arial" w:hAnsi="Arial" w:cs="Arial"/>
          <w:sz w:val="24"/>
        </w:rPr>
        <w:t>na</w:t>
      </w:r>
      <w:r w:rsidR="00E81BDD" w:rsidRPr="00F96AFD">
        <w:rPr>
          <w:rFonts w:ascii="Arial" w:hAnsi="Arial" w:cs="Arial"/>
          <w:sz w:val="24"/>
        </w:rPr>
        <w:t xml:space="preserve"> </w:t>
      </w:r>
      <w:r w:rsidR="0033192F" w:rsidRPr="00F96AFD">
        <w:rPr>
          <w:rFonts w:ascii="Arial" w:hAnsi="Arial" w:cs="Arial"/>
          <w:sz w:val="24"/>
        </w:rPr>
        <w:t>1 m</w:t>
      </w:r>
      <w:r w:rsidR="00E81BDD" w:rsidRPr="00F96AFD">
        <w:rPr>
          <w:rFonts w:ascii="Arial" w:hAnsi="Arial" w:cs="Arial"/>
          <w:sz w:val="24"/>
        </w:rPr>
        <w:t>ilion</w:t>
      </w:r>
      <w:r w:rsidR="0033192F" w:rsidRPr="00F96AFD">
        <w:rPr>
          <w:rFonts w:ascii="Arial" w:hAnsi="Arial" w:cs="Arial"/>
          <w:sz w:val="24"/>
        </w:rPr>
        <w:t xml:space="preserve"> mieszkańców regionu</w:t>
      </w:r>
      <w:r w:rsidR="14528B2E" w:rsidRPr="00F96AFD">
        <w:rPr>
          <w:rFonts w:ascii="Arial" w:hAnsi="Arial" w:cs="Arial"/>
          <w:sz w:val="24"/>
        </w:rPr>
        <w:t>;</w:t>
      </w:r>
    </w:p>
    <w:p w14:paraId="62BBEC09" w14:textId="6771D770" w:rsidR="0033192F" w:rsidRPr="00F96AFD" w:rsidRDefault="0046365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Globalna produkcja</w:t>
      </w:r>
      <w:r w:rsidR="00E81BDD" w:rsidRPr="00F96AFD">
        <w:rPr>
          <w:rFonts w:ascii="Arial" w:hAnsi="Arial" w:cs="Arial"/>
          <w:sz w:val="24"/>
        </w:rPr>
        <w:t xml:space="preserve"> rolnicza na 1 hektar</w:t>
      </w:r>
      <w:r w:rsidR="0033192F" w:rsidRPr="00F96AFD">
        <w:rPr>
          <w:rFonts w:ascii="Arial" w:hAnsi="Arial" w:cs="Arial"/>
          <w:sz w:val="24"/>
        </w:rPr>
        <w:t xml:space="preserve"> użytków rolnych w zł</w:t>
      </w:r>
      <w:r w:rsidR="00E81BDD" w:rsidRPr="00F96AFD">
        <w:rPr>
          <w:rFonts w:ascii="Arial" w:hAnsi="Arial" w:cs="Arial"/>
          <w:sz w:val="24"/>
        </w:rPr>
        <w:t>otych</w:t>
      </w:r>
      <w:r w:rsidR="6383B82B" w:rsidRPr="00F96AFD">
        <w:rPr>
          <w:rFonts w:ascii="Arial" w:hAnsi="Arial" w:cs="Arial"/>
          <w:sz w:val="24"/>
        </w:rPr>
        <w:t>;</w:t>
      </w:r>
    </w:p>
    <w:p w14:paraId="38C2F7FF" w14:textId="3BA4886E" w:rsidR="0033192F" w:rsidRPr="00F96AFD" w:rsidRDefault="0046365A" w:rsidP="00952632">
      <w:pPr>
        <w:numPr>
          <w:ilvl w:val="0"/>
          <w:numId w:val="33"/>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Towarowa produkcja rolnicza w zł</w:t>
      </w:r>
      <w:r w:rsidR="0094497D" w:rsidRPr="00F96AFD">
        <w:rPr>
          <w:rFonts w:ascii="Arial" w:hAnsi="Arial" w:cs="Arial"/>
          <w:sz w:val="24"/>
        </w:rPr>
        <w:t>otych</w:t>
      </w:r>
      <w:r w:rsidR="0033192F" w:rsidRPr="00F96AFD">
        <w:rPr>
          <w:rFonts w:ascii="Arial" w:hAnsi="Arial" w:cs="Arial"/>
          <w:sz w:val="24"/>
        </w:rPr>
        <w:t xml:space="preserve"> na 1 h</w:t>
      </w:r>
      <w:r w:rsidR="00E81BDD" w:rsidRPr="00F96AFD">
        <w:rPr>
          <w:rFonts w:ascii="Arial" w:hAnsi="Arial" w:cs="Arial"/>
          <w:sz w:val="24"/>
        </w:rPr>
        <w:t>ektar</w:t>
      </w:r>
      <w:r w:rsidR="0033192F" w:rsidRPr="00F96AFD">
        <w:rPr>
          <w:rFonts w:ascii="Arial" w:hAnsi="Arial" w:cs="Arial"/>
          <w:sz w:val="24"/>
        </w:rPr>
        <w:t xml:space="preserve"> użytków rolnych.</w:t>
      </w:r>
    </w:p>
    <w:p w14:paraId="2AB0BB98" w14:textId="14FE2984" w:rsidR="0033192F" w:rsidRPr="00F96AFD" w:rsidRDefault="0033192F" w:rsidP="00DD2DE5">
      <w:pPr>
        <w:spacing w:before="240" w:after="240" w:line="360" w:lineRule="auto"/>
        <w:rPr>
          <w:rFonts w:ascii="Arial" w:hAnsi="Arial" w:cs="Arial"/>
          <w:sz w:val="24"/>
        </w:rPr>
      </w:pPr>
      <w:r w:rsidRPr="00F96AFD">
        <w:rPr>
          <w:rFonts w:ascii="Arial" w:hAnsi="Arial" w:cs="Arial"/>
          <w:sz w:val="24"/>
        </w:rPr>
        <w:t xml:space="preserve">Spośród </w:t>
      </w:r>
      <w:r w:rsidR="2F0CA372" w:rsidRPr="00F96AFD">
        <w:rPr>
          <w:rFonts w:ascii="Arial" w:hAnsi="Arial" w:cs="Arial"/>
          <w:sz w:val="24"/>
        </w:rPr>
        <w:t>powyższych</w:t>
      </w:r>
      <w:r w:rsidRPr="00F96AFD">
        <w:rPr>
          <w:rFonts w:ascii="Arial" w:hAnsi="Arial" w:cs="Arial"/>
          <w:sz w:val="24"/>
        </w:rPr>
        <w:t xml:space="preserve"> wskaźników </w:t>
      </w:r>
      <w:r w:rsidR="0005701C" w:rsidRPr="00F96AFD">
        <w:rPr>
          <w:rFonts w:ascii="Arial" w:eastAsia="Aptos" w:hAnsi="Arial" w:cs="Arial"/>
          <w:sz w:val="24"/>
          <w:szCs w:val="24"/>
        </w:rPr>
        <w:t>w obszarze „gospodarka”</w:t>
      </w:r>
      <w:r w:rsidRPr="00F96AFD">
        <w:rPr>
          <w:rFonts w:ascii="Arial" w:eastAsia="Aptos" w:hAnsi="Arial" w:cs="Arial"/>
          <w:sz w:val="24"/>
          <w:szCs w:val="24"/>
        </w:rPr>
        <w:t xml:space="preserve"> </w:t>
      </w:r>
      <w:r w:rsidRPr="00F96AFD">
        <w:rPr>
          <w:rFonts w:ascii="Arial" w:hAnsi="Arial" w:cs="Arial"/>
          <w:sz w:val="24"/>
        </w:rPr>
        <w:t xml:space="preserve">wybrano </w:t>
      </w:r>
      <w:r w:rsidR="0005701C" w:rsidRPr="00F96AFD">
        <w:rPr>
          <w:rFonts w:ascii="Arial" w:eastAsia="Aptos" w:hAnsi="Arial" w:cs="Arial"/>
          <w:sz w:val="24"/>
          <w:szCs w:val="24"/>
        </w:rPr>
        <w:t>5</w:t>
      </w:r>
      <w:r w:rsidRPr="00F96AFD">
        <w:rPr>
          <w:rFonts w:ascii="Arial" w:eastAsia="Aptos" w:hAnsi="Arial" w:cs="Arial"/>
          <w:sz w:val="24"/>
          <w:szCs w:val="24"/>
        </w:rPr>
        <w:t xml:space="preserve"> </w:t>
      </w:r>
      <w:r w:rsidR="2A52F997" w:rsidRPr="00F96AFD">
        <w:rPr>
          <w:rFonts w:ascii="Arial" w:eastAsia="Aptos" w:hAnsi="Arial" w:cs="Arial"/>
          <w:sz w:val="24"/>
          <w:szCs w:val="24"/>
        </w:rPr>
        <w:t>zmienn</w:t>
      </w:r>
      <w:r w:rsidR="0005701C" w:rsidRPr="00F96AFD">
        <w:rPr>
          <w:rFonts w:ascii="Arial" w:eastAsia="Aptos" w:hAnsi="Arial" w:cs="Arial"/>
          <w:sz w:val="24"/>
          <w:szCs w:val="24"/>
        </w:rPr>
        <w:t>ych</w:t>
      </w:r>
      <w:r w:rsidR="00170811" w:rsidRPr="00F96AFD">
        <w:rPr>
          <w:rFonts w:ascii="Arial" w:eastAsia="Aptos" w:hAnsi="Arial" w:cs="Arial"/>
          <w:sz w:val="24"/>
          <w:szCs w:val="24"/>
        </w:rPr>
        <w:t>, które</w:t>
      </w:r>
      <w:r w:rsidRPr="00F96AFD">
        <w:rPr>
          <w:rFonts w:ascii="Arial" w:eastAsia="Aptos" w:hAnsi="Arial" w:cs="Arial"/>
          <w:sz w:val="24"/>
          <w:szCs w:val="24"/>
        </w:rPr>
        <w:t xml:space="preserve"> cech</w:t>
      </w:r>
      <w:r w:rsidR="000F3AEE" w:rsidRPr="00F96AFD">
        <w:rPr>
          <w:rFonts w:ascii="Arial" w:eastAsia="Aptos" w:hAnsi="Arial" w:cs="Arial"/>
          <w:sz w:val="24"/>
          <w:szCs w:val="24"/>
        </w:rPr>
        <w:t>ują</w:t>
      </w:r>
      <w:r w:rsidRPr="00F96AFD">
        <w:rPr>
          <w:rFonts w:ascii="Arial" w:hAnsi="Arial" w:cs="Arial"/>
          <w:sz w:val="24"/>
        </w:rPr>
        <w:t xml:space="preserve"> się relatywnie dużą zmiennością</w:t>
      </w:r>
      <w:r w:rsidR="000F3AEE" w:rsidRPr="00F96AFD">
        <w:rPr>
          <w:rFonts w:ascii="Arial" w:eastAsia="Aptos" w:hAnsi="Arial" w:cs="Arial"/>
          <w:sz w:val="24"/>
          <w:szCs w:val="24"/>
        </w:rPr>
        <w:t>,</w:t>
      </w:r>
      <w:r w:rsidR="007F03A4" w:rsidRPr="00F96AFD">
        <w:rPr>
          <w:rFonts w:ascii="Arial" w:eastAsia="Aptos" w:hAnsi="Arial" w:cs="Arial"/>
          <w:sz w:val="24"/>
          <w:szCs w:val="24"/>
        </w:rPr>
        <w:t> </w:t>
      </w:r>
      <w:r w:rsidRPr="00F96AFD">
        <w:rPr>
          <w:rFonts w:ascii="Arial" w:eastAsia="Aptos" w:hAnsi="Arial" w:cs="Arial"/>
          <w:sz w:val="24"/>
          <w:szCs w:val="24"/>
        </w:rPr>
        <w:t>mają</w:t>
      </w:r>
      <w:r w:rsidRPr="00F96AFD">
        <w:rPr>
          <w:rFonts w:ascii="Arial" w:hAnsi="Arial" w:cs="Arial"/>
          <w:sz w:val="24"/>
        </w:rPr>
        <w:t xml:space="preserve"> merytoryczny związek z wahaniami aktywności gospodarczej w regionie</w:t>
      </w:r>
      <w:r w:rsidR="133FF410" w:rsidRPr="00F96AFD">
        <w:rPr>
          <w:rFonts w:ascii="Arial" w:hAnsi="Arial" w:cs="Arial"/>
          <w:sz w:val="24"/>
        </w:rPr>
        <w:t xml:space="preserve"> oraz</w:t>
      </w:r>
      <w:r w:rsidRPr="00F96AFD">
        <w:rPr>
          <w:rFonts w:ascii="Arial" w:hAnsi="Arial" w:cs="Arial"/>
          <w:sz w:val="24"/>
        </w:rPr>
        <w:t xml:space="preserve"> </w:t>
      </w:r>
      <w:r w:rsidR="2A89DBF2" w:rsidRPr="00F96AFD">
        <w:rPr>
          <w:rFonts w:ascii="Arial" w:hAnsi="Arial" w:cs="Arial"/>
          <w:sz w:val="24"/>
        </w:rPr>
        <w:t xml:space="preserve">nie były w innych częściach </w:t>
      </w:r>
      <w:r w:rsidR="5ECE6AEA" w:rsidRPr="00F96AFD">
        <w:rPr>
          <w:rFonts w:ascii="Arial" w:hAnsi="Arial" w:cs="Arial"/>
          <w:sz w:val="24"/>
        </w:rPr>
        <w:t>raportu</w:t>
      </w:r>
      <w:r w:rsidRPr="00F96AFD">
        <w:rPr>
          <w:rFonts w:ascii="Arial" w:hAnsi="Arial" w:cs="Arial"/>
          <w:sz w:val="24"/>
        </w:rPr>
        <w:t xml:space="preserve"> </w:t>
      </w:r>
      <w:r w:rsidR="0790429F" w:rsidRPr="00F96AFD">
        <w:rPr>
          <w:rFonts w:ascii="Arial" w:hAnsi="Arial" w:cs="Arial"/>
          <w:sz w:val="24"/>
        </w:rPr>
        <w:t xml:space="preserve">użyte jako </w:t>
      </w:r>
      <w:r w:rsidRPr="00F96AFD">
        <w:rPr>
          <w:rFonts w:ascii="Arial" w:hAnsi="Arial" w:cs="Arial"/>
          <w:sz w:val="24"/>
        </w:rPr>
        <w:t>wskaźnik</w:t>
      </w:r>
      <w:r w:rsidR="45101CCE" w:rsidRPr="00F96AFD">
        <w:rPr>
          <w:rFonts w:ascii="Arial" w:hAnsi="Arial" w:cs="Arial"/>
          <w:sz w:val="24"/>
        </w:rPr>
        <w:t>i</w:t>
      </w:r>
      <w:r w:rsidRPr="00F96AFD">
        <w:rPr>
          <w:rFonts w:ascii="Arial" w:hAnsi="Arial" w:cs="Arial"/>
          <w:sz w:val="24"/>
        </w:rPr>
        <w:t xml:space="preserve"> do badania zmienności koniunktury.</w:t>
      </w:r>
    </w:p>
    <w:p w14:paraId="04565820" w14:textId="2C7914CB" w:rsidR="009F0D25" w:rsidRPr="00F96AFD" w:rsidRDefault="322EBB8A" w:rsidP="00DD2DE5">
      <w:pPr>
        <w:spacing w:before="240" w:after="240" w:line="360" w:lineRule="auto"/>
        <w:rPr>
          <w:rFonts w:ascii="Arial" w:hAnsi="Arial" w:cs="Arial"/>
          <w:sz w:val="24"/>
        </w:rPr>
      </w:pPr>
      <w:r w:rsidRPr="00F96AFD">
        <w:rPr>
          <w:rFonts w:ascii="Arial" w:hAnsi="Arial" w:cs="Arial"/>
          <w:sz w:val="24"/>
        </w:rPr>
        <w:t>Oczywisty</w:t>
      </w:r>
      <w:r w:rsidR="03A82591" w:rsidRPr="00F96AFD">
        <w:rPr>
          <w:rFonts w:ascii="Arial" w:hAnsi="Arial" w:cs="Arial"/>
          <w:sz w:val="24"/>
        </w:rPr>
        <w:t xml:space="preserve"> związek z wahaniami aktywności gospodarczej ma w</w:t>
      </w:r>
      <w:r w:rsidR="009F0D25" w:rsidRPr="00F96AFD">
        <w:rPr>
          <w:rFonts w:ascii="Arial" w:hAnsi="Arial" w:cs="Arial"/>
          <w:sz w:val="24"/>
        </w:rPr>
        <w:t xml:space="preserve">skaźnik zatrudnienia osób w </w:t>
      </w:r>
      <w:r w:rsidR="008E23EA" w:rsidRPr="00F96AFD">
        <w:rPr>
          <w:rFonts w:ascii="Arial" w:hAnsi="Arial" w:cs="Arial"/>
          <w:sz w:val="24"/>
        </w:rPr>
        <w:t>wieku produkcyjnym: dla kobiet to</w:t>
      </w:r>
      <w:r w:rsidR="009F0D25" w:rsidRPr="00F96AFD">
        <w:rPr>
          <w:rFonts w:ascii="Arial" w:hAnsi="Arial" w:cs="Arial"/>
          <w:sz w:val="24"/>
        </w:rPr>
        <w:t xml:space="preserve"> 18-59 lat, dla mężczyzn </w:t>
      </w:r>
      <w:r w:rsidR="008E23EA" w:rsidRPr="00F96AFD">
        <w:rPr>
          <w:rFonts w:ascii="Arial" w:hAnsi="Arial" w:cs="Arial"/>
          <w:sz w:val="24"/>
        </w:rPr>
        <w:t>to</w:t>
      </w:r>
      <w:r w:rsidR="009F0D25" w:rsidRPr="00F96AFD">
        <w:rPr>
          <w:rFonts w:ascii="Arial" w:hAnsi="Arial" w:cs="Arial"/>
          <w:sz w:val="24"/>
        </w:rPr>
        <w:t xml:space="preserve"> 18-64 lata. Dane o pracujących / zatrudnionych dotyczą osób wykonujących pracę przynoszącą im zarobek lub dochód. Wskaźnik ten rośnie w okresie ekspansji gospodarczej, a spada w okresie recesji.</w:t>
      </w:r>
    </w:p>
    <w:p w14:paraId="590BA67A" w14:textId="71CE8422" w:rsidR="009F0D25" w:rsidRPr="00F96AFD" w:rsidRDefault="00F133F5" w:rsidP="0059671A">
      <w:pPr>
        <w:spacing w:after="0" w:line="360" w:lineRule="auto"/>
        <w:rPr>
          <w:rFonts w:ascii="Arial" w:hAnsi="Arial" w:cs="Arial"/>
          <w:b/>
          <w:sz w:val="24"/>
        </w:rPr>
      </w:pPr>
      <w:bookmarkStart w:id="127" w:name="_Toc204343399"/>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6</w:t>
      </w:r>
      <w:r w:rsidRPr="00F96AFD">
        <w:rPr>
          <w:rFonts w:ascii="Arial" w:hAnsi="Arial" w:cs="Arial"/>
          <w:b/>
          <w:sz w:val="24"/>
        </w:rPr>
        <w:fldChar w:fldCharType="end"/>
      </w:r>
      <w:r w:rsidRPr="00F96AFD">
        <w:rPr>
          <w:rFonts w:ascii="Arial" w:hAnsi="Arial" w:cs="Arial"/>
          <w:b/>
          <w:sz w:val="24"/>
        </w:rPr>
        <w:t xml:space="preserve">. </w:t>
      </w:r>
      <w:bookmarkStart w:id="128" w:name="_Hlk200110928"/>
      <w:r w:rsidR="009F0D25" w:rsidRPr="00F96AFD">
        <w:rPr>
          <w:rFonts w:ascii="Arial" w:hAnsi="Arial" w:cs="Arial"/>
          <w:b/>
          <w:sz w:val="24"/>
        </w:rPr>
        <w:t xml:space="preserve">Wskaźnik zatrudnienia osób w wieku produkcyjnym </w:t>
      </w:r>
      <w:r w:rsidR="00B47C6B" w:rsidRPr="00F96AFD">
        <w:rPr>
          <w:rFonts w:ascii="Arial" w:hAnsi="Arial" w:cs="Arial"/>
          <w:b/>
          <w:sz w:val="24"/>
        </w:rPr>
        <w:t>w procentach</w:t>
      </w:r>
      <w:bookmarkEnd w:id="127"/>
    </w:p>
    <w:tbl>
      <w:tblPr>
        <w:tblStyle w:val="Tabela-Siatka"/>
        <w:tblW w:w="10206" w:type="dxa"/>
        <w:tblLook w:val="04A0" w:firstRow="1" w:lastRow="0" w:firstColumn="1" w:lastColumn="0" w:noHBand="0" w:noVBand="1"/>
        <w:tblDescription w:val="Tabela, wskaźnik zatrudnienia osób w wieku produkcyjnym w procentach."/>
      </w:tblPr>
      <w:tblGrid>
        <w:gridCol w:w="1630"/>
        <w:gridCol w:w="779"/>
        <w:gridCol w:w="779"/>
        <w:gridCol w:w="779"/>
        <w:gridCol w:w="779"/>
        <w:gridCol w:w="780"/>
        <w:gridCol w:w="780"/>
        <w:gridCol w:w="780"/>
        <w:gridCol w:w="780"/>
        <w:gridCol w:w="780"/>
        <w:gridCol w:w="780"/>
        <w:gridCol w:w="780"/>
      </w:tblGrid>
      <w:tr w:rsidR="00805A30" w:rsidRPr="00F96AFD" w14:paraId="6DC927E3" w14:textId="77777777" w:rsidTr="003E5AF0">
        <w:trPr>
          <w:tblHeader/>
        </w:trPr>
        <w:tc>
          <w:tcPr>
            <w:tcW w:w="794" w:type="dxa"/>
            <w:vAlign w:val="center"/>
          </w:tcPr>
          <w:p w14:paraId="2EFE7C73" w14:textId="77777777" w:rsidR="00805A30" w:rsidRPr="00F96AFD" w:rsidRDefault="00805A30" w:rsidP="003E5AF0">
            <w:pPr>
              <w:pStyle w:val="Akapitzlist"/>
              <w:spacing w:before="240" w:line="360" w:lineRule="auto"/>
              <w:ind w:left="0"/>
              <w:rPr>
                <w:rFonts w:ascii="Arial" w:hAnsi="Arial" w:cs="Arial"/>
                <w:sz w:val="24"/>
                <w:szCs w:val="24"/>
              </w:rPr>
            </w:pPr>
          </w:p>
        </w:tc>
        <w:tc>
          <w:tcPr>
            <w:tcW w:w="794" w:type="dxa"/>
            <w:vAlign w:val="center"/>
          </w:tcPr>
          <w:p w14:paraId="73F9115B" w14:textId="77777777"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2014</w:t>
            </w:r>
          </w:p>
        </w:tc>
        <w:tc>
          <w:tcPr>
            <w:tcW w:w="794" w:type="dxa"/>
            <w:vAlign w:val="center"/>
          </w:tcPr>
          <w:p w14:paraId="351BB823" w14:textId="77777777"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2015</w:t>
            </w:r>
          </w:p>
        </w:tc>
        <w:tc>
          <w:tcPr>
            <w:tcW w:w="794" w:type="dxa"/>
            <w:vAlign w:val="center"/>
          </w:tcPr>
          <w:p w14:paraId="0373D5BC" w14:textId="77777777"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2016</w:t>
            </w:r>
          </w:p>
        </w:tc>
        <w:tc>
          <w:tcPr>
            <w:tcW w:w="794" w:type="dxa"/>
            <w:vAlign w:val="center"/>
          </w:tcPr>
          <w:p w14:paraId="0DDB378F" w14:textId="77777777"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2017</w:t>
            </w:r>
          </w:p>
        </w:tc>
        <w:tc>
          <w:tcPr>
            <w:tcW w:w="794" w:type="dxa"/>
            <w:vAlign w:val="center"/>
          </w:tcPr>
          <w:p w14:paraId="2DEF2D83" w14:textId="77777777"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2018</w:t>
            </w:r>
          </w:p>
        </w:tc>
        <w:tc>
          <w:tcPr>
            <w:tcW w:w="794" w:type="dxa"/>
            <w:vAlign w:val="center"/>
          </w:tcPr>
          <w:p w14:paraId="4BB1B5C8" w14:textId="77777777"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2019</w:t>
            </w:r>
          </w:p>
        </w:tc>
        <w:tc>
          <w:tcPr>
            <w:tcW w:w="794" w:type="dxa"/>
            <w:vAlign w:val="center"/>
          </w:tcPr>
          <w:p w14:paraId="7B97A686" w14:textId="77777777"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2020</w:t>
            </w:r>
          </w:p>
        </w:tc>
        <w:tc>
          <w:tcPr>
            <w:tcW w:w="794" w:type="dxa"/>
            <w:vAlign w:val="center"/>
          </w:tcPr>
          <w:p w14:paraId="03DC5FF7" w14:textId="77777777"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2021</w:t>
            </w:r>
          </w:p>
        </w:tc>
        <w:tc>
          <w:tcPr>
            <w:tcW w:w="794" w:type="dxa"/>
            <w:vAlign w:val="center"/>
          </w:tcPr>
          <w:p w14:paraId="304090FF" w14:textId="1BAFD608"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2022</w:t>
            </w:r>
          </w:p>
        </w:tc>
        <w:tc>
          <w:tcPr>
            <w:tcW w:w="794" w:type="dxa"/>
            <w:vAlign w:val="center"/>
          </w:tcPr>
          <w:p w14:paraId="385A2ED1" w14:textId="099AB339"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2023</w:t>
            </w:r>
          </w:p>
        </w:tc>
        <w:tc>
          <w:tcPr>
            <w:tcW w:w="794" w:type="dxa"/>
            <w:vAlign w:val="center"/>
          </w:tcPr>
          <w:p w14:paraId="76C2E895" w14:textId="2C87175E" w:rsidR="00805A30" w:rsidRPr="00F96AFD" w:rsidRDefault="00805A30" w:rsidP="003E5AF0">
            <w:pPr>
              <w:pStyle w:val="Akapitzlist"/>
              <w:spacing w:before="240" w:line="360" w:lineRule="auto"/>
              <w:ind w:left="0"/>
              <w:rPr>
                <w:rFonts w:ascii="Arial" w:hAnsi="Arial" w:cs="Arial"/>
                <w:b/>
                <w:sz w:val="24"/>
                <w:szCs w:val="24"/>
              </w:rPr>
            </w:pPr>
            <w:r w:rsidRPr="00F96AFD">
              <w:rPr>
                <w:rFonts w:ascii="Arial" w:hAnsi="Arial" w:cs="Arial"/>
                <w:b/>
                <w:sz w:val="24"/>
                <w:szCs w:val="24"/>
              </w:rPr>
              <w:t>2024</w:t>
            </w:r>
          </w:p>
        </w:tc>
      </w:tr>
      <w:tr w:rsidR="00805A30" w:rsidRPr="00F96AFD" w14:paraId="7C03233F" w14:textId="77777777" w:rsidTr="003E5AF0">
        <w:tc>
          <w:tcPr>
            <w:tcW w:w="794" w:type="dxa"/>
            <w:vAlign w:val="center"/>
          </w:tcPr>
          <w:p w14:paraId="590C26C0"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Wielkopolska</w:t>
            </w:r>
          </w:p>
        </w:tc>
        <w:tc>
          <w:tcPr>
            <w:tcW w:w="794" w:type="dxa"/>
            <w:vAlign w:val="center"/>
          </w:tcPr>
          <w:p w14:paraId="4237742F"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68,7</w:t>
            </w:r>
          </w:p>
        </w:tc>
        <w:tc>
          <w:tcPr>
            <w:tcW w:w="794" w:type="dxa"/>
            <w:vAlign w:val="center"/>
          </w:tcPr>
          <w:p w14:paraId="64710025"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70,6</w:t>
            </w:r>
          </w:p>
        </w:tc>
        <w:tc>
          <w:tcPr>
            <w:tcW w:w="794" w:type="dxa"/>
            <w:vAlign w:val="center"/>
          </w:tcPr>
          <w:p w14:paraId="5E1F79CF"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71,9</w:t>
            </w:r>
          </w:p>
        </w:tc>
        <w:tc>
          <w:tcPr>
            <w:tcW w:w="794" w:type="dxa"/>
            <w:vAlign w:val="center"/>
          </w:tcPr>
          <w:p w14:paraId="7890E964"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75,0</w:t>
            </w:r>
          </w:p>
        </w:tc>
        <w:tc>
          <w:tcPr>
            <w:tcW w:w="794" w:type="dxa"/>
            <w:vAlign w:val="center"/>
          </w:tcPr>
          <w:p w14:paraId="6A569072"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76,3</w:t>
            </w:r>
          </w:p>
        </w:tc>
        <w:tc>
          <w:tcPr>
            <w:tcW w:w="794" w:type="dxa"/>
            <w:vAlign w:val="center"/>
          </w:tcPr>
          <w:p w14:paraId="15F04DA4"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77,0</w:t>
            </w:r>
          </w:p>
        </w:tc>
        <w:tc>
          <w:tcPr>
            <w:tcW w:w="794" w:type="dxa"/>
            <w:vAlign w:val="center"/>
          </w:tcPr>
          <w:p w14:paraId="3EDF5974"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76,7</w:t>
            </w:r>
          </w:p>
        </w:tc>
        <w:tc>
          <w:tcPr>
            <w:tcW w:w="794" w:type="dxa"/>
            <w:vAlign w:val="center"/>
          </w:tcPr>
          <w:p w14:paraId="19779EEB"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80,1</w:t>
            </w:r>
          </w:p>
        </w:tc>
        <w:tc>
          <w:tcPr>
            <w:tcW w:w="794" w:type="dxa"/>
            <w:vAlign w:val="center"/>
          </w:tcPr>
          <w:p w14:paraId="0DD37C95" w14:textId="108ABCDD"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80,2</w:t>
            </w:r>
          </w:p>
        </w:tc>
        <w:tc>
          <w:tcPr>
            <w:tcW w:w="794" w:type="dxa"/>
            <w:vAlign w:val="center"/>
          </w:tcPr>
          <w:p w14:paraId="4C2CA09C" w14:textId="267F83B9"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80,4</w:t>
            </w:r>
          </w:p>
        </w:tc>
        <w:tc>
          <w:tcPr>
            <w:tcW w:w="794" w:type="dxa"/>
            <w:vAlign w:val="center"/>
          </w:tcPr>
          <w:p w14:paraId="671A6E37"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80,5</w:t>
            </w:r>
          </w:p>
        </w:tc>
      </w:tr>
      <w:tr w:rsidR="00805A30" w:rsidRPr="00F96AFD" w14:paraId="03CE20C9" w14:textId="77777777" w:rsidTr="003E5AF0">
        <w:tc>
          <w:tcPr>
            <w:tcW w:w="794" w:type="dxa"/>
            <w:vAlign w:val="center"/>
          </w:tcPr>
          <w:p w14:paraId="1F6C1DFA"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Polska</w:t>
            </w:r>
          </w:p>
        </w:tc>
        <w:tc>
          <w:tcPr>
            <w:tcW w:w="794" w:type="dxa"/>
            <w:vAlign w:val="center"/>
          </w:tcPr>
          <w:p w14:paraId="11C6BD7D"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66,0</w:t>
            </w:r>
          </w:p>
        </w:tc>
        <w:tc>
          <w:tcPr>
            <w:tcW w:w="794" w:type="dxa"/>
            <w:vAlign w:val="center"/>
          </w:tcPr>
          <w:p w14:paraId="10602AB2"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67,3</w:t>
            </w:r>
          </w:p>
        </w:tc>
        <w:tc>
          <w:tcPr>
            <w:tcW w:w="794" w:type="dxa"/>
            <w:vAlign w:val="center"/>
          </w:tcPr>
          <w:p w14:paraId="5452B0AD"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69,3</w:t>
            </w:r>
          </w:p>
        </w:tc>
        <w:tc>
          <w:tcPr>
            <w:tcW w:w="794" w:type="dxa"/>
            <w:vAlign w:val="center"/>
          </w:tcPr>
          <w:p w14:paraId="0350B7AA"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71,2</w:t>
            </w:r>
          </w:p>
        </w:tc>
        <w:tc>
          <w:tcPr>
            <w:tcW w:w="794" w:type="dxa"/>
            <w:vAlign w:val="center"/>
          </w:tcPr>
          <w:p w14:paraId="4AA2ADEE"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72,8</w:t>
            </w:r>
          </w:p>
        </w:tc>
        <w:tc>
          <w:tcPr>
            <w:tcW w:w="794" w:type="dxa"/>
            <w:vAlign w:val="center"/>
          </w:tcPr>
          <w:p w14:paraId="5DF74DA4"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74,0</w:t>
            </w:r>
          </w:p>
        </w:tc>
        <w:tc>
          <w:tcPr>
            <w:tcW w:w="794" w:type="dxa"/>
            <w:vAlign w:val="center"/>
          </w:tcPr>
          <w:p w14:paraId="736A76AC"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74,0</w:t>
            </w:r>
          </w:p>
        </w:tc>
        <w:tc>
          <w:tcPr>
            <w:tcW w:w="794" w:type="dxa"/>
            <w:vAlign w:val="center"/>
          </w:tcPr>
          <w:p w14:paraId="5657AC7A"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76,6</w:t>
            </w:r>
          </w:p>
        </w:tc>
        <w:tc>
          <w:tcPr>
            <w:tcW w:w="794" w:type="dxa"/>
            <w:vAlign w:val="center"/>
          </w:tcPr>
          <w:p w14:paraId="2C4929EE" w14:textId="357C1538"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77,8</w:t>
            </w:r>
          </w:p>
        </w:tc>
        <w:tc>
          <w:tcPr>
            <w:tcW w:w="794" w:type="dxa"/>
            <w:vAlign w:val="center"/>
          </w:tcPr>
          <w:p w14:paraId="7128AF8F" w14:textId="58B442BB"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78,9</w:t>
            </w:r>
          </w:p>
        </w:tc>
        <w:tc>
          <w:tcPr>
            <w:tcW w:w="794" w:type="dxa"/>
            <w:vAlign w:val="center"/>
          </w:tcPr>
          <w:p w14:paraId="40E3F22B" w14:textId="77777777" w:rsidR="00805A30" w:rsidRPr="00F96AFD" w:rsidRDefault="00805A30" w:rsidP="003E5AF0">
            <w:pPr>
              <w:pStyle w:val="Akapitzlist"/>
              <w:spacing w:line="360" w:lineRule="auto"/>
              <w:ind w:left="0"/>
              <w:rPr>
                <w:rFonts w:ascii="Arial" w:hAnsi="Arial" w:cs="Arial"/>
                <w:sz w:val="24"/>
                <w:szCs w:val="24"/>
              </w:rPr>
            </w:pPr>
            <w:r w:rsidRPr="00F96AFD">
              <w:rPr>
                <w:rFonts w:ascii="Arial" w:hAnsi="Arial" w:cs="Arial"/>
                <w:sz w:val="24"/>
                <w:szCs w:val="24"/>
              </w:rPr>
              <w:t>79,1</w:t>
            </w:r>
          </w:p>
        </w:tc>
      </w:tr>
    </w:tbl>
    <w:p w14:paraId="15CC653C" w14:textId="77777777" w:rsidR="009F0D25" w:rsidRPr="00F96AFD" w:rsidRDefault="009F0D25" w:rsidP="00DD2DE5">
      <w:pPr>
        <w:spacing w:before="240" w:after="240"/>
        <w:rPr>
          <w:rFonts w:ascii="Arial" w:hAnsi="Arial" w:cs="Arial"/>
          <w:sz w:val="24"/>
        </w:rPr>
      </w:pPr>
      <w:r w:rsidRPr="00F96AFD">
        <w:rPr>
          <w:rFonts w:ascii="Arial" w:hAnsi="Arial" w:cs="Arial"/>
          <w:sz w:val="24"/>
        </w:rPr>
        <w:t>Źródło: Bank Danych Lokalnych</w:t>
      </w:r>
    </w:p>
    <w:p w14:paraId="0CF3FEF2" w14:textId="6AA56D52" w:rsidR="009F0D25" w:rsidRPr="00F96AFD" w:rsidRDefault="009F0D25" w:rsidP="00DD2DE5">
      <w:pPr>
        <w:pStyle w:val="Akapitzlist"/>
        <w:spacing w:before="240" w:after="240" w:line="360" w:lineRule="auto"/>
        <w:ind w:left="0"/>
        <w:contextualSpacing w:val="0"/>
        <w:rPr>
          <w:rFonts w:ascii="Arial" w:hAnsi="Arial" w:cs="Arial"/>
          <w:sz w:val="24"/>
        </w:rPr>
      </w:pPr>
      <w:r w:rsidRPr="00F96AFD">
        <w:rPr>
          <w:rFonts w:ascii="Arial" w:hAnsi="Arial" w:cs="Arial"/>
          <w:sz w:val="24"/>
        </w:rPr>
        <w:lastRenderedPageBreak/>
        <w:t>W tabeli 3.6 przedstawiono wskaźnik zatrudnienia osób w wieku produkcyjny</w:t>
      </w:r>
      <w:r w:rsidR="32EA3170" w:rsidRPr="00F96AFD">
        <w:rPr>
          <w:rFonts w:ascii="Arial" w:hAnsi="Arial" w:cs="Arial"/>
          <w:sz w:val="24"/>
        </w:rPr>
        <w:t>m</w:t>
      </w:r>
      <w:r w:rsidRPr="00F96AFD">
        <w:rPr>
          <w:rFonts w:ascii="Arial" w:hAnsi="Arial" w:cs="Arial"/>
          <w:sz w:val="24"/>
        </w:rPr>
        <w:t>. W</w:t>
      </w:r>
      <w:r w:rsidR="009C0D44" w:rsidRPr="00F96AFD">
        <w:rPr>
          <w:rFonts w:ascii="Arial" w:hAnsi="Arial" w:cs="Arial"/>
          <w:sz w:val="24"/>
        </w:rPr>
        <w:t> </w:t>
      </w:r>
      <w:r w:rsidRPr="00F96AFD">
        <w:rPr>
          <w:rFonts w:ascii="Arial" w:hAnsi="Arial" w:cs="Arial"/>
          <w:sz w:val="24"/>
        </w:rPr>
        <w:t>województwie wielkopolskim w całym badanym okresie 2014-2024 odsetek zatrudnionych jest wyższy niż średnio w całej Polsce. Wskaźnik zatrudnieni</w:t>
      </w:r>
      <w:r w:rsidR="32C5B9AF" w:rsidRPr="00F96AFD">
        <w:rPr>
          <w:rFonts w:ascii="Arial" w:hAnsi="Arial" w:cs="Arial"/>
          <w:sz w:val="24"/>
        </w:rPr>
        <w:t>a</w:t>
      </w:r>
      <w:r w:rsidRPr="00F96AFD">
        <w:rPr>
          <w:rFonts w:ascii="Arial" w:hAnsi="Arial" w:cs="Arial"/>
          <w:sz w:val="24"/>
        </w:rPr>
        <w:t xml:space="preserve"> cały czas rośnie, nawet w okresach spowolnienia tempa wzrostu gospodarczego. W przypadku Wielkopolski jedynym wyjątkiem jest rok 2020, kiedy odnotowano niewielki spadek tego wskaźnika z 77,0% do 76,7%, ale już w kolejnym roku (2021) indykator ten wrócił na ścieżkę wzrostu i przewyższył poziom z </w:t>
      </w:r>
      <w:r w:rsidR="001A3828" w:rsidRPr="00F96AFD">
        <w:rPr>
          <w:rFonts w:ascii="Arial" w:hAnsi="Arial" w:cs="Arial"/>
          <w:sz w:val="24"/>
        </w:rPr>
        <w:t>2019 r</w:t>
      </w:r>
      <w:r w:rsidR="0094497D" w:rsidRPr="00F96AFD">
        <w:rPr>
          <w:rFonts w:ascii="Arial" w:hAnsi="Arial" w:cs="Arial"/>
          <w:sz w:val="24"/>
        </w:rPr>
        <w:t>oku</w:t>
      </w:r>
      <w:r w:rsidR="001A3828" w:rsidRPr="00F96AFD">
        <w:rPr>
          <w:rFonts w:ascii="Arial" w:hAnsi="Arial" w:cs="Arial"/>
          <w:sz w:val="24"/>
        </w:rPr>
        <w:t>.</w:t>
      </w:r>
      <w:r w:rsidRPr="00F96AFD">
        <w:rPr>
          <w:rFonts w:ascii="Arial" w:hAnsi="Arial" w:cs="Arial"/>
          <w:sz w:val="24"/>
        </w:rPr>
        <w:t xml:space="preserve"> Na tej podstawie można wysunąć wniosek, że zatrudnienie w województwie </w:t>
      </w:r>
      <w:r w:rsidR="5E51E553" w:rsidRPr="00F96AFD">
        <w:rPr>
          <w:rFonts w:ascii="Arial" w:hAnsi="Arial" w:cs="Arial"/>
          <w:sz w:val="24"/>
        </w:rPr>
        <w:t>w</w:t>
      </w:r>
      <w:r w:rsidRPr="00F96AFD">
        <w:rPr>
          <w:rFonts w:ascii="Arial" w:hAnsi="Arial" w:cs="Arial"/>
          <w:sz w:val="24"/>
        </w:rPr>
        <w:t xml:space="preserve">ielkopolskim mierzone wskaźnikiem zatrudnienia osób w wieku </w:t>
      </w:r>
      <w:r w:rsidRPr="00F96AFD">
        <w:rPr>
          <w:rFonts w:ascii="Arial" w:hAnsi="Arial" w:cs="Arial"/>
          <w:sz w:val="24"/>
          <w:szCs w:val="24"/>
        </w:rPr>
        <w:t>produkcyjny</w:t>
      </w:r>
      <w:r w:rsidR="2976DCA5" w:rsidRPr="00F96AFD">
        <w:rPr>
          <w:rFonts w:ascii="Arial" w:hAnsi="Arial" w:cs="Arial"/>
          <w:sz w:val="24"/>
          <w:szCs w:val="24"/>
        </w:rPr>
        <w:t>m</w:t>
      </w:r>
      <w:r w:rsidRPr="00F96AFD">
        <w:rPr>
          <w:rFonts w:ascii="Arial" w:hAnsi="Arial" w:cs="Arial"/>
          <w:sz w:val="24"/>
        </w:rPr>
        <w:t xml:space="preserve"> okazuje się </w:t>
      </w:r>
      <w:r w:rsidR="6DEBD093" w:rsidRPr="00F96AFD">
        <w:rPr>
          <w:rFonts w:ascii="Arial" w:hAnsi="Arial" w:cs="Arial"/>
          <w:sz w:val="24"/>
        </w:rPr>
        <w:t>względnie odporne</w:t>
      </w:r>
      <w:r w:rsidRPr="00F96AFD">
        <w:rPr>
          <w:rFonts w:ascii="Arial" w:hAnsi="Arial" w:cs="Arial"/>
          <w:sz w:val="24"/>
        </w:rPr>
        <w:t xml:space="preserve"> na recesję. </w:t>
      </w:r>
      <w:r w:rsidR="3EA3E798" w:rsidRPr="00F96AFD">
        <w:rPr>
          <w:rFonts w:ascii="Arial" w:hAnsi="Arial" w:cs="Arial"/>
          <w:sz w:val="24"/>
        </w:rPr>
        <w:t>Wahaniom podlegają jednak przyrosty tego wskaźnika.</w:t>
      </w:r>
    </w:p>
    <w:p w14:paraId="2EC2E8E8" w14:textId="5FF3757E" w:rsidR="00DB6084" w:rsidRPr="00F96AFD" w:rsidRDefault="481B8DD1" w:rsidP="00DD2DE5">
      <w:pPr>
        <w:pStyle w:val="Akapitzlist"/>
        <w:spacing w:before="240" w:after="240" w:line="360" w:lineRule="auto"/>
        <w:ind w:left="0"/>
        <w:rPr>
          <w:rFonts w:ascii="Arial" w:hAnsi="Arial" w:cs="Arial"/>
          <w:sz w:val="24"/>
        </w:rPr>
      </w:pPr>
      <w:r w:rsidRPr="00F96AFD">
        <w:rPr>
          <w:rFonts w:ascii="Arial" w:hAnsi="Arial" w:cs="Arial"/>
          <w:sz w:val="24"/>
        </w:rPr>
        <w:t xml:space="preserve">Nakłady inwestycyjne odgrywają kluczową rolę w cyklu koniunkturalnym. Zdaniem słynnego polskiego ekonomisty Michała Kaleckiego to właśnie zmiany wielkości inwestycji są głównym czynnikiem wywołującym cykle koniunkturalne. Wzrost inwestycji powoduje wzrost zatrudnienia, produkcji i dochodów, natomiast spadek inwestycji powoduje recesję gospodarczą. Przedsiębiorcy podczas fazy wzrostu widzą </w:t>
      </w:r>
      <w:r w:rsidR="48922DE0" w:rsidRPr="00F96AFD">
        <w:rPr>
          <w:rFonts w:ascii="Arial" w:hAnsi="Arial" w:cs="Arial"/>
          <w:sz w:val="24"/>
        </w:rPr>
        <w:t>szanse</w:t>
      </w:r>
      <w:r w:rsidRPr="00F96AFD">
        <w:rPr>
          <w:rFonts w:ascii="Arial" w:hAnsi="Arial" w:cs="Arial"/>
          <w:sz w:val="24"/>
        </w:rPr>
        <w:t xml:space="preserve"> na zwiększenie </w:t>
      </w:r>
      <w:r w:rsidR="48922DE0" w:rsidRPr="00F96AFD">
        <w:rPr>
          <w:rFonts w:ascii="Arial" w:hAnsi="Arial" w:cs="Arial"/>
          <w:sz w:val="24"/>
        </w:rPr>
        <w:t>produkcji</w:t>
      </w:r>
      <w:r w:rsidRPr="00F96AFD">
        <w:rPr>
          <w:rFonts w:ascii="Arial" w:hAnsi="Arial" w:cs="Arial"/>
          <w:sz w:val="24"/>
        </w:rPr>
        <w:t xml:space="preserve"> i</w:t>
      </w:r>
      <w:r w:rsidR="000D1180" w:rsidRPr="00F96AFD">
        <w:rPr>
          <w:rFonts w:ascii="Arial" w:hAnsi="Arial" w:cs="Arial"/>
          <w:sz w:val="24"/>
        </w:rPr>
        <w:t> </w:t>
      </w:r>
      <w:r w:rsidRPr="00F96AFD">
        <w:rPr>
          <w:rFonts w:ascii="Arial" w:hAnsi="Arial" w:cs="Arial"/>
          <w:sz w:val="24"/>
        </w:rPr>
        <w:t xml:space="preserve">sprzedaży, więc zwiększają nakłady inwestycyjne. Z kolei podczas recesji przedsiębiorstwa są ostrożniejsze, preferują utrzymanie istniejących zasobów i ograniczają wydatki </w:t>
      </w:r>
      <w:r w:rsidR="48922DE0" w:rsidRPr="00F96AFD">
        <w:rPr>
          <w:rFonts w:ascii="Arial" w:hAnsi="Arial" w:cs="Arial"/>
          <w:sz w:val="24"/>
        </w:rPr>
        <w:t>inwestycyjne</w:t>
      </w:r>
      <w:r w:rsidRPr="00F96AFD">
        <w:rPr>
          <w:rFonts w:ascii="Arial" w:hAnsi="Arial" w:cs="Arial"/>
          <w:sz w:val="24"/>
        </w:rPr>
        <w:t>.</w:t>
      </w:r>
    </w:p>
    <w:p w14:paraId="3254F624" w14:textId="5803E8BB" w:rsidR="009F0D25" w:rsidRPr="00F96AFD" w:rsidRDefault="00F133F5" w:rsidP="005E3902">
      <w:pPr>
        <w:spacing w:after="0" w:line="360" w:lineRule="auto"/>
        <w:rPr>
          <w:rFonts w:ascii="Arial" w:hAnsi="Arial" w:cs="Arial"/>
          <w:b/>
          <w:sz w:val="24"/>
        </w:rPr>
      </w:pPr>
      <w:bookmarkStart w:id="129" w:name="_Toc204343400"/>
      <w:bookmarkEnd w:id="128"/>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7</w:t>
      </w:r>
      <w:r w:rsidRPr="00F96AFD">
        <w:rPr>
          <w:rFonts w:ascii="Arial" w:hAnsi="Arial" w:cs="Arial"/>
          <w:b/>
          <w:sz w:val="24"/>
        </w:rPr>
        <w:fldChar w:fldCharType="end"/>
      </w:r>
      <w:r w:rsidRPr="00F96AFD">
        <w:rPr>
          <w:rFonts w:ascii="Arial" w:hAnsi="Arial" w:cs="Arial"/>
          <w:b/>
          <w:sz w:val="24"/>
        </w:rPr>
        <w:t xml:space="preserve">. </w:t>
      </w:r>
      <w:r w:rsidR="2883381D" w:rsidRPr="00F96AFD">
        <w:rPr>
          <w:rFonts w:ascii="Arial" w:hAnsi="Arial" w:cs="Arial"/>
          <w:b/>
          <w:sz w:val="24"/>
        </w:rPr>
        <w:t xml:space="preserve">Nakłady inwestycyjne (w </w:t>
      </w:r>
      <w:r w:rsidR="00B47C6B" w:rsidRPr="00F96AFD">
        <w:rPr>
          <w:rFonts w:ascii="Arial" w:hAnsi="Arial" w:cs="Arial"/>
          <w:b/>
          <w:sz w:val="24"/>
        </w:rPr>
        <w:t>miliardach złotych</w:t>
      </w:r>
      <w:r w:rsidR="2883381D" w:rsidRPr="00F96AFD">
        <w:rPr>
          <w:rFonts w:ascii="Arial" w:hAnsi="Arial" w:cs="Arial"/>
          <w:b/>
          <w:sz w:val="24"/>
        </w:rPr>
        <w:t>)</w:t>
      </w:r>
      <w:bookmarkEnd w:id="129"/>
    </w:p>
    <w:tbl>
      <w:tblPr>
        <w:tblStyle w:val="Tabela-Siatka"/>
        <w:tblW w:w="10180" w:type="dxa"/>
        <w:tblInd w:w="-147" w:type="dxa"/>
        <w:tblLayout w:type="fixed"/>
        <w:tblLook w:val="04A0" w:firstRow="1" w:lastRow="0" w:firstColumn="1" w:lastColumn="0" w:noHBand="0" w:noVBand="1"/>
        <w:tblDescription w:val="Tabela, nakłady inwsetycyjne w miliardach złotych."/>
      </w:tblPr>
      <w:tblGrid>
        <w:gridCol w:w="1985"/>
        <w:gridCol w:w="745"/>
        <w:gridCol w:w="745"/>
        <w:gridCol w:w="745"/>
        <w:gridCol w:w="745"/>
        <w:gridCol w:w="745"/>
        <w:gridCol w:w="745"/>
        <w:gridCol w:w="745"/>
        <w:gridCol w:w="745"/>
        <w:gridCol w:w="745"/>
        <w:gridCol w:w="745"/>
        <w:gridCol w:w="745"/>
      </w:tblGrid>
      <w:tr w:rsidR="008A41C3" w:rsidRPr="00F96AFD" w14:paraId="0BC330CE" w14:textId="77777777" w:rsidTr="003E5AF0">
        <w:trPr>
          <w:tblHeader/>
        </w:trPr>
        <w:tc>
          <w:tcPr>
            <w:tcW w:w="1985" w:type="dxa"/>
            <w:tcMar>
              <w:left w:w="28" w:type="dxa"/>
              <w:right w:w="28" w:type="dxa"/>
            </w:tcMar>
            <w:vAlign w:val="center"/>
          </w:tcPr>
          <w:p w14:paraId="00738B50" w14:textId="3AF0891F" w:rsidR="009F0D25" w:rsidRPr="00F96AFD" w:rsidRDefault="00A974C8" w:rsidP="003E5AF0">
            <w:pPr>
              <w:pStyle w:val="Akapitzlist"/>
              <w:spacing w:before="240" w:line="360" w:lineRule="auto"/>
              <w:ind w:left="0" w:right="135"/>
              <w:rPr>
                <w:rFonts w:ascii="Arial" w:hAnsi="Arial" w:cs="Arial"/>
                <w:b/>
              </w:rPr>
            </w:pPr>
            <w:r w:rsidRPr="00F96AFD">
              <w:rPr>
                <w:rFonts w:ascii="Arial" w:hAnsi="Arial" w:cs="Arial"/>
                <w:b/>
              </w:rPr>
              <w:t xml:space="preserve">Województwo </w:t>
            </w:r>
          </w:p>
        </w:tc>
        <w:tc>
          <w:tcPr>
            <w:tcW w:w="745" w:type="dxa"/>
            <w:tcMar>
              <w:left w:w="28" w:type="dxa"/>
              <w:right w:w="28" w:type="dxa"/>
            </w:tcMar>
            <w:vAlign w:val="center"/>
          </w:tcPr>
          <w:p w14:paraId="6BB4336F"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2014</w:t>
            </w:r>
          </w:p>
        </w:tc>
        <w:tc>
          <w:tcPr>
            <w:tcW w:w="745" w:type="dxa"/>
            <w:tcMar>
              <w:left w:w="28" w:type="dxa"/>
              <w:right w:w="28" w:type="dxa"/>
            </w:tcMar>
            <w:vAlign w:val="center"/>
          </w:tcPr>
          <w:p w14:paraId="7B260C14"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2015</w:t>
            </w:r>
          </w:p>
        </w:tc>
        <w:tc>
          <w:tcPr>
            <w:tcW w:w="745" w:type="dxa"/>
            <w:tcMar>
              <w:left w:w="28" w:type="dxa"/>
              <w:right w:w="28" w:type="dxa"/>
            </w:tcMar>
            <w:vAlign w:val="center"/>
          </w:tcPr>
          <w:p w14:paraId="7DAA5013"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2016</w:t>
            </w:r>
          </w:p>
        </w:tc>
        <w:tc>
          <w:tcPr>
            <w:tcW w:w="745" w:type="dxa"/>
            <w:tcMar>
              <w:left w:w="28" w:type="dxa"/>
              <w:right w:w="28" w:type="dxa"/>
            </w:tcMar>
            <w:vAlign w:val="center"/>
          </w:tcPr>
          <w:p w14:paraId="09CEF000"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2017</w:t>
            </w:r>
          </w:p>
        </w:tc>
        <w:tc>
          <w:tcPr>
            <w:tcW w:w="745" w:type="dxa"/>
            <w:tcMar>
              <w:left w:w="28" w:type="dxa"/>
              <w:right w:w="28" w:type="dxa"/>
            </w:tcMar>
            <w:vAlign w:val="center"/>
          </w:tcPr>
          <w:p w14:paraId="62D9F6A8"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2018</w:t>
            </w:r>
          </w:p>
        </w:tc>
        <w:tc>
          <w:tcPr>
            <w:tcW w:w="745" w:type="dxa"/>
            <w:tcMar>
              <w:left w:w="28" w:type="dxa"/>
              <w:right w:w="28" w:type="dxa"/>
            </w:tcMar>
            <w:vAlign w:val="center"/>
          </w:tcPr>
          <w:p w14:paraId="5ED86FE2"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2019</w:t>
            </w:r>
          </w:p>
        </w:tc>
        <w:tc>
          <w:tcPr>
            <w:tcW w:w="745" w:type="dxa"/>
            <w:tcMar>
              <w:left w:w="28" w:type="dxa"/>
              <w:right w:w="28" w:type="dxa"/>
            </w:tcMar>
            <w:vAlign w:val="center"/>
          </w:tcPr>
          <w:p w14:paraId="30491DAD"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2020</w:t>
            </w:r>
          </w:p>
        </w:tc>
        <w:tc>
          <w:tcPr>
            <w:tcW w:w="745" w:type="dxa"/>
            <w:tcMar>
              <w:left w:w="28" w:type="dxa"/>
              <w:right w:w="28" w:type="dxa"/>
            </w:tcMar>
            <w:vAlign w:val="center"/>
          </w:tcPr>
          <w:p w14:paraId="000430E5"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2021</w:t>
            </w:r>
          </w:p>
        </w:tc>
        <w:tc>
          <w:tcPr>
            <w:tcW w:w="745" w:type="dxa"/>
            <w:tcMar>
              <w:left w:w="28" w:type="dxa"/>
              <w:right w:w="28" w:type="dxa"/>
            </w:tcMar>
            <w:vAlign w:val="center"/>
          </w:tcPr>
          <w:p w14:paraId="3BD479C3"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2022</w:t>
            </w:r>
          </w:p>
        </w:tc>
        <w:tc>
          <w:tcPr>
            <w:tcW w:w="745" w:type="dxa"/>
            <w:tcMar>
              <w:left w:w="28" w:type="dxa"/>
              <w:right w:w="28" w:type="dxa"/>
            </w:tcMar>
            <w:vAlign w:val="center"/>
          </w:tcPr>
          <w:p w14:paraId="61500D00"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2023</w:t>
            </w:r>
          </w:p>
        </w:tc>
        <w:tc>
          <w:tcPr>
            <w:tcW w:w="745" w:type="dxa"/>
            <w:tcMar>
              <w:left w:w="28" w:type="dxa"/>
              <w:right w:w="28" w:type="dxa"/>
            </w:tcMar>
            <w:vAlign w:val="center"/>
          </w:tcPr>
          <w:p w14:paraId="570F9490" w14:textId="77777777" w:rsidR="009F0D25" w:rsidRPr="00F96AFD" w:rsidRDefault="009F0D25" w:rsidP="003E5AF0">
            <w:pPr>
              <w:pStyle w:val="Akapitzlist"/>
              <w:spacing w:before="240" w:line="360" w:lineRule="auto"/>
              <w:ind w:left="0"/>
              <w:rPr>
                <w:rFonts w:ascii="Arial" w:hAnsi="Arial" w:cs="Arial"/>
                <w:b/>
              </w:rPr>
            </w:pPr>
            <w:r w:rsidRPr="00F96AFD">
              <w:rPr>
                <w:rFonts w:ascii="Arial" w:hAnsi="Arial" w:cs="Arial"/>
                <w:b/>
              </w:rPr>
              <w:t>2024</w:t>
            </w:r>
          </w:p>
        </w:tc>
      </w:tr>
      <w:tr w:rsidR="008A41C3" w:rsidRPr="00F96AFD" w14:paraId="37D982C1" w14:textId="77777777" w:rsidTr="003E5AF0">
        <w:tc>
          <w:tcPr>
            <w:tcW w:w="1985" w:type="dxa"/>
            <w:tcMar>
              <w:left w:w="28" w:type="dxa"/>
              <w:right w:w="28" w:type="dxa"/>
            </w:tcMar>
            <w:vAlign w:val="center"/>
          </w:tcPr>
          <w:p w14:paraId="5A34162B" w14:textId="66861F85" w:rsidR="000A3E9D" w:rsidRPr="00F96AFD" w:rsidRDefault="000A3E9D" w:rsidP="003E5AF0">
            <w:pPr>
              <w:pStyle w:val="Akapitzlist"/>
              <w:spacing w:before="240" w:line="360" w:lineRule="auto"/>
              <w:ind w:left="0" w:right="135"/>
              <w:rPr>
                <w:rFonts w:ascii="Arial" w:hAnsi="Arial" w:cs="Arial"/>
              </w:rPr>
            </w:pPr>
            <w:r w:rsidRPr="00F96AFD">
              <w:rPr>
                <w:rFonts w:ascii="Arial" w:hAnsi="Arial" w:cs="Arial"/>
              </w:rPr>
              <w:t>Polska</w:t>
            </w:r>
          </w:p>
        </w:tc>
        <w:tc>
          <w:tcPr>
            <w:tcW w:w="745" w:type="dxa"/>
            <w:tcMar>
              <w:left w:w="0" w:type="dxa"/>
              <w:right w:w="0" w:type="dxa"/>
            </w:tcMar>
            <w:vAlign w:val="center"/>
          </w:tcPr>
          <w:p w14:paraId="1B434677" w14:textId="398D8A9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210E47" w:rsidRPr="00F96AFD">
              <w:rPr>
                <w:rFonts w:ascii="Arial" w:hAnsi="Arial" w:cs="Arial"/>
              </w:rPr>
              <w:t>20,0</w:t>
            </w:r>
          </w:p>
        </w:tc>
        <w:tc>
          <w:tcPr>
            <w:tcW w:w="745" w:type="dxa"/>
            <w:tcMar>
              <w:left w:w="0" w:type="dxa"/>
              <w:right w:w="0" w:type="dxa"/>
            </w:tcMar>
            <w:vAlign w:val="center"/>
          </w:tcPr>
          <w:p w14:paraId="7EF30AB5" w14:textId="4CDB3BFC"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136</w:t>
            </w:r>
            <w:r w:rsidR="00210E47" w:rsidRPr="00F96AFD">
              <w:rPr>
                <w:rFonts w:ascii="Arial" w:hAnsi="Arial" w:cs="Arial"/>
              </w:rPr>
              <w:t>,5</w:t>
            </w:r>
          </w:p>
        </w:tc>
        <w:tc>
          <w:tcPr>
            <w:tcW w:w="745" w:type="dxa"/>
            <w:tcMar>
              <w:left w:w="0" w:type="dxa"/>
              <w:right w:w="0" w:type="dxa"/>
            </w:tcMar>
            <w:vAlign w:val="center"/>
          </w:tcPr>
          <w:p w14:paraId="4CEECCE5" w14:textId="13DAEF4F"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120</w:t>
            </w:r>
            <w:r w:rsidR="00210E47" w:rsidRPr="00F96AFD">
              <w:rPr>
                <w:rFonts w:ascii="Arial" w:hAnsi="Arial" w:cs="Arial"/>
              </w:rPr>
              <w:t>,</w:t>
            </w:r>
            <w:r w:rsidRPr="00F96AFD">
              <w:rPr>
                <w:rFonts w:ascii="Arial" w:hAnsi="Arial" w:cs="Arial"/>
              </w:rPr>
              <w:t>8</w:t>
            </w:r>
          </w:p>
        </w:tc>
        <w:tc>
          <w:tcPr>
            <w:tcW w:w="745" w:type="dxa"/>
            <w:tcMar>
              <w:left w:w="0" w:type="dxa"/>
              <w:right w:w="0" w:type="dxa"/>
            </w:tcMar>
            <w:vAlign w:val="center"/>
          </w:tcPr>
          <w:p w14:paraId="003752E0" w14:textId="386CCE65"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126</w:t>
            </w:r>
            <w:r w:rsidR="00210E47" w:rsidRPr="00F96AFD">
              <w:rPr>
                <w:rFonts w:ascii="Arial" w:hAnsi="Arial" w:cs="Arial"/>
              </w:rPr>
              <w:t>,</w:t>
            </w:r>
            <w:r w:rsidR="002A490A" w:rsidRPr="00F96AFD">
              <w:rPr>
                <w:rFonts w:ascii="Arial" w:hAnsi="Arial" w:cs="Arial"/>
              </w:rPr>
              <w:t>2</w:t>
            </w:r>
          </w:p>
        </w:tc>
        <w:tc>
          <w:tcPr>
            <w:tcW w:w="745" w:type="dxa"/>
            <w:tcMar>
              <w:left w:w="0" w:type="dxa"/>
              <w:right w:w="0" w:type="dxa"/>
            </w:tcMar>
            <w:vAlign w:val="center"/>
          </w:tcPr>
          <w:p w14:paraId="6572FB25" w14:textId="1A7E8118"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14</w:t>
            </w:r>
            <w:r w:rsidR="002A490A" w:rsidRPr="00F96AFD">
              <w:rPr>
                <w:rFonts w:ascii="Arial" w:hAnsi="Arial" w:cs="Arial"/>
              </w:rPr>
              <w:t>2</w:t>
            </w:r>
            <w:r w:rsidRPr="00F96AFD">
              <w:rPr>
                <w:rFonts w:ascii="Arial" w:hAnsi="Arial" w:cs="Arial"/>
              </w:rPr>
              <w:t>,0</w:t>
            </w:r>
          </w:p>
        </w:tc>
        <w:tc>
          <w:tcPr>
            <w:tcW w:w="745" w:type="dxa"/>
            <w:tcMar>
              <w:left w:w="0" w:type="dxa"/>
              <w:right w:w="0" w:type="dxa"/>
            </w:tcMar>
            <w:vAlign w:val="center"/>
          </w:tcPr>
          <w:p w14:paraId="071994E3" w14:textId="3036B75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159,</w:t>
            </w:r>
            <w:r w:rsidR="002A490A" w:rsidRPr="00F96AFD">
              <w:rPr>
                <w:rFonts w:ascii="Arial" w:hAnsi="Arial" w:cs="Arial"/>
              </w:rPr>
              <w:t>6</w:t>
            </w:r>
          </w:p>
        </w:tc>
        <w:tc>
          <w:tcPr>
            <w:tcW w:w="745" w:type="dxa"/>
            <w:tcMar>
              <w:left w:w="0" w:type="dxa"/>
              <w:right w:w="0" w:type="dxa"/>
            </w:tcMar>
            <w:vAlign w:val="center"/>
          </w:tcPr>
          <w:p w14:paraId="7B716D2D" w14:textId="2A2EAA1B"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149</w:t>
            </w:r>
            <w:r w:rsidR="002A490A" w:rsidRPr="00F96AFD">
              <w:rPr>
                <w:rFonts w:ascii="Arial" w:hAnsi="Arial" w:cs="Arial"/>
              </w:rPr>
              <w:t>,8</w:t>
            </w:r>
          </w:p>
        </w:tc>
        <w:tc>
          <w:tcPr>
            <w:tcW w:w="745" w:type="dxa"/>
            <w:tcMar>
              <w:left w:w="0" w:type="dxa"/>
              <w:right w:w="0" w:type="dxa"/>
            </w:tcMar>
            <w:vAlign w:val="center"/>
          </w:tcPr>
          <w:p w14:paraId="497657B3" w14:textId="75D58668"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167</w:t>
            </w:r>
            <w:r w:rsidR="002A490A" w:rsidRPr="00F96AFD">
              <w:rPr>
                <w:rFonts w:ascii="Arial" w:hAnsi="Arial" w:cs="Arial"/>
              </w:rPr>
              <w:t>,</w:t>
            </w:r>
            <w:r w:rsidRPr="00F96AFD">
              <w:rPr>
                <w:rFonts w:ascii="Arial" w:hAnsi="Arial" w:cs="Arial"/>
              </w:rPr>
              <w:t>0</w:t>
            </w:r>
          </w:p>
        </w:tc>
        <w:tc>
          <w:tcPr>
            <w:tcW w:w="745" w:type="dxa"/>
            <w:tcMar>
              <w:left w:w="0" w:type="dxa"/>
              <w:right w:w="0" w:type="dxa"/>
            </w:tcMar>
            <w:vAlign w:val="center"/>
          </w:tcPr>
          <w:p w14:paraId="5C0F4DB6" w14:textId="1AE6BE3A"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197</w:t>
            </w:r>
            <w:r w:rsidR="002A490A" w:rsidRPr="00F96AFD">
              <w:rPr>
                <w:rFonts w:ascii="Arial" w:hAnsi="Arial" w:cs="Arial"/>
              </w:rPr>
              <w:t>,4</w:t>
            </w:r>
          </w:p>
        </w:tc>
        <w:tc>
          <w:tcPr>
            <w:tcW w:w="745" w:type="dxa"/>
            <w:tcMar>
              <w:left w:w="0" w:type="dxa"/>
              <w:right w:w="0" w:type="dxa"/>
            </w:tcMar>
            <w:vAlign w:val="center"/>
          </w:tcPr>
          <w:p w14:paraId="5225173B" w14:textId="76B3A34B"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22</w:t>
            </w:r>
            <w:r w:rsidR="002A490A" w:rsidRPr="00F96AFD">
              <w:rPr>
                <w:rFonts w:ascii="Arial" w:hAnsi="Arial" w:cs="Arial"/>
              </w:rPr>
              <w:t>5</w:t>
            </w:r>
          </w:p>
        </w:tc>
        <w:tc>
          <w:tcPr>
            <w:tcW w:w="745" w:type="dxa"/>
            <w:tcMar>
              <w:left w:w="0" w:type="dxa"/>
              <w:right w:w="0" w:type="dxa"/>
            </w:tcMar>
            <w:vAlign w:val="center"/>
          </w:tcPr>
          <w:p w14:paraId="73F923A6" w14:textId="3EDD84BB"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2A490A" w:rsidRPr="00F96AFD">
              <w:rPr>
                <w:rFonts w:ascii="Arial" w:hAnsi="Arial" w:cs="Arial"/>
              </w:rPr>
              <w:t>1</w:t>
            </w:r>
            <w:r w:rsidRPr="00F96AFD">
              <w:rPr>
                <w:rFonts w:ascii="Arial" w:hAnsi="Arial" w:cs="Arial"/>
              </w:rPr>
              <w:t>0</w:t>
            </w:r>
          </w:p>
        </w:tc>
      </w:tr>
      <w:tr w:rsidR="008A41C3" w:rsidRPr="00F96AFD" w14:paraId="514F1455" w14:textId="77777777" w:rsidTr="003E5AF0">
        <w:tc>
          <w:tcPr>
            <w:tcW w:w="1985" w:type="dxa"/>
            <w:tcMar>
              <w:left w:w="28" w:type="dxa"/>
              <w:right w:w="28" w:type="dxa"/>
            </w:tcMar>
            <w:vAlign w:val="center"/>
          </w:tcPr>
          <w:p w14:paraId="2E79EBDF" w14:textId="66413303"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d</w:t>
            </w:r>
            <w:r w:rsidR="000A3E9D" w:rsidRPr="00F96AFD">
              <w:rPr>
                <w:rFonts w:ascii="Arial" w:hAnsi="Arial" w:cs="Arial"/>
              </w:rPr>
              <w:t>olnośląskie</w:t>
            </w:r>
          </w:p>
        </w:tc>
        <w:tc>
          <w:tcPr>
            <w:tcW w:w="745" w:type="dxa"/>
            <w:tcMar>
              <w:left w:w="0" w:type="dxa"/>
              <w:right w:w="0" w:type="dxa"/>
            </w:tcMar>
            <w:vAlign w:val="center"/>
          </w:tcPr>
          <w:p w14:paraId="165AA7FA" w14:textId="47D9ADD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12</w:t>
            </w:r>
            <w:r w:rsidR="00BA35D9" w:rsidRPr="00F96AFD">
              <w:rPr>
                <w:rFonts w:ascii="Arial" w:hAnsi="Arial" w:cs="Arial"/>
              </w:rPr>
              <w:t>,</w:t>
            </w:r>
            <w:r w:rsidRPr="00F96AFD">
              <w:rPr>
                <w:rFonts w:ascii="Arial" w:hAnsi="Arial" w:cs="Arial"/>
              </w:rPr>
              <w:t>6</w:t>
            </w:r>
          </w:p>
        </w:tc>
        <w:tc>
          <w:tcPr>
            <w:tcW w:w="745" w:type="dxa"/>
            <w:tcMar>
              <w:left w:w="0" w:type="dxa"/>
              <w:right w:w="0" w:type="dxa"/>
            </w:tcMar>
            <w:vAlign w:val="center"/>
          </w:tcPr>
          <w:p w14:paraId="2EEACCC1" w14:textId="2032018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13</w:t>
            </w:r>
            <w:r w:rsidR="00BA35D9" w:rsidRPr="00F96AFD">
              <w:rPr>
                <w:rFonts w:ascii="Arial" w:hAnsi="Arial" w:cs="Arial"/>
              </w:rPr>
              <w:t>,6</w:t>
            </w:r>
          </w:p>
        </w:tc>
        <w:tc>
          <w:tcPr>
            <w:tcW w:w="745" w:type="dxa"/>
            <w:tcMar>
              <w:left w:w="0" w:type="dxa"/>
              <w:right w:w="0" w:type="dxa"/>
            </w:tcMar>
            <w:vAlign w:val="center"/>
          </w:tcPr>
          <w:p w14:paraId="00BDE507" w14:textId="7CB12C25"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13</w:t>
            </w:r>
            <w:r w:rsidR="00BA35D9"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1007FA03" w14:textId="6EBF73B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14</w:t>
            </w:r>
            <w:r w:rsidR="00BA35D9"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1D0F0EF9" w14:textId="04A8CEA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16</w:t>
            </w:r>
            <w:r w:rsidR="00BA35D9" w:rsidRPr="00F96AFD">
              <w:rPr>
                <w:rFonts w:ascii="Arial" w:hAnsi="Arial" w:cs="Arial"/>
              </w:rPr>
              <w:t>,2</w:t>
            </w:r>
          </w:p>
        </w:tc>
        <w:tc>
          <w:tcPr>
            <w:tcW w:w="745" w:type="dxa"/>
            <w:tcMar>
              <w:left w:w="0" w:type="dxa"/>
              <w:right w:w="0" w:type="dxa"/>
            </w:tcMar>
            <w:vAlign w:val="center"/>
          </w:tcPr>
          <w:p w14:paraId="65BE292E" w14:textId="1063AABA"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21</w:t>
            </w:r>
            <w:r w:rsidR="000A304E" w:rsidRPr="00F96AFD">
              <w:rPr>
                <w:rFonts w:ascii="Arial" w:hAnsi="Arial" w:cs="Arial"/>
              </w:rPr>
              <w:t>,</w:t>
            </w:r>
            <w:r w:rsidRPr="00F96AFD">
              <w:rPr>
                <w:rFonts w:ascii="Arial" w:hAnsi="Arial" w:cs="Arial"/>
              </w:rPr>
              <w:t>0</w:t>
            </w:r>
          </w:p>
        </w:tc>
        <w:tc>
          <w:tcPr>
            <w:tcW w:w="745" w:type="dxa"/>
            <w:tcMar>
              <w:left w:w="0" w:type="dxa"/>
              <w:right w:w="0" w:type="dxa"/>
            </w:tcMar>
            <w:vAlign w:val="center"/>
          </w:tcPr>
          <w:p w14:paraId="4B3EAD2E" w14:textId="74014831"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20</w:t>
            </w:r>
            <w:r w:rsidR="000A304E" w:rsidRPr="00F96AFD">
              <w:rPr>
                <w:rFonts w:ascii="Arial" w:hAnsi="Arial" w:cs="Arial"/>
              </w:rPr>
              <w:t>,</w:t>
            </w:r>
            <w:r w:rsidRPr="00F96AFD">
              <w:rPr>
                <w:rFonts w:ascii="Arial" w:hAnsi="Arial" w:cs="Arial"/>
              </w:rPr>
              <w:t>7</w:t>
            </w:r>
          </w:p>
        </w:tc>
        <w:tc>
          <w:tcPr>
            <w:tcW w:w="745" w:type="dxa"/>
            <w:tcMar>
              <w:left w:w="0" w:type="dxa"/>
              <w:right w:w="0" w:type="dxa"/>
            </w:tcMar>
            <w:vAlign w:val="center"/>
          </w:tcPr>
          <w:p w14:paraId="3E86893D" w14:textId="1C645B1C"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20</w:t>
            </w:r>
            <w:r w:rsidR="000A304E" w:rsidRPr="00F96AFD">
              <w:rPr>
                <w:rFonts w:ascii="Arial" w:hAnsi="Arial" w:cs="Arial"/>
              </w:rPr>
              <w:t>,</w:t>
            </w:r>
            <w:r w:rsidRPr="00F96AFD">
              <w:rPr>
                <w:rFonts w:ascii="Arial" w:hAnsi="Arial" w:cs="Arial"/>
              </w:rPr>
              <w:t>7</w:t>
            </w:r>
          </w:p>
        </w:tc>
        <w:tc>
          <w:tcPr>
            <w:tcW w:w="745" w:type="dxa"/>
            <w:tcMar>
              <w:left w:w="0" w:type="dxa"/>
              <w:right w:w="0" w:type="dxa"/>
            </w:tcMar>
            <w:vAlign w:val="center"/>
          </w:tcPr>
          <w:p w14:paraId="4A4BC698" w14:textId="375E2D3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22</w:t>
            </w:r>
            <w:r w:rsidR="000A304E"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580EA277" w14:textId="362A3581"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24</w:t>
            </w:r>
            <w:r w:rsidR="000A304E" w:rsidRPr="00F96AFD">
              <w:rPr>
                <w:rFonts w:ascii="Arial" w:hAnsi="Arial" w:cs="Arial"/>
              </w:rPr>
              <w:t>,5</w:t>
            </w:r>
          </w:p>
        </w:tc>
        <w:tc>
          <w:tcPr>
            <w:tcW w:w="745" w:type="dxa"/>
            <w:tcMar>
              <w:left w:w="0" w:type="dxa"/>
              <w:right w:w="0" w:type="dxa"/>
            </w:tcMar>
            <w:vAlign w:val="center"/>
          </w:tcPr>
          <w:p w14:paraId="447B82A0" w14:textId="7C76E7F5"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23</w:t>
            </w:r>
            <w:r w:rsidR="000A304E" w:rsidRPr="00F96AFD">
              <w:rPr>
                <w:rFonts w:ascii="Arial" w:hAnsi="Arial" w:cs="Arial"/>
              </w:rPr>
              <w:t>,</w:t>
            </w:r>
            <w:r w:rsidRPr="00F96AFD">
              <w:rPr>
                <w:rFonts w:ascii="Arial" w:hAnsi="Arial" w:cs="Arial"/>
              </w:rPr>
              <w:t>3</w:t>
            </w:r>
          </w:p>
        </w:tc>
      </w:tr>
      <w:tr w:rsidR="008A41C3" w:rsidRPr="00F96AFD" w14:paraId="2DE6268B" w14:textId="77777777" w:rsidTr="003E5AF0">
        <w:tc>
          <w:tcPr>
            <w:tcW w:w="1985" w:type="dxa"/>
            <w:tcMar>
              <w:left w:w="28" w:type="dxa"/>
              <w:right w:w="28" w:type="dxa"/>
            </w:tcMar>
            <w:vAlign w:val="center"/>
          </w:tcPr>
          <w:p w14:paraId="311D6F54" w14:textId="7A8E35E7"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k</w:t>
            </w:r>
            <w:r w:rsidR="000A3E9D" w:rsidRPr="00F96AFD">
              <w:rPr>
                <w:rFonts w:ascii="Arial" w:hAnsi="Arial" w:cs="Arial"/>
              </w:rPr>
              <w:t>ujawsko-</w:t>
            </w:r>
            <w:r w:rsidRPr="00F96AFD">
              <w:rPr>
                <w:rFonts w:ascii="Arial" w:hAnsi="Arial" w:cs="Arial"/>
              </w:rPr>
              <w:t>p</w:t>
            </w:r>
            <w:r w:rsidR="000A3E9D" w:rsidRPr="00F96AFD">
              <w:rPr>
                <w:rFonts w:ascii="Arial" w:hAnsi="Arial" w:cs="Arial"/>
              </w:rPr>
              <w:t>omorskie</w:t>
            </w:r>
          </w:p>
        </w:tc>
        <w:tc>
          <w:tcPr>
            <w:tcW w:w="745" w:type="dxa"/>
            <w:tcMar>
              <w:left w:w="0" w:type="dxa"/>
              <w:right w:w="0" w:type="dxa"/>
            </w:tcMar>
            <w:vAlign w:val="center"/>
          </w:tcPr>
          <w:p w14:paraId="5144C00F" w14:textId="3FD2EE8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BA35D9" w:rsidRPr="00F96AFD">
              <w:rPr>
                <w:rFonts w:ascii="Arial" w:hAnsi="Arial" w:cs="Arial"/>
              </w:rPr>
              <w:t>,</w:t>
            </w:r>
            <w:r w:rsidRPr="00F96AFD">
              <w:rPr>
                <w:rFonts w:ascii="Arial" w:hAnsi="Arial" w:cs="Arial"/>
              </w:rPr>
              <w:t>5</w:t>
            </w:r>
          </w:p>
        </w:tc>
        <w:tc>
          <w:tcPr>
            <w:tcW w:w="745" w:type="dxa"/>
            <w:tcMar>
              <w:left w:w="0" w:type="dxa"/>
              <w:right w:w="0" w:type="dxa"/>
            </w:tcMar>
            <w:vAlign w:val="center"/>
          </w:tcPr>
          <w:p w14:paraId="5588D16B" w14:textId="3CC7931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w:t>
            </w:r>
            <w:r w:rsidR="00022CC4" w:rsidRPr="00F96AFD">
              <w:rPr>
                <w:rFonts w:ascii="Arial" w:hAnsi="Arial" w:cs="Arial"/>
              </w:rPr>
              <w:t>1</w:t>
            </w:r>
          </w:p>
        </w:tc>
        <w:tc>
          <w:tcPr>
            <w:tcW w:w="745" w:type="dxa"/>
            <w:tcMar>
              <w:left w:w="0" w:type="dxa"/>
              <w:right w:w="0" w:type="dxa"/>
            </w:tcMar>
            <w:vAlign w:val="center"/>
          </w:tcPr>
          <w:p w14:paraId="7CD6EB21" w14:textId="3816E17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022CC4" w:rsidRPr="00F96AFD">
              <w:rPr>
                <w:rFonts w:ascii="Arial" w:hAnsi="Arial" w:cs="Arial"/>
              </w:rPr>
              <w:t>,0</w:t>
            </w:r>
          </w:p>
        </w:tc>
        <w:tc>
          <w:tcPr>
            <w:tcW w:w="745" w:type="dxa"/>
            <w:tcMar>
              <w:left w:w="0" w:type="dxa"/>
              <w:right w:w="0" w:type="dxa"/>
            </w:tcMar>
            <w:vAlign w:val="center"/>
          </w:tcPr>
          <w:p w14:paraId="5C075B74" w14:textId="5EB3E2E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022CC4" w:rsidRPr="00F96AFD">
              <w:rPr>
                <w:rFonts w:ascii="Arial" w:hAnsi="Arial" w:cs="Arial"/>
              </w:rPr>
              <w:t>,</w:t>
            </w:r>
            <w:r w:rsidRPr="00F96AFD">
              <w:rPr>
                <w:rFonts w:ascii="Arial" w:hAnsi="Arial" w:cs="Arial"/>
              </w:rPr>
              <w:t>8</w:t>
            </w:r>
          </w:p>
        </w:tc>
        <w:tc>
          <w:tcPr>
            <w:tcW w:w="745" w:type="dxa"/>
            <w:tcMar>
              <w:left w:w="0" w:type="dxa"/>
              <w:right w:w="0" w:type="dxa"/>
            </w:tcMar>
            <w:vAlign w:val="center"/>
          </w:tcPr>
          <w:p w14:paraId="214C64C2" w14:textId="5DFB268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022CC4" w:rsidRPr="00F96AFD">
              <w:rPr>
                <w:rFonts w:ascii="Arial" w:hAnsi="Arial" w:cs="Arial"/>
              </w:rPr>
              <w:t>,</w:t>
            </w:r>
            <w:r w:rsidRPr="00F96AFD">
              <w:rPr>
                <w:rFonts w:ascii="Arial" w:hAnsi="Arial" w:cs="Arial"/>
              </w:rPr>
              <w:t>2</w:t>
            </w:r>
          </w:p>
        </w:tc>
        <w:tc>
          <w:tcPr>
            <w:tcW w:w="745" w:type="dxa"/>
            <w:tcMar>
              <w:left w:w="0" w:type="dxa"/>
              <w:right w:w="0" w:type="dxa"/>
            </w:tcMar>
            <w:vAlign w:val="center"/>
          </w:tcPr>
          <w:p w14:paraId="0AC2245F" w14:textId="14E5D631"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022CC4" w:rsidRPr="00F96AFD">
              <w:rPr>
                <w:rFonts w:ascii="Arial" w:hAnsi="Arial" w:cs="Arial"/>
              </w:rPr>
              <w:t>,</w:t>
            </w:r>
            <w:r w:rsidRPr="00F96AFD">
              <w:rPr>
                <w:rFonts w:ascii="Arial" w:hAnsi="Arial" w:cs="Arial"/>
              </w:rPr>
              <w:t>7</w:t>
            </w:r>
          </w:p>
        </w:tc>
        <w:tc>
          <w:tcPr>
            <w:tcW w:w="745" w:type="dxa"/>
            <w:tcMar>
              <w:left w:w="0" w:type="dxa"/>
              <w:right w:w="0" w:type="dxa"/>
            </w:tcMar>
            <w:vAlign w:val="center"/>
          </w:tcPr>
          <w:p w14:paraId="54FA0556" w14:textId="121092A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w:t>
            </w:r>
            <w:r w:rsidR="00022CC4" w:rsidRPr="00F96AFD">
              <w:rPr>
                <w:rFonts w:ascii="Arial" w:hAnsi="Arial" w:cs="Arial"/>
              </w:rPr>
              <w:t>,</w:t>
            </w:r>
            <w:r w:rsidRPr="00F96AFD">
              <w:rPr>
                <w:rFonts w:ascii="Arial" w:hAnsi="Arial" w:cs="Arial"/>
              </w:rPr>
              <w:t>0</w:t>
            </w:r>
          </w:p>
        </w:tc>
        <w:tc>
          <w:tcPr>
            <w:tcW w:w="745" w:type="dxa"/>
            <w:tcMar>
              <w:left w:w="0" w:type="dxa"/>
              <w:right w:w="0" w:type="dxa"/>
            </w:tcMar>
            <w:vAlign w:val="center"/>
          </w:tcPr>
          <w:p w14:paraId="16AB9042" w14:textId="4070280B"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w:t>
            </w:r>
            <w:r w:rsidR="009B3585" w:rsidRPr="00F96AFD">
              <w:rPr>
                <w:rFonts w:ascii="Arial" w:hAnsi="Arial" w:cs="Arial"/>
              </w:rPr>
              <w:t>,7</w:t>
            </w:r>
          </w:p>
        </w:tc>
        <w:tc>
          <w:tcPr>
            <w:tcW w:w="745" w:type="dxa"/>
            <w:tcMar>
              <w:left w:w="0" w:type="dxa"/>
              <w:right w:w="0" w:type="dxa"/>
            </w:tcMar>
            <w:vAlign w:val="center"/>
          </w:tcPr>
          <w:p w14:paraId="4EC9E98D" w14:textId="07B59805"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5</w:t>
            </w:r>
            <w:r w:rsidR="009B3585"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33119B31" w14:textId="11702F7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9B3585" w:rsidRPr="00F96AFD">
              <w:rPr>
                <w:rFonts w:ascii="Arial" w:hAnsi="Arial" w:cs="Arial"/>
              </w:rPr>
              <w:t>,</w:t>
            </w:r>
            <w:r w:rsidRPr="00F96AFD">
              <w:rPr>
                <w:rFonts w:ascii="Arial" w:hAnsi="Arial" w:cs="Arial"/>
              </w:rPr>
              <w:t>3</w:t>
            </w:r>
          </w:p>
        </w:tc>
        <w:tc>
          <w:tcPr>
            <w:tcW w:w="745" w:type="dxa"/>
            <w:tcMar>
              <w:left w:w="0" w:type="dxa"/>
              <w:right w:w="0" w:type="dxa"/>
            </w:tcMar>
            <w:vAlign w:val="center"/>
          </w:tcPr>
          <w:p w14:paraId="457B7FE4" w14:textId="75B5040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5</w:t>
            </w:r>
            <w:r w:rsidR="009B3585" w:rsidRPr="00F96AFD">
              <w:rPr>
                <w:rFonts w:ascii="Arial" w:hAnsi="Arial" w:cs="Arial"/>
              </w:rPr>
              <w:t>,</w:t>
            </w:r>
            <w:r w:rsidRPr="00F96AFD">
              <w:rPr>
                <w:rFonts w:ascii="Arial" w:hAnsi="Arial" w:cs="Arial"/>
              </w:rPr>
              <w:t>4</w:t>
            </w:r>
          </w:p>
        </w:tc>
      </w:tr>
      <w:tr w:rsidR="008A41C3" w:rsidRPr="00F96AFD" w14:paraId="3EFA5F9B" w14:textId="77777777" w:rsidTr="003E5AF0">
        <w:tc>
          <w:tcPr>
            <w:tcW w:w="1985" w:type="dxa"/>
            <w:tcMar>
              <w:left w:w="28" w:type="dxa"/>
              <w:right w:w="28" w:type="dxa"/>
            </w:tcMar>
            <w:vAlign w:val="center"/>
          </w:tcPr>
          <w:p w14:paraId="088F1163" w14:textId="5E3A69B1"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l</w:t>
            </w:r>
            <w:r w:rsidR="000A3E9D" w:rsidRPr="00F96AFD">
              <w:rPr>
                <w:rFonts w:ascii="Arial" w:hAnsi="Arial" w:cs="Arial"/>
              </w:rPr>
              <w:t>ubelskie</w:t>
            </w:r>
          </w:p>
        </w:tc>
        <w:tc>
          <w:tcPr>
            <w:tcW w:w="745" w:type="dxa"/>
            <w:tcMar>
              <w:left w:w="0" w:type="dxa"/>
              <w:right w:w="0" w:type="dxa"/>
            </w:tcMar>
            <w:vAlign w:val="center"/>
          </w:tcPr>
          <w:p w14:paraId="739AA9ED" w14:textId="0576EE0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w:t>
            </w:r>
            <w:r w:rsidR="007E4E8A" w:rsidRPr="00F96AFD">
              <w:rPr>
                <w:rFonts w:ascii="Arial" w:hAnsi="Arial" w:cs="Arial"/>
              </w:rPr>
              <w:t>,</w:t>
            </w:r>
            <w:r w:rsidRPr="00F96AFD">
              <w:rPr>
                <w:rFonts w:ascii="Arial" w:hAnsi="Arial" w:cs="Arial"/>
              </w:rPr>
              <w:t>0</w:t>
            </w:r>
          </w:p>
        </w:tc>
        <w:tc>
          <w:tcPr>
            <w:tcW w:w="745" w:type="dxa"/>
            <w:tcMar>
              <w:left w:w="0" w:type="dxa"/>
              <w:right w:w="0" w:type="dxa"/>
            </w:tcMar>
            <w:vAlign w:val="center"/>
          </w:tcPr>
          <w:p w14:paraId="0F75D453" w14:textId="3BEEF18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7E4E8A" w:rsidRPr="00F96AFD">
              <w:rPr>
                <w:rFonts w:ascii="Arial" w:hAnsi="Arial" w:cs="Arial"/>
              </w:rPr>
              <w:t>,9</w:t>
            </w:r>
          </w:p>
        </w:tc>
        <w:tc>
          <w:tcPr>
            <w:tcW w:w="745" w:type="dxa"/>
            <w:tcMar>
              <w:left w:w="0" w:type="dxa"/>
              <w:right w:w="0" w:type="dxa"/>
            </w:tcMar>
            <w:vAlign w:val="center"/>
          </w:tcPr>
          <w:p w14:paraId="365F24EE" w14:textId="57A8C63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7E4E8A" w:rsidRPr="00F96AFD">
              <w:rPr>
                <w:rFonts w:ascii="Arial" w:hAnsi="Arial" w:cs="Arial"/>
              </w:rPr>
              <w:t>5</w:t>
            </w:r>
          </w:p>
        </w:tc>
        <w:tc>
          <w:tcPr>
            <w:tcW w:w="745" w:type="dxa"/>
            <w:tcMar>
              <w:left w:w="0" w:type="dxa"/>
              <w:right w:w="0" w:type="dxa"/>
            </w:tcMar>
            <w:vAlign w:val="center"/>
          </w:tcPr>
          <w:p w14:paraId="7B18A1D0" w14:textId="03CD9CE7"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9B3585" w:rsidRPr="00F96AFD">
              <w:rPr>
                <w:rFonts w:ascii="Arial" w:hAnsi="Arial" w:cs="Arial"/>
              </w:rPr>
              <w:t>,9</w:t>
            </w:r>
          </w:p>
        </w:tc>
        <w:tc>
          <w:tcPr>
            <w:tcW w:w="745" w:type="dxa"/>
            <w:tcMar>
              <w:left w:w="0" w:type="dxa"/>
              <w:right w:w="0" w:type="dxa"/>
            </w:tcMar>
            <w:vAlign w:val="center"/>
          </w:tcPr>
          <w:p w14:paraId="7B04A338" w14:textId="1D11A86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w:t>
            </w:r>
            <w:r w:rsidR="009B3585" w:rsidRPr="00F96AFD">
              <w:rPr>
                <w:rFonts w:ascii="Arial" w:hAnsi="Arial" w:cs="Arial"/>
              </w:rPr>
              <w:t>,5</w:t>
            </w:r>
          </w:p>
        </w:tc>
        <w:tc>
          <w:tcPr>
            <w:tcW w:w="745" w:type="dxa"/>
            <w:tcMar>
              <w:left w:w="0" w:type="dxa"/>
              <w:right w:w="0" w:type="dxa"/>
            </w:tcMar>
            <w:vAlign w:val="center"/>
          </w:tcPr>
          <w:p w14:paraId="7BF68284" w14:textId="330F19D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w:t>
            </w:r>
            <w:r w:rsidR="009B3585" w:rsidRPr="00F96AFD">
              <w:rPr>
                <w:rFonts w:ascii="Arial" w:hAnsi="Arial" w:cs="Arial"/>
              </w:rPr>
              <w:t>,</w:t>
            </w:r>
            <w:r w:rsidRPr="00F96AFD">
              <w:rPr>
                <w:rFonts w:ascii="Arial" w:hAnsi="Arial" w:cs="Arial"/>
              </w:rPr>
              <w:t>8</w:t>
            </w:r>
          </w:p>
        </w:tc>
        <w:tc>
          <w:tcPr>
            <w:tcW w:w="745" w:type="dxa"/>
            <w:tcMar>
              <w:left w:w="0" w:type="dxa"/>
              <w:right w:w="0" w:type="dxa"/>
            </w:tcMar>
            <w:vAlign w:val="center"/>
          </w:tcPr>
          <w:p w14:paraId="3AFA06CD" w14:textId="113F5A6C"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w:t>
            </w:r>
            <w:r w:rsidR="009B3585" w:rsidRPr="00F96AFD">
              <w:rPr>
                <w:rFonts w:ascii="Arial" w:hAnsi="Arial" w:cs="Arial"/>
              </w:rPr>
              <w:t>,</w:t>
            </w:r>
            <w:r w:rsidRPr="00F96AFD">
              <w:rPr>
                <w:rFonts w:ascii="Arial" w:hAnsi="Arial" w:cs="Arial"/>
              </w:rPr>
              <w:t>6</w:t>
            </w:r>
          </w:p>
        </w:tc>
        <w:tc>
          <w:tcPr>
            <w:tcW w:w="745" w:type="dxa"/>
            <w:tcMar>
              <w:left w:w="0" w:type="dxa"/>
              <w:right w:w="0" w:type="dxa"/>
            </w:tcMar>
            <w:vAlign w:val="center"/>
          </w:tcPr>
          <w:p w14:paraId="24E3C243" w14:textId="013A127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5</w:t>
            </w:r>
            <w:r w:rsidR="009B3585" w:rsidRPr="00F96AFD">
              <w:rPr>
                <w:rFonts w:ascii="Arial" w:hAnsi="Arial" w:cs="Arial"/>
              </w:rPr>
              <w:t>,</w:t>
            </w:r>
            <w:r w:rsidRPr="00F96AFD">
              <w:rPr>
                <w:rFonts w:ascii="Arial" w:hAnsi="Arial" w:cs="Arial"/>
              </w:rPr>
              <w:t>0</w:t>
            </w:r>
          </w:p>
        </w:tc>
        <w:tc>
          <w:tcPr>
            <w:tcW w:w="745" w:type="dxa"/>
            <w:tcMar>
              <w:left w:w="0" w:type="dxa"/>
              <w:right w:w="0" w:type="dxa"/>
            </w:tcMar>
            <w:vAlign w:val="center"/>
          </w:tcPr>
          <w:p w14:paraId="50A04B5F" w14:textId="5AD69F1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9B3585" w:rsidRPr="00F96AFD">
              <w:rPr>
                <w:rFonts w:ascii="Arial" w:hAnsi="Arial" w:cs="Arial"/>
              </w:rPr>
              <w:t>,</w:t>
            </w:r>
            <w:r w:rsidRPr="00F96AFD">
              <w:rPr>
                <w:rFonts w:ascii="Arial" w:hAnsi="Arial" w:cs="Arial"/>
              </w:rPr>
              <w:t>0</w:t>
            </w:r>
          </w:p>
        </w:tc>
        <w:tc>
          <w:tcPr>
            <w:tcW w:w="745" w:type="dxa"/>
            <w:tcMar>
              <w:left w:w="0" w:type="dxa"/>
              <w:right w:w="0" w:type="dxa"/>
            </w:tcMar>
            <w:vAlign w:val="center"/>
          </w:tcPr>
          <w:p w14:paraId="30785CD8" w14:textId="21E98B2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8</w:t>
            </w:r>
            <w:r w:rsidR="009B3585" w:rsidRPr="00F96AFD">
              <w:rPr>
                <w:rFonts w:ascii="Arial" w:hAnsi="Arial" w:cs="Arial"/>
              </w:rPr>
              <w:t>,4</w:t>
            </w:r>
          </w:p>
        </w:tc>
        <w:tc>
          <w:tcPr>
            <w:tcW w:w="745" w:type="dxa"/>
            <w:tcMar>
              <w:left w:w="0" w:type="dxa"/>
              <w:right w:w="0" w:type="dxa"/>
            </w:tcMar>
            <w:vAlign w:val="center"/>
          </w:tcPr>
          <w:p w14:paraId="148EA270" w14:textId="4E4C935F"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7</w:t>
            </w:r>
            <w:r w:rsidR="009B3585" w:rsidRPr="00F96AFD">
              <w:rPr>
                <w:rFonts w:ascii="Arial" w:hAnsi="Arial" w:cs="Arial"/>
              </w:rPr>
              <w:t>,</w:t>
            </w:r>
            <w:r w:rsidRPr="00F96AFD">
              <w:rPr>
                <w:rFonts w:ascii="Arial" w:hAnsi="Arial" w:cs="Arial"/>
              </w:rPr>
              <w:t>4</w:t>
            </w:r>
          </w:p>
        </w:tc>
      </w:tr>
      <w:tr w:rsidR="008A41C3" w:rsidRPr="00F96AFD" w14:paraId="2742BDF3" w14:textId="77777777" w:rsidTr="003E5AF0">
        <w:tc>
          <w:tcPr>
            <w:tcW w:w="1985" w:type="dxa"/>
            <w:tcMar>
              <w:left w:w="28" w:type="dxa"/>
              <w:right w:w="28" w:type="dxa"/>
            </w:tcMar>
            <w:vAlign w:val="center"/>
          </w:tcPr>
          <w:p w14:paraId="174F63C9" w14:textId="2E5E1531"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lubuskie</w:t>
            </w:r>
          </w:p>
        </w:tc>
        <w:tc>
          <w:tcPr>
            <w:tcW w:w="745" w:type="dxa"/>
            <w:tcMar>
              <w:left w:w="0" w:type="dxa"/>
              <w:right w:w="0" w:type="dxa"/>
            </w:tcMar>
            <w:vAlign w:val="center"/>
          </w:tcPr>
          <w:p w14:paraId="5BB3DFF9" w14:textId="638AF377"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7E4E8A" w:rsidRPr="00F96AFD">
              <w:rPr>
                <w:rFonts w:ascii="Arial" w:hAnsi="Arial" w:cs="Arial"/>
              </w:rPr>
              <w:t>,</w:t>
            </w:r>
            <w:r w:rsidRPr="00F96AFD">
              <w:rPr>
                <w:rFonts w:ascii="Arial" w:hAnsi="Arial" w:cs="Arial"/>
              </w:rPr>
              <w:t>2</w:t>
            </w:r>
          </w:p>
        </w:tc>
        <w:tc>
          <w:tcPr>
            <w:tcW w:w="745" w:type="dxa"/>
            <w:tcMar>
              <w:left w:w="0" w:type="dxa"/>
              <w:right w:w="0" w:type="dxa"/>
            </w:tcMar>
            <w:vAlign w:val="center"/>
          </w:tcPr>
          <w:p w14:paraId="1EA43803" w14:textId="174C186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7E4E8A" w:rsidRPr="00F96AFD">
              <w:rPr>
                <w:rFonts w:ascii="Arial" w:hAnsi="Arial" w:cs="Arial"/>
              </w:rPr>
              <w:t>,</w:t>
            </w:r>
            <w:r w:rsidRPr="00F96AFD">
              <w:rPr>
                <w:rFonts w:ascii="Arial" w:hAnsi="Arial" w:cs="Arial"/>
              </w:rPr>
              <w:t>9</w:t>
            </w:r>
          </w:p>
        </w:tc>
        <w:tc>
          <w:tcPr>
            <w:tcW w:w="745" w:type="dxa"/>
            <w:tcMar>
              <w:left w:w="0" w:type="dxa"/>
              <w:right w:w="0" w:type="dxa"/>
            </w:tcMar>
            <w:vAlign w:val="center"/>
          </w:tcPr>
          <w:p w14:paraId="1D059BCA" w14:textId="517D1F1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7E4E8A" w:rsidRPr="00F96AFD">
              <w:rPr>
                <w:rFonts w:ascii="Arial" w:hAnsi="Arial" w:cs="Arial"/>
              </w:rPr>
              <w:t>,</w:t>
            </w:r>
            <w:r w:rsidR="00642874" w:rsidRPr="00F96AFD">
              <w:rPr>
                <w:rFonts w:ascii="Arial" w:hAnsi="Arial" w:cs="Arial"/>
              </w:rPr>
              <w:t>9</w:t>
            </w:r>
          </w:p>
        </w:tc>
        <w:tc>
          <w:tcPr>
            <w:tcW w:w="745" w:type="dxa"/>
            <w:tcMar>
              <w:left w:w="0" w:type="dxa"/>
              <w:right w:w="0" w:type="dxa"/>
            </w:tcMar>
            <w:vAlign w:val="center"/>
          </w:tcPr>
          <w:p w14:paraId="7B365FE8" w14:textId="233EE61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642874" w:rsidRPr="00F96AFD">
              <w:rPr>
                <w:rFonts w:ascii="Arial" w:hAnsi="Arial" w:cs="Arial"/>
              </w:rPr>
              <w:t>,5</w:t>
            </w:r>
          </w:p>
        </w:tc>
        <w:tc>
          <w:tcPr>
            <w:tcW w:w="745" w:type="dxa"/>
            <w:tcMar>
              <w:left w:w="0" w:type="dxa"/>
              <w:right w:w="0" w:type="dxa"/>
            </w:tcMar>
            <w:vAlign w:val="center"/>
          </w:tcPr>
          <w:p w14:paraId="700A4B14" w14:textId="6BA1E3C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642874" w:rsidRPr="00F96AFD">
              <w:rPr>
                <w:rFonts w:ascii="Arial" w:hAnsi="Arial" w:cs="Arial"/>
              </w:rPr>
              <w:t>,</w:t>
            </w:r>
            <w:r w:rsidRPr="00F96AFD">
              <w:rPr>
                <w:rFonts w:ascii="Arial" w:hAnsi="Arial" w:cs="Arial"/>
              </w:rPr>
              <w:t>8</w:t>
            </w:r>
          </w:p>
        </w:tc>
        <w:tc>
          <w:tcPr>
            <w:tcW w:w="745" w:type="dxa"/>
            <w:tcMar>
              <w:left w:w="0" w:type="dxa"/>
              <w:right w:w="0" w:type="dxa"/>
            </w:tcMar>
            <w:vAlign w:val="center"/>
          </w:tcPr>
          <w:p w14:paraId="55EF2B96" w14:textId="670037A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642874" w:rsidRPr="00F96AFD">
              <w:rPr>
                <w:rFonts w:ascii="Arial" w:hAnsi="Arial" w:cs="Arial"/>
              </w:rPr>
              <w:t>,1</w:t>
            </w:r>
          </w:p>
        </w:tc>
        <w:tc>
          <w:tcPr>
            <w:tcW w:w="745" w:type="dxa"/>
            <w:tcMar>
              <w:left w:w="0" w:type="dxa"/>
              <w:right w:w="0" w:type="dxa"/>
            </w:tcMar>
            <w:vAlign w:val="center"/>
          </w:tcPr>
          <w:p w14:paraId="5367F3EE" w14:textId="3D1A0AD7"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642874" w:rsidRPr="00F96AFD">
              <w:rPr>
                <w:rFonts w:ascii="Arial" w:hAnsi="Arial" w:cs="Arial"/>
              </w:rPr>
              <w:t>,</w:t>
            </w:r>
            <w:r w:rsidRPr="00F96AFD">
              <w:rPr>
                <w:rFonts w:ascii="Arial" w:hAnsi="Arial" w:cs="Arial"/>
              </w:rPr>
              <w:t>6</w:t>
            </w:r>
          </w:p>
        </w:tc>
        <w:tc>
          <w:tcPr>
            <w:tcW w:w="745" w:type="dxa"/>
            <w:tcMar>
              <w:left w:w="0" w:type="dxa"/>
              <w:right w:w="0" w:type="dxa"/>
            </w:tcMar>
            <w:vAlign w:val="center"/>
          </w:tcPr>
          <w:p w14:paraId="5605D484" w14:textId="6708DB6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642874"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38B6AABD" w14:textId="12223BFC"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642874"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52C0E5E2" w14:textId="2E8F6B4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642874" w:rsidRPr="00F96AFD">
              <w:rPr>
                <w:rFonts w:ascii="Arial" w:hAnsi="Arial" w:cs="Arial"/>
              </w:rPr>
              <w:t>,</w:t>
            </w:r>
            <w:r w:rsidRPr="00F96AFD">
              <w:rPr>
                <w:rFonts w:ascii="Arial" w:hAnsi="Arial" w:cs="Arial"/>
              </w:rPr>
              <w:t>6</w:t>
            </w:r>
          </w:p>
        </w:tc>
        <w:tc>
          <w:tcPr>
            <w:tcW w:w="745" w:type="dxa"/>
            <w:tcMar>
              <w:left w:w="0" w:type="dxa"/>
              <w:right w:w="0" w:type="dxa"/>
            </w:tcMar>
            <w:vAlign w:val="center"/>
          </w:tcPr>
          <w:p w14:paraId="4D3FE50B" w14:textId="587B540A"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642874" w:rsidRPr="00F96AFD">
              <w:rPr>
                <w:rFonts w:ascii="Arial" w:hAnsi="Arial" w:cs="Arial"/>
              </w:rPr>
              <w:t>,</w:t>
            </w:r>
            <w:r w:rsidRPr="00F96AFD">
              <w:rPr>
                <w:rFonts w:ascii="Arial" w:hAnsi="Arial" w:cs="Arial"/>
              </w:rPr>
              <w:t>8</w:t>
            </w:r>
          </w:p>
        </w:tc>
      </w:tr>
      <w:tr w:rsidR="008A41C3" w:rsidRPr="00F96AFD" w14:paraId="0E5F22B4" w14:textId="77777777" w:rsidTr="003E5AF0">
        <w:tc>
          <w:tcPr>
            <w:tcW w:w="1985" w:type="dxa"/>
            <w:tcMar>
              <w:left w:w="28" w:type="dxa"/>
              <w:right w:w="28" w:type="dxa"/>
            </w:tcMar>
            <w:vAlign w:val="center"/>
          </w:tcPr>
          <w:p w14:paraId="117738B0" w14:textId="77E47D79"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łódzkie</w:t>
            </w:r>
          </w:p>
        </w:tc>
        <w:tc>
          <w:tcPr>
            <w:tcW w:w="745" w:type="dxa"/>
            <w:tcMar>
              <w:left w:w="0" w:type="dxa"/>
              <w:right w:w="0" w:type="dxa"/>
            </w:tcMar>
            <w:vAlign w:val="center"/>
          </w:tcPr>
          <w:p w14:paraId="25C66EDD" w14:textId="5A75607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8</w:t>
            </w:r>
            <w:r w:rsidR="00642874" w:rsidRPr="00F96AFD">
              <w:rPr>
                <w:rFonts w:ascii="Arial" w:hAnsi="Arial" w:cs="Arial"/>
              </w:rPr>
              <w:t>,</w:t>
            </w:r>
            <w:r w:rsidRPr="00F96AFD">
              <w:rPr>
                <w:rFonts w:ascii="Arial" w:hAnsi="Arial" w:cs="Arial"/>
              </w:rPr>
              <w:t>3</w:t>
            </w:r>
          </w:p>
        </w:tc>
        <w:tc>
          <w:tcPr>
            <w:tcW w:w="745" w:type="dxa"/>
            <w:tcMar>
              <w:left w:w="0" w:type="dxa"/>
              <w:right w:w="0" w:type="dxa"/>
            </w:tcMar>
            <w:vAlign w:val="center"/>
          </w:tcPr>
          <w:p w14:paraId="4897CD3B" w14:textId="58D581A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10</w:t>
            </w:r>
            <w:r w:rsidR="00F713C3" w:rsidRPr="00F96AFD">
              <w:rPr>
                <w:rFonts w:ascii="Arial" w:hAnsi="Arial" w:cs="Arial"/>
              </w:rPr>
              <w:t>,7</w:t>
            </w:r>
          </w:p>
        </w:tc>
        <w:tc>
          <w:tcPr>
            <w:tcW w:w="745" w:type="dxa"/>
            <w:tcMar>
              <w:left w:w="0" w:type="dxa"/>
              <w:right w:w="0" w:type="dxa"/>
            </w:tcMar>
            <w:vAlign w:val="center"/>
          </w:tcPr>
          <w:p w14:paraId="02A92C13" w14:textId="170F837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10</w:t>
            </w:r>
            <w:r w:rsidR="00F713C3" w:rsidRPr="00F96AFD">
              <w:rPr>
                <w:rFonts w:ascii="Arial" w:hAnsi="Arial" w:cs="Arial"/>
              </w:rPr>
              <w:t>,5</w:t>
            </w:r>
          </w:p>
        </w:tc>
        <w:tc>
          <w:tcPr>
            <w:tcW w:w="745" w:type="dxa"/>
            <w:tcMar>
              <w:left w:w="0" w:type="dxa"/>
              <w:right w:w="0" w:type="dxa"/>
            </w:tcMar>
            <w:vAlign w:val="center"/>
          </w:tcPr>
          <w:p w14:paraId="2F0C8E00" w14:textId="33BD014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9,0</w:t>
            </w:r>
          </w:p>
        </w:tc>
        <w:tc>
          <w:tcPr>
            <w:tcW w:w="745" w:type="dxa"/>
            <w:tcMar>
              <w:left w:w="0" w:type="dxa"/>
              <w:right w:w="0" w:type="dxa"/>
            </w:tcMar>
            <w:vAlign w:val="center"/>
          </w:tcPr>
          <w:p w14:paraId="0FB05937" w14:textId="6C48505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10</w:t>
            </w:r>
            <w:r w:rsidR="00F713C3"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7B5B5AD5" w14:textId="4DE8974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9</w:t>
            </w:r>
            <w:r w:rsidR="00F713C3" w:rsidRPr="00F96AFD">
              <w:rPr>
                <w:rFonts w:ascii="Arial" w:hAnsi="Arial" w:cs="Arial"/>
              </w:rPr>
              <w:t>,</w:t>
            </w:r>
            <w:r w:rsidRPr="00F96AFD">
              <w:rPr>
                <w:rFonts w:ascii="Arial" w:hAnsi="Arial" w:cs="Arial"/>
              </w:rPr>
              <w:t>3</w:t>
            </w:r>
          </w:p>
        </w:tc>
        <w:tc>
          <w:tcPr>
            <w:tcW w:w="745" w:type="dxa"/>
            <w:tcMar>
              <w:left w:w="0" w:type="dxa"/>
              <w:right w:w="0" w:type="dxa"/>
            </w:tcMar>
            <w:vAlign w:val="center"/>
          </w:tcPr>
          <w:p w14:paraId="7AB8A4FF" w14:textId="3756DE71"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F713C3" w:rsidRPr="00F96AFD">
              <w:rPr>
                <w:rFonts w:ascii="Arial" w:hAnsi="Arial" w:cs="Arial"/>
              </w:rPr>
              <w:t>,</w:t>
            </w:r>
            <w:r w:rsidRPr="00F96AFD">
              <w:rPr>
                <w:rFonts w:ascii="Arial" w:hAnsi="Arial" w:cs="Arial"/>
              </w:rPr>
              <w:t>3</w:t>
            </w:r>
          </w:p>
        </w:tc>
        <w:tc>
          <w:tcPr>
            <w:tcW w:w="745" w:type="dxa"/>
            <w:tcMar>
              <w:left w:w="0" w:type="dxa"/>
              <w:right w:w="0" w:type="dxa"/>
            </w:tcMar>
            <w:vAlign w:val="center"/>
          </w:tcPr>
          <w:p w14:paraId="189EC226" w14:textId="0337863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F713C3" w:rsidRPr="00F96AFD">
              <w:rPr>
                <w:rFonts w:ascii="Arial" w:hAnsi="Arial" w:cs="Arial"/>
              </w:rPr>
              <w:t>,</w:t>
            </w:r>
            <w:r w:rsidRPr="00F96AFD">
              <w:rPr>
                <w:rFonts w:ascii="Arial" w:hAnsi="Arial" w:cs="Arial"/>
              </w:rPr>
              <w:t>5</w:t>
            </w:r>
          </w:p>
        </w:tc>
        <w:tc>
          <w:tcPr>
            <w:tcW w:w="745" w:type="dxa"/>
            <w:tcMar>
              <w:left w:w="0" w:type="dxa"/>
              <w:right w:w="0" w:type="dxa"/>
            </w:tcMar>
            <w:vAlign w:val="center"/>
          </w:tcPr>
          <w:p w14:paraId="1D8AFADB" w14:textId="164C9258"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ED76A0"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77C66F3C" w14:textId="1DF0E488"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ED76A0" w:rsidRPr="00F96AFD">
              <w:rPr>
                <w:rFonts w:ascii="Arial" w:hAnsi="Arial" w:cs="Arial"/>
              </w:rPr>
              <w:t>,8</w:t>
            </w:r>
          </w:p>
        </w:tc>
        <w:tc>
          <w:tcPr>
            <w:tcW w:w="745" w:type="dxa"/>
            <w:tcMar>
              <w:left w:w="0" w:type="dxa"/>
              <w:right w:w="0" w:type="dxa"/>
            </w:tcMar>
            <w:vAlign w:val="center"/>
          </w:tcPr>
          <w:p w14:paraId="12A63C2C" w14:textId="7388284A"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ED76A0" w:rsidRPr="00F96AFD">
              <w:rPr>
                <w:rFonts w:ascii="Arial" w:hAnsi="Arial" w:cs="Arial"/>
              </w:rPr>
              <w:t>,</w:t>
            </w:r>
            <w:r w:rsidRPr="00F96AFD">
              <w:rPr>
                <w:rFonts w:ascii="Arial" w:hAnsi="Arial" w:cs="Arial"/>
              </w:rPr>
              <w:t>7</w:t>
            </w:r>
          </w:p>
        </w:tc>
      </w:tr>
      <w:tr w:rsidR="008A41C3" w:rsidRPr="00F96AFD" w14:paraId="1533B615" w14:textId="77777777" w:rsidTr="003E5AF0">
        <w:tc>
          <w:tcPr>
            <w:tcW w:w="1985" w:type="dxa"/>
            <w:tcMar>
              <w:left w:w="28" w:type="dxa"/>
              <w:right w:w="28" w:type="dxa"/>
            </w:tcMar>
            <w:vAlign w:val="center"/>
          </w:tcPr>
          <w:p w14:paraId="5E4D4AD7" w14:textId="28FE0293"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małopolskie</w:t>
            </w:r>
          </w:p>
        </w:tc>
        <w:tc>
          <w:tcPr>
            <w:tcW w:w="745" w:type="dxa"/>
            <w:tcMar>
              <w:left w:w="0" w:type="dxa"/>
              <w:right w:w="0" w:type="dxa"/>
            </w:tcMar>
            <w:vAlign w:val="center"/>
          </w:tcPr>
          <w:p w14:paraId="563D07A6" w14:textId="6860270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7</w:t>
            </w:r>
            <w:r w:rsidR="00B01162" w:rsidRPr="00F96AFD">
              <w:rPr>
                <w:rFonts w:ascii="Arial" w:hAnsi="Arial" w:cs="Arial"/>
              </w:rPr>
              <w:t>,7</w:t>
            </w:r>
          </w:p>
        </w:tc>
        <w:tc>
          <w:tcPr>
            <w:tcW w:w="745" w:type="dxa"/>
            <w:tcMar>
              <w:left w:w="0" w:type="dxa"/>
              <w:right w:w="0" w:type="dxa"/>
            </w:tcMar>
            <w:vAlign w:val="center"/>
          </w:tcPr>
          <w:p w14:paraId="7E5B5A92" w14:textId="3E85865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8</w:t>
            </w:r>
            <w:r w:rsidR="00B01162"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11AE8921" w14:textId="30F2759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7</w:t>
            </w:r>
            <w:r w:rsidR="00B01162" w:rsidRPr="00F96AFD">
              <w:rPr>
                <w:rFonts w:ascii="Arial" w:hAnsi="Arial" w:cs="Arial"/>
              </w:rPr>
              <w:t>,7</w:t>
            </w:r>
          </w:p>
        </w:tc>
        <w:tc>
          <w:tcPr>
            <w:tcW w:w="745" w:type="dxa"/>
            <w:tcMar>
              <w:left w:w="0" w:type="dxa"/>
              <w:right w:w="0" w:type="dxa"/>
            </w:tcMar>
            <w:vAlign w:val="center"/>
          </w:tcPr>
          <w:p w14:paraId="6FCF74A7" w14:textId="103ED2A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7</w:t>
            </w:r>
            <w:r w:rsidR="00B01162" w:rsidRPr="00F96AFD">
              <w:rPr>
                <w:rFonts w:ascii="Arial" w:hAnsi="Arial" w:cs="Arial"/>
              </w:rPr>
              <w:t>,</w:t>
            </w:r>
            <w:r w:rsidRPr="00F96AFD">
              <w:rPr>
                <w:rFonts w:ascii="Arial" w:hAnsi="Arial" w:cs="Arial"/>
              </w:rPr>
              <w:t>9</w:t>
            </w:r>
          </w:p>
        </w:tc>
        <w:tc>
          <w:tcPr>
            <w:tcW w:w="745" w:type="dxa"/>
            <w:tcMar>
              <w:left w:w="0" w:type="dxa"/>
              <w:right w:w="0" w:type="dxa"/>
            </w:tcMar>
            <w:vAlign w:val="center"/>
          </w:tcPr>
          <w:p w14:paraId="04BB1751" w14:textId="057204B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8</w:t>
            </w:r>
            <w:r w:rsidR="00B01162" w:rsidRPr="00F96AFD">
              <w:rPr>
                <w:rFonts w:ascii="Arial" w:hAnsi="Arial" w:cs="Arial"/>
              </w:rPr>
              <w:t>,8</w:t>
            </w:r>
          </w:p>
        </w:tc>
        <w:tc>
          <w:tcPr>
            <w:tcW w:w="745" w:type="dxa"/>
            <w:tcMar>
              <w:left w:w="0" w:type="dxa"/>
              <w:right w:w="0" w:type="dxa"/>
            </w:tcMar>
            <w:vAlign w:val="center"/>
          </w:tcPr>
          <w:p w14:paraId="187A4097" w14:textId="3DEC781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11</w:t>
            </w:r>
            <w:r w:rsidR="00B01162" w:rsidRPr="00F96AFD">
              <w:rPr>
                <w:rFonts w:ascii="Arial" w:hAnsi="Arial" w:cs="Arial"/>
              </w:rPr>
              <w:t>,2</w:t>
            </w:r>
          </w:p>
        </w:tc>
        <w:tc>
          <w:tcPr>
            <w:tcW w:w="745" w:type="dxa"/>
            <w:tcMar>
              <w:left w:w="0" w:type="dxa"/>
              <w:right w:w="0" w:type="dxa"/>
            </w:tcMar>
            <w:vAlign w:val="center"/>
          </w:tcPr>
          <w:p w14:paraId="250CA33E" w14:textId="45EA07CF"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11</w:t>
            </w:r>
            <w:r w:rsidR="00B01162"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70DF58D0" w14:textId="61BE09C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13</w:t>
            </w:r>
            <w:r w:rsidR="00B01162" w:rsidRPr="00F96AFD">
              <w:rPr>
                <w:rFonts w:ascii="Arial" w:hAnsi="Arial" w:cs="Arial"/>
              </w:rPr>
              <w:t>,2</w:t>
            </w:r>
          </w:p>
        </w:tc>
        <w:tc>
          <w:tcPr>
            <w:tcW w:w="745" w:type="dxa"/>
            <w:tcMar>
              <w:left w:w="0" w:type="dxa"/>
              <w:right w:w="0" w:type="dxa"/>
            </w:tcMar>
            <w:vAlign w:val="center"/>
          </w:tcPr>
          <w:p w14:paraId="435F14DB" w14:textId="308B27E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14</w:t>
            </w:r>
            <w:r w:rsidR="00ED76A0" w:rsidRPr="00F96AFD">
              <w:rPr>
                <w:rFonts w:ascii="Arial" w:hAnsi="Arial" w:cs="Arial"/>
              </w:rPr>
              <w:t>,8</w:t>
            </w:r>
          </w:p>
        </w:tc>
        <w:tc>
          <w:tcPr>
            <w:tcW w:w="745" w:type="dxa"/>
            <w:tcMar>
              <w:left w:w="0" w:type="dxa"/>
              <w:right w:w="0" w:type="dxa"/>
            </w:tcMar>
            <w:vAlign w:val="center"/>
          </w:tcPr>
          <w:p w14:paraId="31AFE19D" w14:textId="3D60384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15</w:t>
            </w:r>
            <w:r w:rsidR="00ED76A0"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436F0586" w14:textId="207CF575"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14</w:t>
            </w:r>
            <w:r w:rsidR="00ED76A0" w:rsidRPr="00F96AFD">
              <w:rPr>
                <w:rFonts w:ascii="Arial" w:hAnsi="Arial" w:cs="Arial"/>
              </w:rPr>
              <w:t>,9</w:t>
            </w:r>
          </w:p>
        </w:tc>
      </w:tr>
      <w:tr w:rsidR="008A41C3" w:rsidRPr="00F96AFD" w14:paraId="3E6E71C3" w14:textId="77777777" w:rsidTr="003E5AF0">
        <w:tc>
          <w:tcPr>
            <w:tcW w:w="1985" w:type="dxa"/>
            <w:tcMar>
              <w:left w:w="28" w:type="dxa"/>
              <w:right w:w="28" w:type="dxa"/>
            </w:tcMar>
            <w:vAlign w:val="center"/>
          </w:tcPr>
          <w:p w14:paraId="26B93E62" w14:textId="01B19AB1"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lastRenderedPageBreak/>
              <w:t>mazowieckie</w:t>
            </w:r>
          </w:p>
        </w:tc>
        <w:tc>
          <w:tcPr>
            <w:tcW w:w="745" w:type="dxa"/>
            <w:tcMar>
              <w:left w:w="0" w:type="dxa"/>
              <w:right w:w="0" w:type="dxa"/>
            </w:tcMar>
            <w:vAlign w:val="center"/>
          </w:tcPr>
          <w:p w14:paraId="2B9AF85D" w14:textId="79D40CB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41</w:t>
            </w:r>
            <w:r w:rsidR="002C656A" w:rsidRPr="00F96AFD">
              <w:rPr>
                <w:rFonts w:ascii="Arial" w:hAnsi="Arial" w:cs="Arial"/>
              </w:rPr>
              <w:t>,</w:t>
            </w:r>
            <w:r w:rsidRPr="00F96AFD">
              <w:rPr>
                <w:rFonts w:ascii="Arial" w:hAnsi="Arial" w:cs="Arial"/>
              </w:rPr>
              <w:t>3</w:t>
            </w:r>
          </w:p>
        </w:tc>
        <w:tc>
          <w:tcPr>
            <w:tcW w:w="745" w:type="dxa"/>
            <w:tcMar>
              <w:left w:w="0" w:type="dxa"/>
              <w:right w:w="0" w:type="dxa"/>
            </w:tcMar>
            <w:vAlign w:val="center"/>
          </w:tcPr>
          <w:p w14:paraId="7336DB8D" w14:textId="49E4FD85"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47</w:t>
            </w:r>
            <w:r w:rsidR="002C656A" w:rsidRPr="00F96AFD">
              <w:rPr>
                <w:rFonts w:ascii="Arial" w:hAnsi="Arial" w:cs="Arial"/>
              </w:rPr>
              <w:t>,8</w:t>
            </w:r>
          </w:p>
        </w:tc>
        <w:tc>
          <w:tcPr>
            <w:tcW w:w="745" w:type="dxa"/>
            <w:tcMar>
              <w:left w:w="0" w:type="dxa"/>
              <w:right w:w="0" w:type="dxa"/>
            </w:tcMar>
            <w:vAlign w:val="center"/>
          </w:tcPr>
          <w:p w14:paraId="1A91B346" w14:textId="3C6173FC"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37</w:t>
            </w:r>
            <w:r w:rsidR="002C656A" w:rsidRPr="00F96AFD">
              <w:rPr>
                <w:rFonts w:ascii="Arial" w:hAnsi="Arial" w:cs="Arial"/>
              </w:rPr>
              <w:t>,</w:t>
            </w:r>
            <w:r w:rsidRPr="00F96AFD">
              <w:rPr>
                <w:rFonts w:ascii="Arial" w:hAnsi="Arial" w:cs="Arial"/>
              </w:rPr>
              <w:t>7</w:t>
            </w:r>
          </w:p>
        </w:tc>
        <w:tc>
          <w:tcPr>
            <w:tcW w:w="745" w:type="dxa"/>
            <w:tcMar>
              <w:left w:w="0" w:type="dxa"/>
              <w:right w:w="0" w:type="dxa"/>
            </w:tcMar>
            <w:vAlign w:val="center"/>
          </w:tcPr>
          <w:p w14:paraId="6297526E" w14:textId="5EBB89D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40</w:t>
            </w:r>
            <w:r w:rsidR="002C656A" w:rsidRPr="00F96AFD">
              <w:rPr>
                <w:rFonts w:ascii="Arial" w:hAnsi="Arial" w:cs="Arial"/>
              </w:rPr>
              <w:t>,</w:t>
            </w:r>
            <w:r w:rsidRPr="00F96AFD">
              <w:rPr>
                <w:rFonts w:ascii="Arial" w:hAnsi="Arial" w:cs="Arial"/>
              </w:rPr>
              <w:t>8</w:t>
            </w:r>
          </w:p>
        </w:tc>
        <w:tc>
          <w:tcPr>
            <w:tcW w:w="745" w:type="dxa"/>
            <w:tcMar>
              <w:left w:w="0" w:type="dxa"/>
              <w:right w:w="0" w:type="dxa"/>
            </w:tcMar>
            <w:vAlign w:val="center"/>
          </w:tcPr>
          <w:p w14:paraId="6242232C" w14:textId="4C3459B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46</w:t>
            </w:r>
            <w:r w:rsidR="002C656A" w:rsidRPr="00F96AFD">
              <w:rPr>
                <w:rFonts w:ascii="Arial" w:hAnsi="Arial" w:cs="Arial"/>
              </w:rPr>
              <w:t>,</w:t>
            </w:r>
            <w:r w:rsidRPr="00F96AFD">
              <w:rPr>
                <w:rFonts w:ascii="Arial" w:hAnsi="Arial" w:cs="Arial"/>
              </w:rPr>
              <w:t>9</w:t>
            </w:r>
          </w:p>
        </w:tc>
        <w:tc>
          <w:tcPr>
            <w:tcW w:w="745" w:type="dxa"/>
            <w:tcMar>
              <w:left w:w="0" w:type="dxa"/>
              <w:right w:w="0" w:type="dxa"/>
            </w:tcMar>
            <w:vAlign w:val="center"/>
          </w:tcPr>
          <w:p w14:paraId="1E4C2754" w14:textId="52E1E47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51,</w:t>
            </w:r>
            <w:r w:rsidR="00F74646" w:rsidRPr="00F96AFD">
              <w:rPr>
                <w:rFonts w:ascii="Arial" w:hAnsi="Arial" w:cs="Arial"/>
              </w:rPr>
              <w:t>0</w:t>
            </w:r>
          </w:p>
        </w:tc>
        <w:tc>
          <w:tcPr>
            <w:tcW w:w="745" w:type="dxa"/>
            <w:tcMar>
              <w:left w:w="0" w:type="dxa"/>
              <w:right w:w="0" w:type="dxa"/>
            </w:tcMar>
            <w:vAlign w:val="center"/>
          </w:tcPr>
          <w:p w14:paraId="6A8D7AE9" w14:textId="41600DE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51</w:t>
            </w:r>
            <w:r w:rsidR="00F74646" w:rsidRPr="00F96AFD">
              <w:rPr>
                <w:rFonts w:ascii="Arial" w:hAnsi="Arial" w:cs="Arial"/>
              </w:rPr>
              <w:t>,</w:t>
            </w:r>
            <w:r w:rsidRPr="00F96AFD">
              <w:rPr>
                <w:rFonts w:ascii="Arial" w:hAnsi="Arial" w:cs="Arial"/>
              </w:rPr>
              <w:t>7</w:t>
            </w:r>
          </w:p>
        </w:tc>
        <w:tc>
          <w:tcPr>
            <w:tcW w:w="745" w:type="dxa"/>
            <w:tcMar>
              <w:left w:w="0" w:type="dxa"/>
              <w:right w:w="0" w:type="dxa"/>
            </w:tcMar>
            <w:vAlign w:val="center"/>
          </w:tcPr>
          <w:p w14:paraId="50B11BBA" w14:textId="76DF557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60</w:t>
            </w:r>
            <w:r w:rsidR="00F74646"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35819BAB" w14:textId="6D82212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68</w:t>
            </w:r>
            <w:r w:rsidR="00A10813" w:rsidRPr="00F96AFD">
              <w:rPr>
                <w:rFonts w:ascii="Arial" w:hAnsi="Arial" w:cs="Arial"/>
              </w:rPr>
              <w:t>,6</w:t>
            </w:r>
          </w:p>
        </w:tc>
        <w:tc>
          <w:tcPr>
            <w:tcW w:w="745" w:type="dxa"/>
            <w:tcMar>
              <w:left w:w="0" w:type="dxa"/>
              <w:right w:w="0" w:type="dxa"/>
            </w:tcMar>
            <w:vAlign w:val="center"/>
          </w:tcPr>
          <w:p w14:paraId="483DB494" w14:textId="763752F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80</w:t>
            </w:r>
            <w:r w:rsidR="00A10813" w:rsidRPr="00F96AFD">
              <w:rPr>
                <w:rFonts w:ascii="Arial" w:hAnsi="Arial" w:cs="Arial"/>
              </w:rPr>
              <w:t>,9</w:t>
            </w:r>
          </w:p>
        </w:tc>
        <w:tc>
          <w:tcPr>
            <w:tcW w:w="745" w:type="dxa"/>
            <w:tcMar>
              <w:left w:w="0" w:type="dxa"/>
              <w:right w:w="0" w:type="dxa"/>
            </w:tcMar>
            <w:vAlign w:val="center"/>
          </w:tcPr>
          <w:p w14:paraId="02457A38" w14:textId="17F60991"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75</w:t>
            </w:r>
            <w:r w:rsidR="00A10813" w:rsidRPr="00F96AFD">
              <w:rPr>
                <w:rFonts w:ascii="Arial" w:hAnsi="Arial" w:cs="Arial"/>
              </w:rPr>
              <w:t>,</w:t>
            </w:r>
            <w:r w:rsidRPr="00F96AFD">
              <w:rPr>
                <w:rFonts w:ascii="Arial" w:hAnsi="Arial" w:cs="Arial"/>
              </w:rPr>
              <w:t>8</w:t>
            </w:r>
          </w:p>
        </w:tc>
      </w:tr>
      <w:tr w:rsidR="008A41C3" w:rsidRPr="00F96AFD" w14:paraId="17E88535" w14:textId="77777777" w:rsidTr="003E5AF0">
        <w:tc>
          <w:tcPr>
            <w:tcW w:w="1985" w:type="dxa"/>
            <w:tcMar>
              <w:left w:w="28" w:type="dxa"/>
              <w:right w:w="28" w:type="dxa"/>
            </w:tcMar>
            <w:vAlign w:val="center"/>
          </w:tcPr>
          <w:p w14:paraId="12E351A7" w14:textId="22A8729E"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opolskie</w:t>
            </w:r>
          </w:p>
        </w:tc>
        <w:tc>
          <w:tcPr>
            <w:tcW w:w="745" w:type="dxa"/>
            <w:tcMar>
              <w:left w:w="0" w:type="dxa"/>
              <w:right w:w="0" w:type="dxa"/>
            </w:tcMar>
            <w:vAlign w:val="center"/>
          </w:tcPr>
          <w:p w14:paraId="35C03694" w14:textId="2A08D3D7"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156A0" w:rsidRPr="00F96AFD">
              <w:rPr>
                <w:rFonts w:ascii="Arial" w:hAnsi="Arial" w:cs="Arial"/>
              </w:rPr>
              <w:t>,</w:t>
            </w:r>
            <w:r w:rsidRPr="00F96AFD">
              <w:rPr>
                <w:rFonts w:ascii="Arial" w:hAnsi="Arial" w:cs="Arial"/>
              </w:rPr>
              <w:t>2</w:t>
            </w:r>
          </w:p>
        </w:tc>
        <w:tc>
          <w:tcPr>
            <w:tcW w:w="745" w:type="dxa"/>
            <w:tcMar>
              <w:left w:w="0" w:type="dxa"/>
              <w:right w:w="0" w:type="dxa"/>
            </w:tcMar>
            <w:vAlign w:val="center"/>
          </w:tcPr>
          <w:p w14:paraId="29FAAD79" w14:textId="311436A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156A0" w:rsidRPr="00F96AFD">
              <w:rPr>
                <w:rFonts w:ascii="Arial" w:hAnsi="Arial" w:cs="Arial"/>
              </w:rPr>
              <w:t>,</w:t>
            </w:r>
            <w:r w:rsidRPr="00F96AFD">
              <w:rPr>
                <w:rFonts w:ascii="Arial" w:hAnsi="Arial" w:cs="Arial"/>
              </w:rPr>
              <w:t>6</w:t>
            </w:r>
          </w:p>
        </w:tc>
        <w:tc>
          <w:tcPr>
            <w:tcW w:w="745" w:type="dxa"/>
            <w:tcMar>
              <w:left w:w="0" w:type="dxa"/>
              <w:right w:w="0" w:type="dxa"/>
            </w:tcMar>
            <w:vAlign w:val="center"/>
          </w:tcPr>
          <w:p w14:paraId="10DDCF68" w14:textId="3FFB1508"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156A0"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286A7118" w14:textId="4211CC9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156A0" w:rsidRPr="00F96AFD">
              <w:rPr>
                <w:rFonts w:ascii="Arial" w:hAnsi="Arial" w:cs="Arial"/>
              </w:rPr>
              <w:t>,5</w:t>
            </w:r>
          </w:p>
        </w:tc>
        <w:tc>
          <w:tcPr>
            <w:tcW w:w="745" w:type="dxa"/>
            <w:tcMar>
              <w:left w:w="0" w:type="dxa"/>
              <w:right w:w="0" w:type="dxa"/>
            </w:tcMar>
            <w:vAlign w:val="center"/>
          </w:tcPr>
          <w:p w14:paraId="168174EC" w14:textId="4D1C264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156A0"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7F6F34FB" w14:textId="131F20E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156A0" w:rsidRPr="00F96AFD">
              <w:rPr>
                <w:rFonts w:ascii="Arial" w:hAnsi="Arial" w:cs="Arial"/>
              </w:rPr>
              <w:t>,6</w:t>
            </w:r>
          </w:p>
        </w:tc>
        <w:tc>
          <w:tcPr>
            <w:tcW w:w="745" w:type="dxa"/>
            <w:tcMar>
              <w:left w:w="0" w:type="dxa"/>
              <w:right w:w="0" w:type="dxa"/>
            </w:tcMar>
            <w:vAlign w:val="center"/>
          </w:tcPr>
          <w:p w14:paraId="68508AAD" w14:textId="39989B7C"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156A0" w:rsidRPr="00F96AFD">
              <w:rPr>
                <w:rFonts w:ascii="Arial" w:hAnsi="Arial" w:cs="Arial"/>
              </w:rPr>
              <w:t>,</w:t>
            </w:r>
            <w:r w:rsidRPr="00F96AFD">
              <w:rPr>
                <w:rFonts w:ascii="Arial" w:hAnsi="Arial" w:cs="Arial"/>
              </w:rPr>
              <w:t>3</w:t>
            </w:r>
          </w:p>
        </w:tc>
        <w:tc>
          <w:tcPr>
            <w:tcW w:w="745" w:type="dxa"/>
            <w:tcMar>
              <w:left w:w="0" w:type="dxa"/>
              <w:right w:w="0" w:type="dxa"/>
            </w:tcMar>
            <w:vAlign w:val="center"/>
          </w:tcPr>
          <w:p w14:paraId="74E4F4AC" w14:textId="5BD2AB7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156A0" w:rsidRPr="00F96AFD">
              <w:rPr>
                <w:rFonts w:ascii="Arial" w:hAnsi="Arial" w:cs="Arial"/>
              </w:rPr>
              <w:t>,</w:t>
            </w:r>
            <w:r w:rsidRPr="00F96AFD">
              <w:rPr>
                <w:rFonts w:ascii="Arial" w:hAnsi="Arial" w:cs="Arial"/>
              </w:rPr>
              <w:t>5</w:t>
            </w:r>
          </w:p>
        </w:tc>
        <w:tc>
          <w:tcPr>
            <w:tcW w:w="745" w:type="dxa"/>
            <w:tcMar>
              <w:left w:w="0" w:type="dxa"/>
              <w:right w:w="0" w:type="dxa"/>
            </w:tcMar>
            <w:vAlign w:val="center"/>
          </w:tcPr>
          <w:p w14:paraId="0E8B64EC" w14:textId="212C104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A10813"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14AB5DB8" w14:textId="40454CA1"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A10813" w:rsidRPr="00F96AFD">
              <w:rPr>
                <w:rFonts w:ascii="Arial" w:hAnsi="Arial" w:cs="Arial"/>
              </w:rPr>
              <w:t>,8</w:t>
            </w:r>
          </w:p>
        </w:tc>
        <w:tc>
          <w:tcPr>
            <w:tcW w:w="745" w:type="dxa"/>
            <w:tcMar>
              <w:left w:w="0" w:type="dxa"/>
              <w:right w:w="0" w:type="dxa"/>
            </w:tcMar>
            <w:vAlign w:val="center"/>
          </w:tcPr>
          <w:p w14:paraId="0D37273A" w14:textId="5BF499D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A10813" w:rsidRPr="00F96AFD">
              <w:rPr>
                <w:rFonts w:ascii="Arial" w:hAnsi="Arial" w:cs="Arial"/>
              </w:rPr>
              <w:t>,</w:t>
            </w:r>
            <w:r w:rsidRPr="00F96AFD">
              <w:rPr>
                <w:rFonts w:ascii="Arial" w:hAnsi="Arial" w:cs="Arial"/>
              </w:rPr>
              <w:t>7</w:t>
            </w:r>
          </w:p>
        </w:tc>
      </w:tr>
      <w:tr w:rsidR="008A41C3" w:rsidRPr="00F96AFD" w14:paraId="710E2AB4" w14:textId="77777777" w:rsidTr="003E5AF0">
        <w:tc>
          <w:tcPr>
            <w:tcW w:w="1985" w:type="dxa"/>
            <w:tcMar>
              <w:left w:w="28" w:type="dxa"/>
              <w:right w:w="28" w:type="dxa"/>
            </w:tcMar>
            <w:vAlign w:val="center"/>
          </w:tcPr>
          <w:p w14:paraId="4F28A36B" w14:textId="4EC03A99"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podkarpackie</w:t>
            </w:r>
          </w:p>
        </w:tc>
        <w:tc>
          <w:tcPr>
            <w:tcW w:w="745" w:type="dxa"/>
            <w:tcMar>
              <w:left w:w="0" w:type="dxa"/>
              <w:right w:w="0" w:type="dxa"/>
            </w:tcMar>
            <w:vAlign w:val="center"/>
          </w:tcPr>
          <w:p w14:paraId="651229F8" w14:textId="1FF58C05"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C156A0" w:rsidRPr="00F96AFD">
              <w:rPr>
                <w:rFonts w:ascii="Arial" w:hAnsi="Arial" w:cs="Arial"/>
              </w:rPr>
              <w:t>,7</w:t>
            </w:r>
          </w:p>
        </w:tc>
        <w:tc>
          <w:tcPr>
            <w:tcW w:w="745" w:type="dxa"/>
            <w:tcMar>
              <w:left w:w="0" w:type="dxa"/>
              <w:right w:w="0" w:type="dxa"/>
            </w:tcMar>
            <w:vAlign w:val="center"/>
          </w:tcPr>
          <w:p w14:paraId="04E0F0BB" w14:textId="7EF6D3F1" w:rsidR="000A3E9D" w:rsidRPr="00F96AFD" w:rsidRDefault="00911D83" w:rsidP="003E5AF0">
            <w:pPr>
              <w:pStyle w:val="Akapitzlist"/>
              <w:spacing w:before="240" w:line="360" w:lineRule="auto"/>
              <w:ind w:left="0"/>
              <w:rPr>
                <w:rFonts w:ascii="Arial" w:hAnsi="Arial" w:cs="Arial"/>
              </w:rPr>
            </w:pPr>
            <w:r w:rsidRPr="00F96AFD">
              <w:rPr>
                <w:rFonts w:ascii="Arial" w:hAnsi="Arial" w:cs="Arial"/>
              </w:rPr>
              <w:t>3,0</w:t>
            </w:r>
          </w:p>
        </w:tc>
        <w:tc>
          <w:tcPr>
            <w:tcW w:w="745" w:type="dxa"/>
            <w:tcMar>
              <w:left w:w="0" w:type="dxa"/>
              <w:right w:w="0" w:type="dxa"/>
            </w:tcMar>
            <w:vAlign w:val="center"/>
          </w:tcPr>
          <w:p w14:paraId="447FDD0C" w14:textId="30713DB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911D83"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784FE827" w14:textId="53F0174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3,5</w:t>
            </w:r>
          </w:p>
        </w:tc>
        <w:tc>
          <w:tcPr>
            <w:tcW w:w="745" w:type="dxa"/>
            <w:tcMar>
              <w:left w:w="0" w:type="dxa"/>
              <w:right w:w="0" w:type="dxa"/>
            </w:tcMar>
            <w:vAlign w:val="center"/>
          </w:tcPr>
          <w:p w14:paraId="2C8A155B" w14:textId="4E2343B5"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911D83" w:rsidRPr="00F96AFD">
              <w:rPr>
                <w:rFonts w:ascii="Arial" w:hAnsi="Arial" w:cs="Arial"/>
              </w:rPr>
              <w:t>,9</w:t>
            </w:r>
          </w:p>
        </w:tc>
        <w:tc>
          <w:tcPr>
            <w:tcW w:w="745" w:type="dxa"/>
            <w:tcMar>
              <w:left w:w="0" w:type="dxa"/>
              <w:right w:w="0" w:type="dxa"/>
            </w:tcMar>
            <w:vAlign w:val="center"/>
          </w:tcPr>
          <w:p w14:paraId="48622132" w14:textId="001F33C7"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w:t>
            </w:r>
            <w:r w:rsidR="00911D83" w:rsidRPr="00F96AFD">
              <w:rPr>
                <w:rFonts w:ascii="Arial" w:hAnsi="Arial" w:cs="Arial"/>
              </w:rPr>
              <w:t>,</w:t>
            </w:r>
            <w:r w:rsidRPr="00F96AFD">
              <w:rPr>
                <w:rFonts w:ascii="Arial" w:hAnsi="Arial" w:cs="Arial"/>
              </w:rPr>
              <w:t>2</w:t>
            </w:r>
          </w:p>
        </w:tc>
        <w:tc>
          <w:tcPr>
            <w:tcW w:w="745" w:type="dxa"/>
            <w:tcMar>
              <w:left w:w="0" w:type="dxa"/>
              <w:right w:w="0" w:type="dxa"/>
            </w:tcMar>
            <w:vAlign w:val="center"/>
          </w:tcPr>
          <w:p w14:paraId="77A04C88" w14:textId="3C598A7C"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7D5BAB" w:rsidRPr="00F96AFD">
              <w:rPr>
                <w:rFonts w:ascii="Arial" w:hAnsi="Arial" w:cs="Arial"/>
              </w:rPr>
              <w:t>,</w:t>
            </w:r>
            <w:r w:rsidRPr="00F96AFD">
              <w:rPr>
                <w:rFonts w:ascii="Arial" w:hAnsi="Arial" w:cs="Arial"/>
              </w:rPr>
              <w:t>5</w:t>
            </w:r>
          </w:p>
        </w:tc>
        <w:tc>
          <w:tcPr>
            <w:tcW w:w="745" w:type="dxa"/>
            <w:tcMar>
              <w:left w:w="0" w:type="dxa"/>
              <w:right w:w="0" w:type="dxa"/>
            </w:tcMar>
            <w:vAlign w:val="center"/>
          </w:tcPr>
          <w:p w14:paraId="5BA507A6" w14:textId="67401B2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7D5BAB" w:rsidRPr="00F96AFD">
              <w:rPr>
                <w:rFonts w:ascii="Arial" w:hAnsi="Arial" w:cs="Arial"/>
              </w:rPr>
              <w:t>,2</w:t>
            </w:r>
          </w:p>
        </w:tc>
        <w:tc>
          <w:tcPr>
            <w:tcW w:w="745" w:type="dxa"/>
            <w:tcMar>
              <w:left w:w="0" w:type="dxa"/>
              <w:right w:w="0" w:type="dxa"/>
            </w:tcMar>
            <w:vAlign w:val="center"/>
          </w:tcPr>
          <w:p w14:paraId="65234A16" w14:textId="7D16508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7D5BAB" w:rsidRPr="00F96AFD">
              <w:rPr>
                <w:rFonts w:ascii="Arial" w:hAnsi="Arial" w:cs="Arial"/>
              </w:rPr>
              <w:t>,5</w:t>
            </w:r>
          </w:p>
        </w:tc>
        <w:tc>
          <w:tcPr>
            <w:tcW w:w="745" w:type="dxa"/>
            <w:tcMar>
              <w:left w:w="0" w:type="dxa"/>
              <w:right w:w="0" w:type="dxa"/>
            </w:tcMar>
            <w:vAlign w:val="center"/>
          </w:tcPr>
          <w:p w14:paraId="15DE2595" w14:textId="3636BC6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7D5BAB" w:rsidRPr="00F96AFD">
              <w:rPr>
                <w:rFonts w:ascii="Arial" w:hAnsi="Arial" w:cs="Arial"/>
              </w:rPr>
              <w:t>,</w:t>
            </w:r>
            <w:r w:rsidRPr="00F96AFD">
              <w:rPr>
                <w:rFonts w:ascii="Arial" w:hAnsi="Arial" w:cs="Arial"/>
              </w:rPr>
              <w:t>7</w:t>
            </w:r>
          </w:p>
        </w:tc>
        <w:tc>
          <w:tcPr>
            <w:tcW w:w="745" w:type="dxa"/>
            <w:tcMar>
              <w:left w:w="0" w:type="dxa"/>
              <w:right w:w="0" w:type="dxa"/>
            </w:tcMar>
            <w:vAlign w:val="center"/>
          </w:tcPr>
          <w:p w14:paraId="065474B6" w14:textId="7591F63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5</w:t>
            </w:r>
            <w:r w:rsidR="007D5BAB" w:rsidRPr="00F96AFD">
              <w:rPr>
                <w:rFonts w:ascii="Arial" w:hAnsi="Arial" w:cs="Arial"/>
              </w:rPr>
              <w:t>,</w:t>
            </w:r>
            <w:r w:rsidR="0052798C" w:rsidRPr="00F96AFD">
              <w:rPr>
                <w:rFonts w:ascii="Arial" w:hAnsi="Arial" w:cs="Arial"/>
              </w:rPr>
              <w:t>2</w:t>
            </w:r>
          </w:p>
        </w:tc>
      </w:tr>
      <w:tr w:rsidR="008A41C3" w:rsidRPr="00F96AFD" w14:paraId="3D4906EC" w14:textId="77777777" w:rsidTr="003E5AF0">
        <w:tc>
          <w:tcPr>
            <w:tcW w:w="1985" w:type="dxa"/>
            <w:tcMar>
              <w:left w:w="28" w:type="dxa"/>
              <w:right w:w="28" w:type="dxa"/>
            </w:tcMar>
            <w:vAlign w:val="center"/>
          </w:tcPr>
          <w:p w14:paraId="6F80800F" w14:textId="4D4BCB8F"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podlaskie</w:t>
            </w:r>
          </w:p>
        </w:tc>
        <w:tc>
          <w:tcPr>
            <w:tcW w:w="745" w:type="dxa"/>
            <w:tcMar>
              <w:left w:w="0" w:type="dxa"/>
              <w:right w:w="0" w:type="dxa"/>
            </w:tcMar>
            <w:vAlign w:val="center"/>
          </w:tcPr>
          <w:p w14:paraId="2FBDBA68" w14:textId="5CE1A69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F12837"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1CA50478" w14:textId="576FA82A"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501EED" w:rsidRPr="00F96AFD">
              <w:rPr>
                <w:rFonts w:ascii="Arial" w:hAnsi="Arial" w:cs="Arial"/>
              </w:rPr>
              <w:t>,</w:t>
            </w:r>
            <w:r w:rsidRPr="00F96AFD">
              <w:rPr>
                <w:rFonts w:ascii="Arial" w:hAnsi="Arial" w:cs="Arial"/>
              </w:rPr>
              <w:t>3</w:t>
            </w:r>
          </w:p>
        </w:tc>
        <w:tc>
          <w:tcPr>
            <w:tcW w:w="745" w:type="dxa"/>
            <w:tcMar>
              <w:left w:w="0" w:type="dxa"/>
              <w:right w:w="0" w:type="dxa"/>
            </w:tcMar>
            <w:vAlign w:val="center"/>
          </w:tcPr>
          <w:p w14:paraId="01A93D86" w14:textId="67FB39B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1,4</w:t>
            </w:r>
          </w:p>
        </w:tc>
        <w:tc>
          <w:tcPr>
            <w:tcW w:w="745" w:type="dxa"/>
            <w:tcMar>
              <w:left w:w="0" w:type="dxa"/>
              <w:right w:w="0" w:type="dxa"/>
            </w:tcMar>
            <w:vAlign w:val="center"/>
          </w:tcPr>
          <w:p w14:paraId="54A9ED8F" w14:textId="2B23BC9C"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501EED" w:rsidRPr="00F96AFD">
              <w:rPr>
                <w:rFonts w:ascii="Arial" w:hAnsi="Arial" w:cs="Arial"/>
              </w:rPr>
              <w:t>,8</w:t>
            </w:r>
          </w:p>
        </w:tc>
        <w:tc>
          <w:tcPr>
            <w:tcW w:w="745" w:type="dxa"/>
            <w:tcMar>
              <w:left w:w="0" w:type="dxa"/>
              <w:right w:w="0" w:type="dxa"/>
            </w:tcMar>
            <w:vAlign w:val="center"/>
          </w:tcPr>
          <w:p w14:paraId="160B636A" w14:textId="2583AD08"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501EED" w:rsidRPr="00F96AFD">
              <w:rPr>
                <w:rFonts w:ascii="Arial" w:hAnsi="Arial" w:cs="Arial"/>
              </w:rPr>
              <w:t>,</w:t>
            </w:r>
            <w:r w:rsidRPr="00F96AFD">
              <w:rPr>
                <w:rFonts w:ascii="Arial" w:hAnsi="Arial" w:cs="Arial"/>
              </w:rPr>
              <w:t>8</w:t>
            </w:r>
          </w:p>
        </w:tc>
        <w:tc>
          <w:tcPr>
            <w:tcW w:w="745" w:type="dxa"/>
            <w:tcMar>
              <w:left w:w="0" w:type="dxa"/>
              <w:right w:w="0" w:type="dxa"/>
            </w:tcMar>
            <w:vAlign w:val="center"/>
          </w:tcPr>
          <w:p w14:paraId="4DF19DFE" w14:textId="7A3BC70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501EED" w:rsidRPr="00F96AFD">
              <w:rPr>
                <w:rFonts w:ascii="Arial" w:hAnsi="Arial" w:cs="Arial"/>
              </w:rPr>
              <w:t>,</w:t>
            </w:r>
            <w:r w:rsidRPr="00F96AFD">
              <w:rPr>
                <w:rFonts w:ascii="Arial" w:hAnsi="Arial" w:cs="Arial"/>
              </w:rPr>
              <w:t>8</w:t>
            </w:r>
          </w:p>
        </w:tc>
        <w:tc>
          <w:tcPr>
            <w:tcW w:w="745" w:type="dxa"/>
            <w:tcMar>
              <w:left w:w="0" w:type="dxa"/>
              <w:right w:w="0" w:type="dxa"/>
            </w:tcMar>
            <w:vAlign w:val="center"/>
          </w:tcPr>
          <w:p w14:paraId="4946F3DD" w14:textId="41151FF8"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501EED" w:rsidRPr="00F96AFD">
              <w:rPr>
                <w:rFonts w:ascii="Arial" w:hAnsi="Arial" w:cs="Arial"/>
              </w:rPr>
              <w:t>,</w:t>
            </w:r>
            <w:r w:rsidRPr="00F96AFD">
              <w:rPr>
                <w:rFonts w:ascii="Arial" w:hAnsi="Arial" w:cs="Arial"/>
              </w:rPr>
              <w:t>5</w:t>
            </w:r>
          </w:p>
        </w:tc>
        <w:tc>
          <w:tcPr>
            <w:tcW w:w="745" w:type="dxa"/>
            <w:tcMar>
              <w:left w:w="0" w:type="dxa"/>
              <w:right w:w="0" w:type="dxa"/>
            </w:tcMar>
            <w:vAlign w:val="center"/>
          </w:tcPr>
          <w:p w14:paraId="42062FEA" w14:textId="51D9CAF1"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8A41C3" w:rsidRPr="00F96AFD">
              <w:rPr>
                <w:rFonts w:ascii="Arial" w:hAnsi="Arial" w:cs="Arial"/>
              </w:rPr>
              <w:t>,</w:t>
            </w:r>
            <w:r w:rsidRPr="00F96AFD">
              <w:rPr>
                <w:rFonts w:ascii="Arial" w:hAnsi="Arial" w:cs="Arial"/>
              </w:rPr>
              <w:t>8</w:t>
            </w:r>
          </w:p>
        </w:tc>
        <w:tc>
          <w:tcPr>
            <w:tcW w:w="745" w:type="dxa"/>
            <w:tcMar>
              <w:left w:w="0" w:type="dxa"/>
              <w:right w:w="0" w:type="dxa"/>
            </w:tcMar>
            <w:vAlign w:val="center"/>
          </w:tcPr>
          <w:p w14:paraId="0268FA8E" w14:textId="7545CF7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501EED" w:rsidRPr="00F96AFD">
              <w:rPr>
                <w:rFonts w:ascii="Arial" w:hAnsi="Arial" w:cs="Arial"/>
              </w:rPr>
              <w:t>1</w:t>
            </w:r>
          </w:p>
        </w:tc>
        <w:tc>
          <w:tcPr>
            <w:tcW w:w="745" w:type="dxa"/>
            <w:tcMar>
              <w:left w:w="0" w:type="dxa"/>
              <w:right w:w="0" w:type="dxa"/>
            </w:tcMar>
            <w:vAlign w:val="center"/>
          </w:tcPr>
          <w:p w14:paraId="1060C533" w14:textId="2AD3F615"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52798C" w:rsidRPr="00F96AFD">
              <w:rPr>
                <w:rFonts w:ascii="Arial" w:hAnsi="Arial" w:cs="Arial"/>
              </w:rPr>
              <w:t>,1</w:t>
            </w:r>
          </w:p>
        </w:tc>
        <w:tc>
          <w:tcPr>
            <w:tcW w:w="745" w:type="dxa"/>
            <w:tcMar>
              <w:left w:w="0" w:type="dxa"/>
              <w:right w:w="0" w:type="dxa"/>
            </w:tcMar>
            <w:vAlign w:val="center"/>
          </w:tcPr>
          <w:p w14:paraId="6B79DE10" w14:textId="1317523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52798C" w:rsidRPr="00F96AFD">
              <w:rPr>
                <w:rFonts w:ascii="Arial" w:hAnsi="Arial" w:cs="Arial"/>
              </w:rPr>
              <w:t>,</w:t>
            </w:r>
            <w:r w:rsidRPr="00F96AFD">
              <w:rPr>
                <w:rFonts w:ascii="Arial" w:hAnsi="Arial" w:cs="Arial"/>
              </w:rPr>
              <w:t>0</w:t>
            </w:r>
          </w:p>
        </w:tc>
      </w:tr>
      <w:tr w:rsidR="008A41C3" w:rsidRPr="00F96AFD" w14:paraId="1056361F" w14:textId="77777777" w:rsidTr="003E5AF0">
        <w:tc>
          <w:tcPr>
            <w:tcW w:w="1985" w:type="dxa"/>
            <w:tcMar>
              <w:left w:w="28" w:type="dxa"/>
              <w:right w:w="28" w:type="dxa"/>
            </w:tcMar>
            <w:vAlign w:val="center"/>
          </w:tcPr>
          <w:p w14:paraId="7597211C" w14:textId="29CEEAEF"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pomorskie</w:t>
            </w:r>
          </w:p>
        </w:tc>
        <w:tc>
          <w:tcPr>
            <w:tcW w:w="745" w:type="dxa"/>
            <w:tcMar>
              <w:left w:w="0" w:type="dxa"/>
              <w:right w:w="0" w:type="dxa"/>
            </w:tcMar>
            <w:vAlign w:val="center"/>
          </w:tcPr>
          <w:p w14:paraId="41DE17D9" w14:textId="79CD0BC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8F5629"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0045B03C" w14:textId="674A5D2B"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8F5629" w:rsidRPr="00F96AFD">
              <w:rPr>
                <w:rFonts w:ascii="Arial" w:hAnsi="Arial" w:cs="Arial"/>
              </w:rPr>
              <w:t>,</w:t>
            </w:r>
            <w:r w:rsidRPr="00F96AFD">
              <w:rPr>
                <w:rFonts w:ascii="Arial" w:hAnsi="Arial" w:cs="Arial"/>
              </w:rPr>
              <w:t>9</w:t>
            </w:r>
          </w:p>
        </w:tc>
        <w:tc>
          <w:tcPr>
            <w:tcW w:w="745" w:type="dxa"/>
            <w:tcMar>
              <w:left w:w="0" w:type="dxa"/>
              <w:right w:w="0" w:type="dxa"/>
            </w:tcMar>
            <w:vAlign w:val="center"/>
          </w:tcPr>
          <w:p w14:paraId="0C869D74" w14:textId="68D7F8CB"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8F5629"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235332B3" w14:textId="379877C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6</w:t>
            </w:r>
            <w:r w:rsidR="008F5629"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49CCD0CA" w14:textId="3456100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5</w:t>
            </w:r>
            <w:r w:rsidR="008F5629" w:rsidRPr="00F96AFD">
              <w:rPr>
                <w:rFonts w:ascii="Arial" w:hAnsi="Arial" w:cs="Arial"/>
              </w:rPr>
              <w:t>,</w:t>
            </w:r>
            <w:r w:rsidRPr="00F96AFD">
              <w:rPr>
                <w:rFonts w:ascii="Arial" w:hAnsi="Arial" w:cs="Arial"/>
              </w:rPr>
              <w:t>8</w:t>
            </w:r>
          </w:p>
        </w:tc>
        <w:tc>
          <w:tcPr>
            <w:tcW w:w="745" w:type="dxa"/>
            <w:tcMar>
              <w:left w:w="0" w:type="dxa"/>
              <w:right w:w="0" w:type="dxa"/>
            </w:tcMar>
            <w:vAlign w:val="center"/>
          </w:tcPr>
          <w:p w14:paraId="5172A2D2" w14:textId="340C32D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7</w:t>
            </w:r>
            <w:r w:rsidR="008F5629" w:rsidRPr="00F96AFD">
              <w:rPr>
                <w:rFonts w:ascii="Arial" w:hAnsi="Arial" w:cs="Arial"/>
              </w:rPr>
              <w:t>,2</w:t>
            </w:r>
          </w:p>
        </w:tc>
        <w:tc>
          <w:tcPr>
            <w:tcW w:w="745" w:type="dxa"/>
            <w:tcMar>
              <w:left w:w="0" w:type="dxa"/>
              <w:right w:w="0" w:type="dxa"/>
            </w:tcMar>
            <w:vAlign w:val="center"/>
          </w:tcPr>
          <w:p w14:paraId="35DD34BF" w14:textId="28121DC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7</w:t>
            </w:r>
            <w:r w:rsidR="008F5629" w:rsidRPr="00F96AFD">
              <w:rPr>
                <w:rFonts w:ascii="Arial" w:hAnsi="Arial" w:cs="Arial"/>
              </w:rPr>
              <w:t>,</w:t>
            </w:r>
            <w:r w:rsidR="00521320" w:rsidRPr="00F96AFD">
              <w:rPr>
                <w:rFonts w:ascii="Arial" w:hAnsi="Arial" w:cs="Arial"/>
              </w:rPr>
              <w:t>4</w:t>
            </w:r>
          </w:p>
        </w:tc>
        <w:tc>
          <w:tcPr>
            <w:tcW w:w="745" w:type="dxa"/>
            <w:tcMar>
              <w:left w:w="0" w:type="dxa"/>
              <w:right w:w="0" w:type="dxa"/>
            </w:tcMar>
            <w:vAlign w:val="center"/>
          </w:tcPr>
          <w:p w14:paraId="023D50CB" w14:textId="69C5478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8</w:t>
            </w:r>
            <w:r w:rsidR="00521320" w:rsidRPr="00F96AFD">
              <w:rPr>
                <w:rFonts w:ascii="Arial" w:hAnsi="Arial" w:cs="Arial"/>
              </w:rPr>
              <w:t>,</w:t>
            </w:r>
            <w:r w:rsidRPr="00F96AFD">
              <w:rPr>
                <w:rFonts w:ascii="Arial" w:hAnsi="Arial" w:cs="Arial"/>
              </w:rPr>
              <w:t>6</w:t>
            </w:r>
          </w:p>
        </w:tc>
        <w:tc>
          <w:tcPr>
            <w:tcW w:w="745" w:type="dxa"/>
            <w:tcMar>
              <w:left w:w="0" w:type="dxa"/>
              <w:right w:w="0" w:type="dxa"/>
            </w:tcMar>
            <w:vAlign w:val="center"/>
          </w:tcPr>
          <w:p w14:paraId="05512137" w14:textId="0015B03C"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9</w:t>
            </w:r>
            <w:r w:rsidR="00521320" w:rsidRPr="00F96AFD">
              <w:rPr>
                <w:rFonts w:ascii="Arial" w:hAnsi="Arial" w:cs="Arial"/>
              </w:rPr>
              <w:t>,</w:t>
            </w:r>
            <w:r w:rsidRPr="00F96AFD">
              <w:rPr>
                <w:rFonts w:ascii="Arial" w:hAnsi="Arial" w:cs="Arial"/>
              </w:rPr>
              <w:t>7</w:t>
            </w:r>
          </w:p>
        </w:tc>
        <w:tc>
          <w:tcPr>
            <w:tcW w:w="745" w:type="dxa"/>
            <w:tcMar>
              <w:left w:w="0" w:type="dxa"/>
              <w:right w:w="0" w:type="dxa"/>
            </w:tcMar>
            <w:vAlign w:val="center"/>
          </w:tcPr>
          <w:p w14:paraId="1473E791" w14:textId="602AF5B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521320" w:rsidRPr="00F96AFD">
              <w:rPr>
                <w:rFonts w:ascii="Arial" w:hAnsi="Arial" w:cs="Arial"/>
              </w:rPr>
              <w:t>2,0</w:t>
            </w:r>
          </w:p>
        </w:tc>
        <w:tc>
          <w:tcPr>
            <w:tcW w:w="745" w:type="dxa"/>
            <w:tcMar>
              <w:left w:w="0" w:type="dxa"/>
              <w:right w:w="0" w:type="dxa"/>
            </w:tcMar>
            <w:vAlign w:val="center"/>
          </w:tcPr>
          <w:p w14:paraId="3D877311" w14:textId="7510CCAB"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12</w:t>
            </w:r>
            <w:r w:rsidR="00521320" w:rsidRPr="00F96AFD">
              <w:rPr>
                <w:rFonts w:ascii="Arial" w:hAnsi="Arial" w:cs="Arial"/>
              </w:rPr>
              <w:t>,</w:t>
            </w:r>
            <w:r w:rsidRPr="00F96AFD">
              <w:rPr>
                <w:rFonts w:ascii="Arial" w:hAnsi="Arial" w:cs="Arial"/>
              </w:rPr>
              <w:t>3</w:t>
            </w:r>
          </w:p>
        </w:tc>
      </w:tr>
      <w:tr w:rsidR="008A41C3" w:rsidRPr="00F96AFD" w14:paraId="43DE7F5A" w14:textId="77777777" w:rsidTr="003E5AF0">
        <w:tc>
          <w:tcPr>
            <w:tcW w:w="1985" w:type="dxa"/>
            <w:tcMar>
              <w:left w:w="28" w:type="dxa"/>
              <w:right w:w="28" w:type="dxa"/>
            </w:tcMar>
            <w:vAlign w:val="center"/>
          </w:tcPr>
          <w:p w14:paraId="08BA6745" w14:textId="5D317681"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śląskie</w:t>
            </w:r>
          </w:p>
        </w:tc>
        <w:tc>
          <w:tcPr>
            <w:tcW w:w="745" w:type="dxa"/>
            <w:tcMar>
              <w:left w:w="0" w:type="dxa"/>
              <w:right w:w="0" w:type="dxa"/>
            </w:tcMar>
            <w:vAlign w:val="center"/>
          </w:tcPr>
          <w:p w14:paraId="7218770A" w14:textId="089BFBA1"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12</w:t>
            </w:r>
            <w:r w:rsidR="00BB0729" w:rsidRPr="00F96AFD">
              <w:rPr>
                <w:rFonts w:ascii="Arial" w:hAnsi="Arial" w:cs="Arial"/>
              </w:rPr>
              <w:t>,</w:t>
            </w:r>
            <w:r w:rsidRPr="00F96AFD">
              <w:rPr>
                <w:rFonts w:ascii="Arial" w:hAnsi="Arial" w:cs="Arial"/>
              </w:rPr>
              <w:t>9</w:t>
            </w:r>
          </w:p>
        </w:tc>
        <w:tc>
          <w:tcPr>
            <w:tcW w:w="745" w:type="dxa"/>
            <w:tcMar>
              <w:left w:w="0" w:type="dxa"/>
              <w:right w:w="0" w:type="dxa"/>
            </w:tcMar>
            <w:vAlign w:val="center"/>
          </w:tcPr>
          <w:p w14:paraId="2F9BA495" w14:textId="1F9F8C8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14</w:t>
            </w:r>
            <w:r w:rsidR="00BB0729"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0105BBFA" w14:textId="40651747"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14</w:t>
            </w:r>
            <w:r w:rsidR="00BB0729" w:rsidRPr="00F96AFD">
              <w:rPr>
                <w:rFonts w:ascii="Arial" w:hAnsi="Arial" w:cs="Arial"/>
              </w:rPr>
              <w:t>,7</w:t>
            </w:r>
          </w:p>
        </w:tc>
        <w:tc>
          <w:tcPr>
            <w:tcW w:w="745" w:type="dxa"/>
            <w:tcMar>
              <w:left w:w="0" w:type="dxa"/>
              <w:right w:w="0" w:type="dxa"/>
            </w:tcMar>
            <w:vAlign w:val="center"/>
          </w:tcPr>
          <w:p w14:paraId="5409231C" w14:textId="0645B2F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14</w:t>
            </w:r>
            <w:r w:rsidR="00BB0729" w:rsidRPr="00F96AFD">
              <w:rPr>
                <w:rFonts w:ascii="Arial" w:hAnsi="Arial" w:cs="Arial"/>
              </w:rPr>
              <w:t>,2</w:t>
            </w:r>
          </w:p>
        </w:tc>
        <w:tc>
          <w:tcPr>
            <w:tcW w:w="745" w:type="dxa"/>
            <w:tcMar>
              <w:left w:w="0" w:type="dxa"/>
              <w:right w:w="0" w:type="dxa"/>
            </w:tcMar>
            <w:vAlign w:val="center"/>
          </w:tcPr>
          <w:p w14:paraId="7D94D956" w14:textId="54F1AE27"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16</w:t>
            </w:r>
            <w:r w:rsidR="00BB0729" w:rsidRPr="00F96AFD">
              <w:rPr>
                <w:rFonts w:ascii="Arial" w:hAnsi="Arial" w:cs="Arial"/>
              </w:rPr>
              <w:t>,8</w:t>
            </w:r>
          </w:p>
        </w:tc>
        <w:tc>
          <w:tcPr>
            <w:tcW w:w="745" w:type="dxa"/>
            <w:tcMar>
              <w:left w:w="0" w:type="dxa"/>
              <w:right w:w="0" w:type="dxa"/>
            </w:tcMar>
            <w:vAlign w:val="center"/>
          </w:tcPr>
          <w:p w14:paraId="5262C0B0" w14:textId="3FD28C0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19</w:t>
            </w:r>
            <w:r w:rsidR="00521320" w:rsidRPr="00F96AFD">
              <w:rPr>
                <w:rFonts w:ascii="Arial" w:hAnsi="Arial" w:cs="Arial"/>
              </w:rPr>
              <w:t>,</w:t>
            </w:r>
            <w:r w:rsidRPr="00F96AFD">
              <w:rPr>
                <w:rFonts w:ascii="Arial" w:hAnsi="Arial" w:cs="Arial"/>
              </w:rPr>
              <w:t>3</w:t>
            </w:r>
          </w:p>
        </w:tc>
        <w:tc>
          <w:tcPr>
            <w:tcW w:w="745" w:type="dxa"/>
            <w:tcMar>
              <w:left w:w="0" w:type="dxa"/>
              <w:right w:w="0" w:type="dxa"/>
            </w:tcMar>
            <w:vAlign w:val="center"/>
          </w:tcPr>
          <w:p w14:paraId="3186F0F0" w14:textId="4EB8B23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15</w:t>
            </w:r>
            <w:r w:rsidR="00521320"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20D5E83A" w14:textId="12D5564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15</w:t>
            </w:r>
            <w:r w:rsidR="00521320" w:rsidRPr="00F96AFD">
              <w:rPr>
                <w:rFonts w:ascii="Arial" w:hAnsi="Arial" w:cs="Arial"/>
              </w:rPr>
              <w:t>,</w:t>
            </w:r>
            <w:r w:rsidRPr="00F96AFD">
              <w:rPr>
                <w:rFonts w:ascii="Arial" w:hAnsi="Arial" w:cs="Arial"/>
              </w:rPr>
              <w:t>7</w:t>
            </w:r>
          </w:p>
        </w:tc>
        <w:tc>
          <w:tcPr>
            <w:tcW w:w="745" w:type="dxa"/>
            <w:tcMar>
              <w:left w:w="0" w:type="dxa"/>
              <w:right w:w="0" w:type="dxa"/>
            </w:tcMar>
            <w:vAlign w:val="center"/>
          </w:tcPr>
          <w:p w14:paraId="493AC605" w14:textId="1E3EC6F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21</w:t>
            </w:r>
            <w:r w:rsidR="00521320" w:rsidRPr="00F96AFD">
              <w:rPr>
                <w:rFonts w:ascii="Arial" w:hAnsi="Arial" w:cs="Arial"/>
              </w:rPr>
              <w:t>,</w:t>
            </w:r>
            <w:r w:rsidRPr="00F96AFD">
              <w:rPr>
                <w:rFonts w:ascii="Arial" w:hAnsi="Arial" w:cs="Arial"/>
              </w:rPr>
              <w:t>9</w:t>
            </w:r>
          </w:p>
        </w:tc>
        <w:tc>
          <w:tcPr>
            <w:tcW w:w="745" w:type="dxa"/>
            <w:tcMar>
              <w:left w:w="0" w:type="dxa"/>
              <w:right w:w="0" w:type="dxa"/>
            </w:tcMar>
            <w:vAlign w:val="center"/>
          </w:tcPr>
          <w:p w14:paraId="6ECB9C8F" w14:textId="11D5B2A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26</w:t>
            </w:r>
            <w:r w:rsidR="00521320" w:rsidRPr="00F96AFD">
              <w:rPr>
                <w:rFonts w:ascii="Arial" w:hAnsi="Arial" w:cs="Arial"/>
              </w:rPr>
              <w:t>,9</w:t>
            </w:r>
          </w:p>
        </w:tc>
        <w:tc>
          <w:tcPr>
            <w:tcW w:w="745" w:type="dxa"/>
            <w:tcMar>
              <w:left w:w="0" w:type="dxa"/>
              <w:right w:w="0" w:type="dxa"/>
            </w:tcMar>
            <w:vAlign w:val="center"/>
          </w:tcPr>
          <w:p w14:paraId="144205A0" w14:textId="3312D3F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23</w:t>
            </w:r>
            <w:r w:rsidR="00521320" w:rsidRPr="00F96AFD">
              <w:rPr>
                <w:rFonts w:ascii="Arial" w:hAnsi="Arial" w:cs="Arial"/>
              </w:rPr>
              <w:t>,5</w:t>
            </w:r>
          </w:p>
        </w:tc>
      </w:tr>
      <w:tr w:rsidR="008A41C3" w:rsidRPr="00F96AFD" w14:paraId="182AA123" w14:textId="77777777" w:rsidTr="003E5AF0">
        <w:tc>
          <w:tcPr>
            <w:tcW w:w="1985" w:type="dxa"/>
            <w:tcMar>
              <w:left w:w="28" w:type="dxa"/>
              <w:right w:w="28" w:type="dxa"/>
            </w:tcMar>
            <w:vAlign w:val="center"/>
          </w:tcPr>
          <w:p w14:paraId="6AB8B2DB" w14:textId="7724781D"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świętokrzyskie</w:t>
            </w:r>
          </w:p>
        </w:tc>
        <w:tc>
          <w:tcPr>
            <w:tcW w:w="745" w:type="dxa"/>
            <w:tcMar>
              <w:left w:w="0" w:type="dxa"/>
              <w:right w:w="0" w:type="dxa"/>
            </w:tcMar>
            <w:vAlign w:val="center"/>
          </w:tcPr>
          <w:p w14:paraId="4AB27D1C" w14:textId="2211F54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BB0729" w:rsidRPr="00F96AFD">
              <w:rPr>
                <w:rFonts w:ascii="Arial" w:hAnsi="Arial" w:cs="Arial"/>
              </w:rPr>
              <w:t>,</w:t>
            </w:r>
            <w:r w:rsidRPr="00F96AFD">
              <w:rPr>
                <w:rFonts w:ascii="Arial" w:hAnsi="Arial" w:cs="Arial"/>
              </w:rPr>
              <w:t>6</w:t>
            </w:r>
          </w:p>
        </w:tc>
        <w:tc>
          <w:tcPr>
            <w:tcW w:w="745" w:type="dxa"/>
            <w:tcMar>
              <w:left w:w="0" w:type="dxa"/>
              <w:right w:w="0" w:type="dxa"/>
            </w:tcMar>
            <w:vAlign w:val="center"/>
          </w:tcPr>
          <w:p w14:paraId="3C76772F" w14:textId="5BCCF437"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1,5</w:t>
            </w:r>
          </w:p>
        </w:tc>
        <w:tc>
          <w:tcPr>
            <w:tcW w:w="745" w:type="dxa"/>
            <w:tcMar>
              <w:left w:w="0" w:type="dxa"/>
              <w:right w:w="0" w:type="dxa"/>
            </w:tcMar>
            <w:vAlign w:val="center"/>
          </w:tcPr>
          <w:p w14:paraId="27C72203" w14:textId="0EDFC246"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BB0729"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1D70A210" w14:textId="52E3D80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BB0729" w:rsidRPr="00F96AFD">
              <w:rPr>
                <w:rFonts w:ascii="Arial" w:hAnsi="Arial" w:cs="Arial"/>
              </w:rPr>
              <w:t>,</w:t>
            </w:r>
            <w:r w:rsidRPr="00F96AFD">
              <w:rPr>
                <w:rFonts w:ascii="Arial" w:hAnsi="Arial" w:cs="Arial"/>
              </w:rPr>
              <w:t>2</w:t>
            </w:r>
          </w:p>
        </w:tc>
        <w:tc>
          <w:tcPr>
            <w:tcW w:w="745" w:type="dxa"/>
            <w:tcMar>
              <w:left w:w="0" w:type="dxa"/>
              <w:right w:w="0" w:type="dxa"/>
            </w:tcMar>
            <w:vAlign w:val="center"/>
          </w:tcPr>
          <w:p w14:paraId="0505F28B" w14:textId="1958E9C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BB0729"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503670D9" w14:textId="7F981C21"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BB0729" w:rsidRPr="00F96AFD">
              <w:rPr>
                <w:rFonts w:ascii="Arial" w:hAnsi="Arial" w:cs="Arial"/>
              </w:rPr>
              <w:t>,</w:t>
            </w:r>
            <w:r w:rsidRPr="00F96AFD">
              <w:rPr>
                <w:rFonts w:ascii="Arial" w:hAnsi="Arial" w:cs="Arial"/>
              </w:rPr>
              <w:t>6</w:t>
            </w:r>
          </w:p>
        </w:tc>
        <w:tc>
          <w:tcPr>
            <w:tcW w:w="745" w:type="dxa"/>
            <w:tcMar>
              <w:left w:w="0" w:type="dxa"/>
              <w:right w:w="0" w:type="dxa"/>
            </w:tcMar>
            <w:vAlign w:val="center"/>
          </w:tcPr>
          <w:p w14:paraId="53941111" w14:textId="730A694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BB0729" w:rsidRPr="00F96AFD">
              <w:rPr>
                <w:rFonts w:ascii="Arial" w:hAnsi="Arial" w:cs="Arial"/>
              </w:rPr>
              <w:t>,</w:t>
            </w:r>
            <w:r w:rsidRPr="00F96AFD">
              <w:rPr>
                <w:rFonts w:ascii="Arial" w:hAnsi="Arial" w:cs="Arial"/>
              </w:rPr>
              <w:t>6</w:t>
            </w:r>
          </w:p>
        </w:tc>
        <w:tc>
          <w:tcPr>
            <w:tcW w:w="745" w:type="dxa"/>
            <w:tcMar>
              <w:left w:w="0" w:type="dxa"/>
              <w:right w:w="0" w:type="dxa"/>
            </w:tcMar>
            <w:vAlign w:val="center"/>
          </w:tcPr>
          <w:p w14:paraId="725FAA04" w14:textId="15C0B121" w:rsidR="000A3E9D" w:rsidRPr="00F96AFD" w:rsidRDefault="00C62947" w:rsidP="003E5AF0">
            <w:pPr>
              <w:pStyle w:val="Akapitzlist"/>
              <w:spacing w:before="240" w:line="360" w:lineRule="auto"/>
              <w:ind w:left="0"/>
              <w:rPr>
                <w:rFonts w:ascii="Arial" w:hAnsi="Arial" w:cs="Arial"/>
              </w:rPr>
            </w:pPr>
            <w:r w:rsidRPr="00F96AFD">
              <w:rPr>
                <w:rFonts w:ascii="Arial" w:hAnsi="Arial" w:cs="Arial"/>
              </w:rPr>
              <w:t>2,0</w:t>
            </w:r>
          </w:p>
        </w:tc>
        <w:tc>
          <w:tcPr>
            <w:tcW w:w="745" w:type="dxa"/>
            <w:tcMar>
              <w:left w:w="0" w:type="dxa"/>
              <w:right w:w="0" w:type="dxa"/>
            </w:tcMar>
            <w:vAlign w:val="center"/>
          </w:tcPr>
          <w:p w14:paraId="5B0A4A6C" w14:textId="6E0D45F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62947" w:rsidRPr="00F96AFD">
              <w:rPr>
                <w:rFonts w:ascii="Arial" w:hAnsi="Arial" w:cs="Arial"/>
              </w:rPr>
              <w:t>,</w:t>
            </w:r>
            <w:r w:rsidRPr="00F96AFD">
              <w:rPr>
                <w:rFonts w:ascii="Arial" w:hAnsi="Arial" w:cs="Arial"/>
              </w:rPr>
              <w:t>9</w:t>
            </w:r>
          </w:p>
        </w:tc>
        <w:tc>
          <w:tcPr>
            <w:tcW w:w="745" w:type="dxa"/>
            <w:tcMar>
              <w:left w:w="0" w:type="dxa"/>
              <w:right w:w="0" w:type="dxa"/>
            </w:tcMar>
            <w:vAlign w:val="center"/>
          </w:tcPr>
          <w:p w14:paraId="34D5EB86" w14:textId="2C4A49BF"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C62947" w:rsidRPr="00F96AFD">
              <w:rPr>
                <w:rFonts w:ascii="Arial" w:hAnsi="Arial" w:cs="Arial"/>
              </w:rPr>
              <w:t>,5</w:t>
            </w:r>
          </w:p>
        </w:tc>
        <w:tc>
          <w:tcPr>
            <w:tcW w:w="745" w:type="dxa"/>
            <w:tcMar>
              <w:left w:w="0" w:type="dxa"/>
              <w:right w:w="0" w:type="dxa"/>
            </w:tcMar>
            <w:vAlign w:val="center"/>
          </w:tcPr>
          <w:p w14:paraId="0DB948CD" w14:textId="70C2D44B"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C62947" w:rsidRPr="00F96AFD">
              <w:rPr>
                <w:rFonts w:ascii="Arial" w:hAnsi="Arial" w:cs="Arial"/>
              </w:rPr>
              <w:t>,</w:t>
            </w:r>
            <w:r w:rsidRPr="00F96AFD">
              <w:rPr>
                <w:rFonts w:ascii="Arial" w:hAnsi="Arial" w:cs="Arial"/>
              </w:rPr>
              <w:t>4</w:t>
            </w:r>
          </w:p>
        </w:tc>
      </w:tr>
      <w:tr w:rsidR="008A41C3" w:rsidRPr="00F96AFD" w14:paraId="4D51C0FE" w14:textId="77777777" w:rsidTr="003E5AF0">
        <w:tc>
          <w:tcPr>
            <w:tcW w:w="1985" w:type="dxa"/>
            <w:tcMar>
              <w:left w:w="28" w:type="dxa"/>
              <w:right w:w="28" w:type="dxa"/>
            </w:tcMar>
            <w:vAlign w:val="center"/>
          </w:tcPr>
          <w:p w14:paraId="6BE4C44E" w14:textId="02A98108"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warmińsko-mazurskie</w:t>
            </w:r>
          </w:p>
        </w:tc>
        <w:tc>
          <w:tcPr>
            <w:tcW w:w="745" w:type="dxa"/>
            <w:tcMar>
              <w:left w:w="0" w:type="dxa"/>
              <w:right w:w="0" w:type="dxa"/>
            </w:tcMar>
            <w:vAlign w:val="center"/>
          </w:tcPr>
          <w:p w14:paraId="424BD1A8" w14:textId="047D13B3"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62947"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71B6F478" w14:textId="017605E2"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1,4</w:t>
            </w:r>
          </w:p>
        </w:tc>
        <w:tc>
          <w:tcPr>
            <w:tcW w:w="745" w:type="dxa"/>
            <w:tcMar>
              <w:left w:w="0" w:type="dxa"/>
              <w:right w:w="0" w:type="dxa"/>
            </w:tcMar>
            <w:vAlign w:val="center"/>
          </w:tcPr>
          <w:p w14:paraId="12CD82A7" w14:textId="006F8710"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C62947" w:rsidRPr="00F96AFD">
              <w:rPr>
                <w:rFonts w:ascii="Arial" w:hAnsi="Arial" w:cs="Arial"/>
              </w:rPr>
              <w:t>,</w:t>
            </w:r>
            <w:r w:rsidRPr="00F96AFD">
              <w:rPr>
                <w:rFonts w:ascii="Arial" w:hAnsi="Arial" w:cs="Arial"/>
              </w:rPr>
              <w:t>5</w:t>
            </w:r>
          </w:p>
        </w:tc>
        <w:tc>
          <w:tcPr>
            <w:tcW w:w="745" w:type="dxa"/>
            <w:tcMar>
              <w:left w:w="0" w:type="dxa"/>
              <w:right w:w="0" w:type="dxa"/>
            </w:tcMar>
            <w:vAlign w:val="center"/>
          </w:tcPr>
          <w:p w14:paraId="7119F93C" w14:textId="4307BFFF"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580518"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0C7B7853" w14:textId="40C2A0EB"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580518" w:rsidRPr="00F96AFD">
              <w:rPr>
                <w:rFonts w:ascii="Arial" w:hAnsi="Arial" w:cs="Arial"/>
              </w:rPr>
              <w:t>,8</w:t>
            </w:r>
          </w:p>
        </w:tc>
        <w:tc>
          <w:tcPr>
            <w:tcW w:w="745" w:type="dxa"/>
            <w:tcMar>
              <w:left w:w="0" w:type="dxa"/>
              <w:right w:w="0" w:type="dxa"/>
            </w:tcMar>
            <w:vAlign w:val="center"/>
          </w:tcPr>
          <w:p w14:paraId="77C3AFA3" w14:textId="1CCB71C1"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580518"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2935F5DB" w14:textId="57217F3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580518" w:rsidRPr="00F96AFD">
              <w:rPr>
                <w:rFonts w:ascii="Arial" w:hAnsi="Arial" w:cs="Arial"/>
              </w:rPr>
              <w:t>,4</w:t>
            </w:r>
          </w:p>
        </w:tc>
        <w:tc>
          <w:tcPr>
            <w:tcW w:w="745" w:type="dxa"/>
            <w:tcMar>
              <w:left w:w="0" w:type="dxa"/>
              <w:right w:w="0" w:type="dxa"/>
            </w:tcMar>
            <w:vAlign w:val="center"/>
          </w:tcPr>
          <w:p w14:paraId="16258CEE" w14:textId="3238D41F"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1</w:t>
            </w:r>
            <w:r w:rsidR="00580518" w:rsidRPr="00F96AFD">
              <w:rPr>
                <w:rFonts w:ascii="Arial" w:hAnsi="Arial" w:cs="Arial"/>
              </w:rPr>
              <w:t>,</w:t>
            </w:r>
            <w:r w:rsidRPr="00F96AFD">
              <w:rPr>
                <w:rFonts w:ascii="Arial" w:hAnsi="Arial" w:cs="Arial"/>
              </w:rPr>
              <w:t>8</w:t>
            </w:r>
          </w:p>
        </w:tc>
        <w:tc>
          <w:tcPr>
            <w:tcW w:w="745" w:type="dxa"/>
            <w:tcMar>
              <w:left w:w="0" w:type="dxa"/>
              <w:right w:w="0" w:type="dxa"/>
            </w:tcMar>
            <w:vAlign w:val="center"/>
          </w:tcPr>
          <w:p w14:paraId="399C4D0B" w14:textId="1DDFB83A"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580518" w:rsidRPr="00F96AFD">
              <w:rPr>
                <w:rFonts w:ascii="Arial" w:hAnsi="Arial" w:cs="Arial"/>
              </w:rPr>
              <w:t>,</w:t>
            </w:r>
            <w:r w:rsidRPr="00F96AFD">
              <w:rPr>
                <w:rFonts w:ascii="Arial" w:hAnsi="Arial" w:cs="Arial"/>
              </w:rPr>
              <w:t>4</w:t>
            </w:r>
          </w:p>
        </w:tc>
        <w:tc>
          <w:tcPr>
            <w:tcW w:w="745" w:type="dxa"/>
            <w:tcMar>
              <w:left w:w="0" w:type="dxa"/>
              <w:right w:w="0" w:type="dxa"/>
            </w:tcMar>
            <w:vAlign w:val="center"/>
          </w:tcPr>
          <w:p w14:paraId="3C447CE2" w14:textId="42E8F48F"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580518" w:rsidRPr="00F96AFD">
              <w:rPr>
                <w:rFonts w:ascii="Arial" w:hAnsi="Arial" w:cs="Arial"/>
              </w:rPr>
              <w:t>,</w:t>
            </w:r>
            <w:r w:rsidRPr="00F96AFD">
              <w:rPr>
                <w:rFonts w:ascii="Arial" w:hAnsi="Arial" w:cs="Arial"/>
              </w:rPr>
              <w:t>3</w:t>
            </w:r>
          </w:p>
        </w:tc>
        <w:tc>
          <w:tcPr>
            <w:tcW w:w="745" w:type="dxa"/>
            <w:tcMar>
              <w:left w:w="0" w:type="dxa"/>
              <w:right w:w="0" w:type="dxa"/>
            </w:tcMar>
            <w:vAlign w:val="center"/>
          </w:tcPr>
          <w:p w14:paraId="2A77B46F" w14:textId="0BEDD3DA" w:rsidR="000A3E9D" w:rsidRPr="00F96AFD" w:rsidRDefault="00580518" w:rsidP="003E5AF0">
            <w:pPr>
              <w:pStyle w:val="Akapitzlist"/>
              <w:spacing w:before="240" w:line="360" w:lineRule="auto"/>
              <w:ind w:left="0"/>
              <w:rPr>
                <w:rFonts w:ascii="Arial" w:hAnsi="Arial" w:cs="Arial"/>
              </w:rPr>
            </w:pPr>
            <w:r w:rsidRPr="00F96AFD">
              <w:rPr>
                <w:rFonts w:ascii="Arial" w:hAnsi="Arial" w:cs="Arial"/>
              </w:rPr>
              <w:t>2,0</w:t>
            </w:r>
          </w:p>
        </w:tc>
      </w:tr>
      <w:tr w:rsidR="008A41C3" w:rsidRPr="00F96AFD" w14:paraId="1E651A2E" w14:textId="77777777" w:rsidTr="003E5AF0">
        <w:tc>
          <w:tcPr>
            <w:tcW w:w="1985" w:type="dxa"/>
            <w:tcMar>
              <w:left w:w="28" w:type="dxa"/>
              <w:right w:w="28" w:type="dxa"/>
            </w:tcMar>
            <w:vAlign w:val="center"/>
          </w:tcPr>
          <w:p w14:paraId="7F0A3E80" w14:textId="784F0767" w:rsidR="000A3E9D" w:rsidRPr="00F96AFD" w:rsidRDefault="00450516" w:rsidP="003E5AF0">
            <w:pPr>
              <w:pStyle w:val="Akapitzlist"/>
              <w:spacing w:before="240" w:line="360" w:lineRule="auto"/>
              <w:ind w:left="0" w:right="135"/>
              <w:rPr>
                <w:rFonts w:ascii="Arial" w:hAnsi="Arial" w:cs="Arial"/>
                <w:b/>
              </w:rPr>
            </w:pPr>
            <w:r w:rsidRPr="00F96AFD">
              <w:rPr>
                <w:rFonts w:ascii="Arial" w:hAnsi="Arial" w:cs="Arial"/>
                <w:b/>
              </w:rPr>
              <w:t>wielkopolskie</w:t>
            </w:r>
          </w:p>
        </w:tc>
        <w:tc>
          <w:tcPr>
            <w:tcW w:w="745" w:type="dxa"/>
            <w:tcMar>
              <w:left w:w="0" w:type="dxa"/>
              <w:right w:w="0" w:type="dxa"/>
            </w:tcMar>
            <w:vAlign w:val="center"/>
          </w:tcPr>
          <w:p w14:paraId="470CBCF2" w14:textId="51D3D03F"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11</w:t>
            </w:r>
            <w:r w:rsidR="00CF221D" w:rsidRPr="00F96AFD">
              <w:rPr>
                <w:rFonts w:ascii="Arial" w:hAnsi="Arial" w:cs="Arial"/>
                <w:b/>
              </w:rPr>
              <w:t>,</w:t>
            </w:r>
            <w:r w:rsidRPr="00F96AFD">
              <w:rPr>
                <w:rFonts w:ascii="Arial" w:hAnsi="Arial" w:cs="Arial"/>
                <w:b/>
              </w:rPr>
              <w:t>644</w:t>
            </w:r>
          </w:p>
        </w:tc>
        <w:tc>
          <w:tcPr>
            <w:tcW w:w="745" w:type="dxa"/>
            <w:tcMar>
              <w:left w:w="0" w:type="dxa"/>
              <w:right w:w="0" w:type="dxa"/>
            </w:tcMar>
            <w:vAlign w:val="center"/>
          </w:tcPr>
          <w:p w14:paraId="4EB960E9" w14:textId="2A0258BB"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12</w:t>
            </w:r>
            <w:r w:rsidR="00CF221D" w:rsidRPr="00F96AFD">
              <w:rPr>
                <w:rFonts w:ascii="Arial" w:hAnsi="Arial" w:cs="Arial"/>
                <w:b/>
              </w:rPr>
              <w:t>,</w:t>
            </w:r>
            <w:r w:rsidRPr="00F96AFD">
              <w:rPr>
                <w:rFonts w:ascii="Arial" w:hAnsi="Arial" w:cs="Arial"/>
                <w:b/>
              </w:rPr>
              <w:t>84</w:t>
            </w:r>
            <w:r w:rsidR="00CF221D" w:rsidRPr="00F96AFD">
              <w:rPr>
                <w:rFonts w:ascii="Arial" w:hAnsi="Arial" w:cs="Arial"/>
                <w:b/>
              </w:rPr>
              <w:t>6</w:t>
            </w:r>
          </w:p>
        </w:tc>
        <w:tc>
          <w:tcPr>
            <w:tcW w:w="745" w:type="dxa"/>
            <w:tcMar>
              <w:left w:w="0" w:type="dxa"/>
              <w:right w:w="0" w:type="dxa"/>
            </w:tcMar>
            <w:vAlign w:val="center"/>
          </w:tcPr>
          <w:p w14:paraId="38C7B20C" w14:textId="6F72BEF4"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11</w:t>
            </w:r>
            <w:r w:rsidR="00CF221D" w:rsidRPr="00F96AFD">
              <w:rPr>
                <w:rFonts w:ascii="Arial" w:hAnsi="Arial" w:cs="Arial"/>
                <w:b/>
              </w:rPr>
              <w:t>,</w:t>
            </w:r>
            <w:r w:rsidRPr="00F96AFD">
              <w:rPr>
                <w:rFonts w:ascii="Arial" w:hAnsi="Arial" w:cs="Arial"/>
                <w:b/>
              </w:rPr>
              <w:t>797</w:t>
            </w:r>
          </w:p>
        </w:tc>
        <w:tc>
          <w:tcPr>
            <w:tcW w:w="745" w:type="dxa"/>
            <w:tcMar>
              <w:left w:w="0" w:type="dxa"/>
              <w:right w:w="0" w:type="dxa"/>
            </w:tcMar>
            <w:vAlign w:val="center"/>
          </w:tcPr>
          <w:p w14:paraId="6006434F" w14:textId="7AAE8969"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12</w:t>
            </w:r>
            <w:r w:rsidR="00CF221D" w:rsidRPr="00F96AFD">
              <w:rPr>
                <w:rFonts w:ascii="Arial" w:hAnsi="Arial" w:cs="Arial"/>
                <w:b/>
              </w:rPr>
              <w:t>,</w:t>
            </w:r>
            <w:r w:rsidRPr="00F96AFD">
              <w:rPr>
                <w:rFonts w:ascii="Arial" w:hAnsi="Arial" w:cs="Arial"/>
                <w:b/>
              </w:rPr>
              <w:t>74</w:t>
            </w:r>
            <w:r w:rsidR="00CF221D" w:rsidRPr="00F96AFD">
              <w:rPr>
                <w:rFonts w:ascii="Arial" w:hAnsi="Arial" w:cs="Arial"/>
                <w:b/>
              </w:rPr>
              <w:t>5</w:t>
            </w:r>
          </w:p>
        </w:tc>
        <w:tc>
          <w:tcPr>
            <w:tcW w:w="745" w:type="dxa"/>
            <w:tcMar>
              <w:left w:w="0" w:type="dxa"/>
              <w:right w:w="0" w:type="dxa"/>
            </w:tcMar>
            <w:vAlign w:val="center"/>
          </w:tcPr>
          <w:p w14:paraId="6B511C71" w14:textId="041B0462"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14</w:t>
            </w:r>
            <w:r w:rsidR="00CF221D" w:rsidRPr="00F96AFD">
              <w:rPr>
                <w:rFonts w:ascii="Arial" w:hAnsi="Arial" w:cs="Arial"/>
                <w:b/>
              </w:rPr>
              <w:t>,</w:t>
            </w:r>
            <w:r w:rsidRPr="00F96AFD">
              <w:rPr>
                <w:rFonts w:ascii="Arial" w:hAnsi="Arial" w:cs="Arial"/>
                <w:b/>
              </w:rPr>
              <w:t>764</w:t>
            </w:r>
          </w:p>
        </w:tc>
        <w:tc>
          <w:tcPr>
            <w:tcW w:w="745" w:type="dxa"/>
            <w:tcMar>
              <w:left w:w="0" w:type="dxa"/>
              <w:right w:w="0" w:type="dxa"/>
            </w:tcMar>
            <w:vAlign w:val="center"/>
          </w:tcPr>
          <w:p w14:paraId="21BD06BA" w14:textId="0CE82525"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15</w:t>
            </w:r>
            <w:r w:rsidR="007E3378" w:rsidRPr="00F96AFD">
              <w:rPr>
                <w:rFonts w:ascii="Arial" w:hAnsi="Arial" w:cs="Arial"/>
                <w:b/>
              </w:rPr>
              <w:t>,</w:t>
            </w:r>
            <w:r w:rsidRPr="00F96AFD">
              <w:rPr>
                <w:rFonts w:ascii="Arial" w:hAnsi="Arial" w:cs="Arial"/>
                <w:b/>
              </w:rPr>
              <w:t>606</w:t>
            </w:r>
          </w:p>
        </w:tc>
        <w:tc>
          <w:tcPr>
            <w:tcW w:w="745" w:type="dxa"/>
            <w:tcMar>
              <w:left w:w="0" w:type="dxa"/>
              <w:right w:w="0" w:type="dxa"/>
            </w:tcMar>
            <w:vAlign w:val="center"/>
          </w:tcPr>
          <w:p w14:paraId="6BB7C1CB" w14:textId="2ECB9C4D"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13</w:t>
            </w:r>
            <w:r w:rsidR="007E3378" w:rsidRPr="00F96AFD">
              <w:rPr>
                <w:rFonts w:ascii="Arial" w:hAnsi="Arial" w:cs="Arial"/>
                <w:b/>
              </w:rPr>
              <w:t>,</w:t>
            </w:r>
            <w:r w:rsidRPr="00F96AFD">
              <w:rPr>
                <w:rFonts w:ascii="Arial" w:hAnsi="Arial" w:cs="Arial"/>
                <w:b/>
              </w:rPr>
              <w:t>695</w:t>
            </w:r>
          </w:p>
        </w:tc>
        <w:tc>
          <w:tcPr>
            <w:tcW w:w="745" w:type="dxa"/>
            <w:tcMar>
              <w:left w:w="0" w:type="dxa"/>
              <w:right w:w="0" w:type="dxa"/>
            </w:tcMar>
            <w:vAlign w:val="center"/>
          </w:tcPr>
          <w:p w14:paraId="039279BE" w14:textId="6CF944FC"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16</w:t>
            </w:r>
            <w:r w:rsidR="007E3378" w:rsidRPr="00F96AFD">
              <w:rPr>
                <w:rFonts w:ascii="Arial" w:hAnsi="Arial" w:cs="Arial"/>
                <w:b/>
              </w:rPr>
              <w:t>,</w:t>
            </w:r>
            <w:r w:rsidRPr="00F96AFD">
              <w:rPr>
                <w:rFonts w:ascii="Arial" w:hAnsi="Arial" w:cs="Arial"/>
                <w:b/>
              </w:rPr>
              <w:t>38</w:t>
            </w:r>
            <w:r w:rsidR="007E3378" w:rsidRPr="00F96AFD">
              <w:rPr>
                <w:rFonts w:ascii="Arial" w:hAnsi="Arial" w:cs="Arial"/>
                <w:b/>
              </w:rPr>
              <w:t>4</w:t>
            </w:r>
          </w:p>
        </w:tc>
        <w:tc>
          <w:tcPr>
            <w:tcW w:w="745" w:type="dxa"/>
            <w:tcMar>
              <w:left w:w="0" w:type="dxa"/>
              <w:right w:w="0" w:type="dxa"/>
            </w:tcMar>
            <w:vAlign w:val="center"/>
          </w:tcPr>
          <w:p w14:paraId="25551E34" w14:textId="4F1B996D"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21</w:t>
            </w:r>
            <w:r w:rsidR="009D346D" w:rsidRPr="00F96AFD">
              <w:rPr>
                <w:rFonts w:ascii="Arial" w:hAnsi="Arial" w:cs="Arial"/>
                <w:b/>
              </w:rPr>
              <w:t>,</w:t>
            </w:r>
            <w:r w:rsidRPr="00F96AFD">
              <w:rPr>
                <w:rFonts w:ascii="Arial" w:hAnsi="Arial" w:cs="Arial"/>
                <w:b/>
              </w:rPr>
              <w:t>688</w:t>
            </w:r>
          </w:p>
        </w:tc>
        <w:tc>
          <w:tcPr>
            <w:tcW w:w="745" w:type="dxa"/>
            <w:tcMar>
              <w:left w:w="0" w:type="dxa"/>
              <w:right w:w="0" w:type="dxa"/>
            </w:tcMar>
            <w:vAlign w:val="center"/>
          </w:tcPr>
          <w:p w14:paraId="4D7482DD" w14:textId="0BEDD720"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21</w:t>
            </w:r>
            <w:r w:rsidR="009D346D" w:rsidRPr="00F96AFD">
              <w:rPr>
                <w:rFonts w:ascii="Arial" w:hAnsi="Arial" w:cs="Arial"/>
                <w:b/>
              </w:rPr>
              <w:t>,</w:t>
            </w:r>
            <w:r w:rsidRPr="00F96AFD">
              <w:rPr>
                <w:rFonts w:ascii="Arial" w:hAnsi="Arial" w:cs="Arial"/>
                <w:b/>
              </w:rPr>
              <w:t>708</w:t>
            </w:r>
          </w:p>
        </w:tc>
        <w:tc>
          <w:tcPr>
            <w:tcW w:w="745" w:type="dxa"/>
            <w:tcMar>
              <w:left w:w="0" w:type="dxa"/>
              <w:right w:w="0" w:type="dxa"/>
            </w:tcMar>
            <w:vAlign w:val="center"/>
          </w:tcPr>
          <w:p w14:paraId="09CD2730" w14:textId="3D485925" w:rsidR="000A3E9D" w:rsidRPr="00F96AFD" w:rsidRDefault="000A3E9D" w:rsidP="003E5AF0">
            <w:pPr>
              <w:pStyle w:val="Akapitzlist"/>
              <w:spacing w:before="240" w:line="360" w:lineRule="auto"/>
              <w:ind w:left="0"/>
              <w:rPr>
                <w:rFonts w:ascii="Arial" w:hAnsi="Arial" w:cs="Arial"/>
                <w:b/>
              </w:rPr>
            </w:pPr>
            <w:r w:rsidRPr="00F96AFD">
              <w:rPr>
                <w:rFonts w:ascii="Arial" w:hAnsi="Arial" w:cs="Arial"/>
                <w:b/>
              </w:rPr>
              <w:t>19</w:t>
            </w:r>
            <w:r w:rsidR="009D346D" w:rsidRPr="00F96AFD">
              <w:rPr>
                <w:rFonts w:ascii="Arial" w:hAnsi="Arial" w:cs="Arial"/>
                <w:b/>
              </w:rPr>
              <w:t>,</w:t>
            </w:r>
            <w:r w:rsidRPr="00F96AFD">
              <w:rPr>
                <w:rFonts w:ascii="Arial" w:hAnsi="Arial" w:cs="Arial"/>
                <w:b/>
              </w:rPr>
              <w:t>862</w:t>
            </w:r>
          </w:p>
        </w:tc>
      </w:tr>
      <w:tr w:rsidR="008A41C3" w:rsidRPr="00F96AFD" w14:paraId="4BF52AA9" w14:textId="77777777" w:rsidTr="003E5AF0">
        <w:tc>
          <w:tcPr>
            <w:tcW w:w="1985" w:type="dxa"/>
            <w:tcMar>
              <w:left w:w="28" w:type="dxa"/>
              <w:right w:w="28" w:type="dxa"/>
            </w:tcMar>
            <w:vAlign w:val="center"/>
          </w:tcPr>
          <w:p w14:paraId="1EC6FAC4" w14:textId="4D4CD728" w:rsidR="000A3E9D" w:rsidRPr="00F96AFD" w:rsidRDefault="00450516" w:rsidP="003E5AF0">
            <w:pPr>
              <w:pStyle w:val="Akapitzlist"/>
              <w:spacing w:before="240" w:line="360" w:lineRule="auto"/>
              <w:ind w:left="0" w:right="135"/>
              <w:rPr>
                <w:rFonts w:ascii="Arial" w:hAnsi="Arial" w:cs="Arial"/>
              </w:rPr>
            </w:pPr>
            <w:r w:rsidRPr="00F96AFD">
              <w:rPr>
                <w:rFonts w:ascii="Arial" w:hAnsi="Arial" w:cs="Arial"/>
              </w:rPr>
              <w:t>zachodniopomorskie</w:t>
            </w:r>
          </w:p>
        </w:tc>
        <w:tc>
          <w:tcPr>
            <w:tcW w:w="745" w:type="dxa"/>
            <w:tcMar>
              <w:left w:w="0" w:type="dxa"/>
              <w:right w:w="0" w:type="dxa"/>
            </w:tcMar>
            <w:vAlign w:val="center"/>
          </w:tcPr>
          <w:p w14:paraId="528EF29D" w14:textId="5833CA3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9D346D" w:rsidRPr="00F96AFD">
              <w:rPr>
                <w:rFonts w:ascii="Arial" w:hAnsi="Arial" w:cs="Arial"/>
              </w:rPr>
              <w:t>,</w:t>
            </w:r>
            <w:r w:rsidRPr="00F96AFD">
              <w:rPr>
                <w:rFonts w:ascii="Arial" w:hAnsi="Arial" w:cs="Arial"/>
              </w:rPr>
              <w:t>6</w:t>
            </w:r>
          </w:p>
        </w:tc>
        <w:tc>
          <w:tcPr>
            <w:tcW w:w="745" w:type="dxa"/>
            <w:tcMar>
              <w:left w:w="0" w:type="dxa"/>
              <w:right w:w="0" w:type="dxa"/>
            </w:tcMar>
            <w:vAlign w:val="center"/>
          </w:tcPr>
          <w:p w14:paraId="50FE60D4" w14:textId="0384FFB9"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9D346D" w:rsidRPr="00F96AFD">
              <w:rPr>
                <w:rFonts w:ascii="Arial" w:hAnsi="Arial" w:cs="Arial"/>
              </w:rPr>
              <w:t>,</w:t>
            </w:r>
            <w:r w:rsidRPr="00F96AFD">
              <w:rPr>
                <w:rFonts w:ascii="Arial" w:hAnsi="Arial" w:cs="Arial"/>
              </w:rPr>
              <w:t>0</w:t>
            </w:r>
          </w:p>
        </w:tc>
        <w:tc>
          <w:tcPr>
            <w:tcW w:w="745" w:type="dxa"/>
            <w:tcMar>
              <w:left w:w="0" w:type="dxa"/>
              <w:right w:w="0" w:type="dxa"/>
            </w:tcMar>
            <w:vAlign w:val="center"/>
          </w:tcPr>
          <w:p w14:paraId="49D57F27" w14:textId="780071C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9D346D" w:rsidRPr="00F96AFD">
              <w:rPr>
                <w:rFonts w:ascii="Arial" w:hAnsi="Arial" w:cs="Arial"/>
              </w:rPr>
              <w:t>,</w:t>
            </w:r>
            <w:r w:rsidRPr="00F96AFD">
              <w:rPr>
                <w:rFonts w:ascii="Arial" w:hAnsi="Arial" w:cs="Arial"/>
              </w:rPr>
              <w:t>1</w:t>
            </w:r>
          </w:p>
        </w:tc>
        <w:tc>
          <w:tcPr>
            <w:tcW w:w="745" w:type="dxa"/>
            <w:tcMar>
              <w:left w:w="0" w:type="dxa"/>
              <w:right w:w="0" w:type="dxa"/>
            </w:tcMar>
            <w:vAlign w:val="center"/>
          </w:tcPr>
          <w:p w14:paraId="1E7BE8B7" w14:textId="27EC988B"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9D346D" w:rsidRPr="00F96AFD">
              <w:rPr>
                <w:rFonts w:ascii="Arial" w:hAnsi="Arial" w:cs="Arial"/>
              </w:rPr>
              <w:t>,</w:t>
            </w:r>
            <w:r w:rsidRPr="00F96AFD">
              <w:rPr>
                <w:rFonts w:ascii="Arial" w:hAnsi="Arial" w:cs="Arial"/>
              </w:rPr>
              <w:t>5</w:t>
            </w:r>
          </w:p>
        </w:tc>
        <w:tc>
          <w:tcPr>
            <w:tcW w:w="745" w:type="dxa"/>
            <w:tcMar>
              <w:left w:w="0" w:type="dxa"/>
              <w:right w:w="0" w:type="dxa"/>
            </w:tcMar>
            <w:vAlign w:val="center"/>
          </w:tcPr>
          <w:p w14:paraId="129B7D64" w14:textId="234054ED"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9D346D" w:rsidRPr="00F96AFD">
              <w:rPr>
                <w:rFonts w:ascii="Arial" w:hAnsi="Arial" w:cs="Arial"/>
              </w:rPr>
              <w:t>,</w:t>
            </w:r>
            <w:r w:rsidRPr="00F96AFD">
              <w:rPr>
                <w:rFonts w:ascii="Arial" w:hAnsi="Arial" w:cs="Arial"/>
              </w:rPr>
              <w:t>9</w:t>
            </w:r>
          </w:p>
        </w:tc>
        <w:tc>
          <w:tcPr>
            <w:tcW w:w="745" w:type="dxa"/>
            <w:tcMar>
              <w:left w:w="0" w:type="dxa"/>
              <w:right w:w="0" w:type="dxa"/>
            </w:tcMar>
            <w:vAlign w:val="center"/>
          </w:tcPr>
          <w:p w14:paraId="72260EB0" w14:textId="2C50DFBE"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2</w:t>
            </w:r>
            <w:r w:rsidR="009D346D" w:rsidRPr="00F96AFD">
              <w:rPr>
                <w:rFonts w:ascii="Arial" w:hAnsi="Arial" w:cs="Arial"/>
              </w:rPr>
              <w:t>,</w:t>
            </w:r>
            <w:r w:rsidRPr="00F96AFD">
              <w:rPr>
                <w:rFonts w:ascii="Arial" w:hAnsi="Arial" w:cs="Arial"/>
              </w:rPr>
              <w:t>7</w:t>
            </w:r>
          </w:p>
        </w:tc>
        <w:tc>
          <w:tcPr>
            <w:tcW w:w="745" w:type="dxa"/>
            <w:tcMar>
              <w:left w:w="0" w:type="dxa"/>
              <w:right w:w="0" w:type="dxa"/>
            </w:tcMar>
            <w:vAlign w:val="center"/>
          </w:tcPr>
          <w:p w14:paraId="390E59F8" w14:textId="21C6C697"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4</w:t>
            </w:r>
            <w:r w:rsidR="009D346D" w:rsidRPr="00F96AFD">
              <w:rPr>
                <w:rFonts w:ascii="Arial" w:hAnsi="Arial" w:cs="Arial"/>
              </w:rPr>
              <w:t>,2</w:t>
            </w:r>
          </w:p>
        </w:tc>
        <w:tc>
          <w:tcPr>
            <w:tcW w:w="745" w:type="dxa"/>
            <w:tcMar>
              <w:left w:w="0" w:type="dxa"/>
              <w:right w:w="0" w:type="dxa"/>
            </w:tcMar>
            <w:vAlign w:val="center"/>
          </w:tcPr>
          <w:p w14:paraId="769E4573" w14:textId="4F004DA4"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9D346D" w:rsidRPr="00F96AFD">
              <w:rPr>
                <w:rFonts w:ascii="Arial" w:hAnsi="Arial" w:cs="Arial"/>
              </w:rPr>
              <w:t>,7</w:t>
            </w:r>
          </w:p>
        </w:tc>
        <w:tc>
          <w:tcPr>
            <w:tcW w:w="745" w:type="dxa"/>
            <w:tcMar>
              <w:left w:w="0" w:type="dxa"/>
              <w:right w:w="0" w:type="dxa"/>
            </w:tcMar>
            <w:vAlign w:val="center"/>
          </w:tcPr>
          <w:p w14:paraId="30DB3C1F" w14:textId="7EF6A048"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5</w:t>
            </w:r>
            <w:r w:rsidR="009D346D" w:rsidRPr="00F96AFD">
              <w:rPr>
                <w:rFonts w:ascii="Arial" w:hAnsi="Arial" w:cs="Arial"/>
              </w:rPr>
              <w:t>,</w:t>
            </w:r>
            <w:r w:rsidRPr="00F96AFD">
              <w:rPr>
                <w:rFonts w:ascii="Arial" w:hAnsi="Arial" w:cs="Arial"/>
              </w:rPr>
              <w:t>5</w:t>
            </w:r>
          </w:p>
        </w:tc>
        <w:tc>
          <w:tcPr>
            <w:tcW w:w="745" w:type="dxa"/>
            <w:tcMar>
              <w:left w:w="0" w:type="dxa"/>
              <w:right w:w="0" w:type="dxa"/>
            </w:tcMar>
            <w:vAlign w:val="center"/>
          </w:tcPr>
          <w:p w14:paraId="659E481A" w14:textId="3F8350D5"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5</w:t>
            </w:r>
            <w:r w:rsidR="009D346D" w:rsidRPr="00F96AFD">
              <w:rPr>
                <w:rFonts w:ascii="Arial" w:hAnsi="Arial" w:cs="Arial"/>
              </w:rPr>
              <w:t>,</w:t>
            </w:r>
            <w:r w:rsidRPr="00F96AFD">
              <w:rPr>
                <w:rFonts w:ascii="Arial" w:hAnsi="Arial" w:cs="Arial"/>
              </w:rPr>
              <w:t>5</w:t>
            </w:r>
          </w:p>
        </w:tc>
        <w:tc>
          <w:tcPr>
            <w:tcW w:w="745" w:type="dxa"/>
            <w:tcMar>
              <w:left w:w="0" w:type="dxa"/>
              <w:right w:w="0" w:type="dxa"/>
            </w:tcMar>
            <w:vAlign w:val="center"/>
          </w:tcPr>
          <w:p w14:paraId="0440FB4B" w14:textId="3DC6523A" w:rsidR="000A3E9D" w:rsidRPr="00F96AFD" w:rsidRDefault="000A3E9D" w:rsidP="003E5AF0">
            <w:pPr>
              <w:pStyle w:val="Akapitzlist"/>
              <w:spacing w:before="240" w:line="360" w:lineRule="auto"/>
              <w:ind w:left="0"/>
              <w:rPr>
                <w:rFonts w:ascii="Arial" w:hAnsi="Arial" w:cs="Arial"/>
              </w:rPr>
            </w:pPr>
            <w:r w:rsidRPr="00F96AFD">
              <w:rPr>
                <w:rFonts w:ascii="Arial" w:hAnsi="Arial" w:cs="Arial"/>
              </w:rPr>
              <w:t>3</w:t>
            </w:r>
            <w:r w:rsidR="008A41C3" w:rsidRPr="00F96AFD">
              <w:rPr>
                <w:rFonts w:ascii="Arial" w:hAnsi="Arial" w:cs="Arial"/>
              </w:rPr>
              <w:t>,8</w:t>
            </w:r>
          </w:p>
        </w:tc>
      </w:tr>
    </w:tbl>
    <w:p w14:paraId="61CBE368" w14:textId="77777777" w:rsidR="009F0D25" w:rsidRPr="00F96AFD" w:rsidRDefault="009F0D25" w:rsidP="003E5AF0">
      <w:pPr>
        <w:spacing w:before="240" w:after="240"/>
        <w:rPr>
          <w:rFonts w:ascii="Arial" w:hAnsi="Arial" w:cs="Arial"/>
          <w:sz w:val="24"/>
        </w:rPr>
      </w:pPr>
      <w:r w:rsidRPr="00F96AFD">
        <w:rPr>
          <w:rFonts w:ascii="Arial" w:hAnsi="Arial" w:cs="Arial"/>
          <w:sz w:val="24"/>
        </w:rPr>
        <w:t>Źródło: Bank Danych Lokalnych</w:t>
      </w:r>
    </w:p>
    <w:p w14:paraId="3A92C157" w14:textId="4DA9C3B1" w:rsidR="00367477" w:rsidRPr="00F96AFD" w:rsidRDefault="00367477" w:rsidP="00DD2DE5">
      <w:pPr>
        <w:pStyle w:val="Akapitzlist"/>
        <w:spacing w:before="240" w:after="240" w:line="360" w:lineRule="auto"/>
        <w:ind w:left="0"/>
        <w:contextualSpacing w:val="0"/>
        <w:rPr>
          <w:rFonts w:ascii="Arial" w:hAnsi="Arial" w:cs="Arial"/>
          <w:sz w:val="24"/>
        </w:rPr>
      </w:pPr>
      <w:r w:rsidRPr="00F96AFD">
        <w:rPr>
          <w:rFonts w:ascii="Arial" w:hAnsi="Arial" w:cs="Arial"/>
          <w:sz w:val="24"/>
        </w:rPr>
        <w:t xml:space="preserve">Nakłady inwestycyjne w województwie wielkopolskim wykazują się wahaniami </w:t>
      </w:r>
      <w:r w:rsidR="2DB70DBC" w:rsidRPr="00F96AFD">
        <w:rPr>
          <w:rFonts w:ascii="Arial" w:hAnsi="Arial" w:cs="Arial"/>
          <w:sz w:val="24"/>
        </w:rPr>
        <w:t xml:space="preserve">w ujęciu bezwzględnym </w:t>
      </w:r>
      <w:r w:rsidRPr="00F96AFD">
        <w:rPr>
          <w:rFonts w:ascii="Arial" w:hAnsi="Arial" w:cs="Arial"/>
          <w:sz w:val="24"/>
        </w:rPr>
        <w:t>(</w:t>
      </w:r>
      <w:r w:rsidR="61B6B677" w:rsidRPr="00F96AFD">
        <w:rPr>
          <w:rFonts w:ascii="Arial" w:hAnsi="Arial" w:cs="Arial"/>
          <w:sz w:val="24"/>
        </w:rPr>
        <w:t>w</w:t>
      </w:r>
      <w:r w:rsidRPr="00F96AFD">
        <w:rPr>
          <w:rFonts w:ascii="Arial" w:hAnsi="Arial" w:cs="Arial"/>
          <w:sz w:val="24"/>
        </w:rPr>
        <w:t>y</w:t>
      </w:r>
      <w:r w:rsidR="4A81EBD0" w:rsidRPr="00F96AFD">
        <w:rPr>
          <w:rFonts w:ascii="Arial" w:hAnsi="Arial" w:cs="Arial"/>
          <w:sz w:val="24"/>
        </w:rPr>
        <w:t>kre</w:t>
      </w:r>
      <w:r w:rsidRPr="00F96AFD">
        <w:rPr>
          <w:rFonts w:ascii="Arial" w:hAnsi="Arial" w:cs="Arial"/>
          <w:sz w:val="24"/>
        </w:rPr>
        <w:t>s 3.2). W badanym okresie 2014-2024 możemy wyróżnić 3 szczyty: 2015, 2019, 2023. Każdy kolejny szczyt inwestycyjny jest wyższy od poprzedniego. W okresie 2014-2024 wyróżniaj</w:t>
      </w:r>
      <w:r w:rsidR="785EAF5E" w:rsidRPr="00F96AFD">
        <w:rPr>
          <w:rFonts w:ascii="Arial" w:hAnsi="Arial" w:cs="Arial"/>
          <w:sz w:val="24"/>
        </w:rPr>
        <w:t>ą</w:t>
      </w:r>
      <w:r w:rsidRPr="00F96AFD">
        <w:rPr>
          <w:rFonts w:ascii="Arial" w:hAnsi="Arial" w:cs="Arial"/>
          <w:sz w:val="24"/>
        </w:rPr>
        <w:t xml:space="preserve"> się również dwa dna cyklu inwestycyjnego</w:t>
      </w:r>
      <w:r w:rsidR="3139CAFC" w:rsidRPr="00F96AFD">
        <w:rPr>
          <w:rFonts w:ascii="Arial" w:hAnsi="Arial" w:cs="Arial"/>
          <w:sz w:val="24"/>
        </w:rPr>
        <w:t xml:space="preserve"> (</w:t>
      </w:r>
      <w:r w:rsidRPr="00F96AFD">
        <w:rPr>
          <w:rFonts w:ascii="Arial" w:hAnsi="Arial" w:cs="Arial"/>
          <w:sz w:val="24"/>
        </w:rPr>
        <w:t>2016 i 2020</w:t>
      </w:r>
      <w:r w:rsidR="1C7930D2" w:rsidRPr="00F96AFD">
        <w:rPr>
          <w:rFonts w:ascii="Arial" w:hAnsi="Arial" w:cs="Arial"/>
          <w:sz w:val="24"/>
        </w:rPr>
        <w:t>)</w:t>
      </w:r>
      <w:r w:rsidRPr="00F96AFD">
        <w:rPr>
          <w:rFonts w:ascii="Arial" w:hAnsi="Arial" w:cs="Arial"/>
          <w:sz w:val="24"/>
        </w:rPr>
        <w:t xml:space="preserve">. Fazy spadkowe były krótkie, zaledwie jednoroczne, natomiast fazy wzrostowe są dłuższe, bo 3 letnie. Województwo wielkopolskie ma </w:t>
      </w:r>
      <w:r w:rsidR="52AC60EA" w:rsidRPr="00F96AFD">
        <w:rPr>
          <w:rFonts w:ascii="Arial" w:hAnsi="Arial" w:cs="Arial"/>
          <w:sz w:val="24"/>
        </w:rPr>
        <w:t xml:space="preserve">względnie </w:t>
      </w:r>
      <w:r w:rsidRPr="00F96AFD">
        <w:rPr>
          <w:rFonts w:ascii="Arial" w:hAnsi="Arial" w:cs="Arial"/>
          <w:sz w:val="24"/>
        </w:rPr>
        <w:t>duży udział w inwestycjach w Polsce</w:t>
      </w:r>
      <w:r w:rsidR="0EDFC8B8" w:rsidRPr="00F96AFD">
        <w:rPr>
          <w:rFonts w:ascii="Arial" w:hAnsi="Arial" w:cs="Arial"/>
          <w:sz w:val="24"/>
        </w:rPr>
        <w:t>.</w:t>
      </w:r>
      <w:r w:rsidRPr="00F96AFD">
        <w:rPr>
          <w:rFonts w:ascii="Arial" w:hAnsi="Arial" w:cs="Arial"/>
          <w:sz w:val="24"/>
        </w:rPr>
        <w:t xml:space="preserve"> </w:t>
      </w:r>
      <w:r w:rsidR="532DBA83" w:rsidRPr="00F96AFD">
        <w:rPr>
          <w:rFonts w:ascii="Arial" w:hAnsi="Arial" w:cs="Arial"/>
          <w:sz w:val="24"/>
        </w:rPr>
        <w:t>N</w:t>
      </w:r>
      <w:r w:rsidRPr="00F96AFD">
        <w:rPr>
          <w:rFonts w:ascii="Arial" w:hAnsi="Arial" w:cs="Arial"/>
          <w:sz w:val="24"/>
        </w:rPr>
        <w:t xml:space="preserve">ajniższy był w roku 2015 i wynosił 9,4%, a najwyższy </w:t>
      </w:r>
      <w:r w:rsidR="136C4B47" w:rsidRPr="00F96AFD">
        <w:rPr>
          <w:rFonts w:ascii="Arial" w:hAnsi="Arial" w:cs="Arial"/>
          <w:sz w:val="24"/>
        </w:rPr>
        <w:t xml:space="preserve">w roku 2022 </w:t>
      </w:r>
      <w:r w:rsidRPr="00F96AFD">
        <w:rPr>
          <w:rFonts w:ascii="Arial" w:hAnsi="Arial" w:cs="Arial"/>
          <w:sz w:val="24"/>
        </w:rPr>
        <w:t>wynoszący 11%.</w:t>
      </w:r>
    </w:p>
    <w:p w14:paraId="58AA341B" w14:textId="77777777" w:rsidR="00677F54" w:rsidRDefault="00677F54">
      <w:pPr>
        <w:rPr>
          <w:rFonts w:ascii="Arial" w:hAnsi="Arial" w:cs="Arial"/>
          <w:b/>
          <w:sz w:val="24"/>
        </w:rPr>
      </w:pPr>
      <w:bookmarkStart w:id="130" w:name="_Toc204343337"/>
      <w:r>
        <w:rPr>
          <w:rFonts w:ascii="Arial" w:hAnsi="Arial" w:cs="Arial"/>
          <w:b/>
          <w:sz w:val="24"/>
        </w:rPr>
        <w:br w:type="page"/>
      </w:r>
    </w:p>
    <w:p w14:paraId="42D9150A" w14:textId="546F9B6B" w:rsidR="00B3323D" w:rsidRPr="00F96AFD" w:rsidRDefault="001602B4" w:rsidP="00140739">
      <w:pPr>
        <w:pStyle w:val="Akapitzlist"/>
        <w:spacing w:before="240" w:after="240" w:line="360" w:lineRule="auto"/>
        <w:ind w:left="0"/>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Pr="00F96AFD">
        <w:rPr>
          <w:rFonts w:ascii="Arial" w:hAnsi="Arial" w:cs="Arial"/>
          <w:b/>
          <w:sz w:val="24"/>
        </w:rPr>
        <w:t>. Na</w:t>
      </w:r>
      <w:r w:rsidR="00B3323D" w:rsidRPr="00F96AFD">
        <w:rPr>
          <w:rFonts w:ascii="Arial" w:hAnsi="Arial" w:cs="Arial"/>
          <w:b/>
          <w:sz w:val="24"/>
        </w:rPr>
        <w:t>kłady inwestycyjne w woj</w:t>
      </w:r>
      <w:r w:rsidR="00367477" w:rsidRPr="00F96AFD">
        <w:rPr>
          <w:rFonts w:ascii="Arial" w:hAnsi="Arial" w:cs="Arial"/>
          <w:b/>
          <w:sz w:val="24"/>
        </w:rPr>
        <w:t>e</w:t>
      </w:r>
      <w:r w:rsidR="0094497D" w:rsidRPr="00F96AFD">
        <w:rPr>
          <w:rFonts w:ascii="Arial" w:hAnsi="Arial" w:cs="Arial"/>
          <w:b/>
          <w:sz w:val="24"/>
        </w:rPr>
        <w:t>wództwie wielkopolskim w milionach złotych</w:t>
      </w:r>
      <w:bookmarkEnd w:id="130"/>
    </w:p>
    <w:p w14:paraId="1D0907A9" w14:textId="7D1AF807" w:rsidR="00B3323D" w:rsidRPr="00F96AFD" w:rsidRDefault="00B3323D" w:rsidP="00140739">
      <w:pPr>
        <w:pStyle w:val="Akapitzlist"/>
        <w:spacing w:before="240" w:after="240"/>
        <w:ind w:left="0"/>
        <w:rPr>
          <w:rFonts w:ascii="Arial" w:hAnsi="Arial" w:cs="Arial"/>
          <w:sz w:val="24"/>
        </w:rPr>
      </w:pPr>
      <w:r w:rsidRPr="00F96AFD">
        <w:rPr>
          <w:rFonts w:ascii="Arial" w:hAnsi="Arial" w:cs="Arial"/>
          <w:noProof/>
          <w:sz w:val="24"/>
          <w:szCs w:val="24"/>
          <w:lang w:eastAsia="pl-PL"/>
        </w:rPr>
        <w:drawing>
          <wp:inline distT="0" distB="0" distL="0" distR="0" wp14:anchorId="0A565EDD" wp14:editId="71D21E57">
            <wp:extent cx="4572000" cy="2743200"/>
            <wp:effectExtent l="0" t="0" r="0" b="0"/>
            <wp:docPr id="1402656964" name="Wykres 1" descr="Rysunek pokazuje wykres nakładów inwestycyjnych województwa wielkopolskiego. Pomimo wahań i okresowych spadków trend jest rosnący. ">
              <a:extLst xmlns:a="http://schemas.openxmlformats.org/drawingml/2006/main">
                <a:ext uri="{FF2B5EF4-FFF2-40B4-BE49-F238E27FC236}">
                  <a16:creationId xmlns:a16="http://schemas.microsoft.com/office/drawing/2014/main" id="{4BB36CC2-E81C-3503-E016-B9593C09E1F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7E77AEDD" w14:textId="77777777" w:rsidR="00B3323D" w:rsidRPr="00F96AFD" w:rsidRDefault="00B3323D" w:rsidP="00140739">
      <w:pPr>
        <w:spacing w:before="240" w:after="240"/>
        <w:rPr>
          <w:rFonts w:ascii="Arial" w:hAnsi="Arial" w:cs="Arial"/>
          <w:sz w:val="24"/>
        </w:rPr>
      </w:pPr>
      <w:r w:rsidRPr="00F96AFD">
        <w:rPr>
          <w:rFonts w:ascii="Arial" w:hAnsi="Arial" w:cs="Arial"/>
          <w:sz w:val="24"/>
        </w:rPr>
        <w:t>Źródło: Bank Danych Lokalnych</w:t>
      </w:r>
    </w:p>
    <w:p w14:paraId="49BC5A48" w14:textId="46762D62" w:rsidR="00456446" w:rsidRPr="00F96AFD" w:rsidRDefault="79C88290" w:rsidP="00140739">
      <w:pPr>
        <w:pStyle w:val="Akapitzlist"/>
        <w:spacing w:before="240" w:after="240" w:line="360" w:lineRule="auto"/>
        <w:ind w:left="0"/>
        <w:contextualSpacing w:val="0"/>
        <w:rPr>
          <w:rFonts w:ascii="Arial" w:hAnsi="Arial" w:cs="Arial"/>
          <w:b/>
          <w:bCs/>
          <w:sz w:val="24"/>
          <w:szCs w:val="24"/>
        </w:rPr>
      </w:pPr>
      <w:r w:rsidRPr="00F96AFD">
        <w:rPr>
          <w:rFonts w:ascii="Arial" w:hAnsi="Arial" w:cs="Arial"/>
          <w:sz w:val="24"/>
        </w:rPr>
        <w:t>Nakłady inwestycyjne na 1 mieszkańca również wykazują wahania cykliczne. W</w:t>
      </w:r>
      <w:r w:rsidR="004843F7" w:rsidRPr="00F96AFD">
        <w:rPr>
          <w:rFonts w:ascii="Arial" w:hAnsi="Arial" w:cs="Arial"/>
          <w:sz w:val="24"/>
        </w:rPr>
        <w:t> </w:t>
      </w:r>
      <w:r w:rsidRPr="00F96AFD">
        <w:rPr>
          <w:rFonts w:ascii="Arial" w:hAnsi="Arial" w:cs="Arial"/>
          <w:sz w:val="24"/>
        </w:rPr>
        <w:t xml:space="preserve">województwie wielkopolskim identyfikujemy 3 szczyty (w roku 2015, 2019 i 2023) oraz 2 dna (2016 i 2020). Pod względem wysokości nakładów inwestycyjnych na mieszkańca liderem jest województwo mazowieckie. Wielkopolska z inwestycjami w wysokości 11 364 zł na mieszkańca w 2023 roku zajmuje siódme miejsce w kraju. Jest to spadek z czwartego miejsca, które województwo wielkopolskie zajmowało przez 3 kolejne lata </w:t>
      </w:r>
      <w:r w:rsidR="57FE094F" w:rsidRPr="00F96AFD">
        <w:rPr>
          <w:rFonts w:ascii="Arial" w:hAnsi="Arial" w:cs="Arial"/>
          <w:sz w:val="24"/>
        </w:rPr>
        <w:t>(</w:t>
      </w:r>
      <w:r w:rsidRPr="00F96AFD">
        <w:rPr>
          <w:rFonts w:ascii="Arial" w:hAnsi="Arial" w:cs="Arial"/>
          <w:sz w:val="24"/>
        </w:rPr>
        <w:t>2020, 2021 i 2022</w:t>
      </w:r>
      <w:r w:rsidR="5CA1D863" w:rsidRPr="00F96AFD">
        <w:rPr>
          <w:rFonts w:ascii="Arial" w:hAnsi="Arial" w:cs="Arial"/>
          <w:sz w:val="24"/>
        </w:rPr>
        <w:t>)</w:t>
      </w:r>
      <w:r w:rsidRPr="00F96AFD">
        <w:rPr>
          <w:rFonts w:ascii="Arial" w:hAnsi="Arial" w:cs="Arial"/>
          <w:sz w:val="24"/>
        </w:rPr>
        <w:t>, w 2019 roku była na trzecim miejscu, w 2018 i 2017 na czwartym, na piąt</w:t>
      </w:r>
      <w:r w:rsidR="5DB9FB08" w:rsidRPr="00F96AFD">
        <w:rPr>
          <w:rFonts w:ascii="Arial" w:hAnsi="Arial" w:cs="Arial"/>
          <w:sz w:val="24"/>
        </w:rPr>
        <w:t>ym</w:t>
      </w:r>
      <w:r w:rsidRPr="00F96AFD">
        <w:rPr>
          <w:rFonts w:ascii="Arial" w:hAnsi="Arial" w:cs="Arial"/>
          <w:sz w:val="24"/>
        </w:rPr>
        <w:t xml:space="preserve"> w 2016 i na czwartym w 2015.</w:t>
      </w:r>
      <w:r w:rsidR="0045214D" w:rsidRPr="00F96AFD">
        <w:rPr>
          <w:rFonts w:ascii="Arial" w:hAnsi="Arial" w:cs="Arial"/>
          <w:sz w:val="24"/>
        </w:rPr>
        <w:t xml:space="preserve"> </w:t>
      </w:r>
      <w:r w:rsidR="02909CF0" w:rsidRPr="00F96AFD">
        <w:rPr>
          <w:rFonts w:ascii="Arial" w:hAnsi="Arial" w:cs="Arial"/>
          <w:sz w:val="24"/>
        </w:rPr>
        <w:t>D</w:t>
      </w:r>
      <w:r w:rsidRPr="00F96AFD">
        <w:rPr>
          <w:rFonts w:ascii="Arial" w:hAnsi="Arial" w:cs="Arial"/>
          <w:sz w:val="24"/>
        </w:rPr>
        <w:t xml:space="preserve">o roku 2019 inwestycje na mieszkańca przewyższały </w:t>
      </w:r>
      <w:r w:rsidR="60C3E103" w:rsidRPr="00F96AFD">
        <w:rPr>
          <w:rFonts w:ascii="Arial" w:hAnsi="Arial" w:cs="Arial"/>
          <w:sz w:val="24"/>
        </w:rPr>
        <w:t>ponadto</w:t>
      </w:r>
      <w:r w:rsidRPr="00F96AFD">
        <w:rPr>
          <w:rFonts w:ascii="Arial" w:hAnsi="Arial" w:cs="Arial"/>
          <w:sz w:val="24"/>
        </w:rPr>
        <w:t xml:space="preserve"> średni poziom w Polsce, ale już od 2020 roku </w:t>
      </w:r>
      <w:r w:rsidR="07ECFBC3" w:rsidRPr="00F96AFD">
        <w:rPr>
          <w:rFonts w:ascii="Arial" w:hAnsi="Arial" w:cs="Arial"/>
          <w:sz w:val="24"/>
        </w:rPr>
        <w:t>były</w:t>
      </w:r>
      <w:r w:rsidRPr="00F96AFD">
        <w:rPr>
          <w:rFonts w:ascii="Arial" w:hAnsi="Arial" w:cs="Arial"/>
          <w:sz w:val="24"/>
        </w:rPr>
        <w:t xml:space="preserve"> na niższym poziomie niż średnio w kraju.</w:t>
      </w:r>
    </w:p>
    <w:p w14:paraId="664498B6" w14:textId="3E1497EA" w:rsidR="00B3323D" w:rsidRPr="00F96AFD" w:rsidRDefault="00F133F5" w:rsidP="00140739">
      <w:pPr>
        <w:spacing w:after="0" w:line="360" w:lineRule="auto"/>
        <w:rPr>
          <w:rFonts w:ascii="Arial" w:hAnsi="Arial" w:cs="Arial"/>
          <w:b/>
          <w:sz w:val="24"/>
        </w:rPr>
      </w:pPr>
      <w:bookmarkStart w:id="131" w:name="_Toc204343401"/>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8</w:t>
      </w:r>
      <w:r w:rsidRPr="00F96AFD">
        <w:rPr>
          <w:rFonts w:ascii="Arial" w:hAnsi="Arial" w:cs="Arial"/>
          <w:b/>
          <w:sz w:val="24"/>
        </w:rPr>
        <w:fldChar w:fldCharType="end"/>
      </w:r>
      <w:r w:rsidRPr="00F96AFD">
        <w:rPr>
          <w:rFonts w:ascii="Arial" w:hAnsi="Arial" w:cs="Arial"/>
          <w:b/>
          <w:sz w:val="24"/>
        </w:rPr>
        <w:t xml:space="preserve">. </w:t>
      </w:r>
      <w:r w:rsidR="00B3323D" w:rsidRPr="00F96AFD">
        <w:rPr>
          <w:rFonts w:ascii="Arial" w:hAnsi="Arial" w:cs="Arial"/>
          <w:b/>
          <w:sz w:val="24"/>
        </w:rPr>
        <w:t xml:space="preserve">Nakłady inwestycyjne na 1 mieszkańca </w:t>
      </w:r>
      <w:r w:rsidR="00B47C6B" w:rsidRPr="00F96AFD">
        <w:rPr>
          <w:rFonts w:ascii="Arial" w:hAnsi="Arial" w:cs="Arial"/>
          <w:b/>
          <w:sz w:val="24"/>
        </w:rPr>
        <w:t>w złotych</w:t>
      </w:r>
      <w:bookmarkEnd w:id="131"/>
    </w:p>
    <w:tbl>
      <w:tblPr>
        <w:tblStyle w:val="Tabela-Siatka"/>
        <w:tblW w:w="11062" w:type="dxa"/>
        <w:tblInd w:w="-856" w:type="dxa"/>
        <w:tblLayout w:type="fixed"/>
        <w:tblLook w:val="04A0" w:firstRow="1" w:lastRow="0" w:firstColumn="1" w:lastColumn="0" w:noHBand="0" w:noVBand="1"/>
        <w:tblDescription w:val="Tabela, nakłady inwestycyjne na jednego mieszkańca w złotych."/>
      </w:tblPr>
      <w:tblGrid>
        <w:gridCol w:w="1849"/>
        <w:gridCol w:w="922"/>
        <w:gridCol w:w="922"/>
        <w:gridCol w:w="922"/>
        <w:gridCol w:w="921"/>
        <w:gridCol w:w="921"/>
        <w:gridCol w:w="921"/>
        <w:gridCol w:w="921"/>
        <w:gridCol w:w="921"/>
        <w:gridCol w:w="921"/>
        <w:gridCol w:w="921"/>
      </w:tblGrid>
      <w:tr w:rsidR="008B0C60" w:rsidRPr="00F96AFD" w14:paraId="588C2009" w14:textId="77777777" w:rsidTr="0045214D">
        <w:trPr>
          <w:tblHeader/>
        </w:trPr>
        <w:tc>
          <w:tcPr>
            <w:tcW w:w="1849" w:type="dxa"/>
            <w:vAlign w:val="center"/>
          </w:tcPr>
          <w:p w14:paraId="7BA33972" w14:textId="549E4F56" w:rsidR="00B3323D" w:rsidRPr="00F96AFD" w:rsidRDefault="008B0C60" w:rsidP="00252AFF">
            <w:pPr>
              <w:pStyle w:val="Akapitzlist"/>
              <w:spacing w:before="240" w:after="240" w:line="360" w:lineRule="auto"/>
              <w:ind w:left="0"/>
              <w:jc w:val="center"/>
              <w:rPr>
                <w:rFonts w:ascii="Arial" w:hAnsi="Arial" w:cs="Arial"/>
                <w:b/>
                <w:sz w:val="23"/>
                <w:szCs w:val="23"/>
              </w:rPr>
            </w:pPr>
            <w:r w:rsidRPr="00F96AFD">
              <w:rPr>
                <w:rFonts w:ascii="Arial" w:hAnsi="Arial" w:cs="Arial"/>
                <w:b/>
                <w:sz w:val="23"/>
                <w:szCs w:val="23"/>
              </w:rPr>
              <w:t>województwo</w:t>
            </w:r>
          </w:p>
        </w:tc>
        <w:tc>
          <w:tcPr>
            <w:tcW w:w="922" w:type="dxa"/>
            <w:vAlign w:val="center"/>
          </w:tcPr>
          <w:p w14:paraId="3FDFCA2B" w14:textId="77777777" w:rsidR="00B3323D" w:rsidRPr="00F96AFD" w:rsidRDefault="00B3323D" w:rsidP="00252AFF">
            <w:pPr>
              <w:pStyle w:val="Akapitzlist"/>
              <w:spacing w:before="240" w:after="240" w:line="360" w:lineRule="auto"/>
              <w:ind w:left="0"/>
              <w:rPr>
                <w:rFonts w:ascii="Arial" w:hAnsi="Arial" w:cs="Arial"/>
                <w:b/>
                <w:sz w:val="23"/>
                <w:szCs w:val="23"/>
              </w:rPr>
            </w:pPr>
            <w:r w:rsidRPr="00F96AFD">
              <w:rPr>
                <w:rFonts w:ascii="Arial" w:hAnsi="Arial" w:cs="Arial"/>
                <w:b/>
                <w:sz w:val="23"/>
                <w:szCs w:val="23"/>
              </w:rPr>
              <w:t>2014</w:t>
            </w:r>
          </w:p>
        </w:tc>
        <w:tc>
          <w:tcPr>
            <w:tcW w:w="922" w:type="dxa"/>
            <w:vAlign w:val="center"/>
          </w:tcPr>
          <w:p w14:paraId="075BB8DA" w14:textId="77777777" w:rsidR="00B3323D" w:rsidRPr="00F96AFD" w:rsidRDefault="00B3323D" w:rsidP="00252AFF">
            <w:pPr>
              <w:pStyle w:val="Akapitzlist"/>
              <w:spacing w:before="240" w:after="240" w:line="360" w:lineRule="auto"/>
              <w:ind w:left="0"/>
              <w:rPr>
                <w:rFonts w:ascii="Arial" w:hAnsi="Arial" w:cs="Arial"/>
                <w:b/>
                <w:sz w:val="23"/>
                <w:szCs w:val="23"/>
              </w:rPr>
            </w:pPr>
            <w:r w:rsidRPr="00F96AFD">
              <w:rPr>
                <w:rFonts w:ascii="Arial" w:hAnsi="Arial" w:cs="Arial"/>
                <w:b/>
                <w:sz w:val="23"/>
                <w:szCs w:val="23"/>
              </w:rPr>
              <w:t>2015</w:t>
            </w:r>
          </w:p>
        </w:tc>
        <w:tc>
          <w:tcPr>
            <w:tcW w:w="922" w:type="dxa"/>
            <w:vAlign w:val="center"/>
          </w:tcPr>
          <w:p w14:paraId="64CF45E1" w14:textId="77777777" w:rsidR="00B3323D" w:rsidRPr="00F96AFD" w:rsidRDefault="00B3323D" w:rsidP="00252AFF">
            <w:pPr>
              <w:pStyle w:val="Akapitzlist"/>
              <w:spacing w:before="240" w:after="240" w:line="360" w:lineRule="auto"/>
              <w:ind w:left="0"/>
              <w:rPr>
                <w:rFonts w:ascii="Arial" w:hAnsi="Arial" w:cs="Arial"/>
                <w:b/>
                <w:sz w:val="23"/>
                <w:szCs w:val="23"/>
              </w:rPr>
            </w:pPr>
            <w:r w:rsidRPr="00F96AFD">
              <w:rPr>
                <w:rFonts w:ascii="Arial" w:hAnsi="Arial" w:cs="Arial"/>
                <w:b/>
                <w:sz w:val="23"/>
                <w:szCs w:val="23"/>
              </w:rPr>
              <w:t>2016</w:t>
            </w:r>
          </w:p>
        </w:tc>
        <w:tc>
          <w:tcPr>
            <w:tcW w:w="921" w:type="dxa"/>
            <w:vAlign w:val="center"/>
          </w:tcPr>
          <w:p w14:paraId="7EB8BBE6" w14:textId="77777777" w:rsidR="00B3323D" w:rsidRPr="00F96AFD" w:rsidRDefault="00B3323D" w:rsidP="00252AFF">
            <w:pPr>
              <w:pStyle w:val="Akapitzlist"/>
              <w:spacing w:before="240" w:after="240" w:line="360" w:lineRule="auto"/>
              <w:ind w:left="0"/>
              <w:rPr>
                <w:rFonts w:ascii="Arial" w:hAnsi="Arial" w:cs="Arial"/>
                <w:b/>
                <w:sz w:val="23"/>
                <w:szCs w:val="23"/>
              </w:rPr>
            </w:pPr>
            <w:r w:rsidRPr="00F96AFD">
              <w:rPr>
                <w:rFonts w:ascii="Arial" w:hAnsi="Arial" w:cs="Arial"/>
                <w:b/>
                <w:sz w:val="23"/>
                <w:szCs w:val="23"/>
              </w:rPr>
              <w:t>2017</w:t>
            </w:r>
          </w:p>
        </w:tc>
        <w:tc>
          <w:tcPr>
            <w:tcW w:w="921" w:type="dxa"/>
            <w:vAlign w:val="center"/>
          </w:tcPr>
          <w:p w14:paraId="100D6DBB" w14:textId="77777777" w:rsidR="00B3323D" w:rsidRPr="00F96AFD" w:rsidRDefault="00B3323D" w:rsidP="00252AFF">
            <w:pPr>
              <w:pStyle w:val="Akapitzlist"/>
              <w:spacing w:before="240" w:after="240" w:line="360" w:lineRule="auto"/>
              <w:ind w:left="0"/>
              <w:rPr>
                <w:rFonts w:ascii="Arial" w:hAnsi="Arial" w:cs="Arial"/>
                <w:b/>
                <w:sz w:val="23"/>
                <w:szCs w:val="23"/>
              </w:rPr>
            </w:pPr>
            <w:r w:rsidRPr="00F96AFD">
              <w:rPr>
                <w:rFonts w:ascii="Arial" w:hAnsi="Arial" w:cs="Arial"/>
                <w:b/>
                <w:sz w:val="23"/>
                <w:szCs w:val="23"/>
              </w:rPr>
              <w:t>2018</w:t>
            </w:r>
          </w:p>
        </w:tc>
        <w:tc>
          <w:tcPr>
            <w:tcW w:w="921" w:type="dxa"/>
            <w:vAlign w:val="center"/>
          </w:tcPr>
          <w:p w14:paraId="6E37461E" w14:textId="77777777" w:rsidR="00B3323D" w:rsidRPr="00F96AFD" w:rsidRDefault="00B3323D" w:rsidP="00252AFF">
            <w:pPr>
              <w:pStyle w:val="Akapitzlist"/>
              <w:spacing w:before="240" w:after="240" w:line="360" w:lineRule="auto"/>
              <w:ind w:left="0"/>
              <w:rPr>
                <w:rFonts w:ascii="Arial" w:hAnsi="Arial" w:cs="Arial"/>
                <w:b/>
                <w:sz w:val="23"/>
                <w:szCs w:val="23"/>
              </w:rPr>
            </w:pPr>
            <w:r w:rsidRPr="00F96AFD">
              <w:rPr>
                <w:rFonts w:ascii="Arial" w:hAnsi="Arial" w:cs="Arial"/>
                <w:b/>
                <w:sz w:val="23"/>
                <w:szCs w:val="23"/>
              </w:rPr>
              <w:t>2019</w:t>
            </w:r>
          </w:p>
        </w:tc>
        <w:tc>
          <w:tcPr>
            <w:tcW w:w="921" w:type="dxa"/>
            <w:vAlign w:val="center"/>
          </w:tcPr>
          <w:p w14:paraId="5989ED06" w14:textId="77777777" w:rsidR="00B3323D" w:rsidRPr="00F96AFD" w:rsidRDefault="00B3323D" w:rsidP="00252AFF">
            <w:pPr>
              <w:pStyle w:val="Akapitzlist"/>
              <w:spacing w:before="240" w:after="240" w:line="360" w:lineRule="auto"/>
              <w:ind w:left="0"/>
              <w:rPr>
                <w:rFonts w:ascii="Arial" w:hAnsi="Arial" w:cs="Arial"/>
                <w:b/>
                <w:sz w:val="23"/>
                <w:szCs w:val="23"/>
              </w:rPr>
            </w:pPr>
            <w:r w:rsidRPr="00F96AFD">
              <w:rPr>
                <w:rFonts w:ascii="Arial" w:hAnsi="Arial" w:cs="Arial"/>
                <w:b/>
                <w:sz w:val="23"/>
                <w:szCs w:val="23"/>
              </w:rPr>
              <w:t>2020</w:t>
            </w:r>
          </w:p>
        </w:tc>
        <w:tc>
          <w:tcPr>
            <w:tcW w:w="921" w:type="dxa"/>
            <w:vAlign w:val="center"/>
          </w:tcPr>
          <w:p w14:paraId="1B56F066" w14:textId="77777777" w:rsidR="00B3323D" w:rsidRPr="00F96AFD" w:rsidRDefault="00B3323D" w:rsidP="00252AFF">
            <w:pPr>
              <w:pStyle w:val="Akapitzlist"/>
              <w:spacing w:before="240" w:after="240" w:line="360" w:lineRule="auto"/>
              <w:ind w:left="0"/>
              <w:rPr>
                <w:rFonts w:ascii="Arial" w:hAnsi="Arial" w:cs="Arial"/>
                <w:b/>
                <w:sz w:val="23"/>
                <w:szCs w:val="23"/>
              </w:rPr>
            </w:pPr>
            <w:r w:rsidRPr="00F96AFD">
              <w:rPr>
                <w:rFonts w:ascii="Arial" w:hAnsi="Arial" w:cs="Arial"/>
                <w:b/>
                <w:sz w:val="23"/>
                <w:szCs w:val="23"/>
              </w:rPr>
              <w:t>2021</w:t>
            </w:r>
          </w:p>
        </w:tc>
        <w:tc>
          <w:tcPr>
            <w:tcW w:w="921" w:type="dxa"/>
            <w:vAlign w:val="center"/>
          </w:tcPr>
          <w:p w14:paraId="71513E23" w14:textId="77777777" w:rsidR="00B3323D" w:rsidRPr="00F96AFD" w:rsidRDefault="00B3323D" w:rsidP="00252AFF">
            <w:pPr>
              <w:pStyle w:val="Akapitzlist"/>
              <w:spacing w:before="240" w:after="240" w:line="360" w:lineRule="auto"/>
              <w:ind w:left="0"/>
              <w:rPr>
                <w:rFonts w:ascii="Arial" w:hAnsi="Arial" w:cs="Arial"/>
                <w:b/>
                <w:sz w:val="23"/>
                <w:szCs w:val="23"/>
              </w:rPr>
            </w:pPr>
            <w:r w:rsidRPr="00F96AFD">
              <w:rPr>
                <w:rFonts w:ascii="Arial" w:hAnsi="Arial" w:cs="Arial"/>
                <w:b/>
                <w:sz w:val="23"/>
                <w:szCs w:val="23"/>
              </w:rPr>
              <w:t>2022</w:t>
            </w:r>
          </w:p>
        </w:tc>
        <w:tc>
          <w:tcPr>
            <w:tcW w:w="921" w:type="dxa"/>
            <w:vAlign w:val="center"/>
          </w:tcPr>
          <w:p w14:paraId="54C9B0B0" w14:textId="77777777" w:rsidR="00B3323D" w:rsidRPr="00F96AFD" w:rsidRDefault="00B3323D" w:rsidP="00252AFF">
            <w:pPr>
              <w:pStyle w:val="Akapitzlist"/>
              <w:spacing w:before="240" w:line="360" w:lineRule="auto"/>
              <w:ind w:left="0"/>
              <w:rPr>
                <w:rFonts w:ascii="Arial" w:hAnsi="Arial" w:cs="Arial"/>
                <w:b/>
                <w:sz w:val="23"/>
                <w:szCs w:val="23"/>
              </w:rPr>
            </w:pPr>
            <w:r w:rsidRPr="00F96AFD">
              <w:rPr>
                <w:rFonts w:ascii="Arial" w:hAnsi="Arial" w:cs="Arial"/>
                <w:b/>
                <w:sz w:val="23"/>
                <w:szCs w:val="23"/>
              </w:rPr>
              <w:t>2023</w:t>
            </w:r>
          </w:p>
        </w:tc>
      </w:tr>
      <w:tr w:rsidR="008B0C60" w:rsidRPr="00F96AFD" w14:paraId="1D334659" w14:textId="77777777" w:rsidTr="0045214D">
        <w:tc>
          <w:tcPr>
            <w:tcW w:w="1849" w:type="dxa"/>
          </w:tcPr>
          <w:p w14:paraId="12B5D9C8"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Polska</w:t>
            </w:r>
          </w:p>
        </w:tc>
        <w:tc>
          <w:tcPr>
            <w:tcW w:w="922" w:type="dxa"/>
          </w:tcPr>
          <w:p w14:paraId="65707F55"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6 516</w:t>
            </w:r>
          </w:p>
        </w:tc>
        <w:tc>
          <w:tcPr>
            <w:tcW w:w="922" w:type="dxa"/>
          </w:tcPr>
          <w:p w14:paraId="27D1CA21" w14:textId="556A4B68"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7069</w:t>
            </w:r>
          </w:p>
        </w:tc>
        <w:tc>
          <w:tcPr>
            <w:tcW w:w="922" w:type="dxa"/>
          </w:tcPr>
          <w:p w14:paraId="36441D32"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6 361</w:t>
            </w:r>
          </w:p>
        </w:tc>
        <w:tc>
          <w:tcPr>
            <w:tcW w:w="921" w:type="dxa"/>
          </w:tcPr>
          <w:p w14:paraId="6E20CC65"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6 712</w:t>
            </w:r>
          </w:p>
        </w:tc>
        <w:tc>
          <w:tcPr>
            <w:tcW w:w="921" w:type="dxa"/>
          </w:tcPr>
          <w:p w14:paraId="7B4E3899"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7 879</w:t>
            </w:r>
          </w:p>
        </w:tc>
        <w:tc>
          <w:tcPr>
            <w:tcW w:w="921" w:type="dxa"/>
          </w:tcPr>
          <w:p w14:paraId="02DE33CE"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8 361</w:t>
            </w:r>
          </w:p>
        </w:tc>
        <w:tc>
          <w:tcPr>
            <w:tcW w:w="921" w:type="dxa"/>
          </w:tcPr>
          <w:p w14:paraId="217620CF"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8 106</w:t>
            </w:r>
          </w:p>
        </w:tc>
        <w:tc>
          <w:tcPr>
            <w:tcW w:w="921" w:type="dxa"/>
          </w:tcPr>
          <w:p w14:paraId="4BD556CE"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8 992</w:t>
            </w:r>
          </w:p>
        </w:tc>
        <w:tc>
          <w:tcPr>
            <w:tcW w:w="921" w:type="dxa"/>
          </w:tcPr>
          <w:p w14:paraId="526FF0C1" w14:textId="0FB60C0F"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10577</w:t>
            </w:r>
          </w:p>
        </w:tc>
        <w:tc>
          <w:tcPr>
            <w:tcW w:w="921" w:type="dxa"/>
          </w:tcPr>
          <w:p w14:paraId="2B7406BD" w14:textId="55F96806"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12254</w:t>
            </w:r>
          </w:p>
        </w:tc>
      </w:tr>
      <w:tr w:rsidR="008B0C60" w:rsidRPr="00F96AFD" w14:paraId="558790AD" w14:textId="77777777" w:rsidTr="0045214D">
        <w:tc>
          <w:tcPr>
            <w:tcW w:w="1849" w:type="dxa"/>
          </w:tcPr>
          <w:p w14:paraId="531E74F6" w14:textId="2BE956A8" w:rsidR="00B3323D" w:rsidRPr="00F96AFD" w:rsidRDefault="00567F16" w:rsidP="00252AFF">
            <w:pPr>
              <w:pStyle w:val="Akapitzlist"/>
              <w:spacing w:after="240" w:line="360" w:lineRule="auto"/>
              <w:ind w:left="0" w:right="360"/>
              <w:rPr>
                <w:rFonts w:ascii="Arial" w:hAnsi="Arial" w:cs="Arial"/>
                <w:sz w:val="23"/>
                <w:szCs w:val="23"/>
              </w:rPr>
            </w:pPr>
            <w:r w:rsidRPr="00F96AFD">
              <w:rPr>
                <w:rFonts w:ascii="Arial" w:hAnsi="Arial" w:cs="Arial"/>
                <w:sz w:val="23"/>
                <w:szCs w:val="23"/>
              </w:rPr>
              <w:t>dolnośląskie</w:t>
            </w:r>
          </w:p>
        </w:tc>
        <w:tc>
          <w:tcPr>
            <w:tcW w:w="922" w:type="dxa"/>
          </w:tcPr>
          <w:p w14:paraId="5279D6C9"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7 602</w:t>
            </w:r>
          </w:p>
        </w:tc>
        <w:tc>
          <w:tcPr>
            <w:tcW w:w="922" w:type="dxa"/>
          </w:tcPr>
          <w:p w14:paraId="2731B98F" w14:textId="69DBCA0B"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7800</w:t>
            </w:r>
          </w:p>
        </w:tc>
        <w:tc>
          <w:tcPr>
            <w:tcW w:w="922" w:type="dxa"/>
          </w:tcPr>
          <w:p w14:paraId="39A862F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7 562</w:t>
            </w:r>
          </w:p>
        </w:tc>
        <w:tc>
          <w:tcPr>
            <w:tcW w:w="921" w:type="dxa"/>
          </w:tcPr>
          <w:p w14:paraId="0BE86FAD"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8 358</w:t>
            </w:r>
          </w:p>
        </w:tc>
        <w:tc>
          <w:tcPr>
            <w:tcW w:w="921" w:type="dxa"/>
          </w:tcPr>
          <w:p w14:paraId="6F10F532"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9 960</w:t>
            </w:r>
          </w:p>
        </w:tc>
        <w:tc>
          <w:tcPr>
            <w:tcW w:w="921" w:type="dxa"/>
          </w:tcPr>
          <w:p w14:paraId="789B6597" w14:textId="2FE2EC1A"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11590</w:t>
            </w:r>
          </w:p>
        </w:tc>
        <w:tc>
          <w:tcPr>
            <w:tcW w:w="921" w:type="dxa"/>
          </w:tcPr>
          <w:p w14:paraId="7C953761" w14:textId="2F886EB3"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10333</w:t>
            </w:r>
          </w:p>
        </w:tc>
        <w:tc>
          <w:tcPr>
            <w:tcW w:w="921" w:type="dxa"/>
          </w:tcPr>
          <w:p w14:paraId="037A893D" w14:textId="200B86EC"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10468</w:t>
            </w:r>
          </w:p>
        </w:tc>
        <w:tc>
          <w:tcPr>
            <w:tcW w:w="921" w:type="dxa"/>
          </w:tcPr>
          <w:p w14:paraId="0EEFAC86" w14:textId="37D00F54"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11641</w:t>
            </w:r>
          </w:p>
        </w:tc>
        <w:tc>
          <w:tcPr>
            <w:tcW w:w="921" w:type="dxa"/>
          </w:tcPr>
          <w:p w14:paraId="1BBA4F79" w14:textId="5C18A072"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12212</w:t>
            </w:r>
          </w:p>
        </w:tc>
      </w:tr>
      <w:tr w:rsidR="008B0C60" w:rsidRPr="00F96AFD" w14:paraId="4376671B" w14:textId="77777777" w:rsidTr="0045214D">
        <w:tc>
          <w:tcPr>
            <w:tcW w:w="1849" w:type="dxa"/>
          </w:tcPr>
          <w:p w14:paraId="4CC60DC5" w14:textId="29BBDA58" w:rsidR="00B3323D" w:rsidRPr="00F96AFD" w:rsidRDefault="00567F16" w:rsidP="00252AFF">
            <w:pPr>
              <w:pStyle w:val="Akapitzlist"/>
              <w:spacing w:line="360" w:lineRule="auto"/>
              <w:ind w:left="0"/>
              <w:rPr>
                <w:rFonts w:ascii="Arial" w:hAnsi="Arial" w:cs="Arial"/>
                <w:sz w:val="23"/>
                <w:szCs w:val="23"/>
              </w:rPr>
            </w:pPr>
            <w:r w:rsidRPr="00F96AFD">
              <w:rPr>
                <w:rFonts w:ascii="Arial" w:hAnsi="Arial" w:cs="Arial"/>
                <w:sz w:val="23"/>
                <w:szCs w:val="23"/>
              </w:rPr>
              <w:t>k</w:t>
            </w:r>
            <w:r w:rsidR="00B3323D" w:rsidRPr="00F96AFD">
              <w:rPr>
                <w:rFonts w:ascii="Arial" w:hAnsi="Arial" w:cs="Arial"/>
                <w:sz w:val="23"/>
                <w:szCs w:val="23"/>
              </w:rPr>
              <w:t>ujawsko-</w:t>
            </w:r>
            <w:r w:rsidRPr="00F96AFD">
              <w:rPr>
                <w:rFonts w:ascii="Arial" w:hAnsi="Arial" w:cs="Arial"/>
                <w:sz w:val="23"/>
                <w:szCs w:val="23"/>
              </w:rPr>
              <w:t>p</w:t>
            </w:r>
            <w:r w:rsidR="00B3323D" w:rsidRPr="00F96AFD">
              <w:rPr>
                <w:rFonts w:ascii="Arial" w:hAnsi="Arial" w:cs="Arial"/>
                <w:sz w:val="23"/>
                <w:szCs w:val="23"/>
              </w:rPr>
              <w:t>omorskie</w:t>
            </w:r>
          </w:p>
        </w:tc>
        <w:tc>
          <w:tcPr>
            <w:tcW w:w="922" w:type="dxa"/>
          </w:tcPr>
          <w:p w14:paraId="650B1EFF"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5 310</w:t>
            </w:r>
          </w:p>
        </w:tc>
        <w:tc>
          <w:tcPr>
            <w:tcW w:w="922" w:type="dxa"/>
          </w:tcPr>
          <w:p w14:paraId="76B11412" w14:textId="7543C08E"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6692</w:t>
            </w:r>
          </w:p>
        </w:tc>
        <w:tc>
          <w:tcPr>
            <w:tcW w:w="922" w:type="dxa"/>
          </w:tcPr>
          <w:p w14:paraId="025BE4EA"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4 338</w:t>
            </w:r>
          </w:p>
        </w:tc>
        <w:tc>
          <w:tcPr>
            <w:tcW w:w="921" w:type="dxa"/>
          </w:tcPr>
          <w:p w14:paraId="1A69878D"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4 736</w:t>
            </w:r>
          </w:p>
        </w:tc>
        <w:tc>
          <w:tcPr>
            <w:tcW w:w="921" w:type="dxa"/>
          </w:tcPr>
          <w:p w14:paraId="5D81FBF2"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5 851</w:t>
            </w:r>
          </w:p>
        </w:tc>
        <w:tc>
          <w:tcPr>
            <w:tcW w:w="921" w:type="dxa"/>
          </w:tcPr>
          <w:p w14:paraId="5EAB6DF2"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5 848</w:t>
            </w:r>
          </w:p>
        </w:tc>
        <w:tc>
          <w:tcPr>
            <w:tcW w:w="921" w:type="dxa"/>
          </w:tcPr>
          <w:p w14:paraId="71A5C07E"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6 361</w:t>
            </w:r>
          </w:p>
        </w:tc>
        <w:tc>
          <w:tcPr>
            <w:tcW w:w="921" w:type="dxa"/>
          </w:tcPr>
          <w:p w14:paraId="7ED68AF8"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7 072</w:t>
            </w:r>
          </w:p>
        </w:tc>
        <w:tc>
          <w:tcPr>
            <w:tcW w:w="921" w:type="dxa"/>
          </w:tcPr>
          <w:p w14:paraId="079E4D3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8 456</w:t>
            </w:r>
          </w:p>
        </w:tc>
        <w:tc>
          <w:tcPr>
            <w:tcW w:w="921" w:type="dxa"/>
          </w:tcPr>
          <w:p w14:paraId="5F044FCD"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9 273</w:t>
            </w:r>
          </w:p>
        </w:tc>
      </w:tr>
      <w:tr w:rsidR="008B0C60" w:rsidRPr="00F96AFD" w14:paraId="6C481F1F" w14:textId="77777777" w:rsidTr="0045214D">
        <w:tc>
          <w:tcPr>
            <w:tcW w:w="1849" w:type="dxa"/>
          </w:tcPr>
          <w:p w14:paraId="305E4569" w14:textId="399793DB"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lastRenderedPageBreak/>
              <w:t>l</w:t>
            </w:r>
            <w:r w:rsidR="00B3323D" w:rsidRPr="00F96AFD">
              <w:rPr>
                <w:rFonts w:ascii="Arial" w:hAnsi="Arial" w:cs="Arial"/>
                <w:sz w:val="23"/>
                <w:szCs w:val="23"/>
              </w:rPr>
              <w:t>ubelskie</w:t>
            </w:r>
          </w:p>
        </w:tc>
        <w:tc>
          <w:tcPr>
            <w:tcW w:w="922" w:type="dxa"/>
          </w:tcPr>
          <w:p w14:paraId="2B999561"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4 887</w:t>
            </w:r>
          </w:p>
        </w:tc>
        <w:tc>
          <w:tcPr>
            <w:tcW w:w="922" w:type="dxa"/>
          </w:tcPr>
          <w:p w14:paraId="3E04619C" w14:textId="433F09F6"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4837</w:t>
            </w:r>
          </w:p>
        </w:tc>
        <w:tc>
          <w:tcPr>
            <w:tcW w:w="922" w:type="dxa"/>
          </w:tcPr>
          <w:p w14:paraId="4921806D"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3 517</w:t>
            </w:r>
          </w:p>
        </w:tc>
        <w:tc>
          <w:tcPr>
            <w:tcW w:w="921" w:type="dxa"/>
          </w:tcPr>
          <w:p w14:paraId="2548BEE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4 145</w:t>
            </w:r>
          </w:p>
        </w:tc>
        <w:tc>
          <w:tcPr>
            <w:tcW w:w="921" w:type="dxa"/>
          </w:tcPr>
          <w:p w14:paraId="72CF52B7"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5 361</w:t>
            </w:r>
          </w:p>
        </w:tc>
        <w:tc>
          <w:tcPr>
            <w:tcW w:w="921" w:type="dxa"/>
          </w:tcPr>
          <w:p w14:paraId="16A5314A"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6 040</w:t>
            </w:r>
          </w:p>
        </w:tc>
        <w:tc>
          <w:tcPr>
            <w:tcW w:w="921" w:type="dxa"/>
          </w:tcPr>
          <w:p w14:paraId="5A60B2A2"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6 178</w:t>
            </w:r>
          </w:p>
        </w:tc>
        <w:tc>
          <w:tcPr>
            <w:tcW w:w="921" w:type="dxa"/>
          </w:tcPr>
          <w:p w14:paraId="4AB1C705"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6 287</w:t>
            </w:r>
          </w:p>
        </w:tc>
        <w:tc>
          <w:tcPr>
            <w:tcW w:w="921" w:type="dxa"/>
          </w:tcPr>
          <w:p w14:paraId="212CE05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6 994</w:t>
            </w:r>
          </w:p>
        </w:tc>
        <w:tc>
          <w:tcPr>
            <w:tcW w:w="921" w:type="dxa"/>
          </w:tcPr>
          <w:p w14:paraId="51A61A34"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8 839</w:t>
            </w:r>
          </w:p>
        </w:tc>
      </w:tr>
      <w:tr w:rsidR="008B0C60" w:rsidRPr="00F96AFD" w14:paraId="3424B4F9" w14:textId="77777777" w:rsidTr="0045214D">
        <w:tc>
          <w:tcPr>
            <w:tcW w:w="1849" w:type="dxa"/>
          </w:tcPr>
          <w:p w14:paraId="25DEC71F" w14:textId="3DE72545"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l</w:t>
            </w:r>
            <w:r w:rsidR="00B3323D" w:rsidRPr="00F96AFD">
              <w:rPr>
                <w:rFonts w:ascii="Arial" w:hAnsi="Arial" w:cs="Arial"/>
                <w:sz w:val="23"/>
                <w:szCs w:val="23"/>
              </w:rPr>
              <w:t>ubuskie</w:t>
            </w:r>
          </w:p>
        </w:tc>
        <w:tc>
          <w:tcPr>
            <w:tcW w:w="922" w:type="dxa"/>
          </w:tcPr>
          <w:p w14:paraId="6E89C89A"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4 712</w:t>
            </w:r>
          </w:p>
        </w:tc>
        <w:tc>
          <w:tcPr>
            <w:tcW w:w="922" w:type="dxa"/>
          </w:tcPr>
          <w:p w14:paraId="36E19BB4" w14:textId="646DFE4D"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5762</w:t>
            </w:r>
          </w:p>
        </w:tc>
        <w:tc>
          <w:tcPr>
            <w:tcW w:w="922" w:type="dxa"/>
          </w:tcPr>
          <w:p w14:paraId="081F27A1"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5 573</w:t>
            </w:r>
          </w:p>
        </w:tc>
        <w:tc>
          <w:tcPr>
            <w:tcW w:w="921" w:type="dxa"/>
          </w:tcPr>
          <w:p w14:paraId="2E3FF9CC"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5 426</w:t>
            </w:r>
          </w:p>
        </w:tc>
        <w:tc>
          <w:tcPr>
            <w:tcW w:w="921" w:type="dxa"/>
          </w:tcPr>
          <w:p w14:paraId="675EC45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6 207</w:t>
            </w:r>
          </w:p>
        </w:tc>
        <w:tc>
          <w:tcPr>
            <w:tcW w:w="921" w:type="dxa"/>
          </w:tcPr>
          <w:p w14:paraId="399E8D5A"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6 252</w:t>
            </w:r>
          </w:p>
        </w:tc>
        <w:tc>
          <w:tcPr>
            <w:tcW w:w="921" w:type="dxa"/>
          </w:tcPr>
          <w:p w14:paraId="12A1907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5 992</w:t>
            </w:r>
          </w:p>
        </w:tc>
        <w:tc>
          <w:tcPr>
            <w:tcW w:w="921" w:type="dxa"/>
          </w:tcPr>
          <w:p w14:paraId="5B2ECAE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8 041</w:t>
            </w:r>
          </w:p>
        </w:tc>
        <w:tc>
          <w:tcPr>
            <w:tcW w:w="921" w:type="dxa"/>
          </w:tcPr>
          <w:p w14:paraId="2D2A5B21"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8 830</w:t>
            </w:r>
          </w:p>
        </w:tc>
        <w:tc>
          <w:tcPr>
            <w:tcW w:w="921" w:type="dxa"/>
          </w:tcPr>
          <w:p w14:paraId="4CF6D3B5" w14:textId="43E8E228"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12130</w:t>
            </w:r>
          </w:p>
        </w:tc>
      </w:tr>
      <w:tr w:rsidR="008B0C60" w:rsidRPr="00F96AFD" w14:paraId="68B8474B" w14:textId="77777777" w:rsidTr="0045214D">
        <w:tc>
          <w:tcPr>
            <w:tcW w:w="1849" w:type="dxa"/>
          </w:tcPr>
          <w:p w14:paraId="7F3F95B6" w14:textId="4CDF8027"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ł</w:t>
            </w:r>
            <w:r w:rsidR="00B3323D" w:rsidRPr="00F96AFD">
              <w:rPr>
                <w:rFonts w:ascii="Arial" w:hAnsi="Arial" w:cs="Arial"/>
                <w:sz w:val="23"/>
                <w:szCs w:val="23"/>
              </w:rPr>
              <w:t>ódzkie</w:t>
            </w:r>
          </w:p>
        </w:tc>
        <w:tc>
          <w:tcPr>
            <w:tcW w:w="922" w:type="dxa"/>
          </w:tcPr>
          <w:p w14:paraId="455F5E7A"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6 469</w:t>
            </w:r>
          </w:p>
        </w:tc>
        <w:tc>
          <w:tcPr>
            <w:tcW w:w="922" w:type="dxa"/>
          </w:tcPr>
          <w:p w14:paraId="76B855CB" w14:textId="6AC1CB4D"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6980</w:t>
            </w:r>
          </w:p>
        </w:tc>
        <w:tc>
          <w:tcPr>
            <w:tcW w:w="922" w:type="dxa"/>
          </w:tcPr>
          <w:p w14:paraId="18C04708"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5 744</w:t>
            </w:r>
          </w:p>
        </w:tc>
        <w:tc>
          <w:tcPr>
            <w:tcW w:w="921" w:type="dxa"/>
          </w:tcPr>
          <w:p w14:paraId="2371C22B"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5 792</w:t>
            </w:r>
          </w:p>
        </w:tc>
        <w:tc>
          <w:tcPr>
            <w:tcW w:w="921" w:type="dxa"/>
          </w:tcPr>
          <w:p w14:paraId="5E32B14E"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6 723</w:t>
            </w:r>
          </w:p>
        </w:tc>
        <w:tc>
          <w:tcPr>
            <w:tcW w:w="921" w:type="dxa"/>
          </w:tcPr>
          <w:p w14:paraId="59C8D454"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7 435</w:t>
            </w:r>
          </w:p>
        </w:tc>
        <w:tc>
          <w:tcPr>
            <w:tcW w:w="921" w:type="dxa"/>
          </w:tcPr>
          <w:p w14:paraId="08866FF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7 026</w:t>
            </w:r>
          </w:p>
        </w:tc>
        <w:tc>
          <w:tcPr>
            <w:tcW w:w="921" w:type="dxa"/>
          </w:tcPr>
          <w:p w14:paraId="2881005D"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7 666</w:t>
            </w:r>
          </w:p>
        </w:tc>
        <w:tc>
          <w:tcPr>
            <w:tcW w:w="921" w:type="dxa"/>
          </w:tcPr>
          <w:p w14:paraId="77F7AFC5"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8 701</w:t>
            </w:r>
          </w:p>
        </w:tc>
        <w:tc>
          <w:tcPr>
            <w:tcW w:w="921" w:type="dxa"/>
          </w:tcPr>
          <w:p w14:paraId="741F1D69" w14:textId="5838EDCC"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10666</w:t>
            </w:r>
          </w:p>
        </w:tc>
      </w:tr>
      <w:tr w:rsidR="008B0C60" w:rsidRPr="00F96AFD" w14:paraId="2D247FB9" w14:textId="77777777" w:rsidTr="0045214D">
        <w:tc>
          <w:tcPr>
            <w:tcW w:w="1849" w:type="dxa"/>
          </w:tcPr>
          <w:p w14:paraId="0093F5B8" w14:textId="34CBD7E7"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m</w:t>
            </w:r>
            <w:r w:rsidR="00B3323D" w:rsidRPr="00F96AFD">
              <w:rPr>
                <w:rFonts w:ascii="Arial" w:hAnsi="Arial" w:cs="Arial"/>
                <w:sz w:val="23"/>
                <w:szCs w:val="23"/>
              </w:rPr>
              <w:t>ałopolskie</w:t>
            </w:r>
          </w:p>
        </w:tc>
        <w:tc>
          <w:tcPr>
            <w:tcW w:w="922" w:type="dxa"/>
          </w:tcPr>
          <w:p w14:paraId="474655C8"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5 554</w:t>
            </w:r>
          </w:p>
        </w:tc>
        <w:tc>
          <w:tcPr>
            <w:tcW w:w="922" w:type="dxa"/>
          </w:tcPr>
          <w:p w14:paraId="7055AD80" w14:textId="27A1486D"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6277</w:t>
            </w:r>
          </w:p>
        </w:tc>
        <w:tc>
          <w:tcPr>
            <w:tcW w:w="922" w:type="dxa"/>
          </w:tcPr>
          <w:p w14:paraId="21EDF69F"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5 430</w:t>
            </w:r>
          </w:p>
        </w:tc>
        <w:tc>
          <w:tcPr>
            <w:tcW w:w="921" w:type="dxa"/>
          </w:tcPr>
          <w:p w14:paraId="411AF3A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5 669</w:t>
            </w:r>
          </w:p>
        </w:tc>
        <w:tc>
          <w:tcPr>
            <w:tcW w:w="921" w:type="dxa"/>
          </w:tcPr>
          <w:p w14:paraId="42010E0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6 627</w:t>
            </w:r>
          </w:p>
        </w:tc>
        <w:tc>
          <w:tcPr>
            <w:tcW w:w="921" w:type="dxa"/>
          </w:tcPr>
          <w:p w14:paraId="3D82FDC7"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7 114</w:t>
            </w:r>
          </w:p>
        </w:tc>
        <w:tc>
          <w:tcPr>
            <w:tcW w:w="921" w:type="dxa"/>
          </w:tcPr>
          <w:p w14:paraId="654E84B9"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7 029</w:t>
            </w:r>
          </w:p>
        </w:tc>
        <w:tc>
          <w:tcPr>
            <w:tcW w:w="921" w:type="dxa"/>
          </w:tcPr>
          <w:p w14:paraId="10468759"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7 887</w:t>
            </w:r>
          </w:p>
        </w:tc>
        <w:tc>
          <w:tcPr>
            <w:tcW w:w="921" w:type="dxa"/>
          </w:tcPr>
          <w:p w14:paraId="7CC3288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9 255</w:t>
            </w:r>
          </w:p>
        </w:tc>
        <w:tc>
          <w:tcPr>
            <w:tcW w:w="921" w:type="dxa"/>
          </w:tcPr>
          <w:p w14:paraId="65F618DB" w14:textId="1B07A013"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10186</w:t>
            </w:r>
          </w:p>
        </w:tc>
      </w:tr>
      <w:tr w:rsidR="008B0C60" w:rsidRPr="00F96AFD" w14:paraId="4ACF6EC6" w14:textId="77777777" w:rsidTr="0045214D">
        <w:tc>
          <w:tcPr>
            <w:tcW w:w="1849" w:type="dxa"/>
          </w:tcPr>
          <w:p w14:paraId="6C44A0D7" w14:textId="57F83F18"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m</w:t>
            </w:r>
            <w:r w:rsidR="00B3323D" w:rsidRPr="00F96AFD">
              <w:rPr>
                <w:rFonts w:ascii="Arial" w:hAnsi="Arial" w:cs="Arial"/>
                <w:sz w:val="23"/>
                <w:szCs w:val="23"/>
              </w:rPr>
              <w:t>azowiecki</w:t>
            </w:r>
            <w:r w:rsidR="51832C70" w:rsidRPr="00F96AFD">
              <w:rPr>
                <w:rFonts w:ascii="Arial" w:hAnsi="Arial" w:cs="Arial"/>
                <w:sz w:val="23"/>
                <w:szCs w:val="23"/>
              </w:rPr>
              <w:t>e</w:t>
            </w:r>
          </w:p>
        </w:tc>
        <w:tc>
          <w:tcPr>
            <w:tcW w:w="922" w:type="dxa"/>
          </w:tcPr>
          <w:p w14:paraId="1FDB40A2" w14:textId="46225113"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10316</w:t>
            </w:r>
          </w:p>
        </w:tc>
        <w:tc>
          <w:tcPr>
            <w:tcW w:w="922" w:type="dxa"/>
          </w:tcPr>
          <w:p w14:paraId="394B4950" w14:textId="7164564F"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10868</w:t>
            </w:r>
          </w:p>
        </w:tc>
        <w:tc>
          <w:tcPr>
            <w:tcW w:w="922" w:type="dxa"/>
          </w:tcPr>
          <w:p w14:paraId="18486053" w14:textId="6CB3BB38"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10533</w:t>
            </w:r>
          </w:p>
        </w:tc>
        <w:tc>
          <w:tcPr>
            <w:tcW w:w="921" w:type="dxa"/>
          </w:tcPr>
          <w:p w14:paraId="2BA416F6" w14:textId="680E417F"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10802</w:t>
            </w:r>
          </w:p>
        </w:tc>
        <w:tc>
          <w:tcPr>
            <w:tcW w:w="921" w:type="dxa"/>
          </w:tcPr>
          <w:p w14:paraId="5111A7CB" w14:textId="749DE2AF"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12601</w:t>
            </w:r>
          </w:p>
        </w:tc>
        <w:tc>
          <w:tcPr>
            <w:tcW w:w="921" w:type="dxa"/>
          </w:tcPr>
          <w:p w14:paraId="2D5EFB14" w14:textId="030BBEA8"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13477</w:t>
            </w:r>
          </w:p>
        </w:tc>
        <w:tc>
          <w:tcPr>
            <w:tcW w:w="921" w:type="dxa"/>
          </w:tcPr>
          <w:p w14:paraId="2FD2EA0F" w14:textId="14C92136"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12738</w:t>
            </w:r>
          </w:p>
        </w:tc>
        <w:tc>
          <w:tcPr>
            <w:tcW w:w="921" w:type="dxa"/>
          </w:tcPr>
          <w:p w14:paraId="496A1957" w14:textId="68A1731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14828</w:t>
            </w:r>
          </w:p>
        </w:tc>
        <w:tc>
          <w:tcPr>
            <w:tcW w:w="921" w:type="dxa"/>
          </w:tcPr>
          <w:p w14:paraId="065AFAEC" w14:textId="21417E92"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17804</w:t>
            </w:r>
          </w:p>
        </w:tc>
        <w:tc>
          <w:tcPr>
            <w:tcW w:w="921" w:type="dxa"/>
          </w:tcPr>
          <w:p w14:paraId="6B58DAD1" w14:textId="7EA87FF3"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20631</w:t>
            </w:r>
          </w:p>
        </w:tc>
      </w:tr>
      <w:tr w:rsidR="008B0C60" w:rsidRPr="00F96AFD" w14:paraId="1B003F86" w14:textId="77777777" w:rsidTr="0045214D">
        <w:tc>
          <w:tcPr>
            <w:tcW w:w="1849" w:type="dxa"/>
          </w:tcPr>
          <w:p w14:paraId="12D97CAC" w14:textId="1A714E98"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o</w:t>
            </w:r>
            <w:r w:rsidR="00B3323D" w:rsidRPr="00F96AFD">
              <w:rPr>
                <w:rFonts w:ascii="Arial" w:hAnsi="Arial" w:cs="Arial"/>
                <w:sz w:val="23"/>
                <w:szCs w:val="23"/>
              </w:rPr>
              <w:t>polskie</w:t>
            </w:r>
          </w:p>
        </w:tc>
        <w:tc>
          <w:tcPr>
            <w:tcW w:w="922" w:type="dxa"/>
          </w:tcPr>
          <w:p w14:paraId="3C9084B0" w14:textId="02DCD3BD"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5717</w:t>
            </w:r>
          </w:p>
        </w:tc>
        <w:tc>
          <w:tcPr>
            <w:tcW w:w="922" w:type="dxa"/>
          </w:tcPr>
          <w:p w14:paraId="0F3F223E"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8 062</w:t>
            </w:r>
          </w:p>
        </w:tc>
        <w:tc>
          <w:tcPr>
            <w:tcW w:w="922" w:type="dxa"/>
          </w:tcPr>
          <w:p w14:paraId="041150E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8 292</w:t>
            </w:r>
          </w:p>
        </w:tc>
        <w:tc>
          <w:tcPr>
            <w:tcW w:w="921" w:type="dxa"/>
          </w:tcPr>
          <w:p w14:paraId="2758B5F6"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6 809</w:t>
            </w:r>
          </w:p>
        </w:tc>
        <w:tc>
          <w:tcPr>
            <w:tcW w:w="921" w:type="dxa"/>
          </w:tcPr>
          <w:p w14:paraId="11495944"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7 251</w:t>
            </w:r>
          </w:p>
        </w:tc>
        <w:tc>
          <w:tcPr>
            <w:tcW w:w="921" w:type="dxa"/>
          </w:tcPr>
          <w:p w14:paraId="45F23056"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7 958</w:t>
            </w:r>
          </w:p>
        </w:tc>
        <w:tc>
          <w:tcPr>
            <w:tcW w:w="921" w:type="dxa"/>
          </w:tcPr>
          <w:p w14:paraId="77353AA4"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6 939</w:t>
            </w:r>
          </w:p>
        </w:tc>
        <w:tc>
          <w:tcPr>
            <w:tcW w:w="921" w:type="dxa"/>
          </w:tcPr>
          <w:p w14:paraId="501798E4"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7 588</w:t>
            </w:r>
          </w:p>
        </w:tc>
        <w:tc>
          <w:tcPr>
            <w:tcW w:w="921" w:type="dxa"/>
          </w:tcPr>
          <w:p w14:paraId="345151A6"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9 158</w:t>
            </w:r>
          </w:p>
        </w:tc>
        <w:tc>
          <w:tcPr>
            <w:tcW w:w="921" w:type="dxa"/>
          </w:tcPr>
          <w:p w14:paraId="2EB61995" w14:textId="3C1B4EBD"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11626</w:t>
            </w:r>
          </w:p>
        </w:tc>
      </w:tr>
      <w:tr w:rsidR="008B0C60" w:rsidRPr="00F96AFD" w14:paraId="297C47CD" w14:textId="77777777" w:rsidTr="0045214D">
        <w:tc>
          <w:tcPr>
            <w:tcW w:w="1849" w:type="dxa"/>
          </w:tcPr>
          <w:p w14:paraId="7391BBB6" w14:textId="189C40BA"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p</w:t>
            </w:r>
            <w:r w:rsidR="00B3323D" w:rsidRPr="00F96AFD">
              <w:rPr>
                <w:rFonts w:ascii="Arial" w:hAnsi="Arial" w:cs="Arial"/>
                <w:sz w:val="23"/>
                <w:szCs w:val="23"/>
              </w:rPr>
              <w:t>odkarpackie</w:t>
            </w:r>
          </w:p>
        </w:tc>
        <w:tc>
          <w:tcPr>
            <w:tcW w:w="922" w:type="dxa"/>
          </w:tcPr>
          <w:p w14:paraId="38DB329F"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5 339</w:t>
            </w:r>
          </w:p>
        </w:tc>
        <w:tc>
          <w:tcPr>
            <w:tcW w:w="922" w:type="dxa"/>
          </w:tcPr>
          <w:p w14:paraId="4C31E131"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5 172</w:t>
            </w:r>
          </w:p>
        </w:tc>
        <w:tc>
          <w:tcPr>
            <w:tcW w:w="922" w:type="dxa"/>
          </w:tcPr>
          <w:p w14:paraId="3098F011"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4 659</w:t>
            </w:r>
          </w:p>
        </w:tc>
        <w:tc>
          <w:tcPr>
            <w:tcW w:w="921" w:type="dxa"/>
          </w:tcPr>
          <w:p w14:paraId="763E78CA"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5 136</w:t>
            </w:r>
          </w:p>
        </w:tc>
        <w:tc>
          <w:tcPr>
            <w:tcW w:w="921" w:type="dxa"/>
          </w:tcPr>
          <w:p w14:paraId="55ACDB9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6 407</w:t>
            </w:r>
          </w:p>
        </w:tc>
        <w:tc>
          <w:tcPr>
            <w:tcW w:w="921" w:type="dxa"/>
          </w:tcPr>
          <w:p w14:paraId="636FF8A7"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6 773</w:t>
            </w:r>
          </w:p>
        </w:tc>
        <w:tc>
          <w:tcPr>
            <w:tcW w:w="921" w:type="dxa"/>
          </w:tcPr>
          <w:p w14:paraId="59A31A99"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6 291</w:t>
            </w:r>
          </w:p>
        </w:tc>
        <w:tc>
          <w:tcPr>
            <w:tcW w:w="921" w:type="dxa"/>
          </w:tcPr>
          <w:p w14:paraId="61404A0E"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7 111</w:t>
            </w:r>
          </w:p>
        </w:tc>
        <w:tc>
          <w:tcPr>
            <w:tcW w:w="921" w:type="dxa"/>
          </w:tcPr>
          <w:p w14:paraId="7A65D931"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7 365</w:t>
            </w:r>
          </w:p>
        </w:tc>
        <w:tc>
          <w:tcPr>
            <w:tcW w:w="921" w:type="dxa"/>
          </w:tcPr>
          <w:p w14:paraId="304A3266"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9 751</w:t>
            </w:r>
          </w:p>
        </w:tc>
      </w:tr>
      <w:tr w:rsidR="008B0C60" w:rsidRPr="00F96AFD" w14:paraId="6976B783" w14:textId="77777777" w:rsidTr="0045214D">
        <w:tc>
          <w:tcPr>
            <w:tcW w:w="1849" w:type="dxa"/>
          </w:tcPr>
          <w:p w14:paraId="1FDB47A9" w14:textId="03D0B43B"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p</w:t>
            </w:r>
            <w:r w:rsidR="00B3323D" w:rsidRPr="00F96AFD">
              <w:rPr>
                <w:rFonts w:ascii="Arial" w:hAnsi="Arial" w:cs="Arial"/>
                <w:sz w:val="23"/>
                <w:szCs w:val="23"/>
              </w:rPr>
              <w:t>odlaskie</w:t>
            </w:r>
          </w:p>
        </w:tc>
        <w:tc>
          <w:tcPr>
            <w:tcW w:w="922" w:type="dxa"/>
          </w:tcPr>
          <w:p w14:paraId="3A58DD1C"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5 758</w:t>
            </w:r>
          </w:p>
        </w:tc>
        <w:tc>
          <w:tcPr>
            <w:tcW w:w="922" w:type="dxa"/>
          </w:tcPr>
          <w:p w14:paraId="7E275648"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5 754</w:t>
            </w:r>
          </w:p>
        </w:tc>
        <w:tc>
          <w:tcPr>
            <w:tcW w:w="922" w:type="dxa"/>
          </w:tcPr>
          <w:p w14:paraId="4626039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4 174</w:t>
            </w:r>
          </w:p>
        </w:tc>
        <w:tc>
          <w:tcPr>
            <w:tcW w:w="921" w:type="dxa"/>
          </w:tcPr>
          <w:p w14:paraId="3B638B72"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5 381</w:t>
            </w:r>
          </w:p>
        </w:tc>
        <w:tc>
          <w:tcPr>
            <w:tcW w:w="921" w:type="dxa"/>
          </w:tcPr>
          <w:p w14:paraId="74E96FF9"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6 565</w:t>
            </w:r>
          </w:p>
        </w:tc>
        <w:tc>
          <w:tcPr>
            <w:tcW w:w="921" w:type="dxa"/>
          </w:tcPr>
          <w:p w14:paraId="3A79A25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7 157</w:t>
            </w:r>
          </w:p>
        </w:tc>
        <w:tc>
          <w:tcPr>
            <w:tcW w:w="921" w:type="dxa"/>
          </w:tcPr>
          <w:p w14:paraId="67549E78"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7 300</w:t>
            </w:r>
          </w:p>
        </w:tc>
        <w:tc>
          <w:tcPr>
            <w:tcW w:w="921" w:type="dxa"/>
          </w:tcPr>
          <w:p w14:paraId="34503F68"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8 432</w:t>
            </w:r>
          </w:p>
        </w:tc>
        <w:tc>
          <w:tcPr>
            <w:tcW w:w="921" w:type="dxa"/>
          </w:tcPr>
          <w:p w14:paraId="059D3C25" w14:textId="371F054E"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10039</w:t>
            </w:r>
          </w:p>
        </w:tc>
        <w:tc>
          <w:tcPr>
            <w:tcW w:w="921" w:type="dxa"/>
          </w:tcPr>
          <w:p w14:paraId="7C19163A" w14:textId="0129AEAE"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11425</w:t>
            </w:r>
          </w:p>
        </w:tc>
      </w:tr>
      <w:tr w:rsidR="008B0C60" w:rsidRPr="00F96AFD" w14:paraId="588E0993" w14:textId="77777777" w:rsidTr="0045214D">
        <w:tc>
          <w:tcPr>
            <w:tcW w:w="1849" w:type="dxa"/>
          </w:tcPr>
          <w:p w14:paraId="0A6B13F4" w14:textId="3FD987DB"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p</w:t>
            </w:r>
            <w:r w:rsidR="00B3323D" w:rsidRPr="00F96AFD">
              <w:rPr>
                <w:rFonts w:ascii="Arial" w:hAnsi="Arial" w:cs="Arial"/>
                <w:sz w:val="23"/>
                <w:szCs w:val="23"/>
              </w:rPr>
              <w:t>omorskie</w:t>
            </w:r>
          </w:p>
        </w:tc>
        <w:tc>
          <w:tcPr>
            <w:tcW w:w="922" w:type="dxa"/>
          </w:tcPr>
          <w:p w14:paraId="48E938AE"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6 574</w:t>
            </w:r>
          </w:p>
        </w:tc>
        <w:tc>
          <w:tcPr>
            <w:tcW w:w="922" w:type="dxa"/>
          </w:tcPr>
          <w:p w14:paraId="3630382A"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7 277</w:t>
            </w:r>
          </w:p>
        </w:tc>
        <w:tc>
          <w:tcPr>
            <w:tcW w:w="922" w:type="dxa"/>
          </w:tcPr>
          <w:p w14:paraId="72E76BA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6 882</w:t>
            </w:r>
          </w:p>
        </w:tc>
        <w:tc>
          <w:tcPr>
            <w:tcW w:w="921" w:type="dxa"/>
          </w:tcPr>
          <w:p w14:paraId="331937E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7 399</w:t>
            </w:r>
          </w:p>
        </w:tc>
        <w:tc>
          <w:tcPr>
            <w:tcW w:w="921" w:type="dxa"/>
          </w:tcPr>
          <w:p w14:paraId="6981DA0D"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8 372</w:t>
            </w:r>
          </w:p>
        </w:tc>
        <w:tc>
          <w:tcPr>
            <w:tcW w:w="921" w:type="dxa"/>
          </w:tcPr>
          <w:p w14:paraId="359715B7"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7 336</w:t>
            </w:r>
          </w:p>
        </w:tc>
        <w:tc>
          <w:tcPr>
            <w:tcW w:w="921" w:type="dxa"/>
          </w:tcPr>
          <w:p w14:paraId="0028E407"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7 411</w:t>
            </w:r>
          </w:p>
        </w:tc>
        <w:tc>
          <w:tcPr>
            <w:tcW w:w="921" w:type="dxa"/>
          </w:tcPr>
          <w:p w14:paraId="3BC08C27"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8 485</w:t>
            </w:r>
          </w:p>
        </w:tc>
        <w:tc>
          <w:tcPr>
            <w:tcW w:w="921" w:type="dxa"/>
          </w:tcPr>
          <w:p w14:paraId="64CD8311"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9 497</w:t>
            </w:r>
          </w:p>
        </w:tc>
        <w:tc>
          <w:tcPr>
            <w:tcW w:w="921" w:type="dxa"/>
          </w:tcPr>
          <w:p w14:paraId="3B2A15AB" w14:textId="541D3FE9"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12138</w:t>
            </w:r>
          </w:p>
        </w:tc>
      </w:tr>
      <w:tr w:rsidR="008B0C60" w:rsidRPr="00F96AFD" w14:paraId="2741F504" w14:textId="77777777" w:rsidTr="0045214D">
        <w:tc>
          <w:tcPr>
            <w:tcW w:w="1849" w:type="dxa"/>
          </w:tcPr>
          <w:p w14:paraId="5C123F0B" w14:textId="316EC57A"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ś</w:t>
            </w:r>
            <w:r w:rsidR="00B3323D" w:rsidRPr="00F96AFD">
              <w:rPr>
                <w:rFonts w:ascii="Arial" w:hAnsi="Arial" w:cs="Arial"/>
                <w:sz w:val="23"/>
                <w:szCs w:val="23"/>
              </w:rPr>
              <w:t>ląskie</w:t>
            </w:r>
          </w:p>
        </w:tc>
        <w:tc>
          <w:tcPr>
            <w:tcW w:w="922" w:type="dxa"/>
          </w:tcPr>
          <w:p w14:paraId="43095F6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6 274</w:t>
            </w:r>
          </w:p>
        </w:tc>
        <w:tc>
          <w:tcPr>
            <w:tcW w:w="922" w:type="dxa"/>
          </w:tcPr>
          <w:p w14:paraId="599D435D"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6 445</w:t>
            </w:r>
          </w:p>
        </w:tc>
        <w:tc>
          <w:tcPr>
            <w:tcW w:w="922" w:type="dxa"/>
          </w:tcPr>
          <w:p w14:paraId="012E1DEE"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6 367</w:t>
            </w:r>
          </w:p>
        </w:tc>
        <w:tc>
          <w:tcPr>
            <w:tcW w:w="921" w:type="dxa"/>
          </w:tcPr>
          <w:p w14:paraId="613EF07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6 614</w:t>
            </w:r>
          </w:p>
        </w:tc>
        <w:tc>
          <w:tcPr>
            <w:tcW w:w="921" w:type="dxa"/>
          </w:tcPr>
          <w:p w14:paraId="469B667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7 492</w:t>
            </w:r>
          </w:p>
        </w:tc>
        <w:tc>
          <w:tcPr>
            <w:tcW w:w="921" w:type="dxa"/>
          </w:tcPr>
          <w:p w14:paraId="52B5A2E4"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8 198</w:t>
            </w:r>
          </w:p>
        </w:tc>
        <w:tc>
          <w:tcPr>
            <w:tcW w:w="921" w:type="dxa"/>
          </w:tcPr>
          <w:p w14:paraId="1D36D441"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7 507</w:t>
            </w:r>
          </w:p>
        </w:tc>
        <w:tc>
          <w:tcPr>
            <w:tcW w:w="921" w:type="dxa"/>
          </w:tcPr>
          <w:p w14:paraId="5B7989C5"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7 716</w:t>
            </w:r>
          </w:p>
        </w:tc>
        <w:tc>
          <w:tcPr>
            <w:tcW w:w="921" w:type="dxa"/>
          </w:tcPr>
          <w:p w14:paraId="60A72155"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9 992</w:t>
            </w:r>
          </w:p>
        </w:tc>
        <w:tc>
          <w:tcPr>
            <w:tcW w:w="921" w:type="dxa"/>
          </w:tcPr>
          <w:p w14:paraId="06B6A0C2" w14:textId="79372898"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11804</w:t>
            </w:r>
          </w:p>
        </w:tc>
      </w:tr>
      <w:tr w:rsidR="008B0C60" w:rsidRPr="00F96AFD" w14:paraId="1B93E922" w14:textId="77777777" w:rsidTr="0045214D">
        <w:tc>
          <w:tcPr>
            <w:tcW w:w="1849" w:type="dxa"/>
          </w:tcPr>
          <w:p w14:paraId="28615952" w14:textId="565FD481"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ś</w:t>
            </w:r>
            <w:r w:rsidR="00B3323D" w:rsidRPr="00F96AFD">
              <w:rPr>
                <w:rFonts w:ascii="Arial" w:hAnsi="Arial" w:cs="Arial"/>
                <w:sz w:val="23"/>
                <w:szCs w:val="23"/>
              </w:rPr>
              <w:t>więtokrzyskie</w:t>
            </w:r>
          </w:p>
        </w:tc>
        <w:tc>
          <w:tcPr>
            <w:tcW w:w="922" w:type="dxa"/>
          </w:tcPr>
          <w:p w14:paraId="39AC617A"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3 913</w:t>
            </w:r>
          </w:p>
        </w:tc>
        <w:tc>
          <w:tcPr>
            <w:tcW w:w="922" w:type="dxa"/>
          </w:tcPr>
          <w:p w14:paraId="2524522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4 624</w:t>
            </w:r>
          </w:p>
        </w:tc>
        <w:tc>
          <w:tcPr>
            <w:tcW w:w="922" w:type="dxa"/>
          </w:tcPr>
          <w:p w14:paraId="7D6F5011"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3 505</w:t>
            </w:r>
          </w:p>
        </w:tc>
        <w:tc>
          <w:tcPr>
            <w:tcW w:w="921" w:type="dxa"/>
          </w:tcPr>
          <w:p w14:paraId="325F9017"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3 883</w:t>
            </w:r>
          </w:p>
        </w:tc>
        <w:tc>
          <w:tcPr>
            <w:tcW w:w="921" w:type="dxa"/>
          </w:tcPr>
          <w:p w14:paraId="17279C3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4 586</w:t>
            </w:r>
          </w:p>
        </w:tc>
        <w:tc>
          <w:tcPr>
            <w:tcW w:w="921" w:type="dxa"/>
          </w:tcPr>
          <w:p w14:paraId="659FFBD5"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4 999</w:t>
            </w:r>
          </w:p>
        </w:tc>
        <w:tc>
          <w:tcPr>
            <w:tcW w:w="921" w:type="dxa"/>
          </w:tcPr>
          <w:p w14:paraId="458D1A22"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5 032</w:t>
            </w:r>
          </w:p>
        </w:tc>
        <w:tc>
          <w:tcPr>
            <w:tcW w:w="921" w:type="dxa"/>
          </w:tcPr>
          <w:p w14:paraId="5130589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5 602</w:t>
            </w:r>
          </w:p>
        </w:tc>
        <w:tc>
          <w:tcPr>
            <w:tcW w:w="921" w:type="dxa"/>
          </w:tcPr>
          <w:p w14:paraId="46C2F185"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6 701</w:t>
            </w:r>
          </w:p>
        </w:tc>
        <w:tc>
          <w:tcPr>
            <w:tcW w:w="921" w:type="dxa"/>
          </w:tcPr>
          <w:p w14:paraId="3FB8474B"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8 157</w:t>
            </w:r>
          </w:p>
        </w:tc>
      </w:tr>
      <w:tr w:rsidR="008B0C60" w:rsidRPr="00F96AFD" w14:paraId="0C45BD8C" w14:textId="77777777" w:rsidTr="0045214D">
        <w:tc>
          <w:tcPr>
            <w:tcW w:w="1849" w:type="dxa"/>
          </w:tcPr>
          <w:p w14:paraId="14636B83" w14:textId="424E10D3" w:rsidR="00B3323D" w:rsidRPr="00F96AFD" w:rsidRDefault="00567F16" w:rsidP="00252AFF">
            <w:pPr>
              <w:pStyle w:val="Akapitzlist"/>
              <w:spacing w:line="360" w:lineRule="auto"/>
              <w:ind w:left="0"/>
              <w:rPr>
                <w:rFonts w:ascii="Arial" w:hAnsi="Arial" w:cs="Arial"/>
                <w:sz w:val="23"/>
                <w:szCs w:val="23"/>
              </w:rPr>
            </w:pPr>
            <w:r w:rsidRPr="00F96AFD">
              <w:rPr>
                <w:rFonts w:ascii="Arial" w:hAnsi="Arial" w:cs="Arial"/>
                <w:sz w:val="23"/>
                <w:szCs w:val="23"/>
              </w:rPr>
              <w:t>w</w:t>
            </w:r>
            <w:r w:rsidR="00B3323D" w:rsidRPr="00F96AFD">
              <w:rPr>
                <w:rFonts w:ascii="Arial" w:hAnsi="Arial" w:cs="Arial"/>
                <w:sz w:val="23"/>
                <w:szCs w:val="23"/>
              </w:rPr>
              <w:t>armińsko-</w:t>
            </w:r>
            <w:r w:rsidRPr="00F96AFD">
              <w:rPr>
                <w:rFonts w:ascii="Arial" w:hAnsi="Arial" w:cs="Arial"/>
                <w:sz w:val="23"/>
                <w:szCs w:val="23"/>
              </w:rPr>
              <w:t>m</w:t>
            </w:r>
            <w:r w:rsidR="00B3323D" w:rsidRPr="00F96AFD">
              <w:rPr>
                <w:rFonts w:ascii="Arial" w:hAnsi="Arial" w:cs="Arial"/>
                <w:sz w:val="23"/>
                <w:szCs w:val="23"/>
              </w:rPr>
              <w:t>azurskie</w:t>
            </w:r>
          </w:p>
        </w:tc>
        <w:tc>
          <w:tcPr>
            <w:tcW w:w="922" w:type="dxa"/>
          </w:tcPr>
          <w:p w14:paraId="45202FDF"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4 634</w:t>
            </w:r>
          </w:p>
        </w:tc>
        <w:tc>
          <w:tcPr>
            <w:tcW w:w="922" w:type="dxa"/>
          </w:tcPr>
          <w:p w14:paraId="7ED94916"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5 587</w:t>
            </w:r>
          </w:p>
        </w:tc>
        <w:tc>
          <w:tcPr>
            <w:tcW w:w="922" w:type="dxa"/>
          </w:tcPr>
          <w:p w14:paraId="70D5D157"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4 941</w:t>
            </w:r>
          </w:p>
        </w:tc>
        <w:tc>
          <w:tcPr>
            <w:tcW w:w="921" w:type="dxa"/>
          </w:tcPr>
          <w:p w14:paraId="55CCFCA7"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5 075</w:t>
            </w:r>
          </w:p>
        </w:tc>
        <w:tc>
          <w:tcPr>
            <w:tcW w:w="921" w:type="dxa"/>
          </w:tcPr>
          <w:p w14:paraId="34056ADC"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6 572</w:t>
            </w:r>
          </w:p>
        </w:tc>
        <w:tc>
          <w:tcPr>
            <w:tcW w:w="921" w:type="dxa"/>
          </w:tcPr>
          <w:p w14:paraId="4EE14BBE"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5 882</w:t>
            </w:r>
          </w:p>
        </w:tc>
        <w:tc>
          <w:tcPr>
            <w:tcW w:w="921" w:type="dxa"/>
          </w:tcPr>
          <w:p w14:paraId="34239F5A"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5 981</w:t>
            </w:r>
          </w:p>
        </w:tc>
        <w:tc>
          <w:tcPr>
            <w:tcW w:w="921" w:type="dxa"/>
          </w:tcPr>
          <w:p w14:paraId="55A505AD"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6 925</w:t>
            </w:r>
          </w:p>
        </w:tc>
        <w:tc>
          <w:tcPr>
            <w:tcW w:w="921" w:type="dxa"/>
          </w:tcPr>
          <w:p w14:paraId="36D7B0B7"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7 894</w:t>
            </w:r>
          </w:p>
        </w:tc>
        <w:tc>
          <w:tcPr>
            <w:tcW w:w="921" w:type="dxa"/>
          </w:tcPr>
          <w:p w14:paraId="0BA3216B"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9 023</w:t>
            </w:r>
          </w:p>
        </w:tc>
      </w:tr>
      <w:tr w:rsidR="008B0C60" w:rsidRPr="00F96AFD" w14:paraId="5465891E" w14:textId="77777777" w:rsidTr="0045214D">
        <w:tc>
          <w:tcPr>
            <w:tcW w:w="1849" w:type="dxa"/>
          </w:tcPr>
          <w:p w14:paraId="6A8555C2" w14:textId="34FA4B04" w:rsidR="00B3323D" w:rsidRPr="00F96AFD" w:rsidRDefault="00567F16"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w</w:t>
            </w:r>
            <w:r w:rsidR="00B3323D" w:rsidRPr="00F96AFD">
              <w:rPr>
                <w:rFonts w:ascii="Arial" w:hAnsi="Arial" w:cs="Arial"/>
                <w:b/>
                <w:sz w:val="23"/>
                <w:szCs w:val="23"/>
              </w:rPr>
              <w:t>ielkopolskie</w:t>
            </w:r>
          </w:p>
        </w:tc>
        <w:tc>
          <w:tcPr>
            <w:tcW w:w="922" w:type="dxa"/>
          </w:tcPr>
          <w:p w14:paraId="1837F2A2" w14:textId="77777777" w:rsidR="00B3323D" w:rsidRPr="00F96AFD" w:rsidRDefault="00B3323D"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6 452</w:t>
            </w:r>
          </w:p>
        </w:tc>
        <w:tc>
          <w:tcPr>
            <w:tcW w:w="922" w:type="dxa"/>
          </w:tcPr>
          <w:p w14:paraId="3563EDB2" w14:textId="77777777" w:rsidR="00B3323D" w:rsidRPr="00F96AFD" w:rsidRDefault="00B3323D"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7 291</w:t>
            </w:r>
          </w:p>
        </w:tc>
        <w:tc>
          <w:tcPr>
            <w:tcW w:w="922" w:type="dxa"/>
          </w:tcPr>
          <w:p w14:paraId="55A28C05" w14:textId="77777777" w:rsidR="00B3323D" w:rsidRPr="00F96AFD" w:rsidRDefault="00B3323D"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6 770</w:t>
            </w:r>
          </w:p>
        </w:tc>
        <w:tc>
          <w:tcPr>
            <w:tcW w:w="921" w:type="dxa"/>
          </w:tcPr>
          <w:p w14:paraId="57E28B29" w14:textId="77777777" w:rsidR="00B3323D" w:rsidRPr="00F96AFD" w:rsidRDefault="00B3323D"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6 960</w:t>
            </w:r>
          </w:p>
        </w:tc>
        <w:tc>
          <w:tcPr>
            <w:tcW w:w="921" w:type="dxa"/>
          </w:tcPr>
          <w:p w14:paraId="29017A97" w14:textId="77777777" w:rsidR="00B3323D" w:rsidRPr="00F96AFD" w:rsidRDefault="00B3323D"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7 985</w:t>
            </w:r>
          </w:p>
        </w:tc>
        <w:tc>
          <w:tcPr>
            <w:tcW w:w="921" w:type="dxa"/>
          </w:tcPr>
          <w:p w14:paraId="38C8AC67" w14:textId="77777777" w:rsidR="00B3323D" w:rsidRPr="00F96AFD" w:rsidRDefault="00B3323D"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8 522</w:t>
            </w:r>
          </w:p>
        </w:tc>
        <w:tc>
          <w:tcPr>
            <w:tcW w:w="921" w:type="dxa"/>
          </w:tcPr>
          <w:p w14:paraId="058AB214" w14:textId="77777777" w:rsidR="00B3323D" w:rsidRPr="00F96AFD" w:rsidRDefault="00B3323D"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7 900</w:t>
            </w:r>
          </w:p>
        </w:tc>
        <w:tc>
          <w:tcPr>
            <w:tcW w:w="921" w:type="dxa"/>
          </w:tcPr>
          <w:p w14:paraId="34DE67C2" w14:textId="77777777" w:rsidR="00B3323D" w:rsidRPr="00F96AFD" w:rsidRDefault="00B3323D"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8 918</w:t>
            </w:r>
          </w:p>
        </w:tc>
        <w:tc>
          <w:tcPr>
            <w:tcW w:w="921" w:type="dxa"/>
          </w:tcPr>
          <w:p w14:paraId="533F43AF" w14:textId="5E8396A5" w:rsidR="00B3323D" w:rsidRPr="00F96AFD" w:rsidRDefault="00B3323D"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10448</w:t>
            </w:r>
          </w:p>
        </w:tc>
        <w:tc>
          <w:tcPr>
            <w:tcW w:w="921" w:type="dxa"/>
          </w:tcPr>
          <w:p w14:paraId="3D1471FB" w14:textId="18ED3128" w:rsidR="00B3323D" w:rsidRPr="00F96AFD" w:rsidRDefault="00B3323D" w:rsidP="00252AFF">
            <w:pPr>
              <w:pStyle w:val="Akapitzlist"/>
              <w:spacing w:after="240" w:line="360" w:lineRule="auto"/>
              <w:ind w:left="0"/>
              <w:rPr>
                <w:rFonts w:ascii="Arial" w:hAnsi="Arial" w:cs="Arial"/>
                <w:b/>
                <w:sz w:val="23"/>
                <w:szCs w:val="23"/>
              </w:rPr>
            </w:pPr>
            <w:r w:rsidRPr="00F96AFD">
              <w:rPr>
                <w:rFonts w:ascii="Arial" w:hAnsi="Arial" w:cs="Arial"/>
                <w:b/>
                <w:sz w:val="23"/>
                <w:szCs w:val="23"/>
              </w:rPr>
              <w:t>11364</w:t>
            </w:r>
          </w:p>
        </w:tc>
      </w:tr>
      <w:tr w:rsidR="008B0C60" w:rsidRPr="00F96AFD" w14:paraId="51D8A0B3" w14:textId="77777777" w:rsidTr="0045214D">
        <w:tc>
          <w:tcPr>
            <w:tcW w:w="1849" w:type="dxa"/>
          </w:tcPr>
          <w:p w14:paraId="564A230E" w14:textId="61632C1A" w:rsidR="00B3323D" w:rsidRPr="00F96AFD" w:rsidRDefault="00567F16" w:rsidP="00252AFF">
            <w:pPr>
              <w:pStyle w:val="Akapitzlist"/>
              <w:spacing w:after="240" w:line="360" w:lineRule="auto"/>
              <w:ind w:left="0"/>
              <w:rPr>
                <w:rFonts w:ascii="Arial" w:hAnsi="Arial" w:cs="Arial"/>
                <w:sz w:val="23"/>
                <w:szCs w:val="23"/>
              </w:rPr>
            </w:pPr>
            <w:r w:rsidRPr="00F96AFD">
              <w:rPr>
                <w:rFonts w:ascii="Arial" w:hAnsi="Arial" w:cs="Arial"/>
                <w:sz w:val="23"/>
                <w:szCs w:val="23"/>
              </w:rPr>
              <w:t>z</w:t>
            </w:r>
            <w:r w:rsidR="00B3323D" w:rsidRPr="00F96AFD">
              <w:rPr>
                <w:rFonts w:ascii="Arial" w:hAnsi="Arial" w:cs="Arial"/>
                <w:sz w:val="23"/>
                <w:szCs w:val="23"/>
              </w:rPr>
              <w:t>achodniopomorskie</w:t>
            </w:r>
          </w:p>
        </w:tc>
        <w:tc>
          <w:tcPr>
            <w:tcW w:w="922" w:type="dxa"/>
          </w:tcPr>
          <w:p w14:paraId="752FC426"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6 091</w:t>
            </w:r>
          </w:p>
        </w:tc>
        <w:tc>
          <w:tcPr>
            <w:tcW w:w="922" w:type="dxa"/>
          </w:tcPr>
          <w:p w14:paraId="4484CD81"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6 383</w:t>
            </w:r>
          </w:p>
        </w:tc>
        <w:tc>
          <w:tcPr>
            <w:tcW w:w="922" w:type="dxa"/>
          </w:tcPr>
          <w:p w14:paraId="35CCB6B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4 719</w:t>
            </w:r>
          </w:p>
        </w:tc>
        <w:tc>
          <w:tcPr>
            <w:tcW w:w="921" w:type="dxa"/>
          </w:tcPr>
          <w:p w14:paraId="09895C3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5 917</w:t>
            </w:r>
          </w:p>
        </w:tc>
        <w:tc>
          <w:tcPr>
            <w:tcW w:w="921" w:type="dxa"/>
          </w:tcPr>
          <w:p w14:paraId="75A2D755"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6 940</w:t>
            </w:r>
          </w:p>
        </w:tc>
        <w:tc>
          <w:tcPr>
            <w:tcW w:w="921" w:type="dxa"/>
          </w:tcPr>
          <w:p w14:paraId="032BCAAC"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6 695</w:t>
            </w:r>
          </w:p>
        </w:tc>
        <w:tc>
          <w:tcPr>
            <w:tcW w:w="921" w:type="dxa"/>
          </w:tcPr>
          <w:p w14:paraId="420AE673"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8 965</w:t>
            </w:r>
          </w:p>
        </w:tc>
        <w:tc>
          <w:tcPr>
            <w:tcW w:w="921" w:type="dxa"/>
          </w:tcPr>
          <w:p w14:paraId="3737ABF0" w14:textId="77777777"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9 462</w:t>
            </w:r>
          </w:p>
        </w:tc>
        <w:tc>
          <w:tcPr>
            <w:tcW w:w="921" w:type="dxa"/>
          </w:tcPr>
          <w:p w14:paraId="6DCBDEB7" w14:textId="019344F9"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11667</w:t>
            </w:r>
          </w:p>
        </w:tc>
        <w:tc>
          <w:tcPr>
            <w:tcW w:w="921" w:type="dxa"/>
          </w:tcPr>
          <w:p w14:paraId="412C0C17" w14:textId="09C9AC8C" w:rsidR="00B3323D" w:rsidRPr="00F96AFD" w:rsidRDefault="00B3323D" w:rsidP="00252AFF">
            <w:pPr>
              <w:pStyle w:val="Akapitzlist"/>
              <w:spacing w:after="240" w:line="360" w:lineRule="auto"/>
              <w:ind w:left="0"/>
              <w:rPr>
                <w:rFonts w:ascii="Arial" w:hAnsi="Arial" w:cs="Arial"/>
                <w:sz w:val="23"/>
                <w:szCs w:val="23"/>
              </w:rPr>
            </w:pPr>
            <w:r w:rsidRPr="00F96AFD">
              <w:rPr>
                <w:rFonts w:ascii="Arial" w:hAnsi="Arial" w:cs="Arial"/>
                <w:sz w:val="23"/>
                <w:szCs w:val="23"/>
              </w:rPr>
              <w:t>11682</w:t>
            </w:r>
          </w:p>
        </w:tc>
      </w:tr>
    </w:tbl>
    <w:p w14:paraId="7C120EAC" w14:textId="77777777" w:rsidR="00B3323D" w:rsidRPr="00F96AFD" w:rsidRDefault="00B3323D" w:rsidP="00E33607">
      <w:pPr>
        <w:spacing w:before="240" w:after="240"/>
        <w:rPr>
          <w:rFonts w:ascii="Arial" w:hAnsi="Arial" w:cs="Arial"/>
          <w:sz w:val="24"/>
        </w:rPr>
      </w:pPr>
      <w:r w:rsidRPr="00F96AFD">
        <w:rPr>
          <w:rFonts w:ascii="Arial" w:hAnsi="Arial" w:cs="Arial"/>
          <w:sz w:val="24"/>
        </w:rPr>
        <w:t>Źródło: Bank Danych Lokalnych</w:t>
      </w:r>
    </w:p>
    <w:p w14:paraId="62364060" w14:textId="6EC1F3A4" w:rsidR="00B3323D" w:rsidRPr="00F96AFD" w:rsidRDefault="79C88290" w:rsidP="00DD2DE5">
      <w:pPr>
        <w:pStyle w:val="Akapitzlist"/>
        <w:spacing w:before="240" w:after="240" w:line="360" w:lineRule="auto"/>
        <w:ind w:left="0"/>
        <w:contextualSpacing w:val="0"/>
        <w:rPr>
          <w:rFonts w:ascii="Arial" w:hAnsi="Arial" w:cs="Arial"/>
          <w:sz w:val="24"/>
        </w:rPr>
      </w:pPr>
      <w:r w:rsidRPr="00F96AFD">
        <w:rPr>
          <w:rFonts w:ascii="Arial" w:hAnsi="Arial" w:cs="Arial"/>
          <w:sz w:val="24"/>
        </w:rPr>
        <w:t xml:space="preserve">Średni udział przedsiębiorstw innowacyjnych w ogólnej licznie przedsiębiorstw (tabela 3.9) jest wskaźnikiem o wysokiej zmienności. Województwo wielkopolskie nie jest tutaj </w:t>
      </w:r>
      <w:r w:rsidR="62FE6A25" w:rsidRPr="00F96AFD">
        <w:rPr>
          <w:rFonts w:ascii="Arial" w:hAnsi="Arial" w:cs="Arial"/>
          <w:sz w:val="24"/>
        </w:rPr>
        <w:t>wyjątkiem</w:t>
      </w:r>
      <w:r w:rsidRPr="00F96AFD">
        <w:rPr>
          <w:rFonts w:ascii="Arial" w:hAnsi="Arial" w:cs="Arial"/>
          <w:sz w:val="24"/>
        </w:rPr>
        <w:t xml:space="preserve">, </w:t>
      </w:r>
      <w:r w:rsidR="47E83095" w:rsidRPr="00F96AFD">
        <w:rPr>
          <w:rFonts w:ascii="Arial" w:hAnsi="Arial" w:cs="Arial"/>
          <w:sz w:val="24"/>
        </w:rPr>
        <w:t xml:space="preserve">gdyż </w:t>
      </w:r>
      <w:r w:rsidRPr="00F96AFD">
        <w:rPr>
          <w:rFonts w:ascii="Arial" w:hAnsi="Arial" w:cs="Arial"/>
          <w:sz w:val="24"/>
        </w:rPr>
        <w:t xml:space="preserve">w innych województwach </w:t>
      </w:r>
      <w:r w:rsidR="143513ED" w:rsidRPr="00F96AFD">
        <w:rPr>
          <w:rFonts w:ascii="Arial" w:hAnsi="Arial" w:cs="Arial"/>
          <w:sz w:val="24"/>
        </w:rPr>
        <w:t>można zaobserwować podobne zjawisko</w:t>
      </w:r>
      <w:r w:rsidRPr="00F96AFD">
        <w:rPr>
          <w:rFonts w:ascii="Arial" w:hAnsi="Arial" w:cs="Arial"/>
          <w:sz w:val="24"/>
        </w:rPr>
        <w:t xml:space="preserve">. Pomimo tych silnych fluktuacji trend można uznać za rosnący. </w:t>
      </w:r>
      <w:r w:rsidR="0B26228A" w:rsidRPr="00F96AFD">
        <w:rPr>
          <w:rFonts w:ascii="Arial" w:hAnsi="Arial" w:cs="Arial"/>
          <w:sz w:val="24"/>
        </w:rPr>
        <w:t>W</w:t>
      </w:r>
      <w:r w:rsidRPr="00F96AFD">
        <w:rPr>
          <w:rFonts w:ascii="Arial" w:hAnsi="Arial" w:cs="Arial"/>
          <w:sz w:val="24"/>
        </w:rPr>
        <w:t>skaźnik ten</w:t>
      </w:r>
      <w:r w:rsidR="53A3B8F1" w:rsidRPr="00F96AFD">
        <w:rPr>
          <w:rFonts w:ascii="Arial" w:hAnsi="Arial" w:cs="Arial"/>
          <w:sz w:val="24"/>
        </w:rPr>
        <w:t xml:space="preserve"> jednak</w:t>
      </w:r>
      <w:r w:rsidRPr="00F96AFD">
        <w:rPr>
          <w:rFonts w:ascii="Arial" w:hAnsi="Arial" w:cs="Arial"/>
          <w:sz w:val="24"/>
        </w:rPr>
        <w:t>, za wyjątkiem roku 2019, jest niższy</w:t>
      </w:r>
      <w:r w:rsidR="00140739" w:rsidRPr="00F96AFD">
        <w:rPr>
          <w:rFonts w:ascii="Arial" w:hAnsi="Arial" w:cs="Arial"/>
          <w:sz w:val="24"/>
        </w:rPr>
        <w:t xml:space="preserve"> niż wskaźnik dla całej Polski.</w:t>
      </w:r>
    </w:p>
    <w:p w14:paraId="11DD690C" w14:textId="77777777" w:rsidR="00677F54" w:rsidRDefault="00677F54">
      <w:pPr>
        <w:rPr>
          <w:rFonts w:ascii="Arial" w:hAnsi="Arial" w:cs="Arial"/>
          <w:b/>
          <w:sz w:val="24"/>
        </w:rPr>
      </w:pPr>
      <w:bookmarkStart w:id="132" w:name="_Toc204343402"/>
      <w:r>
        <w:rPr>
          <w:rFonts w:ascii="Arial" w:hAnsi="Arial" w:cs="Arial"/>
          <w:b/>
          <w:sz w:val="24"/>
        </w:rPr>
        <w:br w:type="page"/>
      </w:r>
    </w:p>
    <w:p w14:paraId="4A15BFC7" w14:textId="3ECE77F9" w:rsidR="00B3323D" w:rsidRPr="00F96AFD" w:rsidRDefault="00F133F5" w:rsidP="00140739">
      <w:pPr>
        <w:pStyle w:val="Akapitzlist"/>
        <w:spacing w:before="240" w:after="240" w:line="360" w:lineRule="auto"/>
        <w:ind w:left="0" w:right="-567"/>
        <w:rPr>
          <w:rFonts w:ascii="Arial" w:hAnsi="Arial" w:cs="Arial"/>
          <w:b/>
          <w:sz w:val="24"/>
        </w:rPr>
      </w:pPr>
      <w:r w:rsidRPr="00F96AFD">
        <w:rPr>
          <w:rFonts w:ascii="Arial" w:hAnsi="Arial" w:cs="Arial"/>
          <w:b/>
          <w:sz w:val="24"/>
        </w:rPr>
        <w:lastRenderedPageBreak/>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9</w:t>
      </w:r>
      <w:r w:rsidRPr="00F96AFD">
        <w:rPr>
          <w:rFonts w:ascii="Arial" w:hAnsi="Arial" w:cs="Arial"/>
          <w:b/>
          <w:sz w:val="24"/>
        </w:rPr>
        <w:fldChar w:fldCharType="end"/>
      </w:r>
      <w:r w:rsidRPr="00F96AFD">
        <w:rPr>
          <w:rFonts w:ascii="Arial" w:hAnsi="Arial" w:cs="Arial"/>
          <w:b/>
          <w:sz w:val="24"/>
        </w:rPr>
        <w:t xml:space="preserve">. </w:t>
      </w:r>
      <w:bookmarkStart w:id="133" w:name="_Hlk200629822"/>
      <w:r w:rsidR="00B3323D" w:rsidRPr="00F96AFD">
        <w:rPr>
          <w:rFonts w:ascii="Arial" w:hAnsi="Arial" w:cs="Arial"/>
          <w:b/>
          <w:sz w:val="24"/>
        </w:rPr>
        <w:t xml:space="preserve">Średni udział przedsiębiorstw innowacyjnych w ogólnej liczbie przedsiębiorstw </w:t>
      </w:r>
      <w:r w:rsidR="00012624" w:rsidRPr="00F96AFD">
        <w:rPr>
          <w:rFonts w:ascii="Arial" w:hAnsi="Arial" w:cs="Arial"/>
          <w:b/>
          <w:sz w:val="24"/>
        </w:rPr>
        <w:t>w procentach</w:t>
      </w:r>
      <w:bookmarkEnd w:id="132"/>
    </w:p>
    <w:tbl>
      <w:tblPr>
        <w:tblStyle w:val="Tabela-Siatka"/>
        <w:tblW w:w="10060" w:type="dxa"/>
        <w:tblLook w:val="04A0" w:firstRow="1" w:lastRow="0" w:firstColumn="1" w:lastColumn="0" w:noHBand="0" w:noVBand="1"/>
        <w:tblDescription w:val="Tabela, średni udział predsiębiorstw innowacyjnych w ogólnej liczbie przedsiębiorstw w procentach."/>
      </w:tblPr>
      <w:tblGrid>
        <w:gridCol w:w="2780"/>
        <w:gridCol w:w="808"/>
        <w:gridCol w:w="809"/>
        <w:gridCol w:w="809"/>
        <w:gridCol w:w="809"/>
        <w:gridCol w:w="809"/>
        <w:gridCol w:w="809"/>
        <w:gridCol w:w="809"/>
        <w:gridCol w:w="809"/>
        <w:gridCol w:w="809"/>
      </w:tblGrid>
      <w:tr w:rsidR="00B3323D" w:rsidRPr="00F96AFD" w14:paraId="7347D1A8" w14:textId="77777777" w:rsidTr="0045214D">
        <w:trPr>
          <w:tblHeader/>
        </w:trPr>
        <w:tc>
          <w:tcPr>
            <w:tcW w:w="2579" w:type="dxa"/>
            <w:vAlign w:val="center"/>
          </w:tcPr>
          <w:p w14:paraId="3F6B02C5" w14:textId="77777777" w:rsidR="00B3323D" w:rsidRPr="00F96AFD" w:rsidRDefault="00B3323D" w:rsidP="00DD2DE5">
            <w:pPr>
              <w:pStyle w:val="Akapitzlist"/>
              <w:spacing w:line="360" w:lineRule="auto"/>
              <w:ind w:left="0"/>
              <w:jc w:val="center"/>
              <w:rPr>
                <w:rFonts w:ascii="Arial" w:hAnsi="Arial" w:cs="Arial"/>
                <w:sz w:val="24"/>
              </w:rPr>
            </w:pPr>
          </w:p>
        </w:tc>
        <w:tc>
          <w:tcPr>
            <w:tcW w:w="709" w:type="dxa"/>
            <w:vAlign w:val="center"/>
          </w:tcPr>
          <w:p w14:paraId="0756125E" w14:textId="77777777" w:rsidR="00B3323D" w:rsidRPr="00F96AFD" w:rsidRDefault="00B3323D" w:rsidP="00DD2DE5">
            <w:pPr>
              <w:pStyle w:val="Akapitzlist"/>
              <w:spacing w:line="360" w:lineRule="auto"/>
              <w:ind w:left="0"/>
              <w:rPr>
                <w:rFonts w:ascii="Arial" w:hAnsi="Arial" w:cs="Arial"/>
                <w:b/>
                <w:sz w:val="24"/>
              </w:rPr>
            </w:pPr>
            <w:r w:rsidRPr="00F96AFD">
              <w:rPr>
                <w:rFonts w:ascii="Arial" w:hAnsi="Arial" w:cs="Arial"/>
                <w:b/>
                <w:sz w:val="24"/>
              </w:rPr>
              <w:t>2014</w:t>
            </w:r>
          </w:p>
        </w:tc>
        <w:tc>
          <w:tcPr>
            <w:tcW w:w="709" w:type="dxa"/>
            <w:vAlign w:val="center"/>
          </w:tcPr>
          <w:p w14:paraId="0C0B489D" w14:textId="77777777" w:rsidR="00B3323D" w:rsidRPr="00F96AFD" w:rsidRDefault="00B3323D" w:rsidP="00DD2DE5">
            <w:pPr>
              <w:pStyle w:val="Akapitzlist"/>
              <w:spacing w:line="360" w:lineRule="auto"/>
              <w:ind w:left="0"/>
              <w:rPr>
                <w:rFonts w:ascii="Arial" w:hAnsi="Arial" w:cs="Arial"/>
                <w:b/>
                <w:sz w:val="24"/>
              </w:rPr>
            </w:pPr>
            <w:r w:rsidRPr="00F96AFD">
              <w:rPr>
                <w:rFonts w:ascii="Arial" w:hAnsi="Arial" w:cs="Arial"/>
                <w:b/>
                <w:sz w:val="24"/>
              </w:rPr>
              <w:t>2015</w:t>
            </w:r>
          </w:p>
        </w:tc>
        <w:tc>
          <w:tcPr>
            <w:tcW w:w="709" w:type="dxa"/>
            <w:vAlign w:val="center"/>
          </w:tcPr>
          <w:p w14:paraId="27ED65CF" w14:textId="77777777" w:rsidR="00B3323D" w:rsidRPr="00F96AFD" w:rsidRDefault="00B3323D" w:rsidP="00DD2DE5">
            <w:pPr>
              <w:pStyle w:val="Akapitzlist"/>
              <w:spacing w:line="360" w:lineRule="auto"/>
              <w:ind w:left="0"/>
              <w:rPr>
                <w:rFonts w:ascii="Arial" w:hAnsi="Arial" w:cs="Arial"/>
                <w:b/>
                <w:sz w:val="24"/>
              </w:rPr>
            </w:pPr>
            <w:r w:rsidRPr="00F96AFD">
              <w:rPr>
                <w:rFonts w:ascii="Arial" w:hAnsi="Arial" w:cs="Arial"/>
                <w:b/>
                <w:sz w:val="24"/>
              </w:rPr>
              <w:t>2016</w:t>
            </w:r>
          </w:p>
        </w:tc>
        <w:tc>
          <w:tcPr>
            <w:tcW w:w="709" w:type="dxa"/>
            <w:vAlign w:val="center"/>
          </w:tcPr>
          <w:p w14:paraId="59678792" w14:textId="77777777" w:rsidR="00B3323D" w:rsidRPr="00F96AFD" w:rsidRDefault="00B3323D" w:rsidP="00DD2DE5">
            <w:pPr>
              <w:pStyle w:val="Akapitzlist"/>
              <w:spacing w:line="360" w:lineRule="auto"/>
              <w:ind w:left="0"/>
              <w:rPr>
                <w:rFonts w:ascii="Arial" w:hAnsi="Arial" w:cs="Arial"/>
                <w:b/>
                <w:sz w:val="24"/>
              </w:rPr>
            </w:pPr>
            <w:r w:rsidRPr="00F96AFD">
              <w:rPr>
                <w:rFonts w:ascii="Arial" w:hAnsi="Arial" w:cs="Arial"/>
                <w:b/>
                <w:sz w:val="24"/>
              </w:rPr>
              <w:t>2017</w:t>
            </w:r>
          </w:p>
        </w:tc>
        <w:tc>
          <w:tcPr>
            <w:tcW w:w="709" w:type="dxa"/>
            <w:vAlign w:val="center"/>
          </w:tcPr>
          <w:p w14:paraId="73C8CFEA" w14:textId="77777777" w:rsidR="00B3323D" w:rsidRPr="00F96AFD" w:rsidRDefault="00B3323D" w:rsidP="00DD2DE5">
            <w:pPr>
              <w:pStyle w:val="Akapitzlist"/>
              <w:spacing w:line="360" w:lineRule="auto"/>
              <w:ind w:left="0"/>
              <w:rPr>
                <w:rFonts w:ascii="Arial" w:hAnsi="Arial" w:cs="Arial"/>
                <w:b/>
                <w:sz w:val="24"/>
              </w:rPr>
            </w:pPr>
            <w:r w:rsidRPr="00F96AFD">
              <w:rPr>
                <w:rFonts w:ascii="Arial" w:hAnsi="Arial" w:cs="Arial"/>
                <w:b/>
                <w:sz w:val="24"/>
              </w:rPr>
              <w:t>2018</w:t>
            </w:r>
          </w:p>
        </w:tc>
        <w:tc>
          <w:tcPr>
            <w:tcW w:w="709" w:type="dxa"/>
            <w:vAlign w:val="center"/>
          </w:tcPr>
          <w:p w14:paraId="79DD4914" w14:textId="77777777" w:rsidR="00B3323D" w:rsidRPr="00F96AFD" w:rsidRDefault="00B3323D" w:rsidP="00DD2DE5">
            <w:pPr>
              <w:pStyle w:val="Akapitzlist"/>
              <w:spacing w:line="360" w:lineRule="auto"/>
              <w:ind w:left="0"/>
              <w:rPr>
                <w:rFonts w:ascii="Arial" w:hAnsi="Arial" w:cs="Arial"/>
                <w:b/>
                <w:sz w:val="24"/>
              </w:rPr>
            </w:pPr>
            <w:r w:rsidRPr="00F96AFD">
              <w:rPr>
                <w:rFonts w:ascii="Arial" w:hAnsi="Arial" w:cs="Arial"/>
                <w:b/>
                <w:sz w:val="24"/>
              </w:rPr>
              <w:t>2019</w:t>
            </w:r>
          </w:p>
        </w:tc>
        <w:tc>
          <w:tcPr>
            <w:tcW w:w="709" w:type="dxa"/>
            <w:vAlign w:val="center"/>
          </w:tcPr>
          <w:p w14:paraId="394974E2" w14:textId="77777777" w:rsidR="00B3323D" w:rsidRPr="00F96AFD" w:rsidRDefault="00B3323D" w:rsidP="00DD2DE5">
            <w:pPr>
              <w:pStyle w:val="Akapitzlist"/>
              <w:spacing w:line="360" w:lineRule="auto"/>
              <w:ind w:left="0"/>
              <w:rPr>
                <w:rFonts w:ascii="Arial" w:hAnsi="Arial" w:cs="Arial"/>
                <w:b/>
                <w:sz w:val="24"/>
              </w:rPr>
            </w:pPr>
            <w:r w:rsidRPr="00F96AFD">
              <w:rPr>
                <w:rFonts w:ascii="Arial" w:hAnsi="Arial" w:cs="Arial"/>
                <w:b/>
                <w:sz w:val="24"/>
              </w:rPr>
              <w:t>2020</w:t>
            </w:r>
          </w:p>
        </w:tc>
        <w:tc>
          <w:tcPr>
            <w:tcW w:w="709" w:type="dxa"/>
            <w:vAlign w:val="center"/>
          </w:tcPr>
          <w:p w14:paraId="5215DC3D" w14:textId="77777777" w:rsidR="00B3323D" w:rsidRPr="00F96AFD" w:rsidRDefault="00B3323D" w:rsidP="00DD2DE5">
            <w:pPr>
              <w:pStyle w:val="Akapitzlist"/>
              <w:spacing w:line="360" w:lineRule="auto"/>
              <w:ind w:left="0"/>
              <w:rPr>
                <w:rFonts w:ascii="Arial" w:hAnsi="Arial" w:cs="Arial"/>
                <w:b/>
                <w:sz w:val="24"/>
              </w:rPr>
            </w:pPr>
            <w:r w:rsidRPr="00F96AFD">
              <w:rPr>
                <w:rFonts w:ascii="Arial" w:hAnsi="Arial" w:cs="Arial"/>
                <w:b/>
                <w:sz w:val="24"/>
              </w:rPr>
              <w:t>2021</w:t>
            </w:r>
          </w:p>
        </w:tc>
        <w:tc>
          <w:tcPr>
            <w:tcW w:w="709" w:type="dxa"/>
            <w:vAlign w:val="center"/>
          </w:tcPr>
          <w:p w14:paraId="2BAEFDB5" w14:textId="77777777" w:rsidR="00B3323D" w:rsidRPr="00F96AFD" w:rsidRDefault="00B3323D" w:rsidP="00DD2DE5">
            <w:pPr>
              <w:pStyle w:val="Akapitzlist"/>
              <w:spacing w:line="360" w:lineRule="auto"/>
              <w:ind w:left="0"/>
              <w:rPr>
                <w:rFonts w:ascii="Arial" w:hAnsi="Arial" w:cs="Arial"/>
                <w:b/>
                <w:sz w:val="24"/>
              </w:rPr>
            </w:pPr>
            <w:r w:rsidRPr="00F96AFD">
              <w:rPr>
                <w:rFonts w:ascii="Arial" w:hAnsi="Arial" w:cs="Arial"/>
                <w:b/>
                <w:sz w:val="24"/>
              </w:rPr>
              <w:t>2022</w:t>
            </w:r>
          </w:p>
        </w:tc>
      </w:tr>
      <w:tr w:rsidR="00B3323D" w:rsidRPr="00F96AFD" w14:paraId="229C119E" w14:textId="77777777" w:rsidTr="005E3902">
        <w:tc>
          <w:tcPr>
            <w:tcW w:w="2579" w:type="dxa"/>
          </w:tcPr>
          <w:p w14:paraId="2543101F"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Polska</w:t>
            </w:r>
          </w:p>
        </w:tc>
        <w:tc>
          <w:tcPr>
            <w:tcW w:w="709" w:type="dxa"/>
          </w:tcPr>
          <w:p w14:paraId="18CE32E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14,5</w:t>
            </w:r>
          </w:p>
        </w:tc>
        <w:tc>
          <w:tcPr>
            <w:tcW w:w="709" w:type="dxa"/>
          </w:tcPr>
          <w:p w14:paraId="39849ABF"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13,7</w:t>
            </w:r>
          </w:p>
        </w:tc>
        <w:tc>
          <w:tcPr>
            <w:tcW w:w="709" w:type="dxa"/>
          </w:tcPr>
          <w:p w14:paraId="2F315366"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16,1</w:t>
            </w:r>
          </w:p>
        </w:tc>
        <w:tc>
          <w:tcPr>
            <w:tcW w:w="709" w:type="dxa"/>
          </w:tcPr>
          <w:p w14:paraId="12594ADF"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14,5</w:t>
            </w:r>
          </w:p>
        </w:tc>
        <w:tc>
          <w:tcPr>
            <w:tcW w:w="709" w:type="dxa"/>
          </w:tcPr>
          <w:p w14:paraId="069A0630"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21,8</w:t>
            </w:r>
          </w:p>
        </w:tc>
        <w:tc>
          <w:tcPr>
            <w:tcW w:w="709" w:type="dxa"/>
          </w:tcPr>
          <w:p w14:paraId="5DEC0340"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15,4</w:t>
            </w:r>
          </w:p>
        </w:tc>
        <w:tc>
          <w:tcPr>
            <w:tcW w:w="709" w:type="dxa"/>
          </w:tcPr>
          <w:p w14:paraId="4245A7B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31,1</w:t>
            </w:r>
          </w:p>
        </w:tc>
        <w:tc>
          <w:tcPr>
            <w:tcW w:w="709" w:type="dxa"/>
          </w:tcPr>
          <w:p w14:paraId="053FB57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20,9</w:t>
            </w:r>
          </w:p>
        </w:tc>
        <w:tc>
          <w:tcPr>
            <w:tcW w:w="709" w:type="dxa"/>
          </w:tcPr>
          <w:p w14:paraId="7820EFC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32,2</w:t>
            </w:r>
          </w:p>
        </w:tc>
      </w:tr>
      <w:tr w:rsidR="00B3323D" w:rsidRPr="00F96AFD" w14:paraId="0BF9C7D2" w14:textId="77777777" w:rsidTr="005E3902">
        <w:tc>
          <w:tcPr>
            <w:tcW w:w="2579" w:type="dxa"/>
          </w:tcPr>
          <w:p w14:paraId="585CB057" w14:textId="3DDC4601"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d</w:t>
            </w:r>
            <w:r w:rsidR="00B3323D" w:rsidRPr="00F96AFD">
              <w:rPr>
                <w:rFonts w:ascii="Arial" w:hAnsi="Arial" w:cs="Arial"/>
                <w:sz w:val="24"/>
              </w:rPr>
              <w:t>olnośląskie</w:t>
            </w:r>
          </w:p>
        </w:tc>
        <w:tc>
          <w:tcPr>
            <w:tcW w:w="709" w:type="dxa"/>
          </w:tcPr>
          <w:p w14:paraId="76E5E08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16,3</w:t>
            </w:r>
          </w:p>
        </w:tc>
        <w:tc>
          <w:tcPr>
            <w:tcW w:w="709" w:type="dxa"/>
          </w:tcPr>
          <w:p w14:paraId="6BE49774"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14,2</w:t>
            </w:r>
          </w:p>
        </w:tc>
        <w:tc>
          <w:tcPr>
            <w:tcW w:w="709" w:type="dxa"/>
          </w:tcPr>
          <w:p w14:paraId="3B931E5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13,4</w:t>
            </w:r>
          </w:p>
        </w:tc>
        <w:tc>
          <w:tcPr>
            <w:tcW w:w="709" w:type="dxa"/>
          </w:tcPr>
          <w:p w14:paraId="15FF2042"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14,8</w:t>
            </w:r>
          </w:p>
        </w:tc>
        <w:tc>
          <w:tcPr>
            <w:tcW w:w="709" w:type="dxa"/>
          </w:tcPr>
          <w:p w14:paraId="7785501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22,8</w:t>
            </w:r>
          </w:p>
        </w:tc>
        <w:tc>
          <w:tcPr>
            <w:tcW w:w="709" w:type="dxa"/>
          </w:tcPr>
          <w:p w14:paraId="505EE44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17,2</w:t>
            </w:r>
          </w:p>
        </w:tc>
        <w:tc>
          <w:tcPr>
            <w:tcW w:w="709" w:type="dxa"/>
          </w:tcPr>
          <w:p w14:paraId="6367D10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28,2</w:t>
            </w:r>
          </w:p>
        </w:tc>
        <w:tc>
          <w:tcPr>
            <w:tcW w:w="709" w:type="dxa"/>
          </w:tcPr>
          <w:p w14:paraId="20CBE37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22,7</w:t>
            </w:r>
          </w:p>
        </w:tc>
        <w:tc>
          <w:tcPr>
            <w:tcW w:w="709" w:type="dxa"/>
          </w:tcPr>
          <w:p w14:paraId="48E172B1"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37,6</w:t>
            </w:r>
          </w:p>
        </w:tc>
      </w:tr>
      <w:tr w:rsidR="00B3323D" w:rsidRPr="00F96AFD" w14:paraId="4E26DDB8" w14:textId="77777777" w:rsidTr="005E3902">
        <w:tc>
          <w:tcPr>
            <w:tcW w:w="2579" w:type="dxa"/>
          </w:tcPr>
          <w:p w14:paraId="08737CC3" w14:textId="7DD6595E"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k</w:t>
            </w:r>
            <w:r w:rsidR="00B3323D" w:rsidRPr="00F96AFD">
              <w:rPr>
                <w:rFonts w:ascii="Arial" w:hAnsi="Arial" w:cs="Arial"/>
                <w:sz w:val="24"/>
              </w:rPr>
              <w:t>ujawsko-</w:t>
            </w:r>
            <w:r w:rsidRPr="00F96AFD">
              <w:rPr>
                <w:rFonts w:ascii="Arial" w:hAnsi="Arial" w:cs="Arial"/>
                <w:sz w:val="24"/>
              </w:rPr>
              <w:t>p</w:t>
            </w:r>
            <w:r w:rsidR="00B3323D" w:rsidRPr="00F96AFD">
              <w:rPr>
                <w:rFonts w:ascii="Arial" w:hAnsi="Arial" w:cs="Arial"/>
                <w:sz w:val="24"/>
              </w:rPr>
              <w:t>omorskie</w:t>
            </w:r>
          </w:p>
        </w:tc>
        <w:tc>
          <w:tcPr>
            <w:tcW w:w="709" w:type="dxa"/>
          </w:tcPr>
          <w:p w14:paraId="5186048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12,4</w:t>
            </w:r>
          </w:p>
        </w:tc>
        <w:tc>
          <w:tcPr>
            <w:tcW w:w="709" w:type="dxa"/>
          </w:tcPr>
          <w:p w14:paraId="1D68980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12,5</w:t>
            </w:r>
          </w:p>
        </w:tc>
        <w:tc>
          <w:tcPr>
            <w:tcW w:w="709" w:type="dxa"/>
          </w:tcPr>
          <w:p w14:paraId="509CBDA6"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14,2</w:t>
            </w:r>
          </w:p>
        </w:tc>
        <w:tc>
          <w:tcPr>
            <w:tcW w:w="709" w:type="dxa"/>
          </w:tcPr>
          <w:p w14:paraId="28246E3C"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12,1</w:t>
            </w:r>
          </w:p>
        </w:tc>
        <w:tc>
          <w:tcPr>
            <w:tcW w:w="709" w:type="dxa"/>
          </w:tcPr>
          <w:p w14:paraId="18A5C0F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21,0</w:t>
            </w:r>
          </w:p>
        </w:tc>
        <w:tc>
          <w:tcPr>
            <w:tcW w:w="709" w:type="dxa"/>
          </w:tcPr>
          <w:p w14:paraId="29E8EDBF"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10,8</w:t>
            </w:r>
          </w:p>
        </w:tc>
        <w:tc>
          <w:tcPr>
            <w:tcW w:w="709" w:type="dxa"/>
          </w:tcPr>
          <w:p w14:paraId="67F5715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25,8</w:t>
            </w:r>
          </w:p>
        </w:tc>
        <w:tc>
          <w:tcPr>
            <w:tcW w:w="709" w:type="dxa"/>
          </w:tcPr>
          <w:p w14:paraId="4E09A584"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15,9</w:t>
            </w:r>
          </w:p>
        </w:tc>
        <w:tc>
          <w:tcPr>
            <w:tcW w:w="709" w:type="dxa"/>
          </w:tcPr>
          <w:p w14:paraId="631F9869"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29,9</w:t>
            </w:r>
          </w:p>
        </w:tc>
      </w:tr>
      <w:tr w:rsidR="00B3323D" w:rsidRPr="00F96AFD" w14:paraId="0991616D" w14:textId="77777777" w:rsidTr="005E3902">
        <w:tc>
          <w:tcPr>
            <w:tcW w:w="2579" w:type="dxa"/>
          </w:tcPr>
          <w:p w14:paraId="4414B30F" w14:textId="0176B6EB"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l</w:t>
            </w:r>
            <w:r w:rsidR="00B3323D" w:rsidRPr="00F96AFD">
              <w:rPr>
                <w:rFonts w:ascii="Arial" w:hAnsi="Arial" w:cs="Arial"/>
                <w:sz w:val="24"/>
              </w:rPr>
              <w:t>ubelskie</w:t>
            </w:r>
          </w:p>
        </w:tc>
        <w:tc>
          <w:tcPr>
            <w:tcW w:w="709" w:type="dxa"/>
          </w:tcPr>
          <w:p w14:paraId="692630C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19,4</w:t>
            </w:r>
          </w:p>
        </w:tc>
        <w:tc>
          <w:tcPr>
            <w:tcW w:w="709" w:type="dxa"/>
          </w:tcPr>
          <w:p w14:paraId="7929EC1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13,5</w:t>
            </w:r>
          </w:p>
        </w:tc>
        <w:tc>
          <w:tcPr>
            <w:tcW w:w="709" w:type="dxa"/>
          </w:tcPr>
          <w:p w14:paraId="585388EC"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22,9</w:t>
            </w:r>
          </w:p>
        </w:tc>
        <w:tc>
          <w:tcPr>
            <w:tcW w:w="709" w:type="dxa"/>
          </w:tcPr>
          <w:p w14:paraId="17B899BB"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14,1</w:t>
            </w:r>
          </w:p>
        </w:tc>
        <w:tc>
          <w:tcPr>
            <w:tcW w:w="709" w:type="dxa"/>
          </w:tcPr>
          <w:p w14:paraId="1FEE662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24,9</w:t>
            </w:r>
          </w:p>
        </w:tc>
        <w:tc>
          <w:tcPr>
            <w:tcW w:w="709" w:type="dxa"/>
          </w:tcPr>
          <w:p w14:paraId="17D21AD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12,1</w:t>
            </w:r>
          </w:p>
        </w:tc>
        <w:tc>
          <w:tcPr>
            <w:tcW w:w="709" w:type="dxa"/>
          </w:tcPr>
          <w:p w14:paraId="725BC1A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30,9</w:t>
            </w:r>
          </w:p>
        </w:tc>
        <w:tc>
          <w:tcPr>
            <w:tcW w:w="709" w:type="dxa"/>
          </w:tcPr>
          <w:p w14:paraId="45211BE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19,5</w:t>
            </w:r>
          </w:p>
        </w:tc>
        <w:tc>
          <w:tcPr>
            <w:tcW w:w="709" w:type="dxa"/>
          </w:tcPr>
          <w:p w14:paraId="22394178"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25,4</w:t>
            </w:r>
          </w:p>
        </w:tc>
      </w:tr>
      <w:tr w:rsidR="00B3323D" w:rsidRPr="00F96AFD" w14:paraId="38127CAC" w14:textId="77777777" w:rsidTr="005E3902">
        <w:tc>
          <w:tcPr>
            <w:tcW w:w="2579" w:type="dxa"/>
          </w:tcPr>
          <w:p w14:paraId="29535B5B" w14:textId="4418C908"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l</w:t>
            </w:r>
            <w:r w:rsidR="00B3323D" w:rsidRPr="00F96AFD">
              <w:rPr>
                <w:rFonts w:ascii="Arial" w:hAnsi="Arial" w:cs="Arial"/>
                <w:sz w:val="24"/>
              </w:rPr>
              <w:t>ubuskie</w:t>
            </w:r>
          </w:p>
        </w:tc>
        <w:tc>
          <w:tcPr>
            <w:tcW w:w="709" w:type="dxa"/>
          </w:tcPr>
          <w:p w14:paraId="7DE473D8"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10,5</w:t>
            </w:r>
          </w:p>
        </w:tc>
        <w:tc>
          <w:tcPr>
            <w:tcW w:w="709" w:type="dxa"/>
          </w:tcPr>
          <w:p w14:paraId="403D11B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11,6</w:t>
            </w:r>
          </w:p>
        </w:tc>
        <w:tc>
          <w:tcPr>
            <w:tcW w:w="709" w:type="dxa"/>
          </w:tcPr>
          <w:p w14:paraId="01DE6BA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13,2</w:t>
            </w:r>
          </w:p>
        </w:tc>
        <w:tc>
          <w:tcPr>
            <w:tcW w:w="709" w:type="dxa"/>
          </w:tcPr>
          <w:p w14:paraId="4CD3F5E0"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13,0</w:t>
            </w:r>
          </w:p>
        </w:tc>
        <w:tc>
          <w:tcPr>
            <w:tcW w:w="709" w:type="dxa"/>
          </w:tcPr>
          <w:p w14:paraId="7A8C6BE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18,1</w:t>
            </w:r>
          </w:p>
        </w:tc>
        <w:tc>
          <w:tcPr>
            <w:tcW w:w="709" w:type="dxa"/>
          </w:tcPr>
          <w:p w14:paraId="7814E32B"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10,2</w:t>
            </w:r>
          </w:p>
        </w:tc>
        <w:tc>
          <w:tcPr>
            <w:tcW w:w="709" w:type="dxa"/>
          </w:tcPr>
          <w:p w14:paraId="545BEFD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19,5</w:t>
            </w:r>
          </w:p>
        </w:tc>
        <w:tc>
          <w:tcPr>
            <w:tcW w:w="709" w:type="dxa"/>
          </w:tcPr>
          <w:p w14:paraId="660DEC3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13,6</w:t>
            </w:r>
          </w:p>
        </w:tc>
        <w:tc>
          <w:tcPr>
            <w:tcW w:w="709" w:type="dxa"/>
          </w:tcPr>
          <w:p w14:paraId="3F2CE32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20,4</w:t>
            </w:r>
          </w:p>
        </w:tc>
      </w:tr>
      <w:tr w:rsidR="00B3323D" w:rsidRPr="00F96AFD" w14:paraId="4C7EF0AA" w14:textId="77777777" w:rsidTr="005E3902">
        <w:tc>
          <w:tcPr>
            <w:tcW w:w="2579" w:type="dxa"/>
          </w:tcPr>
          <w:p w14:paraId="3845ACD9" w14:textId="74E59076"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ł</w:t>
            </w:r>
            <w:r w:rsidR="00B3323D" w:rsidRPr="00F96AFD">
              <w:rPr>
                <w:rFonts w:ascii="Arial" w:hAnsi="Arial" w:cs="Arial"/>
                <w:sz w:val="24"/>
              </w:rPr>
              <w:t>ódzkie</w:t>
            </w:r>
          </w:p>
        </w:tc>
        <w:tc>
          <w:tcPr>
            <w:tcW w:w="709" w:type="dxa"/>
          </w:tcPr>
          <w:p w14:paraId="6404DCEB"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13,5</w:t>
            </w:r>
          </w:p>
        </w:tc>
        <w:tc>
          <w:tcPr>
            <w:tcW w:w="709" w:type="dxa"/>
          </w:tcPr>
          <w:p w14:paraId="299C064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12,5</w:t>
            </w:r>
          </w:p>
        </w:tc>
        <w:tc>
          <w:tcPr>
            <w:tcW w:w="709" w:type="dxa"/>
          </w:tcPr>
          <w:p w14:paraId="61A9A2A4"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13,0</w:t>
            </w:r>
          </w:p>
        </w:tc>
        <w:tc>
          <w:tcPr>
            <w:tcW w:w="709" w:type="dxa"/>
          </w:tcPr>
          <w:p w14:paraId="43D1470B"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12,7</w:t>
            </w:r>
          </w:p>
        </w:tc>
        <w:tc>
          <w:tcPr>
            <w:tcW w:w="709" w:type="dxa"/>
          </w:tcPr>
          <w:p w14:paraId="4E9F4630"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15,9</w:t>
            </w:r>
          </w:p>
        </w:tc>
        <w:tc>
          <w:tcPr>
            <w:tcW w:w="709" w:type="dxa"/>
          </w:tcPr>
          <w:p w14:paraId="4F548D6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14,8</w:t>
            </w:r>
          </w:p>
        </w:tc>
        <w:tc>
          <w:tcPr>
            <w:tcW w:w="709" w:type="dxa"/>
          </w:tcPr>
          <w:p w14:paraId="79C2A7AC"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29,2</w:t>
            </w:r>
          </w:p>
        </w:tc>
        <w:tc>
          <w:tcPr>
            <w:tcW w:w="709" w:type="dxa"/>
          </w:tcPr>
          <w:p w14:paraId="3BA7753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18,6</w:t>
            </w:r>
          </w:p>
        </w:tc>
        <w:tc>
          <w:tcPr>
            <w:tcW w:w="709" w:type="dxa"/>
          </w:tcPr>
          <w:p w14:paraId="224858AF"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24,3</w:t>
            </w:r>
          </w:p>
        </w:tc>
      </w:tr>
      <w:tr w:rsidR="00B3323D" w:rsidRPr="00F96AFD" w14:paraId="00C1BE55" w14:textId="77777777" w:rsidTr="005E3902">
        <w:tc>
          <w:tcPr>
            <w:tcW w:w="2579" w:type="dxa"/>
          </w:tcPr>
          <w:p w14:paraId="3CE38159" w14:textId="783D637C"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m</w:t>
            </w:r>
            <w:r w:rsidR="00B3323D" w:rsidRPr="00F96AFD">
              <w:rPr>
                <w:rFonts w:ascii="Arial" w:hAnsi="Arial" w:cs="Arial"/>
                <w:sz w:val="24"/>
              </w:rPr>
              <w:t>ałopolskie</w:t>
            </w:r>
          </w:p>
        </w:tc>
        <w:tc>
          <w:tcPr>
            <w:tcW w:w="709" w:type="dxa"/>
          </w:tcPr>
          <w:p w14:paraId="7EE61A21"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13,5</w:t>
            </w:r>
          </w:p>
        </w:tc>
        <w:tc>
          <w:tcPr>
            <w:tcW w:w="709" w:type="dxa"/>
          </w:tcPr>
          <w:p w14:paraId="5C856C48"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15,2</w:t>
            </w:r>
          </w:p>
        </w:tc>
        <w:tc>
          <w:tcPr>
            <w:tcW w:w="709" w:type="dxa"/>
          </w:tcPr>
          <w:p w14:paraId="0597EF96"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17,3</w:t>
            </w:r>
          </w:p>
        </w:tc>
        <w:tc>
          <w:tcPr>
            <w:tcW w:w="709" w:type="dxa"/>
          </w:tcPr>
          <w:p w14:paraId="30CEF069"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15,1</w:t>
            </w:r>
          </w:p>
        </w:tc>
        <w:tc>
          <w:tcPr>
            <w:tcW w:w="709" w:type="dxa"/>
          </w:tcPr>
          <w:p w14:paraId="0DE9B85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22,2</w:t>
            </w:r>
          </w:p>
        </w:tc>
        <w:tc>
          <w:tcPr>
            <w:tcW w:w="709" w:type="dxa"/>
          </w:tcPr>
          <w:p w14:paraId="5A51FDC1"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19,3</w:t>
            </w:r>
          </w:p>
        </w:tc>
        <w:tc>
          <w:tcPr>
            <w:tcW w:w="709" w:type="dxa"/>
          </w:tcPr>
          <w:p w14:paraId="1680C3A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35,0</w:t>
            </w:r>
          </w:p>
        </w:tc>
        <w:tc>
          <w:tcPr>
            <w:tcW w:w="709" w:type="dxa"/>
          </w:tcPr>
          <w:p w14:paraId="64DDF49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22,5</w:t>
            </w:r>
          </w:p>
        </w:tc>
        <w:tc>
          <w:tcPr>
            <w:tcW w:w="709" w:type="dxa"/>
          </w:tcPr>
          <w:p w14:paraId="31FE384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29,4</w:t>
            </w:r>
          </w:p>
        </w:tc>
      </w:tr>
      <w:tr w:rsidR="00B3323D" w:rsidRPr="00F96AFD" w14:paraId="5C430DEB" w14:textId="77777777" w:rsidTr="005E3902">
        <w:tc>
          <w:tcPr>
            <w:tcW w:w="2579" w:type="dxa"/>
          </w:tcPr>
          <w:p w14:paraId="23AF81BF" w14:textId="560011E6"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rPr>
              <w:t>m</w:t>
            </w:r>
            <w:r w:rsidR="00B3323D" w:rsidRPr="00F96AFD">
              <w:rPr>
                <w:rFonts w:ascii="Arial" w:hAnsi="Arial" w:cs="Arial"/>
              </w:rPr>
              <w:t>azowiecki</w:t>
            </w:r>
            <w:r w:rsidR="6F6D27EE" w:rsidRPr="00F96AFD">
              <w:rPr>
                <w:rFonts w:ascii="Arial" w:hAnsi="Arial" w:cs="Arial"/>
              </w:rPr>
              <w:t>e</w:t>
            </w:r>
          </w:p>
        </w:tc>
        <w:tc>
          <w:tcPr>
            <w:tcW w:w="709" w:type="dxa"/>
          </w:tcPr>
          <w:p w14:paraId="1F113F14"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17,1</w:t>
            </w:r>
          </w:p>
        </w:tc>
        <w:tc>
          <w:tcPr>
            <w:tcW w:w="709" w:type="dxa"/>
          </w:tcPr>
          <w:p w14:paraId="73AD9434"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14,5</w:t>
            </w:r>
          </w:p>
        </w:tc>
        <w:tc>
          <w:tcPr>
            <w:tcW w:w="709" w:type="dxa"/>
          </w:tcPr>
          <w:p w14:paraId="651B7E58"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19,7</w:t>
            </w:r>
          </w:p>
        </w:tc>
        <w:tc>
          <w:tcPr>
            <w:tcW w:w="709" w:type="dxa"/>
          </w:tcPr>
          <w:p w14:paraId="6ACAEA5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16,8</w:t>
            </w:r>
          </w:p>
        </w:tc>
        <w:tc>
          <w:tcPr>
            <w:tcW w:w="709" w:type="dxa"/>
          </w:tcPr>
          <w:p w14:paraId="058C9C18"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27,3</w:t>
            </w:r>
          </w:p>
        </w:tc>
        <w:tc>
          <w:tcPr>
            <w:tcW w:w="709" w:type="dxa"/>
          </w:tcPr>
          <w:p w14:paraId="7E4CF6B1"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17,7</w:t>
            </w:r>
          </w:p>
        </w:tc>
        <w:tc>
          <w:tcPr>
            <w:tcW w:w="709" w:type="dxa"/>
          </w:tcPr>
          <w:p w14:paraId="69A0EA6C"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37,9</w:t>
            </w:r>
          </w:p>
        </w:tc>
        <w:tc>
          <w:tcPr>
            <w:tcW w:w="709" w:type="dxa"/>
          </w:tcPr>
          <w:p w14:paraId="5D4E107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24,7</w:t>
            </w:r>
          </w:p>
        </w:tc>
        <w:tc>
          <w:tcPr>
            <w:tcW w:w="709" w:type="dxa"/>
          </w:tcPr>
          <w:p w14:paraId="16DAA044"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36,6</w:t>
            </w:r>
          </w:p>
        </w:tc>
      </w:tr>
      <w:tr w:rsidR="00B3323D" w:rsidRPr="00F96AFD" w14:paraId="094F63A7" w14:textId="77777777" w:rsidTr="005E3902">
        <w:tc>
          <w:tcPr>
            <w:tcW w:w="2579" w:type="dxa"/>
          </w:tcPr>
          <w:p w14:paraId="1379D993" w14:textId="06DFEEFC"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o</w:t>
            </w:r>
            <w:r w:rsidR="00B3323D" w:rsidRPr="00F96AFD">
              <w:rPr>
                <w:rFonts w:ascii="Arial" w:hAnsi="Arial" w:cs="Arial"/>
                <w:sz w:val="24"/>
              </w:rPr>
              <w:t>polskie</w:t>
            </w:r>
          </w:p>
        </w:tc>
        <w:tc>
          <w:tcPr>
            <w:tcW w:w="709" w:type="dxa"/>
          </w:tcPr>
          <w:p w14:paraId="449C90C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17,6</w:t>
            </w:r>
          </w:p>
        </w:tc>
        <w:tc>
          <w:tcPr>
            <w:tcW w:w="709" w:type="dxa"/>
          </w:tcPr>
          <w:p w14:paraId="456AFADC"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15,0</w:t>
            </w:r>
          </w:p>
        </w:tc>
        <w:tc>
          <w:tcPr>
            <w:tcW w:w="709" w:type="dxa"/>
          </w:tcPr>
          <w:p w14:paraId="34269839"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12,4</w:t>
            </w:r>
          </w:p>
        </w:tc>
        <w:tc>
          <w:tcPr>
            <w:tcW w:w="709" w:type="dxa"/>
          </w:tcPr>
          <w:p w14:paraId="47AA956D"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12,6</w:t>
            </w:r>
          </w:p>
        </w:tc>
        <w:tc>
          <w:tcPr>
            <w:tcW w:w="709" w:type="dxa"/>
          </w:tcPr>
          <w:p w14:paraId="763364D0"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21,2</w:t>
            </w:r>
          </w:p>
        </w:tc>
        <w:tc>
          <w:tcPr>
            <w:tcW w:w="709" w:type="dxa"/>
          </w:tcPr>
          <w:p w14:paraId="2CAF872F"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11,7</w:t>
            </w:r>
          </w:p>
        </w:tc>
        <w:tc>
          <w:tcPr>
            <w:tcW w:w="709" w:type="dxa"/>
          </w:tcPr>
          <w:p w14:paraId="64E1E738"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24,4</w:t>
            </w:r>
          </w:p>
        </w:tc>
        <w:tc>
          <w:tcPr>
            <w:tcW w:w="709" w:type="dxa"/>
          </w:tcPr>
          <w:p w14:paraId="497044A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17,3</w:t>
            </w:r>
          </w:p>
        </w:tc>
        <w:tc>
          <w:tcPr>
            <w:tcW w:w="709" w:type="dxa"/>
          </w:tcPr>
          <w:p w14:paraId="7307B248"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30,3</w:t>
            </w:r>
          </w:p>
        </w:tc>
      </w:tr>
      <w:tr w:rsidR="00B3323D" w:rsidRPr="00F96AFD" w14:paraId="714A230B" w14:textId="77777777" w:rsidTr="005E3902">
        <w:tc>
          <w:tcPr>
            <w:tcW w:w="2579" w:type="dxa"/>
          </w:tcPr>
          <w:p w14:paraId="45AEBBEF" w14:textId="21062DC8"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p</w:t>
            </w:r>
            <w:r w:rsidR="00B3323D" w:rsidRPr="00F96AFD">
              <w:rPr>
                <w:rFonts w:ascii="Arial" w:hAnsi="Arial" w:cs="Arial"/>
                <w:sz w:val="24"/>
              </w:rPr>
              <w:t>odkarpackie</w:t>
            </w:r>
          </w:p>
        </w:tc>
        <w:tc>
          <w:tcPr>
            <w:tcW w:w="709" w:type="dxa"/>
          </w:tcPr>
          <w:p w14:paraId="5B6C977D"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14,6</w:t>
            </w:r>
          </w:p>
        </w:tc>
        <w:tc>
          <w:tcPr>
            <w:tcW w:w="709" w:type="dxa"/>
          </w:tcPr>
          <w:p w14:paraId="6FFC842D"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14,2</w:t>
            </w:r>
          </w:p>
        </w:tc>
        <w:tc>
          <w:tcPr>
            <w:tcW w:w="709" w:type="dxa"/>
          </w:tcPr>
          <w:p w14:paraId="4567B68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18,0</w:t>
            </w:r>
          </w:p>
        </w:tc>
        <w:tc>
          <w:tcPr>
            <w:tcW w:w="709" w:type="dxa"/>
          </w:tcPr>
          <w:p w14:paraId="36D1F60B"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15,3</w:t>
            </w:r>
          </w:p>
        </w:tc>
        <w:tc>
          <w:tcPr>
            <w:tcW w:w="709" w:type="dxa"/>
          </w:tcPr>
          <w:p w14:paraId="2FD8C2C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19,7</w:t>
            </w:r>
          </w:p>
        </w:tc>
        <w:tc>
          <w:tcPr>
            <w:tcW w:w="709" w:type="dxa"/>
          </w:tcPr>
          <w:p w14:paraId="29B57B1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17,7</w:t>
            </w:r>
          </w:p>
        </w:tc>
        <w:tc>
          <w:tcPr>
            <w:tcW w:w="709" w:type="dxa"/>
          </w:tcPr>
          <w:p w14:paraId="3240655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28,0</w:t>
            </w:r>
          </w:p>
        </w:tc>
        <w:tc>
          <w:tcPr>
            <w:tcW w:w="709" w:type="dxa"/>
          </w:tcPr>
          <w:p w14:paraId="6B7DA794"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22,9</w:t>
            </w:r>
          </w:p>
        </w:tc>
        <w:tc>
          <w:tcPr>
            <w:tcW w:w="709" w:type="dxa"/>
          </w:tcPr>
          <w:p w14:paraId="4E92D03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39,0</w:t>
            </w:r>
          </w:p>
        </w:tc>
      </w:tr>
      <w:tr w:rsidR="00B3323D" w:rsidRPr="00F96AFD" w14:paraId="154E4575" w14:textId="77777777" w:rsidTr="005E3902">
        <w:tc>
          <w:tcPr>
            <w:tcW w:w="2579" w:type="dxa"/>
          </w:tcPr>
          <w:p w14:paraId="442F5A20" w14:textId="60C4A21A"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p</w:t>
            </w:r>
            <w:r w:rsidR="00B3323D" w:rsidRPr="00F96AFD">
              <w:rPr>
                <w:rFonts w:ascii="Arial" w:hAnsi="Arial" w:cs="Arial"/>
                <w:sz w:val="24"/>
              </w:rPr>
              <w:t>odlaskie</w:t>
            </w:r>
          </w:p>
        </w:tc>
        <w:tc>
          <w:tcPr>
            <w:tcW w:w="709" w:type="dxa"/>
          </w:tcPr>
          <w:p w14:paraId="67A164A6"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14,7</w:t>
            </w:r>
          </w:p>
        </w:tc>
        <w:tc>
          <w:tcPr>
            <w:tcW w:w="709" w:type="dxa"/>
          </w:tcPr>
          <w:p w14:paraId="359F2B24"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15,3</w:t>
            </w:r>
          </w:p>
        </w:tc>
        <w:tc>
          <w:tcPr>
            <w:tcW w:w="709" w:type="dxa"/>
          </w:tcPr>
          <w:p w14:paraId="3646E111"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11,5</w:t>
            </w:r>
          </w:p>
        </w:tc>
        <w:tc>
          <w:tcPr>
            <w:tcW w:w="709" w:type="dxa"/>
          </w:tcPr>
          <w:p w14:paraId="58350C9C"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12,2</w:t>
            </w:r>
          </w:p>
        </w:tc>
        <w:tc>
          <w:tcPr>
            <w:tcW w:w="709" w:type="dxa"/>
          </w:tcPr>
          <w:p w14:paraId="0631A8CC"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23,4</w:t>
            </w:r>
          </w:p>
        </w:tc>
        <w:tc>
          <w:tcPr>
            <w:tcW w:w="709" w:type="dxa"/>
          </w:tcPr>
          <w:p w14:paraId="3A2551B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12,3</w:t>
            </w:r>
          </w:p>
        </w:tc>
        <w:tc>
          <w:tcPr>
            <w:tcW w:w="709" w:type="dxa"/>
          </w:tcPr>
          <w:p w14:paraId="44BC5E0D"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29,1</w:t>
            </w:r>
          </w:p>
        </w:tc>
        <w:tc>
          <w:tcPr>
            <w:tcW w:w="709" w:type="dxa"/>
          </w:tcPr>
          <w:p w14:paraId="0970F5A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23,1</w:t>
            </w:r>
          </w:p>
        </w:tc>
        <w:tc>
          <w:tcPr>
            <w:tcW w:w="709" w:type="dxa"/>
          </w:tcPr>
          <w:p w14:paraId="4D8C2AA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33,1</w:t>
            </w:r>
          </w:p>
        </w:tc>
      </w:tr>
      <w:tr w:rsidR="00B3323D" w:rsidRPr="00F96AFD" w14:paraId="25372E05" w14:textId="77777777" w:rsidTr="005E3902">
        <w:tc>
          <w:tcPr>
            <w:tcW w:w="2579" w:type="dxa"/>
          </w:tcPr>
          <w:p w14:paraId="76CB50B9" w14:textId="566D0E4B"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p</w:t>
            </w:r>
            <w:r w:rsidR="00B3323D" w:rsidRPr="00F96AFD">
              <w:rPr>
                <w:rFonts w:ascii="Arial" w:hAnsi="Arial" w:cs="Arial"/>
                <w:sz w:val="24"/>
              </w:rPr>
              <w:t>omorskie</w:t>
            </w:r>
          </w:p>
        </w:tc>
        <w:tc>
          <w:tcPr>
            <w:tcW w:w="709" w:type="dxa"/>
          </w:tcPr>
          <w:p w14:paraId="70E4C46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12,3</w:t>
            </w:r>
          </w:p>
        </w:tc>
        <w:tc>
          <w:tcPr>
            <w:tcW w:w="709" w:type="dxa"/>
          </w:tcPr>
          <w:p w14:paraId="134EFB7C"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12,6</w:t>
            </w:r>
          </w:p>
        </w:tc>
        <w:tc>
          <w:tcPr>
            <w:tcW w:w="709" w:type="dxa"/>
          </w:tcPr>
          <w:p w14:paraId="58127EB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18,1</w:t>
            </w:r>
          </w:p>
        </w:tc>
        <w:tc>
          <w:tcPr>
            <w:tcW w:w="709" w:type="dxa"/>
          </w:tcPr>
          <w:p w14:paraId="589414EF"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15,5</w:t>
            </w:r>
          </w:p>
        </w:tc>
        <w:tc>
          <w:tcPr>
            <w:tcW w:w="709" w:type="dxa"/>
          </w:tcPr>
          <w:p w14:paraId="43F4089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25,6</w:t>
            </w:r>
          </w:p>
        </w:tc>
        <w:tc>
          <w:tcPr>
            <w:tcW w:w="709" w:type="dxa"/>
          </w:tcPr>
          <w:p w14:paraId="03FA54B0"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15,4</w:t>
            </w:r>
          </w:p>
        </w:tc>
        <w:tc>
          <w:tcPr>
            <w:tcW w:w="709" w:type="dxa"/>
          </w:tcPr>
          <w:p w14:paraId="358F908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31,1</w:t>
            </w:r>
          </w:p>
        </w:tc>
        <w:tc>
          <w:tcPr>
            <w:tcW w:w="709" w:type="dxa"/>
          </w:tcPr>
          <w:p w14:paraId="5FA81B1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23,7</w:t>
            </w:r>
          </w:p>
        </w:tc>
        <w:tc>
          <w:tcPr>
            <w:tcW w:w="709" w:type="dxa"/>
          </w:tcPr>
          <w:p w14:paraId="4F23A329"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36,3</w:t>
            </w:r>
          </w:p>
        </w:tc>
      </w:tr>
      <w:tr w:rsidR="00B3323D" w:rsidRPr="00F96AFD" w14:paraId="7AEB0294" w14:textId="77777777" w:rsidTr="005E3902">
        <w:tc>
          <w:tcPr>
            <w:tcW w:w="2579" w:type="dxa"/>
          </w:tcPr>
          <w:p w14:paraId="50ED2C4A" w14:textId="582CE010"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ś</w:t>
            </w:r>
            <w:r w:rsidR="00B3323D" w:rsidRPr="00F96AFD">
              <w:rPr>
                <w:rFonts w:ascii="Arial" w:hAnsi="Arial" w:cs="Arial"/>
                <w:sz w:val="24"/>
              </w:rPr>
              <w:t>ląskie</w:t>
            </w:r>
          </w:p>
        </w:tc>
        <w:tc>
          <w:tcPr>
            <w:tcW w:w="709" w:type="dxa"/>
          </w:tcPr>
          <w:p w14:paraId="35C8EEBF"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15,7</w:t>
            </w:r>
          </w:p>
        </w:tc>
        <w:tc>
          <w:tcPr>
            <w:tcW w:w="709" w:type="dxa"/>
          </w:tcPr>
          <w:p w14:paraId="787BE362"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13,1</w:t>
            </w:r>
          </w:p>
        </w:tc>
        <w:tc>
          <w:tcPr>
            <w:tcW w:w="709" w:type="dxa"/>
          </w:tcPr>
          <w:p w14:paraId="43CF2A2D"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15,6</w:t>
            </w:r>
          </w:p>
        </w:tc>
        <w:tc>
          <w:tcPr>
            <w:tcW w:w="709" w:type="dxa"/>
          </w:tcPr>
          <w:p w14:paraId="7D91D8AF"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14,3</w:t>
            </w:r>
          </w:p>
        </w:tc>
        <w:tc>
          <w:tcPr>
            <w:tcW w:w="709" w:type="dxa"/>
          </w:tcPr>
          <w:p w14:paraId="5F32B7B2"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20,6</w:t>
            </w:r>
          </w:p>
        </w:tc>
        <w:tc>
          <w:tcPr>
            <w:tcW w:w="709" w:type="dxa"/>
          </w:tcPr>
          <w:p w14:paraId="37BE06E6"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13,8</w:t>
            </w:r>
          </w:p>
        </w:tc>
        <w:tc>
          <w:tcPr>
            <w:tcW w:w="709" w:type="dxa"/>
          </w:tcPr>
          <w:p w14:paraId="101B7A3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29,5</w:t>
            </w:r>
          </w:p>
        </w:tc>
        <w:tc>
          <w:tcPr>
            <w:tcW w:w="709" w:type="dxa"/>
          </w:tcPr>
          <w:p w14:paraId="092CC04A"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22,1</w:t>
            </w:r>
          </w:p>
        </w:tc>
        <w:tc>
          <w:tcPr>
            <w:tcW w:w="709" w:type="dxa"/>
          </w:tcPr>
          <w:p w14:paraId="14D999B9"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37,5</w:t>
            </w:r>
          </w:p>
        </w:tc>
      </w:tr>
      <w:tr w:rsidR="00B3323D" w:rsidRPr="00F96AFD" w14:paraId="0C3F8768" w14:textId="77777777" w:rsidTr="005E3902">
        <w:tc>
          <w:tcPr>
            <w:tcW w:w="2579" w:type="dxa"/>
          </w:tcPr>
          <w:p w14:paraId="24CEE6B2" w14:textId="2AE08A3E"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ś</w:t>
            </w:r>
            <w:r w:rsidR="00B3323D" w:rsidRPr="00F96AFD">
              <w:rPr>
                <w:rFonts w:ascii="Arial" w:hAnsi="Arial" w:cs="Arial"/>
                <w:sz w:val="24"/>
              </w:rPr>
              <w:t>więtokrzyskie</w:t>
            </w:r>
          </w:p>
        </w:tc>
        <w:tc>
          <w:tcPr>
            <w:tcW w:w="709" w:type="dxa"/>
          </w:tcPr>
          <w:p w14:paraId="3075091E"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11,1</w:t>
            </w:r>
          </w:p>
        </w:tc>
        <w:tc>
          <w:tcPr>
            <w:tcW w:w="709" w:type="dxa"/>
          </w:tcPr>
          <w:p w14:paraId="14EB7E32"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11,5</w:t>
            </w:r>
          </w:p>
        </w:tc>
        <w:tc>
          <w:tcPr>
            <w:tcW w:w="709" w:type="dxa"/>
          </w:tcPr>
          <w:p w14:paraId="295503C8"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10,4</w:t>
            </w:r>
          </w:p>
        </w:tc>
        <w:tc>
          <w:tcPr>
            <w:tcW w:w="709" w:type="dxa"/>
          </w:tcPr>
          <w:p w14:paraId="3D7ECB4D"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12,2</w:t>
            </w:r>
          </w:p>
        </w:tc>
        <w:tc>
          <w:tcPr>
            <w:tcW w:w="709" w:type="dxa"/>
          </w:tcPr>
          <w:p w14:paraId="444A12ED"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14,3</w:t>
            </w:r>
          </w:p>
        </w:tc>
        <w:tc>
          <w:tcPr>
            <w:tcW w:w="709" w:type="dxa"/>
          </w:tcPr>
          <w:p w14:paraId="68C4F2A6"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11,5</w:t>
            </w:r>
          </w:p>
        </w:tc>
        <w:tc>
          <w:tcPr>
            <w:tcW w:w="709" w:type="dxa"/>
          </w:tcPr>
          <w:p w14:paraId="669DC15D"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25,8</w:t>
            </w:r>
          </w:p>
        </w:tc>
        <w:tc>
          <w:tcPr>
            <w:tcW w:w="709" w:type="dxa"/>
          </w:tcPr>
          <w:p w14:paraId="4D0FFEAD"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14,2</w:t>
            </w:r>
          </w:p>
        </w:tc>
        <w:tc>
          <w:tcPr>
            <w:tcW w:w="709" w:type="dxa"/>
          </w:tcPr>
          <w:p w14:paraId="79AA1048"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29,2</w:t>
            </w:r>
          </w:p>
        </w:tc>
      </w:tr>
      <w:tr w:rsidR="00B3323D" w:rsidRPr="00F96AFD" w14:paraId="1FB06043" w14:textId="77777777" w:rsidTr="005E3902">
        <w:tc>
          <w:tcPr>
            <w:tcW w:w="2579" w:type="dxa"/>
          </w:tcPr>
          <w:p w14:paraId="7C3A4DF6" w14:textId="25EAB303"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w</w:t>
            </w:r>
            <w:r w:rsidR="00B3323D" w:rsidRPr="00F96AFD">
              <w:rPr>
                <w:rFonts w:ascii="Arial" w:hAnsi="Arial" w:cs="Arial"/>
                <w:sz w:val="24"/>
              </w:rPr>
              <w:t>armińsko-</w:t>
            </w:r>
            <w:r w:rsidRPr="00F96AFD">
              <w:rPr>
                <w:rFonts w:ascii="Arial" w:hAnsi="Arial" w:cs="Arial"/>
                <w:sz w:val="24"/>
              </w:rPr>
              <w:t>m</w:t>
            </w:r>
            <w:r w:rsidR="00B3323D" w:rsidRPr="00F96AFD">
              <w:rPr>
                <w:rFonts w:ascii="Arial" w:hAnsi="Arial" w:cs="Arial"/>
                <w:sz w:val="24"/>
              </w:rPr>
              <w:t>azurskie</w:t>
            </w:r>
          </w:p>
        </w:tc>
        <w:tc>
          <w:tcPr>
            <w:tcW w:w="709" w:type="dxa"/>
          </w:tcPr>
          <w:p w14:paraId="63CDC48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10,9</w:t>
            </w:r>
          </w:p>
        </w:tc>
        <w:tc>
          <w:tcPr>
            <w:tcW w:w="709" w:type="dxa"/>
          </w:tcPr>
          <w:p w14:paraId="67F8B00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11,3</w:t>
            </w:r>
          </w:p>
        </w:tc>
        <w:tc>
          <w:tcPr>
            <w:tcW w:w="709" w:type="dxa"/>
          </w:tcPr>
          <w:p w14:paraId="4A85DF99"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9,1</w:t>
            </w:r>
          </w:p>
        </w:tc>
        <w:tc>
          <w:tcPr>
            <w:tcW w:w="709" w:type="dxa"/>
          </w:tcPr>
          <w:p w14:paraId="0CDFCF5F"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9,1</w:t>
            </w:r>
          </w:p>
        </w:tc>
        <w:tc>
          <w:tcPr>
            <w:tcW w:w="709" w:type="dxa"/>
          </w:tcPr>
          <w:p w14:paraId="01231A60"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14,9</w:t>
            </w:r>
          </w:p>
        </w:tc>
        <w:tc>
          <w:tcPr>
            <w:tcW w:w="709" w:type="dxa"/>
          </w:tcPr>
          <w:p w14:paraId="3AB7847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15,8</w:t>
            </w:r>
          </w:p>
        </w:tc>
        <w:tc>
          <w:tcPr>
            <w:tcW w:w="709" w:type="dxa"/>
          </w:tcPr>
          <w:p w14:paraId="2D613D18"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31,0</w:t>
            </w:r>
          </w:p>
        </w:tc>
        <w:tc>
          <w:tcPr>
            <w:tcW w:w="709" w:type="dxa"/>
          </w:tcPr>
          <w:p w14:paraId="067196B1"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21,0</w:t>
            </w:r>
          </w:p>
        </w:tc>
        <w:tc>
          <w:tcPr>
            <w:tcW w:w="709" w:type="dxa"/>
          </w:tcPr>
          <w:p w14:paraId="4EAEB70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20,9</w:t>
            </w:r>
          </w:p>
        </w:tc>
      </w:tr>
      <w:tr w:rsidR="00B3323D" w:rsidRPr="00F96AFD" w14:paraId="764868A0" w14:textId="77777777" w:rsidTr="005E3902">
        <w:tc>
          <w:tcPr>
            <w:tcW w:w="2579" w:type="dxa"/>
          </w:tcPr>
          <w:p w14:paraId="4C69A036" w14:textId="762E9434" w:rsidR="00B3323D" w:rsidRPr="00F96AFD" w:rsidRDefault="00DA73E0" w:rsidP="005E3902">
            <w:pPr>
              <w:pStyle w:val="Akapitzlist"/>
              <w:spacing w:after="240" w:line="360" w:lineRule="auto"/>
              <w:ind w:left="0"/>
              <w:rPr>
                <w:rFonts w:ascii="Arial" w:hAnsi="Arial" w:cs="Arial"/>
                <w:b/>
                <w:sz w:val="24"/>
              </w:rPr>
            </w:pPr>
            <w:r w:rsidRPr="00F96AFD">
              <w:rPr>
                <w:rFonts w:ascii="Arial" w:hAnsi="Arial" w:cs="Arial"/>
                <w:b/>
                <w:sz w:val="24"/>
              </w:rPr>
              <w:t>w</w:t>
            </w:r>
            <w:r w:rsidR="00B3323D" w:rsidRPr="00F96AFD">
              <w:rPr>
                <w:rFonts w:ascii="Arial" w:hAnsi="Arial" w:cs="Arial"/>
                <w:b/>
                <w:sz w:val="24"/>
              </w:rPr>
              <w:t>ielkopolskie</w:t>
            </w:r>
          </w:p>
        </w:tc>
        <w:tc>
          <w:tcPr>
            <w:tcW w:w="709" w:type="dxa"/>
          </w:tcPr>
          <w:p w14:paraId="0B342876" w14:textId="77777777" w:rsidR="00B3323D" w:rsidRPr="00F96AFD" w:rsidRDefault="00B3323D" w:rsidP="005E3902">
            <w:pPr>
              <w:pStyle w:val="Akapitzlist"/>
              <w:spacing w:after="240" w:line="360" w:lineRule="auto"/>
              <w:ind w:left="0"/>
              <w:rPr>
                <w:rFonts w:ascii="Arial" w:hAnsi="Arial" w:cs="Arial"/>
                <w:b/>
                <w:sz w:val="24"/>
              </w:rPr>
            </w:pPr>
            <w:r w:rsidRPr="00F96AFD">
              <w:rPr>
                <w:rFonts w:ascii="Arial" w:hAnsi="Arial" w:cs="Arial"/>
                <w:b/>
                <w:sz w:val="24"/>
              </w:rPr>
              <w:t>11,3</w:t>
            </w:r>
          </w:p>
        </w:tc>
        <w:tc>
          <w:tcPr>
            <w:tcW w:w="709" w:type="dxa"/>
          </w:tcPr>
          <w:p w14:paraId="6B00FF78" w14:textId="77777777" w:rsidR="00B3323D" w:rsidRPr="00F96AFD" w:rsidRDefault="00B3323D" w:rsidP="005E3902">
            <w:pPr>
              <w:pStyle w:val="Akapitzlist"/>
              <w:spacing w:after="240" w:line="360" w:lineRule="auto"/>
              <w:ind w:left="0"/>
              <w:rPr>
                <w:rFonts w:ascii="Arial" w:hAnsi="Arial" w:cs="Arial"/>
                <w:b/>
                <w:sz w:val="24"/>
              </w:rPr>
            </w:pPr>
            <w:r w:rsidRPr="00F96AFD">
              <w:rPr>
                <w:rFonts w:ascii="Arial" w:hAnsi="Arial" w:cs="Arial"/>
                <w:b/>
                <w:sz w:val="24"/>
              </w:rPr>
              <w:t>13,0</w:t>
            </w:r>
          </w:p>
        </w:tc>
        <w:tc>
          <w:tcPr>
            <w:tcW w:w="709" w:type="dxa"/>
          </w:tcPr>
          <w:p w14:paraId="20559F2C" w14:textId="77777777" w:rsidR="00B3323D" w:rsidRPr="00F96AFD" w:rsidRDefault="00B3323D" w:rsidP="005E3902">
            <w:pPr>
              <w:pStyle w:val="Akapitzlist"/>
              <w:spacing w:after="240" w:line="360" w:lineRule="auto"/>
              <w:ind w:left="0"/>
              <w:rPr>
                <w:rFonts w:ascii="Arial" w:hAnsi="Arial" w:cs="Arial"/>
                <w:b/>
                <w:sz w:val="24"/>
              </w:rPr>
            </w:pPr>
            <w:r w:rsidRPr="00F96AFD">
              <w:rPr>
                <w:rFonts w:ascii="Arial" w:hAnsi="Arial" w:cs="Arial"/>
                <w:b/>
                <w:sz w:val="24"/>
              </w:rPr>
              <w:t>15,3</w:t>
            </w:r>
          </w:p>
        </w:tc>
        <w:tc>
          <w:tcPr>
            <w:tcW w:w="709" w:type="dxa"/>
          </w:tcPr>
          <w:p w14:paraId="0FC82923" w14:textId="77777777" w:rsidR="00B3323D" w:rsidRPr="00F96AFD" w:rsidRDefault="00B3323D" w:rsidP="005E3902">
            <w:pPr>
              <w:pStyle w:val="Akapitzlist"/>
              <w:spacing w:after="240" w:line="360" w:lineRule="auto"/>
              <w:ind w:left="0"/>
              <w:rPr>
                <w:rFonts w:ascii="Arial" w:hAnsi="Arial" w:cs="Arial"/>
                <w:b/>
                <w:sz w:val="24"/>
              </w:rPr>
            </w:pPr>
            <w:r w:rsidRPr="00F96AFD">
              <w:rPr>
                <w:rFonts w:ascii="Arial" w:hAnsi="Arial" w:cs="Arial"/>
                <w:b/>
                <w:sz w:val="24"/>
              </w:rPr>
              <w:t>13,8</w:t>
            </w:r>
          </w:p>
        </w:tc>
        <w:tc>
          <w:tcPr>
            <w:tcW w:w="709" w:type="dxa"/>
          </w:tcPr>
          <w:p w14:paraId="0CDEE881" w14:textId="77777777" w:rsidR="00B3323D" w:rsidRPr="00F96AFD" w:rsidRDefault="00B3323D" w:rsidP="005E3902">
            <w:pPr>
              <w:pStyle w:val="Akapitzlist"/>
              <w:spacing w:after="240" w:line="360" w:lineRule="auto"/>
              <w:ind w:left="0"/>
              <w:rPr>
                <w:rFonts w:ascii="Arial" w:hAnsi="Arial" w:cs="Arial"/>
                <w:b/>
                <w:sz w:val="24"/>
              </w:rPr>
            </w:pPr>
            <w:r w:rsidRPr="00F96AFD">
              <w:rPr>
                <w:rFonts w:ascii="Arial" w:hAnsi="Arial" w:cs="Arial"/>
                <w:b/>
                <w:sz w:val="24"/>
              </w:rPr>
              <w:t>19,0</w:t>
            </w:r>
          </w:p>
        </w:tc>
        <w:tc>
          <w:tcPr>
            <w:tcW w:w="709" w:type="dxa"/>
          </w:tcPr>
          <w:p w14:paraId="5E8A4699" w14:textId="77777777" w:rsidR="00B3323D" w:rsidRPr="00F96AFD" w:rsidRDefault="00B3323D" w:rsidP="005E3902">
            <w:pPr>
              <w:pStyle w:val="Akapitzlist"/>
              <w:spacing w:after="240" w:line="360" w:lineRule="auto"/>
              <w:ind w:left="0"/>
              <w:rPr>
                <w:rFonts w:ascii="Arial" w:hAnsi="Arial" w:cs="Arial"/>
                <w:b/>
                <w:sz w:val="24"/>
              </w:rPr>
            </w:pPr>
            <w:r w:rsidRPr="00F96AFD">
              <w:rPr>
                <w:rFonts w:ascii="Arial" w:hAnsi="Arial" w:cs="Arial"/>
                <w:b/>
                <w:sz w:val="24"/>
              </w:rPr>
              <w:t>15,8</w:t>
            </w:r>
          </w:p>
        </w:tc>
        <w:tc>
          <w:tcPr>
            <w:tcW w:w="709" w:type="dxa"/>
          </w:tcPr>
          <w:p w14:paraId="79C33C16" w14:textId="77777777" w:rsidR="00B3323D" w:rsidRPr="00F96AFD" w:rsidRDefault="00B3323D" w:rsidP="005E3902">
            <w:pPr>
              <w:pStyle w:val="Akapitzlist"/>
              <w:spacing w:after="240" w:line="360" w:lineRule="auto"/>
              <w:ind w:left="0"/>
              <w:rPr>
                <w:rFonts w:ascii="Arial" w:hAnsi="Arial" w:cs="Arial"/>
                <w:b/>
                <w:sz w:val="24"/>
              </w:rPr>
            </w:pPr>
            <w:r w:rsidRPr="00F96AFD">
              <w:rPr>
                <w:rFonts w:ascii="Arial" w:hAnsi="Arial" w:cs="Arial"/>
                <w:b/>
                <w:sz w:val="24"/>
              </w:rPr>
              <w:t>29,7</w:t>
            </w:r>
          </w:p>
        </w:tc>
        <w:tc>
          <w:tcPr>
            <w:tcW w:w="709" w:type="dxa"/>
          </w:tcPr>
          <w:p w14:paraId="51E51665" w14:textId="77777777" w:rsidR="00B3323D" w:rsidRPr="00F96AFD" w:rsidRDefault="00B3323D" w:rsidP="005E3902">
            <w:pPr>
              <w:pStyle w:val="Akapitzlist"/>
              <w:spacing w:after="240" w:line="360" w:lineRule="auto"/>
              <w:ind w:left="0"/>
              <w:rPr>
                <w:rFonts w:ascii="Arial" w:hAnsi="Arial" w:cs="Arial"/>
                <w:b/>
                <w:sz w:val="24"/>
              </w:rPr>
            </w:pPr>
            <w:r w:rsidRPr="00F96AFD">
              <w:rPr>
                <w:rFonts w:ascii="Arial" w:hAnsi="Arial" w:cs="Arial"/>
                <w:b/>
                <w:sz w:val="24"/>
              </w:rPr>
              <w:t>18,1</w:t>
            </w:r>
          </w:p>
        </w:tc>
        <w:tc>
          <w:tcPr>
            <w:tcW w:w="709" w:type="dxa"/>
          </w:tcPr>
          <w:p w14:paraId="5C990B03" w14:textId="77777777" w:rsidR="00B3323D" w:rsidRPr="00F96AFD" w:rsidRDefault="00B3323D" w:rsidP="005E3902">
            <w:pPr>
              <w:pStyle w:val="Akapitzlist"/>
              <w:spacing w:after="240" w:line="360" w:lineRule="auto"/>
              <w:ind w:left="0"/>
              <w:rPr>
                <w:rFonts w:ascii="Arial" w:hAnsi="Arial" w:cs="Arial"/>
                <w:b/>
                <w:sz w:val="24"/>
              </w:rPr>
            </w:pPr>
            <w:r w:rsidRPr="00F96AFD">
              <w:rPr>
                <w:rFonts w:ascii="Arial" w:hAnsi="Arial" w:cs="Arial"/>
                <w:b/>
                <w:sz w:val="24"/>
              </w:rPr>
              <w:t>25,5</w:t>
            </w:r>
          </w:p>
        </w:tc>
      </w:tr>
      <w:tr w:rsidR="00B3323D" w:rsidRPr="00F96AFD" w14:paraId="23AB8B7C" w14:textId="77777777" w:rsidTr="005E3902">
        <w:tc>
          <w:tcPr>
            <w:tcW w:w="2579" w:type="dxa"/>
          </w:tcPr>
          <w:p w14:paraId="52E2A99A" w14:textId="2336EB28" w:rsidR="00B3323D" w:rsidRPr="00F96AFD" w:rsidRDefault="00DA73E0" w:rsidP="005E3902">
            <w:pPr>
              <w:pStyle w:val="Akapitzlist"/>
              <w:spacing w:after="240" w:line="360" w:lineRule="auto"/>
              <w:ind w:left="0"/>
              <w:rPr>
                <w:rFonts w:ascii="Arial" w:hAnsi="Arial" w:cs="Arial"/>
                <w:sz w:val="24"/>
              </w:rPr>
            </w:pPr>
            <w:r w:rsidRPr="00F96AFD">
              <w:rPr>
                <w:rFonts w:ascii="Arial" w:hAnsi="Arial" w:cs="Arial"/>
                <w:sz w:val="24"/>
              </w:rPr>
              <w:t>z</w:t>
            </w:r>
            <w:r w:rsidR="00B3323D" w:rsidRPr="00F96AFD">
              <w:rPr>
                <w:rFonts w:ascii="Arial" w:hAnsi="Arial" w:cs="Arial"/>
                <w:sz w:val="24"/>
              </w:rPr>
              <w:t>achodniopomorskie</w:t>
            </w:r>
          </w:p>
        </w:tc>
        <w:tc>
          <w:tcPr>
            <w:tcW w:w="709" w:type="dxa"/>
          </w:tcPr>
          <w:p w14:paraId="5C914CF0"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14,1</w:t>
            </w:r>
          </w:p>
        </w:tc>
        <w:tc>
          <w:tcPr>
            <w:tcW w:w="709" w:type="dxa"/>
          </w:tcPr>
          <w:p w14:paraId="4D4184C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15,8</w:t>
            </w:r>
          </w:p>
        </w:tc>
        <w:tc>
          <w:tcPr>
            <w:tcW w:w="709" w:type="dxa"/>
          </w:tcPr>
          <w:p w14:paraId="658FAE37"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11,9</w:t>
            </w:r>
          </w:p>
        </w:tc>
        <w:tc>
          <w:tcPr>
            <w:tcW w:w="709" w:type="dxa"/>
          </w:tcPr>
          <w:p w14:paraId="541B71B6"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13,7</w:t>
            </w:r>
          </w:p>
        </w:tc>
        <w:tc>
          <w:tcPr>
            <w:tcW w:w="709" w:type="dxa"/>
          </w:tcPr>
          <w:p w14:paraId="3BE62504"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20,2</w:t>
            </w:r>
          </w:p>
        </w:tc>
        <w:tc>
          <w:tcPr>
            <w:tcW w:w="709" w:type="dxa"/>
          </w:tcPr>
          <w:p w14:paraId="0726D26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12,1</w:t>
            </w:r>
          </w:p>
        </w:tc>
        <w:tc>
          <w:tcPr>
            <w:tcW w:w="709" w:type="dxa"/>
          </w:tcPr>
          <w:p w14:paraId="7761E1D3"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28,4</w:t>
            </w:r>
          </w:p>
        </w:tc>
        <w:tc>
          <w:tcPr>
            <w:tcW w:w="709" w:type="dxa"/>
          </w:tcPr>
          <w:p w14:paraId="01214EE5"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12,3</w:t>
            </w:r>
          </w:p>
        </w:tc>
        <w:tc>
          <w:tcPr>
            <w:tcW w:w="709" w:type="dxa"/>
          </w:tcPr>
          <w:p w14:paraId="75DC68C0" w14:textId="77777777" w:rsidR="00B3323D" w:rsidRPr="00F96AFD" w:rsidRDefault="00B3323D" w:rsidP="005E3902">
            <w:pPr>
              <w:pStyle w:val="Akapitzlist"/>
              <w:spacing w:after="240" w:line="360" w:lineRule="auto"/>
              <w:ind w:left="0"/>
              <w:rPr>
                <w:rFonts w:ascii="Arial" w:hAnsi="Arial" w:cs="Arial"/>
                <w:sz w:val="24"/>
              </w:rPr>
            </w:pPr>
            <w:r w:rsidRPr="00F96AFD">
              <w:rPr>
                <w:rFonts w:ascii="Arial" w:hAnsi="Arial" w:cs="Arial"/>
                <w:sz w:val="24"/>
              </w:rPr>
              <w:t>29,9</w:t>
            </w:r>
          </w:p>
        </w:tc>
      </w:tr>
    </w:tbl>
    <w:p w14:paraId="7EA18E93" w14:textId="3E72D4B1" w:rsidR="008B0C60" w:rsidRPr="00F96AFD" w:rsidRDefault="00B3323D" w:rsidP="005E3902">
      <w:pPr>
        <w:spacing w:before="240" w:after="240" w:line="360" w:lineRule="auto"/>
        <w:rPr>
          <w:rFonts w:ascii="Arial" w:hAnsi="Arial" w:cs="Arial"/>
          <w:sz w:val="24"/>
        </w:rPr>
      </w:pPr>
      <w:r w:rsidRPr="00F96AFD">
        <w:rPr>
          <w:rFonts w:ascii="Arial" w:hAnsi="Arial" w:cs="Arial"/>
          <w:sz w:val="24"/>
        </w:rPr>
        <w:t>Źródło: Bank Danych Lokalnych</w:t>
      </w:r>
      <w:bookmarkEnd w:id="133"/>
    </w:p>
    <w:p w14:paraId="40BA9A57" w14:textId="39ED3241" w:rsidR="00B3323D" w:rsidRPr="00F96AFD" w:rsidRDefault="519C19B7" w:rsidP="00E33607">
      <w:pPr>
        <w:pStyle w:val="Akapitzlist"/>
        <w:spacing w:before="240" w:after="240" w:line="360" w:lineRule="auto"/>
        <w:ind w:left="0"/>
        <w:contextualSpacing w:val="0"/>
        <w:rPr>
          <w:rFonts w:ascii="Arial" w:hAnsi="Arial" w:cs="Arial"/>
          <w:sz w:val="24"/>
        </w:rPr>
      </w:pPr>
      <w:r w:rsidRPr="00F96AFD">
        <w:rPr>
          <w:rFonts w:ascii="Arial" w:hAnsi="Arial" w:cs="Arial"/>
          <w:sz w:val="24"/>
        </w:rPr>
        <w:lastRenderedPageBreak/>
        <w:t>Rolnictwo jest jednym z ważniejszych działów gospodarki w wojew</w:t>
      </w:r>
      <w:r w:rsidR="00B47C6B" w:rsidRPr="00F96AFD">
        <w:rPr>
          <w:rFonts w:ascii="Arial" w:hAnsi="Arial" w:cs="Arial"/>
          <w:sz w:val="24"/>
        </w:rPr>
        <w:t>ództwie wielkopolskim. W 2020 roku</w:t>
      </w:r>
      <w:r w:rsidRPr="00F96AFD">
        <w:rPr>
          <w:rFonts w:ascii="Arial" w:hAnsi="Arial" w:cs="Arial"/>
          <w:sz w:val="24"/>
        </w:rPr>
        <w:t xml:space="preserve"> udział wielkopolskiego w produkcji globalnej rolnictwa w Polsce wyniósł 15,8% (</w:t>
      </w:r>
      <w:r w:rsidR="52825503" w:rsidRPr="00F96AFD">
        <w:rPr>
          <w:rFonts w:ascii="Arial" w:hAnsi="Arial" w:cs="Arial"/>
          <w:sz w:val="24"/>
        </w:rPr>
        <w:t>Rolnictwo w województwie wielkopolskim ...</w:t>
      </w:r>
      <w:r w:rsidR="382D1B5F" w:rsidRPr="00F96AFD">
        <w:rPr>
          <w:rFonts w:ascii="Arial" w:hAnsi="Arial" w:cs="Arial"/>
          <w:sz w:val="24"/>
        </w:rPr>
        <w:t xml:space="preserve">, 2022). </w:t>
      </w:r>
      <w:r w:rsidR="5D696AD6" w:rsidRPr="00F96AFD">
        <w:rPr>
          <w:rFonts w:ascii="Arial" w:hAnsi="Arial" w:cs="Arial"/>
          <w:sz w:val="24"/>
        </w:rPr>
        <w:t>Wartość p</w:t>
      </w:r>
      <w:r w:rsidR="241371E7" w:rsidRPr="00F96AFD">
        <w:rPr>
          <w:rFonts w:ascii="Arial" w:hAnsi="Arial" w:cs="Arial"/>
          <w:sz w:val="24"/>
        </w:rPr>
        <w:t>rodukcj</w:t>
      </w:r>
      <w:r w:rsidR="18D6FF61" w:rsidRPr="00F96AFD">
        <w:rPr>
          <w:rFonts w:ascii="Arial" w:hAnsi="Arial" w:cs="Arial"/>
          <w:sz w:val="24"/>
        </w:rPr>
        <w:t>i</w:t>
      </w:r>
      <w:r w:rsidR="241371E7" w:rsidRPr="00F96AFD">
        <w:rPr>
          <w:rFonts w:ascii="Arial" w:hAnsi="Arial" w:cs="Arial"/>
          <w:sz w:val="24"/>
        </w:rPr>
        <w:t xml:space="preserve"> rolnicz</w:t>
      </w:r>
      <w:r w:rsidR="00450516" w:rsidRPr="00F96AFD">
        <w:rPr>
          <w:rFonts w:ascii="Arial" w:hAnsi="Arial" w:cs="Arial"/>
          <w:sz w:val="24"/>
        </w:rPr>
        <w:t>ej</w:t>
      </w:r>
      <w:r w:rsidR="241371E7" w:rsidRPr="00F96AFD">
        <w:rPr>
          <w:rFonts w:ascii="Arial" w:hAnsi="Arial" w:cs="Arial"/>
          <w:sz w:val="24"/>
        </w:rPr>
        <w:t xml:space="preserve"> </w:t>
      </w:r>
      <w:r w:rsidR="06699FD9" w:rsidRPr="00F96AFD">
        <w:rPr>
          <w:rFonts w:ascii="Arial" w:hAnsi="Arial" w:cs="Arial"/>
          <w:sz w:val="24"/>
        </w:rPr>
        <w:t xml:space="preserve">ogółem </w:t>
      </w:r>
      <w:r w:rsidR="241371E7" w:rsidRPr="00F96AFD">
        <w:rPr>
          <w:rFonts w:ascii="Arial" w:hAnsi="Arial" w:cs="Arial"/>
          <w:sz w:val="24"/>
        </w:rPr>
        <w:t>w Wielkopolsce na 1 ha użytków roln</w:t>
      </w:r>
      <w:r w:rsidR="4D6BBA52" w:rsidRPr="00F96AFD">
        <w:rPr>
          <w:rFonts w:ascii="Arial" w:hAnsi="Arial" w:cs="Arial"/>
          <w:sz w:val="24"/>
        </w:rPr>
        <w:t>y</w:t>
      </w:r>
      <w:r w:rsidR="241371E7" w:rsidRPr="00F96AFD">
        <w:rPr>
          <w:rFonts w:ascii="Arial" w:hAnsi="Arial" w:cs="Arial"/>
          <w:sz w:val="24"/>
        </w:rPr>
        <w:t>c</w:t>
      </w:r>
      <w:r w:rsidR="4D6BBA52" w:rsidRPr="00F96AFD">
        <w:rPr>
          <w:rFonts w:ascii="Arial" w:hAnsi="Arial" w:cs="Arial"/>
          <w:sz w:val="24"/>
        </w:rPr>
        <w:t>h</w:t>
      </w:r>
      <w:r w:rsidR="615A9AEA" w:rsidRPr="00F96AFD">
        <w:rPr>
          <w:rFonts w:ascii="Arial" w:hAnsi="Arial" w:cs="Arial"/>
          <w:sz w:val="24"/>
        </w:rPr>
        <w:t xml:space="preserve"> </w:t>
      </w:r>
      <w:r w:rsidR="624832F1" w:rsidRPr="00F96AFD">
        <w:rPr>
          <w:rFonts w:ascii="Arial" w:hAnsi="Arial" w:cs="Arial"/>
          <w:sz w:val="24"/>
        </w:rPr>
        <w:t xml:space="preserve">przedstawiono w </w:t>
      </w:r>
      <w:r w:rsidR="241371E7" w:rsidRPr="00F96AFD">
        <w:rPr>
          <w:rFonts w:ascii="Arial" w:hAnsi="Arial" w:cs="Arial"/>
          <w:sz w:val="24"/>
        </w:rPr>
        <w:t>tabel</w:t>
      </w:r>
      <w:r w:rsidR="4A411968" w:rsidRPr="00F96AFD">
        <w:rPr>
          <w:rFonts w:ascii="Arial" w:hAnsi="Arial" w:cs="Arial"/>
          <w:sz w:val="24"/>
        </w:rPr>
        <w:t>i</w:t>
      </w:r>
      <w:r w:rsidR="241371E7" w:rsidRPr="00F96AFD">
        <w:rPr>
          <w:rFonts w:ascii="Arial" w:hAnsi="Arial" w:cs="Arial"/>
          <w:sz w:val="24"/>
        </w:rPr>
        <w:t xml:space="preserve"> 3.10</w:t>
      </w:r>
      <w:r w:rsidR="28EF57C1" w:rsidRPr="00F96AFD">
        <w:rPr>
          <w:rFonts w:ascii="Arial" w:hAnsi="Arial" w:cs="Arial"/>
          <w:sz w:val="24"/>
        </w:rPr>
        <w:t xml:space="preserve">. </w:t>
      </w:r>
      <w:r w:rsidR="200DA730" w:rsidRPr="00F96AFD">
        <w:rPr>
          <w:rFonts w:ascii="Arial" w:hAnsi="Arial" w:cs="Arial"/>
          <w:sz w:val="24"/>
        </w:rPr>
        <w:t>Trend w badanym okresie jest wzrostowy, bezwzględny spadek wartości odnotowano w 2015 i w</w:t>
      </w:r>
      <w:r w:rsidR="3A0973B0" w:rsidRPr="00F96AFD">
        <w:rPr>
          <w:rFonts w:ascii="Arial" w:hAnsi="Arial" w:cs="Arial"/>
          <w:sz w:val="24"/>
        </w:rPr>
        <w:t xml:space="preserve"> </w:t>
      </w:r>
      <w:r w:rsidR="200DA730" w:rsidRPr="00F96AFD">
        <w:rPr>
          <w:rFonts w:ascii="Arial" w:hAnsi="Arial" w:cs="Arial"/>
          <w:sz w:val="24"/>
        </w:rPr>
        <w:t>2021 roku.</w:t>
      </w:r>
      <w:r w:rsidR="241371E7" w:rsidRPr="00F96AFD">
        <w:rPr>
          <w:rFonts w:ascii="Arial" w:hAnsi="Arial" w:cs="Arial"/>
          <w:sz w:val="24"/>
        </w:rPr>
        <w:t xml:space="preserve"> Istotny wzrost jej wartości obserwujemy dopiero w roku 2022 i 2023, a więc w</w:t>
      </w:r>
      <w:r w:rsidR="000406B7" w:rsidRPr="00F96AFD">
        <w:rPr>
          <w:rFonts w:ascii="Arial" w:hAnsi="Arial" w:cs="Arial"/>
          <w:sz w:val="24"/>
        </w:rPr>
        <w:t> </w:t>
      </w:r>
      <w:r w:rsidR="241371E7" w:rsidRPr="00F96AFD">
        <w:rPr>
          <w:rFonts w:ascii="Arial" w:hAnsi="Arial" w:cs="Arial"/>
          <w:sz w:val="24"/>
        </w:rPr>
        <w:t xml:space="preserve">okresie podwyższonej inflacji. Na korzyść Wielkopolski przemawia również fakt, że wartość produkcji rolniczej na 1 </w:t>
      </w:r>
      <w:r w:rsidR="00012624" w:rsidRPr="00F96AFD">
        <w:rPr>
          <w:rFonts w:ascii="Arial" w:hAnsi="Arial" w:cs="Arial"/>
          <w:sz w:val="24"/>
        </w:rPr>
        <w:t>hektar</w:t>
      </w:r>
      <w:r w:rsidR="241371E7" w:rsidRPr="00F96AFD">
        <w:rPr>
          <w:rFonts w:ascii="Arial" w:hAnsi="Arial" w:cs="Arial"/>
          <w:sz w:val="24"/>
        </w:rPr>
        <w:t xml:space="preserve"> jest wyższa niż w innych regionach oraz znacznie bardziej stabilna</w:t>
      </w:r>
      <w:r w:rsidR="0013110D" w:rsidRPr="00F96AFD">
        <w:rPr>
          <w:rFonts w:ascii="Arial" w:hAnsi="Arial" w:cs="Arial"/>
          <w:sz w:val="24"/>
        </w:rPr>
        <w:t>.</w:t>
      </w:r>
    </w:p>
    <w:p w14:paraId="76DB5EAD" w14:textId="7636F5AC" w:rsidR="00B3323D" w:rsidRPr="00F96AFD" w:rsidRDefault="00F133F5" w:rsidP="00DD2DE5">
      <w:pPr>
        <w:pStyle w:val="Akapitzlist"/>
        <w:spacing w:before="240" w:after="240" w:line="360" w:lineRule="auto"/>
        <w:ind w:left="0"/>
        <w:rPr>
          <w:rFonts w:ascii="Arial" w:hAnsi="Arial" w:cs="Arial"/>
          <w:b/>
          <w:sz w:val="24"/>
        </w:rPr>
      </w:pPr>
      <w:bookmarkStart w:id="134" w:name="_Toc204343403"/>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10</w:t>
      </w:r>
      <w:r w:rsidRPr="00F96AFD">
        <w:rPr>
          <w:rFonts w:ascii="Arial" w:hAnsi="Arial" w:cs="Arial"/>
          <w:b/>
          <w:sz w:val="24"/>
        </w:rPr>
        <w:fldChar w:fldCharType="end"/>
      </w:r>
      <w:r w:rsidRPr="00F96AFD">
        <w:rPr>
          <w:rFonts w:ascii="Arial" w:hAnsi="Arial" w:cs="Arial"/>
          <w:b/>
          <w:sz w:val="24"/>
        </w:rPr>
        <w:t xml:space="preserve">. </w:t>
      </w:r>
      <w:bookmarkStart w:id="135" w:name="_Hlk200669994"/>
      <w:r w:rsidR="00B3323D" w:rsidRPr="00F96AFD">
        <w:rPr>
          <w:rFonts w:ascii="Arial" w:hAnsi="Arial" w:cs="Arial"/>
          <w:b/>
          <w:sz w:val="24"/>
        </w:rPr>
        <w:t>Globalna produkcja roln</w:t>
      </w:r>
      <w:r w:rsidR="00B47C6B" w:rsidRPr="00F96AFD">
        <w:rPr>
          <w:rFonts w:ascii="Arial" w:hAnsi="Arial" w:cs="Arial"/>
          <w:b/>
          <w:sz w:val="24"/>
        </w:rPr>
        <w:t>icza na 1 h</w:t>
      </w:r>
      <w:r w:rsidR="00012624" w:rsidRPr="00F96AFD">
        <w:rPr>
          <w:rFonts w:ascii="Arial" w:hAnsi="Arial" w:cs="Arial"/>
          <w:b/>
          <w:sz w:val="24"/>
        </w:rPr>
        <w:t>ektar</w:t>
      </w:r>
      <w:r w:rsidR="00B47C6B" w:rsidRPr="00F96AFD">
        <w:rPr>
          <w:rFonts w:ascii="Arial" w:hAnsi="Arial" w:cs="Arial"/>
          <w:b/>
          <w:sz w:val="24"/>
        </w:rPr>
        <w:t xml:space="preserve"> użytków rolnych w złotych</w:t>
      </w:r>
      <w:bookmarkEnd w:id="134"/>
    </w:p>
    <w:tbl>
      <w:tblPr>
        <w:tblStyle w:val="Tabela-Siatka"/>
        <w:tblW w:w="11340" w:type="dxa"/>
        <w:tblInd w:w="-998" w:type="dxa"/>
        <w:tblLayout w:type="fixed"/>
        <w:tblLook w:val="04A0" w:firstRow="1" w:lastRow="0" w:firstColumn="1" w:lastColumn="0" w:noHBand="0" w:noVBand="1"/>
        <w:tblDescription w:val="Tabela, globalna produkcja rolnicza na jeden hektar użytków rolnych w złotych"/>
      </w:tblPr>
      <w:tblGrid>
        <w:gridCol w:w="1667"/>
        <w:gridCol w:w="968"/>
        <w:gridCol w:w="968"/>
        <w:gridCol w:w="968"/>
        <w:gridCol w:w="967"/>
        <w:gridCol w:w="967"/>
        <w:gridCol w:w="967"/>
        <w:gridCol w:w="967"/>
        <w:gridCol w:w="967"/>
        <w:gridCol w:w="967"/>
        <w:gridCol w:w="967"/>
      </w:tblGrid>
      <w:tr w:rsidR="00B4543B" w:rsidRPr="00F96AFD" w14:paraId="5EA76BA0" w14:textId="77777777" w:rsidTr="0045214D">
        <w:trPr>
          <w:tblHeader/>
        </w:trPr>
        <w:tc>
          <w:tcPr>
            <w:tcW w:w="1689" w:type="dxa"/>
          </w:tcPr>
          <w:p w14:paraId="58CC0975" w14:textId="77777777" w:rsidR="00B3323D" w:rsidRPr="00F96AFD" w:rsidRDefault="00B3323D" w:rsidP="005E3902">
            <w:pPr>
              <w:pStyle w:val="Akapitzlist"/>
              <w:spacing w:after="240"/>
              <w:ind w:left="0"/>
              <w:rPr>
                <w:rFonts w:ascii="Arial" w:hAnsi="Arial" w:cs="Arial"/>
                <w:sz w:val="24"/>
              </w:rPr>
            </w:pPr>
          </w:p>
        </w:tc>
        <w:tc>
          <w:tcPr>
            <w:tcW w:w="980" w:type="dxa"/>
          </w:tcPr>
          <w:p w14:paraId="2693BC06" w14:textId="77777777" w:rsidR="00B3323D" w:rsidRPr="00F96AFD" w:rsidRDefault="00B3323D" w:rsidP="005E3902">
            <w:pPr>
              <w:pStyle w:val="Akapitzlist"/>
              <w:spacing w:after="240"/>
              <w:ind w:left="-987" w:firstLine="987"/>
              <w:rPr>
                <w:rFonts w:ascii="Arial" w:hAnsi="Arial" w:cs="Arial"/>
                <w:b/>
                <w:sz w:val="24"/>
              </w:rPr>
            </w:pPr>
            <w:r w:rsidRPr="00F96AFD">
              <w:rPr>
                <w:rFonts w:ascii="Arial" w:hAnsi="Arial" w:cs="Arial"/>
                <w:b/>
                <w:sz w:val="24"/>
              </w:rPr>
              <w:t>2014</w:t>
            </w:r>
          </w:p>
        </w:tc>
        <w:tc>
          <w:tcPr>
            <w:tcW w:w="980" w:type="dxa"/>
          </w:tcPr>
          <w:p w14:paraId="0CA108F3" w14:textId="77777777" w:rsidR="00B3323D" w:rsidRPr="00F96AFD" w:rsidRDefault="00B3323D" w:rsidP="005E3902">
            <w:pPr>
              <w:pStyle w:val="Akapitzlist"/>
              <w:spacing w:after="240"/>
              <w:ind w:left="0"/>
              <w:rPr>
                <w:rFonts w:ascii="Arial" w:hAnsi="Arial" w:cs="Arial"/>
                <w:b/>
                <w:sz w:val="24"/>
              </w:rPr>
            </w:pPr>
            <w:r w:rsidRPr="00F96AFD">
              <w:rPr>
                <w:rFonts w:ascii="Arial" w:hAnsi="Arial" w:cs="Arial"/>
                <w:b/>
                <w:sz w:val="24"/>
              </w:rPr>
              <w:t>2015</w:t>
            </w:r>
          </w:p>
        </w:tc>
        <w:tc>
          <w:tcPr>
            <w:tcW w:w="980" w:type="dxa"/>
          </w:tcPr>
          <w:p w14:paraId="18E112CB" w14:textId="77777777" w:rsidR="00B3323D" w:rsidRPr="00F96AFD" w:rsidRDefault="00B3323D" w:rsidP="005E3902">
            <w:pPr>
              <w:pStyle w:val="Akapitzlist"/>
              <w:spacing w:after="240"/>
              <w:ind w:left="0"/>
              <w:rPr>
                <w:rFonts w:ascii="Arial" w:hAnsi="Arial" w:cs="Arial"/>
                <w:b/>
                <w:sz w:val="24"/>
              </w:rPr>
            </w:pPr>
            <w:r w:rsidRPr="00F96AFD">
              <w:rPr>
                <w:rFonts w:ascii="Arial" w:hAnsi="Arial" w:cs="Arial"/>
                <w:b/>
                <w:sz w:val="24"/>
              </w:rPr>
              <w:t>2016</w:t>
            </w:r>
          </w:p>
        </w:tc>
        <w:tc>
          <w:tcPr>
            <w:tcW w:w="979" w:type="dxa"/>
          </w:tcPr>
          <w:p w14:paraId="0D9AB849" w14:textId="77777777" w:rsidR="00B3323D" w:rsidRPr="00F96AFD" w:rsidRDefault="00B3323D" w:rsidP="005E3902">
            <w:pPr>
              <w:pStyle w:val="Akapitzlist"/>
              <w:spacing w:after="240"/>
              <w:ind w:left="0"/>
              <w:rPr>
                <w:rFonts w:ascii="Arial" w:hAnsi="Arial" w:cs="Arial"/>
                <w:b/>
                <w:sz w:val="24"/>
              </w:rPr>
            </w:pPr>
            <w:r w:rsidRPr="00F96AFD">
              <w:rPr>
                <w:rFonts w:ascii="Arial" w:hAnsi="Arial" w:cs="Arial"/>
                <w:b/>
                <w:sz w:val="24"/>
              </w:rPr>
              <w:t>2017</w:t>
            </w:r>
          </w:p>
        </w:tc>
        <w:tc>
          <w:tcPr>
            <w:tcW w:w="979" w:type="dxa"/>
          </w:tcPr>
          <w:p w14:paraId="039C8763" w14:textId="77777777" w:rsidR="00B3323D" w:rsidRPr="00F96AFD" w:rsidRDefault="00B3323D" w:rsidP="005E3902">
            <w:pPr>
              <w:pStyle w:val="Akapitzlist"/>
              <w:spacing w:after="240"/>
              <w:ind w:left="0"/>
              <w:rPr>
                <w:rFonts w:ascii="Arial" w:hAnsi="Arial" w:cs="Arial"/>
                <w:b/>
                <w:sz w:val="24"/>
              </w:rPr>
            </w:pPr>
            <w:r w:rsidRPr="00F96AFD">
              <w:rPr>
                <w:rFonts w:ascii="Arial" w:hAnsi="Arial" w:cs="Arial"/>
                <w:b/>
                <w:sz w:val="24"/>
              </w:rPr>
              <w:t>2018</w:t>
            </w:r>
          </w:p>
        </w:tc>
        <w:tc>
          <w:tcPr>
            <w:tcW w:w="979" w:type="dxa"/>
          </w:tcPr>
          <w:p w14:paraId="2702A3A7" w14:textId="77777777" w:rsidR="00B3323D" w:rsidRPr="00F96AFD" w:rsidRDefault="00B3323D" w:rsidP="005E3902">
            <w:pPr>
              <w:pStyle w:val="Akapitzlist"/>
              <w:spacing w:after="240"/>
              <w:ind w:left="0"/>
              <w:rPr>
                <w:rFonts w:ascii="Arial" w:hAnsi="Arial" w:cs="Arial"/>
                <w:b/>
                <w:sz w:val="24"/>
              </w:rPr>
            </w:pPr>
            <w:r w:rsidRPr="00F96AFD">
              <w:rPr>
                <w:rFonts w:ascii="Arial" w:hAnsi="Arial" w:cs="Arial"/>
                <w:b/>
                <w:sz w:val="24"/>
              </w:rPr>
              <w:t>2019</w:t>
            </w:r>
          </w:p>
        </w:tc>
        <w:tc>
          <w:tcPr>
            <w:tcW w:w="979" w:type="dxa"/>
          </w:tcPr>
          <w:p w14:paraId="2B4D0A79" w14:textId="77777777" w:rsidR="00B3323D" w:rsidRPr="00F96AFD" w:rsidRDefault="00B3323D" w:rsidP="005E3902">
            <w:pPr>
              <w:pStyle w:val="Akapitzlist"/>
              <w:spacing w:after="240"/>
              <w:ind w:left="0"/>
              <w:rPr>
                <w:rFonts w:ascii="Arial" w:hAnsi="Arial" w:cs="Arial"/>
                <w:b/>
                <w:sz w:val="24"/>
              </w:rPr>
            </w:pPr>
            <w:r w:rsidRPr="00F96AFD">
              <w:rPr>
                <w:rFonts w:ascii="Arial" w:hAnsi="Arial" w:cs="Arial"/>
                <w:b/>
                <w:sz w:val="24"/>
              </w:rPr>
              <w:t>2020</w:t>
            </w:r>
          </w:p>
        </w:tc>
        <w:tc>
          <w:tcPr>
            <w:tcW w:w="979" w:type="dxa"/>
          </w:tcPr>
          <w:p w14:paraId="45977E67" w14:textId="77777777" w:rsidR="00B3323D" w:rsidRPr="00F96AFD" w:rsidRDefault="00B3323D" w:rsidP="005E3902">
            <w:pPr>
              <w:pStyle w:val="Akapitzlist"/>
              <w:spacing w:after="240"/>
              <w:ind w:left="0"/>
              <w:rPr>
                <w:rFonts w:ascii="Arial" w:hAnsi="Arial" w:cs="Arial"/>
                <w:b/>
                <w:sz w:val="24"/>
              </w:rPr>
            </w:pPr>
            <w:r w:rsidRPr="00F96AFD">
              <w:rPr>
                <w:rFonts w:ascii="Arial" w:hAnsi="Arial" w:cs="Arial"/>
                <w:b/>
                <w:sz w:val="24"/>
              </w:rPr>
              <w:t>2021</w:t>
            </w:r>
          </w:p>
        </w:tc>
        <w:tc>
          <w:tcPr>
            <w:tcW w:w="979" w:type="dxa"/>
          </w:tcPr>
          <w:p w14:paraId="5FD902F8" w14:textId="77777777" w:rsidR="00B3323D" w:rsidRPr="00F96AFD" w:rsidRDefault="00B3323D" w:rsidP="005E3902">
            <w:pPr>
              <w:pStyle w:val="Akapitzlist"/>
              <w:spacing w:after="240"/>
              <w:ind w:left="0"/>
              <w:rPr>
                <w:rFonts w:ascii="Arial" w:hAnsi="Arial" w:cs="Arial"/>
                <w:b/>
                <w:sz w:val="24"/>
              </w:rPr>
            </w:pPr>
            <w:r w:rsidRPr="00F96AFD">
              <w:rPr>
                <w:rFonts w:ascii="Arial" w:hAnsi="Arial" w:cs="Arial"/>
                <w:b/>
                <w:sz w:val="24"/>
              </w:rPr>
              <w:t>2022</w:t>
            </w:r>
          </w:p>
        </w:tc>
        <w:tc>
          <w:tcPr>
            <w:tcW w:w="979" w:type="dxa"/>
          </w:tcPr>
          <w:p w14:paraId="2353BDDC" w14:textId="77777777" w:rsidR="00B3323D" w:rsidRPr="00F96AFD" w:rsidRDefault="00B3323D" w:rsidP="005E3902">
            <w:pPr>
              <w:pStyle w:val="Akapitzlist"/>
              <w:spacing w:after="240"/>
              <w:ind w:left="0"/>
              <w:rPr>
                <w:rFonts w:ascii="Arial" w:hAnsi="Arial" w:cs="Arial"/>
                <w:b/>
                <w:sz w:val="24"/>
              </w:rPr>
            </w:pPr>
            <w:r w:rsidRPr="00F96AFD">
              <w:rPr>
                <w:rFonts w:ascii="Arial" w:hAnsi="Arial" w:cs="Arial"/>
                <w:b/>
                <w:sz w:val="24"/>
              </w:rPr>
              <w:t>2023</w:t>
            </w:r>
          </w:p>
        </w:tc>
      </w:tr>
      <w:tr w:rsidR="00B4543B" w:rsidRPr="00F96AFD" w14:paraId="5C0C6699" w14:textId="77777777" w:rsidTr="00FF5902">
        <w:tc>
          <w:tcPr>
            <w:tcW w:w="1689" w:type="dxa"/>
          </w:tcPr>
          <w:p w14:paraId="57D8B6A2" w14:textId="77777777" w:rsidR="00B3323D" w:rsidRPr="00F96AFD" w:rsidRDefault="00B3323D" w:rsidP="005E3902">
            <w:pPr>
              <w:pStyle w:val="Akapitzlist"/>
              <w:spacing w:after="240"/>
              <w:ind w:left="0"/>
              <w:rPr>
                <w:rFonts w:ascii="Arial" w:hAnsi="Arial" w:cs="Arial"/>
              </w:rPr>
            </w:pPr>
            <w:r w:rsidRPr="00F96AFD">
              <w:rPr>
                <w:rFonts w:ascii="Arial" w:hAnsi="Arial" w:cs="Arial"/>
              </w:rPr>
              <w:t>Polska</w:t>
            </w:r>
          </w:p>
        </w:tc>
        <w:tc>
          <w:tcPr>
            <w:tcW w:w="980" w:type="dxa"/>
          </w:tcPr>
          <w:p w14:paraId="2FE3591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7 742</w:t>
            </w:r>
          </w:p>
        </w:tc>
        <w:tc>
          <w:tcPr>
            <w:tcW w:w="980" w:type="dxa"/>
          </w:tcPr>
          <w:p w14:paraId="3FDCB073"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7 044</w:t>
            </w:r>
          </w:p>
        </w:tc>
        <w:tc>
          <w:tcPr>
            <w:tcW w:w="980" w:type="dxa"/>
          </w:tcPr>
          <w:p w14:paraId="106A0C5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7 235</w:t>
            </w:r>
          </w:p>
        </w:tc>
        <w:tc>
          <w:tcPr>
            <w:tcW w:w="979" w:type="dxa"/>
          </w:tcPr>
          <w:p w14:paraId="4F69046E"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7 231</w:t>
            </w:r>
          </w:p>
        </w:tc>
        <w:tc>
          <w:tcPr>
            <w:tcW w:w="979" w:type="dxa"/>
          </w:tcPr>
          <w:p w14:paraId="0ADBD617"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7 719</w:t>
            </w:r>
          </w:p>
        </w:tc>
        <w:tc>
          <w:tcPr>
            <w:tcW w:w="979" w:type="dxa"/>
          </w:tcPr>
          <w:p w14:paraId="2EB0F9F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7 883</w:t>
            </w:r>
          </w:p>
        </w:tc>
        <w:tc>
          <w:tcPr>
            <w:tcW w:w="979" w:type="dxa"/>
          </w:tcPr>
          <w:p w14:paraId="56712DE6"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9 046</w:t>
            </w:r>
          </w:p>
        </w:tc>
        <w:tc>
          <w:tcPr>
            <w:tcW w:w="979" w:type="dxa"/>
          </w:tcPr>
          <w:p w14:paraId="4EFAB5D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8 522</w:t>
            </w:r>
          </w:p>
        </w:tc>
        <w:tc>
          <w:tcPr>
            <w:tcW w:w="979" w:type="dxa"/>
          </w:tcPr>
          <w:p w14:paraId="031F829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9 786</w:t>
            </w:r>
          </w:p>
        </w:tc>
        <w:tc>
          <w:tcPr>
            <w:tcW w:w="979" w:type="dxa"/>
          </w:tcPr>
          <w:p w14:paraId="6AE13072"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16 221</w:t>
            </w:r>
          </w:p>
        </w:tc>
      </w:tr>
      <w:tr w:rsidR="00B4543B" w:rsidRPr="00F96AFD" w14:paraId="67D425A8" w14:textId="77777777" w:rsidTr="00FF5902">
        <w:tc>
          <w:tcPr>
            <w:tcW w:w="1689" w:type="dxa"/>
          </w:tcPr>
          <w:p w14:paraId="62C8DC9D" w14:textId="4B715294" w:rsidR="00B3323D" w:rsidRPr="00F96AFD" w:rsidRDefault="003120A8" w:rsidP="005E3902">
            <w:pPr>
              <w:pStyle w:val="Akapitzlist"/>
              <w:spacing w:after="240"/>
              <w:ind w:left="0"/>
              <w:rPr>
                <w:rFonts w:ascii="Arial" w:hAnsi="Arial" w:cs="Arial"/>
              </w:rPr>
            </w:pPr>
            <w:r w:rsidRPr="00F96AFD">
              <w:rPr>
                <w:rFonts w:ascii="Arial" w:hAnsi="Arial" w:cs="Arial"/>
              </w:rPr>
              <w:t>d</w:t>
            </w:r>
            <w:r w:rsidR="00B3323D" w:rsidRPr="00F96AFD">
              <w:rPr>
                <w:rFonts w:ascii="Arial" w:hAnsi="Arial" w:cs="Arial"/>
              </w:rPr>
              <w:t>olnośląskie</w:t>
            </w:r>
          </w:p>
        </w:tc>
        <w:tc>
          <w:tcPr>
            <w:tcW w:w="980" w:type="dxa"/>
          </w:tcPr>
          <w:p w14:paraId="4EC4557E"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5 590</w:t>
            </w:r>
          </w:p>
        </w:tc>
        <w:tc>
          <w:tcPr>
            <w:tcW w:w="980" w:type="dxa"/>
          </w:tcPr>
          <w:p w14:paraId="5D10902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4 877</w:t>
            </w:r>
          </w:p>
        </w:tc>
        <w:tc>
          <w:tcPr>
            <w:tcW w:w="980" w:type="dxa"/>
          </w:tcPr>
          <w:p w14:paraId="5F77DA2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5 346</w:t>
            </w:r>
          </w:p>
        </w:tc>
        <w:tc>
          <w:tcPr>
            <w:tcW w:w="979" w:type="dxa"/>
          </w:tcPr>
          <w:p w14:paraId="13F9C34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4 855</w:t>
            </w:r>
          </w:p>
        </w:tc>
        <w:tc>
          <w:tcPr>
            <w:tcW w:w="979" w:type="dxa"/>
          </w:tcPr>
          <w:p w14:paraId="6FC5F10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5 145</w:t>
            </w:r>
          </w:p>
        </w:tc>
        <w:tc>
          <w:tcPr>
            <w:tcW w:w="979" w:type="dxa"/>
          </w:tcPr>
          <w:p w14:paraId="17BBAEA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5 224</w:t>
            </w:r>
          </w:p>
        </w:tc>
        <w:tc>
          <w:tcPr>
            <w:tcW w:w="979" w:type="dxa"/>
          </w:tcPr>
          <w:p w14:paraId="1626DBF6"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6 315</w:t>
            </w:r>
          </w:p>
        </w:tc>
        <w:tc>
          <w:tcPr>
            <w:tcW w:w="979" w:type="dxa"/>
          </w:tcPr>
          <w:p w14:paraId="6BD129CE"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5 412</w:t>
            </w:r>
          </w:p>
        </w:tc>
        <w:tc>
          <w:tcPr>
            <w:tcW w:w="979" w:type="dxa"/>
          </w:tcPr>
          <w:p w14:paraId="523DC1F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6 191</w:t>
            </w:r>
          </w:p>
        </w:tc>
        <w:tc>
          <w:tcPr>
            <w:tcW w:w="979" w:type="dxa"/>
          </w:tcPr>
          <w:p w14:paraId="2646090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9 391</w:t>
            </w:r>
          </w:p>
        </w:tc>
      </w:tr>
      <w:tr w:rsidR="00B4543B" w:rsidRPr="00F96AFD" w14:paraId="4160B8FB" w14:textId="77777777" w:rsidTr="00FF5902">
        <w:tc>
          <w:tcPr>
            <w:tcW w:w="1689" w:type="dxa"/>
          </w:tcPr>
          <w:p w14:paraId="48D3ECB8" w14:textId="348C3625" w:rsidR="005F245A" w:rsidRPr="00F96AFD" w:rsidRDefault="005F245A" w:rsidP="005E3902">
            <w:pPr>
              <w:pStyle w:val="Akapitzlist"/>
              <w:spacing w:after="240"/>
              <w:ind w:left="0"/>
              <w:rPr>
                <w:rFonts w:ascii="Arial" w:hAnsi="Arial" w:cs="Arial"/>
              </w:rPr>
            </w:pPr>
            <w:r w:rsidRPr="00F96AFD">
              <w:rPr>
                <w:rFonts w:ascii="Arial" w:hAnsi="Arial" w:cs="Arial"/>
              </w:rPr>
              <w:t>kujawsko</w:t>
            </w:r>
          </w:p>
          <w:p w14:paraId="50B58402" w14:textId="5F9A985C" w:rsidR="00B3323D" w:rsidRPr="00F96AFD" w:rsidRDefault="00B3323D" w:rsidP="005E3902">
            <w:pPr>
              <w:pStyle w:val="Akapitzlist"/>
              <w:spacing w:after="240"/>
              <w:ind w:left="0"/>
              <w:rPr>
                <w:rFonts w:ascii="Arial" w:hAnsi="Arial" w:cs="Arial"/>
              </w:rPr>
            </w:pPr>
            <w:r w:rsidRPr="00F96AFD">
              <w:rPr>
                <w:rFonts w:ascii="Arial" w:hAnsi="Arial" w:cs="Arial"/>
              </w:rPr>
              <w:t>-</w:t>
            </w:r>
            <w:r w:rsidR="003120A8" w:rsidRPr="00F96AFD">
              <w:rPr>
                <w:rFonts w:ascii="Arial" w:hAnsi="Arial" w:cs="Arial"/>
              </w:rPr>
              <w:t>p</w:t>
            </w:r>
            <w:r w:rsidRPr="00F96AFD">
              <w:rPr>
                <w:rFonts w:ascii="Arial" w:hAnsi="Arial" w:cs="Arial"/>
              </w:rPr>
              <w:t>omorskie</w:t>
            </w:r>
          </w:p>
        </w:tc>
        <w:tc>
          <w:tcPr>
            <w:tcW w:w="980" w:type="dxa"/>
          </w:tcPr>
          <w:p w14:paraId="5E9622B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8 577</w:t>
            </w:r>
          </w:p>
        </w:tc>
        <w:tc>
          <w:tcPr>
            <w:tcW w:w="980" w:type="dxa"/>
          </w:tcPr>
          <w:p w14:paraId="40BF504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7 301</w:t>
            </w:r>
          </w:p>
        </w:tc>
        <w:tc>
          <w:tcPr>
            <w:tcW w:w="980" w:type="dxa"/>
          </w:tcPr>
          <w:p w14:paraId="06768BC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7 898</w:t>
            </w:r>
          </w:p>
        </w:tc>
        <w:tc>
          <w:tcPr>
            <w:tcW w:w="979" w:type="dxa"/>
          </w:tcPr>
          <w:p w14:paraId="0CDE2E8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7 385</w:t>
            </w:r>
          </w:p>
        </w:tc>
        <w:tc>
          <w:tcPr>
            <w:tcW w:w="979" w:type="dxa"/>
          </w:tcPr>
          <w:p w14:paraId="42AC094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7 566</w:t>
            </w:r>
          </w:p>
        </w:tc>
        <w:tc>
          <w:tcPr>
            <w:tcW w:w="979" w:type="dxa"/>
          </w:tcPr>
          <w:p w14:paraId="5CED860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8 076</w:t>
            </w:r>
          </w:p>
        </w:tc>
        <w:tc>
          <w:tcPr>
            <w:tcW w:w="979" w:type="dxa"/>
          </w:tcPr>
          <w:p w14:paraId="1F3C413E"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9 481</w:t>
            </w:r>
          </w:p>
        </w:tc>
        <w:tc>
          <w:tcPr>
            <w:tcW w:w="979" w:type="dxa"/>
          </w:tcPr>
          <w:p w14:paraId="659FBAE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8 626</w:t>
            </w:r>
          </w:p>
        </w:tc>
        <w:tc>
          <w:tcPr>
            <w:tcW w:w="979" w:type="dxa"/>
          </w:tcPr>
          <w:p w14:paraId="3BD2A994"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10 565</w:t>
            </w:r>
          </w:p>
        </w:tc>
        <w:tc>
          <w:tcPr>
            <w:tcW w:w="979" w:type="dxa"/>
          </w:tcPr>
          <w:p w14:paraId="1BC0754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18 778</w:t>
            </w:r>
          </w:p>
        </w:tc>
      </w:tr>
      <w:tr w:rsidR="00B4543B" w:rsidRPr="00F96AFD" w14:paraId="42C81B25" w14:textId="77777777" w:rsidTr="00FF5902">
        <w:tc>
          <w:tcPr>
            <w:tcW w:w="1689" w:type="dxa"/>
          </w:tcPr>
          <w:p w14:paraId="36A53CE4" w14:textId="351AD467" w:rsidR="00B3323D" w:rsidRPr="00F96AFD" w:rsidRDefault="003120A8" w:rsidP="005E3902">
            <w:pPr>
              <w:pStyle w:val="Akapitzlist"/>
              <w:spacing w:after="240"/>
              <w:ind w:left="0"/>
              <w:rPr>
                <w:rFonts w:ascii="Arial" w:hAnsi="Arial" w:cs="Arial"/>
              </w:rPr>
            </w:pPr>
            <w:r w:rsidRPr="00F96AFD">
              <w:rPr>
                <w:rFonts w:ascii="Arial" w:hAnsi="Arial" w:cs="Arial"/>
              </w:rPr>
              <w:t>l</w:t>
            </w:r>
            <w:r w:rsidR="00B3323D" w:rsidRPr="00F96AFD">
              <w:rPr>
                <w:rFonts w:ascii="Arial" w:hAnsi="Arial" w:cs="Arial"/>
              </w:rPr>
              <w:t>ubelskie</w:t>
            </w:r>
          </w:p>
        </w:tc>
        <w:tc>
          <w:tcPr>
            <w:tcW w:w="980" w:type="dxa"/>
          </w:tcPr>
          <w:p w14:paraId="7C1DCA2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6 861</w:t>
            </w:r>
          </w:p>
        </w:tc>
        <w:tc>
          <w:tcPr>
            <w:tcW w:w="980" w:type="dxa"/>
          </w:tcPr>
          <w:p w14:paraId="1DE0ED0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5 904</w:t>
            </w:r>
          </w:p>
        </w:tc>
        <w:tc>
          <w:tcPr>
            <w:tcW w:w="980" w:type="dxa"/>
          </w:tcPr>
          <w:p w14:paraId="58F2A5B9"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6 742</w:t>
            </w:r>
          </w:p>
        </w:tc>
        <w:tc>
          <w:tcPr>
            <w:tcW w:w="979" w:type="dxa"/>
          </w:tcPr>
          <w:p w14:paraId="6FCC852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6 597</w:t>
            </w:r>
          </w:p>
        </w:tc>
        <w:tc>
          <w:tcPr>
            <w:tcW w:w="979" w:type="dxa"/>
          </w:tcPr>
          <w:p w14:paraId="141DB018"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7 037</w:t>
            </w:r>
          </w:p>
        </w:tc>
        <w:tc>
          <w:tcPr>
            <w:tcW w:w="979" w:type="dxa"/>
          </w:tcPr>
          <w:p w14:paraId="51F94AB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6 811</w:t>
            </w:r>
          </w:p>
        </w:tc>
        <w:tc>
          <w:tcPr>
            <w:tcW w:w="979" w:type="dxa"/>
          </w:tcPr>
          <w:p w14:paraId="63B4C2B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8 572</w:t>
            </w:r>
          </w:p>
        </w:tc>
        <w:tc>
          <w:tcPr>
            <w:tcW w:w="979" w:type="dxa"/>
          </w:tcPr>
          <w:p w14:paraId="289FF8E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7 872</w:t>
            </w:r>
          </w:p>
        </w:tc>
        <w:tc>
          <w:tcPr>
            <w:tcW w:w="979" w:type="dxa"/>
          </w:tcPr>
          <w:p w14:paraId="1C1D3FE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9 083</w:t>
            </w:r>
          </w:p>
        </w:tc>
        <w:tc>
          <w:tcPr>
            <w:tcW w:w="979" w:type="dxa"/>
          </w:tcPr>
          <w:p w14:paraId="2929C71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13 497</w:t>
            </w:r>
          </w:p>
        </w:tc>
      </w:tr>
      <w:tr w:rsidR="00B4543B" w:rsidRPr="00F96AFD" w14:paraId="2DD637B8" w14:textId="77777777" w:rsidTr="00FF5902">
        <w:tc>
          <w:tcPr>
            <w:tcW w:w="1689" w:type="dxa"/>
          </w:tcPr>
          <w:p w14:paraId="11C62719" w14:textId="1B6A5F03" w:rsidR="00B3323D" w:rsidRPr="00F96AFD" w:rsidRDefault="003120A8" w:rsidP="005E3902">
            <w:pPr>
              <w:pStyle w:val="Akapitzlist"/>
              <w:spacing w:after="240"/>
              <w:ind w:left="0"/>
              <w:rPr>
                <w:rFonts w:ascii="Arial" w:hAnsi="Arial" w:cs="Arial"/>
              </w:rPr>
            </w:pPr>
            <w:r w:rsidRPr="00F96AFD">
              <w:rPr>
                <w:rFonts w:ascii="Arial" w:hAnsi="Arial" w:cs="Arial"/>
              </w:rPr>
              <w:t>l</w:t>
            </w:r>
            <w:r w:rsidR="00B3323D" w:rsidRPr="00F96AFD">
              <w:rPr>
                <w:rFonts w:ascii="Arial" w:hAnsi="Arial" w:cs="Arial"/>
              </w:rPr>
              <w:t>ubuskie</w:t>
            </w:r>
          </w:p>
        </w:tc>
        <w:tc>
          <w:tcPr>
            <w:tcW w:w="980" w:type="dxa"/>
          </w:tcPr>
          <w:p w14:paraId="79D69696"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5 889</w:t>
            </w:r>
          </w:p>
        </w:tc>
        <w:tc>
          <w:tcPr>
            <w:tcW w:w="980" w:type="dxa"/>
          </w:tcPr>
          <w:p w14:paraId="385BF4A6"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5 683</w:t>
            </w:r>
          </w:p>
        </w:tc>
        <w:tc>
          <w:tcPr>
            <w:tcW w:w="980" w:type="dxa"/>
          </w:tcPr>
          <w:p w14:paraId="3AC55D6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5 587</w:t>
            </w:r>
          </w:p>
        </w:tc>
        <w:tc>
          <w:tcPr>
            <w:tcW w:w="979" w:type="dxa"/>
          </w:tcPr>
          <w:p w14:paraId="409CC468"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5 315</w:t>
            </w:r>
          </w:p>
        </w:tc>
        <w:tc>
          <w:tcPr>
            <w:tcW w:w="979" w:type="dxa"/>
          </w:tcPr>
          <w:p w14:paraId="5927A604"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5 098</w:t>
            </w:r>
          </w:p>
        </w:tc>
        <w:tc>
          <w:tcPr>
            <w:tcW w:w="979" w:type="dxa"/>
          </w:tcPr>
          <w:p w14:paraId="6118D84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5 173</w:t>
            </w:r>
          </w:p>
        </w:tc>
        <w:tc>
          <w:tcPr>
            <w:tcW w:w="979" w:type="dxa"/>
          </w:tcPr>
          <w:p w14:paraId="112EA438"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5 388</w:t>
            </w:r>
          </w:p>
        </w:tc>
        <w:tc>
          <w:tcPr>
            <w:tcW w:w="979" w:type="dxa"/>
          </w:tcPr>
          <w:p w14:paraId="455EAC32"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5 887</w:t>
            </w:r>
          </w:p>
        </w:tc>
        <w:tc>
          <w:tcPr>
            <w:tcW w:w="979" w:type="dxa"/>
          </w:tcPr>
          <w:p w14:paraId="5C00C85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5 791</w:t>
            </w:r>
          </w:p>
        </w:tc>
        <w:tc>
          <w:tcPr>
            <w:tcW w:w="979" w:type="dxa"/>
          </w:tcPr>
          <w:p w14:paraId="25119036"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9 194</w:t>
            </w:r>
          </w:p>
        </w:tc>
      </w:tr>
      <w:tr w:rsidR="00B4543B" w:rsidRPr="00F96AFD" w14:paraId="64C96E2D" w14:textId="77777777" w:rsidTr="00FF5902">
        <w:tc>
          <w:tcPr>
            <w:tcW w:w="1689" w:type="dxa"/>
          </w:tcPr>
          <w:p w14:paraId="0E2447FE" w14:textId="0B8C082F" w:rsidR="00B3323D" w:rsidRPr="00F96AFD" w:rsidRDefault="003120A8" w:rsidP="005E3902">
            <w:pPr>
              <w:pStyle w:val="Akapitzlist"/>
              <w:spacing w:after="240"/>
              <w:ind w:left="0"/>
              <w:rPr>
                <w:rFonts w:ascii="Arial" w:hAnsi="Arial" w:cs="Arial"/>
              </w:rPr>
            </w:pPr>
            <w:r w:rsidRPr="00F96AFD">
              <w:rPr>
                <w:rFonts w:ascii="Arial" w:hAnsi="Arial" w:cs="Arial"/>
              </w:rPr>
              <w:t>ł</w:t>
            </w:r>
            <w:r w:rsidR="00B3323D" w:rsidRPr="00F96AFD">
              <w:rPr>
                <w:rFonts w:ascii="Arial" w:hAnsi="Arial" w:cs="Arial"/>
              </w:rPr>
              <w:t>ódzkie</w:t>
            </w:r>
          </w:p>
        </w:tc>
        <w:tc>
          <w:tcPr>
            <w:tcW w:w="980" w:type="dxa"/>
          </w:tcPr>
          <w:p w14:paraId="20EA8CF4"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10 080</w:t>
            </w:r>
          </w:p>
        </w:tc>
        <w:tc>
          <w:tcPr>
            <w:tcW w:w="980" w:type="dxa"/>
          </w:tcPr>
          <w:p w14:paraId="612E3086"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8 388</w:t>
            </w:r>
          </w:p>
        </w:tc>
        <w:tc>
          <w:tcPr>
            <w:tcW w:w="980" w:type="dxa"/>
          </w:tcPr>
          <w:p w14:paraId="4408743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8 896</w:t>
            </w:r>
          </w:p>
        </w:tc>
        <w:tc>
          <w:tcPr>
            <w:tcW w:w="979" w:type="dxa"/>
          </w:tcPr>
          <w:p w14:paraId="1360807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8 147</w:t>
            </w:r>
          </w:p>
        </w:tc>
        <w:tc>
          <w:tcPr>
            <w:tcW w:w="979" w:type="dxa"/>
          </w:tcPr>
          <w:p w14:paraId="782DE897"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8 641</w:t>
            </w:r>
          </w:p>
        </w:tc>
        <w:tc>
          <w:tcPr>
            <w:tcW w:w="979" w:type="dxa"/>
          </w:tcPr>
          <w:p w14:paraId="1440D70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8 605</w:t>
            </w:r>
          </w:p>
        </w:tc>
        <w:tc>
          <w:tcPr>
            <w:tcW w:w="979" w:type="dxa"/>
          </w:tcPr>
          <w:p w14:paraId="1684F57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11 765</w:t>
            </w:r>
          </w:p>
        </w:tc>
        <w:tc>
          <w:tcPr>
            <w:tcW w:w="979" w:type="dxa"/>
          </w:tcPr>
          <w:p w14:paraId="05C8ACB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10 391</w:t>
            </w:r>
          </w:p>
        </w:tc>
        <w:tc>
          <w:tcPr>
            <w:tcW w:w="979" w:type="dxa"/>
          </w:tcPr>
          <w:p w14:paraId="7E97D3CE"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12 508</w:t>
            </w:r>
          </w:p>
        </w:tc>
        <w:tc>
          <w:tcPr>
            <w:tcW w:w="979" w:type="dxa"/>
          </w:tcPr>
          <w:p w14:paraId="21A57D6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22 090</w:t>
            </w:r>
          </w:p>
        </w:tc>
      </w:tr>
      <w:tr w:rsidR="00B4543B" w:rsidRPr="00F96AFD" w14:paraId="6C89B379" w14:textId="77777777" w:rsidTr="00FF5902">
        <w:tc>
          <w:tcPr>
            <w:tcW w:w="1689" w:type="dxa"/>
          </w:tcPr>
          <w:p w14:paraId="1E949B4D" w14:textId="6DEBC82B" w:rsidR="00B3323D" w:rsidRPr="00F96AFD" w:rsidRDefault="003120A8" w:rsidP="005E3902">
            <w:pPr>
              <w:pStyle w:val="Akapitzlist"/>
              <w:spacing w:after="240"/>
              <w:ind w:left="0"/>
              <w:rPr>
                <w:rFonts w:ascii="Arial" w:hAnsi="Arial" w:cs="Arial"/>
              </w:rPr>
            </w:pPr>
            <w:r w:rsidRPr="00F96AFD">
              <w:rPr>
                <w:rFonts w:ascii="Arial" w:hAnsi="Arial" w:cs="Arial"/>
              </w:rPr>
              <w:t>m</w:t>
            </w:r>
            <w:r w:rsidR="00B3323D" w:rsidRPr="00F96AFD">
              <w:rPr>
                <w:rFonts w:ascii="Arial" w:hAnsi="Arial" w:cs="Arial"/>
              </w:rPr>
              <w:t>ałopolskie</w:t>
            </w:r>
          </w:p>
        </w:tc>
        <w:tc>
          <w:tcPr>
            <w:tcW w:w="980" w:type="dxa"/>
          </w:tcPr>
          <w:p w14:paraId="4616A27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7 631</w:t>
            </w:r>
          </w:p>
        </w:tc>
        <w:tc>
          <w:tcPr>
            <w:tcW w:w="980" w:type="dxa"/>
          </w:tcPr>
          <w:p w14:paraId="6D64036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6 658</w:t>
            </w:r>
          </w:p>
        </w:tc>
        <w:tc>
          <w:tcPr>
            <w:tcW w:w="980" w:type="dxa"/>
          </w:tcPr>
          <w:p w14:paraId="30E45606"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7 188</w:t>
            </w:r>
          </w:p>
        </w:tc>
        <w:tc>
          <w:tcPr>
            <w:tcW w:w="979" w:type="dxa"/>
          </w:tcPr>
          <w:p w14:paraId="42C4ED89"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6 691</w:t>
            </w:r>
          </w:p>
        </w:tc>
        <w:tc>
          <w:tcPr>
            <w:tcW w:w="979" w:type="dxa"/>
          </w:tcPr>
          <w:p w14:paraId="17D973F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7 290</w:t>
            </w:r>
          </w:p>
        </w:tc>
        <w:tc>
          <w:tcPr>
            <w:tcW w:w="979" w:type="dxa"/>
          </w:tcPr>
          <w:p w14:paraId="0C41AFD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7 106</w:t>
            </w:r>
          </w:p>
        </w:tc>
        <w:tc>
          <w:tcPr>
            <w:tcW w:w="979" w:type="dxa"/>
          </w:tcPr>
          <w:p w14:paraId="4F042D17"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8 617</w:t>
            </w:r>
          </w:p>
        </w:tc>
        <w:tc>
          <w:tcPr>
            <w:tcW w:w="979" w:type="dxa"/>
          </w:tcPr>
          <w:p w14:paraId="6E429E99"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6 996</w:t>
            </w:r>
          </w:p>
        </w:tc>
        <w:tc>
          <w:tcPr>
            <w:tcW w:w="979" w:type="dxa"/>
          </w:tcPr>
          <w:p w14:paraId="0CCB4C38"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8 048</w:t>
            </w:r>
          </w:p>
        </w:tc>
        <w:tc>
          <w:tcPr>
            <w:tcW w:w="979" w:type="dxa"/>
          </w:tcPr>
          <w:p w14:paraId="6E37C4E7"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18 313</w:t>
            </w:r>
          </w:p>
        </w:tc>
      </w:tr>
      <w:tr w:rsidR="00B4543B" w:rsidRPr="00F96AFD" w14:paraId="2B502996" w14:textId="77777777" w:rsidTr="00FF5902">
        <w:tc>
          <w:tcPr>
            <w:tcW w:w="1689" w:type="dxa"/>
          </w:tcPr>
          <w:p w14:paraId="79B715F9" w14:textId="7ED7841E" w:rsidR="00B3323D" w:rsidRPr="00F96AFD" w:rsidRDefault="003120A8" w:rsidP="005E3902">
            <w:pPr>
              <w:pStyle w:val="Akapitzlist"/>
              <w:spacing w:after="240"/>
              <w:ind w:left="0"/>
              <w:rPr>
                <w:rFonts w:ascii="Arial" w:hAnsi="Arial" w:cs="Arial"/>
              </w:rPr>
            </w:pPr>
            <w:r w:rsidRPr="00F96AFD">
              <w:rPr>
                <w:rFonts w:ascii="Arial" w:hAnsi="Arial" w:cs="Arial"/>
              </w:rPr>
              <w:t>m</w:t>
            </w:r>
            <w:r w:rsidR="00B3323D" w:rsidRPr="00F96AFD">
              <w:rPr>
                <w:rFonts w:ascii="Arial" w:hAnsi="Arial" w:cs="Arial"/>
              </w:rPr>
              <w:t>azowiecki</w:t>
            </w:r>
            <w:r w:rsidR="0A0EB700" w:rsidRPr="00F96AFD">
              <w:rPr>
                <w:rFonts w:ascii="Arial" w:hAnsi="Arial" w:cs="Arial"/>
              </w:rPr>
              <w:t>e</w:t>
            </w:r>
          </w:p>
        </w:tc>
        <w:tc>
          <w:tcPr>
            <w:tcW w:w="980" w:type="dxa"/>
          </w:tcPr>
          <w:p w14:paraId="7FD2FCB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9 443</w:t>
            </w:r>
          </w:p>
        </w:tc>
        <w:tc>
          <w:tcPr>
            <w:tcW w:w="980" w:type="dxa"/>
          </w:tcPr>
          <w:p w14:paraId="5C371F0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8 902</w:t>
            </w:r>
          </w:p>
        </w:tc>
        <w:tc>
          <w:tcPr>
            <w:tcW w:w="980" w:type="dxa"/>
          </w:tcPr>
          <w:p w14:paraId="49AD2754"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9 087</w:t>
            </w:r>
          </w:p>
        </w:tc>
        <w:tc>
          <w:tcPr>
            <w:tcW w:w="979" w:type="dxa"/>
          </w:tcPr>
          <w:p w14:paraId="12CAA3A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9 520</w:t>
            </w:r>
          </w:p>
        </w:tc>
        <w:tc>
          <w:tcPr>
            <w:tcW w:w="979" w:type="dxa"/>
          </w:tcPr>
          <w:p w14:paraId="02F5D56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9 941</w:t>
            </w:r>
          </w:p>
        </w:tc>
        <w:tc>
          <w:tcPr>
            <w:tcW w:w="979" w:type="dxa"/>
          </w:tcPr>
          <w:p w14:paraId="2C07A03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10 107</w:t>
            </w:r>
          </w:p>
        </w:tc>
        <w:tc>
          <w:tcPr>
            <w:tcW w:w="979" w:type="dxa"/>
          </w:tcPr>
          <w:p w14:paraId="3B9922E3"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12 420</w:t>
            </w:r>
          </w:p>
        </w:tc>
        <w:tc>
          <w:tcPr>
            <w:tcW w:w="979" w:type="dxa"/>
          </w:tcPr>
          <w:p w14:paraId="7CDC39F3"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11 880</w:t>
            </w:r>
          </w:p>
        </w:tc>
        <w:tc>
          <w:tcPr>
            <w:tcW w:w="979" w:type="dxa"/>
          </w:tcPr>
          <w:p w14:paraId="27A8172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13 039</w:t>
            </w:r>
          </w:p>
        </w:tc>
        <w:tc>
          <w:tcPr>
            <w:tcW w:w="979" w:type="dxa"/>
          </w:tcPr>
          <w:p w14:paraId="768D71B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21 419</w:t>
            </w:r>
          </w:p>
        </w:tc>
      </w:tr>
      <w:tr w:rsidR="00B4543B" w:rsidRPr="00F96AFD" w14:paraId="4B4EAD4E" w14:textId="77777777" w:rsidTr="00FF5902">
        <w:tc>
          <w:tcPr>
            <w:tcW w:w="1689" w:type="dxa"/>
          </w:tcPr>
          <w:p w14:paraId="3D582AA5" w14:textId="45E27446" w:rsidR="00B3323D" w:rsidRPr="00F96AFD" w:rsidRDefault="003120A8" w:rsidP="005E3902">
            <w:pPr>
              <w:pStyle w:val="Akapitzlist"/>
              <w:spacing w:after="240"/>
              <w:ind w:left="0"/>
              <w:rPr>
                <w:rFonts w:ascii="Arial" w:hAnsi="Arial" w:cs="Arial"/>
              </w:rPr>
            </w:pPr>
            <w:r w:rsidRPr="00F96AFD">
              <w:rPr>
                <w:rFonts w:ascii="Arial" w:hAnsi="Arial" w:cs="Arial"/>
              </w:rPr>
              <w:t>o</w:t>
            </w:r>
            <w:r w:rsidR="00B3323D" w:rsidRPr="00F96AFD">
              <w:rPr>
                <w:rFonts w:ascii="Arial" w:hAnsi="Arial" w:cs="Arial"/>
              </w:rPr>
              <w:t>polskie</w:t>
            </w:r>
          </w:p>
        </w:tc>
        <w:tc>
          <w:tcPr>
            <w:tcW w:w="980" w:type="dxa"/>
          </w:tcPr>
          <w:p w14:paraId="7A68DCE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7 633</w:t>
            </w:r>
          </w:p>
        </w:tc>
        <w:tc>
          <w:tcPr>
            <w:tcW w:w="980" w:type="dxa"/>
          </w:tcPr>
          <w:p w14:paraId="23EF3F0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6 285</w:t>
            </w:r>
          </w:p>
        </w:tc>
        <w:tc>
          <w:tcPr>
            <w:tcW w:w="980" w:type="dxa"/>
          </w:tcPr>
          <w:p w14:paraId="2C525A98"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6 334</w:t>
            </w:r>
          </w:p>
        </w:tc>
        <w:tc>
          <w:tcPr>
            <w:tcW w:w="979" w:type="dxa"/>
          </w:tcPr>
          <w:p w14:paraId="6E6A4BA3"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5 865</w:t>
            </w:r>
          </w:p>
        </w:tc>
        <w:tc>
          <w:tcPr>
            <w:tcW w:w="979" w:type="dxa"/>
          </w:tcPr>
          <w:p w14:paraId="7EE4A4E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6 467</w:t>
            </w:r>
          </w:p>
        </w:tc>
        <w:tc>
          <w:tcPr>
            <w:tcW w:w="979" w:type="dxa"/>
          </w:tcPr>
          <w:p w14:paraId="2497E38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6 366</w:t>
            </w:r>
          </w:p>
        </w:tc>
        <w:tc>
          <w:tcPr>
            <w:tcW w:w="979" w:type="dxa"/>
          </w:tcPr>
          <w:p w14:paraId="72016EC3"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7 295</w:t>
            </w:r>
          </w:p>
        </w:tc>
        <w:tc>
          <w:tcPr>
            <w:tcW w:w="979" w:type="dxa"/>
          </w:tcPr>
          <w:p w14:paraId="3C03272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7 258</w:t>
            </w:r>
          </w:p>
        </w:tc>
        <w:tc>
          <w:tcPr>
            <w:tcW w:w="979" w:type="dxa"/>
          </w:tcPr>
          <w:p w14:paraId="6002B86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8 108</w:t>
            </w:r>
          </w:p>
        </w:tc>
        <w:tc>
          <w:tcPr>
            <w:tcW w:w="979" w:type="dxa"/>
          </w:tcPr>
          <w:p w14:paraId="6368ECB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13 313</w:t>
            </w:r>
          </w:p>
        </w:tc>
      </w:tr>
      <w:tr w:rsidR="00B4543B" w:rsidRPr="00F96AFD" w14:paraId="4665AB55" w14:textId="77777777" w:rsidTr="00FF5902">
        <w:tc>
          <w:tcPr>
            <w:tcW w:w="1689" w:type="dxa"/>
          </w:tcPr>
          <w:p w14:paraId="245B6E57" w14:textId="3D7785CA" w:rsidR="00B3323D" w:rsidRPr="00F96AFD" w:rsidRDefault="003120A8" w:rsidP="005E3902">
            <w:pPr>
              <w:pStyle w:val="Akapitzlist"/>
              <w:spacing w:after="240"/>
              <w:ind w:left="0"/>
              <w:rPr>
                <w:rFonts w:ascii="Arial" w:hAnsi="Arial" w:cs="Arial"/>
              </w:rPr>
            </w:pPr>
            <w:r w:rsidRPr="00F96AFD">
              <w:rPr>
                <w:rFonts w:ascii="Arial" w:hAnsi="Arial" w:cs="Arial"/>
              </w:rPr>
              <w:t>p</w:t>
            </w:r>
            <w:r w:rsidR="00B3323D" w:rsidRPr="00F96AFD">
              <w:rPr>
                <w:rFonts w:ascii="Arial" w:hAnsi="Arial" w:cs="Arial"/>
              </w:rPr>
              <w:t>odkarpackie</w:t>
            </w:r>
          </w:p>
        </w:tc>
        <w:tc>
          <w:tcPr>
            <w:tcW w:w="980" w:type="dxa"/>
          </w:tcPr>
          <w:p w14:paraId="62A4D3C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4 597</w:t>
            </w:r>
          </w:p>
        </w:tc>
        <w:tc>
          <w:tcPr>
            <w:tcW w:w="980" w:type="dxa"/>
          </w:tcPr>
          <w:p w14:paraId="685C45E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4 146</w:t>
            </w:r>
          </w:p>
        </w:tc>
        <w:tc>
          <w:tcPr>
            <w:tcW w:w="980" w:type="dxa"/>
          </w:tcPr>
          <w:p w14:paraId="36F301B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4 235</w:t>
            </w:r>
          </w:p>
        </w:tc>
        <w:tc>
          <w:tcPr>
            <w:tcW w:w="979" w:type="dxa"/>
          </w:tcPr>
          <w:p w14:paraId="2394BB6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4 373</w:t>
            </w:r>
          </w:p>
        </w:tc>
        <w:tc>
          <w:tcPr>
            <w:tcW w:w="979" w:type="dxa"/>
          </w:tcPr>
          <w:p w14:paraId="1BE6C2B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4 851</w:t>
            </w:r>
          </w:p>
        </w:tc>
        <w:tc>
          <w:tcPr>
            <w:tcW w:w="979" w:type="dxa"/>
          </w:tcPr>
          <w:p w14:paraId="7EC91EA7"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4 467</w:t>
            </w:r>
          </w:p>
        </w:tc>
        <w:tc>
          <w:tcPr>
            <w:tcW w:w="979" w:type="dxa"/>
          </w:tcPr>
          <w:p w14:paraId="04A9D8A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5 170</w:t>
            </w:r>
          </w:p>
        </w:tc>
        <w:tc>
          <w:tcPr>
            <w:tcW w:w="979" w:type="dxa"/>
          </w:tcPr>
          <w:p w14:paraId="02E8DBAE"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5 008</w:t>
            </w:r>
          </w:p>
        </w:tc>
        <w:tc>
          <w:tcPr>
            <w:tcW w:w="979" w:type="dxa"/>
          </w:tcPr>
          <w:p w14:paraId="3A405C5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5 263</w:t>
            </w:r>
          </w:p>
        </w:tc>
        <w:tc>
          <w:tcPr>
            <w:tcW w:w="979" w:type="dxa"/>
          </w:tcPr>
          <w:p w14:paraId="5223E71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8 611</w:t>
            </w:r>
          </w:p>
        </w:tc>
      </w:tr>
      <w:tr w:rsidR="00B4543B" w:rsidRPr="00F96AFD" w14:paraId="0F3C10E1" w14:textId="77777777" w:rsidTr="00FF5902">
        <w:tc>
          <w:tcPr>
            <w:tcW w:w="1689" w:type="dxa"/>
          </w:tcPr>
          <w:p w14:paraId="456AC261" w14:textId="2E112322" w:rsidR="00B3323D" w:rsidRPr="00F96AFD" w:rsidRDefault="003120A8" w:rsidP="005E3902">
            <w:pPr>
              <w:pStyle w:val="Akapitzlist"/>
              <w:spacing w:after="240"/>
              <w:ind w:left="0"/>
              <w:rPr>
                <w:rFonts w:ascii="Arial" w:hAnsi="Arial" w:cs="Arial"/>
              </w:rPr>
            </w:pPr>
            <w:r w:rsidRPr="00F96AFD">
              <w:rPr>
                <w:rFonts w:ascii="Arial" w:hAnsi="Arial" w:cs="Arial"/>
              </w:rPr>
              <w:t>p</w:t>
            </w:r>
            <w:r w:rsidR="00B3323D" w:rsidRPr="00F96AFD">
              <w:rPr>
                <w:rFonts w:ascii="Arial" w:hAnsi="Arial" w:cs="Arial"/>
              </w:rPr>
              <w:t>odlaskie</w:t>
            </w:r>
          </w:p>
        </w:tc>
        <w:tc>
          <w:tcPr>
            <w:tcW w:w="980" w:type="dxa"/>
          </w:tcPr>
          <w:p w14:paraId="2BAFEFA9"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6 698</w:t>
            </w:r>
          </w:p>
        </w:tc>
        <w:tc>
          <w:tcPr>
            <w:tcW w:w="980" w:type="dxa"/>
          </w:tcPr>
          <w:p w14:paraId="1789F9DE"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6 581</w:t>
            </w:r>
          </w:p>
        </w:tc>
        <w:tc>
          <w:tcPr>
            <w:tcW w:w="980" w:type="dxa"/>
          </w:tcPr>
          <w:p w14:paraId="23437A77"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5 921</w:t>
            </w:r>
          </w:p>
        </w:tc>
        <w:tc>
          <w:tcPr>
            <w:tcW w:w="979" w:type="dxa"/>
          </w:tcPr>
          <w:p w14:paraId="6EBDDF46"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6 537</w:t>
            </w:r>
          </w:p>
        </w:tc>
        <w:tc>
          <w:tcPr>
            <w:tcW w:w="979" w:type="dxa"/>
          </w:tcPr>
          <w:p w14:paraId="052B7B8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7 168</w:t>
            </w:r>
          </w:p>
        </w:tc>
        <w:tc>
          <w:tcPr>
            <w:tcW w:w="979" w:type="dxa"/>
          </w:tcPr>
          <w:p w14:paraId="702F2164"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7 497</w:t>
            </w:r>
          </w:p>
        </w:tc>
        <w:tc>
          <w:tcPr>
            <w:tcW w:w="979" w:type="dxa"/>
          </w:tcPr>
          <w:p w14:paraId="5B20E56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7 836</w:t>
            </w:r>
          </w:p>
        </w:tc>
        <w:tc>
          <w:tcPr>
            <w:tcW w:w="979" w:type="dxa"/>
          </w:tcPr>
          <w:p w14:paraId="180C6B0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8 599</w:t>
            </w:r>
          </w:p>
        </w:tc>
        <w:tc>
          <w:tcPr>
            <w:tcW w:w="979" w:type="dxa"/>
          </w:tcPr>
          <w:p w14:paraId="2F725BC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9 603</w:t>
            </w:r>
          </w:p>
        </w:tc>
        <w:tc>
          <w:tcPr>
            <w:tcW w:w="979" w:type="dxa"/>
          </w:tcPr>
          <w:p w14:paraId="5138E87E"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14 796</w:t>
            </w:r>
          </w:p>
        </w:tc>
      </w:tr>
      <w:tr w:rsidR="00B4543B" w:rsidRPr="00F96AFD" w14:paraId="3B55A230" w14:textId="77777777" w:rsidTr="00FF5902">
        <w:tc>
          <w:tcPr>
            <w:tcW w:w="1689" w:type="dxa"/>
          </w:tcPr>
          <w:p w14:paraId="0E6038D2" w14:textId="0710CA20" w:rsidR="00B3323D" w:rsidRPr="00F96AFD" w:rsidRDefault="003120A8" w:rsidP="005E3902">
            <w:pPr>
              <w:pStyle w:val="Akapitzlist"/>
              <w:spacing w:after="240"/>
              <w:ind w:left="0"/>
              <w:rPr>
                <w:rFonts w:ascii="Arial" w:hAnsi="Arial" w:cs="Arial"/>
              </w:rPr>
            </w:pPr>
            <w:r w:rsidRPr="00F96AFD">
              <w:rPr>
                <w:rFonts w:ascii="Arial" w:hAnsi="Arial" w:cs="Arial"/>
              </w:rPr>
              <w:t>p</w:t>
            </w:r>
            <w:r w:rsidR="00B3323D" w:rsidRPr="00F96AFD">
              <w:rPr>
                <w:rFonts w:ascii="Arial" w:hAnsi="Arial" w:cs="Arial"/>
              </w:rPr>
              <w:t>omorskie</w:t>
            </w:r>
          </w:p>
        </w:tc>
        <w:tc>
          <w:tcPr>
            <w:tcW w:w="980" w:type="dxa"/>
          </w:tcPr>
          <w:p w14:paraId="1C7082C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7 248</w:t>
            </w:r>
          </w:p>
        </w:tc>
        <w:tc>
          <w:tcPr>
            <w:tcW w:w="980" w:type="dxa"/>
          </w:tcPr>
          <w:p w14:paraId="2356698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6 140</w:t>
            </w:r>
          </w:p>
        </w:tc>
        <w:tc>
          <w:tcPr>
            <w:tcW w:w="980" w:type="dxa"/>
          </w:tcPr>
          <w:p w14:paraId="451C553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6 313</w:t>
            </w:r>
          </w:p>
        </w:tc>
        <w:tc>
          <w:tcPr>
            <w:tcW w:w="979" w:type="dxa"/>
          </w:tcPr>
          <w:p w14:paraId="6AFCDBC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6 435</w:t>
            </w:r>
          </w:p>
        </w:tc>
        <w:tc>
          <w:tcPr>
            <w:tcW w:w="979" w:type="dxa"/>
          </w:tcPr>
          <w:p w14:paraId="0188CDE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6 726</w:t>
            </w:r>
          </w:p>
        </w:tc>
        <w:tc>
          <w:tcPr>
            <w:tcW w:w="979" w:type="dxa"/>
          </w:tcPr>
          <w:p w14:paraId="78507BD2"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7 001</w:t>
            </w:r>
          </w:p>
        </w:tc>
        <w:tc>
          <w:tcPr>
            <w:tcW w:w="979" w:type="dxa"/>
          </w:tcPr>
          <w:p w14:paraId="42AB241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7 923</w:t>
            </w:r>
          </w:p>
        </w:tc>
        <w:tc>
          <w:tcPr>
            <w:tcW w:w="979" w:type="dxa"/>
          </w:tcPr>
          <w:p w14:paraId="3A958FCE"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7 419</w:t>
            </w:r>
          </w:p>
        </w:tc>
        <w:tc>
          <w:tcPr>
            <w:tcW w:w="979" w:type="dxa"/>
          </w:tcPr>
          <w:p w14:paraId="16BAA3C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8 462</w:t>
            </w:r>
          </w:p>
        </w:tc>
        <w:tc>
          <w:tcPr>
            <w:tcW w:w="979" w:type="dxa"/>
          </w:tcPr>
          <w:p w14:paraId="112B0B1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13 088</w:t>
            </w:r>
          </w:p>
        </w:tc>
      </w:tr>
      <w:tr w:rsidR="00B4543B" w:rsidRPr="00F96AFD" w14:paraId="3AC96E50" w14:textId="77777777" w:rsidTr="00FF5902">
        <w:tc>
          <w:tcPr>
            <w:tcW w:w="1689" w:type="dxa"/>
          </w:tcPr>
          <w:p w14:paraId="5F3BD8B0" w14:textId="356D5A69" w:rsidR="00B3323D" w:rsidRPr="00F96AFD" w:rsidRDefault="003120A8" w:rsidP="005E3902">
            <w:pPr>
              <w:pStyle w:val="Akapitzlist"/>
              <w:spacing w:after="240"/>
              <w:ind w:left="0"/>
              <w:rPr>
                <w:rFonts w:ascii="Arial" w:hAnsi="Arial" w:cs="Arial"/>
              </w:rPr>
            </w:pPr>
            <w:r w:rsidRPr="00F96AFD">
              <w:rPr>
                <w:rFonts w:ascii="Arial" w:hAnsi="Arial" w:cs="Arial"/>
              </w:rPr>
              <w:t>ś</w:t>
            </w:r>
            <w:r w:rsidR="00B3323D" w:rsidRPr="00F96AFD">
              <w:rPr>
                <w:rFonts w:ascii="Arial" w:hAnsi="Arial" w:cs="Arial"/>
              </w:rPr>
              <w:t>ląskie</w:t>
            </w:r>
          </w:p>
        </w:tc>
        <w:tc>
          <w:tcPr>
            <w:tcW w:w="980" w:type="dxa"/>
          </w:tcPr>
          <w:p w14:paraId="15F4BC32"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8 120</w:t>
            </w:r>
          </w:p>
        </w:tc>
        <w:tc>
          <w:tcPr>
            <w:tcW w:w="980" w:type="dxa"/>
          </w:tcPr>
          <w:p w14:paraId="68E47EF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7 848</w:t>
            </w:r>
          </w:p>
        </w:tc>
        <w:tc>
          <w:tcPr>
            <w:tcW w:w="980" w:type="dxa"/>
          </w:tcPr>
          <w:p w14:paraId="20E88BE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8 393</w:t>
            </w:r>
          </w:p>
        </w:tc>
        <w:tc>
          <w:tcPr>
            <w:tcW w:w="979" w:type="dxa"/>
          </w:tcPr>
          <w:p w14:paraId="144CB8A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7 963</w:t>
            </w:r>
          </w:p>
        </w:tc>
        <w:tc>
          <w:tcPr>
            <w:tcW w:w="979" w:type="dxa"/>
          </w:tcPr>
          <w:p w14:paraId="5E557374"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8 758</w:t>
            </w:r>
          </w:p>
        </w:tc>
        <w:tc>
          <w:tcPr>
            <w:tcW w:w="979" w:type="dxa"/>
          </w:tcPr>
          <w:p w14:paraId="0F3B023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10 810</w:t>
            </w:r>
          </w:p>
        </w:tc>
        <w:tc>
          <w:tcPr>
            <w:tcW w:w="979" w:type="dxa"/>
          </w:tcPr>
          <w:p w14:paraId="65D16A26"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9 829</w:t>
            </w:r>
          </w:p>
        </w:tc>
        <w:tc>
          <w:tcPr>
            <w:tcW w:w="979" w:type="dxa"/>
          </w:tcPr>
          <w:p w14:paraId="2DE2100B"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8 893</w:t>
            </w:r>
          </w:p>
        </w:tc>
        <w:tc>
          <w:tcPr>
            <w:tcW w:w="979" w:type="dxa"/>
          </w:tcPr>
          <w:p w14:paraId="548E4079"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8 902</w:t>
            </w:r>
          </w:p>
        </w:tc>
        <w:tc>
          <w:tcPr>
            <w:tcW w:w="979" w:type="dxa"/>
          </w:tcPr>
          <w:p w14:paraId="704C50E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27 076</w:t>
            </w:r>
          </w:p>
        </w:tc>
      </w:tr>
      <w:tr w:rsidR="00B4543B" w:rsidRPr="00F96AFD" w14:paraId="5FD394ED" w14:textId="77777777" w:rsidTr="00FF5902">
        <w:tc>
          <w:tcPr>
            <w:tcW w:w="1689" w:type="dxa"/>
          </w:tcPr>
          <w:p w14:paraId="5C99C136" w14:textId="76B8F7B9" w:rsidR="00B3323D" w:rsidRPr="00F96AFD" w:rsidRDefault="003120A8" w:rsidP="005E3902">
            <w:pPr>
              <w:pStyle w:val="Akapitzlist"/>
              <w:spacing w:after="240"/>
              <w:ind w:left="0"/>
              <w:rPr>
                <w:rFonts w:ascii="Arial" w:hAnsi="Arial" w:cs="Arial"/>
              </w:rPr>
            </w:pPr>
            <w:r w:rsidRPr="00F96AFD">
              <w:rPr>
                <w:rFonts w:ascii="Arial" w:hAnsi="Arial" w:cs="Arial"/>
              </w:rPr>
              <w:t>ś</w:t>
            </w:r>
            <w:r w:rsidR="00B3323D" w:rsidRPr="00F96AFD">
              <w:rPr>
                <w:rFonts w:ascii="Arial" w:hAnsi="Arial" w:cs="Arial"/>
              </w:rPr>
              <w:t>więtokrzyskie</w:t>
            </w:r>
          </w:p>
        </w:tc>
        <w:tc>
          <w:tcPr>
            <w:tcW w:w="980" w:type="dxa"/>
          </w:tcPr>
          <w:p w14:paraId="11961FC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7 865</w:t>
            </w:r>
          </w:p>
        </w:tc>
        <w:tc>
          <w:tcPr>
            <w:tcW w:w="980" w:type="dxa"/>
          </w:tcPr>
          <w:p w14:paraId="474D724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7 420</w:t>
            </w:r>
          </w:p>
        </w:tc>
        <w:tc>
          <w:tcPr>
            <w:tcW w:w="980" w:type="dxa"/>
          </w:tcPr>
          <w:p w14:paraId="0126D47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7 995</w:t>
            </w:r>
          </w:p>
        </w:tc>
        <w:tc>
          <w:tcPr>
            <w:tcW w:w="979" w:type="dxa"/>
          </w:tcPr>
          <w:p w14:paraId="49B24AB9"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7 968</w:t>
            </w:r>
          </w:p>
        </w:tc>
        <w:tc>
          <w:tcPr>
            <w:tcW w:w="979" w:type="dxa"/>
          </w:tcPr>
          <w:p w14:paraId="57E9857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9 713</w:t>
            </w:r>
          </w:p>
        </w:tc>
        <w:tc>
          <w:tcPr>
            <w:tcW w:w="979" w:type="dxa"/>
          </w:tcPr>
          <w:p w14:paraId="34B1AE2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8 508</w:t>
            </w:r>
          </w:p>
        </w:tc>
        <w:tc>
          <w:tcPr>
            <w:tcW w:w="979" w:type="dxa"/>
          </w:tcPr>
          <w:p w14:paraId="1F73B19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10 100</w:t>
            </w:r>
          </w:p>
        </w:tc>
        <w:tc>
          <w:tcPr>
            <w:tcW w:w="979" w:type="dxa"/>
          </w:tcPr>
          <w:p w14:paraId="346FCA83"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9 098</w:t>
            </w:r>
          </w:p>
        </w:tc>
        <w:tc>
          <w:tcPr>
            <w:tcW w:w="979" w:type="dxa"/>
          </w:tcPr>
          <w:p w14:paraId="3FB8DE54"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9 788</w:t>
            </w:r>
          </w:p>
        </w:tc>
        <w:tc>
          <w:tcPr>
            <w:tcW w:w="979" w:type="dxa"/>
          </w:tcPr>
          <w:p w14:paraId="3236151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19 210</w:t>
            </w:r>
          </w:p>
        </w:tc>
      </w:tr>
      <w:tr w:rsidR="00B4543B" w:rsidRPr="00F96AFD" w14:paraId="3AA5986A" w14:textId="77777777" w:rsidTr="00FF5902">
        <w:tc>
          <w:tcPr>
            <w:tcW w:w="1689" w:type="dxa"/>
          </w:tcPr>
          <w:p w14:paraId="4C777022" w14:textId="31688893" w:rsidR="003120A8" w:rsidRPr="00F96AFD" w:rsidRDefault="003120A8" w:rsidP="005E3902">
            <w:pPr>
              <w:pStyle w:val="Akapitzlist"/>
              <w:spacing w:after="240"/>
              <w:ind w:left="0"/>
              <w:rPr>
                <w:rFonts w:ascii="Arial" w:hAnsi="Arial" w:cs="Arial"/>
              </w:rPr>
            </w:pPr>
            <w:r w:rsidRPr="00F96AFD">
              <w:rPr>
                <w:rFonts w:ascii="Arial" w:hAnsi="Arial" w:cs="Arial"/>
              </w:rPr>
              <w:t>w</w:t>
            </w:r>
            <w:r w:rsidR="00B3323D" w:rsidRPr="00F96AFD">
              <w:rPr>
                <w:rFonts w:ascii="Arial" w:hAnsi="Arial" w:cs="Arial"/>
              </w:rPr>
              <w:t>armińsko</w:t>
            </w:r>
          </w:p>
          <w:p w14:paraId="5305412E" w14:textId="7864C21B" w:rsidR="00B3323D" w:rsidRPr="00F96AFD" w:rsidRDefault="00B3323D" w:rsidP="005E3902">
            <w:pPr>
              <w:pStyle w:val="Akapitzlist"/>
              <w:spacing w:after="240"/>
              <w:ind w:left="0"/>
              <w:rPr>
                <w:rFonts w:ascii="Arial" w:hAnsi="Arial" w:cs="Arial"/>
              </w:rPr>
            </w:pPr>
            <w:r w:rsidRPr="00F96AFD">
              <w:rPr>
                <w:rFonts w:ascii="Arial" w:hAnsi="Arial" w:cs="Arial"/>
              </w:rPr>
              <w:t>-</w:t>
            </w:r>
            <w:r w:rsidR="003120A8" w:rsidRPr="00F96AFD">
              <w:rPr>
                <w:rFonts w:ascii="Arial" w:hAnsi="Arial" w:cs="Arial"/>
              </w:rPr>
              <w:t>m</w:t>
            </w:r>
            <w:r w:rsidRPr="00F96AFD">
              <w:rPr>
                <w:rFonts w:ascii="Arial" w:hAnsi="Arial" w:cs="Arial"/>
              </w:rPr>
              <w:t>azurskie</w:t>
            </w:r>
          </w:p>
        </w:tc>
        <w:tc>
          <w:tcPr>
            <w:tcW w:w="980" w:type="dxa"/>
          </w:tcPr>
          <w:p w14:paraId="0BA26FE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5 796</w:t>
            </w:r>
          </w:p>
        </w:tc>
        <w:tc>
          <w:tcPr>
            <w:tcW w:w="980" w:type="dxa"/>
          </w:tcPr>
          <w:p w14:paraId="71ACDEB7"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5 440</w:t>
            </w:r>
          </w:p>
        </w:tc>
        <w:tc>
          <w:tcPr>
            <w:tcW w:w="980" w:type="dxa"/>
          </w:tcPr>
          <w:p w14:paraId="0FE909D8"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5 216</w:t>
            </w:r>
          </w:p>
        </w:tc>
        <w:tc>
          <w:tcPr>
            <w:tcW w:w="979" w:type="dxa"/>
          </w:tcPr>
          <w:p w14:paraId="7A2B6494"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5 641</w:t>
            </w:r>
          </w:p>
        </w:tc>
        <w:tc>
          <w:tcPr>
            <w:tcW w:w="979" w:type="dxa"/>
          </w:tcPr>
          <w:p w14:paraId="6DBE7C0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5 928</w:t>
            </w:r>
          </w:p>
        </w:tc>
        <w:tc>
          <w:tcPr>
            <w:tcW w:w="979" w:type="dxa"/>
          </w:tcPr>
          <w:p w14:paraId="3FA9C2F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6 098</w:t>
            </w:r>
          </w:p>
        </w:tc>
        <w:tc>
          <w:tcPr>
            <w:tcW w:w="979" w:type="dxa"/>
          </w:tcPr>
          <w:p w14:paraId="6EAA034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6 628</w:t>
            </w:r>
          </w:p>
        </w:tc>
        <w:tc>
          <w:tcPr>
            <w:tcW w:w="979" w:type="dxa"/>
          </w:tcPr>
          <w:p w14:paraId="0B4DA54D"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6 309</w:t>
            </w:r>
          </w:p>
        </w:tc>
        <w:tc>
          <w:tcPr>
            <w:tcW w:w="979" w:type="dxa"/>
          </w:tcPr>
          <w:p w14:paraId="3CCB260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7 297</w:t>
            </w:r>
          </w:p>
        </w:tc>
        <w:tc>
          <w:tcPr>
            <w:tcW w:w="979" w:type="dxa"/>
          </w:tcPr>
          <w:p w14:paraId="587FD1E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10 983</w:t>
            </w:r>
          </w:p>
        </w:tc>
      </w:tr>
      <w:tr w:rsidR="00B4543B" w:rsidRPr="00F96AFD" w14:paraId="743B0A3E" w14:textId="77777777" w:rsidTr="00FF5902">
        <w:tc>
          <w:tcPr>
            <w:tcW w:w="1689" w:type="dxa"/>
          </w:tcPr>
          <w:p w14:paraId="7DD4E522" w14:textId="09DE589A" w:rsidR="00B3323D" w:rsidRPr="00F96AFD" w:rsidRDefault="00160736" w:rsidP="005E3902">
            <w:pPr>
              <w:pStyle w:val="Akapitzlist"/>
              <w:spacing w:after="240"/>
              <w:ind w:left="0"/>
              <w:rPr>
                <w:rFonts w:ascii="Arial" w:hAnsi="Arial" w:cs="Arial"/>
              </w:rPr>
            </w:pPr>
            <w:r w:rsidRPr="00F96AFD">
              <w:rPr>
                <w:rFonts w:ascii="Arial" w:hAnsi="Arial" w:cs="Arial"/>
              </w:rPr>
              <w:t>w</w:t>
            </w:r>
            <w:r w:rsidR="00B3323D" w:rsidRPr="00F96AFD">
              <w:rPr>
                <w:rFonts w:ascii="Arial" w:hAnsi="Arial" w:cs="Arial"/>
              </w:rPr>
              <w:t>ielkopolskie</w:t>
            </w:r>
          </w:p>
        </w:tc>
        <w:tc>
          <w:tcPr>
            <w:tcW w:w="980" w:type="dxa"/>
          </w:tcPr>
          <w:p w14:paraId="6B674641"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10 446</w:t>
            </w:r>
          </w:p>
        </w:tc>
        <w:tc>
          <w:tcPr>
            <w:tcW w:w="980" w:type="dxa"/>
          </w:tcPr>
          <w:p w14:paraId="73FF2405"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10 180</w:t>
            </w:r>
          </w:p>
        </w:tc>
        <w:tc>
          <w:tcPr>
            <w:tcW w:w="980" w:type="dxa"/>
          </w:tcPr>
          <w:p w14:paraId="1E15D02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10 356</w:t>
            </w:r>
          </w:p>
        </w:tc>
        <w:tc>
          <w:tcPr>
            <w:tcW w:w="979" w:type="dxa"/>
          </w:tcPr>
          <w:p w14:paraId="45DE1C4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10 414</w:t>
            </w:r>
          </w:p>
        </w:tc>
        <w:tc>
          <w:tcPr>
            <w:tcW w:w="979" w:type="dxa"/>
          </w:tcPr>
          <w:p w14:paraId="74F0135A"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10 989</w:t>
            </w:r>
          </w:p>
        </w:tc>
        <w:tc>
          <w:tcPr>
            <w:tcW w:w="979" w:type="dxa"/>
          </w:tcPr>
          <w:p w14:paraId="3923670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11 902</w:t>
            </w:r>
          </w:p>
        </w:tc>
        <w:tc>
          <w:tcPr>
            <w:tcW w:w="979" w:type="dxa"/>
          </w:tcPr>
          <w:p w14:paraId="1E34FADF"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11 943</w:t>
            </w:r>
          </w:p>
        </w:tc>
        <w:tc>
          <w:tcPr>
            <w:tcW w:w="979" w:type="dxa"/>
          </w:tcPr>
          <w:p w14:paraId="718909BC"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11 741</w:t>
            </w:r>
          </w:p>
        </w:tc>
        <w:tc>
          <w:tcPr>
            <w:tcW w:w="979" w:type="dxa"/>
          </w:tcPr>
          <w:p w14:paraId="3147718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13 887</w:t>
            </w:r>
          </w:p>
        </w:tc>
        <w:tc>
          <w:tcPr>
            <w:tcW w:w="979" w:type="dxa"/>
          </w:tcPr>
          <w:p w14:paraId="1CDA0D40" w14:textId="77777777" w:rsidR="00B3323D" w:rsidRPr="00F96AFD" w:rsidRDefault="00B3323D" w:rsidP="005E3902">
            <w:pPr>
              <w:pStyle w:val="Akapitzlist"/>
              <w:spacing w:after="240"/>
              <w:ind w:left="0"/>
              <w:rPr>
                <w:rFonts w:ascii="Arial" w:hAnsi="Arial" w:cs="Arial"/>
                <w:sz w:val="24"/>
              </w:rPr>
            </w:pPr>
            <w:r w:rsidRPr="00F96AFD">
              <w:rPr>
                <w:rFonts w:ascii="Arial" w:hAnsi="Arial" w:cs="Arial"/>
                <w:sz w:val="24"/>
              </w:rPr>
              <w:t>21 056</w:t>
            </w:r>
          </w:p>
        </w:tc>
      </w:tr>
      <w:tr w:rsidR="00B4543B" w:rsidRPr="00F96AFD" w14:paraId="35BD5C9D" w14:textId="77777777" w:rsidTr="00FF5902">
        <w:tc>
          <w:tcPr>
            <w:tcW w:w="1689" w:type="dxa"/>
          </w:tcPr>
          <w:p w14:paraId="1804DCFE" w14:textId="7B96055D" w:rsidR="00B3323D" w:rsidRPr="00F96AFD" w:rsidRDefault="00160736" w:rsidP="005E3902">
            <w:pPr>
              <w:pStyle w:val="Akapitzlist"/>
              <w:spacing w:after="240"/>
              <w:ind w:left="0"/>
              <w:rPr>
                <w:rFonts w:ascii="Arial" w:hAnsi="Arial" w:cs="Arial"/>
              </w:rPr>
            </w:pPr>
            <w:r w:rsidRPr="00F96AFD">
              <w:rPr>
                <w:rFonts w:ascii="Arial" w:hAnsi="Arial" w:cs="Arial"/>
              </w:rPr>
              <w:t>z</w:t>
            </w:r>
            <w:r w:rsidR="00B3323D" w:rsidRPr="00F96AFD">
              <w:rPr>
                <w:rFonts w:ascii="Arial" w:hAnsi="Arial" w:cs="Arial"/>
              </w:rPr>
              <w:t>achodnio</w:t>
            </w:r>
            <w:r w:rsidRPr="00F96AFD">
              <w:rPr>
                <w:rFonts w:ascii="Arial" w:hAnsi="Arial" w:cs="Arial"/>
              </w:rPr>
              <w:t>-</w:t>
            </w:r>
            <w:r w:rsidR="00B3323D" w:rsidRPr="00F96AFD">
              <w:rPr>
                <w:rFonts w:ascii="Arial" w:hAnsi="Arial" w:cs="Arial"/>
              </w:rPr>
              <w:t>pomorskie</w:t>
            </w:r>
          </w:p>
        </w:tc>
        <w:tc>
          <w:tcPr>
            <w:tcW w:w="980" w:type="dxa"/>
          </w:tcPr>
          <w:p w14:paraId="0D9EC87B" w14:textId="77777777" w:rsidR="00B3323D" w:rsidRPr="00F96AFD" w:rsidRDefault="00B3323D" w:rsidP="005E3902">
            <w:pPr>
              <w:pStyle w:val="Akapitzlist"/>
              <w:spacing w:before="240" w:after="240"/>
              <w:ind w:left="0"/>
              <w:rPr>
                <w:rFonts w:ascii="Arial" w:hAnsi="Arial" w:cs="Arial"/>
                <w:sz w:val="24"/>
              </w:rPr>
            </w:pPr>
            <w:r w:rsidRPr="00F96AFD">
              <w:rPr>
                <w:rFonts w:ascii="Arial" w:hAnsi="Arial" w:cs="Arial"/>
                <w:sz w:val="24"/>
              </w:rPr>
              <w:t>5 345</w:t>
            </w:r>
          </w:p>
        </w:tc>
        <w:tc>
          <w:tcPr>
            <w:tcW w:w="980" w:type="dxa"/>
          </w:tcPr>
          <w:p w14:paraId="1F7DBFBF" w14:textId="77777777" w:rsidR="00B3323D" w:rsidRPr="00F96AFD" w:rsidRDefault="00B3323D" w:rsidP="005E3902">
            <w:pPr>
              <w:pStyle w:val="Akapitzlist"/>
              <w:spacing w:before="240" w:after="240"/>
              <w:ind w:left="0"/>
              <w:rPr>
                <w:rFonts w:ascii="Arial" w:hAnsi="Arial" w:cs="Arial"/>
                <w:sz w:val="24"/>
              </w:rPr>
            </w:pPr>
            <w:r w:rsidRPr="00F96AFD">
              <w:rPr>
                <w:rFonts w:ascii="Arial" w:hAnsi="Arial" w:cs="Arial"/>
                <w:sz w:val="24"/>
              </w:rPr>
              <w:t>4 751</w:t>
            </w:r>
          </w:p>
        </w:tc>
        <w:tc>
          <w:tcPr>
            <w:tcW w:w="980" w:type="dxa"/>
          </w:tcPr>
          <w:p w14:paraId="3631CA8B" w14:textId="77777777" w:rsidR="00B3323D" w:rsidRPr="00F96AFD" w:rsidRDefault="00B3323D" w:rsidP="005E3902">
            <w:pPr>
              <w:pStyle w:val="Akapitzlist"/>
              <w:spacing w:before="240" w:after="240"/>
              <w:ind w:left="0"/>
              <w:rPr>
                <w:rFonts w:ascii="Arial" w:hAnsi="Arial" w:cs="Arial"/>
                <w:sz w:val="24"/>
              </w:rPr>
            </w:pPr>
            <w:r w:rsidRPr="00F96AFD">
              <w:rPr>
                <w:rFonts w:ascii="Arial" w:hAnsi="Arial" w:cs="Arial"/>
                <w:sz w:val="24"/>
              </w:rPr>
              <w:t>4 383</w:t>
            </w:r>
          </w:p>
        </w:tc>
        <w:tc>
          <w:tcPr>
            <w:tcW w:w="979" w:type="dxa"/>
          </w:tcPr>
          <w:p w14:paraId="2F340D44" w14:textId="77777777" w:rsidR="00B3323D" w:rsidRPr="00F96AFD" w:rsidRDefault="00B3323D" w:rsidP="005E3902">
            <w:pPr>
              <w:pStyle w:val="Akapitzlist"/>
              <w:spacing w:before="240" w:after="240"/>
              <w:ind w:left="0"/>
              <w:rPr>
                <w:rFonts w:ascii="Arial" w:hAnsi="Arial" w:cs="Arial"/>
                <w:sz w:val="24"/>
              </w:rPr>
            </w:pPr>
            <w:r w:rsidRPr="00F96AFD">
              <w:rPr>
                <w:rFonts w:ascii="Arial" w:hAnsi="Arial" w:cs="Arial"/>
                <w:sz w:val="24"/>
              </w:rPr>
              <w:t>4 152</w:t>
            </w:r>
          </w:p>
        </w:tc>
        <w:tc>
          <w:tcPr>
            <w:tcW w:w="979" w:type="dxa"/>
          </w:tcPr>
          <w:p w14:paraId="7AEDAA37" w14:textId="77777777" w:rsidR="00B3323D" w:rsidRPr="00F96AFD" w:rsidRDefault="00B3323D" w:rsidP="005E3902">
            <w:pPr>
              <w:pStyle w:val="Akapitzlist"/>
              <w:spacing w:before="240" w:after="240"/>
              <w:ind w:left="0"/>
              <w:rPr>
                <w:rFonts w:ascii="Arial" w:hAnsi="Arial" w:cs="Arial"/>
                <w:sz w:val="24"/>
              </w:rPr>
            </w:pPr>
            <w:r w:rsidRPr="00F96AFD">
              <w:rPr>
                <w:rFonts w:ascii="Arial" w:hAnsi="Arial" w:cs="Arial"/>
                <w:sz w:val="24"/>
              </w:rPr>
              <w:t>4 226</w:t>
            </w:r>
          </w:p>
        </w:tc>
        <w:tc>
          <w:tcPr>
            <w:tcW w:w="979" w:type="dxa"/>
          </w:tcPr>
          <w:p w14:paraId="0AA7E8E2" w14:textId="77777777" w:rsidR="00B3323D" w:rsidRPr="00F96AFD" w:rsidRDefault="00B3323D" w:rsidP="005E3902">
            <w:pPr>
              <w:pStyle w:val="Akapitzlist"/>
              <w:spacing w:before="240" w:after="240"/>
              <w:ind w:left="0"/>
              <w:rPr>
                <w:rFonts w:ascii="Arial" w:hAnsi="Arial" w:cs="Arial"/>
                <w:sz w:val="24"/>
              </w:rPr>
            </w:pPr>
            <w:r w:rsidRPr="00F96AFD">
              <w:rPr>
                <w:rFonts w:ascii="Arial" w:hAnsi="Arial" w:cs="Arial"/>
                <w:sz w:val="24"/>
              </w:rPr>
              <w:t>4 710</w:t>
            </w:r>
          </w:p>
        </w:tc>
        <w:tc>
          <w:tcPr>
            <w:tcW w:w="979" w:type="dxa"/>
          </w:tcPr>
          <w:p w14:paraId="669DE4F7" w14:textId="77777777" w:rsidR="00B3323D" w:rsidRPr="00F96AFD" w:rsidRDefault="00B3323D" w:rsidP="005E3902">
            <w:pPr>
              <w:pStyle w:val="Akapitzlist"/>
              <w:spacing w:before="240" w:after="240"/>
              <w:ind w:left="0"/>
              <w:rPr>
                <w:rFonts w:ascii="Arial" w:hAnsi="Arial" w:cs="Arial"/>
                <w:sz w:val="24"/>
              </w:rPr>
            </w:pPr>
            <w:r w:rsidRPr="00F96AFD">
              <w:rPr>
                <w:rFonts w:ascii="Arial" w:hAnsi="Arial" w:cs="Arial"/>
                <w:sz w:val="24"/>
              </w:rPr>
              <w:t>5 536</w:t>
            </w:r>
          </w:p>
        </w:tc>
        <w:tc>
          <w:tcPr>
            <w:tcW w:w="979" w:type="dxa"/>
          </w:tcPr>
          <w:p w14:paraId="5265C0C7" w14:textId="77777777" w:rsidR="00B3323D" w:rsidRPr="00F96AFD" w:rsidRDefault="00B3323D" w:rsidP="005E3902">
            <w:pPr>
              <w:pStyle w:val="Akapitzlist"/>
              <w:spacing w:before="240" w:after="240"/>
              <w:ind w:left="0"/>
              <w:rPr>
                <w:rFonts w:ascii="Arial" w:hAnsi="Arial" w:cs="Arial"/>
                <w:sz w:val="24"/>
              </w:rPr>
            </w:pPr>
            <w:r w:rsidRPr="00F96AFD">
              <w:rPr>
                <w:rFonts w:ascii="Arial" w:hAnsi="Arial" w:cs="Arial"/>
                <w:sz w:val="24"/>
              </w:rPr>
              <w:t>5 092</w:t>
            </w:r>
          </w:p>
        </w:tc>
        <w:tc>
          <w:tcPr>
            <w:tcW w:w="979" w:type="dxa"/>
          </w:tcPr>
          <w:p w14:paraId="24A18576" w14:textId="77777777" w:rsidR="00B3323D" w:rsidRPr="00F96AFD" w:rsidRDefault="00B3323D" w:rsidP="005E3902">
            <w:pPr>
              <w:pStyle w:val="Akapitzlist"/>
              <w:spacing w:before="240" w:after="240"/>
              <w:ind w:left="0"/>
              <w:rPr>
                <w:rFonts w:ascii="Arial" w:hAnsi="Arial" w:cs="Arial"/>
                <w:sz w:val="24"/>
              </w:rPr>
            </w:pPr>
            <w:r w:rsidRPr="00F96AFD">
              <w:rPr>
                <w:rFonts w:ascii="Arial" w:hAnsi="Arial" w:cs="Arial"/>
                <w:sz w:val="24"/>
              </w:rPr>
              <w:t>7 057</w:t>
            </w:r>
          </w:p>
        </w:tc>
        <w:tc>
          <w:tcPr>
            <w:tcW w:w="979" w:type="dxa"/>
          </w:tcPr>
          <w:p w14:paraId="6389BA4F" w14:textId="77777777" w:rsidR="00B3323D" w:rsidRPr="00F96AFD" w:rsidRDefault="00B3323D" w:rsidP="005E3902">
            <w:pPr>
              <w:pStyle w:val="Akapitzlist"/>
              <w:spacing w:before="240" w:after="240"/>
              <w:ind w:left="0"/>
              <w:rPr>
                <w:rFonts w:ascii="Arial" w:hAnsi="Arial" w:cs="Arial"/>
                <w:sz w:val="24"/>
              </w:rPr>
            </w:pPr>
            <w:r w:rsidRPr="00F96AFD">
              <w:rPr>
                <w:rFonts w:ascii="Arial" w:hAnsi="Arial" w:cs="Arial"/>
                <w:sz w:val="24"/>
              </w:rPr>
              <w:t>10 011</w:t>
            </w:r>
          </w:p>
        </w:tc>
      </w:tr>
    </w:tbl>
    <w:p w14:paraId="1DA7B961" w14:textId="1D4DE8F9" w:rsidR="009F0D25" w:rsidRPr="00F96AFD" w:rsidRDefault="005E3902" w:rsidP="005E3902">
      <w:pPr>
        <w:spacing w:before="240" w:after="240" w:line="360" w:lineRule="auto"/>
        <w:rPr>
          <w:rFonts w:ascii="Arial" w:hAnsi="Arial" w:cs="Arial"/>
          <w:sz w:val="24"/>
        </w:rPr>
      </w:pPr>
      <w:r w:rsidRPr="00F96AFD">
        <w:rPr>
          <w:rFonts w:ascii="Arial" w:hAnsi="Arial" w:cs="Arial"/>
          <w:sz w:val="24"/>
        </w:rPr>
        <w:lastRenderedPageBreak/>
        <w:t xml:space="preserve">Źródło: Bank Danych Lokalnych </w:t>
      </w:r>
    </w:p>
    <w:p w14:paraId="59197468" w14:textId="4A8224EC" w:rsidR="0033192F" w:rsidRPr="00F96AFD" w:rsidRDefault="0033192F" w:rsidP="0007473F">
      <w:pPr>
        <w:pStyle w:val="Nagwek3"/>
      </w:pPr>
      <w:bookmarkStart w:id="136" w:name="_Toc201563492"/>
      <w:bookmarkStart w:id="137" w:name="_Toc204341462"/>
      <w:bookmarkStart w:id="138" w:name="_Toc204343542"/>
      <w:bookmarkEnd w:id="135"/>
      <w:r w:rsidRPr="00F96AFD">
        <w:t>Środowisko</w:t>
      </w:r>
      <w:bookmarkEnd w:id="136"/>
      <w:bookmarkEnd w:id="137"/>
      <w:bookmarkEnd w:id="138"/>
      <w:r w:rsidRPr="00F96AFD">
        <w:t xml:space="preserve"> </w:t>
      </w:r>
    </w:p>
    <w:p w14:paraId="4093B0D8" w14:textId="1D17FFE4" w:rsidR="0033192F" w:rsidRPr="00F96AFD" w:rsidRDefault="0033192F" w:rsidP="00952632">
      <w:pPr>
        <w:spacing w:before="240" w:after="240" w:line="360" w:lineRule="auto"/>
        <w:rPr>
          <w:rFonts w:ascii="Arial" w:hAnsi="Arial" w:cs="Arial"/>
          <w:sz w:val="24"/>
        </w:rPr>
      </w:pPr>
      <w:r w:rsidRPr="00F96AFD">
        <w:rPr>
          <w:rFonts w:ascii="Arial" w:hAnsi="Arial" w:cs="Arial"/>
          <w:sz w:val="24"/>
        </w:rPr>
        <w:t xml:space="preserve">Wskaźniki monitorowane w „Raporcie o stanie </w:t>
      </w:r>
      <w:r w:rsidR="00032703" w:rsidRPr="00F96AFD">
        <w:rPr>
          <w:rFonts w:ascii="Arial" w:eastAsia="Aptos" w:hAnsi="Arial" w:cs="Arial"/>
          <w:sz w:val="24"/>
          <w:szCs w:val="24"/>
        </w:rPr>
        <w:t>w</w:t>
      </w:r>
      <w:r w:rsidRPr="00F96AFD">
        <w:rPr>
          <w:rFonts w:ascii="Arial" w:eastAsia="Aptos" w:hAnsi="Arial" w:cs="Arial"/>
          <w:sz w:val="24"/>
          <w:szCs w:val="24"/>
        </w:rPr>
        <w:t>ojewództwa</w:t>
      </w:r>
      <w:r w:rsidR="00C549BA" w:rsidRPr="00F96AFD">
        <w:rPr>
          <w:rFonts w:ascii="Arial" w:eastAsia="Aptos" w:hAnsi="Arial" w:cs="Arial"/>
          <w:sz w:val="24"/>
          <w:szCs w:val="24"/>
        </w:rPr>
        <w:t xml:space="preserve"> </w:t>
      </w:r>
      <w:r w:rsidR="00032703" w:rsidRPr="00F96AFD">
        <w:rPr>
          <w:rFonts w:ascii="Arial" w:eastAsia="Aptos" w:hAnsi="Arial" w:cs="Arial"/>
          <w:sz w:val="24"/>
          <w:szCs w:val="24"/>
        </w:rPr>
        <w:t>w</w:t>
      </w:r>
      <w:r w:rsidR="00C549BA" w:rsidRPr="00F96AFD">
        <w:rPr>
          <w:rFonts w:ascii="Arial" w:eastAsia="Aptos" w:hAnsi="Arial" w:cs="Arial"/>
          <w:sz w:val="24"/>
          <w:szCs w:val="24"/>
        </w:rPr>
        <w:t>ielkopolskiego za 2023 rok</w:t>
      </w:r>
      <w:r w:rsidRPr="00F96AFD">
        <w:rPr>
          <w:rFonts w:ascii="Arial" w:hAnsi="Arial" w:cs="Arial"/>
          <w:sz w:val="24"/>
        </w:rPr>
        <w:t>” to:</w:t>
      </w:r>
    </w:p>
    <w:p w14:paraId="34625190" w14:textId="0150D689" w:rsidR="0033192F" w:rsidRPr="00F96AFD" w:rsidRDefault="0033192F"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 xml:space="preserve">Elementy środowiska przyrodniczego, stanowiące istotne walory środowiskowe regionu </w:t>
      </w:r>
      <w:r w:rsidR="001A3828" w:rsidRPr="00F96AFD">
        <w:rPr>
          <w:rFonts w:ascii="Arial" w:hAnsi="Arial" w:cs="Arial"/>
          <w:sz w:val="24"/>
        </w:rPr>
        <w:t>objęte prawną</w:t>
      </w:r>
      <w:r w:rsidRPr="00F96AFD">
        <w:rPr>
          <w:rFonts w:ascii="Arial" w:hAnsi="Arial" w:cs="Arial"/>
          <w:sz w:val="24"/>
        </w:rPr>
        <w:t xml:space="preserve"> ochroną</w:t>
      </w:r>
      <w:r w:rsidR="74E68E97" w:rsidRPr="00F96AFD">
        <w:rPr>
          <w:rFonts w:ascii="Arial" w:hAnsi="Arial" w:cs="Arial"/>
          <w:sz w:val="24"/>
        </w:rPr>
        <w:t>;</w:t>
      </w:r>
    </w:p>
    <w:p w14:paraId="7CF419FE" w14:textId="5220B566" w:rsidR="0033192F" w:rsidRPr="00F96AFD" w:rsidRDefault="0033192F"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Udział powierzchni o szczególnych walorach przyrodniczych prawnie chronionej w ogólnej powierzchni województwa</w:t>
      </w:r>
      <w:r w:rsidR="287340F2" w:rsidRPr="00F96AFD">
        <w:rPr>
          <w:rFonts w:ascii="Arial" w:hAnsi="Arial" w:cs="Arial"/>
          <w:sz w:val="24"/>
        </w:rPr>
        <w:t>;</w:t>
      </w:r>
    </w:p>
    <w:p w14:paraId="3B962913" w14:textId="6ECA8F23" w:rsidR="0033192F" w:rsidRPr="00F96AFD" w:rsidRDefault="0033192F"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Odsetek mieszkańców województwa korzystających z sieci kanalizacji sanitarnej</w:t>
      </w:r>
      <w:r w:rsidR="3166982F" w:rsidRPr="00F96AFD">
        <w:rPr>
          <w:rFonts w:ascii="Arial" w:hAnsi="Arial" w:cs="Arial"/>
          <w:sz w:val="24"/>
        </w:rPr>
        <w:t>;</w:t>
      </w:r>
    </w:p>
    <w:p w14:paraId="0AB284DD" w14:textId="451D33E2" w:rsidR="0033192F" w:rsidRPr="00F96AFD" w:rsidRDefault="0033192F"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Masa odpadów komunalnych odebranych i zebranych niesegregowanych (zmieszanych)</w:t>
      </w:r>
      <w:r w:rsidR="416EC684" w:rsidRPr="00F96AFD">
        <w:rPr>
          <w:rFonts w:ascii="Arial" w:hAnsi="Arial" w:cs="Arial"/>
          <w:sz w:val="24"/>
        </w:rPr>
        <w:t>;</w:t>
      </w:r>
    </w:p>
    <w:p w14:paraId="7D9FC648" w14:textId="2298F18E" w:rsidR="0033192F" w:rsidRPr="00F96AFD" w:rsidRDefault="0033192F"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Masa zmieszanych odpadów komunalnych zebranych w ciągu roku przypadająca na 1 mieszkańca (wg GUS)</w:t>
      </w:r>
      <w:r w:rsidR="223D131C" w:rsidRPr="00F96AFD">
        <w:rPr>
          <w:rFonts w:ascii="Arial" w:hAnsi="Arial" w:cs="Arial"/>
          <w:sz w:val="24"/>
        </w:rPr>
        <w:t>;</w:t>
      </w:r>
    </w:p>
    <w:p w14:paraId="7586BA9A" w14:textId="38939249" w:rsidR="0033192F" w:rsidRPr="00F96AFD" w:rsidRDefault="0033192F"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Odpady komunalne zebrane selektywnie (wg GUS) w tys. ton oraz w kg na mieszkańca</w:t>
      </w:r>
      <w:r w:rsidR="01DFB79F" w:rsidRPr="00F96AFD">
        <w:rPr>
          <w:rFonts w:ascii="Arial" w:hAnsi="Arial" w:cs="Arial"/>
          <w:sz w:val="24"/>
        </w:rPr>
        <w:t>;</w:t>
      </w:r>
    </w:p>
    <w:p w14:paraId="4CB1AF4A" w14:textId="2A395734" w:rsidR="0033192F" w:rsidRPr="00F96AFD" w:rsidRDefault="0033192F"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Liczba Punktów Selektywnego Zbierania Odpadów Komunalnych (PSZOK)</w:t>
      </w:r>
      <w:r w:rsidR="4C378927" w:rsidRPr="00F96AFD">
        <w:rPr>
          <w:rFonts w:ascii="Arial" w:hAnsi="Arial" w:cs="Arial"/>
          <w:sz w:val="24"/>
        </w:rPr>
        <w:t>;</w:t>
      </w:r>
    </w:p>
    <w:p w14:paraId="579E81C6" w14:textId="09BF71C5" w:rsidR="0033192F" w:rsidRPr="00F96AFD" w:rsidRDefault="0033192F"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Likwidowane i odnotowane dzikie wysypiska</w:t>
      </w:r>
      <w:r w:rsidR="79555640" w:rsidRPr="00F96AFD">
        <w:rPr>
          <w:rFonts w:ascii="Arial" w:hAnsi="Arial" w:cs="Arial"/>
          <w:sz w:val="24"/>
        </w:rPr>
        <w:t>;</w:t>
      </w:r>
    </w:p>
    <w:p w14:paraId="76E5653D" w14:textId="63E433A2" w:rsidR="0033192F" w:rsidRPr="00F96AFD" w:rsidRDefault="0033192F"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Ilość wyprodukowanej w województwie energii elektrycznej</w:t>
      </w:r>
      <w:r w:rsidR="25F35305" w:rsidRPr="00F96AFD">
        <w:rPr>
          <w:rFonts w:ascii="Arial" w:hAnsi="Arial" w:cs="Arial"/>
          <w:sz w:val="24"/>
        </w:rPr>
        <w:t>;</w:t>
      </w:r>
    </w:p>
    <w:p w14:paraId="5969CCF8" w14:textId="0446B22B" w:rsidR="0033192F" w:rsidRPr="00F96AFD" w:rsidRDefault="00160736"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 xml:space="preserve"> </w:t>
      </w:r>
      <w:r w:rsidR="25F35305" w:rsidRPr="00F96AFD">
        <w:rPr>
          <w:rFonts w:ascii="Arial" w:hAnsi="Arial" w:cs="Arial"/>
          <w:sz w:val="24"/>
        </w:rPr>
        <w:t>P</w:t>
      </w:r>
      <w:r w:rsidR="0033192F" w:rsidRPr="00F96AFD">
        <w:rPr>
          <w:rFonts w:ascii="Arial" w:hAnsi="Arial" w:cs="Arial"/>
          <w:sz w:val="24"/>
        </w:rPr>
        <w:t xml:space="preserve">rzyrost mocy zainstalowanej instalacji </w:t>
      </w:r>
      <w:r w:rsidR="00FF5902" w:rsidRPr="00F96AFD">
        <w:rPr>
          <w:rFonts w:ascii="Arial" w:hAnsi="Arial" w:cs="Arial"/>
          <w:sz w:val="24"/>
        </w:rPr>
        <w:t>OZE</w:t>
      </w:r>
      <w:r w:rsidR="0033192F" w:rsidRPr="00F96AFD">
        <w:rPr>
          <w:rFonts w:ascii="Arial" w:hAnsi="Arial" w:cs="Arial"/>
          <w:sz w:val="24"/>
        </w:rPr>
        <w:t xml:space="preserve"> w regionie, takich rodzajów jak: energia promieniowania słonecznego, energia z </w:t>
      </w:r>
      <w:r w:rsidR="001A3828" w:rsidRPr="00F96AFD">
        <w:rPr>
          <w:rFonts w:ascii="Arial" w:hAnsi="Arial" w:cs="Arial"/>
          <w:sz w:val="24"/>
        </w:rPr>
        <w:t>biomasy</w:t>
      </w:r>
      <w:r w:rsidR="0033192F" w:rsidRPr="00F96AFD">
        <w:rPr>
          <w:rFonts w:ascii="Arial" w:hAnsi="Arial" w:cs="Arial"/>
          <w:sz w:val="24"/>
        </w:rPr>
        <w:t xml:space="preserve"> oraz energia wiatru, hydroenergia</w:t>
      </w:r>
      <w:r w:rsidR="33D79E4A" w:rsidRPr="00F96AFD">
        <w:rPr>
          <w:rFonts w:ascii="Arial" w:hAnsi="Arial" w:cs="Arial"/>
          <w:sz w:val="24"/>
        </w:rPr>
        <w:t>;</w:t>
      </w:r>
    </w:p>
    <w:p w14:paraId="4AE93104" w14:textId="4F93349B" w:rsidR="0033192F" w:rsidRPr="00F96AFD" w:rsidRDefault="00160736"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t xml:space="preserve"> </w:t>
      </w:r>
      <w:r w:rsidR="0033192F" w:rsidRPr="00F96AFD">
        <w:rPr>
          <w:rFonts w:ascii="Arial" w:hAnsi="Arial" w:cs="Arial"/>
          <w:sz w:val="24"/>
        </w:rPr>
        <w:t>Masa zinwentaryzowanych wyrobów zawierających azbest (tj. zabudowanych jako pokrycia dachowe i elewacje) w przeliczeniu na 1 mieszkańca</w:t>
      </w:r>
      <w:r w:rsidR="2B39EB8E" w:rsidRPr="00F96AFD">
        <w:rPr>
          <w:rFonts w:ascii="Arial" w:hAnsi="Arial" w:cs="Arial"/>
          <w:sz w:val="24"/>
        </w:rPr>
        <w:t>;</w:t>
      </w:r>
    </w:p>
    <w:p w14:paraId="6F0A4802" w14:textId="10E93DB5" w:rsidR="0033192F" w:rsidRPr="00F96AFD" w:rsidRDefault="00160736" w:rsidP="00952632">
      <w:pPr>
        <w:numPr>
          <w:ilvl w:val="0"/>
          <w:numId w:val="34"/>
        </w:numPr>
        <w:spacing w:before="240" w:after="240" w:line="360" w:lineRule="auto"/>
        <w:ind w:left="714" w:hanging="357"/>
        <w:rPr>
          <w:rFonts w:ascii="Arial" w:hAnsi="Arial" w:cs="Arial"/>
          <w:sz w:val="24"/>
        </w:rPr>
      </w:pPr>
      <w:r w:rsidRPr="00F96AFD">
        <w:rPr>
          <w:rFonts w:ascii="Arial" w:hAnsi="Arial" w:cs="Arial"/>
          <w:sz w:val="24"/>
        </w:rPr>
        <w:lastRenderedPageBreak/>
        <w:t xml:space="preserve"> </w:t>
      </w:r>
      <w:r w:rsidR="0033192F" w:rsidRPr="00F96AFD">
        <w:rPr>
          <w:rFonts w:ascii="Arial" w:hAnsi="Arial" w:cs="Arial"/>
          <w:sz w:val="24"/>
        </w:rPr>
        <w:t>Emisja substancji do powietrza z instalacji, których funkcjonowanie, ze względu na rodzaj i skalę prowadzonej w niej działalności, może powodować znaczne zanieczyszczenie poszczególnych elementów przyrodniczych albo środowiska jako całości</w:t>
      </w:r>
      <w:r w:rsidR="62B4DED0" w:rsidRPr="00F96AFD">
        <w:rPr>
          <w:rFonts w:ascii="Arial" w:hAnsi="Arial" w:cs="Arial"/>
          <w:sz w:val="24"/>
        </w:rPr>
        <w:t xml:space="preserve"> (</w:t>
      </w:r>
      <w:r w:rsidR="0033192F" w:rsidRPr="00F96AFD">
        <w:rPr>
          <w:rFonts w:ascii="Arial" w:hAnsi="Arial" w:cs="Arial"/>
          <w:sz w:val="24"/>
        </w:rPr>
        <w:t>emisja gazów i pyłów</w:t>
      </w:r>
      <w:r w:rsidR="586BB47B" w:rsidRPr="00F96AFD">
        <w:rPr>
          <w:rFonts w:ascii="Arial" w:hAnsi="Arial" w:cs="Arial"/>
          <w:sz w:val="24"/>
        </w:rPr>
        <w:t>)</w:t>
      </w:r>
      <w:r w:rsidR="0033192F" w:rsidRPr="00F96AFD">
        <w:rPr>
          <w:rFonts w:ascii="Arial" w:hAnsi="Arial" w:cs="Arial"/>
          <w:sz w:val="24"/>
        </w:rPr>
        <w:t>.</w:t>
      </w:r>
    </w:p>
    <w:p w14:paraId="78796198" w14:textId="2E49084E" w:rsidR="0033192F" w:rsidRPr="00F96AFD" w:rsidRDefault="0033192F" w:rsidP="00DD2DE5">
      <w:pPr>
        <w:spacing w:before="240" w:after="240" w:line="360" w:lineRule="auto"/>
        <w:rPr>
          <w:rFonts w:ascii="Arial" w:hAnsi="Arial" w:cs="Arial"/>
          <w:sz w:val="24"/>
        </w:rPr>
      </w:pPr>
      <w:r w:rsidRPr="00F96AFD">
        <w:rPr>
          <w:rFonts w:ascii="Arial" w:hAnsi="Arial" w:cs="Arial"/>
          <w:sz w:val="24"/>
        </w:rPr>
        <w:t xml:space="preserve">Większość tych wskaźników jest niewrażliwych na wahania cyklu koniunkturalnego. </w:t>
      </w:r>
      <w:r w:rsidR="570BFB7A" w:rsidRPr="00F96AFD">
        <w:rPr>
          <w:rFonts w:ascii="Arial" w:hAnsi="Arial" w:cs="Arial"/>
          <w:sz w:val="24"/>
        </w:rPr>
        <w:t>Podobnie jak w przypadku pozostałych obszarów s</w:t>
      </w:r>
      <w:r w:rsidRPr="00F96AFD">
        <w:rPr>
          <w:rFonts w:ascii="Arial" w:hAnsi="Arial" w:cs="Arial"/>
          <w:sz w:val="24"/>
        </w:rPr>
        <w:t xml:space="preserve">pośród </w:t>
      </w:r>
      <w:r w:rsidR="40A3B4F7" w:rsidRPr="00F96AFD">
        <w:rPr>
          <w:rFonts w:ascii="Arial" w:hAnsi="Arial" w:cs="Arial"/>
          <w:sz w:val="24"/>
        </w:rPr>
        <w:t>powyższych zmiennych</w:t>
      </w:r>
      <w:r w:rsidRPr="00F96AFD">
        <w:rPr>
          <w:rFonts w:ascii="Arial" w:hAnsi="Arial" w:cs="Arial"/>
          <w:sz w:val="24"/>
        </w:rPr>
        <w:t xml:space="preserve"> </w:t>
      </w:r>
      <w:r w:rsidR="00D85119" w:rsidRPr="00F96AFD">
        <w:rPr>
          <w:rFonts w:ascii="Arial" w:eastAsia="Aptos" w:hAnsi="Arial" w:cs="Arial"/>
          <w:sz w:val="24"/>
          <w:szCs w:val="24"/>
        </w:rPr>
        <w:t>w obszarze „środowisko”</w:t>
      </w:r>
      <w:r w:rsidR="0045214D" w:rsidRPr="00F96AFD">
        <w:rPr>
          <w:rFonts w:ascii="Arial" w:eastAsia="Aptos" w:hAnsi="Arial" w:cs="Arial"/>
          <w:sz w:val="24"/>
          <w:szCs w:val="24"/>
        </w:rPr>
        <w:t xml:space="preserve"> </w:t>
      </w:r>
      <w:r w:rsidRPr="00F96AFD">
        <w:rPr>
          <w:rFonts w:ascii="Arial" w:hAnsi="Arial" w:cs="Arial"/>
          <w:sz w:val="24"/>
        </w:rPr>
        <w:t xml:space="preserve">wybrano </w:t>
      </w:r>
      <w:r w:rsidR="00D85119" w:rsidRPr="00F96AFD">
        <w:rPr>
          <w:rFonts w:ascii="Arial" w:eastAsia="Aptos" w:hAnsi="Arial" w:cs="Arial"/>
          <w:sz w:val="24"/>
          <w:szCs w:val="24"/>
        </w:rPr>
        <w:t>4</w:t>
      </w:r>
      <w:r w:rsidR="3725BEE8" w:rsidRPr="00F96AFD">
        <w:rPr>
          <w:rFonts w:ascii="Arial" w:hAnsi="Arial" w:cs="Arial"/>
          <w:sz w:val="24"/>
        </w:rPr>
        <w:t xml:space="preserve">, które </w:t>
      </w:r>
      <w:r w:rsidRPr="00F96AFD">
        <w:rPr>
          <w:rFonts w:ascii="Arial" w:hAnsi="Arial" w:cs="Arial"/>
          <w:sz w:val="24"/>
        </w:rPr>
        <w:t>cechują się relatywnie dużą zmiennością i</w:t>
      </w:r>
      <w:r w:rsidR="00D76B03" w:rsidRPr="00F96AFD">
        <w:rPr>
          <w:rFonts w:ascii="Arial" w:hAnsi="Arial" w:cs="Arial"/>
          <w:sz w:val="24"/>
        </w:rPr>
        <w:t> </w:t>
      </w:r>
      <w:r w:rsidRPr="00F96AFD">
        <w:rPr>
          <w:rFonts w:ascii="Arial" w:hAnsi="Arial" w:cs="Arial"/>
          <w:sz w:val="24"/>
        </w:rPr>
        <w:t>mają merytoryczny związek z wahaniami aktywności gospodarczej w regionie.</w:t>
      </w:r>
    </w:p>
    <w:p w14:paraId="0BFA0436" w14:textId="14BB401C" w:rsidR="00456446" w:rsidRPr="00F96AFD" w:rsidRDefault="0033192F" w:rsidP="00952632">
      <w:pPr>
        <w:spacing w:before="240" w:after="240" w:line="360" w:lineRule="auto"/>
        <w:rPr>
          <w:rFonts w:ascii="Arial" w:hAnsi="Arial" w:cs="Arial"/>
        </w:rPr>
      </w:pPr>
      <w:r w:rsidRPr="00F96AFD">
        <w:rPr>
          <w:rFonts w:ascii="Arial" w:hAnsi="Arial" w:cs="Arial"/>
          <w:sz w:val="24"/>
        </w:rPr>
        <w:t xml:space="preserve">Pierwszym z analizowanych wskaźników w kategorii „środowisko” jest </w:t>
      </w:r>
      <w:r w:rsidR="006E27B6" w:rsidRPr="00F96AFD">
        <w:rPr>
          <w:rFonts w:ascii="Arial" w:hAnsi="Arial" w:cs="Arial"/>
          <w:sz w:val="24"/>
        </w:rPr>
        <w:t>e</w:t>
      </w:r>
      <w:r w:rsidRPr="00F96AFD">
        <w:rPr>
          <w:rFonts w:ascii="Arial" w:hAnsi="Arial" w:cs="Arial"/>
          <w:sz w:val="24"/>
        </w:rPr>
        <w:t>misja substancji do powietrza z instalacji, których funkcjonowanie, ze względu na rodzaj i skalę prowadzonej w niej działalności, może powodować znaczne zanieczyszczenie poszczególnych elementów przyrodniczych, albo środowiska jako całości</w:t>
      </w:r>
      <w:r w:rsidR="18B5091B" w:rsidRPr="00F96AFD">
        <w:rPr>
          <w:rFonts w:ascii="Arial" w:hAnsi="Arial" w:cs="Arial"/>
          <w:sz w:val="24"/>
        </w:rPr>
        <w:t xml:space="preserve"> (</w:t>
      </w:r>
      <w:r w:rsidRPr="00F96AFD">
        <w:rPr>
          <w:rFonts w:ascii="Arial" w:hAnsi="Arial" w:cs="Arial"/>
          <w:sz w:val="24"/>
        </w:rPr>
        <w:t>emisja gazów i pyłów</w:t>
      </w:r>
      <w:r w:rsidR="1B07DD72" w:rsidRPr="00F96AFD">
        <w:rPr>
          <w:rFonts w:ascii="Arial" w:hAnsi="Arial" w:cs="Arial"/>
          <w:sz w:val="24"/>
        </w:rPr>
        <w:t>)</w:t>
      </w:r>
      <w:r w:rsidRPr="00F96AFD">
        <w:rPr>
          <w:rFonts w:ascii="Arial" w:hAnsi="Arial" w:cs="Arial"/>
          <w:sz w:val="24"/>
        </w:rPr>
        <w:t>.</w:t>
      </w:r>
      <w:r w:rsidR="007063AA" w:rsidRPr="00F96AFD">
        <w:rPr>
          <w:rFonts w:ascii="Arial" w:hAnsi="Arial" w:cs="Arial"/>
          <w:sz w:val="24"/>
        </w:rPr>
        <w:t xml:space="preserve"> </w:t>
      </w:r>
      <w:r w:rsidR="27F4A5C0" w:rsidRPr="00F96AFD">
        <w:rPr>
          <w:rFonts w:ascii="Arial" w:hAnsi="Arial" w:cs="Arial"/>
          <w:sz w:val="24"/>
        </w:rPr>
        <w:t>W</w:t>
      </w:r>
      <w:r w:rsidR="36BEBC79" w:rsidRPr="00F96AFD">
        <w:rPr>
          <w:rFonts w:ascii="Arial" w:hAnsi="Arial" w:cs="Arial"/>
          <w:sz w:val="24"/>
        </w:rPr>
        <w:t>skaźnik</w:t>
      </w:r>
      <w:r w:rsidR="4C346265" w:rsidRPr="00F96AFD">
        <w:rPr>
          <w:rFonts w:ascii="Arial" w:hAnsi="Arial" w:cs="Arial"/>
          <w:sz w:val="24"/>
        </w:rPr>
        <w:t xml:space="preserve"> ten</w:t>
      </w:r>
      <w:r w:rsidR="007063AA" w:rsidRPr="00F96AFD">
        <w:rPr>
          <w:rFonts w:ascii="Arial" w:hAnsi="Arial" w:cs="Arial"/>
          <w:sz w:val="24"/>
        </w:rPr>
        <w:t xml:space="preserve"> jest związany z intensywnością działalności przemysłowej</w:t>
      </w:r>
      <w:r w:rsidR="785CD65A" w:rsidRPr="00F96AFD">
        <w:rPr>
          <w:rFonts w:ascii="Arial" w:hAnsi="Arial" w:cs="Arial"/>
          <w:sz w:val="24"/>
        </w:rPr>
        <w:t>.</w:t>
      </w:r>
      <w:r w:rsidR="007063AA" w:rsidRPr="00F96AFD">
        <w:rPr>
          <w:rFonts w:ascii="Arial" w:hAnsi="Arial" w:cs="Arial"/>
          <w:sz w:val="24"/>
        </w:rPr>
        <w:t xml:space="preserve"> W fazie wzrostowej cyklu koniunkturalnego, gdy rośnie produkcja przemysłowa nasilają się również jej niekorzystne efekty zewnętrzne takie jak emisja gazów i pyłów. Z kolei w okresie recesji, gdy produkcja przemysłowa maleje również emisja gazów i pyłów będzie </w:t>
      </w:r>
      <w:r w:rsidR="75C5B430" w:rsidRPr="00F96AFD">
        <w:rPr>
          <w:rFonts w:ascii="Arial" w:hAnsi="Arial" w:cs="Arial"/>
          <w:sz w:val="24"/>
        </w:rPr>
        <w:t>spada</w:t>
      </w:r>
      <w:r w:rsidR="007063AA" w:rsidRPr="00F96AFD">
        <w:rPr>
          <w:rFonts w:ascii="Arial" w:hAnsi="Arial" w:cs="Arial"/>
          <w:sz w:val="24"/>
        </w:rPr>
        <w:t>ć.</w:t>
      </w:r>
    </w:p>
    <w:p w14:paraId="674A70D6" w14:textId="77777777" w:rsidR="00EA5CE8" w:rsidRPr="00F96AFD" w:rsidRDefault="00EA5CE8" w:rsidP="00EA5CE8">
      <w:pPr>
        <w:spacing w:before="240" w:after="240" w:line="360" w:lineRule="auto"/>
        <w:rPr>
          <w:rFonts w:ascii="Arial" w:hAnsi="Arial" w:cs="Arial"/>
          <w:sz w:val="24"/>
        </w:rPr>
      </w:pPr>
      <w:bookmarkStart w:id="139" w:name="_Toc204343338"/>
      <w:r w:rsidRPr="00F96AFD">
        <w:rPr>
          <w:rFonts w:ascii="Arial" w:hAnsi="Arial" w:cs="Arial"/>
          <w:sz w:val="24"/>
        </w:rPr>
        <w:t xml:space="preserve">Emisja gazów z zakładów przemysłowych w województwie wielkopolskim charakteryzuje się trendem spadkowym (wykres 3.3). Możemy jedynie wyróżnić okresy, gdy ta redukcja emisji była wolniejsza, to rok 2015 i 2021, oraz lata, gdy redukcja była znacząca. Względnie sporą redukcję emisji gazów względem roku poprzedniego odnotowano w roku 2018, 2022 i 2023. </w:t>
      </w:r>
    </w:p>
    <w:p w14:paraId="0651B229" w14:textId="77777777" w:rsidR="00677F54" w:rsidRDefault="00677F54">
      <w:pPr>
        <w:rPr>
          <w:rFonts w:ascii="Arial" w:hAnsi="Arial" w:cs="Arial"/>
          <w:b/>
          <w:sz w:val="24"/>
        </w:rPr>
      </w:pPr>
      <w:r>
        <w:rPr>
          <w:rFonts w:ascii="Arial" w:hAnsi="Arial" w:cs="Arial"/>
          <w:b/>
          <w:sz w:val="24"/>
        </w:rPr>
        <w:br w:type="page"/>
      </w:r>
    </w:p>
    <w:p w14:paraId="33E467EB" w14:textId="0EF9201D" w:rsidR="007063AA" w:rsidRPr="00F96AFD" w:rsidRDefault="001602B4" w:rsidP="00952632">
      <w:pPr>
        <w:spacing w:after="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Pr="00F96AFD">
        <w:rPr>
          <w:rFonts w:ascii="Arial" w:hAnsi="Arial" w:cs="Arial"/>
          <w:b/>
          <w:sz w:val="24"/>
        </w:rPr>
        <w:t xml:space="preserve">. </w:t>
      </w:r>
      <w:r w:rsidR="007063AA" w:rsidRPr="00F96AFD">
        <w:rPr>
          <w:rFonts w:ascii="Arial" w:hAnsi="Arial" w:cs="Arial"/>
          <w:b/>
          <w:sz w:val="24"/>
        </w:rPr>
        <w:t>Emisja gazó</w:t>
      </w:r>
      <w:r w:rsidR="009F2433" w:rsidRPr="00F96AFD">
        <w:rPr>
          <w:rFonts w:ascii="Arial" w:hAnsi="Arial" w:cs="Arial"/>
          <w:b/>
          <w:sz w:val="24"/>
        </w:rPr>
        <w:t>w w województwie wielkopolskim w tysiącach ton na rok</w:t>
      </w:r>
      <w:bookmarkEnd w:id="139"/>
    </w:p>
    <w:p w14:paraId="5C736954" w14:textId="33A7C264" w:rsidR="007063AA" w:rsidRPr="00F96AFD" w:rsidRDefault="007063AA" w:rsidP="00952632">
      <w:pPr>
        <w:spacing w:before="240" w:after="240" w:line="360" w:lineRule="auto"/>
        <w:rPr>
          <w:rFonts w:ascii="Arial" w:hAnsi="Arial" w:cs="Arial"/>
          <w:sz w:val="24"/>
        </w:rPr>
      </w:pPr>
      <w:r w:rsidRPr="00F96AFD">
        <w:rPr>
          <w:rFonts w:ascii="Arial" w:hAnsi="Arial" w:cs="Arial"/>
          <w:noProof/>
          <w:sz w:val="24"/>
          <w:szCs w:val="24"/>
          <w:lang w:eastAsia="pl-PL"/>
        </w:rPr>
        <w:drawing>
          <wp:inline distT="0" distB="0" distL="0" distR="0" wp14:anchorId="09BEFA20" wp14:editId="379BE135">
            <wp:extent cx="4572000" cy="2743200"/>
            <wp:effectExtent l="0" t="0" r="0" b="0"/>
            <wp:docPr id="234223244" name="Wykres 1" descr="Wykres kolumnowy, spadek emisji gazów w województwie wielkopolskim. W latach 2014 i 2015 kolumny są prawie takiej samej wysokości. Największy spadek pomiędzy 2017 a 2018 oraz pomiędzy 2022 a 2023. ">
              <a:extLst xmlns:a="http://schemas.openxmlformats.org/drawingml/2006/main">
                <a:ext uri="{FF2B5EF4-FFF2-40B4-BE49-F238E27FC236}">
                  <a16:creationId xmlns:a16="http://schemas.microsoft.com/office/drawing/2014/main" id="{EA7B15BA-FB86-333F-B58F-9974F35CDF4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529C95E1" w14:textId="77777777" w:rsidR="007063AA" w:rsidRPr="00F96AFD" w:rsidRDefault="007063AA" w:rsidP="00952632">
      <w:pPr>
        <w:spacing w:before="240" w:after="240" w:line="360" w:lineRule="auto"/>
        <w:rPr>
          <w:rFonts w:ascii="Arial" w:hAnsi="Arial" w:cs="Arial"/>
          <w:sz w:val="24"/>
        </w:rPr>
      </w:pPr>
      <w:r w:rsidRPr="00F96AFD">
        <w:rPr>
          <w:rFonts w:ascii="Arial" w:hAnsi="Arial" w:cs="Arial"/>
          <w:sz w:val="24"/>
        </w:rPr>
        <w:t>Źródło: Bank Danych Lokalnych</w:t>
      </w:r>
    </w:p>
    <w:p w14:paraId="0F06BB78" w14:textId="77777777" w:rsidR="00EA5CE8" w:rsidRPr="00F96AFD" w:rsidRDefault="00EA5CE8" w:rsidP="00EA5CE8">
      <w:pPr>
        <w:spacing w:before="240" w:after="240" w:line="360" w:lineRule="auto"/>
        <w:rPr>
          <w:rFonts w:ascii="Arial" w:hAnsi="Arial" w:cs="Arial"/>
          <w:sz w:val="24"/>
        </w:rPr>
      </w:pPr>
      <w:bookmarkStart w:id="140" w:name="_Toc204343339"/>
      <w:r w:rsidRPr="00F96AFD">
        <w:rPr>
          <w:rFonts w:ascii="Arial" w:hAnsi="Arial" w:cs="Arial"/>
          <w:sz w:val="24"/>
        </w:rPr>
        <w:t xml:space="preserve">Emisja pyłów przez zakłady przemysłowe w województwie wielkopolskim rosła do roku 2016, kiedy osiągnęła szczyt na poziomie 4 904 ton na rok, co przedstawiono na wykresie 3.4. Kolejne dwa lata, tj. 2017 i 2018 to kolosalne spadki tej emisji. W kolejnych latach spadki są wolniejsze, ale systematyczne. W trzeciej dekadzie XXI wieku emisja pyłów z instalacji przemysłowych jest 3-4 razy niższa niż dekadę wcześniej. Wzrost aktywności gospodarczej nie wiąże się już ze wzrostem zanieczyszczeń gazowych i pyłowych, co wynika z wdrażania polityki </w:t>
      </w:r>
      <w:proofErr w:type="spellStart"/>
      <w:r w:rsidRPr="00F96AFD">
        <w:rPr>
          <w:rFonts w:ascii="Arial" w:hAnsi="Arial" w:cs="Arial"/>
          <w:sz w:val="24"/>
        </w:rPr>
        <w:t>prośrodowiskowej</w:t>
      </w:r>
      <w:proofErr w:type="spellEnd"/>
      <w:r w:rsidRPr="00F96AFD">
        <w:rPr>
          <w:rFonts w:ascii="Arial" w:hAnsi="Arial" w:cs="Arial"/>
          <w:sz w:val="24"/>
        </w:rPr>
        <w:t xml:space="preserve"> przez przedsiębiorstwa.</w:t>
      </w:r>
    </w:p>
    <w:p w14:paraId="2B5F529D" w14:textId="77777777" w:rsidR="00677F54" w:rsidRDefault="00677F54">
      <w:pPr>
        <w:rPr>
          <w:rFonts w:ascii="Arial" w:hAnsi="Arial" w:cs="Arial"/>
          <w:b/>
          <w:sz w:val="24"/>
        </w:rPr>
      </w:pPr>
      <w:r>
        <w:rPr>
          <w:rFonts w:ascii="Arial" w:hAnsi="Arial" w:cs="Arial"/>
          <w:b/>
          <w:sz w:val="24"/>
        </w:rPr>
        <w:br w:type="page"/>
      </w:r>
    </w:p>
    <w:p w14:paraId="3D026FCC" w14:textId="3483479E" w:rsidR="007063AA" w:rsidRPr="00F96AFD" w:rsidRDefault="001602B4" w:rsidP="00952632">
      <w:pPr>
        <w:spacing w:after="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4</w:t>
      </w:r>
      <w:r w:rsidR="00FF3664" w:rsidRPr="00F96AFD">
        <w:rPr>
          <w:rFonts w:ascii="Arial" w:hAnsi="Arial" w:cs="Arial"/>
          <w:b/>
          <w:sz w:val="24"/>
        </w:rPr>
        <w:fldChar w:fldCharType="end"/>
      </w:r>
      <w:r w:rsidRPr="00F96AFD">
        <w:rPr>
          <w:rFonts w:ascii="Arial" w:hAnsi="Arial" w:cs="Arial"/>
          <w:b/>
          <w:sz w:val="24"/>
        </w:rPr>
        <w:t xml:space="preserve">. </w:t>
      </w:r>
      <w:r w:rsidR="007063AA" w:rsidRPr="00F96AFD">
        <w:rPr>
          <w:rFonts w:ascii="Arial" w:hAnsi="Arial" w:cs="Arial"/>
          <w:b/>
          <w:sz w:val="24"/>
        </w:rPr>
        <w:t xml:space="preserve">Emisja pyłów w województwie wielkopolskim </w:t>
      </w:r>
      <w:r w:rsidR="009F2433" w:rsidRPr="00F96AFD">
        <w:rPr>
          <w:rFonts w:ascii="Arial" w:hAnsi="Arial" w:cs="Arial"/>
          <w:b/>
          <w:sz w:val="24"/>
        </w:rPr>
        <w:t>w tonach na rok</w:t>
      </w:r>
      <w:bookmarkEnd w:id="140"/>
    </w:p>
    <w:p w14:paraId="2187BE93" w14:textId="0A5FF16B" w:rsidR="007063AA" w:rsidRPr="00F96AFD" w:rsidRDefault="007063AA" w:rsidP="00952632">
      <w:pPr>
        <w:spacing w:before="240" w:after="240" w:line="360" w:lineRule="auto"/>
        <w:rPr>
          <w:rFonts w:ascii="Arial" w:hAnsi="Arial" w:cs="Arial"/>
          <w:sz w:val="24"/>
        </w:rPr>
      </w:pPr>
      <w:r w:rsidRPr="00F96AFD">
        <w:rPr>
          <w:rFonts w:ascii="Arial" w:hAnsi="Arial" w:cs="Arial"/>
          <w:noProof/>
          <w:sz w:val="24"/>
          <w:szCs w:val="24"/>
          <w:lang w:eastAsia="pl-PL"/>
        </w:rPr>
        <w:drawing>
          <wp:inline distT="0" distB="0" distL="0" distR="0" wp14:anchorId="375986A2" wp14:editId="31477F49">
            <wp:extent cx="4572000" cy="2743200"/>
            <wp:effectExtent l="0" t="0" r="0" b="0"/>
            <wp:docPr id="1675714390" name="Wykres 1" descr="Wykres kolumnowy, emisja pyłów w województwie wielkopolskim. Od 2014 do 2016 roku pomału rośnie. Pomiędzy 2016 a 2018 rokiem gwałtowny spadek. Potem spadek łagodny. ">
              <a:extLst xmlns:a="http://schemas.openxmlformats.org/drawingml/2006/main">
                <a:ext uri="{FF2B5EF4-FFF2-40B4-BE49-F238E27FC236}">
                  <a16:creationId xmlns:a16="http://schemas.microsoft.com/office/drawing/2014/main" id="{BB54B4BC-D20C-9EF7-B63A-0A9A0E389DA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6FA6E298" w14:textId="77777777" w:rsidR="007063AA" w:rsidRPr="00F96AFD" w:rsidRDefault="007063AA" w:rsidP="00952632">
      <w:pPr>
        <w:spacing w:before="240" w:after="240" w:line="360" w:lineRule="auto"/>
        <w:rPr>
          <w:rFonts w:ascii="Arial" w:hAnsi="Arial" w:cs="Arial"/>
          <w:sz w:val="24"/>
        </w:rPr>
      </w:pPr>
      <w:r w:rsidRPr="00F96AFD">
        <w:rPr>
          <w:rFonts w:ascii="Arial" w:hAnsi="Arial" w:cs="Arial"/>
          <w:sz w:val="24"/>
        </w:rPr>
        <w:t xml:space="preserve">Źródło: Bank Danych Lokalnych </w:t>
      </w:r>
    </w:p>
    <w:p w14:paraId="40CD3D55" w14:textId="194651B8" w:rsidR="007063AA" w:rsidRPr="00F96AFD" w:rsidRDefault="2A503FD0" w:rsidP="00DD2DE5">
      <w:pPr>
        <w:spacing w:before="240" w:after="240" w:line="360" w:lineRule="auto"/>
        <w:rPr>
          <w:rFonts w:ascii="Arial" w:hAnsi="Arial" w:cs="Arial"/>
          <w:sz w:val="24"/>
        </w:rPr>
      </w:pPr>
      <w:r w:rsidRPr="00F96AFD">
        <w:rPr>
          <w:rFonts w:ascii="Arial" w:hAnsi="Arial" w:cs="Arial"/>
          <w:sz w:val="24"/>
        </w:rPr>
        <w:t xml:space="preserve">Kolejnym wybranym wskaźnikiem jest masa wytworzonych odpadów komunalnych przez jednego mieszkańca. </w:t>
      </w:r>
    </w:p>
    <w:p w14:paraId="2A6FC14F" w14:textId="27FA8501" w:rsidR="007063AA" w:rsidRPr="00F96AFD" w:rsidRDefault="00F133F5" w:rsidP="00DD2DE5">
      <w:pPr>
        <w:spacing w:after="0" w:line="360" w:lineRule="auto"/>
        <w:rPr>
          <w:rFonts w:ascii="Arial" w:hAnsi="Arial" w:cs="Arial"/>
          <w:b/>
          <w:sz w:val="24"/>
        </w:rPr>
      </w:pPr>
      <w:bookmarkStart w:id="141" w:name="_Toc204343404"/>
      <w:bookmarkStart w:id="142" w:name="_Hlk201319772"/>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11</w:t>
      </w:r>
      <w:r w:rsidRPr="00F96AFD">
        <w:rPr>
          <w:rFonts w:ascii="Arial" w:hAnsi="Arial" w:cs="Arial"/>
          <w:b/>
          <w:sz w:val="24"/>
        </w:rPr>
        <w:fldChar w:fldCharType="end"/>
      </w:r>
      <w:r w:rsidRPr="00F96AFD">
        <w:rPr>
          <w:rFonts w:ascii="Arial" w:hAnsi="Arial" w:cs="Arial"/>
          <w:b/>
          <w:sz w:val="24"/>
        </w:rPr>
        <w:t xml:space="preserve">. </w:t>
      </w:r>
      <w:r w:rsidR="2A503FD0" w:rsidRPr="00F96AFD">
        <w:rPr>
          <w:rFonts w:ascii="Arial" w:hAnsi="Arial" w:cs="Arial"/>
          <w:b/>
          <w:sz w:val="24"/>
        </w:rPr>
        <w:t>Masa wytworzonych odpadów komunalnych przez jednego mieszkańca</w:t>
      </w:r>
      <w:bookmarkEnd w:id="141"/>
    </w:p>
    <w:tbl>
      <w:tblPr>
        <w:tblStyle w:val="Tabela-Siatka"/>
        <w:tblW w:w="10206" w:type="dxa"/>
        <w:tblInd w:w="-714" w:type="dxa"/>
        <w:tblLayout w:type="fixed"/>
        <w:tblLook w:val="04A0" w:firstRow="1" w:lastRow="0" w:firstColumn="1" w:lastColumn="0" w:noHBand="0" w:noVBand="1"/>
        <w:tblDescription w:val="Tabela, masa wytworzonych odpadów komunalnych przez jednego mieszkańca."/>
      </w:tblPr>
      <w:tblGrid>
        <w:gridCol w:w="2269"/>
        <w:gridCol w:w="812"/>
        <w:gridCol w:w="890"/>
        <w:gridCol w:w="888"/>
        <w:gridCol w:w="889"/>
        <w:gridCol w:w="888"/>
        <w:gridCol w:w="889"/>
        <w:gridCol w:w="888"/>
        <w:gridCol w:w="889"/>
        <w:gridCol w:w="904"/>
      </w:tblGrid>
      <w:tr w:rsidR="003329B6" w:rsidRPr="00F96AFD" w14:paraId="24861C94" w14:textId="77777777" w:rsidTr="0045214D">
        <w:trPr>
          <w:tblHeader/>
        </w:trPr>
        <w:tc>
          <w:tcPr>
            <w:tcW w:w="2269" w:type="dxa"/>
          </w:tcPr>
          <w:p w14:paraId="1C57C719" w14:textId="77777777" w:rsidR="007063AA" w:rsidRPr="00F96AFD" w:rsidRDefault="007063AA" w:rsidP="00DD2DE5">
            <w:pPr>
              <w:spacing w:line="360" w:lineRule="auto"/>
              <w:rPr>
                <w:rFonts w:ascii="Arial" w:hAnsi="Arial" w:cs="Arial"/>
                <w:sz w:val="24"/>
                <w:szCs w:val="24"/>
              </w:rPr>
            </w:pPr>
          </w:p>
        </w:tc>
        <w:tc>
          <w:tcPr>
            <w:tcW w:w="812" w:type="dxa"/>
            <w:vAlign w:val="center"/>
          </w:tcPr>
          <w:p w14:paraId="6E7DC3ED" w14:textId="77777777" w:rsidR="007063AA" w:rsidRPr="00F96AFD" w:rsidRDefault="007063AA" w:rsidP="00DD2DE5">
            <w:pPr>
              <w:spacing w:line="360" w:lineRule="auto"/>
              <w:rPr>
                <w:rFonts w:ascii="Arial" w:hAnsi="Arial" w:cs="Arial"/>
                <w:b/>
                <w:sz w:val="24"/>
                <w:szCs w:val="24"/>
              </w:rPr>
            </w:pPr>
            <w:r w:rsidRPr="00F96AFD">
              <w:rPr>
                <w:rFonts w:ascii="Arial" w:hAnsi="Arial" w:cs="Arial"/>
                <w:b/>
                <w:sz w:val="24"/>
                <w:szCs w:val="24"/>
              </w:rPr>
              <w:t>2015</w:t>
            </w:r>
          </w:p>
        </w:tc>
        <w:tc>
          <w:tcPr>
            <w:tcW w:w="890" w:type="dxa"/>
            <w:vAlign w:val="center"/>
          </w:tcPr>
          <w:p w14:paraId="69D23DA0" w14:textId="77777777" w:rsidR="007063AA" w:rsidRPr="00F96AFD" w:rsidRDefault="007063AA" w:rsidP="00DD2DE5">
            <w:pPr>
              <w:spacing w:line="360" w:lineRule="auto"/>
              <w:rPr>
                <w:rFonts w:ascii="Arial" w:hAnsi="Arial" w:cs="Arial"/>
                <w:b/>
                <w:sz w:val="24"/>
                <w:szCs w:val="24"/>
              </w:rPr>
            </w:pPr>
            <w:r w:rsidRPr="00F96AFD">
              <w:rPr>
                <w:rFonts w:ascii="Arial" w:hAnsi="Arial" w:cs="Arial"/>
                <w:b/>
                <w:sz w:val="24"/>
                <w:szCs w:val="24"/>
              </w:rPr>
              <w:t>2016</w:t>
            </w:r>
          </w:p>
        </w:tc>
        <w:tc>
          <w:tcPr>
            <w:tcW w:w="888" w:type="dxa"/>
            <w:vAlign w:val="center"/>
          </w:tcPr>
          <w:p w14:paraId="41931DEF" w14:textId="77777777" w:rsidR="007063AA" w:rsidRPr="00F96AFD" w:rsidRDefault="007063AA" w:rsidP="00DD2DE5">
            <w:pPr>
              <w:spacing w:line="360" w:lineRule="auto"/>
              <w:rPr>
                <w:rFonts w:ascii="Arial" w:hAnsi="Arial" w:cs="Arial"/>
                <w:b/>
                <w:sz w:val="24"/>
                <w:szCs w:val="24"/>
              </w:rPr>
            </w:pPr>
            <w:r w:rsidRPr="00F96AFD">
              <w:rPr>
                <w:rFonts w:ascii="Arial" w:hAnsi="Arial" w:cs="Arial"/>
                <w:b/>
                <w:sz w:val="24"/>
                <w:szCs w:val="24"/>
              </w:rPr>
              <w:t>2017</w:t>
            </w:r>
          </w:p>
        </w:tc>
        <w:tc>
          <w:tcPr>
            <w:tcW w:w="889" w:type="dxa"/>
            <w:vAlign w:val="center"/>
          </w:tcPr>
          <w:p w14:paraId="43F02880" w14:textId="77777777" w:rsidR="007063AA" w:rsidRPr="00F96AFD" w:rsidRDefault="007063AA" w:rsidP="00DD2DE5">
            <w:pPr>
              <w:spacing w:line="360" w:lineRule="auto"/>
              <w:rPr>
                <w:rFonts w:ascii="Arial" w:hAnsi="Arial" w:cs="Arial"/>
                <w:b/>
                <w:sz w:val="24"/>
                <w:szCs w:val="24"/>
              </w:rPr>
            </w:pPr>
            <w:r w:rsidRPr="00F96AFD">
              <w:rPr>
                <w:rFonts w:ascii="Arial" w:hAnsi="Arial" w:cs="Arial"/>
                <w:b/>
                <w:sz w:val="24"/>
                <w:szCs w:val="24"/>
              </w:rPr>
              <w:t>2018</w:t>
            </w:r>
          </w:p>
        </w:tc>
        <w:tc>
          <w:tcPr>
            <w:tcW w:w="888" w:type="dxa"/>
            <w:vAlign w:val="center"/>
          </w:tcPr>
          <w:p w14:paraId="6F4E85B2" w14:textId="77777777" w:rsidR="007063AA" w:rsidRPr="00F96AFD" w:rsidRDefault="007063AA" w:rsidP="00DD2DE5">
            <w:pPr>
              <w:spacing w:line="360" w:lineRule="auto"/>
              <w:rPr>
                <w:rFonts w:ascii="Arial" w:hAnsi="Arial" w:cs="Arial"/>
                <w:b/>
                <w:sz w:val="24"/>
                <w:szCs w:val="24"/>
              </w:rPr>
            </w:pPr>
            <w:r w:rsidRPr="00F96AFD">
              <w:rPr>
                <w:rFonts w:ascii="Arial" w:hAnsi="Arial" w:cs="Arial"/>
                <w:b/>
                <w:sz w:val="24"/>
                <w:szCs w:val="24"/>
              </w:rPr>
              <w:t>2019</w:t>
            </w:r>
          </w:p>
        </w:tc>
        <w:tc>
          <w:tcPr>
            <w:tcW w:w="889" w:type="dxa"/>
            <w:vAlign w:val="center"/>
          </w:tcPr>
          <w:p w14:paraId="326BFDA5" w14:textId="77777777" w:rsidR="007063AA" w:rsidRPr="00F96AFD" w:rsidRDefault="007063AA" w:rsidP="00DD2DE5">
            <w:pPr>
              <w:spacing w:line="360" w:lineRule="auto"/>
              <w:rPr>
                <w:rFonts w:ascii="Arial" w:hAnsi="Arial" w:cs="Arial"/>
                <w:b/>
                <w:sz w:val="24"/>
                <w:szCs w:val="24"/>
              </w:rPr>
            </w:pPr>
            <w:r w:rsidRPr="00F96AFD">
              <w:rPr>
                <w:rFonts w:ascii="Arial" w:hAnsi="Arial" w:cs="Arial"/>
                <w:b/>
                <w:sz w:val="24"/>
                <w:szCs w:val="24"/>
              </w:rPr>
              <w:t>2020</w:t>
            </w:r>
          </w:p>
        </w:tc>
        <w:tc>
          <w:tcPr>
            <w:tcW w:w="888" w:type="dxa"/>
            <w:vAlign w:val="center"/>
          </w:tcPr>
          <w:p w14:paraId="73EE5FB5" w14:textId="77777777" w:rsidR="007063AA" w:rsidRPr="00F96AFD" w:rsidRDefault="007063AA" w:rsidP="00DD2DE5">
            <w:pPr>
              <w:spacing w:line="360" w:lineRule="auto"/>
              <w:rPr>
                <w:rFonts w:ascii="Arial" w:hAnsi="Arial" w:cs="Arial"/>
                <w:b/>
                <w:sz w:val="24"/>
                <w:szCs w:val="24"/>
              </w:rPr>
            </w:pPr>
            <w:r w:rsidRPr="00F96AFD">
              <w:rPr>
                <w:rFonts w:ascii="Arial" w:hAnsi="Arial" w:cs="Arial"/>
                <w:b/>
                <w:sz w:val="24"/>
                <w:szCs w:val="24"/>
              </w:rPr>
              <w:t>2021</w:t>
            </w:r>
          </w:p>
        </w:tc>
        <w:tc>
          <w:tcPr>
            <w:tcW w:w="889" w:type="dxa"/>
            <w:vAlign w:val="center"/>
          </w:tcPr>
          <w:p w14:paraId="1ADA8882" w14:textId="77777777" w:rsidR="007063AA" w:rsidRPr="00F96AFD" w:rsidRDefault="007063AA" w:rsidP="00DD2DE5">
            <w:pPr>
              <w:spacing w:line="360" w:lineRule="auto"/>
              <w:rPr>
                <w:rFonts w:ascii="Arial" w:hAnsi="Arial" w:cs="Arial"/>
                <w:b/>
                <w:sz w:val="24"/>
                <w:szCs w:val="24"/>
              </w:rPr>
            </w:pPr>
            <w:r w:rsidRPr="00F96AFD">
              <w:rPr>
                <w:rFonts w:ascii="Arial" w:hAnsi="Arial" w:cs="Arial"/>
                <w:b/>
                <w:sz w:val="24"/>
                <w:szCs w:val="24"/>
              </w:rPr>
              <w:t>2022</w:t>
            </w:r>
          </w:p>
        </w:tc>
        <w:tc>
          <w:tcPr>
            <w:tcW w:w="904" w:type="dxa"/>
            <w:vAlign w:val="center"/>
          </w:tcPr>
          <w:p w14:paraId="4CB3B07A" w14:textId="77777777" w:rsidR="007063AA" w:rsidRPr="00F96AFD" w:rsidRDefault="007063AA" w:rsidP="00DD2DE5">
            <w:pPr>
              <w:spacing w:line="360" w:lineRule="auto"/>
              <w:rPr>
                <w:rFonts w:ascii="Arial" w:hAnsi="Arial" w:cs="Arial"/>
                <w:b/>
                <w:sz w:val="24"/>
                <w:szCs w:val="24"/>
              </w:rPr>
            </w:pPr>
            <w:r w:rsidRPr="00F96AFD">
              <w:rPr>
                <w:rFonts w:ascii="Arial" w:hAnsi="Arial" w:cs="Arial"/>
                <w:b/>
                <w:sz w:val="24"/>
                <w:szCs w:val="24"/>
              </w:rPr>
              <w:t>2023</w:t>
            </w:r>
          </w:p>
        </w:tc>
      </w:tr>
      <w:tr w:rsidR="003329B6" w:rsidRPr="00F96AFD" w14:paraId="320B55B0" w14:textId="77777777" w:rsidTr="003329B6">
        <w:tc>
          <w:tcPr>
            <w:tcW w:w="2269" w:type="dxa"/>
          </w:tcPr>
          <w:p w14:paraId="48030E97" w14:textId="05666C5A"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Polska</w:t>
            </w:r>
          </w:p>
        </w:tc>
        <w:tc>
          <w:tcPr>
            <w:tcW w:w="812" w:type="dxa"/>
          </w:tcPr>
          <w:p w14:paraId="385392D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283</w:t>
            </w:r>
          </w:p>
        </w:tc>
        <w:tc>
          <w:tcPr>
            <w:tcW w:w="890" w:type="dxa"/>
          </w:tcPr>
          <w:p w14:paraId="79362A95"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303</w:t>
            </w:r>
          </w:p>
        </w:tc>
        <w:tc>
          <w:tcPr>
            <w:tcW w:w="888" w:type="dxa"/>
          </w:tcPr>
          <w:p w14:paraId="2E0C9176"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312</w:t>
            </w:r>
          </w:p>
        </w:tc>
        <w:tc>
          <w:tcPr>
            <w:tcW w:w="889" w:type="dxa"/>
          </w:tcPr>
          <w:p w14:paraId="3335351C"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325</w:t>
            </w:r>
          </w:p>
        </w:tc>
        <w:tc>
          <w:tcPr>
            <w:tcW w:w="888" w:type="dxa"/>
          </w:tcPr>
          <w:p w14:paraId="1B433377"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332</w:t>
            </w:r>
          </w:p>
        </w:tc>
        <w:tc>
          <w:tcPr>
            <w:tcW w:w="889" w:type="dxa"/>
          </w:tcPr>
          <w:p w14:paraId="7C1A09DC"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344</w:t>
            </w:r>
          </w:p>
        </w:tc>
        <w:tc>
          <w:tcPr>
            <w:tcW w:w="888" w:type="dxa"/>
          </w:tcPr>
          <w:p w14:paraId="0DF92E84"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360</w:t>
            </w:r>
          </w:p>
        </w:tc>
        <w:tc>
          <w:tcPr>
            <w:tcW w:w="889" w:type="dxa"/>
          </w:tcPr>
          <w:p w14:paraId="2B7A3F84"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355</w:t>
            </w:r>
          </w:p>
        </w:tc>
        <w:tc>
          <w:tcPr>
            <w:tcW w:w="904" w:type="dxa"/>
          </w:tcPr>
          <w:p w14:paraId="0BE3825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357</w:t>
            </w:r>
          </w:p>
        </w:tc>
      </w:tr>
      <w:tr w:rsidR="003329B6" w:rsidRPr="00F96AFD" w14:paraId="0225E23F" w14:textId="77777777" w:rsidTr="003329B6">
        <w:tc>
          <w:tcPr>
            <w:tcW w:w="2269" w:type="dxa"/>
          </w:tcPr>
          <w:p w14:paraId="77E308DE" w14:textId="020F9A35" w:rsidR="007063AA" w:rsidRPr="00F96AFD" w:rsidRDefault="001A7C77" w:rsidP="00DD2DE5">
            <w:pPr>
              <w:spacing w:after="240" w:line="360" w:lineRule="auto"/>
              <w:rPr>
                <w:rFonts w:ascii="Arial" w:hAnsi="Arial" w:cs="Arial"/>
                <w:szCs w:val="24"/>
              </w:rPr>
            </w:pPr>
            <w:r w:rsidRPr="00F96AFD">
              <w:rPr>
                <w:rFonts w:ascii="Arial" w:hAnsi="Arial" w:cs="Arial"/>
                <w:szCs w:val="24"/>
              </w:rPr>
              <w:t>dolnośląskie</w:t>
            </w:r>
          </w:p>
        </w:tc>
        <w:tc>
          <w:tcPr>
            <w:tcW w:w="812" w:type="dxa"/>
          </w:tcPr>
          <w:p w14:paraId="5BD814DF"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340</w:t>
            </w:r>
          </w:p>
        </w:tc>
        <w:tc>
          <w:tcPr>
            <w:tcW w:w="890" w:type="dxa"/>
          </w:tcPr>
          <w:p w14:paraId="0BA5A254"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361</w:t>
            </w:r>
          </w:p>
        </w:tc>
        <w:tc>
          <w:tcPr>
            <w:tcW w:w="888" w:type="dxa"/>
          </w:tcPr>
          <w:p w14:paraId="6C5138E5"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374</w:t>
            </w:r>
          </w:p>
        </w:tc>
        <w:tc>
          <w:tcPr>
            <w:tcW w:w="889" w:type="dxa"/>
          </w:tcPr>
          <w:p w14:paraId="030094D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394</w:t>
            </w:r>
          </w:p>
        </w:tc>
        <w:tc>
          <w:tcPr>
            <w:tcW w:w="888" w:type="dxa"/>
          </w:tcPr>
          <w:p w14:paraId="485BBCE0"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404</w:t>
            </w:r>
          </w:p>
        </w:tc>
        <w:tc>
          <w:tcPr>
            <w:tcW w:w="889" w:type="dxa"/>
          </w:tcPr>
          <w:p w14:paraId="0269A80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398</w:t>
            </w:r>
          </w:p>
        </w:tc>
        <w:tc>
          <w:tcPr>
            <w:tcW w:w="888" w:type="dxa"/>
          </w:tcPr>
          <w:p w14:paraId="2A5F1BE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435</w:t>
            </w:r>
          </w:p>
        </w:tc>
        <w:tc>
          <w:tcPr>
            <w:tcW w:w="889" w:type="dxa"/>
          </w:tcPr>
          <w:p w14:paraId="1DBE828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422</w:t>
            </w:r>
          </w:p>
        </w:tc>
        <w:tc>
          <w:tcPr>
            <w:tcW w:w="904" w:type="dxa"/>
          </w:tcPr>
          <w:p w14:paraId="30A341F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415</w:t>
            </w:r>
          </w:p>
        </w:tc>
      </w:tr>
      <w:tr w:rsidR="003329B6" w:rsidRPr="00F96AFD" w14:paraId="725D6970" w14:textId="77777777" w:rsidTr="003329B6">
        <w:tc>
          <w:tcPr>
            <w:tcW w:w="2269" w:type="dxa"/>
          </w:tcPr>
          <w:p w14:paraId="02652BA2" w14:textId="09FB20BC" w:rsidR="007063AA" w:rsidRPr="00F96AFD" w:rsidRDefault="001A7C77" w:rsidP="00DD2DE5">
            <w:pPr>
              <w:spacing w:after="240" w:line="360" w:lineRule="auto"/>
              <w:rPr>
                <w:rFonts w:ascii="Arial" w:hAnsi="Arial" w:cs="Arial"/>
                <w:szCs w:val="24"/>
              </w:rPr>
            </w:pPr>
            <w:r w:rsidRPr="00F96AFD">
              <w:rPr>
                <w:rFonts w:ascii="Arial" w:hAnsi="Arial" w:cs="Arial"/>
                <w:szCs w:val="24"/>
              </w:rPr>
              <w:t>kujawsko-pomorskie</w:t>
            </w:r>
          </w:p>
        </w:tc>
        <w:tc>
          <w:tcPr>
            <w:tcW w:w="812" w:type="dxa"/>
          </w:tcPr>
          <w:p w14:paraId="7E47A7C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284</w:t>
            </w:r>
          </w:p>
        </w:tc>
        <w:tc>
          <w:tcPr>
            <w:tcW w:w="890" w:type="dxa"/>
          </w:tcPr>
          <w:p w14:paraId="1DFCDB3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287</w:t>
            </w:r>
          </w:p>
        </w:tc>
        <w:tc>
          <w:tcPr>
            <w:tcW w:w="888" w:type="dxa"/>
          </w:tcPr>
          <w:p w14:paraId="0873132B"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306</w:t>
            </w:r>
          </w:p>
        </w:tc>
        <w:tc>
          <w:tcPr>
            <w:tcW w:w="889" w:type="dxa"/>
          </w:tcPr>
          <w:p w14:paraId="41B31CF5"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320</w:t>
            </w:r>
          </w:p>
        </w:tc>
        <w:tc>
          <w:tcPr>
            <w:tcW w:w="888" w:type="dxa"/>
          </w:tcPr>
          <w:p w14:paraId="0F6AAFA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332</w:t>
            </w:r>
          </w:p>
        </w:tc>
        <w:tc>
          <w:tcPr>
            <w:tcW w:w="889" w:type="dxa"/>
          </w:tcPr>
          <w:p w14:paraId="0AE192E8"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350</w:t>
            </w:r>
          </w:p>
        </w:tc>
        <w:tc>
          <w:tcPr>
            <w:tcW w:w="888" w:type="dxa"/>
          </w:tcPr>
          <w:p w14:paraId="0ACD7DB7"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362</w:t>
            </w:r>
          </w:p>
        </w:tc>
        <w:tc>
          <w:tcPr>
            <w:tcW w:w="889" w:type="dxa"/>
          </w:tcPr>
          <w:p w14:paraId="085C882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357</w:t>
            </w:r>
          </w:p>
        </w:tc>
        <w:tc>
          <w:tcPr>
            <w:tcW w:w="904" w:type="dxa"/>
          </w:tcPr>
          <w:p w14:paraId="60DF521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357</w:t>
            </w:r>
          </w:p>
        </w:tc>
      </w:tr>
      <w:tr w:rsidR="003329B6" w:rsidRPr="00F96AFD" w14:paraId="2263129D" w14:textId="77777777" w:rsidTr="003329B6">
        <w:tc>
          <w:tcPr>
            <w:tcW w:w="2269" w:type="dxa"/>
          </w:tcPr>
          <w:p w14:paraId="04A2DE29" w14:textId="25E9CC1D" w:rsidR="007063AA" w:rsidRPr="00F96AFD" w:rsidRDefault="001A7C77" w:rsidP="00DD2DE5">
            <w:pPr>
              <w:spacing w:after="240" w:line="360" w:lineRule="auto"/>
              <w:rPr>
                <w:rFonts w:ascii="Arial" w:hAnsi="Arial" w:cs="Arial"/>
                <w:szCs w:val="24"/>
              </w:rPr>
            </w:pPr>
            <w:r w:rsidRPr="00F96AFD">
              <w:rPr>
                <w:rFonts w:ascii="Arial" w:hAnsi="Arial" w:cs="Arial"/>
                <w:szCs w:val="24"/>
              </w:rPr>
              <w:t>lubelskie</w:t>
            </w:r>
          </w:p>
        </w:tc>
        <w:tc>
          <w:tcPr>
            <w:tcW w:w="812" w:type="dxa"/>
          </w:tcPr>
          <w:p w14:paraId="773170BB"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180</w:t>
            </w:r>
          </w:p>
        </w:tc>
        <w:tc>
          <w:tcPr>
            <w:tcW w:w="890" w:type="dxa"/>
          </w:tcPr>
          <w:p w14:paraId="3EBEABB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196</w:t>
            </w:r>
          </w:p>
        </w:tc>
        <w:tc>
          <w:tcPr>
            <w:tcW w:w="888" w:type="dxa"/>
          </w:tcPr>
          <w:p w14:paraId="33CEA05D"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207</w:t>
            </w:r>
          </w:p>
        </w:tc>
        <w:tc>
          <w:tcPr>
            <w:tcW w:w="889" w:type="dxa"/>
          </w:tcPr>
          <w:p w14:paraId="18EAE68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222</w:t>
            </w:r>
          </w:p>
        </w:tc>
        <w:tc>
          <w:tcPr>
            <w:tcW w:w="888" w:type="dxa"/>
          </w:tcPr>
          <w:p w14:paraId="069B961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234</w:t>
            </w:r>
          </w:p>
        </w:tc>
        <w:tc>
          <w:tcPr>
            <w:tcW w:w="889" w:type="dxa"/>
          </w:tcPr>
          <w:p w14:paraId="19DA25FC"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253</w:t>
            </w:r>
          </w:p>
        </w:tc>
        <w:tc>
          <w:tcPr>
            <w:tcW w:w="888" w:type="dxa"/>
          </w:tcPr>
          <w:p w14:paraId="60EFF36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265</w:t>
            </w:r>
          </w:p>
        </w:tc>
        <w:tc>
          <w:tcPr>
            <w:tcW w:w="889" w:type="dxa"/>
          </w:tcPr>
          <w:p w14:paraId="7059EC31"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256</w:t>
            </w:r>
          </w:p>
        </w:tc>
        <w:tc>
          <w:tcPr>
            <w:tcW w:w="904" w:type="dxa"/>
          </w:tcPr>
          <w:p w14:paraId="44C706F7"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257</w:t>
            </w:r>
          </w:p>
        </w:tc>
      </w:tr>
      <w:tr w:rsidR="003329B6" w:rsidRPr="00F96AFD" w14:paraId="6CD02DCB" w14:textId="77777777" w:rsidTr="003329B6">
        <w:tc>
          <w:tcPr>
            <w:tcW w:w="2269" w:type="dxa"/>
          </w:tcPr>
          <w:p w14:paraId="4DCDE58E" w14:textId="0F5B9F6D" w:rsidR="007063AA" w:rsidRPr="00F96AFD" w:rsidRDefault="001A7C77" w:rsidP="00DD2DE5">
            <w:pPr>
              <w:spacing w:after="240" w:line="360" w:lineRule="auto"/>
              <w:rPr>
                <w:rFonts w:ascii="Arial" w:hAnsi="Arial" w:cs="Arial"/>
                <w:szCs w:val="24"/>
              </w:rPr>
            </w:pPr>
            <w:r w:rsidRPr="00F96AFD">
              <w:rPr>
                <w:rFonts w:ascii="Arial" w:hAnsi="Arial" w:cs="Arial"/>
                <w:szCs w:val="24"/>
              </w:rPr>
              <w:t>lubuskie</w:t>
            </w:r>
          </w:p>
        </w:tc>
        <w:tc>
          <w:tcPr>
            <w:tcW w:w="812" w:type="dxa"/>
          </w:tcPr>
          <w:p w14:paraId="6EEC4E3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328</w:t>
            </w:r>
          </w:p>
        </w:tc>
        <w:tc>
          <w:tcPr>
            <w:tcW w:w="890" w:type="dxa"/>
          </w:tcPr>
          <w:p w14:paraId="7A81F882"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346</w:t>
            </w:r>
          </w:p>
        </w:tc>
        <w:tc>
          <w:tcPr>
            <w:tcW w:w="888" w:type="dxa"/>
          </w:tcPr>
          <w:p w14:paraId="672793B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360</w:t>
            </w:r>
          </w:p>
        </w:tc>
        <w:tc>
          <w:tcPr>
            <w:tcW w:w="889" w:type="dxa"/>
          </w:tcPr>
          <w:p w14:paraId="745B3430"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361</w:t>
            </w:r>
          </w:p>
        </w:tc>
        <w:tc>
          <w:tcPr>
            <w:tcW w:w="888" w:type="dxa"/>
          </w:tcPr>
          <w:p w14:paraId="69EE0BAC"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380</w:t>
            </w:r>
          </w:p>
        </w:tc>
        <w:tc>
          <w:tcPr>
            <w:tcW w:w="889" w:type="dxa"/>
          </w:tcPr>
          <w:p w14:paraId="6C42B79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391</w:t>
            </w:r>
          </w:p>
        </w:tc>
        <w:tc>
          <w:tcPr>
            <w:tcW w:w="888" w:type="dxa"/>
          </w:tcPr>
          <w:p w14:paraId="568A5AEC"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408</w:t>
            </w:r>
          </w:p>
        </w:tc>
        <w:tc>
          <w:tcPr>
            <w:tcW w:w="889" w:type="dxa"/>
          </w:tcPr>
          <w:p w14:paraId="14CEF0C5"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398</w:t>
            </w:r>
          </w:p>
        </w:tc>
        <w:tc>
          <w:tcPr>
            <w:tcW w:w="904" w:type="dxa"/>
          </w:tcPr>
          <w:p w14:paraId="61F771A8"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409</w:t>
            </w:r>
          </w:p>
        </w:tc>
      </w:tr>
      <w:tr w:rsidR="003329B6" w:rsidRPr="00F96AFD" w14:paraId="584DB75B" w14:textId="77777777" w:rsidTr="003329B6">
        <w:tc>
          <w:tcPr>
            <w:tcW w:w="2269" w:type="dxa"/>
          </w:tcPr>
          <w:p w14:paraId="0979B6F1" w14:textId="1B866112" w:rsidR="007063AA" w:rsidRPr="00F96AFD" w:rsidRDefault="001A7C77" w:rsidP="00DD2DE5">
            <w:pPr>
              <w:spacing w:after="240" w:line="360" w:lineRule="auto"/>
              <w:rPr>
                <w:rFonts w:ascii="Arial" w:hAnsi="Arial" w:cs="Arial"/>
                <w:szCs w:val="24"/>
              </w:rPr>
            </w:pPr>
            <w:r w:rsidRPr="00F96AFD">
              <w:rPr>
                <w:rFonts w:ascii="Arial" w:hAnsi="Arial" w:cs="Arial"/>
                <w:szCs w:val="24"/>
              </w:rPr>
              <w:t>łódzkie</w:t>
            </w:r>
          </w:p>
        </w:tc>
        <w:tc>
          <w:tcPr>
            <w:tcW w:w="812" w:type="dxa"/>
          </w:tcPr>
          <w:p w14:paraId="1D6BE82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263</w:t>
            </w:r>
          </w:p>
        </w:tc>
        <w:tc>
          <w:tcPr>
            <w:tcW w:w="890" w:type="dxa"/>
          </w:tcPr>
          <w:p w14:paraId="4FB53D1D"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275</w:t>
            </w:r>
          </w:p>
        </w:tc>
        <w:tc>
          <w:tcPr>
            <w:tcW w:w="888" w:type="dxa"/>
          </w:tcPr>
          <w:p w14:paraId="76F6566D"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285</w:t>
            </w:r>
          </w:p>
        </w:tc>
        <w:tc>
          <w:tcPr>
            <w:tcW w:w="889" w:type="dxa"/>
          </w:tcPr>
          <w:p w14:paraId="635E8C15"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319</w:t>
            </w:r>
          </w:p>
        </w:tc>
        <w:tc>
          <w:tcPr>
            <w:tcW w:w="888" w:type="dxa"/>
          </w:tcPr>
          <w:p w14:paraId="3D30DE77"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333</w:t>
            </w:r>
          </w:p>
        </w:tc>
        <w:tc>
          <w:tcPr>
            <w:tcW w:w="889" w:type="dxa"/>
          </w:tcPr>
          <w:p w14:paraId="16D35718"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351</w:t>
            </w:r>
          </w:p>
        </w:tc>
        <w:tc>
          <w:tcPr>
            <w:tcW w:w="888" w:type="dxa"/>
          </w:tcPr>
          <w:p w14:paraId="44C101B8"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364</w:t>
            </w:r>
          </w:p>
        </w:tc>
        <w:tc>
          <w:tcPr>
            <w:tcW w:w="889" w:type="dxa"/>
          </w:tcPr>
          <w:p w14:paraId="3B6BCD0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356</w:t>
            </w:r>
          </w:p>
        </w:tc>
        <w:tc>
          <w:tcPr>
            <w:tcW w:w="904" w:type="dxa"/>
          </w:tcPr>
          <w:p w14:paraId="31A66A6D"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356</w:t>
            </w:r>
          </w:p>
        </w:tc>
      </w:tr>
      <w:tr w:rsidR="003329B6" w:rsidRPr="00F96AFD" w14:paraId="1C6FE383" w14:textId="77777777" w:rsidTr="003329B6">
        <w:tc>
          <w:tcPr>
            <w:tcW w:w="2269" w:type="dxa"/>
          </w:tcPr>
          <w:p w14:paraId="387FFD25" w14:textId="6EB6EAC5" w:rsidR="007063AA" w:rsidRPr="00F96AFD" w:rsidRDefault="001A7C77" w:rsidP="00DD2DE5">
            <w:pPr>
              <w:spacing w:after="240" w:line="360" w:lineRule="auto"/>
              <w:rPr>
                <w:rFonts w:ascii="Arial" w:hAnsi="Arial" w:cs="Arial"/>
                <w:szCs w:val="24"/>
              </w:rPr>
            </w:pPr>
            <w:r w:rsidRPr="00F96AFD">
              <w:rPr>
                <w:rFonts w:ascii="Arial" w:hAnsi="Arial" w:cs="Arial"/>
                <w:szCs w:val="24"/>
              </w:rPr>
              <w:t>małopolskie</w:t>
            </w:r>
          </w:p>
        </w:tc>
        <w:tc>
          <w:tcPr>
            <w:tcW w:w="812" w:type="dxa"/>
          </w:tcPr>
          <w:p w14:paraId="211F3B2D"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236</w:t>
            </w:r>
          </w:p>
        </w:tc>
        <w:tc>
          <w:tcPr>
            <w:tcW w:w="890" w:type="dxa"/>
          </w:tcPr>
          <w:p w14:paraId="462DF2C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289</w:t>
            </w:r>
          </w:p>
        </w:tc>
        <w:tc>
          <w:tcPr>
            <w:tcW w:w="888" w:type="dxa"/>
          </w:tcPr>
          <w:p w14:paraId="6BC8B14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297</w:t>
            </w:r>
          </w:p>
        </w:tc>
        <w:tc>
          <w:tcPr>
            <w:tcW w:w="889" w:type="dxa"/>
          </w:tcPr>
          <w:p w14:paraId="0D461F4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316</w:t>
            </w:r>
          </w:p>
        </w:tc>
        <w:tc>
          <w:tcPr>
            <w:tcW w:w="888" w:type="dxa"/>
          </w:tcPr>
          <w:p w14:paraId="562BA876"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317</w:t>
            </w:r>
          </w:p>
        </w:tc>
        <w:tc>
          <w:tcPr>
            <w:tcW w:w="889" w:type="dxa"/>
          </w:tcPr>
          <w:p w14:paraId="63EA886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329</w:t>
            </w:r>
          </w:p>
        </w:tc>
        <w:tc>
          <w:tcPr>
            <w:tcW w:w="888" w:type="dxa"/>
          </w:tcPr>
          <w:p w14:paraId="377F2FC8"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343</w:t>
            </w:r>
          </w:p>
        </w:tc>
        <w:tc>
          <w:tcPr>
            <w:tcW w:w="889" w:type="dxa"/>
          </w:tcPr>
          <w:p w14:paraId="2558E220"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337</w:t>
            </w:r>
          </w:p>
        </w:tc>
        <w:tc>
          <w:tcPr>
            <w:tcW w:w="904" w:type="dxa"/>
          </w:tcPr>
          <w:p w14:paraId="5DE7B0A0"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346</w:t>
            </w:r>
          </w:p>
        </w:tc>
      </w:tr>
      <w:tr w:rsidR="003329B6" w:rsidRPr="00F96AFD" w14:paraId="4F0C059F" w14:textId="77777777" w:rsidTr="003329B6">
        <w:tc>
          <w:tcPr>
            <w:tcW w:w="2269" w:type="dxa"/>
          </w:tcPr>
          <w:p w14:paraId="0B77D5F6" w14:textId="45A0E149" w:rsidR="007063AA" w:rsidRPr="00F96AFD" w:rsidRDefault="001A7C77" w:rsidP="00DD2DE5">
            <w:pPr>
              <w:spacing w:after="240" w:line="360" w:lineRule="auto"/>
              <w:rPr>
                <w:rFonts w:ascii="Arial" w:hAnsi="Arial" w:cs="Arial"/>
                <w:szCs w:val="24"/>
              </w:rPr>
            </w:pPr>
            <w:r w:rsidRPr="00F96AFD">
              <w:rPr>
                <w:rFonts w:ascii="Arial" w:eastAsia="Times New Roman" w:hAnsi="Arial" w:cs="Arial"/>
                <w:szCs w:val="24"/>
              </w:rPr>
              <w:t>mazowieckie</w:t>
            </w:r>
          </w:p>
        </w:tc>
        <w:tc>
          <w:tcPr>
            <w:tcW w:w="812" w:type="dxa"/>
          </w:tcPr>
          <w:p w14:paraId="0F57E8C8"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311</w:t>
            </w:r>
          </w:p>
        </w:tc>
        <w:tc>
          <w:tcPr>
            <w:tcW w:w="890" w:type="dxa"/>
          </w:tcPr>
          <w:p w14:paraId="3A89ECC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328</w:t>
            </w:r>
          </w:p>
        </w:tc>
        <w:tc>
          <w:tcPr>
            <w:tcW w:w="888" w:type="dxa"/>
          </w:tcPr>
          <w:p w14:paraId="584DDAB2"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331</w:t>
            </w:r>
          </w:p>
        </w:tc>
        <w:tc>
          <w:tcPr>
            <w:tcW w:w="889" w:type="dxa"/>
          </w:tcPr>
          <w:p w14:paraId="3DCBCC4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336</w:t>
            </w:r>
          </w:p>
        </w:tc>
        <w:tc>
          <w:tcPr>
            <w:tcW w:w="888" w:type="dxa"/>
          </w:tcPr>
          <w:p w14:paraId="4E68DC64"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321</w:t>
            </w:r>
          </w:p>
        </w:tc>
        <w:tc>
          <w:tcPr>
            <w:tcW w:w="889" w:type="dxa"/>
          </w:tcPr>
          <w:p w14:paraId="27DBDA4C"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340</w:t>
            </w:r>
          </w:p>
        </w:tc>
        <w:tc>
          <w:tcPr>
            <w:tcW w:w="888" w:type="dxa"/>
          </w:tcPr>
          <w:p w14:paraId="385253A7"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358</w:t>
            </w:r>
          </w:p>
        </w:tc>
        <w:tc>
          <w:tcPr>
            <w:tcW w:w="889" w:type="dxa"/>
          </w:tcPr>
          <w:p w14:paraId="495FF06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358</w:t>
            </w:r>
          </w:p>
        </w:tc>
        <w:tc>
          <w:tcPr>
            <w:tcW w:w="904" w:type="dxa"/>
          </w:tcPr>
          <w:p w14:paraId="00977FBC"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371</w:t>
            </w:r>
          </w:p>
        </w:tc>
      </w:tr>
      <w:tr w:rsidR="003329B6" w:rsidRPr="00F96AFD" w14:paraId="192C52C4" w14:textId="77777777" w:rsidTr="003329B6">
        <w:tc>
          <w:tcPr>
            <w:tcW w:w="2269" w:type="dxa"/>
          </w:tcPr>
          <w:p w14:paraId="1B4072B1" w14:textId="798CEBFB" w:rsidR="007063AA" w:rsidRPr="00F96AFD" w:rsidRDefault="001A7C77" w:rsidP="00DD2DE5">
            <w:pPr>
              <w:spacing w:after="240" w:line="360" w:lineRule="auto"/>
              <w:rPr>
                <w:rFonts w:ascii="Arial" w:hAnsi="Arial" w:cs="Arial"/>
                <w:szCs w:val="24"/>
              </w:rPr>
            </w:pPr>
            <w:r w:rsidRPr="00F96AFD">
              <w:rPr>
                <w:rFonts w:ascii="Arial" w:hAnsi="Arial" w:cs="Arial"/>
                <w:szCs w:val="24"/>
              </w:rPr>
              <w:lastRenderedPageBreak/>
              <w:t>opolskie</w:t>
            </w:r>
          </w:p>
        </w:tc>
        <w:tc>
          <w:tcPr>
            <w:tcW w:w="812" w:type="dxa"/>
          </w:tcPr>
          <w:p w14:paraId="127CABA6"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279</w:t>
            </w:r>
          </w:p>
        </w:tc>
        <w:tc>
          <w:tcPr>
            <w:tcW w:w="890" w:type="dxa"/>
          </w:tcPr>
          <w:p w14:paraId="53D1AD62"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296</w:t>
            </w:r>
          </w:p>
        </w:tc>
        <w:tc>
          <w:tcPr>
            <w:tcW w:w="888" w:type="dxa"/>
          </w:tcPr>
          <w:p w14:paraId="2DF57DA4"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317</w:t>
            </w:r>
          </w:p>
        </w:tc>
        <w:tc>
          <w:tcPr>
            <w:tcW w:w="889" w:type="dxa"/>
          </w:tcPr>
          <w:p w14:paraId="3DE1CBC7"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327</w:t>
            </w:r>
          </w:p>
        </w:tc>
        <w:tc>
          <w:tcPr>
            <w:tcW w:w="888" w:type="dxa"/>
          </w:tcPr>
          <w:p w14:paraId="1A536AE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339</w:t>
            </w:r>
          </w:p>
        </w:tc>
        <w:tc>
          <w:tcPr>
            <w:tcW w:w="889" w:type="dxa"/>
          </w:tcPr>
          <w:p w14:paraId="0D39296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387</w:t>
            </w:r>
          </w:p>
        </w:tc>
        <w:tc>
          <w:tcPr>
            <w:tcW w:w="888" w:type="dxa"/>
          </w:tcPr>
          <w:p w14:paraId="64F686E5"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397</w:t>
            </w:r>
          </w:p>
        </w:tc>
        <w:tc>
          <w:tcPr>
            <w:tcW w:w="889" w:type="dxa"/>
          </w:tcPr>
          <w:p w14:paraId="60A1F2A7"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382</w:t>
            </w:r>
          </w:p>
        </w:tc>
        <w:tc>
          <w:tcPr>
            <w:tcW w:w="904" w:type="dxa"/>
          </w:tcPr>
          <w:p w14:paraId="3FE6ED5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384</w:t>
            </w:r>
          </w:p>
        </w:tc>
      </w:tr>
      <w:tr w:rsidR="003329B6" w:rsidRPr="00F96AFD" w14:paraId="7A325379" w14:textId="77777777" w:rsidTr="003329B6">
        <w:tc>
          <w:tcPr>
            <w:tcW w:w="2269" w:type="dxa"/>
          </w:tcPr>
          <w:p w14:paraId="546FDE1A" w14:textId="4A1BFFE3" w:rsidR="007063AA" w:rsidRPr="00F96AFD" w:rsidRDefault="001A7C77" w:rsidP="00DD2DE5">
            <w:pPr>
              <w:spacing w:after="240" w:line="360" w:lineRule="auto"/>
              <w:rPr>
                <w:rFonts w:ascii="Arial" w:hAnsi="Arial" w:cs="Arial"/>
                <w:szCs w:val="24"/>
              </w:rPr>
            </w:pPr>
            <w:r w:rsidRPr="00F96AFD">
              <w:rPr>
                <w:rFonts w:ascii="Arial" w:hAnsi="Arial" w:cs="Arial"/>
                <w:szCs w:val="24"/>
              </w:rPr>
              <w:t>podkarpackie</w:t>
            </w:r>
          </w:p>
        </w:tc>
        <w:tc>
          <w:tcPr>
            <w:tcW w:w="812" w:type="dxa"/>
          </w:tcPr>
          <w:p w14:paraId="62A86E6C"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196</w:t>
            </w:r>
          </w:p>
        </w:tc>
        <w:tc>
          <w:tcPr>
            <w:tcW w:w="890" w:type="dxa"/>
          </w:tcPr>
          <w:p w14:paraId="72A1236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210</w:t>
            </w:r>
          </w:p>
        </w:tc>
        <w:tc>
          <w:tcPr>
            <w:tcW w:w="888" w:type="dxa"/>
          </w:tcPr>
          <w:p w14:paraId="2AD86ED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218</w:t>
            </w:r>
          </w:p>
        </w:tc>
        <w:tc>
          <w:tcPr>
            <w:tcW w:w="889" w:type="dxa"/>
          </w:tcPr>
          <w:p w14:paraId="4C2176D7"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234</w:t>
            </w:r>
          </w:p>
        </w:tc>
        <w:tc>
          <w:tcPr>
            <w:tcW w:w="888" w:type="dxa"/>
          </w:tcPr>
          <w:p w14:paraId="3AD8E12F"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242</w:t>
            </w:r>
          </w:p>
        </w:tc>
        <w:tc>
          <w:tcPr>
            <w:tcW w:w="889" w:type="dxa"/>
          </w:tcPr>
          <w:p w14:paraId="2D43A211"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239</w:t>
            </w:r>
          </w:p>
        </w:tc>
        <w:tc>
          <w:tcPr>
            <w:tcW w:w="888" w:type="dxa"/>
          </w:tcPr>
          <w:p w14:paraId="16AD1F6D"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250</w:t>
            </w:r>
          </w:p>
        </w:tc>
        <w:tc>
          <w:tcPr>
            <w:tcW w:w="889" w:type="dxa"/>
          </w:tcPr>
          <w:p w14:paraId="0A9B436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243</w:t>
            </w:r>
          </w:p>
        </w:tc>
        <w:tc>
          <w:tcPr>
            <w:tcW w:w="904" w:type="dxa"/>
          </w:tcPr>
          <w:p w14:paraId="0174D595"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244</w:t>
            </w:r>
          </w:p>
        </w:tc>
      </w:tr>
      <w:tr w:rsidR="003329B6" w:rsidRPr="00F96AFD" w14:paraId="1C4A762B" w14:textId="77777777" w:rsidTr="003329B6">
        <w:tc>
          <w:tcPr>
            <w:tcW w:w="2269" w:type="dxa"/>
          </w:tcPr>
          <w:p w14:paraId="77B93873" w14:textId="0C37802D" w:rsidR="007063AA" w:rsidRPr="00F96AFD" w:rsidRDefault="001A7C77" w:rsidP="00DD2DE5">
            <w:pPr>
              <w:spacing w:after="240" w:line="360" w:lineRule="auto"/>
              <w:rPr>
                <w:rFonts w:ascii="Arial" w:hAnsi="Arial" w:cs="Arial"/>
                <w:szCs w:val="24"/>
              </w:rPr>
            </w:pPr>
            <w:r w:rsidRPr="00F96AFD">
              <w:rPr>
                <w:rFonts w:ascii="Arial" w:hAnsi="Arial" w:cs="Arial"/>
                <w:szCs w:val="24"/>
              </w:rPr>
              <w:t>podlaskie</w:t>
            </w:r>
          </w:p>
        </w:tc>
        <w:tc>
          <w:tcPr>
            <w:tcW w:w="812" w:type="dxa"/>
          </w:tcPr>
          <w:p w14:paraId="17B783F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241</w:t>
            </w:r>
          </w:p>
        </w:tc>
        <w:tc>
          <w:tcPr>
            <w:tcW w:w="890" w:type="dxa"/>
          </w:tcPr>
          <w:p w14:paraId="764DB19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245</w:t>
            </w:r>
          </w:p>
        </w:tc>
        <w:tc>
          <w:tcPr>
            <w:tcW w:w="888" w:type="dxa"/>
          </w:tcPr>
          <w:p w14:paraId="1DA36738"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235</w:t>
            </w:r>
          </w:p>
        </w:tc>
        <w:tc>
          <w:tcPr>
            <w:tcW w:w="889" w:type="dxa"/>
          </w:tcPr>
          <w:p w14:paraId="20BB9601"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253</w:t>
            </w:r>
          </w:p>
        </w:tc>
        <w:tc>
          <w:tcPr>
            <w:tcW w:w="888" w:type="dxa"/>
          </w:tcPr>
          <w:p w14:paraId="577662D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283</w:t>
            </w:r>
          </w:p>
        </w:tc>
        <w:tc>
          <w:tcPr>
            <w:tcW w:w="889" w:type="dxa"/>
          </w:tcPr>
          <w:p w14:paraId="73BB31C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292</w:t>
            </w:r>
          </w:p>
        </w:tc>
        <w:tc>
          <w:tcPr>
            <w:tcW w:w="888" w:type="dxa"/>
          </w:tcPr>
          <w:p w14:paraId="6F710D9B"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304</w:t>
            </w:r>
          </w:p>
        </w:tc>
        <w:tc>
          <w:tcPr>
            <w:tcW w:w="889" w:type="dxa"/>
          </w:tcPr>
          <w:p w14:paraId="5F23F89B"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296</w:t>
            </w:r>
          </w:p>
        </w:tc>
        <w:tc>
          <w:tcPr>
            <w:tcW w:w="904" w:type="dxa"/>
          </w:tcPr>
          <w:p w14:paraId="0205318C"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295</w:t>
            </w:r>
          </w:p>
        </w:tc>
      </w:tr>
      <w:tr w:rsidR="003329B6" w:rsidRPr="00F96AFD" w14:paraId="0CB799A4" w14:textId="77777777" w:rsidTr="003329B6">
        <w:tc>
          <w:tcPr>
            <w:tcW w:w="2269" w:type="dxa"/>
          </w:tcPr>
          <w:p w14:paraId="6FA40CD6" w14:textId="64D3E04C" w:rsidR="007063AA" w:rsidRPr="00F96AFD" w:rsidRDefault="001A7C77" w:rsidP="00DD2DE5">
            <w:pPr>
              <w:spacing w:after="240" w:line="360" w:lineRule="auto"/>
              <w:rPr>
                <w:rFonts w:ascii="Arial" w:hAnsi="Arial" w:cs="Arial"/>
                <w:szCs w:val="24"/>
              </w:rPr>
            </w:pPr>
            <w:r w:rsidRPr="00F96AFD">
              <w:rPr>
                <w:rFonts w:ascii="Arial" w:hAnsi="Arial" w:cs="Arial"/>
                <w:szCs w:val="24"/>
              </w:rPr>
              <w:t>pomorskie</w:t>
            </w:r>
          </w:p>
        </w:tc>
        <w:tc>
          <w:tcPr>
            <w:tcW w:w="812" w:type="dxa"/>
          </w:tcPr>
          <w:p w14:paraId="038D6DF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305</w:t>
            </w:r>
          </w:p>
        </w:tc>
        <w:tc>
          <w:tcPr>
            <w:tcW w:w="890" w:type="dxa"/>
          </w:tcPr>
          <w:p w14:paraId="63BFAEA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329</w:t>
            </w:r>
          </w:p>
        </w:tc>
        <w:tc>
          <w:tcPr>
            <w:tcW w:w="888" w:type="dxa"/>
          </w:tcPr>
          <w:p w14:paraId="4B9C69C0"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346</w:t>
            </w:r>
          </w:p>
        </w:tc>
        <w:tc>
          <w:tcPr>
            <w:tcW w:w="889" w:type="dxa"/>
          </w:tcPr>
          <w:p w14:paraId="4A91DB38"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355</w:t>
            </w:r>
          </w:p>
        </w:tc>
        <w:tc>
          <w:tcPr>
            <w:tcW w:w="888" w:type="dxa"/>
          </w:tcPr>
          <w:p w14:paraId="5893BF78"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372</w:t>
            </w:r>
          </w:p>
        </w:tc>
        <w:tc>
          <w:tcPr>
            <w:tcW w:w="889" w:type="dxa"/>
          </w:tcPr>
          <w:p w14:paraId="37254D6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352</w:t>
            </w:r>
          </w:p>
        </w:tc>
        <w:tc>
          <w:tcPr>
            <w:tcW w:w="888" w:type="dxa"/>
          </w:tcPr>
          <w:p w14:paraId="2D17A7C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386</w:t>
            </w:r>
          </w:p>
        </w:tc>
        <w:tc>
          <w:tcPr>
            <w:tcW w:w="889" w:type="dxa"/>
          </w:tcPr>
          <w:p w14:paraId="7F8CA06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383</w:t>
            </w:r>
          </w:p>
        </w:tc>
        <w:tc>
          <w:tcPr>
            <w:tcW w:w="904" w:type="dxa"/>
          </w:tcPr>
          <w:p w14:paraId="50F2C68B"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372</w:t>
            </w:r>
          </w:p>
        </w:tc>
      </w:tr>
      <w:tr w:rsidR="003329B6" w:rsidRPr="00F96AFD" w14:paraId="7DDCC419" w14:textId="77777777" w:rsidTr="003329B6">
        <w:tc>
          <w:tcPr>
            <w:tcW w:w="2269" w:type="dxa"/>
          </w:tcPr>
          <w:p w14:paraId="7A8DE591" w14:textId="4558980F" w:rsidR="007063AA" w:rsidRPr="00F96AFD" w:rsidRDefault="001A7C77" w:rsidP="00DD2DE5">
            <w:pPr>
              <w:spacing w:after="240" w:line="360" w:lineRule="auto"/>
              <w:rPr>
                <w:rFonts w:ascii="Arial" w:hAnsi="Arial" w:cs="Arial"/>
                <w:szCs w:val="24"/>
              </w:rPr>
            </w:pPr>
            <w:r w:rsidRPr="00F96AFD">
              <w:rPr>
                <w:rFonts w:ascii="Arial" w:hAnsi="Arial" w:cs="Arial"/>
                <w:szCs w:val="24"/>
              </w:rPr>
              <w:t>śląskie</w:t>
            </w:r>
          </w:p>
        </w:tc>
        <w:tc>
          <w:tcPr>
            <w:tcW w:w="812" w:type="dxa"/>
          </w:tcPr>
          <w:p w14:paraId="30ACE656"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332</w:t>
            </w:r>
          </w:p>
        </w:tc>
        <w:tc>
          <w:tcPr>
            <w:tcW w:w="890" w:type="dxa"/>
          </w:tcPr>
          <w:p w14:paraId="740D320D"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355</w:t>
            </w:r>
          </w:p>
        </w:tc>
        <w:tc>
          <w:tcPr>
            <w:tcW w:w="888" w:type="dxa"/>
          </w:tcPr>
          <w:p w14:paraId="3946217F"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352</w:t>
            </w:r>
          </w:p>
        </w:tc>
        <w:tc>
          <w:tcPr>
            <w:tcW w:w="889" w:type="dxa"/>
          </w:tcPr>
          <w:p w14:paraId="527FD9E1"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367</w:t>
            </w:r>
          </w:p>
        </w:tc>
        <w:tc>
          <w:tcPr>
            <w:tcW w:w="888" w:type="dxa"/>
          </w:tcPr>
          <w:p w14:paraId="0DD6774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376</w:t>
            </w:r>
          </w:p>
        </w:tc>
        <w:tc>
          <w:tcPr>
            <w:tcW w:w="889" w:type="dxa"/>
          </w:tcPr>
          <w:p w14:paraId="77AB1098"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402</w:t>
            </w:r>
          </w:p>
        </w:tc>
        <w:tc>
          <w:tcPr>
            <w:tcW w:w="888" w:type="dxa"/>
          </w:tcPr>
          <w:p w14:paraId="78A898B1"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409</w:t>
            </w:r>
          </w:p>
        </w:tc>
        <w:tc>
          <w:tcPr>
            <w:tcW w:w="889" w:type="dxa"/>
          </w:tcPr>
          <w:p w14:paraId="76F6B9B4"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393</w:t>
            </w:r>
          </w:p>
        </w:tc>
        <w:tc>
          <w:tcPr>
            <w:tcW w:w="904" w:type="dxa"/>
          </w:tcPr>
          <w:p w14:paraId="723F34E2"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390</w:t>
            </w:r>
          </w:p>
        </w:tc>
      </w:tr>
      <w:tr w:rsidR="003329B6" w:rsidRPr="00F96AFD" w14:paraId="0ADFB163" w14:textId="77777777" w:rsidTr="003329B6">
        <w:tc>
          <w:tcPr>
            <w:tcW w:w="2269" w:type="dxa"/>
          </w:tcPr>
          <w:p w14:paraId="195BF8FB" w14:textId="6E98C67E" w:rsidR="007063AA" w:rsidRPr="00F96AFD" w:rsidRDefault="001A7C77" w:rsidP="00DD2DE5">
            <w:pPr>
              <w:spacing w:after="240" w:line="360" w:lineRule="auto"/>
              <w:rPr>
                <w:rFonts w:ascii="Arial" w:hAnsi="Arial" w:cs="Arial"/>
                <w:szCs w:val="24"/>
              </w:rPr>
            </w:pPr>
            <w:r w:rsidRPr="00F96AFD">
              <w:rPr>
                <w:rFonts w:ascii="Arial" w:hAnsi="Arial" w:cs="Arial"/>
                <w:szCs w:val="24"/>
              </w:rPr>
              <w:t>świętokrzyskie</w:t>
            </w:r>
          </w:p>
        </w:tc>
        <w:tc>
          <w:tcPr>
            <w:tcW w:w="812" w:type="dxa"/>
          </w:tcPr>
          <w:p w14:paraId="786B7F6F"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166</w:t>
            </w:r>
          </w:p>
        </w:tc>
        <w:tc>
          <w:tcPr>
            <w:tcW w:w="890" w:type="dxa"/>
          </w:tcPr>
          <w:p w14:paraId="4F04C5C0"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184</w:t>
            </w:r>
          </w:p>
        </w:tc>
        <w:tc>
          <w:tcPr>
            <w:tcW w:w="888" w:type="dxa"/>
          </w:tcPr>
          <w:p w14:paraId="05233D7B"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188</w:t>
            </w:r>
          </w:p>
        </w:tc>
        <w:tc>
          <w:tcPr>
            <w:tcW w:w="889" w:type="dxa"/>
          </w:tcPr>
          <w:p w14:paraId="33FA4C4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201</w:t>
            </w:r>
          </w:p>
        </w:tc>
        <w:tc>
          <w:tcPr>
            <w:tcW w:w="888" w:type="dxa"/>
          </w:tcPr>
          <w:p w14:paraId="244D53A1"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232</w:t>
            </w:r>
          </w:p>
        </w:tc>
        <w:tc>
          <w:tcPr>
            <w:tcW w:w="889" w:type="dxa"/>
          </w:tcPr>
          <w:p w14:paraId="458E096D"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261</w:t>
            </w:r>
          </w:p>
        </w:tc>
        <w:tc>
          <w:tcPr>
            <w:tcW w:w="888" w:type="dxa"/>
          </w:tcPr>
          <w:p w14:paraId="750C6E71"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275</w:t>
            </w:r>
          </w:p>
        </w:tc>
        <w:tc>
          <w:tcPr>
            <w:tcW w:w="889" w:type="dxa"/>
          </w:tcPr>
          <w:p w14:paraId="78F5C8B4"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275</w:t>
            </w:r>
          </w:p>
        </w:tc>
        <w:tc>
          <w:tcPr>
            <w:tcW w:w="904" w:type="dxa"/>
          </w:tcPr>
          <w:p w14:paraId="082191B6"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283</w:t>
            </w:r>
          </w:p>
        </w:tc>
      </w:tr>
      <w:tr w:rsidR="003329B6" w:rsidRPr="00F96AFD" w14:paraId="53137B64" w14:textId="77777777" w:rsidTr="003329B6">
        <w:tc>
          <w:tcPr>
            <w:tcW w:w="2269" w:type="dxa"/>
          </w:tcPr>
          <w:p w14:paraId="42A4D445" w14:textId="0BAA776F" w:rsidR="007063AA" w:rsidRPr="00F96AFD" w:rsidRDefault="001A7C77" w:rsidP="00DD2DE5">
            <w:pPr>
              <w:spacing w:after="240"/>
              <w:rPr>
                <w:rFonts w:ascii="Arial" w:hAnsi="Arial" w:cs="Arial"/>
                <w:szCs w:val="24"/>
              </w:rPr>
            </w:pPr>
            <w:r w:rsidRPr="00F96AFD">
              <w:rPr>
                <w:rFonts w:ascii="Arial" w:hAnsi="Arial" w:cs="Arial"/>
                <w:szCs w:val="24"/>
              </w:rPr>
              <w:t>warmińsko-mazurskie</w:t>
            </w:r>
          </w:p>
        </w:tc>
        <w:tc>
          <w:tcPr>
            <w:tcW w:w="812" w:type="dxa"/>
          </w:tcPr>
          <w:p w14:paraId="4870227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271</w:t>
            </w:r>
          </w:p>
        </w:tc>
        <w:tc>
          <w:tcPr>
            <w:tcW w:w="890" w:type="dxa"/>
          </w:tcPr>
          <w:p w14:paraId="10E759C5"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302</w:t>
            </w:r>
          </w:p>
        </w:tc>
        <w:tc>
          <w:tcPr>
            <w:tcW w:w="888" w:type="dxa"/>
          </w:tcPr>
          <w:p w14:paraId="166B9DE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295</w:t>
            </w:r>
          </w:p>
        </w:tc>
        <w:tc>
          <w:tcPr>
            <w:tcW w:w="889" w:type="dxa"/>
          </w:tcPr>
          <w:p w14:paraId="39967240"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308</w:t>
            </w:r>
          </w:p>
        </w:tc>
        <w:tc>
          <w:tcPr>
            <w:tcW w:w="888" w:type="dxa"/>
          </w:tcPr>
          <w:p w14:paraId="5BA9E354"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306</w:t>
            </w:r>
          </w:p>
        </w:tc>
        <w:tc>
          <w:tcPr>
            <w:tcW w:w="889" w:type="dxa"/>
          </w:tcPr>
          <w:p w14:paraId="1F8304C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311</w:t>
            </w:r>
          </w:p>
        </w:tc>
        <w:tc>
          <w:tcPr>
            <w:tcW w:w="888" w:type="dxa"/>
          </w:tcPr>
          <w:p w14:paraId="005C0CE9"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325</w:t>
            </w:r>
          </w:p>
        </w:tc>
        <w:tc>
          <w:tcPr>
            <w:tcW w:w="889" w:type="dxa"/>
          </w:tcPr>
          <w:p w14:paraId="6667F15A"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320</w:t>
            </w:r>
          </w:p>
        </w:tc>
        <w:tc>
          <w:tcPr>
            <w:tcW w:w="904" w:type="dxa"/>
          </w:tcPr>
          <w:p w14:paraId="3CA2F811"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309</w:t>
            </w:r>
          </w:p>
        </w:tc>
      </w:tr>
      <w:tr w:rsidR="003329B6" w:rsidRPr="00F96AFD" w14:paraId="0B52E4C0" w14:textId="77777777" w:rsidTr="003329B6">
        <w:tc>
          <w:tcPr>
            <w:tcW w:w="2269" w:type="dxa"/>
          </w:tcPr>
          <w:p w14:paraId="2D7195A7" w14:textId="199CEBBC" w:rsidR="007063AA" w:rsidRPr="00F96AFD" w:rsidRDefault="001A7C77" w:rsidP="00DD2DE5">
            <w:pPr>
              <w:spacing w:after="240" w:line="360" w:lineRule="auto"/>
              <w:rPr>
                <w:rFonts w:ascii="Arial" w:hAnsi="Arial" w:cs="Arial"/>
                <w:b/>
                <w:szCs w:val="24"/>
              </w:rPr>
            </w:pPr>
            <w:r w:rsidRPr="00F96AFD">
              <w:rPr>
                <w:rFonts w:ascii="Arial" w:hAnsi="Arial" w:cs="Arial"/>
                <w:b/>
                <w:szCs w:val="24"/>
              </w:rPr>
              <w:t>wielkopolskie</w:t>
            </w:r>
          </w:p>
        </w:tc>
        <w:tc>
          <w:tcPr>
            <w:tcW w:w="812" w:type="dxa"/>
          </w:tcPr>
          <w:p w14:paraId="7986F7D7" w14:textId="77777777" w:rsidR="007063AA" w:rsidRPr="00F96AFD" w:rsidRDefault="007063AA" w:rsidP="00DD2DE5">
            <w:pPr>
              <w:spacing w:after="240" w:line="360" w:lineRule="auto"/>
              <w:rPr>
                <w:rFonts w:ascii="Arial" w:hAnsi="Arial" w:cs="Arial"/>
                <w:b/>
                <w:sz w:val="24"/>
                <w:szCs w:val="24"/>
              </w:rPr>
            </w:pPr>
            <w:r w:rsidRPr="00F96AFD">
              <w:rPr>
                <w:rFonts w:ascii="Arial" w:hAnsi="Arial" w:cs="Arial"/>
                <w:b/>
                <w:sz w:val="24"/>
                <w:szCs w:val="24"/>
              </w:rPr>
              <w:t>308</w:t>
            </w:r>
          </w:p>
        </w:tc>
        <w:tc>
          <w:tcPr>
            <w:tcW w:w="890" w:type="dxa"/>
          </w:tcPr>
          <w:p w14:paraId="49DEDA95" w14:textId="77777777" w:rsidR="007063AA" w:rsidRPr="00F96AFD" w:rsidRDefault="007063AA" w:rsidP="00DD2DE5">
            <w:pPr>
              <w:spacing w:after="240" w:line="360" w:lineRule="auto"/>
              <w:rPr>
                <w:rFonts w:ascii="Arial" w:hAnsi="Arial" w:cs="Arial"/>
                <w:b/>
                <w:sz w:val="24"/>
                <w:szCs w:val="24"/>
              </w:rPr>
            </w:pPr>
            <w:r w:rsidRPr="00F96AFD">
              <w:rPr>
                <w:rFonts w:ascii="Arial" w:hAnsi="Arial" w:cs="Arial"/>
                <w:b/>
                <w:sz w:val="24"/>
                <w:szCs w:val="24"/>
              </w:rPr>
              <w:t>326</w:t>
            </w:r>
          </w:p>
        </w:tc>
        <w:tc>
          <w:tcPr>
            <w:tcW w:w="888" w:type="dxa"/>
          </w:tcPr>
          <w:p w14:paraId="05745A21" w14:textId="77777777" w:rsidR="007063AA" w:rsidRPr="00F96AFD" w:rsidRDefault="007063AA" w:rsidP="00DD2DE5">
            <w:pPr>
              <w:spacing w:after="240" w:line="360" w:lineRule="auto"/>
              <w:rPr>
                <w:rFonts w:ascii="Arial" w:hAnsi="Arial" w:cs="Arial"/>
                <w:b/>
                <w:sz w:val="24"/>
                <w:szCs w:val="24"/>
              </w:rPr>
            </w:pPr>
            <w:r w:rsidRPr="00F96AFD">
              <w:rPr>
                <w:rFonts w:ascii="Arial" w:hAnsi="Arial" w:cs="Arial"/>
                <w:b/>
                <w:sz w:val="24"/>
                <w:szCs w:val="24"/>
              </w:rPr>
              <w:t>343</w:t>
            </w:r>
          </w:p>
        </w:tc>
        <w:tc>
          <w:tcPr>
            <w:tcW w:w="889" w:type="dxa"/>
          </w:tcPr>
          <w:p w14:paraId="5BB248DA" w14:textId="77777777" w:rsidR="007063AA" w:rsidRPr="00F96AFD" w:rsidRDefault="007063AA" w:rsidP="00DD2DE5">
            <w:pPr>
              <w:spacing w:after="240" w:line="360" w:lineRule="auto"/>
              <w:rPr>
                <w:rFonts w:ascii="Arial" w:hAnsi="Arial" w:cs="Arial"/>
                <w:b/>
                <w:sz w:val="24"/>
                <w:szCs w:val="24"/>
              </w:rPr>
            </w:pPr>
            <w:r w:rsidRPr="00F96AFD">
              <w:rPr>
                <w:rFonts w:ascii="Arial" w:hAnsi="Arial" w:cs="Arial"/>
                <w:b/>
                <w:sz w:val="24"/>
                <w:szCs w:val="24"/>
              </w:rPr>
              <w:t>351</w:t>
            </w:r>
          </w:p>
        </w:tc>
        <w:tc>
          <w:tcPr>
            <w:tcW w:w="888" w:type="dxa"/>
          </w:tcPr>
          <w:p w14:paraId="61A1BB1E" w14:textId="77777777" w:rsidR="007063AA" w:rsidRPr="00F96AFD" w:rsidRDefault="007063AA" w:rsidP="00DD2DE5">
            <w:pPr>
              <w:spacing w:after="240" w:line="360" w:lineRule="auto"/>
              <w:rPr>
                <w:rFonts w:ascii="Arial" w:hAnsi="Arial" w:cs="Arial"/>
                <w:b/>
                <w:sz w:val="24"/>
                <w:szCs w:val="24"/>
              </w:rPr>
            </w:pPr>
            <w:r w:rsidRPr="00F96AFD">
              <w:rPr>
                <w:rFonts w:ascii="Arial" w:hAnsi="Arial" w:cs="Arial"/>
                <w:b/>
                <w:sz w:val="24"/>
                <w:szCs w:val="24"/>
              </w:rPr>
              <w:t>355</w:t>
            </w:r>
          </w:p>
        </w:tc>
        <w:tc>
          <w:tcPr>
            <w:tcW w:w="889" w:type="dxa"/>
          </w:tcPr>
          <w:p w14:paraId="14946BA2" w14:textId="77777777" w:rsidR="007063AA" w:rsidRPr="00F96AFD" w:rsidRDefault="007063AA" w:rsidP="00DD2DE5">
            <w:pPr>
              <w:spacing w:after="240" w:line="360" w:lineRule="auto"/>
              <w:rPr>
                <w:rFonts w:ascii="Arial" w:hAnsi="Arial" w:cs="Arial"/>
                <w:b/>
                <w:sz w:val="24"/>
                <w:szCs w:val="24"/>
              </w:rPr>
            </w:pPr>
            <w:r w:rsidRPr="00F96AFD">
              <w:rPr>
                <w:rFonts w:ascii="Arial" w:hAnsi="Arial" w:cs="Arial"/>
                <w:b/>
                <w:sz w:val="24"/>
                <w:szCs w:val="24"/>
              </w:rPr>
              <w:t>357</w:t>
            </w:r>
          </w:p>
        </w:tc>
        <w:tc>
          <w:tcPr>
            <w:tcW w:w="888" w:type="dxa"/>
          </w:tcPr>
          <w:p w14:paraId="1CF1D163" w14:textId="77777777" w:rsidR="007063AA" w:rsidRPr="00F96AFD" w:rsidRDefault="007063AA" w:rsidP="00DD2DE5">
            <w:pPr>
              <w:spacing w:after="240" w:line="360" w:lineRule="auto"/>
              <w:rPr>
                <w:rFonts w:ascii="Arial" w:hAnsi="Arial" w:cs="Arial"/>
                <w:b/>
                <w:sz w:val="24"/>
                <w:szCs w:val="24"/>
              </w:rPr>
            </w:pPr>
            <w:r w:rsidRPr="00F96AFD">
              <w:rPr>
                <w:rFonts w:ascii="Arial" w:hAnsi="Arial" w:cs="Arial"/>
                <w:b/>
                <w:sz w:val="24"/>
                <w:szCs w:val="24"/>
              </w:rPr>
              <w:t>370</w:t>
            </w:r>
          </w:p>
        </w:tc>
        <w:tc>
          <w:tcPr>
            <w:tcW w:w="889" w:type="dxa"/>
          </w:tcPr>
          <w:p w14:paraId="03FA8AE6" w14:textId="77777777" w:rsidR="007063AA" w:rsidRPr="00F96AFD" w:rsidRDefault="007063AA" w:rsidP="00DD2DE5">
            <w:pPr>
              <w:spacing w:after="240" w:line="360" w:lineRule="auto"/>
              <w:rPr>
                <w:rFonts w:ascii="Arial" w:hAnsi="Arial" w:cs="Arial"/>
                <w:b/>
                <w:sz w:val="24"/>
                <w:szCs w:val="24"/>
              </w:rPr>
            </w:pPr>
            <w:r w:rsidRPr="00F96AFD">
              <w:rPr>
                <w:rFonts w:ascii="Arial" w:hAnsi="Arial" w:cs="Arial"/>
                <w:b/>
                <w:sz w:val="24"/>
                <w:szCs w:val="24"/>
              </w:rPr>
              <w:t>381</w:t>
            </w:r>
          </w:p>
        </w:tc>
        <w:tc>
          <w:tcPr>
            <w:tcW w:w="904" w:type="dxa"/>
          </w:tcPr>
          <w:p w14:paraId="3DAF5B6B" w14:textId="77777777" w:rsidR="007063AA" w:rsidRPr="00F96AFD" w:rsidRDefault="007063AA" w:rsidP="00DD2DE5">
            <w:pPr>
              <w:spacing w:after="240" w:line="360" w:lineRule="auto"/>
              <w:rPr>
                <w:rFonts w:ascii="Arial" w:hAnsi="Arial" w:cs="Arial"/>
                <w:b/>
                <w:sz w:val="24"/>
                <w:szCs w:val="24"/>
              </w:rPr>
            </w:pPr>
            <w:r w:rsidRPr="00F96AFD">
              <w:rPr>
                <w:rFonts w:ascii="Arial" w:hAnsi="Arial" w:cs="Arial"/>
                <w:b/>
                <w:sz w:val="24"/>
                <w:szCs w:val="24"/>
              </w:rPr>
              <w:t>390</w:t>
            </w:r>
          </w:p>
        </w:tc>
      </w:tr>
      <w:tr w:rsidR="003329B6" w:rsidRPr="00F96AFD" w14:paraId="6E1DB0C4" w14:textId="77777777" w:rsidTr="003329B6">
        <w:tc>
          <w:tcPr>
            <w:tcW w:w="2269" w:type="dxa"/>
          </w:tcPr>
          <w:p w14:paraId="061E5B2B" w14:textId="58409C07" w:rsidR="007063AA" w:rsidRPr="00F96AFD" w:rsidRDefault="001A7C77" w:rsidP="00DD2DE5">
            <w:pPr>
              <w:spacing w:after="240" w:line="360" w:lineRule="auto"/>
              <w:rPr>
                <w:rFonts w:ascii="Arial" w:hAnsi="Arial" w:cs="Arial"/>
                <w:szCs w:val="24"/>
              </w:rPr>
            </w:pPr>
            <w:r w:rsidRPr="00F96AFD">
              <w:rPr>
                <w:rFonts w:ascii="Arial" w:hAnsi="Arial" w:cs="Arial"/>
                <w:szCs w:val="24"/>
              </w:rPr>
              <w:t>zachodniopomorskie</w:t>
            </w:r>
          </w:p>
        </w:tc>
        <w:tc>
          <w:tcPr>
            <w:tcW w:w="812" w:type="dxa"/>
          </w:tcPr>
          <w:p w14:paraId="559C23B0"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337</w:t>
            </w:r>
          </w:p>
        </w:tc>
        <w:tc>
          <w:tcPr>
            <w:tcW w:w="890" w:type="dxa"/>
          </w:tcPr>
          <w:p w14:paraId="6211F113"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355</w:t>
            </w:r>
          </w:p>
        </w:tc>
        <w:tc>
          <w:tcPr>
            <w:tcW w:w="888" w:type="dxa"/>
          </w:tcPr>
          <w:p w14:paraId="655A5372"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374</w:t>
            </w:r>
          </w:p>
        </w:tc>
        <w:tc>
          <w:tcPr>
            <w:tcW w:w="889" w:type="dxa"/>
          </w:tcPr>
          <w:p w14:paraId="55402BAE"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377</w:t>
            </w:r>
          </w:p>
        </w:tc>
        <w:tc>
          <w:tcPr>
            <w:tcW w:w="888" w:type="dxa"/>
          </w:tcPr>
          <w:p w14:paraId="19D8A84D"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391</w:t>
            </w:r>
          </w:p>
        </w:tc>
        <w:tc>
          <w:tcPr>
            <w:tcW w:w="889" w:type="dxa"/>
          </w:tcPr>
          <w:p w14:paraId="27BD4FA4"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388</w:t>
            </w:r>
          </w:p>
        </w:tc>
        <w:tc>
          <w:tcPr>
            <w:tcW w:w="888" w:type="dxa"/>
          </w:tcPr>
          <w:p w14:paraId="24A50CDD"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409</w:t>
            </w:r>
          </w:p>
        </w:tc>
        <w:tc>
          <w:tcPr>
            <w:tcW w:w="889" w:type="dxa"/>
          </w:tcPr>
          <w:p w14:paraId="6AEB3C4B"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412</w:t>
            </w:r>
          </w:p>
        </w:tc>
        <w:tc>
          <w:tcPr>
            <w:tcW w:w="904" w:type="dxa"/>
          </w:tcPr>
          <w:p w14:paraId="5D750A6C" w14:textId="77777777" w:rsidR="007063AA" w:rsidRPr="00F96AFD" w:rsidRDefault="007063AA" w:rsidP="00DD2DE5">
            <w:pPr>
              <w:spacing w:after="240" w:line="360" w:lineRule="auto"/>
              <w:rPr>
                <w:rFonts w:ascii="Arial" w:hAnsi="Arial" w:cs="Arial"/>
                <w:sz w:val="24"/>
                <w:szCs w:val="24"/>
              </w:rPr>
            </w:pPr>
            <w:r w:rsidRPr="00F96AFD">
              <w:rPr>
                <w:rFonts w:ascii="Arial" w:hAnsi="Arial" w:cs="Arial"/>
                <w:sz w:val="24"/>
                <w:szCs w:val="24"/>
              </w:rPr>
              <w:t>401</w:t>
            </w:r>
          </w:p>
        </w:tc>
      </w:tr>
    </w:tbl>
    <w:p w14:paraId="04133FC0" w14:textId="77777777" w:rsidR="007063AA" w:rsidRPr="00F96AFD" w:rsidRDefault="007063AA" w:rsidP="00952632">
      <w:pPr>
        <w:spacing w:before="240" w:after="240" w:line="360" w:lineRule="auto"/>
        <w:rPr>
          <w:rFonts w:ascii="Arial" w:hAnsi="Arial" w:cs="Arial"/>
          <w:sz w:val="24"/>
        </w:rPr>
      </w:pPr>
      <w:r w:rsidRPr="00F96AFD">
        <w:rPr>
          <w:rFonts w:ascii="Arial" w:hAnsi="Arial" w:cs="Arial"/>
          <w:sz w:val="24"/>
        </w:rPr>
        <w:t xml:space="preserve">Źródło: Bank Danych Lokalnych </w:t>
      </w:r>
    </w:p>
    <w:bookmarkEnd w:id="142"/>
    <w:p w14:paraId="63A20192" w14:textId="0B2A924A" w:rsidR="0033192F" w:rsidRPr="00F96AFD" w:rsidRDefault="5418CAA8" w:rsidP="00DD2DE5">
      <w:pPr>
        <w:spacing w:before="240" w:after="240" w:line="360" w:lineRule="auto"/>
        <w:rPr>
          <w:rFonts w:ascii="Arial" w:hAnsi="Arial" w:cs="Arial"/>
          <w:sz w:val="24"/>
        </w:rPr>
      </w:pPr>
      <w:r w:rsidRPr="00F96AFD">
        <w:rPr>
          <w:rFonts w:ascii="Arial" w:hAnsi="Arial" w:cs="Arial"/>
          <w:sz w:val="24"/>
        </w:rPr>
        <w:t>D</w:t>
      </w:r>
      <w:r w:rsidR="00AC4A3C" w:rsidRPr="00F96AFD">
        <w:rPr>
          <w:rFonts w:ascii="Arial" w:hAnsi="Arial" w:cs="Arial"/>
          <w:sz w:val="24"/>
        </w:rPr>
        <w:t>ostępny szereg czasowy jest krótszy</w:t>
      </w:r>
      <w:r w:rsidR="560243E8" w:rsidRPr="00F96AFD">
        <w:rPr>
          <w:rFonts w:ascii="Arial" w:hAnsi="Arial" w:cs="Arial"/>
          <w:sz w:val="24"/>
        </w:rPr>
        <w:t xml:space="preserve"> i</w:t>
      </w:r>
      <w:r w:rsidR="00AC4A3C" w:rsidRPr="00F96AFD">
        <w:rPr>
          <w:rFonts w:ascii="Arial" w:hAnsi="Arial" w:cs="Arial"/>
          <w:sz w:val="24"/>
        </w:rPr>
        <w:t xml:space="preserve"> obejmuje lata 2015-2023 (tabela 3.11). </w:t>
      </w:r>
      <w:r w:rsidR="00253D8B" w:rsidRPr="00F96AFD">
        <w:rPr>
          <w:rFonts w:ascii="Arial" w:hAnsi="Arial" w:cs="Arial"/>
          <w:sz w:val="24"/>
        </w:rPr>
        <w:t>W doborze tej zmiennej</w:t>
      </w:r>
      <w:r w:rsidR="00AC4A3C" w:rsidRPr="00F96AFD">
        <w:rPr>
          <w:rFonts w:ascii="Arial" w:hAnsi="Arial" w:cs="Arial"/>
          <w:sz w:val="24"/>
        </w:rPr>
        <w:t xml:space="preserve"> zdecydowały względy merytoryczne</w:t>
      </w:r>
      <w:r w:rsidR="074FB4B1" w:rsidRPr="00F96AFD">
        <w:rPr>
          <w:rFonts w:ascii="Arial" w:hAnsi="Arial" w:cs="Arial"/>
          <w:sz w:val="24"/>
        </w:rPr>
        <w:t>.</w:t>
      </w:r>
      <w:r w:rsidR="00AC4A3C" w:rsidRPr="00F96AFD">
        <w:rPr>
          <w:rFonts w:ascii="Arial" w:hAnsi="Arial" w:cs="Arial"/>
          <w:sz w:val="24"/>
        </w:rPr>
        <w:t xml:space="preserve"> </w:t>
      </w:r>
      <w:r w:rsidR="2459E5FC" w:rsidRPr="00F96AFD">
        <w:rPr>
          <w:rFonts w:ascii="Arial" w:hAnsi="Arial" w:cs="Arial"/>
          <w:sz w:val="24"/>
        </w:rPr>
        <w:t>W</w:t>
      </w:r>
      <w:r w:rsidR="00AC4A3C" w:rsidRPr="00F96AFD">
        <w:rPr>
          <w:rFonts w:ascii="Arial" w:hAnsi="Arial" w:cs="Arial"/>
          <w:sz w:val="24"/>
        </w:rPr>
        <w:t xml:space="preserve"> fazie recesji konsumpcja gospodarstw domowych spada, wraz z nią powinna spadać masa wytworzonych odpadów komunalnych. W fazie wzrostowej koniunktury gospodarczej rośnie konsumpcja gospodarstw domowych, a wraz z nią </w:t>
      </w:r>
      <w:r w:rsidR="490B0B15" w:rsidRPr="00F96AFD">
        <w:rPr>
          <w:rFonts w:ascii="Arial" w:hAnsi="Arial" w:cs="Arial"/>
          <w:sz w:val="24"/>
        </w:rPr>
        <w:t>oczekiwany jest wzrost</w:t>
      </w:r>
      <w:r w:rsidR="00AC4A3C" w:rsidRPr="00F96AFD">
        <w:rPr>
          <w:rFonts w:ascii="Arial" w:hAnsi="Arial" w:cs="Arial"/>
          <w:sz w:val="24"/>
        </w:rPr>
        <w:t xml:space="preserve"> mas</w:t>
      </w:r>
      <w:r w:rsidR="4EAD4AE1" w:rsidRPr="00F96AFD">
        <w:rPr>
          <w:rFonts w:ascii="Arial" w:hAnsi="Arial" w:cs="Arial"/>
          <w:sz w:val="24"/>
        </w:rPr>
        <w:t>y</w:t>
      </w:r>
      <w:r w:rsidR="00AC4A3C" w:rsidRPr="00F96AFD">
        <w:rPr>
          <w:rFonts w:ascii="Arial" w:hAnsi="Arial" w:cs="Arial"/>
          <w:sz w:val="24"/>
        </w:rPr>
        <w:t xml:space="preserve"> wytworzonych przez mieszkańców odpadów komunalnych. Czynnikiem zaburzającym tą prawidłowość może być rosnąca świadomość ekologiczna obywateli, która wpłynie na zmianę nawyków konsumpcyjnych i w efekcie na zmniejszenie masy wytworzonych odpadów przez mieszkańca. Niestety, w województwie wielkopolskim wskaźnik ten cały czas rośnie i w całym badanym okresie jest wyższy niż przeciętnie w kraju. Na początku badanego okresu Wielkopolska zajmowała 6 miejsce pod względem największej ilości odpadów wytwarzanej przez jednego mieszkańca, a w roku 2023 zajmuje już miejsc</w:t>
      </w:r>
      <w:r w:rsidR="18B696A8" w:rsidRPr="00F96AFD">
        <w:rPr>
          <w:rFonts w:ascii="Arial" w:hAnsi="Arial" w:cs="Arial"/>
          <w:sz w:val="24"/>
        </w:rPr>
        <w:t>e</w:t>
      </w:r>
      <w:r w:rsidR="00AC4A3C" w:rsidRPr="00F96AFD">
        <w:rPr>
          <w:rFonts w:ascii="Arial" w:hAnsi="Arial" w:cs="Arial"/>
          <w:sz w:val="24"/>
        </w:rPr>
        <w:t xml:space="preserve"> 4 (ex </w:t>
      </w:r>
      <w:r w:rsidR="527754C3" w:rsidRPr="00F96AFD">
        <w:rPr>
          <w:rFonts w:ascii="Arial" w:hAnsi="Arial" w:cs="Arial"/>
          <w:sz w:val="24"/>
        </w:rPr>
        <w:t>a</w:t>
      </w:r>
      <w:r w:rsidR="00AC4A3C" w:rsidRPr="00F96AFD">
        <w:rPr>
          <w:rFonts w:ascii="Arial" w:hAnsi="Arial" w:cs="Arial"/>
          <w:sz w:val="24"/>
        </w:rPr>
        <w:t xml:space="preserve">equo ze Śląskiem). Należy ocenić to jako pogorszenie stanu środowiska, bo wskaźnik ten jest </w:t>
      </w:r>
      <w:proofErr w:type="spellStart"/>
      <w:r w:rsidR="00AC4A3C" w:rsidRPr="00F96AFD">
        <w:rPr>
          <w:rFonts w:ascii="Arial" w:hAnsi="Arial" w:cs="Arial"/>
          <w:sz w:val="24"/>
        </w:rPr>
        <w:t>destymulantą</w:t>
      </w:r>
      <w:proofErr w:type="spellEnd"/>
      <w:r w:rsidR="00AC4A3C" w:rsidRPr="00F96AFD">
        <w:rPr>
          <w:rFonts w:ascii="Arial" w:hAnsi="Arial" w:cs="Arial"/>
          <w:sz w:val="24"/>
        </w:rPr>
        <w:t>.</w:t>
      </w:r>
    </w:p>
    <w:p w14:paraId="55B8027D" w14:textId="33EF85F9" w:rsidR="00296DB8" w:rsidRPr="00F96AFD" w:rsidRDefault="00F133F5" w:rsidP="00DD2DE5">
      <w:pPr>
        <w:spacing w:after="0" w:line="360" w:lineRule="auto"/>
        <w:rPr>
          <w:rFonts w:ascii="Arial" w:hAnsi="Arial" w:cs="Arial"/>
          <w:b/>
          <w:sz w:val="24"/>
        </w:rPr>
      </w:pPr>
      <w:bookmarkStart w:id="143" w:name="_Toc204343405"/>
      <w:r w:rsidRPr="00F96AFD">
        <w:rPr>
          <w:rFonts w:ascii="Arial" w:hAnsi="Arial" w:cs="Arial"/>
          <w:b/>
          <w:sz w:val="24"/>
        </w:rPr>
        <w:lastRenderedPageBreak/>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12</w:t>
      </w:r>
      <w:r w:rsidRPr="00F96AFD">
        <w:rPr>
          <w:rFonts w:ascii="Arial" w:hAnsi="Arial" w:cs="Arial"/>
          <w:b/>
          <w:sz w:val="24"/>
        </w:rPr>
        <w:fldChar w:fldCharType="end"/>
      </w:r>
      <w:r w:rsidRPr="00F96AFD">
        <w:rPr>
          <w:rFonts w:ascii="Arial" w:hAnsi="Arial" w:cs="Arial"/>
          <w:b/>
          <w:sz w:val="24"/>
        </w:rPr>
        <w:t xml:space="preserve">. </w:t>
      </w:r>
      <w:r w:rsidR="00BF0ACA" w:rsidRPr="00F96AFD">
        <w:rPr>
          <w:rFonts w:ascii="Arial" w:hAnsi="Arial" w:cs="Arial"/>
          <w:b/>
          <w:sz w:val="24"/>
        </w:rPr>
        <w:t>Odpady zebrane selektywnie w ciągu roku (ogółem</w:t>
      </w:r>
      <w:r w:rsidR="00B47C6B" w:rsidRPr="00F96AFD">
        <w:rPr>
          <w:rFonts w:ascii="Arial" w:hAnsi="Arial" w:cs="Arial"/>
          <w:b/>
          <w:sz w:val="24"/>
        </w:rPr>
        <w:t>, kg na</w:t>
      </w:r>
      <w:r w:rsidR="00B84986" w:rsidRPr="00F96AFD">
        <w:rPr>
          <w:rFonts w:ascii="Arial" w:hAnsi="Arial" w:cs="Arial"/>
          <w:b/>
          <w:sz w:val="24"/>
        </w:rPr>
        <w:t xml:space="preserve"> mieszkańca)</w:t>
      </w:r>
      <w:bookmarkEnd w:id="143"/>
    </w:p>
    <w:tbl>
      <w:tblPr>
        <w:tblStyle w:val="Tabela-Siatka"/>
        <w:tblW w:w="10773" w:type="dxa"/>
        <w:tblInd w:w="-572" w:type="dxa"/>
        <w:tblLook w:val="04A0" w:firstRow="1" w:lastRow="0" w:firstColumn="1" w:lastColumn="0" w:noHBand="0" w:noVBand="1"/>
        <w:tblDescription w:val="Tabela, odpady zebrane selktywnie w ciągu roku ogółem w kilogramach na mieszkańca."/>
      </w:tblPr>
      <w:tblGrid>
        <w:gridCol w:w="2419"/>
        <w:gridCol w:w="927"/>
        <w:gridCol w:w="826"/>
        <w:gridCol w:w="826"/>
        <w:gridCol w:w="825"/>
        <w:gridCol w:w="825"/>
        <w:gridCol w:w="825"/>
        <w:gridCol w:w="825"/>
        <w:gridCol w:w="825"/>
        <w:gridCol w:w="825"/>
        <w:gridCol w:w="825"/>
      </w:tblGrid>
      <w:tr w:rsidR="00493EEE" w:rsidRPr="00F96AFD" w14:paraId="677BBE2D" w14:textId="77777777" w:rsidTr="003329B6">
        <w:trPr>
          <w:tblHeader/>
        </w:trPr>
        <w:tc>
          <w:tcPr>
            <w:tcW w:w="2268" w:type="dxa"/>
          </w:tcPr>
          <w:p w14:paraId="0F444BE1" w14:textId="65FB085F" w:rsidR="00493EEE" w:rsidRPr="00F96AFD" w:rsidRDefault="00A974C8" w:rsidP="00DD2DE5">
            <w:pPr>
              <w:spacing w:after="240" w:line="360" w:lineRule="auto"/>
              <w:rPr>
                <w:rFonts w:ascii="Arial" w:hAnsi="Arial" w:cs="Arial"/>
                <w:b/>
                <w:sz w:val="24"/>
              </w:rPr>
            </w:pPr>
            <w:r w:rsidRPr="00F96AFD">
              <w:rPr>
                <w:rFonts w:ascii="Arial" w:eastAsia="Times New Roman" w:hAnsi="Arial" w:cs="Arial"/>
                <w:b/>
                <w:bCs/>
                <w:sz w:val="24"/>
                <w:szCs w:val="24"/>
              </w:rPr>
              <w:t xml:space="preserve">Województwo </w:t>
            </w:r>
          </w:p>
        </w:tc>
        <w:tc>
          <w:tcPr>
            <w:tcW w:w="1631" w:type="dxa"/>
          </w:tcPr>
          <w:p w14:paraId="05179CA9" w14:textId="38C40D3F" w:rsidR="00493EEE" w:rsidRPr="00F96AFD" w:rsidRDefault="00493EEE" w:rsidP="00DD2DE5">
            <w:pPr>
              <w:spacing w:after="240" w:line="360" w:lineRule="auto"/>
              <w:rPr>
                <w:rFonts w:ascii="Arial" w:hAnsi="Arial" w:cs="Arial"/>
                <w:b/>
                <w:sz w:val="24"/>
              </w:rPr>
            </w:pPr>
            <w:r w:rsidRPr="00F96AFD">
              <w:rPr>
                <w:rFonts w:ascii="Arial" w:hAnsi="Arial" w:cs="Arial"/>
                <w:b/>
                <w:sz w:val="24"/>
              </w:rPr>
              <w:t>2014</w:t>
            </w:r>
          </w:p>
        </w:tc>
        <w:tc>
          <w:tcPr>
            <w:tcW w:w="858" w:type="dxa"/>
          </w:tcPr>
          <w:p w14:paraId="4A1FC1BE" w14:textId="215CEDB2" w:rsidR="00493EEE" w:rsidRPr="00F96AFD" w:rsidRDefault="00493EEE" w:rsidP="00DD2DE5">
            <w:pPr>
              <w:spacing w:after="240" w:line="360" w:lineRule="auto"/>
              <w:rPr>
                <w:rFonts w:ascii="Arial" w:hAnsi="Arial" w:cs="Arial"/>
                <w:b/>
                <w:sz w:val="24"/>
              </w:rPr>
            </w:pPr>
            <w:r w:rsidRPr="00F96AFD">
              <w:rPr>
                <w:rFonts w:ascii="Arial" w:hAnsi="Arial" w:cs="Arial"/>
                <w:b/>
                <w:sz w:val="24"/>
              </w:rPr>
              <w:t>2015</w:t>
            </w:r>
          </w:p>
        </w:tc>
        <w:tc>
          <w:tcPr>
            <w:tcW w:w="859" w:type="dxa"/>
          </w:tcPr>
          <w:p w14:paraId="3F58690B" w14:textId="77777777" w:rsidR="00493EEE" w:rsidRPr="00F96AFD" w:rsidRDefault="00493EEE" w:rsidP="00DD2DE5">
            <w:pPr>
              <w:spacing w:after="240" w:line="360" w:lineRule="auto"/>
              <w:rPr>
                <w:rFonts w:ascii="Arial" w:hAnsi="Arial" w:cs="Arial"/>
                <w:b/>
                <w:sz w:val="24"/>
              </w:rPr>
            </w:pPr>
            <w:r w:rsidRPr="00F96AFD">
              <w:rPr>
                <w:rFonts w:ascii="Arial" w:hAnsi="Arial" w:cs="Arial"/>
                <w:b/>
                <w:sz w:val="24"/>
              </w:rPr>
              <w:t>2016</w:t>
            </w:r>
          </w:p>
        </w:tc>
        <w:tc>
          <w:tcPr>
            <w:tcW w:w="859" w:type="dxa"/>
          </w:tcPr>
          <w:p w14:paraId="3DC2AEBA" w14:textId="77777777" w:rsidR="00493EEE" w:rsidRPr="00F96AFD" w:rsidRDefault="00493EEE" w:rsidP="00DD2DE5">
            <w:pPr>
              <w:spacing w:after="240" w:line="360" w:lineRule="auto"/>
              <w:rPr>
                <w:rFonts w:ascii="Arial" w:hAnsi="Arial" w:cs="Arial"/>
                <w:b/>
                <w:sz w:val="24"/>
              </w:rPr>
            </w:pPr>
            <w:r w:rsidRPr="00F96AFD">
              <w:rPr>
                <w:rFonts w:ascii="Arial" w:hAnsi="Arial" w:cs="Arial"/>
                <w:b/>
                <w:sz w:val="24"/>
              </w:rPr>
              <w:t>2017</w:t>
            </w:r>
          </w:p>
        </w:tc>
        <w:tc>
          <w:tcPr>
            <w:tcW w:w="859" w:type="dxa"/>
          </w:tcPr>
          <w:p w14:paraId="70B5E657" w14:textId="77777777" w:rsidR="00493EEE" w:rsidRPr="00F96AFD" w:rsidRDefault="00493EEE" w:rsidP="00DD2DE5">
            <w:pPr>
              <w:spacing w:after="240" w:line="360" w:lineRule="auto"/>
              <w:rPr>
                <w:rFonts w:ascii="Arial" w:hAnsi="Arial" w:cs="Arial"/>
                <w:b/>
                <w:sz w:val="24"/>
              </w:rPr>
            </w:pPr>
            <w:r w:rsidRPr="00F96AFD">
              <w:rPr>
                <w:rFonts w:ascii="Arial" w:hAnsi="Arial" w:cs="Arial"/>
                <w:b/>
                <w:sz w:val="24"/>
              </w:rPr>
              <w:t>2018</w:t>
            </w:r>
          </w:p>
        </w:tc>
        <w:tc>
          <w:tcPr>
            <w:tcW w:w="859" w:type="dxa"/>
          </w:tcPr>
          <w:p w14:paraId="0D529078" w14:textId="77777777" w:rsidR="00493EEE" w:rsidRPr="00F96AFD" w:rsidRDefault="00493EEE" w:rsidP="00DD2DE5">
            <w:pPr>
              <w:spacing w:after="240" w:line="360" w:lineRule="auto"/>
              <w:rPr>
                <w:rFonts w:ascii="Arial" w:hAnsi="Arial" w:cs="Arial"/>
                <w:b/>
                <w:sz w:val="24"/>
              </w:rPr>
            </w:pPr>
            <w:r w:rsidRPr="00F96AFD">
              <w:rPr>
                <w:rFonts w:ascii="Arial" w:hAnsi="Arial" w:cs="Arial"/>
                <w:b/>
                <w:sz w:val="24"/>
              </w:rPr>
              <w:t>2019</w:t>
            </w:r>
          </w:p>
        </w:tc>
        <w:tc>
          <w:tcPr>
            <w:tcW w:w="859" w:type="dxa"/>
          </w:tcPr>
          <w:p w14:paraId="337CFE9F" w14:textId="77777777" w:rsidR="00493EEE" w:rsidRPr="00F96AFD" w:rsidRDefault="00493EEE" w:rsidP="00DD2DE5">
            <w:pPr>
              <w:spacing w:after="240" w:line="360" w:lineRule="auto"/>
              <w:rPr>
                <w:rFonts w:ascii="Arial" w:hAnsi="Arial" w:cs="Arial"/>
                <w:b/>
                <w:sz w:val="24"/>
              </w:rPr>
            </w:pPr>
            <w:r w:rsidRPr="00F96AFD">
              <w:rPr>
                <w:rFonts w:ascii="Arial" w:hAnsi="Arial" w:cs="Arial"/>
                <w:b/>
                <w:sz w:val="24"/>
              </w:rPr>
              <w:t>2020</w:t>
            </w:r>
          </w:p>
        </w:tc>
        <w:tc>
          <w:tcPr>
            <w:tcW w:w="859" w:type="dxa"/>
          </w:tcPr>
          <w:p w14:paraId="5D40E7FC" w14:textId="77777777" w:rsidR="00493EEE" w:rsidRPr="00F96AFD" w:rsidRDefault="00493EEE" w:rsidP="00DD2DE5">
            <w:pPr>
              <w:spacing w:after="240" w:line="360" w:lineRule="auto"/>
              <w:rPr>
                <w:rFonts w:ascii="Arial" w:hAnsi="Arial" w:cs="Arial"/>
                <w:b/>
                <w:sz w:val="24"/>
              </w:rPr>
            </w:pPr>
            <w:r w:rsidRPr="00F96AFD">
              <w:rPr>
                <w:rFonts w:ascii="Arial" w:hAnsi="Arial" w:cs="Arial"/>
                <w:b/>
                <w:sz w:val="24"/>
              </w:rPr>
              <w:t>2021</w:t>
            </w:r>
          </w:p>
        </w:tc>
        <w:tc>
          <w:tcPr>
            <w:tcW w:w="859" w:type="dxa"/>
          </w:tcPr>
          <w:p w14:paraId="1E10A0AA" w14:textId="77777777" w:rsidR="00493EEE" w:rsidRPr="00F96AFD" w:rsidRDefault="00493EEE" w:rsidP="00DD2DE5">
            <w:pPr>
              <w:spacing w:after="240" w:line="360" w:lineRule="auto"/>
              <w:rPr>
                <w:rFonts w:ascii="Arial" w:hAnsi="Arial" w:cs="Arial"/>
                <w:b/>
                <w:sz w:val="24"/>
              </w:rPr>
            </w:pPr>
            <w:r w:rsidRPr="00F96AFD">
              <w:rPr>
                <w:rFonts w:ascii="Arial" w:hAnsi="Arial" w:cs="Arial"/>
                <w:b/>
                <w:sz w:val="24"/>
              </w:rPr>
              <w:t>2022</w:t>
            </w:r>
          </w:p>
        </w:tc>
        <w:tc>
          <w:tcPr>
            <w:tcW w:w="859" w:type="dxa"/>
          </w:tcPr>
          <w:p w14:paraId="7EF065BB" w14:textId="77777777" w:rsidR="00493EEE" w:rsidRPr="00F96AFD" w:rsidRDefault="00493EEE" w:rsidP="00DD2DE5">
            <w:pPr>
              <w:spacing w:after="240" w:line="360" w:lineRule="auto"/>
              <w:rPr>
                <w:rFonts w:ascii="Arial" w:hAnsi="Arial" w:cs="Arial"/>
                <w:b/>
                <w:sz w:val="24"/>
              </w:rPr>
            </w:pPr>
            <w:r w:rsidRPr="00F96AFD">
              <w:rPr>
                <w:rFonts w:ascii="Arial" w:hAnsi="Arial" w:cs="Arial"/>
                <w:b/>
                <w:sz w:val="24"/>
              </w:rPr>
              <w:t>2023</w:t>
            </w:r>
          </w:p>
        </w:tc>
      </w:tr>
      <w:tr w:rsidR="00403225" w:rsidRPr="00F96AFD" w14:paraId="7066693C" w14:textId="77777777" w:rsidTr="003329B6">
        <w:tc>
          <w:tcPr>
            <w:tcW w:w="2268" w:type="dxa"/>
          </w:tcPr>
          <w:p w14:paraId="113BBF4F" w14:textId="77777777" w:rsidR="00403225" w:rsidRPr="00F96AFD" w:rsidRDefault="00403225" w:rsidP="00DD2DE5">
            <w:pPr>
              <w:spacing w:after="240" w:line="360" w:lineRule="auto"/>
              <w:rPr>
                <w:rFonts w:ascii="Arial" w:hAnsi="Arial" w:cs="Arial"/>
                <w:sz w:val="24"/>
              </w:rPr>
            </w:pPr>
            <w:r w:rsidRPr="00F96AFD">
              <w:rPr>
                <w:rFonts w:ascii="Arial" w:hAnsi="Arial" w:cs="Arial"/>
                <w:sz w:val="24"/>
              </w:rPr>
              <w:t>Polska</w:t>
            </w:r>
          </w:p>
        </w:tc>
        <w:tc>
          <w:tcPr>
            <w:tcW w:w="1631" w:type="dxa"/>
          </w:tcPr>
          <w:p w14:paraId="168D55F1" w14:textId="7E45E672" w:rsidR="00403225" w:rsidRPr="00F96AFD" w:rsidRDefault="00403225" w:rsidP="00DD2DE5">
            <w:pPr>
              <w:spacing w:after="240" w:line="360" w:lineRule="auto"/>
              <w:rPr>
                <w:rFonts w:ascii="Arial" w:hAnsi="Arial" w:cs="Arial"/>
                <w:sz w:val="24"/>
              </w:rPr>
            </w:pPr>
            <w:r w:rsidRPr="00F96AFD">
              <w:rPr>
                <w:rFonts w:ascii="Arial" w:hAnsi="Arial" w:cs="Arial"/>
                <w:sz w:val="24"/>
              </w:rPr>
              <w:t>53,3</w:t>
            </w:r>
          </w:p>
        </w:tc>
        <w:tc>
          <w:tcPr>
            <w:tcW w:w="858" w:type="dxa"/>
          </w:tcPr>
          <w:p w14:paraId="3C26EFF3" w14:textId="5AA68F16" w:rsidR="00403225" w:rsidRPr="00F96AFD" w:rsidRDefault="00403225" w:rsidP="00DD2DE5">
            <w:pPr>
              <w:spacing w:after="240" w:line="360" w:lineRule="auto"/>
              <w:rPr>
                <w:rFonts w:ascii="Arial" w:hAnsi="Arial" w:cs="Arial"/>
                <w:sz w:val="24"/>
              </w:rPr>
            </w:pPr>
            <w:r w:rsidRPr="00F96AFD">
              <w:rPr>
                <w:rFonts w:ascii="Arial" w:hAnsi="Arial" w:cs="Arial"/>
                <w:sz w:val="24"/>
              </w:rPr>
              <w:t>66,0</w:t>
            </w:r>
          </w:p>
        </w:tc>
        <w:tc>
          <w:tcPr>
            <w:tcW w:w="859" w:type="dxa"/>
          </w:tcPr>
          <w:p w14:paraId="3CD0043C" w14:textId="42CC1995" w:rsidR="00403225" w:rsidRPr="00F96AFD" w:rsidRDefault="00403225" w:rsidP="00DD2DE5">
            <w:pPr>
              <w:spacing w:after="240" w:line="360" w:lineRule="auto"/>
              <w:rPr>
                <w:rFonts w:ascii="Arial" w:hAnsi="Arial" w:cs="Arial"/>
                <w:sz w:val="24"/>
              </w:rPr>
            </w:pPr>
            <w:r w:rsidRPr="00F96AFD">
              <w:rPr>
                <w:rFonts w:ascii="Arial" w:hAnsi="Arial" w:cs="Arial"/>
                <w:sz w:val="24"/>
              </w:rPr>
              <w:t>76,6</w:t>
            </w:r>
          </w:p>
        </w:tc>
        <w:tc>
          <w:tcPr>
            <w:tcW w:w="859" w:type="dxa"/>
          </w:tcPr>
          <w:p w14:paraId="133F4C2A" w14:textId="2AFE33C2" w:rsidR="00403225" w:rsidRPr="00F96AFD" w:rsidRDefault="00403225" w:rsidP="00DD2DE5">
            <w:pPr>
              <w:spacing w:after="240" w:line="360" w:lineRule="auto"/>
              <w:rPr>
                <w:rFonts w:ascii="Arial" w:hAnsi="Arial" w:cs="Arial"/>
                <w:sz w:val="24"/>
              </w:rPr>
            </w:pPr>
            <w:r w:rsidRPr="00F96AFD">
              <w:rPr>
                <w:rFonts w:ascii="Arial" w:hAnsi="Arial" w:cs="Arial"/>
                <w:sz w:val="24"/>
              </w:rPr>
              <w:t>84,3</w:t>
            </w:r>
          </w:p>
        </w:tc>
        <w:tc>
          <w:tcPr>
            <w:tcW w:w="859" w:type="dxa"/>
          </w:tcPr>
          <w:p w14:paraId="7E599CFA" w14:textId="75147004" w:rsidR="00403225" w:rsidRPr="00F96AFD" w:rsidRDefault="00403225" w:rsidP="00DD2DE5">
            <w:pPr>
              <w:spacing w:after="240" w:line="360" w:lineRule="auto"/>
              <w:rPr>
                <w:rFonts w:ascii="Arial" w:hAnsi="Arial" w:cs="Arial"/>
                <w:sz w:val="24"/>
              </w:rPr>
            </w:pPr>
            <w:r w:rsidRPr="00F96AFD">
              <w:rPr>
                <w:rFonts w:ascii="Arial" w:hAnsi="Arial" w:cs="Arial"/>
                <w:sz w:val="24"/>
              </w:rPr>
              <w:t>93,9</w:t>
            </w:r>
          </w:p>
        </w:tc>
        <w:tc>
          <w:tcPr>
            <w:tcW w:w="859" w:type="dxa"/>
          </w:tcPr>
          <w:p w14:paraId="4EE82C17" w14:textId="2C1A41CA" w:rsidR="00403225" w:rsidRPr="00F96AFD" w:rsidRDefault="00403225" w:rsidP="00DD2DE5">
            <w:pPr>
              <w:spacing w:after="240" w:line="360" w:lineRule="auto"/>
              <w:rPr>
                <w:rFonts w:ascii="Arial" w:hAnsi="Arial" w:cs="Arial"/>
                <w:sz w:val="24"/>
              </w:rPr>
            </w:pPr>
            <w:r w:rsidRPr="00F96AFD">
              <w:rPr>
                <w:rFonts w:ascii="Arial" w:hAnsi="Arial" w:cs="Arial"/>
                <w:sz w:val="24"/>
              </w:rPr>
              <w:t>103,6</w:t>
            </w:r>
          </w:p>
        </w:tc>
        <w:tc>
          <w:tcPr>
            <w:tcW w:w="859" w:type="dxa"/>
          </w:tcPr>
          <w:p w14:paraId="3BF03F34" w14:textId="065AB170" w:rsidR="00403225" w:rsidRPr="00F96AFD" w:rsidRDefault="00403225" w:rsidP="00DD2DE5">
            <w:pPr>
              <w:spacing w:after="240" w:line="360" w:lineRule="auto"/>
              <w:rPr>
                <w:rFonts w:ascii="Arial" w:hAnsi="Arial" w:cs="Arial"/>
                <w:sz w:val="24"/>
              </w:rPr>
            </w:pPr>
            <w:r w:rsidRPr="00F96AFD">
              <w:rPr>
                <w:rFonts w:ascii="Arial" w:hAnsi="Arial" w:cs="Arial"/>
                <w:sz w:val="24"/>
              </w:rPr>
              <w:t>130,6</w:t>
            </w:r>
          </w:p>
        </w:tc>
        <w:tc>
          <w:tcPr>
            <w:tcW w:w="859" w:type="dxa"/>
          </w:tcPr>
          <w:p w14:paraId="0AB5875C" w14:textId="6055BB00" w:rsidR="00403225" w:rsidRPr="00F96AFD" w:rsidRDefault="00403225" w:rsidP="00DD2DE5">
            <w:pPr>
              <w:spacing w:after="240" w:line="360" w:lineRule="auto"/>
              <w:rPr>
                <w:rFonts w:ascii="Arial" w:hAnsi="Arial" w:cs="Arial"/>
                <w:sz w:val="24"/>
              </w:rPr>
            </w:pPr>
            <w:r w:rsidRPr="00F96AFD">
              <w:rPr>
                <w:rFonts w:ascii="Arial" w:hAnsi="Arial" w:cs="Arial"/>
                <w:sz w:val="24"/>
              </w:rPr>
              <w:t>143,5</w:t>
            </w:r>
          </w:p>
        </w:tc>
        <w:tc>
          <w:tcPr>
            <w:tcW w:w="859" w:type="dxa"/>
          </w:tcPr>
          <w:p w14:paraId="71168340" w14:textId="53F3DA5F" w:rsidR="00403225" w:rsidRPr="00F96AFD" w:rsidRDefault="00403225" w:rsidP="00DD2DE5">
            <w:pPr>
              <w:spacing w:after="240" w:line="360" w:lineRule="auto"/>
              <w:rPr>
                <w:rFonts w:ascii="Arial" w:hAnsi="Arial" w:cs="Arial"/>
                <w:sz w:val="24"/>
              </w:rPr>
            </w:pPr>
            <w:r w:rsidRPr="00F96AFD">
              <w:rPr>
                <w:rFonts w:ascii="Arial" w:hAnsi="Arial" w:cs="Arial"/>
                <w:sz w:val="24"/>
              </w:rPr>
              <w:t>142,0</w:t>
            </w:r>
          </w:p>
        </w:tc>
        <w:tc>
          <w:tcPr>
            <w:tcW w:w="859" w:type="dxa"/>
          </w:tcPr>
          <w:p w14:paraId="07B61C40" w14:textId="4D0D5384" w:rsidR="00403225" w:rsidRPr="00F96AFD" w:rsidRDefault="00403225" w:rsidP="00DD2DE5">
            <w:pPr>
              <w:spacing w:after="240" w:line="360" w:lineRule="auto"/>
              <w:rPr>
                <w:rFonts w:ascii="Arial" w:hAnsi="Arial" w:cs="Arial"/>
                <w:sz w:val="24"/>
              </w:rPr>
            </w:pPr>
            <w:r w:rsidRPr="00F96AFD">
              <w:rPr>
                <w:rFonts w:ascii="Arial" w:hAnsi="Arial" w:cs="Arial"/>
                <w:sz w:val="24"/>
              </w:rPr>
              <w:t>145,3</w:t>
            </w:r>
          </w:p>
        </w:tc>
      </w:tr>
      <w:tr w:rsidR="00403225" w:rsidRPr="00F96AFD" w14:paraId="16EF9614" w14:textId="77777777" w:rsidTr="003329B6">
        <w:tc>
          <w:tcPr>
            <w:tcW w:w="2268" w:type="dxa"/>
          </w:tcPr>
          <w:p w14:paraId="23E02686" w14:textId="1688EF60" w:rsidR="00403225" w:rsidRPr="00F96AFD" w:rsidRDefault="001A7C77" w:rsidP="00DD2DE5">
            <w:pPr>
              <w:spacing w:after="240" w:line="360" w:lineRule="auto"/>
              <w:rPr>
                <w:rFonts w:ascii="Arial" w:hAnsi="Arial" w:cs="Arial"/>
                <w:sz w:val="24"/>
              </w:rPr>
            </w:pPr>
            <w:r w:rsidRPr="00F96AFD">
              <w:rPr>
                <w:rFonts w:ascii="Arial" w:hAnsi="Arial" w:cs="Arial"/>
                <w:sz w:val="24"/>
              </w:rPr>
              <w:t>dolnośląskie</w:t>
            </w:r>
          </w:p>
        </w:tc>
        <w:tc>
          <w:tcPr>
            <w:tcW w:w="1631" w:type="dxa"/>
          </w:tcPr>
          <w:p w14:paraId="5490EA83" w14:textId="1349C31A" w:rsidR="00403225" w:rsidRPr="00F96AFD" w:rsidRDefault="00403225" w:rsidP="00DD2DE5">
            <w:pPr>
              <w:spacing w:after="240" w:line="360" w:lineRule="auto"/>
              <w:rPr>
                <w:rFonts w:ascii="Arial" w:hAnsi="Arial" w:cs="Arial"/>
                <w:sz w:val="24"/>
              </w:rPr>
            </w:pPr>
            <w:r w:rsidRPr="00F96AFD">
              <w:rPr>
                <w:rFonts w:ascii="Arial" w:hAnsi="Arial" w:cs="Arial"/>
                <w:sz w:val="24"/>
              </w:rPr>
              <w:t>55,3</w:t>
            </w:r>
          </w:p>
        </w:tc>
        <w:tc>
          <w:tcPr>
            <w:tcW w:w="858" w:type="dxa"/>
          </w:tcPr>
          <w:p w14:paraId="6932A2BE" w14:textId="0FCE6F40" w:rsidR="00403225" w:rsidRPr="00F96AFD" w:rsidRDefault="00403225" w:rsidP="00DD2DE5">
            <w:pPr>
              <w:spacing w:after="240" w:line="360" w:lineRule="auto"/>
              <w:rPr>
                <w:rFonts w:ascii="Arial" w:hAnsi="Arial" w:cs="Arial"/>
                <w:sz w:val="24"/>
              </w:rPr>
            </w:pPr>
            <w:r w:rsidRPr="00F96AFD">
              <w:rPr>
                <w:rFonts w:ascii="Arial" w:hAnsi="Arial" w:cs="Arial"/>
                <w:sz w:val="24"/>
              </w:rPr>
              <w:t>68,8</w:t>
            </w:r>
          </w:p>
        </w:tc>
        <w:tc>
          <w:tcPr>
            <w:tcW w:w="859" w:type="dxa"/>
          </w:tcPr>
          <w:p w14:paraId="569A387A" w14:textId="7D8EA391" w:rsidR="00403225" w:rsidRPr="00F96AFD" w:rsidRDefault="00403225" w:rsidP="00DD2DE5">
            <w:pPr>
              <w:spacing w:after="240" w:line="360" w:lineRule="auto"/>
              <w:rPr>
                <w:rFonts w:ascii="Arial" w:hAnsi="Arial" w:cs="Arial"/>
                <w:sz w:val="24"/>
              </w:rPr>
            </w:pPr>
            <w:r w:rsidRPr="00F96AFD">
              <w:rPr>
                <w:rFonts w:ascii="Arial" w:hAnsi="Arial" w:cs="Arial"/>
                <w:sz w:val="24"/>
              </w:rPr>
              <w:t>77,0</w:t>
            </w:r>
          </w:p>
        </w:tc>
        <w:tc>
          <w:tcPr>
            <w:tcW w:w="859" w:type="dxa"/>
          </w:tcPr>
          <w:p w14:paraId="757577E9" w14:textId="6425F027" w:rsidR="00403225" w:rsidRPr="00F96AFD" w:rsidRDefault="00403225" w:rsidP="00DD2DE5">
            <w:pPr>
              <w:spacing w:after="240" w:line="360" w:lineRule="auto"/>
              <w:rPr>
                <w:rFonts w:ascii="Arial" w:hAnsi="Arial" w:cs="Arial"/>
                <w:sz w:val="24"/>
              </w:rPr>
            </w:pPr>
            <w:r w:rsidRPr="00F96AFD">
              <w:rPr>
                <w:rFonts w:ascii="Arial" w:hAnsi="Arial" w:cs="Arial"/>
                <w:sz w:val="24"/>
              </w:rPr>
              <w:t>84,0</w:t>
            </w:r>
          </w:p>
        </w:tc>
        <w:tc>
          <w:tcPr>
            <w:tcW w:w="859" w:type="dxa"/>
          </w:tcPr>
          <w:p w14:paraId="36860C72" w14:textId="1E7AF963" w:rsidR="00403225" w:rsidRPr="00F96AFD" w:rsidRDefault="00403225" w:rsidP="00DD2DE5">
            <w:pPr>
              <w:spacing w:after="240" w:line="360" w:lineRule="auto"/>
              <w:rPr>
                <w:rFonts w:ascii="Arial" w:hAnsi="Arial" w:cs="Arial"/>
                <w:sz w:val="24"/>
              </w:rPr>
            </w:pPr>
            <w:r w:rsidRPr="00F96AFD">
              <w:rPr>
                <w:rFonts w:ascii="Arial" w:hAnsi="Arial" w:cs="Arial"/>
                <w:sz w:val="24"/>
              </w:rPr>
              <w:t>95,5</w:t>
            </w:r>
          </w:p>
        </w:tc>
        <w:tc>
          <w:tcPr>
            <w:tcW w:w="859" w:type="dxa"/>
          </w:tcPr>
          <w:p w14:paraId="4F985358" w14:textId="6EBE100C" w:rsidR="00403225" w:rsidRPr="00F96AFD" w:rsidRDefault="00403225" w:rsidP="00DD2DE5">
            <w:pPr>
              <w:spacing w:after="240" w:line="360" w:lineRule="auto"/>
              <w:rPr>
                <w:rFonts w:ascii="Arial" w:hAnsi="Arial" w:cs="Arial"/>
                <w:sz w:val="24"/>
              </w:rPr>
            </w:pPr>
            <w:r w:rsidRPr="00F96AFD">
              <w:rPr>
                <w:rFonts w:ascii="Arial" w:hAnsi="Arial" w:cs="Arial"/>
                <w:sz w:val="24"/>
              </w:rPr>
              <w:t>111,2</w:t>
            </w:r>
          </w:p>
        </w:tc>
        <w:tc>
          <w:tcPr>
            <w:tcW w:w="859" w:type="dxa"/>
          </w:tcPr>
          <w:p w14:paraId="21C24052" w14:textId="0C7A8856" w:rsidR="00403225" w:rsidRPr="00F96AFD" w:rsidRDefault="00403225" w:rsidP="00DD2DE5">
            <w:pPr>
              <w:spacing w:after="240" w:line="360" w:lineRule="auto"/>
              <w:rPr>
                <w:rFonts w:ascii="Arial" w:hAnsi="Arial" w:cs="Arial"/>
                <w:sz w:val="24"/>
              </w:rPr>
            </w:pPr>
            <w:r w:rsidRPr="00F96AFD">
              <w:rPr>
                <w:rFonts w:ascii="Arial" w:hAnsi="Arial" w:cs="Arial"/>
                <w:sz w:val="24"/>
              </w:rPr>
              <w:t>135,2</w:t>
            </w:r>
          </w:p>
        </w:tc>
        <w:tc>
          <w:tcPr>
            <w:tcW w:w="859" w:type="dxa"/>
          </w:tcPr>
          <w:p w14:paraId="342A4C1A" w14:textId="53CCF4FA" w:rsidR="00403225" w:rsidRPr="00F96AFD" w:rsidRDefault="00403225" w:rsidP="00DD2DE5">
            <w:pPr>
              <w:spacing w:after="240" w:line="360" w:lineRule="auto"/>
              <w:rPr>
                <w:rFonts w:ascii="Arial" w:hAnsi="Arial" w:cs="Arial"/>
                <w:sz w:val="24"/>
              </w:rPr>
            </w:pPr>
            <w:r w:rsidRPr="00F96AFD">
              <w:rPr>
                <w:rFonts w:ascii="Arial" w:hAnsi="Arial" w:cs="Arial"/>
                <w:sz w:val="24"/>
              </w:rPr>
              <w:t>156,2</w:t>
            </w:r>
          </w:p>
        </w:tc>
        <w:tc>
          <w:tcPr>
            <w:tcW w:w="859" w:type="dxa"/>
          </w:tcPr>
          <w:p w14:paraId="55B651C4" w14:textId="78DEFB53" w:rsidR="00403225" w:rsidRPr="00F96AFD" w:rsidRDefault="00403225" w:rsidP="00DD2DE5">
            <w:pPr>
              <w:spacing w:after="240" w:line="360" w:lineRule="auto"/>
              <w:rPr>
                <w:rFonts w:ascii="Arial" w:hAnsi="Arial" w:cs="Arial"/>
                <w:sz w:val="24"/>
              </w:rPr>
            </w:pPr>
            <w:r w:rsidRPr="00F96AFD">
              <w:rPr>
                <w:rFonts w:ascii="Arial" w:hAnsi="Arial" w:cs="Arial"/>
                <w:sz w:val="24"/>
              </w:rPr>
              <w:t>157,0</w:t>
            </w:r>
          </w:p>
        </w:tc>
        <w:tc>
          <w:tcPr>
            <w:tcW w:w="859" w:type="dxa"/>
          </w:tcPr>
          <w:p w14:paraId="4E6BC19D" w14:textId="1D5C9D8F" w:rsidR="00403225" w:rsidRPr="00F96AFD" w:rsidRDefault="00403225" w:rsidP="00DD2DE5">
            <w:pPr>
              <w:spacing w:after="240" w:line="360" w:lineRule="auto"/>
              <w:rPr>
                <w:rFonts w:ascii="Arial" w:hAnsi="Arial" w:cs="Arial"/>
                <w:sz w:val="24"/>
              </w:rPr>
            </w:pPr>
            <w:r w:rsidRPr="00F96AFD">
              <w:rPr>
                <w:rFonts w:ascii="Arial" w:hAnsi="Arial" w:cs="Arial"/>
                <w:sz w:val="24"/>
              </w:rPr>
              <w:t>155,4</w:t>
            </w:r>
          </w:p>
        </w:tc>
      </w:tr>
      <w:tr w:rsidR="00403225" w:rsidRPr="00F96AFD" w14:paraId="07A2F440" w14:textId="77777777" w:rsidTr="003329B6">
        <w:tc>
          <w:tcPr>
            <w:tcW w:w="2268" w:type="dxa"/>
          </w:tcPr>
          <w:p w14:paraId="005D4247" w14:textId="14D2ABDF" w:rsidR="00403225" w:rsidRPr="00F96AFD" w:rsidRDefault="001A7C77" w:rsidP="00DD2DE5">
            <w:pPr>
              <w:spacing w:after="240" w:line="360" w:lineRule="auto"/>
              <w:rPr>
                <w:rFonts w:ascii="Arial" w:hAnsi="Arial" w:cs="Arial"/>
                <w:sz w:val="24"/>
              </w:rPr>
            </w:pPr>
            <w:r w:rsidRPr="00F96AFD">
              <w:rPr>
                <w:rFonts w:ascii="Arial" w:hAnsi="Arial" w:cs="Arial"/>
                <w:sz w:val="24"/>
              </w:rPr>
              <w:t>kujawsko-pomorskie</w:t>
            </w:r>
          </w:p>
        </w:tc>
        <w:tc>
          <w:tcPr>
            <w:tcW w:w="1631" w:type="dxa"/>
          </w:tcPr>
          <w:p w14:paraId="3C687F23" w14:textId="05153AEA" w:rsidR="00403225" w:rsidRPr="00F96AFD" w:rsidRDefault="00403225" w:rsidP="00DD2DE5">
            <w:pPr>
              <w:spacing w:after="240" w:line="360" w:lineRule="auto"/>
              <w:rPr>
                <w:rFonts w:ascii="Arial" w:hAnsi="Arial" w:cs="Arial"/>
                <w:sz w:val="24"/>
              </w:rPr>
            </w:pPr>
            <w:r w:rsidRPr="00F96AFD">
              <w:rPr>
                <w:rFonts w:ascii="Arial" w:hAnsi="Arial" w:cs="Arial"/>
                <w:sz w:val="24"/>
              </w:rPr>
              <w:t>48,6</w:t>
            </w:r>
          </w:p>
        </w:tc>
        <w:tc>
          <w:tcPr>
            <w:tcW w:w="858" w:type="dxa"/>
          </w:tcPr>
          <w:p w14:paraId="14C45C70" w14:textId="1A81CCD2" w:rsidR="00403225" w:rsidRPr="00F96AFD" w:rsidRDefault="00403225" w:rsidP="00DD2DE5">
            <w:pPr>
              <w:spacing w:after="240" w:line="360" w:lineRule="auto"/>
              <w:rPr>
                <w:rFonts w:ascii="Arial" w:hAnsi="Arial" w:cs="Arial"/>
                <w:sz w:val="24"/>
              </w:rPr>
            </w:pPr>
            <w:r w:rsidRPr="00F96AFD">
              <w:rPr>
                <w:rFonts w:ascii="Arial" w:hAnsi="Arial" w:cs="Arial"/>
                <w:sz w:val="24"/>
              </w:rPr>
              <w:t>61,4</w:t>
            </w:r>
          </w:p>
        </w:tc>
        <w:tc>
          <w:tcPr>
            <w:tcW w:w="859" w:type="dxa"/>
          </w:tcPr>
          <w:p w14:paraId="4C1AE278" w14:textId="009B5568" w:rsidR="00403225" w:rsidRPr="00F96AFD" w:rsidRDefault="00403225" w:rsidP="00DD2DE5">
            <w:pPr>
              <w:spacing w:after="240" w:line="360" w:lineRule="auto"/>
              <w:rPr>
                <w:rFonts w:ascii="Arial" w:hAnsi="Arial" w:cs="Arial"/>
                <w:sz w:val="24"/>
              </w:rPr>
            </w:pPr>
            <w:r w:rsidRPr="00F96AFD">
              <w:rPr>
                <w:rFonts w:ascii="Arial" w:hAnsi="Arial" w:cs="Arial"/>
                <w:sz w:val="24"/>
              </w:rPr>
              <w:t>68,4</w:t>
            </w:r>
          </w:p>
        </w:tc>
        <w:tc>
          <w:tcPr>
            <w:tcW w:w="859" w:type="dxa"/>
          </w:tcPr>
          <w:p w14:paraId="3E6EFD20" w14:textId="62282456" w:rsidR="00403225" w:rsidRPr="00F96AFD" w:rsidRDefault="00403225" w:rsidP="00DD2DE5">
            <w:pPr>
              <w:spacing w:after="240" w:line="360" w:lineRule="auto"/>
              <w:rPr>
                <w:rFonts w:ascii="Arial" w:hAnsi="Arial" w:cs="Arial"/>
                <w:sz w:val="24"/>
              </w:rPr>
            </w:pPr>
            <w:r w:rsidRPr="00F96AFD">
              <w:rPr>
                <w:rFonts w:ascii="Arial" w:hAnsi="Arial" w:cs="Arial"/>
                <w:sz w:val="24"/>
              </w:rPr>
              <w:t>78,8</w:t>
            </w:r>
          </w:p>
        </w:tc>
        <w:tc>
          <w:tcPr>
            <w:tcW w:w="859" w:type="dxa"/>
          </w:tcPr>
          <w:p w14:paraId="42F19761" w14:textId="3906E1DE" w:rsidR="00403225" w:rsidRPr="00F96AFD" w:rsidRDefault="00403225" w:rsidP="00DD2DE5">
            <w:pPr>
              <w:spacing w:after="240" w:line="360" w:lineRule="auto"/>
              <w:rPr>
                <w:rFonts w:ascii="Arial" w:hAnsi="Arial" w:cs="Arial"/>
                <w:sz w:val="24"/>
              </w:rPr>
            </w:pPr>
            <w:r w:rsidRPr="00F96AFD">
              <w:rPr>
                <w:rFonts w:ascii="Arial" w:hAnsi="Arial" w:cs="Arial"/>
                <w:sz w:val="24"/>
              </w:rPr>
              <w:t>91,5</w:t>
            </w:r>
          </w:p>
        </w:tc>
        <w:tc>
          <w:tcPr>
            <w:tcW w:w="859" w:type="dxa"/>
          </w:tcPr>
          <w:p w14:paraId="49494D83" w14:textId="5813D2CB" w:rsidR="00403225" w:rsidRPr="00F96AFD" w:rsidRDefault="00403225" w:rsidP="00DD2DE5">
            <w:pPr>
              <w:spacing w:after="240" w:line="360" w:lineRule="auto"/>
              <w:rPr>
                <w:rFonts w:ascii="Arial" w:hAnsi="Arial" w:cs="Arial"/>
                <w:sz w:val="24"/>
              </w:rPr>
            </w:pPr>
            <w:r w:rsidRPr="00F96AFD">
              <w:rPr>
                <w:rFonts w:ascii="Arial" w:hAnsi="Arial" w:cs="Arial"/>
                <w:sz w:val="24"/>
              </w:rPr>
              <w:t>100,4</w:t>
            </w:r>
          </w:p>
        </w:tc>
        <w:tc>
          <w:tcPr>
            <w:tcW w:w="859" w:type="dxa"/>
          </w:tcPr>
          <w:p w14:paraId="1C2F7C4D" w14:textId="0B8AAB16" w:rsidR="00403225" w:rsidRPr="00F96AFD" w:rsidRDefault="00403225" w:rsidP="00DD2DE5">
            <w:pPr>
              <w:spacing w:after="240" w:line="360" w:lineRule="auto"/>
              <w:rPr>
                <w:rFonts w:ascii="Arial" w:hAnsi="Arial" w:cs="Arial"/>
                <w:sz w:val="24"/>
              </w:rPr>
            </w:pPr>
            <w:r w:rsidRPr="00F96AFD">
              <w:rPr>
                <w:rFonts w:ascii="Arial" w:hAnsi="Arial" w:cs="Arial"/>
                <w:sz w:val="24"/>
              </w:rPr>
              <w:t>125,9</w:t>
            </w:r>
          </w:p>
        </w:tc>
        <w:tc>
          <w:tcPr>
            <w:tcW w:w="859" w:type="dxa"/>
          </w:tcPr>
          <w:p w14:paraId="64C0440D" w14:textId="61D22FB3" w:rsidR="00403225" w:rsidRPr="00F96AFD" w:rsidRDefault="00403225" w:rsidP="00DD2DE5">
            <w:pPr>
              <w:spacing w:after="240" w:line="360" w:lineRule="auto"/>
              <w:rPr>
                <w:rFonts w:ascii="Arial" w:hAnsi="Arial" w:cs="Arial"/>
                <w:sz w:val="24"/>
              </w:rPr>
            </w:pPr>
            <w:r w:rsidRPr="00F96AFD">
              <w:rPr>
                <w:rFonts w:ascii="Arial" w:hAnsi="Arial" w:cs="Arial"/>
                <w:sz w:val="24"/>
              </w:rPr>
              <w:t>135,3</w:t>
            </w:r>
          </w:p>
        </w:tc>
        <w:tc>
          <w:tcPr>
            <w:tcW w:w="859" w:type="dxa"/>
          </w:tcPr>
          <w:p w14:paraId="3EFF9BC3" w14:textId="577CD585" w:rsidR="00403225" w:rsidRPr="00F96AFD" w:rsidRDefault="00403225" w:rsidP="00DD2DE5">
            <w:pPr>
              <w:spacing w:after="240" w:line="360" w:lineRule="auto"/>
              <w:rPr>
                <w:rFonts w:ascii="Arial" w:hAnsi="Arial" w:cs="Arial"/>
                <w:sz w:val="24"/>
              </w:rPr>
            </w:pPr>
            <w:r w:rsidRPr="00F96AFD">
              <w:rPr>
                <w:rFonts w:ascii="Arial" w:hAnsi="Arial" w:cs="Arial"/>
                <w:sz w:val="24"/>
              </w:rPr>
              <w:t>129,2</w:t>
            </w:r>
          </w:p>
        </w:tc>
        <w:tc>
          <w:tcPr>
            <w:tcW w:w="859" w:type="dxa"/>
          </w:tcPr>
          <w:p w14:paraId="6F075709" w14:textId="6B1833F1" w:rsidR="00403225" w:rsidRPr="00F96AFD" w:rsidRDefault="00403225" w:rsidP="00DD2DE5">
            <w:pPr>
              <w:spacing w:after="240" w:line="360" w:lineRule="auto"/>
              <w:rPr>
                <w:rFonts w:ascii="Arial" w:hAnsi="Arial" w:cs="Arial"/>
                <w:sz w:val="24"/>
              </w:rPr>
            </w:pPr>
            <w:r w:rsidRPr="00F96AFD">
              <w:rPr>
                <w:rFonts w:ascii="Arial" w:hAnsi="Arial" w:cs="Arial"/>
                <w:sz w:val="24"/>
              </w:rPr>
              <w:t>134,2</w:t>
            </w:r>
          </w:p>
        </w:tc>
      </w:tr>
      <w:tr w:rsidR="00403225" w:rsidRPr="00F96AFD" w14:paraId="68E10339" w14:textId="77777777" w:rsidTr="003329B6">
        <w:tc>
          <w:tcPr>
            <w:tcW w:w="2268" w:type="dxa"/>
          </w:tcPr>
          <w:p w14:paraId="1180F805" w14:textId="4897461E" w:rsidR="00403225" w:rsidRPr="00F96AFD" w:rsidRDefault="001A7C77" w:rsidP="00DD2DE5">
            <w:pPr>
              <w:spacing w:after="240" w:line="360" w:lineRule="auto"/>
              <w:rPr>
                <w:rFonts w:ascii="Arial" w:hAnsi="Arial" w:cs="Arial"/>
                <w:sz w:val="24"/>
              </w:rPr>
            </w:pPr>
            <w:r w:rsidRPr="00F96AFD">
              <w:rPr>
                <w:rFonts w:ascii="Arial" w:hAnsi="Arial" w:cs="Arial"/>
                <w:sz w:val="24"/>
              </w:rPr>
              <w:t>lubelskie</w:t>
            </w:r>
          </w:p>
        </w:tc>
        <w:tc>
          <w:tcPr>
            <w:tcW w:w="1631" w:type="dxa"/>
          </w:tcPr>
          <w:p w14:paraId="2CD9B6A1" w14:textId="1A8DA295" w:rsidR="00403225" w:rsidRPr="00F96AFD" w:rsidRDefault="00403225" w:rsidP="00DD2DE5">
            <w:pPr>
              <w:spacing w:after="240" w:line="360" w:lineRule="auto"/>
              <w:rPr>
                <w:rFonts w:ascii="Arial" w:hAnsi="Arial" w:cs="Arial"/>
                <w:sz w:val="24"/>
              </w:rPr>
            </w:pPr>
            <w:r w:rsidRPr="00F96AFD">
              <w:rPr>
                <w:rFonts w:ascii="Arial" w:hAnsi="Arial" w:cs="Arial"/>
                <w:sz w:val="24"/>
              </w:rPr>
              <w:t>35,6</w:t>
            </w:r>
          </w:p>
        </w:tc>
        <w:tc>
          <w:tcPr>
            <w:tcW w:w="858" w:type="dxa"/>
          </w:tcPr>
          <w:p w14:paraId="1BB79735" w14:textId="46A2F5AF" w:rsidR="00403225" w:rsidRPr="00F96AFD" w:rsidRDefault="00403225" w:rsidP="00DD2DE5">
            <w:pPr>
              <w:spacing w:after="240" w:line="360" w:lineRule="auto"/>
              <w:rPr>
                <w:rFonts w:ascii="Arial" w:hAnsi="Arial" w:cs="Arial"/>
                <w:sz w:val="24"/>
              </w:rPr>
            </w:pPr>
            <w:r w:rsidRPr="00F96AFD">
              <w:rPr>
                <w:rFonts w:ascii="Arial" w:hAnsi="Arial" w:cs="Arial"/>
                <w:sz w:val="24"/>
              </w:rPr>
              <w:t>40,8</w:t>
            </w:r>
          </w:p>
        </w:tc>
        <w:tc>
          <w:tcPr>
            <w:tcW w:w="859" w:type="dxa"/>
          </w:tcPr>
          <w:p w14:paraId="6D30995A" w14:textId="74B82651" w:rsidR="00403225" w:rsidRPr="00F96AFD" w:rsidRDefault="00403225" w:rsidP="00DD2DE5">
            <w:pPr>
              <w:spacing w:after="240" w:line="360" w:lineRule="auto"/>
              <w:rPr>
                <w:rFonts w:ascii="Arial" w:hAnsi="Arial" w:cs="Arial"/>
                <w:sz w:val="24"/>
              </w:rPr>
            </w:pPr>
            <w:r w:rsidRPr="00F96AFD">
              <w:rPr>
                <w:rFonts w:ascii="Arial" w:hAnsi="Arial" w:cs="Arial"/>
                <w:sz w:val="24"/>
              </w:rPr>
              <w:t>50,9</w:t>
            </w:r>
          </w:p>
        </w:tc>
        <w:tc>
          <w:tcPr>
            <w:tcW w:w="859" w:type="dxa"/>
          </w:tcPr>
          <w:p w14:paraId="7C780E5F" w14:textId="57A2F945" w:rsidR="00403225" w:rsidRPr="00F96AFD" w:rsidRDefault="00403225" w:rsidP="00DD2DE5">
            <w:pPr>
              <w:spacing w:after="240" w:line="360" w:lineRule="auto"/>
              <w:rPr>
                <w:rFonts w:ascii="Arial" w:hAnsi="Arial" w:cs="Arial"/>
                <w:sz w:val="24"/>
              </w:rPr>
            </w:pPr>
            <w:r w:rsidRPr="00F96AFD">
              <w:rPr>
                <w:rFonts w:ascii="Arial" w:hAnsi="Arial" w:cs="Arial"/>
                <w:sz w:val="24"/>
              </w:rPr>
              <w:t>59,2</w:t>
            </w:r>
          </w:p>
        </w:tc>
        <w:tc>
          <w:tcPr>
            <w:tcW w:w="859" w:type="dxa"/>
          </w:tcPr>
          <w:p w14:paraId="24CC5C4F" w14:textId="2241B20C" w:rsidR="00403225" w:rsidRPr="00F96AFD" w:rsidRDefault="00403225" w:rsidP="00DD2DE5">
            <w:pPr>
              <w:spacing w:after="240" w:line="360" w:lineRule="auto"/>
              <w:rPr>
                <w:rFonts w:ascii="Arial" w:hAnsi="Arial" w:cs="Arial"/>
                <w:sz w:val="24"/>
              </w:rPr>
            </w:pPr>
            <w:r w:rsidRPr="00F96AFD">
              <w:rPr>
                <w:rFonts w:ascii="Arial" w:hAnsi="Arial" w:cs="Arial"/>
                <w:sz w:val="24"/>
              </w:rPr>
              <w:t>72,5</w:t>
            </w:r>
          </w:p>
        </w:tc>
        <w:tc>
          <w:tcPr>
            <w:tcW w:w="859" w:type="dxa"/>
          </w:tcPr>
          <w:p w14:paraId="4EFDF7AC" w14:textId="4D583200" w:rsidR="00403225" w:rsidRPr="00F96AFD" w:rsidRDefault="00403225" w:rsidP="00DD2DE5">
            <w:pPr>
              <w:spacing w:after="240" w:line="360" w:lineRule="auto"/>
              <w:rPr>
                <w:rFonts w:ascii="Arial" w:hAnsi="Arial" w:cs="Arial"/>
                <w:sz w:val="24"/>
              </w:rPr>
            </w:pPr>
            <w:r w:rsidRPr="00F96AFD">
              <w:rPr>
                <w:rFonts w:ascii="Arial" w:hAnsi="Arial" w:cs="Arial"/>
                <w:sz w:val="24"/>
              </w:rPr>
              <w:t>91,8</w:t>
            </w:r>
          </w:p>
        </w:tc>
        <w:tc>
          <w:tcPr>
            <w:tcW w:w="859" w:type="dxa"/>
          </w:tcPr>
          <w:p w14:paraId="00136B70" w14:textId="4B831A51" w:rsidR="00403225" w:rsidRPr="00F96AFD" w:rsidRDefault="00403225" w:rsidP="00DD2DE5">
            <w:pPr>
              <w:spacing w:after="240" w:line="360" w:lineRule="auto"/>
              <w:rPr>
                <w:rFonts w:ascii="Arial" w:hAnsi="Arial" w:cs="Arial"/>
                <w:sz w:val="24"/>
              </w:rPr>
            </w:pPr>
            <w:r w:rsidRPr="00F96AFD">
              <w:rPr>
                <w:rFonts w:ascii="Arial" w:hAnsi="Arial" w:cs="Arial"/>
                <w:sz w:val="24"/>
              </w:rPr>
              <w:t>121,7</w:t>
            </w:r>
          </w:p>
        </w:tc>
        <w:tc>
          <w:tcPr>
            <w:tcW w:w="859" w:type="dxa"/>
          </w:tcPr>
          <w:p w14:paraId="040D5506" w14:textId="7F9579FA" w:rsidR="00403225" w:rsidRPr="00F96AFD" w:rsidRDefault="00403225" w:rsidP="00DD2DE5">
            <w:pPr>
              <w:spacing w:after="240" w:line="360" w:lineRule="auto"/>
              <w:rPr>
                <w:rFonts w:ascii="Arial" w:hAnsi="Arial" w:cs="Arial"/>
                <w:sz w:val="24"/>
              </w:rPr>
            </w:pPr>
            <w:r w:rsidRPr="00F96AFD">
              <w:rPr>
                <w:rFonts w:ascii="Arial" w:hAnsi="Arial" w:cs="Arial"/>
                <w:sz w:val="24"/>
              </w:rPr>
              <w:t>133,1</w:t>
            </w:r>
          </w:p>
        </w:tc>
        <w:tc>
          <w:tcPr>
            <w:tcW w:w="859" w:type="dxa"/>
          </w:tcPr>
          <w:p w14:paraId="0E83768A" w14:textId="247562E2" w:rsidR="00403225" w:rsidRPr="00F96AFD" w:rsidRDefault="00403225" w:rsidP="00DD2DE5">
            <w:pPr>
              <w:spacing w:after="240" w:line="360" w:lineRule="auto"/>
              <w:rPr>
                <w:rFonts w:ascii="Arial" w:hAnsi="Arial" w:cs="Arial"/>
                <w:sz w:val="24"/>
              </w:rPr>
            </w:pPr>
            <w:r w:rsidRPr="00F96AFD">
              <w:rPr>
                <w:rFonts w:ascii="Arial" w:hAnsi="Arial" w:cs="Arial"/>
                <w:sz w:val="24"/>
              </w:rPr>
              <w:t>124,4</w:t>
            </w:r>
          </w:p>
        </w:tc>
        <w:tc>
          <w:tcPr>
            <w:tcW w:w="859" w:type="dxa"/>
          </w:tcPr>
          <w:p w14:paraId="64674578" w14:textId="465F43B4" w:rsidR="00403225" w:rsidRPr="00F96AFD" w:rsidRDefault="00403225" w:rsidP="00DD2DE5">
            <w:pPr>
              <w:spacing w:after="240" w:line="360" w:lineRule="auto"/>
              <w:rPr>
                <w:rFonts w:ascii="Arial" w:hAnsi="Arial" w:cs="Arial"/>
                <w:sz w:val="24"/>
              </w:rPr>
            </w:pPr>
            <w:r w:rsidRPr="00F96AFD">
              <w:rPr>
                <w:rFonts w:ascii="Arial" w:hAnsi="Arial" w:cs="Arial"/>
                <w:sz w:val="24"/>
              </w:rPr>
              <w:t>126,6</w:t>
            </w:r>
          </w:p>
        </w:tc>
      </w:tr>
      <w:tr w:rsidR="00403225" w:rsidRPr="00F96AFD" w14:paraId="77A1F64D" w14:textId="77777777" w:rsidTr="003329B6">
        <w:tc>
          <w:tcPr>
            <w:tcW w:w="2268" w:type="dxa"/>
          </w:tcPr>
          <w:p w14:paraId="1B458849" w14:textId="6CC5FDA3" w:rsidR="00403225" w:rsidRPr="00F96AFD" w:rsidRDefault="001A7C77" w:rsidP="00DD2DE5">
            <w:pPr>
              <w:spacing w:after="240" w:line="360" w:lineRule="auto"/>
              <w:rPr>
                <w:rFonts w:ascii="Arial" w:hAnsi="Arial" w:cs="Arial"/>
                <w:sz w:val="24"/>
              </w:rPr>
            </w:pPr>
            <w:r w:rsidRPr="00F96AFD">
              <w:rPr>
                <w:rFonts w:ascii="Arial" w:hAnsi="Arial" w:cs="Arial"/>
                <w:sz w:val="24"/>
              </w:rPr>
              <w:t>lubuskie</w:t>
            </w:r>
          </w:p>
        </w:tc>
        <w:tc>
          <w:tcPr>
            <w:tcW w:w="1631" w:type="dxa"/>
          </w:tcPr>
          <w:p w14:paraId="72320D1C" w14:textId="4FB534CB" w:rsidR="00403225" w:rsidRPr="00F96AFD" w:rsidRDefault="00403225" w:rsidP="00DD2DE5">
            <w:pPr>
              <w:spacing w:after="240" w:line="360" w:lineRule="auto"/>
              <w:rPr>
                <w:rFonts w:ascii="Arial" w:hAnsi="Arial" w:cs="Arial"/>
                <w:sz w:val="24"/>
              </w:rPr>
            </w:pPr>
            <w:r w:rsidRPr="00F96AFD">
              <w:rPr>
                <w:rFonts w:ascii="Arial" w:hAnsi="Arial" w:cs="Arial"/>
                <w:sz w:val="24"/>
              </w:rPr>
              <w:t>68,8</w:t>
            </w:r>
          </w:p>
        </w:tc>
        <w:tc>
          <w:tcPr>
            <w:tcW w:w="858" w:type="dxa"/>
          </w:tcPr>
          <w:p w14:paraId="558A258B" w14:textId="75B738DE" w:rsidR="00403225" w:rsidRPr="00F96AFD" w:rsidRDefault="00403225" w:rsidP="00DD2DE5">
            <w:pPr>
              <w:spacing w:after="240" w:line="360" w:lineRule="auto"/>
              <w:rPr>
                <w:rFonts w:ascii="Arial" w:hAnsi="Arial" w:cs="Arial"/>
                <w:sz w:val="24"/>
              </w:rPr>
            </w:pPr>
            <w:r w:rsidRPr="00F96AFD">
              <w:rPr>
                <w:rFonts w:ascii="Arial" w:hAnsi="Arial" w:cs="Arial"/>
                <w:sz w:val="24"/>
              </w:rPr>
              <w:t>61,6</w:t>
            </w:r>
          </w:p>
        </w:tc>
        <w:tc>
          <w:tcPr>
            <w:tcW w:w="859" w:type="dxa"/>
          </w:tcPr>
          <w:p w14:paraId="2FCF3B36" w14:textId="110D96C9" w:rsidR="00403225" w:rsidRPr="00F96AFD" w:rsidRDefault="00403225" w:rsidP="00DD2DE5">
            <w:pPr>
              <w:spacing w:after="240" w:line="360" w:lineRule="auto"/>
              <w:rPr>
                <w:rFonts w:ascii="Arial" w:hAnsi="Arial" w:cs="Arial"/>
                <w:sz w:val="24"/>
              </w:rPr>
            </w:pPr>
            <w:r w:rsidRPr="00F96AFD">
              <w:rPr>
                <w:rFonts w:ascii="Arial" w:hAnsi="Arial" w:cs="Arial"/>
                <w:sz w:val="24"/>
              </w:rPr>
              <w:t>74,5</w:t>
            </w:r>
          </w:p>
        </w:tc>
        <w:tc>
          <w:tcPr>
            <w:tcW w:w="859" w:type="dxa"/>
          </w:tcPr>
          <w:p w14:paraId="3C1F47CE" w14:textId="515E537E" w:rsidR="00403225" w:rsidRPr="00F96AFD" w:rsidRDefault="00403225" w:rsidP="00DD2DE5">
            <w:pPr>
              <w:spacing w:after="240" w:line="360" w:lineRule="auto"/>
              <w:rPr>
                <w:rFonts w:ascii="Arial" w:hAnsi="Arial" w:cs="Arial"/>
                <w:sz w:val="24"/>
              </w:rPr>
            </w:pPr>
            <w:r w:rsidRPr="00F96AFD">
              <w:rPr>
                <w:rFonts w:ascii="Arial" w:hAnsi="Arial" w:cs="Arial"/>
                <w:sz w:val="24"/>
              </w:rPr>
              <w:t>80,6</w:t>
            </w:r>
          </w:p>
        </w:tc>
        <w:tc>
          <w:tcPr>
            <w:tcW w:w="859" w:type="dxa"/>
          </w:tcPr>
          <w:p w14:paraId="171284BA" w14:textId="2AB5E4A3" w:rsidR="00403225" w:rsidRPr="00F96AFD" w:rsidRDefault="00403225" w:rsidP="00DD2DE5">
            <w:pPr>
              <w:spacing w:after="240" w:line="360" w:lineRule="auto"/>
              <w:rPr>
                <w:rFonts w:ascii="Arial" w:hAnsi="Arial" w:cs="Arial"/>
                <w:sz w:val="24"/>
              </w:rPr>
            </w:pPr>
            <w:r w:rsidRPr="00F96AFD">
              <w:rPr>
                <w:rFonts w:ascii="Arial" w:hAnsi="Arial" w:cs="Arial"/>
                <w:sz w:val="24"/>
              </w:rPr>
              <w:t>84,3</w:t>
            </w:r>
          </w:p>
        </w:tc>
        <w:tc>
          <w:tcPr>
            <w:tcW w:w="859" w:type="dxa"/>
          </w:tcPr>
          <w:p w14:paraId="3C7A93B6" w14:textId="1F110F38" w:rsidR="00403225" w:rsidRPr="00F96AFD" w:rsidRDefault="00403225" w:rsidP="00DD2DE5">
            <w:pPr>
              <w:spacing w:after="240" w:line="360" w:lineRule="auto"/>
              <w:rPr>
                <w:rFonts w:ascii="Arial" w:hAnsi="Arial" w:cs="Arial"/>
                <w:sz w:val="24"/>
              </w:rPr>
            </w:pPr>
            <w:r w:rsidRPr="00F96AFD">
              <w:rPr>
                <w:rFonts w:ascii="Arial" w:hAnsi="Arial" w:cs="Arial"/>
                <w:sz w:val="24"/>
              </w:rPr>
              <w:t>100,0</w:t>
            </w:r>
          </w:p>
        </w:tc>
        <w:tc>
          <w:tcPr>
            <w:tcW w:w="859" w:type="dxa"/>
          </w:tcPr>
          <w:p w14:paraId="4581732D" w14:textId="6C818E30" w:rsidR="00403225" w:rsidRPr="00F96AFD" w:rsidRDefault="00403225" w:rsidP="00DD2DE5">
            <w:pPr>
              <w:spacing w:after="240" w:line="360" w:lineRule="auto"/>
              <w:rPr>
                <w:rFonts w:ascii="Arial" w:hAnsi="Arial" w:cs="Arial"/>
                <w:sz w:val="24"/>
              </w:rPr>
            </w:pPr>
            <w:r w:rsidRPr="00F96AFD">
              <w:rPr>
                <w:rFonts w:ascii="Arial" w:hAnsi="Arial" w:cs="Arial"/>
                <w:sz w:val="24"/>
              </w:rPr>
              <w:t>127,4</w:t>
            </w:r>
          </w:p>
        </w:tc>
        <w:tc>
          <w:tcPr>
            <w:tcW w:w="859" w:type="dxa"/>
          </w:tcPr>
          <w:p w14:paraId="122C58D2" w14:textId="4138C624" w:rsidR="00403225" w:rsidRPr="00F96AFD" w:rsidRDefault="00403225" w:rsidP="00DD2DE5">
            <w:pPr>
              <w:spacing w:after="240" w:line="360" w:lineRule="auto"/>
              <w:rPr>
                <w:rFonts w:ascii="Arial" w:hAnsi="Arial" w:cs="Arial"/>
                <w:sz w:val="24"/>
              </w:rPr>
            </w:pPr>
            <w:r w:rsidRPr="00F96AFD">
              <w:rPr>
                <w:rFonts w:ascii="Arial" w:hAnsi="Arial" w:cs="Arial"/>
                <w:sz w:val="24"/>
              </w:rPr>
              <w:t>148,5</w:t>
            </w:r>
          </w:p>
        </w:tc>
        <w:tc>
          <w:tcPr>
            <w:tcW w:w="859" w:type="dxa"/>
          </w:tcPr>
          <w:p w14:paraId="4A58311A" w14:textId="3A1632E9" w:rsidR="00403225" w:rsidRPr="00F96AFD" w:rsidRDefault="00403225" w:rsidP="00DD2DE5">
            <w:pPr>
              <w:spacing w:after="240" w:line="360" w:lineRule="auto"/>
              <w:rPr>
                <w:rFonts w:ascii="Arial" w:hAnsi="Arial" w:cs="Arial"/>
                <w:sz w:val="24"/>
              </w:rPr>
            </w:pPr>
            <w:r w:rsidRPr="00F96AFD">
              <w:rPr>
                <w:rFonts w:ascii="Arial" w:hAnsi="Arial" w:cs="Arial"/>
                <w:sz w:val="24"/>
              </w:rPr>
              <w:t>144,4</w:t>
            </w:r>
          </w:p>
        </w:tc>
        <w:tc>
          <w:tcPr>
            <w:tcW w:w="859" w:type="dxa"/>
          </w:tcPr>
          <w:p w14:paraId="346090DB" w14:textId="00ABFAB3" w:rsidR="00403225" w:rsidRPr="00F96AFD" w:rsidRDefault="00403225" w:rsidP="00DD2DE5">
            <w:pPr>
              <w:spacing w:after="240" w:line="360" w:lineRule="auto"/>
              <w:rPr>
                <w:rFonts w:ascii="Arial" w:hAnsi="Arial" w:cs="Arial"/>
                <w:sz w:val="24"/>
              </w:rPr>
            </w:pPr>
            <w:r w:rsidRPr="00F96AFD">
              <w:rPr>
                <w:rFonts w:ascii="Arial" w:hAnsi="Arial" w:cs="Arial"/>
                <w:sz w:val="24"/>
              </w:rPr>
              <w:t>152,4</w:t>
            </w:r>
          </w:p>
        </w:tc>
      </w:tr>
      <w:tr w:rsidR="00403225" w:rsidRPr="00F96AFD" w14:paraId="3D9F5A78" w14:textId="77777777" w:rsidTr="003329B6">
        <w:tc>
          <w:tcPr>
            <w:tcW w:w="2268" w:type="dxa"/>
          </w:tcPr>
          <w:p w14:paraId="1B72D286" w14:textId="5B00A58D" w:rsidR="00403225" w:rsidRPr="00F96AFD" w:rsidRDefault="001A7C77" w:rsidP="00DD2DE5">
            <w:pPr>
              <w:spacing w:after="240" w:line="360" w:lineRule="auto"/>
              <w:rPr>
                <w:rFonts w:ascii="Arial" w:hAnsi="Arial" w:cs="Arial"/>
                <w:sz w:val="24"/>
              </w:rPr>
            </w:pPr>
            <w:r w:rsidRPr="00F96AFD">
              <w:rPr>
                <w:rFonts w:ascii="Arial" w:hAnsi="Arial" w:cs="Arial"/>
                <w:sz w:val="24"/>
              </w:rPr>
              <w:t>łódzkie</w:t>
            </w:r>
          </w:p>
        </w:tc>
        <w:tc>
          <w:tcPr>
            <w:tcW w:w="1631" w:type="dxa"/>
          </w:tcPr>
          <w:p w14:paraId="636AB672" w14:textId="60BD67A3" w:rsidR="00403225" w:rsidRPr="00F96AFD" w:rsidRDefault="00403225" w:rsidP="00DD2DE5">
            <w:pPr>
              <w:spacing w:after="240" w:line="360" w:lineRule="auto"/>
              <w:rPr>
                <w:rFonts w:ascii="Arial" w:hAnsi="Arial" w:cs="Arial"/>
                <w:sz w:val="24"/>
              </w:rPr>
            </w:pPr>
            <w:r w:rsidRPr="00F96AFD">
              <w:rPr>
                <w:rFonts w:ascii="Arial" w:hAnsi="Arial" w:cs="Arial"/>
                <w:sz w:val="24"/>
              </w:rPr>
              <w:t>66,8</w:t>
            </w:r>
          </w:p>
        </w:tc>
        <w:tc>
          <w:tcPr>
            <w:tcW w:w="858" w:type="dxa"/>
          </w:tcPr>
          <w:p w14:paraId="1F031D8C" w14:textId="5D3DC469" w:rsidR="00403225" w:rsidRPr="00F96AFD" w:rsidRDefault="00403225" w:rsidP="00DD2DE5">
            <w:pPr>
              <w:spacing w:after="240" w:line="360" w:lineRule="auto"/>
              <w:rPr>
                <w:rFonts w:ascii="Arial" w:hAnsi="Arial" w:cs="Arial"/>
                <w:sz w:val="24"/>
              </w:rPr>
            </w:pPr>
            <w:r w:rsidRPr="00F96AFD">
              <w:rPr>
                <w:rFonts w:ascii="Arial" w:hAnsi="Arial" w:cs="Arial"/>
                <w:sz w:val="24"/>
              </w:rPr>
              <w:t>72,2</w:t>
            </w:r>
          </w:p>
        </w:tc>
        <w:tc>
          <w:tcPr>
            <w:tcW w:w="859" w:type="dxa"/>
          </w:tcPr>
          <w:p w14:paraId="5591468B" w14:textId="25A4E08A" w:rsidR="00403225" w:rsidRPr="00F96AFD" w:rsidRDefault="00403225" w:rsidP="00DD2DE5">
            <w:pPr>
              <w:spacing w:after="240" w:line="360" w:lineRule="auto"/>
              <w:rPr>
                <w:rFonts w:ascii="Arial" w:hAnsi="Arial" w:cs="Arial"/>
                <w:sz w:val="24"/>
              </w:rPr>
            </w:pPr>
            <w:r w:rsidRPr="00F96AFD">
              <w:rPr>
                <w:rFonts w:ascii="Arial" w:hAnsi="Arial" w:cs="Arial"/>
                <w:sz w:val="24"/>
              </w:rPr>
              <w:t>75,9</w:t>
            </w:r>
          </w:p>
        </w:tc>
        <w:tc>
          <w:tcPr>
            <w:tcW w:w="859" w:type="dxa"/>
          </w:tcPr>
          <w:p w14:paraId="414C35A9" w14:textId="4146D34B" w:rsidR="00403225" w:rsidRPr="00F96AFD" w:rsidRDefault="00403225" w:rsidP="00DD2DE5">
            <w:pPr>
              <w:spacing w:after="240" w:line="360" w:lineRule="auto"/>
              <w:rPr>
                <w:rFonts w:ascii="Arial" w:hAnsi="Arial" w:cs="Arial"/>
                <w:sz w:val="24"/>
              </w:rPr>
            </w:pPr>
            <w:r w:rsidRPr="00F96AFD">
              <w:rPr>
                <w:rFonts w:ascii="Arial" w:hAnsi="Arial" w:cs="Arial"/>
                <w:sz w:val="24"/>
              </w:rPr>
              <w:t>78,7</w:t>
            </w:r>
          </w:p>
        </w:tc>
        <w:tc>
          <w:tcPr>
            <w:tcW w:w="859" w:type="dxa"/>
          </w:tcPr>
          <w:p w14:paraId="23B37534" w14:textId="5524B0D2" w:rsidR="00403225" w:rsidRPr="00F96AFD" w:rsidRDefault="00403225" w:rsidP="00DD2DE5">
            <w:pPr>
              <w:spacing w:after="240" w:line="360" w:lineRule="auto"/>
              <w:rPr>
                <w:rFonts w:ascii="Arial" w:hAnsi="Arial" w:cs="Arial"/>
                <w:sz w:val="24"/>
              </w:rPr>
            </w:pPr>
            <w:r w:rsidRPr="00F96AFD">
              <w:rPr>
                <w:rFonts w:ascii="Arial" w:hAnsi="Arial" w:cs="Arial"/>
                <w:sz w:val="24"/>
              </w:rPr>
              <w:t>97,9</w:t>
            </w:r>
          </w:p>
        </w:tc>
        <w:tc>
          <w:tcPr>
            <w:tcW w:w="859" w:type="dxa"/>
          </w:tcPr>
          <w:p w14:paraId="36A41971" w14:textId="7BA05A8D" w:rsidR="00403225" w:rsidRPr="00F96AFD" w:rsidRDefault="00403225" w:rsidP="00DD2DE5">
            <w:pPr>
              <w:spacing w:after="240" w:line="360" w:lineRule="auto"/>
              <w:rPr>
                <w:rFonts w:ascii="Arial" w:hAnsi="Arial" w:cs="Arial"/>
                <w:sz w:val="24"/>
              </w:rPr>
            </w:pPr>
            <w:r w:rsidRPr="00F96AFD">
              <w:rPr>
                <w:rFonts w:ascii="Arial" w:hAnsi="Arial" w:cs="Arial"/>
                <w:sz w:val="24"/>
              </w:rPr>
              <w:t>108,6</w:t>
            </w:r>
          </w:p>
        </w:tc>
        <w:tc>
          <w:tcPr>
            <w:tcW w:w="859" w:type="dxa"/>
          </w:tcPr>
          <w:p w14:paraId="5070DDD0" w14:textId="51BED380" w:rsidR="00403225" w:rsidRPr="00F96AFD" w:rsidRDefault="00403225" w:rsidP="00DD2DE5">
            <w:pPr>
              <w:spacing w:after="240" w:line="360" w:lineRule="auto"/>
              <w:rPr>
                <w:rFonts w:ascii="Arial" w:hAnsi="Arial" w:cs="Arial"/>
                <w:sz w:val="24"/>
              </w:rPr>
            </w:pPr>
            <w:r w:rsidRPr="00F96AFD">
              <w:rPr>
                <w:rFonts w:ascii="Arial" w:hAnsi="Arial" w:cs="Arial"/>
                <w:sz w:val="24"/>
              </w:rPr>
              <w:t>136,2</w:t>
            </w:r>
          </w:p>
        </w:tc>
        <w:tc>
          <w:tcPr>
            <w:tcW w:w="859" w:type="dxa"/>
          </w:tcPr>
          <w:p w14:paraId="14FA65A2" w14:textId="20C4AE24" w:rsidR="00403225" w:rsidRPr="00F96AFD" w:rsidRDefault="00403225" w:rsidP="00DD2DE5">
            <w:pPr>
              <w:spacing w:after="240" w:line="360" w:lineRule="auto"/>
              <w:rPr>
                <w:rFonts w:ascii="Arial" w:hAnsi="Arial" w:cs="Arial"/>
                <w:sz w:val="24"/>
              </w:rPr>
            </w:pPr>
            <w:r w:rsidRPr="00F96AFD">
              <w:rPr>
                <w:rFonts w:ascii="Arial" w:hAnsi="Arial" w:cs="Arial"/>
                <w:sz w:val="24"/>
              </w:rPr>
              <w:t>144,1</w:t>
            </w:r>
          </w:p>
        </w:tc>
        <w:tc>
          <w:tcPr>
            <w:tcW w:w="859" w:type="dxa"/>
          </w:tcPr>
          <w:p w14:paraId="6519AEFF" w14:textId="34597059" w:rsidR="00403225" w:rsidRPr="00F96AFD" w:rsidRDefault="00403225" w:rsidP="00DD2DE5">
            <w:pPr>
              <w:spacing w:after="240" w:line="360" w:lineRule="auto"/>
              <w:rPr>
                <w:rFonts w:ascii="Arial" w:hAnsi="Arial" w:cs="Arial"/>
                <w:sz w:val="24"/>
              </w:rPr>
            </w:pPr>
            <w:r w:rsidRPr="00F96AFD">
              <w:rPr>
                <w:rFonts w:ascii="Arial" w:hAnsi="Arial" w:cs="Arial"/>
                <w:sz w:val="24"/>
              </w:rPr>
              <w:t>141,5</w:t>
            </w:r>
          </w:p>
        </w:tc>
        <w:tc>
          <w:tcPr>
            <w:tcW w:w="859" w:type="dxa"/>
          </w:tcPr>
          <w:p w14:paraId="255B60DA" w14:textId="6637D4EE" w:rsidR="00403225" w:rsidRPr="00F96AFD" w:rsidRDefault="00403225" w:rsidP="00DD2DE5">
            <w:pPr>
              <w:spacing w:after="240" w:line="360" w:lineRule="auto"/>
              <w:rPr>
                <w:rFonts w:ascii="Arial" w:hAnsi="Arial" w:cs="Arial"/>
                <w:sz w:val="24"/>
              </w:rPr>
            </w:pPr>
            <w:r w:rsidRPr="00F96AFD">
              <w:rPr>
                <w:rFonts w:ascii="Arial" w:hAnsi="Arial" w:cs="Arial"/>
                <w:sz w:val="24"/>
              </w:rPr>
              <w:t>144,6</w:t>
            </w:r>
          </w:p>
        </w:tc>
      </w:tr>
      <w:tr w:rsidR="00403225" w:rsidRPr="00F96AFD" w14:paraId="6C18DF18" w14:textId="77777777" w:rsidTr="003329B6">
        <w:tc>
          <w:tcPr>
            <w:tcW w:w="2268" w:type="dxa"/>
          </w:tcPr>
          <w:p w14:paraId="255E8E2E" w14:textId="097AB050" w:rsidR="00403225" w:rsidRPr="00F96AFD" w:rsidRDefault="001A7C77" w:rsidP="00DD2DE5">
            <w:pPr>
              <w:spacing w:after="240" w:line="360" w:lineRule="auto"/>
              <w:rPr>
                <w:rFonts w:ascii="Arial" w:hAnsi="Arial" w:cs="Arial"/>
                <w:sz w:val="24"/>
              </w:rPr>
            </w:pPr>
            <w:r w:rsidRPr="00F96AFD">
              <w:rPr>
                <w:rFonts w:ascii="Arial" w:hAnsi="Arial" w:cs="Arial"/>
                <w:sz w:val="24"/>
              </w:rPr>
              <w:t>małopolskie</w:t>
            </w:r>
          </w:p>
        </w:tc>
        <w:tc>
          <w:tcPr>
            <w:tcW w:w="1631" w:type="dxa"/>
          </w:tcPr>
          <w:p w14:paraId="31E1C32C" w14:textId="06F09D0F" w:rsidR="00403225" w:rsidRPr="00F96AFD" w:rsidRDefault="00403225" w:rsidP="00DD2DE5">
            <w:pPr>
              <w:spacing w:after="240" w:line="360" w:lineRule="auto"/>
              <w:rPr>
                <w:rFonts w:ascii="Arial" w:hAnsi="Arial" w:cs="Arial"/>
                <w:sz w:val="24"/>
              </w:rPr>
            </w:pPr>
            <w:r w:rsidRPr="00F96AFD">
              <w:rPr>
                <w:rFonts w:ascii="Arial" w:hAnsi="Arial" w:cs="Arial"/>
                <w:sz w:val="24"/>
              </w:rPr>
              <w:t>49,0</w:t>
            </w:r>
          </w:p>
        </w:tc>
        <w:tc>
          <w:tcPr>
            <w:tcW w:w="858" w:type="dxa"/>
          </w:tcPr>
          <w:p w14:paraId="3781335C" w14:textId="57C5FFD2" w:rsidR="00403225" w:rsidRPr="00F96AFD" w:rsidRDefault="00403225" w:rsidP="00DD2DE5">
            <w:pPr>
              <w:spacing w:after="240" w:line="360" w:lineRule="auto"/>
              <w:rPr>
                <w:rFonts w:ascii="Arial" w:hAnsi="Arial" w:cs="Arial"/>
                <w:sz w:val="24"/>
              </w:rPr>
            </w:pPr>
            <w:r w:rsidRPr="00F96AFD">
              <w:rPr>
                <w:rFonts w:ascii="Arial" w:hAnsi="Arial" w:cs="Arial"/>
                <w:sz w:val="24"/>
              </w:rPr>
              <w:t>56,4</w:t>
            </w:r>
          </w:p>
        </w:tc>
        <w:tc>
          <w:tcPr>
            <w:tcW w:w="859" w:type="dxa"/>
          </w:tcPr>
          <w:p w14:paraId="729C102F" w14:textId="61F3FE0B" w:rsidR="00403225" w:rsidRPr="00F96AFD" w:rsidRDefault="00403225" w:rsidP="00DD2DE5">
            <w:pPr>
              <w:spacing w:after="240" w:line="360" w:lineRule="auto"/>
              <w:rPr>
                <w:rFonts w:ascii="Arial" w:hAnsi="Arial" w:cs="Arial"/>
                <w:sz w:val="24"/>
              </w:rPr>
            </w:pPr>
            <w:r w:rsidRPr="00F96AFD">
              <w:rPr>
                <w:rFonts w:ascii="Arial" w:hAnsi="Arial" w:cs="Arial"/>
                <w:sz w:val="24"/>
              </w:rPr>
              <w:t>78,7</w:t>
            </w:r>
          </w:p>
        </w:tc>
        <w:tc>
          <w:tcPr>
            <w:tcW w:w="859" w:type="dxa"/>
          </w:tcPr>
          <w:p w14:paraId="6825CB04" w14:textId="6865D545" w:rsidR="00403225" w:rsidRPr="00F96AFD" w:rsidRDefault="00403225" w:rsidP="00DD2DE5">
            <w:pPr>
              <w:spacing w:after="240" w:line="360" w:lineRule="auto"/>
              <w:rPr>
                <w:rFonts w:ascii="Arial" w:hAnsi="Arial" w:cs="Arial"/>
                <w:sz w:val="24"/>
              </w:rPr>
            </w:pPr>
            <w:r w:rsidRPr="00F96AFD">
              <w:rPr>
                <w:rFonts w:ascii="Arial" w:hAnsi="Arial" w:cs="Arial"/>
                <w:sz w:val="24"/>
              </w:rPr>
              <w:t>89,7</w:t>
            </w:r>
          </w:p>
        </w:tc>
        <w:tc>
          <w:tcPr>
            <w:tcW w:w="859" w:type="dxa"/>
          </w:tcPr>
          <w:p w14:paraId="0CEA40AF" w14:textId="25B399C6" w:rsidR="00403225" w:rsidRPr="00F96AFD" w:rsidRDefault="00403225" w:rsidP="00DD2DE5">
            <w:pPr>
              <w:spacing w:after="240" w:line="360" w:lineRule="auto"/>
              <w:rPr>
                <w:rFonts w:ascii="Arial" w:hAnsi="Arial" w:cs="Arial"/>
                <w:sz w:val="24"/>
              </w:rPr>
            </w:pPr>
            <w:r w:rsidRPr="00F96AFD">
              <w:rPr>
                <w:rFonts w:ascii="Arial" w:hAnsi="Arial" w:cs="Arial"/>
                <w:sz w:val="24"/>
              </w:rPr>
              <w:t>102,5</w:t>
            </w:r>
          </w:p>
        </w:tc>
        <w:tc>
          <w:tcPr>
            <w:tcW w:w="859" w:type="dxa"/>
          </w:tcPr>
          <w:p w14:paraId="11C02017" w14:textId="761F155F" w:rsidR="00403225" w:rsidRPr="00F96AFD" w:rsidRDefault="00403225" w:rsidP="00DD2DE5">
            <w:pPr>
              <w:spacing w:after="240" w:line="360" w:lineRule="auto"/>
              <w:rPr>
                <w:rFonts w:ascii="Arial" w:hAnsi="Arial" w:cs="Arial"/>
                <w:sz w:val="24"/>
              </w:rPr>
            </w:pPr>
            <w:r w:rsidRPr="00F96AFD">
              <w:rPr>
                <w:rFonts w:ascii="Arial" w:hAnsi="Arial" w:cs="Arial"/>
                <w:sz w:val="24"/>
              </w:rPr>
              <w:t>104,9</w:t>
            </w:r>
          </w:p>
        </w:tc>
        <w:tc>
          <w:tcPr>
            <w:tcW w:w="859" w:type="dxa"/>
          </w:tcPr>
          <w:p w14:paraId="129BD3C5" w14:textId="2183D28D" w:rsidR="00403225" w:rsidRPr="00F96AFD" w:rsidRDefault="00403225" w:rsidP="00DD2DE5">
            <w:pPr>
              <w:spacing w:after="240" w:line="360" w:lineRule="auto"/>
              <w:rPr>
                <w:rFonts w:ascii="Arial" w:hAnsi="Arial" w:cs="Arial"/>
                <w:sz w:val="24"/>
              </w:rPr>
            </w:pPr>
            <w:r w:rsidRPr="00F96AFD">
              <w:rPr>
                <w:rFonts w:ascii="Arial" w:hAnsi="Arial" w:cs="Arial"/>
                <w:sz w:val="24"/>
              </w:rPr>
              <w:t>130,9</w:t>
            </w:r>
          </w:p>
        </w:tc>
        <w:tc>
          <w:tcPr>
            <w:tcW w:w="859" w:type="dxa"/>
          </w:tcPr>
          <w:p w14:paraId="7F17F5FE" w14:textId="59313A92" w:rsidR="00403225" w:rsidRPr="00F96AFD" w:rsidRDefault="00403225" w:rsidP="00DD2DE5">
            <w:pPr>
              <w:spacing w:after="240" w:line="360" w:lineRule="auto"/>
              <w:rPr>
                <w:rFonts w:ascii="Arial" w:hAnsi="Arial" w:cs="Arial"/>
                <w:sz w:val="24"/>
              </w:rPr>
            </w:pPr>
            <w:r w:rsidRPr="00F96AFD">
              <w:rPr>
                <w:rFonts w:ascii="Arial" w:hAnsi="Arial" w:cs="Arial"/>
                <w:sz w:val="24"/>
              </w:rPr>
              <w:t>141,0</w:t>
            </w:r>
          </w:p>
        </w:tc>
        <w:tc>
          <w:tcPr>
            <w:tcW w:w="859" w:type="dxa"/>
          </w:tcPr>
          <w:p w14:paraId="554511C6" w14:textId="50A0DA97" w:rsidR="00403225" w:rsidRPr="00F96AFD" w:rsidRDefault="00403225" w:rsidP="00DD2DE5">
            <w:pPr>
              <w:spacing w:after="240" w:line="360" w:lineRule="auto"/>
              <w:rPr>
                <w:rFonts w:ascii="Arial" w:hAnsi="Arial" w:cs="Arial"/>
                <w:sz w:val="24"/>
              </w:rPr>
            </w:pPr>
            <w:r w:rsidRPr="00F96AFD">
              <w:rPr>
                <w:rFonts w:ascii="Arial" w:hAnsi="Arial" w:cs="Arial"/>
                <w:sz w:val="24"/>
              </w:rPr>
              <w:t>140,0</w:t>
            </w:r>
          </w:p>
        </w:tc>
        <w:tc>
          <w:tcPr>
            <w:tcW w:w="859" w:type="dxa"/>
          </w:tcPr>
          <w:p w14:paraId="55C7C68C" w14:textId="45EEADBE" w:rsidR="00403225" w:rsidRPr="00F96AFD" w:rsidRDefault="00403225" w:rsidP="00DD2DE5">
            <w:pPr>
              <w:spacing w:after="240" w:line="360" w:lineRule="auto"/>
              <w:rPr>
                <w:rFonts w:ascii="Arial" w:hAnsi="Arial" w:cs="Arial"/>
                <w:sz w:val="24"/>
              </w:rPr>
            </w:pPr>
            <w:r w:rsidRPr="00F96AFD">
              <w:rPr>
                <w:rFonts w:ascii="Arial" w:hAnsi="Arial" w:cs="Arial"/>
                <w:sz w:val="24"/>
              </w:rPr>
              <w:t>147,7</w:t>
            </w:r>
          </w:p>
        </w:tc>
      </w:tr>
      <w:tr w:rsidR="00403225" w:rsidRPr="00F96AFD" w14:paraId="55495C27" w14:textId="77777777" w:rsidTr="003329B6">
        <w:tc>
          <w:tcPr>
            <w:tcW w:w="2268" w:type="dxa"/>
          </w:tcPr>
          <w:p w14:paraId="11338DB0" w14:textId="701C3B38" w:rsidR="00403225" w:rsidRPr="00F96AFD" w:rsidRDefault="001A7C77" w:rsidP="00DD2DE5">
            <w:pPr>
              <w:spacing w:after="240" w:line="360" w:lineRule="auto"/>
              <w:rPr>
                <w:rFonts w:ascii="Arial" w:hAnsi="Arial" w:cs="Arial"/>
                <w:sz w:val="24"/>
              </w:rPr>
            </w:pPr>
            <w:r w:rsidRPr="00F96AFD">
              <w:rPr>
                <w:rFonts w:ascii="Arial" w:hAnsi="Arial" w:cs="Arial"/>
                <w:sz w:val="24"/>
              </w:rPr>
              <w:t>mazowiecki</w:t>
            </w:r>
          </w:p>
        </w:tc>
        <w:tc>
          <w:tcPr>
            <w:tcW w:w="1631" w:type="dxa"/>
          </w:tcPr>
          <w:p w14:paraId="730A8C9F" w14:textId="708C3886" w:rsidR="00403225" w:rsidRPr="00F96AFD" w:rsidRDefault="00403225" w:rsidP="00DD2DE5">
            <w:pPr>
              <w:spacing w:after="240" w:line="360" w:lineRule="auto"/>
              <w:rPr>
                <w:rFonts w:ascii="Arial" w:hAnsi="Arial" w:cs="Arial"/>
                <w:sz w:val="24"/>
              </w:rPr>
            </w:pPr>
            <w:r w:rsidRPr="00F96AFD">
              <w:rPr>
                <w:rFonts w:ascii="Arial" w:hAnsi="Arial" w:cs="Arial"/>
                <w:sz w:val="24"/>
              </w:rPr>
              <w:t>46,5</w:t>
            </w:r>
          </w:p>
        </w:tc>
        <w:tc>
          <w:tcPr>
            <w:tcW w:w="858" w:type="dxa"/>
          </w:tcPr>
          <w:p w14:paraId="01CF570F" w14:textId="4E61591A" w:rsidR="00403225" w:rsidRPr="00F96AFD" w:rsidRDefault="00403225" w:rsidP="00DD2DE5">
            <w:pPr>
              <w:spacing w:after="240" w:line="360" w:lineRule="auto"/>
              <w:rPr>
                <w:rFonts w:ascii="Arial" w:hAnsi="Arial" w:cs="Arial"/>
                <w:sz w:val="24"/>
              </w:rPr>
            </w:pPr>
            <w:r w:rsidRPr="00F96AFD">
              <w:rPr>
                <w:rFonts w:ascii="Arial" w:hAnsi="Arial" w:cs="Arial"/>
                <w:sz w:val="24"/>
              </w:rPr>
              <w:t>77,6</w:t>
            </w:r>
          </w:p>
        </w:tc>
        <w:tc>
          <w:tcPr>
            <w:tcW w:w="859" w:type="dxa"/>
          </w:tcPr>
          <w:p w14:paraId="0A4B7DD2" w14:textId="07A40DFE" w:rsidR="00403225" w:rsidRPr="00F96AFD" w:rsidRDefault="00403225" w:rsidP="00DD2DE5">
            <w:pPr>
              <w:spacing w:after="240" w:line="360" w:lineRule="auto"/>
              <w:rPr>
                <w:rFonts w:ascii="Arial" w:hAnsi="Arial" w:cs="Arial"/>
                <w:sz w:val="24"/>
              </w:rPr>
            </w:pPr>
            <w:r w:rsidRPr="00F96AFD">
              <w:rPr>
                <w:rFonts w:ascii="Arial" w:hAnsi="Arial" w:cs="Arial"/>
                <w:sz w:val="24"/>
              </w:rPr>
              <w:t>86,5</w:t>
            </w:r>
          </w:p>
        </w:tc>
        <w:tc>
          <w:tcPr>
            <w:tcW w:w="859" w:type="dxa"/>
          </w:tcPr>
          <w:p w14:paraId="0D268A95" w14:textId="3BB9910E" w:rsidR="00403225" w:rsidRPr="00F96AFD" w:rsidRDefault="00403225" w:rsidP="00DD2DE5">
            <w:pPr>
              <w:spacing w:after="240" w:line="360" w:lineRule="auto"/>
              <w:rPr>
                <w:rFonts w:ascii="Arial" w:hAnsi="Arial" w:cs="Arial"/>
                <w:sz w:val="24"/>
              </w:rPr>
            </w:pPr>
            <w:r w:rsidRPr="00F96AFD">
              <w:rPr>
                <w:rFonts w:ascii="Arial" w:hAnsi="Arial" w:cs="Arial"/>
                <w:sz w:val="24"/>
              </w:rPr>
              <w:t>87,5</w:t>
            </w:r>
          </w:p>
        </w:tc>
        <w:tc>
          <w:tcPr>
            <w:tcW w:w="859" w:type="dxa"/>
          </w:tcPr>
          <w:p w14:paraId="1A9F1D76" w14:textId="58FEA060" w:rsidR="00403225" w:rsidRPr="00F96AFD" w:rsidRDefault="00403225" w:rsidP="00DD2DE5">
            <w:pPr>
              <w:spacing w:after="240" w:line="360" w:lineRule="auto"/>
              <w:rPr>
                <w:rFonts w:ascii="Arial" w:hAnsi="Arial" w:cs="Arial"/>
                <w:sz w:val="24"/>
              </w:rPr>
            </w:pPr>
            <w:r w:rsidRPr="00F96AFD">
              <w:rPr>
                <w:rFonts w:ascii="Arial" w:hAnsi="Arial" w:cs="Arial"/>
                <w:sz w:val="24"/>
              </w:rPr>
              <w:t>88,6</w:t>
            </w:r>
          </w:p>
        </w:tc>
        <w:tc>
          <w:tcPr>
            <w:tcW w:w="859" w:type="dxa"/>
          </w:tcPr>
          <w:p w14:paraId="6539E9F2" w14:textId="3B5B57FF" w:rsidR="00403225" w:rsidRPr="00F96AFD" w:rsidRDefault="00403225" w:rsidP="00DD2DE5">
            <w:pPr>
              <w:spacing w:after="240" w:line="360" w:lineRule="auto"/>
              <w:rPr>
                <w:rFonts w:ascii="Arial" w:hAnsi="Arial" w:cs="Arial"/>
                <w:sz w:val="24"/>
              </w:rPr>
            </w:pPr>
            <w:r w:rsidRPr="00F96AFD">
              <w:rPr>
                <w:rFonts w:ascii="Arial" w:hAnsi="Arial" w:cs="Arial"/>
                <w:sz w:val="24"/>
              </w:rPr>
              <w:t>89,9</w:t>
            </w:r>
          </w:p>
        </w:tc>
        <w:tc>
          <w:tcPr>
            <w:tcW w:w="859" w:type="dxa"/>
          </w:tcPr>
          <w:p w14:paraId="79D0D70E" w14:textId="3A4B924D" w:rsidR="00403225" w:rsidRPr="00F96AFD" w:rsidRDefault="00403225" w:rsidP="00DD2DE5">
            <w:pPr>
              <w:spacing w:after="240" w:line="360" w:lineRule="auto"/>
              <w:rPr>
                <w:rFonts w:ascii="Arial" w:hAnsi="Arial" w:cs="Arial"/>
                <w:sz w:val="24"/>
              </w:rPr>
            </w:pPr>
            <w:r w:rsidRPr="00F96AFD">
              <w:rPr>
                <w:rFonts w:ascii="Arial" w:hAnsi="Arial" w:cs="Arial"/>
                <w:sz w:val="24"/>
              </w:rPr>
              <w:t>124,3</w:t>
            </w:r>
          </w:p>
        </w:tc>
        <w:tc>
          <w:tcPr>
            <w:tcW w:w="859" w:type="dxa"/>
          </w:tcPr>
          <w:p w14:paraId="5BD734BD" w14:textId="00386473" w:rsidR="00403225" w:rsidRPr="00F96AFD" w:rsidRDefault="00403225" w:rsidP="00DD2DE5">
            <w:pPr>
              <w:spacing w:after="240" w:line="360" w:lineRule="auto"/>
              <w:rPr>
                <w:rFonts w:ascii="Arial" w:hAnsi="Arial" w:cs="Arial"/>
                <w:sz w:val="24"/>
              </w:rPr>
            </w:pPr>
            <w:r w:rsidRPr="00F96AFD">
              <w:rPr>
                <w:rFonts w:ascii="Arial" w:hAnsi="Arial" w:cs="Arial"/>
                <w:sz w:val="24"/>
              </w:rPr>
              <w:t>134,1</w:t>
            </w:r>
          </w:p>
        </w:tc>
        <w:tc>
          <w:tcPr>
            <w:tcW w:w="859" w:type="dxa"/>
          </w:tcPr>
          <w:p w14:paraId="6A0F0BDA" w14:textId="0E724667" w:rsidR="00403225" w:rsidRPr="00F96AFD" w:rsidRDefault="00403225" w:rsidP="00DD2DE5">
            <w:pPr>
              <w:spacing w:after="240" w:line="360" w:lineRule="auto"/>
              <w:rPr>
                <w:rFonts w:ascii="Arial" w:hAnsi="Arial" w:cs="Arial"/>
                <w:sz w:val="24"/>
              </w:rPr>
            </w:pPr>
            <w:r w:rsidRPr="00F96AFD">
              <w:rPr>
                <w:rFonts w:ascii="Arial" w:hAnsi="Arial" w:cs="Arial"/>
                <w:sz w:val="24"/>
              </w:rPr>
              <w:t>136,6</w:t>
            </w:r>
          </w:p>
        </w:tc>
        <w:tc>
          <w:tcPr>
            <w:tcW w:w="859" w:type="dxa"/>
          </w:tcPr>
          <w:p w14:paraId="5E469830" w14:textId="5103A0DB" w:rsidR="00403225" w:rsidRPr="00F96AFD" w:rsidRDefault="00403225" w:rsidP="00DD2DE5">
            <w:pPr>
              <w:spacing w:after="240" w:line="360" w:lineRule="auto"/>
              <w:rPr>
                <w:rFonts w:ascii="Arial" w:hAnsi="Arial" w:cs="Arial"/>
                <w:sz w:val="24"/>
              </w:rPr>
            </w:pPr>
            <w:r w:rsidRPr="00F96AFD">
              <w:rPr>
                <w:rFonts w:ascii="Arial" w:hAnsi="Arial" w:cs="Arial"/>
                <w:sz w:val="24"/>
              </w:rPr>
              <w:t>142,9</w:t>
            </w:r>
          </w:p>
        </w:tc>
      </w:tr>
      <w:tr w:rsidR="00403225" w:rsidRPr="00F96AFD" w14:paraId="12FE69AB" w14:textId="77777777" w:rsidTr="003329B6">
        <w:tc>
          <w:tcPr>
            <w:tcW w:w="2268" w:type="dxa"/>
          </w:tcPr>
          <w:p w14:paraId="7A612186" w14:textId="0019C363" w:rsidR="00403225" w:rsidRPr="00F96AFD" w:rsidRDefault="001A7C77" w:rsidP="00DD2DE5">
            <w:pPr>
              <w:spacing w:after="240" w:line="360" w:lineRule="auto"/>
              <w:rPr>
                <w:rFonts w:ascii="Arial" w:hAnsi="Arial" w:cs="Arial"/>
                <w:sz w:val="24"/>
              </w:rPr>
            </w:pPr>
            <w:r w:rsidRPr="00F96AFD">
              <w:rPr>
                <w:rFonts w:ascii="Arial" w:hAnsi="Arial" w:cs="Arial"/>
                <w:sz w:val="24"/>
              </w:rPr>
              <w:t>opolskie</w:t>
            </w:r>
          </w:p>
        </w:tc>
        <w:tc>
          <w:tcPr>
            <w:tcW w:w="1631" w:type="dxa"/>
          </w:tcPr>
          <w:p w14:paraId="788754ED" w14:textId="133EC5B0" w:rsidR="00403225" w:rsidRPr="00F96AFD" w:rsidRDefault="00403225" w:rsidP="00DD2DE5">
            <w:pPr>
              <w:spacing w:after="240" w:line="360" w:lineRule="auto"/>
              <w:rPr>
                <w:rFonts w:ascii="Arial" w:hAnsi="Arial" w:cs="Arial"/>
                <w:sz w:val="24"/>
              </w:rPr>
            </w:pPr>
            <w:r w:rsidRPr="00F96AFD">
              <w:rPr>
                <w:rFonts w:ascii="Arial" w:hAnsi="Arial" w:cs="Arial"/>
                <w:sz w:val="24"/>
              </w:rPr>
              <w:t>63,2</w:t>
            </w:r>
          </w:p>
        </w:tc>
        <w:tc>
          <w:tcPr>
            <w:tcW w:w="858" w:type="dxa"/>
          </w:tcPr>
          <w:p w14:paraId="7B501E51" w14:textId="6A32AB9B" w:rsidR="00403225" w:rsidRPr="00F96AFD" w:rsidRDefault="00403225" w:rsidP="00DD2DE5">
            <w:pPr>
              <w:spacing w:after="240" w:line="360" w:lineRule="auto"/>
              <w:rPr>
                <w:rFonts w:ascii="Arial" w:hAnsi="Arial" w:cs="Arial"/>
                <w:sz w:val="24"/>
              </w:rPr>
            </w:pPr>
            <w:r w:rsidRPr="00F96AFD">
              <w:rPr>
                <w:rFonts w:ascii="Arial" w:hAnsi="Arial" w:cs="Arial"/>
                <w:sz w:val="24"/>
              </w:rPr>
              <w:t>78,4</w:t>
            </w:r>
          </w:p>
        </w:tc>
        <w:tc>
          <w:tcPr>
            <w:tcW w:w="859" w:type="dxa"/>
          </w:tcPr>
          <w:p w14:paraId="4BA80761" w14:textId="34EE3BC4" w:rsidR="00403225" w:rsidRPr="00F96AFD" w:rsidRDefault="00403225" w:rsidP="00DD2DE5">
            <w:pPr>
              <w:spacing w:after="240" w:line="360" w:lineRule="auto"/>
              <w:rPr>
                <w:rFonts w:ascii="Arial" w:hAnsi="Arial" w:cs="Arial"/>
                <w:sz w:val="24"/>
              </w:rPr>
            </w:pPr>
            <w:r w:rsidRPr="00F96AFD">
              <w:rPr>
                <w:rFonts w:ascii="Arial" w:hAnsi="Arial" w:cs="Arial"/>
                <w:sz w:val="24"/>
              </w:rPr>
              <w:t>80,7</w:t>
            </w:r>
          </w:p>
        </w:tc>
        <w:tc>
          <w:tcPr>
            <w:tcW w:w="859" w:type="dxa"/>
          </w:tcPr>
          <w:p w14:paraId="082FFB1E" w14:textId="32779B9B" w:rsidR="00403225" w:rsidRPr="00F96AFD" w:rsidRDefault="00403225" w:rsidP="00DD2DE5">
            <w:pPr>
              <w:spacing w:after="240" w:line="360" w:lineRule="auto"/>
              <w:rPr>
                <w:rFonts w:ascii="Arial" w:hAnsi="Arial" w:cs="Arial"/>
                <w:sz w:val="24"/>
              </w:rPr>
            </w:pPr>
            <w:r w:rsidRPr="00F96AFD">
              <w:rPr>
                <w:rFonts w:ascii="Arial" w:hAnsi="Arial" w:cs="Arial"/>
                <w:sz w:val="24"/>
              </w:rPr>
              <w:t>100,7</w:t>
            </w:r>
          </w:p>
        </w:tc>
        <w:tc>
          <w:tcPr>
            <w:tcW w:w="859" w:type="dxa"/>
          </w:tcPr>
          <w:p w14:paraId="33C17070" w14:textId="31995523" w:rsidR="00403225" w:rsidRPr="00F96AFD" w:rsidRDefault="00403225" w:rsidP="00DD2DE5">
            <w:pPr>
              <w:spacing w:after="240" w:line="360" w:lineRule="auto"/>
              <w:rPr>
                <w:rFonts w:ascii="Arial" w:hAnsi="Arial" w:cs="Arial"/>
                <w:sz w:val="24"/>
              </w:rPr>
            </w:pPr>
            <w:r w:rsidRPr="00F96AFD">
              <w:rPr>
                <w:rFonts w:ascii="Arial" w:hAnsi="Arial" w:cs="Arial"/>
                <w:sz w:val="24"/>
              </w:rPr>
              <w:t>107,8</w:t>
            </w:r>
          </w:p>
        </w:tc>
        <w:tc>
          <w:tcPr>
            <w:tcW w:w="859" w:type="dxa"/>
          </w:tcPr>
          <w:p w14:paraId="1F03378E" w14:textId="6263F2A9" w:rsidR="00403225" w:rsidRPr="00F96AFD" w:rsidRDefault="00403225" w:rsidP="00DD2DE5">
            <w:pPr>
              <w:spacing w:after="240" w:line="360" w:lineRule="auto"/>
              <w:rPr>
                <w:rFonts w:ascii="Arial" w:hAnsi="Arial" w:cs="Arial"/>
                <w:sz w:val="24"/>
              </w:rPr>
            </w:pPr>
            <w:r w:rsidRPr="00F96AFD">
              <w:rPr>
                <w:rFonts w:ascii="Arial" w:hAnsi="Arial" w:cs="Arial"/>
                <w:sz w:val="24"/>
              </w:rPr>
              <w:t>119,8</w:t>
            </w:r>
          </w:p>
        </w:tc>
        <w:tc>
          <w:tcPr>
            <w:tcW w:w="859" w:type="dxa"/>
          </w:tcPr>
          <w:p w14:paraId="59770545" w14:textId="2F611A28" w:rsidR="00403225" w:rsidRPr="00F96AFD" w:rsidRDefault="00403225" w:rsidP="00DD2DE5">
            <w:pPr>
              <w:spacing w:after="240" w:line="360" w:lineRule="auto"/>
              <w:rPr>
                <w:rFonts w:ascii="Arial" w:hAnsi="Arial" w:cs="Arial"/>
                <w:sz w:val="24"/>
              </w:rPr>
            </w:pPr>
            <w:r w:rsidRPr="00F96AFD">
              <w:rPr>
                <w:rFonts w:ascii="Arial" w:hAnsi="Arial" w:cs="Arial"/>
                <w:sz w:val="24"/>
              </w:rPr>
              <w:t>154,6</w:t>
            </w:r>
          </w:p>
        </w:tc>
        <w:tc>
          <w:tcPr>
            <w:tcW w:w="859" w:type="dxa"/>
          </w:tcPr>
          <w:p w14:paraId="46121B3B" w14:textId="3B35456D" w:rsidR="00403225" w:rsidRPr="00F96AFD" w:rsidRDefault="00403225" w:rsidP="00DD2DE5">
            <w:pPr>
              <w:spacing w:after="240" w:line="360" w:lineRule="auto"/>
              <w:rPr>
                <w:rFonts w:ascii="Arial" w:hAnsi="Arial" w:cs="Arial"/>
                <w:sz w:val="24"/>
              </w:rPr>
            </w:pPr>
            <w:r w:rsidRPr="00F96AFD">
              <w:rPr>
                <w:rFonts w:ascii="Arial" w:hAnsi="Arial" w:cs="Arial"/>
                <w:sz w:val="24"/>
              </w:rPr>
              <w:t>166,2</w:t>
            </w:r>
          </w:p>
        </w:tc>
        <w:tc>
          <w:tcPr>
            <w:tcW w:w="859" w:type="dxa"/>
          </w:tcPr>
          <w:p w14:paraId="3FAB873E" w14:textId="05B538B9" w:rsidR="00403225" w:rsidRPr="00F96AFD" w:rsidRDefault="00403225" w:rsidP="00DD2DE5">
            <w:pPr>
              <w:spacing w:after="240" w:line="360" w:lineRule="auto"/>
              <w:rPr>
                <w:rFonts w:ascii="Arial" w:hAnsi="Arial" w:cs="Arial"/>
                <w:sz w:val="24"/>
              </w:rPr>
            </w:pPr>
            <w:r w:rsidRPr="00F96AFD">
              <w:rPr>
                <w:rFonts w:ascii="Arial" w:hAnsi="Arial" w:cs="Arial"/>
                <w:sz w:val="24"/>
              </w:rPr>
              <w:t>162,1</w:t>
            </w:r>
          </w:p>
        </w:tc>
        <w:tc>
          <w:tcPr>
            <w:tcW w:w="859" w:type="dxa"/>
          </w:tcPr>
          <w:p w14:paraId="32702313" w14:textId="144DC7AF" w:rsidR="00403225" w:rsidRPr="00F96AFD" w:rsidRDefault="00403225" w:rsidP="00DD2DE5">
            <w:pPr>
              <w:spacing w:after="240" w:line="360" w:lineRule="auto"/>
              <w:rPr>
                <w:rFonts w:ascii="Arial" w:hAnsi="Arial" w:cs="Arial"/>
                <w:sz w:val="24"/>
              </w:rPr>
            </w:pPr>
            <w:r w:rsidRPr="00F96AFD">
              <w:rPr>
                <w:rFonts w:ascii="Arial" w:hAnsi="Arial" w:cs="Arial"/>
                <w:sz w:val="24"/>
              </w:rPr>
              <w:t>168,2</w:t>
            </w:r>
          </w:p>
        </w:tc>
      </w:tr>
      <w:tr w:rsidR="00403225" w:rsidRPr="00F96AFD" w14:paraId="73489846" w14:textId="77777777" w:rsidTr="003329B6">
        <w:tc>
          <w:tcPr>
            <w:tcW w:w="2268" w:type="dxa"/>
          </w:tcPr>
          <w:p w14:paraId="45288FD3" w14:textId="223AEE7E" w:rsidR="00403225" w:rsidRPr="00F96AFD" w:rsidRDefault="001A7C77" w:rsidP="00DD2DE5">
            <w:pPr>
              <w:spacing w:after="240" w:line="360" w:lineRule="auto"/>
              <w:rPr>
                <w:rFonts w:ascii="Arial" w:hAnsi="Arial" w:cs="Arial"/>
                <w:sz w:val="24"/>
              </w:rPr>
            </w:pPr>
            <w:r w:rsidRPr="00F96AFD">
              <w:rPr>
                <w:rFonts w:ascii="Arial" w:hAnsi="Arial" w:cs="Arial"/>
                <w:sz w:val="24"/>
              </w:rPr>
              <w:t>podkarpackie</w:t>
            </w:r>
          </w:p>
        </w:tc>
        <w:tc>
          <w:tcPr>
            <w:tcW w:w="1631" w:type="dxa"/>
          </w:tcPr>
          <w:p w14:paraId="73F93B49" w14:textId="06F23A14" w:rsidR="00403225" w:rsidRPr="00F96AFD" w:rsidRDefault="00403225" w:rsidP="00DD2DE5">
            <w:pPr>
              <w:spacing w:after="240" w:line="360" w:lineRule="auto"/>
              <w:rPr>
                <w:rFonts w:ascii="Arial" w:hAnsi="Arial" w:cs="Arial"/>
                <w:sz w:val="24"/>
              </w:rPr>
            </w:pPr>
            <w:r w:rsidRPr="00F96AFD">
              <w:rPr>
                <w:rFonts w:ascii="Arial" w:hAnsi="Arial" w:cs="Arial"/>
                <w:sz w:val="24"/>
              </w:rPr>
              <w:t>33,3</w:t>
            </w:r>
          </w:p>
        </w:tc>
        <w:tc>
          <w:tcPr>
            <w:tcW w:w="858" w:type="dxa"/>
          </w:tcPr>
          <w:p w14:paraId="40226F2A" w14:textId="15AAB8E8" w:rsidR="00403225" w:rsidRPr="00F96AFD" w:rsidRDefault="00403225" w:rsidP="00DD2DE5">
            <w:pPr>
              <w:spacing w:after="240" w:line="360" w:lineRule="auto"/>
              <w:rPr>
                <w:rFonts w:ascii="Arial" w:hAnsi="Arial" w:cs="Arial"/>
                <w:sz w:val="24"/>
              </w:rPr>
            </w:pPr>
            <w:r w:rsidRPr="00F96AFD">
              <w:rPr>
                <w:rFonts w:ascii="Arial" w:hAnsi="Arial" w:cs="Arial"/>
                <w:sz w:val="24"/>
              </w:rPr>
              <w:t>46,1</w:t>
            </w:r>
          </w:p>
        </w:tc>
        <w:tc>
          <w:tcPr>
            <w:tcW w:w="859" w:type="dxa"/>
          </w:tcPr>
          <w:p w14:paraId="040F6C1D" w14:textId="51845321" w:rsidR="00403225" w:rsidRPr="00F96AFD" w:rsidRDefault="00403225" w:rsidP="00DD2DE5">
            <w:pPr>
              <w:spacing w:after="240" w:line="360" w:lineRule="auto"/>
              <w:rPr>
                <w:rFonts w:ascii="Arial" w:hAnsi="Arial" w:cs="Arial"/>
                <w:sz w:val="24"/>
              </w:rPr>
            </w:pPr>
            <w:r w:rsidRPr="00F96AFD">
              <w:rPr>
                <w:rFonts w:ascii="Arial" w:hAnsi="Arial" w:cs="Arial"/>
                <w:sz w:val="24"/>
              </w:rPr>
              <w:t>51,2</w:t>
            </w:r>
          </w:p>
        </w:tc>
        <w:tc>
          <w:tcPr>
            <w:tcW w:w="859" w:type="dxa"/>
          </w:tcPr>
          <w:p w14:paraId="5EB33D72" w14:textId="5C75F154" w:rsidR="00403225" w:rsidRPr="00F96AFD" w:rsidRDefault="00403225" w:rsidP="00DD2DE5">
            <w:pPr>
              <w:spacing w:after="240" w:line="360" w:lineRule="auto"/>
              <w:rPr>
                <w:rFonts w:ascii="Arial" w:hAnsi="Arial" w:cs="Arial"/>
                <w:sz w:val="24"/>
              </w:rPr>
            </w:pPr>
            <w:r w:rsidRPr="00F96AFD">
              <w:rPr>
                <w:rFonts w:ascii="Arial" w:hAnsi="Arial" w:cs="Arial"/>
                <w:sz w:val="24"/>
              </w:rPr>
              <w:t>53,2</w:t>
            </w:r>
          </w:p>
        </w:tc>
        <w:tc>
          <w:tcPr>
            <w:tcW w:w="859" w:type="dxa"/>
          </w:tcPr>
          <w:p w14:paraId="1D491F00" w14:textId="33B80346" w:rsidR="00403225" w:rsidRPr="00F96AFD" w:rsidRDefault="00403225" w:rsidP="00DD2DE5">
            <w:pPr>
              <w:spacing w:after="240" w:line="360" w:lineRule="auto"/>
              <w:rPr>
                <w:rFonts w:ascii="Arial" w:hAnsi="Arial" w:cs="Arial"/>
                <w:sz w:val="24"/>
              </w:rPr>
            </w:pPr>
            <w:r w:rsidRPr="00F96AFD">
              <w:rPr>
                <w:rFonts w:ascii="Arial" w:hAnsi="Arial" w:cs="Arial"/>
                <w:sz w:val="24"/>
              </w:rPr>
              <w:t>64,0</w:t>
            </w:r>
          </w:p>
        </w:tc>
        <w:tc>
          <w:tcPr>
            <w:tcW w:w="859" w:type="dxa"/>
          </w:tcPr>
          <w:p w14:paraId="1936FBA6" w14:textId="35627384" w:rsidR="00403225" w:rsidRPr="00F96AFD" w:rsidRDefault="00403225" w:rsidP="00DD2DE5">
            <w:pPr>
              <w:spacing w:after="240" w:line="360" w:lineRule="auto"/>
              <w:rPr>
                <w:rFonts w:ascii="Arial" w:hAnsi="Arial" w:cs="Arial"/>
                <w:sz w:val="24"/>
              </w:rPr>
            </w:pPr>
            <w:r w:rsidRPr="00F96AFD">
              <w:rPr>
                <w:rFonts w:ascii="Arial" w:hAnsi="Arial" w:cs="Arial"/>
                <w:sz w:val="24"/>
              </w:rPr>
              <w:t>71,3</w:t>
            </w:r>
          </w:p>
        </w:tc>
        <w:tc>
          <w:tcPr>
            <w:tcW w:w="859" w:type="dxa"/>
          </w:tcPr>
          <w:p w14:paraId="6D60CF11" w14:textId="1CF655B0" w:rsidR="00403225" w:rsidRPr="00F96AFD" w:rsidRDefault="00403225" w:rsidP="00DD2DE5">
            <w:pPr>
              <w:spacing w:after="240" w:line="360" w:lineRule="auto"/>
              <w:rPr>
                <w:rFonts w:ascii="Arial" w:hAnsi="Arial" w:cs="Arial"/>
                <w:sz w:val="24"/>
              </w:rPr>
            </w:pPr>
            <w:r w:rsidRPr="00F96AFD">
              <w:rPr>
                <w:rFonts w:ascii="Arial" w:hAnsi="Arial" w:cs="Arial"/>
                <w:sz w:val="24"/>
              </w:rPr>
              <w:t>89,0</w:t>
            </w:r>
          </w:p>
        </w:tc>
        <w:tc>
          <w:tcPr>
            <w:tcW w:w="859" w:type="dxa"/>
          </w:tcPr>
          <w:p w14:paraId="35F4AF1F" w14:textId="31420666" w:rsidR="00403225" w:rsidRPr="00F96AFD" w:rsidRDefault="00403225" w:rsidP="00DD2DE5">
            <w:pPr>
              <w:spacing w:after="240" w:line="360" w:lineRule="auto"/>
              <w:rPr>
                <w:rFonts w:ascii="Arial" w:hAnsi="Arial" w:cs="Arial"/>
                <w:sz w:val="24"/>
              </w:rPr>
            </w:pPr>
            <w:r w:rsidRPr="00F96AFD">
              <w:rPr>
                <w:rFonts w:ascii="Arial" w:hAnsi="Arial" w:cs="Arial"/>
                <w:sz w:val="24"/>
              </w:rPr>
              <w:t>99,2</w:t>
            </w:r>
          </w:p>
        </w:tc>
        <w:tc>
          <w:tcPr>
            <w:tcW w:w="859" w:type="dxa"/>
          </w:tcPr>
          <w:p w14:paraId="06EEFA21" w14:textId="4CFC3924" w:rsidR="00403225" w:rsidRPr="00F96AFD" w:rsidRDefault="00403225" w:rsidP="00DD2DE5">
            <w:pPr>
              <w:spacing w:after="240" w:line="360" w:lineRule="auto"/>
              <w:rPr>
                <w:rFonts w:ascii="Arial" w:hAnsi="Arial" w:cs="Arial"/>
                <w:sz w:val="24"/>
              </w:rPr>
            </w:pPr>
            <w:r w:rsidRPr="00F96AFD">
              <w:rPr>
                <w:rFonts w:ascii="Arial" w:hAnsi="Arial" w:cs="Arial"/>
                <w:sz w:val="24"/>
              </w:rPr>
              <w:t>96,9</w:t>
            </w:r>
          </w:p>
        </w:tc>
        <w:tc>
          <w:tcPr>
            <w:tcW w:w="859" w:type="dxa"/>
          </w:tcPr>
          <w:p w14:paraId="18FE6A81" w14:textId="0328FBDD" w:rsidR="00403225" w:rsidRPr="00F96AFD" w:rsidRDefault="00403225" w:rsidP="00DD2DE5">
            <w:pPr>
              <w:spacing w:after="240" w:line="360" w:lineRule="auto"/>
              <w:rPr>
                <w:rFonts w:ascii="Arial" w:hAnsi="Arial" w:cs="Arial"/>
                <w:sz w:val="24"/>
              </w:rPr>
            </w:pPr>
            <w:r w:rsidRPr="00F96AFD">
              <w:rPr>
                <w:rFonts w:ascii="Arial" w:hAnsi="Arial" w:cs="Arial"/>
                <w:sz w:val="24"/>
              </w:rPr>
              <w:t>97,7</w:t>
            </w:r>
          </w:p>
        </w:tc>
      </w:tr>
      <w:tr w:rsidR="00403225" w:rsidRPr="00F96AFD" w14:paraId="6C2EC5C8" w14:textId="77777777" w:rsidTr="003329B6">
        <w:tc>
          <w:tcPr>
            <w:tcW w:w="2268" w:type="dxa"/>
          </w:tcPr>
          <w:p w14:paraId="4306A539" w14:textId="1ACD9ABC" w:rsidR="00403225" w:rsidRPr="00F96AFD" w:rsidRDefault="001A7C77" w:rsidP="00DD2DE5">
            <w:pPr>
              <w:spacing w:after="240" w:line="360" w:lineRule="auto"/>
              <w:rPr>
                <w:rFonts w:ascii="Arial" w:hAnsi="Arial" w:cs="Arial"/>
                <w:sz w:val="24"/>
              </w:rPr>
            </w:pPr>
            <w:r w:rsidRPr="00F96AFD">
              <w:rPr>
                <w:rFonts w:ascii="Arial" w:hAnsi="Arial" w:cs="Arial"/>
                <w:sz w:val="24"/>
              </w:rPr>
              <w:t>podlaskie</w:t>
            </w:r>
          </w:p>
        </w:tc>
        <w:tc>
          <w:tcPr>
            <w:tcW w:w="1631" w:type="dxa"/>
          </w:tcPr>
          <w:p w14:paraId="1140CE8A" w14:textId="56530255" w:rsidR="00403225" w:rsidRPr="00F96AFD" w:rsidRDefault="00403225" w:rsidP="00DD2DE5">
            <w:pPr>
              <w:spacing w:after="240" w:line="360" w:lineRule="auto"/>
              <w:rPr>
                <w:rFonts w:ascii="Arial" w:hAnsi="Arial" w:cs="Arial"/>
                <w:sz w:val="24"/>
              </w:rPr>
            </w:pPr>
            <w:r w:rsidRPr="00F96AFD">
              <w:rPr>
                <w:rFonts w:ascii="Arial" w:hAnsi="Arial" w:cs="Arial"/>
                <w:sz w:val="24"/>
              </w:rPr>
              <w:t>32,1</w:t>
            </w:r>
          </w:p>
        </w:tc>
        <w:tc>
          <w:tcPr>
            <w:tcW w:w="858" w:type="dxa"/>
          </w:tcPr>
          <w:p w14:paraId="70FD55D8" w14:textId="498D67CC" w:rsidR="00403225" w:rsidRPr="00F96AFD" w:rsidRDefault="00403225" w:rsidP="00DD2DE5">
            <w:pPr>
              <w:spacing w:after="240" w:line="360" w:lineRule="auto"/>
              <w:rPr>
                <w:rFonts w:ascii="Arial" w:hAnsi="Arial" w:cs="Arial"/>
                <w:sz w:val="24"/>
              </w:rPr>
            </w:pPr>
            <w:r w:rsidRPr="00F96AFD">
              <w:rPr>
                <w:rFonts w:ascii="Arial" w:hAnsi="Arial" w:cs="Arial"/>
                <w:sz w:val="24"/>
              </w:rPr>
              <w:t>44,7</w:t>
            </w:r>
          </w:p>
        </w:tc>
        <w:tc>
          <w:tcPr>
            <w:tcW w:w="859" w:type="dxa"/>
          </w:tcPr>
          <w:p w14:paraId="41D32D04" w14:textId="50D3E3AF" w:rsidR="00403225" w:rsidRPr="00F96AFD" w:rsidRDefault="00403225" w:rsidP="00DD2DE5">
            <w:pPr>
              <w:spacing w:after="240" w:line="360" w:lineRule="auto"/>
              <w:rPr>
                <w:rFonts w:ascii="Arial" w:hAnsi="Arial" w:cs="Arial"/>
                <w:sz w:val="24"/>
              </w:rPr>
            </w:pPr>
            <w:r w:rsidRPr="00F96AFD">
              <w:rPr>
                <w:rFonts w:ascii="Arial" w:hAnsi="Arial" w:cs="Arial"/>
                <w:sz w:val="24"/>
              </w:rPr>
              <w:t>46,9</w:t>
            </w:r>
          </w:p>
        </w:tc>
        <w:tc>
          <w:tcPr>
            <w:tcW w:w="859" w:type="dxa"/>
          </w:tcPr>
          <w:p w14:paraId="5D72BB82" w14:textId="6BD2A3F6" w:rsidR="00403225" w:rsidRPr="00F96AFD" w:rsidRDefault="00403225" w:rsidP="00DD2DE5">
            <w:pPr>
              <w:spacing w:after="240" w:line="360" w:lineRule="auto"/>
              <w:rPr>
                <w:rFonts w:ascii="Arial" w:hAnsi="Arial" w:cs="Arial"/>
                <w:sz w:val="24"/>
              </w:rPr>
            </w:pPr>
            <w:r w:rsidRPr="00F96AFD">
              <w:rPr>
                <w:rFonts w:ascii="Arial" w:hAnsi="Arial" w:cs="Arial"/>
                <w:sz w:val="24"/>
              </w:rPr>
              <w:t>59,6</w:t>
            </w:r>
          </w:p>
        </w:tc>
        <w:tc>
          <w:tcPr>
            <w:tcW w:w="859" w:type="dxa"/>
          </w:tcPr>
          <w:p w14:paraId="159047E4" w14:textId="0AE90A15" w:rsidR="00403225" w:rsidRPr="00F96AFD" w:rsidRDefault="00403225" w:rsidP="00DD2DE5">
            <w:pPr>
              <w:spacing w:after="240" w:line="360" w:lineRule="auto"/>
              <w:rPr>
                <w:rFonts w:ascii="Arial" w:hAnsi="Arial" w:cs="Arial"/>
                <w:sz w:val="24"/>
              </w:rPr>
            </w:pPr>
            <w:r w:rsidRPr="00F96AFD">
              <w:rPr>
                <w:rFonts w:ascii="Arial" w:hAnsi="Arial" w:cs="Arial"/>
                <w:sz w:val="24"/>
              </w:rPr>
              <w:t>68,1</w:t>
            </w:r>
          </w:p>
        </w:tc>
        <w:tc>
          <w:tcPr>
            <w:tcW w:w="859" w:type="dxa"/>
          </w:tcPr>
          <w:p w14:paraId="5B22AB40" w14:textId="293488E5" w:rsidR="00403225" w:rsidRPr="00F96AFD" w:rsidRDefault="00403225" w:rsidP="00DD2DE5">
            <w:pPr>
              <w:spacing w:after="240" w:line="360" w:lineRule="auto"/>
              <w:rPr>
                <w:rFonts w:ascii="Arial" w:hAnsi="Arial" w:cs="Arial"/>
                <w:sz w:val="24"/>
              </w:rPr>
            </w:pPr>
            <w:r w:rsidRPr="00F96AFD">
              <w:rPr>
                <w:rFonts w:ascii="Arial" w:hAnsi="Arial" w:cs="Arial"/>
                <w:sz w:val="24"/>
              </w:rPr>
              <w:t>89,2</w:t>
            </w:r>
          </w:p>
        </w:tc>
        <w:tc>
          <w:tcPr>
            <w:tcW w:w="859" w:type="dxa"/>
          </w:tcPr>
          <w:p w14:paraId="5C10A3A5" w14:textId="5F7474AF" w:rsidR="00403225" w:rsidRPr="00F96AFD" w:rsidRDefault="00403225" w:rsidP="00DD2DE5">
            <w:pPr>
              <w:spacing w:after="240" w:line="360" w:lineRule="auto"/>
              <w:rPr>
                <w:rFonts w:ascii="Arial" w:hAnsi="Arial" w:cs="Arial"/>
                <w:sz w:val="24"/>
              </w:rPr>
            </w:pPr>
            <w:r w:rsidRPr="00F96AFD">
              <w:rPr>
                <w:rFonts w:ascii="Arial" w:hAnsi="Arial" w:cs="Arial"/>
                <w:sz w:val="24"/>
              </w:rPr>
              <w:t>110,0</w:t>
            </w:r>
          </w:p>
        </w:tc>
        <w:tc>
          <w:tcPr>
            <w:tcW w:w="859" w:type="dxa"/>
          </w:tcPr>
          <w:p w14:paraId="0562D247" w14:textId="11AD3FF5" w:rsidR="00403225" w:rsidRPr="00F96AFD" w:rsidRDefault="00403225" w:rsidP="00DD2DE5">
            <w:pPr>
              <w:spacing w:after="240" w:line="360" w:lineRule="auto"/>
              <w:rPr>
                <w:rFonts w:ascii="Arial" w:hAnsi="Arial" w:cs="Arial"/>
                <w:sz w:val="24"/>
              </w:rPr>
            </w:pPr>
            <w:r w:rsidRPr="00F96AFD">
              <w:rPr>
                <w:rFonts w:ascii="Arial" w:hAnsi="Arial" w:cs="Arial"/>
                <w:sz w:val="24"/>
              </w:rPr>
              <w:t>118,0</w:t>
            </w:r>
          </w:p>
        </w:tc>
        <w:tc>
          <w:tcPr>
            <w:tcW w:w="859" w:type="dxa"/>
          </w:tcPr>
          <w:p w14:paraId="3B299F65" w14:textId="3E7B6070" w:rsidR="00403225" w:rsidRPr="00F96AFD" w:rsidRDefault="00403225" w:rsidP="00DD2DE5">
            <w:pPr>
              <w:spacing w:after="240" w:line="360" w:lineRule="auto"/>
              <w:rPr>
                <w:rFonts w:ascii="Arial" w:hAnsi="Arial" w:cs="Arial"/>
                <w:sz w:val="24"/>
              </w:rPr>
            </w:pPr>
            <w:r w:rsidRPr="00F96AFD">
              <w:rPr>
                <w:rFonts w:ascii="Arial" w:hAnsi="Arial" w:cs="Arial"/>
                <w:sz w:val="24"/>
              </w:rPr>
              <w:t>118,9</w:t>
            </w:r>
          </w:p>
        </w:tc>
        <w:tc>
          <w:tcPr>
            <w:tcW w:w="859" w:type="dxa"/>
          </w:tcPr>
          <w:p w14:paraId="46D4C8F9" w14:textId="1E2F78A3" w:rsidR="00403225" w:rsidRPr="00F96AFD" w:rsidRDefault="00403225" w:rsidP="00DD2DE5">
            <w:pPr>
              <w:spacing w:after="240" w:line="360" w:lineRule="auto"/>
              <w:rPr>
                <w:rFonts w:ascii="Arial" w:hAnsi="Arial" w:cs="Arial"/>
                <w:sz w:val="24"/>
              </w:rPr>
            </w:pPr>
            <w:r w:rsidRPr="00F96AFD">
              <w:rPr>
                <w:rFonts w:ascii="Arial" w:hAnsi="Arial" w:cs="Arial"/>
                <w:sz w:val="24"/>
              </w:rPr>
              <w:t>119,6</w:t>
            </w:r>
          </w:p>
        </w:tc>
      </w:tr>
      <w:tr w:rsidR="00403225" w:rsidRPr="00F96AFD" w14:paraId="4580F432" w14:textId="77777777" w:rsidTr="003329B6">
        <w:tc>
          <w:tcPr>
            <w:tcW w:w="2268" w:type="dxa"/>
          </w:tcPr>
          <w:p w14:paraId="596674E1" w14:textId="466B6888" w:rsidR="00403225" w:rsidRPr="00F96AFD" w:rsidRDefault="001A7C77" w:rsidP="00DD2DE5">
            <w:pPr>
              <w:spacing w:after="240" w:line="360" w:lineRule="auto"/>
              <w:rPr>
                <w:rFonts w:ascii="Arial" w:hAnsi="Arial" w:cs="Arial"/>
                <w:sz w:val="24"/>
              </w:rPr>
            </w:pPr>
            <w:r w:rsidRPr="00F96AFD">
              <w:rPr>
                <w:rFonts w:ascii="Arial" w:hAnsi="Arial" w:cs="Arial"/>
                <w:sz w:val="24"/>
              </w:rPr>
              <w:t>pomorskie</w:t>
            </w:r>
          </w:p>
        </w:tc>
        <w:tc>
          <w:tcPr>
            <w:tcW w:w="1631" w:type="dxa"/>
          </w:tcPr>
          <w:p w14:paraId="3009D9AF" w14:textId="1E33D7CA" w:rsidR="00403225" w:rsidRPr="00F96AFD" w:rsidRDefault="00403225" w:rsidP="00DD2DE5">
            <w:pPr>
              <w:spacing w:after="240" w:line="360" w:lineRule="auto"/>
              <w:rPr>
                <w:rFonts w:ascii="Arial" w:hAnsi="Arial" w:cs="Arial"/>
                <w:sz w:val="24"/>
              </w:rPr>
            </w:pPr>
            <w:r w:rsidRPr="00F96AFD">
              <w:rPr>
                <w:rFonts w:ascii="Arial" w:hAnsi="Arial" w:cs="Arial"/>
                <w:sz w:val="24"/>
              </w:rPr>
              <w:t>56,9</w:t>
            </w:r>
          </w:p>
        </w:tc>
        <w:tc>
          <w:tcPr>
            <w:tcW w:w="858" w:type="dxa"/>
          </w:tcPr>
          <w:p w14:paraId="4A9EB2E1" w14:textId="45EA1A4D" w:rsidR="00403225" w:rsidRPr="00F96AFD" w:rsidRDefault="00403225" w:rsidP="00DD2DE5">
            <w:pPr>
              <w:spacing w:after="240" w:line="360" w:lineRule="auto"/>
              <w:rPr>
                <w:rFonts w:ascii="Arial" w:hAnsi="Arial" w:cs="Arial"/>
                <w:sz w:val="24"/>
              </w:rPr>
            </w:pPr>
            <w:r w:rsidRPr="00F96AFD">
              <w:rPr>
                <w:rFonts w:ascii="Arial" w:hAnsi="Arial" w:cs="Arial"/>
                <w:sz w:val="24"/>
              </w:rPr>
              <w:t>67,8</w:t>
            </w:r>
          </w:p>
        </w:tc>
        <w:tc>
          <w:tcPr>
            <w:tcW w:w="859" w:type="dxa"/>
          </w:tcPr>
          <w:p w14:paraId="45414518" w14:textId="40FFE579" w:rsidR="00403225" w:rsidRPr="00F96AFD" w:rsidRDefault="00403225" w:rsidP="00DD2DE5">
            <w:pPr>
              <w:spacing w:after="240" w:line="360" w:lineRule="auto"/>
              <w:rPr>
                <w:rFonts w:ascii="Arial" w:hAnsi="Arial" w:cs="Arial"/>
                <w:sz w:val="24"/>
              </w:rPr>
            </w:pPr>
            <w:r w:rsidRPr="00F96AFD">
              <w:rPr>
                <w:rFonts w:ascii="Arial" w:hAnsi="Arial" w:cs="Arial"/>
                <w:sz w:val="24"/>
              </w:rPr>
              <w:t>78,3</w:t>
            </w:r>
          </w:p>
        </w:tc>
        <w:tc>
          <w:tcPr>
            <w:tcW w:w="859" w:type="dxa"/>
          </w:tcPr>
          <w:p w14:paraId="74047E03" w14:textId="34132335" w:rsidR="00403225" w:rsidRPr="00F96AFD" w:rsidRDefault="00403225" w:rsidP="00DD2DE5">
            <w:pPr>
              <w:spacing w:after="240" w:line="360" w:lineRule="auto"/>
              <w:rPr>
                <w:rFonts w:ascii="Arial" w:hAnsi="Arial" w:cs="Arial"/>
                <w:sz w:val="24"/>
              </w:rPr>
            </w:pPr>
            <w:r w:rsidRPr="00F96AFD">
              <w:rPr>
                <w:rFonts w:ascii="Arial" w:hAnsi="Arial" w:cs="Arial"/>
                <w:sz w:val="24"/>
              </w:rPr>
              <w:t>94,1</w:t>
            </w:r>
          </w:p>
        </w:tc>
        <w:tc>
          <w:tcPr>
            <w:tcW w:w="859" w:type="dxa"/>
          </w:tcPr>
          <w:p w14:paraId="6B632030" w14:textId="5D3A7055" w:rsidR="00403225" w:rsidRPr="00F96AFD" w:rsidRDefault="00403225" w:rsidP="00DD2DE5">
            <w:pPr>
              <w:spacing w:after="240" w:line="360" w:lineRule="auto"/>
              <w:rPr>
                <w:rFonts w:ascii="Arial" w:hAnsi="Arial" w:cs="Arial"/>
                <w:sz w:val="24"/>
              </w:rPr>
            </w:pPr>
            <w:r w:rsidRPr="00F96AFD">
              <w:rPr>
                <w:rFonts w:ascii="Arial" w:hAnsi="Arial" w:cs="Arial"/>
                <w:sz w:val="24"/>
              </w:rPr>
              <w:t>102,4</w:t>
            </w:r>
          </w:p>
        </w:tc>
        <w:tc>
          <w:tcPr>
            <w:tcW w:w="859" w:type="dxa"/>
          </w:tcPr>
          <w:p w14:paraId="54D6CF3E" w14:textId="25F4630B" w:rsidR="00403225" w:rsidRPr="00F96AFD" w:rsidRDefault="00403225" w:rsidP="00DD2DE5">
            <w:pPr>
              <w:spacing w:after="240" w:line="360" w:lineRule="auto"/>
              <w:rPr>
                <w:rFonts w:ascii="Arial" w:hAnsi="Arial" w:cs="Arial"/>
                <w:sz w:val="24"/>
              </w:rPr>
            </w:pPr>
            <w:r w:rsidRPr="00F96AFD">
              <w:rPr>
                <w:rFonts w:ascii="Arial" w:hAnsi="Arial" w:cs="Arial"/>
                <w:sz w:val="24"/>
              </w:rPr>
              <w:t>119,9</w:t>
            </w:r>
          </w:p>
        </w:tc>
        <w:tc>
          <w:tcPr>
            <w:tcW w:w="859" w:type="dxa"/>
          </w:tcPr>
          <w:p w14:paraId="4FD95676" w14:textId="2B8861A2" w:rsidR="00403225" w:rsidRPr="00F96AFD" w:rsidRDefault="00403225" w:rsidP="00DD2DE5">
            <w:pPr>
              <w:spacing w:after="240" w:line="360" w:lineRule="auto"/>
              <w:rPr>
                <w:rFonts w:ascii="Arial" w:hAnsi="Arial" w:cs="Arial"/>
                <w:sz w:val="24"/>
              </w:rPr>
            </w:pPr>
            <w:r w:rsidRPr="00F96AFD">
              <w:rPr>
                <w:rFonts w:ascii="Arial" w:hAnsi="Arial" w:cs="Arial"/>
                <w:sz w:val="24"/>
              </w:rPr>
              <w:t>152,8</w:t>
            </w:r>
          </w:p>
        </w:tc>
        <w:tc>
          <w:tcPr>
            <w:tcW w:w="859" w:type="dxa"/>
          </w:tcPr>
          <w:p w14:paraId="5FD6DE02" w14:textId="2A164604" w:rsidR="00403225" w:rsidRPr="00F96AFD" w:rsidRDefault="00403225" w:rsidP="00DD2DE5">
            <w:pPr>
              <w:spacing w:after="240" w:line="360" w:lineRule="auto"/>
              <w:rPr>
                <w:rFonts w:ascii="Arial" w:hAnsi="Arial" w:cs="Arial"/>
                <w:sz w:val="24"/>
              </w:rPr>
            </w:pPr>
            <w:r w:rsidRPr="00F96AFD">
              <w:rPr>
                <w:rFonts w:ascii="Arial" w:hAnsi="Arial" w:cs="Arial"/>
                <w:sz w:val="24"/>
              </w:rPr>
              <w:t>169,7</w:t>
            </w:r>
          </w:p>
        </w:tc>
        <w:tc>
          <w:tcPr>
            <w:tcW w:w="859" w:type="dxa"/>
          </w:tcPr>
          <w:p w14:paraId="510FD734" w14:textId="3388C9D7" w:rsidR="00403225" w:rsidRPr="00F96AFD" w:rsidRDefault="00403225" w:rsidP="00DD2DE5">
            <w:pPr>
              <w:spacing w:after="240" w:line="360" w:lineRule="auto"/>
              <w:rPr>
                <w:rFonts w:ascii="Arial" w:hAnsi="Arial" w:cs="Arial"/>
                <w:sz w:val="24"/>
              </w:rPr>
            </w:pPr>
            <w:r w:rsidRPr="00F96AFD">
              <w:rPr>
                <w:rFonts w:ascii="Arial" w:hAnsi="Arial" w:cs="Arial"/>
                <w:sz w:val="24"/>
              </w:rPr>
              <w:t>164,9</w:t>
            </w:r>
          </w:p>
        </w:tc>
        <w:tc>
          <w:tcPr>
            <w:tcW w:w="859" w:type="dxa"/>
          </w:tcPr>
          <w:p w14:paraId="67BFD5FB" w14:textId="21B41466" w:rsidR="00403225" w:rsidRPr="00F96AFD" w:rsidRDefault="00403225" w:rsidP="00DD2DE5">
            <w:pPr>
              <w:spacing w:after="240" w:line="360" w:lineRule="auto"/>
              <w:rPr>
                <w:rFonts w:ascii="Arial" w:hAnsi="Arial" w:cs="Arial"/>
                <w:sz w:val="24"/>
              </w:rPr>
            </w:pPr>
            <w:r w:rsidRPr="00F96AFD">
              <w:rPr>
                <w:rFonts w:ascii="Arial" w:hAnsi="Arial" w:cs="Arial"/>
                <w:sz w:val="24"/>
              </w:rPr>
              <w:t>165,2</w:t>
            </w:r>
          </w:p>
        </w:tc>
      </w:tr>
      <w:tr w:rsidR="00403225" w:rsidRPr="00F96AFD" w14:paraId="34267240" w14:textId="77777777" w:rsidTr="003329B6">
        <w:tc>
          <w:tcPr>
            <w:tcW w:w="2268" w:type="dxa"/>
          </w:tcPr>
          <w:p w14:paraId="7F24FF39" w14:textId="149407B7" w:rsidR="00403225" w:rsidRPr="00F96AFD" w:rsidRDefault="001A7C77" w:rsidP="00DD2DE5">
            <w:pPr>
              <w:spacing w:after="240" w:line="360" w:lineRule="auto"/>
              <w:rPr>
                <w:rFonts w:ascii="Arial" w:hAnsi="Arial" w:cs="Arial"/>
                <w:sz w:val="24"/>
              </w:rPr>
            </w:pPr>
            <w:r w:rsidRPr="00F96AFD">
              <w:rPr>
                <w:rFonts w:ascii="Arial" w:hAnsi="Arial" w:cs="Arial"/>
                <w:sz w:val="24"/>
              </w:rPr>
              <w:t>śląskie</w:t>
            </w:r>
          </w:p>
        </w:tc>
        <w:tc>
          <w:tcPr>
            <w:tcW w:w="1631" w:type="dxa"/>
          </w:tcPr>
          <w:p w14:paraId="50BA3FCF" w14:textId="147F57FC" w:rsidR="00403225" w:rsidRPr="00F96AFD" w:rsidRDefault="00403225" w:rsidP="00DD2DE5">
            <w:pPr>
              <w:spacing w:after="240" w:line="360" w:lineRule="auto"/>
              <w:rPr>
                <w:rFonts w:ascii="Arial" w:hAnsi="Arial" w:cs="Arial"/>
                <w:sz w:val="24"/>
              </w:rPr>
            </w:pPr>
            <w:r w:rsidRPr="00F96AFD">
              <w:rPr>
                <w:rFonts w:ascii="Arial" w:hAnsi="Arial" w:cs="Arial"/>
                <w:sz w:val="24"/>
              </w:rPr>
              <w:t>79,5</w:t>
            </w:r>
          </w:p>
        </w:tc>
        <w:tc>
          <w:tcPr>
            <w:tcW w:w="858" w:type="dxa"/>
          </w:tcPr>
          <w:p w14:paraId="49601E79" w14:textId="745F2A99" w:rsidR="00403225" w:rsidRPr="00F96AFD" w:rsidRDefault="00403225" w:rsidP="00DD2DE5">
            <w:pPr>
              <w:spacing w:after="240" w:line="360" w:lineRule="auto"/>
              <w:rPr>
                <w:rFonts w:ascii="Arial" w:hAnsi="Arial" w:cs="Arial"/>
                <w:sz w:val="24"/>
              </w:rPr>
            </w:pPr>
            <w:r w:rsidRPr="00F96AFD">
              <w:rPr>
                <w:rFonts w:ascii="Arial" w:hAnsi="Arial" w:cs="Arial"/>
                <w:sz w:val="24"/>
              </w:rPr>
              <w:t>102,1</w:t>
            </w:r>
          </w:p>
        </w:tc>
        <w:tc>
          <w:tcPr>
            <w:tcW w:w="859" w:type="dxa"/>
          </w:tcPr>
          <w:p w14:paraId="077DF009" w14:textId="01F21770" w:rsidR="00403225" w:rsidRPr="00F96AFD" w:rsidRDefault="00403225" w:rsidP="00DD2DE5">
            <w:pPr>
              <w:spacing w:after="240" w:line="360" w:lineRule="auto"/>
              <w:rPr>
                <w:rFonts w:ascii="Arial" w:hAnsi="Arial" w:cs="Arial"/>
                <w:sz w:val="24"/>
              </w:rPr>
            </w:pPr>
            <w:r w:rsidRPr="00F96AFD">
              <w:rPr>
                <w:rFonts w:ascii="Arial" w:hAnsi="Arial" w:cs="Arial"/>
                <w:sz w:val="24"/>
              </w:rPr>
              <w:t>123,3</w:t>
            </w:r>
          </w:p>
        </w:tc>
        <w:tc>
          <w:tcPr>
            <w:tcW w:w="859" w:type="dxa"/>
          </w:tcPr>
          <w:p w14:paraId="056E4837" w14:textId="3F79CDDF" w:rsidR="00403225" w:rsidRPr="00F96AFD" w:rsidRDefault="00403225" w:rsidP="00DD2DE5">
            <w:pPr>
              <w:spacing w:after="240" w:line="360" w:lineRule="auto"/>
              <w:rPr>
                <w:rFonts w:ascii="Arial" w:hAnsi="Arial" w:cs="Arial"/>
                <w:sz w:val="24"/>
              </w:rPr>
            </w:pPr>
            <w:r w:rsidRPr="00F96AFD">
              <w:rPr>
                <w:rFonts w:ascii="Arial" w:hAnsi="Arial" w:cs="Arial"/>
                <w:sz w:val="24"/>
              </w:rPr>
              <w:t>126,2</w:t>
            </w:r>
          </w:p>
        </w:tc>
        <w:tc>
          <w:tcPr>
            <w:tcW w:w="859" w:type="dxa"/>
          </w:tcPr>
          <w:p w14:paraId="72D50945" w14:textId="3EDBC7F8" w:rsidR="00403225" w:rsidRPr="00F96AFD" w:rsidRDefault="00403225" w:rsidP="00DD2DE5">
            <w:pPr>
              <w:spacing w:after="240" w:line="360" w:lineRule="auto"/>
              <w:rPr>
                <w:rFonts w:ascii="Arial" w:hAnsi="Arial" w:cs="Arial"/>
                <w:sz w:val="24"/>
              </w:rPr>
            </w:pPr>
            <w:r w:rsidRPr="00F96AFD">
              <w:rPr>
                <w:rFonts w:ascii="Arial" w:hAnsi="Arial" w:cs="Arial"/>
                <w:sz w:val="24"/>
              </w:rPr>
              <w:t>143,4</w:t>
            </w:r>
          </w:p>
        </w:tc>
        <w:tc>
          <w:tcPr>
            <w:tcW w:w="859" w:type="dxa"/>
          </w:tcPr>
          <w:p w14:paraId="71D18B1C" w14:textId="10934B6A" w:rsidR="00403225" w:rsidRPr="00F96AFD" w:rsidRDefault="00403225" w:rsidP="00DD2DE5">
            <w:pPr>
              <w:spacing w:after="240" w:line="360" w:lineRule="auto"/>
              <w:rPr>
                <w:rFonts w:ascii="Arial" w:hAnsi="Arial" w:cs="Arial"/>
                <w:sz w:val="24"/>
              </w:rPr>
            </w:pPr>
            <w:r w:rsidRPr="00F96AFD">
              <w:rPr>
                <w:rFonts w:ascii="Arial" w:hAnsi="Arial" w:cs="Arial"/>
                <w:sz w:val="24"/>
              </w:rPr>
              <w:t>148,0</w:t>
            </w:r>
          </w:p>
        </w:tc>
        <w:tc>
          <w:tcPr>
            <w:tcW w:w="859" w:type="dxa"/>
          </w:tcPr>
          <w:p w14:paraId="0ED29282" w14:textId="7DC0DE92" w:rsidR="00403225" w:rsidRPr="00F96AFD" w:rsidRDefault="00403225" w:rsidP="00DD2DE5">
            <w:pPr>
              <w:spacing w:after="240" w:line="360" w:lineRule="auto"/>
              <w:rPr>
                <w:rFonts w:ascii="Arial" w:hAnsi="Arial" w:cs="Arial"/>
                <w:sz w:val="24"/>
              </w:rPr>
            </w:pPr>
            <w:r w:rsidRPr="00F96AFD">
              <w:rPr>
                <w:rFonts w:ascii="Arial" w:hAnsi="Arial" w:cs="Arial"/>
                <w:sz w:val="24"/>
              </w:rPr>
              <w:t>178,2</w:t>
            </w:r>
          </w:p>
        </w:tc>
        <w:tc>
          <w:tcPr>
            <w:tcW w:w="859" w:type="dxa"/>
          </w:tcPr>
          <w:p w14:paraId="3F4B36E8" w14:textId="6B2788AA" w:rsidR="00403225" w:rsidRPr="00F96AFD" w:rsidRDefault="00403225" w:rsidP="00DD2DE5">
            <w:pPr>
              <w:spacing w:after="240" w:line="360" w:lineRule="auto"/>
              <w:rPr>
                <w:rFonts w:ascii="Arial" w:hAnsi="Arial" w:cs="Arial"/>
                <w:sz w:val="24"/>
              </w:rPr>
            </w:pPr>
            <w:r w:rsidRPr="00F96AFD">
              <w:rPr>
                <w:rFonts w:ascii="Arial" w:hAnsi="Arial" w:cs="Arial"/>
                <w:sz w:val="24"/>
              </w:rPr>
              <w:t>185,7</w:t>
            </w:r>
          </w:p>
        </w:tc>
        <w:tc>
          <w:tcPr>
            <w:tcW w:w="859" w:type="dxa"/>
          </w:tcPr>
          <w:p w14:paraId="4386262B" w14:textId="66B2C4E3" w:rsidR="00403225" w:rsidRPr="00F96AFD" w:rsidRDefault="00403225" w:rsidP="00DD2DE5">
            <w:pPr>
              <w:spacing w:after="240" w:line="360" w:lineRule="auto"/>
              <w:rPr>
                <w:rFonts w:ascii="Arial" w:hAnsi="Arial" w:cs="Arial"/>
                <w:sz w:val="24"/>
              </w:rPr>
            </w:pPr>
            <w:r w:rsidRPr="00F96AFD">
              <w:rPr>
                <w:rFonts w:ascii="Arial" w:hAnsi="Arial" w:cs="Arial"/>
                <w:sz w:val="24"/>
              </w:rPr>
              <w:t>175,5</w:t>
            </w:r>
          </w:p>
        </w:tc>
        <w:tc>
          <w:tcPr>
            <w:tcW w:w="859" w:type="dxa"/>
          </w:tcPr>
          <w:p w14:paraId="0C7308D4" w14:textId="73381E4A" w:rsidR="00403225" w:rsidRPr="00F96AFD" w:rsidRDefault="00403225" w:rsidP="00DD2DE5">
            <w:pPr>
              <w:spacing w:after="240" w:line="360" w:lineRule="auto"/>
              <w:rPr>
                <w:rFonts w:ascii="Arial" w:hAnsi="Arial" w:cs="Arial"/>
                <w:sz w:val="24"/>
              </w:rPr>
            </w:pPr>
            <w:r w:rsidRPr="00F96AFD">
              <w:rPr>
                <w:rFonts w:ascii="Arial" w:hAnsi="Arial" w:cs="Arial"/>
                <w:sz w:val="24"/>
              </w:rPr>
              <w:t>175,7</w:t>
            </w:r>
          </w:p>
        </w:tc>
      </w:tr>
      <w:tr w:rsidR="00403225" w:rsidRPr="00F96AFD" w14:paraId="51778670" w14:textId="77777777" w:rsidTr="003329B6">
        <w:tc>
          <w:tcPr>
            <w:tcW w:w="2268" w:type="dxa"/>
          </w:tcPr>
          <w:p w14:paraId="41F9D4CC" w14:textId="18B4BFD1" w:rsidR="00403225" w:rsidRPr="00F96AFD" w:rsidRDefault="001A7C77" w:rsidP="00DD2DE5">
            <w:pPr>
              <w:spacing w:after="240" w:line="360" w:lineRule="auto"/>
              <w:rPr>
                <w:rFonts w:ascii="Arial" w:hAnsi="Arial" w:cs="Arial"/>
                <w:sz w:val="24"/>
              </w:rPr>
            </w:pPr>
            <w:r w:rsidRPr="00F96AFD">
              <w:rPr>
                <w:rFonts w:ascii="Arial" w:hAnsi="Arial" w:cs="Arial"/>
                <w:sz w:val="24"/>
              </w:rPr>
              <w:t>świętokrzyskie</w:t>
            </w:r>
          </w:p>
        </w:tc>
        <w:tc>
          <w:tcPr>
            <w:tcW w:w="1631" w:type="dxa"/>
          </w:tcPr>
          <w:p w14:paraId="717BBA41" w14:textId="4AEEF751" w:rsidR="00403225" w:rsidRPr="00F96AFD" w:rsidRDefault="00403225" w:rsidP="00DD2DE5">
            <w:pPr>
              <w:spacing w:after="240" w:line="360" w:lineRule="auto"/>
              <w:rPr>
                <w:rFonts w:ascii="Arial" w:hAnsi="Arial" w:cs="Arial"/>
                <w:sz w:val="24"/>
              </w:rPr>
            </w:pPr>
            <w:r w:rsidRPr="00F96AFD">
              <w:rPr>
                <w:rFonts w:ascii="Arial" w:hAnsi="Arial" w:cs="Arial"/>
                <w:sz w:val="24"/>
              </w:rPr>
              <w:t>40,8</w:t>
            </w:r>
          </w:p>
        </w:tc>
        <w:tc>
          <w:tcPr>
            <w:tcW w:w="858" w:type="dxa"/>
          </w:tcPr>
          <w:p w14:paraId="28655DE4" w14:textId="4C92B0C6" w:rsidR="00403225" w:rsidRPr="00F96AFD" w:rsidRDefault="00403225" w:rsidP="00DD2DE5">
            <w:pPr>
              <w:spacing w:after="240" w:line="360" w:lineRule="auto"/>
              <w:rPr>
                <w:rFonts w:ascii="Arial" w:hAnsi="Arial" w:cs="Arial"/>
                <w:sz w:val="24"/>
              </w:rPr>
            </w:pPr>
            <w:r w:rsidRPr="00F96AFD">
              <w:rPr>
                <w:rFonts w:ascii="Arial" w:hAnsi="Arial" w:cs="Arial"/>
                <w:sz w:val="24"/>
              </w:rPr>
              <w:t>43,7</w:t>
            </w:r>
          </w:p>
        </w:tc>
        <w:tc>
          <w:tcPr>
            <w:tcW w:w="859" w:type="dxa"/>
          </w:tcPr>
          <w:p w14:paraId="53CFCE1E" w14:textId="3294674F" w:rsidR="00403225" w:rsidRPr="00F96AFD" w:rsidRDefault="00403225" w:rsidP="00DD2DE5">
            <w:pPr>
              <w:spacing w:after="240" w:line="360" w:lineRule="auto"/>
              <w:rPr>
                <w:rFonts w:ascii="Arial" w:hAnsi="Arial" w:cs="Arial"/>
                <w:sz w:val="24"/>
              </w:rPr>
            </w:pPr>
            <w:r w:rsidRPr="00F96AFD">
              <w:rPr>
                <w:rFonts w:ascii="Arial" w:hAnsi="Arial" w:cs="Arial"/>
                <w:sz w:val="24"/>
              </w:rPr>
              <w:t>50,3</w:t>
            </w:r>
          </w:p>
        </w:tc>
        <w:tc>
          <w:tcPr>
            <w:tcW w:w="859" w:type="dxa"/>
          </w:tcPr>
          <w:p w14:paraId="66232A04" w14:textId="024C1134" w:rsidR="00403225" w:rsidRPr="00F96AFD" w:rsidRDefault="00403225" w:rsidP="00DD2DE5">
            <w:pPr>
              <w:spacing w:after="240" w:line="360" w:lineRule="auto"/>
              <w:rPr>
                <w:rFonts w:ascii="Arial" w:hAnsi="Arial" w:cs="Arial"/>
                <w:sz w:val="24"/>
              </w:rPr>
            </w:pPr>
            <w:r w:rsidRPr="00F96AFD">
              <w:rPr>
                <w:rFonts w:ascii="Arial" w:hAnsi="Arial" w:cs="Arial"/>
                <w:sz w:val="24"/>
              </w:rPr>
              <w:t>52,6</w:t>
            </w:r>
          </w:p>
        </w:tc>
        <w:tc>
          <w:tcPr>
            <w:tcW w:w="859" w:type="dxa"/>
          </w:tcPr>
          <w:p w14:paraId="6E0FC27A" w14:textId="3B3CA0A7" w:rsidR="00403225" w:rsidRPr="00F96AFD" w:rsidRDefault="00403225" w:rsidP="00DD2DE5">
            <w:pPr>
              <w:spacing w:after="240" w:line="360" w:lineRule="auto"/>
              <w:rPr>
                <w:rFonts w:ascii="Arial" w:hAnsi="Arial" w:cs="Arial"/>
                <w:sz w:val="24"/>
              </w:rPr>
            </w:pPr>
            <w:r w:rsidRPr="00F96AFD">
              <w:rPr>
                <w:rFonts w:ascii="Arial" w:hAnsi="Arial" w:cs="Arial"/>
                <w:sz w:val="24"/>
              </w:rPr>
              <w:t>56,2</w:t>
            </w:r>
          </w:p>
        </w:tc>
        <w:tc>
          <w:tcPr>
            <w:tcW w:w="859" w:type="dxa"/>
          </w:tcPr>
          <w:p w14:paraId="6DA4B927" w14:textId="1FEBF952" w:rsidR="00403225" w:rsidRPr="00F96AFD" w:rsidRDefault="00403225" w:rsidP="00DD2DE5">
            <w:pPr>
              <w:spacing w:after="240" w:line="360" w:lineRule="auto"/>
              <w:rPr>
                <w:rFonts w:ascii="Arial" w:hAnsi="Arial" w:cs="Arial"/>
                <w:sz w:val="24"/>
              </w:rPr>
            </w:pPr>
            <w:r w:rsidRPr="00F96AFD">
              <w:rPr>
                <w:rFonts w:ascii="Arial" w:hAnsi="Arial" w:cs="Arial"/>
                <w:sz w:val="24"/>
              </w:rPr>
              <w:t>68,4</w:t>
            </w:r>
          </w:p>
        </w:tc>
        <w:tc>
          <w:tcPr>
            <w:tcW w:w="859" w:type="dxa"/>
          </w:tcPr>
          <w:p w14:paraId="636010AA" w14:textId="3AC87051" w:rsidR="00403225" w:rsidRPr="00F96AFD" w:rsidRDefault="00403225" w:rsidP="00DD2DE5">
            <w:pPr>
              <w:spacing w:after="240" w:line="360" w:lineRule="auto"/>
              <w:rPr>
                <w:rFonts w:ascii="Arial" w:hAnsi="Arial" w:cs="Arial"/>
                <w:sz w:val="24"/>
              </w:rPr>
            </w:pPr>
            <w:r w:rsidRPr="00F96AFD">
              <w:rPr>
                <w:rFonts w:ascii="Arial" w:hAnsi="Arial" w:cs="Arial"/>
                <w:sz w:val="24"/>
              </w:rPr>
              <w:t>81,7</w:t>
            </w:r>
          </w:p>
        </w:tc>
        <w:tc>
          <w:tcPr>
            <w:tcW w:w="859" w:type="dxa"/>
          </w:tcPr>
          <w:p w14:paraId="776C4191" w14:textId="3689AFBD" w:rsidR="00403225" w:rsidRPr="00F96AFD" w:rsidRDefault="00403225" w:rsidP="00DD2DE5">
            <w:pPr>
              <w:spacing w:after="240" w:line="360" w:lineRule="auto"/>
              <w:rPr>
                <w:rFonts w:ascii="Arial" w:hAnsi="Arial" w:cs="Arial"/>
                <w:sz w:val="24"/>
              </w:rPr>
            </w:pPr>
            <w:r w:rsidRPr="00F96AFD">
              <w:rPr>
                <w:rFonts w:ascii="Arial" w:hAnsi="Arial" w:cs="Arial"/>
                <w:sz w:val="24"/>
              </w:rPr>
              <w:t>89,2</w:t>
            </w:r>
          </w:p>
        </w:tc>
        <w:tc>
          <w:tcPr>
            <w:tcW w:w="859" w:type="dxa"/>
          </w:tcPr>
          <w:p w14:paraId="0F1C4287" w14:textId="5B27B71B" w:rsidR="00403225" w:rsidRPr="00F96AFD" w:rsidRDefault="00403225" w:rsidP="00DD2DE5">
            <w:pPr>
              <w:spacing w:after="240" w:line="360" w:lineRule="auto"/>
              <w:rPr>
                <w:rFonts w:ascii="Arial" w:hAnsi="Arial" w:cs="Arial"/>
                <w:sz w:val="24"/>
              </w:rPr>
            </w:pPr>
            <w:r w:rsidRPr="00F96AFD">
              <w:rPr>
                <w:rFonts w:ascii="Arial" w:hAnsi="Arial" w:cs="Arial"/>
                <w:sz w:val="24"/>
              </w:rPr>
              <w:t>92,8</w:t>
            </w:r>
          </w:p>
        </w:tc>
        <w:tc>
          <w:tcPr>
            <w:tcW w:w="859" w:type="dxa"/>
          </w:tcPr>
          <w:p w14:paraId="4A30E96B" w14:textId="1DA871A9" w:rsidR="00403225" w:rsidRPr="00F96AFD" w:rsidRDefault="00403225" w:rsidP="00DD2DE5">
            <w:pPr>
              <w:spacing w:after="240" w:line="360" w:lineRule="auto"/>
              <w:rPr>
                <w:rFonts w:ascii="Arial" w:hAnsi="Arial" w:cs="Arial"/>
                <w:sz w:val="24"/>
              </w:rPr>
            </w:pPr>
            <w:r w:rsidRPr="00F96AFD">
              <w:rPr>
                <w:rFonts w:ascii="Arial" w:hAnsi="Arial" w:cs="Arial"/>
                <w:sz w:val="24"/>
              </w:rPr>
              <w:t>99,3</w:t>
            </w:r>
          </w:p>
        </w:tc>
      </w:tr>
      <w:tr w:rsidR="00403225" w:rsidRPr="00F96AFD" w14:paraId="58576C92" w14:textId="77777777" w:rsidTr="003329B6">
        <w:tc>
          <w:tcPr>
            <w:tcW w:w="2268" w:type="dxa"/>
          </w:tcPr>
          <w:p w14:paraId="716D44FC" w14:textId="5A914B6B" w:rsidR="00403225" w:rsidRPr="00F96AFD" w:rsidRDefault="001A7C77" w:rsidP="00DD2DE5">
            <w:pPr>
              <w:spacing w:after="240"/>
              <w:rPr>
                <w:rFonts w:ascii="Arial" w:hAnsi="Arial" w:cs="Arial"/>
                <w:sz w:val="24"/>
              </w:rPr>
            </w:pPr>
            <w:r w:rsidRPr="00F96AFD">
              <w:rPr>
                <w:rFonts w:ascii="Arial" w:hAnsi="Arial" w:cs="Arial"/>
                <w:sz w:val="24"/>
              </w:rPr>
              <w:t>warmińsko-mazurskie</w:t>
            </w:r>
          </w:p>
        </w:tc>
        <w:tc>
          <w:tcPr>
            <w:tcW w:w="1631" w:type="dxa"/>
          </w:tcPr>
          <w:p w14:paraId="7046746C" w14:textId="621D149E" w:rsidR="00403225" w:rsidRPr="00F96AFD" w:rsidRDefault="00403225" w:rsidP="00DD2DE5">
            <w:pPr>
              <w:spacing w:after="240" w:line="360" w:lineRule="auto"/>
              <w:rPr>
                <w:rFonts w:ascii="Arial" w:hAnsi="Arial" w:cs="Arial"/>
                <w:sz w:val="24"/>
              </w:rPr>
            </w:pPr>
            <w:r w:rsidRPr="00F96AFD">
              <w:rPr>
                <w:rFonts w:ascii="Arial" w:hAnsi="Arial" w:cs="Arial"/>
                <w:sz w:val="24"/>
              </w:rPr>
              <w:t>35,5</w:t>
            </w:r>
          </w:p>
        </w:tc>
        <w:tc>
          <w:tcPr>
            <w:tcW w:w="858" w:type="dxa"/>
          </w:tcPr>
          <w:p w14:paraId="07FC70A2" w14:textId="10ACE265" w:rsidR="00403225" w:rsidRPr="00F96AFD" w:rsidRDefault="00403225" w:rsidP="00DD2DE5">
            <w:pPr>
              <w:spacing w:after="240" w:line="360" w:lineRule="auto"/>
              <w:rPr>
                <w:rFonts w:ascii="Arial" w:hAnsi="Arial" w:cs="Arial"/>
                <w:sz w:val="24"/>
              </w:rPr>
            </w:pPr>
            <w:r w:rsidRPr="00F96AFD">
              <w:rPr>
                <w:rFonts w:ascii="Arial" w:hAnsi="Arial" w:cs="Arial"/>
                <w:sz w:val="24"/>
              </w:rPr>
              <w:t>37,8</w:t>
            </w:r>
          </w:p>
        </w:tc>
        <w:tc>
          <w:tcPr>
            <w:tcW w:w="859" w:type="dxa"/>
          </w:tcPr>
          <w:p w14:paraId="7A79BEB4" w14:textId="5375ECDF" w:rsidR="00403225" w:rsidRPr="00F96AFD" w:rsidRDefault="00403225" w:rsidP="00DD2DE5">
            <w:pPr>
              <w:spacing w:after="240" w:line="360" w:lineRule="auto"/>
              <w:rPr>
                <w:rFonts w:ascii="Arial" w:hAnsi="Arial" w:cs="Arial"/>
                <w:sz w:val="24"/>
              </w:rPr>
            </w:pPr>
            <w:r w:rsidRPr="00F96AFD">
              <w:rPr>
                <w:rFonts w:ascii="Arial" w:hAnsi="Arial" w:cs="Arial"/>
                <w:sz w:val="24"/>
              </w:rPr>
              <w:t>51,1</w:t>
            </w:r>
          </w:p>
        </w:tc>
        <w:tc>
          <w:tcPr>
            <w:tcW w:w="859" w:type="dxa"/>
          </w:tcPr>
          <w:p w14:paraId="2B960703" w14:textId="6E0CF8FB" w:rsidR="00403225" w:rsidRPr="00F96AFD" w:rsidRDefault="00403225" w:rsidP="00DD2DE5">
            <w:pPr>
              <w:spacing w:after="240" w:line="360" w:lineRule="auto"/>
              <w:rPr>
                <w:rFonts w:ascii="Arial" w:hAnsi="Arial" w:cs="Arial"/>
                <w:sz w:val="24"/>
              </w:rPr>
            </w:pPr>
            <w:r w:rsidRPr="00F96AFD">
              <w:rPr>
                <w:rFonts w:ascii="Arial" w:hAnsi="Arial" w:cs="Arial"/>
                <w:sz w:val="24"/>
              </w:rPr>
              <w:t>53,1</w:t>
            </w:r>
          </w:p>
        </w:tc>
        <w:tc>
          <w:tcPr>
            <w:tcW w:w="859" w:type="dxa"/>
          </w:tcPr>
          <w:p w14:paraId="3597CF3D" w14:textId="02B8AA73" w:rsidR="00403225" w:rsidRPr="00F96AFD" w:rsidRDefault="00403225" w:rsidP="00DD2DE5">
            <w:pPr>
              <w:spacing w:after="240" w:line="360" w:lineRule="auto"/>
              <w:rPr>
                <w:rFonts w:ascii="Arial" w:hAnsi="Arial" w:cs="Arial"/>
                <w:sz w:val="24"/>
              </w:rPr>
            </w:pPr>
            <w:r w:rsidRPr="00F96AFD">
              <w:rPr>
                <w:rFonts w:ascii="Arial" w:hAnsi="Arial" w:cs="Arial"/>
                <w:sz w:val="24"/>
              </w:rPr>
              <w:t>60,3</w:t>
            </w:r>
          </w:p>
        </w:tc>
        <w:tc>
          <w:tcPr>
            <w:tcW w:w="859" w:type="dxa"/>
          </w:tcPr>
          <w:p w14:paraId="1BF62623" w14:textId="016FBB99" w:rsidR="00403225" w:rsidRPr="00F96AFD" w:rsidRDefault="00403225" w:rsidP="00DD2DE5">
            <w:pPr>
              <w:spacing w:after="240" w:line="360" w:lineRule="auto"/>
              <w:rPr>
                <w:rFonts w:ascii="Arial" w:hAnsi="Arial" w:cs="Arial"/>
                <w:sz w:val="24"/>
              </w:rPr>
            </w:pPr>
            <w:r w:rsidRPr="00F96AFD">
              <w:rPr>
                <w:rFonts w:ascii="Arial" w:hAnsi="Arial" w:cs="Arial"/>
                <w:sz w:val="24"/>
              </w:rPr>
              <w:t>67,6</w:t>
            </w:r>
          </w:p>
        </w:tc>
        <w:tc>
          <w:tcPr>
            <w:tcW w:w="859" w:type="dxa"/>
          </w:tcPr>
          <w:p w14:paraId="4D21D16C" w14:textId="367C8A71" w:rsidR="00403225" w:rsidRPr="00F96AFD" w:rsidRDefault="00403225" w:rsidP="00DD2DE5">
            <w:pPr>
              <w:spacing w:after="240" w:line="360" w:lineRule="auto"/>
              <w:rPr>
                <w:rFonts w:ascii="Arial" w:hAnsi="Arial" w:cs="Arial"/>
                <w:sz w:val="24"/>
              </w:rPr>
            </w:pPr>
            <w:r w:rsidRPr="00F96AFD">
              <w:rPr>
                <w:rFonts w:ascii="Arial" w:hAnsi="Arial" w:cs="Arial"/>
                <w:sz w:val="24"/>
              </w:rPr>
              <w:t>95,3</w:t>
            </w:r>
          </w:p>
        </w:tc>
        <w:tc>
          <w:tcPr>
            <w:tcW w:w="859" w:type="dxa"/>
          </w:tcPr>
          <w:p w14:paraId="256C0BBB" w14:textId="62D7E1D1" w:rsidR="00403225" w:rsidRPr="00F96AFD" w:rsidRDefault="00403225" w:rsidP="00DD2DE5">
            <w:pPr>
              <w:spacing w:after="240" w:line="360" w:lineRule="auto"/>
              <w:rPr>
                <w:rFonts w:ascii="Arial" w:hAnsi="Arial" w:cs="Arial"/>
                <w:sz w:val="24"/>
              </w:rPr>
            </w:pPr>
            <w:r w:rsidRPr="00F96AFD">
              <w:rPr>
                <w:rFonts w:ascii="Arial" w:hAnsi="Arial" w:cs="Arial"/>
                <w:sz w:val="24"/>
              </w:rPr>
              <w:t>120,7</w:t>
            </w:r>
          </w:p>
        </w:tc>
        <w:tc>
          <w:tcPr>
            <w:tcW w:w="859" w:type="dxa"/>
          </w:tcPr>
          <w:p w14:paraId="3D0AC333" w14:textId="0EFEF4AF" w:rsidR="00403225" w:rsidRPr="00F96AFD" w:rsidRDefault="00403225" w:rsidP="00DD2DE5">
            <w:pPr>
              <w:spacing w:after="240" w:line="360" w:lineRule="auto"/>
              <w:rPr>
                <w:rFonts w:ascii="Arial" w:hAnsi="Arial" w:cs="Arial"/>
                <w:sz w:val="24"/>
              </w:rPr>
            </w:pPr>
            <w:r w:rsidRPr="00F96AFD">
              <w:rPr>
                <w:rFonts w:ascii="Arial" w:hAnsi="Arial" w:cs="Arial"/>
                <w:sz w:val="24"/>
              </w:rPr>
              <w:t>122,0</w:t>
            </w:r>
          </w:p>
        </w:tc>
        <w:tc>
          <w:tcPr>
            <w:tcW w:w="859" w:type="dxa"/>
          </w:tcPr>
          <w:p w14:paraId="60EF5331" w14:textId="65FD844F" w:rsidR="00403225" w:rsidRPr="00F96AFD" w:rsidRDefault="00403225" w:rsidP="00DD2DE5">
            <w:pPr>
              <w:spacing w:after="240" w:line="360" w:lineRule="auto"/>
              <w:rPr>
                <w:rFonts w:ascii="Arial" w:hAnsi="Arial" w:cs="Arial"/>
                <w:sz w:val="24"/>
              </w:rPr>
            </w:pPr>
            <w:r w:rsidRPr="00F96AFD">
              <w:rPr>
                <w:rFonts w:ascii="Arial" w:hAnsi="Arial" w:cs="Arial"/>
                <w:sz w:val="24"/>
              </w:rPr>
              <w:t>121,4</w:t>
            </w:r>
          </w:p>
        </w:tc>
      </w:tr>
      <w:tr w:rsidR="00403225" w:rsidRPr="00F96AFD" w14:paraId="3D7A4D9A" w14:textId="77777777" w:rsidTr="003329B6">
        <w:tc>
          <w:tcPr>
            <w:tcW w:w="2268" w:type="dxa"/>
          </w:tcPr>
          <w:p w14:paraId="2CECFADA" w14:textId="133219F7" w:rsidR="00403225" w:rsidRPr="00F96AFD" w:rsidRDefault="001A7C77" w:rsidP="00DD2DE5">
            <w:pPr>
              <w:spacing w:after="240" w:line="360" w:lineRule="auto"/>
              <w:rPr>
                <w:rFonts w:ascii="Arial" w:hAnsi="Arial" w:cs="Arial"/>
                <w:sz w:val="24"/>
              </w:rPr>
            </w:pPr>
            <w:r w:rsidRPr="00F96AFD">
              <w:rPr>
                <w:rFonts w:ascii="Arial" w:hAnsi="Arial" w:cs="Arial"/>
                <w:sz w:val="24"/>
              </w:rPr>
              <w:t>wielkopolskie</w:t>
            </w:r>
          </w:p>
        </w:tc>
        <w:tc>
          <w:tcPr>
            <w:tcW w:w="1631" w:type="dxa"/>
          </w:tcPr>
          <w:p w14:paraId="4528F42C" w14:textId="49C9C761" w:rsidR="00403225" w:rsidRPr="00F96AFD" w:rsidRDefault="00403225" w:rsidP="00DD2DE5">
            <w:pPr>
              <w:spacing w:after="240" w:line="360" w:lineRule="auto"/>
              <w:rPr>
                <w:rFonts w:ascii="Arial" w:hAnsi="Arial" w:cs="Arial"/>
                <w:sz w:val="24"/>
              </w:rPr>
            </w:pPr>
            <w:r w:rsidRPr="00F96AFD">
              <w:rPr>
                <w:rFonts w:ascii="Arial" w:hAnsi="Arial" w:cs="Arial"/>
                <w:sz w:val="24"/>
              </w:rPr>
              <w:t>55,0</w:t>
            </w:r>
          </w:p>
        </w:tc>
        <w:tc>
          <w:tcPr>
            <w:tcW w:w="858" w:type="dxa"/>
          </w:tcPr>
          <w:p w14:paraId="1A60408F" w14:textId="5CF2B7AB" w:rsidR="00403225" w:rsidRPr="00F96AFD" w:rsidRDefault="00403225" w:rsidP="00DD2DE5">
            <w:pPr>
              <w:spacing w:after="240" w:line="360" w:lineRule="auto"/>
              <w:rPr>
                <w:rFonts w:ascii="Arial" w:hAnsi="Arial" w:cs="Arial"/>
                <w:sz w:val="24"/>
              </w:rPr>
            </w:pPr>
            <w:r w:rsidRPr="00F96AFD">
              <w:rPr>
                <w:rFonts w:ascii="Arial" w:hAnsi="Arial" w:cs="Arial"/>
                <w:sz w:val="24"/>
              </w:rPr>
              <w:t>56,8</w:t>
            </w:r>
          </w:p>
        </w:tc>
        <w:tc>
          <w:tcPr>
            <w:tcW w:w="859" w:type="dxa"/>
          </w:tcPr>
          <w:p w14:paraId="79996CBC" w14:textId="667CF662" w:rsidR="00403225" w:rsidRPr="00F96AFD" w:rsidRDefault="00403225" w:rsidP="00DD2DE5">
            <w:pPr>
              <w:spacing w:after="240" w:line="360" w:lineRule="auto"/>
              <w:rPr>
                <w:rFonts w:ascii="Arial" w:hAnsi="Arial" w:cs="Arial"/>
                <w:sz w:val="24"/>
              </w:rPr>
            </w:pPr>
            <w:r w:rsidRPr="00F96AFD">
              <w:rPr>
                <w:rFonts w:ascii="Arial" w:hAnsi="Arial" w:cs="Arial"/>
                <w:sz w:val="24"/>
              </w:rPr>
              <w:t>65,6</w:t>
            </w:r>
          </w:p>
        </w:tc>
        <w:tc>
          <w:tcPr>
            <w:tcW w:w="859" w:type="dxa"/>
          </w:tcPr>
          <w:p w14:paraId="0DED70BF" w14:textId="6304F094" w:rsidR="00403225" w:rsidRPr="00F96AFD" w:rsidRDefault="00403225" w:rsidP="00DD2DE5">
            <w:pPr>
              <w:spacing w:after="240" w:line="360" w:lineRule="auto"/>
              <w:rPr>
                <w:rFonts w:ascii="Arial" w:hAnsi="Arial" w:cs="Arial"/>
                <w:sz w:val="24"/>
              </w:rPr>
            </w:pPr>
            <w:r w:rsidRPr="00F96AFD">
              <w:rPr>
                <w:rFonts w:ascii="Arial" w:hAnsi="Arial" w:cs="Arial"/>
                <w:sz w:val="24"/>
              </w:rPr>
              <w:t>83,0</w:t>
            </w:r>
          </w:p>
        </w:tc>
        <w:tc>
          <w:tcPr>
            <w:tcW w:w="859" w:type="dxa"/>
          </w:tcPr>
          <w:p w14:paraId="690AFA05" w14:textId="4F8E5BF2" w:rsidR="00403225" w:rsidRPr="00F96AFD" w:rsidRDefault="00403225" w:rsidP="00DD2DE5">
            <w:pPr>
              <w:spacing w:after="240" w:line="360" w:lineRule="auto"/>
              <w:rPr>
                <w:rFonts w:ascii="Arial" w:hAnsi="Arial" w:cs="Arial"/>
                <w:sz w:val="24"/>
              </w:rPr>
            </w:pPr>
            <w:r w:rsidRPr="00F96AFD">
              <w:rPr>
                <w:rFonts w:ascii="Arial" w:hAnsi="Arial" w:cs="Arial"/>
                <w:sz w:val="24"/>
              </w:rPr>
              <w:t>90,6</w:t>
            </w:r>
          </w:p>
        </w:tc>
        <w:tc>
          <w:tcPr>
            <w:tcW w:w="859" w:type="dxa"/>
          </w:tcPr>
          <w:p w14:paraId="65267937" w14:textId="236A2842" w:rsidR="00403225" w:rsidRPr="00F96AFD" w:rsidRDefault="00403225" w:rsidP="00DD2DE5">
            <w:pPr>
              <w:spacing w:after="240" w:line="360" w:lineRule="auto"/>
              <w:rPr>
                <w:rFonts w:ascii="Arial" w:hAnsi="Arial" w:cs="Arial"/>
                <w:sz w:val="24"/>
              </w:rPr>
            </w:pPr>
            <w:r w:rsidRPr="00F96AFD">
              <w:rPr>
                <w:rFonts w:ascii="Arial" w:hAnsi="Arial" w:cs="Arial"/>
                <w:sz w:val="24"/>
              </w:rPr>
              <w:t>102,9</w:t>
            </w:r>
          </w:p>
        </w:tc>
        <w:tc>
          <w:tcPr>
            <w:tcW w:w="859" w:type="dxa"/>
          </w:tcPr>
          <w:p w14:paraId="1005264C" w14:textId="3A97418C" w:rsidR="00403225" w:rsidRPr="00F96AFD" w:rsidRDefault="00403225" w:rsidP="00DD2DE5">
            <w:pPr>
              <w:spacing w:after="240" w:line="360" w:lineRule="auto"/>
              <w:rPr>
                <w:rFonts w:ascii="Arial" w:hAnsi="Arial" w:cs="Arial"/>
                <w:sz w:val="24"/>
              </w:rPr>
            </w:pPr>
            <w:r w:rsidRPr="00F96AFD">
              <w:rPr>
                <w:rFonts w:ascii="Arial" w:hAnsi="Arial" w:cs="Arial"/>
                <w:sz w:val="24"/>
              </w:rPr>
              <w:t>124,9</w:t>
            </w:r>
          </w:p>
        </w:tc>
        <w:tc>
          <w:tcPr>
            <w:tcW w:w="859" w:type="dxa"/>
          </w:tcPr>
          <w:p w14:paraId="309AF9FE" w14:textId="57BA5BF8" w:rsidR="00403225" w:rsidRPr="00F96AFD" w:rsidRDefault="00403225" w:rsidP="00DD2DE5">
            <w:pPr>
              <w:spacing w:after="240" w:line="360" w:lineRule="auto"/>
              <w:rPr>
                <w:rFonts w:ascii="Arial" w:hAnsi="Arial" w:cs="Arial"/>
                <w:sz w:val="24"/>
              </w:rPr>
            </w:pPr>
            <w:r w:rsidRPr="00F96AFD">
              <w:rPr>
                <w:rFonts w:ascii="Arial" w:hAnsi="Arial" w:cs="Arial"/>
                <w:sz w:val="24"/>
              </w:rPr>
              <w:t>144,2</w:t>
            </w:r>
          </w:p>
        </w:tc>
        <w:tc>
          <w:tcPr>
            <w:tcW w:w="859" w:type="dxa"/>
          </w:tcPr>
          <w:p w14:paraId="44754A95" w14:textId="23671735" w:rsidR="00403225" w:rsidRPr="00F96AFD" w:rsidRDefault="00403225" w:rsidP="00DD2DE5">
            <w:pPr>
              <w:spacing w:after="240" w:line="360" w:lineRule="auto"/>
              <w:rPr>
                <w:rFonts w:ascii="Arial" w:hAnsi="Arial" w:cs="Arial"/>
                <w:sz w:val="24"/>
              </w:rPr>
            </w:pPr>
            <w:r w:rsidRPr="00F96AFD">
              <w:rPr>
                <w:rFonts w:ascii="Arial" w:hAnsi="Arial" w:cs="Arial"/>
                <w:sz w:val="24"/>
              </w:rPr>
              <w:t>151,7</w:t>
            </w:r>
          </w:p>
        </w:tc>
        <w:tc>
          <w:tcPr>
            <w:tcW w:w="859" w:type="dxa"/>
          </w:tcPr>
          <w:p w14:paraId="62BB10A4" w14:textId="44F20520" w:rsidR="00403225" w:rsidRPr="00F96AFD" w:rsidRDefault="00403225" w:rsidP="00DD2DE5">
            <w:pPr>
              <w:spacing w:after="240" w:line="360" w:lineRule="auto"/>
              <w:rPr>
                <w:rFonts w:ascii="Arial" w:hAnsi="Arial" w:cs="Arial"/>
                <w:sz w:val="24"/>
              </w:rPr>
            </w:pPr>
            <w:r w:rsidRPr="00F96AFD">
              <w:rPr>
                <w:rFonts w:ascii="Arial" w:hAnsi="Arial" w:cs="Arial"/>
                <w:sz w:val="24"/>
              </w:rPr>
              <w:t>159,4</w:t>
            </w:r>
          </w:p>
        </w:tc>
      </w:tr>
      <w:tr w:rsidR="00403225" w:rsidRPr="00F96AFD" w14:paraId="1D224A19" w14:textId="77777777" w:rsidTr="003329B6">
        <w:tc>
          <w:tcPr>
            <w:tcW w:w="2268" w:type="dxa"/>
          </w:tcPr>
          <w:p w14:paraId="17FFE79C" w14:textId="14BC8C0C" w:rsidR="00403225" w:rsidRPr="00F96AFD" w:rsidRDefault="001A7C77" w:rsidP="00DD2DE5">
            <w:pPr>
              <w:spacing w:after="240" w:line="360" w:lineRule="auto"/>
              <w:rPr>
                <w:rFonts w:ascii="Arial" w:hAnsi="Arial" w:cs="Arial"/>
                <w:sz w:val="24"/>
              </w:rPr>
            </w:pPr>
            <w:r w:rsidRPr="00F96AFD">
              <w:rPr>
                <w:rFonts w:ascii="Arial" w:hAnsi="Arial" w:cs="Arial"/>
                <w:sz w:val="24"/>
              </w:rPr>
              <w:t>zachodniopomorskie</w:t>
            </w:r>
          </w:p>
        </w:tc>
        <w:tc>
          <w:tcPr>
            <w:tcW w:w="1631" w:type="dxa"/>
          </w:tcPr>
          <w:p w14:paraId="31282FD7" w14:textId="13BB714C" w:rsidR="00403225" w:rsidRPr="00F96AFD" w:rsidRDefault="00403225" w:rsidP="00DD2DE5">
            <w:pPr>
              <w:spacing w:after="240" w:line="360" w:lineRule="auto"/>
              <w:rPr>
                <w:rFonts w:ascii="Arial" w:hAnsi="Arial" w:cs="Arial"/>
                <w:sz w:val="24"/>
              </w:rPr>
            </w:pPr>
            <w:r w:rsidRPr="00F96AFD">
              <w:rPr>
                <w:rFonts w:ascii="Arial" w:hAnsi="Arial" w:cs="Arial"/>
                <w:sz w:val="24"/>
              </w:rPr>
              <w:t>56,9</w:t>
            </w:r>
          </w:p>
        </w:tc>
        <w:tc>
          <w:tcPr>
            <w:tcW w:w="858" w:type="dxa"/>
          </w:tcPr>
          <w:p w14:paraId="4F651D45" w14:textId="18F62DD4" w:rsidR="00403225" w:rsidRPr="00F96AFD" w:rsidRDefault="00403225" w:rsidP="00DD2DE5">
            <w:pPr>
              <w:spacing w:after="240" w:line="360" w:lineRule="auto"/>
              <w:rPr>
                <w:rFonts w:ascii="Arial" w:hAnsi="Arial" w:cs="Arial"/>
                <w:sz w:val="24"/>
              </w:rPr>
            </w:pPr>
            <w:r w:rsidRPr="00F96AFD">
              <w:rPr>
                <w:rFonts w:ascii="Arial" w:hAnsi="Arial" w:cs="Arial"/>
                <w:sz w:val="24"/>
              </w:rPr>
              <w:t>67,2</w:t>
            </w:r>
          </w:p>
        </w:tc>
        <w:tc>
          <w:tcPr>
            <w:tcW w:w="859" w:type="dxa"/>
          </w:tcPr>
          <w:p w14:paraId="7520B27C" w14:textId="3748E0DA" w:rsidR="00403225" w:rsidRPr="00F96AFD" w:rsidRDefault="00403225" w:rsidP="00DD2DE5">
            <w:pPr>
              <w:spacing w:after="240" w:line="360" w:lineRule="auto"/>
              <w:rPr>
                <w:rFonts w:ascii="Arial" w:hAnsi="Arial" w:cs="Arial"/>
                <w:sz w:val="24"/>
              </w:rPr>
            </w:pPr>
            <w:r w:rsidRPr="00F96AFD">
              <w:rPr>
                <w:rFonts w:ascii="Arial" w:hAnsi="Arial" w:cs="Arial"/>
                <w:sz w:val="24"/>
              </w:rPr>
              <w:t>70,3</w:t>
            </w:r>
          </w:p>
        </w:tc>
        <w:tc>
          <w:tcPr>
            <w:tcW w:w="859" w:type="dxa"/>
          </w:tcPr>
          <w:p w14:paraId="026C37C3" w14:textId="01E6E5F0" w:rsidR="00403225" w:rsidRPr="00F96AFD" w:rsidRDefault="00403225" w:rsidP="00DD2DE5">
            <w:pPr>
              <w:spacing w:after="240" w:line="360" w:lineRule="auto"/>
              <w:rPr>
                <w:rFonts w:ascii="Arial" w:hAnsi="Arial" w:cs="Arial"/>
                <w:sz w:val="24"/>
              </w:rPr>
            </w:pPr>
            <w:r w:rsidRPr="00F96AFD">
              <w:rPr>
                <w:rFonts w:ascii="Arial" w:hAnsi="Arial" w:cs="Arial"/>
                <w:sz w:val="24"/>
              </w:rPr>
              <w:t>85,3</w:t>
            </w:r>
          </w:p>
        </w:tc>
        <w:tc>
          <w:tcPr>
            <w:tcW w:w="859" w:type="dxa"/>
          </w:tcPr>
          <w:p w14:paraId="0CA3D8EF" w14:textId="120FDA65" w:rsidR="00403225" w:rsidRPr="00F96AFD" w:rsidRDefault="00403225" w:rsidP="00DD2DE5">
            <w:pPr>
              <w:spacing w:after="240" w:line="360" w:lineRule="auto"/>
              <w:rPr>
                <w:rFonts w:ascii="Arial" w:hAnsi="Arial" w:cs="Arial"/>
                <w:sz w:val="24"/>
              </w:rPr>
            </w:pPr>
            <w:r w:rsidRPr="00F96AFD">
              <w:rPr>
                <w:rFonts w:ascii="Arial" w:hAnsi="Arial" w:cs="Arial"/>
                <w:sz w:val="24"/>
              </w:rPr>
              <w:t>87,3</w:t>
            </w:r>
          </w:p>
        </w:tc>
        <w:tc>
          <w:tcPr>
            <w:tcW w:w="859" w:type="dxa"/>
          </w:tcPr>
          <w:p w14:paraId="04C5F8EF" w14:textId="0539FCA2" w:rsidR="00403225" w:rsidRPr="00F96AFD" w:rsidRDefault="00403225" w:rsidP="00DD2DE5">
            <w:pPr>
              <w:spacing w:after="240" w:line="360" w:lineRule="auto"/>
              <w:rPr>
                <w:rFonts w:ascii="Arial" w:hAnsi="Arial" w:cs="Arial"/>
                <w:sz w:val="24"/>
              </w:rPr>
            </w:pPr>
            <w:r w:rsidRPr="00F96AFD">
              <w:rPr>
                <w:rFonts w:ascii="Arial" w:hAnsi="Arial" w:cs="Arial"/>
                <w:sz w:val="24"/>
              </w:rPr>
              <w:t>103,6</w:t>
            </w:r>
          </w:p>
        </w:tc>
        <w:tc>
          <w:tcPr>
            <w:tcW w:w="859" w:type="dxa"/>
          </w:tcPr>
          <w:p w14:paraId="39EBA475" w14:textId="1C9D9637" w:rsidR="00403225" w:rsidRPr="00F96AFD" w:rsidRDefault="00403225" w:rsidP="00DD2DE5">
            <w:pPr>
              <w:spacing w:after="240" w:line="360" w:lineRule="auto"/>
              <w:rPr>
                <w:rFonts w:ascii="Arial" w:hAnsi="Arial" w:cs="Arial"/>
                <w:sz w:val="24"/>
              </w:rPr>
            </w:pPr>
            <w:r w:rsidRPr="00F96AFD">
              <w:rPr>
                <w:rFonts w:ascii="Arial" w:hAnsi="Arial" w:cs="Arial"/>
                <w:sz w:val="24"/>
              </w:rPr>
              <w:t>125,3</w:t>
            </w:r>
          </w:p>
        </w:tc>
        <w:tc>
          <w:tcPr>
            <w:tcW w:w="859" w:type="dxa"/>
          </w:tcPr>
          <w:p w14:paraId="2010FD91" w14:textId="64987AC5" w:rsidR="00403225" w:rsidRPr="00F96AFD" w:rsidRDefault="00403225" w:rsidP="00DD2DE5">
            <w:pPr>
              <w:spacing w:after="240" w:line="360" w:lineRule="auto"/>
              <w:rPr>
                <w:rFonts w:ascii="Arial" w:hAnsi="Arial" w:cs="Arial"/>
                <w:sz w:val="24"/>
              </w:rPr>
            </w:pPr>
            <w:r w:rsidRPr="00F96AFD">
              <w:rPr>
                <w:rFonts w:ascii="Arial" w:hAnsi="Arial" w:cs="Arial"/>
                <w:sz w:val="24"/>
              </w:rPr>
              <w:t>144,7</w:t>
            </w:r>
          </w:p>
        </w:tc>
        <w:tc>
          <w:tcPr>
            <w:tcW w:w="859" w:type="dxa"/>
          </w:tcPr>
          <w:p w14:paraId="46DC6730" w14:textId="48AAB9A6" w:rsidR="00403225" w:rsidRPr="00F96AFD" w:rsidRDefault="00403225" w:rsidP="00DD2DE5">
            <w:pPr>
              <w:spacing w:after="240" w:line="360" w:lineRule="auto"/>
              <w:rPr>
                <w:rFonts w:ascii="Arial" w:hAnsi="Arial" w:cs="Arial"/>
                <w:sz w:val="24"/>
              </w:rPr>
            </w:pPr>
            <w:r w:rsidRPr="00F96AFD">
              <w:rPr>
                <w:rFonts w:ascii="Arial" w:hAnsi="Arial" w:cs="Arial"/>
                <w:sz w:val="24"/>
              </w:rPr>
              <w:t>144,8</w:t>
            </w:r>
          </w:p>
        </w:tc>
        <w:tc>
          <w:tcPr>
            <w:tcW w:w="859" w:type="dxa"/>
          </w:tcPr>
          <w:p w14:paraId="106F692B" w14:textId="58A0E63A" w:rsidR="00403225" w:rsidRPr="00F96AFD" w:rsidRDefault="00403225" w:rsidP="00DD2DE5">
            <w:pPr>
              <w:spacing w:after="240" w:line="360" w:lineRule="auto"/>
              <w:rPr>
                <w:rFonts w:ascii="Arial" w:hAnsi="Arial" w:cs="Arial"/>
                <w:sz w:val="24"/>
              </w:rPr>
            </w:pPr>
            <w:r w:rsidRPr="00F96AFD">
              <w:rPr>
                <w:rFonts w:ascii="Arial" w:hAnsi="Arial" w:cs="Arial"/>
                <w:sz w:val="24"/>
              </w:rPr>
              <w:t>142,7</w:t>
            </w:r>
          </w:p>
        </w:tc>
      </w:tr>
    </w:tbl>
    <w:p w14:paraId="478172C1" w14:textId="77777777" w:rsidR="00296DB8" w:rsidRPr="00F96AFD" w:rsidRDefault="00296DB8" w:rsidP="00952632">
      <w:pPr>
        <w:spacing w:before="240" w:after="240" w:line="360" w:lineRule="auto"/>
        <w:rPr>
          <w:rFonts w:ascii="Arial" w:hAnsi="Arial" w:cs="Arial"/>
          <w:sz w:val="24"/>
        </w:rPr>
      </w:pPr>
      <w:r w:rsidRPr="00F96AFD">
        <w:rPr>
          <w:rFonts w:ascii="Arial" w:hAnsi="Arial" w:cs="Arial"/>
          <w:sz w:val="24"/>
        </w:rPr>
        <w:t xml:space="preserve">Źródło: Bank Danych Lokalnych </w:t>
      </w:r>
    </w:p>
    <w:p w14:paraId="5C699A19" w14:textId="77777777" w:rsidR="00296DB8" w:rsidRPr="00F96AFD" w:rsidRDefault="004B719B" w:rsidP="00DD2DE5">
      <w:pPr>
        <w:spacing w:before="240" w:after="240" w:line="360" w:lineRule="auto"/>
        <w:rPr>
          <w:rFonts w:ascii="Arial" w:hAnsi="Arial" w:cs="Arial"/>
          <w:sz w:val="24"/>
        </w:rPr>
      </w:pPr>
      <w:r w:rsidRPr="00F96AFD">
        <w:rPr>
          <w:rFonts w:ascii="Arial" w:hAnsi="Arial" w:cs="Arial"/>
          <w:sz w:val="24"/>
        </w:rPr>
        <w:lastRenderedPageBreak/>
        <w:t xml:space="preserve">W tabeli 3.12 zestawiono </w:t>
      </w:r>
      <w:r w:rsidR="00087EA8" w:rsidRPr="00F96AFD">
        <w:rPr>
          <w:rFonts w:ascii="Arial" w:hAnsi="Arial" w:cs="Arial"/>
          <w:sz w:val="24"/>
        </w:rPr>
        <w:t xml:space="preserve">odpady zebrane selektywnie w ciągu roku </w:t>
      </w:r>
      <w:r w:rsidR="00EA74AF" w:rsidRPr="00F96AFD">
        <w:rPr>
          <w:rFonts w:ascii="Arial" w:hAnsi="Arial" w:cs="Arial"/>
          <w:sz w:val="24"/>
        </w:rPr>
        <w:t>we wszystkich województwach, w przeliczeniu na 1 mieszkańca. Są to odpady ogółem,</w:t>
      </w:r>
      <w:r w:rsidR="00346F74" w:rsidRPr="00F96AFD">
        <w:rPr>
          <w:rFonts w:ascii="Arial" w:hAnsi="Arial" w:cs="Arial"/>
          <w:sz w:val="24"/>
        </w:rPr>
        <w:t xml:space="preserve"> wliczone są wszystkie rodzaje odpadów takie jak papier, tektura, szkło, tworzywa sztuczne, metale, tekstylia, </w:t>
      </w:r>
      <w:r w:rsidR="007A3576" w:rsidRPr="00F96AFD">
        <w:rPr>
          <w:rFonts w:ascii="Arial" w:hAnsi="Arial" w:cs="Arial"/>
          <w:sz w:val="24"/>
        </w:rPr>
        <w:t xml:space="preserve">odpady niebezpieczne, zużyte urządzenia elektryczne i elektroniczne, </w:t>
      </w:r>
      <w:r w:rsidR="00A115E8" w:rsidRPr="00F96AFD">
        <w:rPr>
          <w:rFonts w:ascii="Arial" w:hAnsi="Arial" w:cs="Arial"/>
          <w:sz w:val="24"/>
        </w:rPr>
        <w:t xml:space="preserve">odpady wielkogabarytowe, biodegradowalne, </w:t>
      </w:r>
      <w:r w:rsidR="009161B6" w:rsidRPr="00F96AFD">
        <w:rPr>
          <w:rFonts w:ascii="Arial" w:hAnsi="Arial" w:cs="Arial"/>
          <w:sz w:val="24"/>
        </w:rPr>
        <w:t xml:space="preserve">opakowania wielomateriałowe, baterie i akumulatory. </w:t>
      </w:r>
      <w:r w:rsidR="007F5212" w:rsidRPr="00F96AFD">
        <w:rPr>
          <w:rFonts w:ascii="Arial" w:hAnsi="Arial" w:cs="Arial"/>
          <w:sz w:val="24"/>
        </w:rPr>
        <w:t xml:space="preserve">Pochodzenie odpadów również jest wg kategorii „ogółem” to znaczy </w:t>
      </w:r>
      <w:r w:rsidR="007F4193" w:rsidRPr="00F96AFD">
        <w:rPr>
          <w:rFonts w:ascii="Arial" w:hAnsi="Arial" w:cs="Arial"/>
          <w:sz w:val="24"/>
        </w:rPr>
        <w:t>z gospodarstw domowych oraz z innych źródeł</w:t>
      </w:r>
      <w:r w:rsidR="00796979" w:rsidRPr="00F96AFD">
        <w:rPr>
          <w:rFonts w:ascii="Arial" w:hAnsi="Arial" w:cs="Arial"/>
          <w:sz w:val="24"/>
        </w:rPr>
        <w:t xml:space="preserve">, jak usługi komunalne, </w:t>
      </w:r>
      <w:r w:rsidR="00961562" w:rsidRPr="00F96AFD">
        <w:rPr>
          <w:rFonts w:ascii="Arial" w:hAnsi="Arial" w:cs="Arial"/>
          <w:sz w:val="24"/>
        </w:rPr>
        <w:t xml:space="preserve">handel, mały biznes, biura i instytucje. </w:t>
      </w:r>
    </w:p>
    <w:p w14:paraId="06722506" w14:textId="7C837260" w:rsidR="00296DB8" w:rsidRPr="00F96AFD" w:rsidRDefault="00C076E4" w:rsidP="00DD2DE5">
      <w:pPr>
        <w:spacing w:before="240" w:after="240" w:line="360" w:lineRule="auto"/>
        <w:rPr>
          <w:rFonts w:ascii="Arial" w:hAnsi="Arial" w:cs="Arial"/>
          <w:sz w:val="24"/>
        </w:rPr>
      </w:pPr>
      <w:r w:rsidRPr="00F96AFD">
        <w:rPr>
          <w:rFonts w:ascii="Arial" w:hAnsi="Arial" w:cs="Arial"/>
          <w:sz w:val="24"/>
        </w:rPr>
        <w:t xml:space="preserve">Masa odpadów zbieranych selektywnie w województwie wielkopolskim, tak jak w reszcie kraju </w:t>
      </w:r>
      <w:r w:rsidR="00882329" w:rsidRPr="00F96AFD">
        <w:rPr>
          <w:rFonts w:ascii="Arial" w:hAnsi="Arial" w:cs="Arial"/>
          <w:sz w:val="24"/>
        </w:rPr>
        <w:t>systematycznie rośnie</w:t>
      </w:r>
      <w:r w:rsidR="000333C0" w:rsidRPr="00F96AFD">
        <w:rPr>
          <w:rFonts w:ascii="Arial" w:hAnsi="Arial" w:cs="Arial"/>
          <w:sz w:val="24"/>
        </w:rPr>
        <w:t xml:space="preserve">. </w:t>
      </w:r>
      <w:r w:rsidR="00A3459B" w:rsidRPr="00F96AFD">
        <w:rPr>
          <w:rFonts w:ascii="Arial" w:hAnsi="Arial" w:cs="Arial"/>
          <w:sz w:val="24"/>
        </w:rPr>
        <w:t>W okresie 2014-</w:t>
      </w:r>
      <w:r w:rsidR="00242A07" w:rsidRPr="00F96AFD">
        <w:rPr>
          <w:rFonts w:ascii="Arial" w:hAnsi="Arial" w:cs="Arial"/>
          <w:sz w:val="24"/>
        </w:rPr>
        <w:t>2</w:t>
      </w:r>
      <w:r w:rsidR="00A3459B" w:rsidRPr="00F96AFD">
        <w:rPr>
          <w:rFonts w:ascii="Arial" w:hAnsi="Arial" w:cs="Arial"/>
          <w:sz w:val="24"/>
        </w:rPr>
        <w:t>0</w:t>
      </w:r>
      <w:r w:rsidR="00242A07" w:rsidRPr="00F96AFD">
        <w:rPr>
          <w:rFonts w:ascii="Arial" w:hAnsi="Arial" w:cs="Arial"/>
          <w:sz w:val="24"/>
        </w:rPr>
        <w:t>1</w:t>
      </w:r>
      <w:r w:rsidR="00A3459B" w:rsidRPr="00F96AFD">
        <w:rPr>
          <w:rFonts w:ascii="Arial" w:hAnsi="Arial" w:cs="Arial"/>
          <w:sz w:val="24"/>
        </w:rPr>
        <w:t xml:space="preserve">8 </w:t>
      </w:r>
      <w:r w:rsidR="002863C2" w:rsidRPr="00F96AFD">
        <w:rPr>
          <w:rFonts w:ascii="Arial" w:hAnsi="Arial" w:cs="Arial"/>
          <w:sz w:val="24"/>
        </w:rPr>
        <w:t>najbardziej wskaźnik ten wzrósł w roku 2017.</w:t>
      </w:r>
      <w:r w:rsidR="00E915B7" w:rsidRPr="00F96AFD">
        <w:rPr>
          <w:rFonts w:ascii="Arial" w:hAnsi="Arial" w:cs="Arial"/>
          <w:sz w:val="24"/>
        </w:rPr>
        <w:t xml:space="preserve"> W 2019 </w:t>
      </w:r>
      <w:r w:rsidR="006E4809" w:rsidRPr="00F96AFD">
        <w:rPr>
          <w:rFonts w:ascii="Arial" w:hAnsi="Arial" w:cs="Arial"/>
          <w:sz w:val="24"/>
        </w:rPr>
        <w:t>–</w:t>
      </w:r>
      <w:r w:rsidR="00E915B7" w:rsidRPr="00F96AFD">
        <w:rPr>
          <w:rFonts w:ascii="Arial" w:hAnsi="Arial" w:cs="Arial"/>
          <w:sz w:val="24"/>
        </w:rPr>
        <w:t xml:space="preserve"> </w:t>
      </w:r>
      <w:r w:rsidR="006E4809" w:rsidRPr="00F96AFD">
        <w:rPr>
          <w:rFonts w:ascii="Arial" w:hAnsi="Arial" w:cs="Arial"/>
          <w:sz w:val="24"/>
        </w:rPr>
        <w:t>2023 kiedy gospodarka była narażona na silne wahania z powodu egzogenicznych czynników</w:t>
      </w:r>
      <w:r w:rsidR="00EE0111" w:rsidRPr="00F96AFD">
        <w:rPr>
          <w:rFonts w:ascii="Arial" w:hAnsi="Arial" w:cs="Arial"/>
          <w:sz w:val="24"/>
        </w:rPr>
        <w:t xml:space="preserve">, silny wzrost </w:t>
      </w:r>
      <w:r w:rsidR="0099115A" w:rsidRPr="00F96AFD">
        <w:rPr>
          <w:rFonts w:ascii="Arial" w:hAnsi="Arial" w:cs="Arial"/>
          <w:sz w:val="24"/>
        </w:rPr>
        <w:t xml:space="preserve">masy selektywnie zbieranych odpadów w Wielkopolsce wystąpił w roku 2020 i 2021. </w:t>
      </w:r>
      <w:r w:rsidR="009359A6" w:rsidRPr="00F96AFD">
        <w:rPr>
          <w:rFonts w:ascii="Arial" w:hAnsi="Arial" w:cs="Arial"/>
          <w:sz w:val="24"/>
        </w:rPr>
        <w:t>Można by</w:t>
      </w:r>
      <w:r w:rsidR="002A6C6F" w:rsidRPr="00F96AFD">
        <w:rPr>
          <w:rFonts w:ascii="Arial" w:hAnsi="Arial" w:cs="Arial"/>
          <w:sz w:val="24"/>
        </w:rPr>
        <w:t xml:space="preserve"> oczekiwać</w:t>
      </w:r>
      <w:r w:rsidR="00251E0F" w:rsidRPr="00F96AFD">
        <w:rPr>
          <w:rFonts w:ascii="Arial" w:hAnsi="Arial" w:cs="Arial"/>
          <w:sz w:val="24"/>
        </w:rPr>
        <w:t xml:space="preserve">, że </w:t>
      </w:r>
      <w:r w:rsidR="009359A6" w:rsidRPr="00F96AFD">
        <w:rPr>
          <w:rFonts w:ascii="Arial" w:hAnsi="Arial" w:cs="Arial"/>
          <w:sz w:val="24"/>
        </w:rPr>
        <w:t>w wyniku rosnącej koniunktury przemysł będzie zgłaszał większe zapotrzebowanie na surowce wtóre</w:t>
      </w:r>
      <w:r w:rsidR="00E208F1" w:rsidRPr="00F96AFD">
        <w:rPr>
          <w:rFonts w:ascii="Arial" w:hAnsi="Arial" w:cs="Arial"/>
          <w:sz w:val="24"/>
        </w:rPr>
        <w:t xml:space="preserve">, co przełoży się na wzrost ilości odpadów zbieranych selektywnie, ale dane z tabeli 3.12 nie </w:t>
      </w:r>
      <w:r w:rsidR="00BE3570" w:rsidRPr="00F96AFD">
        <w:rPr>
          <w:rFonts w:ascii="Arial" w:hAnsi="Arial" w:cs="Arial"/>
          <w:sz w:val="24"/>
        </w:rPr>
        <w:t>pozwalają na potwierdzenie takiej hipotezy.</w:t>
      </w:r>
    </w:p>
    <w:p w14:paraId="45CF5A00" w14:textId="19713E10" w:rsidR="5B6D9DDE" w:rsidRPr="00F96AFD" w:rsidRDefault="00D96F3A" w:rsidP="0007473F">
      <w:pPr>
        <w:pStyle w:val="Nagwek3"/>
      </w:pPr>
      <w:bookmarkStart w:id="144" w:name="_Toc201563493"/>
      <w:bookmarkStart w:id="145" w:name="_Toc204341463"/>
      <w:bookmarkStart w:id="146" w:name="_Toc204343543"/>
      <w:r w:rsidRPr="00F96AFD">
        <w:t>Komunikacja</w:t>
      </w:r>
      <w:bookmarkEnd w:id="144"/>
      <w:bookmarkEnd w:id="145"/>
      <w:bookmarkEnd w:id="146"/>
      <w:r w:rsidR="0033192F" w:rsidRPr="00F96AFD">
        <w:t xml:space="preserve"> </w:t>
      </w:r>
    </w:p>
    <w:p w14:paraId="3770E9B2" w14:textId="663C21DB" w:rsidR="0033192F" w:rsidRPr="00F96AFD" w:rsidRDefault="1EA240C1" w:rsidP="0065431B">
      <w:pPr>
        <w:spacing w:before="240" w:after="240" w:line="360" w:lineRule="auto"/>
        <w:rPr>
          <w:rFonts w:ascii="Arial" w:hAnsi="Arial" w:cs="Arial"/>
          <w:sz w:val="24"/>
        </w:rPr>
      </w:pPr>
      <w:r w:rsidRPr="00F96AFD">
        <w:rPr>
          <w:rFonts w:ascii="Arial" w:eastAsia="Aptos" w:hAnsi="Arial" w:cs="Arial"/>
          <w:sz w:val="24"/>
          <w:szCs w:val="24"/>
        </w:rPr>
        <w:t>W</w:t>
      </w:r>
      <w:r w:rsidR="00CC5F30" w:rsidRPr="00F96AFD">
        <w:rPr>
          <w:rFonts w:ascii="Arial" w:eastAsia="Aptos" w:hAnsi="Arial" w:cs="Arial"/>
          <w:sz w:val="24"/>
          <w:szCs w:val="24"/>
        </w:rPr>
        <w:t xml:space="preserve"> obszarze </w:t>
      </w:r>
      <w:r w:rsidR="0075763C" w:rsidRPr="00F96AFD">
        <w:rPr>
          <w:rFonts w:ascii="Arial" w:eastAsia="Aptos" w:hAnsi="Arial" w:cs="Arial"/>
          <w:sz w:val="24"/>
          <w:szCs w:val="24"/>
        </w:rPr>
        <w:t>komunikacja w</w:t>
      </w:r>
      <w:r w:rsidRPr="00F96AFD">
        <w:rPr>
          <w:rFonts w:ascii="Arial" w:eastAsia="Aptos" w:hAnsi="Arial" w:cs="Arial"/>
          <w:sz w:val="24"/>
          <w:szCs w:val="24"/>
        </w:rPr>
        <w:t>skaźniki</w:t>
      </w:r>
      <w:r w:rsidRPr="00F96AFD">
        <w:rPr>
          <w:rFonts w:ascii="Arial" w:hAnsi="Arial" w:cs="Arial"/>
          <w:sz w:val="24"/>
        </w:rPr>
        <w:t xml:space="preserve"> monitorowane w „Raporcie o stanie </w:t>
      </w:r>
      <w:r w:rsidR="00032703" w:rsidRPr="00F96AFD">
        <w:rPr>
          <w:rFonts w:ascii="Arial" w:eastAsia="Aptos" w:hAnsi="Arial" w:cs="Arial"/>
          <w:sz w:val="24"/>
          <w:szCs w:val="24"/>
        </w:rPr>
        <w:t>w</w:t>
      </w:r>
      <w:r w:rsidRPr="00F96AFD">
        <w:rPr>
          <w:rFonts w:ascii="Arial" w:eastAsia="Aptos" w:hAnsi="Arial" w:cs="Arial"/>
          <w:sz w:val="24"/>
          <w:szCs w:val="24"/>
        </w:rPr>
        <w:t>ojewództwa</w:t>
      </w:r>
      <w:r w:rsidR="00053849" w:rsidRPr="00F96AFD">
        <w:rPr>
          <w:rFonts w:ascii="Arial" w:eastAsia="Aptos" w:hAnsi="Arial" w:cs="Arial"/>
          <w:sz w:val="24"/>
          <w:szCs w:val="24"/>
        </w:rPr>
        <w:t xml:space="preserve"> </w:t>
      </w:r>
      <w:r w:rsidR="00032703" w:rsidRPr="00F96AFD">
        <w:rPr>
          <w:rFonts w:ascii="Arial" w:eastAsia="Aptos" w:hAnsi="Arial" w:cs="Arial"/>
          <w:sz w:val="24"/>
          <w:szCs w:val="24"/>
        </w:rPr>
        <w:t>w</w:t>
      </w:r>
      <w:r w:rsidR="00053849" w:rsidRPr="00F96AFD">
        <w:rPr>
          <w:rFonts w:ascii="Arial" w:eastAsia="Aptos" w:hAnsi="Arial" w:cs="Arial"/>
          <w:sz w:val="24"/>
          <w:szCs w:val="24"/>
        </w:rPr>
        <w:t>ielkopolskiego za 2023</w:t>
      </w:r>
      <w:r w:rsidRPr="00F96AFD">
        <w:rPr>
          <w:rFonts w:ascii="Arial" w:hAnsi="Arial" w:cs="Arial"/>
          <w:sz w:val="24"/>
        </w:rPr>
        <w:t>” to:</w:t>
      </w:r>
    </w:p>
    <w:p w14:paraId="124DB70E" w14:textId="4A496167" w:rsidR="0033192F" w:rsidRPr="00F96AFD" w:rsidRDefault="61CAE29D" w:rsidP="00DD2DE5">
      <w:pPr>
        <w:numPr>
          <w:ilvl w:val="0"/>
          <w:numId w:val="35"/>
        </w:numPr>
        <w:spacing w:before="240" w:after="240" w:line="360" w:lineRule="auto"/>
        <w:rPr>
          <w:rFonts w:ascii="Arial" w:hAnsi="Arial" w:cs="Arial"/>
          <w:sz w:val="24"/>
        </w:rPr>
      </w:pPr>
      <w:r w:rsidRPr="00F96AFD">
        <w:rPr>
          <w:rFonts w:ascii="Arial" w:hAnsi="Arial" w:cs="Arial"/>
          <w:sz w:val="24"/>
        </w:rPr>
        <w:t>D</w:t>
      </w:r>
      <w:r w:rsidR="0033192F" w:rsidRPr="00F96AFD">
        <w:rPr>
          <w:rFonts w:ascii="Arial" w:hAnsi="Arial" w:cs="Arial"/>
          <w:sz w:val="24"/>
        </w:rPr>
        <w:t>ługość dróg wojewódzkich na terenie regionu</w:t>
      </w:r>
      <w:r w:rsidR="6E90E307" w:rsidRPr="00F96AFD">
        <w:rPr>
          <w:rFonts w:ascii="Arial" w:hAnsi="Arial" w:cs="Arial"/>
          <w:sz w:val="24"/>
        </w:rPr>
        <w:t>;</w:t>
      </w:r>
    </w:p>
    <w:p w14:paraId="4A7445EA" w14:textId="6C1CD9D7" w:rsidR="0033192F" w:rsidRPr="00F96AFD" w:rsidRDefault="6E90E307" w:rsidP="00DD2DE5">
      <w:pPr>
        <w:numPr>
          <w:ilvl w:val="0"/>
          <w:numId w:val="35"/>
        </w:numPr>
        <w:spacing w:before="240" w:after="240" w:line="360" w:lineRule="auto"/>
        <w:rPr>
          <w:rFonts w:ascii="Arial" w:hAnsi="Arial" w:cs="Arial"/>
          <w:sz w:val="24"/>
        </w:rPr>
      </w:pPr>
      <w:r w:rsidRPr="00F96AFD">
        <w:rPr>
          <w:rFonts w:ascii="Arial" w:hAnsi="Arial" w:cs="Arial"/>
          <w:sz w:val="24"/>
        </w:rPr>
        <w:t>Ś</w:t>
      </w:r>
      <w:r w:rsidR="0033192F" w:rsidRPr="00F96AFD">
        <w:rPr>
          <w:rFonts w:ascii="Arial" w:hAnsi="Arial" w:cs="Arial"/>
          <w:sz w:val="24"/>
        </w:rPr>
        <w:t>redni czas potrzebny na dojazd do stolicy regionu ze wszystkich gmin</w:t>
      </w:r>
      <w:r w:rsidR="0CA1A684" w:rsidRPr="00F96AFD">
        <w:rPr>
          <w:rFonts w:ascii="Arial" w:hAnsi="Arial" w:cs="Arial"/>
          <w:sz w:val="24"/>
        </w:rPr>
        <w:t>;</w:t>
      </w:r>
    </w:p>
    <w:p w14:paraId="69AB0AD5" w14:textId="62ADDE53" w:rsidR="0033192F" w:rsidRPr="00F96AFD" w:rsidRDefault="0CA1A684" w:rsidP="00DD2DE5">
      <w:pPr>
        <w:numPr>
          <w:ilvl w:val="0"/>
          <w:numId w:val="35"/>
        </w:numPr>
        <w:spacing w:before="240" w:after="240" w:line="360" w:lineRule="auto"/>
        <w:rPr>
          <w:rFonts w:ascii="Arial" w:hAnsi="Arial" w:cs="Arial"/>
          <w:sz w:val="24"/>
        </w:rPr>
      </w:pPr>
      <w:r w:rsidRPr="00F96AFD">
        <w:rPr>
          <w:rFonts w:ascii="Arial" w:hAnsi="Arial" w:cs="Arial"/>
          <w:sz w:val="24"/>
        </w:rPr>
        <w:t>Liczba</w:t>
      </w:r>
      <w:r w:rsidR="0033192F" w:rsidRPr="00F96AFD">
        <w:rPr>
          <w:rFonts w:ascii="Arial" w:hAnsi="Arial" w:cs="Arial"/>
          <w:sz w:val="24"/>
        </w:rPr>
        <w:t xml:space="preserve"> samochodów osobowych na 1000 ludności</w:t>
      </w:r>
      <w:r w:rsidR="62D3004E" w:rsidRPr="00F96AFD">
        <w:rPr>
          <w:rFonts w:ascii="Arial" w:hAnsi="Arial" w:cs="Arial"/>
          <w:sz w:val="24"/>
        </w:rPr>
        <w:t>;</w:t>
      </w:r>
    </w:p>
    <w:p w14:paraId="61CB6BA3" w14:textId="4C315571" w:rsidR="0033192F" w:rsidRPr="00F96AFD" w:rsidRDefault="0033192F" w:rsidP="00DD2DE5">
      <w:pPr>
        <w:numPr>
          <w:ilvl w:val="0"/>
          <w:numId w:val="35"/>
        </w:numPr>
        <w:spacing w:before="240" w:after="240" w:line="360" w:lineRule="auto"/>
        <w:rPr>
          <w:rFonts w:ascii="Arial" w:hAnsi="Arial" w:cs="Arial"/>
          <w:sz w:val="24"/>
        </w:rPr>
      </w:pPr>
      <w:r w:rsidRPr="00F96AFD">
        <w:rPr>
          <w:rFonts w:ascii="Arial" w:hAnsi="Arial" w:cs="Arial"/>
          <w:sz w:val="24"/>
        </w:rPr>
        <w:t xml:space="preserve">Struktura rodzajów napędów samochodów </w:t>
      </w:r>
      <w:r w:rsidR="00D96F3A" w:rsidRPr="00F96AFD">
        <w:rPr>
          <w:rFonts w:ascii="Arial" w:hAnsi="Arial" w:cs="Arial"/>
          <w:sz w:val="24"/>
        </w:rPr>
        <w:t>osobowych,</w:t>
      </w:r>
      <w:r w:rsidRPr="00F96AFD">
        <w:rPr>
          <w:rFonts w:ascii="Arial" w:hAnsi="Arial" w:cs="Arial"/>
          <w:sz w:val="24"/>
        </w:rPr>
        <w:t xml:space="preserve"> zwłaszcza udział paliw alternatywnych</w:t>
      </w:r>
      <w:r w:rsidR="25660183" w:rsidRPr="00F96AFD">
        <w:rPr>
          <w:rFonts w:ascii="Arial" w:hAnsi="Arial" w:cs="Arial"/>
          <w:sz w:val="24"/>
        </w:rPr>
        <w:t>;</w:t>
      </w:r>
    </w:p>
    <w:p w14:paraId="53ED3962" w14:textId="1092D1E4" w:rsidR="0033192F" w:rsidRPr="00F96AFD" w:rsidRDefault="3C4BA5E9" w:rsidP="00DD2DE5">
      <w:pPr>
        <w:numPr>
          <w:ilvl w:val="0"/>
          <w:numId w:val="35"/>
        </w:numPr>
        <w:spacing w:before="240" w:after="240" w:line="360" w:lineRule="auto"/>
        <w:rPr>
          <w:rFonts w:ascii="Arial" w:hAnsi="Arial" w:cs="Arial"/>
          <w:sz w:val="24"/>
        </w:rPr>
      </w:pPr>
      <w:r w:rsidRPr="00F96AFD">
        <w:rPr>
          <w:rFonts w:ascii="Arial" w:hAnsi="Arial" w:cs="Arial"/>
          <w:sz w:val="24"/>
        </w:rPr>
        <w:t>M</w:t>
      </w:r>
      <w:r w:rsidR="0033192F" w:rsidRPr="00F96AFD">
        <w:rPr>
          <w:rFonts w:ascii="Arial" w:hAnsi="Arial" w:cs="Arial"/>
          <w:sz w:val="24"/>
        </w:rPr>
        <w:t>asa nadanych ładunków transportem samochodowym w województwie</w:t>
      </w:r>
      <w:r w:rsidR="4427257B" w:rsidRPr="00F96AFD">
        <w:rPr>
          <w:rFonts w:ascii="Arial" w:hAnsi="Arial" w:cs="Arial"/>
          <w:sz w:val="24"/>
        </w:rPr>
        <w:t>;</w:t>
      </w:r>
    </w:p>
    <w:p w14:paraId="0228B296" w14:textId="1345CB64" w:rsidR="0033192F" w:rsidRPr="00F96AFD" w:rsidRDefault="4427257B" w:rsidP="00DD2DE5">
      <w:pPr>
        <w:numPr>
          <w:ilvl w:val="0"/>
          <w:numId w:val="35"/>
        </w:numPr>
        <w:spacing w:before="240" w:after="240" w:line="360" w:lineRule="auto"/>
        <w:rPr>
          <w:rFonts w:ascii="Arial" w:hAnsi="Arial" w:cs="Arial"/>
          <w:sz w:val="24"/>
        </w:rPr>
      </w:pPr>
      <w:r w:rsidRPr="00F96AFD">
        <w:rPr>
          <w:rFonts w:ascii="Arial" w:hAnsi="Arial" w:cs="Arial"/>
          <w:sz w:val="24"/>
        </w:rPr>
        <w:t>O</w:t>
      </w:r>
      <w:r w:rsidR="0033192F" w:rsidRPr="00F96AFD">
        <w:rPr>
          <w:rFonts w:ascii="Arial" w:hAnsi="Arial" w:cs="Arial"/>
          <w:sz w:val="24"/>
        </w:rPr>
        <w:t>gólna liczba przewiezionych pasażerów transportem autobusowym</w:t>
      </w:r>
      <w:r w:rsidR="4D66C630" w:rsidRPr="00F96AFD">
        <w:rPr>
          <w:rFonts w:ascii="Arial" w:hAnsi="Arial" w:cs="Arial"/>
          <w:sz w:val="24"/>
        </w:rPr>
        <w:t>;</w:t>
      </w:r>
    </w:p>
    <w:p w14:paraId="1D887BA9" w14:textId="76AEDA73" w:rsidR="0033192F" w:rsidRPr="00F96AFD" w:rsidRDefault="0033192F" w:rsidP="00DD2DE5">
      <w:pPr>
        <w:numPr>
          <w:ilvl w:val="0"/>
          <w:numId w:val="35"/>
        </w:numPr>
        <w:spacing w:before="240" w:after="240" w:line="360" w:lineRule="auto"/>
        <w:rPr>
          <w:rFonts w:ascii="Arial" w:hAnsi="Arial" w:cs="Arial"/>
          <w:sz w:val="24"/>
        </w:rPr>
      </w:pPr>
      <w:r w:rsidRPr="00F96AFD">
        <w:rPr>
          <w:rFonts w:ascii="Arial" w:hAnsi="Arial" w:cs="Arial"/>
          <w:sz w:val="24"/>
        </w:rPr>
        <w:t>Długość linii kolejowych eksploatowanych w województwie wielkopolskim</w:t>
      </w:r>
      <w:r w:rsidR="4BF990C6" w:rsidRPr="00F96AFD">
        <w:rPr>
          <w:rFonts w:ascii="Arial" w:hAnsi="Arial" w:cs="Arial"/>
          <w:sz w:val="24"/>
        </w:rPr>
        <w:t>;</w:t>
      </w:r>
    </w:p>
    <w:p w14:paraId="17FCBE31" w14:textId="16E160A9" w:rsidR="0033192F" w:rsidRPr="00F96AFD" w:rsidRDefault="0033192F" w:rsidP="00DD2DE5">
      <w:pPr>
        <w:numPr>
          <w:ilvl w:val="0"/>
          <w:numId w:val="35"/>
        </w:numPr>
        <w:spacing w:before="240" w:after="240" w:line="360" w:lineRule="auto"/>
        <w:rPr>
          <w:rFonts w:ascii="Arial" w:hAnsi="Arial" w:cs="Arial"/>
          <w:sz w:val="24"/>
        </w:rPr>
      </w:pPr>
      <w:r w:rsidRPr="00F96AFD">
        <w:rPr>
          <w:rFonts w:ascii="Arial" w:hAnsi="Arial" w:cs="Arial"/>
          <w:sz w:val="24"/>
        </w:rPr>
        <w:lastRenderedPageBreak/>
        <w:t xml:space="preserve">Praca eksploatacyjna wykonana </w:t>
      </w:r>
      <w:r w:rsidR="00D96F3A" w:rsidRPr="00F96AFD">
        <w:rPr>
          <w:rFonts w:ascii="Arial" w:hAnsi="Arial" w:cs="Arial"/>
          <w:sz w:val="24"/>
        </w:rPr>
        <w:t>przez operatorów</w:t>
      </w:r>
      <w:r w:rsidRPr="00F96AFD">
        <w:rPr>
          <w:rFonts w:ascii="Arial" w:hAnsi="Arial" w:cs="Arial"/>
          <w:sz w:val="24"/>
        </w:rPr>
        <w:t xml:space="preserve"> wojewódzkich kolejowych przewozów pasażerskich na terenie województwa wielkopolskiego</w:t>
      </w:r>
      <w:r w:rsidR="067F6B86" w:rsidRPr="00F96AFD">
        <w:rPr>
          <w:rFonts w:ascii="Arial" w:hAnsi="Arial" w:cs="Arial"/>
          <w:sz w:val="24"/>
        </w:rPr>
        <w:t>;</w:t>
      </w:r>
    </w:p>
    <w:p w14:paraId="56190F54" w14:textId="4F499DEB" w:rsidR="0033192F" w:rsidRPr="00F96AFD" w:rsidRDefault="067F6B86" w:rsidP="00DD2DE5">
      <w:pPr>
        <w:numPr>
          <w:ilvl w:val="0"/>
          <w:numId w:val="35"/>
        </w:numPr>
        <w:spacing w:before="240" w:after="240" w:line="360" w:lineRule="auto"/>
        <w:rPr>
          <w:rFonts w:ascii="Arial" w:hAnsi="Arial" w:cs="Arial"/>
          <w:sz w:val="24"/>
        </w:rPr>
      </w:pPr>
      <w:r w:rsidRPr="00F96AFD">
        <w:rPr>
          <w:rFonts w:ascii="Arial" w:hAnsi="Arial" w:cs="Arial"/>
          <w:sz w:val="24"/>
        </w:rPr>
        <w:t>L</w:t>
      </w:r>
      <w:r w:rsidR="0033192F" w:rsidRPr="00F96AFD">
        <w:rPr>
          <w:rFonts w:ascii="Arial" w:hAnsi="Arial" w:cs="Arial"/>
          <w:sz w:val="24"/>
        </w:rPr>
        <w:t>iczba pasażerów odprawianych transportem kolejowym</w:t>
      </w:r>
      <w:r w:rsidR="6AEF5B6C" w:rsidRPr="00F96AFD">
        <w:rPr>
          <w:rFonts w:ascii="Arial" w:hAnsi="Arial" w:cs="Arial"/>
          <w:sz w:val="24"/>
        </w:rPr>
        <w:t>;</w:t>
      </w:r>
    </w:p>
    <w:p w14:paraId="1A6DE5D4" w14:textId="0AF61FB2" w:rsidR="0033192F" w:rsidRPr="00F96AFD" w:rsidRDefault="00032703" w:rsidP="00DD2DE5">
      <w:pPr>
        <w:numPr>
          <w:ilvl w:val="0"/>
          <w:numId w:val="35"/>
        </w:numPr>
        <w:spacing w:before="240" w:after="240" w:line="360" w:lineRule="auto"/>
        <w:rPr>
          <w:rFonts w:ascii="Arial" w:hAnsi="Arial" w:cs="Arial"/>
          <w:sz w:val="24"/>
        </w:rPr>
      </w:pPr>
      <w:r w:rsidRPr="00F96AFD">
        <w:rPr>
          <w:rFonts w:ascii="Arial" w:hAnsi="Arial" w:cs="Arial"/>
          <w:sz w:val="24"/>
        </w:rPr>
        <w:t xml:space="preserve"> </w:t>
      </w:r>
      <w:r w:rsidR="6AEF5B6C" w:rsidRPr="00F96AFD">
        <w:rPr>
          <w:rFonts w:ascii="Arial" w:hAnsi="Arial" w:cs="Arial"/>
          <w:sz w:val="24"/>
        </w:rPr>
        <w:t>D</w:t>
      </w:r>
      <w:r w:rsidR="1EA240C1" w:rsidRPr="00F96AFD">
        <w:rPr>
          <w:rFonts w:ascii="Arial" w:hAnsi="Arial" w:cs="Arial"/>
          <w:sz w:val="24"/>
        </w:rPr>
        <w:t xml:space="preserve">rogi dla rowerów w km/10 tys. </w:t>
      </w:r>
      <w:r w:rsidR="2D813E4B" w:rsidRPr="00F96AFD">
        <w:rPr>
          <w:rFonts w:ascii="Arial" w:hAnsi="Arial" w:cs="Arial"/>
          <w:sz w:val="24"/>
        </w:rPr>
        <w:t>m</w:t>
      </w:r>
      <w:r w:rsidR="1EA240C1" w:rsidRPr="00F96AFD">
        <w:rPr>
          <w:rFonts w:ascii="Arial" w:hAnsi="Arial" w:cs="Arial"/>
          <w:sz w:val="24"/>
        </w:rPr>
        <w:t>ieszkańców</w:t>
      </w:r>
      <w:r w:rsidR="730D0B25" w:rsidRPr="00F96AFD">
        <w:rPr>
          <w:rFonts w:ascii="Arial" w:hAnsi="Arial" w:cs="Arial"/>
          <w:sz w:val="24"/>
        </w:rPr>
        <w:t>;</w:t>
      </w:r>
    </w:p>
    <w:p w14:paraId="0516C777" w14:textId="550FB438" w:rsidR="0033192F" w:rsidRPr="00F96AFD" w:rsidRDefault="00032703" w:rsidP="00DD2DE5">
      <w:pPr>
        <w:numPr>
          <w:ilvl w:val="0"/>
          <w:numId w:val="35"/>
        </w:numPr>
        <w:spacing w:before="240" w:after="240" w:line="360" w:lineRule="auto"/>
        <w:rPr>
          <w:rFonts w:ascii="Arial" w:hAnsi="Arial" w:cs="Arial"/>
          <w:sz w:val="24"/>
        </w:rPr>
      </w:pPr>
      <w:r w:rsidRPr="00F96AFD">
        <w:rPr>
          <w:rFonts w:ascii="Arial" w:hAnsi="Arial" w:cs="Arial"/>
          <w:sz w:val="24"/>
        </w:rPr>
        <w:t xml:space="preserve"> </w:t>
      </w:r>
      <w:r w:rsidR="0033192F" w:rsidRPr="00F96AFD">
        <w:rPr>
          <w:rFonts w:ascii="Arial" w:hAnsi="Arial" w:cs="Arial"/>
          <w:sz w:val="24"/>
        </w:rPr>
        <w:t>Liczba pasażerów Portu Lotniczego Poznań – Ławica Sp. z o.o.</w:t>
      </w:r>
      <w:r w:rsidR="79158316" w:rsidRPr="00F96AFD">
        <w:rPr>
          <w:rFonts w:ascii="Arial" w:hAnsi="Arial" w:cs="Arial"/>
          <w:sz w:val="24"/>
        </w:rPr>
        <w:t>;</w:t>
      </w:r>
    </w:p>
    <w:p w14:paraId="48C91B12" w14:textId="6B42D5E2" w:rsidR="0033192F" w:rsidRPr="00F96AFD" w:rsidRDefault="00032703" w:rsidP="00B60BA8">
      <w:pPr>
        <w:numPr>
          <w:ilvl w:val="0"/>
          <w:numId w:val="35"/>
        </w:numPr>
        <w:spacing w:before="240" w:after="240" w:line="360" w:lineRule="auto"/>
        <w:rPr>
          <w:rFonts w:ascii="Arial" w:hAnsi="Arial" w:cs="Arial"/>
          <w:sz w:val="24"/>
        </w:rPr>
      </w:pPr>
      <w:r w:rsidRPr="00F96AFD">
        <w:rPr>
          <w:rFonts w:ascii="Arial" w:hAnsi="Arial" w:cs="Arial"/>
          <w:sz w:val="24"/>
        </w:rPr>
        <w:t xml:space="preserve"> </w:t>
      </w:r>
      <w:r w:rsidR="79158316" w:rsidRPr="00F96AFD">
        <w:rPr>
          <w:rFonts w:ascii="Arial" w:hAnsi="Arial" w:cs="Arial"/>
          <w:sz w:val="24"/>
        </w:rPr>
        <w:t>S</w:t>
      </w:r>
      <w:r w:rsidR="0033192F" w:rsidRPr="00F96AFD">
        <w:rPr>
          <w:rFonts w:ascii="Arial" w:hAnsi="Arial" w:cs="Arial"/>
          <w:sz w:val="24"/>
        </w:rPr>
        <w:t xml:space="preserve">zerokopasmowy dostęp </w:t>
      </w:r>
      <w:r w:rsidR="0033192F" w:rsidRPr="00F96AFD">
        <w:rPr>
          <w:rFonts w:ascii="Arial" w:eastAsia="Aptos" w:hAnsi="Arial" w:cs="Arial"/>
          <w:sz w:val="24"/>
          <w:szCs w:val="24"/>
        </w:rPr>
        <w:t xml:space="preserve">do </w:t>
      </w:r>
      <w:r w:rsidRPr="00F96AFD">
        <w:rPr>
          <w:rFonts w:ascii="Arial" w:eastAsia="Aptos" w:hAnsi="Arial" w:cs="Arial"/>
          <w:sz w:val="24"/>
          <w:szCs w:val="24"/>
        </w:rPr>
        <w:t>Internetu</w:t>
      </w:r>
      <w:r w:rsidR="0033192F" w:rsidRPr="00F96AFD">
        <w:rPr>
          <w:rFonts w:ascii="Arial" w:eastAsia="Aptos" w:hAnsi="Arial" w:cs="Arial"/>
          <w:sz w:val="24"/>
          <w:szCs w:val="24"/>
        </w:rPr>
        <w:t xml:space="preserve"> </w:t>
      </w:r>
      <w:r w:rsidRPr="00F96AFD">
        <w:rPr>
          <w:rFonts w:ascii="Arial" w:eastAsia="Aptos" w:hAnsi="Arial" w:cs="Arial"/>
          <w:sz w:val="24"/>
          <w:szCs w:val="24"/>
        </w:rPr>
        <w:t xml:space="preserve">gospodarstw domowych </w:t>
      </w:r>
      <w:r w:rsidR="0033192F" w:rsidRPr="00F96AFD">
        <w:rPr>
          <w:rFonts w:ascii="Arial" w:eastAsia="Aptos" w:hAnsi="Arial" w:cs="Arial"/>
          <w:sz w:val="24"/>
          <w:szCs w:val="24"/>
        </w:rPr>
        <w:t xml:space="preserve">w województwie </w:t>
      </w:r>
    </w:p>
    <w:p w14:paraId="66204C2A" w14:textId="289AE31E" w:rsidR="0033192F" w:rsidRPr="00F96AFD" w:rsidRDefault="00032703" w:rsidP="00DD2DE5">
      <w:pPr>
        <w:numPr>
          <w:ilvl w:val="0"/>
          <w:numId w:val="35"/>
        </w:numPr>
        <w:spacing w:before="240" w:after="240" w:line="360" w:lineRule="auto"/>
        <w:rPr>
          <w:rFonts w:ascii="Arial" w:hAnsi="Arial" w:cs="Arial"/>
          <w:sz w:val="24"/>
        </w:rPr>
      </w:pPr>
      <w:r w:rsidRPr="00F96AFD">
        <w:rPr>
          <w:rFonts w:ascii="Arial" w:hAnsi="Arial" w:cs="Arial"/>
          <w:sz w:val="24"/>
        </w:rPr>
        <w:t xml:space="preserve"> </w:t>
      </w:r>
      <w:r w:rsidR="0033192F" w:rsidRPr="00F96AFD">
        <w:rPr>
          <w:rFonts w:ascii="Arial" w:hAnsi="Arial" w:cs="Arial"/>
          <w:sz w:val="24"/>
        </w:rPr>
        <w:t>Odsetek przedsiębiorstw wykorzystujących technologie sztucznej inteligencji.</w:t>
      </w:r>
    </w:p>
    <w:p w14:paraId="093BF13C" w14:textId="77765710" w:rsidR="0033192F" w:rsidRPr="00F96AFD" w:rsidRDefault="0033192F" w:rsidP="00DD2DE5">
      <w:pPr>
        <w:spacing w:before="240" w:after="240" w:line="360" w:lineRule="auto"/>
        <w:rPr>
          <w:rFonts w:ascii="Arial" w:hAnsi="Arial" w:cs="Arial"/>
          <w:sz w:val="24"/>
        </w:rPr>
      </w:pPr>
      <w:r w:rsidRPr="00F96AFD">
        <w:rPr>
          <w:rFonts w:ascii="Arial" w:hAnsi="Arial" w:cs="Arial"/>
          <w:sz w:val="24"/>
        </w:rPr>
        <w:t xml:space="preserve">Większość tych wskaźników jest niewrażliwych na wahania cyklu koniunkturalnego i ma stałą tendencję rosnącą. Spośród tych wskaźników wybrano </w:t>
      </w:r>
      <w:r w:rsidR="00F17431" w:rsidRPr="00F96AFD">
        <w:rPr>
          <w:rFonts w:ascii="Arial" w:eastAsia="Aptos" w:hAnsi="Arial" w:cs="Arial"/>
          <w:sz w:val="24"/>
          <w:szCs w:val="24"/>
        </w:rPr>
        <w:t>4</w:t>
      </w:r>
      <w:r w:rsidR="00152612" w:rsidRPr="00F96AFD">
        <w:rPr>
          <w:rFonts w:ascii="Arial" w:eastAsia="Aptos" w:hAnsi="Arial" w:cs="Arial"/>
          <w:sz w:val="24"/>
          <w:szCs w:val="24"/>
        </w:rPr>
        <w:t xml:space="preserve"> </w:t>
      </w:r>
      <w:r w:rsidRPr="00F96AFD">
        <w:rPr>
          <w:rFonts w:ascii="Arial" w:eastAsia="Aptos" w:hAnsi="Arial" w:cs="Arial"/>
          <w:sz w:val="24"/>
          <w:szCs w:val="24"/>
        </w:rPr>
        <w:t>wskaźniki</w:t>
      </w:r>
      <w:r w:rsidRPr="00F96AFD">
        <w:rPr>
          <w:rFonts w:ascii="Arial" w:hAnsi="Arial" w:cs="Arial"/>
          <w:sz w:val="24"/>
        </w:rPr>
        <w:t xml:space="preserve"> cechujące się relatywnie dużą zmiennością i mając</w:t>
      </w:r>
      <w:r w:rsidR="767C6816" w:rsidRPr="00F96AFD">
        <w:rPr>
          <w:rFonts w:ascii="Arial" w:hAnsi="Arial" w:cs="Arial"/>
          <w:sz w:val="24"/>
        </w:rPr>
        <w:t>e</w:t>
      </w:r>
      <w:r w:rsidRPr="00F96AFD">
        <w:rPr>
          <w:rFonts w:ascii="Arial" w:hAnsi="Arial" w:cs="Arial"/>
          <w:sz w:val="24"/>
        </w:rPr>
        <w:t xml:space="preserve"> merytoryczny związek z wahaniami aktywności gospodarczej w</w:t>
      </w:r>
      <w:r w:rsidR="00DA1A4F" w:rsidRPr="00F96AFD">
        <w:rPr>
          <w:rFonts w:ascii="Arial" w:hAnsi="Arial" w:cs="Arial"/>
          <w:sz w:val="24"/>
        </w:rPr>
        <w:t> </w:t>
      </w:r>
      <w:r w:rsidRPr="00F96AFD">
        <w:rPr>
          <w:rFonts w:ascii="Arial" w:hAnsi="Arial" w:cs="Arial"/>
          <w:sz w:val="24"/>
        </w:rPr>
        <w:t>regionie.</w:t>
      </w:r>
    </w:p>
    <w:p w14:paraId="04C7ADEB" w14:textId="6B14978E" w:rsidR="00D47B79" w:rsidRPr="00F96AFD" w:rsidRDefault="38D124FE" w:rsidP="00DD2DE5">
      <w:pPr>
        <w:spacing w:before="240" w:after="240" w:line="360" w:lineRule="auto"/>
        <w:rPr>
          <w:rFonts w:ascii="Arial" w:hAnsi="Arial" w:cs="Arial"/>
          <w:sz w:val="24"/>
        </w:rPr>
      </w:pPr>
      <w:r w:rsidRPr="00F96AFD">
        <w:rPr>
          <w:rFonts w:ascii="Arial" w:hAnsi="Arial" w:cs="Arial"/>
          <w:sz w:val="24"/>
        </w:rPr>
        <w:t xml:space="preserve">Związek </w:t>
      </w:r>
      <w:r w:rsidR="14AC9EF5" w:rsidRPr="00F96AFD">
        <w:rPr>
          <w:rFonts w:ascii="Arial" w:hAnsi="Arial" w:cs="Arial"/>
          <w:sz w:val="24"/>
        </w:rPr>
        <w:t>liczby</w:t>
      </w:r>
      <w:r w:rsidRPr="00F96AFD">
        <w:rPr>
          <w:rFonts w:ascii="Arial" w:hAnsi="Arial" w:cs="Arial"/>
          <w:sz w:val="24"/>
        </w:rPr>
        <w:t xml:space="preserve"> linii autobusowych i </w:t>
      </w:r>
      <w:r w:rsidR="44C4C9BA" w:rsidRPr="00F96AFD">
        <w:rPr>
          <w:rFonts w:ascii="Arial" w:hAnsi="Arial" w:cs="Arial"/>
          <w:sz w:val="24"/>
        </w:rPr>
        <w:t>liczby</w:t>
      </w:r>
      <w:r w:rsidRPr="00F96AFD">
        <w:rPr>
          <w:rFonts w:ascii="Arial" w:hAnsi="Arial" w:cs="Arial"/>
          <w:sz w:val="24"/>
        </w:rPr>
        <w:t xml:space="preserve"> pasażerów przewiezionych autobusami z koniunkturą gospodarczą jest dwuznaczny. Z jednej strony zapotrzebowanie na przewozy autobusowe rośnie w</w:t>
      </w:r>
      <w:r w:rsidR="2E2A9865" w:rsidRPr="00F96AFD">
        <w:rPr>
          <w:rFonts w:ascii="Arial" w:hAnsi="Arial" w:cs="Arial"/>
          <w:sz w:val="24"/>
        </w:rPr>
        <w:t> </w:t>
      </w:r>
      <w:r w:rsidRPr="00F96AFD">
        <w:rPr>
          <w:rFonts w:ascii="Arial" w:hAnsi="Arial" w:cs="Arial"/>
          <w:sz w:val="24"/>
        </w:rPr>
        <w:t>okresach wzmożonej aktywności gospodarczej, gdyż jest to związane z dojazdami do pracy oraz z</w:t>
      </w:r>
      <w:r w:rsidR="2E2A9865" w:rsidRPr="00F96AFD">
        <w:rPr>
          <w:rFonts w:ascii="Arial" w:hAnsi="Arial" w:cs="Arial"/>
          <w:sz w:val="24"/>
        </w:rPr>
        <w:t> </w:t>
      </w:r>
      <w:r w:rsidRPr="00F96AFD">
        <w:rPr>
          <w:rFonts w:ascii="Arial" w:hAnsi="Arial" w:cs="Arial"/>
          <w:sz w:val="24"/>
        </w:rPr>
        <w:t xml:space="preserve">zaspokajaniem potrzeb konsumpcyjnych (turystyka i rekreacja). W okresie recesji bezrobotni </w:t>
      </w:r>
      <w:r w:rsidR="6B60D1D9" w:rsidRPr="00F96AFD">
        <w:rPr>
          <w:rFonts w:ascii="Arial" w:hAnsi="Arial" w:cs="Arial"/>
          <w:sz w:val="24"/>
        </w:rPr>
        <w:t>charakteryzują się mniejszą mobilnością i</w:t>
      </w:r>
      <w:r w:rsidRPr="00F96AFD">
        <w:rPr>
          <w:rFonts w:ascii="Arial" w:hAnsi="Arial" w:cs="Arial"/>
          <w:sz w:val="24"/>
        </w:rPr>
        <w:t xml:space="preserve"> ograniczają swoje wydatki związane z turystyką. Z drugiej strony przejazd</w:t>
      </w:r>
      <w:r w:rsidR="1FC9559C" w:rsidRPr="00F96AFD">
        <w:rPr>
          <w:rFonts w:ascii="Arial" w:hAnsi="Arial" w:cs="Arial"/>
          <w:sz w:val="24"/>
        </w:rPr>
        <w:t>y</w:t>
      </w:r>
      <w:r w:rsidRPr="00F96AFD">
        <w:rPr>
          <w:rFonts w:ascii="Arial" w:hAnsi="Arial" w:cs="Arial"/>
          <w:sz w:val="24"/>
        </w:rPr>
        <w:t xml:space="preserve"> publiczną komunikacją autobusową mo</w:t>
      </w:r>
      <w:r w:rsidR="1FC9559C" w:rsidRPr="00F96AFD">
        <w:rPr>
          <w:rFonts w:ascii="Arial" w:hAnsi="Arial" w:cs="Arial"/>
          <w:sz w:val="24"/>
        </w:rPr>
        <w:t>gą</w:t>
      </w:r>
      <w:r w:rsidRPr="00F96AFD">
        <w:rPr>
          <w:rFonts w:ascii="Arial" w:hAnsi="Arial" w:cs="Arial"/>
          <w:sz w:val="24"/>
        </w:rPr>
        <w:t xml:space="preserve"> być traktowane jako dobro niższego rz</w:t>
      </w:r>
      <w:r w:rsidR="73BC28C6" w:rsidRPr="00F96AFD">
        <w:rPr>
          <w:rFonts w:ascii="Arial" w:hAnsi="Arial" w:cs="Arial"/>
          <w:sz w:val="24"/>
        </w:rPr>
        <w:t>ę</w:t>
      </w:r>
      <w:r w:rsidRPr="00F96AFD">
        <w:rPr>
          <w:rFonts w:ascii="Arial" w:hAnsi="Arial" w:cs="Arial"/>
          <w:sz w:val="24"/>
        </w:rPr>
        <w:t>d</w:t>
      </w:r>
      <w:r w:rsidR="512D06A4" w:rsidRPr="00F96AFD">
        <w:rPr>
          <w:rFonts w:ascii="Arial" w:hAnsi="Arial" w:cs="Arial"/>
          <w:sz w:val="24"/>
        </w:rPr>
        <w:t>u i</w:t>
      </w:r>
      <w:r w:rsidRPr="00F96AFD">
        <w:rPr>
          <w:rFonts w:ascii="Arial" w:hAnsi="Arial" w:cs="Arial"/>
          <w:sz w:val="24"/>
        </w:rPr>
        <w:t xml:space="preserve"> tańszy substytut dojazdu prywatnym samochodem. W okresach kryzysu i spowolnienia gospodarczego popyt na tańsze dobra substytucyjne rośnie. Z kolei rosnąca zamożność społeczeństwa, również </w:t>
      </w:r>
      <w:r w:rsidR="41A19486" w:rsidRPr="00F96AFD">
        <w:rPr>
          <w:rFonts w:ascii="Arial" w:hAnsi="Arial" w:cs="Arial"/>
          <w:sz w:val="24"/>
        </w:rPr>
        <w:t>s</w:t>
      </w:r>
      <w:r w:rsidRPr="00F96AFD">
        <w:rPr>
          <w:rFonts w:ascii="Arial" w:hAnsi="Arial" w:cs="Arial"/>
          <w:sz w:val="24"/>
        </w:rPr>
        <w:t>powodowan</w:t>
      </w:r>
      <w:r w:rsidR="57A31AA2" w:rsidRPr="00F96AFD">
        <w:rPr>
          <w:rFonts w:ascii="Arial" w:hAnsi="Arial" w:cs="Arial"/>
          <w:sz w:val="24"/>
        </w:rPr>
        <w:t>a</w:t>
      </w:r>
      <w:r w:rsidRPr="00F96AFD">
        <w:rPr>
          <w:rFonts w:ascii="Arial" w:hAnsi="Arial" w:cs="Arial"/>
          <w:sz w:val="24"/>
        </w:rPr>
        <w:t xml:space="preserve"> boomem gospodarczym zwiększa popyt na droższe, bardziej prestiżowe substytuty jak jazda własnym samochodem lub przelot samolotem w przypadku wyjazdów turystycznych.</w:t>
      </w:r>
    </w:p>
    <w:p w14:paraId="1F6EF685" w14:textId="77777777" w:rsidR="00677F54" w:rsidRDefault="00677F54">
      <w:pPr>
        <w:rPr>
          <w:rFonts w:ascii="Arial" w:hAnsi="Arial" w:cs="Arial"/>
          <w:b/>
          <w:sz w:val="24"/>
        </w:rPr>
      </w:pPr>
      <w:bookmarkStart w:id="147" w:name="_Toc204343406"/>
      <w:r>
        <w:rPr>
          <w:rFonts w:ascii="Arial" w:hAnsi="Arial" w:cs="Arial"/>
          <w:b/>
          <w:sz w:val="24"/>
        </w:rPr>
        <w:br w:type="page"/>
      </w:r>
    </w:p>
    <w:p w14:paraId="10AF36AF" w14:textId="0AE8C8E0" w:rsidR="009B4960" w:rsidRPr="00F96AFD" w:rsidRDefault="00F133F5" w:rsidP="00DD2DE5">
      <w:pPr>
        <w:pStyle w:val="Akapitzlist"/>
        <w:spacing w:before="240" w:after="240" w:line="360" w:lineRule="auto"/>
        <w:ind w:left="0"/>
        <w:rPr>
          <w:rFonts w:ascii="Arial" w:hAnsi="Arial" w:cs="Arial"/>
          <w:b/>
          <w:sz w:val="24"/>
        </w:rPr>
      </w:pPr>
      <w:r w:rsidRPr="00F96AFD">
        <w:rPr>
          <w:rFonts w:ascii="Arial" w:hAnsi="Arial" w:cs="Arial"/>
          <w:b/>
          <w:sz w:val="24"/>
        </w:rPr>
        <w:lastRenderedPageBreak/>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13</w:t>
      </w:r>
      <w:r w:rsidRPr="00F96AFD">
        <w:rPr>
          <w:rFonts w:ascii="Arial" w:hAnsi="Arial" w:cs="Arial"/>
          <w:b/>
          <w:sz w:val="24"/>
        </w:rPr>
        <w:fldChar w:fldCharType="end"/>
      </w:r>
      <w:r w:rsidRPr="00F96AFD">
        <w:rPr>
          <w:rFonts w:ascii="Arial" w:hAnsi="Arial" w:cs="Arial"/>
          <w:b/>
          <w:sz w:val="24"/>
        </w:rPr>
        <w:t xml:space="preserve">. </w:t>
      </w:r>
      <w:r w:rsidR="009B4960" w:rsidRPr="00F96AFD">
        <w:rPr>
          <w:rFonts w:ascii="Arial" w:hAnsi="Arial" w:cs="Arial"/>
          <w:b/>
          <w:sz w:val="24"/>
        </w:rPr>
        <w:t>Linie autobusowe ogółem</w:t>
      </w:r>
      <w:bookmarkEnd w:id="147"/>
    </w:p>
    <w:tbl>
      <w:tblPr>
        <w:tblStyle w:val="Tabela-Siatka"/>
        <w:tblW w:w="10773" w:type="dxa"/>
        <w:tblInd w:w="-431" w:type="dxa"/>
        <w:tblLook w:val="04A0" w:firstRow="1" w:lastRow="0" w:firstColumn="1" w:lastColumn="0" w:noHBand="0" w:noVBand="1"/>
        <w:tblDescription w:val="Tabela, linie autobusowe ogółem."/>
      </w:tblPr>
      <w:tblGrid>
        <w:gridCol w:w="2419"/>
        <w:gridCol w:w="836"/>
        <w:gridCol w:w="836"/>
        <w:gridCol w:w="836"/>
        <w:gridCol w:w="836"/>
        <w:gridCol w:w="835"/>
        <w:gridCol w:w="835"/>
        <w:gridCol w:w="835"/>
        <w:gridCol w:w="835"/>
        <w:gridCol w:w="835"/>
        <w:gridCol w:w="835"/>
      </w:tblGrid>
      <w:tr w:rsidR="00152612" w:rsidRPr="00F96AFD" w14:paraId="6EB5D196" w14:textId="77777777" w:rsidTr="004874CA">
        <w:trPr>
          <w:tblHeader/>
        </w:trPr>
        <w:tc>
          <w:tcPr>
            <w:tcW w:w="2418" w:type="dxa"/>
          </w:tcPr>
          <w:p w14:paraId="2CD19E15" w14:textId="2E06D67D" w:rsidR="009B4960" w:rsidRPr="00F96AFD" w:rsidRDefault="00013653" w:rsidP="00DD2DE5">
            <w:pPr>
              <w:pStyle w:val="Akapitzlist"/>
              <w:spacing w:before="240" w:after="240"/>
              <w:ind w:left="0"/>
              <w:rPr>
                <w:rFonts w:ascii="Arial" w:hAnsi="Arial" w:cs="Arial"/>
                <w:b/>
                <w:sz w:val="24"/>
              </w:rPr>
            </w:pPr>
            <w:r w:rsidRPr="00F96AFD">
              <w:rPr>
                <w:rFonts w:ascii="Arial" w:eastAsia="Times New Roman" w:hAnsi="Arial" w:cs="Arial"/>
                <w:b/>
                <w:bCs/>
                <w:sz w:val="24"/>
                <w:szCs w:val="24"/>
              </w:rPr>
              <w:t xml:space="preserve">Województwo </w:t>
            </w:r>
          </w:p>
        </w:tc>
        <w:tc>
          <w:tcPr>
            <w:tcW w:w="987" w:type="dxa"/>
          </w:tcPr>
          <w:p w14:paraId="00AA628D" w14:textId="77777777" w:rsidR="009B4960" w:rsidRPr="00F96AFD" w:rsidRDefault="009B4960" w:rsidP="00DD2DE5">
            <w:pPr>
              <w:pStyle w:val="Akapitzlist"/>
              <w:spacing w:before="240" w:after="240"/>
              <w:ind w:left="0"/>
              <w:rPr>
                <w:rFonts w:ascii="Arial" w:hAnsi="Arial" w:cs="Arial"/>
                <w:b/>
                <w:sz w:val="24"/>
              </w:rPr>
            </w:pPr>
            <w:r w:rsidRPr="00F96AFD">
              <w:rPr>
                <w:rFonts w:ascii="Arial" w:hAnsi="Arial" w:cs="Arial"/>
                <w:b/>
                <w:sz w:val="24"/>
              </w:rPr>
              <w:t>2014</w:t>
            </w:r>
          </w:p>
        </w:tc>
        <w:tc>
          <w:tcPr>
            <w:tcW w:w="987" w:type="dxa"/>
          </w:tcPr>
          <w:p w14:paraId="23936350" w14:textId="77777777" w:rsidR="009B4960" w:rsidRPr="00F96AFD" w:rsidRDefault="009B4960" w:rsidP="00DD2DE5">
            <w:pPr>
              <w:pStyle w:val="Akapitzlist"/>
              <w:spacing w:before="240" w:after="240"/>
              <w:ind w:left="0"/>
              <w:rPr>
                <w:rFonts w:ascii="Arial" w:hAnsi="Arial" w:cs="Arial"/>
                <w:b/>
                <w:sz w:val="24"/>
              </w:rPr>
            </w:pPr>
            <w:r w:rsidRPr="00F96AFD">
              <w:rPr>
                <w:rFonts w:ascii="Arial" w:hAnsi="Arial" w:cs="Arial"/>
                <w:b/>
                <w:sz w:val="24"/>
              </w:rPr>
              <w:t>2015</w:t>
            </w:r>
          </w:p>
        </w:tc>
        <w:tc>
          <w:tcPr>
            <w:tcW w:w="987" w:type="dxa"/>
          </w:tcPr>
          <w:p w14:paraId="6855AE5B" w14:textId="77777777" w:rsidR="009B4960" w:rsidRPr="00F96AFD" w:rsidRDefault="009B4960" w:rsidP="00DD2DE5">
            <w:pPr>
              <w:pStyle w:val="Akapitzlist"/>
              <w:spacing w:before="240" w:after="240"/>
              <w:ind w:left="0"/>
              <w:rPr>
                <w:rFonts w:ascii="Arial" w:hAnsi="Arial" w:cs="Arial"/>
                <w:b/>
                <w:sz w:val="24"/>
              </w:rPr>
            </w:pPr>
            <w:r w:rsidRPr="00F96AFD">
              <w:rPr>
                <w:rFonts w:ascii="Arial" w:hAnsi="Arial" w:cs="Arial"/>
                <w:b/>
                <w:sz w:val="24"/>
              </w:rPr>
              <w:t>2016</w:t>
            </w:r>
          </w:p>
        </w:tc>
        <w:tc>
          <w:tcPr>
            <w:tcW w:w="987" w:type="dxa"/>
          </w:tcPr>
          <w:p w14:paraId="3A0ECA8A" w14:textId="77777777" w:rsidR="009B4960" w:rsidRPr="00F96AFD" w:rsidRDefault="009B4960" w:rsidP="00DD2DE5">
            <w:pPr>
              <w:pStyle w:val="Akapitzlist"/>
              <w:spacing w:before="240" w:after="240"/>
              <w:ind w:left="0"/>
              <w:rPr>
                <w:rFonts w:ascii="Arial" w:hAnsi="Arial" w:cs="Arial"/>
                <w:b/>
                <w:sz w:val="24"/>
              </w:rPr>
            </w:pPr>
            <w:r w:rsidRPr="00F96AFD">
              <w:rPr>
                <w:rFonts w:ascii="Arial" w:hAnsi="Arial" w:cs="Arial"/>
                <w:b/>
                <w:sz w:val="24"/>
              </w:rPr>
              <w:t>2017</w:t>
            </w:r>
          </w:p>
        </w:tc>
        <w:tc>
          <w:tcPr>
            <w:tcW w:w="987" w:type="dxa"/>
          </w:tcPr>
          <w:p w14:paraId="647CDA76" w14:textId="77777777" w:rsidR="009B4960" w:rsidRPr="00F96AFD" w:rsidRDefault="009B4960" w:rsidP="00DD2DE5">
            <w:pPr>
              <w:pStyle w:val="Akapitzlist"/>
              <w:spacing w:before="240" w:after="240"/>
              <w:ind w:left="0"/>
              <w:rPr>
                <w:rFonts w:ascii="Arial" w:hAnsi="Arial" w:cs="Arial"/>
                <w:b/>
                <w:sz w:val="24"/>
              </w:rPr>
            </w:pPr>
            <w:r w:rsidRPr="00F96AFD">
              <w:rPr>
                <w:rFonts w:ascii="Arial" w:hAnsi="Arial" w:cs="Arial"/>
                <w:b/>
                <w:sz w:val="24"/>
              </w:rPr>
              <w:t>2018</w:t>
            </w:r>
          </w:p>
        </w:tc>
        <w:tc>
          <w:tcPr>
            <w:tcW w:w="987" w:type="dxa"/>
          </w:tcPr>
          <w:p w14:paraId="24D5C1E7" w14:textId="77777777" w:rsidR="009B4960" w:rsidRPr="00F96AFD" w:rsidRDefault="009B4960" w:rsidP="00DD2DE5">
            <w:pPr>
              <w:pStyle w:val="Akapitzlist"/>
              <w:spacing w:before="240" w:after="240"/>
              <w:ind w:left="0"/>
              <w:rPr>
                <w:rFonts w:ascii="Arial" w:hAnsi="Arial" w:cs="Arial"/>
                <w:b/>
                <w:sz w:val="24"/>
              </w:rPr>
            </w:pPr>
            <w:r w:rsidRPr="00F96AFD">
              <w:rPr>
                <w:rFonts w:ascii="Arial" w:hAnsi="Arial" w:cs="Arial"/>
                <w:b/>
                <w:sz w:val="24"/>
              </w:rPr>
              <w:t>2019</w:t>
            </w:r>
          </w:p>
        </w:tc>
        <w:tc>
          <w:tcPr>
            <w:tcW w:w="987" w:type="dxa"/>
          </w:tcPr>
          <w:p w14:paraId="377C7703" w14:textId="77777777" w:rsidR="009B4960" w:rsidRPr="00F96AFD" w:rsidRDefault="009B4960" w:rsidP="00DD2DE5">
            <w:pPr>
              <w:pStyle w:val="Akapitzlist"/>
              <w:spacing w:before="240" w:after="240"/>
              <w:ind w:left="0"/>
              <w:rPr>
                <w:rFonts w:ascii="Arial" w:hAnsi="Arial" w:cs="Arial"/>
                <w:b/>
                <w:sz w:val="24"/>
              </w:rPr>
            </w:pPr>
            <w:r w:rsidRPr="00F96AFD">
              <w:rPr>
                <w:rFonts w:ascii="Arial" w:hAnsi="Arial" w:cs="Arial"/>
                <w:b/>
                <w:sz w:val="24"/>
              </w:rPr>
              <w:t>2020</w:t>
            </w:r>
          </w:p>
        </w:tc>
        <w:tc>
          <w:tcPr>
            <w:tcW w:w="987" w:type="dxa"/>
          </w:tcPr>
          <w:p w14:paraId="3CEE7B7E" w14:textId="77777777" w:rsidR="009B4960" w:rsidRPr="00F96AFD" w:rsidRDefault="009B4960" w:rsidP="00DD2DE5">
            <w:pPr>
              <w:pStyle w:val="Akapitzlist"/>
              <w:spacing w:before="240" w:after="240"/>
              <w:ind w:left="0"/>
              <w:rPr>
                <w:rFonts w:ascii="Arial" w:hAnsi="Arial" w:cs="Arial"/>
                <w:b/>
                <w:sz w:val="24"/>
              </w:rPr>
            </w:pPr>
            <w:r w:rsidRPr="00F96AFD">
              <w:rPr>
                <w:rFonts w:ascii="Arial" w:hAnsi="Arial" w:cs="Arial"/>
                <w:b/>
                <w:sz w:val="24"/>
              </w:rPr>
              <w:t>2021</w:t>
            </w:r>
          </w:p>
        </w:tc>
        <w:tc>
          <w:tcPr>
            <w:tcW w:w="987" w:type="dxa"/>
          </w:tcPr>
          <w:p w14:paraId="24045C9A" w14:textId="77777777" w:rsidR="009B4960" w:rsidRPr="00F96AFD" w:rsidRDefault="009B4960" w:rsidP="00DD2DE5">
            <w:pPr>
              <w:pStyle w:val="Akapitzlist"/>
              <w:spacing w:before="240" w:after="240"/>
              <w:ind w:left="0"/>
              <w:rPr>
                <w:rFonts w:ascii="Arial" w:hAnsi="Arial" w:cs="Arial"/>
                <w:b/>
                <w:sz w:val="24"/>
              </w:rPr>
            </w:pPr>
            <w:r w:rsidRPr="00F96AFD">
              <w:rPr>
                <w:rFonts w:ascii="Arial" w:hAnsi="Arial" w:cs="Arial"/>
                <w:b/>
                <w:sz w:val="24"/>
              </w:rPr>
              <w:t>2022</w:t>
            </w:r>
          </w:p>
        </w:tc>
        <w:tc>
          <w:tcPr>
            <w:tcW w:w="987" w:type="dxa"/>
          </w:tcPr>
          <w:p w14:paraId="566152E4" w14:textId="77777777" w:rsidR="009B4960" w:rsidRPr="00F96AFD" w:rsidRDefault="009B4960" w:rsidP="00DD2DE5">
            <w:pPr>
              <w:pStyle w:val="Akapitzlist"/>
              <w:spacing w:before="240" w:after="240"/>
              <w:ind w:left="0"/>
              <w:rPr>
                <w:rFonts w:ascii="Arial" w:hAnsi="Arial" w:cs="Arial"/>
                <w:b/>
                <w:sz w:val="24"/>
              </w:rPr>
            </w:pPr>
            <w:r w:rsidRPr="00F96AFD">
              <w:rPr>
                <w:rFonts w:ascii="Arial" w:hAnsi="Arial" w:cs="Arial"/>
                <w:b/>
                <w:sz w:val="24"/>
              </w:rPr>
              <w:t>2023</w:t>
            </w:r>
          </w:p>
        </w:tc>
      </w:tr>
      <w:tr w:rsidR="00152612" w:rsidRPr="00F96AFD" w14:paraId="79B31858" w14:textId="77777777" w:rsidTr="004874CA">
        <w:tc>
          <w:tcPr>
            <w:tcW w:w="2418" w:type="dxa"/>
          </w:tcPr>
          <w:p w14:paraId="503662C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Polska</w:t>
            </w:r>
          </w:p>
        </w:tc>
        <w:tc>
          <w:tcPr>
            <w:tcW w:w="987" w:type="dxa"/>
          </w:tcPr>
          <w:p w14:paraId="517731F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15 498</w:t>
            </w:r>
          </w:p>
        </w:tc>
        <w:tc>
          <w:tcPr>
            <w:tcW w:w="987" w:type="dxa"/>
          </w:tcPr>
          <w:p w14:paraId="64C3F4B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14 608</w:t>
            </w:r>
          </w:p>
        </w:tc>
        <w:tc>
          <w:tcPr>
            <w:tcW w:w="987" w:type="dxa"/>
          </w:tcPr>
          <w:p w14:paraId="4C900E96"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14 205</w:t>
            </w:r>
          </w:p>
        </w:tc>
        <w:tc>
          <w:tcPr>
            <w:tcW w:w="987" w:type="dxa"/>
          </w:tcPr>
          <w:p w14:paraId="4D8C5EDE"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13 026</w:t>
            </w:r>
          </w:p>
        </w:tc>
        <w:tc>
          <w:tcPr>
            <w:tcW w:w="987" w:type="dxa"/>
          </w:tcPr>
          <w:p w14:paraId="1D20445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11 644</w:t>
            </w:r>
          </w:p>
        </w:tc>
        <w:tc>
          <w:tcPr>
            <w:tcW w:w="987" w:type="dxa"/>
          </w:tcPr>
          <w:p w14:paraId="79EA8156"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11 093</w:t>
            </w:r>
          </w:p>
        </w:tc>
        <w:tc>
          <w:tcPr>
            <w:tcW w:w="987" w:type="dxa"/>
          </w:tcPr>
          <w:p w14:paraId="3470C83D"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10 243</w:t>
            </w:r>
          </w:p>
        </w:tc>
        <w:tc>
          <w:tcPr>
            <w:tcW w:w="987" w:type="dxa"/>
          </w:tcPr>
          <w:p w14:paraId="65BE99B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9 305</w:t>
            </w:r>
          </w:p>
        </w:tc>
        <w:tc>
          <w:tcPr>
            <w:tcW w:w="987" w:type="dxa"/>
          </w:tcPr>
          <w:p w14:paraId="5C1BB4E1"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9 262</w:t>
            </w:r>
          </w:p>
        </w:tc>
        <w:tc>
          <w:tcPr>
            <w:tcW w:w="987" w:type="dxa"/>
          </w:tcPr>
          <w:p w14:paraId="2DF70CCE"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9 733</w:t>
            </w:r>
          </w:p>
        </w:tc>
      </w:tr>
      <w:tr w:rsidR="00152612" w:rsidRPr="00F96AFD" w14:paraId="1D348B17" w14:textId="77777777" w:rsidTr="004874CA">
        <w:tc>
          <w:tcPr>
            <w:tcW w:w="2418" w:type="dxa"/>
          </w:tcPr>
          <w:p w14:paraId="66B9DC2E" w14:textId="1B4026E1"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dolnośląskie</w:t>
            </w:r>
          </w:p>
        </w:tc>
        <w:tc>
          <w:tcPr>
            <w:tcW w:w="987" w:type="dxa"/>
          </w:tcPr>
          <w:p w14:paraId="0340C66D"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1 243</w:t>
            </w:r>
          </w:p>
        </w:tc>
        <w:tc>
          <w:tcPr>
            <w:tcW w:w="987" w:type="dxa"/>
          </w:tcPr>
          <w:p w14:paraId="670904C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1 098</w:t>
            </w:r>
          </w:p>
        </w:tc>
        <w:tc>
          <w:tcPr>
            <w:tcW w:w="987" w:type="dxa"/>
          </w:tcPr>
          <w:p w14:paraId="60096DE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1 049</w:t>
            </w:r>
          </w:p>
        </w:tc>
        <w:tc>
          <w:tcPr>
            <w:tcW w:w="987" w:type="dxa"/>
          </w:tcPr>
          <w:p w14:paraId="64CA5AC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1 003</w:t>
            </w:r>
          </w:p>
        </w:tc>
        <w:tc>
          <w:tcPr>
            <w:tcW w:w="987" w:type="dxa"/>
          </w:tcPr>
          <w:p w14:paraId="4209B46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911</w:t>
            </w:r>
          </w:p>
        </w:tc>
        <w:tc>
          <w:tcPr>
            <w:tcW w:w="987" w:type="dxa"/>
          </w:tcPr>
          <w:p w14:paraId="09599B2C"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884</w:t>
            </w:r>
          </w:p>
        </w:tc>
        <w:tc>
          <w:tcPr>
            <w:tcW w:w="987" w:type="dxa"/>
          </w:tcPr>
          <w:p w14:paraId="4DA2A7B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901</w:t>
            </w:r>
          </w:p>
        </w:tc>
        <w:tc>
          <w:tcPr>
            <w:tcW w:w="987" w:type="dxa"/>
          </w:tcPr>
          <w:p w14:paraId="74093BA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782</w:t>
            </w:r>
          </w:p>
        </w:tc>
        <w:tc>
          <w:tcPr>
            <w:tcW w:w="987" w:type="dxa"/>
          </w:tcPr>
          <w:p w14:paraId="2142282C"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785</w:t>
            </w:r>
          </w:p>
        </w:tc>
        <w:tc>
          <w:tcPr>
            <w:tcW w:w="987" w:type="dxa"/>
          </w:tcPr>
          <w:p w14:paraId="020BE3F3"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783</w:t>
            </w:r>
          </w:p>
        </w:tc>
      </w:tr>
      <w:tr w:rsidR="00152612" w:rsidRPr="00F96AFD" w14:paraId="32ABDEB0" w14:textId="77777777" w:rsidTr="004874CA">
        <w:tc>
          <w:tcPr>
            <w:tcW w:w="2418" w:type="dxa"/>
          </w:tcPr>
          <w:p w14:paraId="03C8B279" w14:textId="7BD2328B"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kujawsko-pomorskie</w:t>
            </w:r>
          </w:p>
        </w:tc>
        <w:tc>
          <w:tcPr>
            <w:tcW w:w="987" w:type="dxa"/>
          </w:tcPr>
          <w:p w14:paraId="4573908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2 148</w:t>
            </w:r>
          </w:p>
        </w:tc>
        <w:tc>
          <w:tcPr>
            <w:tcW w:w="987" w:type="dxa"/>
          </w:tcPr>
          <w:p w14:paraId="7D7BF98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1 679</w:t>
            </w:r>
          </w:p>
        </w:tc>
        <w:tc>
          <w:tcPr>
            <w:tcW w:w="987" w:type="dxa"/>
          </w:tcPr>
          <w:p w14:paraId="181FDD1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1 687</w:t>
            </w:r>
          </w:p>
        </w:tc>
        <w:tc>
          <w:tcPr>
            <w:tcW w:w="987" w:type="dxa"/>
          </w:tcPr>
          <w:p w14:paraId="1971DF1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1 587</w:t>
            </w:r>
          </w:p>
        </w:tc>
        <w:tc>
          <w:tcPr>
            <w:tcW w:w="987" w:type="dxa"/>
          </w:tcPr>
          <w:p w14:paraId="4087B15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1 535</w:t>
            </w:r>
          </w:p>
        </w:tc>
        <w:tc>
          <w:tcPr>
            <w:tcW w:w="987" w:type="dxa"/>
          </w:tcPr>
          <w:p w14:paraId="30AA735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1 526</w:t>
            </w:r>
          </w:p>
        </w:tc>
        <w:tc>
          <w:tcPr>
            <w:tcW w:w="987" w:type="dxa"/>
          </w:tcPr>
          <w:p w14:paraId="16171D8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1 297</w:t>
            </w:r>
          </w:p>
        </w:tc>
        <w:tc>
          <w:tcPr>
            <w:tcW w:w="987" w:type="dxa"/>
          </w:tcPr>
          <w:p w14:paraId="0FD3BC5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904</w:t>
            </w:r>
          </w:p>
        </w:tc>
        <w:tc>
          <w:tcPr>
            <w:tcW w:w="987" w:type="dxa"/>
          </w:tcPr>
          <w:p w14:paraId="48ED7E0B"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777</w:t>
            </w:r>
          </w:p>
        </w:tc>
        <w:tc>
          <w:tcPr>
            <w:tcW w:w="987" w:type="dxa"/>
          </w:tcPr>
          <w:p w14:paraId="5A09526C"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838</w:t>
            </w:r>
          </w:p>
        </w:tc>
      </w:tr>
      <w:tr w:rsidR="00152612" w:rsidRPr="00F96AFD" w14:paraId="28B2D284" w14:textId="77777777" w:rsidTr="004874CA">
        <w:tc>
          <w:tcPr>
            <w:tcW w:w="2418" w:type="dxa"/>
          </w:tcPr>
          <w:p w14:paraId="068ADD88" w14:textId="30922E23"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lubelskie</w:t>
            </w:r>
          </w:p>
        </w:tc>
        <w:tc>
          <w:tcPr>
            <w:tcW w:w="987" w:type="dxa"/>
          </w:tcPr>
          <w:p w14:paraId="18616AD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1 218</w:t>
            </w:r>
          </w:p>
        </w:tc>
        <w:tc>
          <w:tcPr>
            <w:tcW w:w="987" w:type="dxa"/>
          </w:tcPr>
          <w:p w14:paraId="6C4CC266"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1 172</w:t>
            </w:r>
          </w:p>
        </w:tc>
        <w:tc>
          <w:tcPr>
            <w:tcW w:w="987" w:type="dxa"/>
          </w:tcPr>
          <w:p w14:paraId="57CAAC6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984</w:t>
            </w:r>
          </w:p>
        </w:tc>
        <w:tc>
          <w:tcPr>
            <w:tcW w:w="987" w:type="dxa"/>
          </w:tcPr>
          <w:p w14:paraId="1544D43F"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1 044</w:t>
            </w:r>
          </w:p>
        </w:tc>
        <w:tc>
          <w:tcPr>
            <w:tcW w:w="987" w:type="dxa"/>
          </w:tcPr>
          <w:p w14:paraId="0C8F2CC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865</w:t>
            </w:r>
          </w:p>
        </w:tc>
        <w:tc>
          <w:tcPr>
            <w:tcW w:w="987" w:type="dxa"/>
          </w:tcPr>
          <w:p w14:paraId="6BB5E1D3"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772</w:t>
            </w:r>
          </w:p>
        </w:tc>
        <w:tc>
          <w:tcPr>
            <w:tcW w:w="987" w:type="dxa"/>
          </w:tcPr>
          <w:p w14:paraId="3BA54E71"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746</w:t>
            </w:r>
          </w:p>
        </w:tc>
        <w:tc>
          <w:tcPr>
            <w:tcW w:w="987" w:type="dxa"/>
          </w:tcPr>
          <w:p w14:paraId="4FBF2961"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646</w:t>
            </w:r>
          </w:p>
        </w:tc>
        <w:tc>
          <w:tcPr>
            <w:tcW w:w="987" w:type="dxa"/>
          </w:tcPr>
          <w:p w14:paraId="73A3506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562</w:t>
            </w:r>
          </w:p>
        </w:tc>
        <w:tc>
          <w:tcPr>
            <w:tcW w:w="987" w:type="dxa"/>
          </w:tcPr>
          <w:p w14:paraId="5B500A9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588</w:t>
            </w:r>
          </w:p>
        </w:tc>
      </w:tr>
      <w:tr w:rsidR="00152612" w:rsidRPr="00F96AFD" w14:paraId="09D731F0" w14:textId="77777777" w:rsidTr="004874CA">
        <w:tc>
          <w:tcPr>
            <w:tcW w:w="2418" w:type="dxa"/>
          </w:tcPr>
          <w:p w14:paraId="6F42EA5E" w14:textId="00CA51B8"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lubuskie</w:t>
            </w:r>
          </w:p>
        </w:tc>
        <w:tc>
          <w:tcPr>
            <w:tcW w:w="987" w:type="dxa"/>
          </w:tcPr>
          <w:p w14:paraId="7525FEDF"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743</w:t>
            </w:r>
          </w:p>
        </w:tc>
        <w:tc>
          <w:tcPr>
            <w:tcW w:w="987" w:type="dxa"/>
          </w:tcPr>
          <w:p w14:paraId="4DAFB26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756</w:t>
            </w:r>
          </w:p>
        </w:tc>
        <w:tc>
          <w:tcPr>
            <w:tcW w:w="987" w:type="dxa"/>
          </w:tcPr>
          <w:p w14:paraId="685C5AA8"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706</w:t>
            </w:r>
          </w:p>
        </w:tc>
        <w:tc>
          <w:tcPr>
            <w:tcW w:w="987" w:type="dxa"/>
          </w:tcPr>
          <w:p w14:paraId="3A0ECA2E"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792</w:t>
            </w:r>
          </w:p>
        </w:tc>
        <w:tc>
          <w:tcPr>
            <w:tcW w:w="987" w:type="dxa"/>
          </w:tcPr>
          <w:p w14:paraId="646F16CF"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548</w:t>
            </w:r>
          </w:p>
        </w:tc>
        <w:tc>
          <w:tcPr>
            <w:tcW w:w="987" w:type="dxa"/>
          </w:tcPr>
          <w:p w14:paraId="14CAE3B6"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625</w:t>
            </w:r>
          </w:p>
        </w:tc>
        <w:tc>
          <w:tcPr>
            <w:tcW w:w="987" w:type="dxa"/>
          </w:tcPr>
          <w:p w14:paraId="468E6ECB"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602</w:t>
            </w:r>
          </w:p>
        </w:tc>
        <w:tc>
          <w:tcPr>
            <w:tcW w:w="987" w:type="dxa"/>
          </w:tcPr>
          <w:p w14:paraId="613D4BFE"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543</w:t>
            </w:r>
          </w:p>
        </w:tc>
        <w:tc>
          <w:tcPr>
            <w:tcW w:w="987" w:type="dxa"/>
          </w:tcPr>
          <w:p w14:paraId="07993ED8"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522</w:t>
            </w:r>
          </w:p>
        </w:tc>
        <w:tc>
          <w:tcPr>
            <w:tcW w:w="987" w:type="dxa"/>
          </w:tcPr>
          <w:p w14:paraId="1D0CA9B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470</w:t>
            </w:r>
          </w:p>
        </w:tc>
      </w:tr>
      <w:tr w:rsidR="00152612" w:rsidRPr="00F96AFD" w14:paraId="421A313E" w14:textId="77777777" w:rsidTr="004874CA">
        <w:tc>
          <w:tcPr>
            <w:tcW w:w="2418" w:type="dxa"/>
          </w:tcPr>
          <w:p w14:paraId="1FA38BF9" w14:textId="5EF32064"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łódzkie</w:t>
            </w:r>
          </w:p>
        </w:tc>
        <w:tc>
          <w:tcPr>
            <w:tcW w:w="987" w:type="dxa"/>
          </w:tcPr>
          <w:p w14:paraId="603D8361"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865</w:t>
            </w:r>
          </w:p>
        </w:tc>
        <w:tc>
          <w:tcPr>
            <w:tcW w:w="987" w:type="dxa"/>
          </w:tcPr>
          <w:p w14:paraId="32E61BB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842</w:t>
            </w:r>
          </w:p>
        </w:tc>
        <w:tc>
          <w:tcPr>
            <w:tcW w:w="987" w:type="dxa"/>
          </w:tcPr>
          <w:p w14:paraId="40C248DF"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911</w:t>
            </w:r>
          </w:p>
        </w:tc>
        <w:tc>
          <w:tcPr>
            <w:tcW w:w="987" w:type="dxa"/>
          </w:tcPr>
          <w:p w14:paraId="7872637B"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841</w:t>
            </w:r>
          </w:p>
        </w:tc>
        <w:tc>
          <w:tcPr>
            <w:tcW w:w="987" w:type="dxa"/>
          </w:tcPr>
          <w:p w14:paraId="575F6908"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667</w:t>
            </w:r>
          </w:p>
        </w:tc>
        <w:tc>
          <w:tcPr>
            <w:tcW w:w="987" w:type="dxa"/>
          </w:tcPr>
          <w:p w14:paraId="024D41C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653</w:t>
            </w:r>
          </w:p>
        </w:tc>
        <w:tc>
          <w:tcPr>
            <w:tcW w:w="987" w:type="dxa"/>
          </w:tcPr>
          <w:p w14:paraId="68E16261"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588</w:t>
            </w:r>
          </w:p>
        </w:tc>
        <w:tc>
          <w:tcPr>
            <w:tcW w:w="987" w:type="dxa"/>
          </w:tcPr>
          <w:p w14:paraId="2988237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567</w:t>
            </w:r>
          </w:p>
        </w:tc>
        <w:tc>
          <w:tcPr>
            <w:tcW w:w="987" w:type="dxa"/>
          </w:tcPr>
          <w:p w14:paraId="66C48EB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533</w:t>
            </w:r>
          </w:p>
        </w:tc>
        <w:tc>
          <w:tcPr>
            <w:tcW w:w="987" w:type="dxa"/>
          </w:tcPr>
          <w:p w14:paraId="1DA445E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640</w:t>
            </w:r>
          </w:p>
        </w:tc>
      </w:tr>
      <w:tr w:rsidR="00152612" w:rsidRPr="00F96AFD" w14:paraId="36BD8C41" w14:textId="77777777" w:rsidTr="004874CA">
        <w:tc>
          <w:tcPr>
            <w:tcW w:w="2418" w:type="dxa"/>
          </w:tcPr>
          <w:p w14:paraId="01DFE335" w14:textId="04BF7B89"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małopolskie</w:t>
            </w:r>
          </w:p>
        </w:tc>
        <w:tc>
          <w:tcPr>
            <w:tcW w:w="987" w:type="dxa"/>
          </w:tcPr>
          <w:p w14:paraId="051C06E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252</w:t>
            </w:r>
          </w:p>
        </w:tc>
        <w:tc>
          <w:tcPr>
            <w:tcW w:w="987" w:type="dxa"/>
          </w:tcPr>
          <w:p w14:paraId="1F418A9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282</w:t>
            </w:r>
          </w:p>
        </w:tc>
        <w:tc>
          <w:tcPr>
            <w:tcW w:w="987" w:type="dxa"/>
          </w:tcPr>
          <w:p w14:paraId="306D7B1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218</w:t>
            </w:r>
          </w:p>
        </w:tc>
        <w:tc>
          <w:tcPr>
            <w:tcW w:w="987" w:type="dxa"/>
          </w:tcPr>
          <w:p w14:paraId="7317E23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194</w:t>
            </w:r>
          </w:p>
        </w:tc>
        <w:tc>
          <w:tcPr>
            <w:tcW w:w="987" w:type="dxa"/>
          </w:tcPr>
          <w:p w14:paraId="764DD9F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174</w:t>
            </w:r>
          </w:p>
        </w:tc>
        <w:tc>
          <w:tcPr>
            <w:tcW w:w="987" w:type="dxa"/>
          </w:tcPr>
          <w:p w14:paraId="23AFBEB6"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176</w:t>
            </w:r>
          </w:p>
        </w:tc>
        <w:tc>
          <w:tcPr>
            <w:tcW w:w="987" w:type="dxa"/>
          </w:tcPr>
          <w:p w14:paraId="283407D6"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131</w:t>
            </w:r>
          </w:p>
        </w:tc>
        <w:tc>
          <w:tcPr>
            <w:tcW w:w="987" w:type="dxa"/>
          </w:tcPr>
          <w:p w14:paraId="6F1D6DA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118</w:t>
            </w:r>
          </w:p>
        </w:tc>
        <w:tc>
          <w:tcPr>
            <w:tcW w:w="987" w:type="dxa"/>
          </w:tcPr>
          <w:p w14:paraId="5704F33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147</w:t>
            </w:r>
          </w:p>
        </w:tc>
        <w:tc>
          <w:tcPr>
            <w:tcW w:w="987" w:type="dxa"/>
          </w:tcPr>
          <w:p w14:paraId="73F26FF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195</w:t>
            </w:r>
          </w:p>
        </w:tc>
      </w:tr>
      <w:tr w:rsidR="00152612" w:rsidRPr="00F96AFD" w14:paraId="5618EE48" w14:textId="77777777" w:rsidTr="004874CA">
        <w:tc>
          <w:tcPr>
            <w:tcW w:w="2418" w:type="dxa"/>
          </w:tcPr>
          <w:p w14:paraId="20BA5E7A" w14:textId="2A65E2AD" w:rsidR="009B4960" w:rsidRPr="00F96AFD" w:rsidRDefault="00152612" w:rsidP="00DD2DE5">
            <w:pPr>
              <w:pStyle w:val="Akapitzlist"/>
              <w:spacing w:after="240"/>
              <w:ind w:left="0"/>
              <w:rPr>
                <w:rFonts w:ascii="Arial" w:hAnsi="Arial" w:cs="Arial"/>
                <w:sz w:val="24"/>
              </w:rPr>
            </w:pPr>
            <w:r w:rsidRPr="00F96AFD">
              <w:rPr>
                <w:rFonts w:ascii="Arial" w:eastAsia="Times New Roman" w:hAnsi="Arial" w:cs="Arial"/>
              </w:rPr>
              <w:t>mazowieckie</w:t>
            </w:r>
          </w:p>
        </w:tc>
        <w:tc>
          <w:tcPr>
            <w:tcW w:w="987" w:type="dxa"/>
          </w:tcPr>
          <w:p w14:paraId="28C71F0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2 390</w:t>
            </w:r>
          </w:p>
        </w:tc>
        <w:tc>
          <w:tcPr>
            <w:tcW w:w="987" w:type="dxa"/>
          </w:tcPr>
          <w:p w14:paraId="79FE059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2 348</w:t>
            </w:r>
          </w:p>
        </w:tc>
        <w:tc>
          <w:tcPr>
            <w:tcW w:w="987" w:type="dxa"/>
          </w:tcPr>
          <w:p w14:paraId="21286418"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2 318</w:t>
            </w:r>
          </w:p>
        </w:tc>
        <w:tc>
          <w:tcPr>
            <w:tcW w:w="987" w:type="dxa"/>
          </w:tcPr>
          <w:p w14:paraId="2594AD16"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2 104</w:t>
            </w:r>
          </w:p>
        </w:tc>
        <w:tc>
          <w:tcPr>
            <w:tcW w:w="987" w:type="dxa"/>
          </w:tcPr>
          <w:p w14:paraId="53C0D99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1 335</w:t>
            </w:r>
          </w:p>
        </w:tc>
        <w:tc>
          <w:tcPr>
            <w:tcW w:w="987" w:type="dxa"/>
          </w:tcPr>
          <w:p w14:paraId="2868635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1 186</w:t>
            </w:r>
          </w:p>
        </w:tc>
        <w:tc>
          <w:tcPr>
            <w:tcW w:w="987" w:type="dxa"/>
          </w:tcPr>
          <w:p w14:paraId="47B74F7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1 019</w:t>
            </w:r>
          </w:p>
        </w:tc>
        <w:tc>
          <w:tcPr>
            <w:tcW w:w="987" w:type="dxa"/>
          </w:tcPr>
          <w:p w14:paraId="5E6FE8FC"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890</w:t>
            </w:r>
          </w:p>
        </w:tc>
        <w:tc>
          <w:tcPr>
            <w:tcW w:w="987" w:type="dxa"/>
          </w:tcPr>
          <w:p w14:paraId="0649EF3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916</w:t>
            </w:r>
          </w:p>
        </w:tc>
        <w:tc>
          <w:tcPr>
            <w:tcW w:w="987" w:type="dxa"/>
          </w:tcPr>
          <w:p w14:paraId="5D6A67B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1 014</w:t>
            </w:r>
          </w:p>
        </w:tc>
      </w:tr>
      <w:tr w:rsidR="00152612" w:rsidRPr="00F96AFD" w14:paraId="61FA99C4" w14:textId="77777777" w:rsidTr="004874CA">
        <w:tc>
          <w:tcPr>
            <w:tcW w:w="2418" w:type="dxa"/>
          </w:tcPr>
          <w:p w14:paraId="157A1919" w14:textId="3A98617B"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opolskie</w:t>
            </w:r>
          </w:p>
        </w:tc>
        <w:tc>
          <w:tcPr>
            <w:tcW w:w="987" w:type="dxa"/>
          </w:tcPr>
          <w:p w14:paraId="08219EDD"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393</w:t>
            </w:r>
          </w:p>
        </w:tc>
        <w:tc>
          <w:tcPr>
            <w:tcW w:w="987" w:type="dxa"/>
          </w:tcPr>
          <w:p w14:paraId="0CD8426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412</w:t>
            </w:r>
          </w:p>
        </w:tc>
        <w:tc>
          <w:tcPr>
            <w:tcW w:w="987" w:type="dxa"/>
          </w:tcPr>
          <w:p w14:paraId="5F78332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446</w:t>
            </w:r>
          </w:p>
        </w:tc>
        <w:tc>
          <w:tcPr>
            <w:tcW w:w="987" w:type="dxa"/>
          </w:tcPr>
          <w:p w14:paraId="214F087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444</w:t>
            </w:r>
          </w:p>
        </w:tc>
        <w:tc>
          <w:tcPr>
            <w:tcW w:w="987" w:type="dxa"/>
          </w:tcPr>
          <w:p w14:paraId="70042733"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433</w:t>
            </w:r>
          </w:p>
        </w:tc>
        <w:tc>
          <w:tcPr>
            <w:tcW w:w="987" w:type="dxa"/>
          </w:tcPr>
          <w:p w14:paraId="6A60C04B"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472</w:t>
            </w:r>
          </w:p>
        </w:tc>
        <w:tc>
          <w:tcPr>
            <w:tcW w:w="987" w:type="dxa"/>
          </w:tcPr>
          <w:p w14:paraId="1CBDE553"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502</w:t>
            </w:r>
          </w:p>
        </w:tc>
        <w:tc>
          <w:tcPr>
            <w:tcW w:w="987" w:type="dxa"/>
          </w:tcPr>
          <w:p w14:paraId="3C136018"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512</w:t>
            </w:r>
          </w:p>
        </w:tc>
        <w:tc>
          <w:tcPr>
            <w:tcW w:w="987" w:type="dxa"/>
          </w:tcPr>
          <w:p w14:paraId="4E5A425F"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522</w:t>
            </w:r>
          </w:p>
        </w:tc>
        <w:tc>
          <w:tcPr>
            <w:tcW w:w="987" w:type="dxa"/>
          </w:tcPr>
          <w:p w14:paraId="77B1258D"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486</w:t>
            </w:r>
          </w:p>
        </w:tc>
      </w:tr>
      <w:tr w:rsidR="00152612" w:rsidRPr="00F96AFD" w14:paraId="40D683AD" w14:textId="77777777" w:rsidTr="004874CA">
        <w:tc>
          <w:tcPr>
            <w:tcW w:w="2418" w:type="dxa"/>
          </w:tcPr>
          <w:p w14:paraId="65E9E4AB" w14:textId="78C5CA7D"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podkarpackie</w:t>
            </w:r>
          </w:p>
        </w:tc>
        <w:tc>
          <w:tcPr>
            <w:tcW w:w="987" w:type="dxa"/>
          </w:tcPr>
          <w:p w14:paraId="58F6669C"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674</w:t>
            </w:r>
          </w:p>
        </w:tc>
        <w:tc>
          <w:tcPr>
            <w:tcW w:w="987" w:type="dxa"/>
          </w:tcPr>
          <w:p w14:paraId="7FCB5D7D"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724</w:t>
            </w:r>
          </w:p>
        </w:tc>
        <w:tc>
          <w:tcPr>
            <w:tcW w:w="987" w:type="dxa"/>
          </w:tcPr>
          <w:p w14:paraId="37CE770D"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793</w:t>
            </w:r>
          </w:p>
        </w:tc>
        <w:tc>
          <w:tcPr>
            <w:tcW w:w="987" w:type="dxa"/>
          </w:tcPr>
          <w:p w14:paraId="06BA044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868</w:t>
            </w:r>
          </w:p>
        </w:tc>
        <w:tc>
          <w:tcPr>
            <w:tcW w:w="987" w:type="dxa"/>
          </w:tcPr>
          <w:p w14:paraId="294276AD"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848</w:t>
            </w:r>
          </w:p>
        </w:tc>
        <w:tc>
          <w:tcPr>
            <w:tcW w:w="987" w:type="dxa"/>
          </w:tcPr>
          <w:p w14:paraId="75CF99BF"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958</w:t>
            </w:r>
          </w:p>
        </w:tc>
        <w:tc>
          <w:tcPr>
            <w:tcW w:w="987" w:type="dxa"/>
          </w:tcPr>
          <w:p w14:paraId="384A187E"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832</w:t>
            </w:r>
          </w:p>
        </w:tc>
        <w:tc>
          <w:tcPr>
            <w:tcW w:w="987" w:type="dxa"/>
          </w:tcPr>
          <w:p w14:paraId="0D9A670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799</w:t>
            </w:r>
          </w:p>
        </w:tc>
        <w:tc>
          <w:tcPr>
            <w:tcW w:w="987" w:type="dxa"/>
          </w:tcPr>
          <w:p w14:paraId="776F356E"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803</w:t>
            </w:r>
          </w:p>
        </w:tc>
        <w:tc>
          <w:tcPr>
            <w:tcW w:w="987" w:type="dxa"/>
          </w:tcPr>
          <w:p w14:paraId="0061BE8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806</w:t>
            </w:r>
          </w:p>
        </w:tc>
      </w:tr>
      <w:tr w:rsidR="00152612" w:rsidRPr="00F96AFD" w14:paraId="4BC20CCB" w14:textId="77777777" w:rsidTr="004874CA">
        <w:tc>
          <w:tcPr>
            <w:tcW w:w="2418" w:type="dxa"/>
          </w:tcPr>
          <w:p w14:paraId="008666C2" w14:textId="3A344036"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podlaskie</w:t>
            </w:r>
          </w:p>
        </w:tc>
        <w:tc>
          <w:tcPr>
            <w:tcW w:w="987" w:type="dxa"/>
          </w:tcPr>
          <w:p w14:paraId="3F20D95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642</w:t>
            </w:r>
          </w:p>
        </w:tc>
        <w:tc>
          <w:tcPr>
            <w:tcW w:w="987" w:type="dxa"/>
          </w:tcPr>
          <w:p w14:paraId="6A3F000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621</w:t>
            </w:r>
          </w:p>
        </w:tc>
        <w:tc>
          <w:tcPr>
            <w:tcW w:w="987" w:type="dxa"/>
          </w:tcPr>
          <w:p w14:paraId="0DEFEF0C"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608</w:t>
            </w:r>
          </w:p>
        </w:tc>
        <w:tc>
          <w:tcPr>
            <w:tcW w:w="987" w:type="dxa"/>
          </w:tcPr>
          <w:p w14:paraId="48B25A2E"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46</w:t>
            </w:r>
          </w:p>
        </w:tc>
        <w:tc>
          <w:tcPr>
            <w:tcW w:w="987" w:type="dxa"/>
          </w:tcPr>
          <w:p w14:paraId="7D3A60BD"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549</w:t>
            </w:r>
          </w:p>
        </w:tc>
        <w:tc>
          <w:tcPr>
            <w:tcW w:w="987" w:type="dxa"/>
          </w:tcPr>
          <w:p w14:paraId="439E1E2F"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594</w:t>
            </w:r>
          </w:p>
        </w:tc>
        <w:tc>
          <w:tcPr>
            <w:tcW w:w="987" w:type="dxa"/>
          </w:tcPr>
          <w:p w14:paraId="23F8BDB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513</w:t>
            </w:r>
          </w:p>
        </w:tc>
        <w:tc>
          <w:tcPr>
            <w:tcW w:w="987" w:type="dxa"/>
          </w:tcPr>
          <w:p w14:paraId="18935B7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364</w:t>
            </w:r>
          </w:p>
        </w:tc>
        <w:tc>
          <w:tcPr>
            <w:tcW w:w="987" w:type="dxa"/>
          </w:tcPr>
          <w:p w14:paraId="6827D3D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446</w:t>
            </w:r>
          </w:p>
        </w:tc>
        <w:tc>
          <w:tcPr>
            <w:tcW w:w="987" w:type="dxa"/>
          </w:tcPr>
          <w:p w14:paraId="5AF6DE7B"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463</w:t>
            </w:r>
          </w:p>
        </w:tc>
      </w:tr>
      <w:tr w:rsidR="00152612" w:rsidRPr="00F96AFD" w14:paraId="1C401F1C" w14:textId="77777777" w:rsidTr="004874CA">
        <w:tc>
          <w:tcPr>
            <w:tcW w:w="2418" w:type="dxa"/>
          </w:tcPr>
          <w:p w14:paraId="6E71A81A" w14:textId="13AC4858"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pomorskie</w:t>
            </w:r>
          </w:p>
        </w:tc>
        <w:tc>
          <w:tcPr>
            <w:tcW w:w="987" w:type="dxa"/>
          </w:tcPr>
          <w:p w14:paraId="194ADDE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815</w:t>
            </w:r>
          </w:p>
        </w:tc>
        <w:tc>
          <w:tcPr>
            <w:tcW w:w="987" w:type="dxa"/>
          </w:tcPr>
          <w:p w14:paraId="6830263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773</w:t>
            </w:r>
          </w:p>
        </w:tc>
        <w:tc>
          <w:tcPr>
            <w:tcW w:w="987" w:type="dxa"/>
          </w:tcPr>
          <w:p w14:paraId="1A36B50B"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731</w:t>
            </w:r>
          </w:p>
        </w:tc>
        <w:tc>
          <w:tcPr>
            <w:tcW w:w="987" w:type="dxa"/>
          </w:tcPr>
          <w:p w14:paraId="3FCC2F2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735</w:t>
            </w:r>
          </w:p>
        </w:tc>
        <w:tc>
          <w:tcPr>
            <w:tcW w:w="987" w:type="dxa"/>
          </w:tcPr>
          <w:p w14:paraId="1739C1F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694</w:t>
            </w:r>
          </w:p>
        </w:tc>
        <w:tc>
          <w:tcPr>
            <w:tcW w:w="987" w:type="dxa"/>
          </w:tcPr>
          <w:p w14:paraId="1DD1D4B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671</w:t>
            </w:r>
          </w:p>
        </w:tc>
        <w:tc>
          <w:tcPr>
            <w:tcW w:w="987" w:type="dxa"/>
          </w:tcPr>
          <w:p w14:paraId="15D9BFEE"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659</w:t>
            </w:r>
          </w:p>
        </w:tc>
        <w:tc>
          <w:tcPr>
            <w:tcW w:w="987" w:type="dxa"/>
          </w:tcPr>
          <w:p w14:paraId="5DA4CC53"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588</w:t>
            </w:r>
          </w:p>
        </w:tc>
        <w:tc>
          <w:tcPr>
            <w:tcW w:w="987" w:type="dxa"/>
          </w:tcPr>
          <w:p w14:paraId="163F753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692</w:t>
            </w:r>
          </w:p>
        </w:tc>
        <w:tc>
          <w:tcPr>
            <w:tcW w:w="987" w:type="dxa"/>
          </w:tcPr>
          <w:p w14:paraId="1B8018B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757</w:t>
            </w:r>
          </w:p>
        </w:tc>
      </w:tr>
      <w:tr w:rsidR="00152612" w:rsidRPr="00F96AFD" w14:paraId="6B938CEF" w14:textId="77777777" w:rsidTr="004874CA">
        <w:tc>
          <w:tcPr>
            <w:tcW w:w="2418" w:type="dxa"/>
          </w:tcPr>
          <w:p w14:paraId="62F642B9" w14:textId="2661D490"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śląskie</w:t>
            </w:r>
          </w:p>
        </w:tc>
        <w:tc>
          <w:tcPr>
            <w:tcW w:w="987" w:type="dxa"/>
          </w:tcPr>
          <w:p w14:paraId="1C6A8CF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693</w:t>
            </w:r>
          </w:p>
        </w:tc>
        <w:tc>
          <w:tcPr>
            <w:tcW w:w="987" w:type="dxa"/>
          </w:tcPr>
          <w:p w14:paraId="3EAEF72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702</w:t>
            </w:r>
          </w:p>
        </w:tc>
        <w:tc>
          <w:tcPr>
            <w:tcW w:w="987" w:type="dxa"/>
          </w:tcPr>
          <w:p w14:paraId="594CBD6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619</w:t>
            </w:r>
          </w:p>
        </w:tc>
        <w:tc>
          <w:tcPr>
            <w:tcW w:w="987" w:type="dxa"/>
          </w:tcPr>
          <w:p w14:paraId="700B0CA1"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599</w:t>
            </w:r>
          </w:p>
        </w:tc>
        <w:tc>
          <w:tcPr>
            <w:tcW w:w="987" w:type="dxa"/>
          </w:tcPr>
          <w:p w14:paraId="72F0721F"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481</w:t>
            </w:r>
          </w:p>
        </w:tc>
        <w:tc>
          <w:tcPr>
            <w:tcW w:w="987" w:type="dxa"/>
          </w:tcPr>
          <w:p w14:paraId="0D57165C"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306</w:t>
            </w:r>
          </w:p>
        </w:tc>
        <w:tc>
          <w:tcPr>
            <w:tcW w:w="987" w:type="dxa"/>
          </w:tcPr>
          <w:p w14:paraId="61018E1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316</w:t>
            </w:r>
          </w:p>
        </w:tc>
        <w:tc>
          <w:tcPr>
            <w:tcW w:w="987" w:type="dxa"/>
          </w:tcPr>
          <w:p w14:paraId="13B47A1F"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335</w:t>
            </w:r>
          </w:p>
        </w:tc>
        <w:tc>
          <w:tcPr>
            <w:tcW w:w="987" w:type="dxa"/>
          </w:tcPr>
          <w:p w14:paraId="0DBDBD7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329</w:t>
            </w:r>
          </w:p>
        </w:tc>
        <w:tc>
          <w:tcPr>
            <w:tcW w:w="987" w:type="dxa"/>
          </w:tcPr>
          <w:p w14:paraId="431A860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305</w:t>
            </w:r>
          </w:p>
        </w:tc>
      </w:tr>
      <w:tr w:rsidR="00152612" w:rsidRPr="00F96AFD" w14:paraId="30B08A71" w14:textId="77777777" w:rsidTr="004874CA">
        <w:tc>
          <w:tcPr>
            <w:tcW w:w="2418" w:type="dxa"/>
          </w:tcPr>
          <w:p w14:paraId="16928BFC" w14:textId="1A533E51"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świętokrzyskie</w:t>
            </w:r>
          </w:p>
        </w:tc>
        <w:tc>
          <w:tcPr>
            <w:tcW w:w="987" w:type="dxa"/>
          </w:tcPr>
          <w:p w14:paraId="0F11106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411</w:t>
            </w:r>
          </w:p>
        </w:tc>
        <w:tc>
          <w:tcPr>
            <w:tcW w:w="987" w:type="dxa"/>
          </w:tcPr>
          <w:p w14:paraId="1CAEE85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377</w:t>
            </w:r>
          </w:p>
        </w:tc>
        <w:tc>
          <w:tcPr>
            <w:tcW w:w="987" w:type="dxa"/>
          </w:tcPr>
          <w:p w14:paraId="7D13BF18"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346</w:t>
            </w:r>
          </w:p>
        </w:tc>
        <w:tc>
          <w:tcPr>
            <w:tcW w:w="987" w:type="dxa"/>
          </w:tcPr>
          <w:p w14:paraId="7997011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321</w:t>
            </w:r>
          </w:p>
        </w:tc>
        <w:tc>
          <w:tcPr>
            <w:tcW w:w="987" w:type="dxa"/>
          </w:tcPr>
          <w:p w14:paraId="3111B57C"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292</w:t>
            </w:r>
          </w:p>
        </w:tc>
        <w:tc>
          <w:tcPr>
            <w:tcW w:w="987" w:type="dxa"/>
          </w:tcPr>
          <w:p w14:paraId="0F6C1FB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290</w:t>
            </w:r>
          </w:p>
        </w:tc>
        <w:tc>
          <w:tcPr>
            <w:tcW w:w="987" w:type="dxa"/>
          </w:tcPr>
          <w:p w14:paraId="4209051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262</w:t>
            </w:r>
          </w:p>
        </w:tc>
        <w:tc>
          <w:tcPr>
            <w:tcW w:w="987" w:type="dxa"/>
          </w:tcPr>
          <w:p w14:paraId="6F1464B8"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238</w:t>
            </w:r>
          </w:p>
        </w:tc>
        <w:tc>
          <w:tcPr>
            <w:tcW w:w="987" w:type="dxa"/>
          </w:tcPr>
          <w:p w14:paraId="7C68D73C"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254</w:t>
            </w:r>
          </w:p>
        </w:tc>
        <w:tc>
          <w:tcPr>
            <w:tcW w:w="987" w:type="dxa"/>
          </w:tcPr>
          <w:p w14:paraId="5D160451"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351</w:t>
            </w:r>
          </w:p>
        </w:tc>
      </w:tr>
      <w:tr w:rsidR="00152612" w:rsidRPr="00F96AFD" w14:paraId="4AB14BE8" w14:textId="77777777" w:rsidTr="004874CA">
        <w:tc>
          <w:tcPr>
            <w:tcW w:w="2418" w:type="dxa"/>
          </w:tcPr>
          <w:p w14:paraId="7FBBE3EB" w14:textId="09118DF1"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warmińsko-mazurskie</w:t>
            </w:r>
          </w:p>
        </w:tc>
        <w:tc>
          <w:tcPr>
            <w:tcW w:w="987" w:type="dxa"/>
          </w:tcPr>
          <w:p w14:paraId="6623AA86"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759</w:t>
            </w:r>
          </w:p>
        </w:tc>
        <w:tc>
          <w:tcPr>
            <w:tcW w:w="987" w:type="dxa"/>
          </w:tcPr>
          <w:p w14:paraId="0151D623"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749</w:t>
            </w:r>
          </w:p>
        </w:tc>
        <w:tc>
          <w:tcPr>
            <w:tcW w:w="987" w:type="dxa"/>
          </w:tcPr>
          <w:p w14:paraId="3B90AF11"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782</w:t>
            </w:r>
          </w:p>
        </w:tc>
        <w:tc>
          <w:tcPr>
            <w:tcW w:w="987" w:type="dxa"/>
          </w:tcPr>
          <w:p w14:paraId="3898FB6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624</w:t>
            </w:r>
          </w:p>
        </w:tc>
        <w:tc>
          <w:tcPr>
            <w:tcW w:w="987" w:type="dxa"/>
          </w:tcPr>
          <w:p w14:paraId="5FF1E773"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592</w:t>
            </w:r>
          </w:p>
        </w:tc>
        <w:tc>
          <w:tcPr>
            <w:tcW w:w="987" w:type="dxa"/>
          </w:tcPr>
          <w:p w14:paraId="5E490DB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368</w:t>
            </w:r>
          </w:p>
        </w:tc>
        <w:tc>
          <w:tcPr>
            <w:tcW w:w="987" w:type="dxa"/>
          </w:tcPr>
          <w:p w14:paraId="33A0887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277</w:t>
            </w:r>
          </w:p>
        </w:tc>
        <w:tc>
          <w:tcPr>
            <w:tcW w:w="987" w:type="dxa"/>
          </w:tcPr>
          <w:p w14:paraId="309F11CC"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335</w:t>
            </w:r>
          </w:p>
        </w:tc>
        <w:tc>
          <w:tcPr>
            <w:tcW w:w="987" w:type="dxa"/>
          </w:tcPr>
          <w:p w14:paraId="617A822B"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324</w:t>
            </w:r>
          </w:p>
        </w:tc>
        <w:tc>
          <w:tcPr>
            <w:tcW w:w="987" w:type="dxa"/>
          </w:tcPr>
          <w:p w14:paraId="33E09B44"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393</w:t>
            </w:r>
          </w:p>
        </w:tc>
      </w:tr>
      <w:tr w:rsidR="00152612" w:rsidRPr="00F96AFD" w14:paraId="439581A3" w14:textId="77777777" w:rsidTr="004874CA">
        <w:tc>
          <w:tcPr>
            <w:tcW w:w="2418" w:type="dxa"/>
          </w:tcPr>
          <w:p w14:paraId="0EB9D2B5" w14:textId="02151BB1"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wielkopolskie</w:t>
            </w:r>
          </w:p>
        </w:tc>
        <w:tc>
          <w:tcPr>
            <w:tcW w:w="987" w:type="dxa"/>
          </w:tcPr>
          <w:p w14:paraId="09D531E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1 262</w:t>
            </w:r>
          </w:p>
        </w:tc>
        <w:tc>
          <w:tcPr>
            <w:tcW w:w="987" w:type="dxa"/>
          </w:tcPr>
          <w:p w14:paraId="52E88E6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1 187</w:t>
            </w:r>
          </w:p>
        </w:tc>
        <w:tc>
          <w:tcPr>
            <w:tcW w:w="987" w:type="dxa"/>
          </w:tcPr>
          <w:p w14:paraId="3EAC390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1 107</w:t>
            </w:r>
          </w:p>
        </w:tc>
        <w:tc>
          <w:tcPr>
            <w:tcW w:w="987" w:type="dxa"/>
          </w:tcPr>
          <w:p w14:paraId="70145DB7"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1 007</w:t>
            </w:r>
          </w:p>
        </w:tc>
        <w:tc>
          <w:tcPr>
            <w:tcW w:w="987" w:type="dxa"/>
          </w:tcPr>
          <w:p w14:paraId="585C1AB5"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927</w:t>
            </w:r>
          </w:p>
        </w:tc>
        <w:tc>
          <w:tcPr>
            <w:tcW w:w="987" w:type="dxa"/>
          </w:tcPr>
          <w:p w14:paraId="60797AE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909</w:t>
            </w:r>
          </w:p>
        </w:tc>
        <w:tc>
          <w:tcPr>
            <w:tcW w:w="987" w:type="dxa"/>
          </w:tcPr>
          <w:p w14:paraId="2F6BDD8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916</w:t>
            </w:r>
          </w:p>
        </w:tc>
        <w:tc>
          <w:tcPr>
            <w:tcW w:w="987" w:type="dxa"/>
          </w:tcPr>
          <w:p w14:paraId="581DA0E9"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884</w:t>
            </w:r>
          </w:p>
        </w:tc>
        <w:tc>
          <w:tcPr>
            <w:tcW w:w="987" w:type="dxa"/>
          </w:tcPr>
          <w:p w14:paraId="03B2FEF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970</w:t>
            </w:r>
          </w:p>
        </w:tc>
        <w:tc>
          <w:tcPr>
            <w:tcW w:w="987" w:type="dxa"/>
          </w:tcPr>
          <w:p w14:paraId="04EAED12"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998</w:t>
            </w:r>
          </w:p>
        </w:tc>
      </w:tr>
      <w:tr w:rsidR="00152612" w:rsidRPr="00F96AFD" w14:paraId="48B99500" w14:textId="77777777" w:rsidTr="004874CA">
        <w:tc>
          <w:tcPr>
            <w:tcW w:w="2418" w:type="dxa"/>
          </w:tcPr>
          <w:p w14:paraId="599B2999" w14:textId="28B1E856" w:rsidR="009B4960" w:rsidRPr="00F96AFD" w:rsidRDefault="00152612" w:rsidP="00DD2DE5">
            <w:pPr>
              <w:pStyle w:val="Akapitzlist"/>
              <w:spacing w:after="240"/>
              <w:ind w:left="0"/>
              <w:rPr>
                <w:rFonts w:ascii="Arial" w:hAnsi="Arial" w:cs="Arial"/>
                <w:sz w:val="24"/>
              </w:rPr>
            </w:pPr>
            <w:r w:rsidRPr="00F96AFD">
              <w:rPr>
                <w:rFonts w:ascii="Arial" w:hAnsi="Arial" w:cs="Arial"/>
                <w:sz w:val="24"/>
              </w:rPr>
              <w:t>zachodniopomorskie</w:t>
            </w:r>
          </w:p>
        </w:tc>
        <w:tc>
          <w:tcPr>
            <w:tcW w:w="987" w:type="dxa"/>
          </w:tcPr>
          <w:p w14:paraId="3097B53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990</w:t>
            </w:r>
          </w:p>
        </w:tc>
        <w:tc>
          <w:tcPr>
            <w:tcW w:w="987" w:type="dxa"/>
          </w:tcPr>
          <w:p w14:paraId="470ECDC6"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886</w:t>
            </w:r>
          </w:p>
        </w:tc>
        <w:tc>
          <w:tcPr>
            <w:tcW w:w="987" w:type="dxa"/>
          </w:tcPr>
          <w:p w14:paraId="1DF90EE1"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900</w:t>
            </w:r>
          </w:p>
        </w:tc>
        <w:tc>
          <w:tcPr>
            <w:tcW w:w="987" w:type="dxa"/>
          </w:tcPr>
          <w:p w14:paraId="76BCA16E"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817</w:t>
            </w:r>
          </w:p>
        </w:tc>
        <w:tc>
          <w:tcPr>
            <w:tcW w:w="987" w:type="dxa"/>
          </w:tcPr>
          <w:p w14:paraId="3D89F50B"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793</w:t>
            </w:r>
          </w:p>
        </w:tc>
        <w:tc>
          <w:tcPr>
            <w:tcW w:w="987" w:type="dxa"/>
          </w:tcPr>
          <w:p w14:paraId="708A790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703</w:t>
            </w:r>
          </w:p>
        </w:tc>
        <w:tc>
          <w:tcPr>
            <w:tcW w:w="987" w:type="dxa"/>
          </w:tcPr>
          <w:p w14:paraId="0B5270DE"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682</w:t>
            </w:r>
          </w:p>
        </w:tc>
        <w:tc>
          <w:tcPr>
            <w:tcW w:w="987" w:type="dxa"/>
          </w:tcPr>
          <w:p w14:paraId="74C0AE6A"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800</w:t>
            </w:r>
          </w:p>
        </w:tc>
        <w:tc>
          <w:tcPr>
            <w:tcW w:w="987" w:type="dxa"/>
          </w:tcPr>
          <w:p w14:paraId="1EF01A70"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680</w:t>
            </w:r>
          </w:p>
        </w:tc>
        <w:tc>
          <w:tcPr>
            <w:tcW w:w="987" w:type="dxa"/>
          </w:tcPr>
          <w:p w14:paraId="7C32ECF6"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646</w:t>
            </w:r>
          </w:p>
        </w:tc>
      </w:tr>
    </w:tbl>
    <w:p w14:paraId="1295EFC1" w14:textId="77777777" w:rsidR="009B4960" w:rsidRPr="00F96AFD" w:rsidRDefault="009B4960" w:rsidP="0065431B">
      <w:pPr>
        <w:spacing w:before="240" w:after="240"/>
        <w:rPr>
          <w:rFonts w:ascii="Arial" w:hAnsi="Arial" w:cs="Arial"/>
          <w:sz w:val="24"/>
        </w:rPr>
      </w:pPr>
      <w:r w:rsidRPr="00F96AFD">
        <w:rPr>
          <w:rFonts w:ascii="Arial" w:hAnsi="Arial" w:cs="Arial"/>
          <w:sz w:val="24"/>
        </w:rPr>
        <w:t xml:space="preserve">Źródło: Bank Danych Lokalnych </w:t>
      </w:r>
    </w:p>
    <w:p w14:paraId="5A49A8F7" w14:textId="77777777" w:rsidR="00D47B79" w:rsidRPr="00F96AFD" w:rsidRDefault="00D47B79" w:rsidP="00B148DD">
      <w:pPr>
        <w:spacing w:before="240" w:after="240" w:line="360" w:lineRule="auto"/>
        <w:rPr>
          <w:rFonts w:ascii="Arial" w:hAnsi="Arial" w:cs="Arial"/>
          <w:sz w:val="24"/>
        </w:rPr>
      </w:pPr>
      <w:r w:rsidRPr="00F96AFD">
        <w:rPr>
          <w:rFonts w:ascii="Arial" w:hAnsi="Arial" w:cs="Arial"/>
          <w:sz w:val="24"/>
        </w:rPr>
        <w:t>W tabeli 3.1</w:t>
      </w:r>
      <w:r w:rsidR="00815FCF" w:rsidRPr="00F96AFD">
        <w:rPr>
          <w:rFonts w:ascii="Arial" w:hAnsi="Arial" w:cs="Arial"/>
          <w:sz w:val="24"/>
        </w:rPr>
        <w:t>3</w:t>
      </w:r>
      <w:r w:rsidRPr="00F96AFD">
        <w:rPr>
          <w:rFonts w:ascii="Arial" w:hAnsi="Arial" w:cs="Arial"/>
          <w:sz w:val="24"/>
        </w:rPr>
        <w:t xml:space="preserve"> zestawiona </w:t>
      </w:r>
      <w:r w:rsidR="1724A6C7" w:rsidRPr="00F96AFD">
        <w:rPr>
          <w:rFonts w:ascii="Arial" w:hAnsi="Arial" w:cs="Arial"/>
          <w:sz w:val="24"/>
        </w:rPr>
        <w:t>jest</w:t>
      </w:r>
      <w:r w:rsidRPr="00F96AFD">
        <w:rPr>
          <w:rFonts w:ascii="Arial" w:hAnsi="Arial" w:cs="Arial"/>
          <w:sz w:val="24"/>
        </w:rPr>
        <w:t xml:space="preserve"> liczba linii autobusowych ogółem (dalekobieżne, regionalne, podmiejskie, miejskie) dla wszystkich województw. W województwie wielkopolskim liczba linii autobusowych regularnie malała aż do poziomu 884 w roku 2021. Później nastąpił </w:t>
      </w:r>
      <w:r w:rsidR="2E39B45E" w:rsidRPr="00F96AFD">
        <w:rPr>
          <w:rFonts w:ascii="Arial" w:hAnsi="Arial" w:cs="Arial"/>
          <w:sz w:val="24"/>
        </w:rPr>
        <w:t>zwrot</w:t>
      </w:r>
      <w:r w:rsidRPr="00F96AFD">
        <w:rPr>
          <w:rFonts w:ascii="Arial" w:hAnsi="Arial" w:cs="Arial"/>
          <w:sz w:val="24"/>
        </w:rPr>
        <w:t xml:space="preserve"> i obecnie liczba linii autobusowych rośnie. </w:t>
      </w:r>
      <w:r w:rsidR="0EAB5171" w:rsidRPr="00F96AFD">
        <w:rPr>
          <w:rFonts w:ascii="Arial" w:hAnsi="Arial" w:cs="Arial"/>
          <w:sz w:val="24"/>
        </w:rPr>
        <w:t>N</w:t>
      </w:r>
      <w:r w:rsidRPr="00F96AFD">
        <w:rPr>
          <w:rFonts w:ascii="Arial" w:hAnsi="Arial" w:cs="Arial"/>
          <w:sz w:val="24"/>
        </w:rPr>
        <w:t xml:space="preserve">ie </w:t>
      </w:r>
      <w:r w:rsidR="6C0D4162" w:rsidRPr="00F96AFD">
        <w:rPr>
          <w:rFonts w:ascii="Arial" w:hAnsi="Arial" w:cs="Arial"/>
          <w:sz w:val="24"/>
        </w:rPr>
        <w:t>zaobserwowano w tym przypadku</w:t>
      </w:r>
      <w:r w:rsidRPr="00F96AFD">
        <w:rPr>
          <w:rFonts w:ascii="Arial" w:hAnsi="Arial" w:cs="Arial"/>
          <w:sz w:val="24"/>
        </w:rPr>
        <w:t xml:space="preserve"> związku z wahaniami koniunktury gospodarczej. </w:t>
      </w:r>
    </w:p>
    <w:p w14:paraId="407B02DD" w14:textId="61A99B00" w:rsidR="009B4960" w:rsidRPr="00F96AFD" w:rsidRDefault="000E1FFD" w:rsidP="00DD2DE5">
      <w:pPr>
        <w:spacing w:before="240" w:after="240" w:line="360" w:lineRule="auto"/>
        <w:rPr>
          <w:rFonts w:ascii="Arial" w:hAnsi="Arial" w:cs="Arial"/>
          <w:sz w:val="24"/>
        </w:rPr>
      </w:pPr>
      <w:r w:rsidRPr="00F96AFD">
        <w:rPr>
          <w:rFonts w:ascii="Arial" w:hAnsi="Arial" w:cs="Arial"/>
          <w:sz w:val="24"/>
        </w:rPr>
        <w:t>Liczba samochodów osobowych w województwie wielkopolskim, tak samo jak w całej Polsce, systematycznie ro</w:t>
      </w:r>
      <w:r w:rsidR="79A752B3" w:rsidRPr="00F96AFD">
        <w:rPr>
          <w:rFonts w:ascii="Arial" w:hAnsi="Arial" w:cs="Arial"/>
          <w:sz w:val="24"/>
        </w:rPr>
        <w:t>sła</w:t>
      </w:r>
      <w:r w:rsidRPr="00F96AFD">
        <w:rPr>
          <w:rFonts w:ascii="Arial" w:hAnsi="Arial" w:cs="Arial"/>
          <w:sz w:val="24"/>
        </w:rPr>
        <w:t xml:space="preserve"> (tabela 3.1</w:t>
      </w:r>
      <w:r w:rsidR="00815FCF" w:rsidRPr="00F96AFD">
        <w:rPr>
          <w:rFonts w:ascii="Arial" w:hAnsi="Arial" w:cs="Arial"/>
          <w:sz w:val="24"/>
        </w:rPr>
        <w:t>4</w:t>
      </w:r>
      <w:r w:rsidRPr="00F96AFD">
        <w:rPr>
          <w:rFonts w:ascii="Arial" w:hAnsi="Arial" w:cs="Arial"/>
          <w:sz w:val="24"/>
        </w:rPr>
        <w:t xml:space="preserve">). W 2014 roku na 1000 Wielkopolan </w:t>
      </w:r>
      <w:r w:rsidRPr="00F96AFD">
        <w:rPr>
          <w:rFonts w:ascii="Arial" w:hAnsi="Arial" w:cs="Arial"/>
          <w:sz w:val="24"/>
        </w:rPr>
        <w:lastRenderedPageBreak/>
        <w:t>przypadało 580,8 samochodów, a w 2023 już 775,9. W całym badanym okresie były to liczby wyższe niż przeciętnie w Polsce, co świadczy o relatywnej zamożności mieszkańców regionu.</w:t>
      </w:r>
    </w:p>
    <w:p w14:paraId="3E16169D" w14:textId="11D17D6F" w:rsidR="009B4960" w:rsidRPr="00F96AFD" w:rsidRDefault="00F133F5" w:rsidP="0065431B">
      <w:pPr>
        <w:spacing w:after="0" w:line="360" w:lineRule="auto"/>
        <w:rPr>
          <w:rFonts w:ascii="Arial" w:hAnsi="Arial" w:cs="Arial"/>
          <w:b/>
          <w:sz w:val="24"/>
        </w:rPr>
      </w:pPr>
      <w:bookmarkStart w:id="148" w:name="_Toc204343407"/>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14</w:t>
      </w:r>
      <w:r w:rsidRPr="00F96AFD">
        <w:rPr>
          <w:rFonts w:ascii="Arial" w:hAnsi="Arial" w:cs="Arial"/>
          <w:b/>
          <w:sz w:val="24"/>
        </w:rPr>
        <w:fldChar w:fldCharType="end"/>
      </w:r>
      <w:r w:rsidRPr="00F96AFD">
        <w:rPr>
          <w:rFonts w:ascii="Arial" w:hAnsi="Arial" w:cs="Arial"/>
          <w:b/>
          <w:sz w:val="24"/>
        </w:rPr>
        <w:t xml:space="preserve">. </w:t>
      </w:r>
      <w:r w:rsidR="009B4960" w:rsidRPr="00F96AFD">
        <w:rPr>
          <w:rFonts w:ascii="Arial" w:hAnsi="Arial" w:cs="Arial"/>
          <w:b/>
          <w:sz w:val="24"/>
        </w:rPr>
        <w:t>Samochody osobowe na 1</w:t>
      </w:r>
      <w:r w:rsidR="005E3147" w:rsidRPr="00F96AFD">
        <w:rPr>
          <w:rFonts w:ascii="Arial" w:hAnsi="Arial" w:cs="Arial"/>
          <w:b/>
          <w:sz w:val="24"/>
        </w:rPr>
        <w:t xml:space="preserve"> </w:t>
      </w:r>
      <w:r w:rsidR="009B4960" w:rsidRPr="00F96AFD">
        <w:rPr>
          <w:rFonts w:ascii="Arial" w:hAnsi="Arial" w:cs="Arial"/>
          <w:b/>
          <w:sz w:val="24"/>
        </w:rPr>
        <w:t>000 ludności</w:t>
      </w:r>
      <w:bookmarkEnd w:id="148"/>
    </w:p>
    <w:tbl>
      <w:tblPr>
        <w:tblStyle w:val="Tabela-Siatka"/>
        <w:tblW w:w="10773" w:type="dxa"/>
        <w:tblInd w:w="-431" w:type="dxa"/>
        <w:tblLook w:val="04A0" w:firstRow="1" w:lastRow="0" w:firstColumn="1" w:lastColumn="0" w:noHBand="0" w:noVBand="1"/>
        <w:tblDescription w:val="Tabela, samochody osobowe na tysiąc ludności."/>
      </w:tblPr>
      <w:tblGrid>
        <w:gridCol w:w="2418"/>
        <w:gridCol w:w="1002"/>
        <w:gridCol w:w="817"/>
        <w:gridCol w:w="817"/>
        <w:gridCol w:w="817"/>
        <w:gridCol w:w="817"/>
        <w:gridCol w:w="817"/>
        <w:gridCol w:w="817"/>
        <w:gridCol w:w="817"/>
        <w:gridCol w:w="817"/>
        <w:gridCol w:w="817"/>
      </w:tblGrid>
      <w:tr w:rsidR="009B4960" w:rsidRPr="00F96AFD" w14:paraId="3423FE76" w14:textId="77777777" w:rsidTr="00B148DD">
        <w:trPr>
          <w:tblHeader/>
        </w:trPr>
        <w:tc>
          <w:tcPr>
            <w:tcW w:w="2412" w:type="dxa"/>
          </w:tcPr>
          <w:p w14:paraId="706E63E4" w14:textId="36AEF884" w:rsidR="009B4960" w:rsidRPr="00F96AFD" w:rsidRDefault="00013653" w:rsidP="00B148DD">
            <w:pPr>
              <w:pStyle w:val="Akapitzlist"/>
              <w:spacing w:before="240" w:after="240"/>
              <w:ind w:left="0"/>
              <w:rPr>
                <w:rFonts w:ascii="Arial" w:hAnsi="Arial" w:cs="Arial"/>
                <w:b/>
                <w:sz w:val="24"/>
              </w:rPr>
            </w:pPr>
            <w:r w:rsidRPr="00F96AFD">
              <w:rPr>
                <w:rFonts w:ascii="Arial" w:hAnsi="Arial" w:cs="Arial"/>
                <w:b/>
                <w:bCs/>
                <w:sz w:val="24"/>
                <w:szCs w:val="24"/>
              </w:rPr>
              <w:t xml:space="preserve">Województwo </w:t>
            </w:r>
          </w:p>
        </w:tc>
        <w:tc>
          <w:tcPr>
            <w:tcW w:w="1254" w:type="dxa"/>
          </w:tcPr>
          <w:p w14:paraId="55FB2062" w14:textId="77777777" w:rsidR="009B4960" w:rsidRPr="00F96AFD" w:rsidRDefault="009B4960" w:rsidP="00B148DD">
            <w:pPr>
              <w:pStyle w:val="Akapitzlist"/>
              <w:spacing w:before="240" w:after="240"/>
              <w:ind w:left="0"/>
              <w:rPr>
                <w:rFonts w:ascii="Arial" w:hAnsi="Arial" w:cs="Arial"/>
                <w:b/>
                <w:sz w:val="24"/>
              </w:rPr>
            </w:pPr>
            <w:r w:rsidRPr="00F96AFD">
              <w:rPr>
                <w:rFonts w:ascii="Arial" w:hAnsi="Arial" w:cs="Arial"/>
                <w:b/>
                <w:sz w:val="24"/>
              </w:rPr>
              <w:t>2014</w:t>
            </w:r>
          </w:p>
        </w:tc>
        <w:tc>
          <w:tcPr>
            <w:tcW w:w="817" w:type="dxa"/>
          </w:tcPr>
          <w:p w14:paraId="1E162180" w14:textId="77777777" w:rsidR="009B4960" w:rsidRPr="00F96AFD" w:rsidRDefault="009B4960" w:rsidP="00B148DD">
            <w:pPr>
              <w:pStyle w:val="Akapitzlist"/>
              <w:spacing w:before="240" w:after="240"/>
              <w:ind w:left="0"/>
              <w:rPr>
                <w:rFonts w:ascii="Arial" w:hAnsi="Arial" w:cs="Arial"/>
                <w:b/>
                <w:sz w:val="24"/>
              </w:rPr>
            </w:pPr>
            <w:r w:rsidRPr="00F96AFD">
              <w:rPr>
                <w:rFonts w:ascii="Arial" w:hAnsi="Arial" w:cs="Arial"/>
                <w:b/>
                <w:sz w:val="24"/>
              </w:rPr>
              <w:t>2015</w:t>
            </w:r>
          </w:p>
        </w:tc>
        <w:tc>
          <w:tcPr>
            <w:tcW w:w="817" w:type="dxa"/>
          </w:tcPr>
          <w:p w14:paraId="520FF36E" w14:textId="77777777" w:rsidR="009B4960" w:rsidRPr="00F96AFD" w:rsidRDefault="009B4960" w:rsidP="00B148DD">
            <w:pPr>
              <w:pStyle w:val="Akapitzlist"/>
              <w:spacing w:before="240" w:after="240"/>
              <w:ind w:left="0"/>
              <w:rPr>
                <w:rFonts w:ascii="Arial" w:hAnsi="Arial" w:cs="Arial"/>
                <w:b/>
                <w:sz w:val="24"/>
              </w:rPr>
            </w:pPr>
            <w:r w:rsidRPr="00F96AFD">
              <w:rPr>
                <w:rFonts w:ascii="Arial" w:hAnsi="Arial" w:cs="Arial"/>
                <w:b/>
                <w:sz w:val="24"/>
              </w:rPr>
              <w:t>2016</w:t>
            </w:r>
          </w:p>
        </w:tc>
        <w:tc>
          <w:tcPr>
            <w:tcW w:w="817" w:type="dxa"/>
          </w:tcPr>
          <w:p w14:paraId="48FAAB30" w14:textId="77777777" w:rsidR="009B4960" w:rsidRPr="00F96AFD" w:rsidRDefault="009B4960" w:rsidP="00B148DD">
            <w:pPr>
              <w:pStyle w:val="Akapitzlist"/>
              <w:spacing w:before="240" w:after="240"/>
              <w:ind w:left="0"/>
              <w:rPr>
                <w:rFonts w:ascii="Arial" w:hAnsi="Arial" w:cs="Arial"/>
                <w:b/>
                <w:sz w:val="24"/>
              </w:rPr>
            </w:pPr>
            <w:r w:rsidRPr="00F96AFD">
              <w:rPr>
                <w:rFonts w:ascii="Arial" w:hAnsi="Arial" w:cs="Arial"/>
                <w:b/>
                <w:sz w:val="24"/>
              </w:rPr>
              <w:t>2017</w:t>
            </w:r>
          </w:p>
        </w:tc>
        <w:tc>
          <w:tcPr>
            <w:tcW w:w="817" w:type="dxa"/>
          </w:tcPr>
          <w:p w14:paraId="53861D50" w14:textId="77777777" w:rsidR="009B4960" w:rsidRPr="00F96AFD" w:rsidRDefault="009B4960" w:rsidP="00B148DD">
            <w:pPr>
              <w:pStyle w:val="Akapitzlist"/>
              <w:spacing w:before="240" w:after="240"/>
              <w:ind w:left="0"/>
              <w:rPr>
                <w:rFonts w:ascii="Arial" w:hAnsi="Arial" w:cs="Arial"/>
                <w:b/>
                <w:sz w:val="24"/>
              </w:rPr>
            </w:pPr>
            <w:r w:rsidRPr="00F96AFD">
              <w:rPr>
                <w:rFonts w:ascii="Arial" w:hAnsi="Arial" w:cs="Arial"/>
                <w:b/>
                <w:sz w:val="24"/>
              </w:rPr>
              <w:t>2018</w:t>
            </w:r>
          </w:p>
        </w:tc>
        <w:tc>
          <w:tcPr>
            <w:tcW w:w="817" w:type="dxa"/>
          </w:tcPr>
          <w:p w14:paraId="5B1F6DD6" w14:textId="77777777" w:rsidR="009B4960" w:rsidRPr="00F96AFD" w:rsidRDefault="009B4960" w:rsidP="00B148DD">
            <w:pPr>
              <w:pStyle w:val="Akapitzlist"/>
              <w:spacing w:before="240" w:after="240"/>
              <w:ind w:left="0"/>
              <w:rPr>
                <w:rFonts w:ascii="Arial" w:hAnsi="Arial" w:cs="Arial"/>
                <w:b/>
                <w:sz w:val="24"/>
              </w:rPr>
            </w:pPr>
            <w:r w:rsidRPr="00F96AFD">
              <w:rPr>
                <w:rFonts w:ascii="Arial" w:hAnsi="Arial" w:cs="Arial"/>
                <w:b/>
                <w:sz w:val="24"/>
              </w:rPr>
              <w:t>2019</w:t>
            </w:r>
          </w:p>
        </w:tc>
        <w:tc>
          <w:tcPr>
            <w:tcW w:w="817" w:type="dxa"/>
          </w:tcPr>
          <w:p w14:paraId="5FC59A89" w14:textId="77777777" w:rsidR="009B4960" w:rsidRPr="00F96AFD" w:rsidRDefault="009B4960" w:rsidP="00B148DD">
            <w:pPr>
              <w:pStyle w:val="Akapitzlist"/>
              <w:spacing w:before="240" w:after="240"/>
              <w:ind w:left="0"/>
              <w:rPr>
                <w:rFonts w:ascii="Arial" w:hAnsi="Arial" w:cs="Arial"/>
                <w:b/>
                <w:sz w:val="24"/>
              </w:rPr>
            </w:pPr>
            <w:r w:rsidRPr="00F96AFD">
              <w:rPr>
                <w:rFonts w:ascii="Arial" w:hAnsi="Arial" w:cs="Arial"/>
                <w:b/>
                <w:sz w:val="24"/>
              </w:rPr>
              <w:t>2020</w:t>
            </w:r>
          </w:p>
        </w:tc>
        <w:tc>
          <w:tcPr>
            <w:tcW w:w="817" w:type="dxa"/>
          </w:tcPr>
          <w:p w14:paraId="3AC653E9" w14:textId="77777777" w:rsidR="009B4960" w:rsidRPr="00F96AFD" w:rsidRDefault="009B4960" w:rsidP="00B148DD">
            <w:pPr>
              <w:pStyle w:val="Akapitzlist"/>
              <w:spacing w:before="240" w:after="240"/>
              <w:ind w:left="0"/>
              <w:rPr>
                <w:rFonts w:ascii="Arial" w:hAnsi="Arial" w:cs="Arial"/>
                <w:b/>
                <w:sz w:val="24"/>
              </w:rPr>
            </w:pPr>
            <w:r w:rsidRPr="00F96AFD">
              <w:rPr>
                <w:rFonts w:ascii="Arial" w:hAnsi="Arial" w:cs="Arial"/>
                <w:b/>
                <w:sz w:val="24"/>
              </w:rPr>
              <w:t>2021</w:t>
            </w:r>
          </w:p>
        </w:tc>
        <w:tc>
          <w:tcPr>
            <w:tcW w:w="817" w:type="dxa"/>
          </w:tcPr>
          <w:p w14:paraId="658DD8D3" w14:textId="77777777" w:rsidR="009B4960" w:rsidRPr="00F96AFD" w:rsidRDefault="009B4960" w:rsidP="00B148DD">
            <w:pPr>
              <w:pStyle w:val="Akapitzlist"/>
              <w:spacing w:before="240" w:after="240"/>
              <w:ind w:left="0"/>
              <w:rPr>
                <w:rFonts w:ascii="Arial" w:hAnsi="Arial" w:cs="Arial"/>
                <w:b/>
                <w:sz w:val="24"/>
              </w:rPr>
            </w:pPr>
            <w:r w:rsidRPr="00F96AFD">
              <w:rPr>
                <w:rFonts w:ascii="Arial" w:hAnsi="Arial" w:cs="Arial"/>
                <w:b/>
                <w:sz w:val="24"/>
              </w:rPr>
              <w:t>2022</w:t>
            </w:r>
          </w:p>
        </w:tc>
        <w:tc>
          <w:tcPr>
            <w:tcW w:w="817" w:type="dxa"/>
          </w:tcPr>
          <w:p w14:paraId="0DC405ED" w14:textId="77777777" w:rsidR="009B4960" w:rsidRPr="00F96AFD" w:rsidRDefault="009B4960" w:rsidP="00B148DD">
            <w:pPr>
              <w:pStyle w:val="Akapitzlist"/>
              <w:spacing w:before="240" w:after="240"/>
              <w:ind w:left="0"/>
              <w:rPr>
                <w:rFonts w:ascii="Arial" w:hAnsi="Arial" w:cs="Arial"/>
                <w:b/>
                <w:sz w:val="24"/>
              </w:rPr>
            </w:pPr>
            <w:r w:rsidRPr="00F96AFD">
              <w:rPr>
                <w:rFonts w:ascii="Arial" w:hAnsi="Arial" w:cs="Arial"/>
                <w:b/>
                <w:sz w:val="24"/>
              </w:rPr>
              <w:t>2023</w:t>
            </w:r>
          </w:p>
        </w:tc>
      </w:tr>
      <w:tr w:rsidR="009B4960" w:rsidRPr="00F96AFD" w14:paraId="6A5E0543" w14:textId="77777777" w:rsidTr="00B148DD">
        <w:tc>
          <w:tcPr>
            <w:tcW w:w="2412" w:type="dxa"/>
          </w:tcPr>
          <w:p w14:paraId="63E5B28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Polska</w:t>
            </w:r>
          </w:p>
        </w:tc>
        <w:tc>
          <w:tcPr>
            <w:tcW w:w="1254" w:type="dxa"/>
          </w:tcPr>
          <w:p w14:paraId="7DFEF80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519,9</w:t>
            </w:r>
          </w:p>
        </w:tc>
        <w:tc>
          <w:tcPr>
            <w:tcW w:w="817" w:type="dxa"/>
          </w:tcPr>
          <w:p w14:paraId="397EF319"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539,1</w:t>
            </w:r>
          </w:p>
        </w:tc>
        <w:tc>
          <w:tcPr>
            <w:tcW w:w="817" w:type="dxa"/>
          </w:tcPr>
          <w:p w14:paraId="5640E0F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564,0</w:t>
            </w:r>
          </w:p>
        </w:tc>
        <w:tc>
          <w:tcPr>
            <w:tcW w:w="817" w:type="dxa"/>
          </w:tcPr>
          <w:p w14:paraId="12037099"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585,5</w:t>
            </w:r>
          </w:p>
        </w:tc>
        <w:tc>
          <w:tcPr>
            <w:tcW w:w="817" w:type="dxa"/>
          </w:tcPr>
          <w:p w14:paraId="290363A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610,0</w:t>
            </w:r>
          </w:p>
        </w:tc>
        <w:tc>
          <w:tcPr>
            <w:tcW w:w="817" w:type="dxa"/>
          </w:tcPr>
          <w:p w14:paraId="02125E0D"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634,7</w:t>
            </w:r>
          </w:p>
        </w:tc>
        <w:tc>
          <w:tcPr>
            <w:tcW w:w="817" w:type="dxa"/>
          </w:tcPr>
          <w:p w14:paraId="15AED98A"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659,4</w:t>
            </w:r>
          </w:p>
        </w:tc>
        <w:tc>
          <w:tcPr>
            <w:tcW w:w="817" w:type="dxa"/>
          </w:tcPr>
          <w:p w14:paraId="6FDC3B2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682,4</w:t>
            </w:r>
          </w:p>
        </w:tc>
        <w:tc>
          <w:tcPr>
            <w:tcW w:w="817" w:type="dxa"/>
          </w:tcPr>
          <w:p w14:paraId="6ED73F7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700,6</w:t>
            </w:r>
          </w:p>
        </w:tc>
        <w:tc>
          <w:tcPr>
            <w:tcW w:w="817" w:type="dxa"/>
          </w:tcPr>
          <w:p w14:paraId="52AA4D22"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723,4</w:t>
            </w:r>
          </w:p>
        </w:tc>
      </w:tr>
      <w:tr w:rsidR="009B4960" w:rsidRPr="00F96AFD" w14:paraId="70714B0B" w14:textId="77777777" w:rsidTr="00B148DD">
        <w:tc>
          <w:tcPr>
            <w:tcW w:w="2412" w:type="dxa"/>
          </w:tcPr>
          <w:p w14:paraId="33FCDB78" w14:textId="0C474D3A"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dolnośląskie</w:t>
            </w:r>
          </w:p>
        </w:tc>
        <w:tc>
          <w:tcPr>
            <w:tcW w:w="1254" w:type="dxa"/>
          </w:tcPr>
          <w:p w14:paraId="067C554D"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533,9</w:t>
            </w:r>
          </w:p>
        </w:tc>
        <w:tc>
          <w:tcPr>
            <w:tcW w:w="817" w:type="dxa"/>
          </w:tcPr>
          <w:p w14:paraId="6AE1221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554,5</w:t>
            </w:r>
          </w:p>
        </w:tc>
        <w:tc>
          <w:tcPr>
            <w:tcW w:w="817" w:type="dxa"/>
          </w:tcPr>
          <w:p w14:paraId="59E6CD1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581,5</w:t>
            </w:r>
          </w:p>
        </w:tc>
        <w:tc>
          <w:tcPr>
            <w:tcW w:w="817" w:type="dxa"/>
          </w:tcPr>
          <w:p w14:paraId="0657A0E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603,0</w:t>
            </w:r>
          </w:p>
        </w:tc>
        <w:tc>
          <w:tcPr>
            <w:tcW w:w="817" w:type="dxa"/>
          </w:tcPr>
          <w:p w14:paraId="6AC3E5A6"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628,7</w:t>
            </w:r>
          </w:p>
        </w:tc>
        <w:tc>
          <w:tcPr>
            <w:tcW w:w="817" w:type="dxa"/>
          </w:tcPr>
          <w:p w14:paraId="784E128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655,0</w:t>
            </w:r>
          </w:p>
        </w:tc>
        <w:tc>
          <w:tcPr>
            <w:tcW w:w="817" w:type="dxa"/>
          </w:tcPr>
          <w:p w14:paraId="662AB816"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675,1</w:t>
            </w:r>
          </w:p>
        </w:tc>
        <w:tc>
          <w:tcPr>
            <w:tcW w:w="817" w:type="dxa"/>
          </w:tcPr>
          <w:p w14:paraId="0FE5106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699,4</w:t>
            </w:r>
          </w:p>
        </w:tc>
        <w:tc>
          <w:tcPr>
            <w:tcW w:w="817" w:type="dxa"/>
          </w:tcPr>
          <w:p w14:paraId="61B385FA"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718,3</w:t>
            </w:r>
          </w:p>
        </w:tc>
        <w:tc>
          <w:tcPr>
            <w:tcW w:w="817" w:type="dxa"/>
          </w:tcPr>
          <w:p w14:paraId="3F27AEFF"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741,1</w:t>
            </w:r>
          </w:p>
        </w:tc>
      </w:tr>
      <w:tr w:rsidR="009B4960" w:rsidRPr="00F96AFD" w14:paraId="01EF8638" w14:textId="77777777" w:rsidTr="00B148DD">
        <w:tc>
          <w:tcPr>
            <w:tcW w:w="2412" w:type="dxa"/>
          </w:tcPr>
          <w:p w14:paraId="4558E01A" w14:textId="5B4E419D"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kujawsko-pomorskie</w:t>
            </w:r>
          </w:p>
        </w:tc>
        <w:tc>
          <w:tcPr>
            <w:tcW w:w="1254" w:type="dxa"/>
          </w:tcPr>
          <w:p w14:paraId="7D9A3011"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510,3</w:t>
            </w:r>
          </w:p>
        </w:tc>
        <w:tc>
          <w:tcPr>
            <w:tcW w:w="817" w:type="dxa"/>
          </w:tcPr>
          <w:p w14:paraId="1F32E83A"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528,9</w:t>
            </w:r>
          </w:p>
        </w:tc>
        <w:tc>
          <w:tcPr>
            <w:tcW w:w="817" w:type="dxa"/>
          </w:tcPr>
          <w:p w14:paraId="7F03A9D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552,2</w:t>
            </w:r>
          </w:p>
        </w:tc>
        <w:tc>
          <w:tcPr>
            <w:tcW w:w="817" w:type="dxa"/>
          </w:tcPr>
          <w:p w14:paraId="4A97CD30"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573,4</w:t>
            </w:r>
          </w:p>
        </w:tc>
        <w:tc>
          <w:tcPr>
            <w:tcW w:w="817" w:type="dxa"/>
          </w:tcPr>
          <w:p w14:paraId="3CA77EE2"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598,4</w:t>
            </w:r>
          </w:p>
        </w:tc>
        <w:tc>
          <w:tcPr>
            <w:tcW w:w="817" w:type="dxa"/>
          </w:tcPr>
          <w:p w14:paraId="00BB72C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623,6</w:t>
            </w:r>
          </w:p>
        </w:tc>
        <w:tc>
          <w:tcPr>
            <w:tcW w:w="817" w:type="dxa"/>
          </w:tcPr>
          <w:p w14:paraId="322F0B7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655,9</w:t>
            </w:r>
          </w:p>
        </w:tc>
        <w:tc>
          <w:tcPr>
            <w:tcW w:w="817" w:type="dxa"/>
          </w:tcPr>
          <w:p w14:paraId="51D8BA6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680,4</w:t>
            </w:r>
          </w:p>
        </w:tc>
        <w:tc>
          <w:tcPr>
            <w:tcW w:w="817" w:type="dxa"/>
          </w:tcPr>
          <w:p w14:paraId="0273569A"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697,6</w:t>
            </w:r>
          </w:p>
        </w:tc>
        <w:tc>
          <w:tcPr>
            <w:tcW w:w="817" w:type="dxa"/>
          </w:tcPr>
          <w:p w14:paraId="1DCDF9A9"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717,7</w:t>
            </w:r>
          </w:p>
        </w:tc>
      </w:tr>
      <w:tr w:rsidR="009B4960" w:rsidRPr="00F96AFD" w14:paraId="02C1A622" w14:textId="77777777" w:rsidTr="00B148DD">
        <w:tc>
          <w:tcPr>
            <w:tcW w:w="2412" w:type="dxa"/>
          </w:tcPr>
          <w:p w14:paraId="5CFCB0D7" w14:textId="55A2AE8F"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lubelskie</w:t>
            </w:r>
          </w:p>
        </w:tc>
        <w:tc>
          <w:tcPr>
            <w:tcW w:w="1254" w:type="dxa"/>
          </w:tcPr>
          <w:p w14:paraId="6518FF2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493,5</w:t>
            </w:r>
          </w:p>
        </w:tc>
        <w:tc>
          <w:tcPr>
            <w:tcW w:w="817" w:type="dxa"/>
          </w:tcPr>
          <w:p w14:paraId="0B022E61"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514,4</w:t>
            </w:r>
          </w:p>
        </w:tc>
        <w:tc>
          <w:tcPr>
            <w:tcW w:w="817" w:type="dxa"/>
          </w:tcPr>
          <w:p w14:paraId="6DB9E839"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541,9</w:t>
            </w:r>
          </w:p>
        </w:tc>
        <w:tc>
          <w:tcPr>
            <w:tcW w:w="817" w:type="dxa"/>
          </w:tcPr>
          <w:p w14:paraId="100EBA4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566,9</w:t>
            </w:r>
          </w:p>
        </w:tc>
        <w:tc>
          <w:tcPr>
            <w:tcW w:w="817" w:type="dxa"/>
          </w:tcPr>
          <w:p w14:paraId="200C510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593,2</w:t>
            </w:r>
          </w:p>
        </w:tc>
        <w:tc>
          <w:tcPr>
            <w:tcW w:w="817" w:type="dxa"/>
          </w:tcPr>
          <w:p w14:paraId="138CD48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618,5</w:t>
            </w:r>
          </w:p>
        </w:tc>
        <w:tc>
          <w:tcPr>
            <w:tcW w:w="817" w:type="dxa"/>
          </w:tcPr>
          <w:p w14:paraId="1CC22339"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655,8</w:t>
            </w:r>
          </w:p>
        </w:tc>
        <w:tc>
          <w:tcPr>
            <w:tcW w:w="817" w:type="dxa"/>
          </w:tcPr>
          <w:p w14:paraId="5ECE15ED"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683,6</w:t>
            </w:r>
          </w:p>
        </w:tc>
        <w:tc>
          <w:tcPr>
            <w:tcW w:w="817" w:type="dxa"/>
          </w:tcPr>
          <w:p w14:paraId="232C053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703,5</w:t>
            </w:r>
          </w:p>
        </w:tc>
        <w:tc>
          <w:tcPr>
            <w:tcW w:w="817" w:type="dxa"/>
          </w:tcPr>
          <w:p w14:paraId="6AD183F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728,7</w:t>
            </w:r>
          </w:p>
        </w:tc>
      </w:tr>
      <w:tr w:rsidR="009B4960" w:rsidRPr="00F96AFD" w14:paraId="620B9CE4" w14:textId="77777777" w:rsidTr="00B148DD">
        <w:tc>
          <w:tcPr>
            <w:tcW w:w="2412" w:type="dxa"/>
          </w:tcPr>
          <w:p w14:paraId="5A0F0765" w14:textId="39339F35"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lubuskie</w:t>
            </w:r>
          </w:p>
        </w:tc>
        <w:tc>
          <w:tcPr>
            <w:tcW w:w="1254" w:type="dxa"/>
          </w:tcPr>
          <w:p w14:paraId="0D9B8B82"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547,1</w:t>
            </w:r>
          </w:p>
        </w:tc>
        <w:tc>
          <w:tcPr>
            <w:tcW w:w="817" w:type="dxa"/>
          </w:tcPr>
          <w:p w14:paraId="2343AE3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567,5</w:t>
            </w:r>
          </w:p>
        </w:tc>
        <w:tc>
          <w:tcPr>
            <w:tcW w:w="817" w:type="dxa"/>
          </w:tcPr>
          <w:p w14:paraId="767FC327"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596,7</w:t>
            </w:r>
          </w:p>
        </w:tc>
        <w:tc>
          <w:tcPr>
            <w:tcW w:w="817" w:type="dxa"/>
          </w:tcPr>
          <w:p w14:paraId="1E6EB870"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619,5</w:t>
            </w:r>
          </w:p>
        </w:tc>
        <w:tc>
          <w:tcPr>
            <w:tcW w:w="817" w:type="dxa"/>
          </w:tcPr>
          <w:p w14:paraId="18A6718A"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648,3</w:t>
            </w:r>
          </w:p>
        </w:tc>
        <w:tc>
          <w:tcPr>
            <w:tcW w:w="817" w:type="dxa"/>
          </w:tcPr>
          <w:p w14:paraId="445E6E3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678,9</w:t>
            </w:r>
          </w:p>
        </w:tc>
        <w:tc>
          <w:tcPr>
            <w:tcW w:w="817" w:type="dxa"/>
          </w:tcPr>
          <w:p w14:paraId="75B7C8FD"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714,1</w:t>
            </w:r>
          </w:p>
        </w:tc>
        <w:tc>
          <w:tcPr>
            <w:tcW w:w="817" w:type="dxa"/>
          </w:tcPr>
          <w:p w14:paraId="26A67FE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742,5</w:t>
            </w:r>
          </w:p>
        </w:tc>
        <w:tc>
          <w:tcPr>
            <w:tcW w:w="817" w:type="dxa"/>
          </w:tcPr>
          <w:p w14:paraId="5C85B3A2"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764,0</w:t>
            </w:r>
          </w:p>
        </w:tc>
        <w:tc>
          <w:tcPr>
            <w:tcW w:w="817" w:type="dxa"/>
          </w:tcPr>
          <w:p w14:paraId="10492B37"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791,4</w:t>
            </w:r>
          </w:p>
        </w:tc>
      </w:tr>
      <w:tr w:rsidR="009B4960" w:rsidRPr="00F96AFD" w14:paraId="36A8C5F2" w14:textId="77777777" w:rsidTr="00B148DD">
        <w:tc>
          <w:tcPr>
            <w:tcW w:w="2412" w:type="dxa"/>
          </w:tcPr>
          <w:p w14:paraId="728ED4B4" w14:textId="2CF6140D"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łódzkie</w:t>
            </w:r>
          </w:p>
        </w:tc>
        <w:tc>
          <w:tcPr>
            <w:tcW w:w="1254" w:type="dxa"/>
          </w:tcPr>
          <w:p w14:paraId="6C830396"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524,7</w:t>
            </w:r>
          </w:p>
        </w:tc>
        <w:tc>
          <w:tcPr>
            <w:tcW w:w="817" w:type="dxa"/>
          </w:tcPr>
          <w:p w14:paraId="792D779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544,7</w:t>
            </w:r>
          </w:p>
        </w:tc>
        <w:tc>
          <w:tcPr>
            <w:tcW w:w="817" w:type="dxa"/>
          </w:tcPr>
          <w:p w14:paraId="6052D86A"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570,1</w:t>
            </w:r>
          </w:p>
        </w:tc>
        <w:tc>
          <w:tcPr>
            <w:tcW w:w="817" w:type="dxa"/>
          </w:tcPr>
          <w:p w14:paraId="654549A0"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591,9</w:t>
            </w:r>
          </w:p>
        </w:tc>
        <w:tc>
          <w:tcPr>
            <w:tcW w:w="817" w:type="dxa"/>
          </w:tcPr>
          <w:p w14:paraId="2E266747"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616,3</w:t>
            </w:r>
          </w:p>
        </w:tc>
        <w:tc>
          <w:tcPr>
            <w:tcW w:w="817" w:type="dxa"/>
          </w:tcPr>
          <w:p w14:paraId="1254D4B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643,2</w:t>
            </w:r>
          </w:p>
        </w:tc>
        <w:tc>
          <w:tcPr>
            <w:tcW w:w="817" w:type="dxa"/>
          </w:tcPr>
          <w:p w14:paraId="5B70C2E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672,7</w:t>
            </w:r>
          </w:p>
        </w:tc>
        <w:tc>
          <w:tcPr>
            <w:tcW w:w="817" w:type="dxa"/>
          </w:tcPr>
          <w:p w14:paraId="0FF2C72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698,0</w:t>
            </w:r>
          </w:p>
        </w:tc>
        <w:tc>
          <w:tcPr>
            <w:tcW w:w="817" w:type="dxa"/>
          </w:tcPr>
          <w:p w14:paraId="6FCF00D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715,9</w:t>
            </w:r>
          </w:p>
        </w:tc>
        <w:tc>
          <w:tcPr>
            <w:tcW w:w="817" w:type="dxa"/>
          </w:tcPr>
          <w:p w14:paraId="735FA0CD"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738,9</w:t>
            </w:r>
          </w:p>
        </w:tc>
      </w:tr>
      <w:tr w:rsidR="009B4960" w:rsidRPr="00F96AFD" w14:paraId="530DD55A" w14:textId="77777777" w:rsidTr="00B148DD">
        <w:tc>
          <w:tcPr>
            <w:tcW w:w="2412" w:type="dxa"/>
          </w:tcPr>
          <w:p w14:paraId="03BE96EE" w14:textId="03D62341"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małopolskie</w:t>
            </w:r>
          </w:p>
        </w:tc>
        <w:tc>
          <w:tcPr>
            <w:tcW w:w="1254" w:type="dxa"/>
          </w:tcPr>
          <w:p w14:paraId="41B0DCE9"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493,8</w:t>
            </w:r>
          </w:p>
        </w:tc>
        <w:tc>
          <w:tcPr>
            <w:tcW w:w="817" w:type="dxa"/>
          </w:tcPr>
          <w:p w14:paraId="3917B62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511,7</w:t>
            </w:r>
          </w:p>
        </w:tc>
        <w:tc>
          <w:tcPr>
            <w:tcW w:w="817" w:type="dxa"/>
          </w:tcPr>
          <w:p w14:paraId="5DB4CCE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534,6</w:t>
            </w:r>
          </w:p>
        </w:tc>
        <w:tc>
          <w:tcPr>
            <w:tcW w:w="817" w:type="dxa"/>
          </w:tcPr>
          <w:p w14:paraId="7C2519E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554,3</w:t>
            </w:r>
          </w:p>
        </w:tc>
        <w:tc>
          <w:tcPr>
            <w:tcW w:w="817" w:type="dxa"/>
          </w:tcPr>
          <w:p w14:paraId="36605D6F"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576,2</w:t>
            </w:r>
          </w:p>
        </w:tc>
        <w:tc>
          <w:tcPr>
            <w:tcW w:w="817" w:type="dxa"/>
          </w:tcPr>
          <w:p w14:paraId="29ED37FA"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598,3</w:t>
            </w:r>
          </w:p>
        </w:tc>
        <w:tc>
          <w:tcPr>
            <w:tcW w:w="817" w:type="dxa"/>
          </w:tcPr>
          <w:p w14:paraId="0C8944B2"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613,9</w:t>
            </w:r>
          </w:p>
        </w:tc>
        <w:tc>
          <w:tcPr>
            <w:tcW w:w="817" w:type="dxa"/>
          </w:tcPr>
          <w:p w14:paraId="091D1019"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634,7</w:t>
            </w:r>
          </w:p>
        </w:tc>
        <w:tc>
          <w:tcPr>
            <w:tcW w:w="817" w:type="dxa"/>
          </w:tcPr>
          <w:p w14:paraId="3AFF41B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649,5</w:t>
            </w:r>
          </w:p>
        </w:tc>
        <w:tc>
          <w:tcPr>
            <w:tcW w:w="817" w:type="dxa"/>
          </w:tcPr>
          <w:p w14:paraId="6D899B0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670,7</w:t>
            </w:r>
          </w:p>
        </w:tc>
      </w:tr>
      <w:tr w:rsidR="009B4960" w:rsidRPr="00F96AFD" w14:paraId="0884F2A9" w14:textId="77777777" w:rsidTr="00B148DD">
        <w:tc>
          <w:tcPr>
            <w:tcW w:w="2412" w:type="dxa"/>
          </w:tcPr>
          <w:p w14:paraId="54BECE50" w14:textId="5AF9F02E" w:rsidR="009B4960" w:rsidRPr="00F96AFD" w:rsidRDefault="00166168" w:rsidP="00B148DD">
            <w:pPr>
              <w:pStyle w:val="Akapitzlist"/>
              <w:spacing w:after="240"/>
              <w:ind w:left="0"/>
              <w:rPr>
                <w:rFonts w:ascii="Arial" w:hAnsi="Arial" w:cs="Arial"/>
                <w:sz w:val="24"/>
              </w:rPr>
            </w:pPr>
            <w:r w:rsidRPr="00F96AFD">
              <w:rPr>
                <w:rFonts w:ascii="Arial" w:hAnsi="Arial" w:cs="Arial"/>
              </w:rPr>
              <w:t>mazowieckie</w:t>
            </w:r>
          </w:p>
        </w:tc>
        <w:tc>
          <w:tcPr>
            <w:tcW w:w="1254" w:type="dxa"/>
          </w:tcPr>
          <w:p w14:paraId="36FDAD21"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570,3</w:t>
            </w:r>
          </w:p>
        </w:tc>
        <w:tc>
          <w:tcPr>
            <w:tcW w:w="817" w:type="dxa"/>
          </w:tcPr>
          <w:p w14:paraId="3CE78B3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592,7</w:t>
            </w:r>
          </w:p>
        </w:tc>
        <w:tc>
          <w:tcPr>
            <w:tcW w:w="817" w:type="dxa"/>
          </w:tcPr>
          <w:p w14:paraId="19D416E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620,5</w:t>
            </w:r>
          </w:p>
        </w:tc>
        <w:tc>
          <w:tcPr>
            <w:tcW w:w="817" w:type="dxa"/>
          </w:tcPr>
          <w:p w14:paraId="788004B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648,4</w:t>
            </w:r>
          </w:p>
        </w:tc>
        <w:tc>
          <w:tcPr>
            <w:tcW w:w="817" w:type="dxa"/>
          </w:tcPr>
          <w:p w14:paraId="6241EE6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678,0</w:t>
            </w:r>
          </w:p>
        </w:tc>
        <w:tc>
          <w:tcPr>
            <w:tcW w:w="817" w:type="dxa"/>
          </w:tcPr>
          <w:p w14:paraId="166373B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706,6</w:t>
            </w:r>
          </w:p>
        </w:tc>
        <w:tc>
          <w:tcPr>
            <w:tcW w:w="817" w:type="dxa"/>
          </w:tcPr>
          <w:p w14:paraId="005B9B0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717,3</w:t>
            </w:r>
          </w:p>
        </w:tc>
        <w:tc>
          <w:tcPr>
            <w:tcW w:w="817" w:type="dxa"/>
          </w:tcPr>
          <w:p w14:paraId="55567FE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742,4</w:t>
            </w:r>
          </w:p>
        </w:tc>
        <w:tc>
          <w:tcPr>
            <w:tcW w:w="817" w:type="dxa"/>
          </w:tcPr>
          <w:p w14:paraId="7275BB80"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766,7</w:t>
            </w:r>
          </w:p>
        </w:tc>
        <w:tc>
          <w:tcPr>
            <w:tcW w:w="817" w:type="dxa"/>
          </w:tcPr>
          <w:p w14:paraId="29A70C0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795,1</w:t>
            </w:r>
          </w:p>
        </w:tc>
      </w:tr>
      <w:tr w:rsidR="009B4960" w:rsidRPr="00F96AFD" w14:paraId="05E19CC5" w14:textId="77777777" w:rsidTr="00B148DD">
        <w:tc>
          <w:tcPr>
            <w:tcW w:w="2412" w:type="dxa"/>
          </w:tcPr>
          <w:p w14:paraId="6F5E04E0" w14:textId="25C1F806"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opolskie</w:t>
            </w:r>
          </w:p>
        </w:tc>
        <w:tc>
          <w:tcPr>
            <w:tcW w:w="1254" w:type="dxa"/>
          </w:tcPr>
          <w:p w14:paraId="04EDEA2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564,5</w:t>
            </w:r>
          </w:p>
        </w:tc>
        <w:tc>
          <w:tcPr>
            <w:tcW w:w="817" w:type="dxa"/>
          </w:tcPr>
          <w:p w14:paraId="363CBFD9"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583,8</w:t>
            </w:r>
          </w:p>
        </w:tc>
        <w:tc>
          <w:tcPr>
            <w:tcW w:w="817" w:type="dxa"/>
          </w:tcPr>
          <w:p w14:paraId="5398ADF7"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606,9</w:t>
            </w:r>
          </w:p>
        </w:tc>
        <w:tc>
          <w:tcPr>
            <w:tcW w:w="817" w:type="dxa"/>
          </w:tcPr>
          <w:p w14:paraId="2356B72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625,8</w:t>
            </w:r>
          </w:p>
        </w:tc>
        <w:tc>
          <w:tcPr>
            <w:tcW w:w="817" w:type="dxa"/>
          </w:tcPr>
          <w:p w14:paraId="50BDCFAD"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648,9</w:t>
            </w:r>
          </w:p>
        </w:tc>
        <w:tc>
          <w:tcPr>
            <w:tcW w:w="817" w:type="dxa"/>
          </w:tcPr>
          <w:p w14:paraId="1CD4FEA2"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674,2</w:t>
            </w:r>
          </w:p>
        </w:tc>
        <w:tc>
          <w:tcPr>
            <w:tcW w:w="817" w:type="dxa"/>
          </w:tcPr>
          <w:p w14:paraId="32395E1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712,3</w:t>
            </w:r>
          </w:p>
        </w:tc>
        <w:tc>
          <w:tcPr>
            <w:tcW w:w="817" w:type="dxa"/>
          </w:tcPr>
          <w:p w14:paraId="5DDAD4D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735,3</w:t>
            </w:r>
          </w:p>
        </w:tc>
        <w:tc>
          <w:tcPr>
            <w:tcW w:w="817" w:type="dxa"/>
          </w:tcPr>
          <w:p w14:paraId="2F24496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753,6</w:t>
            </w:r>
          </w:p>
        </w:tc>
        <w:tc>
          <w:tcPr>
            <w:tcW w:w="817" w:type="dxa"/>
          </w:tcPr>
          <w:p w14:paraId="1E217DB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776,9</w:t>
            </w:r>
          </w:p>
        </w:tc>
      </w:tr>
      <w:tr w:rsidR="009B4960" w:rsidRPr="00F96AFD" w14:paraId="003A20F0" w14:textId="77777777" w:rsidTr="00B148DD">
        <w:tc>
          <w:tcPr>
            <w:tcW w:w="2412" w:type="dxa"/>
          </w:tcPr>
          <w:p w14:paraId="3B47F4A1" w14:textId="5A0733F6"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podkarpackie</w:t>
            </w:r>
          </w:p>
        </w:tc>
        <w:tc>
          <w:tcPr>
            <w:tcW w:w="1254" w:type="dxa"/>
          </w:tcPr>
          <w:p w14:paraId="52808DC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461,9</w:t>
            </w:r>
          </w:p>
        </w:tc>
        <w:tc>
          <w:tcPr>
            <w:tcW w:w="817" w:type="dxa"/>
          </w:tcPr>
          <w:p w14:paraId="28CB8AC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481,6</w:t>
            </w:r>
          </w:p>
        </w:tc>
        <w:tc>
          <w:tcPr>
            <w:tcW w:w="817" w:type="dxa"/>
          </w:tcPr>
          <w:p w14:paraId="239776F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507,5</w:t>
            </w:r>
          </w:p>
        </w:tc>
        <w:tc>
          <w:tcPr>
            <w:tcW w:w="817" w:type="dxa"/>
          </w:tcPr>
          <w:p w14:paraId="04BCB66F"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532,3</w:t>
            </w:r>
          </w:p>
        </w:tc>
        <w:tc>
          <w:tcPr>
            <w:tcW w:w="817" w:type="dxa"/>
          </w:tcPr>
          <w:p w14:paraId="56AF70BA"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555,1</w:t>
            </w:r>
          </w:p>
        </w:tc>
        <w:tc>
          <w:tcPr>
            <w:tcW w:w="817" w:type="dxa"/>
          </w:tcPr>
          <w:p w14:paraId="2384767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573,2</w:t>
            </w:r>
          </w:p>
        </w:tc>
        <w:tc>
          <w:tcPr>
            <w:tcW w:w="817" w:type="dxa"/>
          </w:tcPr>
          <w:p w14:paraId="2BC0DC51"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599,8</w:t>
            </w:r>
          </w:p>
        </w:tc>
        <w:tc>
          <w:tcPr>
            <w:tcW w:w="817" w:type="dxa"/>
          </w:tcPr>
          <w:p w14:paraId="20D0CE4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619,6</w:t>
            </w:r>
          </w:p>
        </w:tc>
        <w:tc>
          <w:tcPr>
            <w:tcW w:w="817" w:type="dxa"/>
          </w:tcPr>
          <w:p w14:paraId="0586D5F0"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633,6</w:t>
            </w:r>
          </w:p>
        </w:tc>
        <w:tc>
          <w:tcPr>
            <w:tcW w:w="817" w:type="dxa"/>
          </w:tcPr>
          <w:p w14:paraId="20C9FEA1"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654,9</w:t>
            </w:r>
          </w:p>
        </w:tc>
      </w:tr>
      <w:tr w:rsidR="009B4960" w:rsidRPr="00F96AFD" w14:paraId="699C9F52" w14:textId="77777777" w:rsidTr="00B148DD">
        <w:tc>
          <w:tcPr>
            <w:tcW w:w="2412" w:type="dxa"/>
          </w:tcPr>
          <w:p w14:paraId="510E3E60" w14:textId="6E92FB45"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podlaskie</w:t>
            </w:r>
          </w:p>
        </w:tc>
        <w:tc>
          <w:tcPr>
            <w:tcW w:w="1254" w:type="dxa"/>
          </w:tcPr>
          <w:p w14:paraId="2A7BC2A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447,3</w:t>
            </w:r>
          </w:p>
        </w:tc>
        <w:tc>
          <w:tcPr>
            <w:tcW w:w="817" w:type="dxa"/>
          </w:tcPr>
          <w:p w14:paraId="68E6E6AA"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463,9</w:t>
            </w:r>
          </w:p>
        </w:tc>
        <w:tc>
          <w:tcPr>
            <w:tcW w:w="817" w:type="dxa"/>
          </w:tcPr>
          <w:p w14:paraId="7D2C06D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485,2</w:t>
            </w:r>
          </w:p>
        </w:tc>
        <w:tc>
          <w:tcPr>
            <w:tcW w:w="817" w:type="dxa"/>
          </w:tcPr>
          <w:p w14:paraId="1D0F1BF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503,5</w:t>
            </w:r>
          </w:p>
        </w:tc>
        <w:tc>
          <w:tcPr>
            <w:tcW w:w="817" w:type="dxa"/>
          </w:tcPr>
          <w:p w14:paraId="67B136B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525,2</w:t>
            </w:r>
          </w:p>
        </w:tc>
        <w:tc>
          <w:tcPr>
            <w:tcW w:w="817" w:type="dxa"/>
          </w:tcPr>
          <w:p w14:paraId="148DC03D"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548,3</w:t>
            </w:r>
          </w:p>
        </w:tc>
        <w:tc>
          <w:tcPr>
            <w:tcW w:w="817" w:type="dxa"/>
          </w:tcPr>
          <w:p w14:paraId="1D1493E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576,5</w:t>
            </w:r>
          </w:p>
        </w:tc>
        <w:tc>
          <w:tcPr>
            <w:tcW w:w="817" w:type="dxa"/>
          </w:tcPr>
          <w:p w14:paraId="397A605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599,9</w:t>
            </w:r>
          </w:p>
        </w:tc>
        <w:tc>
          <w:tcPr>
            <w:tcW w:w="817" w:type="dxa"/>
          </w:tcPr>
          <w:p w14:paraId="26CF445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617,3</w:t>
            </w:r>
          </w:p>
        </w:tc>
        <w:tc>
          <w:tcPr>
            <w:tcW w:w="817" w:type="dxa"/>
          </w:tcPr>
          <w:p w14:paraId="787CDFA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638,5</w:t>
            </w:r>
          </w:p>
        </w:tc>
      </w:tr>
      <w:tr w:rsidR="009B4960" w:rsidRPr="00F96AFD" w14:paraId="1E103A35" w14:textId="77777777" w:rsidTr="00B148DD">
        <w:tc>
          <w:tcPr>
            <w:tcW w:w="2412" w:type="dxa"/>
          </w:tcPr>
          <w:p w14:paraId="3898F9A9" w14:textId="0396725E"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pomorskie</w:t>
            </w:r>
          </w:p>
        </w:tc>
        <w:tc>
          <w:tcPr>
            <w:tcW w:w="1254" w:type="dxa"/>
          </w:tcPr>
          <w:p w14:paraId="5FAE9F4F"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518,6</w:t>
            </w:r>
          </w:p>
        </w:tc>
        <w:tc>
          <w:tcPr>
            <w:tcW w:w="817" w:type="dxa"/>
          </w:tcPr>
          <w:p w14:paraId="49228E8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536,4</w:t>
            </w:r>
          </w:p>
        </w:tc>
        <w:tc>
          <w:tcPr>
            <w:tcW w:w="817" w:type="dxa"/>
          </w:tcPr>
          <w:p w14:paraId="4DC2183F"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559,3</w:t>
            </w:r>
          </w:p>
        </w:tc>
        <w:tc>
          <w:tcPr>
            <w:tcW w:w="817" w:type="dxa"/>
          </w:tcPr>
          <w:p w14:paraId="2A290ED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576,9</w:t>
            </w:r>
          </w:p>
        </w:tc>
        <w:tc>
          <w:tcPr>
            <w:tcW w:w="817" w:type="dxa"/>
          </w:tcPr>
          <w:p w14:paraId="042C164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598,0</w:t>
            </w:r>
          </w:p>
        </w:tc>
        <w:tc>
          <w:tcPr>
            <w:tcW w:w="817" w:type="dxa"/>
          </w:tcPr>
          <w:p w14:paraId="2A60053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621,0</w:t>
            </w:r>
          </w:p>
        </w:tc>
        <w:tc>
          <w:tcPr>
            <w:tcW w:w="817" w:type="dxa"/>
          </w:tcPr>
          <w:p w14:paraId="40B45A1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638,7</w:t>
            </w:r>
          </w:p>
        </w:tc>
        <w:tc>
          <w:tcPr>
            <w:tcW w:w="817" w:type="dxa"/>
          </w:tcPr>
          <w:p w14:paraId="61F0A85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660,0</w:t>
            </w:r>
          </w:p>
        </w:tc>
        <w:tc>
          <w:tcPr>
            <w:tcW w:w="817" w:type="dxa"/>
          </w:tcPr>
          <w:p w14:paraId="68766A0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676,9</w:t>
            </w:r>
          </w:p>
        </w:tc>
        <w:tc>
          <w:tcPr>
            <w:tcW w:w="817" w:type="dxa"/>
          </w:tcPr>
          <w:p w14:paraId="21CF056F"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697,4</w:t>
            </w:r>
          </w:p>
        </w:tc>
      </w:tr>
      <w:tr w:rsidR="009B4960" w:rsidRPr="00F96AFD" w14:paraId="7E620245" w14:textId="77777777" w:rsidTr="00B148DD">
        <w:tc>
          <w:tcPr>
            <w:tcW w:w="2412" w:type="dxa"/>
          </w:tcPr>
          <w:p w14:paraId="6F95D6A6" w14:textId="5CA68DD3"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śląskie</w:t>
            </w:r>
          </w:p>
        </w:tc>
        <w:tc>
          <w:tcPr>
            <w:tcW w:w="1254" w:type="dxa"/>
          </w:tcPr>
          <w:p w14:paraId="62587E8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508,1</w:t>
            </w:r>
          </w:p>
        </w:tc>
        <w:tc>
          <w:tcPr>
            <w:tcW w:w="817" w:type="dxa"/>
          </w:tcPr>
          <w:p w14:paraId="77FA4A1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524,7</w:t>
            </w:r>
          </w:p>
        </w:tc>
        <w:tc>
          <w:tcPr>
            <w:tcW w:w="817" w:type="dxa"/>
          </w:tcPr>
          <w:p w14:paraId="57FA5BA1"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545,5</w:t>
            </w:r>
          </w:p>
        </w:tc>
        <w:tc>
          <w:tcPr>
            <w:tcW w:w="817" w:type="dxa"/>
          </w:tcPr>
          <w:p w14:paraId="3A9A1DB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562,6</w:t>
            </w:r>
          </w:p>
        </w:tc>
        <w:tc>
          <w:tcPr>
            <w:tcW w:w="817" w:type="dxa"/>
          </w:tcPr>
          <w:p w14:paraId="45728A0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584,6</w:t>
            </w:r>
          </w:p>
        </w:tc>
        <w:tc>
          <w:tcPr>
            <w:tcW w:w="817" w:type="dxa"/>
          </w:tcPr>
          <w:p w14:paraId="56256616"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606,2</w:t>
            </w:r>
          </w:p>
        </w:tc>
        <w:tc>
          <w:tcPr>
            <w:tcW w:w="817" w:type="dxa"/>
          </w:tcPr>
          <w:p w14:paraId="73CA416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635,3</w:t>
            </w:r>
          </w:p>
        </w:tc>
        <w:tc>
          <w:tcPr>
            <w:tcW w:w="817" w:type="dxa"/>
          </w:tcPr>
          <w:p w14:paraId="313B8CA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654,3</w:t>
            </w:r>
          </w:p>
        </w:tc>
        <w:tc>
          <w:tcPr>
            <w:tcW w:w="817" w:type="dxa"/>
          </w:tcPr>
          <w:p w14:paraId="548F5E6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669,4</w:t>
            </w:r>
          </w:p>
        </w:tc>
        <w:tc>
          <w:tcPr>
            <w:tcW w:w="817" w:type="dxa"/>
          </w:tcPr>
          <w:p w14:paraId="1B253B56"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689,4</w:t>
            </w:r>
          </w:p>
        </w:tc>
      </w:tr>
      <w:tr w:rsidR="009B4960" w:rsidRPr="00F96AFD" w14:paraId="5E45D7DE" w14:textId="77777777" w:rsidTr="00B148DD">
        <w:tc>
          <w:tcPr>
            <w:tcW w:w="2412" w:type="dxa"/>
          </w:tcPr>
          <w:p w14:paraId="10FDFB78" w14:textId="7E7BC358"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świętokrzyskie</w:t>
            </w:r>
          </w:p>
        </w:tc>
        <w:tc>
          <w:tcPr>
            <w:tcW w:w="1254" w:type="dxa"/>
          </w:tcPr>
          <w:p w14:paraId="7AA4DB5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482,7</w:t>
            </w:r>
          </w:p>
        </w:tc>
        <w:tc>
          <w:tcPr>
            <w:tcW w:w="817" w:type="dxa"/>
          </w:tcPr>
          <w:p w14:paraId="2180AED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500,6</w:t>
            </w:r>
          </w:p>
        </w:tc>
        <w:tc>
          <w:tcPr>
            <w:tcW w:w="817" w:type="dxa"/>
          </w:tcPr>
          <w:p w14:paraId="60C14F17"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524,9</w:t>
            </w:r>
          </w:p>
        </w:tc>
        <w:tc>
          <w:tcPr>
            <w:tcW w:w="817" w:type="dxa"/>
          </w:tcPr>
          <w:p w14:paraId="73041A6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545,5</w:t>
            </w:r>
          </w:p>
        </w:tc>
        <w:tc>
          <w:tcPr>
            <w:tcW w:w="817" w:type="dxa"/>
          </w:tcPr>
          <w:p w14:paraId="7F7563E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569,3</w:t>
            </w:r>
          </w:p>
        </w:tc>
        <w:tc>
          <w:tcPr>
            <w:tcW w:w="817" w:type="dxa"/>
          </w:tcPr>
          <w:p w14:paraId="5585FB8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595,6</w:t>
            </w:r>
          </w:p>
        </w:tc>
        <w:tc>
          <w:tcPr>
            <w:tcW w:w="817" w:type="dxa"/>
          </w:tcPr>
          <w:p w14:paraId="100EE121"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629,8</w:t>
            </w:r>
          </w:p>
        </w:tc>
        <w:tc>
          <w:tcPr>
            <w:tcW w:w="817" w:type="dxa"/>
          </w:tcPr>
          <w:p w14:paraId="25DF713A"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655,2</w:t>
            </w:r>
          </w:p>
        </w:tc>
        <w:tc>
          <w:tcPr>
            <w:tcW w:w="817" w:type="dxa"/>
          </w:tcPr>
          <w:p w14:paraId="0807876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673,1</w:t>
            </w:r>
          </w:p>
        </w:tc>
        <w:tc>
          <w:tcPr>
            <w:tcW w:w="817" w:type="dxa"/>
          </w:tcPr>
          <w:p w14:paraId="23E333C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696,5</w:t>
            </w:r>
          </w:p>
        </w:tc>
      </w:tr>
      <w:tr w:rsidR="009B4960" w:rsidRPr="00F96AFD" w14:paraId="2E4F9E17" w14:textId="77777777" w:rsidTr="00B148DD">
        <w:tc>
          <w:tcPr>
            <w:tcW w:w="2412" w:type="dxa"/>
          </w:tcPr>
          <w:p w14:paraId="38774E8B" w14:textId="00D180A2"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warmińsko-mazurskie</w:t>
            </w:r>
          </w:p>
        </w:tc>
        <w:tc>
          <w:tcPr>
            <w:tcW w:w="1254" w:type="dxa"/>
          </w:tcPr>
          <w:p w14:paraId="540CFDBE"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466,1</w:t>
            </w:r>
          </w:p>
        </w:tc>
        <w:tc>
          <w:tcPr>
            <w:tcW w:w="817" w:type="dxa"/>
          </w:tcPr>
          <w:p w14:paraId="116F344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483,2</w:t>
            </w:r>
          </w:p>
        </w:tc>
        <w:tc>
          <w:tcPr>
            <w:tcW w:w="817" w:type="dxa"/>
          </w:tcPr>
          <w:p w14:paraId="72360C04"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505,8</w:t>
            </w:r>
          </w:p>
        </w:tc>
        <w:tc>
          <w:tcPr>
            <w:tcW w:w="817" w:type="dxa"/>
          </w:tcPr>
          <w:p w14:paraId="1E77EF70"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524,1</w:t>
            </w:r>
          </w:p>
        </w:tc>
        <w:tc>
          <w:tcPr>
            <w:tcW w:w="817" w:type="dxa"/>
          </w:tcPr>
          <w:p w14:paraId="7A296A6F"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546,2</w:t>
            </w:r>
          </w:p>
        </w:tc>
        <w:tc>
          <w:tcPr>
            <w:tcW w:w="817" w:type="dxa"/>
          </w:tcPr>
          <w:p w14:paraId="21E520D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571,8</w:t>
            </w:r>
          </w:p>
        </w:tc>
        <w:tc>
          <w:tcPr>
            <w:tcW w:w="817" w:type="dxa"/>
          </w:tcPr>
          <w:p w14:paraId="6E2A473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606,4</w:t>
            </w:r>
          </w:p>
        </w:tc>
        <w:tc>
          <w:tcPr>
            <w:tcW w:w="817" w:type="dxa"/>
          </w:tcPr>
          <w:p w14:paraId="66FA60F7"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630,8</w:t>
            </w:r>
          </w:p>
        </w:tc>
        <w:tc>
          <w:tcPr>
            <w:tcW w:w="817" w:type="dxa"/>
          </w:tcPr>
          <w:p w14:paraId="2E66E43C"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647,5</w:t>
            </w:r>
          </w:p>
        </w:tc>
        <w:tc>
          <w:tcPr>
            <w:tcW w:w="817" w:type="dxa"/>
          </w:tcPr>
          <w:p w14:paraId="3C4E98FB"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668,3</w:t>
            </w:r>
          </w:p>
        </w:tc>
      </w:tr>
      <w:tr w:rsidR="009B4960" w:rsidRPr="00F96AFD" w14:paraId="675587C2" w14:textId="77777777" w:rsidTr="00B148DD">
        <w:tc>
          <w:tcPr>
            <w:tcW w:w="2412" w:type="dxa"/>
          </w:tcPr>
          <w:p w14:paraId="3F70A814" w14:textId="44F23691" w:rsidR="009B4960" w:rsidRPr="00F96AFD" w:rsidRDefault="00166168" w:rsidP="00B148DD">
            <w:pPr>
              <w:pStyle w:val="Akapitzlist"/>
              <w:spacing w:after="240"/>
              <w:ind w:left="0"/>
              <w:rPr>
                <w:rFonts w:ascii="Arial" w:hAnsi="Arial" w:cs="Arial"/>
                <w:b/>
                <w:sz w:val="24"/>
              </w:rPr>
            </w:pPr>
            <w:r w:rsidRPr="00F96AFD">
              <w:rPr>
                <w:rFonts w:ascii="Arial" w:hAnsi="Arial" w:cs="Arial"/>
                <w:b/>
                <w:sz w:val="24"/>
              </w:rPr>
              <w:t>wielkopolskie</w:t>
            </w:r>
          </w:p>
        </w:tc>
        <w:tc>
          <w:tcPr>
            <w:tcW w:w="1254" w:type="dxa"/>
          </w:tcPr>
          <w:p w14:paraId="5FECEB4B" w14:textId="77777777" w:rsidR="009B4960" w:rsidRPr="00F96AFD" w:rsidRDefault="009B4960" w:rsidP="00B148DD">
            <w:pPr>
              <w:pStyle w:val="Akapitzlist"/>
              <w:spacing w:after="240"/>
              <w:ind w:left="0"/>
              <w:rPr>
                <w:rFonts w:ascii="Arial" w:hAnsi="Arial" w:cs="Arial"/>
                <w:b/>
                <w:sz w:val="24"/>
              </w:rPr>
            </w:pPr>
            <w:r w:rsidRPr="00F96AFD">
              <w:rPr>
                <w:rFonts w:ascii="Arial" w:hAnsi="Arial" w:cs="Arial"/>
                <w:b/>
                <w:sz w:val="24"/>
              </w:rPr>
              <w:t>580,8</w:t>
            </w:r>
          </w:p>
        </w:tc>
        <w:tc>
          <w:tcPr>
            <w:tcW w:w="817" w:type="dxa"/>
          </w:tcPr>
          <w:p w14:paraId="1F0B88E5" w14:textId="77777777" w:rsidR="009B4960" w:rsidRPr="00F96AFD" w:rsidRDefault="009B4960" w:rsidP="00B148DD">
            <w:pPr>
              <w:pStyle w:val="Akapitzlist"/>
              <w:spacing w:after="240"/>
              <w:ind w:left="0"/>
              <w:rPr>
                <w:rFonts w:ascii="Arial" w:hAnsi="Arial" w:cs="Arial"/>
                <w:b/>
                <w:sz w:val="24"/>
              </w:rPr>
            </w:pPr>
            <w:r w:rsidRPr="00F96AFD">
              <w:rPr>
                <w:rFonts w:ascii="Arial" w:hAnsi="Arial" w:cs="Arial"/>
                <w:b/>
                <w:sz w:val="24"/>
              </w:rPr>
              <w:t>599,9</w:t>
            </w:r>
          </w:p>
        </w:tc>
        <w:tc>
          <w:tcPr>
            <w:tcW w:w="817" w:type="dxa"/>
          </w:tcPr>
          <w:p w14:paraId="188F7B35" w14:textId="77777777" w:rsidR="009B4960" w:rsidRPr="00F96AFD" w:rsidRDefault="009B4960" w:rsidP="00B148DD">
            <w:pPr>
              <w:pStyle w:val="Akapitzlist"/>
              <w:spacing w:after="240"/>
              <w:ind w:left="0"/>
              <w:rPr>
                <w:rFonts w:ascii="Arial" w:hAnsi="Arial" w:cs="Arial"/>
                <w:b/>
                <w:sz w:val="24"/>
              </w:rPr>
            </w:pPr>
            <w:r w:rsidRPr="00F96AFD">
              <w:rPr>
                <w:rFonts w:ascii="Arial" w:hAnsi="Arial" w:cs="Arial"/>
                <w:b/>
                <w:sz w:val="24"/>
              </w:rPr>
              <w:t>626,6</w:t>
            </w:r>
          </w:p>
        </w:tc>
        <w:tc>
          <w:tcPr>
            <w:tcW w:w="817" w:type="dxa"/>
          </w:tcPr>
          <w:p w14:paraId="537654B4" w14:textId="77777777" w:rsidR="009B4960" w:rsidRPr="00F96AFD" w:rsidRDefault="009B4960" w:rsidP="00B148DD">
            <w:pPr>
              <w:pStyle w:val="Akapitzlist"/>
              <w:spacing w:after="240"/>
              <w:ind w:left="0"/>
              <w:rPr>
                <w:rFonts w:ascii="Arial" w:hAnsi="Arial" w:cs="Arial"/>
                <w:b/>
                <w:sz w:val="24"/>
              </w:rPr>
            </w:pPr>
            <w:r w:rsidRPr="00F96AFD">
              <w:rPr>
                <w:rFonts w:ascii="Arial" w:hAnsi="Arial" w:cs="Arial"/>
                <w:b/>
                <w:sz w:val="24"/>
              </w:rPr>
              <w:t>647,5</w:t>
            </w:r>
          </w:p>
        </w:tc>
        <w:tc>
          <w:tcPr>
            <w:tcW w:w="817" w:type="dxa"/>
          </w:tcPr>
          <w:p w14:paraId="7D9C5CEC" w14:textId="77777777" w:rsidR="009B4960" w:rsidRPr="00F96AFD" w:rsidRDefault="009B4960" w:rsidP="00B148DD">
            <w:pPr>
              <w:pStyle w:val="Akapitzlist"/>
              <w:spacing w:after="240"/>
              <w:ind w:left="0"/>
              <w:rPr>
                <w:rFonts w:ascii="Arial" w:hAnsi="Arial" w:cs="Arial"/>
                <w:b/>
                <w:sz w:val="24"/>
              </w:rPr>
            </w:pPr>
            <w:r w:rsidRPr="00F96AFD">
              <w:rPr>
                <w:rFonts w:ascii="Arial" w:hAnsi="Arial" w:cs="Arial"/>
                <w:b/>
                <w:sz w:val="24"/>
              </w:rPr>
              <w:t>671,2</w:t>
            </w:r>
          </w:p>
        </w:tc>
        <w:tc>
          <w:tcPr>
            <w:tcW w:w="817" w:type="dxa"/>
          </w:tcPr>
          <w:p w14:paraId="72A5BA46" w14:textId="77777777" w:rsidR="009B4960" w:rsidRPr="00F96AFD" w:rsidRDefault="009B4960" w:rsidP="00B148DD">
            <w:pPr>
              <w:pStyle w:val="Akapitzlist"/>
              <w:spacing w:after="240"/>
              <w:ind w:left="0"/>
              <w:rPr>
                <w:rFonts w:ascii="Arial" w:hAnsi="Arial" w:cs="Arial"/>
                <w:b/>
                <w:sz w:val="24"/>
              </w:rPr>
            </w:pPr>
            <w:r w:rsidRPr="00F96AFD">
              <w:rPr>
                <w:rFonts w:ascii="Arial" w:hAnsi="Arial" w:cs="Arial"/>
                <w:b/>
                <w:sz w:val="24"/>
              </w:rPr>
              <w:t>695,3</w:t>
            </w:r>
          </w:p>
        </w:tc>
        <w:tc>
          <w:tcPr>
            <w:tcW w:w="817" w:type="dxa"/>
          </w:tcPr>
          <w:p w14:paraId="5AE80909" w14:textId="77777777" w:rsidR="009B4960" w:rsidRPr="00F96AFD" w:rsidRDefault="009B4960" w:rsidP="00B148DD">
            <w:pPr>
              <w:pStyle w:val="Akapitzlist"/>
              <w:spacing w:after="240"/>
              <w:ind w:left="0"/>
              <w:rPr>
                <w:rFonts w:ascii="Arial" w:hAnsi="Arial" w:cs="Arial"/>
                <w:b/>
                <w:sz w:val="24"/>
              </w:rPr>
            </w:pPr>
            <w:r w:rsidRPr="00F96AFD">
              <w:rPr>
                <w:rFonts w:ascii="Arial" w:hAnsi="Arial" w:cs="Arial"/>
                <w:b/>
                <w:sz w:val="24"/>
              </w:rPr>
              <w:t>714,6</w:t>
            </w:r>
          </w:p>
        </w:tc>
        <w:tc>
          <w:tcPr>
            <w:tcW w:w="817" w:type="dxa"/>
          </w:tcPr>
          <w:p w14:paraId="12AF96FB" w14:textId="77777777" w:rsidR="009B4960" w:rsidRPr="00F96AFD" w:rsidRDefault="009B4960" w:rsidP="00B148DD">
            <w:pPr>
              <w:pStyle w:val="Akapitzlist"/>
              <w:spacing w:after="240"/>
              <w:ind w:left="0"/>
              <w:rPr>
                <w:rFonts w:ascii="Arial" w:hAnsi="Arial" w:cs="Arial"/>
                <w:b/>
                <w:sz w:val="24"/>
              </w:rPr>
            </w:pPr>
            <w:r w:rsidRPr="00F96AFD">
              <w:rPr>
                <w:rFonts w:ascii="Arial" w:hAnsi="Arial" w:cs="Arial"/>
                <w:b/>
                <w:sz w:val="24"/>
              </w:rPr>
              <w:t>735,7</w:t>
            </w:r>
          </w:p>
        </w:tc>
        <w:tc>
          <w:tcPr>
            <w:tcW w:w="817" w:type="dxa"/>
          </w:tcPr>
          <w:p w14:paraId="753FE68F" w14:textId="77777777" w:rsidR="009B4960" w:rsidRPr="00F96AFD" w:rsidRDefault="009B4960" w:rsidP="00B148DD">
            <w:pPr>
              <w:pStyle w:val="Akapitzlist"/>
              <w:spacing w:after="240"/>
              <w:ind w:left="0"/>
              <w:rPr>
                <w:rFonts w:ascii="Arial" w:hAnsi="Arial" w:cs="Arial"/>
                <w:b/>
                <w:sz w:val="24"/>
              </w:rPr>
            </w:pPr>
            <w:r w:rsidRPr="00F96AFD">
              <w:rPr>
                <w:rFonts w:ascii="Arial" w:hAnsi="Arial" w:cs="Arial"/>
                <w:b/>
                <w:sz w:val="24"/>
              </w:rPr>
              <w:t>753,3</w:t>
            </w:r>
          </w:p>
        </w:tc>
        <w:tc>
          <w:tcPr>
            <w:tcW w:w="817" w:type="dxa"/>
          </w:tcPr>
          <w:p w14:paraId="2F7CF1D0" w14:textId="77777777" w:rsidR="009B4960" w:rsidRPr="00F96AFD" w:rsidRDefault="009B4960" w:rsidP="00B148DD">
            <w:pPr>
              <w:pStyle w:val="Akapitzlist"/>
              <w:spacing w:after="240"/>
              <w:ind w:left="0"/>
              <w:rPr>
                <w:rFonts w:ascii="Arial" w:hAnsi="Arial" w:cs="Arial"/>
                <w:b/>
                <w:sz w:val="24"/>
              </w:rPr>
            </w:pPr>
            <w:r w:rsidRPr="00F96AFD">
              <w:rPr>
                <w:rFonts w:ascii="Arial" w:hAnsi="Arial" w:cs="Arial"/>
                <w:b/>
                <w:sz w:val="24"/>
              </w:rPr>
              <w:t>775,9</w:t>
            </w:r>
          </w:p>
        </w:tc>
      </w:tr>
      <w:tr w:rsidR="009B4960" w:rsidRPr="00F96AFD" w14:paraId="4F59738C" w14:textId="77777777" w:rsidTr="00B148DD">
        <w:tc>
          <w:tcPr>
            <w:tcW w:w="2412" w:type="dxa"/>
          </w:tcPr>
          <w:p w14:paraId="57461D74" w14:textId="584F2CF3" w:rsidR="009B4960" w:rsidRPr="00F96AFD" w:rsidRDefault="00166168" w:rsidP="00B148DD">
            <w:pPr>
              <w:pStyle w:val="Akapitzlist"/>
              <w:spacing w:after="240"/>
              <w:ind w:left="0"/>
              <w:rPr>
                <w:rFonts w:ascii="Arial" w:hAnsi="Arial" w:cs="Arial"/>
                <w:sz w:val="24"/>
              </w:rPr>
            </w:pPr>
            <w:r w:rsidRPr="00F96AFD">
              <w:rPr>
                <w:rFonts w:ascii="Arial" w:hAnsi="Arial" w:cs="Arial"/>
                <w:sz w:val="24"/>
              </w:rPr>
              <w:t>zachodniopomorskie</w:t>
            </w:r>
          </w:p>
        </w:tc>
        <w:tc>
          <w:tcPr>
            <w:tcW w:w="1254" w:type="dxa"/>
          </w:tcPr>
          <w:p w14:paraId="37E4CE46"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490,4</w:t>
            </w:r>
          </w:p>
        </w:tc>
        <w:tc>
          <w:tcPr>
            <w:tcW w:w="817" w:type="dxa"/>
          </w:tcPr>
          <w:p w14:paraId="5FCA12D1"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510,6</w:t>
            </w:r>
          </w:p>
        </w:tc>
        <w:tc>
          <w:tcPr>
            <w:tcW w:w="817" w:type="dxa"/>
          </w:tcPr>
          <w:p w14:paraId="6640CF63"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533,9</w:t>
            </w:r>
          </w:p>
        </w:tc>
        <w:tc>
          <w:tcPr>
            <w:tcW w:w="817" w:type="dxa"/>
          </w:tcPr>
          <w:p w14:paraId="5F6105A5"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554,6</w:t>
            </w:r>
          </w:p>
        </w:tc>
        <w:tc>
          <w:tcPr>
            <w:tcW w:w="817" w:type="dxa"/>
          </w:tcPr>
          <w:p w14:paraId="28226E5F"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578,5</w:t>
            </w:r>
          </w:p>
        </w:tc>
        <w:tc>
          <w:tcPr>
            <w:tcW w:w="817" w:type="dxa"/>
          </w:tcPr>
          <w:p w14:paraId="4BF10DC6"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602,8</w:t>
            </w:r>
          </w:p>
        </w:tc>
        <w:tc>
          <w:tcPr>
            <w:tcW w:w="817" w:type="dxa"/>
          </w:tcPr>
          <w:p w14:paraId="79AA47E8"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634,2</w:t>
            </w:r>
          </w:p>
        </w:tc>
        <w:tc>
          <w:tcPr>
            <w:tcW w:w="817" w:type="dxa"/>
          </w:tcPr>
          <w:p w14:paraId="14958D77"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657,0</w:t>
            </w:r>
          </w:p>
        </w:tc>
        <w:tc>
          <w:tcPr>
            <w:tcW w:w="817" w:type="dxa"/>
          </w:tcPr>
          <w:p w14:paraId="4860BD36"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674,6</w:t>
            </w:r>
          </w:p>
        </w:tc>
        <w:tc>
          <w:tcPr>
            <w:tcW w:w="817" w:type="dxa"/>
          </w:tcPr>
          <w:p w14:paraId="4247962F" w14:textId="77777777" w:rsidR="009B4960" w:rsidRPr="00F96AFD" w:rsidRDefault="009B4960" w:rsidP="00B148DD">
            <w:pPr>
              <w:pStyle w:val="Akapitzlist"/>
              <w:spacing w:after="240"/>
              <w:ind w:left="0"/>
              <w:rPr>
                <w:rFonts w:ascii="Arial" w:hAnsi="Arial" w:cs="Arial"/>
                <w:sz w:val="24"/>
              </w:rPr>
            </w:pPr>
            <w:r w:rsidRPr="00F96AFD">
              <w:rPr>
                <w:rFonts w:ascii="Arial" w:hAnsi="Arial" w:cs="Arial"/>
                <w:sz w:val="24"/>
              </w:rPr>
              <w:t>695,2</w:t>
            </w:r>
          </w:p>
        </w:tc>
      </w:tr>
    </w:tbl>
    <w:p w14:paraId="35B29FF8" w14:textId="77777777" w:rsidR="009B4960" w:rsidRPr="00F96AFD" w:rsidRDefault="009B4960" w:rsidP="0065431B">
      <w:pPr>
        <w:spacing w:before="240" w:after="240" w:line="360" w:lineRule="auto"/>
        <w:rPr>
          <w:rFonts w:ascii="Arial" w:hAnsi="Arial" w:cs="Arial"/>
          <w:sz w:val="24"/>
        </w:rPr>
      </w:pPr>
      <w:r w:rsidRPr="00F96AFD">
        <w:rPr>
          <w:rFonts w:ascii="Arial" w:hAnsi="Arial" w:cs="Arial"/>
          <w:sz w:val="24"/>
        </w:rPr>
        <w:t xml:space="preserve">Źródło: Bank Danych Lokalnych </w:t>
      </w:r>
    </w:p>
    <w:p w14:paraId="513E96D3" w14:textId="21013FE1" w:rsidR="009B4960" w:rsidRPr="00F96AFD" w:rsidRDefault="670A44E2" w:rsidP="00DD2DE5">
      <w:pPr>
        <w:pStyle w:val="Akapitzlist"/>
        <w:spacing w:before="240" w:after="240" w:line="360" w:lineRule="auto"/>
        <w:ind w:left="0"/>
        <w:contextualSpacing w:val="0"/>
        <w:rPr>
          <w:rFonts w:ascii="Arial" w:hAnsi="Arial" w:cs="Arial"/>
          <w:sz w:val="24"/>
        </w:rPr>
      </w:pPr>
      <w:r w:rsidRPr="00F96AFD">
        <w:rPr>
          <w:rFonts w:ascii="Arial" w:hAnsi="Arial" w:cs="Arial"/>
          <w:sz w:val="24"/>
        </w:rPr>
        <w:t xml:space="preserve">W sytuacji ciągłego wzrostu liczby samochodów na 1000 mieszkańców związek z cyklem koniunkturalnym można zaobserwować poprzez badanie dynamiki zmian stopy wzrostu tej zmiennej w czasie. Dynamika wzrostu liczby samochodów osobowych w województwie wielkopolskim jest niższa niż średnio w Polsce (tabela </w:t>
      </w:r>
      <w:r w:rsidRPr="00F96AFD">
        <w:rPr>
          <w:rFonts w:ascii="Arial" w:hAnsi="Arial" w:cs="Arial"/>
          <w:sz w:val="24"/>
        </w:rPr>
        <w:lastRenderedPageBreak/>
        <w:t>3.1</w:t>
      </w:r>
      <w:r w:rsidR="00815FCF" w:rsidRPr="00F96AFD">
        <w:rPr>
          <w:rFonts w:ascii="Arial" w:hAnsi="Arial" w:cs="Arial"/>
          <w:sz w:val="24"/>
        </w:rPr>
        <w:t>5</w:t>
      </w:r>
      <w:r w:rsidRPr="00F96AFD">
        <w:rPr>
          <w:rFonts w:ascii="Arial" w:hAnsi="Arial" w:cs="Arial"/>
          <w:sz w:val="24"/>
        </w:rPr>
        <w:t xml:space="preserve">). Może wynikać to z faktu większego </w:t>
      </w:r>
      <w:r w:rsidR="00EC2A2C" w:rsidRPr="00F96AFD">
        <w:rPr>
          <w:rFonts w:ascii="Arial" w:hAnsi="Arial" w:cs="Arial"/>
          <w:sz w:val="24"/>
        </w:rPr>
        <w:t>„</w:t>
      </w:r>
      <w:r w:rsidRPr="00F96AFD">
        <w:rPr>
          <w:rFonts w:ascii="Arial" w:hAnsi="Arial" w:cs="Arial"/>
          <w:sz w:val="24"/>
        </w:rPr>
        <w:t>nasycenia</w:t>
      </w:r>
      <w:r w:rsidR="53A37F53" w:rsidRPr="00F96AFD">
        <w:rPr>
          <w:rFonts w:ascii="Arial" w:hAnsi="Arial" w:cs="Arial"/>
          <w:sz w:val="24"/>
        </w:rPr>
        <w:t>”</w:t>
      </w:r>
      <w:r w:rsidRPr="00F96AFD">
        <w:rPr>
          <w:rFonts w:ascii="Arial" w:hAnsi="Arial" w:cs="Arial"/>
          <w:sz w:val="24"/>
        </w:rPr>
        <w:t xml:space="preserve"> samochodami. Większa dynamika wzrostu liczby samochodów niż średnia w badanym okresie była w Wielkopolsce w latach 2016, 2018</w:t>
      </w:r>
      <w:r w:rsidR="7B36CAB1" w:rsidRPr="00F96AFD">
        <w:rPr>
          <w:rFonts w:ascii="Arial" w:hAnsi="Arial" w:cs="Arial"/>
          <w:sz w:val="24"/>
        </w:rPr>
        <w:t xml:space="preserve"> i</w:t>
      </w:r>
      <w:r w:rsidRPr="00F96AFD">
        <w:rPr>
          <w:rFonts w:ascii="Arial" w:hAnsi="Arial" w:cs="Arial"/>
          <w:sz w:val="24"/>
        </w:rPr>
        <w:t xml:space="preserve"> 2019. Niższ</w:t>
      </w:r>
      <w:r w:rsidR="5A67EBDE" w:rsidRPr="00F96AFD">
        <w:rPr>
          <w:rFonts w:ascii="Arial" w:hAnsi="Arial" w:cs="Arial"/>
          <w:sz w:val="24"/>
        </w:rPr>
        <w:t>ą</w:t>
      </w:r>
      <w:r w:rsidRPr="00F96AFD">
        <w:rPr>
          <w:rFonts w:ascii="Arial" w:hAnsi="Arial" w:cs="Arial"/>
          <w:sz w:val="24"/>
        </w:rPr>
        <w:t xml:space="preserve"> dynamik</w:t>
      </w:r>
      <w:r w:rsidR="0064234D" w:rsidRPr="00F96AFD">
        <w:rPr>
          <w:rFonts w:ascii="Arial" w:hAnsi="Arial" w:cs="Arial"/>
          <w:sz w:val="24"/>
        </w:rPr>
        <w:t>ę</w:t>
      </w:r>
      <w:r w:rsidRPr="00F96AFD">
        <w:rPr>
          <w:rFonts w:ascii="Arial" w:hAnsi="Arial" w:cs="Arial"/>
          <w:sz w:val="24"/>
        </w:rPr>
        <w:t xml:space="preserve"> wzrostu liczby samochodów osobowych względem średniej w badanym okresie </w:t>
      </w:r>
      <w:r w:rsidR="1132215A" w:rsidRPr="00F96AFD">
        <w:rPr>
          <w:rFonts w:ascii="Arial" w:hAnsi="Arial" w:cs="Arial"/>
          <w:sz w:val="24"/>
        </w:rPr>
        <w:t>zaobserwowano</w:t>
      </w:r>
      <w:r w:rsidRPr="00F96AFD">
        <w:rPr>
          <w:rFonts w:ascii="Arial" w:hAnsi="Arial" w:cs="Arial"/>
          <w:sz w:val="24"/>
        </w:rPr>
        <w:t xml:space="preserve"> w latach 2014, 2020, 2021, 2022</w:t>
      </w:r>
      <w:r w:rsidR="40A20EF7" w:rsidRPr="00F96AFD">
        <w:rPr>
          <w:rFonts w:ascii="Arial" w:hAnsi="Arial" w:cs="Arial"/>
          <w:sz w:val="24"/>
        </w:rPr>
        <w:t xml:space="preserve"> i</w:t>
      </w:r>
      <w:r w:rsidRPr="00F96AFD">
        <w:rPr>
          <w:rFonts w:ascii="Arial" w:hAnsi="Arial" w:cs="Arial"/>
          <w:sz w:val="24"/>
        </w:rPr>
        <w:t xml:space="preserve"> 2023. Z kolei przeciętnie w całej Polsce wyższa dynamika wzrostu liczby samochodów była w latach 2016-2020, a niższa w stosunku do średniej dla badanego okresu była w latach 2014 oraz 2021-2023.</w:t>
      </w:r>
    </w:p>
    <w:p w14:paraId="657A64DE" w14:textId="1D75E401" w:rsidR="009B4960" w:rsidRPr="00F96AFD" w:rsidRDefault="00F133F5" w:rsidP="0065431B">
      <w:pPr>
        <w:pStyle w:val="Akapitzlist"/>
        <w:spacing w:before="240" w:after="240" w:line="360" w:lineRule="auto"/>
        <w:ind w:left="0"/>
        <w:rPr>
          <w:rFonts w:ascii="Arial" w:hAnsi="Arial" w:cs="Arial"/>
          <w:b/>
          <w:sz w:val="24"/>
        </w:rPr>
      </w:pPr>
      <w:bookmarkStart w:id="149" w:name="_Toc204343408"/>
      <w:bookmarkStart w:id="150" w:name="_Hlk200671692"/>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15</w:t>
      </w:r>
      <w:r w:rsidRPr="00F96AFD">
        <w:rPr>
          <w:rFonts w:ascii="Arial" w:hAnsi="Arial" w:cs="Arial"/>
          <w:b/>
          <w:sz w:val="24"/>
        </w:rPr>
        <w:fldChar w:fldCharType="end"/>
      </w:r>
      <w:r w:rsidRPr="00F96AFD">
        <w:rPr>
          <w:rFonts w:ascii="Arial" w:hAnsi="Arial" w:cs="Arial"/>
          <w:b/>
          <w:sz w:val="24"/>
        </w:rPr>
        <w:t xml:space="preserve">. </w:t>
      </w:r>
      <w:r w:rsidR="38D124FE" w:rsidRPr="00F96AFD">
        <w:rPr>
          <w:rFonts w:ascii="Arial" w:hAnsi="Arial" w:cs="Arial"/>
          <w:b/>
          <w:sz w:val="24"/>
        </w:rPr>
        <w:t>Dynamika wzrostu liczby samochodów na 1000 mieszkańców (rok poprzedni = 100)</w:t>
      </w:r>
      <w:bookmarkEnd w:id="149"/>
    </w:p>
    <w:tbl>
      <w:tblPr>
        <w:tblStyle w:val="Tabela-Siatka"/>
        <w:tblW w:w="10773" w:type="dxa"/>
        <w:tblInd w:w="-856" w:type="dxa"/>
        <w:tblLook w:val="04A0" w:firstRow="1" w:lastRow="0" w:firstColumn="1" w:lastColumn="0" w:noHBand="0" w:noVBand="1"/>
        <w:tblDescription w:val="Tabela, dynamika wzrostu liczby samochodów na tysiąc mieszkańców."/>
      </w:tblPr>
      <w:tblGrid>
        <w:gridCol w:w="2419"/>
        <w:gridCol w:w="903"/>
        <w:gridCol w:w="821"/>
        <w:gridCol w:w="821"/>
        <w:gridCol w:w="821"/>
        <w:gridCol w:w="821"/>
        <w:gridCol w:w="821"/>
        <w:gridCol w:w="821"/>
        <w:gridCol w:w="817"/>
        <w:gridCol w:w="817"/>
        <w:gridCol w:w="891"/>
      </w:tblGrid>
      <w:tr w:rsidR="00C012CB" w:rsidRPr="00F96AFD" w14:paraId="5B470E8A" w14:textId="77777777" w:rsidTr="00C012CB">
        <w:trPr>
          <w:tblHeader/>
        </w:trPr>
        <w:tc>
          <w:tcPr>
            <w:tcW w:w="2412" w:type="dxa"/>
          </w:tcPr>
          <w:p w14:paraId="237C7363" w14:textId="1BF00397" w:rsidR="009B4960" w:rsidRPr="00F96AFD" w:rsidRDefault="00013653" w:rsidP="00DD2DE5">
            <w:pPr>
              <w:pStyle w:val="Akapitzlist"/>
              <w:spacing w:before="240" w:after="240"/>
              <w:ind w:left="0"/>
              <w:rPr>
                <w:rFonts w:ascii="Arial" w:hAnsi="Arial" w:cs="Arial"/>
                <w:b/>
                <w:sz w:val="24"/>
                <w:szCs w:val="24"/>
              </w:rPr>
            </w:pPr>
            <w:r w:rsidRPr="00F96AFD">
              <w:rPr>
                <w:rFonts w:ascii="Arial" w:hAnsi="Arial" w:cs="Arial"/>
                <w:b/>
                <w:bCs/>
                <w:sz w:val="24"/>
                <w:szCs w:val="24"/>
              </w:rPr>
              <w:t xml:space="preserve">Województwo </w:t>
            </w:r>
          </w:p>
        </w:tc>
        <w:tc>
          <w:tcPr>
            <w:tcW w:w="1218" w:type="dxa"/>
          </w:tcPr>
          <w:p w14:paraId="78637587"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2014</w:t>
            </w:r>
          </w:p>
        </w:tc>
        <w:tc>
          <w:tcPr>
            <w:tcW w:w="835" w:type="dxa"/>
          </w:tcPr>
          <w:p w14:paraId="1AA0B0B5"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2015</w:t>
            </w:r>
          </w:p>
        </w:tc>
        <w:tc>
          <w:tcPr>
            <w:tcW w:w="837" w:type="dxa"/>
          </w:tcPr>
          <w:p w14:paraId="21A7E28D"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2016</w:t>
            </w:r>
          </w:p>
        </w:tc>
        <w:tc>
          <w:tcPr>
            <w:tcW w:w="836" w:type="dxa"/>
          </w:tcPr>
          <w:p w14:paraId="40AB0A0C"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2017</w:t>
            </w:r>
          </w:p>
        </w:tc>
        <w:tc>
          <w:tcPr>
            <w:tcW w:w="837" w:type="dxa"/>
          </w:tcPr>
          <w:p w14:paraId="7CAD4B7E"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2018</w:t>
            </w:r>
          </w:p>
        </w:tc>
        <w:tc>
          <w:tcPr>
            <w:tcW w:w="836" w:type="dxa"/>
          </w:tcPr>
          <w:p w14:paraId="1F361883"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2019</w:t>
            </w:r>
          </w:p>
        </w:tc>
        <w:tc>
          <w:tcPr>
            <w:tcW w:w="837" w:type="dxa"/>
          </w:tcPr>
          <w:p w14:paraId="79571741"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2020</w:t>
            </w:r>
          </w:p>
        </w:tc>
        <w:tc>
          <w:tcPr>
            <w:tcW w:w="817" w:type="dxa"/>
          </w:tcPr>
          <w:p w14:paraId="1D240543"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2021</w:t>
            </w:r>
          </w:p>
        </w:tc>
        <w:tc>
          <w:tcPr>
            <w:tcW w:w="817" w:type="dxa"/>
          </w:tcPr>
          <w:p w14:paraId="09EA9D81"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2022</w:t>
            </w:r>
          </w:p>
        </w:tc>
        <w:tc>
          <w:tcPr>
            <w:tcW w:w="1162" w:type="dxa"/>
          </w:tcPr>
          <w:p w14:paraId="08A92041"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2023</w:t>
            </w:r>
          </w:p>
        </w:tc>
      </w:tr>
      <w:tr w:rsidR="00C012CB" w:rsidRPr="00F96AFD" w14:paraId="392D3FA5" w14:textId="77777777" w:rsidTr="00C012CB">
        <w:tc>
          <w:tcPr>
            <w:tcW w:w="2412" w:type="dxa"/>
          </w:tcPr>
          <w:p w14:paraId="5005B56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Polska</w:t>
            </w:r>
          </w:p>
        </w:tc>
        <w:tc>
          <w:tcPr>
            <w:tcW w:w="1218" w:type="dxa"/>
          </w:tcPr>
          <w:p w14:paraId="060DE2A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103,2</w:t>
            </w:r>
          </w:p>
        </w:tc>
        <w:tc>
          <w:tcPr>
            <w:tcW w:w="835" w:type="dxa"/>
          </w:tcPr>
          <w:p w14:paraId="5DBCE22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37" w:type="dxa"/>
          </w:tcPr>
          <w:p w14:paraId="323CE8EE"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104,6</w:t>
            </w:r>
          </w:p>
        </w:tc>
        <w:tc>
          <w:tcPr>
            <w:tcW w:w="836" w:type="dxa"/>
          </w:tcPr>
          <w:p w14:paraId="65C0C87A"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37" w:type="dxa"/>
          </w:tcPr>
          <w:p w14:paraId="2FD7DE3E"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104,2</w:t>
            </w:r>
          </w:p>
        </w:tc>
        <w:tc>
          <w:tcPr>
            <w:tcW w:w="836" w:type="dxa"/>
          </w:tcPr>
          <w:p w14:paraId="0775B5E9"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104,0</w:t>
            </w:r>
          </w:p>
        </w:tc>
        <w:tc>
          <w:tcPr>
            <w:tcW w:w="837" w:type="dxa"/>
          </w:tcPr>
          <w:p w14:paraId="49D066C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103,9</w:t>
            </w:r>
          </w:p>
        </w:tc>
        <w:tc>
          <w:tcPr>
            <w:tcW w:w="817" w:type="dxa"/>
          </w:tcPr>
          <w:p w14:paraId="5B032CBE"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103,5</w:t>
            </w:r>
          </w:p>
        </w:tc>
        <w:tc>
          <w:tcPr>
            <w:tcW w:w="817" w:type="dxa"/>
          </w:tcPr>
          <w:p w14:paraId="23D8501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102,7</w:t>
            </w:r>
          </w:p>
        </w:tc>
        <w:tc>
          <w:tcPr>
            <w:tcW w:w="1162" w:type="dxa"/>
          </w:tcPr>
          <w:p w14:paraId="3C8443E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103,3</w:t>
            </w:r>
          </w:p>
        </w:tc>
      </w:tr>
      <w:tr w:rsidR="00C012CB" w:rsidRPr="00F96AFD" w14:paraId="55A1C376" w14:textId="77777777" w:rsidTr="00C012CB">
        <w:tc>
          <w:tcPr>
            <w:tcW w:w="2412" w:type="dxa"/>
          </w:tcPr>
          <w:p w14:paraId="17EF712A" w14:textId="485FFC6D"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dolnośląskie</w:t>
            </w:r>
          </w:p>
        </w:tc>
        <w:tc>
          <w:tcPr>
            <w:tcW w:w="1218" w:type="dxa"/>
          </w:tcPr>
          <w:p w14:paraId="57D5120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103,6</w:t>
            </w:r>
          </w:p>
        </w:tc>
        <w:tc>
          <w:tcPr>
            <w:tcW w:w="835" w:type="dxa"/>
          </w:tcPr>
          <w:p w14:paraId="2421721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103,9</w:t>
            </w:r>
          </w:p>
        </w:tc>
        <w:tc>
          <w:tcPr>
            <w:tcW w:w="837" w:type="dxa"/>
          </w:tcPr>
          <w:p w14:paraId="32234E4D"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104,9</w:t>
            </w:r>
          </w:p>
        </w:tc>
        <w:tc>
          <w:tcPr>
            <w:tcW w:w="836" w:type="dxa"/>
          </w:tcPr>
          <w:p w14:paraId="0F7FA74F"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37" w:type="dxa"/>
          </w:tcPr>
          <w:p w14:paraId="2F42322E"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104,3</w:t>
            </w:r>
          </w:p>
        </w:tc>
        <w:tc>
          <w:tcPr>
            <w:tcW w:w="836" w:type="dxa"/>
          </w:tcPr>
          <w:p w14:paraId="198BD632"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104,2</w:t>
            </w:r>
          </w:p>
        </w:tc>
        <w:tc>
          <w:tcPr>
            <w:tcW w:w="837" w:type="dxa"/>
          </w:tcPr>
          <w:p w14:paraId="24A4FA95"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103,1</w:t>
            </w:r>
          </w:p>
        </w:tc>
        <w:tc>
          <w:tcPr>
            <w:tcW w:w="817" w:type="dxa"/>
          </w:tcPr>
          <w:p w14:paraId="682DE55E"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103,6</w:t>
            </w:r>
          </w:p>
        </w:tc>
        <w:tc>
          <w:tcPr>
            <w:tcW w:w="817" w:type="dxa"/>
          </w:tcPr>
          <w:p w14:paraId="43C52CAD"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102,7</w:t>
            </w:r>
          </w:p>
        </w:tc>
        <w:tc>
          <w:tcPr>
            <w:tcW w:w="1162" w:type="dxa"/>
          </w:tcPr>
          <w:p w14:paraId="7E4FC76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103,2</w:t>
            </w:r>
          </w:p>
        </w:tc>
      </w:tr>
      <w:tr w:rsidR="00C012CB" w:rsidRPr="00F96AFD" w14:paraId="5CD07DAE" w14:textId="77777777" w:rsidTr="00C012CB">
        <w:tc>
          <w:tcPr>
            <w:tcW w:w="2412" w:type="dxa"/>
          </w:tcPr>
          <w:p w14:paraId="39D46840" w14:textId="7E374810"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kujawsko-pomorskie</w:t>
            </w:r>
          </w:p>
        </w:tc>
        <w:tc>
          <w:tcPr>
            <w:tcW w:w="1218" w:type="dxa"/>
          </w:tcPr>
          <w:p w14:paraId="24B025AF"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103,1</w:t>
            </w:r>
          </w:p>
        </w:tc>
        <w:tc>
          <w:tcPr>
            <w:tcW w:w="835" w:type="dxa"/>
          </w:tcPr>
          <w:p w14:paraId="14A27A8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103,6</w:t>
            </w:r>
          </w:p>
        </w:tc>
        <w:tc>
          <w:tcPr>
            <w:tcW w:w="837" w:type="dxa"/>
          </w:tcPr>
          <w:p w14:paraId="3843394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104,4</w:t>
            </w:r>
          </w:p>
        </w:tc>
        <w:tc>
          <w:tcPr>
            <w:tcW w:w="836" w:type="dxa"/>
          </w:tcPr>
          <w:p w14:paraId="05F82C89"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37" w:type="dxa"/>
          </w:tcPr>
          <w:p w14:paraId="1CD146E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104,4</w:t>
            </w:r>
          </w:p>
        </w:tc>
        <w:tc>
          <w:tcPr>
            <w:tcW w:w="836" w:type="dxa"/>
          </w:tcPr>
          <w:p w14:paraId="239A028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104,2</w:t>
            </w:r>
          </w:p>
        </w:tc>
        <w:tc>
          <w:tcPr>
            <w:tcW w:w="837" w:type="dxa"/>
          </w:tcPr>
          <w:p w14:paraId="665FE37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105,2</w:t>
            </w:r>
          </w:p>
        </w:tc>
        <w:tc>
          <w:tcPr>
            <w:tcW w:w="817" w:type="dxa"/>
          </w:tcPr>
          <w:p w14:paraId="07A70236"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17" w:type="dxa"/>
          </w:tcPr>
          <w:p w14:paraId="2D0C9641"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102,5</w:t>
            </w:r>
          </w:p>
        </w:tc>
        <w:tc>
          <w:tcPr>
            <w:tcW w:w="1162" w:type="dxa"/>
          </w:tcPr>
          <w:p w14:paraId="56ECFDC6"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102,9</w:t>
            </w:r>
          </w:p>
        </w:tc>
      </w:tr>
      <w:tr w:rsidR="00C012CB" w:rsidRPr="00F96AFD" w14:paraId="7BE68754" w14:textId="77777777" w:rsidTr="00C012CB">
        <w:tc>
          <w:tcPr>
            <w:tcW w:w="2412" w:type="dxa"/>
          </w:tcPr>
          <w:p w14:paraId="45725381" w14:textId="59DA86E4"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lubelskie</w:t>
            </w:r>
          </w:p>
        </w:tc>
        <w:tc>
          <w:tcPr>
            <w:tcW w:w="1218" w:type="dxa"/>
          </w:tcPr>
          <w:p w14:paraId="4DFA46C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35" w:type="dxa"/>
          </w:tcPr>
          <w:p w14:paraId="157AA5CD"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104,2</w:t>
            </w:r>
          </w:p>
        </w:tc>
        <w:tc>
          <w:tcPr>
            <w:tcW w:w="837" w:type="dxa"/>
          </w:tcPr>
          <w:p w14:paraId="1D376AF6"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105,3</w:t>
            </w:r>
          </w:p>
        </w:tc>
        <w:tc>
          <w:tcPr>
            <w:tcW w:w="836" w:type="dxa"/>
          </w:tcPr>
          <w:p w14:paraId="720F2FC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104,6</w:t>
            </w:r>
          </w:p>
        </w:tc>
        <w:tc>
          <w:tcPr>
            <w:tcW w:w="837" w:type="dxa"/>
          </w:tcPr>
          <w:p w14:paraId="4BA8483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104,6</w:t>
            </w:r>
          </w:p>
        </w:tc>
        <w:tc>
          <w:tcPr>
            <w:tcW w:w="836" w:type="dxa"/>
          </w:tcPr>
          <w:p w14:paraId="11E77A44"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104,3</w:t>
            </w:r>
          </w:p>
        </w:tc>
        <w:tc>
          <w:tcPr>
            <w:tcW w:w="837" w:type="dxa"/>
          </w:tcPr>
          <w:p w14:paraId="784A4815"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106,0</w:t>
            </w:r>
          </w:p>
        </w:tc>
        <w:tc>
          <w:tcPr>
            <w:tcW w:w="817" w:type="dxa"/>
          </w:tcPr>
          <w:p w14:paraId="54BC5579"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104,2</w:t>
            </w:r>
          </w:p>
        </w:tc>
        <w:tc>
          <w:tcPr>
            <w:tcW w:w="817" w:type="dxa"/>
          </w:tcPr>
          <w:p w14:paraId="5827E8EF"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102,9</w:t>
            </w:r>
          </w:p>
        </w:tc>
        <w:tc>
          <w:tcPr>
            <w:tcW w:w="1162" w:type="dxa"/>
          </w:tcPr>
          <w:p w14:paraId="0E1FFAD5"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103,6</w:t>
            </w:r>
          </w:p>
        </w:tc>
      </w:tr>
      <w:tr w:rsidR="00C012CB" w:rsidRPr="00F96AFD" w14:paraId="0DD237A9" w14:textId="77777777" w:rsidTr="00C012CB">
        <w:tc>
          <w:tcPr>
            <w:tcW w:w="2412" w:type="dxa"/>
          </w:tcPr>
          <w:p w14:paraId="55E2AC6F" w14:textId="50BBC2A6"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lubuskie</w:t>
            </w:r>
          </w:p>
        </w:tc>
        <w:tc>
          <w:tcPr>
            <w:tcW w:w="1218" w:type="dxa"/>
          </w:tcPr>
          <w:p w14:paraId="73FDEF2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103,6</w:t>
            </w:r>
          </w:p>
        </w:tc>
        <w:tc>
          <w:tcPr>
            <w:tcW w:w="835" w:type="dxa"/>
          </w:tcPr>
          <w:p w14:paraId="6FCD4472"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37" w:type="dxa"/>
          </w:tcPr>
          <w:p w14:paraId="30C7C51F"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105,1</w:t>
            </w:r>
          </w:p>
        </w:tc>
        <w:tc>
          <w:tcPr>
            <w:tcW w:w="836" w:type="dxa"/>
          </w:tcPr>
          <w:p w14:paraId="7AE20BE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37" w:type="dxa"/>
          </w:tcPr>
          <w:p w14:paraId="4CEF8E5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104,6</w:t>
            </w:r>
          </w:p>
        </w:tc>
        <w:tc>
          <w:tcPr>
            <w:tcW w:w="836" w:type="dxa"/>
          </w:tcPr>
          <w:p w14:paraId="1D35399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104,7</w:t>
            </w:r>
          </w:p>
        </w:tc>
        <w:tc>
          <w:tcPr>
            <w:tcW w:w="837" w:type="dxa"/>
          </w:tcPr>
          <w:p w14:paraId="1DEE107F"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105,2</w:t>
            </w:r>
          </w:p>
        </w:tc>
        <w:tc>
          <w:tcPr>
            <w:tcW w:w="817" w:type="dxa"/>
          </w:tcPr>
          <w:p w14:paraId="50FBA10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104,0</w:t>
            </w:r>
          </w:p>
        </w:tc>
        <w:tc>
          <w:tcPr>
            <w:tcW w:w="817" w:type="dxa"/>
          </w:tcPr>
          <w:p w14:paraId="605DF2B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102,9</w:t>
            </w:r>
          </w:p>
        </w:tc>
        <w:tc>
          <w:tcPr>
            <w:tcW w:w="1162" w:type="dxa"/>
          </w:tcPr>
          <w:p w14:paraId="0F3560E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103,6</w:t>
            </w:r>
          </w:p>
        </w:tc>
      </w:tr>
      <w:tr w:rsidR="00C012CB" w:rsidRPr="00F96AFD" w14:paraId="253E6912" w14:textId="77777777" w:rsidTr="00C012CB">
        <w:tc>
          <w:tcPr>
            <w:tcW w:w="2412" w:type="dxa"/>
          </w:tcPr>
          <w:p w14:paraId="54AE1068" w14:textId="4F33B631"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łódzkie</w:t>
            </w:r>
          </w:p>
        </w:tc>
        <w:tc>
          <w:tcPr>
            <w:tcW w:w="1218" w:type="dxa"/>
          </w:tcPr>
          <w:p w14:paraId="34B8409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103,3</w:t>
            </w:r>
          </w:p>
        </w:tc>
        <w:tc>
          <w:tcPr>
            <w:tcW w:w="835" w:type="dxa"/>
          </w:tcPr>
          <w:p w14:paraId="1B92E6C1"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37" w:type="dxa"/>
          </w:tcPr>
          <w:p w14:paraId="6DAB444A"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104,7</w:t>
            </w:r>
          </w:p>
        </w:tc>
        <w:tc>
          <w:tcPr>
            <w:tcW w:w="836" w:type="dxa"/>
          </w:tcPr>
          <w:p w14:paraId="5E67C45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37" w:type="dxa"/>
          </w:tcPr>
          <w:p w14:paraId="4DE42861"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104,1</w:t>
            </w:r>
          </w:p>
        </w:tc>
        <w:tc>
          <w:tcPr>
            <w:tcW w:w="836" w:type="dxa"/>
          </w:tcPr>
          <w:p w14:paraId="44EDE4D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104,4</w:t>
            </w:r>
          </w:p>
        </w:tc>
        <w:tc>
          <w:tcPr>
            <w:tcW w:w="837" w:type="dxa"/>
          </w:tcPr>
          <w:p w14:paraId="75719AA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104,6</w:t>
            </w:r>
          </w:p>
        </w:tc>
        <w:tc>
          <w:tcPr>
            <w:tcW w:w="817" w:type="dxa"/>
          </w:tcPr>
          <w:p w14:paraId="22478EA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17" w:type="dxa"/>
          </w:tcPr>
          <w:p w14:paraId="2E38725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102,6</w:t>
            </w:r>
          </w:p>
        </w:tc>
        <w:tc>
          <w:tcPr>
            <w:tcW w:w="1162" w:type="dxa"/>
          </w:tcPr>
          <w:p w14:paraId="46863224"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103,2</w:t>
            </w:r>
          </w:p>
        </w:tc>
      </w:tr>
      <w:tr w:rsidR="00C012CB" w:rsidRPr="00F96AFD" w14:paraId="6D51AC82" w14:textId="77777777" w:rsidTr="00C012CB">
        <w:tc>
          <w:tcPr>
            <w:tcW w:w="2412" w:type="dxa"/>
          </w:tcPr>
          <w:p w14:paraId="665190C8" w14:textId="1A961746"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małopolskie</w:t>
            </w:r>
          </w:p>
        </w:tc>
        <w:tc>
          <w:tcPr>
            <w:tcW w:w="1218" w:type="dxa"/>
          </w:tcPr>
          <w:p w14:paraId="622C402A"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102,7</w:t>
            </w:r>
          </w:p>
        </w:tc>
        <w:tc>
          <w:tcPr>
            <w:tcW w:w="835" w:type="dxa"/>
          </w:tcPr>
          <w:p w14:paraId="56A6809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103,6</w:t>
            </w:r>
          </w:p>
        </w:tc>
        <w:tc>
          <w:tcPr>
            <w:tcW w:w="837" w:type="dxa"/>
          </w:tcPr>
          <w:p w14:paraId="4CA0324A"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104,5</w:t>
            </w:r>
          </w:p>
        </w:tc>
        <w:tc>
          <w:tcPr>
            <w:tcW w:w="836" w:type="dxa"/>
          </w:tcPr>
          <w:p w14:paraId="38B6306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37" w:type="dxa"/>
          </w:tcPr>
          <w:p w14:paraId="406AB781"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104,0</w:t>
            </w:r>
          </w:p>
        </w:tc>
        <w:tc>
          <w:tcPr>
            <w:tcW w:w="836" w:type="dxa"/>
          </w:tcPr>
          <w:p w14:paraId="590EA78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37" w:type="dxa"/>
          </w:tcPr>
          <w:p w14:paraId="223DD3D1"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102,6</w:t>
            </w:r>
          </w:p>
        </w:tc>
        <w:tc>
          <w:tcPr>
            <w:tcW w:w="817" w:type="dxa"/>
          </w:tcPr>
          <w:p w14:paraId="38F3B06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103,4</w:t>
            </w:r>
          </w:p>
        </w:tc>
        <w:tc>
          <w:tcPr>
            <w:tcW w:w="817" w:type="dxa"/>
          </w:tcPr>
          <w:p w14:paraId="77C2163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102,3</w:t>
            </w:r>
          </w:p>
        </w:tc>
        <w:tc>
          <w:tcPr>
            <w:tcW w:w="1162" w:type="dxa"/>
          </w:tcPr>
          <w:p w14:paraId="6BDBE0F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103,3</w:t>
            </w:r>
          </w:p>
        </w:tc>
      </w:tr>
      <w:tr w:rsidR="00C012CB" w:rsidRPr="00F96AFD" w14:paraId="58F6C608" w14:textId="77777777" w:rsidTr="00C012CB">
        <w:tc>
          <w:tcPr>
            <w:tcW w:w="2412" w:type="dxa"/>
          </w:tcPr>
          <w:p w14:paraId="7153D628" w14:textId="2FB02123"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mazowieckie</w:t>
            </w:r>
          </w:p>
        </w:tc>
        <w:tc>
          <w:tcPr>
            <w:tcW w:w="1218" w:type="dxa"/>
          </w:tcPr>
          <w:p w14:paraId="384BC221" w14:textId="5F9C9140"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103,2</w:t>
            </w:r>
          </w:p>
        </w:tc>
        <w:tc>
          <w:tcPr>
            <w:tcW w:w="835" w:type="dxa"/>
          </w:tcPr>
          <w:p w14:paraId="4D6340B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103,9</w:t>
            </w:r>
          </w:p>
        </w:tc>
        <w:tc>
          <w:tcPr>
            <w:tcW w:w="837" w:type="dxa"/>
          </w:tcPr>
          <w:p w14:paraId="73B7307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104,7</w:t>
            </w:r>
          </w:p>
        </w:tc>
        <w:tc>
          <w:tcPr>
            <w:tcW w:w="836" w:type="dxa"/>
          </w:tcPr>
          <w:p w14:paraId="55CBC3C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104,5</w:t>
            </w:r>
          </w:p>
        </w:tc>
        <w:tc>
          <w:tcPr>
            <w:tcW w:w="837" w:type="dxa"/>
          </w:tcPr>
          <w:p w14:paraId="0521EB0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104,6</w:t>
            </w:r>
          </w:p>
        </w:tc>
        <w:tc>
          <w:tcPr>
            <w:tcW w:w="836" w:type="dxa"/>
          </w:tcPr>
          <w:p w14:paraId="0142478F"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104,2</w:t>
            </w:r>
          </w:p>
        </w:tc>
        <w:tc>
          <w:tcPr>
            <w:tcW w:w="837" w:type="dxa"/>
          </w:tcPr>
          <w:p w14:paraId="66BFEE85"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101,5</w:t>
            </w:r>
          </w:p>
        </w:tc>
        <w:tc>
          <w:tcPr>
            <w:tcW w:w="817" w:type="dxa"/>
          </w:tcPr>
          <w:p w14:paraId="6C2E5FA6"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103,5</w:t>
            </w:r>
          </w:p>
        </w:tc>
        <w:tc>
          <w:tcPr>
            <w:tcW w:w="817" w:type="dxa"/>
          </w:tcPr>
          <w:p w14:paraId="4A1847D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103,3</w:t>
            </w:r>
          </w:p>
        </w:tc>
        <w:tc>
          <w:tcPr>
            <w:tcW w:w="1162" w:type="dxa"/>
          </w:tcPr>
          <w:p w14:paraId="208993C6"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r>
      <w:tr w:rsidR="00C012CB" w:rsidRPr="00F96AFD" w14:paraId="46071C5C" w14:textId="77777777" w:rsidTr="00C012CB">
        <w:tc>
          <w:tcPr>
            <w:tcW w:w="2412" w:type="dxa"/>
          </w:tcPr>
          <w:p w14:paraId="0E17F61A" w14:textId="1F6844FC"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opolskie</w:t>
            </w:r>
          </w:p>
        </w:tc>
        <w:tc>
          <w:tcPr>
            <w:tcW w:w="1218" w:type="dxa"/>
          </w:tcPr>
          <w:p w14:paraId="48490B14"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102,7</w:t>
            </w:r>
          </w:p>
        </w:tc>
        <w:tc>
          <w:tcPr>
            <w:tcW w:w="835" w:type="dxa"/>
          </w:tcPr>
          <w:p w14:paraId="353ACA9E"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103,4</w:t>
            </w:r>
          </w:p>
        </w:tc>
        <w:tc>
          <w:tcPr>
            <w:tcW w:w="837" w:type="dxa"/>
          </w:tcPr>
          <w:p w14:paraId="2B7BECC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104,0</w:t>
            </w:r>
          </w:p>
        </w:tc>
        <w:tc>
          <w:tcPr>
            <w:tcW w:w="836" w:type="dxa"/>
          </w:tcPr>
          <w:p w14:paraId="4C36B4C1"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103,1</w:t>
            </w:r>
          </w:p>
        </w:tc>
        <w:tc>
          <w:tcPr>
            <w:tcW w:w="837" w:type="dxa"/>
          </w:tcPr>
          <w:p w14:paraId="69C127A1"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36" w:type="dxa"/>
          </w:tcPr>
          <w:p w14:paraId="321A2B5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103,9</w:t>
            </w:r>
          </w:p>
        </w:tc>
        <w:tc>
          <w:tcPr>
            <w:tcW w:w="837" w:type="dxa"/>
          </w:tcPr>
          <w:p w14:paraId="30FCCED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105,7</w:t>
            </w:r>
          </w:p>
        </w:tc>
        <w:tc>
          <w:tcPr>
            <w:tcW w:w="817" w:type="dxa"/>
          </w:tcPr>
          <w:p w14:paraId="6D97F714"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103,2</w:t>
            </w:r>
          </w:p>
        </w:tc>
        <w:tc>
          <w:tcPr>
            <w:tcW w:w="817" w:type="dxa"/>
          </w:tcPr>
          <w:p w14:paraId="79EEA675"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102,5</w:t>
            </w:r>
          </w:p>
        </w:tc>
        <w:tc>
          <w:tcPr>
            <w:tcW w:w="1162" w:type="dxa"/>
          </w:tcPr>
          <w:p w14:paraId="5374E1C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103,1</w:t>
            </w:r>
          </w:p>
        </w:tc>
      </w:tr>
      <w:tr w:rsidR="00C012CB" w:rsidRPr="00F96AFD" w14:paraId="5050E29D" w14:textId="77777777" w:rsidTr="00C012CB">
        <w:tc>
          <w:tcPr>
            <w:tcW w:w="2412" w:type="dxa"/>
          </w:tcPr>
          <w:p w14:paraId="19D7D9AE" w14:textId="5DB601F5"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podkarpackie</w:t>
            </w:r>
          </w:p>
        </w:tc>
        <w:tc>
          <w:tcPr>
            <w:tcW w:w="1218" w:type="dxa"/>
          </w:tcPr>
          <w:p w14:paraId="08C69D0A"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103,5</w:t>
            </w:r>
          </w:p>
        </w:tc>
        <w:tc>
          <w:tcPr>
            <w:tcW w:w="835" w:type="dxa"/>
          </w:tcPr>
          <w:p w14:paraId="46833E4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104,3</w:t>
            </w:r>
          </w:p>
        </w:tc>
        <w:tc>
          <w:tcPr>
            <w:tcW w:w="837" w:type="dxa"/>
          </w:tcPr>
          <w:p w14:paraId="33F92C1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105,4</w:t>
            </w:r>
          </w:p>
        </w:tc>
        <w:tc>
          <w:tcPr>
            <w:tcW w:w="836" w:type="dxa"/>
          </w:tcPr>
          <w:p w14:paraId="791D69AF"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104,9</w:t>
            </w:r>
          </w:p>
        </w:tc>
        <w:tc>
          <w:tcPr>
            <w:tcW w:w="837" w:type="dxa"/>
          </w:tcPr>
          <w:p w14:paraId="786C5E06"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104,3</w:t>
            </w:r>
          </w:p>
        </w:tc>
        <w:tc>
          <w:tcPr>
            <w:tcW w:w="836" w:type="dxa"/>
          </w:tcPr>
          <w:p w14:paraId="70600B55"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103,3</w:t>
            </w:r>
          </w:p>
        </w:tc>
        <w:tc>
          <w:tcPr>
            <w:tcW w:w="837" w:type="dxa"/>
          </w:tcPr>
          <w:p w14:paraId="2F9F9F29"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104,6</w:t>
            </w:r>
          </w:p>
        </w:tc>
        <w:tc>
          <w:tcPr>
            <w:tcW w:w="817" w:type="dxa"/>
          </w:tcPr>
          <w:p w14:paraId="19A9B54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103,3</w:t>
            </w:r>
          </w:p>
        </w:tc>
        <w:tc>
          <w:tcPr>
            <w:tcW w:w="817" w:type="dxa"/>
          </w:tcPr>
          <w:p w14:paraId="1E9CF07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102,3</w:t>
            </w:r>
          </w:p>
        </w:tc>
        <w:tc>
          <w:tcPr>
            <w:tcW w:w="1162" w:type="dxa"/>
          </w:tcPr>
          <w:p w14:paraId="05C0CBA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103,4</w:t>
            </w:r>
          </w:p>
        </w:tc>
      </w:tr>
      <w:tr w:rsidR="00C012CB" w:rsidRPr="00F96AFD" w14:paraId="2A37BECA" w14:textId="77777777" w:rsidTr="00C012CB">
        <w:tc>
          <w:tcPr>
            <w:tcW w:w="2412" w:type="dxa"/>
          </w:tcPr>
          <w:p w14:paraId="4A1275EE" w14:textId="0982C586"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podlaskie</w:t>
            </w:r>
          </w:p>
        </w:tc>
        <w:tc>
          <w:tcPr>
            <w:tcW w:w="1218" w:type="dxa"/>
          </w:tcPr>
          <w:p w14:paraId="4142FD95"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103,1</w:t>
            </w:r>
          </w:p>
        </w:tc>
        <w:tc>
          <w:tcPr>
            <w:tcW w:w="835" w:type="dxa"/>
          </w:tcPr>
          <w:p w14:paraId="420719F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37" w:type="dxa"/>
          </w:tcPr>
          <w:p w14:paraId="257BF49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104,6</w:t>
            </w:r>
          </w:p>
        </w:tc>
        <w:tc>
          <w:tcPr>
            <w:tcW w:w="836" w:type="dxa"/>
          </w:tcPr>
          <w:p w14:paraId="1F633939"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37" w:type="dxa"/>
          </w:tcPr>
          <w:p w14:paraId="3C96F68E"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104,3</w:t>
            </w:r>
          </w:p>
        </w:tc>
        <w:tc>
          <w:tcPr>
            <w:tcW w:w="836" w:type="dxa"/>
          </w:tcPr>
          <w:p w14:paraId="067D7DEE"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104,4</w:t>
            </w:r>
          </w:p>
        </w:tc>
        <w:tc>
          <w:tcPr>
            <w:tcW w:w="837" w:type="dxa"/>
          </w:tcPr>
          <w:p w14:paraId="1754CCD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105,1</w:t>
            </w:r>
          </w:p>
        </w:tc>
        <w:tc>
          <w:tcPr>
            <w:tcW w:w="817" w:type="dxa"/>
          </w:tcPr>
          <w:p w14:paraId="2B43CCA5"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104,1</w:t>
            </w:r>
          </w:p>
        </w:tc>
        <w:tc>
          <w:tcPr>
            <w:tcW w:w="817" w:type="dxa"/>
          </w:tcPr>
          <w:p w14:paraId="630E9CA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102,9</w:t>
            </w:r>
          </w:p>
        </w:tc>
        <w:tc>
          <w:tcPr>
            <w:tcW w:w="1162" w:type="dxa"/>
          </w:tcPr>
          <w:p w14:paraId="429D5E4E"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103,4</w:t>
            </w:r>
          </w:p>
        </w:tc>
      </w:tr>
      <w:tr w:rsidR="00C012CB" w:rsidRPr="00F96AFD" w14:paraId="1A94FB94" w14:textId="77777777" w:rsidTr="00C012CB">
        <w:tc>
          <w:tcPr>
            <w:tcW w:w="2412" w:type="dxa"/>
          </w:tcPr>
          <w:p w14:paraId="379F06CD" w14:textId="51AC667F"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pomorskie</w:t>
            </w:r>
          </w:p>
        </w:tc>
        <w:tc>
          <w:tcPr>
            <w:tcW w:w="1218" w:type="dxa"/>
          </w:tcPr>
          <w:p w14:paraId="6AD4C1E2"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103,5</w:t>
            </w:r>
          </w:p>
        </w:tc>
        <w:tc>
          <w:tcPr>
            <w:tcW w:w="835" w:type="dxa"/>
          </w:tcPr>
          <w:p w14:paraId="7F1EEC04"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103,4</w:t>
            </w:r>
          </w:p>
        </w:tc>
        <w:tc>
          <w:tcPr>
            <w:tcW w:w="837" w:type="dxa"/>
          </w:tcPr>
          <w:p w14:paraId="60514B7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104,3</w:t>
            </w:r>
          </w:p>
        </w:tc>
        <w:tc>
          <w:tcPr>
            <w:tcW w:w="836" w:type="dxa"/>
          </w:tcPr>
          <w:p w14:paraId="29C8F15E"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103,1</w:t>
            </w:r>
          </w:p>
        </w:tc>
        <w:tc>
          <w:tcPr>
            <w:tcW w:w="837" w:type="dxa"/>
          </w:tcPr>
          <w:p w14:paraId="1CE07486"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36" w:type="dxa"/>
          </w:tcPr>
          <w:p w14:paraId="69E2F632"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37" w:type="dxa"/>
          </w:tcPr>
          <w:p w14:paraId="430BBAE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102,9</w:t>
            </w:r>
          </w:p>
        </w:tc>
        <w:tc>
          <w:tcPr>
            <w:tcW w:w="817" w:type="dxa"/>
          </w:tcPr>
          <w:p w14:paraId="340CEDA1"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103,3</w:t>
            </w:r>
          </w:p>
        </w:tc>
        <w:tc>
          <w:tcPr>
            <w:tcW w:w="817" w:type="dxa"/>
          </w:tcPr>
          <w:p w14:paraId="6F05138D"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102,6</w:t>
            </w:r>
          </w:p>
        </w:tc>
        <w:tc>
          <w:tcPr>
            <w:tcW w:w="1162" w:type="dxa"/>
          </w:tcPr>
          <w:p w14:paraId="30CBEECD"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103,0</w:t>
            </w:r>
          </w:p>
        </w:tc>
      </w:tr>
      <w:tr w:rsidR="00C012CB" w:rsidRPr="00F96AFD" w14:paraId="71303866" w14:textId="77777777" w:rsidTr="00C012CB">
        <w:tc>
          <w:tcPr>
            <w:tcW w:w="2412" w:type="dxa"/>
          </w:tcPr>
          <w:p w14:paraId="60840CB8" w14:textId="3333175B"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śląskie</w:t>
            </w:r>
          </w:p>
        </w:tc>
        <w:tc>
          <w:tcPr>
            <w:tcW w:w="1218" w:type="dxa"/>
          </w:tcPr>
          <w:p w14:paraId="44E8D246"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102,8</w:t>
            </w:r>
          </w:p>
        </w:tc>
        <w:tc>
          <w:tcPr>
            <w:tcW w:w="835" w:type="dxa"/>
          </w:tcPr>
          <w:p w14:paraId="32D7A2B2"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103,3</w:t>
            </w:r>
          </w:p>
        </w:tc>
        <w:tc>
          <w:tcPr>
            <w:tcW w:w="837" w:type="dxa"/>
          </w:tcPr>
          <w:p w14:paraId="15894349"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104,0</w:t>
            </w:r>
          </w:p>
        </w:tc>
        <w:tc>
          <w:tcPr>
            <w:tcW w:w="836" w:type="dxa"/>
          </w:tcPr>
          <w:p w14:paraId="4DE6F8F9"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103,1</w:t>
            </w:r>
          </w:p>
        </w:tc>
        <w:tc>
          <w:tcPr>
            <w:tcW w:w="837" w:type="dxa"/>
          </w:tcPr>
          <w:p w14:paraId="30EA3DCD"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103,9</w:t>
            </w:r>
          </w:p>
        </w:tc>
        <w:tc>
          <w:tcPr>
            <w:tcW w:w="836" w:type="dxa"/>
          </w:tcPr>
          <w:p w14:paraId="2551B70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37" w:type="dxa"/>
          </w:tcPr>
          <w:p w14:paraId="4AE7E51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104,8</w:t>
            </w:r>
          </w:p>
        </w:tc>
        <w:tc>
          <w:tcPr>
            <w:tcW w:w="817" w:type="dxa"/>
          </w:tcPr>
          <w:p w14:paraId="3D4D1AE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103,0</w:t>
            </w:r>
          </w:p>
        </w:tc>
        <w:tc>
          <w:tcPr>
            <w:tcW w:w="817" w:type="dxa"/>
          </w:tcPr>
          <w:p w14:paraId="520E889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102,3</w:t>
            </w:r>
          </w:p>
        </w:tc>
        <w:tc>
          <w:tcPr>
            <w:tcW w:w="1162" w:type="dxa"/>
          </w:tcPr>
          <w:p w14:paraId="129B76FB"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103,0</w:t>
            </w:r>
          </w:p>
        </w:tc>
      </w:tr>
      <w:tr w:rsidR="00C012CB" w:rsidRPr="00F96AFD" w14:paraId="4FBAE678" w14:textId="77777777" w:rsidTr="00C012CB">
        <w:tc>
          <w:tcPr>
            <w:tcW w:w="2412" w:type="dxa"/>
          </w:tcPr>
          <w:p w14:paraId="61F08A41" w14:textId="73B941F8"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świętokrzyskie</w:t>
            </w:r>
          </w:p>
        </w:tc>
        <w:tc>
          <w:tcPr>
            <w:tcW w:w="1218" w:type="dxa"/>
          </w:tcPr>
          <w:p w14:paraId="63F4BA59"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102,9</w:t>
            </w:r>
          </w:p>
        </w:tc>
        <w:tc>
          <w:tcPr>
            <w:tcW w:w="835" w:type="dxa"/>
          </w:tcPr>
          <w:p w14:paraId="3E9DE74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37" w:type="dxa"/>
          </w:tcPr>
          <w:p w14:paraId="4ABDC3A4"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104,9</w:t>
            </w:r>
          </w:p>
        </w:tc>
        <w:tc>
          <w:tcPr>
            <w:tcW w:w="836" w:type="dxa"/>
          </w:tcPr>
          <w:p w14:paraId="6D073D4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103,9</w:t>
            </w:r>
          </w:p>
        </w:tc>
        <w:tc>
          <w:tcPr>
            <w:tcW w:w="837" w:type="dxa"/>
          </w:tcPr>
          <w:p w14:paraId="49C77AD4"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104,4</w:t>
            </w:r>
          </w:p>
        </w:tc>
        <w:tc>
          <w:tcPr>
            <w:tcW w:w="836" w:type="dxa"/>
          </w:tcPr>
          <w:p w14:paraId="04BFF85A"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104,6</w:t>
            </w:r>
          </w:p>
        </w:tc>
        <w:tc>
          <w:tcPr>
            <w:tcW w:w="837" w:type="dxa"/>
          </w:tcPr>
          <w:p w14:paraId="53A7464C"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105,7</w:t>
            </w:r>
          </w:p>
        </w:tc>
        <w:tc>
          <w:tcPr>
            <w:tcW w:w="817" w:type="dxa"/>
          </w:tcPr>
          <w:p w14:paraId="5340B4E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104,0</w:t>
            </w:r>
          </w:p>
        </w:tc>
        <w:tc>
          <w:tcPr>
            <w:tcW w:w="817" w:type="dxa"/>
          </w:tcPr>
          <w:p w14:paraId="74685C2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102,7</w:t>
            </w:r>
          </w:p>
        </w:tc>
        <w:tc>
          <w:tcPr>
            <w:tcW w:w="1162" w:type="dxa"/>
          </w:tcPr>
          <w:p w14:paraId="62A42F6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103,5</w:t>
            </w:r>
          </w:p>
        </w:tc>
      </w:tr>
      <w:tr w:rsidR="00C012CB" w:rsidRPr="00F96AFD" w14:paraId="00E0E6E5" w14:textId="77777777" w:rsidTr="00C012CB">
        <w:tc>
          <w:tcPr>
            <w:tcW w:w="2412" w:type="dxa"/>
          </w:tcPr>
          <w:p w14:paraId="50286CF3" w14:textId="0D3E1489"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warmińsko-mazurskie</w:t>
            </w:r>
          </w:p>
        </w:tc>
        <w:tc>
          <w:tcPr>
            <w:tcW w:w="1218" w:type="dxa"/>
          </w:tcPr>
          <w:p w14:paraId="39E87A9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103,6</w:t>
            </w:r>
          </w:p>
        </w:tc>
        <w:tc>
          <w:tcPr>
            <w:tcW w:w="835" w:type="dxa"/>
          </w:tcPr>
          <w:p w14:paraId="26B31A24"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103,7</w:t>
            </w:r>
          </w:p>
        </w:tc>
        <w:tc>
          <w:tcPr>
            <w:tcW w:w="837" w:type="dxa"/>
          </w:tcPr>
          <w:p w14:paraId="3FFEAE85"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104,7</w:t>
            </w:r>
          </w:p>
        </w:tc>
        <w:tc>
          <w:tcPr>
            <w:tcW w:w="836" w:type="dxa"/>
          </w:tcPr>
          <w:p w14:paraId="2879FD2F"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103,6</w:t>
            </w:r>
          </w:p>
        </w:tc>
        <w:tc>
          <w:tcPr>
            <w:tcW w:w="837" w:type="dxa"/>
          </w:tcPr>
          <w:p w14:paraId="6AF2B7E2"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104,2</w:t>
            </w:r>
          </w:p>
        </w:tc>
        <w:tc>
          <w:tcPr>
            <w:tcW w:w="836" w:type="dxa"/>
          </w:tcPr>
          <w:p w14:paraId="7C8541B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104,7</w:t>
            </w:r>
          </w:p>
        </w:tc>
        <w:tc>
          <w:tcPr>
            <w:tcW w:w="837" w:type="dxa"/>
          </w:tcPr>
          <w:p w14:paraId="1F365FBF"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106,1</w:t>
            </w:r>
          </w:p>
        </w:tc>
        <w:tc>
          <w:tcPr>
            <w:tcW w:w="817" w:type="dxa"/>
          </w:tcPr>
          <w:p w14:paraId="0403F5A3"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104,0</w:t>
            </w:r>
          </w:p>
        </w:tc>
        <w:tc>
          <w:tcPr>
            <w:tcW w:w="817" w:type="dxa"/>
          </w:tcPr>
          <w:p w14:paraId="26F31A2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102,6</w:t>
            </w:r>
          </w:p>
        </w:tc>
        <w:tc>
          <w:tcPr>
            <w:tcW w:w="1162" w:type="dxa"/>
          </w:tcPr>
          <w:p w14:paraId="573E0209"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103,2</w:t>
            </w:r>
          </w:p>
        </w:tc>
      </w:tr>
      <w:tr w:rsidR="00C012CB" w:rsidRPr="00F96AFD" w14:paraId="4BE3F2F1" w14:textId="77777777" w:rsidTr="00C012CB">
        <w:tc>
          <w:tcPr>
            <w:tcW w:w="2412" w:type="dxa"/>
          </w:tcPr>
          <w:p w14:paraId="4F068794" w14:textId="0B020A59" w:rsidR="009B4960" w:rsidRPr="00F96AFD" w:rsidRDefault="00EC2A2C" w:rsidP="00DD2DE5">
            <w:pPr>
              <w:pStyle w:val="Akapitzlist"/>
              <w:spacing w:after="240"/>
              <w:ind w:left="0"/>
              <w:rPr>
                <w:rFonts w:ascii="Arial" w:hAnsi="Arial" w:cs="Arial"/>
                <w:b/>
                <w:sz w:val="24"/>
                <w:szCs w:val="24"/>
              </w:rPr>
            </w:pPr>
            <w:r w:rsidRPr="00F96AFD">
              <w:rPr>
                <w:rFonts w:ascii="Arial" w:hAnsi="Arial" w:cs="Arial"/>
                <w:b/>
                <w:sz w:val="24"/>
                <w:szCs w:val="24"/>
              </w:rPr>
              <w:t>wielkopolskie</w:t>
            </w:r>
          </w:p>
        </w:tc>
        <w:tc>
          <w:tcPr>
            <w:tcW w:w="1218" w:type="dxa"/>
          </w:tcPr>
          <w:p w14:paraId="488C0EEF" w14:textId="77777777" w:rsidR="009B4960" w:rsidRPr="00F96AFD" w:rsidRDefault="009B4960" w:rsidP="00DD2DE5">
            <w:pPr>
              <w:pStyle w:val="Akapitzlist"/>
              <w:spacing w:after="240"/>
              <w:ind w:left="0"/>
              <w:rPr>
                <w:rFonts w:ascii="Arial" w:hAnsi="Arial" w:cs="Arial"/>
                <w:b/>
                <w:sz w:val="24"/>
                <w:szCs w:val="24"/>
              </w:rPr>
            </w:pPr>
            <w:r w:rsidRPr="00F96AFD">
              <w:rPr>
                <w:rFonts w:ascii="Arial" w:hAnsi="Arial" w:cs="Arial"/>
                <w:b/>
                <w:sz w:val="24"/>
                <w:szCs w:val="24"/>
              </w:rPr>
              <w:t>103,0</w:t>
            </w:r>
          </w:p>
        </w:tc>
        <w:tc>
          <w:tcPr>
            <w:tcW w:w="835" w:type="dxa"/>
          </w:tcPr>
          <w:p w14:paraId="4025C7C8" w14:textId="77777777" w:rsidR="009B4960" w:rsidRPr="00F96AFD" w:rsidRDefault="009B4960" w:rsidP="00DD2DE5">
            <w:pPr>
              <w:pStyle w:val="Akapitzlist"/>
              <w:spacing w:after="240"/>
              <w:ind w:left="0"/>
              <w:rPr>
                <w:rFonts w:ascii="Arial" w:hAnsi="Arial" w:cs="Arial"/>
                <w:b/>
                <w:sz w:val="24"/>
                <w:szCs w:val="24"/>
              </w:rPr>
            </w:pPr>
            <w:r w:rsidRPr="00F96AFD">
              <w:rPr>
                <w:rFonts w:ascii="Arial" w:hAnsi="Arial" w:cs="Arial"/>
                <w:b/>
                <w:sz w:val="24"/>
                <w:szCs w:val="24"/>
              </w:rPr>
              <w:t>103,3</w:t>
            </w:r>
          </w:p>
        </w:tc>
        <w:tc>
          <w:tcPr>
            <w:tcW w:w="837" w:type="dxa"/>
          </w:tcPr>
          <w:p w14:paraId="046E1F26" w14:textId="77777777" w:rsidR="009B4960" w:rsidRPr="00F96AFD" w:rsidRDefault="009B4960" w:rsidP="00DD2DE5">
            <w:pPr>
              <w:pStyle w:val="Akapitzlist"/>
              <w:spacing w:after="240"/>
              <w:ind w:left="0"/>
              <w:rPr>
                <w:rFonts w:ascii="Arial" w:hAnsi="Arial" w:cs="Arial"/>
                <w:b/>
                <w:sz w:val="24"/>
                <w:szCs w:val="24"/>
              </w:rPr>
            </w:pPr>
            <w:r w:rsidRPr="00F96AFD">
              <w:rPr>
                <w:rFonts w:ascii="Arial" w:hAnsi="Arial" w:cs="Arial"/>
                <w:b/>
                <w:sz w:val="24"/>
                <w:szCs w:val="24"/>
              </w:rPr>
              <w:t>104,5</w:t>
            </w:r>
          </w:p>
        </w:tc>
        <w:tc>
          <w:tcPr>
            <w:tcW w:w="836" w:type="dxa"/>
          </w:tcPr>
          <w:p w14:paraId="0FAD9FF7" w14:textId="77777777" w:rsidR="009B4960" w:rsidRPr="00F96AFD" w:rsidRDefault="009B4960" w:rsidP="00DD2DE5">
            <w:pPr>
              <w:pStyle w:val="Akapitzlist"/>
              <w:spacing w:after="240"/>
              <w:ind w:left="0"/>
              <w:rPr>
                <w:rFonts w:ascii="Arial" w:hAnsi="Arial" w:cs="Arial"/>
                <w:b/>
                <w:sz w:val="24"/>
                <w:szCs w:val="24"/>
              </w:rPr>
            </w:pPr>
            <w:r w:rsidRPr="00F96AFD">
              <w:rPr>
                <w:rFonts w:ascii="Arial" w:hAnsi="Arial" w:cs="Arial"/>
                <w:b/>
                <w:sz w:val="24"/>
                <w:szCs w:val="24"/>
              </w:rPr>
              <w:t>103,3</w:t>
            </w:r>
          </w:p>
        </w:tc>
        <w:tc>
          <w:tcPr>
            <w:tcW w:w="837" w:type="dxa"/>
          </w:tcPr>
          <w:p w14:paraId="12DE9230" w14:textId="77777777" w:rsidR="009B4960" w:rsidRPr="00F96AFD" w:rsidRDefault="009B4960" w:rsidP="00DD2DE5">
            <w:pPr>
              <w:pStyle w:val="Akapitzlist"/>
              <w:spacing w:after="240"/>
              <w:ind w:left="0"/>
              <w:rPr>
                <w:rFonts w:ascii="Arial" w:hAnsi="Arial" w:cs="Arial"/>
                <w:b/>
                <w:sz w:val="24"/>
                <w:szCs w:val="24"/>
              </w:rPr>
            </w:pPr>
            <w:r w:rsidRPr="00F96AFD">
              <w:rPr>
                <w:rFonts w:ascii="Arial" w:hAnsi="Arial" w:cs="Arial"/>
                <w:b/>
                <w:sz w:val="24"/>
                <w:szCs w:val="24"/>
              </w:rPr>
              <w:t>103,7</w:t>
            </w:r>
          </w:p>
        </w:tc>
        <w:tc>
          <w:tcPr>
            <w:tcW w:w="836" w:type="dxa"/>
          </w:tcPr>
          <w:p w14:paraId="7F9AEB8A" w14:textId="77777777" w:rsidR="009B4960" w:rsidRPr="00F96AFD" w:rsidRDefault="009B4960" w:rsidP="00DD2DE5">
            <w:pPr>
              <w:pStyle w:val="Akapitzlist"/>
              <w:spacing w:after="240"/>
              <w:ind w:left="0"/>
              <w:rPr>
                <w:rFonts w:ascii="Arial" w:hAnsi="Arial" w:cs="Arial"/>
                <w:b/>
                <w:sz w:val="24"/>
                <w:szCs w:val="24"/>
              </w:rPr>
            </w:pPr>
            <w:r w:rsidRPr="00F96AFD">
              <w:rPr>
                <w:rFonts w:ascii="Arial" w:hAnsi="Arial" w:cs="Arial"/>
                <w:b/>
                <w:sz w:val="24"/>
                <w:szCs w:val="24"/>
              </w:rPr>
              <w:t>103,6</w:t>
            </w:r>
          </w:p>
        </w:tc>
        <w:tc>
          <w:tcPr>
            <w:tcW w:w="837" w:type="dxa"/>
          </w:tcPr>
          <w:p w14:paraId="754AFE7F" w14:textId="77777777" w:rsidR="009B4960" w:rsidRPr="00F96AFD" w:rsidRDefault="009B4960" w:rsidP="00DD2DE5">
            <w:pPr>
              <w:pStyle w:val="Akapitzlist"/>
              <w:spacing w:after="240"/>
              <w:ind w:left="0"/>
              <w:rPr>
                <w:rFonts w:ascii="Arial" w:hAnsi="Arial" w:cs="Arial"/>
                <w:b/>
                <w:sz w:val="24"/>
                <w:szCs w:val="24"/>
              </w:rPr>
            </w:pPr>
            <w:r w:rsidRPr="00F96AFD">
              <w:rPr>
                <w:rFonts w:ascii="Arial" w:hAnsi="Arial" w:cs="Arial"/>
                <w:b/>
                <w:sz w:val="24"/>
                <w:szCs w:val="24"/>
              </w:rPr>
              <w:t>102,8</w:t>
            </w:r>
          </w:p>
        </w:tc>
        <w:tc>
          <w:tcPr>
            <w:tcW w:w="817" w:type="dxa"/>
          </w:tcPr>
          <w:p w14:paraId="59124798" w14:textId="77777777" w:rsidR="009B4960" w:rsidRPr="00F96AFD" w:rsidRDefault="009B4960" w:rsidP="00DD2DE5">
            <w:pPr>
              <w:pStyle w:val="Akapitzlist"/>
              <w:spacing w:after="240"/>
              <w:ind w:left="0"/>
              <w:rPr>
                <w:rFonts w:ascii="Arial" w:hAnsi="Arial" w:cs="Arial"/>
                <w:b/>
                <w:sz w:val="24"/>
                <w:szCs w:val="24"/>
              </w:rPr>
            </w:pPr>
            <w:r w:rsidRPr="00F96AFD">
              <w:rPr>
                <w:rFonts w:ascii="Arial" w:hAnsi="Arial" w:cs="Arial"/>
                <w:b/>
                <w:sz w:val="24"/>
                <w:szCs w:val="24"/>
              </w:rPr>
              <w:t>103,0</w:t>
            </w:r>
          </w:p>
        </w:tc>
        <w:tc>
          <w:tcPr>
            <w:tcW w:w="817" w:type="dxa"/>
          </w:tcPr>
          <w:p w14:paraId="2D517CFE" w14:textId="77777777" w:rsidR="009B4960" w:rsidRPr="00F96AFD" w:rsidRDefault="009B4960" w:rsidP="00DD2DE5">
            <w:pPr>
              <w:pStyle w:val="Akapitzlist"/>
              <w:spacing w:after="240"/>
              <w:ind w:left="0"/>
              <w:rPr>
                <w:rFonts w:ascii="Arial" w:hAnsi="Arial" w:cs="Arial"/>
                <w:b/>
                <w:sz w:val="24"/>
                <w:szCs w:val="24"/>
              </w:rPr>
            </w:pPr>
            <w:r w:rsidRPr="00F96AFD">
              <w:rPr>
                <w:rFonts w:ascii="Arial" w:hAnsi="Arial" w:cs="Arial"/>
                <w:b/>
                <w:sz w:val="24"/>
                <w:szCs w:val="24"/>
              </w:rPr>
              <w:t>102,4</w:t>
            </w:r>
          </w:p>
        </w:tc>
        <w:tc>
          <w:tcPr>
            <w:tcW w:w="1162" w:type="dxa"/>
          </w:tcPr>
          <w:p w14:paraId="2A34EFE5" w14:textId="77777777" w:rsidR="009B4960" w:rsidRPr="00F96AFD" w:rsidRDefault="009B4960" w:rsidP="00DD2DE5">
            <w:pPr>
              <w:pStyle w:val="Akapitzlist"/>
              <w:spacing w:after="240"/>
              <w:ind w:left="0"/>
              <w:rPr>
                <w:rFonts w:ascii="Arial" w:hAnsi="Arial" w:cs="Arial"/>
                <w:b/>
                <w:sz w:val="24"/>
                <w:szCs w:val="24"/>
              </w:rPr>
            </w:pPr>
            <w:r w:rsidRPr="00F96AFD">
              <w:rPr>
                <w:rFonts w:ascii="Arial" w:hAnsi="Arial" w:cs="Arial"/>
                <w:b/>
                <w:sz w:val="24"/>
                <w:szCs w:val="24"/>
              </w:rPr>
              <w:t>103,0</w:t>
            </w:r>
          </w:p>
        </w:tc>
      </w:tr>
      <w:tr w:rsidR="00C012CB" w:rsidRPr="00F96AFD" w14:paraId="74DB52E0" w14:textId="77777777" w:rsidTr="00C012CB">
        <w:tc>
          <w:tcPr>
            <w:tcW w:w="2412" w:type="dxa"/>
          </w:tcPr>
          <w:p w14:paraId="02EBDDB9" w14:textId="6CBC5853" w:rsidR="009B4960" w:rsidRPr="00F96AFD" w:rsidRDefault="00EC2A2C" w:rsidP="00DD2DE5">
            <w:pPr>
              <w:pStyle w:val="Akapitzlist"/>
              <w:spacing w:after="240"/>
              <w:ind w:left="0"/>
              <w:rPr>
                <w:rFonts w:ascii="Arial" w:hAnsi="Arial" w:cs="Arial"/>
                <w:sz w:val="24"/>
                <w:szCs w:val="24"/>
              </w:rPr>
            </w:pPr>
            <w:r w:rsidRPr="00F96AFD">
              <w:rPr>
                <w:rFonts w:ascii="Arial" w:hAnsi="Arial" w:cs="Arial"/>
                <w:sz w:val="24"/>
                <w:szCs w:val="24"/>
              </w:rPr>
              <w:t>zachodniopomorskie</w:t>
            </w:r>
          </w:p>
        </w:tc>
        <w:tc>
          <w:tcPr>
            <w:tcW w:w="1218" w:type="dxa"/>
          </w:tcPr>
          <w:p w14:paraId="2DA5B15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103,8</w:t>
            </w:r>
          </w:p>
        </w:tc>
        <w:tc>
          <w:tcPr>
            <w:tcW w:w="835" w:type="dxa"/>
          </w:tcPr>
          <w:p w14:paraId="489113C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104,1</w:t>
            </w:r>
          </w:p>
        </w:tc>
        <w:tc>
          <w:tcPr>
            <w:tcW w:w="837" w:type="dxa"/>
          </w:tcPr>
          <w:p w14:paraId="00AF7FA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104,6</w:t>
            </w:r>
          </w:p>
        </w:tc>
        <w:tc>
          <w:tcPr>
            <w:tcW w:w="836" w:type="dxa"/>
          </w:tcPr>
          <w:p w14:paraId="67BFCC8D"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103,9</w:t>
            </w:r>
          </w:p>
        </w:tc>
        <w:tc>
          <w:tcPr>
            <w:tcW w:w="837" w:type="dxa"/>
          </w:tcPr>
          <w:p w14:paraId="44173C9A"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104,3</w:t>
            </w:r>
          </w:p>
        </w:tc>
        <w:tc>
          <w:tcPr>
            <w:tcW w:w="836" w:type="dxa"/>
          </w:tcPr>
          <w:p w14:paraId="4A7CBD28"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104,2</w:t>
            </w:r>
          </w:p>
        </w:tc>
        <w:tc>
          <w:tcPr>
            <w:tcW w:w="837" w:type="dxa"/>
          </w:tcPr>
          <w:p w14:paraId="2E717FE0"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105,2</w:t>
            </w:r>
          </w:p>
        </w:tc>
        <w:tc>
          <w:tcPr>
            <w:tcW w:w="817" w:type="dxa"/>
          </w:tcPr>
          <w:p w14:paraId="53436DC5"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103,6</w:t>
            </w:r>
          </w:p>
        </w:tc>
        <w:tc>
          <w:tcPr>
            <w:tcW w:w="817" w:type="dxa"/>
          </w:tcPr>
          <w:p w14:paraId="5CD6FDA6"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102,7</w:t>
            </w:r>
          </w:p>
        </w:tc>
        <w:tc>
          <w:tcPr>
            <w:tcW w:w="1162" w:type="dxa"/>
          </w:tcPr>
          <w:p w14:paraId="3ECDB667" w14:textId="77777777" w:rsidR="009B4960" w:rsidRPr="00F96AFD" w:rsidRDefault="009B4960" w:rsidP="00DD2DE5">
            <w:pPr>
              <w:pStyle w:val="Akapitzlist"/>
              <w:spacing w:after="240"/>
              <w:ind w:left="0"/>
              <w:rPr>
                <w:rFonts w:ascii="Arial" w:hAnsi="Arial" w:cs="Arial"/>
                <w:sz w:val="24"/>
                <w:szCs w:val="24"/>
              </w:rPr>
            </w:pPr>
            <w:r w:rsidRPr="00F96AFD">
              <w:rPr>
                <w:rFonts w:ascii="Arial" w:hAnsi="Arial" w:cs="Arial"/>
                <w:sz w:val="24"/>
                <w:szCs w:val="24"/>
              </w:rPr>
              <w:t>103,1</w:t>
            </w:r>
          </w:p>
        </w:tc>
      </w:tr>
    </w:tbl>
    <w:p w14:paraId="1D0743D4" w14:textId="77777777" w:rsidR="009B4960" w:rsidRPr="00F96AFD" w:rsidRDefault="009B4960" w:rsidP="0065431B">
      <w:pPr>
        <w:spacing w:before="240" w:after="240"/>
        <w:rPr>
          <w:rFonts w:ascii="Arial" w:hAnsi="Arial" w:cs="Arial"/>
          <w:sz w:val="24"/>
        </w:rPr>
      </w:pPr>
      <w:r w:rsidRPr="00F96AFD">
        <w:rPr>
          <w:rFonts w:ascii="Arial" w:hAnsi="Arial" w:cs="Arial"/>
          <w:sz w:val="24"/>
        </w:rPr>
        <w:t xml:space="preserve">Źródło: Bank Danych Lokalnych </w:t>
      </w:r>
    </w:p>
    <w:bookmarkEnd w:id="150"/>
    <w:p w14:paraId="70BC0F00" w14:textId="55751FDB" w:rsidR="00AA0FF9" w:rsidRPr="00F96AFD" w:rsidRDefault="006169D4" w:rsidP="0065431B">
      <w:pPr>
        <w:spacing w:before="240" w:after="240" w:line="360" w:lineRule="auto"/>
        <w:rPr>
          <w:rFonts w:ascii="Arial" w:hAnsi="Arial" w:cs="Arial"/>
          <w:sz w:val="24"/>
        </w:rPr>
      </w:pPr>
      <w:r w:rsidRPr="00F96AFD">
        <w:rPr>
          <w:rFonts w:ascii="Arial" w:hAnsi="Arial" w:cs="Arial"/>
          <w:sz w:val="24"/>
        </w:rPr>
        <w:lastRenderedPageBreak/>
        <w:t>Liczba pasażerów przylatujących i wylatujących do/z portów lotniczych w województwie wielkopolskim rosła systematycznie do momentu wybuchu pandemii C</w:t>
      </w:r>
      <w:r w:rsidR="2E303553" w:rsidRPr="00F96AFD">
        <w:rPr>
          <w:rFonts w:ascii="Arial" w:hAnsi="Arial" w:cs="Arial"/>
          <w:sz w:val="24"/>
        </w:rPr>
        <w:t>OVID</w:t>
      </w:r>
      <w:r w:rsidRPr="00F96AFD">
        <w:rPr>
          <w:rFonts w:ascii="Arial" w:hAnsi="Arial" w:cs="Arial"/>
          <w:sz w:val="24"/>
        </w:rPr>
        <w:t>-19 (tabela 3.1</w:t>
      </w:r>
      <w:r w:rsidR="00815FCF" w:rsidRPr="00F96AFD">
        <w:rPr>
          <w:rFonts w:ascii="Arial" w:hAnsi="Arial" w:cs="Arial"/>
          <w:sz w:val="24"/>
        </w:rPr>
        <w:t>6</w:t>
      </w:r>
      <w:r w:rsidRPr="00F96AFD">
        <w:rPr>
          <w:rFonts w:ascii="Arial" w:hAnsi="Arial" w:cs="Arial"/>
          <w:sz w:val="24"/>
        </w:rPr>
        <w:t xml:space="preserve">). Pandemia była bezpośrednim powodem drastycznego, czterokrotnego zmniejszenia liczby pasażerów. Od 2021 roku liczba pasażerów zaczęła rosnąć, by w 2023 roku przekroczyć liczbę sprzed pandemii. Województwo wielkopolskie </w:t>
      </w:r>
      <w:r w:rsidRPr="00F96AFD">
        <w:rPr>
          <w:rFonts w:ascii="Arial" w:hAnsi="Arial" w:cs="Arial"/>
          <w:sz w:val="24"/>
          <w:szCs w:val="24"/>
        </w:rPr>
        <w:t>po</w:t>
      </w:r>
      <w:r w:rsidR="001873C3" w:rsidRPr="00F96AFD">
        <w:rPr>
          <w:rFonts w:ascii="Arial" w:hAnsi="Arial" w:cs="Arial"/>
          <w:sz w:val="24"/>
          <w:szCs w:val="24"/>
        </w:rPr>
        <w:t>d</w:t>
      </w:r>
      <w:r w:rsidRPr="00F96AFD">
        <w:rPr>
          <w:rFonts w:ascii="Arial" w:hAnsi="Arial" w:cs="Arial"/>
          <w:sz w:val="24"/>
        </w:rPr>
        <w:t xml:space="preserve"> względem tego zjawiska nie odbiega od tego co działo się w innych województwach, gdzie również wzrost liczby podróżujących załamał się z </w:t>
      </w:r>
      <w:r w:rsidRPr="00F96AFD">
        <w:rPr>
          <w:rFonts w:ascii="Arial" w:hAnsi="Arial" w:cs="Arial"/>
          <w:sz w:val="24"/>
          <w:szCs w:val="24"/>
        </w:rPr>
        <w:t>powod</w:t>
      </w:r>
      <w:r w:rsidR="41116B66" w:rsidRPr="00F96AFD">
        <w:rPr>
          <w:rFonts w:ascii="Arial" w:hAnsi="Arial" w:cs="Arial"/>
          <w:sz w:val="24"/>
          <w:szCs w:val="24"/>
        </w:rPr>
        <w:t>u</w:t>
      </w:r>
      <w:r w:rsidRPr="00F96AFD">
        <w:rPr>
          <w:rFonts w:ascii="Arial" w:hAnsi="Arial" w:cs="Arial"/>
          <w:sz w:val="24"/>
        </w:rPr>
        <w:t xml:space="preserve"> pandemii C</w:t>
      </w:r>
      <w:r w:rsidR="23708E05" w:rsidRPr="00F96AFD">
        <w:rPr>
          <w:rFonts w:ascii="Arial" w:hAnsi="Arial" w:cs="Arial"/>
          <w:sz w:val="24"/>
        </w:rPr>
        <w:t>OVID</w:t>
      </w:r>
      <w:r w:rsidRPr="00F96AFD">
        <w:rPr>
          <w:rFonts w:ascii="Arial" w:hAnsi="Arial" w:cs="Arial"/>
          <w:sz w:val="24"/>
        </w:rPr>
        <w:t>-19 i zaczął się odbudowywać w 2021</w:t>
      </w:r>
      <w:r w:rsidR="00B47C6B" w:rsidRPr="00F96AFD">
        <w:rPr>
          <w:rFonts w:ascii="Arial" w:hAnsi="Arial" w:cs="Arial"/>
          <w:sz w:val="24"/>
        </w:rPr>
        <w:t>oku.</w:t>
      </w:r>
      <w:r w:rsidR="6231AEE9" w:rsidRPr="00F96AFD">
        <w:rPr>
          <w:rFonts w:ascii="Arial" w:hAnsi="Arial" w:cs="Arial"/>
          <w:sz w:val="24"/>
        </w:rPr>
        <w:t xml:space="preserve"> P</w:t>
      </w:r>
      <w:r w:rsidRPr="00F96AFD">
        <w:rPr>
          <w:rFonts w:ascii="Arial" w:hAnsi="Arial" w:cs="Arial"/>
          <w:sz w:val="24"/>
        </w:rPr>
        <w:t>rzekroczenie poziomów sprzed pandemii ob</w:t>
      </w:r>
      <w:r w:rsidR="00B47C6B" w:rsidRPr="00F96AFD">
        <w:rPr>
          <w:rFonts w:ascii="Arial" w:hAnsi="Arial" w:cs="Arial"/>
          <w:sz w:val="24"/>
        </w:rPr>
        <w:t>serwujemy dopiero w 2023 roku.</w:t>
      </w:r>
    </w:p>
    <w:p w14:paraId="58E728FE" w14:textId="2807A3F4" w:rsidR="009B4960" w:rsidRPr="00F96AFD" w:rsidRDefault="00F133F5" w:rsidP="0065431B">
      <w:pPr>
        <w:pStyle w:val="Akapitzlist"/>
        <w:spacing w:after="0" w:line="360" w:lineRule="auto"/>
        <w:ind w:left="0" w:firstLine="426"/>
        <w:contextualSpacing w:val="0"/>
        <w:rPr>
          <w:rFonts w:ascii="Arial" w:hAnsi="Arial" w:cs="Arial"/>
          <w:b/>
          <w:sz w:val="24"/>
        </w:rPr>
      </w:pPr>
      <w:bookmarkStart w:id="151" w:name="_Toc204343409"/>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16</w:t>
      </w:r>
      <w:r w:rsidRPr="00F96AFD">
        <w:rPr>
          <w:rFonts w:ascii="Arial" w:hAnsi="Arial" w:cs="Arial"/>
          <w:b/>
          <w:sz w:val="24"/>
        </w:rPr>
        <w:fldChar w:fldCharType="end"/>
      </w:r>
      <w:r w:rsidRPr="00F96AFD">
        <w:rPr>
          <w:rFonts w:ascii="Arial" w:hAnsi="Arial" w:cs="Arial"/>
          <w:b/>
          <w:sz w:val="24"/>
        </w:rPr>
        <w:t xml:space="preserve">. </w:t>
      </w:r>
      <w:r w:rsidR="38D124FE" w:rsidRPr="00F96AFD">
        <w:rPr>
          <w:rFonts w:ascii="Arial" w:hAnsi="Arial" w:cs="Arial"/>
          <w:b/>
          <w:sz w:val="24"/>
        </w:rPr>
        <w:t>Ruch lot</w:t>
      </w:r>
      <w:r w:rsidR="00B47C6B" w:rsidRPr="00F96AFD">
        <w:rPr>
          <w:rFonts w:ascii="Arial" w:hAnsi="Arial" w:cs="Arial"/>
          <w:b/>
          <w:sz w:val="24"/>
        </w:rPr>
        <w:t xml:space="preserve">niczy, przyjazdy i wyjazdy </w:t>
      </w:r>
      <w:r w:rsidR="005E3147" w:rsidRPr="00F96AFD">
        <w:rPr>
          <w:rFonts w:ascii="Arial" w:hAnsi="Arial" w:cs="Arial"/>
          <w:b/>
          <w:sz w:val="24"/>
        </w:rPr>
        <w:t>w tysiącach osób</w:t>
      </w:r>
      <w:bookmarkEnd w:id="151"/>
    </w:p>
    <w:tbl>
      <w:tblPr>
        <w:tblStyle w:val="Tabela-Siatka"/>
        <w:tblW w:w="10773" w:type="dxa"/>
        <w:tblInd w:w="-714" w:type="dxa"/>
        <w:tblLook w:val="04A0" w:firstRow="1" w:lastRow="0" w:firstColumn="1" w:lastColumn="0" w:noHBand="0" w:noVBand="1"/>
        <w:tblDescription w:val="Tabela, ruch lotniczy, przyjazdy i wyjazdy w tysiącach osób."/>
      </w:tblPr>
      <w:tblGrid>
        <w:gridCol w:w="1879"/>
        <w:gridCol w:w="902"/>
        <w:gridCol w:w="888"/>
        <w:gridCol w:w="888"/>
        <w:gridCol w:w="888"/>
        <w:gridCol w:w="888"/>
        <w:gridCol w:w="888"/>
        <w:gridCol w:w="888"/>
        <w:gridCol w:w="888"/>
        <w:gridCol w:w="888"/>
        <w:gridCol w:w="888"/>
      </w:tblGrid>
      <w:tr w:rsidR="009B4960" w:rsidRPr="00F96AFD" w14:paraId="2DF16FF8" w14:textId="77777777" w:rsidTr="0042214B">
        <w:trPr>
          <w:tblHeader/>
        </w:trPr>
        <w:tc>
          <w:tcPr>
            <w:tcW w:w="2552" w:type="dxa"/>
          </w:tcPr>
          <w:p w14:paraId="371C8EF6" w14:textId="4124B9ED" w:rsidR="009B4960" w:rsidRPr="00F96AFD" w:rsidRDefault="00013653" w:rsidP="00DD2DE5">
            <w:pPr>
              <w:pStyle w:val="Akapitzlist"/>
              <w:spacing w:before="240" w:after="240"/>
              <w:ind w:left="0"/>
              <w:rPr>
                <w:rFonts w:ascii="Arial" w:hAnsi="Arial" w:cs="Arial"/>
                <w:b/>
                <w:sz w:val="24"/>
              </w:rPr>
            </w:pPr>
            <w:r w:rsidRPr="00F96AFD">
              <w:rPr>
                <w:rFonts w:ascii="Arial" w:hAnsi="Arial" w:cs="Arial"/>
                <w:b/>
                <w:bCs/>
                <w:sz w:val="24"/>
                <w:szCs w:val="24"/>
              </w:rPr>
              <w:t xml:space="preserve">Województwo </w:t>
            </w:r>
          </w:p>
        </w:tc>
        <w:tc>
          <w:tcPr>
            <w:tcW w:w="1022" w:type="dxa"/>
          </w:tcPr>
          <w:p w14:paraId="5DA5426A"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2014</w:t>
            </w:r>
          </w:p>
        </w:tc>
        <w:tc>
          <w:tcPr>
            <w:tcW w:w="832" w:type="dxa"/>
          </w:tcPr>
          <w:p w14:paraId="27F1CE8D"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2015</w:t>
            </w:r>
          </w:p>
        </w:tc>
        <w:tc>
          <w:tcPr>
            <w:tcW w:w="832" w:type="dxa"/>
          </w:tcPr>
          <w:p w14:paraId="028DBC3C"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2016</w:t>
            </w:r>
          </w:p>
        </w:tc>
        <w:tc>
          <w:tcPr>
            <w:tcW w:w="832" w:type="dxa"/>
          </w:tcPr>
          <w:p w14:paraId="127B0871"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2017</w:t>
            </w:r>
          </w:p>
        </w:tc>
        <w:tc>
          <w:tcPr>
            <w:tcW w:w="832" w:type="dxa"/>
          </w:tcPr>
          <w:p w14:paraId="14FF84D6"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2018</w:t>
            </w:r>
          </w:p>
        </w:tc>
        <w:tc>
          <w:tcPr>
            <w:tcW w:w="832" w:type="dxa"/>
          </w:tcPr>
          <w:p w14:paraId="2997CF8C"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2019</w:t>
            </w:r>
          </w:p>
        </w:tc>
        <w:tc>
          <w:tcPr>
            <w:tcW w:w="832" w:type="dxa"/>
          </w:tcPr>
          <w:p w14:paraId="4002047A"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2020</w:t>
            </w:r>
          </w:p>
        </w:tc>
        <w:tc>
          <w:tcPr>
            <w:tcW w:w="832" w:type="dxa"/>
          </w:tcPr>
          <w:p w14:paraId="28729543"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2021</w:t>
            </w:r>
          </w:p>
        </w:tc>
        <w:tc>
          <w:tcPr>
            <w:tcW w:w="832" w:type="dxa"/>
          </w:tcPr>
          <w:p w14:paraId="4ED4F61E"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2022</w:t>
            </w:r>
          </w:p>
        </w:tc>
        <w:tc>
          <w:tcPr>
            <w:tcW w:w="832" w:type="dxa"/>
          </w:tcPr>
          <w:p w14:paraId="5AF2C160" w14:textId="77777777" w:rsidR="009B4960" w:rsidRPr="00F96AFD" w:rsidRDefault="009B4960" w:rsidP="00DD2DE5">
            <w:pPr>
              <w:pStyle w:val="Akapitzlist"/>
              <w:spacing w:before="240" w:after="240"/>
              <w:ind w:left="0"/>
              <w:rPr>
                <w:rFonts w:ascii="Arial" w:hAnsi="Arial" w:cs="Arial"/>
                <w:b/>
                <w:sz w:val="24"/>
                <w:szCs w:val="24"/>
              </w:rPr>
            </w:pPr>
            <w:r w:rsidRPr="00F96AFD">
              <w:rPr>
                <w:rFonts w:ascii="Arial" w:hAnsi="Arial" w:cs="Arial"/>
                <w:b/>
                <w:sz w:val="24"/>
                <w:szCs w:val="24"/>
              </w:rPr>
              <w:t>2023</w:t>
            </w:r>
          </w:p>
        </w:tc>
      </w:tr>
      <w:tr w:rsidR="009B4960" w:rsidRPr="00F96AFD" w14:paraId="78AAD51C" w14:textId="77777777" w:rsidTr="0042214B">
        <w:tc>
          <w:tcPr>
            <w:tcW w:w="2552" w:type="dxa"/>
          </w:tcPr>
          <w:p w14:paraId="22614CBF" w14:textId="77777777" w:rsidR="009B4960" w:rsidRPr="00F96AFD" w:rsidRDefault="009B4960" w:rsidP="00DD2DE5">
            <w:pPr>
              <w:pStyle w:val="Akapitzlist"/>
              <w:spacing w:after="240"/>
              <w:ind w:left="0"/>
              <w:rPr>
                <w:rFonts w:ascii="Arial" w:hAnsi="Arial" w:cs="Arial"/>
                <w:sz w:val="24"/>
              </w:rPr>
            </w:pPr>
            <w:r w:rsidRPr="00F96AFD">
              <w:rPr>
                <w:rFonts w:ascii="Arial" w:hAnsi="Arial" w:cs="Arial"/>
                <w:sz w:val="24"/>
              </w:rPr>
              <w:t>Polska</w:t>
            </w:r>
          </w:p>
        </w:tc>
        <w:tc>
          <w:tcPr>
            <w:tcW w:w="1022" w:type="dxa"/>
            <w:tcMar>
              <w:left w:w="28" w:type="dxa"/>
              <w:right w:w="28" w:type="dxa"/>
            </w:tcMar>
          </w:tcPr>
          <w:p w14:paraId="09C9F217" w14:textId="69F9ED0A"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27</w:t>
            </w:r>
            <w:r w:rsidR="009B4960" w:rsidRPr="00F96AFD">
              <w:rPr>
                <w:rFonts w:ascii="Arial" w:hAnsi="Arial" w:cs="Arial"/>
                <w:sz w:val="23"/>
                <w:szCs w:val="23"/>
              </w:rPr>
              <w:t>081,2</w:t>
            </w:r>
          </w:p>
        </w:tc>
        <w:tc>
          <w:tcPr>
            <w:tcW w:w="832" w:type="dxa"/>
            <w:tcMar>
              <w:left w:w="28" w:type="dxa"/>
              <w:right w:w="28" w:type="dxa"/>
            </w:tcMar>
          </w:tcPr>
          <w:p w14:paraId="23590066" w14:textId="3EFAA4A5"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30</w:t>
            </w:r>
            <w:r w:rsidR="009B4960" w:rsidRPr="00F96AFD">
              <w:rPr>
                <w:rFonts w:ascii="Arial" w:hAnsi="Arial" w:cs="Arial"/>
                <w:sz w:val="23"/>
                <w:szCs w:val="23"/>
              </w:rPr>
              <w:t>487,7</w:t>
            </w:r>
          </w:p>
        </w:tc>
        <w:tc>
          <w:tcPr>
            <w:tcW w:w="832" w:type="dxa"/>
            <w:tcMar>
              <w:left w:w="28" w:type="dxa"/>
              <w:right w:w="28" w:type="dxa"/>
            </w:tcMar>
          </w:tcPr>
          <w:p w14:paraId="28710AB2" w14:textId="24482E6E"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34</w:t>
            </w:r>
            <w:r w:rsidR="009B4960" w:rsidRPr="00F96AFD">
              <w:rPr>
                <w:rFonts w:ascii="Arial" w:hAnsi="Arial" w:cs="Arial"/>
                <w:sz w:val="23"/>
                <w:szCs w:val="23"/>
              </w:rPr>
              <w:t>104,2</w:t>
            </w:r>
          </w:p>
        </w:tc>
        <w:tc>
          <w:tcPr>
            <w:tcW w:w="832" w:type="dxa"/>
            <w:tcMar>
              <w:left w:w="28" w:type="dxa"/>
              <w:right w:w="28" w:type="dxa"/>
            </w:tcMar>
          </w:tcPr>
          <w:p w14:paraId="13B406A3" w14:textId="7F9BFC5A"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40</w:t>
            </w:r>
            <w:r w:rsidR="009B4960" w:rsidRPr="00F96AFD">
              <w:rPr>
                <w:rFonts w:ascii="Arial" w:hAnsi="Arial" w:cs="Arial"/>
                <w:sz w:val="23"/>
                <w:szCs w:val="23"/>
              </w:rPr>
              <w:t>044,7</w:t>
            </w:r>
          </w:p>
        </w:tc>
        <w:tc>
          <w:tcPr>
            <w:tcW w:w="832" w:type="dxa"/>
            <w:tcMar>
              <w:left w:w="28" w:type="dxa"/>
              <w:right w:w="28" w:type="dxa"/>
            </w:tcMar>
          </w:tcPr>
          <w:p w14:paraId="7C6F68FD" w14:textId="79E64C43"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45</w:t>
            </w:r>
            <w:r w:rsidR="009B4960" w:rsidRPr="00F96AFD">
              <w:rPr>
                <w:rFonts w:ascii="Arial" w:hAnsi="Arial" w:cs="Arial"/>
                <w:sz w:val="23"/>
                <w:szCs w:val="23"/>
              </w:rPr>
              <w:t>716,4</w:t>
            </w:r>
          </w:p>
        </w:tc>
        <w:tc>
          <w:tcPr>
            <w:tcW w:w="832" w:type="dxa"/>
            <w:tcMar>
              <w:left w:w="28" w:type="dxa"/>
              <w:right w:w="28" w:type="dxa"/>
            </w:tcMar>
          </w:tcPr>
          <w:p w14:paraId="591BA094" w14:textId="038C0170"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48</w:t>
            </w:r>
            <w:r w:rsidR="009B4960" w:rsidRPr="00F96AFD">
              <w:rPr>
                <w:rFonts w:ascii="Arial" w:hAnsi="Arial" w:cs="Arial"/>
                <w:sz w:val="23"/>
                <w:szCs w:val="23"/>
              </w:rPr>
              <w:t>984,9</w:t>
            </w:r>
          </w:p>
        </w:tc>
        <w:tc>
          <w:tcPr>
            <w:tcW w:w="832" w:type="dxa"/>
            <w:tcMar>
              <w:left w:w="28" w:type="dxa"/>
              <w:right w:w="28" w:type="dxa"/>
            </w:tcMar>
          </w:tcPr>
          <w:p w14:paraId="13EC328C" w14:textId="2334455B"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14</w:t>
            </w:r>
            <w:r w:rsidR="009B4960" w:rsidRPr="00F96AFD">
              <w:rPr>
                <w:rFonts w:ascii="Arial" w:hAnsi="Arial" w:cs="Arial"/>
                <w:sz w:val="23"/>
                <w:szCs w:val="23"/>
              </w:rPr>
              <w:t>579,0</w:t>
            </w:r>
          </w:p>
        </w:tc>
        <w:tc>
          <w:tcPr>
            <w:tcW w:w="832" w:type="dxa"/>
            <w:tcMar>
              <w:left w:w="28" w:type="dxa"/>
              <w:right w:w="28" w:type="dxa"/>
            </w:tcMar>
          </w:tcPr>
          <w:p w14:paraId="675BE419" w14:textId="7041A848"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19</w:t>
            </w:r>
            <w:r w:rsidR="009B4960" w:rsidRPr="00F96AFD">
              <w:rPr>
                <w:rFonts w:ascii="Arial" w:hAnsi="Arial" w:cs="Arial"/>
                <w:sz w:val="23"/>
                <w:szCs w:val="23"/>
              </w:rPr>
              <w:t>642,1</w:t>
            </w:r>
          </w:p>
        </w:tc>
        <w:tc>
          <w:tcPr>
            <w:tcW w:w="832" w:type="dxa"/>
            <w:tcMar>
              <w:left w:w="28" w:type="dxa"/>
              <w:right w:w="28" w:type="dxa"/>
            </w:tcMar>
          </w:tcPr>
          <w:p w14:paraId="4B4A789C" w14:textId="3C186B43"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40</w:t>
            </w:r>
            <w:r w:rsidR="009B4960" w:rsidRPr="00F96AFD">
              <w:rPr>
                <w:rFonts w:ascii="Arial" w:hAnsi="Arial" w:cs="Arial"/>
                <w:sz w:val="23"/>
                <w:szCs w:val="23"/>
              </w:rPr>
              <w:t>921,7</w:t>
            </w:r>
          </w:p>
        </w:tc>
        <w:tc>
          <w:tcPr>
            <w:tcW w:w="832" w:type="dxa"/>
            <w:tcMar>
              <w:left w:w="28" w:type="dxa"/>
              <w:right w:w="28" w:type="dxa"/>
            </w:tcMar>
          </w:tcPr>
          <w:p w14:paraId="0301D73C" w14:textId="423E6911"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52</w:t>
            </w:r>
            <w:r w:rsidR="009B4960" w:rsidRPr="00F96AFD">
              <w:rPr>
                <w:rFonts w:ascii="Arial" w:hAnsi="Arial" w:cs="Arial"/>
                <w:sz w:val="23"/>
                <w:szCs w:val="23"/>
              </w:rPr>
              <w:t>169,2</w:t>
            </w:r>
          </w:p>
        </w:tc>
      </w:tr>
      <w:tr w:rsidR="009B4960" w:rsidRPr="00F96AFD" w14:paraId="39EBBA4F" w14:textId="77777777" w:rsidTr="0042214B">
        <w:tc>
          <w:tcPr>
            <w:tcW w:w="2552" w:type="dxa"/>
          </w:tcPr>
          <w:p w14:paraId="4CBE9BD8" w14:textId="166F339C"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dolnośląskie</w:t>
            </w:r>
          </w:p>
        </w:tc>
        <w:tc>
          <w:tcPr>
            <w:tcW w:w="1022" w:type="dxa"/>
            <w:tcMar>
              <w:left w:w="28" w:type="dxa"/>
              <w:right w:w="28" w:type="dxa"/>
            </w:tcMar>
          </w:tcPr>
          <w:p w14:paraId="476D8403" w14:textId="64164219"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035,0</w:t>
            </w:r>
          </w:p>
        </w:tc>
        <w:tc>
          <w:tcPr>
            <w:tcW w:w="832" w:type="dxa"/>
            <w:tcMar>
              <w:left w:w="28" w:type="dxa"/>
              <w:right w:w="28" w:type="dxa"/>
            </w:tcMar>
          </w:tcPr>
          <w:p w14:paraId="4F6E3910" w14:textId="6452FBDB"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269,3</w:t>
            </w:r>
          </w:p>
        </w:tc>
        <w:tc>
          <w:tcPr>
            <w:tcW w:w="832" w:type="dxa"/>
            <w:tcMar>
              <w:left w:w="28" w:type="dxa"/>
              <w:right w:w="28" w:type="dxa"/>
            </w:tcMar>
          </w:tcPr>
          <w:p w14:paraId="528FE9B6" w14:textId="47A91A17"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371,6</w:t>
            </w:r>
          </w:p>
        </w:tc>
        <w:tc>
          <w:tcPr>
            <w:tcW w:w="832" w:type="dxa"/>
            <w:tcMar>
              <w:left w:w="28" w:type="dxa"/>
              <w:right w:w="28" w:type="dxa"/>
            </w:tcMar>
          </w:tcPr>
          <w:p w14:paraId="7605CF38" w14:textId="1A2726C7"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797,0</w:t>
            </w:r>
          </w:p>
        </w:tc>
        <w:tc>
          <w:tcPr>
            <w:tcW w:w="832" w:type="dxa"/>
            <w:tcMar>
              <w:left w:w="28" w:type="dxa"/>
              <w:right w:w="28" w:type="dxa"/>
            </w:tcMar>
          </w:tcPr>
          <w:p w14:paraId="57EB8AF5" w14:textId="4BC3518F"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w:t>
            </w:r>
            <w:r w:rsidR="009B4960" w:rsidRPr="00F96AFD">
              <w:rPr>
                <w:rFonts w:ascii="Arial" w:hAnsi="Arial" w:cs="Arial"/>
                <w:sz w:val="23"/>
                <w:szCs w:val="23"/>
              </w:rPr>
              <w:t>298,1</w:t>
            </w:r>
          </w:p>
        </w:tc>
        <w:tc>
          <w:tcPr>
            <w:tcW w:w="832" w:type="dxa"/>
            <w:tcMar>
              <w:left w:w="28" w:type="dxa"/>
              <w:right w:w="28" w:type="dxa"/>
            </w:tcMar>
          </w:tcPr>
          <w:p w14:paraId="023EBD56" w14:textId="725DA71E" w:rsidR="009B4960" w:rsidRPr="00F96AFD" w:rsidRDefault="009B4960" w:rsidP="0042214B">
            <w:pPr>
              <w:pStyle w:val="Akapitzlist"/>
              <w:spacing w:after="240"/>
              <w:ind w:left="0"/>
              <w:rPr>
                <w:rFonts w:ascii="Arial" w:hAnsi="Arial" w:cs="Arial"/>
                <w:sz w:val="23"/>
                <w:szCs w:val="23"/>
              </w:rPr>
            </w:pPr>
            <w:r w:rsidRPr="00F96AFD">
              <w:rPr>
                <w:rFonts w:ascii="Arial" w:hAnsi="Arial" w:cs="Arial"/>
                <w:sz w:val="23"/>
                <w:szCs w:val="23"/>
              </w:rPr>
              <w:t>3499,7</w:t>
            </w:r>
          </w:p>
        </w:tc>
        <w:tc>
          <w:tcPr>
            <w:tcW w:w="832" w:type="dxa"/>
            <w:tcMar>
              <w:left w:w="28" w:type="dxa"/>
              <w:right w:w="28" w:type="dxa"/>
            </w:tcMar>
          </w:tcPr>
          <w:p w14:paraId="3BF24809" w14:textId="3A41B123"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1003,1</w:t>
            </w:r>
          </w:p>
        </w:tc>
        <w:tc>
          <w:tcPr>
            <w:tcW w:w="832" w:type="dxa"/>
            <w:tcMar>
              <w:left w:w="28" w:type="dxa"/>
              <w:right w:w="28" w:type="dxa"/>
            </w:tcMar>
          </w:tcPr>
          <w:p w14:paraId="58C25929" w14:textId="24236361"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w:t>
            </w:r>
            <w:r w:rsidR="009B4960" w:rsidRPr="00F96AFD">
              <w:rPr>
                <w:rFonts w:ascii="Arial" w:hAnsi="Arial" w:cs="Arial"/>
                <w:sz w:val="23"/>
                <w:szCs w:val="23"/>
              </w:rPr>
              <w:t>409,1</w:t>
            </w:r>
          </w:p>
        </w:tc>
        <w:tc>
          <w:tcPr>
            <w:tcW w:w="832" w:type="dxa"/>
            <w:tcMar>
              <w:left w:w="28" w:type="dxa"/>
              <w:right w:w="28" w:type="dxa"/>
            </w:tcMar>
          </w:tcPr>
          <w:p w14:paraId="32E36D36" w14:textId="53B6E954"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867,9</w:t>
            </w:r>
          </w:p>
        </w:tc>
        <w:tc>
          <w:tcPr>
            <w:tcW w:w="832" w:type="dxa"/>
            <w:tcMar>
              <w:left w:w="28" w:type="dxa"/>
              <w:right w:w="28" w:type="dxa"/>
            </w:tcMar>
          </w:tcPr>
          <w:p w14:paraId="59E178FF" w14:textId="288F1015"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w:t>
            </w:r>
            <w:r w:rsidR="009B4960" w:rsidRPr="00F96AFD">
              <w:rPr>
                <w:rFonts w:ascii="Arial" w:hAnsi="Arial" w:cs="Arial"/>
                <w:sz w:val="23"/>
                <w:szCs w:val="23"/>
              </w:rPr>
              <w:t>881,1</w:t>
            </w:r>
          </w:p>
        </w:tc>
      </w:tr>
      <w:tr w:rsidR="009B4960" w:rsidRPr="00F96AFD" w14:paraId="31E1B9C3" w14:textId="77777777" w:rsidTr="0042214B">
        <w:tc>
          <w:tcPr>
            <w:tcW w:w="2552" w:type="dxa"/>
          </w:tcPr>
          <w:p w14:paraId="70888C8F" w14:textId="77777777" w:rsidR="0042214B" w:rsidRPr="00F96AFD" w:rsidRDefault="00023229" w:rsidP="00DD2DE5">
            <w:pPr>
              <w:pStyle w:val="Akapitzlist"/>
              <w:spacing w:after="240"/>
              <w:ind w:left="0"/>
              <w:rPr>
                <w:rFonts w:ascii="Arial" w:hAnsi="Arial" w:cs="Arial"/>
                <w:sz w:val="24"/>
              </w:rPr>
            </w:pPr>
            <w:r w:rsidRPr="00F96AFD">
              <w:rPr>
                <w:rFonts w:ascii="Arial" w:hAnsi="Arial" w:cs="Arial"/>
                <w:sz w:val="24"/>
              </w:rPr>
              <w:t>kujawsko-</w:t>
            </w:r>
          </w:p>
          <w:p w14:paraId="23574337" w14:textId="1BB4575F"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pomorskie</w:t>
            </w:r>
          </w:p>
        </w:tc>
        <w:tc>
          <w:tcPr>
            <w:tcW w:w="1022" w:type="dxa"/>
            <w:tcMar>
              <w:left w:w="28" w:type="dxa"/>
              <w:right w:w="28" w:type="dxa"/>
            </w:tcMar>
          </w:tcPr>
          <w:p w14:paraId="65BA58A4"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288,6</w:t>
            </w:r>
          </w:p>
        </w:tc>
        <w:tc>
          <w:tcPr>
            <w:tcW w:w="832" w:type="dxa"/>
            <w:tcMar>
              <w:left w:w="28" w:type="dxa"/>
              <w:right w:w="28" w:type="dxa"/>
            </w:tcMar>
          </w:tcPr>
          <w:p w14:paraId="38E7663E"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340,5</w:t>
            </w:r>
          </w:p>
        </w:tc>
        <w:tc>
          <w:tcPr>
            <w:tcW w:w="832" w:type="dxa"/>
            <w:tcMar>
              <w:left w:w="28" w:type="dxa"/>
              <w:right w:w="28" w:type="dxa"/>
            </w:tcMar>
          </w:tcPr>
          <w:p w14:paraId="204A2A1F"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337,1</w:t>
            </w:r>
          </w:p>
        </w:tc>
        <w:tc>
          <w:tcPr>
            <w:tcW w:w="832" w:type="dxa"/>
            <w:tcMar>
              <w:left w:w="28" w:type="dxa"/>
              <w:right w:w="28" w:type="dxa"/>
            </w:tcMar>
          </w:tcPr>
          <w:p w14:paraId="583EB9AF"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331,0</w:t>
            </w:r>
          </w:p>
        </w:tc>
        <w:tc>
          <w:tcPr>
            <w:tcW w:w="832" w:type="dxa"/>
            <w:tcMar>
              <w:left w:w="28" w:type="dxa"/>
              <w:right w:w="28" w:type="dxa"/>
            </w:tcMar>
          </w:tcPr>
          <w:p w14:paraId="796640EB"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412,9</w:t>
            </w:r>
          </w:p>
        </w:tc>
        <w:tc>
          <w:tcPr>
            <w:tcW w:w="832" w:type="dxa"/>
            <w:tcMar>
              <w:left w:w="28" w:type="dxa"/>
              <w:right w:w="28" w:type="dxa"/>
            </w:tcMar>
          </w:tcPr>
          <w:p w14:paraId="62D5691C"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425,0</w:t>
            </w:r>
          </w:p>
        </w:tc>
        <w:tc>
          <w:tcPr>
            <w:tcW w:w="832" w:type="dxa"/>
            <w:tcMar>
              <w:left w:w="28" w:type="dxa"/>
              <w:right w:w="28" w:type="dxa"/>
            </w:tcMar>
          </w:tcPr>
          <w:p w14:paraId="302E4D2F"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126,8</w:t>
            </w:r>
          </w:p>
        </w:tc>
        <w:tc>
          <w:tcPr>
            <w:tcW w:w="832" w:type="dxa"/>
            <w:tcMar>
              <w:left w:w="28" w:type="dxa"/>
              <w:right w:w="28" w:type="dxa"/>
            </w:tcMar>
          </w:tcPr>
          <w:p w14:paraId="7B53E122"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99,2</w:t>
            </w:r>
          </w:p>
        </w:tc>
        <w:tc>
          <w:tcPr>
            <w:tcW w:w="832" w:type="dxa"/>
            <w:tcMar>
              <w:left w:w="28" w:type="dxa"/>
              <w:right w:w="28" w:type="dxa"/>
            </w:tcMar>
          </w:tcPr>
          <w:p w14:paraId="5BF0C61E"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253,1</w:t>
            </w:r>
          </w:p>
        </w:tc>
        <w:tc>
          <w:tcPr>
            <w:tcW w:w="832" w:type="dxa"/>
            <w:tcMar>
              <w:left w:w="28" w:type="dxa"/>
              <w:right w:w="28" w:type="dxa"/>
            </w:tcMar>
          </w:tcPr>
          <w:p w14:paraId="3EED54F9"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365,6</w:t>
            </w:r>
          </w:p>
        </w:tc>
      </w:tr>
      <w:tr w:rsidR="009B4960" w:rsidRPr="00F96AFD" w14:paraId="4E859CF8" w14:textId="77777777" w:rsidTr="0042214B">
        <w:tc>
          <w:tcPr>
            <w:tcW w:w="2552" w:type="dxa"/>
          </w:tcPr>
          <w:p w14:paraId="3BA0377F" w14:textId="514241F6"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lubelskie</w:t>
            </w:r>
          </w:p>
        </w:tc>
        <w:tc>
          <w:tcPr>
            <w:tcW w:w="1022" w:type="dxa"/>
            <w:tcMar>
              <w:left w:w="28" w:type="dxa"/>
              <w:right w:w="28" w:type="dxa"/>
            </w:tcMar>
          </w:tcPr>
          <w:p w14:paraId="0C7DCBD2"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185,7</w:t>
            </w:r>
          </w:p>
        </w:tc>
        <w:tc>
          <w:tcPr>
            <w:tcW w:w="832" w:type="dxa"/>
            <w:tcMar>
              <w:left w:w="28" w:type="dxa"/>
              <w:right w:w="28" w:type="dxa"/>
            </w:tcMar>
          </w:tcPr>
          <w:p w14:paraId="5100F21B"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264,1</w:t>
            </w:r>
          </w:p>
        </w:tc>
        <w:tc>
          <w:tcPr>
            <w:tcW w:w="832" w:type="dxa"/>
            <w:tcMar>
              <w:left w:w="28" w:type="dxa"/>
              <w:right w:w="28" w:type="dxa"/>
            </w:tcMar>
          </w:tcPr>
          <w:p w14:paraId="2C54E634"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377,6</w:t>
            </w:r>
          </w:p>
        </w:tc>
        <w:tc>
          <w:tcPr>
            <w:tcW w:w="832" w:type="dxa"/>
            <w:tcMar>
              <w:left w:w="28" w:type="dxa"/>
              <w:right w:w="28" w:type="dxa"/>
            </w:tcMar>
          </w:tcPr>
          <w:p w14:paraId="50101E0C"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430,3</w:t>
            </w:r>
          </w:p>
        </w:tc>
        <w:tc>
          <w:tcPr>
            <w:tcW w:w="832" w:type="dxa"/>
            <w:tcMar>
              <w:left w:w="28" w:type="dxa"/>
              <w:right w:w="28" w:type="dxa"/>
            </w:tcMar>
          </w:tcPr>
          <w:p w14:paraId="155DA54D"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459,2</w:t>
            </w:r>
          </w:p>
        </w:tc>
        <w:tc>
          <w:tcPr>
            <w:tcW w:w="832" w:type="dxa"/>
            <w:tcMar>
              <w:left w:w="28" w:type="dxa"/>
              <w:right w:w="28" w:type="dxa"/>
            </w:tcMar>
          </w:tcPr>
          <w:p w14:paraId="449B46E0"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356,3</w:t>
            </w:r>
          </w:p>
        </w:tc>
        <w:tc>
          <w:tcPr>
            <w:tcW w:w="832" w:type="dxa"/>
            <w:tcMar>
              <w:left w:w="28" w:type="dxa"/>
              <w:right w:w="28" w:type="dxa"/>
            </w:tcMar>
          </w:tcPr>
          <w:p w14:paraId="13FAD94B"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123,5</w:t>
            </w:r>
          </w:p>
        </w:tc>
        <w:tc>
          <w:tcPr>
            <w:tcW w:w="832" w:type="dxa"/>
            <w:tcMar>
              <w:left w:w="28" w:type="dxa"/>
              <w:right w:w="28" w:type="dxa"/>
            </w:tcMar>
          </w:tcPr>
          <w:p w14:paraId="196EC487"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107,4</w:t>
            </w:r>
          </w:p>
        </w:tc>
        <w:tc>
          <w:tcPr>
            <w:tcW w:w="832" w:type="dxa"/>
            <w:tcMar>
              <w:left w:w="28" w:type="dxa"/>
              <w:right w:w="28" w:type="dxa"/>
            </w:tcMar>
          </w:tcPr>
          <w:p w14:paraId="49761DF3"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326,4</w:t>
            </w:r>
          </w:p>
        </w:tc>
        <w:tc>
          <w:tcPr>
            <w:tcW w:w="832" w:type="dxa"/>
            <w:tcMar>
              <w:left w:w="28" w:type="dxa"/>
              <w:right w:w="28" w:type="dxa"/>
            </w:tcMar>
          </w:tcPr>
          <w:p w14:paraId="5367C1E0"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396,5</w:t>
            </w:r>
          </w:p>
        </w:tc>
      </w:tr>
      <w:tr w:rsidR="009B4960" w:rsidRPr="00F96AFD" w14:paraId="076EEB80" w14:textId="77777777" w:rsidTr="0042214B">
        <w:tc>
          <w:tcPr>
            <w:tcW w:w="2552" w:type="dxa"/>
          </w:tcPr>
          <w:p w14:paraId="76E3B3D3" w14:textId="1202D5EE"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lubuskie</w:t>
            </w:r>
          </w:p>
        </w:tc>
        <w:tc>
          <w:tcPr>
            <w:tcW w:w="1022" w:type="dxa"/>
            <w:tcMar>
              <w:left w:w="28" w:type="dxa"/>
              <w:right w:w="28" w:type="dxa"/>
            </w:tcMar>
          </w:tcPr>
          <w:p w14:paraId="1876AEC6"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11,0</w:t>
            </w:r>
          </w:p>
        </w:tc>
        <w:tc>
          <w:tcPr>
            <w:tcW w:w="832" w:type="dxa"/>
            <w:tcMar>
              <w:left w:w="28" w:type="dxa"/>
              <w:right w:w="28" w:type="dxa"/>
            </w:tcMar>
          </w:tcPr>
          <w:p w14:paraId="1C1BA4FE"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17,1</w:t>
            </w:r>
          </w:p>
        </w:tc>
        <w:tc>
          <w:tcPr>
            <w:tcW w:w="832" w:type="dxa"/>
            <w:tcMar>
              <w:left w:w="28" w:type="dxa"/>
              <w:right w:w="28" w:type="dxa"/>
            </w:tcMar>
          </w:tcPr>
          <w:p w14:paraId="6B956D8D"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9,4</w:t>
            </w:r>
          </w:p>
        </w:tc>
        <w:tc>
          <w:tcPr>
            <w:tcW w:w="832" w:type="dxa"/>
            <w:tcMar>
              <w:left w:w="28" w:type="dxa"/>
              <w:right w:w="28" w:type="dxa"/>
            </w:tcMar>
          </w:tcPr>
          <w:p w14:paraId="5E98ACC9"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17,7</w:t>
            </w:r>
          </w:p>
        </w:tc>
        <w:tc>
          <w:tcPr>
            <w:tcW w:w="832" w:type="dxa"/>
            <w:tcMar>
              <w:left w:w="28" w:type="dxa"/>
              <w:right w:w="28" w:type="dxa"/>
            </w:tcMar>
          </w:tcPr>
          <w:p w14:paraId="222990E2"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21,9</w:t>
            </w:r>
          </w:p>
        </w:tc>
        <w:tc>
          <w:tcPr>
            <w:tcW w:w="832" w:type="dxa"/>
            <w:tcMar>
              <w:left w:w="28" w:type="dxa"/>
              <w:right w:w="28" w:type="dxa"/>
            </w:tcMar>
          </w:tcPr>
          <w:p w14:paraId="2FA7FD3A"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33,4</w:t>
            </w:r>
          </w:p>
        </w:tc>
        <w:tc>
          <w:tcPr>
            <w:tcW w:w="832" w:type="dxa"/>
            <w:tcMar>
              <w:left w:w="28" w:type="dxa"/>
              <w:right w:w="28" w:type="dxa"/>
            </w:tcMar>
          </w:tcPr>
          <w:p w14:paraId="5AAA6CB7"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19,3</w:t>
            </w:r>
          </w:p>
        </w:tc>
        <w:tc>
          <w:tcPr>
            <w:tcW w:w="832" w:type="dxa"/>
            <w:tcMar>
              <w:left w:w="28" w:type="dxa"/>
              <w:right w:w="28" w:type="dxa"/>
            </w:tcMar>
          </w:tcPr>
          <w:p w14:paraId="57198FBB"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21,2</w:t>
            </w:r>
          </w:p>
        </w:tc>
        <w:tc>
          <w:tcPr>
            <w:tcW w:w="832" w:type="dxa"/>
            <w:tcMar>
              <w:left w:w="28" w:type="dxa"/>
              <w:right w:w="28" w:type="dxa"/>
            </w:tcMar>
          </w:tcPr>
          <w:p w14:paraId="0AABDE51"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41,6</w:t>
            </w:r>
          </w:p>
        </w:tc>
        <w:tc>
          <w:tcPr>
            <w:tcW w:w="832" w:type="dxa"/>
            <w:tcMar>
              <w:left w:w="28" w:type="dxa"/>
              <w:right w:w="28" w:type="dxa"/>
            </w:tcMar>
          </w:tcPr>
          <w:p w14:paraId="7E7C73AF"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53,8</w:t>
            </w:r>
          </w:p>
        </w:tc>
      </w:tr>
      <w:tr w:rsidR="009B4960" w:rsidRPr="00F96AFD" w14:paraId="6F44EE38" w14:textId="77777777" w:rsidTr="0042214B">
        <w:tc>
          <w:tcPr>
            <w:tcW w:w="2552" w:type="dxa"/>
          </w:tcPr>
          <w:p w14:paraId="454D48C5" w14:textId="52A5B0DB"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łódzkie</w:t>
            </w:r>
          </w:p>
        </w:tc>
        <w:tc>
          <w:tcPr>
            <w:tcW w:w="1022" w:type="dxa"/>
            <w:tcMar>
              <w:left w:w="28" w:type="dxa"/>
              <w:right w:w="28" w:type="dxa"/>
            </w:tcMar>
          </w:tcPr>
          <w:p w14:paraId="40ED7B0B"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253,8</w:t>
            </w:r>
          </w:p>
        </w:tc>
        <w:tc>
          <w:tcPr>
            <w:tcW w:w="832" w:type="dxa"/>
            <w:tcMar>
              <w:left w:w="28" w:type="dxa"/>
              <w:right w:w="28" w:type="dxa"/>
            </w:tcMar>
          </w:tcPr>
          <w:p w14:paraId="719627CA"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288,6</w:t>
            </w:r>
          </w:p>
        </w:tc>
        <w:tc>
          <w:tcPr>
            <w:tcW w:w="832" w:type="dxa"/>
            <w:tcMar>
              <w:left w:w="28" w:type="dxa"/>
              <w:right w:w="28" w:type="dxa"/>
            </w:tcMar>
          </w:tcPr>
          <w:p w14:paraId="28816593"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236,4</w:t>
            </w:r>
          </w:p>
        </w:tc>
        <w:tc>
          <w:tcPr>
            <w:tcW w:w="832" w:type="dxa"/>
            <w:tcMar>
              <w:left w:w="28" w:type="dxa"/>
              <w:right w:w="28" w:type="dxa"/>
            </w:tcMar>
          </w:tcPr>
          <w:p w14:paraId="07226F2E"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208,3</w:t>
            </w:r>
          </w:p>
        </w:tc>
        <w:tc>
          <w:tcPr>
            <w:tcW w:w="832" w:type="dxa"/>
            <w:tcMar>
              <w:left w:w="28" w:type="dxa"/>
              <w:right w:w="28" w:type="dxa"/>
            </w:tcMar>
          </w:tcPr>
          <w:p w14:paraId="4F0FE2B8"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218,2</w:t>
            </w:r>
          </w:p>
        </w:tc>
        <w:tc>
          <w:tcPr>
            <w:tcW w:w="832" w:type="dxa"/>
            <w:tcMar>
              <w:left w:w="28" w:type="dxa"/>
              <w:right w:w="28" w:type="dxa"/>
            </w:tcMar>
          </w:tcPr>
          <w:p w14:paraId="2F7990B9"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242,2</w:t>
            </w:r>
          </w:p>
        </w:tc>
        <w:tc>
          <w:tcPr>
            <w:tcW w:w="832" w:type="dxa"/>
            <w:tcMar>
              <w:left w:w="28" w:type="dxa"/>
              <w:right w:w="28" w:type="dxa"/>
            </w:tcMar>
          </w:tcPr>
          <w:p w14:paraId="65B1E7EA"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75,5</w:t>
            </w:r>
          </w:p>
        </w:tc>
        <w:tc>
          <w:tcPr>
            <w:tcW w:w="832" w:type="dxa"/>
            <w:tcMar>
              <w:left w:w="28" w:type="dxa"/>
              <w:right w:w="28" w:type="dxa"/>
            </w:tcMar>
          </w:tcPr>
          <w:p w14:paraId="751AEC9F"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69,9</w:t>
            </w:r>
          </w:p>
        </w:tc>
        <w:tc>
          <w:tcPr>
            <w:tcW w:w="832" w:type="dxa"/>
            <w:tcMar>
              <w:left w:w="28" w:type="dxa"/>
              <w:right w:w="28" w:type="dxa"/>
            </w:tcMar>
          </w:tcPr>
          <w:p w14:paraId="24F49031"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180,9</w:t>
            </w:r>
          </w:p>
        </w:tc>
        <w:tc>
          <w:tcPr>
            <w:tcW w:w="832" w:type="dxa"/>
            <w:tcMar>
              <w:left w:w="28" w:type="dxa"/>
              <w:right w:w="28" w:type="dxa"/>
            </w:tcMar>
          </w:tcPr>
          <w:p w14:paraId="554C682A"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357,6</w:t>
            </w:r>
          </w:p>
        </w:tc>
      </w:tr>
      <w:tr w:rsidR="009B4960" w:rsidRPr="00F96AFD" w14:paraId="1B873785" w14:textId="77777777" w:rsidTr="0042214B">
        <w:tc>
          <w:tcPr>
            <w:tcW w:w="2552" w:type="dxa"/>
          </w:tcPr>
          <w:p w14:paraId="4273C7D0" w14:textId="497E2554"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małopolskie</w:t>
            </w:r>
          </w:p>
        </w:tc>
        <w:tc>
          <w:tcPr>
            <w:tcW w:w="1022" w:type="dxa"/>
            <w:tcMar>
              <w:left w:w="28" w:type="dxa"/>
              <w:right w:w="28" w:type="dxa"/>
            </w:tcMar>
          </w:tcPr>
          <w:p w14:paraId="6EC55EEF" w14:textId="3EA4215C"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w:t>
            </w:r>
            <w:r w:rsidR="009B4960" w:rsidRPr="00F96AFD">
              <w:rPr>
                <w:rFonts w:ascii="Arial" w:hAnsi="Arial" w:cs="Arial"/>
                <w:sz w:val="23"/>
                <w:szCs w:val="23"/>
              </w:rPr>
              <w:t>813,6</w:t>
            </w:r>
          </w:p>
        </w:tc>
        <w:tc>
          <w:tcPr>
            <w:tcW w:w="832" w:type="dxa"/>
            <w:tcMar>
              <w:left w:w="28" w:type="dxa"/>
              <w:right w:w="28" w:type="dxa"/>
            </w:tcMar>
          </w:tcPr>
          <w:p w14:paraId="24D7F801" w14:textId="0053AFAD"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w:t>
            </w:r>
            <w:r w:rsidR="009B4960" w:rsidRPr="00F96AFD">
              <w:rPr>
                <w:rFonts w:ascii="Arial" w:hAnsi="Arial" w:cs="Arial"/>
                <w:sz w:val="23"/>
                <w:szCs w:val="23"/>
              </w:rPr>
              <w:t>213,8</w:t>
            </w:r>
          </w:p>
        </w:tc>
        <w:tc>
          <w:tcPr>
            <w:tcW w:w="832" w:type="dxa"/>
            <w:tcMar>
              <w:left w:w="28" w:type="dxa"/>
              <w:right w:w="28" w:type="dxa"/>
            </w:tcMar>
          </w:tcPr>
          <w:p w14:paraId="0C51F789" w14:textId="2E578050"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w:t>
            </w:r>
            <w:r w:rsidR="009B4960" w:rsidRPr="00F96AFD">
              <w:rPr>
                <w:rFonts w:ascii="Arial" w:hAnsi="Arial" w:cs="Arial"/>
                <w:sz w:val="23"/>
                <w:szCs w:val="23"/>
              </w:rPr>
              <w:t>980,8</w:t>
            </w:r>
          </w:p>
        </w:tc>
        <w:tc>
          <w:tcPr>
            <w:tcW w:w="832" w:type="dxa"/>
            <w:tcMar>
              <w:left w:w="28" w:type="dxa"/>
              <w:right w:w="28" w:type="dxa"/>
            </w:tcMar>
          </w:tcPr>
          <w:p w14:paraId="3F920CF3" w14:textId="2E56DCB0"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5</w:t>
            </w:r>
            <w:r w:rsidR="009B4960" w:rsidRPr="00F96AFD">
              <w:rPr>
                <w:rFonts w:ascii="Arial" w:hAnsi="Arial" w:cs="Arial"/>
                <w:sz w:val="23"/>
                <w:szCs w:val="23"/>
              </w:rPr>
              <w:t>834,1</w:t>
            </w:r>
          </w:p>
        </w:tc>
        <w:tc>
          <w:tcPr>
            <w:tcW w:w="832" w:type="dxa"/>
            <w:tcMar>
              <w:left w:w="28" w:type="dxa"/>
              <w:right w:w="28" w:type="dxa"/>
            </w:tcMar>
          </w:tcPr>
          <w:p w14:paraId="6107995F" w14:textId="3F6A5A54"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6</w:t>
            </w:r>
            <w:r w:rsidR="009B4960" w:rsidRPr="00F96AFD">
              <w:rPr>
                <w:rFonts w:ascii="Arial" w:hAnsi="Arial" w:cs="Arial"/>
                <w:sz w:val="23"/>
                <w:szCs w:val="23"/>
              </w:rPr>
              <w:t>766,9</w:t>
            </w:r>
          </w:p>
        </w:tc>
        <w:tc>
          <w:tcPr>
            <w:tcW w:w="832" w:type="dxa"/>
            <w:tcMar>
              <w:left w:w="28" w:type="dxa"/>
              <w:right w:w="28" w:type="dxa"/>
            </w:tcMar>
          </w:tcPr>
          <w:p w14:paraId="7B93BC35" w14:textId="63E01623"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8</w:t>
            </w:r>
            <w:r w:rsidR="009B4960" w:rsidRPr="00F96AFD">
              <w:rPr>
                <w:rFonts w:ascii="Arial" w:hAnsi="Arial" w:cs="Arial"/>
                <w:sz w:val="23"/>
                <w:szCs w:val="23"/>
              </w:rPr>
              <w:t>402,9</w:t>
            </w:r>
          </w:p>
        </w:tc>
        <w:tc>
          <w:tcPr>
            <w:tcW w:w="832" w:type="dxa"/>
            <w:tcMar>
              <w:left w:w="28" w:type="dxa"/>
              <w:right w:w="28" w:type="dxa"/>
            </w:tcMar>
          </w:tcPr>
          <w:p w14:paraId="6DA83044" w14:textId="0DCD01E1"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589,0</w:t>
            </w:r>
          </w:p>
        </w:tc>
        <w:tc>
          <w:tcPr>
            <w:tcW w:w="832" w:type="dxa"/>
            <w:tcMar>
              <w:left w:w="28" w:type="dxa"/>
              <w:right w:w="28" w:type="dxa"/>
            </w:tcMar>
          </w:tcPr>
          <w:p w14:paraId="68509A03" w14:textId="198D4665"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w:t>
            </w:r>
            <w:r w:rsidR="009B4960" w:rsidRPr="00F96AFD">
              <w:rPr>
                <w:rFonts w:ascii="Arial" w:hAnsi="Arial" w:cs="Arial"/>
                <w:sz w:val="23"/>
                <w:szCs w:val="23"/>
              </w:rPr>
              <w:t>066,0</w:t>
            </w:r>
          </w:p>
        </w:tc>
        <w:tc>
          <w:tcPr>
            <w:tcW w:w="832" w:type="dxa"/>
            <w:tcMar>
              <w:left w:w="28" w:type="dxa"/>
              <w:right w:w="28" w:type="dxa"/>
            </w:tcMar>
          </w:tcPr>
          <w:p w14:paraId="773141EC" w14:textId="4459B988"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7</w:t>
            </w:r>
            <w:r w:rsidR="009B4960" w:rsidRPr="00F96AFD">
              <w:rPr>
                <w:rFonts w:ascii="Arial" w:hAnsi="Arial" w:cs="Arial"/>
                <w:sz w:val="23"/>
                <w:szCs w:val="23"/>
              </w:rPr>
              <w:t>386,0</w:t>
            </w:r>
          </w:p>
        </w:tc>
        <w:tc>
          <w:tcPr>
            <w:tcW w:w="832" w:type="dxa"/>
            <w:tcMar>
              <w:left w:w="28" w:type="dxa"/>
              <w:right w:w="28" w:type="dxa"/>
            </w:tcMar>
          </w:tcPr>
          <w:p w14:paraId="37BAFCF6" w14:textId="0E8AFBDB"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9</w:t>
            </w:r>
            <w:r w:rsidR="009B4960" w:rsidRPr="00F96AFD">
              <w:rPr>
                <w:rFonts w:ascii="Arial" w:hAnsi="Arial" w:cs="Arial"/>
                <w:sz w:val="23"/>
                <w:szCs w:val="23"/>
              </w:rPr>
              <w:t>399,3</w:t>
            </w:r>
          </w:p>
        </w:tc>
      </w:tr>
      <w:tr w:rsidR="009B4960" w:rsidRPr="00F96AFD" w14:paraId="75D27E49" w14:textId="77777777" w:rsidTr="0042214B">
        <w:tc>
          <w:tcPr>
            <w:tcW w:w="2552" w:type="dxa"/>
          </w:tcPr>
          <w:p w14:paraId="2D69AE1A" w14:textId="08279F51" w:rsidR="009B4960" w:rsidRPr="00F96AFD" w:rsidRDefault="00023229" w:rsidP="00DD2DE5">
            <w:pPr>
              <w:pStyle w:val="Akapitzlist"/>
              <w:spacing w:after="240"/>
              <w:ind w:left="0"/>
              <w:rPr>
                <w:rFonts w:ascii="Arial" w:hAnsi="Arial" w:cs="Arial"/>
                <w:sz w:val="24"/>
              </w:rPr>
            </w:pPr>
            <w:r w:rsidRPr="00F96AFD">
              <w:rPr>
                <w:rFonts w:ascii="Arial" w:hAnsi="Arial" w:cs="Arial"/>
              </w:rPr>
              <w:t>mazowieckie</w:t>
            </w:r>
          </w:p>
        </w:tc>
        <w:tc>
          <w:tcPr>
            <w:tcW w:w="1022" w:type="dxa"/>
            <w:tcMar>
              <w:left w:w="28" w:type="dxa"/>
              <w:right w:w="28" w:type="dxa"/>
            </w:tcMar>
          </w:tcPr>
          <w:p w14:paraId="4A48EB8B" w14:textId="16F43B68"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12</w:t>
            </w:r>
            <w:r w:rsidR="009B4960" w:rsidRPr="00F96AFD">
              <w:rPr>
                <w:rFonts w:ascii="Arial" w:hAnsi="Arial" w:cs="Arial"/>
                <w:sz w:val="23"/>
                <w:szCs w:val="23"/>
              </w:rPr>
              <w:t>240,3</w:t>
            </w:r>
          </w:p>
        </w:tc>
        <w:tc>
          <w:tcPr>
            <w:tcW w:w="832" w:type="dxa"/>
            <w:tcMar>
              <w:left w:w="28" w:type="dxa"/>
              <w:right w:w="28" w:type="dxa"/>
            </w:tcMar>
          </w:tcPr>
          <w:p w14:paraId="6A811400" w14:textId="5F3F73BF"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13</w:t>
            </w:r>
            <w:r w:rsidR="009B4960" w:rsidRPr="00F96AFD">
              <w:rPr>
                <w:rFonts w:ascii="Arial" w:hAnsi="Arial" w:cs="Arial"/>
                <w:sz w:val="23"/>
                <w:szCs w:val="23"/>
              </w:rPr>
              <w:t>809,4</w:t>
            </w:r>
          </w:p>
        </w:tc>
        <w:tc>
          <w:tcPr>
            <w:tcW w:w="832" w:type="dxa"/>
            <w:tcMar>
              <w:left w:w="28" w:type="dxa"/>
              <w:right w:w="28" w:type="dxa"/>
            </w:tcMar>
          </w:tcPr>
          <w:p w14:paraId="74E94267" w14:textId="5286BFB9"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15</w:t>
            </w:r>
            <w:r w:rsidR="009B4960" w:rsidRPr="00F96AFD">
              <w:rPr>
                <w:rFonts w:ascii="Arial" w:hAnsi="Arial" w:cs="Arial"/>
                <w:sz w:val="23"/>
                <w:szCs w:val="23"/>
              </w:rPr>
              <w:t>716,9</w:t>
            </w:r>
          </w:p>
        </w:tc>
        <w:tc>
          <w:tcPr>
            <w:tcW w:w="832" w:type="dxa"/>
            <w:tcMar>
              <w:left w:w="28" w:type="dxa"/>
              <w:right w:w="28" w:type="dxa"/>
            </w:tcMar>
          </w:tcPr>
          <w:p w14:paraId="33A553AB" w14:textId="002B37A5"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18</w:t>
            </w:r>
            <w:r w:rsidR="009B4960" w:rsidRPr="00F96AFD">
              <w:rPr>
                <w:rFonts w:ascii="Arial" w:hAnsi="Arial" w:cs="Arial"/>
                <w:sz w:val="23"/>
                <w:szCs w:val="23"/>
              </w:rPr>
              <w:t>705,8</w:t>
            </w:r>
          </w:p>
        </w:tc>
        <w:tc>
          <w:tcPr>
            <w:tcW w:w="832" w:type="dxa"/>
            <w:tcMar>
              <w:left w:w="28" w:type="dxa"/>
              <w:right w:w="28" w:type="dxa"/>
            </w:tcMar>
          </w:tcPr>
          <w:p w14:paraId="68879079" w14:textId="453CDDDF"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20</w:t>
            </w:r>
            <w:r w:rsidR="009B4960" w:rsidRPr="00F96AFD">
              <w:rPr>
                <w:rFonts w:ascii="Arial" w:hAnsi="Arial" w:cs="Arial"/>
                <w:sz w:val="23"/>
                <w:szCs w:val="23"/>
              </w:rPr>
              <w:t>864,7</w:t>
            </w:r>
          </w:p>
        </w:tc>
        <w:tc>
          <w:tcPr>
            <w:tcW w:w="832" w:type="dxa"/>
            <w:tcMar>
              <w:left w:w="28" w:type="dxa"/>
              <w:right w:w="28" w:type="dxa"/>
            </w:tcMar>
          </w:tcPr>
          <w:p w14:paraId="33BE6B7E" w14:textId="7DC8872B"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21</w:t>
            </w:r>
            <w:r w:rsidR="009B4960" w:rsidRPr="00F96AFD">
              <w:rPr>
                <w:rFonts w:ascii="Arial" w:hAnsi="Arial" w:cs="Arial"/>
                <w:sz w:val="23"/>
                <w:szCs w:val="23"/>
              </w:rPr>
              <w:t>950,5</w:t>
            </w:r>
          </w:p>
        </w:tc>
        <w:tc>
          <w:tcPr>
            <w:tcW w:w="832" w:type="dxa"/>
            <w:tcMar>
              <w:left w:w="28" w:type="dxa"/>
              <w:right w:w="28" w:type="dxa"/>
            </w:tcMar>
          </w:tcPr>
          <w:p w14:paraId="2B2E8C14" w14:textId="3422F126"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6</w:t>
            </w:r>
            <w:r w:rsidR="009B4960" w:rsidRPr="00F96AFD">
              <w:rPr>
                <w:rFonts w:ascii="Arial" w:hAnsi="Arial" w:cs="Arial"/>
                <w:sz w:val="23"/>
                <w:szCs w:val="23"/>
              </w:rPr>
              <w:t>345,3</w:t>
            </w:r>
          </w:p>
        </w:tc>
        <w:tc>
          <w:tcPr>
            <w:tcW w:w="832" w:type="dxa"/>
            <w:tcMar>
              <w:left w:w="28" w:type="dxa"/>
              <w:right w:w="28" w:type="dxa"/>
            </w:tcMar>
          </w:tcPr>
          <w:p w14:paraId="33C0A3CC" w14:textId="3E65D1E9"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8</w:t>
            </w:r>
            <w:r w:rsidR="009B4960" w:rsidRPr="00F96AFD">
              <w:rPr>
                <w:rFonts w:ascii="Arial" w:hAnsi="Arial" w:cs="Arial"/>
                <w:sz w:val="23"/>
                <w:szCs w:val="23"/>
              </w:rPr>
              <w:t>897,4</w:t>
            </w:r>
          </w:p>
        </w:tc>
        <w:tc>
          <w:tcPr>
            <w:tcW w:w="832" w:type="dxa"/>
            <w:tcMar>
              <w:left w:w="28" w:type="dxa"/>
              <w:right w:w="28" w:type="dxa"/>
            </w:tcMar>
          </w:tcPr>
          <w:p w14:paraId="00589C5C" w14:textId="09226E9B"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17</w:t>
            </w:r>
            <w:r w:rsidR="009B4960" w:rsidRPr="00F96AFD">
              <w:rPr>
                <w:rFonts w:ascii="Arial" w:hAnsi="Arial" w:cs="Arial"/>
                <w:sz w:val="23"/>
                <w:szCs w:val="23"/>
              </w:rPr>
              <w:t>482,4</w:t>
            </w:r>
          </w:p>
        </w:tc>
        <w:tc>
          <w:tcPr>
            <w:tcW w:w="832" w:type="dxa"/>
            <w:tcMar>
              <w:left w:w="28" w:type="dxa"/>
              <w:right w:w="28" w:type="dxa"/>
            </w:tcMar>
          </w:tcPr>
          <w:p w14:paraId="62732154" w14:textId="72707218"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21</w:t>
            </w:r>
            <w:r w:rsidR="009B4960" w:rsidRPr="00F96AFD">
              <w:rPr>
                <w:rFonts w:ascii="Arial" w:hAnsi="Arial" w:cs="Arial"/>
                <w:sz w:val="23"/>
                <w:szCs w:val="23"/>
              </w:rPr>
              <w:t>944,7</w:t>
            </w:r>
          </w:p>
        </w:tc>
      </w:tr>
      <w:tr w:rsidR="009B4960" w:rsidRPr="00F96AFD" w14:paraId="51A7E60C" w14:textId="77777777" w:rsidTr="0042214B">
        <w:tc>
          <w:tcPr>
            <w:tcW w:w="2552" w:type="dxa"/>
          </w:tcPr>
          <w:p w14:paraId="2743BEE4" w14:textId="245C5E29"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opolskie</w:t>
            </w:r>
          </w:p>
        </w:tc>
        <w:tc>
          <w:tcPr>
            <w:tcW w:w="1022" w:type="dxa"/>
            <w:tcMar>
              <w:left w:w="28" w:type="dxa"/>
              <w:right w:w="28" w:type="dxa"/>
            </w:tcMar>
          </w:tcPr>
          <w:p w14:paraId="6CFEFAC8"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601,1</w:t>
            </w:r>
          </w:p>
        </w:tc>
        <w:tc>
          <w:tcPr>
            <w:tcW w:w="832" w:type="dxa"/>
            <w:tcMar>
              <w:left w:w="28" w:type="dxa"/>
              <w:right w:w="28" w:type="dxa"/>
            </w:tcMar>
          </w:tcPr>
          <w:p w14:paraId="0CE7AF37"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645,2</w:t>
            </w:r>
          </w:p>
        </w:tc>
        <w:tc>
          <w:tcPr>
            <w:tcW w:w="832" w:type="dxa"/>
            <w:tcMar>
              <w:left w:w="28" w:type="dxa"/>
              <w:right w:w="28" w:type="dxa"/>
            </w:tcMar>
          </w:tcPr>
          <w:p w14:paraId="2F397B77"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664,1</w:t>
            </w:r>
          </w:p>
        </w:tc>
        <w:tc>
          <w:tcPr>
            <w:tcW w:w="832" w:type="dxa"/>
            <w:tcMar>
              <w:left w:w="28" w:type="dxa"/>
              <w:right w:w="28" w:type="dxa"/>
            </w:tcMar>
          </w:tcPr>
          <w:p w14:paraId="4B425DB2"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693,5</w:t>
            </w:r>
          </w:p>
        </w:tc>
        <w:tc>
          <w:tcPr>
            <w:tcW w:w="832" w:type="dxa"/>
            <w:tcMar>
              <w:left w:w="28" w:type="dxa"/>
              <w:right w:w="28" w:type="dxa"/>
            </w:tcMar>
          </w:tcPr>
          <w:p w14:paraId="4C114ADB"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771,3</w:t>
            </w:r>
          </w:p>
        </w:tc>
        <w:tc>
          <w:tcPr>
            <w:tcW w:w="832" w:type="dxa"/>
            <w:tcMar>
              <w:left w:w="28" w:type="dxa"/>
              <w:right w:w="28" w:type="dxa"/>
            </w:tcMar>
          </w:tcPr>
          <w:p w14:paraId="4E71A18E"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770,9</w:t>
            </w:r>
          </w:p>
        </w:tc>
        <w:tc>
          <w:tcPr>
            <w:tcW w:w="832" w:type="dxa"/>
            <w:tcMar>
              <w:left w:w="28" w:type="dxa"/>
              <w:right w:w="28" w:type="dxa"/>
            </w:tcMar>
          </w:tcPr>
          <w:p w14:paraId="784F90EF"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234,3</w:t>
            </w:r>
          </w:p>
        </w:tc>
        <w:tc>
          <w:tcPr>
            <w:tcW w:w="832" w:type="dxa"/>
            <w:tcMar>
              <w:left w:w="28" w:type="dxa"/>
              <w:right w:w="28" w:type="dxa"/>
            </w:tcMar>
          </w:tcPr>
          <w:p w14:paraId="1F78248D"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254,6</w:t>
            </w:r>
          </w:p>
        </w:tc>
        <w:tc>
          <w:tcPr>
            <w:tcW w:w="832" w:type="dxa"/>
            <w:tcMar>
              <w:left w:w="28" w:type="dxa"/>
              <w:right w:w="28" w:type="dxa"/>
            </w:tcMar>
          </w:tcPr>
          <w:p w14:paraId="5F1EF549"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682,5</w:t>
            </w:r>
          </w:p>
        </w:tc>
        <w:tc>
          <w:tcPr>
            <w:tcW w:w="832" w:type="dxa"/>
            <w:tcMar>
              <w:left w:w="28" w:type="dxa"/>
              <w:right w:w="28" w:type="dxa"/>
            </w:tcMar>
          </w:tcPr>
          <w:p w14:paraId="41B4D6F9"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916,2</w:t>
            </w:r>
          </w:p>
        </w:tc>
      </w:tr>
      <w:tr w:rsidR="009B4960" w:rsidRPr="00F96AFD" w14:paraId="56CB6E84" w14:textId="77777777" w:rsidTr="0042214B">
        <w:tc>
          <w:tcPr>
            <w:tcW w:w="2552" w:type="dxa"/>
          </w:tcPr>
          <w:p w14:paraId="3131412A" w14:textId="2047EDA6"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podkarpackie</w:t>
            </w:r>
          </w:p>
        </w:tc>
        <w:tc>
          <w:tcPr>
            <w:tcW w:w="1022" w:type="dxa"/>
            <w:tcMar>
              <w:left w:w="28" w:type="dxa"/>
              <w:right w:w="28" w:type="dxa"/>
            </w:tcMar>
          </w:tcPr>
          <w:p w14:paraId="499DA3D3" w14:textId="385D0BFF"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w:t>
            </w:r>
            <w:r w:rsidR="009B4960" w:rsidRPr="00F96AFD">
              <w:rPr>
                <w:rFonts w:ascii="Arial" w:hAnsi="Arial" w:cs="Arial"/>
                <w:sz w:val="23"/>
                <w:szCs w:val="23"/>
              </w:rPr>
              <w:t>282,1</w:t>
            </w:r>
          </w:p>
        </w:tc>
        <w:tc>
          <w:tcPr>
            <w:tcW w:w="832" w:type="dxa"/>
            <w:tcMar>
              <w:left w:w="28" w:type="dxa"/>
              <w:right w:w="28" w:type="dxa"/>
            </w:tcMar>
          </w:tcPr>
          <w:p w14:paraId="3FA2BF00" w14:textId="43111CBF"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w:t>
            </w:r>
            <w:r w:rsidR="009B4960" w:rsidRPr="00F96AFD">
              <w:rPr>
                <w:rFonts w:ascii="Arial" w:hAnsi="Arial" w:cs="Arial"/>
                <w:sz w:val="23"/>
                <w:szCs w:val="23"/>
              </w:rPr>
              <w:t>695,4</w:t>
            </w:r>
          </w:p>
        </w:tc>
        <w:tc>
          <w:tcPr>
            <w:tcW w:w="832" w:type="dxa"/>
            <w:tcMar>
              <w:left w:w="28" w:type="dxa"/>
              <w:right w:w="28" w:type="dxa"/>
            </w:tcMar>
          </w:tcPr>
          <w:p w14:paraId="61864BAC" w14:textId="039C88A8"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w:t>
            </w:r>
            <w:r w:rsidR="009B4960" w:rsidRPr="00F96AFD">
              <w:rPr>
                <w:rFonts w:ascii="Arial" w:hAnsi="Arial" w:cs="Arial"/>
                <w:sz w:val="23"/>
                <w:szCs w:val="23"/>
              </w:rPr>
              <w:t>000,7</w:t>
            </w:r>
          </w:p>
        </w:tc>
        <w:tc>
          <w:tcPr>
            <w:tcW w:w="832" w:type="dxa"/>
            <w:tcMar>
              <w:left w:w="28" w:type="dxa"/>
              <w:right w:w="28" w:type="dxa"/>
            </w:tcMar>
          </w:tcPr>
          <w:p w14:paraId="7811FC2B" w14:textId="769E117C"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w:t>
            </w:r>
            <w:r w:rsidR="009B4960" w:rsidRPr="00F96AFD">
              <w:rPr>
                <w:rFonts w:ascii="Arial" w:hAnsi="Arial" w:cs="Arial"/>
                <w:sz w:val="23"/>
                <w:szCs w:val="23"/>
              </w:rPr>
              <w:t>610,6</w:t>
            </w:r>
          </w:p>
        </w:tc>
        <w:tc>
          <w:tcPr>
            <w:tcW w:w="832" w:type="dxa"/>
            <w:tcMar>
              <w:left w:w="28" w:type="dxa"/>
              <w:right w:w="28" w:type="dxa"/>
            </w:tcMar>
          </w:tcPr>
          <w:p w14:paraId="6503F308" w14:textId="7161B3CF"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w:t>
            </w:r>
            <w:r w:rsidR="009B4960" w:rsidRPr="00F96AFD">
              <w:rPr>
                <w:rFonts w:ascii="Arial" w:hAnsi="Arial" w:cs="Arial"/>
                <w:sz w:val="23"/>
                <w:szCs w:val="23"/>
              </w:rPr>
              <w:t>882,6</w:t>
            </w:r>
          </w:p>
        </w:tc>
        <w:tc>
          <w:tcPr>
            <w:tcW w:w="832" w:type="dxa"/>
            <w:tcMar>
              <w:left w:w="28" w:type="dxa"/>
              <w:right w:w="28" w:type="dxa"/>
            </w:tcMar>
          </w:tcPr>
          <w:p w14:paraId="638F6C05" w14:textId="1C8D908D"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5</w:t>
            </w:r>
            <w:r w:rsidR="009B4960" w:rsidRPr="00F96AFD">
              <w:rPr>
                <w:rFonts w:ascii="Arial" w:hAnsi="Arial" w:cs="Arial"/>
                <w:sz w:val="23"/>
                <w:szCs w:val="23"/>
              </w:rPr>
              <w:t>363,0</w:t>
            </w:r>
          </w:p>
        </w:tc>
        <w:tc>
          <w:tcPr>
            <w:tcW w:w="832" w:type="dxa"/>
            <w:tcMar>
              <w:left w:w="28" w:type="dxa"/>
              <w:right w:w="28" w:type="dxa"/>
            </w:tcMar>
          </w:tcPr>
          <w:p w14:paraId="102FEE29" w14:textId="71F487BE"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w:t>
            </w:r>
            <w:r w:rsidR="009B4960" w:rsidRPr="00F96AFD">
              <w:rPr>
                <w:rFonts w:ascii="Arial" w:hAnsi="Arial" w:cs="Arial"/>
                <w:sz w:val="23"/>
                <w:szCs w:val="23"/>
              </w:rPr>
              <w:t>697,9</w:t>
            </w:r>
          </w:p>
        </w:tc>
        <w:tc>
          <w:tcPr>
            <w:tcW w:w="832" w:type="dxa"/>
            <w:tcMar>
              <w:left w:w="28" w:type="dxa"/>
              <w:right w:w="28" w:type="dxa"/>
            </w:tcMar>
          </w:tcPr>
          <w:p w14:paraId="19D0556B" w14:textId="73CEB1C9"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140,5</w:t>
            </w:r>
          </w:p>
        </w:tc>
        <w:tc>
          <w:tcPr>
            <w:tcW w:w="832" w:type="dxa"/>
            <w:tcMar>
              <w:left w:w="28" w:type="dxa"/>
              <w:right w:w="28" w:type="dxa"/>
            </w:tcMar>
          </w:tcPr>
          <w:p w14:paraId="68699806" w14:textId="3AF0EB63"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w:t>
            </w:r>
            <w:r w:rsidR="009B4960" w:rsidRPr="00F96AFD">
              <w:rPr>
                <w:rFonts w:ascii="Arial" w:hAnsi="Arial" w:cs="Arial"/>
                <w:sz w:val="23"/>
                <w:szCs w:val="23"/>
              </w:rPr>
              <w:t>559,2</w:t>
            </w:r>
          </w:p>
        </w:tc>
        <w:tc>
          <w:tcPr>
            <w:tcW w:w="832" w:type="dxa"/>
            <w:tcMar>
              <w:left w:w="28" w:type="dxa"/>
              <w:right w:w="28" w:type="dxa"/>
            </w:tcMar>
          </w:tcPr>
          <w:p w14:paraId="35FA1A30" w14:textId="3F0E9334"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5</w:t>
            </w:r>
            <w:r w:rsidR="009B4960" w:rsidRPr="00F96AFD">
              <w:rPr>
                <w:rFonts w:ascii="Arial" w:hAnsi="Arial" w:cs="Arial"/>
                <w:sz w:val="23"/>
                <w:szCs w:val="23"/>
              </w:rPr>
              <w:t>896,1</w:t>
            </w:r>
          </w:p>
        </w:tc>
      </w:tr>
      <w:tr w:rsidR="009B4960" w:rsidRPr="00F96AFD" w14:paraId="1603FE91" w14:textId="77777777" w:rsidTr="0042214B">
        <w:tc>
          <w:tcPr>
            <w:tcW w:w="2552" w:type="dxa"/>
          </w:tcPr>
          <w:p w14:paraId="555B97F1" w14:textId="50F2C7E1"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podlaskie</w:t>
            </w:r>
          </w:p>
        </w:tc>
        <w:tc>
          <w:tcPr>
            <w:tcW w:w="1022" w:type="dxa"/>
            <w:tcMar>
              <w:left w:w="28" w:type="dxa"/>
              <w:right w:w="28" w:type="dxa"/>
            </w:tcMar>
          </w:tcPr>
          <w:p w14:paraId="35E0D829" w14:textId="0AD41105"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673,9</w:t>
            </w:r>
          </w:p>
        </w:tc>
        <w:tc>
          <w:tcPr>
            <w:tcW w:w="832" w:type="dxa"/>
            <w:tcMar>
              <w:left w:w="28" w:type="dxa"/>
              <w:right w:w="28" w:type="dxa"/>
            </w:tcMar>
          </w:tcPr>
          <w:p w14:paraId="0DD16E0C" w14:textId="464D9BB5"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w:t>
            </w:r>
            <w:r w:rsidR="009B4960" w:rsidRPr="00F96AFD">
              <w:rPr>
                <w:rFonts w:ascii="Arial" w:hAnsi="Arial" w:cs="Arial"/>
                <w:sz w:val="23"/>
                <w:szCs w:val="23"/>
              </w:rPr>
              <w:t>048,1</w:t>
            </w:r>
          </w:p>
        </w:tc>
        <w:tc>
          <w:tcPr>
            <w:tcW w:w="832" w:type="dxa"/>
            <w:tcMar>
              <w:left w:w="28" w:type="dxa"/>
              <w:right w:w="28" w:type="dxa"/>
            </w:tcMar>
          </w:tcPr>
          <w:p w14:paraId="36776AF9" w14:textId="61D7B26A"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w:t>
            </w:r>
            <w:r w:rsidR="009B4960" w:rsidRPr="00F96AFD">
              <w:rPr>
                <w:rFonts w:ascii="Arial" w:hAnsi="Arial" w:cs="Arial"/>
                <w:sz w:val="23"/>
                <w:szCs w:val="23"/>
              </w:rPr>
              <w:t>204,4</w:t>
            </w:r>
          </w:p>
        </w:tc>
        <w:tc>
          <w:tcPr>
            <w:tcW w:w="832" w:type="dxa"/>
            <w:tcMar>
              <w:left w:w="28" w:type="dxa"/>
              <w:right w:w="28" w:type="dxa"/>
            </w:tcMar>
          </w:tcPr>
          <w:p w14:paraId="1E4F972B" w14:textId="5A381607"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w:t>
            </w:r>
            <w:r w:rsidR="009B4960" w:rsidRPr="00F96AFD">
              <w:rPr>
                <w:rFonts w:ascii="Arial" w:hAnsi="Arial" w:cs="Arial"/>
                <w:sz w:val="23"/>
                <w:szCs w:val="23"/>
              </w:rPr>
              <w:t>885,9</w:t>
            </w:r>
          </w:p>
        </w:tc>
        <w:tc>
          <w:tcPr>
            <w:tcW w:w="832" w:type="dxa"/>
            <w:tcMar>
              <w:left w:w="28" w:type="dxa"/>
              <w:right w:w="28" w:type="dxa"/>
            </w:tcMar>
          </w:tcPr>
          <w:p w14:paraId="6E6715C0" w14:textId="7E4DEF1C"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w:t>
            </w:r>
            <w:r w:rsidR="009B4960" w:rsidRPr="00F96AFD">
              <w:rPr>
                <w:rFonts w:ascii="Arial" w:hAnsi="Arial" w:cs="Arial"/>
                <w:sz w:val="23"/>
                <w:szCs w:val="23"/>
              </w:rPr>
              <w:t>829,9</w:t>
            </w:r>
          </w:p>
        </w:tc>
        <w:tc>
          <w:tcPr>
            <w:tcW w:w="832" w:type="dxa"/>
            <w:tcMar>
              <w:left w:w="28" w:type="dxa"/>
              <w:right w:w="28" w:type="dxa"/>
            </w:tcMar>
          </w:tcPr>
          <w:p w14:paraId="03BA4B62" w14:textId="1767FC16"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w:t>
            </w:r>
            <w:r w:rsidR="009B4960" w:rsidRPr="00F96AFD">
              <w:rPr>
                <w:rFonts w:ascii="Arial" w:hAnsi="Arial" w:cs="Arial"/>
                <w:sz w:val="23"/>
                <w:szCs w:val="23"/>
              </w:rPr>
              <w:t>835,4</w:t>
            </w:r>
          </w:p>
        </w:tc>
        <w:tc>
          <w:tcPr>
            <w:tcW w:w="832" w:type="dxa"/>
            <w:tcMar>
              <w:left w:w="28" w:type="dxa"/>
              <w:right w:w="28" w:type="dxa"/>
            </w:tcMar>
          </w:tcPr>
          <w:p w14:paraId="1CEA9FFB" w14:textId="50D43013"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w:t>
            </w:r>
            <w:r w:rsidR="009B4960" w:rsidRPr="00F96AFD">
              <w:rPr>
                <w:rFonts w:ascii="Arial" w:hAnsi="Arial" w:cs="Arial"/>
                <w:sz w:val="23"/>
                <w:szCs w:val="23"/>
              </w:rPr>
              <w:t>439,9</w:t>
            </w:r>
          </w:p>
        </w:tc>
        <w:tc>
          <w:tcPr>
            <w:tcW w:w="832" w:type="dxa"/>
            <w:tcMar>
              <w:left w:w="28" w:type="dxa"/>
              <w:right w:w="28" w:type="dxa"/>
            </w:tcMar>
          </w:tcPr>
          <w:p w14:paraId="70082E8E" w14:textId="64D55F05"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312,6</w:t>
            </w:r>
          </w:p>
        </w:tc>
        <w:tc>
          <w:tcPr>
            <w:tcW w:w="832" w:type="dxa"/>
            <w:tcMar>
              <w:left w:w="28" w:type="dxa"/>
              <w:right w:w="28" w:type="dxa"/>
            </w:tcMar>
          </w:tcPr>
          <w:p w14:paraId="04EEFDA4" w14:textId="0CACED74"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w:t>
            </w:r>
            <w:r w:rsidR="009B4960" w:rsidRPr="00F96AFD">
              <w:rPr>
                <w:rFonts w:ascii="Arial" w:hAnsi="Arial" w:cs="Arial"/>
                <w:sz w:val="23"/>
                <w:szCs w:val="23"/>
              </w:rPr>
              <w:t>406,1</w:t>
            </w:r>
          </w:p>
        </w:tc>
        <w:tc>
          <w:tcPr>
            <w:tcW w:w="832" w:type="dxa"/>
            <w:tcMar>
              <w:left w:w="28" w:type="dxa"/>
              <w:right w:w="28" w:type="dxa"/>
            </w:tcMar>
          </w:tcPr>
          <w:p w14:paraId="5F854063" w14:textId="4D5AB98D"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5</w:t>
            </w:r>
            <w:r w:rsidR="009B4960" w:rsidRPr="00F96AFD">
              <w:rPr>
                <w:rFonts w:ascii="Arial" w:hAnsi="Arial" w:cs="Arial"/>
                <w:sz w:val="23"/>
                <w:szCs w:val="23"/>
              </w:rPr>
              <w:t>595,8</w:t>
            </w:r>
          </w:p>
        </w:tc>
      </w:tr>
      <w:tr w:rsidR="009B4960" w:rsidRPr="00F96AFD" w14:paraId="636C8185" w14:textId="77777777" w:rsidTr="0042214B">
        <w:tc>
          <w:tcPr>
            <w:tcW w:w="2552" w:type="dxa"/>
          </w:tcPr>
          <w:p w14:paraId="3249CA08" w14:textId="2AB53014"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pomorskie</w:t>
            </w:r>
          </w:p>
        </w:tc>
        <w:tc>
          <w:tcPr>
            <w:tcW w:w="1022" w:type="dxa"/>
            <w:tcMar>
              <w:left w:w="28" w:type="dxa"/>
              <w:right w:w="28" w:type="dxa"/>
            </w:tcMar>
          </w:tcPr>
          <w:p w14:paraId="53D86813"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0,0</w:t>
            </w:r>
          </w:p>
        </w:tc>
        <w:tc>
          <w:tcPr>
            <w:tcW w:w="832" w:type="dxa"/>
            <w:tcMar>
              <w:left w:w="28" w:type="dxa"/>
              <w:right w:w="28" w:type="dxa"/>
            </w:tcMar>
          </w:tcPr>
          <w:p w14:paraId="301D9292"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0,0</w:t>
            </w:r>
          </w:p>
        </w:tc>
        <w:tc>
          <w:tcPr>
            <w:tcW w:w="832" w:type="dxa"/>
            <w:tcMar>
              <w:left w:w="28" w:type="dxa"/>
              <w:right w:w="28" w:type="dxa"/>
            </w:tcMar>
          </w:tcPr>
          <w:p w14:paraId="798CB391"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43,6</w:t>
            </w:r>
          </w:p>
        </w:tc>
        <w:tc>
          <w:tcPr>
            <w:tcW w:w="832" w:type="dxa"/>
            <w:tcMar>
              <w:left w:w="28" w:type="dxa"/>
              <w:right w:w="28" w:type="dxa"/>
            </w:tcMar>
          </w:tcPr>
          <w:p w14:paraId="25D1BB49"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104,9</w:t>
            </w:r>
          </w:p>
        </w:tc>
        <w:tc>
          <w:tcPr>
            <w:tcW w:w="832" w:type="dxa"/>
            <w:tcMar>
              <w:left w:w="28" w:type="dxa"/>
              <w:right w:w="28" w:type="dxa"/>
            </w:tcMar>
          </w:tcPr>
          <w:p w14:paraId="7A0AB1DD"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121,9</w:t>
            </w:r>
          </w:p>
        </w:tc>
        <w:tc>
          <w:tcPr>
            <w:tcW w:w="832" w:type="dxa"/>
            <w:tcMar>
              <w:left w:w="28" w:type="dxa"/>
              <w:right w:w="28" w:type="dxa"/>
            </w:tcMar>
          </w:tcPr>
          <w:p w14:paraId="07565D08"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149,9</w:t>
            </w:r>
          </w:p>
        </w:tc>
        <w:tc>
          <w:tcPr>
            <w:tcW w:w="832" w:type="dxa"/>
            <w:tcMar>
              <w:left w:w="28" w:type="dxa"/>
              <w:right w:w="28" w:type="dxa"/>
            </w:tcMar>
          </w:tcPr>
          <w:p w14:paraId="173BA532"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61,3</w:t>
            </w:r>
          </w:p>
        </w:tc>
        <w:tc>
          <w:tcPr>
            <w:tcW w:w="832" w:type="dxa"/>
            <w:tcMar>
              <w:left w:w="28" w:type="dxa"/>
              <w:right w:w="28" w:type="dxa"/>
            </w:tcMar>
          </w:tcPr>
          <w:p w14:paraId="663D25DC"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46,9</w:t>
            </w:r>
          </w:p>
        </w:tc>
        <w:tc>
          <w:tcPr>
            <w:tcW w:w="832" w:type="dxa"/>
            <w:tcMar>
              <w:left w:w="28" w:type="dxa"/>
              <w:right w:w="28" w:type="dxa"/>
            </w:tcMar>
          </w:tcPr>
          <w:p w14:paraId="52E259B0"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113,3</w:t>
            </w:r>
          </w:p>
        </w:tc>
        <w:tc>
          <w:tcPr>
            <w:tcW w:w="832" w:type="dxa"/>
            <w:tcMar>
              <w:left w:w="28" w:type="dxa"/>
              <w:right w:w="28" w:type="dxa"/>
            </w:tcMar>
          </w:tcPr>
          <w:p w14:paraId="50979CF0"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142,6</w:t>
            </w:r>
          </w:p>
        </w:tc>
      </w:tr>
      <w:tr w:rsidR="009B4960" w:rsidRPr="00F96AFD" w14:paraId="6BB1687E" w14:textId="77777777" w:rsidTr="0042214B">
        <w:tc>
          <w:tcPr>
            <w:tcW w:w="2552" w:type="dxa"/>
          </w:tcPr>
          <w:p w14:paraId="54B1BF74" w14:textId="63D8A3B7"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śląskie</w:t>
            </w:r>
          </w:p>
        </w:tc>
        <w:tc>
          <w:tcPr>
            <w:tcW w:w="1022" w:type="dxa"/>
            <w:tcMar>
              <w:left w:w="28" w:type="dxa"/>
              <w:right w:w="28" w:type="dxa"/>
            </w:tcMar>
          </w:tcPr>
          <w:p w14:paraId="420AB3CF" w14:textId="2C35D1BC"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w:t>
            </w:r>
            <w:r w:rsidR="009B4960" w:rsidRPr="00F96AFD">
              <w:rPr>
                <w:rFonts w:ascii="Arial" w:hAnsi="Arial" w:cs="Arial"/>
                <w:sz w:val="23"/>
                <w:szCs w:val="23"/>
              </w:rPr>
              <w:t>430,0</w:t>
            </w:r>
          </w:p>
        </w:tc>
        <w:tc>
          <w:tcPr>
            <w:tcW w:w="832" w:type="dxa"/>
            <w:tcMar>
              <w:left w:w="28" w:type="dxa"/>
              <w:right w:w="28" w:type="dxa"/>
            </w:tcMar>
          </w:tcPr>
          <w:p w14:paraId="2FA0F0E7" w14:textId="76708FF3"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1483,8</w:t>
            </w:r>
          </w:p>
        </w:tc>
        <w:tc>
          <w:tcPr>
            <w:tcW w:w="832" w:type="dxa"/>
            <w:tcMar>
              <w:left w:w="28" w:type="dxa"/>
              <w:right w:w="28" w:type="dxa"/>
            </w:tcMar>
          </w:tcPr>
          <w:p w14:paraId="4C46AC8D" w14:textId="5B07D01B"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w:t>
            </w:r>
            <w:r w:rsidR="009B4960" w:rsidRPr="00F96AFD">
              <w:rPr>
                <w:rFonts w:ascii="Arial" w:hAnsi="Arial" w:cs="Arial"/>
                <w:sz w:val="23"/>
                <w:szCs w:val="23"/>
              </w:rPr>
              <w:t>695,0</w:t>
            </w:r>
          </w:p>
        </w:tc>
        <w:tc>
          <w:tcPr>
            <w:tcW w:w="832" w:type="dxa"/>
            <w:tcMar>
              <w:left w:w="28" w:type="dxa"/>
              <w:right w:w="28" w:type="dxa"/>
            </w:tcMar>
          </w:tcPr>
          <w:p w14:paraId="4E5686DF" w14:textId="609AE776"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w:t>
            </w:r>
            <w:r w:rsidR="009B4960" w:rsidRPr="00F96AFD">
              <w:rPr>
                <w:rFonts w:ascii="Arial" w:hAnsi="Arial" w:cs="Arial"/>
                <w:sz w:val="23"/>
                <w:szCs w:val="23"/>
              </w:rPr>
              <w:t>847,2</w:t>
            </w:r>
          </w:p>
        </w:tc>
        <w:tc>
          <w:tcPr>
            <w:tcW w:w="832" w:type="dxa"/>
            <w:tcMar>
              <w:left w:w="28" w:type="dxa"/>
              <w:right w:w="28" w:type="dxa"/>
            </w:tcMar>
          </w:tcPr>
          <w:p w14:paraId="6880F732" w14:textId="4D1CD11E"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470,1</w:t>
            </w:r>
          </w:p>
        </w:tc>
        <w:tc>
          <w:tcPr>
            <w:tcW w:w="832" w:type="dxa"/>
            <w:tcMar>
              <w:left w:w="28" w:type="dxa"/>
              <w:right w:w="28" w:type="dxa"/>
            </w:tcMar>
          </w:tcPr>
          <w:p w14:paraId="36981F5E" w14:textId="2A62960D"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372,1</w:t>
            </w:r>
          </w:p>
        </w:tc>
        <w:tc>
          <w:tcPr>
            <w:tcW w:w="832" w:type="dxa"/>
            <w:tcMar>
              <w:left w:w="28" w:type="dxa"/>
              <w:right w:w="28" w:type="dxa"/>
            </w:tcMar>
          </w:tcPr>
          <w:p w14:paraId="04F829B3"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678,4</w:t>
            </w:r>
          </w:p>
        </w:tc>
        <w:tc>
          <w:tcPr>
            <w:tcW w:w="832" w:type="dxa"/>
            <w:tcMar>
              <w:left w:w="28" w:type="dxa"/>
              <w:right w:w="28" w:type="dxa"/>
            </w:tcMar>
          </w:tcPr>
          <w:p w14:paraId="3F64759E" w14:textId="11A6F6EB"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w:t>
            </w:r>
            <w:r w:rsidR="009B4960" w:rsidRPr="00F96AFD">
              <w:rPr>
                <w:rFonts w:ascii="Arial" w:hAnsi="Arial" w:cs="Arial"/>
                <w:sz w:val="23"/>
                <w:szCs w:val="23"/>
              </w:rPr>
              <w:t>035,6</w:t>
            </w:r>
          </w:p>
        </w:tc>
        <w:tc>
          <w:tcPr>
            <w:tcW w:w="832" w:type="dxa"/>
            <w:tcMar>
              <w:left w:w="28" w:type="dxa"/>
              <w:right w:w="28" w:type="dxa"/>
            </w:tcMar>
          </w:tcPr>
          <w:p w14:paraId="0C011414" w14:textId="23DD0991"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202,4</w:t>
            </w:r>
          </w:p>
        </w:tc>
        <w:tc>
          <w:tcPr>
            <w:tcW w:w="832" w:type="dxa"/>
            <w:tcMar>
              <w:left w:w="28" w:type="dxa"/>
              <w:right w:w="28" w:type="dxa"/>
            </w:tcMar>
          </w:tcPr>
          <w:p w14:paraId="206C0967" w14:textId="11259083"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w:t>
            </w:r>
            <w:r w:rsidR="009B4960" w:rsidRPr="00F96AFD">
              <w:rPr>
                <w:rFonts w:ascii="Arial" w:hAnsi="Arial" w:cs="Arial"/>
                <w:sz w:val="23"/>
                <w:szCs w:val="23"/>
              </w:rPr>
              <w:t>742,7</w:t>
            </w:r>
          </w:p>
        </w:tc>
      </w:tr>
      <w:tr w:rsidR="009B4960" w:rsidRPr="00F96AFD" w14:paraId="6F4AA37F" w14:textId="77777777" w:rsidTr="0042214B">
        <w:tc>
          <w:tcPr>
            <w:tcW w:w="2552" w:type="dxa"/>
          </w:tcPr>
          <w:p w14:paraId="10028CD5" w14:textId="68FA3D04"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świętokrzyskie</w:t>
            </w:r>
          </w:p>
        </w:tc>
        <w:tc>
          <w:tcPr>
            <w:tcW w:w="1022" w:type="dxa"/>
            <w:tcMar>
              <w:left w:w="28" w:type="dxa"/>
              <w:right w:w="28" w:type="dxa"/>
            </w:tcMar>
          </w:tcPr>
          <w:p w14:paraId="4CE17FF3"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266,2</w:t>
            </w:r>
          </w:p>
        </w:tc>
        <w:tc>
          <w:tcPr>
            <w:tcW w:w="832" w:type="dxa"/>
            <w:tcMar>
              <w:left w:w="28" w:type="dxa"/>
              <w:right w:w="28" w:type="dxa"/>
            </w:tcMar>
          </w:tcPr>
          <w:p w14:paraId="01F66C71"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412,5</w:t>
            </w:r>
          </w:p>
        </w:tc>
        <w:tc>
          <w:tcPr>
            <w:tcW w:w="832" w:type="dxa"/>
            <w:tcMar>
              <w:left w:w="28" w:type="dxa"/>
              <w:right w:w="28" w:type="dxa"/>
            </w:tcMar>
          </w:tcPr>
          <w:p w14:paraId="65AAD263"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466,7</w:t>
            </w:r>
          </w:p>
        </w:tc>
        <w:tc>
          <w:tcPr>
            <w:tcW w:w="832" w:type="dxa"/>
            <w:tcMar>
              <w:left w:w="28" w:type="dxa"/>
              <w:right w:w="28" w:type="dxa"/>
            </w:tcMar>
          </w:tcPr>
          <w:p w14:paraId="655607AA"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578,5</w:t>
            </w:r>
          </w:p>
        </w:tc>
        <w:tc>
          <w:tcPr>
            <w:tcW w:w="832" w:type="dxa"/>
            <w:tcMar>
              <w:left w:w="28" w:type="dxa"/>
              <w:right w:w="28" w:type="dxa"/>
            </w:tcMar>
          </w:tcPr>
          <w:p w14:paraId="30710496"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598,7</w:t>
            </w:r>
          </w:p>
        </w:tc>
        <w:tc>
          <w:tcPr>
            <w:tcW w:w="832" w:type="dxa"/>
            <w:tcMar>
              <w:left w:w="28" w:type="dxa"/>
              <w:right w:w="28" w:type="dxa"/>
            </w:tcMar>
          </w:tcPr>
          <w:p w14:paraId="7AC9C3AF"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583,6</w:t>
            </w:r>
          </w:p>
        </w:tc>
        <w:tc>
          <w:tcPr>
            <w:tcW w:w="832" w:type="dxa"/>
            <w:tcMar>
              <w:left w:w="28" w:type="dxa"/>
              <w:right w:w="28" w:type="dxa"/>
            </w:tcMar>
          </w:tcPr>
          <w:p w14:paraId="2964FE92"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184,8</w:t>
            </w:r>
          </w:p>
        </w:tc>
        <w:tc>
          <w:tcPr>
            <w:tcW w:w="832" w:type="dxa"/>
            <w:tcMar>
              <w:left w:w="28" w:type="dxa"/>
              <w:right w:w="28" w:type="dxa"/>
            </w:tcMar>
          </w:tcPr>
          <w:p w14:paraId="2286F365"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181,8</w:t>
            </w:r>
          </w:p>
        </w:tc>
        <w:tc>
          <w:tcPr>
            <w:tcW w:w="832" w:type="dxa"/>
            <w:tcMar>
              <w:left w:w="28" w:type="dxa"/>
              <w:right w:w="28" w:type="dxa"/>
            </w:tcMar>
          </w:tcPr>
          <w:p w14:paraId="2E3420B1"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419,8</w:t>
            </w:r>
          </w:p>
        </w:tc>
        <w:tc>
          <w:tcPr>
            <w:tcW w:w="832" w:type="dxa"/>
            <w:tcMar>
              <w:left w:w="28" w:type="dxa"/>
              <w:right w:w="28" w:type="dxa"/>
            </w:tcMar>
          </w:tcPr>
          <w:p w14:paraId="20D6E638"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477,3</w:t>
            </w:r>
          </w:p>
        </w:tc>
      </w:tr>
      <w:tr w:rsidR="009B4960" w:rsidRPr="00F96AFD" w14:paraId="30EA50C0" w14:textId="77777777" w:rsidTr="0042214B">
        <w:tc>
          <w:tcPr>
            <w:tcW w:w="2552" w:type="dxa"/>
          </w:tcPr>
          <w:p w14:paraId="1D6F1EF9" w14:textId="1DDA4C0C"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warmińsko-mazurskie</w:t>
            </w:r>
          </w:p>
        </w:tc>
        <w:tc>
          <w:tcPr>
            <w:tcW w:w="1022" w:type="dxa"/>
            <w:tcMar>
              <w:left w:w="28" w:type="dxa"/>
              <w:right w:w="28" w:type="dxa"/>
            </w:tcMar>
          </w:tcPr>
          <w:p w14:paraId="4B03F638" w14:textId="4AD73313"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27</w:t>
            </w:r>
            <w:r w:rsidR="009B4960" w:rsidRPr="00F96AFD">
              <w:rPr>
                <w:rFonts w:ascii="Arial" w:hAnsi="Arial" w:cs="Arial"/>
                <w:sz w:val="23"/>
                <w:szCs w:val="23"/>
              </w:rPr>
              <w:t>081,2</w:t>
            </w:r>
          </w:p>
        </w:tc>
        <w:tc>
          <w:tcPr>
            <w:tcW w:w="832" w:type="dxa"/>
            <w:tcMar>
              <w:left w:w="28" w:type="dxa"/>
              <w:right w:w="28" w:type="dxa"/>
            </w:tcMar>
          </w:tcPr>
          <w:p w14:paraId="7209B249" w14:textId="616E89CC"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30</w:t>
            </w:r>
            <w:r w:rsidR="009B4960" w:rsidRPr="00F96AFD">
              <w:rPr>
                <w:rFonts w:ascii="Arial" w:hAnsi="Arial" w:cs="Arial"/>
                <w:sz w:val="23"/>
                <w:szCs w:val="23"/>
              </w:rPr>
              <w:t>487,7</w:t>
            </w:r>
          </w:p>
        </w:tc>
        <w:tc>
          <w:tcPr>
            <w:tcW w:w="832" w:type="dxa"/>
            <w:tcMar>
              <w:left w:w="28" w:type="dxa"/>
              <w:right w:w="28" w:type="dxa"/>
            </w:tcMar>
          </w:tcPr>
          <w:p w14:paraId="79098297" w14:textId="184834EB"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34</w:t>
            </w:r>
            <w:r w:rsidR="009B4960" w:rsidRPr="00F96AFD">
              <w:rPr>
                <w:rFonts w:ascii="Arial" w:hAnsi="Arial" w:cs="Arial"/>
                <w:sz w:val="23"/>
                <w:szCs w:val="23"/>
              </w:rPr>
              <w:t>104,2</w:t>
            </w:r>
          </w:p>
        </w:tc>
        <w:tc>
          <w:tcPr>
            <w:tcW w:w="832" w:type="dxa"/>
            <w:tcMar>
              <w:left w:w="28" w:type="dxa"/>
              <w:right w:w="28" w:type="dxa"/>
            </w:tcMar>
          </w:tcPr>
          <w:p w14:paraId="7CE3E698" w14:textId="16EB0319"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40</w:t>
            </w:r>
            <w:r w:rsidR="009B4960" w:rsidRPr="00F96AFD">
              <w:rPr>
                <w:rFonts w:ascii="Arial" w:hAnsi="Arial" w:cs="Arial"/>
                <w:sz w:val="23"/>
                <w:szCs w:val="23"/>
              </w:rPr>
              <w:t>044,7</w:t>
            </w:r>
          </w:p>
        </w:tc>
        <w:tc>
          <w:tcPr>
            <w:tcW w:w="832" w:type="dxa"/>
            <w:tcMar>
              <w:left w:w="28" w:type="dxa"/>
              <w:right w:w="28" w:type="dxa"/>
            </w:tcMar>
          </w:tcPr>
          <w:p w14:paraId="4E124C47" w14:textId="140B5432"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45</w:t>
            </w:r>
            <w:r w:rsidR="009B4960" w:rsidRPr="00F96AFD">
              <w:rPr>
                <w:rFonts w:ascii="Arial" w:hAnsi="Arial" w:cs="Arial"/>
                <w:sz w:val="23"/>
                <w:szCs w:val="23"/>
              </w:rPr>
              <w:t>716,4</w:t>
            </w:r>
          </w:p>
        </w:tc>
        <w:tc>
          <w:tcPr>
            <w:tcW w:w="832" w:type="dxa"/>
            <w:tcMar>
              <w:left w:w="28" w:type="dxa"/>
              <w:right w:w="28" w:type="dxa"/>
            </w:tcMar>
          </w:tcPr>
          <w:p w14:paraId="2F0531C3" w14:textId="58CF29B4"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48</w:t>
            </w:r>
            <w:r w:rsidR="009B4960" w:rsidRPr="00F96AFD">
              <w:rPr>
                <w:rFonts w:ascii="Arial" w:hAnsi="Arial" w:cs="Arial"/>
                <w:sz w:val="23"/>
                <w:szCs w:val="23"/>
              </w:rPr>
              <w:t>984,9</w:t>
            </w:r>
          </w:p>
        </w:tc>
        <w:tc>
          <w:tcPr>
            <w:tcW w:w="832" w:type="dxa"/>
            <w:tcMar>
              <w:left w:w="28" w:type="dxa"/>
              <w:right w:w="28" w:type="dxa"/>
            </w:tcMar>
          </w:tcPr>
          <w:p w14:paraId="7552C3E1" w14:textId="624E8EF6"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14</w:t>
            </w:r>
            <w:r w:rsidR="009B4960" w:rsidRPr="00F96AFD">
              <w:rPr>
                <w:rFonts w:ascii="Arial" w:hAnsi="Arial" w:cs="Arial"/>
                <w:sz w:val="23"/>
                <w:szCs w:val="23"/>
              </w:rPr>
              <w:t>579,0</w:t>
            </w:r>
          </w:p>
        </w:tc>
        <w:tc>
          <w:tcPr>
            <w:tcW w:w="832" w:type="dxa"/>
            <w:tcMar>
              <w:left w:w="28" w:type="dxa"/>
              <w:right w:w="28" w:type="dxa"/>
            </w:tcMar>
          </w:tcPr>
          <w:p w14:paraId="033177DE" w14:textId="246C501A"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19</w:t>
            </w:r>
            <w:r w:rsidR="009B4960" w:rsidRPr="00F96AFD">
              <w:rPr>
                <w:rFonts w:ascii="Arial" w:hAnsi="Arial" w:cs="Arial"/>
                <w:sz w:val="23"/>
                <w:szCs w:val="23"/>
              </w:rPr>
              <w:t>642,1</w:t>
            </w:r>
          </w:p>
        </w:tc>
        <w:tc>
          <w:tcPr>
            <w:tcW w:w="832" w:type="dxa"/>
            <w:tcMar>
              <w:left w:w="28" w:type="dxa"/>
              <w:right w:w="28" w:type="dxa"/>
            </w:tcMar>
          </w:tcPr>
          <w:p w14:paraId="1BD02D22" w14:textId="468C6C9A"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40</w:t>
            </w:r>
            <w:r w:rsidR="009B4960" w:rsidRPr="00F96AFD">
              <w:rPr>
                <w:rFonts w:ascii="Arial" w:hAnsi="Arial" w:cs="Arial"/>
                <w:sz w:val="23"/>
                <w:szCs w:val="23"/>
              </w:rPr>
              <w:t>921,7</w:t>
            </w:r>
          </w:p>
        </w:tc>
        <w:tc>
          <w:tcPr>
            <w:tcW w:w="832" w:type="dxa"/>
            <w:tcMar>
              <w:left w:w="28" w:type="dxa"/>
              <w:right w:w="28" w:type="dxa"/>
            </w:tcMar>
          </w:tcPr>
          <w:p w14:paraId="1C602EA6" w14:textId="67E88EA1" w:rsidR="009B4960" w:rsidRPr="00F96AFD" w:rsidRDefault="0042214B" w:rsidP="00DD2DE5">
            <w:pPr>
              <w:pStyle w:val="Akapitzlist"/>
              <w:spacing w:after="240"/>
              <w:ind w:left="0"/>
              <w:rPr>
                <w:rFonts w:ascii="Arial" w:hAnsi="Arial" w:cs="Arial"/>
                <w:sz w:val="23"/>
                <w:szCs w:val="23"/>
              </w:rPr>
            </w:pPr>
            <w:r w:rsidRPr="00F96AFD">
              <w:rPr>
                <w:rFonts w:ascii="Arial" w:hAnsi="Arial" w:cs="Arial"/>
                <w:sz w:val="23"/>
                <w:szCs w:val="23"/>
              </w:rPr>
              <w:t>52</w:t>
            </w:r>
            <w:r w:rsidR="009B4960" w:rsidRPr="00F96AFD">
              <w:rPr>
                <w:rFonts w:ascii="Arial" w:hAnsi="Arial" w:cs="Arial"/>
                <w:sz w:val="23"/>
                <w:szCs w:val="23"/>
              </w:rPr>
              <w:t>169,2</w:t>
            </w:r>
          </w:p>
        </w:tc>
      </w:tr>
      <w:tr w:rsidR="009B4960" w:rsidRPr="00F96AFD" w14:paraId="1B4466F5" w14:textId="77777777" w:rsidTr="0042214B">
        <w:tc>
          <w:tcPr>
            <w:tcW w:w="2552" w:type="dxa"/>
          </w:tcPr>
          <w:p w14:paraId="2828A34D" w14:textId="6872E862" w:rsidR="009B4960" w:rsidRPr="00F96AFD" w:rsidRDefault="00023229" w:rsidP="00DD2DE5">
            <w:pPr>
              <w:pStyle w:val="Akapitzlist"/>
              <w:spacing w:after="240"/>
              <w:ind w:left="0"/>
              <w:rPr>
                <w:rFonts w:ascii="Arial" w:hAnsi="Arial" w:cs="Arial"/>
                <w:b/>
                <w:sz w:val="24"/>
              </w:rPr>
            </w:pPr>
            <w:r w:rsidRPr="00F96AFD">
              <w:rPr>
                <w:rFonts w:ascii="Arial" w:hAnsi="Arial" w:cs="Arial"/>
                <w:b/>
                <w:sz w:val="24"/>
              </w:rPr>
              <w:t>wielkopolskie</w:t>
            </w:r>
          </w:p>
        </w:tc>
        <w:tc>
          <w:tcPr>
            <w:tcW w:w="1022" w:type="dxa"/>
            <w:tcMar>
              <w:left w:w="28" w:type="dxa"/>
              <w:right w:w="28" w:type="dxa"/>
            </w:tcMar>
          </w:tcPr>
          <w:p w14:paraId="3A0D9ABD" w14:textId="53CDB3EF" w:rsidR="009B4960" w:rsidRPr="00F96AFD" w:rsidRDefault="0042214B" w:rsidP="00DD2DE5">
            <w:pPr>
              <w:pStyle w:val="Akapitzlist"/>
              <w:spacing w:after="240"/>
              <w:ind w:left="0"/>
              <w:rPr>
                <w:rFonts w:ascii="Arial" w:hAnsi="Arial" w:cs="Arial"/>
                <w:b/>
                <w:sz w:val="23"/>
                <w:szCs w:val="23"/>
              </w:rPr>
            </w:pPr>
            <w:r w:rsidRPr="00F96AFD">
              <w:rPr>
                <w:rFonts w:ascii="Arial" w:hAnsi="Arial" w:cs="Arial"/>
                <w:b/>
                <w:sz w:val="23"/>
                <w:szCs w:val="23"/>
              </w:rPr>
              <w:t>2</w:t>
            </w:r>
            <w:r w:rsidR="009B4960" w:rsidRPr="00F96AFD">
              <w:rPr>
                <w:rFonts w:ascii="Arial" w:hAnsi="Arial" w:cs="Arial"/>
                <w:b/>
                <w:sz w:val="23"/>
                <w:szCs w:val="23"/>
              </w:rPr>
              <w:t>035,0</w:t>
            </w:r>
          </w:p>
        </w:tc>
        <w:tc>
          <w:tcPr>
            <w:tcW w:w="832" w:type="dxa"/>
            <w:tcMar>
              <w:left w:w="28" w:type="dxa"/>
              <w:right w:w="28" w:type="dxa"/>
            </w:tcMar>
          </w:tcPr>
          <w:p w14:paraId="36F60F5D" w14:textId="11531F45" w:rsidR="009B4960" w:rsidRPr="00F96AFD" w:rsidRDefault="0042214B" w:rsidP="00DD2DE5">
            <w:pPr>
              <w:pStyle w:val="Akapitzlist"/>
              <w:spacing w:after="240"/>
              <w:ind w:left="0"/>
              <w:rPr>
                <w:rFonts w:ascii="Arial" w:hAnsi="Arial" w:cs="Arial"/>
                <w:b/>
                <w:sz w:val="23"/>
                <w:szCs w:val="23"/>
              </w:rPr>
            </w:pPr>
            <w:r w:rsidRPr="00F96AFD">
              <w:rPr>
                <w:rFonts w:ascii="Arial" w:hAnsi="Arial" w:cs="Arial"/>
                <w:b/>
                <w:sz w:val="23"/>
                <w:szCs w:val="23"/>
              </w:rPr>
              <w:t>2</w:t>
            </w:r>
            <w:r w:rsidR="009B4960" w:rsidRPr="00F96AFD">
              <w:rPr>
                <w:rFonts w:ascii="Arial" w:hAnsi="Arial" w:cs="Arial"/>
                <w:b/>
                <w:sz w:val="23"/>
                <w:szCs w:val="23"/>
              </w:rPr>
              <w:t>269,3</w:t>
            </w:r>
          </w:p>
        </w:tc>
        <w:tc>
          <w:tcPr>
            <w:tcW w:w="832" w:type="dxa"/>
            <w:tcMar>
              <w:left w:w="28" w:type="dxa"/>
              <w:right w:w="28" w:type="dxa"/>
            </w:tcMar>
          </w:tcPr>
          <w:p w14:paraId="18B8404C" w14:textId="66F05A02" w:rsidR="009B4960" w:rsidRPr="00F96AFD" w:rsidRDefault="0042214B" w:rsidP="00DD2DE5">
            <w:pPr>
              <w:pStyle w:val="Akapitzlist"/>
              <w:spacing w:after="240"/>
              <w:ind w:left="0"/>
              <w:rPr>
                <w:rFonts w:ascii="Arial" w:hAnsi="Arial" w:cs="Arial"/>
                <w:b/>
                <w:sz w:val="23"/>
                <w:szCs w:val="23"/>
              </w:rPr>
            </w:pPr>
            <w:r w:rsidRPr="00F96AFD">
              <w:rPr>
                <w:rFonts w:ascii="Arial" w:hAnsi="Arial" w:cs="Arial"/>
                <w:b/>
                <w:sz w:val="23"/>
                <w:szCs w:val="23"/>
              </w:rPr>
              <w:t>2</w:t>
            </w:r>
            <w:r w:rsidR="009B4960" w:rsidRPr="00F96AFD">
              <w:rPr>
                <w:rFonts w:ascii="Arial" w:hAnsi="Arial" w:cs="Arial"/>
                <w:b/>
                <w:sz w:val="23"/>
                <w:szCs w:val="23"/>
              </w:rPr>
              <w:t>371,6</w:t>
            </w:r>
          </w:p>
        </w:tc>
        <w:tc>
          <w:tcPr>
            <w:tcW w:w="832" w:type="dxa"/>
            <w:tcMar>
              <w:left w:w="28" w:type="dxa"/>
              <w:right w:w="28" w:type="dxa"/>
            </w:tcMar>
          </w:tcPr>
          <w:p w14:paraId="6F877175" w14:textId="3FA3C603" w:rsidR="009B4960" w:rsidRPr="00F96AFD" w:rsidRDefault="0042214B" w:rsidP="00DD2DE5">
            <w:pPr>
              <w:pStyle w:val="Akapitzlist"/>
              <w:spacing w:after="240"/>
              <w:ind w:left="0"/>
              <w:rPr>
                <w:rFonts w:ascii="Arial" w:hAnsi="Arial" w:cs="Arial"/>
                <w:b/>
                <w:sz w:val="23"/>
                <w:szCs w:val="23"/>
              </w:rPr>
            </w:pPr>
            <w:r w:rsidRPr="00F96AFD">
              <w:rPr>
                <w:rFonts w:ascii="Arial" w:hAnsi="Arial" w:cs="Arial"/>
                <w:b/>
                <w:sz w:val="23"/>
                <w:szCs w:val="23"/>
              </w:rPr>
              <w:t>2</w:t>
            </w:r>
            <w:r w:rsidR="009B4960" w:rsidRPr="00F96AFD">
              <w:rPr>
                <w:rFonts w:ascii="Arial" w:hAnsi="Arial" w:cs="Arial"/>
                <w:b/>
                <w:sz w:val="23"/>
                <w:szCs w:val="23"/>
              </w:rPr>
              <w:t>797,0</w:t>
            </w:r>
          </w:p>
        </w:tc>
        <w:tc>
          <w:tcPr>
            <w:tcW w:w="832" w:type="dxa"/>
            <w:tcMar>
              <w:left w:w="28" w:type="dxa"/>
              <w:right w:w="28" w:type="dxa"/>
            </w:tcMar>
          </w:tcPr>
          <w:p w14:paraId="3A188B24" w14:textId="3134DF4E" w:rsidR="009B4960" w:rsidRPr="00F96AFD" w:rsidRDefault="0042214B" w:rsidP="00DD2DE5">
            <w:pPr>
              <w:pStyle w:val="Akapitzlist"/>
              <w:spacing w:after="240"/>
              <w:ind w:left="0"/>
              <w:rPr>
                <w:rFonts w:ascii="Arial" w:hAnsi="Arial" w:cs="Arial"/>
                <w:b/>
                <w:sz w:val="23"/>
                <w:szCs w:val="23"/>
              </w:rPr>
            </w:pPr>
            <w:r w:rsidRPr="00F96AFD">
              <w:rPr>
                <w:rFonts w:ascii="Arial" w:hAnsi="Arial" w:cs="Arial"/>
                <w:b/>
                <w:sz w:val="23"/>
                <w:szCs w:val="23"/>
              </w:rPr>
              <w:t>3</w:t>
            </w:r>
            <w:r w:rsidR="009B4960" w:rsidRPr="00F96AFD">
              <w:rPr>
                <w:rFonts w:ascii="Arial" w:hAnsi="Arial" w:cs="Arial"/>
                <w:b/>
                <w:sz w:val="23"/>
                <w:szCs w:val="23"/>
              </w:rPr>
              <w:t>298,1</w:t>
            </w:r>
          </w:p>
        </w:tc>
        <w:tc>
          <w:tcPr>
            <w:tcW w:w="832" w:type="dxa"/>
            <w:tcMar>
              <w:left w:w="28" w:type="dxa"/>
              <w:right w:w="28" w:type="dxa"/>
            </w:tcMar>
          </w:tcPr>
          <w:p w14:paraId="5A9EC4CF" w14:textId="60CCFDCF" w:rsidR="009B4960" w:rsidRPr="00F96AFD" w:rsidRDefault="0042214B" w:rsidP="00DD2DE5">
            <w:pPr>
              <w:pStyle w:val="Akapitzlist"/>
              <w:spacing w:after="240"/>
              <w:ind w:left="0"/>
              <w:rPr>
                <w:rFonts w:ascii="Arial" w:hAnsi="Arial" w:cs="Arial"/>
                <w:b/>
                <w:sz w:val="23"/>
                <w:szCs w:val="23"/>
              </w:rPr>
            </w:pPr>
            <w:r w:rsidRPr="00F96AFD">
              <w:rPr>
                <w:rFonts w:ascii="Arial" w:hAnsi="Arial" w:cs="Arial"/>
                <w:b/>
                <w:sz w:val="23"/>
                <w:szCs w:val="23"/>
              </w:rPr>
              <w:t>3</w:t>
            </w:r>
            <w:r w:rsidR="009B4960" w:rsidRPr="00F96AFD">
              <w:rPr>
                <w:rFonts w:ascii="Arial" w:hAnsi="Arial" w:cs="Arial"/>
                <w:b/>
                <w:sz w:val="23"/>
                <w:szCs w:val="23"/>
              </w:rPr>
              <w:t>499,7</w:t>
            </w:r>
          </w:p>
        </w:tc>
        <w:tc>
          <w:tcPr>
            <w:tcW w:w="832" w:type="dxa"/>
            <w:tcMar>
              <w:left w:w="28" w:type="dxa"/>
              <w:right w:w="28" w:type="dxa"/>
            </w:tcMar>
          </w:tcPr>
          <w:p w14:paraId="17F12626" w14:textId="2228F8C2" w:rsidR="009B4960" w:rsidRPr="00F96AFD" w:rsidRDefault="0042214B" w:rsidP="00DD2DE5">
            <w:pPr>
              <w:pStyle w:val="Akapitzlist"/>
              <w:spacing w:after="240"/>
              <w:ind w:left="0"/>
              <w:rPr>
                <w:rFonts w:ascii="Arial" w:hAnsi="Arial" w:cs="Arial"/>
                <w:b/>
                <w:sz w:val="23"/>
                <w:szCs w:val="23"/>
              </w:rPr>
            </w:pPr>
            <w:r w:rsidRPr="00F96AFD">
              <w:rPr>
                <w:rFonts w:ascii="Arial" w:hAnsi="Arial" w:cs="Arial"/>
                <w:b/>
                <w:sz w:val="23"/>
                <w:szCs w:val="23"/>
              </w:rPr>
              <w:t>1</w:t>
            </w:r>
            <w:r w:rsidR="009B4960" w:rsidRPr="00F96AFD">
              <w:rPr>
                <w:rFonts w:ascii="Arial" w:hAnsi="Arial" w:cs="Arial"/>
                <w:b/>
                <w:sz w:val="23"/>
                <w:szCs w:val="23"/>
              </w:rPr>
              <w:t>003,1</w:t>
            </w:r>
          </w:p>
        </w:tc>
        <w:tc>
          <w:tcPr>
            <w:tcW w:w="832" w:type="dxa"/>
            <w:tcMar>
              <w:left w:w="28" w:type="dxa"/>
              <w:right w:w="28" w:type="dxa"/>
            </w:tcMar>
          </w:tcPr>
          <w:p w14:paraId="19513754" w14:textId="662AF93F" w:rsidR="009B4960" w:rsidRPr="00F96AFD" w:rsidRDefault="0042214B" w:rsidP="00DD2DE5">
            <w:pPr>
              <w:pStyle w:val="Akapitzlist"/>
              <w:spacing w:after="240"/>
              <w:ind w:left="0"/>
              <w:rPr>
                <w:rFonts w:ascii="Arial" w:hAnsi="Arial" w:cs="Arial"/>
                <w:b/>
                <w:sz w:val="23"/>
                <w:szCs w:val="23"/>
              </w:rPr>
            </w:pPr>
            <w:r w:rsidRPr="00F96AFD">
              <w:rPr>
                <w:rFonts w:ascii="Arial" w:hAnsi="Arial" w:cs="Arial"/>
                <w:b/>
                <w:sz w:val="23"/>
                <w:szCs w:val="23"/>
              </w:rPr>
              <w:t>1</w:t>
            </w:r>
            <w:r w:rsidR="009B4960" w:rsidRPr="00F96AFD">
              <w:rPr>
                <w:rFonts w:ascii="Arial" w:hAnsi="Arial" w:cs="Arial"/>
                <w:b/>
                <w:sz w:val="23"/>
                <w:szCs w:val="23"/>
              </w:rPr>
              <w:t>409,1</w:t>
            </w:r>
          </w:p>
        </w:tc>
        <w:tc>
          <w:tcPr>
            <w:tcW w:w="832" w:type="dxa"/>
            <w:tcMar>
              <w:left w:w="28" w:type="dxa"/>
              <w:right w:w="28" w:type="dxa"/>
            </w:tcMar>
          </w:tcPr>
          <w:p w14:paraId="5BC45BD8" w14:textId="62218D75" w:rsidR="009B4960" w:rsidRPr="00F96AFD" w:rsidRDefault="0042214B" w:rsidP="00DD2DE5">
            <w:pPr>
              <w:pStyle w:val="Akapitzlist"/>
              <w:spacing w:after="240"/>
              <w:ind w:left="0"/>
              <w:rPr>
                <w:rFonts w:ascii="Arial" w:hAnsi="Arial" w:cs="Arial"/>
                <w:b/>
                <w:sz w:val="23"/>
                <w:szCs w:val="23"/>
              </w:rPr>
            </w:pPr>
            <w:r w:rsidRPr="00F96AFD">
              <w:rPr>
                <w:rFonts w:ascii="Arial" w:hAnsi="Arial" w:cs="Arial"/>
                <w:b/>
                <w:sz w:val="23"/>
                <w:szCs w:val="23"/>
              </w:rPr>
              <w:t>2</w:t>
            </w:r>
            <w:r w:rsidR="009B4960" w:rsidRPr="00F96AFD">
              <w:rPr>
                <w:rFonts w:ascii="Arial" w:hAnsi="Arial" w:cs="Arial"/>
                <w:b/>
                <w:sz w:val="23"/>
                <w:szCs w:val="23"/>
              </w:rPr>
              <w:t>867,9</w:t>
            </w:r>
          </w:p>
        </w:tc>
        <w:tc>
          <w:tcPr>
            <w:tcW w:w="832" w:type="dxa"/>
            <w:tcMar>
              <w:left w:w="28" w:type="dxa"/>
              <w:right w:w="28" w:type="dxa"/>
            </w:tcMar>
          </w:tcPr>
          <w:p w14:paraId="17044E81" w14:textId="58537C42" w:rsidR="009B4960" w:rsidRPr="00F96AFD" w:rsidRDefault="0042214B" w:rsidP="00DD2DE5">
            <w:pPr>
              <w:pStyle w:val="Akapitzlist"/>
              <w:spacing w:after="240"/>
              <w:ind w:left="0"/>
              <w:rPr>
                <w:rFonts w:ascii="Arial" w:hAnsi="Arial" w:cs="Arial"/>
                <w:b/>
                <w:sz w:val="23"/>
                <w:szCs w:val="23"/>
              </w:rPr>
            </w:pPr>
            <w:r w:rsidRPr="00F96AFD">
              <w:rPr>
                <w:rFonts w:ascii="Arial" w:hAnsi="Arial" w:cs="Arial"/>
                <w:b/>
                <w:sz w:val="23"/>
                <w:szCs w:val="23"/>
              </w:rPr>
              <w:t>3</w:t>
            </w:r>
            <w:r w:rsidR="009B4960" w:rsidRPr="00F96AFD">
              <w:rPr>
                <w:rFonts w:ascii="Arial" w:hAnsi="Arial" w:cs="Arial"/>
                <w:b/>
                <w:sz w:val="23"/>
                <w:szCs w:val="23"/>
              </w:rPr>
              <w:t>881,1</w:t>
            </w:r>
          </w:p>
        </w:tc>
      </w:tr>
      <w:tr w:rsidR="009B4960" w:rsidRPr="00F96AFD" w14:paraId="16643C62" w14:textId="77777777" w:rsidTr="0042214B">
        <w:tc>
          <w:tcPr>
            <w:tcW w:w="2552" w:type="dxa"/>
          </w:tcPr>
          <w:p w14:paraId="61CC6A47" w14:textId="6F808565" w:rsidR="0042214B" w:rsidRPr="00F96AFD" w:rsidRDefault="0042214B" w:rsidP="00DD2DE5">
            <w:pPr>
              <w:pStyle w:val="Akapitzlist"/>
              <w:spacing w:after="240"/>
              <w:ind w:left="0"/>
              <w:rPr>
                <w:rFonts w:ascii="Arial" w:hAnsi="Arial" w:cs="Arial"/>
                <w:sz w:val="24"/>
              </w:rPr>
            </w:pPr>
            <w:r w:rsidRPr="00F96AFD">
              <w:rPr>
                <w:rFonts w:ascii="Arial" w:hAnsi="Arial" w:cs="Arial"/>
                <w:sz w:val="24"/>
              </w:rPr>
              <w:t>Z</w:t>
            </w:r>
            <w:r w:rsidR="00023229" w:rsidRPr="00F96AFD">
              <w:rPr>
                <w:rFonts w:ascii="Arial" w:hAnsi="Arial" w:cs="Arial"/>
                <w:sz w:val="24"/>
              </w:rPr>
              <w:t>achodnio</w:t>
            </w:r>
          </w:p>
          <w:p w14:paraId="2A2E9268" w14:textId="1BFA0632" w:rsidR="009B4960" w:rsidRPr="00F96AFD" w:rsidRDefault="00023229" w:rsidP="00DD2DE5">
            <w:pPr>
              <w:pStyle w:val="Akapitzlist"/>
              <w:spacing w:after="240"/>
              <w:ind w:left="0"/>
              <w:rPr>
                <w:rFonts w:ascii="Arial" w:hAnsi="Arial" w:cs="Arial"/>
                <w:sz w:val="24"/>
              </w:rPr>
            </w:pPr>
            <w:r w:rsidRPr="00F96AFD">
              <w:rPr>
                <w:rFonts w:ascii="Arial" w:hAnsi="Arial" w:cs="Arial"/>
                <w:sz w:val="24"/>
              </w:rPr>
              <w:t>pomorskie</w:t>
            </w:r>
          </w:p>
        </w:tc>
        <w:tc>
          <w:tcPr>
            <w:tcW w:w="1022" w:type="dxa"/>
            <w:tcMar>
              <w:left w:w="28" w:type="dxa"/>
              <w:right w:w="28" w:type="dxa"/>
            </w:tcMar>
          </w:tcPr>
          <w:p w14:paraId="57B36B9C"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288,6</w:t>
            </w:r>
          </w:p>
        </w:tc>
        <w:tc>
          <w:tcPr>
            <w:tcW w:w="832" w:type="dxa"/>
            <w:tcMar>
              <w:left w:w="28" w:type="dxa"/>
              <w:right w:w="28" w:type="dxa"/>
            </w:tcMar>
          </w:tcPr>
          <w:p w14:paraId="1934129F"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340,5</w:t>
            </w:r>
          </w:p>
        </w:tc>
        <w:tc>
          <w:tcPr>
            <w:tcW w:w="832" w:type="dxa"/>
            <w:tcMar>
              <w:left w:w="28" w:type="dxa"/>
              <w:right w:w="28" w:type="dxa"/>
            </w:tcMar>
          </w:tcPr>
          <w:p w14:paraId="7DBB1428"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337,1</w:t>
            </w:r>
          </w:p>
        </w:tc>
        <w:tc>
          <w:tcPr>
            <w:tcW w:w="832" w:type="dxa"/>
            <w:tcMar>
              <w:left w:w="28" w:type="dxa"/>
              <w:right w:w="28" w:type="dxa"/>
            </w:tcMar>
          </w:tcPr>
          <w:p w14:paraId="0D013DCB"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331,0</w:t>
            </w:r>
          </w:p>
        </w:tc>
        <w:tc>
          <w:tcPr>
            <w:tcW w:w="832" w:type="dxa"/>
            <w:tcMar>
              <w:left w:w="28" w:type="dxa"/>
              <w:right w:w="28" w:type="dxa"/>
            </w:tcMar>
          </w:tcPr>
          <w:p w14:paraId="03AC4095"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412,9</w:t>
            </w:r>
          </w:p>
        </w:tc>
        <w:tc>
          <w:tcPr>
            <w:tcW w:w="832" w:type="dxa"/>
            <w:tcMar>
              <w:left w:w="28" w:type="dxa"/>
              <w:right w:w="28" w:type="dxa"/>
            </w:tcMar>
          </w:tcPr>
          <w:p w14:paraId="02365193"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425,0</w:t>
            </w:r>
          </w:p>
        </w:tc>
        <w:tc>
          <w:tcPr>
            <w:tcW w:w="832" w:type="dxa"/>
            <w:tcMar>
              <w:left w:w="28" w:type="dxa"/>
              <w:right w:w="28" w:type="dxa"/>
            </w:tcMar>
          </w:tcPr>
          <w:p w14:paraId="78E425C7"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126,8</w:t>
            </w:r>
          </w:p>
        </w:tc>
        <w:tc>
          <w:tcPr>
            <w:tcW w:w="832" w:type="dxa"/>
            <w:tcMar>
              <w:left w:w="28" w:type="dxa"/>
              <w:right w:w="28" w:type="dxa"/>
            </w:tcMar>
          </w:tcPr>
          <w:p w14:paraId="638A3808"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99,2</w:t>
            </w:r>
          </w:p>
        </w:tc>
        <w:tc>
          <w:tcPr>
            <w:tcW w:w="832" w:type="dxa"/>
            <w:tcMar>
              <w:left w:w="28" w:type="dxa"/>
              <w:right w:w="28" w:type="dxa"/>
            </w:tcMar>
          </w:tcPr>
          <w:p w14:paraId="48947BAC"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253,1</w:t>
            </w:r>
          </w:p>
        </w:tc>
        <w:tc>
          <w:tcPr>
            <w:tcW w:w="832" w:type="dxa"/>
            <w:tcMar>
              <w:left w:w="28" w:type="dxa"/>
              <w:right w:w="28" w:type="dxa"/>
            </w:tcMar>
          </w:tcPr>
          <w:p w14:paraId="03595D7D" w14:textId="77777777" w:rsidR="009B4960" w:rsidRPr="00F96AFD" w:rsidRDefault="009B4960" w:rsidP="00DD2DE5">
            <w:pPr>
              <w:pStyle w:val="Akapitzlist"/>
              <w:spacing w:after="240"/>
              <w:ind w:left="0"/>
              <w:rPr>
                <w:rFonts w:ascii="Arial" w:hAnsi="Arial" w:cs="Arial"/>
                <w:sz w:val="23"/>
                <w:szCs w:val="23"/>
              </w:rPr>
            </w:pPr>
            <w:r w:rsidRPr="00F96AFD">
              <w:rPr>
                <w:rFonts w:ascii="Arial" w:hAnsi="Arial" w:cs="Arial"/>
                <w:sz w:val="23"/>
                <w:szCs w:val="23"/>
              </w:rPr>
              <w:t>365,6</w:t>
            </w:r>
          </w:p>
        </w:tc>
      </w:tr>
    </w:tbl>
    <w:p w14:paraId="1E6D4961" w14:textId="77777777" w:rsidR="009B4960" w:rsidRPr="00F96AFD" w:rsidRDefault="009B4960" w:rsidP="00DD2DE5">
      <w:pPr>
        <w:spacing w:before="240" w:after="240" w:line="360" w:lineRule="auto"/>
        <w:rPr>
          <w:rFonts w:ascii="Arial" w:hAnsi="Arial" w:cs="Arial"/>
          <w:sz w:val="24"/>
        </w:rPr>
      </w:pPr>
      <w:r w:rsidRPr="00F96AFD">
        <w:rPr>
          <w:rFonts w:ascii="Arial" w:hAnsi="Arial" w:cs="Arial"/>
          <w:sz w:val="24"/>
        </w:rPr>
        <w:lastRenderedPageBreak/>
        <w:t>Źródło: Bank Danych Lokalnych</w:t>
      </w:r>
    </w:p>
    <w:p w14:paraId="286B3AB9" w14:textId="521E3704" w:rsidR="0033192F" w:rsidRPr="00F96AFD" w:rsidRDefault="47A77B46" w:rsidP="00DD2DE5">
      <w:pPr>
        <w:spacing w:before="240" w:after="240" w:line="360" w:lineRule="auto"/>
        <w:contextualSpacing/>
        <w:rPr>
          <w:rFonts w:ascii="Arial" w:hAnsi="Arial" w:cs="Arial"/>
          <w:color w:val="000000" w:themeColor="text1"/>
          <w:sz w:val="24"/>
        </w:rPr>
      </w:pPr>
      <w:r w:rsidRPr="00F96AFD">
        <w:rPr>
          <w:rFonts w:ascii="Arial" w:hAnsi="Arial" w:cs="Arial"/>
          <w:color w:val="000000" w:themeColor="text1"/>
          <w:sz w:val="24"/>
        </w:rPr>
        <w:t>Wskaźnikiem o stałym, bardzo dynamicznym wzroście jest długość dróg rowerowych na 10 tys</w:t>
      </w:r>
      <w:r w:rsidR="00B47C6B" w:rsidRPr="00F96AFD">
        <w:rPr>
          <w:rFonts w:ascii="Arial" w:hAnsi="Arial" w:cs="Arial"/>
          <w:color w:val="000000" w:themeColor="text1"/>
          <w:sz w:val="24"/>
        </w:rPr>
        <w:t>ięcy</w:t>
      </w:r>
      <w:r w:rsidRPr="00F96AFD">
        <w:rPr>
          <w:rFonts w:ascii="Arial" w:hAnsi="Arial" w:cs="Arial"/>
          <w:color w:val="000000" w:themeColor="text1"/>
          <w:sz w:val="24"/>
        </w:rPr>
        <w:t xml:space="preserve"> mieszkańców (tabela 3.1</w:t>
      </w:r>
      <w:r w:rsidR="002F2D10" w:rsidRPr="00F96AFD">
        <w:rPr>
          <w:rFonts w:ascii="Arial" w:hAnsi="Arial" w:cs="Arial"/>
          <w:color w:val="000000" w:themeColor="text1"/>
          <w:sz w:val="24"/>
        </w:rPr>
        <w:t>7</w:t>
      </w:r>
      <w:r w:rsidRPr="00F96AFD">
        <w:rPr>
          <w:rFonts w:ascii="Arial" w:hAnsi="Arial" w:cs="Arial"/>
          <w:color w:val="000000" w:themeColor="text1"/>
          <w:sz w:val="24"/>
        </w:rPr>
        <w:t xml:space="preserve">). Ta dynamika jest nieporównywalnie większa niż w przypadku długości sieci kolejowej czy dróg wojewódzkich. </w:t>
      </w:r>
      <w:r w:rsidR="00BE428B" w:rsidRPr="00F96AFD">
        <w:rPr>
          <w:rFonts w:ascii="Arial" w:hAnsi="Arial" w:cs="Arial"/>
          <w:color w:val="000000" w:themeColor="text1"/>
          <w:sz w:val="24"/>
        </w:rPr>
        <w:t>Co więcej, w przypadk</w:t>
      </w:r>
      <w:r w:rsidR="00793B85" w:rsidRPr="00F96AFD">
        <w:rPr>
          <w:rFonts w:ascii="Arial" w:hAnsi="Arial" w:cs="Arial"/>
          <w:color w:val="000000" w:themeColor="text1"/>
          <w:sz w:val="24"/>
        </w:rPr>
        <w:t>u dróg dla rowerów zwykle są to inwestycje lokalnych władz samorządowych</w:t>
      </w:r>
      <w:r w:rsidR="008B617C" w:rsidRPr="00F96AFD">
        <w:rPr>
          <w:rFonts w:ascii="Arial" w:hAnsi="Arial" w:cs="Arial"/>
          <w:color w:val="000000" w:themeColor="text1"/>
          <w:sz w:val="24"/>
        </w:rPr>
        <w:t xml:space="preserve"> i są to inwestycje nowe. W</w:t>
      </w:r>
      <w:r w:rsidR="006F022A" w:rsidRPr="00F96AFD">
        <w:rPr>
          <w:rFonts w:ascii="Arial" w:eastAsia="Times New Roman" w:hAnsi="Arial" w:cs="Arial"/>
          <w:color w:val="000000" w:themeColor="text1"/>
          <w:sz w:val="24"/>
          <w:szCs w:val="24"/>
        </w:rPr>
        <w:t> </w:t>
      </w:r>
      <w:r w:rsidR="008B617C" w:rsidRPr="00F96AFD">
        <w:rPr>
          <w:rFonts w:ascii="Arial" w:hAnsi="Arial" w:cs="Arial"/>
          <w:color w:val="000000" w:themeColor="text1"/>
          <w:sz w:val="24"/>
        </w:rPr>
        <w:t xml:space="preserve">odróżnieniu od </w:t>
      </w:r>
      <w:r w:rsidR="00824FE7" w:rsidRPr="00F96AFD">
        <w:rPr>
          <w:rFonts w:ascii="Arial" w:hAnsi="Arial" w:cs="Arial"/>
          <w:color w:val="000000" w:themeColor="text1"/>
          <w:sz w:val="24"/>
        </w:rPr>
        <w:t>dróg przeznaczonych dla ruchu samochodowego</w:t>
      </w:r>
      <w:r w:rsidR="00D064AF" w:rsidRPr="00F96AFD">
        <w:rPr>
          <w:rFonts w:ascii="Arial" w:hAnsi="Arial" w:cs="Arial"/>
          <w:color w:val="000000" w:themeColor="text1"/>
          <w:sz w:val="24"/>
        </w:rPr>
        <w:t xml:space="preserve"> i sieci kolejowych</w:t>
      </w:r>
      <w:r w:rsidR="00824FE7" w:rsidRPr="00F96AFD">
        <w:rPr>
          <w:rFonts w:ascii="Arial" w:hAnsi="Arial" w:cs="Arial"/>
          <w:color w:val="000000" w:themeColor="text1"/>
          <w:sz w:val="24"/>
        </w:rPr>
        <w:t xml:space="preserve">, gdzie </w:t>
      </w:r>
      <w:r w:rsidR="533E13D1" w:rsidRPr="00F96AFD">
        <w:rPr>
          <w:rFonts w:ascii="Arial" w:hAnsi="Arial" w:cs="Arial"/>
          <w:color w:val="000000" w:themeColor="text1"/>
          <w:sz w:val="24"/>
        </w:rPr>
        <w:t xml:space="preserve">większość </w:t>
      </w:r>
      <w:r w:rsidR="00824FE7" w:rsidRPr="00F96AFD">
        <w:rPr>
          <w:rFonts w:ascii="Arial" w:hAnsi="Arial" w:cs="Arial"/>
          <w:color w:val="000000" w:themeColor="text1"/>
          <w:sz w:val="24"/>
        </w:rPr>
        <w:t>inwestycji to remonty i modernizacje już istnieją</w:t>
      </w:r>
      <w:r w:rsidR="00D064AF" w:rsidRPr="00F96AFD">
        <w:rPr>
          <w:rFonts w:ascii="Arial" w:hAnsi="Arial" w:cs="Arial"/>
          <w:color w:val="000000" w:themeColor="text1"/>
          <w:sz w:val="24"/>
        </w:rPr>
        <w:t>cych szlaków</w:t>
      </w:r>
      <w:r w:rsidR="0049007A" w:rsidRPr="00F96AFD">
        <w:rPr>
          <w:rFonts w:ascii="Arial" w:eastAsia="Times New Roman" w:hAnsi="Arial" w:cs="Arial"/>
          <w:color w:val="000000" w:themeColor="text1"/>
          <w:sz w:val="24"/>
          <w:szCs w:val="24"/>
        </w:rPr>
        <w:t>.</w:t>
      </w:r>
    </w:p>
    <w:p w14:paraId="2A81DA6A" w14:textId="3BCDF77C" w:rsidR="0033192F" w:rsidRPr="00F96AFD" w:rsidRDefault="00F133F5" w:rsidP="00DD2DE5">
      <w:pPr>
        <w:spacing w:before="240" w:after="240" w:line="360" w:lineRule="auto"/>
        <w:contextualSpacing/>
        <w:rPr>
          <w:rFonts w:ascii="Arial" w:hAnsi="Arial" w:cs="Arial"/>
          <w:b/>
          <w:color w:val="000000" w:themeColor="text1"/>
          <w:sz w:val="24"/>
        </w:rPr>
      </w:pPr>
      <w:bookmarkStart w:id="152" w:name="_Toc204343410"/>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780B17"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780B17" w:rsidRPr="00F96AFD">
        <w:rPr>
          <w:rFonts w:ascii="Arial" w:hAnsi="Arial" w:cs="Arial"/>
          <w:b/>
          <w:noProof/>
          <w:sz w:val="24"/>
        </w:rPr>
        <w:t>17</w:t>
      </w:r>
      <w:r w:rsidRPr="00F96AFD">
        <w:rPr>
          <w:rFonts w:ascii="Arial" w:hAnsi="Arial" w:cs="Arial"/>
          <w:b/>
          <w:sz w:val="24"/>
        </w:rPr>
        <w:fldChar w:fldCharType="end"/>
      </w:r>
      <w:r w:rsidRPr="00F96AFD">
        <w:rPr>
          <w:rFonts w:ascii="Arial" w:hAnsi="Arial" w:cs="Arial"/>
          <w:b/>
          <w:sz w:val="24"/>
        </w:rPr>
        <w:t xml:space="preserve">. </w:t>
      </w:r>
      <w:r w:rsidR="00B47C6B" w:rsidRPr="00F96AFD">
        <w:rPr>
          <w:rFonts w:ascii="Arial" w:hAnsi="Arial" w:cs="Arial"/>
          <w:b/>
          <w:color w:val="000000" w:themeColor="text1"/>
          <w:sz w:val="24"/>
        </w:rPr>
        <w:t>Drogi dla rowerów na 10 tysięcy</w:t>
      </w:r>
      <w:r w:rsidR="47A77B46" w:rsidRPr="00F96AFD">
        <w:rPr>
          <w:rFonts w:ascii="Arial" w:hAnsi="Arial" w:cs="Arial"/>
          <w:b/>
          <w:color w:val="000000" w:themeColor="text1"/>
          <w:sz w:val="24"/>
        </w:rPr>
        <w:t xml:space="preserve"> ludności</w:t>
      </w:r>
      <w:bookmarkEnd w:id="152"/>
    </w:p>
    <w:tbl>
      <w:tblPr>
        <w:tblStyle w:val="Tabela-Siatka"/>
        <w:tblW w:w="11207" w:type="dxa"/>
        <w:tblInd w:w="-1001" w:type="dxa"/>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Description w:val="Tabela, drogi dla rowerów na dziesięc tysięcy ludności."/>
      </w:tblPr>
      <w:tblGrid>
        <w:gridCol w:w="2553"/>
        <w:gridCol w:w="850"/>
        <w:gridCol w:w="851"/>
        <w:gridCol w:w="850"/>
        <w:gridCol w:w="851"/>
        <w:gridCol w:w="850"/>
        <w:gridCol w:w="851"/>
        <w:gridCol w:w="850"/>
        <w:gridCol w:w="851"/>
        <w:gridCol w:w="992"/>
        <w:gridCol w:w="858"/>
      </w:tblGrid>
      <w:tr w:rsidR="00760324" w:rsidRPr="00F96AFD" w14:paraId="286D67A7" w14:textId="77777777" w:rsidTr="00E3151E">
        <w:trPr>
          <w:trHeight w:val="300"/>
          <w:tblHeader/>
        </w:trPr>
        <w:tc>
          <w:tcPr>
            <w:tcW w:w="2553" w:type="dxa"/>
            <w:tcMar>
              <w:left w:w="105" w:type="dxa"/>
              <w:right w:w="105" w:type="dxa"/>
            </w:tcMar>
          </w:tcPr>
          <w:p w14:paraId="4DF48D19" w14:textId="70735355" w:rsidR="0232B502" w:rsidRPr="00F96AFD" w:rsidRDefault="00013653" w:rsidP="00760324">
            <w:pPr>
              <w:spacing w:after="240" w:line="360" w:lineRule="auto"/>
              <w:rPr>
                <w:rFonts w:ascii="Arial" w:hAnsi="Arial" w:cs="Arial"/>
                <w:b/>
                <w:sz w:val="24"/>
              </w:rPr>
            </w:pPr>
            <w:r w:rsidRPr="00F96AFD">
              <w:rPr>
                <w:rFonts w:ascii="Arial" w:eastAsia="Times New Roman" w:hAnsi="Arial" w:cs="Arial"/>
                <w:b/>
                <w:bCs/>
                <w:sz w:val="24"/>
                <w:szCs w:val="24"/>
              </w:rPr>
              <w:t xml:space="preserve">Województwo </w:t>
            </w:r>
          </w:p>
        </w:tc>
        <w:tc>
          <w:tcPr>
            <w:tcW w:w="850" w:type="dxa"/>
            <w:tcMar>
              <w:left w:w="105" w:type="dxa"/>
              <w:right w:w="105" w:type="dxa"/>
            </w:tcMar>
          </w:tcPr>
          <w:p w14:paraId="212CDACF" w14:textId="33167A1A" w:rsidR="0232B502" w:rsidRPr="00F96AFD" w:rsidRDefault="0232B502" w:rsidP="00760324">
            <w:pPr>
              <w:spacing w:after="240" w:line="360" w:lineRule="auto"/>
              <w:rPr>
                <w:rFonts w:ascii="Arial" w:hAnsi="Arial" w:cs="Arial"/>
                <w:b/>
                <w:sz w:val="24"/>
              </w:rPr>
            </w:pPr>
            <w:r w:rsidRPr="00F96AFD">
              <w:rPr>
                <w:rFonts w:ascii="Arial" w:hAnsi="Arial" w:cs="Arial"/>
                <w:b/>
                <w:sz w:val="24"/>
              </w:rPr>
              <w:t>2014</w:t>
            </w:r>
          </w:p>
        </w:tc>
        <w:tc>
          <w:tcPr>
            <w:tcW w:w="851" w:type="dxa"/>
            <w:tcMar>
              <w:left w:w="105" w:type="dxa"/>
              <w:right w:w="105" w:type="dxa"/>
            </w:tcMar>
          </w:tcPr>
          <w:p w14:paraId="4A1C7F8D" w14:textId="000623E6" w:rsidR="0232B502" w:rsidRPr="00F96AFD" w:rsidRDefault="0232B502" w:rsidP="00760324">
            <w:pPr>
              <w:spacing w:after="240" w:line="360" w:lineRule="auto"/>
              <w:rPr>
                <w:rFonts w:ascii="Arial" w:hAnsi="Arial" w:cs="Arial"/>
                <w:b/>
                <w:sz w:val="24"/>
              </w:rPr>
            </w:pPr>
            <w:r w:rsidRPr="00F96AFD">
              <w:rPr>
                <w:rFonts w:ascii="Arial" w:hAnsi="Arial" w:cs="Arial"/>
                <w:b/>
                <w:sz w:val="24"/>
              </w:rPr>
              <w:t>2015</w:t>
            </w:r>
          </w:p>
        </w:tc>
        <w:tc>
          <w:tcPr>
            <w:tcW w:w="850" w:type="dxa"/>
            <w:tcMar>
              <w:left w:w="105" w:type="dxa"/>
              <w:right w:w="105" w:type="dxa"/>
            </w:tcMar>
          </w:tcPr>
          <w:p w14:paraId="79EB6F3D" w14:textId="06339D9D" w:rsidR="0232B502" w:rsidRPr="00F96AFD" w:rsidRDefault="0232B502" w:rsidP="00760324">
            <w:pPr>
              <w:spacing w:after="240" w:line="360" w:lineRule="auto"/>
              <w:rPr>
                <w:rFonts w:ascii="Arial" w:hAnsi="Arial" w:cs="Arial"/>
                <w:b/>
                <w:sz w:val="24"/>
              </w:rPr>
            </w:pPr>
            <w:r w:rsidRPr="00F96AFD">
              <w:rPr>
                <w:rFonts w:ascii="Arial" w:hAnsi="Arial" w:cs="Arial"/>
                <w:b/>
                <w:sz w:val="24"/>
              </w:rPr>
              <w:t>2016</w:t>
            </w:r>
          </w:p>
        </w:tc>
        <w:tc>
          <w:tcPr>
            <w:tcW w:w="851" w:type="dxa"/>
            <w:tcMar>
              <w:left w:w="105" w:type="dxa"/>
              <w:right w:w="105" w:type="dxa"/>
            </w:tcMar>
          </w:tcPr>
          <w:p w14:paraId="7F05045D" w14:textId="578195FB" w:rsidR="0232B502" w:rsidRPr="00F96AFD" w:rsidRDefault="0232B502" w:rsidP="00760324">
            <w:pPr>
              <w:spacing w:after="240" w:line="360" w:lineRule="auto"/>
              <w:rPr>
                <w:rFonts w:ascii="Arial" w:hAnsi="Arial" w:cs="Arial"/>
                <w:b/>
                <w:sz w:val="24"/>
              </w:rPr>
            </w:pPr>
            <w:r w:rsidRPr="00F96AFD">
              <w:rPr>
                <w:rFonts w:ascii="Arial" w:hAnsi="Arial" w:cs="Arial"/>
                <w:b/>
                <w:sz w:val="24"/>
              </w:rPr>
              <w:t>2017</w:t>
            </w:r>
          </w:p>
        </w:tc>
        <w:tc>
          <w:tcPr>
            <w:tcW w:w="850" w:type="dxa"/>
            <w:tcMar>
              <w:left w:w="105" w:type="dxa"/>
              <w:right w:w="105" w:type="dxa"/>
            </w:tcMar>
          </w:tcPr>
          <w:p w14:paraId="1EEC7B49" w14:textId="213297DF" w:rsidR="0232B502" w:rsidRPr="00F96AFD" w:rsidRDefault="0232B502" w:rsidP="00760324">
            <w:pPr>
              <w:spacing w:after="240" w:line="360" w:lineRule="auto"/>
              <w:rPr>
                <w:rFonts w:ascii="Arial" w:hAnsi="Arial" w:cs="Arial"/>
                <w:b/>
                <w:sz w:val="24"/>
              </w:rPr>
            </w:pPr>
            <w:r w:rsidRPr="00F96AFD">
              <w:rPr>
                <w:rFonts w:ascii="Arial" w:hAnsi="Arial" w:cs="Arial"/>
                <w:b/>
                <w:sz w:val="24"/>
              </w:rPr>
              <w:t>2018</w:t>
            </w:r>
          </w:p>
        </w:tc>
        <w:tc>
          <w:tcPr>
            <w:tcW w:w="851" w:type="dxa"/>
            <w:tcMar>
              <w:left w:w="105" w:type="dxa"/>
              <w:right w:w="105" w:type="dxa"/>
            </w:tcMar>
          </w:tcPr>
          <w:p w14:paraId="42823B33" w14:textId="16D99395" w:rsidR="0232B502" w:rsidRPr="00F96AFD" w:rsidRDefault="0232B502" w:rsidP="00760324">
            <w:pPr>
              <w:spacing w:after="240" w:line="360" w:lineRule="auto"/>
              <w:rPr>
                <w:rFonts w:ascii="Arial" w:hAnsi="Arial" w:cs="Arial"/>
                <w:b/>
                <w:sz w:val="24"/>
              </w:rPr>
            </w:pPr>
            <w:r w:rsidRPr="00F96AFD">
              <w:rPr>
                <w:rFonts w:ascii="Arial" w:hAnsi="Arial" w:cs="Arial"/>
                <w:b/>
                <w:sz w:val="24"/>
              </w:rPr>
              <w:t>2019</w:t>
            </w:r>
          </w:p>
        </w:tc>
        <w:tc>
          <w:tcPr>
            <w:tcW w:w="850" w:type="dxa"/>
            <w:tcMar>
              <w:left w:w="105" w:type="dxa"/>
              <w:right w:w="105" w:type="dxa"/>
            </w:tcMar>
          </w:tcPr>
          <w:p w14:paraId="0F0A2A9D" w14:textId="2F83DDFC" w:rsidR="0232B502" w:rsidRPr="00F96AFD" w:rsidRDefault="0232B502" w:rsidP="00760324">
            <w:pPr>
              <w:spacing w:after="240" w:line="360" w:lineRule="auto"/>
              <w:rPr>
                <w:rFonts w:ascii="Arial" w:hAnsi="Arial" w:cs="Arial"/>
                <w:b/>
                <w:sz w:val="24"/>
              </w:rPr>
            </w:pPr>
            <w:r w:rsidRPr="00F96AFD">
              <w:rPr>
                <w:rFonts w:ascii="Arial" w:hAnsi="Arial" w:cs="Arial"/>
                <w:b/>
                <w:sz w:val="24"/>
              </w:rPr>
              <w:t>2020</w:t>
            </w:r>
          </w:p>
        </w:tc>
        <w:tc>
          <w:tcPr>
            <w:tcW w:w="851" w:type="dxa"/>
            <w:tcMar>
              <w:left w:w="105" w:type="dxa"/>
              <w:right w:w="105" w:type="dxa"/>
            </w:tcMar>
          </w:tcPr>
          <w:p w14:paraId="29DBD128" w14:textId="47F7818A" w:rsidR="0232B502" w:rsidRPr="00F96AFD" w:rsidRDefault="0232B502" w:rsidP="00760324">
            <w:pPr>
              <w:spacing w:after="240" w:line="360" w:lineRule="auto"/>
              <w:rPr>
                <w:rFonts w:ascii="Arial" w:hAnsi="Arial" w:cs="Arial"/>
                <w:b/>
                <w:sz w:val="24"/>
              </w:rPr>
            </w:pPr>
            <w:r w:rsidRPr="00F96AFD">
              <w:rPr>
                <w:rFonts w:ascii="Arial" w:hAnsi="Arial" w:cs="Arial"/>
                <w:b/>
                <w:sz w:val="24"/>
              </w:rPr>
              <w:t>2021</w:t>
            </w:r>
          </w:p>
        </w:tc>
        <w:tc>
          <w:tcPr>
            <w:tcW w:w="992" w:type="dxa"/>
            <w:tcMar>
              <w:left w:w="105" w:type="dxa"/>
              <w:right w:w="105" w:type="dxa"/>
            </w:tcMar>
          </w:tcPr>
          <w:p w14:paraId="573A2850" w14:textId="54E8A1C2" w:rsidR="0232B502" w:rsidRPr="00F96AFD" w:rsidRDefault="0232B502" w:rsidP="00760324">
            <w:pPr>
              <w:spacing w:after="240" w:line="360" w:lineRule="auto"/>
              <w:rPr>
                <w:rFonts w:ascii="Arial" w:hAnsi="Arial" w:cs="Arial"/>
                <w:b/>
                <w:sz w:val="24"/>
              </w:rPr>
            </w:pPr>
            <w:r w:rsidRPr="00F96AFD">
              <w:rPr>
                <w:rFonts w:ascii="Arial" w:hAnsi="Arial" w:cs="Arial"/>
                <w:b/>
                <w:sz w:val="24"/>
              </w:rPr>
              <w:t>2022</w:t>
            </w:r>
          </w:p>
        </w:tc>
        <w:tc>
          <w:tcPr>
            <w:tcW w:w="858" w:type="dxa"/>
            <w:tcMar>
              <w:left w:w="105" w:type="dxa"/>
              <w:right w:w="105" w:type="dxa"/>
            </w:tcMar>
          </w:tcPr>
          <w:p w14:paraId="1F8920E1" w14:textId="538AE6FE" w:rsidR="0232B502" w:rsidRPr="00F96AFD" w:rsidRDefault="0232B502" w:rsidP="00760324">
            <w:pPr>
              <w:spacing w:after="240" w:line="360" w:lineRule="auto"/>
              <w:rPr>
                <w:rFonts w:ascii="Arial" w:hAnsi="Arial" w:cs="Arial"/>
                <w:b/>
                <w:sz w:val="24"/>
              </w:rPr>
            </w:pPr>
            <w:r w:rsidRPr="00F96AFD">
              <w:rPr>
                <w:rFonts w:ascii="Arial" w:hAnsi="Arial" w:cs="Arial"/>
                <w:b/>
                <w:sz w:val="24"/>
              </w:rPr>
              <w:t>2023</w:t>
            </w:r>
          </w:p>
        </w:tc>
      </w:tr>
      <w:tr w:rsidR="00760324" w:rsidRPr="00F96AFD" w14:paraId="3884255C" w14:textId="77777777" w:rsidTr="00E3151E">
        <w:trPr>
          <w:trHeight w:val="300"/>
        </w:trPr>
        <w:tc>
          <w:tcPr>
            <w:tcW w:w="2553" w:type="dxa"/>
            <w:tcMar>
              <w:left w:w="105" w:type="dxa"/>
              <w:right w:w="105" w:type="dxa"/>
            </w:tcMar>
          </w:tcPr>
          <w:p w14:paraId="0E3D7EB9" w14:textId="7A49414E" w:rsidR="0232B502" w:rsidRPr="00F96AFD" w:rsidRDefault="0232B502" w:rsidP="00760324">
            <w:pPr>
              <w:spacing w:after="240" w:line="360" w:lineRule="auto"/>
              <w:rPr>
                <w:rFonts w:ascii="Arial" w:hAnsi="Arial" w:cs="Arial"/>
                <w:sz w:val="24"/>
              </w:rPr>
            </w:pPr>
            <w:r w:rsidRPr="00F96AFD">
              <w:rPr>
                <w:rFonts w:ascii="Arial" w:hAnsi="Arial" w:cs="Arial"/>
                <w:sz w:val="24"/>
              </w:rPr>
              <w:t>Polska</w:t>
            </w:r>
          </w:p>
        </w:tc>
        <w:tc>
          <w:tcPr>
            <w:tcW w:w="850" w:type="dxa"/>
            <w:tcMar>
              <w:left w:w="105" w:type="dxa"/>
              <w:right w:w="105" w:type="dxa"/>
            </w:tcMar>
          </w:tcPr>
          <w:p w14:paraId="6512A1C4" w14:textId="08AF61A6" w:rsidR="0232B502" w:rsidRPr="00F96AFD" w:rsidRDefault="0232B502" w:rsidP="00760324">
            <w:pPr>
              <w:spacing w:after="240" w:line="360" w:lineRule="auto"/>
              <w:rPr>
                <w:rFonts w:ascii="Arial" w:hAnsi="Arial" w:cs="Arial"/>
                <w:sz w:val="24"/>
              </w:rPr>
            </w:pPr>
            <w:r w:rsidRPr="00F96AFD">
              <w:rPr>
                <w:rFonts w:ascii="Arial" w:hAnsi="Arial" w:cs="Arial"/>
                <w:sz w:val="24"/>
              </w:rPr>
              <w:t>2,43</w:t>
            </w:r>
          </w:p>
        </w:tc>
        <w:tc>
          <w:tcPr>
            <w:tcW w:w="851" w:type="dxa"/>
            <w:tcMar>
              <w:left w:w="105" w:type="dxa"/>
              <w:right w:w="105" w:type="dxa"/>
            </w:tcMar>
          </w:tcPr>
          <w:p w14:paraId="0AF58317" w14:textId="4E2781FA" w:rsidR="0232B502" w:rsidRPr="00F96AFD" w:rsidRDefault="0232B502" w:rsidP="00760324">
            <w:pPr>
              <w:spacing w:after="240" w:line="360" w:lineRule="auto"/>
              <w:rPr>
                <w:rFonts w:ascii="Arial" w:hAnsi="Arial" w:cs="Arial"/>
                <w:sz w:val="24"/>
              </w:rPr>
            </w:pPr>
            <w:r w:rsidRPr="00F96AFD">
              <w:rPr>
                <w:rFonts w:ascii="Arial" w:hAnsi="Arial" w:cs="Arial"/>
                <w:sz w:val="24"/>
              </w:rPr>
              <w:t>2,81</w:t>
            </w:r>
          </w:p>
        </w:tc>
        <w:tc>
          <w:tcPr>
            <w:tcW w:w="850" w:type="dxa"/>
            <w:tcMar>
              <w:left w:w="105" w:type="dxa"/>
              <w:right w:w="105" w:type="dxa"/>
            </w:tcMar>
          </w:tcPr>
          <w:p w14:paraId="3E77F3C6" w14:textId="2C4502E0" w:rsidR="0232B502" w:rsidRPr="00F96AFD" w:rsidRDefault="0232B502" w:rsidP="00760324">
            <w:pPr>
              <w:spacing w:after="240" w:line="360" w:lineRule="auto"/>
              <w:rPr>
                <w:rFonts w:ascii="Arial" w:hAnsi="Arial" w:cs="Arial"/>
                <w:sz w:val="24"/>
              </w:rPr>
            </w:pPr>
            <w:r w:rsidRPr="00F96AFD">
              <w:rPr>
                <w:rFonts w:ascii="Arial" w:hAnsi="Arial" w:cs="Arial"/>
                <w:sz w:val="24"/>
              </w:rPr>
              <w:t>2,93</w:t>
            </w:r>
          </w:p>
        </w:tc>
        <w:tc>
          <w:tcPr>
            <w:tcW w:w="851" w:type="dxa"/>
            <w:tcMar>
              <w:left w:w="105" w:type="dxa"/>
              <w:right w:w="105" w:type="dxa"/>
            </w:tcMar>
          </w:tcPr>
          <w:p w14:paraId="02684453" w14:textId="7A8296A7" w:rsidR="0232B502" w:rsidRPr="00F96AFD" w:rsidRDefault="0232B502" w:rsidP="00760324">
            <w:pPr>
              <w:spacing w:after="240" w:line="360" w:lineRule="auto"/>
              <w:rPr>
                <w:rFonts w:ascii="Arial" w:hAnsi="Arial" w:cs="Arial"/>
                <w:sz w:val="24"/>
              </w:rPr>
            </w:pPr>
            <w:r w:rsidRPr="00F96AFD">
              <w:rPr>
                <w:rFonts w:ascii="Arial" w:hAnsi="Arial" w:cs="Arial"/>
                <w:sz w:val="24"/>
              </w:rPr>
              <w:t>3,16</w:t>
            </w:r>
          </w:p>
        </w:tc>
        <w:tc>
          <w:tcPr>
            <w:tcW w:w="850" w:type="dxa"/>
            <w:tcMar>
              <w:left w:w="105" w:type="dxa"/>
              <w:right w:w="105" w:type="dxa"/>
            </w:tcMar>
          </w:tcPr>
          <w:p w14:paraId="27571CFD" w14:textId="1B811A17" w:rsidR="0232B502" w:rsidRPr="00F96AFD" w:rsidRDefault="0232B502" w:rsidP="00760324">
            <w:pPr>
              <w:spacing w:after="240" w:line="360" w:lineRule="auto"/>
              <w:rPr>
                <w:rFonts w:ascii="Arial" w:hAnsi="Arial" w:cs="Arial"/>
                <w:sz w:val="24"/>
              </w:rPr>
            </w:pPr>
            <w:r w:rsidRPr="00F96AFD">
              <w:rPr>
                <w:rFonts w:ascii="Arial" w:hAnsi="Arial" w:cs="Arial"/>
                <w:sz w:val="24"/>
              </w:rPr>
              <w:t>3,62</w:t>
            </w:r>
          </w:p>
        </w:tc>
        <w:tc>
          <w:tcPr>
            <w:tcW w:w="851" w:type="dxa"/>
            <w:tcMar>
              <w:left w:w="105" w:type="dxa"/>
              <w:right w:w="105" w:type="dxa"/>
            </w:tcMar>
          </w:tcPr>
          <w:p w14:paraId="4EAF6766" w14:textId="17462455" w:rsidR="0232B502" w:rsidRPr="00F96AFD" w:rsidRDefault="0232B502" w:rsidP="00760324">
            <w:pPr>
              <w:spacing w:after="240" w:line="360" w:lineRule="auto"/>
              <w:rPr>
                <w:rFonts w:ascii="Arial" w:hAnsi="Arial" w:cs="Arial"/>
                <w:sz w:val="24"/>
              </w:rPr>
            </w:pPr>
            <w:r w:rsidRPr="00F96AFD">
              <w:rPr>
                <w:rFonts w:ascii="Arial" w:hAnsi="Arial" w:cs="Arial"/>
                <w:sz w:val="24"/>
              </w:rPr>
              <w:t>4,05</w:t>
            </w:r>
          </w:p>
        </w:tc>
        <w:tc>
          <w:tcPr>
            <w:tcW w:w="850" w:type="dxa"/>
            <w:tcMar>
              <w:left w:w="105" w:type="dxa"/>
              <w:right w:w="105" w:type="dxa"/>
            </w:tcMar>
          </w:tcPr>
          <w:p w14:paraId="2B87E823" w14:textId="7C93521C" w:rsidR="0232B502" w:rsidRPr="00F96AFD" w:rsidRDefault="0232B502" w:rsidP="00760324">
            <w:pPr>
              <w:spacing w:after="240" w:line="360" w:lineRule="auto"/>
              <w:rPr>
                <w:rFonts w:ascii="Arial" w:hAnsi="Arial" w:cs="Arial"/>
                <w:sz w:val="24"/>
              </w:rPr>
            </w:pPr>
            <w:r w:rsidRPr="00F96AFD">
              <w:rPr>
                <w:rFonts w:ascii="Arial" w:hAnsi="Arial" w:cs="Arial"/>
                <w:sz w:val="24"/>
              </w:rPr>
              <w:t>4,53</w:t>
            </w:r>
          </w:p>
        </w:tc>
        <w:tc>
          <w:tcPr>
            <w:tcW w:w="851" w:type="dxa"/>
            <w:tcMar>
              <w:left w:w="105" w:type="dxa"/>
              <w:right w:w="105" w:type="dxa"/>
            </w:tcMar>
          </w:tcPr>
          <w:p w14:paraId="753005D7" w14:textId="4238C4A2" w:rsidR="0232B502" w:rsidRPr="00F96AFD" w:rsidRDefault="0232B502" w:rsidP="00760324">
            <w:pPr>
              <w:spacing w:after="240" w:line="360" w:lineRule="auto"/>
              <w:rPr>
                <w:rFonts w:ascii="Arial" w:hAnsi="Arial" w:cs="Arial"/>
                <w:sz w:val="24"/>
              </w:rPr>
            </w:pPr>
            <w:r w:rsidRPr="00F96AFD">
              <w:rPr>
                <w:rFonts w:ascii="Arial" w:hAnsi="Arial" w:cs="Arial"/>
                <w:sz w:val="24"/>
              </w:rPr>
              <w:t>4,86</w:t>
            </w:r>
          </w:p>
        </w:tc>
        <w:tc>
          <w:tcPr>
            <w:tcW w:w="992" w:type="dxa"/>
            <w:tcMar>
              <w:left w:w="105" w:type="dxa"/>
              <w:right w:w="105" w:type="dxa"/>
            </w:tcMar>
          </w:tcPr>
          <w:p w14:paraId="1A87497D" w14:textId="56C6B48E" w:rsidR="0232B502" w:rsidRPr="00F96AFD" w:rsidRDefault="0232B502" w:rsidP="00760324">
            <w:pPr>
              <w:spacing w:after="240" w:line="360" w:lineRule="auto"/>
              <w:rPr>
                <w:rFonts w:ascii="Arial" w:hAnsi="Arial" w:cs="Arial"/>
                <w:sz w:val="24"/>
              </w:rPr>
            </w:pPr>
            <w:r w:rsidRPr="00F96AFD">
              <w:rPr>
                <w:rFonts w:ascii="Arial" w:hAnsi="Arial" w:cs="Arial"/>
                <w:sz w:val="24"/>
              </w:rPr>
              <w:t>5,25</w:t>
            </w:r>
          </w:p>
        </w:tc>
        <w:tc>
          <w:tcPr>
            <w:tcW w:w="858" w:type="dxa"/>
            <w:tcMar>
              <w:left w:w="105" w:type="dxa"/>
              <w:right w:w="105" w:type="dxa"/>
            </w:tcMar>
          </w:tcPr>
          <w:p w14:paraId="4FF9E6AA" w14:textId="5457ADFB" w:rsidR="0232B502" w:rsidRPr="00F96AFD" w:rsidRDefault="0232B502" w:rsidP="00760324">
            <w:pPr>
              <w:spacing w:after="240" w:line="360" w:lineRule="auto"/>
              <w:rPr>
                <w:rFonts w:ascii="Arial" w:hAnsi="Arial" w:cs="Arial"/>
                <w:sz w:val="24"/>
              </w:rPr>
            </w:pPr>
            <w:r w:rsidRPr="00F96AFD">
              <w:rPr>
                <w:rFonts w:ascii="Arial" w:hAnsi="Arial" w:cs="Arial"/>
                <w:sz w:val="24"/>
              </w:rPr>
              <w:t>5,73</w:t>
            </w:r>
          </w:p>
        </w:tc>
      </w:tr>
      <w:tr w:rsidR="00760324" w:rsidRPr="00F96AFD" w14:paraId="1230E306" w14:textId="77777777" w:rsidTr="00E3151E">
        <w:trPr>
          <w:trHeight w:val="300"/>
        </w:trPr>
        <w:tc>
          <w:tcPr>
            <w:tcW w:w="2553" w:type="dxa"/>
            <w:tcMar>
              <w:left w:w="105" w:type="dxa"/>
              <w:right w:w="105" w:type="dxa"/>
            </w:tcMar>
          </w:tcPr>
          <w:p w14:paraId="5E9CE916" w14:textId="7B002FB3" w:rsidR="0232B502" w:rsidRPr="00F96AFD" w:rsidRDefault="00B47C6B" w:rsidP="00760324">
            <w:pPr>
              <w:spacing w:after="240" w:line="360" w:lineRule="auto"/>
              <w:rPr>
                <w:rFonts w:ascii="Arial" w:hAnsi="Arial" w:cs="Arial"/>
                <w:sz w:val="24"/>
              </w:rPr>
            </w:pPr>
            <w:r w:rsidRPr="00F96AFD">
              <w:rPr>
                <w:rFonts w:ascii="Arial" w:hAnsi="Arial" w:cs="Arial"/>
                <w:sz w:val="24"/>
              </w:rPr>
              <w:t>dolnośląskie</w:t>
            </w:r>
          </w:p>
        </w:tc>
        <w:tc>
          <w:tcPr>
            <w:tcW w:w="850" w:type="dxa"/>
            <w:tcMar>
              <w:left w:w="105" w:type="dxa"/>
              <w:right w:w="105" w:type="dxa"/>
            </w:tcMar>
          </w:tcPr>
          <w:p w14:paraId="64F44906" w14:textId="294DF16A" w:rsidR="0232B502" w:rsidRPr="00F96AFD" w:rsidRDefault="0232B502" w:rsidP="00760324">
            <w:pPr>
              <w:spacing w:after="240" w:line="360" w:lineRule="auto"/>
              <w:rPr>
                <w:rFonts w:ascii="Arial" w:hAnsi="Arial" w:cs="Arial"/>
                <w:sz w:val="24"/>
              </w:rPr>
            </w:pPr>
            <w:r w:rsidRPr="00F96AFD">
              <w:rPr>
                <w:rFonts w:ascii="Arial" w:hAnsi="Arial" w:cs="Arial"/>
                <w:sz w:val="24"/>
              </w:rPr>
              <w:t>2,68</w:t>
            </w:r>
          </w:p>
        </w:tc>
        <w:tc>
          <w:tcPr>
            <w:tcW w:w="851" w:type="dxa"/>
            <w:tcMar>
              <w:left w:w="105" w:type="dxa"/>
              <w:right w:w="105" w:type="dxa"/>
            </w:tcMar>
          </w:tcPr>
          <w:p w14:paraId="7E7BBCD7" w14:textId="51F2233A" w:rsidR="0232B502" w:rsidRPr="00F96AFD" w:rsidRDefault="0232B502" w:rsidP="00760324">
            <w:pPr>
              <w:spacing w:after="240" w:line="360" w:lineRule="auto"/>
              <w:rPr>
                <w:rFonts w:ascii="Arial" w:hAnsi="Arial" w:cs="Arial"/>
                <w:sz w:val="24"/>
              </w:rPr>
            </w:pPr>
            <w:r w:rsidRPr="00F96AFD">
              <w:rPr>
                <w:rFonts w:ascii="Arial" w:hAnsi="Arial" w:cs="Arial"/>
                <w:sz w:val="24"/>
              </w:rPr>
              <w:t>2,77</w:t>
            </w:r>
          </w:p>
        </w:tc>
        <w:tc>
          <w:tcPr>
            <w:tcW w:w="850" w:type="dxa"/>
            <w:tcMar>
              <w:left w:w="105" w:type="dxa"/>
              <w:right w:w="105" w:type="dxa"/>
            </w:tcMar>
          </w:tcPr>
          <w:p w14:paraId="4572DE61" w14:textId="4ADDF811" w:rsidR="0232B502" w:rsidRPr="00F96AFD" w:rsidRDefault="0232B502" w:rsidP="00760324">
            <w:pPr>
              <w:spacing w:after="240" w:line="360" w:lineRule="auto"/>
              <w:rPr>
                <w:rFonts w:ascii="Arial" w:hAnsi="Arial" w:cs="Arial"/>
                <w:sz w:val="24"/>
              </w:rPr>
            </w:pPr>
            <w:r w:rsidRPr="00F96AFD">
              <w:rPr>
                <w:rFonts w:ascii="Arial" w:hAnsi="Arial" w:cs="Arial"/>
                <w:sz w:val="24"/>
              </w:rPr>
              <w:t>2,39</w:t>
            </w:r>
          </w:p>
        </w:tc>
        <w:tc>
          <w:tcPr>
            <w:tcW w:w="851" w:type="dxa"/>
            <w:tcMar>
              <w:left w:w="105" w:type="dxa"/>
              <w:right w:w="105" w:type="dxa"/>
            </w:tcMar>
          </w:tcPr>
          <w:p w14:paraId="76AE16F2" w14:textId="13FECD4F" w:rsidR="0232B502" w:rsidRPr="00F96AFD" w:rsidRDefault="0232B502" w:rsidP="00760324">
            <w:pPr>
              <w:spacing w:after="240" w:line="360" w:lineRule="auto"/>
              <w:rPr>
                <w:rFonts w:ascii="Arial" w:hAnsi="Arial" w:cs="Arial"/>
                <w:sz w:val="24"/>
              </w:rPr>
            </w:pPr>
            <w:r w:rsidRPr="00F96AFD">
              <w:rPr>
                <w:rFonts w:ascii="Arial" w:hAnsi="Arial" w:cs="Arial"/>
                <w:sz w:val="24"/>
              </w:rPr>
              <w:t>2,59</w:t>
            </w:r>
          </w:p>
        </w:tc>
        <w:tc>
          <w:tcPr>
            <w:tcW w:w="850" w:type="dxa"/>
            <w:tcMar>
              <w:left w:w="105" w:type="dxa"/>
              <w:right w:w="105" w:type="dxa"/>
            </w:tcMar>
          </w:tcPr>
          <w:p w14:paraId="77E64382" w14:textId="792A3EBF" w:rsidR="0232B502" w:rsidRPr="00F96AFD" w:rsidRDefault="0232B502" w:rsidP="00760324">
            <w:pPr>
              <w:spacing w:after="240" w:line="360" w:lineRule="auto"/>
              <w:rPr>
                <w:rFonts w:ascii="Arial" w:hAnsi="Arial" w:cs="Arial"/>
                <w:sz w:val="24"/>
              </w:rPr>
            </w:pPr>
            <w:r w:rsidRPr="00F96AFD">
              <w:rPr>
                <w:rFonts w:ascii="Arial" w:hAnsi="Arial" w:cs="Arial"/>
                <w:sz w:val="24"/>
              </w:rPr>
              <w:t>3,08</w:t>
            </w:r>
          </w:p>
        </w:tc>
        <w:tc>
          <w:tcPr>
            <w:tcW w:w="851" w:type="dxa"/>
            <w:tcMar>
              <w:left w:w="105" w:type="dxa"/>
              <w:right w:w="105" w:type="dxa"/>
            </w:tcMar>
          </w:tcPr>
          <w:p w14:paraId="50A4B4A9" w14:textId="295C5F2B" w:rsidR="0232B502" w:rsidRPr="00F96AFD" w:rsidRDefault="0232B502" w:rsidP="00760324">
            <w:pPr>
              <w:spacing w:after="240" w:line="360" w:lineRule="auto"/>
              <w:rPr>
                <w:rFonts w:ascii="Arial" w:hAnsi="Arial" w:cs="Arial"/>
                <w:sz w:val="24"/>
              </w:rPr>
            </w:pPr>
            <w:r w:rsidRPr="00F96AFD">
              <w:rPr>
                <w:rFonts w:ascii="Arial" w:hAnsi="Arial" w:cs="Arial"/>
                <w:sz w:val="24"/>
              </w:rPr>
              <w:t>3,49</w:t>
            </w:r>
          </w:p>
        </w:tc>
        <w:tc>
          <w:tcPr>
            <w:tcW w:w="850" w:type="dxa"/>
            <w:tcMar>
              <w:left w:w="105" w:type="dxa"/>
              <w:right w:w="105" w:type="dxa"/>
            </w:tcMar>
          </w:tcPr>
          <w:p w14:paraId="37A090F3" w14:textId="2327E923" w:rsidR="0232B502" w:rsidRPr="00F96AFD" w:rsidRDefault="0232B502" w:rsidP="00760324">
            <w:pPr>
              <w:spacing w:after="240" w:line="360" w:lineRule="auto"/>
              <w:rPr>
                <w:rFonts w:ascii="Arial" w:hAnsi="Arial" w:cs="Arial"/>
                <w:sz w:val="24"/>
              </w:rPr>
            </w:pPr>
            <w:r w:rsidRPr="00F96AFD">
              <w:rPr>
                <w:rFonts w:ascii="Arial" w:hAnsi="Arial" w:cs="Arial"/>
                <w:sz w:val="24"/>
              </w:rPr>
              <w:t>3,85</w:t>
            </w:r>
          </w:p>
        </w:tc>
        <w:tc>
          <w:tcPr>
            <w:tcW w:w="851" w:type="dxa"/>
            <w:tcMar>
              <w:left w:w="105" w:type="dxa"/>
              <w:right w:w="105" w:type="dxa"/>
            </w:tcMar>
          </w:tcPr>
          <w:p w14:paraId="257FCA9F" w14:textId="0B868B08" w:rsidR="0232B502" w:rsidRPr="00F96AFD" w:rsidRDefault="0232B502" w:rsidP="00760324">
            <w:pPr>
              <w:spacing w:after="240" w:line="360" w:lineRule="auto"/>
              <w:rPr>
                <w:rFonts w:ascii="Arial" w:hAnsi="Arial" w:cs="Arial"/>
                <w:sz w:val="24"/>
              </w:rPr>
            </w:pPr>
            <w:r w:rsidRPr="00F96AFD">
              <w:rPr>
                <w:rFonts w:ascii="Arial" w:hAnsi="Arial" w:cs="Arial"/>
                <w:sz w:val="24"/>
              </w:rPr>
              <w:t>3,74</w:t>
            </w:r>
          </w:p>
        </w:tc>
        <w:tc>
          <w:tcPr>
            <w:tcW w:w="992" w:type="dxa"/>
            <w:tcMar>
              <w:left w:w="105" w:type="dxa"/>
              <w:right w:w="105" w:type="dxa"/>
            </w:tcMar>
          </w:tcPr>
          <w:p w14:paraId="3446B987" w14:textId="38659B36" w:rsidR="0232B502" w:rsidRPr="00F96AFD" w:rsidRDefault="0232B502" w:rsidP="00760324">
            <w:pPr>
              <w:spacing w:after="240" w:line="360" w:lineRule="auto"/>
              <w:rPr>
                <w:rFonts w:ascii="Arial" w:hAnsi="Arial" w:cs="Arial"/>
                <w:sz w:val="24"/>
              </w:rPr>
            </w:pPr>
            <w:r w:rsidRPr="00F96AFD">
              <w:rPr>
                <w:rFonts w:ascii="Arial" w:hAnsi="Arial" w:cs="Arial"/>
                <w:sz w:val="24"/>
              </w:rPr>
              <w:t>4,26</w:t>
            </w:r>
          </w:p>
        </w:tc>
        <w:tc>
          <w:tcPr>
            <w:tcW w:w="858" w:type="dxa"/>
            <w:tcMar>
              <w:left w:w="105" w:type="dxa"/>
              <w:right w:w="105" w:type="dxa"/>
            </w:tcMar>
          </w:tcPr>
          <w:p w14:paraId="24EA4204" w14:textId="0EA0518C" w:rsidR="0232B502" w:rsidRPr="00F96AFD" w:rsidRDefault="0232B502" w:rsidP="00760324">
            <w:pPr>
              <w:spacing w:after="240" w:line="360" w:lineRule="auto"/>
              <w:rPr>
                <w:rFonts w:ascii="Arial" w:hAnsi="Arial" w:cs="Arial"/>
                <w:sz w:val="24"/>
              </w:rPr>
            </w:pPr>
            <w:r w:rsidRPr="00F96AFD">
              <w:rPr>
                <w:rFonts w:ascii="Arial" w:hAnsi="Arial" w:cs="Arial"/>
                <w:sz w:val="24"/>
              </w:rPr>
              <w:t>4,55</w:t>
            </w:r>
          </w:p>
        </w:tc>
      </w:tr>
      <w:tr w:rsidR="00760324" w:rsidRPr="00F96AFD" w14:paraId="71D0E7B6" w14:textId="77777777" w:rsidTr="00E3151E">
        <w:trPr>
          <w:trHeight w:val="300"/>
        </w:trPr>
        <w:tc>
          <w:tcPr>
            <w:tcW w:w="2553" w:type="dxa"/>
            <w:tcMar>
              <w:left w:w="105" w:type="dxa"/>
              <w:right w:w="105" w:type="dxa"/>
            </w:tcMar>
          </w:tcPr>
          <w:p w14:paraId="5B41DA52" w14:textId="251C80C5" w:rsidR="0232B502" w:rsidRPr="00F96AFD" w:rsidRDefault="00B47C6B" w:rsidP="00760324">
            <w:pPr>
              <w:spacing w:after="240" w:line="360" w:lineRule="auto"/>
              <w:rPr>
                <w:rFonts w:ascii="Arial" w:hAnsi="Arial" w:cs="Arial"/>
                <w:sz w:val="24"/>
              </w:rPr>
            </w:pPr>
            <w:r w:rsidRPr="00F96AFD">
              <w:rPr>
                <w:rFonts w:ascii="Arial" w:hAnsi="Arial" w:cs="Arial"/>
                <w:sz w:val="24"/>
              </w:rPr>
              <w:t>kujawsko-pomorskie</w:t>
            </w:r>
          </w:p>
        </w:tc>
        <w:tc>
          <w:tcPr>
            <w:tcW w:w="850" w:type="dxa"/>
            <w:tcMar>
              <w:left w:w="105" w:type="dxa"/>
              <w:right w:w="105" w:type="dxa"/>
            </w:tcMar>
          </w:tcPr>
          <w:p w14:paraId="4851EB54" w14:textId="12E271BF" w:rsidR="0232B502" w:rsidRPr="00F96AFD" w:rsidRDefault="0232B502" w:rsidP="00760324">
            <w:pPr>
              <w:spacing w:after="240" w:line="360" w:lineRule="auto"/>
              <w:rPr>
                <w:rFonts w:ascii="Arial" w:hAnsi="Arial" w:cs="Arial"/>
                <w:sz w:val="24"/>
              </w:rPr>
            </w:pPr>
            <w:r w:rsidRPr="00F96AFD">
              <w:rPr>
                <w:rFonts w:ascii="Arial" w:hAnsi="Arial" w:cs="Arial"/>
                <w:sz w:val="24"/>
              </w:rPr>
              <w:t>3,69</w:t>
            </w:r>
          </w:p>
        </w:tc>
        <w:tc>
          <w:tcPr>
            <w:tcW w:w="851" w:type="dxa"/>
            <w:tcMar>
              <w:left w:w="105" w:type="dxa"/>
              <w:right w:w="105" w:type="dxa"/>
            </w:tcMar>
          </w:tcPr>
          <w:p w14:paraId="3DD370C2" w14:textId="7889B8D1" w:rsidR="0232B502" w:rsidRPr="00F96AFD" w:rsidRDefault="0232B502" w:rsidP="00760324">
            <w:pPr>
              <w:spacing w:after="240" w:line="360" w:lineRule="auto"/>
              <w:rPr>
                <w:rFonts w:ascii="Arial" w:hAnsi="Arial" w:cs="Arial"/>
                <w:sz w:val="24"/>
              </w:rPr>
            </w:pPr>
            <w:r w:rsidRPr="00F96AFD">
              <w:rPr>
                <w:rFonts w:ascii="Arial" w:hAnsi="Arial" w:cs="Arial"/>
                <w:sz w:val="24"/>
              </w:rPr>
              <w:t>4,33</w:t>
            </w:r>
          </w:p>
        </w:tc>
        <w:tc>
          <w:tcPr>
            <w:tcW w:w="850" w:type="dxa"/>
            <w:tcMar>
              <w:left w:w="105" w:type="dxa"/>
              <w:right w:w="105" w:type="dxa"/>
            </w:tcMar>
          </w:tcPr>
          <w:p w14:paraId="429243D5" w14:textId="5467EE41" w:rsidR="0232B502" w:rsidRPr="00F96AFD" w:rsidRDefault="0232B502" w:rsidP="00760324">
            <w:pPr>
              <w:spacing w:after="240" w:line="360" w:lineRule="auto"/>
              <w:rPr>
                <w:rFonts w:ascii="Arial" w:hAnsi="Arial" w:cs="Arial"/>
                <w:sz w:val="24"/>
              </w:rPr>
            </w:pPr>
            <w:r w:rsidRPr="00F96AFD">
              <w:rPr>
                <w:rFonts w:ascii="Arial" w:hAnsi="Arial" w:cs="Arial"/>
                <w:sz w:val="24"/>
              </w:rPr>
              <w:t>4,48</w:t>
            </w:r>
          </w:p>
        </w:tc>
        <w:tc>
          <w:tcPr>
            <w:tcW w:w="851" w:type="dxa"/>
            <w:tcMar>
              <w:left w:w="105" w:type="dxa"/>
              <w:right w:w="105" w:type="dxa"/>
            </w:tcMar>
          </w:tcPr>
          <w:p w14:paraId="4759B8A1" w14:textId="78377512" w:rsidR="0232B502" w:rsidRPr="00F96AFD" w:rsidRDefault="0232B502" w:rsidP="00760324">
            <w:pPr>
              <w:spacing w:after="240" w:line="360" w:lineRule="auto"/>
              <w:rPr>
                <w:rFonts w:ascii="Arial" w:hAnsi="Arial" w:cs="Arial"/>
                <w:sz w:val="24"/>
              </w:rPr>
            </w:pPr>
            <w:r w:rsidRPr="00F96AFD">
              <w:rPr>
                <w:rFonts w:ascii="Arial" w:hAnsi="Arial" w:cs="Arial"/>
                <w:sz w:val="24"/>
              </w:rPr>
              <w:t>4,59</w:t>
            </w:r>
          </w:p>
        </w:tc>
        <w:tc>
          <w:tcPr>
            <w:tcW w:w="850" w:type="dxa"/>
            <w:tcMar>
              <w:left w:w="105" w:type="dxa"/>
              <w:right w:w="105" w:type="dxa"/>
            </w:tcMar>
          </w:tcPr>
          <w:p w14:paraId="046A7245" w14:textId="4634641D" w:rsidR="0232B502" w:rsidRPr="00F96AFD" w:rsidRDefault="0232B502" w:rsidP="00760324">
            <w:pPr>
              <w:spacing w:after="240" w:line="360" w:lineRule="auto"/>
              <w:rPr>
                <w:rFonts w:ascii="Arial" w:hAnsi="Arial" w:cs="Arial"/>
                <w:sz w:val="24"/>
              </w:rPr>
            </w:pPr>
            <w:r w:rsidRPr="00F96AFD">
              <w:rPr>
                <w:rFonts w:ascii="Arial" w:hAnsi="Arial" w:cs="Arial"/>
                <w:sz w:val="24"/>
              </w:rPr>
              <w:t>5,06</w:t>
            </w:r>
          </w:p>
        </w:tc>
        <w:tc>
          <w:tcPr>
            <w:tcW w:w="851" w:type="dxa"/>
            <w:tcMar>
              <w:left w:w="105" w:type="dxa"/>
              <w:right w:w="105" w:type="dxa"/>
            </w:tcMar>
          </w:tcPr>
          <w:p w14:paraId="3F878BDA" w14:textId="4FD9658A" w:rsidR="0232B502" w:rsidRPr="00F96AFD" w:rsidRDefault="0232B502" w:rsidP="00760324">
            <w:pPr>
              <w:spacing w:after="240" w:line="360" w:lineRule="auto"/>
              <w:rPr>
                <w:rFonts w:ascii="Arial" w:hAnsi="Arial" w:cs="Arial"/>
                <w:sz w:val="24"/>
              </w:rPr>
            </w:pPr>
            <w:r w:rsidRPr="00F96AFD">
              <w:rPr>
                <w:rFonts w:ascii="Arial" w:hAnsi="Arial" w:cs="Arial"/>
                <w:sz w:val="24"/>
              </w:rPr>
              <w:t>5,42</w:t>
            </w:r>
          </w:p>
        </w:tc>
        <w:tc>
          <w:tcPr>
            <w:tcW w:w="850" w:type="dxa"/>
            <w:tcMar>
              <w:left w:w="105" w:type="dxa"/>
              <w:right w:w="105" w:type="dxa"/>
            </w:tcMar>
          </w:tcPr>
          <w:p w14:paraId="48ADD0A8" w14:textId="6B830A59" w:rsidR="0232B502" w:rsidRPr="00F96AFD" w:rsidRDefault="0232B502" w:rsidP="00760324">
            <w:pPr>
              <w:spacing w:after="240" w:line="360" w:lineRule="auto"/>
              <w:rPr>
                <w:rFonts w:ascii="Arial" w:hAnsi="Arial" w:cs="Arial"/>
                <w:sz w:val="24"/>
              </w:rPr>
            </w:pPr>
            <w:r w:rsidRPr="00F96AFD">
              <w:rPr>
                <w:rFonts w:ascii="Arial" w:hAnsi="Arial" w:cs="Arial"/>
                <w:sz w:val="24"/>
              </w:rPr>
              <w:t>6,00</w:t>
            </w:r>
          </w:p>
        </w:tc>
        <w:tc>
          <w:tcPr>
            <w:tcW w:w="851" w:type="dxa"/>
            <w:tcMar>
              <w:left w:w="105" w:type="dxa"/>
              <w:right w:w="105" w:type="dxa"/>
            </w:tcMar>
          </w:tcPr>
          <w:p w14:paraId="59B994C8" w14:textId="60A56C38" w:rsidR="0232B502" w:rsidRPr="00F96AFD" w:rsidRDefault="0232B502" w:rsidP="00760324">
            <w:pPr>
              <w:spacing w:after="240" w:line="360" w:lineRule="auto"/>
              <w:rPr>
                <w:rFonts w:ascii="Arial" w:hAnsi="Arial" w:cs="Arial"/>
                <w:sz w:val="24"/>
              </w:rPr>
            </w:pPr>
            <w:r w:rsidRPr="00F96AFD">
              <w:rPr>
                <w:rFonts w:ascii="Arial" w:hAnsi="Arial" w:cs="Arial"/>
                <w:sz w:val="24"/>
              </w:rPr>
              <w:t>6,85</w:t>
            </w:r>
          </w:p>
        </w:tc>
        <w:tc>
          <w:tcPr>
            <w:tcW w:w="992" w:type="dxa"/>
            <w:tcMar>
              <w:left w:w="105" w:type="dxa"/>
              <w:right w:w="105" w:type="dxa"/>
            </w:tcMar>
          </w:tcPr>
          <w:p w14:paraId="576B8BC5" w14:textId="2129F9A5" w:rsidR="0232B502" w:rsidRPr="00F96AFD" w:rsidRDefault="0232B502" w:rsidP="00760324">
            <w:pPr>
              <w:spacing w:after="240" w:line="360" w:lineRule="auto"/>
              <w:rPr>
                <w:rFonts w:ascii="Arial" w:hAnsi="Arial" w:cs="Arial"/>
                <w:sz w:val="24"/>
              </w:rPr>
            </w:pPr>
            <w:r w:rsidRPr="00F96AFD">
              <w:rPr>
                <w:rFonts w:ascii="Arial" w:hAnsi="Arial" w:cs="Arial"/>
                <w:sz w:val="24"/>
              </w:rPr>
              <w:t>7,33</w:t>
            </w:r>
          </w:p>
        </w:tc>
        <w:tc>
          <w:tcPr>
            <w:tcW w:w="858" w:type="dxa"/>
            <w:tcMar>
              <w:left w:w="105" w:type="dxa"/>
              <w:right w:w="105" w:type="dxa"/>
            </w:tcMar>
          </w:tcPr>
          <w:p w14:paraId="352FC8B9" w14:textId="35DB38BB" w:rsidR="0232B502" w:rsidRPr="00F96AFD" w:rsidRDefault="0232B502" w:rsidP="00760324">
            <w:pPr>
              <w:spacing w:after="240" w:line="360" w:lineRule="auto"/>
              <w:rPr>
                <w:rFonts w:ascii="Arial" w:hAnsi="Arial" w:cs="Arial"/>
                <w:sz w:val="24"/>
              </w:rPr>
            </w:pPr>
            <w:r w:rsidRPr="00F96AFD">
              <w:rPr>
                <w:rFonts w:ascii="Arial" w:hAnsi="Arial" w:cs="Arial"/>
                <w:sz w:val="24"/>
              </w:rPr>
              <w:t>8,13</w:t>
            </w:r>
          </w:p>
        </w:tc>
      </w:tr>
      <w:tr w:rsidR="00760324" w:rsidRPr="00F96AFD" w14:paraId="4FAA2358" w14:textId="77777777" w:rsidTr="00E3151E">
        <w:trPr>
          <w:trHeight w:val="300"/>
        </w:trPr>
        <w:tc>
          <w:tcPr>
            <w:tcW w:w="2553" w:type="dxa"/>
            <w:tcMar>
              <w:left w:w="105" w:type="dxa"/>
              <w:right w:w="105" w:type="dxa"/>
            </w:tcMar>
          </w:tcPr>
          <w:p w14:paraId="10A6EA93" w14:textId="70871571" w:rsidR="0232B502" w:rsidRPr="00F96AFD" w:rsidRDefault="00B47C6B" w:rsidP="00760324">
            <w:pPr>
              <w:spacing w:after="240" w:line="360" w:lineRule="auto"/>
              <w:rPr>
                <w:rFonts w:ascii="Arial" w:hAnsi="Arial" w:cs="Arial"/>
                <w:sz w:val="24"/>
              </w:rPr>
            </w:pPr>
            <w:r w:rsidRPr="00F96AFD">
              <w:rPr>
                <w:rFonts w:ascii="Arial" w:hAnsi="Arial" w:cs="Arial"/>
                <w:sz w:val="24"/>
              </w:rPr>
              <w:t>lubelskie</w:t>
            </w:r>
          </w:p>
        </w:tc>
        <w:tc>
          <w:tcPr>
            <w:tcW w:w="850" w:type="dxa"/>
            <w:tcMar>
              <w:left w:w="105" w:type="dxa"/>
              <w:right w:w="105" w:type="dxa"/>
            </w:tcMar>
          </w:tcPr>
          <w:p w14:paraId="754F1DE6" w14:textId="5ABA5CCA" w:rsidR="0232B502" w:rsidRPr="00F96AFD" w:rsidRDefault="0232B502" w:rsidP="00760324">
            <w:pPr>
              <w:spacing w:after="240" w:line="360" w:lineRule="auto"/>
              <w:rPr>
                <w:rFonts w:ascii="Arial" w:hAnsi="Arial" w:cs="Arial"/>
                <w:sz w:val="24"/>
              </w:rPr>
            </w:pPr>
            <w:r w:rsidRPr="00F96AFD">
              <w:rPr>
                <w:rFonts w:ascii="Arial" w:hAnsi="Arial" w:cs="Arial"/>
                <w:sz w:val="24"/>
              </w:rPr>
              <w:t>1,98</w:t>
            </w:r>
          </w:p>
        </w:tc>
        <w:tc>
          <w:tcPr>
            <w:tcW w:w="851" w:type="dxa"/>
            <w:tcMar>
              <w:left w:w="105" w:type="dxa"/>
              <w:right w:w="105" w:type="dxa"/>
            </w:tcMar>
          </w:tcPr>
          <w:p w14:paraId="69BC60D1" w14:textId="0F837EE5" w:rsidR="0232B502" w:rsidRPr="00F96AFD" w:rsidRDefault="0232B502" w:rsidP="00760324">
            <w:pPr>
              <w:spacing w:after="240" w:line="360" w:lineRule="auto"/>
              <w:rPr>
                <w:rFonts w:ascii="Arial" w:hAnsi="Arial" w:cs="Arial"/>
                <w:sz w:val="24"/>
              </w:rPr>
            </w:pPr>
            <w:r w:rsidRPr="00F96AFD">
              <w:rPr>
                <w:rFonts w:ascii="Arial" w:hAnsi="Arial" w:cs="Arial"/>
                <w:sz w:val="24"/>
              </w:rPr>
              <w:t>2,63</w:t>
            </w:r>
          </w:p>
        </w:tc>
        <w:tc>
          <w:tcPr>
            <w:tcW w:w="850" w:type="dxa"/>
            <w:tcMar>
              <w:left w:w="105" w:type="dxa"/>
              <w:right w:w="105" w:type="dxa"/>
            </w:tcMar>
          </w:tcPr>
          <w:p w14:paraId="2240B630" w14:textId="6646E7DF" w:rsidR="0232B502" w:rsidRPr="00F96AFD" w:rsidRDefault="0232B502" w:rsidP="00760324">
            <w:pPr>
              <w:spacing w:after="240" w:line="360" w:lineRule="auto"/>
              <w:rPr>
                <w:rFonts w:ascii="Arial" w:hAnsi="Arial" w:cs="Arial"/>
                <w:sz w:val="24"/>
              </w:rPr>
            </w:pPr>
            <w:r w:rsidRPr="00F96AFD">
              <w:rPr>
                <w:rFonts w:ascii="Arial" w:hAnsi="Arial" w:cs="Arial"/>
                <w:sz w:val="24"/>
              </w:rPr>
              <w:t>2,98</w:t>
            </w:r>
          </w:p>
        </w:tc>
        <w:tc>
          <w:tcPr>
            <w:tcW w:w="851" w:type="dxa"/>
            <w:tcMar>
              <w:left w:w="105" w:type="dxa"/>
              <w:right w:w="105" w:type="dxa"/>
            </w:tcMar>
          </w:tcPr>
          <w:p w14:paraId="74B4CF1E" w14:textId="48B8A6DC" w:rsidR="0232B502" w:rsidRPr="00F96AFD" w:rsidRDefault="0232B502" w:rsidP="00760324">
            <w:pPr>
              <w:spacing w:after="240" w:line="360" w:lineRule="auto"/>
              <w:rPr>
                <w:rFonts w:ascii="Arial" w:hAnsi="Arial" w:cs="Arial"/>
                <w:sz w:val="24"/>
              </w:rPr>
            </w:pPr>
            <w:r w:rsidRPr="00F96AFD">
              <w:rPr>
                <w:rFonts w:ascii="Arial" w:hAnsi="Arial" w:cs="Arial"/>
                <w:sz w:val="24"/>
              </w:rPr>
              <w:t>3,21</w:t>
            </w:r>
          </w:p>
        </w:tc>
        <w:tc>
          <w:tcPr>
            <w:tcW w:w="850" w:type="dxa"/>
            <w:tcMar>
              <w:left w:w="105" w:type="dxa"/>
              <w:right w:w="105" w:type="dxa"/>
            </w:tcMar>
          </w:tcPr>
          <w:p w14:paraId="5BAA9B18" w14:textId="3FE0CF89" w:rsidR="0232B502" w:rsidRPr="00F96AFD" w:rsidRDefault="0232B502" w:rsidP="00760324">
            <w:pPr>
              <w:spacing w:after="240" w:line="360" w:lineRule="auto"/>
              <w:rPr>
                <w:rFonts w:ascii="Arial" w:hAnsi="Arial" w:cs="Arial"/>
                <w:sz w:val="24"/>
              </w:rPr>
            </w:pPr>
            <w:r w:rsidRPr="00F96AFD">
              <w:rPr>
                <w:rFonts w:ascii="Arial" w:hAnsi="Arial" w:cs="Arial"/>
                <w:sz w:val="24"/>
              </w:rPr>
              <w:t>3,60</w:t>
            </w:r>
          </w:p>
        </w:tc>
        <w:tc>
          <w:tcPr>
            <w:tcW w:w="851" w:type="dxa"/>
            <w:tcMar>
              <w:left w:w="105" w:type="dxa"/>
              <w:right w:w="105" w:type="dxa"/>
            </w:tcMar>
          </w:tcPr>
          <w:p w14:paraId="4F1696CF" w14:textId="64B2A668" w:rsidR="0232B502" w:rsidRPr="00F96AFD" w:rsidRDefault="0232B502" w:rsidP="00760324">
            <w:pPr>
              <w:spacing w:after="240" w:line="360" w:lineRule="auto"/>
              <w:rPr>
                <w:rFonts w:ascii="Arial" w:hAnsi="Arial" w:cs="Arial"/>
                <w:sz w:val="24"/>
              </w:rPr>
            </w:pPr>
            <w:r w:rsidRPr="00F96AFD">
              <w:rPr>
                <w:rFonts w:ascii="Arial" w:hAnsi="Arial" w:cs="Arial"/>
                <w:sz w:val="24"/>
              </w:rPr>
              <w:t>4,33</w:t>
            </w:r>
          </w:p>
        </w:tc>
        <w:tc>
          <w:tcPr>
            <w:tcW w:w="850" w:type="dxa"/>
            <w:tcMar>
              <w:left w:w="105" w:type="dxa"/>
              <w:right w:w="105" w:type="dxa"/>
            </w:tcMar>
          </w:tcPr>
          <w:p w14:paraId="280AB283" w14:textId="7BC32159" w:rsidR="0232B502" w:rsidRPr="00F96AFD" w:rsidRDefault="0232B502" w:rsidP="00760324">
            <w:pPr>
              <w:spacing w:after="240" w:line="360" w:lineRule="auto"/>
              <w:rPr>
                <w:rFonts w:ascii="Arial" w:hAnsi="Arial" w:cs="Arial"/>
                <w:sz w:val="24"/>
              </w:rPr>
            </w:pPr>
            <w:r w:rsidRPr="00F96AFD">
              <w:rPr>
                <w:rFonts w:ascii="Arial" w:hAnsi="Arial" w:cs="Arial"/>
                <w:sz w:val="24"/>
              </w:rPr>
              <w:t>5,01</w:t>
            </w:r>
          </w:p>
        </w:tc>
        <w:tc>
          <w:tcPr>
            <w:tcW w:w="851" w:type="dxa"/>
            <w:tcMar>
              <w:left w:w="105" w:type="dxa"/>
              <w:right w:w="105" w:type="dxa"/>
            </w:tcMar>
          </w:tcPr>
          <w:p w14:paraId="5ECA711F" w14:textId="5E858758" w:rsidR="0232B502" w:rsidRPr="00F96AFD" w:rsidRDefault="0232B502" w:rsidP="00760324">
            <w:pPr>
              <w:spacing w:after="240" w:line="360" w:lineRule="auto"/>
              <w:rPr>
                <w:rFonts w:ascii="Arial" w:hAnsi="Arial" w:cs="Arial"/>
                <w:sz w:val="24"/>
              </w:rPr>
            </w:pPr>
            <w:r w:rsidRPr="00F96AFD">
              <w:rPr>
                <w:rFonts w:ascii="Arial" w:hAnsi="Arial" w:cs="Arial"/>
                <w:sz w:val="24"/>
              </w:rPr>
              <w:t>5,39</w:t>
            </w:r>
          </w:p>
        </w:tc>
        <w:tc>
          <w:tcPr>
            <w:tcW w:w="992" w:type="dxa"/>
            <w:tcMar>
              <w:left w:w="105" w:type="dxa"/>
              <w:right w:w="105" w:type="dxa"/>
            </w:tcMar>
          </w:tcPr>
          <w:p w14:paraId="030CE763" w14:textId="5FE379C3" w:rsidR="0232B502" w:rsidRPr="00F96AFD" w:rsidRDefault="0232B502" w:rsidP="00760324">
            <w:pPr>
              <w:spacing w:after="240" w:line="360" w:lineRule="auto"/>
              <w:rPr>
                <w:rFonts w:ascii="Arial" w:hAnsi="Arial" w:cs="Arial"/>
                <w:sz w:val="24"/>
              </w:rPr>
            </w:pPr>
            <w:r w:rsidRPr="00F96AFD">
              <w:rPr>
                <w:rFonts w:ascii="Arial" w:hAnsi="Arial" w:cs="Arial"/>
                <w:sz w:val="24"/>
              </w:rPr>
              <w:t>5,73</w:t>
            </w:r>
          </w:p>
        </w:tc>
        <w:tc>
          <w:tcPr>
            <w:tcW w:w="858" w:type="dxa"/>
            <w:tcMar>
              <w:left w:w="105" w:type="dxa"/>
              <w:right w:w="105" w:type="dxa"/>
            </w:tcMar>
          </w:tcPr>
          <w:p w14:paraId="384ABFBE" w14:textId="0A9C8291" w:rsidR="0232B502" w:rsidRPr="00F96AFD" w:rsidRDefault="0232B502" w:rsidP="00760324">
            <w:pPr>
              <w:spacing w:after="240" w:line="360" w:lineRule="auto"/>
              <w:rPr>
                <w:rFonts w:ascii="Arial" w:hAnsi="Arial" w:cs="Arial"/>
                <w:sz w:val="24"/>
              </w:rPr>
            </w:pPr>
            <w:r w:rsidRPr="00F96AFD">
              <w:rPr>
                <w:rFonts w:ascii="Arial" w:hAnsi="Arial" w:cs="Arial"/>
                <w:sz w:val="24"/>
              </w:rPr>
              <w:t>6,11</w:t>
            </w:r>
          </w:p>
        </w:tc>
      </w:tr>
      <w:tr w:rsidR="00760324" w:rsidRPr="00F96AFD" w14:paraId="2BE94D2B" w14:textId="77777777" w:rsidTr="00E3151E">
        <w:trPr>
          <w:trHeight w:val="300"/>
        </w:trPr>
        <w:tc>
          <w:tcPr>
            <w:tcW w:w="2553" w:type="dxa"/>
            <w:tcMar>
              <w:left w:w="105" w:type="dxa"/>
              <w:right w:w="105" w:type="dxa"/>
            </w:tcMar>
          </w:tcPr>
          <w:p w14:paraId="6C2B77B3" w14:textId="26B03766" w:rsidR="0232B502" w:rsidRPr="00F96AFD" w:rsidRDefault="00B47C6B" w:rsidP="00760324">
            <w:pPr>
              <w:spacing w:after="240" w:line="360" w:lineRule="auto"/>
              <w:rPr>
                <w:rFonts w:ascii="Arial" w:hAnsi="Arial" w:cs="Arial"/>
                <w:sz w:val="24"/>
              </w:rPr>
            </w:pPr>
            <w:r w:rsidRPr="00F96AFD">
              <w:rPr>
                <w:rFonts w:ascii="Arial" w:hAnsi="Arial" w:cs="Arial"/>
                <w:sz w:val="24"/>
              </w:rPr>
              <w:t>lubuskie</w:t>
            </w:r>
          </w:p>
        </w:tc>
        <w:tc>
          <w:tcPr>
            <w:tcW w:w="850" w:type="dxa"/>
            <w:tcMar>
              <w:left w:w="105" w:type="dxa"/>
              <w:right w:w="105" w:type="dxa"/>
            </w:tcMar>
          </w:tcPr>
          <w:p w14:paraId="5FC1F813" w14:textId="5ED16346" w:rsidR="0232B502" w:rsidRPr="00F96AFD" w:rsidRDefault="0232B502" w:rsidP="00760324">
            <w:pPr>
              <w:spacing w:after="240" w:line="360" w:lineRule="auto"/>
              <w:rPr>
                <w:rFonts w:ascii="Arial" w:hAnsi="Arial" w:cs="Arial"/>
                <w:sz w:val="24"/>
              </w:rPr>
            </w:pPr>
            <w:r w:rsidRPr="00F96AFD">
              <w:rPr>
                <w:rFonts w:ascii="Arial" w:hAnsi="Arial" w:cs="Arial"/>
                <w:sz w:val="24"/>
              </w:rPr>
              <w:t>4,54</w:t>
            </w:r>
          </w:p>
        </w:tc>
        <w:tc>
          <w:tcPr>
            <w:tcW w:w="851" w:type="dxa"/>
            <w:tcMar>
              <w:left w:w="105" w:type="dxa"/>
              <w:right w:w="105" w:type="dxa"/>
            </w:tcMar>
          </w:tcPr>
          <w:p w14:paraId="0E92A016" w14:textId="3C158340" w:rsidR="0232B502" w:rsidRPr="00F96AFD" w:rsidRDefault="0232B502" w:rsidP="00760324">
            <w:pPr>
              <w:spacing w:after="240" w:line="360" w:lineRule="auto"/>
              <w:rPr>
                <w:rFonts w:ascii="Arial" w:hAnsi="Arial" w:cs="Arial"/>
                <w:sz w:val="24"/>
              </w:rPr>
            </w:pPr>
            <w:r w:rsidRPr="00F96AFD">
              <w:rPr>
                <w:rFonts w:ascii="Arial" w:hAnsi="Arial" w:cs="Arial"/>
                <w:sz w:val="24"/>
              </w:rPr>
              <w:t>5,15</w:t>
            </w:r>
          </w:p>
        </w:tc>
        <w:tc>
          <w:tcPr>
            <w:tcW w:w="850" w:type="dxa"/>
            <w:tcMar>
              <w:left w:w="105" w:type="dxa"/>
              <w:right w:w="105" w:type="dxa"/>
            </w:tcMar>
          </w:tcPr>
          <w:p w14:paraId="6F86B4A9" w14:textId="2B3FFB82" w:rsidR="0232B502" w:rsidRPr="00F96AFD" w:rsidRDefault="0232B502" w:rsidP="00760324">
            <w:pPr>
              <w:spacing w:after="240" w:line="360" w:lineRule="auto"/>
              <w:rPr>
                <w:rFonts w:ascii="Arial" w:hAnsi="Arial" w:cs="Arial"/>
                <w:sz w:val="24"/>
              </w:rPr>
            </w:pPr>
            <w:r w:rsidRPr="00F96AFD">
              <w:rPr>
                <w:rFonts w:ascii="Arial" w:hAnsi="Arial" w:cs="Arial"/>
                <w:sz w:val="24"/>
              </w:rPr>
              <w:t>5,12</w:t>
            </w:r>
          </w:p>
        </w:tc>
        <w:tc>
          <w:tcPr>
            <w:tcW w:w="851" w:type="dxa"/>
            <w:tcMar>
              <w:left w:w="105" w:type="dxa"/>
              <w:right w:w="105" w:type="dxa"/>
            </w:tcMar>
          </w:tcPr>
          <w:p w14:paraId="09F6F776" w14:textId="04B1B9D5" w:rsidR="0232B502" w:rsidRPr="00F96AFD" w:rsidRDefault="0232B502" w:rsidP="00760324">
            <w:pPr>
              <w:spacing w:after="240" w:line="360" w:lineRule="auto"/>
              <w:rPr>
                <w:rFonts w:ascii="Arial" w:hAnsi="Arial" w:cs="Arial"/>
                <w:sz w:val="24"/>
              </w:rPr>
            </w:pPr>
            <w:r w:rsidRPr="00F96AFD">
              <w:rPr>
                <w:rFonts w:ascii="Arial" w:hAnsi="Arial" w:cs="Arial"/>
                <w:sz w:val="24"/>
              </w:rPr>
              <w:t>5,67</w:t>
            </w:r>
          </w:p>
        </w:tc>
        <w:tc>
          <w:tcPr>
            <w:tcW w:w="850" w:type="dxa"/>
            <w:tcMar>
              <w:left w:w="105" w:type="dxa"/>
              <w:right w:w="105" w:type="dxa"/>
            </w:tcMar>
          </w:tcPr>
          <w:p w14:paraId="5D78044A" w14:textId="2FD99903" w:rsidR="0232B502" w:rsidRPr="00F96AFD" w:rsidRDefault="0232B502" w:rsidP="00760324">
            <w:pPr>
              <w:spacing w:after="240" w:line="360" w:lineRule="auto"/>
              <w:rPr>
                <w:rFonts w:ascii="Arial" w:hAnsi="Arial" w:cs="Arial"/>
                <w:sz w:val="24"/>
              </w:rPr>
            </w:pPr>
            <w:r w:rsidRPr="00F96AFD">
              <w:rPr>
                <w:rFonts w:ascii="Arial" w:hAnsi="Arial" w:cs="Arial"/>
                <w:sz w:val="24"/>
              </w:rPr>
              <w:t>5,91</w:t>
            </w:r>
          </w:p>
        </w:tc>
        <w:tc>
          <w:tcPr>
            <w:tcW w:w="851" w:type="dxa"/>
            <w:tcMar>
              <w:left w:w="105" w:type="dxa"/>
              <w:right w:w="105" w:type="dxa"/>
            </w:tcMar>
          </w:tcPr>
          <w:p w14:paraId="4819FAE3" w14:textId="37A6187F" w:rsidR="0232B502" w:rsidRPr="00F96AFD" w:rsidRDefault="0232B502" w:rsidP="00760324">
            <w:pPr>
              <w:spacing w:after="240" w:line="360" w:lineRule="auto"/>
              <w:rPr>
                <w:rFonts w:ascii="Arial" w:hAnsi="Arial" w:cs="Arial"/>
                <w:sz w:val="24"/>
              </w:rPr>
            </w:pPr>
            <w:r w:rsidRPr="00F96AFD">
              <w:rPr>
                <w:rFonts w:ascii="Arial" w:hAnsi="Arial" w:cs="Arial"/>
                <w:sz w:val="24"/>
              </w:rPr>
              <w:t>6,36</w:t>
            </w:r>
          </w:p>
        </w:tc>
        <w:tc>
          <w:tcPr>
            <w:tcW w:w="850" w:type="dxa"/>
            <w:tcMar>
              <w:left w:w="105" w:type="dxa"/>
              <w:right w:w="105" w:type="dxa"/>
            </w:tcMar>
          </w:tcPr>
          <w:p w14:paraId="74E90B10" w14:textId="6C1CE092" w:rsidR="0232B502" w:rsidRPr="00F96AFD" w:rsidRDefault="0232B502" w:rsidP="00760324">
            <w:pPr>
              <w:spacing w:after="240" w:line="360" w:lineRule="auto"/>
              <w:rPr>
                <w:rFonts w:ascii="Arial" w:hAnsi="Arial" w:cs="Arial"/>
                <w:sz w:val="24"/>
              </w:rPr>
            </w:pPr>
            <w:r w:rsidRPr="00F96AFD">
              <w:rPr>
                <w:rFonts w:ascii="Arial" w:hAnsi="Arial" w:cs="Arial"/>
                <w:sz w:val="24"/>
              </w:rPr>
              <w:t>7,18</w:t>
            </w:r>
          </w:p>
        </w:tc>
        <w:tc>
          <w:tcPr>
            <w:tcW w:w="851" w:type="dxa"/>
            <w:tcMar>
              <w:left w:w="105" w:type="dxa"/>
              <w:right w:w="105" w:type="dxa"/>
            </w:tcMar>
          </w:tcPr>
          <w:p w14:paraId="27B0B973" w14:textId="5E4679A7" w:rsidR="0232B502" w:rsidRPr="00F96AFD" w:rsidRDefault="0232B502" w:rsidP="00760324">
            <w:pPr>
              <w:spacing w:after="240" w:line="360" w:lineRule="auto"/>
              <w:rPr>
                <w:rFonts w:ascii="Arial" w:hAnsi="Arial" w:cs="Arial"/>
                <w:sz w:val="24"/>
              </w:rPr>
            </w:pPr>
            <w:r w:rsidRPr="00F96AFD">
              <w:rPr>
                <w:rFonts w:ascii="Arial" w:hAnsi="Arial" w:cs="Arial"/>
                <w:sz w:val="24"/>
              </w:rPr>
              <w:t>7,55</w:t>
            </w:r>
          </w:p>
        </w:tc>
        <w:tc>
          <w:tcPr>
            <w:tcW w:w="992" w:type="dxa"/>
            <w:tcMar>
              <w:left w:w="105" w:type="dxa"/>
              <w:right w:w="105" w:type="dxa"/>
            </w:tcMar>
          </w:tcPr>
          <w:p w14:paraId="1D9D1B4F" w14:textId="00F5F716" w:rsidR="0232B502" w:rsidRPr="00F96AFD" w:rsidRDefault="0232B502" w:rsidP="00760324">
            <w:pPr>
              <w:spacing w:after="240" w:line="360" w:lineRule="auto"/>
              <w:rPr>
                <w:rFonts w:ascii="Arial" w:hAnsi="Arial" w:cs="Arial"/>
                <w:sz w:val="24"/>
              </w:rPr>
            </w:pPr>
            <w:r w:rsidRPr="00F96AFD">
              <w:rPr>
                <w:rFonts w:ascii="Arial" w:hAnsi="Arial" w:cs="Arial"/>
                <w:sz w:val="24"/>
              </w:rPr>
              <w:t>7,75</w:t>
            </w:r>
          </w:p>
        </w:tc>
        <w:tc>
          <w:tcPr>
            <w:tcW w:w="858" w:type="dxa"/>
            <w:tcMar>
              <w:left w:w="105" w:type="dxa"/>
              <w:right w:w="105" w:type="dxa"/>
            </w:tcMar>
          </w:tcPr>
          <w:p w14:paraId="44FA1CA0" w14:textId="0FFF154A" w:rsidR="0232B502" w:rsidRPr="00F96AFD" w:rsidRDefault="0232B502" w:rsidP="00760324">
            <w:pPr>
              <w:spacing w:after="240" w:line="360" w:lineRule="auto"/>
              <w:rPr>
                <w:rFonts w:ascii="Arial" w:hAnsi="Arial" w:cs="Arial"/>
                <w:sz w:val="24"/>
              </w:rPr>
            </w:pPr>
            <w:r w:rsidRPr="00F96AFD">
              <w:rPr>
                <w:rFonts w:ascii="Arial" w:hAnsi="Arial" w:cs="Arial"/>
                <w:sz w:val="24"/>
              </w:rPr>
              <w:t>8,92</w:t>
            </w:r>
          </w:p>
        </w:tc>
      </w:tr>
      <w:tr w:rsidR="00760324" w:rsidRPr="00F96AFD" w14:paraId="70538328" w14:textId="77777777" w:rsidTr="00E3151E">
        <w:trPr>
          <w:trHeight w:val="300"/>
        </w:trPr>
        <w:tc>
          <w:tcPr>
            <w:tcW w:w="2553" w:type="dxa"/>
            <w:tcMar>
              <w:left w:w="105" w:type="dxa"/>
              <w:right w:w="105" w:type="dxa"/>
            </w:tcMar>
          </w:tcPr>
          <w:p w14:paraId="3F8CF813" w14:textId="7A932E78" w:rsidR="0232B502" w:rsidRPr="00F96AFD" w:rsidRDefault="00B47C6B" w:rsidP="00760324">
            <w:pPr>
              <w:spacing w:after="240" w:line="360" w:lineRule="auto"/>
              <w:rPr>
                <w:rFonts w:ascii="Arial" w:hAnsi="Arial" w:cs="Arial"/>
                <w:sz w:val="24"/>
              </w:rPr>
            </w:pPr>
            <w:r w:rsidRPr="00F96AFD">
              <w:rPr>
                <w:rFonts w:ascii="Arial" w:hAnsi="Arial" w:cs="Arial"/>
                <w:sz w:val="24"/>
              </w:rPr>
              <w:t>łódzkie</w:t>
            </w:r>
          </w:p>
        </w:tc>
        <w:tc>
          <w:tcPr>
            <w:tcW w:w="850" w:type="dxa"/>
            <w:tcMar>
              <w:left w:w="105" w:type="dxa"/>
              <w:right w:w="105" w:type="dxa"/>
            </w:tcMar>
          </w:tcPr>
          <w:p w14:paraId="684C3A5A" w14:textId="24409EF6" w:rsidR="0232B502" w:rsidRPr="00F96AFD" w:rsidRDefault="0232B502" w:rsidP="00760324">
            <w:pPr>
              <w:spacing w:after="240" w:line="360" w:lineRule="auto"/>
              <w:rPr>
                <w:rFonts w:ascii="Arial" w:hAnsi="Arial" w:cs="Arial"/>
                <w:sz w:val="24"/>
              </w:rPr>
            </w:pPr>
            <w:r w:rsidRPr="00F96AFD">
              <w:rPr>
                <w:rFonts w:ascii="Arial" w:hAnsi="Arial" w:cs="Arial"/>
                <w:sz w:val="24"/>
              </w:rPr>
              <w:t>2,17</w:t>
            </w:r>
          </w:p>
        </w:tc>
        <w:tc>
          <w:tcPr>
            <w:tcW w:w="851" w:type="dxa"/>
            <w:tcMar>
              <w:left w:w="105" w:type="dxa"/>
              <w:right w:w="105" w:type="dxa"/>
            </w:tcMar>
          </w:tcPr>
          <w:p w14:paraId="6996C403" w14:textId="22400411" w:rsidR="0232B502" w:rsidRPr="00F96AFD" w:rsidRDefault="0232B502" w:rsidP="00760324">
            <w:pPr>
              <w:spacing w:after="240" w:line="360" w:lineRule="auto"/>
              <w:rPr>
                <w:rFonts w:ascii="Arial" w:hAnsi="Arial" w:cs="Arial"/>
                <w:sz w:val="24"/>
              </w:rPr>
            </w:pPr>
            <w:r w:rsidRPr="00F96AFD">
              <w:rPr>
                <w:rFonts w:ascii="Arial" w:hAnsi="Arial" w:cs="Arial"/>
                <w:sz w:val="24"/>
              </w:rPr>
              <w:t>2,37</w:t>
            </w:r>
          </w:p>
        </w:tc>
        <w:tc>
          <w:tcPr>
            <w:tcW w:w="850" w:type="dxa"/>
            <w:tcMar>
              <w:left w:w="105" w:type="dxa"/>
              <w:right w:w="105" w:type="dxa"/>
            </w:tcMar>
          </w:tcPr>
          <w:p w14:paraId="383A6EFF" w14:textId="036CDD4E" w:rsidR="0232B502" w:rsidRPr="00F96AFD" w:rsidRDefault="0232B502" w:rsidP="00760324">
            <w:pPr>
              <w:spacing w:after="240" w:line="360" w:lineRule="auto"/>
              <w:rPr>
                <w:rFonts w:ascii="Arial" w:hAnsi="Arial" w:cs="Arial"/>
                <w:sz w:val="24"/>
              </w:rPr>
            </w:pPr>
            <w:r w:rsidRPr="00F96AFD">
              <w:rPr>
                <w:rFonts w:ascii="Arial" w:hAnsi="Arial" w:cs="Arial"/>
                <w:sz w:val="24"/>
              </w:rPr>
              <w:t>2,57</w:t>
            </w:r>
          </w:p>
        </w:tc>
        <w:tc>
          <w:tcPr>
            <w:tcW w:w="851" w:type="dxa"/>
            <w:tcMar>
              <w:left w:w="105" w:type="dxa"/>
              <w:right w:w="105" w:type="dxa"/>
            </w:tcMar>
          </w:tcPr>
          <w:p w14:paraId="32F3F85A" w14:textId="59C6A48E" w:rsidR="0232B502" w:rsidRPr="00F96AFD" w:rsidRDefault="0232B502" w:rsidP="00760324">
            <w:pPr>
              <w:spacing w:after="240" w:line="360" w:lineRule="auto"/>
              <w:rPr>
                <w:rFonts w:ascii="Arial" w:hAnsi="Arial" w:cs="Arial"/>
                <w:sz w:val="24"/>
              </w:rPr>
            </w:pPr>
            <w:r w:rsidRPr="00F96AFD">
              <w:rPr>
                <w:rFonts w:ascii="Arial" w:hAnsi="Arial" w:cs="Arial"/>
                <w:sz w:val="24"/>
              </w:rPr>
              <w:t>2,94</w:t>
            </w:r>
          </w:p>
        </w:tc>
        <w:tc>
          <w:tcPr>
            <w:tcW w:w="850" w:type="dxa"/>
            <w:tcMar>
              <w:left w:w="105" w:type="dxa"/>
              <w:right w:w="105" w:type="dxa"/>
            </w:tcMar>
          </w:tcPr>
          <w:p w14:paraId="1F034440" w14:textId="4A3AC964" w:rsidR="0232B502" w:rsidRPr="00F96AFD" w:rsidRDefault="0232B502" w:rsidP="00760324">
            <w:pPr>
              <w:spacing w:after="240" w:line="360" w:lineRule="auto"/>
              <w:rPr>
                <w:rFonts w:ascii="Arial" w:hAnsi="Arial" w:cs="Arial"/>
                <w:sz w:val="24"/>
              </w:rPr>
            </w:pPr>
            <w:r w:rsidRPr="00F96AFD">
              <w:rPr>
                <w:rFonts w:ascii="Arial" w:hAnsi="Arial" w:cs="Arial"/>
                <w:sz w:val="24"/>
              </w:rPr>
              <w:t>3,12</w:t>
            </w:r>
          </w:p>
        </w:tc>
        <w:tc>
          <w:tcPr>
            <w:tcW w:w="851" w:type="dxa"/>
            <w:tcMar>
              <w:left w:w="105" w:type="dxa"/>
              <w:right w:w="105" w:type="dxa"/>
            </w:tcMar>
          </w:tcPr>
          <w:p w14:paraId="3AD00F3E" w14:textId="5482A290" w:rsidR="0232B502" w:rsidRPr="00F96AFD" w:rsidRDefault="0232B502" w:rsidP="00760324">
            <w:pPr>
              <w:spacing w:after="240" w:line="360" w:lineRule="auto"/>
              <w:rPr>
                <w:rFonts w:ascii="Arial" w:hAnsi="Arial" w:cs="Arial"/>
                <w:sz w:val="24"/>
              </w:rPr>
            </w:pPr>
            <w:r w:rsidRPr="00F96AFD">
              <w:rPr>
                <w:rFonts w:ascii="Arial" w:hAnsi="Arial" w:cs="Arial"/>
                <w:sz w:val="24"/>
              </w:rPr>
              <w:t>3,54</w:t>
            </w:r>
          </w:p>
        </w:tc>
        <w:tc>
          <w:tcPr>
            <w:tcW w:w="850" w:type="dxa"/>
            <w:tcMar>
              <w:left w:w="105" w:type="dxa"/>
              <w:right w:w="105" w:type="dxa"/>
            </w:tcMar>
          </w:tcPr>
          <w:p w14:paraId="62BF46FD" w14:textId="24E6283B" w:rsidR="0232B502" w:rsidRPr="00F96AFD" w:rsidRDefault="0232B502" w:rsidP="00760324">
            <w:pPr>
              <w:spacing w:after="240" w:line="360" w:lineRule="auto"/>
              <w:rPr>
                <w:rFonts w:ascii="Arial" w:hAnsi="Arial" w:cs="Arial"/>
                <w:sz w:val="24"/>
              </w:rPr>
            </w:pPr>
            <w:r w:rsidRPr="00F96AFD">
              <w:rPr>
                <w:rFonts w:ascii="Arial" w:hAnsi="Arial" w:cs="Arial"/>
                <w:sz w:val="24"/>
              </w:rPr>
              <w:t>3,92</w:t>
            </w:r>
          </w:p>
        </w:tc>
        <w:tc>
          <w:tcPr>
            <w:tcW w:w="851" w:type="dxa"/>
            <w:tcMar>
              <w:left w:w="105" w:type="dxa"/>
              <w:right w:w="105" w:type="dxa"/>
            </w:tcMar>
          </w:tcPr>
          <w:p w14:paraId="14775403" w14:textId="692582C0" w:rsidR="0232B502" w:rsidRPr="00F96AFD" w:rsidRDefault="0232B502" w:rsidP="00760324">
            <w:pPr>
              <w:spacing w:after="240" w:line="360" w:lineRule="auto"/>
              <w:rPr>
                <w:rFonts w:ascii="Arial" w:hAnsi="Arial" w:cs="Arial"/>
                <w:sz w:val="24"/>
              </w:rPr>
            </w:pPr>
            <w:r w:rsidRPr="00F96AFD">
              <w:rPr>
                <w:rFonts w:ascii="Arial" w:hAnsi="Arial" w:cs="Arial"/>
                <w:sz w:val="24"/>
              </w:rPr>
              <w:t>4,36</w:t>
            </w:r>
          </w:p>
        </w:tc>
        <w:tc>
          <w:tcPr>
            <w:tcW w:w="992" w:type="dxa"/>
            <w:tcMar>
              <w:left w:w="105" w:type="dxa"/>
              <w:right w:w="105" w:type="dxa"/>
            </w:tcMar>
          </w:tcPr>
          <w:p w14:paraId="428849E1" w14:textId="6A472923" w:rsidR="0232B502" w:rsidRPr="00F96AFD" w:rsidRDefault="0232B502" w:rsidP="00760324">
            <w:pPr>
              <w:spacing w:after="240" w:line="360" w:lineRule="auto"/>
              <w:rPr>
                <w:rFonts w:ascii="Arial" w:hAnsi="Arial" w:cs="Arial"/>
                <w:sz w:val="24"/>
              </w:rPr>
            </w:pPr>
            <w:r w:rsidRPr="00F96AFD">
              <w:rPr>
                <w:rFonts w:ascii="Arial" w:hAnsi="Arial" w:cs="Arial"/>
                <w:sz w:val="24"/>
              </w:rPr>
              <w:t>4,79</w:t>
            </w:r>
          </w:p>
        </w:tc>
        <w:tc>
          <w:tcPr>
            <w:tcW w:w="858" w:type="dxa"/>
            <w:tcMar>
              <w:left w:w="105" w:type="dxa"/>
              <w:right w:w="105" w:type="dxa"/>
            </w:tcMar>
          </w:tcPr>
          <w:p w14:paraId="67048C13" w14:textId="37FEDAF9" w:rsidR="0232B502" w:rsidRPr="00F96AFD" w:rsidRDefault="0232B502" w:rsidP="00760324">
            <w:pPr>
              <w:spacing w:after="240" w:line="360" w:lineRule="auto"/>
              <w:rPr>
                <w:rFonts w:ascii="Arial" w:hAnsi="Arial" w:cs="Arial"/>
                <w:sz w:val="24"/>
              </w:rPr>
            </w:pPr>
            <w:r w:rsidRPr="00F96AFD">
              <w:rPr>
                <w:rFonts w:ascii="Arial" w:hAnsi="Arial" w:cs="Arial"/>
                <w:sz w:val="24"/>
              </w:rPr>
              <w:t>5,03</w:t>
            </w:r>
          </w:p>
        </w:tc>
      </w:tr>
      <w:tr w:rsidR="00760324" w:rsidRPr="00F96AFD" w14:paraId="09E60AA5" w14:textId="77777777" w:rsidTr="00E3151E">
        <w:trPr>
          <w:trHeight w:val="300"/>
        </w:trPr>
        <w:tc>
          <w:tcPr>
            <w:tcW w:w="2553" w:type="dxa"/>
            <w:tcMar>
              <w:left w:w="105" w:type="dxa"/>
              <w:right w:w="105" w:type="dxa"/>
            </w:tcMar>
          </w:tcPr>
          <w:p w14:paraId="1388C541" w14:textId="48224632" w:rsidR="0232B502" w:rsidRPr="00F96AFD" w:rsidRDefault="00B47C6B" w:rsidP="00760324">
            <w:pPr>
              <w:spacing w:after="240" w:line="360" w:lineRule="auto"/>
              <w:rPr>
                <w:rFonts w:ascii="Arial" w:hAnsi="Arial" w:cs="Arial"/>
                <w:sz w:val="24"/>
              </w:rPr>
            </w:pPr>
            <w:r w:rsidRPr="00F96AFD">
              <w:rPr>
                <w:rFonts w:ascii="Arial" w:hAnsi="Arial" w:cs="Arial"/>
                <w:sz w:val="24"/>
              </w:rPr>
              <w:t>małopolskie</w:t>
            </w:r>
          </w:p>
        </w:tc>
        <w:tc>
          <w:tcPr>
            <w:tcW w:w="850" w:type="dxa"/>
            <w:tcMar>
              <w:left w:w="105" w:type="dxa"/>
              <w:right w:w="105" w:type="dxa"/>
            </w:tcMar>
          </w:tcPr>
          <w:p w14:paraId="73170293" w14:textId="5580E58F" w:rsidR="0232B502" w:rsidRPr="00F96AFD" w:rsidRDefault="0232B502" w:rsidP="00760324">
            <w:pPr>
              <w:spacing w:after="240" w:line="360" w:lineRule="auto"/>
              <w:rPr>
                <w:rFonts w:ascii="Arial" w:hAnsi="Arial" w:cs="Arial"/>
                <w:sz w:val="24"/>
              </w:rPr>
            </w:pPr>
            <w:r w:rsidRPr="00F96AFD">
              <w:rPr>
                <w:rFonts w:ascii="Arial" w:hAnsi="Arial" w:cs="Arial"/>
                <w:sz w:val="24"/>
              </w:rPr>
              <w:t>0,95</w:t>
            </w:r>
          </w:p>
        </w:tc>
        <w:tc>
          <w:tcPr>
            <w:tcW w:w="851" w:type="dxa"/>
            <w:tcMar>
              <w:left w:w="105" w:type="dxa"/>
              <w:right w:w="105" w:type="dxa"/>
            </w:tcMar>
          </w:tcPr>
          <w:p w14:paraId="28CAE6DF" w14:textId="6CD4542B" w:rsidR="0232B502" w:rsidRPr="00F96AFD" w:rsidRDefault="0232B502" w:rsidP="00760324">
            <w:pPr>
              <w:spacing w:after="240" w:line="360" w:lineRule="auto"/>
              <w:rPr>
                <w:rFonts w:ascii="Arial" w:hAnsi="Arial" w:cs="Arial"/>
                <w:sz w:val="24"/>
              </w:rPr>
            </w:pPr>
            <w:r w:rsidRPr="00F96AFD">
              <w:rPr>
                <w:rFonts w:ascii="Arial" w:hAnsi="Arial" w:cs="Arial"/>
                <w:sz w:val="24"/>
              </w:rPr>
              <w:t>1,10</w:t>
            </w:r>
          </w:p>
        </w:tc>
        <w:tc>
          <w:tcPr>
            <w:tcW w:w="850" w:type="dxa"/>
            <w:tcMar>
              <w:left w:w="105" w:type="dxa"/>
              <w:right w:w="105" w:type="dxa"/>
            </w:tcMar>
          </w:tcPr>
          <w:p w14:paraId="3ACFCA91" w14:textId="79D3A46C" w:rsidR="0232B502" w:rsidRPr="00F96AFD" w:rsidRDefault="0232B502" w:rsidP="00760324">
            <w:pPr>
              <w:spacing w:after="240" w:line="360" w:lineRule="auto"/>
              <w:rPr>
                <w:rFonts w:ascii="Arial" w:hAnsi="Arial" w:cs="Arial"/>
                <w:sz w:val="24"/>
              </w:rPr>
            </w:pPr>
            <w:r w:rsidRPr="00F96AFD">
              <w:rPr>
                <w:rFonts w:ascii="Arial" w:hAnsi="Arial" w:cs="Arial"/>
                <w:sz w:val="24"/>
              </w:rPr>
              <w:t>1,21</w:t>
            </w:r>
          </w:p>
        </w:tc>
        <w:tc>
          <w:tcPr>
            <w:tcW w:w="851" w:type="dxa"/>
            <w:tcMar>
              <w:left w:w="105" w:type="dxa"/>
              <w:right w:w="105" w:type="dxa"/>
            </w:tcMar>
          </w:tcPr>
          <w:p w14:paraId="5582D80A" w14:textId="6EA04DD3" w:rsidR="0232B502" w:rsidRPr="00F96AFD" w:rsidRDefault="0232B502" w:rsidP="00760324">
            <w:pPr>
              <w:spacing w:after="240" w:line="360" w:lineRule="auto"/>
              <w:rPr>
                <w:rFonts w:ascii="Arial" w:hAnsi="Arial" w:cs="Arial"/>
                <w:sz w:val="24"/>
              </w:rPr>
            </w:pPr>
            <w:r w:rsidRPr="00F96AFD">
              <w:rPr>
                <w:rFonts w:ascii="Arial" w:hAnsi="Arial" w:cs="Arial"/>
                <w:sz w:val="24"/>
              </w:rPr>
              <w:t>1,46</w:t>
            </w:r>
          </w:p>
        </w:tc>
        <w:tc>
          <w:tcPr>
            <w:tcW w:w="850" w:type="dxa"/>
            <w:tcMar>
              <w:left w:w="105" w:type="dxa"/>
              <w:right w:w="105" w:type="dxa"/>
            </w:tcMar>
          </w:tcPr>
          <w:p w14:paraId="2E33EC28" w14:textId="5D7A6222" w:rsidR="0232B502" w:rsidRPr="00F96AFD" w:rsidRDefault="0232B502" w:rsidP="00760324">
            <w:pPr>
              <w:spacing w:after="240" w:line="360" w:lineRule="auto"/>
              <w:rPr>
                <w:rFonts w:ascii="Arial" w:hAnsi="Arial" w:cs="Arial"/>
                <w:sz w:val="24"/>
              </w:rPr>
            </w:pPr>
            <w:r w:rsidRPr="00F96AFD">
              <w:rPr>
                <w:rFonts w:ascii="Arial" w:hAnsi="Arial" w:cs="Arial"/>
                <w:sz w:val="24"/>
              </w:rPr>
              <w:t>1,59</w:t>
            </w:r>
          </w:p>
        </w:tc>
        <w:tc>
          <w:tcPr>
            <w:tcW w:w="851" w:type="dxa"/>
            <w:tcMar>
              <w:left w:w="105" w:type="dxa"/>
              <w:right w:w="105" w:type="dxa"/>
            </w:tcMar>
          </w:tcPr>
          <w:p w14:paraId="1C7F8241" w14:textId="7899200B" w:rsidR="0232B502" w:rsidRPr="00F96AFD" w:rsidRDefault="0232B502" w:rsidP="00760324">
            <w:pPr>
              <w:spacing w:after="240" w:line="360" w:lineRule="auto"/>
              <w:rPr>
                <w:rFonts w:ascii="Arial" w:hAnsi="Arial" w:cs="Arial"/>
                <w:sz w:val="24"/>
              </w:rPr>
            </w:pPr>
            <w:r w:rsidRPr="00F96AFD">
              <w:rPr>
                <w:rFonts w:ascii="Arial" w:hAnsi="Arial" w:cs="Arial"/>
                <w:sz w:val="24"/>
              </w:rPr>
              <w:t>1,87</w:t>
            </w:r>
          </w:p>
        </w:tc>
        <w:tc>
          <w:tcPr>
            <w:tcW w:w="850" w:type="dxa"/>
            <w:tcMar>
              <w:left w:w="105" w:type="dxa"/>
              <w:right w:w="105" w:type="dxa"/>
            </w:tcMar>
          </w:tcPr>
          <w:p w14:paraId="3D068502" w14:textId="65F94731" w:rsidR="0232B502" w:rsidRPr="00F96AFD" w:rsidRDefault="0232B502" w:rsidP="00760324">
            <w:pPr>
              <w:spacing w:after="240" w:line="360" w:lineRule="auto"/>
              <w:rPr>
                <w:rFonts w:ascii="Arial" w:hAnsi="Arial" w:cs="Arial"/>
                <w:sz w:val="24"/>
              </w:rPr>
            </w:pPr>
            <w:r w:rsidRPr="00F96AFD">
              <w:rPr>
                <w:rFonts w:ascii="Arial" w:hAnsi="Arial" w:cs="Arial"/>
                <w:sz w:val="24"/>
              </w:rPr>
              <w:t>2,25</w:t>
            </w:r>
          </w:p>
        </w:tc>
        <w:tc>
          <w:tcPr>
            <w:tcW w:w="851" w:type="dxa"/>
            <w:tcMar>
              <w:left w:w="105" w:type="dxa"/>
              <w:right w:w="105" w:type="dxa"/>
            </w:tcMar>
          </w:tcPr>
          <w:p w14:paraId="1A4FECFF" w14:textId="74B3FDF9" w:rsidR="0232B502" w:rsidRPr="00F96AFD" w:rsidRDefault="0232B502" w:rsidP="00760324">
            <w:pPr>
              <w:spacing w:after="240" w:line="360" w:lineRule="auto"/>
              <w:rPr>
                <w:rFonts w:ascii="Arial" w:hAnsi="Arial" w:cs="Arial"/>
                <w:sz w:val="24"/>
              </w:rPr>
            </w:pPr>
            <w:r w:rsidRPr="00F96AFD">
              <w:rPr>
                <w:rFonts w:ascii="Arial" w:hAnsi="Arial" w:cs="Arial"/>
                <w:sz w:val="24"/>
              </w:rPr>
              <w:t>2,44</w:t>
            </w:r>
          </w:p>
        </w:tc>
        <w:tc>
          <w:tcPr>
            <w:tcW w:w="992" w:type="dxa"/>
            <w:tcMar>
              <w:left w:w="105" w:type="dxa"/>
              <w:right w:w="105" w:type="dxa"/>
            </w:tcMar>
          </w:tcPr>
          <w:p w14:paraId="2A4FC814" w14:textId="0F7A1C4C" w:rsidR="0232B502" w:rsidRPr="00F96AFD" w:rsidRDefault="0232B502" w:rsidP="00760324">
            <w:pPr>
              <w:spacing w:after="240" w:line="360" w:lineRule="auto"/>
              <w:rPr>
                <w:rFonts w:ascii="Arial" w:hAnsi="Arial" w:cs="Arial"/>
                <w:sz w:val="24"/>
              </w:rPr>
            </w:pPr>
            <w:r w:rsidRPr="00F96AFD">
              <w:rPr>
                <w:rFonts w:ascii="Arial" w:hAnsi="Arial" w:cs="Arial"/>
                <w:sz w:val="24"/>
              </w:rPr>
              <w:t>2,65</w:t>
            </w:r>
          </w:p>
        </w:tc>
        <w:tc>
          <w:tcPr>
            <w:tcW w:w="858" w:type="dxa"/>
            <w:tcMar>
              <w:left w:w="105" w:type="dxa"/>
              <w:right w:w="105" w:type="dxa"/>
            </w:tcMar>
          </w:tcPr>
          <w:p w14:paraId="2BDFF71E" w14:textId="0E3289C8" w:rsidR="0232B502" w:rsidRPr="00F96AFD" w:rsidRDefault="0232B502" w:rsidP="00760324">
            <w:pPr>
              <w:spacing w:after="240" w:line="360" w:lineRule="auto"/>
              <w:rPr>
                <w:rFonts w:ascii="Arial" w:hAnsi="Arial" w:cs="Arial"/>
                <w:sz w:val="24"/>
              </w:rPr>
            </w:pPr>
            <w:r w:rsidRPr="00F96AFD">
              <w:rPr>
                <w:rFonts w:ascii="Arial" w:hAnsi="Arial" w:cs="Arial"/>
                <w:sz w:val="24"/>
              </w:rPr>
              <w:t>3,59</w:t>
            </w:r>
          </w:p>
        </w:tc>
      </w:tr>
      <w:tr w:rsidR="00760324" w:rsidRPr="00F96AFD" w14:paraId="75855718" w14:textId="77777777" w:rsidTr="00E3151E">
        <w:trPr>
          <w:trHeight w:val="300"/>
        </w:trPr>
        <w:tc>
          <w:tcPr>
            <w:tcW w:w="2553" w:type="dxa"/>
            <w:tcMar>
              <w:left w:w="105" w:type="dxa"/>
              <w:right w:w="105" w:type="dxa"/>
            </w:tcMar>
          </w:tcPr>
          <w:p w14:paraId="6A66C7AE" w14:textId="0203D571" w:rsidR="0232B502" w:rsidRPr="00F96AFD" w:rsidRDefault="00B47C6B" w:rsidP="00760324">
            <w:pPr>
              <w:spacing w:after="240" w:line="360" w:lineRule="auto"/>
              <w:rPr>
                <w:rFonts w:ascii="Arial" w:hAnsi="Arial" w:cs="Arial"/>
                <w:sz w:val="24"/>
              </w:rPr>
            </w:pPr>
            <w:r w:rsidRPr="00F96AFD">
              <w:rPr>
                <w:rFonts w:ascii="Arial" w:eastAsia="Times New Roman" w:hAnsi="Arial" w:cs="Arial"/>
              </w:rPr>
              <w:t>mazowieckie</w:t>
            </w:r>
          </w:p>
        </w:tc>
        <w:tc>
          <w:tcPr>
            <w:tcW w:w="850" w:type="dxa"/>
            <w:tcMar>
              <w:left w:w="105" w:type="dxa"/>
              <w:right w:w="105" w:type="dxa"/>
            </w:tcMar>
          </w:tcPr>
          <w:p w14:paraId="17725D34" w14:textId="1A1EB5AE" w:rsidR="0232B502" w:rsidRPr="00F96AFD" w:rsidRDefault="0232B502" w:rsidP="00760324">
            <w:pPr>
              <w:spacing w:after="240" w:line="360" w:lineRule="auto"/>
              <w:rPr>
                <w:rFonts w:ascii="Arial" w:hAnsi="Arial" w:cs="Arial"/>
                <w:sz w:val="24"/>
              </w:rPr>
            </w:pPr>
            <w:r w:rsidRPr="00F96AFD">
              <w:rPr>
                <w:rFonts w:ascii="Arial" w:hAnsi="Arial" w:cs="Arial"/>
                <w:sz w:val="24"/>
              </w:rPr>
              <w:t>2,08</w:t>
            </w:r>
          </w:p>
        </w:tc>
        <w:tc>
          <w:tcPr>
            <w:tcW w:w="851" w:type="dxa"/>
            <w:tcMar>
              <w:left w:w="105" w:type="dxa"/>
              <w:right w:w="105" w:type="dxa"/>
            </w:tcMar>
          </w:tcPr>
          <w:p w14:paraId="535FB812" w14:textId="0DB6B913" w:rsidR="0232B502" w:rsidRPr="00F96AFD" w:rsidRDefault="0232B502" w:rsidP="00760324">
            <w:pPr>
              <w:spacing w:after="240" w:line="360" w:lineRule="auto"/>
              <w:rPr>
                <w:rFonts w:ascii="Arial" w:hAnsi="Arial" w:cs="Arial"/>
                <w:sz w:val="24"/>
              </w:rPr>
            </w:pPr>
            <w:r w:rsidRPr="00F96AFD">
              <w:rPr>
                <w:rFonts w:ascii="Arial" w:hAnsi="Arial" w:cs="Arial"/>
                <w:sz w:val="24"/>
              </w:rPr>
              <w:t>2,39</w:t>
            </w:r>
          </w:p>
        </w:tc>
        <w:tc>
          <w:tcPr>
            <w:tcW w:w="850" w:type="dxa"/>
            <w:tcMar>
              <w:left w:w="105" w:type="dxa"/>
              <w:right w:w="105" w:type="dxa"/>
            </w:tcMar>
          </w:tcPr>
          <w:p w14:paraId="473F4471" w14:textId="5B3CF8B0" w:rsidR="0232B502" w:rsidRPr="00F96AFD" w:rsidRDefault="0232B502" w:rsidP="00760324">
            <w:pPr>
              <w:spacing w:after="240" w:line="360" w:lineRule="auto"/>
              <w:rPr>
                <w:rFonts w:ascii="Arial" w:hAnsi="Arial" w:cs="Arial"/>
                <w:sz w:val="24"/>
              </w:rPr>
            </w:pPr>
            <w:r w:rsidRPr="00F96AFD">
              <w:rPr>
                <w:rFonts w:ascii="Arial" w:hAnsi="Arial" w:cs="Arial"/>
                <w:sz w:val="24"/>
              </w:rPr>
              <w:t>2,62</w:t>
            </w:r>
          </w:p>
        </w:tc>
        <w:tc>
          <w:tcPr>
            <w:tcW w:w="851" w:type="dxa"/>
            <w:tcMar>
              <w:left w:w="105" w:type="dxa"/>
              <w:right w:w="105" w:type="dxa"/>
            </w:tcMar>
          </w:tcPr>
          <w:p w14:paraId="02F53542" w14:textId="625BB585" w:rsidR="0232B502" w:rsidRPr="00F96AFD" w:rsidRDefault="0232B502" w:rsidP="00760324">
            <w:pPr>
              <w:spacing w:after="240" w:line="360" w:lineRule="auto"/>
              <w:rPr>
                <w:rFonts w:ascii="Arial" w:hAnsi="Arial" w:cs="Arial"/>
                <w:sz w:val="24"/>
              </w:rPr>
            </w:pPr>
            <w:r w:rsidRPr="00F96AFD">
              <w:rPr>
                <w:rFonts w:ascii="Arial" w:hAnsi="Arial" w:cs="Arial"/>
                <w:sz w:val="24"/>
              </w:rPr>
              <w:t>2,90</w:t>
            </w:r>
          </w:p>
        </w:tc>
        <w:tc>
          <w:tcPr>
            <w:tcW w:w="850" w:type="dxa"/>
            <w:tcMar>
              <w:left w:w="105" w:type="dxa"/>
              <w:right w:w="105" w:type="dxa"/>
            </w:tcMar>
          </w:tcPr>
          <w:p w14:paraId="7E93B7A3" w14:textId="7ABE726A" w:rsidR="0232B502" w:rsidRPr="00F96AFD" w:rsidRDefault="0232B502" w:rsidP="00760324">
            <w:pPr>
              <w:spacing w:after="240" w:line="360" w:lineRule="auto"/>
              <w:rPr>
                <w:rFonts w:ascii="Arial" w:hAnsi="Arial" w:cs="Arial"/>
                <w:sz w:val="24"/>
              </w:rPr>
            </w:pPr>
            <w:r w:rsidRPr="00F96AFD">
              <w:rPr>
                <w:rFonts w:ascii="Arial" w:hAnsi="Arial" w:cs="Arial"/>
                <w:sz w:val="24"/>
              </w:rPr>
              <w:t>3,69</w:t>
            </w:r>
          </w:p>
        </w:tc>
        <w:tc>
          <w:tcPr>
            <w:tcW w:w="851" w:type="dxa"/>
            <w:tcMar>
              <w:left w:w="105" w:type="dxa"/>
              <w:right w:w="105" w:type="dxa"/>
            </w:tcMar>
          </w:tcPr>
          <w:p w14:paraId="443DEBF1" w14:textId="1042D2E9" w:rsidR="0232B502" w:rsidRPr="00F96AFD" w:rsidRDefault="0232B502" w:rsidP="00760324">
            <w:pPr>
              <w:spacing w:after="240" w:line="360" w:lineRule="auto"/>
              <w:rPr>
                <w:rFonts w:ascii="Arial" w:hAnsi="Arial" w:cs="Arial"/>
                <w:sz w:val="24"/>
              </w:rPr>
            </w:pPr>
            <w:r w:rsidRPr="00F96AFD">
              <w:rPr>
                <w:rFonts w:ascii="Arial" w:hAnsi="Arial" w:cs="Arial"/>
                <w:sz w:val="24"/>
              </w:rPr>
              <w:t>4,32</w:t>
            </w:r>
          </w:p>
        </w:tc>
        <w:tc>
          <w:tcPr>
            <w:tcW w:w="850" w:type="dxa"/>
            <w:tcMar>
              <w:left w:w="105" w:type="dxa"/>
              <w:right w:w="105" w:type="dxa"/>
            </w:tcMar>
          </w:tcPr>
          <w:p w14:paraId="392FD1DC" w14:textId="44D9EB83" w:rsidR="0232B502" w:rsidRPr="00F96AFD" w:rsidRDefault="0232B502" w:rsidP="00760324">
            <w:pPr>
              <w:spacing w:after="240" w:line="360" w:lineRule="auto"/>
              <w:rPr>
                <w:rFonts w:ascii="Arial" w:hAnsi="Arial" w:cs="Arial"/>
                <w:sz w:val="24"/>
              </w:rPr>
            </w:pPr>
            <w:r w:rsidRPr="00F96AFD">
              <w:rPr>
                <w:rFonts w:ascii="Arial" w:hAnsi="Arial" w:cs="Arial"/>
                <w:sz w:val="24"/>
              </w:rPr>
              <w:t>4,65</w:t>
            </w:r>
          </w:p>
        </w:tc>
        <w:tc>
          <w:tcPr>
            <w:tcW w:w="851" w:type="dxa"/>
            <w:tcMar>
              <w:left w:w="105" w:type="dxa"/>
              <w:right w:w="105" w:type="dxa"/>
            </w:tcMar>
          </w:tcPr>
          <w:p w14:paraId="4101353A" w14:textId="03EB378D" w:rsidR="0232B502" w:rsidRPr="00F96AFD" w:rsidRDefault="0232B502" w:rsidP="00760324">
            <w:pPr>
              <w:spacing w:after="240" w:line="360" w:lineRule="auto"/>
              <w:rPr>
                <w:rFonts w:ascii="Arial" w:hAnsi="Arial" w:cs="Arial"/>
                <w:sz w:val="24"/>
              </w:rPr>
            </w:pPr>
            <w:r w:rsidRPr="00F96AFD">
              <w:rPr>
                <w:rFonts w:ascii="Arial" w:hAnsi="Arial" w:cs="Arial"/>
                <w:sz w:val="24"/>
              </w:rPr>
              <w:t>4,92</w:t>
            </w:r>
          </w:p>
        </w:tc>
        <w:tc>
          <w:tcPr>
            <w:tcW w:w="992" w:type="dxa"/>
            <w:tcMar>
              <w:left w:w="105" w:type="dxa"/>
              <w:right w:w="105" w:type="dxa"/>
            </w:tcMar>
          </w:tcPr>
          <w:p w14:paraId="65CACA1E" w14:textId="6B6DE41F" w:rsidR="0232B502" w:rsidRPr="00F96AFD" w:rsidRDefault="0232B502" w:rsidP="00760324">
            <w:pPr>
              <w:spacing w:after="240" w:line="360" w:lineRule="auto"/>
              <w:rPr>
                <w:rFonts w:ascii="Arial" w:hAnsi="Arial" w:cs="Arial"/>
                <w:sz w:val="24"/>
              </w:rPr>
            </w:pPr>
            <w:r w:rsidRPr="00F96AFD">
              <w:rPr>
                <w:rFonts w:ascii="Arial" w:hAnsi="Arial" w:cs="Arial"/>
                <w:sz w:val="24"/>
              </w:rPr>
              <w:t>5,14</w:t>
            </w:r>
          </w:p>
        </w:tc>
        <w:tc>
          <w:tcPr>
            <w:tcW w:w="858" w:type="dxa"/>
            <w:tcMar>
              <w:left w:w="105" w:type="dxa"/>
              <w:right w:w="105" w:type="dxa"/>
            </w:tcMar>
          </w:tcPr>
          <w:p w14:paraId="049656B2" w14:textId="09D75015" w:rsidR="0232B502" w:rsidRPr="00F96AFD" w:rsidRDefault="0232B502" w:rsidP="00760324">
            <w:pPr>
              <w:spacing w:after="240" w:line="360" w:lineRule="auto"/>
              <w:rPr>
                <w:rFonts w:ascii="Arial" w:hAnsi="Arial" w:cs="Arial"/>
                <w:sz w:val="24"/>
              </w:rPr>
            </w:pPr>
            <w:r w:rsidRPr="00F96AFD">
              <w:rPr>
                <w:rFonts w:ascii="Arial" w:hAnsi="Arial" w:cs="Arial"/>
                <w:sz w:val="24"/>
              </w:rPr>
              <w:t>5,48</w:t>
            </w:r>
          </w:p>
        </w:tc>
      </w:tr>
      <w:tr w:rsidR="00760324" w:rsidRPr="00F96AFD" w14:paraId="51B0265C" w14:textId="77777777" w:rsidTr="00E3151E">
        <w:trPr>
          <w:trHeight w:val="300"/>
        </w:trPr>
        <w:tc>
          <w:tcPr>
            <w:tcW w:w="2553" w:type="dxa"/>
            <w:tcMar>
              <w:left w:w="105" w:type="dxa"/>
              <w:right w:w="105" w:type="dxa"/>
            </w:tcMar>
          </w:tcPr>
          <w:p w14:paraId="16738E42" w14:textId="0D338AFA" w:rsidR="0232B502" w:rsidRPr="00F96AFD" w:rsidRDefault="00B47C6B" w:rsidP="00760324">
            <w:pPr>
              <w:spacing w:after="240" w:line="360" w:lineRule="auto"/>
              <w:rPr>
                <w:rFonts w:ascii="Arial" w:hAnsi="Arial" w:cs="Arial"/>
                <w:sz w:val="24"/>
              </w:rPr>
            </w:pPr>
            <w:r w:rsidRPr="00F96AFD">
              <w:rPr>
                <w:rFonts w:ascii="Arial" w:hAnsi="Arial" w:cs="Arial"/>
                <w:sz w:val="24"/>
              </w:rPr>
              <w:t>opolskie</w:t>
            </w:r>
          </w:p>
        </w:tc>
        <w:tc>
          <w:tcPr>
            <w:tcW w:w="850" w:type="dxa"/>
            <w:tcMar>
              <w:left w:w="105" w:type="dxa"/>
              <w:right w:w="105" w:type="dxa"/>
            </w:tcMar>
          </w:tcPr>
          <w:p w14:paraId="0B5EC8F3" w14:textId="0AB19AB0" w:rsidR="0232B502" w:rsidRPr="00F96AFD" w:rsidRDefault="0232B502" w:rsidP="00760324">
            <w:pPr>
              <w:spacing w:after="240" w:line="360" w:lineRule="auto"/>
              <w:rPr>
                <w:rFonts w:ascii="Arial" w:hAnsi="Arial" w:cs="Arial"/>
                <w:sz w:val="24"/>
              </w:rPr>
            </w:pPr>
            <w:r w:rsidRPr="00F96AFD">
              <w:rPr>
                <w:rFonts w:ascii="Arial" w:hAnsi="Arial" w:cs="Arial"/>
                <w:sz w:val="24"/>
              </w:rPr>
              <w:t>2,82</w:t>
            </w:r>
          </w:p>
        </w:tc>
        <w:tc>
          <w:tcPr>
            <w:tcW w:w="851" w:type="dxa"/>
            <w:tcMar>
              <w:left w:w="105" w:type="dxa"/>
              <w:right w:w="105" w:type="dxa"/>
            </w:tcMar>
          </w:tcPr>
          <w:p w14:paraId="370983CB" w14:textId="16E55903" w:rsidR="0232B502" w:rsidRPr="00F96AFD" w:rsidRDefault="0232B502" w:rsidP="00760324">
            <w:pPr>
              <w:spacing w:after="240" w:line="360" w:lineRule="auto"/>
              <w:rPr>
                <w:rFonts w:ascii="Arial" w:hAnsi="Arial" w:cs="Arial"/>
                <w:sz w:val="24"/>
              </w:rPr>
            </w:pPr>
            <w:r w:rsidRPr="00F96AFD">
              <w:rPr>
                <w:rFonts w:ascii="Arial" w:hAnsi="Arial" w:cs="Arial"/>
                <w:sz w:val="24"/>
              </w:rPr>
              <w:t>3,08</w:t>
            </w:r>
          </w:p>
        </w:tc>
        <w:tc>
          <w:tcPr>
            <w:tcW w:w="850" w:type="dxa"/>
            <w:tcMar>
              <w:left w:w="105" w:type="dxa"/>
              <w:right w:w="105" w:type="dxa"/>
            </w:tcMar>
          </w:tcPr>
          <w:p w14:paraId="0DCEAFFF" w14:textId="0E98849F" w:rsidR="0232B502" w:rsidRPr="00F96AFD" w:rsidRDefault="0232B502" w:rsidP="00760324">
            <w:pPr>
              <w:spacing w:after="240" w:line="360" w:lineRule="auto"/>
              <w:rPr>
                <w:rFonts w:ascii="Arial" w:hAnsi="Arial" w:cs="Arial"/>
                <w:sz w:val="24"/>
              </w:rPr>
            </w:pPr>
            <w:r w:rsidRPr="00F96AFD">
              <w:rPr>
                <w:rFonts w:ascii="Arial" w:hAnsi="Arial" w:cs="Arial"/>
                <w:sz w:val="24"/>
              </w:rPr>
              <w:t>3,12</w:t>
            </w:r>
          </w:p>
        </w:tc>
        <w:tc>
          <w:tcPr>
            <w:tcW w:w="851" w:type="dxa"/>
            <w:tcMar>
              <w:left w:w="105" w:type="dxa"/>
              <w:right w:w="105" w:type="dxa"/>
            </w:tcMar>
          </w:tcPr>
          <w:p w14:paraId="06C6B92B" w14:textId="76A4199B" w:rsidR="0232B502" w:rsidRPr="00F96AFD" w:rsidRDefault="0232B502" w:rsidP="00760324">
            <w:pPr>
              <w:spacing w:after="240" w:line="360" w:lineRule="auto"/>
              <w:rPr>
                <w:rFonts w:ascii="Arial" w:hAnsi="Arial" w:cs="Arial"/>
                <w:sz w:val="24"/>
              </w:rPr>
            </w:pPr>
            <w:r w:rsidRPr="00F96AFD">
              <w:rPr>
                <w:rFonts w:ascii="Arial" w:hAnsi="Arial" w:cs="Arial"/>
                <w:sz w:val="24"/>
              </w:rPr>
              <w:t>3,34</w:t>
            </w:r>
          </w:p>
        </w:tc>
        <w:tc>
          <w:tcPr>
            <w:tcW w:w="850" w:type="dxa"/>
            <w:tcMar>
              <w:left w:w="105" w:type="dxa"/>
              <w:right w:w="105" w:type="dxa"/>
            </w:tcMar>
          </w:tcPr>
          <w:p w14:paraId="01CA1726" w14:textId="2979D325" w:rsidR="0232B502" w:rsidRPr="00F96AFD" w:rsidRDefault="0232B502" w:rsidP="00760324">
            <w:pPr>
              <w:spacing w:after="240" w:line="360" w:lineRule="auto"/>
              <w:rPr>
                <w:rFonts w:ascii="Arial" w:hAnsi="Arial" w:cs="Arial"/>
                <w:sz w:val="24"/>
              </w:rPr>
            </w:pPr>
            <w:r w:rsidRPr="00F96AFD">
              <w:rPr>
                <w:rFonts w:ascii="Arial" w:hAnsi="Arial" w:cs="Arial"/>
                <w:sz w:val="24"/>
              </w:rPr>
              <w:t>4,24</w:t>
            </w:r>
          </w:p>
        </w:tc>
        <w:tc>
          <w:tcPr>
            <w:tcW w:w="851" w:type="dxa"/>
            <w:tcMar>
              <w:left w:w="105" w:type="dxa"/>
              <w:right w:w="105" w:type="dxa"/>
            </w:tcMar>
          </w:tcPr>
          <w:p w14:paraId="6FA175E0" w14:textId="5966F833" w:rsidR="0232B502" w:rsidRPr="00F96AFD" w:rsidRDefault="0232B502" w:rsidP="00760324">
            <w:pPr>
              <w:spacing w:after="240" w:line="360" w:lineRule="auto"/>
              <w:rPr>
                <w:rFonts w:ascii="Arial" w:hAnsi="Arial" w:cs="Arial"/>
                <w:sz w:val="24"/>
              </w:rPr>
            </w:pPr>
            <w:r w:rsidRPr="00F96AFD">
              <w:rPr>
                <w:rFonts w:ascii="Arial" w:hAnsi="Arial" w:cs="Arial"/>
                <w:sz w:val="24"/>
              </w:rPr>
              <w:t>5,20</w:t>
            </w:r>
          </w:p>
        </w:tc>
        <w:tc>
          <w:tcPr>
            <w:tcW w:w="850" w:type="dxa"/>
            <w:tcMar>
              <w:left w:w="105" w:type="dxa"/>
              <w:right w:w="105" w:type="dxa"/>
            </w:tcMar>
          </w:tcPr>
          <w:p w14:paraId="75E2D85C" w14:textId="5E90E6B9" w:rsidR="0232B502" w:rsidRPr="00F96AFD" w:rsidRDefault="0232B502" w:rsidP="00760324">
            <w:pPr>
              <w:spacing w:after="240" w:line="360" w:lineRule="auto"/>
              <w:rPr>
                <w:rFonts w:ascii="Arial" w:hAnsi="Arial" w:cs="Arial"/>
                <w:sz w:val="24"/>
              </w:rPr>
            </w:pPr>
            <w:r w:rsidRPr="00F96AFD">
              <w:rPr>
                <w:rFonts w:ascii="Arial" w:hAnsi="Arial" w:cs="Arial"/>
                <w:sz w:val="24"/>
              </w:rPr>
              <w:t>5,83</w:t>
            </w:r>
          </w:p>
        </w:tc>
        <w:tc>
          <w:tcPr>
            <w:tcW w:w="851" w:type="dxa"/>
            <w:tcMar>
              <w:left w:w="105" w:type="dxa"/>
              <w:right w:w="105" w:type="dxa"/>
            </w:tcMar>
          </w:tcPr>
          <w:p w14:paraId="5524F564" w14:textId="568303A5" w:rsidR="0232B502" w:rsidRPr="00F96AFD" w:rsidRDefault="0232B502" w:rsidP="00760324">
            <w:pPr>
              <w:spacing w:after="240" w:line="360" w:lineRule="auto"/>
              <w:rPr>
                <w:rFonts w:ascii="Arial" w:hAnsi="Arial" w:cs="Arial"/>
                <w:sz w:val="24"/>
              </w:rPr>
            </w:pPr>
            <w:r w:rsidRPr="00F96AFD">
              <w:rPr>
                <w:rFonts w:ascii="Arial" w:hAnsi="Arial" w:cs="Arial"/>
                <w:sz w:val="24"/>
              </w:rPr>
              <w:t>6,14</w:t>
            </w:r>
          </w:p>
        </w:tc>
        <w:tc>
          <w:tcPr>
            <w:tcW w:w="992" w:type="dxa"/>
            <w:tcMar>
              <w:left w:w="105" w:type="dxa"/>
              <w:right w:w="105" w:type="dxa"/>
            </w:tcMar>
          </w:tcPr>
          <w:p w14:paraId="2D09F57A" w14:textId="1444877E" w:rsidR="0232B502" w:rsidRPr="00F96AFD" w:rsidRDefault="0232B502" w:rsidP="00760324">
            <w:pPr>
              <w:spacing w:after="240" w:line="360" w:lineRule="auto"/>
              <w:rPr>
                <w:rFonts w:ascii="Arial" w:hAnsi="Arial" w:cs="Arial"/>
                <w:sz w:val="24"/>
              </w:rPr>
            </w:pPr>
            <w:r w:rsidRPr="00F96AFD">
              <w:rPr>
                <w:rFonts w:ascii="Arial" w:hAnsi="Arial" w:cs="Arial"/>
                <w:sz w:val="24"/>
              </w:rPr>
              <w:t>6,81</w:t>
            </w:r>
          </w:p>
        </w:tc>
        <w:tc>
          <w:tcPr>
            <w:tcW w:w="858" w:type="dxa"/>
            <w:tcMar>
              <w:left w:w="105" w:type="dxa"/>
              <w:right w:w="105" w:type="dxa"/>
            </w:tcMar>
          </w:tcPr>
          <w:p w14:paraId="04920131" w14:textId="368A241C" w:rsidR="0232B502" w:rsidRPr="00F96AFD" w:rsidRDefault="0232B502" w:rsidP="00760324">
            <w:pPr>
              <w:spacing w:after="240" w:line="360" w:lineRule="auto"/>
              <w:rPr>
                <w:rFonts w:ascii="Arial" w:hAnsi="Arial" w:cs="Arial"/>
                <w:sz w:val="24"/>
              </w:rPr>
            </w:pPr>
            <w:r w:rsidRPr="00F96AFD">
              <w:rPr>
                <w:rFonts w:ascii="Arial" w:hAnsi="Arial" w:cs="Arial"/>
                <w:sz w:val="24"/>
              </w:rPr>
              <w:t>7,14</w:t>
            </w:r>
          </w:p>
        </w:tc>
      </w:tr>
      <w:tr w:rsidR="00760324" w:rsidRPr="00F96AFD" w14:paraId="07A43348" w14:textId="77777777" w:rsidTr="00E3151E">
        <w:trPr>
          <w:trHeight w:val="300"/>
        </w:trPr>
        <w:tc>
          <w:tcPr>
            <w:tcW w:w="2553" w:type="dxa"/>
            <w:tcMar>
              <w:left w:w="105" w:type="dxa"/>
              <w:right w:w="105" w:type="dxa"/>
            </w:tcMar>
          </w:tcPr>
          <w:p w14:paraId="13229972" w14:textId="0BEC85A9" w:rsidR="0232B502" w:rsidRPr="00F96AFD" w:rsidRDefault="00B47C6B" w:rsidP="00760324">
            <w:pPr>
              <w:spacing w:after="240" w:line="360" w:lineRule="auto"/>
              <w:rPr>
                <w:rFonts w:ascii="Arial" w:hAnsi="Arial" w:cs="Arial"/>
                <w:sz w:val="24"/>
              </w:rPr>
            </w:pPr>
            <w:r w:rsidRPr="00F96AFD">
              <w:rPr>
                <w:rFonts w:ascii="Arial" w:hAnsi="Arial" w:cs="Arial"/>
                <w:sz w:val="24"/>
              </w:rPr>
              <w:t>podkarpackie</w:t>
            </w:r>
          </w:p>
        </w:tc>
        <w:tc>
          <w:tcPr>
            <w:tcW w:w="850" w:type="dxa"/>
            <w:tcMar>
              <w:left w:w="105" w:type="dxa"/>
              <w:right w:w="105" w:type="dxa"/>
            </w:tcMar>
          </w:tcPr>
          <w:p w14:paraId="20FA0EBA" w14:textId="702506A5" w:rsidR="0232B502" w:rsidRPr="00F96AFD" w:rsidRDefault="0232B502" w:rsidP="00760324">
            <w:pPr>
              <w:spacing w:after="240" w:line="360" w:lineRule="auto"/>
              <w:rPr>
                <w:rFonts w:ascii="Arial" w:hAnsi="Arial" w:cs="Arial"/>
                <w:sz w:val="24"/>
              </w:rPr>
            </w:pPr>
            <w:r w:rsidRPr="00F96AFD">
              <w:rPr>
                <w:rFonts w:ascii="Arial" w:hAnsi="Arial" w:cs="Arial"/>
                <w:sz w:val="24"/>
              </w:rPr>
              <w:t>1,73</w:t>
            </w:r>
          </w:p>
        </w:tc>
        <w:tc>
          <w:tcPr>
            <w:tcW w:w="851" w:type="dxa"/>
            <w:tcMar>
              <w:left w:w="105" w:type="dxa"/>
              <w:right w:w="105" w:type="dxa"/>
            </w:tcMar>
          </w:tcPr>
          <w:p w14:paraId="4D5A6CFB" w14:textId="3801E1D9" w:rsidR="0232B502" w:rsidRPr="00F96AFD" w:rsidRDefault="0232B502" w:rsidP="00760324">
            <w:pPr>
              <w:spacing w:after="240" w:line="360" w:lineRule="auto"/>
              <w:rPr>
                <w:rFonts w:ascii="Arial" w:hAnsi="Arial" w:cs="Arial"/>
                <w:sz w:val="24"/>
              </w:rPr>
            </w:pPr>
            <w:r w:rsidRPr="00F96AFD">
              <w:rPr>
                <w:rFonts w:ascii="Arial" w:hAnsi="Arial" w:cs="Arial"/>
                <w:sz w:val="24"/>
              </w:rPr>
              <w:t>2,71</w:t>
            </w:r>
          </w:p>
        </w:tc>
        <w:tc>
          <w:tcPr>
            <w:tcW w:w="850" w:type="dxa"/>
            <w:tcMar>
              <w:left w:w="105" w:type="dxa"/>
              <w:right w:w="105" w:type="dxa"/>
            </w:tcMar>
          </w:tcPr>
          <w:p w14:paraId="36C6E5FD" w14:textId="42F780C5" w:rsidR="0232B502" w:rsidRPr="00F96AFD" w:rsidRDefault="0232B502" w:rsidP="00760324">
            <w:pPr>
              <w:spacing w:after="240" w:line="360" w:lineRule="auto"/>
              <w:rPr>
                <w:rFonts w:ascii="Arial" w:hAnsi="Arial" w:cs="Arial"/>
                <w:sz w:val="24"/>
              </w:rPr>
            </w:pPr>
            <w:r w:rsidRPr="00F96AFD">
              <w:rPr>
                <w:rFonts w:ascii="Arial" w:hAnsi="Arial" w:cs="Arial"/>
                <w:sz w:val="24"/>
              </w:rPr>
              <w:t>2,51</w:t>
            </w:r>
          </w:p>
        </w:tc>
        <w:tc>
          <w:tcPr>
            <w:tcW w:w="851" w:type="dxa"/>
            <w:tcMar>
              <w:left w:w="105" w:type="dxa"/>
              <w:right w:w="105" w:type="dxa"/>
            </w:tcMar>
          </w:tcPr>
          <w:p w14:paraId="6F527A1E" w14:textId="29B8B190" w:rsidR="0232B502" w:rsidRPr="00F96AFD" w:rsidRDefault="0232B502" w:rsidP="00760324">
            <w:pPr>
              <w:spacing w:after="240" w:line="360" w:lineRule="auto"/>
              <w:rPr>
                <w:rFonts w:ascii="Arial" w:hAnsi="Arial" w:cs="Arial"/>
                <w:sz w:val="24"/>
              </w:rPr>
            </w:pPr>
            <w:r w:rsidRPr="00F96AFD">
              <w:rPr>
                <w:rFonts w:ascii="Arial" w:hAnsi="Arial" w:cs="Arial"/>
                <w:sz w:val="24"/>
              </w:rPr>
              <w:t>2,78</w:t>
            </w:r>
          </w:p>
        </w:tc>
        <w:tc>
          <w:tcPr>
            <w:tcW w:w="850" w:type="dxa"/>
            <w:tcMar>
              <w:left w:w="105" w:type="dxa"/>
              <w:right w:w="105" w:type="dxa"/>
            </w:tcMar>
          </w:tcPr>
          <w:p w14:paraId="47171FC4" w14:textId="622759D8" w:rsidR="0232B502" w:rsidRPr="00F96AFD" w:rsidRDefault="0232B502" w:rsidP="00760324">
            <w:pPr>
              <w:spacing w:after="240" w:line="360" w:lineRule="auto"/>
              <w:rPr>
                <w:rFonts w:ascii="Arial" w:hAnsi="Arial" w:cs="Arial"/>
                <w:sz w:val="24"/>
              </w:rPr>
            </w:pPr>
            <w:r w:rsidRPr="00F96AFD">
              <w:rPr>
                <w:rFonts w:ascii="Arial" w:hAnsi="Arial" w:cs="Arial"/>
                <w:sz w:val="24"/>
              </w:rPr>
              <w:t>2,89</w:t>
            </w:r>
          </w:p>
        </w:tc>
        <w:tc>
          <w:tcPr>
            <w:tcW w:w="851" w:type="dxa"/>
            <w:tcMar>
              <w:left w:w="105" w:type="dxa"/>
              <w:right w:w="105" w:type="dxa"/>
            </w:tcMar>
          </w:tcPr>
          <w:p w14:paraId="01C464C0" w14:textId="49ECE09F" w:rsidR="0232B502" w:rsidRPr="00F96AFD" w:rsidRDefault="0232B502" w:rsidP="00760324">
            <w:pPr>
              <w:spacing w:after="240" w:line="360" w:lineRule="auto"/>
              <w:rPr>
                <w:rFonts w:ascii="Arial" w:hAnsi="Arial" w:cs="Arial"/>
                <w:sz w:val="24"/>
              </w:rPr>
            </w:pPr>
            <w:r w:rsidRPr="00F96AFD">
              <w:rPr>
                <w:rFonts w:ascii="Arial" w:hAnsi="Arial" w:cs="Arial"/>
                <w:sz w:val="24"/>
              </w:rPr>
              <w:t>3,03</w:t>
            </w:r>
          </w:p>
        </w:tc>
        <w:tc>
          <w:tcPr>
            <w:tcW w:w="850" w:type="dxa"/>
            <w:tcMar>
              <w:left w:w="105" w:type="dxa"/>
              <w:right w:w="105" w:type="dxa"/>
            </w:tcMar>
          </w:tcPr>
          <w:p w14:paraId="73231CF7" w14:textId="310F5C70" w:rsidR="0232B502" w:rsidRPr="00F96AFD" w:rsidRDefault="0232B502" w:rsidP="00760324">
            <w:pPr>
              <w:spacing w:after="240" w:line="360" w:lineRule="auto"/>
              <w:rPr>
                <w:rFonts w:ascii="Arial" w:hAnsi="Arial" w:cs="Arial"/>
                <w:sz w:val="24"/>
              </w:rPr>
            </w:pPr>
            <w:r w:rsidRPr="00F96AFD">
              <w:rPr>
                <w:rFonts w:ascii="Arial" w:hAnsi="Arial" w:cs="Arial"/>
                <w:sz w:val="24"/>
              </w:rPr>
              <w:t>3,22</w:t>
            </w:r>
          </w:p>
        </w:tc>
        <w:tc>
          <w:tcPr>
            <w:tcW w:w="851" w:type="dxa"/>
            <w:tcMar>
              <w:left w:w="105" w:type="dxa"/>
              <w:right w:w="105" w:type="dxa"/>
            </w:tcMar>
          </w:tcPr>
          <w:p w14:paraId="4C056F6B" w14:textId="5DD9502A" w:rsidR="0232B502" w:rsidRPr="00F96AFD" w:rsidRDefault="0232B502" w:rsidP="00760324">
            <w:pPr>
              <w:spacing w:after="240" w:line="360" w:lineRule="auto"/>
              <w:rPr>
                <w:rFonts w:ascii="Arial" w:hAnsi="Arial" w:cs="Arial"/>
                <w:sz w:val="24"/>
              </w:rPr>
            </w:pPr>
            <w:r w:rsidRPr="00F96AFD">
              <w:rPr>
                <w:rFonts w:ascii="Arial" w:hAnsi="Arial" w:cs="Arial"/>
                <w:sz w:val="24"/>
              </w:rPr>
              <w:t>3,45</w:t>
            </w:r>
          </w:p>
        </w:tc>
        <w:tc>
          <w:tcPr>
            <w:tcW w:w="992" w:type="dxa"/>
            <w:tcMar>
              <w:left w:w="105" w:type="dxa"/>
              <w:right w:w="105" w:type="dxa"/>
            </w:tcMar>
          </w:tcPr>
          <w:p w14:paraId="46B88718" w14:textId="1C29DC0A" w:rsidR="0232B502" w:rsidRPr="00F96AFD" w:rsidRDefault="0232B502" w:rsidP="00760324">
            <w:pPr>
              <w:spacing w:after="240" w:line="360" w:lineRule="auto"/>
              <w:rPr>
                <w:rFonts w:ascii="Arial" w:hAnsi="Arial" w:cs="Arial"/>
                <w:sz w:val="24"/>
              </w:rPr>
            </w:pPr>
            <w:r w:rsidRPr="00F96AFD">
              <w:rPr>
                <w:rFonts w:ascii="Arial" w:hAnsi="Arial" w:cs="Arial"/>
                <w:sz w:val="24"/>
              </w:rPr>
              <w:t>3,59</w:t>
            </w:r>
          </w:p>
        </w:tc>
        <w:tc>
          <w:tcPr>
            <w:tcW w:w="858" w:type="dxa"/>
            <w:tcMar>
              <w:left w:w="105" w:type="dxa"/>
              <w:right w:w="105" w:type="dxa"/>
            </w:tcMar>
          </w:tcPr>
          <w:p w14:paraId="011554A0" w14:textId="4A7BF0A3" w:rsidR="0232B502" w:rsidRPr="00F96AFD" w:rsidRDefault="0232B502" w:rsidP="00760324">
            <w:pPr>
              <w:spacing w:after="240" w:line="360" w:lineRule="auto"/>
              <w:rPr>
                <w:rFonts w:ascii="Arial" w:hAnsi="Arial" w:cs="Arial"/>
                <w:sz w:val="24"/>
              </w:rPr>
            </w:pPr>
            <w:r w:rsidRPr="00F96AFD">
              <w:rPr>
                <w:rFonts w:ascii="Arial" w:hAnsi="Arial" w:cs="Arial"/>
                <w:sz w:val="24"/>
              </w:rPr>
              <w:t>3,90</w:t>
            </w:r>
          </w:p>
        </w:tc>
      </w:tr>
      <w:tr w:rsidR="00760324" w:rsidRPr="00F96AFD" w14:paraId="6751A862" w14:textId="77777777" w:rsidTr="00E3151E">
        <w:trPr>
          <w:trHeight w:val="300"/>
        </w:trPr>
        <w:tc>
          <w:tcPr>
            <w:tcW w:w="2553" w:type="dxa"/>
            <w:tcMar>
              <w:left w:w="105" w:type="dxa"/>
              <w:right w:w="105" w:type="dxa"/>
            </w:tcMar>
          </w:tcPr>
          <w:p w14:paraId="38851DC9" w14:textId="52719B90" w:rsidR="0232B502" w:rsidRPr="00F96AFD" w:rsidRDefault="00B47C6B" w:rsidP="00760324">
            <w:pPr>
              <w:spacing w:after="240" w:line="360" w:lineRule="auto"/>
              <w:rPr>
                <w:rFonts w:ascii="Arial" w:hAnsi="Arial" w:cs="Arial"/>
                <w:sz w:val="24"/>
              </w:rPr>
            </w:pPr>
            <w:r w:rsidRPr="00F96AFD">
              <w:rPr>
                <w:rFonts w:ascii="Arial" w:hAnsi="Arial" w:cs="Arial"/>
                <w:sz w:val="24"/>
              </w:rPr>
              <w:t>podlaskie</w:t>
            </w:r>
          </w:p>
        </w:tc>
        <w:tc>
          <w:tcPr>
            <w:tcW w:w="850" w:type="dxa"/>
            <w:tcMar>
              <w:left w:w="105" w:type="dxa"/>
              <w:right w:w="105" w:type="dxa"/>
            </w:tcMar>
          </w:tcPr>
          <w:p w14:paraId="554B2F5B" w14:textId="15814A06" w:rsidR="0232B502" w:rsidRPr="00F96AFD" w:rsidRDefault="0232B502" w:rsidP="00760324">
            <w:pPr>
              <w:spacing w:after="240" w:line="360" w:lineRule="auto"/>
              <w:rPr>
                <w:rFonts w:ascii="Arial" w:hAnsi="Arial" w:cs="Arial"/>
                <w:sz w:val="24"/>
              </w:rPr>
            </w:pPr>
            <w:r w:rsidRPr="00F96AFD">
              <w:rPr>
                <w:rFonts w:ascii="Arial" w:hAnsi="Arial" w:cs="Arial"/>
                <w:sz w:val="24"/>
              </w:rPr>
              <w:t>2,74</w:t>
            </w:r>
          </w:p>
        </w:tc>
        <w:tc>
          <w:tcPr>
            <w:tcW w:w="851" w:type="dxa"/>
            <w:tcMar>
              <w:left w:w="105" w:type="dxa"/>
              <w:right w:w="105" w:type="dxa"/>
            </w:tcMar>
          </w:tcPr>
          <w:p w14:paraId="639D0CF7" w14:textId="6D6C1F48" w:rsidR="0232B502" w:rsidRPr="00F96AFD" w:rsidRDefault="0232B502" w:rsidP="00760324">
            <w:pPr>
              <w:spacing w:after="240" w:line="360" w:lineRule="auto"/>
              <w:rPr>
                <w:rFonts w:ascii="Arial" w:hAnsi="Arial" w:cs="Arial"/>
                <w:sz w:val="24"/>
              </w:rPr>
            </w:pPr>
            <w:r w:rsidRPr="00F96AFD">
              <w:rPr>
                <w:rFonts w:ascii="Arial" w:hAnsi="Arial" w:cs="Arial"/>
                <w:sz w:val="24"/>
              </w:rPr>
              <w:t>3,82</w:t>
            </w:r>
          </w:p>
        </w:tc>
        <w:tc>
          <w:tcPr>
            <w:tcW w:w="850" w:type="dxa"/>
            <w:tcMar>
              <w:left w:w="105" w:type="dxa"/>
              <w:right w:w="105" w:type="dxa"/>
            </w:tcMar>
          </w:tcPr>
          <w:p w14:paraId="63E5027F" w14:textId="28D2B043" w:rsidR="0232B502" w:rsidRPr="00F96AFD" w:rsidRDefault="0232B502" w:rsidP="00760324">
            <w:pPr>
              <w:spacing w:after="240" w:line="360" w:lineRule="auto"/>
              <w:rPr>
                <w:rFonts w:ascii="Arial" w:hAnsi="Arial" w:cs="Arial"/>
                <w:sz w:val="24"/>
              </w:rPr>
            </w:pPr>
            <w:r w:rsidRPr="00F96AFD">
              <w:rPr>
                <w:rFonts w:ascii="Arial" w:hAnsi="Arial" w:cs="Arial"/>
                <w:sz w:val="24"/>
              </w:rPr>
              <w:t>3,92</w:t>
            </w:r>
          </w:p>
        </w:tc>
        <w:tc>
          <w:tcPr>
            <w:tcW w:w="851" w:type="dxa"/>
            <w:tcMar>
              <w:left w:w="105" w:type="dxa"/>
              <w:right w:w="105" w:type="dxa"/>
            </w:tcMar>
          </w:tcPr>
          <w:p w14:paraId="0072641A" w14:textId="36862894" w:rsidR="0232B502" w:rsidRPr="00F96AFD" w:rsidRDefault="0232B502" w:rsidP="00760324">
            <w:pPr>
              <w:spacing w:after="240" w:line="360" w:lineRule="auto"/>
              <w:rPr>
                <w:rFonts w:ascii="Arial" w:hAnsi="Arial" w:cs="Arial"/>
                <w:sz w:val="24"/>
              </w:rPr>
            </w:pPr>
            <w:r w:rsidRPr="00F96AFD">
              <w:rPr>
                <w:rFonts w:ascii="Arial" w:hAnsi="Arial" w:cs="Arial"/>
                <w:sz w:val="24"/>
              </w:rPr>
              <w:t>4,37</w:t>
            </w:r>
          </w:p>
        </w:tc>
        <w:tc>
          <w:tcPr>
            <w:tcW w:w="850" w:type="dxa"/>
            <w:tcMar>
              <w:left w:w="105" w:type="dxa"/>
              <w:right w:w="105" w:type="dxa"/>
            </w:tcMar>
          </w:tcPr>
          <w:p w14:paraId="56885872" w14:textId="1948109D" w:rsidR="0232B502" w:rsidRPr="00F96AFD" w:rsidRDefault="0232B502" w:rsidP="00760324">
            <w:pPr>
              <w:spacing w:after="240" w:line="360" w:lineRule="auto"/>
              <w:rPr>
                <w:rFonts w:ascii="Arial" w:hAnsi="Arial" w:cs="Arial"/>
                <w:sz w:val="24"/>
              </w:rPr>
            </w:pPr>
            <w:r w:rsidRPr="00F96AFD">
              <w:rPr>
                <w:rFonts w:ascii="Arial" w:hAnsi="Arial" w:cs="Arial"/>
                <w:sz w:val="24"/>
              </w:rPr>
              <w:t>4,88</w:t>
            </w:r>
          </w:p>
        </w:tc>
        <w:tc>
          <w:tcPr>
            <w:tcW w:w="851" w:type="dxa"/>
            <w:tcMar>
              <w:left w:w="105" w:type="dxa"/>
              <w:right w:w="105" w:type="dxa"/>
            </w:tcMar>
          </w:tcPr>
          <w:p w14:paraId="5638831D" w14:textId="17749ED5" w:rsidR="0232B502" w:rsidRPr="00F96AFD" w:rsidRDefault="0232B502" w:rsidP="00760324">
            <w:pPr>
              <w:spacing w:after="240" w:line="360" w:lineRule="auto"/>
              <w:rPr>
                <w:rFonts w:ascii="Arial" w:hAnsi="Arial" w:cs="Arial"/>
                <w:sz w:val="24"/>
              </w:rPr>
            </w:pPr>
            <w:r w:rsidRPr="00F96AFD">
              <w:rPr>
                <w:rFonts w:ascii="Arial" w:hAnsi="Arial" w:cs="Arial"/>
                <w:sz w:val="24"/>
              </w:rPr>
              <w:t>5,34</w:t>
            </w:r>
          </w:p>
        </w:tc>
        <w:tc>
          <w:tcPr>
            <w:tcW w:w="850" w:type="dxa"/>
            <w:tcMar>
              <w:left w:w="105" w:type="dxa"/>
              <w:right w:w="105" w:type="dxa"/>
            </w:tcMar>
          </w:tcPr>
          <w:p w14:paraId="0D1DDEE5" w14:textId="174C4ACC" w:rsidR="0232B502" w:rsidRPr="00F96AFD" w:rsidRDefault="0232B502" w:rsidP="00760324">
            <w:pPr>
              <w:spacing w:after="240" w:line="360" w:lineRule="auto"/>
              <w:rPr>
                <w:rFonts w:ascii="Arial" w:hAnsi="Arial" w:cs="Arial"/>
                <w:sz w:val="24"/>
              </w:rPr>
            </w:pPr>
            <w:r w:rsidRPr="00F96AFD">
              <w:rPr>
                <w:rFonts w:ascii="Arial" w:hAnsi="Arial" w:cs="Arial"/>
                <w:sz w:val="24"/>
              </w:rPr>
              <w:t>6,33</w:t>
            </w:r>
          </w:p>
        </w:tc>
        <w:tc>
          <w:tcPr>
            <w:tcW w:w="851" w:type="dxa"/>
            <w:tcMar>
              <w:left w:w="105" w:type="dxa"/>
              <w:right w:w="105" w:type="dxa"/>
            </w:tcMar>
          </w:tcPr>
          <w:p w14:paraId="18B5CB6B" w14:textId="2923FDE3" w:rsidR="0232B502" w:rsidRPr="00F96AFD" w:rsidRDefault="0232B502" w:rsidP="00760324">
            <w:pPr>
              <w:spacing w:after="240" w:line="360" w:lineRule="auto"/>
              <w:rPr>
                <w:rFonts w:ascii="Arial" w:hAnsi="Arial" w:cs="Arial"/>
                <w:sz w:val="24"/>
              </w:rPr>
            </w:pPr>
            <w:r w:rsidRPr="00F96AFD">
              <w:rPr>
                <w:rFonts w:ascii="Arial" w:hAnsi="Arial" w:cs="Arial"/>
                <w:sz w:val="24"/>
              </w:rPr>
              <w:t>6,85</w:t>
            </w:r>
          </w:p>
        </w:tc>
        <w:tc>
          <w:tcPr>
            <w:tcW w:w="992" w:type="dxa"/>
            <w:tcMar>
              <w:left w:w="105" w:type="dxa"/>
              <w:right w:w="105" w:type="dxa"/>
            </w:tcMar>
          </w:tcPr>
          <w:p w14:paraId="2E792CA2" w14:textId="5D1D6FE6" w:rsidR="0232B502" w:rsidRPr="00F96AFD" w:rsidRDefault="0232B502" w:rsidP="00760324">
            <w:pPr>
              <w:spacing w:after="240" w:line="360" w:lineRule="auto"/>
              <w:rPr>
                <w:rFonts w:ascii="Arial" w:hAnsi="Arial" w:cs="Arial"/>
                <w:sz w:val="24"/>
              </w:rPr>
            </w:pPr>
            <w:r w:rsidRPr="00F96AFD">
              <w:rPr>
                <w:rFonts w:ascii="Arial" w:hAnsi="Arial" w:cs="Arial"/>
                <w:sz w:val="24"/>
              </w:rPr>
              <w:t>7,23</w:t>
            </w:r>
          </w:p>
        </w:tc>
        <w:tc>
          <w:tcPr>
            <w:tcW w:w="858" w:type="dxa"/>
            <w:tcMar>
              <w:left w:w="105" w:type="dxa"/>
              <w:right w:w="105" w:type="dxa"/>
            </w:tcMar>
          </w:tcPr>
          <w:p w14:paraId="2A2091A0" w14:textId="2CECBBDE" w:rsidR="0232B502" w:rsidRPr="00F96AFD" w:rsidRDefault="0232B502" w:rsidP="00760324">
            <w:pPr>
              <w:spacing w:after="240" w:line="360" w:lineRule="auto"/>
              <w:rPr>
                <w:rFonts w:ascii="Arial" w:hAnsi="Arial" w:cs="Arial"/>
                <w:sz w:val="24"/>
              </w:rPr>
            </w:pPr>
            <w:r w:rsidRPr="00F96AFD">
              <w:rPr>
                <w:rFonts w:ascii="Arial" w:hAnsi="Arial" w:cs="Arial"/>
                <w:sz w:val="24"/>
              </w:rPr>
              <w:t>7,75</w:t>
            </w:r>
          </w:p>
        </w:tc>
      </w:tr>
      <w:tr w:rsidR="00760324" w:rsidRPr="00F96AFD" w14:paraId="2F61299F" w14:textId="77777777" w:rsidTr="00E3151E">
        <w:trPr>
          <w:trHeight w:val="300"/>
        </w:trPr>
        <w:tc>
          <w:tcPr>
            <w:tcW w:w="2553" w:type="dxa"/>
            <w:tcMar>
              <w:left w:w="105" w:type="dxa"/>
              <w:right w:w="105" w:type="dxa"/>
            </w:tcMar>
          </w:tcPr>
          <w:p w14:paraId="54CEBB41" w14:textId="53C0C4DF" w:rsidR="0232B502" w:rsidRPr="00F96AFD" w:rsidRDefault="00B47C6B" w:rsidP="00760324">
            <w:pPr>
              <w:spacing w:after="240" w:line="360" w:lineRule="auto"/>
              <w:rPr>
                <w:rFonts w:ascii="Arial" w:hAnsi="Arial" w:cs="Arial"/>
                <w:sz w:val="24"/>
              </w:rPr>
            </w:pPr>
            <w:r w:rsidRPr="00F96AFD">
              <w:rPr>
                <w:rFonts w:ascii="Arial" w:hAnsi="Arial" w:cs="Arial"/>
                <w:sz w:val="24"/>
              </w:rPr>
              <w:t>pomorskie</w:t>
            </w:r>
          </w:p>
        </w:tc>
        <w:tc>
          <w:tcPr>
            <w:tcW w:w="850" w:type="dxa"/>
            <w:tcMar>
              <w:left w:w="105" w:type="dxa"/>
              <w:right w:w="105" w:type="dxa"/>
            </w:tcMar>
          </w:tcPr>
          <w:p w14:paraId="39D531D0" w14:textId="1D26251D" w:rsidR="0232B502" w:rsidRPr="00F96AFD" w:rsidRDefault="0232B502" w:rsidP="00760324">
            <w:pPr>
              <w:spacing w:after="240" w:line="360" w:lineRule="auto"/>
              <w:rPr>
                <w:rFonts w:ascii="Arial" w:hAnsi="Arial" w:cs="Arial"/>
                <w:sz w:val="24"/>
              </w:rPr>
            </w:pPr>
            <w:r w:rsidRPr="00F96AFD">
              <w:rPr>
                <w:rFonts w:ascii="Arial" w:hAnsi="Arial" w:cs="Arial"/>
                <w:sz w:val="24"/>
              </w:rPr>
              <w:t>4,29</w:t>
            </w:r>
          </w:p>
        </w:tc>
        <w:tc>
          <w:tcPr>
            <w:tcW w:w="851" w:type="dxa"/>
            <w:tcMar>
              <w:left w:w="105" w:type="dxa"/>
              <w:right w:w="105" w:type="dxa"/>
            </w:tcMar>
          </w:tcPr>
          <w:p w14:paraId="3C484438" w14:textId="063EF67B" w:rsidR="0232B502" w:rsidRPr="00F96AFD" w:rsidRDefault="0232B502" w:rsidP="00760324">
            <w:pPr>
              <w:spacing w:after="240" w:line="360" w:lineRule="auto"/>
              <w:rPr>
                <w:rFonts w:ascii="Arial" w:hAnsi="Arial" w:cs="Arial"/>
                <w:sz w:val="24"/>
              </w:rPr>
            </w:pPr>
            <w:r w:rsidRPr="00F96AFD">
              <w:rPr>
                <w:rFonts w:ascii="Arial" w:hAnsi="Arial" w:cs="Arial"/>
                <w:sz w:val="24"/>
              </w:rPr>
              <w:t>4,55</w:t>
            </w:r>
          </w:p>
        </w:tc>
        <w:tc>
          <w:tcPr>
            <w:tcW w:w="850" w:type="dxa"/>
            <w:tcMar>
              <w:left w:w="105" w:type="dxa"/>
              <w:right w:w="105" w:type="dxa"/>
            </w:tcMar>
          </w:tcPr>
          <w:p w14:paraId="048F4CB6" w14:textId="62B88AFA" w:rsidR="0232B502" w:rsidRPr="00F96AFD" w:rsidRDefault="0232B502" w:rsidP="00760324">
            <w:pPr>
              <w:spacing w:after="240" w:line="360" w:lineRule="auto"/>
              <w:rPr>
                <w:rFonts w:ascii="Arial" w:hAnsi="Arial" w:cs="Arial"/>
                <w:sz w:val="24"/>
              </w:rPr>
            </w:pPr>
            <w:r w:rsidRPr="00F96AFD">
              <w:rPr>
                <w:rFonts w:ascii="Arial" w:hAnsi="Arial" w:cs="Arial"/>
                <w:sz w:val="24"/>
              </w:rPr>
              <w:t>4,77</w:t>
            </w:r>
          </w:p>
        </w:tc>
        <w:tc>
          <w:tcPr>
            <w:tcW w:w="851" w:type="dxa"/>
            <w:tcMar>
              <w:left w:w="105" w:type="dxa"/>
              <w:right w:w="105" w:type="dxa"/>
            </w:tcMar>
          </w:tcPr>
          <w:p w14:paraId="1879AE12" w14:textId="55FCF2FA" w:rsidR="0232B502" w:rsidRPr="00F96AFD" w:rsidRDefault="0232B502" w:rsidP="00760324">
            <w:pPr>
              <w:spacing w:after="240" w:line="360" w:lineRule="auto"/>
              <w:rPr>
                <w:rFonts w:ascii="Arial" w:hAnsi="Arial" w:cs="Arial"/>
                <w:sz w:val="24"/>
              </w:rPr>
            </w:pPr>
            <w:r w:rsidRPr="00F96AFD">
              <w:rPr>
                <w:rFonts w:ascii="Arial" w:hAnsi="Arial" w:cs="Arial"/>
                <w:sz w:val="24"/>
              </w:rPr>
              <w:t>5,00</w:t>
            </w:r>
          </w:p>
        </w:tc>
        <w:tc>
          <w:tcPr>
            <w:tcW w:w="850" w:type="dxa"/>
            <w:tcMar>
              <w:left w:w="105" w:type="dxa"/>
              <w:right w:w="105" w:type="dxa"/>
            </w:tcMar>
          </w:tcPr>
          <w:p w14:paraId="76E706B9" w14:textId="1C826912" w:rsidR="0232B502" w:rsidRPr="00F96AFD" w:rsidRDefault="0232B502" w:rsidP="00760324">
            <w:pPr>
              <w:spacing w:after="240" w:line="360" w:lineRule="auto"/>
              <w:rPr>
                <w:rFonts w:ascii="Arial" w:hAnsi="Arial" w:cs="Arial"/>
                <w:sz w:val="24"/>
              </w:rPr>
            </w:pPr>
            <w:r w:rsidRPr="00F96AFD">
              <w:rPr>
                <w:rFonts w:ascii="Arial" w:hAnsi="Arial" w:cs="Arial"/>
                <w:sz w:val="24"/>
              </w:rPr>
              <w:t>5,33</w:t>
            </w:r>
          </w:p>
        </w:tc>
        <w:tc>
          <w:tcPr>
            <w:tcW w:w="851" w:type="dxa"/>
            <w:tcMar>
              <w:left w:w="105" w:type="dxa"/>
              <w:right w:w="105" w:type="dxa"/>
            </w:tcMar>
          </w:tcPr>
          <w:p w14:paraId="502C6D9E" w14:textId="4A67787C" w:rsidR="0232B502" w:rsidRPr="00F96AFD" w:rsidRDefault="0232B502" w:rsidP="00760324">
            <w:pPr>
              <w:spacing w:after="240" w:line="360" w:lineRule="auto"/>
              <w:rPr>
                <w:rFonts w:ascii="Arial" w:hAnsi="Arial" w:cs="Arial"/>
                <w:sz w:val="24"/>
              </w:rPr>
            </w:pPr>
            <w:r w:rsidRPr="00F96AFD">
              <w:rPr>
                <w:rFonts w:ascii="Arial" w:hAnsi="Arial" w:cs="Arial"/>
                <w:sz w:val="24"/>
              </w:rPr>
              <w:t>5,75</w:t>
            </w:r>
          </w:p>
        </w:tc>
        <w:tc>
          <w:tcPr>
            <w:tcW w:w="850" w:type="dxa"/>
            <w:tcMar>
              <w:left w:w="105" w:type="dxa"/>
              <w:right w:w="105" w:type="dxa"/>
            </w:tcMar>
          </w:tcPr>
          <w:p w14:paraId="7EFE9CA9" w14:textId="3649E4FD" w:rsidR="0232B502" w:rsidRPr="00F96AFD" w:rsidRDefault="0232B502" w:rsidP="00760324">
            <w:pPr>
              <w:spacing w:after="240" w:line="360" w:lineRule="auto"/>
              <w:rPr>
                <w:rFonts w:ascii="Arial" w:hAnsi="Arial" w:cs="Arial"/>
                <w:sz w:val="24"/>
              </w:rPr>
            </w:pPr>
            <w:r w:rsidRPr="00F96AFD">
              <w:rPr>
                <w:rFonts w:ascii="Arial" w:hAnsi="Arial" w:cs="Arial"/>
                <w:sz w:val="24"/>
              </w:rPr>
              <w:t>6,27</w:t>
            </w:r>
          </w:p>
        </w:tc>
        <w:tc>
          <w:tcPr>
            <w:tcW w:w="851" w:type="dxa"/>
            <w:tcMar>
              <w:left w:w="105" w:type="dxa"/>
              <w:right w:w="105" w:type="dxa"/>
            </w:tcMar>
          </w:tcPr>
          <w:p w14:paraId="77DD02AB" w14:textId="59F03A98" w:rsidR="0232B502" w:rsidRPr="00F96AFD" w:rsidRDefault="0232B502" w:rsidP="00760324">
            <w:pPr>
              <w:spacing w:after="240" w:line="360" w:lineRule="auto"/>
              <w:rPr>
                <w:rFonts w:ascii="Arial" w:hAnsi="Arial" w:cs="Arial"/>
                <w:sz w:val="24"/>
              </w:rPr>
            </w:pPr>
            <w:r w:rsidRPr="00F96AFD">
              <w:rPr>
                <w:rFonts w:ascii="Arial" w:hAnsi="Arial" w:cs="Arial"/>
                <w:sz w:val="24"/>
              </w:rPr>
              <w:t>6,57</w:t>
            </w:r>
          </w:p>
        </w:tc>
        <w:tc>
          <w:tcPr>
            <w:tcW w:w="992" w:type="dxa"/>
            <w:tcMar>
              <w:left w:w="105" w:type="dxa"/>
              <w:right w:w="105" w:type="dxa"/>
            </w:tcMar>
          </w:tcPr>
          <w:p w14:paraId="6F24CA38" w14:textId="7F3E2A49" w:rsidR="0232B502" w:rsidRPr="00F96AFD" w:rsidRDefault="0232B502" w:rsidP="00760324">
            <w:pPr>
              <w:spacing w:after="240" w:line="360" w:lineRule="auto"/>
              <w:rPr>
                <w:rFonts w:ascii="Arial" w:hAnsi="Arial" w:cs="Arial"/>
                <w:sz w:val="24"/>
              </w:rPr>
            </w:pPr>
            <w:r w:rsidRPr="00F96AFD">
              <w:rPr>
                <w:rFonts w:ascii="Arial" w:hAnsi="Arial" w:cs="Arial"/>
                <w:sz w:val="24"/>
              </w:rPr>
              <w:t>6,92</w:t>
            </w:r>
          </w:p>
        </w:tc>
        <w:tc>
          <w:tcPr>
            <w:tcW w:w="858" w:type="dxa"/>
            <w:tcMar>
              <w:left w:w="105" w:type="dxa"/>
              <w:right w:w="105" w:type="dxa"/>
            </w:tcMar>
          </w:tcPr>
          <w:p w14:paraId="7E30B3B4" w14:textId="3F93F025" w:rsidR="0232B502" w:rsidRPr="00F96AFD" w:rsidRDefault="0232B502" w:rsidP="00760324">
            <w:pPr>
              <w:spacing w:after="240" w:line="360" w:lineRule="auto"/>
              <w:rPr>
                <w:rFonts w:ascii="Arial" w:hAnsi="Arial" w:cs="Arial"/>
                <w:sz w:val="24"/>
              </w:rPr>
            </w:pPr>
            <w:r w:rsidRPr="00F96AFD">
              <w:rPr>
                <w:rFonts w:ascii="Arial" w:hAnsi="Arial" w:cs="Arial"/>
                <w:sz w:val="24"/>
              </w:rPr>
              <w:t>7,44</w:t>
            </w:r>
          </w:p>
        </w:tc>
      </w:tr>
      <w:tr w:rsidR="00760324" w:rsidRPr="00F96AFD" w14:paraId="35F8CFFC" w14:textId="77777777" w:rsidTr="00E3151E">
        <w:trPr>
          <w:trHeight w:val="300"/>
        </w:trPr>
        <w:tc>
          <w:tcPr>
            <w:tcW w:w="2553" w:type="dxa"/>
            <w:tcMar>
              <w:left w:w="105" w:type="dxa"/>
              <w:right w:w="105" w:type="dxa"/>
            </w:tcMar>
          </w:tcPr>
          <w:p w14:paraId="7AD16070" w14:textId="2A60FB01" w:rsidR="0232B502" w:rsidRPr="00F96AFD" w:rsidRDefault="00B47C6B" w:rsidP="00760324">
            <w:pPr>
              <w:spacing w:after="240" w:line="360" w:lineRule="auto"/>
              <w:rPr>
                <w:rFonts w:ascii="Arial" w:hAnsi="Arial" w:cs="Arial"/>
                <w:sz w:val="24"/>
              </w:rPr>
            </w:pPr>
            <w:r w:rsidRPr="00F96AFD">
              <w:rPr>
                <w:rFonts w:ascii="Arial" w:hAnsi="Arial" w:cs="Arial"/>
                <w:sz w:val="24"/>
              </w:rPr>
              <w:t>śląskie</w:t>
            </w:r>
          </w:p>
        </w:tc>
        <w:tc>
          <w:tcPr>
            <w:tcW w:w="850" w:type="dxa"/>
            <w:tcMar>
              <w:left w:w="105" w:type="dxa"/>
              <w:right w:w="105" w:type="dxa"/>
            </w:tcMar>
          </w:tcPr>
          <w:p w14:paraId="7BAE492A" w14:textId="57D17435" w:rsidR="0232B502" w:rsidRPr="00F96AFD" w:rsidRDefault="0232B502" w:rsidP="00760324">
            <w:pPr>
              <w:spacing w:after="240" w:line="360" w:lineRule="auto"/>
              <w:rPr>
                <w:rFonts w:ascii="Arial" w:hAnsi="Arial" w:cs="Arial"/>
                <w:sz w:val="24"/>
              </w:rPr>
            </w:pPr>
            <w:r w:rsidRPr="00F96AFD">
              <w:rPr>
                <w:rFonts w:ascii="Arial" w:hAnsi="Arial" w:cs="Arial"/>
                <w:sz w:val="24"/>
              </w:rPr>
              <w:t>1,41</w:t>
            </w:r>
          </w:p>
        </w:tc>
        <w:tc>
          <w:tcPr>
            <w:tcW w:w="851" w:type="dxa"/>
            <w:tcMar>
              <w:left w:w="105" w:type="dxa"/>
              <w:right w:w="105" w:type="dxa"/>
            </w:tcMar>
          </w:tcPr>
          <w:p w14:paraId="3B36D15C" w14:textId="1A3ECF16" w:rsidR="0232B502" w:rsidRPr="00F96AFD" w:rsidRDefault="0232B502" w:rsidP="00760324">
            <w:pPr>
              <w:spacing w:after="240" w:line="360" w:lineRule="auto"/>
              <w:rPr>
                <w:rFonts w:ascii="Arial" w:hAnsi="Arial" w:cs="Arial"/>
                <w:sz w:val="24"/>
              </w:rPr>
            </w:pPr>
            <w:r w:rsidRPr="00F96AFD">
              <w:rPr>
                <w:rFonts w:ascii="Arial" w:hAnsi="Arial" w:cs="Arial"/>
                <w:sz w:val="24"/>
              </w:rPr>
              <w:t>1,59</w:t>
            </w:r>
          </w:p>
        </w:tc>
        <w:tc>
          <w:tcPr>
            <w:tcW w:w="850" w:type="dxa"/>
            <w:tcMar>
              <w:left w:w="105" w:type="dxa"/>
              <w:right w:w="105" w:type="dxa"/>
            </w:tcMar>
          </w:tcPr>
          <w:p w14:paraId="73D4C07D" w14:textId="569A4862" w:rsidR="0232B502" w:rsidRPr="00F96AFD" w:rsidRDefault="0232B502" w:rsidP="00760324">
            <w:pPr>
              <w:spacing w:after="240" w:line="360" w:lineRule="auto"/>
              <w:rPr>
                <w:rFonts w:ascii="Arial" w:hAnsi="Arial" w:cs="Arial"/>
                <w:sz w:val="24"/>
              </w:rPr>
            </w:pPr>
            <w:r w:rsidRPr="00F96AFD">
              <w:rPr>
                <w:rFonts w:ascii="Arial" w:hAnsi="Arial" w:cs="Arial"/>
                <w:sz w:val="24"/>
              </w:rPr>
              <w:t>1,72</w:t>
            </w:r>
          </w:p>
        </w:tc>
        <w:tc>
          <w:tcPr>
            <w:tcW w:w="851" w:type="dxa"/>
            <w:tcMar>
              <w:left w:w="105" w:type="dxa"/>
              <w:right w:w="105" w:type="dxa"/>
            </w:tcMar>
          </w:tcPr>
          <w:p w14:paraId="4779FB93" w14:textId="37DB0B43" w:rsidR="0232B502" w:rsidRPr="00F96AFD" w:rsidRDefault="0232B502" w:rsidP="00760324">
            <w:pPr>
              <w:spacing w:after="240" w:line="360" w:lineRule="auto"/>
              <w:rPr>
                <w:rFonts w:ascii="Arial" w:hAnsi="Arial" w:cs="Arial"/>
                <w:sz w:val="24"/>
              </w:rPr>
            </w:pPr>
            <w:r w:rsidRPr="00F96AFD">
              <w:rPr>
                <w:rFonts w:ascii="Arial" w:hAnsi="Arial" w:cs="Arial"/>
                <w:sz w:val="24"/>
              </w:rPr>
              <w:t>1,81</w:t>
            </w:r>
          </w:p>
        </w:tc>
        <w:tc>
          <w:tcPr>
            <w:tcW w:w="850" w:type="dxa"/>
            <w:tcMar>
              <w:left w:w="105" w:type="dxa"/>
              <w:right w:w="105" w:type="dxa"/>
            </w:tcMar>
          </w:tcPr>
          <w:p w14:paraId="5CF82815" w14:textId="49289E75" w:rsidR="0232B502" w:rsidRPr="00F96AFD" w:rsidRDefault="0232B502" w:rsidP="00760324">
            <w:pPr>
              <w:spacing w:after="240" w:line="360" w:lineRule="auto"/>
              <w:rPr>
                <w:rFonts w:ascii="Arial" w:hAnsi="Arial" w:cs="Arial"/>
                <w:sz w:val="24"/>
              </w:rPr>
            </w:pPr>
            <w:r w:rsidRPr="00F96AFD">
              <w:rPr>
                <w:rFonts w:ascii="Arial" w:hAnsi="Arial" w:cs="Arial"/>
                <w:sz w:val="24"/>
              </w:rPr>
              <w:t>2,06</w:t>
            </w:r>
          </w:p>
        </w:tc>
        <w:tc>
          <w:tcPr>
            <w:tcW w:w="851" w:type="dxa"/>
            <w:tcMar>
              <w:left w:w="105" w:type="dxa"/>
              <w:right w:w="105" w:type="dxa"/>
            </w:tcMar>
          </w:tcPr>
          <w:p w14:paraId="7505C2D1" w14:textId="55F9EE8F" w:rsidR="0232B502" w:rsidRPr="00F96AFD" w:rsidRDefault="0232B502" w:rsidP="00760324">
            <w:pPr>
              <w:spacing w:after="240" w:line="360" w:lineRule="auto"/>
              <w:rPr>
                <w:rFonts w:ascii="Arial" w:hAnsi="Arial" w:cs="Arial"/>
                <w:sz w:val="24"/>
              </w:rPr>
            </w:pPr>
            <w:r w:rsidRPr="00F96AFD">
              <w:rPr>
                <w:rFonts w:ascii="Arial" w:hAnsi="Arial" w:cs="Arial"/>
                <w:sz w:val="24"/>
              </w:rPr>
              <w:t>2,32</w:t>
            </w:r>
          </w:p>
        </w:tc>
        <w:tc>
          <w:tcPr>
            <w:tcW w:w="850" w:type="dxa"/>
            <w:tcMar>
              <w:left w:w="105" w:type="dxa"/>
              <w:right w:w="105" w:type="dxa"/>
            </w:tcMar>
          </w:tcPr>
          <w:p w14:paraId="05EC52B6" w14:textId="5BACF633" w:rsidR="0232B502" w:rsidRPr="00F96AFD" w:rsidRDefault="0232B502" w:rsidP="00760324">
            <w:pPr>
              <w:spacing w:after="240" w:line="360" w:lineRule="auto"/>
              <w:rPr>
                <w:rFonts w:ascii="Arial" w:hAnsi="Arial" w:cs="Arial"/>
                <w:sz w:val="24"/>
              </w:rPr>
            </w:pPr>
            <w:r w:rsidRPr="00F96AFD">
              <w:rPr>
                <w:rFonts w:ascii="Arial" w:hAnsi="Arial" w:cs="Arial"/>
                <w:sz w:val="24"/>
              </w:rPr>
              <w:t>2,71</w:t>
            </w:r>
          </w:p>
        </w:tc>
        <w:tc>
          <w:tcPr>
            <w:tcW w:w="851" w:type="dxa"/>
            <w:tcMar>
              <w:left w:w="105" w:type="dxa"/>
              <w:right w:w="105" w:type="dxa"/>
            </w:tcMar>
          </w:tcPr>
          <w:p w14:paraId="77B0622A" w14:textId="046A22EC" w:rsidR="0232B502" w:rsidRPr="00F96AFD" w:rsidRDefault="0232B502" w:rsidP="00760324">
            <w:pPr>
              <w:spacing w:after="240" w:line="360" w:lineRule="auto"/>
              <w:rPr>
                <w:rFonts w:ascii="Arial" w:hAnsi="Arial" w:cs="Arial"/>
                <w:sz w:val="24"/>
              </w:rPr>
            </w:pPr>
            <w:r w:rsidRPr="00F96AFD">
              <w:rPr>
                <w:rFonts w:ascii="Arial" w:hAnsi="Arial" w:cs="Arial"/>
                <w:sz w:val="24"/>
              </w:rPr>
              <w:t>2,93</w:t>
            </w:r>
          </w:p>
        </w:tc>
        <w:tc>
          <w:tcPr>
            <w:tcW w:w="992" w:type="dxa"/>
            <w:tcMar>
              <w:left w:w="105" w:type="dxa"/>
              <w:right w:w="105" w:type="dxa"/>
            </w:tcMar>
          </w:tcPr>
          <w:p w14:paraId="663209AD" w14:textId="0C686630" w:rsidR="0232B502" w:rsidRPr="00F96AFD" w:rsidRDefault="0232B502" w:rsidP="00760324">
            <w:pPr>
              <w:spacing w:after="240" w:line="360" w:lineRule="auto"/>
              <w:rPr>
                <w:rFonts w:ascii="Arial" w:hAnsi="Arial" w:cs="Arial"/>
                <w:sz w:val="24"/>
              </w:rPr>
            </w:pPr>
            <w:r w:rsidRPr="00F96AFD">
              <w:rPr>
                <w:rFonts w:ascii="Arial" w:hAnsi="Arial" w:cs="Arial"/>
                <w:sz w:val="24"/>
              </w:rPr>
              <w:t>3,19</w:t>
            </w:r>
          </w:p>
        </w:tc>
        <w:tc>
          <w:tcPr>
            <w:tcW w:w="858" w:type="dxa"/>
            <w:tcMar>
              <w:left w:w="105" w:type="dxa"/>
              <w:right w:w="105" w:type="dxa"/>
            </w:tcMar>
          </w:tcPr>
          <w:p w14:paraId="777C65B9" w14:textId="733787C5" w:rsidR="0232B502" w:rsidRPr="00F96AFD" w:rsidRDefault="0232B502" w:rsidP="00760324">
            <w:pPr>
              <w:spacing w:after="240" w:line="360" w:lineRule="auto"/>
              <w:rPr>
                <w:rFonts w:ascii="Arial" w:hAnsi="Arial" w:cs="Arial"/>
                <w:sz w:val="24"/>
              </w:rPr>
            </w:pPr>
            <w:r w:rsidRPr="00F96AFD">
              <w:rPr>
                <w:rFonts w:ascii="Arial" w:hAnsi="Arial" w:cs="Arial"/>
                <w:sz w:val="24"/>
              </w:rPr>
              <w:t>3,42</w:t>
            </w:r>
          </w:p>
        </w:tc>
      </w:tr>
      <w:tr w:rsidR="00760324" w:rsidRPr="00F96AFD" w14:paraId="37EB535B" w14:textId="77777777" w:rsidTr="00E3151E">
        <w:trPr>
          <w:trHeight w:val="300"/>
        </w:trPr>
        <w:tc>
          <w:tcPr>
            <w:tcW w:w="2553" w:type="dxa"/>
            <w:tcMar>
              <w:left w:w="105" w:type="dxa"/>
              <w:right w:w="105" w:type="dxa"/>
            </w:tcMar>
          </w:tcPr>
          <w:p w14:paraId="761DB6E3" w14:textId="7E679068" w:rsidR="0232B502" w:rsidRPr="00F96AFD" w:rsidRDefault="00B47C6B" w:rsidP="00760324">
            <w:pPr>
              <w:spacing w:after="240" w:line="360" w:lineRule="auto"/>
              <w:rPr>
                <w:rFonts w:ascii="Arial" w:hAnsi="Arial" w:cs="Arial"/>
                <w:sz w:val="24"/>
              </w:rPr>
            </w:pPr>
            <w:r w:rsidRPr="00F96AFD">
              <w:rPr>
                <w:rFonts w:ascii="Arial" w:hAnsi="Arial" w:cs="Arial"/>
                <w:sz w:val="24"/>
              </w:rPr>
              <w:t>świętokrzyskie</w:t>
            </w:r>
          </w:p>
        </w:tc>
        <w:tc>
          <w:tcPr>
            <w:tcW w:w="850" w:type="dxa"/>
            <w:tcMar>
              <w:left w:w="105" w:type="dxa"/>
              <w:right w:w="105" w:type="dxa"/>
            </w:tcMar>
          </w:tcPr>
          <w:p w14:paraId="09EE5E7A" w14:textId="50CA5385" w:rsidR="0232B502" w:rsidRPr="00F96AFD" w:rsidRDefault="0232B502" w:rsidP="00760324">
            <w:pPr>
              <w:spacing w:after="240" w:line="360" w:lineRule="auto"/>
              <w:rPr>
                <w:rFonts w:ascii="Arial" w:hAnsi="Arial" w:cs="Arial"/>
                <w:sz w:val="24"/>
              </w:rPr>
            </w:pPr>
            <w:r w:rsidRPr="00F96AFD">
              <w:rPr>
                <w:rFonts w:ascii="Arial" w:hAnsi="Arial" w:cs="Arial"/>
                <w:sz w:val="24"/>
              </w:rPr>
              <w:t>1,28</w:t>
            </w:r>
          </w:p>
        </w:tc>
        <w:tc>
          <w:tcPr>
            <w:tcW w:w="851" w:type="dxa"/>
            <w:tcMar>
              <w:left w:w="105" w:type="dxa"/>
              <w:right w:w="105" w:type="dxa"/>
            </w:tcMar>
          </w:tcPr>
          <w:p w14:paraId="36A8EBF7" w14:textId="60E13183" w:rsidR="0232B502" w:rsidRPr="00F96AFD" w:rsidRDefault="0232B502" w:rsidP="00760324">
            <w:pPr>
              <w:spacing w:after="240" w:line="360" w:lineRule="auto"/>
              <w:rPr>
                <w:rFonts w:ascii="Arial" w:hAnsi="Arial" w:cs="Arial"/>
                <w:sz w:val="24"/>
              </w:rPr>
            </w:pPr>
            <w:r w:rsidRPr="00F96AFD">
              <w:rPr>
                <w:rFonts w:ascii="Arial" w:hAnsi="Arial" w:cs="Arial"/>
                <w:sz w:val="24"/>
              </w:rPr>
              <w:t>1,72</w:t>
            </w:r>
          </w:p>
        </w:tc>
        <w:tc>
          <w:tcPr>
            <w:tcW w:w="850" w:type="dxa"/>
            <w:tcMar>
              <w:left w:w="105" w:type="dxa"/>
              <w:right w:w="105" w:type="dxa"/>
            </w:tcMar>
          </w:tcPr>
          <w:p w14:paraId="693CC532" w14:textId="7612AF73" w:rsidR="0232B502" w:rsidRPr="00F96AFD" w:rsidRDefault="0232B502" w:rsidP="00760324">
            <w:pPr>
              <w:spacing w:after="240" w:line="360" w:lineRule="auto"/>
              <w:rPr>
                <w:rFonts w:ascii="Arial" w:hAnsi="Arial" w:cs="Arial"/>
                <w:sz w:val="24"/>
              </w:rPr>
            </w:pPr>
            <w:r w:rsidRPr="00F96AFD">
              <w:rPr>
                <w:rFonts w:ascii="Arial" w:hAnsi="Arial" w:cs="Arial"/>
                <w:sz w:val="24"/>
              </w:rPr>
              <w:t>1,84</w:t>
            </w:r>
          </w:p>
        </w:tc>
        <w:tc>
          <w:tcPr>
            <w:tcW w:w="851" w:type="dxa"/>
            <w:tcMar>
              <w:left w:w="105" w:type="dxa"/>
              <w:right w:w="105" w:type="dxa"/>
            </w:tcMar>
          </w:tcPr>
          <w:p w14:paraId="7C3A0B18" w14:textId="147C430C" w:rsidR="0232B502" w:rsidRPr="00F96AFD" w:rsidRDefault="0232B502" w:rsidP="00760324">
            <w:pPr>
              <w:spacing w:after="240" w:line="360" w:lineRule="auto"/>
              <w:rPr>
                <w:rFonts w:ascii="Arial" w:hAnsi="Arial" w:cs="Arial"/>
                <w:sz w:val="24"/>
              </w:rPr>
            </w:pPr>
            <w:r w:rsidRPr="00F96AFD">
              <w:rPr>
                <w:rFonts w:ascii="Arial" w:hAnsi="Arial" w:cs="Arial"/>
                <w:sz w:val="24"/>
              </w:rPr>
              <w:t>1,92</w:t>
            </w:r>
          </w:p>
        </w:tc>
        <w:tc>
          <w:tcPr>
            <w:tcW w:w="850" w:type="dxa"/>
            <w:tcMar>
              <w:left w:w="105" w:type="dxa"/>
              <w:right w:w="105" w:type="dxa"/>
            </w:tcMar>
          </w:tcPr>
          <w:p w14:paraId="2E26FBD3" w14:textId="2ADCDEE6" w:rsidR="0232B502" w:rsidRPr="00F96AFD" w:rsidRDefault="0232B502" w:rsidP="00760324">
            <w:pPr>
              <w:spacing w:after="240" w:line="360" w:lineRule="auto"/>
              <w:rPr>
                <w:rFonts w:ascii="Arial" w:hAnsi="Arial" w:cs="Arial"/>
                <w:sz w:val="24"/>
              </w:rPr>
            </w:pPr>
            <w:r w:rsidRPr="00F96AFD">
              <w:rPr>
                <w:rFonts w:ascii="Arial" w:hAnsi="Arial" w:cs="Arial"/>
                <w:sz w:val="24"/>
              </w:rPr>
              <w:t>2,22</w:t>
            </w:r>
          </w:p>
        </w:tc>
        <w:tc>
          <w:tcPr>
            <w:tcW w:w="851" w:type="dxa"/>
            <w:tcMar>
              <w:left w:w="105" w:type="dxa"/>
              <w:right w:w="105" w:type="dxa"/>
            </w:tcMar>
          </w:tcPr>
          <w:p w14:paraId="463424DA" w14:textId="27A0BACC" w:rsidR="0232B502" w:rsidRPr="00F96AFD" w:rsidRDefault="0232B502" w:rsidP="00760324">
            <w:pPr>
              <w:spacing w:after="240" w:line="360" w:lineRule="auto"/>
              <w:rPr>
                <w:rFonts w:ascii="Arial" w:hAnsi="Arial" w:cs="Arial"/>
                <w:sz w:val="24"/>
              </w:rPr>
            </w:pPr>
            <w:r w:rsidRPr="00F96AFD">
              <w:rPr>
                <w:rFonts w:ascii="Arial" w:hAnsi="Arial" w:cs="Arial"/>
                <w:sz w:val="24"/>
              </w:rPr>
              <w:t>2,63</w:t>
            </w:r>
          </w:p>
        </w:tc>
        <w:tc>
          <w:tcPr>
            <w:tcW w:w="850" w:type="dxa"/>
            <w:tcMar>
              <w:left w:w="105" w:type="dxa"/>
              <w:right w:w="105" w:type="dxa"/>
            </w:tcMar>
          </w:tcPr>
          <w:p w14:paraId="57590F09" w14:textId="496FB588" w:rsidR="0232B502" w:rsidRPr="00F96AFD" w:rsidRDefault="0232B502" w:rsidP="00760324">
            <w:pPr>
              <w:spacing w:after="240" w:line="360" w:lineRule="auto"/>
              <w:rPr>
                <w:rFonts w:ascii="Arial" w:hAnsi="Arial" w:cs="Arial"/>
                <w:sz w:val="24"/>
              </w:rPr>
            </w:pPr>
            <w:r w:rsidRPr="00F96AFD">
              <w:rPr>
                <w:rFonts w:ascii="Arial" w:hAnsi="Arial" w:cs="Arial"/>
                <w:sz w:val="24"/>
              </w:rPr>
              <w:t>3,27</w:t>
            </w:r>
          </w:p>
        </w:tc>
        <w:tc>
          <w:tcPr>
            <w:tcW w:w="851" w:type="dxa"/>
            <w:tcMar>
              <w:left w:w="105" w:type="dxa"/>
              <w:right w:w="105" w:type="dxa"/>
            </w:tcMar>
          </w:tcPr>
          <w:p w14:paraId="23F8A8FF" w14:textId="16E1F3B0" w:rsidR="0232B502" w:rsidRPr="00F96AFD" w:rsidRDefault="0232B502" w:rsidP="00760324">
            <w:pPr>
              <w:spacing w:after="240" w:line="360" w:lineRule="auto"/>
              <w:rPr>
                <w:rFonts w:ascii="Arial" w:hAnsi="Arial" w:cs="Arial"/>
                <w:sz w:val="24"/>
              </w:rPr>
            </w:pPr>
            <w:r w:rsidRPr="00F96AFD">
              <w:rPr>
                <w:rFonts w:ascii="Arial" w:hAnsi="Arial" w:cs="Arial"/>
                <w:sz w:val="24"/>
              </w:rPr>
              <w:t>3,53</w:t>
            </w:r>
          </w:p>
        </w:tc>
        <w:tc>
          <w:tcPr>
            <w:tcW w:w="992" w:type="dxa"/>
            <w:tcMar>
              <w:left w:w="105" w:type="dxa"/>
              <w:right w:w="105" w:type="dxa"/>
            </w:tcMar>
          </w:tcPr>
          <w:p w14:paraId="07DFA22A" w14:textId="53216122" w:rsidR="0232B502" w:rsidRPr="00F96AFD" w:rsidRDefault="0232B502" w:rsidP="00760324">
            <w:pPr>
              <w:spacing w:after="240" w:line="360" w:lineRule="auto"/>
              <w:rPr>
                <w:rFonts w:ascii="Arial" w:hAnsi="Arial" w:cs="Arial"/>
                <w:sz w:val="24"/>
              </w:rPr>
            </w:pPr>
            <w:r w:rsidRPr="00F96AFD">
              <w:rPr>
                <w:rFonts w:ascii="Arial" w:hAnsi="Arial" w:cs="Arial"/>
                <w:sz w:val="24"/>
              </w:rPr>
              <w:t>3,80</w:t>
            </w:r>
          </w:p>
        </w:tc>
        <w:tc>
          <w:tcPr>
            <w:tcW w:w="858" w:type="dxa"/>
            <w:tcMar>
              <w:left w:w="105" w:type="dxa"/>
              <w:right w:w="105" w:type="dxa"/>
            </w:tcMar>
          </w:tcPr>
          <w:p w14:paraId="72610371" w14:textId="13AFD19A" w:rsidR="0232B502" w:rsidRPr="00F96AFD" w:rsidRDefault="0232B502" w:rsidP="00760324">
            <w:pPr>
              <w:spacing w:after="240" w:line="360" w:lineRule="auto"/>
              <w:rPr>
                <w:rFonts w:ascii="Arial" w:hAnsi="Arial" w:cs="Arial"/>
                <w:sz w:val="24"/>
              </w:rPr>
            </w:pPr>
            <w:r w:rsidRPr="00F96AFD">
              <w:rPr>
                <w:rFonts w:ascii="Arial" w:hAnsi="Arial" w:cs="Arial"/>
                <w:sz w:val="24"/>
              </w:rPr>
              <w:t>4,30</w:t>
            </w:r>
          </w:p>
        </w:tc>
      </w:tr>
      <w:tr w:rsidR="00760324" w:rsidRPr="00F96AFD" w14:paraId="781EECF4" w14:textId="77777777" w:rsidTr="00E3151E">
        <w:trPr>
          <w:trHeight w:val="300"/>
        </w:trPr>
        <w:tc>
          <w:tcPr>
            <w:tcW w:w="2553" w:type="dxa"/>
            <w:tcMar>
              <w:left w:w="105" w:type="dxa"/>
              <w:right w:w="105" w:type="dxa"/>
            </w:tcMar>
          </w:tcPr>
          <w:p w14:paraId="73C90929" w14:textId="58E53430" w:rsidR="0232B502" w:rsidRPr="00F96AFD" w:rsidRDefault="00B47C6B" w:rsidP="00760324">
            <w:pPr>
              <w:spacing w:after="240" w:line="360" w:lineRule="auto"/>
              <w:rPr>
                <w:rFonts w:ascii="Arial" w:hAnsi="Arial" w:cs="Arial"/>
                <w:sz w:val="24"/>
              </w:rPr>
            </w:pPr>
            <w:r w:rsidRPr="00F96AFD">
              <w:rPr>
                <w:rFonts w:ascii="Arial" w:hAnsi="Arial" w:cs="Arial"/>
                <w:sz w:val="24"/>
              </w:rPr>
              <w:lastRenderedPageBreak/>
              <w:t>warmińsko-mazurskie</w:t>
            </w:r>
          </w:p>
        </w:tc>
        <w:tc>
          <w:tcPr>
            <w:tcW w:w="850" w:type="dxa"/>
            <w:tcMar>
              <w:left w:w="105" w:type="dxa"/>
              <w:right w:w="105" w:type="dxa"/>
            </w:tcMar>
          </w:tcPr>
          <w:p w14:paraId="5A780359" w14:textId="5D559D4B" w:rsidR="0232B502" w:rsidRPr="00F96AFD" w:rsidRDefault="0232B502" w:rsidP="00760324">
            <w:pPr>
              <w:spacing w:after="240" w:line="360" w:lineRule="auto"/>
              <w:rPr>
                <w:rFonts w:ascii="Arial" w:hAnsi="Arial" w:cs="Arial"/>
                <w:sz w:val="24"/>
              </w:rPr>
            </w:pPr>
            <w:r w:rsidRPr="00F96AFD">
              <w:rPr>
                <w:rFonts w:ascii="Arial" w:hAnsi="Arial" w:cs="Arial"/>
                <w:sz w:val="24"/>
              </w:rPr>
              <w:t>2,62</w:t>
            </w:r>
          </w:p>
        </w:tc>
        <w:tc>
          <w:tcPr>
            <w:tcW w:w="851" w:type="dxa"/>
            <w:tcMar>
              <w:left w:w="105" w:type="dxa"/>
              <w:right w:w="105" w:type="dxa"/>
            </w:tcMar>
          </w:tcPr>
          <w:p w14:paraId="01544B96" w14:textId="5D019C6C" w:rsidR="0232B502" w:rsidRPr="00F96AFD" w:rsidRDefault="0232B502" w:rsidP="00760324">
            <w:pPr>
              <w:spacing w:after="240" w:line="360" w:lineRule="auto"/>
              <w:rPr>
                <w:rFonts w:ascii="Arial" w:hAnsi="Arial" w:cs="Arial"/>
                <w:sz w:val="24"/>
              </w:rPr>
            </w:pPr>
            <w:r w:rsidRPr="00F96AFD">
              <w:rPr>
                <w:rFonts w:ascii="Arial" w:hAnsi="Arial" w:cs="Arial"/>
                <w:sz w:val="24"/>
              </w:rPr>
              <w:t>3,35</w:t>
            </w:r>
          </w:p>
        </w:tc>
        <w:tc>
          <w:tcPr>
            <w:tcW w:w="850" w:type="dxa"/>
            <w:tcMar>
              <w:left w:w="105" w:type="dxa"/>
              <w:right w:w="105" w:type="dxa"/>
            </w:tcMar>
          </w:tcPr>
          <w:p w14:paraId="2BD6B03F" w14:textId="22D4C4EC" w:rsidR="0232B502" w:rsidRPr="00F96AFD" w:rsidRDefault="0232B502" w:rsidP="00760324">
            <w:pPr>
              <w:spacing w:after="240" w:line="360" w:lineRule="auto"/>
              <w:rPr>
                <w:rFonts w:ascii="Arial" w:hAnsi="Arial" w:cs="Arial"/>
                <w:sz w:val="24"/>
              </w:rPr>
            </w:pPr>
            <w:r w:rsidRPr="00F96AFD">
              <w:rPr>
                <w:rFonts w:ascii="Arial" w:hAnsi="Arial" w:cs="Arial"/>
                <w:sz w:val="24"/>
              </w:rPr>
              <w:t>3,54</w:t>
            </w:r>
          </w:p>
        </w:tc>
        <w:tc>
          <w:tcPr>
            <w:tcW w:w="851" w:type="dxa"/>
            <w:tcMar>
              <w:left w:w="105" w:type="dxa"/>
              <w:right w:w="105" w:type="dxa"/>
            </w:tcMar>
          </w:tcPr>
          <w:p w14:paraId="403CB70F" w14:textId="5328A98F" w:rsidR="0232B502" w:rsidRPr="00F96AFD" w:rsidRDefault="0232B502" w:rsidP="00760324">
            <w:pPr>
              <w:spacing w:after="240" w:line="360" w:lineRule="auto"/>
              <w:rPr>
                <w:rFonts w:ascii="Arial" w:hAnsi="Arial" w:cs="Arial"/>
                <w:sz w:val="24"/>
              </w:rPr>
            </w:pPr>
            <w:r w:rsidRPr="00F96AFD">
              <w:rPr>
                <w:rFonts w:ascii="Arial" w:hAnsi="Arial" w:cs="Arial"/>
                <w:sz w:val="24"/>
              </w:rPr>
              <w:t>3,49</w:t>
            </w:r>
          </w:p>
        </w:tc>
        <w:tc>
          <w:tcPr>
            <w:tcW w:w="850" w:type="dxa"/>
            <w:tcMar>
              <w:left w:w="105" w:type="dxa"/>
              <w:right w:w="105" w:type="dxa"/>
            </w:tcMar>
          </w:tcPr>
          <w:p w14:paraId="6C2CC192" w14:textId="66CBAE43" w:rsidR="0232B502" w:rsidRPr="00F96AFD" w:rsidRDefault="0232B502" w:rsidP="00760324">
            <w:pPr>
              <w:spacing w:after="240" w:line="360" w:lineRule="auto"/>
              <w:rPr>
                <w:rFonts w:ascii="Arial" w:hAnsi="Arial" w:cs="Arial"/>
                <w:sz w:val="24"/>
              </w:rPr>
            </w:pPr>
            <w:r w:rsidRPr="00F96AFD">
              <w:rPr>
                <w:rFonts w:ascii="Arial" w:hAnsi="Arial" w:cs="Arial"/>
                <w:sz w:val="24"/>
              </w:rPr>
              <w:t>3,88</w:t>
            </w:r>
          </w:p>
        </w:tc>
        <w:tc>
          <w:tcPr>
            <w:tcW w:w="851" w:type="dxa"/>
            <w:tcMar>
              <w:left w:w="105" w:type="dxa"/>
              <w:right w:w="105" w:type="dxa"/>
            </w:tcMar>
          </w:tcPr>
          <w:p w14:paraId="36A79BCE" w14:textId="1294D121" w:rsidR="0232B502" w:rsidRPr="00F96AFD" w:rsidRDefault="0232B502" w:rsidP="00760324">
            <w:pPr>
              <w:spacing w:after="240" w:line="360" w:lineRule="auto"/>
              <w:rPr>
                <w:rFonts w:ascii="Arial" w:hAnsi="Arial" w:cs="Arial"/>
                <w:sz w:val="24"/>
              </w:rPr>
            </w:pPr>
            <w:r w:rsidRPr="00F96AFD">
              <w:rPr>
                <w:rFonts w:ascii="Arial" w:hAnsi="Arial" w:cs="Arial"/>
                <w:sz w:val="24"/>
              </w:rPr>
              <w:t>4,46</w:t>
            </w:r>
          </w:p>
        </w:tc>
        <w:tc>
          <w:tcPr>
            <w:tcW w:w="850" w:type="dxa"/>
            <w:tcMar>
              <w:left w:w="105" w:type="dxa"/>
              <w:right w:w="105" w:type="dxa"/>
            </w:tcMar>
          </w:tcPr>
          <w:p w14:paraId="3F0F5C23" w14:textId="4C779EA7" w:rsidR="0232B502" w:rsidRPr="00F96AFD" w:rsidRDefault="0232B502" w:rsidP="00760324">
            <w:pPr>
              <w:spacing w:after="240" w:line="360" w:lineRule="auto"/>
              <w:rPr>
                <w:rFonts w:ascii="Arial" w:hAnsi="Arial" w:cs="Arial"/>
                <w:sz w:val="24"/>
              </w:rPr>
            </w:pPr>
            <w:r w:rsidRPr="00F96AFD">
              <w:rPr>
                <w:rFonts w:ascii="Arial" w:hAnsi="Arial" w:cs="Arial"/>
                <w:sz w:val="24"/>
              </w:rPr>
              <w:t>4,89</w:t>
            </w:r>
          </w:p>
        </w:tc>
        <w:tc>
          <w:tcPr>
            <w:tcW w:w="851" w:type="dxa"/>
            <w:tcMar>
              <w:left w:w="105" w:type="dxa"/>
              <w:right w:w="105" w:type="dxa"/>
            </w:tcMar>
          </w:tcPr>
          <w:p w14:paraId="30E32181" w14:textId="712F97FC" w:rsidR="0232B502" w:rsidRPr="00F96AFD" w:rsidRDefault="0232B502" w:rsidP="00760324">
            <w:pPr>
              <w:spacing w:after="240" w:line="360" w:lineRule="auto"/>
              <w:rPr>
                <w:rFonts w:ascii="Arial" w:hAnsi="Arial" w:cs="Arial"/>
                <w:sz w:val="24"/>
              </w:rPr>
            </w:pPr>
            <w:r w:rsidRPr="00F96AFD">
              <w:rPr>
                <w:rFonts w:ascii="Arial" w:hAnsi="Arial" w:cs="Arial"/>
                <w:sz w:val="24"/>
              </w:rPr>
              <w:t>5,41</w:t>
            </w:r>
          </w:p>
        </w:tc>
        <w:tc>
          <w:tcPr>
            <w:tcW w:w="992" w:type="dxa"/>
            <w:tcMar>
              <w:left w:w="105" w:type="dxa"/>
              <w:right w:w="105" w:type="dxa"/>
            </w:tcMar>
          </w:tcPr>
          <w:p w14:paraId="7867DF15" w14:textId="6F36C18B" w:rsidR="0232B502" w:rsidRPr="00F96AFD" w:rsidRDefault="0232B502" w:rsidP="00760324">
            <w:pPr>
              <w:spacing w:after="240" w:line="360" w:lineRule="auto"/>
              <w:rPr>
                <w:rFonts w:ascii="Arial" w:hAnsi="Arial" w:cs="Arial"/>
                <w:sz w:val="24"/>
              </w:rPr>
            </w:pPr>
            <w:r w:rsidRPr="00F96AFD">
              <w:rPr>
                <w:rFonts w:ascii="Arial" w:hAnsi="Arial" w:cs="Arial"/>
                <w:sz w:val="24"/>
              </w:rPr>
              <w:t>5,87</w:t>
            </w:r>
          </w:p>
        </w:tc>
        <w:tc>
          <w:tcPr>
            <w:tcW w:w="858" w:type="dxa"/>
            <w:tcMar>
              <w:left w:w="105" w:type="dxa"/>
              <w:right w:w="105" w:type="dxa"/>
            </w:tcMar>
          </w:tcPr>
          <w:p w14:paraId="2992EACC" w14:textId="21961257" w:rsidR="0232B502" w:rsidRPr="00F96AFD" w:rsidRDefault="0232B502" w:rsidP="00760324">
            <w:pPr>
              <w:spacing w:after="240" w:line="360" w:lineRule="auto"/>
              <w:rPr>
                <w:rFonts w:ascii="Arial" w:hAnsi="Arial" w:cs="Arial"/>
                <w:sz w:val="24"/>
              </w:rPr>
            </w:pPr>
            <w:r w:rsidRPr="00F96AFD">
              <w:rPr>
                <w:rFonts w:ascii="Arial" w:hAnsi="Arial" w:cs="Arial"/>
                <w:sz w:val="24"/>
              </w:rPr>
              <w:t>6,50</w:t>
            </w:r>
          </w:p>
        </w:tc>
      </w:tr>
      <w:tr w:rsidR="00760324" w:rsidRPr="00F96AFD" w14:paraId="74699E77" w14:textId="77777777" w:rsidTr="00E3151E">
        <w:trPr>
          <w:trHeight w:val="300"/>
        </w:trPr>
        <w:tc>
          <w:tcPr>
            <w:tcW w:w="2553" w:type="dxa"/>
            <w:tcMar>
              <w:left w:w="105" w:type="dxa"/>
              <w:right w:w="105" w:type="dxa"/>
            </w:tcMar>
          </w:tcPr>
          <w:p w14:paraId="4833A26C" w14:textId="3B1BDFCD" w:rsidR="0232B502" w:rsidRPr="00F96AFD" w:rsidRDefault="00B47C6B" w:rsidP="00760324">
            <w:pPr>
              <w:spacing w:after="240" w:line="360" w:lineRule="auto"/>
              <w:rPr>
                <w:rFonts w:ascii="Arial" w:hAnsi="Arial" w:cs="Arial"/>
                <w:b/>
                <w:sz w:val="24"/>
              </w:rPr>
            </w:pPr>
            <w:r w:rsidRPr="00F96AFD">
              <w:rPr>
                <w:rFonts w:ascii="Arial" w:hAnsi="Arial" w:cs="Arial"/>
                <w:b/>
                <w:sz w:val="24"/>
              </w:rPr>
              <w:t>wielkopolskie</w:t>
            </w:r>
          </w:p>
        </w:tc>
        <w:tc>
          <w:tcPr>
            <w:tcW w:w="850" w:type="dxa"/>
            <w:tcMar>
              <w:left w:w="105" w:type="dxa"/>
              <w:right w:w="105" w:type="dxa"/>
            </w:tcMar>
          </w:tcPr>
          <w:p w14:paraId="723839BB" w14:textId="4D0C609B" w:rsidR="0232B502" w:rsidRPr="00F96AFD" w:rsidRDefault="0232B502" w:rsidP="00760324">
            <w:pPr>
              <w:spacing w:after="240" w:line="360" w:lineRule="auto"/>
              <w:rPr>
                <w:rFonts w:ascii="Arial" w:hAnsi="Arial" w:cs="Arial"/>
                <w:b/>
                <w:sz w:val="24"/>
              </w:rPr>
            </w:pPr>
            <w:r w:rsidRPr="00F96AFD">
              <w:rPr>
                <w:rFonts w:ascii="Arial" w:hAnsi="Arial" w:cs="Arial"/>
                <w:b/>
                <w:sz w:val="24"/>
              </w:rPr>
              <w:t>3,34</w:t>
            </w:r>
          </w:p>
        </w:tc>
        <w:tc>
          <w:tcPr>
            <w:tcW w:w="851" w:type="dxa"/>
            <w:tcMar>
              <w:left w:w="105" w:type="dxa"/>
              <w:right w:w="105" w:type="dxa"/>
            </w:tcMar>
          </w:tcPr>
          <w:p w14:paraId="759BEC0F" w14:textId="6E8E073F" w:rsidR="0232B502" w:rsidRPr="00F96AFD" w:rsidRDefault="0232B502" w:rsidP="00760324">
            <w:pPr>
              <w:spacing w:after="240" w:line="360" w:lineRule="auto"/>
              <w:rPr>
                <w:rFonts w:ascii="Arial" w:hAnsi="Arial" w:cs="Arial"/>
                <w:b/>
                <w:sz w:val="24"/>
              </w:rPr>
            </w:pPr>
            <w:r w:rsidRPr="00F96AFD">
              <w:rPr>
                <w:rFonts w:ascii="Arial" w:hAnsi="Arial" w:cs="Arial"/>
                <w:b/>
                <w:sz w:val="24"/>
              </w:rPr>
              <w:t>3,65</w:t>
            </w:r>
          </w:p>
        </w:tc>
        <w:tc>
          <w:tcPr>
            <w:tcW w:w="850" w:type="dxa"/>
            <w:tcMar>
              <w:left w:w="105" w:type="dxa"/>
              <w:right w:w="105" w:type="dxa"/>
            </w:tcMar>
          </w:tcPr>
          <w:p w14:paraId="1515D783" w14:textId="7737EC67" w:rsidR="0232B502" w:rsidRPr="00F96AFD" w:rsidRDefault="0232B502" w:rsidP="00760324">
            <w:pPr>
              <w:spacing w:after="240" w:line="360" w:lineRule="auto"/>
              <w:rPr>
                <w:rFonts w:ascii="Arial" w:hAnsi="Arial" w:cs="Arial"/>
                <w:b/>
                <w:sz w:val="24"/>
              </w:rPr>
            </w:pPr>
            <w:r w:rsidRPr="00F96AFD">
              <w:rPr>
                <w:rFonts w:ascii="Arial" w:hAnsi="Arial" w:cs="Arial"/>
                <w:b/>
                <w:sz w:val="24"/>
              </w:rPr>
              <w:t>3,88</w:t>
            </w:r>
          </w:p>
        </w:tc>
        <w:tc>
          <w:tcPr>
            <w:tcW w:w="851" w:type="dxa"/>
            <w:tcMar>
              <w:left w:w="105" w:type="dxa"/>
              <w:right w:w="105" w:type="dxa"/>
            </w:tcMar>
          </w:tcPr>
          <w:p w14:paraId="079FCD1E" w14:textId="270AC664" w:rsidR="0232B502" w:rsidRPr="00F96AFD" w:rsidRDefault="0232B502" w:rsidP="00760324">
            <w:pPr>
              <w:spacing w:after="240" w:line="360" w:lineRule="auto"/>
              <w:rPr>
                <w:rFonts w:ascii="Arial" w:hAnsi="Arial" w:cs="Arial"/>
                <w:b/>
                <w:sz w:val="24"/>
              </w:rPr>
            </w:pPr>
            <w:r w:rsidRPr="00F96AFD">
              <w:rPr>
                <w:rFonts w:ascii="Arial" w:hAnsi="Arial" w:cs="Arial"/>
                <w:b/>
                <w:sz w:val="24"/>
              </w:rPr>
              <w:t>4,20</w:t>
            </w:r>
          </w:p>
        </w:tc>
        <w:tc>
          <w:tcPr>
            <w:tcW w:w="850" w:type="dxa"/>
            <w:tcMar>
              <w:left w:w="105" w:type="dxa"/>
              <w:right w:w="105" w:type="dxa"/>
            </w:tcMar>
          </w:tcPr>
          <w:p w14:paraId="0862A197" w14:textId="72F5A038" w:rsidR="0232B502" w:rsidRPr="00F96AFD" w:rsidRDefault="0232B502" w:rsidP="00760324">
            <w:pPr>
              <w:spacing w:after="240" w:line="360" w:lineRule="auto"/>
              <w:rPr>
                <w:rFonts w:ascii="Arial" w:hAnsi="Arial" w:cs="Arial"/>
                <w:b/>
                <w:sz w:val="24"/>
              </w:rPr>
            </w:pPr>
            <w:r w:rsidRPr="00F96AFD">
              <w:rPr>
                <w:rFonts w:ascii="Arial" w:hAnsi="Arial" w:cs="Arial"/>
                <w:b/>
                <w:sz w:val="24"/>
              </w:rPr>
              <w:t>5,22</w:t>
            </w:r>
          </w:p>
        </w:tc>
        <w:tc>
          <w:tcPr>
            <w:tcW w:w="851" w:type="dxa"/>
            <w:tcMar>
              <w:left w:w="105" w:type="dxa"/>
              <w:right w:w="105" w:type="dxa"/>
            </w:tcMar>
          </w:tcPr>
          <w:p w14:paraId="37E29E48" w14:textId="3C83D83B" w:rsidR="0232B502" w:rsidRPr="00F96AFD" w:rsidRDefault="0232B502" w:rsidP="00760324">
            <w:pPr>
              <w:spacing w:after="240" w:line="360" w:lineRule="auto"/>
              <w:rPr>
                <w:rFonts w:ascii="Arial" w:hAnsi="Arial" w:cs="Arial"/>
                <w:b/>
                <w:sz w:val="24"/>
              </w:rPr>
            </w:pPr>
            <w:r w:rsidRPr="00F96AFD">
              <w:rPr>
                <w:rFonts w:ascii="Arial" w:hAnsi="Arial" w:cs="Arial"/>
                <w:b/>
                <w:sz w:val="24"/>
              </w:rPr>
              <w:t>5,61</w:t>
            </w:r>
          </w:p>
        </w:tc>
        <w:tc>
          <w:tcPr>
            <w:tcW w:w="850" w:type="dxa"/>
            <w:tcMar>
              <w:left w:w="105" w:type="dxa"/>
              <w:right w:w="105" w:type="dxa"/>
            </w:tcMar>
          </w:tcPr>
          <w:p w14:paraId="2C4BF582" w14:textId="005F0E64" w:rsidR="0232B502" w:rsidRPr="00F96AFD" w:rsidRDefault="0232B502" w:rsidP="00760324">
            <w:pPr>
              <w:spacing w:after="240" w:line="360" w:lineRule="auto"/>
              <w:rPr>
                <w:rFonts w:ascii="Arial" w:hAnsi="Arial" w:cs="Arial"/>
                <w:b/>
                <w:sz w:val="24"/>
              </w:rPr>
            </w:pPr>
            <w:r w:rsidRPr="00F96AFD">
              <w:rPr>
                <w:rFonts w:ascii="Arial" w:hAnsi="Arial" w:cs="Arial"/>
                <w:b/>
                <w:sz w:val="24"/>
              </w:rPr>
              <w:t>6,17</w:t>
            </w:r>
          </w:p>
        </w:tc>
        <w:tc>
          <w:tcPr>
            <w:tcW w:w="851" w:type="dxa"/>
            <w:tcMar>
              <w:left w:w="105" w:type="dxa"/>
              <w:right w:w="105" w:type="dxa"/>
            </w:tcMar>
          </w:tcPr>
          <w:p w14:paraId="042E98C5" w14:textId="4C2A50B7" w:rsidR="0232B502" w:rsidRPr="00F96AFD" w:rsidRDefault="0232B502" w:rsidP="00760324">
            <w:pPr>
              <w:spacing w:after="240" w:line="360" w:lineRule="auto"/>
              <w:rPr>
                <w:rFonts w:ascii="Arial" w:hAnsi="Arial" w:cs="Arial"/>
                <w:b/>
                <w:sz w:val="24"/>
              </w:rPr>
            </w:pPr>
            <w:r w:rsidRPr="00F96AFD">
              <w:rPr>
                <w:rFonts w:ascii="Arial" w:hAnsi="Arial" w:cs="Arial"/>
                <w:b/>
                <w:sz w:val="24"/>
              </w:rPr>
              <w:t>6,68</w:t>
            </w:r>
          </w:p>
        </w:tc>
        <w:tc>
          <w:tcPr>
            <w:tcW w:w="992" w:type="dxa"/>
            <w:tcMar>
              <w:left w:w="105" w:type="dxa"/>
              <w:right w:w="105" w:type="dxa"/>
            </w:tcMar>
          </w:tcPr>
          <w:p w14:paraId="0AE8A739" w14:textId="5D0C65E4" w:rsidR="0232B502" w:rsidRPr="00F96AFD" w:rsidRDefault="0232B502" w:rsidP="00760324">
            <w:pPr>
              <w:spacing w:after="240" w:line="360" w:lineRule="auto"/>
              <w:rPr>
                <w:rFonts w:ascii="Arial" w:hAnsi="Arial" w:cs="Arial"/>
                <w:b/>
                <w:sz w:val="24"/>
              </w:rPr>
            </w:pPr>
            <w:r w:rsidRPr="00F96AFD">
              <w:rPr>
                <w:rFonts w:ascii="Arial" w:hAnsi="Arial" w:cs="Arial"/>
                <w:b/>
                <w:sz w:val="24"/>
              </w:rPr>
              <w:t>7,41</w:t>
            </w:r>
          </w:p>
        </w:tc>
        <w:tc>
          <w:tcPr>
            <w:tcW w:w="858" w:type="dxa"/>
            <w:tcMar>
              <w:left w:w="105" w:type="dxa"/>
              <w:right w:w="105" w:type="dxa"/>
            </w:tcMar>
          </w:tcPr>
          <w:p w14:paraId="2FAC4738" w14:textId="1FC1AE0F" w:rsidR="0232B502" w:rsidRPr="00F96AFD" w:rsidRDefault="0232B502" w:rsidP="00760324">
            <w:pPr>
              <w:spacing w:after="240" w:line="360" w:lineRule="auto"/>
              <w:rPr>
                <w:rFonts w:ascii="Arial" w:hAnsi="Arial" w:cs="Arial"/>
                <w:b/>
                <w:sz w:val="24"/>
              </w:rPr>
            </w:pPr>
            <w:r w:rsidRPr="00F96AFD">
              <w:rPr>
                <w:rFonts w:ascii="Arial" w:hAnsi="Arial" w:cs="Arial"/>
                <w:b/>
                <w:sz w:val="24"/>
              </w:rPr>
              <w:t>8,08</w:t>
            </w:r>
          </w:p>
        </w:tc>
      </w:tr>
      <w:tr w:rsidR="00760324" w:rsidRPr="00F96AFD" w14:paraId="3FB55968" w14:textId="77777777" w:rsidTr="00E3151E">
        <w:trPr>
          <w:trHeight w:val="300"/>
        </w:trPr>
        <w:tc>
          <w:tcPr>
            <w:tcW w:w="2553" w:type="dxa"/>
            <w:tcMar>
              <w:left w:w="105" w:type="dxa"/>
              <w:right w:w="105" w:type="dxa"/>
            </w:tcMar>
          </w:tcPr>
          <w:p w14:paraId="022031F9" w14:textId="4DED3D71" w:rsidR="0232B502" w:rsidRPr="00F96AFD" w:rsidRDefault="00B47C6B" w:rsidP="00760324">
            <w:pPr>
              <w:spacing w:after="240" w:line="360" w:lineRule="auto"/>
              <w:rPr>
                <w:rFonts w:ascii="Arial" w:hAnsi="Arial" w:cs="Arial"/>
                <w:sz w:val="24"/>
              </w:rPr>
            </w:pPr>
            <w:r w:rsidRPr="00F96AFD">
              <w:rPr>
                <w:rFonts w:ascii="Arial" w:hAnsi="Arial" w:cs="Arial"/>
                <w:sz w:val="24"/>
              </w:rPr>
              <w:t>zachodniopomorskie</w:t>
            </w:r>
          </w:p>
        </w:tc>
        <w:tc>
          <w:tcPr>
            <w:tcW w:w="850" w:type="dxa"/>
            <w:tcMar>
              <w:left w:w="105" w:type="dxa"/>
              <w:right w:w="105" w:type="dxa"/>
            </w:tcMar>
          </w:tcPr>
          <w:p w14:paraId="6B453676" w14:textId="42E6862B" w:rsidR="0232B502" w:rsidRPr="00F96AFD" w:rsidRDefault="0232B502" w:rsidP="00760324">
            <w:pPr>
              <w:spacing w:after="240" w:line="360" w:lineRule="auto"/>
              <w:rPr>
                <w:rFonts w:ascii="Arial" w:hAnsi="Arial" w:cs="Arial"/>
                <w:sz w:val="24"/>
              </w:rPr>
            </w:pPr>
            <w:r w:rsidRPr="00F96AFD">
              <w:rPr>
                <w:rFonts w:ascii="Arial" w:hAnsi="Arial" w:cs="Arial"/>
                <w:sz w:val="24"/>
              </w:rPr>
              <w:t>3,62</w:t>
            </w:r>
          </w:p>
        </w:tc>
        <w:tc>
          <w:tcPr>
            <w:tcW w:w="851" w:type="dxa"/>
            <w:tcMar>
              <w:left w:w="105" w:type="dxa"/>
              <w:right w:w="105" w:type="dxa"/>
            </w:tcMar>
          </w:tcPr>
          <w:p w14:paraId="2F1F5F40" w14:textId="4BE5B902" w:rsidR="0232B502" w:rsidRPr="00F96AFD" w:rsidRDefault="0232B502" w:rsidP="00760324">
            <w:pPr>
              <w:spacing w:after="240" w:line="360" w:lineRule="auto"/>
              <w:rPr>
                <w:rFonts w:ascii="Arial" w:hAnsi="Arial" w:cs="Arial"/>
                <w:sz w:val="24"/>
              </w:rPr>
            </w:pPr>
            <w:r w:rsidRPr="00F96AFD">
              <w:rPr>
                <w:rFonts w:ascii="Arial" w:hAnsi="Arial" w:cs="Arial"/>
                <w:sz w:val="24"/>
              </w:rPr>
              <w:t>3,97</w:t>
            </w:r>
          </w:p>
        </w:tc>
        <w:tc>
          <w:tcPr>
            <w:tcW w:w="850" w:type="dxa"/>
            <w:tcMar>
              <w:left w:w="105" w:type="dxa"/>
              <w:right w:w="105" w:type="dxa"/>
            </w:tcMar>
          </w:tcPr>
          <w:p w14:paraId="752E7BAB" w14:textId="6EE2C6ED" w:rsidR="0232B502" w:rsidRPr="00F96AFD" w:rsidRDefault="0232B502" w:rsidP="00760324">
            <w:pPr>
              <w:spacing w:after="240" w:line="360" w:lineRule="auto"/>
              <w:rPr>
                <w:rFonts w:ascii="Arial" w:hAnsi="Arial" w:cs="Arial"/>
                <w:sz w:val="24"/>
              </w:rPr>
            </w:pPr>
            <w:r w:rsidRPr="00F96AFD">
              <w:rPr>
                <w:rFonts w:ascii="Arial" w:hAnsi="Arial" w:cs="Arial"/>
                <w:sz w:val="24"/>
              </w:rPr>
              <w:t>4,29</w:t>
            </w:r>
          </w:p>
        </w:tc>
        <w:tc>
          <w:tcPr>
            <w:tcW w:w="851" w:type="dxa"/>
            <w:tcMar>
              <w:left w:w="105" w:type="dxa"/>
              <w:right w:w="105" w:type="dxa"/>
            </w:tcMar>
          </w:tcPr>
          <w:p w14:paraId="1CFAE014" w14:textId="088D8B95" w:rsidR="0232B502" w:rsidRPr="00F96AFD" w:rsidRDefault="0232B502" w:rsidP="00760324">
            <w:pPr>
              <w:spacing w:after="240" w:line="360" w:lineRule="auto"/>
              <w:rPr>
                <w:rFonts w:ascii="Arial" w:hAnsi="Arial" w:cs="Arial"/>
                <w:sz w:val="24"/>
              </w:rPr>
            </w:pPr>
            <w:r w:rsidRPr="00F96AFD">
              <w:rPr>
                <w:rFonts w:ascii="Arial" w:hAnsi="Arial" w:cs="Arial"/>
                <w:sz w:val="24"/>
              </w:rPr>
              <w:t>4,43</w:t>
            </w:r>
          </w:p>
        </w:tc>
        <w:tc>
          <w:tcPr>
            <w:tcW w:w="850" w:type="dxa"/>
            <w:tcMar>
              <w:left w:w="105" w:type="dxa"/>
              <w:right w:w="105" w:type="dxa"/>
            </w:tcMar>
          </w:tcPr>
          <w:p w14:paraId="443733E8" w14:textId="22ABDD7E" w:rsidR="0232B502" w:rsidRPr="00F96AFD" w:rsidRDefault="0232B502" w:rsidP="00760324">
            <w:pPr>
              <w:spacing w:after="240" w:line="360" w:lineRule="auto"/>
              <w:rPr>
                <w:rFonts w:ascii="Arial" w:hAnsi="Arial" w:cs="Arial"/>
                <w:sz w:val="24"/>
              </w:rPr>
            </w:pPr>
            <w:r w:rsidRPr="00F96AFD">
              <w:rPr>
                <w:rFonts w:ascii="Arial" w:hAnsi="Arial" w:cs="Arial"/>
                <w:sz w:val="24"/>
              </w:rPr>
              <w:t>4,98</w:t>
            </w:r>
          </w:p>
        </w:tc>
        <w:tc>
          <w:tcPr>
            <w:tcW w:w="851" w:type="dxa"/>
            <w:tcMar>
              <w:left w:w="105" w:type="dxa"/>
              <w:right w:w="105" w:type="dxa"/>
            </w:tcMar>
          </w:tcPr>
          <w:p w14:paraId="522D8A3B" w14:textId="347D715F" w:rsidR="0232B502" w:rsidRPr="00F96AFD" w:rsidRDefault="0232B502" w:rsidP="00760324">
            <w:pPr>
              <w:spacing w:after="240" w:line="360" w:lineRule="auto"/>
              <w:rPr>
                <w:rFonts w:ascii="Arial" w:hAnsi="Arial" w:cs="Arial"/>
                <w:sz w:val="24"/>
              </w:rPr>
            </w:pPr>
            <w:r w:rsidRPr="00F96AFD">
              <w:rPr>
                <w:rFonts w:ascii="Arial" w:hAnsi="Arial" w:cs="Arial"/>
                <w:sz w:val="24"/>
              </w:rPr>
              <w:t>5,29</w:t>
            </w:r>
          </w:p>
        </w:tc>
        <w:tc>
          <w:tcPr>
            <w:tcW w:w="850" w:type="dxa"/>
            <w:tcMar>
              <w:left w:w="105" w:type="dxa"/>
              <w:right w:w="105" w:type="dxa"/>
            </w:tcMar>
          </w:tcPr>
          <w:p w14:paraId="7DFF6BE5" w14:textId="2AFFA56C" w:rsidR="0232B502" w:rsidRPr="00F96AFD" w:rsidRDefault="0232B502" w:rsidP="00760324">
            <w:pPr>
              <w:spacing w:after="240" w:line="360" w:lineRule="auto"/>
              <w:rPr>
                <w:rFonts w:ascii="Arial" w:hAnsi="Arial" w:cs="Arial"/>
                <w:sz w:val="24"/>
              </w:rPr>
            </w:pPr>
            <w:r w:rsidRPr="00F96AFD">
              <w:rPr>
                <w:rFonts w:ascii="Arial" w:hAnsi="Arial" w:cs="Arial"/>
                <w:sz w:val="24"/>
              </w:rPr>
              <w:t>6,12</w:t>
            </w:r>
          </w:p>
        </w:tc>
        <w:tc>
          <w:tcPr>
            <w:tcW w:w="851" w:type="dxa"/>
            <w:tcMar>
              <w:left w:w="105" w:type="dxa"/>
              <w:right w:w="105" w:type="dxa"/>
            </w:tcMar>
          </w:tcPr>
          <w:p w14:paraId="7AFB8129" w14:textId="20E66B40" w:rsidR="0232B502" w:rsidRPr="00F96AFD" w:rsidRDefault="0232B502" w:rsidP="00760324">
            <w:pPr>
              <w:spacing w:after="240" w:line="360" w:lineRule="auto"/>
              <w:rPr>
                <w:rFonts w:ascii="Arial" w:hAnsi="Arial" w:cs="Arial"/>
                <w:sz w:val="24"/>
              </w:rPr>
            </w:pPr>
            <w:r w:rsidRPr="00F96AFD">
              <w:rPr>
                <w:rFonts w:ascii="Arial" w:hAnsi="Arial" w:cs="Arial"/>
                <w:sz w:val="24"/>
              </w:rPr>
              <w:t>6,68</w:t>
            </w:r>
          </w:p>
        </w:tc>
        <w:tc>
          <w:tcPr>
            <w:tcW w:w="992" w:type="dxa"/>
            <w:tcMar>
              <w:left w:w="105" w:type="dxa"/>
              <w:right w:w="105" w:type="dxa"/>
            </w:tcMar>
          </w:tcPr>
          <w:p w14:paraId="1705A25F" w14:textId="5B99109C" w:rsidR="0232B502" w:rsidRPr="00F96AFD" w:rsidRDefault="0232B502" w:rsidP="00760324">
            <w:pPr>
              <w:spacing w:after="240" w:line="360" w:lineRule="auto"/>
              <w:rPr>
                <w:rFonts w:ascii="Arial" w:hAnsi="Arial" w:cs="Arial"/>
                <w:sz w:val="24"/>
              </w:rPr>
            </w:pPr>
            <w:r w:rsidRPr="00F96AFD">
              <w:rPr>
                <w:rFonts w:ascii="Arial" w:hAnsi="Arial" w:cs="Arial"/>
                <w:sz w:val="24"/>
              </w:rPr>
              <w:t>7,58</w:t>
            </w:r>
          </w:p>
        </w:tc>
        <w:tc>
          <w:tcPr>
            <w:tcW w:w="858" w:type="dxa"/>
            <w:tcMar>
              <w:left w:w="105" w:type="dxa"/>
              <w:right w:w="105" w:type="dxa"/>
            </w:tcMar>
          </w:tcPr>
          <w:p w14:paraId="1856B2F5" w14:textId="7FE6050F" w:rsidR="0232B502" w:rsidRPr="00F96AFD" w:rsidRDefault="0232B502" w:rsidP="00760324">
            <w:pPr>
              <w:spacing w:after="240" w:line="360" w:lineRule="auto"/>
              <w:rPr>
                <w:rFonts w:ascii="Arial" w:hAnsi="Arial" w:cs="Arial"/>
                <w:sz w:val="24"/>
              </w:rPr>
            </w:pPr>
            <w:r w:rsidRPr="00F96AFD">
              <w:rPr>
                <w:rFonts w:ascii="Arial" w:hAnsi="Arial" w:cs="Arial"/>
                <w:sz w:val="24"/>
              </w:rPr>
              <w:t>8,00</w:t>
            </w:r>
          </w:p>
        </w:tc>
      </w:tr>
    </w:tbl>
    <w:p w14:paraId="5255DFDB" w14:textId="7D7AD421" w:rsidR="0033192F" w:rsidRPr="00F96AFD" w:rsidRDefault="7E67A86A" w:rsidP="00E3151E">
      <w:pPr>
        <w:spacing w:before="240" w:after="240" w:line="360" w:lineRule="auto"/>
        <w:rPr>
          <w:rFonts w:ascii="Arial" w:hAnsi="Arial" w:cs="Arial"/>
          <w:color w:val="000000" w:themeColor="text1"/>
          <w:sz w:val="24"/>
        </w:rPr>
      </w:pPr>
      <w:r w:rsidRPr="00F96AFD">
        <w:rPr>
          <w:rFonts w:ascii="Arial" w:hAnsi="Arial" w:cs="Arial"/>
          <w:color w:val="000000" w:themeColor="text1"/>
          <w:sz w:val="24"/>
        </w:rPr>
        <w:t>Źródło: Bank Danych Lokalnych</w:t>
      </w:r>
    </w:p>
    <w:p w14:paraId="2E68861D" w14:textId="5D30FF01" w:rsidR="0033192F" w:rsidRPr="00F96AFD" w:rsidRDefault="7E67A86A" w:rsidP="00DD2DE5">
      <w:pPr>
        <w:spacing w:before="240" w:after="240" w:line="360" w:lineRule="auto"/>
        <w:rPr>
          <w:rFonts w:ascii="Arial" w:hAnsi="Arial" w:cs="Arial"/>
          <w:color w:val="000000" w:themeColor="text1"/>
          <w:sz w:val="24"/>
        </w:rPr>
      </w:pPr>
      <w:r w:rsidRPr="00F96AFD">
        <w:rPr>
          <w:rFonts w:ascii="Arial" w:hAnsi="Arial" w:cs="Arial"/>
          <w:color w:val="000000" w:themeColor="text1"/>
          <w:sz w:val="24"/>
        </w:rPr>
        <w:t>Województwo wielkopolskie pod względem długości dróg rowerowych na 1</w:t>
      </w:r>
      <w:r w:rsidR="005E3147" w:rsidRPr="00F96AFD">
        <w:rPr>
          <w:rFonts w:ascii="Arial" w:hAnsi="Arial" w:cs="Arial"/>
          <w:color w:val="000000" w:themeColor="text1"/>
          <w:sz w:val="24"/>
        </w:rPr>
        <w:t xml:space="preserve"> </w:t>
      </w:r>
      <w:r w:rsidRPr="00F96AFD">
        <w:rPr>
          <w:rFonts w:ascii="Arial" w:hAnsi="Arial" w:cs="Arial"/>
          <w:color w:val="000000" w:themeColor="text1"/>
          <w:sz w:val="24"/>
        </w:rPr>
        <w:t>000 mieszkańców zalicza się do najlepiej rozwiniętych w Polsce. W 2014 roku dysponowało 3,34 km/1</w:t>
      </w:r>
      <w:r w:rsidR="005E3147" w:rsidRPr="00F96AFD">
        <w:rPr>
          <w:rFonts w:ascii="Arial" w:hAnsi="Arial" w:cs="Arial"/>
          <w:color w:val="000000" w:themeColor="text1"/>
          <w:sz w:val="24"/>
        </w:rPr>
        <w:t xml:space="preserve"> </w:t>
      </w:r>
      <w:r w:rsidRPr="00F96AFD">
        <w:rPr>
          <w:rFonts w:ascii="Arial" w:hAnsi="Arial" w:cs="Arial"/>
          <w:color w:val="000000" w:themeColor="text1"/>
          <w:sz w:val="24"/>
        </w:rPr>
        <w:t xml:space="preserve">000 mieszkańców, co dawało 5 </w:t>
      </w:r>
      <w:r w:rsidRPr="00F96AFD">
        <w:rPr>
          <w:rFonts w:ascii="Arial" w:eastAsia="Times New Roman" w:hAnsi="Arial" w:cs="Arial"/>
          <w:color w:val="000000" w:themeColor="text1"/>
          <w:sz w:val="24"/>
          <w:szCs w:val="24"/>
        </w:rPr>
        <w:t>miejsc</w:t>
      </w:r>
      <w:r w:rsidR="2321EFF7" w:rsidRPr="00F96AFD">
        <w:rPr>
          <w:rFonts w:ascii="Arial" w:eastAsia="Times New Roman" w:hAnsi="Arial" w:cs="Arial"/>
          <w:color w:val="000000" w:themeColor="text1"/>
          <w:sz w:val="24"/>
          <w:szCs w:val="24"/>
        </w:rPr>
        <w:t>e</w:t>
      </w:r>
      <w:r w:rsidRPr="00F96AFD">
        <w:rPr>
          <w:rFonts w:ascii="Arial" w:hAnsi="Arial" w:cs="Arial"/>
          <w:color w:val="000000" w:themeColor="text1"/>
          <w:sz w:val="24"/>
        </w:rPr>
        <w:t xml:space="preserve"> w kraju, w 2023 roku awansowało na 3 miejsce z wynikiem 8,08 km. </w:t>
      </w:r>
    </w:p>
    <w:p w14:paraId="2A98484D" w14:textId="48E6A308" w:rsidR="0033192F" w:rsidRPr="00F96AFD" w:rsidRDefault="00F133F5" w:rsidP="0007473F">
      <w:pPr>
        <w:pStyle w:val="Legenda"/>
        <w:rPr>
          <w:rFonts w:ascii="Arial" w:hAnsi="Arial" w:cs="Arial"/>
          <w:b/>
          <w:i w:val="0"/>
          <w:color w:val="000000" w:themeColor="text1"/>
          <w:sz w:val="24"/>
        </w:rPr>
      </w:pPr>
      <w:bookmarkStart w:id="153" w:name="_Toc204343411"/>
      <w:r w:rsidRPr="00F96AFD">
        <w:rPr>
          <w:rFonts w:ascii="Arial" w:hAnsi="Arial" w:cs="Arial"/>
          <w:b/>
          <w:i w:val="0"/>
          <w:sz w:val="24"/>
        </w:rPr>
        <w:t xml:space="preserve">Tabela </w:t>
      </w:r>
      <w:r w:rsidRPr="00F96AFD">
        <w:rPr>
          <w:rFonts w:ascii="Arial" w:hAnsi="Arial" w:cs="Arial"/>
          <w:b/>
          <w:i w:val="0"/>
          <w:sz w:val="24"/>
        </w:rPr>
        <w:fldChar w:fldCharType="begin"/>
      </w:r>
      <w:r w:rsidRPr="00F96AFD">
        <w:rPr>
          <w:rFonts w:ascii="Arial" w:hAnsi="Arial" w:cs="Arial"/>
          <w:b/>
          <w:i w:val="0"/>
          <w:sz w:val="24"/>
        </w:rPr>
        <w:instrText xml:space="preserve"> STYLEREF 1 \s </w:instrText>
      </w:r>
      <w:r w:rsidRPr="00F96AFD">
        <w:rPr>
          <w:rFonts w:ascii="Arial" w:hAnsi="Arial" w:cs="Arial"/>
          <w:b/>
          <w:i w:val="0"/>
          <w:sz w:val="24"/>
        </w:rPr>
        <w:fldChar w:fldCharType="separate"/>
      </w:r>
      <w:r w:rsidR="00780B17" w:rsidRPr="00F96AFD">
        <w:rPr>
          <w:rFonts w:ascii="Arial" w:hAnsi="Arial" w:cs="Arial"/>
          <w:b/>
          <w:i w:val="0"/>
          <w:noProof/>
          <w:sz w:val="24"/>
        </w:rPr>
        <w:t>3</w:t>
      </w:r>
      <w:r w:rsidRPr="00F96AFD">
        <w:rPr>
          <w:rFonts w:ascii="Arial" w:hAnsi="Arial" w:cs="Arial"/>
          <w:b/>
          <w:i w:val="0"/>
          <w:sz w:val="24"/>
        </w:rPr>
        <w:fldChar w:fldCharType="end"/>
      </w:r>
      <w:r w:rsidRPr="00F96AFD">
        <w:rPr>
          <w:rFonts w:ascii="Arial" w:hAnsi="Arial" w:cs="Arial"/>
          <w:b/>
          <w:i w:val="0"/>
          <w:sz w:val="24"/>
        </w:rPr>
        <w:t>.</w:t>
      </w:r>
      <w:r w:rsidRPr="00F96AFD">
        <w:rPr>
          <w:rFonts w:ascii="Arial" w:hAnsi="Arial" w:cs="Arial"/>
          <w:b/>
          <w:i w:val="0"/>
          <w:sz w:val="24"/>
        </w:rPr>
        <w:fldChar w:fldCharType="begin"/>
      </w:r>
      <w:r w:rsidRPr="00F96AFD">
        <w:rPr>
          <w:rFonts w:ascii="Arial" w:hAnsi="Arial" w:cs="Arial"/>
          <w:b/>
          <w:i w:val="0"/>
          <w:sz w:val="24"/>
        </w:rPr>
        <w:instrText xml:space="preserve"> SEQ Tabela \* ARABIC \s 1 </w:instrText>
      </w:r>
      <w:r w:rsidRPr="00F96AFD">
        <w:rPr>
          <w:rFonts w:ascii="Arial" w:hAnsi="Arial" w:cs="Arial"/>
          <w:b/>
          <w:i w:val="0"/>
          <w:sz w:val="24"/>
        </w:rPr>
        <w:fldChar w:fldCharType="separate"/>
      </w:r>
      <w:r w:rsidR="00780B17" w:rsidRPr="00F96AFD">
        <w:rPr>
          <w:rFonts w:ascii="Arial" w:hAnsi="Arial" w:cs="Arial"/>
          <w:b/>
          <w:i w:val="0"/>
          <w:noProof/>
          <w:sz w:val="24"/>
        </w:rPr>
        <w:t>18</w:t>
      </w:r>
      <w:r w:rsidRPr="00F96AFD">
        <w:rPr>
          <w:rFonts w:ascii="Arial" w:hAnsi="Arial" w:cs="Arial"/>
          <w:b/>
          <w:i w:val="0"/>
          <w:sz w:val="24"/>
        </w:rPr>
        <w:fldChar w:fldCharType="end"/>
      </w:r>
      <w:r w:rsidRPr="00F96AFD">
        <w:rPr>
          <w:rFonts w:ascii="Arial" w:hAnsi="Arial" w:cs="Arial"/>
          <w:b/>
          <w:i w:val="0"/>
          <w:sz w:val="24"/>
        </w:rPr>
        <w:t xml:space="preserve">. </w:t>
      </w:r>
      <w:r w:rsidR="7E67A86A" w:rsidRPr="00F96AFD">
        <w:rPr>
          <w:rFonts w:ascii="Arial" w:hAnsi="Arial" w:cs="Arial"/>
          <w:b/>
          <w:i w:val="0"/>
          <w:color w:val="000000" w:themeColor="text1"/>
          <w:sz w:val="24"/>
        </w:rPr>
        <w:t>Dynamika wzrostu długości dróg dla rowerów (rok poprzedni = 100)</w:t>
      </w:r>
      <w:bookmarkEnd w:id="153"/>
    </w:p>
    <w:tbl>
      <w:tblPr>
        <w:tblStyle w:val="Tabela-Siatka"/>
        <w:tblW w:w="10206" w:type="dxa"/>
        <w:tblInd w:w="-575" w:type="dxa"/>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Description w:val="Tabela, dynamika wzrostu długości dróg dla rowerów ."/>
      </w:tblPr>
      <w:tblGrid>
        <w:gridCol w:w="1701"/>
        <w:gridCol w:w="851"/>
        <w:gridCol w:w="850"/>
        <w:gridCol w:w="851"/>
        <w:gridCol w:w="850"/>
        <w:gridCol w:w="851"/>
        <w:gridCol w:w="850"/>
        <w:gridCol w:w="851"/>
        <w:gridCol w:w="850"/>
        <w:gridCol w:w="851"/>
        <w:gridCol w:w="850"/>
      </w:tblGrid>
      <w:tr w:rsidR="00760324" w:rsidRPr="00F96AFD" w14:paraId="2D3F16C6" w14:textId="77777777" w:rsidTr="00760324">
        <w:trPr>
          <w:trHeight w:val="300"/>
          <w:tblHeader/>
        </w:trPr>
        <w:tc>
          <w:tcPr>
            <w:tcW w:w="1701" w:type="dxa"/>
            <w:tcMar>
              <w:left w:w="105" w:type="dxa"/>
              <w:right w:w="105" w:type="dxa"/>
            </w:tcMar>
          </w:tcPr>
          <w:p w14:paraId="254253AF" w14:textId="63E48F93" w:rsidR="0232B502" w:rsidRPr="00F96AFD" w:rsidRDefault="00013653" w:rsidP="00DD2DE5">
            <w:pPr>
              <w:spacing w:after="240"/>
              <w:rPr>
                <w:rFonts w:ascii="Arial" w:hAnsi="Arial" w:cs="Arial"/>
                <w:b/>
              </w:rPr>
            </w:pPr>
            <w:r w:rsidRPr="00F96AFD">
              <w:rPr>
                <w:rFonts w:ascii="Arial" w:eastAsia="Times New Roman" w:hAnsi="Arial" w:cs="Arial"/>
                <w:b/>
                <w:bCs/>
              </w:rPr>
              <w:t xml:space="preserve">Województwo </w:t>
            </w:r>
          </w:p>
        </w:tc>
        <w:tc>
          <w:tcPr>
            <w:tcW w:w="851" w:type="dxa"/>
            <w:tcMar>
              <w:left w:w="105" w:type="dxa"/>
              <w:right w:w="105" w:type="dxa"/>
            </w:tcMar>
          </w:tcPr>
          <w:p w14:paraId="79618D77" w14:textId="07637366" w:rsidR="0232B502" w:rsidRPr="00F96AFD" w:rsidRDefault="0232B502" w:rsidP="00DD2DE5">
            <w:pPr>
              <w:spacing w:after="240"/>
              <w:rPr>
                <w:rFonts w:ascii="Arial" w:hAnsi="Arial" w:cs="Arial"/>
                <w:b/>
              </w:rPr>
            </w:pPr>
            <w:r w:rsidRPr="00F96AFD">
              <w:rPr>
                <w:rFonts w:ascii="Arial" w:hAnsi="Arial" w:cs="Arial"/>
                <w:b/>
              </w:rPr>
              <w:t>2014</w:t>
            </w:r>
          </w:p>
        </w:tc>
        <w:tc>
          <w:tcPr>
            <w:tcW w:w="850" w:type="dxa"/>
            <w:tcMar>
              <w:left w:w="105" w:type="dxa"/>
              <w:right w:w="105" w:type="dxa"/>
            </w:tcMar>
          </w:tcPr>
          <w:p w14:paraId="52E7977C" w14:textId="51AD885E" w:rsidR="0232B502" w:rsidRPr="00F96AFD" w:rsidRDefault="0232B502" w:rsidP="00DD2DE5">
            <w:pPr>
              <w:spacing w:after="240"/>
              <w:rPr>
                <w:rFonts w:ascii="Arial" w:hAnsi="Arial" w:cs="Arial"/>
                <w:b/>
              </w:rPr>
            </w:pPr>
            <w:r w:rsidRPr="00F96AFD">
              <w:rPr>
                <w:rFonts w:ascii="Arial" w:hAnsi="Arial" w:cs="Arial"/>
                <w:b/>
              </w:rPr>
              <w:t>2015</w:t>
            </w:r>
          </w:p>
        </w:tc>
        <w:tc>
          <w:tcPr>
            <w:tcW w:w="851" w:type="dxa"/>
            <w:tcMar>
              <w:left w:w="105" w:type="dxa"/>
              <w:right w:w="105" w:type="dxa"/>
            </w:tcMar>
          </w:tcPr>
          <w:p w14:paraId="2E78F568" w14:textId="52652678" w:rsidR="0232B502" w:rsidRPr="00F96AFD" w:rsidRDefault="0232B502" w:rsidP="00DD2DE5">
            <w:pPr>
              <w:spacing w:after="240"/>
              <w:rPr>
                <w:rFonts w:ascii="Arial" w:hAnsi="Arial" w:cs="Arial"/>
                <w:b/>
              </w:rPr>
            </w:pPr>
            <w:r w:rsidRPr="00F96AFD">
              <w:rPr>
                <w:rFonts w:ascii="Arial" w:hAnsi="Arial" w:cs="Arial"/>
                <w:b/>
              </w:rPr>
              <w:t>2016</w:t>
            </w:r>
          </w:p>
        </w:tc>
        <w:tc>
          <w:tcPr>
            <w:tcW w:w="850" w:type="dxa"/>
            <w:tcMar>
              <w:left w:w="105" w:type="dxa"/>
              <w:right w:w="105" w:type="dxa"/>
            </w:tcMar>
          </w:tcPr>
          <w:p w14:paraId="7B5CD4F4" w14:textId="5BAAAFF2" w:rsidR="0232B502" w:rsidRPr="00F96AFD" w:rsidRDefault="0232B502" w:rsidP="00DD2DE5">
            <w:pPr>
              <w:spacing w:after="240"/>
              <w:rPr>
                <w:rFonts w:ascii="Arial" w:hAnsi="Arial" w:cs="Arial"/>
                <w:b/>
              </w:rPr>
            </w:pPr>
            <w:r w:rsidRPr="00F96AFD">
              <w:rPr>
                <w:rFonts w:ascii="Arial" w:hAnsi="Arial" w:cs="Arial"/>
                <w:b/>
              </w:rPr>
              <w:t>2017</w:t>
            </w:r>
          </w:p>
        </w:tc>
        <w:tc>
          <w:tcPr>
            <w:tcW w:w="851" w:type="dxa"/>
            <w:tcMar>
              <w:left w:w="105" w:type="dxa"/>
              <w:right w:w="105" w:type="dxa"/>
            </w:tcMar>
          </w:tcPr>
          <w:p w14:paraId="4EEB4636" w14:textId="38B464FF" w:rsidR="0232B502" w:rsidRPr="00F96AFD" w:rsidRDefault="0232B502" w:rsidP="00DD2DE5">
            <w:pPr>
              <w:spacing w:after="240"/>
              <w:rPr>
                <w:rFonts w:ascii="Arial" w:hAnsi="Arial" w:cs="Arial"/>
                <w:b/>
              </w:rPr>
            </w:pPr>
            <w:r w:rsidRPr="00F96AFD">
              <w:rPr>
                <w:rFonts w:ascii="Arial" w:hAnsi="Arial" w:cs="Arial"/>
                <w:b/>
              </w:rPr>
              <w:t>2018</w:t>
            </w:r>
          </w:p>
        </w:tc>
        <w:tc>
          <w:tcPr>
            <w:tcW w:w="850" w:type="dxa"/>
            <w:tcMar>
              <w:left w:w="105" w:type="dxa"/>
              <w:right w:w="105" w:type="dxa"/>
            </w:tcMar>
          </w:tcPr>
          <w:p w14:paraId="55659483" w14:textId="76F41120" w:rsidR="0232B502" w:rsidRPr="00F96AFD" w:rsidRDefault="0232B502" w:rsidP="00DD2DE5">
            <w:pPr>
              <w:spacing w:after="240"/>
              <w:rPr>
                <w:rFonts w:ascii="Arial" w:hAnsi="Arial" w:cs="Arial"/>
                <w:b/>
              </w:rPr>
            </w:pPr>
            <w:r w:rsidRPr="00F96AFD">
              <w:rPr>
                <w:rFonts w:ascii="Arial" w:hAnsi="Arial" w:cs="Arial"/>
                <w:b/>
              </w:rPr>
              <w:t>2019</w:t>
            </w:r>
          </w:p>
        </w:tc>
        <w:tc>
          <w:tcPr>
            <w:tcW w:w="851" w:type="dxa"/>
            <w:tcMar>
              <w:left w:w="105" w:type="dxa"/>
              <w:right w:w="105" w:type="dxa"/>
            </w:tcMar>
          </w:tcPr>
          <w:p w14:paraId="557A8DDF" w14:textId="270C5627" w:rsidR="0232B502" w:rsidRPr="00F96AFD" w:rsidRDefault="0232B502" w:rsidP="00DD2DE5">
            <w:pPr>
              <w:spacing w:after="240"/>
              <w:rPr>
                <w:rFonts w:ascii="Arial" w:hAnsi="Arial" w:cs="Arial"/>
                <w:b/>
              </w:rPr>
            </w:pPr>
            <w:r w:rsidRPr="00F96AFD">
              <w:rPr>
                <w:rFonts w:ascii="Arial" w:hAnsi="Arial" w:cs="Arial"/>
                <w:b/>
              </w:rPr>
              <w:t>2020</w:t>
            </w:r>
          </w:p>
        </w:tc>
        <w:tc>
          <w:tcPr>
            <w:tcW w:w="850" w:type="dxa"/>
            <w:tcMar>
              <w:left w:w="105" w:type="dxa"/>
              <w:right w:w="105" w:type="dxa"/>
            </w:tcMar>
          </w:tcPr>
          <w:p w14:paraId="0A8D908D" w14:textId="278D6AE4" w:rsidR="0232B502" w:rsidRPr="00F96AFD" w:rsidRDefault="0232B502" w:rsidP="00DD2DE5">
            <w:pPr>
              <w:spacing w:after="240"/>
              <w:rPr>
                <w:rFonts w:ascii="Arial" w:hAnsi="Arial" w:cs="Arial"/>
                <w:b/>
              </w:rPr>
            </w:pPr>
            <w:r w:rsidRPr="00F96AFD">
              <w:rPr>
                <w:rFonts w:ascii="Arial" w:hAnsi="Arial" w:cs="Arial"/>
                <w:b/>
              </w:rPr>
              <w:t>2021</w:t>
            </w:r>
          </w:p>
        </w:tc>
        <w:tc>
          <w:tcPr>
            <w:tcW w:w="851" w:type="dxa"/>
            <w:tcMar>
              <w:left w:w="105" w:type="dxa"/>
              <w:right w:w="105" w:type="dxa"/>
            </w:tcMar>
          </w:tcPr>
          <w:p w14:paraId="137DB34C" w14:textId="1332B4CF" w:rsidR="0232B502" w:rsidRPr="00F96AFD" w:rsidRDefault="0232B502" w:rsidP="00DD2DE5">
            <w:pPr>
              <w:spacing w:after="240"/>
              <w:rPr>
                <w:rFonts w:ascii="Arial" w:hAnsi="Arial" w:cs="Arial"/>
                <w:b/>
              </w:rPr>
            </w:pPr>
            <w:r w:rsidRPr="00F96AFD">
              <w:rPr>
                <w:rFonts w:ascii="Arial" w:hAnsi="Arial" w:cs="Arial"/>
                <w:b/>
              </w:rPr>
              <w:t>2022</w:t>
            </w:r>
          </w:p>
        </w:tc>
        <w:tc>
          <w:tcPr>
            <w:tcW w:w="850" w:type="dxa"/>
            <w:tcMar>
              <w:left w:w="105" w:type="dxa"/>
              <w:right w:w="105" w:type="dxa"/>
            </w:tcMar>
          </w:tcPr>
          <w:p w14:paraId="1E8F6980" w14:textId="641D2750" w:rsidR="0232B502" w:rsidRPr="00F96AFD" w:rsidRDefault="0232B502" w:rsidP="00DD2DE5">
            <w:pPr>
              <w:spacing w:after="240"/>
              <w:rPr>
                <w:rFonts w:ascii="Arial" w:hAnsi="Arial" w:cs="Arial"/>
                <w:b/>
              </w:rPr>
            </w:pPr>
            <w:r w:rsidRPr="00F96AFD">
              <w:rPr>
                <w:rFonts w:ascii="Arial" w:hAnsi="Arial" w:cs="Arial"/>
                <w:b/>
              </w:rPr>
              <w:t>2023</w:t>
            </w:r>
          </w:p>
        </w:tc>
      </w:tr>
      <w:tr w:rsidR="00760324" w:rsidRPr="00F96AFD" w14:paraId="5C3D1FDB" w14:textId="77777777" w:rsidTr="00760324">
        <w:trPr>
          <w:trHeight w:val="300"/>
        </w:trPr>
        <w:tc>
          <w:tcPr>
            <w:tcW w:w="1701" w:type="dxa"/>
            <w:tcMar>
              <w:left w:w="105" w:type="dxa"/>
              <w:right w:w="105" w:type="dxa"/>
            </w:tcMar>
          </w:tcPr>
          <w:p w14:paraId="5EE0B4EE" w14:textId="77FFE6B7" w:rsidR="0232B502" w:rsidRPr="00F96AFD" w:rsidRDefault="0232B502" w:rsidP="00DD2DE5">
            <w:pPr>
              <w:spacing w:after="240"/>
              <w:rPr>
                <w:rFonts w:ascii="Arial" w:hAnsi="Arial" w:cs="Arial"/>
              </w:rPr>
            </w:pPr>
            <w:r w:rsidRPr="00F96AFD">
              <w:rPr>
                <w:rFonts w:ascii="Arial" w:hAnsi="Arial" w:cs="Arial"/>
              </w:rPr>
              <w:t>Polska</w:t>
            </w:r>
          </w:p>
        </w:tc>
        <w:tc>
          <w:tcPr>
            <w:tcW w:w="851" w:type="dxa"/>
            <w:tcMar>
              <w:left w:w="105" w:type="dxa"/>
              <w:right w:w="105" w:type="dxa"/>
            </w:tcMar>
          </w:tcPr>
          <w:p w14:paraId="48EB5831" w14:textId="1EC961C1" w:rsidR="0232B502" w:rsidRPr="00F96AFD" w:rsidRDefault="0232B502" w:rsidP="00DD2DE5">
            <w:pPr>
              <w:spacing w:after="240"/>
              <w:rPr>
                <w:rFonts w:ascii="Arial" w:hAnsi="Arial" w:cs="Arial"/>
              </w:rPr>
            </w:pPr>
            <w:r w:rsidRPr="00F96AFD">
              <w:rPr>
                <w:rFonts w:ascii="Arial" w:hAnsi="Arial" w:cs="Arial"/>
              </w:rPr>
              <w:t>120,9</w:t>
            </w:r>
          </w:p>
        </w:tc>
        <w:tc>
          <w:tcPr>
            <w:tcW w:w="850" w:type="dxa"/>
            <w:tcMar>
              <w:left w:w="105" w:type="dxa"/>
              <w:right w:w="105" w:type="dxa"/>
            </w:tcMar>
          </w:tcPr>
          <w:p w14:paraId="668BC031" w14:textId="5790ECC3" w:rsidR="0232B502" w:rsidRPr="00F96AFD" w:rsidRDefault="0232B502" w:rsidP="00DD2DE5">
            <w:pPr>
              <w:spacing w:after="240"/>
              <w:rPr>
                <w:rFonts w:ascii="Arial" w:hAnsi="Arial" w:cs="Arial"/>
              </w:rPr>
            </w:pPr>
            <w:r w:rsidRPr="00F96AFD">
              <w:rPr>
                <w:rFonts w:ascii="Arial" w:hAnsi="Arial" w:cs="Arial"/>
              </w:rPr>
              <w:t>115,6</w:t>
            </w:r>
          </w:p>
        </w:tc>
        <w:tc>
          <w:tcPr>
            <w:tcW w:w="851" w:type="dxa"/>
            <w:tcMar>
              <w:left w:w="105" w:type="dxa"/>
              <w:right w:w="105" w:type="dxa"/>
            </w:tcMar>
          </w:tcPr>
          <w:p w14:paraId="4DAF3B79" w14:textId="35126BB5" w:rsidR="0232B502" w:rsidRPr="00F96AFD" w:rsidRDefault="0232B502" w:rsidP="00DD2DE5">
            <w:pPr>
              <w:spacing w:after="240"/>
              <w:rPr>
                <w:rFonts w:ascii="Arial" w:hAnsi="Arial" w:cs="Arial"/>
              </w:rPr>
            </w:pPr>
            <w:r w:rsidRPr="00F96AFD">
              <w:rPr>
                <w:rFonts w:ascii="Arial" w:hAnsi="Arial" w:cs="Arial"/>
              </w:rPr>
              <w:t>104,3</w:t>
            </w:r>
          </w:p>
        </w:tc>
        <w:tc>
          <w:tcPr>
            <w:tcW w:w="850" w:type="dxa"/>
            <w:tcMar>
              <w:left w:w="105" w:type="dxa"/>
              <w:right w:w="105" w:type="dxa"/>
            </w:tcMar>
          </w:tcPr>
          <w:p w14:paraId="3E0D12D2" w14:textId="2DED2C69" w:rsidR="0232B502" w:rsidRPr="00F96AFD" w:rsidRDefault="0232B502" w:rsidP="00DD2DE5">
            <w:pPr>
              <w:spacing w:after="240"/>
              <w:rPr>
                <w:rFonts w:ascii="Arial" w:hAnsi="Arial" w:cs="Arial"/>
              </w:rPr>
            </w:pPr>
            <w:r w:rsidRPr="00F96AFD">
              <w:rPr>
                <w:rFonts w:ascii="Arial" w:hAnsi="Arial" w:cs="Arial"/>
              </w:rPr>
              <w:t>107,8</w:t>
            </w:r>
          </w:p>
        </w:tc>
        <w:tc>
          <w:tcPr>
            <w:tcW w:w="851" w:type="dxa"/>
            <w:tcMar>
              <w:left w:w="105" w:type="dxa"/>
              <w:right w:w="105" w:type="dxa"/>
            </w:tcMar>
          </w:tcPr>
          <w:p w14:paraId="2971D99A" w14:textId="4C65FF43" w:rsidR="0232B502" w:rsidRPr="00F96AFD" w:rsidRDefault="0232B502" w:rsidP="00DD2DE5">
            <w:pPr>
              <w:spacing w:after="240"/>
              <w:rPr>
                <w:rFonts w:ascii="Arial" w:hAnsi="Arial" w:cs="Arial"/>
              </w:rPr>
            </w:pPr>
            <w:r w:rsidRPr="00F96AFD">
              <w:rPr>
                <w:rFonts w:ascii="Arial" w:hAnsi="Arial" w:cs="Arial"/>
              </w:rPr>
              <w:t>114,6</w:t>
            </w:r>
          </w:p>
        </w:tc>
        <w:tc>
          <w:tcPr>
            <w:tcW w:w="850" w:type="dxa"/>
            <w:tcMar>
              <w:left w:w="105" w:type="dxa"/>
              <w:right w:w="105" w:type="dxa"/>
            </w:tcMar>
          </w:tcPr>
          <w:p w14:paraId="04C6B548" w14:textId="6C8E5497" w:rsidR="0232B502" w:rsidRPr="00F96AFD" w:rsidRDefault="0232B502" w:rsidP="00DD2DE5">
            <w:pPr>
              <w:spacing w:after="240"/>
              <w:rPr>
                <w:rFonts w:ascii="Arial" w:hAnsi="Arial" w:cs="Arial"/>
              </w:rPr>
            </w:pPr>
            <w:r w:rsidRPr="00F96AFD">
              <w:rPr>
                <w:rFonts w:ascii="Arial" w:hAnsi="Arial" w:cs="Arial"/>
              </w:rPr>
              <w:t>111,9</w:t>
            </w:r>
          </w:p>
        </w:tc>
        <w:tc>
          <w:tcPr>
            <w:tcW w:w="851" w:type="dxa"/>
            <w:tcMar>
              <w:left w:w="105" w:type="dxa"/>
              <w:right w:w="105" w:type="dxa"/>
            </w:tcMar>
          </w:tcPr>
          <w:p w14:paraId="127D8B7F" w14:textId="2CBBAFB1" w:rsidR="0232B502" w:rsidRPr="00F96AFD" w:rsidRDefault="0232B502" w:rsidP="00DD2DE5">
            <w:pPr>
              <w:spacing w:after="240"/>
              <w:rPr>
                <w:rFonts w:ascii="Arial" w:hAnsi="Arial" w:cs="Arial"/>
              </w:rPr>
            </w:pPr>
            <w:r w:rsidRPr="00F96AFD">
              <w:rPr>
                <w:rFonts w:ascii="Arial" w:hAnsi="Arial" w:cs="Arial"/>
              </w:rPr>
              <w:t>111,9</w:t>
            </w:r>
          </w:p>
        </w:tc>
        <w:tc>
          <w:tcPr>
            <w:tcW w:w="850" w:type="dxa"/>
            <w:tcMar>
              <w:left w:w="105" w:type="dxa"/>
              <w:right w:w="105" w:type="dxa"/>
            </w:tcMar>
          </w:tcPr>
          <w:p w14:paraId="61C249F4" w14:textId="0790D976" w:rsidR="0232B502" w:rsidRPr="00F96AFD" w:rsidRDefault="0232B502" w:rsidP="00DD2DE5">
            <w:pPr>
              <w:spacing w:after="240"/>
              <w:rPr>
                <w:rFonts w:ascii="Arial" w:hAnsi="Arial" w:cs="Arial"/>
              </w:rPr>
            </w:pPr>
            <w:r w:rsidRPr="00F96AFD">
              <w:rPr>
                <w:rFonts w:ascii="Arial" w:hAnsi="Arial" w:cs="Arial"/>
              </w:rPr>
              <w:t>107,3</w:t>
            </w:r>
          </w:p>
        </w:tc>
        <w:tc>
          <w:tcPr>
            <w:tcW w:w="851" w:type="dxa"/>
            <w:tcMar>
              <w:left w:w="105" w:type="dxa"/>
              <w:right w:w="105" w:type="dxa"/>
            </w:tcMar>
          </w:tcPr>
          <w:p w14:paraId="1F09E1C5" w14:textId="796C1ECA" w:rsidR="0232B502" w:rsidRPr="00F96AFD" w:rsidRDefault="0232B502" w:rsidP="00DD2DE5">
            <w:pPr>
              <w:spacing w:after="240"/>
              <w:rPr>
                <w:rFonts w:ascii="Arial" w:hAnsi="Arial" w:cs="Arial"/>
              </w:rPr>
            </w:pPr>
            <w:r w:rsidRPr="00F96AFD">
              <w:rPr>
                <w:rFonts w:ascii="Arial" w:hAnsi="Arial" w:cs="Arial"/>
              </w:rPr>
              <w:t>108,0</w:t>
            </w:r>
          </w:p>
        </w:tc>
        <w:tc>
          <w:tcPr>
            <w:tcW w:w="850" w:type="dxa"/>
            <w:tcMar>
              <w:left w:w="105" w:type="dxa"/>
              <w:right w:w="105" w:type="dxa"/>
            </w:tcMar>
          </w:tcPr>
          <w:p w14:paraId="2543D888" w14:textId="4436D19B" w:rsidR="0232B502" w:rsidRPr="00F96AFD" w:rsidRDefault="0232B502" w:rsidP="00DD2DE5">
            <w:pPr>
              <w:spacing w:after="240"/>
              <w:rPr>
                <w:rFonts w:ascii="Arial" w:hAnsi="Arial" w:cs="Arial"/>
              </w:rPr>
            </w:pPr>
            <w:r w:rsidRPr="00F96AFD">
              <w:rPr>
                <w:rFonts w:ascii="Arial" w:hAnsi="Arial" w:cs="Arial"/>
              </w:rPr>
              <w:t>109,1</w:t>
            </w:r>
          </w:p>
        </w:tc>
      </w:tr>
      <w:tr w:rsidR="00760324" w:rsidRPr="00F96AFD" w14:paraId="44F48A6C" w14:textId="77777777" w:rsidTr="00760324">
        <w:trPr>
          <w:trHeight w:val="300"/>
        </w:trPr>
        <w:tc>
          <w:tcPr>
            <w:tcW w:w="1701" w:type="dxa"/>
            <w:tcMar>
              <w:left w:w="105" w:type="dxa"/>
              <w:right w:w="105" w:type="dxa"/>
            </w:tcMar>
          </w:tcPr>
          <w:p w14:paraId="0539569E" w14:textId="1088FE23" w:rsidR="0232B502" w:rsidRPr="00F96AFD" w:rsidRDefault="009C341F" w:rsidP="00DD2DE5">
            <w:pPr>
              <w:spacing w:after="240"/>
              <w:rPr>
                <w:rFonts w:ascii="Arial" w:hAnsi="Arial" w:cs="Arial"/>
              </w:rPr>
            </w:pPr>
            <w:r w:rsidRPr="00F96AFD">
              <w:rPr>
                <w:rFonts w:ascii="Arial" w:hAnsi="Arial" w:cs="Arial"/>
              </w:rPr>
              <w:t>dolnośląskie</w:t>
            </w:r>
          </w:p>
        </w:tc>
        <w:tc>
          <w:tcPr>
            <w:tcW w:w="851" w:type="dxa"/>
            <w:tcMar>
              <w:left w:w="105" w:type="dxa"/>
              <w:right w:w="105" w:type="dxa"/>
            </w:tcMar>
          </w:tcPr>
          <w:p w14:paraId="7DEEBF83" w14:textId="6A6FACD2" w:rsidR="0232B502" w:rsidRPr="00F96AFD" w:rsidRDefault="0232B502" w:rsidP="00DD2DE5">
            <w:pPr>
              <w:spacing w:after="240"/>
              <w:rPr>
                <w:rFonts w:ascii="Arial" w:hAnsi="Arial" w:cs="Arial"/>
              </w:rPr>
            </w:pPr>
            <w:r w:rsidRPr="00F96AFD">
              <w:rPr>
                <w:rFonts w:ascii="Arial" w:hAnsi="Arial" w:cs="Arial"/>
              </w:rPr>
              <w:t>128,2</w:t>
            </w:r>
          </w:p>
        </w:tc>
        <w:tc>
          <w:tcPr>
            <w:tcW w:w="850" w:type="dxa"/>
            <w:tcMar>
              <w:left w:w="105" w:type="dxa"/>
              <w:right w:w="105" w:type="dxa"/>
            </w:tcMar>
          </w:tcPr>
          <w:p w14:paraId="7695556E" w14:textId="243530A7" w:rsidR="0232B502" w:rsidRPr="00F96AFD" w:rsidRDefault="0232B502" w:rsidP="00DD2DE5">
            <w:pPr>
              <w:spacing w:after="240"/>
              <w:rPr>
                <w:rFonts w:ascii="Arial" w:hAnsi="Arial" w:cs="Arial"/>
              </w:rPr>
            </w:pPr>
            <w:r w:rsidRPr="00F96AFD">
              <w:rPr>
                <w:rFonts w:ascii="Arial" w:hAnsi="Arial" w:cs="Arial"/>
              </w:rPr>
              <w:t>103,4</w:t>
            </w:r>
          </w:p>
        </w:tc>
        <w:tc>
          <w:tcPr>
            <w:tcW w:w="851" w:type="dxa"/>
            <w:tcMar>
              <w:left w:w="105" w:type="dxa"/>
              <w:right w:w="105" w:type="dxa"/>
            </w:tcMar>
          </w:tcPr>
          <w:p w14:paraId="65ECE01D" w14:textId="2E18A903" w:rsidR="0232B502" w:rsidRPr="00F96AFD" w:rsidRDefault="0232B502" w:rsidP="00DD2DE5">
            <w:pPr>
              <w:spacing w:after="240"/>
              <w:rPr>
                <w:rFonts w:ascii="Arial" w:hAnsi="Arial" w:cs="Arial"/>
              </w:rPr>
            </w:pPr>
            <w:r w:rsidRPr="00F96AFD">
              <w:rPr>
                <w:rFonts w:ascii="Arial" w:hAnsi="Arial" w:cs="Arial"/>
              </w:rPr>
              <w:t>86,3</w:t>
            </w:r>
          </w:p>
        </w:tc>
        <w:tc>
          <w:tcPr>
            <w:tcW w:w="850" w:type="dxa"/>
            <w:tcMar>
              <w:left w:w="105" w:type="dxa"/>
              <w:right w:w="105" w:type="dxa"/>
            </w:tcMar>
          </w:tcPr>
          <w:p w14:paraId="25745B29" w14:textId="5FBEC77D" w:rsidR="0232B502" w:rsidRPr="00F96AFD" w:rsidRDefault="0232B502" w:rsidP="00DD2DE5">
            <w:pPr>
              <w:spacing w:after="240"/>
              <w:rPr>
                <w:rFonts w:ascii="Arial" w:hAnsi="Arial" w:cs="Arial"/>
              </w:rPr>
            </w:pPr>
            <w:r w:rsidRPr="00F96AFD">
              <w:rPr>
                <w:rFonts w:ascii="Arial" w:hAnsi="Arial" w:cs="Arial"/>
              </w:rPr>
              <w:t>108,4</w:t>
            </w:r>
          </w:p>
        </w:tc>
        <w:tc>
          <w:tcPr>
            <w:tcW w:w="851" w:type="dxa"/>
            <w:tcMar>
              <w:left w:w="105" w:type="dxa"/>
              <w:right w:w="105" w:type="dxa"/>
            </w:tcMar>
          </w:tcPr>
          <w:p w14:paraId="12C37BB2" w14:textId="3FE6ED91" w:rsidR="0232B502" w:rsidRPr="00F96AFD" w:rsidRDefault="0232B502" w:rsidP="00DD2DE5">
            <w:pPr>
              <w:spacing w:after="240"/>
              <w:rPr>
                <w:rFonts w:ascii="Arial" w:hAnsi="Arial" w:cs="Arial"/>
              </w:rPr>
            </w:pPr>
            <w:r w:rsidRPr="00F96AFD">
              <w:rPr>
                <w:rFonts w:ascii="Arial" w:hAnsi="Arial" w:cs="Arial"/>
              </w:rPr>
              <w:t>118,9</w:t>
            </w:r>
          </w:p>
        </w:tc>
        <w:tc>
          <w:tcPr>
            <w:tcW w:w="850" w:type="dxa"/>
            <w:tcMar>
              <w:left w:w="105" w:type="dxa"/>
              <w:right w:w="105" w:type="dxa"/>
            </w:tcMar>
          </w:tcPr>
          <w:p w14:paraId="3CB9EBD8" w14:textId="1C017A65" w:rsidR="0232B502" w:rsidRPr="00F96AFD" w:rsidRDefault="0232B502" w:rsidP="00DD2DE5">
            <w:pPr>
              <w:spacing w:after="240"/>
              <w:rPr>
                <w:rFonts w:ascii="Arial" w:hAnsi="Arial" w:cs="Arial"/>
              </w:rPr>
            </w:pPr>
            <w:r w:rsidRPr="00F96AFD">
              <w:rPr>
                <w:rFonts w:ascii="Arial" w:hAnsi="Arial" w:cs="Arial"/>
              </w:rPr>
              <w:t>113,3</w:t>
            </w:r>
          </w:p>
        </w:tc>
        <w:tc>
          <w:tcPr>
            <w:tcW w:w="851" w:type="dxa"/>
            <w:tcMar>
              <w:left w:w="105" w:type="dxa"/>
              <w:right w:w="105" w:type="dxa"/>
            </w:tcMar>
          </w:tcPr>
          <w:p w14:paraId="2F6B0511" w14:textId="5ADA0966" w:rsidR="0232B502" w:rsidRPr="00F96AFD" w:rsidRDefault="0232B502" w:rsidP="00DD2DE5">
            <w:pPr>
              <w:spacing w:after="240"/>
              <w:rPr>
                <w:rFonts w:ascii="Arial" w:hAnsi="Arial" w:cs="Arial"/>
              </w:rPr>
            </w:pPr>
            <w:r w:rsidRPr="00F96AFD">
              <w:rPr>
                <w:rFonts w:ascii="Arial" w:hAnsi="Arial" w:cs="Arial"/>
              </w:rPr>
              <w:t>110,3</w:t>
            </w:r>
          </w:p>
        </w:tc>
        <w:tc>
          <w:tcPr>
            <w:tcW w:w="850" w:type="dxa"/>
            <w:tcMar>
              <w:left w:w="105" w:type="dxa"/>
              <w:right w:w="105" w:type="dxa"/>
            </w:tcMar>
          </w:tcPr>
          <w:p w14:paraId="2FA79EAD" w14:textId="401C0AAB" w:rsidR="0232B502" w:rsidRPr="00F96AFD" w:rsidRDefault="0232B502" w:rsidP="00DD2DE5">
            <w:pPr>
              <w:spacing w:after="240"/>
              <w:rPr>
                <w:rFonts w:ascii="Arial" w:hAnsi="Arial" w:cs="Arial"/>
              </w:rPr>
            </w:pPr>
            <w:r w:rsidRPr="00F96AFD">
              <w:rPr>
                <w:rFonts w:ascii="Arial" w:hAnsi="Arial" w:cs="Arial"/>
              </w:rPr>
              <w:t>97,1</w:t>
            </w:r>
          </w:p>
        </w:tc>
        <w:tc>
          <w:tcPr>
            <w:tcW w:w="851" w:type="dxa"/>
            <w:tcMar>
              <w:left w:w="105" w:type="dxa"/>
              <w:right w:w="105" w:type="dxa"/>
            </w:tcMar>
          </w:tcPr>
          <w:p w14:paraId="0AF60D99" w14:textId="310EBF73" w:rsidR="0232B502" w:rsidRPr="00F96AFD" w:rsidRDefault="0232B502" w:rsidP="00DD2DE5">
            <w:pPr>
              <w:spacing w:after="240"/>
              <w:rPr>
                <w:rFonts w:ascii="Arial" w:hAnsi="Arial" w:cs="Arial"/>
              </w:rPr>
            </w:pPr>
            <w:r w:rsidRPr="00F96AFD">
              <w:rPr>
                <w:rFonts w:ascii="Arial" w:hAnsi="Arial" w:cs="Arial"/>
              </w:rPr>
              <w:t>113,9</w:t>
            </w:r>
          </w:p>
        </w:tc>
        <w:tc>
          <w:tcPr>
            <w:tcW w:w="850" w:type="dxa"/>
            <w:tcMar>
              <w:left w:w="105" w:type="dxa"/>
              <w:right w:w="105" w:type="dxa"/>
            </w:tcMar>
          </w:tcPr>
          <w:p w14:paraId="2DF4D23F" w14:textId="1297ECEE" w:rsidR="0232B502" w:rsidRPr="00F96AFD" w:rsidRDefault="0232B502" w:rsidP="00DD2DE5">
            <w:pPr>
              <w:spacing w:after="240"/>
              <w:rPr>
                <w:rFonts w:ascii="Arial" w:hAnsi="Arial" w:cs="Arial"/>
              </w:rPr>
            </w:pPr>
            <w:r w:rsidRPr="00F96AFD">
              <w:rPr>
                <w:rFonts w:ascii="Arial" w:hAnsi="Arial" w:cs="Arial"/>
              </w:rPr>
              <w:t>106,8</w:t>
            </w:r>
          </w:p>
        </w:tc>
      </w:tr>
      <w:tr w:rsidR="00760324" w:rsidRPr="00F96AFD" w14:paraId="7B497BC7" w14:textId="77777777" w:rsidTr="00760324">
        <w:trPr>
          <w:trHeight w:val="300"/>
        </w:trPr>
        <w:tc>
          <w:tcPr>
            <w:tcW w:w="1701" w:type="dxa"/>
            <w:tcMar>
              <w:left w:w="105" w:type="dxa"/>
              <w:right w:w="105" w:type="dxa"/>
            </w:tcMar>
          </w:tcPr>
          <w:p w14:paraId="0D70D199" w14:textId="3A2D71E6" w:rsidR="0232B502" w:rsidRPr="00F96AFD" w:rsidRDefault="009C341F" w:rsidP="00DD2DE5">
            <w:pPr>
              <w:spacing w:after="240"/>
              <w:rPr>
                <w:rFonts w:ascii="Arial" w:hAnsi="Arial" w:cs="Arial"/>
              </w:rPr>
            </w:pPr>
            <w:r w:rsidRPr="00F96AFD">
              <w:rPr>
                <w:rFonts w:ascii="Arial" w:hAnsi="Arial" w:cs="Arial"/>
              </w:rPr>
              <w:t>kujawsko-pomorskie</w:t>
            </w:r>
          </w:p>
        </w:tc>
        <w:tc>
          <w:tcPr>
            <w:tcW w:w="851" w:type="dxa"/>
            <w:tcMar>
              <w:left w:w="105" w:type="dxa"/>
              <w:right w:w="105" w:type="dxa"/>
            </w:tcMar>
          </w:tcPr>
          <w:p w14:paraId="06C6070B" w14:textId="115EAA71" w:rsidR="0232B502" w:rsidRPr="00F96AFD" w:rsidRDefault="0232B502" w:rsidP="00DD2DE5">
            <w:pPr>
              <w:spacing w:after="240"/>
              <w:rPr>
                <w:rFonts w:ascii="Arial" w:hAnsi="Arial" w:cs="Arial"/>
              </w:rPr>
            </w:pPr>
            <w:r w:rsidRPr="00F96AFD">
              <w:rPr>
                <w:rFonts w:ascii="Arial" w:hAnsi="Arial" w:cs="Arial"/>
              </w:rPr>
              <w:t>134,7</w:t>
            </w:r>
          </w:p>
        </w:tc>
        <w:tc>
          <w:tcPr>
            <w:tcW w:w="850" w:type="dxa"/>
            <w:tcMar>
              <w:left w:w="105" w:type="dxa"/>
              <w:right w:w="105" w:type="dxa"/>
            </w:tcMar>
          </w:tcPr>
          <w:p w14:paraId="25940707" w14:textId="4FEE2D59" w:rsidR="0232B502" w:rsidRPr="00F96AFD" w:rsidRDefault="0232B502" w:rsidP="00DD2DE5">
            <w:pPr>
              <w:spacing w:after="240"/>
              <w:rPr>
                <w:rFonts w:ascii="Arial" w:hAnsi="Arial" w:cs="Arial"/>
              </w:rPr>
            </w:pPr>
            <w:r w:rsidRPr="00F96AFD">
              <w:rPr>
                <w:rFonts w:ascii="Arial" w:hAnsi="Arial" w:cs="Arial"/>
              </w:rPr>
              <w:t>117,3</w:t>
            </w:r>
          </w:p>
        </w:tc>
        <w:tc>
          <w:tcPr>
            <w:tcW w:w="851" w:type="dxa"/>
            <w:tcMar>
              <w:left w:w="105" w:type="dxa"/>
              <w:right w:w="105" w:type="dxa"/>
            </w:tcMar>
          </w:tcPr>
          <w:p w14:paraId="7A303A5A" w14:textId="2EA52BE6" w:rsidR="0232B502" w:rsidRPr="00F96AFD" w:rsidRDefault="0232B502" w:rsidP="00DD2DE5">
            <w:pPr>
              <w:spacing w:after="240"/>
              <w:rPr>
                <w:rFonts w:ascii="Arial" w:hAnsi="Arial" w:cs="Arial"/>
              </w:rPr>
            </w:pPr>
            <w:r w:rsidRPr="00F96AFD">
              <w:rPr>
                <w:rFonts w:ascii="Arial" w:hAnsi="Arial" w:cs="Arial"/>
              </w:rPr>
              <w:t>103,5</w:t>
            </w:r>
          </w:p>
        </w:tc>
        <w:tc>
          <w:tcPr>
            <w:tcW w:w="850" w:type="dxa"/>
            <w:tcMar>
              <w:left w:w="105" w:type="dxa"/>
              <w:right w:w="105" w:type="dxa"/>
            </w:tcMar>
          </w:tcPr>
          <w:p w14:paraId="7EE29C77" w14:textId="7FBBB19C" w:rsidR="0232B502" w:rsidRPr="00F96AFD" w:rsidRDefault="0232B502" w:rsidP="00DD2DE5">
            <w:pPr>
              <w:spacing w:after="240"/>
              <w:rPr>
                <w:rFonts w:ascii="Arial" w:hAnsi="Arial" w:cs="Arial"/>
              </w:rPr>
            </w:pPr>
            <w:r w:rsidRPr="00F96AFD">
              <w:rPr>
                <w:rFonts w:ascii="Arial" w:hAnsi="Arial" w:cs="Arial"/>
              </w:rPr>
              <w:t>102,5</w:t>
            </w:r>
          </w:p>
        </w:tc>
        <w:tc>
          <w:tcPr>
            <w:tcW w:w="851" w:type="dxa"/>
            <w:tcMar>
              <w:left w:w="105" w:type="dxa"/>
              <w:right w:w="105" w:type="dxa"/>
            </w:tcMar>
          </w:tcPr>
          <w:p w14:paraId="62E2BA92" w14:textId="47598E27" w:rsidR="0232B502" w:rsidRPr="00F96AFD" w:rsidRDefault="0232B502" w:rsidP="00DD2DE5">
            <w:pPr>
              <w:spacing w:after="240"/>
              <w:rPr>
                <w:rFonts w:ascii="Arial" w:hAnsi="Arial" w:cs="Arial"/>
              </w:rPr>
            </w:pPr>
            <w:r w:rsidRPr="00F96AFD">
              <w:rPr>
                <w:rFonts w:ascii="Arial" w:hAnsi="Arial" w:cs="Arial"/>
              </w:rPr>
              <w:t>110,2</w:t>
            </w:r>
          </w:p>
        </w:tc>
        <w:tc>
          <w:tcPr>
            <w:tcW w:w="850" w:type="dxa"/>
            <w:tcMar>
              <w:left w:w="105" w:type="dxa"/>
              <w:right w:w="105" w:type="dxa"/>
            </w:tcMar>
          </w:tcPr>
          <w:p w14:paraId="0BD18F41" w14:textId="18AAE27F" w:rsidR="0232B502" w:rsidRPr="00F96AFD" w:rsidRDefault="0232B502" w:rsidP="00DD2DE5">
            <w:pPr>
              <w:spacing w:after="240"/>
              <w:rPr>
                <w:rFonts w:ascii="Arial" w:hAnsi="Arial" w:cs="Arial"/>
              </w:rPr>
            </w:pPr>
            <w:r w:rsidRPr="00F96AFD">
              <w:rPr>
                <w:rFonts w:ascii="Arial" w:hAnsi="Arial" w:cs="Arial"/>
              </w:rPr>
              <w:t>107,1</w:t>
            </w:r>
          </w:p>
        </w:tc>
        <w:tc>
          <w:tcPr>
            <w:tcW w:w="851" w:type="dxa"/>
            <w:tcMar>
              <w:left w:w="105" w:type="dxa"/>
              <w:right w:w="105" w:type="dxa"/>
            </w:tcMar>
          </w:tcPr>
          <w:p w14:paraId="5F710AE3" w14:textId="28635F79" w:rsidR="0232B502" w:rsidRPr="00F96AFD" w:rsidRDefault="0232B502" w:rsidP="00DD2DE5">
            <w:pPr>
              <w:spacing w:after="240"/>
              <w:rPr>
                <w:rFonts w:ascii="Arial" w:hAnsi="Arial" w:cs="Arial"/>
              </w:rPr>
            </w:pPr>
            <w:r w:rsidRPr="00F96AFD">
              <w:rPr>
                <w:rFonts w:ascii="Arial" w:hAnsi="Arial" w:cs="Arial"/>
              </w:rPr>
              <w:t>110,7</w:t>
            </w:r>
          </w:p>
        </w:tc>
        <w:tc>
          <w:tcPr>
            <w:tcW w:w="850" w:type="dxa"/>
            <w:tcMar>
              <w:left w:w="105" w:type="dxa"/>
              <w:right w:w="105" w:type="dxa"/>
            </w:tcMar>
          </w:tcPr>
          <w:p w14:paraId="3680234C" w14:textId="4DED2BD8" w:rsidR="0232B502" w:rsidRPr="00F96AFD" w:rsidRDefault="0232B502" w:rsidP="00DD2DE5">
            <w:pPr>
              <w:spacing w:after="240"/>
              <w:rPr>
                <w:rFonts w:ascii="Arial" w:hAnsi="Arial" w:cs="Arial"/>
              </w:rPr>
            </w:pPr>
            <w:r w:rsidRPr="00F96AFD">
              <w:rPr>
                <w:rFonts w:ascii="Arial" w:hAnsi="Arial" w:cs="Arial"/>
              </w:rPr>
              <w:t>114,2</w:t>
            </w:r>
          </w:p>
        </w:tc>
        <w:tc>
          <w:tcPr>
            <w:tcW w:w="851" w:type="dxa"/>
            <w:tcMar>
              <w:left w:w="105" w:type="dxa"/>
              <w:right w:w="105" w:type="dxa"/>
            </w:tcMar>
          </w:tcPr>
          <w:p w14:paraId="6A77E44E" w14:textId="18F11F67" w:rsidR="0232B502" w:rsidRPr="00F96AFD" w:rsidRDefault="0232B502" w:rsidP="00DD2DE5">
            <w:pPr>
              <w:spacing w:after="240"/>
              <w:rPr>
                <w:rFonts w:ascii="Arial" w:hAnsi="Arial" w:cs="Arial"/>
              </w:rPr>
            </w:pPr>
            <w:r w:rsidRPr="00F96AFD">
              <w:rPr>
                <w:rFonts w:ascii="Arial" w:hAnsi="Arial" w:cs="Arial"/>
              </w:rPr>
              <w:t>107,0</w:t>
            </w:r>
          </w:p>
        </w:tc>
        <w:tc>
          <w:tcPr>
            <w:tcW w:w="850" w:type="dxa"/>
            <w:tcMar>
              <w:left w:w="105" w:type="dxa"/>
              <w:right w:w="105" w:type="dxa"/>
            </w:tcMar>
          </w:tcPr>
          <w:p w14:paraId="4D581242" w14:textId="4C16826E" w:rsidR="0232B502" w:rsidRPr="00F96AFD" w:rsidRDefault="0232B502" w:rsidP="00DD2DE5">
            <w:pPr>
              <w:spacing w:after="240"/>
              <w:rPr>
                <w:rFonts w:ascii="Arial" w:hAnsi="Arial" w:cs="Arial"/>
              </w:rPr>
            </w:pPr>
            <w:r w:rsidRPr="00F96AFD">
              <w:rPr>
                <w:rFonts w:ascii="Arial" w:hAnsi="Arial" w:cs="Arial"/>
              </w:rPr>
              <w:t>110,9</w:t>
            </w:r>
          </w:p>
        </w:tc>
      </w:tr>
      <w:tr w:rsidR="00760324" w:rsidRPr="00F96AFD" w14:paraId="5DFD83C4" w14:textId="77777777" w:rsidTr="00760324">
        <w:trPr>
          <w:trHeight w:val="300"/>
        </w:trPr>
        <w:tc>
          <w:tcPr>
            <w:tcW w:w="1701" w:type="dxa"/>
            <w:tcMar>
              <w:left w:w="105" w:type="dxa"/>
              <w:right w:w="105" w:type="dxa"/>
            </w:tcMar>
          </w:tcPr>
          <w:p w14:paraId="1E647396" w14:textId="0850B2AE" w:rsidR="0232B502" w:rsidRPr="00F96AFD" w:rsidRDefault="009C341F" w:rsidP="00DD2DE5">
            <w:pPr>
              <w:spacing w:after="240"/>
              <w:rPr>
                <w:rFonts w:ascii="Arial" w:hAnsi="Arial" w:cs="Arial"/>
              </w:rPr>
            </w:pPr>
            <w:r w:rsidRPr="00F96AFD">
              <w:rPr>
                <w:rFonts w:ascii="Arial" w:hAnsi="Arial" w:cs="Arial"/>
              </w:rPr>
              <w:t>lubelskie</w:t>
            </w:r>
          </w:p>
        </w:tc>
        <w:tc>
          <w:tcPr>
            <w:tcW w:w="851" w:type="dxa"/>
            <w:tcMar>
              <w:left w:w="105" w:type="dxa"/>
              <w:right w:w="105" w:type="dxa"/>
            </w:tcMar>
          </w:tcPr>
          <w:p w14:paraId="5FD084DD" w14:textId="3F735F9E" w:rsidR="0232B502" w:rsidRPr="00F96AFD" w:rsidRDefault="0232B502" w:rsidP="00DD2DE5">
            <w:pPr>
              <w:spacing w:after="240"/>
              <w:rPr>
                <w:rFonts w:ascii="Arial" w:hAnsi="Arial" w:cs="Arial"/>
              </w:rPr>
            </w:pPr>
            <w:r w:rsidRPr="00F96AFD">
              <w:rPr>
                <w:rFonts w:ascii="Arial" w:hAnsi="Arial" w:cs="Arial"/>
              </w:rPr>
              <w:t>121,5</w:t>
            </w:r>
          </w:p>
        </w:tc>
        <w:tc>
          <w:tcPr>
            <w:tcW w:w="850" w:type="dxa"/>
            <w:tcMar>
              <w:left w:w="105" w:type="dxa"/>
              <w:right w:w="105" w:type="dxa"/>
            </w:tcMar>
          </w:tcPr>
          <w:p w14:paraId="4FAAC3D8" w14:textId="7E42D438" w:rsidR="0232B502" w:rsidRPr="00F96AFD" w:rsidRDefault="0232B502" w:rsidP="00DD2DE5">
            <w:pPr>
              <w:spacing w:after="240"/>
              <w:rPr>
                <w:rFonts w:ascii="Arial" w:hAnsi="Arial" w:cs="Arial"/>
              </w:rPr>
            </w:pPr>
            <w:r w:rsidRPr="00F96AFD">
              <w:rPr>
                <w:rFonts w:ascii="Arial" w:hAnsi="Arial" w:cs="Arial"/>
              </w:rPr>
              <w:t>132,8</w:t>
            </w:r>
          </w:p>
        </w:tc>
        <w:tc>
          <w:tcPr>
            <w:tcW w:w="851" w:type="dxa"/>
            <w:tcMar>
              <w:left w:w="105" w:type="dxa"/>
              <w:right w:w="105" w:type="dxa"/>
            </w:tcMar>
          </w:tcPr>
          <w:p w14:paraId="40D6AD57" w14:textId="366EB28C" w:rsidR="0232B502" w:rsidRPr="00F96AFD" w:rsidRDefault="0232B502" w:rsidP="00DD2DE5">
            <w:pPr>
              <w:spacing w:after="240"/>
              <w:rPr>
                <w:rFonts w:ascii="Arial" w:hAnsi="Arial" w:cs="Arial"/>
              </w:rPr>
            </w:pPr>
            <w:r w:rsidRPr="00F96AFD">
              <w:rPr>
                <w:rFonts w:ascii="Arial" w:hAnsi="Arial" w:cs="Arial"/>
              </w:rPr>
              <w:t>113,3</w:t>
            </w:r>
          </w:p>
        </w:tc>
        <w:tc>
          <w:tcPr>
            <w:tcW w:w="850" w:type="dxa"/>
            <w:tcMar>
              <w:left w:w="105" w:type="dxa"/>
              <w:right w:w="105" w:type="dxa"/>
            </w:tcMar>
          </w:tcPr>
          <w:p w14:paraId="424B080C" w14:textId="26A94EFD" w:rsidR="0232B502" w:rsidRPr="00F96AFD" w:rsidRDefault="0232B502" w:rsidP="00DD2DE5">
            <w:pPr>
              <w:spacing w:after="240"/>
              <w:rPr>
                <w:rFonts w:ascii="Arial" w:hAnsi="Arial" w:cs="Arial"/>
              </w:rPr>
            </w:pPr>
            <w:r w:rsidRPr="00F96AFD">
              <w:rPr>
                <w:rFonts w:ascii="Arial" w:hAnsi="Arial" w:cs="Arial"/>
              </w:rPr>
              <w:t>107,7</w:t>
            </w:r>
          </w:p>
        </w:tc>
        <w:tc>
          <w:tcPr>
            <w:tcW w:w="851" w:type="dxa"/>
            <w:tcMar>
              <w:left w:w="105" w:type="dxa"/>
              <w:right w:w="105" w:type="dxa"/>
            </w:tcMar>
          </w:tcPr>
          <w:p w14:paraId="0F5A6381" w14:textId="6C0FB05F" w:rsidR="0232B502" w:rsidRPr="00F96AFD" w:rsidRDefault="0232B502" w:rsidP="00DD2DE5">
            <w:pPr>
              <w:spacing w:after="240"/>
              <w:rPr>
                <w:rFonts w:ascii="Arial" w:hAnsi="Arial" w:cs="Arial"/>
              </w:rPr>
            </w:pPr>
            <w:r w:rsidRPr="00F96AFD">
              <w:rPr>
                <w:rFonts w:ascii="Arial" w:hAnsi="Arial" w:cs="Arial"/>
              </w:rPr>
              <w:t>112,1</w:t>
            </w:r>
          </w:p>
        </w:tc>
        <w:tc>
          <w:tcPr>
            <w:tcW w:w="850" w:type="dxa"/>
            <w:tcMar>
              <w:left w:w="105" w:type="dxa"/>
              <w:right w:w="105" w:type="dxa"/>
            </w:tcMar>
          </w:tcPr>
          <w:p w14:paraId="1FA920A3" w14:textId="05CE9C2C" w:rsidR="0232B502" w:rsidRPr="00F96AFD" w:rsidRDefault="0232B502" w:rsidP="00DD2DE5">
            <w:pPr>
              <w:spacing w:after="240"/>
              <w:rPr>
                <w:rFonts w:ascii="Arial" w:hAnsi="Arial" w:cs="Arial"/>
              </w:rPr>
            </w:pPr>
            <w:r w:rsidRPr="00F96AFD">
              <w:rPr>
                <w:rFonts w:ascii="Arial" w:hAnsi="Arial" w:cs="Arial"/>
              </w:rPr>
              <w:t>120,3</w:t>
            </w:r>
          </w:p>
        </w:tc>
        <w:tc>
          <w:tcPr>
            <w:tcW w:w="851" w:type="dxa"/>
            <w:tcMar>
              <w:left w:w="105" w:type="dxa"/>
              <w:right w:w="105" w:type="dxa"/>
            </w:tcMar>
          </w:tcPr>
          <w:p w14:paraId="3077F6C5" w14:textId="6F4137AD" w:rsidR="0232B502" w:rsidRPr="00F96AFD" w:rsidRDefault="0232B502" w:rsidP="00DD2DE5">
            <w:pPr>
              <w:spacing w:after="240"/>
              <w:rPr>
                <w:rFonts w:ascii="Arial" w:hAnsi="Arial" w:cs="Arial"/>
              </w:rPr>
            </w:pPr>
            <w:r w:rsidRPr="00F96AFD">
              <w:rPr>
                <w:rFonts w:ascii="Arial" w:hAnsi="Arial" w:cs="Arial"/>
              </w:rPr>
              <w:t>115,7</w:t>
            </w:r>
          </w:p>
        </w:tc>
        <w:tc>
          <w:tcPr>
            <w:tcW w:w="850" w:type="dxa"/>
            <w:tcMar>
              <w:left w:w="105" w:type="dxa"/>
              <w:right w:w="105" w:type="dxa"/>
            </w:tcMar>
          </w:tcPr>
          <w:p w14:paraId="10E03D65" w14:textId="7151FB7B" w:rsidR="0232B502" w:rsidRPr="00F96AFD" w:rsidRDefault="0232B502" w:rsidP="00DD2DE5">
            <w:pPr>
              <w:spacing w:after="240"/>
              <w:rPr>
                <w:rFonts w:ascii="Arial" w:hAnsi="Arial" w:cs="Arial"/>
              </w:rPr>
            </w:pPr>
            <w:r w:rsidRPr="00F96AFD">
              <w:rPr>
                <w:rFonts w:ascii="Arial" w:hAnsi="Arial" w:cs="Arial"/>
              </w:rPr>
              <w:t>107,6</w:t>
            </w:r>
          </w:p>
        </w:tc>
        <w:tc>
          <w:tcPr>
            <w:tcW w:w="851" w:type="dxa"/>
            <w:tcMar>
              <w:left w:w="105" w:type="dxa"/>
              <w:right w:w="105" w:type="dxa"/>
            </w:tcMar>
          </w:tcPr>
          <w:p w14:paraId="618755D8" w14:textId="5F48F8B7" w:rsidR="0232B502" w:rsidRPr="00F96AFD" w:rsidRDefault="0232B502" w:rsidP="00DD2DE5">
            <w:pPr>
              <w:spacing w:after="240"/>
              <w:rPr>
                <w:rFonts w:ascii="Arial" w:hAnsi="Arial" w:cs="Arial"/>
              </w:rPr>
            </w:pPr>
            <w:r w:rsidRPr="00F96AFD">
              <w:rPr>
                <w:rFonts w:ascii="Arial" w:hAnsi="Arial" w:cs="Arial"/>
              </w:rPr>
              <w:t>106,3</w:t>
            </w:r>
          </w:p>
        </w:tc>
        <w:tc>
          <w:tcPr>
            <w:tcW w:w="850" w:type="dxa"/>
            <w:tcMar>
              <w:left w:w="105" w:type="dxa"/>
              <w:right w:w="105" w:type="dxa"/>
            </w:tcMar>
          </w:tcPr>
          <w:p w14:paraId="3F8182D5" w14:textId="099819CC" w:rsidR="0232B502" w:rsidRPr="00F96AFD" w:rsidRDefault="0232B502" w:rsidP="00DD2DE5">
            <w:pPr>
              <w:spacing w:after="240"/>
              <w:rPr>
                <w:rFonts w:ascii="Arial" w:hAnsi="Arial" w:cs="Arial"/>
              </w:rPr>
            </w:pPr>
            <w:r w:rsidRPr="00F96AFD">
              <w:rPr>
                <w:rFonts w:ascii="Arial" w:hAnsi="Arial" w:cs="Arial"/>
              </w:rPr>
              <w:t>106,6</w:t>
            </w:r>
          </w:p>
        </w:tc>
      </w:tr>
      <w:tr w:rsidR="00760324" w:rsidRPr="00F96AFD" w14:paraId="39E3A73F" w14:textId="77777777" w:rsidTr="00760324">
        <w:trPr>
          <w:trHeight w:val="300"/>
        </w:trPr>
        <w:tc>
          <w:tcPr>
            <w:tcW w:w="1701" w:type="dxa"/>
            <w:tcMar>
              <w:left w:w="105" w:type="dxa"/>
              <w:right w:w="105" w:type="dxa"/>
            </w:tcMar>
          </w:tcPr>
          <w:p w14:paraId="6BB27B24" w14:textId="237AD532" w:rsidR="0232B502" w:rsidRPr="00F96AFD" w:rsidRDefault="009C341F" w:rsidP="00DD2DE5">
            <w:pPr>
              <w:spacing w:after="240"/>
              <w:rPr>
                <w:rFonts w:ascii="Arial" w:hAnsi="Arial" w:cs="Arial"/>
              </w:rPr>
            </w:pPr>
            <w:r w:rsidRPr="00F96AFD">
              <w:rPr>
                <w:rFonts w:ascii="Arial" w:hAnsi="Arial" w:cs="Arial"/>
              </w:rPr>
              <w:t>lubuskie</w:t>
            </w:r>
          </w:p>
        </w:tc>
        <w:tc>
          <w:tcPr>
            <w:tcW w:w="851" w:type="dxa"/>
            <w:tcMar>
              <w:left w:w="105" w:type="dxa"/>
              <w:right w:w="105" w:type="dxa"/>
            </w:tcMar>
          </w:tcPr>
          <w:p w14:paraId="61E0FC69" w14:textId="21EE14CC" w:rsidR="0232B502" w:rsidRPr="00F96AFD" w:rsidRDefault="0232B502" w:rsidP="00DD2DE5">
            <w:pPr>
              <w:spacing w:after="240"/>
              <w:rPr>
                <w:rFonts w:ascii="Arial" w:hAnsi="Arial" w:cs="Arial"/>
              </w:rPr>
            </w:pPr>
            <w:r w:rsidRPr="00F96AFD">
              <w:rPr>
                <w:rFonts w:ascii="Arial" w:hAnsi="Arial" w:cs="Arial"/>
              </w:rPr>
              <w:t>114,1</w:t>
            </w:r>
          </w:p>
        </w:tc>
        <w:tc>
          <w:tcPr>
            <w:tcW w:w="850" w:type="dxa"/>
            <w:tcMar>
              <w:left w:w="105" w:type="dxa"/>
              <w:right w:w="105" w:type="dxa"/>
            </w:tcMar>
          </w:tcPr>
          <w:p w14:paraId="68D7CE8D" w14:textId="6B5081A4" w:rsidR="0232B502" w:rsidRPr="00F96AFD" w:rsidRDefault="0232B502" w:rsidP="00DD2DE5">
            <w:pPr>
              <w:spacing w:after="240"/>
              <w:rPr>
                <w:rFonts w:ascii="Arial" w:hAnsi="Arial" w:cs="Arial"/>
              </w:rPr>
            </w:pPr>
            <w:r w:rsidRPr="00F96AFD">
              <w:rPr>
                <w:rFonts w:ascii="Arial" w:hAnsi="Arial" w:cs="Arial"/>
              </w:rPr>
              <w:t>113,4</w:t>
            </w:r>
          </w:p>
        </w:tc>
        <w:tc>
          <w:tcPr>
            <w:tcW w:w="851" w:type="dxa"/>
            <w:tcMar>
              <w:left w:w="105" w:type="dxa"/>
              <w:right w:w="105" w:type="dxa"/>
            </w:tcMar>
          </w:tcPr>
          <w:p w14:paraId="45CEADD8" w14:textId="16D48EDF" w:rsidR="0232B502" w:rsidRPr="00F96AFD" w:rsidRDefault="0232B502" w:rsidP="00DD2DE5">
            <w:pPr>
              <w:spacing w:after="240"/>
              <w:rPr>
                <w:rFonts w:ascii="Arial" w:hAnsi="Arial" w:cs="Arial"/>
              </w:rPr>
            </w:pPr>
            <w:r w:rsidRPr="00F96AFD">
              <w:rPr>
                <w:rFonts w:ascii="Arial" w:hAnsi="Arial" w:cs="Arial"/>
              </w:rPr>
              <w:t>99,4</w:t>
            </w:r>
          </w:p>
        </w:tc>
        <w:tc>
          <w:tcPr>
            <w:tcW w:w="850" w:type="dxa"/>
            <w:tcMar>
              <w:left w:w="105" w:type="dxa"/>
              <w:right w:w="105" w:type="dxa"/>
            </w:tcMar>
          </w:tcPr>
          <w:p w14:paraId="333FA58C" w14:textId="0D388708" w:rsidR="0232B502" w:rsidRPr="00F96AFD" w:rsidRDefault="0232B502" w:rsidP="00DD2DE5">
            <w:pPr>
              <w:spacing w:after="240"/>
              <w:rPr>
                <w:rFonts w:ascii="Arial" w:hAnsi="Arial" w:cs="Arial"/>
              </w:rPr>
            </w:pPr>
            <w:r w:rsidRPr="00F96AFD">
              <w:rPr>
                <w:rFonts w:ascii="Arial" w:hAnsi="Arial" w:cs="Arial"/>
              </w:rPr>
              <w:t>110,7</w:t>
            </w:r>
          </w:p>
        </w:tc>
        <w:tc>
          <w:tcPr>
            <w:tcW w:w="851" w:type="dxa"/>
            <w:tcMar>
              <w:left w:w="105" w:type="dxa"/>
              <w:right w:w="105" w:type="dxa"/>
            </w:tcMar>
          </w:tcPr>
          <w:p w14:paraId="06CCB0F7" w14:textId="108C476F" w:rsidR="0232B502" w:rsidRPr="00F96AFD" w:rsidRDefault="0232B502" w:rsidP="00DD2DE5">
            <w:pPr>
              <w:spacing w:after="240"/>
              <w:rPr>
                <w:rFonts w:ascii="Arial" w:hAnsi="Arial" w:cs="Arial"/>
              </w:rPr>
            </w:pPr>
            <w:r w:rsidRPr="00F96AFD">
              <w:rPr>
                <w:rFonts w:ascii="Arial" w:hAnsi="Arial" w:cs="Arial"/>
              </w:rPr>
              <w:t>104,2</w:t>
            </w:r>
          </w:p>
        </w:tc>
        <w:tc>
          <w:tcPr>
            <w:tcW w:w="850" w:type="dxa"/>
            <w:tcMar>
              <w:left w:w="105" w:type="dxa"/>
              <w:right w:w="105" w:type="dxa"/>
            </w:tcMar>
          </w:tcPr>
          <w:p w14:paraId="1D2ECE21" w14:textId="6CF835E9" w:rsidR="0232B502" w:rsidRPr="00F96AFD" w:rsidRDefault="0232B502" w:rsidP="00DD2DE5">
            <w:pPr>
              <w:spacing w:after="240"/>
              <w:rPr>
                <w:rFonts w:ascii="Arial" w:hAnsi="Arial" w:cs="Arial"/>
              </w:rPr>
            </w:pPr>
            <w:r w:rsidRPr="00F96AFD">
              <w:rPr>
                <w:rFonts w:ascii="Arial" w:hAnsi="Arial" w:cs="Arial"/>
              </w:rPr>
              <w:t>107,6</w:t>
            </w:r>
          </w:p>
        </w:tc>
        <w:tc>
          <w:tcPr>
            <w:tcW w:w="851" w:type="dxa"/>
            <w:tcMar>
              <w:left w:w="105" w:type="dxa"/>
              <w:right w:w="105" w:type="dxa"/>
            </w:tcMar>
          </w:tcPr>
          <w:p w14:paraId="3B121537" w14:textId="1897A755" w:rsidR="0232B502" w:rsidRPr="00F96AFD" w:rsidRDefault="0232B502" w:rsidP="00DD2DE5">
            <w:pPr>
              <w:spacing w:after="240"/>
              <w:rPr>
                <w:rFonts w:ascii="Arial" w:hAnsi="Arial" w:cs="Arial"/>
              </w:rPr>
            </w:pPr>
            <w:r w:rsidRPr="00F96AFD">
              <w:rPr>
                <w:rFonts w:ascii="Arial" w:hAnsi="Arial" w:cs="Arial"/>
              </w:rPr>
              <w:t>112,9</w:t>
            </w:r>
          </w:p>
        </w:tc>
        <w:tc>
          <w:tcPr>
            <w:tcW w:w="850" w:type="dxa"/>
            <w:tcMar>
              <w:left w:w="105" w:type="dxa"/>
              <w:right w:w="105" w:type="dxa"/>
            </w:tcMar>
          </w:tcPr>
          <w:p w14:paraId="6D720AFF" w14:textId="06B21FAE" w:rsidR="0232B502" w:rsidRPr="00F96AFD" w:rsidRDefault="0232B502" w:rsidP="00DD2DE5">
            <w:pPr>
              <w:spacing w:after="240"/>
              <w:rPr>
                <w:rFonts w:ascii="Arial" w:hAnsi="Arial" w:cs="Arial"/>
              </w:rPr>
            </w:pPr>
            <w:r w:rsidRPr="00F96AFD">
              <w:rPr>
                <w:rFonts w:ascii="Arial" w:hAnsi="Arial" w:cs="Arial"/>
              </w:rPr>
              <w:t>105,2</w:t>
            </w:r>
          </w:p>
        </w:tc>
        <w:tc>
          <w:tcPr>
            <w:tcW w:w="851" w:type="dxa"/>
            <w:tcMar>
              <w:left w:w="105" w:type="dxa"/>
              <w:right w:w="105" w:type="dxa"/>
            </w:tcMar>
          </w:tcPr>
          <w:p w14:paraId="38E63F3A" w14:textId="31F005FC" w:rsidR="0232B502" w:rsidRPr="00F96AFD" w:rsidRDefault="0232B502" w:rsidP="00DD2DE5">
            <w:pPr>
              <w:spacing w:after="240"/>
              <w:rPr>
                <w:rFonts w:ascii="Arial" w:hAnsi="Arial" w:cs="Arial"/>
              </w:rPr>
            </w:pPr>
            <w:r w:rsidRPr="00F96AFD">
              <w:rPr>
                <w:rFonts w:ascii="Arial" w:hAnsi="Arial" w:cs="Arial"/>
              </w:rPr>
              <w:t>102,6</w:t>
            </w:r>
          </w:p>
        </w:tc>
        <w:tc>
          <w:tcPr>
            <w:tcW w:w="850" w:type="dxa"/>
            <w:tcMar>
              <w:left w:w="105" w:type="dxa"/>
              <w:right w:w="105" w:type="dxa"/>
            </w:tcMar>
          </w:tcPr>
          <w:p w14:paraId="1F48840D" w14:textId="114E96FF" w:rsidR="0232B502" w:rsidRPr="00F96AFD" w:rsidRDefault="0232B502" w:rsidP="00DD2DE5">
            <w:pPr>
              <w:spacing w:after="240"/>
              <w:rPr>
                <w:rFonts w:ascii="Arial" w:hAnsi="Arial" w:cs="Arial"/>
              </w:rPr>
            </w:pPr>
            <w:r w:rsidRPr="00F96AFD">
              <w:rPr>
                <w:rFonts w:ascii="Arial" w:hAnsi="Arial" w:cs="Arial"/>
              </w:rPr>
              <w:t>115,1</w:t>
            </w:r>
          </w:p>
        </w:tc>
      </w:tr>
      <w:tr w:rsidR="00760324" w:rsidRPr="00F96AFD" w14:paraId="6DD6DD13" w14:textId="77777777" w:rsidTr="00760324">
        <w:trPr>
          <w:trHeight w:val="300"/>
        </w:trPr>
        <w:tc>
          <w:tcPr>
            <w:tcW w:w="1701" w:type="dxa"/>
            <w:tcMar>
              <w:left w:w="105" w:type="dxa"/>
              <w:right w:w="105" w:type="dxa"/>
            </w:tcMar>
          </w:tcPr>
          <w:p w14:paraId="635F5E18" w14:textId="6A560280" w:rsidR="0232B502" w:rsidRPr="00F96AFD" w:rsidRDefault="009C341F" w:rsidP="00DD2DE5">
            <w:pPr>
              <w:spacing w:after="240"/>
              <w:rPr>
                <w:rFonts w:ascii="Arial" w:hAnsi="Arial" w:cs="Arial"/>
              </w:rPr>
            </w:pPr>
            <w:r w:rsidRPr="00F96AFD">
              <w:rPr>
                <w:rFonts w:ascii="Arial" w:hAnsi="Arial" w:cs="Arial"/>
              </w:rPr>
              <w:t>łódzkie</w:t>
            </w:r>
          </w:p>
        </w:tc>
        <w:tc>
          <w:tcPr>
            <w:tcW w:w="851" w:type="dxa"/>
            <w:tcMar>
              <w:left w:w="105" w:type="dxa"/>
              <w:right w:w="105" w:type="dxa"/>
            </w:tcMar>
          </w:tcPr>
          <w:p w14:paraId="3C2A3A53" w14:textId="55876F58" w:rsidR="0232B502" w:rsidRPr="00F96AFD" w:rsidRDefault="0232B502" w:rsidP="00DD2DE5">
            <w:pPr>
              <w:spacing w:after="240"/>
              <w:rPr>
                <w:rFonts w:ascii="Arial" w:hAnsi="Arial" w:cs="Arial"/>
              </w:rPr>
            </w:pPr>
            <w:r w:rsidRPr="00F96AFD">
              <w:rPr>
                <w:rFonts w:ascii="Arial" w:hAnsi="Arial" w:cs="Arial"/>
              </w:rPr>
              <w:t>115,4</w:t>
            </w:r>
          </w:p>
        </w:tc>
        <w:tc>
          <w:tcPr>
            <w:tcW w:w="850" w:type="dxa"/>
            <w:tcMar>
              <w:left w:w="105" w:type="dxa"/>
              <w:right w:w="105" w:type="dxa"/>
            </w:tcMar>
          </w:tcPr>
          <w:p w14:paraId="61638E5C" w14:textId="5BBA633B" w:rsidR="0232B502" w:rsidRPr="00F96AFD" w:rsidRDefault="0232B502" w:rsidP="00DD2DE5">
            <w:pPr>
              <w:spacing w:after="240"/>
              <w:rPr>
                <w:rFonts w:ascii="Arial" w:hAnsi="Arial" w:cs="Arial"/>
              </w:rPr>
            </w:pPr>
            <w:r w:rsidRPr="00F96AFD">
              <w:rPr>
                <w:rFonts w:ascii="Arial" w:hAnsi="Arial" w:cs="Arial"/>
              </w:rPr>
              <w:t>109,2</w:t>
            </w:r>
          </w:p>
        </w:tc>
        <w:tc>
          <w:tcPr>
            <w:tcW w:w="851" w:type="dxa"/>
            <w:tcMar>
              <w:left w:w="105" w:type="dxa"/>
              <w:right w:w="105" w:type="dxa"/>
            </w:tcMar>
          </w:tcPr>
          <w:p w14:paraId="3578C3D2" w14:textId="58CC8D47" w:rsidR="0232B502" w:rsidRPr="00F96AFD" w:rsidRDefault="0232B502" w:rsidP="00DD2DE5">
            <w:pPr>
              <w:spacing w:after="240"/>
              <w:rPr>
                <w:rFonts w:ascii="Arial" w:hAnsi="Arial" w:cs="Arial"/>
              </w:rPr>
            </w:pPr>
            <w:r w:rsidRPr="00F96AFD">
              <w:rPr>
                <w:rFonts w:ascii="Arial" w:hAnsi="Arial" w:cs="Arial"/>
              </w:rPr>
              <w:t>108,4</w:t>
            </w:r>
          </w:p>
        </w:tc>
        <w:tc>
          <w:tcPr>
            <w:tcW w:w="850" w:type="dxa"/>
            <w:tcMar>
              <w:left w:w="105" w:type="dxa"/>
              <w:right w:w="105" w:type="dxa"/>
            </w:tcMar>
          </w:tcPr>
          <w:p w14:paraId="04BC844D" w14:textId="383DD69B" w:rsidR="0232B502" w:rsidRPr="00F96AFD" w:rsidRDefault="0232B502" w:rsidP="00DD2DE5">
            <w:pPr>
              <w:spacing w:after="240"/>
              <w:rPr>
                <w:rFonts w:ascii="Arial" w:hAnsi="Arial" w:cs="Arial"/>
              </w:rPr>
            </w:pPr>
            <w:r w:rsidRPr="00F96AFD">
              <w:rPr>
                <w:rFonts w:ascii="Arial" w:hAnsi="Arial" w:cs="Arial"/>
              </w:rPr>
              <w:t>114,4</w:t>
            </w:r>
          </w:p>
        </w:tc>
        <w:tc>
          <w:tcPr>
            <w:tcW w:w="851" w:type="dxa"/>
            <w:tcMar>
              <w:left w:w="105" w:type="dxa"/>
              <w:right w:w="105" w:type="dxa"/>
            </w:tcMar>
          </w:tcPr>
          <w:p w14:paraId="1C8F5338" w14:textId="36F5C62C" w:rsidR="0232B502" w:rsidRPr="00F96AFD" w:rsidRDefault="0232B502" w:rsidP="00DD2DE5">
            <w:pPr>
              <w:spacing w:after="240"/>
              <w:rPr>
                <w:rFonts w:ascii="Arial" w:hAnsi="Arial" w:cs="Arial"/>
              </w:rPr>
            </w:pPr>
            <w:r w:rsidRPr="00F96AFD">
              <w:rPr>
                <w:rFonts w:ascii="Arial" w:hAnsi="Arial" w:cs="Arial"/>
              </w:rPr>
              <w:t>106,1</w:t>
            </w:r>
          </w:p>
        </w:tc>
        <w:tc>
          <w:tcPr>
            <w:tcW w:w="850" w:type="dxa"/>
            <w:tcMar>
              <w:left w:w="105" w:type="dxa"/>
              <w:right w:w="105" w:type="dxa"/>
            </w:tcMar>
          </w:tcPr>
          <w:p w14:paraId="534063BD" w14:textId="625580B9" w:rsidR="0232B502" w:rsidRPr="00F96AFD" w:rsidRDefault="0232B502" w:rsidP="00DD2DE5">
            <w:pPr>
              <w:spacing w:after="240"/>
              <w:rPr>
                <w:rFonts w:ascii="Arial" w:hAnsi="Arial" w:cs="Arial"/>
              </w:rPr>
            </w:pPr>
            <w:r w:rsidRPr="00F96AFD">
              <w:rPr>
                <w:rFonts w:ascii="Arial" w:hAnsi="Arial" w:cs="Arial"/>
              </w:rPr>
              <w:t>113,5</w:t>
            </w:r>
          </w:p>
        </w:tc>
        <w:tc>
          <w:tcPr>
            <w:tcW w:w="851" w:type="dxa"/>
            <w:tcMar>
              <w:left w:w="105" w:type="dxa"/>
              <w:right w:w="105" w:type="dxa"/>
            </w:tcMar>
          </w:tcPr>
          <w:p w14:paraId="73B6149C" w14:textId="0AA1E7D3" w:rsidR="0232B502" w:rsidRPr="00F96AFD" w:rsidRDefault="0232B502" w:rsidP="00DD2DE5">
            <w:pPr>
              <w:spacing w:after="240"/>
              <w:rPr>
                <w:rFonts w:ascii="Arial" w:hAnsi="Arial" w:cs="Arial"/>
              </w:rPr>
            </w:pPr>
            <w:r w:rsidRPr="00F96AFD">
              <w:rPr>
                <w:rFonts w:ascii="Arial" w:hAnsi="Arial" w:cs="Arial"/>
              </w:rPr>
              <w:t>110,7</w:t>
            </w:r>
          </w:p>
        </w:tc>
        <w:tc>
          <w:tcPr>
            <w:tcW w:w="850" w:type="dxa"/>
            <w:tcMar>
              <w:left w:w="105" w:type="dxa"/>
              <w:right w:w="105" w:type="dxa"/>
            </w:tcMar>
          </w:tcPr>
          <w:p w14:paraId="73DFF35E" w14:textId="48E809A8" w:rsidR="0232B502" w:rsidRPr="00F96AFD" w:rsidRDefault="0232B502" w:rsidP="00DD2DE5">
            <w:pPr>
              <w:spacing w:after="240"/>
              <w:rPr>
                <w:rFonts w:ascii="Arial" w:hAnsi="Arial" w:cs="Arial"/>
              </w:rPr>
            </w:pPr>
            <w:r w:rsidRPr="00F96AFD">
              <w:rPr>
                <w:rFonts w:ascii="Arial" w:hAnsi="Arial" w:cs="Arial"/>
              </w:rPr>
              <w:t>111,2</w:t>
            </w:r>
          </w:p>
        </w:tc>
        <w:tc>
          <w:tcPr>
            <w:tcW w:w="851" w:type="dxa"/>
            <w:tcMar>
              <w:left w:w="105" w:type="dxa"/>
              <w:right w:w="105" w:type="dxa"/>
            </w:tcMar>
          </w:tcPr>
          <w:p w14:paraId="27900EF8" w14:textId="21B7BDDF" w:rsidR="0232B502" w:rsidRPr="00F96AFD" w:rsidRDefault="0232B502" w:rsidP="00DD2DE5">
            <w:pPr>
              <w:spacing w:after="240"/>
              <w:rPr>
                <w:rFonts w:ascii="Arial" w:hAnsi="Arial" w:cs="Arial"/>
              </w:rPr>
            </w:pPr>
            <w:r w:rsidRPr="00F96AFD">
              <w:rPr>
                <w:rFonts w:ascii="Arial" w:hAnsi="Arial" w:cs="Arial"/>
              </w:rPr>
              <w:t>109,9</w:t>
            </w:r>
          </w:p>
        </w:tc>
        <w:tc>
          <w:tcPr>
            <w:tcW w:w="850" w:type="dxa"/>
            <w:tcMar>
              <w:left w:w="105" w:type="dxa"/>
              <w:right w:w="105" w:type="dxa"/>
            </w:tcMar>
          </w:tcPr>
          <w:p w14:paraId="40E67658" w14:textId="3AA1DA6B" w:rsidR="0232B502" w:rsidRPr="00F96AFD" w:rsidRDefault="0232B502" w:rsidP="00DD2DE5">
            <w:pPr>
              <w:spacing w:after="240"/>
              <w:rPr>
                <w:rFonts w:ascii="Arial" w:hAnsi="Arial" w:cs="Arial"/>
              </w:rPr>
            </w:pPr>
            <w:r w:rsidRPr="00F96AFD">
              <w:rPr>
                <w:rFonts w:ascii="Arial" w:hAnsi="Arial" w:cs="Arial"/>
              </w:rPr>
              <w:t>105,0</w:t>
            </w:r>
          </w:p>
        </w:tc>
      </w:tr>
      <w:tr w:rsidR="00760324" w:rsidRPr="00F96AFD" w14:paraId="435C472F" w14:textId="77777777" w:rsidTr="00760324">
        <w:trPr>
          <w:trHeight w:val="300"/>
        </w:trPr>
        <w:tc>
          <w:tcPr>
            <w:tcW w:w="1701" w:type="dxa"/>
            <w:tcMar>
              <w:left w:w="105" w:type="dxa"/>
              <w:right w:w="105" w:type="dxa"/>
            </w:tcMar>
          </w:tcPr>
          <w:p w14:paraId="7C89D227" w14:textId="36A59EF6" w:rsidR="0232B502" w:rsidRPr="00F96AFD" w:rsidRDefault="009C341F" w:rsidP="00DD2DE5">
            <w:pPr>
              <w:spacing w:after="240"/>
              <w:rPr>
                <w:rFonts w:ascii="Arial" w:hAnsi="Arial" w:cs="Arial"/>
              </w:rPr>
            </w:pPr>
            <w:r w:rsidRPr="00F96AFD">
              <w:rPr>
                <w:rFonts w:ascii="Arial" w:hAnsi="Arial" w:cs="Arial"/>
              </w:rPr>
              <w:t>małopolskie</w:t>
            </w:r>
          </w:p>
        </w:tc>
        <w:tc>
          <w:tcPr>
            <w:tcW w:w="851" w:type="dxa"/>
            <w:tcMar>
              <w:left w:w="105" w:type="dxa"/>
              <w:right w:w="105" w:type="dxa"/>
            </w:tcMar>
          </w:tcPr>
          <w:p w14:paraId="727ECF08" w14:textId="300BB6F5" w:rsidR="0232B502" w:rsidRPr="00F96AFD" w:rsidRDefault="0232B502" w:rsidP="00DD2DE5">
            <w:pPr>
              <w:spacing w:after="240"/>
              <w:rPr>
                <w:rFonts w:ascii="Arial" w:hAnsi="Arial" w:cs="Arial"/>
              </w:rPr>
            </w:pPr>
            <w:r w:rsidRPr="00F96AFD">
              <w:rPr>
                <w:rFonts w:ascii="Arial" w:hAnsi="Arial" w:cs="Arial"/>
              </w:rPr>
              <w:t>114,5</w:t>
            </w:r>
          </w:p>
        </w:tc>
        <w:tc>
          <w:tcPr>
            <w:tcW w:w="850" w:type="dxa"/>
            <w:tcMar>
              <w:left w:w="105" w:type="dxa"/>
              <w:right w:w="105" w:type="dxa"/>
            </w:tcMar>
          </w:tcPr>
          <w:p w14:paraId="5972D18F" w14:textId="02F8636F" w:rsidR="0232B502" w:rsidRPr="00F96AFD" w:rsidRDefault="0232B502" w:rsidP="00DD2DE5">
            <w:pPr>
              <w:spacing w:after="240"/>
              <w:rPr>
                <w:rFonts w:ascii="Arial" w:hAnsi="Arial" w:cs="Arial"/>
              </w:rPr>
            </w:pPr>
            <w:r w:rsidRPr="00F96AFD">
              <w:rPr>
                <w:rFonts w:ascii="Arial" w:hAnsi="Arial" w:cs="Arial"/>
              </w:rPr>
              <w:t>115,8</w:t>
            </w:r>
          </w:p>
        </w:tc>
        <w:tc>
          <w:tcPr>
            <w:tcW w:w="851" w:type="dxa"/>
            <w:tcMar>
              <w:left w:w="105" w:type="dxa"/>
              <w:right w:w="105" w:type="dxa"/>
            </w:tcMar>
          </w:tcPr>
          <w:p w14:paraId="069C7179" w14:textId="65AE7948" w:rsidR="0232B502" w:rsidRPr="00F96AFD" w:rsidRDefault="0232B502" w:rsidP="00DD2DE5">
            <w:pPr>
              <w:spacing w:after="240"/>
              <w:rPr>
                <w:rFonts w:ascii="Arial" w:hAnsi="Arial" w:cs="Arial"/>
              </w:rPr>
            </w:pPr>
            <w:r w:rsidRPr="00F96AFD">
              <w:rPr>
                <w:rFonts w:ascii="Arial" w:hAnsi="Arial" w:cs="Arial"/>
              </w:rPr>
              <w:t>110,0</w:t>
            </w:r>
          </w:p>
        </w:tc>
        <w:tc>
          <w:tcPr>
            <w:tcW w:w="850" w:type="dxa"/>
            <w:tcMar>
              <w:left w:w="105" w:type="dxa"/>
              <w:right w:w="105" w:type="dxa"/>
            </w:tcMar>
          </w:tcPr>
          <w:p w14:paraId="18F72529" w14:textId="6EE84C85" w:rsidR="0232B502" w:rsidRPr="00F96AFD" w:rsidRDefault="0232B502" w:rsidP="00DD2DE5">
            <w:pPr>
              <w:spacing w:after="240"/>
              <w:rPr>
                <w:rFonts w:ascii="Arial" w:hAnsi="Arial" w:cs="Arial"/>
              </w:rPr>
            </w:pPr>
            <w:r w:rsidRPr="00F96AFD">
              <w:rPr>
                <w:rFonts w:ascii="Arial" w:hAnsi="Arial" w:cs="Arial"/>
              </w:rPr>
              <w:t>120,7</w:t>
            </w:r>
          </w:p>
        </w:tc>
        <w:tc>
          <w:tcPr>
            <w:tcW w:w="851" w:type="dxa"/>
            <w:tcMar>
              <w:left w:w="105" w:type="dxa"/>
              <w:right w:w="105" w:type="dxa"/>
            </w:tcMar>
          </w:tcPr>
          <w:p w14:paraId="2035F4E4" w14:textId="47CC0DED" w:rsidR="0232B502" w:rsidRPr="00F96AFD" w:rsidRDefault="0232B502" w:rsidP="00DD2DE5">
            <w:pPr>
              <w:spacing w:after="240"/>
              <w:rPr>
                <w:rFonts w:ascii="Arial" w:hAnsi="Arial" w:cs="Arial"/>
              </w:rPr>
            </w:pPr>
            <w:r w:rsidRPr="00F96AFD">
              <w:rPr>
                <w:rFonts w:ascii="Arial" w:hAnsi="Arial" w:cs="Arial"/>
              </w:rPr>
              <w:t>108,9</w:t>
            </w:r>
          </w:p>
        </w:tc>
        <w:tc>
          <w:tcPr>
            <w:tcW w:w="850" w:type="dxa"/>
            <w:tcMar>
              <w:left w:w="105" w:type="dxa"/>
              <w:right w:w="105" w:type="dxa"/>
            </w:tcMar>
          </w:tcPr>
          <w:p w14:paraId="7A5D4D1C" w14:textId="0ECBC26E" w:rsidR="0232B502" w:rsidRPr="00F96AFD" w:rsidRDefault="0232B502" w:rsidP="00DD2DE5">
            <w:pPr>
              <w:spacing w:after="240"/>
              <w:rPr>
                <w:rFonts w:ascii="Arial" w:hAnsi="Arial" w:cs="Arial"/>
              </w:rPr>
            </w:pPr>
            <w:r w:rsidRPr="00F96AFD">
              <w:rPr>
                <w:rFonts w:ascii="Arial" w:hAnsi="Arial" w:cs="Arial"/>
              </w:rPr>
              <w:t>117,6</w:t>
            </w:r>
          </w:p>
        </w:tc>
        <w:tc>
          <w:tcPr>
            <w:tcW w:w="851" w:type="dxa"/>
            <w:tcMar>
              <w:left w:w="105" w:type="dxa"/>
              <w:right w:w="105" w:type="dxa"/>
            </w:tcMar>
          </w:tcPr>
          <w:p w14:paraId="76320810" w14:textId="3FE0D22C" w:rsidR="0232B502" w:rsidRPr="00F96AFD" w:rsidRDefault="0232B502" w:rsidP="00DD2DE5">
            <w:pPr>
              <w:spacing w:after="240"/>
              <w:rPr>
                <w:rFonts w:ascii="Arial" w:hAnsi="Arial" w:cs="Arial"/>
              </w:rPr>
            </w:pPr>
            <w:r w:rsidRPr="00F96AFD">
              <w:rPr>
                <w:rFonts w:ascii="Arial" w:hAnsi="Arial" w:cs="Arial"/>
              </w:rPr>
              <w:t>120,3</w:t>
            </w:r>
          </w:p>
        </w:tc>
        <w:tc>
          <w:tcPr>
            <w:tcW w:w="850" w:type="dxa"/>
            <w:tcMar>
              <w:left w:w="105" w:type="dxa"/>
              <w:right w:w="105" w:type="dxa"/>
            </w:tcMar>
          </w:tcPr>
          <w:p w14:paraId="305F713E" w14:textId="5965631D" w:rsidR="0232B502" w:rsidRPr="00F96AFD" w:rsidRDefault="0232B502" w:rsidP="00DD2DE5">
            <w:pPr>
              <w:spacing w:after="240"/>
              <w:rPr>
                <w:rFonts w:ascii="Arial" w:hAnsi="Arial" w:cs="Arial"/>
              </w:rPr>
            </w:pPr>
            <w:r w:rsidRPr="00F96AFD">
              <w:rPr>
                <w:rFonts w:ascii="Arial" w:hAnsi="Arial" w:cs="Arial"/>
              </w:rPr>
              <w:t>108,4</w:t>
            </w:r>
          </w:p>
        </w:tc>
        <w:tc>
          <w:tcPr>
            <w:tcW w:w="851" w:type="dxa"/>
            <w:tcMar>
              <w:left w:w="105" w:type="dxa"/>
              <w:right w:w="105" w:type="dxa"/>
            </w:tcMar>
          </w:tcPr>
          <w:p w14:paraId="08F02C92" w14:textId="45A7253C" w:rsidR="0232B502" w:rsidRPr="00F96AFD" w:rsidRDefault="0232B502" w:rsidP="00DD2DE5">
            <w:pPr>
              <w:spacing w:after="240"/>
              <w:rPr>
                <w:rFonts w:ascii="Arial" w:hAnsi="Arial" w:cs="Arial"/>
              </w:rPr>
            </w:pPr>
            <w:r w:rsidRPr="00F96AFD">
              <w:rPr>
                <w:rFonts w:ascii="Arial" w:hAnsi="Arial" w:cs="Arial"/>
              </w:rPr>
              <w:t>108,6</w:t>
            </w:r>
          </w:p>
        </w:tc>
        <w:tc>
          <w:tcPr>
            <w:tcW w:w="850" w:type="dxa"/>
            <w:tcMar>
              <w:left w:w="105" w:type="dxa"/>
              <w:right w:w="105" w:type="dxa"/>
            </w:tcMar>
          </w:tcPr>
          <w:p w14:paraId="13E263C5" w14:textId="2DC54135" w:rsidR="0232B502" w:rsidRPr="00F96AFD" w:rsidRDefault="0232B502" w:rsidP="00DD2DE5">
            <w:pPr>
              <w:spacing w:after="240"/>
              <w:rPr>
                <w:rFonts w:ascii="Arial" w:hAnsi="Arial" w:cs="Arial"/>
              </w:rPr>
            </w:pPr>
            <w:r w:rsidRPr="00F96AFD">
              <w:rPr>
                <w:rFonts w:ascii="Arial" w:hAnsi="Arial" w:cs="Arial"/>
              </w:rPr>
              <w:t>135,5</w:t>
            </w:r>
          </w:p>
        </w:tc>
      </w:tr>
      <w:tr w:rsidR="00760324" w:rsidRPr="00F96AFD" w14:paraId="07334354" w14:textId="77777777" w:rsidTr="00760324">
        <w:trPr>
          <w:trHeight w:val="300"/>
        </w:trPr>
        <w:tc>
          <w:tcPr>
            <w:tcW w:w="1701" w:type="dxa"/>
            <w:tcMar>
              <w:left w:w="105" w:type="dxa"/>
              <w:right w:w="105" w:type="dxa"/>
            </w:tcMar>
          </w:tcPr>
          <w:p w14:paraId="7392299C" w14:textId="4026D186" w:rsidR="0232B502" w:rsidRPr="00F96AFD" w:rsidRDefault="009C341F" w:rsidP="00DD2DE5">
            <w:pPr>
              <w:spacing w:after="240"/>
              <w:rPr>
                <w:rFonts w:ascii="Arial" w:hAnsi="Arial" w:cs="Arial"/>
              </w:rPr>
            </w:pPr>
            <w:r w:rsidRPr="00F96AFD">
              <w:rPr>
                <w:rFonts w:ascii="Arial" w:hAnsi="Arial" w:cs="Arial"/>
              </w:rPr>
              <w:t>mazowieckie</w:t>
            </w:r>
          </w:p>
        </w:tc>
        <w:tc>
          <w:tcPr>
            <w:tcW w:w="851" w:type="dxa"/>
            <w:tcMar>
              <w:left w:w="105" w:type="dxa"/>
              <w:right w:w="105" w:type="dxa"/>
            </w:tcMar>
          </w:tcPr>
          <w:p w14:paraId="4AFE72A0" w14:textId="45A22F5F" w:rsidR="0232B502" w:rsidRPr="00F96AFD" w:rsidRDefault="0232B502" w:rsidP="00DD2DE5">
            <w:pPr>
              <w:spacing w:after="240"/>
              <w:rPr>
                <w:rFonts w:ascii="Arial" w:hAnsi="Arial" w:cs="Arial"/>
              </w:rPr>
            </w:pPr>
            <w:r w:rsidRPr="00F96AFD">
              <w:rPr>
                <w:rFonts w:ascii="Arial" w:hAnsi="Arial" w:cs="Arial"/>
              </w:rPr>
              <w:t>120,9</w:t>
            </w:r>
          </w:p>
        </w:tc>
        <w:tc>
          <w:tcPr>
            <w:tcW w:w="850" w:type="dxa"/>
            <w:tcMar>
              <w:left w:w="105" w:type="dxa"/>
              <w:right w:w="105" w:type="dxa"/>
            </w:tcMar>
          </w:tcPr>
          <w:p w14:paraId="18FA4192" w14:textId="0AAC84B4" w:rsidR="0232B502" w:rsidRPr="00F96AFD" w:rsidRDefault="0232B502" w:rsidP="00DD2DE5">
            <w:pPr>
              <w:spacing w:after="240"/>
              <w:rPr>
                <w:rFonts w:ascii="Arial" w:hAnsi="Arial" w:cs="Arial"/>
              </w:rPr>
            </w:pPr>
            <w:r w:rsidRPr="00F96AFD">
              <w:rPr>
                <w:rFonts w:ascii="Arial" w:hAnsi="Arial" w:cs="Arial"/>
              </w:rPr>
              <w:t>114,9</w:t>
            </w:r>
          </w:p>
        </w:tc>
        <w:tc>
          <w:tcPr>
            <w:tcW w:w="851" w:type="dxa"/>
            <w:tcMar>
              <w:left w:w="105" w:type="dxa"/>
              <w:right w:w="105" w:type="dxa"/>
            </w:tcMar>
          </w:tcPr>
          <w:p w14:paraId="5BB45E91" w14:textId="4B9C94EC" w:rsidR="0232B502" w:rsidRPr="00F96AFD" w:rsidRDefault="0232B502" w:rsidP="00DD2DE5">
            <w:pPr>
              <w:spacing w:after="240"/>
              <w:rPr>
                <w:rFonts w:ascii="Arial" w:hAnsi="Arial" w:cs="Arial"/>
              </w:rPr>
            </w:pPr>
            <w:r w:rsidRPr="00F96AFD">
              <w:rPr>
                <w:rFonts w:ascii="Arial" w:hAnsi="Arial" w:cs="Arial"/>
              </w:rPr>
              <w:t>109,6</w:t>
            </w:r>
          </w:p>
        </w:tc>
        <w:tc>
          <w:tcPr>
            <w:tcW w:w="850" w:type="dxa"/>
            <w:tcMar>
              <w:left w:w="105" w:type="dxa"/>
              <w:right w:w="105" w:type="dxa"/>
            </w:tcMar>
          </w:tcPr>
          <w:p w14:paraId="448E5D31" w14:textId="36505643" w:rsidR="0232B502" w:rsidRPr="00F96AFD" w:rsidRDefault="0232B502" w:rsidP="00DD2DE5">
            <w:pPr>
              <w:spacing w:after="240"/>
              <w:rPr>
                <w:rFonts w:ascii="Arial" w:hAnsi="Arial" w:cs="Arial"/>
              </w:rPr>
            </w:pPr>
            <w:r w:rsidRPr="00F96AFD">
              <w:rPr>
                <w:rFonts w:ascii="Arial" w:hAnsi="Arial" w:cs="Arial"/>
              </w:rPr>
              <w:t>110,7</w:t>
            </w:r>
          </w:p>
        </w:tc>
        <w:tc>
          <w:tcPr>
            <w:tcW w:w="851" w:type="dxa"/>
            <w:tcMar>
              <w:left w:w="105" w:type="dxa"/>
              <w:right w:w="105" w:type="dxa"/>
            </w:tcMar>
          </w:tcPr>
          <w:p w14:paraId="2589E9C5" w14:textId="56E73777" w:rsidR="0232B502" w:rsidRPr="00F96AFD" w:rsidRDefault="0232B502" w:rsidP="00DD2DE5">
            <w:pPr>
              <w:spacing w:after="240"/>
              <w:rPr>
                <w:rFonts w:ascii="Arial" w:hAnsi="Arial" w:cs="Arial"/>
              </w:rPr>
            </w:pPr>
            <w:r w:rsidRPr="00F96AFD">
              <w:rPr>
                <w:rFonts w:ascii="Arial" w:hAnsi="Arial" w:cs="Arial"/>
              </w:rPr>
              <w:t>127,2</w:t>
            </w:r>
          </w:p>
        </w:tc>
        <w:tc>
          <w:tcPr>
            <w:tcW w:w="850" w:type="dxa"/>
            <w:tcMar>
              <w:left w:w="105" w:type="dxa"/>
              <w:right w:w="105" w:type="dxa"/>
            </w:tcMar>
          </w:tcPr>
          <w:p w14:paraId="6CDDF98A" w14:textId="184D2032" w:rsidR="0232B502" w:rsidRPr="00F96AFD" w:rsidRDefault="0232B502" w:rsidP="00DD2DE5">
            <w:pPr>
              <w:spacing w:after="240"/>
              <w:rPr>
                <w:rFonts w:ascii="Arial" w:hAnsi="Arial" w:cs="Arial"/>
              </w:rPr>
            </w:pPr>
            <w:r w:rsidRPr="00F96AFD">
              <w:rPr>
                <w:rFonts w:ascii="Arial" w:hAnsi="Arial" w:cs="Arial"/>
              </w:rPr>
              <w:t>117,1</w:t>
            </w:r>
          </w:p>
        </w:tc>
        <w:tc>
          <w:tcPr>
            <w:tcW w:w="851" w:type="dxa"/>
            <w:tcMar>
              <w:left w:w="105" w:type="dxa"/>
              <w:right w:w="105" w:type="dxa"/>
            </w:tcMar>
          </w:tcPr>
          <w:p w14:paraId="369C2AC4" w14:textId="56BCF8E1" w:rsidR="0232B502" w:rsidRPr="00F96AFD" w:rsidRDefault="0232B502" w:rsidP="00DD2DE5">
            <w:pPr>
              <w:spacing w:after="240"/>
              <w:rPr>
                <w:rFonts w:ascii="Arial" w:hAnsi="Arial" w:cs="Arial"/>
              </w:rPr>
            </w:pPr>
            <w:r w:rsidRPr="00F96AFD">
              <w:rPr>
                <w:rFonts w:ascii="Arial" w:hAnsi="Arial" w:cs="Arial"/>
              </w:rPr>
              <w:t>107,6</w:t>
            </w:r>
          </w:p>
        </w:tc>
        <w:tc>
          <w:tcPr>
            <w:tcW w:w="850" w:type="dxa"/>
            <w:tcMar>
              <w:left w:w="105" w:type="dxa"/>
              <w:right w:w="105" w:type="dxa"/>
            </w:tcMar>
          </w:tcPr>
          <w:p w14:paraId="5CF37057" w14:textId="77CC588D" w:rsidR="0232B502" w:rsidRPr="00F96AFD" w:rsidRDefault="0232B502" w:rsidP="00DD2DE5">
            <w:pPr>
              <w:spacing w:after="240"/>
              <w:rPr>
                <w:rFonts w:ascii="Arial" w:hAnsi="Arial" w:cs="Arial"/>
              </w:rPr>
            </w:pPr>
            <w:r w:rsidRPr="00F96AFD">
              <w:rPr>
                <w:rFonts w:ascii="Arial" w:hAnsi="Arial" w:cs="Arial"/>
              </w:rPr>
              <w:t>105,8</w:t>
            </w:r>
          </w:p>
        </w:tc>
        <w:tc>
          <w:tcPr>
            <w:tcW w:w="851" w:type="dxa"/>
            <w:tcMar>
              <w:left w:w="105" w:type="dxa"/>
              <w:right w:w="105" w:type="dxa"/>
            </w:tcMar>
          </w:tcPr>
          <w:p w14:paraId="6CB5D3F2" w14:textId="59444539" w:rsidR="0232B502" w:rsidRPr="00F96AFD" w:rsidRDefault="0232B502" w:rsidP="00DD2DE5">
            <w:pPr>
              <w:spacing w:after="240"/>
              <w:rPr>
                <w:rFonts w:ascii="Arial" w:hAnsi="Arial" w:cs="Arial"/>
              </w:rPr>
            </w:pPr>
            <w:r w:rsidRPr="00F96AFD">
              <w:rPr>
                <w:rFonts w:ascii="Arial" w:hAnsi="Arial" w:cs="Arial"/>
              </w:rPr>
              <w:t>104,5</w:t>
            </w:r>
          </w:p>
        </w:tc>
        <w:tc>
          <w:tcPr>
            <w:tcW w:w="850" w:type="dxa"/>
            <w:tcMar>
              <w:left w:w="105" w:type="dxa"/>
              <w:right w:w="105" w:type="dxa"/>
            </w:tcMar>
          </w:tcPr>
          <w:p w14:paraId="155F0BD0" w14:textId="6D2E8363" w:rsidR="0232B502" w:rsidRPr="00F96AFD" w:rsidRDefault="0232B502" w:rsidP="00DD2DE5">
            <w:pPr>
              <w:spacing w:after="240"/>
              <w:rPr>
                <w:rFonts w:ascii="Arial" w:hAnsi="Arial" w:cs="Arial"/>
              </w:rPr>
            </w:pPr>
            <w:r w:rsidRPr="00F96AFD">
              <w:rPr>
                <w:rFonts w:ascii="Arial" w:hAnsi="Arial" w:cs="Arial"/>
              </w:rPr>
              <w:t>106,6</w:t>
            </w:r>
          </w:p>
        </w:tc>
      </w:tr>
      <w:tr w:rsidR="00760324" w:rsidRPr="00F96AFD" w14:paraId="37A745E8" w14:textId="77777777" w:rsidTr="00760324">
        <w:trPr>
          <w:trHeight w:val="300"/>
        </w:trPr>
        <w:tc>
          <w:tcPr>
            <w:tcW w:w="1701" w:type="dxa"/>
            <w:tcMar>
              <w:left w:w="105" w:type="dxa"/>
              <w:right w:w="105" w:type="dxa"/>
            </w:tcMar>
          </w:tcPr>
          <w:p w14:paraId="0EB7110A" w14:textId="504362B4" w:rsidR="0232B502" w:rsidRPr="00F96AFD" w:rsidRDefault="009C341F" w:rsidP="00DD2DE5">
            <w:pPr>
              <w:spacing w:after="240"/>
              <w:rPr>
                <w:rFonts w:ascii="Arial" w:hAnsi="Arial" w:cs="Arial"/>
              </w:rPr>
            </w:pPr>
            <w:r w:rsidRPr="00F96AFD">
              <w:rPr>
                <w:rFonts w:ascii="Arial" w:hAnsi="Arial" w:cs="Arial"/>
              </w:rPr>
              <w:t>opolskie</w:t>
            </w:r>
          </w:p>
        </w:tc>
        <w:tc>
          <w:tcPr>
            <w:tcW w:w="851" w:type="dxa"/>
            <w:tcMar>
              <w:left w:w="105" w:type="dxa"/>
              <w:right w:w="105" w:type="dxa"/>
            </w:tcMar>
          </w:tcPr>
          <w:p w14:paraId="3F76DDFE" w14:textId="15AAF8C1" w:rsidR="0232B502" w:rsidRPr="00F96AFD" w:rsidRDefault="0232B502" w:rsidP="00DD2DE5">
            <w:pPr>
              <w:spacing w:after="240"/>
              <w:rPr>
                <w:rFonts w:ascii="Arial" w:hAnsi="Arial" w:cs="Arial"/>
              </w:rPr>
            </w:pPr>
            <w:r w:rsidRPr="00F96AFD">
              <w:rPr>
                <w:rFonts w:ascii="Arial" w:hAnsi="Arial" w:cs="Arial"/>
              </w:rPr>
              <w:t>112,8</w:t>
            </w:r>
          </w:p>
        </w:tc>
        <w:tc>
          <w:tcPr>
            <w:tcW w:w="850" w:type="dxa"/>
            <w:tcMar>
              <w:left w:w="105" w:type="dxa"/>
              <w:right w:w="105" w:type="dxa"/>
            </w:tcMar>
          </w:tcPr>
          <w:p w14:paraId="4CA1D964" w14:textId="7DFA49A7" w:rsidR="0232B502" w:rsidRPr="00F96AFD" w:rsidRDefault="0232B502" w:rsidP="00DD2DE5">
            <w:pPr>
              <w:spacing w:after="240"/>
              <w:rPr>
                <w:rFonts w:ascii="Arial" w:hAnsi="Arial" w:cs="Arial"/>
              </w:rPr>
            </w:pPr>
            <w:r w:rsidRPr="00F96AFD">
              <w:rPr>
                <w:rFonts w:ascii="Arial" w:hAnsi="Arial" w:cs="Arial"/>
              </w:rPr>
              <w:t>109,2</w:t>
            </w:r>
          </w:p>
        </w:tc>
        <w:tc>
          <w:tcPr>
            <w:tcW w:w="851" w:type="dxa"/>
            <w:tcMar>
              <w:left w:w="105" w:type="dxa"/>
              <w:right w:w="105" w:type="dxa"/>
            </w:tcMar>
          </w:tcPr>
          <w:p w14:paraId="205FF3D8" w14:textId="5C097A71" w:rsidR="0232B502" w:rsidRPr="00F96AFD" w:rsidRDefault="0232B502" w:rsidP="00DD2DE5">
            <w:pPr>
              <w:spacing w:after="240"/>
              <w:rPr>
                <w:rFonts w:ascii="Arial" w:hAnsi="Arial" w:cs="Arial"/>
              </w:rPr>
            </w:pPr>
            <w:r w:rsidRPr="00F96AFD">
              <w:rPr>
                <w:rFonts w:ascii="Arial" w:hAnsi="Arial" w:cs="Arial"/>
              </w:rPr>
              <w:t>101,3</w:t>
            </w:r>
          </w:p>
        </w:tc>
        <w:tc>
          <w:tcPr>
            <w:tcW w:w="850" w:type="dxa"/>
            <w:tcMar>
              <w:left w:w="105" w:type="dxa"/>
              <w:right w:w="105" w:type="dxa"/>
            </w:tcMar>
          </w:tcPr>
          <w:p w14:paraId="6B61F0C8" w14:textId="208EBDEE" w:rsidR="0232B502" w:rsidRPr="00F96AFD" w:rsidRDefault="0232B502" w:rsidP="00DD2DE5">
            <w:pPr>
              <w:spacing w:after="240"/>
              <w:rPr>
                <w:rFonts w:ascii="Arial" w:hAnsi="Arial" w:cs="Arial"/>
              </w:rPr>
            </w:pPr>
            <w:r w:rsidRPr="00F96AFD">
              <w:rPr>
                <w:rFonts w:ascii="Arial" w:hAnsi="Arial" w:cs="Arial"/>
              </w:rPr>
              <w:t>107,1</w:t>
            </w:r>
          </w:p>
        </w:tc>
        <w:tc>
          <w:tcPr>
            <w:tcW w:w="851" w:type="dxa"/>
            <w:tcMar>
              <w:left w:w="105" w:type="dxa"/>
              <w:right w:w="105" w:type="dxa"/>
            </w:tcMar>
          </w:tcPr>
          <w:p w14:paraId="14535D39" w14:textId="6DE134CF" w:rsidR="0232B502" w:rsidRPr="00F96AFD" w:rsidRDefault="0232B502" w:rsidP="00DD2DE5">
            <w:pPr>
              <w:spacing w:after="240"/>
              <w:rPr>
                <w:rFonts w:ascii="Arial" w:hAnsi="Arial" w:cs="Arial"/>
              </w:rPr>
            </w:pPr>
            <w:r w:rsidRPr="00F96AFD">
              <w:rPr>
                <w:rFonts w:ascii="Arial" w:hAnsi="Arial" w:cs="Arial"/>
              </w:rPr>
              <w:t>126,9</w:t>
            </w:r>
          </w:p>
        </w:tc>
        <w:tc>
          <w:tcPr>
            <w:tcW w:w="850" w:type="dxa"/>
            <w:tcMar>
              <w:left w:w="105" w:type="dxa"/>
              <w:right w:w="105" w:type="dxa"/>
            </w:tcMar>
          </w:tcPr>
          <w:p w14:paraId="257FB751" w14:textId="51460FE4" w:rsidR="0232B502" w:rsidRPr="00F96AFD" w:rsidRDefault="0232B502" w:rsidP="00DD2DE5">
            <w:pPr>
              <w:spacing w:after="240"/>
              <w:rPr>
                <w:rFonts w:ascii="Arial" w:hAnsi="Arial" w:cs="Arial"/>
              </w:rPr>
            </w:pPr>
            <w:r w:rsidRPr="00F96AFD">
              <w:rPr>
                <w:rFonts w:ascii="Arial" w:hAnsi="Arial" w:cs="Arial"/>
              </w:rPr>
              <w:t>122,6</w:t>
            </w:r>
          </w:p>
        </w:tc>
        <w:tc>
          <w:tcPr>
            <w:tcW w:w="851" w:type="dxa"/>
            <w:tcMar>
              <w:left w:w="105" w:type="dxa"/>
              <w:right w:w="105" w:type="dxa"/>
            </w:tcMar>
          </w:tcPr>
          <w:p w14:paraId="451E84C5" w14:textId="1FD48266" w:rsidR="0232B502" w:rsidRPr="00F96AFD" w:rsidRDefault="0232B502" w:rsidP="00DD2DE5">
            <w:pPr>
              <w:spacing w:after="240"/>
              <w:rPr>
                <w:rFonts w:ascii="Arial" w:hAnsi="Arial" w:cs="Arial"/>
              </w:rPr>
            </w:pPr>
            <w:r w:rsidRPr="00F96AFD">
              <w:rPr>
                <w:rFonts w:ascii="Arial" w:hAnsi="Arial" w:cs="Arial"/>
              </w:rPr>
              <w:t>112,1</w:t>
            </w:r>
          </w:p>
        </w:tc>
        <w:tc>
          <w:tcPr>
            <w:tcW w:w="850" w:type="dxa"/>
            <w:tcMar>
              <w:left w:w="105" w:type="dxa"/>
              <w:right w:w="105" w:type="dxa"/>
            </w:tcMar>
          </w:tcPr>
          <w:p w14:paraId="2F991000" w14:textId="243B8634" w:rsidR="0232B502" w:rsidRPr="00F96AFD" w:rsidRDefault="0232B502" w:rsidP="00DD2DE5">
            <w:pPr>
              <w:spacing w:after="240"/>
              <w:rPr>
                <w:rFonts w:ascii="Arial" w:hAnsi="Arial" w:cs="Arial"/>
              </w:rPr>
            </w:pPr>
            <w:r w:rsidRPr="00F96AFD">
              <w:rPr>
                <w:rFonts w:ascii="Arial" w:hAnsi="Arial" w:cs="Arial"/>
              </w:rPr>
              <w:t>105,3</w:t>
            </w:r>
          </w:p>
        </w:tc>
        <w:tc>
          <w:tcPr>
            <w:tcW w:w="851" w:type="dxa"/>
            <w:tcMar>
              <w:left w:w="105" w:type="dxa"/>
              <w:right w:w="105" w:type="dxa"/>
            </w:tcMar>
          </w:tcPr>
          <w:p w14:paraId="587F97B1" w14:textId="4D8FD91D" w:rsidR="0232B502" w:rsidRPr="00F96AFD" w:rsidRDefault="0232B502" w:rsidP="00DD2DE5">
            <w:pPr>
              <w:spacing w:after="240"/>
              <w:rPr>
                <w:rFonts w:ascii="Arial" w:hAnsi="Arial" w:cs="Arial"/>
              </w:rPr>
            </w:pPr>
            <w:r w:rsidRPr="00F96AFD">
              <w:rPr>
                <w:rFonts w:ascii="Arial" w:hAnsi="Arial" w:cs="Arial"/>
              </w:rPr>
              <w:t>110,9</w:t>
            </w:r>
          </w:p>
        </w:tc>
        <w:tc>
          <w:tcPr>
            <w:tcW w:w="850" w:type="dxa"/>
            <w:tcMar>
              <w:left w:w="105" w:type="dxa"/>
              <w:right w:w="105" w:type="dxa"/>
            </w:tcMar>
          </w:tcPr>
          <w:p w14:paraId="7F8E7EA9" w14:textId="73689EB6" w:rsidR="0232B502" w:rsidRPr="00F96AFD" w:rsidRDefault="0232B502" w:rsidP="00DD2DE5">
            <w:pPr>
              <w:spacing w:after="240"/>
              <w:rPr>
                <w:rFonts w:ascii="Arial" w:hAnsi="Arial" w:cs="Arial"/>
              </w:rPr>
            </w:pPr>
            <w:r w:rsidRPr="00F96AFD">
              <w:rPr>
                <w:rFonts w:ascii="Arial" w:hAnsi="Arial" w:cs="Arial"/>
              </w:rPr>
              <w:t>104,8</w:t>
            </w:r>
          </w:p>
        </w:tc>
      </w:tr>
      <w:tr w:rsidR="00760324" w:rsidRPr="00F96AFD" w14:paraId="3C360719" w14:textId="77777777" w:rsidTr="00760324">
        <w:trPr>
          <w:trHeight w:val="300"/>
        </w:trPr>
        <w:tc>
          <w:tcPr>
            <w:tcW w:w="1701" w:type="dxa"/>
            <w:tcMar>
              <w:left w:w="105" w:type="dxa"/>
              <w:right w:w="105" w:type="dxa"/>
            </w:tcMar>
          </w:tcPr>
          <w:p w14:paraId="2B601FB5" w14:textId="42E23076" w:rsidR="0232B502" w:rsidRPr="00F96AFD" w:rsidRDefault="009C341F" w:rsidP="00DD2DE5">
            <w:pPr>
              <w:spacing w:after="240"/>
              <w:rPr>
                <w:rFonts w:ascii="Arial" w:hAnsi="Arial" w:cs="Arial"/>
              </w:rPr>
            </w:pPr>
            <w:r w:rsidRPr="00F96AFD">
              <w:rPr>
                <w:rFonts w:ascii="Arial" w:hAnsi="Arial" w:cs="Arial"/>
              </w:rPr>
              <w:t>podkarpackie</w:t>
            </w:r>
          </w:p>
        </w:tc>
        <w:tc>
          <w:tcPr>
            <w:tcW w:w="851" w:type="dxa"/>
            <w:tcMar>
              <w:left w:w="105" w:type="dxa"/>
              <w:right w:w="105" w:type="dxa"/>
            </w:tcMar>
          </w:tcPr>
          <w:p w14:paraId="0099617E" w14:textId="75304D81" w:rsidR="0232B502" w:rsidRPr="00F96AFD" w:rsidRDefault="0232B502" w:rsidP="00DD2DE5">
            <w:pPr>
              <w:spacing w:after="240"/>
              <w:rPr>
                <w:rFonts w:ascii="Arial" w:hAnsi="Arial" w:cs="Arial"/>
              </w:rPr>
            </w:pPr>
            <w:r w:rsidRPr="00F96AFD">
              <w:rPr>
                <w:rFonts w:ascii="Arial" w:hAnsi="Arial" w:cs="Arial"/>
              </w:rPr>
              <w:t>131,1</w:t>
            </w:r>
          </w:p>
        </w:tc>
        <w:tc>
          <w:tcPr>
            <w:tcW w:w="850" w:type="dxa"/>
            <w:tcMar>
              <w:left w:w="105" w:type="dxa"/>
              <w:right w:w="105" w:type="dxa"/>
            </w:tcMar>
          </w:tcPr>
          <w:p w14:paraId="1639AE10" w14:textId="0AA6096B" w:rsidR="0232B502" w:rsidRPr="00F96AFD" w:rsidRDefault="0232B502" w:rsidP="00DD2DE5">
            <w:pPr>
              <w:spacing w:after="240"/>
              <w:rPr>
                <w:rFonts w:ascii="Arial" w:hAnsi="Arial" w:cs="Arial"/>
              </w:rPr>
            </w:pPr>
            <w:r w:rsidRPr="00F96AFD">
              <w:rPr>
                <w:rFonts w:ascii="Arial" w:hAnsi="Arial" w:cs="Arial"/>
              </w:rPr>
              <w:t>156,6</w:t>
            </w:r>
          </w:p>
        </w:tc>
        <w:tc>
          <w:tcPr>
            <w:tcW w:w="851" w:type="dxa"/>
            <w:tcMar>
              <w:left w:w="105" w:type="dxa"/>
              <w:right w:w="105" w:type="dxa"/>
            </w:tcMar>
          </w:tcPr>
          <w:p w14:paraId="59CE335C" w14:textId="6DAC8470" w:rsidR="0232B502" w:rsidRPr="00F96AFD" w:rsidRDefault="0232B502" w:rsidP="00DD2DE5">
            <w:pPr>
              <w:spacing w:after="240"/>
              <w:rPr>
                <w:rFonts w:ascii="Arial" w:hAnsi="Arial" w:cs="Arial"/>
              </w:rPr>
            </w:pPr>
            <w:r w:rsidRPr="00F96AFD">
              <w:rPr>
                <w:rFonts w:ascii="Arial" w:hAnsi="Arial" w:cs="Arial"/>
              </w:rPr>
              <w:t>92,6</w:t>
            </w:r>
          </w:p>
        </w:tc>
        <w:tc>
          <w:tcPr>
            <w:tcW w:w="850" w:type="dxa"/>
            <w:tcMar>
              <w:left w:w="105" w:type="dxa"/>
              <w:right w:w="105" w:type="dxa"/>
            </w:tcMar>
          </w:tcPr>
          <w:p w14:paraId="66DF960E" w14:textId="19DED134" w:rsidR="0232B502" w:rsidRPr="00F96AFD" w:rsidRDefault="0232B502" w:rsidP="00DD2DE5">
            <w:pPr>
              <w:spacing w:after="240"/>
              <w:rPr>
                <w:rFonts w:ascii="Arial" w:hAnsi="Arial" w:cs="Arial"/>
              </w:rPr>
            </w:pPr>
            <w:r w:rsidRPr="00F96AFD">
              <w:rPr>
                <w:rFonts w:ascii="Arial" w:hAnsi="Arial" w:cs="Arial"/>
              </w:rPr>
              <w:t>110,8</w:t>
            </w:r>
          </w:p>
        </w:tc>
        <w:tc>
          <w:tcPr>
            <w:tcW w:w="851" w:type="dxa"/>
            <w:tcMar>
              <w:left w:w="105" w:type="dxa"/>
              <w:right w:w="105" w:type="dxa"/>
            </w:tcMar>
          </w:tcPr>
          <w:p w14:paraId="7F617C08" w14:textId="0E7DF3D1" w:rsidR="0232B502" w:rsidRPr="00F96AFD" w:rsidRDefault="0232B502" w:rsidP="00DD2DE5">
            <w:pPr>
              <w:spacing w:after="240"/>
              <w:rPr>
                <w:rFonts w:ascii="Arial" w:hAnsi="Arial" w:cs="Arial"/>
              </w:rPr>
            </w:pPr>
            <w:r w:rsidRPr="00F96AFD">
              <w:rPr>
                <w:rFonts w:ascii="Arial" w:hAnsi="Arial" w:cs="Arial"/>
              </w:rPr>
              <w:t>104,0</w:t>
            </w:r>
          </w:p>
        </w:tc>
        <w:tc>
          <w:tcPr>
            <w:tcW w:w="850" w:type="dxa"/>
            <w:tcMar>
              <w:left w:w="105" w:type="dxa"/>
              <w:right w:w="105" w:type="dxa"/>
            </w:tcMar>
          </w:tcPr>
          <w:p w14:paraId="196D2DBD" w14:textId="61468A1D" w:rsidR="0232B502" w:rsidRPr="00F96AFD" w:rsidRDefault="0232B502" w:rsidP="00DD2DE5">
            <w:pPr>
              <w:spacing w:after="240"/>
              <w:rPr>
                <w:rFonts w:ascii="Arial" w:hAnsi="Arial" w:cs="Arial"/>
              </w:rPr>
            </w:pPr>
            <w:r w:rsidRPr="00F96AFD">
              <w:rPr>
                <w:rFonts w:ascii="Arial" w:hAnsi="Arial" w:cs="Arial"/>
              </w:rPr>
              <w:t>104,8</w:t>
            </w:r>
          </w:p>
        </w:tc>
        <w:tc>
          <w:tcPr>
            <w:tcW w:w="851" w:type="dxa"/>
            <w:tcMar>
              <w:left w:w="105" w:type="dxa"/>
              <w:right w:w="105" w:type="dxa"/>
            </w:tcMar>
          </w:tcPr>
          <w:p w14:paraId="7E1D40AE" w14:textId="0A420714" w:rsidR="0232B502" w:rsidRPr="00F96AFD" w:rsidRDefault="0232B502" w:rsidP="00DD2DE5">
            <w:pPr>
              <w:spacing w:after="240"/>
              <w:rPr>
                <w:rFonts w:ascii="Arial" w:hAnsi="Arial" w:cs="Arial"/>
              </w:rPr>
            </w:pPr>
            <w:r w:rsidRPr="00F96AFD">
              <w:rPr>
                <w:rFonts w:ascii="Arial" w:hAnsi="Arial" w:cs="Arial"/>
              </w:rPr>
              <w:t>106,3</w:t>
            </w:r>
          </w:p>
        </w:tc>
        <w:tc>
          <w:tcPr>
            <w:tcW w:w="850" w:type="dxa"/>
            <w:tcMar>
              <w:left w:w="105" w:type="dxa"/>
              <w:right w:w="105" w:type="dxa"/>
            </w:tcMar>
          </w:tcPr>
          <w:p w14:paraId="20B65BF4" w14:textId="5C54F156" w:rsidR="0232B502" w:rsidRPr="00F96AFD" w:rsidRDefault="0232B502" w:rsidP="00DD2DE5">
            <w:pPr>
              <w:spacing w:after="240"/>
              <w:rPr>
                <w:rFonts w:ascii="Arial" w:hAnsi="Arial" w:cs="Arial"/>
              </w:rPr>
            </w:pPr>
            <w:r w:rsidRPr="00F96AFD">
              <w:rPr>
                <w:rFonts w:ascii="Arial" w:hAnsi="Arial" w:cs="Arial"/>
              </w:rPr>
              <w:t>107,1</w:t>
            </w:r>
          </w:p>
        </w:tc>
        <w:tc>
          <w:tcPr>
            <w:tcW w:w="851" w:type="dxa"/>
            <w:tcMar>
              <w:left w:w="105" w:type="dxa"/>
              <w:right w:w="105" w:type="dxa"/>
            </w:tcMar>
          </w:tcPr>
          <w:p w14:paraId="18954701" w14:textId="73B9B567" w:rsidR="0232B502" w:rsidRPr="00F96AFD" w:rsidRDefault="0232B502" w:rsidP="00DD2DE5">
            <w:pPr>
              <w:spacing w:after="240"/>
              <w:rPr>
                <w:rFonts w:ascii="Arial" w:hAnsi="Arial" w:cs="Arial"/>
              </w:rPr>
            </w:pPr>
            <w:r w:rsidRPr="00F96AFD">
              <w:rPr>
                <w:rFonts w:ascii="Arial" w:hAnsi="Arial" w:cs="Arial"/>
              </w:rPr>
              <w:t>104,1</w:t>
            </w:r>
          </w:p>
        </w:tc>
        <w:tc>
          <w:tcPr>
            <w:tcW w:w="850" w:type="dxa"/>
            <w:tcMar>
              <w:left w:w="105" w:type="dxa"/>
              <w:right w:w="105" w:type="dxa"/>
            </w:tcMar>
          </w:tcPr>
          <w:p w14:paraId="53D65BB2" w14:textId="331CF17E" w:rsidR="0232B502" w:rsidRPr="00F96AFD" w:rsidRDefault="0232B502" w:rsidP="00DD2DE5">
            <w:pPr>
              <w:spacing w:after="240"/>
              <w:rPr>
                <w:rFonts w:ascii="Arial" w:hAnsi="Arial" w:cs="Arial"/>
              </w:rPr>
            </w:pPr>
            <w:r w:rsidRPr="00F96AFD">
              <w:rPr>
                <w:rFonts w:ascii="Arial" w:hAnsi="Arial" w:cs="Arial"/>
              </w:rPr>
              <w:t>108,6</w:t>
            </w:r>
          </w:p>
        </w:tc>
      </w:tr>
      <w:tr w:rsidR="00760324" w:rsidRPr="00F96AFD" w14:paraId="6AF2F3C2" w14:textId="77777777" w:rsidTr="00760324">
        <w:trPr>
          <w:trHeight w:val="300"/>
        </w:trPr>
        <w:tc>
          <w:tcPr>
            <w:tcW w:w="1701" w:type="dxa"/>
            <w:tcMar>
              <w:left w:w="105" w:type="dxa"/>
              <w:right w:w="105" w:type="dxa"/>
            </w:tcMar>
          </w:tcPr>
          <w:p w14:paraId="64822AE1" w14:textId="4DF5AF3F" w:rsidR="0232B502" w:rsidRPr="00F96AFD" w:rsidRDefault="009C341F" w:rsidP="00DD2DE5">
            <w:pPr>
              <w:spacing w:after="240"/>
              <w:rPr>
                <w:rFonts w:ascii="Arial" w:hAnsi="Arial" w:cs="Arial"/>
              </w:rPr>
            </w:pPr>
            <w:r w:rsidRPr="00F96AFD">
              <w:rPr>
                <w:rFonts w:ascii="Arial" w:hAnsi="Arial" w:cs="Arial"/>
              </w:rPr>
              <w:t>podlaskie</w:t>
            </w:r>
          </w:p>
        </w:tc>
        <w:tc>
          <w:tcPr>
            <w:tcW w:w="851" w:type="dxa"/>
            <w:tcMar>
              <w:left w:w="105" w:type="dxa"/>
              <w:right w:w="105" w:type="dxa"/>
            </w:tcMar>
          </w:tcPr>
          <w:p w14:paraId="00A23986" w14:textId="7E9F924E" w:rsidR="0232B502" w:rsidRPr="00F96AFD" w:rsidRDefault="0232B502" w:rsidP="00DD2DE5">
            <w:pPr>
              <w:spacing w:after="240"/>
              <w:rPr>
                <w:rFonts w:ascii="Arial" w:hAnsi="Arial" w:cs="Arial"/>
              </w:rPr>
            </w:pPr>
            <w:r w:rsidRPr="00F96AFD">
              <w:rPr>
                <w:rFonts w:ascii="Arial" w:hAnsi="Arial" w:cs="Arial"/>
              </w:rPr>
              <w:t>145,7</w:t>
            </w:r>
          </w:p>
        </w:tc>
        <w:tc>
          <w:tcPr>
            <w:tcW w:w="850" w:type="dxa"/>
            <w:tcMar>
              <w:left w:w="105" w:type="dxa"/>
              <w:right w:w="105" w:type="dxa"/>
            </w:tcMar>
          </w:tcPr>
          <w:p w14:paraId="3112F554" w14:textId="7CE08A12" w:rsidR="0232B502" w:rsidRPr="00F96AFD" w:rsidRDefault="0232B502" w:rsidP="00DD2DE5">
            <w:pPr>
              <w:spacing w:after="240"/>
              <w:rPr>
                <w:rFonts w:ascii="Arial" w:hAnsi="Arial" w:cs="Arial"/>
              </w:rPr>
            </w:pPr>
            <w:r w:rsidRPr="00F96AFD">
              <w:rPr>
                <w:rFonts w:ascii="Arial" w:hAnsi="Arial" w:cs="Arial"/>
              </w:rPr>
              <w:t>139,4</w:t>
            </w:r>
          </w:p>
        </w:tc>
        <w:tc>
          <w:tcPr>
            <w:tcW w:w="851" w:type="dxa"/>
            <w:tcMar>
              <w:left w:w="105" w:type="dxa"/>
              <w:right w:w="105" w:type="dxa"/>
            </w:tcMar>
          </w:tcPr>
          <w:p w14:paraId="09A92EDD" w14:textId="545E0D9A" w:rsidR="0232B502" w:rsidRPr="00F96AFD" w:rsidRDefault="0232B502" w:rsidP="00DD2DE5">
            <w:pPr>
              <w:spacing w:after="240"/>
              <w:rPr>
                <w:rFonts w:ascii="Arial" w:hAnsi="Arial" w:cs="Arial"/>
              </w:rPr>
            </w:pPr>
            <w:r w:rsidRPr="00F96AFD">
              <w:rPr>
                <w:rFonts w:ascii="Arial" w:hAnsi="Arial" w:cs="Arial"/>
              </w:rPr>
              <w:t>102,6</w:t>
            </w:r>
          </w:p>
        </w:tc>
        <w:tc>
          <w:tcPr>
            <w:tcW w:w="850" w:type="dxa"/>
            <w:tcMar>
              <w:left w:w="105" w:type="dxa"/>
              <w:right w:w="105" w:type="dxa"/>
            </w:tcMar>
          </w:tcPr>
          <w:p w14:paraId="3407B25F" w14:textId="1D0C84C1" w:rsidR="0232B502" w:rsidRPr="00F96AFD" w:rsidRDefault="0232B502" w:rsidP="00DD2DE5">
            <w:pPr>
              <w:spacing w:after="240"/>
              <w:rPr>
                <w:rFonts w:ascii="Arial" w:hAnsi="Arial" w:cs="Arial"/>
              </w:rPr>
            </w:pPr>
            <w:r w:rsidRPr="00F96AFD">
              <w:rPr>
                <w:rFonts w:ascii="Arial" w:hAnsi="Arial" w:cs="Arial"/>
              </w:rPr>
              <w:t>111,5</w:t>
            </w:r>
          </w:p>
        </w:tc>
        <w:tc>
          <w:tcPr>
            <w:tcW w:w="851" w:type="dxa"/>
            <w:tcMar>
              <w:left w:w="105" w:type="dxa"/>
              <w:right w:w="105" w:type="dxa"/>
            </w:tcMar>
          </w:tcPr>
          <w:p w14:paraId="71B27C43" w14:textId="35FB3CEC" w:rsidR="0232B502" w:rsidRPr="00F96AFD" w:rsidRDefault="0232B502" w:rsidP="00DD2DE5">
            <w:pPr>
              <w:spacing w:after="240"/>
              <w:rPr>
                <w:rFonts w:ascii="Arial" w:hAnsi="Arial" w:cs="Arial"/>
              </w:rPr>
            </w:pPr>
            <w:r w:rsidRPr="00F96AFD">
              <w:rPr>
                <w:rFonts w:ascii="Arial" w:hAnsi="Arial" w:cs="Arial"/>
              </w:rPr>
              <w:t>111,7</w:t>
            </w:r>
          </w:p>
        </w:tc>
        <w:tc>
          <w:tcPr>
            <w:tcW w:w="850" w:type="dxa"/>
            <w:tcMar>
              <w:left w:w="105" w:type="dxa"/>
              <w:right w:w="105" w:type="dxa"/>
            </w:tcMar>
          </w:tcPr>
          <w:p w14:paraId="0C0D552D" w14:textId="042831D0" w:rsidR="0232B502" w:rsidRPr="00F96AFD" w:rsidRDefault="0232B502" w:rsidP="00DD2DE5">
            <w:pPr>
              <w:spacing w:after="240"/>
              <w:rPr>
                <w:rFonts w:ascii="Arial" w:hAnsi="Arial" w:cs="Arial"/>
              </w:rPr>
            </w:pPr>
            <w:r w:rsidRPr="00F96AFD">
              <w:rPr>
                <w:rFonts w:ascii="Arial" w:hAnsi="Arial" w:cs="Arial"/>
              </w:rPr>
              <w:t>109,4</w:t>
            </w:r>
          </w:p>
        </w:tc>
        <w:tc>
          <w:tcPr>
            <w:tcW w:w="851" w:type="dxa"/>
            <w:tcMar>
              <w:left w:w="105" w:type="dxa"/>
              <w:right w:w="105" w:type="dxa"/>
            </w:tcMar>
          </w:tcPr>
          <w:p w14:paraId="378C879F" w14:textId="1A0F0A4A" w:rsidR="0232B502" w:rsidRPr="00F96AFD" w:rsidRDefault="0232B502" w:rsidP="00DD2DE5">
            <w:pPr>
              <w:spacing w:after="240"/>
              <w:rPr>
                <w:rFonts w:ascii="Arial" w:hAnsi="Arial" w:cs="Arial"/>
              </w:rPr>
            </w:pPr>
            <w:r w:rsidRPr="00F96AFD">
              <w:rPr>
                <w:rFonts w:ascii="Arial" w:hAnsi="Arial" w:cs="Arial"/>
              </w:rPr>
              <w:t>118,5</w:t>
            </w:r>
          </w:p>
        </w:tc>
        <w:tc>
          <w:tcPr>
            <w:tcW w:w="850" w:type="dxa"/>
            <w:tcMar>
              <w:left w:w="105" w:type="dxa"/>
              <w:right w:w="105" w:type="dxa"/>
            </w:tcMar>
          </w:tcPr>
          <w:p w14:paraId="4F391615" w14:textId="7D655A71" w:rsidR="0232B502" w:rsidRPr="00F96AFD" w:rsidRDefault="0232B502" w:rsidP="00DD2DE5">
            <w:pPr>
              <w:spacing w:after="240"/>
              <w:rPr>
                <w:rFonts w:ascii="Arial" w:hAnsi="Arial" w:cs="Arial"/>
              </w:rPr>
            </w:pPr>
            <w:r w:rsidRPr="00F96AFD">
              <w:rPr>
                <w:rFonts w:ascii="Arial" w:hAnsi="Arial" w:cs="Arial"/>
              </w:rPr>
              <w:t>108,2</w:t>
            </w:r>
          </w:p>
        </w:tc>
        <w:tc>
          <w:tcPr>
            <w:tcW w:w="851" w:type="dxa"/>
            <w:tcMar>
              <w:left w:w="105" w:type="dxa"/>
              <w:right w:w="105" w:type="dxa"/>
            </w:tcMar>
          </w:tcPr>
          <w:p w14:paraId="0BF67735" w14:textId="3D100D18" w:rsidR="0232B502" w:rsidRPr="00F96AFD" w:rsidRDefault="0232B502" w:rsidP="00DD2DE5">
            <w:pPr>
              <w:spacing w:after="240"/>
              <w:rPr>
                <w:rFonts w:ascii="Arial" w:hAnsi="Arial" w:cs="Arial"/>
              </w:rPr>
            </w:pPr>
            <w:r w:rsidRPr="00F96AFD">
              <w:rPr>
                <w:rFonts w:ascii="Arial" w:hAnsi="Arial" w:cs="Arial"/>
              </w:rPr>
              <w:t>105,5</w:t>
            </w:r>
          </w:p>
        </w:tc>
        <w:tc>
          <w:tcPr>
            <w:tcW w:w="850" w:type="dxa"/>
            <w:tcMar>
              <w:left w:w="105" w:type="dxa"/>
              <w:right w:w="105" w:type="dxa"/>
            </w:tcMar>
          </w:tcPr>
          <w:p w14:paraId="3E22C2FF" w14:textId="30C2D42D" w:rsidR="0232B502" w:rsidRPr="00F96AFD" w:rsidRDefault="0232B502" w:rsidP="00DD2DE5">
            <w:pPr>
              <w:spacing w:after="240"/>
              <w:rPr>
                <w:rFonts w:ascii="Arial" w:hAnsi="Arial" w:cs="Arial"/>
              </w:rPr>
            </w:pPr>
            <w:r w:rsidRPr="00F96AFD">
              <w:rPr>
                <w:rFonts w:ascii="Arial" w:hAnsi="Arial" w:cs="Arial"/>
              </w:rPr>
              <w:t>107,2</w:t>
            </w:r>
          </w:p>
        </w:tc>
      </w:tr>
      <w:tr w:rsidR="00760324" w:rsidRPr="00F96AFD" w14:paraId="59B8641F" w14:textId="77777777" w:rsidTr="00760324">
        <w:trPr>
          <w:trHeight w:val="300"/>
        </w:trPr>
        <w:tc>
          <w:tcPr>
            <w:tcW w:w="1701" w:type="dxa"/>
            <w:tcMar>
              <w:left w:w="105" w:type="dxa"/>
              <w:right w:w="105" w:type="dxa"/>
            </w:tcMar>
          </w:tcPr>
          <w:p w14:paraId="6F7A9843" w14:textId="695445E1" w:rsidR="0232B502" w:rsidRPr="00F96AFD" w:rsidRDefault="009C341F" w:rsidP="00DD2DE5">
            <w:pPr>
              <w:spacing w:after="240"/>
              <w:rPr>
                <w:rFonts w:ascii="Arial" w:hAnsi="Arial" w:cs="Arial"/>
              </w:rPr>
            </w:pPr>
            <w:r w:rsidRPr="00F96AFD">
              <w:rPr>
                <w:rFonts w:ascii="Arial" w:hAnsi="Arial" w:cs="Arial"/>
              </w:rPr>
              <w:t>pomorskie</w:t>
            </w:r>
          </w:p>
        </w:tc>
        <w:tc>
          <w:tcPr>
            <w:tcW w:w="851" w:type="dxa"/>
            <w:tcMar>
              <w:left w:w="105" w:type="dxa"/>
              <w:right w:w="105" w:type="dxa"/>
            </w:tcMar>
          </w:tcPr>
          <w:p w14:paraId="75EBDBAB" w14:textId="566C72A0" w:rsidR="0232B502" w:rsidRPr="00F96AFD" w:rsidRDefault="0232B502" w:rsidP="00DD2DE5">
            <w:pPr>
              <w:spacing w:after="240"/>
              <w:rPr>
                <w:rFonts w:ascii="Arial" w:hAnsi="Arial" w:cs="Arial"/>
              </w:rPr>
            </w:pPr>
            <w:r w:rsidRPr="00F96AFD">
              <w:rPr>
                <w:rFonts w:ascii="Arial" w:hAnsi="Arial" w:cs="Arial"/>
              </w:rPr>
              <w:t>124,7</w:t>
            </w:r>
          </w:p>
        </w:tc>
        <w:tc>
          <w:tcPr>
            <w:tcW w:w="850" w:type="dxa"/>
            <w:tcMar>
              <w:left w:w="105" w:type="dxa"/>
              <w:right w:w="105" w:type="dxa"/>
            </w:tcMar>
          </w:tcPr>
          <w:p w14:paraId="62E3C987" w14:textId="398EA9D4" w:rsidR="0232B502" w:rsidRPr="00F96AFD" w:rsidRDefault="0232B502" w:rsidP="00DD2DE5">
            <w:pPr>
              <w:spacing w:after="240"/>
              <w:rPr>
                <w:rFonts w:ascii="Arial" w:hAnsi="Arial" w:cs="Arial"/>
              </w:rPr>
            </w:pPr>
            <w:r w:rsidRPr="00F96AFD">
              <w:rPr>
                <w:rFonts w:ascii="Arial" w:hAnsi="Arial" w:cs="Arial"/>
              </w:rPr>
              <w:t>106,1</w:t>
            </w:r>
          </w:p>
        </w:tc>
        <w:tc>
          <w:tcPr>
            <w:tcW w:w="851" w:type="dxa"/>
            <w:tcMar>
              <w:left w:w="105" w:type="dxa"/>
              <w:right w:w="105" w:type="dxa"/>
            </w:tcMar>
          </w:tcPr>
          <w:p w14:paraId="37282CDD" w14:textId="39B3EB30" w:rsidR="0232B502" w:rsidRPr="00F96AFD" w:rsidRDefault="0232B502" w:rsidP="00DD2DE5">
            <w:pPr>
              <w:spacing w:after="240"/>
              <w:rPr>
                <w:rFonts w:ascii="Arial" w:hAnsi="Arial" w:cs="Arial"/>
              </w:rPr>
            </w:pPr>
            <w:r w:rsidRPr="00F96AFD">
              <w:rPr>
                <w:rFonts w:ascii="Arial" w:hAnsi="Arial" w:cs="Arial"/>
              </w:rPr>
              <w:t>104,8</w:t>
            </w:r>
          </w:p>
        </w:tc>
        <w:tc>
          <w:tcPr>
            <w:tcW w:w="850" w:type="dxa"/>
            <w:tcMar>
              <w:left w:w="105" w:type="dxa"/>
              <w:right w:w="105" w:type="dxa"/>
            </w:tcMar>
          </w:tcPr>
          <w:p w14:paraId="3C1720E0" w14:textId="07AE6124" w:rsidR="0232B502" w:rsidRPr="00F96AFD" w:rsidRDefault="0232B502" w:rsidP="00DD2DE5">
            <w:pPr>
              <w:spacing w:after="240"/>
              <w:rPr>
                <w:rFonts w:ascii="Arial" w:hAnsi="Arial" w:cs="Arial"/>
              </w:rPr>
            </w:pPr>
            <w:r w:rsidRPr="00F96AFD">
              <w:rPr>
                <w:rFonts w:ascii="Arial" w:hAnsi="Arial" w:cs="Arial"/>
              </w:rPr>
              <w:t>104,8</w:t>
            </w:r>
          </w:p>
        </w:tc>
        <w:tc>
          <w:tcPr>
            <w:tcW w:w="851" w:type="dxa"/>
            <w:tcMar>
              <w:left w:w="105" w:type="dxa"/>
              <w:right w:w="105" w:type="dxa"/>
            </w:tcMar>
          </w:tcPr>
          <w:p w14:paraId="358669FA" w14:textId="31A7FB4E" w:rsidR="0232B502" w:rsidRPr="00F96AFD" w:rsidRDefault="0232B502" w:rsidP="00DD2DE5">
            <w:pPr>
              <w:spacing w:after="240"/>
              <w:rPr>
                <w:rFonts w:ascii="Arial" w:hAnsi="Arial" w:cs="Arial"/>
              </w:rPr>
            </w:pPr>
            <w:r w:rsidRPr="00F96AFD">
              <w:rPr>
                <w:rFonts w:ascii="Arial" w:hAnsi="Arial" w:cs="Arial"/>
              </w:rPr>
              <w:t>106,6</w:t>
            </w:r>
          </w:p>
        </w:tc>
        <w:tc>
          <w:tcPr>
            <w:tcW w:w="850" w:type="dxa"/>
            <w:tcMar>
              <w:left w:w="105" w:type="dxa"/>
              <w:right w:w="105" w:type="dxa"/>
            </w:tcMar>
          </w:tcPr>
          <w:p w14:paraId="5CD834B9" w14:textId="01D373E0" w:rsidR="0232B502" w:rsidRPr="00F96AFD" w:rsidRDefault="0232B502" w:rsidP="00DD2DE5">
            <w:pPr>
              <w:spacing w:after="240"/>
              <w:rPr>
                <w:rFonts w:ascii="Arial" w:hAnsi="Arial" w:cs="Arial"/>
              </w:rPr>
            </w:pPr>
            <w:r w:rsidRPr="00F96AFD">
              <w:rPr>
                <w:rFonts w:ascii="Arial" w:hAnsi="Arial" w:cs="Arial"/>
              </w:rPr>
              <w:t>107,9</w:t>
            </w:r>
          </w:p>
        </w:tc>
        <w:tc>
          <w:tcPr>
            <w:tcW w:w="851" w:type="dxa"/>
            <w:tcMar>
              <w:left w:w="105" w:type="dxa"/>
              <w:right w:w="105" w:type="dxa"/>
            </w:tcMar>
          </w:tcPr>
          <w:p w14:paraId="1D60A69C" w14:textId="2BB2C116" w:rsidR="0232B502" w:rsidRPr="00F96AFD" w:rsidRDefault="0232B502" w:rsidP="00DD2DE5">
            <w:pPr>
              <w:spacing w:after="240"/>
              <w:rPr>
                <w:rFonts w:ascii="Arial" w:hAnsi="Arial" w:cs="Arial"/>
              </w:rPr>
            </w:pPr>
            <w:r w:rsidRPr="00F96AFD">
              <w:rPr>
                <w:rFonts w:ascii="Arial" w:hAnsi="Arial" w:cs="Arial"/>
              </w:rPr>
              <w:t>109,0</w:t>
            </w:r>
          </w:p>
        </w:tc>
        <w:tc>
          <w:tcPr>
            <w:tcW w:w="850" w:type="dxa"/>
            <w:tcMar>
              <w:left w:w="105" w:type="dxa"/>
              <w:right w:w="105" w:type="dxa"/>
            </w:tcMar>
          </w:tcPr>
          <w:p w14:paraId="249BDEE6" w14:textId="3EE0FE19" w:rsidR="0232B502" w:rsidRPr="00F96AFD" w:rsidRDefault="0232B502" w:rsidP="00DD2DE5">
            <w:pPr>
              <w:spacing w:after="240"/>
              <w:rPr>
                <w:rFonts w:ascii="Arial" w:hAnsi="Arial" w:cs="Arial"/>
              </w:rPr>
            </w:pPr>
            <w:r w:rsidRPr="00F96AFD">
              <w:rPr>
                <w:rFonts w:ascii="Arial" w:hAnsi="Arial" w:cs="Arial"/>
              </w:rPr>
              <w:t>104,8</w:t>
            </w:r>
          </w:p>
        </w:tc>
        <w:tc>
          <w:tcPr>
            <w:tcW w:w="851" w:type="dxa"/>
            <w:tcMar>
              <w:left w:w="105" w:type="dxa"/>
              <w:right w:w="105" w:type="dxa"/>
            </w:tcMar>
          </w:tcPr>
          <w:p w14:paraId="652744C2" w14:textId="147434BB" w:rsidR="0232B502" w:rsidRPr="00F96AFD" w:rsidRDefault="0232B502" w:rsidP="00DD2DE5">
            <w:pPr>
              <w:spacing w:after="240"/>
              <w:rPr>
                <w:rFonts w:ascii="Arial" w:hAnsi="Arial" w:cs="Arial"/>
              </w:rPr>
            </w:pPr>
            <w:r w:rsidRPr="00F96AFD">
              <w:rPr>
                <w:rFonts w:ascii="Arial" w:hAnsi="Arial" w:cs="Arial"/>
              </w:rPr>
              <w:t>105,3</w:t>
            </w:r>
          </w:p>
        </w:tc>
        <w:tc>
          <w:tcPr>
            <w:tcW w:w="850" w:type="dxa"/>
            <w:tcMar>
              <w:left w:w="105" w:type="dxa"/>
              <w:right w:w="105" w:type="dxa"/>
            </w:tcMar>
          </w:tcPr>
          <w:p w14:paraId="2FA15E8B" w14:textId="7DEADE81" w:rsidR="0232B502" w:rsidRPr="00F96AFD" w:rsidRDefault="0232B502" w:rsidP="00DD2DE5">
            <w:pPr>
              <w:spacing w:after="240"/>
              <w:rPr>
                <w:rFonts w:ascii="Arial" w:hAnsi="Arial" w:cs="Arial"/>
              </w:rPr>
            </w:pPr>
            <w:r w:rsidRPr="00F96AFD">
              <w:rPr>
                <w:rFonts w:ascii="Arial" w:hAnsi="Arial" w:cs="Arial"/>
              </w:rPr>
              <w:t>107,5</w:t>
            </w:r>
          </w:p>
        </w:tc>
      </w:tr>
      <w:tr w:rsidR="00760324" w:rsidRPr="00F96AFD" w14:paraId="04C2F670" w14:textId="77777777" w:rsidTr="00760324">
        <w:trPr>
          <w:trHeight w:val="300"/>
        </w:trPr>
        <w:tc>
          <w:tcPr>
            <w:tcW w:w="1701" w:type="dxa"/>
            <w:tcMar>
              <w:left w:w="105" w:type="dxa"/>
              <w:right w:w="105" w:type="dxa"/>
            </w:tcMar>
          </w:tcPr>
          <w:p w14:paraId="2D47A680" w14:textId="4D74ADFC" w:rsidR="0232B502" w:rsidRPr="00F96AFD" w:rsidRDefault="009C341F" w:rsidP="00DD2DE5">
            <w:pPr>
              <w:spacing w:after="240"/>
              <w:rPr>
                <w:rFonts w:ascii="Arial" w:hAnsi="Arial" w:cs="Arial"/>
              </w:rPr>
            </w:pPr>
            <w:r w:rsidRPr="00F96AFD">
              <w:rPr>
                <w:rFonts w:ascii="Arial" w:hAnsi="Arial" w:cs="Arial"/>
              </w:rPr>
              <w:t>śląskie</w:t>
            </w:r>
          </w:p>
        </w:tc>
        <w:tc>
          <w:tcPr>
            <w:tcW w:w="851" w:type="dxa"/>
            <w:tcMar>
              <w:left w:w="105" w:type="dxa"/>
              <w:right w:w="105" w:type="dxa"/>
            </w:tcMar>
          </w:tcPr>
          <w:p w14:paraId="25B47643" w14:textId="612BA1EF" w:rsidR="0232B502" w:rsidRPr="00F96AFD" w:rsidRDefault="0232B502" w:rsidP="00DD2DE5">
            <w:pPr>
              <w:spacing w:after="240"/>
              <w:rPr>
                <w:rFonts w:ascii="Arial" w:hAnsi="Arial" w:cs="Arial"/>
              </w:rPr>
            </w:pPr>
            <w:r w:rsidRPr="00F96AFD">
              <w:rPr>
                <w:rFonts w:ascii="Arial" w:hAnsi="Arial" w:cs="Arial"/>
              </w:rPr>
              <w:t>108,5</w:t>
            </w:r>
          </w:p>
        </w:tc>
        <w:tc>
          <w:tcPr>
            <w:tcW w:w="850" w:type="dxa"/>
            <w:tcMar>
              <w:left w:w="105" w:type="dxa"/>
              <w:right w:w="105" w:type="dxa"/>
            </w:tcMar>
          </w:tcPr>
          <w:p w14:paraId="725EAC40" w14:textId="62A1D114" w:rsidR="0232B502" w:rsidRPr="00F96AFD" w:rsidRDefault="0232B502" w:rsidP="00DD2DE5">
            <w:pPr>
              <w:spacing w:after="240"/>
              <w:rPr>
                <w:rFonts w:ascii="Arial" w:hAnsi="Arial" w:cs="Arial"/>
              </w:rPr>
            </w:pPr>
            <w:r w:rsidRPr="00F96AFD">
              <w:rPr>
                <w:rFonts w:ascii="Arial" w:hAnsi="Arial" w:cs="Arial"/>
              </w:rPr>
              <w:t>112,8</w:t>
            </w:r>
          </w:p>
        </w:tc>
        <w:tc>
          <w:tcPr>
            <w:tcW w:w="851" w:type="dxa"/>
            <w:tcMar>
              <w:left w:w="105" w:type="dxa"/>
              <w:right w:w="105" w:type="dxa"/>
            </w:tcMar>
          </w:tcPr>
          <w:p w14:paraId="29F39D87" w14:textId="335F234E" w:rsidR="0232B502" w:rsidRPr="00F96AFD" w:rsidRDefault="0232B502" w:rsidP="00DD2DE5">
            <w:pPr>
              <w:spacing w:after="240"/>
              <w:rPr>
                <w:rFonts w:ascii="Arial" w:hAnsi="Arial" w:cs="Arial"/>
              </w:rPr>
            </w:pPr>
            <w:r w:rsidRPr="00F96AFD">
              <w:rPr>
                <w:rFonts w:ascii="Arial" w:hAnsi="Arial" w:cs="Arial"/>
              </w:rPr>
              <w:t>108,2</w:t>
            </w:r>
          </w:p>
        </w:tc>
        <w:tc>
          <w:tcPr>
            <w:tcW w:w="850" w:type="dxa"/>
            <w:tcMar>
              <w:left w:w="105" w:type="dxa"/>
              <w:right w:w="105" w:type="dxa"/>
            </w:tcMar>
          </w:tcPr>
          <w:p w14:paraId="2A5CC138" w14:textId="289EFAA7" w:rsidR="0232B502" w:rsidRPr="00F96AFD" w:rsidRDefault="0232B502" w:rsidP="00DD2DE5">
            <w:pPr>
              <w:spacing w:after="240"/>
              <w:rPr>
                <w:rFonts w:ascii="Arial" w:hAnsi="Arial" w:cs="Arial"/>
              </w:rPr>
            </w:pPr>
            <w:r w:rsidRPr="00F96AFD">
              <w:rPr>
                <w:rFonts w:ascii="Arial" w:hAnsi="Arial" w:cs="Arial"/>
              </w:rPr>
              <w:t>105,2</w:t>
            </w:r>
          </w:p>
        </w:tc>
        <w:tc>
          <w:tcPr>
            <w:tcW w:w="851" w:type="dxa"/>
            <w:tcMar>
              <w:left w:w="105" w:type="dxa"/>
              <w:right w:w="105" w:type="dxa"/>
            </w:tcMar>
          </w:tcPr>
          <w:p w14:paraId="353A474B" w14:textId="54B5E45A" w:rsidR="0232B502" w:rsidRPr="00F96AFD" w:rsidRDefault="0232B502" w:rsidP="00DD2DE5">
            <w:pPr>
              <w:spacing w:after="240"/>
              <w:rPr>
                <w:rFonts w:ascii="Arial" w:hAnsi="Arial" w:cs="Arial"/>
              </w:rPr>
            </w:pPr>
            <w:r w:rsidRPr="00F96AFD">
              <w:rPr>
                <w:rFonts w:ascii="Arial" w:hAnsi="Arial" w:cs="Arial"/>
              </w:rPr>
              <w:t>113,8</w:t>
            </w:r>
          </w:p>
        </w:tc>
        <w:tc>
          <w:tcPr>
            <w:tcW w:w="850" w:type="dxa"/>
            <w:tcMar>
              <w:left w:w="105" w:type="dxa"/>
              <w:right w:w="105" w:type="dxa"/>
            </w:tcMar>
          </w:tcPr>
          <w:p w14:paraId="1BCC4F9B" w14:textId="31CAED46" w:rsidR="0232B502" w:rsidRPr="00F96AFD" w:rsidRDefault="0232B502" w:rsidP="00DD2DE5">
            <w:pPr>
              <w:spacing w:after="240"/>
              <w:rPr>
                <w:rFonts w:ascii="Arial" w:hAnsi="Arial" w:cs="Arial"/>
              </w:rPr>
            </w:pPr>
            <w:r w:rsidRPr="00F96AFD">
              <w:rPr>
                <w:rFonts w:ascii="Arial" w:hAnsi="Arial" w:cs="Arial"/>
              </w:rPr>
              <w:t>112,6</w:t>
            </w:r>
          </w:p>
        </w:tc>
        <w:tc>
          <w:tcPr>
            <w:tcW w:w="851" w:type="dxa"/>
            <w:tcMar>
              <w:left w:w="105" w:type="dxa"/>
              <w:right w:w="105" w:type="dxa"/>
            </w:tcMar>
          </w:tcPr>
          <w:p w14:paraId="292A7CF9" w14:textId="75FDEFC4" w:rsidR="0232B502" w:rsidRPr="00F96AFD" w:rsidRDefault="0232B502" w:rsidP="00DD2DE5">
            <w:pPr>
              <w:spacing w:after="240"/>
              <w:rPr>
                <w:rFonts w:ascii="Arial" w:hAnsi="Arial" w:cs="Arial"/>
              </w:rPr>
            </w:pPr>
            <w:r w:rsidRPr="00F96AFD">
              <w:rPr>
                <w:rFonts w:ascii="Arial" w:hAnsi="Arial" w:cs="Arial"/>
              </w:rPr>
              <w:t>116,8</w:t>
            </w:r>
          </w:p>
        </w:tc>
        <w:tc>
          <w:tcPr>
            <w:tcW w:w="850" w:type="dxa"/>
            <w:tcMar>
              <w:left w:w="105" w:type="dxa"/>
              <w:right w:w="105" w:type="dxa"/>
            </w:tcMar>
          </w:tcPr>
          <w:p w14:paraId="4FE63920" w14:textId="0A25C320" w:rsidR="0232B502" w:rsidRPr="00F96AFD" w:rsidRDefault="0232B502" w:rsidP="00DD2DE5">
            <w:pPr>
              <w:spacing w:after="240"/>
              <w:rPr>
                <w:rFonts w:ascii="Arial" w:hAnsi="Arial" w:cs="Arial"/>
              </w:rPr>
            </w:pPr>
            <w:r w:rsidRPr="00F96AFD">
              <w:rPr>
                <w:rFonts w:ascii="Arial" w:hAnsi="Arial" w:cs="Arial"/>
              </w:rPr>
              <w:t>108,1</w:t>
            </w:r>
          </w:p>
        </w:tc>
        <w:tc>
          <w:tcPr>
            <w:tcW w:w="851" w:type="dxa"/>
            <w:tcMar>
              <w:left w:w="105" w:type="dxa"/>
              <w:right w:w="105" w:type="dxa"/>
            </w:tcMar>
          </w:tcPr>
          <w:p w14:paraId="355F4E24" w14:textId="66BF447E" w:rsidR="0232B502" w:rsidRPr="00F96AFD" w:rsidRDefault="0232B502" w:rsidP="00DD2DE5">
            <w:pPr>
              <w:spacing w:after="240"/>
              <w:rPr>
                <w:rFonts w:ascii="Arial" w:hAnsi="Arial" w:cs="Arial"/>
              </w:rPr>
            </w:pPr>
            <w:r w:rsidRPr="00F96AFD">
              <w:rPr>
                <w:rFonts w:ascii="Arial" w:hAnsi="Arial" w:cs="Arial"/>
              </w:rPr>
              <w:t>108,9</w:t>
            </w:r>
          </w:p>
        </w:tc>
        <w:tc>
          <w:tcPr>
            <w:tcW w:w="850" w:type="dxa"/>
            <w:tcMar>
              <w:left w:w="105" w:type="dxa"/>
              <w:right w:w="105" w:type="dxa"/>
            </w:tcMar>
          </w:tcPr>
          <w:p w14:paraId="51220428" w14:textId="347446E9" w:rsidR="0232B502" w:rsidRPr="00F96AFD" w:rsidRDefault="0232B502" w:rsidP="00DD2DE5">
            <w:pPr>
              <w:spacing w:after="240"/>
              <w:rPr>
                <w:rFonts w:ascii="Arial" w:hAnsi="Arial" w:cs="Arial"/>
              </w:rPr>
            </w:pPr>
            <w:r w:rsidRPr="00F96AFD">
              <w:rPr>
                <w:rFonts w:ascii="Arial" w:hAnsi="Arial" w:cs="Arial"/>
              </w:rPr>
              <w:t>107,2</w:t>
            </w:r>
          </w:p>
        </w:tc>
      </w:tr>
      <w:tr w:rsidR="00760324" w:rsidRPr="00F96AFD" w14:paraId="3374D2DC" w14:textId="77777777" w:rsidTr="00760324">
        <w:trPr>
          <w:trHeight w:val="300"/>
        </w:trPr>
        <w:tc>
          <w:tcPr>
            <w:tcW w:w="1701" w:type="dxa"/>
            <w:tcMar>
              <w:left w:w="105" w:type="dxa"/>
              <w:right w:w="105" w:type="dxa"/>
            </w:tcMar>
          </w:tcPr>
          <w:p w14:paraId="45FA0A8C" w14:textId="06864CA0" w:rsidR="0232B502" w:rsidRPr="00F96AFD" w:rsidRDefault="009C341F" w:rsidP="00DD2DE5">
            <w:pPr>
              <w:spacing w:after="240"/>
              <w:rPr>
                <w:rFonts w:ascii="Arial" w:hAnsi="Arial" w:cs="Arial"/>
              </w:rPr>
            </w:pPr>
            <w:r w:rsidRPr="00F96AFD">
              <w:rPr>
                <w:rFonts w:ascii="Arial" w:hAnsi="Arial" w:cs="Arial"/>
              </w:rPr>
              <w:lastRenderedPageBreak/>
              <w:t>świętokrzyskie</w:t>
            </w:r>
          </w:p>
        </w:tc>
        <w:tc>
          <w:tcPr>
            <w:tcW w:w="851" w:type="dxa"/>
            <w:tcMar>
              <w:left w:w="105" w:type="dxa"/>
              <w:right w:w="105" w:type="dxa"/>
            </w:tcMar>
          </w:tcPr>
          <w:p w14:paraId="31A1B4DA" w14:textId="3853A7B6" w:rsidR="0232B502" w:rsidRPr="00F96AFD" w:rsidRDefault="0232B502" w:rsidP="00DD2DE5">
            <w:pPr>
              <w:spacing w:after="240"/>
              <w:rPr>
                <w:rFonts w:ascii="Arial" w:hAnsi="Arial" w:cs="Arial"/>
              </w:rPr>
            </w:pPr>
            <w:r w:rsidRPr="00F96AFD">
              <w:rPr>
                <w:rFonts w:ascii="Arial" w:hAnsi="Arial" w:cs="Arial"/>
              </w:rPr>
              <w:t>118,5</w:t>
            </w:r>
          </w:p>
        </w:tc>
        <w:tc>
          <w:tcPr>
            <w:tcW w:w="850" w:type="dxa"/>
            <w:tcMar>
              <w:left w:w="105" w:type="dxa"/>
              <w:right w:w="105" w:type="dxa"/>
            </w:tcMar>
          </w:tcPr>
          <w:p w14:paraId="5F0058B2" w14:textId="0EC6B443" w:rsidR="0232B502" w:rsidRPr="00F96AFD" w:rsidRDefault="0232B502" w:rsidP="00DD2DE5">
            <w:pPr>
              <w:spacing w:after="240"/>
              <w:rPr>
                <w:rFonts w:ascii="Arial" w:hAnsi="Arial" w:cs="Arial"/>
              </w:rPr>
            </w:pPr>
            <w:r w:rsidRPr="00F96AFD">
              <w:rPr>
                <w:rFonts w:ascii="Arial" w:hAnsi="Arial" w:cs="Arial"/>
              </w:rPr>
              <w:t>134,4</w:t>
            </w:r>
          </w:p>
        </w:tc>
        <w:tc>
          <w:tcPr>
            <w:tcW w:w="851" w:type="dxa"/>
            <w:tcMar>
              <w:left w:w="105" w:type="dxa"/>
              <w:right w:w="105" w:type="dxa"/>
            </w:tcMar>
          </w:tcPr>
          <w:p w14:paraId="349732AF" w14:textId="16DDDB80" w:rsidR="0232B502" w:rsidRPr="00F96AFD" w:rsidRDefault="0232B502" w:rsidP="00DD2DE5">
            <w:pPr>
              <w:spacing w:after="240"/>
              <w:rPr>
                <w:rFonts w:ascii="Arial" w:hAnsi="Arial" w:cs="Arial"/>
              </w:rPr>
            </w:pPr>
            <w:r w:rsidRPr="00F96AFD">
              <w:rPr>
                <w:rFonts w:ascii="Arial" w:hAnsi="Arial" w:cs="Arial"/>
              </w:rPr>
              <w:t>107,0</w:t>
            </w:r>
          </w:p>
        </w:tc>
        <w:tc>
          <w:tcPr>
            <w:tcW w:w="850" w:type="dxa"/>
            <w:tcMar>
              <w:left w:w="105" w:type="dxa"/>
              <w:right w:w="105" w:type="dxa"/>
            </w:tcMar>
          </w:tcPr>
          <w:p w14:paraId="3A642C90" w14:textId="27DBEAF4" w:rsidR="0232B502" w:rsidRPr="00F96AFD" w:rsidRDefault="0232B502" w:rsidP="00DD2DE5">
            <w:pPr>
              <w:spacing w:after="240"/>
              <w:rPr>
                <w:rFonts w:ascii="Arial" w:hAnsi="Arial" w:cs="Arial"/>
              </w:rPr>
            </w:pPr>
            <w:r w:rsidRPr="00F96AFD">
              <w:rPr>
                <w:rFonts w:ascii="Arial" w:hAnsi="Arial" w:cs="Arial"/>
              </w:rPr>
              <w:t>104,3</w:t>
            </w:r>
          </w:p>
        </w:tc>
        <w:tc>
          <w:tcPr>
            <w:tcW w:w="851" w:type="dxa"/>
            <w:tcMar>
              <w:left w:w="105" w:type="dxa"/>
              <w:right w:w="105" w:type="dxa"/>
            </w:tcMar>
          </w:tcPr>
          <w:p w14:paraId="3E2E40D3" w14:textId="46E3E599" w:rsidR="0232B502" w:rsidRPr="00F96AFD" w:rsidRDefault="0232B502" w:rsidP="00DD2DE5">
            <w:pPr>
              <w:spacing w:after="240"/>
              <w:rPr>
                <w:rFonts w:ascii="Arial" w:hAnsi="Arial" w:cs="Arial"/>
              </w:rPr>
            </w:pPr>
            <w:r w:rsidRPr="00F96AFD">
              <w:rPr>
                <w:rFonts w:ascii="Arial" w:hAnsi="Arial" w:cs="Arial"/>
              </w:rPr>
              <w:t>115,6</w:t>
            </w:r>
          </w:p>
        </w:tc>
        <w:tc>
          <w:tcPr>
            <w:tcW w:w="850" w:type="dxa"/>
            <w:tcMar>
              <w:left w:w="105" w:type="dxa"/>
              <w:right w:w="105" w:type="dxa"/>
            </w:tcMar>
          </w:tcPr>
          <w:p w14:paraId="7E23A65F" w14:textId="6AA7CC65" w:rsidR="0232B502" w:rsidRPr="00F96AFD" w:rsidRDefault="0232B502" w:rsidP="00DD2DE5">
            <w:pPr>
              <w:spacing w:after="240"/>
              <w:rPr>
                <w:rFonts w:ascii="Arial" w:hAnsi="Arial" w:cs="Arial"/>
              </w:rPr>
            </w:pPr>
            <w:r w:rsidRPr="00F96AFD">
              <w:rPr>
                <w:rFonts w:ascii="Arial" w:hAnsi="Arial" w:cs="Arial"/>
              </w:rPr>
              <w:t>118,5</w:t>
            </w:r>
          </w:p>
        </w:tc>
        <w:tc>
          <w:tcPr>
            <w:tcW w:w="851" w:type="dxa"/>
            <w:tcMar>
              <w:left w:w="105" w:type="dxa"/>
              <w:right w:w="105" w:type="dxa"/>
            </w:tcMar>
          </w:tcPr>
          <w:p w14:paraId="4FFEA8DE" w14:textId="1254FB68" w:rsidR="0232B502" w:rsidRPr="00F96AFD" w:rsidRDefault="0232B502" w:rsidP="00DD2DE5">
            <w:pPr>
              <w:spacing w:after="240"/>
              <w:rPr>
                <w:rFonts w:ascii="Arial" w:hAnsi="Arial" w:cs="Arial"/>
              </w:rPr>
            </w:pPr>
            <w:r w:rsidRPr="00F96AFD">
              <w:rPr>
                <w:rFonts w:ascii="Arial" w:hAnsi="Arial" w:cs="Arial"/>
              </w:rPr>
              <w:t>124,3</w:t>
            </w:r>
          </w:p>
        </w:tc>
        <w:tc>
          <w:tcPr>
            <w:tcW w:w="850" w:type="dxa"/>
            <w:tcMar>
              <w:left w:w="105" w:type="dxa"/>
              <w:right w:w="105" w:type="dxa"/>
            </w:tcMar>
          </w:tcPr>
          <w:p w14:paraId="40DE5F0B" w14:textId="0B3A066D" w:rsidR="0232B502" w:rsidRPr="00F96AFD" w:rsidRDefault="0232B502" w:rsidP="00DD2DE5">
            <w:pPr>
              <w:spacing w:after="240"/>
              <w:rPr>
                <w:rFonts w:ascii="Arial" w:hAnsi="Arial" w:cs="Arial"/>
              </w:rPr>
            </w:pPr>
            <w:r w:rsidRPr="00F96AFD">
              <w:rPr>
                <w:rFonts w:ascii="Arial" w:hAnsi="Arial" w:cs="Arial"/>
              </w:rPr>
              <w:t>108,0</w:t>
            </w:r>
          </w:p>
        </w:tc>
        <w:tc>
          <w:tcPr>
            <w:tcW w:w="851" w:type="dxa"/>
            <w:tcMar>
              <w:left w:w="105" w:type="dxa"/>
              <w:right w:w="105" w:type="dxa"/>
            </w:tcMar>
          </w:tcPr>
          <w:p w14:paraId="11384ECD" w14:textId="26B5670A" w:rsidR="0232B502" w:rsidRPr="00F96AFD" w:rsidRDefault="0232B502" w:rsidP="00DD2DE5">
            <w:pPr>
              <w:spacing w:after="240"/>
              <w:rPr>
                <w:rFonts w:ascii="Arial" w:hAnsi="Arial" w:cs="Arial"/>
              </w:rPr>
            </w:pPr>
            <w:r w:rsidRPr="00F96AFD">
              <w:rPr>
                <w:rFonts w:ascii="Arial" w:hAnsi="Arial" w:cs="Arial"/>
              </w:rPr>
              <w:t>107,6</w:t>
            </w:r>
          </w:p>
        </w:tc>
        <w:tc>
          <w:tcPr>
            <w:tcW w:w="850" w:type="dxa"/>
            <w:tcMar>
              <w:left w:w="105" w:type="dxa"/>
              <w:right w:w="105" w:type="dxa"/>
            </w:tcMar>
          </w:tcPr>
          <w:p w14:paraId="318CD054" w14:textId="1EE15D54" w:rsidR="0232B502" w:rsidRPr="00F96AFD" w:rsidRDefault="0232B502" w:rsidP="00DD2DE5">
            <w:pPr>
              <w:spacing w:after="240"/>
              <w:rPr>
                <w:rFonts w:ascii="Arial" w:hAnsi="Arial" w:cs="Arial"/>
              </w:rPr>
            </w:pPr>
            <w:r w:rsidRPr="00F96AFD">
              <w:rPr>
                <w:rFonts w:ascii="Arial" w:hAnsi="Arial" w:cs="Arial"/>
              </w:rPr>
              <w:t>113,2</w:t>
            </w:r>
          </w:p>
        </w:tc>
      </w:tr>
      <w:tr w:rsidR="00760324" w:rsidRPr="00F96AFD" w14:paraId="390BCA1E" w14:textId="77777777" w:rsidTr="00760324">
        <w:trPr>
          <w:trHeight w:val="300"/>
        </w:trPr>
        <w:tc>
          <w:tcPr>
            <w:tcW w:w="1701" w:type="dxa"/>
            <w:tcMar>
              <w:left w:w="105" w:type="dxa"/>
              <w:right w:w="105" w:type="dxa"/>
            </w:tcMar>
          </w:tcPr>
          <w:p w14:paraId="3AD6380F" w14:textId="617BF895" w:rsidR="0232B502" w:rsidRPr="00F96AFD" w:rsidRDefault="009C341F" w:rsidP="00DD2DE5">
            <w:pPr>
              <w:spacing w:after="240"/>
              <w:rPr>
                <w:rFonts w:ascii="Arial" w:hAnsi="Arial" w:cs="Arial"/>
              </w:rPr>
            </w:pPr>
            <w:r w:rsidRPr="00F96AFD">
              <w:rPr>
                <w:rFonts w:ascii="Arial" w:hAnsi="Arial" w:cs="Arial"/>
              </w:rPr>
              <w:t>warmińsko-mazurskie</w:t>
            </w:r>
          </w:p>
        </w:tc>
        <w:tc>
          <w:tcPr>
            <w:tcW w:w="851" w:type="dxa"/>
            <w:tcMar>
              <w:left w:w="105" w:type="dxa"/>
              <w:right w:w="105" w:type="dxa"/>
            </w:tcMar>
          </w:tcPr>
          <w:p w14:paraId="710B9EE4" w14:textId="7B108F21" w:rsidR="0232B502" w:rsidRPr="00F96AFD" w:rsidRDefault="0232B502" w:rsidP="00DD2DE5">
            <w:pPr>
              <w:spacing w:after="240"/>
              <w:rPr>
                <w:rFonts w:ascii="Arial" w:hAnsi="Arial" w:cs="Arial"/>
              </w:rPr>
            </w:pPr>
            <w:r w:rsidRPr="00F96AFD">
              <w:rPr>
                <w:rFonts w:ascii="Arial" w:hAnsi="Arial" w:cs="Arial"/>
              </w:rPr>
              <w:t>139,4</w:t>
            </w:r>
          </w:p>
        </w:tc>
        <w:tc>
          <w:tcPr>
            <w:tcW w:w="850" w:type="dxa"/>
            <w:tcMar>
              <w:left w:w="105" w:type="dxa"/>
              <w:right w:w="105" w:type="dxa"/>
            </w:tcMar>
          </w:tcPr>
          <w:p w14:paraId="4EBCE744" w14:textId="4E8E0B73" w:rsidR="0232B502" w:rsidRPr="00F96AFD" w:rsidRDefault="0232B502" w:rsidP="00DD2DE5">
            <w:pPr>
              <w:spacing w:after="240"/>
              <w:rPr>
                <w:rFonts w:ascii="Arial" w:hAnsi="Arial" w:cs="Arial"/>
              </w:rPr>
            </w:pPr>
            <w:r w:rsidRPr="00F96AFD">
              <w:rPr>
                <w:rFonts w:ascii="Arial" w:hAnsi="Arial" w:cs="Arial"/>
              </w:rPr>
              <w:t>127,9</w:t>
            </w:r>
          </w:p>
        </w:tc>
        <w:tc>
          <w:tcPr>
            <w:tcW w:w="851" w:type="dxa"/>
            <w:tcMar>
              <w:left w:w="105" w:type="dxa"/>
              <w:right w:w="105" w:type="dxa"/>
            </w:tcMar>
          </w:tcPr>
          <w:p w14:paraId="4BF5F353" w14:textId="351F2E31" w:rsidR="0232B502" w:rsidRPr="00F96AFD" w:rsidRDefault="0232B502" w:rsidP="00DD2DE5">
            <w:pPr>
              <w:spacing w:after="240"/>
              <w:rPr>
                <w:rFonts w:ascii="Arial" w:hAnsi="Arial" w:cs="Arial"/>
              </w:rPr>
            </w:pPr>
            <w:r w:rsidRPr="00F96AFD">
              <w:rPr>
                <w:rFonts w:ascii="Arial" w:hAnsi="Arial" w:cs="Arial"/>
              </w:rPr>
              <w:t>105,7</w:t>
            </w:r>
          </w:p>
        </w:tc>
        <w:tc>
          <w:tcPr>
            <w:tcW w:w="850" w:type="dxa"/>
            <w:tcMar>
              <w:left w:w="105" w:type="dxa"/>
              <w:right w:w="105" w:type="dxa"/>
            </w:tcMar>
          </w:tcPr>
          <w:p w14:paraId="0C4FAD2C" w14:textId="2C9D9579" w:rsidR="0232B502" w:rsidRPr="00F96AFD" w:rsidRDefault="0232B502" w:rsidP="00DD2DE5">
            <w:pPr>
              <w:spacing w:after="240"/>
              <w:rPr>
                <w:rFonts w:ascii="Arial" w:hAnsi="Arial" w:cs="Arial"/>
              </w:rPr>
            </w:pPr>
            <w:r w:rsidRPr="00F96AFD">
              <w:rPr>
                <w:rFonts w:ascii="Arial" w:hAnsi="Arial" w:cs="Arial"/>
              </w:rPr>
              <w:t>98,6</w:t>
            </w:r>
          </w:p>
        </w:tc>
        <w:tc>
          <w:tcPr>
            <w:tcW w:w="851" w:type="dxa"/>
            <w:tcMar>
              <w:left w:w="105" w:type="dxa"/>
              <w:right w:w="105" w:type="dxa"/>
            </w:tcMar>
          </w:tcPr>
          <w:p w14:paraId="59EA8B96" w14:textId="45E7B23F" w:rsidR="0232B502" w:rsidRPr="00F96AFD" w:rsidRDefault="0232B502" w:rsidP="00DD2DE5">
            <w:pPr>
              <w:spacing w:after="240"/>
              <w:rPr>
                <w:rFonts w:ascii="Arial" w:hAnsi="Arial" w:cs="Arial"/>
              </w:rPr>
            </w:pPr>
            <w:r w:rsidRPr="00F96AFD">
              <w:rPr>
                <w:rFonts w:ascii="Arial" w:hAnsi="Arial" w:cs="Arial"/>
              </w:rPr>
              <w:t>111,2</w:t>
            </w:r>
          </w:p>
        </w:tc>
        <w:tc>
          <w:tcPr>
            <w:tcW w:w="850" w:type="dxa"/>
            <w:tcMar>
              <w:left w:w="105" w:type="dxa"/>
              <w:right w:w="105" w:type="dxa"/>
            </w:tcMar>
          </w:tcPr>
          <w:p w14:paraId="4A4107C2" w14:textId="63CC3661" w:rsidR="0232B502" w:rsidRPr="00F96AFD" w:rsidRDefault="0232B502" w:rsidP="00DD2DE5">
            <w:pPr>
              <w:spacing w:after="240"/>
              <w:rPr>
                <w:rFonts w:ascii="Arial" w:hAnsi="Arial" w:cs="Arial"/>
              </w:rPr>
            </w:pPr>
            <w:r w:rsidRPr="00F96AFD">
              <w:rPr>
                <w:rFonts w:ascii="Arial" w:hAnsi="Arial" w:cs="Arial"/>
              </w:rPr>
              <w:t>114,9</w:t>
            </w:r>
          </w:p>
        </w:tc>
        <w:tc>
          <w:tcPr>
            <w:tcW w:w="851" w:type="dxa"/>
            <w:tcMar>
              <w:left w:w="105" w:type="dxa"/>
              <w:right w:w="105" w:type="dxa"/>
            </w:tcMar>
          </w:tcPr>
          <w:p w14:paraId="077A1D77" w14:textId="7B94EB82" w:rsidR="0232B502" w:rsidRPr="00F96AFD" w:rsidRDefault="0232B502" w:rsidP="00DD2DE5">
            <w:pPr>
              <w:spacing w:after="240"/>
              <w:rPr>
                <w:rFonts w:ascii="Arial" w:hAnsi="Arial" w:cs="Arial"/>
              </w:rPr>
            </w:pPr>
            <w:r w:rsidRPr="00F96AFD">
              <w:rPr>
                <w:rFonts w:ascii="Arial" w:hAnsi="Arial" w:cs="Arial"/>
              </w:rPr>
              <w:t>109,6</w:t>
            </w:r>
          </w:p>
        </w:tc>
        <w:tc>
          <w:tcPr>
            <w:tcW w:w="850" w:type="dxa"/>
            <w:tcMar>
              <w:left w:w="105" w:type="dxa"/>
              <w:right w:w="105" w:type="dxa"/>
            </w:tcMar>
          </w:tcPr>
          <w:p w14:paraId="3455E95E" w14:textId="57987A8D" w:rsidR="0232B502" w:rsidRPr="00F96AFD" w:rsidRDefault="0232B502" w:rsidP="00DD2DE5">
            <w:pPr>
              <w:spacing w:after="240"/>
              <w:rPr>
                <w:rFonts w:ascii="Arial" w:hAnsi="Arial" w:cs="Arial"/>
              </w:rPr>
            </w:pPr>
            <w:r w:rsidRPr="00F96AFD">
              <w:rPr>
                <w:rFonts w:ascii="Arial" w:hAnsi="Arial" w:cs="Arial"/>
              </w:rPr>
              <w:t>110,6</w:t>
            </w:r>
          </w:p>
        </w:tc>
        <w:tc>
          <w:tcPr>
            <w:tcW w:w="851" w:type="dxa"/>
            <w:tcMar>
              <w:left w:w="105" w:type="dxa"/>
              <w:right w:w="105" w:type="dxa"/>
            </w:tcMar>
          </w:tcPr>
          <w:p w14:paraId="12F1050B" w14:textId="718EB0FA" w:rsidR="0232B502" w:rsidRPr="00F96AFD" w:rsidRDefault="0232B502" w:rsidP="00DD2DE5">
            <w:pPr>
              <w:spacing w:after="240"/>
              <w:rPr>
                <w:rFonts w:ascii="Arial" w:hAnsi="Arial" w:cs="Arial"/>
              </w:rPr>
            </w:pPr>
            <w:r w:rsidRPr="00F96AFD">
              <w:rPr>
                <w:rFonts w:ascii="Arial" w:hAnsi="Arial" w:cs="Arial"/>
              </w:rPr>
              <w:t>108,5</w:t>
            </w:r>
          </w:p>
        </w:tc>
        <w:tc>
          <w:tcPr>
            <w:tcW w:w="850" w:type="dxa"/>
            <w:tcMar>
              <w:left w:w="105" w:type="dxa"/>
              <w:right w:w="105" w:type="dxa"/>
            </w:tcMar>
          </w:tcPr>
          <w:p w14:paraId="0E62D53D" w14:textId="763C50A5" w:rsidR="0232B502" w:rsidRPr="00F96AFD" w:rsidRDefault="0232B502" w:rsidP="00DD2DE5">
            <w:pPr>
              <w:spacing w:after="240"/>
              <w:rPr>
                <w:rFonts w:ascii="Arial" w:hAnsi="Arial" w:cs="Arial"/>
              </w:rPr>
            </w:pPr>
            <w:r w:rsidRPr="00F96AFD">
              <w:rPr>
                <w:rFonts w:ascii="Arial" w:hAnsi="Arial" w:cs="Arial"/>
              </w:rPr>
              <w:t>110,7</w:t>
            </w:r>
          </w:p>
        </w:tc>
      </w:tr>
      <w:tr w:rsidR="00760324" w:rsidRPr="00F96AFD" w14:paraId="728DC3F2" w14:textId="77777777" w:rsidTr="00760324">
        <w:trPr>
          <w:trHeight w:val="300"/>
        </w:trPr>
        <w:tc>
          <w:tcPr>
            <w:tcW w:w="1701" w:type="dxa"/>
            <w:tcMar>
              <w:left w:w="105" w:type="dxa"/>
              <w:right w:w="105" w:type="dxa"/>
            </w:tcMar>
          </w:tcPr>
          <w:p w14:paraId="72622F82" w14:textId="4B7925B5" w:rsidR="0232B502" w:rsidRPr="00F96AFD" w:rsidRDefault="009C341F" w:rsidP="00DD2DE5">
            <w:pPr>
              <w:spacing w:after="240"/>
              <w:rPr>
                <w:rFonts w:ascii="Arial" w:hAnsi="Arial" w:cs="Arial"/>
                <w:b/>
              </w:rPr>
            </w:pPr>
            <w:r w:rsidRPr="00F96AFD">
              <w:rPr>
                <w:rFonts w:ascii="Arial" w:hAnsi="Arial" w:cs="Arial"/>
                <w:b/>
              </w:rPr>
              <w:t>wielkopolskie</w:t>
            </w:r>
          </w:p>
        </w:tc>
        <w:tc>
          <w:tcPr>
            <w:tcW w:w="851" w:type="dxa"/>
            <w:tcMar>
              <w:left w:w="105" w:type="dxa"/>
              <w:right w:w="105" w:type="dxa"/>
            </w:tcMar>
          </w:tcPr>
          <w:p w14:paraId="10D4A894" w14:textId="75B6E993" w:rsidR="0232B502" w:rsidRPr="00F96AFD" w:rsidRDefault="0232B502" w:rsidP="00DD2DE5">
            <w:pPr>
              <w:spacing w:after="240"/>
              <w:rPr>
                <w:rFonts w:ascii="Arial" w:hAnsi="Arial" w:cs="Arial"/>
                <w:b/>
              </w:rPr>
            </w:pPr>
            <w:r w:rsidRPr="00F96AFD">
              <w:rPr>
                <w:rFonts w:ascii="Arial" w:hAnsi="Arial" w:cs="Arial"/>
                <w:b/>
              </w:rPr>
              <w:t>112,1</w:t>
            </w:r>
          </w:p>
        </w:tc>
        <w:tc>
          <w:tcPr>
            <w:tcW w:w="850" w:type="dxa"/>
            <w:tcMar>
              <w:left w:w="105" w:type="dxa"/>
              <w:right w:w="105" w:type="dxa"/>
            </w:tcMar>
          </w:tcPr>
          <w:p w14:paraId="576D4911" w14:textId="23BA4178" w:rsidR="0232B502" w:rsidRPr="00F96AFD" w:rsidRDefault="0232B502" w:rsidP="00DD2DE5">
            <w:pPr>
              <w:spacing w:after="240"/>
              <w:rPr>
                <w:rFonts w:ascii="Arial" w:hAnsi="Arial" w:cs="Arial"/>
                <w:b/>
              </w:rPr>
            </w:pPr>
            <w:r w:rsidRPr="00F96AFD">
              <w:rPr>
                <w:rFonts w:ascii="Arial" w:hAnsi="Arial" w:cs="Arial"/>
                <w:b/>
              </w:rPr>
              <w:t>109,3</w:t>
            </w:r>
          </w:p>
        </w:tc>
        <w:tc>
          <w:tcPr>
            <w:tcW w:w="851" w:type="dxa"/>
            <w:tcMar>
              <w:left w:w="105" w:type="dxa"/>
              <w:right w:w="105" w:type="dxa"/>
            </w:tcMar>
          </w:tcPr>
          <w:p w14:paraId="77D0EC4E" w14:textId="154DAFF9" w:rsidR="0232B502" w:rsidRPr="00F96AFD" w:rsidRDefault="0232B502" w:rsidP="00DD2DE5">
            <w:pPr>
              <w:spacing w:after="240"/>
              <w:rPr>
                <w:rFonts w:ascii="Arial" w:hAnsi="Arial" w:cs="Arial"/>
                <w:b/>
              </w:rPr>
            </w:pPr>
            <w:r w:rsidRPr="00F96AFD">
              <w:rPr>
                <w:rFonts w:ascii="Arial" w:hAnsi="Arial" w:cs="Arial"/>
                <w:b/>
              </w:rPr>
              <w:t>106,3</w:t>
            </w:r>
          </w:p>
        </w:tc>
        <w:tc>
          <w:tcPr>
            <w:tcW w:w="850" w:type="dxa"/>
            <w:tcMar>
              <w:left w:w="105" w:type="dxa"/>
              <w:right w:w="105" w:type="dxa"/>
            </w:tcMar>
          </w:tcPr>
          <w:p w14:paraId="31C0F86B" w14:textId="6703DFDF" w:rsidR="0232B502" w:rsidRPr="00F96AFD" w:rsidRDefault="0232B502" w:rsidP="00DD2DE5">
            <w:pPr>
              <w:spacing w:after="240"/>
              <w:rPr>
                <w:rFonts w:ascii="Arial" w:hAnsi="Arial" w:cs="Arial"/>
                <w:b/>
              </w:rPr>
            </w:pPr>
            <w:r w:rsidRPr="00F96AFD">
              <w:rPr>
                <w:rFonts w:ascii="Arial" w:hAnsi="Arial" w:cs="Arial"/>
                <w:b/>
              </w:rPr>
              <w:t>108,2</w:t>
            </w:r>
          </w:p>
        </w:tc>
        <w:tc>
          <w:tcPr>
            <w:tcW w:w="851" w:type="dxa"/>
            <w:tcMar>
              <w:left w:w="105" w:type="dxa"/>
              <w:right w:w="105" w:type="dxa"/>
            </w:tcMar>
          </w:tcPr>
          <w:p w14:paraId="0CD658D1" w14:textId="5C2F8031" w:rsidR="0232B502" w:rsidRPr="00F96AFD" w:rsidRDefault="0232B502" w:rsidP="00DD2DE5">
            <w:pPr>
              <w:spacing w:after="240"/>
              <w:rPr>
                <w:rFonts w:ascii="Arial" w:hAnsi="Arial" w:cs="Arial"/>
                <w:b/>
              </w:rPr>
            </w:pPr>
            <w:r w:rsidRPr="00F96AFD">
              <w:rPr>
                <w:rFonts w:ascii="Arial" w:hAnsi="Arial" w:cs="Arial"/>
                <w:b/>
              </w:rPr>
              <w:t>124,3</w:t>
            </w:r>
          </w:p>
        </w:tc>
        <w:tc>
          <w:tcPr>
            <w:tcW w:w="850" w:type="dxa"/>
            <w:tcMar>
              <w:left w:w="105" w:type="dxa"/>
              <w:right w:w="105" w:type="dxa"/>
            </w:tcMar>
          </w:tcPr>
          <w:p w14:paraId="46C9CBC4" w14:textId="6188178E" w:rsidR="0232B502" w:rsidRPr="00F96AFD" w:rsidRDefault="0232B502" w:rsidP="00DD2DE5">
            <w:pPr>
              <w:spacing w:after="240"/>
              <w:rPr>
                <w:rFonts w:ascii="Arial" w:hAnsi="Arial" w:cs="Arial"/>
                <w:b/>
              </w:rPr>
            </w:pPr>
            <w:r w:rsidRPr="00F96AFD">
              <w:rPr>
                <w:rFonts w:ascii="Arial" w:hAnsi="Arial" w:cs="Arial"/>
                <w:b/>
              </w:rPr>
              <w:t>107,5</w:t>
            </w:r>
          </w:p>
        </w:tc>
        <w:tc>
          <w:tcPr>
            <w:tcW w:w="851" w:type="dxa"/>
            <w:tcMar>
              <w:left w:w="105" w:type="dxa"/>
              <w:right w:w="105" w:type="dxa"/>
            </w:tcMar>
          </w:tcPr>
          <w:p w14:paraId="78E020E0" w14:textId="01ABA028" w:rsidR="0232B502" w:rsidRPr="00F96AFD" w:rsidRDefault="0232B502" w:rsidP="00DD2DE5">
            <w:pPr>
              <w:spacing w:after="240"/>
              <w:rPr>
                <w:rFonts w:ascii="Arial" w:hAnsi="Arial" w:cs="Arial"/>
                <w:b/>
              </w:rPr>
            </w:pPr>
            <w:r w:rsidRPr="00F96AFD">
              <w:rPr>
                <w:rFonts w:ascii="Arial" w:hAnsi="Arial" w:cs="Arial"/>
                <w:b/>
              </w:rPr>
              <w:t>110,0</w:t>
            </w:r>
          </w:p>
        </w:tc>
        <w:tc>
          <w:tcPr>
            <w:tcW w:w="850" w:type="dxa"/>
            <w:tcMar>
              <w:left w:w="105" w:type="dxa"/>
              <w:right w:w="105" w:type="dxa"/>
            </w:tcMar>
          </w:tcPr>
          <w:p w14:paraId="5F18E32F" w14:textId="24A7B3C9" w:rsidR="0232B502" w:rsidRPr="00F96AFD" w:rsidRDefault="0232B502" w:rsidP="00DD2DE5">
            <w:pPr>
              <w:spacing w:after="240"/>
              <w:rPr>
                <w:rFonts w:ascii="Arial" w:hAnsi="Arial" w:cs="Arial"/>
                <w:b/>
              </w:rPr>
            </w:pPr>
            <w:r w:rsidRPr="00F96AFD">
              <w:rPr>
                <w:rFonts w:ascii="Arial" w:hAnsi="Arial" w:cs="Arial"/>
                <w:b/>
              </w:rPr>
              <w:t>108,3</w:t>
            </w:r>
          </w:p>
        </w:tc>
        <w:tc>
          <w:tcPr>
            <w:tcW w:w="851" w:type="dxa"/>
            <w:tcMar>
              <w:left w:w="105" w:type="dxa"/>
              <w:right w:w="105" w:type="dxa"/>
            </w:tcMar>
          </w:tcPr>
          <w:p w14:paraId="5951CB2C" w14:textId="2A0DEB1A" w:rsidR="0232B502" w:rsidRPr="00F96AFD" w:rsidRDefault="0232B502" w:rsidP="00DD2DE5">
            <w:pPr>
              <w:spacing w:after="240"/>
              <w:rPr>
                <w:rFonts w:ascii="Arial" w:hAnsi="Arial" w:cs="Arial"/>
                <w:b/>
              </w:rPr>
            </w:pPr>
            <w:r w:rsidRPr="00F96AFD">
              <w:rPr>
                <w:rFonts w:ascii="Arial" w:hAnsi="Arial" w:cs="Arial"/>
                <w:b/>
              </w:rPr>
              <w:t>110,9</w:t>
            </w:r>
          </w:p>
        </w:tc>
        <w:tc>
          <w:tcPr>
            <w:tcW w:w="850" w:type="dxa"/>
            <w:tcMar>
              <w:left w:w="105" w:type="dxa"/>
              <w:right w:w="105" w:type="dxa"/>
            </w:tcMar>
          </w:tcPr>
          <w:p w14:paraId="7B1400A4" w14:textId="7F216AB1" w:rsidR="0232B502" w:rsidRPr="00F96AFD" w:rsidRDefault="0232B502" w:rsidP="00DD2DE5">
            <w:pPr>
              <w:spacing w:after="240"/>
              <w:rPr>
                <w:rFonts w:ascii="Arial" w:hAnsi="Arial" w:cs="Arial"/>
                <w:b/>
              </w:rPr>
            </w:pPr>
            <w:r w:rsidRPr="00F96AFD">
              <w:rPr>
                <w:rFonts w:ascii="Arial" w:hAnsi="Arial" w:cs="Arial"/>
                <w:b/>
              </w:rPr>
              <w:t>109,0</w:t>
            </w:r>
          </w:p>
        </w:tc>
      </w:tr>
      <w:tr w:rsidR="00760324" w:rsidRPr="00F96AFD" w14:paraId="3417F3FF" w14:textId="77777777" w:rsidTr="00760324">
        <w:trPr>
          <w:trHeight w:val="300"/>
        </w:trPr>
        <w:tc>
          <w:tcPr>
            <w:tcW w:w="1701" w:type="dxa"/>
            <w:tcMar>
              <w:left w:w="105" w:type="dxa"/>
              <w:right w:w="105" w:type="dxa"/>
            </w:tcMar>
          </w:tcPr>
          <w:p w14:paraId="7F73BD80" w14:textId="3832F6AE" w:rsidR="0232B502" w:rsidRPr="00F96AFD" w:rsidRDefault="009C341F" w:rsidP="00DD2DE5">
            <w:pPr>
              <w:spacing w:after="240"/>
              <w:rPr>
                <w:rFonts w:ascii="Arial" w:hAnsi="Arial" w:cs="Arial"/>
              </w:rPr>
            </w:pPr>
            <w:r w:rsidRPr="00F96AFD">
              <w:rPr>
                <w:rFonts w:ascii="Arial" w:hAnsi="Arial" w:cs="Arial"/>
              </w:rPr>
              <w:t>zachodniopomorskie</w:t>
            </w:r>
          </w:p>
        </w:tc>
        <w:tc>
          <w:tcPr>
            <w:tcW w:w="851" w:type="dxa"/>
            <w:tcMar>
              <w:left w:w="105" w:type="dxa"/>
              <w:right w:w="105" w:type="dxa"/>
            </w:tcMar>
          </w:tcPr>
          <w:p w14:paraId="301251B6" w14:textId="7F6517AC" w:rsidR="0232B502" w:rsidRPr="00F96AFD" w:rsidRDefault="0232B502" w:rsidP="00DD2DE5">
            <w:pPr>
              <w:spacing w:after="240"/>
              <w:rPr>
                <w:rFonts w:ascii="Arial" w:hAnsi="Arial" w:cs="Arial"/>
              </w:rPr>
            </w:pPr>
            <w:r w:rsidRPr="00F96AFD">
              <w:rPr>
                <w:rFonts w:ascii="Arial" w:hAnsi="Arial" w:cs="Arial"/>
              </w:rPr>
              <w:t>116,0</w:t>
            </w:r>
          </w:p>
        </w:tc>
        <w:tc>
          <w:tcPr>
            <w:tcW w:w="850" w:type="dxa"/>
            <w:tcMar>
              <w:left w:w="105" w:type="dxa"/>
              <w:right w:w="105" w:type="dxa"/>
            </w:tcMar>
          </w:tcPr>
          <w:p w14:paraId="26D02BBE" w14:textId="48DE5258" w:rsidR="0232B502" w:rsidRPr="00F96AFD" w:rsidRDefault="0232B502" w:rsidP="00DD2DE5">
            <w:pPr>
              <w:spacing w:after="240"/>
              <w:rPr>
                <w:rFonts w:ascii="Arial" w:hAnsi="Arial" w:cs="Arial"/>
              </w:rPr>
            </w:pPr>
            <w:r w:rsidRPr="00F96AFD">
              <w:rPr>
                <w:rFonts w:ascii="Arial" w:hAnsi="Arial" w:cs="Arial"/>
              </w:rPr>
              <w:t>109,7</w:t>
            </w:r>
          </w:p>
        </w:tc>
        <w:tc>
          <w:tcPr>
            <w:tcW w:w="851" w:type="dxa"/>
            <w:tcMar>
              <w:left w:w="105" w:type="dxa"/>
              <w:right w:w="105" w:type="dxa"/>
            </w:tcMar>
          </w:tcPr>
          <w:p w14:paraId="6157F969" w14:textId="1634364F" w:rsidR="0232B502" w:rsidRPr="00F96AFD" w:rsidRDefault="0232B502" w:rsidP="00DD2DE5">
            <w:pPr>
              <w:spacing w:after="240"/>
              <w:rPr>
                <w:rFonts w:ascii="Arial" w:hAnsi="Arial" w:cs="Arial"/>
              </w:rPr>
            </w:pPr>
            <w:r w:rsidRPr="00F96AFD">
              <w:rPr>
                <w:rFonts w:ascii="Arial" w:hAnsi="Arial" w:cs="Arial"/>
              </w:rPr>
              <w:t>108,1</w:t>
            </w:r>
          </w:p>
        </w:tc>
        <w:tc>
          <w:tcPr>
            <w:tcW w:w="850" w:type="dxa"/>
            <w:tcMar>
              <w:left w:w="105" w:type="dxa"/>
              <w:right w:w="105" w:type="dxa"/>
            </w:tcMar>
          </w:tcPr>
          <w:p w14:paraId="24C86BCE" w14:textId="14313554" w:rsidR="0232B502" w:rsidRPr="00F96AFD" w:rsidRDefault="0232B502" w:rsidP="00DD2DE5">
            <w:pPr>
              <w:spacing w:after="240"/>
              <w:rPr>
                <w:rFonts w:ascii="Arial" w:hAnsi="Arial" w:cs="Arial"/>
              </w:rPr>
            </w:pPr>
            <w:r w:rsidRPr="00F96AFD">
              <w:rPr>
                <w:rFonts w:ascii="Arial" w:hAnsi="Arial" w:cs="Arial"/>
              </w:rPr>
              <w:t>103,3</w:t>
            </w:r>
          </w:p>
        </w:tc>
        <w:tc>
          <w:tcPr>
            <w:tcW w:w="851" w:type="dxa"/>
            <w:tcMar>
              <w:left w:w="105" w:type="dxa"/>
              <w:right w:w="105" w:type="dxa"/>
            </w:tcMar>
          </w:tcPr>
          <w:p w14:paraId="7C573D9C" w14:textId="391979EA" w:rsidR="0232B502" w:rsidRPr="00F96AFD" w:rsidRDefault="0232B502" w:rsidP="00DD2DE5">
            <w:pPr>
              <w:spacing w:after="240"/>
              <w:rPr>
                <w:rFonts w:ascii="Arial" w:hAnsi="Arial" w:cs="Arial"/>
              </w:rPr>
            </w:pPr>
            <w:r w:rsidRPr="00F96AFD">
              <w:rPr>
                <w:rFonts w:ascii="Arial" w:hAnsi="Arial" w:cs="Arial"/>
              </w:rPr>
              <w:t>112,4</w:t>
            </w:r>
          </w:p>
        </w:tc>
        <w:tc>
          <w:tcPr>
            <w:tcW w:w="850" w:type="dxa"/>
            <w:tcMar>
              <w:left w:w="105" w:type="dxa"/>
              <w:right w:w="105" w:type="dxa"/>
            </w:tcMar>
          </w:tcPr>
          <w:p w14:paraId="078CD88F" w14:textId="30FB340A" w:rsidR="0232B502" w:rsidRPr="00F96AFD" w:rsidRDefault="0232B502" w:rsidP="00DD2DE5">
            <w:pPr>
              <w:spacing w:after="240"/>
              <w:rPr>
                <w:rFonts w:ascii="Arial" w:hAnsi="Arial" w:cs="Arial"/>
              </w:rPr>
            </w:pPr>
            <w:r w:rsidRPr="00F96AFD">
              <w:rPr>
                <w:rFonts w:ascii="Arial" w:hAnsi="Arial" w:cs="Arial"/>
              </w:rPr>
              <w:t>106,2</w:t>
            </w:r>
          </w:p>
        </w:tc>
        <w:tc>
          <w:tcPr>
            <w:tcW w:w="851" w:type="dxa"/>
            <w:tcMar>
              <w:left w:w="105" w:type="dxa"/>
              <w:right w:w="105" w:type="dxa"/>
            </w:tcMar>
          </w:tcPr>
          <w:p w14:paraId="2C13267B" w14:textId="41E32E17" w:rsidR="0232B502" w:rsidRPr="00F96AFD" w:rsidRDefault="0232B502" w:rsidP="00DD2DE5">
            <w:pPr>
              <w:spacing w:after="240"/>
              <w:rPr>
                <w:rFonts w:ascii="Arial" w:hAnsi="Arial" w:cs="Arial"/>
              </w:rPr>
            </w:pPr>
            <w:r w:rsidRPr="00F96AFD">
              <w:rPr>
                <w:rFonts w:ascii="Arial" w:hAnsi="Arial" w:cs="Arial"/>
              </w:rPr>
              <w:t>115,7</w:t>
            </w:r>
          </w:p>
        </w:tc>
        <w:tc>
          <w:tcPr>
            <w:tcW w:w="850" w:type="dxa"/>
            <w:tcMar>
              <w:left w:w="105" w:type="dxa"/>
              <w:right w:w="105" w:type="dxa"/>
            </w:tcMar>
          </w:tcPr>
          <w:p w14:paraId="21F016AB" w14:textId="2B9C7B6D" w:rsidR="0232B502" w:rsidRPr="00F96AFD" w:rsidRDefault="0232B502" w:rsidP="00DD2DE5">
            <w:pPr>
              <w:spacing w:after="240"/>
              <w:rPr>
                <w:rFonts w:ascii="Arial" w:hAnsi="Arial" w:cs="Arial"/>
              </w:rPr>
            </w:pPr>
            <w:r w:rsidRPr="00F96AFD">
              <w:rPr>
                <w:rFonts w:ascii="Arial" w:hAnsi="Arial" w:cs="Arial"/>
              </w:rPr>
              <w:t>109,2</w:t>
            </w:r>
          </w:p>
        </w:tc>
        <w:tc>
          <w:tcPr>
            <w:tcW w:w="851" w:type="dxa"/>
            <w:tcMar>
              <w:left w:w="105" w:type="dxa"/>
              <w:right w:w="105" w:type="dxa"/>
            </w:tcMar>
          </w:tcPr>
          <w:p w14:paraId="7B13B388" w14:textId="57FFFB94" w:rsidR="0232B502" w:rsidRPr="00F96AFD" w:rsidRDefault="0232B502" w:rsidP="00DD2DE5">
            <w:pPr>
              <w:spacing w:after="240"/>
              <w:rPr>
                <w:rFonts w:ascii="Arial" w:hAnsi="Arial" w:cs="Arial"/>
              </w:rPr>
            </w:pPr>
            <w:r w:rsidRPr="00F96AFD">
              <w:rPr>
                <w:rFonts w:ascii="Arial" w:hAnsi="Arial" w:cs="Arial"/>
              </w:rPr>
              <w:t>113,5</w:t>
            </w:r>
          </w:p>
        </w:tc>
        <w:tc>
          <w:tcPr>
            <w:tcW w:w="850" w:type="dxa"/>
            <w:tcMar>
              <w:left w:w="105" w:type="dxa"/>
              <w:right w:w="105" w:type="dxa"/>
            </w:tcMar>
          </w:tcPr>
          <w:p w14:paraId="327B4C83" w14:textId="220F93C3" w:rsidR="0232B502" w:rsidRPr="00F96AFD" w:rsidRDefault="0232B502" w:rsidP="00DD2DE5">
            <w:pPr>
              <w:spacing w:after="240"/>
              <w:rPr>
                <w:rFonts w:ascii="Arial" w:hAnsi="Arial" w:cs="Arial"/>
              </w:rPr>
            </w:pPr>
            <w:r w:rsidRPr="00F96AFD">
              <w:rPr>
                <w:rFonts w:ascii="Arial" w:hAnsi="Arial" w:cs="Arial"/>
              </w:rPr>
              <w:t>105,5</w:t>
            </w:r>
          </w:p>
        </w:tc>
      </w:tr>
    </w:tbl>
    <w:p w14:paraId="0D2377DD" w14:textId="4E60E86C" w:rsidR="0033192F" w:rsidRPr="00F96AFD" w:rsidRDefault="7E67A86A" w:rsidP="00760324">
      <w:pPr>
        <w:spacing w:before="240" w:after="240" w:line="360" w:lineRule="auto"/>
        <w:rPr>
          <w:rFonts w:ascii="Arial" w:hAnsi="Arial" w:cs="Arial"/>
          <w:color w:val="000000" w:themeColor="text1"/>
          <w:sz w:val="24"/>
        </w:rPr>
      </w:pPr>
      <w:r w:rsidRPr="00F96AFD">
        <w:rPr>
          <w:rFonts w:ascii="Arial" w:hAnsi="Arial" w:cs="Arial"/>
          <w:color w:val="000000" w:themeColor="text1"/>
          <w:sz w:val="24"/>
        </w:rPr>
        <w:t>Źródło: Bank Danych Lokalnych</w:t>
      </w:r>
    </w:p>
    <w:p w14:paraId="32112A78" w14:textId="69AA0FA6" w:rsidR="0033192F" w:rsidRPr="00F96AFD" w:rsidRDefault="7E67A86A" w:rsidP="00DD2DE5">
      <w:pPr>
        <w:spacing w:before="240" w:after="240" w:line="360" w:lineRule="auto"/>
        <w:contextualSpacing/>
        <w:rPr>
          <w:rFonts w:ascii="Arial" w:hAnsi="Arial" w:cs="Arial"/>
          <w:color w:val="000000" w:themeColor="text1"/>
          <w:sz w:val="24"/>
        </w:rPr>
      </w:pPr>
      <w:r w:rsidRPr="00F96AFD">
        <w:rPr>
          <w:rFonts w:ascii="Arial" w:hAnsi="Arial" w:cs="Arial"/>
          <w:color w:val="000000" w:themeColor="text1"/>
          <w:sz w:val="24"/>
        </w:rPr>
        <w:t>W tabeli 3.1</w:t>
      </w:r>
      <w:r w:rsidR="002F2D10" w:rsidRPr="00F96AFD">
        <w:rPr>
          <w:rFonts w:ascii="Arial" w:hAnsi="Arial" w:cs="Arial"/>
          <w:color w:val="000000" w:themeColor="text1"/>
          <w:sz w:val="24"/>
        </w:rPr>
        <w:t xml:space="preserve">8 </w:t>
      </w:r>
      <w:r w:rsidRPr="00F96AFD">
        <w:rPr>
          <w:rFonts w:ascii="Arial" w:hAnsi="Arial" w:cs="Arial"/>
          <w:color w:val="000000" w:themeColor="text1"/>
          <w:sz w:val="24"/>
        </w:rPr>
        <w:t>zestawiono dynamikę wzrostu dług</w:t>
      </w:r>
      <w:r w:rsidR="007A5034" w:rsidRPr="00F96AFD">
        <w:rPr>
          <w:rFonts w:ascii="Arial" w:hAnsi="Arial" w:cs="Arial"/>
          <w:color w:val="000000" w:themeColor="text1"/>
          <w:sz w:val="24"/>
        </w:rPr>
        <w:t>ości dróg dla rowerów na 10 tysięcy</w:t>
      </w:r>
      <w:r w:rsidRPr="00F96AFD">
        <w:rPr>
          <w:rFonts w:ascii="Arial" w:hAnsi="Arial" w:cs="Arial"/>
          <w:color w:val="000000" w:themeColor="text1"/>
          <w:sz w:val="24"/>
        </w:rPr>
        <w:t xml:space="preserve"> mieszkańców. Szczyt tempa wzrostu długości dróg rowerowych w Wielkopolsce </w:t>
      </w:r>
      <w:r w:rsidR="51ACDDFE" w:rsidRPr="00F96AFD">
        <w:rPr>
          <w:rFonts w:ascii="Arial" w:hAnsi="Arial" w:cs="Arial"/>
          <w:color w:val="000000" w:themeColor="text1"/>
          <w:sz w:val="24"/>
        </w:rPr>
        <w:t>miał miejsce</w:t>
      </w:r>
      <w:r w:rsidRPr="00F96AFD">
        <w:rPr>
          <w:rFonts w:ascii="Arial" w:hAnsi="Arial" w:cs="Arial"/>
          <w:color w:val="000000" w:themeColor="text1"/>
          <w:sz w:val="24"/>
        </w:rPr>
        <w:t xml:space="preserve"> w roku 2018. Spowolnienie było w okresie 2015-2017 oraz 2019-2023.</w:t>
      </w:r>
    </w:p>
    <w:p w14:paraId="57B24CC8" w14:textId="5A0CC7E4" w:rsidR="7E67A86A" w:rsidRPr="00F96AFD" w:rsidRDefault="009E3191" w:rsidP="001602B4">
      <w:pPr>
        <w:pStyle w:val="Nagwek2"/>
      </w:pPr>
      <w:r w:rsidRPr="00F96AFD">
        <w:t xml:space="preserve"> </w:t>
      </w:r>
      <w:bookmarkStart w:id="154" w:name="_Toc201563494"/>
      <w:bookmarkStart w:id="155" w:name="_Toc204341464"/>
      <w:bookmarkStart w:id="156" w:name="_Toc204343544"/>
      <w:r w:rsidR="7E67A86A" w:rsidRPr="00F96AFD">
        <w:t>Syntetyczny wskaźnik rozwoju społeczno-gospodarczego</w:t>
      </w:r>
      <w:r w:rsidR="00A7602B" w:rsidRPr="00F96AFD">
        <w:t xml:space="preserve"> </w:t>
      </w:r>
      <w:r w:rsidR="00FC20BE" w:rsidRPr="00F96AFD">
        <w:t>Wielkopolski na tle pozostałych województw</w:t>
      </w:r>
      <w:bookmarkEnd w:id="154"/>
      <w:bookmarkEnd w:id="155"/>
      <w:bookmarkEnd w:id="156"/>
    </w:p>
    <w:p w14:paraId="0DCC1B39" w14:textId="7359E54E" w:rsidR="7E67A86A" w:rsidRPr="00F96AFD" w:rsidRDefault="7E67A86A" w:rsidP="00DD2DE5">
      <w:pPr>
        <w:spacing w:before="240" w:after="240" w:line="360" w:lineRule="auto"/>
        <w:rPr>
          <w:rFonts w:ascii="Arial" w:hAnsi="Arial" w:cs="Arial"/>
          <w:sz w:val="24"/>
        </w:rPr>
      </w:pPr>
      <w:r w:rsidRPr="00F96AFD">
        <w:rPr>
          <w:rFonts w:ascii="Arial" w:hAnsi="Arial" w:cs="Arial"/>
          <w:color w:val="000000" w:themeColor="text1"/>
          <w:sz w:val="24"/>
        </w:rPr>
        <w:t xml:space="preserve">W ocenie złożonych zjawisk na poziomie regionalnym można zastosować metodę wielowymiarowej analizy porównawczej. </w:t>
      </w:r>
      <w:r w:rsidR="00975C99" w:rsidRPr="00F96AFD">
        <w:rPr>
          <w:rFonts w:ascii="Arial" w:hAnsi="Arial" w:cs="Arial"/>
          <w:color w:val="000000" w:themeColor="text1"/>
          <w:sz w:val="24"/>
        </w:rPr>
        <w:t xml:space="preserve">W celu konstrukcji syntetycznych wskaźników wrażliwości terytorialnej i odporności zastosowano taksonomiczną miarę rozwoju Hellwiga – będącą jedną z metod porządkowania liniowego. Pozwala ona na uszeregowanie badanych obiektów według kryterium ich odległości od </w:t>
      </w:r>
      <w:r w:rsidR="00250014" w:rsidRPr="00F96AFD">
        <w:rPr>
          <w:rFonts w:ascii="Arial" w:hAnsi="Arial" w:cs="Arial"/>
          <w:color w:val="000000" w:themeColor="text1"/>
          <w:sz w:val="24"/>
        </w:rPr>
        <w:t>tak zwanego</w:t>
      </w:r>
      <w:r w:rsidR="00975C99" w:rsidRPr="00F96AFD">
        <w:rPr>
          <w:rFonts w:ascii="Arial" w:hAnsi="Arial" w:cs="Arial"/>
          <w:color w:val="000000" w:themeColor="text1"/>
          <w:sz w:val="24"/>
        </w:rPr>
        <w:t xml:space="preserve"> wzorca – </w:t>
      </w:r>
      <w:r w:rsidR="007A5034" w:rsidRPr="00F96AFD">
        <w:rPr>
          <w:rFonts w:ascii="Arial" w:hAnsi="Arial" w:cs="Arial"/>
          <w:color w:val="000000" w:themeColor="text1"/>
          <w:sz w:val="24"/>
        </w:rPr>
        <w:t>to jest</w:t>
      </w:r>
      <w:r w:rsidR="00975C99" w:rsidRPr="00F96AFD">
        <w:rPr>
          <w:rFonts w:ascii="Arial" w:hAnsi="Arial" w:cs="Arial"/>
          <w:color w:val="000000" w:themeColor="text1"/>
          <w:sz w:val="24"/>
        </w:rPr>
        <w:t xml:space="preserve"> jednostki osiągającej wartości najwyższe (w przypadku stymulant) bądź najniższe (w przypadku </w:t>
      </w:r>
      <w:proofErr w:type="spellStart"/>
      <w:r w:rsidR="00975C99" w:rsidRPr="00F96AFD">
        <w:rPr>
          <w:rFonts w:ascii="Arial" w:hAnsi="Arial" w:cs="Arial"/>
          <w:color w:val="000000" w:themeColor="text1"/>
          <w:sz w:val="24"/>
        </w:rPr>
        <w:t>destymulant</w:t>
      </w:r>
      <w:proofErr w:type="spellEnd"/>
      <w:r w:rsidR="00975C99" w:rsidRPr="00F96AFD">
        <w:rPr>
          <w:rFonts w:ascii="Arial" w:hAnsi="Arial" w:cs="Arial"/>
          <w:color w:val="000000" w:themeColor="text1"/>
          <w:sz w:val="24"/>
        </w:rPr>
        <w:t xml:space="preserve">). </w:t>
      </w:r>
      <w:r w:rsidRPr="00F96AFD">
        <w:rPr>
          <w:rFonts w:ascii="Arial" w:hAnsi="Arial" w:cs="Arial"/>
          <w:color w:val="000000" w:themeColor="text1"/>
          <w:sz w:val="24"/>
        </w:rPr>
        <w:t>Syntetyczny indeks oceny sytuacji społeczno-gospodarcz</w:t>
      </w:r>
      <w:r w:rsidR="61FF6742" w:rsidRPr="00F96AFD">
        <w:rPr>
          <w:rFonts w:ascii="Arial" w:hAnsi="Arial" w:cs="Arial"/>
          <w:color w:val="000000" w:themeColor="text1"/>
          <w:sz w:val="24"/>
        </w:rPr>
        <w:t>ej</w:t>
      </w:r>
      <w:r w:rsidRPr="00F96AFD">
        <w:rPr>
          <w:rFonts w:ascii="Arial" w:hAnsi="Arial" w:cs="Arial"/>
          <w:color w:val="000000" w:themeColor="text1"/>
          <w:sz w:val="24"/>
        </w:rPr>
        <w:t xml:space="preserve"> regionu zbudowano w oparciu o następujące wskaźniki:</w:t>
      </w:r>
    </w:p>
    <w:p w14:paraId="33AF5759" w14:textId="0CC4C549" w:rsidR="7E67A86A" w:rsidRPr="00F96AFD" w:rsidRDefault="7E67A86A"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Udział osób w wieku 25–64 lata uczących się lub dokształcających się w ludności ogółem w tej samej grupie wiekowej </w:t>
      </w:r>
      <w:r w:rsidR="453109CC" w:rsidRPr="00F96AFD">
        <w:rPr>
          <w:rFonts w:ascii="Arial" w:hAnsi="Arial" w:cs="Arial"/>
          <w:sz w:val="24"/>
        </w:rPr>
        <w:t xml:space="preserve">– </w:t>
      </w:r>
      <w:r w:rsidRPr="00F96AFD">
        <w:rPr>
          <w:rFonts w:ascii="Arial" w:hAnsi="Arial" w:cs="Arial"/>
          <w:sz w:val="24"/>
        </w:rPr>
        <w:t>stymulanta;</w:t>
      </w:r>
    </w:p>
    <w:p w14:paraId="6EB3503F" w14:textId="41D2745A" w:rsidR="7E67A86A" w:rsidRPr="00F96AFD" w:rsidRDefault="7E67A86A"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Przeciętny miesięczny dochód rozporządzalny na 1 osobę </w:t>
      </w:r>
      <w:r w:rsidR="00250014" w:rsidRPr="00F96AFD">
        <w:rPr>
          <w:rFonts w:ascii="Arial" w:hAnsi="Arial" w:cs="Arial"/>
          <w:sz w:val="24"/>
        </w:rPr>
        <w:t>w złotówkach</w:t>
      </w:r>
      <w:r w:rsidRPr="00F96AFD">
        <w:rPr>
          <w:rFonts w:ascii="Arial" w:hAnsi="Arial" w:cs="Arial"/>
          <w:sz w:val="24"/>
        </w:rPr>
        <w:t xml:space="preserve"> stymulanta; </w:t>
      </w:r>
    </w:p>
    <w:p w14:paraId="7B94DD04" w14:textId="6D15204B" w:rsidR="7E67A86A" w:rsidRPr="00F96AFD" w:rsidRDefault="7E67A86A"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Dynamika realnego dochodu dyspozycyjnego ogółem na 1 mieszkańca </w:t>
      </w:r>
      <w:r w:rsidR="00250014" w:rsidRPr="00F96AFD">
        <w:rPr>
          <w:rFonts w:ascii="Arial" w:hAnsi="Arial" w:cs="Arial"/>
          <w:sz w:val="24"/>
        </w:rPr>
        <w:t>w procentach</w:t>
      </w:r>
      <w:r w:rsidRPr="00F96AFD">
        <w:rPr>
          <w:rFonts w:ascii="Arial" w:hAnsi="Arial" w:cs="Arial"/>
          <w:sz w:val="24"/>
        </w:rPr>
        <w:t xml:space="preserve"> – stymulanta; </w:t>
      </w:r>
    </w:p>
    <w:p w14:paraId="0C4249EC" w14:textId="5E6351D1" w:rsidR="7E67A86A" w:rsidRPr="00F96AFD" w:rsidRDefault="7E67A86A"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Wskaźnik zatrudnienia osób w wieku produkcyjnym </w:t>
      </w:r>
      <w:r w:rsidR="00250014" w:rsidRPr="00F96AFD">
        <w:rPr>
          <w:rFonts w:ascii="Arial" w:hAnsi="Arial" w:cs="Arial"/>
          <w:sz w:val="24"/>
        </w:rPr>
        <w:t>w procentach</w:t>
      </w:r>
      <w:r w:rsidRPr="00F96AFD">
        <w:rPr>
          <w:rFonts w:ascii="Arial" w:hAnsi="Arial" w:cs="Arial"/>
          <w:sz w:val="24"/>
        </w:rPr>
        <w:t xml:space="preserve"> – stymulanta;</w:t>
      </w:r>
    </w:p>
    <w:p w14:paraId="09BC1852" w14:textId="7AFA5C6A" w:rsidR="7E67A86A" w:rsidRPr="00F96AFD" w:rsidRDefault="7E67A86A"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Nakłady inwestycyjne na 1 mieszkańca </w:t>
      </w:r>
      <w:r w:rsidR="00250014" w:rsidRPr="00F96AFD">
        <w:rPr>
          <w:rFonts w:ascii="Arial" w:hAnsi="Arial" w:cs="Arial"/>
          <w:sz w:val="24"/>
        </w:rPr>
        <w:t>w złotych</w:t>
      </w:r>
      <w:r w:rsidRPr="00F96AFD">
        <w:rPr>
          <w:rFonts w:ascii="Arial" w:hAnsi="Arial" w:cs="Arial"/>
          <w:sz w:val="24"/>
        </w:rPr>
        <w:t xml:space="preserve"> </w:t>
      </w:r>
      <w:r w:rsidR="1FE635AF" w:rsidRPr="00F96AFD">
        <w:rPr>
          <w:rFonts w:ascii="Arial" w:hAnsi="Arial" w:cs="Arial"/>
          <w:sz w:val="24"/>
        </w:rPr>
        <w:t>–</w:t>
      </w:r>
      <w:r w:rsidRPr="00F96AFD">
        <w:rPr>
          <w:rFonts w:ascii="Arial" w:hAnsi="Arial" w:cs="Arial"/>
          <w:sz w:val="24"/>
        </w:rPr>
        <w:t xml:space="preserve"> stymulanta;</w:t>
      </w:r>
    </w:p>
    <w:p w14:paraId="24419744" w14:textId="7680B876" w:rsidR="7E67A86A" w:rsidRPr="00F96AFD" w:rsidRDefault="7E67A86A"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lastRenderedPageBreak/>
        <w:t>Średni udział przedsiębiorstw innowacyjnych w ogólnej liczbie przedsiębiorstw – stymulanta;</w:t>
      </w:r>
    </w:p>
    <w:p w14:paraId="6485D0E2" w14:textId="6C42F4BA" w:rsidR="7E67A86A" w:rsidRPr="00F96AFD" w:rsidRDefault="7E67A86A"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Globalna produkcja rolnicza na 1 </w:t>
      </w:r>
      <w:r w:rsidR="00250014" w:rsidRPr="00F96AFD">
        <w:rPr>
          <w:rFonts w:ascii="Arial" w:hAnsi="Arial" w:cs="Arial"/>
          <w:sz w:val="24"/>
        </w:rPr>
        <w:t>hektar</w:t>
      </w:r>
      <w:r w:rsidRPr="00F96AFD">
        <w:rPr>
          <w:rFonts w:ascii="Arial" w:hAnsi="Arial" w:cs="Arial"/>
          <w:sz w:val="24"/>
        </w:rPr>
        <w:t xml:space="preserve"> użytków rolnych </w:t>
      </w:r>
      <w:r w:rsidR="00250014" w:rsidRPr="00F96AFD">
        <w:rPr>
          <w:rFonts w:ascii="Arial" w:hAnsi="Arial" w:cs="Arial"/>
          <w:sz w:val="24"/>
        </w:rPr>
        <w:t>w złotych</w:t>
      </w:r>
      <w:r w:rsidRPr="00F96AFD">
        <w:rPr>
          <w:rFonts w:ascii="Arial" w:hAnsi="Arial" w:cs="Arial"/>
          <w:sz w:val="24"/>
        </w:rPr>
        <w:t xml:space="preserve"> – stymulanta;</w:t>
      </w:r>
    </w:p>
    <w:p w14:paraId="61F250C0" w14:textId="0614930F" w:rsidR="7E67A86A" w:rsidRPr="00F96AFD" w:rsidRDefault="7E67A86A"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Emisja gazów </w:t>
      </w:r>
      <w:r w:rsidR="00250014" w:rsidRPr="00F96AFD">
        <w:rPr>
          <w:rFonts w:ascii="Arial" w:hAnsi="Arial" w:cs="Arial"/>
          <w:sz w:val="24"/>
        </w:rPr>
        <w:t>tysiąc ton na rok</w:t>
      </w:r>
      <w:r w:rsidRPr="00F96AFD">
        <w:rPr>
          <w:rFonts w:ascii="Arial" w:hAnsi="Arial" w:cs="Arial"/>
          <w:sz w:val="24"/>
        </w:rPr>
        <w:t xml:space="preserve"> – destymulanta;</w:t>
      </w:r>
    </w:p>
    <w:p w14:paraId="5B69DCA5" w14:textId="76C2C99A" w:rsidR="7E67A86A" w:rsidRPr="00F96AFD" w:rsidRDefault="7E67A86A"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Emisja pyłów </w:t>
      </w:r>
      <w:r w:rsidR="00250014" w:rsidRPr="00F96AFD">
        <w:rPr>
          <w:rFonts w:ascii="Arial" w:hAnsi="Arial" w:cs="Arial"/>
          <w:sz w:val="24"/>
        </w:rPr>
        <w:t>w tonach na rok</w:t>
      </w:r>
      <w:r w:rsidRPr="00F96AFD">
        <w:rPr>
          <w:rFonts w:ascii="Arial" w:hAnsi="Arial" w:cs="Arial"/>
          <w:sz w:val="24"/>
        </w:rPr>
        <w:t xml:space="preserve"> – destymulanta;</w:t>
      </w:r>
    </w:p>
    <w:p w14:paraId="73A8DADD" w14:textId="025123C1" w:rsidR="7E67A86A" w:rsidRPr="00F96AFD" w:rsidRDefault="00232BD8"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 </w:t>
      </w:r>
      <w:r w:rsidR="7E67A86A" w:rsidRPr="00F96AFD">
        <w:rPr>
          <w:rFonts w:ascii="Arial" w:hAnsi="Arial" w:cs="Arial"/>
          <w:sz w:val="24"/>
        </w:rPr>
        <w:t xml:space="preserve">Masa wytworzonych odpadów komunalnych przez 1 mieszkańca – destymulanta; </w:t>
      </w:r>
    </w:p>
    <w:p w14:paraId="35BCB38F" w14:textId="5F1E5988" w:rsidR="7E67A86A" w:rsidRPr="00F96AFD" w:rsidRDefault="00250014"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 </w:t>
      </w:r>
      <w:r w:rsidR="7E67A86A" w:rsidRPr="00F96AFD">
        <w:rPr>
          <w:rFonts w:ascii="Arial" w:hAnsi="Arial" w:cs="Arial"/>
          <w:sz w:val="24"/>
        </w:rPr>
        <w:t>Linie autobusowe ogółem – stymulanta;</w:t>
      </w:r>
    </w:p>
    <w:p w14:paraId="1635BCB5" w14:textId="212B5DF4" w:rsidR="7E67A86A" w:rsidRPr="00F96AFD" w:rsidRDefault="00250014"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 </w:t>
      </w:r>
      <w:r w:rsidR="7E67A86A" w:rsidRPr="00F96AFD">
        <w:rPr>
          <w:rFonts w:ascii="Arial" w:hAnsi="Arial" w:cs="Arial"/>
          <w:sz w:val="24"/>
        </w:rPr>
        <w:t xml:space="preserve">Samochody osobowe na 1000 ludności – stymulanta; </w:t>
      </w:r>
    </w:p>
    <w:p w14:paraId="29A603BB" w14:textId="796483F3" w:rsidR="7E67A86A" w:rsidRPr="00F96AFD" w:rsidRDefault="00250014" w:rsidP="00DD2DE5">
      <w:pPr>
        <w:pStyle w:val="Akapitzlist"/>
        <w:numPr>
          <w:ilvl w:val="1"/>
          <w:numId w:val="17"/>
        </w:numPr>
        <w:spacing w:before="240" w:after="240" w:line="360" w:lineRule="auto"/>
        <w:rPr>
          <w:rFonts w:ascii="Arial" w:hAnsi="Arial" w:cs="Arial"/>
          <w:sz w:val="24"/>
        </w:rPr>
      </w:pPr>
      <w:r w:rsidRPr="00F96AFD">
        <w:rPr>
          <w:rFonts w:ascii="Arial" w:hAnsi="Arial" w:cs="Arial"/>
          <w:sz w:val="24"/>
        </w:rPr>
        <w:t xml:space="preserve"> </w:t>
      </w:r>
      <w:r w:rsidR="7E67A86A" w:rsidRPr="00F96AFD">
        <w:rPr>
          <w:rFonts w:ascii="Arial" w:hAnsi="Arial" w:cs="Arial"/>
          <w:sz w:val="24"/>
        </w:rPr>
        <w:t xml:space="preserve">Drogi dla rowerów na 10 </w:t>
      </w:r>
      <w:r w:rsidRPr="00F96AFD">
        <w:rPr>
          <w:rFonts w:ascii="Arial" w:hAnsi="Arial" w:cs="Arial"/>
          <w:sz w:val="24"/>
        </w:rPr>
        <w:t>tysięcy</w:t>
      </w:r>
      <w:r w:rsidR="7E67A86A" w:rsidRPr="00F96AFD">
        <w:rPr>
          <w:rFonts w:ascii="Arial" w:hAnsi="Arial" w:cs="Arial"/>
          <w:sz w:val="24"/>
        </w:rPr>
        <w:t xml:space="preserve"> ludności – stymulanta.</w:t>
      </w:r>
    </w:p>
    <w:p w14:paraId="38B4C041" w14:textId="02F8DAED" w:rsidR="7E67A86A" w:rsidRPr="00F96AFD" w:rsidRDefault="43CF66A6" w:rsidP="00DD2DE5">
      <w:pPr>
        <w:spacing w:before="240" w:after="240" w:line="360" w:lineRule="auto"/>
        <w:rPr>
          <w:rFonts w:ascii="Arial" w:hAnsi="Arial" w:cs="Arial"/>
          <w:sz w:val="24"/>
        </w:rPr>
      </w:pPr>
      <w:r w:rsidRPr="00F96AFD">
        <w:rPr>
          <w:rFonts w:ascii="Arial" w:hAnsi="Arial" w:cs="Arial"/>
          <w:sz w:val="24"/>
        </w:rPr>
        <w:t>W konstrukcji wskaźnika w</w:t>
      </w:r>
      <w:r w:rsidR="7E67A86A" w:rsidRPr="00F96AFD">
        <w:rPr>
          <w:rFonts w:ascii="Arial" w:hAnsi="Arial" w:cs="Arial"/>
          <w:sz w:val="24"/>
        </w:rPr>
        <w:t xml:space="preserve">ykorzystano metodę ze wspólnym wzorcem i antywzorcem rozwoju. Zbudowany na tej podstawie wskaźnik syntetyczny pozwala na uporządkowanie obiektów </w:t>
      </w:r>
      <w:r w:rsidR="00842008" w:rsidRPr="00F96AFD">
        <w:rPr>
          <w:rFonts w:ascii="Arial" w:hAnsi="Arial" w:cs="Arial"/>
          <w:sz w:val="24"/>
        </w:rPr>
        <w:t>„</w:t>
      </w:r>
      <w:r w:rsidR="7E67A86A" w:rsidRPr="00F96AFD">
        <w:rPr>
          <w:rFonts w:ascii="Arial" w:hAnsi="Arial" w:cs="Arial"/>
          <w:sz w:val="24"/>
        </w:rPr>
        <w:t xml:space="preserve">od najlepszego do najgorszego” pod względem badanego zjawiska. Indeksy składowe od 1 do 7 oraz od 11 do 13 są stymulantami, </w:t>
      </w:r>
      <w:r w:rsidR="6F09768F" w:rsidRPr="00F96AFD">
        <w:rPr>
          <w:rFonts w:ascii="Arial" w:hAnsi="Arial" w:cs="Arial"/>
          <w:sz w:val="24"/>
        </w:rPr>
        <w:t xml:space="preserve">gdyż </w:t>
      </w:r>
      <w:r w:rsidR="7E67A86A" w:rsidRPr="00F96AFD">
        <w:rPr>
          <w:rFonts w:ascii="Arial" w:hAnsi="Arial" w:cs="Arial"/>
          <w:sz w:val="24"/>
        </w:rPr>
        <w:t>większa wartość wskaźnika świadczy o wyższym poziomie rozwoju społeczno-gospodarczego. Indeksy od 8</w:t>
      </w:r>
      <w:r w:rsidR="00F9557F" w:rsidRPr="00F96AFD">
        <w:rPr>
          <w:rFonts w:ascii="Arial" w:eastAsia="Times New Roman" w:hAnsi="Arial" w:cs="Arial"/>
          <w:sz w:val="24"/>
          <w:szCs w:val="24"/>
        </w:rPr>
        <w:t>lają</w:t>
      </w:r>
      <w:r w:rsidR="7E67A86A" w:rsidRPr="00F96AFD">
        <w:rPr>
          <w:rFonts w:ascii="Arial" w:hAnsi="Arial" w:cs="Arial"/>
          <w:sz w:val="24"/>
        </w:rPr>
        <w:t xml:space="preserve"> na zastąpienie opisu wielu cech jedną wielkością w celu </w:t>
      </w:r>
      <w:r w:rsidR="00970CE0" w:rsidRPr="00F96AFD">
        <w:rPr>
          <w:rFonts w:ascii="Arial" w:hAnsi="Arial" w:cs="Arial"/>
          <w:sz w:val="24"/>
        </w:rPr>
        <w:t>porównania</w:t>
      </w:r>
      <w:r w:rsidR="7E67A86A" w:rsidRPr="00F96AFD">
        <w:rPr>
          <w:rFonts w:ascii="Arial" w:hAnsi="Arial" w:cs="Arial"/>
          <w:sz w:val="24"/>
        </w:rPr>
        <w:t xml:space="preserve"> województwa wielkopolskiego z innymi polskimi województwami.</w:t>
      </w:r>
    </w:p>
    <w:p w14:paraId="224DF40D" w14:textId="060EDF74" w:rsidR="7E67A86A" w:rsidRPr="00F96AFD" w:rsidRDefault="00F133F5" w:rsidP="00232BD8">
      <w:pPr>
        <w:spacing w:after="0" w:line="360" w:lineRule="auto"/>
        <w:rPr>
          <w:rFonts w:ascii="Arial" w:hAnsi="Arial" w:cs="Arial"/>
          <w:b/>
          <w:sz w:val="24"/>
        </w:rPr>
      </w:pPr>
      <w:bookmarkStart w:id="157" w:name="_Toc204343412"/>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21750E"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21750E" w:rsidRPr="00F96AFD">
        <w:rPr>
          <w:rFonts w:ascii="Arial" w:hAnsi="Arial" w:cs="Arial"/>
          <w:b/>
          <w:noProof/>
          <w:sz w:val="24"/>
        </w:rPr>
        <w:t>19</w:t>
      </w:r>
      <w:r w:rsidRPr="00F96AFD">
        <w:rPr>
          <w:rFonts w:ascii="Arial" w:hAnsi="Arial" w:cs="Arial"/>
          <w:b/>
          <w:sz w:val="24"/>
        </w:rPr>
        <w:fldChar w:fldCharType="end"/>
      </w:r>
      <w:r w:rsidRPr="00F96AFD">
        <w:rPr>
          <w:rFonts w:ascii="Arial" w:hAnsi="Arial" w:cs="Arial"/>
          <w:b/>
          <w:sz w:val="24"/>
        </w:rPr>
        <w:t xml:space="preserve">. </w:t>
      </w:r>
      <w:r w:rsidR="7E67A86A" w:rsidRPr="00F96AFD">
        <w:rPr>
          <w:rFonts w:ascii="Arial" w:hAnsi="Arial" w:cs="Arial"/>
          <w:b/>
          <w:sz w:val="24"/>
        </w:rPr>
        <w:t>Syntetyczny wskaźnik rozwoju społeczno-gospodarczego</w:t>
      </w:r>
      <w:bookmarkEnd w:id="157"/>
    </w:p>
    <w:tbl>
      <w:tblPr>
        <w:tblW w:w="10206" w:type="dxa"/>
        <w:tblInd w:w="-577" w:type="dxa"/>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Description w:val="Tabela, syntetyczny wskaźnik rozowju społeczno-gospodarczego."/>
      </w:tblPr>
      <w:tblGrid>
        <w:gridCol w:w="1910"/>
        <w:gridCol w:w="829"/>
        <w:gridCol w:w="830"/>
        <w:gridCol w:w="829"/>
        <w:gridCol w:w="830"/>
        <w:gridCol w:w="830"/>
        <w:gridCol w:w="829"/>
        <w:gridCol w:w="830"/>
        <w:gridCol w:w="829"/>
        <w:gridCol w:w="830"/>
        <w:gridCol w:w="830"/>
      </w:tblGrid>
      <w:tr w:rsidR="0232B502" w:rsidRPr="00F96AFD" w14:paraId="082BCDB5" w14:textId="77777777" w:rsidTr="00232BD8">
        <w:trPr>
          <w:trHeight w:val="300"/>
          <w:tblHeader/>
        </w:trPr>
        <w:tc>
          <w:tcPr>
            <w:tcW w:w="1910" w:type="dxa"/>
            <w:tcBorders>
              <w:top w:val="single" w:sz="8" w:space="0" w:color="auto"/>
              <w:left w:val="single" w:sz="8" w:space="0" w:color="auto"/>
              <w:bottom w:val="single" w:sz="8" w:space="0" w:color="auto"/>
              <w:right w:val="single" w:sz="8" w:space="0" w:color="auto"/>
            </w:tcBorders>
          </w:tcPr>
          <w:p w14:paraId="40C3644E" w14:textId="54AF78BF" w:rsidR="0232B502" w:rsidRPr="00F96AFD" w:rsidRDefault="00F133F5" w:rsidP="00DD2DE5">
            <w:pPr>
              <w:spacing w:before="240" w:after="240"/>
              <w:rPr>
                <w:rFonts w:ascii="Arial" w:hAnsi="Arial" w:cs="Arial"/>
                <w:b/>
                <w:sz w:val="24"/>
              </w:rPr>
            </w:pPr>
            <w:r w:rsidRPr="00F96AFD">
              <w:rPr>
                <w:rFonts w:ascii="Arial" w:hAnsi="Arial" w:cs="Arial"/>
                <w:b/>
                <w:sz w:val="24"/>
              </w:rPr>
              <w:t>Województwo</w:t>
            </w:r>
          </w:p>
        </w:tc>
        <w:tc>
          <w:tcPr>
            <w:tcW w:w="829" w:type="dxa"/>
            <w:tcBorders>
              <w:top w:val="single" w:sz="8" w:space="0" w:color="auto"/>
              <w:left w:val="single" w:sz="8" w:space="0" w:color="auto"/>
              <w:bottom w:val="single" w:sz="8" w:space="0" w:color="auto"/>
              <w:right w:val="single" w:sz="8" w:space="0" w:color="auto"/>
            </w:tcBorders>
          </w:tcPr>
          <w:p w14:paraId="61BCBC74" w14:textId="2A343A89" w:rsidR="0232B502" w:rsidRPr="00F96AFD" w:rsidRDefault="0232B502" w:rsidP="00DD2DE5">
            <w:pPr>
              <w:spacing w:before="240" w:after="240"/>
              <w:rPr>
                <w:rFonts w:ascii="Arial" w:hAnsi="Arial" w:cs="Arial"/>
                <w:b/>
                <w:sz w:val="24"/>
              </w:rPr>
            </w:pPr>
            <w:r w:rsidRPr="00F96AFD">
              <w:rPr>
                <w:rFonts w:ascii="Arial" w:hAnsi="Arial" w:cs="Arial"/>
                <w:b/>
                <w:sz w:val="24"/>
              </w:rPr>
              <w:t>2014</w:t>
            </w:r>
          </w:p>
        </w:tc>
        <w:tc>
          <w:tcPr>
            <w:tcW w:w="830" w:type="dxa"/>
            <w:tcBorders>
              <w:top w:val="single" w:sz="8" w:space="0" w:color="auto"/>
              <w:left w:val="single" w:sz="8" w:space="0" w:color="auto"/>
              <w:bottom w:val="single" w:sz="8" w:space="0" w:color="auto"/>
              <w:right w:val="single" w:sz="8" w:space="0" w:color="auto"/>
            </w:tcBorders>
          </w:tcPr>
          <w:p w14:paraId="618A65A0" w14:textId="6A0989B5" w:rsidR="0232B502" w:rsidRPr="00F96AFD" w:rsidRDefault="0232B502" w:rsidP="00DD2DE5">
            <w:pPr>
              <w:spacing w:before="240" w:after="240"/>
              <w:rPr>
                <w:rFonts w:ascii="Arial" w:hAnsi="Arial" w:cs="Arial"/>
                <w:b/>
                <w:sz w:val="24"/>
              </w:rPr>
            </w:pPr>
            <w:r w:rsidRPr="00F96AFD">
              <w:rPr>
                <w:rFonts w:ascii="Arial" w:hAnsi="Arial" w:cs="Arial"/>
                <w:b/>
                <w:sz w:val="24"/>
              </w:rPr>
              <w:t>2015</w:t>
            </w:r>
          </w:p>
        </w:tc>
        <w:tc>
          <w:tcPr>
            <w:tcW w:w="829" w:type="dxa"/>
            <w:tcBorders>
              <w:top w:val="single" w:sz="8" w:space="0" w:color="auto"/>
              <w:left w:val="single" w:sz="8" w:space="0" w:color="auto"/>
              <w:bottom w:val="single" w:sz="8" w:space="0" w:color="auto"/>
              <w:right w:val="single" w:sz="8" w:space="0" w:color="auto"/>
            </w:tcBorders>
          </w:tcPr>
          <w:p w14:paraId="181B588B" w14:textId="759C589E" w:rsidR="0232B502" w:rsidRPr="00F96AFD" w:rsidRDefault="0232B502" w:rsidP="00DD2DE5">
            <w:pPr>
              <w:spacing w:before="240" w:after="240"/>
              <w:rPr>
                <w:rFonts w:ascii="Arial" w:hAnsi="Arial" w:cs="Arial"/>
                <w:b/>
                <w:sz w:val="24"/>
              </w:rPr>
            </w:pPr>
            <w:r w:rsidRPr="00F96AFD">
              <w:rPr>
                <w:rFonts w:ascii="Arial" w:hAnsi="Arial" w:cs="Arial"/>
                <w:b/>
                <w:sz w:val="24"/>
              </w:rPr>
              <w:t>2016</w:t>
            </w:r>
          </w:p>
        </w:tc>
        <w:tc>
          <w:tcPr>
            <w:tcW w:w="830" w:type="dxa"/>
            <w:tcBorders>
              <w:top w:val="single" w:sz="8" w:space="0" w:color="auto"/>
              <w:left w:val="single" w:sz="8" w:space="0" w:color="auto"/>
              <w:bottom w:val="single" w:sz="8" w:space="0" w:color="auto"/>
              <w:right w:val="single" w:sz="8" w:space="0" w:color="auto"/>
            </w:tcBorders>
          </w:tcPr>
          <w:p w14:paraId="1D23BFB3" w14:textId="48124E13" w:rsidR="0232B502" w:rsidRPr="00F96AFD" w:rsidRDefault="0232B502" w:rsidP="00DD2DE5">
            <w:pPr>
              <w:spacing w:before="240" w:after="240"/>
              <w:rPr>
                <w:rFonts w:ascii="Arial" w:hAnsi="Arial" w:cs="Arial"/>
                <w:b/>
                <w:sz w:val="24"/>
              </w:rPr>
            </w:pPr>
            <w:r w:rsidRPr="00F96AFD">
              <w:rPr>
                <w:rFonts w:ascii="Arial" w:hAnsi="Arial" w:cs="Arial"/>
                <w:b/>
                <w:sz w:val="24"/>
              </w:rPr>
              <w:t>2017</w:t>
            </w:r>
          </w:p>
        </w:tc>
        <w:tc>
          <w:tcPr>
            <w:tcW w:w="830" w:type="dxa"/>
            <w:tcBorders>
              <w:top w:val="single" w:sz="8" w:space="0" w:color="auto"/>
              <w:left w:val="single" w:sz="8" w:space="0" w:color="auto"/>
              <w:bottom w:val="single" w:sz="8" w:space="0" w:color="auto"/>
              <w:right w:val="single" w:sz="8" w:space="0" w:color="auto"/>
            </w:tcBorders>
          </w:tcPr>
          <w:p w14:paraId="340D4D0F" w14:textId="31443B8E" w:rsidR="0232B502" w:rsidRPr="00F96AFD" w:rsidRDefault="0232B502" w:rsidP="00DD2DE5">
            <w:pPr>
              <w:spacing w:before="240" w:after="240"/>
              <w:rPr>
                <w:rFonts w:ascii="Arial" w:hAnsi="Arial" w:cs="Arial"/>
                <w:b/>
                <w:sz w:val="24"/>
              </w:rPr>
            </w:pPr>
            <w:r w:rsidRPr="00F96AFD">
              <w:rPr>
                <w:rFonts w:ascii="Arial" w:hAnsi="Arial" w:cs="Arial"/>
                <w:b/>
                <w:sz w:val="24"/>
              </w:rPr>
              <w:t>2018</w:t>
            </w:r>
          </w:p>
        </w:tc>
        <w:tc>
          <w:tcPr>
            <w:tcW w:w="829" w:type="dxa"/>
            <w:tcBorders>
              <w:top w:val="single" w:sz="8" w:space="0" w:color="auto"/>
              <w:left w:val="single" w:sz="8" w:space="0" w:color="auto"/>
              <w:bottom w:val="single" w:sz="8" w:space="0" w:color="auto"/>
              <w:right w:val="single" w:sz="8" w:space="0" w:color="auto"/>
            </w:tcBorders>
          </w:tcPr>
          <w:p w14:paraId="5839D475" w14:textId="0A45D4B8" w:rsidR="0232B502" w:rsidRPr="00F96AFD" w:rsidRDefault="0232B502" w:rsidP="00DD2DE5">
            <w:pPr>
              <w:spacing w:before="240" w:after="240"/>
              <w:rPr>
                <w:rFonts w:ascii="Arial" w:hAnsi="Arial" w:cs="Arial"/>
                <w:b/>
                <w:sz w:val="24"/>
              </w:rPr>
            </w:pPr>
            <w:r w:rsidRPr="00F96AFD">
              <w:rPr>
                <w:rFonts w:ascii="Arial" w:hAnsi="Arial" w:cs="Arial"/>
                <w:b/>
                <w:sz w:val="24"/>
              </w:rPr>
              <w:t>2019</w:t>
            </w:r>
          </w:p>
        </w:tc>
        <w:tc>
          <w:tcPr>
            <w:tcW w:w="830" w:type="dxa"/>
            <w:tcBorders>
              <w:top w:val="single" w:sz="8" w:space="0" w:color="auto"/>
              <w:left w:val="single" w:sz="8" w:space="0" w:color="auto"/>
              <w:bottom w:val="single" w:sz="8" w:space="0" w:color="auto"/>
              <w:right w:val="single" w:sz="8" w:space="0" w:color="auto"/>
            </w:tcBorders>
          </w:tcPr>
          <w:p w14:paraId="21188BA3" w14:textId="1B247362" w:rsidR="0232B502" w:rsidRPr="00F96AFD" w:rsidRDefault="0232B502" w:rsidP="00DD2DE5">
            <w:pPr>
              <w:spacing w:before="240" w:after="240"/>
              <w:rPr>
                <w:rFonts w:ascii="Arial" w:hAnsi="Arial" w:cs="Arial"/>
                <w:b/>
                <w:sz w:val="24"/>
              </w:rPr>
            </w:pPr>
            <w:r w:rsidRPr="00F96AFD">
              <w:rPr>
                <w:rFonts w:ascii="Arial" w:hAnsi="Arial" w:cs="Arial"/>
                <w:b/>
                <w:sz w:val="24"/>
              </w:rPr>
              <w:t>2020</w:t>
            </w:r>
          </w:p>
        </w:tc>
        <w:tc>
          <w:tcPr>
            <w:tcW w:w="829" w:type="dxa"/>
            <w:tcBorders>
              <w:top w:val="single" w:sz="8" w:space="0" w:color="auto"/>
              <w:left w:val="single" w:sz="8" w:space="0" w:color="auto"/>
              <w:bottom w:val="single" w:sz="8" w:space="0" w:color="auto"/>
              <w:right w:val="single" w:sz="8" w:space="0" w:color="auto"/>
            </w:tcBorders>
          </w:tcPr>
          <w:p w14:paraId="71004B40" w14:textId="5A3F6AF4" w:rsidR="0232B502" w:rsidRPr="00F96AFD" w:rsidRDefault="0232B502" w:rsidP="00DD2DE5">
            <w:pPr>
              <w:spacing w:before="240" w:after="240"/>
              <w:rPr>
                <w:rFonts w:ascii="Arial" w:hAnsi="Arial" w:cs="Arial"/>
                <w:b/>
                <w:sz w:val="24"/>
              </w:rPr>
            </w:pPr>
            <w:r w:rsidRPr="00F96AFD">
              <w:rPr>
                <w:rFonts w:ascii="Arial" w:hAnsi="Arial" w:cs="Arial"/>
                <w:b/>
                <w:sz w:val="24"/>
              </w:rPr>
              <w:t>2021</w:t>
            </w:r>
          </w:p>
        </w:tc>
        <w:tc>
          <w:tcPr>
            <w:tcW w:w="830" w:type="dxa"/>
            <w:tcBorders>
              <w:top w:val="single" w:sz="8" w:space="0" w:color="auto"/>
              <w:left w:val="single" w:sz="8" w:space="0" w:color="auto"/>
              <w:bottom w:val="single" w:sz="8" w:space="0" w:color="auto"/>
              <w:right w:val="single" w:sz="8" w:space="0" w:color="auto"/>
            </w:tcBorders>
          </w:tcPr>
          <w:p w14:paraId="039CE85E" w14:textId="230FCBA6" w:rsidR="0232B502" w:rsidRPr="00F96AFD" w:rsidRDefault="0232B502" w:rsidP="00DD2DE5">
            <w:pPr>
              <w:spacing w:before="240" w:after="240"/>
              <w:rPr>
                <w:rFonts w:ascii="Arial" w:hAnsi="Arial" w:cs="Arial"/>
                <w:b/>
                <w:sz w:val="24"/>
              </w:rPr>
            </w:pPr>
            <w:r w:rsidRPr="00F96AFD">
              <w:rPr>
                <w:rFonts w:ascii="Arial" w:hAnsi="Arial" w:cs="Arial"/>
                <w:b/>
                <w:sz w:val="24"/>
              </w:rPr>
              <w:t>2022</w:t>
            </w:r>
          </w:p>
        </w:tc>
        <w:tc>
          <w:tcPr>
            <w:tcW w:w="830" w:type="dxa"/>
            <w:tcBorders>
              <w:top w:val="single" w:sz="8" w:space="0" w:color="auto"/>
              <w:left w:val="single" w:sz="8" w:space="0" w:color="auto"/>
              <w:bottom w:val="single" w:sz="8" w:space="0" w:color="auto"/>
              <w:right w:val="single" w:sz="8" w:space="0" w:color="auto"/>
            </w:tcBorders>
          </w:tcPr>
          <w:p w14:paraId="399A42A5" w14:textId="17D5F960" w:rsidR="0232B502" w:rsidRPr="00F96AFD" w:rsidRDefault="0232B502" w:rsidP="00DD2DE5">
            <w:pPr>
              <w:spacing w:before="240" w:after="240"/>
              <w:rPr>
                <w:rFonts w:ascii="Arial" w:hAnsi="Arial" w:cs="Arial"/>
                <w:b/>
                <w:sz w:val="24"/>
              </w:rPr>
            </w:pPr>
            <w:r w:rsidRPr="00F96AFD">
              <w:rPr>
                <w:rFonts w:ascii="Arial" w:hAnsi="Arial" w:cs="Arial"/>
                <w:b/>
                <w:sz w:val="24"/>
              </w:rPr>
              <w:t>2023</w:t>
            </w:r>
          </w:p>
        </w:tc>
      </w:tr>
      <w:tr w:rsidR="0232B502" w:rsidRPr="00F96AFD" w14:paraId="36EA2D24"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4D441EFD" w14:textId="01760856" w:rsidR="0232B502" w:rsidRPr="00F96AFD" w:rsidRDefault="00842008" w:rsidP="00DD2DE5">
            <w:pPr>
              <w:spacing w:after="240"/>
              <w:rPr>
                <w:rFonts w:ascii="Arial" w:hAnsi="Arial" w:cs="Arial"/>
                <w:sz w:val="24"/>
                <w:szCs w:val="24"/>
              </w:rPr>
            </w:pPr>
            <w:r w:rsidRPr="00F96AFD">
              <w:rPr>
                <w:rFonts w:ascii="Arial" w:hAnsi="Arial" w:cs="Arial"/>
                <w:sz w:val="24"/>
                <w:szCs w:val="24"/>
              </w:rPr>
              <w:t>dolnośląskie</w:t>
            </w:r>
          </w:p>
        </w:tc>
        <w:tc>
          <w:tcPr>
            <w:tcW w:w="829" w:type="dxa"/>
            <w:tcBorders>
              <w:top w:val="single" w:sz="8" w:space="0" w:color="auto"/>
              <w:left w:val="single" w:sz="8" w:space="0" w:color="auto"/>
              <w:bottom w:val="single" w:sz="8" w:space="0" w:color="auto"/>
              <w:right w:val="single" w:sz="8" w:space="0" w:color="auto"/>
            </w:tcBorders>
          </w:tcPr>
          <w:p w14:paraId="3A41877A" w14:textId="1A50E61B" w:rsidR="0232B502" w:rsidRPr="00F96AFD" w:rsidRDefault="0232B502" w:rsidP="00DD2DE5">
            <w:pPr>
              <w:spacing w:after="240"/>
              <w:rPr>
                <w:rFonts w:ascii="Arial" w:hAnsi="Arial" w:cs="Arial"/>
                <w:sz w:val="24"/>
              </w:rPr>
            </w:pPr>
            <w:r w:rsidRPr="00F96AFD">
              <w:rPr>
                <w:rFonts w:ascii="Arial" w:hAnsi="Arial" w:cs="Arial"/>
                <w:sz w:val="24"/>
              </w:rPr>
              <w:t>0,53</w:t>
            </w:r>
          </w:p>
        </w:tc>
        <w:tc>
          <w:tcPr>
            <w:tcW w:w="830" w:type="dxa"/>
            <w:tcBorders>
              <w:top w:val="single" w:sz="8" w:space="0" w:color="auto"/>
              <w:left w:val="single" w:sz="8" w:space="0" w:color="auto"/>
              <w:bottom w:val="single" w:sz="8" w:space="0" w:color="auto"/>
              <w:right w:val="single" w:sz="8" w:space="0" w:color="auto"/>
            </w:tcBorders>
          </w:tcPr>
          <w:p w14:paraId="1A6BD131" w14:textId="30746362" w:rsidR="0232B502" w:rsidRPr="00F96AFD" w:rsidRDefault="0232B502" w:rsidP="00DD2DE5">
            <w:pPr>
              <w:spacing w:after="240"/>
              <w:rPr>
                <w:rFonts w:ascii="Arial" w:hAnsi="Arial" w:cs="Arial"/>
                <w:sz w:val="24"/>
              </w:rPr>
            </w:pPr>
            <w:r w:rsidRPr="00F96AFD">
              <w:rPr>
                <w:rFonts w:ascii="Arial" w:hAnsi="Arial" w:cs="Arial"/>
                <w:sz w:val="24"/>
              </w:rPr>
              <w:t>0,57</w:t>
            </w:r>
          </w:p>
        </w:tc>
        <w:tc>
          <w:tcPr>
            <w:tcW w:w="829" w:type="dxa"/>
            <w:tcBorders>
              <w:top w:val="single" w:sz="8" w:space="0" w:color="auto"/>
              <w:left w:val="single" w:sz="8" w:space="0" w:color="auto"/>
              <w:bottom w:val="single" w:sz="8" w:space="0" w:color="auto"/>
              <w:right w:val="single" w:sz="8" w:space="0" w:color="auto"/>
            </w:tcBorders>
          </w:tcPr>
          <w:p w14:paraId="0C3438F5" w14:textId="71FB03FA" w:rsidR="0232B502" w:rsidRPr="00F96AFD" w:rsidRDefault="0232B502" w:rsidP="00DD2DE5">
            <w:pPr>
              <w:spacing w:after="240"/>
              <w:rPr>
                <w:rFonts w:ascii="Arial" w:hAnsi="Arial" w:cs="Arial"/>
                <w:sz w:val="24"/>
              </w:rPr>
            </w:pPr>
            <w:r w:rsidRPr="00F96AFD">
              <w:rPr>
                <w:rFonts w:ascii="Arial" w:hAnsi="Arial" w:cs="Arial"/>
                <w:sz w:val="24"/>
              </w:rPr>
              <w:t>0,50</w:t>
            </w:r>
          </w:p>
        </w:tc>
        <w:tc>
          <w:tcPr>
            <w:tcW w:w="830" w:type="dxa"/>
            <w:tcBorders>
              <w:top w:val="single" w:sz="8" w:space="0" w:color="auto"/>
              <w:left w:val="single" w:sz="8" w:space="0" w:color="auto"/>
              <w:bottom w:val="single" w:sz="8" w:space="0" w:color="auto"/>
              <w:right w:val="single" w:sz="8" w:space="0" w:color="auto"/>
            </w:tcBorders>
          </w:tcPr>
          <w:p w14:paraId="6C259E7D" w14:textId="6F4CB61A" w:rsidR="0232B502" w:rsidRPr="00F96AFD" w:rsidRDefault="0232B502" w:rsidP="00DD2DE5">
            <w:pPr>
              <w:spacing w:after="240"/>
              <w:rPr>
                <w:rFonts w:ascii="Arial" w:hAnsi="Arial" w:cs="Arial"/>
                <w:sz w:val="24"/>
              </w:rPr>
            </w:pPr>
            <w:r w:rsidRPr="00F96AFD">
              <w:rPr>
                <w:rFonts w:ascii="Arial" w:hAnsi="Arial" w:cs="Arial"/>
                <w:sz w:val="24"/>
              </w:rPr>
              <w:t>0,48</w:t>
            </w:r>
          </w:p>
        </w:tc>
        <w:tc>
          <w:tcPr>
            <w:tcW w:w="830" w:type="dxa"/>
            <w:tcBorders>
              <w:top w:val="single" w:sz="8" w:space="0" w:color="auto"/>
              <w:left w:val="single" w:sz="8" w:space="0" w:color="auto"/>
              <w:bottom w:val="single" w:sz="8" w:space="0" w:color="auto"/>
              <w:right w:val="single" w:sz="8" w:space="0" w:color="auto"/>
            </w:tcBorders>
          </w:tcPr>
          <w:p w14:paraId="298F6E80" w14:textId="7BC2ADDB" w:rsidR="0232B502" w:rsidRPr="00F96AFD" w:rsidRDefault="0232B502" w:rsidP="00DD2DE5">
            <w:pPr>
              <w:spacing w:after="240"/>
              <w:rPr>
                <w:rFonts w:ascii="Arial" w:hAnsi="Arial" w:cs="Arial"/>
                <w:sz w:val="24"/>
              </w:rPr>
            </w:pPr>
            <w:r w:rsidRPr="00F96AFD">
              <w:rPr>
                <w:rFonts w:ascii="Arial" w:hAnsi="Arial" w:cs="Arial"/>
                <w:sz w:val="24"/>
              </w:rPr>
              <w:t>0,54</w:t>
            </w:r>
          </w:p>
        </w:tc>
        <w:tc>
          <w:tcPr>
            <w:tcW w:w="829" w:type="dxa"/>
            <w:tcBorders>
              <w:top w:val="single" w:sz="8" w:space="0" w:color="auto"/>
              <w:left w:val="single" w:sz="8" w:space="0" w:color="auto"/>
              <w:bottom w:val="single" w:sz="8" w:space="0" w:color="auto"/>
              <w:right w:val="single" w:sz="8" w:space="0" w:color="auto"/>
            </w:tcBorders>
          </w:tcPr>
          <w:p w14:paraId="65F8EF00" w14:textId="7938B007" w:rsidR="0232B502" w:rsidRPr="00F96AFD" w:rsidRDefault="0232B502" w:rsidP="00DD2DE5">
            <w:pPr>
              <w:spacing w:after="240"/>
              <w:rPr>
                <w:rFonts w:ascii="Arial" w:hAnsi="Arial" w:cs="Arial"/>
                <w:sz w:val="24"/>
              </w:rPr>
            </w:pPr>
            <w:r w:rsidRPr="00F96AFD">
              <w:rPr>
                <w:rFonts w:ascii="Arial" w:hAnsi="Arial" w:cs="Arial"/>
                <w:sz w:val="24"/>
              </w:rPr>
              <w:t>0,59</w:t>
            </w:r>
          </w:p>
        </w:tc>
        <w:tc>
          <w:tcPr>
            <w:tcW w:w="830" w:type="dxa"/>
            <w:tcBorders>
              <w:top w:val="single" w:sz="8" w:space="0" w:color="auto"/>
              <w:left w:val="single" w:sz="8" w:space="0" w:color="auto"/>
              <w:bottom w:val="single" w:sz="8" w:space="0" w:color="auto"/>
              <w:right w:val="single" w:sz="8" w:space="0" w:color="auto"/>
            </w:tcBorders>
          </w:tcPr>
          <w:p w14:paraId="349D6F31" w14:textId="7F4BAAB4" w:rsidR="0232B502" w:rsidRPr="00F96AFD" w:rsidRDefault="0232B502" w:rsidP="00DD2DE5">
            <w:pPr>
              <w:spacing w:after="240"/>
              <w:rPr>
                <w:rFonts w:ascii="Arial" w:hAnsi="Arial" w:cs="Arial"/>
                <w:sz w:val="24"/>
              </w:rPr>
            </w:pPr>
            <w:r w:rsidRPr="00F96AFD">
              <w:rPr>
                <w:rFonts w:ascii="Arial" w:hAnsi="Arial" w:cs="Arial"/>
                <w:sz w:val="24"/>
              </w:rPr>
              <w:t>0,54</w:t>
            </w:r>
          </w:p>
        </w:tc>
        <w:tc>
          <w:tcPr>
            <w:tcW w:w="829" w:type="dxa"/>
            <w:tcBorders>
              <w:top w:val="single" w:sz="8" w:space="0" w:color="auto"/>
              <w:left w:val="single" w:sz="8" w:space="0" w:color="auto"/>
              <w:bottom w:val="single" w:sz="8" w:space="0" w:color="auto"/>
              <w:right w:val="single" w:sz="8" w:space="0" w:color="auto"/>
            </w:tcBorders>
          </w:tcPr>
          <w:p w14:paraId="6D1AC486" w14:textId="3449F863" w:rsidR="0232B502" w:rsidRPr="00F96AFD" w:rsidRDefault="0232B502" w:rsidP="00DD2DE5">
            <w:pPr>
              <w:spacing w:after="240"/>
              <w:rPr>
                <w:rFonts w:ascii="Arial" w:hAnsi="Arial" w:cs="Arial"/>
                <w:sz w:val="24"/>
              </w:rPr>
            </w:pPr>
            <w:r w:rsidRPr="00F96AFD">
              <w:rPr>
                <w:rFonts w:ascii="Arial" w:hAnsi="Arial" w:cs="Arial"/>
                <w:sz w:val="24"/>
              </w:rPr>
              <w:t>0,57</w:t>
            </w:r>
          </w:p>
        </w:tc>
        <w:tc>
          <w:tcPr>
            <w:tcW w:w="830" w:type="dxa"/>
            <w:tcBorders>
              <w:top w:val="single" w:sz="8" w:space="0" w:color="auto"/>
              <w:left w:val="single" w:sz="8" w:space="0" w:color="auto"/>
              <w:bottom w:val="single" w:sz="8" w:space="0" w:color="auto"/>
              <w:right w:val="single" w:sz="8" w:space="0" w:color="auto"/>
            </w:tcBorders>
          </w:tcPr>
          <w:p w14:paraId="75C78316" w14:textId="7B29575A" w:rsidR="0232B502" w:rsidRPr="00F96AFD" w:rsidRDefault="0232B502" w:rsidP="00DD2DE5">
            <w:pPr>
              <w:spacing w:after="240"/>
              <w:rPr>
                <w:rFonts w:ascii="Arial" w:hAnsi="Arial" w:cs="Arial"/>
                <w:sz w:val="24"/>
              </w:rPr>
            </w:pPr>
            <w:r w:rsidRPr="00F96AFD">
              <w:rPr>
                <w:rFonts w:ascii="Arial" w:hAnsi="Arial" w:cs="Arial"/>
                <w:sz w:val="24"/>
              </w:rPr>
              <w:t>0,52</w:t>
            </w:r>
          </w:p>
        </w:tc>
        <w:tc>
          <w:tcPr>
            <w:tcW w:w="830" w:type="dxa"/>
            <w:tcBorders>
              <w:top w:val="single" w:sz="8" w:space="0" w:color="auto"/>
              <w:left w:val="single" w:sz="8" w:space="0" w:color="auto"/>
              <w:bottom w:val="single" w:sz="8" w:space="0" w:color="auto"/>
              <w:right w:val="single" w:sz="8" w:space="0" w:color="auto"/>
            </w:tcBorders>
          </w:tcPr>
          <w:p w14:paraId="5DB2C24C" w14:textId="25C64708" w:rsidR="0232B502" w:rsidRPr="00F96AFD" w:rsidRDefault="0232B502" w:rsidP="00DD2DE5">
            <w:pPr>
              <w:spacing w:after="240"/>
              <w:rPr>
                <w:rFonts w:ascii="Arial" w:hAnsi="Arial" w:cs="Arial"/>
                <w:sz w:val="24"/>
              </w:rPr>
            </w:pPr>
            <w:r w:rsidRPr="00F96AFD">
              <w:rPr>
                <w:rFonts w:ascii="Arial" w:hAnsi="Arial" w:cs="Arial"/>
                <w:sz w:val="24"/>
              </w:rPr>
              <w:t>0,52</w:t>
            </w:r>
          </w:p>
        </w:tc>
      </w:tr>
      <w:tr w:rsidR="0232B502" w:rsidRPr="00F96AFD" w14:paraId="487609ED"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4D73444F" w14:textId="1AC8FA4A" w:rsidR="0232B502" w:rsidRPr="00F96AFD" w:rsidRDefault="0065431B" w:rsidP="00DD2DE5">
            <w:pPr>
              <w:spacing w:after="240"/>
              <w:rPr>
                <w:rFonts w:ascii="Arial" w:hAnsi="Arial" w:cs="Arial"/>
                <w:sz w:val="24"/>
                <w:szCs w:val="24"/>
              </w:rPr>
            </w:pPr>
            <w:r w:rsidRPr="00F96AFD">
              <w:rPr>
                <w:rFonts w:ascii="Arial" w:hAnsi="Arial" w:cs="Arial"/>
                <w:sz w:val="24"/>
                <w:szCs w:val="24"/>
              </w:rPr>
              <w:t>kujawsko-pomorskie</w:t>
            </w:r>
          </w:p>
        </w:tc>
        <w:tc>
          <w:tcPr>
            <w:tcW w:w="829" w:type="dxa"/>
            <w:tcBorders>
              <w:top w:val="single" w:sz="8" w:space="0" w:color="auto"/>
              <w:left w:val="single" w:sz="8" w:space="0" w:color="auto"/>
              <w:bottom w:val="single" w:sz="8" w:space="0" w:color="auto"/>
              <w:right w:val="single" w:sz="8" w:space="0" w:color="auto"/>
            </w:tcBorders>
          </w:tcPr>
          <w:p w14:paraId="7E5AB7AB" w14:textId="7AD4A085" w:rsidR="0232B502" w:rsidRPr="00F96AFD" w:rsidRDefault="0232B502" w:rsidP="00DD2DE5">
            <w:pPr>
              <w:spacing w:after="240"/>
              <w:rPr>
                <w:rFonts w:ascii="Arial" w:hAnsi="Arial" w:cs="Arial"/>
                <w:sz w:val="24"/>
              </w:rPr>
            </w:pPr>
            <w:r w:rsidRPr="00F96AFD">
              <w:rPr>
                <w:rFonts w:ascii="Arial" w:hAnsi="Arial" w:cs="Arial"/>
                <w:sz w:val="24"/>
              </w:rPr>
              <w:t>0,52</w:t>
            </w:r>
          </w:p>
        </w:tc>
        <w:tc>
          <w:tcPr>
            <w:tcW w:w="830" w:type="dxa"/>
            <w:tcBorders>
              <w:top w:val="single" w:sz="8" w:space="0" w:color="auto"/>
              <w:left w:val="single" w:sz="8" w:space="0" w:color="auto"/>
              <w:bottom w:val="single" w:sz="8" w:space="0" w:color="auto"/>
              <w:right w:val="single" w:sz="8" w:space="0" w:color="auto"/>
            </w:tcBorders>
          </w:tcPr>
          <w:p w14:paraId="55122A96" w14:textId="30B04780" w:rsidR="0232B502" w:rsidRPr="00F96AFD" w:rsidRDefault="0232B502" w:rsidP="00DD2DE5">
            <w:pPr>
              <w:spacing w:after="240"/>
              <w:rPr>
                <w:rFonts w:ascii="Arial" w:hAnsi="Arial" w:cs="Arial"/>
                <w:sz w:val="24"/>
              </w:rPr>
            </w:pPr>
            <w:r w:rsidRPr="00F96AFD">
              <w:rPr>
                <w:rFonts w:ascii="Arial" w:hAnsi="Arial" w:cs="Arial"/>
                <w:sz w:val="24"/>
              </w:rPr>
              <w:t>0,48</w:t>
            </w:r>
          </w:p>
        </w:tc>
        <w:tc>
          <w:tcPr>
            <w:tcW w:w="829" w:type="dxa"/>
            <w:tcBorders>
              <w:top w:val="single" w:sz="8" w:space="0" w:color="auto"/>
              <w:left w:val="single" w:sz="8" w:space="0" w:color="auto"/>
              <w:bottom w:val="single" w:sz="8" w:space="0" w:color="auto"/>
              <w:right w:val="single" w:sz="8" w:space="0" w:color="auto"/>
            </w:tcBorders>
          </w:tcPr>
          <w:p w14:paraId="4E30B1FC" w14:textId="6E00D464" w:rsidR="0232B502" w:rsidRPr="00F96AFD" w:rsidRDefault="0232B502" w:rsidP="00DD2DE5">
            <w:pPr>
              <w:spacing w:after="240"/>
              <w:rPr>
                <w:rFonts w:ascii="Arial" w:hAnsi="Arial" w:cs="Arial"/>
                <w:sz w:val="24"/>
              </w:rPr>
            </w:pPr>
            <w:r w:rsidRPr="00F96AFD">
              <w:rPr>
                <w:rFonts w:ascii="Arial" w:hAnsi="Arial" w:cs="Arial"/>
                <w:sz w:val="24"/>
              </w:rPr>
              <w:t>0,50</w:t>
            </w:r>
          </w:p>
        </w:tc>
        <w:tc>
          <w:tcPr>
            <w:tcW w:w="830" w:type="dxa"/>
            <w:tcBorders>
              <w:top w:val="single" w:sz="8" w:space="0" w:color="auto"/>
              <w:left w:val="single" w:sz="8" w:space="0" w:color="auto"/>
              <w:bottom w:val="single" w:sz="8" w:space="0" w:color="auto"/>
              <w:right w:val="single" w:sz="8" w:space="0" w:color="auto"/>
            </w:tcBorders>
          </w:tcPr>
          <w:p w14:paraId="0388F27C" w14:textId="436E5FE8" w:rsidR="0232B502" w:rsidRPr="00F96AFD" w:rsidRDefault="0232B502" w:rsidP="00DD2DE5">
            <w:pPr>
              <w:spacing w:after="240"/>
              <w:rPr>
                <w:rFonts w:ascii="Arial" w:hAnsi="Arial" w:cs="Arial"/>
                <w:sz w:val="24"/>
              </w:rPr>
            </w:pPr>
            <w:r w:rsidRPr="00F96AFD">
              <w:rPr>
                <w:rFonts w:ascii="Arial" w:hAnsi="Arial" w:cs="Arial"/>
                <w:sz w:val="24"/>
              </w:rPr>
              <w:t>0,53</w:t>
            </w:r>
          </w:p>
        </w:tc>
        <w:tc>
          <w:tcPr>
            <w:tcW w:w="830" w:type="dxa"/>
            <w:tcBorders>
              <w:top w:val="single" w:sz="8" w:space="0" w:color="auto"/>
              <w:left w:val="single" w:sz="8" w:space="0" w:color="auto"/>
              <w:bottom w:val="single" w:sz="8" w:space="0" w:color="auto"/>
              <w:right w:val="single" w:sz="8" w:space="0" w:color="auto"/>
            </w:tcBorders>
          </w:tcPr>
          <w:p w14:paraId="1BE872F1" w14:textId="021FFC80" w:rsidR="0232B502" w:rsidRPr="00F96AFD" w:rsidRDefault="0232B502" w:rsidP="00DD2DE5">
            <w:pPr>
              <w:spacing w:after="240"/>
              <w:rPr>
                <w:rFonts w:ascii="Arial" w:hAnsi="Arial" w:cs="Arial"/>
                <w:sz w:val="24"/>
              </w:rPr>
            </w:pPr>
            <w:r w:rsidRPr="00F96AFD">
              <w:rPr>
                <w:rFonts w:ascii="Arial" w:hAnsi="Arial" w:cs="Arial"/>
                <w:sz w:val="24"/>
              </w:rPr>
              <w:t>0,57</w:t>
            </w:r>
          </w:p>
        </w:tc>
        <w:tc>
          <w:tcPr>
            <w:tcW w:w="829" w:type="dxa"/>
            <w:tcBorders>
              <w:top w:val="single" w:sz="8" w:space="0" w:color="auto"/>
              <w:left w:val="single" w:sz="8" w:space="0" w:color="auto"/>
              <w:bottom w:val="single" w:sz="8" w:space="0" w:color="auto"/>
              <w:right w:val="single" w:sz="8" w:space="0" w:color="auto"/>
            </w:tcBorders>
          </w:tcPr>
          <w:p w14:paraId="2EBC81B2" w14:textId="336D131E" w:rsidR="0232B502" w:rsidRPr="00F96AFD" w:rsidRDefault="0232B502" w:rsidP="00DD2DE5">
            <w:pPr>
              <w:spacing w:after="240"/>
              <w:rPr>
                <w:rFonts w:ascii="Arial" w:hAnsi="Arial" w:cs="Arial"/>
                <w:sz w:val="24"/>
              </w:rPr>
            </w:pPr>
            <w:r w:rsidRPr="00F96AFD">
              <w:rPr>
                <w:rFonts w:ascii="Arial" w:hAnsi="Arial" w:cs="Arial"/>
                <w:sz w:val="24"/>
              </w:rPr>
              <w:t>0,54</w:t>
            </w:r>
          </w:p>
        </w:tc>
        <w:tc>
          <w:tcPr>
            <w:tcW w:w="830" w:type="dxa"/>
            <w:tcBorders>
              <w:top w:val="single" w:sz="8" w:space="0" w:color="auto"/>
              <w:left w:val="single" w:sz="8" w:space="0" w:color="auto"/>
              <w:bottom w:val="single" w:sz="8" w:space="0" w:color="auto"/>
              <w:right w:val="single" w:sz="8" w:space="0" w:color="auto"/>
            </w:tcBorders>
          </w:tcPr>
          <w:p w14:paraId="2A5F51EB" w14:textId="0D93AAB8" w:rsidR="0232B502" w:rsidRPr="00F96AFD" w:rsidRDefault="0232B502" w:rsidP="00DD2DE5">
            <w:pPr>
              <w:spacing w:after="240"/>
              <w:rPr>
                <w:rFonts w:ascii="Arial" w:hAnsi="Arial" w:cs="Arial"/>
                <w:sz w:val="24"/>
              </w:rPr>
            </w:pPr>
            <w:r w:rsidRPr="00F96AFD">
              <w:rPr>
                <w:rFonts w:ascii="Arial" w:hAnsi="Arial" w:cs="Arial"/>
                <w:sz w:val="24"/>
              </w:rPr>
              <w:t>0,53</w:t>
            </w:r>
          </w:p>
        </w:tc>
        <w:tc>
          <w:tcPr>
            <w:tcW w:w="829" w:type="dxa"/>
            <w:tcBorders>
              <w:top w:val="single" w:sz="8" w:space="0" w:color="auto"/>
              <w:left w:val="single" w:sz="8" w:space="0" w:color="auto"/>
              <w:bottom w:val="single" w:sz="8" w:space="0" w:color="auto"/>
              <w:right w:val="single" w:sz="8" w:space="0" w:color="auto"/>
            </w:tcBorders>
          </w:tcPr>
          <w:p w14:paraId="0A5D65B5" w14:textId="64542E31" w:rsidR="0232B502" w:rsidRPr="00F96AFD" w:rsidRDefault="0232B502" w:rsidP="00DD2DE5">
            <w:pPr>
              <w:spacing w:after="240"/>
              <w:rPr>
                <w:rFonts w:ascii="Arial" w:hAnsi="Arial" w:cs="Arial"/>
                <w:sz w:val="24"/>
              </w:rPr>
            </w:pPr>
            <w:r w:rsidRPr="00F96AFD">
              <w:rPr>
                <w:rFonts w:ascii="Arial" w:hAnsi="Arial" w:cs="Arial"/>
                <w:sz w:val="24"/>
              </w:rPr>
              <w:t>0,55</w:t>
            </w:r>
          </w:p>
        </w:tc>
        <w:tc>
          <w:tcPr>
            <w:tcW w:w="830" w:type="dxa"/>
            <w:tcBorders>
              <w:top w:val="single" w:sz="8" w:space="0" w:color="auto"/>
              <w:left w:val="single" w:sz="8" w:space="0" w:color="auto"/>
              <w:bottom w:val="single" w:sz="8" w:space="0" w:color="auto"/>
              <w:right w:val="single" w:sz="8" w:space="0" w:color="auto"/>
            </w:tcBorders>
          </w:tcPr>
          <w:p w14:paraId="52C79BD5" w14:textId="57B4784E" w:rsidR="0232B502" w:rsidRPr="00F96AFD" w:rsidRDefault="0232B502" w:rsidP="00DD2DE5">
            <w:pPr>
              <w:spacing w:after="240"/>
              <w:rPr>
                <w:rFonts w:ascii="Arial" w:hAnsi="Arial" w:cs="Arial"/>
                <w:sz w:val="24"/>
              </w:rPr>
            </w:pPr>
            <w:r w:rsidRPr="00F96AFD">
              <w:rPr>
                <w:rFonts w:ascii="Arial" w:hAnsi="Arial" w:cs="Arial"/>
                <w:sz w:val="24"/>
              </w:rPr>
              <w:t>0,58</w:t>
            </w:r>
          </w:p>
        </w:tc>
        <w:tc>
          <w:tcPr>
            <w:tcW w:w="830" w:type="dxa"/>
            <w:tcBorders>
              <w:top w:val="single" w:sz="8" w:space="0" w:color="auto"/>
              <w:left w:val="single" w:sz="8" w:space="0" w:color="auto"/>
              <w:bottom w:val="single" w:sz="8" w:space="0" w:color="auto"/>
              <w:right w:val="single" w:sz="8" w:space="0" w:color="auto"/>
            </w:tcBorders>
          </w:tcPr>
          <w:p w14:paraId="2E581F3A" w14:textId="43C2A732" w:rsidR="0232B502" w:rsidRPr="00F96AFD" w:rsidRDefault="0232B502" w:rsidP="00DD2DE5">
            <w:pPr>
              <w:spacing w:after="240"/>
              <w:rPr>
                <w:rFonts w:ascii="Arial" w:hAnsi="Arial" w:cs="Arial"/>
                <w:sz w:val="24"/>
              </w:rPr>
            </w:pPr>
            <w:r w:rsidRPr="00F96AFD">
              <w:rPr>
                <w:rFonts w:ascii="Arial" w:hAnsi="Arial" w:cs="Arial"/>
                <w:sz w:val="24"/>
              </w:rPr>
              <w:t>0,54</w:t>
            </w:r>
          </w:p>
        </w:tc>
      </w:tr>
      <w:tr w:rsidR="0232B502" w:rsidRPr="00F96AFD" w14:paraId="2414A3B5"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39151F49" w14:textId="1FC2133F" w:rsidR="0232B502" w:rsidRPr="00F96AFD" w:rsidRDefault="0065431B" w:rsidP="00DD2DE5">
            <w:pPr>
              <w:spacing w:after="240"/>
              <w:rPr>
                <w:rFonts w:ascii="Arial" w:hAnsi="Arial" w:cs="Arial"/>
                <w:sz w:val="24"/>
                <w:szCs w:val="24"/>
              </w:rPr>
            </w:pPr>
            <w:r w:rsidRPr="00F96AFD">
              <w:rPr>
                <w:rFonts w:ascii="Arial" w:hAnsi="Arial" w:cs="Arial"/>
                <w:sz w:val="24"/>
                <w:szCs w:val="24"/>
              </w:rPr>
              <w:t>lubelskie</w:t>
            </w:r>
          </w:p>
        </w:tc>
        <w:tc>
          <w:tcPr>
            <w:tcW w:w="829" w:type="dxa"/>
            <w:tcBorders>
              <w:top w:val="single" w:sz="8" w:space="0" w:color="auto"/>
              <w:left w:val="single" w:sz="8" w:space="0" w:color="auto"/>
              <w:bottom w:val="single" w:sz="8" w:space="0" w:color="auto"/>
              <w:right w:val="single" w:sz="8" w:space="0" w:color="auto"/>
            </w:tcBorders>
          </w:tcPr>
          <w:p w14:paraId="7599DB11" w14:textId="0A7756C5" w:rsidR="0232B502" w:rsidRPr="00F96AFD" w:rsidRDefault="0232B502" w:rsidP="00DD2DE5">
            <w:pPr>
              <w:spacing w:after="240"/>
              <w:rPr>
                <w:rFonts w:ascii="Arial" w:hAnsi="Arial" w:cs="Arial"/>
                <w:sz w:val="24"/>
              </w:rPr>
            </w:pPr>
            <w:r w:rsidRPr="00F96AFD">
              <w:rPr>
                <w:rFonts w:ascii="Arial" w:hAnsi="Arial" w:cs="Arial"/>
                <w:sz w:val="24"/>
              </w:rPr>
              <w:t>0,54</w:t>
            </w:r>
          </w:p>
        </w:tc>
        <w:tc>
          <w:tcPr>
            <w:tcW w:w="830" w:type="dxa"/>
            <w:tcBorders>
              <w:top w:val="single" w:sz="8" w:space="0" w:color="auto"/>
              <w:left w:val="single" w:sz="8" w:space="0" w:color="auto"/>
              <w:bottom w:val="single" w:sz="8" w:space="0" w:color="auto"/>
              <w:right w:val="single" w:sz="8" w:space="0" w:color="auto"/>
            </w:tcBorders>
          </w:tcPr>
          <w:p w14:paraId="73F06665" w14:textId="39DDFA9C" w:rsidR="0232B502" w:rsidRPr="00F96AFD" w:rsidRDefault="0232B502" w:rsidP="00DD2DE5">
            <w:pPr>
              <w:spacing w:after="240"/>
              <w:rPr>
                <w:rFonts w:ascii="Arial" w:hAnsi="Arial" w:cs="Arial"/>
                <w:sz w:val="24"/>
              </w:rPr>
            </w:pPr>
            <w:r w:rsidRPr="00F96AFD">
              <w:rPr>
                <w:rFonts w:ascii="Arial" w:hAnsi="Arial" w:cs="Arial"/>
                <w:sz w:val="24"/>
              </w:rPr>
              <w:t>0,47</w:t>
            </w:r>
          </w:p>
        </w:tc>
        <w:tc>
          <w:tcPr>
            <w:tcW w:w="829" w:type="dxa"/>
            <w:tcBorders>
              <w:top w:val="single" w:sz="8" w:space="0" w:color="auto"/>
              <w:left w:val="single" w:sz="8" w:space="0" w:color="auto"/>
              <w:bottom w:val="single" w:sz="8" w:space="0" w:color="auto"/>
              <w:right w:val="single" w:sz="8" w:space="0" w:color="auto"/>
            </w:tcBorders>
          </w:tcPr>
          <w:p w14:paraId="437E4E7C" w14:textId="45F85923" w:rsidR="0232B502" w:rsidRPr="00F96AFD" w:rsidRDefault="0232B502" w:rsidP="00DD2DE5">
            <w:pPr>
              <w:spacing w:after="240"/>
              <w:rPr>
                <w:rFonts w:ascii="Arial" w:hAnsi="Arial" w:cs="Arial"/>
                <w:sz w:val="24"/>
              </w:rPr>
            </w:pPr>
            <w:r w:rsidRPr="00F96AFD">
              <w:rPr>
                <w:rFonts w:ascii="Arial" w:hAnsi="Arial" w:cs="Arial"/>
                <w:sz w:val="24"/>
              </w:rPr>
              <w:t>0,55</w:t>
            </w:r>
          </w:p>
        </w:tc>
        <w:tc>
          <w:tcPr>
            <w:tcW w:w="830" w:type="dxa"/>
            <w:tcBorders>
              <w:top w:val="single" w:sz="8" w:space="0" w:color="auto"/>
              <w:left w:val="single" w:sz="8" w:space="0" w:color="auto"/>
              <w:bottom w:val="single" w:sz="8" w:space="0" w:color="auto"/>
              <w:right w:val="single" w:sz="8" w:space="0" w:color="auto"/>
            </w:tcBorders>
          </w:tcPr>
          <w:p w14:paraId="7AC114AA" w14:textId="427E89C4" w:rsidR="0232B502" w:rsidRPr="00F96AFD" w:rsidRDefault="0232B502" w:rsidP="00DD2DE5">
            <w:pPr>
              <w:spacing w:after="240"/>
              <w:rPr>
                <w:rFonts w:ascii="Arial" w:hAnsi="Arial" w:cs="Arial"/>
                <w:sz w:val="24"/>
              </w:rPr>
            </w:pPr>
            <w:r w:rsidRPr="00F96AFD">
              <w:rPr>
                <w:rFonts w:ascii="Arial" w:hAnsi="Arial" w:cs="Arial"/>
                <w:sz w:val="24"/>
              </w:rPr>
              <w:t>0,53</w:t>
            </w:r>
          </w:p>
        </w:tc>
        <w:tc>
          <w:tcPr>
            <w:tcW w:w="830" w:type="dxa"/>
            <w:tcBorders>
              <w:top w:val="single" w:sz="8" w:space="0" w:color="auto"/>
              <w:left w:val="single" w:sz="8" w:space="0" w:color="auto"/>
              <w:bottom w:val="single" w:sz="8" w:space="0" w:color="auto"/>
              <w:right w:val="single" w:sz="8" w:space="0" w:color="auto"/>
            </w:tcBorders>
          </w:tcPr>
          <w:p w14:paraId="0161ED15" w14:textId="1669F5E1" w:rsidR="0232B502" w:rsidRPr="00F96AFD" w:rsidRDefault="0232B502" w:rsidP="00DD2DE5">
            <w:pPr>
              <w:spacing w:after="240"/>
              <w:rPr>
                <w:rFonts w:ascii="Arial" w:hAnsi="Arial" w:cs="Arial"/>
                <w:sz w:val="24"/>
              </w:rPr>
            </w:pPr>
            <w:r w:rsidRPr="00F96AFD">
              <w:rPr>
                <w:rFonts w:ascii="Arial" w:hAnsi="Arial" w:cs="Arial"/>
                <w:sz w:val="24"/>
              </w:rPr>
              <w:t>0,55</w:t>
            </w:r>
          </w:p>
        </w:tc>
        <w:tc>
          <w:tcPr>
            <w:tcW w:w="829" w:type="dxa"/>
            <w:tcBorders>
              <w:top w:val="single" w:sz="8" w:space="0" w:color="auto"/>
              <w:left w:val="single" w:sz="8" w:space="0" w:color="auto"/>
              <w:bottom w:val="single" w:sz="8" w:space="0" w:color="auto"/>
              <w:right w:val="single" w:sz="8" w:space="0" w:color="auto"/>
            </w:tcBorders>
          </w:tcPr>
          <w:p w14:paraId="4B064BC7" w14:textId="5C650588" w:rsidR="0232B502" w:rsidRPr="00F96AFD" w:rsidRDefault="0232B502" w:rsidP="00DD2DE5">
            <w:pPr>
              <w:spacing w:after="240"/>
              <w:rPr>
                <w:rFonts w:ascii="Arial" w:hAnsi="Arial" w:cs="Arial"/>
                <w:sz w:val="24"/>
              </w:rPr>
            </w:pPr>
            <w:r w:rsidRPr="00F96AFD">
              <w:rPr>
                <w:rFonts w:ascii="Arial" w:hAnsi="Arial" w:cs="Arial"/>
                <w:sz w:val="24"/>
              </w:rPr>
              <w:t>0,46</w:t>
            </w:r>
          </w:p>
        </w:tc>
        <w:tc>
          <w:tcPr>
            <w:tcW w:w="830" w:type="dxa"/>
            <w:tcBorders>
              <w:top w:val="single" w:sz="8" w:space="0" w:color="auto"/>
              <w:left w:val="single" w:sz="8" w:space="0" w:color="auto"/>
              <w:bottom w:val="single" w:sz="8" w:space="0" w:color="auto"/>
              <w:right w:val="single" w:sz="8" w:space="0" w:color="auto"/>
            </w:tcBorders>
          </w:tcPr>
          <w:p w14:paraId="013573CC" w14:textId="08BE0768" w:rsidR="0232B502" w:rsidRPr="00F96AFD" w:rsidRDefault="0232B502" w:rsidP="00DD2DE5">
            <w:pPr>
              <w:spacing w:after="240"/>
              <w:rPr>
                <w:rFonts w:ascii="Arial" w:hAnsi="Arial" w:cs="Arial"/>
                <w:sz w:val="24"/>
              </w:rPr>
            </w:pPr>
            <w:r w:rsidRPr="00F96AFD">
              <w:rPr>
                <w:rFonts w:ascii="Arial" w:hAnsi="Arial" w:cs="Arial"/>
                <w:sz w:val="24"/>
              </w:rPr>
              <w:t>0,54</w:t>
            </w:r>
          </w:p>
        </w:tc>
        <w:tc>
          <w:tcPr>
            <w:tcW w:w="829" w:type="dxa"/>
            <w:tcBorders>
              <w:top w:val="single" w:sz="8" w:space="0" w:color="auto"/>
              <w:left w:val="single" w:sz="8" w:space="0" w:color="auto"/>
              <w:bottom w:val="single" w:sz="8" w:space="0" w:color="auto"/>
              <w:right w:val="single" w:sz="8" w:space="0" w:color="auto"/>
            </w:tcBorders>
          </w:tcPr>
          <w:p w14:paraId="018985D6" w14:textId="1A738AFA" w:rsidR="0232B502" w:rsidRPr="00F96AFD" w:rsidRDefault="0232B502" w:rsidP="00DD2DE5">
            <w:pPr>
              <w:spacing w:after="240"/>
              <w:rPr>
                <w:rFonts w:ascii="Arial" w:hAnsi="Arial" w:cs="Arial"/>
                <w:sz w:val="24"/>
              </w:rPr>
            </w:pPr>
            <w:r w:rsidRPr="00F96AFD">
              <w:rPr>
                <w:rFonts w:ascii="Arial" w:hAnsi="Arial" w:cs="Arial"/>
                <w:sz w:val="24"/>
              </w:rPr>
              <w:t>0,58</w:t>
            </w:r>
          </w:p>
        </w:tc>
        <w:tc>
          <w:tcPr>
            <w:tcW w:w="830" w:type="dxa"/>
            <w:tcBorders>
              <w:top w:val="single" w:sz="8" w:space="0" w:color="auto"/>
              <w:left w:val="single" w:sz="8" w:space="0" w:color="auto"/>
              <w:bottom w:val="single" w:sz="8" w:space="0" w:color="auto"/>
              <w:right w:val="single" w:sz="8" w:space="0" w:color="auto"/>
            </w:tcBorders>
          </w:tcPr>
          <w:p w14:paraId="56768A63" w14:textId="51C80E0B" w:rsidR="0232B502" w:rsidRPr="00F96AFD" w:rsidRDefault="0232B502" w:rsidP="00DD2DE5">
            <w:pPr>
              <w:spacing w:after="240"/>
              <w:rPr>
                <w:rFonts w:ascii="Arial" w:hAnsi="Arial" w:cs="Arial"/>
                <w:sz w:val="24"/>
              </w:rPr>
            </w:pPr>
            <w:r w:rsidRPr="00F96AFD">
              <w:rPr>
                <w:rFonts w:ascii="Arial" w:hAnsi="Arial" w:cs="Arial"/>
                <w:sz w:val="24"/>
              </w:rPr>
              <w:t>0,52</w:t>
            </w:r>
          </w:p>
        </w:tc>
        <w:tc>
          <w:tcPr>
            <w:tcW w:w="830" w:type="dxa"/>
            <w:tcBorders>
              <w:top w:val="single" w:sz="8" w:space="0" w:color="auto"/>
              <w:left w:val="single" w:sz="8" w:space="0" w:color="auto"/>
              <w:bottom w:val="single" w:sz="8" w:space="0" w:color="auto"/>
              <w:right w:val="single" w:sz="8" w:space="0" w:color="auto"/>
            </w:tcBorders>
          </w:tcPr>
          <w:p w14:paraId="6430EF05" w14:textId="1042CF67" w:rsidR="0232B502" w:rsidRPr="00F96AFD" w:rsidRDefault="0232B502" w:rsidP="00DD2DE5">
            <w:pPr>
              <w:spacing w:after="240"/>
              <w:rPr>
                <w:rFonts w:ascii="Arial" w:hAnsi="Arial" w:cs="Arial"/>
                <w:sz w:val="24"/>
              </w:rPr>
            </w:pPr>
            <w:r w:rsidRPr="00F96AFD">
              <w:rPr>
                <w:rFonts w:ascii="Arial" w:hAnsi="Arial" w:cs="Arial"/>
                <w:sz w:val="24"/>
              </w:rPr>
              <w:t>0,48</w:t>
            </w:r>
          </w:p>
        </w:tc>
      </w:tr>
      <w:tr w:rsidR="0232B502" w:rsidRPr="00F96AFD" w14:paraId="79A73E2B"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093011F8" w14:textId="305E568D" w:rsidR="0232B502" w:rsidRPr="00F96AFD" w:rsidRDefault="0065431B" w:rsidP="00DD2DE5">
            <w:pPr>
              <w:spacing w:after="240"/>
              <w:rPr>
                <w:rFonts w:ascii="Arial" w:hAnsi="Arial" w:cs="Arial"/>
                <w:sz w:val="24"/>
                <w:szCs w:val="24"/>
              </w:rPr>
            </w:pPr>
            <w:r w:rsidRPr="00F96AFD">
              <w:rPr>
                <w:rFonts w:ascii="Arial" w:hAnsi="Arial" w:cs="Arial"/>
                <w:sz w:val="24"/>
                <w:szCs w:val="24"/>
              </w:rPr>
              <w:t>lubuskie</w:t>
            </w:r>
          </w:p>
        </w:tc>
        <w:tc>
          <w:tcPr>
            <w:tcW w:w="829" w:type="dxa"/>
            <w:tcBorders>
              <w:top w:val="single" w:sz="8" w:space="0" w:color="auto"/>
              <w:left w:val="single" w:sz="8" w:space="0" w:color="auto"/>
              <w:bottom w:val="single" w:sz="8" w:space="0" w:color="auto"/>
              <w:right w:val="single" w:sz="8" w:space="0" w:color="auto"/>
            </w:tcBorders>
          </w:tcPr>
          <w:p w14:paraId="5DBE177D" w14:textId="28CFDBF0" w:rsidR="0232B502" w:rsidRPr="00F96AFD" w:rsidRDefault="0232B502" w:rsidP="00DD2DE5">
            <w:pPr>
              <w:spacing w:after="240"/>
              <w:rPr>
                <w:rFonts w:ascii="Arial" w:hAnsi="Arial" w:cs="Arial"/>
                <w:sz w:val="24"/>
              </w:rPr>
            </w:pPr>
            <w:r w:rsidRPr="00F96AFD">
              <w:rPr>
                <w:rFonts w:ascii="Arial" w:hAnsi="Arial" w:cs="Arial"/>
                <w:sz w:val="24"/>
              </w:rPr>
              <w:t>0,49</w:t>
            </w:r>
          </w:p>
        </w:tc>
        <w:tc>
          <w:tcPr>
            <w:tcW w:w="830" w:type="dxa"/>
            <w:tcBorders>
              <w:top w:val="single" w:sz="8" w:space="0" w:color="auto"/>
              <w:left w:val="single" w:sz="8" w:space="0" w:color="auto"/>
              <w:bottom w:val="single" w:sz="8" w:space="0" w:color="auto"/>
              <w:right w:val="single" w:sz="8" w:space="0" w:color="auto"/>
            </w:tcBorders>
          </w:tcPr>
          <w:p w14:paraId="4651416F" w14:textId="23F124B0" w:rsidR="0232B502" w:rsidRPr="00F96AFD" w:rsidRDefault="0232B502" w:rsidP="00DD2DE5">
            <w:pPr>
              <w:spacing w:after="240"/>
              <w:rPr>
                <w:rFonts w:ascii="Arial" w:hAnsi="Arial" w:cs="Arial"/>
                <w:sz w:val="24"/>
              </w:rPr>
            </w:pPr>
            <w:r w:rsidRPr="00F96AFD">
              <w:rPr>
                <w:rFonts w:ascii="Arial" w:hAnsi="Arial" w:cs="Arial"/>
                <w:sz w:val="24"/>
              </w:rPr>
              <w:t>0,50</w:t>
            </w:r>
          </w:p>
        </w:tc>
        <w:tc>
          <w:tcPr>
            <w:tcW w:w="829" w:type="dxa"/>
            <w:tcBorders>
              <w:top w:val="single" w:sz="8" w:space="0" w:color="auto"/>
              <w:left w:val="single" w:sz="8" w:space="0" w:color="auto"/>
              <w:bottom w:val="single" w:sz="8" w:space="0" w:color="auto"/>
              <w:right w:val="single" w:sz="8" w:space="0" w:color="auto"/>
            </w:tcBorders>
          </w:tcPr>
          <w:p w14:paraId="2144FF57" w14:textId="36FFE814" w:rsidR="0232B502" w:rsidRPr="00F96AFD" w:rsidRDefault="0232B502" w:rsidP="00DD2DE5">
            <w:pPr>
              <w:spacing w:after="240"/>
              <w:rPr>
                <w:rFonts w:ascii="Arial" w:hAnsi="Arial" w:cs="Arial"/>
                <w:sz w:val="24"/>
              </w:rPr>
            </w:pPr>
            <w:r w:rsidRPr="00F96AFD">
              <w:rPr>
                <w:rFonts w:ascii="Arial" w:hAnsi="Arial" w:cs="Arial"/>
                <w:sz w:val="24"/>
              </w:rPr>
              <w:t>0,48</w:t>
            </w:r>
          </w:p>
        </w:tc>
        <w:tc>
          <w:tcPr>
            <w:tcW w:w="830" w:type="dxa"/>
            <w:tcBorders>
              <w:top w:val="single" w:sz="8" w:space="0" w:color="auto"/>
              <w:left w:val="single" w:sz="8" w:space="0" w:color="auto"/>
              <w:bottom w:val="single" w:sz="8" w:space="0" w:color="auto"/>
              <w:right w:val="single" w:sz="8" w:space="0" w:color="auto"/>
            </w:tcBorders>
          </w:tcPr>
          <w:p w14:paraId="193CB1A2" w14:textId="2C391743" w:rsidR="0232B502" w:rsidRPr="00F96AFD" w:rsidRDefault="0232B502" w:rsidP="00DD2DE5">
            <w:pPr>
              <w:spacing w:after="240"/>
              <w:rPr>
                <w:rFonts w:ascii="Arial" w:hAnsi="Arial" w:cs="Arial"/>
                <w:sz w:val="24"/>
              </w:rPr>
            </w:pPr>
            <w:r w:rsidRPr="00F96AFD">
              <w:rPr>
                <w:rFonts w:ascii="Arial" w:hAnsi="Arial" w:cs="Arial"/>
                <w:sz w:val="24"/>
              </w:rPr>
              <w:t>0,50</w:t>
            </w:r>
          </w:p>
        </w:tc>
        <w:tc>
          <w:tcPr>
            <w:tcW w:w="830" w:type="dxa"/>
            <w:tcBorders>
              <w:top w:val="single" w:sz="8" w:space="0" w:color="auto"/>
              <w:left w:val="single" w:sz="8" w:space="0" w:color="auto"/>
              <w:bottom w:val="single" w:sz="8" w:space="0" w:color="auto"/>
              <w:right w:val="single" w:sz="8" w:space="0" w:color="auto"/>
            </w:tcBorders>
          </w:tcPr>
          <w:p w14:paraId="63928D37" w14:textId="33D78532" w:rsidR="0232B502" w:rsidRPr="00F96AFD" w:rsidRDefault="0232B502" w:rsidP="00DD2DE5">
            <w:pPr>
              <w:spacing w:after="240"/>
              <w:rPr>
                <w:rFonts w:ascii="Arial" w:hAnsi="Arial" w:cs="Arial"/>
                <w:sz w:val="24"/>
              </w:rPr>
            </w:pPr>
            <w:r w:rsidRPr="00F96AFD">
              <w:rPr>
                <w:rFonts w:ascii="Arial" w:hAnsi="Arial" w:cs="Arial"/>
                <w:sz w:val="24"/>
              </w:rPr>
              <w:t>0,49</w:t>
            </w:r>
          </w:p>
        </w:tc>
        <w:tc>
          <w:tcPr>
            <w:tcW w:w="829" w:type="dxa"/>
            <w:tcBorders>
              <w:top w:val="single" w:sz="8" w:space="0" w:color="auto"/>
              <w:left w:val="single" w:sz="8" w:space="0" w:color="auto"/>
              <w:bottom w:val="single" w:sz="8" w:space="0" w:color="auto"/>
              <w:right w:val="single" w:sz="8" w:space="0" w:color="auto"/>
            </w:tcBorders>
          </w:tcPr>
          <w:p w14:paraId="7F2DB970" w14:textId="395B6AA8" w:rsidR="0232B502" w:rsidRPr="00F96AFD" w:rsidRDefault="0232B502" w:rsidP="00DD2DE5">
            <w:pPr>
              <w:spacing w:after="240"/>
              <w:rPr>
                <w:rFonts w:ascii="Arial" w:hAnsi="Arial" w:cs="Arial"/>
                <w:sz w:val="24"/>
              </w:rPr>
            </w:pPr>
            <w:r w:rsidRPr="00F96AFD">
              <w:rPr>
                <w:rFonts w:ascii="Arial" w:hAnsi="Arial" w:cs="Arial"/>
                <w:sz w:val="24"/>
              </w:rPr>
              <w:t>0,49</w:t>
            </w:r>
          </w:p>
        </w:tc>
        <w:tc>
          <w:tcPr>
            <w:tcW w:w="830" w:type="dxa"/>
            <w:tcBorders>
              <w:top w:val="single" w:sz="8" w:space="0" w:color="auto"/>
              <w:left w:val="single" w:sz="8" w:space="0" w:color="auto"/>
              <w:bottom w:val="single" w:sz="8" w:space="0" w:color="auto"/>
              <w:right w:val="single" w:sz="8" w:space="0" w:color="auto"/>
            </w:tcBorders>
          </w:tcPr>
          <w:p w14:paraId="6DEF0165" w14:textId="216DC7C6" w:rsidR="0232B502" w:rsidRPr="00F96AFD" w:rsidRDefault="0232B502" w:rsidP="00DD2DE5">
            <w:pPr>
              <w:spacing w:after="240"/>
              <w:rPr>
                <w:rFonts w:ascii="Arial" w:hAnsi="Arial" w:cs="Arial"/>
                <w:sz w:val="24"/>
              </w:rPr>
            </w:pPr>
            <w:r w:rsidRPr="00F96AFD">
              <w:rPr>
                <w:rFonts w:ascii="Arial" w:hAnsi="Arial" w:cs="Arial"/>
                <w:sz w:val="24"/>
              </w:rPr>
              <w:t>0,51</w:t>
            </w:r>
          </w:p>
        </w:tc>
        <w:tc>
          <w:tcPr>
            <w:tcW w:w="829" w:type="dxa"/>
            <w:tcBorders>
              <w:top w:val="single" w:sz="8" w:space="0" w:color="auto"/>
              <w:left w:val="single" w:sz="8" w:space="0" w:color="auto"/>
              <w:bottom w:val="single" w:sz="8" w:space="0" w:color="auto"/>
              <w:right w:val="single" w:sz="8" w:space="0" w:color="auto"/>
            </w:tcBorders>
          </w:tcPr>
          <w:p w14:paraId="24774C76" w14:textId="710C18C0" w:rsidR="0232B502" w:rsidRPr="00F96AFD" w:rsidRDefault="0232B502" w:rsidP="00DD2DE5">
            <w:pPr>
              <w:spacing w:after="240"/>
              <w:rPr>
                <w:rFonts w:ascii="Arial" w:hAnsi="Arial" w:cs="Arial"/>
                <w:sz w:val="24"/>
              </w:rPr>
            </w:pPr>
            <w:r w:rsidRPr="00F96AFD">
              <w:rPr>
                <w:rFonts w:ascii="Arial" w:hAnsi="Arial" w:cs="Arial"/>
                <w:sz w:val="24"/>
              </w:rPr>
              <w:t>0,52</w:t>
            </w:r>
          </w:p>
        </w:tc>
        <w:tc>
          <w:tcPr>
            <w:tcW w:w="830" w:type="dxa"/>
            <w:tcBorders>
              <w:top w:val="single" w:sz="8" w:space="0" w:color="auto"/>
              <w:left w:val="single" w:sz="8" w:space="0" w:color="auto"/>
              <w:bottom w:val="single" w:sz="8" w:space="0" w:color="auto"/>
              <w:right w:val="single" w:sz="8" w:space="0" w:color="auto"/>
            </w:tcBorders>
          </w:tcPr>
          <w:p w14:paraId="2C40EA94" w14:textId="5CD83674" w:rsidR="0232B502" w:rsidRPr="00F96AFD" w:rsidRDefault="0232B502" w:rsidP="00DD2DE5">
            <w:pPr>
              <w:spacing w:after="240"/>
              <w:rPr>
                <w:rFonts w:ascii="Arial" w:hAnsi="Arial" w:cs="Arial"/>
                <w:sz w:val="24"/>
              </w:rPr>
            </w:pPr>
            <w:r w:rsidRPr="00F96AFD">
              <w:rPr>
                <w:rFonts w:ascii="Arial" w:hAnsi="Arial" w:cs="Arial"/>
                <w:sz w:val="24"/>
              </w:rPr>
              <w:t>0,48</w:t>
            </w:r>
          </w:p>
        </w:tc>
        <w:tc>
          <w:tcPr>
            <w:tcW w:w="830" w:type="dxa"/>
            <w:tcBorders>
              <w:top w:val="single" w:sz="8" w:space="0" w:color="auto"/>
              <w:left w:val="single" w:sz="8" w:space="0" w:color="auto"/>
              <w:bottom w:val="single" w:sz="8" w:space="0" w:color="auto"/>
              <w:right w:val="single" w:sz="8" w:space="0" w:color="auto"/>
            </w:tcBorders>
          </w:tcPr>
          <w:p w14:paraId="16B24B3E" w14:textId="2414E407" w:rsidR="0232B502" w:rsidRPr="00F96AFD" w:rsidRDefault="0232B502" w:rsidP="00DD2DE5">
            <w:pPr>
              <w:spacing w:after="240"/>
              <w:rPr>
                <w:rFonts w:ascii="Arial" w:hAnsi="Arial" w:cs="Arial"/>
                <w:sz w:val="24"/>
              </w:rPr>
            </w:pPr>
            <w:r w:rsidRPr="00F96AFD">
              <w:rPr>
                <w:rFonts w:ascii="Arial" w:hAnsi="Arial" w:cs="Arial"/>
                <w:sz w:val="24"/>
              </w:rPr>
              <w:t>0,51</w:t>
            </w:r>
          </w:p>
        </w:tc>
      </w:tr>
      <w:tr w:rsidR="0232B502" w:rsidRPr="00F96AFD" w14:paraId="718203C9"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1ABA944E" w14:textId="65A3B2A9" w:rsidR="0232B502" w:rsidRPr="00F96AFD" w:rsidRDefault="0065431B" w:rsidP="00DD2DE5">
            <w:pPr>
              <w:spacing w:after="240"/>
              <w:rPr>
                <w:rFonts w:ascii="Arial" w:hAnsi="Arial" w:cs="Arial"/>
                <w:sz w:val="24"/>
                <w:szCs w:val="24"/>
              </w:rPr>
            </w:pPr>
            <w:r w:rsidRPr="00F96AFD">
              <w:rPr>
                <w:rFonts w:ascii="Arial" w:hAnsi="Arial" w:cs="Arial"/>
                <w:sz w:val="24"/>
                <w:szCs w:val="24"/>
              </w:rPr>
              <w:t>łódzkie</w:t>
            </w:r>
          </w:p>
        </w:tc>
        <w:tc>
          <w:tcPr>
            <w:tcW w:w="829" w:type="dxa"/>
            <w:tcBorders>
              <w:top w:val="single" w:sz="8" w:space="0" w:color="auto"/>
              <w:left w:val="single" w:sz="8" w:space="0" w:color="auto"/>
              <w:bottom w:val="single" w:sz="8" w:space="0" w:color="auto"/>
              <w:right w:val="single" w:sz="8" w:space="0" w:color="auto"/>
            </w:tcBorders>
          </w:tcPr>
          <w:p w14:paraId="0495A08C" w14:textId="56357709" w:rsidR="0232B502" w:rsidRPr="00F96AFD" w:rsidRDefault="0232B502" w:rsidP="00DD2DE5">
            <w:pPr>
              <w:spacing w:after="240"/>
              <w:rPr>
                <w:rFonts w:ascii="Arial" w:hAnsi="Arial" w:cs="Arial"/>
                <w:sz w:val="24"/>
              </w:rPr>
            </w:pPr>
            <w:r w:rsidRPr="00F96AFD">
              <w:rPr>
                <w:rFonts w:ascii="Arial" w:hAnsi="Arial" w:cs="Arial"/>
                <w:sz w:val="24"/>
              </w:rPr>
              <w:t>0,45</w:t>
            </w:r>
          </w:p>
        </w:tc>
        <w:tc>
          <w:tcPr>
            <w:tcW w:w="830" w:type="dxa"/>
            <w:tcBorders>
              <w:top w:val="single" w:sz="8" w:space="0" w:color="auto"/>
              <w:left w:val="single" w:sz="8" w:space="0" w:color="auto"/>
              <w:bottom w:val="single" w:sz="8" w:space="0" w:color="auto"/>
              <w:right w:val="single" w:sz="8" w:space="0" w:color="auto"/>
            </w:tcBorders>
          </w:tcPr>
          <w:p w14:paraId="337E3E83" w14:textId="065D7554" w:rsidR="0232B502" w:rsidRPr="00F96AFD" w:rsidRDefault="0232B502" w:rsidP="00DD2DE5">
            <w:pPr>
              <w:spacing w:after="240"/>
              <w:rPr>
                <w:rFonts w:ascii="Arial" w:hAnsi="Arial" w:cs="Arial"/>
                <w:sz w:val="24"/>
              </w:rPr>
            </w:pPr>
            <w:r w:rsidRPr="00F96AFD">
              <w:rPr>
                <w:rFonts w:ascii="Arial" w:hAnsi="Arial" w:cs="Arial"/>
                <w:sz w:val="24"/>
              </w:rPr>
              <w:t>0,42</w:t>
            </w:r>
          </w:p>
        </w:tc>
        <w:tc>
          <w:tcPr>
            <w:tcW w:w="829" w:type="dxa"/>
            <w:tcBorders>
              <w:top w:val="single" w:sz="8" w:space="0" w:color="auto"/>
              <w:left w:val="single" w:sz="8" w:space="0" w:color="auto"/>
              <w:bottom w:val="single" w:sz="8" w:space="0" w:color="auto"/>
              <w:right w:val="single" w:sz="8" w:space="0" w:color="auto"/>
            </w:tcBorders>
          </w:tcPr>
          <w:p w14:paraId="3F3EFCD8" w14:textId="60F801D5" w:rsidR="0232B502" w:rsidRPr="00F96AFD" w:rsidRDefault="0232B502" w:rsidP="00DD2DE5">
            <w:pPr>
              <w:spacing w:after="240"/>
              <w:rPr>
                <w:rFonts w:ascii="Arial" w:hAnsi="Arial" w:cs="Arial"/>
                <w:sz w:val="24"/>
              </w:rPr>
            </w:pPr>
            <w:r w:rsidRPr="00F96AFD">
              <w:rPr>
                <w:rFonts w:ascii="Arial" w:hAnsi="Arial" w:cs="Arial"/>
                <w:sz w:val="24"/>
              </w:rPr>
              <w:t>0,46</w:t>
            </w:r>
          </w:p>
        </w:tc>
        <w:tc>
          <w:tcPr>
            <w:tcW w:w="830" w:type="dxa"/>
            <w:tcBorders>
              <w:top w:val="single" w:sz="8" w:space="0" w:color="auto"/>
              <w:left w:val="single" w:sz="8" w:space="0" w:color="auto"/>
              <w:bottom w:val="single" w:sz="8" w:space="0" w:color="auto"/>
              <w:right w:val="single" w:sz="8" w:space="0" w:color="auto"/>
            </w:tcBorders>
          </w:tcPr>
          <w:p w14:paraId="120AAEF0" w14:textId="2EA16466" w:rsidR="0232B502" w:rsidRPr="00F96AFD" w:rsidRDefault="0232B502" w:rsidP="00DD2DE5">
            <w:pPr>
              <w:spacing w:after="240"/>
              <w:rPr>
                <w:rFonts w:ascii="Arial" w:hAnsi="Arial" w:cs="Arial"/>
                <w:sz w:val="24"/>
              </w:rPr>
            </w:pPr>
            <w:r w:rsidRPr="00F96AFD">
              <w:rPr>
                <w:rFonts w:ascii="Arial" w:hAnsi="Arial" w:cs="Arial"/>
                <w:sz w:val="24"/>
              </w:rPr>
              <w:t>0,46</w:t>
            </w:r>
          </w:p>
        </w:tc>
        <w:tc>
          <w:tcPr>
            <w:tcW w:w="830" w:type="dxa"/>
            <w:tcBorders>
              <w:top w:val="single" w:sz="8" w:space="0" w:color="auto"/>
              <w:left w:val="single" w:sz="8" w:space="0" w:color="auto"/>
              <w:bottom w:val="single" w:sz="8" w:space="0" w:color="auto"/>
              <w:right w:val="single" w:sz="8" w:space="0" w:color="auto"/>
            </w:tcBorders>
          </w:tcPr>
          <w:p w14:paraId="2607A6C7" w14:textId="16921E14" w:rsidR="0232B502" w:rsidRPr="00F96AFD" w:rsidRDefault="0232B502" w:rsidP="00DD2DE5">
            <w:pPr>
              <w:spacing w:after="240"/>
              <w:rPr>
                <w:rFonts w:ascii="Arial" w:hAnsi="Arial" w:cs="Arial"/>
                <w:sz w:val="24"/>
              </w:rPr>
            </w:pPr>
            <w:r w:rsidRPr="00F96AFD">
              <w:rPr>
                <w:rFonts w:ascii="Arial" w:hAnsi="Arial" w:cs="Arial"/>
                <w:sz w:val="24"/>
              </w:rPr>
              <w:t>0,42</w:t>
            </w:r>
          </w:p>
        </w:tc>
        <w:tc>
          <w:tcPr>
            <w:tcW w:w="829" w:type="dxa"/>
            <w:tcBorders>
              <w:top w:val="single" w:sz="8" w:space="0" w:color="auto"/>
              <w:left w:val="single" w:sz="8" w:space="0" w:color="auto"/>
              <w:bottom w:val="single" w:sz="8" w:space="0" w:color="auto"/>
              <w:right w:val="single" w:sz="8" w:space="0" w:color="auto"/>
            </w:tcBorders>
          </w:tcPr>
          <w:p w14:paraId="51C1CCB7" w14:textId="63ACBAF9" w:rsidR="0232B502" w:rsidRPr="00F96AFD" w:rsidRDefault="0232B502" w:rsidP="00DD2DE5">
            <w:pPr>
              <w:spacing w:after="240"/>
              <w:rPr>
                <w:rFonts w:ascii="Arial" w:hAnsi="Arial" w:cs="Arial"/>
                <w:sz w:val="24"/>
              </w:rPr>
            </w:pPr>
            <w:r w:rsidRPr="00F96AFD">
              <w:rPr>
                <w:rFonts w:ascii="Arial" w:hAnsi="Arial" w:cs="Arial"/>
                <w:sz w:val="24"/>
              </w:rPr>
              <w:t>0,48</w:t>
            </w:r>
          </w:p>
        </w:tc>
        <w:tc>
          <w:tcPr>
            <w:tcW w:w="830" w:type="dxa"/>
            <w:tcBorders>
              <w:top w:val="single" w:sz="8" w:space="0" w:color="auto"/>
              <w:left w:val="single" w:sz="8" w:space="0" w:color="auto"/>
              <w:bottom w:val="single" w:sz="8" w:space="0" w:color="auto"/>
              <w:right w:val="single" w:sz="8" w:space="0" w:color="auto"/>
            </w:tcBorders>
          </w:tcPr>
          <w:p w14:paraId="57175B3E" w14:textId="72B73893" w:rsidR="0232B502" w:rsidRPr="00F96AFD" w:rsidRDefault="0232B502" w:rsidP="00DD2DE5">
            <w:pPr>
              <w:spacing w:after="240"/>
              <w:rPr>
                <w:rFonts w:ascii="Arial" w:hAnsi="Arial" w:cs="Arial"/>
                <w:sz w:val="24"/>
              </w:rPr>
            </w:pPr>
            <w:r w:rsidRPr="00F96AFD">
              <w:rPr>
                <w:rFonts w:ascii="Arial" w:hAnsi="Arial" w:cs="Arial"/>
                <w:sz w:val="24"/>
              </w:rPr>
              <w:t>0,47</w:t>
            </w:r>
          </w:p>
        </w:tc>
        <w:tc>
          <w:tcPr>
            <w:tcW w:w="829" w:type="dxa"/>
            <w:tcBorders>
              <w:top w:val="single" w:sz="8" w:space="0" w:color="auto"/>
              <w:left w:val="single" w:sz="8" w:space="0" w:color="auto"/>
              <w:bottom w:val="single" w:sz="8" w:space="0" w:color="auto"/>
              <w:right w:val="single" w:sz="8" w:space="0" w:color="auto"/>
            </w:tcBorders>
          </w:tcPr>
          <w:p w14:paraId="5F844836" w14:textId="1B6CF623" w:rsidR="0232B502" w:rsidRPr="00F96AFD" w:rsidRDefault="0232B502" w:rsidP="00DD2DE5">
            <w:pPr>
              <w:spacing w:after="240"/>
              <w:rPr>
                <w:rFonts w:ascii="Arial" w:hAnsi="Arial" w:cs="Arial"/>
                <w:sz w:val="24"/>
              </w:rPr>
            </w:pPr>
            <w:r w:rsidRPr="00F96AFD">
              <w:rPr>
                <w:rFonts w:ascii="Arial" w:hAnsi="Arial" w:cs="Arial"/>
                <w:sz w:val="24"/>
              </w:rPr>
              <w:t>0,49</w:t>
            </w:r>
          </w:p>
        </w:tc>
        <w:tc>
          <w:tcPr>
            <w:tcW w:w="830" w:type="dxa"/>
            <w:tcBorders>
              <w:top w:val="single" w:sz="8" w:space="0" w:color="auto"/>
              <w:left w:val="single" w:sz="8" w:space="0" w:color="auto"/>
              <w:bottom w:val="single" w:sz="8" w:space="0" w:color="auto"/>
              <w:right w:val="single" w:sz="8" w:space="0" w:color="auto"/>
            </w:tcBorders>
          </w:tcPr>
          <w:p w14:paraId="2BA1D959" w14:textId="6C724422" w:rsidR="0232B502" w:rsidRPr="00F96AFD" w:rsidRDefault="0232B502" w:rsidP="00DD2DE5">
            <w:pPr>
              <w:spacing w:after="240"/>
              <w:rPr>
                <w:rFonts w:ascii="Arial" w:hAnsi="Arial" w:cs="Arial"/>
                <w:sz w:val="24"/>
              </w:rPr>
            </w:pPr>
            <w:r w:rsidRPr="00F96AFD">
              <w:rPr>
                <w:rFonts w:ascii="Arial" w:hAnsi="Arial" w:cs="Arial"/>
                <w:sz w:val="24"/>
              </w:rPr>
              <w:t>0,45</w:t>
            </w:r>
          </w:p>
        </w:tc>
        <w:tc>
          <w:tcPr>
            <w:tcW w:w="830" w:type="dxa"/>
            <w:tcBorders>
              <w:top w:val="single" w:sz="8" w:space="0" w:color="auto"/>
              <w:left w:val="single" w:sz="8" w:space="0" w:color="auto"/>
              <w:bottom w:val="single" w:sz="8" w:space="0" w:color="auto"/>
              <w:right w:val="single" w:sz="8" w:space="0" w:color="auto"/>
            </w:tcBorders>
          </w:tcPr>
          <w:p w14:paraId="2633AC3E" w14:textId="231463EE" w:rsidR="0232B502" w:rsidRPr="00F96AFD" w:rsidRDefault="0232B502" w:rsidP="00DD2DE5">
            <w:pPr>
              <w:spacing w:after="240"/>
              <w:rPr>
                <w:rFonts w:ascii="Arial" w:hAnsi="Arial" w:cs="Arial"/>
                <w:sz w:val="24"/>
              </w:rPr>
            </w:pPr>
            <w:r w:rsidRPr="00F96AFD">
              <w:rPr>
                <w:rFonts w:ascii="Arial" w:hAnsi="Arial" w:cs="Arial"/>
                <w:sz w:val="24"/>
              </w:rPr>
              <w:t>0,39</w:t>
            </w:r>
          </w:p>
        </w:tc>
      </w:tr>
      <w:tr w:rsidR="0232B502" w:rsidRPr="00F96AFD" w14:paraId="61CB9937"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08386C3E" w14:textId="3946C29B" w:rsidR="0232B502" w:rsidRPr="00F96AFD" w:rsidRDefault="0065431B" w:rsidP="00DD2DE5">
            <w:pPr>
              <w:spacing w:after="240"/>
              <w:rPr>
                <w:rFonts w:ascii="Arial" w:hAnsi="Arial" w:cs="Arial"/>
                <w:sz w:val="24"/>
                <w:szCs w:val="24"/>
              </w:rPr>
            </w:pPr>
            <w:r w:rsidRPr="00F96AFD">
              <w:rPr>
                <w:rFonts w:ascii="Arial" w:hAnsi="Arial" w:cs="Arial"/>
                <w:sz w:val="24"/>
                <w:szCs w:val="24"/>
              </w:rPr>
              <w:t>małopolskie</w:t>
            </w:r>
          </w:p>
        </w:tc>
        <w:tc>
          <w:tcPr>
            <w:tcW w:w="829" w:type="dxa"/>
            <w:tcBorders>
              <w:top w:val="single" w:sz="8" w:space="0" w:color="auto"/>
              <w:left w:val="single" w:sz="8" w:space="0" w:color="auto"/>
              <w:bottom w:val="single" w:sz="8" w:space="0" w:color="auto"/>
              <w:right w:val="single" w:sz="8" w:space="0" w:color="auto"/>
            </w:tcBorders>
          </w:tcPr>
          <w:p w14:paraId="5CC20DD0" w14:textId="4CC0D40E" w:rsidR="0232B502" w:rsidRPr="00F96AFD" w:rsidRDefault="0232B502" w:rsidP="00DD2DE5">
            <w:pPr>
              <w:spacing w:after="240"/>
              <w:rPr>
                <w:rFonts w:ascii="Arial" w:hAnsi="Arial" w:cs="Arial"/>
                <w:sz w:val="24"/>
              </w:rPr>
            </w:pPr>
            <w:r w:rsidRPr="00F96AFD">
              <w:rPr>
                <w:rFonts w:ascii="Arial" w:hAnsi="Arial" w:cs="Arial"/>
                <w:sz w:val="24"/>
              </w:rPr>
              <w:t>0,41</w:t>
            </w:r>
          </w:p>
        </w:tc>
        <w:tc>
          <w:tcPr>
            <w:tcW w:w="830" w:type="dxa"/>
            <w:tcBorders>
              <w:top w:val="single" w:sz="8" w:space="0" w:color="auto"/>
              <w:left w:val="single" w:sz="8" w:space="0" w:color="auto"/>
              <w:bottom w:val="single" w:sz="8" w:space="0" w:color="auto"/>
              <w:right w:val="single" w:sz="8" w:space="0" w:color="auto"/>
            </w:tcBorders>
          </w:tcPr>
          <w:p w14:paraId="31430EA4" w14:textId="6F286F02" w:rsidR="0232B502" w:rsidRPr="00F96AFD" w:rsidRDefault="0232B502" w:rsidP="00DD2DE5">
            <w:pPr>
              <w:spacing w:after="240"/>
              <w:rPr>
                <w:rFonts w:ascii="Arial" w:hAnsi="Arial" w:cs="Arial"/>
                <w:sz w:val="24"/>
              </w:rPr>
            </w:pPr>
            <w:r w:rsidRPr="00F96AFD">
              <w:rPr>
                <w:rFonts w:ascii="Arial" w:hAnsi="Arial" w:cs="Arial"/>
                <w:sz w:val="24"/>
              </w:rPr>
              <w:t>0,49</w:t>
            </w:r>
          </w:p>
        </w:tc>
        <w:tc>
          <w:tcPr>
            <w:tcW w:w="829" w:type="dxa"/>
            <w:tcBorders>
              <w:top w:val="single" w:sz="8" w:space="0" w:color="auto"/>
              <w:left w:val="single" w:sz="8" w:space="0" w:color="auto"/>
              <w:bottom w:val="single" w:sz="8" w:space="0" w:color="auto"/>
              <w:right w:val="single" w:sz="8" w:space="0" w:color="auto"/>
            </w:tcBorders>
          </w:tcPr>
          <w:p w14:paraId="1EF9780C" w14:textId="4A2FE9E0" w:rsidR="0232B502" w:rsidRPr="00F96AFD" w:rsidRDefault="0232B502" w:rsidP="00DD2DE5">
            <w:pPr>
              <w:spacing w:after="240"/>
              <w:rPr>
                <w:rFonts w:ascii="Arial" w:hAnsi="Arial" w:cs="Arial"/>
                <w:sz w:val="24"/>
              </w:rPr>
            </w:pPr>
            <w:r w:rsidRPr="00F96AFD">
              <w:rPr>
                <w:rFonts w:ascii="Arial" w:hAnsi="Arial" w:cs="Arial"/>
                <w:sz w:val="24"/>
              </w:rPr>
              <w:t>0,49</w:t>
            </w:r>
          </w:p>
        </w:tc>
        <w:tc>
          <w:tcPr>
            <w:tcW w:w="830" w:type="dxa"/>
            <w:tcBorders>
              <w:top w:val="single" w:sz="8" w:space="0" w:color="auto"/>
              <w:left w:val="single" w:sz="8" w:space="0" w:color="auto"/>
              <w:bottom w:val="single" w:sz="8" w:space="0" w:color="auto"/>
              <w:right w:val="single" w:sz="8" w:space="0" w:color="auto"/>
            </w:tcBorders>
          </w:tcPr>
          <w:p w14:paraId="3BADAE4C" w14:textId="7BCDE573" w:rsidR="0232B502" w:rsidRPr="00F96AFD" w:rsidRDefault="0232B502" w:rsidP="00DD2DE5">
            <w:pPr>
              <w:spacing w:after="240"/>
              <w:rPr>
                <w:rFonts w:ascii="Arial" w:hAnsi="Arial" w:cs="Arial"/>
                <w:sz w:val="24"/>
              </w:rPr>
            </w:pPr>
            <w:r w:rsidRPr="00F96AFD">
              <w:rPr>
                <w:rFonts w:ascii="Arial" w:hAnsi="Arial" w:cs="Arial"/>
                <w:sz w:val="24"/>
              </w:rPr>
              <w:t>0,46</w:t>
            </w:r>
          </w:p>
        </w:tc>
        <w:tc>
          <w:tcPr>
            <w:tcW w:w="830" w:type="dxa"/>
            <w:tcBorders>
              <w:top w:val="single" w:sz="8" w:space="0" w:color="auto"/>
              <w:left w:val="single" w:sz="8" w:space="0" w:color="auto"/>
              <w:bottom w:val="single" w:sz="8" w:space="0" w:color="auto"/>
              <w:right w:val="single" w:sz="8" w:space="0" w:color="auto"/>
            </w:tcBorders>
          </w:tcPr>
          <w:p w14:paraId="4EBE2EE1" w14:textId="662B2513" w:rsidR="0232B502" w:rsidRPr="00F96AFD" w:rsidRDefault="0232B502" w:rsidP="00DD2DE5">
            <w:pPr>
              <w:spacing w:after="240"/>
              <w:rPr>
                <w:rFonts w:ascii="Arial" w:hAnsi="Arial" w:cs="Arial"/>
                <w:sz w:val="24"/>
              </w:rPr>
            </w:pPr>
            <w:r w:rsidRPr="00F96AFD">
              <w:rPr>
                <w:rFonts w:ascii="Arial" w:hAnsi="Arial" w:cs="Arial"/>
                <w:sz w:val="24"/>
              </w:rPr>
              <w:t>0,47</w:t>
            </w:r>
          </w:p>
        </w:tc>
        <w:tc>
          <w:tcPr>
            <w:tcW w:w="829" w:type="dxa"/>
            <w:tcBorders>
              <w:top w:val="single" w:sz="8" w:space="0" w:color="auto"/>
              <w:left w:val="single" w:sz="8" w:space="0" w:color="auto"/>
              <w:bottom w:val="single" w:sz="8" w:space="0" w:color="auto"/>
              <w:right w:val="single" w:sz="8" w:space="0" w:color="auto"/>
            </w:tcBorders>
          </w:tcPr>
          <w:p w14:paraId="68135E67" w14:textId="1F8E8987" w:rsidR="0232B502" w:rsidRPr="00F96AFD" w:rsidRDefault="0232B502" w:rsidP="00DD2DE5">
            <w:pPr>
              <w:spacing w:after="240"/>
              <w:rPr>
                <w:rFonts w:ascii="Arial" w:hAnsi="Arial" w:cs="Arial"/>
                <w:sz w:val="24"/>
              </w:rPr>
            </w:pPr>
            <w:r w:rsidRPr="00F96AFD">
              <w:rPr>
                <w:rFonts w:ascii="Arial" w:hAnsi="Arial" w:cs="Arial"/>
                <w:sz w:val="24"/>
              </w:rPr>
              <w:t>0,49</w:t>
            </w:r>
          </w:p>
        </w:tc>
        <w:tc>
          <w:tcPr>
            <w:tcW w:w="830" w:type="dxa"/>
            <w:tcBorders>
              <w:top w:val="single" w:sz="8" w:space="0" w:color="auto"/>
              <w:left w:val="single" w:sz="8" w:space="0" w:color="auto"/>
              <w:bottom w:val="single" w:sz="8" w:space="0" w:color="auto"/>
              <w:right w:val="single" w:sz="8" w:space="0" w:color="auto"/>
            </w:tcBorders>
          </w:tcPr>
          <w:p w14:paraId="12E2102E" w14:textId="197178BC" w:rsidR="0232B502" w:rsidRPr="00F96AFD" w:rsidRDefault="0232B502" w:rsidP="00DD2DE5">
            <w:pPr>
              <w:spacing w:after="240"/>
              <w:rPr>
                <w:rFonts w:ascii="Arial" w:hAnsi="Arial" w:cs="Arial"/>
                <w:sz w:val="24"/>
              </w:rPr>
            </w:pPr>
            <w:r w:rsidRPr="00F96AFD">
              <w:rPr>
                <w:rFonts w:ascii="Arial" w:hAnsi="Arial" w:cs="Arial"/>
                <w:sz w:val="24"/>
              </w:rPr>
              <w:t>0,48</w:t>
            </w:r>
          </w:p>
        </w:tc>
        <w:tc>
          <w:tcPr>
            <w:tcW w:w="829" w:type="dxa"/>
            <w:tcBorders>
              <w:top w:val="single" w:sz="8" w:space="0" w:color="auto"/>
              <w:left w:val="single" w:sz="8" w:space="0" w:color="auto"/>
              <w:bottom w:val="single" w:sz="8" w:space="0" w:color="auto"/>
              <w:right w:val="single" w:sz="8" w:space="0" w:color="auto"/>
            </w:tcBorders>
          </w:tcPr>
          <w:p w14:paraId="618E0DCB" w14:textId="7F61802E" w:rsidR="0232B502" w:rsidRPr="00F96AFD" w:rsidRDefault="0232B502" w:rsidP="00DD2DE5">
            <w:pPr>
              <w:spacing w:after="240"/>
              <w:rPr>
                <w:rFonts w:ascii="Arial" w:hAnsi="Arial" w:cs="Arial"/>
                <w:sz w:val="24"/>
              </w:rPr>
            </w:pPr>
            <w:r w:rsidRPr="00F96AFD">
              <w:rPr>
                <w:rFonts w:ascii="Arial" w:hAnsi="Arial" w:cs="Arial"/>
                <w:sz w:val="24"/>
              </w:rPr>
              <w:t>0,48</w:t>
            </w:r>
          </w:p>
        </w:tc>
        <w:tc>
          <w:tcPr>
            <w:tcW w:w="830" w:type="dxa"/>
            <w:tcBorders>
              <w:top w:val="single" w:sz="8" w:space="0" w:color="auto"/>
              <w:left w:val="single" w:sz="8" w:space="0" w:color="auto"/>
              <w:bottom w:val="single" w:sz="8" w:space="0" w:color="auto"/>
              <w:right w:val="single" w:sz="8" w:space="0" w:color="auto"/>
            </w:tcBorders>
          </w:tcPr>
          <w:p w14:paraId="710B7F7E" w14:textId="00B3B2A7" w:rsidR="0232B502" w:rsidRPr="00F96AFD" w:rsidRDefault="0232B502" w:rsidP="00DD2DE5">
            <w:pPr>
              <w:spacing w:after="240"/>
              <w:rPr>
                <w:rFonts w:ascii="Arial" w:hAnsi="Arial" w:cs="Arial"/>
                <w:sz w:val="24"/>
              </w:rPr>
            </w:pPr>
            <w:r w:rsidRPr="00F96AFD">
              <w:rPr>
                <w:rFonts w:ascii="Arial" w:hAnsi="Arial" w:cs="Arial"/>
                <w:sz w:val="24"/>
              </w:rPr>
              <w:t>0,46</w:t>
            </w:r>
          </w:p>
        </w:tc>
        <w:tc>
          <w:tcPr>
            <w:tcW w:w="830" w:type="dxa"/>
            <w:tcBorders>
              <w:top w:val="single" w:sz="8" w:space="0" w:color="auto"/>
              <w:left w:val="single" w:sz="8" w:space="0" w:color="auto"/>
              <w:bottom w:val="single" w:sz="8" w:space="0" w:color="auto"/>
              <w:right w:val="single" w:sz="8" w:space="0" w:color="auto"/>
            </w:tcBorders>
          </w:tcPr>
          <w:p w14:paraId="24DE0832" w14:textId="266E5014" w:rsidR="0232B502" w:rsidRPr="00F96AFD" w:rsidRDefault="0232B502" w:rsidP="00DD2DE5">
            <w:pPr>
              <w:spacing w:after="240"/>
              <w:rPr>
                <w:rFonts w:ascii="Arial" w:hAnsi="Arial" w:cs="Arial"/>
                <w:sz w:val="24"/>
              </w:rPr>
            </w:pPr>
            <w:r w:rsidRPr="00F96AFD">
              <w:rPr>
                <w:rFonts w:ascii="Arial" w:hAnsi="Arial" w:cs="Arial"/>
                <w:sz w:val="24"/>
              </w:rPr>
              <w:t>0,50</w:t>
            </w:r>
          </w:p>
        </w:tc>
      </w:tr>
      <w:tr w:rsidR="0232B502" w:rsidRPr="00F96AFD" w14:paraId="1BE24E18"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409BB542" w14:textId="28F32814" w:rsidR="0232B502" w:rsidRPr="00F96AFD" w:rsidRDefault="00842008" w:rsidP="00DD2DE5">
            <w:pPr>
              <w:spacing w:after="240"/>
              <w:rPr>
                <w:rFonts w:ascii="Arial" w:hAnsi="Arial" w:cs="Arial"/>
                <w:sz w:val="24"/>
                <w:szCs w:val="24"/>
              </w:rPr>
            </w:pPr>
            <w:r w:rsidRPr="00F96AFD">
              <w:rPr>
                <w:rFonts w:ascii="Arial" w:eastAsia="Times New Roman" w:hAnsi="Arial" w:cs="Arial"/>
                <w:sz w:val="24"/>
                <w:szCs w:val="24"/>
              </w:rPr>
              <w:t>mazowieckie</w:t>
            </w:r>
          </w:p>
        </w:tc>
        <w:tc>
          <w:tcPr>
            <w:tcW w:w="829" w:type="dxa"/>
            <w:tcBorders>
              <w:top w:val="single" w:sz="8" w:space="0" w:color="auto"/>
              <w:left w:val="single" w:sz="8" w:space="0" w:color="auto"/>
              <w:bottom w:val="single" w:sz="8" w:space="0" w:color="auto"/>
              <w:right w:val="single" w:sz="8" w:space="0" w:color="auto"/>
            </w:tcBorders>
          </w:tcPr>
          <w:p w14:paraId="40B55EBE" w14:textId="5C743941" w:rsidR="0232B502" w:rsidRPr="00F96AFD" w:rsidRDefault="0232B502" w:rsidP="00DD2DE5">
            <w:pPr>
              <w:spacing w:after="240"/>
              <w:rPr>
                <w:rFonts w:ascii="Arial" w:hAnsi="Arial" w:cs="Arial"/>
                <w:sz w:val="24"/>
              </w:rPr>
            </w:pPr>
            <w:r w:rsidRPr="00F96AFD">
              <w:rPr>
                <w:rFonts w:ascii="Arial" w:hAnsi="Arial" w:cs="Arial"/>
                <w:sz w:val="24"/>
              </w:rPr>
              <w:t>0,69</w:t>
            </w:r>
          </w:p>
        </w:tc>
        <w:tc>
          <w:tcPr>
            <w:tcW w:w="830" w:type="dxa"/>
            <w:tcBorders>
              <w:top w:val="single" w:sz="8" w:space="0" w:color="auto"/>
              <w:left w:val="single" w:sz="8" w:space="0" w:color="auto"/>
              <w:bottom w:val="single" w:sz="8" w:space="0" w:color="auto"/>
              <w:right w:val="single" w:sz="8" w:space="0" w:color="auto"/>
            </w:tcBorders>
          </w:tcPr>
          <w:p w14:paraId="23C5B5DA" w14:textId="680CDD9C" w:rsidR="0232B502" w:rsidRPr="00F96AFD" w:rsidRDefault="0232B502" w:rsidP="00DD2DE5">
            <w:pPr>
              <w:spacing w:after="240"/>
              <w:rPr>
                <w:rFonts w:ascii="Arial" w:hAnsi="Arial" w:cs="Arial"/>
                <w:sz w:val="24"/>
              </w:rPr>
            </w:pPr>
            <w:r w:rsidRPr="00F96AFD">
              <w:rPr>
                <w:rFonts w:ascii="Arial" w:hAnsi="Arial" w:cs="Arial"/>
                <w:sz w:val="24"/>
              </w:rPr>
              <w:t>0,65</w:t>
            </w:r>
          </w:p>
        </w:tc>
        <w:tc>
          <w:tcPr>
            <w:tcW w:w="829" w:type="dxa"/>
            <w:tcBorders>
              <w:top w:val="single" w:sz="8" w:space="0" w:color="auto"/>
              <w:left w:val="single" w:sz="8" w:space="0" w:color="auto"/>
              <w:bottom w:val="single" w:sz="8" w:space="0" w:color="auto"/>
              <w:right w:val="single" w:sz="8" w:space="0" w:color="auto"/>
            </w:tcBorders>
          </w:tcPr>
          <w:p w14:paraId="76CC90F8" w14:textId="161C0C03" w:rsidR="0232B502" w:rsidRPr="00F96AFD" w:rsidRDefault="0232B502" w:rsidP="00DD2DE5">
            <w:pPr>
              <w:spacing w:after="240"/>
              <w:rPr>
                <w:rFonts w:ascii="Arial" w:hAnsi="Arial" w:cs="Arial"/>
                <w:sz w:val="24"/>
              </w:rPr>
            </w:pPr>
            <w:r w:rsidRPr="00F96AFD">
              <w:rPr>
                <w:rFonts w:ascii="Arial" w:hAnsi="Arial" w:cs="Arial"/>
                <w:sz w:val="24"/>
              </w:rPr>
              <w:t>0,63</w:t>
            </w:r>
          </w:p>
        </w:tc>
        <w:tc>
          <w:tcPr>
            <w:tcW w:w="830" w:type="dxa"/>
            <w:tcBorders>
              <w:top w:val="single" w:sz="8" w:space="0" w:color="auto"/>
              <w:left w:val="single" w:sz="8" w:space="0" w:color="auto"/>
              <w:bottom w:val="single" w:sz="8" w:space="0" w:color="auto"/>
              <w:right w:val="single" w:sz="8" w:space="0" w:color="auto"/>
            </w:tcBorders>
          </w:tcPr>
          <w:p w14:paraId="2D57F63F" w14:textId="489711ED" w:rsidR="0232B502" w:rsidRPr="00F96AFD" w:rsidRDefault="0232B502" w:rsidP="00DD2DE5">
            <w:pPr>
              <w:spacing w:after="240"/>
              <w:rPr>
                <w:rFonts w:ascii="Arial" w:hAnsi="Arial" w:cs="Arial"/>
                <w:sz w:val="24"/>
              </w:rPr>
            </w:pPr>
            <w:r w:rsidRPr="00F96AFD">
              <w:rPr>
                <w:rFonts w:ascii="Arial" w:hAnsi="Arial" w:cs="Arial"/>
                <w:sz w:val="24"/>
              </w:rPr>
              <w:t>0,68</w:t>
            </w:r>
          </w:p>
        </w:tc>
        <w:tc>
          <w:tcPr>
            <w:tcW w:w="830" w:type="dxa"/>
            <w:tcBorders>
              <w:top w:val="single" w:sz="8" w:space="0" w:color="auto"/>
              <w:left w:val="single" w:sz="8" w:space="0" w:color="auto"/>
              <w:bottom w:val="single" w:sz="8" w:space="0" w:color="auto"/>
              <w:right w:val="single" w:sz="8" w:space="0" w:color="auto"/>
            </w:tcBorders>
          </w:tcPr>
          <w:p w14:paraId="78E880CE" w14:textId="30D468CE" w:rsidR="0232B502" w:rsidRPr="00F96AFD" w:rsidRDefault="0232B502" w:rsidP="00DD2DE5">
            <w:pPr>
              <w:spacing w:after="240"/>
              <w:rPr>
                <w:rFonts w:ascii="Arial" w:hAnsi="Arial" w:cs="Arial"/>
                <w:sz w:val="24"/>
              </w:rPr>
            </w:pPr>
            <w:r w:rsidRPr="00F96AFD">
              <w:rPr>
                <w:rFonts w:ascii="Arial" w:hAnsi="Arial" w:cs="Arial"/>
                <w:sz w:val="24"/>
              </w:rPr>
              <w:t>0,70</w:t>
            </w:r>
          </w:p>
        </w:tc>
        <w:tc>
          <w:tcPr>
            <w:tcW w:w="829" w:type="dxa"/>
            <w:tcBorders>
              <w:top w:val="single" w:sz="8" w:space="0" w:color="auto"/>
              <w:left w:val="single" w:sz="8" w:space="0" w:color="auto"/>
              <w:bottom w:val="single" w:sz="8" w:space="0" w:color="auto"/>
              <w:right w:val="single" w:sz="8" w:space="0" w:color="auto"/>
            </w:tcBorders>
          </w:tcPr>
          <w:p w14:paraId="101320B9" w14:textId="732E4D66" w:rsidR="0232B502" w:rsidRPr="00F96AFD" w:rsidRDefault="0232B502" w:rsidP="00DD2DE5">
            <w:pPr>
              <w:spacing w:after="240"/>
              <w:rPr>
                <w:rFonts w:ascii="Arial" w:hAnsi="Arial" w:cs="Arial"/>
                <w:sz w:val="24"/>
              </w:rPr>
            </w:pPr>
            <w:r w:rsidRPr="00F96AFD">
              <w:rPr>
                <w:rFonts w:ascii="Arial" w:hAnsi="Arial" w:cs="Arial"/>
                <w:sz w:val="24"/>
              </w:rPr>
              <w:t>0,66</w:t>
            </w:r>
          </w:p>
        </w:tc>
        <w:tc>
          <w:tcPr>
            <w:tcW w:w="830" w:type="dxa"/>
            <w:tcBorders>
              <w:top w:val="single" w:sz="8" w:space="0" w:color="auto"/>
              <w:left w:val="single" w:sz="8" w:space="0" w:color="auto"/>
              <w:bottom w:val="single" w:sz="8" w:space="0" w:color="auto"/>
              <w:right w:val="single" w:sz="8" w:space="0" w:color="auto"/>
            </w:tcBorders>
          </w:tcPr>
          <w:p w14:paraId="25A1B57F" w14:textId="3BF4A7BB" w:rsidR="0232B502" w:rsidRPr="00F96AFD" w:rsidRDefault="0232B502" w:rsidP="00DD2DE5">
            <w:pPr>
              <w:spacing w:after="240"/>
              <w:rPr>
                <w:rFonts w:ascii="Arial" w:hAnsi="Arial" w:cs="Arial"/>
                <w:sz w:val="24"/>
              </w:rPr>
            </w:pPr>
            <w:r w:rsidRPr="00F96AFD">
              <w:rPr>
                <w:rFonts w:ascii="Arial" w:hAnsi="Arial" w:cs="Arial"/>
                <w:sz w:val="24"/>
              </w:rPr>
              <w:t>0,68</w:t>
            </w:r>
          </w:p>
        </w:tc>
        <w:tc>
          <w:tcPr>
            <w:tcW w:w="829" w:type="dxa"/>
            <w:tcBorders>
              <w:top w:val="single" w:sz="8" w:space="0" w:color="auto"/>
              <w:left w:val="single" w:sz="8" w:space="0" w:color="auto"/>
              <w:bottom w:val="single" w:sz="8" w:space="0" w:color="auto"/>
              <w:right w:val="single" w:sz="8" w:space="0" w:color="auto"/>
            </w:tcBorders>
          </w:tcPr>
          <w:p w14:paraId="6EC0C8BE" w14:textId="5C7AF378" w:rsidR="0232B502" w:rsidRPr="00F96AFD" w:rsidRDefault="0232B502" w:rsidP="00DD2DE5">
            <w:pPr>
              <w:spacing w:after="240"/>
              <w:rPr>
                <w:rFonts w:ascii="Arial" w:hAnsi="Arial" w:cs="Arial"/>
                <w:sz w:val="24"/>
              </w:rPr>
            </w:pPr>
            <w:r w:rsidRPr="00F96AFD">
              <w:rPr>
                <w:rFonts w:ascii="Arial" w:hAnsi="Arial" w:cs="Arial"/>
                <w:sz w:val="24"/>
              </w:rPr>
              <w:t>0,70</w:t>
            </w:r>
          </w:p>
        </w:tc>
        <w:tc>
          <w:tcPr>
            <w:tcW w:w="830" w:type="dxa"/>
            <w:tcBorders>
              <w:top w:val="single" w:sz="8" w:space="0" w:color="auto"/>
              <w:left w:val="single" w:sz="8" w:space="0" w:color="auto"/>
              <w:bottom w:val="single" w:sz="8" w:space="0" w:color="auto"/>
              <w:right w:val="single" w:sz="8" w:space="0" w:color="auto"/>
            </w:tcBorders>
          </w:tcPr>
          <w:p w14:paraId="39736B0B" w14:textId="72F725C1" w:rsidR="0232B502" w:rsidRPr="00F96AFD" w:rsidRDefault="0232B502" w:rsidP="00DD2DE5">
            <w:pPr>
              <w:spacing w:after="240"/>
              <w:rPr>
                <w:rFonts w:ascii="Arial" w:hAnsi="Arial" w:cs="Arial"/>
                <w:sz w:val="24"/>
              </w:rPr>
            </w:pPr>
            <w:r w:rsidRPr="00F96AFD">
              <w:rPr>
                <w:rFonts w:ascii="Arial" w:hAnsi="Arial" w:cs="Arial"/>
                <w:sz w:val="24"/>
              </w:rPr>
              <w:t>0,67</w:t>
            </w:r>
          </w:p>
        </w:tc>
        <w:tc>
          <w:tcPr>
            <w:tcW w:w="830" w:type="dxa"/>
            <w:tcBorders>
              <w:top w:val="single" w:sz="8" w:space="0" w:color="auto"/>
              <w:left w:val="single" w:sz="8" w:space="0" w:color="auto"/>
              <w:bottom w:val="single" w:sz="8" w:space="0" w:color="auto"/>
              <w:right w:val="single" w:sz="8" w:space="0" w:color="auto"/>
            </w:tcBorders>
          </w:tcPr>
          <w:p w14:paraId="766C52F7" w14:textId="7A0D5166" w:rsidR="0232B502" w:rsidRPr="00F96AFD" w:rsidRDefault="0232B502" w:rsidP="00DD2DE5">
            <w:pPr>
              <w:spacing w:after="240"/>
              <w:rPr>
                <w:rFonts w:ascii="Arial" w:hAnsi="Arial" w:cs="Arial"/>
                <w:sz w:val="24"/>
              </w:rPr>
            </w:pPr>
            <w:r w:rsidRPr="00F96AFD">
              <w:rPr>
                <w:rFonts w:ascii="Arial" w:hAnsi="Arial" w:cs="Arial"/>
                <w:sz w:val="24"/>
              </w:rPr>
              <w:t>0,65</w:t>
            </w:r>
          </w:p>
        </w:tc>
      </w:tr>
      <w:tr w:rsidR="0232B502" w:rsidRPr="00F96AFD" w14:paraId="574C835B"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0745B4F9" w14:textId="113E27FB" w:rsidR="0232B502" w:rsidRPr="00F96AFD" w:rsidRDefault="0065431B" w:rsidP="00DD2DE5">
            <w:pPr>
              <w:spacing w:after="240"/>
              <w:rPr>
                <w:rFonts w:ascii="Arial" w:hAnsi="Arial" w:cs="Arial"/>
                <w:sz w:val="24"/>
                <w:szCs w:val="24"/>
              </w:rPr>
            </w:pPr>
            <w:r w:rsidRPr="00F96AFD">
              <w:rPr>
                <w:rFonts w:ascii="Arial" w:hAnsi="Arial" w:cs="Arial"/>
                <w:sz w:val="24"/>
                <w:szCs w:val="24"/>
              </w:rPr>
              <w:t>opolskie</w:t>
            </w:r>
          </w:p>
        </w:tc>
        <w:tc>
          <w:tcPr>
            <w:tcW w:w="829" w:type="dxa"/>
            <w:tcBorders>
              <w:top w:val="single" w:sz="8" w:space="0" w:color="auto"/>
              <w:left w:val="single" w:sz="8" w:space="0" w:color="auto"/>
              <w:bottom w:val="single" w:sz="8" w:space="0" w:color="auto"/>
              <w:right w:val="single" w:sz="8" w:space="0" w:color="auto"/>
            </w:tcBorders>
          </w:tcPr>
          <w:p w14:paraId="533229B0" w14:textId="50AE9BF2" w:rsidR="0232B502" w:rsidRPr="00F96AFD" w:rsidRDefault="0232B502" w:rsidP="00DD2DE5">
            <w:pPr>
              <w:spacing w:after="240"/>
              <w:rPr>
                <w:rFonts w:ascii="Arial" w:hAnsi="Arial" w:cs="Arial"/>
                <w:sz w:val="24"/>
              </w:rPr>
            </w:pPr>
            <w:r w:rsidRPr="00F96AFD">
              <w:rPr>
                <w:rFonts w:ascii="Arial" w:hAnsi="Arial" w:cs="Arial"/>
                <w:sz w:val="24"/>
              </w:rPr>
              <w:t>0,52</w:t>
            </w:r>
          </w:p>
        </w:tc>
        <w:tc>
          <w:tcPr>
            <w:tcW w:w="830" w:type="dxa"/>
            <w:tcBorders>
              <w:top w:val="single" w:sz="8" w:space="0" w:color="auto"/>
              <w:left w:val="single" w:sz="8" w:space="0" w:color="auto"/>
              <w:bottom w:val="single" w:sz="8" w:space="0" w:color="auto"/>
              <w:right w:val="single" w:sz="8" w:space="0" w:color="auto"/>
            </w:tcBorders>
          </w:tcPr>
          <w:p w14:paraId="650E6EF5" w14:textId="4069D2FB" w:rsidR="0232B502" w:rsidRPr="00F96AFD" w:rsidRDefault="0232B502" w:rsidP="00DD2DE5">
            <w:pPr>
              <w:spacing w:after="240"/>
              <w:rPr>
                <w:rFonts w:ascii="Arial" w:hAnsi="Arial" w:cs="Arial"/>
                <w:sz w:val="24"/>
              </w:rPr>
            </w:pPr>
            <w:r w:rsidRPr="00F96AFD">
              <w:rPr>
                <w:rFonts w:ascii="Arial" w:hAnsi="Arial" w:cs="Arial"/>
                <w:sz w:val="24"/>
              </w:rPr>
              <w:t>0,52</w:t>
            </w:r>
          </w:p>
        </w:tc>
        <w:tc>
          <w:tcPr>
            <w:tcW w:w="829" w:type="dxa"/>
            <w:tcBorders>
              <w:top w:val="single" w:sz="8" w:space="0" w:color="auto"/>
              <w:left w:val="single" w:sz="8" w:space="0" w:color="auto"/>
              <w:bottom w:val="single" w:sz="8" w:space="0" w:color="auto"/>
              <w:right w:val="single" w:sz="8" w:space="0" w:color="auto"/>
            </w:tcBorders>
          </w:tcPr>
          <w:p w14:paraId="30761D22" w14:textId="080F892D" w:rsidR="0232B502" w:rsidRPr="00F96AFD" w:rsidRDefault="0232B502" w:rsidP="00DD2DE5">
            <w:pPr>
              <w:spacing w:after="240"/>
              <w:rPr>
                <w:rFonts w:ascii="Arial" w:hAnsi="Arial" w:cs="Arial"/>
                <w:sz w:val="24"/>
              </w:rPr>
            </w:pPr>
            <w:r w:rsidRPr="00F96AFD">
              <w:rPr>
                <w:rFonts w:ascii="Arial" w:hAnsi="Arial" w:cs="Arial"/>
                <w:sz w:val="24"/>
              </w:rPr>
              <w:t>0,49</w:t>
            </w:r>
          </w:p>
        </w:tc>
        <w:tc>
          <w:tcPr>
            <w:tcW w:w="830" w:type="dxa"/>
            <w:tcBorders>
              <w:top w:val="single" w:sz="8" w:space="0" w:color="auto"/>
              <w:left w:val="single" w:sz="8" w:space="0" w:color="auto"/>
              <w:bottom w:val="single" w:sz="8" w:space="0" w:color="auto"/>
              <w:right w:val="single" w:sz="8" w:space="0" w:color="auto"/>
            </w:tcBorders>
          </w:tcPr>
          <w:p w14:paraId="1E807E82" w14:textId="0261B89A" w:rsidR="0232B502" w:rsidRPr="00F96AFD" w:rsidRDefault="0232B502" w:rsidP="00DD2DE5">
            <w:pPr>
              <w:spacing w:after="240"/>
              <w:rPr>
                <w:rFonts w:ascii="Arial" w:hAnsi="Arial" w:cs="Arial"/>
                <w:sz w:val="24"/>
              </w:rPr>
            </w:pPr>
            <w:r w:rsidRPr="00F96AFD">
              <w:rPr>
                <w:rFonts w:ascii="Arial" w:hAnsi="Arial" w:cs="Arial"/>
                <w:sz w:val="24"/>
              </w:rPr>
              <w:t>0,50</w:t>
            </w:r>
          </w:p>
        </w:tc>
        <w:tc>
          <w:tcPr>
            <w:tcW w:w="830" w:type="dxa"/>
            <w:tcBorders>
              <w:top w:val="single" w:sz="8" w:space="0" w:color="auto"/>
              <w:left w:val="single" w:sz="8" w:space="0" w:color="auto"/>
              <w:bottom w:val="single" w:sz="8" w:space="0" w:color="auto"/>
              <w:right w:val="single" w:sz="8" w:space="0" w:color="auto"/>
            </w:tcBorders>
          </w:tcPr>
          <w:p w14:paraId="563E4893" w14:textId="0D8938B5" w:rsidR="0232B502" w:rsidRPr="00F96AFD" w:rsidRDefault="0232B502" w:rsidP="00DD2DE5">
            <w:pPr>
              <w:spacing w:after="240"/>
              <w:rPr>
                <w:rFonts w:ascii="Arial" w:hAnsi="Arial" w:cs="Arial"/>
                <w:sz w:val="24"/>
              </w:rPr>
            </w:pPr>
            <w:r w:rsidRPr="00F96AFD">
              <w:rPr>
                <w:rFonts w:ascii="Arial" w:hAnsi="Arial" w:cs="Arial"/>
                <w:sz w:val="24"/>
              </w:rPr>
              <w:t>0,49</w:t>
            </w:r>
          </w:p>
        </w:tc>
        <w:tc>
          <w:tcPr>
            <w:tcW w:w="829" w:type="dxa"/>
            <w:tcBorders>
              <w:top w:val="single" w:sz="8" w:space="0" w:color="auto"/>
              <w:left w:val="single" w:sz="8" w:space="0" w:color="auto"/>
              <w:bottom w:val="single" w:sz="8" w:space="0" w:color="auto"/>
              <w:right w:val="single" w:sz="8" w:space="0" w:color="auto"/>
            </w:tcBorders>
          </w:tcPr>
          <w:p w14:paraId="6D901B4D" w14:textId="7F114119" w:rsidR="0232B502" w:rsidRPr="00F96AFD" w:rsidRDefault="0232B502" w:rsidP="00DD2DE5">
            <w:pPr>
              <w:spacing w:after="240"/>
              <w:rPr>
                <w:rFonts w:ascii="Arial" w:hAnsi="Arial" w:cs="Arial"/>
                <w:sz w:val="24"/>
              </w:rPr>
            </w:pPr>
            <w:r w:rsidRPr="00F96AFD">
              <w:rPr>
                <w:rFonts w:ascii="Arial" w:hAnsi="Arial" w:cs="Arial"/>
                <w:sz w:val="24"/>
              </w:rPr>
              <w:t>0,47</w:t>
            </w:r>
          </w:p>
        </w:tc>
        <w:tc>
          <w:tcPr>
            <w:tcW w:w="830" w:type="dxa"/>
            <w:tcBorders>
              <w:top w:val="single" w:sz="8" w:space="0" w:color="auto"/>
              <w:left w:val="single" w:sz="8" w:space="0" w:color="auto"/>
              <w:bottom w:val="single" w:sz="8" w:space="0" w:color="auto"/>
              <w:right w:val="single" w:sz="8" w:space="0" w:color="auto"/>
            </w:tcBorders>
          </w:tcPr>
          <w:p w14:paraId="2A19C529" w14:textId="65025071" w:rsidR="0232B502" w:rsidRPr="00F96AFD" w:rsidRDefault="0232B502" w:rsidP="00DD2DE5">
            <w:pPr>
              <w:spacing w:after="240"/>
              <w:rPr>
                <w:rFonts w:ascii="Arial" w:hAnsi="Arial" w:cs="Arial"/>
                <w:sz w:val="24"/>
              </w:rPr>
            </w:pPr>
            <w:r w:rsidRPr="00F96AFD">
              <w:rPr>
                <w:rFonts w:ascii="Arial" w:hAnsi="Arial" w:cs="Arial"/>
                <w:sz w:val="24"/>
              </w:rPr>
              <w:t>0,45</w:t>
            </w:r>
          </w:p>
        </w:tc>
        <w:tc>
          <w:tcPr>
            <w:tcW w:w="829" w:type="dxa"/>
            <w:tcBorders>
              <w:top w:val="single" w:sz="8" w:space="0" w:color="auto"/>
              <w:left w:val="single" w:sz="8" w:space="0" w:color="auto"/>
              <w:bottom w:val="single" w:sz="8" w:space="0" w:color="auto"/>
              <w:right w:val="single" w:sz="8" w:space="0" w:color="auto"/>
            </w:tcBorders>
          </w:tcPr>
          <w:p w14:paraId="1A8C9847" w14:textId="0B527A12" w:rsidR="0232B502" w:rsidRPr="00F96AFD" w:rsidRDefault="0232B502" w:rsidP="00DD2DE5">
            <w:pPr>
              <w:spacing w:after="240"/>
              <w:rPr>
                <w:rFonts w:ascii="Arial" w:hAnsi="Arial" w:cs="Arial"/>
                <w:sz w:val="24"/>
              </w:rPr>
            </w:pPr>
            <w:r w:rsidRPr="00F96AFD">
              <w:rPr>
                <w:rFonts w:ascii="Arial" w:hAnsi="Arial" w:cs="Arial"/>
                <w:sz w:val="24"/>
              </w:rPr>
              <w:t>0,46</w:t>
            </w:r>
          </w:p>
        </w:tc>
        <w:tc>
          <w:tcPr>
            <w:tcW w:w="830" w:type="dxa"/>
            <w:tcBorders>
              <w:top w:val="single" w:sz="8" w:space="0" w:color="auto"/>
              <w:left w:val="single" w:sz="8" w:space="0" w:color="auto"/>
              <w:bottom w:val="single" w:sz="8" w:space="0" w:color="auto"/>
              <w:right w:val="single" w:sz="8" w:space="0" w:color="auto"/>
            </w:tcBorders>
          </w:tcPr>
          <w:p w14:paraId="0E5923CB" w14:textId="093C227A" w:rsidR="0232B502" w:rsidRPr="00F96AFD" w:rsidRDefault="0232B502" w:rsidP="00DD2DE5">
            <w:pPr>
              <w:spacing w:after="240"/>
              <w:rPr>
                <w:rFonts w:ascii="Arial" w:hAnsi="Arial" w:cs="Arial"/>
                <w:sz w:val="24"/>
              </w:rPr>
            </w:pPr>
            <w:r w:rsidRPr="00F96AFD">
              <w:rPr>
                <w:rFonts w:ascii="Arial" w:hAnsi="Arial" w:cs="Arial"/>
                <w:sz w:val="24"/>
              </w:rPr>
              <w:t>0,52</w:t>
            </w:r>
          </w:p>
        </w:tc>
        <w:tc>
          <w:tcPr>
            <w:tcW w:w="830" w:type="dxa"/>
            <w:tcBorders>
              <w:top w:val="single" w:sz="8" w:space="0" w:color="auto"/>
              <w:left w:val="single" w:sz="8" w:space="0" w:color="auto"/>
              <w:bottom w:val="single" w:sz="8" w:space="0" w:color="auto"/>
              <w:right w:val="single" w:sz="8" w:space="0" w:color="auto"/>
            </w:tcBorders>
          </w:tcPr>
          <w:p w14:paraId="50D6A7E9" w14:textId="3760C371" w:rsidR="0232B502" w:rsidRPr="00F96AFD" w:rsidRDefault="0232B502" w:rsidP="00DD2DE5">
            <w:pPr>
              <w:spacing w:after="240"/>
              <w:rPr>
                <w:rFonts w:ascii="Arial" w:hAnsi="Arial" w:cs="Arial"/>
                <w:sz w:val="24"/>
              </w:rPr>
            </w:pPr>
            <w:r w:rsidRPr="00F96AFD">
              <w:rPr>
                <w:rFonts w:ascii="Arial" w:hAnsi="Arial" w:cs="Arial"/>
                <w:sz w:val="24"/>
              </w:rPr>
              <w:t>0,49</w:t>
            </w:r>
          </w:p>
        </w:tc>
      </w:tr>
      <w:tr w:rsidR="0232B502" w:rsidRPr="00F96AFD" w14:paraId="47352D17"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3F906547" w14:textId="09C3FD74" w:rsidR="0232B502" w:rsidRPr="00F96AFD" w:rsidRDefault="0065431B" w:rsidP="00DD2DE5">
            <w:pPr>
              <w:spacing w:after="240"/>
              <w:rPr>
                <w:rFonts w:ascii="Arial" w:hAnsi="Arial" w:cs="Arial"/>
                <w:sz w:val="24"/>
                <w:szCs w:val="24"/>
              </w:rPr>
            </w:pPr>
            <w:r w:rsidRPr="00F96AFD">
              <w:rPr>
                <w:rFonts w:ascii="Arial" w:hAnsi="Arial" w:cs="Arial"/>
                <w:sz w:val="24"/>
                <w:szCs w:val="24"/>
              </w:rPr>
              <w:lastRenderedPageBreak/>
              <w:t>podkarpackie</w:t>
            </w:r>
          </w:p>
        </w:tc>
        <w:tc>
          <w:tcPr>
            <w:tcW w:w="829" w:type="dxa"/>
            <w:tcBorders>
              <w:top w:val="single" w:sz="8" w:space="0" w:color="auto"/>
              <w:left w:val="single" w:sz="8" w:space="0" w:color="auto"/>
              <w:bottom w:val="single" w:sz="8" w:space="0" w:color="auto"/>
              <w:right w:val="single" w:sz="8" w:space="0" w:color="auto"/>
            </w:tcBorders>
          </w:tcPr>
          <w:p w14:paraId="7B803512" w14:textId="16AD15CF" w:rsidR="0232B502" w:rsidRPr="00F96AFD" w:rsidRDefault="0232B502" w:rsidP="00DD2DE5">
            <w:pPr>
              <w:spacing w:after="240"/>
              <w:rPr>
                <w:rFonts w:ascii="Arial" w:hAnsi="Arial" w:cs="Arial"/>
                <w:sz w:val="24"/>
              </w:rPr>
            </w:pPr>
            <w:r w:rsidRPr="00F96AFD">
              <w:rPr>
                <w:rFonts w:ascii="Arial" w:hAnsi="Arial" w:cs="Arial"/>
                <w:sz w:val="24"/>
              </w:rPr>
              <w:t>0,38</w:t>
            </w:r>
          </w:p>
        </w:tc>
        <w:tc>
          <w:tcPr>
            <w:tcW w:w="830" w:type="dxa"/>
            <w:tcBorders>
              <w:top w:val="single" w:sz="8" w:space="0" w:color="auto"/>
              <w:left w:val="single" w:sz="8" w:space="0" w:color="auto"/>
              <w:bottom w:val="single" w:sz="8" w:space="0" w:color="auto"/>
              <w:right w:val="single" w:sz="8" w:space="0" w:color="auto"/>
            </w:tcBorders>
          </w:tcPr>
          <w:p w14:paraId="7CCD4EDA" w14:textId="063929DC" w:rsidR="0232B502" w:rsidRPr="00F96AFD" w:rsidRDefault="0232B502" w:rsidP="00DD2DE5">
            <w:pPr>
              <w:spacing w:after="240"/>
              <w:rPr>
                <w:rFonts w:ascii="Arial" w:hAnsi="Arial" w:cs="Arial"/>
                <w:sz w:val="24"/>
              </w:rPr>
            </w:pPr>
            <w:r w:rsidRPr="00F96AFD">
              <w:rPr>
                <w:rFonts w:ascii="Arial" w:hAnsi="Arial" w:cs="Arial"/>
                <w:sz w:val="24"/>
              </w:rPr>
              <w:t>0,42</w:t>
            </w:r>
          </w:p>
        </w:tc>
        <w:tc>
          <w:tcPr>
            <w:tcW w:w="829" w:type="dxa"/>
            <w:tcBorders>
              <w:top w:val="single" w:sz="8" w:space="0" w:color="auto"/>
              <w:left w:val="single" w:sz="8" w:space="0" w:color="auto"/>
              <w:bottom w:val="single" w:sz="8" w:space="0" w:color="auto"/>
              <w:right w:val="single" w:sz="8" w:space="0" w:color="auto"/>
            </w:tcBorders>
          </w:tcPr>
          <w:p w14:paraId="6FD6F8E2" w14:textId="5B40F9B2" w:rsidR="0232B502" w:rsidRPr="00F96AFD" w:rsidRDefault="0232B502" w:rsidP="00DD2DE5">
            <w:pPr>
              <w:spacing w:after="240"/>
              <w:rPr>
                <w:rFonts w:ascii="Arial" w:hAnsi="Arial" w:cs="Arial"/>
                <w:sz w:val="24"/>
              </w:rPr>
            </w:pPr>
            <w:r w:rsidRPr="00F96AFD">
              <w:rPr>
                <w:rFonts w:ascii="Arial" w:hAnsi="Arial" w:cs="Arial"/>
                <w:sz w:val="24"/>
              </w:rPr>
              <w:t>0,41</w:t>
            </w:r>
          </w:p>
        </w:tc>
        <w:tc>
          <w:tcPr>
            <w:tcW w:w="830" w:type="dxa"/>
            <w:tcBorders>
              <w:top w:val="single" w:sz="8" w:space="0" w:color="auto"/>
              <w:left w:val="single" w:sz="8" w:space="0" w:color="auto"/>
              <w:bottom w:val="single" w:sz="8" w:space="0" w:color="auto"/>
              <w:right w:val="single" w:sz="8" w:space="0" w:color="auto"/>
            </w:tcBorders>
          </w:tcPr>
          <w:p w14:paraId="352AE3E1" w14:textId="017DF7C7" w:rsidR="0232B502" w:rsidRPr="00F96AFD" w:rsidRDefault="0232B502" w:rsidP="00DD2DE5">
            <w:pPr>
              <w:spacing w:after="240"/>
              <w:rPr>
                <w:rFonts w:ascii="Arial" w:hAnsi="Arial" w:cs="Arial"/>
                <w:sz w:val="24"/>
              </w:rPr>
            </w:pPr>
            <w:r w:rsidRPr="00F96AFD">
              <w:rPr>
                <w:rFonts w:ascii="Arial" w:hAnsi="Arial" w:cs="Arial"/>
                <w:sz w:val="24"/>
              </w:rPr>
              <w:t>0,44</w:t>
            </w:r>
          </w:p>
        </w:tc>
        <w:tc>
          <w:tcPr>
            <w:tcW w:w="830" w:type="dxa"/>
            <w:tcBorders>
              <w:top w:val="single" w:sz="8" w:space="0" w:color="auto"/>
              <w:left w:val="single" w:sz="8" w:space="0" w:color="auto"/>
              <w:bottom w:val="single" w:sz="8" w:space="0" w:color="auto"/>
              <w:right w:val="single" w:sz="8" w:space="0" w:color="auto"/>
            </w:tcBorders>
          </w:tcPr>
          <w:p w14:paraId="709E46D5" w14:textId="7A8B2DB8" w:rsidR="0232B502" w:rsidRPr="00F96AFD" w:rsidRDefault="0232B502" w:rsidP="00DD2DE5">
            <w:pPr>
              <w:spacing w:after="240"/>
              <w:rPr>
                <w:rFonts w:ascii="Arial" w:hAnsi="Arial" w:cs="Arial"/>
                <w:sz w:val="24"/>
              </w:rPr>
            </w:pPr>
            <w:r w:rsidRPr="00F96AFD">
              <w:rPr>
                <w:rFonts w:ascii="Arial" w:hAnsi="Arial" w:cs="Arial"/>
                <w:sz w:val="24"/>
              </w:rPr>
              <w:t>0,43</w:t>
            </w:r>
          </w:p>
        </w:tc>
        <w:tc>
          <w:tcPr>
            <w:tcW w:w="829" w:type="dxa"/>
            <w:tcBorders>
              <w:top w:val="single" w:sz="8" w:space="0" w:color="auto"/>
              <w:left w:val="single" w:sz="8" w:space="0" w:color="auto"/>
              <w:bottom w:val="single" w:sz="8" w:space="0" w:color="auto"/>
              <w:right w:val="single" w:sz="8" w:space="0" w:color="auto"/>
            </w:tcBorders>
          </w:tcPr>
          <w:p w14:paraId="2094E24A" w14:textId="7B9C91F2" w:rsidR="0232B502" w:rsidRPr="00F96AFD" w:rsidRDefault="0232B502" w:rsidP="00DD2DE5">
            <w:pPr>
              <w:spacing w:after="240"/>
              <w:rPr>
                <w:rFonts w:ascii="Arial" w:hAnsi="Arial" w:cs="Arial"/>
                <w:sz w:val="24"/>
              </w:rPr>
            </w:pPr>
            <w:r w:rsidRPr="00F96AFD">
              <w:rPr>
                <w:rFonts w:ascii="Arial" w:hAnsi="Arial" w:cs="Arial"/>
                <w:sz w:val="24"/>
              </w:rPr>
              <w:t>0,46</w:t>
            </w:r>
          </w:p>
        </w:tc>
        <w:tc>
          <w:tcPr>
            <w:tcW w:w="830" w:type="dxa"/>
            <w:tcBorders>
              <w:top w:val="single" w:sz="8" w:space="0" w:color="auto"/>
              <w:left w:val="single" w:sz="8" w:space="0" w:color="auto"/>
              <w:bottom w:val="single" w:sz="8" w:space="0" w:color="auto"/>
              <w:right w:val="single" w:sz="8" w:space="0" w:color="auto"/>
            </w:tcBorders>
          </w:tcPr>
          <w:p w14:paraId="6DC360C0" w14:textId="43B81175" w:rsidR="0232B502" w:rsidRPr="00F96AFD" w:rsidRDefault="0232B502" w:rsidP="00DD2DE5">
            <w:pPr>
              <w:spacing w:after="240"/>
              <w:rPr>
                <w:rFonts w:ascii="Arial" w:hAnsi="Arial" w:cs="Arial"/>
                <w:sz w:val="24"/>
              </w:rPr>
            </w:pPr>
            <w:r w:rsidRPr="00F96AFD">
              <w:rPr>
                <w:rFonts w:ascii="Arial" w:hAnsi="Arial" w:cs="Arial"/>
                <w:sz w:val="24"/>
              </w:rPr>
              <w:t>0,43</w:t>
            </w:r>
          </w:p>
        </w:tc>
        <w:tc>
          <w:tcPr>
            <w:tcW w:w="829" w:type="dxa"/>
            <w:tcBorders>
              <w:top w:val="single" w:sz="8" w:space="0" w:color="auto"/>
              <w:left w:val="single" w:sz="8" w:space="0" w:color="auto"/>
              <w:bottom w:val="single" w:sz="8" w:space="0" w:color="auto"/>
              <w:right w:val="single" w:sz="8" w:space="0" w:color="auto"/>
            </w:tcBorders>
          </w:tcPr>
          <w:p w14:paraId="0EADC5C8" w14:textId="78144728" w:rsidR="0232B502" w:rsidRPr="00F96AFD" w:rsidRDefault="0232B502" w:rsidP="00DD2DE5">
            <w:pPr>
              <w:spacing w:after="240"/>
              <w:rPr>
                <w:rFonts w:ascii="Arial" w:hAnsi="Arial" w:cs="Arial"/>
                <w:sz w:val="24"/>
              </w:rPr>
            </w:pPr>
            <w:r w:rsidRPr="00F96AFD">
              <w:rPr>
                <w:rFonts w:ascii="Arial" w:hAnsi="Arial" w:cs="Arial"/>
                <w:sz w:val="24"/>
              </w:rPr>
              <w:t>0,47</w:t>
            </w:r>
          </w:p>
        </w:tc>
        <w:tc>
          <w:tcPr>
            <w:tcW w:w="830" w:type="dxa"/>
            <w:tcBorders>
              <w:top w:val="single" w:sz="8" w:space="0" w:color="auto"/>
              <w:left w:val="single" w:sz="8" w:space="0" w:color="auto"/>
              <w:bottom w:val="single" w:sz="8" w:space="0" w:color="auto"/>
              <w:right w:val="single" w:sz="8" w:space="0" w:color="auto"/>
            </w:tcBorders>
          </w:tcPr>
          <w:p w14:paraId="0A73C0AB" w14:textId="5DC75873" w:rsidR="0232B502" w:rsidRPr="00F96AFD" w:rsidRDefault="0232B502" w:rsidP="00DD2DE5">
            <w:pPr>
              <w:spacing w:after="240"/>
              <w:rPr>
                <w:rFonts w:ascii="Arial" w:hAnsi="Arial" w:cs="Arial"/>
                <w:sz w:val="24"/>
              </w:rPr>
            </w:pPr>
            <w:r w:rsidRPr="00F96AFD">
              <w:rPr>
                <w:rFonts w:ascii="Arial" w:hAnsi="Arial" w:cs="Arial"/>
                <w:sz w:val="24"/>
              </w:rPr>
              <w:t>0,45</w:t>
            </w:r>
          </w:p>
        </w:tc>
        <w:tc>
          <w:tcPr>
            <w:tcW w:w="830" w:type="dxa"/>
            <w:tcBorders>
              <w:top w:val="single" w:sz="8" w:space="0" w:color="auto"/>
              <w:left w:val="single" w:sz="8" w:space="0" w:color="auto"/>
              <w:bottom w:val="single" w:sz="8" w:space="0" w:color="auto"/>
              <w:right w:val="single" w:sz="8" w:space="0" w:color="auto"/>
            </w:tcBorders>
          </w:tcPr>
          <w:p w14:paraId="44EDFC6B" w14:textId="0AD0CF47" w:rsidR="0232B502" w:rsidRPr="00F96AFD" w:rsidRDefault="0232B502" w:rsidP="00DD2DE5">
            <w:pPr>
              <w:spacing w:after="240"/>
              <w:rPr>
                <w:rFonts w:ascii="Arial" w:hAnsi="Arial" w:cs="Arial"/>
                <w:sz w:val="24"/>
              </w:rPr>
            </w:pPr>
            <w:r w:rsidRPr="00F96AFD">
              <w:rPr>
                <w:rFonts w:ascii="Arial" w:hAnsi="Arial" w:cs="Arial"/>
                <w:sz w:val="24"/>
              </w:rPr>
              <w:t>0,48</w:t>
            </w:r>
          </w:p>
        </w:tc>
      </w:tr>
      <w:tr w:rsidR="0232B502" w:rsidRPr="00F96AFD" w14:paraId="5515148B"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759A0903" w14:textId="148DBEE7" w:rsidR="0232B502" w:rsidRPr="00F96AFD" w:rsidRDefault="0065431B" w:rsidP="00DD2DE5">
            <w:pPr>
              <w:spacing w:after="240"/>
              <w:rPr>
                <w:rFonts w:ascii="Arial" w:hAnsi="Arial" w:cs="Arial"/>
                <w:sz w:val="24"/>
                <w:szCs w:val="24"/>
              </w:rPr>
            </w:pPr>
            <w:r w:rsidRPr="00F96AFD">
              <w:rPr>
                <w:rFonts w:ascii="Arial" w:hAnsi="Arial" w:cs="Arial"/>
                <w:sz w:val="24"/>
                <w:szCs w:val="24"/>
              </w:rPr>
              <w:t>podlaskie</w:t>
            </w:r>
          </w:p>
        </w:tc>
        <w:tc>
          <w:tcPr>
            <w:tcW w:w="829" w:type="dxa"/>
            <w:tcBorders>
              <w:top w:val="single" w:sz="8" w:space="0" w:color="auto"/>
              <w:left w:val="single" w:sz="8" w:space="0" w:color="auto"/>
              <w:bottom w:val="single" w:sz="8" w:space="0" w:color="auto"/>
              <w:right w:val="single" w:sz="8" w:space="0" w:color="auto"/>
            </w:tcBorders>
          </w:tcPr>
          <w:p w14:paraId="64A8B322" w14:textId="78E0A6BB" w:rsidR="0232B502" w:rsidRPr="00F96AFD" w:rsidRDefault="0232B502" w:rsidP="00DD2DE5">
            <w:pPr>
              <w:spacing w:after="240"/>
              <w:rPr>
                <w:rFonts w:ascii="Arial" w:hAnsi="Arial" w:cs="Arial"/>
                <w:sz w:val="24"/>
              </w:rPr>
            </w:pPr>
            <w:r w:rsidRPr="00F96AFD">
              <w:rPr>
                <w:rFonts w:ascii="Arial" w:hAnsi="Arial" w:cs="Arial"/>
                <w:sz w:val="24"/>
              </w:rPr>
              <w:t>0,45</w:t>
            </w:r>
          </w:p>
        </w:tc>
        <w:tc>
          <w:tcPr>
            <w:tcW w:w="830" w:type="dxa"/>
            <w:tcBorders>
              <w:top w:val="single" w:sz="8" w:space="0" w:color="auto"/>
              <w:left w:val="single" w:sz="8" w:space="0" w:color="auto"/>
              <w:bottom w:val="single" w:sz="8" w:space="0" w:color="auto"/>
              <w:right w:val="single" w:sz="8" w:space="0" w:color="auto"/>
            </w:tcBorders>
          </w:tcPr>
          <w:p w14:paraId="2C5F8F8E" w14:textId="66E09171" w:rsidR="0232B502" w:rsidRPr="00F96AFD" w:rsidRDefault="0232B502" w:rsidP="00DD2DE5">
            <w:pPr>
              <w:spacing w:after="240"/>
              <w:rPr>
                <w:rFonts w:ascii="Arial" w:hAnsi="Arial" w:cs="Arial"/>
                <w:sz w:val="24"/>
              </w:rPr>
            </w:pPr>
            <w:r w:rsidRPr="00F96AFD">
              <w:rPr>
                <w:rFonts w:ascii="Arial" w:hAnsi="Arial" w:cs="Arial"/>
                <w:sz w:val="24"/>
              </w:rPr>
              <w:t>0,46</w:t>
            </w:r>
          </w:p>
        </w:tc>
        <w:tc>
          <w:tcPr>
            <w:tcW w:w="829" w:type="dxa"/>
            <w:tcBorders>
              <w:top w:val="single" w:sz="8" w:space="0" w:color="auto"/>
              <w:left w:val="single" w:sz="8" w:space="0" w:color="auto"/>
              <w:bottom w:val="single" w:sz="8" w:space="0" w:color="auto"/>
              <w:right w:val="single" w:sz="8" w:space="0" w:color="auto"/>
            </w:tcBorders>
          </w:tcPr>
          <w:p w14:paraId="751D3F17" w14:textId="441410A3" w:rsidR="0232B502" w:rsidRPr="00F96AFD" w:rsidRDefault="0232B502" w:rsidP="00DD2DE5">
            <w:pPr>
              <w:spacing w:after="240"/>
              <w:rPr>
                <w:rFonts w:ascii="Arial" w:hAnsi="Arial" w:cs="Arial"/>
                <w:sz w:val="24"/>
              </w:rPr>
            </w:pPr>
            <w:r w:rsidRPr="00F96AFD">
              <w:rPr>
                <w:rFonts w:ascii="Arial" w:hAnsi="Arial" w:cs="Arial"/>
                <w:sz w:val="24"/>
              </w:rPr>
              <w:t>0,49</w:t>
            </w:r>
          </w:p>
        </w:tc>
        <w:tc>
          <w:tcPr>
            <w:tcW w:w="830" w:type="dxa"/>
            <w:tcBorders>
              <w:top w:val="single" w:sz="8" w:space="0" w:color="auto"/>
              <w:left w:val="single" w:sz="8" w:space="0" w:color="auto"/>
              <w:bottom w:val="single" w:sz="8" w:space="0" w:color="auto"/>
              <w:right w:val="single" w:sz="8" w:space="0" w:color="auto"/>
            </w:tcBorders>
          </w:tcPr>
          <w:p w14:paraId="5ACB6651" w14:textId="7E1F0608" w:rsidR="0232B502" w:rsidRPr="00F96AFD" w:rsidRDefault="0232B502" w:rsidP="00DD2DE5">
            <w:pPr>
              <w:spacing w:after="240"/>
              <w:rPr>
                <w:rFonts w:ascii="Arial" w:hAnsi="Arial" w:cs="Arial"/>
                <w:sz w:val="24"/>
              </w:rPr>
            </w:pPr>
            <w:r w:rsidRPr="00F96AFD">
              <w:rPr>
                <w:rFonts w:ascii="Arial" w:hAnsi="Arial" w:cs="Arial"/>
                <w:sz w:val="24"/>
              </w:rPr>
              <w:t>0,51</w:t>
            </w:r>
          </w:p>
        </w:tc>
        <w:tc>
          <w:tcPr>
            <w:tcW w:w="830" w:type="dxa"/>
            <w:tcBorders>
              <w:top w:val="single" w:sz="8" w:space="0" w:color="auto"/>
              <w:left w:val="single" w:sz="8" w:space="0" w:color="auto"/>
              <w:bottom w:val="single" w:sz="8" w:space="0" w:color="auto"/>
              <w:right w:val="single" w:sz="8" w:space="0" w:color="auto"/>
            </w:tcBorders>
          </w:tcPr>
          <w:p w14:paraId="2B51D623" w14:textId="0A5131D7" w:rsidR="0232B502" w:rsidRPr="00F96AFD" w:rsidRDefault="0232B502" w:rsidP="00DD2DE5">
            <w:pPr>
              <w:spacing w:after="240"/>
              <w:rPr>
                <w:rFonts w:ascii="Arial" w:hAnsi="Arial" w:cs="Arial"/>
                <w:sz w:val="24"/>
              </w:rPr>
            </w:pPr>
            <w:r w:rsidRPr="00F96AFD">
              <w:rPr>
                <w:rFonts w:ascii="Arial" w:hAnsi="Arial" w:cs="Arial"/>
                <w:sz w:val="24"/>
              </w:rPr>
              <w:t>0,50</w:t>
            </w:r>
          </w:p>
        </w:tc>
        <w:tc>
          <w:tcPr>
            <w:tcW w:w="829" w:type="dxa"/>
            <w:tcBorders>
              <w:top w:val="single" w:sz="8" w:space="0" w:color="auto"/>
              <w:left w:val="single" w:sz="8" w:space="0" w:color="auto"/>
              <w:bottom w:val="single" w:sz="8" w:space="0" w:color="auto"/>
              <w:right w:val="single" w:sz="8" w:space="0" w:color="auto"/>
            </w:tcBorders>
          </w:tcPr>
          <w:p w14:paraId="7653A972" w14:textId="2D4DBE6B" w:rsidR="0232B502" w:rsidRPr="00F96AFD" w:rsidRDefault="0232B502" w:rsidP="00DD2DE5">
            <w:pPr>
              <w:spacing w:after="240"/>
              <w:rPr>
                <w:rFonts w:ascii="Arial" w:hAnsi="Arial" w:cs="Arial"/>
                <w:sz w:val="24"/>
              </w:rPr>
            </w:pPr>
            <w:r w:rsidRPr="00F96AFD">
              <w:rPr>
                <w:rFonts w:ascii="Arial" w:hAnsi="Arial" w:cs="Arial"/>
                <w:sz w:val="24"/>
              </w:rPr>
              <w:t>0,52</w:t>
            </w:r>
          </w:p>
        </w:tc>
        <w:tc>
          <w:tcPr>
            <w:tcW w:w="830" w:type="dxa"/>
            <w:tcBorders>
              <w:top w:val="single" w:sz="8" w:space="0" w:color="auto"/>
              <w:left w:val="single" w:sz="8" w:space="0" w:color="auto"/>
              <w:bottom w:val="single" w:sz="8" w:space="0" w:color="auto"/>
              <w:right w:val="single" w:sz="8" w:space="0" w:color="auto"/>
            </w:tcBorders>
          </w:tcPr>
          <w:p w14:paraId="4538E13D" w14:textId="7E008605" w:rsidR="0232B502" w:rsidRPr="00F96AFD" w:rsidRDefault="0232B502" w:rsidP="00DD2DE5">
            <w:pPr>
              <w:spacing w:after="240"/>
              <w:rPr>
                <w:rFonts w:ascii="Arial" w:hAnsi="Arial" w:cs="Arial"/>
                <w:sz w:val="24"/>
              </w:rPr>
            </w:pPr>
            <w:r w:rsidRPr="00F96AFD">
              <w:rPr>
                <w:rFonts w:ascii="Arial" w:hAnsi="Arial" w:cs="Arial"/>
                <w:sz w:val="24"/>
              </w:rPr>
              <w:t>0,54</w:t>
            </w:r>
          </w:p>
        </w:tc>
        <w:tc>
          <w:tcPr>
            <w:tcW w:w="829" w:type="dxa"/>
            <w:tcBorders>
              <w:top w:val="single" w:sz="8" w:space="0" w:color="auto"/>
              <w:left w:val="single" w:sz="8" w:space="0" w:color="auto"/>
              <w:bottom w:val="single" w:sz="8" w:space="0" w:color="auto"/>
              <w:right w:val="single" w:sz="8" w:space="0" w:color="auto"/>
            </w:tcBorders>
          </w:tcPr>
          <w:p w14:paraId="41DC0DC8" w14:textId="60C7310C" w:rsidR="0232B502" w:rsidRPr="00F96AFD" w:rsidRDefault="0232B502" w:rsidP="00DD2DE5">
            <w:pPr>
              <w:spacing w:after="240"/>
              <w:rPr>
                <w:rFonts w:ascii="Arial" w:hAnsi="Arial" w:cs="Arial"/>
                <w:sz w:val="24"/>
              </w:rPr>
            </w:pPr>
            <w:r w:rsidRPr="00F96AFD">
              <w:rPr>
                <w:rFonts w:ascii="Arial" w:hAnsi="Arial" w:cs="Arial"/>
                <w:sz w:val="24"/>
              </w:rPr>
              <w:t>0,53</w:t>
            </w:r>
          </w:p>
        </w:tc>
        <w:tc>
          <w:tcPr>
            <w:tcW w:w="830" w:type="dxa"/>
            <w:tcBorders>
              <w:top w:val="single" w:sz="8" w:space="0" w:color="auto"/>
              <w:left w:val="single" w:sz="8" w:space="0" w:color="auto"/>
              <w:bottom w:val="single" w:sz="8" w:space="0" w:color="auto"/>
              <w:right w:val="single" w:sz="8" w:space="0" w:color="auto"/>
            </w:tcBorders>
          </w:tcPr>
          <w:p w14:paraId="07FBF9C8" w14:textId="0007B9F8" w:rsidR="0232B502" w:rsidRPr="00F96AFD" w:rsidRDefault="0232B502" w:rsidP="00DD2DE5">
            <w:pPr>
              <w:spacing w:after="240"/>
              <w:rPr>
                <w:rFonts w:ascii="Arial" w:hAnsi="Arial" w:cs="Arial"/>
                <w:sz w:val="24"/>
              </w:rPr>
            </w:pPr>
            <w:r w:rsidRPr="00F96AFD">
              <w:rPr>
                <w:rFonts w:ascii="Arial" w:hAnsi="Arial" w:cs="Arial"/>
                <w:sz w:val="24"/>
              </w:rPr>
              <w:t>0,60</w:t>
            </w:r>
          </w:p>
        </w:tc>
        <w:tc>
          <w:tcPr>
            <w:tcW w:w="830" w:type="dxa"/>
            <w:tcBorders>
              <w:top w:val="single" w:sz="8" w:space="0" w:color="auto"/>
              <w:left w:val="single" w:sz="8" w:space="0" w:color="auto"/>
              <w:bottom w:val="single" w:sz="8" w:space="0" w:color="auto"/>
              <w:right w:val="single" w:sz="8" w:space="0" w:color="auto"/>
            </w:tcBorders>
          </w:tcPr>
          <w:p w14:paraId="0E61CF53" w14:textId="21514F4E" w:rsidR="0232B502" w:rsidRPr="00F96AFD" w:rsidRDefault="0232B502" w:rsidP="00DD2DE5">
            <w:pPr>
              <w:spacing w:after="240"/>
              <w:rPr>
                <w:rFonts w:ascii="Arial" w:hAnsi="Arial" w:cs="Arial"/>
                <w:sz w:val="24"/>
              </w:rPr>
            </w:pPr>
            <w:r w:rsidRPr="00F96AFD">
              <w:rPr>
                <w:rFonts w:ascii="Arial" w:hAnsi="Arial" w:cs="Arial"/>
                <w:sz w:val="24"/>
              </w:rPr>
              <w:t>0,53</w:t>
            </w:r>
          </w:p>
        </w:tc>
      </w:tr>
      <w:tr w:rsidR="0232B502" w:rsidRPr="00F96AFD" w14:paraId="79B340D7"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76C65FF5" w14:textId="4A8DC436" w:rsidR="0232B502" w:rsidRPr="00F96AFD" w:rsidRDefault="0065431B" w:rsidP="00DD2DE5">
            <w:pPr>
              <w:spacing w:after="240"/>
              <w:rPr>
                <w:rFonts w:ascii="Arial" w:hAnsi="Arial" w:cs="Arial"/>
                <w:sz w:val="24"/>
                <w:szCs w:val="24"/>
              </w:rPr>
            </w:pPr>
            <w:r w:rsidRPr="00F96AFD">
              <w:rPr>
                <w:rFonts w:ascii="Arial" w:hAnsi="Arial" w:cs="Arial"/>
                <w:sz w:val="24"/>
                <w:szCs w:val="24"/>
              </w:rPr>
              <w:t>pomorskie</w:t>
            </w:r>
          </w:p>
        </w:tc>
        <w:tc>
          <w:tcPr>
            <w:tcW w:w="829" w:type="dxa"/>
            <w:tcBorders>
              <w:top w:val="single" w:sz="8" w:space="0" w:color="auto"/>
              <w:left w:val="single" w:sz="8" w:space="0" w:color="auto"/>
              <w:bottom w:val="single" w:sz="8" w:space="0" w:color="auto"/>
              <w:right w:val="single" w:sz="8" w:space="0" w:color="auto"/>
            </w:tcBorders>
          </w:tcPr>
          <w:p w14:paraId="7232EBA4" w14:textId="28DDE08D" w:rsidR="0232B502" w:rsidRPr="00F96AFD" w:rsidRDefault="0232B502" w:rsidP="00DD2DE5">
            <w:pPr>
              <w:spacing w:after="240"/>
              <w:rPr>
                <w:rFonts w:ascii="Arial" w:hAnsi="Arial" w:cs="Arial"/>
                <w:sz w:val="24"/>
              </w:rPr>
            </w:pPr>
            <w:r w:rsidRPr="00F96AFD">
              <w:rPr>
                <w:rFonts w:ascii="Arial" w:hAnsi="Arial" w:cs="Arial"/>
                <w:sz w:val="24"/>
              </w:rPr>
              <w:t>0,52</w:t>
            </w:r>
          </w:p>
        </w:tc>
        <w:tc>
          <w:tcPr>
            <w:tcW w:w="830" w:type="dxa"/>
            <w:tcBorders>
              <w:top w:val="single" w:sz="8" w:space="0" w:color="auto"/>
              <w:left w:val="single" w:sz="8" w:space="0" w:color="auto"/>
              <w:bottom w:val="single" w:sz="8" w:space="0" w:color="auto"/>
              <w:right w:val="single" w:sz="8" w:space="0" w:color="auto"/>
            </w:tcBorders>
          </w:tcPr>
          <w:p w14:paraId="551DC13A" w14:textId="36676257" w:rsidR="0232B502" w:rsidRPr="00F96AFD" w:rsidRDefault="0232B502" w:rsidP="00DD2DE5">
            <w:pPr>
              <w:spacing w:after="240"/>
              <w:rPr>
                <w:rFonts w:ascii="Arial" w:hAnsi="Arial" w:cs="Arial"/>
                <w:sz w:val="24"/>
              </w:rPr>
            </w:pPr>
            <w:r w:rsidRPr="00F96AFD">
              <w:rPr>
                <w:rFonts w:ascii="Arial" w:hAnsi="Arial" w:cs="Arial"/>
                <w:sz w:val="24"/>
              </w:rPr>
              <w:t>0,49</w:t>
            </w:r>
          </w:p>
        </w:tc>
        <w:tc>
          <w:tcPr>
            <w:tcW w:w="829" w:type="dxa"/>
            <w:tcBorders>
              <w:top w:val="single" w:sz="8" w:space="0" w:color="auto"/>
              <w:left w:val="single" w:sz="8" w:space="0" w:color="auto"/>
              <w:bottom w:val="single" w:sz="8" w:space="0" w:color="auto"/>
              <w:right w:val="single" w:sz="8" w:space="0" w:color="auto"/>
            </w:tcBorders>
          </w:tcPr>
          <w:p w14:paraId="236459D6" w14:textId="3248EFC1" w:rsidR="0232B502" w:rsidRPr="00F96AFD" w:rsidRDefault="0232B502" w:rsidP="00DD2DE5">
            <w:pPr>
              <w:spacing w:after="240"/>
              <w:rPr>
                <w:rFonts w:ascii="Arial" w:hAnsi="Arial" w:cs="Arial"/>
                <w:sz w:val="24"/>
              </w:rPr>
            </w:pPr>
            <w:r w:rsidRPr="00F96AFD">
              <w:rPr>
                <w:rFonts w:ascii="Arial" w:hAnsi="Arial" w:cs="Arial"/>
                <w:sz w:val="24"/>
              </w:rPr>
              <w:t>0,61</w:t>
            </w:r>
          </w:p>
        </w:tc>
        <w:tc>
          <w:tcPr>
            <w:tcW w:w="830" w:type="dxa"/>
            <w:tcBorders>
              <w:top w:val="single" w:sz="8" w:space="0" w:color="auto"/>
              <w:left w:val="single" w:sz="8" w:space="0" w:color="auto"/>
              <w:bottom w:val="single" w:sz="8" w:space="0" w:color="auto"/>
              <w:right w:val="single" w:sz="8" w:space="0" w:color="auto"/>
            </w:tcBorders>
          </w:tcPr>
          <w:p w14:paraId="1C54AACA" w14:textId="6B611551" w:rsidR="0232B502" w:rsidRPr="00F96AFD" w:rsidRDefault="0232B502" w:rsidP="00DD2DE5">
            <w:pPr>
              <w:spacing w:after="240"/>
              <w:rPr>
                <w:rFonts w:ascii="Arial" w:hAnsi="Arial" w:cs="Arial"/>
                <w:sz w:val="24"/>
              </w:rPr>
            </w:pPr>
            <w:r w:rsidRPr="00F96AFD">
              <w:rPr>
                <w:rFonts w:ascii="Arial" w:hAnsi="Arial" w:cs="Arial"/>
                <w:sz w:val="24"/>
              </w:rPr>
              <w:t>0,58</w:t>
            </w:r>
          </w:p>
        </w:tc>
        <w:tc>
          <w:tcPr>
            <w:tcW w:w="830" w:type="dxa"/>
            <w:tcBorders>
              <w:top w:val="single" w:sz="8" w:space="0" w:color="auto"/>
              <w:left w:val="single" w:sz="8" w:space="0" w:color="auto"/>
              <w:bottom w:val="single" w:sz="8" w:space="0" w:color="auto"/>
              <w:right w:val="single" w:sz="8" w:space="0" w:color="auto"/>
            </w:tcBorders>
          </w:tcPr>
          <w:p w14:paraId="6311051F" w14:textId="61A0A49F" w:rsidR="0232B502" w:rsidRPr="00F96AFD" w:rsidRDefault="0232B502" w:rsidP="00DD2DE5">
            <w:pPr>
              <w:spacing w:after="240"/>
              <w:rPr>
                <w:rFonts w:ascii="Arial" w:hAnsi="Arial" w:cs="Arial"/>
                <w:sz w:val="24"/>
              </w:rPr>
            </w:pPr>
            <w:r w:rsidRPr="00F96AFD">
              <w:rPr>
                <w:rFonts w:ascii="Arial" w:hAnsi="Arial" w:cs="Arial"/>
                <w:sz w:val="24"/>
              </w:rPr>
              <w:t>0,59</w:t>
            </w:r>
          </w:p>
        </w:tc>
        <w:tc>
          <w:tcPr>
            <w:tcW w:w="829" w:type="dxa"/>
            <w:tcBorders>
              <w:top w:val="single" w:sz="8" w:space="0" w:color="auto"/>
              <w:left w:val="single" w:sz="8" w:space="0" w:color="auto"/>
              <w:bottom w:val="single" w:sz="8" w:space="0" w:color="auto"/>
              <w:right w:val="single" w:sz="8" w:space="0" w:color="auto"/>
            </w:tcBorders>
          </w:tcPr>
          <w:p w14:paraId="0E6DED85" w14:textId="4BDCB664" w:rsidR="0232B502" w:rsidRPr="00F96AFD" w:rsidRDefault="0232B502" w:rsidP="00DD2DE5">
            <w:pPr>
              <w:spacing w:after="240"/>
              <w:rPr>
                <w:rFonts w:ascii="Arial" w:hAnsi="Arial" w:cs="Arial"/>
                <w:sz w:val="24"/>
              </w:rPr>
            </w:pPr>
            <w:r w:rsidRPr="00F96AFD">
              <w:rPr>
                <w:rFonts w:ascii="Arial" w:hAnsi="Arial" w:cs="Arial"/>
                <w:sz w:val="24"/>
              </w:rPr>
              <w:t>0,57</w:t>
            </w:r>
          </w:p>
        </w:tc>
        <w:tc>
          <w:tcPr>
            <w:tcW w:w="830" w:type="dxa"/>
            <w:tcBorders>
              <w:top w:val="single" w:sz="8" w:space="0" w:color="auto"/>
              <w:left w:val="single" w:sz="8" w:space="0" w:color="auto"/>
              <w:bottom w:val="single" w:sz="8" w:space="0" w:color="auto"/>
              <w:right w:val="single" w:sz="8" w:space="0" w:color="auto"/>
            </w:tcBorders>
          </w:tcPr>
          <w:p w14:paraId="4A57904E" w14:textId="1CD856A3" w:rsidR="0232B502" w:rsidRPr="00F96AFD" w:rsidRDefault="0232B502" w:rsidP="00DD2DE5">
            <w:pPr>
              <w:spacing w:after="240"/>
              <w:rPr>
                <w:rFonts w:ascii="Arial" w:hAnsi="Arial" w:cs="Arial"/>
                <w:sz w:val="24"/>
              </w:rPr>
            </w:pPr>
            <w:r w:rsidRPr="00F96AFD">
              <w:rPr>
                <w:rFonts w:ascii="Arial" w:hAnsi="Arial" w:cs="Arial"/>
                <w:sz w:val="24"/>
              </w:rPr>
              <w:t>0,52</w:t>
            </w:r>
          </w:p>
        </w:tc>
        <w:tc>
          <w:tcPr>
            <w:tcW w:w="829" w:type="dxa"/>
            <w:tcBorders>
              <w:top w:val="single" w:sz="8" w:space="0" w:color="auto"/>
              <w:left w:val="single" w:sz="8" w:space="0" w:color="auto"/>
              <w:bottom w:val="single" w:sz="8" w:space="0" w:color="auto"/>
              <w:right w:val="single" w:sz="8" w:space="0" w:color="auto"/>
            </w:tcBorders>
          </w:tcPr>
          <w:p w14:paraId="082DBE04" w14:textId="5320DA1C" w:rsidR="0232B502" w:rsidRPr="00F96AFD" w:rsidRDefault="0232B502" w:rsidP="00DD2DE5">
            <w:pPr>
              <w:spacing w:after="240"/>
              <w:rPr>
                <w:rFonts w:ascii="Arial" w:hAnsi="Arial" w:cs="Arial"/>
                <w:sz w:val="24"/>
              </w:rPr>
            </w:pPr>
            <w:r w:rsidRPr="00F96AFD">
              <w:rPr>
                <w:rFonts w:ascii="Arial" w:hAnsi="Arial" w:cs="Arial"/>
                <w:sz w:val="24"/>
              </w:rPr>
              <w:t>0,55</w:t>
            </w:r>
          </w:p>
        </w:tc>
        <w:tc>
          <w:tcPr>
            <w:tcW w:w="830" w:type="dxa"/>
            <w:tcBorders>
              <w:top w:val="single" w:sz="8" w:space="0" w:color="auto"/>
              <w:left w:val="single" w:sz="8" w:space="0" w:color="auto"/>
              <w:bottom w:val="single" w:sz="8" w:space="0" w:color="auto"/>
              <w:right w:val="single" w:sz="8" w:space="0" w:color="auto"/>
            </w:tcBorders>
          </w:tcPr>
          <w:p w14:paraId="4E360117" w14:textId="1BEE64E1" w:rsidR="0232B502" w:rsidRPr="00F96AFD" w:rsidRDefault="0232B502" w:rsidP="00DD2DE5">
            <w:pPr>
              <w:spacing w:after="240"/>
              <w:rPr>
                <w:rFonts w:ascii="Arial" w:hAnsi="Arial" w:cs="Arial"/>
                <w:sz w:val="24"/>
              </w:rPr>
            </w:pPr>
            <w:r w:rsidRPr="00F96AFD">
              <w:rPr>
                <w:rFonts w:ascii="Arial" w:hAnsi="Arial" w:cs="Arial"/>
                <w:sz w:val="24"/>
              </w:rPr>
              <w:t>0,55</w:t>
            </w:r>
          </w:p>
        </w:tc>
        <w:tc>
          <w:tcPr>
            <w:tcW w:w="830" w:type="dxa"/>
            <w:tcBorders>
              <w:top w:val="single" w:sz="8" w:space="0" w:color="auto"/>
              <w:left w:val="single" w:sz="8" w:space="0" w:color="auto"/>
              <w:bottom w:val="single" w:sz="8" w:space="0" w:color="auto"/>
              <w:right w:val="single" w:sz="8" w:space="0" w:color="auto"/>
            </w:tcBorders>
          </w:tcPr>
          <w:p w14:paraId="43FECDE6" w14:textId="01E6CAAB" w:rsidR="0232B502" w:rsidRPr="00F96AFD" w:rsidRDefault="0232B502" w:rsidP="00DD2DE5">
            <w:pPr>
              <w:spacing w:after="240"/>
              <w:rPr>
                <w:rFonts w:ascii="Arial" w:hAnsi="Arial" w:cs="Arial"/>
                <w:sz w:val="24"/>
              </w:rPr>
            </w:pPr>
            <w:r w:rsidRPr="00F96AFD">
              <w:rPr>
                <w:rFonts w:ascii="Arial" w:hAnsi="Arial" w:cs="Arial"/>
                <w:sz w:val="24"/>
              </w:rPr>
              <w:t>0,51</w:t>
            </w:r>
          </w:p>
        </w:tc>
      </w:tr>
      <w:tr w:rsidR="0232B502" w:rsidRPr="00F96AFD" w14:paraId="6D110C83"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2416CB86" w14:textId="08DB5224" w:rsidR="0232B502" w:rsidRPr="00F96AFD" w:rsidRDefault="0065431B" w:rsidP="00DD2DE5">
            <w:pPr>
              <w:spacing w:after="240"/>
              <w:rPr>
                <w:rFonts w:ascii="Arial" w:hAnsi="Arial" w:cs="Arial"/>
                <w:sz w:val="24"/>
                <w:szCs w:val="24"/>
              </w:rPr>
            </w:pPr>
            <w:r w:rsidRPr="00F96AFD">
              <w:rPr>
                <w:rFonts w:ascii="Arial" w:hAnsi="Arial" w:cs="Arial"/>
                <w:sz w:val="24"/>
                <w:szCs w:val="24"/>
              </w:rPr>
              <w:t>śląskie</w:t>
            </w:r>
          </w:p>
        </w:tc>
        <w:tc>
          <w:tcPr>
            <w:tcW w:w="829" w:type="dxa"/>
            <w:tcBorders>
              <w:top w:val="single" w:sz="8" w:space="0" w:color="auto"/>
              <w:left w:val="single" w:sz="8" w:space="0" w:color="auto"/>
              <w:bottom w:val="single" w:sz="8" w:space="0" w:color="auto"/>
              <w:right w:val="single" w:sz="8" w:space="0" w:color="auto"/>
            </w:tcBorders>
          </w:tcPr>
          <w:p w14:paraId="1FEAF12B" w14:textId="7E7C9850" w:rsidR="0232B502" w:rsidRPr="00F96AFD" w:rsidRDefault="0232B502" w:rsidP="00DD2DE5">
            <w:pPr>
              <w:spacing w:after="240"/>
              <w:rPr>
                <w:rFonts w:ascii="Arial" w:hAnsi="Arial" w:cs="Arial"/>
                <w:sz w:val="24"/>
              </w:rPr>
            </w:pPr>
            <w:r w:rsidRPr="00F96AFD">
              <w:rPr>
                <w:rFonts w:ascii="Arial" w:hAnsi="Arial" w:cs="Arial"/>
                <w:sz w:val="24"/>
              </w:rPr>
              <w:t>0,39</w:t>
            </w:r>
          </w:p>
        </w:tc>
        <w:tc>
          <w:tcPr>
            <w:tcW w:w="830" w:type="dxa"/>
            <w:tcBorders>
              <w:top w:val="single" w:sz="8" w:space="0" w:color="auto"/>
              <w:left w:val="single" w:sz="8" w:space="0" w:color="auto"/>
              <w:bottom w:val="single" w:sz="8" w:space="0" w:color="auto"/>
              <w:right w:val="single" w:sz="8" w:space="0" w:color="auto"/>
            </w:tcBorders>
          </w:tcPr>
          <w:p w14:paraId="6FC25A32" w14:textId="6F43672C" w:rsidR="0232B502" w:rsidRPr="00F96AFD" w:rsidRDefault="0232B502" w:rsidP="00DD2DE5">
            <w:pPr>
              <w:spacing w:after="240"/>
              <w:rPr>
                <w:rFonts w:ascii="Arial" w:hAnsi="Arial" w:cs="Arial"/>
                <w:sz w:val="24"/>
              </w:rPr>
            </w:pPr>
            <w:r w:rsidRPr="00F96AFD">
              <w:rPr>
                <w:rFonts w:ascii="Arial" w:hAnsi="Arial" w:cs="Arial"/>
                <w:sz w:val="24"/>
              </w:rPr>
              <w:t>0,36</w:t>
            </w:r>
          </w:p>
        </w:tc>
        <w:tc>
          <w:tcPr>
            <w:tcW w:w="829" w:type="dxa"/>
            <w:tcBorders>
              <w:top w:val="single" w:sz="8" w:space="0" w:color="auto"/>
              <w:left w:val="single" w:sz="8" w:space="0" w:color="auto"/>
              <w:bottom w:val="single" w:sz="8" w:space="0" w:color="auto"/>
              <w:right w:val="single" w:sz="8" w:space="0" w:color="auto"/>
            </w:tcBorders>
          </w:tcPr>
          <w:p w14:paraId="5280DC34" w14:textId="5747D704" w:rsidR="0232B502" w:rsidRPr="00F96AFD" w:rsidRDefault="0232B502" w:rsidP="00DD2DE5">
            <w:pPr>
              <w:spacing w:after="240"/>
              <w:rPr>
                <w:rFonts w:ascii="Arial" w:hAnsi="Arial" w:cs="Arial"/>
                <w:sz w:val="24"/>
              </w:rPr>
            </w:pPr>
            <w:r w:rsidRPr="00F96AFD">
              <w:rPr>
                <w:rFonts w:ascii="Arial" w:hAnsi="Arial" w:cs="Arial"/>
                <w:sz w:val="24"/>
              </w:rPr>
              <w:t>0,34</w:t>
            </w:r>
          </w:p>
        </w:tc>
        <w:tc>
          <w:tcPr>
            <w:tcW w:w="830" w:type="dxa"/>
            <w:tcBorders>
              <w:top w:val="single" w:sz="8" w:space="0" w:color="auto"/>
              <w:left w:val="single" w:sz="8" w:space="0" w:color="auto"/>
              <w:bottom w:val="single" w:sz="8" w:space="0" w:color="auto"/>
              <w:right w:val="single" w:sz="8" w:space="0" w:color="auto"/>
            </w:tcBorders>
          </w:tcPr>
          <w:p w14:paraId="0C2EB00A" w14:textId="3E1F001D" w:rsidR="0232B502" w:rsidRPr="00F96AFD" w:rsidRDefault="0232B502" w:rsidP="00DD2DE5">
            <w:pPr>
              <w:spacing w:after="240"/>
              <w:rPr>
                <w:rFonts w:ascii="Arial" w:hAnsi="Arial" w:cs="Arial"/>
                <w:sz w:val="24"/>
              </w:rPr>
            </w:pPr>
            <w:r w:rsidRPr="00F96AFD">
              <w:rPr>
                <w:rFonts w:ascii="Arial" w:hAnsi="Arial" w:cs="Arial"/>
                <w:sz w:val="24"/>
              </w:rPr>
              <w:t>0,40</w:t>
            </w:r>
          </w:p>
        </w:tc>
        <w:tc>
          <w:tcPr>
            <w:tcW w:w="830" w:type="dxa"/>
            <w:tcBorders>
              <w:top w:val="single" w:sz="8" w:space="0" w:color="auto"/>
              <w:left w:val="single" w:sz="8" w:space="0" w:color="auto"/>
              <w:bottom w:val="single" w:sz="8" w:space="0" w:color="auto"/>
              <w:right w:val="single" w:sz="8" w:space="0" w:color="auto"/>
            </w:tcBorders>
          </w:tcPr>
          <w:p w14:paraId="46E05DA7" w14:textId="2EDAF0D5" w:rsidR="0232B502" w:rsidRPr="00F96AFD" w:rsidRDefault="0232B502" w:rsidP="00DD2DE5">
            <w:pPr>
              <w:spacing w:after="240"/>
              <w:rPr>
                <w:rFonts w:ascii="Arial" w:hAnsi="Arial" w:cs="Arial"/>
                <w:sz w:val="24"/>
              </w:rPr>
            </w:pPr>
            <w:r w:rsidRPr="00F96AFD">
              <w:rPr>
                <w:rFonts w:ascii="Arial" w:hAnsi="Arial" w:cs="Arial"/>
                <w:sz w:val="24"/>
              </w:rPr>
              <w:t>0,39</w:t>
            </w:r>
          </w:p>
        </w:tc>
        <w:tc>
          <w:tcPr>
            <w:tcW w:w="829" w:type="dxa"/>
            <w:tcBorders>
              <w:top w:val="single" w:sz="8" w:space="0" w:color="auto"/>
              <w:left w:val="single" w:sz="8" w:space="0" w:color="auto"/>
              <w:bottom w:val="single" w:sz="8" w:space="0" w:color="auto"/>
              <w:right w:val="single" w:sz="8" w:space="0" w:color="auto"/>
            </w:tcBorders>
          </w:tcPr>
          <w:p w14:paraId="36420CF8" w14:textId="69FE5286" w:rsidR="0232B502" w:rsidRPr="00F96AFD" w:rsidRDefault="0232B502" w:rsidP="00DD2DE5">
            <w:pPr>
              <w:spacing w:after="240"/>
              <w:rPr>
                <w:rFonts w:ascii="Arial" w:hAnsi="Arial" w:cs="Arial"/>
                <w:sz w:val="24"/>
              </w:rPr>
            </w:pPr>
            <w:r w:rsidRPr="00F96AFD">
              <w:rPr>
                <w:rFonts w:ascii="Arial" w:hAnsi="Arial" w:cs="Arial"/>
                <w:sz w:val="24"/>
              </w:rPr>
              <w:t>0,40</w:t>
            </w:r>
          </w:p>
        </w:tc>
        <w:tc>
          <w:tcPr>
            <w:tcW w:w="830" w:type="dxa"/>
            <w:tcBorders>
              <w:top w:val="single" w:sz="8" w:space="0" w:color="auto"/>
              <w:left w:val="single" w:sz="8" w:space="0" w:color="auto"/>
              <w:bottom w:val="single" w:sz="8" w:space="0" w:color="auto"/>
              <w:right w:val="single" w:sz="8" w:space="0" w:color="auto"/>
            </w:tcBorders>
          </w:tcPr>
          <w:p w14:paraId="20D72566" w14:textId="5EA06CBD" w:rsidR="0232B502" w:rsidRPr="00F96AFD" w:rsidRDefault="0232B502" w:rsidP="00DD2DE5">
            <w:pPr>
              <w:spacing w:after="240"/>
              <w:rPr>
                <w:rFonts w:ascii="Arial" w:hAnsi="Arial" w:cs="Arial"/>
                <w:sz w:val="24"/>
              </w:rPr>
            </w:pPr>
            <w:r w:rsidRPr="00F96AFD">
              <w:rPr>
                <w:rFonts w:ascii="Arial" w:hAnsi="Arial" w:cs="Arial"/>
                <w:sz w:val="24"/>
              </w:rPr>
              <w:t>0,37</w:t>
            </w:r>
          </w:p>
        </w:tc>
        <w:tc>
          <w:tcPr>
            <w:tcW w:w="829" w:type="dxa"/>
            <w:tcBorders>
              <w:top w:val="single" w:sz="8" w:space="0" w:color="auto"/>
              <w:left w:val="single" w:sz="8" w:space="0" w:color="auto"/>
              <w:bottom w:val="single" w:sz="8" w:space="0" w:color="auto"/>
              <w:right w:val="single" w:sz="8" w:space="0" w:color="auto"/>
            </w:tcBorders>
          </w:tcPr>
          <w:p w14:paraId="25F49AF7" w14:textId="67CDE854" w:rsidR="0232B502" w:rsidRPr="00F96AFD" w:rsidRDefault="0232B502" w:rsidP="00DD2DE5">
            <w:pPr>
              <w:spacing w:after="240"/>
              <w:rPr>
                <w:rFonts w:ascii="Arial" w:hAnsi="Arial" w:cs="Arial"/>
                <w:sz w:val="24"/>
              </w:rPr>
            </w:pPr>
            <w:r w:rsidRPr="00F96AFD">
              <w:rPr>
                <w:rFonts w:ascii="Arial" w:hAnsi="Arial" w:cs="Arial"/>
                <w:sz w:val="24"/>
              </w:rPr>
              <w:t>0,37</w:t>
            </w:r>
          </w:p>
        </w:tc>
        <w:tc>
          <w:tcPr>
            <w:tcW w:w="830" w:type="dxa"/>
            <w:tcBorders>
              <w:top w:val="single" w:sz="8" w:space="0" w:color="auto"/>
              <w:left w:val="single" w:sz="8" w:space="0" w:color="auto"/>
              <w:bottom w:val="single" w:sz="8" w:space="0" w:color="auto"/>
              <w:right w:val="single" w:sz="8" w:space="0" w:color="auto"/>
            </w:tcBorders>
          </w:tcPr>
          <w:p w14:paraId="631FA5CD" w14:textId="4FCD4452" w:rsidR="0232B502" w:rsidRPr="00F96AFD" w:rsidRDefault="0232B502" w:rsidP="00DD2DE5">
            <w:pPr>
              <w:spacing w:after="240"/>
              <w:rPr>
                <w:rFonts w:ascii="Arial" w:hAnsi="Arial" w:cs="Arial"/>
                <w:sz w:val="24"/>
              </w:rPr>
            </w:pPr>
            <w:r w:rsidRPr="00F96AFD">
              <w:rPr>
                <w:rFonts w:ascii="Arial" w:hAnsi="Arial" w:cs="Arial"/>
                <w:sz w:val="24"/>
              </w:rPr>
              <w:t>0,39</w:t>
            </w:r>
          </w:p>
        </w:tc>
        <w:tc>
          <w:tcPr>
            <w:tcW w:w="830" w:type="dxa"/>
            <w:tcBorders>
              <w:top w:val="single" w:sz="8" w:space="0" w:color="auto"/>
              <w:left w:val="single" w:sz="8" w:space="0" w:color="auto"/>
              <w:bottom w:val="single" w:sz="8" w:space="0" w:color="auto"/>
              <w:right w:val="single" w:sz="8" w:space="0" w:color="auto"/>
            </w:tcBorders>
          </w:tcPr>
          <w:p w14:paraId="7ED62380" w14:textId="470799C3" w:rsidR="0232B502" w:rsidRPr="00F96AFD" w:rsidRDefault="0232B502" w:rsidP="00DD2DE5">
            <w:pPr>
              <w:spacing w:after="240"/>
              <w:rPr>
                <w:rFonts w:ascii="Arial" w:hAnsi="Arial" w:cs="Arial"/>
                <w:sz w:val="24"/>
              </w:rPr>
            </w:pPr>
            <w:r w:rsidRPr="00F96AFD">
              <w:rPr>
                <w:rFonts w:ascii="Arial" w:hAnsi="Arial" w:cs="Arial"/>
                <w:sz w:val="24"/>
              </w:rPr>
              <w:t>0,44</w:t>
            </w:r>
          </w:p>
        </w:tc>
      </w:tr>
      <w:tr w:rsidR="0232B502" w:rsidRPr="00F96AFD" w14:paraId="7841FED9"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6B1B77E2" w14:textId="4328E803" w:rsidR="0232B502" w:rsidRPr="00F96AFD" w:rsidRDefault="0065431B" w:rsidP="00DD2DE5">
            <w:pPr>
              <w:spacing w:after="240"/>
              <w:rPr>
                <w:rFonts w:ascii="Arial" w:hAnsi="Arial" w:cs="Arial"/>
                <w:sz w:val="24"/>
                <w:szCs w:val="24"/>
              </w:rPr>
            </w:pPr>
            <w:r w:rsidRPr="00F96AFD">
              <w:rPr>
                <w:rFonts w:ascii="Arial" w:hAnsi="Arial" w:cs="Arial"/>
                <w:sz w:val="24"/>
                <w:szCs w:val="24"/>
              </w:rPr>
              <w:t>świętokrzyskie</w:t>
            </w:r>
          </w:p>
        </w:tc>
        <w:tc>
          <w:tcPr>
            <w:tcW w:w="829" w:type="dxa"/>
            <w:tcBorders>
              <w:top w:val="single" w:sz="8" w:space="0" w:color="auto"/>
              <w:left w:val="single" w:sz="8" w:space="0" w:color="auto"/>
              <w:bottom w:val="single" w:sz="8" w:space="0" w:color="auto"/>
              <w:right w:val="single" w:sz="8" w:space="0" w:color="auto"/>
            </w:tcBorders>
          </w:tcPr>
          <w:p w14:paraId="37174012" w14:textId="1D134F0E" w:rsidR="0232B502" w:rsidRPr="00F96AFD" w:rsidRDefault="0232B502" w:rsidP="00DD2DE5">
            <w:pPr>
              <w:spacing w:after="240"/>
              <w:rPr>
                <w:rFonts w:ascii="Arial" w:hAnsi="Arial" w:cs="Arial"/>
                <w:sz w:val="24"/>
              </w:rPr>
            </w:pPr>
            <w:r w:rsidRPr="00F96AFD">
              <w:rPr>
                <w:rFonts w:ascii="Arial" w:hAnsi="Arial" w:cs="Arial"/>
                <w:sz w:val="24"/>
              </w:rPr>
              <w:t>0,37</w:t>
            </w:r>
          </w:p>
        </w:tc>
        <w:tc>
          <w:tcPr>
            <w:tcW w:w="830" w:type="dxa"/>
            <w:tcBorders>
              <w:top w:val="single" w:sz="8" w:space="0" w:color="auto"/>
              <w:left w:val="single" w:sz="8" w:space="0" w:color="auto"/>
              <w:bottom w:val="single" w:sz="8" w:space="0" w:color="auto"/>
              <w:right w:val="single" w:sz="8" w:space="0" w:color="auto"/>
            </w:tcBorders>
          </w:tcPr>
          <w:p w14:paraId="682181B9" w14:textId="07C0871B" w:rsidR="0232B502" w:rsidRPr="00F96AFD" w:rsidRDefault="0232B502" w:rsidP="00DD2DE5">
            <w:pPr>
              <w:spacing w:after="240"/>
              <w:rPr>
                <w:rFonts w:ascii="Arial" w:hAnsi="Arial" w:cs="Arial"/>
                <w:sz w:val="24"/>
              </w:rPr>
            </w:pPr>
            <w:r w:rsidRPr="00F96AFD">
              <w:rPr>
                <w:rFonts w:ascii="Arial" w:hAnsi="Arial" w:cs="Arial"/>
                <w:sz w:val="24"/>
              </w:rPr>
              <w:t>0,37</w:t>
            </w:r>
          </w:p>
        </w:tc>
        <w:tc>
          <w:tcPr>
            <w:tcW w:w="829" w:type="dxa"/>
            <w:tcBorders>
              <w:top w:val="single" w:sz="8" w:space="0" w:color="auto"/>
              <w:left w:val="single" w:sz="8" w:space="0" w:color="auto"/>
              <w:bottom w:val="single" w:sz="8" w:space="0" w:color="auto"/>
              <w:right w:val="single" w:sz="8" w:space="0" w:color="auto"/>
            </w:tcBorders>
          </w:tcPr>
          <w:p w14:paraId="2061957C" w14:textId="6339F3D5" w:rsidR="0232B502" w:rsidRPr="00F96AFD" w:rsidRDefault="0232B502" w:rsidP="00DD2DE5">
            <w:pPr>
              <w:spacing w:after="240"/>
              <w:rPr>
                <w:rFonts w:ascii="Arial" w:hAnsi="Arial" w:cs="Arial"/>
                <w:sz w:val="24"/>
              </w:rPr>
            </w:pPr>
            <w:r w:rsidRPr="00F96AFD">
              <w:rPr>
                <w:rFonts w:ascii="Arial" w:hAnsi="Arial" w:cs="Arial"/>
                <w:sz w:val="24"/>
              </w:rPr>
              <w:t>0,42</w:t>
            </w:r>
          </w:p>
        </w:tc>
        <w:tc>
          <w:tcPr>
            <w:tcW w:w="830" w:type="dxa"/>
            <w:tcBorders>
              <w:top w:val="single" w:sz="8" w:space="0" w:color="auto"/>
              <w:left w:val="single" w:sz="8" w:space="0" w:color="auto"/>
              <w:bottom w:val="single" w:sz="8" w:space="0" w:color="auto"/>
              <w:right w:val="single" w:sz="8" w:space="0" w:color="auto"/>
            </w:tcBorders>
          </w:tcPr>
          <w:p w14:paraId="48560A5E" w14:textId="016635E0" w:rsidR="0232B502" w:rsidRPr="00F96AFD" w:rsidRDefault="0232B502" w:rsidP="00DD2DE5">
            <w:pPr>
              <w:spacing w:after="240"/>
              <w:rPr>
                <w:rFonts w:ascii="Arial" w:hAnsi="Arial" w:cs="Arial"/>
                <w:sz w:val="24"/>
              </w:rPr>
            </w:pPr>
            <w:r w:rsidRPr="00F96AFD">
              <w:rPr>
                <w:rFonts w:ascii="Arial" w:hAnsi="Arial" w:cs="Arial"/>
                <w:sz w:val="24"/>
              </w:rPr>
              <w:t>0,44</w:t>
            </w:r>
          </w:p>
        </w:tc>
        <w:tc>
          <w:tcPr>
            <w:tcW w:w="830" w:type="dxa"/>
            <w:tcBorders>
              <w:top w:val="single" w:sz="8" w:space="0" w:color="auto"/>
              <w:left w:val="single" w:sz="8" w:space="0" w:color="auto"/>
              <w:bottom w:val="single" w:sz="8" w:space="0" w:color="auto"/>
              <w:right w:val="single" w:sz="8" w:space="0" w:color="auto"/>
            </w:tcBorders>
          </w:tcPr>
          <w:p w14:paraId="4409AFBB" w14:textId="4A75D0F5" w:rsidR="0232B502" w:rsidRPr="00F96AFD" w:rsidRDefault="0232B502" w:rsidP="00DD2DE5">
            <w:pPr>
              <w:spacing w:after="240"/>
              <w:rPr>
                <w:rFonts w:ascii="Arial" w:hAnsi="Arial" w:cs="Arial"/>
                <w:sz w:val="24"/>
              </w:rPr>
            </w:pPr>
            <w:r w:rsidRPr="00F96AFD">
              <w:rPr>
                <w:rFonts w:ascii="Arial" w:hAnsi="Arial" w:cs="Arial"/>
                <w:sz w:val="24"/>
              </w:rPr>
              <w:t>0,43</w:t>
            </w:r>
          </w:p>
        </w:tc>
        <w:tc>
          <w:tcPr>
            <w:tcW w:w="829" w:type="dxa"/>
            <w:tcBorders>
              <w:top w:val="single" w:sz="8" w:space="0" w:color="auto"/>
              <w:left w:val="single" w:sz="8" w:space="0" w:color="auto"/>
              <w:bottom w:val="single" w:sz="8" w:space="0" w:color="auto"/>
              <w:right w:val="single" w:sz="8" w:space="0" w:color="auto"/>
            </w:tcBorders>
          </w:tcPr>
          <w:p w14:paraId="3DE39837" w14:textId="5482A389" w:rsidR="0232B502" w:rsidRPr="00F96AFD" w:rsidRDefault="0232B502" w:rsidP="00DD2DE5">
            <w:pPr>
              <w:spacing w:after="240"/>
              <w:rPr>
                <w:rFonts w:ascii="Arial" w:hAnsi="Arial" w:cs="Arial"/>
                <w:sz w:val="24"/>
              </w:rPr>
            </w:pPr>
            <w:r w:rsidRPr="00F96AFD">
              <w:rPr>
                <w:rFonts w:ascii="Arial" w:hAnsi="Arial" w:cs="Arial"/>
                <w:sz w:val="24"/>
              </w:rPr>
              <w:t>0,39</w:t>
            </w:r>
          </w:p>
        </w:tc>
        <w:tc>
          <w:tcPr>
            <w:tcW w:w="830" w:type="dxa"/>
            <w:tcBorders>
              <w:top w:val="single" w:sz="8" w:space="0" w:color="auto"/>
              <w:left w:val="single" w:sz="8" w:space="0" w:color="auto"/>
              <w:bottom w:val="single" w:sz="8" w:space="0" w:color="auto"/>
              <w:right w:val="single" w:sz="8" w:space="0" w:color="auto"/>
            </w:tcBorders>
          </w:tcPr>
          <w:p w14:paraId="7AFB2C45" w14:textId="27190CD0" w:rsidR="0232B502" w:rsidRPr="00F96AFD" w:rsidRDefault="0232B502" w:rsidP="00DD2DE5">
            <w:pPr>
              <w:spacing w:after="240"/>
              <w:rPr>
                <w:rFonts w:ascii="Arial" w:hAnsi="Arial" w:cs="Arial"/>
                <w:sz w:val="24"/>
              </w:rPr>
            </w:pPr>
            <w:r w:rsidRPr="00F96AFD">
              <w:rPr>
                <w:rFonts w:ascii="Arial" w:hAnsi="Arial" w:cs="Arial"/>
                <w:sz w:val="24"/>
              </w:rPr>
              <w:t>0,42</w:t>
            </w:r>
          </w:p>
        </w:tc>
        <w:tc>
          <w:tcPr>
            <w:tcW w:w="829" w:type="dxa"/>
            <w:tcBorders>
              <w:top w:val="single" w:sz="8" w:space="0" w:color="auto"/>
              <w:left w:val="single" w:sz="8" w:space="0" w:color="auto"/>
              <w:bottom w:val="single" w:sz="8" w:space="0" w:color="auto"/>
              <w:right w:val="single" w:sz="8" w:space="0" w:color="auto"/>
            </w:tcBorders>
          </w:tcPr>
          <w:p w14:paraId="08D856C1" w14:textId="75231057" w:rsidR="0232B502" w:rsidRPr="00F96AFD" w:rsidRDefault="0232B502" w:rsidP="00DD2DE5">
            <w:pPr>
              <w:spacing w:after="240"/>
              <w:rPr>
                <w:rFonts w:ascii="Arial" w:hAnsi="Arial" w:cs="Arial"/>
                <w:sz w:val="24"/>
              </w:rPr>
            </w:pPr>
            <w:r w:rsidRPr="00F96AFD">
              <w:rPr>
                <w:rFonts w:ascii="Arial" w:hAnsi="Arial" w:cs="Arial"/>
                <w:sz w:val="24"/>
              </w:rPr>
              <w:t>0,42</w:t>
            </w:r>
          </w:p>
        </w:tc>
        <w:tc>
          <w:tcPr>
            <w:tcW w:w="830" w:type="dxa"/>
            <w:tcBorders>
              <w:top w:val="single" w:sz="8" w:space="0" w:color="auto"/>
              <w:left w:val="single" w:sz="8" w:space="0" w:color="auto"/>
              <w:bottom w:val="single" w:sz="8" w:space="0" w:color="auto"/>
              <w:right w:val="single" w:sz="8" w:space="0" w:color="auto"/>
            </w:tcBorders>
          </w:tcPr>
          <w:p w14:paraId="1BDB58D8" w14:textId="64BF8D92" w:rsidR="0232B502" w:rsidRPr="00F96AFD" w:rsidRDefault="0232B502" w:rsidP="00DD2DE5">
            <w:pPr>
              <w:spacing w:after="240"/>
              <w:rPr>
                <w:rFonts w:ascii="Arial" w:hAnsi="Arial" w:cs="Arial"/>
                <w:sz w:val="24"/>
              </w:rPr>
            </w:pPr>
            <w:r w:rsidRPr="00F96AFD">
              <w:rPr>
                <w:rFonts w:ascii="Arial" w:hAnsi="Arial" w:cs="Arial"/>
                <w:sz w:val="24"/>
              </w:rPr>
              <w:t>0,41</w:t>
            </w:r>
          </w:p>
        </w:tc>
        <w:tc>
          <w:tcPr>
            <w:tcW w:w="830" w:type="dxa"/>
            <w:tcBorders>
              <w:top w:val="single" w:sz="8" w:space="0" w:color="auto"/>
              <w:left w:val="single" w:sz="8" w:space="0" w:color="auto"/>
              <w:bottom w:val="single" w:sz="8" w:space="0" w:color="auto"/>
              <w:right w:val="single" w:sz="8" w:space="0" w:color="auto"/>
            </w:tcBorders>
          </w:tcPr>
          <w:p w14:paraId="07D3164E" w14:textId="3EB48C14" w:rsidR="0232B502" w:rsidRPr="00F96AFD" w:rsidRDefault="0232B502" w:rsidP="00DD2DE5">
            <w:pPr>
              <w:spacing w:after="240"/>
              <w:rPr>
                <w:rFonts w:ascii="Arial" w:hAnsi="Arial" w:cs="Arial"/>
                <w:sz w:val="24"/>
              </w:rPr>
            </w:pPr>
            <w:r w:rsidRPr="00F96AFD">
              <w:rPr>
                <w:rFonts w:ascii="Arial" w:hAnsi="Arial" w:cs="Arial"/>
                <w:sz w:val="24"/>
              </w:rPr>
              <w:t>0,43</w:t>
            </w:r>
          </w:p>
        </w:tc>
      </w:tr>
      <w:tr w:rsidR="0232B502" w:rsidRPr="00F96AFD" w14:paraId="3C088A53"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2B0ECE34" w14:textId="4A7D05A9" w:rsidR="0232B502" w:rsidRPr="00F96AFD" w:rsidRDefault="0065431B" w:rsidP="00DD2DE5">
            <w:pPr>
              <w:spacing w:after="240"/>
              <w:rPr>
                <w:rFonts w:ascii="Arial" w:hAnsi="Arial" w:cs="Arial"/>
                <w:sz w:val="24"/>
                <w:szCs w:val="24"/>
              </w:rPr>
            </w:pPr>
            <w:r w:rsidRPr="00F96AFD">
              <w:rPr>
                <w:rFonts w:ascii="Arial" w:hAnsi="Arial" w:cs="Arial"/>
                <w:sz w:val="24"/>
                <w:szCs w:val="24"/>
              </w:rPr>
              <w:t>warmińsko-mazurskie</w:t>
            </w:r>
          </w:p>
        </w:tc>
        <w:tc>
          <w:tcPr>
            <w:tcW w:w="829" w:type="dxa"/>
            <w:tcBorders>
              <w:top w:val="single" w:sz="8" w:space="0" w:color="auto"/>
              <w:left w:val="single" w:sz="8" w:space="0" w:color="auto"/>
              <w:bottom w:val="single" w:sz="8" w:space="0" w:color="auto"/>
              <w:right w:val="single" w:sz="8" w:space="0" w:color="auto"/>
            </w:tcBorders>
          </w:tcPr>
          <w:p w14:paraId="531E37CB" w14:textId="6EAB4B0C" w:rsidR="0232B502" w:rsidRPr="00F96AFD" w:rsidRDefault="0232B502" w:rsidP="00DD2DE5">
            <w:pPr>
              <w:spacing w:after="240"/>
              <w:rPr>
                <w:rFonts w:ascii="Arial" w:hAnsi="Arial" w:cs="Arial"/>
                <w:sz w:val="24"/>
              </w:rPr>
            </w:pPr>
            <w:r w:rsidRPr="00F96AFD">
              <w:rPr>
                <w:rFonts w:ascii="Arial" w:hAnsi="Arial" w:cs="Arial"/>
                <w:sz w:val="24"/>
              </w:rPr>
              <w:t>0,44</w:t>
            </w:r>
          </w:p>
        </w:tc>
        <w:tc>
          <w:tcPr>
            <w:tcW w:w="830" w:type="dxa"/>
            <w:tcBorders>
              <w:top w:val="single" w:sz="8" w:space="0" w:color="auto"/>
              <w:left w:val="single" w:sz="8" w:space="0" w:color="auto"/>
              <w:bottom w:val="single" w:sz="8" w:space="0" w:color="auto"/>
              <w:right w:val="single" w:sz="8" w:space="0" w:color="auto"/>
            </w:tcBorders>
          </w:tcPr>
          <w:p w14:paraId="6C1D947A" w14:textId="794037F0" w:rsidR="0232B502" w:rsidRPr="00F96AFD" w:rsidRDefault="0232B502" w:rsidP="00DD2DE5">
            <w:pPr>
              <w:spacing w:after="240"/>
              <w:rPr>
                <w:rFonts w:ascii="Arial" w:hAnsi="Arial" w:cs="Arial"/>
                <w:sz w:val="24"/>
              </w:rPr>
            </w:pPr>
            <w:r w:rsidRPr="00F96AFD">
              <w:rPr>
                <w:rFonts w:ascii="Arial" w:hAnsi="Arial" w:cs="Arial"/>
                <w:sz w:val="24"/>
              </w:rPr>
              <w:t>0,40</w:t>
            </w:r>
          </w:p>
        </w:tc>
        <w:tc>
          <w:tcPr>
            <w:tcW w:w="829" w:type="dxa"/>
            <w:tcBorders>
              <w:top w:val="single" w:sz="8" w:space="0" w:color="auto"/>
              <w:left w:val="single" w:sz="8" w:space="0" w:color="auto"/>
              <w:bottom w:val="single" w:sz="8" w:space="0" w:color="auto"/>
              <w:right w:val="single" w:sz="8" w:space="0" w:color="auto"/>
            </w:tcBorders>
          </w:tcPr>
          <w:p w14:paraId="5A6F86C3" w14:textId="7ADF4E52" w:rsidR="0232B502" w:rsidRPr="00F96AFD" w:rsidRDefault="0232B502" w:rsidP="00DD2DE5">
            <w:pPr>
              <w:spacing w:after="240"/>
              <w:rPr>
                <w:rFonts w:ascii="Arial" w:hAnsi="Arial" w:cs="Arial"/>
                <w:sz w:val="24"/>
              </w:rPr>
            </w:pPr>
            <w:r w:rsidRPr="00F96AFD">
              <w:rPr>
                <w:rFonts w:ascii="Arial" w:hAnsi="Arial" w:cs="Arial"/>
                <w:sz w:val="24"/>
              </w:rPr>
              <w:t>0,39</w:t>
            </w:r>
          </w:p>
        </w:tc>
        <w:tc>
          <w:tcPr>
            <w:tcW w:w="830" w:type="dxa"/>
            <w:tcBorders>
              <w:top w:val="single" w:sz="8" w:space="0" w:color="auto"/>
              <w:left w:val="single" w:sz="8" w:space="0" w:color="auto"/>
              <w:bottom w:val="single" w:sz="8" w:space="0" w:color="auto"/>
              <w:right w:val="single" w:sz="8" w:space="0" w:color="auto"/>
            </w:tcBorders>
          </w:tcPr>
          <w:p w14:paraId="02B5DAF2" w14:textId="7DDD3E1A" w:rsidR="0232B502" w:rsidRPr="00F96AFD" w:rsidRDefault="0232B502" w:rsidP="00DD2DE5">
            <w:pPr>
              <w:spacing w:after="240"/>
              <w:rPr>
                <w:rFonts w:ascii="Arial" w:hAnsi="Arial" w:cs="Arial"/>
                <w:sz w:val="24"/>
              </w:rPr>
            </w:pPr>
            <w:r w:rsidRPr="00F96AFD">
              <w:rPr>
                <w:rFonts w:ascii="Arial" w:hAnsi="Arial" w:cs="Arial"/>
                <w:sz w:val="24"/>
              </w:rPr>
              <w:t>0,41</w:t>
            </w:r>
          </w:p>
        </w:tc>
        <w:tc>
          <w:tcPr>
            <w:tcW w:w="830" w:type="dxa"/>
            <w:tcBorders>
              <w:top w:val="single" w:sz="8" w:space="0" w:color="auto"/>
              <w:left w:val="single" w:sz="8" w:space="0" w:color="auto"/>
              <w:bottom w:val="single" w:sz="8" w:space="0" w:color="auto"/>
              <w:right w:val="single" w:sz="8" w:space="0" w:color="auto"/>
            </w:tcBorders>
          </w:tcPr>
          <w:p w14:paraId="3D9B191E" w14:textId="3977C445" w:rsidR="0232B502" w:rsidRPr="00F96AFD" w:rsidRDefault="0232B502" w:rsidP="00DD2DE5">
            <w:pPr>
              <w:spacing w:after="240"/>
              <w:rPr>
                <w:rFonts w:ascii="Arial" w:hAnsi="Arial" w:cs="Arial"/>
                <w:sz w:val="24"/>
              </w:rPr>
            </w:pPr>
            <w:r w:rsidRPr="00F96AFD">
              <w:rPr>
                <w:rFonts w:ascii="Arial" w:hAnsi="Arial" w:cs="Arial"/>
                <w:sz w:val="24"/>
              </w:rPr>
              <w:t>0,40</w:t>
            </w:r>
          </w:p>
        </w:tc>
        <w:tc>
          <w:tcPr>
            <w:tcW w:w="829" w:type="dxa"/>
            <w:tcBorders>
              <w:top w:val="single" w:sz="8" w:space="0" w:color="auto"/>
              <w:left w:val="single" w:sz="8" w:space="0" w:color="auto"/>
              <w:bottom w:val="single" w:sz="8" w:space="0" w:color="auto"/>
              <w:right w:val="single" w:sz="8" w:space="0" w:color="auto"/>
            </w:tcBorders>
          </w:tcPr>
          <w:p w14:paraId="10ADC24B" w14:textId="44EE7501" w:rsidR="0232B502" w:rsidRPr="00F96AFD" w:rsidRDefault="0232B502" w:rsidP="00DD2DE5">
            <w:pPr>
              <w:spacing w:after="240"/>
              <w:rPr>
                <w:rFonts w:ascii="Arial" w:hAnsi="Arial" w:cs="Arial"/>
                <w:sz w:val="24"/>
              </w:rPr>
            </w:pPr>
            <w:r w:rsidRPr="00F96AFD">
              <w:rPr>
                <w:rFonts w:ascii="Arial" w:hAnsi="Arial" w:cs="Arial"/>
                <w:sz w:val="24"/>
              </w:rPr>
              <w:t>0,42</w:t>
            </w:r>
          </w:p>
        </w:tc>
        <w:tc>
          <w:tcPr>
            <w:tcW w:w="830" w:type="dxa"/>
            <w:tcBorders>
              <w:top w:val="single" w:sz="8" w:space="0" w:color="auto"/>
              <w:left w:val="single" w:sz="8" w:space="0" w:color="auto"/>
              <w:bottom w:val="single" w:sz="8" w:space="0" w:color="auto"/>
              <w:right w:val="single" w:sz="8" w:space="0" w:color="auto"/>
            </w:tcBorders>
          </w:tcPr>
          <w:p w14:paraId="6EBBBDAA" w14:textId="658E2BF1" w:rsidR="0232B502" w:rsidRPr="00F96AFD" w:rsidRDefault="0232B502" w:rsidP="00DD2DE5">
            <w:pPr>
              <w:spacing w:after="240"/>
              <w:rPr>
                <w:rFonts w:ascii="Arial" w:hAnsi="Arial" w:cs="Arial"/>
                <w:sz w:val="24"/>
              </w:rPr>
            </w:pPr>
            <w:r w:rsidRPr="00F96AFD">
              <w:rPr>
                <w:rFonts w:ascii="Arial" w:hAnsi="Arial" w:cs="Arial"/>
                <w:sz w:val="24"/>
              </w:rPr>
              <w:t>0,48</w:t>
            </w:r>
          </w:p>
        </w:tc>
        <w:tc>
          <w:tcPr>
            <w:tcW w:w="829" w:type="dxa"/>
            <w:tcBorders>
              <w:top w:val="single" w:sz="8" w:space="0" w:color="auto"/>
              <w:left w:val="single" w:sz="8" w:space="0" w:color="auto"/>
              <w:bottom w:val="single" w:sz="8" w:space="0" w:color="auto"/>
              <w:right w:val="single" w:sz="8" w:space="0" w:color="auto"/>
            </w:tcBorders>
          </w:tcPr>
          <w:p w14:paraId="6F867230" w14:textId="1924B366" w:rsidR="0232B502" w:rsidRPr="00F96AFD" w:rsidRDefault="0232B502" w:rsidP="00DD2DE5">
            <w:pPr>
              <w:spacing w:after="240"/>
              <w:rPr>
                <w:rFonts w:ascii="Arial" w:hAnsi="Arial" w:cs="Arial"/>
                <w:sz w:val="24"/>
              </w:rPr>
            </w:pPr>
            <w:r w:rsidRPr="00F96AFD">
              <w:rPr>
                <w:rFonts w:ascii="Arial" w:hAnsi="Arial" w:cs="Arial"/>
                <w:sz w:val="24"/>
              </w:rPr>
              <w:t>0,50</w:t>
            </w:r>
          </w:p>
        </w:tc>
        <w:tc>
          <w:tcPr>
            <w:tcW w:w="830" w:type="dxa"/>
            <w:tcBorders>
              <w:top w:val="single" w:sz="8" w:space="0" w:color="auto"/>
              <w:left w:val="single" w:sz="8" w:space="0" w:color="auto"/>
              <w:bottom w:val="single" w:sz="8" w:space="0" w:color="auto"/>
              <w:right w:val="single" w:sz="8" w:space="0" w:color="auto"/>
            </w:tcBorders>
          </w:tcPr>
          <w:p w14:paraId="6BAF9CAE" w14:textId="3DBF7D8C" w:rsidR="0232B502" w:rsidRPr="00F96AFD" w:rsidRDefault="0232B502" w:rsidP="00DD2DE5">
            <w:pPr>
              <w:spacing w:after="240"/>
              <w:rPr>
                <w:rFonts w:ascii="Arial" w:hAnsi="Arial" w:cs="Arial"/>
                <w:sz w:val="24"/>
              </w:rPr>
            </w:pPr>
            <w:r w:rsidRPr="00F96AFD">
              <w:rPr>
                <w:rFonts w:ascii="Arial" w:hAnsi="Arial" w:cs="Arial"/>
                <w:sz w:val="24"/>
              </w:rPr>
              <w:t>0,41</w:t>
            </w:r>
          </w:p>
        </w:tc>
        <w:tc>
          <w:tcPr>
            <w:tcW w:w="830" w:type="dxa"/>
            <w:tcBorders>
              <w:top w:val="single" w:sz="8" w:space="0" w:color="auto"/>
              <w:left w:val="single" w:sz="8" w:space="0" w:color="auto"/>
              <w:bottom w:val="single" w:sz="8" w:space="0" w:color="auto"/>
              <w:right w:val="single" w:sz="8" w:space="0" w:color="auto"/>
            </w:tcBorders>
          </w:tcPr>
          <w:p w14:paraId="772DFDB5" w14:textId="653C1473" w:rsidR="0232B502" w:rsidRPr="00F96AFD" w:rsidRDefault="0232B502" w:rsidP="00DD2DE5">
            <w:pPr>
              <w:spacing w:after="240"/>
              <w:rPr>
                <w:rFonts w:ascii="Arial" w:hAnsi="Arial" w:cs="Arial"/>
                <w:sz w:val="24"/>
              </w:rPr>
            </w:pPr>
            <w:r w:rsidRPr="00F96AFD">
              <w:rPr>
                <w:rFonts w:ascii="Arial" w:hAnsi="Arial" w:cs="Arial"/>
                <w:sz w:val="24"/>
              </w:rPr>
              <w:t>0,41</w:t>
            </w:r>
          </w:p>
        </w:tc>
      </w:tr>
      <w:tr w:rsidR="0232B502" w:rsidRPr="00F96AFD" w14:paraId="161F45A5"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19E74AED" w14:textId="19369A1C" w:rsidR="0232B502" w:rsidRPr="00F96AFD" w:rsidRDefault="0065431B" w:rsidP="00DD2DE5">
            <w:pPr>
              <w:spacing w:after="240"/>
              <w:rPr>
                <w:rFonts w:ascii="Arial" w:hAnsi="Arial" w:cs="Arial"/>
                <w:sz w:val="24"/>
                <w:szCs w:val="24"/>
              </w:rPr>
            </w:pPr>
            <w:r w:rsidRPr="00F96AFD">
              <w:rPr>
                <w:rFonts w:ascii="Arial" w:hAnsi="Arial" w:cs="Arial"/>
                <w:sz w:val="24"/>
                <w:szCs w:val="24"/>
              </w:rPr>
              <w:t>wielkopolskie</w:t>
            </w:r>
          </w:p>
        </w:tc>
        <w:tc>
          <w:tcPr>
            <w:tcW w:w="829" w:type="dxa"/>
            <w:tcBorders>
              <w:top w:val="single" w:sz="8" w:space="0" w:color="auto"/>
              <w:left w:val="single" w:sz="8" w:space="0" w:color="auto"/>
              <w:bottom w:val="single" w:sz="8" w:space="0" w:color="auto"/>
              <w:right w:val="single" w:sz="8" w:space="0" w:color="auto"/>
            </w:tcBorders>
          </w:tcPr>
          <w:p w14:paraId="6A49E00A" w14:textId="1D1C0D3B" w:rsidR="0232B502" w:rsidRPr="00F96AFD" w:rsidRDefault="0232B502" w:rsidP="00DD2DE5">
            <w:pPr>
              <w:spacing w:after="240"/>
              <w:rPr>
                <w:rFonts w:ascii="Arial" w:hAnsi="Arial" w:cs="Arial"/>
                <w:sz w:val="24"/>
              </w:rPr>
            </w:pPr>
            <w:r w:rsidRPr="00F96AFD">
              <w:rPr>
                <w:rFonts w:ascii="Arial" w:hAnsi="Arial" w:cs="Arial"/>
                <w:sz w:val="24"/>
              </w:rPr>
              <w:t>0,55</w:t>
            </w:r>
          </w:p>
        </w:tc>
        <w:tc>
          <w:tcPr>
            <w:tcW w:w="830" w:type="dxa"/>
            <w:tcBorders>
              <w:top w:val="single" w:sz="8" w:space="0" w:color="auto"/>
              <w:left w:val="single" w:sz="8" w:space="0" w:color="auto"/>
              <w:bottom w:val="single" w:sz="8" w:space="0" w:color="auto"/>
              <w:right w:val="single" w:sz="8" w:space="0" w:color="auto"/>
            </w:tcBorders>
          </w:tcPr>
          <w:p w14:paraId="5CB48C77" w14:textId="4A0C3B62" w:rsidR="0232B502" w:rsidRPr="00F96AFD" w:rsidRDefault="0232B502" w:rsidP="00DD2DE5">
            <w:pPr>
              <w:spacing w:after="240"/>
              <w:rPr>
                <w:rFonts w:ascii="Arial" w:hAnsi="Arial" w:cs="Arial"/>
                <w:sz w:val="24"/>
              </w:rPr>
            </w:pPr>
            <w:r w:rsidRPr="00F96AFD">
              <w:rPr>
                <w:rFonts w:ascii="Arial" w:hAnsi="Arial" w:cs="Arial"/>
                <w:sz w:val="24"/>
              </w:rPr>
              <w:t>0,50</w:t>
            </w:r>
          </w:p>
        </w:tc>
        <w:tc>
          <w:tcPr>
            <w:tcW w:w="829" w:type="dxa"/>
            <w:tcBorders>
              <w:top w:val="single" w:sz="8" w:space="0" w:color="auto"/>
              <w:left w:val="single" w:sz="8" w:space="0" w:color="auto"/>
              <w:bottom w:val="single" w:sz="8" w:space="0" w:color="auto"/>
              <w:right w:val="single" w:sz="8" w:space="0" w:color="auto"/>
            </w:tcBorders>
          </w:tcPr>
          <w:p w14:paraId="6A14E79D" w14:textId="0ED57D69" w:rsidR="0232B502" w:rsidRPr="00F96AFD" w:rsidRDefault="0232B502" w:rsidP="00DD2DE5">
            <w:pPr>
              <w:spacing w:after="240"/>
              <w:rPr>
                <w:rFonts w:ascii="Arial" w:hAnsi="Arial" w:cs="Arial"/>
                <w:sz w:val="24"/>
              </w:rPr>
            </w:pPr>
            <w:r w:rsidRPr="00F96AFD">
              <w:rPr>
                <w:rFonts w:ascii="Arial" w:hAnsi="Arial" w:cs="Arial"/>
                <w:sz w:val="24"/>
              </w:rPr>
              <w:t>0,55</w:t>
            </w:r>
          </w:p>
        </w:tc>
        <w:tc>
          <w:tcPr>
            <w:tcW w:w="830" w:type="dxa"/>
            <w:tcBorders>
              <w:top w:val="single" w:sz="8" w:space="0" w:color="auto"/>
              <w:left w:val="single" w:sz="8" w:space="0" w:color="auto"/>
              <w:bottom w:val="single" w:sz="8" w:space="0" w:color="auto"/>
              <w:right w:val="single" w:sz="8" w:space="0" w:color="auto"/>
            </w:tcBorders>
          </w:tcPr>
          <w:p w14:paraId="5E4EAE06" w14:textId="32C1665D" w:rsidR="0232B502" w:rsidRPr="00F96AFD" w:rsidRDefault="0232B502" w:rsidP="00DD2DE5">
            <w:pPr>
              <w:spacing w:after="240"/>
              <w:rPr>
                <w:rFonts w:ascii="Arial" w:hAnsi="Arial" w:cs="Arial"/>
                <w:sz w:val="24"/>
              </w:rPr>
            </w:pPr>
            <w:r w:rsidRPr="00F96AFD">
              <w:rPr>
                <w:rFonts w:ascii="Arial" w:hAnsi="Arial" w:cs="Arial"/>
                <w:sz w:val="24"/>
              </w:rPr>
              <w:t>0,60</w:t>
            </w:r>
          </w:p>
        </w:tc>
        <w:tc>
          <w:tcPr>
            <w:tcW w:w="830" w:type="dxa"/>
            <w:tcBorders>
              <w:top w:val="single" w:sz="8" w:space="0" w:color="auto"/>
              <w:left w:val="single" w:sz="8" w:space="0" w:color="auto"/>
              <w:bottom w:val="single" w:sz="8" w:space="0" w:color="auto"/>
              <w:right w:val="single" w:sz="8" w:space="0" w:color="auto"/>
            </w:tcBorders>
          </w:tcPr>
          <w:p w14:paraId="4F39EBC3" w14:textId="2D4668F5" w:rsidR="0232B502" w:rsidRPr="00F96AFD" w:rsidRDefault="0232B502" w:rsidP="00DD2DE5">
            <w:pPr>
              <w:spacing w:after="240"/>
              <w:rPr>
                <w:rFonts w:ascii="Arial" w:hAnsi="Arial" w:cs="Arial"/>
                <w:sz w:val="24"/>
              </w:rPr>
            </w:pPr>
            <w:r w:rsidRPr="00F96AFD">
              <w:rPr>
                <w:rFonts w:ascii="Arial" w:hAnsi="Arial" w:cs="Arial"/>
                <w:sz w:val="24"/>
              </w:rPr>
              <w:t>0,55</w:t>
            </w:r>
          </w:p>
        </w:tc>
        <w:tc>
          <w:tcPr>
            <w:tcW w:w="829" w:type="dxa"/>
            <w:tcBorders>
              <w:top w:val="single" w:sz="8" w:space="0" w:color="auto"/>
              <w:left w:val="single" w:sz="8" w:space="0" w:color="auto"/>
              <w:bottom w:val="single" w:sz="8" w:space="0" w:color="auto"/>
              <w:right w:val="single" w:sz="8" w:space="0" w:color="auto"/>
            </w:tcBorders>
          </w:tcPr>
          <w:p w14:paraId="2F17D92A" w14:textId="79B19E30" w:rsidR="0232B502" w:rsidRPr="00F96AFD" w:rsidRDefault="0232B502" w:rsidP="00DD2DE5">
            <w:pPr>
              <w:spacing w:after="240"/>
              <w:rPr>
                <w:rFonts w:ascii="Arial" w:hAnsi="Arial" w:cs="Arial"/>
                <w:sz w:val="24"/>
              </w:rPr>
            </w:pPr>
            <w:r w:rsidRPr="00F96AFD">
              <w:rPr>
                <w:rFonts w:ascii="Arial" w:hAnsi="Arial" w:cs="Arial"/>
                <w:sz w:val="24"/>
              </w:rPr>
              <w:t>0,64</w:t>
            </w:r>
          </w:p>
        </w:tc>
        <w:tc>
          <w:tcPr>
            <w:tcW w:w="830" w:type="dxa"/>
            <w:tcBorders>
              <w:top w:val="single" w:sz="8" w:space="0" w:color="auto"/>
              <w:left w:val="single" w:sz="8" w:space="0" w:color="auto"/>
              <w:bottom w:val="single" w:sz="8" w:space="0" w:color="auto"/>
              <w:right w:val="single" w:sz="8" w:space="0" w:color="auto"/>
            </w:tcBorders>
          </w:tcPr>
          <w:p w14:paraId="16869B73" w14:textId="3FE96FA5" w:rsidR="0232B502" w:rsidRPr="00F96AFD" w:rsidRDefault="0232B502" w:rsidP="00DD2DE5">
            <w:pPr>
              <w:spacing w:after="240"/>
              <w:rPr>
                <w:rFonts w:ascii="Arial" w:hAnsi="Arial" w:cs="Arial"/>
                <w:sz w:val="24"/>
              </w:rPr>
            </w:pPr>
            <w:r w:rsidRPr="00F96AFD">
              <w:rPr>
                <w:rFonts w:ascii="Arial" w:hAnsi="Arial" w:cs="Arial"/>
                <w:sz w:val="24"/>
              </w:rPr>
              <w:t>0,56</w:t>
            </w:r>
          </w:p>
        </w:tc>
        <w:tc>
          <w:tcPr>
            <w:tcW w:w="829" w:type="dxa"/>
            <w:tcBorders>
              <w:top w:val="single" w:sz="8" w:space="0" w:color="auto"/>
              <w:left w:val="single" w:sz="8" w:space="0" w:color="auto"/>
              <w:bottom w:val="single" w:sz="8" w:space="0" w:color="auto"/>
              <w:right w:val="single" w:sz="8" w:space="0" w:color="auto"/>
            </w:tcBorders>
          </w:tcPr>
          <w:p w14:paraId="43537948" w14:textId="2B089557" w:rsidR="0232B502" w:rsidRPr="00F96AFD" w:rsidRDefault="0232B502" w:rsidP="00DD2DE5">
            <w:pPr>
              <w:spacing w:after="240"/>
              <w:rPr>
                <w:rFonts w:ascii="Arial" w:hAnsi="Arial" w:cs="Arial"/>
                <w:sz w:val="24"/>
              </w:rPr>
            </w:pPr>
            <w:r w:rsidRPr="00F96AFD">
              <w:rPr>
                <w:rFonts w:ascii="Arial" w:hAnsi="Arial" w:cs="Arial"/>
                <w:sz w:val="24"/>
              </w:rPr>
              <w:t>0,60</w:t>
            </w:r>
          </w:p>
        </w:tc>
        <w:tc>
          <w:tcPr>
            <w:tcW w:w="830" w:type="dxa"/>
            <w:tcBorders>
              <w:top w:val="single" w:sz="8" w:space="0" w:color="auto"/>
              <w:left w:val="single" w:sz="8" w:space="0" w:color="auto"/>
              <w:bottom w:val="single" w:sz="8" w:space="0" w:color="auto"/>
              <w:right w:val="single" w:sz="8" w:space="0" w:color="auto"/>
            </w:tcBorders>
          </w:tcPr>
          <w:p w14:paraId="5311EC49" w14:textId="7FF1034E" w:rsidR="0232B502" w:rsidRPr="00F96AFD" w:rsidRDefault="0232B502" w:rsidP="00DD2DE5">
            <w:pPr>
              <w:spacing w:after="240"/>
              <w:rPr>
                <w:rFonts w:ascii="Arial" w:hAnsi="Arial" w:cs="Arial"/>
                <w:sz w:val="24"/>
              </w:rPr>
            </w:pPr>
            <w:r w:rsidRPr="00F96AFD">
              <w:rPr>
                <w:rFonts w:ascii="Arial" w:hAnsi="Arial" w:cs="Arial"/>
                <w:sz w:val="24"/>
              </w:rPr>
              <w:t>0,60</w:t>
            </w:r>
          </w:p>
        </w:tc>
        <w:tc>
          <w:tcPr>
            <w:tcW w:w="830" w:type="dxa"/>
            <w:tcBorders>
              <w:top w:val="single" w:sz="8" w:space="0" w:color="auto"/>
              <w:left w:val="single" w:sz="8" w:space="0" w:color="auto"/>
              <w:bottom w:val="single" w:sz="8" w:space="0" w:color="auto"/>
              <w:right w:val="single" w:sz="8" w:space="0" w:color="auto"/>
            </w:tcBorders>
          </w:tcPr>
          <w:p w14:paraId="7569C1DB" w14:textId="324288E5" w:rsidR="0232B502" w:rsidRPr="00F96AFD" w:rsidRDefault="0232B502" w:rsidP="00DD2DE5">
            <w:pPr>
              <w:spacing w:after="240"/>
              <w:rPr>
                <w:rFonts w:ascii="Arial" w:hAnsi="Arial" w:cs="Arial"/>
                <w:sz w:val="24"/>
              </w:rPr>
            </w:pPr>
            <w:r w:rsidRPr="00F96AFD">
              <w:rPr>
                <w:rFonts w:ascii="Arial" w:hAnsi="Arial" w:cs="Arial"/>
                <w:sz w:val="24"/>
              </w:rPr>
              <w:t>0,56</w:t>
            </w:r>
          </w:p>
        </w:tc>
      </w:tr>
      <w:tr w:rsidR="0232B502" w:rsidRPr="00F96AFD" w14:paraId="5FA80DEB" w14:textId="77777777" w:rsidTr="00232BD8">
        <w:trPr>
          <w:trHeight w:val="300"/>
        </w:trPr>
        <w:tc>
          <w:tcPr>
            <w:tcW w:w="1910" w:type="dxa"/>
            <w:tcBorders>
              <w:top w:val="single" w:sz="8" w:space="0" w:color="auto"/>
              <w:left w:val="single" w:sz="8" w:space="0" w:color="auto"/>
              <w:bottom w:val="single" w:sz="8" w:space="0" w:color="auto"/>
              <w:right w:val="single" w:sz="8" w:space="0" w:color="auto"/>
            </w:tcBorders>
          </w:tcPr>
          <w:p w14:paraId="33A3803A" w14:textId="2A9D517C" w:rsidR="0232B502" w:rsidRPr="00F96AFD" w:rsidRDefault="0065431B" w:rsidP="00DD2DE5">
            <w:pPr>
              <w:spacing w:after="240"/>
              <w:rPr>
                <w:rFonts w:ascii="Arial" w:hAnsi="Arial" w:cs="Arial"/>
                <w:sz w:val="24"/>
                <w:szCs w:val="24"/>
              </w:rPr>
            </w:pPr>
            <w:r w:rsidRPr="00F96AFD">
              <w:rPr>
                <w:rFonts w:ascii="Arial" w:hAnsi="Arial" w:cs="Arial"/>
                <w:sz w:val="24"/>
                <w:szCs w:val="24"/>
              </w:rPr>
              <w:t>zachodniopomorskie</w:t>
            </w:r>
          </w:p>
        </w:tc>
        <w:tc>
          <w:tcPr>
            <w:tcW w:w="829" w:type="dxa"/>
            <w:tcBorders>
              <w:top w:val="single" w:sz="8" w:space="0" w:color="auto"/>
              <w:left w:val="single" w:sz="8" w:space="0" w:color="auto"/>
              <w:bottom w:val="single" w:sz="8" w:space="0" w:color="auto"/>
              <w:right w:val="single" w:sz="8" w:space="0" w:color="auto"/>
            </w:tcBorders>
          </w:tcPr>
          <w:p w14:paraId="2AFA5F00" w14:textId="5535FA29" w:rsidR="0232B502" w:rsidRPr="00F96AFD" w:rsidRDefault="0232B502" w:rsidP="00DD2DE5">
            <w:pPr>
              <w:spacing w:after="240"/>
              <w:rPr>
                <w:rFonts w:ascii="Arial" w:hAnsi="Arial" w:cs="Arial"/>
                <w:sz w:val="24"/>
              </w:rPr>
            </w:pPr>
            <w:r w:rsidRPr="00F96AFD">
              <w:rPr>
                <w:rFonts w:ascii="Arial" w:hAnsi="Arial" w:cs="Arial"/>
                <w:sz w:val="24"/>
              </w:rPr>
              <w:t>0,50</w:t>
            </w:r>
          </w:p>
        </w:tc>
        <w:tc>
          <w:tcPr>
            <w:tcW w:w="830" w:type="dxa"/>
            <w:tcBorders>
              <w:top w:val="single" w:sz="8" w:space="0" w:color="auto"/>
              <w:left w:val="single" w:sz="8" w:space="0" w:color="auto"/>
              <w:bottom w:val="single" w:sz="8" w:space="0" w:color="auto"/>
              <w:right w:val="single" w:sz="8" w:space="0" w:color="auto"/>
            </w:tcBorders>
          </w:tcPr>
          <w:p w14:paraId="56C0A163" w14:textId="34ECB70B" w:rsidR="0232B502" w:rsidRPr="00F96AFD" w:rsidRDefault="0232B502" w:rsidP="00DD2DE5">
            <w:pPr>
              <w:spacing w:after="240"/>
              <w:rPr>
                <w:rFonts w:ascii="Arial" w:hAnsi="Arial" w:cs="Arial"/>
                <w:sz w:val="24"/>
              </w:rPr>
            </w:pPr>
            <w:r w:rsidRPr="00F96AFD">
              <w:rPr>
                <w:rFonts w:ascii="Arial" w:hAnsi="Arial" w:cs="Arial"/>
                <w:sz w:val="24"/>
              </w:rPr>
              <w:t>0,46</w:t>
            </w:r>
          </w:p>
        </w:tc>
        <w:tc>
          <w:tcPr>
            <w:tcW w:w="829" w:type="dxa"/>
            <w:tcBorders>
              <w:top w:val="single" w:sz="8" w:space="0" w:color="auto"/>
              <w:left w:val="single" w:sz="8" w:space="0" w:color="auto"/>
              <w:bottom w:val="single" w:sz="8" w:space="0" w:color="auto"/>
              <w:right w:val="single" w:sz="8" w:space="0" w:color="auto"/>
            </w:tcBorders>
          </w:tcPr>
          <w:p w14:paraId="478E63A7" w14:textId="35BED746" w:rsidR="0232B502" w:rsidRPr="00F96AFD" w:rsidRDefault="0232B502" w:rsidP="00DD2DE5">
            <w:pPr>
              <w:spacing w:after="240"/>
              <w:rPr>
                <w:rFonts w:ascii="Arial" w:hAnsi="Arial" w:cs="Arial"/>
                <w:sz w:val="24"/>
              </w:rPr>
            </w:pPr>
            <w:r w:rsidRPr="00F96AFD">
              <w:rPr>
                <w:rFonts w:ascii="Arial" w:hAnsi="Arial" w:cs="Arial"/>
                <w:sz w:val="24"/>
              </w:rPr>
              <w:t>0,35</w:t>
            </w:r>
          </w:p>
        </w:tc>
        <w:tc>
          <w:tcPr>
            <w:tcW w:w="830" w:type="dxa"/>
            <w:tcBorders>
              <w:top w:val="single" w:sz="8" w:space="0" w:color="auto"/>
              <w:left w:val="single" w:sz="8" w:space="0" w:color="auto"/>
              <w:bottom w:val="single" w:sz="8" w:space="0" w:color="auto"/>
              <w:right w:val="single" w:sz="8" w:space="0" w:color="auto"/>
            </w:tcBorders>
          </w:tcPr>
          <w:p w14:paraId="3C2489B2" w14:textId="5240EE69" w:rsidR="0232B502" w:rsidRPr="00F96AFD" w:rsidRDefault="0232B502" w:rsidP="00DD2DE5">
            <w:pPr>
              <w:spacing w:after="240"/>
              <w:rPr>
                <w:rFonts w:ascii="Arial" w:hAnsi="Arial" w:cs="Arial"/>
                <w:sz w:val="24"/>
              </w:rPr>
            </w:pPr>
            <w:r w:rsidRPr="00F96AFD">
              <w:rPr>
                <w:rFonts w:ascii="Arial" w:hAnsi="Arial" w:cs="Arial"/>
                <w:sz w:val="24"/>
              </w:rPr>
              <w:t>0,44</w:t>
            </w:r>
          </w:p>
        </w:tc>
        <w:tc>
          <w:tcPr>
            <w:tcW w:w="830" w:type="dxa"/>
            <w:tcBorders>
              <w:top w:val="single" w:sz="8" w:space="0" w:color="auto"/>
              <w:left w:val="single" w:sz="8" w:space="0" w:color="auto"/>
              <w:bottom w:val="single" w:sz="8" w:space="0" w:color="auto"/>
              <w:right w:val="single" w:sz="8" w:space="0" w:color="auto"/>
            </w:tcBorders>
          </w:tcPr>
          <w:p w14:paraId="4DBE6866" w14:textId="32572AB5" w:rsidR="0232B502" w:rsidRPr="00F96AFD" w:rsidRDefault="0232B502" w:rsidP="00DD2DE5">
            <w:pPr>
              <w:spacing w:after="240"/>
              <w:rPr>
                <w:rFonts w:ascii="Arial" w:hAnsi="Arial" w:cs="Arial"/>
                <w:sz w:val="24"/>
              </w:rPr>
            </w:pPr>
            <w:r w:rsidRPr="00F96AFD">
              <w:rPr>
                <w:rFonts w:ascii="Arial" w:hAnsi="Arial" w:cs="Arial"/>
                <w:sz w:val="24"/>
              </w:rPr>
              <w:t>0,42</w:t>
            </w:r>
          </w:p>
        </w:tc>
        <w:tc>
          <w:tcPr>
            <w:tcW w:w="829" w:type="dxa"/>
            <w:tcBorders>
              <w:top w:val="single" w:sz="8" w:space="0" w:color="auto"/>
              <w:left w:val="single" w:sz="8" w:space="0" w:color="auto"/>
              <w:bottom w:val="single" w:sz="8" w:space="0" w:color="auto"/>
              <w:right w:val="single" w:sz="8" w:space="0" w:color="auto"/>
            </w:tcBorders>
          </w:tcPr>
          <w:p w14:paraId="5215C0CA" w14:textId="7F23C743" w:rsidR="0232B502" w:rsidRPr="00F96AFD" w:rsidRDefault="0232B502" w:rsidP="00DD2DE5">
            <w:pPr>
              <w:spacing w:after="240"/>
              <w:rPr>
                <w:rFonts w:ascii="Arial" w:hAnsi="Arial" w:cs="Arial"/>
                <w:sz w:val="24"/>
              </w:rPr>
            </w:pPr>
            <w:r w:rsidRPr="00F96AFD">
              <w:rPr>
                <w:rFonts w:ascii="Arial" w:hAnsi="Arial" w:cs="Arial"/>
                <w:sz w:val="24"/>
              </w:rPr>
              <w:t>0,38</w:t>
            </w:r>
          </w:p>
        </w:tc>
        <w:tc>
          <w:tcPr>
            <w:tcW w:w="830" w:type="dxa"/>
            <w:tcBorders>
              <w:top w:val="single" w:sz="8" w:space="0" w:color="auto"/>
              <w:left w:val="single" w:sz="8" w:space="0" w:color="auto"/>
              <w:bottom w:val="single" w:sz="8" w:space="0" w:color="auto"/>
              <w:right w:val="single" w:sz="8" w:space="0" w:color="auto"/>
            </w:tcBorders>
          </w:tcPr>
          <w:p w14:paraId="101A9689" w14:textId="2959E61B" w:rsidR="0232B502" w:rsidRPr="00F96AFD" w:rsidRDefault="0232B502" w:rsidP="00DD2DE5">
            <w:pPr>
              <w:spacing w:after="240"/>
              <w:rPr>
                <w:rFonts w:ascii="Arial" w:hAnsi="Arial" w:cs="Arial"/>
                <w:sz w:val="24"/>
              </w:rPr>
            </w:pPr>
            <w:r w:rsidRPr="00F96AFD">
              <w:rPr>
                <w:rFonts w:ascii="Arial" w:hAnsi="Arial" w:cs="Arial"/>
                <w:sz w:val="24"/>
              </w:rPr>
              <w:t>0,42</w:t>
            </w:r>
          </w:p>
        </w:tc>
        <w:tc>
          <w:tcPr>
            <w:tcW w:w="829" w:type="dxa"/>
            <w:tcBorders>
              <w:top w:val="single" w:sz="8" w:space="0" w:color="auto"/>
              <w:left w:val="single" w:sz="8" w:space="0" w:color="auto"/>
              <w:bottom w:val="single" w:sz="8" w:space="0" w:color="auto"/>
              <w:right w:val="single" w:sz="8" w:space="0" w:color="auto"/>
            </w:tcBorders>
          </w:tcPr>
          <w:p w14:paraId="5E7543FD" w14:textId="4D12AF90" w:rsidR="0232B502" w:rsidRPr="00F96AFD" w:rsidRDefault="0232B502" w:rsidP="00DD2DE5">
            <w:pPr>
              <w:spacing w:after="240"/>
              <w:rPr>
                <w:rFonts w:ascii="Arial" w:hAnsi="Arial" w:cs="Arial"/>
                <w:sz w:val="24"/>
              </w:rPr>
            </w:pPr>
            <w:r w:rsidRPr="00F96AFD">
              <w:rPr>
                <w:rFonts w:ascii="Arial" w:hAnsi="Arial" w:cs="Arial"/>
                <w:sz w:val="24"/>
              </w:rPr>
              <w:t>0,45</w:t>
            </w:r>
          </w:p>
        </w:tc>
        <w:tc>
          <w:tcPr>
            <w:tcW w:w="830" w:type="dxa"/>
            <w:tcBorders>
              <w:top w:val="single" w:sz="8" w:space="0" w:color="auto"/>
              <w:left w:val="single" w:sz="8" w:space="0" w:color="auto"/>
              <w:bottom w:val="single" w:sz="8" w:space="0" w:color="auto"/>
              <w:right w:val="single" w:sz="8" w:space="0" w:color="auto"/>
            </w:tcBorders>
          </w:tcPr>
          <w:p w14:paraId="027B86F2" w14:textId="440425CE" w:rsidR="0232B502" w:rsidRPr="00F96AFD" w:rsidRDefault="0232B502" w:rsidP="00DD2DE5">
            <w:pPr>
              <w:spacing w:after="240"/>
              <w:rPr>
                <w:rFonts w:ascii="Arial" w:hAnsi="Arial" w:cs="Arial"/>
                <w:sz w:val="24"/>
              </w:rPr>
            </w:pPr>
            <w:r w:rsidRPr="00F96AFD">
              <w:rPr>
                <w:rFonts w:ascii="Arial" w:hAnsi="Arial" w:cs="Arial"/>
                <w:sz w:val="24"/>
              </w:rPr>
              <w:t>0,51</w:t>
            </w:r>
          </w:p>
        </w:tc>
        <w:tc>
          <w:tcPr>
            <w:tcW w:w="830" w:type="dxa"/>
            <w:tcBorders>
              <w:top w:val="single" w:sz="8" w:space="0" w:color="auto"/>
              <w:left w:val="single" w:sz="8" w:space="0" w:color="auto"/>
              <w:bottom w:val="single" w:sz="8" w:space="0" w:color="auto"/>
              <w:right w:val="single" w:sz="8" w:space="0" w:color="auto"/>
            </w:tcBorders>
          </w:tcPr>
          <w:p w14:paraId="32E313EB" w14:textId="3CDF2903" w:rsidR="0232B502" w:rsidRPr="00F96AFD" w:rsidRDefault="0232B502" w:rsidP="00DD2DE5">
            <w:pPr>
              <w:spacing w:after="240"/>
              <w:rPr>
                <w:rFonts w:ascii="Arial" w:hAnsi="Arial" w:cs="Arial"/>
                <w:sz w:val="24"/>
              </w:rPr>
            </w:pPr>
            <w:r w:rsidRPr="00F96AFD">
              <w:rPr>
                <w:rFonts w:ascii="Arial" w:hAnsi="Arial" w:cs="Arial"/>
                <w:sz w:val="24"/>
              </w:rPr>
              <w:t>0,46</w:t>
            </w:r>
          </w:p>
        </w:tc>
      </w:tr>
    </w:tbl>
    <w:p w14:paraId="3DB96B96" w14:textId="78BE936C" w:rsidR="67B17866" w:rsidRPr="00F96AFD" w:rsidRDefault="67B17866" w:rsidP="00DD2DE5">
      <w:pPr>
        <w:spacing w:before="240" w:after="240"/>
        <w:ind w:firstLine="420"/>
        <w:rPr>
          <w:rFonts w:ascii="Arial" w:hAnsi="Arial" w:cs="Arial"/>
          <w:sz w:val="24"/>
        </w:rPr>
      </w:pPr>
      <w:r w:rsidRPr="00F96AFD">
        <w:rPr>
          <w:rFonts w:ascii="Arial" w:hAnsi="Arial" w:cs="Arial"/>
          <w:sz w:val="24"/>
        </w:rPr>
        <w:t xml:space="preserve">Źródło: opracowanie własne </w:t>
      </w:r>
    </w:p>
    <w:p w14:paraId="1A207A99" w14:textId="732DAAB6" w:rsidR="67B17866" w:rsidRPr="00F96AFD" w:rsidRDefault="67B17866" w:rsidP="00DD2DE5">
      <w:pPr>
        <w:spacing w:before="240" w:after="240" w:line="360" w:lineRule="auto"/>
        <w:rPr>
          <w:rFonts w:ascii="Arial" w:hAnsi="Arial" w:cs="Arial"/>
          <w:sz w:val="24"/>
        </w:rPr>
      </w:pPr>
      <w:r w:rsidRPr="00F96AFD">
        <w:rPr>
          <w:rFonts w:ascii="Arial" w:hAnsi="Arial" w:cs="Arial"/>
          <w:sz w:val="24"/>
        </w:rPr>
        <w:t>W porównaniu z innymi regionami Wielkopolska zajmuje wysoką pozycję w rankingu. W roku 2014 miała drugie miejsc</w:t>
      </w:r>
      <w:r w:rsidR="3D9B4639" w:rsidRPr="00F96AFD">
        <w:rPr>
          <w:rFonts w:ascii="Arial" w:hAnsi="Arial" w:cs="Arial"/>
          <w:sz w:val="24"/>
        </w:rPr>
        <w:t>e</w:t>
      </w:r>
      <w:r w:rsidRPr="00F96AFD">
        <w:rPr>
          <w:rFonts w:ascii="Arial" w:hAnsi="Arial" w:cs="Arial"/>
          <w:sz w:val="24"/>
        </w:rPr>
        <w:t xml:space="preserve">, za województwem mazowieckim, w 2015 </w:t>
      </w:r>
      <w:r w:rsidR="005E3147" w:rsidRPr="00F96AFD">
        <w:rPr>
          <w:rFonts w:ascii="Arial" w:hAnsi="Arial" w:cs="Arial"/>
          <w:sz w:val="24"/>
        </w:rPr>
        <w:t xml:space="preserve">roku </w:t>
      </w:r>
      <w:r w:rsidRPr="00F96AFD">
        <w:rPr>
          <w:rFonts w:ascii="Arial" w:hAnsi="Arial" w:cs="Arial"/>
          <w:sz w:val="24"/>
        </w:rPr>
        <w:t>spadła na pozycję 4 (wyprzedziło ją mazowieckie, dolnośląskie i opolskie), w 2016</w:t>
      </w:r>
      <w:r w:rsidR="005E3147" w:rsidRPr="00F96AFD">
        <w:rPr>
          <w:rFonts w:ascii="Arial" w:hAnsi="Arial" w:cs="Arial"/>
          <w:sz w:val="24"/>
        </w:rPr>
        <w:t xml:space="preserve"> roku</w:t>
      </w:r>
      <w:r w:rsidRPr="00F96AFD">
        <w:rPr>
          <w:rFonts w:ascii="Arial" w:hAnsi="Arial" w:cs="Arial"/>
          <w:sz w:val="24"/>
        </w:rPr>
        <w:t xml:space="preserve"> poprawa wskaźnika pozwoliła zająć miejsce 3 (za mazowieckim i pomorski</w:t>
      </w:r>
      <w:r w:rsidR="73DEC8DA" w:rsidRPr="00F96AFD">
        <w:rPr>
          <w:rFonts w:ascii="Arial" w:hAnsi="Arial" w:cs="Arial"/>
          <w:sz w:val="24"/>
        </w:rPr>
        <w:t>m</w:t>
      </w:r>
      <w:r w:rsidRPr="00F96AFD">
        <w:rPr>
          <w:rFonts w:ascii="Arial" w:hAnsi="Arial" w:cs="Arial"/>
          <w:sz w:val="24"/>
        </w:rPr>
        <w:t xml:space="preserve">). W 2017 </w:t>
      </w:r>
      <w:r w:rsidR="005E3147" w:rsidRPr="00F96AFD">
        <w:rPr>
          <w:rFonts w:ascii="Arial" w:hAnsi="Arial" w:cs="Arial"/>
          <w:sz w:val="24"/>
        </w:rPr>
        <w:t xml:space="preserve">roku </w:t>
      </w:r>
      <w:r w:rsidRPr="00F96AFD">
        <w:rPr>
          <w:rFonts w:ascii="Arial" w:hAnsi="Arial" w:cs="Arial"/>
          <w:sz w:val="24"/>
        </w:rPr>
        <w:t>województwo wielkopolskie awans</w:t>
      </w:r>
      <w:r w:rsidR="0FD624F2" w:rsidRPr="00F96AFD">
        <w:rPr>
          <w:rFonts w:ascii="Arial" w:hAnsi="Arial" w:cs="Arial"/>
          <w:sz w:val="24"/>
        </w:rPr>
        <w:t>owało</w:t>
      </w:r>
      <w:r w:rsidRPr="00F96AFD">
        <w:rPr>
          <w:rFonts w:ascii="Arial" w:hAnsi="Arial" w:cs="Arial"/>
          <w:sz w:val="24"/>
        </w:rPr>
        <w:t xml:space="preserve"> na drug</w:t>
      </w:r>
      <w:r w:rsidR="0BEDD637" w:rsidRPr="00F96AFD">
        <w:rPr>
          <w:rFonts w:ascii="Arial" w:hAnsi="Arial" w:cs="Arial"/>
          <w:sz w:val="24"/>
        </w:rPr>
        <w:t>ą</w:t>
      </w:r>
      <w:r w:rsidRPr="00F96AFD">
        <w:rPr>
          <w:rFonts w:ascii="Arial" w:hAnsi="Arial" w:cs="Arial"/>
          <w:sz w:val="24"/>
        </w:rPr>
        <w:t xml:space="preserve"> pozycję, by w 2018 </w:t>
      </w:r>
      <w:r w:rsidR="005E3147" w:rsidRPr="00F96AFD">
        <w:rPr>
          <w:rFonts w:ascii="Arial" w:hAnsi="Arial" w:cs="Arial"/>
          <w:sz w:val="24"/>
        </w:rPr>
        <w:t xml:space="preserve">roku </w:t>
      </w:r>
      <w:r w:rsidRPr="00F96AFD">
        <w:rPr>
          <w:rFonts w:ascii="Arial" w:hAnsi="Arial" w:cs="Arial"/>
          <w:sz w:val="24"/>
        </w:rPr>
        <w:t>spaść znów na czwartą (za mazowieckim, pomorskim i</w:t>
      </w:r>
      <w:r w:rsidR="009B6DDE" w:rsidRPr="00F96AFD">
        <w:rPr>
          <w:rFonts w:ascii="Arial" w:hAnsi="Arial" w:cs="Arial"/>
          <w:sz w:val="24"/>
        </w:rPr>
        <w:t> </w:t>
      </w:r>
      <w:r w:rsidRPr="00F96AFD">
        <w:rPr>
          <w:rFonts w:ascii="Arial" w:hAnsi="Arial" w:cs="Arial"/>
          <w:sz w:val="24"/>
        </w:rPr>
        <w:t>kujawsko-pomorskim). Po awansie na 2 pozycję w roku 2019</w:t>
      </w:r>
      <w:r w:rsidR="500814C4" w:rsidRPr="00F96AFD">
        <w:rPr>
          <w:rFonts w:ascii="Arial" w:hAnsi="Arial" w:cs="Arial"/>
          <w:sz w:val="24"/>
        </w:rPr>
        <w:t>,</w:t>
      </w:r>
      <w:r w:rsidRPr="00F96AFD">
        <w:rPr>
          <w:rFonts w:ascii="Arial" w:hAnsi="Arial" w:cs="Arial"/>
          <w:sz w:val="24"/>
        </w:rPr>
        <w:t xml:space="preserve"> region Wielkopolski </w:t>
      </w:r>
      <w:r w:rsidR="00970CE0" w:rsidRPr="00F96AFD">
        <w:rPr>
          <w:rFonts w:ascii="Arial" w:hAnsi="Arial" w:cs="Arial"/>
          <w:sz w:val="24"/>
        </w:rPr>
        <w:t>utrzymuj</w:t>
      </w:r>
      <w:r w:rsidR="55DC985E" w:rsidRPr="00F96AFD">
        <w:rPr>
          <w:rFonts w:ascii="Arial" w:hAnsi="Arial" w:cs="Arial"/>
          <w:sz w:val="24"/>
        </w:rPr>
        <w:t>e</w:t>
      </w:r>
      <w:r w:rsidRPr="00F96AFD">
        <w:rPr>
          <w:rFonts w:ascii="Arial" w:hAnsi="Arial" w:cs="Arial"/>
          <w:sz w:val="24"/>
        </w:rPr>
        <w:t xml:space="preserve"> się niezmiennie na tej wysokiej lokacie. Dystans do lidera, jakim jest województwo mazowieckie, </w:t>
      </w:r>
      <w:r w:rsidR="00970CE0" w:rsidRPr="00F96AFD">
        <w:rPr>
          <w:rFonts w:ascii="Arial" w:hAnsi="Arial" w:cs="Arial"/>
          <w:sz w:val="24"/>
        </w:rPr>
        <w:t>należy</w:t>
      </w:r>
      <w:r w:rsidRPr="00F96AFD">
        <w:rPr>
          <w:rFonts w:ascii="Arial" w:hAnsi="Arial" w:cs="Arial"/>
          <w:sz w:val="24"/>
        </w:rPr>
        <w:t xml:space="preserve"> ocenić jako dosyć duży, ale malejący. </w:t>
      </w:r>
      <w:r w:rsidR="274F62E6" w:rsidRPr="00F96AFD">
        <w:rPr>
          <w:rFonts w:ascii="Arial" w:hAnsi="Arial" w:cs="Arial"/>
          <w:sz w:val="24"/>
        </w:rPr>
        <w:t>W</w:t>
      </w:r>
      <w:r w:rsidRPr="00F96AFD">
        <w:rPr>
          <w:rFonts w:ascii="Arial" w:hAnsi="Arial" w:cs="Arial"/>
          <w:sz w:val="24"/>
        </w:rPr>
        <w:t xml:space="preserve"> </w:t>
      </w:r>
      <w:r w:rsidR="00970CE0" w:rsidRPr="00F96AFD">
        <w:rPr>
          <w:rFonts w:ascii="Arial" w:hAnsi="Arial" w:cs="Arial"/>
          <w:sz w:val="24"/>
        </w:rPr>
        <w:t>ostatnim</w:t>
      </w:r>
      <w:r w:rsidRPr="00F96AFD">
        <w:rPr>
          <w:rFonts w:ascii="Arial" w:hAnsi="Arial" w:cs="Arial"/>
          <w:sz w:val="24"/>
        </w:rPr>
        <w:t xml:space="preserve"> roku objętym badaniem (2023) syntetyczny wskaźnik rozwoju społeczno-gospodarczego Wielkopolski obniżył </w:t>
      </w:r>
      <w:r w:rsidR="785386DA" w:rsidRPr="00F96AFD">
        <w:rPr>
          <w:rFonts w:ascii="Arial" w:hAnsi="Arial" w:cs="Arial"/>
          <w:sz w:val="24"/>
        </w:rPr>
        <w:t>się,</w:t>
      </w:r>
      <w:r w:rsidRPr="00F96AFD">
        <w:rPr>
          <w:rFonts w:ascii="Arial" w:hAnsi="Arial" w:cs="Arial"/>
          <w:sz w:val="24"/>
        </w:rPr>
        <w:t xml:space="preserve"> a dystans do lidera nieznacznie wzrósł. Sytuacja wymaga dalszego monitorowania.</w:t>
      </w:r>
    </w:p>
    <w:p w14:paraId="1C4F29F5" w14:textId="77777777" w:rsidR="00677F54" w:rsidRDefault="00677F54">
      <w:pPr>
        <w:rPr>
          <w:rFonts w:ascii="Arial" w:hAnsi="Arial" w:cs="Arial"/>
          <w:b/>
          <w:sz w:val="24"/>
        </w:rPr>
      </w:pPr>
      <w:bookmarkStart w:id="158" w:name="_Toc204343340"/>
      <w:r>
        <w:rPr>
          <w:rFonts w:ascii="Arial" w:hAnsi="Arial" w:cs="Arial"/>
          <w:b/>
          <w:sz w:val="24"/>
        </w:rPr>
        <w:br w:type="page"/>
      </w:r>
    </w:p>
    <w:p w14:paraId="575B8046" w14:textId="21F0573B" w:rsidR="67B17866" w:rsidRPr="00F96AFD" w:rsidRDefault="001602B4" w:rsidP="00DD2DE5">
      <w:pPr>
        <w:spacing w:after="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5</w:t>
      </w:r>
      <w:r w:rsidR="00FF3664" w:rsidRPr="00F96AFD">
        <w:rPr>
          <w:rFonts w:ascii="Arial" w:hAnsi="Arial" w:cs="Arial"/>
          <w:b/>
          <w:sz w:val="24"/>
        </w:rPr>
        <w:fldChar w:fldCharType="end"/>
      </w:r>
      <w:r w:rsidRPr="00F96AFD">
        <w:rPr>
          <w:rFonts w:ascii="Arial" w:hAnsi="Arial" w:cs="Arial"/>
          <w:b/>
          <w:sz w:val="24"/>
        </w:rPr>
        <w:t xml:space="preserve">. </w:t>
      </w:r>
      <w:r w:rsidR="67B17866" w:rsidRPr="00F96AFD">
        <w:rPr>
          <w:rFonts w:ascii="Arial" w:hAnsi="Arial" w:cs="Arial"/>
          <w:b/>
          <w:sz w:val="24"/>
        </w:rPr>
        <w:t>Syntetyczny wskaźnik rozwoju województwa wielkopolskiego w latach 2014-2023</w:t>
      </w:r>
      <w:bookmarkEnd w:id="158"/>
      <w:r w:rsidR="67B17866" w:rsidRPr="00F96AFD">
        <w:rPr>
          <w:rFonts w:ascii="Arial" w:hAnsi="Arial" w:cs="Arial"/>
          <w:b/>
          <w:sz w:val="24"/>
        </w:rPr>
        <w:t xml:space="preserve"> </w:t>
      </w:r>
    </w:p>
    <w:p w14:paraId="435E3A5B" w14:textId="422A84FB" w:rsidR="67B17866" w:rsidRPr="00F96AFD" w:rsidRDefault="00327867" w:rsidP="00DD2DE5">
      <w:pPr>
        <w:spacing w:before="240" w:after="240" w:line="360" w:lineRule="auto"/>
        <w:rPr>
          <w:rFonts w:ascii="Arial" w:hAnsi="Arial" w:cs="Arial"/>
          <w:sz w:val="24"/>
        </w:rPr>
      </w:pPr>
      <w:r w:rsidRPr="00F96AFD">
        <w:rPr>
          <w:rFonts w:ascii="Arial" w:hAnsi="Arial" w:cs="Arial"/>
          <w:noProof/>
          <w:sz w:val="24"/>
          <w:szCs w:val="24"/>
          <w:lang w:eastAsia="pl-PL"/>
        </w:rPr>
        <w:drawing>
          <wp:inline distT="0" distB="0" distL="0" distR="0" wp14:anchorId="3F4A7204" wp14:editId="0D25D68A">
            <wp:extent cx="5204460" cy="2857500"/>
            <wp:effectExtent l="0" t="0" r="0" b="0"/>
            <wp:docPr id="1941615389" name="Wykres 1" descr="Wykres liniowy przedstawiający wahanie się syntetycznego wskaźnika rozwoju województwa wielkopolskiego w latach 2014 - 2023. W 2015 spadł, potem rośnie, maksimum osiągnął w 2019 roku, potem spadł.. ">
              <a:extLst xmlns:a="http://schemas.openxmlformats.org/drawingml/2006/main">
                <a:ext uri="{FF2B5EF4-FFF2-40B4-BE49-F238E27FC236}">
                  <a16:creationId xmlns:a16="http://schemas.microsoft.com/office/drawing/2014/main" id="{267B99EE-271B-BE58-8DE1-A6A0DCD9FC9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39EED15F" w14:textId="0A5D84F3" w:rsidR="67B17866" w:rsidRPr="00F96AFD" w:rsidRDefault="67B17866" w:rsidP="00DD2DE5">
      <w:pPr>
        <w:spacing w:before="240" w:after="240" w:line="360" w:lineRule="auto"/>
        <w:rPr>
          <w:rFonts w:ascii="Arial" w:hAnsi="Arial" w:cs="Arial"/>
          <w:sz w:val="24"/>
        </w:rPr>
      </w:pPr>
      <w:r w:rsidRPr="00F96AFD">
        <w:rPr>
          <w:rFonts w:ascii="Arial" w:hAnsi="Arial" w:cs="Arial"/>
          <w:sz w:val="24"/>
        </w:rPr>
        <w:t>Źródło: opracowanie własne</w:t>
      </w:r>
    </w:p>
    <w:p w14:paraId="62E1E2BD" w14:textId="3925E2E6" w:rsidR="00D25765" w:rsidRPr="00F96AFD" w:rsidRDefault="67B17866" w:rsidP="00B60BA8">
      <w:pPr>
        <w:spacing w:after="0" w:line="360" w:lineRule="auto"/>
        <w:ind w:firstLine="709"/>
        <w:rPr>
          <w:rFonts w:ascii="Arial" w:eastAsia="Times New Roman" w:hAnsi="Arial" w:cs="Arial"/>
          <w:sz w:val="24"/>
          <w:szCs w:val="24"/>
        </w:rPr>
      </w:pPr>
      <w:r w:rsidRPr="00F96AFD">
        <w:rPr>
          <w:rFonts w:ascii="Arial" w:hAnsi="Arial" w:cs="Arial"/>
          <w:sz w:val="24"/>
        </w:rPr>
        <w:t xml:space="preserve">Syntetyczny </w:t>
      </w:r>
      <w:r w:rsidR="00963B8B" w:rsidRPr="00F96AFD">
        <w:rPr>
          <w:rFonts w:ascii="Arial" w:hAnsi="Arial" w:cs="Arial"/>
          <w:sz w:val="24"/>
        </w:rPr>
        <w:t>wskaźnik</w:t>
      </w:r>
      <w:r w:rsidRPr="00F96AFD">
        <w:rPr>
          <w:rFonts w:ascii="Arial" w:hAnsi="Arial" w:cs="Arial"/>
          <w:sz w:val="24"/>
        </w:rPr>
        <w:t xml:space="preserve"> rozwoju województwa wielkopolskiego choć utrzymuje się w</w:t>
      </w:r>
      <w:r w:rsidR="00B3654E" w:rsidRPr="00F96AFD">
        <w:rPr>
          <w:rFonts w:ascii="Arial" w:hAnsi="Arial" w:cs="Arial"/>
          <w:sz w:val="24"/>
        </w:rPr>
        <w:t> </w:t>
      </w:r>
      <w:r w:rsidRPr="00F96AFD">
        <w:rPr>
          <w:rFonts w:ascii="Arial" w:hAnsi="Arial" w:cs="Arial"/>
          <w:sz w:val="24"/>
        </w:rPr>
        <w:t>przedziale 0,5 – 0,64 to wykazuje pewne wahania. Najwyższy poziom osiągnął w roku 201</w:t>
      </w:r>
      <w:r w:rsidR="12046413" w:rsidRPr="00F96AFD">
        <w:rPr>
          <w:rFonts w:ascii="Arial" w:hAnsi="Arial" w:cs="Arial"/>
          <w:sz w:val="24"/>
        </w:rPr>
        <w:t>9</w:t>
      </w:r>
      <w:r w:rsidRPr="00F96AFD">
        <w:rPr>
          <w:rFonts w:ascii="Arial" w:hAnsi="Arial" w:cs="Arial"/>
          <w:sz w:val="24"/>
        </w:rPr>
        <w:t xml:space="preserve">. Fazy spadkowe </w:t>
      </w:r>
      <w:r w:rsidR="30B9F713" w:rsidRPr="00F96AFD">
        <w:rPr>
          <w:rFonts w:ascii="Arial" w:hAnsi="Arial" w:cs="Arial"/>
          <w:sz w:val="24"/>
        </w:rPr>
        <w:t xml:space="preserve">wystąpiły </w:t>
      </w:r>
      <w:r w:rsidRPr="00F96AFD">
        <w:rPr>
          <w:rFonts w:ascii="Arial" w:hAnsi="Arial" w:cs="Arial"/>
          <w:sz w:val="24"/>
        </w:rPr>
        <w:t>w 2015, 2018, 2020 i 2023</w:t>
      </w:r>
      <w:r w:rsidR="3E4A2E81" w:rsidRPr="00F96AFD">
        <w:rPr>
          <w:rFonts w:ascii="Arial" w:hAnsi="Arial" w:cs="Arial"/>
          <w:sz w:val="24"/>
        </w:rPr>
        <w:t xml:space="preserve"> roku</w:t>
      </w:r>
      <w:r w:rsidRPr="00F96AFD">
        <w:rPr>
          <w:rFonts w:ascii="Arial" w:hAnsi="Arial" w:cs="Arial"/>
          <w:sz w:val="24"/>
        </w:rPr>
        <w:t>. Wzrost tego wskaźnika obserwujemy w 2016-</w:t>
      </w:r>
      <w:r w:rsidR="4606FEAA" w:rsidRPr="00F96AFD">
        <w:rPr>
          <w:rFonts w:ascii="Arial" w:hAnsi="Arial" w:cs="Arial"/>
          <w:sz w:val="24"/>
        </w:rPr>
        <w:t>2</w:t>
      </w:r>
      <w:r w:rsidRPr="00F96AFD">
        <w:rPr>
          <w:rFonts w:ascii="Arial" w:hAnsi="Arial" w:cs="Arial"/>
          <w:sz w:val="24"/>
        </w:rPr>
        <w:t xml:space="preserve">017, 2019 i 2021. </w:t>
      </w:r>
      <w:r w:rsidR="004F1C3E" w:rsidRPr="00F96AFD">
        <w:rPr>
          <w:rFonts w:ascii="Arial" w:eastAsia="Times New Roman" w:hAnsi="Arial" w:cs="Arial"/>
          <w:sz w:val="24"/>
          <w:szCs w:val="24"/>
        </w:rPr>
        <w:t xml:space="preserve">W </w:t>
      </w:r>
      <w:r w:rsidR="00842008" w:rsidRPr="00F96AFD">
        <w:rPr>
          <w:rFonts w:ascii="Arial" w:eastAsia="Times New Roman" w:hAnsi="Arial" w:cs="Arial"/>
          <w:sz w:val="24"/>
          <w:szCs w:val="24"/>
        </w:rPr>
        <w:t>Polsce</w:t>
      </w:r>
      <w:r w:rsidR="00573E55" w:rsidRPr="00F96AFD">
        <w:rPr>
          <w:rFonts w:ascii="Arial" w:eastAsia="Times New Roman" w:hAnsi="Arial" w:cs="Arial"/>
          <w:sz w:val="24"/>
          <w:szCs w:val="24"/>
        </w:rPr>
        <w:t xml:space="preserve"> najwyższy poziom rozwoju społeczno-gospodarczego reprezentuje województwo mazowieckie, a województwo wielkopolskie w minionej dekadzie aż 7 razy zajmowało drugą pozycję w tym rankingu. </w:t>
      </w:r>
      <w:r w:rsidR="004A4788" w:rsidRPr="00F96AFD">
        <w:rPr>
          <w:rFonts w:ascii="Arial" w:eastAsia="Times New Roman" w:hAnsi="Arial" w:cs="Arial"/>
          <w:sz w:val="24"/>
          <w:szCs w:val="24"/>
        </w:rPr>
        <w:t xml:space="preserve">Średnia wartość syntetycznego wskaźnika rozwoju w okresie 2014-2023 </w:t>
      </w:r>
      <w:r w:rsidR="00815CF4" w:rsidRPr="00F96AFD">
        <w:rPr>
          <w:rFonts w:ascii="Arial" w:eastAsia="Times New Roman" w:hAnsi="Arial" w:cs="Arial"/>
          <w:sz w:val="24"/>
          <w:szCs w:val="24"/>
        </w:rPr>
        <w:t xml:space="preserve">jest najwyższa dla województwa mazowieckiego i wynosi 0,67. </w:t>
      </w:r>
      <w:r w:rsidR="00DD02C1" w:rsidRPr="00F96AFD">
        <w:rPr>
          <w:rFonts w:ascii="Arial" w:eastAsia="Times New Roman" w:hAnsi="Arial" w:cs="Arial"/>
          <w:sz w:val="24"/>
          <w:szCs w:val="24"/>
        </w:rPr>
        <w:t>Drugie miejsce przypada województwu wielkopolskiemu</w:t>
      </w:r>
      <w:r w:rsidR="00BE731A" w:rsidRPr="00F96AFD">
        <w:rPr>
          <w:rFonts w:ascii="Arial" w:eastAsia="Times New Roman" w:hAnsi="Arial" w:cs="Arial"/>
          <w:sz w:val="24"/>
          <w:szCs w:val="24"/>
        </w:rPr>
        <w:t xml:space="preserve"> ze średnią wartością tego wskaźnika w dziesięcioletnim okresie na poziomie </w:t>
      </w:r>
      <w:r w:rsidR="00E5206E" w:rsidRPr="00F96AFD">
        <w:rPr>
          <w:rFonts w:ascii="Arial" w:eastAsia="Times New Roman" w:hAnsi="Arial" w:cs="Arial"/>
          <w:sz w:val="24"/>
          <w:szCs w:val="24"/>
        </w:rPr>
        <w:t xml:space="preserve">0,57. Podium zamyka województwo pomorskie </w:t>
      </w:r>
      <w:r w:rsidR="00EB2228" w:rsidRPr="00F96AFD">
        <w:rPr>
          <w:rFonts w:ascii="Arial" w:eastAsia="Times New Roman" w:hAnsi="Arial" w:cs="Arial"/>
          <w:sz w:val="24"/>
          <w:szCs w:val="24"/>
        </w:rPr>
        <w:t xml:space="preserve">ze średnią wartością 0,55. </w:t>
      </w:r>
    </w:p>
    <w:p w14:paraId="4F23E1AE" w14:textId="7D7E6984" w:rsidR="7E67A86A" w:rsidRPr="00F96AFD" w:rsidRDefault="00573E55" w:rsidP="00DD2DE5">
      <w:pPr>
        <w:spacing w:before="240" w:after="240" w:line="360" w:lineRule="auto"/>
        <w:rPr>
          <w:rFonts w:ascii="Arial" w:hAnsi="Arial" w:cs="Arial"/>
          <w:sz w:val="24"/>
        </w:rPr>
      </w:pPr>
      <w:r w:rsidRPr="00F96AFD">
        <w:rPr>
          <w:rFonts w:ascii="Arial" w:eastAsia="Times New Roman" w:hAnsi="Arial" w:cs="Arial"/>
          <w:sz w:val="24"/>
          <w:szCs w:val="24"/>
        </w:rPr>
        <w:t xml:space="preserve"> </w:t>
      </w:r>
      <w:r w:rsidR="67B17866" w:rsidRPr="00F96AFD">
        <w:rPr>
          <w:rFonts w:ascii="Arial" w:hAnsi="Arial" w:cs="Arial"/>
          <w:sz w:val="24"/>
        </w:rPr>
        <w:t>Z uwagi na to, że obliczony wskaźnik syntetyczny ma charakter względny, należy zachować szczególną ostrożność w porównywaniu wartości dla poszczególnych regionów w</w:t>
      </w:r>
      <w:r w:rsidR="00F76E76" w:rsidRPr="00F96AFD">
        <w:rPr>
          <w:rFonts w:ascii="Arial" w:eastAsia="Times New Roman" w:hAnsi="Arial" w:cs="Arial"/>
          <w:sz w:val="24"/>
          <w:szCs w:val="24"/>
        </w:rPr>
        <w:t> </w:t>
      </w:r>
      <w:r w:rsidR="67B17866" w:rsidRPr="00F96AFD">
        <w:rPr>
          <w:rFonts w:ascii="Arial" w:hAnsi="Arial" w:cs="Arial"/>
          <w:sz w:val="24"/>
        </w:rPr>
        <w:t>ujęciu dynamicznym. Niemniej jednak osiągnięte wyniki pozwalają wyciągnąć wniosek, że Wielkopolska jest jednym z najlepszych do życia regionów w Polsce.</w:t>
      </w:r>
    </w:p>
    <w:p w14:paraId="3E2AD242" w14:textId="08FC7A49" w:rsidR="0232B502" w:rsidRPr="00F96AFD" w:rsidRDefault="4404F277" w:rsidP="001602B4">
      <w:pPr>
        <w:pStyle w:val="Nagwek2"/>
      </w:pPr>
      <w:bookmarkStart w:id="159" w:name="_Toc201563495"/>
      <w:bookmarkStart w:id="160" w:name="_Toc204341465"/>
      <w:bookmarkStart w:id="161" w:name="_Toc204343545"/>
      <w:r w:rsidRPr="00F96AFD">
        <w:lastRenderedPageBreak/>
        <w:t xml:space="preserve">Zależności między wskaźnikami społeczno-gospodarczymi </w:t>
      </w:r>
      <w:r w:rsidR="00BE7FBD" w:rsidRPr="00F96AFD">
        <w:t>a</w:t>
      </w:r>
      <w:r w:rsidR="006D5D64" w:rsidRPr="00F96AFD">
        <w:t> </w:t>
      </w:r>
      <w:r w:rsidR="00BE7FBD" w:rsidRPr="00F96AFD">
        <w:t>wahaniami aktywności gospodarczej</w:t>
      </w:r>
      <w:bookmarkEnd w:id="159"/>
      <w:bookmarkEnd w:id="160"/>
      <w:bookmarkEnd w:id="161"/>
    </w:p>
    <w:p w14:paraId="3E65D897" w14:textId="0DB0569D" w:rsidR="0232B502" w:rsidRPr="00F96AFD" w:rsidRDefault="035CC053" w:rsidP="00DD2DE5">
      <w:pPr>
        <w:spacing w:before="240" w:after="240" w:line="360" w:lineRule="auto"/>
        <w:rPr>
          <w:rFonts w:ascii="Arial" w:hAnsi="Arial" w:cs="Arial"/>
          <w:sz w:val="24"/>
        </w:rPr>
      </w:pPr>
      <w:r w:rsidRPr="00F96AFD">
        <w:rPr>
          <w:rFonts w:ascii="Arial" w:hAnsi="Arial" w:cs="Arial"/>
          <w:sz w:val="24"/>
        </w:rPr>
        <w:t>Spośród wskaźników monitorowanych w Raporcie o stanie Województwa Wielkopolskiego w roku 2023 wybrano te, dla których dostępne są dane o dostatecz</w:t>
      </w:r>
      <w:r w:rsidR="00232BD8" w:rsidRPr="00F96AFD">
        <w:rPr>
          <w:rFonts w:ascii="Arial" w:hAnsi="Arial" w:cs="Arial"/>
          <w:sz w:val="24"/>
        </w:rPr>
        <w:t>nie długim szeregu czasowym (to jest</w:t>
      </w:r>
      <w:r w:rsidRPr="00F96AFD">
        <w:rPr>
          <w:rFonts w:ascii="Arial" w:hAnsi="Arial" w:cs="Arial"/>
          <w:sz w:val="24"/>
        </w:rPr>
        <w:t xml:space="preserve"> 2014 – 2023) i jednocześnie istnieje merytoryczny związek ich zmienności ze zmiennością koniunktury gospodarczej. Dla każdego z tych wybranych wskaźników policzono roczną stopę wzrostu. Następnie wykorzystano współczynnik Pearsona do pomiaru ich korelacj</w:t>
      </w:r>
      <w:r w:rsidR="5DDF6E5A" w:rsidRPr="00F96AFD">
        <w:rPr>
          <w:rFonts w:ascii="Arial" w:hAnsi="Arial" w:cs="Arial"/>
          <w:sz w:val="24"/>
        </w:rPr>
        <w:t>i</w:t>
      </w:r>
      <w:r w:rsidRPr="00F96AFD">
        <w:rPr>
          <w:rFonts w:ascii="Arial" w:hAnsi="Arial" w:cs="Arial"/>
          <w:sz w:val="24"/>
        </w:rPr>
        <w:t xml:space="preserve"> ze</w:t>
      </w:r>
      <w:r w:rsidR="38A1DFB0" w:rsidRPr="00F96AFD">
        <w:rPr>
          <w:rFonts w:ascii="Arial" w:hAnsi="Arial" w:cs="Arial"/>
          <w:sz w:val="24"/>
        </w:rPr>
        <w:t xml:space="preserve"> </w:t>
      </w:r>
      <w:r w:rsidRPr="00F96AFD">
        <w:rPr>
          <w:rFonts w:ascii="Arial" w:hAnsi="Arial" w:cs="Arial"/>
          <w:sz w:val="24"/>
        </w:rPr>
        <w:t>stopą wzrostu realnego regionalnego PKB województwa wielkopolskiego.</w:t>
      </w:r>
    </w:p>
    <w:p w14:paraId="4D9CAEFB" w14:textId="1F49BFE6" w:rsidR="00BC626D" w:rsidRPr="00F96AFD" w:rsidRDefault="035CC053" w:rsidP="00232BD8">
      <w:pPr>
        <w:spacing w:line="360" w:lineRule="auto"/>
        <w:rPr>
          <w:rFonts w:ascii="Arial" w:eastAsia="Times New Roman" w:hAnsi="Arial" w:cs="Arial"/>
          <w:color w:val="000000" w:themeColor="text1"/>
          <w:sz w:val="24"/>
          <w:szCs w:val="24"/>
        </w:rPr>
      </w:pPr>
      <w:r w:rsidRPr="00F96AFD">
        <w:rPr>
          <w:rFonts w:ascii="Arial" w:hAnsi="Arial" w:cs="Arial"/>
          <w:sz w:val="24"/>
        </w:rPr>
        <w:t>Współczynnik korelacji Pearsona pomiędzy stopą wzrostu realnego PKB województwa wielkopolskiego a</w:t>
      </w:r>
      <w:r w:rsidR="719F273E" w:rsidRPr="00F96AFD">
        <w:rPr>
          <w:rFonts w:ascii="Arial" w:hAnsi="Arial" w:cs="Arial"/>
          <w:sz w:val="24"/>
        </w:rPr>
        <w:t xml:space="preserve"> </w:t>
      </w:r>
      <w:r w:rsidR="2F36EE1E" w:rsidRPr="00F96AFD">
        <w:rPr>
          <w:rFonts w:ascii="Arial" w:hAnsi="Arial" w:cs="Arial"/>
          <w:sz w:val="24"/>
        </w:rPr>
        <w:t>odsetkiem</w:t>
      </w:r>
      <w:r w:rsidRPr="00F96AFD">
        <w:rPr>
          <w:rFonts w:ascii="Arial" w:hAnsi="Arial" w:cs="Arial"/>
          <w:sz w:val="24"/>
        </w:rPr>
        <w:t xml:space="preserve"> os</w:t>
      </w:r>
      <w:r w:rsidR="4FAD260A" w:rsidRPr="00F96AFD">
        <w:rPr>
          <w:rFonts w:ascii="Arial" w:hAnsi="Arial" w:cs="Arial"/>
          <w:sz w:val="24"/>
        </w:rPr>
        <w:t>ób</w:t>
      </w:r>
      <w:r w:rsidRPr="00F96AFD">
        <w:rPr>
          <w:rFonts w:ascii="Arial" w:hAnsi="Arial" w:cs="Arial"/>
          <w:sz w:val="24"/>
        </w:rPr>
        <w:t xml:space="preserve"> w </w:t>
      </w:r>
      <w:r w:rsidR="6E71D075" w:rsidRPr="00F96AFD">
        <w:rPr>
          <w:rFonts w:ascii="Arial" w:hAnsi="Arial" w:cs="Arial"/>
          <w:sz w:val="24"/>
        </w:rPr>
        <w:t>wieku</w:t>
      </w:r>
      <w:r w:rsidRPr="00F96AFD">
        <w:rPr>
          <w:rFonts w:ascii="Arial" w:hAnsi="Arial" w:cs="Arial"/>
          <w:sz w:val="24"/>
        </w:rPr>
        <w:t xml:space="preserve"> 25-64 lata uczestniczący</w:t>
      </w:r>
      <w:r w:rsidR="32251651" w:rsidRPr="00F96AFD">
        <w:rPr>
          <w:rFonts w:ascii="Arial" w:hAnsi="Arial" w:cs="Arial"/>
          <w:sz w:val="24"/>
        </w:rPr>
        <w:t>ch</w:t>
      </w:r>
      <w:r w:rsidRPr="00F96AFD">
        <w:rPr>
          <w:rFonts w:ascii="Arial" w:hAnsi="Arial" w:cs="Arial"/>
          <w:sz w:val="24"/>
        </w:rPr>
        <w:t xml:space="preserve"> w różnych formach edukacji wynosi -0,23. Siłę tej zależności należy ocenić jako słabą. Ujemna zależność jest zgodna z oczekiwaniami. W czasie recesji osoby, zwłaszcza te o niższej produktywności, częściej podejmują dalszą edukację, budując w ten sposób kapitał ludzki (</w:t>
      </w:r>
      <w:proofErr w:type="spellStart"/>
      <w:r w:rsidRPr="00F96AFD">
        <w:rPr>
          <w:rFonts w:ascii="Arial" w:hAnsi="Arial" w:cs="Arial"/>
          <w:sz w:val="24"/>
        </w:rPr>
        <w:t>Alessandrini</w:t>
      </w:r>
      <w:proofErr w:type="spellEnd"/>
      <w:r w:rsidRPr="00F96AFD">
        <w:rPr>
          <w:rFonts w:ascii="Arial" w:hAnsi="Arial" w:cs="Arial"/>
          <w:sz w:val="24"/>
        </w:rPr>
        <w:t xml:space="preserve"> i in. 2015). Teorie tą tylko częściowo potwierdza analiza wykresu </w:t>
      </w:r>
      <w:r w:rsidRPr="00F96AFD">
        <w:rPr>
          <w:rFonts w:ascii="Arial" w:hAnsi="Arial" w:cs="Arial"/>
          <w:color w:val="000000" w:themeColor="text1"/>
          <w:sz w:val="24"/>
        </w:rPr>
        <w:t>3.</w:t>
      </w:r>
      <w:r w:rsidR="00EA5CE8">
        <w:rPr>
          <w:rFonts w:ascii="Arial" w:hAnsi="Arial" w:cs="Arial"/>
          <w:color w:val="000000" w:themeColor="text1"/>
          <w:sz w:val="24"/>
        </w:rPr>
        <w:t>6</w:t>
      </w:r>
      <w:r w:rsidR="7AB87ABB" w:rsidRPr="00F96AFD">
        <w:rPr>
          <w:rFonts w:ascii="Arial" w:hAnsi="Arial" w:cs="Arial"/>
          <w:color w:val="000000" w:themeColor="text1"/>
          <w:sz w:val="24"/>
        </w:rPr>
        <w:t>.</w:t>
      </w:r>
      <w:r w:rsidRPr="00F96AFD">
        <w:rPr>
          <w:rFonts w:ascii="Arial" w:hAnsi="Arial" w:cs="Arial"/>
          <w:color w:val="000000" w:themeColor="text1"/>
          <w:sz w:val="24"/>
        </w:rPr>
        <w:t xml:space="preserve"> </w:t>
      </w:r>
      <w:r w:rsidR="7AB87ABB" w:rsidRPr="00F96AFD">
        <w:rPr>
          <w:rFonts w:ascii="Arial" w:hAnsi="Arial" w:cs="Arial"/>
          <w:color w:val="000000" w:themeColor="text1"/>
          <w:sz w:val="24"/>
        </w:rPr>
        <w:t>Gdy w</w:t>
      </w:r>
      <w:r w:rsidRPr="00F96AFD">
        <w:rPr>
          <w:rFonts w:ascii="Arial" w:hAnsi="Arial" w:cs="Arial"/>
          <w:color w:val="000000" w:themeColor="text1"/>
          <w:sz w:val="24"/>
        </w:rPr>
        <w:t xml:space="preserve"> pierwszej połowie badanego okresu</w:t>
      </w:r>
      <w:r w:rsidR="10990996" w:rsidRPr="00F96AFD">
        <w:rPr>
          <w:rFonts w:ascii="Arial" w:hAnsi="Arial" w:cs="Arial"/>
          <w:color w:val="000000" w:themeColor="text1"/>
          <w:sz w:val="24"/>
        </w:rPr>
        <w:t xml:space="preserve"> (2014-2018) st</w:t>
      </w:r>
      <w:r w:rsidRPr="00F96AFD">
        <w:rPr>
          <w:rFonts w:ascii="Arial" w:hAnsi="Arial" w:cs="Arial"/>
          <w:color w:val="000000" w:themeColor="text1"/>
          <w:sz w:val="24"/>
        </w:rPr>
        <w:t xml:space="preserve">opa wzrostu realnego PKB </w:t>
      </w:r>
      <w:r w:rsidRPr="00F96AFD">
        <w:rPr>
          <w:rFonts w:ascii="Arial" w:eastAsia="Times New Roman" w:hAnsi="Arial" w:cs="Arial"/>
          <w:color w:val="000000" w:themeColor="text1"/>
          <w:sz w:val="24"/>
          <w:szCs w:val="24"/>
        </w:rPr>
        <w:t>był</w:t>
      </w:r>
      <w:r w:rsidR="2D20B4CE" w:rsidRPr="00F96AFD">
        <w:rPr>
          <w:rFonts w:ascii="Arial" w:eastAsia="Times New Roman" w:hAnsi="Arial" w:cs="Arial"/>
          <w:color w:val="000000" w:themeColor="text1"/>
          <w:sz w:val="24"/>
          <w:szCs w:val="24"/>
        </w:rPr>
        <w:t>a</w:t>
      </w:r>
      <w:r w:rsidRPr="00F96AFD">
        <w:rPr>
          <w:rFonts w:ascii="Arial" w:hAnsi="Arial" w:cs="Arial"/>
          <w:color w:val="000000" w:themeColor="text1"/>
          <w:sz w:val="24"/>
        </w:rPr>
        <w:t xml:space="preserve"> relatywnie wysoka</w:t>
      </w:r>
      <w:r w:rsidR="291E7753" w:rsidRPr="00F96AFD">
        <w:rPr>
          <w:rFonts w:ascii="Arial" w:hAnsi="Arial" w:cs="Arial"/>
          <w:color w:val="000000" w:themeColor="text1"/>
          <w:sz w:val="24"/>
        </w:rPr>
        <w:t>,</w:t>
      </w:r>
      <w:r w:rsidRPr="00F96AFD">
        <w:rPr>
          <w:rFonts w:ascii="Arial" w:hAnsi="Arial" w:cs="Arial"/>
          <w:color w:val="000000" w:themeColor="text1"/>
          <w:sz w:val="24"/>
        </w:rPr>
        <w:t xml:space="preserve"> odsetek osób dorosłych uczestniczących w edukacji był względnie niski</w:t>
      </w:r>
      <w:r w:rsidR="439FECA0" w:rsidRPr="00F96AFD">
        <w:rPr>
          <w:rFonts w:ascii="Arial" w:hAnsi="Arial" w:cs="Arial"/>
          <w:color w:val="000000" w:themeColor="text1"/>
          <w:sz w:val="24"/>
        </w:rPr>
        <w:t xml:space="preserve">. </w:t>
      </w:r>
      <w:r w:rsidR="72F6770E" w:rsidRPr="00F96AFD">
        <w:rPr>
          <w:rFonts w:ascii="Arial" w:hAnsi="Arial" w:cs="Arial"/>
          <w:color w:val="000000" w:themeColor="text1"/>
          <w:sz w:val="24"/>
        </w:rPr>
        <w:t>N</w:t>
      </w:r>
      <w:r w:rsidR="00CC5E80" w:rsidRPr="00F96AFD">
        <w:rPr>
          <w:rFonts w:ascii="Arial" w:hAnsi="Arial" w:cs="Arial"/>
          <w:color w:val="000000" w:themeColor="text1"/>
          <w:sz w:val="24"/>
        </w:rPr>
        <w:t>atomiast</w:t>
      </w:r>
      <w:r w:rsidR="5F0A7B05" w:rsidRPr="00F96AFD">
        <w:rPr>
          <w:rFonts w:ascii="Arial" w:hAnsi="Arial" w:cs="Arial"/>
          <w:color w:val="000000" w:themeColor="text1"/>
          <w:sz w:val="24"/>
        </w:rPr>
        <w:t xml:space="preserve"> w okresie 2019-2023 zmiany są bardziej gwałtowne. W</w:t>
      </w:r>
      <w:r w:rsidR="00CC5E80" w:rsidRPr="00F96AFD">
        <w:rPr>
          <w:rFonts w:ascii="Arial" w:hAnsi="Arial" w:cs="Arial"/>
          <w:color w:val="000000" w:themeColor="text1"/>
          <w:sz w:val="24"/>
        </w:rPr>
        <w:t xml:space="preserve"> </w:t>
      </w:r>
      <w:r w:rsidRPr="00F96AFD">
        <w:rPr>
          <w:rFonts w:ascii="Arial" w:hAnsi="Arial" w:cs="Arial"/>
          <w:color w:val="000000" w:themeColor="text1"/>
          <w:sz w:val="24"/>
        </w:rPr>
        <w:t>roku 2022 i 2023</w:t>
      </w:r>
      <w:r w:rsidR="5A1FD869" w:rsidRPr="00F96AFD">
        <w:rPr>
          <w:rFonts w:ascii="Arial" w:hAnsi="Arial" w:cs="Arial"/>
          <w:color w:val="000000" w:themeColor="text1"/>
          <w:sz w:val="24"/>
        </w:rPr>
        <w:t>,</w:t>
      </w:r>
      <w:r w:rsidR="383AA3E1" w:rsidRPr="00F96AFD">
        <w:rPr>
          <w:rFonts w:ascii="Arial" w:hAnsi="Arial" w:cs="Arial"/>
          <w:color w:val="000000" w:themeColor="text1"/>
          <w:sz w:val="24"/>
        </w:rPr>
        <w:t xml:space="preserve"> </w:t>
      </w:r>
      <w:r w:rsidR="2F149640" w:rsidRPr="00F96AFD">
        <w:rPr>
          <w:rFonts w:ascii="Arial" w:hAnsi="Arial" w:cs="Arial"/>
          <w:color w:val="000000" w:themeColor="text1"/>
          <w:sz w:val="24"/>
        </w:rPr>
        <w:t xml:space="preserve">gdy </w:t>
      </w:r>
      <w:r w:rsidR="0BE2CF2D" w:rsidRPr="00F96AFD">
        <w:rPr>
          <w:rFonts w:ascii="Arial" w:hAnsi="Arial" w:cs="Arial"/>
          <w:color w:val="000000" w:themeColor="text1"/>
          <w:sz w:val="24"/>
        </w:rPr>
        <w:t>tempo wzrostu</w:t>
      </w:r>
      <w:r w:rsidRPr="00F96AFD">
        <w:rPr>
          <w:rFonts w:ascii="Arial" w:hAnsi="Arial" w:cs="Arial"/>
          <w:color w:val="000000" w:themeColor="text1"/>
          <w:sz w:val="24"/>
        </w:rPr>
        <w:t xml:space="preserve"> PKB</w:t>
      </w:r>
      <w:r w:rsidR="44522F70" w:rsidRPr="00F96AFD">
        <w:rPr>
          <w:rFonts w:ascii="Arial" w:hAnsi="Arial" w:cs="Arial"/>
          <w:color w:val="000000" w:themeColor="text1"/>
          <w:sz w:val="24"/>
        </w:rPr>
        <w:t xml:space="preserve"> spadało</w:t>
      </w:r>
      <w:r w:rsidR="383AA3E1" w:rsidRPr="00F96AFD">
        <w:rPr>
          <w:rFonts w:ascii="Arial" w:hAnsi="Arial" w:cs="Arial"/>
          <w:color w:val="000000" w:themeColor="text1"/>
          <w:sz w:val="24"/>
        </w:rPr>
        <w:t>,</w:t>
      </w:r>
      <w:r w:rsidRPr="00F96AFD">
        <w:rPr>
          <w:rFonts w:ascii="Arial" w:hAnsi="Arial" w:cs="Arial"/>
          <w:color w:val="000000" w:themeColor="text1"/>
          <w:sz w:val="24"/>
        </w:rPr>
        <w:t xml:space="preserve"> udział osób dokształcających </w:t>
      </w:r>
      <w:r w:rsidR="0CE1E99F" w:rsidRPr="00F96AFD">
        <w:rPr>
          <w:rFonts w:ascii="Arial" w:hAnsi="Arial" w:cs="Arial"/>
          <w:color w:val="000000" w:themeColor="text1"/>
          <w:sz w:val="24"/>
        </w:rPr>
        <w:t>był względnie wysoki</w:t>
      </w:r>
      <w:r w:rsidRPr="00F96AFD">
        <w:rPr>
          <w:rFonts w:ascii="Arial" w:hAnsi="Arial" w:cs="Arial"/>
          <w:color w:val="000000" w:themeColor="text1"/>
          <w:sz w:val="24"/>
        </w:rPr>
        <w:t xml:space="preserve">. </w:t>
      </w:r>
      <w:r w:rsidR="75CF7C48" w:rsidRPr="00F96AFD">
        <w:rPr>
          <w:rFonts w:ascii="Arial" w:hAnsi="Arial" w:cs="Arial"/>
          <w:color w:val="000000" w:themeColor="text1"/>
          <w:sz w:val="24"/>
        </w:rPr>
        <w:t>T</w:t>
      </w:r>
      <w:r w:rsidRPr="00F96AFD">
        <w:rPr>
          <w:rFonts w:ascii="Arial" w:hAnsi="Arial" w:cs="Arial"/>
          <w:color w:val="000000" w:themeColor="text1"/>
          <w:sz w:val="24"/>
        </w:rPr>
        <w:t xml:space="preserve">eorii </w:t>
      </w:r>
      <w:r w:rsidR="05321808" w:rsidRPr="00F96AFD">
        <w:rPr>
          <w:rFonts w:ascii="Arial" w:hAnsi="Arial" w:cs="Arial"/>
          <w:color w:val="000000" w:themeColor="text1"/>
          <w:sz w:val="24"/>
        </w:rPr>
        <w:t xml:space="preserve">przeczy jednak </w:t>
      </w:r>
      <w:r w:rsidR="54AB6659" w:rsidRPr="00F96AFD">
        <w:rPr>
          <w:rFonts w:ascii="Arial" w:hAnsi="Arial" w:cs="Arial"/>
          <w:color w:val="000000" w:themeColor="text1"/>
          <w:sz w:val="24"/>
        </w:rPr>
        <w:t xml:space="preserve">zjawisko zaobserwowane w </w:t>
      </w:r>
      <w:r w:rsidRPr="00F96AFD">
        <w:rPr>
          <w:rFonts w:ascii="Arial" w:hAnsi="Arial" w:cs="Arial"/>
          <w:color w:val="000000" w:themeColor="text1"/>
          <w:sz w:val="24"/>
        </w:rPr>
        <w:t>rok</w:t>
      </w:r>
      <w:r w:rsidR="54AB6659" w:rsidRPr="00F96AFD">
        <w:rPr>
          <w:rFonts w:ascii="Arial" w:hAnsi="Arial" w:cs="Arial"/>
          <w:color w:val="000000" w:themeColor="text1"/>
          <w:sz w:val="24"/>
        </w:rPr>
        <w:t>u</w:t>
      </w:r>
      <w:r w:rsidRPr="00F96AFD">
        <w:rPr>
          <w:rFonts w:ascii="Arial" w:hAnsi="Arial" w:cs="Arial"/>
          <w:color w:val="000000" w:themeColor="text1"/>
          <w:sz w:val="24"/>
        </w:rPr>
        <w:t xml:space="preserve"> 2020</w:t>
      </w:r>
      <w:r w:rsidR="6737A1F8" w:rsidRPr="00F96AFD">
        <w:rPr>
          <w:rFonts w:ascii="Arial" w:hAnsi="Arial" w:cs="Arial"/>
          <w:color w:val="000000" w:themeColor="text1"/>
          <w:sz w:val="24"/>
        </w:rPr>
        <w:t>,</w:t>
      </w:r>
      <w:r w:rsidRPr="00F96AFD">
        <w:rPr>
          <w:rFonts w:ascii="Arial" w:hAnsi="Arial" w:cs="Arial"/>
          <w:color w:val="000000" w:themeColor="text1"/>
          <w:sz w:val="24"/>
        </w:rPr>
        <w:t xml:space="preserve"> gdy głębokiemu spadkowi tempa wzrostu </w:t>
      </w:r>
      <w:r w:rsidR="6E71D075" w:rsidRPr="00F96AFD">
        <w:rPr>
          <w:rFonts w:ascii="Arial" w:hAnsi="Arial" w:cs="Arial"/>
          <w:color w:val="000000" w:themeColor="text1"/>
          <w:sz w:val="24"/>
        </w:rPr>
        <w:t>towarzyszył</w:t>
      </w:r>
      <w:r w:rsidRPr="00F96AFD">
        <w:rPr>
          <w:rFonts w:ascii="Arial" w:hAnsi="Arial" w:cs="Arial"/>
          <w:color w:val="000000" w:themeColor="text1"/>
          <w:sz w:val="24"/>
        </w:rPr>
        <w:t xml:space="preserve"> jednoczesny spadek liczby osób dokształcających się, który wzrósł w </w:t>
      </w:r>
      <w:r w:rsidR="6E71D075" w:rsidRPr="00F96AFD">
        <w:rPr>
          <w:rFonts w:ascii="Arial" w:hAnsi="Arial" w:cs="Arial"/>
          <w:color w:val="000000" w:themeColor="text1"/>
          <w:sz w:val="24"/>
        </w:rPr>
        <w:t>następnym</w:t>
      </w:r>
      <w:r w:rsidRPr="00F96AFD">
        <w:rPr>
          <w:rFonts w:ascii="Arial" w:hAnsi="Arial" w:cs="Arial"/>
          <w:color w:val="000000" w:themeColor="text1"/>
          <w:sz w:val="24"/>
        </w:rPr>
        <w:t xml:space="preserve"> roku</w:t>
      </w:r>
      <w:r w:rsidR="00A98FAD" w:rsidRPr="00F96AFD">
        <w:rPr>
          <w:rFonts w:ascii="Arial" w:hAnsi="Arial" w:cs="Arial"/>
          <w:color w:val="000000" w:themeColor="text1"/>
          <w:sz w:val="24"/>
        </w:rPr>
        <w:t xml:space="preserve"> w czasie </w:t>
      </w:r>
      <w:r w:rsidRPr="00F96AFD">
        <w:rPr>
          <w:rFonts w:ascii="Arial" w:hAnsi="Arial" w:cs="Arial"/>
          <w:color w:val="000000" w:themeColor="text1"/>
          <w:sz w:val="24"/>
        </w:rPr>
        <w:t>ożywieni</w:t>
      </w:r>
      <w:r w:rsidR="6BF5EBB6" w:rsidRPr="00F96AFD">
        <w:rPr>
          <w:rFonts w:ascii="Arial" w:hAnsi="Arial" w:cs="Arial"/>
          <w:color w:val="000000" w:themeColor="text1"/>
          <w:sz w:val="24"/>
        </w:rPr>
        <w:t>a</w:t>
      </w:r>
      <w:r w:rsidRPr="00F96AFD">
        <w:rPr>
          <w:rFonts w:ascii="Arial" w:hAnsi="Arial" w:cs="Arial"/>
          <w:color w:val="000000" w:themeColor="text1"/>
          <w:sz w:val="24"/>
        </w:rPr>
        <w:t xml:space="preserve"> gospodarcze</w:t>
      </w:r>
      <w:r w:rsidR="0789079C" w:rsidRPr="00F96AFD">
        <w:rPr>
          <w:rFonts w:ascii="Arial" w:hAnsi="Arial" w:cs="Arial"/>
          <w:color w:val="000000" w:themeColor="text1"/>
          <w:sz w:val="24"/>
        </w:rPr>
        <w:t>go</w:t>
      </w:r>
      <w:r w:rsidRPr="00F96AFD">
        <w:rPr>
          <w:rFonts w:ascii="Arial" w:hAnsi="Arial" w:cs="Arial"/>
          <w:color w:val="000000" w:themeColor="text1"/>
          <w:sz w:val="24"/>
        </w:rPr>
        <w:t xml:space="preserve">. Jest to kolejny dowód na to, jak głęboko anormalnym szokiem dotykającym różnych dziedzin życia </w:t>
      </w:r>
      <w:r w:rsidR="6E71D075" w:rsidRPr="00F96AFD">
        <w:rPr>
          <w:rFonts w:ascii="Arial" w:hAnsi="Arial" w:cs="Arial"/>
          <w:color w:val="000000" w:themeColor="text1"/>
          <w:sz w:val="24"/>
        </w:rPr>
        <w:t>społeczno-</w:t>
      </w:r>
      <w:r w:rsidRPr="00F96AFD">
        <w:rPr>
          <w:rFonts w:ascii="Arial" w:hAnsi="Arial" w:cs="Arial"/>
          <w:color w:val="000000" w:themeColor="text1"/>
          <w:sz w:val="24"/>
        </w:rPr>
        <w:t xml:space="preserve">gospodarczego była pandemia </w:t>
      </w:r>
      <w:r w:rsidR="25A26377" w:rsidRPr="00F96AFD">
        <w:rPr>
          <w:rFonts w:ascii="Arial" w:hAnsi="Arial" w:cs="Arial"/>
          <w:color w:val="000000" w:themeColor="text1"/>
          <w:sz w:val="24"/>
        </w:rPr>
        <w:t>COVID</w:t>
      </w:r>
      <w:r w:rsidRPr="00F96AFD">
        <w:rPr>
          <w:rFonts w:ascii="Arial" w:hAnsi="Arial" w:cs="Arial"/>
          <w:color w:val="000000" w:themeColor="text1"/>
          <w:sz w:val="24"/>
        </w:rPr>
        <w:t xml:space="preserve">-19. </w:t>
      </w:r>
    </w:p>
    <w:p w14:paraId="3EE62EF7" w14:textId="77777777" w:rsidR="00677F54" w:rsidRDefault="00677F54">
      <w:pPr>
        <w:rPr>
          <w:rFonts w:ascii="Arial" w:hAnsi="Arial" w:cs="Arial"/>
          <w:b/>
          <w:sz w:val="24"/>
        </w:rPr>
      </w:pPr>
      <w:bookmarkStart w:id="162" w:name="_Toc204343341"/>
      <w:r>
        <w:rPr>
          <w:rFonts w:ascii="Arial" w:hAnsi="Arial" w:cs="Arial"/>
          <w:b/>
          <w:sz w:val="24"/>
        </w:rPr>
        <w:br w:type="page"/>
      </w:r>
    </w:p>
    <w:p w14:paraId="587832AB" w14:textId="52667011" w:rsidR="00EA5CE8" w:rsidRPr="00F96AFD" w:rsidRDefault="00EA5CE8" w:rsidP="00EA5CE8">
      <w:pPr>
        <w:spacing w:after="0" w:line="360" w:lineRule="auto"/>
        <w:rPr>
          <w:rFonts w:ascii="Arial" w:hAnsi="Arial" w:cs="Arial"/>
          <w:b/>
          <w:sz w:val="24"/>
        </w:rPr>
      </w:pPr>
      <w:r w:rsidRPr="00F96AFD">
        <w:rPr>
          <w:rFonts w:ascii="Arial" w:hAnsi="Arial" w:cs="Arial"/>
          <w:b/>
          <w:sz w:val="24"/>
        </w:rPr>
        <w:lastRenderedPageBreak/>
        <w:t xml:space="preserve">Wykres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Wykres \* ARABIC \s 1 </w:instrText>
      </w:r>
      <w:r w:rsidRPr="00F96AFD">
        <w:rPr>
          <w:rFonts w:ascii="Arial" w:hAnsi="Arial" w:cs="Arial"/>
          <w:b/>
          <w:sz w:val="24"/>
        </w:rPr>
        <w:fldChar w:fldCharType="separate"/>
      </w:r>
      <w:r w:rsidRPr="00F96AFD">
        <w:rPr>
          <w:rFonts w:ascii="Arial" w:hAnsi="Arial" w:cs="Arial"/>
          <w:b/>
          <w:noProof/>
          <w:sz w:val="24"/>
        </w:rPr>
        <w:t>6</w:t>
      </w:r>
      <w:r w:rsidRPr="00F96AFD">
        <w:rPr>
          <w:rFonts w:ascii="Arial" w:hAnsi="Arial" w:cs="Arial"/>
          <w:b/>
          <w:sz w:val="24"/>
        </w:rPr>
        <w:fldChar w:fldCharType="end"/>
      </w:r>
      <w:r w:rsidRPr="00F96AFD">
        <w:rPr>
          <w:rFonts w:ascii="Arial" w:hAnsi="Arial" w:cs="Arial"/>
          <w:b/>
          <w:sz w:val="24"/>
        </w:rPr>
        <w:t>. Odsetek dorosłych uczestniczących w edukacji i stopa wzrostu realnego PKB województwa wielkopolskiego w procentach</w:t>
      </w:r>
      <w:bookmarkEnd w:id="162"/>
    </w:p>
    <w:p w14:paraId="163CAFE0" w14:textId="77777777" w:rsidR="00EA5CE8" w:rsidRPr="00F96AFD" w:rsidRDefault="00EA5CE8" w:rsidP="00EA5CE8">
      <w:pPr>
        <w:spacing w:before="240" w:after="240" w:line="276" w:lineRule="auto"/>
        <w:rPr>
          <w:rFonts w:ascii="Arial" w:hAnsi="Arial" w:cs="Arial"/>
          <w:sz w:val="24"/>
        </w:rPr>
      </w:pPr>
      <w:r w:rsidRPr="00F96AFD">
        <w:rPr>
          <w:rFonts w:ascii="Arial" w:hAnsi="Arial" w:cs="Arial"/>
          <w:noProof/>
          <w:sz w:val="24"/>
          <w:szCs w:val="24"/>
          <w:lang w:eastAsia="pl-PL"/>
        </w:rPr>
        <w:drawing>
          <wp:inline distT="0" distB="0" distL="0" distR="0" wp14:anchorId="30C3ABA4" wp14:editId="5D9C6FA5">
            <wp:extent cx="5553074" cy="2762250"/>
            <wp:effectExtent l="0" t="0" r="0" b="0"/>
            <wp:docPr id="1459761441" name="Picture 1459761441" descr="Obraz zawiera wykres liniowy tempa wzrostu PKB województwa wielkopolskiego i drugi wykres dorośli uczestniczący w edukacji. Obie linie pokazuję spadek w 2020 roku (PKB mocniej) .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9761441" name="Picture 1459761441" descr="Obraz zawiera wykres liniowy tempa wzrostu PKB województwa wielkopolskiego i drugi wykres dorośli uczestniczący w edukacji. Obie linie pokazuję spadek w 2020 roku (PKB mocniej) . "/>
                    <pic:cNvPicPr/>
                  </pic:nvPicPr>
                  <pic:blipFill>
                    <a:blip r:embed="rId68">
                      <a:extLst>
                        <a:ext uri="{28A0092B-C50C-407E-A947-70E740481C1C}">
                          <a14:useLocalDpi xmlns:a14="http://schemas.microsoft.com/office/drawing/2010/main" val="0"/>
                        </a:ext>
                      </a:extLst>
                    </a:blip>
                    <a:stretch>
                      <a:fillRect/>
                    </a:stretch>
                  </pic:blipFill>
                  <pic:spPr>
                    <a:xfrm>
                      <a:off x="0" y="0"/>
                      <a:ext cx="5553074" cy="2762250"/>
                    </a:xfrm>
                    <a:prstGeom prst="rect">
                      <a:avLst/>
                    </a:prstGeom>
                  </pic:spPr>
                </pic:pic>
              </a:graphicData>
            </a:graphic>
          </wp:inline>
        </w:drawing>
      </w:r>
    </w:p>
    <w:p w14:paraId="3133F17A" w14:textId="77777777" w:rsidR="00EA5CE8" w:rsidRPr="00F96AFD" w:rsidRDefault="00EA5CE8" w:rsidP="00EA5CE8">
      <w:pPr>
        <w:spacing w:before="240" w:after="240" w:line="276" w:lineRule="auto"/>
        <w:rPr>
          <w:rFonts w:ascii="Arial" w:hAnsi="Arial" w:cs="Arial"/>
          <w:sz w:val="24"/>
        </w:rPr>
      </w:pPr>
      <w:r w:rsidRPr="00F96AFD">
        <w:rPr>
          <w:rFonts w:ascii="Arial" w:hAnsi="Arial" w:cs="Arial"/>
          <w:sz w:val="24"/>
        </w:rPr>
        <w:t>Źródło: opracowanie własne</w:t>
      </w:r>
    </w:p>
    <w:p w14:paraId="305DB2F0" w14:textId="2BAF9DA1" w:rsidR="0232B502" w:rsidRPr="00F96AFD" w:rsidRDefault="63C3F54C" w:rsidP="00DD2DE5">
      <w:pPr>
        <w:spacing w:before="240" w:after="240" w:line="360" w:lineRule="auto"/>
        <w:rPr>
          <w:rFonts w:ascii="Arial" w:hAnsi="Arial" w:cs="Arial"/>
          <w:color w:val="000000" w:themeColor="text1"/>
          <w:sz w:val="24"/>
        </w:rPr>
      </w:pPr>
      <w:r w:rsidRPr="00F96AFD">
        <w:rPr>
          <w:rFonts w:ascii="Arial" w:hAnsi="Arial" w:cs="Arial"/>
          <w:sz w:val="24"/>
        </w:rPr>
        <w:t xml:space="preserve">Stopa wzrostu realnego dochodu dyspozycyjnego ogółem na 1 mieszkańca w Wielkopolsce jest skorelowana ze stopą wzrost realnego PKB ujemnie (wskaźnik Pearsona -0,16), co jest sprzeczne z oczekiwaniami i teorią ekonomii. Niska wartość współczynnika korelacji oznacza brak związku. W skład dochodu dyspozycyjnego ogółem wchodzą wszystkie dochody pieniężne i niepieniężne, w tym spożycie naturalne oraz towary i usługi otrzymane nieodpłatnie. </w:t>
      </w:r>
      <w:r w:rsidR="00BC626D" w:rsidRPr="00F96AFD">
        <w:rPr>
          <w:rFonts w:ascii="Arial" w:eastAsia="Times New Roman" w:hAnsi="Arial" w:cs="Arial"/>
          <w:sz w:val="24"/>
          <w:szCs w:val="24"/>
        </w:rPr>
        <w:t>W skład dochodów pieniężnych wchodzą dochody z wynagrodzeń, dochod</w:t>
      </w:r>
      <w:r w:rsidR="32E6E154" w:rsidRPr="00F96AFD">
        <w:rPr>
          <w:rFonts w:ascii="Arial" w:eastAsia="Times New Roman" w:hAnsi="Arial" w:cs="Arial"/>
          <w:sz w:val="24"/>
          <w:szCs w:val="24"/>
        </w:rPr>
        <w:t>y</w:t>
      </w:r>
      <w:r w:rsidR="00BC626D" w:rsidRPr="00F96AFD">
        <w:rPr>
          <w:rFonts w:ascii="Arial" w:eastAsia="Times New Roman" w:hAnsi="Arial" w:cs="Arial"/>
          <w:sz w:val="24"/>
          <w:szCs w:val="24"/>
        </w:rPr>
        <w:t xml:space="preserve"> z pracy na własny rachunek, również dochody transferowe, w tym świadczenia społeczne.</w:t>
      </w:r>
    </w:p>
    <w:p w14:paraId="7C1EB3AD" w14:textId="163645BD" w:rsidR="0232B502" w:rsidRPr="00F96AFD" w:rsidRDefault="63C3F54C" w:rsidP="00DD2DE5">
      <w:pPr>
        <w:spacing w:before="240" w:after="240" w:line="360" w:lineRule="auto"/>
        <w:rPr>
          <w:rFonts w:ascii="Arial" w:hAnsi="Arial" w:cs="Arial"/>
          <w:sz w:val="24"/>
        </w:rPr>
      </w:pPr>
      <w:r w:rsidRPr="00F96AFD">
        <w:rPr>
          <w:rFonts w:ascii="Arial" w:eastAsia="Times New Roman" w:hAnsi="Arial" w:cs="Arial"/>
          <w:sz w:val="24"/>
          <w:szCs w:val="24"/>
        </w:rPr>
        <w:t xml:space="preserve">W skład dochodów pieniężnych wchodzą dochody z wynagrodzeń, dochodów z pracy na własny rachunek, również dochody transferowe, w tym świadczenia społeczne. </w:t>
      </w:r>
      <w:r w:rsidRPr="00F96AFD">
        <w:rPr>
          <w:rFonts w:ascii="Arial" w:hAnsi="Arial" w:cs="Arial"/>
          <w:sz w:val="24"/>
        </w:rPr>
        <w:t>Na wykresie 3.</w:t>
      </w:r>
      <w:r w:rsidR="00EA5CE8">
        <w:rPr>
          <w:rFonts w:ascii="Arial" w:hAnsi="Arial" w:cs="Arial"/>
          <w:sz w:val="24"/>
        </w:rPr>
        <w:t>7</w:t>
      </w:r>
      <w:r w:rsidRPr="00F96AFD">
        <w:rPr>
          <w:rFonts w:ascii="Arial" w:hAnsi="Arial" w:cs="Arial"/>
          <w:sz w:val="24"/>
        </w:rPr>
        <w:t xml:space="preserve"> widać przyspieszenie dynamiki dochodów w roku 2016 i 2017</w:t>
      </w:r>
      <w:r w:rsidR="2D1172EA" w:rsidRPr="00F96AFD">
        <w:rPr>
          <w:rFonts w:ascii="Arial" w:hAnsi="Arial" w:cs="Arial"/>
          <w:sz w:val="24"/>
        </w:rPr>
        <w:t>.</w:t>
      </w:r>
      <w:r w:rsidR="7A5C53A3" w:rsidRPr="00F96AFD">
        <w:rPr>
          <w:rFonts w:ascii="Arial" w:hAnsi="Arial" w:cs="Arial"/>
          <w:sz w:val="24"/>
        </w:rPr>
        <w:t xml:space="preserve"> </w:t>
      </w:r>
      <w:r w:rsidR="5B52C1C6" w:rsidRPr="00F96AFD">
        <w:rPr>
          <w:rFonts w:ascii="Arial" w:hAnsi="Arial" w:cs="Arial"/>
          <w:sz w:val="24"/>
        </w:rPr>
        <w:t>O</w:t>
      </w:r>
      <w:r w:rsidR="7A5C53A3" w:rsidRPr="00F96AFD">
        <w:rPr>
          <w:rFonts w:ascii="Arial" w:hAnsi="Arial" w:cs="Arial"/>
          <w:sz w:val="24"/>
        </w:rPr>
        <w:t>d</w:t>
      </w:r>
      <w:r w:rsidRPr="00F96AFD">
        <w:rPr>
          <w:rFonts w:ascii="Arial" w:hAnsi="Arial" w:cs="Arial"/>
          <w:sz w:val="24"/>
        </w:rPr>
        <w:t xml:space="preserve"> 1 kwietnia 2016 roku został uruchomiony program 500+ na drugie i kolejne dziecko, a od 1 lipca 2019 roku </w:t>
      </w:r>
      <w:r w:rsidR="2E26B8AC" w:rsidRPr="00F96AFD">
        <w:rPr>
          <w:rFonts w:ascii="Arial" w:hAnsi="Arial" w:cs="Arial"/>
          <w:sz w:val="24"/>
        </w:rPr>
        <w:t>rozszerzono go</w:t>
      </w:r>
      <w:r w:rsidRPr="00F96AFD">
        <w:rPr>
          <w:rFonts w:ascii="Arial" w:hAnsi="Arial" w:cs="Arial"/>
          <w:sz w:val="24"/>
        </w:rPr>
        <w:t xml:space="preserve"> na wszystkie dzieci do 18 roku życia, niezależnie od dochodu rodziny. To tłumaczy również wzrost dynamiki w </w:t>
      </w:r>
      <w:r w:rsidR="1944AA98" w:rsidRPr="00F96AFD">
        <w:rPr>
          <w:rFonts w:ascii="Arial" w:hAnsi="Arial" w:cs="Arial"/>
          <w:sz w:val="24"/>
        </w:rPr>
        <w:t>tym okresie</w:t>
      </w:r>
      <w:r w:rsidR="7A5C53A3" w:rsidRPr="00F96AFD">
        <w:rPr>
          <w:rFonts w:ascii="Arial" w:hAnsi="Arial" w:cs="Arial"/>
          <w:sz w:val="24"/>
        </w:rPr>
        <w:t>.</w:t>
      </w:r>
      <w:r w:rsidRPr="00F96AFD">
        <w:rPr>
          <w:rFonts w:ascii="Arial" w:hAnsi="Arial" w:cs="Arial"/>
          <w:sz w:val="24"/>
        </w:rPr>
        <w:t xml:space="preserve"> Dochody ze świadczeń społecznych jako dochody nierynkowe nie są uzależnione od koniunktury gospodarczej. Przy celowej antycyklicznej polityce państwa powinny </w:t>
      </w:r>
      <w:r w:rsidR="2DD1780B" w:rsidRPr="00F96AFD">
        <w:rPr>
          <w:rFonts w:ascii="Arial" w:hAnsi="Arial" w:cs="Arial"/>
          <w:sz w:val="24"/>
        </w:rPr>
        <w:t xml:space="preserve">nawet </w:t>
      </w:r>
      <w:r w:rsidRPr="00F96AFD">
        <w:rPr>
          <w:rFonts w:ascii="Arial" w:hAnsi="Arial" w:cs="Arial"/>
          <w:sz w:val="24"/>
        </w:rPr>
        <w:t xml:space="preserve">działać </w:t>
      </w:r>
      <w:proofErr w:type="spellStart"/>
      <w:r w:rsidRPr="00F96AFD">
        <w:rPr>
          <w:rFonts w:ascii="Arial" w:hAnsi="Arial" w:cs="Arial"/>
          <w:sz w:val="24"/>
        </w:rPr>
        <w:t>kontrcyklicznie</w:t>
      </w:r>
      <w:proofErr w:type="spellEnd"/>
      <w:r w:rsidRPr="00F96AFD">
        <w:rPr>
          <w:rFonts w:ascii="Arial" w:hAnsi="Arial" w:cs="Arial"/>
          <w:sz w:val="24"/>
        </w:rPr>
        <w:t xml:space="preserve">. Wzrost wynagrodzeń w 2022 i 2023 roku był spowodowany głównie przez silną presję inflacyjną i podwyżki płacy minimalnej. </w:t>
      </w:r>
      <w:r w:rsidRPr="00F96AFD">
        <w:rPr>
          <w:rFonts w:ascii="Arial" w:hAnsi="Arial" w:cs="Arial"/>
          <w:sz w:val="24"/>
        </w:rPr>
        <w:lastRenderedPageBreak/>
        <w:t>Dodatkowo, podwyżki płacy minimalnej, które miały miejsce w tych latach, miały wpływ na wzrost wszystkich wynagrodzeń, tworząc efekt "domina" w siatce płac.</w:t>
      </w:r>
    </w:p>
    <w:p w14:paraId="63B82F3A" w14:textId="77777777" w:rsidR="00EA5CE8" w:rsidRPr="00F96AFD" w:rsidRDefault="00EA5CE8" w:rsidP="00EA5CE8">
      <w:pPr>
        <w:spacing w:before="240" w:after="240" w:line="360" w:lineRule="auto"/>
        <w:rPr>
          <w:rFonts w:ascii="Arial" w:hAnsi="Arial" w:cs="Arial"/>
          <w:b/>
          <w:sz w:val="24"/>
        </w:rPr>
      </w:pPr>
      <w:bookmarkStart w:id="163" w:name="_Toc204343342"/>
      <w:r w:rsidRPr="00F96AFD">
        <w:rPr>
          <w:rFonts w:ascii="Arial" w:hAnsi="Arial" w:cs="Arial"/>
          <w:b/>
          <w:sz w:val="24"/>
        </w:rPr>
        <w:t xml:space="preserve">Wykres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Wykres \* ARABIC \s 1 </w:instrText>
      </w:r>
      <w:r w:rsidRPr="00F96AFD">
        <w:rPr>
          <w:rFonts w:ascii="Arial" w:hAnsi="Arial" w:cs="Arial"/>
          <w:b/>
          <w:sz w:val="24"/>
        </w:rPr>
        <w:fldChar w:fldCharType="separate"/>
      </w:r>
      <w:r w:rsidRPr="00F96AFD">
        <w:rPr>
          <w:rFonts w:ascii="Arial" w:hAnsi="Arial" w:cs="Arial"/>
          <w:b/>
          <w:noProof/>
          <w:sz w:val="24"/>
        </w:rPr>
        <w:t>7</w:t>
      </w:r>
      <w:r w:rsidRPr="00F96AFD">
        <w:rPr>
          <w:rFonts w:ascii="Arial" w:hAnsi="Arial" w:cs="Arial"/>
          <w:b/>
          <w:sz w:val="24"/>
        </w:rPr>
        <w:fldChar w:fldCharType="end"/>
      </w:r>
      <w:r w:rsidRPr="00F96AFD">
        <w:rPr>
          <w:rFonts w:ascii="Arial" w:hAnsi="Arial" w:cs="Arial"/>
          <w:b/>
          <w:sz w:val="24"/>
        </w:rPr>
        <w:t>. Stopa wzrostu realnego dochodu dyspozycyjnego ogółem na 1 mieszkańca i stopa wzrostu realnego PKB województwa wielkopolskiego w procentach</w:t>
      </w:r>
      <w:bookmarkEnd w:id="163"/>
    </w:p>
    <w:p w14:paraId="2BF8B9C9" w14:textId="77777777" w:rsidR="00EA5CE8" w:rsidRPr="00F96AFD" w:rsidRDefault="00EA5CE8" w:rsidP="00EA5CE8">
      <w:pPr>
        <w:spacing w:before="240" w:after="240" w:line="276" w:lineRule="auto"/>
        <w:rPr>
          <w:rFonts w:ascii="Arial" w:hAnsi="Arial" w:cs="Arial"/>
          <w:sz w:val="24"/>
        </w:rPr>
      </w:pPr>
      <w:r w:rsidRPr="00F96AFD">
        <w:rPr>
          <w:rFonts w:ascii="Arial" w:hAnsi="Arial" w:cs="Arial"/>
          <w:noProof/>
          <w:sz w:val="24"/>
          <w:szCs w:val="24"/>
          <w:lang w:eastAsia="pl-PL"/>
        </w:rPr>
        <w:drawing>
          <wp:inline distT="0" distB="0" distL="0" distR="0" wp14:anchorId="04C66D25" wp14:editId="4B55E4A8">
            <wp:extent cx="5753098" cy="2743200"/>
            <wp:effectExtent l="0" t="0" r="0" b="0"/>
            <wp:docPr id="789062943" name="Picture 789062943" descr="Obraz zawiera wykres liniowy tempa wzrostu PKB województwa wialkoplskiego i drugą linię pokazujacą stopę wzrostu realnego dochodu dyspozycyjnego na 1 mieszkańca. Obie linie wykazują spadek w roku 2020. Stopa wzrostu realnego dochodu dysopzycyjnego wykazuje większe wahania niż stopa wzorstu PKB. Od roku 2021 stopa wzrostu realnego PKB spada, a stopa wzrostu dochodu dyspozycyjego mocno rośni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9062943" name="Picture 789062943" descr="Obraz zawiera wykres liniowy tempa wzrostu PKB województwa wialkoplskiego i drugą linię pokazujacą stopę wzrostu realnego dochodu dyspozycyjnego na 1 mieszkańca. Obie linie wykazują spadek w roku 2020. Stopa wzrostu realnego dochodu dysopzycyjnego wykazuje większe wahania niż stopa wzorstu PKB. Od roku 2021 stopa wzrostu realnego PKB spada, a stopa wzrostu dochodu dyspozycyjego mocno rośnie.  "/>
                    <pic:cNvPicPr/>
                  </pic:nvPicPr>
                  <pic:blipFill>
                    <a:blip r:embed="rId69">
                      <a:extLst>
                        <a:ext uri="{28A0092B-C50C-407E-A947-70E740481C1C}">
                          <a14:useLocalDpi xmlns:a14="http://schemas.microsoft.com/office/drawing/2010/main" val="0"/>
                        </a:ext>
                      </a:extLst>
                    </a:blip>
                    <a:stretch>
                      <a:fillRect/>
                    </a:stretch>
                  </pic:blipFill>
                  <pic:spPr>
                    <a:xfrm>
                      <a:off x="0" y="0"/>
                      <a:ext cx="5753098" cy="2743200"/>
                    </a:xfrm>
                    <a:prstGeom prst="rect">
                      <a:avLst/>
                    </a:prstGeom>
                  </pic:spPr>
                </pic:pic>
              </a:graphicData>
            </a:graphic>
          </wp:inline>
        </w:drawing>
      </w:r>
    </w:p>
    <w:p w14:paraId="7FFC1534" w14:textId="77777777" w:rsidR="00EA5CE8" w:rsidRPr="00F96AFD" w:rsidRDefault="00EA5CE8" w:rsidP="00EA5CE8">
      <w:pPr>
        <w:spacing w:before="240" w:after="240" w:line="276" w:lineRule="auto"/>
        <w:rPr>
          <w:rFonts w:ascii="Arial" w:hAnsi="Arial" w:cs="Arial"/>
          <w:sz w:val="24"/>
        </w:rPr>
      </w:pPr>
      <w:r w:rsidRPr="00F96AFD">
        <w:rPr>
          <w:rFonts w:ascii="Arial" w:hAnsi="Arial" w:cs="Arial"/>
          <w:sz w:val="24"/>
        </w:rPr>
        <w:t>Źródło: opracowanie własne</w:t>
      </w:r>
    </w:p>
    <w:p w14:paraId="373654CF" w14:textId="459B0A00" w:rsidR="0232B502" w:rsidRPr="00F96AFD" w:rsidRDefault="4446439D" w:rsidP="00DD2DE5">
      <w:pPr>
        <w:spacing w:before="240" w:after="240" w:line="360" w:lineRule="auto"/>
        <w:rPr>
          <w:rFonts w:ascii="Arial" w:hAnsi="Arial" w:cs="Arial"/>
          <w:sz w:val="24"/>
        </w:rPr>
      </w:pPr>
      <w:r w:rsidRPr="00F96AFD">
        <w:rPr>
          <w:rFonts w:ascii="Arial" w:hAnsi="Arial" w:cs="Arial"/>
          <w:sz w:val="24"/>
        </w:rPr>
        <w:t>Zmiany wskaźnika zatrudnienia w Wielkopolsce w bardzo wysokim stopniu pokrywają się ze zmianami stopy wzrostu PKB (wykres 3.</w:t>
      </w:r>
      <w:r w:rsidR="00EA5CE8">
        <w:rPr>
          <w:rFonts w:ascii="Arial" w:hAnsi="Arial" w:cs="Arial"/>
          <w:sz w:val="24"/>
        </w:rPr>
        <w:t>8</w:t>
      </w:r>
      <w:r w:rsidRPr="00F96AFD">
        <w:rPr>
          <w:rFonts w:ascii="Arial" w:hAnsi="Arial" w:cs="Arial"/>
          <w:sz w:val="24"/>
        </w:rPr>
        <w:t>). Współczynnik korelacji Pearsona wskazuje na wysoką dodatnią zależność na poziomie 0,71.</w:t>
      </w:r>
    </w:p>
    <w:p w14:paraId="69607511" w14:textId="77777777" w:rsidR="00677F54" w:rsidRDefault="00677F54">
      <w:pPr>
        <w:rPr>
          <w:rFonts w:ascii="Arial" w:hAnsi="Arial" w:cs="Arial"/>
          <w:b/>
          <w:sz w:val="24"/>
        </w:rPr>
      </w:pPr>
      <w:bookmarkStart w:id="164" w:name="_Toc204343343"/>
      <w:r>
        <w:rPr>
          <w:rFonts w:ascii="Arial" w:hAnsi="Arial" w:cs="Arial"/>
          <w:b/>
          <w:sz w:val="24"/>
        </w:rPr>
        <w:br w:type="page"/>
      </w:r>
    </w:p>
    <w:p w14:paraId="093840F8" w14:textId="497A06B7" w:rsidR="0232B502" w:rsidRPr="00F96AFD" w:rsidRDefault="001602B4" w:rsidP="00DD2DE5">
      <w:pPr>
        <w:spacing w:after="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8</w:t>
      </w:r>
      <w:r w:rsidR="00FF3664" w:rsidRPr="00F96AFD">
        <w:rPr>
          <w:rFonts w:ascii="Arial" w:hAnsi="Arial" w:cs="Arial"/>
          <w:b/>
          <w:sz w:val="24"/>
        </w:rPr>
        <w:fldChar w:fldCharType="end"/>
      </w:r>
      <w:r w:rsidRPr="00F96AFD">
        <w:rPr>
          <w:rFonts w:ascii="Arial" w:hAnsi="Arial" w:cs="Arial"/>
          <w:b/>
          <w:sz w:val="24"/>
        </w:rPr>
        <w:t xml:space="preserve">. </w:t>
      </w:r>
      <w:r w:rsidR="4446439D" w:rsidRPr="00F96AFD">
        <w:rPr>
          <w:rFonts w:ascii="Arial" w:hAnsi="Arial" w:cs="Arial"/>
          <w:b/>
          <w:sz w:val="24"/>
        </w:rPr>
        <w:t>Stopy wzrostu wskaźnika zatrudnienia i realnego PKB w województwie wielkopolskim</w:t>
      </w:r>
      <w:bookmarkEnd w:id="164"/>
      <w:r w:rsidR="4446439D" w:rsidRPr="00F96AFD">
        <w:rPr>
          <w:rFonts w:ascii="Arial" w:hAnsi="Arial" w:cs="Arial"/>
          <w:b/>
          <w:sz w:val="24"/>
        </w:rPr>
        <w:t xml:space="preserve"> </w:t>
      </w:r>
    </w:p>
    <w:p w14:paraId="3A1BB2A4" w14:textId="370E429A" w:rsidR="0232B502" w:rsidRPr="00F96AFD" w:rsidRDefault="4446439D" w:rsidP="00DD2DE5">
      <w:pPr>
        <w:spacing w:before="240" w:after="240" w:line="276" w:lineRule="auto"/>
        <w:rPr>
          <w:rFonts w:ascii="Arial" w:hAnsi="Arial" w:cs="Arial"/>
          <w:sz w:val="24"/>
        </w:rPr>
      </w:pPr>
      <w:r w:rsidRPr="00F96AFD">
        <w:rPr>
          <w:rFonts w:ascii="Arial" w:hAnsi="Arial" w:cs="Arial"/>
          <w:noProof/>
          <w:sz w:val="24"/>
          <w:szCs w:val="24"/>
          <w:lang w:eastAsia="pl-PL"/>
        </w:rPr>
        <w:drawing>
          <wp:inline distT="0" distB="0" distL="0" distR="0" wp14:anchorId="7A004239" wp14:editId="72448B9A">
            <wp:extent cx="5753098" cy="2714625"/>
            <wp:effectExtent l="0" t="0" r="0" b="0"/>
            <wp:docPr id="1395830066" name="Picture 1395830066" descr="Obraz zawiera wykres liniowy tempa wzrostu PKB województwa wialkoplskiego i drugą linię pokazujacą stopę wzrostu realnego dochodu zatrudnienie.  Obie linie wykazują podobny przebieg wahań, w tym spadek w roku 2020.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5830066" name="Picture 1395830066" descr="Obraz zawiera wykres liniowy tempa wzrostu PKB województwa wialkoplskiego i drugą linię pokazujacą stopę wzrostu realnego dochodu zatrudnienie.  Obie linie wykazują podobny przebieg wahań, w tym spadek w roku 2020. "/>
                    <pic:cNvPicPr/>
                  </pic:nvPicPr>
                  <pic:blipFill>
                    <a:blip r:embed="rId70">
                      <a:extLst>
                        <a:ext uri="{28A0092B-C50C-407E-A947-70E740481C1C}">
                          <a14:useLocalDpi xmlns:a14="http://schemas.microsoft.com/office/drawing/2010/main" val="0"/>
                        </a:ext>
                      </a:extLst>
                    </a:blip>
                    <a:stretch>
                      <a:fillRect/>
                    </a:stretch>
                  </pic:blipFill>
                  <pic:spPr>
                    <a:xfrm>
                      <a:off x="0" y="0"/>
                      <a:ext cx="5753098" cy="2714625"/>
                    </a:xfrm>
                    <a:prstGeom prst="rect">
                      <a:avLst/>
                    </a:prstGeom>
                  </pic:spPr>
                </pic:pic>
              </a:graphicData>
            </a:graphic>
          </wp:inline>
        </w:drawing>
      </w:r>
    </w:p>
    <w:p w14:paraId="12FB08A6" w14:textId="5CF15C42" w:rsidR="0232B502" w:rsidRPr="00F96AFD" w:rsidRDefault="4446439D" w:rsidP="00DD2DE5">
      <w:pPr>
        <w:spacing w:before="240" w:after="240" w:line="276" w:lineRule="auto"/>
        <w:rPr>
          <w:rFonts w:ascii="Arial" w:hAnsi="Arial" w:cs="Arial"/>
          <w:sz w:val="24"/>
        </w:rPr>
      </w:pPr>
      <w:r w:rsidRPr="00F96AFD">
        <w:rPr>
          <w:rFonts w:ascii="Arial" w:hAnsi="Arial" w:cs="Arial"/>
          <w:sz w:val="24"/>
        </w:rPr>
        <w:t>Źródło: opracowanie własne</w:t>
      </w:r>
    </w:p>
    <w:p w14:paraId="66551ED4" w14:textId="260E1730" w:rsidR="0232B502" w:rsidRPr="00F96AFD" w:rsidRDefault="4446439D" w:rsidP="00DD2DE5">
      <w:pPr>
        <w:spacing w:before="240" w:after="240" w:line="360" w:lineRule="auto"/>
        <w:rPr>
          <w:rFonts w:ascii="Arial" w:hAnsi="Arial" w:cs="Arial"/>
          <w:sz w:val="24"/>
        </w:rPr>
      </w:pPr>
      <w:r w:rsidRPr="00F96AFD">
        <w:rPr>
          <w:rFonts w:ascii="Arial" w:hAnsi="Arial" w:cs="Arial"/>
          <w:sz w:val="24"/>
        </w:rPr>
        <w:t xml:space="preserve">Wahania stopy inwestycji na 1 mieszkańca w województwie wielkopolskim są znacznie silniejsze niż wahania tempa wzrostu realnego PKB, </w:t>
      </w:r>
      <w:r w:rsidR="0F4CF753" w:rsidRPr="00F96AFD">
        <w:rPr>
          <w:rFonts w:ascii="Arial" w:hAnsi="Arial" w:cs="Arial"/>
          <w:sz w:val="24"/>
        </w:rPr>
        <w:t xml:space="preserve">zarówno w okresie względnej stabilności gospodarczej 2014 – 2018, jak i w okresie 2019 - 2023, kiedy gospodarka była narażona na silne wahania z powodów egzogenicznych, </w:t>
      </w:r>
      <w:r w:rsidRPr="00F96AFD">
        <w:rPr>
          <w:rFonts w:ascii="Arial" w:hAnsi="Arial" w:cs="Arial"/>
          <w:sz w:val="24"/>
        </w:rPr>
        <w:t>co widać na wykresie 3.</w:t>
      </w:r>
      <w:r w:rsidR="00EA5CE8">
        <w:rPr>
          <w:rFonts w:ascii="Arial" w:hAnsi="Arial" w:cs="Arial"/>
          <w:sz w:val="24"/>
        </w:rPr>
        <w:t>9</w:t>
      </w:r>
      <w:r w:rsidRPr="00F96AFD">
        <w:rPr>
          <w:rFonts w:ascii="Arial" w:hAnsi="Arial" w:cs="Arial"/>
          <w:sz w:val="24"/>
        </w:rPr>
        <w:t>. Spadki poziomu inwestycji są zsynchronizowane ze spowolnieniem tempa wzrostu realnego PKB (rok 2016) oraz ze spadkiem PKB (rok 2020). Z drugiej strony zwiększenie tempa wzrostu nakładów inwestycyjnych nie zawsze działa przyspieszająco na wzrost gospodarczy, jak widać na przykładzie roku 2018 i 2022. Współczynnik korelacji Pearsona na poziomie 0,46 ma oczekiwany dodatni znak, ale jego wartość wsk</w:t>
      </w:r>
      <w:r w:rsidR="0065431B" w:rsidRPr="00F96AFD">
        <w:rPr>
          <w:rFonts w:ascii="Arial" w:hAnsi="Arial" w:cs="Arial"/>
          <w:sz w:val="24"/>
        </w:rPr>
        <w:t>azuje na umiarkowaną zależność.</w:t>
      </w:r>
    </w:p>
    <w:p w14:paraId="4FA7028D" w14:textId="77777777" w:rsidR="00677F54" w:rsidRDefault="00677F54">
      <w:pPr>
        <w:rPr>
          <w:rFonts w:ascii="Arial" w:hAnsi="Arial" w:cs="Arial"/>
          <w:b/>
          <w:sz w:val="24"/>
        </w:rPr>
      </w:pPr>
      <w:bookmarkStart w:id="165" w:name="_Toc204343344"/>
      <w:r>
        <w:rPr>
          <w:rFonts w:ascii="Arial" w:hAnsi="Arial" w:cs="Arial"/>
          <w:b/>
          <w:sz w:val="24"/>
        </w:rPr>
        <w:br w:type="page"/>
      </w:r>
    </w:p>
    <w:p w14:paraId="499E6395" w14:textId="6D0E10CA" w:rsidR="0232B502" w:rsidRPr="00F96AFD" w:rsidRDefault="001602B4" w:rsidP="00DD2DE5">
      <w:pPr>
        <w:spacing w:after="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9</w:t>
      </w:r>
      <w:r w:rsidR="00FF3664" w:rsidRPr="00F96AFD">
        <w:rPr>
          <w:rFonts w:ascii="Arial" w:hAnsi="Arial" w:cs="Arial"/>
          <w:b/>
          <w:sz w:val="24"/>
        </w:rPr>
        <w:fldChar w:fldCharType="end"/>
      </w:r>
      <w:r w:rsidRPr="00F96AFD">
        <w:rPr>
          <w:rFonts w:ascii="Arial" w:hAnsi="Arial" w:cs="Arial"/>
          <w:b/>
          <w:sz w:val="24"/>
        </w:rPr>
        <w:t xml:space="preserve">. </w:t>
      </w:r>
      <w:r w:rsidR="4446439D" w:rsidRPr="00F96AFD">
        <w:rPr>
          <w:rFonts w:ascii="Arial" w:hAnsi="Arial" w:cs="Arial"/>
          <w:b/>
          <w:sz w:val="24"/>
        </w:rPr>
        <w:t xml:space="preserve">Stopy wzrostu inwestycji na 1 mieszkańca i </w:t>
      </w:r>
      <w:r w:rsidR="0065431B" w:rsidRPr="00F96AFD">
        <w:rPr>
          <w:rFonts w:ascii="Arial" w:hAnsi="Arial" w:cs="Arial"/>
          <w:b/>
          <w:sz w:val="24"/>
        </w:rPr>
        <w:t>PKB województwa wielkopolskiego</w:t>
      </w:r>
      <w:bookmarkEnd w:id="165"/>
    </w:p>
    <w:p w14:paraId="507406A6" w14:textId="326D441E" w:rsidR="0232B502" w:rsidRPr="00F96AFD" w:rsidRDefault="4446439D" w:rsidP="00DD2DE5">
      <w:pPr>
        <w:spacing w:before="240" w:after="240" w:line="276" w:lineRule="auto"/>
        <w:rPr>
          <w:rFonts w:ascii="Arial" w:hAnsi="Arial" w:cs="Arial"/>
          <w:sz w:val="24"/>
        </w:rPr>
      </w:pPr>
      <w:r w:rsidRPr="00F96AFD">
        <w:rPr>
          <w:rFonts w:ascii="Arial" w:hAnsi="Arial" w:cs="Arial"/>
          <w:noProof/>
          <w:sz w:val="24"/>
          <w:szCs w:val="24"/>
          <w:lang w:eastAsia="pl-PL"/>
        </w:rPr>
        <w:drawing>
          <wp:inline distT="0" distB="0" distL="0" distR="0" wp14:anchorId="22734306" wp14:editId="3AB95AB5">
            <wp:extent cx="5753098" cy="2743200"/>
            <wp:effectExtent l="0" t="0" r="0" b="0"/>
            <wp:docPr id="1426721848" name="Picture 1426721848" descr="Obraz zawiera wykres liniowy tempa wzrostu PKB województwa wielkopolskiego i drugą linię pokazujacą stopę wzrostu inwestycji na 1 mieszkańca. Obie linie wykazują spadek w roku 2020. Stopa wzrostu inwestycji o wykazuje dużo większe wahania niż stopa wzrostu PKB.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6721848" name="Picture 1426721848" descr="Obraz zawiera wykres liniowy tempa wzrostu PKB województwa wielkopolskiego i drugą linię pokazujacą stopę wzrostu inwestycji na 1 mieszkańca. Obie linie wykazują spadek w roku 2020. Stopa wzrostu inwestycji o wykazuje dużo większe wahania niż stopa wzrostu PKB.   "/>
                    <pic:cNvPicPr/>
                  </pic:nvPicPr>
                  <pic:blipFill>
                    <a:blip r:embed="rId71">
                      <a:extLst>
                        <a:ext uri="{28A0092B-C50C-407E-A947-70E740481C1C}">
                          <a14:useLocalDpi xmlns:a14="http://schemas.microsoft.com/office/drawing/2010/main" val="0"/>
                        </a:ext>
                      </a:extLst>
                    </a:blip>
                    <a:stretch>
                      <a:fillRect/>
                    </a:stretch>
                  </pic:blipFill>
                  <pic:spPr>
                    <a:xfrm>
                      <a:off x="0" y="0"/>
                      <a:ext cx="5753098" cy="2743200"/>
                    </a:xfrm>
                    <a:prstGeom prst="rect">
                      <a:avLst/>
                    </a:prstGeom>
                  </pic:spPr>
                </pic:pic>
              </a:graphicData>
            </a:graphic>
          </wp:inline>
        </w:drawing>
      </w:r>
      <w:r w:rsidRPr="00F96AFD">
        <w:rPr>
          <w:rFonts w:ascii="Arial" w:hAnsi="Arial" w:cs="Arial"/>
          <w:sz w:val="24"/>
        </w:rPr>
        <w:t>Źródło: opracowanie własne</w:t>
      </w:r>
    </w:p>
    <w:p w14:paraId="3631FF1D" w14:textId="052A9372" w:rsidR="00C34667" w:rsidRPr="00F96AFD" w:rsidRDefault="00C34667" w:rsidP="00DD2DE5">
      <w:pPr>
        <w:spacing w:before="240" w:after="240" w:line="360" w:lineRule="auto"/>
        <w:rPr>
          <w:rFonts w:ascii="Arial" w:hAnsi="Arial" w:cs="Arial"/>
          <w:sz w:val="24"/>
        </w:rPr>
      </w:pPr>
      <w:r w:rsidRPr="00F96AFD">
        <w:rPr>
          <w:rFonts w:ascii="Arial" w:hAnsi="Arial" w:cs="Arial"/>
          <w:sz w:val="24"/>
        </w:rPr>
        <w:t>Średni udział przedsiębiorstw innowacyjnych w ogólnej liczbie przedsiębiorstw w</w:t>
      </w:r>
      <w:r w:rsidR="00967FB0" w:rsidRPr="00F96AFD">
        <w:rPr>
          <w:rFonts w:ascii="Arial" w:hAnsi="Arial" w:cs="Arial"/>
          <w:sz w:val="24"/>
        </w:rPr>
        <w:t> </w:t>
      </w:r>
      <w:r w:rsidRPr="00F96AFD">
        <w:rPr>
          <w:rFonts w:ascii="Arial" w:hAnsi="Arial" w:cs="Arial"/>
          <w:sz w:val="24"/>
        </w:rPr>
        <w:t xml:space="preserve">województwie </w:t>
      </w:r>
      <w:r w:rsidRPr="00F96AFD">
        <w:rPr>
          <w:rFonts w:ascii="Arial" w:hAnsi="Arial" w:cs="Arial"/>
          <w:sz w:val="24"/>
          <w:szCs w:val="24"/>
        </w:rPr>
        <w:t>wielkopolski</w:t>
      </w:r>
      <w:r w:rsidR="63406DD1" w:rsidRPr="00F96AFD">
        <w:rPr>
          <w:rFonts w:ascii="Arial" w:hAnsi="Arial" w:cs="Arial"/>
          <w:sz w:val="24"/>
          <w:szCs w:val="24"/>
        </w:rPr>
        <w:t>m</w:t>
      </w:r>
      <w:r w:rsidRPr="00F96AFD">
        <w:rPr>
          <w:rFonts w:ascii="Arial" w:hAnsi="Arial" w:cs="Arial"/>
          <w:sz w:val="24"/>
        </w:rPr>
        <w:t xml:space="preserve"> charakteryzuje się bardzo dużą zmiennością</w:t>
      </w:r>
      <w:r w:rsidR="1170785B" w:rsidRPr="00F96AFD">
        <w:rPr>
          <w:rFonts w:ascii="Arial" w:hAnsi="Arial" w:cs="Arial"/>
          <w:sz w:val="24"/>
        </w:rPr>
        <w:t>. Przy czym</w:t>
      </w:r>
      <w:r w:rsidR="7CA62294" w:rsidRPr="00F96AFD">
        <w:rPr>
          <w:rFonts w:ascii="Arial" w:hAnsi="Arial" w:cs="Arial"/>
          <w:sz w:val="24"/>
        </w:rPr>
        <w:t>,</w:t>
      </w:r>
      <w:r w:rsidR="1170785B" w:rsidRPr="00F96AFD">
        <w:rPr>
          <w:rFonts w:ascii="Arial" w:hAnsi="Arial" w:cs="Arial"/>
          <w:sz w:val="24"/>
        </w:rPr>
        <w:t xml:space="preserve"> </w:t>
      </w:r>
      <w:r w:rsidR="7D808064" w:rsidRPr="00F96AFD">
        <w:rPr>
          <w:rFonts w:ascii="Arial" w:hAnsi="Arial" w:cs="Arial"/>
          <w:sz w:val="24"/>
        </w:rPr>
        <w:t>w</w:t>
      </w:r>
      <w:r w:rsidR="1FD553D5" w:rsidRPr="00F96AFD">
        <w:rPr>
          <w:rFonts w:ascii="Arial" w:hAnsi="Arial" w:cs="Arial"/>
          <w:sz w:val="24"/>
        </w:rPr>
        <w:t>zględem</w:t>
      </w:r>
      <w:r w:rsidR="7D808064" w:rsidRPr="00F96AFD">
        <w:rPr>
          <w:rFonts w:ascii="Arial" w:hAnsi="Arial" w:cs="Arial"/>
          <w:sz w:val="24"/>
        </w:rPr>
        <w:t xml:space="preserve"> okres</w:t>
      </w:r>
      <w:r w:rsidR="0A23CF48" w:rsidRPr="00F96AFD">
        <w:rPr>
          <w:rFonts w:ascii="Arial" w:hAnsi="Arial" w:cs="Arial"/>
          <w:sz w:val="24"/>
        </w:rPr>
        <w:t>u</w:t>
      </w:r>
      <w:r w:rsidR="7D808064" w:rsidRPr="00F96AFD">
        <w:rPr>
          <w:rFonts w:ascii="Arial" w:hAnsi="Arial" w:cs="Arial"/>
          <w:sz w:val="24"/>
        </w:rPr>
        <w:t xml:space="preserve"> względnej stabilności gospodarczej 2014 – 2018</w:t>
      </w:r>
      <w:r w:rsidR="1FFEE8CE" w:rsidRPr="00F96AFD">
        <w:rPr>
          <w:rFonts w:ascii="Arial" w:hAnsi="Arial" w:cs="Arial"/>
          <w:sz w:val="24"/>
        </w:rPr>
        <w:t>,</w:t>
      </w:r>
      <w:r w:rsidR="397687D1" w:rsidRPr="00F96AFD">
        <w:rPr>
          <w:rFonts w:ascii="Arial" w:hAnsi="Arial" w:cs="Arial"/>
          <w:sz w:val="24"/>
        </w:rPr>
        <w:t xml:space="preserve"> </w:t>
      </w:r>
      <w:r w:rsidR="1DFA252A" w:rsidRPr="00F96AFD">
        <w:rPr>
          <w:rFonts w:ascii="Arial" w:hAnsi="Arial" w:cs="Arial"/>
          <w:sz w:val="24"/>
        </w:rPr>
        <w:t xml:space="preserve">zmienność to silnie wzrosła </w:t>
      </w:r>
      <w:r w:rsidR="397687D1" w:rsidRPr="00F96AFD">
        <w:rPr>
          <w:rFonts w:ascii="Arial" w:hAnsi="Arial" w:cs="Arial"/>
          <w:sz w:val="24"/>
        </w:rPr>
        <w:t>w okresie</w:t>
      </w:r>
      <w:r w:rsidR="7D808064" w:rsidRPr="00F96AFD">
        <w:rPr>
          <w:rFonts w:ascii="Arial" w:hAnsi="Arial" w:cs="Arial"/>
          <w:sz w:val="24"/>
        </w:rPr>
        <w:t xml:space="preserve"> 2019 - 2023, kiedy gospodarka była narażona na silne wahania z powod</w:t>
      </w:r>
      <w:r w:rsidR="55A3FAF2" w:rsidRPr="00F96AFD">
        <w:rPr>
          <w:rFonts w:ascii="Arial" w:hAnsi="Arial" w:cs="Arial"/>
          <w:sz w:val="24"/>
        </w:rPr>
        <w:t>ów</w:t>
      </w:r>
      <w:r w:rsidR="7D808064" w:rsidRPr="00F96AFD">
        <w:rPr>
          <w:rFonts w:ascii="Arial" w:hAnsi="Arial" w:cs="Arial"/>
          <w:sz w:val="24"/>
        </w:rPr>
        <w:t xml:space="preserve"> egzogenicznych</w:t>
      </w:r>
      <w:r w:rsidRPr="00F96AFD">
        <w:rPr>
          <w:rFonts w:ascii="Arial" w:hAnsi="Arial" w:cs="Arial"/>
          <w:sz w:val="24"/>
        </w:rPr>
        <w:t>. Względny wzrost tego udziału wynosił 88% w 2020 roku, a w kolejnym 2021 spadek wyniósł 39% (wykres 3.1</w:t>
      </w:r>
      <w:r w:rsidR="00EA5CE8">
        <w:rPr>
          <w:rFonts w:ascii="Arial" w:hAnsi="Arial" w:cs="Arial"/>
          <w:sz w:val="24"/>
        </w:rPr>
        <w:t>0</w:t>
      </w:r>
      <w:r w:rsidRPr="00F96AFD">
        <w:rPr>
          <w:rFonts w:ascii="Arial" w:hAnsi="Arial" w:cs="Arial"/>
          <w:sz w:val="24"/>
        </w:rPr>
        <w:t>).</w:t>
      </w:r>
    </w:p>
    <w:p w14:paraId="5DA1E28C" w14:textId="77777777" w:rsidR="00677F54" w:rsidRDefault="00677F54">
      <w:pPr>
        <w:rPr>
          <w:rFonts w:ascii="Arial" w:hAnsi="Arial" w:cs="Arial"/>
          <w:b/>
          <w:sz w:val="24"/>
        </w:rPr>
      </w:pPr>
      <w:bookmarkStart w:id="166" w:name="_Toc204343345"/>
      <w:r>
        <w:rPr>
          <w:rFonts w:ascii="Arial" w:hAnsi="Arial" w:cs="Arial"/>
          <w:b/>
          <w:sz w:val="24"/>
        </w:rPr>
        <w:br w:type="page"/>
      </w:r>
    </w:p>
    <w:p w14:paraId="312E84E2" w14:textId="5E8CE108" w:rsidR="00C34667" w:rsidRPr="00F96AFD" w:rsidRDefault="001602B4" w:rsidP="00DD2DE5">
      <w:pPr>
        <w:spacing w:before="240" w:after="24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10</w:t>
      </w:r>
      <w:r w:rsidR="00FF3664" w:rsidRPr="00F96AFD">
        <w:rPr>
          <w:rFonts w:ascii="Arial" w:hAnsi="Arial" w:cs="Arial"/>
          <w:b/>
          <w:sz w:val="24"/>
        </w:rPr>
        <w:fldChar w:fldCharType="end"/>
      </w:r>
      <w:r w:rsidRPr="00F96AFD">
        <w:rPr>
          <w:rFonts w:ascii="Arial" w:hAnsi="Arial" w:cs="Arial"/>
          <w:b/>
          <w:sz w:val="24"/>
        </w:rPr>
        <w:t xml:space="preserve">. </w:t>
      </w:r>
      <w:r w:rsidR="00C34667" w:rsidRPr="00F96AFD">
        <w:rPr>
          <w:rFonts w:ascii="Arial" w:hAnsi="Arial" w:cs="Arial"/>
          <w:b/>
          <w:sz w:val="24"/>
        </w:rPr>
        <w:t xml:space="preserve">Dynamika zmiany udziału przedsiębiorstw innowacyjnych w ogólnej liczbie przedsiębiorstw i stopa wzrostu realnego </w:t>
      </w:r>
      <w:r w:rsidR="0026546B" w:rsidRPr="00F96AFD">
        <w:rPr>
          <w:rFonts w:ascii="Arial" w:hAnsi="Arial" w:cs="Arial"/>
          <w:b/>
          <w:sz w:val="24"/>
        </w:rPr>
        <w:t>PKB województwa wielkopolskiego w procentach</w:t>
      </w:r>
      <w:bookmarkEnd w:id="166"/>
    </w:p>
    <w:p w14:paraId="22570E47" w14:textId="3104DF65" w:rsidR="7BE337DA" w:rsidRPr="00F96AFD" w:rsidRDefault="7BE337DA" w:rsidP="00DD2DE5">
      <w:pPr>
        <w:spacing w:before="240" w:after="240"/>
        <w:rPr>
          <w:rFonts w:ascii="Arial" w:hAnsi="Arial" w:cs="Arial"/>
          <w:sz w:val="24"/>
        </w:rPr>
      </w:pPr>
      <w:r w:rsidRPr="00F96AFD">
        <w:rPr>
          <w:rFonts w:ascii="Arial" w:hAnsi="Arial" w:cs="Arial"/>
          <w:noProof/>
          <w:sz w:val="24"/>
          <w:szCs w:val="24"/>
          <w:lang w:eastAsia="pl-PL"/>
        </w:rPr>
        <w:drawing>
          <wp:inline distT="0" distB="0" distL="0" distR="0" wp14:anchorId="5758DA20" wp14:editId="7D14265B">
            <wp:extent cx="5534025" cy="2933700"/>
            <wp:effectExtent l="0" t="0" r="0" b="0"/>
            <wp:docPr id="1425729348" name="Obraz 1425729348" descr="Obraz zawiera wykres liniowy tempa wzrostu PKB województwa wielkopolskiego i drugą linię zmiany udziału przedsiębiorstw innowacyjnych w ogólnej liczbie przedsiębiorstw. Przebieg obu linii jest odmienny. W 2020 udział przedsiębiorstw innowacyjnych gwałtownie wzrósł a PKB spadł.   Udział przedsiębiorstw innowacyjnych spadł w roku 2021, a PKB wzrósł.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5729348" name="Obraz 1425729348" descr="Obraz zawiera wykres liniowy tempa wzrostu PKB województwa wielkopolskiego i drugą linię zmiany udziału przedsiębiorstw innowacyjnych w ogólnej liczbie przedsiębiorstw. Przebieg obu linii jest odmienny. W 2020 udział przedsiębiorstw innowacyjnych gwałtownie wzrósł a PKB spadł.   Udział przedsiębiorstw innowacyjnych spadł w roku 2021, a PKB wzrósł.  "/>
                    <pic:cNvPicPr/>
                  </pic:nvPicPr>
                  <pic:blipFill>
                    <a:blip r:embed="rId72">
                      <a:extLst>
                        <a:ext uri="{28A0092B-C50C-407E-A947-70E740481C1C}">
                          <a14:useLocalDpi xmlns:a14="http://schemas.microsoft.com/office/drawing/2010/main" val="0"/>
                        </a:ext>
                      </a:extLst>
                    </a:blip>
                    <a:stretch>
                      <a:fillRect/>
                    </a:stretch>
                  </pic:blipFill>
                  <pic:spPr>
                    <a:xfrm>
                      <a:off x="0" y="0"/>
                      <a:ext cx="5534025" cy="2933700"/>
                    </a:xfrm>
                    <a:prstGeom prst="rect">
                      <a:avLst/>
                    </a:prstGeom>
                  </pic:spPr>
                </pic:pic>
              </a:graphicData>
            </a:graphic>
          </wp:inline>
        </w:drawing>
      </w:r>
    </w:p>
    <w:p w14:paraId="574DBC43" w14:textId="77777777" w:rsidR="00C34667" w:rsidRPr="00F96AFD" w:rsidRDefault="00C34667" w:rsidP="00DD2DE5">
      <w:pPr>
        <w:spacing w:before="240" w:after="240"/>
        <w:rPr>
          <w:rFonts w:ascii="Arial" w:hAnsi="Arial" w:cs="Arial"/>
          <w:sz w:val="24"/>
        </w:rPr>
      </w:pPr>
      <w:r w:rsidRPr="00F96AFD">
        <w:rPr>
          <w:rFonts w:ascii="Arial" w:hAnsi="Arial" w:cs="Arial"/>
          <w:sz w:val="24"/>
        </w:rPr>
        <w:t>Źródło: opracowanie własne</w:t>
      </w:r>
    </w:p>
    <w:p w14:paraId="563196F2" w14:textId="2D5044C0" w:rsidR="00C34667" w:rsidRPr="00F96AFD" w:rsidRDefault="48ADAE2C" w:rsidP="00DD2DE5">
      <w:pPr>
        <w:spacing w:before="240" w:after="240" w:line="360" w:lineRule="auto"/>
        <w:rPr>
          <w:rFonts w:ascii="Arial" w:hAnsi="Arial" w:cs="Arial"/>
          <w:sz w:val="24"/>
        </w:rPr>
      </w:pPr>
      <w:r w:rsidRPr="00F96AFD">
        <w:rPr>
          <w:rFonts w:ascii="Arial" w:hAnsi="Arial" w:cs="Arial"/>
          <w:sz w:val="24"/>
        </w:rPr>
        <w:t xml:space="preserve">Współczynnik korelacji Pearsona dynamiki zmian udziału przedsiębiorstw innowacyjnych w ogólnej liczbie przedsiębiorstw i średniej stopy wzrostu realnego PKB wynosi aż -0,80. Jest to bardzo silna ujemna zależność. Największy przyrost przedsiębiorstw innowacyjnych w Wielkopolsce wystąpił w okresie bezwzględnego spadku regionalnego PKB, a więc w okresie pandemii. Kryzys pandemiczny wymusił cyfryzację wielu procesów, jednocześnie zwiększył popyt na innowacyjne rozwiązania i produkty. Zaś w okresie szybkiego wzrostu PKB wielkopolscy przedsiębiorcy nie czuli tak silnej presji na tworzenie innowacyjnych przedsiębiorstw. </w:t>
      </w:r>
      <w:r w:rsidR="572015CD" w:rsidRPr="00F96AFD">
        <w:rPr>
          <w:rFonts w:ascii="Arial" w:hAnsi="Arial" w:cs="Arial"/>
          <w:sz w:val="24"/>
        </w:rPr>
        <w:t>Można również przypuszczać, że efekty działań innowacyjnych ujawniają się w postaci szybszego wzrostu gospodarczego z pewnym opóźnieniem.</w:t>
      </w:r>
    </w:p>
    <w:p w14:paraId="0D645720" w14:textId="779A92A4" w:rsidR="00C34667" w:rsidRPr="00F96AFD" w:rsidRDefault="00C34667" w:rsidP="00DD2DE5">
      <w:pPr>
        <w:spacing w:before="240" w:after="240" w:line="360" w:lineRule="auto"/>
        <w:rPr>
          <w:rFonts w:ascii="Arial" w:hAnsi="Arial" w:cs="Arial"/>
          <w:sz w:val="24"/>
        </w:rPr>
      </w:pPr>
      <w:r w:rsidRPr="00F96AFD">
        <w:rPr>
          <w:rFonts w:ascii="Arial" w:hAnsi="Arial" w:cs="Arial"/>
          <w:sz w:val="24"/>
        </w:rPr>
        <w:t>Analiza wykresu 3.1</w:t>
      </w:r>
      <w:r w:rsidR="00EA5CE8">
        <w:rPr>
          <w:rFonts w:ascii="Arial" w:hAnsi="Arial" w:cs="Arial"/>
          <w:sz w:val="24"/>
        </w:rPr>
        <w:t>1</w:t>
      </w:r>
      <w:r w:rsidRPr="00F96AFD">
        <w:rPr>
          <w:rFonts w:ascii="Arial" w:hAnsi="Arial" w:cs="Arial"/>
          <w:sz w:val="24"/>
        </w:rPr>
        <w:t xml:space="preserve"> przedstawiającego dynamikę globalnej produkcji rolniczej w województwie wielkopolskim (w %) i stopę wzrostu realnego regionalnego PKB w latach 2014-2023 pozwala wysunąć wniosek, że globalna produkcja rolnicza cechuje się większym wahaniem tempa wzrostu niż PKB. Rolnictwo jest branżą, w której cyklicznie zdarzają się bezwzględne spadki globalnej wartości produkcji. Tak było w </w:t>
      </w:r>
      <w:r w:rsidRPr="00F96AFD">
        <w:rPr>
          <w:rFonts w:ascii="Arial" w:hAnsi="Arial" w:cs="Arial"/>
          <w:sz w:val="24"/>
        </w:rPr>
        <w:lastRenderedPageBreak/>
        <w:t xml:space="preserve">latach 2015, 2018, 2020 i 2023. W okresach wzrostu, wzrosty są większe niż tempo wzrostu realnego PKB. </w:t>
      </w:r>
    </w:p>
    <w:p w14:paraId="0C15146E" w14:textId="143E8803" w:rsidR="00C34667" w:rsidRPr="00F96AFD" w:rsidRDefault="001602B4" w:rsidP="00DD2DE5">
      <w:pPr>
        <w:spacing w:before="240" w:after="240"/>
        <w:rPr>
          <w:rFonts w:ascii="Arial" w:hAnsi="Arial" w:cs="Arial"/>
          <w:b/>
          <w:sz w:val="24"/>
        </w:rPr>
      </w:pPr>
      <w:bookmarkStart w:id="167" w:name="_Toc204343346"/>
      <w:bookmarkStart w:id="168" w:name="_Hlk201067057"/>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11</w:t>
      </w:r>
      <w:r w:rsidR="00FF3664" w:rsidRPr="00F96AFD">
        <w:rPr>
          <w:rFonts w:ascii="Arial" w:hAnsi="Arial" w:cs="Arial"/>
          <w:b/>
          <w:sz w:val="24"/>
        </w:rPr>
        <w:fldChar w:fldCharType="end"/>
      </w:r>
      <w:r w:rsidRPr="00F96AFD">
        <w:rPr>
          <w:rFonts w:ascii="Arial" w:hAnsi="Arial" w:cs="Arial"/>
          <w:b/>
          <w:sz w:val="24"/>
        </w:rPr>
        <w:t xml:space="preserve">. </w:t>
      </w:r>
      <w:r w:rsidR="00C34667" w:rsidRPr="00F96AFD">
        <w:rPr>
          <w:rFonts w:ascii="Arial" w:hAnsi="Arial" w:cs="Arial"/>
          <w:b/>
          <w:sz w:val="24"/>
        </w:rPr>
        <w:t>Dynamika produkcji r</w:t>
      </w:r>
      <w:r w:rsidR="0026546B" w:rsidRPr="00F96AFD">
        <w:rPr>
          <w:rFonts w:ascii="Arial" w:hAnsi="Arial" w:cs="Arial"/>
          <w:b/>
          <w:sz w:val="24"/>
        </w:rPr>
        <w:t>olniczej w Wielkopolsce w procentach ,</w:t>
      </w:r>
      <w:r w:rsidR="00C34667" w:rsidRPr="00F96AFD">
        <w:rPr>
          <w:rFonts w:ascii="Arial" w:hAnsi="Arial" w:cs="Arial"/>
          <w:b/>
          <w:sz w:val="24"/>
        </w:rPr>
        <w:t>i stopa wzrostu realnego PKB</w:t>
      </w:r>
      <w:bookmarkEnd w:id="167"/>
    </w:p>
    <w:bookmarkEnd w:id="168"/>
    <w:p w14:paraId="1FBD6BCC" w14:textId="39282F30" w:rsidR="00C34667" w:rsidRPr="00F96AFD" w:rsidRDefault="00C34667" w:rsidP="00DD2DE5">
      <w:pPr>
        <w:spacing w:before="240" w:after="240"/>
        <w:rPr>
          <w:rFonts w:ascii="Arial" w:hAnsi="Arial" w:cs="Arial"/>
          <w:sz w:val="24"/>
        </w:rPr>
      </w:pPr>
      <w:r w:rsidRPr="00F96AFD">
        <w:rPr>
          <w:rFonts w:ascii="Arial" w:hAnsi="Arial" w:cs="Arial"/>
          <w:noProof/>
          <w:sz w:val="24"/>
          <w:szCs w:val="24"/>
          <w:lang w:eastAsia="pl-PL"/>
        </w:rPr>
        <w:drawing>
          <wp:inline distT="0" distB="0" distL="0" distR="0" wp14:anchorId="16E594B3" wp14:editId="117BD153">
            <wp:extent cx="5548313" cy="3238500"/>
            <wp:effectExtent l="0" t="0" r="14605" b="0"/>
            <wp:docPr id="104191165" name="Wykres 1" descr="Obraz zawiera wykres liniowy tempa wzrostu PKB województwa wielkopolskiego i drugą linię pokazujacą stopę wzrostu produkcji rolniczej w Wielkopolsce. W latach 2014 -2018 przebieg obu linii jest zróżnicowany. W latach 2019 -2023 obie linie wykazują podobny przebieg. ">
              <a:extLst xmlns:a="http://schemas.openxmlformats.org/drawingml/2006/main">
                <a:ext uri="{FF2B5EF4-FFF2-40B4-BE49-F238E27FC236}">
                  <a16:creationId xmlns:a16="http://schemas.microsoft.com/office/drawing/2014/main" id="{6C0B1D67-03BA-E04E-51C8-03671466404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40DD2E8D" w14:textId="77777777" w:rsidR="00C34667" w:rsidRPr="00F96AFD" w:rsidRDefault="00C34667" w:rsidP="00DD2DE5">
      <w:pPr>
        <w:spacing w:before="240" w:after="240"/>
        <w:rPr>
          <w:rFonts w:ascii="Arial" w:hAnsi="Arial" w:cs="Arial"/>
          <w:sz w:val="24"/>
        </w:rPr>
      </w:pPr>
      <w:bookmarkStart w:id="169" w:name="_Hlk201067073"/>
      <w:r w:rsidRPr="00F96AFD">
        <w:rPr>
          <w:rFonts w:ascii="Arial" w:hAnsi="Arial" w:cs="Arial"/>
          <w:sz w:val="24"/>
        </w:rPr>
        <w:t>Źródło: opracowanie własne</w:t>
      </w:r>
    </w:p>
    <w:bookmarkEnd w:id="169"/>
    <w:p w14:paraId="0BF8081C" w14:textId="68760435" w:rsidR="00C34667" w:rsidRPr="00F96AFD" w:rsidRDefault="00C34667" w:rsidP="00DD2DE5">
      <w:pPr>
        <w:spacing w:before="240" w:after="240" w:line="360" w:lineRule="auto"/>
        <w:rPr>
          <w:rFonts w:ascii="Arial" w:hAnsi="Arial" w:cs="Arial"/>
          <w:sz w:val="24"/>
        </w:rPr>
      </w:pPr>
      <w:r w:rsidRPr="00F96AFD">
        <w:rPr>
          <w:rFonts w:ascii="Arial" w:hAnsi="Arial" w:cs="Arial"/>
          <w:sz w:val="24"/>
        </w:rPr>
        <w:t>Korelacja dynamiki globalnej produkcji rolniczej w Wielkopolsce i realnego PKB w</w:t>
      </w:r>
      <w:r w:rsidR="00967FB0" w:rsidRPr="00F96AFD">
        <w:rPr>
          <w:rFonts w:ascii="Arial" w:hAnsi="Arial" w:cs="Arial"/>
          <w:sz w:val="24"/>
        </w:rPr>
        <w:t> </w:t>
      </w:r>
      <w:r w:rsidRPr="00F96AFD">
        <w:rPr>
          <w:rFonts w:ascii="Arial" w:hAnsi="Arial" w:cs="Arial"/>
          <w:sz w:val="24"/>
        </w:rPr>
        <w:t xml:space="preserve">badanym okresie jest </w:t>
      </w:r>
      <w:r w:rsidRPr="00F96AFD">
        <w:rPr>
          <w:rFonts w:ascii="Arial" w:hAnsi="Arial" w:cs="Arial"/>
          <w:sz w:val="24"/>
          <w:szCs w:val="24"/>
        </w:rPr>
        <w:t>wprost</w:t>
      </w:r>
      <w:r w:rsidR="41A7C011" w:rsidRPr="00F96AFD">
        <w:rPr>
          <w:rFonts w:ascii="Arial" w:hAnsi="Arial" w:cs="Arial"/>
          <w:sz w:val="24"/>
          <w:szCs w:val="24"/>
        </w:rPr>
        <w:t xml:space="preserve"> </w:t>
      </w:r>
      <w:r w:rsidRPr="00F96AFD">
        <w:rPr>
          <w:rFonts w:ascii="Arial" w:hAnsi="Arial" w:cs="Arial"/>
          <w:sz w:val="24"/>
          <w:szCs w:val="24"/>
        </w:rPr>
        <w:t>proporcjonalna</w:t>
      </w:r>
      <w:r w:rsidRPr="00F96AFD">
        <w:rPr>
          <w:rFonts w:ascii="Arial" w:hAnsi="Arial" w:cs="Arial"/>
          <w:sz w:val="24"/>
        </w:rPr>
        <w:t xml:space="preserve"> i umiarkowanie silna, współczynnik korelacji Pearsona wynosi 0,56. Desynchronizacje pomiędzy tymi zmiennymi obserwujemy w okresie 2014-2016. W</w:t>
      </w:r>
      <w:r w:rsidR="77BB99E2" w:rsidRPr="00F96AFD">
        <w:rPr>
          <w:rFonts w:ascii="Arial" w:hAnsi="Arial" w:cs="Arial"/>
          <w:sz w:val="24"/>
        </w:rPr>
        <w:t xml:space="preserve"> drugiej połowie badanego okresu </w:t>
      </w:r>
      <w:r w:rsidRPr="00F96AFD">
        <w:rPr>
          <w:rFonts w:ascii="Arial" w:hAnsi="Arial" w:cs="Arial"/>
          <w:sz w:val="24"/>
        </w:rPr>
        <w:t xml:space="preserve">synchronizacja jest bardzo wyraźna. </w:t>
      </w:r>
    </w:p>
    <w:p w14:paraId="455BCD80" w14:textId="256D8DCA" w:rsidR="00C34667" w:rsidRPr="00F96AFD" w:rsidRDefault="00C34667" w:rsidP="00DD2DE5">
      <w:pPr>
        <w:spacing w:before="240" w:after="240" w:line="360" w:lineRule="auto"/>
        <w:rPr>
          <w:rFonts w:ascii="Arial" w:hAnsi="Arial" w:cs="Arial"/>
          <w:sz w:val="24"/>
        </w:rPr>
      </w:pPr>
      <w:r w:rsidRPr="00F96AFD">
        <w:rPr>
          <w:rFonts w:ascii="Arial" w:hAnsi="Arial" w:cs="Arial"/>
          <w:sz w:val="24"/>
        </w:rPr>
        <w:t xml:space="preserve">Masa wytworzonych odpadów komunalnych przez jednego mieszkańca Wielkopolski stale rośnie. Niestety bardzo ograniczona dostępność danych pozwoliła </w:t>
      </w:r>
      <w:r w:rsidR="09E37407" w:rsidRPr="00F96AFD">
        <w:rPr>
          <w:rFonts w:ascii="Arial" w:hAnsi="Arial" w:cs="Arial"/>
          <w:sz w:val="24"/>
        </w:rPr>
        <w:t>oszacować</w:t>
      </w:r>
      <w:r w:rsidRPr="00F96AFD">
        <w:rPr>
          <w:rFonts w:ascii="Arial" w:hAnsi="Arial" w:cs="Arial"/>
          <w:sz w:val="24"/>
        </w:rPr>
        <w:t xml:space="preserve"> stopę wzrostu masy odpadów komunalnych zaledwie dla okresu 2016-2023</w:t>
      </w:r>
      <w:r w:rsidR="7454E719" w:rsidRPr="00F96AFD">
        <w:rPr>
          <w:rFonts w:ascii="Arial" w:hAnsi="Arial" w:cs="Arial"/>
          <w:sz w:val="24"/>
        </w:rPr>
        <w:t>.</w:t>
      </w:r>
      <w:r w:rsidR="2B113204" w:rsidRPr="00F96AFD">
        <w:rPr>
          <w:rFonts w:ascii="Arial" w:hAnsi="Arial" w:cs="Arial"/>
          <w:sz w:val="24"/>
        </w:rPr>
        <w:t xml:space="preserve"> </w:t>
      </w:r>
      <w:r w:rsidR="3A42480F" w:rsidRPr="00F96AFD">
        <w:rPr>
          <w:rFonts w:ascii="Arial" w:hAnsi="Arial" w:cs="Arial"/>
          <w:sz w:val="24"/>
        </w:rPr>
        <w:t>W</w:t>
      </w:r>
      <w:r w:rsidR="2B113204" w:rsidRPr="00F96AFD">
        <w:rPr>
          <w:rFonts w:ascii="Arial" w:hAnsi="Arial" w:cs="Arial"/>
          <w:sz w:val="24"/>
        </w:rPr>
        <w:t>yniki</w:t>
      </w:r>
      <w:r w:rsidRPr="00F96AFD">
        <w:rPr>
          <w:rFonts w:ascii="Arial" w:hAnsi="Arial" w:cs="Arial"/>
          <w:sz w:val="24"/>
        </w:rPr>
        <w:t xml:space="preserve"> przedstawiono na wykresie 3.1</w:t>
      </w:r>
      <w:r w:rsidR="00EA5CE8">
        <w:rPr>
          <w:rFonts w:ascii="Arial" w:hAnsi="Arial" w:cs="Arial"/>
          <w:sz w:val="24"/>
        </w:rPr>
        <w:t>2</w:t>
      </w:r>
      <w:r w:rsidRPr="00F96AFD">
        <w:rPr>
          <w:rFonts w:ascii="Arial" w:hAnsi="Arial" w:cs="Arial"/>
          <w:sz w:val="24"/>
        </w:rPr>
        <w:t xml:space="preserve">. </w:t>
      </w:r>
    </w:p>
    <w:p w14:paraId="75CD56A8" w14:textId="77777777" w:rsidR="00677F54" w:rsidRDefault="00677F54">
      <w:pPr>
        <w:rPr>
          <w:rFonts w:ascii="Arial" w:hAnsi="Arial" w:cs="Arial"/>
          <w:b/>
          <w:sz w:val="24"/>
        </w:rPr>
      </w:pPr>
      <w:bookmarkStart w:id="170" w:name="_Toc204343347"/>
      <w:bookmarkStart w:id="171" w:name="_Hlk201067088"/>
      <w:r>
        <w:rPr>
          <w:rFonts w:ascii="Arial" w:hAnsi="Arial" w:cs="Arial"/>
          <w:b/>
          <w:sz w:val="24"/>
        </w:rPr>
        <w:br w:type="page"/>
      </w:r>
    </w:p>
    <w:p w14:paraId="64314996" w14:textId="3CED4719" w:rsidR="00C34667" w:rsidRPr="00F96AFD" w:rsidRDefault="001602B4" w:rsidP="00DD2DE5">
      <w:pPr>
        <w:spacing w:before="240" w:after="24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12</w:t>
      </w:r>
      <w:r w:rsidR="00FF3664" w:rsidRPr="00F96AFD">
        <w:rPr>
          <w:rFonts w:ascii="Arial" w:hAnsi="Arial" w:cs="Arial"/>
          <w:b/>
          <w:sz w:val="24"/>
        </w:rPr>
        <w:fldChar w:fldCharType="end"/>
      </w:r>
      <w:r w:rsidRPr="00F96AFD">
        <w:rPr>
          <w:rFonts w:ascii="Arial" w:hAnsi="Arial" w:cs="Arial"/>
          <w:b/>
          <w:sz w:val="24"/>
        </w:rPr>
        <w:t xml:space="preserve">. </w:t>
      </w:r>
      <w:r w:rsidR="00C34667" w:rsidRPr="00F96AFD">
        <w:rPr>
          <w:rFonts w:ascii="Arial" w:hAnsi="Arial" w:cs="Arial"/>
          <w:b/>
          <w:sz w:val="24"/>
        </w:rPr>
        <w:t xml:space="preserve">Wzrost masy wytworzonych odpadów komunalnych przez jednego mieszkańca </w:t>
      </w:r>
      <w:r w:rsidR="0026546B" w:rsidRPr="00F96AFD">
        <w:rPr>
          <w:rFonts w:ascii="Arial" w:hAnsi="Arial" w:cs="Arial"/>
          <w:b/>
          <w:sz w:val="24"/>
        </w:rPr>
        <w:t>w procentach</w:t>
      </w:r>
      <w:r w:rsidR="00C34667" w:rsidRPr="00F96AFD">
        <w:rPr>
          <w:rFonts w:ascii="Arial" w:hAnsi="Arial" w:cs="Arial"/>
          <w:b/>
          <w:sz w:val="24"/>
        </w:rPr>
        <w:t xml:space="preserve"> i stopa wzrostu realnego PKB</w:t>
      </w:r>
      <w:bookmarkEnd w:id="170"/>
    </w:p>
    <w:p w14:paraId="51E0D955" w14:textId="27D2BA5F" w:rsidR="00C34667" w:rsidRPr="00F96AFD" w:rsidRDefault="00806221" w:rsidP="00DD2DE5">
      <w:pPr>
        <w:spacing w:before="240" w:after="240"/>
        <w:rPr>
          <w:rFonts w:ascii="Arial" w:hAnsi="Arial" w:cs="Arial"/>
          <w:sz w:val="24"/>
        </w:rPr>
      </w:pPr>
      <w:r w:rsidRPr="00F96AFD">
        <w:rPr>
          <w:rFonts w:ascii="Arial" w:hAnsi="Arial" w:cs="Arial"/>
          <w:noProof/>
          <w:sz w:val="24"/>
          <w:szCs w:val="24"/>
          <w:lang w:eastAsia="pl-PL"/>
        </w:rPr>
        <w:drawing>
          <wp:inline distT="0" distB="0" distL="0" distR="0" wp14:anchorId="4985282C" wp14:editId="537D6CD0">
            <wp:extent cx="5129213" cy="2838450"/>
            <wp:effectExtent l="0" t="0" r="14605" b="0"/>
            <wp:docPr id="1381163061" name="Wykres 1" descr="Obraz zawiera wykres liniowy tempa wzrostu PKB województwa wielkopolskiego i drugą linię pokazujacą stopę wzrostu masy odpadów komunalnych na 1 mieszkańca w Wielkopolsce. W latach 2014 -2018 przebieg obu linii jest zróżnicowany. W latach 2019 -2023 obie linie wykazują podobny przebieg. ">
              <a:extLst xmlns:a="http://schemas.openxmlformats.org/drawingml/2006/main">
                <a:ext uri="{FF2B5EF4-FFF2-40B4-BE49-F238E27FC236}">
                  <a16:creationId xmlns:a16="http://schemas.microsoft.com/office/drawing/2014/main" id="{324580FD-B7D7-D1A1-20B8-B282E56BAA8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39FE638D" w14:textId="77777777" w:rsidR="00C34667" w:rsidRPr="00F96AFD" w:rsidRDefault="00C34667" w:rsidP="00DD2DE5">
      <w:pPr>
        <w:spacing w:before="240" w:after="240"/>
        <w:rPr>
          <w:rFonts w:ascii="Arial" w:hAnsi="Arial" w:cs="Arial"/>
          <w:sz w:val="24"/>
        </w:rPr>
      </w:pPr>
      <w:r w:rsidRPr="00F96AFD">
        <w:rPr>
          <w:rFonts w:ascii="Arial" w:hAnsi="Arial" w:cs="Arial"/>
          <w:sz w:val="24"/>
        </w:rPr>
        <w:t>Źródło: opracowanie własne</w:t>
      </w:r>
    </w:p>
    <w:bookmarkEnd w:id="171"/>
    <w:p w14:paraId="6F3DF19C" w14:textId="606CAFDC" w:rsidR="00C34667" w:rsidRPr="00F96AFD" w:rsidRDefault="00C34667" w:rsidP="00DD2DE5">
      <w:pPr>
        <w:spacing w:before="240" w:after="240" w:line="360" w:lineRule="auto"/>
        <w:rPr>
          <w:rFonts w:ascii="Arial" w:hAnsi="Arial" w:cs="Arial"/>
          <w:sz w:val="24"/>
        </w:rPr>
      </w:pPr>
      <w:r w:rsidRPr="00F96AFD">
        <w:rPr>
          <w:rFonts w:ascii="Arial" w:hAnsi="Arial" w:cs="Arial"/>
          <w:sz w:val="24"/>
        </w:rPr>
        <w:t>Nawet tak krótki szereg czasowy pozwala wyciągnąć wniosek, że tempo wzrostu masy odpadów komunalnych jest współzależne z tempem wzrostu gospodarczego. Bogacące się społeczeństwo produkuje więcej śmieci, chociaż zależność ta jest umiarkowanie silna. Potwierdza to współczynnik korelacji wynoszący 0,41.</w:t>
      </w:r>
    </w:p>
    <w:p w14:paraId="497BE74E" w14:textId="54B6EB63" w:rsidR="002C12D8" w:rsidRPr="00F96AFD" w:rsidRDefault="002C12D8" w:rsidP="00DD2DE5">
      <w:pPr>
        <w:spacing w:before="240" w:after="240" w:line="360" w:lineRule="auto"/>
        <w:rPr>
          <w:rFonts w:ascii="Arial" w:hAnsi="Arial" w:cs="Arial"/>
          <w:sz w:val="24"/>
        </w:rPr>
      </w:pPr>
      <w:r w:rsidRPr="00F96AFD">
        <w:rPr>
          <w:rFonts w:ascii="Arial" w:hAnsi="Arial" w:cs="Arial"/>
          <w:sz w:val="24"/>
        </w:rPr>
        <w:t>Procentowa zmiana emisji gazów (rok do roku) w województwie wielkopolskim z zakładów szczególnie uciążliwych oraz stopa wzrostu realnego regionalnego PKB została przedstawiona na wykresie 3.1</w:t>
      </w:r>
      <w:r w:rsidR="00EA5CE8">
        <w:rPr>
          <w:rFonts w:ascii="Arial" w:hAnsi="Arial" w:cs="Arial"/>
          <w:sz w:val="24"/>
        </w:rPr>
        <w:t>3</w:t>
      </w:r>
      <w:r w:rsidRPr="00F96AFD">
        <w:rPr>
          <w:rFonts w:ascii="Arial" w:hAnsi="Arial" w:cs="Arial"/>
          <w:sz w:val="24"/>
        </w:rPr>
        <w:t>. Jeszcze kilkadziesiąt lat temu uważano, że wzrost gospodarczy wiąże się ze wzrostem emisji zanieczyszczeń. Przykład województwa wielkopolskiego pokazuje, że teoria ta jest już nieaktualna. Bardzo pozytywnym jest, że emisja pyłów z zakładów szczególnie uciążliwych cały czas maleje, w 2015 roku spadek był bardzo niewielki, bo zaledwie 0,1% w stosunku do roku poprzedniego</w:t>
      </w:r>
      <w:r w:rsidR="0511FA44" w:rsidRPr="00F96AFD">
        <w:rPr>
          <w:rFonts w:ascii="Arial" w:hAnsi="Arial" w:cs="Arial"/>
          <w:sz w:val="24"/>
        </w:rPr>
        <w:t>, natomiast</w:t>
      </w:r>
      <w:r w:rsidRPr="00F96AFD">
        <w:rPr>
          <w:rFonts w:ascii="Arial" w:hAnsi="Arial" w:cs="Arial"/>
          <w:sz w:val="24"/>
        </w:rPr>
        <w:t xml:space="preserve"> w roku 2023 spadek wyniósł aż 23,8%. </w:t>
      </w:r>
      <w:r w:rsidR="6ED398C1" w:rsidRPr="00F96AFD">
        <w:rPr>
          <w:rFonts w:ascii="Arial" w:hAnsi="Arial" w:cs="Arial"/>
          <w:sz w:val="24"/>
        </w:rPr>
        <w:t>P</w:t>
      </w:r>
      <w:r w:rsidR="05F1DD0B" w:rsidRPr="00F96AFD">
        <w:rPr>
          <w:rFonts w:ascii="Arial" w:hAnsi="Arial" w:cs="Arial"/>
          <w:sz w:val="24"/>
        </w:rPr>
        <w:t>ogodzenie</w:t>
      </w:r>
      <w:r w:rsidRPr="00F96AFD">
        <w:rPr>
          <w:rFonts w:ascii="Arial" w:hAnsi="Arial" w:cs="Arial"/>
          <w:sz w:val="24"/>
        </w:rPr>
        <w:t xml:space="preserve"> spadku emisji gazów przez zakłady uciążliwe dla środowiska z wysoką stopą wzrostu gospodarczego jest </w:t>
      </w:r>
      <w:r w:rsidR="33031650" w:rsidRPr="00F96AFD">
        <w:rPr>
          <w:rFonts w:ascii="Arial" w:hAnsi="Arial" w:cs="Arial"/>
          <w:sz w:val="24"/>
        </w:rPr>
        <w:t xml:space="preserve">jednak </w:t>
      </w:r>
      <w:r w:rsidRPr="00F96AFD">
        <w:rPr>
          <w:rFonts w:ascii="Arial" w:hAnsi="Arial" w:cs="Arial"/>
          <w:sz w:val="24"/>
        </w:rPr>
        <w:t xml:space="preserve">trudne. W województwie wielkopolskim współczynnik </w:t>
      </w:r>
      <w:r w:rsidR="05F1DD0B" w:rsidRPr="00F96AFD">
        <w:rPr>
          <w:rFonts w:ascii="Arial" w:hAnsi="Arial" w:cs="Arial"/>
          <w:sz w:val="24"/>
        </w:rPr>
        <w:t>korelacj</w:t>
      </w:r>
      <w:r w:rsidR="02D2595B" w:rsidRPr="00F96AFD">
        <w:rPr>
          <w:rFonts w:ascii="Arial" w:hAnsi="Arial" w:cs="Arial"/>
          <w:sz w:val="24"/>
        </w:rPr>
        <w:t>i</w:t>
      </w:r>
      <w:r w:rsidRPr="00F96AFD">
        <w:rPr>
          <w:rFonts w:ascii="Arial" w:hAnsi="Arial" w:cs="Arial"/>
          <w:sz w:val="24"/>
        </w:rPr>
        <w:t xml:space="preserve"> Pearsona stopy wzrostu realnego PKB i zmiany emisji gazów wynosi 0,58. Jest to umiarkowanie silna, dodatnia zależność. Świadczy to o tym, że </w:t>
      </w:r>
      <w:r w:rsidR="4CB0C777" w:rsidRPr="00F96AFD">
        <w:rPr>
          <w:rFonts w:ascii="Arial" w:hAnsi="Arial" w:cs="Arial"/>
          <w:sz w:val="24"/>
        </w:rPr>
        <w:t>redukcja</w:t>
      </w:r>
      <w:r w:rsidR="05F1DD0B" w:rsidRPr="00F96AFD">
        <w:rPr>
          <w:rFonts w:ascii="Arial" w:hAnsi="Arial" w:cs="Arial"/>
          <w:sz w:val="24"/>
        </w:rPr>
        <w:t xml:space="preserve"> emisj</w:t>
      </w:r>
      <w:r w:rsidR="54E5F1EE" w:rsidRPr="00F96AFD">
        <w:rPr>
          <w:rFonts w:ascii="Arial" w:hAnsi="Arial" w:cs="Arial"/>
          <w:sz w:val="24"/>
        </w:rPr>
        <w:t>i</w:t>
      </w:r>
      <w:r w:rsidRPr="00F96AFD">
        <w:rPr>
          <w:rFonts w:ascii="Arial" w:hAnsi="Arial" w:cs="Arial"/>
          <w:sz w:val="24"/>
        </w:rPr>
        <w:t xml:space="preserve"> gazów </w:t>
      </w:r>
      <w:r w:rsidR="3891A7DA" w:rsidRPr="00F96AFD">
        <w:rPr>
          <w:rFonts w:ascii="Arial" w:hAnsi="Arial" w:cs="Arial"/>
          <w:sz w:val="24"/>
        </w:rPr>
        <w:t xml:space="preserve">jest silniejsza </w:t>
      </w:r>
      <w:r w:rsidRPr="00F96AFD">
        <w:rPr>
          <w:rFonts w:ascii="Arial" w:hAnsi="Arial" w:cs="Arial"/>
          <w:sz w:val="24"/>
        </w:rPr>
        <w:t xml:space="preserve">w okresach recesji, niż w okresach dobrej koniunktury. </w:t>
      </w:r>
    </w:p>
    <w:p w14:paraId="1B8F598F" w14:textId="73B91CA1" w:rsidR="002C12D8" w:rsidRPr="00F96AFD" w:rsidRDefault="001602B4" w:rsidP="00DD2DE5">
      <w:pPr>
        <w:spacing w:before="240" w:after="240"/>
        <w:rPr>
          <w:rFonts w:ascii="Arial" w:hAnsi="Arial" w:cs="Arial"/>
          <w:b/>
          <w:sz w:val="24"/>
        </w:rPr>
      </w:pPr>
      <w:bookmarkStart w:id="172" w:name="_Toc204343348"/>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13</w:t>
      </w:r>
      <w:r w:rsidR="00FF3664" w:rsidRPr="00F96AFD">
        <w:rPr>
          <w:rFonts w:ascii="Arial" w:hAnsi="Arial" w:cs="Arial"/>
          <w:b/>
          <w:sz w:val="24"/>
        </w:rPr>
        <w:fldChar w:fldCharType="end"/>
      </w:r>
      <w:r w:rsidRPr="00F96AFD">
        <w:rPr>
          <w:rFonts w:ascii="Arial" w:hAnsi="Arial" w:cs="Arial"/>
          <w:b/>
          <w:sz w:val="24"/>
        </w:rPr>
        <w:t xml:space="preserve">. </w:t>
      </w:r>
      <w:r w:rsidR="002C12D8" w:rsidRPr="00F96AFD">
        <w:rPr>
          <w:rFonts w:ascii="Arial" w:hAnsi="Arial" w:cs="Arial"/>
          <w:b/>
          <w:sz w:val="24"/>
        </w:rPr>
        <w:t xml:space="preserve">Procentowa zmiana emisji gazów </w:t>
      </w:r>
      <w:r w:rsidR="0043371E" w:rsidRPr="00F96AFD">
        <w:rPr>
          <w:rFonts w:ascii="Arial" w:hAnsi="Arial" w:cs="Arial"/>
          <w:b/>
          <w:sz w:val="24"/>
        </w:rPr>
        <w:t>rok do roku</w:t>
      </w:r>
      <w:r w:rsidR="002C12D8" w:rsidRPr="00F96AFD">
        <w:rPr>
          <w:rFonts w:ascii="Arial" w:hAnsi="Arial" w:cs="Arial"/>
          <w:b/>
          <w:sz w:val="24"/>
        </w:rPr>
        <w:t xml:space="preserve"> i stopa wzrostu realnego PKB</w:t>
      </w:r>
      <w:bookmarkEnd w:id="172"/>
    </w:p>
    <w:p w14:paraId="656B796C" w14:textId="061693A6" w:rsidR="002C12D8" w:rsidRPr="00F96AFD" w:rsidRDefault="002C12D8" w:rsidP="00DD2DE5">
      <w:pPr>
        <w:spacing w:before="240" w:after="240"/>
        <w:rPr>
          <w:rFonts w:ascii="Arial" w:hAnsi="Arial" w:cs="Arial"/>
          <w:sz w:val="24"/>
        </w:rPr>
      </w:pPr>
      <w:r w:rsidRPr="00F96AFD">
        <w:rPr>
          <w:rFonts w:ascii="Arial" w:hAnsi="Arial" w:cs="Arial"/>
          <w:noProof/>
          <w:sz w:val="24"/>
          <w:szCs w:val="24"/>
          <w:highlight w:val="black"/>
          <w:lang w:eastAsia="pl-PL"/>
        </w:rPr>
        <w:drawing>
          <wp:inline distT="0" distB="0" distL="0" distR="0" wp14:anchorId="018F3BD8" wp14:editId="37A8C698">
            <wp:extent cx="5491163" cy="2743200"/>
            <wp:effectExtent l="0" t="0" r="14605" b="0"/>
            <wp:docPr id="2048492946" name="Wykres 1" descr="Obraz zawiera wykres liniowy tempa wzrostu PKB województwa wielkopolskiego i drugą linię pokazujacą procentową zmianę emisji gazów rok do roku. Tempo wzrostu PKB jest dodatnie z wyraźnym załamaniem w 2020 roku. Linia pokazująca procentową zamianę emisji gazów przebiega poniżej zera i wykazuje znaczne wahania. ">
              <a:extLst xmlns:a="http://schemas.openxmlformats.org/drawingml/2006/main">
                <a:ext uri="{FF2B5EF4-FFF2-40B4-BE49-F238E27FC236}">
                  <a16:creationId xmlns:a16="http://schemas.microsoft.com/office/drawing/2014/main" id="{62790CF5-B6E7-8D82-233F-7E6E7657BC5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671E0018" w14:textId="77777777" w:rsidR="002C12D8" w:rsidRPr="00F96AFD" w:rsidRDefault="002C12D8" w:rsidP="00DD2DE5">
      <w:pPr>
        <w:spacing w:before="240" w:after="240"/>
        <w:rPr>
          <w:rFonts w:ascii="Arial" w:hAnsi="Arial" w:cs="Arial"/>
          <w:sz w:val="24"/>
        </w:rPr>
      </w:pPr>
      <w:r w:rsidRPr="00F96AFD">
        <w:rPr>
          <w:rFonts w:ascii="Arial" w:hAnsi="Arial" w:cs="Arial"/>
          <w:sz w:val="24"/>
        </w:rPr>
        <w:t>Źródło: opracowanie własne</w:t>
      </w:r>
    </w:p>
    <w:p w14:paraId="04F68D16" w14:textId="65FDA62F" w:rsidR="002C12D8" w:rsidRPr="00F96AFD" w:rsidRDefault="002C12D8" w:rsidP="00DD2DE5">
      <w:pPr>
        <w:spacing w:before="240" w:after="240" w:line="360" w:lineRule="auto"/>
        <w:rPr>
          <w:rFonts w:ascii="Arial" w:hAnsi="Arial" w:cs="Arial"/>
          <w:sz w:val="24"/>
        </w:rPr>
      </w:pPr>
      <w:r w:rsidRPr="00F96AFD">
        <w:rPr>
          <w:rFonts w:ascii="Arial" w:hAnsi="Arial" w:cs="Arial"/>
          <w:sz w:val="24"/>
        </w:rPr>
        <w:t xml:space="preserve">Niestety procentowa zmiana emisji pyłów w Wielkopolsce przez zakłady szczególnie uciążliwe dla czystości powietrza nie zawsze </w:t>
      </w:r>
      <w:r w:rsidR="29329B8A" w:rsidRPr="00F96AFD">
        <w:rPr>
          <w:rFonts w:ascii="Arial" w:hAnsi="Arial" w:cs="Arial"/>
          <w:sz w:val="24"/>
        </w:rPr>
        <w:t>oznacza</w:t>
      </w:r>
      <w:r w:rsidR="05F1DD0B" w:rsidRPr="00F96AFD">
        <w:rPr>
          <w:rFonts w:ascii="Arial" w:hAnsi="Arial" w:cs="Arial"/>
          <w:sz w:val="24"/>
        </w:rPr>
        <w:t xml:space="preserve"> spad</w:t>
      </w:r>
      <w:r w:rsidR="73DE46C6" w:rsidRPr="00F96AFD">
        <w:rPr>
          <w:rFonts w:ascii="Arial" w:hAnsi="Arial" w:cs="Arial"/>
          <w:sz w:val="24"/>
        </w:rPr>
        <w:t>ek</w:t>
      </w:r>
      <w:r w:rsidRPr="00F96AFD">
        <w:rPr>
          <w:rFonts w:ascii="Arial" w:hAnsi="Arial" w:cs="Arial"/>
          <w:sz w:val="24"/>
        </w:rPr>
        <w:t xml:space="preserve"> zanieczyszczeń. W roku 2014 i 2016 bezwzględna emisja pyłów do powietrza w województwie wielkopolskim wzrosła w stosunku do roku poprzedniego (wykres 3.1</w:t>
      </w:r>
      <w:r w:rsidR="00EA5CE8">
        <w:rPr>
          <w:rFonts w:ascii="Arial" w:hAnsi="Arial" w:cs="Arial"/>
          <w:sz w:val="24"/>
        </w:rPr>
        <w:t>4</w:t>
      </w:r>
      <w:r w:rsidRPr="00F96AFD">
        <w:rPr>
          <w:rFonts w:ascii="Arial" w:hAnsi="Arial" w:cs="Arial"/>
          <w:sz w:val="24"/>
        </w:rPr>
        <w:t xml:space="preserve">). </w:t>
      </w:r>
      <w:r w:rsidR="364140A2" w:rsidRPr="00F96AFD">
        <w:rPr>
          <w:rFonts w:ascii="Arial" w:hAnsi="Arial" w:cs="Arial"/>
          <w:sz w:val="24"/>
        </w:rPr>
        <w:t xml:space="preserve">W okresie 2019-2023 redukcja emisji pyłów jest większa niż w okresie 2014-2018. </w:t>
      </w:r>
      <w:r w:rsidRPr="00F96AFD">
        <w:rPr>
          <w:rFonts w:ascii="Arial" w:hAnsi="Arial" w:cs="Arial"/>
          <w:sz w:val="24"/>
        </w:rPr>
        <w:t>Korelacja z realnym wzrostem gospodarczym jest słaba (współczynnik korelacji Pearsona 0,33). Osiągnięte wyniki wskazują, że redukcja pyłów z zakładów zanieczyszczających powietrze jest łatwiejsza w okresach spowolnienia gospodarczego. Natomiast w okresach wyższego tempa realnego wzrostu gospodarczego emisja pyłów może rosnąć bądź tempo jej redukcji może zostać spowolnione.</w:t>
      </w:r>
    </w:p>
    <w:p w14:paraId="2598A612" w14:textId="77777777" w:rsidR="00677F54" w:rsidRDefault="00677F54">
      <w:pPr>
        <w:rPr>
          <w:rFonts w:ascii="Arial" w:hAnsi="Arial" w:cs="Arial"/>
          <w:b/>
          <w:sz w:val="24"/>
        </w:rPr>
      </w:pPr>
      <w:bookmarkStart w:id="173" w:name="_Toc204343349"/>
      <w:r>
        <w:rPr>
          <w:rFonts w:ascii="Arial" w:hAnsi="Arial" w:cs="Arial"/>
          <w:b/>
          <w:sz w:val="24"/>
        </w:rPr>
        <w:br w:type="page"/>
      </w:r>
    </w:p>
    <w:p w14:paraId="4138247C" w14:textId="2CD5EAAC" w:rsidR="006E779D" w:rsidRPr="00F96AFD" w:rsidRDefault="001602B4" w:rsidP="00DD2DE5">
      <w:pPr>
        <w:spacing w:after="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14</w:t>
      </w:r>
      <w:r w:rsidR="00FF3664" w:rsidRPr="00F96AFD">
        <w:rPr>
          <w:rFonts w:ascii="Arial" w:hAnsi="Arial" w:cs="Arial"/>
          <w:b/>
          <w:sz w:val="24"/>
        </w:rPr>
        <w:fldChar w:fldCharType="end"/>
      </w:r>
      <w:r w:rsidRPr="00F96AFD">
        <w:rPr>
          <w:rFonts w:ascii="Arial" w:hAnsi="Arial" w:cs="Arial"/>
          <w:b/>
          <w:sz w:val="24"/>
        </w:rPr>
        <w:t xml:space="preserve">. </w:t>
      </w:r>
      <w:r w:rsidR="006E779D" w:rsidRPr="00F96AFD">
        <w:rPr>
          <w:rFonts w:ascii="Arial" w:hAnsi="Arial" w:cs="Arial"/>
          <w:b/>
          <w:sz w:val="24"/>
        </w:rPr>
        <w:t>Procentowa zmiana emisji pyłów (r/r) i stopa wzrostu realnego PKB</w:t>
      </w:r>
      <w:bookmarkEnd w:id="173"/>
    </w:p>
    <w:p w14:paraId="21DC75A0" w14:textId="13287381" w:rsidR="006E779D" w:rsidRPr="00F96AFD" w:rsidRDefault="006E779D" w:rsidP="00DD2DE5">
      <w:pPr>
        <w:spacing w:before="240" w:after="240"/>
        <w:rPr>
          <w:rFonts w:ascii="Arial" w:hAnsi="Arial" w:cs="Arial"/>
          <w:sz w:val="24"/>
        </w:rPr>
      </w:pPr>
      <w:r w:rsidRPr="00F96AFD">
        <w:rPr>
          <w:rFonts w:ascii="Arial" w:hAnsi="Arial" w:cs="Arial"/>
          <w:noProof/>
          <w:sz w:val="24"/>
          <w:szCs w:val="24"/>
          <w:lang w:eastAsia="pl-PL"/>
        </w:rPr>
        <w:drawing>
          <wp:inline distT="0" distB="0" distL="0" distR="0" wp14:anchorId="1046B176" wp14:editId="2406B805">
            <wp:extent cx="5110163" cy="2743200"/>
            <wp:effectExtent l="0" t="0" r="14605" b="0"/>
            <wp:docPr id="538742376" name="Wykres 1" descr="Obraz zawiera wykres liniowy tempa wzrostu PKB województwa wielkopolskiego i drugą linię pokazujacę  procentową zmianę emisji pyłów w Wielkopolsce.  Emisja pyłów wykazuje silniejsze wahania i duży spadek w 2019 oraz 2023. ">
              <a:extLst xmlns:a="http://schemas.openxmlformats.org/drawingml/2006/main">
                <a:ext uri="{FF2B5EF4-FFF2-40B4-BE49-F238E27FC236}">
                  <a16:creationId xmlns:a16="http://schemas.microsoft.com/office/drawing/2014/main" id="{EB2342B3-59AA-0EF4-838B-85C78CDBB2C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21994708" w14:textId="77777777" w:rsidR="006E779D" w:rsidRPr="00F96AFD" w:rsidRDefault="006E779D" w:rsidP="00DD2DE5">
      <w:pPr>
        <w:spacing w:before="240" w:after="240"/>
        <w:rPr>
          <w:rFonts w:ascii="Arial" w:hAnsi="Arial" w:cs="Arial"/>
          <w:sz w:val="24"/>
        </w:rPr>
      </w:pPr>
      <w:r w:rsidRPr="00F96AFD">
        <w:rPr>
          <w:rFonts w:ascii="Arial" w:hAnsi="Arial" w:cs="Arial"/>
          <w:sz w:val="24"/>
        </w:rPr>
        <w:t>Źródło: opracowanie własne</w:t>
      </w:r>
    </w:p>
    <w:p w14:paraId="66795FA1" w14:textId="6279A733" w:rsidR="406BE29E" w:rsidRPr="00F96AFD" w:rsidRDefault="406BE29E" w:rsidP="00DD2DE5">
      <w:pPr>
        <w:spacing w:before="240" w:after="240" w:line="360" w:lineRule="auto"/>
        <w:rPr>
          <w:rFonts w:ascii="Arial" w:hAnsi="Arial" w:cs="Arial"/>
          <w:sz w:val="24"/>
        </w:rPr>
      </w:pPr>
      <w:r w:rsidRPr="00F96AFD">
        <w:rPr>
          <w:rFonts w:ascii="Arial" w:hAnsi="Arial" w:cs="Arial"/>
          <w:sz w:val="24"/>
        </w:rPr>
        <w:t>Liczba linii regularnej komunikacji autobusowej w Wielkopolsce w badanym okresie wahała się. Współczynnik korelacji Pearsona procentowej zmiany liczby linii au</w:t>
      </w:r>
      <w:r w:rsidR="6319E6FA" w:rsidRPr="00F96AFD">
        <w:rPr>
          <w:rFonts w:ascii="Arial" w:hAnsi="Arial" w:cs="Arial"/>
          <w:sz w:val="24"/>
        </w:rPr>
        <w:t>to</w:t>
      </w:r>
      <w:r w:rsidRPr="00F96AFD">
        <w:rPr>
          <w:rFonts w:ascii="Arial" w:hAnsi="Arial" w:cs="Arial"/>
          <w:sz w:val="24"/>
        </w:rPr>
        <w:t xml:space="preserve">busowych i stopy wzrostu realnego PKB wynosi -0,46. Siłę korelacji należy uznać </w:t>
      </w:r>
      <w:r w:rsidR="78DDAAD9" w:rsidRPr="00F96AFD">
        <w:rPr>
          <w:rFonts w:ascii="Arial" w:hAnsi="Arial" w:cs="Arial"/>
          <w:sz w:val="24"/>
        </w:rPr>
        <w:t>z</w:t>
      </w:r>
      <w:r w:rsidR="0515EE10" w:rsidRPr="00F96AFD">
        <w:rPr>
          <w:rFonts w:ascii="Arial" w:hAnsi="Arial" w:cs="Arial"/>
          <w:sz w:val="24"/>
        </w:rPr>
        <w:t>a</w:t>
      </w:r>
      <w:r w:rsidRPr="00F96AFD">
        <w:rPr>
          <w:rFonts w:ascii="Arial" w:hAnsi="Arial" w:cs="Arial"/>
          <w:sz w:val="24"/>
        </w:rPr>
        <w:t xml:space="preserve"> umiarkowaną</w:t>
      </w:r>
      <w:r w:rsidR="1807B751" w:rsidRPr="00F96AFD">
        <w:rPr>
          <w:rFonts w:ascii="Arial" w:hAnsi="Arial" w:cs="Arial"/>
          <w:sz w:val="24"/>
        </w:rPr>
        <w:t>.</w:t>
      </w:r>
      <w:r w:rsidRPr="00F96AFD">
        <w:rPr>
          <w:rFonts w:ascii="Arial" w:hAnsi="Arial" w:cs="Arial"/>
          <w:sz w:val="24"/>
        </w:rPr>
        <w:t xml:space="preserve"> Zależność jest odwrotnie proporcjonalna, wzrostowi gospodarczemu towarzyszy spadek liczby linii regularnej komunikacji autobusowej. </w:t>
      </w:r>
    </w:p>
    <w:p w14:paraId="77746D5A" w14:textId="25170D47" w:rsidR="406BE29E" w:rsidRPr="00F96AFD" w:rsidRDefault="406BE29E" w:rsidP="00DD2DE5">
      <w:pPr>
        <w:spacing w:before="240" w:after="240" w:line="360" w:lineRule="auto"/>
        <w:rPr>
          <w:rFonts w:ascii="Arial" w:hAnsi="Arial" w:cs="Arial"/>
          <w:sz w:val="24"/>
        </w:rPr>
      </w:pPr>
      <w:r w:rsidRPr="00F96AFD">
        <w:rPr>
          <w:rFonts w:ascii="Arial" w:hAnsi="Arial" w:cs="Arial"/>
          <w:sz w:val="24"/>
        </w:rPr>
        <w:t>Na wykresie 3.1</w:t>
      </w:r>
      <w:r w:rsidR="0083337E">
        <w:rPr>
          <w:rFonts w:ascii="Arial" w:hAnsi="Arial" w:cs="Arial"/>
          <w:sz w:val="24"/>
        </w:rPr>
        <w:t>5</w:t>
      </w:r>
      <w:r w:rsidRPr="00F96AFD">
        <w:rPr>
          <w:rFonts w:ascii="Arial" w:hAnsi="Arial" w:cs="Arial"/>
          <w:sz w:val="24"/>
        </w:rPr>
        <w:t xml:space="preserve"> widać, że duży spadek linii autobusowych towarzyszy relatywnie wysokiemu wzrostowi gospodarczemu. Spadek tempa wzrostu </w:t>
      </w:r>
      <w:r w:rsidR="678487CF" w:rsidRPr="00F96AFD">
        <w:rPr>
          <w:rFonts w:ascii="Arial" w:hAnsi="Arial" w:cs="Arial"/>
          <w:sz w:val="24"/>
        </w:rPr>
        <w:t>produkcji</w:t>
      </w:r>
      <w:r w:rsidRPr="00F96AFD">
        <w:rPr>
          <w:rFonts w:ascii="Arial" w:hAnsi="Arial" w:cs="Arial"/>
          <w:sz w:val="24"/>
        </w:rPr>
        <w:t xml:space="preserve"> w 2020 roku współistnieje ze wzrostem liczby linii autobusowych, po odbiciu gospodarczym w 2021 roku liczba linii autobusowych znów zaczyna spadać. Wzrost liczby linii autobusowych nastąpił dopiero w 2022 roku, kiedy wzrost gospodarczy zaczął słabnąć. Aby znaleźć wytłumaczenie tego zjawiska należy przyjrzeć się rozwojowi innych form transportu pasażerskiego. </w:t>
      </w:r>
    </w:p>
    <w:p w14:paraId="6ECA32FD" w14:textId="77777777" w:rsidR="00677F54" w:rsidRDefault="00677F54">
      <w:pPr>
        <w:rPr>
          <w:rFonts w:ascii="Arial" w:hAnsi="Arial" w:cs="Arial"/>
          <w:b/>
          <w:sz w:val="24"/>
        </w:rPr>
      </w:pPr>
      <w:bookmarkStart w:id="174" w:name="_Toc204343350"/>
      <w:r>
        <w:rPr>
          <w:rFonts w:ascii="Arial" w:hAnsi="Arial" w:cs="Arial"/>
          <w:b/>
          <w:sz w:val="24"/>
        </w:rPr>
        <w:br w:type="page"/>
      </w:r>
    </w:p>
    <w:p w14:paraId="3D069A8D" w14:textId="5198D257" w:rsidR="0083337E" w:rsidRPr="00F96AFD" w:rsidRDefault="0083337E" w:rsidP="0083337E">
      <w:pPr>
        <w:spacing w:after="0" w:line="360" w:lineRule="auto"/>
        <w:rPr>
          <w:rFonts w:ascii="Arial" w:hAnsi="Arial" w:cs="Arial"/>
          <w:b/>
          <w:sz w:val="24"/>
        </w:rPr>
      </w:pPr>
      <w:r w:rsidRPr="00F96AFD">
        <w:rPr>
          <w:rFonts w:ascii="Arial" w:hAnsi="Arial" w:cs="Arial"/>
          <w:b/>
          <w:sz w:val="24"/>
        </w:rPr>
        <w:lastRenderedPageBreak/>
        <w:t xml:space="preserve">Wykres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Wykres \* ARABIC \s 1 </w:instrText>
      </w:r>
      <w:r w:rsidRPr="00F96AFD">
        <w:rPr>
          <w:rFonts w:ascii="Arial" w:hAnsi="Arial" w:cs="Arial"/>
          <w:b/>
          <w:sz w:val="24"/>
        </w:rPr>
        <w:fldChar w:fldCharType="separate"/>
      </w:r>
      <w:r w:rsidRPr="00F96AFD">
        <w:rPr>
          <w:rFonts w:ascii="Arial" w:hAnsi="Arial" w:cs="Arial"/>
          <w:b/>
          <w:noProof/>
          <w:sz w:val="24"/>
        </w:rPr>
        <w:t>15</w:t>
      </w:r>
      <w:r w:rsidRPr="00F96AFD">
        <w:rPr>
          <w:rFonts w:ascii="Arial" w:hAnsi="Arial" w:cs="Arial"/>
          <w:b/>
          <w:sz w:val="24"/>
        </w:rPr>
        <w:fldChar w:fldCharType="end"/>
      </w:r>
      <w:r w:rsidRPr="00F96AFD">
        <w:rPr>
          <w:rFonts w:ascii="Arial" w:hAnsi="Arial" w:cs="Arial"/>
          <w:b/>
          <w:sz w:val="24"/>
        </w:rPr>
        <w:t>. Zmiana liczby regularnych linii komunikacji autobusowej w procentach w Wielkopolsce i stopa wzrostu realnego PKB</w:t>
      </w:r>
      <w:bookmarkEnd w:id="174"/>
    </w:p>
    <w:p w14:paraId="4163DAA1" w14:textId="77777777" w:rsidR="0083337E" w:rsidRPr="00F96AFD" w:rsidRDefault="0083337E" w:rsidP="0083337E">
      <w:pPr>
        <w:spacing w:before="240" w:after="240" w:line="276" w:lineRule="auto"/>
        <w:rPr>
          <w:rFonts w:ascii="Arial" w:hAnsi="Arial" w:cs="Arial"/>
          <w:sz w:val="24"/>
        </w:rPr>
      </w:pPr>
      <w:r w:rsidRPr="00F96AFD">
        <w:rPr>
          <w:rFonts w:ascii="Arial" w:hAnsi="Arial" w:cs="Arial"/>
          <w:noProof/>
          <w:sz w:val="24"/>
          <w:szCs w:val="24"/>
          <w:lang w:eastAsia="pl-PL"/>
        </w:rPr>
        <w:drawing>
          <wp:inline distT="0" distB="0" distL="0" distR="0" wp14:anchorId="2A94BD56" wp14:editId="27304B09">
            <wp:extent cx="5581648" cy="2762250"/>
            <wp:effectExtent l="0" t="0" r="0" b="0"/>
            <wp:docPr id="1522116276" name="Picture 1522116276" descr="Obraz zawiera wykres liniowy tempa wzrostu PKB województwa wielkopolskiego i drugą linię pokazujacą zmianę liczby linii autobusowych Wielkopolsce. W latach 2014 -2019 tempo wzrostu PKB jest dodatnie a zmiany linii autobusowych ujemne.  Spadek tempa wzrostu PKB w 2020 współisntieje ze wzrostem liczby linii autobusowych. W 2021 wzrost PKB i spadek linii autobusowych. W 2022 liczba linii autobusowych rośni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2116276" name="Picture 1522116276" descr="Obraz zawiera wykres liniowy tempa wzrostu PKB województwa wielkopolskiego i drugą linię pokazujacą zmianę liczby linii autobusowych Wielkopolsce. W latach 2014 -2019 tempo wzrostu PKB jest dodatnie a zmiany linii autobusowych ujemne.  Spadek tempa wzrostu PKB w 2020 współisntieje ze wzrostem liczby linii autobusowych. W 2021 wzrost PKB i spadek linii autobusowych. W 2022 liczba linii autobusowych rośnie. "/>
                    <pic:cNvPicPr/>
                  </pic:nvPicPr>
                  <pic:blipFill>
                    <a:blip r:embed="rId77">
                      <a:extLst>
                        <a:ext uri="{28A0092B-C50C-407E-A947-70E740481C1C}">
                          <a14:useLocalDpi xmlns:a14="http://schemas.microsoft.com/office/drawing/2010/main" val="0"/>
                        </a:ext>
                      </a:extLst>
                    </a:blip>
                    <a:stretch>
                      <a:fillRect/>
                    </a:stretch>
                  </pic:blipFill>
                  <pic:spPr>
                    <a:xfrm>
                      <a:off x="0" y="0"/>
                      <a:ext cx="5581648" cy="2762250"/>
                    </a:xfrm>
                    <a:prstGeom prst="rect">
                      <a:avLst/>
                    </a:prstGeom>
                  </pic:spPr>
                </pic:pic>
              </a:graphicData>
            </a:graphic>
          </wp:inline>
        </w:drawing>
      </w:r>
    </w:p>
    <w:p w14:paraId="2EC7304D" w14:textId="77777777" w:rsidR="0083337E" w:rsidRPr="00F96AFD" w:rsidRDefault="0083337E" w:rsidP="0083337E">
      <w:pPr>
        <w:spacing w:before="240" w:after="240" w:line="276" w:lineRule="auto"/>
        <w:rPr>
          <w:rFonts w:ascii="Arial" w:hAnsi="Arial" w:cs="Arial"/>
          <w:sz w:val="24"/>
        </w:rPr>
      </w:pPr>
      <w:r w:rsidRPr="00F96AFD">
        <w:rPr>
          <w:rFonts w:ascii="Arial" w:hAnsi="Arial" w:cs="Arial"/>
          <w:sz w:val="24"/>
        </w:rPr>
        <w:t>Źródło: opracowanie własne</w:t>
      </w:r>
    </w:p>
    <w:p w14:paraId="752E8C04" w14:textId="31838E9B" w:rsidR="406BE29E" w:rsidRPr="00F96AFD" w:rsidRDefault="406BE29E" w:rsidP="00DD2DE5">
      <w:pPr>
        <w:spacing w:before="240" w:after="240" w:line="360" w:lineRule="auto"/>
        <w:rPr>
          <w:rFonts w:ascii="Arial" w:hAnsi="Arial" w:cs="Arial"/>
          <w:sz w:val="24"/>
        </w:rPr>
      </w:pPr>
      <w:r w:rsidRPr="00F96AFD">
        <w:rPr>
          <w:rFonts w:ascii="Arial" w:hAnsi="Arial" w:cs="Arial"/>
          <w:sz w:val="24"/>
        </w:rPr>
        <w:t>Na wykresie 3.1</w:t>
      </w:r>
      <w:r w:rsidR="0083337E">
        <w:rPr>
          <w:rFonts w:ascii="Arial" w:hAnsi="Arial" w:cs="Arial"/>
          <w:sz w:val="24"/>
        </w:rPr>
        <w:t>6</w:t>
      </w:r>
      <w:r w:rsidRPr="00F96AFD">
        <w:rPr>
          <w:rFonts w:ascii="Arial" w:hAnsi="Arial" w:cs="Arial"/>
          <w:sz w:val="24"/>
        </w:rPr>
        <w:t xml:space="preserve"> przedstawiono stopę wzrostu liczby samochodów osobowych na 1000 mieszkańców i stopę wzrostu realnego PKB. Korelacja mierzona </w:t>
      </w:r>
      <w:r w:rsidR="3708A225" w:rsidRPr="00F96AFD">
        <w:rPr>
          <w:rFonts w:ascii="Arial" w:hAnsi="Arial" w:cs="Arial"/>
          <w:sz w:val="24"/>
        </w:rPr>
        <w:t>współczynnikiem</w:t>
      </w:r>
      <w:r w:rsidRPr="00F96AFD">
        <w:rPr>
          <w:rFonts w:ascii="Arial" w:hAnsi="Arial" w:cs="Arial"/>
          <w:sz w:val="24"/>
        </w:rPr>
        <w:t xml:space="preserve"> Pearsona wynosi 0,25. Kierunek zależności jest zgodny z oczekiwaniami i teorią ekonomii. Wraz </w:t>
      </w:r>
      <w:r w:rsidRPr="00F96AFD">
        <w:rPr>
          <w:rFonts w:ascii="Arial" w:eastAsia="Times New Roman" w:hAnsi="Arial" w:cs="Arial"/>
          <w:sz w:val="24"/>
          <w:szCs w:val="24"/>
        </w:rPr>
        <w:t>z</w:t>
      </w:r>
      <w:r w:rsidRPr="00F96AFD">
        <w:rPr>
          <w:rFonts w:ascii="Arial" w:hAnsi="Arial" w:cs="Arial"/>
          <w:sz w:val="24"/>
        </w:rPr>
        <w:t xml:space="preserve"> dobrą koniunkturą gospodarczą rosną zakupy dóbr trwałego użytku, takich jak samochody osobowe, a spadają w okresie spowolnienia gospodarczego. Jednak siłę tej korelacji należy ocenić jako słabą. </w:t>
      </w:r>
    </w:p>
    <w:p w14:paraId="6D53B12F" w14:textId="77777777" w:rsidR="00677F54" w:rsidRDefault="00677F54">
      <w:pPr>
        <w:rPr>
          <w:rFonts w:ascii="Arial" w:hAnsi="Arial" w:cs="Arial"/>
          <w:b/>
          <w:sz w:val="24"/>
        </w:rPr>
      </w:pPr>
      <w:bookmarkStart w:id="175" w:name="_Toc204343351"/>
      <w:r>
        <w:rPr>
          <w:rFonts w:ascii="Arial" w:hAnsi="Arial" w:cs="Arial"/>
          <w:b/>
          <w:sz w:val="24"/>
        </w:rPr>
        <w:br w:type="page"/>
      </w:r>
    </w:p>
    <w:p w14:paraId="7001C891" w14:textId="51F2DEA1" w:rsidR="406BE29E" w:rsidRPr="00F96AFD" w:rsidRDefault="001602B4" w:rsidP="00DD2DE5">
      <w:pPr>
        <w:spacing w:before="240" w:after="24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16</w:t>
      </w:r>
      <w:r w:rsidR="00FF3664" w:rsidRPr="00F96AFD">
        <w:rPr>
          <w:rFonts w:ascii="Arial" w:hAnsi="Arial" w:cs="Arial"/>
          <w:b/>
          <w:sz w:val="24"/>
        </w:rPr>
        <w:fldChar w:fldCharType="end"/>
      </w:r>
      <w:r w:rsidRPr="00F96AFD">
        <w:rPr>
          <w:rFonts w:ascii="Arial" w:hAnsi="Arial" w:cs="Arial"/>
          <w:b/>
          <w:sz w:val="24"/>
        </w:rPr>
        <w:t xml:space="preserve">. </w:t>
      </w:r>
      <w:r w:rsidR="406BE29E" w:rsidRPr="00F96AFD">
        <w:rPr>
          <w:rFonts w:ascii="Arial" w:hAnsi="Arial" w:cs="Arial"/>
          <w:b/>
          <w:sz w:val="24"/>
        </w:rPr>
        <w:t>Stopa wzrostu liczby samochodów na 1000 mieszkańców i stopa wzrostu realnego PKB</w:t>
      </w:r>
      <w:bookmarkEnd w:id="175"/>
    </w:p>
    <w:p w14:paraId="20116AC8" w14:textId="17540F7A" w:rsidR="406BE29E" w:rsidRPr="00F96AFD" w:rsidRDefault="406BE29E" w:rsidP="00DD2DE5">
      <w:pPr>
        <w:spacing w:before="240" w:after="240" w:line="276" w:lineRule="auto"/>
        <w:rPr>
          <w:rFonts w:ascii="Arial" w:hAnsi="Arial" w:cs="Arial"/>
          <w:sz w:val="24"/>
        </w:rPr>
      </w:pPr>
      <w:r w:rsidRPr="00F96AFD">
        <w:rPr>
          <w:rFonts w:ascii="Arial" w:hAnsi="Arial" w:cs="Arial"/>
          <w:noProof/>
          <w:sz w:val="24"/>
          <w:szCs w:val="24"/>
          <w:lang w:eastAsia="pl-PL"/>
        </w:rPr>
        <w:drawing>
          <wp:inline distT="0" distB="0" distL="0" distR="0" wp14:anchorId="5EB4533E" wp14:editId="7462AE32">
            <wp:extent cx="5172075" cy="2762250"/>
            <wp:effectExtent l="0" t="0" r="0" b="0"/>
            <wp:docPr id="11134243" name="Picture 11134243" descr="Obraz zawiera wykres liniowy tempa wzrostu PKB województwa wielkopolskiego i drugą linię pokazujacą stopę wzrostu produkcji rolniczej w Wielkopolsce. W latach 2014 -2018 przebieg obu linii jest zróżnicowany. W latach 2019 -2023 obie linie wykazują podobny przebieg.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34243" name="Picture 11134243" descr="Obraz zawiera wykres liniowy tempa wzrostu PKB województwa wielkopolskiego i drugą linię pokazujacą stopę wzrostu produkcji rolniczej w Wielkopolsce. W latach 2014 -2018 przebieg obu linii jest zróżnicowany. W latach 2019 -2023 obie linie wykazują podobny przebieg. "/>
                    <pic:cNvPicPr/>
                  </pic:nvPicPr>
                  <pic:blipFill>
                    <a:blip r:embed="rId78">
                      <a:extLst>
                        <a:ext uri="{28A0092B-C50C-407E-A947-70E740481C1C}">
                          <a14:useLocalDpi xmlns:a14="http://schemas.microsoft.com/office/drawing/2010/main" val="0"/>
                        </a:ext>
                      </a:extLst>
                    </a:blip>
                    <a:stretch>
                      <a:fillRect/>
                    </a:stretch>
                  </pic:blipFill>
                  <pic:spPr>
                    <a:xfrm>
                      <a:off x="0" y="0"/>
                      <a:ext cx="5172075" cy="2762250"/>
                    </a:xfrm>
                    <a:prstGeom prst="rect">
                      <a:avLst/>
                    </a:prstGeom>
                  </pic:spPr>
                </pic:pic>
              </a:graphicData>
            </a:graphic>
          </wp:inline>
        </w:drawing>
      </w:r>
    </w:p>
    <w:p w14:paraId="3564C6F2" w14:textId="78E7AAEA" w:rsidR="406BE29E" w:rsidRPr="00F96AFD" w:rsidRDefault="406BE29E" w:rsidP="00DD2DE5">
      <w:pPr>
        <w:spacing w:before="240" w:after="240" w:line="276" w:lineRule="auto"/>
        <w:rPr>
          <w:rFonts w:ascii="Arial" w:hAnsi="Arial" w:cs="Arial"/>
          <w:sz w:val="24"/>
        </w:rPr>
      </w:pPr>
      <w:r w:rsidRPr="00F96AFD">
        <w:rPr>
          <w:rFonts w:ascii="Arial" w:hAnsi="Arial" w:cs="Arial"/>
          <w:sz w:val="24"/>
        </w:rPr>
        <w:t>Źródło: opracowanie własne</w:t>
      </w:r>
    </w:p>
    <w:p w14:paraId="6D455364" w14:textId="1E44D1F4" w:rsidR="406BE29E" w:rsidRPr="00F96AFD" w:rsidRDefault="406BE29E" w:rsidP="00DD2DE5">
      <w:pPr>
        <w:spacing w:before="240" w:after="240" w:line="360" w:lineRule="auto"/>
        <w:rPr>
          <w:rFonts w:ascii="Arial" w:hAnsi="Arial" w:cs="Arial"/>
          <w:sz w:val="24"/>
        </w:rPr>
      </w:pPr>
      <w:r w:rsidRPr="00F96AFD">
        <w:rPr>
          <w:rFonts w:ascii="Arial" w:hAnsi="Arial" w:cs="Arial"/>
          <w:sz w:val="24"/>
        </w:rPr>
        <w:t xml:space="preserve">Stopa wzrostu liczby pasażerów lotniczych przylatujących i </w:t>
      </w:r>
      <w:r w:rsidR="456A3292" w:rsidRPr="00F96AFD">
        <w:rPr>
          <w:rFonts w:ascii="Arial" w:hAnsi="Arial" w:cs="Arial"/>
          <w:sz w:val="24"/>
        </w:rPr>
        <w:t>wylatujących</w:t>
      </w:r>
      <w:r w:rsidRPr="00F96AFD">
        <w:rPr>
          <w:rFonts w:ascii="Arial" w:hAnsi="Arial" w:cs="Arial"/>
          <w:sz w:val="24"/>
        </w:rPr>
        <w:t xml:space="preserve"> z Wielkopolski wykazuje znacznie większą amplitudę wahań niż realny PKB, co ilustruje </w:t>
      </w:r>
      <w:r w:rsidR="3A63E316" w:rsidRPr="00F96AFD">
        <w:rPr>
          <w:rFonts w:ascii="Arial" w:eastAsia="Times New Roman" w:hAnsi="Arial" w:cs="Arial"/>
          <w:sz w:val="24"/>
          <w:szCs w:val="24"/>
        </w:rPr>
        <w:t>wykres</w:t>
      </w:r>
      <w:r w:rsidRPr="00F96AFD">
        <w:rPr>
          <w:rFonts w:ascii="Arial" w:hAnsi="Arial" w:cs="Arial"/>
          <w:sz w:val="24"/>
        </w:rPr>
        <w:t xml:space="preserve"> 3.1</w:t>
      </w:r>
      <w:r w:rsidR="0083337E">
        <w:rPr>
          <w:rFonts w:ascii="Arial" w:hAnsi="Arial" w:cs="Arial"/>
          <w:sz w:val="24"/>
        </w:rPr>
        <w:t>7</w:t>
      </w:r>
      <w:r w:rsidRPr="00F96AFD">
        <w:rPr>
          <w:rFonts w:ascii="Arial" w:hAnsi="Arial" w:cs="Arial"/>
          <w:sz w:val="24"/>
        </w:rPr>
        <w:t>. Bardzo dynamiczny wzrostu pasażerskiego ruchu lotniczego</w:t>
      </w:r>
      <w:r w:rsidR="690974C5" w:rsidRPr="00F96AFD">
        <w:rPr>
          <w:rFonts w:ascii="Arial" w:hAnsi="Arial" w:cs="Arial"/>
          <w:sz w:val="24"/>
        </w:rPr>
        <w:t>, obserwowany zwłaszcza w końcówce okresu 2014-2018,</w:t>
      </w:r>
      <w:r w:rsidR="3A8950A2" w:rsidRPr="00F96AFD">
        <w:rPr>
          <w:rFonts w:ascii="Arial" w:hAnsi="Arial" w:cs="Arial"/>
          <w:sz w:val="24"/>
        </w:rPr>
        <w:t xml:space="preserve"> </w:t>
      </w:r>
      <w:r w:rsidRPr="00F96AFD">
        <w:rPr>
          <w:rFonts w:ascii="Arial" w:hAnsi="Arial" w:cs="Arial"/>
          <w:sz w:val="24"/>
        </w:rPr>
        <w:t xml:space="preserve">głęboko załamał się z powodu pandemii </w:t>
      </w:r>
      <w:r w:rsidR="78DDAAD9" w:rsidRPr="00F96AFD">
        <w:rPr>
          <w:rFonts w:ascii="Arial" w:hAnsi="Arial" w:cs="Arial"/>
          <w:sz w:val="24"/>
        </w:rPr>
        <w:t>C</w:t>
      </w:r>
      <w:r w:rsidR="526DA8E8" w:rsidRPr="00F96AFD">
        <w:rPr>
          <w:rFonts w:ascii="Arial" w:hAnsi="Arial" w:cs="Arial"/>
          <w:sz w:val="24"/>
        </w:rPr>
        <w:t>OVID</w:t>
      </w:r>
      <w:r w:rsidRPr="00F96AFD">
        <w:rPr>
          <w:rFonts w:ascii="Arial" w:hAnsi="Arial" w:cs="Arial"/>
          <w:sz w:val="24"/>
        </w:rPr>
        <w:t>-19.</w:t>
      </w:r>
      <w:r w:rsidR="1DC68143" w:rsidRPr="00F96AFD">
        <w:rPr>
          <w:rFonts w:ascii="Arial" w:hAnsi="Arial" w:cs="Arial"/>
          <w:sz w:val="24"/>
        </w:rPr>
        <w:t xml:space="preserve"> </w:t>
      </w:r>
      <w:r w:rsidRPr="00F96AFD">
        <w:rPr>
          <w:rFonts w:ascii="Arial" w:hAnsi="Arial" w:cs="Arial"/>
          <w:sz w:val="24"/>
        </w:rPr>
        <w:t xml:space="preserve">W okresie </w:t>
      </w:r>
      <w:proofErr w:type="spellStart"/>
      <w:r w:rsidRPr="00F96AFD">
        <w:rPr>
          <w:rFonts w:ascii="Arial" w:hAnsi="Arial" w:cs="Arial"/>
          <w:sz w:val="24"/>
        </w:rPr>
        <w:t>popandemicznym</w:t>
      </w:r>
      <w:proofErr w:type="spellEnd"/>
      <w:r w:rsidRPr="00F96AFD">
        <w:rPr>
          <w:rFonts w:ascii="Arial" w:hAnsi="Arial" w:cs="Arial"/>
          <w:sz w:val="24"/>
        </w:rPr>
        <w:t xml:space="preserve"> bardzo szybko przewyższył poziom sprzed pandemii. </w:t>
      </w:r>
      <w:r w:rsidR="603229C5" w:rsidRPr="00F96AFD">
        <w:rPr>
          <w:rFonts w:ascii="Arial" w:hAnsi="Arial" w:cs="Arial"/>
          <w:sz w:val="24"/>
        </w:rPr>
        <w:t>Turbulentny okres 2019-2023 cechuje się gwałtownymi wahaniami liczby pasażerów.</w:t>
      </w:r>
    </w:p>
    <w:p w14:paraId="524A203D" w14:textId="77777777" w:rsidR="00677F54" w:rsidRDefault="00677F54">
      <w:pPr>
        <w:rPr>
          <w:rFonts w:ascii="Arial" w:hAnsi="Arial" w:cs="Arial"/>
          <w:b/>
          <w:sz w:val="24"/>
        </w:rPr>
      </w:pPr>
      <w:bookmarkStart w:id="176" w:name="_Toc204343352"/>
      <w:r>
        <w:rPr>
          <w:rFonts w:ascii="Arial" w:hAnsi="Arial" w:cs="Arial"/>
          <w:b/>
          <w:sz w:val="24"/>
        </w:rPr>
        <w:br w:type="page"/>
      </w:r>
    </w:p>
    <w:p w14:paraId="500E6DF6" w14:textId="376900A2" w:rsidR="406BE29E" w:rsidRPr="00F96AFD" w:rsidRDefault="001602B4" w:rsidP="00DD2DE5">
      <w:pPr>
        <w:spacing w:before="240" w:after="24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17</w:t>
      </w:r>
      <w:r w:rsidR="00FF3664" w:rsidRPr="00F96AFD">
        <w:rPr>
          <w:rFonts w:ascii="Arial" w:hAnsi="Arial" w:cs="Arial"/>
          <w:b/>
          <w:sz w:val="24"/>
        </w:rPr>
        <w:fldChar w:fldCharType="end"/>
      </w:r>
      <w:r w:rsidRPr="00F96AFD">
        <w:rPr>
          <w:rFonts w:ascii="Arial" w:hAnsi="Arial" w:cs="Arial"/>
          <w:b/>
          <w:sz w:val="24"/>
        </w:rPr>
        <w:t xml:space="preserve">. </w:t>
      </w:r>
      <w:r w:rsidR="406BE29E" w:rsidRPr="00F96AFD">
        <w:rPr>
          <w:rFonts w:ascii="Arial" w:hAnsi="Arial" w:cs="Arial"/>
          <w:b/>
          <w:sz w:val="24"/>
        </w:rPr>
        <w:t>Stopa wzrostu liczby pasażerów lotniczych w w</w:t>
      </w:r>
      <w:r w:rsidR="441E9657" w:rsidRPr="00F96AFD">
        <w:rPr>
          <w:rFonts w:ascii="Arial" w:hAnsi="Arial" w:cs="Arial"/>
          <w:b/>
          <w:sz w:val="24"/>
        </w:rPr>
        <w:t>o</w:t>
      </w:r>
      <w:r w:rsidR="406BE29E" w:rsidRPr="00F96AFD">
        <w:rPr>
          <w:rFonts w:ascii="Arial" w:hAnsi="Arial" w:cs="Arial"/>
          <w:b/>
          <w:sz w:val="24"/>
        </w:rPr>
        <w:t>jewództwie wielkopolskim i stopa wzrostu realnego PKB</w:t>
      </w:r>
      <w:bookmarkEnd w:id="176"/>
    </w:p>
    <w:p w14:paraId="1BF5B7B1" w14:textId="115B5BD6" w:rsidR="406BE29E" w:rsidRPr="00F96AFD" w:rsidRDefault="0BA8A93F" w:rsidP="00DD2DE5">
      <w:pPr>
        <w:spacing w:before="240" w:after="240" w:line="276" w:lineRule="auto"/>
        <w:rPr>
          <w:rFonts w:ascii="Arial" w:hAnsi="Arial" w:cs="Arial"/>
          <w:sz w:val="24"/>
        </w:rPr>
      </w:pPr>
      <w:r w:rsidRPr="00F96AFD">
        <w:rPr>
          <w:rFonts w:ascii="Arial" w:hAnsi="Arial" w:cs="Arial"/>
          <w:noProof/>
          <w:sz w:val="24"/>
          <w:szCs w:val="24"/>
          <w:lang w:eastAsia="pl-PL"/>
        </w:rPr>
        <w:drawing>
          <wp:inline distT="0" distB="0" distL="0" distR="0" wp14:anchorId="6D86A022" wp14:editId="680F60D5">
            <wp:extent cx="5734050" cy="2886075"/>
            <wp:effectExtent l="0" t="0" r="0" b="0"/>
            <wp:docPr id="1587516107" name="Obraz 1587516107" descr="Obraz zawiera w jednym układzie współrządnych dwa wykresy liniowe. Są to stopa wzrostu liczby pasażerów lotniczych w województwie wielkopolskim i stopa wzrostu realnego PKB. Przebieg wahań obu linii jest podobn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7516107" name="Obraz 1587516107" descr="Obraz zawiera w jednym układzie współrządnych dwa wykresy liniowe. Są to stopa wzrostu liczby pasażerów lotniczych w województwie wielkopolskim i stopa wzrostu realnego PKB. Przebieg wahań obu linii jest podobny. "/>
                    <pic:cNvPicPr/>
                  </pic:nvPicPr>
                  <pic:blipFill>
                    <a:blip r:embed="rId79">
                      <a:extLst>
                        <a:ext uri="{28A0092B-C50C-407E-A947-70E740481C1C}">
                          <a14:useLocalDpi xmlns:a14="http://schemas.microsoft.com/office/drawing/2010/main" val="0"/>
                        </a:ext>
                      </a:extLst>
                    </a:blip>
                    <a:stretch>
                      <a:fillRect/>
                    </a:stretch>
                  </pic:blipFill>
                  <pic:spPr>
                    <a:xfrm>
                      <a:off x="0" y="0"/>
                      <a:ext cx="5734050" cy="2886075"/>
                    </a:xfrm>
                    <a:prstGeom prst="rect">
                      <a:avLst/>
                    </a:prstGeom>
                  </pic:spPr>
                </pic:pic>
              </a:graphicData>
            </a:graphic>
          </wp:inline>
        </w:drawing>
      </w:r>
    </w:p>
    <w:p w14:paraId="1B312652" w14:textId="74887CD5" w:rsidR="406BE29E" w:rsidRPr="00F96AFD" w:rsidRDefault="406BE29E" w:rsidP="00DD2DE5">
      <w:pPr>
        <w:spacing w:before="240" w:after="240" w:line="276" w:lineRule="auto"/>
        <w:rPr>
          <w:rFonts w:ascii="Arial" w:hAnsi="Arial" w:cs="Arial"/>
          <w:sz w:val="24"/>
        </w:rPr>
      </w:pPr>
      <w:r w:rsidRPr="00F96AFD">
        <w:rPr>
          <w:rFonts w:ascii="Arial" w:hAnsi="Arial" w:cs="Arial"/>
          <w:sz w:val="24"/>
        </w:rPr>
        <w:t>Źródło: opracowanie własne</w:t>
      </w:r>
    </w:p>
    <w:p w14:paraId="5353E3B6" w14:textId="1913678B" w:rsidR="406BE29E" w:rsidRPr="00F96AFD" w:rsidRDefault="406BE29E" w:rsidP="00DD2DE5">
      <w:pPr>
        <w:spacing w:before="240" w:after="240" w:line="360" w:lineRule="auto"/>
        <w:rPr>
          <w:rFonts w:ascii="Arial" w:hAnsi="Arial" w:cs="Arial"/>
          <w:sz w:val="24"/>
        </w:rPr>
      </w:pPr>
      <w:r w:rsidRPr="00F96AFD">
        <w:rPr>
          <w:rFonts w:ascii="Arial" w:hAnsi="Arial" w:cs="Arial"/>
          <w:sz w:val="24"/>
        </w:rPr>
        <w:t xml:space="preserve">Współczynnik korelacji Pearsona wynosi 0,42. </w:t>
      </w:r>
      <w:r w:rsidR="78DDAAD9" w:rsidRPr="00F96AFD">
        <w:rPr>
          <w:rFonts w:ascii="Arial" w:hAnsi="Arial" w:cs="Arial"/>
          <w:sz w:val="24"/>
        </w:rPr>
        <w:t>Korelacja</w:t>
      </w:r>
      <w:r w:rsidRPr="00F96AFD">
        <w:rPr>
          <w:rFonts w:ascii="Arial" w:hAnsi="Arial" w:cs="Arial"/>
          <w:sz w:val="24"/>
        </w:rPr>
        <w:t xml:space="preserve"> stopy wzrostu liczby </w:t>
      </w:r>
      <w:r w:rsidR="4D76B36B" w:rsidRPr="00F96AFD">
        <w:rPr>
          <w:rFonts w:ascii="Arial" w:hAnsi="Arial" w:cs="Arial"/>
          <w:sz w:val="24"/>
        </w:rPr>
        <w:t>przylatujących</w:t>
      </w:r>
      <w:r w:rsidRPr="00F96AFD">
        <w:rPr>
          <w:rFonts w:ascii="Arial" w:hAnsi="Arial" w:cs="Arial"/>
          <w:sz w:val="24"/>
        </w:rPr>
        <w:t xml:space="preserve"> i </w:t>
      </w:r>
      <w:r w:rsidR="51A49183" w:rsidRPr="00F96AFD">
        <w:rPr>
          <w:rFonts w:ascii="Arial" w:hAnsi="Arial" w:cs="Arial"/>
          <w:sz w:val="24"/>
        </w:rPr>
        <w:t>odlatujących</w:t>
      </w:r>
      <w:r w:rsidRPr="00F96AFD">
        <w:rPr>
          <w:rFonts w:ascii="Arial" w:hAnsi="Arial" w:cs="Arial"/>
          <w:sz w:val="24"/>
        </w:rPr>
        <w:t xml:space="preserve"> pasażerów lotniczych ze stopą wzrostu re</w:t>
      </w:r>
      <w:r w:rsidR="318BF29A" w:rsidRPr="00F96AFD">
        <w:rPr>
          <w:rFonts w:ascii="Arial" w:hAnsi="Arial" w:cs="Arial"/>
          <w:sz w:val="24"/>
        </w:rPr>
        <w:t>a</w:t>
      </w:r>
      <w:r w:rsidRPr="00F96AFD">
        <w:rPr>
          <w:rFonts w:ascii="Arial" w:hAnsi="Arial" w:cs="Arial"/>
          <w:sz w:val="24"/>
        </w:rPr>
        <w:t xml:space="preserve">lnego PKB jest dodatnia, ale o umiarkowanej sile. </w:t>
      </w:r>
    </w:p>
    <w:p w14:paraId="00A6758A" w14:textId="76842FC9" w:rsidR="406BE29E" w:rsidRPr="00F96AFD" w:rsidRDefault="406BE29E" w:rsidP="00DD2DE5">
      <w:pPr>
        <w:spacing w:before="240" w:after="240" w:line="360" w:lineRule="auto"/>
        <w:rPr>
          <w:rFonts w:ascii="Arial" w:hAnsi="Arial" w:cs="Arial"/>
          <w:sz w:val="24"/>
        </w:rPr>
      </w:pPr>
      <w:r w:rsidRPr="00F96AFD">
        <w:rPr>
          <w:rFonts w:ascii="Arial" w:hAnsi="Arial" w:cs="Arial"/>
          <w:sz w:val="24"/>
        </w:rPr>
        <w:t xml:space="preserve">W ciągu minionej dekady w Wielkopolsce nastąpił spektakularny wzrost długości dróg dla rowerów. </w:t>
      </w:r>
      <w:r w:rsidR="78DDAAD9" w:rsidRPr="00F96AFD">
        <w:rPr>
          <w:rFonts w:ascii="Arial" w:hAnsi="Arial" w:cs="Arial"/>
          <w:sz w:val="24"/>
        </w:rPr>
        <w:t>Można</w:t>
      </w:r>
      <w:r w:rsidRPr="00F96AFD">
        <w:rPr>
          <w:rFonts w:ascii="Arial" w:hAnsi="Arial" w:cs="Arial"/>
          <w:sz w:val="24"/>
        </w:rPr>
        <w:t xml:space="preserve"> oczekiwać, że ten wskaźnik rozwoju społeczno-gospodarczego jest skorelowany ze wzrostem gospodarczym. Rosnące PKB skutkuje wzrostem wpływów do budżetu władz lokalnych, regionalnych i centralnych dzięki czemu mają środki finansowe na inwestycje w infrastrukturę taką jak ścieżki rowerowe</w:t>
      </w:r>
      <w:r w:rsidR="6EF1E370" w:rsidRPr="00F96AFD">
        <w:rPr>
          <w:rFonts w:ascii="Arial" w:hAnsi="Arial" w:cs="Arial"/>
          <w:sz w:val="24"/>
        </w:rPr>
        <w:t>, które</w:t>
      </w:r>
      <w:r w:rsidRPr="00F96AFD">
        <w:rPr>
          <w:rFonts w:ascii="Arial" w:hAnsi="Arial" w:cs="Arial"/>
          <w:sz w:val="24"/>
        </w:rPr>
        <w:t xml:space="preserve"> zapewniają alternatywną komunikację, zwłaszcza w warunkach korków drogowych spowodowanych nadmierną </w:t>
      </w:r>
      <w:r w:rsidR="499CD38C" w:rsidRPr="00F96AFD">
        <w:rPr>
          <w:rFonts w:ascii="Arial" w:hAnsi="Arial" w:cs="Arial"/>
          <w:sz w:val="24"/>
        </w:rPr>
        <w:t>liczb</w:t>
      </w:r>
      <w:r w:rsidR="78DDAAD9" w:rsidRPr="00F96AFD">
        <w:rPr>
          <w:rFonts w:ascii="Arial" w:hAnsi="Arial" w:cs="Arial"/>
          <w:sz w:val="24"/>
        </w:rPr>
        <w:t>ą</w:t>
      </w:r>
      <w:r w:rsidRPr="00F96AFD">
        <w:rPr>
          <w:rFonts w:ascii="Arial" w:hAnsi="Arial" w:cs="Arial"/>
          <w:sz w:val="24"/>
        </w:rPr>
        <w:t xml:space="preserve"> samochodów. Jednocześnie są infrastrukturą rekreacyjną i sportową. Z</w:t>
      </w:r>
      <w:r w:rsidR="009A058E" w:rsidRPr="00F96AFD">
        <w:rPr>
          <w:rFonts w:ascii="Arial" w:hAnsi="Arial" w:cs="Arial"/>
          <w:sz w:val="24"/>
        </w:rPr>
        <w:t> </w:t>
      </w:r>
      <w:r w:rsidRPr="00F96AFD">
        <w:rPr>
          <w:rFonts w:ascii="Arial" w:hAnsi="Arial" w:cs="Arial"/>
          <w:sz w:val="24"/>
        </w:rPr>
        <w:t>drugiej strony w czasie spowolnienia gosp</w:t>
      </w:r>
      <w:r w:rsidR="009A058E" w:rsidRPr="00F96AFD">
        <w:rPr>
          <w:rFonts w:ascii="Arial" w:hAnsi="Arial" w:cs="Arial"/>
          <w:sz w:val="24"/>
        </w:rPr>
        <w:t>o</w:t>
      </w:r>
      <w:r w:rsidRPr="00F96AFD">
        <w:rPr>
          <w:rFonts w:ascii="Arial" w:hAnsi="Arial" w:cs="Arial"/>
          <w:sz w:val="24"/>
        </w:rPr>
        <w:t xml:space="preserve">darczego i związanej z nim presji budżetowej na ograniczanie wydatków publicznych są to inwestycje, z których stosunkowo łatwo zrezygnować. W celu weryfikacji tych oczekiwań policzono stopę wzrostu rok do roku wskaźnika </w:t>
      </w:r>
      <w:r w:rsidR="78DDAAD9" w:rsidRPr="00F96AFD">
        <w:rPr>
          <w:rFonts w:ascii="Arial" w:hAnsi="Arial" w:cs="Arial"/>
          <w:sz w:val="24"/>
        </w:rPr>
        <w:t>długoś</w:t>
      </w:r>
      <w:r w:rsidR="08582BDC" w:rsidRPr="00F96AFD">
        <w:rPr>
          <w:rFonts w:ascii="Arial" w:hAnsi="Arial" w:cs="Arial"/>
          <w:sz w:val="24"/>
        </w:rPr>
        <w:t>ci</w:t>
      </w:r>
      <w:r w:rsidRPr="00F96AFD">
        <w:rPr>
          <w:rFonts w:ascii="Arial" w:hAnsi="Arial" w:cs="Arial"/>
          <w:sz w:val="24"/>
        </w:rPr>
        <w:t xml:space="preserve"> dróg dla rowerów na 10 tys. ludności i razem ze stopą wzrostu re</w:t>
      </w:r>
      <w:r w:rsidR="009A058E" w:rsidRPr="00F96AFD">
        <w:rPr>
          <w:rFonts w:ascii="Arial" w:hAnsi="Arial" w:cs="Arial"/>
          <w:sz w:val="24"/>
        </w:rPr>
        <w:t>a</w:t>
      </w:r>
      <w:r w:rsidRPr="00F96AFD">
        <w:rPr>
          <w:rFonts w:ascii="Arial" w:hAnsi="Arial" w:cs="Arial"/>
          <w:sz w:val="24"/>
        </w:rPr>
        <w:t>lnego PK</w:t>
      </w:r>
      <w:r w:rsidR="0083337E">
        <w:rPr>
          <w:rFonts w:ascii="Arial" w:hAnsi="Arial" w:cs="Arial"/>
          <w:sz w:val="24"/>
        </w:rPr>
        <w:t>B przedstawiono na wykresie 3.18</w:t>
      </w:r>
      <w:r w:rsidRPr="00F96AFD">
        <w:rPr>
          <w:rFonts w:ascii="Arial" w:hAnsi="Arial" w:cs="Arial"/>
          <w:sz w:val="24"/>
        </w:rPr>
        <w:t>.</w:t>
      </w:r>
    </w:p>
    <w:p w14:paraId="5FC94D9A" w14:textId="62DA7924" w:rsidR="406BE29E" w:rsidRPr="00F96AFD" w:rsidRDefault="001602B4" w:rsidP="00DD2DE5">
      <w:pPr>
        <w:spacing w:before="240" w:after="240" w:line="276" w:lineRule="auto"/>
        <w:rPr>
          <w:rFonts w:ascii="Arial" w:hAnsi="Arial" w:cs="Arial"/>
          <w:b/>
          <w:sz w:val="24"/>
        </w:rPr>
      </w:pPr>
      <w:bookmarkStart w:id="177" w:name="_Toc204343353"/>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18</w:t>
      </w:r>
      <w:r w:rsidR="00FF3664" w:rsidRPr="00F96AFD">
        <w:rPr>
          <w:rFonts w:ascii="Arial" w:hAnsi="Arial" w:cs="Arial"/>
          <w:b/>
          <w:sz w:val="24"/>
        </w:rPr>
        <w:fldChar w:fldCharType="end"/>
      </w:r>
      <w:r w:rsidRPr="00F96AFD">
        <w:rPr>
          <w:rFonts w:ascii="Arial" w:hAnsi="Arial" w:cs="Arial"/>
          <w:b/>
          <w:sz w:val="24"/>
        </w:rPr>
        <w:t xml:space="preserve">. </w:t>
      </w:r>
      <w:r w:rsidR="406BE29E" w:rsidRPr="00F96AFD">
        <w:rPr>
          <w:rFonts w:ascii="Arial" w:hAnsi="Arial" w:cs="Arial"/>
          <w:b/>
          <w:sz w:val="24"/>
        </w:rPr>
        <w:t>Stopa wzrostu długości dróg dla rowerów w Wielkopolsce i stopa wzrostu realnego PKB</w:t>
      </w:r>
      <w:bookmarkEnd w:id="177"/>
      <w:r w:rsidR="406BE29E" w:rsidRPr="00F96AFD">
        <w:rPr>
          <w:rFonts w:ascii="Arial" w:hAnsi="Arial" w:cs="Arial"/>
          <w:b/>
          <w:sz w:val="24"/>
        </w:rPr>
        <w:t xml:space="preserve"> </w:t>
      </w:r>
    </w:p>
    <w:p w14:paraId="767848F4" w14:textId="00D96915" w:rsidR="406BE29E" w:rsidRPr="00F96AFD" w:rsidRDefault="406BE29E" w:rsidP="00DD2DE5">
      <w:pPr>
        <w:spacing w:before="240" w:after="240" w:line="276" w:lineRule="auto"/>
        <w:rPr>
          <w:rFonts w:ascii="Arial" w:hAnsi="Arial" w:cs="Arial"/>
          <w:sz w:val="24"/>
        </w:rPr>
      </w:pPr>
      <w:r w:rsidRPr="00F96AFD">
        <w:rPr>
          <w:rFonts w:ascii="Arial" w:hAnsi="Arial" w:cs="Arial"/>
          <w:noProof/>
          <w:sz w:val="24"/>
          <w:szCs w:val="24"/>
          <w:lang w:eastAsia="pl-PL"/>
        </w:rPr>
        <w:drawing>
          <wp:inline distT="0" distB="0" distL="0" distR="0" wp14:anchorId="15FB482B" wp14:editId="02BE02C2">
            <wp:extent cx="5753098" cy="2552700"/>
            <wp:effectExtent l="0" t="0" r="0" b="0"/>
            <wp:docPr id="841889628" name="Picture 841889628" descr="Na jednym obrazku są dwa wykresy liniowe stopa wzrostu długości dróg dla rowerów w Wielkopolsce i stopa wzrostu realnego PKB. Wzrost długości dróg rowerowych wykazuje skokowy wzrost w 2018. Przebieg obu linii jest odmienn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1889628" name="Picture 841889628" descr="Na jednym obrazku są dwa wykresy liniowe stopa wzrostu długości dróg dla rowerów w Wielkopolsce i stopa wzrostu realnego PKB. Wzrost długości dróg rowerowych wykazuje skokowy wzrost w 2018. Przebieg obu linii jest odmienny. "/>
                    <pic:cNvPicPr/>
                  </pic:nvPicPr>
                  <pic:blipFill>
                    <a:blip r:embed="rId80">
                      <a:extLst>
                        <a:ext uri="{28A0092B-C50C-407E-A947-70E740481C1C}">
                          <a14:useLocalDpi xmlns:a14="http://schemas.microsoft.com/office/drawing/2010/main" val="0"/>
                        </a:ext>
                      </a:extLst>
                    </a:blip>
                    <a:stretch>
                      <a:fillRect/>
                    </a:stretch>
                  </pic:blipFill>
                  <pic:spPr>
                    <a:xfrm>
                      <a:off x="0" y="0"/>
                      <a:ext cx="5753098" cy="2552700"/>
                    </a:xfrm>
                    <a:prstGeom prst="rect">
                      <a:avLst/>
                    </a:prstGeom>
                  </pic:spPr>
                </pic:pic>
              </a:graphicData>
            </a:graphic>
          </wp:inline>
        </w:drawing>
      </w:r>
    </w:p>
    <w:p w14:paraId="6FAF7F34" w14:textId="51D743C2" w:rsidR="406BE29E" w:rsidRPr="00F96AFD" w:rsidRDefault="406BE29E" w:rsidP="00DD2DE5">
      <w:pPr>
        <w:spacing w:before="240" w:after="240" w:line="276" w:lineRule="auto"/>
        <w:rPr>
          <w:rFonts w:ascii="Arial" w:hAnsi="Arial" w:cs="Arial"/>
          <w:sz w:val="24"/>
        </w:rPr>
      </w:pPr>
      <w:r w:rsidRPr="00F96AFD">
        <w:rPr>
          <w:rFonts w:ascii="Arial" w:hAnsi="Arial" w:cs="Arial"/>
          <w:sz w:val="24"/>
        </w:rPr>
        <w:t>Źródło: opracowanie własne</w:t>
      </w:r>
    </w:p>
    <w:p w14:paraId="19155D3C" w14:textId="3BDC2B67" w:rsidR="0B30E256" w:rsidRPr="00F96AFD" w:rsidRDefault="406BE29E" w:rsidP="00DD2DE5">
      <w:pPr>
        <w:spacing w:before="240" w:after="240" w:line="360" w:lineRule="auto"/>
        <w:rPr>
          <w:rFonts w:ascii="Arial" w:hAnsi="Arial" w:cs="Arial"/>
          <w:sz w:val="24"/>
        </w:rPr>
      </w:pPr>
      <w:r w:rsidRPr="00F96AFD">
        <w:rPr>
          <w:rFonts w:ascii="Arial" w:eastAsia="Times New Roman" w:hAnsi="Arial" w:cs="Arial"/>
          <w:sz w:val="24"/>
          <w:szCs w:val="24"/>
        </w:rPr>
        <w:t>Wizualn</w:t>
      </w:r>
      <w:r w:rsidR="5992A20B" w:rsidRPr="00F96AFD">
        <w:rPr>
          <w:rFonts w:ascii="Arial" w:eastAsia="Times New Roman" w:hAnsi="Arial" w:cs="Arial"/>
          <w:sz w:val="24"/>
          <w:szCs w:val="24"/>
        </w:rPr>
        <w:t>a</w:t>
      </w:r>
      <w:r w:rsidRPr="00F96AFD">
        <w:rPr>
          <w:rFonts w:ascii="Arial" w:hAnsi="Arial" w:cs="Arial"/>
          <w:sz w:val="24"/>
        </w:rPr>
        <w:t xml:space="preserve"> analiza wykresu 3.1</w:t>
      </w:r>
      <w:r w:rsidR="0083337E">
        <w:rPr>
          <w:rFonts w:ascii="Arial" w:hAnsi="Arial" w:cs="Arial"/>
          <w:sz w:val="24"/>
        </w:rPr>
        <w:t>8</w:t>
      </w:r>
      <w:r w:rsidRPr="00F96AFD">
        <w:rPr>
          <w:rFonts w:ascii="Arial" w:hAnsi="Arial" w:cs="Arial"/>
          <w:sz w:val="24"/>
        </w:rPr>
        <w:t xml:space="preserve"> nie pozwala na </w:t>
      </w:r>
      <w:r w:rsidR="78DDAAD9" w:rsidRPr="00F96AFD">
        <w:rPr>
          <w:rFonts w:ascii="Arial" w:hAnsi="Arial" w:cs="Arial"/>
          <w:sz w:val="24"/>
        </w:rPr>
        <w:t>identyfikacj</w:t>
      </w:r>
      <w:r w:rsidR="0F810DFE" w:rsidRPr="00F96AFD">
        <w:rPr>
          <w:rFonts w:ascii="Arial" w:hAnsi="Arial" w:cs="Arial"/>
          <w:sz w:val="24"/>
        </w:rPr>
        <w:t>ę</w:t>
      </w:r>
      <w:r w:rsidR="78DDAAD9" w:rsidRPr="00F96AFD">
        <w:rPr>
          <w:rFonts w:ascii="Arial" w:hAnsi="Arial" w:cs="Arial"/>
          <w:sz w:val="24"/>
        </w:rPr>
        <w:t xml:space="preserve"> </w:t>
      </w:r>
      <w:r w:rsidR="04B06EA0" w:rsidRPr="00F96AFD">
        <w:rPr>
          <w:rFonts w:ascii="Arial" w:hAnsi="Arial" w:cs="Arial"/>
          <w:sz w:val="24"/>
        </w:rPr>
        <w:t xml:space="preserve">związku </w:t>
      </w:r>
      <w:r w:rsidRPr="00F96AFD">
        <w:rPr>
          <w:rFonts w:ascii="Arial" w:hAnsi="Arial" w:cs="Arial"/>
          <w:sz w:val="24"/>
        </w:rPr>
        <w:t xml:space="preserve">wahań tych dwóch zmiennych. Współczynnik </w:t>
      </w:r>
      <w:r w:rsidR="00675111" w:rsidRPr="00F96AFD">
        <w:rPr>
          <w:rFonts w:ascii="Arial" w:hAnsi="Arial" w:cs="Arial"/>
          <w:sz w:val="24"/>
        </w:rPr>
        <w:t>korelacji</w:t>
      </w:r>
      <w:r w:rsidRPr="00F96AFD">
        <w:rPr>
          <w:rFonts w:ascii="Arial" w:hAnsi="Arial" w:cs="Arial"/>
          <w:sz w:val="24"/>
        </w:rPr>
        <w:t xml:space="preserve"> Pear</w:t>
      </w:r>
      <w:r w:rsidR="00675111" w:rsidRPr="00F96AFD">
        <w:rPr>
          <w:rFonts w:ascii="Arial" w:hAnsi="Arial" w:cs="Arial"/>
          <w:sz w:val="24"/>
        </w:rPr>
        <w:t>son</w:t>
      </w:r>
      <w:r w:rsidRPr="00F96AFD">
        <w:rPr>
          <w:rFonts w:ascii="Arial" w:hAnsi="Arial" w:cs="Arial"/>
          <w:sz w:val="24"/>
        </w:rPr>
        <w:t>a wynosi 0,09, co potwierdza brak związku pomiędzy stopą wzrostu gospodarczego a stopą wzrostu długości dróg dla rowerów. Jest to wynik sprzeczny z oczekiwaniami.</w:t>
      </w:r>
    </w:p>
    <w:p w14:paraId="3655744D" w14:textId="258F065F" w:rsidR="002C12D8" w:rsidRPr="00F96AFD" w:rsidRDefault="5384D118" w:rsidP="001602B4">
      <w:pPr>
        <w:pStyle w:val="Nagwek2"/>
      </w:pPr>
      <w:bookmarkStart w:id="178" w:name="_Toc201563496"/>
      <w:bookmarkStart w:id="179" w:name="_Toc204341466"/>
      <w:bookmarkStart w:id="180" w:name="_Toc204343546"/>
      <w:r w:rsidRPr="00F96AFD">
        <w:t>Regionalne Inteligentne Specjalizacje a wahania aktywności gospodarczej</w:t>
      </w:r>
      <w:bookmarkEnd w:id="178"/>
      <w:bookmarkEnd w:id="179"/>
      <w:bookmarkEnd w:id="180"/>
    </w:p>
    <w:p w14:paraId="0E605E64" w14:textId="6C15BD4C" w:rsidR="002C12D8" w:rsidRPr="00F96AFD" w:rsidRDefault="5384D118" w:rsidP="00DD2DE5">
      <w:pPr>
        <w:spacing w:before="240" w:after="240" w:line="360" w:lineRule="auto"/>
        <w:rPr>
          <w:rFonts w:ascii="Arial" w:hAnsi="Arial" w:cs="Arial"/>
          <w:sz w:val="24"/>
        </w:rPr>
      </w:pPr>
      <w:r w:rsidRPr="00F96AFD">
        <w:rPr>
          <w:rFonts w:ascii="Arial" w:hAnsi="Arial" w:cs="Arial"/>
          <w:sz w:val="24"/>
        </w:rPr>
        <w:t xml:space="preserve">Regionalne Inteligentne Specjalizacje (RIS) to strategie rozwoju oparte na analizie potencjału danego regionu. Mają na celu ukierunkowanie inwestycji i działań na obszary o największym potencjale innowacyjnym. </w:t>
      </w:r>
      <w:r w:rsidRPr="00F96AFD">
        <w:rPr>
          <w:rFonts w:ascii="Arial" w:eastAsia="Times New Roman" w:hAnsi="Arial" w:cs="Arial"/>
          <w:sz w:val="24"/>
          <w:szCs w:val="24"/>
        </w:rPr>
        <w:t>IS</w:t>
      </w:r>
      <w:r w:rsidRPr="00F96AFD">
        <w:rPr>
          <w:rFonts w:ascii="Arial" w:hAnsi="Arial" w:cs="Arial"/>
          <w:sz w:val="24"/>
        </w:rPr>
        <w:t xml:space="preserve"> ustanawiają priorytety w celu uzyskania przewagi konkurencyjnej poprzez rozwijanie i łączenie swoich mocnych stron w zakresie badań naukowych i innowacji z potrzebami biznesowymi w celu wykorzystywania pojawiających się możliwości i rozwoju rynku w sposób spójny przy jednoczesnym unikaniu dublowania i</w:t>
      </w:r>
      <w:r w:rsidR="006E5879" w:rsidRPr="00F96AFD">
        <w:rPr>
          <w:rFonts w:ascii="Arial" w:eastAsia="Times New Roman" w:hAnsi="Arial" w:cs="Arial"/>
          <w:sz w:val="24"/>
          <w:szCs w:val="24"/>
        </w:rPr>
        <w:t> </w:t>
      </w:r>
      <w:r w:rsidRPr="00F96AFD">
        <w:rPr>
          <w:rFonts w:ascii="Arial" w:hAnsi="Arial" w:cs="Arial"/>
          <w:sz w:val="24"/>
        </w:rPr>
        <w:t>fragmentacji wysiłków. Podstawa prawna do tworzenia strategii rozwoju inteligentnych specjalizacji została przyjęta w formie Rozporządzenia Parlamentu Europejskiego i Rady (UE) nr 1301/2013 z dnia 1</w:t>
      </w:r>
      <w:r w:rsidR="00CA03D3" w:rsidRPr="00F96AFD">
        <w:rPr>
          <w:rFonts w:ascii="Arial" w:hAnsi="Arial" w:cs="Arial"/>
          <w:sz w:val="24"/>
        </w:rPr>
        <w:t>7 grudnia 2013 roku</w:t>
      </w:r>
      <w:r w:rsidRPr="00F96AFD">
        <w:rPr>
          <w:rFonts w:ascii="Arial" w:hAnsi="Arial" w:cs="Arial"/>
          <w:sz w:val="24"/>
        </w:rPr>
        <w:t xml:space="preserve"> (Regionalna Strategia Innowacji… 2020). Regionalne Inteligentne Specjalizacje w województwie wielkopolskim to: Biosurowce i żywność dla świadomych konsumentów (</w:t>
      </w:r>
      <w:r w:rsidRPr="00F96AFD">
        <w:rPr>
          <w:rFonts w:ascii="Arial" w:eastAsia="Times New Roman" w:hAnsi="Arial" w:cs="Arial"/>
          <w:sz w:val="24"/>
          <w:szCs w:val="24"/>
        </w:rPr>
        <w:t>IS</w:t>
      </w:r>
      <w:r w:rsidRPr="00F96AFD">
        <w:rPr>
          <w:rFonts w:ascii="Arial" w:hAnsi="Arial" w:cs="Arial"/>
          <w:sz w:val="24"/>
        </w:rPr>
        <w:t xml:space="preserve"> I), Wnętrza przyszłości (</w:t>
      </w:r>
      <w:r w:rsidRPr="00F96AFD">
        <w:rPr>
          <w:rFonts w:ascii="Arial" w:eastAsia="Times New Roman" w:hAnsi="Arial" w:cs="Arial"/>
          <w:sz w:val="24"/>
          <w:szCs w:val="24"/>
        </w:rPr>
        <w:t>IS</w:t>
      </w:r>
      <w:r w:rsidRPr="00F96AFD">
        <w:rPr>
          <w:rFonts w:ascii="Arial" w:hAnsi="Arial" w:cs="Arial"/>
          <w:sz w:val="24"/>
        </w:rPr>
        <w:t xml:space="preserve"> II), Przemysł jutra (</w:t>
      </w:r>
      <w:r w:rsidRPr="00F96AFD">
        <w:rPr>
          <w:rFonts w:ascii="Arial" w:eastAsia="Times New Roman" w:hAnsi="Arial" w:cs="Arial"/>
          <w:sz w:val="24"/>
          <w:szCs w:val="24"/>
        </w:rPr>
        <w:t>IS</w:t>
      </w:r>
      <w:r w:rsidRPr="00F96AFD">
        <w:rPr>
          <w:rFonts w:ascii="Arial" w:hAnsi="Arial" w:cs="Arial"/>
          <w:sz w:val="24"/>
        </w:rPr>
        <w:t xml:space="preserve"> III), </w:t>
      </w:r>
      <w:r w:rsidRPr="00F96AFD">
        <w:rPr>
          <w:rFonts w:ascii="Arial" w:hAnsi="Arial" w:cs="Arial"/>
          <w:sz w:val="24"/>
        </w:rPr>
        <w:lastRenderedPageBreak/>
        <w:t>Wyspecjalizowane procesy logistyczne (</w:t>
      </w:r>
      <w:r w:rsidRPr="00F96AFD">
        <w:rPr>
          <w:rFonts w:ascii="Arial" w:eastAsia="Times New Roman" w:hAnsi="Arial" w:cs="Arial"/>
          <w:sz w:val="24"/>
          <w:szCs w:val="24"/>
        </w:rPr>
        <w:t>IS</w:t>
      </w:r>
      <w:r w:rsidRPr="00F96AFD">
        <w:rPr>
          <w:rFonts w:ascii="Arial" w:hAnsi="Arial" w:cs="Arial"/>
          <w:sz w:val="24"/>
        </w:rPr>
        <w:t xml:space="preserve"> IV), Rozwój oparty na ICT (</w:t>
      </w:r>
      <w:r w:rsidRPr="00F96AFD">
        <w:rPr>
          <w:rFonts w:ascii="Arial" w:eastAsia="Times New Roman" w:hAnsi="Arial" w:cs="Arial"/>
          <w:sz w:val="24"/>
          <w:szCs w:val="24"/>
        </w:rPr>
        <w:t>IS</w:t>
      </w:r>
      <w:r w:rsidRPr="00F96AFD">
        <w:rPr>
          <w:rFonts w:ascii="Arial" w:hAnsi="Arial" w:cs="Arial"/>
          <w:sz w:val="24"/>
        </w:rPr>
        <w:t xml:space="preserve"> V), Nowoczesne technologie medyczne (</w:t>
      </w:r>
      <w:r w:rsidRPr="00F96AFD">
        <w:rPr>
          <w:rFonts w:ascii="Arial" w:eastAsia="Times New Roman" w:hAnsi="Arial" w:cs="Arial"/>
          <w:sz w:val="24"/>
          <w:szCs w:val="24"/>
        </w:rPr>
        <w:t>IS</w:t>
      </w:r>
      <w:r w:rsidRPr="00F96AFD">
        <w:rPr>
          <w:rFonts w:ascii="Arial" w:hAnsi="Arial" w:cs="Arial"/>
          <w:sz w:val="24"/>
        </w:rPr>
        <w:t xml:space="preserve"> VI).</w:t>
      </w:r>
    </w:p>
    <w:p w14:paraId="4A464892" w14:textId="3E672B12" w:rsidR="002C12D8" w:rsidRPr="00F96AFD" w:rsidRDefault="5384D118" w:rsidP="00B60BA8">
      <w:pPr>
        <w:spacing w:before="240" w:after="240" w:line="360" w:lineRule="auto"/>
        <w:rPr>
          <w:rFonts w:ascii="Arial" w:hAnsi="Arial" w:cs="Arial"/>
          <w:sz w:val="24"/>
        </w:rPr>
      </w:pPr>
      <w:r w:rsidRPr="00F96AFD">
        <w:rPr>
          <w:rFonts w:ascii="Arial" w:hAnsi="Arial" w:cs="Arial"/>
          <w:sz w:val="24"/>
        </w:rPr>
        <w:t xml:space="preserve">Ważnym aspektem z perspektywy realizacji celów badawczych w niniejszym raporcie jest wskazanie, które </w:t>
      </w:r>
      <w:r w:rsidRPr="00F96AFD">
        <w:rPr>
          <w:rFonts w:ascii="Arial" w:eastAsia="Times New Roman" w:hAnsi="Arial" w:cs="Arial"/>
          <w:sz w:val="24"/>
          <w:szCs w:val="24"/>
        </w:rPr>
        <w:t>IS</w:t>
      </w:r>
      <w:r w:rsidRPr="00F96AFD">
        <w:rPr>
          <w:rFonts w:ascii="Arial" w:hAnsi="Arial" w:cs="Arial"/>
          <w:sz w:val="24"/>
        </w:rPr>
        <w:t xml:space="preserve"> są najsilniej związane ze zmianami koniunktury gospodarczej regionu wielkopolskiego. </w:t>
      </w:r>
      <w:r w:rsidR="55B28FCC" w:rsidRPr="00F96AFD">
        <w:rPr>
          <w:rFonts w:ascii="Arial" w:hAnsi="Arial" w:cs="Arial"/>
          <w:sz w:val="24"/>
        </w:rPr>
        <w:t>Precyzyjna a</w:t>
      </w:r>
      <w:r w:rsidRPr="00F96AFD">
        <w:rPr>
          <w:rFonts w:ascii="Arial" w:hAnsi="Arial" w:cs="Arial"/>
          <w:sz w:val="24"/>
        </w:rPr>
        <w:t>naliza wahań koniunkturalnych wymaga dysponowania długimi szeregami czasowymi (co najmniej kilkunastoletnimi) o miesięcznej lub kwartalnej częstotliwości publikacji danych. Z tego względu wyodrębnienie wahań cyklicznych stricte w</w:t>
      </w:r>
      <w:r w:rsidR="00C34D79" w:rsidRPr="00F96AFD">
        <w:rPr>
          <w:rFonts w:ascii="Arial" w:eastAsia="Times New Roman" w:hAnsi="Arial" w:cs="Arial"/>
          <w:sz w:val="24"/>
          <w:szCs w:val="24"/>
        </w:rPr>
        <w:t> </w:t>
      </w:r>
      <w:r w:rsidRPr="00F96AFD">
        <w:rPr>
          <w:rFonts w:ascii="Arial" w:hAnsi="Arial" w:cs="Arial"/>
          <w:sz w:val="24"/>
        </w:rPr>
        <w:t xml:space="preserve">poszczególnych </w:t>
      </w:r>
      <w:r w:rsidRPr="00F96AFD">
        <w:rPr>
          <w:rFonts w:ascii="Arial" w:eastAsia="Times New Roman" w:hAnsi="Arial" w:cs="Arial"/>
          <w:sz w:val="24"/>
          <w:szCs w:val="24"/>
        </w:rPr>
        <w:t>IS</w:t>
      </w:r>
      <w:r w:rsidRPr="00F96AFD">
        <w:rPr>
          <w:rFonts w:ascii="Arial" w:hAnsi="Arial" w:cs="Arial"/>
          <w:sz w:val="24"/>
        </w:rPr>
        <w:t xml:space="preserve"> jest zadaniem utrudnionym. Dane, które służą do monitorowania </w:t>
      </w:r>
      <w:r w:rsidRPr="00F96AFD">
        <w:rPr>
          <w:rFonts w:ascii="Arial" w:eastAsia="Times New Roman" w:hAnsi="Arial" w:cs="Arial"/>
          <w:sz w:val="24"/>
          <w:szCs w:val="24"/>
        </w:rPr>
        <w:t>IS</w:t>
      </w:r>
      <w:r w:rsidRPr="00F96AFD">
        <w:rPr>
          <w:rFonts w:ascii="Arial" w:hAnsi="Arial" w:cs="Arial"/>
          <w:sz w:val="24"/>
        </w:rPr>
        <w:t xml:space="preserve"> przez władze regionalne posiadają roczną częstotliwość (liczba podmiotów i </w:t>
      </w:r>
      <w:r w:rsidR="35AAFC63" w:rsidRPr="00F96AFD">
        <w:rPr>
          <w:rFonts w:ascii="Arial" w:hAnsi="Arial" w:cs="Arial"/>
          <w:sz w:val="24"/>
        </w:rPr>
        <w:t xml:space="preserve">liczba </w:t>
      </w:r>
      <w:r w:rsidRPr="00F96AFD">
        <w:rPr>
          <w:rFonts w:ascii="Arial" w:hAnsi="Arial" w:cs="Arial"/>
          <w:sz w:val="24"/>
        </w:rPr>
        <w:t xml:space="preserve">zatrudnionych w PKD dedykowanych </w:t>
      </w:r>
      <w:r w:rsidRPr="00F96AFD">
        <w:rPr>
          <w:rFonts w:ascii="Arial" w:eastAsia="Times New Roman" w:hAnsi="Arial" w:cs="Arial"/>
          <w:sz w:val="24"/>
          <w:szCs w:val="24"/>
        </w:rPr>
        <w:t>IS</w:t>
      </w:r>
      <w:r w:rsidRPr="00F96AFD">
        <w:rPr>
          <w:rFonts w:ascii="Arial" w:hAnsi="Arial" w:cs="Arial"/>
          <w:sz w:val="24"/>
        </w:rPr>
        <w:t xml:space="preserve"> lub charakteryzują się nieciągłością (eksport i</w:t>
      </w:r>
      <w:r w:rsidR="00C34D79" w:rsidRPr="00F96AFD">
        <w:rPr>
          <w:rFonts w:ascii="Arial" w:eastAsia="Times New Roman" w:hAnsi="Arial" w:cs="Arial"/>
          <w:sz w:val="24"/>
          <w:szCs w:val="24"/>
        </w:rPr>
        <w:t> </w:t>
      </w:r>
      <w:r w:rsidRPr="00F96AFD">
        <w:rPr>
          <w:rFonts w:ascii="Arial" w:hAnsi="Arial" w:cs="Arial"/>
          <w:sz w:val="24"/>
        </w:rPr>
        <w:t xml:space="preserve">import w branżach PKD dedykowanych </w:t>
      </w:r>
      <w:r w:rsidRPr="00F96AFD">
        <w:rPr>
          <w:rFonts w:ascii="Arial" w:eastAsia="Times New Roman" w:hAnsi="Arial" w:cs="Arial"/>
          <w:sz w:val="24"/>
          <w:szCs w:val="24"/>
        </w:rPr>
        <w:t>IS</w:t>
      </w:r>
      <w:r w:rsidRPr="00F96AFD">
        <w:rPr>
          <w:rFonts w:ascii="Arial" w:hAnsi="Arial" w:cs="Arial"/>
          <w:sz w:val="24"/>
        </w:rPr>
        <w:t xml:space="preserve">). </w:t>
      </w:r>
      <w:r w:rsidR="05A61206" w:rsidRPr="00F96AFD">
        <w:rPr>
          <w:rFonts w:ascii="Arial" w:hAnsi="Arial" w:cs="Arial"/>
          <w:sz w:val="24"/>
        </w:rPr>
        <w:t>Wskaźniki LQ nie cechują się zmiennością i</w:t>
      </w:r>
      <w:r w:rsidR="00C34D79" w:rsidRPr="00F96AFD">
        <w:rPr>
          <w:rFonts w:ascii="Arial" w:eastAsia="Times New Roman" w:hAnsi="Arial" w:cs="Arial"/>
          <w:sz w:val="24"/>
          <w:szCs w:val="24"/>
        </w:rPr>
        <w:t> </w:t>
      </w:r>
      <w:r w:rsidR="05A61206" w:rsidRPr="00F96AFD">
        <w:rPr>
          <w:rFonts w:ascii="Arial" w:hAnsi="Arial" w:cs="Arial"/>
          <w:sz w:val="24"/>
        </w:rPr>
        <w:t>mają charakter względny, zatem nie są dobrym narzędziem do śledzenia procesów cyklicznych</w:t>
      </w:r>
      <w:r w:rsidR="00884336" w:rsidRPr="00F96AFD">
        <w:rPr>
          <w:rFonts w:ascii="Arial" w:hAnsi="Arial" w:cs="Arial"/>
          <w:sz w:val="24"/>
        </w:rPr>
        <w:t xml:space="preserve"> (przypis: </w:t>
      </w:r>
      <w:r w:rsidR="006C31E6" w:rsidRPr="00F96AFD">
        <w:rPr>
          <w:rFonts w:ascii="Arial" w:eastAsia="Times New Roman" w:hAnsi="Arial" w:cs="Arial"/>
          <w:sz w:val="24"/>
          <w:szCs w:val="24"/>
        </w:rPr>
        <w:t xml:space="preserve">Iloraz lokalizacji (ang. </w:t>
      </w:r>
      <w:proofErr w:type="spellStart"/>
      <w:r w:rsidR="006C31E6" w:rsidRPr="00F96AFD">
        <w:rPr>
          <w:rFonts w:ascii="Arial" w:eastAsia="Times New Roman" w:hAnsi="Arial" w:cs="Arial"/>
          <w:sz w:val="24"/>
          <w:szCs w:val="24"/>
        </w:rPr>
        <w:t>Location</w:t>
      </w:r>
      <w:proofErr w:type="spellEnd"/>
      <w:r w:rsidR="006C31E6" w:rsidRPr="00F96AFD">
        <w:rPr>
          <w:rFonts w:ascii="Arial" w:eastAsia="Times New Roman" w:hAnsi="Arial" w:cs="Arial"/>
          <w:sz w:val="24"/>
          <w:szCs w:val="24"/>
        </w:rPr>
        <w:t xml:space="preserve"> </w:t>
      </w:r>
      <w:proofErr w:type="spellStart"/>
      <w:r w:rsidR="006C31E6" w:rsidRPr="00F96AFD">
        <w:rPr>
          <w:rFonts w:ascii="Arial" w:eastAsia="Times New Roman" w:hAnsi="Arial" w:cs="Arial"/>
          <w:sz w:val="24"/>
          <w:szCs w:val="24"/>
        </w:rPr>
        <w:t>Quotient</w:t>
      </w:r>
      <w:proofErr w:type="spellEnd"/>
      <w:r w:rsidR="006C31E6" w:rsidRPr="00F96AFD">
        <w:rPr>
          <w:rFonts w:ascii="Arial" w:eastAsia="Times New Roman" w:hAnsi="Arial" w:cs="Arial"/>
          <w:sz w:val="24"/>
          <w:szCs w:val="24"/>
        </w:rPr>
        <w:t>, LQ) to wskaźnik mierzący stopień koncentracji określonej działalności gospodarczej w danym regionie w porównaniu z jej udziałem na poziomie całej gospodarki. Jest to stosunek udziału branży w danej jednostce przestrzennej (np. regionie) do udziału tej samej branży na poziomie całej gospodarki. Pozwala on ocenić, czy dany sektor gospodarczy jest bardziej lub mniej skoncentrowany w danym regionie niż w skali całego kraju. LQ oblicza się jako stosunek udziału branży w regionie (np. zatrudnienie w branży) do udziału tej branży w całej gospodarce</w:t>
      </w:r>
      <w:r w:rsidR="00884336" w:rsidRPr="00F96AFD">
        <w:rPr>
          <w:rFonts w:ascii="Arial" w:eastAsia="Times New Roman" w:hAnsi="Arial" w:cs="Arial"/>
          <w:sz w:val="24"/>
          <w:szCs w:val="24"/>
        </w:rPr>
        <w:t>)</w:t>
      </w:r>
      <w:r w:rsidR="006C31E6" w:rsidRPr="00F96AFD">
        <w:rPr>
          <w:rFonts w:ascii="Arial" w:eastAsia="Times New Roman" w:hAnsi="Arial" w:cs="Arial"/>
          <w:sz w:val="24"/>
          <w:szCs w:val="24"/>
        </w:rPr>
        <w:t>.</w:t>
      </w:r>
    </w:p>
    <w:p w14:paraId="6D233A6B" w14:textId="448D7A38" w:rsidR="002C12D8" w:rsidRPr="00F96AFD" w:rsidRDefault="5384D118" w:rsidP="00DD2DE5">
      <w:pPr>
        <w:spacing w:before="240" w:after="240" w:line="360" w:lineRule="auto"/>
        <w:rPr>
          <w:rFonts w:ascii="Arial" w:hAnsi="Arial" w:cs="Arial"/>
          <w:sz w:val="24"/>
        </w:rPr>
      </w:pPr>
      <w:r w:rsidRPr="00F96AFD">
        <w:rPr>
          <w:rFonts w:ascii="Arial" w:hAnsi="Arial" w:cs="Arial"/>
          <w:sz w:val="24"/>
        </w:rPr>
        <w:t>Pomimo powyższych ograniczeń, przejawy wrażliwości koniunkturalnej Regionalnych Inteligentnych Specjalizacji można dostrzec w kształtowaniu się dynamiki liczby podmiotów i</w:t>
      </w:r>
      <w:r w:rsidR="00C34D79" w:rsidRPr="00F96AFD">
        <w:rPr>
          <w:rFonts w:ascii="Arial" w:eastAsia="Times New Roman" w:hAnsi="Arial" w:cs="Arial"/>
          <w:sz w:val="24"/>
          <w:szCs w:val="24"/>
        </w:rPr>
        <w:t> </w:t>
      </w:r>
      <w:r w:rsidRPr="00F96AFD">
        <w:rPr>
          <w:rFonts w:ascii="Arial" w:hAnsi="Arial" w:cs="Arial"/>
          <w:sz w:val="24"/>
        </w:rPr>
        <w:t xml:space="preserve">zatrudnionych w branżach PKD przypisanych do tych specjalizacji w odniesieniu do zmian tempa wzrostu realnego PKB Wielkopolski. Dodatkowym przejawem wrażliwości tych sektorów na procesy cykliczne mogą być zmiany eksportu netto, przy założeniu, że kategoria ta jest malejącą funkcją dochodu narodowego. Ujemna zależność między eksportem netto a tempem wzrostu gospodarczego świadczy zatem o pewnej wrażliwości specjalizacji na zmiany aktywności gospodarczej w regionie. Na podstawie powyższych założeń podjęto próbę odpowiedzi na pytanie, czy w kategoriach służących do monitorowania </w:t>
      </w:r>
      <w:r w:rsidRPr="00F96AFD">
        <w:rPr>
          <w:rFonts w:ascii="Arial" w:eastAsia="Times New Roman" w:hAnsi="Arial" w:cs="Arial"/>
          <w:sz w:val="24"/>
          <w:szCs w:val="24"/>
        </w:rPr>
        <w:t>IS</w:t>
      </w:r>
      <w:r w:rsidRPr="00F96AFD">
        <w:rPr>
          <w:rFonts w:ascii="Arial" w:hAnsi="Arial" w:cs="Arial"/>
          <w:sz w:val="24"/>
        </w:rPr>
        <w:t xml:space="preserve"> w regionie wielkopolskim można zidentyfikować pewne cykliczne wzorce</w:t>
      </w:r>
      <w:r w:rsidR="40B0CD10" w:rsidRPr="00F96AFD">
        <w:rPr>
          <w:rFonts w:ascii="Arial" w:hAnsi="Arial" w:cs="Arial"/>
          <w:sz w:val="24"/>
        </w:rPr>
        <w:t xml:space="preserve"> oraz które </w:t>
      </w:r>
      <w:r w:rsidR="40B0CD10" w:rsidRPr="00F96AFD">
        <w:rPr>
          <w:rFonts w:ascii="Arial" w:eastAsia="Times New Roman" w:hAnsi="Arial" w:cs="Arial"/>
          <w:sz w:val="24"/>
          <w:szCs w:val="24"/>
        </w:rPr>
        <w:t>IS</w:t>
      </w:r>
      <w:r w:rsidR="40B0CD10" w:rsidRPr="00F96AFD">
        <w:rPr>
          <w:rFonts w:ascii="Arial" w:hAnsi="Arial" w:cs="Arial"/>
          <w:sz w:val="24"/>
        </w:rPr>
        <w:t xml:space="preserve"> są najbardziej wrażliwe na wahania aktywności gospodarczej.</w:t>
      </w:r>
    </w:p>
    <w:p w14:paraId="09DD3BE2" w14:textId="6138C004" w:rsidR="002C12D8" w:rsidRPr="00F96AFD" w:rsidRDefault="5384D118" w:rsidP="001602B4">
      <w:pPr>
        <w:pStyle w:val="Nagwek3"/>
      </w:pPr>
      <w:bookmarkStart w:id="181" w:name="_Toc201563497"/>
      <w:bookmarkStart w:id="182" w:name="_Toc204341467"/>
      <w:bookmarkStart w:id="183" w:name="_Toc204343547"/>
      <w:r w:rsidRPr="00F96AFD">
        <w:lastRenderedPageBreak/>
        <w:t>Biosurowce i żywność dla świadomych konsumentów (IS</w:t>
      </w:r>
      <w:r w:rsidR="00CC5EEC" w:rsidRPr="00F96AFD">
        <w:t xml:space="preserve"> I</w:t>
      </w:r>
      <w:r w:rsidRPr="00F96AFD">
        <w:t>)</w:t>
      </w:r>
      <w:bookmarkEnd w:id="181"/>
      <w:bookmarkEnd w:id="182"/>
      <w:bookmarkEnd w:id="183"/>
    </w:p>
    <w:p w14:paraId="3A64B9FA" w14:textId="5BA22EE0" w:rsidR="002C12D8" w:rsidRPr="00F96AFD" w:rsidRDefault="5384D118" w:rsidP="00DD2DE5">
      <w:pPr>
        <w:spacing w:before="240" w:after="240" w:line="360" w:lineRule="auto"/>
        <w:rPr>
          <w:rFonts w:ascii="Arial" w:hAnsi="Arial" w:cs="Arial"/>
          <w:sz w:val="24"/>
        </w:rPr>
      </w:pPr>
      <w:r w:rsidRPr="00F96AFD">
        <w:rPr>
          <w:rFonts w:ascii="Arial" w:hAnsi="Arial" w:cs="Arial"/>
          <w:sz w:val="24"/>
        </w:rPr>
        <w:t>Specjalizacja ta obejmuje produkcję zdrowej żywności oraz żywności funkcjonalnej i</w:t>
      </w:r>
      <w:r w:rsidR="00F05FF7" w:rsidRPr="00F96AFD">
        <w:rPr>
          <w:rFonts w:ascii="Arial" w:hAnsi="Arial" w:cs="Arial"/>
          <w:sz w:val="24"/>
        </w:rPr>
        <w:t> </w:t>
      </w:r>
      <w:proofErr w:type="spellStart"/>
      <w:r w:rsidRPr="00F96AFD">
        <w:rPr>
          <w:rFonts w:ascii="Arial" w:hAnsi="Arial" w:cs="Arial"/>
          <w:sz w:val="24"/>
        </w:rPr>
        <w:t>bioproduktów</w:t>
      </w:r>
      <w:proofErr w:type="spellEnd"/>
      <w:r w:rsidRPr="00F96AFD">
        <w:rPr>
          <w:rFonts w:ascii="Arial" w:hAnsi="Arial" w:cs="Arial"/>
          <w:sz w:val="24"/>
        </w:rPr>
        <w:t xml:space="preserve"> przy zastosowaniu nowoczesnych technologii, wspomaganiu decyzji i</w:t>
      </w:r>
      <w:r w:rsidR="00F05FF7" w:rsidRPr="00F96AFD">
        <w:rPr>
          <w:rFonts w:ascii="Arial" w:hAnsi="Arial" w:cs="Arial"/>
          <w:sz w:val="24"/>
        </w:rPr>
        <w:t> </w:t>
      </w:r>
      <w:r w:rsidRPr="00F96AFD">
        <w:rPr>
          <w:rFonts w:ascii="Arial" w:hAnsi="Arial" w:cs="Arial"/>
          <w:sz w:val="24"/>
        </w:rPr>
        <w:t>automatyzacji. Specjalizacja odnosi się również do innowacyjnych metod sprzedaży i</w:t>
      </w:r>
      <w:r w:rsidR="00F05FF7" w:rsidRPr="00F96AFD">
        <w:rPr>
          <w:rFonts w:ascii="Arial" w:hAnsi="Arial" w:cs="Arial"/>
          <w:sz w:val="24"/>
        </w:rPr>
        <w:t> </w:t>
      </w:r>
      <w:r w:rsidRPr="00F96AFD">
        <w:rPr>
          <w:rFonts w:ascii="Arial" w:hAnsi="Arial" w:cs="Arial"/>
          <w:sz w:val="24"/>
        </w:rPr>
        <w:t xml:space="preserve">dystrybucji wysokojakościowej żywności, a także zagospodarowania odpadów poprodukcyjnych poprzez wytwarzanie </w:t>
      </w:r>
      <w:proofErr w:type="spellStart"/>
      <w:r w:rsidRPr="00F96AFD">
        <w:rPr>
          <w:rFonts w:ascii="Arial" w:hAnsi="Arial" w:cs="Arial"/>
          <w:sz w:val="24"/>
        </w:rPr>
        <w:t>biosurowców</w:t>
      </w:r>
      <w:proofErr w:type="spellEnd"/>
      <w:r w:rsidRPr="00F96AFD">
        <w:rPr>
          <w:rFonts w:ascii="Arial" w:hAnsi="Arial" w:cs="Arial"/>
          <w:sz w:val="24"/>
        </w:rPr>
        <w:t xml:space="preserve"> dla innych gałęzi przemysłu. Istotne jest również przygotowanie i profesjonalizacja kadr w tym obszarze. Wzmacnianie całego łańcucha wartości powinno doprowadzić do zwiększenia wytwarzanej wartości dodanej i</w:t>
      </w:r>
      <w:r w:rsidR="0C685180" w:rsidRPr="00F96AFD">
        <w:rPr>
          <w:rFonts w:ascii="Arial" w:hAnsi="Arial" w:cs="Arial"/>
          <w:sz w:val="24"/>
        </w:rPr>
        <w:t xml:space="preserve"> </w:t>
      </w:r>
      <w:r w:rsidRPr="00F96AFD">
        <w:rPr>
          <w:rFonts w:ascii="Arial" w:hAnsi="Arial" w:cs="Arial"/>
          <w:sz w:val="24"/>
        </w:rPr>
        <w:t>zatrzymania jej w regionie (Regionalna Strategia Innowacji… 2020).</w:t>
      </w:r>
    </w:p>
    <w:p w14:paraId="171A5DA9" w14:textId="5644A12A" w:rsidR="002C12D8" w:rsidRPr="00F96AFD" w:rsidRDefault="5384D118" w:rsidP="00DD2DE5">
      <w:pPr>
        <w:spacing w:before="240" w:after="240" w:line="360" w:lineRule="auto"/>
        <w:rPr>
          <w:rFonts w:ascii="Arial" w:hAnsi="Arial" w:cs="Arial"/>
          <w:sz w:val="24"/>
        </w:rPr>
      </w:pPr>
      <w:r w:rsidRPr="00F96AFD">
        <w:rPr>
          <w:rFonts w:ascii="Arial" w:hAnsi="Arial" w:cs="Arial"/>
          <w:sz w:val="24"/>
        </w:rPr>
        <w:t>Dedykowane PKD dla tego wymiaru to: sekcja A, dział 01 (uprawy rolne, chów i</w:t>
      </w:r>
      <w:r w:rsidR="00F05FF7" w:rsidRPr="00F96AFD">
        <w:rPr>
          <w:rFonts w:ascii="Arial" w:hAnsi="Arial" w:cs="Arial"/>
          <w:sz w:val="24"/>
        </w:rPr>
        <w:t> </w:t>
      </w:r>
      <w:r w:rsidRPr="00F96AFD">
        <w:rPr>
          <w:rFonts w:ascii="Arial" w:hAnsi="Arial" w:cs="Arial"/>
          <w:sz w:val="24"/>
        </w:rPr>
        <w:t xml:space="preserve">hodowla zwierząt, łowiectwo, włączając działalność usługową); sekcja C, dział 10 (produkcja artykułów spożywczych) oraz sekcja C, dział 11 (produkcja napojów). Tempo wzrostu liczby podmiotów i osób zatrudnionych w ramach </w:t>
      </w:r>
      <w:r w:rsidRPr="00F96AFD">
        <w:rPr>
          <w:rFonts w:ascii="Arial" w:eastAsia="Times New Roman" w:hAnsi="Arial" w:cs="Arial"/>
          <w:sz w:val="24"/>
          <w:szCs w:val="24"/>
        </w:rPr>
        <w:t>IS</w:t>
      </w:r>
      <w:r w:rsidRPr="00F96AFD">
        <w:rPr>
          <w:rFonts w:ascii="Arial" w:hAnsi="Arial" w:cs="Arial"/>
          <w:sz w:val="24"/>
        </w:rPr>
        <w:t xml:space="preserve"> I zamieszczono na </w:t>
      </w:r>
      <w:r w:rsidR="2166BE28" w:rsidRPr="00F96AFD">
        <w:rPr>
          <w:rFonts w:ascii="Arial" w:hAnsi="Arial" w:cs="Arial"/>
          <w:sz w:val="24"/>
        </w:rPr>
        <w:t>wykresie 3.</w:t>
      </w:r>
      <w:r w:rsidR="004A3AA9">
        <w:rPr>
          <w:rFonts w:ascii="Arial" w:hAnsi="Arial" w:cs="Arial"/>
          <w:sz w:val="24"/>
        </w:rPr>
        <w:t>19</w:t>
      </w:r>
      <w:r w:rsidRPr="00F96AFD">
        <w:rPr>
          <w:rFonts w:ascii="Arial" w:hAnsi="Arial" w:cs="Arial"/>
          <w:sz w:val="24"/>
        </w:rPr>
        <w:t>.</w:t>
      </w:r>
    </w:p>
    <w:p w14:paraId="5C8000A3" w14:textId="5AA2D243" w:rsidR="002C12D8" w:rsidRPr="00F96AFD" w:rsidRDefault="001602B4" w:rsidP="00B60BA8">
      <w:pPr>
        <w:spacing w:after="0" w:line="360" w:lineRule="auto"/>
        <w:rPr>
          <w:rFonts w:ascii="Arial" w:hAnsi="Arial" w:cs="Arial"/>
          <w:b/>
          <w:sz w:val="24"/>
        </w:rPr>
      </w:pPr>
      <w:bookmarkStart w:id="184" w:name="_Toc204343354"/>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19</w:t>
      </w:r>
      <w:r w:rsidR="00FF3664" w:rsidRPr="00F96AFD">
        <w:rPr>
          <w:rFonts w:ascii="Arial" w:hAnsi="Arial" w:cs="Arial"/>
          <w:b/>
          <w:sz w:val="24"/>
        </w:rPr>
        <w:fldChar w:fldCharType="end"/>
      </w:r>
      <w:r w:rsidRPr="00F96AFD">
        <w:rPr>
          <w:rFonts w:ascii="Arial" w:hAnsi="Arial" w:cs="Arial"/>
          <w:b/>
          <w:sz w:val="24"/>
        </w:rPr>
        <w:t xml:space="preserve">. </w:t>
      </w:r>
      <w:r w:rsidR="0A688CFB" w:rsidRPr="00F96AFD">
        <w:rPr>
          <w:rFonts w:ascii="Arial" w:hAnsi="Arial" w:cs="Arial"/>
          <w:b/>
          <w:sz w:val="24"/>
        </w:rPr>
        <w:t xml:space="preserve">Tempo wzrostu liczby podmiotów i osób zatrudnionych w ramach </w:t>
      </w:r>
      <w:r w:rsidR="0A688CFB" w:rsidRPr="00F96AFD">
        <w:rPr>
          <w:rFonts w:ascii="Arial" w:eastAsia="Times New Roman" w:hAnsi="Arial" w:cs="Arial"/>
          <w:b/>
          <w:bCs/>
          <w:sz w:val="24"/>
          <w:szCs w:val="24"/>
        </w:rPr>
        <w:t>IS</w:t>
      </w:r>
      <w:r w:rsidR="0A688CFB" w:rsidRPr="00F96AFD">
        <w:rPr>
          <w:rFonts w:ascii="Arial" w:hAnsi="Arial" w:cs="Arial"/>
          <w:b/>
          <w:sz w:val="24"/>
        </w:rPr>
        <w:t xml:space="preserve"> I województwa wielkopolskiego</w:t>
      </w:r>
      <w:r w:rsidR="62AD5B8E" w:rsidRPr="00F96AFD">
        <w:rPr>
          <w:rFonts w:ascii="Arial" w:hAnsi="Arial" w:cs="Arial"/>
          <w:b/>
          <w:sz w:val="24"/>
        </w:rPr>
        <w:t xml:space="preserve"> oraz tempo wzrostu realnego PKB Wielkopolski</w:t>
      </w:r>
      <w:bookmarkEnd w:id="184"/>
    </w:p>
    <w:p w14:paraId="64D149A2" w14:textId="6AB76159" w:rsidR="002C12D8" w:rsidRPr="00F96AFD" w:rsidRDefault="29EEB324" w:rsidP="00B60BA8">
      <w:pPr>
        <w:spacing w:after="120" w:line="360" w:lineRule="auto"/>
        <w:rPr>
          <w:rFonts w:ascii="Arial" w:hAnsi="Arial" w:cs="Arial"/>
        </w:rPr>
      </w:pPr>
      <w:r w:rsidRPr="00F96AFD">
        <w:rPr>
          <w:rFonts w:ascii="Arial" w:hAnsi="Arial" w:cs="Arial"/>
          <w:noProof/>
          <w:lang w:eastAsia="pl-PL"/>
        </w:rPr>
        <w:drawing>
          <wp:inline distT="0" distB="0" distL="0" distR="0" wp14:anchorId="68BD6158" wp14:editId="655E42DC">
            <wp:extent cx="4517528" cy="2859272"/>
            <wp:effectExtent l="0" t="0" r="0" b="0"/>
            <wp:docPr id="81310718" name="Picture 81310718" descr="Na obrazku są trzy wyrkesy liniowe. Tempo wzrostu liczby podmiotów waha się, osiąga najniższą wartość w 2014 roku. Tempo wzrostu zatrudnienia maleje, w latach 2020-2021 zanotowano wzrost. Tempo wzrostu realnego PKB Wielkopolski jest mocno zróżnicowa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81">
                      <a:extLst>
                        <a:ext uri="{28A0092B-C50C-407E-A947-70E740481C1C}">
                          <a14:useLocalDpi xmlns:a14="http://schemas.microsoft.com/office/drawing/2010/main" val="0"/>
                        </a:ext>
                      </a:extLst>
                    </a:blip>
                    <a:stretch>
                      <a:fillRect/>
                    </a:stretch>
                  </pic:blipFill>
                  <pic:spPr>
                    <a:xfrm>
                      <a:off x="0" y="0"/>
                      <a:ext cx="4517528" cy="2859272"/>
                    </a:xfrm>
                    <a:prstGeom prst="rect">
                      <a:avLst/>
                    </a:prstGeom>
                  </pic:spPr>
                </pic:pic>
              </a:graphicData>
            </a:graphic>
          </wp:inline>
        </w:drawing>
      </w:r>
    </w:p>
    <w:p w14:paraId="5049155B" w14:textId="1B7966EA"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48350DA5" w:rsidRPr="00F96AFD">
        <w:rPr>
          <w:rFonts w:ascii="Arial" w:hAnsi="Arial" w:cs="Arial"/>
          <w:sz w:val="24"/>
        </w:rPr>
        <w:t xml:space="preserve"> i danych BDL</w:t>
      </w:r>
    </w:p>
    <w:p w14:paraId="4E6A6915" w14:textId="1A97C4AE" w:rsidR="002C12D8" w:rsidRPr="00F96AFD" w:rsidRDefault="5384D118" w:rsidP="00DD2DE5">
      <w:pPr>
        <w:spacing w:before="240" w:after="240" w:line="360" w:lineRule="auto"/>
        <w:rPr>
          <w:rFonts w:ascii="Arial" w:hAnsi="Arial" w:cs="Arial"/>
          <w:sz w:val="24"/>
        </w:rPr>
      </w:pPr>
      <w:r w:rsidRPr="00F96AFD">
        <w:rPr>
          <w:rFonts w:ascii="Arial" w:hAnsi="Arial" w:cs="Arial"/>
          <w:sz w:val="24"/>
        </w:rPr>
        <w:lastRenderedPageBreak/>
        <w:t>Na podstawie analizy tempa wzrostu liczby podmiotów przypisanych do dedykowanych sekcji PKD i osób w nich zatrudnionych można wysnuć wniosek, że znaczenie tego obszaru w całym województwie stopniowo maleje. Potwierdza to stosunek zatrudnionych w tym obszarze do liczby zatrudnionych ogółem w województwie wielkopolskim (</w:t>
      </w:r>
      <w:r w:rsidR="7A400ECC" w:rsidRPr="00F96AFD">
        <w:rPr>
          <w:rFonts w:ascii="Arial" w:hAnsi="Arial" w:cs="Arial"/>
          <w:sz w:val="24"/>
        </w:rPr>
        <w:t>wykres 3.</w:t>
      </w:r>
      <w:r w:rsidR="31549B4E" w:rsidRPr="00F96AFD">
        <w:rPr>
          <w:rFonts w:ascii="Arial" w:hAnsi="Arial" w:cs="Arial"/>
          <w:sz w:val="24"/>
        </w:rPr>
        <w:t>2</w:t>
      </w:r>
      <w:r w:rsidR="004A3AA9">
        <w:rPr>
          <w:rFonts w:ascii="Arial" w:hAnsi="Arial" w:cs="Arial"/>
          <w:sz w:val="24"/>
        </w:rPr>
        <w:t>0</w:t>
      </w:r>
      <w:r w:rsidRPr="00F96AFD">
        <w:rPr>
          <w:rFonts w:ascii="Arial" w:hAnsi="Arial" w:cs="Arial"/>
          <w:sz w:val="24"/>
        </w:rPr>
        <w:t>). N</w:t>
      </w:r>
      <w:r w:rsidR="00AC00E7" w:rsidRPr="00F96AFD">
        <w:rPr>
          <w:rFonts w:ascii="Arial" w:hAnsi="Arial" w:cs="Arial"/>
          <w:sz w:val="24"/>
        </w:rPr>
        <w:t xml:space="preserve">ależy podkreślić, że od 2017 roku </w:t>
      </w:r>
      <w:r w:rsidRPr="00F96AFD">
        <w:rPr>
          <w:rFonts w:ascii="Arial" w:hAnsi="Arial" w:cs="Arial"/>
          <w:sz w:val="24"/>
        </w:rPr>
        <w:t>zatrudnienie zmniejsza się również w ujęciu bezwzględnym.</w:t>
      </w:r>
    </w:p>
    <w:p w14:paraId="135277E2" w14:textId="67F27F79" w:rsidR="002C12D8" w:rsidRPr="00F96AFD" w:rsidRDefault="001602B4" w:rsidP="00DD2DE5">
      <w:pPr>
        <w:spacing w:before="240" w:after="240" w:line="360" w:lineRule="auto"/>
        <w:rPr>
          <w:rFonts w:ascii="Arial" w:hAnsi="Arial" w:cs="Arial"/>
          <w:b/>
          <w:sz w:val="24"/>
        </w:rPr>
      </w:pPr>
      <w:bookmarkStart w:id="185" w:name="_Toc204343355"/>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20</w:t>
      </w:r>
      <w:r w:rsidR="00FF3664" w:rsidRPr="00F96AFD">
        <w:rPr>
          <w:rFonts w:ascii="Arial" w:hAnsi="Arial" w:cs="Arial"/>
          <w:b/>
          <w:sz w:val="24"/>
        </w:rPr>
        <w:fldChar w:fldCharType="end"/>
      </w:r>
      <w:r w:rsidRPr="00F96AFD">
        <w:rPr>
          <w:rFonts w:ascii="Arial" w:hAnsi="Arial" w:cs="Arial"/>
          <w:b/>
          <w:sz w:val="24"/>
        </w:rPr>
        <w:t xml:space="preserve">. </w:t>
      </w:r>
      <w:r w:rsidR="13834000" w:rsidRPr="00F96AFD">
        <w:rPr>
          <w:rFonts w:ascii="Arial" w:hAnsi="Arial" w:cs="Arial"/>
          <w:b/>
          <w:sz w:val="24"/>
        </w:rPr>
        <w:t xml:space="preserve">Stosunek liczby zatrudnionych w sekcjach PKD dedykowanych </w:t>
      </w:r>
      <w:r w:rsidR="13834000" w:rsidRPr="00F96AFD">
        <w:rPr>
          <w:rFonts w:ascii="Arial" w:eastAsia="Times New Roman" w:hAnsi="Arial" w:cs="Arial"/>
          <w:b/>
          <w:bCs/>
          <w:sz w:val="24"/>
          <w:szCs w:val="24"/>
        </w:rPr>
        <w:t>IS</w:t>
      </w:r>
      <w:r w:rsidR="13834000" w:rsidRPr="00F96AFD">
        <w:rPr>
          <w:rFonts w:ascii="Arial" w:hAnsi="Arial" w:cs="Arial"/>
          <w:b/>
          <w:sz w:val="24"/>
        </w:rPr>
        <w:t xml:space="preserve"> I do liczby zatrudnionych ogółem w województwie wielkopolskim (%) oraz liczba bezwzględna zatrudnionych w PKD dedykowanych </w:t>
      </w:r>
      <w:r w:rsidR="13834000" w:rsidRPr="00F96AFD">
        <w:rPr>
          <w:rFonts w:ascii="Arial" w:eastAsia="Times New Roman" w:hAnsi="Arial" w:cs="Arial"/>
          <w:b/>
          <w:bCs/>
          <w:sz w:val="24"/>
          <w:szCs w:val="24"/>
        </w:rPr>
        <w:t>IS</w:t>
      </w:r>
      <w:r w:rsidR="13834000" w:rsidRPr="00F96AFD">
        <w:rPr>
          <w:rFonts w:ascii="Arial" w:hAnsi="Arial" w:cs="Arial"/>
          <w:b/>
          <w:sz w:val="24"/>
        </w:rPr>
        <w:t xml:space="preserve"> I</w:t>
      </w:r>
      <w:bookmarkEnd w:id="185"/>
    </w:p>
    <w:p w14:paraId="064481D5" w14:textId="39649A44" w:rsidR="002C12D8" w:rsidRPr="00F96AFD" w:rsidRDefault="5384D118" w:rsidP="00B60BA8">
      <w:pPr>
        <w:spacing w:after="120" w:line="360" w:lineRule="auto"/>
        <w:rPr>
          <w:rFonts w:ascii="Arial" w:hAnsi="Arial" w:cs="Arial"/>
        </w:rPr>
      </w:pPr>
      <w:r w:rsidRPr="00F96AFD">
        <w:rPr>
          <w:rFonts w:ascii="Arial" w:hAnsi="Arial" w:cs="Arial"/>
          <w:noProof/>
          <w:lang w:eastAsia="pl-PL"/>
        </w:rPr>
        <w:drawing>
          <wp:inline distT="0" distB="0" distL="0" distR="0" wp14:anchorId="73E68351" wp14:editId="723454CE">
            <wp:extent cx="4562475" cy="2743200"/>
            <wp:effectExtent l="0" t="0" r="0" b="0"/>
            <wp:docPr id="1397595679" name="Picture 1397595679" descr="Na obrazku są dwa wyrkesy liniowe. Stosunek liczby zatrudnionych w Regionalnych Inteligentych Specjalizacjach  1 do ogółu zatrudnionych pokazuje stały spadek. Liczba zatrudnionych w inteligentej specjalizacji rośnie i osiaga szczyt w 2016, a potem spad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7595679" name="Picture 1397595679" descr="Na obrazku są dwa wyrkesy liniowe. Stosunek liczby zatrudnionych w Regionalnych Inteligentych Specjalizacjach  1 do ogółu zatrudnionych pokazuje stały spadek. Liczba zatrudnionych w inteligentej specjalizacji rośnie i osiaga szczyt w 2016, a potem spada. "/>
                    <pic:cNvPicPr/>
                  </pic:nvPicPr>
                  <pic:blipFill>
                    <a:blip r:embed="rId82">
                      <a:extLst>
                        <a:ext uri="{28A0092B-C50C-407E-A947-70E740481C1C}">
                          <a14:useLocalDpi xmlns:a14="http://schemas.microsoft.com/office/drawing/2010/main" val="0"/>
                        </a:ext>
                      </a:extLst>
                    </a:blip>
                    <a:stretch>
                      <a:fillRect/>
                    </a:stretch>
                  </pic:blipFill>
                  <pic:spPr>
                    <a:xfrm>
                      <a:off x="0" y="0"/>
                      <a:ext cx="4562475" cy="2743200"/>
                    </a:xfrm>
                    <a:prstGeom prst="rect">
                      <a:avLst/>
                    </a:prstGeom>
                  </pic:spPr>
                </pic:pic>
              </a:graphicData>
            </a:graphic>
          </wp:inline>
        </w:drawing>
      </w:r>
    </w:p>
    <w:p w14:paraId="595730DE" w14:textId="7A517037" w:rsidR="002C12D8" w:rsidRPr="00F96AFD" w:rsidRDefault="5384D118" w:rsidP="00B60BA8">
      <w:pPr>
        <w:spacing w:after="12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4150D20F" w:rsidRPr="00F96AFD">
        <w:rPr>
          <w:rFonts w:ascii="Arial" w:hAnsi="Arial" w:cs="Arial"/>
          <w:sz w:val="24"/>
        </w:rPr>
        <w:t xml:space="preserve"> i danych BDL</w:t>
      </w:r>
    </w:p>
    <w:p w14:paraId="2EC9FE16" w14:textId="0EBC0C71" w:rsidR="002C12D8" w:rsidRPr="00F96AFD" w:rsidRDefault="5384D118" w:rsidP="00DD2DE5">
      <w:pPr>
        <w:spacing w:after="120" w:line="360" w:lineRule="auto"/>
        <w:rPr>
          <w:rFonts w:ascii="Arial" w:hAnsi="Arial" w:cs="Arial"/>
          <w:sz w:val="24"/>
        </w:rPr>
      </w:pPr>
      <w:r w:rsidRPr="00F96AFD">
        <w:rPr>
          <w:rFonts w:ascii="Arial" w:hAnsi="Arial" w:cs="Arial"/>
          <w:sz w:val="24"/>
        </w:rPr>
        <w:t xml:space="preserve">Zależność między tempem wzrostu realnego PKB a dynamiką liczby podmiotów oraz osób zatrudnionych w PKD dedykowanych </w:t>
      </w:r>
      <w:r w:rsidRPr="00F96AFD">
        <w:rPr>
          <w:rFonts w:ascii="Arial" w:eastAsia="Times New Roman" w:hAnsi="Arial" w:cs="Arial"/>
          <w:sz w:val="24"/>
          <w:szCs w:val="24"/>
        </w:rPr>
        <w:t>IS</w:t>
      </w:r>
      <w:r w:rsidRPr="00F96AFD">
        <w:rPr>
          <w:rFonts w:ascii="Arial" w:hAnsi="Arial" w:cs="Arial"/>
          <w:sz w:val="24"/>
        </w:rPr>
        <w:t xml:space="preserve"> I (mierzona współczynnikiem korelacji) wyniosła kolejno (-0,03) oraz 0,13, co sugeruje ma</w:t>
      </w:r>
      <w:r w:rsidR="7948F830" w:rsidRPr="00F96AFD">
        <w:rPr>
          <w:rFonts w:ascii="Arial" w:hAnsi="Arial" w:cs="Arial"/>
          <w:sz w:val="24"/>
        </w:rPr>
        <w:t>ł</w:t>
      </w:r>
      <w:r w:rsidRPr="00F96AFD">
        <w:rPr>
          <w:rFonts w:ascii="Arial" w:hAnsi="Arial" w:cs="Arial"/>
          <w:sz w:val="24"/>
        </w:rPr>
        <w:t xml:space="preserve">ą wrażliwość tego obszaru na wahania koniunktury gospodarczej. Uprawy rolne, chów i hodowla zwierząt, produkcja artykułów spożywczych to sektory specyficzne, które nie podlegają </w:t>
      </w:r>
      <w:r w:rsidR="666E81FA" w:rsidRPr="00F96AFD">
        <w:rPr>
          <w:rFonts w:ascii="Arial" w:hAnsi="Arial" w:cs="Arial"/>
          <w:sz w:val="24"/>
        </w:rPr>
        <w:t xml:space="preserve">klasycznej </w:t>
      </w:r>
      <w:r w:rsidRPr="00F96AFD">
        <w:rPr>
          <w:rFonts w:ascii="Arial" w:hAnsi="Arial" w:cs="Arial"/>
          <w:sz w:val="24"/>
        </w:rPr>
        <w:t xml:space="preserve">cykliczności. </w:t>
      </w:r>
      <w:r w:rsidR="12C507D3" w:rsidRPr="00F96AFD">
        <w:rPr>
          <w:rFonts w:ascii="Arial" w:hAnsi="Arial" w:cs="Arial"/>
          <w:sz w:val="24"/>
        </w:rPr>
        <w:t xml:space="preserve">Jest to wniosek nieco sprzeczny z obserwacjami z podrozdziału </w:t>
      </w:r>
      <w:r w:rsidR="30C1221E" w:rsidRPr="00F96AFD">
        <w:rPr>
          <w:rFonts w:ascii="Arial" w:hAnsi="Arial" w:cs="Arial"/>
          <w:sz w:val="24"/>
        </w:rPr>
        <w:t xml:space="preserve">3.2., w którym to zaobserwowano umiarkowaną dodatnią korelację między tempem wzrostu gospodarczego a globalną produkcją </w:t>
      </w:r>
      <w:r w:rsidR="004A3B3C" w:rsidRPr="00F96AFD">
        <w:rPr>
          <w:rFonts w:ascii="Arial" w:hAnsi="Arial" w:cs="Arial"/>
          <w:sz w:val="24"/>
        </w:rPr>
        <w:t xml:space="preserve">rolniczą. </w:t>
      </w:r>
      <w:r w:rsidR="74B2F97D" w:rsidRPr="00F96AFD">
        <w:rPr>
          <w:rFonts w:ascii="Arial" w:eastAsia="Times New Roman" w:hAnsi="Arial" w:cs="Arial"/>
          <w:sz w:val="24"/>
          <w:szCs w:val="24"/>
        </w:rPr>
        <w:t>N</w:t>
      </w:r>
      <w:r w:rsidR="766894CC" w:rsidRPr="00F96AFD">
        <w:rPr>
          <w:rFonts w:ascii="Arial" w:eastAsia="Times New Roman" w:hAnsi="Arial" w:cs="Arial"/>
          <w:sz w:val="24"/>
          <w:szCs w:val="24"/>
        </w:rPr>
        <w:t xml:space="preserve">a </w:t>
      </w:r>
      <w:r w:rsidR="766894CC" w:rsidRPr="00F96AFD">
        <w:rPr>
          <w:rFonts w:ascii="Arial" w:hAnsi="Arial" w:cs="Arial"/>
          <w:sz w:val="24"/>
        </w:rPr>
        <w:t xml:space="preserve">tej podstawie </w:t>
      </w:r>
      <w:r w:rsidR="766894CC" w:rsidRPr="00F96AFD">
        <w:rPr>
          <w:rFonts w:ascii="Arial" w:eastAsia="Times New Roman" w:hAnsi="Arial" w:cs="Arial"/>
          <w:sz w:val="24"/>
          <w:szCs w:val="24"/>
        </w:rPr>
        <w:t xml:space="preserve">można </w:t>
      </w:r>
      <w:r w:rsidR="1146DC7C" w:rsidRPr="00F96AFD">
        <w:rPr>
          <w:rFonts w:ascii="Arial" w:eastAsia="Times New Roman" w:hAnsi="Arial" w:cs="Arial"/>
          <w:sz w:val="24"/>
          <w:szCs w:val="24"/>
        </w:rPr>
        <w:t>jednak</w:t>
      </w:r>
      <w:r w:rsidR="766894CC" w:rsidRPr="00F96AFD">
        <w:rPr>
          <w:rFonts w:ascii="Arial" w:eastAsia="Times New Roman" w:hAnsi="Arial" w:cs="Arial"/>
          <w:sz w:val="24"/>
          <w:szCs w:val="24"/>
        </w:rPr>
        <w:t xml:space="preserve"> </w:t>
      </w:r>
      <w:r w:rsidR="766894CC" w:rsidRPr="00F96AFD">
        <w:rPr>
          <w:rFonts w:ascii="Arial" w:hAnsi="Arial" w:cs="Arial"/>
          <w:sz w:val="24"/>
        </w:rPr>
        <w:t>dedukować</w:t>
      </w:r>
      <w:r w:rsidR="00DBF453" w:rsidRPr="00F96AFD">
        <w:rPr>
          <w:rFonts w:ascii="Arial" w:hAnsi="Arial" w:cs="Arial"/>
          <w:sz w:val="24"/>
        </w:rPr>
        <w:t xml:space="preserve">, że rośnie wartość produkcji (nominalna), ale bez wzrostu liczby podmiotów oraz bez wzrostu zatrudnienia. </w:t>
      </w:r>
      <w:r w:rsidR="3A095251" w:rsidRPr="00F96AFD">
        <w:rPr>
          <w:rFonts w:ascii="Arial" w:eastAsia="Times New Roman" w:hAnsi="Arial" w:cs="Arial"/>
          <w:sz w:val="24"/>
          <w:szCs w:val="24"/>
        </w:rPr>
        <w:t xml:space="preserve">W tej sytuacji oznacza </w:t>
      </w:r>
      <w:r w:rsidR="3A095251" w:rsidRPr="00F96AFD">
        <w:rPr>
          <w:rFonts w:ascii="Arial" w:eastAsia="Times New Roman" w:hAnsi="Arial" w:cs="Arial"/>
          <w:sz w:val="24"/>
          <w:szCs w:val="24"/>
        </w:rPr>
        <w:lastRenderedPageBreak/>
        <w:t>to</w:t>
      </w:r>
      <w:r w:rsidR="00DBF453" w:rsidRPr="00F96AFD">
        <w:rPr>
          <w:rFonts w:ascii="Arial" w:eastAsia="Times New Roman" w:hAnsi="Arial" w:cs="Arial"/>
          <w:sz w:val="24"/>
          <w:szCs w:val="24"/>
        </w:rPr>
        <w:t xml:space="preserve"> wzrost intensywny, wynikający</w:t>
      </w:r>
      <w:r w:rsidR="00DBF453" w:rsidRPr="00F96AFD">
        <w:rPr>
          <w:rFonts w:ascii="Arial" w:hAnsi="Arial" w:cs="Arial"/>
          <w:sz w:val="24"/>
        </w:rPr>
        <w:t xml:space="preserve"> ze wzrostu efektywności, a nie </w:t>
      </w:r>
      <w:r w:rsidR="00DBF453" w:rsidRPr="00F96AFD">
        <w:rPr>
          <w:rFonts w:ascii="Arial" w:eastAsia="Times New Roman" w:hAnsi="Arial" w:cs="Arial"/>
          <w:sz w:val="24"/>
          <w:szCs w:val="24"/>
        </w:rPr>
        <w:t>wzrost ekstensywny</w:t>
      </w:r>
      <w:r w:rsidR="00DBF453" w:rsidRPr="00F96AFD">
        <w:rPr>
          <w:rFonts w:ascii="Arial" w:hAnsi="Arial" w:cs="Arial"/>
          <w:sz w:val="24"/>
        </w:rPr>
        <w:t>, który jest powodowany wzrostem nakładów, w tym przypadku nakładów pracy.</w:t>
      </w:r>
      <w:r w:rsidR="779C9537" w:rsidRPr="00F96AFD">
        <w:rPr>
          <w:rFonts w:ascii="Arial" w:hAnsi="Arial" w:cs="Arial"/>
          <w:sz w:val="24"/>
        </w:rPr>
        <w:t xml:space="preserve"> </w:t>
      </w:r>
      <w:r w:rsidR="0E75AA8B" w:rsidRPr="00F96AFD">
        <w:rPr>
          <w:rFonts w:ascii="Arial" w:hAnsi="Arial" w:cs="Arial"/>
          <w:sz w:val="24"/>
        </w:rPr>
        <w:t xml:space="preserve">Zagłębiając się w zależności między tempem wzrostu realnego PKB regionu a tempem wzrostu poszczególnych działów PKD przypisanych do </w:t>
      </w:r>
      <w:r w:rsidR="0E75AA8B" w:rsidRPr="00F96AFD">
        <w:rPr>
          <w:rFonts w:ascii="Arial" w:eastAsia="Times New Roman" w:hAnsi="Arial" w:cs="Arial"/>
          <w:sz w:val="24"/>
          <w:szCs w:val="24"/>
        </w:rPr>
        <w:t>IS</w:t>
      </w:r>
      <w:r w:rsidR="0E75AA8B" w:rsidRPr="00F96AFD">
        <w:rPr>
          <w:rFonts w:ascii="Arial" w:hAnsi="Arial" w:cs="Arial"/>
          <w:sz w:val="24"/>
        </w:rPr>
        <w:t xml:space="preserve"> I zaobserwowano, że nie </w:t>
      </w:r>
      <w:r w:rsidR="5851C876" w:rsidRPr="00F96AFD">
        <w:rPr>
          <w:rFonts w:ascii="Arial" w:hAnsi="Arial" w:cs="Arial"/>
          <w:sz w:val="24"/>
        </w:rPr>
        <w:t>ma związku z sekcją A dział 01, natomiast niska zależność wystąpiła w przypadku produkcji artykułów spożywczych (korelacja na poziomie 0,36) i bardzo niska w przypadku produkcji napojów (0,28). B</w:t>
      </w:r>
      <w:r w:rsidR="004A3B3C" w:rsidRPr="00F96AFD">
        <w:rPr>
          <w:rFonts w:ascii="Arial" w:hAnsi="Arial" w:cs="Arial"/>
          <w:sz w:val="24"/>
        </w:rPr>
        <w:t>rak wzorców cyklicznych sygnalizuje</w:t>
      </w:r>
      <w:r w:rsidR="6CBB2D85" w:rsidRPr="00F96AFD">
        <w:rPr>
          <w:rFonts w:ascii="Arial" w:hAnsi="Arial" w:cs="Arial"/>
          <w:sz w:val="24"/>
        </w:rPr>
        <w:t xml:space="preserve"> </w:t>
      </w:r>
      <w:r w:rsidR="2B334C74" w:rsidRPr="00F96AFD">
        <w:rPr>
          <w:rFonts w:ascii="Arial" w:hAnsi="Arial" w:cs="Arial"/>
          <w:sz w:val="24"/>
        </w:rPr>
        <w:t xml:space="preserve">jednak </w:t>
      </w:r>
      <w:r w:rsidR="6CBB2D85" w:rsidRPr="00F96AFD">
        <w:rPr>
          <w:rFonts w:ascii="Arial" w:hAnsi="Arial" w:cs="Arial"/>
          <w:sz w:val="24"/>
        </w:rPr>
        <w:t xml:space="preserve">również analiza dotycząca eksportu netto branż z PKD dedykowanych </w:t>
      </w:r>
      <w:r w:rsidR="6CBB2D85" w:rsidRPr="00F96AFD">
        <w:rPr>
          <w:rFonts w:ascii="Arial" w:eastAsia="Times New Roman" w:hAnsi="Arial" w:cs="Arial"/>
          <w:sz w:val="24"/>
          <w:szCs w:val="24"/>
        </w:rPr>
        <w:t>IS</w:t>
      </w:r>
      <w:r w:rsidR="6CBB2D85" w:rsidRPr="00F96AFD">
        <w:rPr>
          <w:rFonts w:ascii="Arial" w:hAnsi="Arial" w:cs="Arial"/>
          <w:sz w:val="24"/>
        </w:rPr>
        <w:t xml:space="preserve"> I (</w:t>
      </w:r>
      <w:r w:rsidR="562F0615" w:rsidRPr="00F96AFD">
        <w:rPr>
          <w:rFonts w:ascii="Arial" w:hAnsi="Arial" w:cs="Arial"/>
          <w:sz w:val="24"/>
        </w:rPr>
        <w:t>3.</w:t>
      </w:r>
      <w:r w:rsidR="4EF72C82" w:rsidRPr="00F96AFD">
        <w:rPr>
          <w:rFonts w:ascii="Arial" w:hAnsi="Arial" w:cs="Arial"/>
          <w:sz w:val="24"/>
        </w:rPr>
        <w:t>22</w:t>
      </w:r>
      <w:r w:rsidR="6CBB2D85" w:rsidRPr="00F96AFD">
        <w:rPr>
          <w:rFonts w:ascii="Arial" w:hAnsi="Arial" w:cs="Arial"/>
          <w:sz w:val="24"/>
        </w:rPr>
        <w:t>).</w:t>
      </w:r>
    </w:p>
    <w:p w14:paraId="4D6677AB" w14:textId="1C1E8AE8" w:rsidR="002C12D8" w:rsidRPr="00F96AFD" w:rsidRDefault="001602B4" w:rsidP="00B60BA8">
      <w:pPr>
        <w:spacing w:after="120" w:line="360" w:lineRule="auto"/>
        <w:rPr>
          <w:rFonts w:ascii="Arial" w:hAnsi="Arial" w:cs="Arial"/>
          <w:b/>
          <w:sz w:val="24"/>
        </w:rPr>
      </w:pPr>
      <w:bookmarkStart w:id="186" w:name="_Toc204343356"/>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21</w:t>
      </w:r>
      <w:r w:rsidR="00FF3664" w:rsidRPr="00F96AFD">
        <w:rPr>
          <w:rFonts w:ascii="Arial" w:hAnsi="Arial" w:cs="Arial"/>
          <w:b/>
          <w:sz w:val="24"/>
        </w:rPr>
        <w:fldChar w:fldCharType="end"/>
      </w:r>
      <w:r w:rsidRPr="00F96AFD">
        <w:rPr>
          <w:rFonts w:ascii="Arial" w:hAnsi="Arial" w:cs="Arial"/>
          <w:b/>
          <w:sz w:val="24"/>
        </w:rPr>
        <w:t xml:space="preserve">. </w:t>
      </w:r>
      <w:r w:rsidR="1E5FA160" w:rsidRPr="00F96AFD">
        <w:rPr>
          <w:rFonts w:ascii="Arial" w:hAnsi="Arial" w:cs="Arial"/>
          <w:b/>
          <w:sz w:val="24"/>
        </w:rPr>
        <w:t xml:space="preserve">Eksport netto branż z PKD dedykowanych </w:t>
      </w:r>
      <w:r w:rsidR="1E5FA160" w:rsidRPr="00F96AFD">
        <w:rPr>
          <w:rFonts w:ascii="Arial" w:eastAsia="Times New Roman" w:hAnsi="Arial" w:cs="Arial"/>
          <w:b/>
          <w:bCs/>
          <w:sz w:val="24"/>
          <w:szCs w:val="24"/>
        </w:rPr>
        <w:t>IS</w:t>
      </w:r>
      <w:r w:rsidR="1E5FA160" w:rsidRPr="00F96AFD">
        <w:rPr>
          <w:rFonts w:ascii="Arial" w:hAnsi="Arial" w:cs="Arial"/>
          <w:b/>
          <w:sz w:val="24"/>
        </w:rPr>
        <w:t xml:space="preserve"> I </w:t>
      </w:r>
      <w:r w:rsidR="00A565DE" w:rsidRPr="00F96AFD">
        <w:rPr>
          <w:rFonts w:ascii="Arial" w:hAnsi="Arial" w:cs="Arial"/>
          <w:b/>
          <w:sz w:val="24"/>
        </w:rPr>
        <w:t xml:space="preserve">w miliardach złotych </w:t>
      </w:r>
      <w:r w:rsidR="1E5FA160" w:rsidRPr="00F96AFD">
        <w:rPr>
          <w:rFonts w:ascii="Arial" w:hAnsi="Arial" w:cs="Arial"/>
          <w:b/>
          <w:sz w:val="24"/>
        </w:rPr>
        <w:t xml:space="preserve">oraz tempo wzrostu realnego PKB Wielkopolski </w:t>
      </w:r>
      <w:r w:rsidR="00764F5B" w:rsidRPr="00F96AFD">
        <w:rPr>
          <w:rFonts w:ascii="Arial" w:hAnsi="Arial" w:cs="Arial"/>
          <w:b/>
          <w:sz w:val="24"/>
        </w:rPr>
        <w:t>w procentach</w:t>
      </w:r>
      <w:bookmarkEnd w:id="186"/>
    </w:p>
    <w:p w14:paraId="7F102BF1" w14:textId="5609636C" w:rsidR="002C12D8" w:rsidRPr="00F96AFD" w:rsidRDefault="6CBB2D85" w:rsidP="00B60BA8">
      <w:pPr>
        <w:spacing w:after="120" w:line="360" w:lineRule="auto"/>
        <w:rPr>
          <w:rFonts w:ascii="Arial" w:hAnsi="Arial" w:cs="Arial"/>
        </w:rPr>
      </w:pPr>
      <w:r w:rsidRPr="00F96AFD">
        <w:rPr>
          <w:rFonts w:ascii="Arial" w:hAnsi="Arial" w:cs="Arial"/>
          <w:noProof/>
          <w:lang w:eastAsia="pl-PL"/>
        </w:rPr>
        <w:drawing>
          <wp:inline distT="0" distB="0" distL="0" distR="0" wp14:anchorId="7285966A" wp14:editId="595D3C91">
            <wp:extent cx="4572000" cy="2743200"/>
            <wp:effectExtent l="0" t="0" r="0" b="0"/>
            <wp:docPr id="1221701725" name="Picture 1221701725" descr="Wykres kolumnowy eksport netto branż dedykowanych Regionalnej Inteligentnej Specjalizacji 1 oraz wykres liniowy tempa wzrostu realnego PKB Wielkopolski. Kolumny przedstawiaja dodatni i stale rosnący eksport netto. Krzywa Tempa wzorstu realnego PKB waha się."/>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1701725" name="Picture 1221701725" descr="Wykres kolumnowy eksport netto branż dedykowanych Regionalnej Inteligentnej Specjalizacji 1 oraz wykres liniowy tempa wzrostu realnego PKB Wielkopolski. Kolumny przedstawiaja dodatni i stale rosnący eksport netto. Krzywa Tempa wzorstu realnego PKB waha się."/>
                    <pic:cNvPicPr/>
                  </pic:nvPicPr>
                  <pic:blipFill>
                    <a:blip r:embed="rId83">
                      <a:extLst>
                        <a:ext uri="{28A0092B-C50C-407E-A947-70E740481C1C}">
                          <a14:useLocalDpi xmlns:a14="http://schemas.microsoft.com/office/drawing/2010/main" val="0"/>
                        </a:ext>
                      </a:extLst>
                    </a:blip>
                    <a:stretch>
                      <a:fillRect/>
                    </a:stretch>
                  </pic:blipFill>
                  <pic:spPr>
                    <a:xfrm>
                      <a:off x="0" y="0"/>
                      <a:ext cx="4572000" cy="2743200"/>
                    </a:xfrm>
                    <a:prstGeom prst="rect">
                      <a:avLst/>
                    </a:prstGeom>
                  </pic:spPr>
                </pic:pic>
              </a:graphicData>
            </a:graphic>
          </wp:inline>
        </w:drawing>
      </w:r>
    </w:p>
    <w:p w14:paraId="67DF328D" w14:textId="6BDC75EC" w:rsidR="002C12D8" w:rsidRPr="00F96AFD" w:rsidRDefault="5384D118" w:rsidP="00DD2DE5">
      <w:pPr>
        <w:spacing w:before="240" w:after="240" w:line="360" w:lineRule="auto"/>
        <w:rPr>
          <w:rFonts w:ascii="Arial" w:hAnsi="Arial" w:cs="Arial"/>
          <w:sz w:val="24"/>
        </w:rPr>
      </w:pPr>
      <w:r w:rsidRPr="00F96AFD">
        <w:rPr>
          <w:rFonts w:ascii="Arial" w:hAnsi="Arial" w:cs="Arial"/>
          <w:sz w:val="24"/>
        </w:rPr>
        <w:t>*2016, 2019 – brak danych</w:t>
      </w:r>
    </w:p>
    <w:p w14:paraId="05247FC5" w14:textId="1C67CB13"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76F3F4C1" w:rsidRPr="00F96AFD">
        <w:rPr>
          <w:rFonts w:ascii="Arial" w:hAnsi="Arial" w:cs="Arial"/>
          <w:sz w:val="24"/>
        </w:rPr>
        <w:t xml:space="preserve"> i danych BDL</w:t>
      </w:r>
    </w:p>
    <w:p w14:paraId="75222972" w14:textId="4F44B062" w:rsidR="002C12D8" w:rsidRPr="00F96AFD" w:rsidRDefault="6CBB2D85" w:rsidP="00DD2DE5">
      <w:pPr>
        <w:spacing w:before="240" w:after="240" w:line="360" w:lineRule="auto"/>
        <w:rPr>
          <w:rFonts w:ascii="Arial" w:hAnsi="Arial" w:cs="Arial"/>
          <w:sz w:val="24"/>
        </w:rPr>
      </w:pPr>
      <w:r w:rsidRPr="00F96AFD">
        <w:rPr>
          <w:rFonts w:ascii="Arial" w:hAnsi="Arial" w:cs="Arial"/>
          <w:sz w:val="24"/>
        </w:rPr>
        <w:t xml:space="preserve">Przez cały badany okres branże PKD dedykowane </w:t>
      </w:r>
      <w:r w:rsidRPr="00F96AFD">
        <w:rPr>
          <w:rFonts w:ascii="Arial" w:eastAsia="Times New Roman" w:hAnsi="Arial" w:cs="Arial"/>
          <w:sz w:val="24"/>
          <w:szCs w:val="24"/>
        </w:rPr>
        <w:t>IS</w:t>
      </w:r>
      <w:r w:rsidRPr="00F96AFD">
        <w:rPr>
          <w:rFonts w:ascii="Arial" w:hAnsi="Arial" w:cs="Arial"/>
          <w:sz w:val="24"/>
        </w:rPr>
        <w:t xml:space="preserve"> I generowały wartość dodaną dla PKB Wielkopolski. Trend był wyraźnie wzrostowy, a średni wzrost nadwyżki handlowej wynosił ponad 1 mld zł rocznie. </w:t>
      </w:r>
    </w:p>
    <w:p w14:paraId="2911909E" w14:textId="42636F7B" w:rsidR="002C12D8" w:rsidRPr="00F96AFD" w:rsidRDefault="5384D118" w:rsidP="001602B4">
      <w:pPr>
        <w:pStyle w:val="Nagwek3"/>
      </w:pPr>
      <w:bookmarkStart w:id="187" w:name="_Toc201563498"/>
      <w:bookmarkStart w:id="188" w:name="_Toc204341468"/>
      <w:bookmarkStart w:id="189" w:name="_Toc204343548"/>
      <w:r w:rsidRPr="00F96AFD">
        <w:lastRenderedPageBreak/>
        <w:t>Wnętrza przyszłości (IS II)</w:t>
      </w:r>
      <w:bookmarkEnd w:id="187"/>
      <w:bookmarkEnd w:id="188"/>
      <w:bookmarkEnd w:id="189"/>
    </w:p>
    <w:p w14:paraId="45B66041" w14:textId="6F90E9A2" w:rsidR="002C12D8" w:rsidRPr="00F96AFD" w:rsidRDefault="5384D118" w:rsidP="00DD2DE5">
      <w:pPr>
        <w:spacing w:before="240" w:after="240" w:line="360" w:lineRule="auto"/>
        <w:rPr>
          <w:rFonts w:ascii="Arial" w:hAnsi="Arial" w:cs="Arial"/>
          <w:sz w:val="24"/>
        </w:rPr>
      </w:pPr>
      <w:r w:rsidRPr="00F96AFD">
        <w:rPr>
          <w:rFonts w:ascii="Arial" w:hAnsi="Arial" w:cs="Arial"/>
          <w:sz w:val="24"/>
        </w:rPr>
        <w:t>Specjalizacja obejmuje produkcję wyposażenia wnętrz odpowiadającego potrzebom i wyzwaniom stojącym przed współczesnym człowiekiem, w ramach dobrze współpracujących łańcuchów wartości w regionie, ale także konkurencyjnych międzynarodowo na bazie nowoczesnej i atrakcyjnej oferty. W ramach specjalizacji uwzględniono również obszary związane z budownictwem inteligentnym oraz z inteligentnymi materiałami, nanomateriałami, polimerami, technologiami wytwarzania sensorów, wirtualnym prototypowaniem oraz technologiami wytwarzania i montażu (Regionalna Strategia Innowacji… 2020).</w:t>
      </w:r>
    </w:p>
    <w:p w14:paraId="04AD5388" w14:textId="5B494B83" w:rsidR="002C12D8" w:rsidRPr="00F96AFD" w:rsidRDefault="5384D118" w:rsidP="00DD2DE5">
      <w:pPr>
        <w:spacing w:before="240" w:after="240" w:line="360" w:lineRule="auto"/>
        <w:rPr>
          <w:rFonts w:ascii="Arial" w:hAnsi="Arial" w:cs="Arial"/>
          <w:sz w:val="24"/>
        </w:rPr>
      </w:pPr>
      <w:r w:rsidRPr="00F96AFD">
        <w:rPr>
          <w:rFonts w:ascii="Arial" w:hAnsi="Arial" w:cs="Arial"/>
          <w:sz w:val="24"/>
        </w:rPr>
        <w:t xml:space="preserve">Dedykowane PKD dla tego wymiaru to: sekcja A, dział 02 (leśnictwo i pozyskiwanie drewna); sekcja C, dział 13 (produkcja wyrobów tekstylnych); sekcja C, dział 16 (produkcja wyrobów z drewna oraz korka, z wyłączeniem mebli, produkcja wyrobów ze słomy i materiałów używanych do wyplatania); sekcja C, dział 17 (produkcja papieru i wyrobów z papieru); sekcja C, dział 18 (poligrafia i reprodukcja zapisanych nośników informacji); sekcja C, dział 22 (produkcja wyrobów z gumy i tworzyw sztucznych); sekcja C, dział 25 (produkcja metalowych wyrobów gotowych, z wyłączeniem maszyn i urządzeń); sekcja C, dział 31 (produkcja mebli). Tempo wzrostu liczby podmiotów i osób zatrudnionych w ramach </w:t>
      </w:r>
      <w:r w:rsidRPr="00F96AFD">
        <w:rPr>
          <w:rFonts w:ascii="Arial" w:eastAsia="Times New Roman" w:hAnsi="Arial" w:cs="Arial"/>
          <w:sz w:val="24"/>
          <w:szCs w:val="24"/>
        </w:rPr>
        <w:t>IS</w:t>
      </w:r>
      <w:r w:rsidRPr="00F96AFD">
        <w:rPr>
          <w:rFonts w:ascii="Arial" w:hAnsi="Arial" w:cs="Arial"/>
          <w:sz w:val="24"/>
        </w:rPr>
        <w:t xml:space="preserve"> II zamieszczono na </w:t>
      </w:r>
      <w:r w:rsidR="649FDBF9" w:rsidRPr="00F96AFD">
        <w:rPr>
          <w:rFonts w:ascii="Arial" w:hAnsi="Arial" w:cs="Arial"/>
          <w:sz w:val="24"/>
        </w:rPr>
        <w:t>wykresie 3.</w:t>
      </w:r>
      <w:r w:rsidR="1B42CE14" w:rsidRPr="00F96AFD">
        <w:rPr>
          <w:rFonts w:ascii="Arial" w:hAnsi="Arial" w:cs="Arial"/>
          <w:sz w:val="24"/>
        </w:rPr>
        <w:t>2</w:t>
      </w:r>
      <w:r w:rsidR="004A3AA9">
        <w:rPr>
          <w:rFonts w:ascii="Arial" w:hAnsi="Arial" w:cs="Arial"/>
          <w:sz w:val="24"/>
        </w:rPr>
        <w:t>2</w:t>
      </w:r>
      <w:r w:rsidRPr="00F96AFD">
        <w:rPr>
          <w:rFonts w:ascii="Arial" w:hAnsi="Arial" w:cs="Arial"/>
          <w:sz w:val="24"/>
        </w:rPr>
        <w:t>.</w:t>
      </w:r>
    </w:p>
    <w:p w14:paraId="59AFC2DE" w14:textId="77777777" w:rsidR="00677F54" w:rsidRDefault="00677F54">
      <w:pPr>
        <w:rPr>
          <w:rFonts w:ascii="Arial" w:hAnsi="Arial" w:cs="Arial"/>
          <w:b/>
          <w:sz w:val="24"/>
        </w:rPr>
      </w:pPr>
      <w:bookmarkStart w:id="190" w:name="_Toc204343357"/>
      <w:r>
        <w:rPr>
          <w:rFonts w:ascii="Arial" w:hAnsi="Arial" w:cs="Arial"/>
          <w:b/>
          <w:sz w:val="24"/>
        </w:rPr>
        <w:br w:type="page"/>
      </w:r>
    </w:p>
    <w:p w14:paraId="1DC6D627" w14:textId="6C7B8525" w:rsidR="002C12D8" w:rsidRPr="00F96AFD" w:rsidRDefault="001602B4" w:rsidP="00DD2DE5">
      <w:pPr>
        <w:spacing w:before="240" w:after="240" w:line="360" w:lineRule="auto"/>
        <w:rPr>
          <w:rFonts w:ascii="Arial" w:hAnsi="Arial" w:cs="Arial"/>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22</w:t>
      </w:r>
      <w:r w:rsidR="00FF3664" w:rsidRPr="00F96AFD">
        <w:rPr>
          <w:rFonts w:ascii="Arial" w:hAnsi="Arial" w:cs="Arial"/>
          <w:b/>
          <w:sz w:val="24"/>
        </w:rPr>
        <w:fldChar w:fldCharType="end"/>
      </w:r>
      <w:r w:rsidRPr="00F96AFD">
        <w:rPr>
          <w:rFonts w:ascii="Arial" w:hAnsi="Arial" w:cs="Arial"/>
          <w:b/>
          <w:sz w:val="24"/>
        </w:rPr>
        <w:t xml:space="preserve">. </w:t>
      </w:r>
      <w:r w:rsidR="6AB0A7A9" w:rsidRPr="00F96AFD">
        <w:rPr>
          <w:rFonts w:ascii="Arial" w:hAnsi="Arial" w:cs="Arial"/>
          <w:b/>
          <w:sz w:val="24"/>
        </w:rPr>
        <w:t xml:space="preserve">Tempo wzrostu liczby podmiotów i osób zatrudnionych w ramach </w:t>
      </w:r>
      <w:r w:rsidR="6AB0A7A9" w:rsidRPr="00F96AFD">
        <w:rPr>
          <w:rFonts w:ascii="Arial" w:eastAsia="Times New Roman" w:hAnsi="Arial" w:cs="Arial"/>
          <w:b/>
          <w:bCs/>
          <w:sz w:val="24"/>
          <w:szCs w:val="24"/>
        </w:rPr>
        <w:t>IS</w:t>
      </w:r>
      <w:r w:rsidR="6AB0A7A9" w:rsidRPr="00F96AFD">
        <w:rPr>
          <w:rFonts w:ascii="Arial" w:hAnsi="Arial" w:cs="Arial"/>
          <w:b/>
          <w:sz w:val="24"/>
        </w:rPr>
        <w:t xml:space="preserve"> II województwa wielkopolskiego</w:t>
      </w:r>
      <w:r w:rsidR="7BA0CBD0" w:rsidRPr="00F96AFD">
        <w:rPr>
          <w:rFonts w:ascii="Arial" w:hAnsi="Arial" w:cs="Arial"/>
          <w:b/>
          <w:sz w:val="24"/>
        </w:rPr>
        <w:t xml:space="preserve"> oraz tempo wzrostu realnego PKB Wielkopolski</w:t>
      </w:r>
      <w:bookmarkEnd w:id="190"/>
    </w:p>
    <w:p w14:paraId="423054C4" w14:textId="66A9F0C8" w:rsidR="002C12D8" w:rsidRPr="00F96AFD" w:rsidRDefault="7CB32745" w:rsidP="00B60BA8">
      <w:pPr>
        <w:spacing w:after="120" w:line="360" w:lineRule="auto"/>
        <w:rPr>
          <w:rFonts w:ascii="Arial" w:hAnsi="Arial" w:cs="Arial"/>
        </w:rPr>
      </w:pPr>
      <w:r w:rsidRPr="00F96AFD">
        <w:rPr>
          <w:rFonts w:ascii="Arial" w:hAnsi="Arial" w:cs="Arial"/>
          <w:noProof/>
          <w:lang w:eastAsia="pl-PL"/>
        </w:rPr>
        <w:drawing>
          <wp:inline distT="0" distB="0" distL="0" distR="0" wp14:anchorId="62D3A9BC" wp14:editId="4AAF7364">
            <wp:extent cx="4572398" cy="2749534"/>
            <wp:effectExtent l="0" t="0" r="0" b="0"/>
            <wp:docPr id="966687347" name="Picture 966687347" descr="Na obrazku są trzy wyrkesy liniowe. Tempo wzrostu liczby podmiotów maleje, ze wzrostem w latach 2018-2019. Tempo wzrostu zatrudnienia maleje bardziej dynamicznie, ze wzrostem w latach 2013-2014 oraz bardzo duzym wzrostem o latach 2020-2021. Tempo wzrostu realnego PKB Wielkopolski jest mocno zróżnicowane, wyraźnie najniższa wartość osiąga w 2020 rok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84">
                      <a:extLst>
                        <a:ext uri="{28A0092B-C50C-407E-A947-70E740481C1C}">
                          <a14:useLocalDpi xmlns:a14="http://schemas.microsoft.com/office/drawing/2010/main" val="0"/>
                        </a:ext>
                      </a:extLst>
                    </a:blip>
                    <a:stretch>
                      <a:fillRect/>
                    </a:stretch>
                  </pic:blipFill>
                  <pic:spPr>
                    <a:xfrm>
                      <a:off x="0" y="0"/>
                      <a:ext cx="4572398" cy="2749534"/>
                    </a:xfrm>
                    <a:prstGeom prst="rect">
                      <a:avLst/>
                    </a:prstGeom>
                  </pic:spPr>
                </pic:pic>
              </a:graphicData>
            </a:graphic>
          </wp:inline>
        </w:drawing>
      </w:r>
    </w:p>
    <w:p w14:paraId="129EC2FE" w14:textId="0A6E8186"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5DE9CAD1" w:rsidRPr="00F96AFD">
        <w:rPr>
          <w:rFonts w:ascii="Arial" w:hAnsi="Arial" w:cs="Arial"/>
          <w:sz w:val="24"/>
        </w:rPr>
        <w:t xml:space="preserve"> i danych BDL</w:t>
      </w:r>
    </w:p>
    <w:p w14:paraId="081E9819" w14:textId="52500D95" w:rsidR="002C12D8" w:rsidRPr="00F96AFD" w:rsidRDefault="5384D118" w:rsidP="00DD2DE5">
      <w:pPr>
        <w:spacing w:before="240" w:after="240" w:line="360" w:lineRule="auto"/>
        <w:rPr>
          <w:rFonts w:ascii="Arial" w:hAnsi="Arial" w:cs="Arial"/>
          <w:sz w:val="24"/>
        </w:rPr>
      </w:pPr>
      <w:r w:rsidRPr="00F96AFD">
        <w:rPr>
          <w:rFonts w:ascii="Arial" w:hAnsi="Arial" w:cs="Arial"/>
          <w:sz w:val="24"/>
        </w:rPr>
        <w:t xml:space="preserve">Rozwój branż dedykowanych dla </w:t>
      </w:r>
      <w:r w:rsidRPr="00F96AFD">
        <w:rPr>
          <w:rFonts w:ascii="Arial" w:eastAsia="Times New Roman" w:hAnsi="Arial" w:cs="Arial"/>
          <w:sz w:val="24"/>
          <w:szCs w:val="24"/>
        </w:rPr>
        <w:t>IS</w:t>
      </w:r>
      <w:r w:rsidRPr="00F96AFD">
        <w:rPr>
          <w:rFonts w:ascii="Arial" w:hAnsi="Arial" w:cs="Arial"/>
          <w:sz w:val="24"/>
        </w:rPr>
        <w:t xml:space="preserve"> II można ocenić jako stabilny i umiarkowany, szczególnie w odniesieniu do liczby podmiotów (średnie tempo wzrostu wyniosło 1,76% rocznie). W przypadku</w:t>
      </w:r>
      <w:r w:rsidR="00A565DE" w:rsidRPr="00F96AFD">
        <w:rPr>
          <w:rFonts w:ascii="Arial" w:hAnsi="Arial" w:cs="Arial"/>
          <w:sz w:val="24"/>
        </w:rPr>
        <w:t xml:space="preserve"> liczby zatrudnionych po 2016 roku</w:t>
      </w:r>
      <w:r w:rsidRPr="00F96AFD">
        <w:rPr>
          <w:rFonts w:ascii="Arial" w:hAnsi="Arial" w:cs="Arial"/>
          <w:sz w:val="24"/>
        </w:rPr>
        <w:t xml:space="preserve"> zauważalny był trend spadkowy. Spadki absolutne wystąpiły w wyniku pandem</w:t>
      </w:r>
      <w:r w:rsidR="00A565DE" w:rsidRPr="00F96AFD">
        <w:rPr>
          <w:rFonts w:ascii="Arial" w:hAnsi="Arial" w:cs="Arial"/>
          <w:sz w:val="24"/>
        </w:rPr>
        <w:t>ii COVID-19, natomiast w 2021 roku</w:t>
      </w:r>
      <w:r w:rsidRPr="00F96AFD">
        <w:rPr>
          <w:rFonts w:ascii="Arial" w:hAnsi="Arial" w:cs="Arial"/>
          <w:sz w:val="24"/>
        </w:rPr>
        <w:t xml:space="preserve"> odnotowano odbicie. W tym roku zatrudnionych w tych sektorach było najwięcej osób spośród wszystkich analizowanych lat (157 051 osób).</w:t>
      </w:r>
    </w:p>
    <w:p w14:paraId="5EF90EC4" w14:textId="40EFF214" w:rsidR="002C12D8" w:rsidRPr="00F96AFD" w:rsidRDefault="5384D118" w:rsidP="00DD2DE5">
      <w:pPr>
        <w:spacing w:before="240" w:after="240" w:line="360" w:lineRule="auto"/>
        <w:rPr>
          <w:rFonts w:ascii="Arial" w:hAnsi="Arial" w:cs="Arial"/>
          <w:sz w:val="24"/>
        </w:rPr>
      </w:pPr>
      <w:r w:rsidRPr="00F96AFD">
        <w:rPr>
          <w:rFonts w:ascii="Arial" w:hAnsi="Arial" w:cs="Arial"/>
          <w:sz w:val="24"/>
        </w:rPr>
        <w:t xml:space="preserve">Korelacja miedzy tempem wzrostu realnego PKB Wielkopolski a tempem wzrostu liczby podmiotów z PKD dedykowanych </w:t>
      </w:r>
      <w:r w:rsidRPr="00F96AFD">
        <w:rPr>
          <w:rFonts w:ascii="Arial" w:eastAsia="Times New Roman" w:hAnsi="Arial" w:cs="Arial"/>
          <w:sz w:val="24"/>
          <w:szCs w:val="24"/>
        </w:rPr>
        <w:t>IS</w:t>
      </w:r>
      <w:r w:rsidRPr="00F96AFD">
        <w:rPr>
          <w:rFonts w:ascii="Arial" w:hAnsi="Arial" w:cs="Arial"/>
          <w:sz w:val="24"/>
        </w:rPr>
        <w:t xml:space="preserve"> II wyniosła (-0,09) zaś związek między wzrostem gospodarczym a tempem wzrostu zatrudnienia wyniósł 0,61. Sugeruje to umiarkowaną wrażliwość </w:t>
      </w:r>
      <w:r w:rsidRPr="00F96AFD">
        <w:rPr>
          <w:rFonts w:ascii="Arial" w:eastAsia="Times New Roman" w:hAnsi="Arial" w:cs="Arial"/>
          <w:sz w:val="24"/>
          <w:szCs w:val="24"/>
        </w:rPr>
        <w:t>IS</w:t>
      </w:r>
      <w:r w:rsidRPr="00F96AFD">
        <w:rPr>
          <w:rFonts w:ascii="Arial" w:hAnsi="Arial" w:cs="Arial"/>
          <w:sz w:val="24"/>
        </w:rPr>
        <w:t xml:space="preserve"> na wahania aktywności gospodarczej i skłania do sformułowania przypuszczenia, że zmiany koniunktury w gospodarce regionalnej skłaniają przedsiębiorstwa do dostosowań w zakresie poziomu zatrudnienia (limitowanie nowych ofert pracy), natomiast nie ma istotnego związku z podjęciem decyzji dotyczącej rozpoczęcia działalności w tych branżach.</w:t>
      </w:r>
    </w:p>
    <w:p w14:paraId="200AD557" w14:textId="1DCB2A43" w:rsidR="002C12D8" w:rsidRPr="00F96AFD" w:rsidRDefault="5384D118" w:rsidP="00DD2DE5">
      <w:pPr>
        <w:spacing w:before="240" w:after="240" w:line="360" w:lineRule="auto"/>
        <w:rPr>
          <w:rFonts w:ascii="Arial" w:hAnsi="Arial" w:cs="Arial"/>
          <w:sz w:val="24"/>
        </w:rPr>
      </w:pPr>
      <w:r w:rsidRPr="00F96AFD">
        <w:rPr>
          <w:rFonts w:ascii="Arial" w:hAnsi="Arial" w:cs="Arial"/>
          <w:sz w:val="24"/>
        </w:rPr>
        <w:lastRenderedPageBreak/>
        <w:t xml:space="preserve">Kształtowanie się udziału liczby zatrudnionych w sekcjach PKD dedykowanych </w:t>
      </w:r>
      <w:r w:rsidRPr="00F96AFD">
        <w:rPr>
          <w:rFonts w:ascii="Arial" w:eastAsia="Times New Roman" w:hAnsi="Arial" w:cs="Arial"/>
          <w:sz w:val="24"/>
          <w:szCs w:val="24"/>
        </w:rPr>
        <w:t>IS</w:t>
      </w:r>
      <w:r w:rsidRPr="00F96AFD">
        <w:rPr>
          <w:rFonts w:ascii="Arial" w:hAnsi="Arial" w:cs="Arial"/>
          <w:sz w:val="24"/>
        </w:rPr>
        <w:t xml:space="preserve"> II do liczby zatrudnionych ogółem w województwie wielkopolskim wskazuje na wzrost znaczenia tych branż w gospodarce województwa wielkopolskiego (</w:t>
      </w:r>
      <w:r w:rsidR="24B4AA9B" w:rsidRPr="00F96AFD">
        <w:rPr>
          <w:rFonts w:ascii="Arial" w:hAnsi="Arial" w:cs="Arial"/>
          <w:sz w:val="24"/>
        </w:rPr>
        <w:t>wykres 3.2</w:t>
      </w:r>
      <w:r w:rsidR="002A1444">
        <w:rPr>
          <w:rFonts w:ascii="Arial" w:hAnsi="Arial" w:cs="Arial"/>
          <w:sz w:val="24"/>
        </w:rPr>
        <w:t>3</w:t>
      </w:r>
      <w:r w:rsidRPr="00F96AFD">
        <w:rPr>
          <w:rFonts w:ascii="Arial" w:hAnsi="Arial" w:cs="Arial"/>
          <w:sz w:val="24"/>
        </w:rPr>
        <w:t>). W sektorach tych zatrudnia się średnio 4 598 osób każdego roku (wyłączając pandemiczny rok 2020, wartość ta wynosi 5 868 osób).</w:t>
      </w:r>
    </w:p>
    <w:p w14:paraId="4C592748" w14:textId="65956153" w:rsidR="002C12D8" w:rsidRPr="00F96AFD" w:rsidRDefault="001602B4" w:rsidP="00DD2DE5">
      <w:pPr>
        <w:spacing w:before="240" w:after="240" w:line="360" w:lineRule="auto"/>
        <w:rPr>
          <w:rFonts w:ascii="Arial" w:hAnsi="Arial" w:cs="Arial"/>
          <w:b/>
          <w:sz w:val="24"/>
        </w:rPr>
      </w:pPr>
      <w:bookmarkStart w:id="191" w:name="_Toc204343358"/>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23</w:t>
      </w:r>
      <w:r w:rsidR="00FF3664" w:rsidRPr="00F96AFD">
        <w:rPr>
          <w:rFonts w:ascii="Arial" w:hAnsi="Arial" w:cs="Arial"/>
          <w:b/>
          <w:sz w:val="24"/>
        </w:rPr>
        <w:fldChar w:fldCharType="end"/>
      </w:r>
      <w:r w:rsidRPr="00F96AFD">
        <w:rPr>
          <w:rFonts w:ascii="Arial" w:hAnsi="Arial" w:cs="Arial"/>
          <w:b/>
          <w:sz w:val="24"/>
        </w:rPr>
        <w:t xml:space="preserve">. </w:t>
      </w:r>
      <w:r w:rsidR="3E74946A" w:rsidRPr="00F96AFD">
        <w:rPr>
          <w:rFonts w:ascii="Arial" w:hAnsi="Arial" w:cs="Arial"/>
          <w:b/>
          <w:sz w:val="24"/>
        </w:rPr>
        <w:t xml:space="preserve">Stosunek liczby zatrudnionych w sekcjach PKD dedykowanych </w:t>
      </w:r>
      <w:r w:rsidR="3E74946A" w:rsidRPr="00F96AFD">
        <w:rPr>
          <w:rFonts w:ascii="Arial" w:eastAsia="Times New Roman" w:hAnsi="Arial" w:cs="Arial"/>
          <w:b/>
          <w:bCs/>
          <w:sz w:val="24"/>
          <w:szCs w:val="24"/>
        </w:rPr>
        <w:t>IS</w:t>
      </w:r>
      <w:r w:rsidR="3E74946A" w:rsidRPr="00F96AFD">
        <w:rPr>
          <w:rFonts w:ascii="Arial" w:hAnsi="Arial" w:cs="Arial"/>
          <w:b/>
          <w:sz w:val="24"/>
        </w:rPr>
        <w:t xml:space="preserve"> II do liczby zatrudnionych ogółe</w:t>
      </w:r>
      <w:r w:rsidR="00FE6565" w:rsidRPr="00F96AFD">
        <w:rPr>
          <w:rFonts w:ascii="Arial" w:hAnsi="Arial" w:cs="Arial"/>
          <w:b/>
          <w:sz w:val="24"/>
        </w:rPr>
        <w:t xml:space="preserve">m w województwie wielkopolskim w procentach </w:t>
      </w:r>
      <w:r w:rsidR="3E74946A" w:rsidRPr="00F96AFD">
        <w:rPr>
          <w:rFonts w:ascii="Arial" w:hAnsi="Arial" w:cs="Arial"/>
          <w:b/>
          <w:sz w:val="24"/>
        </w:rPr>
        <w:t xml:space="preserve">oraz liczba bezwzględna zatrudnionych w PKD dedykowanych </w:t>
      </w:r>
      <w:r w:rsidR="3E74946A" w:rsidRPr="00F96AFD">
        <w:rPr>
          <w:rFonts w:ascii="Arial" w:eastAsia="Times New Roman" w:hAnsi="Arial" w:cs="Arial"/>
          <w:b/>
          <w:bCs/>
          <w:sz w:val="24"/>
          <w:szCs w:val="24"/>
        </w:rPr>
        <w:t>IS</w:t>
      </w:r>
      <w:r w:rsidR="3E74946A" w:rsidRPr="00F96AFD">
        <w:rPr>
          <w:rFonts w:ascii="Arial" w:hAnsi="Arial" w:cs="Arial"/>
          <w:b/>
          <w:sz w:val="24"/>
        </w:rPr>
        <w:t xml:space="preserve"> II</w:t>
      </w:r>
      <w:bookmarkEnd w:id="191"/>
    </w:p>
    <w:p w14:paraId="0CAC218E" w14:textId="1122FCEF" w:rsidR="002C12D8" w:rsidRPr="00F96AFD" w:rsidRDefault="5384D118" w:rsidP="00B60BA8">
      <w:pPr>
        <w:spacing w:after="120" w:line="360" w:lineRule="auto"/>
        <w:rPr>
          <w:rFonts w:ascii="Arial" w:hAnsi="Arial" w:cs="Arial"/>
        </w:rPr>
      </w:pPr>
      <w:r w:rsidRPr="00F96AFD">
        <w:rPr>
          <w:rFonts w:ascii="Arial" w:hAnsi="Arial" w:cs="Arial"/>
          <w:noProof/>
          <w:lang w:eastAsia="pl-PL"/>
        </w:rPr>
        <w:drawing>
          <wp:inline distT="0" distB="0" distL="0" distR="0" wp14:anchorId="6E35FB7F" wp14:editId="7F498CC1">
            <wp:extent cx="4705352" cy="2628900"/>
            <wp:effectExtent l="0" t="0" r="0" b="0"/>
            <wp:docPr id="612353417" name="Picture 612353417" descr="Na obrazku są dwa wyrkesy liniowe. Stosunek liczby zatrudnionych w Regionalnych Inteligentych Specjalizacjach  2 do ogółu zatrudnionych pokazuje stały wzrost z niewielkim spadkiem w 2021, potem znów rośnie. Liczba zatrudnionych w inteligentej specjalizacji przebiega prawie tak sam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2353417" name="Picture 612353417" descr="Na obrazku są dwa wyrkesy liniowe. Stosunek liczby zatrudnionych w Regionalnych Inteligentych Specjalizacjach  2 do ogółu zatrudnionych pokazuje stały wzrost z niewielkim spadkiem w 2021, potem znów rośnie. Liczba zatrudnionych w inteligentej specjalizacji przebiega prawie tak samo. "/>
                    <pic:cNvPicPr/>
                  </pic:nvPicPr>
                  <pic:blipFill>
                    <a:blip r:embed="rId85">
                      <a:extLst>
                        <a:ext uri="{28A0092B-C50C-407E-A947-70E740481C1C}">
                          <a14:useLocalDpi xmlns:a14="http://schemas.microsoft.com/office/drawing/2010/main" val="0"/>
                        </a:ext>
                      </a:extLst>
                    </a:blip>
                    <a:stretch>
                      <a:fillRect/>
                    </a:stretch>
                  </pic:blipFill>
                  <pic:spPr>
                    <a:xfrm>
                      <a:off x="0" y="0"/>
                      <a:ext cx="4705352" cy="2628900"/>
                    </a:xfrm>
                    <a:prstGeom prst="rect">
                      <a:avLst/>
                    </a:prstGeom>
                  </pic:spPr>
                </pic:pic>
              </a:graphicData>
            </a:graphic>
          </wp:inline>
        </w:drawing>
      </w:r>
    </w:p>
    <w:p w14:paraId="219D681E" w14:textId="36B3AFE4" w:rsidR="002C12D8" w:rsidRPr="00F96AFD" w:rsidRDefault="5384D118" w:rsidP="00DD2DE5">
      <w:pPr>
        <w:spacing w:after="12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63E39C2D" w:rsidRPr="00F96AFD">
        <w:rPr>
          <w:rFonts w:ascii="Arial" w:hAnsi="Arial" w:cs="Arial"/>
          <w:sz w:val="24"/>
        </w:rPr>
        <w:t xml:space="preserve"> i danych BDL</w:t>
      </w:r>
    </w:p>
    <w:p w14:paraId="262CBA8D" w14:textId="43FCD266" w:rsidR="002C12D8" w:rsidRPr="00F96AFD" w:rsidRDefault="5384D118" w:rsidP="00DD2DE5">
      <w:pPr>
        <w:spacing w:after="120" w:line="360" w:lineRule="auto"/>
        <w:rPr>
          <w:rFonts w:ascii="Arial" w:hAnsi="Arial" w:cs="Arial"/>
          <w:sz w:val="24"/>
        </w:rPr>
      </w:pPr>
      <w:r w:rsidRPr="00F96AFD">
        <w:rPr>
          <w:rFonts w:ascii="Arial" w:hAnsi="Arial" w:cs="Arial"/>
          <w:sz w:val="24"/>
        </w:rPr>
        <w:t xml:space="preserve">Przez cały badany okres branże PKD dedykowane </w:t>
      </w:r>
      <w:r w:rsidRPr="00F96AFD">
        <w:rPr>
          <w:rFonts w:ascii="Arial" w:eastAsia="Times New Roman" w:hAnsi="Arial" w:cs="Arial"/>
          <w:sz w:val="24"/>
          <w:szCs w:val="24"/>
        </w:rPr>
        <w:t>IS</w:t>
      </w:r>
      <w:r w:rsidRPr="00F96AFD">
        <w:rPr>
          <w:rFonts w:ascii="Arial" w:hAnsi="Arial" w:cs="Arial"/>
          <w:sz w:val="24"/>
        </w:rPr>
        <w:t xml:space="preserve"> II generowały wartość dodaną dla PKB Wielkopolski (</w:t>
      </w:r>
      <w:r w:rsidR="5CC7D203" w:rsidRPr="00F96AFD">
        <w:rPr>
          <w:rFonts w:ascii="Arial" w:hAnsi="Arial" w:cs="Arial"/>
          <w:sz w:val="24"/>
        </w:rPr>
        <w:t>wykres 3.2</w:t>
      </w:r>
      <w:r w:rsidR="002A1444">
        <w:rPr>
          <w:rFonts w:ascii="Arial" w:hAnsi="Arial" w:cs="Arial"/>
          <w:sz w:val="24"/>
        </w:rPr>
        <w:t>4</w:t>
      </w:r>
      <w:r w:rsidRPr="00F96AFD">
        <w:rPr>
          <w:rFonts w:ascii="Arial" w:hAnsi="Arial" w:cs="Arial"/>
          <w:sz w:val="24"/>
        </w:rPr>
        <w:t xml:space="preserve">). Trend był wyraźnie wzrostowy, a średni wzrost nadwyżki handlowej wynosił 1,35 mld zł rocznie. </w:t>
      </w:r>
    </w:p>
    <w:p w14:paraId="717FA3DE" w14:textId="77777777" w:rsidR="00677F54" w:rsidRDefault="00677F54">
      <w:pPr>
        <w:rPr>
          <w:rFonts w:ascii="Arial" w:hAnsi="Arial" w:cs="Arial"/>
          <w:b/>
          <w:sz w:val="24"/>
        </w:rPr>
      </w:pPr>
      <w:bookmarkStart w:id="192" w:name="_Toc204343359"/>
      <w:r>
        <w:rPr>
          <w:rFonts w:ascii="Arial" w:hAnsi="Arial" w:cs="Arial"/>
          <w:b/>
          <w:sz w:val="24"/>
        </w:rPr>
        <w:br w:type="page"/>
      </w:r>
    </w:p>
    <w:p w14:paraId="4F0A5883" w14:textId="43CED9A0" w:rsidR="002C12D8" w:rsidRPr="00F96AFD" w:rsidRDefault="001602B4" w:rsidP="00C32D8C">
      <w:pPr>
        <w:spacing w:after="120" w:line="360" w:lineRule="auto"/>
        <w:rPr>
          <w:rFonts w:ascii="Arial" w:hAnsi="Arial" w:cs="Arial"/>
          <w:b/>
          <w:sz w:val="24"/>
        </w:rPr>
      </w:pPr>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24</w:t>
      </w:r>
      <w:r w:rsidR="00FF3664" w:rsidRPr="00F96AFD">
        <w:rPr>
          <w:rFonts w:ascii="Arial" w:hAnsi="Arial" w:cs="Arial"/>
          <w:b/>
          <w:sz w:val="24"/>
        </w:rPr>
        <w:fldChar w:fldCharType="end"/>
      </w:r>
      <w:r w:rsidRPr="00F96AFD">
        <w:rPr>
          <w:rFonts w:ascii="Arial" w:hAnsi="Arial" w:cs="Arial"/>
          <w:b/>
          <w:sz w:val="24"/>
        </w:rPr>
        <w:t xml:space="preserve">. </w:t>
      </w:r>
      <w:r w:rsidR="487AC199" w:rsidRPr="00F96AFD">
        <w:rPr>
          <w:rFonts w:ascii="Arial" w:hAnsi="Arial" w:cs="Arial"/>
          <w:b/>
          <w:sz w:val="24"/>
        </w:rPr>
        <w:t xml:space="preserve">Eksport netto branż z PKD dedykowanych </w:t>
      </w:r>
      <w:r w:rsidR="487AC199" w:rsidRPr="00F96AFD">
        <w:rPr>
          <w:rFonts w:ascii="Arial" w:eastAsia="Times New Roman" w:hAnsi="Arial" w:cs="Arial"/>
          <w:b/>
          <w:bCs/>
          <w:sz w:val="24"/>
          <w:szCs w:val="24"/>
        </w:rPr>
        <w:t>IS</w:t>
      </w:r>
      <w:r w:rsidR="487AC199" w:rsidRPr="00F96AFD">
        <w:rPr>
          <w:rFonts w:ascii="Arial" w:hAnsi="Arial" w:cs="Arial"/>
          <w:b/>
          <w:sz w:val="24"/>
        </w:rPr>
        <w:t xml:space="preserve"> II </w:t>
      </w:r>
      <w:r w:rsidR="00F3344C" w:rsidRPr="00F96AFD">
        <w:rPr>
          <w:rFonts w:ascii="Arial" w:hAnsi="Arial" w:cs="Arial"/>
          <w:b/>
          <w:sz w:val="24"/>
        </w:rPr>
        <w:t>w miliardach złotych</w:t>
      </w:r>
      <w:r w:rsidR="487AC199" w:rsidRPr="00F96AFD">
        <w:rPr>
          <w:rFonts w:ascii="Arial" w:hAnsi="Arial" w:cs="Arial"/>
          <w:b/>
          <w:sz w:val="24"/>
        </w:rPr>
        <w:t xml:space="preserve"> oraz tempo wzrostu realnego PKB Wielkopolski </w:t>
      </w:r>
      <w:r w:rsidR="00FE6565" w:rsidRPr="00F96AFD">
        <w:rPr>
          <w:rFonts w:ascii="Arial" w:hAnsi="Arial" w:cs="Arial"/>
          <w:b/>
          <w:sz w:val="24"/>
        </w:rPr>
        <w:t>w procentach</w:t>
      </w:r>
      <w:bookmarkEnd w:id="192"/>
    </w:p>
    <w:p w14:paraId="326FEB46" w14:textId="3397C2F6" w:rsidR="002C12D8" w:rsidRPr="00F96AFD" w:rsidRDefault="5384D118" w:rsidP="00B60BA8">
      <w:pPr>
        <w:spacing w:after="120" w:line="360" w:lineRule="auto"/>
        <w:rPr>
          <w:rFonts w:ascii="Arial" w:hAnsi="Arial" w:cs="Arial"/>
        </w:rPr>
      </w:pPr>
      <w:r w:rsidRPr="00F96AFD">
        <w:rPr>
          <w:rFonts w:ascii="Arial" w:hAnsi="Arial" w:cs="Arial"/>
          <w:noProof/>
          <w:lang w:eastAsia="pl-PL"/>
        </w:rPr>
        <w:drawing>
          <wp:inline distT="0" distB="0" distL="0" distR="0" wp14:anchorId="0EC39555" wp14:editId="408DD102">
            <wp:extent cx="4572000" cy="2743200"/>
            <wp:effectExtent l="0" t="0" r="0" b="0"/>
            <wp:docPr id="988863984" name="Picture 988863984" descr="Wykres kolumnowy eksport netto branż dedykowanych Regionalnej Inteligentnej Specjalizacji 2 oraz wykres liniowy tempa wzrostu realnego PKB Wielkopolski. Kolumny przedstawiaja dodatni i rosnący eksport netto. Krzywa Tempa wzorstu realnego PKB waha się."/>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8863984" name="Picture 988863984" descr="Wykres kolumnowy eksport netto branż dedykowanych Regionalnej Inteligentnej Specjalizacji 2 oraz wykres liniowy tempa wzrostu realnego PKB Wielkopolski. Kolumny przedstawiaja dodatni i rosnący eksport netto. Krzywa Tempa wzorstu realnego PKB waha się."/>
                    <pic:cNvPicPr/>
                  </pic:nvPicPr>
                  <pic:blipFill>
                    <a:blip r:embed="rId86">
                      <a:extLst>
                        <a:ext uri="{28A0092B-C50C-407E-A947-70E740481C1C}">
                          <a14:useLocalDpi xmlns:a14="http://schemas.microsoft.com/office/drawing/2010/main" val="0"/>
                        </a:ext>
                      </a:extLst>
                    </a:blip>
                    <a:stretch>
                      <a:fillRect/>
                    </a:stretch>
                  </pic:blipFill>
                  <pic:spPr>
                    <a:xfrm>
                      <a:off x="0" y="0"/>
                      <a:ext cx="4572000" cy="2743200"/>
                    </a:xfrm>
                    <a:prstGeom prst="rect">
                      <a:avLst/>
                    </a:prstGeom>
                  </pic:spPr>
                </pic:pic>
              </a:graphicData>
            </a:graphic>
          </wp:inline>
        </w:drawing>
      </w:r>
    </w:p>
    <w:p w14:paraId="18D75CF6" w14:textId="7D8724CF" w:rsidR="002C12D8" w:rsidRPr="00F96AFD" w:rsidRDefault="5384D118" w:rsidP="00DD2DE5">
      <w:pPr>
        <w:spacing w:after="0" w:line="360" w:lineRule="auto"/>
        <w:rPr>
          <w:rFonts w:ascii="Arial" w:hAnsi="Arial" w:cs="Arial"/>
          <w:sz w:val="24"/>
        </w:rPr>
      </w:pPr>
      <w:r w:rsidRPr="00F96AFD">
        <w:rPr>
          <w:rFonts w:ascii="Arial" w:hAnsi="Arial" w:cs="Arial"/>
          <w:sz w:val="24"/>
        </w:rPr>
        <w:t>*2016, 2019 – brak danych</w:t>
      </w:r>
    </w:p>
    <w:p w14:paraId="34C9191C" w14:textId="2DF82442" w:rsidR="002C12D8" w:rsidRPr="00F96AFD" w:rsidRDefault="5384D118" w:rsidP="00DD2DE5">
      <w:pPr>
        <w:spacing w:after="12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268DDE3D" w:rsidRPr="00F96AFD">
        <w:rPr>
          <w:rFonts w:ascii="Arial" w:hAnsi="Arial" w:cs="Arial"/>
          <w:sz w:val="24"/>
        </w:rPr>
        <w:t xml:space="preserve"> i danych BDL</w:t>
      </w:r>
    </w:p>
    <w:p w14:paraId="4335034D" w14:textId="68A6AE11" w:rsidR="002C12D8" w:rsidRPr="00F96AFD" w:rsidRDefault="5384D118" w:rsidP="00DD2DE5">
      <w:pPr>
        <w:spacing w:before="240" w:after="240" w:line="360" w:lineRule="auto"/>
        <w:rPr>
          <w:rFonts w:ascii="Arial" w:hAnsi="Arial" w:cs="Arial"/>
          <w:sz w:val="24"/>
        </w:rPr>
      </w:pPr>
      <w:r w:rsidRPr="00F96AFD">
        <w:rPr>
          <w:rFonts w:ascii="Arial" w:hAnsi="Arial" w:cs="Arial"/>
          <w:sz w:val="24"/>
        </w:rPr>
        <w:t xml:space="preserve">Na podstawie powyższych danych nie zaobserwowano cyklicznych wzorców w saldzie handlowym branż przypisanych do </w:t>
      </w:r>
      <w:r w:rsidRPr="00F96AFD">
        <w:rPr>
          <w:rFonts w:ascii="Arial" w:eastAsia="Times New Roman" w:hAnsi="Arial" w:cs="Arial"/>
          <w:sz w:val="24"/>
          <w:szCs w:val="24"/>
        </w:rPr>
        <w:t>IS</w:t>
      </w:r>
      <w:r w:rsidRPr="00F96AFD">
        <w:rPr>
          <w:rFonts w:ascii="Arial" w:hAnsi="Arial" w:cs="Arial"/>
          <w:sz w:val="24"/>
        </w:rPr>
        <w:t xml:space="preserve"> II. Może to świadczyć o względnej odporności specjalizacji na takie procesy w wyniku jej dynamicznego wzrostu, czego dowodzi zwiększający się stosunek zatrudnionych w tych branżach do ogółu zatrudnionych w regionie.</w:t>
      </w:r>
    </w:p>
    <w:p w14:paraId="458B8BF2" w14:textId="3710A421" w:rsidR="002C12D8" w:rsidRPr="00F96AFD" w:rsidRDefault="5384D118" w:rsidP="001602B4">
      <w:pPr>
        <w:pStyle w:val="Nagwek3"/>
      </w:pPr>
      <w:bookmarkStart w:id="193" w:name="_Toc201563499"/>
      <w:bookmarkStart w:id="194" w:name="_Toc204341469"/>
      <w:bookmarkStart w:id="195" w:name="_Toc204343549"/>
      <w:r w:rsidRPr="00F96AFD">
        <w:t>Przemysł jutra (IS III)</w:t>
      </w:r>
      <w:bookmarkEnd w:id="193"/>
      <w:bookmarkEnd w:id="194"/>
      <w:bookmarkEnd w:id="195"/>
    </w:p>
    <w:p w14:paraId="036A172D" w14:textId="4B28B33A" w:rsidR="002C12D8" w:rsidRPr="00F96AFD" w:rsidRDefault="5384D118" w:rsidP="00DD2DE5">
      <w:pPr>
        <w:spacing w:before="240" w:after="240" w:line="360" w:lineRule="auto"/>
        <w:rPr>
          <w:rFonts w:ascii="Arial" w:hAnsi="Arial" w:cs="Arial"/>
        </w:rPr>
      </w:pPr>
      <w:r w:rsidRPr="00F96AFD">
        <w:rPr>
          <w:rFonts w:ascii="Arial" w:hAnsi="Arial" w:cs="Arial"/>
          <w:sz w:val="24"/>
        </w:rPr>
        <w:t>Specjalizacja obejmuje dziedziny związane z zastosowaniem zaawansowanych procesów produkcyjnych i procesów specjalnych, a także obszary zrównoważonej i efektywnej energetyki obejmującej m.in. systemy zarządzania wytwarzaniem i zużyciem, konwergencję i konwersję energii, wytwarzanie energii ze źródeł odnawialnych, alternatywnych, inteligentne sieci, technologie magazynowania energii (Regionalna Strategia Innowacji… 2020).</w:t>
      </w:r>
    </w:p>
    <w:p w14:paraId="3898B560" w14:textId="3E150349" w:rsidR="002C12D8" w:rsidRPr="00F96AFD" w:rsidRDefault="5384D118" w:rsidP="00B60BA8">
      <w:pPr>
        <w:spacing w:before="240" w:after="240" w:line="360" w:lineRule="auto"/>
        <w:rPr>
          <w:rFonts w:ascii="Arial" w:hAnsi="Arial" w:cs="Arial"/>
        </w:rPr>
      </w:pPr>
      <w:r w:rsidRPr="00F96AFD">
        <w:rPr>
          <w:rFonts w:ascii="Arial" w:hAnsi="Arial" w:cs="Arial"/>
          <w:sz w:val="24"/>
        </w:rPr>
        <w:t xml:space="preserve">Dedykowane PKD to: sekcja C, dział 24 (produkcja metali); sekcja C, dział 25 (produkcja metalowych wyrobów gotowych, z wyłączeniem maszyn i urządzeń); sekcja C, dział 27 (produkcja urządzeń elektrycznych); sekcja C, dział 28 (produkcja </w:t>
      </w:r>
      <w:r w:rsidRPr="00F96AFD">
        <w:rPr>
          <w:rFonts w:ascii="Arial" w:hAnsi="Arial" w:cs="Arial"/>
          <w:sz w:val="24"/>
        </w:rPr>
        <w:lastRenderedPageBreak/>
        <w:t xml:space="preserve">maszyn i urządzeń, gdzie indziej niesklasyfikowana); sekcja C, dział 29 (produkcja pojazdów samochodowych, przyczep i naczep, z wyłączeniem motocykli); sekcja C, dział 30 (produkcja pozostałego sprzętu transportowego); sekcja C, dział 33 (naprawa, konserwacja i instalowanie maszyn i urządzeń); sekcja D, dział 35 (wytwarzanie i zaopatrywanie w energię elektryczną, gaz, parę wodną, gorącą wodę i powietrze do układów klimatyzacyjnych). Tempo wzrostu liczby podmiotów i osób zatrudnionych w ramach </w:t>
      </w:r>
      <w:r w:rsidRPr="00F96AFD">
        <w:rPr>
          <w:rFonts w:ascii="Arial" w:eastAsia="Times New Roman" w:hAnsi="Arial" w:cs="Arial"/>
          <w:sz w:val="24"/>
          <w:szCs w:val="24"/>
        </w:rPr>
        <w:t>IS</w:t>
      </w:r>
      <w:r w:rsidRPr="00F96AFD">
        <w:rPr>
          <w:rFonts w:ascii="Arial" w:hAnsi="Arial" w:cs="Arial"/>
          <w:sz w:val="24"/>
        </w:rPr>
        <w:t xml:space="preserve"> III zamieszczono na </w:t>
      </w:r>
      <w:r w:rsidR="02F906DA" w:rsidRPr="00F96AFD">
        <w:rPr>
          <w:rFonts w:ascii="Arial" w:hAnsi="Arial" w:cs="Arial"/>
          <w:sz w:val="24"/>
        </w:rPr>
        <w:t>wykresie 3.2</w:t>
      </w:r>
      <w:r w:rsidR="002A1444">
        <w:rPr>
          <w:rFonts w:ascii="Arial" w:hAnsi="Arial" w:cs="Arial"/>
          <w:sz w:val="24"/>
        </w:rPr>
        <w:t>5</w:t>
      </w:r>
      <w:r w:rsidRPr="00F96AFD">
        <w:rPr>
          <w:rFonts w:ascii="Arial" w:hAnsi="Arial" w:cs="Arial"/>
          <w:sz w:val="24"/>
        </w:rPr>
        <w:t>.</w:t>
      </w:r>
    </w:p>
    <w:p w14:paraId="33E1E269" w14:textId="52BBAD63" w:rsidR="002C12D8" w:rsidRPr="00F96AFD" w:rsidRDefault="001602B4" w:rsidP="00B60BA8">
      <w:pPr>
        <w:spacing w:before="240" w:after="240" w:line="360" w:lineRule="auto"/>
        <w:rPr>
          <w:rFonts w:ascii="Arial" w:hAnsi="Arial" w:cs="Arial"/>
          <w:b/>
          <w:sz w:val="24"/>
        </w:rPr>
      </w:pPr>
      <w:bookmarkStart w:id="196" w:name="_Toc204343360"/>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25</w:t>
      </w:r>
      <w:r w:rsidR="00FF3664" w:rsidRPr="00F96AFD">
        <w:rPr>
          <w:rFonts w:ascii="Arial" w:hAnsi="Arial" w:cs="Arial"/>
          <w:b/>
          <w:sz w:val="24"/>
        </w:rPr>
        <w:fldChar w:fldCharType="end"/>
      </w:r>
      <w:r w:rsidRPr="00F96AFD">
        <w:rPr>
          <w:rFonts w:ascii="Arial" w:hAnsi="Arial" w:cs="Arial"/>
          <w:b/>
          <w:sz w:val="24"/>
        </w:rPr>
        <w:t xml:space="preserve">. </w:t>
      </w:r>
      <w:r w:rsidR="70A5D9EC" w:rsidRPr="00F96AFD">
        <w:rPr>
          <w:rFonts w:ascii="Arial" w:hAnsi="Arial" w:cs="Arial"/>
          <w:b/>
          <w:sz w:val="24"/>
        </w:rPr>
        <w:t xml:space="preserve">Tempo wzrostu liczby podmiotów i osób zatrudnionych w ramach </w:t>
      </w:r>
      <w:r w:rsidR="70A5D9EC" w:rsidRPr="00F96AFD">
        <w:rPr>
          <w:rFonts w:ascii="Arial" w:eastAsia="Times New Roman" w:hAnsi="Arial" w:cs="Arial"/>
          <w:b/>
          <w:bCs/>
          <w:sz w:val="24"/>
          <w:szCs w:val="24"/>
        </w:rPr>
        <w:t>IS</w:t>
      </w:r>
      <w:r w:rsidR="70A5D9EC" w:rsidRPr="00F96AFD">
        <w:rPr>
          <w:rFonts w:ascii="Arial" w:hAnsi="Arial" w:cs="Arial"/>
          <w:b/>
          <w:sz w:val="24"/>
        </w:rPr>
        <w:t xml:space="preserve"> III województwa wielkopolskiego</w:t>
      </w:r>
      <w:r w:rsidR="64D71785" w:rsidRPr="00F96AFD">
        <w:rPr>
          <w:rFonts w:ascii="Arial" w:hAnsi="Arial" w:cs="Arial"/>
          <w:b/>
          <w:sz w:val="24"/>
        </w:rPr>
        <w:t xml:space="preserve"> oraz tempo wzrostu realnego PKB Wielkopolski</w:t>
      </w:r>
      <w:bookmarkEnd w:id="196"/>
    </w:p>
    <w:p w14:paraId="5730B170" w14:textId="6F9BD2BA" w:rsidR="002C12D8" w:rsidRPr="00F96AFD" w:rsidRDefault="408FD381" w:rsidP="00B60BA8">
      <w:pPr>
        <w:spacing w:after="120" w:line="360" w:lineRule="auto"/>
        <w:rPr>
          <w:rFonts w:ascii="Arial" w:hAnsi="Arial" w:cs="Arial"/>
        </w:rPr>
      </w:pPr>
      <w:r w:rsidRPr="00F96AFD">
        <w:rPr>
          <w:rFonts w:ascii="Arial" w:hAnsi="Arial" w:cs="Arial"/>
          <w:noProof/>
          <w:lang w:eastAsia="pl-PL"/>
        </w:rPr>
        <w:drawing>
          <wp:inline distT="0" distB="0" distL="0" distR="0" wp14:anchorId="6F3CB88F" wp14:editId="2A27533C">
            <wp:extent cx="4432176" cy="2853175"/>
            <wp:effectExtent l="0" t="0" r="6985" b="4445"/>
            <wp:docPr id="1604570499" name="Picture 1604570499" descr="Na obrazku są trzy wyrkesy liniowe. Tempo wzrostu wszystkich wskaźników jest mocno zróżnicowane z najniższymi wartościami tempa wzrostu zatrudnienia oraz tempa wzrostu realnego PKB w 2020 rok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87">
                      <a:extLst>
                        <a:ext uri="{28A0092B-C50C-407E-A947-70E740481C1C}">
                          <a14:useLocalDpi xmlns:a14="http://schemas.microsoft.com/office/drawing/2010/main" val="0"/>
                        </a:ext>
                      </a:extLst>
                    </a:blip>
                    <a:stretch>
                      <a:fillRect/>
                    </a:stretch>
                  </pic:blipFill>
                  <pic:spPr>
                    <a:xfrm>
                      <a:off x="0" y="0"/>
                      <a:ext cx="4432176" cy="2853175"/>
                    </a:xfrm>
                    <a:prstGeom prst="rect">
                      <a:avLst/>
                    </a:prstGeom>
                  </pic:spPr>
                </pic:pic>
              </a:graphicData>
            </a:graphic>
          </wp:inline>
        </w:drawing>
      </w:r>
    </w:p>
    <w:p w14:paraId="214F38B8" w14:textId="0D7A2E34"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620F8FBA" w:rsidRPr="00F96AFD">
        <w:rPr>
          <w:rFonts w:ascii="Arial" w:hAnsi="Arial" w:cs="Arial"/>
          <w:sz w:val="24"/>
        </w:rPr>
        <w:t xml:space="preserve"> i danych BDL</w:t>
      </w:r>
    </w:p>
    <w:p w14:paraId="3388B349" w14:textId="0E227BF7" w:rsidR="002C12D8" w:rsidRPr="00F96AFD" w:rsidRDefault="5384D118" w:rsidP="00DD2DE5">
      <w:pPr>
        <w:spacing w:before="240" w:after="240" w:line="360" w:lineRule="auto"/>
        <w:rPr>
          <w:rFonts w:ascii="Arial" w:hAnsi="Arial" w:cs="Arial"/>
          <w:sz w:val="24"/>
        </w:rPr>
      </w:pPr>
      <w:r w:rsidRPr="00F96AFD">
        <w:rPr>
          <w:rFonts w:ascii="Arial" w:hAnsi="Arial" w:cs="Arial"/>
          <w:sz w:val="24"/>
        </w:rPr>
        <w:t>Dynamika obu kategorii charakteryzuje się sporą zm</w:t>
      </w:r>
      <w:r w:rsidR="00F3344C" w:rsidRPr="00F96AFD">
        <w:rPr>
          <w:rFonts w:ascii="Arial" w:hAnsi="Arial" w:cs="Arial"/>
          <w:sz w:val="24"/>
        </w:rPr>
        <w:t xml:space="preserve">iennością. Za wyjątkiem 2020 roku </w:t>
      </w:r>
      <w:r w:rsidRPr="00F96AFD">
        <w:rPr>
          <w:rFonts w:ascii="Arial" w:hAnsi="Arial" w:cs="Arial"/>
          <w:sz w:val="24"/>
        </w:rPr>
        <w:t>wszystkie wartości były dodatnie, co świadczy o ciągłym rozwoju tych branż w gospodarce regionu. Zmienność tempa wzrostu zatrudnionych znajduje odzwierciedlenie w wahaniach udziału zatrudnionych w tych branżach w ogóle zatrudnionych w województwie wielkopolskim (</w:t>
      </w:r>
      <w:r w:rsidR="696AE9BD" w:rsidRPr="00F96AFD">
        <w:rPr>
          <w:rFonts w:ascii="Arial" w:hAnsi="Arial" w:cs="Arial"/>
          <w:sz w:val="24"/>
        </w:rPr>
        <w:t>wykres 3.2</w:t>
      </w:r>
      <w:r w:rsidR="002A1444">
        <w:rPr>
          <w:rFonts w:ascii="Arial" w:hAnsi="Arial" w:cs="Arial"/>
          <w:sz w:val="24"/>
        </w:rPr>
        <w:t>6</w:t>
      </w:r>
      <w:r w:rsidRPr="00F96AFD">
        <w:rPr>
          <w:rFonts w:ascii="Arial" w:hAnsi="Arial" w:cs="Arial"/>
          <w:sz w:val="24"/>
        </w:rPr>
        <w:t>).</w:t>
      </w:r>
    </w:p>
    <w:p w14:paraId="2C73AA0F" w14:textId="77777777" w:rsidR="00A205FF" w:rsidRPr="00F96AFD" w:rsidRDefault="00A205FF" w:rsidP="00B60BA8">
      <w:pPr>
        <w:rPr>
          <w:rFonts w:ascii="Arial" w:eastAsia="Times New Roman" w:hAnsi="Arial" w:cs="Arial"/>
          <w:b/>
          <w:bCs/>
          <w:sz w:val="24"/>
          <w:szCs w:val="24"/>
        </w:rPr>
      </w:pPr>
      <w:r w:rsidRPr="00F96AFD">
        <w:rPr>
          <w:rFonts w:ascii="Arial" w:eastAsia="Times New Roman" w:hAnsi="Arial" w:cs="Arial"/>
          <w:b/>
          <w:bCs/>
          <w:sz w:val="24"/>
          <w:szCs w:val="24"/>
        </w:rPr>
        <w:br w:type="page"/>
      </w:r>
    </w:p>
    <w:p w14:paraId="2E1A27B5" w14:textId="0F5606D2" w:rsidR="002C12D8" w:rsidRPr="00F96AFD" w:rsidRDefault="001602B4" w:rsidP="00B60BA8">
      <w:pPr>
        <w:spacing w:before="240" w:after="240" w:line="360" w:lineRule="auto"/>
        <w:rPr>
          <w:rFonts w:ascii="Arial" w:hAnsi="Arial" w:cs="Arial"/>
          <w:b/>
          <w:sz w:val="24"/>
        </w:rPr>
      </w:pPr>
      <w:bookmarkStart w:id="197" w:name="_Toc204343361"/>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26</w:t>
      </w:r>
      <w:r w:rsidR="00FF3664" w:rsidRPr="00F96AFD">
        <w:rPr>
          <w:rFonts w:ascii="Arial" w:hAnsi="Arial" w:cs="Arial"/>
          <w:b/>
          <w:sz w:val="24"/>
        </w:rPr>
        <w:fldChar w:fldCharType="end"/>
      </w:r>
      <w:r w:rsidRPr="00F96AFD">
        <w:rPr>
          <w:rFonts w:ascii="Arial" w:hAnsi="Arial" w:cs="Arial"/>
          <w:b/>
          <w:sz w:val="24"/>
        </w:rPr>
        <w:t xml:space="preserve">. </w:t>
      </w:r>
      <w:r w:rsidR="071EE4F9" w:rsidRPr="00F96AFD">
        <w:rPr>
          <w:rFonts w:ascii="Arial" w:hAnsi="Arial" w:cs="Arial"/>
          <w:b/>
          <w:sz w:val="24"/>
        </w:rPr>
        <w:t xml:space="preserve">Stosunek liczby zatrudnionych w sekcjach PKD dedykowanych </w:t>
      </w:r>
      <w:r w:rsidR="071EE4F9" w:rsidRPr="00F96AFD">
        <w:rPr>
          <w:rFonts w:ascii="Arial" w:eastAsia="Times New Roman" w:hAnsi="Arial" w:cs="Arial"/>
          <w:b/>
          <w:bCs/>
          <w:sz w:val="24"/>
          <w:szCs w:val="24"/>
        </w:rPr>
        <w:t>IS</w:t>
      </w:r>
      <w:r w:rsidR="071EE4F9" w:rsidRPr="00F96AFD">
        <w:rPr>
          <w:rFonts w:ascii="Arial" w:hAnsi="Arial" w:cs="Arial"/>
          <w:b/>
          <w:sz w:val="24"/>
        </w:rPr>
        <w:t xml:space="preserve"> III do liczby zatrudnionych ogółem w województwie wielkopolskim </w:t>
      </w:r>
      <w:r w:rsidR="00F3344C" w:rsidRPr="00F96AFD">
        <w:rPr>
          <w:rFonts w:ascii="Arial" w:hAnsi="Arial" w:cs="Arial"/>
          <w:b/>
          <w:sz w:val="24"/>
        </w:rPr>
        <w:t>w procentach</w:t>
      </w:r>
      <w:r w:rsidR="071EE4F9" w:rsidRPr="00F96AFD">
        <w:rPr>
          <w:rFonts w:ascii="Arial" w:hAnsi="Arial" w:cs="Arial"/>
          <w:b/>
          <w:sz w:val="24"/>
        </w:rPr>
        <w:t xml:space="preserve"> oraz liczba bezwzględna zatrudnionych w PKD dedykowanych </w:t>
      </w:r>
      <w:r w:rsidR="071EE4F9" w:rsidRPr="00F96AFD">
        <w:rPr>
          <w:rFonts w:ascii="Arial" w:eastAsia="Times New Roman" w:hAnsi="Arial" w:cs="Arial"/>
          <w:b/>
          <w:bCs/>
          <w:sz w:val="24"/>
          <w:szCs w:val="24"/>
        </w:rPr>
        <w:t>IS</w:t>
      </w:r>
      <w:r w:rsidR="071EE4F9" w:rsidRPr="00F96AFD">
        <w:rPr>
          <w:rFonts w:ascii="Arial" w:hAnsi="Arial" w:cs="Arial"/>
          <w:b/>
          <w:sz w:val="24"/>
        </w:rPr>
        <w:t xml:space="preserve"> III</w:t>
      </w:r>
      <w:bookmarkEnd w:id="197"/>
    </w:p>
    <w:p w14:paraId="0DCFE4FA" w14:textId="2D9E3DEC" w:rsidR="002C12D8" w:rsidRPr="00F96AFD" w:rsidRDefault="5384D118" w:rsidP="00B60BA8">
      <w:pPr>
        <w:spacing w:after="120" w:line="360" w:lineRule="auto"/>
        <w:rPr>
          <w:rFonts w:ascii="Arial" w:hAnsi="Arial" w:cs="Arial"/>
        </w:rPr>
      </w:pPr>
      <w:r w:rsidRPr="00F96AFD">
        <w:rPr>
          <w:rFonts w:ascii="Arial" w:hAnsi="Arial" w:cs="Arial"/>
          <w:noProof/>
          <w:lang w:eastAsia="pl-PL"/>
        </w:rPr>
        <w:drawing>
          <wp:inline distT="0" distB="0" distL="0" distR="0" wp14:anchorId="70BE6272" wp14:editId="73E572D3">
            <wp:extent cx="4572000" cy="2743200"/>
            <wp:effectExtent l="0" t="0" r="0" b="0"/>
            <wp:docPr id="1731140626" name="Picture 1731140626" descr="Na obrazku są dwa wyrkesy liniowe. Stosunek liczby zatrudnionych w Regionalnych Inteligentych Specjalizacjach  3 do ogółu zatrudnionych wykazuje się  wahaniami. Widzimy 2 szczyty, w 2015 i 2018 roku.  Liczba zatrudnionych w inteligentej specjalizacji rośnie i osiaga szczyt w 2019, a nieznacznie spad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1140626" name="Picture 1731140626" descr="Na obrazku są dwa wyrkesy liniowe. Stosunek liczby zatrudnionych w Regionalnych Inteligentych Specjalizacjach  3 do ogółu zatrudnionych wykazuje się  wahaniami. Widzimy 2 szczyty, w 2015 i 2018 roku.  Liczba zatrudnionych w inteligentej specjalizacji rośnie i osiaga szczyt w 2019, a nieznacznie spada. "/>
                    <pic:cNvPicPr/>
                  </pic:nvPicPr>
                  <pic:blipFill>
                    <a:blip r:embed="rId88">
                      <a:extLst>
                        <a:ext uri="{28A0092B-C50C-407E-A947-70E740481C1C}">
                          <a14:useLocalDpi xmlns:a14="http://schemas.microsoft.com/office/drawing/2010/main" val="0"/>
                        </a:ext>
                      </a:extLst>
                    </a:blip>
                    <a:stretch>
                      <a:fillRect/>
                    </a:stretch>
                  </pic:blipFill>
                  <pic:spPr>
                    <a:xfrm>
                      <a:off x="0" y="0"/>
                      <a:ext cx="4572000" cy="2743200"/>
                    </a:xfrm>
                    <a:prstGeom prst="rect">
                      <a:avLst/>
                    </a:prstGeom>
                  </pic:spPr>
                </pic:pic>
              </a:graphicData>
            </a:graphic>
          </wp:inline>
        </w:drawing>
      </w:r>
    </w:p>
    <w:p w14:paraId="54D2D0B9" w14:textId="58199A0D"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5A5CE3BB" w:rsidRPr="00F96AFD">
        <w:rPr>
          <w:rFonts w:ascii="Arial" w:hAnsi="Arial" w:cs="Arial"/>
          <w:sz w:val="24"/>
        </w:rPr>
        <w:t xml:space="preserve"> i danych BDL</w:t>
      </w:r>
    </w:p>
    <w:p w14:paraId="02C47EFF" w14:textId="7FE3CD0D" w:rsidR="002C12D8" w:rsidRPr="00F96AFD" w:rsidRDefault="5384D118" w:rsidP="00B60BA8">
      <w:pPr>
        <w:spacing w:before="240" w:after="240" w:line="360" w:lineRule="auto"/>
        <w:rPr>
          <w:rFonts w:ascii="Arial" w:hAnsi="Arial" w:cs="Arial"/>
          <w:sz w:val="24"/>
        </w:rPr>
      </w:pPr>
      <w:r w:rsidRPr="00F96AFD">
        <w:rPr>
          <w:rFonts w:ascii="Arial" w:hAnsi="Arial" w:cs="Arial"/>
          <w:sz w:val="24"/>
        </w:rPr>
        <w:t xml:space="preserve">Zmienność w zakresie udziału osób zatrudnionych może świadczyć o wrażliwości branż na wahania aktywności gospodarczej. Współczynnik korelacji między tempem wzrostu zatrudnienia a tempem wzrostu realnego PKB wyniósł 0,58. Podobnie jak w przypadku </w:t>
      </w:r>
      <w:r w:rsidRPr="00F96AFD">
        <w:rPr>
          <w:rFonts w:ascii="Arial" w:eastAsia="Times New Roman" w:hAnsi="Arial" w:cs="Arial"/>
          <w:sz w:val="24"/>
          <w:szCs w:val="24"/>
        </w:rPr>
        <w:t>IS</w:t>
      </w:r>
      <w:r w:rsidRPr="00F96AFD">
        <w:rPr>
          <w:rFonts w:ascii="Arial" w:hAnsi="Arial" w:cs="Arial"/>
          <w:sz w:val="24"/>
        </w:rPr>
        <w:t xml:space="preserve"> II, nie odnotowano zależności w odniesieniu do tempa wzrostu liczby podmiotów w PKD dedykowanych do </w:t>
      </w:r>
      <w:r w:rsidRPr="00F96AFD">
        <w:rPr>
          <w:rFonts w:ascii="Arial" w:eastAsia="Times New Roman" w:hAnsi="Arial" w:cs="Arial"/>
          <w:sz w:val="24"/>
          <w:szCs w:val="24"/>
        </w:rPr>
        <w:t>IS</w:t>
      </w:r>
      <w:r w:rsidRPr="00F96AFD">
        <w:rPr>
          <w:rFonts w:ascii="Arial" w:hAnsi="Arial" w:cs="Arial"/>
          <w:sz w:val="24"/>
        </w:rPr>
        <w:t xml:space="preserve"> III. Podatność na oscylacje koniunkturalne są natomiast widoczne w kształtowaniu się eksportu netto (</w:t>
      </w:r>
      <w:r w:rsidR="00D229E0" w:rsidRPr="00F96AFD">
        <w:rPr>
          <w:rFonts w:ascii="Arial" w:hAnsi="Arial" w:cs="Arial"/>
          <w:sz w:val="24"/>
        </w:rPr>
        <w:t>wykres 3.2</w:t>
      </w:r>
      <w:r w:rsidR="002A1444">
        <w:rPr>
          <w:rFonts w:ascii="Arial" w:hAnsi="Arial" w:cs="Arial"/>
          <w:sz w:val="24"/>
        </w:rPr>
        <w:t>7</w:t>
      </w:r>
      <w:r w:rsidRPr="00F96AFD">
        <w:rPr>
          <w:rFonts w:ascii="Arial" w:hAnsi="Arial" w:cs="Arial"/>
          <w:sz w:val="24"/>
        </w:rPr>
        <w:t>).</w:t>
      </w:r>
    </w:p>
    <w:p w14:paraId="4ABCC42C" w14:textId="77777777" w:rsidR="00A205FF" w:rsidRPr="00F96AFD" w:rsidRDefault="00A205FF" w:rsidP="00B60BA8">
      <w:pPr>
        <w:rPr>
          <w:rFonts w:ascii="Arial" w:eastAsia="Times New Roman" w:hAnsi="Arial" w:cs="Arial"/>
          <w:b/>
          <w:bCs/>
          <w:sz w:val="24"/>
          <w:szCs w:val="24"/>
        </w:rPr>
      </w:pPr>
      <w:r w:rsidRPr="00F96AFD">
        <w:rPr>
          <w:rFonts w:ascii="Arial" w:eastAsia="Times New Roman" w:hAnsi="Arial" w:cs="Arial"/>
          <w:b/>
          <w:bCs/>
          <w:sz w:val="24"/>
          <w:szCs w:val="24"/>
        </w:rPr>
        <w:br w:type="page"/>
      </w:r>
    </w:p>
    <w:p w14:paraId="199BC500" w14:textId="1BF725E1" w:rsidR="002C12D8" w:rsidRPr="00F96AFD" w:rsidRDefault="001602B4" w:rsidP="00B60BA8">
      <w:pPr>
        <w:spacing w:before="240" w:after="240" w:line="360" w:lineRule="auto"/>
        <w:rPr>
          <w:rFonts w:ascii="Arial" w:hAnsi="Arial" w:cs="Arial"/>
          <w:b/>
          <w:sz w:val="24"/>
        </w:rPr>
      </w:pPr>
      <w:bookmarkStart w:id="198" w:name="_Toc204343362"/>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27</w:t>
      </w:r>
      <w:r w:rsidR="00FF3664" w:rsidRPr="00F96AFD">
        <w:rPr>
          <w:rFonts w:ascii="Arial" w:hAnsi="Arial" w:cs="Arial"/>
          <w:b/>
          <w:sz w:val="24"/>
        </w:rPr>
        <w:fldChar w:fldCharType="end"/>
      </w:r>
      <w:r w:rsidRPr="00F96AFD">
        <w:rPr>
          <w:rFonts w:ascii="Arial" w:hAnsi="Arial" w:cs="Arial"/>
          <w:b/>
          <w:sz w:val="24"/>
        </w:rPr>
        <w:t xml:space="preserve">. </w:t>
      </w:r>
      <w:r w:rsidR="569FF5B2" w:rsidRPr="00F96AFD">
        <w:rPr>
          <w:rFonts w:ascii="Arial" w:hAnsi="Arial" w:cs="Arial"/>
          <w:b/>
          <w:sz w:val="24"/>
        </w:rPr>
        <w:t xml:space="preserve">Eksport netto branż z PKD dedykowanych </w:t>
      </w:r>
      <w:r w:rsidR="569FF5B2" w:rsidRPr="00F96AFD">
        <w:rPr>
          <w:rFonts w:ascii="Arial" w:eastAsia="Times New Roman" w:hAnsi="Arial" w:cs="Arial"/>
          <w:b/>
          <w:bCs/>
          <w:sz w:val="24"/>
          <w:szCs w:val="24"/>
        </w:rPr>
        <w:t>IS</w:t>
      </w:r>
      <w:r w:rsidR="569FF5B2" w:rsidRPr="00F96AFD">
        <w:rPr>
          <w:rFonts w:ascii="Arial" w:hAnsi="Arial" w:cs="Arial"/>
          <w:b/>
          <w:sz w:val="24"/>
        </w:rPr>
        <w:t xml:space="preserve"> III </w:t>
      </w:r>
      <w:r w:rsidR="00F3344C" w:rsidRPr="00F96AFD">
        <w:rPr>
          <w:rFonts w:ascii="Arial" w:hAnsi="Arial" w:cs="Arial"/>
          <w:b/>
          <w:sz w:val="24"/>
        </w:rPr>
        <w:t>w miliardach złotych</w:t>
      </w:r>
      <w:r w:rsidR="569FF5B2" w:rsidRPr="00F96AFD">
        <w:rPr>
          <w:rFonts w:ascii="Arial" w:hAnsi="Arial" w:cs="Arial"/>
          <w:b/>
          <w:sz w:val="24"/>
        </w:rPr>
        <w:t xml:space="preserve"> oraz tempo wzrostu realnego PKB Wielkopolski </w:t>
      </w:r>
      <w:r w:rsidR="00F3344C" w:rsidRPr="00F96AFD">
        <w:rPr>
          <w:rFonts w:ascii="Arial" w:hAnsi="Arial" w:cs="Arial"/>
          <w:b/>
          <w:sz w:val="24"/>
        </w:rPr>
        <w:t>w procentach</w:t>
      </w:r>
      <w:bookmarkEnd w:id="198"/>
    </w:p>
    <w:p w14:paraId="4E5D36A5" w14:textId="1BEF819D" w:rsidR="002C12D8" w:rsidRPr="00F96AFD" w:rsidRDefault="5384D118" w:rsidP="00B60BA8">
      <w:pPr>
        <w:spacing w:after="120" w:line="360" w:lineRule="auto"/>
        <w:rPr>
          <w:rFonts w:ascii="Arial" w:hAnsi="Arial" w:cs="Arial"/>
        </w:rPr>
      </w:pPr>
      <w:r w:rsidRPr="00F96AFD">
        <w:rPr>
          <w:rFonts w:ascii="Arial" w:hAnsi="Arial" w:cs="Arial"/>
          <w:noProof/>
          <w:lang w:eastAsia="pl-PL"/>
        </w:rPr>
        <w:drawing>
          <wp:inline distT="0" distB="0" distL="0" distR="0" wp14:anchorId="7E8F06E3" wp14:editId="49AA7863">
            <wp:extent cx="4743450" cy="2638425"/>
            <wp:effectExtent l="0" t="0" r="0" b="0"/>
            <wp:docPr id="1115043141" name="Picture 1115043141" descr="Wykres kolumnowy eksport netto branż dedykowanych Regionalnej Inteligentnej Specjalizacji 3 oraz wykres liniowy tempa wzrostu realnego PKB Wielkopolski. Kolumny przedstawiaja dodatni eksport netto. Przekraczajacy 10 miliardów złotych  w latach 2011-2015. W latach 2017 - 2018 przekraczajacy 15 miliardów złotych. W latach 2022 - 2023 przekraczający 20 miliardów złotych. Tempo wzrostu realnego PKB waha się."/>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5043141" name="Picture 1115043141" descr="Wykres kolumnowy eksport netto branż dedykowanych Regionalnej Inteligentnej Specjalizacji 3 oraz wykres liniowy tempa wzrostu realnego PKB Wielkopolski. Kolumny przedstawiaja dodatni eksport netto. Przekraczajacy 10 miliardów złotych  w latach 2011-2015. W latach 2017 - 2018 przekraczajacy 15 miliardów złotych. W latach 2022 - 2023 przekraczający 20 miliardów złotych. Tempo wzrostu realnego PKB waha się."/>
                    <pic:cNvPicPr/>
                  </pic:nvPicPr>
                  <pic:blipFill>
                    <a:blip r:embed="rId89">
                      <a:extLst>
                        <a:ext uri="{28A0092B-C50C-407E-A947-70E740481C1C}">
                          <a14:useLocalDpi xmlns:a14="http://schemas.microsoft.com/office/drawing/2010/main" val="0"/>
                        </a:ext>
                      </a:extLst>
                    </a:blip>
                    <a:stretch>
                      <a:fillRect/>
                    </a:stretch>
                  </pic:blipFill>
                  <pic:spPr>
                    <a:xfrm>
                      <a:off x="0" y="0"/>
                      <a:ext cx="4743450" cy="2638425"/>
                    </a:xfrm>
                    <a:prstGeom prst="rect">
                      <a:avLst/>
                    </a:prstGeom>
                  </pic:spPr>
                </pic:pic>
              </a:graphicData>
            </a:graphic>
          </wp:inline>
        </w:drawing>
      </w:r>
    </w:p>
    <w:p w14:paraId="4576FA85" w14:textId="344D57A8" w:rsidR="002C12D8" w:rsidRPr="00F96AFD" w:rsidRDefault="5384D118" w:rsidP="00B60BA8">
      <w:pPr>
        <w:spacing w:after="0" w:line="360" w:lineRule="auto"/>
        <w:rPr>
          <w:rFonts w:ascii="Arial" w:hAnsi="Arial" w:cs="Arial"/>
          <w:sz w:val="24"/>
          <w:szCs w:val="24"/>
        </w:rPr>
      </w:pPr>
      <w:r w:rsidRPr="00F96AFD">
        <w:rPr>
          <w:rFonts w:ascii="Arial" w:eastAsia="Times New Roman" w:hAnsi="Arial" w:cs="Arial"/>
          <w:iCs/>
          <w:sz w:val="24"/>
          <w:szCs w:val="24"/>
        </w:rPr>
        <w:t>*2016, 2019 – brak danych</w:t>
      </w:r>
    </w:p>
    <w:p w14:paraId="7966F56E" w14:textId="70E5FAD6" w:rsidR="002C12D8" w:rsidRPr="00F96AFD" w:rsidRDefault="5384D118" w:rsidP="00B60BA8">
      <w:pPr>
        <w:spacing w:after="120" w:line="360" w:lineRule="auto"/>
        <w:rPr>
          <w:rFonts w:ascii="Arial" w:hAnsi="Arial" w:cs="Arial"/>
          <w:sz w:val="24"/>
          <w:szCs w:val="24"/>
        </w:rPr>
      </w:pPr>
      <w:r w:rsidRPr="00F96AFD">
        <w:rPr>
          <w:rFonts w:ascii="Arial" w:eastAsia="Times New Roman" w:hAnsi="Arial" w:cs="Arial"/>
          <w:iCs/>
          <w:sz w:val="24"/>
          <w:szCs w:val="24"/>
        </w:rPr>
        <w:t xml:space="preserve">Źródło: </w:t>
      </w:r>
      <w:r w:rsidRPr="00F96AFD">
        <w:rPr>
          <w:rFonts w:ascii="Arial" w:eastAsia="Times New Roman" w:hAnsi="Arial" w:cs="Arial"/>
          <w:sz w:val="24"/>
          <w:szCs w:val="24"/>
        </w:rPr>
        <w:t>opracowanie własne na podstawie materiałów Wielkopolskiego Obserwatorium Innowacji Departamentu Gospodarki UMWW</w:t>
      </w:r>
      <w:r w:rsidR="359FEE6E" w:rsidRPr="00F96AFD">
        <w:rPr>
          <w:rFonts w:ascii="Arial" w:eastAsia="Times New Roman" w:hAnsi="Arial" w:cs="Arial"/>
          <w:sz w:val="24"/>
          <w:szCs w:val="24"/>
        </w:rPr>
        <w:t xml:space="preserve"> i danych BDL</w:t>
      </w:r>
    </w:p>
    <w:p w14:paraId="259503F9" w14:textId="3F5D519D" w:rsidR="002C12D8" w:rsidRPr="00F96AFD" w:rsidRDefault="5384D118" w:rsidP="00B60BA8">
      <w:pPr>
        <w:spacing w:after="120" w:line="360" w:lineRule="auto"/>
        <w:rPr>
          <w:rFonts w:ascii="Arial" w:hAnsi="Arial" w:cs="Arial"/>
        </w:rPr>
      </w:pPr>
      <w:r w:rsidRPr="00F96AFD">
        <w:rPr>
          <w:rFonts w:ascii="Arial" w:eastAsia="Times New Roman" w:hAnsi="Arial" w:cs="Arial"/>
          <w:sz w:val="24"/>
          <w:szCs w:val="24"/>
        </w:rPr>
        <w:t>W okresie słabszej koniunktury w regionie, wartość eksportu netto rosła (2012-2013, 2018, 2020, 2022-2023), natomiast w czasie ożywienia gospodarczego saldo handlowe zmniejszało się lub nieznacznie rosło (2014-2015, 2021). Jest to klasyczny mechanizm stabilizacyjny w gospodarce, który wzmacnia również płynny kurs walutowy. Obserwacja ta nie jest zaskoczeniem z uwagi na branże, które wchodzą w zakres IS III. Przemysł jest wysoce podatny na procesy koniunkturalne i ma wysoki udział w handlu zagranicznym. Warto podkreślić, że sektory z PKD przypisanych do IS III przez cały badany okres generowały wartość dodaną dla wzrostu gospodarczego regionu.</w:t>
      </w:r>
    </w:p>
    <w:p w14:paraId="4244C27B" w14:textId="1F3A3B29" w:rsidR="002C12D8" w:rsidRPr="00F96AFD" w:rsidRDefault="5384D118" w:rsidP="001602B4">
      <w:pPr>
        <w:pStyle w:val="Nagwek3"/>
      </w:pPr>
      <w:bookmarkStart w:id="199" w:name="_Toc201563500"/>
      <w:bookmarkStart w:id="200" w:name="_Toc204341470"/>
      <w:bookmarkStart w:id="201" w:name="_Toc204343550"/>
      <w:r w:rsidRPr="00F96AFD">
        <w:t>Wyspecjalizowane procesy logistyczne (IS IV)</w:t>
      </w:r>
      <w:bookmarkEnd w:id="199"/>
      <w:bookmarkEnd w:id="200"/>
      <w:bookmarkEnd w:id="201"/>
    </w:p>
    <w:p w14:paraId="20E2AACF" w14:textId="4EE65487" w:rsidR="002C12D8" w:rsidRPr="00F96AFD" w:rsidRDefault="5384D118" w:rsidP="00DD2DE5">
      <w:pPr>
        <w:spacing w:after="0" w:line="360" w:lineRule="auto"/>
        <w:rPr>
          <w:rFonts w:ascii="Arial" w:hAnsi="Arial" w:cs="Arial"/>
        </w:rPr>
      </w:pPr>
      <w:r w:rsidRPr="00F96AFD">
        <w:rPr>
          <w:rFonts w:ascii="Arial" w:hAnsi="Arial" w:cs="Arial"/>
          <w:sz w:val="24"/>
        </w:rPr>
        <w:t xml:space="preserve">Specjalizacja obejmuje zbiór takich podsystemów, jak: zaopatrzenie, produkcja, transport i koordynacja wraz z relacjami pomiędzy podsystemami i między ich własnościami, </w:t>
      </w:r>
      <w:bookmarkStart w:id="202" w:name="_Int_TCpghDDV"/>
      <w:r w:rsidRPr="00F96AFD">
        <w:rPr>
          <w:rFonts w:ascii="Arial" w:hAnsi="Arial" w:cs="Arial"/>
          <w:sz w:val="24"/>
        </w:rPr>
        <w:t>ze</w:t>
      </w:r>
      <w:bookmarkEnd w:id="202"/>
      <w:r w:rsidRPr="00F96AFD">
        <w:rPr>
          <w:rFonts w:ascii="Arial" w:hAnsi="Arial" w:cs="Arial"/>
          <w:sz w:val="24"/>
        </w:rPr>
        <w:t xml:space="preserve"> stałą dążnością do wzrostu stopnia zorganizowania systemu. W zakres specjalizacji wchodzą również obszary technologii lotniczej i kosmicznej, systemów zarządzania, systemów GIS, czy też innowacyjnego zastosowania </w:t>
      </w:r>
      <w:proofErr w:type="spellStart"/>
      <w:r w:rsidRPr="00F96AFD">
        <w:rPr>
          <w:rFonts w:ascii="Arial" w:hAnsi="Arial" w:cs="Arial"/>
          <w:sz w:val="24"/>
        </w:rPr>
        <w:t>geoinformacji</w:t>
      </w:r>
      <w:proofErr w:type="spellEnd"/>
      <w:r w:rsidRPr="00F96AFD">
        <w:rPr>
          <w:rFonts w:ascii="Arial" w:hAnsi="Arial" w:cs="Arial"/>
          <w:sz w:val="24"/>
        </w:rPr>
        <w:t xml:space="preserve"> pozwalające na zapewnienie sprawnego przepływu dóbr fizycznych od </w:t>
      </w:r>
      <w:r w:rsidRPr="00F96AFD">
        <w:rPr>
          <w:rFonts w:ascii="Arial" w:hAnsi="Arial" w:cs="Arial"/>
          <w:sz w:val="24"/>
        </w:rPr>
        <w:lastRenderedPageBreak/>
        <w:t>momentu wytworzenia aż do ich eksploatacji (Regionalna Strategia Innowacji… 2020).</w:t>
      </w:r>
    </w:p>
    <w:p w14:paraId="25A1E23A" w14:textId="407CF865" w:rsidR="002C12D8" w:rsidRPr="00F96AFD" w:rsidRDefault="5384D118" w:rsidP="00B60BA8">
      <w:pPr>
        <w:spacing w:after="0" w:line="360" w:lineRule="auto"/>
        <w:rPr>
          <w:rFonts w:ascii="Arial" w:hAnsi="Arial" w:cs="Arial"/>
        </w:rPr>
      </w:pPr>
      <w:r w:rsidRPr="00F96AFD">
        <w:rPr>
          <w:rFonts w:ascii="Arial" w:hAnsi="Arial" w:cs="Arial"/>
          <w:sz w:val="24"/>
        </w:rPr>
        <w:t xml:space="preserve">Dedykowane PKD to: sekcja H, dział 49 (transport lądowy oraz transport rurociągowy); sekcja H, dział 50 (transport wodny); sekcja H, dział 51 (transport lotniczy); sekcja H, dział 52 (magazynowanie i działalność usługowa wspomagająca transport); sekcja H, dział 53 (działalność pocztowa i kurierska). Tempo wzrostu liczby podmiotów i osób zatrudnionych w ramach </w:t>
      </w:r>
      <w:r w:rsidRPr="00F96AFD">
        <w:rPr>
          <w:rFonts w:ascii="Arial" w:eastAsia="Times New Roman" w:hAnsi="Arial" w:cs="Arial"/>
          <w:sz w:val="24"/>
          <w:szCs w:val="24"/>
        </w:rPr>
        <w:t>IS</w:t>
      </w:r>
      <w:r w:rsidRPr="00F96AFD">
        <w:rPr>
          <w:rFonts w:ascii="Arial" w:hAnsi="Arial" w:cs="Arial"/>
          <w:sz w:val="24"/>
        </w:rPr>
        <w:t xml:space="preserve"> IV zamieszczono na </w:t>
      </w:r>
      <w:r w:rsidR="4E2FFAA6" w:rsidRPr="00F96AFD">
        <w:rPr>
          <w:rFonts w:ascii="Arial" w:hAnsi="Arial" w:cs="Arial"/>
          <w:sz w:val="24"/>
        </w:rPr>
        <w:t>wykresie 3.2</w:t>
      </w:r>
      <w:r w:rsidR="002A1444">
        <w:rPr>
          <w:rFonts w:ascii="Arial" w:hAnsi="Arial" w:cs="Arial"/>
          <w:sz w:val="24"/>
        </w:rPr>
        <w:t>8</w:t>
      </w:r>
      <w:r w:rsidRPr="00F96AFD">
        <w:rPr>
          <w:rFonts w:ascii="Arial" w:hAnsi="Arial" w:cs="Arial"/>
          <w:sz w:val="24"/>
        </w:rPr>
        <w:t>.</w:t>
      </w:r>
    </w:p>
    <w:p w14:paraId="6995E7A7" w14:textId="1A122710" w:rsidR="002C12D8" w:rsidRPr="00F96AFD" w:rsidRDefault="001602B4" w:rsidP="0073768A">
      <w:pPr>
        <w:spacing w:after="0" w:line="360" w:lineRule="auto"/>
        <w:rPr>
          <w:rFonts w:ascii="Arial" w:eastAsia="Times New Roman" w:hAnsi="Arial" w:cs="Arial"/>
          <w:b/>
          <w:bCs/>
          <w:sz w:val="24"/>
          <w:szCs w:val="24"/>
        </w:rPr>
      </w:pPr>
      <w:bookmarkStart w:id="203" w:name="_Toc204343363"/>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28</w:t>
      </w:r>
      <w:r w:rsidR="00FF3664" w:rsidRPr="00F96AFD">
        <w:rPr>
          <w:rFonts w:ascii="Arial" w:hAnsi="Arial" w:cs="Arial"/>
          <w:b/>
          <w:sz w:val="24"/>
        </w:rPr>
        <w:fldChar w:fldCharType="end"/>
      </w:r>
      <w:r w:rsidRPr="00F96AFD">
        <w:rPr>
          <w:rFonts w:ascii="Arial" w:hAnsi="Arial" w:cs="Arial"/>
          <w:b/>
          <w:sz w:val="24"/>
        </w:rPr>
        <w:t xml:space="preserve">. </w:t>
      </w:r>
      <w:r w:rsidR="5287EC08" w:rsidRPr="00F96AFD">
        <w:rPr>
          <w:rFonts w:ascii="Arial" w:eastAsia="Times New Roman" w:hAnsi="Arial" w:cs="Arial"/>
          <w:b/>
          <w:bCs/>
          <w:sz w:val="24"/>
          <w:szCs w:val="24"/>
        </w:rPr>
        <w:t>Tempo wzrostu liczby podmiotów i osób zatrudnionych w ramach IS IV województwa wielkopolskiego</w:t>
      </w:r>
      <w:r w:rsidR="69F87BB8" w:rsidRPr="00F96AFD">
        <w:rPr>
          <w:rFonts w:ascii="Arial" w:eastAsia="Times New Roman" w:hAnsi="Arial" w:cs="Arial"/>
          <w:b/>
          <w:bCs/>
          <w:sz w:val="24"/>
          <w:szCs w:val="24"/>
        </w:rPr>
        <w:t xml:space="preserve"> oraz tempo wzrostu realnego PKB Wielkopolski</w:t>
      </w:r>
      <w:bookmarkEnd w:id="203"/>
    </w:p>
    <w:p w14:paraId="58911A5F" w14:textId="15439C42" w:rsidR="002C12D8" w:rsidRPr="00F96AFD" w:rsidRDefault="2AD9B19B" w:rsidP="00B60BA8">
      <w:pPr>
        <w:spacing w:after="120" w:line="360" w:lineRule="auto"/>
        <w:ind w:firstLine="708"/>
        <w:rPr>
          <w:rFonts w:ascii="Arial" w:hAnsi="Arial" w:cs="Arial"/>
        </w:rPr>
      </w:pPr>
      <w:r w:rsidRPr="00F96AFD">
        <w:rPr>
          <w:rFonts w:ascii="Arial" w:hAnsi="Arial" w:cs="Arial"/>
          <w:noProof/>
          <w:lang w:eastAsia="pl-PL"/>
        </w:rPr>
        <w:drawing>
          <wp:inline distT="0" distB="0" distL="0" distR="0" wp14:anchorId="191CBE3E" wp14:editId="4C2F15C8">
            <wp:extent cx="4572398" cy="2743438"/>
            <wp:effectExtent l="0" t="0" r="0" b="0"/>
            <wp:docPr id="110909316" name="Picture 110909316" descr="Na obrazie są 3 wykresy liniowe. Krzywa zatrudnienie pokazuje rosnące dodatnie tempo zmian do roku 2017, potem aż do 2020 tempo przyrostu słabnie, ale jest cały czas dodatnie, w 2021 występuje odbicie. Krzywa obrazujaca tempo wzrostu liczby podmiotów niewielkie dodatnie tempo wzrostu z niewielkimi wahaniami. Realny PKB wykazuje spadek w 2020.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909316" name="Picture 110909316" descr="Na obrazie są 3 wykresy liniowe. Krzywa zatrudnienie pokazuje rosnące dodatnie tempo zmian do roku 2017, potem aż do 2020 tempo przyrostu słabnie, ale jest cały czas dodatnie, w 2021 występuje odbicie. Krzywa obrazujaca tempo wzrostu liczby podmiotów niewielkie dodatnie tempo wzrostu z niewielkimi wahaniami. Realny PKB wykazuje spadek w 2020. "/>
                    <pic:cNvPicPr/>
                  </pic:nvPicPr>
                  <pic:blipFill>
                    <a:blip r:embed="rId90">
                      <a:extLst>
                        <a:ext uri="{28A0092B-C50C-407E-A947-70E740481C1C}">
                          <a14:useLocalDpi xmlns:a14="http://schemas.microsoft.com/office/drawing/2010/main" val="0"/>
                        </a:ext>
                      </a:extLst>
                    </a:blip>
                    <a:stretch>
                      <a:fillRect/>
                    </a:stretch>
                  </pic:blipFill>
                  <pic:spPr>
                    <a:xfrm>
                      <a:off x="0" y="0"/>
                      <a:ext cx="4572398" cy="2743438"/>
                    </a:xfrm>
                    <a:prstGeom prst="rect">
                      <a:avLst/>
                    </a:prstGeom>
                  </pic:spPr>
                </pic:pic>
              </a:graphicData>
            </a:graphic>
          </wp:inline>
        </w:drawing>
      </w:r>
    </w:p>
    <w:p w14:paraId="31156E76" w14:textId="247F1000"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05E8F85B" w:rsidRPr="00F96AFD">
        <w:rPr>
          <w:rFonts w:ascii="Arial" w:hAnsi="Arial" w:cs="Arial"/>
          <w:sz w:val="24"/>
        </w:rPr>
        <w:t xml:space="preserve"> i danych BDL</w:t>
      </w:r>
    </w:p>
    <w:p w14:paraId="21A89453" w14:textId="0990C018" w:rsidR="002C12D8" w:rsidRPr="00F96AFD" w:rsidRDefault="5384D118" w:rsidP="00E55295">
      <w:pPr>
        <w:spacing w:before="240" w:after="240" w:line="360" w:lineRule="auto"/>
        <w:rPr>
          <w:rFonts w:ascii="Arial" w:hAnsi="Arial" w:cs="Arial"/>
          <w:sz w:val="24"/>
        </w:rPr>
      </w:pPr>
      <w:r w:rsidRPr="00F96AFD">
        <w:rPr>
          <w:rFonts w:ascii="Arial" w:hAnsi="Arial" w:cs="Arial"/>
          <w:sz w:val="24"/>
        </w:rPr>
        <w:t xml:space="preserve">Liczba podmiotów w branżach dedykowanych </w:t>
      </w:r>
      <w:r w:rsidRPr="00F96AFD">
        <w:rPr>
          <w:rFonts w:ascii="Arial" w:eastAsia="Times New Roman" w:hAnsi="Arial" w:cs="Arial"/>
          <w:sz w:val="24"/>
          <w:szCs w:val="24"/>
        </w:rPr>
        <w:t>IS</w:t>
      </w:r>
      <w:r w:rsidRPr="00F96AFD">
        <w:rPr>
          <w:rFonts w:ascii="Arial" w:hAnsi="Arial" w:cs="Arial"/>
          <w:sz w:val="24"/>
        </w:rPr>
        <w:t xml:space="preserve"> IV rosła systematycznie przez cały badany okres średnio o 1,94% rocznie. Dynamika zatrudnienia rosła do 2017 </w:t>
      </w:r>
      <w:r w:rsidR="00CA03D3" w:rsidRPr="00F96AFD">
        <w:rPr>
          <w:rFonts w:ascii="Arial" w:hAnsi="Arial" w:cs="Arial"/>
          <w:sz w:val="24"/>
        </w:rPr>
        <w:t>roku</w:t>
      </w:r>
      <w:r w:rsidRPr="00F96AFD">
        <w:rPr>
          <w:rFonts w:ascii="Arial" w:hAnsi="Arial" w:cs="Arial"/>
          <w:sz w:val="24"/>
        </w:rPr>
        <w:t xml:space="preserve"> po czym spowolniła. Warto jednak zaznaczyć, że nawet w obliczu pandemii zanotowano dodatnie przyrosty. Korelacja dynamiki liczby podmiotów z dynamiką wzrostu realnego PKB Wielkopolski wyniosła (-0,29), co można uznać za brak związku lub związek bardzo słaby i nieistotny statystycznie. Znaczenie branż wchodzących w ramy </w:t>
      </w:r>
      <w:r w:rsidRPr="00F96AFD">
        <w:rPr>
          <w:rFonts w:ascii="Arial" w:eastAsia="Times New Roman" w:hAnsi="Arial" w:cs="Arial"/>
          <w:sz w:val="24"/>
          <w:szCs w:val="24"/>
        </w:rPr>
        <w:t>IS</w:t>
      </w:r>
      <w:r w:rsidRPr="00F96AFD">
        <w:rPr>
          <w:rFonts w:ascii="Arial" w:hAnsi="Arial" w:cs="Arial"/>
          <w:sz w:val="24"/>
        </w:rPr>
        <w:t xml:space="preserve"> IV sukcesywnie rosło na przestrzeni badanego okresu (</w:t>
      </w:r>
      <w:r w:rsidR="2171EEBC" w:rsidRPr="00F96AFD">
        <w:rPr>
          <w:rFonts w:ascii="Arial" w:hAnsi="Arial" w:cs="Arial"/>
          <w:sz w:val="24"/>
        </w:rPr>
        <w:t>wykres 3.</w:t>
      </w:r>
      <w:r w:rsidR="002A1444">
        <w:rPr>
          <w:rFonts w:ascii="Arial" w:hAnsi="Arial" w:cs="Arial"/>
          <w:sz w:val="24"/>
        </w:rPr>
        <w:t>29</w:t>
      </w:r>
      <w:r w:rsidRPr="00F96AFD">
        <w:rPr>
          <w:rFonts w:ascii="Arial" w:hAnsi="Arial" w:cs="Arial"/>
          <w:sz w:val="24"/>
        </w:rPr>
        <w:t xml:space="preserve">). </w:t>
      </w:r>
    </w:p>
    <w:p w14:paraId="66372F2A" w14:textId="4325562F" w:rsidR="002C12D8" w:rsidRPr="00F96AFD" w:rsidRDefault="002C12D8" w:rsidP="00B60BA8">
      <w:pPr>
        <w:spacing w:after="0" w:line="360" w:lineRule="auto"/>
        <w:rPr>
          <w:rFonts w:ascii="Arial" w:eastAsia="Times New Roman" w:hAnsi="Arial" w:cs="Arial"/>
          <w:sz w:val="24"/>
          <w:szCs w:val="24"/>
        </w:rPr>
      </w:pPr>
    </w:p>
    <w:p w14:paraId="1EE5B375" w14:textId="6A41897D" w:rsidR="002C12D8" w:rsidRPr="00F96AFD" w:rsidRDefault="001602B4" w:rsidP="00B60BA8">
      <w:pPr>
        <w:spacing w:before="240" w:after="240" w:line="360" w:lineRule="auto"/>
        <w:rPr>
          <w:rFonts w:ascii="Arial" w:hAnsi="Arial" w:cs="Arial"/>
          <w:b/>
          <w:sz w:val="24"/>
        </w:rPr>
      </w:pPr>
      <w:bookmarkStart w:id="204" w:name="_Toc204343364"/>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29</w:t>
      </w:r>
      <w:r w:rsidR="00FF3664" w:rsidRPr="00F96AFD">
        <w:rPr>
          <w:rFonts w:ascii="Arial" w:hAnsi="Arial" w:cs="Arial"/>
          <w:b/>
          <w:sz w:val="24"/>
        </w:rPr>
        <w:fldChar w:fldCharType="end"/>
      </w:r>
      <w:r w:rsidRPr="00F96AFD">
        <w:rPr>
          <w:rFonts w:ascii="Arial" w:hAnsi="Arial" w:cs="Arial"/>
          <w:b/>
          <w:sz w:val="24"/>
        </w:rPr>
        <w:t xml:space="preserve">. </w:t>
      </w:r>
      <w:r w:rsidR="66AA5391" w:rsidRPr="00F96AFD">
        <w:rPr>
          <w:rFonts w:ascii="Arial" w:hAnsi="Arial" w:cs="Arial"/>
          <w:b/>
          <w:sz w:val="24"/>
        </w:rPr>
        <w:t xml:space="preserve">Stosunek liczby zatrudnionych w sekcjach PKD dedykowanych </w:t>
      </w:r>
      <w:r w:rsidR="66AA5391" w:rsidRPr="00F96AFD">
        <w:rPr>
          <w:rFonts w:ascii="Arial" w:eastAsia="Times New Roman" w:hAnsi="Arial" w:cs="Arial"/>
          <w:b/>
          <w:bCs/>
          <w:sz w:val="24"/>
          <w:szCs w:val="24"/>
        </w:rPr>
        <w:t>IS</w:t>
      </w:r>
      <w:r w:rsidR="66AA5391" w:rsidRPr="00F96AFD">
        <w:rPr>
          <w:rFonts w:ascii="Arial" w:hAnsi="Arial" w:cs="Arial"/>
          <w:b/>
          <w:sz w:val="24"/>
        </w:rPr>
        <w:t xml:space="preserve"> IV do liczby zatrudnionych ogółem w województwie wielkopolskim </w:t>
      </w:r>
      <w:r w:rsidR="00682380" w:rsidRPr="00F96AFD">
        <w:rPr>
          <w:rFonts w:ascii="Arial" w:hAnsi="Arial" w:cs="Arial"/>
          <w:b/>
          <w:sz w:val="24"/>
        </w:rPr>
        <w:t>w procentach</w:t>
      </w:r>
      <w:r w:rsidR="66AA5391" w:rsidRPr="00F96AFD">
        <w:rPr>
          <w:rFonts w:ascii="Arial" w:hAnsi="Arial" w:cs="Arial"/>
          <w:b/>
          <w:sz w:val="24"/>
        </w:rPr>
        <w:t xml:space="preserve"> oraz liczba bezwzględna zatrudnionych w PKD dedykowanych </w:t>
      </w:r>
      <w:r w:rsidR="66AA5391" w:rsidRPr="00F96AFD">
        <w:rPr>
          <w:rFonts w:ascii="Arial" w:eastAsia="Times New Roman" w:hAnsi="Arial" w:cs="Arial"/>
          <w:b/>
          <w:bCs/>
          <w:sz w:val="24"/>
          <w:szCs w:val="24"/>
        </w:rPr>
        <w:t>IS</w:t>
      </w:r>
      <w:r w:rsidR="66AA5391" w:rsidRPr="00F96AFD">
        <w:rPr>
          <w:rFonts w:ascii="Arial" w:hAnsi="Arial" w:cs="Arial"/>
          <w:b/>
          <w:sz w:val="24"/>
        </w:rPr>
        <w:t xml:space="preserve"> IV</w:t>
      </w:r>
      <w:bookmarkEnd w:id="204"/>
    </w:p>
    <w:p w14:paraId="4D1FF0F4" w14:textId="683C43A2" w:rsidR="002C12D8" w:rsidRPr="00F96AFD" w:rsidRDefault="5384D118" w:rsidP="00B60BA8">
      <w:pPr>
        <w:spacing w:after="120" w:line="360" w:lineRule="auto"/>
        <w:rPr>
          <w:rFonts w:ascii="Arial" w:hAnsi="Arial" w:cs="Arial"/>
        </w:rPr>
      </w:pPr>
      <w:r w:rsidRPr="00F96AFD">
        <w:rPr>
          <w:rFonts w:ascii="Arial" w:hAnsi="Arial" w:cs="Arial"/>
          <w:noProof/>
          <w:lang w:eastAsia="pl-PL"/>
        </w:rPr>
        <w:drawing>
          <wp:inline distT="0" distB="0" distL="0" distR="0" wp14:anchorId="54492FCE" wp14:editId="75CF17AA">
            <wp:extent cx="4572000" cy="2743200"/>
            <wp:effectExtent l="0" t="0" r="0" b="0"/>
            <wp:docPr id="2077930298" name="Picture 2077930298" descr="Na obrazku są dwa wyrkesy liniowe. Stosunek liczby zatrudnionych w Regionalnych Inteligentych Specjalizacjach  4 do ogółu zatrudnionych pokazuje stały wzrost bez fluktuacji. Krzywa liczby zatrudnionych w inteligentej specjalizacji przebiega prawie identyczni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7930298" name="Picture 2077930298" descr="Na obrazku są dwa wyrkesy liniowe. Stosunek liczby zatrudnionych w Regionalnych Inteligentych Specjalizacjach  4 do ogółu zatrudnionych pokazuje stały wzrost bez fluktuacji. Krzywa liczby zatrudnionych w inteligentej specjalizacji przebiega prawie identycznie. "/>
                    <pic:cNvPicPr/>
                  </pic:nvPicPr>
                  <pic:blipFill>
                    <a:blip r:embed="rId91">
                      <a:extLst>
                        <a:ext uri="{28A0092B-C50C-407E-A947-70E740481C1C}">
                          <a14:useLocalDpi xmlns:a14="http://schemas.microsoft.com/office/drawing/2010/main" val="0"/>
                        </a:ext>
                      </a:extLst>
                    </a:blip>
                    <a:stretch>
                      <a:fillRect/>
                    </a:stretch>
                  </pic:blipFill>
                  <pic:spPr>
                    <a:xfrm>
                      <a:off x="0" y="0"/>
                      <a:ext cx="4572000" cy="2743200"/>
                    </a:xfrm>
                    <a:prstGeom prst="rect">
                      <a:avLst/>
                    </a:prstGeom>
                  </pic:spPr>
                </pic:pic>
              </a:graphicData>
            </a:graphic>
          </wp:inline>
        </w:drawing>
      </w:r>
    </w:p>
    <w:p w14:paraId="3C1B27C8" w14:textId="51AF8BA0"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4C1B2298" w:rsidRPr="00F96AFD">
        <w:rPr>
          <w:rFonts w:ascii="Arial" w:hAnsi="Arial" w:cs="Arial"/>
          <w:sz w:val="24"/>
        </w:rPr>
        <w:t xml:space="preserve"> i danych BDL</w:t>
      </w:r>
    </w:p>
    <w:p w14:paraId="40E58602" w14:textId="1EA2CC7F" w:rsidR="002C12D8" w:rsidRPr="00F96AFD" w:rsidRDefault="5384D118" w:rsidP="00B60BA8">
      <w:pPr>
        <w:spacing w:before="240" w:after="240" w:line="360" w:lineRule="auto"/>
        <w:rPr>
          <w:rFonts w:ascii="Arial" w:hAnsi="Arial" w:cs="Arial"/>
          <w:sz w:val="24"/>
        </w:rPr>
      </w:pPr>
      <w:r w:rsidRPr="00F96AFD">
        <w:rPr>
          <w:rFonts w:ascii="Arial" w:hAnsi="Arial" w:cs="Arial"/>
          <w:sz w:val="24"/>
        </w:rPr>
        <w:t xml:space="preserve">Zestawiając przebieg tempa wzrostu realnej produkcji Wielkopolski z eksportem netto branż zaliczanych do PKD z </w:t>
      </w:r>
      <w:r w:rsidRPr="00F96AFD">
        <w:rPr>
          <w:rFonts w:ascii="Arial" w:eastAsia="Times New Roman" w:hAnsi="Arial" w:cs="Arial"/>
          <w:sz w:val="24"/>
          <w:szCs w:val="24"/>
        </w:rPr>
        <w:t>IS</w:t>
      </w:r>
      <w:r w:rsidRPr="00F96AFD">
        <w:rPr>
          <w:rFonts w:ascii="Arial" w:hAnsi="Arial" w:cs="Arial"/>
          <w:sz w:val="24"/>
        </w:rPr>
        <w:t xml:space="preserve"> IV można zaobserwować cykliczne wzorce tych kategorii (</w:t>
      </w:r>
      <w:r w:rsidR="3EEB8776" w:rsidRPr="00F96AFD">
        <w:rPr>
          <w:rFonts w:ascii="Arial" w:hAnsi="Arial" w:cs="Arial"/>
          <w:sz w:val="24"/>
        </w:rPr>
        <w:t>wykres 3.</w:t>
      </w:r>
      <w:r w:rsidR="1DF8FADA" w:rsidRPr="00F96AFD">
        <w:rPr>
          <w:rFonts w:ascii="Arial" w:hAnsi="Arial" w:cs="Arial"/>
          <w:sz w:val="24"/>
        </w:rPr>
        <w:t>3</w:t>
      </w:r>
      <w:r w:rsidR="002A1444">
        <w:rPr>
          <w:rFonts w:ascii="Arial" w:hAnsi="Arial" w:cs="Arial"/>
          <w:sz w:val="24"/>
        </w:rPr>
        <w:t>0</w:t>
      </w:r>
      <w:r w:rsidR="0073768A" w:rsidRPr="00F96AFD">
        <w:rPr>
          <w:rFonts w:ascii="Arial" w:hAnsi="Arial" w:cs="Arial"/>
          <w:sz w:val="24"/>
        </w:rPr>
        <w:t>).</w:t>
      </w:r>
    </w:p>
    <w:p w14:paraId="0ABC0A33" w14:textId="4961F266" w:rsidR="002C12D8" w:rsidRPr="00F96AFD" w:rsidRDefault="001602B4" w:rsidP="00B60BA8">
      <w:pPr>
        <w:spacing w:before="240" w:after="240" w:line="360" w:lineRule="auto"/>
        <w:rPr>
          <w:rFonts w:ascii="Arial" w:hAnsi="Arial" w:cs="Arial"/>
          <w:b/>
          <w:sz w:val="24"/>
        </w:rPr>
      </w:pPr>
      <w:bookmarkStart w:id="205" w:name="_Toc204343365"/>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30</w:t>
      </w:r>
      <w:r w:rsidR="00FF3664" w:rsidRPr="00F96AFD">
        <w:rPr>
          <w:rFonts w:ascii="Arial" w:hAnsi="Arial" w:cs="Arial"/>
          <w:b/>
          <w:sz w:val="24"/>
        </w:rPr>
        <w:fldChar w:fldCharType="end"/>
      </w:r>
      <w:r w:rsidRPr="00F96AFD">
        <w:rPr>
          <w:rFonts w:ascii="Arial" w:hAnsi="Arial" w:cs="Arial"/>
          <w:b/>
          <w:sz w:val="24"/>
        </w:rPr>
        <w:t xml:space="preserve">. </w:t>
      </w:r>
      <w:r w:rsidR="739B97D6" w:rsidRPr="00F96AFD">
        <w:rPr>
          <w:rFonts w:ascii="Arial" w:hAnsi="Arial" w:cs="Arial"/>
          <w:b/>
          <w:sz w:val="24"/>
        </w:rPr>
        <w:t xml:space="preserve">Eksport netto branż z PKD dedykowanych </w:t>
      </w:r>
      <w:r w:rsidR="739B97D6" w:rsidRPr="00F96AFD">
        <w:rPr>
          <w:rFonts w:ascii="Arial" w:eastAsia="Times New Roman" w:hAnsi="Arial" w:cs="Arial"/>
          <w:b/>
          <w:bCs/>
          <w:sz w:val="24"/>
          <w:szCs w:val="24"/>
        </w:rPr>
        <w:t>IS</w:t>
      </w:r>
      <w:r w:rsidR="739B97D6" w:rsidRPr="00F96AFD">
        <w:rPr>
          <w:rFonts w:ascii="Arial" w:hAnsi="Arial" w:cs="Arial"/>
          <w:b/>
          <w:sz w:val="24"/>
        </w:rPr>
        <w:t xml:space="preserve"> IV </w:t>
      </w:r>
      <w:r w:rsidR="00682380" w:rsidRPr="00F96AFD">
        <w:rPr>
          <w:rFonts w:ascii="Arial" w:hAnsi="Arial" w:cs="Arial"/>
          <w:b/>
          <w:sz w:val="24"/>
        </w:rPr>
        <w:t>w miliardach złotych</w:t>
      </w:r>
      <w:r w:rsidR="739B97D6" w:rsidRPr="00F96AFD">
        <w:rPr>
          <w:rFonts w:ascii="Arial" w:hAnsi="Arial" w:cs="Arial"/>
          <w:b/>
          <w:sz w:val="24"/>
        </w:rPr>
        <w:t xml:space="preserve"> oraz tempo wzrostu realnego PKB Wielkopolski </w:t>
      </w:r>
      <w:r w:rsidR="00682380" w:rsidRPr="00F96AFD">
        <w:rPr>
          <w:rFonts w:ascii="Arial" w:hAnsi="Arial" w:cs="Arial"/>
          <w:b/>
          <w:sz w:val="24"/>
        </w:rPr>
        <w:t>w procentach</w:t>
      </w:r>
      <w:bookmarkEnd w:id="205"/>
    </w:p>
    <w:p w14:paraId="174A97B2" w14:textId="24671C83" w:rsidR="002C12D8" w:rsidRPr="00F96AFD" w:rsidRDefault="5384D118" w:rsidP="00B60BA8">
      <w:pPr>
        <w:spacing w:after="120" w:line="360" w:lineRule="auto"/>
        <w:rPr>
          <w:rFonts w:ascii="Arial" w:hAnsi="Arial" w:cs="Arial"/>
        </w:rPr>
      </w:pPr>
      <w:r w:rsidRPr="00F96AFD">
        <w:rPr>
          <w:rFonts w:ascii="Arial" w:hAnsi="Arial" w:cs="Arial"/>
          <w:noProof/>
          <w:lang w:eastAsia="pl-PL"/>
        </w:rPr>
        <w:drawing>
          <wp:inline distT="0" distB="0" distL="0" distR="0" wp14:anchorId="7D40FF70" wp14:editId="5DE757C0">
            <wp:extent cx="4705352" cy="2638425"/>
            <wp:effectExtent l="0" t="0" r="0" b="0"/>
            <wp:docPr id="1925431595" name="Picture 1925431595" descr="Wykres kolumnowy eksport netto branż dedykowanych Regionalnej Inteligentnej Specjalizacji 4 oraz wykres liniowy tempa wzrostu realnego PKB Wielkopolski. Kolumny przedstawiaja dodatni  eksport netto w latach 2012-2015, ujemny w 2017 i 2020. Dodatni w latach 2021-2023. Krzywa Tempa wzorstu realnego PKB waha się."/>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5431595" name="Picture 1925431595" descr="Wykres kolumnowy eksport netto branż dedykowanych Regionalnej Inteligentnej Specjalizacji 4 oraz wykres liniowy tempa wzrostu realnego PKB Wielkopolski. Kolumny przedstawiaja dodatni  eksport netto w latach 2012-2015, ujemny w 2017 i 2020. Dodatni w latach 2021-2023. Krzywa Tempa wzorstu realnego PKB waha się."/>
                    <pic:cNvPicPr/>
                  </pic:nvPicPr>
                  <pic:blipFill>
                    <a:blip r:embed="rId92">
                      <a:extLst>
                        <a:ext uri="{28A0092B-C50C-407E-A947-70E740481C1C}">
                          <a14:useLocalDpi xmlns:a14="http://schemas.microsoft.com/office/drawing/2010/main" val="0"/>
                        </a:ext>
                      </a:extLst>
                    </a:blip>
                    <a:stretch>
                      <a:fillRect/>
                    </a:stretch>
                  </pic:blipFill>
                  <pic:spPr>
                    <a:xfrm>
                      <a:off x="0" y="0"/>
                      <a:ext cx="4705352" cy="2638425"/>
                    </a:xfrm>
                    <a:prstGeom prst="rect">
                      <a:avLst/>
                    </a:prstGeom>
                  </pic:spPr>
                </pic:pic>
              </a:graphicData>
            </a:graphic>
          </wp:inline>
        </w:drawing>
      </w:r>
    </w:p>
    <w:p w14:paraId="5EE2149F" w14:textId="3C77A3DA" w:rsidR="002C12D8" w:rsidRPr="00F96AFD" w:rsidRDefault="5384D118" w:rsidP="00DD2DE5">
      <w:pPr>
        <w:spacing w:before="240" w:after="240" w:line="360" w:lineRule="auto"/>
        <w:rPr>
          <w:rFonts w:ascii="Arial" w:hAnsi="Arial" w:cs="Arial"/>
          <w:sz w:val="24"/>
        </w:rPr>
      </w:pPr>
      <w:r w:rsidRPr="00F96AFD">
        <w:rPr>
          <w:rFonts w:ascii="Arial" w:hAnsi="Arial" w:cs="Arial"/>
          <w:sz w:val="24"/>
        </w:rPr>
        <w:lastRenderedPageBreak/>
        <w:t>*2016, 2019 – brak danych</w:t>
      </w:r>
    </w:p>
    <w:p w14:paraId="35357CD6" w14:textId="0CD360FD"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60BE8C8B" w:rsidRPr="00F96AFD">
        <w:rPr>
          <w:rFonts w:ascii="Arial" w:hAnsi="Arial" w:cs="Arial"/>
          <w:sz w:val="24"/>
        </w:rPr>
        <w:t xml:space="preserve"> i danych BDL</w:t>
      </w:r>
    </w:p>
    <w:p w14:paraId="599799DF" w14:textId="0D9CADE5" w:rsidR="002C12D8" w:rsidRPr="00F96AFD" w:rsidRDefault="5384D118" w:rsidP="00B60BA8">
      <w:pPr>
        <w:spacing w:before="240" w:after="240" w:line="360" w:lineRule="auto"/>
        <w:rPr>
          <w:rFonts w:ascii="Arial" w:hAnsi="Arial" w:cs="Arial"/>
          <w:sz w:val="24"/>
        </w:rPr>
      </w:pPr>
      <w:r w:rsidRPr="00F96AFD">
        <w:rPr>
          <w:rFonts w:ascii="Arial" w:hAnsi="Arial" w:cs="Arial"/>
          <w:sz w:val="24"/>
        </w:rPr>
        <w:t xml:space="preserve">Osłabieniu tempa wzrostu gospodarczego towarzyszył z reguły wzrost eksportu netto i odwrotnie. Jedynie w okresie 2020-2021 zależność ta została zaburzona przez okoliczności pandemiczne. Można zatem stwierdzić, że branże wchodzące w zakres </w:t>
      </w:r>
      <w:r w:rsidRPr="00F96AFD">
        <w:rPr>
          <w:rFonts w:ascii="Arial" w:eastAsia="Times New Roman" w:hAnsi="Arial" w:cs="Arial"/>
          <w:sz w:val="24"/>
          <w:szCs w:val="24"/>
        </w:rPr>
        <w:t>IS</w:t>
      </w:r>
      <w:r w:rsidRPr="00F96AFD">
        <w:rPr>
          <w:rFonts w:ascii="Arial" w:hAnsi="Arial" w:cs="Arial"/>
          <w:sz w:val="24"/>
        </w:rPr>
        <w:t xml:space="preserve"> IV podlegają wahaniom koniunkturalnym. Warto również odnotować, że branże te nie zawsze generowały wartość dodaną do wzrostu gospodarczego województwa wielkopolskiego (2011, 2017, 2020). Charakteryzowały się również względnie sporą zmiennością, co potwierdza podatność na wahania aktywności gospodarczej.</w:t>
      </w:r>
    </w:p>
    <w:p w14:paraId="517D1914" w14:textId="531ACD4A" w:rsidR="002C12D8" w:rsidRPr="00F96AFD" w:rsidRDefault="5384D118" w:rsidP="001602B4">
      <w:pPr>
        <w:pStyle w:val="Nagwek3"/>
      </w:pPr>
      <w:bookmarkStart w:id="206" w:name="_Toc201563501"/>
      <w:bookmarkStart w:id="207" w:name="_Toc204341471"/>
      <w:bookmarkStart w:id="208" w:name="_Toc204343551"/>
      <w:r w:rsidRPr="00F96AFD">
        <w:t>Rozwój oparty na ICT (IS V)</w:t>
      </w:r>
      <w:bookmarkEnd w:id="206"/>
      <w:bookmarkEnd w:id="207"/>
      <w:bookmarkEnd w:id="208"/>
    </w:p>
    <w:p w14:paraId="76A01BB1" w14:textId="344FF57E" w:rsidR="002C12D8" w:rsidRPr="00F96AFD" w:rsidRDefault="5384D118" w:rsidP="00DD2DE5">
      <w:pPr>
        <w:spacing w:before="240" w:after="240" w:line="360" w:lineRule="auto"/>
        <w:rPr>
          <w:rFonts w:ascii="Arial" w:hAnsi="Arial" w:cs="Arial"/>
        </w:rPr>
      </w:pPr>
      <w:r w:rsidRPr="00F96AFD">
        <w:rPr>
          <w:rFonts w:ascii="Arial" w:hAnsi="Arial" w:cs="Arial"/>
          <w:sz w:val="24"/>
        </w:rPr>
        <w:t>Specjalizacja obejmuje dwa obszary: technologie dla innowacyjnych społeczności oraz biznesowe zastosowania ICT. Pierwsze z nich służą rozwojowi inteligentnego otoczenia człowieka w sferze prywatnej i publicznej. Wśród technologii dla innowacyjnych społeczności można wymienić zintegrowane systemy usług publicznych, np. inteligentne systemy transportowe, energetyczne, oświetleniowe oparte na wykorzystaniu Big Data, systemów zarządzania danymi, systemów osadzonych oraz działania w obszarze Smart City. Biznesowe zastosowania ICT odnoszą się w szczególności do wyspecjalizowanych produktów i usług informatycznych wspierających rozwój pozostałych specjalizacji regionu. Specjalizacja jest silnie związana z rozwojem innych branż, w których wykorzystanie technologii informacyjnych jest kluczowe z punktu widzenia dostosowania wyrobów do oczekiwań i wymagań klientów oraz uwzględniane w przypadku, jeśli proponowane rozwiązania służą rozwojowi innemu obszarowi specjalizacji dla Wielkopolski.</w:t>
      </w:r>
    </w:p>
    <w:p w14:paraId="73B4AA55" w14:textId="41CC890D" w:rsidR="002C12D8" w:rsidRPr="00F96AFD" w:rsidRDefault="5384D118" w:rsidP="00B60BA8">
      <w:pPr>
        <w:spacing w:before="240" w:after="240" w:line="360" w:lineRule="auto"/>
        <w:rPr>
          <w:rFonts w:ascii="Arial" w:hAnsi="Arial" w:cs="Arial"/>
        </w:rPr>
      </w:pPr>
      <w:r w:rsidRPr="00F96AFD">
        <w:rPr>
          <w:rFonts w:ascii="Arial" w:hAnsi="Arial" w:cs="Arial"/>
          <w:sz w:val="24"/>
        </w:rPr>
        <w:t xml:space="preserve">Dedykowane PKD to: sekcja C, dział 26 (produkcja komputerów, wyrobów elektronicznych i optycznych); sekcja J, dział 61 (telekomunikacja); sekcja J, dział 62 (działalność związana z oprogramowaniem i doradztwem w zakresie informatyki oraz działalność powiązana); sekcja J, dział 63 (działalność usługowa w zakresie informacji). Tempo wzrostu liczby podmiotów i osób zatrudnionych w ramach </w:t>
      </w:r>
      <w:r w:rsidRPr="00F96AFD">
        <w:rPr>
          <w:rFonts w:ascii="Arial" w:eastAsia="Times New Roman" w:hAnsi="Arial" w:cs="Arial"/>
          <w:sz w:val="24"/>
          <w:szCs w:val="24"/>
        </w:rPr>
        <w:t>IS</w:t>
      </w:r>
      <w:r w:rsidRPr="00F96AFD">
        <w:rPr>
          <w:rFonts w:ascii="Arial" w:hAnsi="Arial" w:cs="Arial"/>
          <w:sz w:val="24"/>
        </w:rPr>
        <w:t xml:space="preserve"> V zamieszczono na </w:t>
      </w:r>
      <w:r w:rsidR="7CEA77D0" w:rsidRPr="00F96AFD">
        <w:rPr>
          <w:rFonts w:ascii="Arial" w:hAnsi="Arial" w:cs="Arial"/>
          <w:sz w:val="24"/>
        </w:rPr>
        <w:t>wykresie 3.</w:t>
      </w:r>
      <w:r w:rsidR="0C3EA322" w:rsidRPr="00F96AFD">
        <w:rPr>
          <w:rFonts w:ascii="Arial" w:hAnsi="Arial" w:cs="Arial"/>
          <w:sz w:val="24"/>
        </w:rPr>
        <w:t>3</w:t>
      </w:r>
      <w:r w:rsidR="002A1444">
        <w:rPr>
          <w:rFonts w:ascii="Arial" w:hAnsi="Arial" w:cs="Arial"/>
          <w:sz w:val="24"/>
        </w:rPr>
        <w:t>1</w:t>
      </w:r>
      <w:r w:rsidRPr="00F96AFD">
        <w:rPr>
          <w:rFonts w:ascii="Arial" w:hAnsi="Arial" w:cs="Arial"/>
          <w:sz w:val="24"/>
        </w:rPr>
        <w:t>.</w:t>
      </w:r>
    </w:p>
    <w:p w14:paraId="734BCC98" w14:textId="68D49FAA" w:rsidR="002C12D8" w:rsidRPr="00F96AFD" w:rsidRDefault="001602B4" w:rsidP="00B60BA8">
      <w:pPr>
        <w:spacing w:before="240" w:after="240" w:line="360" w:lineRule="auto"/>
        <w:rPr>
          <w:rFonts w:ascii="Arial" w:hAnsi="Arial" w:cs="Arial"/>
          <w:b/>
          <w:sz w:val="24"/>
        </w:rPr>
      </w:pPr>
      <w:bookmarkStart w:id="209" w:name="_Toc204343366"/>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31</w:t>
      </w:r>
      <w:r w:rsidR="00FF3664" w:rsidRPr="00F96AFD">
        <w:rPr>
          <w:rFonts w:ascii="Arial" w:hAnsi="Arial" w:cs="Arial"/>
          <w:b/>
          <w:sz w:val="24"/>
        </w:rPr>
        <w:fldChar w:fldCharType="end"/>
      </w:r>
      <w:r w:rsidRPr="00F96AFD">
        <w:rPr>
          <w:rFonts w:ascii="Arial" w:hAnsi="Arial" w:cs="Arial"/>
          <w:b/>
          <w:sz w:val="24"/>
        </w:rPr>
        <w:t xml:space="preserve">. </w:t>
      </w:r>
      <w:r w:rsidR="6BACC956" w:rsidRPr="00F96AFD">
        <w:rPr>
          <w:rFonts w:ascii="Arial" w:hAnsi="Arial" w:cs="Arial"/>
          <w:b/>
          <w:sz w:val="24"/>
        </w:rPr>
        <w:t xml:space="preserve">Tempo wzrostu liczby podmiotów i osób zatrudnionych w ramach </w:t>
      </w:r>
      <w:r w:rsidR="6BACC956" w:rsidRPr="00F96AFD">
        <w:rPr>
          <w:rFonts w:ascii="Arial" w:eastAsia="Times New Roman" w:hAnsi="Arial" w:cs="Arial"/>
          <w:b/>
          <w:bCs/>
          <w:sz w:val="24"/>
          <w:szCs w:val="24"/>
        </w:rPr>
        <w:t>IS</w:t>
      </w:r>
      <w:r w:rsidR="6BACC956" w:rsidRPr="00F96AFD">
        <w:rPr>
          <w:rFonts w:ascii="Arial" w:hAnsi="Arial" w:cs="Arial"/>
          <w:b/>
          <w:sz w:val="24"/>
        </w:rPr>
        <w:t xml:space="preserve"> V województwa wielkopolskiego</w:t>
      </w:r>
      <w:r w:rsidR="709E9C30" w:rsidRPr="00F96AFD">
        <w:rPr>
          <w:rFonts w:ascii="Arial" w:hAnsi="Arial" w:cs="Arial"/>
          <w:b/>
          <w:sz w:val="24"/>
        </w:rPr>
        <w:t xml:space="preserve"> oraz tempo wzrostu realnego PKB Wielkopolski</w:t>
      </w:r>
      <w:bookmarkEnd w:id="209"/>
    </w:p>
    <w:p w14:paraId="08224F1D" w14:textId="42B8C411" w:rsidR="002C12D8" w:rsidRPr="00F96AFD" w:rsidRDefault="0ECFC8E1" w:rsidP="00B60BA8">
      <w:pPr>
        <w:spacing w:after="120" w:line="360" w:lineRule="auto"/>
        <w:ind w:firstLine="708"/>
        <w:rPr>
          <w:rFonts w:ascii="Arial" w:hAnsi="Arial" w:cs="Arial"/>
        </w:rPr>
      </w:pPr>
      <w:r w:rsidRPr="00F96AFD">
        <w:rPr>
          <w:rFonts w:ascii="Arial" w:hAnsi="Arial" w:cs="Arial"/>
          <w:noProof/>
          <w:lang w:eastAsia="pl-PL"/>
        </w:rPr>
        <w:drawing>
          <wp:inline distT="0" distB="0" distL="0" distR="0" wp14:anchorId="40C347DE" wp14:editId="07C031D3">
            <wp:extent cx="4462659" cy="2853175"/>
            <wp:effectExtent l="0" t="0" r="0" b="4445"/>
            <wp:docPr id="465193119" name="Picture 465193119" descr="Na obrazku są trzy wyrkesy liniowe. Tempo wzrostu wszystkich wskaźników jest mocno zróżnicowane z najniższymi wartościami tempa wzrostu zatrudnienia oraz tempa wzrostu realnego PKB w 2020 rok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93">
                      <a:extLst>
                        <a:ext uri="{28A0092B-C50C-407E-A947-70E740481C1C}">
                          <a14:useLocalDpi xmlns:a14="http://schemas.microsoft.com/office/drawing/2010/main" val="0"/>
                        </a:ext>
                      </a:extLst>
                    </a:blip>
                    <a:stretch>
                      <a:fillRect/>
                    </a:stretch>
                  </pic:blipFill>
                  <pic:spPr>
                    <a:xfrm>
                      <a:off x="0" y="0"/>
                      <a:ext cx="4462659" cy="2853175"/>
                    </a:xfrm>
                    <a:prstGeom prst="rect">
                      <a:avLst/>
                    </a:prstGeom>
                  </pic:spPr>
                </pic:pic>
              </a:graphicData>
            </a:graphic>
          </wp:inline>
        </w:drawing>
      </w:r>
    </w:p>
    <w:p w14:paraId="6326B43D" w14:textId="41E544F5"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7269760D" w:rsidRPr="00F96AFD">
        <w:rPr>
          <w:rFonts w:ascii="Arial" w:hAnsi="Arial" w:cs="Arial"/>
          <w:sz w:val="24"/>
        </w:rPr>
        <w:t xml:space="preserve"> i danych BDL</w:t>
      </w:r>
    </w:p>
    <w:p w14:paraId="317A07DD" w14:textId="44D10210" w:rsidR="002C12D8" w:rsidRPr="00F96AFD" w:rsidRDefault="5384D118" w:rsidP="00E55295">
      <w:pPr>
        <w:spacing w:before="240" w:after="240" w:line="360" w:lineRule="auto"/>
        <w:rPr>
          <w:rFonts w:ascii="Arial" w:hAnsi="Arial" w:cs="Arial"/>
          <w:sz w:val="24"/>
        </w:rPr>
      </w:pPr>
      <w:r w:rsidRPr="00F96AFD">
        <w:rPr>
          <w:rFonts w:ascii="Arial" w:hAnsi="Arial" w:cs="Arial"/>
          <w:sz w:val="24"/>
        </w:rPr>
        <w:t xml:space="preserve">Dynamika liczby podmiotów </w:t>
      </w:r>
      <w:r w:rsidR="033BE370" w:rsidRPr="00F96AFD">
        <w:rPr>
          <w:rFonts w:ascii="Arial" w:hAnsi="Arial" w:cs="Arial"/>
          <w:sz w:val="24"/>
        </w:rPr>
        <w:t>była wysoka</w:t>
      </w:r>
      <w:r w:rsidRPr="00F96AFD">
        <w:rPr>
          <w:rFonts w:ascii="Arial" w:hAnsi="Arial" w:cs="Arial"/>
          <w:sz w:val="24"/>
        </w:rPr>
        <w:t xml:space="preserve"> (średnio 8,37% rocznie) i względn</w:t>
      </w:r>
      <w:r w:rsidR="3162F6E4" w:rsidRPr="00F96AFD">
        <w:rPr>
          <w:rFonts w:ascii="Arial" w:hAnsi="Arial" w:cs="Arial"/>
          <w:sz w:val="24"/>
        </w:rPr>
        <w:t>ie</w:t>
      </w:r>
      <w:r w:rsidRPr="00F96AFD">
        <w:rPr>
          <w:rFonts w:ascii="Arial" w:hAnsi="Arial" w:cs="Arial"/>
          <w:sz w:val="24"/>
        </w:rPr>
        <w:t xml:space="preserve"> stabiln</w:t>
      </w:r>
      <w:r w:rsidR="525943EA" w:rsidRPr="00F96AFD">
        <w:rPr>
          <w:rFonts w:ascii="Arial" w:hAnsi="Arial" w:cs="Arial"/>
          <w:sz w:val="24"/>
        </w:rPr>
        <w:t>a</w:t>
      </w:r>
      <w:r w:rsidRPr="00F96AFD">
        <w:rPr>
          <w:rFonts w:ascii="Arial" w:hAnsi="Arial" w:cs="Arial"/>
          <w:sz w:val="24"/>
        </w:rPr>
        <w:t xml:space="preserve"> w porównaniu z dynamiką liczby zatru</w:t>
      </w:r>
      <w:r w:rsidR="00682380" w:rsidRPr="00F96AFD">
        <w:rPr>
          <w:rFonts w:ascii="Arial" w:hAnsi="Arial" w:cs="Arial"/>
          <w:sz w:val="24"/>
        </w:rPr>
        <w:t>dnionych. W 2017, 2020 i 2021 roku</w:t>
      </w:r>
      <w:r w:rsidRPr="00F96AFD">
        <w:rPr>
          <w:rFonts w:ascii="Arial" w:hAnsi="Arial" w:cs="Arial"/>
          <w:sz w:val="24"/>
        </w:rPr>
        <w:t xml:space="preserve"> zaobserwowano spadki</w:t>
      </w:r>
      <w:r w:rsidR="3C87DF4D" w:rsidRPr="00F96AFD">
        <w:rPr>
          <w:rFonts w:ascii="Arial" w:hAnsi="Arial" w:cs="Arial"/>
          <w:sz w:val="24"/>
        </w:rPr>
        <w:t xml:space="preserve"> liczby zatrudnionych</w:t>
      </w:r>
      <w:r w:rsidRPr="00F96AFD">
        <w:rPr>
          <w:rFonts w:ascii="Arial" w:hAnsi="Arial" w:cs="Arial"/>
          <w:sz w:val="24"/>
        </w:rPr>
        <w:t xml:space="preserve"> w ujęciu absolutnym. Związek dynamiki liczby podmiotów i osób zatrudnionych w PKD dedykowanych </w:t>
      </w:r>
      <w:r w:rsidRPr="00F96AFD">
        <w:rPr>
          <w:rFonts w:ascii="Arial" w:eastAsia="Times New Roman" w:hAnsi="Arial" w:cs="Arial"/>
          <w:sz w:val="24"/>
          <w:szCs w:val="24"/>
        </w:rPr>
        <w:t>IS</w:t>
      </w:r>
      <w:r w:rsidRPr="00F96AFD">
        <w:rPr>
          <w:rFonts w:ascii="Arial" w:hAnsi="Arial" w:cs="Arial"/>
          <w:sz w:val="24"/>
        </w:rPr>
        <w:t xml:space="preserve"> V z tempem wzrostu realnego PKB można uznać za niski (korelacje kolejno na poziomie 0,36 i 0,26). Udział zatrudnionych w</w:t>
      </w:r>
      <w:r w:rsidR="41539DB2" w:rsidRPr="00F96AFD">
        <w:rPr>
          <w:rFonts w:ascii="Arial" w:hAnsi="Arial" w:cs="Arial"/>
          <w:sz w:val="24"/>
        </w:rPr>
        <w:t xml:space="preserve"> stosunku do</w:t>
      </w:r>
      <w:r w:rsidRPr="00F96AFD">
        <w:rPr>
          <w:rFonts w:ascii="Arial" w:hAnsi="Arial" w:cs="Arial"/>
          <w:sz w:val="24"/>
        </w:rPr>
        <w:t xml:space="preserve"> ogó</w:t>
      </w:r>
      <w:r w:rsidR="21554C33" w:rsidRPr="00F96AFD">
        <w:rPr>
          <w:rFonts w:ascii="Arial" w:hAnsi="Arial" w:cs="Arial"/>
          <w:sz w:val="24"/>
        </w:rPr>
        <w:t>łu zatrudnionych</w:t>
      </w:r>
      <w:r w:rsidRPr="00F96AFD">
        <w:rPr>
          <w:rFonts w:ascii="Arial" w:hAnsi="Arial" w:cs="Arial"/>
          <w:sz w:val="24"/>
        </w:rPr>
        <w:t xml:space="preserve"> również cechowała zmienność i brak jednoznacznego trendu (</w:t>
      </w:r>
      <w:r w:rsidR="1A9EAE32" w:rsidRPr="00F96AFD">
        <w:rPr>
          <w:rFonts w:ascii="Arial" w:hAnsi="Arial" w:cs="Arial"/>
          <w:sz w:val="24"/>
        </w:rPr>
        <w:t>wykres 3.</w:t>
      </w:r>
      <w:r w:rsidR="721432A0" w:rsidRPr="00F96AFD">
        <w:rPr>
          <w:rFonts w:ascii="Arial" w:hAnsi="Arial" w:cs="Arial"/>
          <w:sz w:val="24"/>
        </w:rPr>
        <w:t>3</w:t>
      </w:r>
      <w:r w:rsidR="002A1444">
        <w:rPr>
          <w:rFonts w:ascii="Arial" w:hAnsi="Arial" w:cs="Arial"/>
          <w:sz w:val="24"/>
        </w:rPr>
        <w:t>2</w:t>
      </w:r>
      <w:r w:rsidRPr="00F96AFD">
        <w:rPr>
          <w:rFonts w:ascii="Arial" w:hAnsi="Arial" w:cs="Arial"/>
          <w:sz w:val="24"/>
        </w:rPr>
        <w:t>).</w:t>
      </w:r>
    </w:p>
    <w:p w14:paraId="61D3A74B" w14:textId="16ED971E" w:rsidR="002C12D8" w:rsidRPr="00F96AFD" w:rsidRDefault="001602B4" w:rsidP="00B60BA8">
      <w:pPr>
        <w:spacing w:before="240" w:after="240" w:line="360" w:lineRule="auto"/>
        <w:rPr>
          <w:rFonts w:ascii="Arial" w:hAnsi="Arial" w:cs="Arial"/>
          <w:b/>
          <w:sz w:val="24"/>
        </w:rPr>
      </w:pPr>
      <w:bookmarkStart w:id="210" w:name="_Toc204343367"/>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32</w:t>
      </w:r>
      <w:r w:rsidR="00FF3664" w:rsidRPr="00F96AFD">
        <w:rPr>
          <w:rFonts w:ascii="Arial" w:hAnsi="Arial" w:cs="Arial"/>
          <w:b/>
          <w:sz w:val="24"/>
        </w:rPr>
        <w:fldChar w:fldCharType="end"/>
      </w:r>
      <w:r w:rsidRPr="00F96AFD">
        <w:rPr>
          <w:rFonts w:ascii="Arial" w:hAnsi="Arial" w:cs="Arial"/>
          <w:b/>
          <w:sz w:val="24"/>
        </w:rPr>
        <w:t xml:space="preserve">. </w:t>
      </w:r>
      <w:r w:rsidR="16E23DA7" w:rsidRPr="00F96AFD">
        <w:rPr>
          <w:rFonts w:ascii="Arial" w:hAnsi="Arial" w:cs="Arial"/>
          <w:b/>
          <w:sz w:val="24"/>
        </w:rPr>
        <w:t xml:space="preserve">Stosunek liczby zatrudnionych w sekcjach PKD dedykowanych </w:t>
      </w:r>
      <w:r w:rsidR="16E23DA7" w:rsidRPr="00F96AFD">
        <w:rPr>
          <w:rFonts w:ascii="Arial" w:eastAsia="Times New Roman" w:hAnsi="Arial" w:cs="Arial"/>
          <w:b/>
          <w:bCs/>
          <w:sz w:val="24"/>
          <w:szCs w:val="24"/>
        </w:rPr>
        <w:t>IS</w:t>
      </w:r>
      <w:r w:rsidR="16E23DA7" w:rsidRPr="00F96AFD">
        <w:rPr>
          <w:rFonts w:ascii="Arial" w:hAnsi="Arial" w:cs="Arial"/>
          <w:b/>
          <w:sz w:val="24"/>
        </w:rPr>
        <w:t xml:space="preserve"> V do liczby zatrudnionych ogółem w województwie wielkopolskim </w:t>
      </w:r>
      <w:r w:rsidR="00B60BA8" w:rsidRPr="00F96AFD">
        <w:rPr>
          <w:rFonts w:ascii="Arial" w:hAnsi="Arial" w:cs="Arial"/>
          <w:b/>
          <w:sz w:val="24"/>
        </w:rPr>
        <w:t>w procentach</w:t>
      </w:r>
      <w:r w:rsidR="16E23DA7" w:rsidRPr="00F96AFD">
        <w:rPr>
          <w:rFonts w:ascii="Arial" w:hAnsi="Arial" w:cs="Arial"/>
          <w:b/>
          <w:sz w:val="24"/>
        </w:rPr>
        <w:t xml:space="preserve"> oraz liczba bezwzględna zatrudnionych w PKD dedykowanych </w:t>
      </w:r>
      <w:r w:rsidR="16E23DA7" w:rsidRPr="00F96AFD">
        <w:rPr>
          <w:rFonts w:ascii="Arial" w:eastAsia="Times New Roman" w:hAnsi="Arial" w:cs="Arial"/>
          <w:b/>
          <w:bCs/>
          <w:sz w:val="24"/>
          <w:szCs w:val="24"/>
        </w:rPr>
        <w:t>IS</w:t>
      </w:r>
      <w:r w:rsidR="16E23DA7" w:rsidRPr="00F96AFD">
        <w:rPr>
          <w:rFonts w:ascii="Arial" w:hAnsi="Arial" w:cs="Arial"/>
          <w:b/>
          <w:sz w:val="24"/>
        </w:rPr>
        <w:t xml:space="preserve"> V</w:t>
      </w:r>
      <w:bookmarkEnd w:id="210"/>
    </w:p>
    <w:p w14:paraId="47A5A390" w14:textId="79C3CDCA" w:rsidR="002C12D8" w:rsidRPr="00F96AFD" w:rsidRDefault="5384D118" w:rsidP="00B60BA8">
      <w:pPr>
        <w:spacing w:after="120" w:line="360" w:lineRule="auto"/>
        <w:ind w:firstLine="708"/>
        <w:rPr>
          <w:rFonts w:ascii="Arial" w:hAnsi="Arial" w:cs="Arial"/>
        </w:rPr>
      </w:pPr>
      <w:r w:rsidRPr="00F96AFD">
        <w:rPr>
          <w:rFonts w:ascii="Arial" w:eastAsia="Times New Roman" w:hAnsi="Arial" w:cs="Arial"/>
          <w:sz w:val="24"/>
          <w:szCs w:val="24"/>
        </w:rPr>
        <w:t xml:space="preserve"> </w:t>
      </w:r>
    </w:p>
    <w:p w14:paraId="6412F082" w14:textId="12FCFDF5" w:rsidR="002C12D8" w:rsidRPr="00F96AFD" w:rsidRDefault="5384D118" w:rsidP="00B60BA8">
      <w:pPr>
        <w:spacing w:after="120" w:line="360" w:lineRule="auto"/>
        <w:ind w:firstLine="708"/>
        <w:rPr>
          <w:rFonts w:ascii="Arial" w:hAnsi="Arial" w:cs="Arial"/>
        </w:rPr>
      </w:pPr>
      <w:r w:rsidRPr="00F96AFD">
        <w:rPr>
          <w:rFonts w:ascii="Arial" w:hAnsi="Arial" w:cs="Arial"/>
          <w:noProof/>
          <w:lang w:eastAsia="pl-PL"/>
        </w:rPr>
        <w:lastRenderedPageBreak/>
        <w:drawing>
          <wp:inline distT="0" distB="0" distL="0" distR="0" wp14:anchorId="71107D40" wp14:editId="1C4146CB">
            <wp:extent cx="4572000" cy="2743200"/>
            <wp:effectExtent l="0" t="0" r="0" b="0"/>
            <wp:docPr id="887429257" name="Picture 887429257" descr="Na obrazku są dwa wyrkesy liniowe. Stosunek liczby zatrudnionych w Regionalnych Inteligentych Specjalizacjach  5 do ogółu zatrudnionych pokazuje silne wahania. Krzywa liczby zatrudnionych w inteligentej specjalizacji przebiega bardzo podobnie. Obie krzywe w latach 2012-2015 przebiegają na relatywnie niskim i malejącym poziomie. Od 2016 stromy wzrost do 2018, Potem lekki spadek i od 2019 roku silny spadek.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7429257" name="Picture 887429257" descr="Na obrazku są dwa wyrkesy liniowe. Stosunek liczby zatrudnionych w Regionalnych Inteligentych Specjalizacjach  5 do ogółu zatrudnionych pokazuje silne wahania. Krzywa liczby zatrudnionych w inteligentej specjalizacji przebiega bardzo podobnie. Obie krzywe w latach 2012-2015 przebiegają na relatywnie niskim i malejącym poziomie. Od 2016 stromy wzrost do 2018, Potem lekki spadek i od 2019 roku silny spadek. "/>
                    <pic:cNvPicPr/>
                  </pic:nvPicPr>
                  <pic:blipFill>
                    <a:blip r:embed="rId94">
                      <a:extLst>
                        <a:ext uri="{28A0092B-C50C-407E-A947-70E740481C1C}">
                          <a14:useLocalDpi xmlns:a14="http://schemas.microsoft.com/office/drawing/2010/main" val="0"/>
                        </a:ext>
                      </a:extLst>
                    </a:blip>
                    <a:stretch>
                      <a:fillRect/>
                    </a:stretch>
                  </pic:blipFill>
                  <pic:spPr>
                    <a:xfrm>
                      <a:off x="0" y="0"/>
                      <a:ext cx="4572000" cy="2743200"/>
                    </a:xfrm>
                    <a:prstGeom prst="rect">
                      <a:avLst/>
                    </a:prstGeom>
                  </pic:spPr>
                </pic:pic>
              </a:graphicData>
            </a:graphic>
          </wp:inline>
        </w:drawing>
      </w:r>
    </w:p>
    <w:p w14:paraId="1642788F" w14:textId="6335A4B4"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61925933" w:rsidRPr="00F96AFD">
        <w:rPr>
          <w:rFonts w:ascii="Arial" w:hAnsi="Arial" w:cs="Arial"/>
          <w:sz w:val="24"/>
        </w:rPr>
        <w:t xml:space="preserve"> i danych BDL</w:t>
      </w:r>
    </w:p>
    <w:p w14:paraId="76758C5F" w14:textId="3EE4735E" w:rsidR="00A205FF" w:rsidRPr="00F96AFD" w:rsidRDefault="5384D118" w:rsidP="00B707FD">
      <w:pPr>
        <w:spacing w:before="240" w:after="240" w:line="360" w:lineRule="auto"/>
        <w:rPr>
          <w:rFonts w:ascii="Arial" w:hAnsi="Arial" w:cs="Arial"/>
          <w:sz w:val="24"/>
        </w:rPr>
      </w:pPr>
      <w:r w:rsidRPr="00F96AFD">
        <w:rPr>
          <w:rFonts w:ascii="Arial" w:hAnsi="Arial" w:cs="Arial"/>
          <w:sz w:val="24"/>
        </w:rPr>
        <w:t xml:space="preserve">Branże z PKD przypisanych </w:t>
      </w:r>
      <w:r w:rsidRPr="00F96AFD">
        <w:rPr>
          <w:rFonts w:ascii="Arial" w:eastAsia="Times New Roman" w:hAnsi="Arial" w:cs="Arial"/>
          <w:sz w:val="24"/>
          <w:szCs w:val="24"/>
        </w:rPr>
        <w:t>IS</w:t>
      </w:r>
      <w:r w:rsidRPr="00F96AFD">
        <w:rPr>
          <w:rFonts w:ascii="Arial" w:hAnsi="Arial" w:cs="Arial"/>
          <w:sz w:val="24"/>
        </w:rPr>
        <w:t xml:space="preserve"> V w latach 2012-2018 generowały wartość dodaną do wzrostu PKB Wielkopolski w ramach handlu zagranicznego (</w:t>
      </w:r>
      <w:r w:rsidR="50495D5F" w:rsidRPr="00F96AFD">
        <w:rPr>
          <w:rFonts w:ascii="Arial" w:hAnsi="Arial" w:cs="Arial"/>
          <w:sz w:val="24"/>
        </w:rPr>
        <w:t>wykres 3.3</w:t>
      </w:r>
      <w:r w:rsidR="002A1444">
        <w:rPr>
          <w:rFonts w:ascii="Arial" w:hAnsi="Arial" w:cs="Arial"/>
          <w:sz w:val="24"/>
        </w:rPr>
        <w:t>3</w:t>
      </w:r>
      <w:r w:rsidR="00B60BA8" w:rsidRPr="00F96AFD">
        <w:rPr>
          <w:rFonts w:ascii="Arial" w:hAnsi="Arial" w:cs="Arial"/>
          <w:sz w:val="24"/>
        </w:rPr>
        <w:t>). Od 2020 roku</w:t>
      </w:r>
      <w:r w:rsidRPr="00F96AFD">
        <w:rPr>
          <w:rFonts w:ascii="Arial" w:hAnsi="Arial" w:cs="Arial"/>
          <w:sz w:val="24"/>
        </w:rPr>
        <w:t xml:space="preserve"> regularnie obserwowany jest natomi</w:t>
      </w:r>
      <w:r w:rsidR="00B60BA8" w:rsidRPr="00F96AFD">
        <w:rPr>
          <w:rFonts w:ascii="Arial" w:hAnsi="Arial" w:cs="Arial"/>
          <w:sz w:val="24"/>
        </w:rPr>
        <w:t>ast deficyt handlowy. Do 2014 roku</w:t>
      </w:r>
      <w:r w:rsidRPr="00F96AFD">
        <w:rPr>
          <w:rFonts w:ascii="Arial" w:hAnsi="Arial" w:cs="Arial"/>
          <w:sz w:val="24"/>
        </w:rPr>
        <w:t xml:space="preserve"> można zaobserwować wzorce cykliczne w kształtowaniu się eksportu netto, jednak w latach 2015 oraz 2020-2023 zależność od tempa wzrostu rea</w:t>
      </w:r>
      <w:r w:rsidR="00B707FD" w:rsidRPr="00F96AFD">
        <w:rPr>
          <w:rFonts w:ascii="Arial" w:hAnsi="Arial" w:cs="Arial"/>
          <w:sz w:val="24"/>
        </w:rPr>
        <w:t>lnego PKB nie jest jednoznaczna.</w:t>
      </w:r>
    </w:p>
    <w:p w14:paraId="6742C0AF" w14:textId="626761DE" w:rsidR="002C12D8" w:rsidRPr="00F96AFD" w:rsidRDefault="001602B4" w:rsidP="00B60BA8">
      <w:pPr>
        <w:spacing w:before="240" w:after="240" w:line="360" w:lineRule="auto"/>
        <w:rPr>
          <w:rFonts w:ascii="Arial" w:hAnsi="Arial" w:cs="Arial"/>
          <w:b/>
          <w:sz w:val="24"/>
        </w:rPr>
      </w:pPr>
      <w:bookmarkStart w:id="211" w:name="_Toc204343368"/>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33</w:t>
      </w:r>
      <w:r w:rsidR="00FF3664" w:rsidRPr="00F96AFD">
        <w:rPr>
          <w:rFonts w:ascii="Arial" w:hAnsi="Arial" w:cs="Arial"/>
          <w:b/>
          <w:sz w:val="24"/>
        </w:rPr>
        <w:fldChar w:fldCharType="end"/>
      </w:r>
      <w:r w:rsidRPr="00F96AFD">
        <w:rPr>
          <w:rFonts w:ascii="Arial" w:hAnsi="Arial" w:cs="Arial"/>
          <w:b/>
          <w:sz w:val="24"/>
        </w:rPr>
        <w:t xml:space="preserve">. </w:t>
      </w:r>
      <w:r w:rsidR="763F6C9B" w:rsidRPr="00F96AFD">
        <w:rPr>
          <w:rFonts w:ascii="Arial" w:hAnsi="Arial" w:cs="Arial"/>
          <w:b/>
          <w:sz w:val="24"/>
        </w:rPr>
        <w:t xml:space="preserve">Eksport netto branż z PKD dedykowanych </w:t>
      </w:r>
      <w:r w:rsidR="763F6C9B" w:rsidRPr="00F96AFD">
        <w:rPr>
          <w:rFonts w:ascii="Arial" w:eastAsia="Times New Roman" w:hAnsi="Arial" w:cs="Arial"/>
          <w:b/>
          <w:bCs/>
          <w:sz w:val="24"/>
          <w:szCs w:val="24"/>
        </w:rPr>
        <w:t>IS</w:t>
      </w:r>
      <w:r w:rsidR="763F6C9B" w:rsidRPr="00F96AFD">
        <w:rPr>
          <w:rFonts w:ascii="Arial" w:hAnsi="Arial" w:cs="Arial"/>
          <w:b/>
          <w:sz w:val="24"/>
        </w:rPr>
        <w:t xml:space="preserve"> V (mld zł) oraz tempo wzrostu realnego PKB Wielkopolski </w:t>
      </w:r>
      <w:r w:rsidR="00B60BA8" w:rsidRPr="00F96AFD">
        <w:rPr>
          <w:rFonts w:ascii="Arial" w:hAnsi="Arial" w:cs="Arial"/>
          <w:b/>
          <w:sz w:val="24"/>
        </w:rPr>
        <w:t>w procentach</w:t>
      </w:r>
      <w:bookmarkEnd w:id="211"/>
    </w:p>
    <w:p w14:paraId="68746BA5" w14:textId="529CAE73" w:rsidR="002C12D8" w:rsidRPr="00F96AFD" w:rsidRDefault="5384D118" w:rsidP="00B60BA8">
      <w:pPr>
        <w:spacing w:after="120" w:line="360" w:lineRule="auto"/>
        <w:rPr>
          <w:rFonts w:ascii="Arial" w:hAnsi="Arial" w:cs="Arial"/>
        </w:rPr>
      </w:pPr>
      <w:r w:rsidRPr="00F96AFD">
        <w:rPr>
          <w:rFonts w:ascii="Arial" w:hAnsi="Arial" w:cs="Arial"/>
          <w:noProof/>
          <w:lang w:eastAsia="pl-PL"/>
        </w:rPr>
        <w:drawing>
          <wp:inline distT="0" distB="0" distL="0" distR="0" wp14:anchorId="597BCA31" wp14:editId="79569BB0">
            <wp:extent cx="4572000" cy="2743200"/>
            <wp:effectExtent l="0" t="0" r="0" b="0"/>
            <wp:docPr id="176254141" name="Picture 176254141" descr="Wykres kolumnowy eksport netto branż dedykowanych Regionalnej Inteligentnej Specjalizacji 5 oraz wykres liniowy tempa wzrostu realnego PKB Wielkopolski. Kolumny przedstawiaja dodatni eksport netto w latach 2012-2018. i ujemny  w latach 2020-2023. Krzywa Tempa wzorstu realnego PKB waha się."/>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254141" name="Picture 176254141" descr="Wykres kolumnowy eksport netto branż dedykowanych Regionalnej Inteligentnej Specjalizacji 5 oraz wykres liniowy tempa wzrostu realnego PKB Wielkopolski. Kolumny przedstawiaja dodatni eksport netto w latach 2012-2018. i ujemny  w latach 2020-2023. Krzywa Tempa wzorstu realnego PKB waha się."/>
                    <pic:cNvPicPr/>
                  </pic:nvPicPr>
                  <pic:blipFill>
                    <a:blip r:embed="rId95">
                      <a:extLst>
                        <a:ext uri="{28A0092B-C50C-407E-A947-70E740481C1C}">
                          <a14:useLocalDpi xmlns:a14="http://schemas.microsoft.com/office/drawing/2010/main" val="0"/>
                        </a:ext>
                      </a:extLst>
                    </a:blip>
                    <a:stretch>
                      <a:fillRect/>
                    </a:stretch>
                  </pic:blipFill>
                  <pic:spPr>
                    <a:xfrm>
                      <a:off x="0" y="0"/>
                      <a:ext cx="4572000" cy="2743200"/>
                    </a:xfrm>
                    <a:prstGeom prst="rect">
                      <a:avLst/>
                    </a:prstGeom>
                  </pic:spPr>
                </pic:pic>
              </a:graphicData>
            </a:graphic>
          </wp:inline>
        </w:drawing>
      </w:r>
    </w:p>
    <w:p w14:paraId="2E29EB55" w14:textId="1CDA822B" w:rsidR="002C12D8" w:rsidRPr="00F96AFD" w:rsidRDefault="5384D118" w:rsidP="00DD2DE5">
      <w:pPr>
        <w:spacing w:after="0" w:line="360" w:lineRule="auto"/>
        <w:rPr>
          <w:rFonts w:ascii="Arial" w:hAnsi="Arial" w:cs="Arial"/>
          <w:sz w:val="24"/>
        </w:rPr>
      </w:pPr>
      <w:r w:rsidRPr="00F96AFD">
        <w:rPr>
          <w:rFonts w:ascii="Arial" w:hAnsi="Arial" w:cs="Arial"/>
          <w:sz w:val="24"/>
        </w:rPr>
        <w:lastRenderedPageBreak/>
        <w:t>*2016, 2019 – brak danych</w:t>
      </w:r>
    </w:p>
    <w:p w14:paraId="61E19147" w14:textId="550176C9" w:rsidR="002C12D8" w:rsidRPr="00F96AFD" w:rsidRDefault="5384D118" w:rsidP="00DD2DE5">
      <w:pPr>
        <w:spacing w:after="12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354F9FCB" w:rsidRPr="00F96AFD">
        <w:rPr>
          <w:rFonts w:ascii="Arial" w:hAnsi="Arial" w:cs="Arial"/>
          <w:sz w:val="24"/>
        </w:rPr>
        <w:t xml:space="preserve"> i danych BDL</w:t>
      </w:r>
    </w:p>
    <w:p w14:paraId="6564D93E" w14:textId="2DC8A5D2" w:rsidR="002C12D8" w:rsidRPr="00F96AFD" w:rsidRDefault="5384D118" w:rsidP="001602B4">
      <w:pPr>
        <w:pStyle w:val="Nagwek3"/>
      </w:pPr>
      <w:bookmarkStart w:id="212" w:name="_Toc201563502"/>
      <w:bookmarkStart w:id="213" w:name="_Toc204341472"/>
      <w:bookmarkStart w:id="214" w:name="_Toc204343552"/>
      <w:r w:rsidRPr="00F96AFD">
        <w:t>Nowoczesne technologie medyczne (IS VI)</w:t>
      </w:r>
      <w:bookmarkEnd w:id="212"/>
      <w:bookmarkEnd w:id="213"/>
      <w:bookmarkEnd w:id="214"/>
    </w:p>
    <w:p w14:paraId="46E8C313" w14:textId="056C5216" w:rsidR="002C12D8" w:rsidRPr="00F96AFD" w:rsidRDefault="5384D118" w:rsidP="00DD2DE5">
      <w:pPr>
        <w:spacing w:before="240" w:after="240" w:line="360" w:lineRule="auto"/>
        <w:rPr>
          <w:rFonts w:ascii="Arial" w:hAnsi="Arial" w:cs="Arial"/>
        </w:rPr>
      </w:pPr>
      <w:r w:rsidRPr="00F96AFD">
        <w:rPr>
          <w:rFonts w:ascii="Arial" w:hAnsi="Arial" w:cs="Arial"/>
          <w:sz w:val="24"/>
        </w:rPr>
        <w:t>Specjalizacja obejmuje nowe technologie pomocne w walce z chorobami rzadkimi i cywilizacyjnymi, takimi jak choroby układu krążenia, układu nerwowego i choroby nowotworowe, a także technologie farmaceutyczne wykazujące potencjał komercjalizacji i odpowiadające na popyt ze strony przedsiębiorstw. Specjalizacja nierozerwalnie związana jest z kreowaniem, adaptacją lub absorpcją zaawansowanych technologicznie rozwiązań inżynierii medycznej, biotechnologii, inżynierii materiałowej, informatyki i elektroniki wykorzystywanej zarówno w zakresie prewencji, jak i diagnostyki i leczenia.</w:t>
      </w:r>
    </w:p>
    <w:p w14:paraId="1CFCFA38" w14:textId="188F33FC" w:rsidR="002C12D8" w:rsidRPr="00F96AFD" w:rsidRDefault="5384D118" w:rsidP="00B60BA8">
      <w:pPr>
        <w:spacing w:before="240" w:after="240" w:line="360" w:lineRule="auto"/>
        <w:rPr>
          <w:rFonts w:ascii="Arial" w:hAnsi="Arial" w:cs="Arial"/>
        </w:rPr>
      </w:pPr>
      <w:r w:rsidRPr="00F96AFD">
        <w:rPr>
          <w:rFonts w:ascii="Arial" w:hAnsi="Arial" w:cs="Arial"/>
          <w:sz w:val="24"/>
        </w:rPr>
        <w:t xml:space="preserve">Dedykowane PKD to: sekcja C, dział 21 (produkcja podstawowych substancji farmaceutycznych oraz leków i pozostałych wyrobów farmaceutycznych); sekcja Q, dział 86 (opieka zdrowotna). Tempo wzrostu liczby podmiotów i osób zatrudnionych w ramach </w:t>
      </w:r>
      <w:r w:rsidRPr="00F96AFD">
        <w:rPr>
          <w:rFonts w:ascii="Arial" w:eastAsia="Times New Roman" w:hAnsi="Arial" w:cs="Arial"/>
          <w:sz w:val="24"/>
          <w:szCs w:val="24"/>
        </w:rPr>
        <w:t>IS</w:t>
      </w:r>
      <w:r w:rsidRPr="00F96AFD">
        <w:rPr>
          <w:rFonts w:ascii="Arial" w:hAnsi="Arial" w:cs="Arial"/>
          <w:sz w:val="24"/>
        </w:rPr>
        <w:t xml:space="preserve"> VI zamieszczono na </w:t>
      </w:r>
      <w:r w:rsidR="61BA8903" w:rsidRPr="00F96AFD">
        <w:rPr>
          <w:rFonts w:ascii="Arial" w:hAnsi="Arial" w:cs="Arial"/>
          <w:sz w:val="24"/>
        </w:rPr>
        <w:t>wykresie 3.3</w:t>
      </w:r>
      <w:r w:rsidR="002A1444">
        <w:rPr>
          <w:rFonts w:ascii="Arial" w:hAnsi="Arial" w:cs="Arial"/>
          <w:sz w:val="24"/>
        </w:rPr>
        <w:t>4</w:t>
      </w:r>
      <w:r w:rsidRPr="00F96AFD">
        <w:rPr>
          <w:rFonts w:ascii="Arial" w:hAnsi="Arial" w:cs="Arial"/>
          <w:sz w:val="24"/>
        </w:rPr>
        <w:t>.</w:t>
      </w:r>
    </w:p>
    <w:p w14:paraId="4EA26784" w14:textId="1975C19C" w:rsidR="002C12D8" w:rsidRPr="00F96AFD" w:rsidRDefault="001602B4" w:rsidP="00B60BA8">
      <w:pPr>
        <w:spacing w:before="240" w:after="240" w:line="360" w:lineRule="auto"/>
        <w:rPr>
          <w:rFonts w:ascii="Arial" w:hAnsi="Arial" w:cs="Arial"/>
          <w:b/>
          <w:sz w:val="24"/>
        </w:rPr>
      </w:pPr>
      <w:bookmarkStart w:id="215" w:name="_Toc204343369"/>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34</w:t>
      </w:r>
      <w:r w:rsidR="00FF3664" w:rsidRPr="00F96AFD">
        <w:rPr>
          <w:rFonts w:ascii="Arial" w:hAnsi="Arial" w:cs="Arial"/>
          <w:b/>
          <w:sz w:val="24"/>
        </w:rPr>
        <w:fldChar w:fldCharType="end"/>
      </w:r>
      <w:r w:rsidRPr="00F96AFD">
        <w:rPr>
          <w:rFonts w:ascii="Arial" w:hAnsi="Arial" w:cs="Arial"/>
          <w:b/>
          <w:sz w:val="24"/>
        </w:rPr>
        <w:t xml:space="preserve">. </w:t>
      </w:r>
      <w:r w:rsidR="1D2FE204" w:rsidRPr="00F96AFD">
        <w:rPr>
          <w:rFonts w:ascii="Arial" w:hAnsi="Arial" w:cs="Arial"/>
          <w:b/>
          <w:sz w:val="24"/>
        </w:rPr>
        <w:t xml:space="preserve">Tempo wzrostu liczby podmiotów i osób zatrudnionych w ramach </w:t>
      </w:r>
      <w:r w:rsidR="1D2FE204" w:rsidRPr="00F96AFD">
        <w:rPr>
          <w:rFonts w:ascii="Arial" w:eastAsia="Times New Roman" w:hAnsi="Arial" w:cs="Arial"/>
          <w:b/>
          <w:bCs/>
          <w:sz w:val="24"/>
          <w:szCs w:val="24"/>
        </w:rPr>
        <w:t>IS</w:t>
      </w:r>
      <w:r w:rsidR="1D2FE204" w:rsidRPr="00F96AFD">
        <w:rPr>
          <w:rFonts w:ascii="Arial" w:hAnsi="Arial" w:cs="Arial"/>
          <w:b/>
          <w:sz w:val="24"/>
        </w:rPr>
        <w:t xml:space="preserve"> VI województwa wielkopolskiego</w:t>
      </w:r>
      <w:r w:rsidR="34A368B2" w:rsidRPr="00F96AFD">
        <w:rPr>
          <w:rFonts w:ascii="Arial" w:hAnsi="Arial" w:cs="Arial"/>
          <w:b/>
          <w:sz w:val="24"/>
        </w:rPr>
        <w:t xml:space="preserve"> oraz tempo wzrostu realnego PKB Wielkopolski</w:t>
      </w:r>
      <w:bookmarkEnd w:id="215"/>
    </w:p>
    <w:p w14:paraId="73A313B8" w14:textId="1193AF0F" w:rsidR="002C12D8" w:rsidRPr="00F96AFD" w:rsidRDefault="198D214C" w:rsidP="00B60BA8">
      <w:pPr>
        <w:spacing w:after="0" w:line="360" w:lineRule="auto"/>
        <w:ind w:firstLine="709"/>
        <w:rPr>
          <w:rFonts w:ascii="Arial" w:hAnsi="Arial" w:cs="Arial"/>
        </w:rPr>
      </w:pPr>
      <w:r w:rsidRPr="00F96AFD">
        <w:rPr>
          <w:rFonts w:ascii="Arial" w:hAnsi="Arial" w:cs="Arial"/>
          <w:noProof/>
          <w:lang w:eastAsia="pl-PL"/>
        </w:rPr>
        <w:drawing>
          <wp:inline distT="0" distB="0" distL="0" distR="0" wp14:anchorId="2A4583DA" wp14:editId="748528C1">
            <wp:extent cx="4572398" cy="2743438"/>
            <wp:effectExtent l="0" t="0" r="0" b="0"/>
            <wp:docPr id="872365223" name="Picture 872365223" descr="Na obrazku są trzy wyrkesy liniowe. Tempo wzrostu wszystkich wskaźników jest mocno zróżnicowane z najniższymi wartościami tempa wzrostu zatrudnienia oraz tempa wzrostu realnego PKB w 2020 rok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96">
                      <a:extLst>
                        <a:ext uri="{28A0092B-C50C-407E-A947-70E740481C1C}">
                          <a14:useLocalDpi xmlns:a14="http://schemas.microsoft.com/office/drawing/2010/main" val="0"/>
                        </a:ext>
                      </a:extLst>
                    </a:blip>
                    <a:stretch>
                      <a:fillRect/>
                    </a:stretch>
                  </pic:blipFill>
                  <pic:spPr>
                    <a:xfrm>
                      <a:off x="0" y="0"/>
                      <a:ext cx="4572398" cy="2743438"/>
                    </a:xfrm>
                    <a:prstGeom prst="rect">
                      <a:avLst/>
                    </a:prstGeom>
                  </pic:spPr>
                </pic:pic>
              </a:graphicData>
            </a:graphic>
          </wp:inline>
        </w:drawing>
      </w:r>
    </w:p>
    <w:p w14:paraId="36A84EE9" w14:textId="5F0A9D6F" w:rsidR="002C12D8" w:rsidRPr="00F96AFD" w:rsidRDefault="5384D118" w:rsidP="00DD2DE5">
      <w:pPr>
        <w:spacing w:before="240" w:after="240" w:line="360" w:lineRule="auto"/>
        <w:rPr>
          <w:rFonts w:ascii="Arial" w:hAnsi="Arial" w:cs="Arial"/>
          <w:sz w:val="24"/>
        </w:rPr>
      </w:pPr>
      <w:r w:rsidRPr="00F96AFD">
        <w:rPr>
          <w:rFonts w:ascii="Arial" w:hAnsi="Arial" w:cs="Arial"/>
          <w:sz w:val="24"/>
        </w:rPr>
        <w:lastRenderedPageBreak/>
        <w:t>Źródło: opracowanie własne na podstawie materiałów Wielkopolskiego Obserwatorium Innowacji Departamentu Gospodarki UMWW</w:t>
      </w:r>
      <w:r w:rsidR="407FF562" w:rsidRPr="00F96AFD">
        <w:rPr>
          <w:rFonts w:ascii="Arial" w:hAnsi="Arial" w:cs="Arial"/>
          <w:sz w:val="24"/>
        </w:rPr>
        <w:t xml:space="preserve"> i danych BDL</w:t>
      </w:r>
    </w:p>
    <w:p w14:paraId="1FD03D20" w14:textId="53931C16" w:rsidR="002C12D8" w:rsidRPr="00F96AFD" w:rsidRDefault="5384D118" w:rsidP="00AF17B7">
      <w:pPr>
        <w:spacing w:before="240" w:after="240" w:line="360" w:lineRule="auto"/>
        <w:rPr>
          <w:rFonts w:ascii="Arial" w:hAnsi="Arial" w:cs="Arial"/>
          <w:sz w:val="24"/>
        </w:rPr>
      </w:pPr>
      <w:r w:rsidRPr="00F96AFD">
        <w:rPr>
          <w:rFonts w:ascii="Arial" w:hAnsi="Arial" w:cs="Arial"/>
          <w:sz w:val="24"/>
        </w:rPr>
        <w:t xml:space="preserve">Dynamika wzrostu liczby podmiotów w branżach charakteryzowała się względną stabilnością i oscylowała w granicach 2,61 – 4,64%. Związek z dynamiką realnego PKB można ocenić jako bardzo słaby (-0,18). Tempo wzrostu zatrudnienia charakteryzowało się większą zmiennością i kilkukrotnie osiągało wartość ujemną (2013, 2018, 2020). Korelacja z tempem wzrostu realnego PKB wyniosła 0,56, co wskazuje na umiarkowaną wrażliwość na zmiany koniunktury. Pomimo trendu wzrostowego bezwzględnej liczby zatrudnionych w branżach PKD dedykowanych </w:t>
      </w:r>
      <w:r w:rsidRPr="00F96AFD">
        <w:rPr>
          <w:rFonts w:ascii="Arial" w:eastAsia="Times New Roman" w:hAnsi="Arial" w:cs="Arial"/>
          <w:sz w:val="24"/>
          <w:szCs w:val="24"/>
        </w:rPr>
        <w:t>IS</w:t>
      </w:r>
      <w:r w:rsidRPr="00F96AFD">
        <w:rPr>
          <w:rFonts w:ascii="Arial" w:hAnsi="Arial" w:cs="Arial"/>
          <w:sz w:val="24"/>
        </w:rPr>
        <w:t xml:space="preserve"> VI, udział w ogóle zatrudnionych wyraźnie się zmniejszył w badanym okresie (</w:t>
      </w:r>
      <w:r w:rsidR="72271DF4" w:rsidRPr="00F96AFD">
        <w:rPr>
          <w:rFonts w:ascii="Arial" w:hAnsi="Arial" w:cs="Arial"/>
          <w:sz w:val="24"/>
        </w:rPr>
        <w:t>wykres 3.3</w:t>
      </w:r>
      <w:r w:rsidR="002A1444">
        <w:rPr>
          <w:rFonts w:ascii="Arial" w:hAnsi="Arial" w:cs="Arial"/>
          <w:sz w:val="24"/>
        </w:rPr>
        <w:t>5</w:t>
      </w:r>
      <w:r w:rsidRPr="00F96AFD">
        <w:rPr>
          <w:rFonts w:ascii="Arial" w:hAnsi="Arial" w:cs="Arial"/>
          <w:sz w:val="24"/>
        </w:rPr>
        <w:t>).</w:t>
      </w:r>
    </w:p>
    <w:p w14:paraId="7E6EC39B" w14:textId="5B187EF4" w:rsidR="002C12D8" w:rsidRPr="00F96AFD" w:rsidRDefault="001602B4" w:rsidP="00AF17B7">
      <w:pPr>
        <w:spacing w:before="240" w:after="240" w:line="360" w:lineRule="auto"/>
        <w:rPr>
          <w:rFonts w:ascii="Arial" w:hAnsi="Arial" w:cs="Arial"/>
          <w:b/>
          <w:sz w:val="24"/>
        </w:rPr>
      </w:pPr>
      <w:bookmarkStart w:id="216" w:name="_Toc204343370"/>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35</w:t>
      </w:r>
      <w:r w:rsidR="00FF3664" w:rsidRPr="00F96AFD">
        <w:rPr>
          <w:rFonts w:ascii="Arial" w:hAnsi="Arial" w:cs="Arial"/>
          <w:b/>
          <w:sz w:val="24"/>
        </w:rPr>
        <w:fldChar w:fldCharType="end"/>
      </w:r>
      <w:r w:rsidRPr="00F96AFD">
        <w:rPr>
          <w:rFonts w:ascii="Arial" w:hAnsi="Arial" w:cs="Arial"/>
          <w:b/>
          <w:sz w:val="24"/>
        </w:rPr>
        <w:t xml:space="preserve">. </w:t>
      </w:r>
      <w:r w:rsidR="5674266F" w:rsidRPr="00F96AFD">
        <w:rPr>
          <w:rFonts w:ascii="Arial" w:hAnsi="Arial" w:cs="Arial"/>
          <w:b/>
          <w:sz w:val="24"/>
        </w:rPr>
        <w:t xml:space="preserve">Stosunek liczby zatrudnionych w sekcjach PKD dedykowanych </w:t>
      </w:r>
      <w:r w:rsidR="5674266F" w:rsidRPr="00F96AFD">
        <w:rPr>
          <w:rFonts w:ascii="Arial" w:eastAsia="Times New Roman" w:hAnsi="Arial" w:cs="Arial"/>
          <w:b/>
          <w:bCs/>
          <w:sz w:val="24"/>
          <w:szCs w:val="24"/>
        </w:rPr>
        <w:t>IS</w:t>
      </w:r>
      <w:r w:rsidR="5674266F" w:rsidRPr="00F96AFD">
        <w:rPr>
          <w:rFonts w:ascii="Arial" w:hAnsi="Arial" w:cs="Arial"/>
          <w:b/>
          <w:sz w:val="24"/>
        </w:rPr>
        <w:t xml:space="preserve"> VI do liczby zatrudnionych ogółem w województwie wielkopolskim (%) oraz liczba bezwzględna zatrudnionych w PKD dedykowanych </w:t>
      </w:r>
      <w:r w:rsidR="5674266F" w:rsidRPr="00F96AFD">
        <w:rPr>
          <w:rFonts w:ascii="Arial" w:eastAsia="Times New Roman" w:hAnsi="Arial" w:cs="Arial"/>
          <w:b/>
          <w:bCs/>
          <w:sz w:val="24"/>
          <w:szCs w:val="24"/>
        </w:rPr>
        <w:t>IS</w:t>
      </w:r>
      <w:r w:rsidR="5674266F" w:rsidRPr="00F96AFD">
        <w:rPr>
          <w:rFonts w:ascii="Arial" w:hAnsi="Arial" w:cs="Arial"/>
          <w:b/>
          <w:sz w:val="24"/>
        </w:rPr>
        <w:t xml:space="preserve"> VI</w:t>
      </w:r>
      <w:bookmarkEnd w:id="216"/>
    </w:p>
    <w:p w14:paraId="4CAEDCD1" w14:textId="5A7204EA" w:rsidR="002C12D8" w:rsidRPr="00F96AFD" w:rsidRDefault="5384D118" w:rsidP="00B60BA8">
      <w:pPr>
        <w:spacing w:after="120" w:line="360" w:lineRule="auto"/>
        <w:ind w:firstLine="708"/>
        <w:rPr>
          <w:rFonts w:ascii="Arial" w:hAnsi="Arial" w:cs="Arial"/>
        </w:rPr>
      </w:pPr>
      <w:r w:rsidRPr="00F96AFD">
        <w:rPr>
          <w:rFonts w:ascii="Arial" w:hAnsi="Arial" w:cs="Arial"/>
          <w:noProof/>
          <w:lang w:eastAsia="pl-PL"/>
        </w:rPr>
        <w:drawing>
          <wp:inline distT="0" distB="0" distL="0" distR="0" wp14:anchorId="65133CC8" wp14:editId="730774B0">
            <wp:extent cx="4572000" cy="2743200"/>
            <wp:effectExtent l="0" t="0" r="0" b="0"/>
            <wp:docPr id="888043193" name="Picture 888043193" descr="Na obrazku są dwa wyrkesy liniowe. Stosunek liczby zatrudnionych w Regionalnych Inteligentych Specjalizacjach  6 do ogółu zatrudnionych pokazuje stały spadek. Liczba zatrudnionych w inteligentej specjalizacji rośnie stosunowo szybko do roku 2017. Potem liczba zatrudnionych  utrzymuje się na wysokim poziomie 38000 - 38500, choć.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8043193" name="Picture 888043193" descr="Na obrazku są dwa wyrkesy liniowe. Stosunek liczby zatrudnionych w Regionalnych Inteligentych Specjalizacjach  6 do ogółu zatrudnionych pokazuje stały spadek. Liczba zatrudnionych w inteligentej specjalizacji rośnie stosunowo szybko do roku 2017. Potem liczba zatrudnionych  utrzymuje się na wysokim poziomie 38000 - 38500, choć. "/>
                    <pic:cNvPicPr/>
                  </pic:nvPicPr>
                  <pic:blipFill>
                    <a:blip r:embed="rId97">
                      <a:extLst>
                        <a:ext uri="{28A0092B-C50C-407E-A947-70E740481C1C}">
                          <a14:useLocalDpi xmlns:a14="http://schemas.microsoft.com/office/drawing/2010/main" val="0"/>
                        </a:ext>
                      </a:extLst>
                    </a:blip>
                    <a:stretch>
                      <a:fillRect/>
                    </a:stretch>
                  </pic:blipFill>
                  <pic:spPr>
                    <a:xfrm>
                      <a:off x="0" y="0"/>
                      <a:ext cx="4572000" cy="2743200"/>
                    </a:xfrm>
                    <a:prstGeom prst="rect">
                      <a:avLst/>
                    </a:prstGeom>
                  </pic:spPr>
                </pic:pic>
              </a:graphicData>
            </a:graphic>
          </wp:inline>
        </w:drawing>
      </w:r>
    </w:p>
    <w:p w14:paraId="1BF51054" w14:textId="058AE859" w:rsidR="002C12D8" w:rsidRPr="00F96AFD" w:rsidRDefault="5384D118" w:rsidP="00DD2DE5">
      <w:pPr>
        <w:spacing w:before="240" w:after="24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4F718878" w:rsidRPr="00F96AFD">
        <w:rPr>
          <w:rFonts w:ascii="Arial" w:hAnsi="Arial" w:cs="Arial"/>
          <w:sz w:val="24"/>
        </w:rPr>
        <w:t xml:space="preserve"> i danych BDL</w:t>
      </w:r>
    </w:p>
    <w:p w14:paraId="598E12C5" w14:textId="16687C82" w:rsidR="002C12D8" w:rsidRPr="00F96AFD" w:rsidRDefault="5384D118" w:rsidP="00FD2D20">
      <w:pPr>
        <w:spacing w:before="240" w:after="240" w:line="360" w:lineRule="auto"/>
        <w:rPr>
          <w:rFonts w:ascii="Arial" w:hAnsi="Arial" w:cs="Arial"/>
          <w:sz w:val="24"/>
        </w:rPr>
      </w:pPr>
      <w:r w:rsidRPr="00F96AFD">
        <w:rPr>
          <w:rFonts w:ascii="Arial" w:hAnsi="Arial" w:cs="Arial"/>
          <w:sz w:val="24"/>
        </w:rPr>
        <w:t xml:space="preserve">Działalność w zakresie handlu międzynarodowego w branżach PKD dedykowanych </w:t>
      </w:r>
      <w:r w:rsidRPr="00F96AFD">
        <w:rPr>
          <w:rFonts w:ascii="Arial" w:eastAsia="Times New Roman" w:hAnsi="Arial" w:cs="Arial"/>
          <w:sz w:val="24"/>
          <w:szCs w:val="24"/>
        </w:rPr>
        <w:t>IS</w:t>
      </w:r>
      <w:r w:rsidRPr="00F96AFD">
        <w:rPr>
          <w:rFonts w:ascii="Arial" w:hAnsi="Arial" w:cs="Arial"/>
          <w:sz w:val="24"/>
        </w:rPr>
        <w:t xml:space="preserve"> VI w latach 2011-2018 (za wyjątkiem 2012) nie generowała wartości dodanej do wzrostu gospodarczego regionu. S</w:t>
      </w:r>
      <w:r w:rsidR="00FD2D20" w:rsidRPr="00F96AFD">
        <w:rPr>
          <w:rFonts w:ascii="Arial" w:hAnsi="Arial" w:cs="Arial"/>
          <w:sz w:val="24"/>
        </w:rPr>
        <w:t>ytuacja odwróciła się od 2020 roku</w:t>
      </w:r>
      <w:r w:rsidR="6888BBF4" w:rsidRPr="00F96AFD">
        <w:rPr>
          <w:rFonts w:ascii="Arial" w:hAnsi="Arial" w:cs="Arial"/>
          <w:sz w:val="24"/>
        </w:rPr>
        <w:t>,</w:t>
      </w:r>
      <w:r w:rsidRPr="00F96AFD">
        <w:rPr>
          <w:rFonts w:ascii="Arial" w:hAnsi="Arial" w:cs="Arial"/>
          <w:sz w:val="24"/>
        </w:rPr>
        <w:t xml:space="preserve"> kiedy to odnotowano nadwyżkę handlową (</w:t>
      </w:r>
      <w:r w:rsidR="22C8D99D" w:rsidRPr="00F96AFD">
        <w:rPr>
          <w:rFonts w:ascii="Arial" w:hAnsi="Arial" w:cs="Arial"/>
          <w:sz w:val="24"/>
        </w:rPr>
        <w:t>wykres 3.3</w:t>
      </w:r>
      <w:r w:rsidR="002A1444">
        <w:rPr>
          <w:rFonts w:ascii="Arial" w:hAnsi="Arial" w:cs="Arial"/>
          <w:sz w:val="24"/>
        </w:rPr>
        <w:t>6</w:t>
      </w:r>
      <w:r w:rsidRPr="00F96AFD">
        <w:rPr>
          <w:rFonts w:ascii="Arial" w:hAnsi="Arial" w:cs="Arial"/>
          <w:sz w:val="24"/>
        </w:rPr>
        <w:t>).</w:t>
      </w:r>
    </w:p>
    <w:p w14:paraId="16380A9F" w14:textId="081FA41C" w:rsidR="002C12D8" w:rsidRPr="00F96AFD" w:rsidRDefault="001602B4" w:rsidP="00FD2D20">
      <w:pPr>
        <w:spacing w:before="240" w:after="240" w:line="360" w:lineRule="auto"/>
        <w:rPr>
          <w:rFonts w:ascii="Arial" w:hAnsi="Arial" w:cs="Arial"/>
          <w:b/>
          <w:sz w:val="24"/>
        </w:rPr>
      </w:pPr>
      <w:bookmarkStart w:id="217" w:name="_Toc204343371"/>
      <w:r w:rsidRPr="00F96AFD">
        <w:rPr>
          <w:rFonts w:ascii="Arial" w:hAnsi="Arial" w:cs="Arial"/>
          <w:b/>
          <w:sz w:val="24"/>
        </w:rPr>
        <w:lastRenderedPageBreak/>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3</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36</w:t>
      </w:r>
      <w:r w:rsidR="00FF3664" w:rsidRPr="00F96AFD">
        <w:rPr>
          <w:rFonts w:ascii="Arial" w:hAnsi="Arial" w:cs="Arial"/>
          <w:b/>
          <w:sz w:val="24"/>
        </w:rPr>
        <w:fldChar w:fldCharType="end"/>
      </w:r>
      <w:r w:rsidRPr="00F96AFD">
        <w:rPr>
          <w:rFonts w:ascii="Arial" w:hAnsi="Arial" w:cs="Arial"/>
          <w:b/>
          <w:sz w:val="24"/>
        </w:rPr>
        <w:t xml:space="preserve">. </w:t>
      </w:r>
      <w:r w:rsidR="6A85FF71" w:rsidRPr="00F96AFD">
        <w:rPr>
          <w:rFonts w:ascii="Arial" w:hAnsi="Arial" w:cs="Arial"/>
          <w:b/>
          <w:sz w:val="24"/>
        </w:rPr>
        <w:t xml:space="preserve">Eksport netto branż z PKD dedykowanych </w:t>
      </w:r>
      <w:r w:rsidR="6A85FF71" w:rsidRPr="00F96AFD">
        <w:rPr>
          <w:rFonts w:ascii="Arial" w:eastAsia="Times New Roman" w:hAnsi="Arial" w:cs="Arial"/>
          <w:b/>
          <w:bCs/>
          <w:sz w:val="24"/>
          <w:szCs w:val="24"/>
        </w:rPr>
        <w:t>IS</w:t>
      </w:r>
      <w:r w:rsidR="6A85FF71" w:rsidRPr="00F96AFD">
        <w:rPr>
          <w:rFonts w:ascii="Arial" w:hAnsi="Arial" w:cs="Arial"/>
          <w:b/>
          <w:sz w:val="24"/>
        </w:rPr>
        <w:t xml:space="preserve"> VI </w:t>
      </w:r>
      <w:r w:rsidR="00FD2D20" w:rsidRPr="00F96AFD">
        <w:rPr>
          <w:rFonts w:ascii="Arial" w:hAnsi="Arial" w:cs="Arial"/>
          <w:b/>
          <w:sz w:val="24"/>
        </w:rPr>
        <w:t xml:space="preserve">w miliardach złotych </w:t>
      </w:r>
      <w:r w:rsidR="6A85FF71" w:rsidRPr="00F96AFD">
        <w:rPr>
          <w:rFonts w:ascii="Arial" w:hAnsi="Arial" w:cs="Arial"/>
          <w:b/>
          <w:sz w:val="24"/>
        </w:rPr>
        <w:t xml:space="preserve">oraz tempo wzrostu realnego PKB Wielkopolski </w:t>
      </w:r>
      <w:r w:rsidR="00FD2D20" w:rsidRPr="00F96AFD">
        <w:rPr>
          <w:rFonts w:ascii="Arial" w:hAnsi="Arial" w:cs="Arial"/>
          <w:b/>
          <w:sz w:val="24"/>
        </w:rPr>
        <w:t>w procentach</w:t>
      </w:r>
      <w:bookmarkEnd w:id="217"/>
    </w:p>
    <w:p w14:paraId="56408074" w14:textId="03D7CE4F" w:rsidR="002C12D8" w:rsidRPr="00F96AFD" w:rsidRDefault="5384D118" w:rsidP="00B60BA8">
      <w:pPr>
        <w:spacing w:after="120" w:line="360" w:lineRule="auto"/>
        <w:rPr>
          <w:rFonts w:ascii="Arial" w:hAnsi="Arial" w:cs="Arial"/>
        </w:rPr>
      </w:pPr>
      <w:r w:rsidRPr="00F96AFD">
        <w:rPr>
          <w:rFonts w:ascii="Arial" w:hAnsi="Arial" w:cs="Arial"/>
          <w:noProof/>
          <w:lang w:eastAsia="pl-PL"/>
        </w:rPr>
        <w:drawing>
          <wp:inline distT="0" distB="0" distL="0" distR="0" wp14:anchorId="1ACCF831" wp14:editId="2F930DB5">
            <wp:extent cx="4572000" cy="2743200"/>
            <wp:effectExtent l="0" t="0" r="0" b="0"/>
            <wp:docPr id="32076410" name="Picture 32076410" descr="Wykres kolumnowy eksport netto branż dedykowanych Regionalnej Inteligentnej Specjalizacji 6 oraz wykres liniowy tempa wzrostu realnego PKB Wielkopolski. Kolumny przedstawiaja ujemny eksport netto w latach 2011-2018. i dodatni w latach 2020-2023. Krzywa Tempa wzorstu realnego PKB waha się.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076410" name="Picture 32076410" descr="Wykres kolumnowy eksport netto branż dedykowanych Regionalnej Inteligentnej Specjalizacji 6 oraz wykres liniowy tempa wzrostu realnego PKB Wielkopolski. Kolumny przedstawiaja ujemny eksport netto w latach 2011-2018. i dodatni w latach 2020-2023. Krzywa Tempa wzorstu realnego PKB waha się.  "/>
                    <pic:cNvPicPr/>
                  </pic:nvPicPr>
                  <pic:blipFill>
                    <a:blip r:embed="rId98">
                      <a:extLst>
                        <a:ext uri="{28A0092B-C50C-407E-A947-70E740481C1C}">
                          <a14:useLocalDpi xmlns:a14="http://schemas.microsoft.com/office/drawing/2010/main" val="0"/>
                        </a:ext>
                      </a:extLst>
                    </a:blip>
                    <a:stretch>
                      <a:fillRect/>
                    </a:stretch>
                  </pic:blipFill>
                  <pic:spPr>
                    <a:xfrm>
                      <a:off x="0" y="0"/>
                      <a:ext cx="4572000" cy="2743200"/>
                    </a:xfrm>
                    <a:prstGeom prst="rect">
                      <a:avLst/>
                    </a:prstGeom>
                  </pic:spPr>
                </pic:pic>
              </a:graphicData>
            </a:graphic>
          </wp:inline>
        </w:drawing>
      </w:r>
    </w:p>
    <w:p w14:paraId="66FC74F3" w14:textId="24678A3C" w:rsidR="002C12D8" w:rsidRPr="00F96AFD" w:rsidRDefault="5384D118" w:rsidP="00DD2DE5">
      <w:pPr>
        <w:spacing w:after="0" w:line="360" w:lineRule="auto"/>
        <w:rPr>
          <w:rFonts w:ascii="Arial" w:hAnsi="Arial" w:cs="Arial"/>
          <w:sz w:val="24"/>
        </w:rPr>
      </w:pPr>
      <w:r w:rsidRPr="00F96AFD">
        <w:rPr>
          <w:rFonts w:ascii="Arial" w:eastAsia="Times New Roman" w:hAnsi="Arial" w:cs="Arial"/>
          <w:iCs/>
          <w:sz w:val="20"/>
          <w:szCs w:val="20"/>
        </w:rPr>
        <w:t>*</w:t>
      </w:r>
      <w:r w:rsidRPr="00F96AFD">
        <w:rPr>
          <w:rFonts w:ascii="Arial" w:hAnsi="Arial" w:cs="Arial"/>
          <w:sz w:val="24"/>
        </w:rPr>
        <w:t>2016, 2019 – brak danych</w:t>
      </w:r>
    </w:p>
    <w:p w14:paraId="4D8CE4F5" w14:textId="5DA52AC0" w:rsidR="002C12D8" w:rsidRPr="00F96AFD" w:rsidRDefault="5384D118" w:rsidP="00DD2DE5">
      <w:pPr>
        <w:spacing w:after="120" w:line="360" w:lineRule="auto"/>
        <w:rPr>
          <w:rFonts w:ascii="Arial" w:hAnsi="Arial" w:cs="Arial"/>
          <w:sz w:val="24"/>
        </w:rPr>
      </w:pPr>
      <w:r w:rsidRPr="00F96AFD">
        <w:rPr>
          <w:rFonts w:ascii="Arial" w:hAnsi="Arial" w:cs="Arial"/>
          <w:sz w:val="24"/>
        </w:rPr>
        <w:t>Źródło: opracowanie własne na podstawie materiałów Wielkopolskiego Obserwatorium Innowacji Departamentu Gospodarki UMWW</w:t>
      </w:r>
      <w:r w:rsidR="44566CD7" w:rsidRPr="00F96AFD">
        <w:rPr>
          <w:rFonts w:ascii="Arial" w:hAnsi="Arial" w:cs="Arial"/>
          <w:sz w:val="24"/>
        </w:rPr>
        <w:t xml:space="preserve"> i danych BDL</w:t>
      </w:r>
    </w:p>
    <w:p w14:paraId="4B844904" w14:textId="746E27D5" w:rsidR="002C12D8" w:rsidRPr="00F96AFD" w:rsidRDefault="5384D118" w:rsidP="00DD2DE5">
      <w:pPr>
        <w:spacing w:before="240" w:after="240" w:line="360" w:lineRule="auto"/>
        <w:rPr>
          <w:rFonts w:ascii="Arial" w:hAnsi="Arial" w:cs="Arial"/>
          <w:sz w:val="24"/>
        </w:rPr>
      </w:pPr>
      <w:r w:rsidRPr="00F96AFD">
        <w:rPr>
          <w:rFonts w:ascii="Arial" w:hAnsi="Arial" w:cs="Arial"/>
          <w:sz w:val="24"/>
        </w:rPr>
        <w:t>W całym wziętym pod uwagę okresie można zaobserwować antycykliczne kształtowanie się eksportu netto, co świadczy o pewnej wrażliwości branż</w:t>
      </w:r>
      <w:r w:rsidR="4B49C642" w:rsidRPr="00F96AFD">
        <w:rPr>
          <w:rFonts w:ascii="Arial" w:hAnsi="Arial" w:cs="Arial"/>
          <w:sz w:val="24"/>
        </w:rPr>
        <w:t xml:space="preserve"> nowoczesnych technologii medycznych</w:t>
      </w:r>
      <w:r w:rsidRPr="00F96AFD">
        <w:rPr>
          <w:rFonts w:ascii="Arial" w:hAnsi="Arial" w:cs="Arial"/>
          <w:sz w:val="24"/>
        </w:rPr>
        <w:t xml:space="preserve"> na procesy koniunkturalne w gospodarce regionu.</w:t>
      </w:r>
    </w:p>
    <w:p w14:paraId="01F5D234" w14:textId="6DCCA1FD" w:rsidR="001F0198" w:rsidRPr="00F96AFD" w:rsidRDefault="5384D118" w:rsidP="00DD2DE5">
      <w:pPr>
        <w:spacing w:after="120" w:line="360" w:lineRule="auto"/>
        <w:rPr>
          <w:rFonts w:ascii="Arial" w:hAnsi="Arial" w:cs="Arial"/>
        </w:rPr>
      </w:pPr>
      <w:r w:rsidRPr="00F96AFD">
        <w:rPr>
          <w:rFonts w:ascii="Arial" w:eastAsia="Times New Roman" w:hAnsi="Arial" w:cs="Arial"/>
          <w:sz w:val="24"/>
          <w:szCs w:val="24"/>
        </w:rPr>
        <w:t xml:space="preserve"> </w:t>
      </w:r>
      <w:r w:rsidR="001F0198" w:rsidRPr="00F96AFD">
        <w:rPr>
          <w:rFonts w:ascii="Arial" w:hAnsi="Arial" w:cs="Arial"/>
          <w:b/>
          <w:sz w:val="28"/>
          <w:szCs w:val="28"/>
        </w:rPr>
        <w:br w:type="page"/>
      </w:r>
    </w:p>
    <w:p w14:paraId="1B3CC5C7" w14:textId="210CB2EB" w:rsidR="00C65500" w:rsidRPr="00F96AFD" w:rsidRDefault="00C65500" w:rsidP="001602B4">
      <w:pPr>
        <w:pStyle w:val="Nagwek1"/>
      </w:pPr>
      <w:bookmarkStart w:id="218" w:name="_Toc201563503"/>
      <w:bookmarkStart w:id="219" w:name="_Toc204341473"/>
      <w:bookmarkStart w:id="220" w:name="_Toc204343553"/>
      <w:r w:rsidRPr="00F96AFD">
        <w:lastRenderedPageBreak/>
        <w:t>Synchronizacja cykli koniunkturalnych Polski i</w:t>
      </w:r>
      <w:r w:rsidR="0058130F" w:rsidRPr="00F96AFD">
        <w:t> </w:t>
      </w:r>
      <w:r w:rsidRPr="00F96AFD">
        <w:t>województwa wielkopolskiego</w:t>
      </w:r>
      <w:bookmarkEnd w:id="218"/>
      <w:bookmarkEnd w:id="219"/>
      <w:bookmarkEnd w:id="220"/>
    </w:p>
    <w:p w14:paraId="6640FF0B" w14:textId="1C91395A" w:rsidR="7567BEFD" w:rsidRPr="00F96AFD" w:rsidRDefault="7567BEFD" w:rsidP="001602B4">
      <w:pPr>
        <w:pStyle w:val="Nagwek2"/>
      </w:pPr>
      <w:bookmarkStart w:id="221" w:name="_Toc201563504"/>
      <w:bookmarkStart w:id="222" w:name="_Toc204341474"/>
      <w:bookmarkStart w:id="223" w:name="_Toc204343554"/>
      <w:r w:rsidRPr="00F96AFD">
        <w:t>Ocena zbieżności i powiązań cykli koniunkturalnych województwa wielkopolskiego i Polski</w:t>
      </w:r>
      <w:bookmarkEnd w:id="221"/>
      <w:bookmarkEnd w:id="222"/>
      <w:bookmarkEnd w:id="223"/>
    </w:p>
    <w:p w14:paraId="20BDF198" w14:textId="19BEF963" w:rsidR="00B95016" w:rsidRPr="00F96AFD" w:rsidRDefault="7567BEFD" w:rsidP="00DD2DE5">
      <w:pPr>
        <w:spacing w:before="240" w:after="240" w:line="360" w:lineRule="auto"/>
        <w:rPr>
          <w:rFonts w:ascii="Arial" w:hAnsi="Arial" w:cs="Arial"/>
          <w:sz w:val="24"/>
        </w:rPr>
      </w:pPr>
      <w:r w:rsidRPr="00F96AFD">
        <w:rPr>
          <w:rFonts w:ascii="Arial" w:hAnsi="Arial" w:cs="Arial"/>
          <w:sz w:val="24"/>
        </w:rPr>
        <w:t>W celu oceny synchronizacji wahań aktywności gospodarczej województwa wielkopolskiego i całego kraju, wykorzystano składniki cykliczne dynamiki produkcji przemysłowej (częstotliwość miesięczna)</w:t>
      </w:r>
      <w:r w:rsidR="3EB365D7" w:rsidRPr="00F96AFD">
        <w:rPr>
          <w:rFonts w:ascii="Arial" w:hAnsi="Arial" w:cs="Arial"/>
          <w:sz w:val="24"/>
        </w:rPr>
        <w:t>.</w:t>
      </w:r>
      <w:r w:rsidRPr="00F96AFD">
        <w:rPr>
          <w:rFonts w:ascii="Arial" w:hAnsi="Arial" w:cs="Arial"/>
          <w:sz w:val="24"/>
        </w:rPr>
        <w:t xml:space="preserve"> Przebieg wahań cyklicznych tego komponentu zamieszczono na </w:t>
      </w:r>
      <w:r w:rsidR="00B95016" w:rsidRPr="00F96AFD">
        <w:rPr>
          <w:rFonts w:ascii="Arial" w:hAnsi="Arial" w:cs="Arial"/>
          <w:sz w:val="24"/>
        </w:rPr>
        <w:t>wykresie 4.1</w:t>
      </w:r>
      <w:r w:rsidRPr="00F96AFD">
        <w:rPr>
          <w:rFonts w:ascii="Arial" w:hAnsi="Arial" w:cs="Arial"/>
          <w:sz w:val="24"/>
        </w:rPr>
        <w:t>.</w:t>
      </w:r>
      <w:r w:rsidR="00B95016" w:rsidRPr="00F96AFD">
        <w:rPr>
          <w:rFonts w:ascii="Arial" w:hAnsi="Arial" w:cs="Arial"/>
          <w:sz w:val="24"/>
        </w:rPr>
        <w:t xml:space="preserve"> </w:t>
      </w:r>
    </w:p>
    <w:p w14:paraId="57EBB2E5" w14:textId="5E7F3BF8" w:rsidR="00B95016" w:rsidRPr="00F96AFD" w:rsidRDefault="001602B4" w:rsidP="00FF3664">
      <w:pPr>
        <w:pStyle w:val="Legenda"/>
        <w:rPr>
          <w:rFonts w:ascii="Arial" w:hAnsi="Arial" w:cs="Arial"/>
          <w:b/>
          <w:i w:val="0"/>
          <w:sz w:val="24"/>
        </w:rPr>
      </w:pPr>
      <w:bookmarkStart w:id="224" w:name="_Toc204343372"/>
      <w:r w:rsidRPr="00F96AFD">
        <w:rPr>
          <w:rFonts w:ascii="Arial" w:hAnsi="Arial" w:cs="Arial"/>
          <w:b/>
          <w:i w:val="0"/>
          <w:sz w:val="24"/>
        </w:rPr>
        <w:t xml:space="preserve">Wykres </w:t>
      </w:r>
      <w:r w:rsidR="00FF3664" w:rsidRPr="00F96AFD">
        <w:rPr>
          <w:rFonts w:ascii="Arial" w:hAnsi="Arial" w:cs="Arial"/>
          <w:b/>
          <w:i w:val="0"/>
          <w:sz w:val="24"/>
        </w:rPr>
        <w:fldChar w:fldCharType="begin"/>
      </w:r>
      <w:r w:rsidR="00FF3664" w:rsidRPr="00F96AFD">
        <w:rPr>
          <w:rFonts w:ascii="Arial" w:hAnsi="Arial" w:cs="Arial"/>
          <w:b/>
          <w:i w:val="0"/>
          <w:sz w:val="24"/>
        </w:rPr>
        <w:instrText xml:space="preserve"> STYLEREF 1 \s </w:instrText>
      </w:r>
      <w:r w:rsidR="00FF3664" w:rsidRPr="00F96AFD">
        <w:rPr>
          <w:rFonts w:ascii="Arial" w:hAnsi="Arial" w:cs="Arial"/>
          <w:b/>
          <w:i w:val="0"/>
          <w:sz w:val="24"/>
        </w:rPr>
        <w:fldChar w:fldCharType="separate"/>
      </w:r>
      <w:r w:rsidR="00FF3664" w:rsidRPr="00F96AFD">
        <w:rPr>
          <w:rFonts w:ascii="Arial" w:hAnsi="Arial" w:cs="Arial"/>
          <w:b/>
          <w:i w:val="0"/>
          <w:sz w:val="24"/>
        </w:rPr>
        <w:t>4</w:t>
      </w:r>
      <w:r w:rsidR="00FF3664" w:rsidRPr="00F96AFD">
        <w:rPr>
          <w:rFonts w:ascii="Arial" w:hAnsi="Arial" w:cs="Arial"/>
          <w:b/>
          <w:i w:val="0"/>
          <w:sz w:val="24"/>
        </w:rPr>
        <w:fldChar w:fldCharType="end"/>
      </w:r>
      <w:r w:rsidR="00FF3664" w:rsidRPr="00F96AFD">
        <w:rPr>
          <w:rFonts w:ascii="Arial" w:hAnsi="Arial" w:cs="Arial"/>
          <w:b/>
          <w:i w:val="0"/>
          <w:sz w:val="24"/>
        </w:rPr>
        <w:t>.</w:t>
      </w:r>
      <w:r w:rsidR="00FF3664" w:rsidRPr="00F96AFD">
        <w:rPr>
          <w:rFonts w:ascii="Arial" w:hAnsi="Arial" w:cs="Arial"/>
          <w:b/>
          <w:i w:val="0"/>
          <w:sz w:val="24"/>
        </w:rPr>
        <w:fldChar w:fldCharType="begin"/>
      </w:r>
      <w:r w:rsidR="00FF3664" w:rsidRPr="00F96AFD">
        <w:rPr>
          <w:rFonts w:ascii="Arial" w:hAnsi="Arial" w:cs="Arial"/>
          <w:b/>
          <w:i w:val="0"/>
          <w:sz w:val="24"/>
        </w:rPr>
        <w:instrText xml:space="preserve"> SEQ Wykres \* ARABIC \s 1 </w:instrText>
      </w:r>
      <w:r w:rsidR="00FF3664" w:rsidRPr="00F96AFD">
        <w:rPr>
          <w:rFonts w:ascii="Arial" w:hAnsi="Arial" w:cs="Arial"/>
          <w:b/>
          <w:i w:val="0"/>
          <w:sz w:val="24"/>
        </w:rPr>
        <w:fldChar w:fldCharType="separate"/>
      </w:r>
      <w:r w:rsidR="00FF3664" w:rsidRPr="00F96AFD">
        <w:rPr>
          <w:rFonts w:ascii="Arial" w:hAnsi="Arial" w:cs="Arial"/>
          <w:b/>
          <w:i w:val="0"/>
          <w:noProof/>
          <w:sz w:val="24"/>
        </w:rPr>
        <w:t>1</w:t>
      </w:r>
      <w:r w:rsidR="00FF3664" w:rsidRPr="00F96AFD">
        <w:rPr>
          <w:rFonts w:ascii="Arial" w:hAnsi="Arial" w:cs="Arial"/>
          <w:b/>
          <w:i w:val="0"/>
          <w:sz w:val="24"/>
        </w:rPr>
        <w:fldChar w:fldCharType="end"/>
      </w:r>
      <w:r w:rsidRPr="00F96AFD">
        <w:rPr>
          <w:rFonts w:ascii="Arial" w:hAnsi="Arial" w:cs="Arial"/>
          <w:b/>
          <w:i w:val="0"/>
          <w:sz w:val="24"/>
        </w:rPr>
        <w:t xml:space="preserve">. </w:t>
      </w:r>
      <w:r w:rsidR="00B95016" w:rsidRPr="00F96AFD">
        <w:rPr>
          <w:rFonts w:ascii="Arial" w:hAnsi="Arial" w:cs="Arial"/>
          <w:b/>
          <w:i w:val="0"/>
          <w:sz w:val="24"/>
        </w:rPr>
        <w:t>Składnik cykliczny dynamiki produkcji przemysłowej w województwie wielkopolskim i</w:t>
      </w:r>
      <w:r w:rsidR="00D86D9A" w:rsidRPr="00F96AFD">
        <w:rPr>
          <w:rFonts w:ascii="Arial" w:hAnsi="Arial" w:cs="Arial"/>
          <w:b/>
          <w:i w:val="0"/>
          <w:sz w:val="24"/>
        </w:rPr>
        <w:t> </w:t>
      </w:r>
      <w:r w:rsidR="00B95016" w:rsidRPr="00F96AFD">
        <w:rPr>
          <w:rFonts w:ascii="Arial" w:hAnsi="Arial" w:cs="Arial"/>
          <w:b/>
          <w:i w:val="0"/>
          <w:sz w:val="24"/>
        </w:rPr>
        <w:t>w Polsce</w:t>
      </w:r>
      <w:bookmarkEnd w:id="224"/>
    </w:p>
    <w:p w14:paraId="01C32600" w14:textId="04E1BD78" w:rsidR="7567BEFD" w:rsidRPr="00F96AFD" w:rsidRDefault="7567BEFD" w:rsidP="00B60BA8">
      <w:pPr>
        <w:spacing w:after="120" w:line="360" w:lineRule="auto"/>
        <w:rPr>
          <w:rFonts w:ascii="Arial" w:hAnsi="Arial" w:cs="Arial"/>
        </w:rPr>
      </w:pPr>
      <w:r w:rsidRPr="00F96AFD">
        <w:rPr>
          <w:rFonts w:ascii="Arial" w:hAnsi="Arial" w:cs="Arial"/>
          <w:noProof/>
          <w:lang w:eastAsia="pl-PL"/>
        </w:rPr>
        <w:drawing>
          <wp:inline distT="0" distB="0" distL="0" distR="0" wp14:anchorId="24BC9233" wp14:editId="2369E134">
            <wp:extent cx="5753100" cy="3131820"/>
            <wp:effectExtent l="0" t="0" r="0" b="0"/>
            <wp:docPr id="1669522656" name="Picture 1669522656" descr="Wykres dwóch linii. Składnik cykliczny dynamiki produkcji przemysłowej województwa wielkopolskiego i w Polsce. Silne wahania, ale oba wykresy w dosyć dużym stopniu się pokrywają.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9522656" name="Picture 1669522656" descr="Wykres dwóch linii. Składnik cykliczny dynamiki produkcji przemysłowej województwa wielkopolskiego i w Polsce. Silne wahania, ale oba wykresy w dosyć dużym stopniu się pokrywają. "/>
                    <pic:cNvPicPr/>
                  </pic:nvPicPr>
                  <pic:blipFill>
                    <a:blip r:embed="rId99">
                      <a:extLst>
                        <a:ext uri="{28A0092B-C50C-407E-A947-70E740481C1C}">
                          <a14:useLocalDpi xmlns:a14="http://schemas.microsoft.com/office/drawing/2010/main" val="0"/>
                        </a:ext>
                      </a:extLst>
                    </a:blip>
                    <a:stretch>
                      <a:fillRect/>
                    </a:stretch>
                  </pic:blipFill>
                  <pic:spPr>
                    <a:xfrm>
                      <a:off x="0" y="0"/>
                      <a:ext cx="5753100" cy="3131820"/>
                    </a:xfrm>
                    <a:prstGeom prst="rect">
                      <a:avLst/>
                    </a:prstGeom>
                  </pic:spPr>
                </pic:pic>
              </a:graphicData>
            </a:graphic>
          </wp:inline>
        </w:drawing>
      </w:r>
    </w:p>
    <w:p w14:paraId="0A6204CB" w14:textId="311611BB" w:rsidR="7567BEFD" w:rsidRPr="00F96AFD" w:rsidRDefault="7567BEFD" w:rsidP="00DD2DE5">
      <w:pPr>
        <w:spacing w:before="240" w:after="240" w:line="360" w:lineRule="auto"/>
        <w:rPr>
          <w:rFonts w:ascii="Arial" w:hAnsi="Arial" w:cs="Arial"/>
          <w:sz w:val="24"/>
        </w:rPr>
      </w:pPr>
      <w:r w:rsidRPr="00F96AFD">
        <w:rPr>
          <w:rFonts w:ascii="Arial" w:hAnsi="Arial" w:cs="Arial"/>
          <w:sz w:val="24"/>
        </w:rPr>
        <w:t>Źródło: opracowanie własne</w:t>
      </w:r>
    </w:p>
    <w:p w14:paraId="0916ACCA" w14:textId="2911B158" w:rsidR="7567BEFD" w:rsidRPr="00F96AFD" w:rsidRDefault="09C29BB7" w:rsidP="00DD2DE5">
      <w:pPr>
        <w:spacing w:before="240" w:after="240" w:line="360" w:lineRule="auto"/>
        <w:rPr>
          <w:rFonts w:ascii="Arial" w:hAnsi="Arial" w:cs="Arial"/>
          <w:sz w:val="24"/>
        </w:rPr>
      </w:pPr>
      <w:r w:rsidRPr="00F96AFD">
        <w:rPr>
          <w:rFonts w:ascii="Arial" w:hAnsi="Arial" w:cs="Arial"/>
          <w:sz w:val="24"/>
        </w:rPr>
        <w:t>W celu oceny stopnia powiązań wahań cyklicznych wykorzystano analizę spektralną. Wyniki pomiarów przedstawiono w tabeli</w:t>
      </w:r>
      <w:r w:rsidR="45252A74" w:rsidRPr="00F96AFD">
        <w:rPr>
          <w:rFonts w:ascii="Arial" w:hAnsi="Arial" w:cs="Arial"/>
          <w:sz w:val="24"/>
        </w:rPr>
        <w:t xml:space="preserve"> 4.1.</w:t>
      </w:r>
    </w:p>
    <w:p w14:paraId="4E09E753" w14:textId="77777777" w:rsidR="00677F54" w:rsidRDefault="00677F54">
      <w:pPr>
        <w:rPr>
          <w:rFonts w:ascii="Arial" w:hAnsi="Arial" w:cs="Arial"/>
          <w:b/>
          <w:sz w:val="24"/>
        </w:rPr>
      </w:pPr>
      <w:bookmarkStart w:id="225" w:name="_Toc204343413"/>
      <w:r>
        <w:rPr>
          <w:rFonts w:ascii="Arial" w:hAnsi="Arial" w:cs="Arial"/>
          <w:b/>
          <w:sz w:val="24"/>
        </w:rPr>
        <w:br w:type="page"/>
      </w:r>
    </w:p>
    <w:p w14:paraId="4BA8BB21" w14:textId="5E2BB69F" w:rsidR="7567BEFD" w:rsidRPr="00F96AFD" w:rsidRDefault="00F133F5" w:rsidP="00F133F5">
      <w:pPr>
        <w:spacing w:before="240" w:after="240" w:line="360" w:lineRule="auto"/>
        <w:rPr>
          <w:rFonts w:ascii="Arial" w:hAnsi="Arial" w:cs="Arial"/>
          <w:b/>
          <w:sz w:val="24"/>
        </w:rPr>
      </w:pPr>
      <w:r w:rsidRPr="00F96AFD">
        <w:rPr>
          <w:rFonts w:ascii="Arial" w:hAnsi="Arial" w:cs="Arial"/>
          <w:b/>
          <w:sz w:val="24"/>
        </w:rPr>
        <w:lastRenderedPageBreak/>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F77C86" w:rsidRPr="00F96AFD">
        <w:rPr>
          <w:rFonts w:ascii="Arial" w:hAnsi="Arial" w:cs="Arial"/>
          <w:b/>
          <w:noProof/>
          <w:sz w:val="24"/>
        </w:rPr>
        <w:t>4</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F77C86" w:rsidRPr="00F96AFD">
        <w:rPr>
          <w:rFonts w:ascii="Arial" w:hAnsi="Arial" w:cs="Arial"/>
          <w:b/>
          <w:noProof/>
          <w:sz w:val="24"/>
        </w:rPr>
        <w:t>1</w:t>
      </w:r>
      <w:r w:rsidRPr="00F96AFD">
        <w:rPr>
          <w:rFonts w:ascii="Arial" w:hAnsi="Arial" w:cs="Arial"/>
          <w:b/>
          <w:sz w:val="24"/>
        </w:rPr>
        <w:fldChar w:fldCharType="end"/>
      </w:r>
      <w:r w:rsidRPr="00F96AFD">
        <w:rPr>
          <w:rFonts w:ascii="Arial" w:hAnsi="Arial" w:cs="Arial"/>
          <w:b/>
          <w:sz w:val="24"/>
        </w:rPr>
        <w:t xml:space="preserve">. </w:t>
      </w:r>
      <w:r w:rsidR="7567BEFD" w:rsidRPr="00F96AFD">
        <w:rPr>
          <w:rFonts w:ascii="Arial" w:hAnsi="Arial" w:cs="Arial"/>
          <w:b/>
          <w:sz w:val="24"/>
        </w:rPr>
        <w:t>Statystyka czynnika cyklicznego produkcji przemysłowej w województwie wielkopolskim w relacji do szeregu referencyjnego produkcji przemysłowej Polski (styczeń 2000 – marzec 2025)</w:t>
      </w:r>
      <w:bookmarkEnd w:id="225"/>
    </w:p>
    <w:tbl>
      <w:tblPr>
        <w:tblStyle w:val="Tabela-Siatka"/>
        <w:tblW w:w="9639" w:type="dxa"/>
        <w:tblInd w:w="10" w:type="dxa"/>
        <w:tblLayout w:type="fixed"/>
        <w:tblLook w:val="04A0" w:firstRow="1" w:lastRow="0" w:firstColumn="1" w:lastColumn="0" w:noHBand="0" w:noVBand="1"/>
        <w:tblDescription w:val="Tabela, statystyka czynnika cyklicznego produkcji przemysłowej w wojewwództwie wielkopolskim w relacji do szeregu referencyjnego produkcji przemysłowej Polski."/>
      </w:tblPr>
      <w:tblGrid>
        <w:gridCol w:w="1833"/>
        <w:gridCol w:w="1843"/>
        <w:gridCol w:w="1701"/>
        <w:gridCol w:w="1420"/>
        <w:gridCol w:w="1421"/>
        <w:gridCol w:w="1421"/>
      </w:tblGrid>
      <w:tr w:rsidR="00CE1ECA" w:rsidRPr="00F96AFD" w14:paraId="10A91F9B" w14:textId="77777777" w:rsidTr="0045214D">
        <w:trPr>
          <w:trHeight w:val="300"/>
          <w:tblHeader/>
        </w:trPr>
        <w:tc>
          <w:tcPr>
            <w:tcW w:w="1833" w:type="dxa"/>
          </w:tcPr>
          <w:p w14:paraId="49050B58" w14:textId="5203C1F7" w:rsidR="000D6D8D" w:rsidRPr="00F96AFD" w:rsidRDefault="000D6D8D" w:rsidP="00BF0DEA">
            <w:pPr>
              <w:spacing w:line="360" w:lineRule="auto"/>
              <w:rPr>
                <w:rFonts w:ascii="Arial" w:hAnsi="Arial" w:cs="Arial"/>
                <w:sz w:val="24"/>
              </w:rPr>
            </w:pPr>
            <w:r w:rsidRPr="00F96AFD">
              <w:rPr>
                <w:rFonts w:ascii="Arial" w:hAnsi="Arial" w:cs="Arial"/>
                <w:b/>
                <w:sz w:val="24"/>
              </w:rPr>
              <w:t>Szereg czasowy</w:t>
            </w:r>
          </w:p>
        </w:tc>
        <w:tc>
          <w:tcPr>
            <w:tcW w:w="1843" w:type="dxa"/>
          </w:tcPr>
          <w:p w14:paraId="1E53C9F1" w14:textId="4B0C143F" w:rsidR="000D6D8D" w:rsidRPr="00F96AFD" w:rsidRDefault="000D6D8D" w:rsidP="00BF0DEA">
            <w:pPr>
              <w:spacing w:line="360" w:lineRule="auto"/>
              <w:rPr>
                <w:rFonts w:ascii="Arial" w:hAnsi="Arial" w:cs="Arial"/>
                <w:sz w:val="24"/>
              </w:rPr>
            </w:pPr>
            <w:r w:rsidRPr="00F96AFD">
              <w:rPr>
                <w:rFonts w:ascii="Arial" w:eastAsia="Times New Roman" w:hAnsi="Arial" w:cs="Arial"/>
                <w:b/>
                <w:bCs/>
                <w:sz w:val="24"/>
                <w:szCs w:val="24"/>
              </w:rPr>
              <w:t>Współczynni</w:t>
            </w:r>
            <w:r w:rsidR="00164F69" w:rsidRPr="00F96AFD">
              <w:rPr>
                <w:rFonts w:ascii="Arial" w:eastAsia="Times New Roman" w:hAnsi="Arial" w:cs="Arial"/>
                <w:b/>
                <w:bCs/>
                <w:sz w:val="24"/>
                <w:szCs w:val="24"/>
              </w:rPr>
              <w:t>k</w:t>
            </w:r>
          </w:p>
        </w:tc>
        <w:tc>
          <w:tcPr>
            <w:tcW w:w="1701" w:type="dxa"/>
          </w:tcPr>
          <w:p w14:paraId="1FA130CE" w14:textId="57FD32F9" w:rsidR="000D6D8D" w:rsidRPr="00F96AFD" w:rsidRDefault="000D6D8D" w:rsidP="00BF0DEA">
            <w:pPr>
              <w:spacing w:line="360" w:lineRule="auto"/>
              <w:rPr>
                <w:rFonts w:ascii="Arial" w:hAnsi="Arial" w:cs="Arial"/>
                <w:sz w:val="24"/>
              </w:rPr>
            </w:pPr>
            <w:r w:rsidRPr="00F96AFD">
              <w:rPr>
                <w:rFonts w:ascii="Arial" w:hAnsi="Arial" w:cs="Arial"/>
                <w:b/>
                <w:sz w:val="24"/>
              </w:rPr>
              <w:t xml:space="preserve">Średnie </w:t>
            </w:r>
            <w:r w:rsidRPr="00F96AFD">
              <w:rPr>
                <w:rFonts w:ascii="Arial" w:eastAsia="Times New Roman" w:hAnsi="Arial" w:cs="Arial"/>
                <w:b/>
                <w:bCs/>
                <w:sz w:val="24"/>
                <w:szCs w:val="24"/>
              </w:rPr>
              <w:t>przesunięci</w:t>
            </w:r>
            <w:r w:rsidR="00164F69" w:rsidRPr="00F96AFD">
              <w:rPr>
                <w:rFonts w:ascii="Arial" w:eastAsia="Times New Roman" w:hAnsi="Arial" w:cs="Arial"/>
                <w:b/>
                <w:bCs/>
                <w:sz w:val="24"/>
                <w:szCs w:val="24"/>
              </w:rPr>
              <w:t>e</w:t>
            </w:r>
          </w:p>
        </w:tc>
        <w:tc>
          <w:tcPr>
            <w:tcW w:w="1420" w:type="dxa"/>
            <w:tcBorders>
              <w:top w:val="single" w:sz="4" w:space="0" w:color="auto"/>
              <w:left w:val="nil"/>
              <w:bottom w:val="single" w:sz="8" w:space="0" w:color="auto"/>
              <w:right w:val="single" w:sz="4" w:space="0" w:color="auto"/>
            </w:tcBorders>
            <w:tcMar>
              <w:left w:w="108" w:type="dxa"/>
              <w:right w:w="108" w:type="dxa"/>
            </w:tcMar>
          </w:tcPr>
          <w:p w14:paraId="53989F80" w14:textId="4D4493E8" w:rsidR="000D6D8D" w:rsidRPr="00F96AFD" w:rsidRDefault="000D6D8D" w:rsidP="00BF0DEA">
            <w:pPr>
              <w:spacing w:line="360" w:lineRule="auto"/>
              <w:rPr>
                <w:rFonts w:ascii="Arial" w:hAnsi="Arial" w:cs="Arial"/>
                <w:sz w:val="24"/>
              </w:rPr>
            </w:pPr>
            <w:r w:rsidRPr="00F96AFD">
              <w:rPr>
                <w:rFonts w:ascii="Arial" w:hAnsi="Arial" w:cs="Arial"/>
                <w:b/>
                <w:sz w:val="24"/>
              </w:rPr>
              <w:t>Korelacja krzyżowa</w:t>
            </w:r>
            <w:r w:rsidRPr="00F96AFD">
              <w:rPr>
                <w:rFonts w:ascii="Arial" w:eastAsia="Times New Roman" w:hAnsi="Arial" w:cs="Arial"/>
                <w:b/>
                <w:bCs/>
                <w:sz w:val="24"/>
                <w:szCs w:val="24"/>
              </w:rPr>
              <w:t xml:space="preserve"> r</w:t>
            </w:r>
            <w:r w:rsidRPr="00F96AFD">
              <w:rPr>
                <w:rFonts w:ascii="Arial" w:eastAsia="Times New Roman" w:hAnsi="Arial" w:cs="Arial"/>
                <w:b/>
                <w:bCs/>
                <w:sz w:val="24"/>
                <w:szCs w:val="24"/>
                <w:vertAlign w:val="subscript"/>
              </w:rPr>
              <w:t>0</w:t>
            </w:r>
          </w:p>
        </w:tc>
        <w:tc>
          <w:tcPr>
            <w:tcW w:w="1421" w:type="dxa"/>
            <w:tcBorders>
              <w:top w:val="single" w:sz="4" w:space="0" w:color="auto"/>
              <w:left w:val="single" w:sz="4" w:space="0" w:color="auto"/>
              <w:bottom w:val="single" w:sz="4" w:space="0" w:color="auto"/>
              <w:right w:val="single" w:sz="4" w:space="0" w:color="auto"/>
            </w:tcBorders>
            <w:tcMar>
              <w:left w:w="108" w:type="dxa"/>
              <w:right w:w="108" w:type="dxa"/>
            </w:tcMar>
          </w:tcPr>
          <w:p w14:paraId="01EC04AC" w14:textId="1517CDF3" w:rsidR="000D6D8D" w:rsidRPr="00F96AFD" w:rsidRDefault="000D6D8D" w:rsidP="00BF0DEA">
            <w:pPr>
              <w:spacing w:line="360" w:lineRule="auto"/>
              <w:rPr>
                <w:rFonts w:ascii="Arial" w:hAnsi="Arial" w:cs="Arial"/>
                <w:sz w:val="24"/>
                <w:szCs w:val="24"/>
              </w:rPr>
            </w:pPr>
            <w:r w:rsidRPr="00F96AFD">
              <w:rPr>
                <w:rFonts w:ascii="Arial" w:eastAsia="Times New Roman" w:hAnsi="Arial" w:cs="Arial"/>
                <w:b/>
                <w:bCs/>
                <w:sz w:val="24"/>
                <w:szCs w:val="24"/>
              </w:rPr>
              <w:t xml:space="preserve">Korelacja krzyżowa </w:t>
            </w:r>
            <w:proofErr w:type="spellStart"/>
            <w:r w:rsidRPr="00F96AFD">
              <w:rPr>
                <w:rFonts w:ascii="Arial" w:eastAsia="Times New Roman" w:hAnsi="Arial" w:cs="Arial"/>
                <w:b/>
                <w:bCs/>
                <w:sz w:val="24"/>
                <w:szCs w:val="24"/>
              </w:rPr>
              <w:t>r</w:t>
            </w:r>
            <w:r w:rsidRPr="00F96AFD">
              <w:rPr>
                <w:rFonts w:ascii="Arial" w:eastAsia="Times New Roman" w:hAnsi="Arial" w:cs="Arial"/>
                <w:b/>
                <w:bCs/>
                <w:sz w:val="24"/>
                <w:szCs w:val="24"/>
                <w:vertAlign w:val="subscript"/>
              </w:rPr>
              <w:t>max</w:t>
            </w:r>
            <w:proofErr w:type="spellEnd"/>
          </w:p>
        </w:tc>
        <w:tc>
          <w:tcPr>
            <w:tcW w:w="1421" w:type="dxa"/>
            <w:tcBorders>
              <w:top w:val="single" w:sz="4" w:space="0" w:color="auto"/>
              <w:left w:val="single" w:sz="4" w:space="0" w:color="auto"/>
              <w:bottom w:val="single" w:sz="4" w:space="0" w:color="auto"/>
              <w:right w:val="single" w:sz="4" w:space="0" w:color="auto"/>
            </w:tcBorders>
            <w:tcMar>
              <w:left w:w="108" w:type="dxa"/>
              <w:right w:w="108" w:type="dxa"/>
            </w:tcMar>
          </w:tcPr>
          <w:p w14:paraId="3DC99920" w14:textId="4E93BF1E" w:rsidR="000D6D8D" w:rsidRPr="00F96AFD" w:rsidRDefault="000D6D8D" w:rsidP="00BF0DEA">
            <w:pPr>
              <w:spacing w:line="360" w:lineRule="auto"/>
              <w:rPr>
                <w:rFonts w:ascii="Arial" w:hAnsi="Arial" w:cs="Arial"/>
                <w:sz w:val="24"/>
                <w:szCs w:val="24"/>
              </w:rPr>
            </w:pPr>
            <w:r w:rsidRPr="00F96AFD">
              <w:rPr>
                <w:rFonts w:ascii="Arial" w:eastAsia="Times New Roman" w:hAnsi="Arial" w:cs="Arial"/>
                <w:b/>
                <w:bCs/>
                <w:sz w:val="24"/>
                <w:szCs w:val="24"/>
              </w:rPr>
              <w:t xml:space="preserve">Korelacja krzyżowa </w:t>
            </w:r>
            <w:proofErr w:type="spellStart"/>
            <w:r w:rsidRPr="00F96AFD">
              <w:rPr>
                <w:rFonts w:ascii="Arial" w:eastAsia="Times New Roman" w:hAnsi="Arial" w:cs="Arial"/>
                <w:b/>
                <w:bCs/>
                <w:sz w:val="24"/>
                <w:szCs w:val="24"/>
              </w:rPr>
              <w:t>t</w:t>
            </w:r>
            <w:r w:rsidRPr="00F96AFD">
              <w:rPr>
                <w:rFonts w:ascii="Arial" w:eastAsia="Times New Roman" w:hAnsi="Arial" w:cs="Arial"/>
                <w:b/>
                <w:bCs/>
                <w:sz w:val="24"/>
                <w:szCs w:val="24"/>
                <w:vertAlign w:val="subscript"/>
              </w:rPr>
              <w:t>max</w:t>
            </w:r>
            <w:proofErr w:type="spellEnd"/>
            <w:r w:rsidRPr="00F96AFD">
              <w:rPr>
                <w:rFonts w:ascii="Arial" w:eastAsia="Times New Roman" w:hAnsi="Arial" w:cs="Arial"/>
                <w:b/>
                <w:bCs/>
                <w:sz w:val="24"/>
                <w:szCs w:val="24"/>
                <w:vertAlign w:val="superscript"/>
              </w:rPr>
              <w:t>(1)</w:t>
            </w:r>
          </w:p>
        </w:tc>
      </w:tr>
      <w:tr w:rsidR="0059347D" w:rsidRPr="00F96AFD" w14:paraId="57972112" w14:textId="77777777" w:rsidTr="00BF0DEA">
        <w:trPr>
          <w:trHeight w:val="300"/>
        </w:trPr>
        <w:tc>
          <w:tcPr>
            <w:tcW w:w="1833" w:type="dxa"/>
            <w:tcBorders>
              <w:top w:val="nil"/>
              <w:left w:val="single" w:sz="8" w:space="0" w:color="auto"/>
              <w:bottom w:val="single" w:sz="8" w:space="0" w:color="auto"/>
              <w:right w:val="single" w:sz="8" w:space="0" w:color="auto"/>
            </w:tcBorders>
            <w:tcMar>
              <w:left w:w="108" w:type="dxa"/>
              <w:right w:w="108" w:type="dxa"/>
            </w:tcMar>
          </w:tcPr>
          <w:p w14:paraId="3C427F0A" w14:textId="4045E616" w:rsidR="000D6D8D" w:rsidRPr="00F96AFD" w:rsidRDefault="000D6D8D" w:rsidP="00BF0DEA">
            <w:pPr>
              <w:spacing w:line="360" w:lineRule="auto"/>
              <w:rPr>
                <w:rFonts w:ascii="Arial" w:hAnsi="Arial" w:cs="Arial"/>
                <w:sz w:val="24"/>
              </w:rPr>
            </w:pPr>
            <w:r w:rsidRPr="00F96AFD">
              <w:rPr>
                <w:rFonts w:ascii="Arial" w:hAnsi="Arial" w:cs="Arial"/>
                <w:sz w:val="24"/>
              </w:rPr>
              <w:t>Wielkopolskie</w:t>
            </w:r>
          </w:p>
        </w:tc>
        <w:tc>
          <w:tcPr>
            <w:tcW w:w="1843" w:type="dxa"/>
            <w:tcBorders>
              <w:top w:val="nil"/>
              <w:left w:val="single" w:sz="8" w:space="0" w:color="auto"/>
              <w:bottom w:val="single" w:sz="8" w:space="0" w:color="auto"/>
              <w:right w:val="single" w:sz="8" w:space="0" w:color="auto"/>
            </w:tcBorders>
            <w:tcMar>
              <w:left w:w="85" w:type="dxa"/>
              <w:right w:w="680" w:type="dxa"/>
            </w:tcMar>
          </w:tcPr>
          <w:p w14:paraId="02FF00CE" w14:textId="2A244A45" w:rsidR="000D6D8D" w:rsidRPr="00F96AFD" w:rsidRDefault="000D6D8D" w:rsidP="00BF0DEA">
            <w:pPr>
              <w:spacing w:line="360" w:lineRule="auto"/>
              <w:rPr>
                <w:rFonts w:ascii="Arial" w:hAnsi="Arial" w:cs="Arial"/>
                <w:sz w:val="24"/>
              </w:rPr>
            </w:pPr>
            <w:r w:rsidRPr="00F96AFD">
              <w:rPr>
                <w:rFonts w:ascii="Arial" w:hAnsi="Arial" w:cs="Arial"/>
                <w:sz w:val="24"/>
              </w:rPr>
              <w:t>0,60</w:t>
            </w:r>
          </w:p>
        </w:tc>
        <w:tc>
          <w:tcPr>
            <w:tcW w:w="1701" w:type="dxa"/>
            <w:tcBorders>
              <w:top w:val="nil"/>
              <w:left w:val="single" w:sz="8" w:space="0" w:color="auto"/>
              <w:bottom w:val="single" w:sz="8" w:space="0" w:color="auto"/>
              <w:right w:val="single" w:sz="8" w:space="0" w:color="auto"/>
            </w:tcBorders>
            <w:tcMar>
              <w:left w:w="113" w:type="dxa"/>
              <w:right w:w="454" w:type="dxa"/>
            </w:tcMar>
          </w:tcPr>
          <w:p w14:paraId="2F170EF0" w14:textId="1E75C58A" w:rsidR="000D6D8D" w:rsidRPr="00F96AFD" w:rsidRDefault="000D6D8D" w:rsidP="00BF0DEA">
            <w:pPr>
              <w:spacing w:line="360" w:lineRule="auto"/>
              <w:rPr>
                <w:rFonts w:ascii="Arial" w:hAnsi="Arial" w:cs="Arial"/>
                <w:sz w:val="24"/>
              </w:rPr>
            </w:pPr>
            <w:r w:rsidRPr="00F96AFD">
              <w:rPr>
                <w:rFonts w:ascii="Arial" w:hAnsi="Arial" w:cs="Arial"/>
                <w:sz w:val="24"/>
              </w:rPr>
              <w:t>-0,17</w:t>
            </w:r>
          </w:p>
        </w:tc>
        <w:tc>
          <w:tcPr>
            <w:tcW w:w="1420" w:type="dxa"/>
            <w:tcBorders>
              <w:top w:val="single" w:sz="8" w:space="0" w:color="auto"/>
              <w:left w:val="single" w:sz="8" w:space="0" w:color="auto"/>
              <w:bottom w:val="single" w:sz="8" w:space="0" w:color="auto"/>
              <w:right w:val="single" w:sz="8" w:space="0" w:color="auto"/>
            </w:tcBorders>
            <w:tcMar>
              <w:left w:w="113" w:type="dxa"/>
              <w:right w:w="340" w:type="dxa"/>
            </w:tcMar>
          </w:tcPr>
          <w:p w14:paraId="45F85965" w14:textId="257A270C" w:rsidR="000D6D8D" w:rsidRPr="00F96AFD" w:rsidRDefault="000D6D8D" w:rsidP="00BF0DEA">
            <w:pPr>
              <w:spacing w:line="360" w:lineRule="auto"/>
              <w:rPr>
                <w:rFonts w:ascii="Arial" w:hAnsi="Arial" w:cs="Arial"/>
                <w:sz w:val="24"/>
              </w:rPr>
            </w:pPr>
            <w:r w:rsidRPr="00F96AFD">
              <w:rPr>
                <w:rFonts w:ascii="Arial" w:hAnsi="Arial" w:cs="Arial"/>
                <w:sz w:val="24"/>
              </w:rPr>
              <w:t>0,76</w:t>
            </w:r>
          </w:p>
        </w:tc>
        <w:tc>
          <w:tcPr>
            <w:tcW w:w="1421" w:type="dxa"/>
            <w:tcBorders>
              <w:top w:val="single" w:sz="4" w:space="0" w:color="auto"/>
              <w:left w:val="single" w:sz="8" w:space="0" w:color="auto"/>
              <w:bottom w:val="single" w:sz="8" w:space="0" w:color="auto"/>
              <w:right w:val="single" w:sz="8" w:space="0" w:color="auto"/>
            </w:tcBorders>
            <w:tcMar>
              <w:left w:w="113" w:type="dxa"/>
              <w:right w:w="198" w:type="dxa"/>
            </w:tcMar>
          </w:tcPr>
          <w:p w14:paraId="235DFBD8" w14:textId="4E377A7C" w:rsidR="000D6D8D" w:rsidRPr="00F96AFD" w:rsidRDefault="000D6D8D" w:rsidP="00BF0DEA">
            <w:pPr>
              <w:spacing w:line="360" w:lineRule="auto"/>
              <w:rPr>
                <w:rFonts w:ascii="Arial" w:hAnsi="Arial" w:cs="Arial"/>
                <w:sz w:val="24"/>
              </w:rPr>
            </w:pPr>
            <w:r w:rsidRPr="00F96AFD">
              <w:rPr>
                <w:rFonts w:ascii="Arial" w:hAnsi="Arial" w:cs="Arial"/>
                <w:sz w:val="24"/>
              </w:rPr>
              <w:t>0,78</w:t>
            </w:r>
          </w:p>
        </w:tc>
        <w:tc>
          <w:tcPr>
            <w:tcW w:w="1421" w:type="dxa"/>
            <w:tcBorders>
              <w:top w:val="single" w:sz="4" w:space="0" w:color="auto"/>
              <w:left w:val="single" w:sz="8" w:space="0" w:color="auto"/>
              <w:bottom w:val="single" w:sz="8" w:space="0" w:color="auto"/>
              <w:right w:val="single" w:sz="8" w:space="0" w:color="auto"/>
            </w:tcBorders>
            <w:tcMar>
              <w:left w:w="113" w:type="dxa"/>
              <w:right w:w="340" w:type="dxa"/>
            </w:tcMar>
          </w:tcPr>
          <w:p w14:paraId="713C1D50" w14:textId="63D1CB07" w:rsidR="000D6D8D" w:rsidRPr="00F96AFD" w:rsidRDefault="000D6D8D" w:rsidP="00BF0DEA">
            <w:pPr>
              <w:spacing w:line="360" w:lineRule="auto"/>
              <w:rPr>
                <w:rFonts w:ascii="Arial" w:hAnsi="Arial" w:cs="Arial"/>
                <w:sz w:val="24"/>
              </w:rPr>
            </w:pPr>
            <w:r w:rsidRPr="00F96AFD">
              <w:rPr>
                <w:rFonts w:ascii="Arial" w:hAnsi="Arial" w:cs="Arial"/>
                <w:sz w:val="24"/>
              </w:rPr>
              <w:t>-1</w:t>
            </w:r>
          </w:p>
        </w:tc>
      </w:tr>
    </w:tbl>
    <w:p w14:paraId="37FBE475" w14:textId="736C2952" w:rsidR="7567BEFD" w:rsidRPr="00F96AFD" w:rsidRDefault="7567BEFD" w:rsidP="00DD2DE5">
      <w:pPr>
        <w:spacing w:before="240" w:after="240" w:line="360" w:lineRule="auto"/>
        <w:rPr>
          <w:rFonts w:ascii="Arial" w:hAnsi="Arial" w:cs="Arial"/>
          <w:sz w:val="24"/>
        </w:rPr>
      </w:pPr>
      <w:r w:rsidRPr="00F96AFD">
        <w:rPr>
          <w:rFonts w:ascii="Arial" w:hAnsi="Arial" w:cs="Arial"/>
          <w:sz w:val="24"/>
          <w:vertAlign w:val="superscript"/>
        </w:rPr>
        <w:t xml:space="preserve">(1) </w:t>
      </w:r>
      <w:r w:rsidRPr="00F96AFD">
        <w:rPr>
          <w:rFonts w:ascii="Arial" w:hAnsi="Arial" w:cs="Arial"/>
          <w:sz w:val="24"/>
        </w:rPr>
        <w:t>Objaśnienia:</w:t>
      </w:r>
      <w:r w:rsidRPr="00F96AFD">
        <w:rPr>
          <w:rFonts w:ascii="Arial" w:hAnsi="Arial" w:cs="Arial"/>
          <w:b/>
          <w:sz w:val="24"/>
        </w:rPr>
        <w:t xml:space="preserve"> </w:t>
      </w:r>
      <w:r w:rsidRPr="00F96AFD">
        <w:rPr>
          <w:rFonts w:ascii="Arial" w:hAnsi="Arial" w:cs="Arial"/>
          <w:sz w:val="24"/>
        </w:rPr>
        <w:t>r</w:t>
      </w:r>
      <w:r w:rsidRPr="00F96AFD">
        <w:rPr>
          <w:rFonts w:ascii="Arial" w:hAnsi="Arial" w:cs="Arial"/>
          <w:sz w:val="24"/>
          <w:vertAlign w:val="subscript"/>
        </w:rPr>
        <w:t>0</w:t>
      </w:r>
      <w:r w:rsidRPr="00F96AFD">
        <w:rPr>
          <w:rFonts w:ascii="Arial" w:hAnsi="Arial" w:cs="Arial"/>
          <w:sz w:val="24"/>
        </w:rPr>
        <w:t xml:space="preserve"> – wartość współczynnika korelacji krzyżowej, </w:t>
      </w:r>
      <w:proofErr w:type="spellStart"/>
      <w:r w:rsidRPr="00F96AFD">
        <w:rPr>
          <w:rFonts w:ascii="Arial" w:hAnsi="Arial" w:cs="Arial"/>
          <w:sz w:val="24"/>
        </w:rPr>
        <w:t>r</w:t>
      </w:r>
      <w:r w:rsidRPr="00F96AFD">
        <w:rPr>
          <w:rFonts w:ascii="Arial" w:hAnsi="Arial" w:cs="Arial"/>
          <w:sz w:val="24"/>
          <w:vertAlign w:val="subscript"/>
        </w:rPr>
        <w:t>max</w:t>
      </w:r>
      <w:proofErr w:type="spellEnd"/>
      <w:r w:rsidR="00832639" w:rsidRPr="00F96AFD">
        <w:rPr>
          <w:rFonts w:ascii="Arial" w:hAnsi="Arial" w:cs="Arial"/>
          <w:sz w:val="24"/>
        </w:rPr>
        <w:t xml:space="preserve"> – wartość </w:t>
      </w:r>
      <w:r w:rsidRPr="00F96AFD">
        <w:rPr>
          <w:rFonts w:ascii="Arial" w:hAnsi="Arial" w:cs="Arial"/>
          <w:sz w:val="24"/>
        </w:rPr>
        <w:t xml:space="preserve">współczynnika korelacji krzyżowej przy wyprzedzeniu (+)/ opóźnieniu (-) o </w:t>
      </w:r>
      <w:proofErr w:type="spellStart"/>
      <w:r w:rsidRPr="00F96AFD">
        <w:rPr>
          <w:rFonts w:ascii="Arial" w:hAnsi="Arial" w:cs="Arial"/>
          <w:sz w:val="24"/>
        </w:rPr>
        <w:t>t</w:t>
      </w:r>
      <w:r w:rsidRPr="00F96AFD">
        <w:rPr>
          <w:rFonts w:ascii="Arial" w:hAnsi="Arial" w:cs="Arial"/>
          <w:sz w:val="24"/>
          <w:vertAlign w:val="subscript"/>
        </w:rPr>
        <w:t>max</w:t>
      </w:r>
      <w:proofErr w:type="spellEnd"/>
      <w:r w:rsidRPr="00F96AFD">
        <w:rPr>
          <w:rFonts w:ascii="Arial" w:hAnsi="Arial" w:cs="Arial"/>
          <w:b/>
          <w:sz w:val="24"/>
          <w:vertAlign w:val="subscript"/>
        </w:rPr>
        <w:t xml:space="preserve"> </w:t>
      </w:r>
      <w:r w:rsidRPr="00F96AFD">
        <w:rPr>
          <w:rFonts w:ascii="Arial" w:hAnsi="Arial" w:cs="Arial"/>
          <w:sz w:val="24"/>
        </w:rPr>
        <w:t>okresów.</w:t>
      </w:r>
    </w:p>
    <w:p w14:paraId="0360746F" w14:textId="5A24DD27" w:rsidR="7567BEFD" w:rsidRPr="00F96AFD" w:rsidRDefault="7567BEFD" w:rsidP="00DD2DE5">
      <w:pPr>
        <w:spacing w:before="240" w:after="240" w:line="360" w:lineRule="auto"/>
        <w:rPr>
          <w:rFonts w:ascii="Arial" w:hAnsi="Arial" w:cs="Arial"/>
          <w:sz w:val="24"/>
        </w:rPr>
      </w:pPr>
      <w:r w:rsidRPr="00F96AFD">
        <w:rPr>
          <w:rFonts w:ascii="Arial" w:hAnsi="Arial" w:cs="Arial"/>
          <w:sz w:val="24"/>
        </w:rPr>
        <w:t>Źródło</w:t>
      </w:r>
      <w:r w:rsidR="00B36E84" w:rsidRPr="00F96AFD">
        <w:rPr>
          <w:rFonts w:ascii="Arial" w:hAnsi="Arial" w:cs="Arial"/>
          <w:sz w:val="24"/>
        </w:rPr>
        <w:t>: obliczenia własne</w:t>
      </w:r>
    </w:p>
    <w:p w14:paraId="5F9FE45C" w14:textId="7B10ABD1" w:rsidR="7567BEFD" w:rsidRPr="00F96AFD" w:rsidRDefault="09C29BB7" w:rsidP="00DD2DE5">
      <w:pPr>
        <w:spacing w:before="240" w:after="240" w:line="360" w:lineRule="auto"/>
        <w:rPr>
          <w:rFonts w:ascii="Arial" w:hAnsi="Arial" w:cs="Arial"/>
          <w:sz w:val="24"/>
        </w:rPr>
      </w:pPr>
      <w:r w:rsidRPr="00F96AFD">
        <w:rPr>
          <w:rFonts w:ascii="Arial" w:hAnsi="Arial" w:cs="Arial"/>
          <w:sz w:val="24"/>
        </w:rPr>
        <w:t>Współczynnik koherencji należy uznać za umiarkowany, co należy interpretować jako umiarkowany stopień współzależności przebiegu koniunktury w Polsce i województwie wielkopolskim. Cykl regionalny charakteryzuje się opóźnieniem w stosunku do cyklu krajowego. Wahania cykliczne dynamiki produkcji przemysłowej są wysoko skorelowane (r</w:t>
      </w:r>
      <w:r w:rsidRPr="00F96AFD">
        <w:rPr>
          <w:rFonts w:ascii="Arial" w:hAnsi="Arial" w:cs="Arial"/>
          <w:sz w:val="24"/>
          <w:vertAlign w:val="subscript"/>
        </w:rPr>
        <w:t>0</w:t>
      </w:r>
      <w:r w:rsidRPr="00F96AFD">
        <w:rPr>
          <w:rFonts w:ascii="Arial" w:hAnsi="Arial" w:cs="Arial"/>
          <w:sz w:val="24"/>
        </w:rPr>
        <w:t>). Najwyższa zbieżność (</w:t>
      </w:r>
      <w:proofErr w:type="spellStart"/>
      <w:r w:rsidRPr="00F96AFD">
        <w:rPr>
          <w:rFonts w:ascii="Arial" w:hAnsi="Arial" w:cs="Arial"/>
          <w:sz w:val="24"/>
        </w:rPr>
        <w:t>r</w:t>
      </w:r>
      <w:r w:rsidRPr="00F96AFD">
        <w:rPr>
          <w:rFonts w:ascii="Arial" w:hAnsi="Arial" w:cs="Arial"/>
          <w:sz w:val="24"/>
          <w:vertAlign w:val="subscript"/>
        </w:rPr>
        <w:t>max</w:t>
      </w:r>
      <w:proofErr w:type="spellEnd"/>
      <w:r w:rsidRPr="00F96AFD">
        <w:rPr>
          <w:rFonts w:ascii="Arial" w:hAnsi="Arial" w:cs="Arial"/>
          <w:sz w:val="24"/>
        </w:rPr>
        <w:t xml:space="preserve">) występuje przy jednomiesięcznym opóźnieniu cyklu regionalnego względem cyklu ogólnokrajowego. W celu pogłębienia analizy przeprowadzono analizę punktów zwrotnych (tabela </w:t>
      </w:r>
      <w:r w:rsidR="45252A74" w:rsidRPr="00F96AFD">
        <w:rPr>
          <w:rFonts w:ascii="Arial" w:hAnsi="Arial" w:cs="Arial"/>
          <w:sz w:val="24"/>
        </w:rPr>
        <w:t>4.2</w:t>
      </w:r>
      <w:r w:rsidRPr="00F96AFD">
        <w:rPr>
          <w:rFonts w:ascii="Arial" w:hAnsi="Arial" w:cs="Arial"/>
          <w:sz w:val="24"/>
        </w:rPr>
        <w:t>).</w:t>
      </w:r>
    </w:p>
    <w:p w14:paraId="661036FA" w14:textId="72A0CA1E" w:rsidR="7567BEFD" w:rsidRDefault="00F133F5" w:rsidP="00DD2DE5">
      <w:pPr>
        <w:spacing w:before="240" w:after="240" w:line="360" w:lineRule="auto"/>
        <w:rPr>
          <w:rFonts w:ascii="Arial" w:hAnsi="Arial" w:cs="Arial"/>
          <w:b/>
          <w:sz w:val="24"/>
        </w:rPr>
      </w:pPr>
      <w:bookmarkStart w:id="226" w:name="_Toc204343414"/>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F77C86" w:rsidRPr="00F96AFD">
        <w:rPr>
          <w:rFonts w:ascii="Arial" w:hAnsi="Arial" w:cs="Arial"/>
          <w:b/>
          <w:noProof/>
          <w:sz w:val="24"/>
        </w:rPr>
        <w:t>4</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F77C86" w:rsidRPr="00F96AFD">
        <w:rPr>
          <w:rFonts w:ascii="Arial" w:hAnsi="Arial" w:cs="Arial"/>
          <w:b/>
          <w:noProof/>
          <w:sz w:val="24"/>
        </w:rPr>
        <w:t>2</w:t>
      </w:r>
      <w:r w:rsidRPr="00F96AFD">
        <w:rPr>
          <w:rFonts w:ascii="Arial" w:hAnsi="Arial" w:cs="Arial"/>
          <w:b/>
          <w:sz w:val="24"/>
        </w:rPr>
        <w:fldChar w:fldCharType="end"/>
      </w:r>
      <w:r w:rsidRPr="00F96AFD">
        <w:rPr>
          <w:rFonts w:ascii="Arial" w:hAnsi="Arial" w:cs="Arial"/>
          <w:b/>
          <w:sz w:val="24"/>
        </w:rPr>
        <w:t xml:space="preserve">. </w:t>
      </w:r>
      <w:r w:rsidR="7567BEFD" w:rsidRPr="00F96AFD">
        <w:rPr>
          <w:rFonts w:ascii="Arial" w:hAnsi="Arial" w:cs="Arial"/>
          <w:b/>
          <w:sz w:val="24"/>
        </w:rPr>
        <w:t>Analiza punktów zwrotnych szeregu czasowego produkcji przemysłowej w województwie wielkopolskim w relacji do szeregu referencyjnego produkcji przemysłowej w Polsce</w:t>
      </w:r>
      <w:bookmarkEnd w:id="226"/>
    </w:p>
    <w:tbl>
      <w:tblPr>
        <w:tblStyle w:val="Tabela-Siatka"/>
        <w:tblW w:w="5000" w:type="pct"/>
        <w:tblLook w:val="04A0" w:firstRow="1" w:lastRow="0" w:firstColumn="1" w:lastColumn="0" w:noHBand="0" w:noVBand="1"/>
        <w:tblDescription w:val="Tabela, analiza punktów zwrotnych szeregu czasowego produkcji przemysłowej  w województwie wielkpolskim w relacji do szeregureferencyjnego produkcji przemysłowej w Polsce."/>
      </w:tblPr>
      <w:tblGrid>
        <w:gridCol w:w="1462"/>
        <w:gridCol w:w="1162"/>
        <w:gridCol w:w="772"/>
        <w:gridCol w:w="775"/>
        <w:gridCol w:w="901"/>
        <w:gridCol w:w="761"/>
        <w:gridCol w:w="901"/>
        <w:gridCol w:w="773"/>
        <w:gridCol w:w="773"/>
        <w:gridCol w:w="772"/>
      </w:tblGrid>
      <w:tr w:rsidR="00677F54" w:rsidRPr="00F96AFD" w14:paraId="7FD970D9" w14:textId="77777777" w:rsidTr="00677F54">
        <w:trPr>
          <w:trHeight w:val="570"/>
          <w:tblHeader/>
        </w:trPr>
        <w:tc>
          <w:tcPr>
            <w:tcW w:w="792"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F37851B" w14:textId="77777777" w:rsidR="00677F54" w:rsidRPr="00F96AFD" w:rsidRDefault="00677F54" w:rsidP="000240B3">
            <w:pPr>
              <w:rPr>
                <w:rFonts w:ascii="Arial" w:hAnsi="Arial" w:cs="Arial"/>
              </w:rPr>
            </w:pPr>
            <w:r w:rsidRPr="00F96AFD">
              <w:rPr>
                <w:rFonts w:ascii="Arial" w:hAnsi="Arial" w:cs="Arial"/>
                <w:b/>
              </w:rPr>
              <w:t>Szereg czasowy</w:t>
            </w:r>
          </w:p>
        </w:tc>
        <w:tc>
          <w:tcPr>
            <w:tcW w:w="661"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0FFA6315" w14:textId="77777777" w:rsidR="00677F54" w:rsidRPr="00F96AFD" w:rsidRDefault="00677F54" w:rsidP="000240B3">
            <w:pPr>
              <w:rPr>
                <w:rFonts w:ascii="Arial" w:hAnsi="Arial" w:cs="Arial"/>
              </w:rPr>
            </w:pPr>
            <w:r w:rsidRPr="00F96AFD">
              <w:rPr>
                <w:rFonts w:ascii="Arial" w:hAnsi="Arial" w:cs="Arial"/>
                <w:b/>
              </w:rPr>
              <w:t>Dno</w:t>
            </w:r>
          </w:p>
        </w:tc>
        <w:tc>
          <w:tcPr>
            <w:tcW w:w="44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13B7E34A" w14:textId="77777777" w:rsidR="00677F54" w:rsidRPr="00F96AFD" w:rsidRDefault="00677F54" w:rsidP="000240B3">
            <w:pPr>
              <w:rPr>
                <w:rFonts w:ascii="Arial" w:hAnsi="Arial" w:cs="Arial"/>
              </w:rPr>
            </w:pPr>
            <w:r w:rsidRPr="00F96AFD">
              <w:rPr>
                <w:rFonts w:ascii="Arial" w:hAnsi="Arial" w:cs="Arial"/>
                <w:b/>
              </w:rPr>
              <w:t>Szczyt</w:t>
            </w:r>
          </w:p>
        </w:tc>
        <w:tc>
          <w:tcPr>
            <w:tcW w:w="447"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10974C60" w14:textId="77777777" w:rsidR="00677F54" w:rsidRPr="00F96AFD" w:rsidRDefault="00677F54" w:rsidP="000240B3">
            <w:pPr>
              <w:rPr>
                <w:rFonts w:ascii="Arial" w:hAnsi="Arial" w:cs="Arial"/>
              </w:rPr>
            </w:pPr>
            <w:r w:rsidRPr="00F96AFD">
              <w:rPr>
                <w:rFonts w:ascii="Arial" w:hAnsi="Arial" w:cs="Arial"/>
                <w:b/>
              </w:rPr>
              <w:t>Dno</w:t>
            </w:r>
          </w:p>
        </w:tc>
        <w:tc>
          <w:tcPr>
            <w:tcW w:w="4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759C516" w14:textId="77777777" w:rsidR="00677F54" w:rsidRPr="00F96AFD" w:rsidRDefault="00677F54" w:rsidP="000240B3">
            <w:pPr>
              <w:rPr>
                <w:rFonts w:ascii="Arial" w:hAnsi="Arial" w:cs="Arial"/>
              </w:rPr>
            </w:pPr>
            <w:r w:rsidRPr="00F96AFD">
              <w:rPr>
                <w:rFonts w:ascii="Arial" w:hAnsi="Arial" w:cs="Arial"/>
                <w:b/>
              </w:rPr>
              <w:t>Szczyt</w:t>
            </w:r>
          </w:p>
        </w:tc>
        <w:tc>
          <w:tcPr>
            <w:tcW w:w="4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9EA9809" w14:textId="77777777" w:rsidR="00677F54" w:rsidRPr="00F96AFD" w:rsidRDefault="00677F54" w:rsidP="000240B3">
            <w:pPr>
              <w:rPr>
                <w:rFonts w:ascii="Arial" w:hAnsi="Arial" w:cs="Arial"/>
              </w:rPr>
            </w:pPr>
            <w:r w:rsidRPr="00F96AFD">
              <w:rPr>
                <w:rFonts w:ascii="Arial" w:hAnsi="Arial" w:cs="Arial"/>
                <w:b/>
              </w:rPr>
              <w:t>Dno</w:t>
            </w:r>
          </w:p>
        </w:tc>
        <w:tc>
          <w:tcPr>
            <w:tcW w:w="4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7D77034" w14:textId="77777777" w:rsidR="00677F54" w:rsidRPr="00F96AFD" w:rsidRDefault="00677F54" w:rsidP="000240B3">
            <w:pPr>
              <w:rPr>
                <w:rFonts w:ascii="Arial" w:hAnsi="Arial" w:cs="Arial"/>
              </w:rPr>
            </w:pPr>
            <w:r w:rsidRPr="00F96AFD">
              <w:rPr>
                <w:rFonts w:ascii="Arial" w:hAnsi="Arial" w:cs="Arial"/>
                <w:b/>
              </w:rPr>
              <w:t>Szczyt</w:t>
            </w:r>
          </w:p>
        </w:tc>
        <w:tc>
          <w:tcPr>
            <w:tcW w:w="44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4EF85A0D" w14:textId="77777777" w:rsidR="00677F54" w:rsidRPr="00F96AFD" w:rsidRDefault="00677F54" w:rsidP="000240B3">
            <w:pPr>
              <w:rPr>
                <w:rFonts w:ascii="Arial" w:hAnsi="Arial" w:cs="Arial"/>
              </w:rPr>
            </w:pPr>
            <w:r w:rsidRPr="00F96AFD">
              <w:rPr>
                <w:rFonts w:ascii="Arial" w:hAnsi="Arial" w:cs="Arial"/>
                <w:b/>
              </w:rPr>
              <w:t>Dno</w:t>
            </w:r>
          </w:p>
        </w:tc>
        <w:tc>
          <w:tcPr>
            <w:tcW w:w="44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28A3726D" w14:textId="77777777" w:rsidR="00677F54" w:rsidRPr="00F96AFD" w:rsidRDefault="00677F54" w:rsidP="000240B3">
            <w:pPr>
              <w:rPr>
                <w:rFonts w:ascii="Arial" w:hAnsi="Arial" w:cs="Arial"/>
              </w:rPr>
            </w:pPr>
            <w:r w:rsidRPr="00F96AFD">
              <w:rPr>
                <w:rFonts w:ascii="Arial" w:hAnsi="Arial" w:cs="Arial"/>
                <w:b/>
              </w:rPr>
              <w:t>Szczyt</w:t>
            </w:r>
          </w:p>
        </w:tc>
        <w:tc>
          <w:tcPr>
            <w:tcW w:w="44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216980F0" w14:textId="77777777" w:rsidR="00677F54" w:rsidRPr="00F96AFD" w:rsidRDefault="00677F54" w:rsidP="000240B3">
            <w:pPr>
              <w:rPr>
                <w:rFonts w:ascii="Arial" w:hAnsi="Arial" w:cs="Arial"/>
              </w:rPr>
            </w:pPr>
            <w:r w:rsidRPr="00F96AFD">
              <w:rPr>
                <w:rFonts w:ascii="Arial" w:hAnsi="Arial" w:cs="Arial"/>
                <w:b/>
              </w:rPr>
              <w:t>Dno</w:t>
            </w:r>
          </w:p>
        </w:tc>
      </w:tr>
      <w:tr w:rsidR="00677F54" w:rsidRPr="00F96AFD" w14:paraId="52372779" w14:textId="77777777" w:rsidTr="00677F54">
        <w:trPr>
          <w:trHeight w:val="630"/>
        </w:trPr>
        <w:tc>
          <w:tcPr>
            <w:tcW w:w="792"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53CB2287" w14:textId="77777777" w:rsidR="00677F54" w:rsidRPr="00F96AFD" w:rsidRDefault="00677F54" w:rsidP="000240B3">
            <w:pPr>
              <w:rPr>
                <w:rFonts w:ascii="Arial" w:hAnsi="Arial" w:cs="Arial"/>
              </w:rPr>
            </w:pPr>
            <w:r w:rsidRPr="00F96AFD">
              <w:rPr>
                <w:rFonts w:ascii="Arial" w:hAnsi="Arial" w:cs="Arial"/>
                <w:b/>
              </w:rPr>
              <w:t>Polska</w:t>
            </w:r>
          </w:p>
        </w:tc>
        <w:tc>
          <w:tcPr>
            <w:tcW w:w="661"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32F86BE3" w14:textId="77777777" w:rsidR="00677F54" w:rsidRPr="00F96AFD" w:rsidRDefault="00677F54" w:rsidP="000240B3">
            <w:pPr>
              <w:rPr>
                <w:rFonts w:ascii="Arial" w:hAnsi="Arial" w:cs="Arial"/>
              </w:rPr>
            </w:pPr>
            <w:r w:rsidRPr="00F96AFD">
              <w:rPr>
                <w:rFonts w:ascii="Arial" w:hAnsi="Arial" w:cs="Arial"/>
              </w:rPr>
              <w:t>M10-2001</w:t>
            </w:r>
          </w:p>
        </w:tc>
        <w:tc>
          <w:tcPr>
            <w:tcW w:w="44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7F4FAAF1" w14:textId="77777777" w:rsidR="00677F54" w:rsidRPr="00F96AFD" w:rsidRDefault="00677F54" w:rsidP="000240B3">
            <w:pPr>
              <w:rPr>
                <w:rFonts w:ascii="Arial" w:hAnsi="Arial" w:cs="Arial"/>
              </w:rPr>
            </w:pPr>
            <w:r w:rsidRPr="00F96AFD">
              <w:rPr>
                <w:rFonts w:ascii="Arial" w:hAnsi="Arial" w:cs="Arial"/>
              </w:rPr>
              <w:t>M3-2004</w:t>
            </w:r>
          </w:p>
        </w:tc>
        <w:tc>
          <w:tcPr>
            <w:tcW w:w="447"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2E5DEAB2" w14:textId="77777777" w:rsidR="00677F54" w:rsidRPr="00F96AFD" w:rsidRDefault="00677F54" w:rsidP="000240B3">
            <w:pPr>
              <w:rPr>
                <w:rFonts w:ascii="Arial" w:hAnsi="Arial" w:cs="Arial"/>
              </w:rPr>
            </w:pPr>
            <w:r w:rsidRPr="00F96AFD">
              <w:rPr>
                <w:rFonts w:ascii="Arial" w:hAnsi="Arial" w:cs="Arial"/>
              </w:rPr>
              <w:t>M5-2005</w:t>
            </w:r>
          </w:p>
        </w:tc>
        <w:tc>
          <w:tcPr>
            <w:tcW w:w="4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4016DFA" w14:textId="77777777" w:rsidR="00677F54" w:rsidRPr="00F96AFD" w:rsidRDefault="00677F54" w:rsidP="000240B3">
            <w:pPr>
              <w:rPr>
                <w:rFonts w:ascii="Arial" w:hAnsi="Arial" w:cs="Arial"/>
              </w:rPr>
            </w:pPr>
            <w:r w:rsidRPr="00F96AFD">
              <w:rPr>
                <w:rFonts w:ascii="Arial" w:hAnsi="Arial" w:cs="Arial"/>
              </w:rPr>
              <w:t>M6-2006</w:t>
            </w:r>
          </w:p>
        </w:tc>
        <w:tc>
          <w:tcPr>
            <w:tcW w:w="4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5E4FC52" w14:textId="77777777" w:rsidR="00677F54" w:rsidRPr="00F96AFD" w:rsidRDefault="00677F54" w:rsidP="000240B3">
            <w:pPr>
              <w:rPr>
                <w:rFonts w:ascii="Arial" w:hAnsi="Arial" w:cs="Arial"/>
              </w:rPr>
            </w:pPr>
            <w:r w:rsidRPr="00F96AFD">
              <w:rPr>
                <w:rFonts w:ascii="Arial" w:hAnsi="Arial" w:cs="Arial"/>
              </w:rPr>
              <w:t>M1-2009</w:t>
            </w:r>
          </w:p>
        </w:tc>
        <w:tc>
          <w:tcPr>
            <w:tcW w:w="43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CB089DD" w14:textId="77777777" w:rsidR="00677F54" w:rsidRPr="00F96AFD" w:rsidRDefault="00677F54" w:rsidP="000240B3">
            <w:pPr>
              <w:rPr>
                <w:rFonts w:ascii="Arial" w:hAnsi="Arial" w:cs="Arial"/>
              </w:rPr>
            </w:pPr>
            <w:r w:rsidRPr="00F96AFD">
              <w:rPr>
                <w:rFonts w:ascii="Arial" w:hAnsi="Arial" w:cs="Arial"/>
              </w:rPr>
              <w:t>M5-2010</w:t>
            </w:r>
          </w:p>
        </w:tc>
        <w:tc>
          <w:tcPr>
            <w:tcW w:w="44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7BA5C656" w14:textId="77777777" w:rsidR="00677F54" w:rsidRPr="00F96AFD" w:rsidRDefault="00677F54" w:rsidP="000240B3">
            <w:pPr>
              <w:rPr>
                <w:rFonts w:ascii="Arial" w:hAnsi="Arial" w:cs="Arial"/>
              </w:rPr>
            </w:pPr>
            <w:r w:rsidRPr="00F96AFD">
              <w:rPr>
                <w:rFonts w:ascii="Arial" w:hAnsi="Arial" w:cs="Arial"/>
              </w:rPr>
              <w:t>M11-2012</w:t>
            </w:r>
          </w:p>
        </w:tc>
        <w:tc>
          <w:tcPr>
            <w:tcW w:w="44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21B6D664" w14:textId="77777777" w:rsidR="00677F54" w:rsidRPr="00F96AFD" w:rsidRDefault="00677F54" w:rsidP="000240B3">
            <w:pPr>
              <w:rPr>
                <w:rFonts w:ascii="Arial" w:hAnsi="Arial" w:cs="Arial"/>
              </w:rPr>
            </w:pPr>
            <w:r w:rsidRPr="00F96AFD">
              <w:rPr>
                <w:rFonts w:ascii="Arial" w:hAnsi="Arial" w:cs="Arial"/>
              </w:rPr>
              <w:t>M11-2013</w:t>
            </w:r>
          </w:p>
        </w:tc>
        <w:tc>
          <w:tcPr>
            <w:tcW w:w="44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7E4B8B9F" w14:textId="77777777" w:rsidR="00677F54" w:rsidRPr="00F96AFD" w:rsidRDefault="00677F54" w:rsidP="000240B3">
            <w:pPr>
              <w:rPr>
                <w:rFonts w:ascii="Arial" w:hAnsi="Arial" w:cs="Arial"/>
              </w:rPr>
            </w:pPr>
            <w:r w:rsidRPr="00F96AFD">
              <w:rPr>
                <w:rFonts w:ascii="Arial" w:hAnsi="Arial" w:cs="Arial"/>
              </w:rPr>
              <w:t>M9-2014</w:t>
            </w:r>
          </w:p>
        </w:tc>
      </w:tr>
      <w:tr w:rsidR="00677F54" w:rsidRPr="00F96AFD" w14:paraId="79DFB014" w14:textId="77777777" w:rsidTr="00677F54">
        <w:trPr>
          <w:trHeight w:val="345"/>
        </w:trPr>
        <w:tc>
          <w:tcPr>
            <w:tcW w:w="792"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28F23EC6" w14:textId="77777777" w:rsidR="00677F54" w:rsidRPr="00F96AFD" w:rsidRDefault="00677F54" w:rsidP="000240B3">
            <w:pPr>
              <w:rPr>
                <w:rFonts w:ascii="Arial" w:hAnsi="Arial" w:cs="Arial"/>
                <w:b/>
              </w:rPr>
            </w:pPr>
            <w:r w:rsidRPr="00F96AFD">
              <w:rPr>
                <w:rFonts w:ascii="Arial" w:hAnsi="Arial" w:cs="Arial"/>
                <w:b/>
              </w:rPr>
              <w:t>Wielkopolska</w:t>
            </w:r>
          </w:p>
        </w:tc>
        <w:tc>
          <w:tcPr>
            <w:tcW w:w="661" w:type="pct"/>
            <w:tcBorders>
              <w:top w:val="single" w:sz="8" w:space="0" w:color="auto"/>
              <w:left w:val="single" w:sz="8" w:space="0" w:color="auto"/>
              <w:bottom w:val="single" w:sz="8" w:space="0" w:color="auto"/>
              <w:right w:val="single" w:sz="8" w:space="0" w:color="auto"/>
            </w:tcBorders>
            <w:tcMar>
              <w:left w:w="57" w:type="dxa"/>
              <w:right w:w="170" w:type="dxa"/>
            </w:tcMar>
            <w:vAlign w:val="center"/>
          </w:tcPr>
          <w:p w14:paraId="705F0865" w14:textId="77777777" w:rsidR="00677F54" w:rsidRPr="00F96AFD" w:rsidRDefault="00677F54" w:rsidP="000240B3">
            <w:pPr>
              <w:rPr>
                <w:rFonts w:ascii="Arial" w:hAnsi="Arial" w:cs="Arial"/>
              </w:rPr>
            </w:pPr>
            <w:r w:rsidRPr="00F96AFD">
              <w:rPr>
                <w:rFonts w:ascii="Arial" w:hAnsi="Arial" w:cs="Arial"/>
              </w:rPr>
              <w:t>+4</w:t>
            </w:r>
          </w:p>
        </w:tc>
        <w:tc>
          <w:tcPr>
            <w:tcW w:w="446" w:type="pct"/>
            <w:tcBorders>
              <w:top w:val="single" w:sz="8" w:space="0" w:color="auto"/>
              <w:left w:val="single" w:sz="8" w:space="0" w:color="auto"/>
              <w:bottom w:val="single" w:sz="8" w:space="0" w:color="auto"/>
              <w:right w:val="single" w:sz="8" w:space="0" w:color="auto"/>
            </w:tcBorders>
            <w:tcMar>
              <w:left w:w="57" w:type="dxa"/>
              <w:right w:w="170" w:type="dxa"/>
            </w:tcMar>
            <w:vAlign w:val="center"/>
          </w:tcPr>
          <w:p w14:paraId="08D1FC10" w14:textId="77777777" w:rsidR="00677F54" w:rsidRPr="00F96AFD" w:rsidRDefault="00677F54" w:rsidP="000240B3">
            <w:pPr>
              <w:rPr>
                <w:rFonts w:ascii="Arial" w:hAnsi="Arial" w:cs="Arial"/>
              </w:rPr>
            </w:pPr>
            <w:r w:rsidRPr="00F96AFD">
              <w:rPr>
                <w:rFonts w:ascii="Arial" w:hAnsi="Arial" w:cs="Arial"/>
              </w:rPr>
              <w:t>0</w:t>
            </w:r>
          </w:p>
        </w:tc>
        <w:tc>
          <w:tcPr>
            <w:tcW w:w="447" w:type="pct"/>
            <w:tcBorders>
              <w:top w:val="single" w:sz="8" w:space="0" w:color="auto"/>
              <w:left w:val="single" w:sz="8" w:space="0" w:color="auto"/>
              <w:bottom w:val="single" w:sz="8" w:space="0" w:color="auto"/>
              <w:right w:val="single" w:sz="8" w:space="0" w:color="auto"/>
            </w:tcBorders>
            <w:tcMar>
              <w:left w:w="57" w:type="dxa"/>
              <w:right w:w="170" w:type="dxa"/>
            </w:tcMar>
            <w:vAlign w:val="center"/>
          </w:tcPr>
          <w:p w14:paraId="7ABF9E8B" w14:textId="77777777" w:rsidR="00677F54" w:rsidRPr="00F96AFD" w:rsidRDefault="00677F54" w:rsidP="000240B3">
            <w:pPr>
              <w:rPr>
                <w:rFonts w:ascii="Arial" w:hAnsi="Arial" w:cs="Arial"/>
              </w:rPr>
            </w:pPr>
            <w:r w:rsidRPr="00F96AFD">
              <w:rPr>
                <w:rFonts w:ascii="Arial" w:hAnsi="Arial" w:cs="Arial"/>
              </w:rPr>
              <w:t>+2</w:t>
            </w:r>
          </w:p>
        </w:tc>
        <w:tc>
          <w:tcPr>
            <w:tcW w:w="439" w:type="pct"/>
            <w:tcBorders>
              <w:top w:val="single" w:sz="8" w:space="0" w:color="auto"/>
              <w:left w:val="single" w:sz="8" w:space="0" w:color="auto"/>
              <w:bottom w:val="single" w:sz="8" w:space="0" w:color="auto"/>
              <w:right w:val="single" w:sz="8" w:space="0" w:color="auto"/>
            </w:tcBorders>
            <w:tcMar>
              <w:left w:w="57" w:type="dxa"/>
              <w:right w:w="108" w:type="dxa"/>
            </w:tcMar>
            <w:vAlign w:val="center"/>
          </w:tcPr>
          <w:p w14:paraId="24322532" w14:textId="77777777" w:rsidR="00677F54" w:rsidRPr="00F96AFD" w:rsidRDefault="00677F54" w:rsidP="000240B3">
            <w:pPr>
              <w:rPr>
                <w:rFonts w:ascii="Arial" w:hAnsi="Arial" w:cs="Arial"/>
              </w:rPr>
            </w:pPr>
            <w:r w:rsidRPr="00F96AFD">
              <w:rPr>
                <w:rFonts w:ascii="Arial" w:hAnsi="Arial" w:cs="Arial"/>
              </w:rPr>
              <w:t>0</w:t>
            </w:r>
          </w:p>
        </w:tc>
        <w:tc>
          <w:tcPr>
            <w:tcW w:w="439" w:type="pct"/>
            <w:tcBorders>
              <w:top w:val="single" w:sz="8" w:space="0" w:color="auto"/>
              <w:left w:val="single" w:sz="8" w:space="0" w:color="auto"/>
              <w:bottom w:val="single" w:sz="8" w:space="0" w:color="auto"/>
              <w:right w:val="single" w:sz="8" w:space="0" w:color="auto"/>
            </w:tcBorders>
            <w:tcMar>
              <w:left w:w="57" w:type="dxa"/>
              <w:right w:w="108" w:type="dxa"/>
            </w:tcMar>
            <w:vAlign w:val="center"/>
          </w:tcPr>
          <w:p w14:paraId="32C9BBD1" w14:textId="77777777" w:rsidR="00677F54" w:rsidRPr="00F96AFD" w:rsidRDefault="00677F54" w:rsidP="000240B3">
            <w:pPr>
              <w:rPr>
                <w:rFonts w:ascii="Arial" w:hAnsi="Arial" w:cs="Arial"/>
              </w:rPr>
            </w:pPr>
            <w:r w:rsidRPr="00F96AFD">
              <w:rPr>
                <w:rFonts w:ascii="Arial" w:hAnsi="Arial" w:cs="Arial"/>
              </w:rPr>
              <w:t>+2</w:t>
            </w:r>
          </w:p>
        </w:tc>
        <w:tc>
          <w:tcPr>
            <w:tcW w:w="439" w:type="pct"/>
            <w:tcBorders>
              <w:top w:val="single" w:sz="8" w:space="0" w:color="auto"/>
              <w:left w:val="single" w:sz="8" w:space="0" w:color="auto"/>
              <w:bottom w:val="single" w:sz="8" w:space="0" w:color="auto"/>
              <w:right w:val="single" w:sz="8" w:space="0" w:color="auto"/>
            </w:tcBorders>
            <w:tcMar>
              <w:left w:w="57" w:type="dxa"/>
              <w:right w:w="108" w:type="dxa"/>
            </w:tcMar>
            <w:vAlign w:val="center"/>
          </w:tcPr>
          <w:p w14:paraId="003713CD" w14:textId="77777777" w:rsidR="00677F54" w:rsidRPr="00F96AFD" w:rsidRDefault="00677F54" w:rsidP="000240B3">
            <w:pPr>
              <w:rPr>
                <w:rFonts w:ascii="Arial" w:hAnsi="Arial" w:cs="Arial"/>
              </w:rPr>
            </w:pPr>
            <w:r w:rsidRPr="00F96AFD">
              <w:rPr>
                <w:rFonts w:ascii="Arial" w:hAnsi="Arial" w:cs="Arial"/>
              </w:rPr>
              <w:t>0</w:t>
            </w:r>
          </w:p>
        </w:tc>
        <w:tc>
          <w:tcPr>
            <w:tcW w:w="446" w:type="pct"/>
            <w:tcBorders>
              <w:top w:val="single" w:sz="8" w:space="0" w:color="auto"/>
              <w:left w:val="single" w:sz="8" w:space="0" w:color="auto"/>
              <w:bottom w:val="single" w:sz="8" w:space="0" w:color="auto"/>
              <w:right w:val="single" w:sz="8" w:space="0" w:color="auto"/>
            </w:tcBorders>
            <w:tcMar>
              <w:left w:w="57" w:type="dxa"/>
              <w:right w:w="170" w:type="dxa"/>
            </w:tcMar>
            <w:vAlign w:val="center"/>
          </w:tcPr>
          <w:p w14:paraId="5BFF4EE7" w14:textId="77777777" w:rsidR="00677F54" w:rsidRPr="00F96AFD" w:rsidRDefault="00677F54" w:rsidP="000240B3">
            <w:pPr>
              <w:rPr>
                <w:rFonts w:ascii="Arial" w:hAnsi="Arial" w:cs="Arial"/>
              </w:rPr>
            </w:pPr>
            <w:r w:rsidRPr="00F96AFD">
              <w:rPr>
                <w:rFonts w:ascii="Arial" w:hAnsi="Arial" w:cs="Arial"/>
              </w:rPr>
              <w:t>0</w:t>
            </w:r>
          </w:p>
        </w:tc>
        <w:tc>
          <w:tcPr>
            <w:tcW w:w="446" w:type="pct"/>
            <w:tcBorders>
              <w:top w:val="single" w:sz="8" w:space="0" w:color="auto"/>
              <w:left w:val="single" w:sz="8" w:space="0" w:color="auto"/>
              <w:bottom w:val="single" w:sz="8" w:space="0" w:color="auto"/>
              <w:right w:val="single" w:sz="8" w:space="0" w:color="auto"/>
            </w:tcBorders>
            <w:tcMar>
              <w:left w:w="57" w:type="dxa"/>
              <w:right w:w="170" w:type="dxa"/>
            </w:tcMar>
            <w:vAlign w:val="center"/>
          </w:tcPr>
          <w:p w14:paraId="6C82CCEF" w14:textId="77777777" w:rsidR="00677F54" w:rsidRPr="00F96AFD" w:rsidRDefault="00677F54" w:rsidP="000240B3">
            <w:pPr>
              <w:rPr>
                <w:rFonts w:ascii="Arial" w:hAnsi="Arial" w:cs="Arial"/>
              </w:rPr>
            </w:pPr>
            <w:r w:rsidRPr="00F96AFD">
              <w:rPr>
                <w:rFonts w:ascii="Arial" w:hAnsi="Arial" w:cs="Arial"/>
              </w:rPr>
              <w:t>+1</w:t>
            </w:r>
          </w:p>
        </w:tc>
        <w:tc>
          <w:tcPr>
            <w:tcW w:w="446" w:type="pct"/>
            <w:tcBorders>
              <w:top w:val="single" w:sz="8" w:space="0" w:color="auto"/>
              <w:left w:val="single" w:sz="8" w:space="0" w:color="auto"/>
              <w:bottom w:val="single" w:sz="8" w:space="0" w:color="auto"/>
              <w:right w:val="single" w:sz="8" w:space="0" w:color="auto"/>
            </w:tcBorders>
            <w:tcMar>
              <w:left w:w="57" w:type="dxa"/>
              <w:right w:w="170" w:type="dxa"/>
            </w:tcMar>
            <w:vAlign w:val="center"/>
          </w:tcPr>
          <w:p w14:paraId="70FCCCF4" w14:textId="77777777" w:rsidR="00677F54" w:rsidRPr="00F96AFD" w:rsidRDefault="00677F54" w:rsidP="000240B3">
            <w:pPr>
              <w:rPr>
                <w:rFonts w:ascii="Arial" w:hAnsi="Arial" w:cs="Arial"/>
              </w:rPr>
            </w:pPr>
            <w:r w:rsidRPr="00F96AFD">
              <w:rPr>
                <w:rFonts w:ascii="Arial" w:hAnsi="Arial" w:cs="Arial"/>
              </w:rPr>
              <w:t>+4</w:t>
            </w:r>
          </w:p>
        </w:tc>
      </w:tr>
    </w:tbl>
    <w:p w14:paraId="1D76C621" w14:textId="0EE32791" w:rsidR="00677F54" w:rsidRPr="00677F54" w:rsidRDefault="00677F54" w:rsidP="00DD2DE5">
      <w:pPr>
        <w:spacing w:before="240" w:after="240" w:line="360" w:lineRule="auto"/>
        <w:rPr>
          <w:rFonts w:ascii="Arial" w:hAnsi="Arial" w:cs="Arial"/>
          <w:sz w:val="24"/>
        </w:rPr>
      </w:pPr>
      <w:r w:rsidRPr="00677F54">
        <w:rPr>
          <w:rFonts w:ascii="Arial" w:hAnsi="Arial" w:cs="Arial"/>
          <w:sz w:val="24"/>
        </w:rPr>
        <w:t>Ciąg dalszy tabeli:</w:t>
      </w:r>
    </w:p>
    <w:tbl>
      <w:tblPr>
        <w:tblStyle w:val="Tabela-Siatka"/>
        <w:tblW w:w="5000" w:type="pct"/>
        <w:tblLook w:val="04A0" w:firstRow="1" w:lastRow="0" w:firstColumn="1" w:lastColumn="0" w:noHBand="0" w:noVBand="1"/>
        <w:tblDescription w:val="Tabela, analiza punktów zwrotnych szeregu czasowego produkcji przemysłowej  w województwie wielkpolskim w relacji do szeregureferencyjnego produkcji przemysłowej w Polsce."/>
      </w:tblPr>
      <w:tblGrid>
        <w:gridCol w:w="1468"/>
        <w:gridCol w:w="901"/>
        <w:gridCol w:w="786"/>
        <w:gridCol w:w="901"/>
        <w:gridCol w:w="786"/>
        <w:gridCol w:w="901"/>
        <w:gridCol w:w="786"/>
        <w:gridCol w:w="901"/>
        <w:gridCol w:w="1622"/>
      </w:tblGrid>
      <w:tr w:rsidR="00677F54" w:rsidRPr="00F96AFD" w14:paraId="585C5667" w14:textId="77777777" w:rsidTr="00677F54">
        <w:trPr>
          <w:trHeight w:val="570"/>
          <w:tblHeader/>
        </w:trPr>
        <w:tc>
          <w:tcPr>
            <w:tcW w:w="846"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B88B10B" w14:textId="64979254" w:rsidR="00677F54" w:rsidRPr="00F96AFD" w:rsidRDefault="00677F54" w:rsidP="00B60BA8">
            <w:pPr>
              <w:rPr>
                <w:rFonts w:ascii="Arial" w:hAnsi="Arial" w:cs="Arial"/>
              </w:rPr>
            </w:pPr>
            <w:r w:rsidRPr="00F96AFD">
              <w:rPr>
                <w:rFonts w:ascii="Arial" w:hAnsi="Arial" w:cs="Arial"/>
                <w:b/>
              </w:rPr>
              <w:lastRenderedPageBreak/>
              <w:t>Szereg czasowy</w:t>
            </w:r>
          </w:p>
        </w:tc>
        <w:tc>
          <w:tcPr>
            <w:tcW w:w="476"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501BF90" w14:textId="71B78CDF" w:rsidR="00677F54" w:rsidRPr="00F96AFD" w:rsidRDefault="00677F54" w:rsidP="00B60BA8">
            <w:pPr>
              <w:rPr>
                <w:rFonts w:ascii="Arial" w:hAnsi="Arial" w:cs="Arial"/>
              </w:rPr>
            </w:pPr>
            <w:r w:rsidRPr="00F96AFD">
              <w:rPr>
                <w:rFonts w:ascii="Arial" w:hAnsi="Arial" w:cs="Arial"/>
                <w:b/>
              </w:rPr>
              <w:t>Szczyt</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FE87C29" w14:textId="3F3A5E88" w:rsidR="00677F54" w:rsidRPr="00F96AFD" w:rsidRDefault="00677F54" w:rsidP="00B60BA8">
            <w:pPr>
              <w:rPr>
                <w:rFonts w:ascii="Arial" w:hAnsi="Arial" w:cs="Arial"/>
              </w:rPr>
            </w:pPr>
            <w:r w:rsidRPr="00F96AFD">
              <w:rPr>
                <w:rFonts w:ascii="Arial" w:hAnsi="Arial" w:cs="Arial"/>
                <w:b/>
              </w:rPr>
              <w:t>Dno</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0305FA9" w14:textId="27AD9B42" w:rsidR="00677F54" w:rsidRPr="00F96AFD" w:rsidRDefault="00677F54" w:rsidP="00B60BA8">
            <w:pPr>
              <w:rPr>
                <w:rFonts w:ascii="Arial" w:hAnsi="Arial" w:cs="Arial"/>
              </w:rPr>
            </w:pPr>
            <w:r w:rsidRPr="00F96AFD">
              <w:rPr>
                <w:rFonts w:ascii="Arial" w:hAnsi="Arial" w:cs="Arial"/>
                <w:b/>
              </w:rPr>
              <w:t>Szczyt</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5D6CAA4" w14:textId="680D5218" w:rsidR="00677F54" w:rsidRPr="00F96AFD" w:rsidRDefault="00677F54" w:rsidP="00B60BA8">
            <w:pPr>
              <w:rPr>
                <w:rFonts w:ascii="Arial" w:hAnsi="Arial" w:cs="Arial"/>
              </w:rPr>
            </w:pPr>
            <w:r w:rsidRPr="00F96AFD">
              <w:rPr>
                <w:rFonts w:ascii="Arial" w:hAnsi="Arial" w:cs="Arial"/>
                <w:b/>
              </w:rPr>
              <w:t>Dno</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DB57C85" w14:textId="16D537D6" w:rsidR="00677F54" w:rsidRPr="00F96AFD" w:rsidRDefault="00677F54" w:rsidP="00B60BA8">
            <w:pPr>
              <w:rPr>
                <w:rFonts w:ascii="Arial" w:hAnsi="Arial" w:cs="Arial"/>
              </w:rPr>
            </w:pPr>
            <w:r w:rsidRPr="00F96AFD">
              <w:rPr>
                <w:rFonts w:ascii="Arial" w:hAnsi="Arial" w:cs="Arial"/>
                <w:b/>
              </w:rPr>
              <w:t>Szczyt</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A26D648" w14:textId="58782C28" w:rsidR="00677F54" w:rsidRPr="00F96AFD" w:rsidRDefault="00677F54" w:rsidP="00B60BA8">
            <w:pPr>
              <w:rPr>
                <w:rFonts w:ascii="Arial" w:hAnsi="Arial" w:cs="Arial"/>
              </w:rPr>
            </w:pPr>
            <w:r w:rsidRPr="00F96AFD">
              <w:rPr>
                <w:rFonts w:ascii="Arial" w:hAnsi="Arial" w:cs="Arial"/>
                <w:b/>
              </w:rPr>
              <w:t>Dno</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B1204A8" w14:textId="69D18AD3" w:rsidR="00677F54" w:rsidRPr="00F96AFD" w:rsidRDefault="00677F54" w:rsidP="00B60BA8">
            <w:pPr>
              <w:rPr>
                <w:rFonts w:ascii="Arial" w:hAnsi="Arial" w:cs="Arial"/>
              </w:rPr>
            </w:pPr>
            <w:r w:rsidRPr="00F96AFD">
              <w:rPr>
                <w:rFonts w:ascii="Arial" w:hAnsi="Arial" w:cs="Arial"/>
                <w:b/>
              </w:rPr>
              <w:t>Szczyt</w:t>
            </w:r>
          </w:p>
        </w:tc>
        <w:tc>
          <w:tcPr>
            <w:tcW w:w="865" w:type="pct"/>
            <w:tcBorders>
              <w:top w:val="single" w:sz="8" w:space="0" w:color="auto"/>
              <w:left w:val="single" w:sz="8" w:space="0" w:color="auto"/>
              <w:bottom w:val="single" w:sz="4" w:space="0" w:color="auto"/>
              <w:right w:val="single" w:sz="8" w:space="0" w:color="auto"/>
            </w:tcBorders>
            <w:vAlign w:val="center"/>
          </w:tcPr>
          <w:p w14:paraId="163E8E4F" w14:textId="38FB1B0E" w:rsidR="00677F54" w:rsidRPr="00F96AFD" w:rsidRDefault="00677F54" w:rsidP="00B60BA8">
            <w:pPr>
              <w:rPr>
                <w:rFonts w:ascii="Arial" w:hAnsi="Arial" w:cs="Arial"/>
              </w:rPr>
            </w:pPr>
            <w:r w:rsidRPr="00F96AFD">
              <w:rPr>
                <w:rFonts w:ascii="Arial" w:hAnsi="Arial" w:cs="Arial"/>
                <w:b/>
              </w:rPr>
              <w:t>Liczba dodatkowych cykli</w:t>
            </w:r>
          </w:p>
        </w:tc>
      </w:tr>
      <w:tr w:rsidR="00677F54" w:rsidRPr="00F96AFD" w14:paraId="5D65E873" w14:textId="77777777" w:rsidTr="00677F54">
        <w:trPr>
          <w:trHeight w:val="630"/>
        </w:trPr>
        <w:tc>
          <w:tcPr>
            <w:tcW w:w="84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438344D5" w14:textId="4EA39C02" w:rsidR="00677F54" w:rsidRPr="00F96AFD" w:rsidRDefault="00677F54" w:rsidP="00B60BA8">
            <w:pPr>
              <w:rPr>
                <w:rFonts w:ascii="Arial" w:hAnsi="Arial" w:cs="Arial"/>
              </w:rPr>
            </w:pPr>
            <w:r w:rsidRPr="00F96AFD">
              <w:rPr>
                <w:rFonts w:ascii="Arial" w:hAnsi="Arial" w:cs="Arial"/>
                <w:b/>
              </w:rPr>
              <w:t>Polska</w:t>
            </w:r>
          </w:p>
        </w:tc>
        <w:tc>
          <w:tcPr>
            <w:tcW w:w="47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107EF98C" w14:textId="11AA33A7" w:rsidR="00677F54" w:rsidRPr="00F96AFD" w:rsidRDefault="00677F54" w:rsidP="00B60BA8">
            <w:pPr>
              <w:rPr>
                <w:rFonts w:ascii="Arial" w:hAnsi="Arial" w:cs="Arial"/>
              </w:rPr>
            </w:pPr>
            <w:r w:rsidRPr="00F96AFD">
              <w:rPr>
                <w:rFonts w:ascii="Arial" w:hAnsi="Arial" w:cs="Arial"/>
              </w:rPr>
              <w:t>M8-</w:t>
            </w:r>
            <w:r w:rsidRPr="00F96AFD">
              <w:rPr>
                <w:rFonts w:ascii="Arial" w:hAnsi="Arial" w:cs="Arial"/>
              </w:rPr>
              <w:br/>
              <w:t xml:space="preserve"> 2015</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FDD588E" w14:textId="7311FC3F" w:rsidR="00677F54" w:rsidRPr="00F96AFD" w:rsidRDefault="00677F54" w:rsidP="00B60BA8">
            <w:pPr>
              <w:rPr>
                <w:rFonts w:ascii="Arial" w:hAnsi="Arial" w:cs="Arial"/>
              </w:rPr>
            </w:pPr>
            <w:r w:rsidRPr="00F96AFD">
              <w:rPr>
                <w:rFonts w:ascii="Arial" w:hAnsi="Arial" w:cs="Arial"/>
              </w:rPr>
              <w:t>M7-2016</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3FBC60A" w14:textId="6CAD83D2" w:rsidR="00677F54" w:rsidRPr="00F96AFD" w:rsidRDefault="00677F54" w:rsidP="00B60BA8">
            <w:pPr>
              <w:rPr>
                <w:rFonts w:ascii="Arial" w:hAnsi="Arial" w:cs="Arial"/>
              </w:rPr>
            </w:pPr>
            <w:r w:rsidRPr="00F96AFD">
              <w:rPr>
                <w:rFonts w:ascii="Arial" w:hAnsi="Arial" w:cs="Arial"/>
              </w:rPr>
              <w:t>M7-2017</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406E071C" w14:textId="675DDA72" w:rsidR="00677F54" w:rsidRPr="00F96AFD" w:rsidRDefault="00677F54" w:rsidP="00B60BA8">
            <w:pPr>
              <w:rPr>
                <w:rFonts w:ascii="Arial" w:hAnsi="Arial" w:cs="Arial"/>
              </w:rPr>
            </w:pPr>
            <w:r w:rsidRPr="00F96AFD">
              <w:rPr>
                <w:rFonts w:ascii="Arial" w:hAnsi="Arial" w:cs="Arial"/>
              </w:rPr>
              <w:t>M9-2019</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5D36AA9" w14:textId="4BDD249C" w:rsidR="00677F54" w:rsidRPr="00F96AFD" w:rsidRDefault="00677F54" w:rsidP="00B60BA8">
            <w:pPr>
              <w:rPr>
                <w:rFonts w:ascii="Arial" w:hAnsi="Arial" w:cs="Arial"/>
              </w:rPr>
            </w:pPr>
            <w:r w:rsidRPr="00F96AFD">
              <w:rPr>
                <w:rFonts w:ascii="Arial" w:hAnsi="Arial" w:cs="Arial"/>
              </w:rPr>
              <w:t>M3-2022</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2806DAB" w14:textId="600D1ABE" w:rsidR="00677F54" w:rsidRPr="00F96AFD" w:rsidRDefault="00677F54" w:rsidP="00B60BA8">
            <w:pPr>
              <w:rPr>
                <w:rFonts w:ascii="Arial" w:hAnsi="Arial" w:cs="Arial"/>
              </w:rPr>
            </w:pPr>
            <w:r w:rsidRPr="00F96AFD">
              <w:rPr>
                <w:rFonts w:ascii="Arial" w:hAnsi="Arial" w:cs="Arial"/>
              </w:rPr>
              <w:t>M4-2023</w:t>
            </w:r>
          </w:p>
        </w:tc>
        <w:tc>
          <w:tcPr>
            <w:tcW w:w="469" w:type="pct"/>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9EDBA97" w14:textId="51CD1E54" w:rsidR="00677F54" w:rsidRPr="00F96AFD" w:rsidRDefault="00677F54" w:rsidP="00B60BA8">
            <w:pPr>
              <w:rPr>
                <w:rFonts w:ascii="Arial" w:hAnsi="Arial" w:cs="Arial"/>
              </w:rPr>
            </w:pPr>
            <w:r w:rsidRPr="00F96AFD">
              <w:rPr>
                <w:rFonts w:ascii="Arial" w:hAnsi="Arial" w:cs="Arial"/>
              </w:rPr>
              <w:t>M4-2024</w:t>
            </w:r>
          </w:p>
        </w:tc>
        <w:tc>
          <w:tcPr>
            <w:tcW w:w="865" w:type="pct"/>
            <w:vAlign w:val="center"/>
          </w:tcPr>
          <w:p w14:paraId="62302AAB" w14:textId="16D73865" w:rsidR="00677F54" w:rsidRPr="00F96AFD" w:rsidRDefault="00677F54" w:rsidP="00B60BA8">
            <w:pPr>
              <w:rPr>
                <w:rFonts w:ascii="Arial" w:hAnsi="Arial" w:cs="Arial"/>
              </w:rPr>
            </w:pPr>
            <w:r w:rsidRPr="00F96AFD">
              <w:rPr>
                <w:rFonts w:ascii="Arial" w:hAnsi="Arial" w:cs="Arial"/>
              </w:rPr>
              <w:t>Liczba dodatkowych cykli</w:t>
            </w:r>
          </w:p>
        </w:tc>
      </w:tr>
      <w:tr w:rsidR="00677F54" w:rsidRPr="00F96AFD" w14:paraId="46BBEDCE" w14:textId="77777777" w:rsidTr="00677F54">
        <w:trPr>
          <w:trHeight w:val="345"/>
        </w:trPr>
        <w:tc>
          <w:tcPr>
            <w:tcW w:w="846" w:type="pct"/>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6FB4B243" w14:textId="63FEF4B1" w:rsidR="00677F54" w:rsidRPr="00F96AFD" w:rsidRDefault="00677F54" w:rsidP="00B60BA8">
            <w:pPr>
              <w:rPr>
                <w:rFonts w:ascii="Arial" w:hAnsi="Arial" w:cs="Arial"/>
                <w:b/>
              </w:rPr>
            </w:pPr>
            <w:r w:rsidRPr="00F96AFD">
              <w:rPr>
                <w:rFonts w:ascii="Arial" w:hAnsi="Arial" w:cs="Arial"/>
                <w:b/>
              </w:rPr>
              <w:t>Wielkopolska</w:t>
            </w:r>
          </w:p>
        </w:tc>
        <w:tc>
          <w:tcPr>
            <w:tcW w:w="476" w:type="pct"/>
            <w:tcBorders>
              <w:top w:val="single" w:sz="8" w:space="0" w:color="auto"/>
              <w:left w:val="single" w:sz="8" w:space="0" w:color="auto"/>
              <w:bottom w:val="single" w:sz="8" w:space="0" w:color="auto"/>
              <w:right w:val="single" w:sz="8" w:space="0" w:color="auto"/>
            </w:tcBorders>
            <w:tcMar>
              <w:left w:w="57" w:type="dxa"/>
              <w:right w:w="170" w:type="dxa"/>
            </w:tcMar>
            <w:vAlign w:val="center"/>
          </w:tcPr>
          <w:p w14:paraId="53B92DB5" w14:textId="13A1F35F" w:rsidR="00677F54" w:rsidRPr="00F96AFD" w:rsidRDefault="00677F54" w:rsidP="00B60BA8">
            <w:pPr>
              <w:rPr>
                <w:rFonts w:ascii="Arial" w:hAnsi="Arial" w:cs="Arial"/>
              </w:rPr>
            </w:pPr>
            <w:r w:rsidRPr="00F96AFD">
              <w:rPr>
                <w:rFonts w:ascii="Arial" w:hAnsi="Arial" w:cs="Arial"/>
              </w:rPr>
              <w:t>-</w:t>
            </w:r>
          </w:p>
        </w:tc>
        <w:tc>
          <w:tcPr>
            <w:tcW w:w="469" w:type="pct"/>
            <w:tcBorders>
              <w:top w:val="single" w:sz="8" w:space="0" w:color="auto"/>
              <w:left w:val="single" w:sz="8" w:space="0" w:color="auto"/>
              <w:bottom w:val="single" w:sz="8" w:space="0" w:color="auto"/>
              <w:right w:val="single" w:sz="8" w:space="0" w:color="auto"/>
            </w:tcBorders>
            <w:tcMar>
              <w:left w:w="57" w:type="dxa"/>
              <w:right w:w="108" w:type="dxa"/>
            </w:tcMar>
            <w:vAlign w:val="center"/>
          </w:tcPr>
          <w:p w14:paraId="04D71AF7" w14:textId="3AC55F3B" w:rsidR="00677F54" w:rsidRPr="00F96AFD" w:rsidRDefault="00677F54" w:rsidP="00B60BA8">
            <w:pPr>
              <w:rPr>
                <w:rFonts w:ascii="Arial" w:hAnsi="Arial" w:cs="Arial"/>
              </w:rPr>
            </w:pPr>
            <w:r w:rsidRPr="00F96AFD">
              <w:rPr>
                <w:rFonts w:ascii="Arial" w:hAnsi="Arial" w:cs="Arial"/>
              </w:rPr>
              <w:t>-</w:t>
            </w:r>
          </w:p>
        </w:tc>
        <w:tc>
          <w:tcPr>
            <w:tcW w:w="469" w:type="pct"/>
            <w:tcBorders>
              <w:top w:val="single" w:sz="8" w:space="0" w:color="auto"/>
              <w:left w:val="single" w:sz="8" w:space="0" w:color="auto"/>
              <w:bottom w:val="single" w:sz="8" w:space="0" w:color="auto"/>
              <w:right w:val="single" w:sz="8" w:space="0" w:color="auto"/>
            </w:tcBorders>
            <w:tcMar>
              <w:left w:w="57" w:type="dxa"/>
              <w:right w:w="108" w:type="dxa"/>
            </w:tcMar>
            <w:vAlign w:val="center"/>
          </w:tcPr>
          <w:p w14:paraId="59B8BC93" w14:textId="7F50197D" w:rsidR="00677F54" w:rsidRPr="00F96AFD" w:rsidRDefault="00677F54" w:rsidP="00B60BA8">
            <w:pPr>
              <w:rPr>
                <w:rFonts w:ascii="Arial" w:hAnsi="Arial" w:cs="Arial"/>
              </w:rPr>
            </w:pPr>
            <w:r w:rsidRPr="00F96AFD">
              <w:rPr>
                <w:rFonts w:ascii="Arial" w:hAnsi="Arial" w:cs="Arial"/>
              </w:rPr>
              <w:t>+2</w:t>
            </w:r>
          </w:p>
        </w:tc>
        <w:tc>
          <w:tcPr>
            <w:tcW w:w="469" w:type="pct"/>
            <w:tcBorders>
              <w:top w:val="single" w:sz="8" w:space="0" w:color="auto"/>
              <w:left w:val="single" w:sz="8" w:space="0" w:color="auto"/>
              <w:bottom w:val="single" w:sz="8" w:space="0" w:color="auto"/>
              <w:right w:val="single" w:sz="8" w:space="0" w:color="auto"/>
            </w:tcBorders>
            <w:tcMar>
              <w:left w:w="57" w:type="dxa"/>
              <w:right w:w="108" w:type="dxa"/>
            </w:tcMar>
            <w:vAlign w:val="center"/>
          </w:tcPr>
          <w:p w14:paraId="62E515D1" w14:textId="42A7DEDF" w:rsidR="00677F54" w:rsidRPr="00F96AFD" w:rsidRDefault="00677F54" w:rsidP="00B60BA8">
            <w:pPr>
              <w:rPr>
                <w:rFonts w:ascii="Arial" w:hAnsi="Arial" w:cs="Arial"/>
              </w:rPr>
            </w:pPr>
            <w:r w:rsidRPr="00F96AFD">
              <w:rPr>
                <w:rFonts w:ascii="Arial" w:hAnsi="Arial" w:cs="Arial"/>
              </w:rPr>
              <w:t>+5</w:t>
            </w:r>
          </w:p>
        </w:tc>
        <w:tc>
          <w:tcPr>
            <w:tcW w:w="469" w:type="pct"/>
            <w:tcBorders>
              <w:top w:val="single" w:sz="8" w:space="0" w:color="auto"/>
              <w:left w:val="single" w:sz="8" w:space="0" w:color="auto"/>
              <w:bottom w:val="single" w:sz="8" w:space="0" w:color="auto"/>
              <w:right w:val="single" w:sz="8" w:space="0" w:color="auto"/>
            </w:tcBorders>
            <w:tcMar>
              <w:left w:w="57" w:type="dxa"/>
              <w:right w:w="108" w:type="dxa"/>
            </w:tcMar>
            <w:vAlign w:val="center"/>
          </w:tcPr>
          <w:p w14:paraId="3A19516C" w14:textId="223EACE8" w:rsidR="00677F54" w:rsidRPr="00F96AFD" w:rsidRDefault="00677F54" w:rsidP="00B60BA8">
            <w:pPr>
              <w:rPr>
                <w:rFonts w:ascii="Arial" w:hAnsi="Arial" w:cs="Arial"/>
              </w:rPr>
            </w:pPr>
            <w:r w:rsidRPr="00F96AFD">
              <w:rPr>
                <w:rFonts w:ascii="Arial" w:hAnsi="Arial" w:cs="Arial"/>
              </w:rPr>
              <w:t>-11</w:t>
            </w:r>
          </w:p>
        </w:tc>
        <w:tc>
          <w:tcPr>
            <w:tcW w:w="469" w:type="pct"/>
            <w:tcBorders>
              <w:top w:val="single" w:sz="8" w:space="0" w:color="auto"/>
              <w:left w:val="single" w:sz="8" w:space="0" w:color="auto"/>
              <w:bottom w:val="single" w:sz="8" w:space="0" w:color="auto"/>
              <w:right w:val="single" w:sz="8" w:space="0" w:color="auto"/>
            </w:tcBorders>
            <w:tcMar>
              <w:left w:w="57" w:type="dxa"/>
              <w:right w:w="108" w:type="dxa"/>
            </w:tcMar>
            <w:vAlign w:val="center"/>
          </w:tcPr>
          <w:p w14:paraId="27D8E622" w14:textId="5AD41B9B" w:rsidR="00677F54" w:rsidRPr="00F96AFD" w:rsidRDefault="00677F54" w:rsidP="00B60BA8">
            <w:pPr>
              <w:rPr>
                <w:rFonts w:ascii="Arial" w:hAnsi="Arial" w:cs="Arial"/>
              </w:rPr>
            </w:pPr>
            <w:r w:rsidRPr="00F96AFD">
              <w:rPr>
                <w:rFonts w:ascii="Arial" w:hAnsi="Arial" w:cs="Arial"/>
              </w:rPr>
              <w:t>+3</w:t>
            </w:r>
          </w:p>
        </w:tc>
        <w:tc>
          <w:tcPr>
            <w:tcW w:w="469" w:type="pct"/>
            <w:tcBorders>
              <w:top w:val="single" w:sz="8" w:space="0" w:color="auto"/>
              <w:left w:val="single" w:sz="8" w:space="0" w:color="auto"/>
              <w:bottom w:val="single" w:sz="8" w:space="0" w:color="auto"/>
              <w:right w:val="single" w:sz="8" w:space="0" w:color="auto"/>
            </w:tcBorders>
            <w:tcMar>
              <w:left w:w="57" w:type="dxa"/>
              <w:right w:w="108" w:type="dxa"/>
            </w:tcMar>
            <w:vAlign w:val="center"/>
          </w:tcPr>
          <w:p w14:paraId="7F51E686" w14:textId="78798DFB" w:rsidR="00677F54" w:rsidRPr="00F96AFD" w:rsidRDefault="00677F54" w:rsidP="00DD2DE5">
            <w:pPr>
              <w:rPr>
                <w:rFonts w:ascii="Arial" w:hAnsi="Arial" w:cs="Arial"/>
              </w:rPr>
            </w:pPr>
            <w:r w:rsidRPr="00F96AFD">
              <w:rPr>
                <w:rFonts w:ascii="Arial" w:hAnsi="Arial" w:cs="Arial"/>
              </w:rPr>
              <w:t>-</w:t>
            </w:r>
          </w:p>
        </w:tc>
        <w:tc>
          <w:tcPr>
            <w:tcW w:w="865" w:type="pct"/>
            <w:tcBorders>
              <w:top w:val="nil"/>
              <w:left w:val="single" w:sz="8" w:space="0" w:color="auto"/>
              <w:bottom w:val="single" w:sz="8" w:space="0" w:color="auto"/>
              <w:right w:val="single" w:sz="8" w:space="0" w:color="auto"/>
            </w:tcBorders>
            <w:tcMar>
              <w:left w:w="57" w:type="dxa"/>
              <w:right w:w="57" w:type="dxa"/>
            </w:tcMar>
            <w:vAlign w:val="center"/>
          </w:tcPr>
          <w:p w14:paraId="705A8BAB" w14:textId="325630D6" w:rsidR="00677F54" w:rsidRPr="00F96AFD" w:rsidRDefault="00677F54" w:rsidP="00B60BA8">
            <w:pPr>
              <w:ind w:left="-102" w:firstLine="38"/>
              <w:rPr>
                <w:rFonts w:ascii="Arial" w:hAnsi="Arial" w:cs="Arial"/>
              </w:rPr>
            </w:pPr>
            <w:r w:rsidRPr="00F96AFD">
              <w:rPr>
                <w:rFonts w:ascii="Arial" w:hAnsi="Arial" w:cs="Arial"/>
              </w:rPr>
              <w:t>-2</w:t>
            </w:r>
          </w:p>
        </w:tc>
      </w:tr>
    </w:tbl>
    <w:p w14:paraId="4F88185C" w14:textId="393A5283" w:rsidR="7567BEFD" w:rsidRPr="00F96AFD" w:rsidRDefault="7567BEFD" w:rsidP="00DD2DE5">
      <w:pPr>
        <w:spacing w:before="240" w:after="240" w:line="360" w:lineRule="auto"/>
        <w:rPr>
          <w:rFonts w:ascii="Arial" w:hAnsi="Arial" w:cs="Arial"/>
          <w:sz w:val="24"/>
        </w:rPr>
      </w:pPr>
      <w:r w:rsidRPr="00F96AFD">
        <w:rPr>
          <w:rFonts w:ascii="Arial" w:hAnsi="Arial" w:cs="Arial"/>
          <w:sz w:val="24"/>
        </w:rPr>
        <w:t xml:space="preserve">Objaśnienia: znak „+” (-) informuje o opóźnieniu (wyprzedzeniu) wystąpienia punktu zwrotnego w relacji do szeregu referencyjnego w miesiącach. </w:t>
      </w:r>
    </w:p>
    <w:p w14:paraId="59198A87" w14:textId="2EA0B251" w:rsidR="7567BEFD" w:rsidRPr="00F96AFD" w:rsidRDefault="7567BEFD" w:rsidP="00DD2DE5">
      <w:pPr>
        <w:spacing w:before="240" w:after="240" w:line="360" w:lineRule="auto"/>
        <w:rPr>
          <w:rFonts w:ascii="Arial" w:hAnsi="Arial" w:cs="Arial"/>
          <w:sz w:val="24"/>
        </w:rPr>
      </w:pPr>
      <w:r w:rsidRPr="00F96AFD">
        <w:rPr>
          <w:rFonts w:ascii="Arial" w:hAnsi="Arial" w:cs="Arial"/>
          <w:sz w:val="24"/>
        </w:rPr>
        <w:t>Źródło</w:t>
      </w:r>
      <w:r w:rsidR="00B36E84" w:rsidRPr="00F96AFD">
        <w:rPr>
          <w:rFonts w:ascii="Arial" w:hAnsi="Arial" w:cs="Arial"/>
          <w:sz w:val="24"/>
        </w:rPr>
        <w:t>: obliczenia własne</w:t>
      </w:r>
    </w:p>
    <w:p w14:paraId="04F712F8" w14:textId="4149EF58" w:rsidR="7567BEFD" w:rsidRPr="00F96AFD" w:rsidRDefault="09C29BB7" w:rsidP="00DD2DE5">
      <w:pPr>
        <w:spacing w:before="240" w:after="240" w:line="360" w:lineRule="auto"/>
        <w:rPr>
          <w:rFonts w:ascii="Arial" w:hAnsi="Arial" w:cs="Arial"/>
          <w:sz w:val="24"/>
        </w:rPr>
      </w:pPr>
      <w:r w:rsidRPr="00F96AFD">
        <w:rPr>
          <w:rFonts w:ascii="Arial" w:hAnsi="Arial" w:cs="Arial"/>
          <w:sz w:val="24"/>
        </w:rPr>
        <w:t xml:space="preserve">W tej analizie znak ,,+” oznacza opóźnienie punktu zwrotnego koniunktury województwa wielkopolskiego względem całego kraju. Warto zauważyć pewną anomalię w przebiegu cyklu regionalnego, mianowicie województwo wielkopolskie w okresie </w:t>
      </w:r>
      <w:proofErr w:type="spellStart"/>
      <w:r w:rsidRPr="00F96AFD">
        <w:rPr>
          <w:rFonts w:ascii="Arial" w:hAnsi="Arial" w:cs="Arial"/>
          <w:sz w:val="24"/>
        </w:rPr>
        <w:t>popandemicznym</w:t>
      </w:r>
      <w:proofErr w:type="spellEnd"/>
      <w:r w:rsidRPr="00F96AFD">
        <w:rPr>
          <w:rFonts w:ascii="Arial" w:hAnsi="Arial" w:cs="Arial"/>
          <w:sz w:val="24"/>
        </w:rPr>
        <w:t xml:space="preserve"> znacznie szybciej odbudowało aktywność gospodarczą w przemyśle. Polska zanotowała szczyt w marcu 2022</w:t>
      </w:r>
      <w:r w:rsidR="00467A65" w:rsidRPr="00F96AFD">
        <w:rPr>
          <w:rFonts w:ascii="Arial" w:hAnsi="Arial" w:cs="Arial"/>
          <w:sz w:val="24"/>
        </w:rPr>
        <w:t xml:space="preserve"> roku</w:t>
      </w:r>
      <w:r w:rsidRPr="00F96AFD">
        <w:rPr>
          <w:rFonts w:ascii="Arial" w:hAnsi="Arial" w:cs="Arial"/>
          <w:sz w:val="24"/>
        </w:rPr>
        <w:t xml:space="preserve">, a Wielkopolska 11 miesięcy wcześniej (por. </w:t>
      </w:r>
      <w:r w:rsidR="485DC861" w:rsidRPr="00F96AFD">
        <w:rPr>
          <w:rFonts w:ascii="Arial" w:hAnsi="Arial" w:cs="Arial"/>
          <w:sz w:val="24"/>
        </w:rPr>
        <w:t>w</w:t>
      </w:r>
      <w:r w:rsidRPr="00F96AFD">
        <w:rPr>
          <w:rFonts w:ascii="Arial" w:hAnsi="Arial" w:cs="Arial"/>
          <w:sz w:val="24"/>
        </w:rPr>
        <w:t>y</w:t>
      </w:r>
      <w:r w:rsidR="72FB8C3E" w:rsidRPr="00F96AFD">
        <w:rPr>
          <w:rFonts w:ascii="Arial" w:hAnsi="Arial" w:cs="Arial"/>
          <w:sz w:val="24"/>
        </w:rPr>
        <w:t xml:space="preserve">kres </w:t>
      </w:r>
      <w:r w:rsidR="644F37AC" w:rsidRPr="00F96AFD">
        <w:rPr>
          <w:rFonts w:ascii="Arial" w:hAnsi="Arial" w:cs="Arial"/>
          <w:sz w:val="24"/>
        </w:rPr>
        <w:t>4.1</w:t>
      </w:r>
      <w:r w:rsidRPr="00F96AFD">
        <w:rPr>
          <w:rFonts w:ascii="Arial" w:hAnsi="Arial" w:cs="Arial"/>
          <w:sz w:val="24"/>
        </w:rPr>
        <w:t xml:space="preserve">). Średnie opóźnienie szczytu koniunktury regionu z pominięciem tej obserwacji wynosi 0,6 miesiąca, natomiast średnie opóźnienie dna to 2,86 miesiąca. </w:t>
      </w:r>
      <w:r w:rsidR="4E773B98" w:rsidRPr="00F96AFD">
        <w:rPr>
          <w:rFonts w:ascii="Arial" w:hAnsi="Arial" w:cs="Arial"/>
          <w:sz w:val="24"/>
        </w:rPr>
        <w:t>Wskazuje to na dysproporcję w stosunku do całego kraju.</w:t>
      </w:r>
      <w:r w:rsidRPr="00F96AFD">
        <w:rPr>
          <w:rFonts w:ascii="Arial" w:hAnsi="Arial" w:cs="Arial"/>
          <w:sz w:val="24"/>
        </w:rPr>
        <w:t xml:space="preserve"> Sugeruje to, że fazy wzrostu mogą charakteryzować się nieco większym stopniem zbieżności niż fazy spadku. W całym badanym okresie zidentyfikowano o 2 cykle regionalne </w:t>
      </w:r>
      <w:r w:rsidR="200014A2" w:rsidRPr="00F96AFD">
        <w:rPr>
          <w:rFonts w:ascii="Arial" w:hAnsi="Arial" w:cs="Arial"/>
          <w:sz w:val="24"/>
        </w:rPr>
        <w:t xml:space="preserve">mniej </w:t>
      </w:r>
      <w:r w:rsidRPr="00F96AFD">
        <w:rPr>
          <w:rFonts w:ascii="Arial" w:hAnsi="Arial" w:cs="Arial"/>
          <w:sz w:val="24"/>
        </w:rPr>
        <w:t xml:space="preserve">niż ogólnokrajowe. Oznacza to, że w przyjętym w badaniu zakresie wahań, cykl regionalny był zazwyczaj dłuższy od cyklu całej Polski. Potwierdzają to wyniki obliczeń przedstawione w tabeli </w:t>
      </w:r>
      <w:r w:rsidR="75859239" w:rsidRPr="00F96AFD">
        <w:rPr>
          <w:rFonts w:ascii="Arial" w:hAnsi="Arial" w:cs="Arial"/>
          <w:sz w:val="24"/>
        </w:rPr>
        <w:t>4.3</w:t>
      </w:r>
      <w:r w:rsidRPr="00F96AFD">
        <w:rPr>
          <w:rFonts w:ascii="Arial" w:hAnsi="Arial" w:cs="Arial"/>
          <w:sz w:val="24"/>
        </w:rPr>
        <w:t>.</w:t>
      </w:r>
    </w:p>
    <w:p w14:paraId="59AEEE9D" w14:textId="5D950E7F" w:rsidR="7567BEFD" w:rsidRPr="00F96AFD" w:rsidRDefault="00F133F5" w:rsidP="00DD2DE5">
      <w:pPr>
        <w:spacing w:before="240" w:after="240" w:line="360" w:lineRule="auto"/>
        <w:rPr>
          <w:rFonts w:ascii="Arial" w:hAnsi="Arial" w:cs="Arial"/>
          <w:sz w:val="24"/>
        </w:rPr>
      </w:pPr>
      <w:bookmarkStart w:id="227" w:name="_Toc204343415"/>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F77C86" w:rsidRPr="00F96AFD">
        <w:rPr>
          <w:rFonts w:ascii="Arial" w:hAnsi="Arial" w:cs="Arial"/>
          <w:b/>
          <w:noProof/>
          <w:sz w:val="24"/>
        </w:rPr>
        <w:t>4</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F77C86" w:rsidRPr="00F96AFD">
        <w:rPr>
          <w:rFonts w:ascii="Arial" w:hAnsi="Arial" w:cs="Arial"/>
          <w:b/>
          <w:noProof/>
          <w:sz w:val="24"/>
        </w:rPr>
        <w:t>3</w:t>
      </w:r>
      <w:r w:rsidRPr="00F96AFD">
        <w:rPr>
          <w:rFonts w:ascii="Arial" w:hAnsi="Arial" w:cs="Arial"/>
          <w:b/>
          <w:sz w:val="24"/>
        </w:rPr>
        <w:fldChar w:fldCharType="end"/>
      </w:r>
      <w:r w:rsidRPr="00F96AFD">
        <w:rPr>
          <w:rFonts w:ascii="Arial" w:hAnsi="Arial" w:cs="Arial"/>
          <w:b/>
          <w:sz w:val="24"/>
        </w:rPr>
        <w:t xml:space="preserve">. </w:t>
      </w:r>
      <w:r w:rsidR="7567BEFD" w:rsidRPr="00F96AFD">
        <w:rPr>
          <w:rFonts w:ascii="Arial" w:hAnsi="Arial" w:cs="Arial"/>
          <w:b/>
          <w:sz w:val="24"/>
        </w:rPr>
        <w:t>Średni czas trwania faz i całego cyklu przemysłowego Wielkopolski i Polski (w miesiącach)</w:t>
      </w:r>
      <w:bookmarkEnd w:id="227"/>
    </w:p>
    <w:tbl>
      <w:tblPr>
        <w:tblStyle w:val="Tabela-Siatka"/>
        <w:tblW w:w="0" w:type="auto"/>
        <w:jc w:val="center"/>
        <w:tblLayout w:type="fixed"/>
        <w:tblLook w:val="04A0" w:firstRow="1" w:lastRow="0" w:firstColumn="1" w:lastColumn="0" w:noHBand="0" w:noVBand="1"/>
        <w:tblDescription w:val="tabela, średni czas trwania faz i całego cyklu przemysłowego Wielkopolski i Poslki w miesiącach."/>
      </w:tblPr>
      <w:tblGrid>
        <w:gridCol w:w="1744"/>
        <w:gridCol w:w="1325"/>
        <w:gridCol w:w="1348"/>
        <w:gridCol w:w="1141"/>
        <w:gridCol w:w="1156"/>
      </w:tblGrid>
      <w:tr w:rsidR="3ED968EC" w:rsidRPr="00F96AFD" w14:paraId="24F3FF9E" w14:textId="77777777" w:rsidTr="00DD2DE5">
        <w:trPr>
          <w:trHeight w:val="570"/>
          <w:tblHeader/>
          <w:jc w:val="center"/>
        </w:trPr>
        <w:tc>
          <w:tcPr>
            <w:tcW w:w="174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02D2EAC" w14:textId="4F3D7D3D" w:rsidR="3ED968EC" w:rsidRPr="00F96AFD" w:rsidRDefault="3ED968EC" w:rsidP="00BF0DEA">
            <w:pPr>
              <w:spacing w:line="360" w:lineRule="auto"/>
              <w:rPr>
                <w:rFonts w:ascii="Arial" w:hAnsi="Arial" w:cs="Arial"/>
                <w:sz w:val="24"/>
              </w:rPr>
            </w:pPr>
            <w:r w:rsidRPr="00F96AFD">
              <w:rPr>
                <w:rFonts w:ascii="Arial" w:hAnsi="Arial" w:cs="Arial"/>
                <w:b/>
                <w:sz w:val="24"/>
              </w:rPr>
              <w:t>Szereg czasowy</w:t>
            </w:r>
          </w:p>
        </w:tc>
        <w:tc>
          <w:tcPr>
            <w:tcW w:w="1325" w:type="dxa"/>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095916FF" w14:textId="1E967455" w:rsidR="3ED968EC" w:rsidRPr="00F96AFD" w:rsidRDefault="3ED968EC" w:rsidP="00BF0DEA">
            <w:pPr>
              <w:spacing w:line="360" w:lineRule="auto"/>
              <w:rPr>
                <w:rFonts w:ascii="Arial" w:hAnsi="Arial" w:cs="Arial"/>
                <w:sz w:val="24"/>
              </w:rPr>
            </w:pPr>
            <w:r w:rsidRPr="00F96AFD">
              <w:rPr>
                <w:rFonts w:ascii="Arial" w:hAnsi="Arial" w:cs="Arial"/>
                <w:b/>
                <w:sz w:val="24"/>
              </w:rPr>
              <w:t>Szczyt-Dno</w:t>
            </w:r>
          </w:p>
        </w:tc>
        <w:tc>
          <w:tcPr>
            <w:tcW w:w="1348" w:type="dxa"/>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1719EC2B" w14:textId="20E6BDED" w:rsidR="3ED968EC" w:rsidRPr="00F96AFD" w:rsidRDefault="3ED968EC" w:rsidP="00BF0DEA">
            <w:pPr>
              <w:spacing w:line="360" w:lineRule="auto"/>
              <w:rPr>
                <w:rFonts w:ascii="Arial" w:hAnsi="Arial" w:cs="Arial"/>
                <w:sz w:val="24"/>
              </w:rPr>
            </w:pPr>
            <w:r w:rsidRPr="00F96AFD">
              <w:rPr>
                <w:rFonts w:ascii="Arial" w:hAnsi="Arial" w:cs="Arial"/>
                <w:b/>
                <w:sz w:val="24"/>
              </w:rPr>
              <w:t>Szczyt-Szczyt</w:t>
            </w:r>
          </w:p>
        </w:tc>
        <w:tc>
          <w:tcPr>
            <w:tcW w:w="1141" w:type="dxa"/>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6BCEFDA3" w14:textId="785674D8" w:rsidR="3ED968EC" w:rsidRPr="00F96AFD" w:rsidRDefault="3ED968EC" w:rsidP="00BF0DEA">
            <w:pPr>
              <w:spacing w:line="360" w:lineRule="auto"/>
              <w:rPr>
                <w:rFonts w:ascii="Arial" w:hAnsi="Arial" w:cs="Arial"/>
                <w:sz w:val="24"/>
              </w:rPr>
            </w:pPr>
            <w:r w:rsidRPr="00F96AFD">
              <w:rPr>
                <w:rFonts w:ascii="Arial" w:hAnsi="Arial" w:cs="Arial"/>
                <w:b/>
                <w:sz w:val="24"/>
              </w:rPr>
              <w:t>Dno-Szczyt</w:t>
            </w:r>
          </w:p>
        </w:tc>
        <w:tc>
          <w:tcPr>
            <w:tcW w:w="115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476F6F1" w14:textId="3C8AB81D" w:rsidR="3ED968EC" w:rsidRPr="00F96AFD" w:rsidRDefault="3ED968EC" w:rsidP="00BF0DEA">
            <w:pPr>
              <w:spacing w:line="360" w:lineRule="auto"/>
              <w:rPr>
                <w:rFonts w:ascii="Arial" w:hAnsi="Arial" w:cs="Arial"/>
                <w:sz w:val="24"/>
              </w:rPr>
            </w:pPr>
            <w:r w:rsidRPr="00F96AFD">
              <w:rPr>
                <w:rFonts w:ascii="Arial" w:hAnsi="Arial" w:cs="Arial"/>
                <w:b/>
                <w:sz w:val="24"/>
              </w:rPr>
              <w:t>Dno-Dno</w:t>
            </w:r>
          </w:p>
        </w:tc>
      </w:tr>
      <w:tr w:rsidR="3ED968EC" w:rsidRPr="00F96AFD" w14:paraId="4A89E015" w14:textId="77777777" w:rsidTr="00AB6840">
        <w:trPr>
          <w:trHeight w:val="630"/>
          <w:jc w:val="center"/>
        </w:trPr>
        <w:tc>
          <w:tcPr>
            <w:tcW w:w="174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D1AA2E6" w14:textId="66321D1A" w:rsidR="3ED968EC" w:rsidRPr="00F96AFD" w:rsidRDefault="3ED968EC" w:rsidP="00BF0DEA">
            <w:pPr>
              <w:spacing w:line="360" w:lineRule="auto"/>
              <w:rPr>
                <w:rFonts w:ascii="Arial" w:hAnsi="Arial" w:cs="Arial"/>
                <w:sz w:val="24"/>
              </w:rPr>
            </w:pPr>
            <w:r w:rsidRPr="00F96AFD">
              <w:rPr>
                <w:rFonts w:ascii="Arial" w:hAnsi="Arial" w:cs="Arial"/>
                <w:sz w:val="24"/>
              </w:rPr>
              <w:t>Polska</w:t>
            </w:r>
          </w:p>
        </w:tc>
        <w:tc>
          <w:tcPr>
            <w:tcW w:w="1325" w:type="dxa"/>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0A22D840" w14:textId="756C546A" w:rsidR="3ED968EC" w:rsidRPr="00F96AFD" w:rsidRDefault="3ED968EC" w:rsidP="00BF0DEA">
            <w:pPr>
              <w:spacing w:line="360" w:lineRule="auto"/>
              <w:rPr>
                <w:rFonts w:ascii="Arial" w:hAnsi="Arial" w:cs="Arial"/>
                <w:sz w:val="24"/>
              </w:rPr>
            </w:pPr>
            <w:r w:rsidRPr="00F96AFD">
              <w:rPr>
                <w:rFonts w:ascii="Arial" w:hAnsi="Arial" w:cs="Arial"/>
                <w:sz w:val="24"/>
              </w:rPr>
              <w:t>19,29</w:t>
            </w:r>
          </w:p>
        </w:tc>
        <w:tc>
          <w:tcPr>
            <w:tcW w:w="1348" w:type="dxa"/>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469B382B" w14:textId="7D34E4DF" w:rsidR="3ED968EC" w:rsidRPr="00F96AFD" w:rsidRDefault="3ED968EC" w:rsidP="00BF0DEA">
            <w:pPr>
              <w:spacing w:line="360" w:lineRule="auto"/>
              <w:rPr>
                <w:rFonts w:ascii="Arial" w:hAnsi="Arial" w:cs="Arial"/>
                <w:sz w:val="24"/>
              </w:rPr>
            </w:pPr>
            <w:r w:rsidRPr="00F96AFD">
              <w:rPr>
                <w:rFonts w:ascii="Arial" w:hAnsi="Arial" w:cs="Arial"/>
                <w:sz w:val="24"/>
              </w:rPr>
              <w:t>33,57</w:t>
            </w:r>
          </w:p>
        </w:tc>
        <w:tc>
          <w:tcPr>
            <w:tcW w:w="1141" w:type="dxa"/>
            <w:tcBorders>
              <w:top w:val="single" w:sz="8" w:space="0" w:color="auto"/>
              <w:left w:val="single" w:sz="8" w:space="0" w:color="auto"/>
              <w:bottom w:val="single" w:sz="8" w:space="0" w:color="auto"/>
              <w:right w:val="single" w:sz="8" w:space="0" w:color="auto"/>
            </w:tcBorders>
            <w:tcMar>
              <w:left w:w="28" w:type="dxa"/>
              <w:right w:w="28" w:type="dxa"/>
            </w:tcMar>
            <w:vAlign w:val="center"/>
          </w:tcPr>
          <w:p w14:paraId="5F279BFF" w14:textId="1EFFB68D" w:rsidR="3ED968EC" w:rsidRPr="00F96AFD" w:rsidRDefault="3ED968EC" w:rsidP="00BF0DEA">
            <w:pPr>
              <w:spacing w:line="360" w:lineRule="auto"/>
              <w:rPr>
                <w:rFonts w:ascii="Arial" w:hAnsi="Arial" w:cs="Arial"/>
                <w:sz w:val="24"/>
              </w:rPr>
            </w:pPr>
            <w:r w:rsidRPr="00F96AFD">
              <w:rPr>
                <w:rFonts w:ascii="Arial" w:hAnsi="Arial" w:cs="Arial"/>
                <w:sz w:val="24"/>
              </w:rPr>
              <w:t>16,88</w:t>
            </w:r>
          </w:p>
        </w:tc>
        <w:tc>
          <w:tcPr>
            <w:tcW w:w="115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A42B3A5" w14:textId="71A7A95D" w:rsidR="3ED968EC" w:rsidRPr="00F96AFD" w:rsidRDefault="3ED968EC" w:rsidP="00BF0DEA">
            <w:pPr>
              <w:spacing w:line="360" w:lineRule="auto"/>
              <w:rPr>
                <w:rFonts w:ascii="Arial" w:hAnsi="Arial" w:cs="Arial"/>
                <w:sz w:val="24"/>
              </w:rPr>
            </w:pPr>
            <w:r w:rsidRPr="00F96AFD">
              <w:rPr>
                <w:rFonts w:ascii="Arial" w:hAnsi="Arial" w:cs="Arial"/>
                <w:sz w:val="24"/>
              </w:rPr>
              <w:t>36</w:t>
            </w:r>
          </w:p>
        </w:tc>
      </w:tr>
      <w:tr w:rsidR="3ED968EC" w:rsidRPr="00F96AFD" w14:paraId="270E4C93" w14:textId="77777777" w:rsidTr="00AB6840">
        <w:trPr>
          <w:trHeight w:val="345"/>
          <w:jc w:val="center"/>
        </w:trPr>
        <w:tc>
          <w:tcPr>
            <w:tcW w:w="1744"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1A19D82" w14:textId="62A64430" w:rsidR="3ED968EC" w:rsidRPr="00F96AFD" w:rsidRDefault="3ED968EC" w:rsidP="00BF0DEA">
            <w:pPr>
              <w:spacing w:line="360" w:lineRule="auto"/>
              <w:rPr>
                <w:rFonts w:ascii="Arial" w:hAnsi="Arial" w:cs="Arial"/>
                <w:sz w:val="24"/>
              </w:rPr>
            </w:pPr>
            <w:r w:rsidRPr="00F96AFD">
              <w:rPr>
                <w:rFonts w:ascii="Arial" w:hAnsi="Arial" w:cs="Arial"/>
                <w:sz w:val="24"/>
              </w:rPr>
              <w:t>Wielkopolska</w:t>
            </w:r>
          </w:p>
        </w:tc>
        <w:tc>
          <w:tcPr>
            <w:tcW w:w="1325" w:type="dxa"/>
            <w:tcBorders>
              <w:top w:val="single" w:sz="8" w:space="0" w:color="auto"/>
              <w:left w:val="single" w:sz="8" w:space="0" w:color="auto"/>
              <w:bottom w:val="single" w:sz="8" w:space="0" w:color="auto"/>
              <w:right w:val="single" w:sz="8" w:space="0" w:color="auto"/>
            </w:tcBorders>
            <w:tcMar>
              <w:left w:w="108" w:type="dxa"/>
              <w:right w:w="170" w:type="dxa"/>
            </w:tcMar>
            <w:vAlign w:val="center"/>
          </w:tcPr>
          <w:p w14:paraId="5595390C" w14:textId="1ED1B001" w:rsidR="3ED968EC" w:rsidRPr="00F96AFD" w:rsidRDefault="3ED968EC" w:rsidP="00BF0DEA">
            <w:pPr>
              <w:spacing w:line="360" w:lineRule="auto"/>
              <w:ind w:right="-1"/>
              <w:rPr>
                <w:rFonts w:ascii="Arial" w:hAnsi="Arial" w:cs="Arial"/>
                <w:sz w:val="24"/>
              </w:rPr>
            </w:pPr>
            <w:r w:rsidRPr="00F96AFD">
              <w:rPr>
                <w:rFonts w:ascii="Arial" w:hAnsi="Arial" w:cs="Arial"/>
                <w:sz w:val="24"/>
              </w:rPr>
              <w:t>24,67</w:t>
            </w:r>
          </w:p>
        </w:tc>
        <w:tc>
          <w:tcPr>
            <w:tcW w:w="1348" w:type="dxa"/>
            <w:tcBorders>
              <w:top w:val="single" w:sz="8" w:space="0" w:color="auto"/>
              <w:left w:val="single" w:sz="8" w:space="0" w:color="auto"/>
              <w:bottom w:val="single" w:sz="8" w:space="0" w:color="auto"/>
              <w:right w:val="single" w:sz="8" w:space="0" w:color="auto"/>
            </w:tcBorders>
            <w:tcMar>
              <w:left w:w="108" w:type="dxa"/>
              <w:right w:w="170" w:type="dxa"/>
            </w:tcMar>
            <w:vAlign w:val="center"/>
          </w:tcPr>
          <w:p w14:paraId="0D1F9B42" w14:textId="29FD47F8" w:rsidR="3ED968EC" w:rsidRPr="00F96AFD" w:rsidRDefault="3ED968EC" w:rsidP="00BF0DEA">
            <w:pPr>
              <w:spacing w:line="360" w:lineRule="auto"/>
              <w:rPr>
                <w:rFonts w:ascii="Arial" w:hAnsi="Arial" w:cs="Arial"/>
                <w:sz w:val="24"/>
              </w:rPr>
            </w:pPr>
            <w:r w:rsidRPr="00F96AFD">
              <w:rPr>
                <w:rFonts w:ascii="Arial" w:hAnsi="Arial" w:cs="Arial"/>
                <w:sz w:val="24"/>
              </w:rPr>
              <w:t>40,20</w:t>
            </w:r>
          </w:p>
        </w:tc>
        <w:tc>
          <w:tcPr>
            <w:tcW w:w="1141" w:type="dxa"/>
            <w:tcBorders>
              <w:top w:val="single" w:sz="8" w:space="0" w:color="auto"/>
              <w:left w:val="single" w:sz="8" w:space="0" w:color="auto"/>
              <w:bottom w:val="single" w:sz="8" w:space="0" w:color="auto"/>
              <w:right w:val="single" w:sz="8" w:space="0" w:color="auto"/>
            </w:tcBorders>
            <w:tcMar>
              <w:left w:w="108" w:type="dxa"/>
              <w:right w:w="170" w:type="dxa"/>
            </w:tcMar>
            <w:vAlign w:val="center"/>
          </w:tcPr>
          <w:p w14:paraId="4AC23A06" w14:textId="672CF622" w:rsidR="3ED968EC" w:rsidRPr="00F96AFD" w:rsidRDefault="3ED968EC" w:rsidP="00BF0DEA">
            <w:pPr>
              <w:spacing w:line="360" w:lineRule="auto"/>
              <w:rPr>
                <w:rFonts w:ascii="Arial" w:hAnsi="Arial" w:cs="Arial"/>
                <w:sz w:val="24"/>
              </w:rPr>
            </w:pPr>
            <w:r w:rsidRPr="00F96AFD">
              <w:rPr>
                <w:rFonts w:ascii="Arial" w:hAnsi="Arial" w:cs="Arial"/>
                <w:sz w:val="24"/>
              </w:rPr>
              <w:t>18,17</w:t>
            </w:r>
          </w:p>
        </w:tc>
        <w:tc>
          <w:tcPr>
            <w:tcW w:w="115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09B4797" w14:textId="43E44437" w:rsidR="3ED968EC" w:rsidRPr="00F96AFD" w:rsidRDefault="3ED968EC" w:rsidP="00BF0DEA">
            <w:pPr>
              <w:spacing w:line="360" w:lineRule="auto"/>
              <w:rPr>
                <w:rFonts w:ascii="Arial" w:hAnsi="Arial" w:cs="Arial"/>
                <w:sz w:val="24"/>
              </w:rPr>
            </w:pPr>
            <w:r w:rsidRPr="00F96AFD">
              <w:rPr>
                <w:rFonts w:ascii="Arial" w:hAnsi="Arial" w:cs="Arial"/>
                <w:sz w:val="24"/>
              </w:rPr>
              <w:t>42</w:t>
            </w:r>
          </w:p>
        </w:tc>
      </w:tr>
    </w:tbl>
    <w:p w14:paraId="0BB1A890" w14:textId="6D75EFA5" w:rsidR="7567BEFD" w:rsidRPr="00F96AFD" w:rsidRDefault="7567BEFD" w:rsidP="00DD2DE5">
      <w:pPr>
        <w:spacing w:before="240" w:after="240" w:line="360" w:lineRule="auto"/>
        <w:rPr>
          <w:rFonts w:ascii="Arial" w:hAnsi="Arial" w:cs="Arial"/>
          <w:sz w:val="24"/>
        </w:rPr>
      </w:pPr>
      <w:r w:rsidRPr="00F96AFD">
        <w:rPr>
          <w:rFonts w:ascii="Arial" w:hAnsi="Arial" w:cs="Arial"/>
          <w:sz w:val="24"/>
        </w:rPr>
        <w:t>Źródło: obliczenia własne</w:t>
      </w:r>
    </w:p>
    <w:p w14:paraId="3BA0B6AB" w14:textId="1153C175" w:rsidR="7567BEFD" w:rsidRPr="00F96AFD" w:rsidRDefault="7567BEFD" w:rsidP="00DD2DE5">
      <w:pPr>
        <w:spacing w:before="240" w:after="240" w:line="360" w:lineRule="auto"/>
        <w:rPr>
          <w:rFonts w:ascii="Arial" w:hAnsi="Arial" w:cs="Arial"/>
          <w:sz w:val="24"/>
        </w:rPr>
      </w:pPr>
      <w:r w:rsidRPr="00F96AFD">
        <w:rPr>
          <w:rFonts w:ascii="Arial" w:hAnsi="Arial" w:cs="Arial"/>
          <w:sz w:val="24"/>
        </w:rPr>
        <w:lastRenderedPageBreak/>
        <w:t>Średni czas trwania cyklu województwa wielkopolskiego w analizowanym okresie był dłuższy od cyklu ogólnokrajowego, zarówno w ujęciu „od szczytu do szczytu”, jak i „od dołka do dołka”. Cykl regionalny charakteryzował się również dłuższą fazą wzrostu i dłuższą fazą spadku, przy czym różnica w fazie spadku wyniosła ponad 5 miesięcy (przy fazie wzrostu było to ponad miesiąc).</w:t>
      </w:r>
    </w:p>
    <w:p w14:paraId="4B6DC01B" w14:textId="064FEB45" w:rsidR="7567BEFD" w:rsidRPr="00F96AFD" w:rsidRDefault="7567BEFD" w:rsidP="00DD2DE5">
      <w:pPr>
        <w:spacing w:before="240" w:after="240" w:line="360" w:lineRule="auto"/>
        <w:rPr>
          <w:rFonts w:ascii="Arial" w:hAnsi="Arial" w:cs="Arial"/>
        </w:rPr>
      </w:pPr>
      <w:r w:rsidRPr="00F96AFD">
        <w:rPr>
          <w:rFonts w:ascii="Arial" w:hAnsi="Arial" w:cs="Arial"/>
          <w:sz w:val="24"/>
        </w:rPr>
        <w:t xml:space="preserve">W celu oceny intensywności szeregów empirycznych, a tym samym określenie siły trendów wzrostowych lub spadkowych, w tabeli </w:t>
      </w:r>
      <w:r w:rsidR="2DEDFF73" w:rsidRPr="00F96AFD">
        <w:rPr>
          <w:rFonts w:ascii="Arial" w:hAnsi="Arial" w:cs="Arial"/>
          <w:sz w:val="24"/>
        </w:rPr>
        <w:t>4.4</w:t>
      </w:r>
      <w:r w:rsidRPr="00F96AFD">
        <w:rPr>
          <w:rFonts w:ascii="Arial" w:hAnsi="Arial" w:cs="Arial"/>
          <w:sz w:val="24"/>
        </w:rPr>
        <w:t xml:space="preserve"> zestawiono miary zmienności dla analizowanych zmiennych.</w:t>
      </w:r>
    </w:p>
    <w:p w14:paraId="759596D7" w14:textId="44D9C43D" w:rsidR="7567BEFD" w:rsidRPr="00F96AFD" w:rsidRDefault="00F133F5" w:rsidP="00D74172">
      <w:pPr>
        <w:spacing w:after="0" w:line="360" w:lineRule="auto"/>
        <w:rPr>
          <w:rFonts w:ascii="Arial" w:hAnsi="Arial" w:cs="Arial"/>
        </w:rPr>
      </w:pPr>
      <w:bookmarkStart w:id="228" w:name="_Toc204343416"/>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F77C86" w:rsidRPr="00F96AFD">
        <w:rPr>
          <w:rFonts w:ascii="Arial" w:hAnsi="Arial" w:cs="Arial"/>
          <w:b/>
          <w:noProof/>
          <w:sz w:val="24"/>
        </w:rPr>
        <w:t>4</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F77C86" w:rsidRPr="00F96AFD">
        <w:rPr>
          <w:rFonts w:ascii="Arial" w:hAnsi="Arial" w:cs="Arial"/>
          <w:b/>
          <w:noProof/>
          <w:sz w:val="24"/>
        </w:rPr>
        <w:t>4</w:t>
      </w:r>
      <w:r w:rsidRPr="00F96AFD">
        <w:rPr>
          <w:rFonts w:ascii="Arial" w:hAnsi="Arial" w:cs="Arial"/>
          <w:b/>
          <w:sz w:val="24"/>
        </w:rPr>
        <w:fldChar w:fldCharType="end"/>
      </w:r>
      <w:r w:rsidRPr="00F96AFD">
        <w:rPr>
          <w:rFonts w:ascii="Arial" w:hAnsi="Arial" w:cs="Arial"/>
          <w:b/>
          <w:sz w:val="24"/>
        </w:rPr>
        <w:t xml:space="preserve">. </w:t>
      </w:r>
      <w:r w:rsidR="7567BEFD" w:rsidRPr="00F96AFD">
        <w:rPr>
          <w:rFonts w:ascii="Arial" w:hAnsi="Arial" w:cs="Arial"/>
          <w:b/>
          <w:sz w:val="24"/>
        </w:rPr>
        <w:t>Intensywność szeregu czasowego produkcji przemysłowej w Polsce oraz w województwie wielkopolskim</w:t>
      </w:r>
      <w:bookmarkEnd w:id="228"/>
    </w:p>
    <w:tbl>
      <w:tblPr>
        <w:tblStyle w:val="Tabela-Siatka"/>
        <w:tblW w:w="5000" w:type="pct"/>
        <w:tblLook w:val="04A0" w:firstRow="1" w:lastRow="0" w:firstColumn="1" w:lastColumn="0" w:noHBand="0" w:noVBand="1"/>
        <w:tblDescription w:val="Tabela, intensywność szeregu czasowego produkcji przemysłowej w Polsce oraz w województwie wielkopolskim."/>
      </w:tblPr>
      <w:tblGrid>
        <w:gridCol w:w="1792"/>
        <w:gridCol w:w="1697"/>
        <w:gridCol w:w="2108"/>
        <w:gridCol w:w="1191"/>
        <w:gridCol w:w="1163"/>
        <w:gridCol w:w="1111"/>
      </w:tblGrid>
      <w:tr w:rsidR="00DD2DE5" w:rsidRPr="00F96AFD" w14:paraId="5F027E08" w14:textId="77777777" w:rsidTr="00BF0DEA">
        <w:trPr>
          <w:trHeight w:val="300"/>
          <w:tblHeader/>
        </w:trPr>
        <w:tc>
          <w:tcPr>
            <w:tcW w:w="999" w:type="pct"/>
            <w:vAlign w:val="center"/>
          </w:tcPr>
          <w:p w14:paraId="21C51BAD" w14:textId="77777777" w:rsidR="00DD2DE5" w:rsidRPr="00F96AFD" w:rsidRDefault="00DD2DE5" w:rsidP="00BF0DEA">
            <w:pPr>
              <w:spacing w:line="360" w:lineRule="auto"/>
              <w:rPr>
                <w:rFonts w:ascii="Arial" w:hAnsi="Arial" w:cs="Arial"/>
                <w:sz w:val="24"/>
              </w:rPr>
            </w:pPr>
            <w:r w:rsidRPr="00F96AFD">
              <w:rPr>
                <w:rFonts w:ascii="Arial" w:hAnsi="Arial" w:cs="Arial"/>
                <w:b/>
                <w:sz w:val="24"/>
              </w:rPr>
              <w:t>Szereg czasowy</w:t>
            </w:r>
          </w:p>
        </w:tc>
        <w:tc>
          <w:tcPr>
            <w:tcW w:w="936" w:type="pct"/>
            <w:vAlign w:val="center"/>
          </w:tcPr>
          <w:p w14:paraId="21C36E6D" w14:textId="77777777" w:rsidR="00DD2DE5" w:rsidRPr="00F96AFD" w:rsidRDefault="00DD2DE5" w:rsidP="00BF0DEA">
            <w:pPr>
              <w:spacing w:line="360" w:lineRule="auto"/>
              <w:rPr>
                <w:rFonts w:ascii="Arial" w:hAnsi="Arial" w:cs="Arial"/>
                <w:sz w:val="24"/>
              </w:rPr>
            </w:pPr>
            <w:r w:rsidRPr="00F96AFD">
              <w:rPr>
                <w:rFonts w:ascii="Arial" w:hAnsi="Arial" w:cs="Arial"/>
                <w:b/>
                <w:sz w:val="24"/>
              </w:rPr>
              <w:t>Odchylenie standardowe</w:t>
            </w:r>
          </w:p>
          <w:p w14:paraId="61701660" w14:textId="27C43364" w:rsidR="00DD2DE5" w:rsidRPr="00F96AFD" w:rsidRDefault="002E29B3" w:rsidP="00BF0DEA">
            <w:pPr>
              <w:spacing w:line="360" w:lineRule="auto"/>
              <w:rPr>
                <w:rFonts w:ascii="Arial" w:hAnsi="Arial" w:cs="Arial"/>
                <w:sz w:val="24"/>
              </w:rPr>
            </w:pPr>
            <w:r>
              <w:rPr>
                <w:rFonts w:ascii="Arial" w:hAnsi="Arial" w:cs="Arial"/>
                <w:b/>
                <w:sz w:val="24"/>
              </w:rPr>
              <w:t>(w pkt</w:t>
            </w:r>
            <w:r w:rsidR="00DD2DE5" w:rsidRPr="00F96AFD">
              <w:rPr>
                <w:rFonts w:ascii="Arial" w:hAnsi="Arial" w:cs="Arial"/>
                <w:b/>
                <w:sz w:val="24"/>
              </w:rPr>
              <w:t>)</w:t>
            </w:r>
          </w:p>
        </w:tc>
        <w:tc>
          <w:tcPr>
            <w:tcW w:w="1173" w:type="pct"/>
            <w:vAlign w:val="center"/>
          </w:tcPr>
          <w:p w14:paraId="2417455B" w14:textId="0B520DEE" w:rsidR="00DD2DE5" w:rsidRPr="00F96AFD" w:rsidRDefault="00DD2DE5" w:rsidP="00BF0DEA">
            <w:pPr>
              <w:spacing w:line="360" w:lineRule="auto"/>
              <w:rPr>
                <w:rFonts w:ascii="Arial" w:hAnsi="Arial" w:cs="Arial"/>
                <w:sz w:val="24"/>
              </w:rPr>
            </w:pPr>
            <w:r w:rsidRPr="00F96AFD">
              <w:rPr>
                <w:rFonts w:ascii="Arial" w:eastAsia="Times New Roman" w:hAnsi="Arial" w:cs="Arial"/>
                <w:b/>
                <w:bCs/>
                <w:sz w:val="24"/>
                <w:szCs w:val="24"/>
              </w:rPr>
              <w:t>Współczynnik</w:t>
            </w:r>
            <w:r w:rsidRPr="00F96AFD">
              <w:rPr>
                <w:rFonts w:ascii="Arial" w:hAnsi="Arial" w:cs="Arial"/>
                <w:b/>
                <w:sz w:val="24"/>
              </w:rPr>
              <w:t xml:space="preserve"> zmienności </w:t>
            </w:r>
            <w:r w:rsidR="002E29B3">
              <w:rPr>
                <w:rFonts w:ascii="Arial" w:hAnsi="Arial" w:cs="Arial"/>
                <w:b/>
                <w:sz w:val="24"/>
              </w:rPr>
              <w:br/>
            </w:r>
            <w:r w:rsidRPr="00F96AFD">
              <w:rPr>
                <w:rFonts w:ascii="Arial" w:hAnsi="Arial" w:cs="Arial"/>
                <w:b/>
                <w:sz w:val="24"/>
              </w:rPr>
              <w:t>(w</w:t>
            </w:r>
            <w:r w:rsidR="002E29B3">
              <w:rPr>
                <w:rFonts w:ascii="Arial" w:hAnsi="Arial" w:cs="Arial"/>
                <w:b/>
                <w:sz w:val="24"/>
              </w:rPr>
              <w:t xml:space="preserve"> </w:t>
            </w:r>
            <w:r w:rsidRPr="00F96AFD">
              <w:rPr>
                <w:rFonts w:ascii="Arial" w:hAnsi="Arial" w:cs="Arial"/>
                <w:b/>
                <w:sz w:val="24"/>
              </w:rPr>
              <w:t>%)</w:t>
            </w:r>
          </w:p>
        </w:tc>
        <w:tc>
          <w:tcPr>
            <w:tcW w:w="1891" w:type="pct"/>
            <w:gridSpan w:val="3"/>
            <w:tcBorders>
              <w:top w:val="single" w:sz="8" w:space="0" w:color="auto"/>
              <w:left w:val="nil"/>
              <w:bottom w:val="single" w:sz="8" w:space="0" w:color="auto"/>
              <w:right w:val="single" w:sz="4" w:space="0" w:color="auto"/>
            </w:tcBorders>
            <w:tcMar>
              <w:left w:w="108" w:type="dxa"/>
              <w:right w:w="108" w:type="dxa"/>
            </w:tcMar>
          </w:tcPr>
          <w:p w14:paraId="2BCC7DCA" w14:textId="5898F9CE" w:rsidR="00DD2DE5" w:rsidRPr="00F96AFD" w:rsidRDefault="00DD2DE5" w:rsidP="00BF0DEA">
            <w:pPr>
              <w:spacing w:line="360" w:lineRule="auto"/>
              <w:rPr>
                <w:rFonts w:ascii="Arial" w:hAnsi="Arial" w:cs="Arial"/>
                <w:sz w:val="24"/>
              </w:rPr>
            </w:pPr>
            <w:r w:rsidRPr="00F96AFD">
              <w:rPr>
                <w:rFonts w:ascii="Arial" w:hAnsi="Arial" w:cs="Arial"/>
                <w:b/>
                <w:sz w:val="24"/>
              </w:rPr>
              <w:t>Średnia amplituda (w %)</w:t>
            </w:r>
            <w:r w:rsidR="00F133F5" w:rsidRPr="00F96AFD">
              <w:rPr>
                <w:rFonts w:ascii="Arial" w:eastAsia="Times New Roman" w:hAnsi="Arial" w:cs="Arial"/>
                <w:b/>
                <w:bCs/>
                <w:sz w:val="24"/>
                <w:szCs w:val="24"/>
              </w:rPr>
              <w:t xml:space="preserve"> faz wzrostowych</w:t>
            </w:r>
          </w:p>
        </w:tc>
      </w:tr>
      <w:tr w:rsidR="3ED968EC" w:rsidRPr="00F96AFD" w14:paraId="2AE11D3B" w14:textId="77777777" w:rsidTr="00BF0DEA">
        <w:trPr>
          <w:trHeight w:val="300"/>
        </w:trPr>
        <w:tc>
          <w:tcPr>
            <w:tcW w:w="999" w:type="pct"/>
            <w:tcBorders>
              <w:top w:val="nil"/>
              <w:left w:val="single" w:sz="8" w:space="0" w:color="auto"/>
              <w:bottom w:val="single" w:sz="8" w:space="0" w:color="auto"/>
              <w:right w:val="single" w:sz="8" w:space="0" w:color="auto"/>
            </w:tcBorders>
            <w:tcMar>
              <w:left w:w="108" w:type="dxa"/>
              <w:right w:w="108" w:type="dxa"/>
            </w:tcMar>
          </w:tcPr>
          <w:p w14:paraId="40066DFD" w14:textId="62A536AB" w:rsidR="3ED968EC" w:rsidRPr="00F96AFD" w:rsidRDefault="3ED968EC" w:rsidP="00BF0DEA">
            <w:pPr>
              <w:spacing w:line="360" w:lineRule="auto"/>
              <w:rPr>
                <w:rFonts w:ascii="Arial" w:hAnsi="Arial" w:cs="Arial"/>
                <w:sz w:val="24"/>
              </w:rPr>
            </w:pPr>
            <w:r w:rsidRPr="00F96AFD">
              <w:rPr>
                <w:rFonts w:ascii="Arial" w:hAnsi="Arial" w:cs="Arial"/>
                <w:sz w:val="24"/>
              </w:rPr>
              <w:t>Polska</w:t>
            </w:r>
          </w:p>
        </w:tc>
        <w:tc>
          <w:tcPr>
            <w:tcW w:w="936" w:type="pct"/>
            <w:tcBorders>
              <w:top w:val="nil"/>
              <w:left w:val="single" w:sz="8" w:space="0" w:color="auto"/>
              <w:bottom w:val="single" w:sz="8" w:space="0" w:color="auto"/>
              <w:right w:val="single" w:sz="8" w:space="0" w:color="auto"/>
            </w:tcBorders>
            <w:tcMar>
              <w:left w:w="340" w:type="dxa"/>
              <w:right w:w="567" w:type="dxa"/>
            </w:tcMar>
          </w:tcPr>
          <w:p w14:paraId="2BEB6713" w14:textId="5404113B" w:rsidR="3ED968EC" w:rsidRPr="00F96AFD" w:rsidRDefault="3ED968EC" w:rsidP="00BF0DEA">
            <w:pPr>
              <w:spacing w:line="360" w:lineRule="auto"/>
              <w:rPr>
                <w:rFonts w:ascii="Arial" w:hAnsi="Arial" w:cs="Arial"/>
                <w:sz w:val="24"/>
              </w:rPr>
            </w:pPr>
            <w:r w:rsidRPr="00F96AFD">
              <w:rPr>
                <w:rFonts w:ascii="Arial" w:hAnsi="Arial" w:cs="Arial"/>
                <w:sz w:val="24"/>
              </w:rPr>
              <w:t>4,98</w:t>
            </w:r>
          </w:p>
        </w:tc>
        <w:tc>
          <w:tcPr>
            <w:tcW w:w="1173" w:type="pct"/>
            <w:tcBorders>
              <w:top w:val="nil"/>
              <w:left w:val="single" w:sz="8" w:space="0" w:color="auto"/>
              <w:bottom w:val="single" w:sz="8" w:space="0" w:color="auto"/>
              <w:right w:val="single" w:sz="8" w:space="0" w:color="auto"/>
            </w:tcBorders>
            <w:tcMar>
              <w:left w:w="340" w:type="dxa"/>
              <w:right w:w="567" w:type="dxa"/>
            </w:tcMar>
          </w:tcPr>
          <w:p w14:paraId="04C1FFD7" w14:textId="23B63025" w:rsidR="3ED968EC" w:rsidRPr="00F96AFD" w:rsidRDefault="46998371" w:rsidP="00BF0DEA">
            <w:pPr>
              <w:spacing w:line="360" w:lineRule="auto"/>
              <w:rPr>
                <w:rFonts w:ascii="Arial" w:hAnsi="Arial" w:cs="Arial"/>
                <w:sz w:val="24"/>
              </w:rPr>
            </w:pPr>
            <w:r w:rsidRPr="00F96AFD">
              <w:rPr>
                <w:rFonts w:ascii="Arial" w:hAnsi="Arial" w:cs="Arial"/>
                <w:sz w:val="24"/>
              </w:rPr>
              <w:t>16,72</w:t>
            </w:r>
          </w:p>
        </w:tc>
        <w:tc>
          <w:tcPr>
            <w:tcW w:w="657" w:type="pct"/>
            <w:tcBorders>
              <w:top w:val="single" w:sz="8" w:space="0" w:color="auto"/>
              <w:left w:val="single" w:sz="8" w:space="0" w:color="auto"/>
              <w:bottom w:val="single" w:sz="8" w:space="0" w:color="auto"/>
              <w:right w:val="single" w:sz="8" w:space="0" w:color="auto"/>
            </w:tcBorders>
            <w:tcMar>
              <w:left w:w="108" w:type="dxa"/>
              <w:right w:w="482" w:type="dxa"/>
            </w:tcMar>
            <w:vAlign w:val="center"/>
          </w:tcPr>
          <w:p w14:paraId="2664B48B" w14:textId="58985984" w:rsidR="3ED968EC" w:rsidRPr="00F96AFD" w:rsidRDefault="3ED968EC" w:rsidP="00BF0DEA">
            <w:pPr>
              <w:spacing w:line="360" w:lineRule="auto"/>
              <w:rPr>
                <w:rFonts w:ascii="Arial" w:hAnsi="Arial" w:cs="Arial"/>
                <w:sz w:val="24"/>
              </w:rPr>
            </w:pPr>
            <w:r w:rsidRPr="00F96AFD">
              <w:rPr>
                <w:rFonts w:ascii="Arial" w:hAnsi="Arial" w:cs="Arial"/>
                <w:sz w:val="24"/>
              </w:rPr>
              <w:t>11,83</w:t>
            </w:r>
          </w:p>
        </w:tc>
        <w:tc>
          <w:tcPr>
            <w:tcW w:w="611" w:type="pct"/>
            <w:tcBorders>
              <w:top w:val="single" w:sz="4" w:space="0" w:color="auto"/>
              <w:left w:val="single" w:sz="8" w:space="0" w:color="auto"/>
              <w:bottom w:val="single" w:sz="8" w:space="0" w:color="auto"/>
              <w:right w:val="single" w:sz="8" w:space="0" w:color="auto"/>
            </w:tcBorders>
            <w:tcMar>
              <w:left w:w="108" w:type="dxa"/>
              <w:right w:w="454" w:type="dxa"/>
            </w:tcMar>
            <w:vAlign w:val="center"/>
          </w:tcPr>
          <w:p w14:paraId="10A47E10" w14:textId="22427221" w:rsidR="3ED968EC" w:rsidRPr="00F96AFD" w:rsidRDefault="3ED968EC" w:rsidP="00BF0DEA">
            <w:pPr>
              <w:spacing w:line="360" w:lineRule="auto"/>
              <w:rPr>
                <w:rFonts w:ascii="Arial" w:hAnsi="Arial" w:cs="Arial"/>
                <w:sz w:val="24"/>
              </w:rPr>
            </w:pPr>
            <w:r w:rsidRPr="00F96AFD">
              <w:rPr>
                <w:rFonts w:ascii="Arial" w:hAnsi="Arial" w:cs="Arial"/>
                <w:sz w:val="24"/>
              </w:rPr>
              <w:t>11,86</w:t>
            </w:r>
          </w:p>
        </w:tc>
        <w:tc>
          <w:tcPr>
            <w:tcW w:w="623" w:type="pct"/>
            <w:tcBorders>
              <w:top w:val="single" w:sz="4" w:space="0" w:color="auto"/>
              <w:left w:val="single" w:sz="8" w:space="0" w:color="auto"/>
              <w:bottom w:val="single" w:sz="8" w:space="0" w:color="auto"/>
              <w:right w:val="single" w:sz="8" w:space="0" w:color="auto"/>
            </w:tcBorders>
            <w:tcMar>
              <w:left w:w="108" w:type="dxa"/>
              <w:right w:w="170" w:type="dxa"/>
            </w:tcMar>
          </w:tcPr>
          <w:p w14:paraId="7674753A" w14:textId="7DD411E8" w:rsidR="3ED968EC" w:rsidRPr="00F96AFD" w:rsidRDefault="3ED968EC" w:rsidP="00BF0DEA">
            <w:pPr>
              <w:spacing w:line="360" w:lineRule="auto"/>
              <w:rPr>
                <w:rFonts w:ascii="Arial" w:hAnsi="Arial" w:cs="Arial"/>
                <w:sz w:val="24"/>
              </w:rPr>
            </w:pPr>
            <w:r w:rsidRPr="00F96AFD">
              <w:rPr>
                <w:rFonts w:ascii="Arial" w:hAnsi="Arial" w:cs="Arial"/>
                <w:sz w:val="24"/>
              </w:rPr>
              <w:t>-0,03</w:t>
            </w:r>
          </w:p>
        </w:tc>
      </w:tr>
      <w:tr w:rsidR="3ED968EC" w:rsidRPr="00F96AFD" w14:paraId="067578D2" w14:textId="77777777" w:rsidTr="00BF0DEA">
        <w:trPr>
          <w:trHeight w:val="300"/>
        </w:trPr>
        <w:tc>
          <w:tcPr>
            <w:tcW w:w="999" w:type="pct"/>
            <w:tcBorders>
              <w:top w:val="single" w:sz="8" w:space="0" w:color="auto"/>
              <w:left w:val="single" w:sz="8" w:space="0" w:color="auto"/>
              <w:bottom w:val="single" w:sz="8" w:space="0" w:color="auto"/>
              <w:right w:val="single" w:sz="8" w:space="0" w:color="auto"/>
            </w:tcBorders>
            <w:tcMar>
              <w:left w:w="108" w:type="dxa"/>
              <w:right w:w="108" w:type="dxa"/>
            </w:tcMar>
          </w:tcPr>
          <w:p w14:paraId="10D5E026" w14:textId="601D3C19" w:rsidR="3ED968EC" w:rsidRPr="00F96AFD" w:rsidRDefault="3ED968EC" w:rsidP="00BF0DEA">
            <w:pPr>
              <w:spacing w:line="360" w:lineRule="auto"/>
              <w:rPr>
                <w:rFonts w:ascii="Arial" w:hAnsi="Arial" w:cs="Arial"/>
                <w:sz w:val="24"/>
              </w:rPr>
            </w:pPr>
            <w:r w:rsidRPr="00F96AFD">
              <w:rPr>
                <w:rFonts w:ascii="Arial" w:hAnsi="Arial" w:cs="Arial"/>
                <w:sz w:val="24"/>
              </w:rPr>
              <w:t>Wielkopolskie</w:t>
            </w:r>
          </w:p>
        </w:tc>
        <w:tc>
          <w:tcPr>
            <w:tcW w:w="936" w:type="pct"/>
            <w:tcBorders>
              <w:top w:val="single" w:sz="8" w:space="0" w:color="auto"/>
              <w:left w:val="single" w:sz="8" w:space="0" w:color="auto"/>
              <w:bottom w:val="single" w:sz="8" w:space="0" w:color="auto"/>
              <w:right w:val="single" w:sz="8" w:space="0" w:color="auto"/>
            </w:tcBorders>
            <w:tcMar>
              <w:left w:w="340" w:type="dxa"/>
              <w:right w:w="567" w:type="dxa"/>
            </w:tcMar>
          </w:tcPr>
          <w:p w14:paraId="0EA53848" w14:textId="3A9C287B" w:rsidR="3ED968EC" w:rsidRPr="00F96AFD" w:rsidRDefault="3ED968EC" w:rsidP="00BF0DEA">
            <w:pPr>
              <w:spacing w:line="360" w:lineRule="auto"/>
              <w:rPr>
                <w:rFonts w:ascii="Arial" w:hAnsi="Arial" w:cs="Arial"/>
                <w:sz w:val="24"/>
              </w:rPr>
            </w:pPr>
            <w:r w:rsidRPr="00F96AFD">
              <w:rPr>
                <w:rFonts w:ascii="Arial" w:hAnsi="Arial" w:cs="Arial"/>
                <w:sz w:val="24"/>
              </w:rPr>
              <w:t>4,76</w:t>
            </w:r>
          </w:p>
        </w:tc>
        <w:tc>
          <w:tcPr>
            <w:tcW w:w="1173" w:type="pct"/>
            <w:tcBorders>
              <w:top w:val="single" w:sz="8" w:space="0" w:color="auto"/>
              <w:left w:val="single" w:sz="8" w:space="0" w:color="auto"/>
              <w:bottom w:val="single" w:sz="8" w:space="0" w:color="auto"/>
              <w:right w:val="single" w:sz="8" w:space="0" w:color="auto"/>
            </w:tcBorders>
            <w:tcMar>
              <w:left w:w="340" w:type="dxa"/>
              <w:right w:w="567" w:type="dxa"/>
            </w:tcMar>
          </w:tcPr>
          <w:p w14:paraId="2221F58F" w14:textId="48656D90" w:rsidR="3ED968EC" w:rsidRPr="00F96AFD" w:rsidRDefault="63903F5A" w:rsidP="00BF0DEA">
            <w:pPr>
              <w:spacing w:line="360" w:lineRule="auto"/>
              <w:rPr>
                <w:rFonts w:ascii="Arial" w:hAnsi="Arial" w:cs="Arial"/>
                <w:sz w:val="24"/>
              </w:rPr>
            </w:pPr>
            <w:r w:rsidRPr="00F96AFD">
              <w:rPr>
                <w:rFonts w:ascii="Arial" w:hAnsi="Arial" w:cs="Arial"/>
                <w:sz w:val="24"/>
              </w:rPr>
              <w:t>16,01</w:t>
            </w:r>
          </w:p>
        </w:tc>
        <w:tc>
          <w:tcPr>
            <w:tcW w:w="657" w:type="pct"/>
            <w:tcBorders>
              <w:top w:val="single" w:sz="8" w:space="0" w:color="auto"/>
              <w:left w:val="single" w:sz="8" w:space="0" w:color="auto"/>
              <w:bottom w:val="single" w:sz="8" w:space="0" w:color="auto"/>
              <w:right w:val="single" w:sz="8" w:space="0" w:color="auto"/>
            </w:tcBorders>
            <w:tcMar>
              <w:left w:w="108" w:type="dxa"/>
              <w:right w:w="482" w:type="dxa"/>
            </w:tcMar>
            <w:vAlign w:val="center"/>
          </w:tcPr>
          <w:p w14:paraId="41DC9692" w14:textId="285D1D3E" w:rsidR="3ED968EC" w:rsidRPr="00F96AFD" w:rsidRDefault="3ED968EC" w:rsidP="00BF0DEA">
            <w:pPr>
              <w:spacing w:line="360" w:lineRule="auto"/>
              <w:rPr>
                <w:rFonts w:ascii="Arial" w:hAnsi="Arial" w:cs="Arial"/>
                <w:sz w:val="24"/>
              </w:rPr>
            </w:pPr>
            <w:r w:rsidRPr="00F96AFD">
              <w:rPr>
                <w:rFonts w:ascii="Arial" w:hAnsi="Arial" w:cs="Arial"/>
                <w:sz w:val="24"/>
              </w:rPr>
              <w:t>13,59</w:t>
            </w:r>
          </w:p>
        </w:tc>
        <w:tc>
          <w:tcPr>
            <w:tcW w:w="611" w:type="pct"/>
            <w:tcBorders>
              <w:top w:val="single" w:sz="8" w:space="0" w:color="auto"/>
              <w:left w:val="single" w:sz="8" w:space="0" w:color="auto"/>
              <w:bottom w:val="single" w:sz="8" w:space="0" w:color="auto"/>
              <w:right w:val="single" w:sz="8" w:space="0" w:color="auto"/>
            </w:tcBorders>
            <w:tcMar>
              <w:left w:w="108" w:type="dxa"/>
              <w:right w:w="454" w:type="dxa"/>
            </w:tcMar>
            <w:vAlign w:val="center"/>
          </w:tcPr>
          <w:p w14:paraId="0E29C94D" w14:textId="1001CABD" w:rsidR="3ED968EC" w:rsidRPr="00F96AFD" w:rsidRDefault="3ED968EC" w:rsidP="00BF0DEA">
            <w:pPr>
              <w:spacing w:line="360" w:lineRule="auto"/>
              <w:rPr>
                <w:rFonts w:ascii="Arial" w:hAnsi="Arial" w:cs="Arial"/>
                <w:sz w:val="24"/>
              </w:rPr>
            </w:pPr>
            <w:r w:rsidRPr="00F96AFD">
              <w:rPr>
                <w:rFonts w:ascii="Arial" w:hAnsi="Arial" w:cs="Arial"/>
                <w:sz w:val="24"/>
              </w:rPr>
              <w:t>13,44</w:t>
            </w:r>
          </w:p>
        </w:tc>
        <w:tc>
          <w:tcPr>
            <w:tcW w:w="623" w:type="pct"/>
            <w:tcBorders>
              <w:top w:val="single" w:sz="8" w:space="0" w:color="auto"/>
              <w:left w:val="single" w:sz="8" w:space="0" w:color="auto"/>
              <w:bottom w:val="single" w:sz="8" w:space="0" w:color="auto"/>
              <w:right w:val="single" w:sz="8" w:space="0" w:color="auto"/>
            </w:tcBorders>
            <w:tcMar>
              <w:left w:w="108" w:type="dxa"/>
              <w:right w:w="170" w:type="dxa"/>
            </w:tcMar>
          </w:tcPr>
          <w:p w14:paraId="49A31C9A" w14:textId="5501F8BA" w:rsidR="3ED968EC" w:rsidRPr="00F96AFD" w:rsidRDefault="3ED968EC" w:rsidP="00BF0DEA">
            <w:pPr>
              <w:spacing w:line="360" w:lineRule="auto"/>
              <w:rPr>
                <w:rFonts w:ascii="Arial" w:hAnsi="Arial" w:cs="Arial"/>
                <w:sz w:val="24"/>
              </w:rPr>
            </w:pPr>
            <w:r w:rsidRPr="00F96AFD">
              <w:rPr>
                <w:rFonts w:ascii="Arial" w:hAnsi="Arial" w:cs="Arial"/>
                <w:sz w:val="24"/>
              </w:rPr>
              <w:t>0,14</w:t>
            </w:r>
          </w:p>
        </w:tc>
      </w:tr>
    </w:tbl>
    <w:p w14:paraId="074B51B6" w14:textId="5C5A7495" w:rsidR="7567BEFD" w:rsidRPr="00F96AFD" w:rsidRDefault="003360BF" w:rsidP="00B60BA8">
      <w:pPr>
        <w:spacing w:after="120" w:line="360" w:lineRule="auto"/>
        <w:rPr>
          <w:rFonts w:ascii="Arial" w:hAnsi="Arial" w:cs="Arial"/>
          <w:sz w:val="24"/>
        </w:rPr>
      </w:pPr>
      <w:r w:rsidRPr="00F96AFD">
        <w:rPr>
          <w:rFonts w:ascii="Arial" w:hAnsi="Arial" w:cs="Arial"/>
          <w:sz w:val="24"/>
        </w:rPr>
        <w:t>Źródło: obliczenia własne</w:t>
      </w:r>
    </w:p>
    <w:p w14:paraId="6C841026" w14:textId="4D9002D0" w:rsidR="7567BEFD" w:rsidRPr="00F96AFD" w:rsidRDefault="09C29BB7" w:rsidP="00DD2DE5">
      <w:pPr>
        <w:spacing w:before="240" w:after="240" w:line="360" w:lineRule="auto"/>
        <w:rPr>
          <w:rFonts w:ascii="Arial" w:hAnsi="Arial" w:cs="Arial"/>
        </w:rPr>
      </w:pPr>
      <w:r w:rsidRPr="00F96AFD">
        <w:rPr>
          <w:rFonts w:ascii="Arial" w:hAnsi="Arial" w:cs="Arial"/>
          <w:sz w:val="24"/>
        </w:rPr>
        <w:t>Wyniki badań wskazują, że cykl Wielkopolski charakteryzuje się mniejszą zmiennością, co wynika również z mniejszej liczby wyodrębnionych cykli. Amplitudy faz wzrostowych i</w:t>
      </w:r>
      <w:r w:rsidR="0AA337D0" w:rsidRPr="00F96AFD">
        <w:rPr>
          <w:rFonts w:ascii="Arial" w:hAnsi="Arial" w:cs="Arial"/>
          <w:sz w:val="24"/>
        </w:rPr>
        <w:t> </w:t>
      </w:r>
      <w:r w:rsidRPr="00F96AFD">
        <w:rPr>
          <w:rFonts w:ascii="Arial" w:hAnsi="Arial" w:cs="Arial"/>
          <w:sz w:val="24"/>
        </w:rPr>
        <w:t>spadkowych są większe niż w cyklu ogólnopolskim. Warto podkreślić, że w przeciwieństwie do całego kraju, amplituda całych cykli jest dodatnia, co może oznaczać, że region znajduje się na intensywniejszej ścieżce długookresowego wzrostu gospodarczego niż cały kraj.</w:t>
      </w:r>
    </w:p>
    <w:p w14:paraId="6B1F1233" w14:textId="5E21FFC2" w:rsidR="7567BEFD" w:rsidRPr="00F96AFD" w:rsidRDefault="09C29BB7" w:rsidP="00DD2DE5">
      <w:pPr>
        <w:spacing w:before="240" w:after="240" w:line="360" w:lineRule="auto"/>
        <w:rPr>
          <w:rFonts w:ascii="Arial" w:hAnsi="Arial" w:cs="Arial"/>
          <w:sz w:val="24"/>
        </w:rPr>
      </w:pPr>
      <w:r w:rsidRPr="00F96AFD">
        <w:rPr>
          <w:rFonts w:ascii="Arial" w:hAnsi="Arial" w:cs="Arial"/>
          <w:sz w:val="24"/>
        </w:rPr>
        <w:t>Ostatnim aspektem analizy zbieżności składnika cyklicznego produkcji przemysłowej w województwie wielkopolskim i całym kraju była ocena zmian stopnia tej zbieżności w czasie. W tym celu posłużono się współczynnikiem korelacji rekursywnej z ruchomym 5-letnim oknem</w:t>
      </w:r>
      <w:r w:rsidR="00C30B5A" w:rsidRPr="00F96AFD">
        <w:rPr>
          <w:rFonts w:ascii="Arial" w:eastAsia="Times New Roman" w:hAnsi="Arial" w:cs="Arial"/>
          <w:sz w:val="24"/>
          <w:szCs w:val="24"/>
        </w:rPr>
        <w:t xml:space="preserve"> (przypis:</w:t>
      </w:r>
      <w:r w:rsidR="00C30B5A" w:rsidRPr="00F96AFD">
        <w:rPr>
          <w:rFonts w:ascii="Times New Roman" w:hAnsi="Times New Roman" w:cs="Times New Roman"/>
        </w:rPr>
        <w:t xml:space="preserve"> </w:t>
      </w:r>
      <w:r w:rsidR="00C30B5A" w:rsidRPr="00F96AFD">
        <w:rPr>
          <w:rFonts w:ascii="Arial" w:hAnsi="Arial" w:cs="Arial"/>
          <w:sz w:val="24"/>
        </w:rPr>
        <w:t xml:space="preserve">Długość okna jest w literaturze przedmiotu dobierana arbitralnie. Nie może ono być jednak zbyt krótkie (w celu możliwości interpretacji współczynnika korelacji) oraz zbyt długie (gdyż niweluje to zmienność). Okno, które obejmuje co najmniej jeden cykl koniunkturalny, jest więc optymalne. W literaturze najczęściej wybiera się okno o długości 5 lat (Adamowicz i in. 2008; </w:t>
      </w:r>
      <w:proofErr w:type="spellStart"/>
      <w:r w:rsidR="00C30B5A" w:rsidRPr="00F96AFD">
        <w:rPr>
          <w:rFonts w:ascii="Arial" w:hAnsi="Arial" w:cs="Arial"/>
          <w:sz w:val="24"/>
        </w:rPr>
        <w:t>Warżała</w:t>
      </w:r>
      <w:proofErr w:type="spellEnd"/>
      <w:r w:rsidR="00C30B5A" w:rsidRPr="00F96AFD">
        <w:rPr>
          <w:rFonts w:ascii="Arial" w:hAnsi="Arial" w:cs="Arial"/>
          <w:sz w:val="24"/>
        </w:rPr>
        <w:t xml:space="preserve"> 2016)</w:t>
      </w:r>
      <w:r w:rsidR="00893008" w:rsidRPr="00F96AFD">
        <w:rPr>
          <w:rFonts w:ascii="Arial" w:hAnsi="Arial" w:cs="Arial"/>
          <w:sz w:val="24"/>
        </w:rPr>
        <w:t>,</w:t>
      </w:r>
      <w:r w:rsidR="001B5C2F" w:rsidRPr="00F96AFD">
        <w:rPr>
          <w:rFonts w:ascii="Arial" w:hAnsi="Arial" w:cs="Arial"/>
          <w:sz w:val="24"/>
        </w:rPr>
        <w:t xml:space="preserve"> </w:t>
      </w:r>
      <w:r w:rsidR="3622494F" w:rsidRPr="00F96AFD">
        <w:rPr>
          <w:rFonts w:ascii="Arial" w:hAnsi="Arial" w:cs="Arial"/>
          <w:sz w:val="24"/>
        </w:rPr>
        <w:t>w</w:t>
      </w:r>
      <w:r w:rsidRPr="00F96AFD">
        <w:rPr>
          <w:rFonts w:ascii="Arial" w:hAnsi="Arial" w:cs="Arial"/>
          <w:sz w:val="24"/>
        </w:rPr>
        <w:t>y</w:t>
      </w:r>
      <w:r w:rsidR="5CDFD118" w:rsidRPr="00F96AFD">
        <w:rPr>
          <w:rFonts w:ascii="Arial" w:hAnsi="Arial" w:cs="Arial"/>
          <w:sz w:val="24"/>
        </w:rPr>
        <w:t>kre</w:t>
      </w:r>
      <w:r w:rsidRPr="00F96AFD">
        <w:rPr>
          <w:rFonts w:ascii="Arial" w:hAnsi="Arial" w:cs="Arial"/>
          <w:sz w:val="24"/>
        </w:rPr>
        <w:t>s</w:t>
      </w:r>
      <w:r w:rsidR="1D537263" w:rsidRPr="00F96AFD">
        <w:rPr>
          <w:rFonts w:ascii="Arial" w:hAnsi="Arial" w:cs="Arial"/>
          <w:sz w:val="24"/>
        </w:rPr>
        <w:t xml:space="preserve"> 4</w:t>
      </w:r>
      <w:r w:rsidRPr="00F96AFD">
        <w:rPr>
          <w:rFonts w:ascii="Arial" w:hAnsi="Arial" w:cs="Arial"/>
          <w:sz w:val="24"/>
        </w:rPr>
        <w:t>.</w:t>
      </w:r>
      <w:r w:rsidR="1F8B4AA7" w:rsidRPr="00F96AFD">
        <w:rPr>
          <w:rFonts w:ascii="Arial" w:hAnsi="Arial" w:cs="Arial"/>
          <w:sz w:val="24"/>
        </w:rPr>
        <w:t>2</w:t>
      </w:r>
      <w:r w:rsidRPr="00F96AFD">
        <w:rPr>
          <w:rFonts w:ascii="Arial" w:hAnsi="Arial" w:cs="Arial"/>
          <w:sz w:val="24"/>
        </w:rPr>
        <w:t>.</w:t>
      </w:r>
      <w:r w:rsidR="001B5C2F" w:rsidRPr="00F96AFD">
        <w:rPr>
          <w:rFonts w:ascii="Arial" w:hAnsi="Arial" w:cs="Arial"/>
          <w:sz w:val="24"/>
        </w:rPr>
        <w:t xml:space="preserve"> </w:t>
      </w:r>
      <w:r w:rsidR="001B5C2F" w:rsidRPr="00F96AFD">
        <w:rPr>
          <w:rFonts w:ascii="Arial" w:eastAsia="Times New Roman" w:hAnsi="Arial" w:cs="Arial"/>
          <w:sz w:val="24"/>
          <w:szCs w:val="24"/>
        </w:rPr>
        <w:t xml:space="preserve">Długość okna jest w literaturze przedmiotu dobierana </w:t>
      </w:r>
      <w:r w:rsidR="001B5C2F" w:rsidRPr="00F96AFD">
        <w:rPr>
          <w:rFonts w:ascii="Arial" w:eastAsia="Times New Roman" w:hAnsi="Arial" w:cs="Arial"/>
          <w:sz w:val="24"/>
          <w:szCs w:val="24"/>
        </w:rPr>
        <w:lastRenderedPageBreak/>
        <w:t xml:space="preserve">arbitralnie. Nie może ono być jednak zbyt krótkie (w celu możliwości interpretacji współczynnika korelacji) oraz zbyt długie (gdyż niweluje to zmienność). Okno, które obejmuje co najmniej jeden cykl koniunkturalny, jest więc optymalne. W literaturze najczęściej wybiera się okno o długości 5 lat (Adamowicz i in. 2008; </w:t>
      </w:r>
      <w:proofErr w:type="spellStart"/>
      <w:r w:rsidR="001B5C2F" w:rsidRPr="00F96AFD">
        <w:rPr>
          <w:rFonts w:ascii="Arial" w:eastAsia="Times New Roman" w:hAnsi="Arial" w:cs="Arial"/>
          <w:sz w:val="24"/>
          <w:szCs w:val="24"/>
        </w:rPr>
        <w:t>Warżała</w:t>
      </w:r>
      <w:proofErr w:type="spellEnd"/>
      <w:r w:rsidR="001B5C2F" w:rsidRPr="00F96AFD">
        <w:rPr>
          <w:rFonts w:ascii="Arial" w:eastAsia="Times New Roman" w:hAnsi="Arial" w:cs="Arial"/>
          <w:sz w:val="24"/>
          <w:szCs w:val="24"/>
        </w:rPr>
        <w:t xml:space="preserve"> 2016).</w:t>
      </w:r>
      <w:r w:rsidRPr="00F96AFD">
        <w:rPr>
          <w:rFonts w:ascii="Arial" w:eastAsia="Times New Roman" w:hAnsi="Arial" w:cs="Arial"/>
          <w:sz w:val="24"/>
          <w:szCs w:val="24"/>
        </w:rPr>
        <w:t xml:space="preserve"> </w:t>
      </w:r>
      <w:r w:rsidRPr="00F96AFD">
        <w:rPr>
          <w:rFonts w:ascii="Arial" w:hAnsi="Arial" w:cs="Arial"/>
          <w:sz w:val="24"/>
        </w:rPr>
        <w:t>Wartość korelacji została przypisana do ostatniej obserwacji okna.</w:t>
      </w:r>
    </w:p>
    <w:p w14:paraId="7679C763" w14:textId="02C7CC11" w:rsidR="1B66B805" w:rsidRPr="00F96AFD" w:rsidRDefault="001602B4" w:rsidP="00DD2DE5">
      <w:pPr>
        <w:spacing w:before="240" w:after="240" w:line="360" w:lineRule="auto"/>
        <w:rPr>
          <w:rFonts w:ascii="Arial" w:hAnsi="Arial" w:cs="Arial"/>
        </w:rPr>
      </w:pPr>
      <w:bookmarkStart w:id="229" w:name="_Toc204343373"/>
      <w:r w:rsidRPr="00F96AFD">
        <w:rPr>
          <w:rFonts w:ascii="Arial" w:hAnsi="Arial" w:cs="Arial"/>
          <w:b/>
          <w:sz w:val="24"/>
        </w:rPr>
        <w:t xml:space="preserve">Wykres </w:t>
      </w:r>
      <w:r w:rsidR="00FF3664" w:rsidRPr="00F96AFD">
        <w:rPr>
          <w:rFonts w:ascii="Arial" w:hAnsi="Arial" w:cs="Arial"/>
          <w:b/>
          <w:sz w:val="24"/>
        </w:rPr>
        <w:fldChar w:fldCharType="begin"/>
      </w:r>
      <w:r w:rsidR="00FF3664" w:rsidRPr="00F96AFD">
        <w:rPr>
          <w:rFonts w:ascii="Arial" w:hAnsi="Arial" w:cs="Arial"/>
          <w:b/>
          <w:sz w:val="24"/>
        </w:rPr>
        <w:instrText xml:space="preserve"> STYLEREF 1 \s </w:instrText>
      </w:r>
      <w:r w:rsidR="00FF3664" w:rsidRPr="00F96AFD">
        <w:rPr>
          <w:rFonts w:ascii="Arial" w:hAnsi="Arial" w:cs="Arial"/>
          <w:b/>
          <w:sz w:val="24"/>
        </w:rPr>
        <w:fldChar w:fldCharType="separate"/>
      </w:r>
      <w:r w:rsidR="00FF3664" w:rsidRPr="00F96AFD">
        <w:rPr>
          <w:rFonts w:ascii="Arial" w:hAnsi="Arial" w:cs="Arial"/>
          <w:b/>
          <w:noProof/>
          <w:sz w:val="24"/>
        </w:rPr>
        <w:t>4</w:t>
      </w:r>
      <w:r w:rsidR="00FF3664" w:rsidRPr="00F96AFD">
        <w:rPr>
          <w:rFonts w:ascii="Arial" w:hAnsi="Arial" w:cs="Arial"/>
          <w:b/>
          <w:sz w:val="24"/>
        </w:rPr>
        <w:fldChar w:fldCharType="end"/>
      </w:r>
      <w:r w:rsidR="00FF3664" w:rsidRPr="00F96AFD">
        <w:rPr>
          <w:rFonts w:ascii="Arial" w:hAnsi="Arial" w:cs="Arial"/>
          <w:b/>
          <w:sz w:val="24"/>
        </w:rPr>
        <w:t>.</w:t>
      </w:r>
      <w:r w:rsidR="00FF3664" w:rsidRPr="00F96AFD">
        <w:rPr>
          <w:rFonts w:ascii="Arial" w:hAnsi="Arial" w:cs="Arial"/>
          <w:b/>
          <w:sz w:val="24"/>
        </w:rPr>
        <w:fldChar w:fldCharType="begin"/>
      </w:r>
      <w:r w:rsidR="00FF3664" w:rsidRPr="00F96AFD">
        <w:rPr>
          <w:rFonts w:ascii="Arial" w:hAnsi="Arial" w:cs="Arial"/>
          <w:b/>
          <w:sz w:val="24"/>
        </w:rPr>
        <w:instrText xml:space="preserve"> SEQ Wykres \* ARABIC \s 1 </w:instrText>
      </w:r>
      <w:r w:rsidR="00FF3664" w:rsidRPr="00F96AFD">
        <w:rPr>
          <w:rFonts w:ascii="Arial" w:hAnsi="Arial" w:cs="Arial"/>
          <w:b/>
          <w:sz w:val="24"/>
        </w:rPr>
        <w:fldChar w:fldCharType="separate"/>
      </w:r>
      <w:r w:rsidR="00FF3664" w:rsidRPr="00F96AFD">
        <w:rPr>
          <w:rFonts w:ascii="Arial" w:hAnsi="Arial" w:cs="Arial"/>
          <w:b/>
          <w:noProof/>
          <w:sz w:val="24"/>
        </w:rPr>
        <w:t>2</w:t>
      </w:r>
      <w:r w:rsidR="00FF3664" w:rsidRPr="00F96AFD">
        <w:rPr>
          <w:rFonts w:ascii="Arial" w:hAnsi="Arial" w:cs="Arial"/>
          <w:b/>
          <w:sz w:val="24"/>
        </w:rPr>
        <w:fldChar w:fldCharType="end"/>
      </w:r>
      <w:r w:rsidRPr="00F96AFD">
        <w:rPr>
          <w:rFonts w:ascii="Arial" w:hAnsi="Arial" w:cs="Arial"/>
          <w:b/>
          <w:sz w:val="24"/>
        </w:rPr>
        <w:t xml:space="preserve">. </w:t>
      </w:r>
      <w:r w:rsidR="1B66B805" w:rsidRPr="00F96AFD">
        <w:rPr>
          <w:rFonts w:ascii="Arial" w:hAnsi="Arial" w:cs="Arial"/>
          <w:b/>
          <w:sz w:val="24"/>
        </w:rPr>
        <w:t>Korelacja rekursywna komponentu cyklicznego produkcji przemysłowej województwa wielkopolskiego i Polski</w:t>
      </w:r>
      <w:bookmarkEnd w:id="229"/>
    </w:p>
    <w:p w14:paraId="1E565D23" w14:textId="7DA9D5F7" w:rsidR="7567BEFD" w:rsidRPr="00F96AFD" w:rsidRDefault="7567BEFD" w:rsidP="00B60BA8">
      <w:pPr>
        <w:spacing w:after="120" w:line="360" w:lineRule="auto"/>
        <w:rPr>
          <w:rFonts w:ascii="Arial" w:hAnsi="Arial" w:cs="Arial"/>
        </w:rPr>
      </w:pPr>
      <w:r w:rsidRPr="00F96AFD">
        <w:rPr>
          <w:rFonts w:ascii="Arial" w:hAnsi="Arial" w:cs="Arial"/>
          <w:noProof/>
          <w:lang w:eastAsia="pl-PL"/>
        </w:rPr>
        <w:drawing>
          <wp:inline distT="0" distB="0" distL="0" distR="0" wp14:anchorId="2258FA38" wp14:editId="2C691033">
            <wp:extent cx="4572000" cy="2743200"/>
            <wp:effectExtent l="0" t="0" r="0" b="0"/>
            <wp:docPr id="1089299576" name="Picture 1089299576" descr="Wykres liniowy 0d 2004 do końca 2014 na poziomie zbliżónym do 0,9. Potem gwałtownie spada do poziomu 0,1 w 2019.  Następnie rośnie do poziomu 0,5.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9299576" name="Picture 1089299576" descr="Wykres liniowy 0d 2004 do końca 2014 na poziomie zbliżónym do 0,9. Potem gwałtownie spada do poziomu 0,1 w 2019.  Następnie rośnie do poziomu 0,5. "/>
                    <pic:cNvPicPr/>
                  </pic:nvPicPr>
                  <pic:blipFill>
                    <a:blip r:embed="rId100">
                      <a:extLst>
                        <a:ext uri="{28A0092B-C50C-407E-A947-70E740481C1C}">
                          <a14:useLocalDpi xmlns:a14="http://schemas.microsoft.com/office/drawing/2010/main" val="0"/>
                        </a:ext>
                      </a:extLst>
                    </a:blip>
                    <a:stretch>
                      <a:fillRect/>
                    </a:stretch>
                  </pic:blipFill>
                  <pic:spPr>
                    <a:xfrm>
                      <a:off x="0" y="0"/>
                      <a:ext cx="4572000" cy="2743200"/>
                    </a:xfrm>
                    <a:prstGeom prst="rect">
                      <a:avLst/>
                    </a:prstGeom>
                  </pic:spPr>
                </pic:pic>
              </a:graphicData>
            </a:graphic>
          </wp:inline>
        </w:drawing>
      </w:r>
    </w:p>
    <w:p w14:paraId="7CD96FED" w14:textId="6A86D97B" w:rsidR="7567BEFD" w:rsidRPr="00F96AFD" w:rsidRDefault="7567BEFD" w:rsidP="00DD2DE5">
      <w:pPr>
        <w:spacing w:before="240" w:after="240" w:line="360" w:lineRule="auto"/>
        <w:rPr>
          <w:rFonts w:ascii="Arial" w:hAnsi="Arial" w:cs="Arial"/>
          <w:sz w:val="24"/>
          <w:szCs w:val="24"/>
        </w:rPr>
      </w:pPr>
      <w:r w:rsidRPr="00F96AFD">
        <w:rPr>
          <w:rFonts w:ascii="Arial" w:hAnsi="Arial" w:cs="Arial"/>
          <w:sz w:val="24"/>
          <w:szCs w:val="24"/>
        </w:rPr>
        <w:t>Źródło: opracowanie własne</w:t>
      </w:r>
    </w:p>
    <w:p w14:paraId="43E33E2F" w14:textId="294232E3" w:rsidR="3ED968EC" w:rsidRPr="00F96AFD" w:rsidRDefault="72B1CC82" w:rsidP="00DD2DE5">
      <w:pPr>
        <w:spacing w:before="240" w:after="240" w:line="360" w:lineRule="auto"/>
        <w:rPr>
          <w:rFonts w:ascii="Arial" w:hAnsi="Arial" w:cs="Arial"/>
          <w:sz w:val="24"/>
        </w:rPr>
      </w:pPr>
      <w:r w:rsidRPr="00F96AFD">
        <w:rPr>
          <w:rFonts w:ascii="Arial" w:hAnsi="Arial" w:cs="Arial"/>
          <w:sz w:val="24"/>
        </w:rPr>
        <w:t>Z perspektywy realizacji założeń niniejszego raportu szczególną uwagę skoncentrowano na dwóch podokresach: 2014 - 2018 (okres względnej stabilności gospodarczej) i 2019 - 2023 (warunki oddziaływania egzogenicznych czynników tj. pandemia COVID-19 oraz wojna w Ukrainie). Współczynnik korelacji dla tych dwóch podokresów wyniósł kolejno 0,20 oraz 0,55, podczas gdy dla okresu 2000-2013 korelacja wyniosła aż 0,90. Z kształtowania się wartości współczynnika wynika, że wahania cykliczne dynamiki produkcji przemysłowej Wielkopolski i całego kraju były bardzo silnie</w:t>
      </w:r>
      <w:r w:rsidR="00CA03D3" w:rsidRPr="00F96AFD">
        <w:rPr>
          <w:rFonts w:ascii="Arial" w:hAnsi="Arial" w:cs="Arial"/>
          <w:sz w:val="24"/>
        </w:rPr>
        <w:t xml:space="preserve"> skorelowane do początku 2016 roku</w:t>
      </w:r>
      <w:r w:rsidRPr="00F96AFD">
        <w:rPr>
          <w:rFonts w:ascii="Arial" w:hAnsi="Arial" w:cs="Arial"/>
          <w:sz w:val="24"/>
        </w:rPr>
        <w:t xml:space="preserve"> choć trend spadkowy rozpoczął się już w 2015 r. Było to spowodowane fazą niekorzystnej koniunktury w regionie Wielkopolski, która była głębsza i dłuższa aniżeli w całym kraj</w:t>
      </w:r>
      <w:r w:rsidR="00BF0DEA" w:rsidRPr="00F96AFD">
        <w:rPr>
          <w:rFonts w:ascii="Arial" w:hAnsi="Arial" w:cs="Arial"/>
          <w:sz w:val="24"/>
        </w:rPr>
        <w:t>u. Dywergencja ta spowodowała, „</w:t>
      </w:r>
      <w:r w:rsidRPr="00F96AFD">
        <w:rPr>
          <w:rFonts w:ascii="Arial" w:hAnsi="Arial" w:cs="Arial"/>
          <w:sz w:val="24"/>
        </w:rPr>
        <w:t xml:space="preserve">wybicie” przebiegu wahań cyklicznych ze ścieżki zbieżności. </w:t>
      </w:r>
      <w:r w:rsidR="459ECD09" w:rsidRPr="00F96AFD">
        <w:rPr>
          <w:rFonts w:ascii="Arial" w:hAnsi="Arial" w:cs="Arial"/>
          <w:sz w:val="24"/>
        </w:rPr>
        <w:t>Jak zaznaczono w s</w:t>
      </w:r>
      <w:r w:rsidR="0975B4FF" w:rsidRPr="00F96AFD">
        <w:rPr>
          <w:rFonts w:ascii="Arial" w:hAnsi="Arial" w:cs="Arial"/>
          <w:sz w:val="24"/>
        </w:rPr>
        <w:t>ekcji 2.2.3.</w:t>
      </w:r>
      <w:r w:rsidR="53A50437" w:rsidRPr="00F96AFD">
        <w:rPr>
          <w:rFonts w:ascii="Arial" w:hAnsi="Arial" w:cs="Arial"/>
          <w:sz w:val="24"/>
        </w:rPr>
        <w:t xml:space="preserve"> niniejszego raportu,</w:t>
      </w:r>
      <w:r w:rsidR="0975B4FF" w:rsidRPr="00F96AFD">
        <w:rPr>
          <w:rFonts w:ascii="Arial" w:hAnsi="Arial" w:cs="Arial"/>
          <w:sz w:val="24"/>
        </w:rPr>
        <w:t xml:space="preserve"> w</w:t>
      </w:r>
      <w:r w:rsidR="459ECD09" w:rsidRPr="00F96AFD">
        <w:rPr>
          <w:rFonts w:ascii="Arial" w:hAnsi="Arial" w:cs="Arial"/>
          <w:sz w:val="24"/>
        </w:rPr>
        <w:t xml:space="preserve"> kontekście spadku dynamiki w przem</w:t>
      </w:r>
      <w:r w:rsidR="00CA03D3" w:rsidRPr="00F96AFD">
        <w:rPr>
          <w:rFonts w:ascii="Arial" w:hAnsi="Arial" w:cs="Arial"/>
          <w:sz w:val="24"/>
        </w:rPr>
        <w:t>yśle po 2016 roku</w:t>
      </w:r>
      <w:r w:rsidR="459ECD09" w:rsidRPr="00F96AFD">
        <w:rPr>
          <w:rFonts w:ascii="Arial" w:hAnsi="Arial" w:cs="Arial"/>
          <w:sz w:val="24"/>
        </w:rPr>
        <w:t xml:space="preserve"> w największym stopniu dotyczyło to branży </w:t>
      </w:r>
      <w:r w:rsidR="459ECD09" w:rsidRPr="00F96AFD">
        <w:rPr>
          <w:rFonts w:ascii="Arial" w:hAnsi="Arial" w:cs="Arial"/>
          <w:sz w:val="24"/>
        </w:rPr>
        <w:lastRenderedPageBreak/>
        <w:t>elektromaszynowej, a w szczególności produkcji samochodów. Był to bowiem początek zmiany trendu na rynku motoryzacyjnym, polegającym na wzroście udziału w sprzedaży pojazdów elektrycznych.</w:t>
      </w:r>
    </w:p>
    <w:p w14:paraId="7A78939A" w14:textId="5EC26D47" w:rsidR="3ED968EC" w:rsidRPr="00F96AFD" w:rsidRDefault="72B1CC82" w:rsidP="00DD2DE5">
      <w:pPr>
        <w:spacing w:before="240" w:after="240" w:line="360" w:lineRule="auto"/>
        <w:rPr>
          <w:rFonts w:ascii="Arial" w:hAnsi="Arial" w:cs="Arial"/>
          <w:sz w:val="24"/>
        </w:rPr>
      </w:pPr>
      <w:r w:rsidRPr="00F96AFD">
        <w:rPr>
          <w:rFonts w:ascii="Arial" w:hAnsi="Arial" w:cs="Arial"/>
          <w:sz w:val="24"/>
        </w:rPr>
        <w:t>W połowie</w:t>
      </w:r>
      <w:r w:rsidR="00CA03D3" w:rsidRPr="00F96AFD">
        <w:rPr>
          <w:rFonts w:ascii="Arial" w:hAnsi="Arial" w:cs="Arial"/>
          <w:sz w:val="24"/>
        </w:rPr>
        <w:t xml:space="preserve"> 2019 roku</w:t>
      </w:r>
      <w:r w:rsidRPr="00F96AFD">
        <w:rPr>
          <w:rFonts w:ascii="Arial" w:hAnsi="Arial" w:cs="Arial"/>
          <w:sz w:val="24"/>
        </w:rPr>
        <w:t xml:space="preserve"> korelacja wyniosła zaledwie 0,12, lecz od tego momentu zaobserwować można systematyczny wzrost stopnia zbieżności cykli. W obliczu wybuchu kryzysu zdrowia publicznego w 2020 r</w:t>
      </w:r>
      <w:r w:rsidR="00CA03D3" w:rsidRPr="00F96AFD">
        <w:rPr>
          <w:rFonts w:ascii="Arial" w:hAnsi="Arial" w:cs="Arial"/>
          <w:sz w:val="24"/>
        </w:rPr>
        <w:t>oku</w:t>
      </w:r>
      <w:r w:rsidRPr="00F96AFD">
        <w:rPr>
          <w:rFonts w:ascii="Arial" w:hAnsi="Arial" w:cs="Arial"/>
          <w:sz w:val="24"/>
        </w:rPr>
        <w:t xml:space="preserve"> przemysł Wielkopolski znajdował się w głębszej i względnie dłuższej recesji niż przemysł całego kraju. Składnik cykliczny dla Polski przyjął wartości dodatnie już w maju tego roku (co świadczy o rozwoju powyżej trendu), podczas gdy dla Wielkopolski był to październik. Do czasu wybuchu wojny w Ukrainie produkcja przemysłowa w województwie wielkopolskim charakteryzowała się względnie intensywniejszym wzrostem niż w całej Polsce, aczkolwiek wynikało to w pewnym stopniu z efektu bazy. Od momentu wybuchu wojny w Ukrainie, przemysł zarówno w kraju jak i w regionie zanotował spadek.</w:t>
      </w:r>
    </w:p>
    <w:p w14:paraId="4EB99D56" w14:textId="7A124C46" w:rsidR="00F00995" w:rsidRPr="00F96AFD" w:rsidRDefault="0BCB0B74" w:rsidP="001602B4">
      <w:pPr>
        <w:pStyle w:val="Nagwek2"/>
      </w:pPr>
      <w:bookmarkStart w:id="230" w:name="_Toc201563505"/>
      <w:bookmarkStart w:id="231" w:name="_Toc204341475"/>
      <w:bookmarkStart w:id="232" w:name="_Toc204343555"/>
      <w:r w:rsidRPr="00F96AFD">
        <w:t>Ocena zbieżności i powiązań cyklu koniunkturalnego województwa wielkopolskiego z cyklami pozostałych województw Polski</w:t>
      </w:r>
      <w:bookmarkEnd w:id="230"/>
      <w:bookmarkEnd w:id="231"/>
      <w:bookmarkEnd w:id="232"/>
    </w:p>
    <w:p w14:paraId="43803502" w14:textId="180EA022" w:rsidR="00F00995" w:rsidRPr="00F96AFD" w:rsidRDefault="7C7D1775" w:rsidP="00DD2DE5">
      <w:pPr>
        <w:spacing w:before="240" w:after="240" w:line="360" w:lineRule="auto"/>
        <w:rPr>
          <w:rFonts w:ascii="Arial" w:hAnsi="Arial" w:cs="Arial"/>
          <w:sz w:val="24"/>
        </w:rPr>
      </w:pPr>
      <w:r w:rsidRPr="00F96AFD">
        <w:rPr>
          <w:rFonts w:ascii="Arial" w:hAnsi="Arial" w:cs="Arial"/>
          <w:sz w:val="24"/>
        </w:rPr>
        <w:t>Ocena przebiegu wahań cyklicznych w poszczególnych województwach może być dokonana według dwóch zasadniczych kryteriów. Pierwszym z nich jest intensywność szeregów czasowych poszczególnych województw, która obrazuje ich odporność na zmiany otoczenia gospodarczego. Drugim czynnikiem jest zgodność punktów zwrotnych, a tym samym zgodność długości faz i cykli koniunkturalnych w czasie.</w:t>
      </w:r>
    </w:p>
    <w:p w14:paraId="0E87740F" w14:textId="20656FF2" w:rsidR="00F00995" w:rsidRPr="00F96AFD" w:rsidRDefault="00F133F5" w:rsidP="00DD2DE5">
      <w:pPr>
        <w:spacing w:before="240" w:after="240" w:line="360" w:lineRule="auto"/>
        <w:rPr>
          <w:rFonts w:ascii="Arial" w:hAnsi="Arial" w:cs="Arial"/>
          <w:b/>
          <w:sz w:val="24"/>
        </w:rPr>
      </w:pPr>
      <w:bookmarkStart w:id="233" w:name="_Toc204343417"/>
      <w:bookmarkStart w:id="234" w:name="_Hlk149291030"/>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F77C86" w:rsidRPr="00F96AFD">
        <w:rPr>
          <w:rFonts w:ascii="Arial" w:hAnsi="Arial" w:cs="Arial"/>
          <w:b/>
          <w:noProof/>
          <w:sz w:val="24"/>
        </w:rPr>
        <w:t>4</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F77C86" w:rsidRPr="00F96AFD">
        <w:rPr>
          <w:rFonts w:ascii="Arial" w:hAnsi="Arial" w:cs="Arial"/>
          <w:b/>
          <w:noProof/>
          <w:sz w:val="24"/>
        </w:rPr>
        <w:t>5</w:t>
      </w:r>
      <w:r w:rsidRPr="00F96AFD">
        <w:rPr>
          <w:rFonts w:ascii="Arial" w:hAnsi="Arial" w:cs="Arial"/>
          <w:b/>
          <w:sz w:val="24"/>
        </w:rPr>
        <w:fldChar w:fldCharType="end"/>
      </w:r>
      <w:r w:rsidRPr="00F96AFD">
        <w:rPr>
          <w:rFonts w:ascii="Arial" w:hAnsi="Arial" w:cs="Arial"/>
          <w:b/>
          <w:sz w:val="24"/>
        </w:rPr>
        <w:t xml:space="preserve">. </w:t>
      </w:r>
      <w:r w:rsidR="00F00995" w:rsidRPr="00F96AFD">
        <w:rPr>
          <w:rFonts w:ascii="Arial" w:hAnsi="Arial" w:cs="Arial"/>
          <w:b/>
          <w:sz w:val="24"/>
        </w:rPr>
        <w:t>Intensywność szeregu czasowego produkcji przemysłowej w Wielkopolsce oraz w poszczególnych województwach w latach 2008-2025 (III)</w:t>
      </w:r>
      <w:bookmarkEnd w:id="233"/>
    </w:p>
    <w:tbl>
      <w:tblPr>
        <w:tblStyle w:val="Tabela-Siatka"/>
        <w:tblW w:w="5000" w:type="pct"/>
        <w:tblLook w:val="04A0" w:firstRow="1" w:lastRow="0" w:firstColumn="1" w:lastColumn="0" w:noHBand="0" w:noVBand="1"/>
        <w:tblDescription w:val="Tabela, intensywność szeregu czasowego produkcji przemysłowej w Wielkopolsce oraz w poszczególnych w latach 2008-2025."/>
      </w:tblPr>
      <w:tblGrid>
        <w:gridCol w:w="2418"/>
        <w:gridCol w:w="1697"/>
        <w:gridCol w:w="1817"/>
        <w:gridCol w:w="1058"/>
        <w:gridCol w:w="1086"/>
        <w:gridCol w:w="986"/>
      </w:tblGrid>
      <w:tr w:rsidR="00DD2DE5" w:rsidRPr="00F96AFD" w14:paraId="5958184E" w14:textId="77777777" w:rsidTr="002F632A">
        <w:trPr>
          <w:tblHeader/>
        </w:trPr>
        <w:tc>
          <w:tcPr>
            <w:tcW w:w="1334" w:type="pct"/>
            <w:vAlign w:val="center"/>
          </w:tcPr>
          <w:p w14:paraId="09D6CE37" w14:textId="77777777" w:rsidR="00DD2DE5" w:rsidRPr="00F96AFD" w:rsidRDefault="00DD2DE5" w:rsidP="00DD2DE5">
            <w:pPr>
              <w:spacing w:line="360" w:lineRule="auto"/>
              <w:rPr>
                <w:rFonts w:ascii="Arial" w:hAnsi="Arial" w:cs="Arial"/>
                <w:b/>
                <w:sz w:val="24"/>
              </w:rPr>
            </w:pPr>
            <w:r w:rsidRPr="00F96AFD">
              <w:rPr>
                <w:rFonts w:ascii="Arial" w:hAnsi="Arial" w:cs="Arial"/>
                <w:b/>
                <w:sz w:val="24"/>
              </w:rPr>
              <w:t>Szereg czasowy</w:t>
            </w:r>
          </w:p>
        </w:tc>
        <w:tc>
          <w:tcPr>
            <w:tcW w:w="936" w:type="pct"/>
            <w:vAlign w:val="center"/>
          </w:tcPr>
          <w:p w14:paraId="10B1D2D9" w14:textId="77777777" w:rsidR="00DD2DE5" w:rsidRPr="00F96AFD" w:rsidRDefault="00DD2DE5" w:rsidP="00DD2DE5">
            <w:pPr>
              <w:spacing w:line="360" w:lineRule="auto"/>
              <w:rPr>
                <w:rFonts w:ascii="Arial" w:hAnsi="Arial" w:cs="Arial"/>
                <w:b/>
                <w:sz w:val="24"/>
              </w:rPr>
            </w:pPr>
            <w:r w:rsidRPr="00F96AFD">
              <w:rPr>
                <w:rFonts w:ascii="Arial" w:hAnsi="Arial" w:cs="Arial"/>
                <w:b/>
                <w:sz w:val="24"/>
              </w:rPr>
              <w:t xml:space="preserve">Odchylenie </w:t>
            </w:r>
            <w:r w:rsidRPr="00F96AFD">
              <w:rPr>
                <w:rFonts w:ascii="Arial" w:eastAsia="Aptos" w:hAnsi="Arial" w:cs="Arial"/>
                <w:b/>
                <w:sz w:val="24"/>
                <w:szCs w:val="24"/>
              </w:rPr>
              <w:t>standardowe</w:t>
            </w:r>
          </w:p>
          <w:p w14:paraId="10F29185" w14:textId="1385811C" w:rsidR="00DD2DE5" w:rsidRPr="00F96AFD" w:rsidRDefault="002E29B3" w:rsidP="00DD2DE5">
            <w:pPr>
              <w:spacing w:line="360" w:lineRule="auto"/>
              <w:rPr>
                <w:rFonts w:ascii="Arial" w:hAnsi="Arial" w:cs="Arial"/>
                <w:b/>
                <w:sz w:val="24"/>
              </w:rPr>
            </w:pPr>
            <w:r>
              <w:rPr>
                <w:rFonts w:ascii="Arial" w:hAnsi="Arial" w:cs="Arial"/>
                <w:b/>
                <w:sz w:val="24"/>
              </w:rPr>
              <w:t>(w pkt</w:t>
            </w:r>
            <w:r w:rsidR="00DD2DE5" w:rsidRPr="00F96AFD">
              <w:rPr>
                <w:rFonts w:ascii="Arial" w:hAnsi="Arial" w:cs="Arial"/>
                <w:b/>
                <w:sz w:val="24"/>
              </w:rPr>
              <w:t>)</w:t>
            </w:r>
          </w:p>
        </w:tc>
        <w:tc>
          <w:tcPr>
            <w:tcW w:w="1003" w:type="pct"/>
            <w:vAlign w:val="center"/>
          </w:tcPr>
          <w:p w14:paraId="44C5681E" w14:textId="75762BD0" w:rsidR="00DD2DE5" w:rsidRPr="00F96AFD" w:rsidRDefault="00DD2DE5" w:rsidP="00DD2DE5">
            <w:pPr>
              <w:spacing w:line="360" w:lineRule="auto"/>
              <w:rPr>
                <w:rFonts w:ascii="Arial" w:hAnsi="Arial" w:cs="Arial"/>
                <w:b/>
                <w:sz w:val="24"/>
              </w:rPr>
            </w:pPr>
            <w:r w:rsidRPr="00F96AFD">
              <w:rPr>
                <w:rFonts w:ascii="Arial" w:hAnsi="Arial" w:cs="Arial"/>
                <w:b/>
                <w:sz w:val="24"/>
              </w:rPr>
              <w:t>Współczynnik zmienności (w</w:t>
            </w:r>
            <w:r w:rsidR="002E29B3">
              <w:rPr>
                <w:rFonts w:ascii="Arial" w:hAnsi="Arial" w:cs="Arial"/>
                <w:b/>
                <w:sz w:val="24"/>
              </w:rPr>
              <w:t xml:space="preserve"> </w:t>
            </w:r>
            <w:r w:rsidRPr="00F96AFD">
              <w:rPr>
                <w:rFonts w:ascii="Arial" w:hAnsi="Arial" w:cs="Arial"/>
                <w:b/>
                <w:sz w:val="24"/>
              </w:rPr>
              <w:t>%)</w:t>
            </w:r>
          </w:p>
        </w:tc>
        <w:tc>
          <w:tcPr>
            <w:tcW w:w="1727" w:type="pct"/>
            <w:gridSpan w:val="3"/>
          </w:tcPr>
          <w:p w14:paraId="643827B4" w14:textId="77777777" w:rsidR="00DD2DE5" w:rsidRPr="00F96AFD" w:rsidRDefault="00DD2DE5" w:rsidP="00DD2DE5">
            <w:pPr>
              <w:spacing w:line="360" w:lineRule="auto"/>
              <w:rPr>
                <w:rFonts w:ascii="Arial" w:hAnsi="Arial" w:cs="Arial"/>
                <w:b/>
                <w:sz w:val="24"/>
              </w:rPr>
            </w:pPr>
            <w:r w:rsidRPr="00F96AFD">
              <w:rPr>
                <w:rFonts w:ascii="Arial" w:hAnsi="Arial" w:cs="Arial"/>
                <w:b/>
                <w:sz w:val="24"/>
              </w:rPr>
              <w:t xml:space="preserve">Średnia amplituda </w:t>
            </w:r>
            <w:r w:rsidRPr="00F96AFD">
              <w:rPr>
                <w:rFonts w:ascii="Arial" w:hAnsi="Arial" w:cs="Arial"/>
                <w:b/>
                <w:sz w:val="24"/>
              </w:rPr>
              <w:br/>
              <w:t>(w %)</w:t>
            </w:r>
            <w:r w:rsidRPr="00F96AFD">
              <w:rPr>
                <w:rFonts w:ascii="Arial" w:eastAsia="Aptos" w:hAnsi="Arial" w:cs="Arial"/>
                <w:b/>
                <w:sz w:val="24"/>
                <w:szCs w:val="24"/>
              </w:rPr>
              <w:t xml:space="preserve"> faz wzrostowych </w:t>
            </w:r>
          </w:p>
        </w:tc>
      </w:tr>
      <w:tr w:rsidR="00647EB5" w:rsidRPr="00F96AFD" w14:paraId="7DD40ADC" w14:textId="77777777" w:rsidTr="002F632A">
        <w:tc>
          <w:tcPr>
            <w:tcW w:w="1334" w:type="pct"/>
          </w:tcPr>
          <w:p w14:paraId="2DBB5CE7" w14:textId="77777777" w:rsidR="00F00995" w:rsidRPr="00F96AFD" w:rsidRDefault="00F00995" w:rsidP="00DD2DE5">
            <w:pPr>
              <w:spacing w:line="360" w:lineRule="auto"/>
              <w:rPr>
                <w:rFonts w:ascii="Arial" w:hAnsi="Arial" w:cs="Arial"/>
                <w:sz w:val="24"/>
              </w:rPr>
            </w:pPr>
            <w:r w:rsidRPr="00F96AFD">
              <w:rPr>
                <w:rFonts w:ascii="Arial" w:hAnsi="Arial" w:cs="Arial"/>
                <w:sz w:val="24"/>
              </w:rPr>
              <w:t>Polska</w:t>
            </w:r>
          </w:p>
        </w:tc>
        <w:tc>
          <w:tcPr>
            <w:tcW w:w="936" w:type="pct"/>
            <w:tcMar>
              <w:left w:w="340" w:type="dxa"/>
              <w:right w:w="567" w:type="dxa"/>
            </w:tcMar>
            <w:vAlign w:val="center"/>
          </w:tcPr>
          <w:p w14:paraId="07E7D9F2" w14:textId="77777777" w:rsidR="00F00995" w:rsidRPr="00F96AFD" w:rsidRDefault="00F00995" w:rsidP="00DD2DE5">
            <w:pPr>
              <w:spacing w:line="360" w:lineRule="auto"/>
              <w:rPr>
                <w:rFonts w:ascii="Arial" w:hAnsi="Arial" w:cs="Arial"/>
                <w:sz w:val="24"/>
              </w:rPr>
            </w:pPr>
            <w:r w:rsidRPr="00F96AFD">
              <w:rPr>
                <w:rFonts w:ascii="Arial" w:hAnsi="Arial" w:cs="Arial"/>
                <w:sz w:val="24"/>
              </w:rPr>
              <w:t>5,8</w:t>
            </w:r>
          </w:p>
        </w:tc>
        <w:tc>
          <w:tcPr>
            <w:tcW w:w="1003" w:type="pct"/>
            <w:tcMar>
              <w:left w:w="340" w:type="dxa"/>
              <w:right w:w="567" w:type="dxa"/>
            </w:tcMar>
            <w:vAlign w:val="center"/>
          </w:tcPr>
          <w:p w14:paraId="64A0CC17" w14:textId="77777777" w:rsidR="00F00995" w:rsidRPr="00F96AFD" w:rsidRDefault="00F00995" w:rsidP="00DD2DE5">
            <w:pPr>
              <w:spacing w:line="360" w:lineRule="auto"/>
              <w:rPr>
                <w:rFonts w:ascii="Arial" w:hAnsi="Arial" w:cs="Arial"/>
                <w:sz w:val="24"/>
              </w:rPr>
            </w:pPr>
            <w:r w:rsidRPr="00F96AFD">
              <w:rPr>
                <w:rFonts w:ascii="Arial" w:hAnsi="Arial" w:cs="Arial"/>
                <w:sz w:val="24"/>
              </w:rPr>
              <w:t>19,6</w:t>
            </w:r>
          </w:p>
        </w:tc>
        <w:tc>
          <w:tcPr>
            <w:tcW w:w="584" w:type="pct"/>
            <w:tcMar>
              <w:right w:w="482" w:type="dxa"/>
            </w:tcMar>
            <w:vAlign w:val="center"/>
          </w:tcPr>
          <w:p w14:paraId="07C26A85" w14:textId="77777777" w:rsidR="00F00995" w:rsidRPr="00F96AFD" w:rsidRDefault="00F00995" w:rsidP="00DD2DE5">
            <w:pPr>
              <w:spacing w:line="360" w:lineRule="auto"/>
              <w:rPr>
                <w:rFonts w:ascii="Arial" w:hAnsi="Arial" w:cs="Arial"/>
                <w:sz w:val="24"/>
              </w:rPr>
            </w:pPr>
            <w:r w:rsidRPr="00F96AFD">
              <w:rPr>
                <w:rFonts w:ascii="Arial" w:hAnsi="Arial" w:cs="Arial"/>
                <w:sz w:val="24"/>
              </w:rPr>
              <w:t>5,7</w:t>
            </w:r>
          </w:p>
        </w:tc>
        <w:tc>
          <w:tcPr>
            <w:tcW w:w="599" w:type="pct"/>
            <w:tcMar>
              <w:right w:w="454" w:type="dxa"/>
            </w:tcMar>
            <w:vAlign w:val="center"/>
          </w:tcPr>
          <w:p w14:paraId="487D33D4" w14:textId="77777777" w:rsidR="00F00995" w:rsidRPr="00F96AFD" w:rsidRDefault="00F00995" w:rsidP="00DD2DE5">
            <w:pPr>
              <w:spacing w:line="360" w:lineRule="auto"/>
              <w:rPr>
                <w:rFonts w:ascii="Arial" w:hAnsi="Arial" w:cs="Arial"/>
                <w:sz w:val="24"/>
              </w:rPr>
            </w:pPr>
            <w:r w:rsidRPr="00F96AFD">
              <w:rPr>
                <w:rFonts w:ascii="Arial" w:hAnsi="Arial" w:cs="Arial"/>
                <w:sz w:val="24"/>
              </w:rPr>
              <w:t>8,6</w:t>
            </w:r>
          </w:p>
        </w:tc>
        <w:tc>
          <w:tcPr>
            <w:tcW w:w="545" w:type="pct"/>
            <w:tcMar>
              <w:right w:w="170" w:type="dxa"/>
            </w:tcMar>
            <w:vAlign w:val="center"/>
          </w:tcPr>
          <w:p w14:paraId="063A18BF" w14:textId="77777777" w:rsidR="00F00995" w:rsidRPr="00F96AFD" w:rsidRDefault="00F00995" w:rsidP="00DD2DE5">
            <w:pPr>
              <w:spacing w:line="360" w:lineRule="auto"/>
              <w:rPr>
                <w:rFonts w:ascii="Arial" w:hAnsi="Arial" w:cs="Arial"/>
                <w:sz w:val="24"/>
              </w:rPr>
            </w:pPr>
            <w:r w:rsidRPr="00F96AFD">
              <w:rPr>
                <w:rFonts w:ascii="Arial" w:hAnsi="Arial" w:cs="Arial"/>
                <w:sz w:val="24"/>
              </w:rPr>
              <w:t>-2,9</w:t>
            </w:r>
          </w:p>
        </w:tc>
      </w:tr>
      <w:tr w:rsidR="00647EB5" w:rsidRPr="00F96AFD" w14:paraId="7FFBCA58" w14:textId="77777777" w:rsidTr="002F632A">
        <w:tc>
          <w:tcPr>
            <w:tcW w:w="1334" w:type="pct"/>
          </w:tcPr>
          <w:p w14:paraId="4AB191F5" w14:textId="08EC23DB" w:rsidR="00F00995" w:rsidRPr="00F96AFD" w:rsidRDefault="00647EB5" w:rsidP="00DD2DE5">
            <w:pPr>
              <w:spacing w:line="360" w:lineRule="auto"/>
              <w:rPr>
                <w:rFonts w:ascii="Arial" w:hAnsi="Arial" w:cs="Arial"/>
                <w:sz w:val="24"/>
              </w:rPr>
            </w:pPr>
            <w:r w:rsidRPr="00F96AFD">
              <w:rPr>
                <w:rFonts w:ascii="Arial" w:hAnsi="Arial" w:cs="Arial"/>
                <w:sz w:val="24"/>
              </w:rPr>
              <w:t>dolnośląskie</w:t>
            </w:r>
          </w:p>
        </w:tc>
        <w:tc>
          <w:tcPr>
            <w:tcW w:w="936" w:type="pct"/>
            <w:tcMar>
              <w:left w:w="340" w:type="dxa"/>
              <w:right w:w="567" w:type="dxa"/>
            </w:tcMar>
            <w:vAlign w:val="center"/>
          </w:tcPr>
          <w:p w14:paraId="19393D8C" w14:textId="77777777" w:rsidR="00F00995" w:rsidRPr="00F96AFD" w:rsidRDefault="00F00995" w:rsidP="00DD2DE5">
            <w:pPr>
              <w:spacing w:line="360" w:lineRule="auto"/>
              <w:rPr>
                <w:rFonts w:ascii="Arial" w:hAnsi="Arial" w:cs="Arial"/>
                <w:sz w:val="24"/>
              </w:rPr>
            </w:pPr>
            <w:r w:rsidRPr="00F96AFD">
              <w:rPr>
                <w:rFonts w:ascii="Arial" w:hAnsi="Arial" w:cs="Arial"/>
                <w:sz w:val="24"/>
              </w:rPr>
              <w:t>7,6</w:t>
            </w:r>
          </w:p>
        </w:tc>
        <w:tc>
          <w:tcPr>
            <w:tcW w:w="1003" w:type="pct"/>
            <w:tcMar>
              <w:left w:w="340" w:type="dxa"/>
              <w:right w:w="567" w:type="dxa"/>
            </w:tcMar>
            <w:vAlign w:val="center"/>
          </w:tcPr>
          <w:p w14:paraId="43FAD9A8" w14:textId="77777777" w:rsidR="00F00995" w:rsidRPr="00F96AFD" w:rsidRDefault="00F00995" w:rsidP="00DD2DE5">
            <w:pPr>
              <w:spacing w:line="360" w:lineRule="auto"/>
              <w:rPr>
                <w:rFonts w:ascii="Arial" w:hAnsi="Arial" w:cs="Arial"/>
                <w:sz w:val="24"/>
              </w:rPr>
            </w:pPr>
            <w:r w:rsidRPr="00F96AFD">
              <w:rPr>
                <w:rFonts w:ascii="Arial" w:hAnsi="Arial" w:cs="Arial"/>
                <w:sz w:val="24"/>
              </w:rPr>
              <w:t>25,8</w:t>
            </w:r>
          </w:p>
        </w:tc>
        <w:tc>
          <w:tcPr>
            <w:tcW w:w="584" w:type="pct"/>
            <w:tcMar>
              <w:right w:w="482" w:type="dxa"/>
            </w:tcMar>
            <w:vAlign w:val="center"/>
          </w:tcPr>
          <w:p w14:paraId="097CEBE9" w14:textId="77777777" w:rsidR="00F00995" w:rsidRPr="00F96AFD" w:rsidRDefault="00F00995" w:rsidP="00DD2DE5">
            <w:pPr>
              <w:spacing w:line="360" w:lineRule="auto"/>
              <w:rPr>
                <w:rFonts w:ascii="Arial" w:hAnsi="Arial" w:cs="Arial"/>
                <w:sz w:val="24"/>
              </w:rPr>
            </w:pPr>
            <w:r w:rsidRPr="00F96AFD">
              <w:rPr>
                <w:rFonts w:ascii="Arial" w:hAnsi="Arial" w:cs="Arial"/>
                <w:sz w:val="24"/>
              </w:rPr>
              <w:t>8,3</w:t>
            </w:r>
          </w:p>
        </w:tc>
        <w:tc>
          <w:tcPr>
            <w:tcW w:w="599" w:type="pct"/>
            <w:tcMar>
              <w:right w:w="454" w:type="dxa"/>
            </w:tcMar>
            <w:vAlign w:val="center"/>
          </w:tcPr>
          <w:p w14:paraId="1872F003" w14:textId="77777777" w:rsidR="00F00995" w:rsidRPr="00F96AFD" w:rsidRDefault="00F00995" w:rsidP="00DD2DE5">
            <w:pPr>
              <w:spacing w:line="360" w:lineRule="auto"/>
              <w:rPr>
                <w:rFonts w:ascii="Arial" w:hAnsi="Arial" w:cs="Arial"/>
                <w:sz w:val="24"/>
              </w:rPr>
            </w:pPr>
            <w:r w:rsidRPr="00F96AFD">
              <w:rPr>
                <w:rFonts w:ascii="Arial" w:hAnsi="Arial" w:cs="Arial"/>
                <w:sz w:val="24"/>
              </w:rPr>
              <w:t>9,7</w:t>
            </w:r>
          </w:p>
        </w:tc>
        <w:tc>
          <w:tcPr>
            <w:tcW w:w="545" w:type="pct"/>
            <w:tcMar>
              <w:right w:w="170" w:type="dxa"/>
            </w:tcMar>
            <w:vAlign w:val="center"/>
          </w:tcPr>
          <w:p w14:paraId="0C6E5692" w14:textId="77777777" w:rsidR="00F00995" w:rsidRPr="00F96AFD" w:rsidRDefault="00F00995" w:rsidP="00DD2DE5">
            <w:pPr>
              <w:spacing w:line="360" w:lineRule="auto"/>
              <w:rPr>
                <w:rFonts w:ascii="Arial" w:hAnsi="Arial" w:cs="Arial"/>
                <w:sz w:val="24"/>
              </w:rPr>
            </w:pPr>
            <w:r w:rsidRPr="00F96AFD">
              <w:rPr>
                <w:rFonts w:ascii="Arial" w:hAnsi="Arial" w:cs="Arial"/>
                <w:sz w:val="24"/>
              </w:rPr>
              <w:t>-1,4</w:t>
            </w:r>
          </w:p>
        </w:tc>
      </w:tr>
      <w:tr w:rsidR="00647EB5" w:rsidRPr="00F96AFD" w14:paraId="5235F82B" w14:textId="77777777" w:rsidTr="002F632A">
        <w:tc>
          <w:tcPr>
            <w:tcW w:w="1334" w:type="pct"/>
          </w:tcPr>
          <w:p w14:paraId="798E91B8" w14:textId="31BEE97E" w:rsidR="00F00995" w:rsidRPr="00F96AFD" w:rsidRDefault="00647EB5" w:rsidP="00DD2DE5">
            <w:pPr>
              <w:spacing w:line="360" w:lineRule="auto"/>
              <w:rPr>
                <w:rFonts w:ascii="Arial" w:hAnsi="Arial" w:cs="Arial"/>
                <w:sz w:val="24"/>
              </w:rPr>
            </w:pPr>
            <w:r w:rsidRPr="00F96AFD">
              <w:rPr>
                <w:rFonts w:ascii="Arial" w:hAnsi="Arial" w:cs="Arial"/>
                <w:sz w:val="24"/>
              </w:rPr>
              <w:lastRenderedPageBreak/>
              <w:t>kujawsko-pomorskie</w:t>
            </w:r>
          </w:p>
        </w:tc>
        <w:tc>
          <w:tcPr>
            <w:tcW w:w="936" w:type="pct"/>
            <w:tcMar>
              <w:left w:w="340" w:type="dxa"/>
              <w:right w:w="567" w:type="dxa"/>
            </w:tcMar>
            <w:vAlign w:val="center"/>
          </w:tcPr>
          <w:p w14:paraId="6D793481" w14:textId="77777777" w:rsidR="00F00995" w:rsidRPr="00F96AFD" w:rsidRDefault="00F00995" w:rsidP="00DD2DE5">
            <w:pPr>
              <w:spacing w:line="360" w:lineRule="auto"/>
              <w:rPr>
                <w:rFonts w:ascii="Arial" w:hAnsi="Arial" w:cs="Arial"/>
                <w:sz w:val="24"/>
              </w:rPr>
            </w:pPr>
            <w:r w:rsidRPr="00F96AFD">
              <w:rPr>
                <w:rFonts w:ascii="Arial" w:hAnsi="Arial" w:cs="Arial"/>
                <w:sz w:val="24"/>
              </w:rPr>
              <w:t>5,8</w:t>
            </w:r>
          </w:p>
        </w:tc>
        <w:tc>
          <w:tcPr>
            <w:tcW w:w="1003" w:type="pct"/>
            <w:tcMar>
              <w:left w:w="340" w:type="dxa"/>
              <w:right w:w="567" w:type="dxa"/>
            </w:tcMar>
            <w:vAlign w:val="center"/>
          </w:tcPr>
          <w:p w14:paraId="5DE03205" w14:textId="77777777" w:rsidR="00F00995" w:rsidRPr="00F96AFD" w:rsidRDefault="00F00995" w:rsidP="00DD2DE5">
            <w:pPr>
              <w:spacing w:line="360" w:lineRule="auto"/>
              <w:rPr>
                <w:rFonts w:ascii="Arial" w:hAnsi="Arial" w:cs="Arial"/>
                <w:sz w:val="24"/>
              </w:rPr>
            </w:pPr>
            <w:r w:rsidRPr="00F96AFD">
              <w:rPr>
                <w:rFonts w:ascii="Arial" w:hAnsi="Arial" w:cs="Arial"/>
                <w:sz w:val="24"/>
              </w:rPr>
              <w:t>19,6</w:t>
            </w:r>
          </w:p>
        </w:tc>
        <w:tc>
          <w:tcPr>
            <w:tcW w:w="584" w:type="pct"/>
            <w:tcMar>
              <w:right w:w="482" w:type="dxa"/>
            </w:tcMar>
            <w:vAlign w:val="center"/>
          </w:tcPr>
          <w:p w14:paraId="7CEBDF13" w14:textId="77777777" w:rsidR="00F00995" w:rsidRPr="00F96AFD" w:rsidRDefault="00F00995" w:rsidP="00DD2DE5">
            <w:pPr>
              <w:spacing w:line="360" w:lineRule="auto"/>
              <w:rPr>
                <w:rFonts w:ascii="Arial" w:hAnsi="Arial" w:cs="Arial"/>
                <w:sz w:val="24"/>
              </w:rPr>
            </w:pPr>
            <w:r w:rsidRPr="00F96AFD">
              <w:rPr>
                <w:rFonts w:ascii="Arial" w:hAnsi="Arial" w:cs="Arial"/>
                <w:sz w:val="24"/>
              </w:rPr>
              <w:t>7,1</w:t>
            </w:r>
          </w:p>
        </w:tc>
        <w:tc>
          <w:tcPr>
            <w:tcW w:w="599" w:type="pct"/>
            <w:tcMar>
              <w:right w:w="454" w:type="dxa"/>
            </w:tcMar>
            <w:vAlign w:val="center"/>
          </w:tcPr>
          <w:p w14:paraId="7FD9E65E" w14:textId="77777777" w:rsidR="00F00995" w:rsidRPr="00F96AFD" w:rsidRDefault="00F00995" w:rsidP="00DD2DE5">
            <w:pPr>
              <w:spacing w:line="360" w:lineRule="auto"/>
              <w:rPr>
                <w:rFonts w:ascii="Arial" w:hAnsi="Arial" w:cs="Arial"/>
                <w:sz w:val="24"/>
              </w:rPr>
            </w:pPr>
            <w:r w:rsidRPr="00F96AFD">
              <w:rPr>
                <w:rFonts w:ascii="Arial" w:hAnsi="Arial" w:cs="Arial"/>
                <w:sz w:val="24"/>
              </w:rPr>
              <w:t>8,0</w:t>
            </w:r>
          </w:p>
        </w:tc>
        <w:tc>
          <w:tcPr>
            <w:tcW w:w="545" w:type="pct"/>
            <w:tcMar>
              <w:right w:w="170" w:type="dxa"/>
            </w:tcMar>
            <w:vAlign w:val="center"/>
          </w:tcPr>
          <w:p w14:paraId="656797C3" w14:textId="77777777" w:rsidR="00F00995" w:rsidRPr="00F96AFD" w:rsidRDefault="00F00995" w:rsidP="00DD2DE5">
            <w:pPr>
              <w:spacing w:line="360" w:lineRule="auto"/>
              <w:rPr>
                <w:rFonts w:ascii="Arial" w:hAnsi="Arial" w:cs="Arial"/>
                <w:sz w:val="24"/>
              </w:rPr>
            </w:pPr>
            <w:r w:rsidRPr="00F96AFD">
              <w:rPr>
                <w:rFonts w:ascii="Arial" w:hAnsi="Arial" w:cs="Arial"/>
                <w:sz w:val="24"/>
              </w:rPr>
              <w:t>-0,9</w:t>
            </w:r>
          </w:p>
        </w:tc>
      </w:tr>
      <w:tr w:rsidR="00647EB5" w:rsidRPr="00F96AFD" w14:paraId="04EBA728" w14:textId="77777777" w:rsidTr="002F632A">
        <w:tc>
          <w:tcPr>
            <w:tcW w:w="1334" w:type="pct"/>
          </w:tcPr>
          <w:p w14:paraId="7B7E6BC6" w14:textId="024904DE" w:rsidR="00F00995" w:rsidRPr="00F96AFD" w:rsidRDefault="00647EB5" w:rsidP="00DD2DE5">
            <w:pPr>
              <w:spacing w:line="360" w:lineRule="auto"/>
              <w:rPr>
                <w:rFonts w:ascii="Arial" w:hAnsi="Arial" w:cs="Arial"/>
                <w:sz w:val="24"/>
              </w:rPr>
            </w:pPr>
            <w:r w:rsidRPr="00F96AFD">
              <w:rPr>
                <w:rFonts w:ascii="Arial" w:hAnsi="Arial" w:cs="Arial"/>
                <w:sz w:val="24"/>
              </w:rPr>
              <w:t>łódzkie</w:t>
            </w:r>
          </w:p>
        </w:tc>
        <w:tc>
          <w:tcPr>
            <w:tcW w:w="936" w:type="pct"/>
            <w:tcMar>
              <w:left w:w="340" w:type="dxa"/>
              <w:right w:w="567" w:type="dxa"/>
            </w:tcMar>
            <w:vAlign w:val="center"/>
          </w:tcPr>
          <w:p w14:paraId="3BF9892F" w14:textId="77777777" w:rsidR="00F00995" w:rsidRPr="00F96AFD" w:rsidRDefault="00F00995" w:rsidP="00DD2DE5">
            <w:pPr>
              <w:spacing w:line="360" w:lineRule="auto"/>
              <w:rPr>
                <w:rFonts w:ascii="Arial" w:hAnsi="Arial" w:cs="Arial"/>
                <w:sz w:val="24"/>
              </w:rPr>
            </w:pPr>
            <w:r w:rsidRPr="00F96AFD">
              <w:rPr>
                <w:rFonts w:ascii="Arial" w:hAnsi="Arial" w:cs="Arial"/>
                <w:sz w:val="24"/>
              </w:rPr>
              <w:t>6,0</w:t>
            </w:r>
          </w:p>
        </w:tc>
        <w:tc>
          <w:tcPr>
            <w:tcW w:w="1003" w:type="pct"/>
            <w:tcMar>
              <w:left w:w="340" w:type="dxa"/>
              <w:right w:w="567" w:type="dxa"/>
            </w:tcMar>
            <w:vAlign w:val="center"/>
          </w:tcPr>
          <w:p w14:paraId="6F10AC75" w14:textId="77777777" w:rsidR="00F00995" w:rsidRPr="00F96AFD" w:rsidRDefault="00F00995" w:rsidP="00DD2DE5">
            <w:pPr>
              <w:spacing w:line="360" w:lineRule="auto"/>
              <w:rPr>
                <w:rFonts w:ascii="Arial" w:hAnsi="Arial" w:cs="Arial"/>
                <w:sz w:val="24"/>
              </w:rPr>
            </w:pPr>
            <w:r w:rsidRPr="00F96AFD">
              <w:rPr>
                <w:rFonts w:ascii="Arial" w:hAnsi="Arial" w:cs="Arial"/>
                <w:sz w:val="24"/>
              </w:rPr>
              <w:t>20,3</w:t>
            </w:r>
          </w:p>
        </w:tc>
        <w:tc>
          <w:tcPr>
            <w:tcW w:w="584" w:type="pct"/>
            <w:tcMar>
              <w:right w:w="482" w:type="dxa"/>
            </w:tcMar>
            <w:vAlign w:val="center"/>
          </w:tcPr>
          <w:p w14:paraId="6DB50348" w14:textId="77777777" w:rsidR="00F00995" w:rsidRPr="00F96AFD" w:rsidRDefault="00F00995" w:rsidP="00DD2DE5">
            <w:pPr>
              <w:spacing w:line="360" w:lineRule="auto"/>
              <w:rPr>
                <w:rFonts w:ascii="Arial" w:hAnsi="Arial" w:cs="Arial"/>
                <w:sz w:val="24"/>
              </w:rPr>
            </w:pPr>
            <w:r w:rsidRPr="00F96AFD">
              <w:rPr>
                <w:rFonts w:ascii="Arial" w:hAnsi="Arial" w:cs="Arial"/>
                <w:sz w:val="24"/>
              </w:rPr>
              <w:t>8,7</w:t>
            </w:r>
          </w:p>
        </w:tc>
        <w:tc>
          <w:tcPr>
            <w:tcW w:w="599" w:type="pct"/>
            <w:tcMar>
              <w:right w:w="454" w:type="dxa"/>
            </w:tcMar>
            <w:vAlign w:val="center"/>
          </w:tcPr>
          <w:p w14:paraId="544BC7E2" w14:textId="77777777" w:rsidR="00F00995" w:rsidRPr="00F96AFD" w:rsidRDefault="00F00995" w:rsidP="00DD2DE5">
            <w:pPr>
              <w:spacing w:line="360" w:lineRule="auto"/>
              <w:rPr>
                <w:rFonts w:ascii="Arial" w:hAnsi="Arial" w:cs="Arial"/>
                <w:sz w:val="24"/>
              </w:rPr>
            </w:pPr>
            <w:r w:rsidRPr="00F96AFD">
              <w:rPr>
                <w:rFonts w:ascii="Arial" w:hAnsi="Arial" w:cs="Arial"/>
                <w:sz w:val="24"/>
              </w:rPr>
              <w:t>8,0</w:t>
            </w:r>
          </w:p>
        </w:tc>
        <w:tc>
          <w:tcPr>
            <w:tcW w:w="545" w:type="pct"/>
            <w:tcMar>
              <w:right w:w="170" w:type="dxa"/>
            </w:tcMar>
            <w:vAlign w:val="center"/>
          </w:tcPr>
          <w:p w14:paraId="7A400423" w14:textId="77777777" w:rsidR="00F00995" w:rsidRPr="00F96AFD" w:rsidRDefault="00F00995" w:rsidP="00DD2DE5">
            <w:pPr>
              <w:spacing w:line="360" w:lineRule="auto"/>
              <w:rPr>
                <w:rFonts w:ascii="Arial" w:hAnsi="Arial" w:cs="Arial"/>
                <w:sz w:val="24"/>
              </w:rPr>
            </w:pPr>
            <w:r w:rsidRPr="00F96AFD">
              <w:rPr>
                <w:rFonts w:ascii="Arial" w:hAnsi="Arial" w:cs="Arial"/>
                <w:sz w:val="24"/>
              </w:rPr>
              <w:t>0,7</w:t>
            </w:r>
          </w:p>
        </w:tc>
      </w:tr>
      <w:tr w:rsidR="00647EB5" w:rsidRPr="00F96AFD" w14:paraId="0388D338" w14:textId="77777777" w:rsidTr="002F632A">
        <w:tc>
          <w:tcPr>
            <w:tcW w:w="1334" w:type="pct"/>
          </w:tcPr>
          <w:p w14:paraId="5F78677F" w14:textId="7D5B539B" w:rsidR="00F00995" w:rsidRPr="00F96AFD" w:rsidRDefault="00647EB5" w:rsidP="00DD2DE5">
            <w:pPr>
              <w:spacing w:line="360" w:lineRule="auto"/>
              <w:rPr>
                <w:rFonts w:ascii="Arial" w:hAnsi="Arial" w:cs="Arial"/>
                <w:sz w:val="24"/>
              </w:rPr>
            </w:pPr>
            <w:r w:rsidRPr="00F96AFD">
              <w:rPr>
                <w:rFonts w:ascii="Arial" w:hAnsi="Arial" w:cs="Arial"/>
                <w:sz w:val="24"/>
              </w:rPr>
              <w:t>lubelskie</w:t>
            </w:r>
          </w:p>
        </w:tc>
        <w:tc>
          <w:tcPr>
            <w:tcW w:w="936" w:type="pct"/>
            <w:tcMar>
              <w:left w:w="340" w:type="dxa"/>
              <w:right w:w="567" w:type="dxa"/>
            </w:tcMar>
            <w:vAlign w:val="center"/>
          </w:tcPr>
          <w:p w14:paraId="2927554B" w14:textId="77777777" w:rsidR="00F00995" w:rsidRPr="00F96AFD" w:rsidRDefault="00F00995" w:rsidP="00DD2DE5">
            <w:pPr>
              <w:spacing w:line="360" w:lineRule="auto"/>
              <w:rPr>
                <w:rFonts w:ascii="Arial" w:hAnsi="Arial" w:cs="Arial"/>
                <w:sz w:val="24"/>
              </w:rPr>
            </w:pPr>
            <w:r w:rsidRPr="00F96AFD">
              <w:rPr>
                <w:rFonts w:ascii="Arial" w:hAnsi="Arial" w:cs="Arial"/>
                <w:sz w:val="24"/>
              </w:rPr>
              <w:t>11,5</w:t>
            </w:r>
          </w:p>
        </w:tc>
        <w:tc>
          <w:tcPr>
            <w:tcW w:w="1003" w:type="pct"/>
            <w:tcMar>
              <w:left w:w="340" w:type="dxa"/>
              <w:right w:w="567" w:type="dxa"/>
            </w:tcMar>
            <w:vAlign w:val="center"/>
          </w:tcPr>
          <w:p w14:paraId="64FFF623" w14:textId="77777777" w:rsidR="00F00995" w:rsidRPr="00F96AFD" w:rsidRDefault="00F00995" w:rsidP="00DD2DE5">
            <w:pPr>
              <w:spacing w:line="360" w:lineRule="auto"/>
              <w:rPr>
                <w:rFonts w:ascii="Arial" w:hAnsi="Arial" w:cs="Arial"/>
                <w:sz w:val="24"/>
              </w:rPr>
            </w:pPr>
            <w:r w:rsidRPr="00F96AFD">
              <w:rPr>
                <w:rFonts w:ascii="Arial" w:hAnsi="Arial" w:cs="Arial"/>
                <w:sz w:val="24"/>
              </w:rPr>
              <w:t>39,8</w:t>
            </w:r>
          </w:p>
        </w:tc>
        <w:tc>
          <w:tcPr>
            <w:tcW w:w="584" w:type="pct"/>
            <w:tcMar>
              <w:right w:w="482" w:type="dxa"/>
            </w:tcMar>
            <w:vAlign w:val="center"/>
          </w:tcPr>
          <w:p w14:paraId="4A927907" w14:textId="77777777" w:rsidR="00F00995" w:rsidRPr="00F96AFD" w:rsidRDefault="00F00995" w:rsidP="00DD2DE5">
            <w:pPr>
              <w:spacing w:line="360" w:lineRule="auto"/>
              <w:rPr>
                <w:rFonts w:ascii="Arial" w:hAnsi="Arial" w:cs="Arial"/>
                <w:sz w:val="24"/>
              </w:rPr>
            </w:pPr>
            <w:r w:rsidRPr="00F96AFD">
              <w:rPr>
                <w:rFonts w:ascii="Arial" w:hAnsi="Arial" w:cs="Arial"/>
                <w:sz w:val="24"/>
              </w:rPr>
              <w:t>9,8</w:t>
            </w:r>
          </w:p>
        </w:tc>
        <w:tc>
          <w:tcPr>
            <w:tcW w:w="599" w:type="pct"/>
            <w:tcMar>
              <w:right w:w="454" w:type="dxa"/>
            </w:tcMar>
            <w:vAlign w:val="center"/>
          </w:tcPr>
          <w:p w14:paraId="7039D2FD" w14:textId="77777777" w:rsidR="00F00995" w:rsidRPr="00F96AFD" w:rsidRDefault="00F00995" w:rsidP="00DD2DE5">
            <w:pPr>
              <w:spacing w:line="360" w:lineRule="auto"/>
              <w:rPr>
                <w:rFonts w:ascii="Arial" w:hAnsi="Arial" w:cs="Arial"/>
                <w:sz w:val="24"/>
              </w:rPr>
            </w:pPr>
            <w:r w:rsidRPr="00F96AFD">
              <w:rPr>
                <w:rFonts w:ascii="Arial" w:hAnsi="Arial" w:cs="Arial"/>
                <w:sz w:val="24"/>
              </w:rPr>
              <w:t>10,9</w:t>
            </w:r>
          </w:p>
        </w:tc>
        <w:tc>
          <w:tcPr>
            <w:tcW w:w="545" w:type="pct"/>
            <w:tcMar>
              <w:right w:w="170" w:type="dxa"/>
            </w:tcMar>
            <w:vAlign w:val="center"/>
          </w:tcPr>
          <w:p w14:paraId="75601EC1" w14:textId="77777777" w:rsidR="00F00995" w:rsidRPr="00F96AFD" w:rsidRDefault="00F00995" w:rsidP="00DD2DE5">
            <w:pPr>
              <w:spacing w:line="360" w:lineRule="auto"/>
              <w:rPr>
                <w:rFonts w:ascii="Arial" w:hAnsi="Arial" w:cs="Arial"/>
                <w:sz w:val="24"/>
              </w:rPr>
            </w:pPr>
            <w:r w:rsidRPr="00F96AFD">
              <w:rPr>
                <w:rFonts w:ascii="Arial" w:hAnsi="Arial" w:cs="Arial"/>
                <w:sz w:val="24"/>
              </w:rPr>
              <w:t>-1,1</w:t>
            </w:r>
          </w:p>
        </w:tc>
      </w:tr>
      <w:tr w:rsidR="00647EB5" w:rsidRPr="00F96AFD" w14:paraId="7E642826" w14:textId="77777777" w:rsidTr="002F632A">
        <w:tc>
          <w:tcPr>
            <w:tcW w:w="1334" w:type="pct"/>
          </w:tcPr>
          <w:p w14:paraId="331BBD9F" w14:textId="1D149972" w:rsidR="00F00995" w:rsidRPr="00F96AFD" w:rsidRDefault="00647EB5" w:rsidP="00DD2DE5">
            <w:pPr>
              <w:spacing w:line="360" w:lineRule="auto"/>
              <w:rPr>
                <w:rFonts w:ascii="Arial" w:hAnsi="Arial" w:cs="Arial"/>
                <w:sz w:val="24"/>
              </w:rPr>
            </w:pPr>
            <w:r w:rsidRPr="00F96AFD">
              <w:rPr>
                <w:rFonts w:ascii="Arial" w:hAnsi="Arial" w:cs="Arial"/>
                <w:sz w:val="24"/>
              </w:rPr>
              <w:t>lubuskie</w:t>
            </w:r>
          </w:p>
        </w:tc>
        <w:tc>
          <w:tcPr>
            <w:tcW w:w="936" w:type="pct"/>
            <w:tcMar>
              <w:left w:w="340" w:type="dxa"/>
              <w:right w:w="567" w:type="dxa"/>
            </w:tcMar>
            <w:vAlign w:val="center"/>
          </w:tcPr>
          <w:p w14:paraId="4A465208" w14:textId="77777777" w:rsidR="00F00995" w:rsidRPr="00F96AFD" w:rsidRDefault="00F00995" w:rsidP="00DD2DE5">
            <w:pPr>
              <w:spacing w:line="360" w:lineRule="auto"/>
              <w:rPr>
                <w:rFonts w:ascii="Arial" w:hAnsi="Arial" w:cs="Arial"/>
                <w:sz w:val="24"/>
              </w:rPr>
            </w:pPr>
            <w:r w:rsidRPr="00F96AFD">
              <w:rPr>
                <w:rFonts w:ascii="Arial" w:hAnsi="Arial" w:cs="Arial"/>
                <w:sz w:val="24"/>
              </w:rPr>
              <w:t>6,3</w:t>
            </w:r>
          </w:p>
        </w:tc>
        <w:tc>
          <w:tcPr>
            <w:tcW w:w="1003" w:type="pct"/>
            <w:tcMar>
              <w:left w:w="340" w:type="dxa"/>
              <w:right w:w="567" w:type="dxa"/>
            </w:tcMar>
            <w:vAlign w:val="center"/>
          </w:tcPr>
          <w:p w14:paraId="06C5CB83" w14:textId="77777777" w:rsidR="00F00995" w:rsidRPr="00F96AFD" w:rsidRDefault="00F00995" w:rsidP="00DD2DE5">
            <w:pPr>
              <w:spacing w:line="360" w:lineRule="auto"/>
              <w:rPr>
                <w:rFonts w:ascii="Arial" w:hAnsi="Arial" w:cs="Arial"/>
                <w:sz w:val="24"/>
              </w:rPr>
            </w:pPr>
            <w:r w:rsidRPr="00F96AFD">
              <w:rPr>
                <w:rFonts w:ascii="Arial" w:hAnsi="Arial" w:cs="Arial"/>
                <w:sz w:val="24"/>
              </w:rPr>
              <w:t>21,0</w:t>
            </w:r>
          </w:p>
        </w:tc>
        <w:tc>
          <w:tcPr>
            <w:tcW w:w="584" w:type="pct"/>
            <w:tcMar>
              <w:right w:w="482" w:type="dxa"/>
            </w:tcMar>
            <w:vAlign w:val="center"/>
          </w:tcPr>
          <w:p w14:paraId="6D1D0274" w14:textId="77777777" w:rsidR="00F00995" w:rsidRPr="00F96AFD" w:rsidRDefault="00F00995" w:rsidP="00DD2DE5">
            <w:pPr>
              <w:spacing w:line="360" w:lineRule="auto"/>
              <w:rPr>
                <w:rFonts w:ascii="Arial" w:hAnsi="Arial" w:cs="Arial"/>
                <w:sz w:val="24"/>
              </w:rPr>
            </w:pPr>
            <w:r w:rsidRPr="00F96AFD">
              <w:rPr>
                <w:rFonts w:ascii="Arial" w:hAnsi="Arial" w:cs="Arial"/>
                <w:sz w:val="24"/>
              </w:rPr>
              <w:t>7,2</w:t>
            </w:r>
          </w:p>
        </w:tc>
        <w:tc>
          <w:tcPr>
            <w:tcW w:w="599" w:type="pct"/>
            <w:tcMar>
              <w:right w:w="454" w:type="dxa"/>
            </w:tcMar>
            <w:vAlign w:val="center"/>
          </w:tcPr>
          <w:p w14:paraId="0CF4203E" w14:textId="77777777" w:rsidR="00F00995" w:rsidRPr="00F96AFD" w:rsidRDefault="00F00995" w:rsidP="00DD2DE5">
            <w:pPr>
              <w:spacing w:line="360" w:lineRule="auto"/>
              <w:rPr>
                <w:rFonts w:ascii="Arial" w:hAnsi="Arial" w:cs="Arial"/>
                <w:sz w:val="24"/>
              </w:rPr>
            </w:pPr>
            <w:r w:rsidRPr="00F96AFD">
              <w:rPr>
                <w:rFonts w:ascii="Arial" w:hAnsi="Arial" w:cs="Arial"/>
                <w:sz w:val="24"/>
              </w:rPr>
              <w:t>7,2</w:t>
            </w:r>
          </w:p>
        </w:tc>
        <w:tc>
          <w:tcPr>
            <w:tcW w:w="545" w:type="pct"/>
            <w:tcMar>
              <w:right w:w="170" w:type="dxa"/>
            </w:tcMar>
            <w:vAlign w:val="center"/>
          </w:tcPr>
          <w:p w14:paraId="0C85A6FE" w14:textId="77777777" w:rsidR="00F00995" w:rsidRPr="00F96AFD" w:rsidRDefault="00F00995" w:rsidP="00DD2DE5">
            <w:pPr>
              <w:spacing w:line="360" w:lineRule="auto"/>
              <w:rPr>
                <w:rFonts w:ascii="Arial" w:hAnsi="Arial" w:cs="Arial"/>
                <w:sz w:val="24"/>
              </w:rPr>
            </w:pPr>
            <w:r w:rsidRPr="00F96AFD">
              <w:rPr>
                <w:rFonts w:ascii="Arial" w:hAnsi="Arial" w:cs="Arial"/>
                <w:sz w:val="24"/>
              </w:rPr>
              <w:t>0,0</w:t>
            </w:r>
          </w:p>
        </w:tc>
      </w:tr>
      <w:tr w:rsidR="00647EB5" w:rsidRPr="00F96AFD" w14:paraId="1B9B86F7" w14:textId="77777777" w:rsidTr="002F632A">
        <w:tc>
          <w:tcPr>
            <w:tcW w:w="1334" w:type="pct"/>
          </w:tcPr>
          <w:p w14:paraId="63653DC0" w14:textId="155B3CC4" w:rsidR="00F00995" w:rsidRPr="00F96AFD" w:rsidRDefault="00647EB5" w:rsidP="00DD2DE5">
            <w:pPr>
              <w:spacing w:line="360" w:lineRule="auto"/>
              <w:rPr>
                <w:rFonts w:ascii="Arial" w:hAnsi="Arial" w:cs="Arial"/>
                <w:sz w:val="24"/>
              </w:rPr>
            </w:pPr>
            <w:r w:rsidRPr="00F96AFD">
              <w:rPr>
                <w:rFonts w:ascii="Arial" w:hAnsi="Arial" w:cs="Arial"/>
                <w:sz w:val="24"/>
              </w:rPr>
              <w:t>małopolskie</w:t>
            </w:r>
          </w:p>
        </w:tc>
        <w:tc>
          <w:tcPr>
            <w:tcW w:w="936" w:type="pct"/>
            <w:tcMar>
              <w:left w:w="340" w:type="dxa"/>
              <w:right w:w="567" w:type="dxa"/>
            </w:tcMar>
            <w:vAlign w:val="center"/>
          </w:tcPr>
          <w:p w14:paraId="3DFEEA02" w14:textId="77777777" w:rsidR="00F00995" w:rsidRPr="00F96AFD" w:rsidRDefault="00F00995" w:rsidP="00DD2DE5">
            <w:pPr>
              <w:spacing w:line="360" w:lineRule="auto"/>
              <w:rPr>
                <w:rFonts w:ascii="Arial" w:hAnsi="Arial" w:cs="Arial"/>
                <w:sz w:val="24"/>
              </w:rPr>
            </w:pPr>
            <w:r w:rsidRPr="00F96AFD">
              <w:rPr>
                <w:rFonts w:ascii="Arial" w:hAnsi="Arial" w:cs="Arial"/>
                <w:sz w:val="24"/>
              </w:rPr>
              <w:t>8,1</w:t>
            </w:r>
          </w:p>
        </w:tc>
        <w:tc>
          <w:tcPr>
            <w:tcW w:w="1003" w:type="pct"/>
            <w:tcMar>
              <w:left w:w="340" w:type="dxa"/>
              <w:right w:w="567" w:type="dxa"/>
            </w:tcMar>
            <w:vAlign w:val="center"/>
          </w:tcPr>
          <w:p w14:paraId="776420D8" w14:textId="77777777" w:rsidR="00F00995" w:rsidRPr="00F96AFD" w:rsidRDefault="00F00995" w:rsidP="00DD2DE5">
            <w:pPr>
              <w:spacing w:line="360" w:lineRule="auto"/>
              <w:rPr>
                <w:rFonts w:ascii="Arial" w:hAnsi="Arial" w:cs="Arial"/>
                <w:sz w:val="24"/>
              </w:rPr>
            </w:pPr>
            <w:r w:rsidRPr="00F96AFD">
              <w:rPr>
                <w:rFonts w:ascii="Arial" w:hAnsi="Arial" w:cs="Arial"/>
                <w:sz w:val="24"/>
              </w:rPr>
              <w:t>27,7</w:t>
            </w:r>
          </w:p>
        </w:tc>
        <w:tc>
          <w:tcPr>
            <w:tcW w:w="584" w:type="pct"/>
            <w:tcMar>
              <w:right w:w="482" w:type="dxa"/>
            </w:tcMar>
            <w:vAlign w:val="center"/>
          </w:tcPr>
          <w:p w14:paraId="574D01AB" w14:textId="77777777" w:rsidR="00F00995" w:rsidRPr="00F96AFD" w:rsidRDefault="00F00995" w:rsidP="00DD2DE5">
            <w:pPr>
              <w:spacing w:line="360" w:lineRule="auto"/>
              <w:rPr>
                <w:rFonts w:ascii="Arial" w:hAnsi="Arial" w:cs="Arial"/>
                <w:sz w:val="24"/>
              </w:rPr>
            </w:pPr>
            <w:r w:rsidRPr="00F96AFD">
              <w:rPr>
                <w:rFonts w:ascii="Arial" w:hAnsi="Arial" w:cs="Arial"/>
                <w:sz w:val="24"/>
              </w:rPr>
              <w:t>12,3</w:t>
            </w:r>
          </w:p>
        </w:tc>
        <w:tc>
          <w:tcPr>
            <w:tcW w:w="599" w:type="pct"/>
            <w:tcMar>
              <w:right w:w="454" w:type="dxa"/>
            </w:tcMar>
            <w:vAlign w:val="center"/>
          </w:tcPr>
          <w:p w14:paraId="4045D90F" w14:textId="77777777" w:rsidR="00F00995" w:rsidRPr="00F96AFD" w:rsidRDefault="00F00995" w:rsidP="00DD2DE5">
            <w:pPr>
              <w:spacing w:line="360" w:lineRule="auto"/>
              <w:rPr>
                <w:rFonts w:ascii="Arial" w:hAnsi="Arial" w:cs="Arial"/>
                <w:sz w:val="24"/>
              </w:rPr>
            </w:pPr>
            <w:r w:rsidRPr="00F96AFD">
              <w:rPr>
                <w:rFonts w:ascii="Arial" w:hAnsi="Arial" w:cs="Arial"/>
                <w:sz w:val="24"/>
              </w:rPr>
              <w:t>11,4</w:t>
            </w:r>
          </w:p>
        </w:tc>
        <w:tc>
          <w:tcPr>
            <w:tcW w:w="545" w:type="pct"/>
            <w:tcMar>
              <w:right w:w="170" w:type="dxa"/>
            </w:tcMar>
            <w:vAlign w:val="center"/>
          </w:tcPr>
          <w:p w14:paraId="52A4E96B" w14:textId="77777777" w:rsidR="00F00995" w:rsidRPr="00F96AFD" w:rsidRDefault="00F00995" w:rsidP="00DD2DE5">
            <w:pPr>
              <w:spacing w:line="360" w:lineRule="auto"/>
              <w:rPr>
                <w:rFonts w:ascii="Arial" w:hAnsi="Arial" w:cs="Arial"/>
                <w:sz w:val="24"/>
              </w:rPr>
            </w:pPr>
            <w:r w:rsidRPr="00F96AFD">
              <w:rPr>
                <w:rFonts w:ascii="Arial" w:hAnsi="Arial" w:cs="Arial"/>
                <w:sz w:val="24"/>
              </w:rPr>
              <w:t>0,9</w:t>
            </w:r>
          </w:p>
        </w:tc>
      </w:tr>
      <w:tr w:rsidR="00647EB5" w:rsidRPr="00F96AFD" w14:paraId="2EF6B81B" w14:textId="77777777" w:rsidTr="002F632A">
        <w:tc>
          <w:tcPr>
            <w:tcW w:w="1334" w:type="pct"/>
          </w:tcPr>
          <w:p w14:paraId="38956415" w14:textId="1CE6E0ED" w:rsidR="00F00995" w:rsidRPr="00F96AFD" w:rsidRDefault="00647EB5" w:rsidP="00DD2DE5">
            <w:pPr>
              <w:spacing w:line="360" w:lineRule="auto"/>
              <w:rPr>
                <w:rFonts w:ascii="Arial" w:hAnsi="Arial" w:cs="Arial"/>
                <w:sz w:val="24"/>
              </w:rPr>
            </w:pPr>
            <w:r w:rsidRPr="00F96AFD">
              <w:rPr>
                <w:rFonts w:ascii="Arial" w:hAnsi="Arial" w:cs="Arial"/>
                <w:sz w:val="24"/>
              </w:rPr>
              <w:t>mazowieckie</w:t>
            </w:r>
          </w:p>
        </w:tc>
        <w:tc>
          <w:tcPr>
            <w:tcW w:w="936" w:type="pct"/>
            <w:tcMar>
              <w:left w:w="340" w:type="dxa"/>
              <w:right w:w="567" w:type="dxa"/>
            </w:tcMar>
            <w:vAlign w:val="center"/>
          </w:tcPr>
          <w:p w14:paraId="562D55DD" w14:textId="77777777" w:rsidR="00F00995" w:rsidRPr="00F96AFD" w:rsidRDefault="00F00995" w:rsidP="00DD2DE5">
            <w:pPr>
              <w:spacing w:line="360" w:lineRule="auto"/>
              <w:rPr>
                <w:rFonts w:ascii="Arial" w:hAnsi="Arial" w:cs="Arial"/>
                <w:sz w:val="24"/>
              </w:rPr>
            </w:pPr>
            <w:r w:rsidRPr="00F96AFD">
              <w:rPr>
                <w:rFonts w:ascii="Arial" w:hAnsi="Arial" w:cs="Arial"/>
                <w:sz w:val="24"/>
              </w:rPr>
              <w:t>6,8</w:t>
            </w:r>
          </w:p>
        </w:tc>
        <w:tc>
          <w:tcPr>
            <w:tcW w:w="1003" w:type="pct"/>
            <w:tcMar>
              <w:left w:w="340" w:type="dxa"/>
              <w:right w:w="567" w:type="dxa"/>
            </w:tcMar>
            <w:vAlign w:val="center"/>
          </w:tcPr>
          <w:p w14:paraId="2443F021" w14:textId="77777777" w:rsidR="00F00995" w:rsidRPr="00F96AFD" w:rsidRDefault="00F00995" w:rsidP="00DD2DE5">
            <w:pPr>
              <w:spacing w:line="360" w:lineRule="auto"/>
              <w:rPr>
                <w:rFonts w:ascii="Arial" w:hAnsi="Arial" w:cs="Arial"/>
                <w:sz w:val="24"/>
              </w:rPr>
            </w:pPr>
            <w:r w:rsidRPr="00F96AFD">
              <w:rPr>
                <w:rFonts w:ascii="Arial" w:hAnsi="Arial" w:cs="Arial"/>
                <w:sz w:val="24"/>
              </w:rPr>
              <w:t>22,9</w:t>
            </w:r>
          </w:p>
        </w:tc>
        <w:tc>
          <w:tcPr>
            <w:tcW w:w="584" w:type="pct"/>
            <w:tcMar>
              <w:right w:w="482" w:type="dxa"/>
            </w:tcMar>
            <w:vAlign w:val="center"/>
          </w:tcPr>
          <w:p w14:paraId="5D5FEA98" w14:textId="77777777" w:rsidR="00F00995" w:rsidRPr="00F96AFD" w:rsidRDefault="00F00995" w:rsidP="00DD2DE5">
            <w:pPr>
              <w:spacing w:line="360" w:lineRule="auto"/>
              <w:rPr>
                <w:rFonts w:ascii="Arial" w:hAnsi="Arial" w:cs="Arial"/>
                <w:sz w:val="24"/>
              </w:rPr>
            </w:pPr>
            <w:r w:rsidRPr="00F96AFD">
              <w:rPr>
                <w:rFonts w:ascii="Arial" w:hAnsi="Arial" w:cs="Arial"/>
                <w:sz w:val="24"/>
              </w:rPr>
              <w:t>8,2</w:t>
            </w:r>
          </w:p>
        </w:tc>
        <w:tc>
          <w:tcPr>
            <w:tcW w:w="599" w:type="pct"/>
            <w:tcMar>
              <w:right w:w="454" w:type="dxa"/>
            </w:tcMar>
            <w:vAlign w:val="center"/>
          </w:tcPr>
          <w:p w14:paraId="43B7A36F" w14:textId="77777777" w:rsidR="00F00995" w:rsidRPr="00F96AFD" w:rsidRDefault="00F00995" w:rsidP="00DD2DE5">
            <w:pPr>
              <w:spacing w:line="360" w:lineRule="auto"/>
              <w:rPr>
                <w:rFonts w:ascii="Arial" w:hAnsi="Arial" w:cs="Arial"/>
                <w:sz w:val="24"/>
              </w:rPr>
            </w:pPr>
            <w:r w:rsidRPr="00F96AFD">
              <w:rPr>
                <w:rFonts w:ascii="Arial" w:hAnsi="Arial" w:cs="Arial"/>
                <w:sz w:val="24"/>
              </w:rPr>
              <w:t>7,8</w:t>
            </w:r>
          </w:p>
        </w:tc>
        <w:tc>
          <w:tcPr>
            <w:tcW w:w="545" w:type="pct"/>
            <w:tcMar>
              <w:right w:w="170" w:type="dxa"/>
            </w:tcMar>
            <w:vAlign w:val="center"/>
          </w:tcPr>
          <w:p w14:paraId="7705A779" w14:textId="77777777" w:rsidR="00F00995" w:rsidRPr="00F96AFD" w:rsidRDefault="00F00995" w:rsidP="00DD2DE5">
            <w:pPr>
              <w:spacing w:line="360" w:lineRule="auto"/>
              <w:rPr>
                <w:rFonts w:ascii="Arial" w:hAnsi="Arial" w:cs="Arial"/>
                <w:sz w:val="24"/>
              </w:rPr>
            </w:pPr>
            <w:r w:rsidRPr="00F96AFD">
              <w:rPr>
                <w:rFonts w:ascii="Arial" w:hAnsi="Arial" w:cs="Arial"/>
                <w:sz w:val="24"/>
              </w:rPr>
              <w:t>0,4</w:t>
            </w:r>
          </w:p>
        </w:tc>
      </w:tr>
      <w:tr w:rsidR="00647EB5" w:rsidRPr="00F96AFD" w14:paraId="14F359B0" w14:textId="77777777" w:rsidTr="002F632A">
        <w:tc>
          <w:tcPr>
            <w:tcW w:w="1334" w:type="pct"/>
          </w:tcPr>
          <w:p w14:paraId="4A01B40E" w14:textId="6C95A49C" w:rsidR="00F00995" w:rsidRPr="00F96AFD" w:rsidRDefault="00647EB5" w:rsidP="00DD2DE5">
            <w:pPr>
              <w:spacing w:line="360" w:lineRule="auto"/>
              <w:rPr>
                <w:rFonts w:ascii="Arial" w:hAnsi="Arial" w:cs="Arial"/>
                <w:sz w:val="24"/>
              </w:rPr>
            </w:pPr>
            <w:r w:rsidRPr="00F96AFD">
              <w:rPr>
                <w:rFonts w:ascii="Arial" w:hAnsi="Arial" w:cs="Arial"/>
                <w:sz w:val="24"/>
              </w:rPr>
              <w:t>opolskie</w:t>
            </w:r>
          </w:p>
        </w:tc>
        <w:tc>
          <w:tcPr>
            <w:tcW w:w="936" w:type="pct"/>
            <w:tcMar>
              <w:left w:w="340" w:type="dxa"/>
              <w:right w:w="567" w:type="dxa"/>
            </w:tcMar>
            <w:vAlign w:val="center"/>
          </w:tcPr>
          <w:p w14:paraId="3E656B88" w14:textId="77777777" w:rsidR="00F00995" w:rsidRPr="00F96AFD" w:rsidRDefault="00F00995" w:rsidP="00DD2DE5">
            <w:pPr>
              <w:spacing w:line="360" w:lineRule="auto"/>
              <w:rPr>
                <w:rFonts w:ascii="Arial" w:hAnsi="Arial" w:cs="Arial"/>
                <w:sz w:val="24"/>
              </w:rPr>
            </w:pPr>
            <w:r w:rsidRPr="00F96AFD">
              <w:rPr>
                <w:rFonts w:ascii="Arial" w:hAnsi="Arial" w:cs="Arial"/>
                <w:sz w:val="24"/>
              </w:rPr>
              <w:t>7,2</w:t>
            </w:r>
          </w:p>
        </w:tc>
        <w:tc>
          <w:tcPr>
            <w:tcW w:w="1003" w:type="pct"/>
            <w:tcMar>
              <w:left w:w="340" w:type="dxa"/>
              <w:right w:w="567" w:type="dxa"/>
            </w:tcMar>
            <w:vAlign w:val="center"/>
          </w:tcPr>
          <w:p w14:paraId="53DB1034" w14:textId="77777777" w:rsidR="00F00995" w:rsidRPr="00F96AFD" w:rsidRDefault="00F00995" w:rsidP="00DD2DE5">
            <w:pPr>
              <w:spacing w:line="360" w:lineRule="auto"/>
              <w:rPr>
                <w:rFonts w:ascii="Arial" w:hAnsi="Arial" w:cs="Arial"/>
                <w:sz w:val="24"/>
              </w:rPr>
            </w:pPr>
            <w:r w:rsidRPr="00F96AFD">
              <w:rPr>
                <w:rFonts w:ascii="Arial" w:hAnsi="Arial" w:cs="Arial"/>
                <w:sz w:val="24"/>
              </w:rPr>
              <w:t>24,2</w:t>
            </w:r>
          </w:p>
        </w:tc>
        <w:tc>
          <w:tcPr>
            <w:tcW w:w="584" w:type="pct"/>
            <w:tcMar>
              <w:right w:w="482" w:type="dxa"/>
            </w:tcMar>
            <w:vAlign w:val="center"/>
          </w:tcPr>
          <w:p w14:paraId="160985E4" w14:textId="77777777" w:rsidR="00F00995" w:rsidRPr="00F96AFD" w:rsidRDefault="00F00995" w:rsidP="00DD2DE5">
            <w:pPr>
              <w:spacing w:line="360" w:lineRule="auto"/>
              <w:rPr>
                <w:rFonts w:ascii="Arial" w:hAnsi="Arial" w:cs="Arial"/>
                <w:sz w:val="24"/>
              </w:rPr>
            </w:pPr>
            <w:r w:rsidRPr="00F96AFD">
              <w:rPr>
                <w:rFonts w:ascii="Arial" w:hAnsi="Arial" w:cs="Arial"/>
                <w:sz w:val="24"/>
              </w:rPr>
              <w:t>8,7</w:t>
            </w:r>
          </w:p>
        </w:tc>
        <w:tc>
          <w:tcPr>
            <w:tcW w:w="599" w:type="pct"/>
            <w:tcMar>
              <w:right w:w="454" w:type="dxa"/>
            </w:tcMar>
            <w:vAlign w:val="center"/>
          </w:tcPr>
          <w:p w14:paraId="06623DFE" w14:textId="77777777" w:rsidR="00F00995" w:rsidRPr="00F96AFD" w:rsidRDefault="00F00995" w:rsidP="00DD2DE5">
            <w:pPr>
              <w:spacing w:line="360" w:lineRule="auto"/>
              <w:rPr>
                <w:rFonts w:ascii="Arial" w:hAnsi="Arial" w:cs="Arial"/>
                <w:sz w:val="24"/>
              </w:rPr>
            </w:pPr>
            <w:r w:rsidRPr="00F96AFD">
              <w:rPr>
                <w:rFonts w:ascii="Arial" w:hAnsi="Arial" w:cs="Arial"/>
                <w:sz w:val="24"/>
              </w:rPr>
              <w:t>8,8</w:t>
            </w:r>
          </w:p>
        </w:tc>
        <w:tc>
          <w:tcPr>
            <w:tcW w:w="545" w:type="pct"/>
            <w:tcMar>
              <w:right w:w="170" w:type="dxa"/>
            </w:tcMar>
            <w:vAlign w:val="center"/>
          </w:tcPr>
          <w:p w14:paraId="01F0FBAA" w14:textId="77777777" w:rsidR="00F00995" w:rsidRPr="00F96AFD" w:rsidRDefault="00F00995" w:rsidP="00DD2DE5">
            <w:pPr>
              <w:spacing w:line="360" w:lineRule="auto"/>
              <w:rPr>
                <w:rFonts w:ascii="Arial" w:hAnsi="Arial" w:cs="Arial"/>
                <w:sz w:val="24"/>
              </w:rPr>
            </w:pPr>
            <w:r w:rsidRPr="00F96AFD">
              <w:rPr>
                <w:rFonts w:ascii="Arial" w:hAnsi="Arial" w:cs="Arial"/>
                <w:sz w:val="24"/>
              </w:rPr>
              <w:t>-0,1</w:t>
            </w:r>
          </w:p>
        </w:tc>
      </w:tr>
      <w:tr w:rsidR="00647EB5" w:rsidRPr="00F96AFD" w14:paraId="3FEA8738" w14:textId="77777777" w:rsidTr="002F632A">
        <w:tc>
          <w:tcPr>
            <w:tcW w:w="1334" w:type="pct"/>
          </w:tcPr>
          <w:p w14:paraId="56C47FDE" w14:textId="72B603E2" w:rsidR="00F00995" w:rsidRPr="00F96AFD" w:rsidRDefault="00647EB5" w:rsidP="00DD2DE5">
            <w:pPr>
              <w:spacing w:line="360" w:lineRule="auto"/>
              <w:rPr>
                <w:rFonts w:ascii="Arial" w:hAnsi="Arial" w:cs="Arial"/>
                <w:sz w:val="24"/>
              </w:rPr>
            </w:pPr>
            <w:r w:rsidRPr="00F96AFD">
              <w:rPr>
                <w:rFonts w:ascii="Arial" w:hAnsi="Arial" w:cs="Arial"/>
                <w:sz w:val="24"/>
              </w:rPr>
              <w:t>podkarpackie</w:t>
            </w:r>
          </w:p>
        </w:tc>
        <w:tc>
          <w:tcPr>
            <w:tcW w:w="936" w:type="pct"/>
            <w:tcMar>
              <w:left w:w="340" w:type="dxa"/>
              <w:right w:w="567" w:type="dxa"/>
            </w:tcMar>
            <w:vAlign w:val="center"/>
          </w:tcPr>
          <w:p w14:paraId="4B6A4AB4" w14:textId="77777777" w:rsidR="00F00995" w:rsidRPr="00F96AFD" w:rsidRDefault="00F00995" w:rsidP="00DD2DE5">
            <w:pPr>
              <w:spacing w:line="360" w:lineRule="auto"/>
              <w:rPr>
                <w:rFonts w:ascii="Arial" w:hAnsi="Arial" w:cs="Arial"/>
                <w:sz w:val="24"/>
              </w:rPr>
            </w:pPr>
            <w:r w:rsidRPr="00F96AFD">
              <w:rPr>
                <w:rFonts w:ascii="Arial" w:hAnsi="Arial" w:cs="Arial"/>
                <w:sz w:val="24"/>
              </w:rPr>
              <w:t>8,1</w:t>
            </w:r>
          </w:p>
        </w:tc>
        <w:tc>
          <w:tcPr>
            <w:tcW w:w="1003" w:type="pct"/>
            <w:tcMar>
              <w:left w:w="340" w:type="dxa"/>
              <w:right w:w="567" w:type="dxa"/>
            </w:tcMar>
            <w:vAlign w:val="center"/>
          </w:tcPr>
          <w:p w14:paraId="47C0BA2D" w14:textId="77777777" w:rsidR="00F00995" w:rsidRPr="00F96AFD" w:rsidRDefault="00F00995" w:rsidP="00DD2DE5">
            <w:pPr>
              <w:spacing w:line="360" w:lineRule="auto"/>
              <w:rPr>
                <w:rFonts w:ascii="Arial" w:hAnsi="Arial" w:cs="Arial"/>
                <w:sz w:val="24"/>
              </w:rPr>
            </w:pPr>
            <w:r w:rsidRPr="00F96AFD">
              <w:rPr>
                <w:rFonts w:ascii="Arial" w:hAnsi="Arial" w:cs="Arial"/>
                <w:sz w:val="24"/>
              </w:rPr>
              <w:t>27,4</w:t>
            </w:r>
          </w:p>
        </w:tc>
        <w:tc>
          <w:tcPr>
            <w:tcW w:w="584" w:type="pct"/>
            <w:tcMar>
              <w:right w:w="482" w:type="dxa"/>
            </w:tcMar>
            <w:vAlign w:val="center"/>
          </w:tcPr>
          <w:p w14:paraId="47B32192" w14:textId="77777777" w:rsidR="00F00995" w:rsidRPr="00F96AFD" w:rsidRDefault="00F00995" w:rsidP="00DD2DE5">
            <w:pPr>
              <w:spacing w:line="360" w:lineRule="auto"/>
              <w:rPr>
                <w:rFonts w:ascii="Arial" w:hAnsi="Arial" w:cs="Arial"/>
                <w:sz w:val="24"/>
              </w:rPr>
            </w:pPr>
            <w:r w:rsidRPr="00F96AFD">
              <w:rPr>
                <w:rFonts w:ascii="Arial" w:hAnsi="Arial" w:cs="Arial"/>
                <w:sz w:val="24"/>
              </w:rPr>
              <w:t>8,9</w:t>
            </w:r>
          </w:p>
        </w:tc>
        <w:tc>
          <w:tcPr>
            <w:tcW w:w="599" w:type="pct"/>
            <w:tcMar>
              <w:right w:w="454" w:type="dxa"/>
            </w:tcMar>
            <w:vAlign w:val="center"/>
          </w:tcPr>
          <w:p w14:paraId="3E1BB3FB" w14:textId="77777777" w:rsidR="00F00995" w:rsidRPr="00F96AFD" w:rsidRDefault="00F00995" w:rsidP="00DD2DE5">
            <w:pPr>
              <w:spacing w:line="360" w:lineRule="auto"/>
              <w:rPr>
                <w:rFonts w:ascii="Arial" w:hAnsi="Arial" w:cs="Arial"/>
                <w:sz w:val="24"/>
              </w:rPr>
            </w:pPr>
            <w:r w:rsidRPr="00F96AFD">
              <w:rPr>
                <w:rFonts w:ascii="Arial" w:hAnsi="Arial" w:cs="Arial"/>
                <w:sz w:val="24"/>
              </w:rPr>
              <w:t>11,8</w:t>
            </w:r>
          </w:p>
        </w:tc>
        <w:tc>
          <w:tcPr>
            <w:tcW w:w="545" w:type="pct"/>
            <w:tcMar>
              <w:right w:w="170" w:type="dxa"/>
            </w:tcMar>
            <w:vAlign w:val="center"/>
          </w:tcPr>
          <w:p w14:paraId="47D48B23" w14:textId="77777777" w:rsidR="00F00995" w:rsidRPr="00F96AFD" w:rsidRDefault="00F00995" w:rsidP="00DD2DE5">
            <w:pPr>
              <w:spacing w:line="360" w:lineRule="auto"/>
              <w:rPr>
                <w:rFonts w:ascii="Arial" w:hAnsi="Arial" w:cs="Arial"/>
                <w:sz w:val="24"/>
              </w:rPr>
            </w:pPr>
            <w:r w:rsidRPr="00F96AFD">
              <w:rPr>
                <w:rFonts w:ascii="Arial" w:hAnsi="Arial" w:cs="Arial"/>
                <w:sz w:val="24"/>
              </w:rPr>
              <w:t>-2,9</w:t>
            </w:r>
          </w:p>
        </w:tc>
      </w:tr>
      <w:tr w:rsidR="00647EB5" w:rsidRPr="00F96AFD" w14:paraId="169A2CD2" w14:textId="77777777" w:rsidTr="002F632A">
        <w:tc>
          <w:tcPr>
            <w:tcW w:w="1334" w:type="pct"/>
          </w:tcPr>
          <w:p w14:paraId="23525074" w14:textId="1DDF26E9" w:rsidR="00F00995" w:rsidRPr="00F96AFD" w:rsidRDefault="00647EB5" w:rsidP="00DD2DE5">
            <w:pPr>
              <w:spacing w:line="360" w:lineRule="auto"/>
              <w:rPr>
                <w:rFonts w:ascii="Arial" w:hAnsi="Arial" w:cs="Arial"/>
                <w:sz w:val="24"/>
              </w:rPr>
            </w:pPr>
            <w:r w:rsidRPr="00F96AFD">
              <w:rPr>
                <w:rFonts w:ascii="Arial" w:hAnsi="Arial" w:cs="Arial"/>
                <w:sz w:val="24"/>
              </w:rPr>
              <w:t>podlaskie</w:t>
            </w:r>
          </w:p>
        </w:tc>
        <w:tc>
          <w:tcPr>
            <w:tcW w:w="936" w:type="pct"/>
            <w:tcMar>
              <w:left w:w="340" w:type="dxa"/>
              <w:right w:w="567" w:type="dxa"/>
            </w:tcMar>
            <w:vAlign w:val="center"/>
          </w:tcPr>
          <w:p w14:paraId="27E53534" w14:textId="77777777" w:rsidR="00F00995" w:rsidRPr="00F96AFD" w:rsidRDefault="00F00995" w:rsidP="00DD2DE5">
            <w:pPr>
              <w:spacing w:line="360" w:lineRule="auto"/>
              <w:rPr>
                <w:rFonts w:ascii="Arial" w:hAnsi="Arial" w:cs="Arial"/>
                <w:sz w:val="24"/>
              </w:rPr>
            </w:pPr>
            <w:r w:rsidRPr="00F96AFD">
              <w:rPr>
                <w:rFonts w:ascii="Arial" w:hAnsi="Arial" w:cs="Arial"/>
                <w:sz w:val="24"/>
              </w:rPr>
              <w:t>4,2</w:t>
            </w:r>
          </w:p>
        </w:tc>
        <w:tc>
          <w:tcPr>
            <w:tcW w:w="1003" w:type="pct"/>
            <w:tcMar>
              <w:left w:w="340" w:type="dxa"/>
              <w:right w:w="567" w:type="dxa"/>
            </w:tcMar>
            <w:vAlign w:val="center"/>
          </w:tcPr>
          <w:p w14:paraId="1F36D52C" w14:textId="77777777" w:rsidR="00F00995" w:rsidRPr="00F96AFD" w:rsidRDefault="00F00995" w:rsidP="00DD2DE5">
            <w:pPr>
              <w:spacing w:line="360" w:lineRule="auto"/>
              <w:rPr>
                <w:rFonts w:ascii="Arial" w:hAnsi="Arial" w:cs="Arial"/>
                <w:sz w:val="24"/>
              </w:rPr>
            </w:pPr>
            <w:r w:rsidRPr="00F96AFD">
              <w:rPr>
                <w:rFonts w:ascii="Arial" w:hAnsi="Arial" w:cs="Arial"/>
                <w:sz w:val="24"/>
              </w:rPr>
              <w:t>14,2</w:t>
            </w:r>
          </w:p>
        </w:tc>
        <w:tc>
          <w:tcPr>
            <w:tcW w:w="584" w:type="pct"/>
            <w:tcMar>
              <w:right w:w="482" w:type="dxa"/>
            </w:tcMar>
            <w:vAlign w:val="center"/>
          </w:tcPr>
          <w:p w14:paraId="159CC530" w14:textId="77777777" w:rsidR="00F00995" w:rsidRPr="00F96AFD" w:rsidRDefault="00F00995" w:rsidP="00DD2DE5">
            <w:pPr>
              <w:spacing w:line="360" w:lineRule="auto"/>
              <w:rPr>
                <w:rFonts w:ascii="Arial" w:hAnsi="Arial" w:cs="Arial"/>
                <w:sz w:val="24"/>
              </w:rPr>
            </w:pPr>
            <w:r w:rsidRPr="00F96AFD">
              <w:rPr>
                <w:rFonts w:ascii="Arial" w:hAnsi="Arial" w:cs="Arial"/>
                <w:sz w:val="24"/>
              </w:rPr>
              <w:t>4,8</w:t>
            </w:r>
          </w:p>
        </w:tc>
        <w:tc>
          <w:tcPr>
            <w:tcW w:w="599" w:type="pct"/>
            <w:tcMar>
              <w:right w:w="454" w:type="dxa"/>
            </w:tcMar>
            <w:vAlign w:val="center"/>
          </w:tcPr>
          <w:p w14:paraId="3A4591DD" w14:textId="77777777" w:rsidR="00F00995" w:rsidRPr="00F96AFD" w:rsidRDefault="00F00995" w:rsidP="00DD2DE5">
            <w:pPr>
              <w:spacing w:line="360" w:lineRule="auto"/>
              <w:rPr>
                <w:rFonts w:ascii="Arial" w:hAnsi="Arial" w:cs="Arial"/>
                <w:sz w:val="24"/>
              </w:rPr>
            </w:pPr>
            <w:r w:rsidRPr="00F96AFD">
              <w:rPr>
                <w:rFonts w:ascii="Arial" w:hAnsi="Arial" w:cs="Arial"/>
                <w:sz w:val="24"/>
              </w:rPr>
              <w:t>5,6</w:t>
            </w:r>
          </w:p>
        </w:tc>
        <w:tc>
          <w:tcPr>
            <w:tcW w:w="545" w:type="pct"/>
            <w:tcMar>
              <w:right w:w="170" w:type="dxa"/>
            </w:tcMar>
            <w:vAlign w:val="center"/>
          </w:tcPr>
          <w:p w14:paraId="19F99372" w14:textId="77777777" w:rsidR="00F00995" w:rsidRPr="00F96AFD" w:rsidRDefault="00F00995" w:rsidP="00DD2DE5">
            <w:pPr>
              <w:spacing w:line="360" w:lineRule="auto"/>
              <w:rPr>
                <w:rFonts w:ascii="Arial" w:hAnsi="Arial" w:cs="Arial"/>
                <w:sz w:val="24"/>
              </w:rPr>
            </w:pPr>
            <w:r w:rsidRPr="00F96AFD">
              <w:rPr>
                <w:rFonts w:ascii="Arial" w:hAnsi="Arial" w:cs="Arial"/>
                <w:sz w:val="24"/>
              </w:rPr>
              <w:t>-0,8</w:t>
            </w:r>
          </w:p>
        </w:tc>
      </w:tr>
      <w:tr w:rsidR="00647EB5" w:rsidRPr="00F96AFD" w14:paraId="3D271577" w14:textId="77777777" w:rsidTr="002F632A">
        <w:tc>
          <w:tcPr>
            <w:tcW w:w="1334" w:type="pct"/>
          </w:tcPr>
          <w:p w14:paraId="33B634CE" w14:textId="1CC3B407" w:rsidR="00F00995" w:rsidRPr="00F96AFD" w:rsidRDefault="00647EB5" w:rsidP="00DD2DE5">
            <w:pPr>
              <w:spacing w:line="360" w:lineRule="auto"/>
              <w:rPr>
                <w:rFonts w:ascii="Arial" w:hAnsi="Arial" w:cs="Arial"/>
                <w:sz w:val="24"/>
              </w:rPr>
            </w:pPr>
            <w:r w:rsidRPr="00F96AFD">
              <w:rPr>
                <w:rFonts w:ascii="Arial" w:hAnsi="Arial" w:cs="Arial"/>
                <w:sz w:val="24"/>
              </w:rPr>
              <w:t>pomorskie</w:t>
            </w:r>
          </w:p>
        </w:tc>
        <w:tc>
          <w:tcPr>
            <w:tcW w:w="936" w:type="pct"/>
            <w:tcMar>
              <w:left w:w="340" w:type="dxa"/>
              <w:right w:w="567" w:type="dxa"/>
            </w:tcMar>
            <w:vAlign w:val="center"/>
          </w:tcPr>
          <w:p w14:paraId="7014855F" w14:textId="77777777" w:rsidR="00F00995" w:rsidRPr="00F96AFD" w:rsidRDefault="00F00995" w:rsidP="00DD2DE5">
            <w:pPr>
              <w:spacing w:line="360" w:lineRule="auto"/>
              <w:rPr>
                <w:rFonts w:ascii="Arial" w:hAnsi="Arial" w:cs="Arial"/>
                <w:sz w:val="24"/>
              </w:rPr>
            </w:pPr>
            <w:r w:rsidRPr="00F96AFD">
              <w:rPr>
                <w:rFonts w:ascii="Arial" w:hAnsi="Arial" w:cs="Arial"/>
                <w:sz w:val="24"/>
              </w:rPr>
              <w:t>8,2</w:t>
            </w:r>
          </w:p>
        </w:tc>
        <w:tc>
          <w:tcPr>
            <w:tcW w:w="1003" w:type="pct"/>
            <w:tcMar>
              <w:left w:w="340" w:type="dxa"/>
              <w:right w:w="567" w:type="dxa"/>
            </w:tcMar>
            <w:vAlign w:val="center"/>
          </w:tcPr>
          <w:p w14:paraId="5E4D72BD" w14:textId="77777777" w:rsidR="00F00995" w:rsidRPr="00F96AFD" w:rsidRDefault="00F00995" w:rsidP="00DD2DE5">
            <w:pPr>
              <w:spacing w:line="360" w:lineRule="auto"/>
              <w:rPr>
                <w:rFonts w:ascii="Arial" w:hAnsi="Arial" w:cs="Arial"/>
                <w:sz w:val="24"/>
              </w:rPr>
            </w:pPr>
            <w:r w:rsidRPr="00F96AFD">
              <w:rPr>
                <w:rFonts w:ascii="Arial" w:hAnsi="Arial" w:cs="Arial"/>
                <w:sz w:val="24"/>
              </w:rPr>
              <w:t>27,6</w:t>
            </w:r>
          </w:p>
        </w:tc>
        <w:tc>
          <w:tcPr>
            <w:tcW w:w="584" w:type="pct"/>
            <w:tcMar>
              <w:right w:w="482" w:type="dxa"/>
            </w:tcMar>
            <w:vAlign w:val="center"/>
          </w:tcPr>
          <w:p w14:paraId="5C37A5C8" w14:textId="77777777" w:rsidR="00F00995" w:rsidRPr="00F96AFD" w:rsidRDefault="00F00995" w:rsidP="00DD2DE5">
            <w:pPr>
              <w:spacing w:line="360" w:lineRule="auto"/>
              <w:rPr>
                <w:rFonts w:ascii="Arial" w:hAnsi="Arial" w:cs="Arial"/>
                <w:sz w:val="24"/>
              </w:rPr>
            </w:pPr>
            <w:r w:rsidRPr="00F96AFD">
              <w:rPr>
                <w:rFonts w:ascii="Arial" w:hAnsi="Arial" w:cs="Arial"/>
                <w:sz w:val="24"/>
              </w:rPr>
              <w:t>7,0</w:t>
            </w:r>
          </w:p>
        </w:tc>
        <w:tc>
          <w:tcPr>
            <w:tcW w:w="599" w:type="pct"/>
            <w:tcMar>
              <w:right w:w="454" w:type="dxa"/>
            </w:tcMar>
            <w:vAlign w:val="center"/>
          </w:tcPr>
          <w:p w14:paraId="5DDFE3CA" w14:textId="77777777" w:rsidR="00F00995" w:rsidRPr="00F96AFD" w:rsidRDefault="00F00995" w:rsidP="00DD2DE5">
            <w:pPr>
              <w:spacing w:line="360" w:lineRule="auto"/>
              <w:rPr>
                <w:rFonts w:ascii="Arial" w:hAnsi="Arial" w:cs="Arial"/>
                <w:sz w:val="24"/>
              </w:rPr>
            </w:pPr>
            <w:r w:rsidRPr="00F96AFD">
              <w:rPr>
                <w:rFonts w:ascii="Arial" w:hAnsi="Arial" w:cs="Arial"/>
                <w:sz w:val="24"/>
              </w:rPr>
              <w:t>12,1</w:t>
            </w:r>
          </w:p>
        </w:tc>
        <w:tc>
          <w:tcPr>
            <w:tcW w:w="545" w:type="pct"/>
            <w:tcMar>
              <w:right w:w="170" w:type="dxa"/>
            </w:tcMar>
            <w:vAlign w:val="center"/>
          </w:tcPr>
          <w:p w14:paraId="71329911" w14:textId="77777777" w:rsidR="00F00995" w:rsidRPr="00F96AFD" w:rsidRDefault="00F00995" w:rsidP="00DD2DE5">
            <w:pPr>
              <w:spacing w:line="360" w:lineRule="auto"/>
              <w:rPr>
                <w:rFonts w:ascii="Arial" w:hAnsi="Arial" w:cs="Arial"/>
                <w:sz w:val="24"/>
              </w:rPr>
            </w:pPr>
            <w:r w:rsidRPr="00F96AFD">
              <w:rPr>
                <w:rFonts w:ascii="Arial" w:hAnsi="Arial" w:cs="Arial"/>
                <w:sz w:val="24"/>
              </w:rPr>
              <w:t>-5,1</w:t>
            </w:r>
          </w:p>
        </w:tc>
      </w:tr>
      <w:tr w:rsidR="00647EB5" w:rsidRPr="00F96AFD" w14:paraId="0C367298" w14:textId="77777777" w:rsidTr="002F632A">
        <w:tc>
          <w:tcPr>
            <w:tcW w:w="1334" w:type="pct"/>
          </w:tcPr>
          <w:p w14:paraId="1F6F4C7A" w14:textId="58E770AA" w:rsidR="00F00995" w:rsidRPr="00F96AFD" w:rsidRDefault="00647EB5" w:rsidP="00DD2DE5">
            <w:pPr>
              <w:spacing w:line="360" w:lineRule="auto"/>
              <w:rPr>
                <w:rFonts w:ascii="Arial" w:hAnsi="Arial" w:cs="Arial"/>
                <w:sz w:val="24"/>
              </w:rPr>
            </w:pPr>
            <w:r w:rsidRPr="00F96AFD">
              <w:rPr>
                <w:rFonts w:ascii="Arial" w:hAnsi="Arial" w:cs="Arial"/>
                <w:sz w:val="24"/>
              </w:rPr>
              <w:t>śląskie</w:t>
            </w:r>
          </w:p>
        </w:tc>
        <w:tc>
          <w:tcPr>
            <w:tcW w:w="936" w:type="pct"/>
            <w:tcMar>
              <w:left w:w="340" w:type="dxa"/>
              <w:right w:w="567" w:type="dxa"/>
            </w:tcMar>
            <w:vAlign w:val="center"/>
          </w:tcPr>
          <w:p w14:paraId="0BD59A6C" w14:textId="77777777" w:rsidR="00F00995" w:rsidRPr="00F96AFD" w:rsidRDefault="00F00995" w:rsidP="00DD2DE5">
            <w:pPr>
              <w:spacing w:line="360" w:lineRule="auto"/>
              <w:rPr>
                <w:rFonts w:ascii="Arial" w:hAnsi="Arial" w:cs="Arial"/>
                <w:sz w:val="24"/>
              </w:rPr>
            </w:pPr>
            <w:r w:rsidRPr="00F96AFD">
              <w:rPr>
                <w:rFonts w:ascii="Arial" w:hAnsi="Arial" w:cs="Arial"/>
                <w:sz w:val="24"/>
              </w:rPr>
              <w:t>7,6</w:t>
            </w:r>
          </w:p>
        </w:tc>
        <w:tc>
          <w:tcPr>
            <w:tcW w:w="1003" w:type="pct"/>
            <w:tcMar>
              <w:left w:w="340" w:type="dxa"/>
              <w:right w:w="567" w:type="dxa"/>
            </w:tcMar>
            <w:vAlign w:val="center"/>
          </w:tcPr>
          <w:p w14:paraId="1C91DA42" w14:textId="77777777" w:rsidR="00F00995" w:rsidRPr="00F96AFD" w:rsidRDefault="00F00995" w:rsidP="00DD2DE5">
            <w:pPr>
              <w:spacing w:line="360" w:lineRule="auto"/>
              <w:rPr>
                <w:rFonts w:ascii="Arial" w:hAnsi="Arial" w:cs="Arial"/>
                <w:sz w:val="24"/>
              </w:rPr>
            </w:pPr>
            <w:r w:rsidRPr="00F96AFD">
              <w:rPr>
                <w:rFonts w:ascii="Arial" w:hAnsi="Arial" w:cs="Arial"/>
                <w:sz w:val="24"/>
              </w:rPr>
              <w:t>25,4</w:t>
            </w:r>
          </w:p>
        </w:tc>
        <w:tc>
          <w:tcPr>
            <w:tcW w:w="584" w:type="pct"/>
            <w:tcMar>
              <w:right w:w="482" w:type="dxa"/>
            </w:tcMar>
            <w:vAlign w:val="center"/>
          </w:tcPr>
          <w:p w14:paraId="226ED239" w14:textId="77777777" w:rsidR="00F00995" w:rsidRPr="00F96AFD" w:rsidRDefault="00F00995" w:rsidP="00DD2DE5">
            <w:pPr>
              <w:spacing w:line="360" w:lineRule="auto"/>
              <w:rPr>
                <w:rFonts w:ascii="Arial" w:hAnsi="Arial" w:cs="Arial"/>
                <w:sz w:val="24"/>
              </w:rPr>
            </w:pPr>
            <w:r w:rsidRPr="00F96AFD">
              <w:rPr>
                <w:rFonts w:ascii="Arial" w:hAnsi="Arial" w:cs="Arial"/>
                <w:sz w:val="24"/>
              </w:rPr>
              <w:t>7,5</w:t>
            </w:r>
          </w:p>
        </w:tc>
        <w:tc>
          <w:tcPr>
            <w:tcW w:w="599" w:type="pct"/>
            <w:tcMar>
              <w:right w:w="454" w:type="dxa"/>
            </w:tcMar>
            <w:vAlign w:val="center"/>
          </w:tcPr>
          <w:p w14:paraId="108389AF" w14:textId="77777777" w:rsidR="00F00995" w:rsidRPr="00F96AFD" w:rsidRDefault="00F00995" w:rsidP="00DD2DE5">
            <w:pPr>
              <w:spacing w:line="360" w:lineRule="auto"/>
              <w:rPr>
                <w:rFonts w:ascii="Arial" w:hAnsi="Arial" w:cs="Arial"/>
                <w:sz w:val="24"/>
              </w:rPr>
            </w:pPr>
            <w:r w:rsidRPr="00F96AFD">
              <w:rPr>
                <w:rFonts w:ascii="Arial" w:hAnsi="Arial" w:cs="Arial"/>
                <w:sz w:val="24"/>
              </w:rPr>
              <w:t>11,8</w:t>
            </w:r>
          </w:p>
        </w:tc>
        <w:tc>
          <w:tcPr>
            <w:tcW w:w="545" w:type="pct"/>
            <w:tcMar>
              <w:right w:w="170" w:type="dxa"/>
            </w:tcMar>
            <w:vAlign w:val="center"/>
          </w:tcPr>
          <w:p w14:paraId="2145C229" w14:textId="77777777" w:rsidR="00F00995" w:rsidRPr="00F96AFD" w:rsidRDefault="00F00995" w:rsidP="00DD2DE5">
            <w:pPr>
              <w:spacing w:line="360" w:lineRule="auto"/>
              <w:rPr>
                <w:rFonts w:ascii="Arial" w:hAnsi="Arial" w:cs="Arial"/>
                <w:sz w:val="24"/>
              </w:rPr>
            </w:pPr>
            <w:r w:rsidRPr="00F96AFD">
              <w:rPr>
                <w:rFonts w:ascii="Arial" w:hAnsi="Arial" w:cs="Arial"/>
                <w:sz w:val="24"/>
              </w:rPr>
              <w:t>-4,3</w:t>
            </w:r>
          </w:p>
        </w:tc>
      </w:tr>
      <w:tr w:rsidR="00647EB5" w:rsidRPr="00F96AFD" w14:paraId="18A4B523" w14:textId="77777777" w:rsidTr="002F632A">
        <w:tc>
          <w:tcPr>
            <w:tcW w:w="1334" w:type="pct"/>
          </w:tcPr>
          <w:p w14:paraId="1FD6E093" w14:textId="67C54857" w:rsidR="00F00995" w:rsidRPr="00F96AFD" w:rsidRDefault="00647EB5" w:rsidP="00DD2DE5">
            <w:pPr>
              <w:spacing w:line="360" w:lineRule="auto"/>
              <w:rPr>
                <w:rFonts w:ascii="Arial" w:hAnsi="Arial" w:cs="Arial"/>
                <w:sz w:val="24"/>
              </w:rPr>
            </w:pPr>
            <w:r w:rsidRPr="00F96AFD">
              <w:rPr>
                <w:rFonts w:ascii="Arial" w:hAnsi="Arial" w:cs="Arial"/>
                <w:sz w:val="24"/>
              </w:rPr>
              <w:t>świętokrzyskie</w:t>
            </w:r>
          </w:p>
        </w:tc>
        <w:tc>
          <w:tcPr>
            <w:tcW w:w="936" w:type="pct"/>
            <w:tcMar>
              <w:left w:w="340" w:type="dxa"/>
              <w:right w:w="567" w:type="dxa"/>
            </w:tcMar>
            <w:vAlign w:val="center"/>
          </w:tcPr>
          <w:p w14:paraId="11723974" w14:textId="77777777" w:rsidR="00F00995" w:rsidRPr="00F96AFD" w:rsidRDefault="00F00995" w:rsidP="00DD2DE5">
            <w:pPr>
              <w:spacing w:line="360" w:lineRule="auto"/>
              <w:rPr>
                <w:rFonts w:ascii="Arial" w:hAnsi="Arial" w:cs="Arial"/>
                <w:sz w:val="24"/>
              </w:rPr>
            </w:pPr>
            <w:r w:rsidRPr="00F96AFD">
              <w:rPr>
                <w:rFonts w:ascii="Arial" w:hAnsi="Arial" w:cs="Arial"/>
                <w:sz w:val="24"/>
              </w:rPr>
              <w:t>9,2</w:t>
            </w:r>
          </w:p>
        </w:tc>
        <w:tc>
          <w:tcPr>
            <w:tcW w:w="1003" w:type="pct"/>
            <w:tcMar>
              <w:left w:w="340" w:type="dxa"/>
              <w:right w:w="567" w:type="dxa"/>
            </w:tcMar>
            <w:vAlign w:val="center"/>
          </w:tcPr>
          <w:p w14:paraId="6612C6A5" w14:textId="77777777" w:rsidR="00F00995" w:rsidRPr="00F96AFD" w:rsidRDefault="00F00995" w:rsidP="00DD2DE5">
            <w:pPr>
              <w:spacing w:line="360" w:lineRule="auto"/>
              <w:rPr>
                <w:rFonts w:ascii="Arial" w:hAnsi="Arial" w:cs="Arial"/>
                <w:sz w:val="24"/>
              </w:rPr>
            </w:pPr>
            <w:r w:rsidRPr="00F96AFD">
              <w:rPr>
                <w:rFonts w:ascii="Arial" w:hAnsi="Arial" w:cs="Arial"/>
                <w:sz w:val="24"/>
              </w:rPr>
              <w:t>31,5</w:t>
            </w:r>
          </w:p>
        </w:tc>
        <w:tc>
          <w:tcPr>
            <w:tcW w:w="584" w:type="pct"/>
            <w:tcMar>
              <w:right w:w="482" w:type="dxa"/>
            </w:tcMar>
            <w:vAlign w:val="center"/>
          </w:tcPr>
          <w:p w14:paraId="795B87EC" w14:textId="77777777" w:rsidR="00F00995" w:rsidRPr="00F96AFD" w:rsidRDefault="00F00995" w:rsidP="00DD2DE5">
            <w:pPr>
              <w:spacing w:line="360" w:lineRule="auto"/>
              <w:rPr>
                <w:rFonts w:ascii="Arial" w:hAnsi="Arial" w:cs="Arial"/>
                <w:sz w:val="24"/>
              </w:rPr>
            </w:pPr>
            <w:r w:rsidRPr="00F96AFD">
              <w:rPr>
                <w:rFonts w:ascii="Arial" w:hAnsi="Arial" w:cs="Arial"/>
                <w:sz w:val="24"/>
              </w:rPr>
              <w:t>12,2</w:t>
            </w:r>
          </w:p>
        </w:tc>
        <w:tc>
          <w:tcPr>
            <w:tcW w:w="599" w:type="pct"/>
            <w:tcMar>
              <w:right w:w="454" w:type="dxa"/>
            </w:tcMar>
            <w:vAlign w:val="center"/>
          </w:tcPr>
          <w:p w14:paraId="477A5CB9" w14:textId="77777777" w:rsidR="00F00995" w:rsidRPr="00F96AFD" w:rsidRDefault="00F00995" w:rsidP="00DD2DE5">
            <w:pPr>
              <w:spacing w:line="360" w:lineRule="auto"/>
              <w:rPr>
                <w:rFonts w:ascii="Arial" w:hAnsi="Arial" w:cs="Arial"/>
                <w:sz w:val="24"/>
              </w:rPr>
            </w:pPr>
            <w:r w:rsidRPr="00F96AFD">
              <w:rPr>
                <w:rFonts w:ascii="Arial" w:hAnsi="Arial" w:cs="Arial"/>
                <w:sz w:val="24"/>
              </w:rPr>
              <w:t>11,1</w:t>
            </w:r>
          </w:p>
        </w:tc>
        <w:tc>
          <w:tcPr>
            <w:tcW w:w="545" w:type="pct"/>
            <w:tcMar>
              <w:right w:w="170" w:type="dxa"/>
            </w:tcMar>
            <w:vAlign w:val="center"/>
          </w:tcPr>
          <w:p w14:paraId="3C4405F1" w14:textId="77777777" w:rsidR="00F00995" w:rsidRPr="00F96AFD" w:rsidRDefault="00F00995" w:rsidP="00DD2DE5">
            <w:pPr>
              <w:spacing w:line="360" w:lineRule="auto"/>
              <w:rPr>
                <w:rFonts w:ascii="Arial" w:hAnsi="Arial" w:cs="Arial"/>
                <w:sz w:val="24"/>
              </w:rPr>
            </w:pPr>
            <w:r w:rsidRPr="00F96AFD">
              <w:rPr>
                <w:rFonts w:ascii="Arial" w:hAnsi="Arial" w:cs="Arial"/>
                <w:sz w:val="24"/>
              </w:rPr>
              <w:t>1,1</w:t>
            </w:r>
          </w:p>
        </w:tc>
      </w:tr>
      <w:tr w:rsidR="00647EB5" w:rsidRPr="00F96AFD" w14:paraId="091325A1" w14:textId="77777777" w:rsidTr="002F632A">
        <w:tc>
          <w:tcPr>
            <w:tcW w:w="1334" w:type="pct"/>
          </w:tcPr>
          <w:p w14:paraId="01C5B73E" w14:textId="685FC96D" w:rsidR="00F00995" w:rsidRPr="00F96AFD" w:rsidRDefault="00647EB5" w:rsidP="00DD2DE5">
            <w:pPr>
              <w:spacing w:line="360" w:lineRule="auto"/>
              <w:rPr>
                <w:rFonts w:ascii="Arial" w:hAnsi="Arial" w:cs="Arial"/>
                <w:sz w:val="24"/>
              </w:rPr>
            </w:pPr>
            <w:r w:rsidRPr="00F96AFD">
              <w:rPr>
                <w:rFonts w:ascii="Arial" w:hAnsi="Arial" w:cs="Arial"/>
                <w:sz w:val="24"/>
              </w:rPr>
              <w:t>warmińsko-mazurskie</w:t>
            </w:r>
          </w:p>
        </w:tc>
        <w:tc>
          <w:tcPr>
            <w:tcW w:w="936" w:type="pct"/>
            <w:tcMar>
              <w:left w:w="340" w:type="dxa"/>
              <w:right w:w="567" w:type="dxa"/>
            </w:tcMar>
            <w:vAlign w:val="center"/>
          </w:tcPr>
          <w:p w14:paraId="1913697E" w14:textId="77777777" w:rsidR="00F00995" w:rsidRPr="00F96AFD" w:rsidRDefault="00F00995" w:rsidP="00DD2DE5">
            <w:pPr>
              <w:spacing w:line="360" w:lineRule="auto"/>
              <w:rPr>
                <w:rFonts w:ascii="Arial" w:hAnsi="Arial" w:cs="Arial"/>
                <w:sz w:val="24"/>
              </w:rPr>
            </w:pPr>
            <w:r w:rsidRPr="00F96AFD">
              <w:rPr>
                <w:rFonts w:ascii="Arial" w:hAnsi="Arial" w:cs="Arial"/>
                <w:sz w:val="24"/>
              </w:rPr>
              <w:t>7,7</w:t>
            </w:r>
          </w:p>
        </w:tc>
        <w:tc>
          <w:tcPr>
            <w:tcW w:w="1003" w:type="pct"/>
            <w:tcMar>
              <w:left w:w="340" w:type="dxa"/>
              <w:right w:w="567" w:type="dxa"/>
            </w:tcMar>
            <w:vAlign w:val="center"/>
          </w:tcPr>
          <w:p w14:paraId="18C2C173" w14:textId="77777777" w:rsidR="00F00995" w:rsidRPr="00F96AFD" w:rsidRDefault="00F00995" w:rsidP="00DD2DE5">
            <w:pPr>
              <w:spacing w:line="360" w:lineRule="auto"/>
              <w:rPr>
                <w:rFonts w:ascii="Arial" w:hAnsi="Arial" w:cs="Arial"/>
                <w:sz w:val="24"/>
              </w:rPr>
            </w:pPr>
            <w:r w:rsidRPr="00F96AFD">
              <w:rPr>
                <w:rFonts w:ascii="Arial" w:hAnsi="Arial" w:cs="Arial"/>
                <w:sz w:val="24"/>
              </w:rPr>
              <w:t>26,0</w:t>
            </w:r>
          </w:p>
        </w:tc>
        <w:tc>
          <w:tcPr>
            <w:tcW w:w="584" w:type="pct"/>
            <w:tcMar>
              <w:right w:w="482" w:type="dxa"/>
            </w:tcMar>
            <w:vAlign w:val="center"/>
          </w:tcPr>
          <w:p w14:paraId="02840583" w14:textId="77777777" w:rsidR="00F00995" w:rsidRPr="00F96AFD" w:rsidRDefault="00F00995" w:rsidP="00DD2DE5">
            <w:pPr>
              <w:spacing w:line="360" w:lineRule="auto"/>
              <w:rPr>
                <w:rFonts w:ascii="Arial" w:hAnsi="Arial" w:cs="Arial"/>
                <w:sz w:val="24"/>
              </w:rPr>
            </w:pPr>
            <w:r w:rsidRPr="00F96AFD">
              <w:rPr>
                <w:rFonts w:ascii="Arial" w:hAnsi="Arial" w:cs="Arial"/>
                <w:sz w:val="24"/>
              </w:rPr>
              <w:t>8,0</w:t>
            </w:r>
          </w:p>
        </w:tc>
        <w:tc>
          <w:tcPr>
            <w:tcW w:w="599" w:type="pct"/>
            <w:tcMar>
              <w:right w:w="454" w:type="dxa"/>
            </w:tcMar>
            <w:vAlign w:val="center"/>
          </w:tcPr>
          <w:p w14:paraId="1DD436ED" w14:textId="77777777" w:rsidR="00F00995" w:rsidRPr="00F96AFD" w:rsidRDefault="00F00995" w:rsidP="00DD2DE5">
            <w:pPr>
              <w:spacing w:line="360" w:lineRule="auto"/>
              <w:rPr>
                <w:rFonts w:ascii="Arial" w:hAnsi="Arial" w:cs="Arial"/>
                <w:sz w:val="24"/>
              </w:rPr>
            </w:pPr>
            <w:r w:rsidRPr="00F96AFD">
              <w:rPr>
                <w:rFonts w:ascii="Arial" w:hAnsi="Arial" w:cs="Arial"/>
                <w:sz w:val="24"/>
              </w:rPr>
              <w:t>10,2</w:t>
            </w:r>
          </w:p>
        </w:tc>
        <w:tc>
          <w:tcPr>
            <w:tcW w:w="545" w:type="pct"/>
            <w:tcMar>
              <w:right w:w="170" w:type="dxa"/>
            </w:tcMar>
            <w:vAlign w:val="center"/>
          </w:tcPr>
          <w:p w14:paraId="714BEEC0" w14:textId="77777777" w:rsidR="00F00995" w:rsidRPr="00F96AFD" w:rsidRDefault="00F00995" w:rsidP="00DD2DE5">
            <w:pPr>
              <w:spacing w:line="360" w:lineRule="auto"/>
              <w:rPr>
                <w:rFonts w:ascii="Arial" w:hAnsi="Arial" w:cs="Arial"/>
                <w:sz w:val="24"/>
              </w:rPr>
            </w:pPr>
            <w:r w:rsidRPr="00F96AFD">
              <w:rPr>
                <w:rFonts w:ascii="Arial" w:hAnsi="Arial" w:cs="Arial"/>
                <w:sz w:val="24"/>
              </w:rPr>
              <w:t>-2,2</w:t>
            </w:r>
          </w:p>
        </w:tc>
      </w:tr>
      <w:tr w:rsidR="00647EB5" w:rsidRPr="00F96AFD" w14:paraId="0D66AD47" w14:textId="77777777" w:rsidTr="002F632A">
        <w:tc>
          <w:tcPr>
            <w:tcW w:w="1334" w:type="pct"/>
          </w:tcPr>
          <w:p w14:paraId="3E9737ED" w14:textId="1FA26D70" w:rsidR="00F00995" w:rsidRPr="00F96AFD" w:rsidRDefault="00647EB5" w:rsidP="00DD2DE5">
            <w:pPr>
              <w:spacing w:line="360" w:lineRule="auto"/>
              <w:rPr>
                <w:rFonts w:ascii="Arial" w:hAnsi="Arial" w:cs="Arial"/>
                <w:b/>
                <w:sz w:val="24"/>
              </w:rPr>
            </w:pPr>
            <w:r w:rsidRPr="00F96AFD">
              <w:rPr>
                <w:rFonts w:ascii="Arial" w:hAnsi="Arial" w:cs="Arial"/>
                <w:b/>
                <w:sz w:val="24"/>
              </w:rPr>
              <w:t>wielkopolskie</w:t>
            </w:r>
          </w:p>
        </w:tc>
        <w:tc>
          <w:tcPr>
            <w:tcW w:w="936" w:type="pct"/>
            <w:tcMar>
              <w:left w:w="340" w:type="dxa"/>
              <w:right w:w="567" w:type="dxa"/>
            </w:tcMar>
            <w:vAlign w:val="center"/>
          </w:tcPr>
          <w:p w14:paraId="4A495FE8"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4,6</w:t>
            </w:r>
          </w:p>
        </w:tc>
        <w:tc>
          <w:tcPr>
            <w:tcW w:w="1003" w:type="pct"/>
            <w:tcMar>
              <w:left w:w="340" w:type="dxa"/>
              <w:right w:w="567" w:type="dxa"/>
            </w:tcMar>
            <w:vAlign w:val="center"/>
          </w:tcPr>
          <w:p w14:paraId="7BF114D4"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15,6</w:t>
            </w:r>
          </w:p>
        </w:tc>
        <w:tc>
          <w:tcPr>
            <w:tcW w:w="584" w:type="pct"/>
            <w:tcMar>
              <w:right w:w="482" w:type="dxa"/>
            </w:tcMar>
            <w:vAlign w:val="center"/>
          </w:tcPr>
          <w:p w14:paraId="6AB90924"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5,1</w:t>
            </w:r>
          </w:p>
        </w:tc>
        <w:tc>
          <w:tcPr>
            <w:tcW w:w="599" w:type="pct"/>
            <w:tcMar>
              <w:right w:w="454" w:type="dxa"/>
            </w:tcMar>
            <w:vAlign w:val="center"/>
          </w:tcPr>
          <w:p w14:paraId="57A09B4B"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6,5</w:t>
            </w:r>
          </w:p>
        </w:tc>
        <w:tc>
          <w:tcPr>
            <w:tcW w:w="545" w:type="pct"/>
            <w:tcMar>
              <w:right w:w="170" w:type="dxa"/>
            </w:tcMar>
            <w:vAlign w:val="center"/>
          </w:tcPr>
          <w:p w14:paraId="477277B1"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-1,4</w:t>
            </w:r>
          </w:p>
        </w:tc>
      </w:tr>
      <w:tr w:rsidR="00647EB5" w:rsidRPr="00F96AFD" w14:paraId="5655C483" w14:textId="77777777" w:rsidTr="002F632A">
        <w:tc>
          <w:tcPr>
            <w:tcW w:w="1334" w:type="pct"/>
          </w:tcPr>
          <w:p w14:paraId="37122674" w14:textId="6C2B7BA8" w:rsidR="00F00995" w:rsidRPr="00F96AFD" w:rsidRDefault="00647EB5" w:rsidP="00DD2DE5">
            <w:pPr>
              <w:spacing w:line="360" w:lineRule="auto"/>
              <w:rPr>
                <w:rFonts w:ascii="Arial" w:hAnsi="Arial" w:cs="Arial"/>
                <w:sz w:val="24"/>
              </w:rPr>
            </w:pPr>
            <w:r w:rsidRPr="00F96AFD">
              <w:rPr>
                <w:rFonts w:ascii="Arial" w:hAnsi="Arial" w:cs="Arial"/>
                <w:sz w:val="24"/>
              </w:rPr>
              <w:t>zachodniopomorskie</w:t>
            </w:r>
          </w:p>
        </w:tc>
        <w:tc>
          <w:tcPr>
            <w:tcW w:w="936" w:type="pct"/>
            <w:tcMar>
              <w:left w:w="340" w:type="dxa"/>
              <w:right w:w="567" w:type="dxa"/>
            </w:tcMar>
            <w:vAlign w:val="center"/>
          </w:tcPr>
          <w:p w14:paraId="4E5A09AE" w14:textId="77777777" w:rsidR="00F00995" w:rsidRPr="00F96AFD" w:rsidRDefault="00F00995" w:rsidP="00DD2DE5">
            <w:pPr>
              <w:spacing w:line="360" w:lineRule="auto"/>
              <w:rPr>
                <w:rFonts w:ascii="Arial" w:hAnsi="Arial" w:cs="Arial"/>
                <w:sz w:val="24"/>
              </w:rPr>
            </w:pPr>
            <w:r w:rsidRPr="00F96AFD">
              <w:rPr>
                <w:rFonts w:ascii="Arial" w:hAnsi="Arial" w:cs="Arial"/>
                <w:sz w:val="24"/>
              </w:rPr>
              <w:t>8,3</w:t>
            </w:r>
          </w:p>
        </w:tc>
        <w:tc>
          <w:tcPr>
            <w:tcW w:w="1003" w:type="pct"/>
            <w:tcMar>
              <w:left w:w="340" w:type="dxa"/>
              <w:right w:w="567" w:type="dxa"/>
            </w:tcMar>
            <w:vAlign w:val="center"/>
          </w:tcPr>
          <w:p w14:paraId="6F32345F" w14:textId="77777777" w:rsidR="00F00995" w:rsidRPr="00F96AFD" w:rsidRDefault="00F00995" w:rsidP="00DD2DE5">
            <w:pPr>
              <w:spacing w:line="360" w:lineRule="auto"/>
              <w:rPr>
                <w:rFonts w:ascii="Arial" w:hAnsi="Arial" w:cs="Arial"/>
                <w:sz w:val="24"/>
              </w:rPr>
            </w:pPr>
            <w:r w:rsidRPr="00F96AFD">
              <w:rPr>
                <w:rFonts w:ascii="Arial" w:hAnsi="Arial" w:cs="Arial"/>
                <w:sz w:val="24"/>
              </w:rPr>
              <w:t>28,5</w:t>
            </w:r>
          </w:p>
        </w:tc>
        <w:tc>
          <w:tcPr>
            <w:tcW w:w="584" w:type="pct"/>
            <w:tcMar>
              <w:right w:w="482" w:type="dxa"/>
            </w:tcMar>
            <w:vAlign w:val="center"/>
          </w:tcPr>
          <w:p w14:paraId="74100A62" w14:textId="77777777" w:rsidR="00F00995" w:rsidRPr="00F96AFD" w:rsidRDefault="00F00995" w:rsidP="00DD2DE5">
            <w:pPr>
              <w:spacing w:line="360" w:lineRule="auto"/>
              <w:rPr>
                <w:rFonts w:ascii="Arial" w:hAnsi="Arial" w:cs="Arial"/>
                <w:sz w:val="24"/>
              </w:rPr>
            </w:pPr>
            <w:r w:rsidRPr="00F96AFD">
              <w:rPr>
                <w:rFonts w:ascii="Arial" w:hAnsi="Arial" w:cs="Arial"/>
                <w:sz w:val="24"/>
              </w:rPr>
              <w:t>8,1</w:t>
            </w:r>
          </w:p>
        </w:tc>
        <w:tc>
          <w:tcPr>
            <w:tcW w:w="599" w:type="pct"/>
            <w:tcMar>
              <w:right w:w="454" w:type="dxa"/>
            </w:tcMar>
            <w:vAlign w:val="center"/>
          </w:tcPr>
          <w:p w14:paraId="266B44C5" w14:textId="77777777" w:rsidR="00F00995" w:rsidRPr="00F96AFD" w:rsidRDefault="00F00995" w:rsidP="00DD2DE5">
            <w:pPr>
              <w:spacing w:line="360" w:lineRule="auto"/>
              <w:rPr>
                <w:rFonts w:ascii="Arial" w:hAnsi="Arial" w:cs="Arial"/>
                <w:sz w:val="24"/>
              </w:rPr>
            </w:pPr>
            <w:r w:rsidRPr="00F96AFD">
              <w:rPr>
                <w:rFonts w:ascii="Arial" w:hAnsi="Arial" w:cs="Arial"/>
                <w:sz w:val="24"/>
              </w:rPr>
              <w:t>10,5</w:t>
            </w:r>
          </w:p>
        </w:tc>
        <w:tc>
          <w:tcPr>
            <w:tcW w:w="545" w:type="pct"/>
            <w:tcMar>
              <w:right w:w="170" w:type="dxa"/>
            </w:tcMar>
            <w:vAlign w:val="center"/>
          </w:tcPr>
          <w:p w14:paraId="7C39F415" w14:textId="77777777" w:rsidR="00F00995" w:rsidRPr="00F96AFD" w:rsidRDefault="00F00995" w:rsidP="00DD2DE5">
            <w:pPr>
              <w:spacing w:line="360" w:lineRule="auto"/>
              <w:rPr>
                <w:rFonts w:ascii="Arial" w:hAnsi="Arial" w:cs="Arial"/>
                <w:sz w:val="24"/>
              </w:rPr>
            </w:pPr>
            <w:r w:rsidRPr="00F96AFD">
              <w:rPr>
                <w:rFonts w:ascii="Arial" w:hAnsi="Arial" w:cs="Arial"/>
                <w:sz w:val="24"/>
              </w:rPr>
              <w:t>-2,4</w:t>
            </w:r>
          </w:p>
        </w:tc>
      </w:tr>
    </w:tbl>
    <w:p w14:paraId="77ED565C" w14:textId="462F6BA3" w:rsidR="00F00995" w:rsidRPr="00F96AFD" w:rsidRDefault="00F00995" w:rsidP="00D74172">
      <w:pPr>
        <w:spacing w:before="240" w:after="0" w:line="360" w:lineRule="auto"/>
        <w:rPr>
          <w:rFonts w:ascii="Arial" w:hAnsi="Arial" w:cs="Arial"/>
          <w:sz w:val="24"/>
        </w:rPr>
      </w:pPr>
      <w:r w:rsidRPr="00F96AFD">
        <w:rPr>
          <w:rFonts w:ascii="Arial" w:hAnsi="Arial" w:cs="Arial"/>
          <w:sz w:val="24"/>
        </w:rPr>
        <w:t>Źródło: obliczenia własne na podstawie danych regionalnych urzędów statystycznych w P</w:t>
      </w:r>
      <w:r w:rsidR="00D146B1" w:rsidRPr="00F96AFD">
        <w:rPr>
          <w:rFonts w:ascii="Arial" w:hAnsi="Arial" w:cs="Arial"/>
          <w:sz w:val="24"/>
        </w:rPr>
        <w:t>olsce</w:t>
      </w:r>
      <w:bookmarkEnd w:id="234"/>
    </w:p>
    <w:p w14:paraId="7A69ACD6" w14:textId="042206A8" w:rsidR="00F00995" w:rsidRPr="00F96AFD" w:rsidRDefault="1A3E54BB" w:rsidP="00DD2DE5">
      <w:pPr>
        <w:spacing w:before="240" w:after="240" w:line="360" w:lineRule="auto"/>
        <w:rPr>
          <w:rFonts w:ascii="Arial" w:hAnsi="Arial" w:cs="Arial"/>
          <w:sz w:val="24"/>
        </w:rPr>
      </w:pPr>
      <w:r w:rsidRPr="00F96AFD">
        <w:rPr>
          <w:rFonts w:ascii="Arial" w:hAnsi="Arial" w:cs="Arial"/>
          <w:sz w:val="24"/>
        </w:rPr>
        <w:t>Do oceny stopnia intensywności wahań w układzie województw wykorzystano trzy m</w:t>
      </w:r>
      <w:r w:rsidR="3EA31F66" w:rsidRPr="00F96AFD">
        <w:rPr>
          <w:rFonts w:ascii="Arial" w:hAnsi="Arial" w:cs="Arial"/>
          <w:sz w:val="24"/>
        </w:rPr>
        <w:t>i</w:t>
      </w:r>
      <w:r w:rsidRPr="00F96AFD">
        <w:rPr>
          <w:rFonts w:ascii="Arial" w:hAnsi="Arial" w:cs="Arial"/>
          <w:sz w:val="24"/>
        </w:rPr>
        <w:t>ary. Pierwszą z nich jest średnia amplituda faz – wzrostowych i spadkowych. Drugą miarą jest poziom odchylenia standardowego, zaś trzecią – współczynnik zmienności. Dla większej przejrzystości wyników badań wszystkie województwa podzielono na cztery grupy.</w:t>
      </w:r>
    </w:p>
    <w:p w14:paraId="43188314" w14:textId="0117BF5E" w:rsidR="00F00995" w:rsidRPr="00F96AFD" w:rsidRDefault="00F00995" w:rsidP="00DD2DE5">
      <w:pPr>
        <w:spacing w:before="240" w:after="240" w:line="360" w:lineRule="auto"/>
        <w:rPr>
          <w:rFonts w:ascii="Arial" w:hAnsi="Arial" w:cs="Arial"/>
          <w:sz w:val="24"/>
        </w:rPr>
      </w:pPr>
      <w:r w:rsidRPr="00F96AFD">
        <w:rPr>
          <w:rFonts w:ascii="Arial" w:hAnsi="Arial" w:cs="Arial"/>
          <w:b/>
          <w:sz w:val="24"/>
        </w:rPr>
        <w:t>Pierwsza grupa</w:t>
      </w:r>
      <w:r w:rsidRPr="00F96AFD">
        <w:rPr>
          <w:rFonts w:ascii="Arial" w:hAnsi="Arial" w:cs="Arial"/>
          <w:sz w:val="24"/>
        </w:rPr>
        <w:t xml:space="preserve"> cechuje</w:t>
      </w:r>
      <w:r w:rsidR="00BF0DEA" w:rsidRPr="00F96AFD">
        <w:rPr>
          <w:rFonts w:ascii="Arial" w:hAnsi="Arial" w:cs="Arial"/>
          <w:sz w:val="24"/>
        </w:rPr>
        <w:t xml:space="preserve"> się następującymi parametrami:</w:t>
      </w:r>
    </w:p>
    <w:p w14:paraId="1E69817E" w14:textId="77777777" w:rsidR="00F00995" w:rsidRPr="00F96AFD" w:rsidRDefault="00F00995" w:rsidP="00DD2DE5">
      <w:pPr>
        <w:numPr>
          <w:ilvl w:val="0"/>
          <w:numId w:val="18"/>
        </w:numPr>
        <w:spacing w:before="240" w:after="240" w:line="360" w:lineRule="auto"/>
        <w:ind w:firstLine="0"/>
        <w:rPr>
          <w:rFonts w:ascii="Arial" w:hAnsi="Arial" w:cs="Arial"/>
          <w:sz w:val="24"/>
        </w:rPr>
      </w:pPr>
      <w:r w:rsidRPr="00F96AFD">
        <w:rPr>
          <w:rFonts w:ascii="Arial" w:hAnsi="Arial" w:cs="Arial"/>
          <w:sz w:val="24"/>
        </w:rPr>
        <w:t>Amplituda faz ≤ 7</w:t>
      </w:r>
    </w:p>
    <w:p w14:paraId="50996F7A" w14:textId="77777777" w:rsidR="00F00995" w:rsidRPr="00F96AFD" w:rsidRDefault="00F00995" w:rsidP="00DD2DE5">
      <w:pPr>
        <w:numPr>
          <w:ilvl w:val="0"/>
          <w:numId w:val="18"/>
        </w:numPr>
        <w:spacing w:before="240" w:after="240" w:line="360" w:lineRule="auto"/>
        <w:ind w:firstLine="0"/>
        <w:rPr>
          <w:rFonts w:ascii="Arial" w:hAnsi="Arial" w:cs="Arial"/>
          <w:sz w:val="24"/>
        </w:rPr>
      </w:pPr>
      <w:r w:rsidRPr="00F96AFD">
        <w:rPr>
          <w:rFonts w:ascii="Arial" w:hAnsi="Arial" w:cs="Arial"/>
          <w:sz w:val="24"/>
        </w:rPr>
        <w:t>Odchylenia standardowe ≤ 5</w:t>
      </w:r>
    </w:p>
    <w:p w14:paraId="295677B5" w14:textId="77777777" w:rsidR="00F00995" w:rsidRPr="00F96AFD" w:rsidRDefault="00F00995" w:rsidP="00DD2DE5">
      <w:pPr>
        <w:numPr>
          <w:ilvl w:val="0"/>
          <w:numId w:val="18"/>
        </w:numPr>
        <w:spacing w:before="240" w:after="240" w:line="360" w:lineRule="auto"/>
        <w:ind w:firstLine="0"/>
        <w:rPr>
          <w:rFonts w:ascii="Arial" w:hAnsi="Arial" w:cs="Arial"/>
          <w:sz w:val="24"/>
        </w:rPr>
      </w:pPr>
      <w:r w:rsidRPr="00F96AFD">
        <w:rPr>
          <w:rFonts w:ascii="Arial" w:hAnsi="Arial" w:cs="Arial"/>
          <w:sz w:val="24"/>
        </w:rPr>
        <w:t>Współczynnik zmienności ≤ 19%</w:t>
      </w:r>
    </w:p>
    <w:p w14:paraId="753B332B" w14:textId="32346CDB" w:rsidR="00F00995" w:rsidRPr="00F96AFD" w:rsidRDefault="00F00995" w:rsidP="00DD2DE5">
      <w:pPr>
        <w:spacing w:before="240" w:after="240" w:line="360" w:lineRule="auto"/>
        <w:rPr>
          <w:rFonts w:ascii="Arial" w:hAnsi="Arial" w:cs="Arial"/>
          <w:sz w:val="24"/>
        </w:rPr>
      </w:pPr>
      <w:r w:rsidRPr="00F96AFD">
        <w:rPr>
          <w:rFonts w:ascii="Arial" w:hAnsi="Arial" w:cs="Arial"/>
          <w:sz w:val="24"/>
        </w:rPr>
        <w:lastRenderedPageBreak/>
        <w:t>Do pierwszej grupy województw zaliczono: wielkopolskie, podlaskie</w:t>
      </w:r>
      <w:r w:rsidR="00136EFD" w:rsidRPr="00F96AFD">
        <w:rPr>
          <w:rFonts w:ascii="Arial" w:eastAsia="Aptos" w:hAnsi="Arial" w:cs="Arial"/>
          <w:sz w:val="24"/>
          <w:szCs w:val="24"/>
        </w:rPr>
        <w:t>.</w:t>
      </w:r>
    </w:p>
    <w:p w14:paraId="7B26DF58" w14:textId="64A4ECF6" w:rsidR="00F00995" w:rsidRPr="00F96AFD" w:rsidRDefault="00F00995" w:rsidP="00DD2DE5">
      <w:pPr>
        <w:spacing w:before="240" w:after="240" w:line="360" w:lineRule="auto"/>
        <w:rPr>
          <w:rFonts w:ascii="Arial" w:hAnsi="Arial" w:cs="Arial"/>
          <w:sz w:val="24"/>
        </w:rPr>
      </w:pPr>
      <w:r w:rsidRPr="00F96AFD">
        <w:rPr>
          <w:rFonts w:ascii="Arial" w:hAnsi="Arial" w:cs="Arial"/>
          <w:b/>
          <w:sz w:val="24"/>
        </w:rPr>
        <w:t>Druga grupa</w:t>
      </w:r>
      <w:r w:rsidRPr="00F96AFD">
        <w:rPr>
          <w:rFonts w:ascii="Arial" w:hAnsi="Arial" w:cs="Arial"/>
          <w:sz w:val="24"/>
        </w:rPr>
        <w:t xml:space="preserve"> cechuje</w:t>
      </w:r>
      <w:r w:rsidR="00BF0DEA" w:rsidRPr="00F96AFD">
        <w:rPr>
          <w:rFonts w:ascii="Arial" w:hAnsi="Arial" w:cs="Arial"/>
          <w:sz w:val="24"/>
        </w:rPr>
        <w:t xml:space="preserve"> się następującymi parametrami:</w:t>
      </w:r>
    </w:p>
    <w:p w14:paraId="1D53345F" w14:textId="77777777" w:rsidR="00F00995" w:rsidRPr="00F96AFD" w:rsidRDefault="00F00995" w:rsidP="00DD2DE5">
      <w:pPr>
        <w:numPr>
          <w:ilvl w:val="0"/>
          <w:numId w:val="59"/>
        </w:numPr>
        <w:spacing w:before="240" w:after="240" w:line="360" w:lineRule="auto"/>
        <w:ind w:left="1134" w:hanging="75"/>
        <w:rPr>
          <w:rFonts w:ascii="Arial" w:hAnsi="Arial" w:cs="Arial"/>
          <w:sz w:val="24"/>
        </w:rPr>
      </w:pPr>
      <w:r w:rsidRPr="00F96AFD">
        <w:rPr>
          <w:rFonts w:ascii="Arial" w:hAnsi="Arial" w:cs="Arial"/>
          <w:sz w:val="24"/>
        </w:rPr>
        <w:t>7,1 ≤ Amplituda faz ≤ 10</w:t>
      </w:r>
    </w:p>
    <w:p w14:paraId="1C0CEEAA" w14:textId="77777777" w:rsidR="00F00995" w:rsidRPr="00F96AFD" w:rsidRDefault="00F00995" w:rsidP="00DD2DE5">
      <w:pPr>
        <w:numPr>
          <w:ilvl w:val="0"/>
          <w:numId w:val="59"/>
        </w:numPr>
        <w:spacing w:before="240" w:after="240" w:line="360" w:lineRule="auto"/>
        <w:ind w:firstLine="0"/>
        <w:rPr>
          <w:rFonts w:ascii="Arial" w:hAnsi="Arial" w:cs="Arial"/>
          <w:sz w:val="24"/>
        </w:rPr>
      </w:pPr>
      <w:r w:rsidRPr="00F96AFD">
        <w:rPr>
          <w:rFonts w:ascii="Arial" w:hAnsi="Arial" w:cs="Arial"/>
          <w:sz w:val="24"/>
        </w:rPr>
        <w:t>5,1 ≤ Odchylenia standardowe ≤ 8</w:t>
      </w:r>
    </w:p>
    <w:p w14:paraId="372CB48B" w14:textId="77777777" w:rsidR="00F00995" w:rsidRPr="00F96AFD" w:rsidRDefault="00F00995" w:rsidP="00DD2DE5">
      <w:pPr>
        <w:numPr>
          <w:ilvl w:val="0"/>
          <w:numId w:val="59"/>
        </w:numPr>
        <w:spacing w:before="240" w:after="240" w:line="360" w:lineRule="auto"/>
        <w:ind w:firstLine="0"/>
        <w:rPr>
          <w:rFonts w:ascii="Arial" w:hAnsi="Arial" w:cs="Arial"/>
          <w:sz w:val="24"/>
        </w:rPr>
      </w:pPr>
      <w:r w:rsidRPr="00F96AFD">
        <w:rPr>
          <w:rFonts w:ascii="Arial" w:hAnsi="Arial" w:cs="Arial"/>
          <w:sz w:val="24"/>
        </w:rPr>
        <w:t>19,1% ≤ Współczynnik zmienności ≤ 26%</w:t>
      </w:r>
    </w:p>
    <w:p w14:paraId="49170898" w14:textId="0ABD6219" w:rsidR="00F00995" w:rsidRPr="00F96AFD" w:rsidRDefault="00F00995" w:rsidP="00DD2DE5">
      <w:pPr>
        <w:spacing w:before="240" w:after="240" w:line="360" w:lineRule="auto"/>
        <w:rPr>
          <w:rFonts w:ascii="Arial" w:hAnsi="Arial" w:cs="Arial"/>
          <w:sz w:val="24"/>
        </w:rPr>
      </w:pPr>
      <w:r w:rsidRPr="00F96AFD">
        <w:rPr>
          <w:rFonts w:ascii="Arial" w:hAnsi="Arial" w:cs="Arial"/>
          <w:sz w:val="24"/>
        </w:rPr>
        <w:t>Do drugiej grupy województw zaliczono: dolnośląskie, kujawsko-pomorskie, lubuskie, łódzkie, mazowieckie, opolskie, śląskie</w:t>
      </w:r>
      <w:r w:rsidR="2F6B3B50" w:rsidRPr="00F96AFD">
        <w:rPr>
          <w:rFonts w:ascii="Arial" w:hAnsi="Arial" w:cs="Arial"/>
          <w:sz w:val="24"/>
        </w:rPr>
        <w:t>.</w:t>
      </w:r>
    </w:p>
    <w:p w14:paraId="13B18FBB" w14:textId="2829F360" w:rsidR="00F00995" w:rsidRPr="00F96AFD" w:rsidRDefault="00F00995" w:rsidP="00DD2DE5">
      <w:pPr>
        <w:spacing w:before="240" w:after="240" w:line="360" w:lineRule="auto"/>
        <w:rPr>
          <w:rFonts w:ascii="Arial" w:hAnsi="Arial" w:cs="Arial"/>
          <w:sz w:val="24"/>
        </w:rPr>
      </w:pPr>
      <w:bookmarkStart w:id="235" w:name="_Hlk200885120"/>
      <w:r w:rsidRPr="00F96AFD">
        <w:rPr>
          <w:rFonts w:ascii="Arial" w:hAnsi="Arial" w:cs="Arial"/>
          <w:b/>
          <w:sz w:val="24"/>
        </w:rPr>
        <w:t>Trzecia grupa</w:t>
      </w:r>
      <w:r w:rsidRPr="00F96AFD">
        <w:rPr>
          <w:rFonts w:ascii="Arial" w:hAnsi="Arial" w:cs="Arial"/>
          <w:sz w:val="24"/>
        </w:rPr>
        <w:t xml:space="preserve"> cechuje </w:t>
      </w:r>
      <w:r w:rsidR="00BF0DEA" w:rsidRPr="00F96AFD">
        <w:rPr>
          <w:rFonts w:ascii="Arial" w:hAnsi="Arial" w:cs="Arial"/>
          <w:sz w:val="24"/>
        </w:rPr>
        <w:t>się następującymi parametrami:</w:t>
      </w:r>
    </w:p>
    <w:p w14:paraId="1DE3AA9D" w14:textId="77777777" w:rsidR="00F00995" w:rsidRPr="00F96AFD" w:rsidRDefault="00F00995" w:rsidP="00DD2DE5">
      <w:pPr>
        <w:numPr>
          <w:ilvl w:val="0"/>
          <w:numId w:val="60"/>
        </w:numPr>
        <w:spacing w:before="240" w:after="240" w:line="360" w:lineRule="auto"/>
        <w:ind w:firstLine="66"/>
        <w:rPr>
          <w:rFonts w:ascii="Arial" w:hAnsi="Arial" w:cs="Arial"/>
          <w:sz w:val="24"/>
        </w:rPr>
      </w:pPr>
      <w:r w:rsidRPr="00F96AFD">
        <w:rPr>
          <w:rFonts w:ascii="Arial" w:hAnsi="Arial" w:cs="Arial"/>
          <w:sz w:val="24"/>
        </w:rPr>
        <w:t>10,1 ≤ Amplituda faz ≤ 13</w:t>
      </w:r>
    </w:p>
    <w:p w14:paraId="42150CEC" w14:textId="77777777" w:rsidR="00F00995" w:rsidRPr="00F96AFD" w:rsidRDefault="00F00995" w:rsidP="00DD2DE5">
      <w:pPr>
        <w:numPr>
          <w:ilvl w:val="0"/>
          <w:numId w:val="60"/>
        </w:numPr>
        <w:spacing w:before="240" w:after="240" w:line="360" w:lineRule="auto"/>
        <w:ind w:firstLine="0"/>
        <w:rPr>
          <w:rFonts w:ascii="Arial" w:hAnsi="Arial" w:cs="Arial"/>
          <w:sz w:val="24"/>
        </w:rPr>
      </w:pPr>
      <w:r w:rsidRPr="00F96AFD">
        <w:rPr>
          <w:rFonts w:ascii="Arial" w:hAnsi="Arial" w:cs="Arial"/>
          <w:sz w:val="24"/>
        </w:rPr>
        <w:t>8,1 ≤ Odchylenia standardowe ≤ 9</w:t>
      </w:r>
    </w:p>
    <w:p w14:paraId="3C9D82F1" w14:textId="77777777" w:rsidR="00F00995" w:rsidRPr="00F96AFD" w:rsidRDefault="00F00995" w:rsidP="00DD2DE5">
      <w:pPr>
        <w:numPr>
          <w:ilvl w:val="0"/>
          <w:numId w:val="60"/>
        </w:numPr>
        <w:spacing w:before="240" w:after="240" w:line="360" w:lineRule="auto"/>
        <w:ind w:firstLine="0"/>
        <w:rPr>
          <w:rFonts w:ascii="Arial" w:hAnsi="Arial" w:cs="Arial"/>
          <w:sz w:val="24"/>
        </w:rPr>
      </w:pPr>
      <w:r w:rsidRPr="00F96AFD">
        <w:rPr>
          <w:rFonts w:ascii="Arial" w:hAnsi="Arial" w:cs="Arial"/>
          <w:sz w:val="24"/>
        </w:rPr>
        <w:t>25,1% ≤ Współczynnik zmienności ≤ 27%</w:t>
      </w:r>
    </w:p>
    <w:p w14:paraId="01B51CCA" w14:textId="38B61C78" w:rsidR="00F00995" w:rsidRPr="00F96AFD" w:rsidRDefault="1A3E54BB" w:rsidP="00DD2DE5">
      <w:pPr>
        <w:spacing w:before="240" w:after="240" w:line="360" w:lineRule="auto"/>
        <w:rPr>
          <w:rFonts w:ascii="Arial" w:hAnsi="Arial" w:cs="Arial"/>
          <w:sz w:val="24"/>
        </w:rPr>
      </w:pPr>
      <w:r w:rsidRPr="00F96AFD">
        <w:rPr>
          <w:rFonts w:ascii="Arial" w:hAnsi="Arial" w:cs="Arial"/>
          <w:sz w:val="24"/>
        </w:rPr>
        <w:t>Do trzeciej grupy województw zaliczono</w:t>
      </w:r>
      <w:bookmarkEnd w:id="235"/>
      <w:r w:rsidRPr="00F96AFD">
        <w:rPr>
          <w:rFonts w:ascii="Arial" w:hAnsi="Arial" w:cs="Arial"/>
          <w:sz w:val="24"/>
        </w:rPr>
        <w:t>: małopolskie, podkarpackie, warmińsko</w:t>
      </w:r>
      <w:r w:rsidR="00BF0DEA" w:rsidRPr="00F96AFD">
        <w:rPr>
          <w:rFonts w:ascii="Arial" w:hAnsi="Arial" w:cs="Arial"/>
          <w:sz w:val="24"/>
        </w:rPr>
        <w:t>-mazurskie, zachodniopomorskie.</w:t>
      </w:r>
    </w:p>
    <w:p w14:paraId="1C1E1E91" w14:textId="2B07E3C6" w:rsidR="00F00995" w:rsidRPr="00F96AFD" w:rsidRDefault="00F00995" w:rsidP="00DD2DE5">
      <w:pPr>
        <w:spacing w:before="240" w:after="240" w:line="360" w:lineRule="auto"/>
        <w:rPr>
          <w:rFonts w:ascii="Arial" w:hAnsi="Arial" w:cs="Arial"/>
          <w:sz w:val="24"/>
        </w:rPr>
      </w:pPr>
      <w:r w:rsidRPr="00F96AFD">
        <w:rPr>
          <w:rFonts w:ascii="Arial" w:hAnsi="Arial" w:cs="Arial"/>
          <w:b/>
          <w:sz w:val="24"/>
        </w:rPr>
        <w:t>Czwarta grupa</w:t>
      </w:r>
      <w:r w:rsidRPr="00F96AFD">
        <w:rPr>
          <w:rFonts w:ascii="Arial" w:hAnsi="Arial" w:cs="Arial"/>
          <w:sz w:val="24"/>
        </w:rPr>
        <w:t xml:space="preserve"> cechuje </w:t>
      </w:r>
      <w:r w:rsidR="00BF0DEA" w:rsidRPr="00F96AFD">
        <w:rPr>
          <w:rFonts w:ascii="Arial" w:hAnsi="Arial" w:cs="Arial"/>
          <w:sz w:val="24"/>
        </w:rPr>
        <w:t>się następującymi parametrami:</w:t>
      </w:r>
    </w:p>
    <w:p w14:paraId="4A876876" w14:textId="77777777" w:rsidR="00F00995" w:rsidRPr="00F96AFD" w:rsidRDefault="00F00995" w:rsidP="00DD2DE5">
      <w:pPr>
        <w:numPr>
          <w:ilvl w:val="0"/>
          <w:numId w:val="61"/>
        </w:numPr>
        <w:spacing w:before="240" w:after="240" w:line="360" w:lineRule="auto"/>
        <w:ind w:left="1134" w:hanging="75"/>
        <w:rPr>
          <w:rFonts w:ascii="Arial" w:hAnsi="Arial" w:cs="Arial"/>
          <w:sz w:val="24"/>
        </w:rPr>
      </w:pPr>
      <w:r w:rsidRPr="00F96AFD">
        <w:rPr>
          <w:rFonts w:ascii="Arial" w:hAnsi="Arial" w:cs="Arial"/>
          <w:sz w:val="24"/>
        </w:rPr>
        <w:t>13,1 ≤ Amplituda faz ≤ 15</w:t>
      </w:r>
    </w:p>
    <w:p w14:paraId="47BF41CC" w14:textId="77777777" w:rsidR="00F00995" w:rsidRPr="00F96AFD" w:rsidRDefault="00F00995" w:rsidP="00DD2DE5">
      <w:pPr>
        <w:numPr>
          <w:ilvl w:val="0"/>
          <w:numId w:val="61"/>
        </w:numPr>
        <w:spacing w:before="240" w:after="240" w:line="360" w:lineRule="auto"/>
        <w:ind w:firstLine="0"/>
        <w:rPr>
          <w:rFonts w:ascii="Arial" w:hAnsi="Arial" w:cs="Arial"/>
          <w:sz w:val="24"/>
        </w:rPr>
      </w:pPr>
      <w:r w:rsidRPr="00F96AFD">
        <w:rPr>
          <w:rFonts w:ascii="Arial" w:hAnsi="Arial" w:cs="Arial"/>
          <w:sz w:val="24"/>
        </w:rPr>
        <w:t>9,1 ≤ Odchylenia standardowe ≤ 12</w:t>
      </w:r>
    </w:p>
    <w:p w14:paraId="0F4BFB2A" w14:textId="77777777" w:rsidR="00F00995" w:rsidRPr="00F96AFD" w:rsidRDefault="00F00995" w:rsidP="00DD2DE5">
      <w:pPr>
        <w:numPr>
          <w:ilvl w:val="0"/>
          <w:numId w:val="61"/>
        </w:numPr>
        <w:spacing w:before="240" w:after="240" w:line="360" w:lineRule="auto"/>
        <w:ind w:firstLine="0"/>
        <w:rPr>
          <w:rFonts w:ascii="Arial" w:hAnsi="Arial" w:cs="Arial"/>
          <w:sz w:val="24"/>
        </w:rPr>
      </w:pPr>
      <w:r w:rsidRPr="00F96AFD">
        <w:rPr>
          <w:rFonts w:ascii="Arial" w:hAnsi="Arial" w:cs="Arial"/>
          <w:sz w:val="24"/>
        </w:rPr>
        <w:t>27,1% ≤ Współczynnik zmienności ≤ 40%</w:t>
      </w:r>
    </w:p>
    <w:p w14:paraId="24D3DEC9" w14:textId="48AA534C" w:rsidR="00F00995" w:rsidRPr="00F96AFD" w:rsidRDefault="00F00995" w:rsidP="00DD2DE5">
      <w:pPr>
        <w:spacing w:before="240" w:after="240" w:line="360" w:lineRule="auto"/>
        <w:rPr>
          <w:rFonts w:ascii="Arial" w:hAnsi="Arial" w:cs="Arial"/>
          <w:sz w:val="24"/>
        </w:rPr>
      </w:pPr>
      <w:r w:rsidRPr="00F96AFD">
        <w:rPr>
          <w:rFonts w:ascii="Arial" w:hAnsi="Arial" w:cs="Arial"/>
          <w:sz w:val="24"/>
        </w:rPr>
        <w:t>Do czwartej grupy województw zaliczono: lubelsk</w:t>
      </w:r>
      <w:r w:rsidR="00BF0DEA" w:rsidRPr="00F96AFD">
        <w:rPr>
          <w:rFonts w:ascii="Arial" w:hAnsi="Arial" w:cs="Arial"/>
          <w:sz w:val="24"/>
        </w:rPr>
        <w:t>ie, pomorskie, świętokrzyskie.</w:t>
      </w:r>
    </w:p>
    <w:p w14:paraId="6F169B1C" w14:textId="188481C9" w:rsidR="00F00995" w:rsidRPr="00F96AFD" w:rsidRDefault="00F00995" w:rsidP="00DD2DE5">
      <w:pPr>
        <w:spacing w:before="240" w:after="240" w:line="360" w:lineRule="auto"/>
        <w:rPr>
          <w:rFonts w:ascii="Arial" w:hAnsi="Arial" w:cs="Arial"/>
          <w:sz w:val="24"/>
        </w:rPr>
      </w:pPr>
      <w:r w:rsidRPr="00F96AFD">
        <w:rPr>
          <w:rFonts w:ascii="Arial" w:hAnsi="Arial" w:cs="Arial"/>
          <w:sz w:val="24"/>
        </w:rPr>
        <w:t xml:space="preserve">Pierwszą grupę utworzyły tylko dwa województwa – podlaskie i wielkopolskie. Najniższe wartości wymienionych wskaźników świadczą o wysokim stopniu odporności na zmiany koniunkturalne. Warto zwrócić uwagę, że grupę tą utworzyły dwa różne województwa. Wielkopolska to region o jednym z najwyższych w kraju poziomie rozwoju, mierzonego wartością PKB na mieszkańca, zdywersyfikowanej strukturze gospodarczej oraz wysokim stopniu innowacyjności. Natomiast Podlasie to </w:t>
      </w:r>
      <w:r w:rsidRPr="00F96AFD">
        <w:rPr>
          <w:rFonts w:ascii="Arial" w:hAnsi="Arial" w:cs="Arial"/>
          <w:sz w:val="24"/>
        </w:rPr>
        <w:lastRenderedPageBreak/>
        <w:t>region o profilu rolniczo-turystycznym, z</w:t>
      </w:r>
      <w:r w:rsidR="004A0C93" w:rsidRPr="00F96AFD">
        <w:rPr>
          <w:rFonts w:ascii="Arial" w:hAnsi="Arial" w:cs="Arial"/>
          <w:sz w:val="24"/>
        </w:rPr>
        <w:t> </w:t>
      </w:r>
      <w:r w:rsidRPr="00F96AFD">
        <w:rPr>
          <w:rFonts w:ascii="Arial" w:hAnsi="Arial" w:cs="Arial"/>
          <w:sz w:val="24"/>
        </w:rPr>
        <w:t xml:space="preserve">przeciętną wartością PKB na mieszkańca, ponadprzeciętnym udziale rolnictwa, dominacją branży spożywczej w przemyśle i </w:t>
      </w:r>
      <w:r w:rsidR="00BF0DEA" w:rsidRPr="00F96AFD">
        <w:rPr>
          <w:rFonts w:ascii="Arial" w:hAnsi="Arial" w:cs="Arial"/>
          <w:sz w:val="24"/>
        </w:rPr>
        <w:t>niskim poziomie innowacyjności.</w:t>
      </w:r>
    </w:p>
    <w:p w14:paraId="5149760F" w14:textId="7FD8F11E" w:rsidR="00F00995" w:rsidRPr="00F96AFD" w:rsidRDefault="00F00995" w:rsidP="00DD2DE5">
      <w:pPr>
        <w:spacing w:before="240" w:after="240" w:line="360" w:lineRule="auto"/>
        <w:rPr>
          <w:rFonts w:ascii="Arial" w:hAnsi="Arial" w:cs="Arial"/>
          <w:sz w:val="24"/>
        </w:rPr>
      </w:pPr>
      <w:r w:rsidRPr="00F96AFD">
        <w:rPr>
          <w:rFonts w:ascii="Arial" w:hAnsi="Arial" w:cs="Arial"/>
          <w:sz w:val="24"/>
        </w:rPr>
        <w:t>Drugą grupę utworzyły województwa zlokalizowane w Polsce centralnej i zachodniej. Należą tutaj regiony o zróżnicowanym poziomie rozwoju, przekroju gospodarczym oraz różnym poziomie innowacyjności. W badanym okresie wykazywały one wysoką wrażl</w:t>
      </w:r>
      <w:r w:rsidR="00BF0DEA" w:rsidRPr="00F96AFD">
        <w:rPr>
          <w:rFonts w:ascii="Arial" w:hAnsi="Arial" w:cs="Arial"/>
          <w:sz w:val="24"/>
        </w:rPr>
        <w:t>iwość na zmiany koniunkturalne.</w:t>
      </w:r>
    </w:p>
    <w:p w14:paraId="0A430514" w14:textId="2CDA75B0" w:rsidR="00F00995" w:rsidRPr="00F96AFD" w:rsidRDefault="00F00995" w:rsidP="00DD2DE5">
      <w:pPr>
        <w:spacing w:before="240" w:after="240" w:line="360" w:lineRule="auto"/>
        <w:rPr>
          <w:rFonts w:ascii="Arial" w:hAnsi="Arial" w:cs="Arial"/>
          <w:sz w:val="24"/>
        </w:rPr>
      </w:pPr>
      <w:r w:rsidRPr="00F96AFD">
        <w:rPr>
          <w:rFonts w:ascii="Arial" w:hAnsi="Arial" w:cs="Arial"/>
          <w:sz w:val="24"/>
        </w:rPr>
        <w:t xml:space="preserve">Do grupy trzeciej zaliczono województwa, które cechowały się ponadprzeciętnym poziomem rozwoju, jednak w ich strukturze gospodarczej dominowały pewne branże, czyniąc je w </w:t>
      </w:r>
      <w:r w:rsidR="1F00728B" w:rsidRPr="00F96AFD">
        <w:rPr>
          <w:rFonts w:ascii="Arial" w:hAnsi="Arial" w:cs="Arial"/>
          <w:sz w:val="24"/>
        </w:rPr>
        <w:t>pewnym</w:t>
      </w:r>
      <w:r w:rsidRPr="00F96AFD">
        <w:rPr>
          <w:rFonts w:ascii="Arial" w:hAnsi="Arial" w:cs="Arial"/>
          <w:sz w:val="24"/>
        </w:rPr>
        <w:t xml:space="preserve"> stopniu monopolami produkcyjnymi. I tak dla zachodniopomorskiego jest to przemysł stoczniowy i morski, dla warmińsko-mazurskiego – przemysł meblarski, dla podkarpackiego – branża kosmiczna i motoryzacyjna natomiast dla małopolskiego – branża metalowa i tworzyw sztucznych.</w:t>
      </w:r>
    </w:p>
    <w:p w14:paraId="48268BC2" w14:textId="3B616D0A" w:rsidR="00F00995" w:rsidRPr="00F96AFD" w:rsidRDefault="00F00995" w:rsidP="00DD2DE5">
      <w:pPr>
        <w:spacing w:before="240" w:after="240" w:line="360" w:lineRule="auto"/>
        <w:rPr>
          <w:rFonts w:ascii="Arial" w:hAnsi="Arial" w:cs="Arial"/>
          <w:sz w:val="24"/>
        </w:rPr>
      </w:pPr>
      <w:r w:rsidRPr="00F96AFD">
        <w:rPr>
          <w:rFonts w:ascii="Arial" w:hAnsi="Arial" w:cs="Arial"/>
          <w:sz w:val="24"/>
        </w:rPr>
        <w:t>Ostatnią, czwartą grupę utworzyły województwa, które mają w swej strukturze gospodarczej jeszcze większy udział jednej dominującej branży, co powoduje możliwość występowania tzw. szoków asymetrycznych. Dla pomorskiego jest to branża stoczniowa, dla lubelskiego – branża meblarska, dla świętokrzyskiego – branża materiałów budowlanych. Są to regiony o największej wrażliwości na wahania koniunkturalne.</w:t>
      </w:r>
    </w:p>
    <w:p w14:paraId="09CC73DC" w14:textId="42C48B70" w:rsidR="00F00995" w:rsidRPr="00F96AFD" w:rsidRDefault="00F00995" w:rsidP="00DD2DE5">
      <w:pPr>
        <w:spacing w:before="240" w:after="240" w:line="360" w:lineRule="auto"/>
        <w:rPr>
          <w:rFonts w:ascii="Arial" w:hAnsi="Arial" w:cs="Arial"/>
          <w:sz w:val="24"/>
        </w:rPr>
      </w:pPr>
      <w:r w:rsidRPr="00F96AFD">
        <w:rPr>
          <w:rFonts w:ascii="Arial" w:hAnsi="Arial" w:cs="Arial"/>
          <w:sz w:val="24"/>
        </w:rPr>
        <w:t>Największą intensywnością wahań cyklicznych w badanym okresie odznaczały się województwa o najwyższych wartościach odchylenia standardowego i współczynnika zmienności. Należą do nich: dolnośląskie, świętokrzyskie, warmińsko-mazurskie, zachodniopomorskie, lubelskie, śląskie, podkarpackie i opolskie. Natomiast najmniejszą intensywnością wahań cechowały się województwa: podlaskie, mazowieckie, wielkopolskie, kujawsko-pomorskie, pomorskie i łódzkie. Są to zatem regiony o największym zróżnicowaniu struktury gospodarczej (mazowieckie, pomorskie i wielkopolskie) bądź też o największym udziale rolnictwa w gospodarce regionu, a więc sektora, który ma odmienne cykle koniunkturalne. Obie grupy województw wykazywały istotne zróżnicowanie wrażliwości na występujące w badanym okresie dwa kryzysy – grecki oraz związany z pandemią COVID</w:t>
      </w:r>
      <w:r w:rsidR="75399296" w:rsidRPr="00F96AFD">
        <w:rPr>
          <w:rFonts w:ascii="Arial" w:hAnsi="Arial" w:cs="Arial"/>
          <w:sz w:val="24"/>
        </w:rPr>
        <w:t>-</w:t>
      </w:r>
      <w:r w:rsidRPr="00F96AFD">
        <w:rPr>
          <w:rFonts w:ascii="Arial" w:hAnsi="Arial" w:cs="Arial"/>
          <w:sz w:val="24"/>
        </w:rPr>
        <w:t xml:space="preserve">19. Skutki </w:t>
      </w:r>
      <w:r w:rsidRPr="00F96AFD">
        <w:rPr>
          <w:rFonts w:ascii="Arial" w:hAnsi="Arial" w:cs="Arial"/>
          <w:sz w:val="24"/>
        </w:rPr>
        <w:lastRenderedPageBreak/>
        <w:t>pierwszego z wymienionych kryzysów najbardziej widoczne były w regionach: kujawsko-pomorskim, opolskim oraz lubelskim. Drugi kryzys – związany z pandemią COVID</w:t>
      </w:r>
      <w:r w:rsidR="4F24AF83" w:rsidRPr="00F96AFD">
        <w:rPr>
          <w:rFonts w:ascii="Arial" w:hAnsi="Arial" w:cs="Arial"/>
          <w:sz w:val="24"/>
        </w:rPr>
        <w:t>-</w:t>
      </w:r>
      <w:r w:rsidRPr="00F96AFD">
        <w:rPr>
          <w:rFonts w:ascii="Arial" w:hAnsi="Arial" w:cs="Arial"/>
          <w:sz w:val="24"/>
        </w:rPr>
        <w:t>19 w największym stopniu odcisnął swe piętno w regionach: lubelskim, lubuskim, małopolskim, podkarpackim, śląskim, świętokrzyskim oraz warmińsko-mazurskim. Są to głównie regiony o ponadprzeciętnym udziale sektora usług w gospodarce – głównie turystyki. Jak wiadomo, pandemia oznaczała przede wszystkim gwałtowne i natychmiastowe zamrożenie gospodarki, a zwłaszcza sektorów usługowych.</w:t>
      </w:r>
    </w:p>
    <w:p w14:paraId="0385855C" w14:textId="75D79339" w:rsidR="00F00995" w:rsidRPr="00F96AFD" w:rsidRDefault="00F00995" w:rsidP="00DD2DE5">
      <w:pPr>
        <w:spacing w:before="240" w:after="240" w:line="360" w:lineRule="auto"/>
        <w:rPr>
          <w:rFonts w:ascii="Arial" w:hAnsi="Arial" w:cs="Arial"/>
          <w:sz w:val="24"/>
        </w:rPr>
      </w:pPr>
      <w:r w:rsidRPr="00F96AFD">
        <w:rPr>
          <w:rFonts w:ascii="Arial" w:hAnsi="Arial" w:cs="Arial"/>
          <w:sz w:val="24"/>
        </w:rPr>
        <w:t xml:space="preserve">Rozbieżności w zakresie poziomu i stopnia odporności na zmiany koniunkturalne, przekładają się również na zróżnicowanie regionów pod względem datowania punktów zwrotnych cykli koniunkturalnych. Ogólnie rzecz biorąc wyższej intensywności wahań towarzyszy większa liczba cykli w analizowanym okresie. Generuje to również inne skutki, jak długość poszczególnych faz i cykli. Informacje na temat datowania punktów zwrotnych dla produkcji przemysłowej w poszczególnych regionach zawarto w tabeli </w:t>
      </w:r>
      <w:r w:rsidR="3DEB8343" w:rsidRPr="00F96AFD">
        <w:rPr>
          <w:rFonts w:ascii="Arial" w:hAnsi="Arial" w:cs="Arial"/>
          <w:sz w:val="24"/>
        </w:rPr>
        <w:t>4.6</w:t>
      </w:r>
      <w:r w:rsidRPr="00F96AFD">
        <w:rPr>
          <w:rFonts w:ascii="Arial" w:hAnsi="Arial" w:cs="Arial"/>
          <w:sz w:val="24"/>
        </w:rPr>
        <w:t>.</w:t>
      </w:r>
    </w:p>
    <w:p w14:paraId="3459C402" w14:textId="77777777" w:rsidR="00F00995" w:rsidRPr="00F96AFD" w:rsidRDefault="00F00995" w:rsidP="00B60BA8">
      <w:pPr>
        <w:spacing w:after="0" w:line="360" w:lineRule="auto"/>
        <w:rPr>
          <w:rFonts w:ascii="Arial" w:eastAsia="Aptos" w:hAnsi="Arial" w:cs="Arial"/>
          <w:b/>
          <w:sz w:val="24"/>
          <w:szCs w:val="24"/>
        </w:rPr>
        <w:sectPr w:rsidR="00F00995" w:rsidRPr="00F96AFD" w:rsidSect="000F128F">
          <w:headerReference w:type="default" r:id="rId101"/>
          <w:footerReference w:type="default" r:id="rId102"/>
          <w:pgSz w:w="11906" w:h="16838"/>
          <w:pgMar w:top="1417" w:right="1416" w:bottom="1417" w:left="1418" w:header="708" w:footer="708" w:gutter="0"/>
          <w:cols w:space="708"/>
          <w:titlePg/>
          <w:docGrid w:linePitch="360"/>
        </w:sectPr>
      </w:pPr>
    </w:p>
    <w:p w14:paraId="5450C4B5" w14:textId="22CBEFE5" w:rsidR="00F00995" w:rsidRPr="00F96AFD" w:rsidRDefault="00F133F5" w:rsidP="00DD2DE5">
      <w:pPr>
        <w:spacing w:after="0" w:line="360" w:lineRule="auto"/>
        <w:rPr>
          <w:rFonts w:ascii="Arial" w:hAnsi="Arial" w:cs="Arial"/>
          <w:b/>
          <w:sz w:val="24"/>
        </w:rPr>
      </w:pPr>
      <w:bookmarkStart w:id="236" w:name="_Toc204343418"/>
      <w:r w:rsidRPr="00F96AFD">
        <w:rPr>
          <w:rFonts w:ascii="Arial" w:hAnsi="Arial" w:cs="Arial"/>
          <w:b/>
          <w:sz w:val="24"/>
        </w:rPr>
        <w:lastRenderedPageBreak/>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F77C86" w:rsidRPr="00F96AFD">
        <w:rPr>
          <w:rFonts w:ascii="Arial" w:hAnsi="Arial" w:cs="Arial"/>
          <w:b/>
          <w:noProof/>
          <w:sz w:val="24"/>
        </w:rPr>
        <w:t>4</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F77C86" w:rsidRPr="00F96AFD">
        <w:rPr>
          <w:rFonts w:ascii="Arial" w:hAnsi="Arial" w:cs="Arial"/>
          <w:b/>
          <w:noProof/>
          <w:sz w:val="24"/>
        </w:rPr>
        <w:t>6</w:t>
      </w:r>
      <w:r w:rsidRPr="00F96AFD">
        <w:rPr>
          <w:rFonts w:ascii="Arial" w:hAnsi="Arial" w:cs="Arial"/>
          <w:b/>
          <w:sz w:val="24"/>
        </w:rPr>
        <w:fldChar w:fldCharType="end"/>
      </w:r>
      <w:r w:rsidRPr="00F96AFD">
        <w:rPr>
          <w:rFonts w:ascii="Arial" w:hAnsi="Arial" w:cs="Arial"/>
          <w:b/>
          <w:sz w:val="24"/>
        </w:rPr>
        <w:t xml:space="preserve">. </w:t>
      </w:r>
      <w:bookmarkStart w:id="237" w:name="_Hlk149549045"/>
      <w:r w:rsidR="5FFB4A57" w:rsidRPr="00F96AFD">
        <w:rPr>
          <w:rFonts w:ascii="Arial" w:hAnsi="Arial" w:cs="Arial"/>
          <w:b/>
          <w:sz w:val="24"/>
        </w:rPr>
        <w:t xml:space="preserve">Analiza punktów zwrotnych szeregów czasowych produkcji przemysłowej w województwach w relacji do szeregu referencyjnego produkcji przemysłowej w </w:t>
      </w:r>
      <w:r w:rsidR="00641600" w:rsidRPr="00F96AFD">
        <w:rPr>
          <w:rFonts w:ascii="Arial" w:hAnsi="Arial" w:cs="Arial"/>
          <w:b/>
          <w:sz w:val="24"/>
        </w:rPr>
        <w:t>województwie wielkopolskim</w:t>
      </w:r>
      <w:bookmarkEnd w:id="236"/>
    </w:p>
    <w:tbl>
      <w:tblPr>
        <w:tblStyle w:val="Tabela-Siatka"/>
        <w:tblpPr w:leftFromText="142" w:rightFromText="142" w:vertAnchor="text" w:horzAnchor="page" w:tblpXSpec="center" w:tblpY="1"/>
        <w:tblOverlap w:val="never"/>
        <w:tblW w:w="15304" w:type="dxa"/>
        <w:tblLayout w:type="fixed"/>
        <w:tblLook w:val="04A0" w:firstRow="1" w:lastRow="0" w:firstColumn="1" w:lastColumn="0" w:noHBand="0" w:noVBand="1"/>
        <w:tblDescription w:val="Tabela, analiza punktów zwrotnych szeregów czasowych produkcji przemysłowej w województwach w relacji do szeregu referecyjnego produkcji przemysłowej w województwie wielkopolskim"/>
      </w:tblPr>
      <w:tblGrid>
        <w:gridCol w:w="2544"/>
        <w:gridCol w:w="850"/>
        <w:gridCol w:w="851"/>
        <w:gridCol w:w="851"/>
        <w:gridCol w:w="850"/>
        <w:gridCol w:w="851"/>
        <w:gridCol w:w="851"/>
        <w:gridCol w:w="850"/>
        <w:gridCol w:w="851"/>
        <w:gridCol w:w="851"/>
        <w:gridCol w:w="850"/>
        <w:gridCol w:w="851"/>
        <w:gridCol w:w="851"/>
        <w:gridCol w:w="850"/>
        <w:gridCol w:w="851"/>
        <w:gridCol w:w="851"/>
      </w:tblGrid>
      <w:tr w:rsidR="00F00995" w:rsidRPr="00F96AFD" w14:paraId="40355068" w14:textId="77777777" w:rsidTr="0045214D">
        <w:trPr>
          <w:cantSplit/>
          <w:trHeight w:hRule="exact" w:val="1147"/>
          <w:tblHeader/>
        </w:trPr>
        <w:tc>
          <w:tcPr>
            <w:tcW w:w="2544" w:type="dxa"/>
            <w:vAlign w:val="center"/>
          </w:tcPr>
          <w:p w14:paraId="3997450C"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Szereg czasowy</w:t>
            </w:r>
          </w:p>
        </w:tc>
        <w:tc>
          <w:tcPr>
            <w:tcW w:w="850" w:type="dxa"/>
            <w:tcMar>
              <w:left w:w="28" w:type="dxa"/>
              <w:right w:w="28" w:type="dxa"/>
            </w:tcMar>
            <w:vAlign w:val="center"/>
          </w:tcPr>
          <w:p w14:paraId="7B40A969"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Dno</w:t>
            </w:r>
          </w:p>
        </w:tc>
        <w:tc>
          <w:tcPr>
            <w:tcW w:w="851" w:type="dxa"/>
            <w:vAlign w:val="center"/>
          </w:tcPr>
          <w:p w14:paraId="7AB008FE"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Szczyt</w:t>
            </w:r>
          </w:p>
        </w:tc>
        <w:tc>
          <w:tcPr>
            <w:tcW w:w="851" w:type="dxa"/>
            <w:vAlign w:val="center"/>
          </w:tcPr>
          <w:p w14:paraId="4E55EF2F"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Dno</w:t>
            </w:r>
          </w:p>
        </w:tc>
        <w:tc>
          <w:tcPr>
            <w:tcW w:w="850" w:type="dxa"/>
            <w:vAlign w:val="center"/>
          </w:tcPr>
          <w:p w14:paraId="51C5C21A"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Szczyt</w:t>
            </w:r>
          </w:p>
        </w:tc>
        <w:tc>
          <w:tcPr>
            <w:tcW w:w="851" w:type="dxa"/>
            <w:vAlign w:val="center"/>
          </w:tcPr>
          <w:p w14:paraId="2AB44C18"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Dno</w:t>
            </w:r>
          </w:p>
        </w:tc>
        <w:tc>
          <w:tcPr>
            <w:tcW w:w="851" w:type="dxa"/>
            <w:vAlign w:val="center"/>
          </w:tcPr>
          <w:p w14:paraId="61D7F6BB"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Szczyt</w:t>
            </w:r>
          </w:p>
        </w:tc>
        <w:tc>
          <w:tcPr>
            <w:tcW w:w="850" w:type="dxa"/>
            <w:vAlign w:val="center"/>
          </w:tcPr>
          <w:p w14:paraId="35213EBF"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Dno</w:t>
            </w:r>
          </w:p>
        </w:tc>
        <w:tc>
          <w:tcPr>
            <w:tcW w:w="851" w:type="dxa"/>
            <w:vAlign w:val="center"/>
          </w:tcPr>
          <w:p w14:paraId="577104EB"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Szczyt</w:t>
            </w:r>
          </w:p>
        </w:tc>
        <w:tc>
          <w:tcPr>
            <w:tcW w:w="851" w:type="dxa"/>
            <w:tcMar>
              <w:left w:w="28" w:type="dxa"/>
              <w:right w:w="28" w:type="dxa"/>
            </w:tcMar>
            <w:vAlign w:val="center"/>
          </w:tcPr>
          <w:p w14:paraId="25D69BEA"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Dno</w:t>
            </w:r>
          </w:p>
        </w:tc>
        <w:tc>
          <w:tcPr>
            <w:tcW w:w="850" w:type="dxa"/>
            <w:tcMar>
              <w:left w:w="28" w:type="dxa"/>
              <w:right w:w="28" w:type="dxa"/>
            </w:tcMar>
            <w:vAlign w:val="center"/>
          </w:tcPr>
          <w:p w14:paraId="3528331B"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Szczyt</w:t>
            </w:r>
          </w:p>
        </w:tc>
        <w:tc>
          <w:tcPr>
            <w:tcW w:w="851" w:type="dxa"/>
            <w:tcMar>
              <w:left w:w="28" w:type="dxa"/>
              <w:right w:w="28" w:type="dxa"/>
            </w:tcMar>
            <w:vAlign w:val="center"/>
          </w:tcPr>
          <w:p w14:paraId="623D5724"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Dno</w:t>
            </w:r>
          </w:p>
        </w:tc>
        <w:tc>
          <w:tcPr>
            <w:tcW w:w="851" w:type="dxa"/>
            <w:tcMar>
              <w:left w:w="28" w:type="dxa"/>
              <w:right w:w="28" w:type="dxa"/>
            </w:tcMar>
            <w:vAlign w:val="center"/>
          </w:tcPr>
          <w:p w14:paraId="6644F317"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Szczyt</w:t>
            </w:r>
          </w:p>
        </w:tc>
        <w:tc>
          <w:tcPr>
            <w:tcW w:w="850" w:type="dxa"/>
            <w:tcMar>
              <w:left w:w="28" w:type="dxa"/>
              <w:right w:w="28" w:type="dxa"/>
            </w:tcMar>
            <w:vAlign w:val="center"/>
          </w:tcPr>
          <w:p w14:paraId="7E2EB296"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Dno</w:t>
            </w:r>
          </w:p>
        </w:tc>
        <w:tc>
          <w:tcPr>
            <w:tcW w:w="851" w:type="dxa"/>
            <w:vAlign w:val="center"/>
          </w:tcPr>
          <w:p w14:paraId="608620A6"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Szczyt</w:t>
            </w:r>
          </w:p>
        </w:tc>
        <w:tc>
          <w:tcPr>
            <w:tcW w:w="851" w:type="dxa"/>
            <w:tcMar>
              <w:left w:w="0" w:type="dxa"/>
              <w:right w:w="0" w:type="dxa"/>
            </w:tcMar>
            <w:vAlign w:val="center"/>
          </w:tcPr>
          <w:p w14:paraId="149F5966" w14:textId="77777777" w:rsidR="00F00995" w:rsidRPr="00F96AFD" w:rsidRDefault="00F00995" w:rsidP="00DD2DE5">
            <w:pPr>
              <w:spacing w:line="360" w:lineRule="auto"/>
              <w:rPr>
                <w:rFonts w:ascii="Arial" w:hAnsi="Arial" w:cs="Arial"/>
                <w:b/>
                <w:sz w:val="24"/>
              </w:rPr>
            </w:pPr>
            <w:r w:rsidRPr="00F96AFD">
              <w:rPr>
                <w:rFonts w:ascii="Arial" w:hAnsi="Arial" w:cs="Arial"/>
                <w:b/>
                <w:sz w:val="24"/>
              </w:rPr>
              <w:t>Liczba dodatkowych cykli</w:t>
            </w:r>
          </w:p>
        </w:tc>
      </w:tr>
      <w:tr w:rsidR="00F00995" w:rsidRPr="00F96AFD" w14:paraId="5200DC07" w14:textId="77777777" w:rsidTr="0087465A">
        <w:trPr>
          <w:cantSplit/>
          <w:trHeight w:hRule="exact" w:val="710"/>
        </w:trPr>
        <w:tc>
          <w:tcPr>
            <w:tcW w:w="2544" w:type="dxa"/>
            <w:vAlign w:val="center"/>
          </w:tcPr>
          <w:p w14:paraId="585A8204" w14:textId="14B04D4A" w:rsidR="00F00995" w:rsidRPr="00F96AFD" w:rsidRDefault="00D146B1" w:rsidP="00DD2DE5">
            <w:pPr>
              <w:spacing w:line="360" w:lineRule="auto"/>
              <w:rPr>
                <w:rFonts w:ascii="Arial" w:hAnsi="Arial" w:cs="Arial"/>
                <w:b/>
                <w:sz w:val="24"/>
                <w:highlight w:val="yellow"/>
              </w:rPr>
            </w:pPr>
            <w:r w:rsidRPr="00F96AFD">
              <w:rPr>
                <w:rFonts w:ascii="Arial" w:hAnsi="Arial" w:cs="Arial"/>
                <w:b/>
                <w:sz w:val="24"/>
              </w:rPr>
              <w:t>wielkopolskie</w:t>
            </w:r>
          </w:p>
        </w:tc>
        <w:tc>
          <w:tcPr>
            <w:tcW w:w="850" w:type="dxa"/>
            <w:tcMar>
              <w:left w:w="28" w:type="dxa"/>
              <w:right w:w="28" w:type="dxa"/>
            </w:tcMar>
          </w:tcPr>
          <w:p w14:paraId="233AC44C"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M2-2009</w:t>
            </w:r>
          </w:p>
        </w:tc>
        <w:tc>
          <w:tcPr>
            <w:tcW w:w="851" w:type="dxa"/>
          </w:tcPr>
          <w:p w14:paraId="20896038"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M7-2011</w:t>
            </w:r>
          </w:p>
        </w:tc>
        <w:tc>
          <w:tcPr>
            <w:tcW w:w="851" w:type="dxa"/>
          </w:tcPr>
          <w:p w14:paraId="513CF832"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M11-2012</w:t>
            </w:r>
          </w:p>
        </w:tc>
        <w:tc>
          <w:tcPr>
            <w:tcW w:w="850" w:type="dxa"/>
          </w:tcPr>
          <w:p w14:paraId="2B0A6451"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M11-2013</w:t>
            </w:r>
          </w:p>
        </w:tc>
        <w:tc>
          <w:tcPr>
            <w:tcW w:w="851" w:type="dxa"/>
          </w:tcPr>
          <w:p w14:paraId="48B73C36"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M12-2014</w:t>
            </w:r>
          </w:p>
        </w:tc>
        <w:tc>
          <w:tcPr>
            <w:tcW w:w="851" w:type="dxa"/>
          </w:tcPr>
          <w:p w14:paraId="388DB3B7"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M3-2016</w:t>
            </w:r>
          </w:p>
        </w:tc>
        <w:tc>
          <w:tcPr>
            <w:tcW w:w="850" w:type="dxa"/>
          </w:tcPr>
          <w:p w14:paraId="2F3453FD"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M12-2016</w:t>
            </w:r>
          </w:p>
        </w:tc>
        <w:tc>
          <w:tcPr>
            <w:tcW w:w="851" w:type="dxa"/>
          </w:tcPr>
          <w:p w14:paraId="0586E8F4"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M9-2017</w:t>
            </w:r>
          </w:p>
        </w:tc>
        <w:tc>
          <w:tcPr>
            <w:tcW w:w="851" w:type="dxa"/>
            <w:tcMar>
              <w:left w:w="28" w:type="dxa"/>
              <w:right w:w="28" w:type="dxa"/>
            </w:tcMar>
          </w:tcPr>
          <w:p w14:paraId="23A39C87"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M8-2018</w:t>
            </w:r>
          </w:p>
        </w:tc>
        <w:tc>
          <w:tcPr>
            <w:tcW w:w="850" w:type="dxa"/>
            <w:tcMar>
              <w:left w:w="28" w:type="dxa"/>
              <w:right w:w="28" w:type="dxa"/>
            </w:tcMar>
          </w:tcPr>
          <w:p w14:paraId="56B8B03F"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M3-2019</w:t>
            </w:r>
          </w:p>
        </w:tc>
        <w:tc>
          <w:tcPr>
            <w:tcW w:w="851" w:type="dxa"/>
            <w:tcMar>
              <w:left w:w="28" w:type="dxa"/>
              <w:right w:w="28" w:type="dxa"/>
            </w:tcMar>
          </w:tcPr>
          <w:p w14:paraId="064E4C7D"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M3-2020</w:t>
            </w:r>
          </w:p>
        </w:tc>
        <w:tc>
          <w:tcPr>
            <w:tcW w:w="851" w:type="dxa"/>
            <w:tcMar>
              <w:left w:w="28" w:type="dxa"/>
              <w:right w:w="28" w:type="dxa"/>
            </w:tcMar>
          </w:tcPr>
          <w:p w14:paraId="04D90499"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M4-2021</w:t>
            </w:r>
          </w:p>
        </w:tc>
        <w:tc>
          <w:tcPr>
            <w:tcW w:w="850" w:type="dxa"/>
            <w:tcMar>
              <w:left w:w="28" w:type="dxa"/>
              <w:right w:w="28" w:type="dxa"/>
            </w:tcMar>
          </w:tcPr>
          <w:p w14:paraId="14920301"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M7-2023</w:t>
            </w:r>
          </w:p>
        </w:tc>
        <w:tc>
          <w:tcPr>
            <w:tcW w:w="851" w:type="dxa"/>
            <w:tcMar>
              <w:left w:w="28" w:type="dxa"/>
              <w:right w:w="28" w:type="dxa"/>
            </w:tcMar>
          </w:tcPr>
          <w:p w14:paraId="4089F14A" w14:textId="77777777" w:rsidR="00F00995" w:rsidRPr="00F96AFD" w:rsidRDefault="00F00995" w:rsidP="00D74172">
            <w:pPr>
              <w:spacing w:line="360" w:lineRule="auto"/>
              <w:rPr>
                <w:rFonts w:ascii="Arial" w:hAnsi="Arial" w:cs="Arial"/>
                <w:b/>
                <w:sz w:val="24"/>
              </w:rPr>
            </w:pPr>
            <w:r w:rsidRPr="00F96AFD">
              <w:rPr>
                <w:rFonts w:ascii="Arial" w:hAnsi="Arial" w:cs="Arial"/>
                <w:b/>
                <w:sz w:val="24"/>
              </w:rPr>
              <w:t>M7-2024</w:t>
            </w:r>
          </w:p>
        </w:tc>
        <w:tc>
          <w:tcPr>
            <w:tcW w:w="851" w:type="dxa"/>
            <w:tcMar>
              <w:right w:w="680" w:type="dxa"/>
            </w:tcMar>
          </w:tcPr>
          <w:p w14:paraId="06FA7901" w14:textId="200219D4" w:rsidR="00F00995" w:rsidRPr="00F96AFD" w:rsidRDefault="00DD3060" w:rsidP="00D74172">
            <w:pPr>
              <w:spacing w:line="360" w:lineRule="auto"/>
              <w:rPr>
                <w:rFonts w:ascii="Arial" w:hAnsi="Arial" w:cs="Arial"/>
                <w:b/>
                <w:sz w:val="24"/>
              </w:rPr>
            </w:pPr>
            <w:r w:rsidRPr="00F96AFD">
              <w:rPr>
                <w:rFonts w:ascii="Arial" w:eastAsia="Aptos" w:hAnsi="Arial" w:cs="Arial"/>
                <w:b/>
                <w:sz w:val="24"/>
                <w:szCs w:val="24"/>
              </w:rPr>
              <w:t>0</w:t>
            </w:r>
          </w:p>
        </w:tc>
      </w:tr>
      <w:tr w:rsidR="00F00995" w:rsidRPr="00F96AFD" w14:paraId="1E48CF6F" w14:textId="77777777" w:rsidTr="0087465A">
        <w:trPr>
          <w:cantSplit/>
          <w:trHeight w:hRule="exact" w:val="340"/>
        </w:trPr>
        <w:tc>
          <w:tcPr>
            <w:tcW w:w="2544" w:type="dxa"/>
            <w:vAlign w:val="center"/>
          </w:tcPr>
          <w:p w14:paraId="0605C905" w14:textId="548D7744" w:rsidR="00F00995" w:rsidRPr="00F96AFD" w:rsidRDefault="00D146B1" w:rsidP="00DD2DE5">
            <w:pPr>
              <w:spacing w:line="360" w:lineRule="auto"/>
              <w:rPr>
                <w:rFonts w:ascii="Arial" w:hAnsi="Arial" w:cs="Arial"/>
                <w:sz w:val="24"/>
              </w:rPr>
            </w:pPr>
            <w:r w:rsidRPr="00F96AFD">
              <w:rPr>
                <w:rFonts w:ascii="Arial" w:hAnsi="Arial" w:cs="Arial"/>
                <w:sz w:val="24"/>
              </w:rPr>
              <w:t>dolnośląskie</w:t>
            </w:r>
          </w:p>
        </w:tc>
        <w:tc>
          <w:tcPr>
            <w:tcW w:w="850" w:type="dxa"/>
            <w:tcMar>
              <w:right w:w="170" w:type="dxa"/>
            </w:tcMar>
          </w:tcPr>
          <w:p w14:paraId="26FD7B71"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Pr>
          <w:p w14:paraId="6575617C"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6329BE2B"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0" w:type="dxa"/>
          </w:tcPr>
          <w:p w14:paraId="53715595"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3DED066D"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491C6082" w14:textId="77777777" w:rsidR="00F00995" w:rsidRPr="00F96AFD" w:rsidRDefault="00F00995" w:rsidP="00D74172">
            <w:pPr>
              <w:spacing w:line="360" w:lineRule="auto"/>
              <w:rPr>
                <w:rFonts w:ascii="Arial" w:hAnsi="Arial" w:cs="Arial"/>
                <w:sz w:val="24"/>
              </w:rPr>
            </w:pPr>
            <w:r w:rsidRPr="00F96AFD">
              <w:rPr>
                <w:rFonts w:ascii="Arial" w:hAnsi="Arial" w:cs="Arial"/>
                <w:sz w:val="24"/>
              </w:rPr>
              <w:t>-4</w:t>
            </w:r>
          </w:p>
        </w:tc>
        <w:tc>
          <w:tcPr>
            <w:tcW w:w="850" w:type="dxa"/>
          </w:tcPr>
          <w:p w14:paraId="60AF3E0E"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3DEC8F54"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Mar>
              <w:right w:w="170" w:type="dxa"/>
            </w:tcMar>
          </w:tcPr>
          <w:p w14:paraId="3743671A"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2FD72544"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6BBD6CDB"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Mar>
              <w:right w:w="170" w:type="dxa"/>
            </w:tcMar>
          </w:tcPr>
          <w:p w14:paraId="5D05EE84"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0" w:type="dxa"/>
            <w:tcMar>
              <w:right w:w="170" w:type="dxa"/>
            </w:tcMar>
          </w:tcPr>
          <w:p w14:paraId="479C1997"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Mar>
              <w:right w:w="170" w:type="dxa"/>
            </w:tcMar>
          </w:tcPr>
          <w:p w14:paraId="4A8E9550"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680" w:type="dxa"/>
            </w:tcMar>
          </w:tcPr>
          <w:p w14:paraId="5B0307A3"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r>
      <w:tr w:rsidR="00F00995" w:rsidRPr="00F96AFD" w14:paraId="0A38A7C2" w14:textId="77777777" w:rsidTr="0087465A">
        <w:trPr>
          <w:cantSplit/>
          <w:trHeight w:hRule="exact" w:val="382"/>
        </w:trPr>
        <w:tc>
          <w:tcPr>
            <w:tcW w:w="2544" w:type="dxa"/>
            <w:vAlign w:val="center"/>
          </w:tcPr>
          <w:p w14:paraId="6A4A9948" w14:textId="7C8D6448" w:rsidR="00F00995" w:rsidRPr="00F96AFD" w:rsidRDefault="00D146B1" w:rsidP="00DD2DE5">
            <w:pPr>
              <w:spacing w:line="360" w:lineRule="auto"/>
              <w:rPr>
                <w:rFonts w:ascii="Arial" w:hAnsi="Arial" w:cs="Arial"/>
                <w:sz w:val="24"/>
              </w:rPr>
            </w:pPr>
            <w:r w:rsidRPr="00F96AFD">
              <w:rPr>
                <w:rFonts w:ascii="Arial" w:hAnsi="Arial" w:cs="Arial"/>
                <w:sz w:val="24"/>
              </w:rPr>
              <w:t>kujawsko-pomorskie</w:t>
            </w:r>
          </w:p>
        </w:tc>
        <w:tc>
          <w:tcPr>
            <w:tcW w:w="850" w:type="dxa"/>
            <w:tcMar>
              <w:right w:w="170" w:type="dxa"/>
            </w:tcMar>
          </w:tcPr>
          <w:p w14:paraId="4AE755B1"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Pr>
          <w:p w14:paraId="27CF4EC7" w14:textId="77777777" w:rsidR="00F00995" w:rsidRPr="00F96AFD" w:rsidRDefault="00F00995" w:rsidP="00D74172">
            <w:pPr>
              <w:spacing w:line="360" w:lineRule="auto"/>
              <w:rPr>
                <w:rFonts w:ascii="Arial" w:hAnsi="Arial" w:cs="Arial"/>
                <w:sz w:val="24"/>
              </w:rPr>
            </w:pPr>
            <w:r w:rsidRPr="00F96AFD">
              <w:rPr>
                <w:rFonts w:ascii="Arial" w:hAnsi="Arial" w:cs="Arial"/>
                <w:sz w:val="24"/>
              </w:rPr>
              <w:t>-12</w:t>
            </w:r>
          </w:p>
        </w:tc>
        <w:tc>
          <w:tcPr>
            <w:tcW w:w="851" w:type="dxa"/>
          </w:tcPr>
          <w:p w14:paraId="570DFC36"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0" w:type="dxa"/>
          </w:tcPr>
          <w:p w14:paraId="4E918E3D"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410AA635"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Pr>
          <w:p w14:paraId="5097163F" w14:textId="77777777" w:rsidR="00F00995" w:rsidRPr="00F96AFD" w:rsidRDefault="00F00995" w:rsidP="00D74172">
            <w:pPr>
              <w:spacing w:line="360" w:lineRule="auto"/>
              <w:rPr>
                <w:rFonts w:ascii="Arial" w:hAnsi="Arial" w:cs="Arial"/>
                <w:sz w:val="24"/>
              </w:rPr>
            </w:pPr>
            <w:r w:rsidRPr="00F96AFD">
              <w:rPr>
                <w:rFonts w:ascii="Arial" w:hAnsi="Arial" w:cs="Arial"/>
                <w:sz w:val="24"/>
              </w:rPr>
              <w:t>-7</w:t>
            </w:r>
          </w:p>
        </w:tc>
        <w:tc>
          <w:tcPr>
            <w:tcW w:w="850" w:type="dxa"/>
          </w:tcPr>
          <w:p w14:paraId="4F3D444E" w14:textId="77777777" w:rsidR="00F00995" w:rsidRPr="00F96AFD" w:rsidRDefault="00F00995" w:rsidP="00D74172">
            <w:pPr>
              <w:spacing w:line="360" w:lineRule="auto"/>
              <w:rPr>
                <w:rFonts w:ascii="Arial" w:hAnsi="Arial" w:cs="Arial"/>
                <w:sz w:val="24"/>
              </w:rPr>
            </w:pPr>
            <w:r w:rsidRPr="00F96AFD">
              <w:rPr>
                <w:rFonts w:ascii="Arial" w:hAnsi="Arial" w:cs="Arial"/>
                <w:sz w:val="24"/>
              </w:rPr>
              <w:t>-4</w:t>
            </w:r>
          </w:p>
        </w:tc>
        <w:tc>
          <w:tcPr>
            <w:tcW w:w="851" w:type="dxa"/>
          </w:tcPr>
          <w:p w14:paraId="7C7240DE"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Mar>
              <w:right w:w="170" w:type="dxa"/>
            </w:tcMar>
          </w:tcPr>
          <w:p w14:paraId="462F915D"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29E87B6C"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56D3A185"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0FE84981"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0" w:type="dxa"/>
            <w:tcMar>
              <w:right w:w="170" w:type="dxa"/>
            </w:tcMar>
          </w:tcPr>
          <w:p w14:paraId="5D5899B3"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Mar>
              <w:right w:w="170" w:type="dxa"/>
            </w:tcMar>
          </w:tcPr>
          <w:p w14:paraId="2B0D5EF1"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680" w:type="dxa"/>
            </w:tcMar>
          </w:tcPr>
          <w:p w14:paraId="3B000124"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r>
      <w:tr w:rsidR="00F00995" w:rsidRPr="00F96AFD" w14:paraId="5F577B93" w14:textId="77777777" w:rsidTr="0087465A">
        <w:trPr>
          <w:cantSplit/>
          <w:trHeight w:hRule="exact" w:val="340"/>
        </w:trPr>
        <w:tc>
          <w:tcPr>
            <w:tcW w:w="2544" w:type="dxa"/>
            <w:vAlign w:val="center"/>
          </w:tcPr>
          <w:p w14:paraId="3A88839C" w14:textId="4652ECFE" w:rsidR="00F00995" w:rsidRPr="00F96AFD" w:rsidRDefault="00D146B1" w:rsidP="00DD2DE5">
            <w:pPr>
              <w:spacing w:line="360" w:lineRule="auto"/>
              <w:rPr>
                <w:rFonts w:ascii="Arial" w:hAnsi="Arial" w:cs="Arial"/>
                <w:sz w:val="24"/>
              </w:rPr>
            </w:pPr>
            <w:r w:rsidRPr="00F96AFD">
              <w:rPr>
                <w:rFonts w:ascii="Arial" w:hAnsi="Arial" w:cs="Arial"/>
                <w:sz w:val="24"/>
              </w:rPr>
              <w:t>lubelskie</w:t>
            </w:r>
          </w:p>
        </w:tc>
        <w:tc>
          <w:tcPr>
            <w:tcW w:w="850" w:type="dxa"/>
            <w:tcMar>
              <w:right w:w="170" w:type="dxa"/>
            </w:tcMar>
          </w:tcPr>
          <w:p w14:paraId="222DD21D"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52E25F3A" w14:textId="77777777" w:rsidR="00F00995" w:rsidRPr="00F96AFD" w:rsidRDefault="00F00995" w:rsidP="00D74172">
            <w:pPr>
              <w:spacing w:line="360" w:lineRule="auto"/>
              <w:rPr>
                <w:rFonts w:ascii="Arial" w:hAnsi="Arial" w:cs="Arial"/>
                <w:sz w:val="24"/>
              </w:rPr>
            </w:pPr>
            <w:r w:rsidRPr="00F96AFD">
              <w:rPr>
                <w:rFonts w:ascii="Arial" w:hAnsi="Arial" w:cs="Arial"/>
                <w:sz w:val="24"/>
              </w:rPr>
              <w:t>-4</w:t>
            </w:r>
          </w:p>
        </w:tc>
        <w:tc>
          <w:tcPr>
            <w:tcW w:w="851" w:type="dxa"/>
          </w:tcPr>
          <w:p w14:paraId="516C12DB"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0" w:type="dxa"/>
          </w:tcPr>
          <w:p w14:paraId="3A1C2CC8"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65EECA99"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Pr>
          <w:p w14:paraId="14DF3689"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0" w:type="dxa"/>
          </w:tcPr>
          <w:p w14:paraId="523BEF46"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Pr>
          <w:p w14:paraId="60573189"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Mar>
              <w:right w:w="170" w:type="dxa"/>
            </w:tcMar>
          </w:tcPr>
          <w:p w14:paraId="0C143E32"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0" w:type="dxa"/>
            <w:tcMar>
              <w:right w:w="170" w:type="dxa"/>
            </w:tcMar>
          </w:tcPr>
          <w:p w14:paraId="7FA2CD71"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23B05A9E"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Mar>
              <w:right w:w="170" w:type="dxa"/>
            </w:tcMar>
          </w:tcPr>
          <w:p w14:paraId="3F912EE6"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0" w:type="dxa"/>
            <w:tcMar>
              <w:right w:w="170" w:type="dxa"/>
            </w:tcMar>
          </w:tcPr>
          <w:p w14:paraId="3FC0FCAE"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Mar>
              <w:right w:w="170" w:type="dxa"/>
            </w:tcMar>
          </w:tcPr>
          <w:p w14:paraId="69AA71DB"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680" w:type="dxa"/>
            </w:tcMar>
          </w:tcPr>
          <w:p w14:paraId="4ADEC5CF"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r>
      <w:tr w:rsidR="00F00995" w:rsidRPr="00F96AFD" w14:paraId="1D2271E8" w14:textId="77777777" w:rsidTr="0087465A">
        <w:trPr>
          <w:cantSplit/>
          <w:trHeight w:hRule="exact" w:val="340"/>
        </w:trPr>
        <w:tc>
          <w:tcPr>
            <w:tcW w:w="2544" w:type="dxa"/>
            <w:vAlign w:val="center"/>
          </w:tcPr>
          <w:p w14:paraId="3A2CAD64" w14:textId="1101FCEC" w:rsidR="00F00995" w:rsidRPr="00F96AFD" w:rsidRDefault="00D146B1" w:rsidP="00DD2DE5">
            <w:pPr>
              <w:spacing w:line="360" w:lineRule="auto"/>
              <w:rPr>
                <w:rFonts w:ascii="Arial" w:hAnsi="Arial" w:cs="Arial"/>
                <w:sz w:val="24"/>
              </w:rPr>
            </w:pPr>
            <w:r w:rsidRPr="00F96AFD">
              <w:rPr>
                <w:rFonts w:ascii="Arial" w:hAnsi="Arial" w:cs="Arial"/>
                <w:sz w:val="24"/>
              </w:rPr>
              <w:t>lubuskie</w:t>
            </w:r>
          </w:p>
        </w:tc>
        <w:tc>
          <w:tcPr>
            <w:tcW w:w="850" w:type="dxa"/>
            <w:tcMar>
              <w:right w:w="170" w:type="dxa"/>
            </w:tcMar>
          </w:tcPr>
          <w:p w14:paraId="5F0499E3"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4E907B05" w14:textId="77777777" w:rsidR="00F00995" w:rsidRPr="00F96AFD" w:rsidRDefault="00F00995" w:rsidP="00D74172">
            <w:pPr>
              <w:spacing w:line="360" w:lineRule="auto"/>
              <w:rPr>
                <w:rFonts w:ascii="Arial" w:hAnsi="Arial" w:cs="Arial"/>
                <w:sz w:val="24"/>
              </w:rPr>
            </w:pPr>
            <w:r w:rsidRPr="00F96AFD">
              <w:rPr>
                <w:rFonts w:ascii="Arial" w:hAnsi="Arial" w:cs="Arial"/>
                <w:sz w:val="24"/>
              </w:rPr>
              <w:t>+10</w:t>
            </w:r>
          </w:p>
        </w:tc>
        <w:tc>
          <w:tcPr>
            <w:tcW w:w="851" w:type="dxa"/>
          </w:tcPr>
          <w:p w14:paraId="17CC5BB1"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0" w:type="dxa"/>
          </w:tcPr>
          <w:p w14:paraId="15E645DB"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1" w:type="dxa"/>
          </w:tcPr>
          <w:p w14:paraId="3E12B102"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1" w:type="dxa"/>
          </w:tcPr>
          <w:p w14:paraId="6E1D7A62"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0" w:type="dxa"/>
          </w:tcPr>
          <w:p w14:paraId="7BECE793"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Pr>
          <w:p w14:paraId="4A7CFAD9"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37B027D5"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7BF4D76A"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7AF8F0D2"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Mar>
              <w:right w:w="170" w:type="dxa"/>
            </w:tcMar>
          </w:tcPr>
          <w:p w14:paraId="3B3B971C"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0" w:type="dxa"/>
            <w:tcMar>
              <w:right w:w="170" w:type="dxa"/>
            </w:tcMar>
          </w:tcPr>
          <w:p w14:paraId="7820D985"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Mar>
              <w:right w:w="170" w:type="dxa"/>
            </w:tcMar>
          </w:tcPr>
          <w:p w14:paraId="1F45C70B"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680" w:type="dxa"/>
            </w:tcMar>
          </w:tcPr>
          <w:p w14:paraId="52F1B10F"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r>
      <w:tr w:rsidR="00F00995" w:rsidRPr="00F96AFD" w14:paraId="3116B532" w14:textId="77777777" w:rsidTr="0087465A">
        <w:trPr>
          <w:cantSplit/>
          <w:trHeight w:hRule="exact" w:val="340"/>
        </w:trPr>
        <w:tc>
          <w:tcPr>
            <w:tcW w:w="2544" w:type="dxa"/>
            <w:vAlign w:val="center"/>
          </w:tcPr>
          <w:p w14:paraId="4D788282" w14:textId="75907F63" w:rsidR="00F00995" w:rsidRPr="00F96AFD" w:rsidRDefault="00D146B1" w:rsidP="00DD2DE5">
            <w:pPr>
              <w:spacing w:line="360" w:lineRule="auto"/>
              <w:rPr>
                <w:rFonts w:ascii="Arial" w:hAnsi="Arial" w:cs="Arial"/>
                <w:sz w:val="24"/>
              </w:rPr>
            </w:pPr>
            <w:r w:rsidRPr="00F96AFD">
              <w:rPr>
                <w:rFonts w:ascii="Arial" w:hAnsi="Arial" w:cs="Arial"/>
                <w:sz w:val="24"/>
              </w:rPr>
              <w:t>łódzkie</w:t>
            </w:r>
          </w:p>
        </w:tc>
        <w:tc>
          <w:tcPr>
            <w:tcW w:w="850" w:type="dxa"/>
            <w:tcMar>
              <w:right w:w="170" w:type="dxa"/>
            </w:tcMar>
          </w:tcPr>
          <w:p w14:paraId="23339C08"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1" w:type="dxa"/>
          </w:tcPr>
          <w:p w14:paraId="0DF59A7A"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Pr>
          <w:p w14:paraId="2233FD4F"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0" w:type="dxa"/>
          </w:tcPr>
          <w:p w14:paraId="3F898203"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194D7D6A"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Pr>
          <w:p w14:paraId="4CD11A8F" w14:textId="77777777" w:rsidR="00F00995" w:rsidRPr="00F96AFD" w:rsidRDefault="00F00995" w:rsidP="00D74172">
            <w:pPr>
              <w:spacing w:line="360" w:lineRule="auto"/>
              <w:rPr>
                <w:rFonts w:ascii="Arial" w:hAnsi="Arial" w:cs="Arial"/>
                <w:sz w:val="24"/>
              </w:rPr>
            </w:pPr>
            <w:r w:rsidRPr="00F96AFD">
              <w:rPr>
                <w:rFonts w:ascii="Arial" w:hAnsi="Arial" w:cs="Arial"/>
                <w:sz w:val="24"/>
              </w:rPr>
              <w:t>-7</w:t>
            </w:r>
          </w:p>
        </w:tc>
        <w:tc>
          <w:tcPr>
            <w:tcW w:w="850" w:type="dxa"/>
          </w:tcPr>
          <w:p w14:paraId="0CF4ABA1" w14:textId="77777777" w:rsidR="00F00995" w:rsidRPr="00F96AFD" w:rsidRDefault="00F00995" w:rsidP="00D74172">
            <w:pPr>
              <w:spacing w:line="360" w:lineRule="auto"/>
              <w:rPr>
                <w:rFonts w:ascii="Arial" w:hAnsi="Arial" w:cs="Arial"/>
                <w:sz w:val="24"/>
              </w:rPr>
            </w:pPr>
            <w:r w:rsidRPr="00F96AFD">
              <w:rPr>
                <w:rFonts w:ascii="Arial" w:hAnsi="Arial" w:cs="Arial"/>
                <w:sz w:val="24"/>
              </w:rPr>
              <w:t>-8</w:t>
            </w:r>
          </w:p>
        </w:tc>
        <w:tc>
          <w:tcPr>
            <w:tcW w:w="851" w:type="dxa"/>
          </w:tcPr>
          <w:p w14:paraId="21690480"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Mar>
              <w:right w:w="170" w:type="dxa"/>
            </w:tcMar>
          </w:tcPr>
          <w:p w14:paraId="54DE6124"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72417638"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546141DF"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3228E7D9" w14:textId="77777777" w:rsidR="00F00995" w:rsidRPr="00F96AFD" w:rsidRDefault="00F00995" w:rsidP="00D74172">
            <w:pPr>
              <w:spacing w:line="360" w:lineRule="auto"/>
              <w:rPr>
                <w:rFonts w:ascii="Arial" w:hAnsi="Arial" w:cs="Arial"/>
                <w:sz w:val="24"/>
              </w:rPr>
            </w:pPr>
            <w:r w:rsidRPr="00F96AFD">
              <w:rPr>
                <w:rFonts w:ascii="Arial" w:hAnsi="Arial" w:cs="Arial"/>
                <w:sz w:val="24"/>
              </w:rPr>
              <w:t>+12</w:t>
            </w:r>
          </w:p>
        </w:tc>
        <w:tc>
          <w:tcPr>
            <w:tcW w:w="850" w:type="dxa"/>
            <w:tcMar>
              <w:right w:w="170" w:type="dxa"/>
            </w:tcMar>
          </w:tcPr>
          <w:p w14:paraId="66532F85"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1" w:type="dxa"/>
            <w:tcMar>
              <w:right w:w="170" w:type="dxa"/>
            </w:tcMar>
          </w:tcPr>
          <w:p w14:paraId="2052EA4B"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680" w:type="dxa"/>
            </w:tcMar>
          </w:tcPr>
          <w:p w14:paraId="27F30515"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r>
      <w:tr w:rsidR="00F00995" w:rsidRPr="00F96AFD" w14:paraId="3CE7223E" w14:textId="77777777" w:rsidTr="0087465A">
        <w:trPr>
          <w:cantSplit/>
          <w:trHeight w:hRule="exact" w:val="340"/>
        </w:trPr>
        <w:tc>
          <w:tcPr>
            <w:tcW w:w="2544" w:type="dxa"/>
            <w:vAlign w:val="center"/>
          </w:tcPr>
          <w:p w14:paraId="4F320C57" w14:textId="50BAF481" w:rsidR="00F00995" w:rsidRPr="00F96AFD" w:rsidRDefault="00D146B1" w:rsidP="00DD2DE5">
            <w:pPr>
              <w:spacing w:line="360" w:lineRule="auto"/>
              <w:rPr>
                <w:rFonts w:ascii="Arial" w:hAnsi="Arial" w:cs="Arial"/>
                <w:sz w:val="24"/>
              </w:rPr>
            </w:pPr>
            <w:r w:rsidRPr="00F96AFD">
              <w:rPr>
                <w:rFonts w:ascii="Arial" w:hAnsi="Arial" w:cs="Arial"/>
                <w:sz w:val="24"/>
              </w:rPr>
              <w:t>małopolskie</w:t>
            </w:r>
          </w:p>
        </w:tc>
        <w:tc>
          <w:tcPr>
            <w:tcW w:w="850" w:type="dxa"/>
            <w:tcMar>
              <w:right w:w="170" w:type="dxa"/>
            </w:tcMar>
          </w:tcPr>
          <w:p w14:paraId="4E1042E4"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Pr>
          <w:p w14:paraId="60E30423"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1" w:type="dxa"/>
          </w:tcPr>
          <w:p w14:paraId="00228E5B"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0" w:type="dxa"/>
          </w:tcPr>
          <w:p w14:paraId="48BBF227"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6D45ABBE"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24DA7DA1" w14:textId="77777777" w:rsidR="00F00995" w:rsidRPr="00F96AFD" w:rsidRDefault="00F00995" w:rsidP="00D74172">
            <w:pPr>
              <w:spacing w:line="360" w:lineRule="auto"/>
              <w:rPr>
                <w:rFonts w:ascii="Arial" w:hAnsi="Arial" w:cs="Arial"/>
                <w:sz w:val="24"/>
              </w:rPr>
            </w:pPr>
            <w:r w:rsidRPr="00F96AFD">
              <w:rPr>
                <w:rFonts w:ascii="Arial" w:hAnsi="Arial" w:cs="Arial"/>
                <w:sz w:val="24"/>
              </w:rPr>
              <w:t>-7</w:t>
            </w:r>
          </w:p>
        </w:tc>
        <w:tc>
          <w:tcPr>
            <w:tcW w:w="850" w:type="dxa"/>
          </w:tcPr>
          <w:p w14:paraId="6D1248A7" w14:textId="77777777" w:rsidR="00F00995" w:rsidRPr="00F96AFD" w:rsidRDefault="00F00995" w:rsidP="00D74172">
            <w:pPr>
              <w:spacing w:line="360" w:lineRule="auto"/>
              <w:rPr>
                <w:rFonts w:ascii="Arial" w:hAnsi="Arial" w:cs="Arial"/>
                <w:sz w:val="24"/>
              </w:rPr>
            </w:pPr>
            <w:r w:rsidRPr="00F96AFD">
              <w:rPr>
                <w:rFonts w:ascii="Arial" w:hAnsi="Arial" w:cs="Arial"/>
                <w:sz w:val="24"/>
              </w:rPr>
              <w:t>-8</w:t>
            </w:r>
          </w:p>
        </w:tc>
        <w:tc>
          <w:tcPr>
            <w:tcW w:w="851" w:type="dxa"/>
          </w:tcPr>
          <w:p w14:paraId="717A0D3A"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Mar>
              <w:right w:w="170" w:type="dxa"/>
            </w:tcMar>
          </w:tcPr>
          <w:p w14:paraId="725A4CE6"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0D4503E0"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2BB266A4"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7618793E"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0" w:type="dxa"/>
            <w:tcMar>
              <w:right w:w="170" w:type="dxa"/>
            </w:tcMar>
          </w:tcPr>
          <w:p w14:paraId="23F02D4C" w14:textId="77777777" w:rsidR="00F00995" w:rsidRPr="00F96AFD" w:rsidRDefault="00F00995" w:rsidP="00D74172">
            <w:pPr>
              <w:spacing w:line="360" w:lineRule="auto"/>
              <w:rPr>
                <w:rFonts w:ascii="Arial" w:hAnsi="Arial" w:cs="Arial"/>
                <w:sz w:val="24"/>
              </w:rPr>
            </w:pPr>
            <w:r w:rsidRPr="00F96AFD">
              <w:rPr>
                <w:rFonts w:ascii="Arial" w:hAnsi="Arial" w:cs="Arial"/>
                <w:sz w:val="24"/>
              </w:rPr>
              <w:t>-8</w:t>
            </w:r>
          </w:p>
        </w:tc>
        <w:tc>
          <w:tcPr>
            <w:tcW w:w="851" w:type="dxa"/>
            <w:tcMar>
              <w:right w:w="170" w:type="dxa"/>
            </w:tcMar>
          </w:tcPr>
          <w:p w14:paraId="50067421" w14:textId="77777777" w:rsidR="00F00995" w:rsidRPr="00F96AFD" w:rsidRDefault="00F00995" w:rsidP="00D74172">
            <w:pPr>
              <w:spacing w:line="360" w:lineRule="auto"/>
              <w:rPr>
                <w:rFonts w:ascii="Arial" w:hAnsi="Arial" w:cs="Arial"/>
                <w:sz w:val="24"/>
              </w:rPr>
            </w:pPr>
            <w:r w:rsidRPr="00F96AFD">
              <w:rPr>
                <w:rFonts w:ascii="Arial" w:hAnsi="Arial" w:cs="Arial"/>
                <w:sz w:val="24"/>
              </w:rPr>
              <w:t>-7</w:t>
            </w:r>
          </w:p>
        </w:tc>
        <w:tc>
          <w:tcPr>
            <w:tcW w:w="851" w:type="dxa"/>
            <w:tcMar>
              <w:right w:w="680" w:type="dxa"/>
            </w:tcMar>
          </w:tcPr>
          <w:p w14:paraId="22A206AF"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r>
      <w:tr w:rsidR="00F00995" w:rsidRPr="00F96AFD" w14:paraId="314CF6F3" w14:textId="77777777" w:rsidTr="0087465A">
        <w:trPr>
          <w:cantSplit/>
          <w:trHeight w:hRule="exact" w:val="340"/>
        </w:trPr>
        <w:tc>
          <w:tcPr>
            <w:tcW w:w="2544" w:type="dxa"/>
            <w:vAlign w:val="center"/>
          </w:tcPr>
          <w:p w14:paraId="0A1986FC" w14:textId="35688939" w:rsidR="00F00995" w:rsidRPr="00F96AFD" w:rsidRDefault="00D146B1" w:rsidP="00DD2DE5">
            <w:pPr>
              <w:spacing w:line="360" w:lineRule="auto"/>
              <w:rPr>
                <w:rFonts w:ascii="Arial" w:hAnsi="Arial" w:cs="Arial"/>
                <w:sz w:val="24"/>
              </w:rPr>
            </w:pPr>
            <w:r w:rsidRPr="00F96AFD">
              <w:rPr>
                <w:rFonts w:ascii="Arial" w:hAnsi="Arial" w:cs="Arial"/>
                <w:sz w:val="24"/>
              </w:rPr>
              <w:t>mazowieckie</w:t>
            </w:r>
          </w:p>
        </w:tc>
        <w:tc>
          <w:tcPr>
            <w:tcW w:w="850" w:type="dxa"/>
            <w:tcMar>
              <w:right w:w="170" w:type="dxa"/>
            </w:tcMar>
          </w:tcPr>
          <w:p w14:paraId="105C1896"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Pr>
          <w:p w14:paraId="3827FE52"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Pr>
          <w:p w14:paraId="715462BB"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0" w:type="dxa"/>
          </w:tcPr>
          <w:p w14:paraId="4D5CA30F"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Pr>
          <w:p w14:paraId="75E84B7D"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Pr>
          <w:p w14:paraId="6BA500D4" w14:textId="77777777" w:rsidR="00F00995" w:rsidRPr="00F96AFD" w:rsidRDefault="00F00995" w:rsidP="00D74172">
            <w:pPr>
              <w:spacing w:line="360" w:lineRule="auto"/>
              <w:rPr>
                <w:rFonts w:ascii="Arial" w:hAnsi="Arial" w:cs="Arial"/>
                <w:sz w:val="24"/>
              </w:rPr>
            </w:pPr>
            <w:r w:rsidRPr="00F96AFD">
              <w:rPr>
                <w:rFonts w:ascii="Arial" w:hAnsi="Arial" w:cs="Arial"/>
                <w:sz w:val="24"/>
              </w:rPr>
              <w:t>-7</w:t>
            </w:r>
          </w:p>
        </w:tc>
        <w:tc>
          <w:tcPr>
            <w:tcW w:w="850" w:type="dxa"/>
          </w:tcPr>
          <w:p w14:paraId="341DC020"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1" w:type="dxa"/>
          </w:tcPr>
          <w:p w14:paraId="74604FE2"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Mar>
              <w:right w:w="170" w:type="dxa"/>
            </w:tcMar>
          </w:tcPr>
          <w:p w14:paraId="2DE57D26"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57FEF1F2"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6A94B444"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65D48F5C" w14:textId="77777777" w:rsidR="00F00995" w:rsidRPr="00F96AFD" w:rsidRDefault="00F00995" w:rsidP="00D74172">
            <w:pPr>
              <w:spacing w:line="360" w:lineRule="auto"/>
              <w:rPr>
                <w:rFonts w:ascii="Arial" w:hAnsi="Arial" w:cs="Arial"/>
                <w:sz w:val="24"/>
              </w:rPr>
            </w:pPr>
            <w:r w:rsidRPr="00F96AFD">
              <w:rPr>
                <w:rFonts w:ascii="Arial" w:hAnsi="Arial" w:cs="Arial"/>
                <w:sz w:val="24"/>
              </w:rPr>
              <w:t>+10</w:t>
            </w:r>
          </w:p>
        </w:tc>
        <w:tc>
          <w:tcPr>
            <w:tcW w:w="850" w:type="dxa"/>
            <w:tcMar>
              <w:right w:w="170" w:type="dxa"/>
            </w:tcMar>
          </w:tcPr>
          <w:p w14:paraId="268CA386"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Mar>
              <w:right w:w="170" w:type="dxa"/>
            </w:tcMar>
          </w:tcPr>
          <w:p w14:paraId="7C6A231E"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Mar>
              <w:right w:w="680" w:type="dxa"/>
            </w:tcMar>
          </w:tcPr>
          <w:p w14:paraId="0ED23521"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r>
      <w:tr w:rsidR="00F00995" w:rsidRPr="00F96AFD" w14:paraId="56585B00" w14:textId="77777777" w:rsidTr="0087465A">
        <w:trPr>
          <w:cantSplit/>
          <w:trHeight w:hRule="exact" w:val="340"/>
        </w:trPr>
        <w:tc>
          <w:tcPr>
            <w:tcW w:w="2544" w:type="dxa"/>
            <w:vAlign w:val="center"/>
          </w:tcPr>
          <w:p w14:paraId="70AA9873" w14:textId="6F822DDA" w:rsidR="00F00995" w:rsidRPr="00F96AFD" w:rsidRDefault="00D146B1" w:rsidP="00DD2DE5">
            <w:pPr>
              <w:spacing w:line="360" w:lineRule="auto"/>
              <w:rPr>
                <w:rFonts w:ascii="Arial" w:hAnsi="Arial" w:cs="Arial"/>
                <w:sz w:val="24"/>
              </w:rPr>
            </w:pPr>
            <w:r w:rsidRPr="00F96AFD">
              <w:rPr>
                <w:rFonts w:ascii="Arial" w:hAnsi="Arial" w:cs="Arial"/>
                <w:sz w:val="24"/>
              </w:rPr>
              <w:t>opolskie</w:t>
            </w:r>
          </w:p>
        </w:tc>
        <w:tc>
          <w:tcPr>
            <w:tcW w:w="850" w:type="dxa"/>
            <w:tcMar>
              <w:right w:w="170" w:type="dxa"/>
            </w:tcMar>
          </w:tcPr>
          <w:p w14:paraId="5BA75B41"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Pr>
          <w:p w14:paraId="3E64A09C" w14:textId="77777777" w:rsidR="00F00995" w:rsidRPr="00F96AFD" w:rsidRDefault="00F00995" w:rsidP="00D74172">
            <w:pPr>
              <w:spacing w:line="360" w:lineRule="auto"/>
              <w:rPr>
                <w:rFonts w:ascii="Arial" w:hAnsi="Arial" w:cs="Arial"/>
                <w:sz w:val="24"/>
              </w:rPr>
            </w:pPr>
            <w:r w:rsidRPr="00F96AFD">
              <w:rPr>
                <w:rFonts w:ascii="Arial" w:hAnsi="Arial" w:cs="Arial"/>
                <w:sz w:val="24"/>
              </w:rPr>
              <w:t>+10</w:t>
            </w:r>
          </w:p>
        </w:tc>
        <w:tc>
          <w:tcPr>
            <w:tcW w:w="851" w:type="dxa"/>
          </w:tcPr>
          <w:p w14:paraId="35724BE7"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0" w:type="dxa"/>
          </w:tcPr>
          <w:p w14:paraId="7CD69E7A"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Pr>
          <w:p w14:paraId="508AAC0D"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72F740C4"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0" w:type="dxa"/>
          </w:tcPr>
          <w:p w14:paraId="127C9B70"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Pr>
          <w:p w14:paraId="5163D175"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7D675110"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7F9DD1AA"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64815487"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Mar>
              <w:right w:w="170" w:type="dxa"/>
            </w:tcMar>
          </w:tcPr>
          <w:p w14:paraId="50949CED"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0" w:type="dxa"/>
            <w:tcMar>
              <w:right w:w="170" w:type="dxa"/>
            </w:tcMar>
          </w:tcPr>
          <w:p w14:paraId="705520CA"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0CD7C66B"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Mar>
              <w:right w:w="680" w:type="dxa"/>
            </w:tcMar>
          </w:tcPr>
          <w:p w14:paraId="4CE3B30A"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r>
      <w:tr w:rsidR="00F00995" w:rsidRPr="00F96AFD" w14:paraId="460F8A44" w14:textId="77777777" w:rsidTr="0087465A">
        <w:trPr>
          <w:cantSplit/>
          <w:trHeight w:hRule="exact" w:val="340"/>
        </w:trPr>
        <w:tc>
          <w:tcPr>
            <w:tcW w:w="2544" w:type="dxa"/>
            <w:vAlign w:val="center"/>
          </w:tcPr>
          <w:p w14:paraId="16A7FD13" w14:textId="7AB7CF13" w:rsidR="00F00995" w:rsidRPr="00F96AFD" w:rsidRDefault="00D146B1" w:rsidP="00DD2DE5">
            <w:pPr>
              <w:spacing w:line="360" w:lineRule="auto"/>
              <w:rPr>
                <w:rFonts w:ascii="Arial" w:hAnsi="Arial" w:cs="Arial"/>
                <w:sz w:val="24"/>
              </w:rPr>
            </w:pPr>
            <w:r w:rsidRPr="00F96AFD">
              <w:rPr>
                <w:rFonts w:ascii="Arial" w:hAnsi="Arial" w:cs="Arial"/>
                <w:sz w:val="24"/>
              </w:rPr>
              <w:t>podkarpackie</w:t>
            </w:r>
          </w:p>
        </w:tc>
        <w:tc>
          <w:tcPr>
            <w:tcW w:w="850" w:type="dxa"/>
            <w:tcMar>
              <w:right w:w="170" w:type="dxa"/>
            </w:tcMar>
          </w:tcPr>
          <w:p w14:paraId="45A46EDC"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Pr>
          <w:p w14:paraId="503DC729" w14:textId="77777777" w:rsidR="00F00995" w:rsidRPr="00F96AFD" w:rsidRDefault="00F00995" w:rsidP="00D74172">
            <w:pPr>
              <w:spacing w:line="360" w:lineRule="auto"/>
              <w:rPr>
                <w:rFonts w:ascii="Arial" w:hAnsi="Arial" w:cs="Arial"/>
                <w:sz w:val="24"/>
              </w:rPr>
            </w:pPr>
            <w:r w:rsidRPr="00F96AFD">
              <w:rPr>
                <w:rFonts w:ascii="Arial" w:hAnsi="Arial" w:cs="Arial"/>
                <w:sz w:val="24"/>
              </w:rPr>
              <w:t>-9</w:t>
            </w:r>
          </w:p>
        </w:tc>
        <w:tc>
          <w:tcPr>
            <w:tcW w:w="851" w:type="dxa"/>
          </w:tcPr>
          <w:p w14:paraId="6D0E568B"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0" w:type="dxa"/>
          </w:tcPr>
          <w:p w14:paraId="5A1B0CDA"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5AC8F8DC"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6AFFFED0"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0" w:type="dxa"/>
          </w:tcPr>
          <w:p w14:paraId="79DF6B2B"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Pr>
          <w:p w14:paraId="0B1F4956" w14:textId="77777777" w:rsidR="00F00995" w:rsidRPr="00F96AFD" w:rsidRDefault="00F00995" w:rsidP="00D74172">
            <w:pPr>
              <w:spacing w:line="360" w:lineRule="auto"/>
              <w:rPr>
                <w:rFonts w:ascii="Arial" w:hAnsi="Arial" w:cs="Arial"/>
                <w:sz w:val="24"/>
              </w:rPr>
            </w:pPr>
            <w:r w:rsidRPr="00F96AFD">
              <w:rPr>
                <w:rFonts w:ascii="Arial" w:hAnsi="Arial" w:cs="Arial"/>
                <w:sz w:val="24"/>
              </w:rPr>
              <w:t>+4</w:t>
            </w:r>
          </w:p>
        </w:tc>
        <w:tc>
          <w:tcPr>
            <w:tcW w:w="851" w:type="dxa"/>
            <w:tcMar>
              <w:right w:w="170" w:type="dxa"/>
            </w:tcMar>
          </w:tcPr>
          <w:p w14:paraId="4A4D0D55"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09054C5A"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2B4EBD56"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06C25F44"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0" w:type="dxa"/>
            <w:tcMar>
              <w:right w:w="170" w:type="dxa"/>
            </w:tcMar>
          </w:tcPr>
          <w:p w14:paraId="69CD7111"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Mar>
              <w:right w:w="170" w:type="dxa"/>
            </w:tcMar>
          </w:tcPr>
          <w:p w14:paraId="09779051"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680" w:type="dxa"/>
            </w:tcMar>
          </w:tcPr>
          <w:p w14:paraId="4AE81F8F"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r>
      <w:tr w:rsidR="00F00995" w:rsidRPr="00F96AFD" w14:paraId="04DA8036" w14:textId="77777777" w:rsidTr="0087465A">
        <w:trPr>
          <w:cantSplit/>
          <w:trHeight w:hRule="exact" w:val="340"/>
        </w:trPr>
        <w:tc>
          <w:tcPr>
            <w:tcW w:w="2544" w:type="dxa"/>
            <w:vAlign w:val="center"/>
          </w:tcPr>
          <w:p w14:paraId="5D3819F5" w14:textId="49C2B2D5" w:rsidR="00F00995" w:rsidRPr="00F96AFD" w:rsidRDefault="00D146B1" w:rsidP="00DD2DE5">
            <w:pPr>
              <w:spacing w:line="360" w:lineRule="auto"/>
              <w:rPr>
                <w:rFonts w:ascii="Arial" w:hAnsi="Arial" w:cs="Arial"/>
                <w:sz w:val="24"/>
              </w:rPr>
            </w:pPr>
            <w:r w:rsidRPr="00F96AFD">
              <w:rPr>
                <w:rFonts w:ascii="Arial" w:hAnsi="Arial" w:cs="Arial"/>
                <w:sz w:val="24"/>
              </w:rPr>
              <w:t>podlaskie</w:t>
            </w:r>
          </w:p>
        </w:tc>
        <w:tc>
          <w:tcPr>
            <w:tcW w:w="850" w:type="dxa"/>
            <w:tcMar>
              <w:right w:w="170" w:type="dxa"/>
            </w:tcMar>
          </w:tcPr>
          <w:p w14:paraId="4C48C23E"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Pr>
          <w:p w14:paraId="1E509021"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Pr>
          <w:p w14:paraId="13B60008"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0" w:type="dxa"/>
          </w:tcPr>
          <w:p w14:paraId="482BF5AB"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597C74E4"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Pr>
          <w:p w14:paraId="169D2B84"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0" w:type="dxa"/>
          </w:tcPr>
          <w:p w14:paraId="269B34E1"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Pr>
          <w:p w14:paraId="2B4871FB"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Mar>
              <w:right w:w="170" w:type="dxa"/>
            </w:tcMar>
          </w:tcPr>
          <w:p w14:paraId="154986A6"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0" w:type="dxa"/>
            <w:tcMar>
              <w:right w:w="170" w:type="dxa"/>
            </w:tcMar>
          </w:tcPr>
          <w:p w14:paraId="40BF4753"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05201DC3"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Mar>
              <w:right w:w="170" w:type="dxa"/>
            </w:tcMar>
          </w:tcPr>
          <w:p w14:paraId="3C2276D1" w14:textId="77777777" w:rsidR="00F00995" w:rsidRPr="00F96AFD" w:rsidRDefault="00F00995" w:rsidP="00D74172">
            <w:pPr>
              <w:spacing w:line="360" w:lineRule="auto"/>
              <w:rPr>
                <w:rFonts w:ascii="Arial" w:hAnsi="Arial" w:cs="Arial"/>
                <w:sz w:val="24"/>
              </w:rPr>
            </w:pPr>
            <w:r w:rsidRPr="00F96AFD">
              <w:rPr>
                <w:rFonts w:ascii="Arial" w:hAnsi="Arial" w:cs="Arial"/>
                <w:sz w:val="24"/>
              </w:rPr>
              <w:t>+8</w:t>
            </w:r>
          </w:p>
        </w:tc>
        <w:tc>
          <w:tcPr>
            <w:tcW w:w="850" w:type="dxa"/>
            <w:tcMar>
              <w:right w:w="170" w:type="dxa"/>
            </w:tcMar>
          </w:tcPr>
          <w:p w14:paraId="1134F384" w14:textId="77777777" w:rsidR="00F00995" w:rsidRPr="00F96AFD" w:rsidRDefault="00F00995" w:rsidP="00D74172">
            <w:pPr>
              <w:spacing w:line="360" w:lineRule="auto"/>
              <w:rPr>
                <w:rFonts w:ascii="Arial" w:hAnsi="Arial" w:cs="Arial"/>
                <w:sz w:val="24"/>
              </w:rPr>
            </w:pPr>
            <w:r w:rsidRPr="00F96AFD">
              <w:rPr>
                <w:rFonts w:ascii="Arial" w:hAnsi="Arial" w:cs="Arial"/>
                <w:sz w:val="24"/>
              </w:rPr>
              <w:t>-4</w:t>
            </w:r>
          </w:p>
        </w:tc>
        <w:tc>
          <w:tcPr>
            <w:tcW w:w="851" w:type="dxa"/>
            <w:tcMar>
              <w:right w:w="170" w:type="dxa"/>
            </w:tcMar>
          </w:tcPr>
          <w:p w14:paraId="376EBC49"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680" w:type="dxa"/>
            </w:tcMar>
          </w:tcPr>
          <w:p w14:paraId="2E3A123D"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r>
      <w:tr w:rsidR="00F00995" w:rsidRPr="00F96AFD" w14:paraId="2B3CFE6F" w14:textId="77777777" w:rsidTr="0087465A">
        <w:trPr>
          <w:cantSplit/>
          <w:trHeight w:hRule="exact" w:val="340"/>
        </w:trPr>
        <w:tc>
          <w:tcPr>
            <w:tcW w:w="2544" w:type="dxa"/>
            <w:vAlign w:val="center"/>
          </w:tcPr>
          <w:p w14:paraId="4D75471F" w14:textId="127D2470" w:rsidR="00F00995" w:rsidRPr="00F96AFD" w:rsidRDefault="00D146B1" w:rsidP="00DD2DE5">
            <w:pPr>
              <w:spacing w:line="360" w:lineRule="auto"/>
              <w:rPr>
                <w:rFonts w:ascii="Arial" w:hAnsi="Arial" w:cs="Arial"/>
                <w:sz w:val="24"/>
              </w:rPr>
            </w:pPr>
            <w:r w:rsidRPr="00F96AFD">
              <w:rPr>
                <w:rFonts w:ascii="Arial" w:hAnsi="Arial" w:cs="Arial"/>
                <w:sz w:val="24"/>
              </w:rPr>
              <w:t>pomorskie</w:t>
            </w:r>
          </w:p>
        </w:tc>
        <w:tc>
          <w:tcPr>
            <w:tcW w:w="850" w:type="dxa"/>
            <w:tcMar>
              <w:right w:w="170" w:type="dxa"/>
            </w:tcMar>
          </w:tcPr>
          <w:p w14:paraId="2736503F"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Pr>
          <w:p w14:paraId="69B14E83"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Pr>
          <w:p w14:paraId="521DD852" w14:textId="77777777" w:rsidR="00F00995" w:rsidRPr="00F96AFD" w:rsidRDefault="00F00995" w:rsidP="00D74172">
            <w:pPr>
              <w:spacing w:line="360" w:lineRule="auto"/>
              <w:rPr>
                <w:rFonts w:ascii="Arial" w:hAnsi="Arial" w:cs="Arial"/>
                <w:sz w:val="24"/>
              </w:rPr>
            </w:pPr>
            <w:r w:rsidRPr="00F96AFD">
              <w:rPr>
                <w:rFonts w:ascii="Arial" w:hAnsi="Arial" w:cs="Arial"/>
                <w:sz w:val="24"/>
              </w:rPr>
              <w:t>+4</w:t>
            </w:r>
          </w:p>
        </w:tc>
        <w:tc>
          <w:tcPr>
            <w:tcW w:w="850" w:type="dxa"/>
          </w:tcPr>
          <w:p w14:paraId="5E00AEBC"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1" w:type="dxa"/>
          </w:tcPr>
          <w:p w14:paraId="5B3C402E" w14:textId="77777777" w:rsidR="00F00995" w:rsidRPr="00F96AFD" w:rsidRDefault="00F00995" w:rsidP="00D74172">
            <w:pPr>
              <w:spacing w:line="360" w:lineRule="auto"/>
              <w:rPr>
                <w:rFonts w:ascii="Arial" w:hAnsi="Arial" w:cs="Arial"/>
                <w:sz w:val="24"/>
              </w:rPr>
            </w:pPr>
            <w:r w:rsidRPr="00F96AFD">
              <w:rPr>
                <w:rFonts w:ascii="Arial" w:hAnsi="Arial" w:cs="Arial"/>
                <w:sz w:val="24"/>
              </w:rPr>
              <w:t>+4</w:t>
            </w:r>
          </w:p>
        </w:tc>
        <w:tc>
          <w:tcPr>
            <w:tcW w:w="851" w:type="dxa"/>
          </w:tcPr>
          <w:p w14:paraId="31771568"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Pr>
          <w:p w14:paraId="407CF173"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1447AB3C"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1C80EA33"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18A5725C"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1E20E002"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6E3E631F"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0" w:type="dxa"/>
            <w:tcMar>
              <w:right w:w="170" w:type="dxa"/>
            </w:tcMar>
          </w:tcPr>
          <w:p w14:paraId="6A6D9784"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1" w:type="dxa"/>
            <w:tcMar>
              <w:right w:w="170" w:type="dxa"/>
            </w:tcMar>
          </w:tcPr>
          <w:p w14:paraId="095A9B84"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Mar>
              <w:right w:w="680" w:type="dxa"/>
            </w:tcMar>
          </w:tcPr>
          <w:p w14:paraId="740CD464"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r>
      <w:tr w:rsidR="00F00995" w:rsidRPr="00F96AFD" w14:paraId="2EA916CB" w14:textId="77777777" w:rsidTr="0087465A">
        <w:trPr>
          <w:cantSplit/>
          <w:trHeight w:hRule="exact" w:val="340"/>
        </w:trPr>
        <w:tc>
          <w:tcPr>
            <w:tcW w:w="2544" w:type="dxa"/>
            <w:vAlign w:val="center"/>
          </w:tcPr>
          <w:p w14:paraId="5DF9B6C6" w14:textId="17A7BCB6" w:rsidR="00F00995" w:rsidRPr="00F96AFD" w:rsidRDefault="00D146B1" w:rsidP="00DD2DE5">
            <w:pPr>
              <w:spacing w:line="360" w:lineRule="auto"/>
              <w:rPr>
                <w:rFonts w:ascii="Arial" w:hAnsi="Arial" w:cs="Arial"/>
                <w:sz w:val="24"/>
              </w:rPr>
            </w:pPr>
            <w:r w:rsidRPr="00F96AFD">
              <w:rPr>
                <w:rFonts w:ascii="Arial" w:hAnsi="Arial" w:cs="Arial"/>
                <w:sz w:val="24"/>
              </w:rPr>
              <w:t>śląskie</w:t>
            </w:r>
          </w:p>
        </w:tc>
        <w:tc>
          <w:tcPr>
            <w:tcW w:w="850" w:type="dxa"/>
            <w:tcMar>
              <w:right w:w="170" w:type="dxa"/>
            </w:tcMar>
          </w:tcPr>
          <w:p w14:paraId="4FE5AA96"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Pr>
          <w:p w14:paraId="38CE2278"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Pr>
          <w:p w14:paraId="570D3799"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0" w:type="dxa"/>
          </w:tcPr>
          <w:p w14:paraId="311AD8E7"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6DFFD41B"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0A7906E0"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0" w:type="dxa"/>
          </w:tcPr>
          <w:p w14:paraId="6009649D"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Pr>
          <w:p w14:paraId="6365BF70"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516E14D0"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0" w:type="dxa"/>
            <w:tcMar>
              <w:right w:w="170" w:type="dxa"/>
            </w:tcMar>
          </w:tcPr>
          <w:p w14:paraId="07214356"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Mar>
              <w:right w:w="170" w:type="dxa"/>
            </w:tcMar>
          </w:tcPr>
          <w:p w14:paraId="2220F091"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64B9B899"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0" w:type="dxa"/>
            <w:tcMar>
              <w:right w:w="170" w:type="dxa"/>
            </w:tcMar>
          </w:tcPr>
          <w:p w14:paraId="43EBC230"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468587E6"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680" w:type="dxa"/>
            </w:tcMar>
          </w:tcPr>
          <w:p w14:paraId="0BBB61F1"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r>
      <w:tr w:rsidR="00F00995" w:rsidRPr="00F96AFD" w14:paraId="4D03E886" w14:textId="77777777" w:rsidTr="0087465A">
        <w:trPr>
          <w:cantSplit/>
          <w:trHeight w:hRule="exact" w:val="340"/>
        </w:trPr>
        <w:tc>
          <w:tcPr>
            <w:tcW w:w="2544" w:type="dxa"/>
            <w:vAlign w:val="center"/>
          </w:tcPr>
          <w:p w14:paraId="27DC4516" w14:textId="14A7A3B0" w:rsidR="00F00995" w:rsidRPr="00F96AFD" w:rsidRDefault="00D146B1" w:rsidP="00DD2DE5">
            <w:pPr>
              <w:spacing w:line="360" w:lineRule="auto"/>
              <w:rPr>
                <w:rFonts w:ascii="Arial" w:hAnsi="Arial" w:cs="Arial"/>
                <w:sz w:val="24"/>
              </w:rPr>
            </w:pPr>
            <w:r w:rsidRPr="00F96AFD">
              <w:rPr>
                <w:rFonts w:ascii="Arial" w:hAnsi="Arial" w:cs="Arial"/>
                <w:sz w:val="24"/>
              </w:rPr>
              <w:t>świętokrzyskie</w:t>
            </w:r>
          </w:p>
        </w:tc>
        <w:tc>
          <w:tcPr>
            <w:tcW w:w="850" w:type="dxa"/>
            <w:tcMar>
              <w:right w:w="170" w:type="dxa"/>
            </w:tcMar>
          </w:tcPr>
          <w:p w14:paraId="48532094"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Pr>
          <w:p w14:paraId="3815A176" w14:textId="77777777" w:rsidR="00F00995" w:rsidRPr="00F96AFD" w:rsidRDefault="00F00995" w:rsidP="00D74172">
            <w:pPr>
              <w:spacing w:line="360" w:lineRule="auto"/>
              <w:rPr>
                <w:rFonts w:ascii="Arial" w:hAnsi="Arial" w:cs="Arial"/>
                <w:sz w:val="24"/>
              </w:rPr>
            </w:pPr>
            <w:r w:rsidRPr="00F96AFD">
              <w:rPr>
                <w:rFonts w:ascii="Arial" w:hAnsi="Arial" w:cs="Arial"/>
                <w:sz w:val="24"/>
              </w:rPr>
              <w:t>-7</w:t>
            </w:r>
          </w:p>
        </w:tc>
        <w:tc>
          <w:tcPr>
            <w:tcW w:w="851" w:type="dxa"/>
          </w:tcPr>
          <w:p w14:paraId="30E00196"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0" w:type="dxa"/>
          </w:tcPr>
          <w:p w14:paraId="1CA9A98B"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Pr>
          <w:p w14:paraId="33D9E900"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49CC84FC"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Pr>
          <w:p w14:paraId="4616852C"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1" w:type="dxa"/>
          </w:tcPr>
          <w:p w14:paraId="68FFC9B7"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37EA5E6D"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3535597C"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5AB6B460"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Mar>
              <w:right w:w="170" w:type="dxa"/>
            </w:tcMar>
          </w:tcPr>
          <w:p w14:paraId="2E32A7E9"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0" w:type="dxa"/>
            <w:tcMar>
              <w:right w:w="170" w:type="dxa"/>
            </w:tcMar>
          </w:tcPr>
          <w:p w14:paraId="686051BC" w14:textId="77777777" w:rsidR="00F00995" w:rsidRPr="00F96AFD" w:rsidRDefault="00F00995" w:rsidP="00D74172">
            <w:pPr>
              <w:spacing w:line="360" w:lineRule="auto"/>
              <w:rPr>
                <w:rFonts w:ascii="Arial" w:hAnsi="Arial" w:cs="Arial"/>
                <w:sz w:val="24"/>
              </w:rPr>
            </w:pPr>
            <w:r w:rsidRPr="00F96AFD">
              <w:rPr>
                <w:rFonts w:ascii="Arial" w:hAnsi="Arial" w:cs="Arial"/>
                <w:sz w:val="24"/>
              </w:rPr>
              <w:t>+7</w:t>
            </w:r>
          </w:p>
        </w:tc>
        <w:tc>
          <w:tcPr>
            <w:tcW w:w="851" w:type="dxa"/>
            <w:tcMar>
              <w:right w:w="170" w:type="dxa"/>
            </w:tcMar>
          </w:tcPr>
          <w:p w14:paraId="522C8D0F"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680" w:type="dxa"/>
            </w:tcMar>
          </w:tcPr>
          <w:p w14:paraId="122C6AA5"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r>
      <w:tr w:rsidR="00F00995" w:rsidRPr="00F96AFD" w14:paraId="20CD143A" w14:textId="77777777" w:rsidTr="0087465A">
        <w:trPr>
          <w:cantSplit/>
          <w:trHeight w:hRule="exact" w:val="369"/>
        </w:trPr>
        <w:tc>
          <w:tcPr>
            <w:tcW w:w="2544" w:type="dxa"/>
            <w:vAlign w:val="center"/>
          </w:tcPr>
          <w:p w14:paraId="29FC3971" w14:textId="334C8FD4" w:rsidR="00F00995" w:rsidRPr="00F96AFD" w:rsidRDefault="0087465A" w:rsidP="00D74172">
            <w:pPr>
              <w:spacing w:line="360" w:lineRule="auto"/>
              <w:rPr>
                <w:rFonts w:ascii="Arial" w:hAnsi="Arial" w:cs="Arial"/>
                <w:sz w:val="24"/>
              </w:rPr>
            </w:pPr>
            <w:r w:rsidRPr="00F96AFD">
              <w:rPr>
                <w:rFonts w:ascii="Arial" w:hAnsi="Arial" w:cs="Arial"/>
                <w:sz w:val="24"/>
              </w:rPr>
              <w:t>w</w:t>
            </w:r>
            <w:r w:rsidR="00D74172" w:rsidRPr="00F96AFD">
              <w:rPr>
                <w:rFonts w:ascii="Arial" w:hAnsi="Arial" w:cs="Arial"/>
                <w:sz w:val="24"/>
              </w:rPr>
              <w:t>armińsko-mazurski</w:t>
            </w:r>
            <w:r w:rsidRPr="00F96AFD">
              <w:rPr>
                <w:rFonts w:ascii="Arial" w:hAnsi="Arial" w:cs="Arial"/>
                <w:sz w:val="24"/>
              </w:rPr>
              <w:t>e</w:t>
            </w:r>
          </w:p>
        </w:tc>
        <w:tc>
          <w:tcPr>
            <w:tcW w:w="850" w:type="dxa"/>
            <w:tcMar>
              <w:right w:w="170" w:type="dxa"/>
            </w:tcMar>
          </w:tcPr>
          <w:p w14:paraId="4C3478F2"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Pr>
          <w:p w14:paraId="1410AE0A" w14:textId="77777777" w:rsidR="00F00995" w:rsidRPr="00F96AFD" w:rsidRDefault="00F00995" w:rsidP="00D74172">
            <w:pPr>
              <w:spacing w:line="360" w:lineRule="auto"/>
              <w:rPr>
                <w:rFonts w:ascii="Arial" w:hAnsi="Arial" w:cs="Arial"/>
                <w:sz w:val="24"/>
              </w:rPr>
            </w:pPr>
            <w:r w:rsidRPr="00F96AFD">
              <w:rPr>
                <w:rFonts w:ascii="Arial" w:hAnsi="Arial" w:cs="Arial"/>
                <w:sz w:val="24"/>
              </w:rPr>
              <w:t>-4</w:t>
            </w:r>
          </w:p>
        </w:tc>
        <w:tc>
          <w:tcPr>
            <w:tcW w:w="851" w:type="dxa"/>
          </w:tcPr>
          <w:p w14:paraId="5EF16C1B"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0" w:type="dxa"/>
          </w:tcPr>
          <w:p w14:paraId="6ECD23AB"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4EDE4B7C"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4102B155"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Pr>
          <w:p w14:paraId="1F59E931"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Pr>
          <w:p w14:paraId="5753B213"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40E3625C"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0" w:type="dxa"/>
            <w:tcMar>
              <w:right w:w="170" w:type="dxa"/>
            </w:tcMar>
          </w:tcPr>
          <w:p w14:paraId="6E414CFE"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5A33A9DA" w14:textId="77777777" w:rsidR="00F00995" w:rsidRPr="00F96AFD" w:rsidRDefault="00F00995" w:rsidP="00D74172">
            <w:pPr>
              <w:spacing w:line="360" w:lineRule="auto"/>
              <w:rPr>
                <w:rFonts w:ascii="Arial" w:hAnsi="Arial" w:cs="Arial"/>
                <w:sz w:val="24"/>
              </w:rPr>
            </w:pPr>
            <w:r w:rsidRPr="00F96AFD">
              <w:rPr>
                <w:rFonts w:ascii="Arial" w:hAnsi="Arial" w:cs="Arial"/>
                <w:sz w:val="24"/>
              </w:rPr>
              <w:t>+5</w:t>
            </w:r>
          </w:p>
        </w:tc>
        <w:tc>
          <w:tcPr>
            <w:tcW w:w="851" w:type="dxa"/>
            <w:tcMar>
              <w:right w:w="170" w:type="dxa"/>
            </w:tcMar>
          </w:tcPr>
          <w:p w14:paraId="0B07FA86" w14:textId="77777777" w:rsidR="00F00995" w:rsidRPr="00F96AFD" w:rsidRDefault="00F00995" w:rsidP="00D74172">
            <w:pPr>
              <w:spacing w:line="360" w:lineRule="auto"/>
              <w:rPr>
                <w:rFonts w:ascii="Arial" w:hAnsi="Arial" w:cs="Arial"/>
                <w:sz w:val="24"/>
              </w:rPr>
            </w:pPr>
            <w:r w:rsidRPr="00F96AFD">
              <w:rPr>
                <w:rFonts w:ascii="Arial" w:hAnsi="Arial" w:cs="Arial"/>
                <w:sz w:val="24"/>
              </w:rPr>
              <w:t>+6</w:t>
            </w:r>
          </w:p>
        </w:tc>
        <w:tc>
          <w:tcPr>
            <w:tcW w:w="850" w:type="dxa"/>
            <w:tcMar>
              <w:right w:w="170" w:type="dxa"/>
            </w:tcMar>
          </w:tcPr>
          <w:p w14:paraId="4C22907D"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650DF2E2"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680" w:type="dxa"/>
            </w:tcMar>
          </w:tcPr>
          <w:p w14:paraId="632BC262"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r>
      <w:tr w:rsidR="00F00995" w:rsidRPr="00F96AFD" w14:paraId="02D81E0A" w14:textId="77777777" w:rsidTr="0087465A">
        <w:trPr>
          <w:cantSplit/>
          <w:trHeight w:hRule="exact" w:val="340"/>
        </w:trPr>
        <w:tc>
          <w:tcPr>
            <w:tcW w:w="2544" w:type="dxa"/>
            <w:vAlign w:val="center"/>
          </w:tcPr>
          <w:p w14:paraId="768DBAC0" w14:textId="71478E3B" w:rsidR="00F00995" w:rsidRPr="00F96AFD" w:rsidRDefault="00D146B1" w:rsidP="00DD2DE5">
            <w:pPr>
              <w:spacing w:line="360" w:lineRule="auto"/>
              <w:rPr>
                <w:rFonts w:ascii="Arial" w:hAnsi="Arial" w:cs="Arial"/>
                <w:sz w:val="24"/>
              </w:rPr>
            </w:pPr>
            <w:r w:rsidRPr="00F96AFD">
              <w:rPr>
                <w:rFonts w:ascii="Arial" w:hAnsi="Arial" w:cs="Arial"/>
                <w:sz w:val="24"/>
              </w:rPr>
              <w:t>zachodniopomorskie</w:t>
            </w:r>
          </w:p>
        </w:tc>
        <w:tc>
          <w:tcPr>
            <w:tcW w:w="850" w:type="dxa"/>
            <w:tcMar>
              <w:right w:w="170" w:type="dxa"/>
            </w:tcMar>
          </w:tcPr>
          <w:p w14:paraId="3642551B"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Pr>
          <w:p w14:paraId="29C7C24E"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Pr>
          <w:p w14:paraId="6F75E77A"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0" w:type="dxa"/>
          </w:tcPr>
          <w:p w14:paraId="193E158E" w14:textId="77777777" w:rsidR="00F00995" w:rsidRPr="00F96AFD" w:rsidRDefault="00F00995" w:rsidP="00D74172">
            <w:pPr>
              <w:spacing w:line="360" w:lineRule="auto"/>
              <w:rPr>
                <w:rFonts w:ascii="Arial" w:hAnsi="Arial" w:cs="Arial"/>
                <w:sz w:val="24"/>
              </w:rPr>
            </w:pPr>
            <w:r w:rsidRPr="00F96AFD">
              <w:rPr>
                <w:rFonts w:ascii="Arial" w:hAnsi="Arial" w:cs="Arial"/>
                <w:sz w:val="24"/>
              </w:rPr>
              <w:t>0</w:t>
            </w:r>
          </w:p>
        </w:tc>
        <w:tc>
          <w:tcPr>
            <w:tcW w:w="851" w:type="dxa"/>
          </w:tcPr>
          <w:p w14:paraId="7DCDA127" w14:textId="77777777" w:rsidR="00F00995" w:rsidRPr="00F96AFD" w:rsidRDefault="00F00995" w:rsidP="00D74172">
            <w:pPr>
              <w:spacing w:line="360" w:lineRule="auto"/>
              <w:rPr>
                <w:rFonts w:ascii="Arial" w:hAnsi="Arial" w:cs="Arial"/>
                <w:sz w:val="24"/>
              </w:rPr>
            </w:pPr>
            <w:r w:rsidRPr="00F96AFD">
              <w:rPr>
                <w:rFonts w:ascii="Arial" w:hAnsi="Arial" w:cs="Arial"/>
                <w:sz w:val="24"/>
              </w:rPr>
              <w:t>-3</w:t>
            </w:r>
          </w:p>
        </w:tc>
        <w:tc>
          <w:tcPr>
            <w:tcW w:w="851" w:type="dxa"/>
          </w:tcPr>
          <w:p w14:paraId="54AC5AB0" w14:textId="77777777" w:rsidR="00F00995" w:rsidRPr="00F96AFD" w:rsidRDefault="00F00995" w:rsidP="00D74172">
            <w:pPr>
              <w:spacing w:line="360" w:lineRule="auto"/>
              <w:rPr>
                <w:rFonts w:ascii="Arial" w:hAnsi="Arial" w:cs="Arial"/>
                <w:sz w:val="24"/>
              </w:rPr>
            </w:pPr>
            <w:r w:rsidRPr="00F96AFD">
              <w:rPr>
                <w:rFonts w:ascii="Arial" w:hAnsi="Arial" w:cs="Arial"/>
                <w:sz w:val="24"/>
              </w:rPr>
              <w:t>-7</w:t>
            </w:r>
          </w:p>
        </w:tc>
        <w:tc>
          <w:tcPr>
            <w:tcW w:w="850" w:type="dxa"/>
          </w:tcPr>
          <w:p w14:paraId="73200626" w14:textId="77777777" w:rsidR="00F00995" w:rsidRPr="00F96AFD" w:rsidRDefault="00F00995" w:rsidP="00D74172">
            <w:pPr>
              <w:spacing w:line="360" w:lineRule="auto"/>
              <w:rPr>
                <w:rFonts w:ascii="Arial" w:hAnsi="Arial" w:cs="Arial"/>
                <w:sz w:val="24"/>
              </w:rPr>
            </w:pPr>
            <w:r w:rsidRPr="00F96AFD">
              <w:rPr>
                <w:rFonts w:ascii="Arial" w:hAnsi="Arial" w:cs="Arial"/>
                <w:sz w:val="24"/>
              </w:rPr>
              <w:t>-4</w:t>
            </w:r>
          </w:p>
        </w:tc>
        <w:tc>
          <w:tcPr>
            <w:tcW w:w="851" w:type="dxa"/>
          </w:tcPr>
          <w:p w14:paraId="2E98D572"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384130C9"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0" w:type="dxa"/>
            <w:tcMar>
              <w:right w:w="170" w:type="dxa"/>
            </w:tcMar>
          </w:tcPr>
          <w:p w14:paraId="37F9559A"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170" w:type="dxa"/>
            </w:tcMar>
          </w:tcPr>
          <w:p w14:paraId="7355D2D4" w14:textId="77777777" w:rsidR="00F00995" w:rsidRPr="00F96AFD" w:rsidRDefault="00F00995" w:rsidP="00D74172">
            <w:pPr>
              <w:spacing w:line="360" w:lineRule="auto"/>
              <w:rPr>
                <w:rFonts w:ascii="Arial" w:hAnsi="Arial" w:cs="Arial"/>
                <w:sz w:val="24"/>
              </w:rPr>
            </w:pPr>
            <w:r w:rsidRPr="00F96AFD">
              <w:rPr>
                <w:rFonts w:ascii="Arial" w:hAnsi="Arial" w:cs="Arial"/>
                <w:sz w:val="24"/>
              </w:rPr>
              <w:t>-1</w:t>
            </w:r>
          </w:p>
        </w:tc>
        <w:tc>
          <w:tcPr>
            <w:tcW w:w="851" w:type="dxa"/>
            <w:tcMar>
              <w:right w:w="170" w:type="dxa"/>
            </w:tcMar>
          </w:tcPr>
          <w:p w14:paraId="3E85FFB5" w14:textId="77777777" w:rsidR="00F00995" w:rsidRPr="00F96AFD" w:rsidRDefault="00F00995" w:rsidP="00D74172">
            <w:pPr>
              <w:spacing w:line="360" w:lineRule="auto"/>
              <w:rPr>
                <w:rFonts w:ascii="Arial" w:hAnsi="Arial" w:cs="Arial"/>
                <w:sz w:val="24"/>
              </w:rPr>
            </w:pPr>
            <w:r w:rsidRPr="00F96AFD">
              <w:rPr>
                <w:rFonts w:ascii="Arial" w:hAnsi="Arial" w:cs="Arial"/>
                <w:sz w:val="24"/>
              </w:rPr>
              <w:t>+10</w:t>
            </w:r>
          </w:p>
        </w:tc>
        <w:tc>
          <w:tcPr>
            <w:tcW w:w="850" w:type="dxa"/>
            <w:tcMar>
              <w:right w:w="170" w:type="dxa"/>
            </w:tcMar>
          </w:tcPr>
          <w:p w14:paraId="35AFA3C9"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c>
          <w:tcPr>
            <w:tcW w:w="851" w:type="dxa"/>
            <w:tcMar>
              <w:right w:w="170" w:type="dxa"/>
            </w:tcMar>
          </w:tcPr>
          <w:p w14:paraId="2E2B387A" w14:textId="77777777" w:rsidR="00F00995" w:rsidRPr="00F96AFD" w:rsidRDefault="00F00995" w:rsidP="00D74172">
            <w:pPr>
              <w:spacing w:line="360" w:lineRule="auto"/>
              <w:rPr>
                <w:rFonts w:ascii="Arial" w:hAnsi="Arial" w:cs="Arial"/>
                <w:sz w:val="24"/>
              </w:rPr>
            </w:pPr>
            <w:r w:rsidRPr="00F96AFD">
              <w:rPr>
                <w:rFonts w:ascii="Arial" w:hAnsi="Arial" w:cs="Arial"/>
                <w:sz w:val="24"/>
              </w:rPr>
              <w:t>-</w:t>
            </w:r>
          </w:p>
        </w:tc>
        <w:tc>
          <w:tcPr>
            <w:tcW w:w="851" w:type="dxa"/>
            <w:tcMar>
              <w:right w:w="680" w:type="dxa"/>
            </w:tcMar>
          </w:tcPr>
          <w:p w14:paraId="4B226DB9" w14:textId="77777777" w:rsidR="00F00995" w:rsidRPr="00F96AFD" w:rsidRDefault="00F00995" w:rsidP="00D74172">
            <w:pPr>
              <w:spacing w:line="360" w:lineRule="auto"/>
              <w:rPr>
                <w:rFonts w:ascii="Arial" w:hAnsi="Arial" w:cs="Arial"/>
                <w:sz w:val="24"/>
              </w:rPr>
            </w:pPr>
            <w:r w:rsidRPr="00F96AFD">
              <w:rPr>
                <w:rFonts w:ascii="Arial" w:hAnsi="Arial" w:cs="Arial"/>
                <w:sz w:val="24"/>
              </w:rPr>
              <w:t>-2</w:t>
            </w:r>
          </w:p>
        </w:tc>
      </w:tr>
    </w:tbl>
    <w:p w14:paraId="17A8706B" w14:textId="77777777" w:rsidR="0087465A" w:rsidRPr="00F96AFD" w:rsidRDefault="00D146B1" w:rsidP="00D146B1">
      <w:pPr>
        <w:spacing w:after="0" w:line="360" w:lineRule="auto"/>
        <w:rPr>
          <w:rFonts w:ascii="Arial" w:hAnsi="Arial" w:cs="Arial"/>
          <w:sz w:val="24"/>
        </w:rPr>
      </w:pPr>
      <w:r w:rsidRPr="00F96AFD">
        <w:rPr>
          <w:rFonts w:ascii="Arial" w:hAnsi="Arial" w:cs="Arial"/>
          <w:sz w:val="24"/>
        </w:rPr>
        <w:t>Źródło: obliczenia własne na podstawie danych regionalnych urzędów statystycznych w Polsce</w:t>
      </w:r>
    </w:p>
    <w:p w14:paraId="54D1C40C" w14:textId="7554D4D1" w:rsidR="00D146B1" w:rsidRPr="00F96AFD" w:rsidRDefault="00F00995" w:rsidP="00D146B1">
      <w:pPr>
        <w:spacing w:after="0" w:line="360" w:lineRule="auto"/>
        <w:rPr>
          <w:rFonts w:ascii="Arial" w:eastAsia="Aptos" w:hAnsi="Arial" w:cs="Arial"/>
          <w:sz w:val="24"/>
          <w:szCs w:val="24"/>
        </w:rPr>
        <w:sectPr w:rsidR="00D146B1" w:rsidRPr="00F96AFD" w:rsidSect="00F00995">
          <w:pgSz w:w="16838" w:h="11906" w:orient="landscape"/>
          <w:pgMar w:top="1417" w:right="1417" w:bottom="1417" w:left="1417" w:header="708" w:footer="708" w:gutter="0"/>
          <w:cols w:space="708"/>
          <w:docGrid w:linePitch="360"/>
        </w:sectPr>
      </w:pPr>
      <w:r w:rsidRPr="00F96AFD">
        <w:rPr>
          <w:rFonts w:ascii="Arial" w:hAnsi="Arial" w:cs="Arial"/>
          <w:sz w:val="24"/>
        </w:rPr>
        <w:t xml:space="preserve">Objaśnienia: znak „+” (-) informuje o opóźnieniu (wyprzedzeniu) wystąpienia punktu zwrotnego w relacji do szeregu referencyjnego </w:t>
      </w:r>
      <w:r w:rsidRPr="00F96AFD">
        <w:rPr>
          <w:rFonts w:ascii="Arial" w:hAnsi="Arial" w:cs="Arial"/>
          <w:sz w:val="24"/>
          <w:szCs w:val="24"/>
        </w:rPr>
        <w:t xml:space="preserve">w miesiącach. </w:t>
      </w:r>
      <w:bookmarkEnd w:id="237"/>
      <w:r w:rsidR="0045214D" w:rsidRPr="00F96AFD">
        <w:rPr>
          <w:rFonts w:ascii="Arial" w:eastAsia="Aptos" w:hAnsi="Arial" w:cs="Arial"/>
          <w:sz w:val="24"/>
          <w:szCs w:val="24"/>
        </w:rPr>
        <w:t xml:space="preserve"> </w:t>
      </w:r>
    </w:p>
    <w:p w14:paraId="1550E6C9" w14:textId="1FAD1C89" w:rsidR="00F00995" w:rsidRPr="00F96AFD" w:rsidRDefault="5FFB4A57" w:rsidP="00DD2DE5">
      <w:pPr>
        <w:spacing w:before="240" w:after="240" w:line="360" w:lineRule="auto"/>
        <w:rPr>
          <w:rFonts w:ascii="Arial" w:hAnsi="Arial" w:cs="Arial"/>
          <w:sz w:val="24"/>
        </w:rPr>
      </w:pPr>
      <w:r w:rsidRPr="00F96AFD">
        <w:rPr>
          <w:rFonts w:ascii="Arial" w:hAnsi="Arial" w:cs="Arial"/>
          <w:sz w:val="24"/>
        </w:rPr>
        <w:lastRenderedPageBreak/>
        <w:t xml:space="preserve">W badanym okresie </w:t>
      </w:r>
      <w:r w:rsidR="4B6DBC16" w:rsidRPr="00F96AFD">
        <w:rPr>
          <w:rFonts w:ascii="Arial" w:hAnsi="Arial" w:cs="Arial"/>
          <w:sz w:val="24"/>
        </w:rPr>
        <w:t xml:space="preserve">w województwie wielkopolskim </w:t>
      </w:r>
      <w:r w:rsidRPr="00F96AFD">
        <w:rPr>
          <w:rFonts w:ascii="Arial" w:hAnsi="Arial" w:cs="Arial"/>
          <w:sz w:val="24"/>
        </w:rPr>
        <w:t xml:space="preserve">zidentyfikowano siedem dolnych i tyle samo górnych punktów zwrotnych. Na podstawie danych w tabeli </w:t>
      </w:r>
      <w:r w:rsidR="356CBF97" w:rsidRPr="00F96AFD">
        <w:rPr>
          <w:rFonts w:ascii="Arial" w:hAnsi="Arial" w:cs="Arial"/>
          <w:sz w:val="24"/>
        </w:rPr>
        <w:t>4.6</w:t>
      </w:r>
      <w:r w:rsidRPr="00F96AFD">
        <w:rPr>
          <w:rFonts w:ascii="Arial" w:hAnsi="Arial" w:cs="Arial"/>
          <w:sz w:val="24"/>
        </w:rPr>
        <w:t xml:space="preserve"> można zauważyć przesunięcia w datowaniu punktów zwrotnych poszczególnych cykli koniunkturalnych. W przypadku pierwszego cyklu (lat 2009-11) te regiony, które posiadały w swej strukturze branże proeksportowe, wykazywały co najmniej równe lub wcześniejsze niż w Wielkopolsce wystąpienia dolnego punktu zwrotnego odzwierciedlającego dno światowego kryzysu ekonomiczno-finansowego. Były to województwa: dolnośląskie, lubelskie, podlaskie, warmińsko-mazurskie i</w:t>
      </w:r>
      <w:r w:rsidR="6B2A0B87" w:rsidRPr="00F96AFD">
        <w:rPr>
          <w:rFonts w:ascii="Arial" w:hAnsi="Arial" w:cs="Arial"/>
          <w:sz w:val="24"/>
        </w:rPr>
        <w:t> </w:t>
      </w:r>
      <w:r w:rsidRPr="00F96AFD">
        <w:rPr>
          <w:rFonts w:ascii="Arial" w:hAnsi="Arial" w:cs="Arial"/>
          <w:sz w:val="24"/>
        </w:rPr>
        <w:t>zachodniopomorskie. Podobne reakcje można generalnie zauważyć w odniesieniu do dat zakończenia fazy wzrostowej tego cyklu. Kolejny cykl związany był z kryzysem greckim (lata 2011-13), i w tym przypadku można zaobserwować asymetrie odwrotną, tzn. w regionach proeksportowych zakończył się on relatywnie później, niż w pozostałych województwach.</w:t>
      </w:r>
    </w:p>
    <w:p w14:paraId="5BB2740D" w14:textId="134D49D5" w:rsidR="00F00995" w:rsidRPr="00F96AFD" w:rsidRDefault="00F00995" w:rsidP="00DD2DE5">
      <w:pPr>
        <w:spacing w:before="240" w:after="240" w:line="360" w:lineRule="auto"/>
        <w:rPr>
          <w:rFonts w:ascii="Arial" w:hAnsi="Arial" w:cs="Arial"/>
          <w:sz w:val="24"/>
        </w:rPr>
      </w:pPr>
      <w:r w:rsidRPr="00F96AFD">
        <w:rPr>
          <w:rFonts w:ascii="Arial" w:hAnsi="Arial" w:cs="Arial"/>
          <w:sz w:val="24"/>
        </w:rPr>
        <w:t>W kolejnym okresie (2013-19) można zaobserwować występowanie wahań o mniejszej amplitudzie, które w niewielkim stopniu odbiegały od datowania punktów zwrotnych dla Wielkopolski. W niektórych województwach w tym okresie zidentyfikowano o jeden cykl mniej w porównaniu do Wielkopolski (dolnośląskie, kujawsko-pomorskie, lubuskie, łódzkie, małopolskie, mazowieckie, opolskie, podkarpackie, pomorskie, świętokrzyskie i</w:t>
      </w:r>
      <w:r w:rsidR="004A0C93" w:rsidRPr="00F96AFD">
        <w:rPr>
          <w:rFonts w:ascii="Arial" w:hAnsi="Arial" w:cs="Arial"/>
          <w:sz w:val="24"/>
        </w:rPr>
        <w:t> </w:t>
      </w:r>
      <w:r w:rsidRPr="00F96AFD">
        <w:rPr>
          <w:rFonts w:ascii="Arial" w:hAnsi="Arial" w:cs="Arial"/>
          <w:sz w:val="24"/>
        </w:rPr>
        <w:t>zachodniopomorskie). Można zatem stwierdzić, że lata 2013 – 2019 były czasem względnie niewielkiej zmienności koniunkturalnej. Oznacza to wysoki poziom stabilności procesów produkcyjnych, czy też ogólnej sytuacji na rynku pracy.</w:t>
      </w:r>
    </w:p>
    <w:p w14:paraId="681AF80D" w14:textId="62F48EC7" w:rsidR="00F00995" w:rsidRPr="00F96AFD" w:rsidRDefault="00F00995" w:rsidP="00DD2DE5">
      <w:pPr>
        <w:spacing w:before="240" w:after="240" w:line="360" w:lineRule="auto"/>
        <w:rPr>
          <w:rFonts w:ascii="Arial" w:hAnsi="Arial" w:cs="Arial"/>
          <w:sz w:val="24"/>
        </w:rPr>
      </w:pPr>
      <w:r w:rsidRPr="00F96AFD">
        <w:rPr>
          <w:rFonts w:ascii="Arial" w:hAnsi="Arial" w:cs="Arial"/>
          <w:sz w:val="24"/>
        </w:rPr>
        <w:t>Widocznym zwrotem w koniunkturze zarówno pod względem amplitudy wahań, jak i</w:t>
      </w:r>
      <w:r w:rsidR="004A0C93" w:rsidRPr="00F96AFD">
        <w:rPr>
          <w:rFonts w:ascii="Arial" w:hAnsi="Arial" w:cs="Arial"/>
          <w:sz w:val="24"/>
        </w:rPr>
        <w:t> </w:t>
      </w:r>
      <w:r w:rsidRPr="00F96AFD">
        <w:rPr>
          <w:rFonts w:ascii="Arial" w:hAnsi="Arial" w:cs="Arial"/>
          <w:sz w:val="24"/>
        </w:rPr>
        <w:t xml:space="preserve">również samego datowania dolnego punktu zwrotnego, był okres początku pandemii </w:t>
      </w:r>
      <w:r w:rsidR="7F0FF92D" w:rsidRPr="00F96AFD">
        <w:rPr>
          <w:rFonts w:ascii="Arial" w:hAnsi="Arial" w:cs="Arial"/>
          <w:sz w:val="24"/>
        </w:rPr>
        <w:t>COVID</w:t>
      </w:r>
      <w:r w:rsidR="2F2743B2" w:rsidRPr="00F96AFD">
        <w:rPr>
          <w:rFonts w:ascii="Arial" w:hAnsi="Arial" w:cs="Arial"/>
          <w:sz w:val="24"/>
        </w:rPr>
        <w:t>-</w:t>
      </w:r>
      <w:r w:rsidR="7F0FF92D" w:rsidRPr="00F96AFD">
        <w:rPr>
          <w:rFonts w:ascii="Arial" w:hAnsi="Arial" w:cs="Arial"/>
          <w:sz w:val="24"/>
        </w:rPr>
        <w:t>19</w:t>
      </w:r>
      <w:r w:rsidRPr="00F96AFD">
        <w:rPr>
          <w:rFonts w:ascii="Arial" w:hAnsi="Arial" w:cs="Arial"/>
          <w:sz w:val="24"/>
        </w:rPr>
        <w:t xml:space="preserve"> w Polsce. We wszystkich województwach rozpoczął się on wyraźnym załamaniem w okolicach kwietnia-maja 2020 r</w:t>
      </w:r>
      <w:r w:rsidR="00D146B1" w:rsidRPr="00F96AFD">
        <w:rPr>
          <w:rFonts w:ascii="Arial" w:hAnsi="Arial" w:cs="Arial"/>
          <w:sz w:val="24"/>
        </w:rPr>
        <w:t>oku</w:t>
      </w:r>
      <w:r w:rsidRPr="00F96AFD">
        <w:rPr>
          <w:rFonts w:ascii="Arial" w:hAnsi="Arial" w:cs="Arial"/>
          <w:sz w:val="24"/>
        </w:rPr>
        <w:t>. W Wielkopolsce punkt ten przypadł na okres marca 2020 r</w:t>
      </w:r>
      <w:r w:rsidR="00D146B1" w:rsidRPr="00F96AFD">
        <w:rPr>
          <w:rFonts w:ascii="Arial" w:hAnsi="Arial" w:cs="Arial"/>
          <w:sz w:val="24"/>
        </w:rPr>
        <w:t>oku</w:t>
      </w:r>
      <w:r w:rsidR="0087465A" w:rsidRPr="00F96AFD">
        <w:rPr>
          <w:rFonts w:ascii="Arial" w:hAnsi="Arial" w:cs="Arial"/>
          <w:sz w:val="24"/>
        </w:rPr>
        <w:t xml:space="preserve">. </w:t>
      </w:r>
      <w:r w:rsidRPr="00F96AFD">
        <w:rPr>
          <w:rFonts w:ascii="Arial" w:hAnsi="Arial" w:cs="Arial"/>
          <w:sz w:val="24"/>
        </w:rPr>
        <w:t>Czas pandemii był okresem, który w różnym stopniu dotknął poszczególne regiony. Jak wiadomo najbardziej ucierpiały te województwa, w których znaczną rolę odgrywały usługi, w</w:t>
      </w:r>
      <w:r w:rsidR="004A0C93" w:rsidRPr="00F96AFD">
        <w:rPr>
          <w:rFonts w:ascii="Arial" w:hAnsi="Arial" w:cs="Arial"/>
          <w:sz w:val="24"/>
        </w:rPr>
        <w:t> </w:t>
      </w:r>
      <w:r w:rsidRPr="00F96AFD">
        <w:rPr>
          <w:rFonts w:ascii="Arial" w:hAnsi="Arial" w:cs="Arial"/>
          <w:sz w:val="24"/>
        </w:rPr>
        <w:t xml:space="preserve">szczególności te związane z branżą turystyczną i gastronomiczną. Umiejętność dostosowania się do ogłaszanych obostrzeń pandemicznych oraz to jaką rolę pełni turystyka w gospodarce poszczególnych regionów, na tle pozostałych branż, decydowało o </w:t>
      </w:r>
      <w:r w:rsidRPr="00F96AFD">
        <w:rPr>
          <w:rFonts w:ascii="Arial" w:hAnsi="Arial" w:cs="Arial"/>
          <w:sz w:val="24"/>
        </w:rPr>
        <w:lastRenderedPageBreak/>
        <w:t>szybkości wyjścia z kryzysu pandemicznego. Najszybciej udało się to w dwóch regionach: Wielkopolsce i Dolnym Śląsku. Pozostałe województwa z opóźnieniem reagowały na znoszenie ograniczeń pandemicznych. W</w:t>
      </w:r>
      <w:r w:rsidR="004A0C93" w:rsidRPr="00F96AFD">
        <w:rPr>
          <w:rFonts w:ascii="Arial" w:hAnsi="Arial" w:cs="Arial"/>
          <w:sz w:val="24"/>
        </w:rPr>
        <w:t> </w:t>
      </w:r>
      <w:r w:rsidRPr="00F96AFD">
        <w:rPr>
          <w:rFonts w:ascii="Arial" w:hAnsi="Arial" w:cs="Arial"/>
          <w:sz w:val="24"/>
        </w:rPr>
        <w:t>większości województw czas nadchodzącego ożywienia związanego z zakończeniem pandemii uległ nałożeniu na kolejne wydarzenie o znaczeniu koniunkturalnym, tzn. wybuch wojny w Ukrainie. Powodował on paradoksalnie przedłużenie fazy wzrostowej w większości województw, po której nastąpiło załamanie wynikające z przedłużania się konfliktu zbrojnego i związanych z tym zawirowań otoczenia makroekonomicznego.</w:t>
      </w:r>
    </w:p>
    <w:p w14:paraId="6DAB090D" w14:textId="03387EA9" w:rsidR="00F00995" w:rsidRPr="00F96AFD" w:rsidRDefault="43073BAF" w:rsidP="00DD2DE5">
      <w:pPr>
        <w:spacing w:before="240" w:after="240" w:line="360" w:lineRule="auto"/>
        <w:rPr>
          <w:rFonts w:ascii="Arial" w:hAnsi="Arial" w:cs="Arial"/>
          <w:sz w:val="24"/>
        </w:rPr>
      </w:pPr>
      <w:r w:rsidRPr="00F96AFD">
        <w:rPr>
          <w:rFonts w:ascii="Arial" w:hAnsi="Arial" w:cs="Arial"/>
          <w:sz w:val="24"/>
        </w:rPr>
        <w:t>Ogólnie rzecz biorąc można sformułować ogólny wniosek, iż nie ma jednego utartego wzorca zmian koniunkturalnych w ujęciu regionalnym w Polsce. Województwa Polski Zachodniej – opolskie</w:t>
      </w:r>
      <w:r w:rsidR="7944D16E" w:rsidRPr="00F96AFD">
        <w:rPr>
          <w:rFonts w:ascii="Arial" w:hAnsi="Arial" w:cs="Arial"/>
          <w:sz w:val="24"/>
        </w:rPr>
        <w:t xml:space="preserve"> i</w:t>
      </w:r>
      <w:r w:rsidRPr="00F96AFD">
        <w:rPr>
          <w:rFonts w:ascii="Arial" w:hAnsi="Arial" w:cs="Arial"/>
          <w:sz w:val="24"/>
        </w:rPr>
        <w:t xml:space="preserve"> lubuskie</w:t>
      </w:r>
      <w:r w:rsidR="6F3227B4" w:rsidRPr="00F96AFD">
        <w:rPr>
          <w:rFonts w:ascii="Arial" w:hAnsi="Arial" w:cs="Arial"/>
          <w:sz w:val="24"/>
        </w:rPr>
        <w:t xml:space="preserve"> </w:t>
      </w:r>
      <w:r w:rsidRPr="00F96AFD">
        <w:rPr>
          <w:rFonts w:ascii="Arial" w:hAnsi="Arial" w:cs="Arial"/>
          <w:sz w:val="24"/>
        </w:rPr>
        <w:t xml:space="preserve">wykazują w większości przypadków </w:t>
      </w:r>
      <w:r w:rsidR="207461E6" w:rsidRPr="00F96AFD">
        <w:rPr>
          <w:rFonts w:ascii="Arial" w:hAnsi="Arial" w:cs="Arial"/>
          <w:sz w:val="24"/>
        </w:rPr>
        <w:t>opóźnienie</w:t>
      </w:r>
      <w:r w:rsidRPr="00F96AFD">
        <w:rPr>
          <w:rFonts w:ascii="Arial" w:hAnsi="Arial" w:cs="Arial"/>
          <w:sz w:val="24"/>
        </w:rPr>
        <w:t xml:space="preserve"> w relacji do cyklu </w:t>
      </w:r>
      <w:r w:rsidR="34874B79" w:rsidRPr="00F96AFD">
        <w:rPr>
          <w:rFonts w:ascii="Arial" w:hAnsi="Arial" w:cs="Arial"/>
          <w:sz w:val="24"/>
        </w:rPr>
        <w:t>Wielkopolski</w:t>
      </w:r>
      <w:r w:rsidR="5A686234" w:rsidRPr="00F96AFD">
        <w:rPr>
          <w:rFonts w:ascii="Arial" w:hAnsi="Arial" w:cs="Arial"/>
          <w:sz w:val="24"/>
        </w:rPr>
        <w:t>,</w:t>
      </w:r>
      <w:r w:rsidR="6D132967" w:rsidRPr="00F96AFD">
        <w:rPr>
          <w:rFonts w:ascii="Arial" w:hAnsi="Arial" w:cs="Arial"/>
          <w:sz w:val="24"/>
        </w:rPr>
        <w:t xml:space="preserve"> zaś dolnośląskie i zachodniopomorskie – wyprzedzenie</w:t>
      </w:r>
      <w:r w:rsidRPr="00F96AFD">
        <w:rPr>
          <w:rFonts w:ascii="Arial" w:hAnsi="Arial" w:cs="Arial"/>
          <w:sz w:val="24"/>
        </w:rPr>
        <w:t>, jednak ma ono zróżnicowany czasowo charakter. Z kolei takie regiony, jak: łódzkie, małopolskie</w:t>
      </w:r>
      <w:r w:rsidR="37E749C5" w:rsidRPr="00F96AFD">
        <w:rPr>
          <w:rFonts w:ascii="Arial" w:hAnsi="Arial" w:cs="Arial"/>
          <w:sz w:val="24"/>
        </w:rPr>
        <w:t xml:space="preserve"> i</w:t>
      </w:r>
      <w:r w:rsidRPr="00F96AFD">
        <w:rPr>
          <w:rFonts w:ascii="Arial" w:hAnsi="Arial" w:cs="Arial"/>
          <w:sz w:val="24"/>
        </w:rPr>
        <w:t xml:space="preserve"> mazowieckie wykazują przeciętnie najmniejsze odchylenie od cyklu </w:t>
      </w:r>
      <w:r w:rsidR="00C670EE" w:rsidRPr="00F96AFD">
        <w:rPr>
          <w:rFonts w:ascii="Arial" w:hAnsi="Arial" w:cs="Arial"/>
          <w:sz w:val="24"/>
        </w:rPr>
        <w:t xml:space="preserve">koniunkturalnego </w:t>
      </w:r>
      <w:r w:rsidR="238412A7" w:rsidRPr="00F96AFD">
        <w:rPr>
          <w:rFonts w:ascii="Arial" w:hAnsi="Arial" w:cs="Arial"/>
          <w:sz w:val="24"/>
        </w:rPr>
        <w:t xml:space="preserve">województwa </w:t>
      </w:r>
      <w:r w:rsidR="009A1A34" w:rsidRPr="00F96AFD">
        <w:rPr>
          <w:rFonts w:ascii="Arial" w:eastAsia="Aptos" w:hAnsi="Arial" w:cs="Arial"/>
          <w:sz w:val="24"/>
          <w:szCs w:val="24"/>
        </w:rPr>
        <w:t>wielkopolskiego</w:t>
      </w:r>
      <w:r w:rsidR="0087465A" w:rsidRPr="00F96AFD">
        <w:rPr>
          <w:rFonts w:ascii="Arial" w:eastAsia="Aptos" w:hAnsi="Arial" w:cs="Arial"/>
          <w:sz w:val="24"/>
          <w:szCs w:val="24"/>
        </w:rPr>
        <w:t xml:space="preserve">. </w:t>
      </w:r>
      <w:r w:rsidRPr="00F96AFD">
        <w:rPr>
          <w:rFonts w:ascii="Arial" w:hAnsi="Arial" w:cs="Arial"/>
          <w:sz w:val="24"/>
        </w:rPr>
        <w:t>Województwa: świętokrzyskie, lubelskie czy zachodniopomorskie ze względu na mniejsze zróżnicowanie struktury gospodarczej wykazują odrębność w zakresie lokalizacji punktów zwrotnych. Jak wskazywano wcześniej, były one również bardziej podatne na zmienność koniunktury, co wyrażało się wysokimi wartościami zarówno odchylenia standardowego, jak i współczynnika zmienności.</w:t>
      </w:r>
    </w:p>
    <w:p w14:paraId="4786EE85" w14:textId="1163C2D1" w:rsidR="423842F9" w:rsidRPr="00F96AFD" w:rsidRDefault="423842F9" w:rsidP="001602B4">
      <w:pPr>
        <w:pStyle w:val="Nagwek2"/>
      </w:pPr>
      <w:bookmarkStart w:id="238" w:name="_Toc201563506"/>
      <w:bookmarkStart w:id="239" w:name="_Toc204341476"/>
      <w:bookmarkStart w:id="240" w:name="_Toc204343556"/>
      <w:r w:rsidRPr="00F96AFD">
        <w:t>Poziom rozwoju społeczno-gospodarczego województw Polski a zmienność koniunktury na poziomie regionalnym</w:t>
      </w:r>
      <w:bookmarkEnd w:id="238"/>
      <w:bookmarkEnd w:id="239"/>
      <w:bookmarkEnd w:id="240"/>
    </w:p>
    <w:p w14:paraId="210F626C" w14:textId="6D39E4AF" w:rsidR="007AD14E" w:rsidRPr="00F96AFD" w:rsidRDefault="504CBB44" w:rsidP="00DD2DE5">
      <w:pPr>
        <w:spacing w:before="240" w:after="240" w:line="360" w:lineRule="auto"/>
        <w:rPr>
          <w:rFonts w:ascii="Arial" w:hAnsi="Arial" w:cs="Arial"/>
          <w:sz w:val="24"/>
        </w:rPr>
      </w:pPr>
      <w:r w:rsidRPr="00F96AFD">
        <w:rPr>
          <w:rFonts w:ascii="Arial" w:hAnsi="Arial" w:cs="Arial"/>
          <w:sz w:val="24"/>
        </w:rPr>
        <w:t xml:space="preserve">Zgodnie z literaturą przedmiotu regiony o wyższym poziomie rozwoju gospodarczego są mniej wrażliwe </w:t>
      </w:r>
      <w:r w:rsidR="6E490E99" w:rsidRPr="00F96AFD">
        <w:rPr>
          <w:rFonts w:ascii="Arial" w:hAnsi="Arial" w:cs="Arial"/>
          <w:sz w:val="24"/>
        </w:rPr>
        <w:t xml:space="preserve">na wahania </w:t>
      </w:r>
      <w:r w:rsidRPr="00F96AFD">
        <w:rPr>
          <w:rFonts w:ascii="Arial" w:hAnsi="Arial" w:cs="Arial"/>
          <w:sz w:val="24"/>
        </w:rPr>
        <w:t xml:space="preserve">cyklicznie, a ich amplituda jest mniejsza niż w przypadku regionów o niższym poziomie rozwoju. Regiony lepiej </w:t>
      </w:r>
      <w:r w:rsidR="0042182B" w:rsidRPr="00F96AFD">
        <w:rPr>
          <w:rFonts w:ascii="Arial" w:hAnsi="Arial" w:cs="Arial"/>
          <w:sz w:val="24"/>
        </w:rPr>
        <w:t>rozwinięte</w:t>
      </w:r>
      <w:r w:rsidRPr="00F96AFD">
        <w:rPr>
          <w:rFonts w:ascii="Arial" w:hAnsi="Arial" w:cs="Arial"/>
          <w:sz w:val="24"/>
        </w:rPr>
        <w:t xml:space="preserve"> rozwijają się w bardziej stabilny sposób, co wywołuje mniej negatywnych skutków w okresie relatywnego spadku koniunktury, natomiast w </w:t>
      </w:r>
      <w:r w:rsidR="47A60F41" w:rsidRPr="00F96AFD">
        <w:rPr>
          <w:rFonts w:ascii="Arial" w:eastAsia="Aptos" w:hAnsi="Arial" w:cs="Arial"/>
          <w:sz w:val="24"/>
          <w:szCs w:val="24"/>
        </w:rPr>
        <w:t>faz</w:t>
      </w:r>
      <w:r w:rsidR="2440E3EC" w:rsidRPr="00F96AFD">
        <w:rPr>
          <w:rFonts w:ascii="Arial" w:eastAsia="Aptos" w:hAnsi="Arial" w:cs="Arial"/>
          <w:sz w:val="24"/>
          <w:szCs w:val="24"/>
        </w:rPr>
        <w:t>ie</w:t>
      </w:r>
      <w:r w:rsidRPr="00F96AFD">
        <w:rPr>
          <w:rFonts w:ascii="Arial" w:hAnsi="Arial" w:cs="Arial"/>
          <w:sz w:val="24"/>
        </w:rPr>
        <w:t xml:space="preserve"> wzrostu mogą mieć </w:t>
      </w:r>
      <w:r w:rsidR="47A60F41" w:rsidRPr="00F96AFD">
        <w:rPr>
          <w:rFonts w:ascii="Arial" w:hAnsi="Arial" w:cs="Arial"/>
          <w:sz w:val="24"/>
        </w:rPr>
        <w:t>większ</w:t>
      </w:r>
      <w:r w:rsidR="32AC8583" w:rsidRPr="00F96AFD">
        <w:rPr>
          <w:rFonts w:ascii="Arial" w:hAnsi="Arial" w:cs="Arial"/>
          <w:sz w:val="24"/>
        </w:rPr>
        <w:t>ą</w:t>
      </w:r>
      <w:r w:rsidR="47A60F41" w:rsidRPr="00F96AFD">
        <w:rPr>
          <w:rFonts w:ascii="Arial" w:hAnsi="Arial" w:cs="Arial"/>
          <w:sz w:val="24"/>
        </w:rPr>
        <w:t xml:space="preserve"> amplitud</w:t>
      </w:r>
      <w:r w:rsidR="55EF9134" w:rsidRPr="00F96AFD">
        <w:rPr>
          <w:rFonts w:ascii="Arial" w:hAnsi="Arial" w:cs="Arial"/>
          <w:sz w:val="24"/>
        </w:rPr>
        <w:t>ę</w:t>
      </w:r>
      <w:r w:rsidR="12477E26" w:rsidRPr="00F96AFD">
        <w:rPr>
          <w:rFonts w:ascii="Arial" w:eastAsia="Aptos" w:hAnsi="Arial" w:cs="Arial"/>
          <w:sz w:val="24"/>
          <w:szCs w:val="24"/>
        </w:rPr>
        <w:t xml:space="preserve">, </w:t>
      </w:r>
      <w:r w:rsidR="12477E26" w:rsidRPr="00F96AFD">
        <w:rPr>
          <w:rFonts w:ascii="Arial" w:eastAsia="Times New Roman" w:hAnsi="Arial" w:cs="Arial"/>
          <w:sz w:val="24"/>
          <w:szCs w:val="24"/>
        </w:rPr>
        <w:t>a sama faza</w:t>
      </w:r>
      <w:r w:rsidR="55EF9134" w:rsidRPr="00F96AFD">
        <w:rPr>
          <w:rFonts w:ascii="Arial" w:eastAsia="Aptos" w:hAnsi="Arial" w:cs="Arial"/>
          <w:sz w:val="24"/>
          <w:szCs w:val="24"/>
        </w:rPr>
        <w:t xml:space="preserve"> i</w:t>
      </w:r>
      <w:r w:rsidRPr="00F96AFD">
        <w:rPr>
          <w:rFonts w:ascii="Arial" w:hAnsi="Arial" w:cs="Arial"/>
          <w:sz w:val="24"/>
        </w:rPr>
        <w:t xml:space="preserve"> może trwać dłużej (</w:t>
      </w:r>
      <w:proofErr w:type="spellStart"/>
      <w:r w:rsidRPr="00F96AFD">
        <w:rPr>
          <w:rFonts w:ascii="Arial" w:hAnsi="Arial" w:cs="Arial"/>
          <w:sz w:val="24"/>
        </w:rPr>
        <w:t>Musiałowska</w:t>
      </w:r>
      <w:proofErr w:type="spellEnd"/>
      <w:r w:rsidRPr="00F96AFD">
        <w:rPr>
          <w:rFonts w:ascii="Arial" w:hAnsi="Arial" w:cs="Arial"/>
          <w:sz w:val="24"/>
        </w:rPr>
        <w:t xml:space="preserve"> 2007). Niektórzy autorzy twierdzą, że lokalna odporność na recesję tylko częściowo zależy od rozwoju gospodarczego i</w:t>
      </w:r>
      <w:r w:rsidR="0042182B" w:rsidRPr="00F96AFD">
        <w:rPr>
          <w:rFonts w:ascii="Arial" w:hAnsi="Arial" w:cs="Arial"/>
          <w:sz w:val="24"/>
        </w:rPr>
        <w:t> </w:t>
      </w:r>
      <w:r w:rsidRPr="00F96AFD">
        <w:rPr>
          <w:rFonts w:ascii="Arial" w:hAnsi="Arial" w:cs="Arial"/>
          <w:sz w:val="24"/>
        </w:rPr>
        <w:t xml:space="preserve">społecznego (por. </w:t>
      </w:r>
      <w:proofErr w:type="spellStart"/>
      <w:r w:rsidRPr="00F96AFD">
        <w:rPr>
          <w:rFonts w:ascii="Arial" w:hAnsi="Arial" w:cs="Arial"/>
          <w:sz w:val="24"/>
        </w:rPr>
        <w:t>Lapuh</w:t>
      </w:r>
      <w:proofErr w:type="spellEnd"/>
      <w:r w:rsidRPr="00F96AFD">
        <w:rPr>
          <w:rFonts w:ascii="Arial" w:hAnsi="Arial" w:cs="Arial"/>
          <w:sz w:val="24"/>
        </w:rPr>
        <w:t xml:space="preserve"> 2018), ale dobrze rozwinięte pod względem społecznym regiony szybciej przechodzą do fazy ożywienia po recesji.</w:t>
      </w:r>
    </w:p>
    <w:p w14:paraId="4E6D3EF8" w14:textId="66370E61" w:rsidR="7C5BDF78" w:rsidRPr="00F96AFD" w:rsidRDefault="504CBB44" w:rsidP="00DD2DE5">
      <w:pPr>
        <w:spacing w:before="240" w:line="360" w:lineRule="auto"/>
        <w:rPr>
          <w:rFonts w:ascii="Arial" w:hAnsi="Arial" w:cs="Arial"/>
          <w:sz w:val="24"/>
        </w:rPr>
      </w:pPr>
      <w:r w:rsidRPr="00F96AFD">
        <w:rPr>
          <w:rFonts w:ascii="Arial" w:hAnsi="Arial" w:cs="Arial"/>
          <w:sz w:val="24"/>
        </w:rPr>
        <w:lastRenderedPageBreak/>
        <w:t>Jak wykazano w rozdziale 3.</w:t>
      </w:r>
      <w:r w:rsidR="007021D5" w:rsidRPr="00F96AFD">
        <w:rPr>
          <w:rFonts w:ascii="Arial" w:eastAsia="Aptos" w:hAnsi="Arial" w:cs="Arial"/>
          <w:sz w:val="24"/>
          <w:szCs w:val="24"/>
        </w:rPr>
        <w:t>2</w:t>
      </w:r>
      <w:r w:rsidRPr="00F96AFD">
        <w:rPr>
          <w:rFonts w:ascii="Arial" w:eastAsia="Aptos" w:hAnsi="Arial" w:cs="Arial"/>
          <w:sz w:val="24"/>
          <w:szCs w:val="24"/>
        </w:rPr>
        <w:t>1</w:t>
      </w:r>
      <w:r w:rsidR="23F2CC33" w:rsidRPr="00F96AFD">
        <w:rPr>
          <w:rFonts w:ascii="Arial" w:hAnsi="Arial" w:cs="Arial"/>
          <w:sz w:val="24"/>
        </w:rPr>
        <w:t>.,</w:t>
      </w:r>
      <w:r w:rsidRPr="00F96AFD">
        <w:rPr>
          <w:rFonts w:ascii="Arial" w:hAnsi="Arial" w:cs="Arial"/>
          <w:sz w:val="24"/>
        </w:rPr>
        <w:t xml:space="preserve"> w Polsce najwyższy poziom rozwoju społeczno-gospodarczego reprezentuje województwo mazowieckie, a województwo wielkopolskie w</w:t>
      </w:r>
      <w:r w:rsidR="0042182B" w:rsidRPr="00F96AFD">
        <w:rPr>
          <w:rFonts w:ascii="Arial" w:hAnsi="Arial" w:cs="Arial"/>
          <w:sz w:val="24"/>
        </w:rPr>
        <w:t> </w:t>
      </w:r>
      <w:r w:rsidRPr="00F96AFD">
        <w:rPr>
          <w:rFonts w:ascii="Arial" w:hAnsi="Arial" w:cs="Arial"/>
          <w:sz w:val="24"/>
        </w:rPr>
        <w:t>minionej dekadzie aż 7 razy zajmowało drugą pozycję w tym rankingu. W tabeli 4.</w:t>
      </w:r>
      <w:r w:rsidR="3504C104" w:rsidRPr="00F96AFD">
        <w:rPr>
          <w:rFonts w:ascii="Arial" w:hAnsi="Arial" w:cs="Arial"/>
          <w:sz w:val="24"/>
        </w:rPr>
        <w:t>7</w:t>
      </w:r>
      <w:r w:rsidRPr="00F96AFD">
        <w:rPr>
          <w:rFonts w:ascii="Arial" w:hAnsi="Arial" w:cs="Arial"/>
          <w:sz w:val="24"/>
        </w:rPr>
        <w:t xml:space="preserve"> zestawiono wyniki badań z poprzednich rozdziałów raportu dotyczące średniego poziomu rozwoju społeczno-gospodarczego i intensywności szeregu czasowego produkcji przemysłowej w</w:t>
      </w:r>
      <w:r w:rsidR="0042182B" w:rsidRPr="00F96AFD">
        <w:rPr>
          <w:rFonts w:ascii="Arial" w:hAnsi="Arial" w:cs="Arial"/>
          <w:sz w:val="24"/>
        </w:rPr>
        <w:t> </w:t>
      </w:r>
      <w:r w:rsidRPr="00F96AFD">
        <w:rPr>
          <w:rFonts w:ascii="Arial" w:hAnsi="Arial" w:cs="Arial"/>
          <w:sz w:val="24"/>
        </w:rPr>
        <w:t>Wielkopolsce oraz we wszystkich poszczególnych województwach w Polsce.</w:t>
      </w:r>
    </w:p>
    <w:p w14:paraId="1FA03DF8" w14:textId="5DB78308" w:rsidR="007AD14E" w:rsidRPr="00F96AFD" w:rsidRDefault="00F133F5" w:rsidP="00DD2DE5">
      <w:pPr>
        <w:spacing w:before="240" w:line="360" w:lineRule="auto"/>
        <w:rPr>
          <w:rFonts w:ascii="Arial" w:hAnsi="Arial" w:cs="Arial"/>
          <w:b/>
          <w:sz w:val="24"/>
        </w:rPr>
      </w:pPr>
      <w:bookmarkStart w:id="241" w:name="_Toc204343419"/>
      <w:r w:rsidRPr="00F96AFD">
        <w:rPr>
          <w:rFonts w:ascii="Arial" w:hAnsi="Arial" w:cs="Arial"/>
          <w:b/>
          <w:sz w:val="24"/>
        </w:rPr>
        <w:t xml:space="preserve">Tabela </w:t>
      </w:r>
      <w:r w:rsidRPr="00F96AFD">
        <w:rPr>
          <w:rFonts w:ascii="Arial" w:hAnsi="Arial" w:cs="Arial"/>
          <w:b/>
          <w:sz w:val="24"/>
        </w:rPr>
        <w:fldChar w:fldCharType="begin"/>
      </w:r>
      <w:r w:rsidRPr="00F96AFD">
        <w:rPr>
          <w:rFonts w:ascii="Arial" w:hAnsi="Arial" w:cs="Arial"/>
          <w:b/>
          <w:sz w:val="24"/>
        </w:rPr>
        <w:instrText xml:space="preserve"> STYLEREF 1 \s </w:instrText>
      </w:r>
      <w:r w:rsidRPr="00F96AFD">
        <w:rPr>
          <w:rFonts w:ascii="Arial" w:hAnsi="Arial" w:cs="Arial"/>
          <w:b/>
          <w:sz w:val="24"/>
        </w:rPr>
        <w:fldChar w:fldCharType="separate"/>
      </w:r>
      <w:r w:rsidR="00F77C86" w:rsidRPr="00F96AFD">
        <w:rPr>
          <w:rFonts w:ascii="Arial" w:hAnsi="Arial" w:cs="Arial"/>
          <w:b/>
          <w:noProof/>
          <w:sz w:val="24"/>
        </w:rPr>
        <w:t>4</w:t>
      </w:r>
      <w:r w:rsidRPr="00F96AFD">
        <w:rPr>
          <w:rFonts w:ascii="Arial" w:hAnsi="Arial" w:cs="Arial"/>
          <w:b/>
          <w:sz w:val="24"/>
        </w:rPr>
        <w:fldChar w:fldCharType="end"/>
      </w:r>
      <w:r w:rsidRPr="00F96AFD">
        <w:rPr>
          <w:rFonts w:ascii="Arial" w:hAnsi="Arial" w:cs="Arial"/>
          <w:b/>
          <w:sz w:val="24"/>
        </w:rPr>
        <w:t>.</w:t>
      </w:r>
      <w:r w:rsidRPr="00F96AFD">
        <w:rPr>
          <w:rFonts w:ascii="Arial" w:hAnsi="Arial" w:cs="Arial"/>
          <w:b/>
          <w:sz w:val="24"/>
        </w:rPr>
        <w:fldChar w:fldCharType="begin"/>
      </w:r>
      <w:r w:rsidRPr="00F96AFD">
        <w:rPr>
          <w:rFonts w:ascii="Arial" w:hAnsi="Arial" w:cs="Arial"/>
          <w:b/>
          <w:sz w:val="24"/>
        </w:rPr>
        <w:instrText xml:space="preserve"> SEQ Tabela \* ARABIC \s 1 </w:instrText>
      </w:r>
      <w:r w:rsidRPr="00F96AFD">
        <w:rPr>
          <w:rFonts w:ascii="Arial" w:hAnsi="Arial" w:cs="Arial"/>
          <w:b/>
          <w:sz w:val="24"/>
        </w:rPr>
        <w:fldChar w:fldCharType="separate"/>
      </w:r>
      <w:r w:rsidR="00F77C86" w:rsidRPr="00F96AFD">
        <w:rPr>
          <w:rFonts w:ascii="Arial" w:hAnsi="Arial" w:cs="Arial"/>
          <w:b/>
          <w:noProof/>
          <w:sz w:val="24"/>
        </w:rPr>
        <w:t>7</w:t>
      </w:r>
      <w:r w:rsidRPr="00F96AFD">
        <w:rPr>
          <w:rFonts w:ascii="Arial" w:hAnsi="Arial" w:cs="Arial"/>
          <w:b/>
          <w:sz w:val="24"/>
        </w:rPr>
        <w:fldChar w:fldCharType="end"/>
      </w:r>
      <w:r w:rsidRPr="00F96AFD">
        <w:rPr>
          <w:rFonts w:ascii="Arial" w:hAnsi="Arial" w:cs="Arial"/>
          <w:b/>
          <w:sz w:val="24"/>
        </w:rPr>
        <w:t xml:space="preserve">. </w:t>
      </w:r>
      <w:r w:rsidR="504CBB44" w:rsidRPr="00F96AFD">
        <w:rPr>
          <w:rFonts w:ascii="Arial" w:hAnsi="Arial" w:cs="Arial"/>
          <w:b/>
          <w:sz w:val="24"/>
        </w:rPr>
        <w:t>Średni poziom rozwoju społeczno</w:t>
      </w:r>
      <w:r w:rsidR="23CD3D3C" w:rsidRPr="00F96AFD">
        <w:rPr>
          <w:rFonts w:ascii="Arial" w:hAnsi="Arial" w:cs="Arial"/>
          <w:b/>
          <w:sz w:val="24"/>
        </w:rPr>
        <w:t>-</w:t>
      </w:r>
      <w:r w:rsidR="504CBB44" w:rsidRPr="00F96AFD">
        <w:rPr>
          <w:rFonts w:ascii="Arial" w:hAnsi="Arial" w:cs="Arial"/>
          <w:b/>
          <w:sz w:val="24"/>
        </w:rPr>
        <w:t>gospodarczego a intensywność szeregu czasowego produkcji przemysłowej w poszczególnych województwach</w:t>
      </w:r>
      <w:bookmarkEnd w:id="241"/>
    </w:p>
    <w:tbl>
      <w:tblPr>
        <w:tblStyle w:val="Tabela-Siatka"/>
        <w:tblW w:w="10206" w:type="dxa"/>
        <w:tblInd w:w="-436" w:type="dxa"/>
        <w:tblLayout w:type="fixed"/>
        <w:tblLook w:val="04A0" w:firstRow="1" w:lastRow="0" w:firstColumn="1" w:lastColumn="0" w:noHBand="0" w:noVBand="1"/>
        <w:tblDescription w:val="Tabela, Średni poziom rozowju społeczno-gospodarczego a intensywność szeregu czasowego produkcji przemsłowej w poszczególnych województwach."/>
      </w:tblPr>
      <w:tblGrid>
        <w:gridCol w:w="1986"/>
        <w:gridCol w:w="1370"/>
        <w:gridCol w:w="1370"/>
        <w:gridCol w:w="1370"/>
        <w:gridCol w:w="1370"/>
        <w:gridCol w:w="1370"/>
        <w:gridCol w:w="1370"/>
      </w:tblGrid>
      <w:tr w:rsidR="00E44D2E" w:rsidRPr="00F96AFD" w14:paraId="40FF21E5" w14:textId="711BECCF" w:rsidTr="0087465A">
        <w:trPr>
          <w:trHeight w:val="300"/>
          <w:tblHeader/>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653EC159" w14:textId="77F8FFF5" w:rsidR="00E44D2E" w:rsidRPr="00F96AFD" w:rsidRDefault="00BF0DEA" w:rsidP="0087465A">
            <w:pPr>
              <w:spacing w:line="360" w:lineRule="auto"/>
              <w:rPr>
                <w:rFonts w:ascii="Arial" w:hAnsi="Arial" w:cs="Arial"/>
                <w:b/>
                <w:sz w:val="24"/>
              </w:rPr>
            </w:pPr>
            <w:r w:rsidRPr="00F96AFD">
              <w:rPr>
                <w:rFonts w:ascii="Arial" w:hAnsi="Arial" w:cs="Arial"/>
                <w:b/>
                <w:sz w:val="24"/>
              </w:rPr>
              <w:t>W</w:t>
            </w:r>
            <w:r w:rsidR="00E44D2E" w:rsidRPr="00F96AFD">
              <w:rPr>
                <w:rFonts w:ascii="Arial" w:hAnsi="Arial" w:cs="Arial"/>
                <w:b/>
                <w:sz w:val="24"/>
              </w:rPr>
              <w:t>ojewództwo</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02E2D0E" w14:textId="6B5763B7" w:rsidR="00E44D2E" w:rsidRPr="00F96AFD" w:rsidRDefault="0813D69A" w:rsidP="0087465A">
            <w:pPr>
              <w:spacing w:line="360" w:lineRule="auto"/>
              <w:rPr>
                <w:rFonts w:ascii="Arial" w:hAnsi="Arial" w:cs="Arial"/>
                <w:b/>
                <w:sz w:val="23"/>
                <w:szCs w:val="23"/>
              </w:rPr>
            </w:pPr>
            <w:r w:rsidRPr="00F96AFD">
              <w:rPr>
                <w:rFonts w:ascii="Arial" w:hAnsi="Arial" w:cs="Arial"/>
                <w:b/>
                <w:sz w:val="23"/>
                <w:szCs w:val="23"/>
              </w:rPr>
              <w:t>W</w:t>
            </w:r>
            <w:r w:rsidR="4CAF5003" w:rsidRPr="00F96AFD">
              <w:rPr>
                <w:rFonts w:ascii="Arial" w:hAnsi="Arial" w:cs="Arial"/>
                <w:b/>
                <w:sz w:val="23"/>
                <w:szCs w:val="23"/>
              </w:rPr>
              <w:t>skaźnik</w:t>
            </w:r>
            <w:r w:rsidR="00E44D2E" w:rsidRPr="00F96AFD">
              <w:rPr>
                <w:rFonts w:ascii="Arial" w:hAnsi="Arial" w:cs="Arial"/>
                <w:b/>
                <w:sz w:val="23"/>
                <w:szCs w:val="23"/>
              </w:rPr>
              <w:t xml:space="preserve"> rozwoju </w:t>
            </w:r>
            <w:proofErr w:type="spellStart"/>
            <w:r w:rsidR="00E44D2E" w:rsidRPr="00F96AFD">
              <w:rPr>
                <w:rFonts w:ascii="Arial" w:hAnsi="Arial" w:cs="Arial"/>
                <w:b/>
                <w:sz w:val="23"/>
                <w:szCs w:val="23"/>
              </w:rPr>
              <w:t>społ</w:t>
            </w:r>
            <w:r w:rsidR="008246E3" w:rsidRPr="00F96AFD">
              <w:rPr>
                <w:rFonts w:ascii="Arial" w:hAnsi="Arial" w:cs="Arial"/>
                <w:b/>
                <w:sz w:val="23"/>
                <w:szCs w:val="23"/>
              </w:rPr>
              <w:t>eczno</w:t>
            </w:r>
            <w:proofErr w:type="spellEnd"/>
            <w:r w:rsidR="00E44D2E" w:rsidRPr="00F96AFD">
              <w:rPr>
                <w:rFonts w:ascii="Arial" w:hAnsi="Arial" w:cs="Arial"/>
                <w:b/>
                <w:sz w:val="23"/>
                <w:szCs w:val="23"/>
              </w:rPr>
              <w:t xml:space="preserve"> -gosp</w:t>
            </w:r>
            <w:r w:rsidR="008246E3" w:rsidRPr="00F96AFD">
              <w:rPr>
                <w:rFonts w:ascii="Arial" w:hAnsi="Arial" w:cs="Arial"/>
                <w:b/>
                <w:sz w:val="23"/>
                <w:szCs w:val="23"/>
              </w:rPr>
              <w:t>odarczego</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7050339E" w14:textId="0D4CF718" w:rsidR="00E44D2E" w:rsidRPr="00F96AFD" w:rsidRDefault="008246E3" w:rsidP="0087465A">
            <w:pPr>
              <w:spacing w:line="360" w:lineRule="auto"/>
              <w:rPr>
                <w:rFonts w:ascii="Arial" w:hAnsi="Arial" w:cs="Arial"/>
                <w:b/>
                <w:sz w:val="23"/>
                <w:szCs w:val="23"/>
              </w:rPr>
            </w:pPr>
            <w:r w:rsidRPr="00F96AFD">
              <w:rPr>
                <w:rFonts w:ascii="Arial" w:hAnsi="Arial" w:cs="Arial"/>
                <w:b/>
                <w:sz w:val="23"/>
                <w:szCs w:val="23"/>
              </w:rPr>
              <w:t>Odchylenie standardowe</w:t>
            </w:r>
          </w:p>
          <w:p w14:paraId="20D03DDC" w14:textId="66DA2593" w:rsidR="00E44D2E" w:rsidRPr="00F96AFD" w:rsidRDefault="00E44D2E" w:rsidP="0087465A">
            <w:pPr>
              <w:spacing w:line="360" w:lineRule="auto"/>
              <w:rPr>
                <w:rFonts w:ascii="Arial" w:hAnsi="Arial" w:cs="Arial"/>
                <w:b/>
                <w:sz w:val="23"/>
                <w:szCs w:val="23"/>
              </w:rPr>
            </w:pPr>
            <w:r w:rsidRPr="00F96AFD">
              <w:rPr>
                <w:rFonts w:ascii="Arial" w:hAnsi="Arial" w:cs="Arial"/>
                <w:b/>
                <w:sz w:val="23"/>
                <w:szCs w:val="23"/>
              </w:rPr>
              <w:t>komponentu cyklicznego</w:t>
            </w:r>
          </w:p>
          <w:p w14:paraId="1E6990CE" w14:textId="3BB0D0B7" w:rsidR="00E44D2E" w:rsidRPr="00F96AFD" w:rsidRDefault="00E44D2E" w:rsidP="002E29B3">
            <w:pPr>
              <w:spacing w:line="360" w:lineRule="auto"/>
              <w:rPr>
                <w:rFonts w:ascii="Arial" w:hAnsi="Arial" w:cs="Arial"/>
                <w:b/>
                <w:sz w:val="23"/>
                <w:szCs w:val="23"/>
              </w:rPr>
            </w:pPr>
            <w:r w:rsidRPr="00F96AFD">
              <w:rPr>
                <w:rFonts w:ascii="Arial" w:hAnsi="Arial" w:cs="Arial"/>
                <w:b/>
                <w:sz w:val="23"/>
                <w:szCs w:val="23"/>
              </w:rPr>
              <w:t>(w pkt)</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4D3F701" w14:textId="0164755B" w:rsidR="00E44D2E" w:rsidRPr="00F96AFD" w:rsidRDefault="008246E3" w:rsidP="0087465A">
            <w:pPr>
              <w:spacing w:line="360" w:lineRule="auto"/>
              <w:rPr>
                <w:rFonts w:ascii="Arial" w:hAnsi="Arial" w:cs="Arial"/>
                <w:b/>
                <w:sz w:val="23"/>
                <w:szCs w:val="23"/>
              </w:rPr>
            </w:pPr>
            <w:r w:rsidRPr="00F96AFD">
              <w:rPr>
                <w:rFonts w:ascii="Arial" w:hAnsi="Arial" w:cs="Arial"/>
                <w:b/>
                <w:sz w:val="23"/>
                <w:szCs w:val="23"/>
              </w:rPr>
              <w:t>Współczynnik</w:t>
            </w:r>
            <w:r w:rsidR="00680DE1" w:rsidRPr="00F96AFD">
              <w:rPr>
                <w:rFonts w:ascii="Arial" w:hAnsi="Arial" w:cs="Arial"/>
                <w:b/>
                <w:sz w:val="23"/>
                <w:szCs w:val="23"/>
              </w:rPr>
              <w:t xml:space="preserve"> </w:t>
            </w:r>
            <w:r w:rsidR="7653F5F9" w:rsidRPr="00F96AFD">
              <w:rPr>
                <w:rFonts w:ascii="Arial" w:hAnsi="Arial" w:cs="Arial"/>
                <w:b/>
                <w:sz w:val="23"/>
                <w:szCs w:val="23"/>
              </w:rPr>
              <w:t>zmienności (w %)</w:t>
            </w:r>
          </w:p>
          <w:p w14:paraId="3035DDA0" w14:textId="3C35D01E" w:rsidR="00E44D2E" w:rsidRPr="00F96AFD" w:rsidRDefault="00E44D2E" w:rsidP="0087465A">
            <w:pPr>
              <w:spacing w:line="360" w:lineRule="auto"/>
              <w:rPr>
                <w:rFonts w:ascii="Arial" w:hAnsi="Arial" w:cs="Arial"/>
                <w:b/>
                <w:sz w:val="23"/>
                <w:szCs w:val="23"/>
              </w:rPr>
            </w:pP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EDD3D1B" w14:textId="75643836" w:rsidR="00E44D2E" w:rsidRPr="00F96AFD" w:rsidRDefault="2E170639" w:rsidP="0087465A">
            <w:pPr>
              <w:spacing w:line="360" w:lineRule="auto"/>
              <w:rPr>
                <w:rFonts w:ascii="Arial" w:hAnsi="Arial" w:cs="Arial"/>
                <w:b/>
                <w:sz w:val="23"/>
                <w:szCs w:val="23"/>
              </w:rPr>
            </w:pPr>
            <w:r w:rsidRPr="00F96AFD">
              <w:rPr>
                <w:rFonts w:ascii="Arial" w:hAnsi="Arial" w:cs="Arial"/>
                <w:b/>
                <w:sz w:val="23"/>
                <w:szCs w:val="23"/>
              </w:rPr>
              <w:t>Ś</w:t>
            </w:r>
            <w:r w:rsidR="4CAF5003" w:rsidRPr="00F96AFD">
              <w:rPr>
                <w:rFonts w:ascii="Arial" w:hAnsi="Arial" w:cs="Arial"/>
                <w:b/>
                <w:sz w:val="23"/>
                <w:szCs w:val="23"/>
              </w:rPr>
              <w:t>rednia</w:t>
            </w:r>
            <w:r w:rsidR="00E44D2E" w:rsidRPr="00F96AFD">
              <w:rPr>
                <w:rFonts w:ascii="Arial" w:hAnsi="Arial" w:cs="Arial"/>
                <w:b/>
                <w:sz w:val="23"/>
                <w:szCs w:val="23"/>
              </w:rPr>
              <w:t xml:space="preserve"> amplituda faz wzrostowych (w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4DED334" w14:textId="3B2CB6AF" w:rsidR="00E44D2E" w:rsidRPr="00F96AFD" w:rsidRDefault="7B9904AB" w:rsidP="0087465A">
            <w:pPr>
              <w:spacing w:line="360" w:lineRule="auto"/>
              <w:rPr>
                <w:rFonts w:ascii="Arial" w:hAnsi="Arial" w:cs="Arial"/>
                <w:b/>
                <w:sz w:val="23"/>
                <w:szCs w:val="23"/>
              </w:rPr>
            </w:pPr>
            <w:r w:rsidRPr="00F96AFD">
              <w:rPr>
                <w:rFonts w:ascii="Arial" w:hAnsi="Arial" w:cs="Arial"/>
                <w:b/>
                <w:sz w:val="23"/>
                <w:szCs w:val="23"/>
              </w:rPr>
              <w:t>Ś</w:t>
            </w:r>
            <w:r w:rsidR="4CAF5003" w:rsidRPr="00F96AFD">
              <w:rPr>
                <w:rFonts w:ascii="Arial" w:hAnsi="Arial" w:cs="Arial"/>
                <w:b/>
                <w:sz w:val="23"/>
                <w:szCs w:val="23"/>
              </w:rPr>
              <w:t>rednia</w:t>
            </w:r>
            <w:r w:rsidR="00E44D2E" w:rsidRPr="00F96AFD">
              <w:rPr>
                <w:rFonts w:ascii="Arial" w:hAnsi="Arial" w:cs="Arial"/>
                <w:b/>
                <w:sz w:val="23"/>
                <w:szCs w:val="23"/>
              </w:rPr>
              <w:t xml:space="preserve"> amplituda faz spadkowych (w %)</w:t>
            </w:r>
          </w:p>
        </w:tc>
        <w:tc>
          <w:tcPr>
            <w:tcW w:w="1370" w:type="dxa"/>
            <w:tcBorders>
              <w:top w:val="single" w:sz="8" w:space="0" w:color="auto"/>
              <w:left w:val="single" w:sz="8" w:space="0" w:color="auto"/>
              <w:bottom w:val="single" w:sz="8" w:space="0" w:color="auto"/>
              <w:right w:val="single" w:sz="8" w:space="0" w:color="auto"/>
            </w:tcBorders>
            <w:vAlign w:val="center"/>
          </w:tcPr>
          <w:p w14:paraId="5758A514" w14:textId="6A2F59B6" w:rsidR="00E44D2E" w:rsidRPr="00F96AFD" w:rsidRDefault="00761AB2" w:rsidP="0087465A">
            <w:pPr>
              <w:spacing w:line="360" w:lineRule="auto"/>
              <w:rPr>
                <w:rFonts w:ascii="Arial" w:hAnsi="Arial" w:cs="Arial"/>
                <w:b/>
                <w:sz w:val="23"/>
                <w:szCs w:val="23"/>
              </w:rPr>
            </w:pPr>
            <w:r w:rsidRPr="00F96AFD">
              <w:rPr>
                <w:rFonts w:ascii="Arial" w:hAnsi="Arial" w:cs="Arial"/>
                <w:b/>
                <w:sz w:val="23"/>
                <w:szCs w:val="23"/>
              </w:rPr>
              <w:t>Średnia amplituda cykli</w:t>
            </w:r>
          </w:p>
        </w:tc>
      </w:tr>
      <w:tr w:rsidR="008A3772" w:rsidRPr="00F96AFD" w14:paraId="28F9EEF7" w14:textId="2D7E77DC"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62EDEF5A" w14:textId="377053D4"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dolnośląskie</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6664EE4" w14:textId="24A360C1" w:rsidR="008A3772" w:rsidRPr="00F96AFD" w:rsidRDefault="008A3772" w:rsidP="00C91E06">
            <w:pPr>
              <w:spacing w:line="360" w:lineRule="auto"/>
              <w:rPr>
                <w:rFonts w:ascii="Arial" w:hAnsi="Arial" w:cs="Arial"/>
                <w:sz w:val="24"/>
              </w:rPr>
            </w:pPr>
            <w:r w:rsidRPr="00F96AFD">
              <w:rPr>
                <w:rFonts w:ascii="Arial" w:hAnsi="Arial" w:cs="Arial"/>
                <w:sz w:val="24"/>
              </w:rPr>
              <w:t>0,54</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05CCECA8" w14:textId="5941470A" w:rsidR="008A3772" w:rsidRPr="00F96AFD" w:rsidRDefault="008A3772" w:rsidP="00C91E06">
            <w:pPr>
              <w:spacing w:line="360" w:lineRule="auto"/>
              <w:rPr>
                <w:rFonts w:ascii="Arial" w:hAnsi="Arial" w:cs="Arial"/>
                <w:sz w:val="24"/>
              </w:rPr>
            </w:pPr>
            <w:r w:rsidRPr="00F96AFD">
              <w:rPr>
                <w:rFonts w:ascii="Arial" w:hAnsi="Arial" w:cs="Arial"/>
                <w:sz w:val="24"/>
              </w:rPr>
              <w:t>7,6</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17844CC" w14:textId="481F85AF" w:rsidR="008A3772" w:rsidRPr="00F96AFD" w:rsidRDefault="008A3772" w:rsidP="00C91E06">
            <w:pPr>
              <w:spacing w:line="360" w:lineRule="auto"/>
              <w:rPr>
                <w:rFonts w:ascii="Arial" w:hAnsi="Arial" w:cs="Arial"/>
                <w:sz w:val="24"/>
              </w:rPr>
            </w:pPr>
            <w:r w:rsidRPr="00F96AFD">
              <w:rPr>
                <w:rFonts w:ascii="Arial" w:hAnsi="Arial" w:cs="Arial"/>
                <w:sz w:val="24"/>
              </w:rPr>
              <w:t>25,8</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503D5E86" w14:textId="5E6F8A81" w:rsidR="008A3772" w:rsidRPr="00F96AFD" w:rsidRDefault="008A3772" w:rsidP="00C91E06">
            <w:pPr>
              <w:spacing w:line="360" w:lineRule="auto"/>
              <w:rPr>
                <w:rFonts w:ascii="Arial" w:hAnsi="Arial" w:cs="Arial"/>
                <w:sz w:val="24"/>
              </w:rPr>
            </w:pPr>
            <w:r w:rsidRPr="00F96AFD">
              <w:rPr>
                <w:rFonts w:ascii="Arial" w:hAnsi="Arial" w:cs="Arial"/>
                <w:sz w:val="24"/>
              </w:rPr>
              <w:t>8,3</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B7D1D44" w14:textId="20510910"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9,70</w:t>
            </w:r>
          </w:p>
        </w:tc>
        <w:tc>
          <w:tcPr>
            <w:tcW w:w="1370" w:type="dxa"/>
            <w:tcBorders>
              <w:top w:val="single" w:sz="8" w:space="0" w:color="auto"/>
              <w:left w:val="single" w:sz="8" w:space="0" w:color="auto"/>
              <w:bottom w:val="single" w:sz="8" w:space="0" w:color="auto"/>
              <w:right w:val="single" w:sz="8" w:space="0" w:color="auto"/>
            </w:tcBorders>
          </w:tcPr>
          <w:p w14:paraId="67C8F395" w14:textId="51B7FA14"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-1,40</w:t>
            </w:r>
          </w:p>
        </w:tc>
      </w:tr>
      <w:tr w:rsidR="008A3772" w:rsidRPr="00F96AFD" w14:paraId="27B77FA0" w14:textId="43A28F48"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79DDC263" w14:textId="436D3D14" w:rsidR="0087465A" w:rsidRPr="00F96AFD" w:rsidRDefault="0087465A" w:rsidP="00C91E06">
            <w:pPr>
              <w:spacing w:line="360" w:lineRule="auto"/>
              <w:rPr>
                <w:rFonts w:ascii="Arial" w:hAnsi="Arial" w:cs="Arial"/>
                <w:sz w:val="24"/>
                <w:szCs w:val="24"/>
              </w:rPr>
            </w:pPr>
            <w:r w:rsidRPr="00F96AFD">
              <w:rPr>
                <w:rFonts w:ascii="Arial" w:hAnsi="Arial" w:cs="Arial"/>
                <w:sz w:val="24"/>
                <w:szCs w:val="24"/>
              </w:rPr>
              <w:t>K</w:t>
            </w:r>
            <w:r w:rsidR="008246E3" w:rsidRPr="00F96AFD">
              <w:rPr>
                <w:rFonts w:ascii="Arial" w:hAnsi="Arial" w:cs="Arial"/>
                <w:sz w:val="24"/>
                <w:szCs w:val="24"/>
              </w:rPr>
              <w:t>ujawsko</w:t>
            </w:r>
          </w:p>
          <w:p w14:paraId="5F91799A" w14:textId="77F129CE"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-pomorskie</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18DC76C8" w14:textId="0265E5B9" w:rsidR="008A3772" w:rsidRPr="00F96AFD" w:rsidRDefault="008A3772" w:rsidP="00C91E06">
            <w:pPr>
              <w:spacing w:line="360" w:lineRule="auto"/>
              <w:rPr>
                <w:rFonts w:ascii="Arial" w:hAnsi="Arial" w:cs="Arial"/>
                <w:sz w:val="24"/>
              </w:rPr>
            </w:pPr>
            <w:r w:rsidRPr="00F96AFD">
              <w:rPr>
                <w:rFonts w:ascii="Arial" w:hAnsi="Arial" w:cs="Arial"/>
                <w:sz w:val="24"/>
              </w:rPr>
              <w:t>0,53</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0E318C5D" w14:textId="2F84B416" w:rsidR="008A3772" w:rsidRPr="00F96AFD" w:rsidRDefault="008A3772" w:rsidP="00C91E06">
            <w:pPr>
              <w:spacing w:line="360" w:lineRule="auto"/>
              <w:rPr>
                <w:rFonts w:ascii="Arial" w:hAnsi="Arial" w:cs="Arial"/>
                <w:sz w:val="24"/>
              </w:rPr>
            </w:pPr>
            <w:r w:rsidRPr="00F96AFD">
              <w:rPr>
                <w:rFonts w:ascii="Arial" w:hAnsi="Arial" w:cs="Arial"/>
                <w:sz w:val="24"/>
              </w:rPr>
              <w:t>5,8</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53A74962" w14:textId="380E6736" w:rsidR="008A3772" w:rsidRPr="00F96AFD" w:rsidRDefault="008A3772" w:rsidP="00C91E06">
            <w:pPr>
              <w:spacing w:line="360" w:lineRule="auto"/>
              <w:rPr>
                <w:rFonts w:ascii="Arial" w:hAnsi="Arial" w:cs="Arial"/>
                <w:sz w:val="24"/>
              </w:rPr>
            </w:pPr>
            <w:r w:rsidRPr="00F96AFD">
              <w:rPr>
                <w:rFonts w:ascii="Arial" w:hAnsi="Arial" w:cs="Arial"/>
                <w:sz w:val="24"/>
              </w:rPr>
              <w:t>19,6</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3B340408" w14:textId="356EC988" w:rsidR="008A3772" w:rsidRPr="00F96AFD" w:rsidRDefault="008A3772" w:rsidP="00C91E06">
            <w:pPr>
              <w:spacing w:line="360" w:lineRule="auto"/>
              <w:rPr>
                <w:rFonts w:ascii="Arial" w:hAnsi="Arial" w:cs="Arial"/>
                <w:sz w:val="24"/>
              </w:rPr>
            </w:pPr>
            <w:r w:rsidRPr="00F96AFD">
              <w:rPr>
                <w:rFonts w:ascii="Arial" w:hAnsi="Arial" w:cs="Arial"/>
                <w:sz w:val="24"/>
              </w:rPr>
              <w:t>7,1</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7A9E516" w14:textId="5FD56841"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8,00</w:t>
            </w:r>
          </w:p>
        </w:tc>
        <w:tc>
          <w:tcPr>
            <w:tcW w:w="1370" w:type="dxa"/>
            <w:tcBorders>
              <w:top w:val="single" w:sz="8" w:space="0" w:color="auto"/>
              <w:left w:val="single" w:sz="8" w:space="0" w:color="auto"/>
              <w:bottom w:val="single" w:sz="8" w:space="0" w:color="auto"/>
              <w:right w:val="single" w:sz="8" w:space="0" w:color="auto"/>
            </w:tcBorders>
          </w:tcPr>
          <w:p w14:paraId="4E5F82EA" w14:textId="1A01B5F9"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-0,90</w:t>
            </w:r>
          </w:p>
        </w:tc>
      </w:tr>
      <w:tr w:rsidR="008A3772" w:rsidRPr="00F96AFD" w14:paraId="3A3A5B6B" w14:textId="004B703E"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53172AE7" w14:textId="234077AA"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lubelskie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4B887E2E" w14:textId="28A5862E" w:rsidR="008A3772" w:rsidRPr="00F96AFD" w:rsidRDefault="008A3772" w:rsidP="00C91E06">
            <w:pPr>
              <w:spacing w:line="360" w:lineRule="auto"/>
              <w:rPr>
                <w:rFonts w:ascii="Arial" w:hAnsi="Arial" w:cs="Arial"/>
                <w:sz w:val="24"/>
              </w:rPr>
            </w:pPr>
            <w:r w:rsidRPr="00F96AFD">
              <w:rPr>
                <w:rFonts w:ascii="Arial" w:hAnsi="Arial" w:cs="Arial"/>
                <w:sz w:val="24"/>
              </w:rPr>
              <w:t>0,52</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4C7C0E1" w14:textId="27D367A1" w:rsidR="008A3772" w:rsidRPr="00F96AFD" w:rsidRDefault="008A3772" w:rsidP="00C91E06">
            <w:pPr>
              <w:spacing w:line="360" w:lineRule="auto"/>
              <w:rPr>
                <w:rFonts w:ascii="Arial" w:hAnsi="Arial" w:cs="Arial"/>
                <w:sz w:val="24"/>
              </w:rPr>
            </w:pPr>
            <w:r w:rsidRPr="00F96AFD">
              <w:rPr>
                <w:rFonts w:ascii="Arial" w:hAnsi="Arial" w:cs="Arial"/>
                <w:sz w:val="24"/>
              </w:rPr>
              <w:t>11,5</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01DFF7F1" w14:textId="25AB2184" w:rsidR="008A3772" w:rsidRPr="00F96AFD" w:rsidRDefault="008A3772" w:rsidP="00C91E06">
            <w:pPr>
              <w:spacing w:line="360" w:lineRule="auto"/>
              <w:rPr>
                <w:rFonts w:ascii="Arial" w:hAnsi="Arial" w:cs="Arial"/>
                <w:sz w:val="24"/>
              </w:rPr>
            </w:pPr>
            <w:r w:rsidRPr="00F96AFD">
              <w:rPr>
                <w:rFonts w:ascii="Arial" w:hAnsi="Arial" w:cs="Arial"/>
                <w:sz w:val="24"/>
              </w:rPr>
              <w:t>39,8</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04159942" w14:textId="196B4CA6" w:rsidR="008A3772" w:rsidRPr="00F96AFD" w:rsidRDefault="008A3772" w:rsidP="00C91E06">
            <w:pPr>
              <w:spacing w:line="360" w:lineRule="auto"/>
              <w:rPr>
                <w:rFonts w:ascii="Arial" w:hAnsi="Arial" w:cs="Arial"/>
                <w:sz w:val="24"/>
              </w:rPr>
            </w:pPr>
            <w:r w:rsidRPr="00F96AFD">
              <w:rPr>
                <w:rFonts w:ascii="Arial" w:hAnsi="Arial" w:cs="Arial"/>
                <w:sz w:val="24"/>
              </w:rPr>
              <w:t>9,80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176C0D41" w14:textId="190D5D5B"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10,90</w:t>
            </w:r>
          </w:p>
        </w:tc>
        <w:tc>
          <w:tcPr>
            <w:tcW w:w="1370" w:type="dxa"/>
            <w:tcBorders>
              <w:top w:val="single" w:sz="8" w:space="0" w:color="auto"/>
              <w:left w:val="single" w:sz="8" w:space="0" w:color="auto"/>
              <w:bottom w:val="single" w:sz="8" w:space="0" w:color="auto"/>
              <w:right w:val="single" w:sz="8" w:space="0" w:color="auto"/>
            </w:tcBorders>
          </w:tcPr>
          <w:p w14:paraId="691DB6FD" w14:textId="4EAEC9BA"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-1,10</w:t>
            </w:r>
          </w:p>
        </w:tc>
      </w:tr>
      <w:tr w:rsidR="008A3772" w:rsidRPr="00F96AFD" w14:paraId="13E8671D" w14:textId="0B9F211B"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22CC3A79" w14:textId="3311A0D6"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lubuskie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031D38A2" w14:textId="16E4F8D2" w:rsidR="008A3772" w:rsidRPr="00F96AFD" w:rsidRDefault="008A3772" w:rsidP="00C91E06">
            <w:pPr>
              <w:spacing w:line="360" w:lineRule="auto"/>
              <w:rPr>
                <w:rFonts w:ascii="Arial" w:hAnsi="Arial" w:cs="Arial"/>
                <w:sz w:val="24"/>
              </w:rPr>
            </w:pPr>
            <w:r w:rsidRPr="00F96AFD">
              <w:rPr>
                <w:rFonts w:ascii="Arial" w:hAnsi="Arial" w:cs="Arial"/>
                <w:sz w:val="24"/>
              </w:rPr>
              <w:t>0,50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1B09D82E" w14:textId="664403EC" w:rsidR="008A3772" w:rsidRPr="00F96AFD" w:rsidRDefault="008A3772" w:rsidP="00C91E06">
            <w:pPr>
              <w:spacing w:line="360" w:lineRule="auto"/>
              <w:rPr>
                <w:rFonts w:ascii="Arial" w:hAnsi="Arial" w:cs="Arial"/>
                <w:sz w:val="24"/>
              </w:rPr>
            </w:pPr>
            <w:r w:rsidRPr="00F96AFD">
              <w:rPr>
                <w:rFonts w:ascii="Arial" w:hAnsi="Arial" w:cs="Arial"/>
                <w:sz w:val="24"/>
              </w:rPr>
              <w:t>6,3</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9A0840F" w14:textId="0F14A154" w:rsidR="008A3772" w:rsidRPr="00F96AFD" w:rsidRDefault="008A3772" w:rsidP="00C91E06">
            <w:pPr>
              <w:spacing w:line="360" w:lineRule="auto"/>
              <w:rPr>
                <w:rFonts w:ascii="Arial" w:hAnsi="Arial" w:cs="Arial"/>
                <w:sz w:val="24"/>
              </w:rPr>
            </w:pPr>
            <w:r w:rsidRPr="00F96AFD">
              <w:rPr>
                <w:rFonts w:ascii="Arial" w:hAnsi="Arial" w:cs="Arial"/>
                <w:sz w:val="24"/>
              </w:rPr>
              <w:t>21,0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D5248DA" w14:textId="6E1A4503" w:rsidR="008A3772" w:rsidRPr="00F96AFD" w:rsidRDefault="008A3772" w:rsidP="00C91E06">
            <w:pPr>
              <w:spacing w:line="360" w:lineRule="auto"/>
              <w:rPr>
                <w:rFonts w:ascii="Arial" w:hAnsi="Arial" w:cs="Arial"/>
                <w:sz w:val="24"/>
              </w:rPr>
            </w:pPr>
            <w:r w:rsidRPr="00F96AFD">
              <w:rPr>
                <w:rFonts w:ascii="Arial" w:hAnsi="Arial" w:cs="Arial"/>
                <w:sz w:val="24"/>
              </w:rPr>
              <w:t>7,20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062EEE48" w14:textId="30C33A6F" w:rsidR="008A3772" w:rsidRPr="00F96AFD" w:rsidRDefault="008A3772" w:rsidP="00C91E06">
            <w:pPr>
              <w:spacing w:line="360" w:lineRule="auto"/>
              <w:rPr>
                <w:rFonts w:ascii="Arial" w:hAnsi="Arial" w:cs="Arial"/>
                <w:sz w:val="24"/>
                <w:highlight w:val="red"/>
              </w:rPr>
            </w:pPr>
            <w:r w:rsidRPr="00F96AFD">
              <w:rPr>
                <w:rFonts w:ascii="Arial" w:hAnsi="Arial" w:cs="Arial"/>
                <w:sz w:val="24"/>
              </w:rPr>
              <w:t>7,20</w:t>
            </w:r>
          </w:p>
        </w:tc>
        <w:tc>
          <w:tcPr>
            <w:tcW w:w="1370" w:type="dxa"/>
            <w:tcBorders>
              <w:top w:val="single" w:sz="8" w:space="0" w:color="auto"/>
              <w:left w:val="single" w:sz="8" w:space="0" w:color="auto"/>
              <w:bottom w:val="single" w:sz="8" w:space="0" w:color="auto"/>
              <w:right w:val="single" w:sz="8" w:space="0" w:color="auto"/>
            </w:tcBorders>
          </w:tcPr>
          <w:p w14:paraId="72C5BBFB" w14:textId="227DCE39" w:rsidR="008A3772" w:rsidRPr="00F96AFD" w:rsidRDefault="008A3772" w:rsidP="00C91E06">
            <w:pPr>
              <w:spacing w:line="360" w:lineRule="auto"/>
              <w:rPr>
                <w:rFonts w:ascii="Arial" w:hAnsi="Arial" w:cs="Arial"/>
                <w:sz w:val="24"/>
                <w:highlight w:val="red"/>
              </w:rPr>
            </w:pPr>
            <w:r w:rsidRPr="00F96AFD">
              <w:rPr>
                <w:rFonts w:ascii="Arial" w:hAnsi="Arial" w:cs="Arial"/>
                <w:sz w:val="24"/>
              </w:rPr>
              <w:t>0,00</w:t>
            </w:r>
          </w:p>
        </w:tc>
      </w:tr>
      <w:tr w:rsidR="008A3772" w:rsidRPr="00F96AFD" w14:paraId="2A3C6208" w14:textId="1E226FF5"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4BD3CF88" w14:textId="2266D821"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łódzkie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16A6A8DC" w14:textId="29CD04EC" w:rsidR="008A3772" w:rsidRPr="00F96AFD" w:rsidRDefault="008A3772" w:rsidP="00C91E06">
            <w:pPr>
              <w:spacing w:line="360" w:lineRule="auto"/>
              <w:rPr>
                <w:rFonts w:ascii="Arial" w:hAnsi="Arial" w:cs="Arial"/>
                <w:sz w:val="24"/>
              </w:rPr>
            </w:pPr>
            <w:r w:rsidRPr="00F96AFD">
              <w:rPr>
                <w:rFonts w:ascii="Arial" w:hAnsi="Arial" w:cs="Arial"/>
                <w:sz w:val="24"/>
              </w:rPr>
              <w:t>0,45</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09F37F99" w14:textId="230607D7" w:rsidR="008A3772" w:rsidRPr="00F96AFD" w:rsidRDefault="008A3772" w:rsidP="00C91E06">
            <w:pPr>
              <w:spacing w:line="360" w:lineRule="auto"/>
              <w:rPr>
                <w:rFonts w:ascii="Arial" w:hAnsi="Arial" w:cs="Arial"/>
                <w:sz w:val="24"/>
              </w:rPr>
            </w:pPr>
            <w:r w:rsidRPr="00F96AFD">
              <w:rPr>
                <w:rFonts w:ascii="Arial" w:hAnsi="Arial" w:cs="Arial"/>
                <w:sz w:val="24"/>
              </w:rPr>
              <w:t>6,00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38484BD" w14:textId="180D0564" w:rsidR="008A3772" w:rsidRPr="00F96AFD" w:rsidRDefault="008A3772" w:rsidP="00C91E06">
            <w:pPr>
              <w:spacing w:line="360" w:lineRule="auto"/>
              <w:rPr>
                <w:rFonts w:ascii="Arial" w:hAnsi="Arial" w:cs="Arial"/>
                <w:sz w:val="24"/>
              </w:rPr>
            </w:pPr>
            <w:r w:rsidRPr="00F96AFD">
              <w:rPr>
                <w:rFonts w:ascii="Arial" w:hAnsi="Arial" w:cs="Arial"/>
                <w:sz w:val="24"/>
              </w:rPr>
              <w:t>20,30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4E4B4BA9" w14:textId="3F6D50B4" w:rsidR="008A3772" w:rsidRPr="00F96AFD" w:rsidRDefault="008A3772" w:rsidP="00C91E06">
            <w:pPr>
              <w:spacing w:line="360" w:lineRule="auto"/>
              <w:rPr>
                <w:rFonts w:ascii="Arial" w:hAnsi="Arial" w:cs="Arial"/>
                <w:sz w:val="24"/>
              </w:rPr>
            </w:pPr>
            <w:r w:rsidRPr="00F96AFD">
              <w:rPr>
                <w:rFonts w:ascii="Arial" w:hAnsi="Arial" w:cs="Arial"/>
                <w:sz w:val="24"/>
              </w:rPr>
              <w:t>8,70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E8B7F75" w14:textId="4CA58E03"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8,00</w:t>
            </w:r>
          </w:p>
        </w:tc>
        <w:tc>
          <w:tcPr>
            <w:tcW w:w="1370" w:type="dxa"/>
            <w:tcBorders>
              <w:top w:val="single" w:sz="8" w:space="0" w:color="auto"/>
              <w:left w:val="single" w:sz="8" w:space="0" w:color="auto"/>
              <w:bottom w:val="single" w:sz="8" w:space="0" w:color="auto"/>
              <w:right w:val="single" w:sz="8" w:space="0" w:color="auto"/>
            </w:tcBorders>
          </w:tcPr>
          <w:p w14:paraId="2A2DDB9A" w14:textId="4F5D1887"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0,70</w:t>
            </w:r>
          </w:p>
        </w:tc>
      </w:tr>
      <w:tr w:rsidR="008A3772" w:rsidRPr="00F96AFD" w14:paraId="487B4CE3" w14:textId="0350F885"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67470861" w14:textId="29E39162"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małopolskie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553B1CF1" w14:textId="08B7DAEA" w:rsidR="008A3772" w:rsidRPr="00F96AFD" w:rsidRDefault="008A3772" w:rsidP="00C91E06">
            <w:pPr>
              <w:spacing w:line="360" w:lineRule="auto"/>
              <w:rPr>
                <w:rFonts w:ascii="Arial" w:hAnsi="Arial" w:cs="Arial"/>
                <w:sz w:val="24"/>
              </w:rPr>
            </w:pPr>
            <w:r w:rsidRPr="00F96AFD">
              <w:rPr>
                <w:rFonts w:ascii="Arial" w:hAnsi="Arial" w:cs="Arial"/>
                <w:sz w:val="24"/>
              </w:rPr>
              <w:t>0,47</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816034A" w14:textId="78310186" w:rsidR="008A3772" w:rsidRPr="00F96AFD" w:rsidRDefault="008A3772" w:rsidP="00C91E06">
            <w:pPr>
              <w:spacing w:line="360" w:lineRule="auto"/>
              <w:rPr>
                <w:rFonts w:ascii="Arial" w:hAnsi="Arial" w:cs="Arial"/>
                <w:sz w:val="24"/>
              </w:rPr>
            </w:pPr>
            <w:r w:rsidRPr="00F96AFD">
              <w:rPr>
                <w:rFonts w:ascii="Arial" w:hAnsi="Arial" w:cs="Arial"/>
                <w:sz w:val="24"/>
              </w:rPr>
              <w:t>8,1</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5F6AF57" w14:textId="683C236C" w:rsidR="008A3772" w:rsidRPr="00F96AFD" w:rsidRDefault="008A3772" w:rsidP="00C91E06">
            <w:pPr>
              <w:spacing w:line="360" w:lineRule="auto"/>
              <w:rPr>
                <w:rFonts w:ascii="Arial" w:hAnsi="Arial" w:cs="Arial"/>
                <w:sz w:val="24"/>
              </w:rPr>
            </w:pPr>
            <w:r w:rsidRPr="00F96AFD">
              <w:rPr>
                <w:rFonts w:ascii="Arial" w:hAnsi="Arial" w:cs="Arial"/>
                <w:sz w:val="24"/>
              </w:rPr>
              <w:t>27,7</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34B8612A" w14:textId="1036A8EE" w:rsidR="008A3772" w:rsidRPr="00F96AFD" w:rsidRDefault="008A3772" w:rsidP="00C91E06">
            <w:pPr>
              <w:spacing w:line="360" w:lineRule="auto"/>
              <w:rPr>
                <w:rFonts w:ascii="Arial" w:hAnsi="Arial" w:cs="Arial"/>
                <w:sz w:val="24"/>
              </w:rPr>
            </w:pPr>
            <w:r w:rsidRPr="00F96AFD">
              <w:rPr>
                <w:rFonts w:ascii="Arial" w:hAnsi="Arial" w:cs="Arial"/>
                <w:sz w:val="24"/>
              </w:rPr>
              <w:t>12,30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AE9DA3D" w14:textId="0645F331" w:rsidR="008A3772" w:rsidRPr="00F96AFD" w:rsidRDefault="008A3772" w:rsidP="00C91E06">
            <w:pPr>
              <w:spacing w:line="360" w:lineRule="auto"/>
              <w:rPr>
                <w:rFonts w:ascii="Arial" w:hAnsi="Arial" w:cs="Arial"/>
                <w:sz w:val="24"/>
                <w:highlight w:val="magenta"/>
              </w:rPr>
            </w:pPr>
            <w:r w:rsidRPr="00F96AFD">
              <w:rPr>
                <w:rFonts w:ascii="Arial" w:hAnsi="Arial" w:cs="Arial"/>
                <w:sz w:val="24"/>
              </w:rPr>
              <w:t>11,40</w:t>
            </w:r>
          </w:p>
        </w:tc>
        <w:tc>
          <w:tcPr>
            <w:tcW w:w="1370" w:type="dxa"/>
            <w:tcBorders>
              <w:top w:val="single" w:sz="8" w:space="0" w:color="auto"/>
              <w:left w:val="single" w:sz="8" w:space="0" w:color="auto"/>
              <w:bottom w:val="single" w:sz="8" w:space="0" w:color="auto"/>
              <w:right w:val="single" w:sz="8" w:space="0" w:color="auto"/>
            </w:tcBorders>
          </w:tcPr>
          <w:p w14:paraId="545AAF73" w14:textId="4182D93F" w:rsidR="008A3772" w:rsidRPr="00F96AFD" w:rsidRDefault="008A3772" w:rsidP="00C91E06">
            <w:pPr>
              <w:spacing w:line="360" w:lineRule="auto"/>
              <w:rPr>
                <w:rFonts w:ascii="Arial" w:hAnsi="Arial" w:cs="Arial"/>
                <w:sz w:val="24"/>
                <w:highlight w:val="magenta"/>
              </w:rPr>
            </w:pPr>
            <w:r w:rsidRPr="00F96AFD">
              <w:rPr>
                <w:rFonts w:ascii="Arial" w:hAnsi="Arial" w:cs="Arial"/>
                <w:sz w:val="24"/>
              </w:rPr>
              <w:t>0,90</w:t>
            </w:r>
          </w:p>
        </w:tc>
      </w:tr>
      <w:tr w:rsidR="008A3772" w:rsidRPr="00F96AFD" w14:paraId="26F6FC8A" w14:textId="3FB9B0E1"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465DF8E1" w14:textId="692F8331" w:rsidR="008A3772" w:rsidRPr="00F96AFD" w:rsidRDefault="008246E3" w:rsidP="00C91E06">
            <w:pPr>
              <w:spacing w:line="360" w:lineRule="auto"/>
              <w:rPr>
                <w:rFonts w:ascii="Arial" w:hAnsi="Arial" w:cs="Arial"/>
                <w:sz w:val="24"/>
                <w:szCs w:val="24"/>
              </w:rPr>
            </w:pPr>
            <w:r w:rsidRPr="00F96AFD">
              <w:rPr>
                <w:rFonts w:ascii="Arial" w:eastAsia="Aptos" w:hAnsi="Arial" w:cs="Arial"/>
                <w:sz w:val="24"/>
                <w:szCs w:val="24"/>
              </w:rPr>
              <w:t>mazowieckie</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0D2599A" w14:textId="2CF7CBD0" w:rsidR="008A3772" w:rsidRPr="00F96AFD" w:rsidRDefault="008A3772" w:rsidP="00C91E06">
            <w:pPr>
              <w:spacing w:line="360" w:lineRule="auto"/>
              <w:rPr>
                <w:rFonts w:ascii="Arial" w:hAnsi="Arial" w:cs="Arial"/>
                <w:sz w:val="24"/>
              </w:rPr>
            </w:pPr>
            <w:r w:rsidRPr="00F96AFD">
              <w:rPr>
                <w:rFonts w:ascii="Arial" w:hAnsi="Arial" w:cs="Arial"/>
                <w:sz w:val="24"/>
              </w:rPr>
              <w:t>0,67</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13DE7A2" w14:textId="1A41B759" w:rsidR="008A3772" w:rsidRPr="00F96AFD" w:rsidRDefault="008A3772" w:rsidP="00C91E06">
            <w:pPr>
              <w:spacing w:line="360" w:lineRule="auto"/>
              <w:rPr>
                <w:rFonts w:ascii="Arial" w:hAnsi="Arial" w:cs="Arial"/>
                <w:sz w:val="24"/>
              </w:rPr>
            </w:pPr>
            <w:r w:rsidRPr="00F96AFD">
              <w:rPr>
                <w:rFonts w:ascii="Arial" w:hAnsi="Arial" w:cs="Arial"/>
                <w:sz w:val="24"/>
              </w:rPr>
              <w:t>6,8</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7B67D51" w14:textId="24E037B7" w:rsidR="008A3772" w:rsidRPr="00F96AFD" w:rsidRDefault="008A3772" w:rsidP="00C91E06">
            <w:pPr>
              <w:spacing w:line="360" w:lineRule="auto"/>
              <w:rPr>
                <w:rFonts w:ascii="Arial" w:hAnsi="Arial" w:cs="Arial"/>
                <w:sz w:val="24"/>
              </w:rPr>
            </w:pPr>
            <w:r w:rsidRPr="00F96AFD">
              <w:rPr>
                <w:rFonts w:ascii="Arial" w:hAnsi="Arial" w:cs="Arial"/>
                <w:sz w:val="24"/>
              </w:rPr>
              <w:t>22,9</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4C9F9B75" w14:textId="1773EF00" w:rsidR="008A3772" w:rsidRPr="00F96AFD" w:rsidRDefault="008A3772" w:rsidP="00C91E06">
            <w:pPr>
              <w:spacing w:line="360" w:lineRule="auto"/>
              <w:rPr>
                <w:rFonts w:ascii="Arial" w:hAnsi="Arial" w:cs="Arial"/>
                <w:sz w:val="24"/>
              </w:rPr>
            </w:pPr>
            <w:r w:rsidRPr="00F96AFD">
              <w:rPr>
                <w:rFonts w:ascii="Arial" w:hAnsi="Arial" w:cs="Arial"/>
                <w:sz w:val="24"/>
              </w:rPr>
              <w:t>8,20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07D4E8E" w14:textId="448F5A12"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7,80</w:t>
            </w:r>
          </w:p>
        </w:tc>
        <w:tc>
          <w:tcPr>
            <w:tcW w:w="1370" w:type="dxa"/>
            <w:tcBorders>
              <w:top w:val="single" w:sz="8" w:space="0" w:color="auto"/>
              <w:left w:val="single" w:sz="8" w:space="0" w:color="auto"/>
              <w:bottom w:val="single" w:sz="8" w:space="0" w:color="auto"/>
              <w:right w:val="single" w:sz="8" w:space="0" w:color="auto"/>
            </w:tcBorders>
          </w:tcPr>
          <w:p w14:paraId="51C38DF1" w14:textId="53D5166F"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0,40</w:t>
            </w:r>
          </w:p>
        </w:tc>
      </w:tr>
      <w:tr w:rsidR="008A3772" w:rsidRPr="00F96AFD" w14:paraId="3E8FE7A0" w14:textId="096614F3"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33964B39" w14:textId="0253BB19"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opolskie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24FCBEA" w14:textId="6726AA9D" w:rsidR="008A3772" w:rsidRPr="00F96AFD" w:rsidRDefault="008A3772" w:rsidP="00C91E06">
            <w:pPr>
              <w:spacing w:line="360" w:lineRule="auto"/>
              <w:rPr>
                <w:rFonts w:ascii="Arial" w:hAnsi="Arial" w:cs="Arial"/>
                <w:sz w:val="24"/>
              </w:rPr>
            </w:pPr>
            <w:r w:rsidRPr="00F96AFD">
              <w:rPr>
                <w:rFonts w:ascii="Arial" w:hAnsi="Arial" w:cs="Arial"/>
                <w:sz w:val="24"/>
              </w:rPr>
              <w:t>0,49</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404D5592" w14:textId="1DDB2857" w:rsidR="008A3772" w:rsidRPr="00F96AFD" w:rsidRDefault="008A3772" w:rsidP="00C91E06">
            <w:pPr>
              <w:spacing w:line="360" w:lineRule="auto"/>
              <w:rPr>
                <w:rFonts w:ascii="Arial" w:hAnsi="Arial" w:cs="Arial"/>
                <w:sz w:val="24"/>
              </w:rPr>
            </w:pPr>
            <w:r w:rsidRPr="00F96AFD">
              <w:rPr>
                <w:rFonts w:ascii="Arial" w:hAnsi="Arial" w:cs="Arial"/>
                <w:sz w:val="24"/>
              </w:rPr>
              <w:t>7,2</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EDE6672" w14:textId="49B2C4D4" w:rsidR="008A3772" w:rsidRPr="00F96AFD" w:rsidRDefault="008A3772" w:rsidP="00C91E06">
            <w:pPr>
              <w:spacing w:line="360" w:lineRule="auto"/>
              <w:rPr>
                <w:rFonts w:ascii="Arial" w:hAnsi="Arial" w:cs="Arial"/>
                <w:sz w:val="24"/>
              </w:rPr>
            </w:pPr>
            <w:r w:rsidRPr="00F96AFD">
              <w:rPr>
                <w:rFonts w:ascii="Arial" w:hAnsi="Arial" w:cs="Arial"/>
                <w:sz w:val="24"/>
              </w:rPr>
              <w:t>24,2</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83699AD" w14:textId="23940A52" w:rsidR="008A3772" w:rsidRPr="00F96AFD" w:rsidRDefault="008A3772" w:rsidP="00C91E06">
            <w:pPr>
              <w:spacing w:line="360" w:lineRule="auto"/>
              <w:rPr>
                <w:rFonts w:ascii="Arial" w:hAnsi="Arial" w:cs="Arial"/>
                <w:sz w:val="24"/>
              </w:rPr>
            </w:pPr>
            <w:r w:rsidRPr="00F96AFD">
              <w:rPr>
                <w:rFonts w:ascii="Arial" w:hAnsi="Arial" w:cs="Arial"/>
                <w:sz w:val="24"/>
              </w:rPr>
              <w:t>8,70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2605365" w14:textId="4A7F3204"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8,80</w:t>
            </w:r>
          </w:p>
        </w:tc>
        <w:tc>
          <w:tcPr>
            <w:tcW w:w="1370" w:type="dxa"/>
            <w:tcBorders>
              <w:top w:val="single" w:sz="8" w:space="0" w:color="auto"/>
              <w:left w:val="single" w:sz="8" w:space="0" w:color="auto"/>
              <w:bottom w:val="single" w:sz="8" w:space="0" w:color="auto"/>
              <w:right w:val="single" w:sz="8" w:space="0" w:color="auto"/>
            </w:tcBorders>
          </w:tcPr>
          <w:p w14:paraId="2C3E7469" w14:textId="30CA8448"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-0,10</w:t>
            </w:r>
          </w:p>
        </w:tc>
      </w:tr>
      <w:tr w:rsidR="008A3772" w:rsidRPr="00F96AFD" w14:paraId="4A2B2EA5" w14:textId="4310EF02"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42C3EA3D" w14:textId="0C7829BF"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podkarpackie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0FAA5C3" w14:textId="2FEA2674" w:rsidR="008A3772" w:rsidRPr="00F96AFD" w:rsidRDefault="008A3772" w:rsidP="00C91E06">
            <w:pPr>
              <w:spacing w:line="360" w:lineRule="auto"/>
              <w:rPr>
                <w:rFonts w:ascii="Arial" w:hAnsi="Arial" w:cs="Arial"/>
                <w:sz w:val="24"/>
              </w:rPr>
            </w:pPr>
            <w:r w:rsidRPr="00F96AFD">
              <w:rPr>
                <w:rFonts w:ascii="Arial" w:hAnsi="Arial" w:cs="Arial"/>
                <w:sz w:val="24"/>
              </w:rPr>
              <w:t>0,44</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549B9E0C" w14:textId="70C917E6" w:rsidR="008A3772" w:rsidRPr="00F96AFD" w:rsidRDefault="008A3772" w:rsidP="00C91E06">
            <w:pPr>
              <w:spacing w:line="360" w:lineRule="auto"/>
              <w:rPr>
                <w:rFonts w:ascii="Arial" w:hAnsi="Arial" w:cs="Arial"/>
                <w:sz w:val="24"/>
              </w:rPr>
            </w:pPr>
            <w:r w:rsidRPr="00F96AFD">
              <w:rPr>
                <w:rFonts w:ascii="Arial" w:hAnsi="Arial" w:cs="Arial"/>
                <w:sz w:val="24"/>
              </w:rPr>
              <w:t>8,1</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462A1A5" w14:textId="2488F427" w:rsidR="008A3772" w:rsidRPr="00F96AFD" w:rsidRDefault="008A3772" w:rsidP="00C91E06">
            <w:pPr>
              <w:spacing w:line="360" w:lineRule="auto"/>
              <w:rPr>
                <w:rFonts w:ascii="Arial" w:hAnsi="Arial" w:cs="Arial"/>
                <w:sz w:val="24"/>
              </w:rPr>
            </w:pPr>
            <w:r w:rsidRPr="00F96AFD">
              <w:rPr>
                <w:rFonts w:ascii="Arial" w:hAnsi="Arial" w:cs="Arial"/>
                <w:sz w:val="24"/>
              </w:rPr>
              <w:t>27,4</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CC3575E" w14:textId="5EA38855" w:rsidR="008A3772" w:rsidRPr="00F96AFD" w:rsidRDefault="008A3772" w:rsidP="00C91E06">
            <w:pPr>
              <w:spacing w:line="360" w:lineRule="auto"/>
              <w:rPr>
                <w:rFonts w:ascii="Arial" w:hAnsi="Arial" w:cs="Arial"/>
                <w:sz w:val="24"/>
              </w:rPr>
            </w:pPr>
            <w:r w:rsidRPr="00F96AFD">
              <w:rPr>
                <w:rFonts w:ascii="Arial" w:hAnsi="Arial" w:cs="Arial"/>
                <w:sz w:val="24"/>
              </w:rPr>
              <w:t>8,90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6574983" w14:textId="0CAE9641" w:rsidR="008A3772" w:rsidRPr="00F96AFD" w:rsidRDefault="008A3772" w:rsidP="00C91E06">
            <w:pPr>
              <w:spacing w:line="360" w:lineRule="auto"/>
              <w:rPr>
                <w:rFonts w:ascii="Arial" w:hAnsi="Arial" w:cs="Arial"/>
                <w:sz w:val="24"/>
                <w:highlight w:val="magenta"/>
              </w:rPr>
            </w:pPr>
            <w:r w:rsidRPr="00F96AFD">
              <w:rPr>
                <w:rFonts w:ascii="Arial" w:hAnsi="Arial" w:cs="Arial"/>
                <w:sz w:val="24"/>
              </w:rPr>
              <w:t>11,80</w:t>
            </w:r>
          </w:p>
        </w:tc>
        <w:tc>
          <w:tcPr>
            <w:tcW w:w="1370" w:type="dxa"/>
            <w:tcBorders>
              <w:top w:val="single" w:sz="8" w:space="0" w:color="auto"/>
              <w:left w:val="single" w:sz="8" w:space="0" w:color="auto"/>
              <w:bottom w:val="single" w:sz="8" w:space="0" w:color="auto"/>
              <w:right w:val="single" w:sz="8" w:space="0" w:color="auto"/>
            </w:tcBorders>
          </w:tcPr>
          <w:p w14:paraId="7BADFEE2" w14:textId="64417D78" w:rsidR="008A3772" w:rsidRPr="00F96AFD" w:rsidRDefault="008A3772" w:rsidP="00C91E06">
            <w:pPr>
              <w:spacing w:line="360" w:lineRule="auto"/>
              <w:rPr>
                <w:rFonts w:ascii="Arial" w:hAnsi="Arial" w:cs="Arial"/>
                <w:sz w:val="24"/>
                <w:highlight w:val="magenta"/>
              </w:rPr>
            </w:pPr>
            <w:r w:rsidRPr="00F96AFD">
              <w:rPr>
                <w:rFonts w:ascii="Arial" w:hAnsi="Arial" w:cs="Arial"/>
                <w:sz w:val="24"/>
              </w:rPr>
              <w:t>-2,90</w:t>
            </w:r>
          </w:p>
        </w:tc>
      </w:tr>
      <w:tr w:rsidR="008A3772" w:rsidRPr="00F96AFD" w14:paraId="2B6A7EC0" w14:textId="143C81B4"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7391D91E" w14:textId="326D114C"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podlaskie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35D7975" w14:textId="251D0B19" w:rsidR="008A3772" w:rsidRPr="00F96AFD" w:rsidRDefault="008A3772" w:rsidP="00C91E06">
            <w:pPr>
              <w:spacing w:line="360" w:lineRule="auto"/>
              <w:rPr>
                <w:rFonts w:ascii="Arial" w:hAnsi="Arial" w:cs="Arial"/>
                <w:sz w:val="24"/>
              </w:rPr>
            </w:pPr>
            <w:r w:rsidRPr="00F96AFD">
              <w:rPr>
                <w:rFonts w:ascii="Arial" w:hAnsi="Arial" w:cs="Arial"/>
                <w:sz w:val="24"/>
              </w:rPr>
              <w:t>0,51</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04F3C8CB" w14:textId="6E08EEDE" w:rsidR="008A3772" w:rsidRPr="00F96AFD" w:rsidRDefault="008A3772" w:rsidP="00C91E06">
            <w:pPr>
              <w:spacing w:line="360" w:lineRule="auto"/>
              <w:rPr>
                <w:rFonts w:ascii="Arial" w:hAnsi="Arial" w:cs="Arial"/>
                <w:sz w:val="24"/>
              </w:rPr>
            </w:pPr>
            <w:r w:rsidRPr="00F96AFD">
              <w:rPr>
                <w:rFonts w:ascii="Arial" w:hAnsi="Arial" w:cs="Arial"/>
                <w:sz w:val="24"/>
              </w:rPr>
              <w:t>4,2</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1EF7D03" w14:textId="0C625074" w:rsidR="008A3772" w:rsidRPr="00F96AFD" w:rsidRDefault="008A3772" w:rsidP="00C91E06">
            <w:pPr>
              <w:spacing w:line="360" w:lineRule="auto"/>
              <w:rPr>
                <w:rFonts w:ascii="Arial" w:hAnsi="Arial" w:cs="Arial"/>
                <w:sz w:val="24"/>
              </w:rPr>
            </w:pPr>
            <w:r w:rsidRPr="00F96AFD">
              <w:rPr>
                <w:rFonts w:ascii="Arial" w:hAnsi="Arial" w:cs="Arial"/>
                <w:sz w:val="24"/>
              </w:rPr>
              <w:t>14,2</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A5CB156" w14:textId="43296319" w:rsidR="008A3772" w:rsidRPr="00F96AFD" w:rsidRDefault="008A3772" w:rsidP="00C91E06">
            <w:pPr>
              <w:spacing w:line="360" w:lineRule="auto"/>
              <w:rPr>
                <w:rFonts w:ascii="Arial" w:hAnsi="Arial" w:cs="Arial"/>
                <w:sz w:val="24"/>
              </w:rPr>
            </w:pPr>
            <w:r w:rsidRPr="00F96AFD">
              <w:rPr>
                <w:rFonts w:ascii="Arial" w:hAnsi="Arial" w:cs="Arial"/>
                <w:sz w:val="24"/>
              </w:rPr>
              <w:t>4,80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577C7CBB" w14:textId="20C6E414" w:rsidR="008A3772" w:rsidRPr="00F96AFD" w:rsidRDefault="008A3772" w:rsidP="00C91E06">
            <w:pPr>
              <w:spacing w:line="360" w:lineRule="auto"/>
              <w:rPr>
                <w:rFonts w:ascii="Arial" w:hAnsi="Arial" w:cs="Arial"/>
                <w:sz w:val="24"/>
                <w:highlight w:val="green"/>
              </w:rPr>
            </w:pPr>
            <w:r w:rsidRPr="00F96AFD">
              <w:rPr>
                <w:rFonts w:ascii="Arial" w:hAnsi="Arial" w:cs="Arial"/>
                <w:sz w:val="24"/>
              </w:rPr>
              <w:t>5,60</w:t>
            </w:r>
          </w:p>
        </w:tc>
        <w:tc>
          <w:tcPr>
            <w:tcW w:w="1370" w:type="dxa"/>
            <w:tcBorders>
              <w:top w:val="single" w:sz="8" w:space="0" w:color="auto"/>
              <w:left w:val="single" w:sz="8" w:space="0" w:color="auto"/>
              <w:bottom w:val="single" w:sz="8" w:space="0" w:color="auto"/>
              <w:right w:val="single" w:sz="8" w:space="0" w:color="auto"/>
            </w:tcBorders>
          </w:tcPr>
          <w:p w14:paraId="70488A2A" w14:textId="3F775117" w:rsidR="008A3772" w:rsidRPr="00F96AFD" w:rsidRDefault="008A3772" w:rsidP="00C91E06">
            <w:pPr>
              <w:spacing w:line="360" w:lineRule="auto"/>
              <w:rPr>
                <w:rFonts w:ascii="Arial" w:hAnsi="Arial" w:cs="Arial"/>
                <w:sz w:val="24"/>
                <w:highlight w:val="green"/>
              </w:rPr>
            </w:pPr>
            <w:r w:rsidRPr="00F96AFD">
              <w:rPr>
                <w:rFonts w:ascii="Arial" w:hAnsi="Arial" w:cs="Arial"/>
                <w:sz w:val="24"/>
              </w:rPr>
              <w:t>-0,80</w:t>
            </w:r>
          </w:p>
        </w:tc>
      </w:tr>
      <w:tr w:rsidR="008A3772" w:rsidRPr="00F96AFD" w14:paraId="5AF67777" w14:textId="63BA061E"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565CBBAC" w14:textId="53DF80DA"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pomorskie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17F7C092" w14:textId="5249DFDB" w:rsidR="008A3772" w:rsidRPr="00F96AFD" w:rsidRDefault="008A3772" w:rsidP="00C91E06">
            <w:pPr>
              <w:spacing w:line="360" w:lineRule="auto"/>
              <w:rPr>
                <w:rFonts w:ascii="Arial" w:hAnsi="Arial" w:cs="Arial"/>
                <w:sz w:val="24"/>
              </w:rPr>
            </w:pPr>
            <w:r w:rsidRPr="00F96AFD">
              <w:rPr>
                <w:rFonts w:ascii="Arial" w:hAnsi="Arial" w:cs="Arial"/>
                <w:sz w:val="24"/>
              </w:rPr>
              <w:t>0,55</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A7FD528" w14:textId="2A66C1AE" w:rsidR="008A3772" w:rsidRPr="00F96AFD" w:rsidRDefault="008A3772" w:rsidP="00C91E06">
            <w:pPr>
              <w:spacing w:line="360" w:lineRule="auto"/>
              <w:rPr>
                <w:rFonts w:ascii="Arial" w:hAnsi="Arial" w:cs="Arial"/>
                <w:sz w:val="24"/>
              </w:rPr>
            </w:pPr>
            <w:r w:rsidRPr="00F96AFD">
              <w:rPr>
                <w:rFonts w:ascii="Arial" w:hAnsi="Arial" w:cs="Arial"/>
                <w:sz w:val="24"/>
              </w:rPr>
              <w:t>8,2</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13D3A9F2" w14:textId="629157E9" w:rsidR="008A3772" w:rsidRPr="00F96AFD" w:rsidRDefault="008A3772" w:rsidP="00C91E06">
            <w:pPr>
              <w:spacing w:line="360" w:lineRule="auto"/>
              <w:rPr>
                <w:rFonts w:ascii="Arial" w:hAnsi="Arial" w:cs="Arial"/>
                <w:sz w:val="24"/>
              </w:rPr>
            </w:pPr>
            <w:r w:rsidRPr="00F96AFD">
              <w:rPr>
                <w:rFonts w:ascii="Arial" w:hAnsi="Arial" w:cs="Arial"/>
                <w:sz w:val="24"/>
              </w:rPr>
              <w:t>27,6</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183F44C" w14:textId="0DE9FC13" w:rsidR="008A3772" w:rsidRPr="00F96AFD" w:rsidRDefault="008A3772" w:rsidP="00C91E06">
            <w:pPr>
              <w:spacing w:line="360" w:lineRule="auto"/>
              <w:rPr>
                <w:rFonts w:ascii="Arial" w:hAnsi="Arial" w:cs="Arial"/>
                <w:sz w:val="24"/>
              </w:rPr>
            </w:pPr>
            <w:r w:rsidRPr="00F96AFD">
              <w:rPr>
                <w:rFonts w:ascii="Arial" w:hAnsi="Arial" w:cs="Arial"/>
                <w:sz w:val="24"/>
              </w:rPr>
              <w:t>7,00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51306CDB" w14:textId="09288A0B" w:rsidR="008A3772" w:rsidRPr="00F96AFD" w:rsidRDefault="008A3772" w:rsidP="00C91E06">
            <w:pPr>
              <w:spacing w:line="360" w:lineRule="auto"/>
              <w:rPr>
                <w:rFonts w:ascii="Arial" w:hAnsi="Arial" w:cs="Arial"/>
                <w:sz w:val="24"/>
                <w:highlight w:val="red"/>
              </w:rPr>
            </w:pPr>
            <w:r w:rsidRPr="00F96AFD">
              <w:rPr>
                <w:rFonts w:ascii="Arial" w:hAnsi="Arial" w:cs="Arial"/>
                <w:sz w:val="24"/>
              </w:rPr>
              <w:t>12,10</w:t>
            </w:r>
          </w:p>
        </w:tc>
        <w:tc>
          <w:tcPr>
            <w:tcW w:w="1370" w:type="dxa"/>
            <w:tcBorders>
              <w:top w:val="single" w:sz="8" w:space="0" w:color="auto"/>
              <w:left w:val="single" w:sz="8" w:space="0" w:color="auto"/>
              <w:bottom w:val="single" w:sz="8" w:space="0" w:color="auto"/>
              <w:right w:val="single" w:sz="8" w:space="0" w:color="auto"/>
            </w:tcBorders>
          </w:tcPr>
          <w:p w14:paraId="7289A3CF" w14:textId="5F6EB9CB" w:rsidR="008A3772" w:rsidRPr="00F96AFD" w:rsidRDefault="008A3772" w:rsidP="00C91E06">
            <w:pPr>
              <w:spacing w:line="360" w:lineRule="auto"/>
              <w:rPr>
                <w:rFonts w:ascii="Arial" w:hAnsi="Arial" w:cs="Arial"/>
                <w:sz w:val="24"/>
                <w:highlight w:val="red"/>
              </w:rPr>
            </w:pPr>
            <w:r w:rsidRPr="00F96AFD">
              <w:rPr>
                <w:rFonts w:ascii="Arial" w:hAnsi="Arial" w:cs="Arial"/>
                <w:sz w:val="24"/>
              </w:rPr>
              <w:t>-5,10</w:t>
            </w:r>
          </w:p>
        </w:tc>
      </w:tr>
      <w:tr w:rsidR="008A3772" w:rsidRPr="00F96AFD" w14:paraId="1AFC41D7" w14:textId="6D96D3B4"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0E08A311" w14:textId="18737A64"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śląskie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160F3D69" w14:textId="2958C4D3" w:rsidR="008A3772" w:rsidRPr="00F96AFD" w:rsidRDefault="008A3772" w:rsidP="00C91E06">
            <w:pPr>
              <w:spacing w:line="360" w:lineRule="auto"/>
              <w:rPr>
                <w:rFonts w:ascii="Arial" w:hAnsi="Arial" w:cs="Arial"/>
                <w:sz w:val="24"/>
              </w:rPr>
            </w:pPr>
            <w:r w:rsidRPr="00F96AFD">
              <w:rPr>
                <w:rFonts w:ascii="Arial" w:hAnsi="Arial" w:cs="Arial"/>
                <w:sz w:val="24"/>
              </w:rPr>
              <w:t>0,39</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5B6F4E8C" w14:textId="03140506" w:rsidR="008A3772" w:rsidRPr="00F96AFD" w:rsidRDefault="008A3772" w:rsidP="00C91E06">
            <w:pPr>
              <w:spacing w:line="360" w:lineRule="auto"/>
              <w:rPr>
                <w:rFonts w:ascii="Arial" w:hAnsi="Arial" w:cs="Arial"/>
                <w:sz w:val="24"/>
              </w:rPr>
            </w:pPr>
            <w:r w:rsidRPr="00F96AFD">
              <w:rPr>
                <w:rFonts w:ascii="Arial" w:hAnsi="Arial" w:cs="Arial"/>
                <w:sz w:val="24"/>
              </w:rPr>
              <w:t>7,6</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1F5A1BC4" w14:textId="18A11948" w:rsidR="008A3772" w:rsidRPr="00F96AFD" w:rsidRDefault="008A3772" w:rsidP="00C91E06">
            <w:pPr>
              <w:spacing w:line="360" w:lineRule="auto"/>
              <w:rPr>
                <w:rFonts w:ascii="Arial" w:hAnsi="Arial" w:cs="Arial"/>
                <w:sz w:val="24"/>
              </w:rPr>
            </w:pPr>
            <w:r w:rsidRPr="00F96AFD">
              <w:rPr>
                <w:rFonts w:ascii="Arial" w:hAnsi="Arial" w:cs="Arial"/>
                <w:sz w:val="24"/>
              </w:rPr>
              <w:t>25,4</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3B06BC40" w14:textId="6CB6C525" w:rsidR="008A3772" w:rsidRPr="00F96AFD" w:rsidRDefault="008A3772" w:rsidP="00C91E06">
            <w:pPr>
              <w:spacing w:line="360" w:lineRule="auto"/>
              <w:rPr>
                <w:rFonts w:ascii="Arial" w:hAnsi="Arial" w:cs="Arial"/>
                <w:sz w:val="24"/>
              </w:rPr>
            </w:pPr>
            <w:r w:rsidRPr="00F96AFD">
              <w:rPr>
                <w:rFonts w:ascii="Arial" w:hAnsi="Arial" w:cs="Arial"/>
                <w:sz w:val="24"/>
              </w:rPr>
              <w:t>7,50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8DADED3" w14:textId="73447301"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11,80</w:t>
            </w:r>
          </w:p>
        </w:tc>
        <w:tc>
          <w:tcPr>
            <w:tcW w:w="1370" w:type="dxa"/>
            <w:tcBorders>
              <w:top w:val="single" w:sz="8" w:space="0" w:color="auto"/>
              <w:left w:val="single" w:sz="8" w:space="0" w:color="auto"/>
              <w:bottom w:val="single" w:sz="8" w:space="0" w:color="auto"/>
              <w:right w:val="single" w:sz="8" w:space="0" w:color="auto"/>
            </w:tcBorders>
          </w:tcPr>
          <w:p w14:paraId="4E4498F3" w14:textId="35DA83CD" w:rsidR="008A3772" w:rsidRPr="00F96AFD" w:rsidRDefault="008A3772" w:rsidP="00C91E06">
            <w:pPr>
              <w:spacing w:line="360" w:lineRule="auto"/>
              <w:rPr>
                <w:rFonts w:ascii="Arial" w:hAnsi="Arial" w:cs="Arial"/>
                <w:sz w:val="24"/>
                <w:highlight w:val="yellow"/>
              </w:rPr>
            </w:pPr>
            <w:r w:rsidRPr="00F96AFD">
              <w:rPr>
                <w:rFonts w:ascii="Arial" w:hAnsi="Arial" w:cs="Arial"/>
                <w:sz w:val="24"/>
              </w:rPr>
              <w:t>-4,30</w:t>
            </w:r>
          </w:p>
        </w:tc>
      </w:tr>
      <w:tr w:rsidR="008A3772" w:rsidRPr="00F96AFD" w14:paraId="4F6F111F" w14:textId="162193C8"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32057B94" w14:textId="0DF61F36"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lastRenderedPageBreak/>
              <w:t xml:space="preserve">świętokrzyskie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38A82627" w14:textId="2EF06557" w:rsidR="008A3772" w:rsidRPr="00F96AFD" w:rsidRDefault="008A3772" w:rsidP="00C91E06">
            <w:pPr>
              <w:spacing w:line="360" w:lineRule="auto"/>
              <w:rPr>
                <w:rFonts w:ascii="Arial" w:hAnsi="Arial" w:cs="Arial"/>
                <w:sz w:val="24"/>
              </w:rPr>
            </w:pPr>
            <w:r w:rsidRPr="00F96AFD">
              <w:rPr>
                <w:rFonts w:ascii="Arial" w:hAnsi="Arial" w:cs="Arial"/>
                <w:sz w:val="24"/>
              </w:rPr>
              <w:t>0,41</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4CAA98D" w14:textId="207D08A5" w:rsidR="008A3772" w:rsidRPr="00F96AFD" w:rsidRDefault="008A3772" w:rsidP="00C91E06">
            <w:pPr>
              <w:spacing w:line="360" w:lineRule="auto"/>
              <w:rPr>
                <w:rFonts w:ascii="Arial" w:hAnsi="Arial" w:cs="Arial"/>
                <w:sz w:val="24"/>
              </w:rPr>
            </w:pPr>
            <w:r w:rsidRPr="00F96AFD">
              <w:rPr>
                <w:rFonts w:ascii="Arial" w:hAnsi="Arial" w:cs="Arial"/>
                <w:sz w:val="24"/>
              </w:rPr>
              <w:t>9,2</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0EF6568" w14:textId="3E7F26AC" w:rsidR="008A3772" w:rsidRPr="00F96AFD" w:rsidRDefault="008A3772" w:rsidP="00C91E06">
            <w:pPr>
              <w:spacing w:line="360" w:lineRule="auto"/>
              <w:rPr>
                <w:rFonts w:ascii="Arial" w:hAnsi="Arial" w:cs="Arial"/>
                <w:sz w:val="24"/>
              </w:rPr>
            </w:pPr>
            <w:r w:rsidRPr="00F96AFD">
              <w:rPr>
                <w:rFonts w:ascii="Arial" w:hAnsi="Arial" w:cs="Arial"/>
                <w:sz w:val="24"/>
              </w:rPr>
              <w:t>31,5</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3CB316A9" w14:textId="727C50E7" w:rsidR="008A3772" w:rsidRPr="00F96AFD" w:rsidRDefault="008A3772" w:rsidP="00C91E06">
            <w:pPr>
              <w:spacing w:line="360" w:lineRule="auto"/>
              <w:rPr>
                <w:rFonts w:ascii="Arial" w:hAnsi="Arial" w:cs="Arial"/>
                <w:sz w:val="24"/>
              </w:rPr>
            </w:pPr>
            <w:r w:rsidRPr="00F96AFD">
              <w:rPr>
                <w:rFonts w:ascii="Arial" w:hAnsi="Arial" w:cs="Arial"/>
                <w:sz w:val="24"/>
              </w:rPr>
              <w:t>12,20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6EA5993B" w14:textId="23FCD13F" w:rsidR="008A3772" w:rsidRPr="00F96AFD" w:rsidRDefault="008A3772" w:rsidP="00C91E06">
            <w:pPr>
              <w:spacing w:line="360" w:lineRule="auto"/>
              <w:rPr>
                <w:rFonts w:ascii="Arial" w:hAnsi="Arial" w:cs="Arial"/>
                <w:sz w:val="24"/>
                <w:highlight w:val="red"/>
              </w:rPr>
            </w:pPr>
            <w:r w:rsidRPr="00F96AFD">
              <w:rPr>
                <w:rFonts w:ascii="Arial" w:hAnsi="Arial" w:cs="Arial"/>
                <w:sz w:val="24"/>
              </w:rPr>
              <w:t>11,10</w:t>
            </w:r>
          </w:p>
        </w:tc>
        <w:tc>
          <w:tcPr>
            <w:tcW w:w="1370" w:type="dxa"/>
            <w:tcBorders>
              <w:top w:val="single" w:sz="8" w:space="0" w:color="auto"/>
              <w:left w:val="single" w:sz="8" w:space="0" w:color="auto"/>
              <w:bottom w:val="single" w:sz="8" w:space="0" w:color="auto"/>
              <w:right w:val="single" w:sz="8" w:space="0" w:color="auto"/>
            </w:tcBorders>
          </w:tcPr>
          <w:p w14:paraId="212F135C" w14:textId="1AFF2E42" w:rsidR="008A3772" w:rsidRPr="00F96AFD" w:rsidRDefault="008A3772" w:rsidP="00C91E06">
            <w:pPr>
              <w:spacing w:line="360" w:lineRule="auto"/>
              <w:rPr>
                <w:rFonts w:ascii="Arial" w:hAnsi="Arial" w:cs="Arial"/>
                <w:sz w:val="24"/>
                <w:highlight w:val="red"/>
              </w:rPr>
            </w:pPr>
            <w:r w:rsidRPr="00F96AFD">
              <w:rPr>
                <w:rFonts w:ascii="Arial" w:hAnsi="Arial" w:cs="Arial"/>
                <w:sz w:val="24"/>
              </w:rPr>
              <w:t>1,10</w:t>
            </w:r>
          </w:p>
        </w:tc>
      </w:tr>
      <w:tr w:rsidR="008A3772" w:rsidRPr="00F96AFD" w14:paraId="3DEE8BD1" w14:textId="29F61BE0"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5ED7B077" w14:textId="56EF5D36"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warmińsko-mazurskie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05730231" w14:textId="65C5FB06" w:rsidR="008A3772" w:rsidRPr="00F96AFD" w:rsidRDefault="008A3772" w:rsidP="00C91E06">
            <w:pPr>
              <w:spacing w:line="360" w:lineRule="auto"/>
              <w:rPr>
                <w:rFonts w:ascii="Arial" w:hAnsi="Arial" w:cs="Arial"/>
                <w:sz w:val="24"/>
              </w:rPr>
            </w:pPr>
            <w:r w:rsidRPr="00F96AFD">
              <w:rPr>
                <w:rFonts w:ascii="Arial" w:hAnsi="Arial" w:cs="Arial"/>
                <w:sz w:val="24"/>
              </w:rPr>
              <w:t>0,43</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D927B18" w14:textId="1679273C" w:rsidR="008A3772" w:rsidRPr="00F96AFD" w:rsidRDefault="008A3772" w:rsidP="00C91E06">
            <w:pPr>
              <w:spacing w:line="360" w:lineRule="auto"/>
              <w:rPr>
                <w:rFonts w:ascii="Arial" w:hAnsi="Arial" w:cs="Arial"/>
                <w:sz w:val="24"/>
              </w:rPr>
            </w:pPr>
            <w:r w:rsidRPr="00F96AFD">
              <w:rPr>
                <w:rFonts w:ascii="Arial" w:hAnsi="Arial" w:cs="Arial"/>
                <w:sz w:val="24"/>
              </w:rPr>
              <w:t>7,7</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4CD736F5" w14:textId="78994BB4" w:rsidR="008A3772" w:rsidRPr="00F96AFD" w:rsidRDefault="008A3772" w:rsidP="00C91E06">
            <w:pPr>
              <w:spacing w:line="360" w:lineRule="auto"/>
              <w:rPr>
                <w:rFonts w:ascii="Arial" w:hAnsi="Arial" w:cs="Arial"/>
                <w:sz w:val="24"/>
              </w:rPr>
            </w:pPr>
            <w:r w:rsidRPr="00F96AFD">
              <w:rPr>
                <w:rFonts w:ascii="Arial" w:hAnsi="Arial" w:cs="Arial"/>
                <w:sz w:val="24"/>
              </w:rPr>
              <w:t>26,0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45FEB4BD" w14:textId="650CE925" w:rsidR="008A3772" w:rsidRPr="00F96AFD" w:rsidRDefault="008A3772" w:rsidP="00C91E06">
            <w:pPr>
              <w:spacing w:line="360" w:lineRule="auto"/>
              <w:rPr>
                <w:rFonts w:ascii="Arial" w:hAnsi="Arial" w:cs="Arial"/>
                <w:sz w:val="24"/>
              </w:rPr>
            </w:pPr>
            <w:r w:rsidRPr="00F96AFD">
              <w:rPr>
                <w:rFonts w:ascii="Arial" w:hAnsi="Arial" w:cs="Arial"/>
                <w:sz w:val="24"/>
              </w:rPr>
              <w:t>8,00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59620436" w14:textId="34F4164F" w:rsidR="008A3772" w:rsidRPr="00F96AFD" w:rsidRDefault="008A3772" w:rsidP="00C91E06">
            <w:pPr>
              <w:spacing w:line="360" w:lineRule="auto"/>
              <w:rPr>
                <w:rFonts w:ascii="Arial" w:hAnsi="Arial" w:cs="Arial"/>
                <w:sz w:val="24"/>
                <w:highlight w:val="magenta"/>
              </w:rPr>
            </w:pPr>
            <w:r w:rsidRPr="00F96AFD">
              <w:rPr>
                <w:rFonts w:ascii="Arial" w:hAnsi="Arial" w:cs="Arial"/>
                <w:sz w:val="24"/>
              </w:rPr>
              <w:t>10,20</w:t>
            </w:r>
          </w:p>
        </w:tc>
        <w:tc>
          <w:tcPr>
            <w:tcW w:w="1370" w:type="dxa"/>
            <w:tcBorders>
              <w:top w:val="single" w:sz="8" w:space="0" w:color="auto"/>
              <w:left w:val="single" w:sz="8" w:space="0" w:color="auto"/>
              <w:bottom w:val="single" w:sz="8" w:space="0" w:color="auto"/>
              <w:right w:val="single" w:sz="8" w:space="0" w:color="auto"/>
            </w:tcBorders>
          </w:tcPr>
          <w:p w14:paraId="61982190" w14:textId="4A9E6B33" w:rsidR="008A3772" w:rsidRPr="00F96AFD" w:rsidRDefault="008A3772" w:rsidP="00C91E06">
            <w:pPr>
              <w:spacing w:line="360" w:lineRule="auto"/>
              <w:rPr>
                <w:rFonts w:ascii="Arial" w:hAnsi="Arial" w:cs="Arial"/>
                <w:sz w:val="24"/>
                <w:highlight w:val="magenta"/>
              </w:rPr>
            </w:pPr>
            <w:r w:rsidRPr="00F96AFD">
              <w:rPr>
                <w:rFonts w:ascii="Arial" w:hAnsi="Arial" w:cs="Arial"/>
                <w:sz w:val="24"/>
              </w:rPr>
              <w:t>-2,20</w:t>
            </w:r>
          </w:p>
        </w:tc>
      </w:tr>
      <w:tr w:rsidR="008A3772" w:rsidRPr="00F96AFD" w14:paraId="0311A4E4" w14:textId="7DE343F6"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3BB19A35" w14:textId="6E857938" w:rsidR="008A3772" w:rsidRPr="00F96AFD" w:rsidRDefault="008246E3" w:rsidP="00C91E06">
            <w:pPr>
              <w:spacing w:line="360" w:lineRule="auto"/>
              <w:rPr>
                <w:rFonts w:ascii="Arial" w:hAnsi="Arial" w:cs="Arial"/>
                <w:b/>
                <w:sz w:val="24"/>
                <w:szCs w:val="24"/>
              </w:rPr>
            </w:pPr>
            <w:r w:rsidRPr="00F96AFD">
              <w:rPr>
                <w:rFonts w:ascii="Arial" w:hAnsi="Arial" w:cs="Arial"/>
                <w:b/>
                <w:sz w:val="24"/>
                <w:szCs w:val="24"/>
              </w:rPr>
              <w:t xml:space="preserve">wielkopolskie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3279B8C5" w14:textId="069D9652" w:rsidR="008A3772" w:rsidRPr="00F96AFD" w:rsidRDefault="008A3772" w:rsidP="00C91E06">
            <w:pPr>
              <w:spacing w:line="360" w:lineRule="auto"/>
              <w:rPr>
                <w:rFonts w:ascii="Arial" w:hAnsi="Arial" w:cs="Arial"/>
                <w:b/>
                <w:sz w:val="24"/>
              </w:rPr>
            </w:pPr>
            <w:r w:rsidRPr="00F96AFD">
              <w:rPr>
                <w:rFonts w:ascii="Arial" w:hAnsi="Arial" w:cs="Arial"/>
                <w:b/>
                <w:sz w:val="24"/>
              </w:rPr>
              <w:t>0,57</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3EB99A05" w14:textId="6EEF96FA" w:rsidR="008A3772" w:rsidRPr="00F96AFD" w:rsidRDefault="008A3772" w:rsidP="00C91E06">
            <w:pPr>
              <w:spacing w:line="360" w:lineRule="auto"/>
              <w:rPr>
                <w:rFonts w:ascii="Arial" w:hAnsi="Arial" w:cs="Arial"/>
                <w:b/>
                <w:sz w:val="24"/>
              </w:rPr>
            </w:pPr>
            <w:r w:rsidRPr="00F96AFD">
              <w:rPr>
                <w:rFonts w:ascii="Arial" w:hAnsi="Arial" w:cs="Arial"/>
                <w:b/>
                <w:sz w:val="24"/>
              </w:rPr>
              <w:t>4,6</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1966C388" w14:textId="034C0C01" w:rsidR="008A3772" w:rsidRPr="00F96AFD" w:rsidRDefault="008A3772" w:rsidP="00C91E06">
            <w:pPr>
              <w:spacing w:line="360" w:lineRule="auto"/>
              <w:rPr>
                <w:rFonts w:ascii="Arial" w:hAnsi="Arial" w:cs="Arial"/>
                <w:b/>
                <w:sz w:val="24"/>
              </w:rPr>
            </w:pPr>
            <w:r w:rsidRPr="00F96AFD">
              <w:rPr>
                <w:rFonts w:ascii="Arial" w:hAnsi="Arial" w:cs="Arial"/>
                <w:b/>
                <w:sz w:val="24"/>
              </w:rPr>
              <w:t>15,6</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194B26C4" w14:textId="65BAB1FC" w:rsidR="008A3772" w:rsidRPr="00F96AFD" w:rsidRDefault="008A3772" w:rsidP="00C91E06">
            <w:pPr>
              <w:spacing w:line="360" w:lineRule="auto"/>
              <w:rPr>
                <w:rFonts w:ascii="Arial" w:hAnsi="Arial" w:cs="Arial"/>
                <w:b/>
                <w:sz w:val="24"/>
              </w:rPr>
            </w:pPr>
            <w:r w:rsidRPr="00F96AFD">
              <w:rPr>
                <w:rFonts w:ascii="Arial" w:hAnsi="Arial" w:cs="Arial"/>
                <w:b/>
                <w:sz w:val="24"/>
              </w:rPr>
              <w:t>5,10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7964D3E8" w14:textId="1308A5ED" w:rsidR="008A3772" w:rsidRPr="00F96AFD" w:rsidRDefault="008A3772" w:rsidP="00C91E06">
            <w:pPr>
              <w:spacing w:line="360" w:lineRule="auto"/>
              <w:rPr>
                <w:rFonts w:ascii="Arial" w:hAnsi="Arial" w:cs="Arial"/>
                <w:b/>
                <w:sz w:val="24"/>
                <w:highlight w:val="green"/>
              </w:rPr>
            </w:pPr>
            <w:r w:rsidRPr="00F96AFD">
              <w:rPr>
                <w:rFonts w:ascii="Arial" w:hAnsi="Arial" w:cs="Arial"/>
                <w:b/>
                <w:sz w:val="24"/>
              </w:rPr>
              <w:t>6,50</w:t>
            </w:r>
          </w:p>
        </w:tc>
        <w:tc>
          <w:tcPr>
            <w:tcW w:w="1370" w:type="dxa"/>
            <w:tcBorders>
              <w:top w:val="single" w:sz="8" w:space="0" w:color="auto"/>
              <w:left w:val="single" w:sz="8" w:space="0" w:color="auto"/>
              <w:bottom w:val="single" w:sz="8" w:space="0" w:color="auto"/>
              <w:right w:val="single" w:sz="8" w:space="0" w:color="auto"/>
            </w:tcBorders>
          </w:tcPr>
          <w:p w14:paraId="12B32E34" w14:textId="3A835979" w:rsidR="008A3772" w:rsidRPr="00F96AFD" w:rsidRDefault="008A3772" w:rsidP="00C91E06">
            <w:pPr>
              <w:spacing w:line="360" w:lineRule="auto"/>
              <w:rPr>
                <w:rFonts w:ascii="Arial" w:hAnsi="Arial" w:cs="Arial"/>
                <w:b/>
                <w:sz w:val="24"/>
                <w:highlight w:val="green"/>
              </w:rPr>
            </w:pPr>
            <w:r w:rsidRPr="00F96AFD">
              <w:rPr>
                <w:rFonts w:ascii="Arial" w:hAnsi="Arial" w:cs="Arial"/>
                <w:b/>
                <w:sz w:val="24"/>
              </w:rPr>
              <w:t>-1,40</w:t>
            </w:r>
          </w:p>
        </w:tc>
      </w:tr>
      <w:tr w:rsidR="008A3772" w:rsidRPr="00F96AFD" w14:paraId="166C8151" w14:textId="254B8526" w:rsidTr="0087465A">
        <w:trPr>
          <w:trHeight w:val="300"/>
        </w:trPr>
        <w:tc>
          <w:tcPr>
            <w:tcW w:w="1986" w:type="dxa"/>
            <w:tcBorders>
              <w:top w:val="single" w:sz="8" w:space="0" w:color="auto"/>
              <w:left w:val="single" w:sz="8" w:space="0" w:color="auto"/>
              <w:bottom w:val="single" w:sz="8" w:space="0" w:color="auto"/>
              <w:right w:val="single" w:sz="8" w:space="0" w:color="auto"/>
            </w:tcBorders>
            <w:tcMar>
              <w:left w:w="108" w:type="dxa"/>
              <w:right w:w="108" w:type="dxa"/>
            </w:tcMar>
          </w:tcPr>
          <w:p w14:paraId="7C9B1402" w14:textId="34F1B7DA" w:rsidR="008A3772" w:rsidRPr="00F96AFD" w:rsidRDefault="008246E3" w:rsidP="00C91E06">
            <w:pPr>
              <w:spacing w:line="360" w:lineRule="auto"/>
              <w:rPr>
                <w:rFonts w:ascii="Arial" w:hAnsi="Arial" w:cs="Arial"/>
                <w:sz w:val="24"/>
                <w:szCs w:val="24"/>
              </w:rPr>
            </w:pPr>
            <w:r w:rsidRPr="00F96AFD">
              <w:rPr>
                <w:rFonts w:ascii="Arial" w:hAnsi="Arial" w:cs="Arial"/>
                <w:sz w:val="24"/>
                <w:szCs w:val="24"/>
              </w:rPr>
              <w:t xml:space="preserve">zachodniopomorskie </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24F09B58" w14:textId="49D72DA6" w:rsidR="008A3772" w:rsidRPr="00F96AFD" w:rsidRDefault="008A3772" w:rsidP="00C91E06">
            <w:pPr>
              <w:spacing w:line="360" w:lineRule="auto"/>
              <w:rPr>
                <w:rFonts w:ascii="Arial" w:hAnsi="Arial" w:cs="Arial"/>
                <w:sz w:val="24"/>
              </w:rPr>
            </w:pPr>
            <w:r w:rsidRPr="00F96AFD">
              <w:rPr>
                <w:rFonts w:ascii="Arial" w:hAnsi="Arial" w:cs="Arial"/>
                <w:sz w:val="24"/>
              </w:rPr>
              <w:t>0,44</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3916DB78" w14:textId="440E02E4" w:rsidR="008A3772" w:rsidRPr="00F96AFD" w:rsidRDefault="008A3772" w:rsidP="00C91E06">
            <w:pPr>
              <w:spacing w:line="360" w:lineRule="auto"/>
              <w:rPr>
                <w:rFonts w:ascii="Arial" w:hAnsi="Arial" w:cs="Arial"/>
                <w:sz w:val="24"/>
              </w:rPr>
            </w:pPr>
            <w:r w:rsidRPr="00F96AFD">
              <w:rPr>
                <w:rFonts w:ascii="Arial" w:hAnsi="Arial" w:cs="Arial"/>
                <w:sz w:val="24"/>
              </w:rPr>
              <w:t>8,3</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5D2087AC" w14:textId="30091159" w:rsidR="008A3772" w:rsidRPr="00F96AFD" w:rsidRDefault="008A3772" w:rsidP="00C91E06">
            <w:pPr>
              <w:spacing w:line="360" w:lineRule="auto"/>
              <w:rPr>
                <w:rFonts w:ascii="Arial" w:hAnsi="Arial" w:cs="Arial"/>
                <w:sz w:val="24"/>
              </w:rPr>
            </w:pPr>
            <w:r w:rsidRPr="00F96AFD">
              <w:rPr>
                <w:rFonts w:ascii="Arial" w:hAnsi="Arial" w:cs="Arial"/>
                <w:sz w:val="24"/>
              </w:rPr>
              <w:t>28,5</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08D452FF" w14:textId="4658E3BF" w:rsidR="008A3772" w:rsidRPr="00F96AFD" w:rsidRDefault="008A3772" w:rsidP="00C91E06">
            <w:pPr>
              <w:spacing w:line="360" w:lineRule="auto"/>
              <w:rPr>
                <w:rFonts w:ascii="Arial" w:hAnsi="Arial" w:cs="Arial"/>
                <w:sz w:val="24"/>
              </w:rPr>
            </w:pPr>
            <w:r w:rsidRPr="00F96AFD">
              <w:rPr>
                <w:rFonts w:ascii="Arial" w:hAnsi="Arial" w:cs="Arial"/>
                <w:sz w:val="24"/>
              </w:rPr>
              <w:t>8,10</w:t>
            </w:r>
          </w:p>
        </w:tc>
        <w:tc>
          <w:tcPr>
            <w:tcW w:w="1370" w:type="dxa"/>
            <w:tcBorders>
              <w:top w:val="single" w:sz="8" w:space="0" w:color="auto"/>
              <w:left w:val="single" w:sz="8" w:space="0" w:color="auto"/>
              <w:bottom w:val="single" w:sz="8" w:space="0" w:color="auto"/>
              <w:right w:val="single" w:sz="8" w:space="0" w:color="auto"/>
            </w:tcBorders>
            <w:tcMar>
              <w:left w:w="108" w:type="dxa"/>
              <w:right w:w="108" w:type="dxa"/>
            </w:tcMar>
          </w:tcPr>
          <w:p w14:paraId="55757386" w14:textId="4DD224AD" w:rsidR="008A3772" w:rsidRPr="00F96AFD" w:rsidRDefault="008A3772" w:rsidP="00C91E06">
            <w:pPr>
              <w:spacing w:line="360" w:lineRule="auto"/>
              <w:rPr>
                <w:rFonts w:ascii="Arial" w:hAnsi="Arial" w:cs="Arial"/>
                <w:sz w:val="24"/>
                <w:highlight w:val="magenta"/>
              </w:rPr>
            </w:pPr>
            <w:r w:rsidRPr="00F96AFD">
              <w:rPr>
                <w:rFonts w:ascii="Arial" w:hAnsi="Arial" w:cs="Arial"/>
                <w:sz w:val="24"/>
              </w:rPr>
              <w:t>10,50</w:t>
            </w:r>
          </w:p>
        </w:tc>
        <w:tc>
          <w:tcPr>
            <w:tcW w:w="1370" w:type="dxa"/>
            <w:tcBorders>
              <w:top w:val="single" w:sz="8" w:space="0" w:color="auto"/>
              <w:left w:val="single" w:sz="8" w:space="0" w:color="auto"/>
              <w:bottom w:val="single" w:sz="8" w:space="0" w:color="auto"/>
              <w:right w:val="single" w:sz="8" w:space="0" w:color="auto"/>
            </w:tcBorders>
          </w:tcPr>
          <w:p w14:paraId="5D3FD5AD" w14:textId="5C0C378B" w:rsidR="008A3772" w:rsidRPr="00F96AFD" w:rsidRDefault="008A3772" w:rsidP="00C91E06">
            <w:pPr>
              <w:spacing w:line="360" w:lineRule="auto"/>
              <w:rPr>
                <w:rFonts w:ascii="Arial" w:hAnsi="Arial" w:cs="Arial"/>
                <w:sz w:val="24"/>
                <w:highlight w:val="magenta"/>
              </w:rPr>
            </w:pPr>
            <w:r w:rsidRPr="00F96AFD">
              <w:rPr>
                <w:rFonts w:ascii="Arial" w:hAnsi="Arial" w:cs="Arial"/>
                <w:sz w:val="24"/>
              </w:rPr>
              <w:t>-2,40</w:t>
            </w:r>
          </w:p>
        </w:tc>
      </w:tr>
    </w:tbl>
    <w:p w14:paraId="2566BF41" w14:textId="197ED46C" w:rsidR="007AD14E" w:rsidRPr="00F96AFD" w:rsidRDefault="504CBB44" w:rsidP="00DD2DE5">
      <w:pPr>
        <w:spacing w:before="240" w:line="360" w:lineRule="auto"/>
        <w:rPr>
          <w:rFonts w:ascii="Arial" w:hAnsi="Arial" w:cs="Arial"/>
          <w:sz w:val="24"/>
        </w:rPr>
      </w:pPr>
      <w:r w:rsidRPr="00F96AFD">
        <w:rPr>
          <w:rFonts w:ascii="Arial" w:hAnsi="Arial" w:cs="Arial"/>
          <w:sz w:val="24"/>
        </w:rPr>
        <w:t xml:space="preserve">Źródło: opracowanie własne </w:t>
      </w:r>
    </w:p>
    <w:p w14:paraId="3964C784" w14:textId="533BCE57" w:rsidR="007AD14E" w:rsidRPr="00F96AFD" w:rsidRDefault="504CBB44" w:rsidP="00DD2DE5">
      <w:pPr>
        <w:spacing w:before="240" w:line="360" w:lineRule="auto"/>
        <w:rPr>
          <w:rFonts w:ascii="Arial" w:hAnsi="Arial" w:cs="Arial"/>
          <w:sz w:val="24"/>
        </w:rPr>
      </w:pPr>
      <w:r w:rsidRPr="00F96AFD">
        <w:rPr>
          <w:rFonts w:ascii="Arial" w:hAnsi="Arial" w:cs="Arial"/>
          <w:sz w:val="24"/>
        </w:rPr>
        <w:t xml:space="preserve">Współczynnik korelacji Pearsona między średnim poziomem syntetycznego wskaźnika rozwoju społeczno-gospodarczego województw a odchyleniem standardowym komponentu cyklicznego produkcji przemysłowej wynosi </w:t>
      </w:r>
      <w:r w:rsidR="00C66616" w:rsidRPr="00F96AFD">
        <w:rPr>
          <w:rFonts w:ascii="Arial" w:hAnsi="Arial" w:cs="Arial"/>
          <w:sz w:val="24"/>
        </w:rPr>
        <w:t>-</w:t>
      </w:r>
      <w:r w:rsidRPr="00F96AFD">
        <w:rPr>
          <w:rFonts w:ascii="Arial" w:hAnsi="Arial" w:cs="Arial"/>
          <w:sz w:val="24"/>
        </w:rPr>
        <w:t>0,</w:t>
      </w:r>
      <w:r w:rsidR="00C66616" w:rsidRPr="00F96AFD">
        <w:rPr>
          <w:rFonts w:ascii="Arial" w:hAnsi="Arial" w:cs="Arial"/>
          <w:sz w:val="24"/>
        </w:rPr>
        <w:t>27</w:t>
      </w:r>
      <w:r w:rsidRPr="00F96AFD">
        <w:rPr>
          <w:rFonts w:ascii="Arial" w:hAnsi="Arial" w:cs="Arial"/>
          <w:sz w:val="24"/>
        </w:rPr>
        <w:t>. Współczynnik korelacji Pearsona pomiędzy rozwojem społeczno-gospodarczym a współczynnikiem zmienności</w:t>
      </w:r>
      <w:r w:rsidR="2249E5B6" w:rsidRPr="00F96AFD">
        <w:rPr>
          <w:rFonts w:ascii="Arial" w:hAnsi="Arial" w:cs="Arial"/>
          <w:sz w:val="24"/>
        </w:rPr>
        <w:t xml:space="preserve"> </w:t>
      </w:r>
      <w:r w:rsidRPr="00F96AFD">
        <w:rPr>
          <w:rFonts w:ascii="Arial" w:hAnsi="Arial" w:cs="Arial"/>
          <w:sz w:val="24"/>
        </w:rPr>
        <w:t xml:space="preserve">wynosi </w:t>
      </w:r>
      <w:r w:rsidR="00C66616" w:rsidRPr="00F96AFD">
        <w:rPr>
          <w:rFonts w:ascii="Arial" w:hAnsi="Arial" w:cs="Arial"/>
          <w:sz w:val="24"/>
        </w:rPr>
        <w:t>-</w:t>
      </w:r>
      <w:r w:rsidRPr="00F96AFD">
        <w:rPr>
          <w:rFonts w:ascii="Arial" w:hAnsi="Arial" w:cs="Arial"/>
          <w:sz w:val="24"/>
        </w:rPr>
        <w:t>0,4</w:t>
      </w:r>
      <w:r w:rsidR="00C66616" w:rsidRPr="00F96AFD">
        <w:rPr>
          <w:rFonts w:ascii="Arial" w:hAnsi="Arial" w:cs="Arial"/>
          <w:sz w:val="24"/>
        </w:rPr>
        <w:t>5</w:t>
      </w:r>
      <w:r w:rsidRPr="00F96AFD">
        <w:rPr>
          <w:rFonts w:ascii="Arial" w:hAnsi="Arial" w:cs="Arial"/>
          <w:sz w:val="24"/>
        </w:rPr>
        <w:t>. Oznacza to, że lepiej rozwinięte woj</w:t>
      </w:r>
      <w:r w:rsidR="63CC439F" w:rsidRPr="00F96AFD">
        <w:rPr>
          <w:rFonts w:ascii="Arial" w:hAnsi="Arial" w:cs="Arial"/>
          <w:sz w:val="24"/>
        </w:rPr>
        <w:t>e</w:t>
      </w:r>
      <w:r w:rsidRPr="00F96AFD">
        <w:rPr>
          <w:rFonts w:ascii="Arial" w:hAnsi="Arial" w:cs="Arial"/>
          <w:sz w:val="24"/>
        </w:rPr>
        <w:t xml:space="preserve">wództwa cechowały się </w:t>
      </w:r>
      <w:r w:rsidR="00CB0B29" w:rsidRPr="00F96AFD">
        <w:rPr>
          <w:rFonts w:ascii="Arial" w:hAnsi="Arial" w:cs="Arial"/>
          <w:sz w:val="24"/>
        </w:rPr>
        <w:t>mniej</w:t>
      </w:r>
      <w:r w:rsidRPr="00F96AFD">
        <w:rPr>
          <w:rFonts w:ascii="Arial" w:hAnsi="Arial" w:cs="Arial"/>
          <w:sz w:val="24"/>
        </w:rPr>
        <w:t>szą intensywnością wahań cyklicznych, choć korelację tą należy ocenić jako umiarkowaną. Korelacja pomiędzy relatywnym stopniem rozwoju społeczno-</w:t>
      </w:r>
      <w:r w:rsidR="47A60F41" w:rsidRPr="00F96AFD">
        <w:rPr>
          <w:rFonts w:ascii="Arial" w:hAnsi="Arial" w:cs="Arial"/>
          <w:sz w:val="24"/>
        </w:rPr>
        <w:t>gospodarcz</w:t>
      </w:r>
      <w:r w:rsidR="59C6EB0F" w:rsidRPr="00F96AFD">
        <w:rPr>
          <w:rFonts w:ascii="Arial" w:hAnsi="Arial" w:cs="Arial"/>
          <w:sz w:val="24"/>
        </w:rPr>
        <w:t>ym</w:t>
      </w:r>
      <w:r w:rsidRPr="00F96AFD">
        <w:rPr>
          <w:rFonts w:ascii="Arial" w:hAnsi="Arial" w:cs="Arial"/>
          <w:sz w:val="24"/>
        </w:rPr>
        <w:t xml:space="preserve"> a </w:t>
      </w:r>
      <w:r w:rsidR="47A60F41" w:rsidRPr="00F96AFD">
        <w:rPr>
          <w:rFonts w:ascii="Arial" w:hAnsi="Arial" w:cs="Arial"/>
          <w:sz w:val="24"/>
        </w:rPr>
        <w:t>średni</w:t>
      </w:r>
      <w:r w:rsidR="3EF14DF4" w:rsidRPr="00F96AFD">
        <w:rPr>
          <w:rFonts w:ascii="Arial" w:hAnsi="Arial" w:cs="Arial"/>
          <w:sz w:val="24"/>
        </w:rPr>
        <w:t>ą</w:t>
      </w:r>
      <w:r w:rsidR="47A60F41" w:rsidRPr="00F96AFD">
        <w:rPr>
          <w:rFonts w:ascii="Arial" w:hAnsi="Arial" w:cs="Arial"/>
          <w:sz w:val="24"/>
        </w:rPr>
        <w:t xml:space="preserve"> amplitud</w:t>
      </w:r>
      <w:r w:rsidR="564695DC" w:rsidRPr="00F96AFD">
        <w:rPr>
          <w:rFonts w:ascii="Arial" w:hAnsi="Arial" w:cs="Arial"/>
          <w:sz w:val="24"/>
        </w:rPr>
        <w:t>ą</w:t>
      </w:r>
      <w:r w:rsidRPr="00F96AFD">
        <w:rPr>
          <w:rFonts w:ascii="Arial" w:hAnsi="Arial" w:cs="Arial"/>
          <w:sz w:val="24"/>
        </w:rPr>
        <w:t xml:space="preserve"> faz wzrostowych </w:t>
      </w:r>
      <w:r w:rsidR="47A60F41" w:rsidRPr="00F96AFD">
        <w:rPr>
          <w:rFonts w:ascii="Arial" w:hAnsi="Arial" w:cs="Arial"/>
          <w:sz w:val="24"/>
        </w:rPr>
        <w:t>wyn</w:t>
      </w:r>
      <w:r w:rsidR="5DD7A607" w:rsidRPr="00F96AFD">
        <w:rPr>
          <w:rFonts w:ascii="Arial" w:hAnsi="Arial" w:cs="Arial"/>
          <w:sz w:val="24"/>
        </w:rPr>
        <w:t>i</w:t>
      </w:r>
      <w:r w:rsidR="47A60F41" w:rsidRPr="00F96AFD">
        <w:rPr>
          <w:rFonts w:ascii="Arial" w:hAnsi="Arial" w:cs="Arial"/>
          <w:sz w:val="24"/>
        </w:rPr>
        <w:t>os</w:t>
      </w:r>
      <w:r w:rsidR="293AEBAA" w:rsidRPr="00F96AFD">
        <w:rPr>
          <w:rFonts w:ascii="Arial" w:hAnsi="Arial" w:cs="Arial"/>
          <w:sz w:val="24"/>
        </w:rPr>
        <w:t>ła</w:t>
      </w:r>
      <w:r w:rsidR="47A60F41" w:rsidRPr="00F96AFD">
        <w:rPr>
          <w:rFonts w:ascii="Arial" w:hAnsi="Arial" w:cs="Arial"/>
          <w:sz w:val="24"/>
        </w:rPr>
        <w:t xml:space="preserve"> -</w:t>
      </w:r>
      <w:r w:rsidRPr="00F96AFD">
        <w:rPr>
          <w:rFonts w:ascii="Arial" w:hAnsi="Arial" w:cs="Arial"/>
          <w:sz w:val="24"/>
        </w:rPr>
        <w:t>0,3</w:t>
      </w:r>
      <w:r w:rsidR="00CB0B29" w:rsidRPr="00F96AFD">
        <w:rPr>
          <w:rFonts w:ascii="Arial" w:hAnsi="Arial" w:cs="Arial"/>
          <w:sz w:val="24"/>
        </w:rPr>
        <w:t>5</w:t>
      </w:r>
      <w:r w:rsidRPr="00F96AFD">
        <w:rPr>
          <w:rFonts w:ascii="Arial" w:hAnsi="Arial" w:cs="Arial"/>
          <w:sz w:val="24"/>
        </w:rPr>
        <w:t>, co należy ocenić jako słabą zależność. Kierunek zależności sugeruje, że regiony lepiej rozwinięte cechują się łagodniejszą fazą wzrostową.</w:t>
      </w:r>
    </w:p>
    <w:p w14:paraId="422E8B98" w14:textId="7DCA65AE" w:rsidR="2657A83B" w:rsidRPr="00F96AFD" w:rsidRDefault="504CBB44" w:rsidP="00DD2DE5">
      <w:pPr>
        <w:spacing w:before="240" w:line="360" w:lineRule="auto"/>
        <w:rPr>
          <w:rFonts w:ascii="Arial" w:hAnsi="Arial" w:cs="Arial"/>
          <w:sz w:val="24"/>
        </w:rPr>
      </w:pPr>
      <w:r w:rsidRPr="00F96AFD">
        <w:rPr>
          <w:rFonts w:ascii="Arial" w:hAnsi="Arial" w:cs="Arial"/>
          <w:sz w:val="24"/>
        </w:rPr>
        <w:t xml:space="preserve">Współczynnik korelacji </w:t>
      </w:r>
      <w:r w:rsidR="4E20FC54" w:rsidRPr="00F96AFD">
        <w:rPr>
          <w:rFonts w:ascii="Arial" w:hAnsi="Arial" w:cs="Arial"/>
          <w:sz w:val="24"/>
        </w:rPr>
        <w:t xml:space="preserve">między </w:t>
      </w:r>
      <w:r w:rsidR="47A60F41" w:rsidRPr="00F96AFD">
        <w:rPr>
          <w:rFonts w:ascii="Arial" w:hAnsi="Arial" w:cs="Arial"/>
          <w:sz w:val="24"/>
        </w:rPr>
        <w:t>poziom</w:t>
      </w:r>
      <w:r w:rsidR="29775178" w:rsidRPr="00F96AFD">
        <w:rPr>
          <w:rFonts w:ascii="Arial" w:hAnsi="Arial" w:cs="Arial"/>
          <w:sz w:val="24"/>
        </w:rPr>
        <w:t>em</w:t>
      </w:r>
      <w:r w:rsidRPr="00F96AFD">
        <w:rPr>
          <w:rFonts w:ascii="Arial" w:hAnsi="Arial" w:cs="Arial"/>
          <w:sz w:val="24"/>
        </w:rPr>
        <w:t xml:space="preserve"> rozwoju społeczno-</w:t>
      </w:r>
      <w:r w:rsidR="47A60F41" w:rsidRPr="00F96AFD">
        <w:rPr>
          <w:rFonts w:ascii="Arial" w:hAnsi="Arial" w:cs="Arial"/>
          <w:sz w:val="24"/>
        </w:rPr>
        <w:t>gospodarcz</w:t>
      </w:r>
      <w:r w:rsidR="245A799C" w:rsidRPr="00F96AFD">
        <w:rPr>
          <w:rFonts w:ascii="Arial" w:hAnsi="Arial" w:cs="Arial"/>
          <w:sz w:val="24"/>
        </w:rPr>
        <w:t>ym</w:t>
      </w:r>
      <w:r w:rsidR="47A60F41" w:rsidRPr="00F96AFD">
        <w:rPr>
          <w:rFonts w:ascii="Arial" w:hAnsi="Arial" w:cs="Arial"/>
          <w:sz w:val="24"/>
        </w:rPr>
        <w:t xml:space="preserve"> </w:t>
      </w:r>
      <w:r w:rsidRPr="00F96AFD">
        <w:rPr>
          <w:rFonts w:ascii="Arial" w:hAnsi="Arial" w:cs="Arial"/>
          <w:sz w:val="24"/>
        </w:rPr>
        <w:t xml:space="preserve">a średnią amplitudą faz spadkowych </w:t>
      </w:r>
      <w:r w:rsidR="47A60F41" w:rsidRPr="00F96AFD">
        <w:rPr>
          <w:rFonts w:ascii="Arial" w:hAnsi="Arial" w:cs="Arial"/>
          <w:sz w:val="24"/>
        </w:rPr>
        <w:t>wyn</w:t>
      </w:r>
      <w:r w:rsidR="08CBE62F" w:rsidRPr="00F96AFD">
        <w:rPr>
          <w:rFonts w:ascii="Arial" w:hAnsi="Arial" w:cs="Arial"/>
          <w:sz w:val="24"/>
        </w:rPr>
        <w:t>iósł</w:t>
      </w:r>
      <w:r w:rsidRPr="00F96AFD">
        <w:rPr>
          <w:rFonts w:ascii="Arial" w:hAnsi="Arial" w:cs="Arial"/>
          <w:sz w:val="24"/>
        </w:rPr>
        <w:t xml:space="preserve"> -0,4</w:t>
      </w:r>
      <w:r w:rsidR="006E6BD2" w:rsidRPr="00F96AFD">
        <w:rPr>
          <w:rFonts w:ascii="Arial" w:hAnsi="Arial" w:cs="Arial"/>
          <w:sz w:val="24"/>
        </w:rPr>
        <w:t>8</w:t>
      </w:r>
      <w:r w:rsidRPr="00F96AFD">
        <w:rPr>
          <w:rFonts w:ascii="Arial" w:hAnsi="Arial" w:cs="Arial"/>
          <w:sz w:val="24"/>
        </w:rPr>
        <w:t>. Kierunek zależności jest zgodny z oczekiwaniami. W</w:t>
      </w:r>
      <w:r w:rsidR="006E6BD2" w:rsidRPr="00F96AFD">
        <w:rPr>
          <w:rFonts w:ascii="Arial" w:hAnsi="Arial" w:cs="Arial"/>
          <w:sz w:val="24"/>
        </w:rPr>
        <w:t> </w:t>
      </w:r>
      <w:r w:rsidRPr="00F96AFD">
        <w:rPr>
          <w:rFonts w:ascii="Arial" w:hAnsi="Arial" w:cs="Arial"/>
          <w:sz w:val="24"/>
        </w:rPr>
        <w:t>regionach lepiej rozwiniętych amplituda faz spadkowych jest mniejsza, czyli recesja jest łagodniejsza. Wartość tego współczynnika wskazuje na umiarkowaną korelację.</w:t>
      </w:r>
      <w:r w:rsidR="7816F53E" w:rsidRPr="00F96AFD">
        <w:rPr>
          <w:rFonts w:ascii="Arial" w:hAnsi="Arial" w:cs="Arial"/>
          <w:sz w:val="24"/>
        </w:rPr>
        <w:t xml:space="preserve"> Wyniki wskazują, że wyższy stopień rozwoju społeczno-gospodarczego </w:t>
      </w:r>
      <w:r w:rsidR="003603B5" w:rsidRPr="00F96AFD">
        <w:rPr>
          <w:rFonts w:ascii="Arial" w:eastAsia="Aptos" w:hAnsi="Arial" w:cs="Arial"/>
          <w:sz w:val="24"/>
          <w:szCs w:val="24"/>
        </w:rPr>
        <w:t>s</w:t>
      </w:r>
      <w:r w:rsidR="00D40B54" w:rsidRPr="00F96AFD">
        <w:rPr>
          <w:rFonts w:ascii="Arial" w:eastAsia="Aptos" w:hAnsi="Arial" w:cs="Arial"/>
          <w:sz w:val="24"/>
          <w:szCs w:val="24"/>
        </w:rPr>
        <w:t>łabo</w:t>
      </w:r>
      <w:r w:rsidR="43A57391" w:rsidRPr="00F96AFD">
        <w:rPr>
          <w:rFonts w:ascii="Arial" w:hAnsi="Arial" w:cs="Arial"/>
          <w:sz w:val="24"/>
        </w:rPr>
        <w:t xml:space="preserve"> determinuje </w:t>
      </w:r>
      <w:r w:rsidR="43A57391" w:rsidRPr="00F96AFD">
        <w:rPr>
          <w:rFonts w:ascii="Arial" w:eastAsia="Aptos" w:hAnsi="Arial" w:cs="Arial"/>
          <w:sz w:val="24"/>
          <w:szCs w:val="24"/>
        </w:rPr>
        <w:t>intensywnoś</w:t>
      </w:r>
      <w:r w:rsidR="00E97ECE" w:rsidRPr="00F96AFD">
        <w:rPr>
          <w:rFonts w:ascii="Arial" w:eastAsia="Aptos" w:hAnsi="Arial" w:cs="Arial"/>
          <w:sz w:val="24"/>
          <w:szCs w:val="24"/>
        </w:rPr>
        <w:t>ć</w:t>
      </w:r>
      <w:r w:rsidR="43A57391" w:rsidRPr="00F96AFD">
        <w:rPr>
          <w:rFonts w:ascii="Arial" w:hAnsi="Arial" w:cs="Arial"/>
          <w:sz w:val="24"/>
        </w:rPr>
        <w:t xml:space="preserve"> fazy wzrostowej, lecz</w:t>
      </w:r>
      <w:r w:rsidR="2C18BA6A" w:rsidRPr="00F96AFD">
        <w:rPr>
          <w:rFonts w:ascii="Arial" w:hAnsi="Arial" w:cs="Arial"/>
          <w:sz w:val="24"/>
        </w:rPr>
        <w:t xml:space="preserve"> </w:t>
      </w:r>
      <w:r w:rsidR="00AC74B1" w:rsidRPr="00F96AFD">
        <w:rPr>
          <w:rFonts w:ascii="Arial" w:eastAsia="Aptos" w:hAnsi="Arial" w:cs="Arial"/>
          <w:sz w:val="24"/>
          <w:szCs w:val="24"/>
        </w:rPr>
        <w:t xml:space="preserve">w większym </w:t>
      </w:r>
      <w:r w:rsidR="00AC74B1" w:rsidRPr="00F96AFD">
        <w:rPr>
          <w:rFonts w:ascii="Arial" w:eastAsia="Aptos" w:hAnsi="Arial" w:cs="Arial"/>
          <w:sz w:val="24"/>
          <w:szCs w:val="24"/>
        </w:rPr>
        <w:lastRenderedPageBreak/>
        <w:t>stopniu</w:t>
      </w:r>
      <w:r w:rsidR="2C18BA6A" w:rsidRPr="00F96AFD">
        <w:rPr>
          <w:rFonts w:ascii="Arial" w:eastAsia="Aptos" w:hAnsi="Arial" w:cs="Arial"/>
          <w:sz w:val="24"/>
          <w:szCs w:val="24"/>
        </w:rPr>
        <w:t xml:space="preserve"> </w:t>
      </w:r>
      <w:r w:rsidR="2C18BA6A" w:rsidRPr="00F96AFD">
        <w:rPr>
          <w:rFonts w:ascii="Arial" w:hAnsi="Arial" w:cs="Arial"/>
          <w:sz w:val="24"/>
        </w:rPr>
        <w:t>łagodzi intensywność fazy spadkowej. Wa</w:t>
      </w:r>
      <w:r w:rsidR="43A57391" w:rsidRPr="00F96AFD">
        <w:rPr>
          <w:rFonts w:ascii="Arial" w:hAnsi="Arial" w:cs="Arial"/>
          <w:sz w:val="24"/>
        </w:rPr>
        <w:t>rto podkreśli</w:t>
      </w:r>
      <w:r w:rsidR="2366F6DB" w:rsidRPr="00F96AFD">
        <w:rPr>
          <w:rFonts w:ascii="Arial" w:hAnsi="Arial" w:cs="Arial"/>
          <w:sz w:val="24"/>
        </w:rPr>
        <w:t xml:space="preserve">ć, </w:t>
      </w:r>
      <w:r w:rsidR="61BE55FC" w:rsidRPr="00F96AFD">
        <w:rPr>
          <w:rFonts w:ascii="Arial" w:hAnsi="Arial" w:cs="Arial"/>
          <w:sz w:val="24"/>
        </w:rPr>
        <w:t xml:space="preserve">że w świetle powyższych badań odporność </w:t>
      </w:r>
      <w:r w:rsidR="1C8E180B" w:rsidRPr="00F96AFD">
        <w:rPr>
          <w:rFonts w:ascii="Arial" w:hAnsi="Arial" w:cs="Arial"/>
          <w:sz w:val="24"/>
        </w:rPr>
        <w:t>na kryzysy</w:t>
      </w:r>
      <w:r w:rsidR="61BE55FC" w:rsidRPr="00F96AFD">
        <w:rPr>
          <w:rFonts w:ascii="Arial" w:hAnsi="Arial" w:cs="Arial"/>
          <w:sz w:val="24"/>
        </w:rPr>
        <w:t xml:space="preserve"> regionów wyżej</w:t>
      </w:r>
      <w:r w:rsidR="2366F6DB" w:rsidRPr="00F96AFD">
        <w:rPr>
          <w:rFonts w:ascii="Arial" w:hAnsi="Arial" w:cs="Arial"/>
          <w:sz w:val="24"/>
        </w:rPr>
        <w:t xml:space="preserve"> </w:t>
      </w:r>
      <w:r w:rsidR="61BE55FC" w:rsidRPr="00F96AFD">
        <w:rPr>
          <w:rFonts w:ascii="Arial" w:hAnsi="Arial" w:cs="Arial"/>
          <w:sz w:val="24"/>
        </w:rPr>
        <w:t>rozwiniętych pod względem społeczno-gospodarczym</w:t>
      </w:r>
      <w:r w:rsidR="2366F6DB" w:rsidRPr="00F96AFD">
        <w:rPr>
          <w:rFonts w:ascii="Arial" w:hAnsi="Arial" w:cs="Arial"/>
          <w:sz w:val="24"/>
        </w:rPr>
        <w:t xml:space="preserve"> </w:t>
      </w:r>
      <w:r w:rsidR="43DE78F5" w:rsidRPr="00F96AFD">
        <w:rPr>
          <w:rFonts w:ascii="Arial" w:hAnsi="Arial" w:cs="Arial"/>
          <w:sz w:val="24"/>
        </w:rPr>
        <w:t>jest większa.</w:t>
      </w:r>
    </w:p>
    <w:p w14:paraId="71548E4B" w14:textId="7A6400DE" w:rsidR="2657A83B" w:rsidRPr="00F96AFD" w:rsidRDefault="00A45226" w:rsidP="00B60BA8">
      <w:pPr>
        <w:rPr>
          <w:rFonts w:ascii="Arial" w:hAnsi="Arial" w:cs="Arial"/>
          <w:b/>
          <w:bCs/>
          <w:sz w:val="24"/>
          <w:szCs w:val="24"/>
        </w:rPr>
      </w:pPr>
      <w:r w:rsidRPr="00F96AFD">
        <w:rPr>
          <w:rFonts w:ascii="Arial" w:hAnsi="Arial" w:cs="Arial"/>
          <w:b/>
          <w:bCs/>
          <w:sz w:val="24"/>
          <w:szCs w:val="24"/>
        </w:rPr>
        <w:br w:type="page"/>
      </w:r>
    </w:p>
    <w:p w14:paraId="49C2036E" w14:textId="402AC105" w:rsidR="7F972F5F" w:rsidRPr="00F96AFD" w:rsidRDefault="7F972F5F" w:rsidP="001602B4">
      <w:pPr>
        <w:pStyle w:val="Nagwek1"/>
      </w:pPr>
      <w:bookmarkStart w:id="242" w:name="_Toc201563507"/>
      <w:bookmarkStart w:id="243" w:name="_Toc204341477"/>
      <w:bookmarkStart w:id="244" w:name="_Toc204343557"/>
      <w:r w:rsidRPr="00F96AFD">
        <w:lastRenderedPageBreak/>
        <w:t>Podsumowanie i wnioski</w:t>
      </w:r>
      <w:bookmarkEnd w:id="242"/>
      <w:bookmarkEnd w:id="243"/>
      <w:bookmarkEnd w:id="244"/>
    </w:p>
    <w:p w14:paraId="2FD91783" w14:textId="6EFC6246" w:rsidR="005C3D25" w:rsidRPr="00F96AFD" w:rsidRDefault="005C3D25" w:rsidP="00DD2DE5">
      <w:pPr>
        <w:spacing w:before="240" w:after="240" w:line="360" w:lineRule="auto"/>
        <w:rPr>
          <w:rFonts w:ascii="Arial" w:hAnsi="Arial" w:cs="Arial"/>
          <w:sz w:val="24"/>
        </w:rPr>
      </w:pPr>
      <w:r w:rsidRPr="00F96AFD">
        <w:rPr>
          <w:rFonts w:ascii="Arial" w:hAnsi="Arial" w:cs="Arial"/>
          <w:sz w:val="24"/>
        </w:rPr>
        <w:t>W wyniku przeprowadzonych badań dotyczących przebiegu wahań koniunkturalnych w trzech najważniejszych sektorach gospodarki województwa wielkopolskiego, tj. przemyśle, budownictwie oraz handlu stwierdzono, że zmiany te przebiegają zgodnie z prawidłowościami opisanymi w literaturze przedmiotu. Największą intensywnością wahań cechował się przemysł, gdyż jest to sektor najbardziej wrażliwy na zmiany o charakterze koniunkturalnym. Największe amplitudy wahań dotyczyły budownictwa, które z jednej strony podlega w znacznym stopniu sezonowości, zaś z drugiej jest efektem określonej polityk</w:t>
      </w:r>
      <w:r w:rsidR="00926850" w:rsidRPr="00F96AFD">
        <w:rPr>
          <w:rFonts w:ascii="Arial" w:hAnsi="Arial" w:cs="Arial"/>
          <w:sz w:val="24"/>
        </w:rPr>
        <w:t>i</w:t>
      </w:r>
      <w:r w:rsidRPr="00F96AFD">
        <w:rPr>
          <w:rFonts w:ascii="Arial" w:hAnsi="Arial" w:cs="Arial"/>
          <w:sz w:val="24"/>
        </w:rPr>
        <w:t xml:space="preserve"> gospodarczej państwa, prowadzonej w Polsce z różną intensywnością i skutkiem. Sprzedaż detaliczna, reprezentująca w badaniach handel podlegała najmniejszym zmianom o charakterze koniunkturalnym. Można zatem sformułować wniosek, że sektor ten jest swoistym stabilizatorem koniunktury gospodarczej regionu Wielkopolski.</w:t>
      </w:r>
    </w:p>
    <w:p w14:paraId="3667D2AF" w14:textId="32AE0608" w:rsidR="005C3D25" w:rsidRPr="00F96AFD" w:rsidRDefault="005C3D25" w:rsidP="00DD2DE5">
      <w:pPr>
        <w:spacing w:before="240" w:after="240" w:line="360" w:lineRule="auto"/>
        <w:rPr>
          <w:rFonts w:ascii="Arial" w:hAnsi="Arial" w:cs="Arial"/>
          <w:sz w:val="24"/>
        </w:rPr>
      </w:pPr>
      <w:r w:rsidRPr="00F96AFD">
        <w:rPr>
          <w:rFonts w:ascii="Arial" w:hAnsi="Arial" w:cs="Arial"/>
          <w:sz w:val="24"/>
        </w:rPr>
        <w:t>Zbudowany na potrzeby niniejszego raportu syntetyczny wskaźnik koniunktury dla regionu Wielkopolski dobrze oddaje zmiany w aktywności gospodarczej regionu. Dokonany podział okresu badawczego na trzy podokresy pozwolił na bardziej dogłębną analizę przebiegu wahań koniunktury.</w:t>
      </w:r>
    </w:p>
    <w:p w14:paraId="480A5219" w14:textId="7DA24950" w:rsidR="005C3D25" w:rsidRPr="00F96AFD" w:rsidRDefault="005C3D25" w:rsidP="00DD2DE5">
      <w:pPr>
        <w:spacing w:before="240" w:after="240" w:line="360" w:lineRule="auto"/>
        <w:rPr>
          <w:rFonts w:ascii="Arial" w:hAnsi="Arial" w:cs="Arial"/>
          <w:sz w:val="24"/>
        </w:rPr>
      </w:pPr>
      <w:r w:rsidRPr="00F96AFD">
        <w:rPr>
          <w:rFonts w:ascii="Arial" w:hAnsi="Arial" w:cs="Arial"/>
          <w:sz w:val="24"/>
        </w:rPr>
        <w:t>W pierwszym badanym okresie (lata 2008-2013) zmiany wartości wskaźnika syntetycznego miały największy charakter. Jednak zmiany w wartości produkcji w przemyśle Wielkopolski miały względnie niewielkie rozmiary, pomimo wzrostu bezrobocia w tym czasie. Widoczne dwa załamania w tym okresie były względnie krótkie i co ważne – niezbyt głębokie. Może to świadczyć o ponadprzeciętnej odporności tego sektora gospodarki Wielkopolski na tzw. szoki ekonomiczne. Zmiany wskaźnika wyprzedzającego wahania koniunktury były większe, co wynika z faktu, iż reprezentuje on pewien zespół zamierzeń, jakie planują podjąć przedsiębiorst</w:t>
      </w:r>
      <w:r w:rsidR="00BF0DEA" w:rsidRPr="00F96AFD">
        <w:rPr>
          <w:rFonts w:ascii="Arial" w:hAnsi="Arial" w:cs="Arial"/>
          <w:sz w:val="24"/>
        </w:rPr>
        <w:t>wa oraz gospodarstwa domowe.</w:t>
      </w:r>
    </w:p>
    <w:p w14:paraId="4EFC70B5" w14:textId="4FFE97C9" w:rsidR="005C3D25" w:rsidRPr="00F96AFD" w:rsidRDefault="005C3D25" w:rsidP="00DD2DE5">
      <w:pPr>
        <w:spacing w:before="240" w:after="240" w:line="360" w:lineRule="auto"/>
        <w:rPr>
          <w:rFonts w:ascii="Arial" w:hAnsi="Arial" w:cs="Arial"/>
          <w:sz w:val="24"/>
        </w:rPr>
      </w:pPr>
      <w:r w:rsidRPr="00F96AFD">
        <w:rPr>
          <w:rFonts w:ascii="Arial" w:hAnsi="Arial" w:cs="Arial"/>
          <w:sz w:val="24"/>
        </w:rPr>
        <w:t>Drugi z analizowanych podokresów (2014</w:t>
      </w:r>
      <w:r w:rsidR="692B80EB" w:rsidRPr="00F96AFD">
        <w:rPr>
          <w:rFonts w:ascii="Arial" w:hAnsi="Arial" w:cs="Arial"/>
          <w:sz w:val="24"/>
        </w:rPr>
        <w:t>–</w:t>
      </w:r>
      <w:r w:rsidRPr="00F96AFD">
        <w:rPr>
          <w:rFonts w:ascii="Arial" w:hAnsi="Arial" w:cs="Arial"/>
          <w:sz w:val="24"/>
        </w:rPr>
        <w:t xml:space="preserve">2019) charakteryzował się największą stabilnością gospodarczą. Przejawiała się ona </w:t>
      </w:r>
      <w:r w:rsidR="692B80EB" w:rsidRPr="00F96AFD">
        <w:rPr>
          <w:rFonts w:ascii="Arial" w:hAnsi="Arial" w:cs="Arial"/>
          <w:sz w:val="24"/>
        </w:rPr>
        <w:t>przed</w:t>
      </w:r>
      <w:r w:rsidR="32EAD263" w:rsidRPr="00F96AFD">
        <w:rPr>
          <w:rFonts w:ascii="Arial" w:hAnsi="Arial" w:cs="Arial"/>
          <w:sz w:val="24"/>
        </w:rPr>
        <w:t>e</w:t>
      </w:r>
      <w:r w:rsidRPr="00F96AFD">
        <w:rPr>
          <w:rFonts w:ascii="Arial" w:hAnsi="Arial" w:cs="Arial"/>
          <w:sz w:val="24"/>
        </w:rPr>
        <w:t xml:space="preserve"> wszystkim niską i stabilną inflacją (a nawet deflacją), znacznym spadkiem stopy bezrobocia oraz dodatnią dynamiką zmian wszystkich składowych bieżącego indeksu koniunktury. Jedynie przemysł – pod koniec badanego podokresu (od 2017 r</w:t>
      </w:r>
      <w:r w:rsidR="004F1C76" w:rsidRPr="00F96AFD">
        <w:rPr>
          <w:rFonts w:ascii="Arial" w:hAnsi="Arial" w:cs="Arial"/>
          <w:sz w:val="24"/>
        </w:rPr>
        <w:t>oku</w:t>
      </w:r>
      <w:r w:rsidR="692B80EB" w:rsidRPr="00F96AFD">
        <w:rPr>
          <w:rFonts w:ascii="Arial" w:hAnsi="Arial" w:cs="Arial"/>
          <w:sz w:val="24"/>
        </w:rPr>
        <w:t>)</w:t>
      </w:r>
      <w:r w:rsidRPr="00F96AFD">
        <w:rPr>
          <w:rFonts w:ascii="Arial" w:hAnsi="Arial" w:cs="Arial"/>
          <w:sz w:val="24"/>
        </w:rPr>
        <w:t xml:space="preserve"> wykazywał słabnącą, ale </w:t>
      </w:r>
      <w:r w:rsidRPr="00F96AFD">
        <w:rPr>
          <w:rFonts w:ascii="Arial" w:hAnsi="Arial" w:cs="Arial"/>
          <w:sz w:val="24"/>
        </w:rPr>
        <w:lastRenderedPageBreak/>
        <w:t>ciągle dodatnią dynamikę wzrostu. Wzrostowi popytu sprzyjał również wzrost płac w ujęciu realnym. W tym okresie wskaźnik wyprzedzający zmiany koniunkturalne wskazywał już pewne tendencje spadkowe. Dotyczyło to zwłaszcza dwóch jego składowych – indeksu IFO, obrazującego nastroje w gospodarce</w:t>
      </w:r>
      <w:r w:rsidR="004F1C76" w:rsidRPr="00F96AFD">
        <w:rPr>
          <w:rFonts w:ascii="Arial" w:hAnsi="Arial" w:cs="Arial"/>
          <w:sz w:val="24"/>
        </w:rPr>
        <w:t xml:space="preserve"> Niemiec (pogorszenie od 2018 roku</w:t>
      </w:r>
      <w:r w:rsidRPr="00F96AFD">
        <w:rPr>
          <w:rFonts w:ascii="Arial" w:hAnsi="Arial" w:cs="Arial"/>
          <w:sz w:val="24"/>
        </w:rPr>
        <w:t xml:space="preserve">) oraz liczba ofert pracy niesubsydiowanej, której spadek widoczny był w całym podokresie w Wielkopolsce. Dynamika zmian liczby pozwoleń budowlanych również ulegała obniżeniu, a jedynym czynnikiem opóźniającym załamanie koniunktury była dobra sytuacja na rynku bankowym, reprezentowana przez indeks </w:t>
      </w:r>
      <w:proofErr w:type="spellStart"/>
      <w:r w:rsidRPr="00F96AFD">
        <w:rPr>
          <w:rFonts w:ascii="Arial" w:hAnsi="Arial" w:cs="Arial"/>
          <w:sz w:val="24"/>
        </w:rPr>
        <w:t>Pengab</w:t>
      </w:r>
      <w:proofErr w:type="spellEnd"/>
      <w:r w:rsidRPr="00F96AFD">
        <w:rPr>
          <w:rFonts w:ascii="Arial" w:hAnsi="Arial" w:cs="Arial"/>
          <w:sz w:val="24"/>
        </w:rPr>
        <w:t>.</w:t>
      </w:r>
    </w:p>
    <w:p w14:paraId="0C833441" w14:textId="428CEFCA" w:rsidR="00BB428E" w:rsidRPr="00F96AFD" w:rsidRDefault="005C3D25" w:rsidP="00DD2DE5">
      <w:pPr>
        <w:spacing w:before="240" w:after="240" w:line="360" w:lineRule="auto"/>
        <w:rPr>
          <w:rFonts w:ascii="Arial" w:hAnsi="Arial" w:cs="Arial"/>
          <w:sz w:val="24"/>
        </w:rPr>
      </w:pPr>
      <w:r w:rsidRPr="00F96AFD">
        <w:rPr>
          <w:rFonts w:ascii="Arial" w:hAnsi="Arial" w:cs="Arial"/>
          <w:sz w:val="24"/>
        </w:rPr>
        <w:t xml:space="preserve">Trzecim badanym podokresem zmian koniunktury w Wielkopolsce były lata 2020-2025 (marzec). Był to okres intensywnych zmian aktywności gospodarczej, wynikających z dwóch </w:t>
      </w:r>
      <w:r w:rsidRPr="00F96AFD">
        <w:rPr>
          <w:rFonts w:ascii="Arial" w:hAnsi="Arial" w:cs="Arial"/>
          <w:sz w:val="24"/>
          <w:szCs w:val="24"/>
        </w:rPr>
        <w:t>główny</w:t>
      </w:r>
      <w:r w:rsidR="73B3A828" w:rsidRPr="00F96AFD">
        <w:rPr>
          <w:rFonts w:ascii="Arial" w:hAnsi="Arial" w:cs="Arial"/>
          <w:sz w:val="24"/>
          <w:szCs w:val="24"/>
        </w:rPr>
        <w:t>ch</w:t>
      </w:r>
      <w:r w:rsidRPr="00F96AFD">
        <w:rPr>
          <w:rFonts w:ascii="Arial" w:hAnsi="Arial" w:cs="Arial"/>
          <w:sz w:val="24"/>
        </w:rPr>
        <w:t xml:space="preserve"> wydarzeń. Pierwszym i najważniejszym </w:t>
      </w:r>
      <w:r w:rsidR="19E3ADD0" w:rsidRPr="00F96AFD">
        <w:rPr>
          <w:rFonts w:ascii="Arial" w:hAnsi="Arial" w:cs="Arial"/>
          <w:sz w:val="24"/>
          <w:szCs w:val="24"/>
        </w:rPr>
        <w:t>była</w:t>
      </w:r>
      <w:r w:rsidRPr="00F96AFD">
        <w:rPr>
          <w:rFonts w:ascii="Arial" w:hAnsi="Arial" w:cs="Arial"/>
          <w:sz w:val="24"/>
        </w:rPr>
        <w:t xml:space="preserve"> pandemia </w:t>
      </w:r>
      <w:r w:rsidR="692B80EB" w:rsidRPr="00F96AFD">
        <w:rPr>
          <w:rFonts w:ascii="Arial" w:hAnsi="Arial" w:cs="Arial"/>
          <w:sz w:val="24"/>
        </w:rPr>
        <w:t>COVID</w:t>
      </w:r>
      <w:r w:rsidR="3386BF83" w:rsidRPr="00F96AFD">
        <w:rPr>
          <w:rFonts w:ascii="Arial" w:hAnsi="Arial" w:cs="Arial"/>
          <w:sz w:val="24"/>
        </w:rPr>
        <w:t>-</w:t>
      </w:r>
      <w:r w:rsidR="692B80EB" w:rsidRPr="00F96AFD">
        <w:rPr>
          <w:rFonts w:ascii="Arial" w:hAnsi="Arial" w:cs="Arial"/>
          <w:sz w:val="24"/>
        </w:rPr>
        <w:t>19</w:t>
      </w:r>
      <w:r w:rsidRPr="00F96AFD">
        <w:rPr>
          <w:rFonts w:ascii="Arial" w:hAnsi="Arial" w:cs="Arial"/>
          <w:sz w:val="24"/>
        </w:rPr>
        <w:t xml:space="preserve"> (II kwartał 2020 r</w:t>
      </w:r>
      <w:r w:rsidR="004F1C76" w:rsidRPr="00F96AFD">
        <w:rPr>
          <w:rFonts w:ascii="Arial" w:hAnsi="Arial" w:cs="Arial"/>
          <w:sz w:val="24"/>
        </w:rPr>
        <w:t>oku</w:t>
      </w:r>
      <w:r w:rsidRPr="00F96AFD">
        <w:rPr>
          <w:rFonts w:ascii="Arial" w:hAnsi="Arial" w:cs="Arial"/>
          <w:sz w:val="24"/>
        </w:rPr>
        <w:t>), natomiast drugim – zaburzenia na ry</w:t>
      </w:r>
      <w:r w:rsidR="32E52E44" w:rsidRPr="00F96AFD">
        <w:rPr>
          <w:rFonts w:ascii="Arial" w:hAnsi="Arial" w:cs="Arial"/>
          <w:sz w:val="24"/>
        </w:rPr>
        <w:t>n</w:t>
      </w:r>
      <w:r w:rsidRPr="00F96AFD">
        <w:rPr>
          <w:rFonts w:ascii="Arial" w:hAnsi="Arial" w:cs="Arial"/>
          <w:sz w:val="24"/>
        </w:rPr>
        <w:t>ku cen energii, związane z rozpoczęciem wojny</w:t>
      </w:r>
      <w:r w:rsidR="004F1C76" w:rsidRPr="00F96AFD">
        <w:rPr>
          <w:rFonts w:ascii="Arial" w:hAnsi="Arial" w:cs="Arial"/>
          <w:sz w:val="24"/>
        </w:rPr>
        <w:t xml:space="preserve"> w Ukrainie w I kwartale 2022 roku.</w:t>
      </w:r>
      <w:r w:rsidRPr="00F96AFD">
        <w:rPr>
          <w:rFonts w:ascii="Arial" w:hAnsi="Arial" w:cs="Arial"/>
          <w:sz w:val="24"/>
        </w:rPr>
        <w:t xml:space="preserve"> W obliczu tych wydarzeń bieżący indeks koniunktury wykazywał początkowo większą zmienność (pandemia), jednak po tym okresie sytuacja uległa pewnej stabilizacji. Produkcja przemysłowa, po początkowym załamaniu, wykazywała niską, na przemian dodatnią i ujemną dynamikę. Budownictwo nie wykazywało negatywnych skutków w związku z omawianymi wydarzeniami. Natomiast składową o wyraźnie słabnącej dynamice w tym okresie okazała się sprzedaż detaliczna. Było to rezultatem wzrostu inflacji (2022-</w:t>
      </w:r>
      <w:r w:rsidR="00C86FC5" w:rsidRPr="00F96AFD">
        <w:rPr>
          <w:rFonts w:ascii="Arial" w:hAnsi="Arial" w:cs="Arial"/>
          <w:sz w:val="24"/>
          <w:szCs w:val="24"/>
        </w:rPr>
        <w:t>20</w:t>
      </w:r>
      <w:r w:rsidRPr="00F96AFD">
        <w:rPr>
          <w:rFonts w:ascii="Arial" w:hAnsi="Arial" w:cs="Arial"/>
          <w:sz w:val="24"/>
          <w:szCs w:val="24"/>
        </w:rPr>
        <w:t>23</w:t>
      </w:r>
      <w:r w:rsidR="692B80EB" w:rsidRPr="00F96AFD">
        <w:rPr>
          <w:rFonts w:ascii="Arial" w:hAnsi="Arial" w:cs="Arial"/>
          <w:sz w:val="24"/>
        </w:rPr>
        <w:t>)</w:t>
      </w:r>
      <w:r w:rsidR="19657462" w:rsidRPr="00F96AFD">
        <w:rPr>
          <w:rFonts w:ascii="Arial" w:hAnsi="Arial" w:cs="Arial"/>
          <w:sz w:val="24"/>
        </w:rPr>
        <w:t>,</w:t>
      </w:r>
      <w:r w:rsidRPr="00F96AFD">
        <w:rPr>
          <w:rFonts w:ascii="Arial" w:hAnsi="Arial" w:cs="Arial"/>
          <w:sz w:val="24"/>
        </w:rPr>
        <w:t xml:space="preserve"> a co za tym idzie – spadkiem wartości realnych wynagrodzeń w tym czasie. Pozytywnym na tym tle był fakt spadku bezrobocia</w:t>
      </w:r>
      <w:r w:rsidR="009D6B90" w:rsidRPr="00F96AFD">
        <w:rPr>
          <w:rFonts w:ascii="Arial" w:hAnsi="Arial" w:cs="Arial"/>
          <w:sz w:val="24"/>
        </w:rPr>
        <w:t xml:space="preserve"> w Wielkopolsce</w:t>
      </w:r>
      <w:r w:rsidRPr="00F96AFD">
        <w:rPr>
          <w:rFonts w:ascii="Arial" w:hAnsi="Arial" w:cs="Arial"/>
          <w:sz w:val="24"/>
        </w:rPr>
        <w:t>, pomimo występujących trudności. Wskaźnik wyprzedzający koniunktury w tym czasie wykazywał dwa załamania – w okresie pandemii (2020-</w:t>
      </w:r>
      <w:r w:rsidR="00C86FC5" w:rsidRPr="00F96AFD">
        <w:rPr>
          <w:rFonts w:ascii="Arial" w:hAnsi="Arial" w:cs="Arial"/>
          <w:sz w:val="24"/>
          <w:szCs w:val="24"/>
        </w:rPr>
        <w:t>20</w:t>
      </w:r>
      <w:r w:rsidRPr="00F96AFD">
        <w:rPr>
          <w:rFonts w:ascii="Arial" w:hAnsi="Arial" w:cs="Arial"/>
          <w:sz w:val="24"/>
          <w:szCs w:val="24"/>
        </w:rPr>
        <w:t>21</w:t>
      </w:r>
      <w:r w:rsidRPr="00F96AFD">
        <w:rPr>
          <w:rFonts w:ascii="Arial" w:hAnsi="Arial" w:cs="Arial"/>
          <w:sz w:val="24"/>
        </w:rPr>
        <w:t>) oraz po rozpoczęciu wojny w Ukrainie (2022-</w:t>
      </w:r>
      <w:r w:rsidR="00C86FC5" w:rsidRPr="00F96AFD">
        <w:rPr>
          <w:rFonts w:ascii="Arial" w:hAnsi="Arial" w:cs="Arial"/>
          <w:sz w:val="24"/>
          <w:szCs w:val="24"/>
        </w:rPr>
        <w:t>20</w:t>
      </w:r>
      <w:r w:rsidRPr="00F96AFD">
        <w:rPr>
          <w:rFonts w:ascii="Arial" w:hAnsi="Arial" w:cs="Arial"/>
          <w:sz w:val="24"/>
          <w:szCs w:val="24"/>
        </w:rPr>
        <w:t>23</w:t>
      </w:r>
      <w:r w:rsidRPr="00F96AFD">
        <w:rPr>
          <w:rFonts w:ascii="Arial" w:hAnsi="Arial" w:cs="Arial"/>
          <w:sz w:val="24"/>
        </w:rPr>
        <w:t>). Główną przyczyną takiego przebiegu wskaźnika prognostycznego było załamanie się koniunktury w Niemczech, większa niepewność na rynku pracy w zakresie wzrostu zatrudnienia oraz spadek dynamiki pozwoleń budowlanych, co wynikało w znacznym stopniu ze wzrostu kosztów pracy oraz cen materiałów budowlanych. Jedyną składową indeksu wyprzedzającego</w:t>
      </w:r>
      <w:r w:rsidR="00BC7236" w:rsidRPr="00F96AFD">
        <w:rPr>
          <w:rFonts w:ascii="Arial" w:hAnsi="Arial" w:cs="Arial"/>
          <w:sz w:val="24"/>
        </w:rPr>
        <w:t>, która wykazywała systematyczny wzrost</w:t>
      </w:r>
      <w:r w:rsidR="002E46D5" w:rsidRPr="00F96AFD">
        <w:rPr>
          <w:rFonts w:ascii="Arial" w:hAnsi="Arial" w:cs="Arial"/>
          <w:sz w:val="24"/>
        </w:rPr>
        <w:t>, była</w:t>
      </w:r>
      <w:r w:rsidRPr="00F96AFD">
        <w:rPr>
          <w:rFonts w:ascii="Arial" w:hAnsi="Arial" w:cs="Arial"/>
          <w:sz w:val="24"/>
        </w:rPr>
        <w:t xml:space="preserve"> – podobnie jak w poprzednim podokresie – składowa obrazująca stan koniunktury sektora bankowego.</w:t>
      </w:r>
    </w:p>
    <w:p w14:paraId="599236E0" w14:textId="33D7F824" w:rsidR="005C3D25" w:rsidRPr="00F96AFD" w:rsidRDefault="00BB428E" w:rsidP="00DD2DE5">
      <w:pPr>
        <w:spacing w:before="240" w:after="240" w:line="360" w:lineRule="auto"/>
        <w:rPr>
          <w:rFonts w:ascii="Arial" w:hAnsi="Arial" w:cs="Arial"/>
          <w:b/>
          <w:sz w:val="24"/>
        </w:rPr>
      </w:pPr>
      <w:r w:rsidRPr="00F96AFD">
        <w:rPr>
          <w:rFonts w:ascii="Arial" w:hAnsi="Arial" w:cs="Arial"/>
          <w:sz w:val="24"/>
        </w:rPr>
        <w:lastRenderedPageBreak/>
        <w:t>Wielkopolska jako jeden z najbardziej rozwiniętych regionów w Polsce, wykazuje wysoki poziom stabilności koniunkturalnej</w:t>
      </w:r>
      <w:r w:rsidR="00506CFD" w:rsidRPr="00F96AFD">
        <w:rPr>
          <w:rFonts w:ascii="Arial" w:hAnsi="Arial" w:cs="Arial"/>
          <w:sz w:val="24"/>
        </w:rPr>
        <w:t xml:space="preserve"> na tle pozostałych 15 województw, a także Polski ogółem</w:t>
      </w:r>
      <w:r w:rsidRPr="00F96AFD">
        <w:rPr>
          <w:rFonts w:ascii="Arial" w:hAnsi="Arial" w:cs="Arial"/>
          <w:sz w:val="24"/>
        </w:rPr>
        <w:t>. Pod względem takich parametrów, jak odchylenie standardowe, współczynnik zmienności, czy też amplitudy faz region ten odznacza się najmniejszymi ich wartościami, co świadczy o jego odporności na zmiany koniunktury gospodarczej. Większ</w:t>
      </w:r>
      <w:r w:rsidR="008D1E46" w:rsidRPr="00F96AFD">
        <w:rPr>
          <w:rFonts w:ascii="Arial" w:hAnsi="Arial" w:cs="Arial"/>
          <w:sz w:val="24"/>
        </w:rPr>
        <w:t>a</w:t>
      </w:r>
      <w:r w:rsidRPr="00F96AFD">
        <w:rPr>
          <w:rFonts w:ascii="Arial" w:hAnsi="Arial" w:cs="Arial"/>
          <w:sz w:val="24"/>
        </w:rPr>
        <w:t xml:space="preserve"> od przeciętnej liczba cykli świadczy też o krótszym czasie ich trwania, a więc o krótszych okresach dekoniunktury w regionie. Przebieg cyklu zasadniczo wykazuje </w:t>
      </w:r>
      <w:r w:rsidR="6B5C77CD" w:rsidRPr="00F96AFD">
        <w:rPr>
          <w:rFonts w:ascii="Arial" w:hAnsi="Arial" w:cs="Arial"/>
          <w:sz w:val="24"/>
          <w:szCs w:val="24"/>
        </w:rPr>
        <w:t>opóźnienie</w:t>
      </w:r>
      <w:r w:rsidRPr="00F96AFD">
        <w:rPr>
          <w:rFonts w:ascii="Arial" w:hAnsi="Arial" w:cs="Arial"/>
          <w:sz w:val="24"/>
        </w:rPr>
        <w:t xml:space="preserve"> w relacji do punktów zwrotnych innych województw, zwłaszcza tych położonych we wschodniej części kraju. Jest to rezultat wysoce proeksportowego zorientowania gospodarki regionu, co skraca również czas przekazywania impulsów spadku, ale i wzrostu koniunktury od zagranicznych partnerów handlowych.</w:t>
      </w:r>
    </w:p>
    <w:p w14:paraId="00457E48" w14:textId="51AFB724" w:rsidR="4DE1178F" w:rsidRPr="00F96AFD" w:rsidRDefault="4DE1178F" w:rsidP="00DD2DE5">
      <w:pPr>
        <w:spacing w:before="240" w:after="240" w:line="360" w:lineRule="auto"/>
        <w:rPr>
          <w:rFonts w:ascii="Arial" w:hAnsi="Arial" w:cs="Arial"/>
          <w:sz w:val="24"/>
        </w:rPr>
      </w:pPr>
      <w:r w:rsidRPr="00F96AFD">
        <w:rPr>
          <w:rFonts w:ascii="Arial" w:hAnsi="Arial" w:cs="Arial"/>
          <w:sz w:val="24"/>
        </w:rPr>
        <w:t>W latach 2000-2023 regionalna gospodarka Wielkopolski charakteryzowała się niemal ciągłym wzrostem produkcji w ujęciu absolutnym (PKB wzrosło o 137% ze 109,81 mld zł do 260,17 mld zł, a średni roczny wzrost wyniósł 6,54 mld zł). Udział realnego PKB województwa wielkopolskiego w realnej gospodarce całego kraju charakteryzował się nieintensywnym, lecz wzrostowym trendem (przeciętnie o 0,02 p.p</w:t>
      </w:r>
      <w:r w:rsidRPr="00F96AFD">
        <w:rPr>
          <w:rFonts w:ascii="Arial" w:eastAsia="Aptos" w:hAnsi="Arial" w:cs="Arial"/>
          <w:sz w:val="24"/>
          <w:szCs w:val="24"/>
        </w:rPr>
        <w:t>.</w:t>
      </w:r>
      <w:r w:rsidR="24C62BCC" w:rsidRPr="00F96AFD">
        <w:rPr>
          <w:rFonts w:ascii="Arial" w:eastAsia="Aptos" w:hAnsi="Arial" w:cs="Arial"/>
          <w:sz w:val="24"/>
          <w:szCs w:val="24"/>
        </w:rPr>
        <w:t xml:space="preserve"> rocznie</w:t>
      </w:r>
      <w:r w:rsidRPr="00F96AFD">
        <w:rPr>
          <w:rFonts w:ascii="Arial" w:eastAsia="Aptos" w:hAnsi="Arial" w:cs="Arial"/>
          <w:sz w:val="24"/>
          <w:szCs w:val="24"/>
        </w:rPr>
        <w:t>).</w:t>
      </w:r>
      <w:r w:rsidRPr="00F96AFD">
        <w:rPr>
          <w:rFonts w:ascii="Arial" w:hAnsi="Arial" w:cs="Arial"/>
          <w:sz w:val="24"/>
        </w:rPr>
        <w:t xml:space="preserve"> Wynikało to z tego, że regionalna gospodarka Wielkopolski rosła względnie szybciej niż gospodarka całego kraju (średnie tempo wzrostu produkcji w </w:t>
      </w:r>
      <w:r w:rsidR="7D550163" w:rsidRPr="00F96AFD">
        <w:rPr>
          <w:rFonts w:ascii="Arial" w:eastAsia="Aptos" w:hAnsi="Arial" w:cs="Arial"/>
          <w:sz w:val="24"/>
          <w:szCs w:val="24"/>
        </w:rPr>
        <w:t xml:space="preserve">okresie 2001-2023 w </w:t>
      </w:r>
      <w:r w:rsidRPr="00F96AFD">
        <w:rPr>
          <w:rFonts w:ascii="Arial" w:hAnsi="Arial" w:cs="Arial"/>
          <w:sz w:val="24"/>
        </w:rPr>
        <w:t xml:space="preserve">Wielkopolsce wyniosło 3,84%, a </w:t>
      </w:r>
      <w:r w:rsidR="1450754B" w:rsidRPr="00F96AFD">
        <w:rPr>
          <w:rFonts w:ascii="Arial" w:eastAsia="Aptos" w:hAnsi="Arial" w:cs="Arial"/>
          <w:sz w:val="24"/>
          <w:szCs w:val="24"/>
        </w:rPr>
        <w:t>w</w:t>
      </w:r>
      <w:r w:rsidRPr="00F96AFD">
        <w:rPr>
          <w:rFonts w:ascii="Arial" w:eastAsia="Aptos" w:hAnsi="Arial" w:cs="Arial"/>
          <w:sz w:val="24"/>
          <w:szCs w:val="24"/>
        </w:rPr>
        <w:t xml:space="preserve"> Pols</w:t>
      </w:r>
      <w:r w:rsidR="36EC66EF" w:rsidRPr="00F96AFD">
        <w:rPr>
          <w:rFonts w:ascii="Arial" w:eastAsia="Aptos" w:hAnsi="Arial" w:cs="Arial"/>
          <w:sz w:val="24"/>
          <w:szCs w:val="24"/>
        </w:rPr>
        <w:t>ce</w:t>
      </w:r>
      <w:r w:rsidRPr="00F96AFD">
        <w:rPr>
          <w:rFonts w:ascii="Arial" w:hAnsi="Arial" w:cs="Arial"/>
          <w:sz w:val="24"/>
        </w:rPr>
        <w:t xml:space="preserve"> 3,62%).</w:t>
      </w:r>
    </w:p>
    <w:p w14:paraId="106FFFD9" w14:textId="47F97B90" w:rsidR="4DE1178F" w:rsidRPr="00F96AFD" w:rsidRDefault="4DE1178F" w:rsidP="00DD2DE5">
      <w:pPr>
        <w:spacing w:before="240" w:after="240" w:line="360" w:lineRule="auto"/>
        <w:rPr>
          <w:rFonts w:ascii="Arial" w:hAnsi="Arial" w:cs="Arial"/>
          <w:sz w:val="24"/>
        </w:rPr>
      </w:pPr>
      <w:r w:rsidRPr="00F96AFD">
        <w:rPr>
          <w:rFonts w:ascii="Arial" w:hAnsi="Arial" w:cs="Arial"/>
          <w:sz w:val="24"/>
        </w:rPr>
        <w:t>Przebieg wahań tempa wzrostu realnego PKB regionu wielkopolskiego i całego kraju jest wysoko skorelowany (korelacja na poziomie 0,83). W latach 2014-2018 korelacja wahań tempa wzrostu gospodarczego wyniosła 0,62, a w podokresie 2019-2023 aż 0,96, co wynika z</w:t>
      </w:r>
      <w:r w:rsidR="006D5760" w:rsidRPr="00F96AFD">
        <w:rPr>
          <w:rFonts w:ascii="Arial" w:hAnsi="Arial" w:cs="Arial"/>
          <w:sz w:val="24"/>
        </w:rPr>
        <w:t> </w:t>
      </w:r>
      <w:r w:rsidRPr="00F96AFD">
        <w:rPr>
          <w:rFonts w:ascii="Arial" w:hAnsi="Arial" w:cs="Arial"/>
          <w:sz w:val="24"/>
        </w:rPr>
        <w:t>symetrycznego szoku egzogenicznego i popytowego. Warto podkreślić względnie większą stabilność gospodarki Wielkopolski w okresie wybuchu pandemii i innych kryzysów (</w:t>
      </w:r>
      <w:r w:rsidR="00BE73F1" w:rsidRPr="00F96AFD">
        <w:rPr>
          <w:rFonts w:ascii="Arial" w:hAnsi="Arial" w:cs="Arial"/>
          <w:sz w:val="24"/>
        </w:rPr>
        <w:t>ekonomiczno-</w:t>
      </w:r>
      <w:r w:rsidRPr="00F96AFD">
        <w:rPr>
          <w:rFonts w:ascii="Arial" w:hAnsi="Arial" w:cs="Arial"/>
          <w:sz w:val="24"/>
        </w:rPr>
        <w:t>finansowy z 2009 r</w:t>
      </w:r>
      <w:r w:rsidR="004F1C76" w:rsidRPr="00F96AFD">
        <w:rPr>
          <w:rFonts w:ascii="Arial" w:hAnsi="Arial" w:cs="Arial"/>
          <w:sz w:val="24"/>
        </w:rPr>
        <w:t>oku</w:t>
      </w:r>
      <w:r w:rsidRPr="00F96AFD">
        <w:rPr>
          <w:rFonts w:ascii="Arial" w:hAnsi="Arial" w:cs="Arial"/>
          <w:sz w:val="24"/>
        </w:rPr>
        <w:t>).</w:t>
      </w:r>
    </w:p>
    <w:p w14:paraId="5D87715D" w14:textId="78D1BA14" w:rsidR="2657A83B" w:rsidRPr="00F96AFD" w:rsidRDefault="4B166730" w:rsidP="00DD2DE5">
      <w:pPr>
        <w:spacing w:before="240" w:after="240" w:line="360" w:lineRule="auto"/>
        <w:rPr>
          <w:rFonts w:ascii="Arial" w:hAnsi="Arial" w:cs="Arial"/>
          <w:b/>
          <w:sz w:val="24"/>
        </w:rPr>
      </w:pPr>
      <w:r w:rsidRPr="00F96AFD">
        <w:rPr>
          <w:rFonts w:ascii="Arial" w:hAnsi="Arial" w:cs="Arial"/>
          <w:sz w:val="24"/>
        </w:rPr>
        <w:t xml:space="preserve">Na podstawie modelowania ekonometrycznego, prognozuje się, że tempo wzrostu realnego PKB województwa wielkopolskiego będzie dodatnie, lecz będzie się stopniowo obniżało. Warto podkreślić, że jest to założenie </w:t>
      </w:r>
      <w:proofErr w:type="spellStart"/>
      <w:r w:rsidRPr="00F96AFD">
        <w:rPr>
          <w:rFonts w:ascii="Arial" w:hAnsi="Arial" w:cs="Arial"/>
          <w:sz w:val="24"/>
        </w:rPr>
        <w:t>ceteris</w:t>
      </w:r>
      <w:proofErr w:type="spellEnd"/>
      <w:r w:rsidRPr="00F96AFD">
        <w:rPr>
          <w:rFonts w:ascii="Arial" w:hAnsi="Arial" w:cs="Arial"/>
          <w:sz w:val="24"/>
        </w:rPr>
        <w:t xml:space="preserve"> paribus</w:t>
      </w:r>
      <w:r w:rsidR="004140F1" w:rsidRPr="00F96AFD">
        <w:rPr>
          <w:rFonts w:ascii="Arial" w:hAnsi="Arial" w:cs="Arial"/>
          <w:sz w:val="24"/>
        </w:rPr>
        <w:t xml:space="preserve"> (to znaczy: inne czynniki pozostające bez zmian)</w:t>
      </w:r>
      <w:r w:rsidRPr="00F96AFD">
        <w:rPr>
          <w:rFonts w:ascii="Arial" w:hAnsi="Arial" w:cs="Arial"/>
          <w:sz w:val="24"/>
        </w:rPr>
        <w:t xml:space="preserve">, czyli nie uwzględnia przyszłych potencjalnych szoków </w:t>
      </w:r>
      <w:proofErr w:type="spellStart"/>
      <w:r w:rsidRPr="00F96AFD">
        <w:rPr>
          <w:rFonts w:ascii="Arial" w:hAnsi="Arial" w:cs="Arial"/>
          <w:sz w:val="24"/>
        </w:rPr>
        <w:t>endo</w:t>
      </w:r>
      <w:proofErr w:type="spellEnd"/>
      <w:r w:rsidRPr="00F96AFD">
        <w:rPr>
          <w:rFonts w:ascii="Arial" w:hAnsi="Arial" w:cs="Arial"/>
          <w:sz w:val="24"/>
        </w:rPr>
        <w:t xml:space="preserve">- i egzogenicznych, których nie sposób przewidzieć i precyzyjnie uwzględnić w modelu. Trzeba zaznaczyć, że obecnie w warunkach niepewnej </w:t>
      </w:r>
      <w:r w:rsidRPr="00F96AFD">
        <w:rPr>
          <w:rFonts w:ascii="Arial" w:hAnsi="Arial" w:cs="Arial"/>
          <w:sz w:val="24"/>
        </w:rPr>
        <w:lastRenderedPageBreak/>
        <w:t>sytuacji gospodarczej i geopolitycznej (związanej choćby z wdrażaniem protekcjonistycznej polityki celnej przez USA, wahaniami cen ropy naftowej w wyniku napięć na Bliskim Wschodzie, czy też przedłużającej się wojny w Ukrainie), prognozowanie gospodarcze obarczone jest niepewnością, wobec czego rozsądnym założeniem jest interpretowanie tego typu prognoz z pewną dozą ostrożności.</w:t>
      </w:r>
    </w:p>
    <w:p w14:paraId="3B7A63DF" w14:textId="0B6B6BF1" w:rsidR="007AD14E" w:rsidRPr="00F96AFD" w:rsidRDefault="7F972F5F" w:rsidP="00DD2DE5">
      <w:pPr>
        <w:spacing w:before="240" w:after="240" w:line="360" w:lineRule="auto"/>
        <w:rPr>
          <w:rFonts w:ascii="Arial" w:hAnsi="Arial" w:cs="Arial"/>
          <w:b/>
          <w:sz w:val="24"/>
        </w:rPr>
      </w:pPr>
      <w:r w:rsidRPr="00F96AFD">
        <w:rPr>
          <w:rFonts w:ascii="Arial" w:hAnsi="Arial" w:cs="Arial"/>
          <w:sz w:val="24"/>
        </w:rPr>
        <w:t xml:space="preserve">Na podstawie przeprowadzonej analizy można stwierdzić, że w Regionalnych Inteligentnych Specjalizacjach </w:t>
      </w:r>
      <w:r w:rsidR="1C84F00F" w:rsidRPr="00F96AFD">
        <w:rPr>
          <w:rFonts w:ascii="Arial" w:hAnsi="Arial" w:cs="Arial"/>
          <w:sz w:val="24"/>
        </w:rPr>
        <w:t xml:space="preserve">województwa wielkopolskiego </w:t>
      </w:r>
      <w:r w:rsidRPr="00F96AFD">
        <w:rPr>
          <w:rFonts w:ascii="Arial" w:hAnsi="Arial" w:cs="Arial"/>
          <w:sz w:val="24"/>
        </w:rPr>
        <w:t xml:space="preserve">występują cykliczne wzorce. Były one najbardziej widoczne w ramach </w:t>
      </w:r>
      <w:r w:rsidRPr="00F96AFD">
        <w:rPr>
          <w:rFonts w:ascii="Arial" w:eastAsia="Times New Roman" w:hAnsi="Arial" w:cs="Arial"/>
          <w:sz w:val="24"/>
          <w:szCs w:val="24"/>
        </w:rPr>
        <w:t>IS</w:t>
      </w:r>
      <w:r w:rsidRPr="00F96AFD">
        <w:rPr>
          <w:rFonts w:ascii="Arial" w:hAnsi="Arial" w:cs="Arial"/>
          <w:sz w:val="24"/>
        </w:rPr>
        <w:t xml:space="preserve"> IV (Wyspecjalizowane procesy logistyczne), </w:t>
      </w:r>
      <w:r w:rsidRPr="00F96AFD">
        <w:rPr>
          <w:rFonts w:ascii="Arial" w:eastAsia="Times New Roman" w:hAnsi="Arial" w:cs="Arial"/>
          <w:sz w:val="24"/>
          <w:szCs w:val="24"/>
        </w:rPr>
        <w:t>IS</w:t>
      </w:r>
      <w:r w:rsidRPr="00F96AFD">
        <w:rPr>
          <w:rFonts w:ascii="Arial" w:hAnsi="Arial" w:cs="Arial"/>
          <w:sz w:val="24"/>
        </w:rPr>
        <w:t xml:space="preserve"> III (Przemysł jutra) oraz </w:t>
      </w:r>
      <w:r w:rsidRPr="00F96AFD">
        <w:rPr>
          <w:rFonts w:ascii="Arial" w:eastAsia="Times New Roman" w:hAnsi="Arial" w:cs="Arial"/>
          <w:sz w:val="24"/>
          <w:szCs w:val="24"/>
        </w:rPr>
        <w:t>IS</w:t>
      </w:r>
      <w:r w:rsidRPr="00F96AFD">
        <w:rPr>
          <w:rFonts w:ascii="Arial" w:hAnsi="Arial" w:cs="Arial"/>
          <w:sz w:val="24"/>
        </w:rPr>
        <w:t xml:space="preserve"> VI (Nowoczesne technologie medyczne). Względnie mniejszą wrażliwość na zmiany wahań aktywności gospodarczej zaobserwowano w ramach </w:t>
      </w:r>
      <w:r w:rsidRPr="00F96AFD">
        <w:rPr>
          <w:rFonts w:ascii="Arial" w:eastAsia="Times New Roman" w:hAnsi="Arial" w:cs="Arial"/>
          <w:sz w:val="24"/>
          <w:szCs w:val="24"/>
        </w:rPr>
        <w:t>IS</w:t>
      </w:r>
      <w:r w:rsidRPr="00F96AFD">
        <w:rPr>
          <w:rFonts w:ascii="Arial" w:hAnsi="Arial" w:cs="Arial"/>
          <w:sz w:val="24"/>
        </w:rPr>
        <w:t xml:space="preserve"> II (Wnętrza przyszłości). Wrażliwość niską odnotowano w </w:t>
      </w:r>
      <w:r w:rsidRPr="00F96AFD">
        <w:rPr>
          <w:rFonts w:ascii="Arial" w:eastAsia="Times New Roman" w:hAnsi="Arial" w:cs="Arial"/>
          <w:sz w:val="24"/>
          <w:szCs w:val="24"/>
        </w:rPr>
        <w:t>IS</w:t>
      </w:r>
      <w:r w:rsidRPr="00F96AFD">
        <w:rPr>
          <w:rFonts w:ascii="Arial" w:hAnsi="Arial" w:cs="Arial"/>
          <w:sz w:val="24"/>
        </w:rPr>
        <w:t xml:space="preserve"> V (Rozwój oparty na ICT), a brak istotnych wzorców stwierdzono w przypadku </w:t>
      </w:r>
      <w:r w:rsidRPr="00F96AFD">
        <w:rPr>
          <w:rFonts w:ascii="Arial" w:eastAsia="Times New Roman" w:hAnsi="Arial" w:cs="Arial"/>
          <w:sz w:val="24"/>
          <w:szCs w:val="24"/>
        </w:rPr>
        <w:t>IS</w:t>
      </w:r>
      <w:r w:rsidRPr="00F96AFD">
        <w:rPr>
          <w:rFonts w:ascii="Arial" w:hAnsi="Arial" w:cs="Arial"/>
          <w:sz w:val="24"/>
        </w:rPr>
        <w:t xml:space="preserve"> I (Biosurowce i żywność dla świadomych konsumentów).</w:t>
      </w:r>
      <w:r w:rsidR="7865E4B6" w:rsidRPr="00F96AFD">
        <w:rPr>
          <w:rFonts w:ascii="Arial" w:hAnsi="Arial" w:cs="Arial"/>
          <w:sz w:val="24"/>
        </w:rPr>
        <w:t xml:space="preserve"> </w:t>
      </w:r>
      <w:r w:rsidRPr="00F96AFD">
        <w:rPr>
          <w:rFonts w:ascii="Arial" w:hAnsi="Arial" w:cs="Arial"/>
          <w:sz w:val="24"/>
        </w:rPr>
        <w:t xml:space="preserve">Pewnym ograniczeniem w wyprowadzeniu </w:t>
      </w:r>
      <w:r w:rsidR="7A13DE75" w:rsidRPr="00F96AFD">
        <w:rPr>
          <w:rFonts w:ascii="Arial" w:hAnsi="Arial" w:cs="Arial"/>
          <w:sz w:val="24"/>
        </w:rPr>
        <w:t xml:space="preserve">jednoznacznych </w:t>
      </w:r>
      <w:r w:rsidRPr="00F96AFD">
        <w:rPr>
          <w:rFonts w:ascii="Arial" w:hAnsi="Arial" w:cs="Arial"/>
          <w:sz w:val="24"/>
        </w:rPr>
        <w:t xml:space="preserve">wniosków z powyższej analizy jest ograniczony zakres czasowy i częstotliwość dostępnych danych. W celu pełnego poznania cyklicznych wzorców w </w:t>
      </w:r>
      <w:r w:rsidRPr="00F96AFD">
        <w:rPr>
          <w:rFonts w:ascii="Arial" w:eastAsia="Times New Roman" w:hAnsi="Arial" w:cs="Arial"/>
          <w:sz w:val="24"/>
          <w:szCs w:val="24"/>
        </w:rPr>
        <w:t>IS</w:t>
      </w:r>
      <w:r w:rsidRPr="00F96AFD">
        <w:rPr>
          <w:rFonts w:ascii="Arial" w:hAnsi="Arial" w:cs="Arial"/>
          <w:sz w:val="24"/>
        </w:rPr>
        <w:t xml:space="preserve"> i zależności </w:t>
      </w:r>
      <w:r w:rsidR="4277FE42" w:rsidRPr="00F96AFD">
        <w:rPr>
          <w:rFonts w:ascii="Arial" w:hAnsi="Arial" w:cs="Arial"/>
          <w:sz w:val="24"/>
        </w:rPr>
        <w:t xml:space="preserve">rozwoju tych branż </w:t>
      </w:r>
      <w:r w:rsidRPr="00F96AFD">
        <w:rPr>
          <w:rFonts w:ascii="Arial" w:hAnsi="Arial" w:cs="Arial"/>
          <w:sz w:val="24"/>
        </w:rPr>
        <w:t>od zmian koniunktury gospodarczej konieczne jest dysponowanie bardziej szczegółowymi danymi.</w:t>
      </w:r>
    </w:p>
    <w:p w14:paraId="6040825E" w14:textId="42C6A9BD" w:rsidR="0D16DD29" w:rsidRPr="00F96AFD" w:rsidRDefault="0D16DD29" w:rsidP="00DD2DE5">
      <w:pPr>
        <w:spacing w:before="240" w:after="240" w:line="360" w:lineRule="auto"/>
        <w:rPr>
          <w:rFonts w:ascii="Arial" w:hAnsi="Arial" w:cs="Arial"/>
          <w:sz w:val="24"/>
        </w:rPr>
      </w:pPr>
      <w:r w:rsidRPr="00F96AFD">
        <w:rPr>
          <w:rFonts w:ascii="Arial" w:hAnsi="Arial" w:cs="Arial"/>
          <w:sz w:val="24"/>
        </w:rPr>
        <w:t xml:space="preserve">Synchronizację cyklu województwa </w:t>
      </w:r>
      <w:r w:rsidR="57F6A9C9" w:rsidRPr="00F96AFD">
        <w:rPr>
          <w:rFonts w:ascii="Arial" w:hAnsi="Arial" w:cs="Arial"/>
          <w:sz w:val="24"/>
        </w:rPr>
        <w:t>w</w:t>
      </w:r>
      <w:r w:rsidRPr="00F96AFD">
        <w:rPr>
          <w:rFonts w:ascii="Arial" w:hAnsi="Arial" w:cs="Arial"/>
          <w:sz w:val="24"/>
        </w:rPr>
        <w:t xml:space="preserve">ielkopolskiego z cyklem ogólnokrajowym zmierzono na podstawie szeregu reprezentującego składnik cykliczny dynamiki produkcji przemysłowej. Przemysł jest wysoce podatny na wahania aktywności ekonomicznej, ma wysoki udział w handlu zagranicznym oraz </w:t>
      </w:r>
      <w:r w:rsidR="6444AFC4" w:rsidRPr="00F96AFD">
        <w:rPr>
          <w:rFonts w:ascii="Arial" w:hAnsi="Arial" w:cs="Arial"/>
          <w:sz w:val="24"/>
        </w:rPr>
        <w:t xml:space="preserve">znajduje się </w:t>
      </w:r>
      <w:r w:rsidRPr="00F96AFD">
        <w:rPr>
          <w:rFonts w:ascii="Arial" w:hAnsi="Arial" w:cs="Arial"/>
          <w:sz w:val="24"/>
        </w:rPr>
        <w:t>pod względnie mniejszym wpływem oddziaływania sektora publicznego.</w:t>
      </w:r>
      <w:r w:rsidR="02BB9D6C" w:rsidRPr="00F96AFD">
        <w:rPr>
          <w:rFonts w:ascii="Arial" w:hAnsi="Arial" w:cs="Arial"/>
          <w:sz w:val="24"/>
        </w:rPr>
        <w:t xml:space="preserve"> </w:t>
      </w:r>
      <w:r w:rsidRPr="00F96AFD">
        <w:rPr>
          <w:rFonts w:ascii="Arial" w:hAnsi="Arial" w:cs="Arial"/>
          <w:sz w:val="24"/>
        </w:rPr>
        <w:t xml:space="preserve">W całym </w:t>
      </w:r>
      <w:r w:rsidR="0081505C" w:rsidRPr="00F96AFD">
        <w:rPr>
          <w:rFonts w:ascii="Arial" w:hAnsi="Arial" w:cs="Arial"/>
          <w:sz w:val="24"/>
        </w:rPr>
        <w:t>badanym</w:t>
      </w:r>
      <w:r w:rsidRPr="00F96AFD">
        <w:rPr>
          <w:rFonts w:ascii="Arial" w:hAnsi="Arial" w:cs="Arial"/>
          <w:sz w:val="24"/>
        </w:rPr>
        <w:t xml:space="preserve"> okresie (najszerszy zakres czasowy analizy: styczeń 2000 – marzec 2025) stopień współzależności przebiegu koniunktury w Polsce i województwie wielkopolskim należy ocenić jako silny</w:t>
      </w:r>
      <w:r w:rsidR="41437EF6" w:rsidRPr="00F96AFD">
        <w:rPr>
          <w:rFonts w:ascii="Arial" w:hAnsi="Arial" w:cs="Arial"/>
          <w:sz w:val="24"/>
        </w:rPr>
        <w:t>,</w:t>
      </w:r>
      <w:r w:rsidRPr="00F96AFD">
        <w:rPr>
          <w:rFonts w:ascii="Arial" w:hAnsi="Arial" w:cs="Arial"/>
          <w:sz w:val="24"/>
        </w:rPr>
        <w:t xml:space="preserve"> choć nie był </w:t>
      </w:r>
      <w:r w:rsidR="62D1F3F0" w:rsidRPr="00F96AFD">
        <w:rPr>
          <w:rFonts w:ascii="Arial" w:hAnsi="Arial" w:cs="Arial"/>
          <w:sz w:val="24"/>
        </w:rPr>
        <w:t xml:space="preserve">on </w:t>
      </w:r>
      <w:r w:rsidRPr="00F96AFD">
        <w:rPr>
          <w:rFonts w:ascii="Arial" w:hAnsi="Arial" w:cs="Arial"/>
          <w:sz w:val="24"/>
        </w:rPr>
        <w:t>stały w czasie. Cykl Wielkopolski charakteryzuje się niewielkim opóźnieniem w stosunku do cyklu krajowego. Średnie opóźnienie szczytu koniunktury regionu wynosi 0,6 miesiąca, natomiast średnie opóźnienie dolnego punktu zwrotnego to 2,86 miesiąca. Sugeruje to, że fazy wzrostu mogą charakteryzować się nieco większym stopniem zbieżności niż fazy spadku.</w:t>
      </w:r>
    </w:p>
    <w:p w14:paraId="6F7B5BB9" w14:textId="53EC9607" w:rsidR="2657A83B" w:rsidRPr="00F96AFD" w:rsidRDefault="0D16DD29" w:rsidP="00DD2DE5">
      <w:pPr>
        <w:spacing w:before="240" w:after="240" w:line="360" w:lineRule="auto"/>
        <w:rPr>
          <w:rFonts w:ascii="Arial" w:hAnsi="Arial" w:cs="Arial"/>
          <w:sz w:val="24"/>
        </w:rPr>
      </w:pPr>
      <w:r w:rsidRPr="00F96AFD">
        <w:rPr>
          <w:rFonts w:ascii="Arial" w:hAnsi="Arial" w:cs="Arial"/>
          <w:sz w:val="24"/>
        </w:rPr>
        <w:t xml:space="preserve">W przyjętym w badaniu zakresie wahań, cykl regionalny był zazwyczaj dłuższy od cyklu całej Polski. Cykl regionalny charakteryzował się dłuższą fazą wzrostu i dłuższą </w:t>
      </w:r>
      <w:r w:rsidRPr="00F96AFD">
        <w:rPr>
          <w:rFonts w:ascii="Arial" w:hAnsi="Arial" w:cs="Arial"/>
          <w:sz w:val="24"/>
        </w:rPr>
        <w:lastRenderedPageBreak/>
        <w:t>fazą spadku, przy czym różnica w fazie spadku wyniosła ponad 5 miesięcy (przy fazie wzrostu było to ponad miesiąc). Cykl Wielkopolski charakteryzuje się mniejszą zmiennością. Amplitudy faz wzrostowych i spadkowych są większe niż w cyklu ogólnopolskim.</w:t>
      </w:r>
    </w:p>
    <w:p w14:paraId="55871B00" w14:textId="1D418767" w:rsidR="00F00995" w:rsidRPr="00F96AFD" w:rsidRDefault="7A5A50D3" w:rsidP="00DD2DE5">
      <w:pPr>
        <w:spacing w:before="240" w:after="240" w:line="360" w:lineRule="auto"/>
        <w:rPr>
          <w:rFonts w:ascii="Arial" w:hAnsi="Arial" w:cs="Arial"/>
          <w:sz w:val="24"/>
        </w:rPr>
      </w:pPr>
      <w:r w:rsidRPr="00F96AFD">
        <w:rPr>
          <w:rFonts w:ascii="Arial" w:hAnsi="Arial" w:cs="Arial"/>
          <w:sz w:val="24"/>
        </w:rPr>
        <w:t>Województwo wielkopolskie jest jednym z najlepiej rozwiniętych pod wzgl</w:t>
      </w:r>
      <w:r w:rsidR="421669AF" w:rsidRPr="00F96AFD">
        <w:rPr>
          <w:rFonts w:ascii="Arial" w:hAnsi="Arial" w:cs="Arial"/>
          <w:sz w:val="24"/>
        </w:rPr>
        <w:t>ę</w:t>
      </w:r>
      <w:r w:rsidRPr="00F96AFD">
        <w:rPr>
          <w:rFonts w:ascii="Arial" w:hAnsi="Arial" w:cs="Arial"/>
          <w:sz w:val="24"/>
        </w:rPr>
        <w:t xml:space="preserve">dem społeczno-gospodarczym regionem w Polsce, zaraz za województwem mazowieckim. </w:t>
      </w:r>
      <w:r w:rsidR="47790F97" w:rsidRPr="00F96AFD">
        <w:rPr>
          <w:rFonts w:ascii="Arial" w:hAnsi="Arial" w:cs="Arial"/>
          <w:sz w:val="24"/>
        </w:rPr>
        <w:t xml:space="preserve">Osiągnięte wyniki pozwalają wyciągnąć wniosek, że lepiej rozwinięte województwa cechowały się mniejszą intensywnością wahań cyklicznych, ale korelacja była umiarkowana. </w:t>
      </w:r>
      <w:r w:rsidR="2BA62065" w:rsidRPr="00F96AFD">
        <w:rPr>
          <w:rFonts w:ascii="Arial" w:hAnsi="Arial" w:cs="Arial"/>
          <w:sz w:val="24"/>
        </w:rPr>
        <w:t>Relatywnie lepiej rozwinięte regiony cechują się łagodniejszą fazą wzrostową</w:t>
      </w:r>
      <w:r w:rsidR="3DDC6360" w:rsidRPr="00F96AFD">
        <w:rPr>
          <w:rFonts w:ascii="Arial" w:hAnsi="Arial" w:cs="Arial"/>
          <w:sz w:val="24"/>
        </w:rPr>
        <w:t xml:space="preserve">. </w:t>
      </w:r>
      <w:r w:rsidR="47790F97" w:rsidRPr="00F96AFD">
        <w:rPr>
          <w:rFonts w:ascii="Arial" w:hAnsi="Arial" w:cs="Arial"/>
          <w:sz w:val="24"/>
        </w:rPr>
        <w:t xml:space="preserve">W regionach lepiej rozwiniętych </w:t>
      </w:r>
      <w:r w:rsidR="50882DB6" w:rsidRPr="00F96AFD">
        <w:rPr>
          <w:rFonts w:ascii="Arial" w:hAnsi="Arial" w:cs="Arial"/>
          <w:sz w:val="24"/>
        </w:rPr>
        <w:t xml:space="preserve">również </w:t>
      </w:r>
      <w:r w:rsidR="47790F97" w:rsidRPr="00F96AFD">
        <w:rPr>
          <w:rFonts w:ascii="Arial" w:hAnsi="Arial" w:cs="Arial"/>
          <w:sz w:val="24"/>
        </w:rPr>
        <w:t xml:space="preserve">amplituda faz spadkowych jest mniejsza, czyli recesja jest łagodniejsza. </w:t>
      </w:r>
      <w:r w:rsidR="00274A10" w:rsidRPr="00F96AFD">
        <w:rPr>
          <w:rFonts w:ascii="Arial" w:eastAsia="Aptos" w:hAnsi="Arial" w:cs="Arial"/>
          <w:sz w:val="24"/>
          <w:szCs w:val="24"/>
        </w:rPr>
        <w:t>Wyniki wskazują, że wyższy</w:t>
      </w:r>
      <w:r w:rsidR="47790F97" w:rsidRPr="00F96AFD">
        <w:rPr>
          <w:rFonts w:ascii="Arial" w:hAnsi="Arial" w:cs="Arial"/>
          <w:sz w:val="24"/>
        </w:rPr>
        <w:t xml:space="preserve"> stopień rozwoju społeczno-gospodarczego </w:t>
      </w:r>
      <w:r w:rsidR="00274A10" w:rsidRPr="00F96AFD">
        <w:rPr>
          <w:rFonts w:ascii="Arial" w:eastAsia="Aptos" w:hAnsi="Arial" w:cs="Arial"/>
          <w:sz w:val="24"/>
          <w:szCs w:val="24"/>
        </w:rPr>
        <w:t>słabo</w:t>
      </w:r>
      <w:r w:rsidR="47790F97" w:rsidRPr="00F96AFD">
        <w:rPr>
          <w:rFonts w:ascii="Arial" w:hAnsi="Arial" w:cs="Arial"/>
          <w:sz w:val="24"/>
        </w:rPr>
        <w:t xml:space="preserve"> determinuje </w:t>
      </w:r>
      <w:r w:rsidR="00274A10" w:rsidRPr="00F96AFD">
        <w:rPr>
          <w:rFonts w:ascii="Arial" w:eastAsia="Aptos" w:hAnsi="Arial" w:cs="Arial"/>
          <w:sz w:val="24"/>
          <w:szCs w:val="24"/>
        </w:rPr>
        <w:t>intensywność</w:t>
      </w:r>
      <w:r w:rsidR="47790F97" w:rsidRPr="00F96AFD">
        <w:rPr>
          <w:rFonts w:ascii="Arial" w:hAnsi="Arial" w:cs="Arial"/>
          <w:sz w:val="24"/>
        </w:rPr>
        <w:t xml:space="preserve"> fazy wzrostowej, lecz </w:t>
      </w:r>
      <w:r w:rsidR="00274A10" w:rsidRPr="00F96AFD">
        <w:rPr>
          <w:rFonts w:ascii="Arial" w:eastAsia="Aptos" w:hAnsi="Arial" w:cs="Arial"/>
          <w:sz w:val="24"/>
          <w:szCs w:val="24"/>
        </w:rPr>
        <w:t xml:space="preserve">w większym stopniu </w:t>
      </w:r>
      <w:r w:rsidR="47790F97" w:rsidRPr="00F96AFD">
        <w:rPr>
          <w:rFonts w:ascii="Arial" w:hAnsi="Arial" w:cs="Arial"/>
          <w:sz w:val="24"/>
        </w:rPr>
        <w:t>łagodzi intensywność fazy spadkowej. Warto podkreślić, że w świetle powyższych badań odporność na kryzysy regionów wyżej rozwiniętych pod względem społeczno-gospodarczym jest większa.</w:t>
      </w:r>
    </w:p>
    <w:p w14:paraId="38BFCE99" w14:textId="49F4A4A9" w:rsidR="00C76B3C" w:rsidRPr="00F96AFD" w:rsidRDefault="00C76B3C" w:rsidP="00DD2DE5">
      <w:pPr>
        <w:spacing w:before="240" w:after="240" w:line="360" w:lineRule="auto"/>
        <w:rPr>
          <w:rFonts w:ascii="Arial" w:hAnsi="Arial" w:cs="Arial"/>
          <w:sz w:val="24"/>
        </w:rPr>
      </w:pPr>
      <w:r w:rsidRPr="00F96AFD">
        <w:rPr>
          <w:rFonts w:ascii="Arial" w:hAnsi="Arial" w:cs="Arial"/>
          <w:sz w:val="24"/>
        </w:rPr>
        <w:t xml:space="preserve">Korelacja koniunktury województwa wielkopolskiego z sytuacją społeczno-gospodarczą regionu jest </w:t>
      </w:r>
      <w:r w:rsidR="00E86CE6" w:rsidRPr="00F96AFD">
        <w:rPr>
          <w:rFonts w:ascii="Arial" w:hAnsi="Arial" w:cs="Arial"/>
          <w:sz w:val="24"/>
        </w:rPr>
        <w:t>z</w:t>
      </w:r>
      <w:r w:rsidRPr="00F96AFD">
        <w:rPr>
          <w:rFonts w:ascii="Arial" w:hAnsi="Arial" w:cs="Arial"/>
          <w:sz w:val="24"/>
        </w:rPr>
        <w:t>różn</w:t>
      </w:r>
      <w:r w:rsidR="00E86CE6" w:rsidRPr="00F96AFD">
        <w:rPr>
          <w:rFonts w:ascii="Arial" w:hAnsi="Arial" w:cs="Arial"/>
          <w:sz w:val="24"/>
        </w:rPr>
        <w:t>icowana</w:t>
      </w:r>
      <w:r w:rsidRPr="00F96AFD">
        <w:rPr>
          <w:rFonts w:ascii="Arial" w:hAnsi="Arial" w:cs="Arial"/>
          <w:sz w:val="24"/>
        </w:rPr>
        <w:t xml:space="preserve"> w zależności </w:t>
      </w:r>
      <w:r w:rsidRPr="00F96AFD">
        <w:rPr>
          <w:rFonts w:ascii="Arial" w:eastAsia="Aptos" w:hAnsi="Arial" w:cs="Arial"/>
          <w:sz w:val="24"/>
          <w:szCs w:val="24"/>
        </w:rPr>
        <w:t>o</w:t>
      </w:r>
      <w:r w:rsidR="00874F9E" w:rsidRPr="00F96AFD">
        <w:rPr>
          <w:rFonts w:ascii="Arial" w:eastAsia="Aptos" w:hAnsi="Arial" w:cs="Arial"/>
          <w:sz w:val="24"/>
          <w:szCs w:val="24"/>
        </w:rPr>
        <w:t>d</w:t>
      </w:r>
      <w:r w:rsidR="00BF0DEA" w:rsidRPr="00F96AFD">
        <w:rPr>
          <w:rFonts w:ascii="Arial" w:hAnsi="Arial" w:cs="Arial"/>
          <w:sz w:val="24"/>
        </w:rPr>
        <w:t xml:space="preserve"> obserwowanego zjawiska.</w:t>
      </w:r>
    </w:p>
    <w:p w14:paraId="3165867F" w14:textId="184CBEC1" w:rsidR="00C76B3C" w:rsidRPr="00F96AFD" w:rsidRDefault="00C76B3C" w:rsidP="00DD2DE5">
      <w:pPr>
        <w:spacing w:before="240" w:after="240" w:line="360" w:lineRule="auto"/>
        <w:rPr>
          <w:rFonts w:ascii="Arial" w:hAnsi="Arial" w:cs="Arial"/>
          <w:sz w:val="24"/>
        </w:rPr>
      </w:pPr>
      <w:r w:rsidRPr="00F96AFD">
        <w:rPr>
          <w:rFonts w:ascii="Arial" w:hAnsi="Arial" w:cs="Arial"/>
          <w:sz w:val="24"/>
        </w:rPr>
        <w:t>Silna dodatnia zależność występuje pomiędzy stanem koniunktury a zmianami wskaźnika zatrudnienia w województwie wielkopolskim.</w:t>
      </w:r>
      <w:r w:rsidR="0045214D" w:rsidRPr="00F96AFD">
        <w:rPr>
          <w:rFonts w:ascii="Arial" w:hAnsi="Arial" w:cs="Arial"/>
          <w:sz w:val="24"/>
        </w:rPr>
        <w:t xml:space="preserve"> </w:t>
      </w:r>
      <w:r w:rsidRPr="00F96AFD">
        <w:rPr>
          <w:rFonts w:ascii="Arial" w:hAnsi="Arial" w:cs="Arial"/>
          <w:sz w:val="24"/>
        </w:rPr>
        <w:t>Wzrost wskaźnika zatrudnienia osób w wieku produkcyjnym (kobiety 18-59 lat, mężczyźni 18-64 lata) i stopa wzrostu regionalnego realnego PKB cechują się współczynnikiem korelacji Pearsona na poziomie 0,71. Zależność ta jest zgodna z teorią ekonomii</w:t>
      </w:r>
      <w:r w:rsidR="004608E1" w:rsidRPr="00F96AFD">
        <w:rPr>
          <w:rFonts w:ascii="Arial" w:hAnsi="Arial" w:cs="Arial"/>
          <w:sz w:val="24"/>
        </w:rPr>
        <w:t xml:space="preserve"> i oznacza pozytywny wpływ liczby pracujących na tempo wzrostu gospodarczego</w:t>
      </w:r>
      <w:r w:rsidR="00BF0DEA" w:rsidRPr="00F96AFD">
        <w:rPr>
          <w:rFonts w:ascii="Arial" w:hAnsi="Arial" w:cs="Arial"/>
          <w:sz w:val="24"/>
        </w:rPr>
        <w:t xml:space="preserve"> w regionie Wielkopolski.</w:t>
      </w:r>
    </w:p>
    <w:p w14:paraId="1EE5717B" w14:textId="3BF2DDE1" w:rsidR="00C76B3C" w:rsidRPr="00F96AFD" w:rsidRDefault="00C76B3C" w:rsidP="00DD2DE5">
      <w:pPr>
        <w:spacing w:before="240" w:after="240" w:line="360" w:lineRule="auto"/>
        <w:rPr>
          <w:rFonts w:ascii="Arial" w:hAnsi="Arial" w:cs="Arial"/>
          <w:sz w:val="24"/>
        </w:rPr>
      </w:pPr>
      <w:r w:rsidRPr="00F96AFD">
        <w:rPr>
          <w:rFonts w:ascii="Arial" w:hAnsi="Arial" w:cs="Arial"/>
          <w:sz w:val="24"/>
        </w:rPr>
        <w:t>Silny ujemny związek wystąpił pomiędzy stanem koniunktury regionu a udziałem przedsiębiorstw innowacyjnych w ogólnej liczbie przedsiębi</w:t>
      </w:r>
      <w:r w:rsidR="004140F1" w:rsidRPr="00F96AFD">
        <w:rPr>
          <w:rFonts w:ascii="Arial" w:hAnsi="Arial" w:cs="Arial"/>
          <w:sz w:val="24"/>
        </w:rPr>
        <w:t xml:space="preserve">orstw (współczynnik Pearsona = </w:t>
      </w:r>
      <w:r w:rsidRPr="00F96AFD">
        <w:rPr>
          <w:rFonts w:ascii="Arial" w:hAnsi="Arial" w:cs="Arial"/>
          <w:sz w:val="24"/>
        </w:rPr>
        <w:t xml:space="preserve">-0,80). </w:t>
      </w:r>
      <w:r w:rsidR="2D3259B2" w:rsidRPr="00F96AFD">
        <w:rPr>
          <w:rFonts w:ascii="Arial" w:hAnsi="Arial" w:cs="Arial"/>
          <w:sz w:val="24"/>
        </w:rPr>
        <w:t>Liczba</w:t>
      </w:r>
      <w:r w:rsidRPr="00F96AFD">
        <w:rPr>
          <w:rFonts w:ascii="Arial" w:hAnsi="Arial" w:cs="Arial"/>
          <w:sz w:val="24"/>
        </w:rPr>
        <w:t xml:space="preserve"> przedsiębiorstw innowacyjnych w stosunku do ogólnej liczby przedsiębiorstw w województwie wielkopolskim jest zmienną o bardzo dużej amplitudzie wahań. Największy przyrost zaobserwowano podczas kryzysu pandemii </w:t>
      </w:r>
      <w:r w:rsidR="1AA728CB" w:rsidRPr="00F96AFD">
        <w:rPr>
          <w:rFonts w:ascii="Arial" w:hAnsi="Arial" w:cs="Arial"/>
          <w:sz w:val="24"/>
        </w:rPr>
        <w:t>C</w:t>
      </w:r>
      <w:r w:rsidR="6AB11513" w:rsidRPr="00F96AFD">
        <w:rPr>
          <w:rFonts w:ascii="Arial" w:hAnsi="Arial" w:cs="Arial"/>
          <w:sz w:val="24"/>
        </w:rPr>
        <w:t>OVID</w:t>
      </w:r>
      <w:r w:rsidRPr="00F96AFD">
        <w:rPr>
          <w:rFonts w:ascii="Arial" w:hAnsi="Arial" w:cs="Arial"/>
          <w:sz w:val="24"/>
        </w:rPr>
        <w:t xml:space="preserve">-19, który wymusił cyfryzację wielu procesów, jednocześnie zwiększył popyt na innowacyjne rozwiązania i produkty. Zaś w okresie szybkiego wzrostu PKB </w:t>
      </w:r>
      <w:r w:rsidRPr="00F96AFD">
        <w:rPr>
          <w:rFonts w:ascii="Arial" w:hAnsi="Arial" w:cs="Arial"/>
          <w:sz w:val="24"/>
        </w:rPr>
        <w:lastRenderedPageBreak/>
        <w:t>wielkopolscy przedsiębiorcy nie czuli tak silnej presji na tworzenie innowacyjnych przedsiębiorstw.</w:t>
      </w:r>
      <w:r w:rsidR="5F48FA6D" w:rsidRPr="00F96AFD">
        <w:rPr>
          <w:rFonts w:ascii="Arial" w:hAnsi="Arial" w:cs="Arial"/>
          <w:sz w:val="24"/>
        </w:rPr>
        <w:t xml:space="preserve"> Obserwacja ta wymaga pogłębienia badań.</w:t>
      </w:r>
    </w:p>
    <w:p w14:paraId="633F5020" w14:textId="43ADC439" w:rsidR="00C76B3C" w:rsidRPr="00F96AFD" w:rsidRDefault="00C76B3C" w:rsidP="00DD2DE5">
      <w:pPr>
        <w:spacing w:before="240" w:after="240" w:line="360" w:lineRule="auto"/>
        <w:rPr>
          <w:rFonts w:ascii="Arial" w:hAnsi="Arial" w:cs="Arial"/>
          <w:sz w:val="24"/>
        </w:rPr>
      </w:pPr>
      <w:r w:rsidRPr="00F96AFD">
        <w:rPr>
          <w:rFonts w:ascii="Arial" w:hAnsi="Arial" w:cs="Arial"/>
          <w:sz w:val="24"/>
        </w:rPr>
        <w:t xml:space="preserve">Osiągnięte wyniki wskazują na umiarkowaną dodatnią zależność wahań koniunktury gospodarczej </w:t>
      </w:r>
      <w:r w:rsidR="274C97CE" w:rsidRPr="00F96AFD">
        <w:rPr>
          <w:rFonts w:ascii="Arial" w:hAnsi="Arial" w:cs="Arial"/>
          <w:sz w:val="24"/>
        </w:rPr>
        <w:t xml:space="preserve">i </w:t>
      </w:r>
      <w:r w:rsidRPr="00F96AFD">
        <w:rPr>
          <w:rFonts w:ascii="Arial" w:hAnsi="Arial" w:cs="Arial"/>
          <w:sz w:val="24"/>
        </w:rPr>
        <w:t xml:space="preserve">całego szeregu zjawisk społeczno-gospodarczych w Wielkopolsce. Można tu wymienić stopę wzrostu inwestycji na mieszkańca, wartość produkcji rolniczej na 1 ha ogółem, emisję gazów z zakładów szczególnie uciążliwych dla środowiska, masę odpadów komunalnych wytworzonych na jednego mieszkańca, </w:t>
      </w:r>
      <w:r w:rsidR="070AF36E" w:rsidRPr="00F96AFD">
        <w:rPr>
          <w:rFonts w:ascii="Arial" w:hAnsi="Arial" w:cs="Arial"/>
          <w:sz w:val="24"/>
        </w:rPr>
        <w:t>liczbę</w:t>
      </w:r>
      <w:r w:rsidRPr="00F96AFD">
        <w:rPr>
          <w:rFonts w:ascii="Arial" w:hAnsi="Arial" w:cs="Arial"/>
          <w:sz w:val="24"/>
        </w:rPr>
        <w:t xml:space="preserve"> pasażerów w ruchu lotniczym (przyjazdy i wyjazdy). Wyniki te są zgodne z literaturą przedmiotu, wzrost gospodarczy w fazie ekspansji jest związany ze wzrostem pozytywnych zjawisk </w:t>
      </w:r>
      <w:r w:rsidR="000409D1" w:rsidRPr="00F96AFD">
        <w:rPr>
          <w:rFonts w:ascii="Arial" w:eastAsia="Aptos" w:hAnsi="Arial" w:cs="Arial"/>
          <w:sz w:val="24"/>
          <w:szCs w:val="24"/>
        </w:rPr>
        <w:t xml:space="preserve">takich </w:t>
      </w:r>
      <w:r w:rsidRPr="00F96AFD">
        <w:rPr>
          <w:rFonts w:ascii="Arial" w:hAnsi="Arial" w:cs="Arial"/>
          <w:sz w:val="24"/>
        </w:rPr>
        <w:t xml:space="preserve">jak wzrost inwestycji, wzrost wartości produkcji rolniczej i wzrost liczby pasażerów komunikacji lotniczej. </w:t>
      </w:r>
      <w:r w:rsidR="1AA728CB" w:rsidRPr="00F96AFD">
        <w:rPr>
          <w:rFonts w:ascii="Arial" w:hAnsi="Arial" w:cs="Arial"/>
          <w:sz w:val="24"/>
        </w:rPr>
        <w:t xml:space="preserve">Niestety </w:t>
      </w:r>
      <w:r w:rsidR="54AF6F04" w:rsidRPr="00F96AFD">
        <w:rPr>
          <w:rFonts w:ascii="Arial" w:hAnsi="Arial" w:cs="Arial"/>
          <w:sz w:val="24"/>
        </w:rPr>
        <w:t>wzrost gospodarczy</w:t>
      </w:r>
      <w:r w:rsidRPr="00F96AFD">
        <w:rPr>
          <w:rFonts w:ascii="Arial" w:hAnsi="Arial" w:cs="Arial"/>
          <w:sz w:val="24"/>
        </w:rPr>
        <w:t xml:space="preserve"> wciąż związany jest z negatywną presją na środowisko, co pokazuje intensywniejszy przyrost masy odpadów komunalnych na mieszkańca. Pozytywnym aspektem jest malejąca ilość gazów z zakładów szczególnie uciążliwych dla środowiska. Wyniki badań wskazują, że pogodzenie tego spadku emisji z wysoką stopą wzrostu gospodarczego jest trudne. W województwie wielkopolskim współczynnik korelacj</w:t>
      </w:r>
      <w:r w:rsidR="00B90F7F" w:rsidRPr="00F96AFD">
        <w:rPr>
          <w:rFonts w:ascii="Arial" w:hAnsi="Arial" w:cs="Arial"/>
          <w:sz w:val="24"/>
        </w:rPr>
        <w:t>i</w:t>
      </w:r>
      <w:r w:rsidRPr="00F96AFD">
        <w:rPr>
          <w:rFonts w:ascii="Arial" w:hAnsi="Arial" w:cs="Arial"/>
          <w:sz w:val="24"/>
        </w:rPr>
        <w:t xml:space="preserve"> Pearsona stopy wzrostu realnego PKB i</w:t>
      </w:r>
      <w:r w:rsidR="00991639" w:rsidRPr="00F96AFD">
        <w:rPr>
          <w:rFonts w:ascii="Arial" w:hAnsi="Arial" w:cs="Arial"/>
          <w:sz w:val="24"/>
        </w:rPr>
        <w:t> </w:t>
      </w:r>
      <w:r w:rsidRPr="00F96AFD">
        <w:rPr>
          <w:rFonts w:ascii="Arial" w:hAnsi="Arial" w:cs="Arial"/>
          <w:sz w:val="24"/>
        </w:rPr>
        <w:t>zmiany emisji gazów wynosi 0,58. Jest to umiarkowanie silna, dodatnia zależność. Świadczy to o tym, że łatwiej jest redukować emisję gazów w okresach recesji, niż w okresach dobrej koniunktury.</w:t>
      </w:r>
    </w:p>
    <w:p w14:paraId="0EF1D0AB" w14:textId="441AA82E" w:rsidR="00C76B3C" w:rsidRPr="00F96AFD" w:rsidRDefault="00C76B3C" w:rsidP="00DD2DE5">
      <w:pPr>
        <w:spacing w:before="240" w:after="240" w:line="360" w:lineRule="auto"/>
        <w:rPr>
          <w:rFonts w:ascii="Arial" w:hAnsi="Arial" w:cs="Arial"/>
          <w:sz w:val="24"/>
        </w:rPr>
      </w:pPr>
      <w:r w:rsidRPr="00F96AFD">
        <w:rPr>
          <w:rFonts w:ascii="Arial" w:hAnsi="Arial" w:cs="Arial"/>
          <w:sz w:val="24"/>
        </w:rPr>
        <w:t xml:space="preserve">Również umiarkowaną, ale ujemną korelację (wskaźnik Pearsona -0,46) ze wzrostem gospodarczym wykazuje liczba linii autobusowych w Wielkopolsce. Jest to wynik </w:t>
      </w:r>
      <w:r w:rsidR="1B4DA86A" w:rsidRPr="00F96AFD">
        <w:rPr>
          <w:rFonts w:ascii="Arial" w:hAnsi="Arial" w:cs="Arial"/>
          <w:sz w:val="24"/>
        </w:rPr>
        <w:t>z jednej strony</w:t>
      </w:r>
      <w:r w:rsidR="1AA728CB" w:rsidRPr="00F96AFD">
        <w:rPr>
          <w:rFonts w:ascii="Arial" w:hAnsi="Arial" w:cs="Arial"/>
          <w:sz w:val="24"/>
        </w:rPr>
        <w:t xml:space="preserve"> </w:t>
      </w:r>
      <w:r w:rsidRPr="00F96AFD">
        <w:rPr>
          <w:rFonts w:ascii="Arial" w:hAnsi="Arial" w:cs="Arial"/>
          <w:sz w:val="24"/>
        </w:rPr>
        <w:t xml:space="preserve">zaskakujący, ponieważ w okresach wzmożonej aktywności gospodarczej rosną potrzeby transportowe. </w:t>
      </w:r>
      <w:r w:rsidR="0547D204" w:rsidRPr="00F96AFD">
        <w:rPr>
          <w:rFonts w:ascii="Arial" w:hAnsi="Arial" w:cs="Arial"/>
          <w:sz w:val="24"/>
        </w:rPr>
        <w:t>W tym przypadku o rezultacie badania</w:t>
      </w:r>
      <w:r w:rsidR="1AA728CB" w:rsidRPr="00F96AFD">
        <w:rPr>
          <w:rFonts w:ascii="Arial" w:hAnsi="Arial" w:cs="Arial"/>
          <w:sz w:val="24"/>
        </w:rPr>
        <w:t xml:space="preserve"> przeważy</w:t>
      </w:r>
      <w:r w:rsidR="68791767" w:rsidRPr="00F96AFD">
        <w:rPr>
          <w:rFonts w:ascii="Arial" w:hAnsi="Arial" w:cs="Arial"/>
          <w:sz w:val="24"/>
        </w:rPr>
        <w:t>ć mógł</w:t>
      </w:r>
      <w:r w:rsidRPr="00F96AFD">
        <w:rPr>
          <w:rFonts w:ascii="Arial" w:hAnsi="Arial" w:cs="Arial"/>
          <w:sz w:val="24"/>
        </w:rPr>
        <w:t xml:space="preserve"> efekt rosnącej zamożności</w:t>
      </w:r>
      <w:r w:rsidR="17290A9B" w:rsidRPr="00F96AFD">
        <w:rPr>
          <w:rFonts w:ascii="Arial" w:hAnsi="Arial" w:cs="Arial"/>
          <w:sz w:val="24"/>
        </w:rPr>
        <w:t>:</w:t>
      </w:r>
      <w:r w:rsidRPr="00F96AFD">
        <w:rPr>
          <w:rFonts w:ascii="Arial" w:hAnsi="Arial" w:cs="Arial"/>
          <w:sz w:val="24"/>
        </w:rPr>
        <w:t xml:space="preserve"> wraz ze wzrostem dobrobytu Wielkopolanie substytuują przewozy regularnymi liniami autobusowymi innymi formami podróżowania.</w:t>
      </w:r>
    </w:p>
    <w:p w14:paraId="6DDED8F4" w14:textId="3D60BB79" w:rsidR="00C76B3C" w:rsidRPr="00F96AFD" w:rsidRDefault="00C76B3C" w:rsidP="00DD2DE5">
      <w:pPr>
        <w:spacing w:before="240" w:after="240" w:line="360" w:lineRule="auto"/>
        <w:rPr>
          <w:rFonts w:ascii="Arial" w:hAnsi="Arial" w:cs="Arial"/>
          <w:sz w:val="24"/>
        </w:rPr>
      </w:pPr>
      <w:r w:rsidRPr="00F96AFD">
        <w:rPr>
          <w:rFonts w:ascii="Arial" w:hAnsi="Arial" w:cs="Arial"/>
          <w:sz w:val="24"/>
        </w:rPr>
        <w:t>Słabą zależność od koniunktury regionu Wielkopolski wykazują emisj</w:t>
      </w:r>
      <w:r w:rsidR="00D333FC" w:rsidRPr="00F96AFD">
        <w:rPr>
          <w:rFonts w:ascii="Arial" w:hAnsi="Arial" w:cs="Arial"/>
          <w:sz w:val="24"/>
        </w:rPr>
        <w:t>e</w:t>
      </w:r>
      <w:r w:rsidRPr="00F96AFD">
        <w:rPr>
          <w:rFonts w:ascii="Arial" w:hAnsi="Arial" w:cs="Arial"/>
          <w:sz w:val="24"/>
        </w:rPr>
        <w:t xml:space="preserve"> pyłów przez zakłady szczególnie uciążliwe dla czystości powietrza, przyrost samochodów osobowych na 1000 mieszkańców oraz odsetek osób w wieku 25-64 lata uczestniczących w różnych formach edukacji. Dodatni współczynnik korelacji (0,33) wskazuje, że redukcja pyłów z zakładów zanieczyszczających powietrze jest </w:t>
      </w:r>
      <w:r w:rsidR="492D3955" w:rsidRPr="00F96AFD">
        <w:rPr>
          <w:rFonts w:ascii="Arial" w:hAnsi="Arial" w:cs="Arial"/>
          <w:sz w:val="24"/>
        </w:rPr>
        <w:lastRenderedPageBreak/>
        <w:t>silniejsza</w:t>
      </w:r>
      <w:r w:rsidRPr="00F96AFD">
        <w:rPr>
          <w:rFonts w:ascii="Arial" w:hAnsi="Arial" w:cs="Arial"/>
          <w:sz w:val="24"/>
        </w:rPr>
        <w:t xml:space="preserve"> w okresach spowolnienia gospodarczego. Wielkopolska cechuje się bardzo wysokim nasyceniem samochodów osobowych (775,9 na 1000 mieszkańców</w:t>
      </w:r>
      <w:r w:rsidR="00A321A2" w:rsidRPr="00F96AFD">
        <w:rPr>
          <w:rFonts w:ascii="Arial" w:eastAsia="Aptos" w:hAnsi="Arial" w:cs="Arial"/>
          <w:sz w:val="24"/>
          <w:szCs w:val="24"/>
        </w:rPr>
        <w:t>)</w:t>
      </w:r>
      <w:r w:rsidR="66F2B8F3" w:rsidRPr="00F96AFD">
        <w:rPr>
          <w:rFonts w:ascii="Arial" w:eastAsia="Aptos" w:hAnsi="Arial" w:cs="Arial"/>
          <w:sz w:val="24"/>
          <w:szCs w:val="24"/>
        </w:rPr>
        <w:t>.</w:t>
      </w:r>
      <w:r w:rsidR="1B1F70C4" w:rsidRPr="00F96AFD">
        <w:rPr>
          <w:rFonts w:ascii="Arial" w:eastAsia="Aptos" w:hAnsi="Arial" w:cs="Arial"/>
          <w:sz w:val="24"/>
          <w:szCs w:val="24"/>
        </w:rPr>
        <w:t xml:space="preserve"> </w:t>
      </w:r>
      <w:r w:rsidR="3F9E6A41" w:rsidRPr="00F96AFD">
        <w:rPr>
          <w:rFonts w:ascii="Arial" w:eastAsia="Aptos" w:hAnsi="Arial" w:cs="Arial"/>
          <w:sz w:val="24"/>
          <w:szCs w:val="24"/>
        </w:rPr>
        <w:t>W</w:t>
      </w:r>
      <w:r w:rsidR="0050218D" w:rsidRPr="00F96AFD">
        <w:rPr>
          <w:rFonts w:ascii="Arial" w:eastAsia="Aptos" w:hAnsi="Arial" w:cs="Arial"/>
          <w:sz w:val="24"/>
          <w:szCs w:val="24"/>
        </w:rPr>
        <w:t xml:space="preserve"> roku 2023 </w:t>
      </w:r>
      <w:r w:rsidR="00360897" w:rsidRPr="00F96AFD">
        <w:rPr>
          <w:rFonts w:ascii="Arial" w:eastAsia="Aptos" w:hAnsi="Arial" w:cs="Arial"/>
          <w:sz w:val="24"/>
          <w:szCs w:val="24"/>
        </w:rPr>
        <w:t>było</w:t>
      </w:r>
      <w:r w:rsidR="0050218D" w:rsidRPr="00F96AFD">
        <w:rPr>
          <w:rFonts w:ascii="Arial" w:eastAsia="Aptos" w:hAnsi="Arial" w:cs="Arial"/>
          <w:sz w:val="24"/>
          <w:szCs w:val="24"/>
        </w:rPr>
        <w:t xml:space="preserve"> </w:t>
      </w:r>
      <w:r w:rsidR="6E91C994" w:rsidRPr="00F96AFD">
        <w:rPr>
          <w:rFonts w:ascii="Arial" w:eastAsia="Aptos" w:hAnsi="Arial" w:cs="Arial"/>
          <w:sz w:val="24"/>
          <w:szCs w:val="24"/>
        </w:rPr>
        <w:t xml:space="preserve">to </w:t>
      </w:r>
      <w:r w:rsidR="0050218D" w:rsidRPr="00F96AFD">
        <w:rPr>
          <w:rFonts w:ascii="Arial" w:eastAsia="Aptos" w:hAnsi="Arial" w:cs="Arial"/>
          <w:sz w:val="24"/>
          <w:szCs w:val="24"/>
        </w:rPr>
        <w:t>czwarte</w:t>
      </w:r>
      <w:r w:rsidRPr="00F96AFD">
        <w:rPr>
          <w:rFonts w:ascii="Arial" w:hAnsi="Arial" w:cs="Arial"/>
          <w:sz w:val="24"/>
        </w:rPr>
        <w:t xml:space="preserve"> miejsce w kraju, za województwem mazowieckim</w:t>
      </w:r>
      <w:r w:rsidR="0050218D" w:rsidRPr="00F96AFD">
        <w:rPr>
          <w:rFonts w:ascii="Arial" w:eastAsia="Aptos" w:hAnsi="Arial" w:cs="Arial"/>
          <w:sz w:val="24"/>
          <w:szCs w:val="24"/>
        </w:rPr>
        <w:t>,</w:t>
      </w:r>
      <w:r w:rsidRPr="00F96AFD">
        <w:rPr>
          <w:rFonts w:ascii="Arial" w:hAnsi="Arial" w:cs="Arial"/>
          <w:sz w:val="24"/>
        </w:rPr>
        <w:t xml:space="preserve"> opolskim</w:t>
      </w:r>
      <w:r w:rsidR="0050218D" w:rsidRPr="00F96AFD">
        <w:rPr>
          <w:rFonts w:ascii="Arial" w:eastAsia="Aptos" w:hAnsi="Arial" w:cs="Arial"/>
          <w:sz w:val="24"/>
          <w:szCs w:val="24"/>
        </w:rPr>
        <w:t xml:space="preserve"> i lubuskim</w:t>
      </w:r>
      <w:r w:rsidR="00360897" w:rsidRPr="00F96AFD">
        <w:rPr>
          <w:rFonts w:ascii="Arial" w:eastAsia="Aptos" w:hAnsi="Arial" w:cs="Arial"/>
          <w:sz w:val="24"/>
          <w:szCs w:val="24"/>
        </w:rPr>
        <w:t xml:space="preserve">. </w:t>
      </w:r>
      <w:r w:rsidR="0050218D" w:rsidRPr="00F96AFD">
        <w:rPr>
          <w:rFonts w:ascii="Arial" w:eastAsia="Aptos" w:hAnsi="Arial" w:cs="Arial"/>
          <w:sz w:val="24"/>
          <w:szCs w:val="24"/>
        </w:rPr>
        <w:t>Jednak województwo wielkopolskie od początku XXI w. aż do 2016 roku było na pierwszym mi</w:t>
      </w:r>
      <w:r w:rsidR="004A641A" w:rsidRPr="00F96AFD">
        <w:rPr>
          <w:rFonts w:ascii="Arial" w:eastAsia="Aptos" w:hAnsi="Arial" w:cs="Arial"/>
          <w:sz w:val="24"/>
          <w:szCs w:val="24"/>
        </w:rPr>
        <w:t>e</w:t>
      </w:r>
      <w:r w:rsidR="0050218D" w:rsidRPr="00F96AFD">
        <w:rPr>
          <w:rFonts w:ascii="Arial" w:eastAsia="Aptos" w:hAnsi="Arial" w:cs="Arial"/>
          <w:sz w:val="24"/>
          <w:szCs w:val="24"/>
        </w:rPr>
        <w:t>j</w:t>
      </w:r>
      <w:r w:rsidR="004A641A" w:rsidRPr="00F96AFD">
        <w:rPr>
          <w:rFonts w:ascii="Arial" w:eastAsia="Aptos" w:hAnsi="Arial" w:cs="Arial"/>
          <w:sz w:val="24"/>
          <w:szCs w:val="24"/>
        </w:rPr>
        <w:t>s</w:t>
      </w:r>
      <w:r w:rsidR="0050218D" w:rsidRPr="00F96AFD">
        <w:rPr>
          <w:rFonts w:ascii="Arial" w:eastAsia="Aptos" w:hAnsi="Arial" w:cs="Arial"/>
          <w:sz w:val="24"/>
          <w:szCs w:val="24"/>
        </w:rPr>
        <w:t>cu</w:t>
      </w:r>
      <w:r w:rsidR="1AA728CB" w:rsidRPr="00F96AFD">
        <w:rPr>
          <w:rFonts w:ascii="Arial" w:eastAsia="Aptos" w:hAnsi="Arial" w:cs="Arial"/>
          <w:sz w:val="24"/>
          <w:szCs w:val="24"/>
        </w:rPr>
        <w:t xml:space="preserve"> </w:t>
      </w:r>
      <w:r w:rsidR="004A641A" w:rsidRPr="00F96AFD">
        <w:rPr>
          <w:rFonts w:ascii="Arial" w:eastAsia="Aptos" w:hAnsi="Arial" w:cs="Arial"/>
          <w:sz w:val="24"/>
          <w:szCs w:val="24"/>
        </w:rPr>
        <w:t xml:space="preserve">pod </w:t>
      </w:r>
      <w:r w:rsidR="3640A455" w:rsidRPr="00F96AFD">
        <w:rPr>
          <w:rFonts w:ascii="Arial" w:eastAsia="Aptos" w:hAnsi="Arial" w:cs="Arial"/>
          <w:sz w:val="24"/>
          <w:szCs w:val="24"/>
        </w:rPr>
        <w:t>tym</w:t>
      </w:r>
      <w:r w:rsidR="004A641A" w:rsidRPr="00F96AFD">
        <w:rPr>
          <w:rFonts w:ascii="Arial" w:eastAsia="Aptos" w:hAnsi="Arial" w:cs="Arial"/>
          <w:sz w:val="24"/>
          <w:szCs w:val="24"/>
        </w:rPr>
        <w:t xml:space="preserve"> względem</w:t>
      </w:r>
      <w:r w:rsidR="002A132B" w:rsidRPr="00F96AFD">
        <w:rPr>
          <w:rFonts w:ascii="Arial" w:eastAsia="Aptos" w:hAnsi="Arial" w:cs="Arial"/>
          <w:sz w:val="24"/>
          <w:szCs w:val="24"/>
        </w:rPr>
        <w:t>,</w:t>
      </w:r>
      <w:r w:rsidR="5F42E5F1" w:rsidRPr="00F96AFD">
        <w:rPr>
          <w:rFonts w:ascii="Arial" w:eastAsia="Aptos" w:hAnsi="Arial" w:cs="Arial"/>
          <w:sz w:val="24"/>
          <w:szCs w:val="24"/>
        </w:rPr>
        <w:t xml:space="preserve"> a</w:t>
      </w:r>
      <w:r w:rsidR="002A132B" w:rsidRPr="00F96AFD">
        <w:rPr>
          <w:rFonts w:ascii="Arial" w:eastAsia="Aptos" w:hAnsi="Arial" w:cs="Arial"/>
          <w:sz w:val="24"/>
          <w:szCs w:val="24"/>
        </w:rPr>
        <w:t xml:space="preserve"> </w:t>
      </w:r>
      <w:r w:rsidR="00A64097" w:rsidRPr="00F96AFD">
        <w:rPr>
          <w:rFonts w:ascii="Arial" w:eastAsia="Aptos" w:hAnsi="Arial" w:cs="Arial"/>
          <w:sz w:val="24"/>
          <w:szCs w:val="24"/>
        </w:rPr>
        <w:t>dopiero</w:t>
      </w:r>
      <w:r w:rsidR="00802C43" w:rsidRPr="00F96AFD">
        <w:rPr>
          <w:rFonts w:ascii="Arial" w:eastAsia="Aptos" w:hAnsi="Arial" w:cs="Arial"/>
          <w:sz w:val="24"/>
          <w:szCs w:val="24"/>
        </w:rPr>
        <w:t xml:space="preserve"> </w:t>
      </w:r>
      <w:r w:rsidR="00275D02" w:rsidRPr="00F96AFD">
        <w:rPr>
          <w:rFonts w:ascii="Arial" w:eastAsia="Aptos" w:hAnsi="Arial" w:cs="Arial"/>
          <w:sz w:val="24"/>
          <w:szCs w:val="24"/>
        </w:rPr>
        <w:t xml:space="preserve">w 2017 roku województwo mazowieckie wyprzedziło Wielkopolskę, a </w:t>
      </w:r>
      <w:r w:rsidR="3ED78A3E" w:rsidRPr="00F96AFD">
        <w:rPr>
          <w:rFonts w:ascii="Arial" w:eastAsia="Aptos" w:hAnsi="Arial" w:cs="Arial"/>
          <w:sz w:val="24"/>
          <w:szCs w:val="24"/>
        </w:rPr>
        <w:t xml:space="preserve">w </w:t>
      </w:r>
      <w:r w:rsidR="00275D02" w:rsidRPr="00F96AFD">
        <w:rPr>
          <w:rFonts w:ascii="Arial" w:eastAsia="Aptos" w:hAnsi="Arial" w:cs="Arial"/>
          <w:sz w:val="24"/>
          <w:szCs w:val="24"/>
        </w:rPr>
        <w:t xml:space="preserve">2021 </w:t>
      </w:r>
      <w:r w:rsidR="07B2994B" w:rsidRPr="00F96AFD">
        <w:rPr>
          <w:rFonts w:ascii="Arial" w:eastAsia="Aptos" w:hAnsi="Arial" w:cs="Arial"/>
          <w:sz w:val="24"/>
          <w:szCs w:val="24"/>
        </w:rPr>
        <w:t xml:space="preserve">również </w:t>
      </w:r>
      <w:r w:rsidR="006D3C4B" w:rsidRPr="00F96AFD">
        <w:rPr>
          <w:rFonts w:ascii="Arial" w:eastAsia="Aptos" w:hAnsi="Arial" w:cs="Arial"/>
          <w:sz w:val="24"/>
          <w:szCs w:val="24"/>
        </w:rPr>
        <w:t>w</w:t>
      </w:r>
      <w:r w:rsidR="00AC3ABF" w:rsidRPr="00F96AFD">
        <w:rPr>
          <w:rFonts w:ascii="Arial" w:eastAsia="Aptos" w:hAnsi="Arial" w:cs="Arial"/>
          <w:sz w:val="24"/>
          <w:szCs w:val="24"/>
        </w:rPr>
        <w:t>spomniane województwa</w:t>
      </w:r>
      <w:r w:rsidR="006D3C4B" w:rsidRPr="00F96AFD">
        <w:rPr>
          <w:rFonts w:ascii="Arial" w:eastAsia="Aptos" w:hAnsi="Arial" w:cs="Arial"/>
          <w:sz w:val="24"/>
          <w:szCs w:val="24"/>
        </w:rPr>
        <w:t xml:space="preserve"> opolskie i lubuskie. </w:t>
      </w:r>
      <w:r w:rsidR="00FC3D8B" w:rsidRPr="00F96AFD">
        <w:rPr>
          <w:rFonts w:ascii="Arial" w:eastAsia="Aptos" w:hAnsi="Arial" w:cs="Arial"/>
          <w:sz w:val="24"/>
          <w:szCs w:val="24"/>
        </w:rPr>
        <w:t>T</w:t>
      </w:r>
      <w:r w:rsidR="00571975" w:rsidRPr="00F96AFD">
        <w:rPr>
          <w:rFonts w:ascii="Arial" w:eastAsia="Aptos" w:hAnsi="Arial" w:cs="Arial"/>
          <w:sz w:val="24"/>
          <w:szCs w:val="24"/>
        </w:rPr>
        <w:t>o bardzo wysokie nasyceni</w:t>
      </w:r>
      <w:r w:rsidR="37E0E5F9" w:rsidRPr="00F96AFD">
        <w:rPr>
          <w:rFonts w:ascii="Arial" w:eastAsia="Aptos" w:hAnsi="Arial" w:cs="Arial"/>
          <w:sz w:val="24"/>
          <w:szCs w:val="24"/>
        </w:rPr>
        <w:t>e</w:t>
      </w:r>
      <w:r w:rsidR="00571975" w:rsidRPr="00F96AFD">
        <w:rPr>
          <w:rFonts w:ascii="Arial" w:eastAsia="Aptos" w:hAnsi="Arial" w:cs="Arial"/>
          <w:sz w:val="24"/>
          <w:szCs w:val="24"/>
        </w:rPr>
        <w:t xml:space="preserve"> </w:t>
      </w:r>
      <w:r w:rsidR="005956BC" w:rsidRPr="00F96AFD">
        <w:rPr>
          <w:rFonts w:ascii="Arial" w:eastAsia="Aptos" w:hAnsi="Arial" w:cs="Arial"/>
          <w:sz w:val="24"/>
          <w:szCs w:val="24"/>
        </w:rPr>
        <w:t>samochodami osobowymi jest</w:t>
      </w:r>
      <w:r w:rsidRPr="00F96AFD">
        <w:rPr>
          <w:rFonts w:ascii="Arial" w:eastAsia="Aptos" w:hAnsi="Arial" w:cs="Arial"/>
          <w:sz w:val="24"/>
          <w:szCs w:val="24"/>
        </w:rPr>
        <w:t xml:space="preserve"> </w:t>
      </w:r>
      <w:r w:rsidRPr="00F96AFD">
        <w:rPr>
          <w:rFonts w:ascii="Arial" w:hAnsi="Arial" w:cs="Arial"/>
          <w:sz w:val="24"/>
        </w:rPr>
        <w:t xml:space="preserve">przyczyną tego, że wskaźnik </w:t>
      </w:r>
      <w:r w:rsidR="008967CE" w:rsidRPr="00F96AFD">
        <w:rPr>
          <w:rFonts w:ascii="Arial" w:eastAsia="Aptos" w:hAnsi="Arial" w:cs="Arial"/>
          <w:sz w:val="24"/>
          <w:szCs w:val="24"/>
        </w:rPr>
        <w:t>ten</w:t>
      </w:r>
      <w:r w:rsidRPr="00F96AFD">
        <w:rPr>
          <w:rFonts w:ascii="Arial" w:eastAsia="Aptos" w:hAnsi="Arial" w:cs="Arial"/>
          <w:sz w:val="24"/>
          <w:szCs w:val="24"/>
        </w:rPr>
        <w:t xml:space="preserve"> </w:t>
      </w:r>
      <w:r w:rsidRPr="00F96AFD">
        <w:rPr>
          <w:rFonts w:ascii="Arial" w:hAnsi="Arial" w:cs="Arial"/>
          <w:sz w:val="24"/>
        </w:rPr>
        <w:t xml:space="preserve">jest mało wrażliwy na wahania koniunktury gospodarczej. Korelacja odsetka osób dorosłych uczestniczących w edukacji i kursach dokształcających ze stopą wzrostu PKB Wielkopolski mierzona współczynnikiem Pearsona wynosi -0,23. Siłę tej zależności należy ocenić jako słabą. Ujemna zależność jest zgodna z oczekiwaniami. Według literatury przedmiotu w czasie recesji osoby, zwłaszcza te o niższej produktywności, częściej podejmują dalszą edukację, budując w ten sposób kapitał ludzki. Zależność ta została zaburzona w czasie pandemii </w:t>
      </w:r>
      <w:r w:rsidR="1AA728CB" w:rsidRPr="00F96AFD">
        <w:rPr>
          <w:rFonts w:ascii="Arial" w:hAnsi="Arial" w:cs="Arial"/>
          <w:sz w:val="24"/>
        </w:rPr>
        <w:t>C</w:t>
      </w:r>
      <w:r w:rsidR="3ADB4E1A" w:rsidRPr="00F96AFD">
        <w:rPr>
          <w:rFonts w:ascii="Arial" w:hAnsi="Arial" w:cs="Arial"/>
          <w:sz w:val="24"/>
        </w:rPr>
        <w:t>OVID</w:t>
      </w:r>
      <w:r w:rsidRPr="00F96AFD">
        <w:rPr>
          <w:rFonts w:ascii="Arial" w:hAnsi="Arial" w:cs="Arial"/>
          <w:sz w:val="24"/>
        </w:rPr>
        <w:t>-19, kiedy liczba dorosły</w:t>
      </w:r>
      <w:r w:rsidR="009C75E1" w:rsidRPr="00F96AFD">
        <w:rPr>
          <w:rFonts w:ascii="Arial" w:hAnsi="Arial" w:cs="Arial"/>
          <w:sz w:val="24"/>
        </w:rPr>
        <w:t>ch</w:t>
      </w:r>
      <w:r w:rsidRPr="00F96AFD">
        <w:rPr>
          <w:rFonts w:ascii="Arial" w:hAnsi="Arial" w:cs="Arial"/>
          <w:sz w:val="24"/>
        </w:rPr>
        <w:t xml:space="preserve"> dokształcających się znacząco spadła, a następnie w okresie post-pandemicznego ożywienia wzrosła.</w:t>
      </w:r>
    </w:p>
    <w:p w14:paraId="41BB2FE2" w14:textId="28E9E7F9" w:rsidR="2657A83B" w:rsidRPr="00F96AFD" w:rsidRDefault="00C76B3C" w:rsidP="00DD2DE5">
      <w:pPr>
        <w:spacing w:before="240" w:after="240" w:line="360" w:lineRule="auto"/>
        <w:rPr>
          <w:rFonts w:ascii="Arial" w:eastAsia="Aptos" w:hAnsi="Arial" w:cs="Arial"/>
          <w:sz w:val="24"/>
          <w:szCs w:val="24"/>
        </w:rPr>
      </w:pPr>
      <w:r w:rsidRPr="00F96AFD">
        <w:rPr>
          <w:rFonts w:ascii="Arial" w:hAnsi="Arial" w:cs="Arial"/>
          <w:sz w:val="24"/>
        </w:rPr>
        <w:t>Badanie wykazało brak zależności pomiędzy koniunkturą gospodarczą a przyrostem dróg dla rowerów. Drugim wskaźnikiem nieskorelowanym z realną stopą wzrostu regionalnego PKB Wielkopolski jest stopa wzrostu realnego dochodu dyspozycyjnego na mieszkańca. Z jednej strony można to interpretować jako zjawisko niekorzystne, bo gospodarstwa domowe nie odczuwają realnego wzrostu dochodów dyspozycyjnych jak</w:t>
      </w:r>
      <w:r w:rsidR="00487F4B" w:rsidRPr="00F96AFD">
        <w:rPr>
          <w:rFonts w:ascii="Arial" w:hAnsi="Arial" w:cs="Arial"/>
          <w:sz w:val="24"/>
        </w:rPr>
        <w:t>o</w:t>
      </w:r>
      <w:r w:rsidRPr="00F96AFD">
        <w:rPr>
          <w:rFonts w:ascii="Arial" w:hAnsi="Arial" w:cs="Arial"/>
          <w:sz w:val="24"/>
        </w:rPr>
        <w:t xml:space="preserve"> bezpośredniego skutku ekspansji gospodarczej. Z drugiej strony świadczy to </w:t>
      </w:r>
      <w:r w:rsidR="006C409F" w:rsidRPr="00F96AFD">
        <w:rPr>
          <w:rFonts w:ascii="Arial" w:hAnsi="Arial" w:cs="Arial"/>
          <w:sz w:val="24"/>
        </w:rPr>
        <w:t xml:space="preserve">o </w:t>
      </w:r>
      <w:r w:rsidRPr="00F96AFD">
        <w:rPr>
          <w:rFonts w:ascii="Arial" w:hAnsi="Arial" w:cs="Arial"/>
          <w:sz w:val="24"/>
        </w:rPr>
        <w:t>dobrym działaniu stabilizacyjnej funkcji państwa, ponieważ dochody transferowe, w tym świadczenia społeczne, w dostatecznym stopniu łagodzą powodowane fluktuacją koniunktury gospodarczej wahania dochodów pierwotnych.</w:t>
      </w:r>
    </w:p>
    <w:p w14:paraId="72A29F49" w14:textId="77777777" w:rsidR="00C76B3C" w:rsidRPr="00F96AFD" w:rsidRDefault="00C76B3C" w:rsidP="00B60BA8">
      <w:pPr>
        <w:rPr>
          <w:rFonts w:ascii="Arial" w:hAnsi="Arial" w:cs="Arial"/>
          <w:b/>
          <w:bCs/>
          <w:sz w:val="26"/>
          <w:szCs w:val="26"/>
        </w:rPr>
      </w:pPr>
      <w:r w:rsidRPr="00F96AFD">
        <w:rPr>
          <w:rFonts w:ascii="Arial" w:hAnsi="Arial" w:cs="Arial"/>
          <w:b/>
          <w:bCs/>
          <w:sz w:val="26"/>
          <w:szCs w:val="26"/>
        </w:rPr>
        <w:br w:type="page"/>
      </w:r>
    </w:p>
    <w:p w14:paraId="1C45F45D" w14:textId="6F157CDF" w:rsidR="00F00995" w:rsidRPr="00F96AFD" w:rsidRDefault="55E54456" w:rsidP="003C26AA">
      <w:pPr>
        <w:pStyle w:val="Nagwek1"/>
        <w:numPr>
          <w:ilvl w:val="0"/>
          <w:numId w:val="0"/>
        </w:numPr>
        <w:ind w:left="432" w:hanging="432"/>
      </w:pPr>
      <w:bookmarkStart w:id="245" w:name="_Toc201563508"/>
      <w:bookmarkStart w:id="246" w:name="_Toc204341478"/>
      <w:bookmarkStart w:id="247" w:name="_Toc204343558"/>
      <w:r w:rsidRPr="00F96AFD">
        <w:lastRenderedPageBreak/>
        <w:t>Bibliografia</w:t>
      </w:r>
      <w:bookmarkEnd w:id="245"/>
      <w:bookmarkEnd w:id="246"/>
      <w:bookmarkEnd w:id="247"/>
    </w:p>
    <w:p w14:paraId="53AB4AD6" w14:textId="7777777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 xml:space="preserve">Adamowicz E. 2001. Użyteczność badań koniunktury dla polityki ekonomicznej. W: Adamowicz E., </w:t>
      </w:r>
      <w:proofErr w:type="spellStart"/>
      <w:r w:rsidRPr="00F96AFD">
        <w:rPr>
          <w:rFonts w:ascii="Arial" w:hAnsi="Arial" w:cs="Arial"/>
          <w:sz w:val="24"/>
        </w:rPr>
        <w:t>Męczarski</w:t>
      </w:r>
      <w:proofErr w:type="spellEnd"/>
      <w:r w:rsidRPr="00F96AFD">
        <w:rPr>
          <w:rFonts w:ascii="Arial" w:hAnsi="Arial" w:cs="Arial"/>
          <w:sz w:val="24"/>
        </w:rPr>
        <w:t xml:space="preserve"> M., Podgórska M. (red.) Analiza tendencji rozwojowych w polskiej gospodarce na podstawie testu koniunktury. Metody i wyniki. Prace i Materiały IRG SGH, 70: 11-27.</w:t>
      </w:r>
    </w:p>
    <w:p w14:paraId="01AD99BA" w14:textId="7777777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 xml:space="preserve">Adamowicz E., Dudek S., </w:t>
      </w:r>
      <w:proofErr w:type="spellStart"/>
      <w:r w:rsidRPr="00F96AFD">
        <w:rPr>
          <w:rFonts w:ascii="Arial" w:hAnsi="Arial" w:cs="Arial"/>
          <w:sz w:val="24"/>
        </w:rPr>
        <w:t>Pachucki</w:t>
      </w:r>
      <w:proofErr w:type="spellEnd"/>
      <w:r w:rsidRPr="00F96AFD">
        <w:rPr>
          <w:rFonts w:ascii="Arial" w:hAnsi="Arial" w:cs="Arial"/>
          <w:sz w:val="24"/>
        </w:rPr>
        <w:t xml:space="preserve"> D., Walczyk K. 2012. Synchronizacja wahań cyklicznych w strefie euro. Stan po kryzysie finansowym. W: Opolski K., Górski J. (red.) Perspektywy integracji ekonomicznej i walutowej w gospodarce światowej. Dokąd zmierza strefa euro? Wydział Nauk Ekonomicznych Uniwersytetu Warszawskiego, Narodowy Bank Polski, Warszawa.</w:t>
      </w:r>
    </w:p>
    <w:p w14:paraId="154F4E39" w14:textId="77777777" w:rsidR="00F00995" w:rsidRPr="00F96AFD" w:rsidRDefault="6F93CDB4" w:rsidP="00D049F1">
      <w:pPr>
        <w:spacing w:after="120" w:line="360" w:lineRule="auto"/>
        <w:ind w:left="709" w:hanging="709"/>
        <w:rPr>
          <w:rFonts w:ascii="Arial" w:hAnsi="Arial" w:cs="Arial"/>
          <w:sz w:val="24"/>
        </w:rPr>
      </w:pPr>
      <w:r w:rsidRPr="00F96AFD">
        <w:rPr>
          <w:rFonts w:ascii="Arial" w:hAnsi="Arial" w:cs="Arial"/>
          <w:sz w:val="24"/>
        </w:rPr>
        <w:t>Adamowicz E., Walczyk K. 2013. Jakościowy cykl koniunkturalny w Polsce. Sektorowe zmiany aktywności gospodarczej. Przegląd Zachodniopomorski, 3(1): 7-20.</w:t>
      </w:r>
    </w:p>
    <w:p w14:paraId="623E1550" w14:textId="3F776810" w:rsidR="6D7CA4F0" w:rsidRPr="00F96AFD" w:rsidRDefault="6D7CA4F0" w:rsidP="00D049F1">
      <w:pPr>
        <w:spacing w:after="120" w:line="360" w:lineRule="auto"/>
        <w:ind w:left="709" w:hanging="709"/>
        <w:rPr>
          <w:rFonts w:ascii="Arial" w:hAnsi="Arial" w:cs="Arial"/>
          <w:sz w:val="24"/>
          <w:lang w:val="en-GB"/>
        </w:rPr>
      </w:pPr>
      <w:proofErr w:type="spellStart"/>
      <w:r w:rsidRPr="00F96AFD">
        <w:rPr>
          <w:rFonts w:ascii="Arial" w:hAnsi="Arial" w:cs="Arial"/>
          <w:sz w:val="24"/>
        </w:rPr>
        <w:t>Alessandrini</w:t>
      </w:r>
      <w:proofErr w:type="spellEnd"/>
      <w:r w:rsidRPr="00F96AFD">
        <w:rPr>
          <w:rFonts w:ascii="Arial" w:hAnsi="Arial" w:cs="Arial"/>
          <w:sz w:val="24"/>
        </w:rPr>
        <w:t xml:space="preserve"> D., </w:t>
      </w:r>
      <w:proofErr w:type="spellStart"/>
      <w:r w:rsidRPr="00F96AFD">
        <w:rPr>
          <w:rFonts w:ascii="Arial" w:hAnsi="Arial" w:cs="Arial"/>
          <w:sz w:val="24"/>
        </w:rPr>
        <w:t>Kosempel</w:t>
      </w:r>
      <w:proofErr w:type="spellEnd"/>
      <w:r w:rsidRPr="00F96AFD">
        <w:rPr>
          <w:rFonts w:ascii="Arial" w:hAnsi="Arial" w:cs="Arial"/>
          <w:sz w:val="24"/>
        </w:rPr>
        <w:t xml:space="preserve"> S., </w:t>
      </w:r>
      <w:proofErr w:type="spellStart"/>
      <w:r w:rsidRPr="00F96AFD">
        <w:rPr>
          <w:rFonts w:ascii="Arial" w:hAnsi="Arial" w:cs="Arial"/>
          <w:sz w:val="24"/>
        </w:rPr>
        <w:t>Stengos</w:t>
      </w:r>
      <w:proofErr w:type="spellEnd"/>
      <w:r w:rsidRPr="00F96AFD">
        <w:rPr>
          <w:rFonts w:ascii="Arial" w:hAnsi="Arial" w:cs="Arial"/>
          <w:sz w:val="24"/>
        </w:rPr>
        <w:t xml:space="preserve"> T., 2015. </w:t>
      </w:r>
      <w:r w:rsidRPr="00F96AFD">
        <w:rPr>
          <w:rFonts w:ascii="Arial" w:hAnsi="Arial" w:cs="Arial"/>
          <w:sz w:val="24"/>
          <w:lang w:val="en-GB"/>
        </w:rPr>
        <w:t>The business cycle human capital accumulation nexus and its effect on hours worked volatility, Journal of Economic Dynamics and Control,</w:t>
      </w:r>
      <w:r w:rsidR="0045214D" w:rsidRPr="00F96AFD">
        <w:rPr>
          <w:rFonts w:ascii="Arial" w:hAnsi="Arial" w:cs="Arial"/>
          <w:sz w:val="24"/>
          <w:lang w:val="en-GB"/>
        </w:rPr>
        <w:t xml:space="preserve"> </w:t>
      </w:r>
      <w:r w:rsidRPr="00F96AFD">
        <w:rPr>
          <w:rFonts w:ascii="Arial" w:hAnsi="Arial" w:cs="Arial"/>
          <w:sz w:val="24"/>
          <w:lang w:val="en-GB"/>
        </w:rPr>
        <w:t xml:space="preserve">51: 356-377, </w:t>
      </w:r>
      <w:hyperlink r:id="rId103" w:history="1">
        <w:r w:rsidRPr="00936295">
          <w:rPr>
            <w:rStyle w:val="Hipercze"/>
            <w:rFonts w:ascii="Arial" w:hAnsi="Arial" w:cs="Arial"/>
            <w:sz w:val="24"/>
            <w:lang w:val="en-GB"/>
          </w:rPr>
          <w:t>https://doi.org/10.1016/j.jedc.2014.11.004</w:t>
        </w:r>
      </w:hyperlink>
      <w:r w:rsidRPr="00F96AFD">
        <w:rPr>
          <w:rFonts w:ascii="Arial" w:hAnsi="Arial" w:cs="Arial"/>
          <w:sz w:val="24"/>
          <w:lang w:val="en-GB"/>
        </w:rPr>
        <w:t>.</w:t>
      </w:r>
    </w:p>
    <w:p w14:paraId="2DDC4D9F" w14:textId="7777777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Baranowski M., Musiał G. 2012. Teoretyczny i empiryczny wymiar badania koniunktury. W: Musiał G. (red.) Wybrane problemy koniunktury, wzrostu gospodarczego oraz konkurencji w teorii i praktyce. Wyd. Uniwersytetu ekonomicznego w Katowicach, Katowice.</w:t>
      </w:r>
    </w:p>
    <w:p w14:paraId="42EF4829" w14:textId="7777777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Barczyk R., Kowalczyk Z. 1993. Metody badania koniunktury gospodarczej. PWN, Warszawa.</w:t>
      </w:r>
    </w:p>
    <w:p w14:paraId="5BB8D252" w14:textId="7777777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Barczyk R., Lubiński M. 2009. Dylematy stabilizowania koniunktury. Wyd. Uniwersytetu Ekonomicznego w Poznaniu, Poznań.</w:t>
      </w:r>
    </w:p>
    <w:p w14:paraId="3A5D5255" w14:textId="7777777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Barczyk R., Lubiński M., Kąsek L., Marczewski K. 2006, Nowe oblicza cyklu koniunkturalnego, PWE, Warszawa.</w:t>
      </w:r>
    </w:p>
    <w:p w14:paraId="76CD0B99" w14:textId="77777777" w:rsidR="00F00995" w:rsidRPr="00F96AFD" w:rsidRDefault="55E54456" w:rsidP="00D049F1">
      <w:pPr>
        <w:spacing w:after="120" w:line="360" w:lineRule="auto"/>
        <w:ind w:left="709" w:hanging="709"/>
        <w:rPr>
          <w:rFonts w:ascii="Arial" w:hAnsi="Arial" w:cs="Arial"/>
          <w:sz w:val="24"/>
          <w:lang w:val="en-GB"/>
        </w:rPr>
      </w:pPr>
      <w:proofErr w:type="spellStart"/>
      <w:r w:rsidRPr="00F96AFD">
        <w:rPr>
          <w:rFonts w:ascii="Arial" w:hAnsi="Arial" w:cs="Arial"/>
          <w:sz w:val="24"/>
          <w:lang w:val="en-GB"/>
        </w:rPr>
        <w:t>Białek</w:t>
      </w:r>
      <w:proofErr w:type="spellEnd"/>
      <w:r w:rsidRPr="00F96AFD">
        <w:rPr>
          <w:rFonts w:ascii="Arial" w:hAnsi="Arial" w:cs="Arial"/>
          <w:sz w:val="24"/>
          <w:lang w:val="en-GB"/>
        </w:rPr>
        <w:t xml:space="preserve"> J. 2010. The Generalized Formula for Aggregative Price Indices, Statistics in Transition - new series, 11(1).</w:t>
      </w:r>
    </w:p>
    <w:p w14:paraId="497BB4AD" w14:textId="77777777" w:rsidR="00F00995" w:rsidRPr="00F96AFD" w:rsidRDefault="55E54456" w:rsidP="00D049F1">
      <w:pPr>
        <w:spacing w:after="120" w:line="360" w:lineRule="auto"/>
        <w:ind w:left="709" w:hanging="709"/>
        <w:rPr>
          <w:rFonts w:ascii="Arial" w:hAnsi="Arial" w:cs="Arial"/>
          <w:sz w:val="24"/>
          <w:lang w:val="en-GB"/>
        </w:rPr>
      </w:pPr>
      <w:r w:rsidRPr="00F96AFD">
        <w:rPr>
          <w:rFonts w:ascii="Arial" w:hAnsi="Arial" w:cs="Arial"/>
          <w:sz w:val="24"/>
          <w:lang w:val="en-GB"/>
        </w:rPr>
        <w:t>Burns A.F., Mitchel W.C. 1946. Measuring Business Cycles. NBER Working Paper.</w:t>
      </w:r>
    </w:p>
    <w:p w14:paraId="53D3D5E8" w14:textId="7777777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lastRenderedPageBreak/>
        <w:t xml:space="preserve">Czaja S., </w:t>
      </w:r>
      <w:proofErr w:type="spellStart"/>
      <w:r w:rsidRPr="00F96AFD">
        <w:rPr>
          <w:rFonts w:ascii="Arial" w:hAnsi="Arial" w:cs="Arial"/>
          <w:sz w:val="24"/>
        </w:rPr>
        <w:t>Becla</w:t>
      </w:r>
      <w:proofErr w:type="spellEnd"/>
      <w:r w:rsidRPr="00F96AFD">
        <w:rPr>
          <w:rFonts w:ascii="Arial" w:hAnsi="Arial" w:cs="Arial"/>
          <w:sz w:val="24"/>
        </w:rPr>
        <w:t xml:space="preserve"> A. 2012. Spory wokół roli państwa w gospodarce we współczesnej teorii ekonomii. W: Czaja S., </w:t>
      </w:r>
      <w:proofErr w:type="spellStart"/>
      <w:r w:rsidRPr="00F96AFD">
        <w:rPr>
          <w:rFonts w:ascii="Arial" w:hAnsi="Arial" w:cs="Arial"/>
          <w:sz w:val="24"/>
        </w:rPr>
        <w:t>Becla</w:t>
      </w:r>
      <w:proofErr w:type="spellEnd"/>
      <w:r w:rsidRPr="00F96AFD">
        <w:rPr>
          <w:rFonts w:ascii="Arial" w:hAnsi="Arial" w:cs="Arial"/>
          <w:sz w:val="24"/>
        </w:rPr>
        <w:t xml:space="preserve"> A., Włodarczyk J., </w:t>
      </w:r>
      <w:proofErr w:type="spellStart"/>
      <w:r w:rsidRPr="00F96AFD">
        <w:rPr>
          <w:rFonts w:ascii="Arial" w:hAnsi="Arial" w:cs="Arial"/>
          <w:sz w:val="24"/>
        </w:rPr>
        <w:t>Poskrobko</w:t>
      </w:r>
      <w:proofErr w:type="spellEnd"/>
      <w:r w:rsidRPr="00F96AFD">
        <w:rPr>
          <w:rFonts w:ascii="Arial" w:hAnsi="Arial" w:cs="Arial"/>
          <w:sz w:val="24"/>
        </w:rPr>
        <w:t xml:space="preserve"> T. Wyzwania współczesnej ekonomii. Wybrane problemy. </w:t>
      </w:r>
      <w:proofErr w:type="spellStart"/>
      <w:r w:rsidRPr="00F96AFD">
        <w:rPr>
          <w:rFonts w:ascii="Arial" w:hAnsi="Arial" w:cs="Arial"/>
          <w:sz w:val="24"/>
        </w:rPr>
        <w:t>Difin</w:t>
      </w:r>
      <w:proofErr w:type="spellEnd"/>
      <w:r w:rsidRPr="00F96AFD">
        <w:rPr>
          <w:rFonts w:ascii="Arial" w:hAnsi="Arial" w:cs="Arial"/>
          <w:sz w:val="24"/>
        </w:rPr>
        <w:t>, Warszawa.</w:t>
      </w:r>
    </w:p>
    <w:p w14:paraId="2548335A" w14:textId="7777777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Drozdowicz-</w:t>
      </w:r>
      <w:proofErr w:type="spellStart"/>
      <w:r w:rsidRPr="00F96AFD">
        <w:rPr>
          <w:rFonts w:ascii="Arial" w:hAnsi="Arial" w:cs="Arial"/>
          <w:sz w:val="24"/>
        </w:rPr>
        <w:t>Bieć</w:t>
      </w:r>
      <w:proofErr w:type="spellEnd"/>
      <w:r w:rsidRPr="00F96AFD">
        <w:rPr>
          <w:rFonts w:ascii="Arial" w:hAnsi="Arial" w:cs="Arial"/>
          <w:sz w:val="24"/>
        </w:rPr>
        <w:t xml:space="preserve"> M. 2012. Cykle i wskaźniki koniunktury. </w:t>
      </w:r>
      <w:proofErr w:type="spellStart"/>
      <w:r w:rsidRPr="00F96AFD">
        <w:rPr>
          <w:rFonts w:ascii="Arial" w:hAnsi="Arial" w:cs="Arial"/>
          <w:sz w:val="24"/>
        </w:rPr>
        <w:t>Poltext</w:t>
      </w:r>
      <w:proofErr w:type="spellEnd"/>
      <w:r w:rsidRPr="00F96AFD">
        <w:rPr>
          <w:rFonts w:ascii="Arial" w:hAnsi="Arial" w:cs="Arial"/>
          <w:sz w:val="24"/>
        </w:rPr>
        <w:t>, Warszawa.</w:t>
      </w:r>
    </w:p>
    <w:p w14:paraId="08D44F2D" w14:textId="7777777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Figiel Sz., Kufel J. 2013. Fuzje i przejęcia w światowym sektorze rolno-żywnościowym na tle wahań koniunktury gospodarczej. Zagadnienia ekonomiki rolnej, 3: 3-24.</w:t>
      </w:r>
    </w:p>
    <w:p w14:paraId="1F3B9BDA" w14:textId="77777777" w:rsidR="00F00995" w:rsidRPr="00F96AFD" w:rsidRDefault="55E54456" w:rsidP="00D049F1">
      <w:pPr>
        <w:spacing w:after="120" w:line="360" w:lineRule="auto"/>
        <w:ind w:left="709" w:hanging="709"/>
        <w:rPr>
          <w:rFonts w:ascii="Arial" w:hAnsi="Arial" w:cs="Arial"/>
          <w:sz w:val="24"/>
          <w:lang w:val="en-GB"/>
        </w:rPr>
      </w:pPr>
      <w:proofErr w:type="spellStart"/>
      <w:r w:rsidRPr="00F96AFD">
        <w:rPr>
          <w:rFonts w:ascii="Arial" w:hAnsi="Arial" w:cs="Arial"/>
          <w:sz w:val="24"/>
        </w:rPr>
        <w:t>Geigant</w:t>
      </w:r>
      <w:proofErr w:type="spellEnd"/>
      <w:r w:rsidRPr="00F96AFD">
        <w:rPr>
          <w:rFonts w:ascii="Arial" w:hAnsi="Arial" w:cs="Arial"/>
          <w:sz w:val="24"/>
        </w:rPr>
        <w:t xml:space="preserve"> F., Sobotka D., </w:t>
      </w:r>
      <w:proofErr w:type="spellStart"/>
      <w:r w:rsidRPr="00F96AFD">
        <w:rPr>
          <w:rFonts w:ascii="Arial" w:hAnsi="Arial" w:cs="Arial"/>
          <w:sz w:val="24"/>
        </w:rPr>
        <w:t>Westphal</w:t>
      </w:r>
      <w:proofErr w:type="spellEnd"/>
      <w:r w:rsidRPr="00F96AFD">
        <w:rPr>
          <w:rFonts w:ascii="Arial" w:hAnsi="Arial" w:cs="Arial"/>
          <w:sz w:val="24"/>
        </w:rPr>
        <w:t xml:space="preserve"> H. M. 1975. </w:t>
      </w:r>
      <w:proofErr w:type="spellStart"/>
      <w:r w:rsidRPr="00F96AFD">
        <w:rPr>
          <w:rFonts w:ascii="Arial" w:hAnsi="Arial" w:cs="Arial"/>
          <w:sz w:val="24"/>
          <w:lang w:val="en-GB"/>
        </w:rPr>
        <w:t>Lexikon</w:t>
      </w:r>
      <w:proofErr w:type="spellEnd"/>
      <w:r w:rsidRPr="00F96AFD">
        <w:rPr>
          <w:rFonts w:ascii="Arial" w:hAnsi="Arial" w:cs="Arial"/>
          <w:sz w:val="24"/>
          <w:lang w:val="en-GB"/>
        </w:rPr>
        <w:t xml:space="preserve"> der </w:t>
      </w:r>
      <w:proofErr w:type="spellStart"/>
      <w:r w:rsidRPr="00F96AFD">
        <w:rPr>
          <w:rFonts w:ascii="Arial" w:hAnsi="Arial" w:cs="Arial"/>
          <w:sz w:val="24"/>
          <w:lang w:val="en-GB"/>
        </w:rPr>
        <w:t>Volkswirtschaft</w:t>
      </w:r>
      <w:proofErr w:type="spellEnd"/>
      <w:r w:rsidRPr="00F96AFD">
        <w:rPr>
          <w:rFonts w:ascii="Arial" w:hAnsi="Arial" w:cs="Arial"/>
          <w:sz w:val="24"/>
          <w:lang w:val="en-GB"/>
        </w:rPr>
        <w:t xml:space="preserve">. </w:t>
      </w:r>
      <w:proofErr w:type="spellStart"/>
      <w:r w:rsidRPr="00F96AFD">
        <w:rPr>
          <w:rFonts w:ascii="Arial" w:hAnsi="Arial" w:cs="Arial"/>
          <w:sz w:val="24"/>
          <w:lang w:val="en-GB"/>
        </w:rPr>
        <w:t>Munchen</w:t>
      </w:r>
      <w:proofErr w:type="spellEnd"/>
      <w:r w:rsidRPr="00F96AFD">
        <w:rPr>
          <w:rFonts w:ascii="Arial" w:hAnsi="Arial" w:cs="Arial"/>
          <w:sz w:val="24"/>
          <w:lang w:val="en-GB"/>
        </w:rPr>
        <w:t>.</w:t>
      </w:r>
    </w:p>
    <w:p w14:paraId="21A3265E" w14:textId="77777777" w:rsidR="00F00995" w:rsidRPr="00F96AFD" w:rsidRDefault="55E54456" w:rsidP="00D049F1">
      <w:pPr>
        <w:spacing w:after="120" w:line="360" w:lineRule="auto"/>
        <w:ind w:left="709" w:hanging="709"/>
        <w:rPr>
          <w:rFonts w:ascii="Arial" w:hAnsi="Arial" w:cs="Arial"/>
          <w:sz w:val="24"/>
        </w:rPr>
      </w:pPr>
      <w:proofErr w:type="spellStart"/>
      <w:r w:rsidRPr="00F96AFD">
        <w:rPr>
          <w:rFonts w:ascii="Arial" w:hAnsi="Arial" w:cs="Arial"/>
          <w:sz w:val="24"/>
          <w:lang w:val="en-GB"/>
        </w:rPr>
        <w:t>Grudkowska</w:t>
      </w:r>
      <w:proofErr w:type="spellEnd"/>
      <w:r w:rsidRPr="00F96AFD">
        <w:rPr>
          <w:rFonts w:ascii="Arial" w:hAnsi="Arial" w:cs="Arial"/>
          <w:sz w:val="24"/>
          <w:lang w:val="en-GB"/>
        </w:rPr>
        <w:t xml:space="preserve"> S., </w:t>
      </w:r>
      <w:proofErr w:type="spellStart"/>
      <w:r w:rsidRPr="00F96AFD">
        <w:rPr>
          <w:rFonts w:ascii="Arial" w:hAnsi="Arial" w:cs="Arial"/>
          <w:sz w:val="24"/>
          <w:lang w:val="en-GB"/>
        </w:rPr>
        <w:t>Paśnicka</w:t>
      </w:r>
      <w:proofErr w:type="spellEnd"/>
      <w:r w:rsidRPr="00F96AFD">
        <w:rPr>
          <w:rFonts w:ascii="Arial" w:hAnsi="Arial" w:cs="Arial"/>
          <w:sz w:val="24"/>
          <w:lang w:val="en-GB"/>
        </w:rPr>
        <w:t xml:space="preserve"> E. 2007. </w:t>
      </w:r>
      <w:r w:rsidRPr="00F96AFD">
        <w:rPr>
          <w:rFonts w:ascii="Arial" w:hAnsi="Arial" w:cs="Arial"/>
          <w:sz w:val="24"/>
        </w:rPr>
        <w:t xml:space="preserve">X-12 - ARIMA i TRAMO/SEATS - empiryczne porównanie metod wyrównania sezonowego w kontekście długości próby. NBP, Warszawa. </w:t>
      </w:r>
    </w:p>
    <w:p w14:paraId="0668BB9F" w14:textId="77777777" w:rsidR="00F00995" w:rsidRPr="00F96AFD" w:rsidRDefault="55E54456" w:rsidP="00D049F1">
      <w:pPr>
        <w:spacing w:after="120" w:line="360" w:lineRule="auto"/>
        <w:ind w:left="709" w:hanging="709"/>
        <w:rPr>
          <w:rFonts w:ascii="Arial" w:hAnsi="Arial" w:cs="Arial"/>
          <w:sz w:val="24"/>
        </w:rPr>
      </w:pPr>
      <w:proofErr w:type="spellStart"/>
      <w:r w:rsidRPr="00F96AFD">
        <w:rPr>
          <w:rFonts w:ascii="Arial" w:hAnsi="Arial" w:cs="Arial"/>
          <w:sz w:val="24"/>
        </w:rPr>
        <w:t>Hübner</w:t>
      </w:r>
      <w:proofErr w:type="spellEnd"/>
      <w:r w:rsidRPr="00F96AFD">
        <w:rPr>
          <w:rFonts w:ascii="Arial" w:hAnsi="Arial" w:cs="Arial"/>
          <w:sz w:val="24"/>
        </w:rPr>
        <w:t xml:space="preserve"> D., Lubiński M., Małecki W., Matkowski Z. 1994. Koniunktura gospodarcza. PWE, Warszawa.</w:t>
      </w:r>
    </w:p>
    <w:p w14:paraId="55B53975" w14:textId="61044236" w:rsidR="00F00995" w:rsidRPr="00F96AFD" w:rsidRDefault="55E54456" w:rsidP="00D049F1">
      <w:pPr>
        <w:spacing w:after="120" w:line="360" w:lineRule="auto"/>
        <w:ind w:left="709" w:hanging="709"/>
        <w:rPr>
          <w:rFonts w:ascii="Arial" w:hAnsi="Arial" w:cs="Arial"/>
          <w:sz w:val="24"/>
          <w:lang w:val="en-GB"/>
        </w:rPr>
      </w:pPr>
      <w:r w:rsidRPr="00F96AFD">
        <w:rPr>
          <w:rFonts w:ascii="Arial" w:hAnsi="Arial" w:cs="Arial"/>
          <w:sz w:val="24"/>
        </w:rPr>
        <w:t xml:space="preserve">Jarmołowicz W., </w:t>
      </w:r>
      <w:proofErr w:type="spellStart"/>
      <w:r w:rsidRPr="00F96AFD">
        <w:rPr>
          <w:rFonts w:ascii="Arial" w:hAnsi="Arial" w:cs="Arial"/>
          <w:sz w:val="24"/>
        </w:rPr>
        <w:t>Szarzec</w:t>
      </w:r>
      <w:proofErr w:type="spellEnd"/>
      <w:r w:rsidRPr="00F96AFD">
        <w:rPr>
          <w:rFonts w:ascii="Arial" w:hAnsi="Arial" w:cs="Arial"/>
          <w:sz w:val="24"/>
        </w:rPr>
        <w:t xml:space="preserve"> K. 2015. Koniunktura gospodarcza. W: Nowak A.Z., Zalega T. (red.) </w:t>
      </w:r>
      <w:proofErr w:type="spellStart"/>
      <w:r w:rsidRPr="00F96AFD">
        <w:rPr>
          <w:rFonts w:ascii="Arial" w:hAnsi="Arial" w:cs="Arial"/>
          <w:sz w:val="24"/>
          <w:lang w:val="en-GB"/>
        </w:rPr>
        <w:t>Makroekonomia</w:t>
      </w:r>
      <w:proofErr w:type="spellEnd"/>
      <w:r w:rsidRPr="00F96AFD">
        <w:rPr>
          <w:rFonts w:ascii="Arial" w:hAnsi="Arial" w:cs="Arial"/>
          <w:sz w:val="24"/>
          <w:lang w:val="en-GB"/>
        </w:rPr>
        <w:t>. PWE, Warszawa.</w:t>
      </w:r>
    </w:p>
    <w:p w14:paraId="232BBCAA" w14:textId="41DD2706" w:rsidR="00F00995" w:rsidRPr="00F96AFD" w:rsidRDefault="3859D00C" w:rsidP="00D049F1">
      <w:pPr>
        <w:spacing w:after="120" w:line="360" w:lineRule="auto"/>
        <w:ind w:left="709" w:hanging="709"/>
        <w:rPr>
          <w:rFonts w:ascii="Arial" w:hAnsi="Arial" w:cs="Arial"/>
          <w:sz w:val="24"/>
        </w:rPr>
      </w:pPr>
      <w:proofErr w:type="spellStart"/>
      <w:r w:rsidRPr="00F96AFD">
        <w:rPr>
          <w:rFonts w:ascii="Arial" w:hAnsi="Arial" w:cs="Arial"/>
          <w:sz w:val="24"/>
          <w:lang w:val="en-GB"/>
        </w:rPr>
        <w:t>Lapuh</w:t>
      </w:r>
      <w:proofErr w:type="spellEnd"/>
      <w:r w:rsidRPr="00F96AFD">
        <w:rPr>
          <w:rFonts w:ascii="Arial" w:hAnsi="Arial" w:cs="Arial"/>
          <w:sz w:val="24"/>
          <w:lang w:val="en-GB"/>
        </w:rPr>
        <w:t xml:space="preserve">, L. (2018). Socio-economic characteristics of resilient localities – experiences from Slovenia. </w:t>
      </w:r>
      <w:proofErr w:type="spellStart"/>
      <w:r w:rsidRPr="00F96AFD">
        <w:rPr>
          <w:rFonts w:ascii="Arial" w:hAnsi="Arial" w:cs="Arial"/>
          <w:sz w:val="24"/>
        </w:rPr>
        <w:t>Regional</w:t>
      </w:r>
      <w:proofErr w:type="spellEnd"/>
      <w:r w:rsidRPr="00F96AFD">
        <w:rPr>
          <w:rFonts w:ascii="Arial" w:hAnsi="Arial" w:cs="Arial"/>
          <w:sz w:val="24"/>
        </w:rPr>
        <w:t xml:space="preserve"> </w:t>
      </w:r>
      <w:proofErr w:type="spellStart"/>
      <w:r w:rsidRPr="00F96AFD">
        <w:rPr>
          <w:rFonts w:ascii="Arial" w:hAnsi="Arial" w:cs="Arial"/>
          <w:sz w:val="24"/>
        </w:rPr>
        <w:t>Studies</w:t>
      </w:r>
      <w:proofErr w:type="spellEnd"/>
      <w:r w:rsidRPr="00F96AFD">
        <w:rPr>
          <w:rFonts w:ascii="Arial" w:hAnsi="Arial" w:cs="Arial"/>
          <w:sz w:val="24"/>
        </w:rPr>
        <w:t xml:space="preserve">, </w:t>
      </w:r>
      <w:proofErr w:type="spellStart"/>
      <w:r w:rsidRPr="00F96AFD">
        <w:rPr>
          <w:rFonts w:ascii="Arial" w:hAnsi="Arial" w:cs="Arial"/>
          <w:sz w:val="24"/>
        </w:rPr>
        <w:t>Regional</w:t>
      </w:r>
      <w:proofErr w:type="spellEnd"/>
      <w:r w:rsidRPr="00F96AFD">
        <w:rPr>
          <w:rFonts w:ascii="Arial" w:hAnsi="Arial" w:cs="Arial"/>
          <w:sz w:val="24"/>
        </w:rPr>
        <w:t xml:space="preserve"> Science, 5(1), 149–156. </w:t>
      </w:r>
      <w:hyperlink r:id="rId104" w:history="1">
        <w:r w:rsidRPr="00936295">
          <w:rPr>
            <w:rStyle w:val="Hipercze"/>
            <w:rFonts w:ascii="Arial" w:hAnsi="Arial" w:cs="Arial"/>
            <w:sz w:val="24"/>
          </w:rPr>
          <w:t>https://doi.org/10.1080/21681376.2018.1459202</w:t>
        </w:r>
      </w:hyperlink>
    </w:p>
    <w:p w14:paraId="0DB71931" w14:textId="59BE525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Lubiński M. 2004. Analiza koniunktury i badanie rynków. Wydanie drugie poszerzone, Dom Wydawniczy Elipsa, Warszawa.</w:t>
      </w:r>
    </w:p>
    <w:p w14:paraId="0D1B5030" w14:textId="493173E2"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 xml:space="preserve">Markowski Ł. 2023. Polityka stabilizacji koniunktury gospodarczej w warunkach europejskiej integracji ekonomicznej. Instytut Badań Gospodarczych, Olsztyn. </w:t>
      </w:r>
    </w:p>
    <w:p w14:paraId="7C6B47F4" w14:textId="77777777" w:rsidR="00F00995" w:rsidRPr="00F96AFD" w:rsidRDefault="55E54456" w:rsidP="00D049F1">
      <w:pPr>
        <w:spacing w:after="120" w:line="360" w:lineRule="auto"/>
        <w:ind w:left="709" w:hanging="709"/>
        <w:rPr>
          <w:rFonts w:ascii="Arial" w:hAnsi="Arial" w:cs="Arial"/>
          <w:sz w:val="24"/>
        </w:rPr>
      </w:pPr>
      <w:r w:rsidRPr="00F96AFD">
        <w:rPr>
          <w:rFonts w:ascii="Arial" w:hAnsi="Arial" w:cs="Arial"/>
          <w:sz w:val="24"/>
        </w:rPr>
        <w:t>Matkowski Z. 1998. Złożone wskaźniki koniunktury dla gospodarki polskiej oparte na standardach UE i OECD, Prace i Materiały Instytutu Rozwoju Gospodarczego SGH.</w:t>
      </w:r>
    </w:p>
    <w:p w14:paraId="77AB2537" w14:textId="77777777" w:rsidR="00F00995" w:rsidRPr="00F96AFD" w:rsidRDefault="55E54456" w:rsidP="00D049F1">
      <w:pPr>
        <w:spacing w:after="120" w:line="360" w:lineRule="auto"/>
        <w:ind w:left="709" w:hanging="709"/>
        <w:rPr>
          <w:rFonts w:ascii="Arial" w:hAnsi="Arial" w:cs="Arial"/>
          <w:sz w:val="24"/>
        </w:rPr>
      </w:pPr>
      <w:proofErr w:type="spellStart"/>
      <w:r w:rsidRPr="00F96AFD">
        <w:rPr>
          <w:rFonts w:ascii="Arial" w:hAnsi="Arial" w:cs="Arial"/>
          <w:sz w:val="24"/>
          <w:lang w:val="en-GB"/>
        </w:rPr>
        <w:t>Mourre</w:t>
      </w:r>
      <w:proofErr w:type="spellEnd"/>
      <w:r w:rsidRPr="00F96AFD">
        <w:rPr>
          <w:rFonts w:ascii="Arial" w:hAnsi="Arial" w:cs="Arial"/>
          <w:sz w:val="24"/>
          <w:lang w:val="en-GB"/>
        </w:rPr>
        <w:t xml:space="preserve"> G., </w:t>
      </w:r>
      <w:proofErr w:type="spellStart"/>
      <w:r w:rsidRPr="00F96AFD">
        <w:rPr>
          <w:rFonts w:ascii="Arial" w:hAnsi="Arial" w:cs="Arial"/>
          <w:sz w:val="24"/>
          <w:lang w:val="en-GB"/>
        </w:rPr>
        <w:t>Isbasoiu</w:t>
      </w:r>
      <w:proofErr w:type="spellEnd"/>
      <w:r w:rsidRPr="00F96AFD">
        <w:rPr>
          <w:rFonts w:ascii="Arial" w:hAnsi="Arial" w:cs="Arial"/>
          <w:sz w:val="24"/>
          <w:lang w:val="en-GB"/>
        </w:rPr>
        <w:t xml:space="preserve"> G.-M., Paternoster D., Salto M. 2013. The cyclically-adjusted budget balance used in the EU fiscal framework: an update. </w:t>
      </w:r>
      <w:proofErr w:type="spellStart"/>
      <w:r w:rsidRPr="00F96AFD">
        <w:rPr>
          <w:rFonts w:ascii="Arial" w:hAnsi="Arial" w:cs="Arial"/>
          <w:sz w:val="24"/>
        </w:rPr>
        <w:t>European</w:t>
      </w:r>
      <w:proofErr w:type="spellEnd"/>
      <w:r w:rsidRPr="00F96AFD">
        <w:rPr>
          <w:rFonts w:ascii="Arial" w:hAnsi="Arial" w:cs="Arial"/>
          <w:sz w:val="24"/>
        </w:rPr>
        <w:t xml:space="preserve"> </w:t>
      </w:r>
      <w:proofErr w:type="spellStart"/>
      <w:r w:rsidRPr="00F96AFD">
        <w:rPr>
          <w:rFonts w:ascii="Arial" w:hAnsi="Arial" w:cs="Arial"/>
          <w:sz w:val="24"/>
        </w:rPr>
        <w:t>Commission</w:t>
      </w:r>
      <w:proofErr w:type="spellEnd"/>
      <w:r w:rsidRPr="00F96AFD">
        <w:rPr>
          <w:rFonts w:ascii="Arial" w:hAnsi="Arial" w:cs="Arial"/>
          <w:sz w:val="24"/>
        </w:rPr>
        <w:t xml:space="preserve"> </w:t>
      </w:r>
      <w:proofErr w:type="spellStart"/>
      <w:r w:rsidRPr="00F96AFD">
        <w:rPr>
          <w:rFonts w:ascii="Arial" w:hAnsi="Arial" w:cs="Arial"/>
          <w:sz w:val="24"/>
        </w:rPr>
        <w:t>Economic</w:t>
      </w:r>
      <w:proofErr w:type="spellEnd"/>
      <w:r w:rsidRPr="00F96AFD">
        <w:rPr>
          <w:rFonts w:ascii="Arial" w:hAnsi="Arial" w:cs="Arial"/>
          <w:sz w:val="24"/>
        </w:rPr>
        <w:t xml:space="preserve"> </w:t>
      </w:r>
      <w:proofErr w:type="spellStart"/>
      <w:r w:rsidRPr="00F96AFD">
        <w:rPr>
          <w:rFonts w:ascii="Arial" w:hAnsi="Arial" w:cs="Arial"/>
          <w:sz w:val="24"/>
        </w:rPr>
        <w:t>Papers</w:t>
      </w:r>
      <w:proofErr w:type="spellEnd"/>
      <w:r w:rsidRPr="00F96AFD">
        <w:rPr>
          <w:rFonts w:ascii="Arial" w:hAnsi="Arial" w:cs="Arial"/>
          <w:sz w:val="24"/>
        </w:rPr>
        <w:t>, 478.</w:t>
      </w:r>
    </w:p>
    <w:p w14:paraId="3F39EB4F" w14:textId="74621E97" w:rsidR="00F00995" w:rsidRPr="00F96AFD" w:rsidRDefault="2A3E6B55" w:rsidP="00D049F1">
      <w:pPr>
        <w:spacing w:after="120" w:line="360" w:lineRule="auto"/>
        <w:ind w:left="709" w:hanging="709"/>
        <w:rPr>
          <w:rFonts w:ascii="Arial" w:hAnsi="Arial" w:cs="Arial"/>
          <w:sz w:val="24"/>
        </w:rPr>
      </w:pPr>
      <w:r w:rsidRPr="00F96AFD">
        <w:rPr>
          <w:rFonts w:ascii="Arial" w:hAnsi="Arial" w:cs="Arial"/>
          <w:sz w:val="24"/>
        </w:rPr>
        <w:lastRenderedPageBreak/>
        <w:t>Musiałkowska I.</w:t>
      </w:r>
      <w:r w:rsidR="0045214D" w:rsidRPr="00F96AFD">
        <w:rPr>
          <w:rFonts w:ascii="Arial" w:hAnsi="Arial" w:cs="Arial"/>
          <w:sz w:val="24"/>
        </w:rPr>
        <w:t xml:space="preserve"> </w:t>
      </w:r>
      <w:r w:rsidRPr="00F96AFD">
        <w:rPr>
          <w:rFonts w:ascii="Arial" w:hAnsi="Arial" w:cs="Arial"/>
          <w:sz w:val="24"/>
        </w:rPr>
        <w:t xml:space="preserve">2007 Poziom rozwoju społeczno-gospodarczego a wrażliwość cykliczna regionów Unii Europejskiej. Zeszyty Naukowe Uniwersytetu Ekonomicznego w Poznaniu, 91: 31-57. </w:t>
      </w:r>
    </w:p>
    <w:p w14:paraId="7356C60A" w14:textId="20E3E649" w:rsidR="00F00995" w:rsidRPr="00F96AFD" w:rsidRDefault="55E54456" w:rsidP="00D049F1">
      <w:pPr>
        <w:spacing w:after="120" w:line="360" w:lineRule="auto"/>
        <w:ind w:left="709" w:hanging="709"/>
        <w:rPr>
          <w:rFonts w:ascii="Arial" w:hAnsi="Arial" w:cs="Arial"/>
          <w:sz w:val="24"/>
        </w:rPr>
      </w:pPr>
      <w:proofErr w:type="spellStart"/>
      <w:r w:rsidRPr="00F96AFD">
        <w:rPr>
          <w:rFonts w:ascii="Arial" w:hAnsi="Arial" w:cs="Arial"/>
          <w:sz w:val="24"/>
        </w:rPr>
        <w:t>Polszakiewicz</w:t>
      </w:r>
      <w:proofErr w:type="spellEnd"/>
      <w:r w:rsidRPr="00F96AFD">
        <w:rPr>
          <w:rFonts w:ascii="Arial" w:hAnsi="Arial" w:cs="Arial"/>
          <w:sz w:val="24"/>
        </w:rPr>
        <w:t xml:space="preserve"> B. 2004. Wzrost i cykl koniunkturalny w teorii ekonomii. W: </w:t>
      </w:r>
      <w:proofErr w:type="spellStart"/>
      <w:r w:rsidRPr="00F96AFD">
        <w:rPr>
          <w:rFonts w:ascii="Arial" w:hAnsi="Arial" w:cs="Arial"/>
          <w:sz w:val="24"/>
        </w:rPr>
        <w:t>Haffer</w:t>
      </w:r>
      <w:proofErr w:type="spellEnd"/>
      <w:r w:rsidRPr="00F96AFD">
        <w:rPr>
          <w:rFonts w:ascii="Arial" w:hAnsi="Arial" w:cs="Arial"/>
          <w:sz w:val="24"/>
        </w:rPr>
        <w:t xml:space="preserve"> M., Karaszewski W. (red.) Czynniki wzrostu gospodarczego. Wyd. UMK, Toruń.</w:t>
      </w:r>
    </w:p>
    <w:p w14:paraId="67A48431" w14:textId="39AE3EF5" w:rsidR="00F00995" w:rsidRPr="00F96AFD" w:rsidRDefault="47BCA251" w:rsidP="00D049F1">
      <w:pPr>
        <w:spacing w:after="120" w:line="360" w:lineRule="auto"/>
        <w:ind w:left="709" w:hanging="709"/>
        <w:rPr>
          <w:rFonts w:ascii="Arial" w:hAnsi="Arial" w:cs="Arial"/>
          <w:sz w:val="24"/>
        </w:rPr>
      </w:pPr>
      <w:r w:rsidRPr="00F96AFD">
        <w:rPr>
          <w:rFonts w:ascii="Arial" w:hAnsi="Arial" w:cs="Arial"/>
          <w:sz w:val="24"/>
        </w:rPr>
        <w:t xml:space="preserve">Raport o stanie Województwa Wielkopolskiego za 2023 rok. Zarząd Województwa Wielkopolskiego, Poznań. </w:t>
      </w:r>
    </w:p>
    <w:p w14:paraId="22FA82C1" w14:textId="77777777" w:rsidR="00F00995" w:rsidRPr="00F96AFD" w:rsidRDefault="47BCA251" w:rsidP="00D049F1">
      <w:pPr>
        <w:spacing w:after="120" w:line="360" w:lineRule="auto"/>
        <w:ind w:left="709" w:hanging="709"/>
        <w:rPr>
          <w:rFonts w:ascii="Arial" w:hAnsi="Arial" w:cs="Arial"/>
          <w:sz w:val="24"/>
        </w:rPr>
      </w:pPr>
      <w:r w:rsidRPr="00F96AFD">
        <w:rPr>
          <w:rFonts w:ascii="Arial" w:hAnsi="Arial" w:cs="Arial"/>
          <w:sz w:val="24"/>
        </w:rPr>
        <w:t>Regionalna Strategia Innowacji dla Wielkopolski 2030 (RIS 2030). 2020. Urząd Marszałkowski Województwa Wielkopolskiego w Poznaniu, Poznań.</w:t>
      </w:r>
    </w:p>
    <w:p w14:paraId="7B1D2EDC" w14:textId="5213FD3B" w:rsidR="00F00995" w:rsidRPr="00F96AFD" w:rsidRDefault="13CBD913" w:rsidP="00D049F1">
      <w:pPr>
        <w:spacing w:after="120" w:line="360" w:lineRule="auto"/>
        <w:ind w:left="709" w:hanging="709"/>
        <w:rPr>
          <w:rFonts w:ascii="Arial" w:hAnsi="Arial" w:cs="Arial"/>
          <w:sz w:val="24"/>
        </w:rPr>
      </w:pPr>
      <w:r w:rsidRPr="00F96AFD">
        <w:rPr>
          <w:rFonts w:ascii="Arial" w:hAnsi="Arial" w:cs="Arial"/>
          <w:sz w:val="24"/>
        </w:rPr>
        <w:t>Rolnictwo w województwie wielkopolskim w latach 2020-2021. 2022. Urząd Statystyczny w Poznaniu, Poznań.</w:t>
      </w:r>
    </w:p>
    <w:p w14:paraId="7B3C6868" w14:textId="77D37A63" w:rsidR="00F00995" w:rsidRPr="00F96AFD" w:rsidRDefault="47BCA251" w:rsidP="00D049F1">
      <w:pPr>
        <w:spacing w:after="120" w:line="360" w:lineRule="auto"/>
        <w:ind w:left="709" w:hanging="709"/>
        <w:rPr>
          <w:rFonts w:ascii="Arial" w:hAnsi="Arial" w:cs="Arial"/>
          <w:sz w:val="24"/>
        </w:rPr>
      </w:pPr>
      <w:r w:rsidRPr="00F96AFD">
        <w:rPr>
          <w:rFonts w:ascii="Arial" w:hAnsi="Arial" w:cs="Arial"/>
          <w:sz w:val="24"/>
        </w:rPr>
        <w:t>Stachowiak Z., Stachowiak B. 2015. Ekonomia gospodarki rynkowej. Ujęcie instytucjonalne Tom 3. Akademia Obrony Narodowej, Warszawa.</w:t>
      </w:r>
    </w:p>
    <w:p w14:paraId="6D38EE29" w14:textId="356195F3" w:rsidR="00F00995" w:rsidRPr="00F96AFD" w:rsidRDefault="47BCA251" w:rsidP="00D049F1">
      <w:pPr>
        <w:spacing w:after="120" w:line="360" w:lineRule="auto"/>
        <w:ind w:left="709" w:hanging="709"/>
        <w:rPr>
          <w:rFonts w:ascii="Arial" w:hAnsi="Arial" w:cs="Arial"/>
          <w:sz w:val="24"/>
        </w:rPr>
      </w:pPr>
      <w:proofErr w:type="spellStart"/>
      <w:r w:rsidRPr="00F96AFD">
        <w:rPr>
          <w:rFonts w:ascii="Arial" w:hAnsi="Arial" w:cs="Arial"/>
          <w:sz w:val="24"/>
        </w:rPr>
        <w:t>Warżała</w:t>
      </w:r>
      <w:proofErr w:type="spellEnd"/>
      <w:r w:rsidRPr="00F96AFD">
        <w:rPr>
          <w:rFonts w:ascii="Arial" w:hAnsi="Arial" w:cs="Arial"/>
          <w:sz w:val="24"/>
        </w:rPr>
        <w:t xml:space="preserve"> R. 2011. Analiza koniunktury gospodarczej w ujęciu regionalnym. Studia Regionalne i Lokalne, 3(45); 81-99.</w:t>
      </w:r>
    </w:p>
    <w:p w14:paraId="79BDFEA2" w14:textId="77777777" w:rsidR="00F00995" w:rsidRPr="00F96AFD" w:rsidRDefault="55E54456" w:rsidP="00D049F1">
      <w:pPr>
        <w:spacing w:after="120" w:line="360" w:lineRule="auto"/>
        <w:ind w:left="709" w:hanging="709"/>
        <w:rPr>
          <w:rFonts w:ascii="Arial" w:hAnsi="Arial" w:cs="Arial"/>
          <w:sz w:val="24"/>
        </w:rPr>
      </w:pPr>
      <w:proofErr w:type="spellStart"/>
      <w:r w:rsidRPr="00F96AFD">
        <w:rPr>
          <w:rFonts w:ascii="Arial" w:hAnsi="Arial" w:cs="Arial"/>
          <w:sz w:val="24"/>
        </w:rPr>
        <w:t>Warżała</w:t>
      </w:r>
      <w:proofErr w:type="spellEnd"/>
      <w:r w:rsidRPr="00F96AFD">
        <w:rPr>
          <w:rFonts w:ascii="Arial" w:hAnsi="Arial" w:cs="Arial"/>
          <w:sz w:val="24"/>
        </w:rPr>
        <w:t xml:space="preserve"> R. 2015. Wykorzystanie miar syntetycznych do konstrukcji regionalnego wskaźnika koniunktury. Wiadomości Statystyczne. The </w:t>
      </w:r>
      <w:proofErr w:type="spellStart"/>
      <w:r w:rsidRPr="00F96AFD">
        <w:rPr>
          <w:rFonts w:ascii="Arial" w:hAnsi="Arial" w:cs="Arial"/>
          <w:sz w:val="24"/>
        </w:rPr>
        <w:t>Polish</w:t>
      </w:r>
      <w:proofErr w:type="spellEnd"/>
      <w:r w:rsidRPr="00F96AFD">
        <w:rPr>
          <w:rFonts w:ascii="Arial" w:hAnsi="Arial" w:cs="Arial"/>
          <w:sz w:val="24"/>
        </w:rPr>
        <w:t xml:space="preserve"> </w:t>
      </w:r>
      <w:proofErr w:type="spellStart"/>
      <w:r w:rsidRPr="00F96AFD">
        <w:rPr>
          <w:rFonts w:ascii="Arial" w:hAnsi="Arial" w:cs="Arial"/>
          <w:sz w:val="24"/>
        </w:rPr>
        <w:t>Statistician</w:t>
      </w:r>
      <w:proofErr w:type="spellEnd"/>
      <w:r w:rsidRPr="00F96AFD">
        <w:rPr>
          <w:rFonts w:ascii="Arial" w:hAnsi="Arial" w:cs="Arial"/>
          <w:sz w:val="24"/>
        </w:rPr>
        <w:t>, 3: 52-67.</w:t>
      </w:r>
    </w:p>
    <w:p w14:paraId="2718FBB8" w14:textId="77777777" w:rsidR="00F00995" w:rsidRPr="00F96AFD" w:rsidRDefault="55E54456" w:rsidP="00D049F1">
      <w:pPr>
        <w:spacing w:after="120" w:line="360" w:lineRule="auto"/>
        <w:ind w:left="709" w:hanging="709"/>
        <w:rPr>
          <w:rFonts w:ascii="Arial" w:hAnsi="Arial" w:cs="Arial"/>
          <w:sz w:val="24"/>
        </w:rPr>
      </w:pPr>
      <w:proofErr w:type="spellStart"/>
      <w:r w:rsidRPr="00F96AFD">
        <w:rPr>
          <w:rFonts w:ascii="Arial" w:hAnsi="Arial" w:cs="Arial"/>
          <w:sz w:val="24"/>
        </w:rPr>
        <w:t>Warżała</w:t>
      </w:r>
      <w:proofErr w:type="spellEnd"/>
      <w:r w:rsidRPr="00F96AFD">
        <w:rPr>
          <w:rFonts w:ascii="Arial" w:hAnsi="Arial" w:cs="Arial"/>
          <w:sz w:val="24"/>
        </w:rPr>
        <w:t xml:space="preserve"> R. 2016. Cykle koniunkturalne w polskich regionach. Studium teoretyczno-empiryczne. Wyd. UWM, Olsztyn.</w:t>
      </w:r>
    </w:p>
    <w:p w14:paraId="73E5E01F" w14:textId="0C243CA1" w:rsidR="00027D18" w:rsidRPr="00F96AFD" w:rsidRDefault="55E54456" w:rsidP="00D049F1">
      <w:pPr>
        <w:spacing w:after="120" w:line="360" w:lineRule="auto"/>
        <w:ind w:left="709" w:hanging="709"/>
        <w:rPr>
          <w:rFonts w:ascii="Arial" w:hAnsi="Arial" w:cs="Arial"/>
          <w:sz w:val="24"/>
        </w:rPr>
      </w:pPr>
      <w:proofErr w:type="spellStart"/>
      <w:r w:rsidRPr="00F96AFD">
        <w:rPr>
          <w:rFonts w:ascii="Arial" w:hAnsi="Arial" w:cs="Arial"/>
          <w:sz w:val="24"/>
          <w:lang w:val="en-GB"/>
        </w:rPr>
        <w:t>Zarnowitz</w:t>
      </w:r>
      <w:proofErr w:type="spellEnd"/>
      <w:r w:rsidRPr="00F96AFD">
        <w:rPr>
          <w:rFonts w:ascii="Arial" w:hAnsi="Arial" w:cs="Arial"/>
          <w:sz w:val="24"/>
          <w:lang w:val="en-GB"/>
        </w:rPr>
        <w:t xml:space="preserve"> V. 1992. Business Cycles: Theory, History, Indicators, and Forecasting. </w:t>
      </w:r>
      <w:r w:rsidRPr="00F96AFD">
        <w:rPr>
          <w:rFonts w:ascii="Arial" w:hAnsi="Arial" w:cs="Arial"/>
          <w:sz w:val="24"/>
        </w:rPr>
        <w:t xml:space="preserve">University of Chicago Press, Chicago. </w:t>
      </w:r>
      <w:r w:rsidR="00027D18" w:rsidRPr="00F96AFD">
        <w:rPr>
          <w:rFonts w:ascii="Arial" w:hAnsi="Arial" w:cs="Arial"/>
          <w:sz w:val="24"/>
        </w:rPr>
        <w:br w:type="page"/>
      </w:r>
    </w:p>
    <w:p w14:paraId="68E3A8AA" w14:textId="7003452E" w:rsidR="00F00995" w:rsidRPr="00F96AFD" w:rsidRDefault="55E54456" w:rsidP="003C26AA">
      <w:pPr>
        <w:pStyle w:val="Nagwek1"/>
        <w:numPr>
          <w:ilvl w:val="0"/>
          <w:numId w:val="0"/>
        </w:numPr>
        <w:ind w:left="432" w:hanging="432"/>
      </w:pPr>
      <w:bookmarkStart w:id="248" w:name="_Toc201563509"/>
      <w:bookmarkStart w:id="249" w:name="_Toc204341479"/>
      <w:bookmarkStart w:id="250" w:name="_Toc204343559"/>
      <w:r w:rsidRPr="00F96AFD">
        <w:lastRenderedPageBreak/>
        <w:t>Spis tabel</w:t>
      </w:r>
      <w:bookmarkEnd w:id="248"/>
      <w:bookmarkEnd w:id="249"/>
      <w:bookmarkEnd w:id="250"/>
    </w:p>
    <w:p w14:paraId="699F9078" w14:textId="09276070" w:rsidR="00C02846" w:rsidRPr="00F96AFD" w:rsidRDefault="00F133F5" w:rsidP="00C02846">
      <w:pPr>
        <w:pStyle w:val="Spisilustracji"/>
        <w:tabs>
          <w:tab w:val="right" w:leader="dot" w:pos="9062"/>
        </w:tabs>
        <w:spacing w:line="360" w:lineRule="auto"/>
        <w:rPr>
          <w:rFonts w:eastAsiaTheme="minorEastAsia"/>
          <w:noProof/>
          <w:kern w:val="0"/>
          <w:lang w:eastAsia="pl-PL"/>
          <w14:ligatures w14:val="none"/>
        </w:rPr>
      </w:pPr>
      <w:r w:rsidRPr="00F96AFD">
        <w:fldChar w:fldCharType="begin"/>
      </w:r>
      <w:r w:rsidRPr="00F96AFD">
        <w:instrText xml:space="preserve"> TOC \h \z \c "Tabela" </w:instrText>
      </w:r>
      <w:r w:rsidRPr="00F96AFD">
        <w:fldChar w:fldCharType="separate"/>
      </w:r>
      <w:hyperlink w:anchor="_Toc204343382" w:history="1">
        <w:r w:rsidR="00C02846" w:rsidRPr="00F96AFD">
          <w:rPr>
            <w:rStyle w:val="Hipercze"/>
            <w:rFonts w:ascii="Arial" w:hAnsi="Arial" w:cs="Arial"/>
            <w:noProof/>
          </w:rPr>
          <w:t>Tabela 1.1. Liczba i określenia faz cyklu koniunkturalnego</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_Toc204343382 \h </w:instrText>
        </w:r>
        <w:r w:rsidR="00C02846" w:rsidRPr="00F96AFD">
          <w:rPr>
            <w:noProof/>
            <w:webHidden/>
          </w:rPr>
        </w:r>
        <w:r w:rsidR="00C02846" w:rsidRPr="00F96AFD">
          <w:rPr>
            <w:noProof/>
            <w:webHidden/>
          </w:rPr>
          <w:fldChar w:fldCharType="separate"/>
        </w:r>
        <w:r w:rsidR="003A4244">
          <w:rPr>
            <w:noProof/>
            <w:webHidden/>
          </w:rPr>
          <w:t>8</w:t>
        </w:r>
        <w:r w:rsidR="00C02846" w:rsidRPr="00F96AFD">
          <w:rPr>
            <w:noProof/>
            <w:webHidden/>
          </w:rPr>
          <w:fldChar w:fldCharType="end"/>
        </w:r>
      </w:hyperlink>
    </w:p>
    <w:p w14:paraId="29763625" w14:textId="0E341813"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83" w:history="1">
        <w:r w:rsidR="00C02846" w:rsidRPr="00F96AFD">
          <w:rPr>
            <w:rStyle w:val="Hipercze"/>
            <w:rFonts w:ascii="Arial" w:hAnsi="Arial" w:cs="Arial"/>
            <w:noProof/>
          </w:rPr>
          <w:t>Tabela 1.2. Cechy klasycznej i współczesnej koncepcji analizy cyklu koniunkturalnego</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_Toc204343383 \h </w:instrText>
        </w:r>
        <w:r w:rsidR="00C02846" w:rsidRPr="00F96AFD">
          <w:rPr>
            <w:noProof/>
            <w:webHidden/>
          </w:rPr>
        </w:r>
        <w:r w:rsidR="00C02846" w:rsidRPr="00F96AFD">
          <w:rPr>
            <w:noProof/>
            <w:webHidden/>
          </w:rPr>
          <w:fldChar w:fldCharType="separate"/>
        </w:r>
        <w:r w:rsidR="003A4244">
          <w:rPr>
            <w:noProof/>
            <w:webHidden/>
          </w:rPr>
          <w:t>9</w:t>
        </w:r>
        <w:r w:rsidR="00C02846" w:rsidRPr="00F96AFD">
          <w:rPr>
            <w:noProof/>
            <w:webHidden/>
          </w:rPr>
          <w:fldChar w:fldCharType="end"/>
        </w:r>
      </w:hyperlink>
    </w:p>
    <w:p w14:paraId="3707E828" w14:textId="5F6E9A26"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84" w:history="1">
        <w:r w:rsidR="00C02846" w:rsidRPr="00F96AFD">
          <w:rPr>
            <w:rStyle w:val="Hipercze"/>
            <w:rFonts w:ascii="Arial" w:hAnsi="Arial" w:cs="Arial"/>
            <w:noProof/>
          </w:rPr>
          <w:t xml:space="preserve">Tabela 2.1. Wartości regionalnego barometru </w:t>
        </w:r>
        <w:r w:rsidR="00C02846" w:rsidRPr="00F96AFD">
          <w:rPr>
            <w:rStyle w:val="Hipercze"/>
            <w:rFonts w:ascii="Arial" w:hAnsi="Arial" w:cs="Arial"/>
            <w:bCs/>
            <w:noProof/>
          </w:rPr>
          <w:t xml:space="preserve">koniunktury </w:t>
        </w:r>
        <w:r w:rsidR="00C02846" w:rsidRPr="00F96AFD">
          <w:rPr>
            <w:rStyle w:val="Hipercze"/>
            <w:rFonts w:ascii="Arial" w:hAnsi="Arial" w:cs="Arial"/>
            <w:noProof/>
          </w:rPr>
          <w:t>gospodarczej dla województwa wielkopolskiego w latach 2024-2025 (marzec)</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_Toc204343384 \h </w:instrText>
        </w:r>
        <w:r w:rsidR="00C02846" w:rsidRPr="00F96AFD">
          <w:rPr>
            <w:noProof/>
            <w:webHidden/>
          </w:rPr>
        </w:r>
        <w:r w:rsidR="00C02846" w:rsidRPr="00F96AFD">
          <w:rPr>
            <w:noProof/>
            <w:webHidden/>
          </w:rPr>
          <w:fldChar w:fldCharType="separate"/>
        </w:r>
        <w:r w:rsidR="003A4244">
          <w:rPr>
            <w:noProof/>
            <w:webHidden/>
          </w:rPr>
          <w:t>33</w:t>
        </w:r>
        <w:r w:rsidR="00C02846" w:rsidRPr="00F96AFD">
          <w:rPr>
            <w:noProof/>
            <w:webHidden/>
          </w:rPr>
          <w:fldChar w:fldCharType="end"/>
        </w:r>
      </w:hyperlink>
    </w:p>
    <w:p w14:paraId="456221A5" w14:textId="68BFAF71"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85" w:history="1">
        <w:r w:rsidR="00C02846" w:rsidRPr="00F96AFD">
          <w:rPr>
            <w:rStyle w:val="Hipercze"/>
            <w:rFonts w:ascii="Arial" w:hAnsi="Arial" w:cs="Arial"/>
            <w:noProof/>
          </w:rPr>
          <w:t>Tabela 2.2. Macierz korelacji między zmiennymi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_Toc204343385 \h </w:instrText>
        </w:r>
        <w:r w:rsidR="00C02846" w:rsidRPr="00F96AFD">
          <w:rPr>
            <w:noProof/>
            <w:webHidden/>
          </w:rPr>
        </w:r>
        <w:r w:rsidR="00C02846" w:rsidRPr="00F96AFD">
          <w:rPr>
            <w:noProof/>
            <w:webHidden/>
          </w:rPr>
          <w:fldChar w:fldCharType="separate"/>
        </w:r>
        <w:r w:rsidR="003A4244">
          <w:rPr>
            <w:noProof/>
            <w:webHidden/>
          </w:rPr>
          <w:t>59</w:t>
        </w:r>
        <w:r w:rsidR="00C02846" w:rsidRPr="00F96AFD">
          <w:rPr>
            <w:noProof/>
            <w:webHidden/>
          </w:rPr>
          <w:fldChar w:fldCharType="end"/>
        </w:r>
      </w:hyperlink>
    </w:p>
    <w:p w14:paraId="60B18BFC" w14:textId="4AE140F1"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86" w:history="1">
        <w:r w:rsidR="00C02846" w:rsidRPr="00F96AFD">
          <w:rPr>
            <w:rStyle w:val="Hipercze"/>
            <w:rFonts w:ascii="Arial" w:hAnsi="Arial" w:cs="Arial"/>
            <w:noProof/>
          </w:rPr>
          <w:t>Tabela 2.3. Estymacja parametrów modelu</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_Toc204343386 \h </w:instrText>
        </w:r>
        <w:r w:rsidR="00C02846" w:rsidRPr="00F96AFD">
          <w:rPr>
            <w:noProof/>
            <w:webHidden/>
          </w:rPr>
        </w:r>
        <w:r w:rsidR="00C02846" w:rsidRPr="00F96AFD">
          <w:rPr>
            <w:noProof/>
            <w:webHidden/>
          </w:rPr>
          <w:fldChar w:fldCharType="separate"/>
        </w:r>
        <w:r w:rsidR="003A4244">
          <w:rPr>
            <w:noProof/>
            <w:webHidden/>
          </w:rPr>
          <w:t>60</w:t>
        </w:r>
        <w:r w:rsidR="00C02846" w:rsidRPr="00F96AFD">
          <w:rPr>
            <w:noProof/>
            <w:webHidden/>
          </w:rPr>
          <w:fldChar w:fldCharType="end"/>
        </w:r>
      </w:hyperlink>
    </w:p>
    <w:p w14:paraId="1654229C" w14:textId="0E0CFB80"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87" w:history="1">
        <w:r w:rsidR="00C02846" w:rsidRPr="00F96AFD">
          <w:rPr>
            <w:rStyle w:val="Hipercze"/>
            <w:rFonts w:ascii="Arial" w:hAnsi="Arial" w:cs="Arial"/>
            <w:noProof/>
          </w:rPr>
          <w:t>Tabela 2.4. Miary stochastyczne</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_Toc204343387 \h </w:instrText>
        </w:r>
        <w:r w:rsidR="00C02846" w:rsidRPr="00F96AFD">
          <w:rPr>
            <w:noProof/>
            <w:webHidden/>
          </w:rPr>
        </w:r>
        <w:r w:rsidR="00C02846" w:rsidRPr="00F96AFD">
          <w:rPr>
            <w:noProof/>
            <w:webHidden/>
          </w:rPr>
          <w:fldChar w:fldCharType="separate"/>
        </w:r>
        <w:r w:rsidR="003A4244">
          <w:rPr>
            <w:noProof/>
            <w:webHidden/>
          </w:rPr>
          <w:t>62</w:t>
        </w:r>
        <w:r w:rsidR="00C02846" w:rsidRPr="00F96AFD">
          <w:rPr>
            <w:noProof/>
            <w:webHidden/>
          </w:rPr>
          <w:fldChar w:fldCharType="end"/>
        </w:r>
      </w:hyperlink>
    </w:p>
    <w:p w14:paraId="34C068E7" w14:textId="3B5EAFAA"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88" w:history="1">
        <w:r w:rsidR="00C02846" w:rsidRPr="00F96AFD">
          <w:rPr>
            <w:rStyle w:val="Hipercze"/>
            <w:rFonts w:ascii="Arial" w:hAnsi="Arial" w:cs="Arial"/>
            <w:noProof/>
          </w:rPr>
          <w:t>Tabela 2.5. Względne błędy szacunku parametrów</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_Toc204343388 \h </w:instrText>
        </w:r>
        <w:r w:rsidR="00C02846" w:rsidRPr="00F96AFD">
          <w:rPr>
            <w:noProof/>
            <w:webHidden/>
          </w:rPr>
        </w:r>
        <w:r w:rsidR="00C02846" w:rsidRPr="00F96AFD">
          <w:rPr>
            <w:noProof/>
            <w:webHidden/>
          </w:rPr>
          <w:fldChar w:fldCharType="separate"/>
        </w:r>
        <w:r w:rsidR="003A4244">
          <w:rPr>
            <w:noProof/>
            <w:webHidden/>
          </w:rPr>
          <w:t>62</w:t>
        </w:r>
        <w:r w:rsidR="00C02846" w:rsidRPr="00F96AFD">
          <w:rPr>
            <w:noProof/>
            <w:webHidden/>
          </w:rPr>
          <w:fldChar w:fldCharType="end"/>
        </w:r>
      </w:hyperlink>
    </w:p>
    <w:p w14:paraId="54854287" w14:textId="54BCA175"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89" w:history="1">
        <w:r w:rsidR="00C02846" w:rsidRPr="00F96AFD">
          <w:rPr>
            <w:rStyle w:val="Hipercze"/>
            <w:rFonts w:ascii="Arial" w:hAnsi="Arial" w:cs="Arial"/>
            <w:noProof/>
          </w:rPr>
          <w:t>Tabela 2.6. Analiza własności reszt z modelu</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_Toc204343389 \h </w:instrText>
        </w:r>
        <w:r w:rsidR="00C02846" w:rsidRPr="00F96AFD">
          <w:rPr>
            <w:noProof/>
            <w:webHidden/>
          </w:rPr>
        </w:r>
        <w:r w:rsidR="00C02846" w:rsidRPr="00F96AFD">
          <w:rPr>
            <w:noProof/>
            <w:webHidden/>
          </w:rPr>
          <w:fldChar w:fldCharType="separate"/>
        </w:r>
        <w:r w:rsidR="003A4244">
          <w:rPr>
            <w:noProof/>
            <w:webHidden/>
          </w:rPr>
          <w:t>63</w:t>
        </w:r>
        <w:r w:rsidR="00C02846" w:rsidRPr="00F96AFD">
          <w:rPr>
            <w:noProof/>
            <w:webHidden/>
          </w:rPr>
          <w:fldChar w:fldCharType="end"/>
        </w:r>
      </w:hyperlink>
    </w:p>
    <w:p w14:paraId="1756225E" w14:textId="5FA81B2E"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90" w:history="1">
        <w:r w:rsidR="00C02846" w:rsidRPr="00F96AFD">
          <w:rPr>
            <w:rStyle w:val="Hipercze"/>
            <w:rFonts w:ascii="Arial" w:hAnsi="Arial" w:cs="Arial"/>
            <w:noProof/>
          </w:rPr>
          <w:t>Tabela 2.7. Test na stabilność postaci analitycznej modelu</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_Toc204343390 \h </w:instrText>
        </w:r>
        <w:r w:rsidR="00C02846" w:rsidRPr="00F96AFD">
          <w:rPr>
            <w:noProof/>
            <w:webHidden/>
          </w:rPr>
        </w:r>
        <w:r w:rsidR="00C02846" w:rsidRPr="00F96AFD">
          <w:rPr>
            <w:noProof/>
            <w:webHidden/>
          </w:rPr>
          <w:fldChar w:fldCharType="separate"/>
        </w:r>
        <w:r w:rsidR="003A4244">
          <w:rPr>
            <w:noProof/>
            <w:webHidden/>
          </w:rPr>
          <w:t>63</w:t>
        </w:r>
        <w:r w:rsidR="00C02846" w:rsidRPr="00F96AFD">
          <w:rPr>
            <w:noProof/>
            <w:webHidden/>
          </w:rPr>
          <w:fldChar w:fldCharType="end"/>
        </w:r>
      </w:hyperlink>
    </w:p>
    <w:p w14:paraId="5E712426" w14:textId="62D35FA2"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91" w:history="1">
        <w:r w:rsidR="00C02846" w:rsidRPr="00F96AFD">
          <w:rPr>
            <w:rStyle w:val="Hipercze"/>
            <w:rFonts w:ascii="Arial" w:hAnsi="Arial" w:cs="Arial"/>
            <w:noProof/>
          </w:rPr>
          <w:t>Tabela 2.8. Test na zmiany strukturalne przy podziale próby w 2020 roku</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_Toc204343391 \h </w:instrText>
        </w:r>
        <w:r w:rsidR="00C02846" w:rsidRPr="00F96AFD">
          <w:rPr>
            <w:noProof/>
            <w:webHidden/>
          </w:rPr>
        </w:r>
        <w:r w:rsidR="00C02846" w:rsidRPr="00F96AFD">
          <w:rPr>
            <w:noProof/>
            <w:webHidden/>
          </w:rPr>
          <w:fldChar w:fldCharType="separate"/>
        </w:r>
        <w:r w:rsidR="003A4244">
          <w:rPr>
            <w:noProof/>
            <w:webHidden/>
          </w:rPr>
          <w:t>64</w:t>
        </w:r>
        <w:r w:rsidR="00C02846" w:rsidRPr="00F96AFD">
          <w:rPr>
            <w:noProof/>
            <w:webHidden/>
          </w:rPr>
          <w:fldChar w:fldCharType="end"/>
        </w:r>
      </w:hyperlink>
    </w:p>
    <w:p w14:paraId="3584A1E4" w14:textId="233EC90D"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92" w:history="1">
        <w:r w:rsidR="00C02846" w:rsidRPr="00F96AFD">
          <w:rPr>
            <w:rStyle w:val="Hipercze"/>
            <w:rFonts w:ascii="Arial" w:hAnsi="Arial" w:cs="Arial"/>
            <w:noProof/>
          </w:rPr>
          <w:t>Tabela 2.9. Prognoza tempa wzrostu realnego PKB województwa wielkopolskiego</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_Toc204343392 \h </w:instrText>
        </w:r>
        <w:r w:rsidR="00C02846" w:rsidRPr="00F96AFD">
          <w:rPr>
            <w:noProof/>
            <w:webHidden/>
          </w:rPr>
        </w:r>
        <w:r w:rsidR="00C02846" w:rsidRPr="00F96AFD">
          <w:rPr>
            <w:noProof/>
            <w:webHidden/>
          </w:rPr>
          <w:fldChar w:fldCharType="separate"/>
        </w:r>
        <w:r w:rsidR="003A4244">
          <w:rPr>
            <w:noProof/>
            <w:webHidden/>
          </w:rPr>
          <w:t>64</w:t>
        </w:r>
        <w:r w:rsidR="00C02846" w:rsidRPr="00F96AFD">
          <w:rPr>
            <w:noProof/>
            <w:webHidden/>
          </w:rPr>
          <w:fldChar w:fldCharType="end"/>
        </w:r>
      </w:hyperlink>
    </w:p>
    <w:p w14:paraId="3C438ABC" w14:textId="35D757D3"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93" w:history="1">
        <w:r w:rsidR="00C02846" w:rsidRPr="00F96AFD">
          <w:rPr>
            <w:rStyle w:val="Hipercze"/>
            <w:rFonts w:ascii="Arial" w:hAnsi="Arial" w:cs="Arial"/>
            <w:noProof/>
          </w:rPr>
          <w:t>Tabela 2.10. Przedziały ufności do prognozy tempa wzrostu nominalnego PKB województwa wielkopolskiego</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_Toc204343393 \h </w:instrText>
        </w:r>
        <w:r w:rsidR="00C02846" w:rsidRPr="00F96AFD">
          <w:rPr>
            <w:noProof/>
            <w:webHidden/>
          </w:rPr>
        </w:r>
        <w:r w:rsidR="00C02846" w:rsidRPr="00F96AFD">
          <w:rPr>
            <w:noProof/>
            <w:webHidden/>
          </w:rPr>
          <w:fldChar w:fldCharType="separate"/>
        </w:r>
        <w:r w:rsidR="003A4244">
          <w:rPr>
            <w:noProof/>
            <w:webHidden/>
          </w:rPr>
          <w:t>65</w:t>
        </w:r>
        <w:r w:rsidR="00C02846" w:rsidRPr="00F96AFD">
          <w:rPr>
            <w:noProof/>
            <w:webHidden/>
          </w:rPr>
          <w:fldChar w:fldCharType="end"/>
        </w:r>
      </w:hyperlink>
    </w:p>
    <w:p w14:paraId="062E1F26" w14:textId="72704035"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94" w:history="1">
        <w:r w:rsidR="00C02846" w:rsidRPr="00F96AFD">
          <w:rPr>
            <w:rStyle w:val="Hipercze"/>
            <w:rFonts w:ascii="Arial" w:hAnsi="Arial" w:cs="Arial"/>
            <w:noProof/>
          </w:rPr>
          <w:t>Tabela 3.1. Udział osób w wieku 25–64 lata uczących się lub dokształcających się w ludności ogółem w tej samej grupie wiekowej</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_Toc204343394 \h </w:instrText>
        </w:r>
        <w:r w:rsidR="00C02846" w:rsidRPr="00F96AFD">
          <w:rPr>
            <w:noProof/>
            <w:webHidden/>
          </w:rPr>
        </w:r>
        <w:r w:rsidR="00C02846" w:rsidRPr="00F96AFD">
          <w:rPr>
            <w:noProof/>
            <w:webHidden/>
          </w:rPr>
          <w:fldChar w:fldCharType="separate"/>
        </w:r>
        <w:r w:rsidR="003A4244">
          <w:rPr>
            <w:noProof/>
            <w:webHidden/>
          </w:rPr>
          <w:t>70</w:t>
        </w:r>
        <w:r w:rsidR="00C02846" w:rsidRPr="00F96AFD">
          <w:rPr>
            <w:noProof/>
            <w:webHidden/>
          </w:rPr>
          <w:fldChar w:fldCharType="end"/>
        </w:r>
      </w:hyperlink>
    </w:p>
    <w:p w14:paraId="326DA7E8" w14:textId="5E2C4277"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95" w:history="1">
        <w:r w:rsidR="00C02846" w:rsidRPr="00F96AFD">
          <w:rPr>
            <w:rStyle w:val="Hipercze"/>
            <w:rFonts w:ascii="Arial" w:hAnsi="Arial" w:cs="Arial"/>
            <w:noProof/>
          </w:rPr>
          <w:t>Tabela 3.2. Przeciętny miesięczny dochód rozporządzalny na 1 osobę w złotych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_Toc204343395 \h </w:instrText>
        </w:r>
        <w:r w:rsidR="00C02846" w:rsidRPr="00F96AFD">
          <w:rPr>
            <w:noProof/>
            <w:webHidden/>
          </w:rPr>
        </w:r>
        <w:r w:rsidR="00C02846" w:rsidRPr="00F96AFD">
          <w:rPr>
            <w:noProof/>
            <w:webHidden/>
          </w:rPr>
          <w:fldChar w:fldCharType="separate"/>
        </w:r>
        <w:r w:rsidR="003A4244">
          <w:rPr>
            <w:noProof/>
            <w:webHidden/>
          </w:rPr>
          <w:t>71</w:t>
        </w:r>
        <w:r w:rsidR="00C02846" w:rsidRPr="00F96AFD">
          <w:rPr>
            <w:noProof/>
            <w:webHidden/>
          </w:rPr>
          <w:fldChar w:fldCharType="end"/>
        </w:r>
      </w:hyperlink>
    </w:p>
    <w:p w14:paraId="33CF447A" w14:textId="5FC7B8E9"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96" w:history="1">
        <w:r w:rsidR="00C02846" w:rsidRPr="00F96AFD">
          <w:rPr>
            <w:rStyle w:val="Hipercze"/>
            <w:rFonts w:ascii="Arial" w:hAnsi="Arial" w:cs="Arial"/>
            <w:noProof/>
          </w:rPr>
          <w:t>Tabela 3.3. Przyrost naturalny na 1000 ludności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_Toc204343396 \h </w:instrText>
        </w:r>
        <w:r w:rsidR="00C02846" w:rsidRPr="00F96AFD">
          <w:rPr>
            <w:noProof/>
            <w:webHidden/>
          </w:rPr>
        </w:r>
        <w:r w:rsidR="00C02846" w:rsidRPr="00F96AFD">
          <w:rPr>
            <w:noProof/>
            <w:webHidden/>
          </w:rPr>
          <w:fldChar w:fldCharType="separate"/>
        </w:r>
        <w:r w:rsidR="003A4244">
          <w:rPr>
            <w:noProof/>
            <w:webHidden/>
          </w:rPr>
          <w:t>71</w:t>
        </w:r>
        <w:r w:rsidR="00C02846" w:rsidRPr="00F96AFD">
          <w:rPr>
            <w:noProof/>
            <w:webHidden/>
          </w:rPr>
          <w:fldChar w:fldCharType="end"/>
        </w:r>
      </w:hyperlink>
    </w:p>
    <w:p w14:paraId="3182C3F4" w14:textId="57824FBB"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97" w:history="1">
        <w:r w:rsidR="00C02846" w:rsidRPr="00F96AFD">
          <w:rPr>
            <w:rStyle w:val="Hipercze"/>
            <w:rFonts w:ascii="Arial" w:hAnsi="Arial" w:cs="Arial"/>
            <w:noProof/>
          </w:rPr>
          <w:t>Tabela 3.4. Dynamika realnego dochodu dyspozycyjnego ogółem na 1 mieszkańca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_Toc204343397 \h </w:instrText>
        </w:r>
        <w:r w:rsidR="00C02846" w:rsidRPr="00F96AFD">
          <w:rPr>
            <w:noProof/>
            <w:webHidden/>
          </w:rPr>
        </w:r>
        <w:r w:rsidR="00C02846" w:rsidRPr="00F96AFD">
          <w:rPr>
            <w:noProof/>
            <w:webHidden/>
          </w:rPr>
          <w:fldChar w:fldCharType="separate"/>
        </w:r>
        <w:r w:rsidR="003A4244">
          <w:rPr>
            <w:noProof/>
            <w:webHidden/>
          </w:rPr>
          <w:t>73</w:t>
        </w:r>
        <w:r w:rsidR="00C02846" w:rsidRPr="00F96AFD">
          <w:rPr>
            <w:noProof/>
            <w:webHidden/>
          </w:rPr>
          <w:fldChar w:fldCharType="end"/>
        </w:r>
      </w:hyperlink>
    </w:p>
    <w:p w14:paraId="00A433FF" w14:textId="77BD42B8"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98" w:history="1">
        <w:r w:rsidR="00C02846" w:rsidRPr="00F96AFD">
          <w:rPr>
            <w:rStyle w:val="Hipercze"/>
            <w:rFonts w:ascii="Arial" w:hAnsi="Arial" w:cs="Arial"/>
            <w:noProof/>
          </w:rPr>
          <w:t>Tabela 3.5. Wskaźnik zagrożenia ubóstwem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_Toc204343398 \h </w:instrText>
        </w:r>
        <w:r w:rsidR="00C02846" w:rsidRPr="00F96AFD">
          <w:rPr>
            <w:noProof/>
            <w:webHidden/>
          </w:rPr>
        </w:r>
        <w:r w:rsidR="00C02846" w:rsidRPr="00F96AFD">
          <w:rPr>
            <w:noProof/>
            <w:webHidden/>
          </w:rPr>
          <w:fldChar w:fldCharType="separate"/>
        </w:r>
        <w:r w:rsidR="003A4244">
          <w:rPr>
            <w:noProof/>
            <w:webHidden/>
          </w:rPr>
          <w:t>74</w:t>
        </w:r>
        <w:r w:rsidR="00C02846" w:rsidRPr="00F96AFD">
          <w:rPr>
            <w:noProof/>
            <w:webHidden/>
          </w:rPr>
          <w:fldChar w:fldCharType="end"/>
        </w:r>
      </w:hyperlink>
    </w:p>
    <w:p w14:paraId="366B74A3" w14:textId="25702620"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399" w:history="1">
        <w:r w:rsidR="00C02846" w:rsidRPr="00F96AFD">
          <w:rPr>
            <w:rStyle w:val="Hipercze"/>
            <w:rFonts w:ascii="Arial" w:hAnsi="Arial" w:cs="Arial"/>
            <w:noProof/>
          </w:rPr>
          <w:t>Tabela 3.6. Wskaźnik zatrudnienia osób w wieku produkcyjnym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_Toc204343399 \h </w:instrText>
        </w:r>
        <w:r w:rsidR="00C02846" w:rsidRPr="00F96AFD">
          <w:rPr>
            <w:noProof/>
            <w:webHidden/>
          </w:rPr>
        </w:r>
        <w:r w:rsidR="00C02846" w:rsidRPr="00F96AFD">
          <w:rPr>
            <w:noProof/>
            <w:webHidden/>
          </w:rPr>
          <w:fldChar w:fldCharType="separate"/>
        </w:r>
        <w:r w:rsidR="003A4244">
          <w:rPr>
            <w:noProof/>
            <w:webHidden/>
          </w:rPr>
          <w:t>76</w:t>
        </w:r>
        <w:r w:rsidR="00C02846" w:rsidRPr="00F96AFD">
          <w:rPr>
            <w:noProof/>
            <w:webHidden/>
          </w:rPr>
          <w:fldChar w:fldCharType="end"/>
        </w:r>
      </w:hyperlink>
    </w:p>
    <w:p w14:paraId="53665121" w14:textId="1D4EC12F"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00" w:history="1">
        <w:r w:rsidR="00C02846" w:rsidRPr="00F96AFD">
          <w:rPr>
            <w:rStyle w:val="Hipercze"/>
            <w:rFonts w:ascii="Arial" w:hAnsi="Arial" w:cs="Arial"/>
            <w:noProof/>
          </w:rPr>
          <w:t>Tabela 3.7. Nakłady inwestycyjne (w miliardach złotych)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_Toc204343400 \h </w:instrText>
        </w:r>
        <w:r w:rsidR="00C02846" w:rsidRPr="00F96AFD">
          <w:rPr>
            <w:noProof/>
            <w:webHidden/>
          </w:rPr>
        </w:r>
        <w:r w:rsidR="00C02846" w:rsidRPr="00F96AFD">
          <w:rPr>
            <w:noProof/>
            <w:webHidden/>
          </w:rPr>
          <w:fldChar w:fldCharType="separate"/>
        </w:r>
        <w:r w:rsidR="003A4244">
          <w:rPr>
            <w:noProof/>
            <w:webHidden/>
          </w:rPr>
          <w:t>77</w:t>
        </w:r>
        <w:r w:rsidR="00C02846" w:rsidRPr="00F96AFD">
          <w:rPr>
            <w:noProof/>
            <w:webHidden/>
          </w:rPr>
          <w:fldChar w:fldCharType="end"/>
        </w:r>
      </w:hyperlink>
    </w:p>
    <w:p w14:paraId="174341F9" w14:textId="51B926FF"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01" w:history="1">
        <w:r w:rsidR="00C02846" w:rsidRPr="00F96AFD">
          <w:rPr>
            <w:rStyle w:val="Hipercze"/>
            <w:rFonts w:ascii="Arial" w:hAnsi="Arial" w:cs="Arial"/>
            <w:noProof/>
          </w:rPr>
          <w:t>Tabela 3.8. Nakłady inwestycyjne na 1 mieszkańca w złotych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_Toc204343401 \h </w:instrText>
        </w:r>
        <w:r w:rsidR="00C02846" w:rsidRPr="00F96AFD">
          <w:rPr>
            <w:noProof/>
            <w:webHidden/>
          </w:rPr>
        </w:r>
        <w:r w:rsidR="00C02846" w:rsidRPr="00F96AFD">
          <w:rPr>
            <w:noProof/>
            <w:webHidden/>
          </w:rPr>
          <w:fldChar w:fldCharType="separate"/>
        </w:r>
        <w:r w:rsidR="003A4244">
          <w:rPr>
            <w:noProof/>
            <w:webHidden/>
          </w:rPr>
          <w:t>79</w:t>
        </w:r>
        <w:r w:rsidR="00C02846" w:rsidRPr="00F96AFD">
          <w:rPr>
            <w:noProof/>
            <w:webHidden/>
          </w:rPr>
          <w:fldChar w:fldCharType="end"/>
        </w:r>
      </w:hyperlink>
    </w:p>
    <w:p w14:paraId="0A469EEA" w14:textId="07D6EC17"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02" w:history="1">
        <w:r w:rsidR="00C02846" w:rsidRPr="00F96AFD">
          <w:rPr>
            <w:rStyle w:val="Hipercze"/>
            <w:rFonts w:ascii="Arial" w:hAnsi="Arial" w:cs="Arial"/>
            <w:noProof/>
          </w:rPr>
          <w:t>Tabela 3.9. Średni udział przedsiębiorstw innowacyjnych w ogólnej liczbie przedsiębiorstw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_Toc204343402 \h </w:instrText>
        </w:r>
        <w:r w:rsidR="00C02846" w:rsidRPr="00F96AFD">
          <w:rPr>
            <w:noProof/>
            <w:webHidden/>
          </w:rPr>
        </w:r>
        <w:r w:rsidR="00C02846" w:rsidRPr="00F96AFD">
          <w:rPr>
            <w:noProof/>
            <w:webHidden/>
          </w:rPr>
          <w:fldChar w:fldCharType="separate"/>
        </w:r>
        <w:r w:rsidR="003A4244">
          <w:rPr>
            <w:noProof/>
            <w:webHidden/>
          </w:rPr>
          <w:t>81</w:t>
        </w:r>
        <w:r w:rsidR="00C02846" w:rsidRPr="00F96AFD">
          <w:rPr>
            <w:noProof/>
            <w:webHidden/>
          </w:rPr>
          <w:fldChar w:fldCharType="end"/>
        </w:r>
      </w:hyperlink>
    </w:p>
    <w:p w14:paraId="524B25FD" w14:textId="336B1E2B"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03" w:history="1">
        <w:r w:rsidR="00C02846" w:rsidRPr="00F96AFD">
          <w:rPr>
            <w:rStyle w:val="Hipercze"/>
            <w:rFonts w:ascii="Arial" w:hAnsi="Arial" w:cs="Arial"/>
            <w:noProof/>
          </w:rPr>
          <w:t>Tabela 3.10. Globalna produkcja rolnicza na 1 hektar użytków rolnych w złotych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_Toc204343403 \h </w:instrText>
        </w:r>
        <w:r w:rsidR="00C02846" w:rsidRPr="00F96AFD">
          <w:rPr>
            <w:noProof/>
            <w:webHidden/>
          </w:rPr>
        </w:r>
        <w:r w:rsidR="00C02846" w:rsidRPr="00F96AFD">
          <w:rPr>
            <w:noProof/>
            <w:webHidden/>
          </w:rPr>
          <w:fldChar w:fldCharType="separate"/>
        </w:r>
        <w:r w:rsidR="003A4244">
          <w:rPr>
            <w:noProof/>
            <w:webHidden/>
          </w:rPr>
          <w:t>82</w:t>
        </w:r>
        <w:r w:rsidR="00C02846" w:rsidRPr="00F96AFD">
          <w:rPr>
            <w:noProof/>
            <w:webHidden/>
          </w:rPr>
          <w:fldChar w:fldCharType="end"/>
        </w:r>
      </w:hyperlink>
    </w:p>
    <w:p w14:paraId="27FD307B" w14:textId="5AB8F3C7"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04" w:history="1">
        <w:r w:rsidR="00C02846" w:rsidRPr="00F96AFD">
          <w:rPr>
            <w:rStyle w:val="Hipercze"/>
            <w:rFonts w:ascii="Arial" w:hAnsi="Arial" w:cs="Arial"/>
            <w:noProof/>
          </w:rPr>
          <w:t>Tabela 3.11. Masa wytworzonych odpadów komunalnych przez jednego mieszkańca</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_Toc204343404 \h </w:instrText>
        </w:r>
        <w:r w:rsidR="00C02846" w:rsidRPr="00F96AFD">
          <w:rPr>
            <w:noProof/>
            <w:webHidden/>
          </w:rPr>
        </w:r>
        <w:r w:rsidR="00C02846" w:rsidRPr="00F96AFD">
          <w:rPr>
            <w:noProof/>
            <w:webHidden/>
          </w:rPr>
          <w:fldChar w:fldCharType="separate"/>
        </w:r>
        <w:r w:rsidR="003A4244">
          <w:rPr>
            <w:noProof/>
            <w:webHidden/>
          </w:rPr>
          <w:t>86</w:t>
        </w:r>
        <w:r w:rsidR="00C02846" w:rsidRPr="00F96AFD">
          <w:rPr>
            <w:noProof/>
            <w:webHidden/>
          </w:rPr>
          <w:fldChar w:fldCharType="end"/>
        </w:r>
      </w:hyperlink>
    </w:p>
    <w:p w14:paraId="3739A2CB" w14:textId="296707DC"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05" w:history="1">
        <w:r w:rsidR="00C02846" w:rsidRPr="00F96AFD">
          <w:rPr>
            <w:rStyle w:val="Hipercze"/>
            <w:rFonts w:ascii="Arial" w:hAnsi="Arial" w:cs="Arial"/>
            <w:noProof/>
          </w:rPr>
          <w:t>Tabela 3.12. Odpady zebrane selektywnie w ciągu roku (ogółem, kg na mieszkańca)</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_Toc204343405 \h </w:instrText>
        </w:r>
        <w:r w:rsidR="00C02846" w:rsidRPr="00F96AFD">
          <w:rPr>
            <w:noProof/>
            <w:webHidden/>
          </w:rPr>
        </w:r>
        <w:r w:rsidR="00C02846" w:rsidRPr="00F96AFD">
          <w:rPr>
            <w:noProof/>
            <w:webHidden/>
          </w:rPr>
          <w:fldChar w:fldCharType="separate"/>
        </w:r>
        <w:r w:rsidR="003A4244">
          <w:rPr>
            <w:noProof/>
            <w:webHidden/>
          </w:rPr>
          <w:t>88</w:t>
        </w:r>
        <w:r w:rsidR="00C02846" w:rsidRPr="00F96AFD">
          <w:rPr>
            <w:noProof/>
            <w:webHidden/>
          </w:rPr>
          <w:fldChar w:fldCharType="end"/>
        </w:r>
      </w:hyperlink>
    </w:p>
    <w:p w14:paraId="392723DB" w14:textId="46291469"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06" w:history="1">
        <w:r w:rsidR="00C02846" w:rsidRPr="00F96AFD">
          <w:rPr>
            <w:rStyle w:val="Hipercze"/>
            <w:rFonts w:ascii="Arial" w:hAnsi="Arial" w:cs="Arial"/>
            <w:noProof/>
          </w:rPr>
          <w:t>Tabela 3.13. Linie autobusowe ogółem</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_Toc204343406 \h </w:instrText>
        </w:r>
        <w:r w:rsidR="00C02846" w:rsidRPr="00F96AFD">
          <w:rPr>
            <w:noProof/>
            <w:webHidden/>
          </w:rPr>
        </w:r>
        <w:r w:rsidR="00C02846" w:rsidRPr="00F96AFD">
          <w:rPr>
            <w:noProof/>
            <w:webHidden/>
          </w:rPr>
          <w:fldChar w:fldCharType="separate"/>
        </w:r>
        <w:r w:rsidR="003A4244">
          <w:rPr>
            <w:noProof/>
            <w:webHidden/>
          </w:rPr>
          <w:t>91</w:t>
        </w:r>
        <w:r w:rsidR="00C02846" w:rsidRPr="00F96AFD">
          <w:rPr>
            <w:noProof/>
            <w:webHidden/>
          </w:rPr>
          <w:fldChar w:fldCharType="end"/>
        </w:r>
      </w:hyperlink>
    </w:p>
    <w:p w14:paraId="2D9767CB" w14:textId="4DD58B52"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07" w:history="1">
        <w:r w:rsidR="00C02846" w:rsidRPr="00F96AFD">
          <w:rPr>
            <w:rStyle w:val="Hipercze"/>
            <w:rFonts w:ascii="Arial" w:hAnsi="Arial" w:cs="Arial"/>
            <w:noProof/>
          </w:rPr>
          <w:t>Tabela 3.14. Samochody osobowe na 1 000 ludności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_Toc204343407 \h </w:instrText>
        </w:r>
        <w:r w:rsidR="00C02846" w:rsidRPr="00F96AFD">
          <w:rPr>
            <w:noProof/>
            <w:webHidden/>
          </w:rPr>
        </w:r>
        <w:r w:rsidR="00C02846" w:rsidRPr="00F96AFD">
          <w:rPr>
            <w:noProof/>
            <w:webHidden/>
          </w:rPr>
          <w:fldChar w:fldCharType="separate"/>
        </w:r>
        <w:r w:rsidR="003A4244">
          <w:rPr>
            <w:noProof/>
            <w:webHidden/>
          </w:rPr>
          <w:t>92</w:t>
        </w:r>
        <w:r w:rsidR="00C02846" w:rsidRPr="00F96AFD">
          <w:rPr>
            <w:noProof/>
            <w:webHidden/>
          </w:rPr>
          <w:fldChar w:fldCharType="end"/>
        </w:r>
      </w:hyperlink>
    </w:p>
    <w:p w14:paraId="2475AB6B" w14:textId="7A66671E"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08" w:history="1">
        <w:r w:rsidR="00C02846" w:rsidRPr="00F96AFD">
          <w:rPr>
            <w:rStyle w:val="Hipercze"/>
            <w:rFonts w:ascii="Arial" w:hAnsi="Arial" w:cs="Arial"/>
            <w:noProof/>
          </w:rPr>
          <w:t>Tabela 3.15. Dynamika wzrostu liczby samochodów na 1000 mieszkańców (rok poprzedni = 100)</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_Toc204343408 \h </w:instrText>
        </w:r>
        <w:r w:rsidR="00C02846" w:rsidRPr="00F96AFD">
          <w:rPr>
            <w:noProof/>
            <w:webHidden/>
          </w:rPr>
        </w:r>
        <w:r w:rsidR="00C02846" w:rsidRPr="00F96AFD">
          <w:rPr>
            <w:noProof/>
            <w:webHidden/>
          </w:rPr>
          <w:fldChar w:fldCharType="separate"/>
        </w:r>
        <w:r w:rsidR="003A4244">
          <w:rPr>
            <w:noProof/>
            <w:webHidden/>
          </w:rPr>
          <w:t>93</w:t>
        </w:r>
        <w:r w:rsidR="00C02846" w:rsidRPr="00F96AFD">
          <w:rPr>
            <w:noProof/>
            <w:webHidden/>
          </w:rPr>
          <w:fldChar w:fldCharType="end"/>
        </w:r>
      </w:hyperlink>
    </w:p>
    <w:p w14:paraId="513DE516" w14:textId="46864034"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09" w:history="1">
        <w:r w:rsidR="00C02846" w:rsidRPr="00F96AFD">
          <w:rPr>
            <w:rStyle w:val="Hipercze"/>
            <w:rFonts w:ascii="Arial" w:hAnsi="Arial" w:cs="Arial"/>
            <w:noProof/>
          </w:rPr>
          <w:t>Tabela 3.16. Ruch lotniczy, przyjazdy i wyjazdy w tysiącach osób</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_Toc204343409 \h </w:instrText>
        </w:r>
        <w:r w:rsidR="00C02846" w:rsidRPr="00F96AFD">
          <w:rPr>
            <w:noProof/>
            <w:webHidden/>
          </w:rPr>
        </w:r>
        <w:r w:rsidR="00C02846" w:rsidRPr="00F96AFD">
          <w:rPr>
            <w:noProof/>
            <w:webHidden/>
          </w:rPr>
          <w:fldChar w:fldCharType="separate"/>
        </w:r>
        <w:r w:rsidR="003A4244">
          <w:rPr>
            <w:noProof/>
            <w:webHidden/>
          </w:rPr>
          <w:t>94</w:t>
        </w:r>
        <w:r w:rsidR="00C02846" w:rsidRPr="00F96AFD">
          <w:rPr>
            <w:noProof/>
            <w:webHidden/>
          </w:rPr>
          <w:fldChar w:fldCharType="end"/>
        </w:r>
      </w:hyperlink>
    </w:p>
    <w:p w14:paraId="4E8A6631" w14:textId="7B0F558C"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10" w:history="1">
        <w:r w:rsidR="00C02846" w:rsidRPr="00F96AFD">
          <w:rPr>
            <w:rStyle w:val="Hipercze"/>
            <w:rFonts w:ascii="Arial" w:hAnsi="Arial" w:cs="Arial"/>
            <w:noProof/>
          </w:rPr>
          <w:t>Tabela 3.17. Drogi dla rowerów na 10 tysięcy ludności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_Toc204343410 \h </w:instrText>
        </w:r>
        <w:r w:rsidR="00C02846" w:rsidRPr="00F96AFD">
          <w:rPr>
            <w:noProof/>
            <w:webHidden/>
          </w:rPr>
        </w:r>
        <w:r w:rsidR="00C02846" w:rsidRPr="00F96AFD">
          <w:rPr>
            <w:noProof/>
            <w:webHidden/>
          </w:rPr>
          <w:fldChar w:fldCharType="separate"/>
        </w:r>
        <w:r w:rsidR="003A4244">
          <w:rPr>
            <w:noProof/>
            <w:webHidden/>
          </w:rPr>
          <w:t>95</w:t>
        </w:r>
        <w:r w:rsidR="00C02846" w:rsidRPr="00F96AFD">
          <w:rPr>
            <w:noProof/>
            <w:webHidden/>
          </w:rPr>
          <w:fldChar w:fldCharType="end"/>
        </w:r>
      </w:hyperlink>
    </w:p>
    <w:p w14:paraId="2E7F408A" w14:textId="4D8DE659"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11" w:history="1">
        <w:r w:rsidR="00C02846" w:rsidRPr="00F96AFD">
          <w:rPr>
            <w:rStyle w:val="Hipercze"/>
            <w:rFonts w:ascii="Arial" w:hAnsi="Arial" w:cs="Arial"/>
            <w:noProof/>
          </w:rPr>
          <w:t>Tabela 3.18. Dynamika wzrostu długości dróg dla rowerów (rok poprzedni = 100)</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_Toc204343411 \h </w:instrText>
        </w:r>
        <w:r w:rsidR="00C02846" w:rsidRPr="00F96AFD">
          <w:rPr>
            <w:noProof/>
            <w:webHidden/>
          </w:rPr>
        </w:r>
        <w:r w:rsidR="00C02846" w:rsidRPr="00F96AFD">
          <w:rPr>
            <w:noProof/>
            <w:webHidden/>
          </w:rPr>
          <w:fldChar w:fldCharType="separate"/>
        </w:r>
        <w:r w:rsidR="003A4244">
          <w:rPr>
            <w:noProof/>
            <w:webHidden/>
          </w:rPr>
          <w:t>96</w:t>
        </w:r>
        <w:r w:rsidR="00C02846" w:rsidRPr="00F96AFD">
          <w:rPr>
            <w:noProof/>
            <w:webHidden/>
          </w:rPr>
          <w:fldChar w:fldCharType="end"/>
        </w:r>
      </w:hyperlink>
    </w:p>
    <w:p w14:paraId="62DBC6B2" w14:textId="214C8A45"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12" w:history="1">
        <w:r w:rsidR="00C02846" w:rsidRPr="00F96AFD">
          <w:rPr>
            <w:rStyle w:val="Hipercze"/>
            <w:rFonts w:ascii="Arial" w:hAnsi="Arial" w:cs="Arial"/>
            <w:noProof/>
          </w:rPr>
          <w:t>Tabela 3.19. Syntetyczny wskaźnik rozwoju społeczno-gospodarczego</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_Toc204343412 \h </w:instrText>
        </w:r>
        <w:r w:rsidR="00C02846" w:rsidRPr="00F96AFD">
          <w:rPr>
            <w:noProof/>
            <w:webHidden/>
          </w:rPr>
        </w:r>
        <w:r w:rsidR="00C02846" w:rsidRPr="00F96AFD">
          <w:rPr>
            <w:noProof/>
            <w:webHidden/>
          </w:rPr>
          <w:fldChar w:fldCharType="separate"/>
        </w:r>
        <w:r w:rsidR="003A4244">
          <w:rPr>
            <w:noProof/>
            <w:webHidden/>
          </w:rPr>
          <w:t>98</w:t>
        </w:r>
        <w:r w:rsidR="00C02846" w:rsidRPr="00F96AFD">
          <w:rPr>
            <w:noProof/>
            <w:webHidden/>
          </w:rPr>
          <w:fldChar w:fldCharType="end"/>
        </w:r>
      </w:hyperlink>
    </w:p>
    <w:p w14:paraId="24628F54" w14:textId="4E5CFC32"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13" w:history="1">
        <w:r w:rsidR="00C02846" w:rsidRPr="00F96AFD">
          <w:rPr>
            <w:rStyle w:val="Hipercze"/>
            <w:rFonts w:ascii="Arial" w:hAnsi="Arial" w:cs="Arial"/>
            <w:noProof/>
          </w:rPr>
          <w:t>Tabela 4.1. Statystyka czynnika cyklicznego produkcji przemysłowej w województwie wielkopolskim w relacji do szeregu referencyjnego produkcji przemysłowej Polski (styczeń 2000 – marzec 2025)</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_Toc204343413 \h </w:instrText>
        </w:r>
        <w:r w:rsidR="00C02846" w:rsidRPr="00F96AFD">
          <w:rPr>
            <w:noProof/>
            <w:webHidden/>
          </w:rPr>
        </w:r>
        <w:r w:rsidR="00C02846" w:rsidRPr="00F96AFD">
          <w:rPr>
            <w:noProof/>
            <w:webHidden/>
          </w:rPr>
          <w:fldChar w:fldCharType="separate"/>
        </w:r>
        <w:r w:rsidR="003A4244">
          <w:rPr>
            <w:noProof/>
            <w:webHidden/>
          </w:rPr>
          <w:t>135</w:t>
        </w:r>
        <w:r w:rsidR="00C02846" w:rsidRPr="00F96AFD">
          <w:rPr>
            <w:noProof/>
            <w:webHidden/>
          </w:rPr>
          <w:fldChar w:fldCharType="end"/>
        </w:r>
      </w:hyperlink>
    </w:p>
    <w:p w14:paraId="74215C3C" w14:textId="5B510D79"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14" w:history="1">
        <w:r w:rsidR="00C02846" w:rsidRPr="00F96AFD">
          <w:rPr>
            <w:rStyle w:val="Hipercze"/>
            <w:rFonts w:ascii="Arial" w:hAnsi="Arial" w:cs="Arial"/>
            <w:noProof/>
          </w:rPr>
          <w:t>Tabela 4.2. Analiza punktów zwrotnych szeregu czasowego produkcji przemysłowej w województwie wielkopolskim w relacji do szeregu referencyjnego produkcji przemysłowej w Polsce</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_Toc204343414 \h </w:instrText>
        </w:r>
        <w:r w:rsidR="00C02846" w:rsidRPr="00F96AFD">
          <w:rPr>
            <w:noProof/>
            <w:webHidden/>
          </w:rPr>
        </w:r>
        <w:r w:rsidR="00C02846" w:rsidRPr="00F96AFD">
          <w:rPr>
            <w:noProof/>
            <w:webHidden/>
          </w:rPr>
          <w:fldChar w:fldCharType="separate"/>
        </w:r>
        <w:r w:rsidR="003A4244">
          <w:rPr>
            <w:noProof/>
            <w:webHidden/>
          </w:rPr>
          <w:t>135</w:t>
        </w:r>
        <w:r w:rsidR="00C02846" w:rsidRPr="00F96AFD">
          <w:rPr>
            <w:noProof/>
            <w:webHidden/>
          </w:rPr>
          <w:fldChar w:fldCharType="end"/>
        </w:r>
      </w:hyperlink>
    </w:p>
    <w:p w14:paraId="3EDC5804" w14:textId="52E2BA12"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15" w:history="1">
        <w:r w:rsidR="00C02846" w:rsidRPr="00F96AFD">
          <w:rPr>
            <w:rStyle w:val="Hipercze"/>
            <w:rFonts w:ascii="Arial" w:hAnsi="Arial" w:cs="Arial"/>
            <w:noProof/>
          </w:rPr>
          <w:t>Tabela 4.3. Średni czas trwania faz i całego cyklu przemysłowego Wielkopolski i Polski (w miesiącach)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_Toc204343415 \h </w:instrText>
        </w:r>
        <w:r w:rsidR="00C02846" w:rsidRPr="00F96AFD">
          <w:rPr>
            <w:noProof/>
            <w:webHidden/>
          </w:rPr>
        </w:r>
        <w:r w:rsidR="00C02846" w:rsidRPr="00F96AFD">
          <w:rPr>
            <w:noProof/>
            <w:webHidden/>
          </w:rPr>
          <w:fldChar w:fldCharType="separate"/>
        </w:r>
        <w:r w:rsidR="003A4244">
          <w:rPr>
            <w:noProof/>
            <w:webHidden/>
          </w:rPr>
          <w:t>136</w:t>
        </w:r>
        <w:r w:rsidR="00C02846" w:rsidRPr="00F96AFD">
          <w:rPr>
            <w:noProof/>
            <w:webHidden/>
          </w:rPr>
          <w:fldChar w:fldCharType="end"/>
        </w:r>
      </w:hyperlink>
    </w:p>
    <w:p w14:paraId="262972C9" w14:textId="22F26813"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16" w:history="1">
        <w:r w:rsidR="00C02846" w:rsidRPr="00F96AFD">
          <w:rPr>
            <w:rStyle w:val="Hipercze"/>
            <w:rFonts w:ascii="Arial" w:hAnsi="Arial" w:cs="Arial"/>
            <w:noProof/>
          </w:rPr>
          <w:t>Tabela 4.4. Intensywność szeregu czasowego produkcji przemysłowej w Polsce oraz w województwie wielkopolskim</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_Toc204343416 \h </w:instrText>
        </w:r>
        <w:r w:rsidR="00C02846" w:rsidRPr="00F96AFD">
          <w:rPr>
            <w:noProof/>
            <w:webHidden/>
          </w:rPr>
        </w:r>
        <w:r w:rsidR="00C02846" w:rsidRPr="00F96AFD">
          <w:rPr>
            <w:noProof/>
            <w:webHidden/>
          </w:rPr>
          <w:fldChar w:fldCharType="separate"/>
        </w:r>
        <w:r w:rsidR="003A4244">
          <w:rPr>
            <w:noProof/>
            <w:webHidden/>
          </w:rPr>
          <w:t>137</w:t>
        </w:r>
        <w:r w:rsidR="00C02846" w:rsidRPr="00F96AFD">
          <w:rPr>
            <w:noProof/>
            <w:webHidden/>
          </w:rPr>
          <w:fldChar w:fldCharType="end"/>
        </w:r>
      </w:hyperlink>
    </w:p>
    <w:p w14:paraId="1F2560FD" w14:textId="0AA2E30A"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17" w:history="1">
        <w:r w:rsidR="00C02846" w:rsidRPr="00F96AFD">
          <w:rPr>
            <w:rStyle w:val="Hipercze"/>
            <w:rFonts w:ascii="Arial" w:hAnsi="Arial" w:cs="Arial"/>
            <w:noProof/>
          </w:rPr>
          <w:t>Tabela 4.5. Intensywność szeregu czasowego produkcji przemysłowej w Wielkopolsce oraz w poszczególnych województwach w latach 2008-2025 (III)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_Toc204343417 \h </w:instrText>
        </w:r>
        <w:r w:rsidR="00C02846" w:rsidRPr="00F96AFD">
          <w:rPr>
            <w:noProof/>
            <w:webHidden/>
          </w:rPr>
        </w:r>
        <w:r w:rsidR="00C02846" w:rsidRPr="00F96AFD">
          <w:rPr>
            <w:noProof/>
            <w:webHidden/>
          </w:rPr>
          <w:fldChar w:fldCharType="separate"/>
        </w:r>
        <w:r w:rsidR="003A4244">
          <w:rPr>
            <w:noProof/>
            <w:webHidden/>
          </w:rPr>
          <w:t>139</w:t>
        </w:r>
        <w:r w:rsidR="00C02846" w:rsidRPr="00F96AFD">
          <w:rPr>
            <w:noProof/>
            <w:webHidden/>
          </w:rPr>
          <w:fldChar w:fldCharType="end"/>
        </w:r>
      </w:hyperlink>
    </w:p>
    <w:p w14:paraId="780686D3" w14:textId="608308D1"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18" w:history="1">
        <w:r w:rsidR="00C02846" w:rsidRPr="00F96AFD">
          <w:rPr>
            <w:rStyle w:val="Hipercze"/>
            <w:rFonts w:ascii="Arial" w:hAnsi="Arial" w:cs="Arial"/>
            <w:noProof/>
          </w:rPr>
          <w:t>Tabela 4.6. Analiza punktów zwrotnych szeregów czasowych produkcji przemysłowej w województwach w relacji do szeregu referencyjnego produkcji przemysłowej w województwie wielkopolskim</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_Toc204343418 \h </w:instrText>
        </w:r>
        <w:r w:rsidR="00C02846" w:rsidRPr="00F96AFD">
          <w:rPr>
            <w:noProof/>
            <w:webHidden/>
          </w:rPr>
        </w:r>
        <w:r w:rsidR="00C02846" w:rsidRPr="00F96AFD">
          <w:rPr>
            <w:noProof/>
            <w:webHidden/>
          </w:rPr>
          <w:fldChar w:fldCharType="separate"/>
        </w:r>
        <w:r w:rsidR="003A4244">
          <w:rPr>
            <w:noProof/>
            <w:webHidden/>
          </w:rPr>
          <w:t>144</w:t>
        </w:r>
        <w:r w:rsidR="00C02846" w:rsidRPr="00F96AFD">
          <w:rPr>
            <w:noProof/>
            <w:webHidden/>
          </w:rPr>
          <w:fldChar w:fldCharType="end"/>
        </w:r>
      </w:hyperlink>
    </w:p>
    <w:p w14:paraId="2D6F4058" w14:textId="2B53207E" w:rsidR="00C02846" w:rsidRPr="00F96AFD" w:rsidRDefault="00F473E4" w:rsidP="00C02846">
      <w:pPr>
        <w:pStyle w:val="Spisilustracji"/>
        <w:tabs>
          <w:tab w:val="right" w:leader="dot" w:pos="9062"/>
        </w:tabs>
        <w:spacing w:line="360" w:lineRule="auto"/>
        <w:rPr>
          <w:rFonts w:eastAsiaTheme="minorEastAsia"/>
          <w:noProof/>
          <w:kern w:val="0"/>
          <w:lang w:eastAsia="pl-PL"/>
          <w14:ligatures w14:val="none"/>
        </w:rPr>
      </w:pPr>
      <w:hyperlink w:anchor="_Toc204343419" w:history="1">
        <w:r w:rsidR="00C02846" w:rsidRPr="00F96AFD">
          <w:rPr>
            <w:rStyle w:val="Hipercze"/>
            <w:rFonts w:ascii="Arial" w:hAnsi="Arial" w:cs="Arial"/>
            <w:noProof/>
          </w:rPr>
          <w:t>Tabela 4.7. Średni poziom rozwoju społeczno-gospodarczego a intensywność szeregu czasowego produkcji przemysłowej w poszczególnych województwach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_Toc204343419 \h </w:instrText>
        </w:r>
        <w:r w:rsidR="00C02846" w:rsidRPr="00F96AFD">
          <w:rPr>
            <w:noProof/>
            <w:webHidden/>
          </w:rPr>
        </w:r>
        <w:r w:rsidR="00C02846" w:rsidRPr="00F96AFD">
          <w:rPr>
            <w:noProof/>
            <w:webHidden/>
          </w:rPr>
          <w:fldChar w:fldCharType="separate"/>
        </w:r>
        <w:r w:rsidR="003A4244">
          <w:rPr>
            <w:noProof/>
            <w:webHidden/>
          </w:rPr>
          <w:t>147</w:t>
        </w:r>
        <w:r w:rsidR="00C02846" w:rsidRPr="00F96AFD">
          <w:rPr>
            <w:noProof/>
            <w:webHidden/>
          </w:rPr>
          <w:fldChar w:fldCharType="end"/>
        </w:r>
      </w:hyperlink>
    </w:p>
    <w:p w14:paraId="29763660" w14:textId="2AF73B02" w:rsidR="00027D18" w:rsidRPr="00F96AFD" w:rsidRDefault="00F133F5" w:rsidP="00B60BA8">
      <w:pPr>
        <w:rPr>
          <w:rFonts w:ascii="Arial" w:hAnsi="Arial" w:cs="Arial"/>
          <w:sz w:val="24"/>
        </w:rPr>
      </w:pPr>
      <w:r w:rsidRPr="00F96AFD">
        <w:fldChar w:fldCharType="end"/>
      </w:r>
      <w:r w:rsidR="00027D18" w:rsidRPr="00F96AFD">
        <w:rPr>
          <w:rFonts w:ascii="Arial" w:hAnsi="Arial" w:cs="Arial"/>
          <w:sz w:val="24"/>
        </w:rPr>
        <w:br w:type="page"/>
      </w:r>
    </w:p>
    <w:p w14:paraId="7F9491C2" w14:textId="39FC1C41" w:rsidR="00F00995" w:rsidRPr="00F96AFD" w:rsidRDefault="55E54456" w:rsidP="003C26AA">
      <w:pPr>
        <w:pStyle w:val="Nagwek1"/>
        <w:numPr>
          <w:ilvl w:val="0"/>
          <w:numId w:val="0"/>
        </w:numPr>
        <w:ind w:left="432" w:hanging="432"/>
      </w:pPr>
      <w:bookmarkStart w:id="251" w:name="_Toc201563510"/>
      <w:bookmarkStart w:id="252" w:name="_Toc204341480"/>
      <w:bookmarkStart w:id="253" w:name="_Toc204343560"/>
      <w:r w:rsidRPr="00F96AFD">
        <w:lastRenderedPageBreak/>
        <w:t xml:space="preserve">Spis </w:t>
      </w:r>
      <w:bookmarkStart w:id="254" w:name="_GoBack"/>
      <w:r w:rsidRPr="00F96AFD">
        <w:t>wykres</w:t>
      </w:r>
      <w:bookmarkEnd w:id="254"/>
      <w:r w:rsidRPr="00F96AFD">
        <w:t>ów</w:t>
      </w:r>
      <w:bookmarkEnd w:id="251"/>
      <w:bookmarkEnd w:id="252"/>
      <w:bookmarkEnd w:id="253"/>
    </w:p>
    <w:p w14:paraId="7C5FA523" w14:textId="586C14C1" w:rsidR="00C02846" w:rsidRPr="00F96AFD" w:rsidRDefault="00FF3664" w:rsidP="00C02846">
      <w:pPr>
        <w:pStyle w:val="Spisilustracji"/>
        <w:tabs>
          <w:tab w:val="right" w:leader="dot" w:pos="9062"/>
        </w:tabs>
        <w:spacing w:line="360" w:lineRule="auto"/>
        <w:contextualSpacing/>
        <w:rPr>
          <w:rFonts w:eastAsiaTheme="minorEastAsia"/>
          <w:noProof/>
          <w:kern w:val="0"/>
          <w:lang w:eastAsia="pl-PL"/>
          <w14:ligatures w14:val="none"/>
        </w:rPr>
      </w:pPr>
      <w:r w:rsidRPr="00F96AFD">
        <w:rPr>
          <w:rFonts w:ascii="Arial" w:hAnsi="Arial" w:cs="Arial"/>
          <w:sz w:val="24"/>
        </w:rPr>
        <w:fldChar w:fldCharType="begin"/>
      </w:r>
      <w:r w:rsidRPr="00F96AFD">
        <w:rPr>
          <w:rFonts w:ascii="Arial" w:hAnsi="Arial" w:cs="Arial"/>
          <w:sz w:val="24"/>
        </w:rPr>
        <w:instrText xml:space="preserve"> TOC \h \z \c "Wykres" </w:instrText>
      </w:r>
      <w:r w:rsidRPr="00F96AFD">
        <w:rPr>
          <w:rFonts w:ascii="Arial" w:hAnsi="Arial" w:cs="Arial"/>
          <w:sz w:val="24"/>
        </w:rPr>
        <w:fldChar w:fldCharType="separate"/>
      </w:r>
      <w:hyperlink w:anchor="_Toc204343319" w:history="1">
        <w:r w:rsidR="00C02846" w:rsidRPr="00F96AFD">
          <w:rPr>
            <w:rStyle w:val="Hipercze"/>
            <w:rFonts w:ascii="Arial" w:hAnsi="Arial" w:cs="Arial"/>
            <w:noProof/>
          </w:rPr>
          <w:t>Wykres 2.1. Wahania cykliczne produkcji przemysłowej w województwie wielkopolskim</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_Toc204343319 \h </w:instrText>
        </w:r>
        <w:r w:rsidR="00C02846" w:rsidRPr="00F96AFD">
          <w:rPr>
            <w:noProof/>
            <w:webHidden/>
          </w:rPr>
        </w:r>
        <w:r w:rsidR="00C02846" w:rsidRPr="00F96AFD">
          <w:rPr>
            <w:noProof/>
            <w:webHidden/>
          </w:rPr>
          <w:fldChar w:fldCharType="separate"/>
        </w:r>
        <w:r w:rsidR="003A4244">
          <w:rPr>
            <w:noProof/>
            <w:webHidden/>
          </w:rPr>
          <w:t>25</w:t>
        </w:r>
        <w:r w:rsidR="00C02846" w:rsidRPr="00F96AFD">
          <w:rPr>
            <w:noProof/>
            <w:webHidden/>
          </w:rPr>
          <w:fldChar w:fldCharType="end"/>
        </w:r>
      </w:hyperlink>
    </w:p>
    <w:p w14:paraId="7C4F1A1C" w14:textId="50DA60E3"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20" w:history="1">
        <w:r w:rsidR="00C02846" w:rsidRPr="00F96AFD">
          <w:rPr>
            <w:rStyle w:val="Hipercze"/>
            <w:rFonts w:ascii="Arial" w:hAnsi="Arial" w:cs="Arial"/>
            <w:noProof/>
          </w:rPr>
          <w:t>Wykres 2.2. Wahania cykliczne produkcji budowlano-montażowej w województwie wielkopolskim</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_Toc204343320 \h </w:instrText>
        </w:r>
        <w:r w:rsidR="00C02846" w:rsidRPr="00F96AFD">
          <w:rPr>
            <w:noProof/>
            <w:webHidden/>
          </w:rPr>
        </w:r>
        <w:r w:rsidR="00C02846" w:rsidRPr="00F96AFD">
          <w:rPr>
            <w:noProof/>
            <w:webHidden/>
          </w:rPr>
          <w:fldChar w:fldCharType="separate"/>
        </w:r>
        <w:r w:rsidR="003A4244">
          <w:rPr>
            <w:noProof/>
            <w:webHidden/>
          </w:rPr>
          <w:t>27</w:t>
        </w:r>
        <w:r w:rsidR="00C02846" w:rsidRPr="00F96AFD">
          <w:rPr>
            <w:noProof/>
            <w:webHidden/>
          </w:rPr>
          <w:fldChar w:fldCharType="end"/>
        </w:r>
      </w:hyperlink>
    </w:p>
    <w:p w14:paraId="01A9A1AE" w14:textId="4BE39642"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21" w:history="1">
        <w:r w:rsidR="00C02846" w:rsidRPr="00F96AFD">
          <w:rPr>
            <w:rStyle w:val="Hipercze"/>
            <w:rFonts w:ascii="Arial" w:hAnsi="Arial" w:cs="Arial"/>
            <w:noProof/>
          </w:rPr>
          <w:t>Wykres 2.3. Wahania cykliczne sprzedaży detalicznej w województwie wielkopolskim</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_Toc204343321 \h </w:instrText>
        </w:r>
        <w:r w:rsidR="00C02846" w:rsidRPr="00F96AFD">
          <w:rPr>
            <w:noProof/>
            <w:webHidden/>
          </w:rPr>
        </w:r>
        <w:r w:rsidR="00C02846" w:rsidRPr="00F96AFD">
          <w:rPr>
            <w:noProof/>
            <w:webHidden/>
          </w:rPr>
          <w:fldChar w:fldCharType="separate"/>
        </w:r>
        <w:r w:rsidR="003A4244">
          <w:rPr>
            <w:noProof/>
            <w:webHidden/>
          </w:rPr>
          <w:t>29</w:t>
        </w:r>
        <w:r w:rsidR="00C02846" w:rsidRPr="00F96AFD">
          <w:rPr>
            <w:noProof/>
            <w:webHidden/>
          </w:rPr>
          <w:fldChar w:fldCharType="end"/>
        </w:r>
      </w:hyperlink>
    </w:p>
    <w:p w14:paraId="63AC4D47" w14:textId="5C22DCA0"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22" w:history="1">
        <w:r w:rsidR="00C02846" w:rsidRPr="00F96AFD">
          <w:rPr>
            <w:rStyle w:val="Hipercze"/>
            <w:rFonts w:ascii="Arial" w:hAnsi="Arial" w:cs="Arial"/>
            <w:noProof/>
          </w:rPr>
          <w:t>Wykres 2.4. Regionalny barometr koniunktury gospodarczej dla województwa wielkopolskiego</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_Toc204343322 \h </w:instrText>
        </w:r>
        <w:r w:rsidR="00C02846" w:rsidRPr="00F96AFD">
          <w:rPr>
            <w:noProof/>
            <w:webHidden/>
          </w:rPr>
        </w:r>
        <w:r w:rsidR="00C02846" w:rsidRPr="00F96AFD">
          <w:rPr>
            <w:noProof/>
            <w:webHidden/>
          </w:rPr>
          <w:fldChar w:fldCharType="separate"/>
        </w:r>
        <w:r w:rsidR="003A4244">
          <w:rPr>
            <w:noProof/>
            <w:webHidden/>
          </w:rPr>
          <w:t>33</w:t>
        </w:r>
        <w:r w:rsidR="00C02846" w:rsidRPr="00F96AFD">
          <w:rPr>
            <w:noProof/>
            <w:webHidden/>
          </w:rPr>
          <w:fldChar w:fldCharType="end"/>
        </w:r>
      </w:hyperlink>
    </w:p>
    <w:p w14:paraId="641D780E" w14:textId="2F00860B"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23" w:history="1">
        <w:r w:rsidR="00C02846" w:rsidRPr="00F96AFD">
          <w:rPr>
            <w:rStyle w:val="Hipercze"/>
            <w:rFonts w:ascii="Arial" w:hAnsi="Arial" w:cs="Arial"/>
            <w:noProof/>
          </w:rPr>
          <w:t>Wykres 2.5. Wartości syntetycznego wskaźnika koniunktury dla województwa wielkopolskiego w latach 2008-2013</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_Toc204343323 \h </w:instrText>
        </w:r>
        <w:r w:rsidR="00C02846" w:rsidRPr="00F96AFD">
          <w:rPr>
            <w:noProof/>
            <w:webHidden/>
          </w:rPr>
        </w:r>
        <w:r w:rsidR="00C02846" w:rsidRPr="00F96AFD">
          <w:rPr>
            <w:noProof/>
            <w:webHidden/>
          </w:rPr>
          <w:fldChar w:fldCharType="separate"/>
        </w:r>
        <w:r w:rsidR="003A4244">
          <w:rPr>
            <w:noProof/>
            <w:webHidden/>
          </w:rPr>
          <w:t>34</w:t>
        </w:r>
        <w:r w:rsidR="00C02846" w:rsidRPr="00F96AFD">
          <w:rPr>
            <w:noProof/>
            <w:webHidden/>
          </w:rPr>
          <w:fldChar w:fldCharType="end"/>
        </w:r>
      </w:hyperlink>
    </w:p>
    <w:p w14:paraId="59939F87" w14:textId="6BF2E504"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24" w:history="1">
        <w:r w:rsidR="00C02846" w:rsidRPr="00F96AFD">
          <w:rPr>
            <w:rStyle w:val="Hipercze"/>
            <w:rFonts w:ascii="Arial" w:hAnsi="Arial" w:cs="Arial"/>
            <w:noProof/>
          </w:rPr>
          <w:t>Wykres 2.6. Wykres zbiorczy zmiennych składowych wskaźnika bieżącego syntetycznego indeksu koniunktury dla Wielkopolski w latach 2008-2013</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_Toc204343324 \h </w:instrText>
        </w:r>
        <w:r w:rsidR="00C02846" w:rsidRPr="00F96AFD">
          <w:rPr>
            <w:noProof/>
            <w:webHidden/>
          </w:rPr>
        </w:r>
        <w:r w:rsidR="00C02846" w:rsidRPr="00F96AFD">
          <w:rPr>
            <w:noProof/>
            <w:webHidden/>
          </w:rPr>
          <w:fldChar w:fldCharType="separate"/>
        </w:r>
        <w:r w:rsidR="003A4244">
          <w:rPr>
            <w:noProof/>
            <w:webHidden/>
          </w:rPr>
          <w:t>35</w:t>
        </w:r>
        <w:r w:rsidR="00C02846" w:rsidRPr="00F96AFD">
          <w:rPr>
            <w:noProof/>
            <w:webHidden/>
          </w:rPr>
          <w:fldChar w:fldCharType="end"/>
        </w:r>
      </w:hyperlink>
    </w:p>
    <w:p w14:paraId="0F5BF435" w14:textId="7B1B2F58"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25" w:history="1">
        <w:r w:rsidR="00C02846" w:rsidRPr="00F96AFD">
          <w:rPr>
            <w:rStyle w:val="Hipercze"/>
            <w:rFonts w:ascii="Arial" w:hAnsi="Arial" w:cs="Arial"/>
            <w:noProof/>
          </w:rPr>
          <w:t>Wykres 2.7. Wykres zbiorczy zmiennych składowych wskaźnika wyprzedzającego syntetycznego indeksu koniunktury dla Wielkopolski w latach 2008-2013</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_Toc204343325 \h </w:instrText>
        </w:r>
        <w:r w:rsidR="00C02846" w:rsidRPr="00F96AFD">
          <w:rPr>
            <w:noProof/>
            <w:webHidden/>
          </w:rPr>
        </w:r>
        <w:r w:rsidR="00C02846" w:rsidRPr="00F96AFD">
          <w:rPr>
            <w:noProof/>
            <w:webHidden/>
          </w:rPr>
          <w:fldChar w:fldCharType="separate"/>
        </w:r>
        <w:r w:rsidR="003A4244">
          <w:rPr>
            <w:noProof/>
            <w:webHidden/>
          </w:rPr>
          <w:t>39</w:t>
        </w:r>
        <w:r w:rsidR="00C02846" w:rsidRPr="00F96AFD">
          <w:rPr>
            <w:noProof/>
            <w:webHidden/>
          </w:rPr>
          <w:fldChar w:fldCharType="end"/>
        </w:r>
      </w:hyperlink>
    </w:p>
    <w:p w14:paraId="55B459E3" w14:textId="22B45025"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26" w:history="1">
        <w:r w:rsidR="00C02846" w:rsidRPr="00F96AFD">
          <w:rPr>
            <w:rStyle w:val="Hipercze"/>
            <w:rFonts w:ascii="Arial" w:hAnsi="Arial" w:cs="Arial"/>
            <w:noProof/>
          </w:rPr>
          <w:t>Wykres 2.8. Wartości syntetycznego wskaźnika koniunktury dla województwa wielkopolskiego w latach 2014-2019</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_Toc204343326 \h </w:instrText>
        </w:r>
        <w:r w:rsidR="00C02846" w:rsidRPr="00F96AFD">
          <w:rPr>
            <w:noProof/>
            <w:webHidden/>
          </w:rPr>
        </w:r>
        <w:r w:rsidR="00C02846" w:rsidRPr="00F96AFD">
          <w:rPr>
            <w:noProof/>
            <w:webHidden/>
          </w:rPr>
          <w:fldChar w:fldCharType="separate"/>
        </w:r>
        <w:r w:rsidR="003A4244">
          <w:rPr>
            <w:noProof/>
            <w:webHidden/>
          </w:rPr>
          <w:t>41</w:t>
        </w:r>
        <w:r w:rsidR="00C02846" w:rsidRPr="00F96AFD">
          <w:rPr>
            <w:noProof/>
            <w:webHidden/>
          </w:rPr>
          <w:fldChar w:fldCharType="end"/>
        </w:r>
      </w:hyperlink>
    </w:p>
    <w:p w14:paraId="02E941FE" w14:textId="19AAAEBB"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27" w:history="1">
        <w:r w:rsidR="00C02846" w:rsidRPr="00F96AFD">
          <w:rPr>
            <w:rStyle w:val="Hipercze"/>
            <w:rFonts w:ascii="Arial" w:hAnsi="Arial" w:cs="Arial"/>
            <w:noProof/>
          </w:rPr>
          <w:t>Wykres 2.9. Wykres zbiorczy zmiennych składowych wskaźnika bieżącego syntetycznego indeksu koniunktury dla Wielkopolski w latach 2014-2019</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_Toc204343327 \h </w:instrText>
        </w:r>
        <w:r w:rsidR="00C02846" w:rsidRPr="00F96AFD">
          <w:rPr>
            <w:noProof/>
            <w:webHidden/>
          </w:rPr>
        </w:r>
        <w:r w:rsidR="00C02846" w:rsidRPr="00F96AFD">
          <w:rPr>
            <w:noProof/>
            <w:webHidden/>
          </w:rPr>
          <w:fldChar w:fldCharType="separate"/>
        </w:r>
        <w:r w:rsidR="003A4244">
          <w:rPr>
            <w:noProof/>
            <w:webHidden/>
          </w:rPr>
          <w:t>44</w:t>
        </w:r>
        <w:r w:rsidR="00C02846" w:rsidRPr="00F96AFD">
          <w:rPr>
            <w:noProof/>
            <w:webHidden/>
          </w:rPr>
          <w:fldChar w:fldCharType="end"/>
        </w:r>
      </w:hyperlink>
    </w:p>
    <w:p w14:paraId="49956FA9" w14:textId="488772DD"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28" w:history="1">
        <w:r w:rsidR="00C02846" w:rsidRPr="00F96AFD">
          <w:rPr>
            <w:rStyle w:val="Hipercze"/>
            <w:rFonts w:ascii="Arial" w:hAnsi="Arial" w:cs="Arial"/>
            <w:noProof/>
          </w:rPr>
          <w:t>Wykres 2.10. Wykres zbiorczy zmiennych składowych wskaźnika wyprzedzającego syntetycznego indeksu koniunktury dla Wielkopolski w latach 2014 – 2019</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_Toc204343328 \h </w:instrText>
        </w:r>
        <w:r w:rsidR="00C02846" w:rsidRPr="00F96AFD">
          <w:rPr>
            <w:noProof/>
            <w:webHidden/>
          </w:rPr>
        </w:r>
        <w:r w:rsidR="00C02846" w:rsidRPr="00F96AFD">
          <w:rPr>
            <w:noProof/>
            <w:webHidden/>
          </w:rPr>
          <w:fldChar w:fldCharType="separate"/>
        </w:r>
        <w:r w:rsidR="003A4244">
          <w:rPr>
            <w:noProof/>
            <w:webHidden/>
          </w:rPr>
          <w:t>46</w:t>
        </w:r>
        <w:r w:rsidR="00C02846" w:rsidRPr="00F96AFD">
          <w:rPr>
            <w:noProof/>
            <w:webHidden/>
          </w:rPr>
          <w:fldChar w:fldCharType="end"/>
        </w:r>
      </w:hyperlink>
    </w:p>
    <w:p w14:paraId="04E97DB1" w14:textId="5EEAECE7"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29" w:history="1">
        <w:r w:rsidR="00C02846" w:rsidRPr="00F96AFD">
          <w:rPr>
            <w:rStyle w:val="Hipercze"/>
            <w:rFonts w:ascii="Arial" w:hAnsi="Arial" w:cs="Arial"/>
            <w:noProof/>
          </w:rPr>
          <w:t>Wykres 2.11. Wartości syntetycznego wskaźnika koniunktury dla województwa wielkopolskiego w latach 2020 - 2025</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_Toc204343329 \h </w:instrText>
        </w:r>
        <w:r w:rsidR="00C02846" w:rsidRPr="00F96AFD">
          <w:rPr>
            <w:noProof/>
            <w:webHidden/>
          </w:rPr>
        </w:r>
        <w:r w:rsidR="00C02846" w:rsidRPr="00F96AFD">
          <w:rPr>
            <w:noProof/>
            <w:webHidden/>
          </w:rPr>
          <w:fldChar w:fldCharType="separate"/>
        </w:r>
        <w:r w:rsidR="003A4244">
          <w:rPr>
            <w:noProof/>
            <w:webHidden/>
          </w:rPr>
          <w:t>48</w:t>
        </w:r>
        <w:r w:rsidR="00C02846" w:rsidRPr="00F96AFD">
          <w:rPr>
            <w:noProof/>
            <w:webHidden/>
          </w:rPr>
          <w:fldChar w:fldCharType="end"/>
        </w:r>
      </w:hyperlink>
    </w:p>
    <w:p w14:paraId="0C87AADF" w14:textId="78C99AFC"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30" w:history="1">
        <w:r w:rsidR="00C02846" w:rsidRPr="00F96AFD">
          <w:rPr>
            <w:rStyle w:val="Hipercze"/>
            <w:rFonts w:ascii="Arial" w:hAnsi="Arial" w:cs="Arial"/>
            <w:noProof/>
          </w:rPr>
          <w:t>Wykres 2.12. Wykres zbiorczy zmiennych składowych wskaźnika bieżącego syntetycznego indeksu koniunktury dla Wielkopolski w latach 2020-2025 (III)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_Toc204343330 \h </w:instrText>
        </w:r>
        <w:r w:rsidR="00C02846" w:rsidRPr="00F96AFD">
          <w:rPr>
            <w:noProof/>
            <w:webHidden/>
          </w:rPr>
        </w:r>
        <w:r w:rsidR="00C02846" w:rsidRPr="00F96AFD">
          <w:rPr>
            <w:noProof/>
            <w:webHidden/>
          </w:rPr>
          <w:fldChar w:fldCharType="separate"/>
        </w:r>
        <w:r w:rsidR="003A4244">
          <w:rPr>
            <w:noProof/>
            <w:webHidden/>
          </w:rPr>
          <w:t>49</w:t>
        </w:r>
        <w:r w:rsidR="00C02846" w:rsidRPr="00F96AFD">
          <w:rPr>
            <w:noProof/>
            <w:webHidden/>
          </w:rPr>
          <w:fldChar w:fldCharType="end"/>
        </w:r>
      </w:hyperlink>
    </w:p>
    <w:p w14:paraId="4BB2EFFF" w14:textId="5D733F38"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31" w:history="1">
        <w:r w:rsidR="00C02846" w:rsidRPr="00F96AFD">
          <w:rPr>
            <w:rStyle w:val="Hipercze"/>
            <w:rFonts w:ascii="Arial" w:hAnsi="Arial" w:cs="Arial"/>
            <w:noProof/>
          </w:rPr>
          <w:t>Wykres 2.13. Wykres zbiorczy zmiennych składowych wskaźnika wyprzedzającego syntetycznego indeksu koniunktury dla Wielkopolski w latach 2020 – 2025 (III)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_Toc204343331 \h </w:instrText>
        </w:r>
        <w:r w:rsidR="00C02846" w:rsidRPr="00F96AFD">
          <w:rPr>
            <w:noProof/>
            <w:webHidden/>
          </w:rPr>
        </w:r>
        <w:r w:rsidR="00C02846" w:rsidRPr="00F96AFD">
          <w:rPr>
            <w:noProof/>
            <w:webHidden/>
          </w:rPr>
          <w:fldChar w:fldCharType="separate"/>
        </w:r>
        <w:r w:rsidR="003A4244">
          <w:rPr>
            <w:noProof/>
            <w:webHidden/>
          </w:rPr>
          <w:t>52</w:t>
        </w:r>
        <w:r w:rsidR="00C02846" w:rsidRPr="00F96AFD">
          <w:rPr>
            <w:noProof/>
            <w:webHidden/>
          </w:rPr>
          <w:fldChar w:fldCharType="end"/>
        </w:r>
      </w:hyperlink>
    </w:p>
    <w:p w14:paraId="2AADF250" w14:textId="5F52BB12"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32" w:history="1">
        <w:r w:rsidR="00C02846" w:rsidRPr="00F96AFD">
          <w:rPr>
            <w:rStyle w:val="Hipercze"/>
            <w:rFonts w:ascii="Arial" w:hAnsi="Arial" w:cs="Arial"/>
            <w:noProof/>
          </w:rPr>
          <w:t>Wykres 2.14. Realne PKB województwa wielkopolskiego w mld zł (lewa oś) oraz udział w realnym PKB Polski (prawa oś)</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_Toc204343332 \h </w:instrText>
        </w:r>
        <w:r w:rsidR="00C02846" w:rsidRPr="00F96AFD">
          <w:rPr>
            <w:noProof/>
            <w:webHidden/>
          </w:rPr>
        </w:r>
        <w:r w:rsidR="00C02846" w:rsidRPr="00F96AFD">
          <w:rPr>
            <w:noProof/>
            <w:webHidden/>
          </w:rPr>
          <w:fldChar w:fldCharType="separate"/>
        </w:r>
        <w:r w:rsidR="003A4244">
          <w:rPr>
            <w:noProof/>
            <w:webHidden/>
          </w:rPr>
          <w:t>55</w:t>
        </w:r>
        <w:r w:rsidR="00C02846" w:rsidRPr="00F96AFD">
          <w:rPr>
            <w:noProof/>
            <w:webHidden/>
          </w:rPr>
          <w:fldChar w:fldCharType="end"/>
        </w:r>
      </w:hyperlink>
    </w:p>
    <w:p w14:paraId="6E35B762" w14:textId="587CB665"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33" w:history="1">
        <w:r w:rsidR="00C02846" w:rsidRPr="00F96AFD">
          <w:rPr>
            <w:rStyle w:val="Hipercze"/>
            <w:rFonts w:ascii="Arial" w:hAnsi="Arial" w:cs="Arial"/>
            <w:noProof/>
          </w:rPr>
          <w:t>Wykres 2.15. Tempo wzrostu realnego PKB województwa wielkopolskiego oraz PKB Polski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_Toc204343333 \h </w:instrText>
        </w:r>
        <w:r w:rsidR="00C02846" w:rsidRPr="00F96AFD">
          <w:rPr>
            <w:noProof/>
            <w:webHidden/>
          </w:rPr>
        </w:r>
        <w:r w:rsidR="00C02846" w:rsidRPr="00F96AFD">
          <w:rPr>
            <w:noProof/>
            <w:webHidden/>
          </w:rPr>
          <w:fldChar w:fldCharType="separate"/>
        </w:r>
        <w:r w:rsidR="003A4244">
          <w:rPr>
            <w:noProof/>
            <w:webHidden/>
          </w:rPr>
          <w:t>57</w:t>
        </w:r>
        <w:r w:rsidR="00C02846" w:rsidRPr="00F96AFD">
          <w:rPr>
            <w:noProof/>
            <w:webHidden/>
          </w:rPr>
          <w:fldChar w:fldCharType="end"/>
        </w:r>
      </w:hyperlink>
    </w:p>
    <w:p w14:paraId="1DC92004" w14:textId="66590F6A"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34" w:history="1">
        <w:r w:rsidR="00C02846" w:rsidRPr="00F96AFD">
          <w:rPr>
            <w:rStyle w:val="Hipercze"/>
            <w:rFonts w:ascii="Arial" w:hAnsi="Arial" w:cs="Arial"/>
            <w:noProof/>
          </w:rPr>
          <w:t>Wykres 2.16. Tempo wzrostu realnego PKB, produkcji sprzedanej przemysłu, produkcji budowlano-montażowej i nakładów wewnętrznych na działalność B+R (lewa oś) oraz pierwsze różnice stopy bezrobocia (prawa oś) w województwie wielkopolskim</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_Toc204343334 \h </w:instrText>
        </w:r>
        <w:r w:rsidR="00C02846" w:rsidRPr="00F96AFD">
          <w:rPr>
            <w:noProof/>
            <w:webHidden/>
          </w:rPr>
        </w:r>
        <w:r w:rsidR="00C02846" w:rsidRPr="00F96AFD">
          <w:rPr>
            <w:noProof/>
            <w:webHidden/>
          </w:rPr>
          <w:fldChar w:fldCharType="separate"/>
        </w:r>
        <w:r w:rsidR="003A4244">
          <w:rPr>
            <w:noProof/>
            <w:webHidden/>
          </w:rPr>
          <w:t>60</w:t>
        </w:r>
        <w:r w:rsidR="00C02846" w:rsidRPr="00F96AFD">
          <w:rPr>
            <w:noProof/>
            <w:webHidden/>
          </w:rPr>
          <w:fldChar w:fldCharType="end"/>
        </w:r>
      </w:hyperlink>
    </w:p>
    <w:p w14:paraId="47DE0535" w14:textId="045B885B"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35" w:history="1">
        <w:r w:rsidR="00C02846" w:rsidRPr="00F96AFD">
          <w:rPr>
            <w:rStyle w:val="Hipercze"/>
            <w:rFonts w:ascii="Arial" w:hAnsi="Arial" w:cs="Arial"/>
            <w:noProof/>
          </w:rPr>
          <w:t>Wykres 2.17. Prognoza przedziałowa tempa wzrostu realnego PKB województwa wielkopolskiego:</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_Toc204343335 \h </w:instrText>
        </w:r>
        <w:r w:rsidR="00C02846" w:rsidRPr="00F96AFD">
          <w:rPr>
            <w:noProof/>
            <w:webHidden/>
          </w:rPr>
        </w:r>
        <w:r w:rsidR="00C02846" w:rsidRPr="00F96AFD">
          <w:rPr>
            <w:noProof/>
            <w:webHidden/>
          </w:rPr>
          <w:fldChar w:fldCharType="separate"/>
        </w:r>
        <w:r w:rsidR="003A4244">
          <w:rPr>
            <w:noProof/>
            <w:webHidden/>
          </w:rPr>
          <w:t>65</w:t>
        </w:r>
        <w:r w:rsidR="00C02846" w:rsidRPr="00F96AFD">
          <w:rPr>
            <w:noProof/>
            <w:webHidden/>
          </w:rPr>
          <w:fldChar w:fldCharType="end"/>
        </w:r>
      </w:hyperlink>
    </w:p>
    <w:p w14:paraId="2B7A8E3C" w14:textId="3E1A158C"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36" w:history="1">
        <w:r w:rsidR="00C02846" w:rsidRPr="00F96AFD">
          <w:rPr>
            <w:rStyle w:val="Hipercze"/>
            <w:rFonts w:ascii="Arial" w:hAnsi="Arial" w:cs="Arial"/>
            <w:noProof/>
          </w:rPr>
          <w:t>Wykres 3.1. Dorośli dokształcający się (w procentach, lewa skala), przyrost naturalny (na 1000 ludności, lewa skala) i miesięczny dochód rozporządzalny (w złotych, prawa skala)</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_Toc204343336 \h </w:instrText>
        </w:r>
        <w:r w:rsidR="00C02846" w:rsidRPr="00F96AFD">
          <w:rPr>
            <w:noProof/>
            <w:webHidden/>
          </w:rPr>
        </w:r>
        <w:r w:rsidR="00C02846" w:rsidRPr="00F96AFD">
          <w:rPr>
            <w:noProof/>
            <w:webHidden/>
          </w:rPr>
          <w:fldChar w:fldCharType="separate"/>
        </w:r>
        <w:r w:rsidR="003A4244">
          <w:rPr>
            <w:noProof/>
            <w:webHidden/>
          </w:rPr>
          <w:t>72</w:t>
        </w:r>
        <w:r w:rsidR="00C02846" w:rsidRPr="00F96AFD">
          <w:rPr>
            <w:noProof/>
            <w:webHidden/>
          </w:rPr>
          <w:fldChar w:fldCharType="end"/>
        </w:r>
      </w:hyperlink>
    </w:p>
    <w:p w14:paraId="17AF4E52" w14:textId="4D5860E3"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37" w:history="1">
        <w:r w:rsidR="00C02846" w:rsidRPr="00F96AFD">
          <w:rPr>
            <w:rStyle w:val="Hipercze"/>
            <w:rFonts w:ascii="Arial" w:hAnsi="Arial" w:cs="Arial"/>
            <w:noProof/>
          </w:rPr>
          <w:t>Wykres 3.2. Nakłady inwestycyjne w województwie wielkopolskim w milionach złotych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_Toc204343337 \h </w:instrText>
        </w:r>
        <w:r w:rsidR="00C02846" w:rsidRPr="00F96AFD">
          <w:rPr>
            <w:noProof/>
            <w:webHidden/>
          </w:rPr>
        </w:r>
        <w:r w:rsidR="00C02846" w:rsidRPr="00F96AFD">
          <w:rPr>
            <w:noProof/>
            <w:webHidden/>
          </w:rPr>
          <w:fldChar w:fldCharType="separate"/>
        </w:r>
        <w:r w:rsidR="003A4244">
          <w:rPr>
            <w:noProof/>
            <w:webHidden/>
          </w:rPr>
          <w:t>79</w:t>
        </w:r>
        <w:r w:rsidR="00C02846" w:rsidRPr="00F96AFD">
          <w:rPr>
            <w:noProof/>
            <w:webHidden/>
          </w:rPr>
          <w:fldChar w:fldCharType="end"/>
        </w:r>
      </w:hyperlink>
    </w:p>
    <w:p w14:paraId="3B5C4DF2" w14:textId="124FC26D"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38" w:history="1">
        <w:r w:rsidR="00C02846" w:rsidRPr="00F96AFD">
          <w:rPr>
            <w:rStyle w:val="Hipercze"/>
            <w:rFonts w:ascii="Arial" w:hAnsi="Arial" w:cs="Arial"/>
            <w:noProof/>
          </w:rPr>
          <w:t>Wykres 3.3. Emisja gazów w województwie wielkopolskim w tysiącach ton na rok</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_Toc204343338 \h </w:instrText>
        </w:r>
        <w:r w:rsidR="00C02846" w:rsidRPr="00F96AFD">
          <w:rPr>
            <w:noProof/>
            <w:webHidden/>
          </w:rPr>
        </w:r>
        <w:r w:rsidR="00C02846" w:rsidRPr="00F96AFD">
          <w:rPr>
            <w:noProof/>
            <w:webHidden/>
          </w:rPr>
          <w:fldChar w:fldCharType="separate"/>
        </w:r>
        <w:r w:rsidR="003A4244">
          <w:rPr>
            <w:noProof/>
            <w:webHidden/>
          </w:rPr>
          <w:t>84</w:t>
        </w:r>
        <w:r w:rsidR="00C02846" w:rsidRPr="00F96AFD">
          <w:rPr>
            <w:noProof/>
            <w:webHidden/>
          </w:rPr>
          <w:fldChar w:fldCharType="end"/>
        </w:r>
      </w:hyperlink>
    </w:p>
    <w:p w14:paraId="5F27128E" w14:textId="0B85D63C"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39" w:history="1">
        <w:r w:rsidR="00C02846" w:rsidRPr="00F96AFD">
          <w:rPr>
            <w:rStyle w:val="Hipercze"/>
            <w:rFonts w:ascii="Arial" w:hAnsi="Arial" w:cs="Arial"/>
            <w:noProof/>
          </w:rPr>
          <w:t>Wykres 3.4. Emisja pyłów w województwie wielkopolskim w tonach na rok</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_Toc204343339 \h </w:instrText>
        </w:r>
        <w:r w:rsidR="00C02846" w:rsidRPr="00F96AFD">
          <w:rPr>
            <w:noProof/>
            <w:webHidden/>
          </w:rPr>
        </w:r>
        <w:r w:rsidR="00C02846" w:rsidRPr="00F96AFD">
          <w:rPr>
            <w:noProof/>
            <w:webHidden/>
          </w:rPr>
          <w:fldChar w:fldCharType="separate"/>
        </w:r>
        <w:r w:rsidR="003A4244">
          <w:rPr>
            <w:noProof/>
            <w:webHidden/>
          </w:rPr>
          <w:t>85</w:t>
        </w:r>
        <w:r w:rsidR="00C02846" w:rsidRPr="00F96AFD">
          <w:rPr>
            <w:noProof/>
            <w:webHidden/>
          </w:rPr>
          <w:fldChar w:fldCharType="end"/>
        </w:r>
      </w:hyperlink>
    </w:p>
    <w:p w14:paraId="78FFC306" w14:textId="07A235F9"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40" w:history="1">
        <w:r w:rsidR="00C02846" w:rsidRPr="00F96AFD">
          <w:rPr>
            <w:rStyle w:val="Hipercze"/>
            <w:rFonts w:ascii="Arial" w:hAnsi="Arial" w:cs="Arial"/>
            <w:noProof/>
          </w:rPr>
          <w:t>Wykres 3.5. Syntetyczny wskaźnik rozwoju województwa wielkopolskiego w latach 2014-2023</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_Toc204343340 \h </w:instrText>
        </w:r>
        <w:r w:rsidR="00C02846" w:rsidRPr="00F96AFD">
          <w:rPr>
            <w:noProof/>
            <w:webHidden/>
          </w:rPr>
        </w:r>
        <w:r w:rsidR="00C02846" w:rsidRPr="00F96AFD">
          <w:rPr>
            <w:noProof/>
            <w:webHidden/>
          </w:rPr>
          <w:fldChar w:fldCharType="separate"/>
        </w:r>
        <w:r w:rsidR="003A4244">
          <w:rPr>
            <w:noProof/>
            <w:webHidden/>
          </w:rPr>
          <w:t>100</w:t>
        </w:r>
        <w:r w:rsidR="00C02846" w:rsidRPr="00F96AFD">
          <w:rPr>
            <w:noProof/>
            <w:webHidden/>
          </w:rPr>
          <w:fldChar w:fldCharType="end"/>
        </w:r>
      </w:hyperlink>
    </w:p>
    <w:p w14:paraId="06E9BD89" w14:textId="303EA42F"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41" w:history="1">
        <w:r w:rsidR="00C02846" w:rsidRPr="00F96AFD">
          <w:rPr>
            <w:rStyle w:val="Hipercze"/>
            <w:rFonts w:ascii="Arial" w:hAnsi="Arial" w:cs="Arial"/>
            <w:noProof/>
          </w:rPr>
          <w:t>Wykres 3.6. Odsetek dorosłych uczestniczących w edukacji i stopa wzrostu realnego PKB województwa wielkopolskiego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_Toc204343341 \h </w:instrText>
        </w:r>
        <w:r w:rsidR="00C02846" w:rsidRPr="00F96AFD">
          <w:rPr>
            <w:noProof/>
            <w:webHidden/>
          </w:rPr>
        </w:r>
        <w:r w:rsidR="00C02846" w:rsidRPr="00F96AFD">
          <w:rPr>
            <w:noProof/>
            <w:webHidden/>
          </w:rPr>
          <w:fldChar w:fldCharType="separate"/>
        </w:r>
        <w:r w:rsidR="003A4244">
          <w:rPr>
            <w:noProof/>
            <w:webHidden/>
          </w:rPr>
          <w:t>102</w:t>
        </w:r>
        <w:r w:rsidR="00C02846" w:rsidRPr="00F96AFD">
          <w:rPr>
            <w:noProof/>
            <w:webHidden/>
          </w:rPr>
          <w:fldChar w:fldCharType="end"/>
        </w:r>
      </w:hyperlink>
    </w:p>
    <w:p w14:paraId="5018EA17" w14:textId="0180B8E8"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42" w:history="1">
        <w:r w:rsidR="00C02846" w:rsidRPr="00F96AFD">
          <w:rPr>
            <w:rStyle w:val="Hipercze"/>
            <w:rFonts w:ascii="Arial" w:hAnsi="Arial" w:cs="Arial"/>
            <w:noProof/>
          </w:rPr>
          <w:t>Wykres 3.7. Stopa wzrostu realnego dochodu dyspozycyjnego ogółem na 1 mieszkańca i stopa wzrostu realnego PKB województwa wielkopolskiego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_Toc204343342 \h </w:instrText>
        </w:r>
        <w:r w:rsidR="00C02846" w:rsidRPr="00F96AFD">
          <w:rPr>
            <w:noProof/>
            <w:webHidden/>
          </w:rPr>
        </w:r>
        <w:r w:rsidR="00C02846" w:rsidRPr="00F96AFD">
          <w:rPr>
            <w:noProof/>
            <w:webHidden/>
          </w:rPr>
          <w:fldChar w:fldCharType="separate"/>
        </w:r>
        <w:r w:rsidR="003A4244">
          <w:rPr>
            <w:noProof/>
            <w:webHidden/>
          </w:rPr>
          <w:t>103</w:t>
        </w:r>
        <w:r w:rsidR="00C02846" w:rsidRPr="00F96AFD">
          <w:rPr>
            <w:noProof/>
            <w:webHidden/>
          </w:rPr>
          <w:fldChar w:fldCharType="end"/>
        </w:r>
      </w:hyperlink>
    </w:p>
    <w:p w14:paraId="66D94C78" w14:textId="0CB2BF9E"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43" w:history="1">
        <w:r w:rsidR="00C02846" w:rsidRPr="00F96AFD">
          <w:rPr>
            <w:rStyle w:val="Hipercze"/>
            <w:rFonts w:ascii="Arial" w:hAnsi="Arial" w:cs="Arial"/>
            <w:noProof/>
          </w:rPr>
          <w:t>Wykres 3.8. Stopy wzrostu wskaźnika zatrudnienia i realnego PKB w województwie wielkopolskim</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_Toc204343343 \h </w:instrText>
        </w:r>
        <w:r w:rsidR="00C02846" w:rsidRPr="00F96AFD">
          <w:rPr>
            <w:noProof/>
            <w:webHidden/>
          </w:rPr>
        </w:r>
        <w:r w:rsidR="00C02846" w:rsidRPr="00F96AFD">
          <w:rPr>
            <w:noProof/>
            <w:webHidden/>
          </w:rPr>
          <w:fldChar w:fldCharType="separate"/>
        </w:r>
        <w:r w:rsidR="003A4244">
          <w:rPr>
            <w:noProof/>
            <w:webHidden/>
          </w:rPr>
          <w:t>104</w:t>
        </w:r>
        <w:r w:rsidR="00C02846" w:rsidRPr="00F96AFD">
          <w:rPr>
            <w:noProof/>
            <w:webHidden/>
          </w:rPr>
          <w:fldChar w:fldCharType="end"/>
        </w:r>
      </w:hyperlink>
    </w:p>
    <w:p w14:paraId="395788D0" w14:textId="4E91DE2B"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44" w:history="1">
        <w:r w:rsidR="00C02846" w:rsidRPr="00F96AFD">
          <w:rPr>
            <w:rStyle w:val="Hipercze"/>
            <w:rFonts w:ascii="Arial" w:hAnsi="Arial" w:cs="Arial"/>
            <w:noProof/>
          </w:rPr>
          <w:t>Wykres 3.9. Stopy wzrostu inwestycji na 1 mieszkańca i PKB województwa wielkopolskiego</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_Toc204343344 \h </w:instrText>
        </w:r>
        <w:r w:rsidR="00C02846" w:rsidRPr="00F96AFD">
          <w:rPr>
            <w:noProof/>
            <w:webHidden/>
          </w:rPr>
        </w:r>
        <w:r w:rsidR="00C02846" w:rsidRPr="00F96AFD">
          <w:rPr>
            <w:noProof/>
            <w:webHidden/>
          </w:rPr>
          <w:fldChar w:fldCharType="separate"/>
        </w:r>
        <w:r w:rsidR="003A4244">
          <w:rPr>
            <w:noProof/>
            <w:webHidden/>
          </w:rPr>
          <w:t>105</w:t>
        </w:r>
        <w:r w:rsidR="00C02846" w:rsidRPr="00F96AFD">
          <w:rPr>
            <w:noProof/>
            <w:webHidden/>
          </w:rPr>
          <w:fldChar w:fldCharType="end"/>
        </w:r>
      </w:hyperlink>
    </w:p>
    <w:p w14:paraId="6E2858A5" w14:textId="5A50AB95"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45" w:history="1">
        <w:r w:rsidR="00C02846" w:rsidRPr="00F96AFD">
          <w:rPr>
            <w:rStyle w:val="Hipercze"/>
            <w:rFonts w:ascii="Arial" w:hAnsi="Arial" w:cs="Arial"/>
            <w:noProof/>
          </w:rPr>
          <w:t>Wykres 3.10. Dynamika zmiany udziału przedsiębiorstw innowacyjnych w ogólnej liczbie przedsiębiorstw i stopa wzrostu realnego PKB województwa wielkopolskiego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_Toc204343345 \h </w:instrText>
        </w:r>
        <w:r w:rsidR="00C02846" w:rsidRPr="00F96AFD">
          <w:rPr>
            <w:noProof/>
            <w:webHidden/>
          </w:rPr>
        </w:r>
        <w:r w:rsidR="00C02846" w:rsidRPr="00F96AFD">
          <w:rPr>
            <w:noProof/>
            <w:webHidden/>
          </w:rPr>
          <w:fldChar w:fldCharType="separate"/>
        </w:r>
        <w:r w:rsidR="003A4244">
          <w:rPr>
            <w:noProof/>
            <w:webHidden/>
          </w:rPr>
          <w:t>106</w:t>
        </w:r>
        <w:r w:rsidR="00C02846" w:rsidRPr="00F96AFD">
          <w:rPr>
            <w:noProof/>
            <w:webHidden/>
          </w:rPr>
          <w:fldChar w:fldCharType="end"/>
        </w:r>
      </w:hyperlink>
    </w:p>
    <w:p w14:paraId="1CDD9DEA" w14:textId="7546D5DD"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46" w:history="1">
        <w:r w:rsidR="00C02846" w:rsidRPr="00F96AFD">
          <w:rPr>
            <w:rStyle w:val="Hipercze"/>
            <w:rFonts w:ascii="Arial" w:hAnsi="Arial" w:cs="Arial"/>
            <w:noProof/>
          </w:rPr>
          <w:t>Wykres 3.11. Dynamika produkcji rolniczej w Wielkopolsce w procentach ,i stopa wzrostu realnego PKB</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_Toc204343346 \h </w:instrText>
        </w:r>
        <w:r w:rsidR="00C02846" w:rsidRPr="00F96AFD">
          <w:rPr>
            <w:noProof/>
            <w:webHidden/>
          </w:rPr>
        </w:r>
        <w:r w:rsidR="00C02846" w:rsidRPr="00F96AFD">
          <w:rPr>
            <w:noProof/>
            <w:webHidden/>
          </w:rPr>
          <w:fldChar w:fldCharType="separate"/>
        </w:r>
        <w:r w:rsidR="003A4244">
          <w:rPr>
            <w:noProof/>
            <w:webHidden/>
          </w:rPr>
          <w:t>107</w:t>
        </w:r>
        <w:r w:rsidR="00C02846" w:rsidRPr="00F96AFD">
          <w:rPr>
            <w:noProof/>
            <w:webHidden/>
          </w:rPr>
          <w:fldChar w:fldCharType="end"/>
        </w:r>
      </w:hyperlink>
    </w:p>
    <w:p w14:paraId="7CFFEA1A" w14:textId="1BC1ED2B"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47" w:history="1">
        <w:r w:rsidR="00C02846" w:rsidRPr="00F96AFD">
          <w:rPr>
            <w:rStyle w:val="Hipercze"/>
            <w:rFonts w:ascii="Arial" w:hAnsi="Arial" w:cs="Arial"/>
            <w:noProof/>
          </w:rPr>
          <w:t>Wykres 3.12. Wzrost masy wytworzonych odpadów komunalnych przez jednego mieszkańca w procentach i stopa wzrostu realnego PKB</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_Toc204343347 \h </w:instrText>
        </w:r>
        <w:r w:rsidR="00C02846" w:rsidRPr="00F96AFD">
          <w:rPr>
            <w:noProof/>
            <w:webHidden/>
          </w:rPr>
        </w:r>
        <w:r w:rsidR="00C02846" w:rsidRPr="00F96AFD">
          <w:rPr>
            <w:noProof/>
            <w:webHidden/>
          </w:rPr>
          <w:fldChar w:fldCharType="separate"/>
        </w:r>
        <w:r w:rsidR="003A4244">
          <w:rPr>
            <w:noProof/>
            <w:webHidden/>
          </w:rPr>
          <w:t>108</w:t>
        </w:r>
        <w:r w:rsidR="00C02846" w:rsidRPr="00F96AFD">
          <w:rPr>
            <w:noProof/>
            <w:webHidden/>
          </w:rPr>
          <w:fldChar w:fldCharType="end"/>
        </w:r>
      </w:hyperlink>
    </w:p>
    <w:p w14:paraId="00C4EE52" w14:textId="76770E0A"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48" w:history="1">
        <w:r w:rsidR="00C02846" w:rsidRPr="00F96AFD">
          <w:rPr>
            <w:rStyle w:val="Hipercze"/>
            <w:rFonts w:ascii="Arial" w:hAnsi="Arial" w:cs="Arial"/>
            <w:noProof/>
          </w:rPr>
          <w:t>Wykres 3.13. Procentowa zmiana emisji gazów rok do roku i stopa wzrostu realnego PKB</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_Toc204343348 \h </w:instrText>
        </w:r>
        <w:r w:rsidR="00C02846" w:rsidRPr="00F96AFD">
          <w:rPr>
            <w:noProof/>
            <w:webHidden/>
          </w:rPr>
        </w:r>
        <w:r w:rsidR="00C02846" w:rsidRPr="00F96AFD">
          <w:rPr>
            <w:noProof/>
            <w:webHidden/>
          </w:rPr>
          <w:fldChar w:fldCharType="separate"/>
        </w:r>
        <w:r w:rsidR="003A4244">
          <w:rPr>
            <w:noProof/>
            <w:webHidden/>
          </w:rPr>
          <w:t>109</w:t>
        </w:r>
        <w:r w:rsidR="00C02846" w:rsidRPr="00F96AFD">
          <w:rPr>
            <w:noProof/>
            <w:webHidden/>
          </w:rPr>
          <w:fldChar w:fldCharType="end"/>
        </w:r>
      </w:hyperlink>
    </w:p>
    <w:p w14:paraId="1DF77178" w14:textId="44DA161D"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49" w:history="1">
        <w:r w:rsidR="00C02846" w:rsidRPr="00F96AFD">
          <w:rPr>
            <w:rStyle w:val="Hipercze"/>
            <w:rFonts w:ascii="Arial" w:hAnsi="Arial" w:cs="Arial"/>
            <w:noProof/>
          </w:rPr>
          <w:t>Wykres 3.14. Procentowa zmiana emisji pyłów (r/r) i stopa wzrostu realnego PKB</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_Toc204343349 \h </w:instrText>
        </w:r>
        <w:r w:rsidR="00C02846" w:rsidRPr="00F96AFD">
          <w:rPr>
            <w:noProof/>
            <w:webHidden/>
          </w:rPr>
        </w:r>
        <w:r w:rsidR="00C02846" w:rsidRPr="00F96AFD">
          <w:rPr>
            <w:noProof/>
            <w:webHidden/>
          </w:rPr>
          <w:fldChar w:fldCharType="separate"/>
        </w:r>
        <w:r w:rsidR="003A4244">
          <w:rPr>
            <w:noProof/>
            <w:webHidden/>
          </w:rPr>
          <w:t>110</w:t>
        </w:r>
        <w:r w:rsidR="00C02846" w:rsidRPr="00F96AFD">
          <w:rPr>
            <w:noProof/>
            <w:webHidden/>
          </w:rPr>
          <w:fldChar w:fldCharType="end"/>
        </w:r>
      </w:hyperlink>
    </w:p>
    <w:p w14:paraId="38C8CC7B" w14:textId="4748B794"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50" w:history="1">
        <w:r w:rsidR="00C02846" w:rsidRPr="00F96AFD">
          <w:rPr>
            <w:rStyle w:val="Hipercze"/>
            <w:rFonts w:ascii="Arial" w:hAnsi="Arial" w:cs="Arial"/>
            <w:noProof/>
          </w:rPr>
          <w:t>Wykres 3.15. Zmiana liczby regularnych linii komunikacji autobusowej w procentach w Wielkopolsce i stopa wzrostu realnego PKB</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_Toc204343350 \h </w:instrText>
        </w:r>
        <w:r w:rsidR="00C02846" w:rsidRPr="00F96AFD">
          <w:rPr>
            <w:noProof/>
            <w:webHidden/>
          </w:rPr>
        </w:r>
        <w:r w:rsidR="00C02846" w:rsidRPr="00F96AFD">
          <w:rPr>
            <w:noProof/>
            <w:webHidden/>
          </w:rPr>
          <w:fldChar w:fldCharType="separate"/>
        </w:r>
        <w:r w:rsidR="003A4244">
          <w:rPr>
            <w:noProof/>
            <w:webHidden/>
          </w:rPr>
          <w:t>111</w:t>
        </w:r>
        <w:r w:rsidR="00C02846" w:rsidRPr="00F96AFD">
          <w:rPr>
            <w:noProof/>
            <w:webHidden/>
          </w:rPr>
          <w:fldChar w:fldCharType="end"/>
        </w:r>
      </w:hyperlink>
    </w:p>
    <w:p w14:paraId="0A595F65" w14:textId="03E1E004"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51" w:history="1">
        <w:r w:rsidR="00C02846" w:rsidRPr="00F96AFD">
          <w:rPr>
            <w:rStyle w:val="Hipercze"/>
            <w:rFonts w:ascii="Arial" w:hAnsi="Arial" w:cs="Arial"/>
            <w:noProof/>
          </w:rPr>
          <w:t>Wykres 3.16. Stopa wzrostu liczby samochodów na 1000 mieszkańców i stopa wzrostu realnego PKB</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_Toc204343351 \h </w:instrText>
        </w:r>
        <w:r w:rsidR="00C02846" w:rsidRPr="00F96AFD">
          <w:rPr>
            <w:noProof/>
            <w:webHidden/>
          </w:rPr>
        </w:r>
        <w:r w:rsidR="00C02846" w:rsidRPr="00F96AFD">
          <w:rPr>
            <w:noProof/>
            <w:webHidden/>
          </w:rPr>
          <w:fldChar w:fldCharType="separate"/>
        </w:r>
        <w:r w:rsidR="003A4244">
          <w:rPr>
            <w:noProof/>
            <w:webHidden/>
          </w:rPr>
          <w:t>112</w:t>
        </w:r>
        <w:r w:rsidR="00C02846" w:rsidRPr="00F96AFD">
          <w:rPr>
            <w:noProof/>
            <w:webHidden/>
          </w:rPr>
          <w:fldChar w:fldCharType="end"/>
        </w:r>
      </w:hyperlink>
    </w:p>
    <w:p w14:paraId="21AD5340" w14:textId="38EAA6E0"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52" w:history="1">
        <w:r w:rsidR="00C02846" w:rsidRPr="00F96AFD">
          <w:rPr>
            <w:rStyle w:val="Hipercze"/>
            <w:rFonts w:ascii="Arial" w:hAnsi="Arial" w:cs="Arial"/>
            <w:noProof/>
          </w:rPr>
          <w:t>Wykres 3.17. Stopa wzrostu liczby pasażerów lotniczych w województwie wielkopolskim i stopa wzrostu realnego PKB</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_Toc204343352 \h </w:instrText>
        </w:r>
        <w:r w:rsidR="00C02846" w:rsidRPr="00F96AFD">
          <w:rPr>
            <w:noProof/>
            <w:webHidden/>
          </w:rPr>
        </w:r>
        <w:r w:rsidR="00C02846" w:rsidRPr="00F96AFD">
          <w:rPr>
            <w:noProof/>
            <w:webHidden/>
          </w:rPr>
          <w:fldChar w:fldCharType="separate"/>
        </w:r>
        <w:r w:rsidR="003A4244">
          <w:rPr>
            <w:noProof/>
            <w:webHidden/>
          </w:rPr>
          <w:t>113</w:t>
        </w:r>
        <w:r w:rsidR="00C02846" w:rsidRPr="00F96AFD">
          <w:rPr>
            <w:noProof/>
            <w:webHidden/>
          </w:rPr>
          <w:fldChar w:fldCharType="end"/>
        </w:r>
      </w:hyperlink>
    </w:p>
    <w:p w14:paraId="115F8283" w14:textId="2E1618B7"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53" w:history="1">
        <w:r w:rsidR="00C02846" w:rsidRPr="00F96AFD">
          <w:rPr>
            <w:rStyle w:val="Hipercze"/>
            <w:rFonts w:ascii="Arial" w:hAnsi="Arial" w:cs="Arial"/>
            <w:noProof/>
          </w:rPr>
          <w:t>Wykres 3.18. Stopa wzrostu długości dróg dla rowerów w Wielkopolsce i stopa wzrostu realnego PKB</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_Toc204343353 \h </w:instrText>
        </w:r>
        <w:r w:rsidR="00C02846" w:rsidRPr="00F96AFD">
          <w:rPr>
            <w:noProof/>
            <w:webHidden/>
          </w:rPr>
        </w:r>
        <w:r w:rsidR="00C02846" w:rsidRPr="00F96AFD">
          <w:rPr>
            <w:noProof/>
            <w:webHidden/>
          </w:rPr>
          <w:fldChar w:fldCharType="separate"/>
        </w:r>
        <w:r w:rsidR="003A4244">
          <w:rPr>
            <w:noProof/>
            <w:webHidden/>
          </w:rPr>
          <w:t>114</w:t>
        </w:r>
        <w:r w:rsidR="00C02846" w:rsidRPr="00F96AFD">
          <w:rPr>
            <w:noProof/>
            <w:webHidden/>
          </w:rPr>
          <w:fldChar w:fldCharType="end"/>
        </w:r>
      </w:hyperlink>
    </w:p>
    <w:p w14:paraId="181EA147" w14:textId="35D83F7C"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54" w:history="1">
        <w:r w:rsidR="00C02846" w:rsidRPr="00F96AFD">
          <w:rPr>
            <w:rStyle w:val="Hipercze"/>
            <w:rFonts w:ascii="Arial" w:hAnsi="Arial" w:cs="Arial"/>
            <w:noProof/>
          </w:rPr>
          <w:t xml:space="preserve">Wykres 3.19. Tempo wzrostu liczby podmiotów i osób zatrudnionych w ramach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 województwa wielkopolskiego oraz tempo wzrostu realnego PKB Wielkopolski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_Toc204343354 \h </w:instrText>
        </w:r>
        <w:r w:rsidR="00C02846" w:rsidRPr="00F96AFD">
          <w:rPr>
            <w:noProof/>
            <w:webHidden/>
          </w:rPr>
        </w:r>
        <w:r w:rsidR="00C02846" w:rsidRPr="00F96AFD">
          <w:rPr>
            <w:noProof/>
            <w:webHidden/>
          </w:rPr>
          <w:fldChar w:fldCharType="separate"/>
        </w:r>
        <w:r w:rsidR="003A4244">
          <w:rPr>
            <w:noProof/>
            <w:webHidden/>
          </w:rPr>
          <w:t>116</w:t>
        </w:r>
        <w:r w:rsidR="00C02846" w:rsidRPr="00F96AFD">
          <w:rPr>
            <w:noProof/>
            <w:webHidden/>
          </w:rPr>
          <w:fldChar w:fldCharType="end"/>
        </w:r>
      </w:hyperlink>
    </w:p>
    <w:p w14:paraId="6A1DD16B" w14:textId="4CC7453A"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55" w:history="1">
        <w:r w:rsidR="00C02846" w:rsidRPr="00F96AFD">
          <w:rPr>
            <w:rStyle w:val="Hipercze"/>
            <w:rFonts w:ascii="Arial" w:hAnsi="Arial" w:cs="Arial"/>
            <w:noProof/>
          </w:rPr>
          <w:t xml:space="preserve">Wykres 3.20. Stosunek liczby zatrudnionych w sekcjach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 do liczby zatrudnionych ogółem w województwie wielkopolskim (%) oraz liczba bezwzględna zatrudnionych w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_Toc204343355 \h </w:instrText>
        </w:r>
        <w:r w:rsidR="00C02846" w:rsidRPr="00F96AFD">
          <w:rPr>
            <w:noProof/>
            <w:webHidden/>
          </w:rPr>
        </w:r>
        <w:r w:rsidR="00C02846" w:rsidRPr="00F96AFD">
          <w:rPr>
            <w:noProof/>
            <w:webHidden/>
          </w:rPr>
          <w:fldChar w:fldCharType="separate"/>
        </w:r>
        <w:r w:rsidR="003A4244">
          <w:rPr>
            <w:noProof/>
            <w:webHidden/>
          </w:rPr>
          <w:t>117</w:t>
        </w:r>
        <w:r w:rsidR="00C02846" w:rsidRPr="00F96AFD">
          <w:rPr>
            <w:noProof/>
            <w:webHidden/>
          </w:rPr>
          <w:fldChar w:fldCharType="end"/>
        </w:r>
      </w:hyperlink>
    </w:p>
    <w:p w14:paraId="14F7F1A8" w14:textId="6A1DD565"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56" w:history="1">
        <w:r w:rsidR="00C02846" w:rsidRPr="00F96AFD">
          <w:rPr>
            <w:rStyle w:val="Hipercze"/>
            <w:rFonts w:ascii="Arial" w:hAnsi="Arial" w:cs="Arial"/>
            <w:noProof/>
          </w:rPr>
          <w:t xml:space="preserve">Wykres 3.21. Eksport netto branż z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 w miliardach złotych oraz tempo wzrostu realnego PKB Wielkopolski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_Toc204343356 \h </w:instrText>
        </w:r>
        <w:r w:rsidR="00C02846" w:rsidRPr="00F96AFD">
          <w:rPr>
            <w:noProof/>
            <w:webHidden/>
          </w:rPr>
        </w:r>
        <w:r w:rsidR="00C02846" w:rsidRPr="00F96AFD">
          <w:rPr>
            <w:noProof/>
            <w:webHidden/>
          </w:rPr>
          <w:fldChar w:fldCharType="separate"/>
        </w:r>
        <w:r w:rsidR="003A4244">
          <w:rPr>
            <w:noProof/>
            <w:webHidden/>
          </w:rPr>
          <w:t>118</w:t>
        </w:r>
        <w:r w:rsidR="00C02846" w:rsidRPr="00F96AFD">
          <w:rPr>
            <w:noProof/>
            <w:webHidden/>
          </w:rPr>
          <w:fldChar w:fldCharType="end"/>
        </w:r>
      </w:hyperlink>
    </w:p>
    <w:p w14:paraId="06FE7035" w14:textId="5CF68782"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57" w:history="1">
        <w:r w:rsidR="00C02846" w:rsidRPr="00F96AFD">
          <w:rPr>
            <w:rStyle w:val="Hipercze"/>
            <w:rFonts w:ascii="Arial" w:hAnsi="Arial" w:cs="Arial"/>
            <w:noProof/>
          </w:rPr>
          <w:t xml:space="preserve">Wykres 3.22. Tempo wzrostu liczby podmiotów i osób zatrudnionych w ramach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II województwa wielkopolskiego oraz tempo wzrostu realnego PKB Wielkopolski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_Toc204343357 \h </w:instrText>
        </w:r>
        <w:r w:rsidR="00C02846" w:rsidRPr="00F96AFD">
          <w:rPr>
            <w:noProof/>
            <w:webHidden/>
          </w:rPr>
        </w:r>
        <w:r w:rsidR="00C02846" w:rsidRPr="00F96AFD">
          <w:rPr>
            <w:noProof/>
            <w:webHidden/>
          </w:rPr>
          <w:fldChar w:fldCharType="separate"/>
        </w:r>
        <w:r w:rsidR="003A4244">
          <w:rPr>
            <w:noProof/>
            <w:webHidden/>
          </w:rPr>
          <w:t>120</w:t>
        </w:r>
        <w:r w:rsidR="00C02846" w:rsidRPr="00F96AFD">
          <w:rPr>
            <w:noProof/>
            <w:webHidden/>
          </w:rPr>
          <w:fldChar w:fldCharType="end"/>
        </w:r>
      </w:hyperlink>
    </w:p>
    <w:p w14:paraId="6A23613E" w14:textId="7F028877"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58" w:history="1">
        <w:r w:rsidR="00C02846" w:rsidRPr="00F96AFD">
          <w:rPr>
            <w:rStyle w:val="Hipercze"/>
            <w:rFonts w:ascii="Arial" w:hAnsi="Arial" w:cs="Arial"/>
            <w:noProof/>
          </w:rPr>
          <w:t xml:space="preserve">Wykres 3.23. Stosunek liczby zatrudnionych w sekcjach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II do liczby zatrudnionych ogółem w województwie wielkopolskim w procentach oraz liczba bezwzględna zatrudnionych w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_Toc204343358 \h </w:instrText>
        </w:r>
        <w:r w:rsidR="00C02846" w:rsidRPr="00F96AFD">
          <w:rPr>
            <w:noProof/>
            <w:webHidden/>
          </w:rPr>
        </w:r>
        <w:r w:rsidR="00C02846" w:rsidRPr="00F96AFD">
          <w:rPr>
            <w:noProof/>
            <w:webHidden/>
          </w:rPr>
          <w:fldChar w:fldCharType="separate"/>
        </w:r>
        <w:r w:rsidR="003A4244">
          <w:rPr>
            <w:noProof/>
            <w:webHidden/>
          </w:rPr>
          <w:t>121</w:t>
        </w:r>
        <w:r w:rsidR="00C02846" w:rsidRPr="00F96AFD">
          <w:rPr>
            <w:noProof/>
            <w:webHidden/>
          </w:rPr>
          <w:fldChar w:fldCharType="end"/>
        </w:r>
      </w:hyperlink>
    </w:p>
    <w:p w14:paraId="6A566601" w14:textId="1E14666C"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59" w:history="1">
        <w:r w:rsidR="00C02846" w:rsidRPr="00F96AFD">
          <w:rPr>
            <w:rStyle w:val="Hipercze"/>
            <w:rFonts w:ascii="Arial" w:hAnsi="Arial" w:cs="Arial"/>
            <w:noProof/>
          </w:rPr>
          <w:t xml:space="preserve">Wykres 3.24. Eksport netto branż z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II w miliardach złotych oraz tempo wzrostu realnego PKB Wielkopolski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_Toc204343359 \h </w:instrText>
        </w:r>
        <w:r w:rsidR="00C02846" w:rsidRPr="00F96AFD">
          <w:rPr>
            <w:noProof/>
            <w:webHidden/>
          </w:rPr>
        </w:r>
        <w:r w:rsidR="00C02846" w:rsidRPr="00F96AFD">
          <w:rPr>
            <w:noProof/>
            <w:webHidden/>
          </w:rPr>
          <w:fldChar w:fldCharType="separate"/>
        </w:r>
        <w:r w:rsidR="003A4244">
          <w:rPr>
            <w:noProof/>
            <w:webHidden/>
          </w:rPr>
          <w:t>122</w:t>
        </w:r>
        <w:r w:rsidR="00C02846" w:rsidRPr="00F96AFD">
          <w:rPr>
            <w:noProof/>
            <w:webHidden/>
          </w:rPr>
          <w:fldChar w:fldCharType="end"/>
        </w:r>
      </w:hyperlink>
    </w:p>
    <w:p w14:paraId="0F943671" w14:textId="402D5969"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60" w:history="1">
        <w:r w:rsidR="00C02846" w:rsidRPr="00F96AFD">
          <w:rPr>
            <w:rStyle w:val="Hipercze"/>
            <w:rFonts w:ascii="Arial" w:hAnsi="Arial" w:cs="Arial"/>
            <w:noProof/>
          </w:rPr>
          <w:t xml:space="preserve">Wykres 3.25. Tempo wzrostu liczby podmiotów i osób zatrudnionych w ramach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III województwa wielkopolskiego oraz tempo wzrostu realnego PKB Wielkopolski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_Toc204343360 \h </w:instrText>
        </w:r>
        <w:r w:rsidR="00C02846" w:rsidRPr="00F96AFD">
          <w:rPr>
            <w:noProof/>
            <w:webHidden/>
          </w:rPr>
        </w:r>
        <w:r w:rsidR="00C02846" w:rsidRPr="00F96AFD">
          <w:rPr>
            <w:noProof/>
            <w:webHidden/>
          </w:rPr>
          <w:fldChar w:fldCharType="separate"/>
        </w:r>
        <w:r w:rsidR="003A4244">
          <w:rPr>
            <w:noProof/>
            <w:webHidden/>
          </w:rPr>
          <w:t>123</w:t>
        </w:r>
        <w:r w:rsidR="00C02846" w:rsidRPr="00F96AFD">
          <w:rPr>
            <w:noProof/>
            <w:webHidden/>
          </w:rPr>
          <w:fldChar w:fldCharType="end"/>
        </w:r>
      </w:hyperlink>
    </w:p>
    <w:p w14:paraId="43F94D1D" w14:textId="3266D1CE"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61" w:history="1">
        <w:r w:rsidR="00C02846" w:rsidRPr="00F96AFD">
          <w:rPr>
            <w:rStyle w:val="Hipercze"/>
            <w:rFonts w:ascii="Arial" w:hAnsi="Arial" w:cs="Arial"/>
            <w:noProof/>
          </w:rPr>
          <w:t xml:space="preserve">Wykres 3.26. Stosunek liczby zatrudnionych w sekcjach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III do liczby zatrudnionych ogółem w województwie wielkopolskim w procentach oraz liczba bezwzględna zatrudnionych w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III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_Toc204343361 \h </w:instrText>
        </w:r>
        <w:r w:rsidR="00C02846" w:rsidRPr="00F96AFD">
          <w:rPr>
            <w:noProof/>
            <w:webHidden/>
          </w:rPr>
        </w:r>
        <w:r w:rsidR="00C02846" w:rsidRPr="00F96AFD">
          <w:rPr>
            <w:noProof/>
            <w:webHidden/>
          </w:rPr>
          <w:fldChar w:fldCharType="separate"/>
        </w:r>
        <w:r w:rsidR="003A4244">
          <w:rPr>
            <w:noProof/>
            <w:webHidden/>
          </w:rPr>
          <w:t>124</w:t>
        </w:r>
        <w:r w:rsidR="00C02846" w:rsidRPr="00F96AFD">
          <w:rPr>
            <w:noProof/>
            <w:webHidden/>
          </w:rPr>
          <w:fldChar w:fldCharType="end"/>
        </w:r>
      </w:hyperlink>
    </w:p>
    <w:p w14:paraId="4E1036FD" w14:textId="6C413ED2"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62" w:history="1">
        <w:r w:rsidR="00C02846" w:rsidRPr="00F96AFD">
          <w:rPr>
            <w:rStyle w:val="Hipercze"/>
            <w:rFonts w:ascii="Arial" w:hAnsi="Arial" w:cs="Arial"/>
            <w:noProof/>
          </w:rPr>
          <w:t xml:space="preserve">Wykres 3.27. Eksport netto branż z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III w miliardach złotych oraz tempo wzrostu realnego PKB Wielkopolski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_Toc204343362 \h </w:instrText>
        </w:r>
        <w:r w:rsidR="00C02846" w:rsidRPr="00F96AFD">
          <w:rPr>
            <w:noProof/>
            <w:webHidden/>
          </w:rPr>
        </w:r>
        <w:r w:rsidR="00C02846" w:rsidRPr="00F96AFD">
          <w:rPr>
            <w:noProof/>
            <w:webHidden/>
          </w:rPr>
          <w:fldChar w:fldCharType="separate"/>
        </w:r>
        <w:r w:rsidR="003A4244">
          <w:rPr>
            <w:noProof/>
            <w:webHidden/>
          </w:rPr>
          <w:t>125</w:t>
        </w:r>
        <w:r w:rsidR="00C02846" w:rsidRPr="00F96AFD">
          <w:rPr>
            <w:noProof/>
            <w:webHidden/>
          </w:rPr>
          <w:fldChar w:fldCharType="end"/>
        </w:r>
      </w:hyperlink>
    </w:p>
    <w:p w14:paraId="5F1A5F80" w14:textId="14654B62"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63" w:history="1">
        <w:r w:rsidR="00C02846" w:rsidRPr="00F96AFD">
          <w:rPr>
            <w:rStyle w:val="Hipercze"/>
            <w:rFonts w:ascii="Arial" w:hAnsi="Arial" w:cs="Arial"/>
            <w:noProof/>
          </w:rPr>
          <w:t xml:space="preserve">Wykres 3.28. </w:t>
        </w:r>
        <w:r w:rsidR="00C02846" w:rsidRPr="00F96AFD">
          <w:rPr>
            <w:rStyle w:val="Hipercze"/>
            <w:rFonts w:ascii="Arial" w:eastAsia="Times New Roman" w:hAnsi="Arial" w:cs="Arial"/>
            <w:bCs/>
            <w:noProof/>
          </w:rPr>
          <w:t>Tempo wzrostu liczby podmiotów i osób zatrudnionych w ramach IS IV województwa wielkopolskiego oraz tempo wzrostu realnego PKB Wielkopolski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_Toc204343363 \h </w:instrText>
        </w:r>
        <w:r w:rsidR="00C02846" w:rsidRPr="00F96AFD">
          <w:rPr>
            <w:noProof/>
            <w:webHidden/>
          </w:rPr>
        </w:r>
        <w:r w:rsidR="00C02846" w:rsidRPr="00F96AFD">
          <w:rPr>
            <w:noProof/>
            <w:webHidden/>
          </w:rPr>
          <w:fldChar w:fldCharType="separate"/>
        </w:r>
        <w:r w:rsidR="003A4244">
          <w:rPr>
            <w:noProof/>
            <w:webHidden/>
          </w:rPr>
          <w:t>126</w:t>
        </w:r>
        <w:r w:rsidR="00C02846" w:rsidRPr="00F96AFD">
          <w:rPr>
            <w:noProof/>
            <w:webHidden/>
          </w:rPr>
          <w:fldChar w:fldCharType="end"/>
        </w:r>
      </w:hyperlink>
    </w:p>
    <w:p w14:paraId="11CE984E" w14:textId="4C949735"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64" w:history="1">
        <w:r w:rsidR="00C02846" w:rsidRPr="00F96AFD">
          <w:rPr>
            <w:rStyle w:val="Hipercze"/>
            <w:rFonts w:ascii="Arial" w:hAnsi="Arial" w:cs="Arial"/>
            <w:noProof/>
          </w:rPr>
          <w:t xml:space="preserve">Wykres 3.29. Stosunek liczby zatrudnionych w sekcjach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IV do liczby zatrudnionych ogółem w województwie wielkopolskim w procentach oraz liczba bezwzględna zatrudnionych w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IV</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_Toc204343364 \h </w:instrText>
        </w:r>
        <w:r w:rsidR="00C02846" w:rsidRPr="00F96AFD">
          <w:rPr>
            <w:noProof/>
            <w:webHidden/>
          </w:rPr>
        </w:r>
        <w:r w:rsidR="00C02846" w:rsidRPr="00F96AFD">
          <w:rPr>
            <w:noProof/>
            <w:webHidden/>
          </w:rPr>
          <w:fldChar w:fldCharType="separate"/>
        </w:r>
        <w:r w:rsidR="003A4244">
          <w:rPr>
            <w:noProof/>
            <w:webHidden/>
          </w:rPr>
          <w:t>127</w:t>
        </w:r>
        <w:r w:rsidR="00C02846" w:rsidRPr="00F96AFD">
          <w:rPr>
            <w:noProof/>
            <w:webHidden/>
          </w:rPr>
          <w:fldChar w:fldCharType="end"/>
        </w:r>
      </w:hyperlink>
    </w:p>
    <w:p w14:paraId="3DB5A3E8" w14:textId="2970DFDE"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65" w:history="1">
        <w:r w:rsidR="00C02846" w:rsidRPr="00F96AFD">
          <w:rPr>
            <w:rStyle w:val="Hipercze"/>
            <w:rFonts w:ascii="Arial" w:hAnsi="Arial" w:cs="Arial"/>
            <w:noProof/>
          </w:rPr>
          <w:t xml:space="preserve">Wykres 3.30. Eksport netto branż z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IV w miliardach złotych oraz tempo wzrostu realnego PKB Wielkopolski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_Toc204343365 \h </w:instrText>
        </w:r>
        <w:r w:rsidR="00C02846" w:rsidRPr="00F96AFD">
          <w:rPr>
            <w:noProof/>
            <w:webHidden/>
          </w:rPr>
        </w:r>
        <w:r w:rsidR="00C02846" w:rsidRPr="00F96AFD">
          <w:rPr>
            <w:noProof/>
            <w:webHidden/>
          </w:rPr>
          <w:fldChar w:fldCharType="separate"/>
        </w:r>
        <w:r w:rsidR="003A4244">
          <w:rPr>
            <w:noProof/>
            <w:webHidden/>
          </w:rPr>
          <w:t>127</w:t>
        </w:r>
        <w:r w:rsidR="00C02846" w:rsidRPr="00F96AFD">
          <w:rPr>
            <w:noProof/>
            <w:webHidden/>
          </w:rPr>
          <w:fldChar w:fldCharType="end"/>
        </w:r>
      </w:hyperlink>
    </w:p>
    <w:p w14:paraId="7C5DBE44" w14:textId="734AB679"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66" w:history="1">
        <w:r w:rsidR="00C02846" w:rsidRPr="00F96AFD">
          <w:rPr>
            <w:rStyle w:val="Hipercze"/>
            <w:rFonts w:ascii="Arial" w:hAnsi="Arial" w:cs="Arial"/>
            <w:noProof/>
          </w:rPr>
          <w:t xml:space="preserve">Wykres 3.31. Tempo wzrostu liczby podmiotów i osób zatrudnionych w ramach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V województwa wielkopolskiego oraz tempo wzrostu realnego PKB Wielkopolski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_Toc204343366 \h </w:instrText>
        </w:r>
        <w:r w:rsidR="00C02846" w:rsidRPr="00F96AFD">
          <w:rPr>
            <w:noProof/>
            <w:webHidden/>
          </w:rPr>
        </w:r>
        <w:r w:rsidR="00C02846" w:rsidRPr="00F96AFD">
          <w:rPr>
            <w:noProof/>
            <w:webHidden/>
          </w:rPr>
          <w:fldChar w:fldCharType="separate"/>
        </w:r>
        <w:r w:rsidR="003A4244">
          <w:rPr>
            <w:noProof/>
            <w:webHidden/>
          </w:rPr>
          <w:t>129</w:t>
        </w:r>
        <w:r w:rsidR="00C02846" w:rsidRPr="00F96AFD">
          <w:rPr>
            <w:noProof/>
            <w:webHidden/>
          </w:rPr>
          <w:fldChar w:fldCharType="end"/>
        </w:r>
      </w:hyperlink>
    </w:p>
    <w:p w14:paraId="33591F61" w14:textId="50AD4B6A"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67" w:history="1">
        <w:r w:rsidR="00C02846" w:rsidRPr="00F96AFD">
          <w:rPr>
            <w:rStyle w:val="Hipercze"/>
            <w:rFonts w:ascii="Arial" w:hAnsi="Arial" w:cs="Arial"/>
            <w:noProof/>
          </w:rPr>
          <w:t xml:space="preserve">Wykres 3.32. Stosunek liczby zatrudnionych w sekcjach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V do liczby zatrudnionych ogółem w województwie wielkopolskim w procentach oraz liczba bezwzględna zatrudnionych w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V</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_Toc204343367 \h </w:instrText>
        </w:r>
        <w:r w:rsidR="00C02846" w:rsidRPr="00F96AFD">
          <w:rPr>
            <w:noProof/>
            <w:webHidden/>
          </w:rPr>
        </w:r>
        <w:r w:rsidR="00C02846" w:rsidRPr="00F96AFD">
          <w:rPr>
            <w:noProof/>
            <w:webHidden/>
          </w:rPr>
          <w:fldChar w:fldCharType="separate"/>
        </w:r>
        <w:r w:rsidR="003A4244">
          <w:rPr>
            <w:noProof/>
            <w:webHidden/>
          </w:rPr>
          <w:t>129</w:t>
        </w:r>
        <w:r w:rsidR="00C02846" w:rsidRPr="00F96AFD">
          <w:rPr>
            <w:noProof/>
            <w:webHidden/>
          </w:rPr>
          <w:fldChar w:fldCharType="end"/>
        </w:r>
      </w:hyperlink>
    </w:p>
    <w:p w14:paraId="7D159CA2" w14:textId="336185CA"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68" w:history="1">
        <w:r w:rsidR="00C02846" w:rsidRPr="00F96AFD">
          <w:rPr>
            <w:rStyle w:val="Hipercze"/>
            <w:rFonts w:ascii="Arial" w:hAnsi="Arial" w:cs="Arial"/>
            <w:noProof/>
          </w:rPr>
          <w:t xml:space="preserve">Wykres 3.33. Eksport netto branż z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V (mld zł) oraz tempo wzrostu realnego PKB Wielkopolski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_Toc204343368 \h </w:instrText>
        </w:r>
        <w:r w:rsidR="00C02846" w:rsidRPr="00F96AFD">
          <w:rPr>
            <w:noProof/>
            <w:webHidden/>
          </w:rPr>
        </w:r>
        <w:r w:rsidR="00C02846" w:rsidRPr="00F96AFD">
          <w:rPr>
            <w:noProof/>
            <w:webHidden/>
          </w:rPr>
          <w:fldChar w:fldCharType="separate"/>
        </w:r>
        <w:r w:rsidR="003A4244">
          <w:rPr>
            <w:noProof/>
            <w:webHidden/>
          </w:rPr>
          <w:t>130</w:t>
        </w:r>
        <w:r w:rsidR="00C02846" w:rsidRPr="00F96AFD">
          <w:rPr>
            <w:noProof/>
            <w:webHidden/>
          </w:rPr>
          <w:fldChar w:fldCharType="end"/>
        </w:r>
      </w:hyperlink>
    </w:p>
    <w:p w14:paraId="4126EF3C" w14:textId="72A9DA9D"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69" w:history="1">
        <w:r w:rsidR="00C02846" w:rsidRPr="00F96AFD">
          <w:rPr>
            <w:rStyle w:val="Hipercze"/>
            <w:rFonts w:ascii="Arial" w:hAnsi="Arial" w:cs="Arial"/>
            <w:noProof/>
          </w:rPr>
          <w:t xml:space="preserve">Wykres 3.34. Tempo wzrostu liczby podmiotów i osób zatrudnionych w ramach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VI województwa wielkopolskiego oraz tempo wzrostu realnego PKB Wielkopolski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_Toc204343369 \h </w:instrText>
        </w:r>
        <w:r w:rsidR="00C02846" w:rsidRPr="00F96AFD">
          <w:rPr>
            <w:noProof/>
            <w:webHidden/>
          </w:rPr>
        </w:r>
        <w:r w:rsidR="00C02846" w:rsidRPr="00F96AFD">
          <w:rPr>
            <w:noProof/>
            <w:webHidden/>
          </w:rPr>
          <w:fldChar w:fldCharType="separate"/>
        </w:r>
        <w:r w:rsidR="003A4244">
          <w:rPr>
            <w:noProof/>
            <w:webHidden/>
          </w:rPr>
          <w:t>131</w:t>
        </w:r>
        <w:r w:rsidR="00C02846" w:rsidRPr="00F96AFD">
          <w:rPr>
            <w:noProof/>
            <w:webHidden/>
          </w:rPr>
          <w:fldChar w:fldCharType="end"/>
        </w:r>
      </w:hyperlink>
    </w:p>
    <w:p w14:paraId="0DB4985B" w14:textId="42901790"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70" w:history="1">
        <w:r w:rsidR="00C02846" w:rsidRPr="00F96AFD">
          <w:rPr>
            <w:rStyle w:val="Hipercze"/>
            <w:rFonts w:ascii="Arial" w:hAnsi="Arial" w:cs="Arial"/>
            <w:noProof/>
          </w:rPr>
          <w:t xml:space="preserve">Wykres 3.35. Stosunek liczby zatrudnionych w sekcjach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VI do liczby zatrudnionych ogółem w województwie wielkopolskim (%) oraz liczba bezwzględna zatrudnionych w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VI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_Toc204343370 \h </w:instrText>
        </w:r>
        <w:r w:rsidR="00C02846" w:rsidRPr="00F96AFD">
          <w:rPr>
            <w:noProof/>
            <w:webHidden/>
          </w:rPr>
        </w:r>
        <w:r w:rsidR="00C02846" w:rsidRPr="00F96AFD">
          <w:rPr>
            <w:noProof/>
            <w:webHidden/>
          </w:rPr>
          <w:fldChar w:fldCharType="separate"/>
        </w:r>
        <w:r w:rsidR="003A4244">
          <w:rPr>
            <w:noProof/>
            <w:webHidden/>
          </w:rPr>
          <w:t>132</w:t>
        </w:r>
        <w:r w:rsidR="00C02846" w:rsidRPr="00F96AFD">
          <w:rPr>
            <w:noProof/>
            <w:webHidden/>
          </w:rPr>
          <w:fldChar w:fldCharType="end"/>
        </w:r>
      </w:hyperlink>
    </w:p>
    <w:p w14:paraId="6445A071" w14:textId="009C7867"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71" w:history="1">
        <w:r w:rsidR="00C02846" w:rsidRPr="00F96AFD">
          <w:rPr>
            <w:rStyle w:val="Hipercze"/>
            <w:rFonts w:ascii="Arial" w:hAnsi="Arial" w:cs="Arial"/>
            <w:noProof/>
          </w:rPr>
          <w:t xml:space="preserve">Wykres 3.36. Eksport netto branż z PKD dedykowanych </w:t>
        </w:r>
        <w:r w:rsidR="00C02846" w:rsidRPr="00F96AFD">
          <w:rPr>
            <w:rStyle w:val="Hipercze"/>
            <w:rFonts w:ascii="Arial" w:eastAsia="Times New Roman" w:hAnsi="Arial" w:cs="Arial"/>
            <w:bCs/>
            <w:noProof/>
          </w:rPr>
          <w:t>IS</w:t>
        </w:r>
        <w:r w:rsidR="00C02846" w:rsidRPr="00F96AFD">
          <w:rPr>
            <w:rStyle w:val="Hipercze"/>
            <w:rFonts w:ascii="Arial" w:hAnsi="Arial" w:cs="Arial"/>
            <w:noProof/>
          </w:rPr>
          <w:t xml:space="preserve"> VI w miliardach złotych oraz tempo wzrostu realnego PKB Wielkopolski w procentach</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_Toc204343371 \h </w:instrText>
        </w:r>
        <w:r w:rsidR="00C02846" w:rsidRPr="00F96AFD">
          <w:rPr>
            <w:noProof/>
            <w:webHidden/>
          </w:rPr>
        </w:r>
        <w:r w:rsidR="00C02846" w:rsidRPr="00F96AFD">
          <w:rPr>
            <w:noProof/>
            <w:webHidden/>
          </w:rPr>
          <w:fldChar w:fldCharType="separate"/>
        </w:r>
        <w:r w:rsidR="003A4244">
          <w:rPr>
            <w:noProof/>
            <w:webHidden/>
          </w:rPr>
          <w:t>133</w:t>
        </w:r>
        <w:r w:rsidR="00C02846" w:rsidRPr="00F96AFD">
          <w:rPr>
            <w:noProof/>
            <w:webHidden/>
          </w:rPr>
          <w:fldChar w:fldCharType="end"/>
        </w:r>
      </w:hyperlink>
    </w:p>
    <w:p w14:paraId="5E28F088" w14:textId="314206A7"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72" w:history="1">
        <w:r w:rsidR="00C02846" w:rsidRPr="00F96AFD">
          <w:rPr>
            <w:rStyle w:val="Hipercze"/>
            <w:rFonts w:ascii="Arial" w:hAnsi="Arial" w:cs="Arial"/>
            <w:noProof/>
          </w:rPr>
          <w:t>Wykres 4.1. Składnik cykliczny dynamiki produkcji przemysłowej w województwie wielkopolskim i w Polsce</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_Toc204343372 \h </w:instrText>
        </w:r>
        <w:r w:rsidR="00C02846" w:rsidRPr="00F96AFD">
          <w:rPr>
            <w:noProof/>
            <w:webHidden/>
          </w:rPr>
        </w:r>
        <w:r w:rsidR="00C02846" w:rsidRPr="00F96AFD">
          <w:rPr>
            <w:noProof/>
            <w:webHidden/>
          </w:rPr>
          <w:fldChar w:fldCharType="separate"/>
        </w:r>
        <w:r w:rsidR="003A4244">
          <w:rPr>
            <w:noProof/>
            <w:webHidden/>
          </w:rPr>
          <w:t>134</w:t>
        </w:r>
        <w:r w:rsidR="00C02846" w:rsidRPr="00F96AFD">
          <w:rPr>
            <w:noProof/>
            <w:webHidden/>
          </w:rPr>
          <w:fldChar w:fldCharType="end"/>
        </w:r>
      </w:hyperlink>
    </w:p>
    <w:p w14:paraId="63A0774F" w14:textId="5AA558E5" w:rsidR="00C02846" w:rsidRPr="00F96AFD" w:rsidRDefault="00F473E4" w:rsidP="00C02846">
      <w:pPr>
        <w:pStyle w:val="Spisilustracji"/>
        <w:tabs>
          <w:tab w:val="right" w:leader="dot" w:pos="9062"/>
        </w:tabs>
        <w:spacing w:line="360" w:lineRule="auto"/>
        <w:contextualSpacing/>
        <w:rPr>
          <w:rFonts w:eastAsiaTheme="minorEastAsia"/>
          <w:noProof/>
          <w:kern w:val="0"/>
          <w:lang w:eastAsia="pl-PL"/>
          <w14:ligatures w14:val="none"/>
        </w:rPr>
      </w:pPr>
      <w:hyperlink w:anchor="_Toc204343373" w:history="1">
        <w:r w:rsidR="00C02846" w:rsidRPr="00F96AFD">
          <w:rPr>
            <w:rStyle w:val="Hipercze"/>
            <w:rFonts w:ascii="Arial" w:hAnsi="Arial" w:cs="Arial"/>
            <w:noProof/>
          </w:rPr>
          <w:t>Wykres 4.2. Korelacja rekursywna komponentu cyklicznego produkcji przemysłowej województwa wielkopolskiego i Polski</w:t>
        </w:r>
        <w:r w:rsidR="00C02846" w:rsidRPr="00F96AFD">
          <w:rPr>
            <w:noProof/>
            <w:webHidden/>
          </w:rPr>
          <w:tab/>
        </w:r>
        <w:r w:rsidR="00C02846" w:rsidRPr="00F96AFD">
          <w:rPr>
            <w:noProof/>
            <w:webHidden/>
          </w:rPr>
          <w:fldChar w:fldCharType="begin"/>
        </w:r>
        <w:r w:rsidR="00C02846" w:rsidRPr="00F96AFD">
          <w:rPr>
            <w:noProof/>
            <w:webHidden/>
          </w:rPr>
          <w:instrText xml:space="preserve"> PAGEREF _Toc204343373 \h </w:instrText>
        </w:r>
        <w:r w:rsidR="00C02846" w:rsidRPr="00F96AFD">
          <w:rPr>
            <w:noProof/>
            <w:webHidden/>
          </w:rPr>
        </w:r>
        <w:r w:rsidR="00C02846" w:rsidRPr="00F96AFD">
          <w:rPr>
            <w:noProof/>
            <w:webHidden/>
          </w:rPr>
          <w:fldChar w:fldCharType="separate"/>
        </w:r>
        <w:r w:rsidR="003A4244">
          <w:rPr>
            <w:noProof/>
            <w:webHidden/>
          </w:rPr>
          <w:t>138</w:t>
        </w:r>
        <w:r w:rsidR="00C02846" w:rsidRPr="00F96AFD">
          <w:rPr>
            <w:noProof/>
            <w:webHidden/>
          </w:rPr>
          <w:fldChar w:fldCharType="end"/>
        </w:r>
      </w:hyperlink>
    </w:p>
    <w:p w14:paraId="0C49DC82" w14:textId="4DF2E3EB" w:rsidR="00FF3664" w:rsidRPr="00F96AFD" w:rsidRDefault="00FF3664" w:rsidP="00B60BA8">
      <w:pPr>
        <w:spacing w:after="0" w:line="360" w:lineRule="auto"/>
        <w:ind w:left="426" w:hanging="426"/>
        <w:contextualSpacing/>
        <w:rPr>
          <w:rFonts w:ascii="Arial" w:hAnsi="Arial" w:cs="Arial"/>
          <w:sz w:val="24"/>
        </w:rPr>
      </w:pPr>
      <w:r w:rsidRPr="00F96AFD">
        <w:rPr>
          <w:rFonts w:ascii="Arial" w:hAnsi="Arial" w:cs="Arial"/>
          <w:sz w:val="24"/>
        </w:rPr>
        <w:fldChar w:fldCharType="end"/>
      </w:r>
    </w:p>
    <w:sectPr w:rsidR="00FF3664" w:rsidRPr="00F96AFD">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78478CF0" w14:textId="77777777" w:rsidR="00F473E4" w:rsidRPr="00D85C09" w:rsidRDefault="00F473E4" w:rsidP="00EA515D">
      <w:pPr>
        <w:spacing w:after="0" w:line="240" w:lineRule="auto"/>
      </w:pPr>
      <w:r w:rsidRPr="00D85C09">
        <w:separator/>
      </w:r>
    </w:p>
  </w:endnote>
  <w:endnote w:type="continuationSeparator" w:id="0">
    <w:p w14:paraId="733BA18F" w14:textId="77777777" w:rsidR="00F473E4" w:rsidRPr="00D85C09" w:rsidRDefault="00F473E4" w:rsidP="00EA515D">
      <w:pPr>
        <w:spacing w:after="0" w:line="240" w:lineRule="auto"/>
      </w:pPr>
      <w:r w:rsidRPr="00D85C09">
        <w:continuationSeparator/>
      </w:r>
    </w:p>
  </w:endnote>
  <w:endnote w:type="continuationNotice" w:id="1">
    <w:p w14:paraId="324F00A4" w14:textId="77777777" w:rsidR="00F473E4" w:rsidRDefault="00F473E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EE"/>
    <w:family w:val="roman"/>
    <w:pitch w:val="variable"/>
    <w:sig w:usb0="E0002EFF" w:usb1="C000785B" w:usb2="00000009" w:usb3="00000000" w:csb0="000001FF" w:csb1="00000000"/>
  </w:font>
  <w:font w:name="Aptos Display">
    <w:altName w:val="Arial"/>
    <w:charset w:val="00"/>
    <w:family w:val="swiss"/>
    <w:pitch w:val="variable"/>
    <w:sig w:usb0="00000001" w:usb1="00000003" w:usb2="00000000" w:usb3="00000000" w:csb0="0000019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Gothic Light">
    <w:panose1 w:val="020B0300000000000000"/>
    <w:charset w:val="80"/>
    <w:family w:val="swiss"/>
    <w:pitch w:val="variable"/>
    <w:sig w:usb0="E00002FF" w:usb1="2AC7FDFF" w:usb2="00000016" w:usb3="00000000" w:csb0="0002009F" w:csb1="00000000"/>
  </w:font>
  <w:font w:name="Aptos">
    <w:altName w:val="Arial"/>
    <w:charset w:val="00"/>
    <w:family w:val="swiss"/>
    <w:pitch w:val="variable"/>
    <w:sig w:usb0="00000001" w:usb1="00000003" w:usb2="00000000" w:usb3="00000000" w:csb0="0000019F" w:csb1="00000000"/>
  </w:font>
  <w:font w:name="Arial">
    <w:panose1 w:val="020B0604020202020204"/>
    <w:charset w:val="EE"/>
    <w:family w:val="swiss"/>
    <w:pitch w:val="variable"/>
    <w:sig w:usb0="E0002EFF" w:usb1="C000785B" w:usb2="00000009" w:usb3="00000000" w:csb0="000001FF" w:csb1="00000000"/>
  </w:font>
  <w:font w:name="Calibri">
    <w:panose1 w:val="020F0502020204030204"/>
    <w:charset w:val="EE"/>
    <w:family w:val="swiss"/>
    <w:pitch w:val="variable"/>
    <w:sig w:usb0="E4002EFF" w:usb1="C0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Yu Gothic">
    <w:altName w:val="游ゴシック"/>
    <w:panose1 w:val="020B0400000000000000"/>
    <w:charset w:val="80"/>
    <w:family w:val="swiss"/>
    <w:pitch w:val="variable"/>
    <w:sig w:usb0="E00002FF" w:usb1="2AC7FDFF" w:usb2="00000016" w:usb3="00000000" w:csb0="0002009F" w:csb1="00000000"/>
  </w:font>
  <w:font w:name="Cambria Math">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1197117428"/>
      <w:docPartObj>
        <w:docPartGallery w:val="Page Numbers (Bottom of Page)"/>
        <w:docPartUnique/>
      </w:docPartObj>
    </w:sdtPr>
    <w:sdtEndPr/>
    <w:sdtContent>
      <w:p w14:paraId="7BD9DD95" w14:textId="1B184A30" w:rsidR="002A3328" w:rsidRDefault="002A3328">
        <w:pPr>
          <w:pStyle w:val="Stopka"/>
          <w:jc w:val="right"/>
        </w:pPr>
        <w:r>
          <w:fldChar w:fldCharType="begin"/>
        </w:r>
        <w:r>
          <w:instrText>PAGE   \* MERGEFORMAT</w:instrText>
        </w:r>
        <w:r>
          <w:fldChar w:fldCharType="separate"/>
        </w:r>
        <w:r w:rsidR="002A1444">
          <w:rPr>
            <w:noProof/>
          </w:rPr>
          <w:t>163</w:t>
        </w:r>
        <w:r>
          <w:fldChar w:fldCharType="end"/>
        </w:r>
      </w:p>
    </w:sdtContent>
  </w:sdt>
  <w:p w14:paraId="798B8C9A" w14:textId="77777777" w:rsidR="002A3328" w:rsidRDefault="002A3328">
    <w:pPr>
      <w:pStyle w:val="Stopka"/>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3A257BC6" w14:textId="77777777" w:rsidR="00F473E4" w:rsidRPr="00D85C09" w:rsidRDefault="00F473E4" w:rsidP="00EA515D">
      <w:pPr>
        <w:spacing w:after="0" w:line="240" w:lineRule="auto"/>
      </w:pPr>
      <w:r w:rsidRPr="00D85C09">
        <w:separator/>
      </w:r>
    </w:p>
  </w:footnote>
  <w:footnote w:type="continuationSeparator" w:id="0">
    <w:p w14:paraId="612A0027" w14:textId="77777777" w:rsidR="00F473E4" w:rsidRPr="00D85C09" w:rsidRDefault="00F473E4" w:rsidP="00EA515D">
      <w:pPr>
        <w:spacing w:after="0" w:line="240" w:lineRule="auto"/>
      </w:pPr>
      <w:r w:rsidRPr="00D85C09">
        <w:continuationSeparator/>
      </w:r>
    </w:p>
  </w:footnote>
  <w:footnote w:type="continuationNotice" w:id="1">
    <w:p w14:paraId="03A543BF" w14:textId="77777777" w:rsidR="00F473E4" w:rsidRDefault="00F473E4">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B3B9C31" w14:textId="77777777" w:rsidR="002A3328" w:rsidRDefault="002A3328">
    <w:pPr>
      <w:pStyle w:val="Nagwek"/>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56F14C1"/>
    <w:multiLevelType w:val="multilevel"/>
    <w:tmpl w:val="B752597E"/>
    <w:lvl w:ilvl="0">
      <w:start w:val="2"/>
      <w:numFmt w:val="decimal"/>
      <w:lvlText w:val="%1."/>
      <w:lvlJc w:val="left"/>
      <w:pPr>
        <w:ind w:left="480" w:hanging="480"/>
      </w:pPr>
      <w:rPr>
        <w:rFonts w:hint="default"/>
        <w:sz w:val="40"/>
        <w:szCs w:val="40"/>
      </w:rPr>
    </w:lvl>
    <w:lvl w:ilvl="1">
      <w:start w:val="2"/>
      <w:numFmt w:val="decimal"/>
      <w:lvlText w:val="%1.%2."/>
      <w:lvlJc w:val="left"/>
      <w:pPr>
        <w:ind w:left="2662" w:hanging="720"/>
      </w:pPr>
      <w:rPr>
        <w:rFonts w:asciiTheme="majorHAnsi" w:hAnsiTheme="majorHAnsi" w:hint="default"/>
        <w:sz w:val="32"/>
        <w:szCs w:val="32"/>
      </w:rPr>
    </w:lvl>
    <w:lvl w:ilvl="2">
      <w:start w:val="1"/>
      <w:numFmt w:val="decimal"/>
      <w:lvlText w:val="%1.%2.%3."/>
      <w:lvlJc w:val="left"/>
      <w:pPr>
        <w:ind w:left="720" w:hanging="720"/>
      </w:pPr>
      <w:rPr>
        <w:rFonts w:hint="default"/>
      </w:rPr>
    </w:lvl>
    <w:lvl w:ilvl="3">
      <w:start w:val="1"/>
      <w:numFmt w:val="decimal"/>
      <w:lvlText w:val="%1.%2.%3.%4."/>
      <w:lvlJc w:val="left"/>
      <w:pPr>
        <w:ind w:left="6906" w:hanging="1080"/>
      </w:pPr>
      <w:rPr>
        <w:rFonts w:hint="default"/>
      </w:rPr>
    </w:lvl>
    <w:lvl w:ilvl="4">
      <w:start w:val="1"/>
      <w:numFmt w:val="decimal"/>
      <w:lvlText w:val="%1.%2.%3.%4.%5."/>
      <w:lvlJc w:val="left"/>
      <w:pPr>
        <w:ind w:left="9208" w:hanging="1440"/>
      </w:pPr>
      <w:rPr>
        <w:rFonts w:hint="default"/>
      </w:rPr>
    </w:lvl>
    <w:lvl w:ilvl="5">
      <w:start w:val="1"/>
      <w:numFmt w:val="decimal"/>
      <w:lvlText w:val="%1.%2.%3.%4.%5.%6."/>
      <w:lvlJc w:val="left"/>
      <w:pPr>
        <w:ind w:left="11150" w:hanging="1440"/>
      </w:pPr>
      <w:rPr>
        <w:rFonts w:hint="default"/>
      </w:rPr>
    </w:lvl>
    <w:lvl w:ilvl="6">
      <w:start w:val="1"/>
      <w:numFmt w:val="decimal"/>
      <w:lvlText w:val="%1.%2.%3.%4.%5.%6.%7."/>
      <w:lvlJc w:val="left"/>
      <w:pPr>
        <w:ind w:left="13452" w:hanging="1800"/>
      </w:pPr>
      <w:rPr>
        <w:rFonts w:hint="default"/>
      </w:rPr>
    </w:lvl>
    <w:lvl w:ilvl="7">
      <w:start w:val="1"/>
      <w:numFmt w:val="decimal"/>
      <w:lvlText w:val="%1.%2.%3.%4.%5.%6.%7.%8."/>
      <w:lvlJc w:val="left"/>
      <w:pPr>
        <w:ind w:left="15754" w:hanging="2160"/>
      </w:pPr>
      <w:rPr>
        <w:rFonts w:hint="default"/>
      </w:rPr>
    </w:lvl>
    <w:lvl w:ilvl="8">
      <w:start w:val="1"/>
      <w:numFmt w:val="decimal"/>
      <w:lvlText w:val="%1.%2.%3.%4.%5.%6.%7.%8.%9."/>
      <w:lvlJc w:val="left"/>
      <w:pPr>
        <w:ind w:left="17696" w:hanging="2160"/>
      </w:pPr>
      <w:rPr>
        <w:rFonts w:hint="default"/>
      </w:rPr>
    </w:lvl>
  </w:abstractNum>
  <w:abstractNum w:abstractNumId="1" w15:restartNumberingAfterBreak="0">
    <w:nsid w:val="08000AC4"/>
    <w:multiLevelType w:val="hybridMultilevel"/>
    <w:tmpl w:val="574C95E6"/>
    <w:lvl w:ilvl="0" w:tplc="0CE4D0B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 w15:restartNumberingAfterBreak="0">
    <w:nsid w:val="0A510757"/>
    <w:multiLevelType w:val="multilevel"/>
    <w:tmpl w:val="ADFC526E"/>
    <w:lvl w:ilvl="0">
      <w:start w:val="4"/>
      <w:numFmt w:val="decimal"/>
      <w:lvlText w:val="%1"/>
      <w:lvlJc w:val="left"/>
      <w:pPr>
        <w:ind w:left="450" w:hanging="45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3" w15:restartNumberingAfterBreak="0">
    <w:nsid w:val="0B707BAB"/>
    <w:multiLevelType w:val="multilevel"/>
    <w:tmpl w:val="B11C34E0"/>
    <w:lvl w:ilvl="0">
      <w:start w:val="1"/>
      <w:numFmt w:val="decimal"/>
      <w:lvlText w:val="%1."/>
      <w:lvlJc w:val="left"/>
      <w:pPr>
        <w:ind w:left="720" w:hanging="360"/>
      </w:pPr>
      <w:rPr>
        <w:rFonts w:hint="default"/>
      </w:rPr>
    </w:lvl>
    <w:lvl w:ilvl="1">
      <w:start w:val="1"/>
      <w:numFmt w:val="decimal"/>
      <w:isLgl/>
      <w:lvlText w:val="%1.%2."/>
      <w:lvlJc w:val="left"/>
      <w:pPr>
        <w:ind w:left="1637"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4" w15:restartNumberingAfterBreak="0">
    <w:nsid w:val="0C0139D0"/>
    <w:multiLevelType w:val="hybridMultilevel"/>
    <w:tmpl w:val="22CA1A4A"/>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 w15:restartNumberingAfterBreak="0">
    <w:nsid w:val="0C263727"/>
    <w:multiLevelType w:val="hybridMultilevel"/>
    <w:tmpl w:val="90B636BA"/>
    <w:lvl w:ilvl="0" w:tplc="04150011">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 w15:restartNumberingAfterBreak="0">
    <w:nsid w:val="13085925"/>
    <w:multiLevelType w:val="hybridMultilevel"/>
    <w:tmpl w:val="74602070"/>
    <w:lvl w:ilvl="0" w:tplc="04150001">
      <w:start w:val="1"/>
      <w:numFmt w:val="bullet"/>
      <w:lvlText w:val=""/>
      <w:lvlJc w:val="left"/>
      <w:pPr>
        <w:ind w:left="1428" w:hanging="360"/>
      </w:pPr>
      <w:rPr>
        <w:rFonts w:ascii="Symbol" w:hAnsi="Symbol" w:hint="default"/>
      </w:rPr>
    </w:lvl>
    <w:lvl w:ilvl="1" w:tplc="04150003" w:tentative="1">
      <w:start w:val="1"/>
      <w:numFmt w:val="bullet"/>
      <w:lvlText w:val="o"/>
      <w:lvlJc w:val="left"/>
      <w:pPr>
        <w:ind w:left="2148" w:hanging="360"/>
      </w:pPr>
      <w:rPr>
        <w:rFonts w:ascii="Courier New" w:hAnsi="Courier New" w:cs="Courier New" w:hint="default"/>
      </w:rPr>
    </w:lvl>
    <w:lvl w:ilvl="2" w:tplc="04150005" w:tentative="1">
      <w:start w:val="1"/>
      <w:numFmt w:val="bullet"/>
      <w:lvlText w:val=""/>
      <w:lvlJc w:val="left"/>
      <w:pPr>
        <w:ind w:left="2868" w:hanging="360"/>
      </w:pPr>
      <w:rPr>
        <w:rFonts w:ascii="Wingdings" w:hAnsi="Wingdings" w:hint="default"/>
      </w:rPr>
    </w:lvl>
    <w:lvl w:ilvl="3" w:tplc="04150001" w:tentative="1">
      <w:start w:val="1"/>
      <w:numFmt w:val="bullet"/>
      <w:lvlText w:val=""/>
      <w:lvlJc w:val="left"/>
      <w:pPr>
        <w:ind w:left="3588" w:hanging="360"/>
      </w:pPr>
      <w:rPr>
        <w:rFonts w:ascii="Symbol" w:hAnsi="Symbol" w:hint="default"/>
      </w:rPr>
    </w:lvl>
    <w:lvl w:ilvl="4" w:tplc="04150003" w:tentative="1">
      <w:start w:val="1"/>
      <w:numFmt w:val="bullet"/>
      <w:lvlText w:val="o"/>
      <w:lvlJc w:val="left"/>
      <w:pPr>
        <w:ind w:left="4308" w:hanging="360"/>
      </w:pPr>
      <w:rPr>
        <w:rFonts w:ascii="Courier New" w:hAnsi="Courier New" w:cs="Courier New" w:hint="default"/>
      </w:rPr>
    </w:lvl>
    <w:lvl w:ilvl="5" w:tplc="04150005" w:tentative="1">
      <w:start w:val="1"/>
      <w:numFmt w:val="bullet"/>
      <w:lvlText w:val=""/>
      <w:lvlJc w:val="left"/>
      <w:pPr>
        <w:ind w:left="5028" w:hanging="360"/>
      </w:pPr>
      <w:rPr>
        <w:rFonts w:ascii="Wingdings" w:hAnsi="Wingdings" w:hint="default"/>
      </w:rPr>
    </w:lvl>
    <w:lvl w:ilvl="6" w:tplc="04150001" w:tentative="1">
      <w:start w:val="1"/>
      <w:numFmt w:val="bullet"/>
      <w:lvlText w:val=""/>
      <w:lvlJc w:val="left"/>
      <w:pPr>
        <w:ind w:left="5748" w:hanging="360"/>
      </w:pPr>
      <w:rPr>
        <w:rFonts w:ascii="Symbol" w:hAnsi="Symbol" w:hint="default"/>
      </w:rPr>
    </w:lvl>
    <w:lvl w:ilvl="7" w:tplc="04150003" w:tentative="1">
      <w:start w:val="1"/>
      <w:numFmt w:val="bullet"/>
      <w:lvlText w:val="o"/>
      <w:lvlJc w:val="left"/>
      <w:pPr>
        <w:ind w:left="6468" w:hanging="360"/>
      </w:pPr>
      <w:rPr>
        <w:rFonts w:ascii="Courier New" w:hAnsi="Courier New" w:cs="Courier New" w:hint="default"/>
      </w:rPr>
    </w:lvl>
    <w:lvl w:ilvl="8" w:tplc="04150005" w:tentative="1">
      <w:start w:val="1"/>
      <w:numFmt w:val="bullet"/>
      <w:lvlText w:val=""/>
      <w:lvlJc w:val="left"/>
      <w:pPr>
        <w:ind w:left="7188" w:hanging="360"/>
      </w:pPr>
      <w:rPr>
        <w:rFonts w:ascii="Wingdings" w:hAnsi="Wingdings" w:hint="default"/>
      </w:rPr>
    </w:lvl>
  </w:abstractNum>
  <w:abstractNum w:abstractNumId="7" w15:restartNumberingAfterBreak="0">
    <w:nsid w:val="1760745E"/>
    <w:multiLevelType w:val="hybridMultilevel"/>
    <w:tmpl w:val="0B423162"/>
    <w:lvl w:ilvl="0" w:tplc="5934775E">
      <w:start w:val="1"/>
      <w:numFmt w:val="bullet"/>
      <w:lvlText w:val=""/>
      <w:lvlJc w:val="left"/>
      <w:pPr>
        <w:tabs>
          <w:tab w:val="num" w:pos="1813"/>
        </w:tabs>
        <w:ind w:left="1813" w:hanging="360"/>
      </w:pPr>
      <w:rPr>
        <w:rFonts w:ascii="Symbol" w:hAnsi="Symbol" w:hint="default"/>
      </w:rPr>
    </w:lvl>
    <w:lvl w:ilvl="1" w:tplc="04150003" w:tentative="1">
      <w:start w:val="1"/>
      <w:numFmt w:val="bullet"/>
      <w:lvlText w:val="o"/>
      <w:lvlJc w:val="left"/>
      <w:pPr>
        <w:tabs>
          <w:tab w:val="num" w:pos="2340"/>
        </w:tabs>
        <w:ind w:left="2340" w:hanging="360"/>
      </w:pPr>
      <w:rPr>
        <w:rFonts w:ascii="Courier New" w:hAnsi="Courier New" w:cs="Courier New" w:hint="default"/>
      </w:rPr>
    </w:lvl>
    <w:lvl w:ilvl="2" w:tplc="04150005" w:tentative="1">
      <w:start w:val="1"/>
      <w:numFmt w:val="bullet"/>
      <w:lvlText w:val=""/>
      <w:lvlJc w:val="left"/>
      <w:pPr>
        <w:tabs>
          <w:tab w:val="num" w:pos="3060"/>
        </w:tabs>
        <w:ind w:left="3060" w:hanging="360"/>
      </w:pPr>
      <w:rPr>
        <w:rFonts w:ascii="Wingdings" w:hAnsi="Wingdings" w:hint="default"/>
      </w:rPr>
    </w:lvl>
    <w:lvl w:ilvl="3" w:tplc="04150001" w:tentative="1">
      <w:start w:val="1"/>
      <w:numFmt w:val="bullet"/>
      <w:lvlText w:val=""/>
      <w:lvlJc w:val="left"/>
      <w:pPr>
        <w:tabs>
          <w:tab w:val="num" w:pos="3780"/>
        </w:tabs>
        <w:ind w:left="3780" w:hanging="360"/>
      </w:pPr>
      <w:rPr>
        <w:rFonts w:ascii="Symbol" w:hAnsi="Symbol" w:hint="default"/>
      </w:rPr>
    </w:lvl>
    <w:lvl w:ilvl="4" w:tplc="04150003" w:tentative="1">
      <w:start w:val="1"/>
      <w:numFmt w:val="bullet"/>
      <w:lvlText w:val="o"/>
      <w:lvlJc w:val="left"/>
      <w:pPr>
        <w:tabs>
          <w:tab w:val="num" w:pos="4500"/>
        </w:tabs>
        <w:ind w:left="4500" w:hanging="360"/>
      </w:pPr>
      <w:rPr>
        <w:rFonts w:ascii="Courier New" w:hAnsi="Courier New" w:cs="Courier New" w:hint="default"/>
      </w:rPr>
    </w:lvl>
    <w:lvl w:ilvl="5" w:tplc="04150005" w:tentative="1">
      <w:start w:val="1"/>
      <w:numFmt w:val="bullet"/>
      <w:lvlText w:val=""/>
      <w:lvlJc w:val="left"/>
      <w:pPr>
        <w:tabs>
          <w:tab w:val="num" w:pos="5220"/>
        </w:tabs>
        <w:ind w:left="5220" w:hanging="360"/>
      </w:pPr>
      <w:rPr>
        <w:rFonts w:ascii="Wingdings" w:hAnsi="Wingdings" w:hint="default"/>
      </w:rPr>
    </w:lvl>
    <w:lvl w:ilvl="6" w:tplc="04150001" w:tentative="1">
      <w:start w:val="1"/>
      <w:numFmt w:val="bullet"/>
      <w:lvlText w:val=""/>
      <w:lvlJc w:val="left"/>
      <w:pPr>
        <w:tabs>
          <w:tab w:val="num" w:pos="5940"/>
        </w:tabs>
        <w:ind w:left="5940" w:hanging="360"/>
      </w:pPr>
      <w:rPr>
        <w:rFonts w:ascii="Symbol" w:hAnsi="Symbol" w:hint="default"/>
      </w:rPr>
    </w:lvl>
    <w:lvl w:ilvl="7" w:tplc="04150003" w:tentative="1">
      <w:start w:val="1"/>
      <w:numFmt w:val="bullet"/>
      <w:lvlText w:val="o"/>
      <w:lvlJc w:val="left"/>
      <w:pPr>
        <w:tabs>
          <w:tab w:val="num" w:pos="6660"/>
        </w:tabs>
        <w:ind w:left="6660" w:hanging="360"/>
      </w:pPr>
      <w:rPr>
        <w:rFonts w:ascii="Courier New" w:hAnsi="Courier New" w:cs="Courier New" w:hint="default"/>
      </w:rPr>
    </w:lvl>
    <w:lvl w:ilvl="8" w:tplc="04150005" w:tentative="1">
      <w:start w:val="1"/>
      <w:numFmt w:val="bullet"/>
      <w:lvlText w:val=""/>
      <w:lvlJc w:val="left"/>
      <w:pPr>
        <w:tabs>
          <w:tab w:val="num" w:pos="7380"/>
        </w:tabs>
        <w:ind w:left="7380" w:hanging="360"/>
      </w:pPr>
      <w:rPr>
        <w:rFonts w:ascii="Wingdings" w:hAnsi="Wingdings" w:hint="default"/>
      </w:rPr>
    </w:lvl>
  </w:abstractNum>
  <w:abstractNum w:abstractNumId="8" w15:restartNumberingAfterBreak="0">
    <w:nsid w:val="1DFF734B"/>
    <w:multiLevelType w:val="hybridMultilevel"/>
    <w:tmpl w:val="B70CC8EA"/>
    <w:lvl w:ilvl="0" w:tplc="0415000F">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9" w15:restartNumberingAfterBreak="0">
    <w:nsid w:val="201A386F"/>
    <w:multiLevelType w:val="multilevel"/>
    <w:tmpl w:val="A21EE0F6"/>
    <w:lvl w:ilvl="0">
      <w:start w:val="2"/>
      <w:numFmt w:val="decimal"/>
      <w:lvlText w:val="%1."/>
      <w:lvlJc w:val="left"/>
      <w:pPr>
        <w:ind w:left="480" w:hanging="480"/>
      </w:pPr>
      <w:rPr>
        <w:rFonts w:hint="default"/>
      </w:rPr>
    </w:lvl>
    <w:lvl w:ilvl="1">
      <w:start w:val="1"/>
      <w:numFmt w:val="decimal"/>
      <w:lvlText w:val="%2."/>
      <w:lvlJc w:val="left"/>
      <w:pPr>
        <w:ind w:left="1942" w:hanging="360"/>
      </w:pPr>
    </w:lvl>
    <w:lvl w:ilvl="2">
      <w:start w:val="1"/>
      <w:numFmt w:val="decimal"/>
      <w:lvlText w:val="%1.%2.%3."/>
      <w:lvlJc w:val="left"/>
      <w:pPr>
        <w:ind w:left="3884" w:hanging="720"/>
      </w:pPr>
      <w:rPr>
        <w:rFonts w:hint="default"/>
      </w:rPr>
    </w:lvl>
    <w:lvl w:ilvl="3">
      <w:start w:val="1"/>
      <w:numFmt w:val="decimal"/>
      <w:lvlText w:val="%1.%2.%3.%4."/>
      <w:lvlJc w:val="left"/>
      <w:pPr>
        <w:ind w:left="5826" w:hanging="1080"/>
      </w:pPr>
      <w:rPr>
        <w:rFonts w:hint="default"/>
      </w:rPr>
    </w:lvl>
    <w:lvl w:ilvl="4">
      <w:start w:val="1"/>
      <w:numFmt w:val="decimal"/>
      <w:lvlText w:val="%1.%2.%3.%4.%5."/>
      <w:lvlJc w:val="left"/>
      <w:pPr>
        <w:ind w:left="7768" w:hanging="1440"/>
      </w:pPr>
      <w:rPr>
        <w:rFonts w:hint="default"/>
      </w:rPr>
    </w:lvl>
    <w:lvl w:ilvl="5">
      <w:start w:val="1"/>
      <w:numFmt w:val="decimal"/>
      <w:lvlText w:val="%1.%2.%3.%4.%5.%6."/>
      <w:lvlJc w:val="left"/>
      <w:pPr>
        <w:ind w:left="9350" w:hanging="1440"/>
      </w:pPr>
      <w:rPr>
        <w:rFonts w:hint="default"/>
      </w:rPr>
    </w:lvl>
    <w:lvl w:ilvl="6">
      <w:start w:val="1"/>
      <w:numFmt w:val="decimal"/>
      <w:lvlText w:val="%1.%2.%3.%4.%5.%6.%7."/>
      <w:lvlJc w:val="left"/>
      <w:pPr>
        <w:ind w:left="11292" w:hanging="1800"/>
      </w:pPr>
      <w:rPr>
        <w:rFonts w:hint="default"/>
      </w:rPr>
    </w:lvl>
    <w:lvl w:ilvl="7">
      <w:start w:val="1"/>
      <w:numFmt w:val="decimal"/>
      <w:lvlText w:val="%1.%2.%3.%4.%5.%6.%7.%8."/>
      <w:lvlJc w:val="left"/>
      <w:pPr>
        <w:ind w:left="13234" w:hanging="2160"/>
      </w:pPr>
      <w:rPr>
        <w:rFonts w:hint="default"/>
      </w:rPr>
    </w:lvl>
    <w:lvl w:ilvl="8">
      <w:start w:val="1"/>
      <w:numFmt w:val="decimal"/>
      <w:lvlText w:val="%1.%2.%3.%4.%5.%6.%7.%8.%9."/>
      <w:lvlJc w:val="left"/>
      <w:pPr>
        <w:ind w:left="14816" w:hanging="2160"/>
      </w:pPr>
      <w:rPr>
        <w:rFonts w:hint="default"/>
      </w:rPr>
    </w:lvl>
  </w:abstractNum>
  <w:abstractNum w:abstractNumId="10" w15:restartNumberingAfterBreak="0">
    <w:nsid w:val="25EF7C86"/>
    <w:multiLevelType w:val="multilevel"/>
    <w:tmpl w:val="B0EA73D6"/>
    <w:lvl w:ilvl="0">
      <w:start w:val="1"/>
      <w:numFmt w:val="decimal"/>
      <w:lvlText w:val="%1."/>
      <w:lvlJc w:val="left"/>
      <w:pPr>
        <w:ind w:left="1080" w:hanging="360"/>
      </w:pPr>
      <w:rPr>
        <w:sz w:val="40"/>
        <w:szCs w:val="40"/>
      </w:rPr>
    </w:lvl>
    <w:lvl w:ilvl="1">
      <w:start w:val="1"/>
      <w:numFmt w:val="decimal"/>
      <w:isLgl/>
      <w:lvlText w:val="%1.%2."/>
      <w:lvlJc w:val="left"/>
      <w:pPr>
        <w:ind w:left="1440" w:hanging="720"/>
      </w:pPr>
      <w:rPr>
        <w:rFonts w:hint="default"/>
      </w:rPr>
    </w:lvl>
    <w:lvl w:ilvl="2">
      <w:start w:val="1"/>
      <w:numFmt w:val="decimal"/>
      <w:isLgl/>
      <w:lvlText w:val="%1.%2.%3."/>
      <w:lvlJc w:val="left"/>
      <w:pPr>
        <w:ind w:left="1800" w:hanging="1080"/>
      </w:pPr>
      <w:rPr>
        <w:rFonts w:hint="default"/>
      </w:rPr>
    </w:lvl>
    <w:lvl w:ilvl="3">
      <w:start w:val="1"/>
      <w:numFmt w:val="decimal"/>
      <w:isLgl/>
      <w:lvlText w:val="%1.%2.%3.%4."/>
      <w:lvlJc w:val="left"/>
      <w:pPr>
        <w:ind w:left="1800" w:hanging="1080"/>
      </w:pPr>
      <w:rPr>
        <w:rFonts w:hint="default"/>
      </w:rPr>
    </w:lvl>
    <w:lvl w:ilvl="4">
      <w:start w:val="1"/>
      <w:numFmt w:val="decimal"/>
      <w:isLgl/>
      <w:lvlText w:val="%1.%2.%3.%4.%5."/>
      <w:lvlJc w:val="left"/>
      <w:pPr>
        <w:ind w:left="2160" w:hanging="1440"/>
      </w:pPr>
      <w:rPr>
        <w:rFonts w:hint="default"/>
      </w:rPr>
    </w:lvl>
    <w:lvl w:ilvl="5">
      <w:start w:val="1"/>
      <w:numFmt w:val="decimal"/>
      <w:isLgl/>
      <w:lvlText w:val="%1.%2.%3.%4.%5.%6."/>
      <w:lvlJc w:val="left"/>
      <w:pPr>
        <w:ind w:left="2520" w:hanging="1800"/>
      </w:pPr>
      <w:rPr>
        <w:rFonts w:hint="default"/>
      </w:rPr>
    </w:lvl>
    <w:lvl w:ilvl="6">
      <w:start w:val="1"/>
      <w:numFmt w:val="decimal"/>
      <w:isLgl/>
      <w:lvlText w:val="%1.%2.%3.%4.%5.%6.%7."/>
      <w:lvlJc w:val="left"/>
      <w:pPr>
        <w:ind w:left="2520" w:hanging="1800"/>
      </w:pPr>
      <w:rPr>
        <w:rFonts w:hint="default"/>
      </w:rPr>
    </w:lvl>
    <w:lvl w:ilvl="7">
      <w:start w:val="1"/>
      <w:numFmt w:val="decimal"/>
      <w:isLgl/>
      <w:lvlText w:val="%1.%2.%3.%4.%5.%6.%7.%8."/>
      <w:lvlJc w:val="left"/>
      <w:pPr>
        <w:ind w:left="2880" w:hanging="2160"/>
      </w:pPr>
      <w:rPr>
        <w:rFonts w:hint="default"/>
      </w:rPr>
    </w:lvl>
    <w:lvl w:ilvl="8">
      <w:start w:val="1"/>
      <w:numFmt w:val="decimal"/>
      <w:isLgl/>
      <w:lvlText w:val="%1.%2.%3.%4.%5.%6.%7.%8.%9."/>
      <w:lvlJc w:val="left"/>
      <w:pPr>
        <w:ind w:left="3240" w:hanging="2520"/>
      </w:pPr>
      <w:rPr>
        <w:rFonts w:hint="default"/>
      </w:rPr>
    </w:lvl>
  </w:abstractNum>
  <w:abstractNum w:abstractNumId="11" w15:restartNumberingAfterBreak="0">
    <w:nsid w:val="277F728D"/>
    <w:multiLevelType w:val="hybridMultilevel"/>
    <w:tmpl w:val="7E7CE8A8"/>
    <w:lvl w:ilvl="0" w:tplc="04150011">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2A0E253D"/>
    <w:multiLevelType w:val="hybridMultilevel"/>
    <w:tmpl w:val="9BD85C82"/>
    <w:lvl w:ilvl="0" w:tplc="04150017">
      <w:start w:val="1"/>
      <w:numFmt w:val="lowerLetter"/>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3" w15:restartNumberingAfterBreak="0">
    <w:nsid w:val="2A412ADE"/>
    <w:multiLevelType w:val="multilevel"/>
    <w:tmpl w:val="E8B60B80"/>
    <w:lvl w:ilvl="0">
      <w:start w:val="1"/>
      <w:numFmt w:val="decimal"/>
      <w:lvlText w:val="%1."/>
      <w:lvlJc w:val="left"/>
      <w:pPr>
        <w:ind w:left="720" w:hanging="360"/>
      </w:pPr>
      <w:rPr>
        <w:rFonts w:hint="default"/>
      </w:rPr>
    </w:lvl>
    <w:lvl w:ilvl="1">
      <w:start w:val="2"/>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2A623B07"/>
    <w:multiLevelType w:val="multilevel"/>
    <w:tmpl w:val="01BE50D6"/>
    <w:lvl w:ilvl="0">
      <w:start w:val="3"/>
      <w:numFmt w:val="decimal"/>
      <w:lvlText w:val="%1."/>
      <w:lvlJc w:val="left"/>
      <w:pPr>
        <w:ind w:left="675" w:hanging="675"/>
      </w:pPr>
      <w:rPr>
        <w:rFonts w:hint="default"/>
      </w:rPr>
    </w:lvl>
    <w:lvl w:ilvl="1">
      <w:start w:val="1"/>
      <w:numFmt w:val="decimal"/>
      <w:lvlText w:val="%1.%2."/>
      <w:lvlJc w:val="left"/>
      <w:pPr>
        <w:ind w:left="720" w:hanging="720"/>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15" w15:restartNumberingAfterBreak="0">
    <w:nsid w:val="2F5B6063"/>
    <w:multiLevelType w:val="hybridMultilevel"/>
    <w:tmpl w:val="F5DEED9A"/>
    <w:lvl w:ilvl="0" w:tplc="04150001">
      <w:start w:val="1"/>
      <w:numFmt w:val="bullet"/>
      <w:lvlText w:val=""/>
      <w:lvlJc w:val="left"/>
      <w:pPr>
        <w:ind w:left="1428" w:hanging="360"/>
      </w:pPr>
      <w:rPr>
        <w:rFonts w:ascii="Symbol" w:hAnsi="Symbol" w:hint="default"/>
      </w:rPr>
    </w:lvl>
    <w:lvl w:ilvl="1" w:tplc="04150003" w:tentative="1">
      <w:start w:val="1"/>
      <w:numFmt w:val="bullet"/>
      <w:lvlText w:val="o"/>
      <w:lvlJc w:val="left"/>
      <w:pPr>
        <w:ind w:left="2148" w:hanging="360"/>
      </w:pPr>
      <w:rPr>
        <w:rFonts w:ascii="Courier New" w:hAnsi="Courier New" w:cs="Courier New" w:hint="default"/>
      </w:rPr>
    </w:lvl>
    <w:lvl w:ilvl="2" w:tplc="04150005" w:tentative="1">
      <w:start w:val="1"/>
      <w:numFmt w:val="bullet"/>
      <w:lvlText w:val=""/>
      <w:lvlJc w:val="left"/>
      <w:pPr>
        <w:ind w:left="2868" w:hanging="360"/>
      </w:pPr>
      <w:rPr>
        <w:rFonts w:ascii="Wingdings" w:hAnsi="Wingdings" w:hint="default"/>
      </w:rPr>
    </w:lvl>
    <w:lvl w:ilvl="3" w:tplc="04150001" w:tentative="1">
      <w:start w:val="1"/>
      <w:numFmt w:val="bullet"/>
      <w:lvlText w:val=""/>
      <w:lvlJc w:val="left"/>
      <w:pPr>
        <w:ind w:left="3588" w:hanging="360"/>
      </w:pPr>
      <w:rPr>
        <w:rFonts w:ascii="Symbol" w:hAnsi="Symbol" w:hint="default"/>
      </w:rPr>
    </w:lvl>
    <w:lvl w:ilvl="4" w:tplc="04150003" w:tentative="1">
      <w:start w:val="1"/>
      <w:numFmt w:val="bullet"/>
      <w:lvlText w:val="o"/>
      <w:lvlJc w:val="left"/>
      <w:pPr>
        <w:ind w:left="4308" w:hanging="360"/>
      </w:pPr>
      <w:rPr>
        <w:rFonts w:ascii="Courier New" w:hAnsi="Courier New" w:cs="Courier New" w:hint="default"/>
      </w:rPr>
    </w:lvl>
    <w:lvl w:ilvl="5" w:tplc="04150005" w:tentative="1">
      <w:start w:val="1"/>
      <w:numFmt w:val="bullet"/>
      <w:lvlText w:val=""/>
      <w:lvlJc w:val="left"/>
      <w:pPr>
        <w:ind w:left="5028" w:hanging="360"/>
      </w:pPr>
      <w:rPr>
        <w:rFonts w:ascii="Wingdings" w:hAnsi="Wingdings" w:hint="default"/>
      </w:rPr>
    </w:lvl>
    <w:lvl w:ilvl="6" w:tplc="04150001" w:tentative="1">
      <w:start w:val="1"/>
      <w:numFmt w:val="bullet"/>
      <w:lvlText w:val=""/>
      <w:lvlJc w:val="left"/>
      <w:pPr>
        <w:ind w:left="5748" w:hanging="360"/>
      </w:pPr>
      <w:rPr>
        <w:rFonts w:ascii="Symbol" w:hAnsi="Symbol" w:hint="default"/>
      </w:rPr>
    </w:lvl>
    <w:lvl w:ilvl="7" w:tplc="04150003" w:tentative="1">
      <w:start w:val="1"/>
      <w:numFmt w:val="bullet"/>
      <w:lvlText w:val="o"/>
      <w:lvlJc w:val="left"/>
      <w:pPr>
        <w:ind w:left="6468" w:hanging="360"/>
      </w:pPr>
      <w:rPr>
        <w:rFonts w:ascii="Courier New" w:hAnsi="Courier New" w:cs="Courier New" w:hint="default"/>
      </w:rPr>
    </w:lvl>
    <w:lvl w:ilvl="8" w:tplc="04150005" w:tentative="1">
      <w:start w:val="1"/>
      <w:numFmt w:val="bullet"/>
      <w:lvlText w:val=""/>
      <w:lvlJc w:val="left"/>
      <w:pPr>
        <w:ind w:left="7188" w:hanging="360"/>
      </w:pPr>
      <w:rPr>
        <w:rFonts w:ascii="Wingdings" w:hAnsi="Wingdings" w:hint="default"/>
      </w:rPr>
    </w:lvl>
  </w:abstractNum>
  <w:abstractNum w:abstractNumId="16" w15:restartNumberingAfterBreak="0">
    <w:nsid w:val="2FCF56EB"/>
    <w:multiLevelType w:val="hybridMultilevel"/>
    <w:tmpl w:val="AE72FF66"/>
    <w:lvl w:ilvl="0" w:tplc="6C98A370">
      <w:start w:val="1"/>
      <w:numFmt w:val="decimal"/>
      <w:lvlText w:val="%1."/>
      <w:lvlJc w:val="center"/>
      <w:pPr>
        <w:ind w:left="1068" w:hanging="360"/>
      </w:pPr>
      <w:rPr>
        <w:rFonts w:hint="default"/>
      </w:rPr>
    </w:lvl>
    <w:lvl w:ilvl="1" w:tplc="04150019" w:tentative="1">
      <w:start w:val="1"/>
      <w:numFmt w:val="lowerLetter"/>
      <w:lvlText w:val="%2."/>
      <w:lvlJc w:val="left"/>
      <w:pPr>
        <w:ind w:left="1788" w:hanging="360"/>
      </w:pPr>
    </w:lvl>
    <w:lvl w:ilvl="2" w:tplc="0415001B" w:tentative="1">
      <w:start w:val="1"/>
      <w:numFmt w:val="lowerRoman"/>
      <w:lvlText w:val="%3."/>
      <w:lvlJc w:val="right"/>
      <w:pPr>
        <w:ind w:left="2508" w:hanging="180"/>
      </w:pPr>
    </w:lvl>
    <w:lvl w:ilvl="3" w:tplc="0415000F" w:tentative="1">
      <w:start w:val="1"/>
      <w:numFmt w:val="decimal"/>
      <w:lvlText w:val="%4."/>
      <w:lvlJc w:val="left"/>
      <w:pPr>
        <w:ind w:left="3228" w:hanging="360"/>
      </w:pPr>
    </w:lvl>
    <w:lvl w:ilvl="4" w:tplc="04150019" w:tentative="1">
      <w:start w:val="1"/>
      <w:numFmt w:val="lowerLetter"/>
      <w:lvlText w:val="%5."/>
      <w:lvlJc w:val="left"/>
      <w:pPr>
        <w:ind w:left="3948" w:hanging="360"/>
      </w:pPr>
    </w:lvl>
    <w:lvl w:ilvl="5" w:tplc="0415001B" w:tentative="1">
      <w:start w:val="1"/>
      <w:numFmt w:val="lowerRoman"/>
      <w:lvlText w:val="%6."/>
      <w:lvlJc w:val="right"/>
      <w:pPr>
        <w:ind w:left="4668" w:hanging="180"/>
      </w:pPr>
    </w:lvl>
    <w:lvl w:ilvl="6" w:tplc="0415000F" w:tentative="1">
      <w:start w:val="1"/>
      <w:numFmt w:val="decimal"/>
      <w:lvlText w:val="%7."/>
      <w:lvlJc w:val="left"/>
      <w:pPr>
        <w:ind w:left="5388" w:hanging="360"/>
      </w:pPr>
    </w:lvl>
    <w:lvl w:ilvl="7" w:tplc="04150019" w:tentative="1">
      <w:start w:val="1"/>
      <w:numFmt w:val="lowerLetter"/>
      <w:lvlText w:val="%8."/>
      <w:lvlJc w:val="left"/>
      <w:pPr>
        <w:ind w:left="6108" w:hanging="360"/>
      </w:pPr>
    </w:lvl>
    <w:lvl w:ilvl="8" w:tplc="0415001B" w:tentative="1">
      <w:start w:val="1"/>
      <w:numFmt w:val="lowerRoman"/>
      <w:lvlText w:val="%9."/>
      <w:lvlJc w:val="right"/>
      <w:pPr>
        <w:ind w:left="6828" w:hanging="180"/>
      </w:pPr>
    </w:lvl>
  </w:abstractNum>
  <w:abstractNum w:abstractNumId="17" w15:restartNumberingAfterBreak="0">
    <w:nsid w:val="310705E3"/>
    <w:multiLevelType w:val="multilevel"/>
    <w:tmpl w:val="01BE50D6"/>
    <w:lvl w:ilvl="0">
      <w:start w:val="3"/>
      <w:numFmt w:val="decimal"/>
      <w:lvlText w:val="%1."/>
      <w:lvlJc w:val="left"/>
      <w:pPr>
        <w:ind w:left="675" w:hanging="675"/>
      </w:pPr>
      <w:rPr>
        <w:rFonts w:hint="default"/>
      </w:rPr>
    </w:lvl>
    <w:lvl w:ilvl="1">
      <w:start w:val="1"/>
      <w:numFmt w:val="decimal"/>
      <w:lvlText w:val="%1.%2."/>
      <w:lvlJc w:val="left"/>
      <w:pPr>
        <w:ind w:left="720" w:hanging="720"/>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18" w15:restartNumberingAfterBreak="0">
    <w:nsid w:val="31640602"/>
    <w:multiLevelType w:val="hybridMultilevel"/>
    <w:tmpl w:val="01F676E8"/>
    <w:lvl w:ilvl="0" w:tplc="04150011">
      <w:start w:val="1"/>
      <w:numFmt w:val="decimal"/>
      <w:lvlText w:val="%1)"/>
      <w:lvlJc w:val="left"/>
      <w:pPr>
        <w:ind w:left="720" w:hanging="360"/>
      </w:pPr>
      <w:rPr>
        <w:rFonts w:hint="default"/>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19" w15:restartNumberingAfterBreak="0">
    <w:nsid w:val="320E00BA"/>
    <w:multiLevelType w:val="hybridMultilevel"/>
    <w:tmpl w:val="8DF09C2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0" w15:restartNumberingAfterBreak="0">
    <w:nsid w:val="3299651D"/>
    <w:multiLevelType w:val="hybridMultilevel"/>
    <w:tmpl w:val="B9068DB2"/>
    <w:lvl w:ilvl="0" w:tplc="04150011">
      <w:start w:val="1"/>
      <w:numFmt w:val="decimal"/>
      <w:lvlText w:val="%1)"/>
      <w:lvlJc w:val="left"/>
      <w:pPr>
        <w:ind w:left="1428" w:hanging="360"/>
      </w:pPr>
      <w:rPr>
        <w:rFonts w:hint="default"/>
      </w:rPr>
    </w:lvl>
    <w:lvl w:ilvl="1" w:tplc="FFFFFFFF" w:tentative="1">
      <w:start w:val="1"/>
      <w:numFmt w:val="bullet"/>
      <w:lvlText w:val="o"/>
      <w:lvlJc w:val="left"/>
      <w:pPr>
        <w:ind w:left="2148" w:hanging="360"/>
      </w:pPr>
      <w:rPr>
        <w:rFonts w:ascii="Courier New" w:hAnsi="Courier New" w:cs="Courier New" w:hint="default"/>
      </w:rPr>
    </w:lvl>
    <w:lvl w:ilvl="2" w:tplc="FFFFFFFF" w:tentative="1">
      <w:start w:val="1"/>
      <w:numFmt w:val="bullet"/>
      <w:lvlText w:val=""/>
      <w:lvlJc w:val="left"/>
      <w:pPr>
        <w:ind w:left="2868" w:hanging="360"/>
      </w:pPr>
      <w:rPr>
        <w:rFonts w:ascii="Wingdings" w:hAnsi="Wingdings" w:hint="default"/>
      </w:rPr>
    </w:lvl>
    <w:lvl w:ilvl="3" w:tplc="FFFFFFFF" w:tentative="1">
      <w:start w:val="1"/>
      <w:numFmt w:val="bullet"/>
      <w:lvlText w:val=""/>
      <w:lvlJc w:val="left"/>
      <w:pPr>
        <w:ind w:left="3588" w:hanging="360"/>
      </w:pPr>
      <w:rPr>
        <w:rFonts w:ascii="Symbol" w:hAnsi="Symbol" w:hint="default"/>
      </w:rPr>
    </w:lvl>
    <w:lvl w:ilvl="4" w:tplc="FFFFFFFF" w:tentative="1">
      <w:start w:val="1"/>
      <w:numFmt w:val="bullet"/>
      <w:lvlText w:val="o"/>
      <w:lvlJc w:val="left"/>
      <w:pPr>
        <w:ind w:left="4308" w:hanging="360"/>
      </w:pPr>
      <w:rPr>
        <w:rFonts w:ascii="Courier New" w:hAnsi="Courier New" w:cs="Courier New" w:hint="default"/>
      </w:rPr>
    </w:lvl>
    <w:lvl w:ilvl="5" w:tplc="FFFFFFFF" w:tentative="1">
      <w:start w:val="1"/>
      <w:numFmt w:val="bullet"/>
      <w:lvlText w:val=""/>
      <w:lvlJc w:val="left"/>
      <w:pPr>
        <w:ind w:left="5028" w:hanging="360"/>
      </w:pPr>
      <w:rPr>
        <w:rFonts w:ascii="Wingdings" w:hAnsi="Wingdings" w:hint="default"/>
      </w:rPr>
    </w:lvl>
    <w:lvl w:ilvl="6" w:tplc="FFFFFFFF" w:tentative="1">
      <w:start w:val="1"/>
      <w:numFmt w:val="bullet"/>
      <w:lvlText w:val=""/>
      <w:lvlJc w:val="left"/>
      <w:pPr>
        <w:ind w:left="5748" w:hanging="360"/>
      </w:pPr>
      <w:rPr>
        <w:rFonts w:ascii="Symbol" w:hAnsi="Symbol" w:hint="default"/>
      </w:rPr>
    </w:lvl>
    <w:lvl w:ilvl="7" w:tplc="FFFFFFFF" w:tentative="1">
      <w:start w:val="1"/>
      <w:numFmt w:val="bullet"/>
      <w:lvlText w:val="o"/>
      <w:lvlJc w:val="left"/>
      <w:pPr>
        <w:ind w:left="6468" w:hanging="360"/>
      </w:pPr>
      <w:rPr>
        <w:rFonts w:ascii="Courier New" w:hAnsi="Courier New" w:cs="Courier New" w:hint="default"/>
      </w:rPr>
    </w:lvl>
    <w:lvl w:ilvl="8" w:tplc="FFFFFFFF" w:tentative="1">
      <w:start w:val="1"/>
      <w:numFmt w:val="bullet"/>
      <w:lvlText w:val=""/>
      <w:lvlJc w:val="left"/>
      <w:pPr>
        <w:ind w:left="7188" w:hanging="360"/>
      </w:pPr>
      <w:rPr>
        <w:rFonts w:ascii="Wingdings" w:hAnsi="Wingdings" w:hint="default"/>
      </w:rPr>
    </w:lvl>
  </w:abstractNum>
  <w:abstractNum w:abstractNumId="21" w15:restartNumberingAfterBreak="0">
    <w:nsid w:val="33992AD4"/>
    <w:multiLevelType w:val="multilevel"/>
    <w:tmpl w:val="6688E588"/>
    <w:lvl w:ilvl="0">
      <w:start w:val="3"/>
      <w:numFmt w:val="decimal"/>
      <w:lvlText w:val="%1."/>
      <w:lvlJc w:val="left"/>
      <w:pPr>
        <w:ind w:left="480" w:hanging="480"/>
      </w:pPr>
      <w:rPr>
        <w:rFonts w:asciiTheme="majorHAnsi" w:eastAsiaTheme="majorEastAsia" w:hAnsiTheme="majorHAnsi" w:cstheme="majorBidi" w:hint="default"/>
        <w:color w:val="0F4761" w:themeColor="accent1" w:themeShade="BF"/>
        <w:sz w:val="32"/>
      </w:rPr>
    </w:lvl>
    <w:lvl w:ilvl="1">
      <w:start w:val="1"/>
      <w:numFmt w:val="decimal"/>
      <w:lvlText w:val="%1.%2."/>
      <w:lvlJc w:val="left"/>
      <w:pPr>
        <w:ind w:left="1605" w:hanging="480"/>
      </w:pPr>
      <w:rPr>
        <w:rFonts w:asciiTheme="majorHAnsi" w:eastAsiaTheme="majorEastAsia" w:hAnsiTheme="majorHAnsi" w:cstheme="majorBidi" w:hint="default"/>
        <w:color w:val="0F4761" w:themeColor="accent1" w:themeShade="BF"/>
        <w:sz w:val="32"/>
      </w:rPr>
    </w:lvl>
    <w:lvl w:ilvl="2">
      <w:start w:val="1"/>
      <w:numFmt w:val="decimal"/>
      <w:lvlText w:val="%1.%2.%3."/>
      <w:lvlJc w:val="left"/>
      <w:pPr>
        <w:ind w:left="2970" w:hanging="720"/>
      </w:pPr>
      <w:rPr>
        <w:rFonts w:asciiTheme="majorHAnsi" w:eastAsiaTheme="majorEastAsia" w:hAnsiTheme="majorHAnsi" w:cstheme="majorBidi" w:hint="default"/>
        <w:color w:val="0F4761" w:themeColor="accent1" w:themeShade="BF"/>
        <w:sz w:val="32"/>
      </w:rPr>
    </w:lvl>
    <w:lvl w:ilvl="3">
      <w:start w:val="1"/>
      <w:numFmt w:val="decimal"/>
      <w:lvlText w:val="%1.%2.%3.%4."/>
      <w:lvlJc w:val="left"/>
      <w:pPr>
        <w:ind w:left="4095" w:hanging="720"/>
      </w:pPr>
      <w:rPr>
        <w:rFonts w:asciiTheme="majorHAnsi" w:eastAsiaTheme="majorEastAsia" w:hAnsiTheme="majorHAnsi" w:cstheme="majorBidi" w:hint="default"/>
        <w:color w:val="0F4761" w:themeColor="accent1" w:themeShade="BF"/>
        <w:sz w:val="32"/>
      </w:rPr>
    </w:lvl>
    <w:lvl w:ilvl="4">
      <w:start w:val="1"/>
      <w:numFmt w:val="decimal"/>
      <w:lvlText w:val="%1.%2.%3.%4.%5."/>
      <w:lvlJc w:val="left"/>
      <w:pPr>
        <w:ind w:left="5580" w:hanging="1080"/>
      </w:pPr>
      <w:rPr>
        <w:rFonts w:asciiTheme="majorHAnsi" w:eastAsiaTheme="majorEastAsia" w:hAnsiTheme="majorHAnsi" w:cstheme="majorBidi" w:hint="default"/>
        <w:color w:val="0F4761" w:themeColor="accent1" w:themeShade="BF"/>
        <w:sz w:val="32"/>
      </w:rPr>
    </w:lvl>
    <w:lvl w:ilvl="5">
      <w:start w:val="1"/>
      <w:numFmt w:val="decimal"/>
      <w:lvlText w:val="%1.%2.%3.%4.%5.%6."/>
      <w:lvlJc w:val="left"/>
      <w:pPr>
        <w:ind w:left="6705" w:hanging="1080"/>
      </w:pPr>
      <w:rPr>
        <w:rFonts w:asciiTheme="majorHAnsi" w:eastAsiaTheme="majorEastAsia" w:hAnsiTheme="majorHAnsi" w:cstheme="majorBidi" w:hint="default"/>
        <w:color w:val="0F4761" w:themeColor="accent1" w:themeShade="BF"/>
        <w:sz w:val="32"/>
      </w:rPr>
    </w:lvl>
    <w:lvl w:ilvl="6">
      <w:start w:val="1"/>
      <w:numFmt w:val="decimal"/>
      <w:lvlText w:val="%1.%2.%3.%4.%5.%6.%7."/>
      <w:lvlJc w:val="left"/>
      <w:pPr>
        <w:ind w:left="8190" w:hanging="1440"/>
      </w:pPr>
      <w:rPr>
        <w:rFonts w:asciiTheme="majorHAnsi" w:eastAsiaTheme="majorEastAsia" w:hAnsiTheme="majorHAnsi" w:cstheme="majorBidi" w:hint="default"/>
        <w:color w:val="0F4761" w:themeColor="accent1" w:themeShade="BF"/>
        <w:sz w:val="32"/>
      </w:rPr>
    </w:lvl>
    <w:lvl w:ilvl="7">
      <w:start w:val="1"/>
      <w:numFmt w:val="decimal"/>
      <w:lvlText w:val="%1.%2.%3.%4.%5.%6.%7.%8."/>
      <w:lvlJc w:val="left"/>
      <w:pPr>
        <w:ind w:left="9315" w:hanging="1440"/>
      </w:pPr>
      <w:rPr>
        <w:rFonts w:asciiTheme="majorHAnsi" w:eastAsiaTheme="majorEastAsia" w:hAnsiTheme="majorHAnsi" w:cstheme="majorBidi" w:hint="default"/>
        <w:color w:val="0F4761" w:themeColor="accent1" w:themeShade="BF"/>
        <w:sz w:val="32"/>
      </w:rPr>
    </w:lvl>
    <w:lvl w:ilvl="8">
      <w:start w:val="1"/>
      <w:numFmt w:val="decimal"/>
      <w:lvlText w:val="%1.%2.%3.%4.%5.%6.%7.%8.%9."/>
      <w:lvlJc w:val="left"/>
      <w:pPr>
        <w:ind w:left="10800" w:hanging="1800"/>
      </w:pPr>
      <w:rPr>
        <w:rFonts w:asciiTheme="majorHAnsi" w:eastAsiaTheme="majorEastAsia" w:hAnsiTheme="majorHAnsi" w:cstheme="majorBidi" w:hint="default"/>
        <w:color w:val="0F4761" w:themeColor="accent1" w:themeShade="BF"/>
        <w:sz w:val="32"/>
      </w:rPr>
    </w:lvl>
  </w:abstractNum>
  <w:abstractNum w:abstractNumId="22" w15:restartNumberingAfterBreak="0">
    <w:nsid w:val="36705139"/>
    <w:multiLevelType w:val="hybridMultilevel"/>
    <w:tmpl w:val="FFFFFFFF"/>
    <w:lvl w:ilvl="0" w:tplc="0D92EA08">
      <w:start w:val="1"/>
      <w:numFmt w:val="decimal"/>
      <w:lvlText w:val="%1."/>
      <w:lvlJc w:val="left"/>
      <w:pPr>
        <w:ind w:left="1080" w:hanging="360"/>
      </w:pPr>
    </w:lvl>
    <w:lvl w:ilvl="1" w:tplc="B25887B6">
      <w:start w:val="1"/>
      <w:numFmt w:val="lowerLetter"/>
      <w:lvlText w:val="%2."/>
      <w:lvlJc w:val="left"/>
      <w:pPr>
        <w:ind w:left="1800" w:hanging="360"/>
      </w:pPr>
    </w:lvl>
    <w:lvl w:ilvl="2" w:tplc="D2B02E82">
      <w:start w:val="1"/>
      <w:numFmt w:val="lowerRoman"/>
      <w:lvlText w:val="%3."/>
      <w:lvlJc w:val="right"/>
      <w:pPr>
        <w:ind w:left="2520" w:hanging="180"/>
      </w:pPr>
    </w:lvl>
    <w:lvl w:ilvl="3" w:tplc="82C8A9D4">
      <w:start w:val="1"/>
      <w:numFmt w:val="decimal"/>
      <w:lvlText w:val="%4."/>
      <w:lvlJc w:val="left"/>
      <w:pPr>
        <w:ind w:left="3240" w:hanging="360"/>
      </w:pPr>
    </w:lvl>
    <w:lvl w:ilvl="4" w:tplc="C9B6C7FA">
      <w:start w:val="1"/>
      <w:numFmt w:val="lowerLetter"/>
      <w:lvlText w:val="%5."/>
      <w:lvlJc w:val="left"/>
      <w:pPr>
        <w:ind w:left="3960" w:hanging="360"/>
      </w:pPr>
    </w:lvl>
    <w:lvl w:ilvl="5" w:tplc="7228D9F8">
      <w:start w:val="1"/>
      <w:numFmt w:val="lowerRoman"/>
      <w:lvlText w:val="%6."/>
      <w:lvlJc w:val="right"/>
      <w:pPr>
        <w:ind w:left="4680" w:hanging="180"/>
      </w:pPr>
    </w:lvl>
    <w:lvl w:ilvl="6" w:tplc="9392F574">
      <w:start w:val="1"/>
      <w:numFmt w:val="decimal"/>
      <w:lvlText w:val="%7."/>
      <w:lvlJc w:val="left"/>
      <w:pPr>
        <w:ind w:left="5400" w:hanging="360"/>
      </w:pPr>
    </w:lvl>
    <w:lvl w:ilvl="7" w:tplc="0EB2FE26">
      <w:start w:val="1"/>
      <w:numFmt w:val="lowerLetter"/>
      <w:lvlText w:val="%8."/>
      <w:lvlJc w:val="left"/>
      <w:pPr>
        <w:ind w:left="6120" w:hanging="360"/>
      </w:pPr>
    </w:lvl>
    <w:lvl w:ilvl="8" w:tplc="7AE87FC6">
      <w:start w:val="1"/>
      <w:numFmt w:val="lowerRoman"/>
      <w:lvlText w:val="%9."/>
      <w:lvlJc w:val="right"/>
      <w:pPr>
        <w:ind w:left="6840" w:hanging="180"/>
      </w:pPr>
    </w:lvl>
  </w:abstractNum>
  <w:abstractNum w:abstractNumId="23" w15:restartNumberingAfterBreak="0">
    <w:nsid w:val="376A1886"/>
    <w:multiLevelType w:val="multilevel"/>
    <w:tmpl w:val="ED2AE710"/>
    <w:lvl w:ilvl="0">
      <w:start w:val="2"/>
      <w:numFmt w:val="decimal"/>
      <w:lvlText w:val="%1."/>
      <w:lvlJc w:val="left"/>
      <w:pPr>
        <w:ind w:left="360" w:hanging="360"/>
      </w:pPr>
      <w:rPr>
        <w:rFonts w:hint="default"/>
        <w:color w:val="auto"/>
      </w:rPr>
    </w:lvl>
    <w:lvl w:ilvl="1">
      <w:start w:val="1"/>
      <w:numFmt w:val="decimal"/>
      <w:lvlText w:val="%1.%2."/>
      <w:lvlJc w:val="left"/>
      <w:pPr>
        <w:ind w:left="928" w:hanging="360"/>
      </w:pPr>
      <w:rPr>
        <w:rFonts w:hint="default"/>
        <w:color w:val="auto"/>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color w:val="auto"/>
      </w:rPr>
    </w:lvl>
    <w:lvl w:ilvl="4">
      <w:start w:val="1"/>
      <w:numFmt w:val="decimal"/>
      <w:lvlText w:val="%1.%2.%3.%4.%5."/>
      <w:lvlJc w:val="left"/>
      <w:pPr>
        <w:ind w:left="1080" w:hanging="1080"/>
      </w:pPr>
      <w:rPr>
        <w:rFonts w:hint="default"/>
        <w:color w:val="auto"/>
      </w:rPr>
    </w:lvl>
    <w:lvl w:ilvl="5">
      <w:start w:val="1"/>
      <w:numFmt w:val="decimal"/>
      <w:lvlText w:val="%1.%2.%3.%4.%5.%6."/>
      <w:lvlJc w:val="left"/>
      <w:pPr>
        <w:ind w:left="1080" w:hanging="1080"/>
      </w:pPr>
      <w:rPr>
        <w:rFonts w:hint="default"/>
        <w:color w:val="auto"/>
      </w:rPr>
    </w:lvl>
    <w:lvl w:ilvl="6">
      <w:start w:val="1"/>
      <w:numFmt w:val="decimal"/>
      <w:lvlText w:val="%1.%2.%3.%4.%5.%6.%7."/>
      <w:lvlJc w:val="left"/>
      <w:pPr>
        <w:ind w:left="1440" w:hanging="1440"/>
      </w:pPr>
      <w:rPr>
        <w:rFonts w:hint="default"/>
        <w:color w:val="auto"/>
      </w:rPr>
    </w:lvl>
    <w:lvl w:ilvl="7">
      <w:start w:val="1"/>
      <w:numFmt w:val="decimal"/>
      <w:lvlText w:val="%1.%2.%3.%4.%5.%6.%7.%8."/>
      <w:lvlJc w:val="left"/>
      <w:pPr>
        <w:ind w:left="1440" w:hanging="1440"/>
      </w:pPr>
      <w:rPr>
        <w:rFonts w:hint="default"/>
        <w:color w:val="auto"/>
      </w:rPr>
    </w:lvl>
    <w:lvl w:ilvl="8">
      <w:start w:val="1"/>
      <w:numFmt w:val="decimal"/>
      <w:lvlText w:val="%1.%2.%3.%4.%5.%6.%7.%8.%9."/>
      <w:lvlJc w:val="left"/>
      <w:pPr>
        <w:ind w:left="1800" w:hanging="1800"/>
      </w:pPr>
      <w:rPr>
        <w:rFonts w:hint="default"/>
        <w:color w:val="auto"/>
      </w:rPr>
    </w:lvl>
  </w:abstractNum>
  <w:abstractNum w:abstractNumId="24" w15:restartNumberingAfterBreak="0">
    <w:nsid w:val="376C5B8F"/>
    <w:multiLevelType w:val="hybridMultilevel"/>
    <w:tmpl w:val="0A3C0AB4"/>
    <w:lvl w:ilvl="0" w:tplc="04150011">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5" w15:restartNumberingAfterBreak="0">
    <w:nsid w:val="382807B3"/>
    <w:multiLevelType w:val="hybridMultilevel"/>
    <w:tmpl w:val="FBAED374"/>
    <w:lvl w:ilvl="0" w:tplc="8A241C3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6" w15:restartNumberingAfterBreak="0">
    <w:nsid w:val="39E8444E"/>
    <w:multiLevelType w:val="multilevel"/>
    <w:tmpl w:val="533A2C0E"/>
    <w:lvl w:ilvl="0">
      <w:start w:val="1"/>
      <w:numFmt w:val="decimal"/>
      <w:lvlText w:val="%1."/>
      <w:lvlJc w:val="left"/>
      <w:pPr>
        <w:ind w:left="675" w:hanging="675"/>
      </w:pPr>
      <w:rPr>
        <w:rFonts w:hint="default"/>
      </w:rPr>
    </w:lvl>
    <w:lvl w:ilvl="1">
      <w:start w:val="3"/>
      <w:numFmt w:val="decimal"/>
      <w:lvlText w:val="%1.%2."/>
      <w:lvlJc w:val="left"/>
      <w:pPr>
        <w:ind w:left="1358" w:hanging="72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994" w:hanging="1080"/>
      </w:pPr>
      <w:rPr>
        <w:rFonts w:hint="default"/>
      </w:rPr>
    </w:lvl>
    <w:lvl w:ilvl="4">
      <w:start w:val="1"/>
      <w:numFmt w:val="decimal"/>
      <w:lvlText w:val="%1.%2.%3.%4.%5."/>
      <w:lvlJc w:val="left"/>
      <w:pPr>
        <w:ind w:left="3992" w:hanging="1440"/>
      </w:pPr>
      <w:rPr>
        <w:rFonts w:hint="default"/>
      </w:rPr>
    </w:lvl>
    <w:lvl w:ilvl="5">
      <w:start w:val="1"/>
      <w:numFmt w:val="decimal"/>
      <w:lvlText w:val="%1.%2.%3.%4.%5.%6."/>
      <w:lvlJc w:val="left"/>
      <w:pPr>
        <w:ind w:left="4630" w:hanging="1440"/>
      </w:pPr>
      <w:rPr>
        <w:rFonts w:hint="default"/>
      </w:rPr>
    </w:lvl>
    <w:lvl w:ilvl="6">
      <w:start w:val="1"/>
      <w:numFmt w:val="decimal"/>
      <w:lvlText w:val="%1.%2.%3.%4.%5.%6.%7."/>
      <w:lvlJc w:val="left"/>
      <w:pPr>
        <w:ind w:left="5628" w:hanging="1800"/>
      </w:pPr>
      <w:rPr>
        <w:rFonts w:hint="default"/>
      </w:rPr>
    </w:lvl>
    <w:lvl w:ilvl="7">
      <w:start w:val="1"/>
      <w:numFmt w:val="decimal"/>
      <w:lvlText w:val="%1.%2.%3.%4.%5.%6.%7.%8."/>
      <w:lvlJc w:val="left"/>
      <w:pPr>
        <w:ind w:left="6626" w:hanging="2160"/>
      </w:pPr>
      <w:rPr>
        <w:rFonts w:hint="default"/>
      </w:rPr>
    </w:lvl>
    <w:lvl w:ilvl="8">
      <w:start w:val="1"/>
      <w:numFmt w:val="decimal"/>
      <w:lvlText w:val="%1.%2.%3.%4.%5.%6.%7.%8.%9."/>
      <w:lvlJc w:val="left"/>
      <w:pPr>
        <w:ind w:left="7264" w:hanging="2160"/>
      </w:pPr>
      <w:rPr>
        <w:rFonts w:hint="default"/>
      </w:rPr>
    </w:lvl>
  </w:abstractNum>
  <w:abstractNum w:abstractNumId="27" w15:restartNumberingAfterBreak="0">
    <w:nsid w:val="3AE3689A"/>
    <w:multiLevelType w:val="multilevel"/>
    <w:tmpl w:val="6688E588"/>
    <w:lvl w:ilvl="0">
      <w:start w:val="3"/>
      <w:numFmt w:val="decimal"/>
      <w:lvlText w:val="%1."/>
      <w:lvlJc w:val="left"/>
      <w:pPr>
        <w:ind w:left="480" w:hanging="480"/>
      </w:pPr>
      <w:rPr>
        <w:rFonts w:asciiTheme="majorHAnsi" w:eastAsiaTheme="majorEastAsia" w:hAnsiTheme="majorHAnsi" w:cstheme="majorBidi" w:hint="default"/>
        <w:color w:val="0F4761" w:themeColor="accent1" w:themeShade="BF"/>
        <w:sz w:val="32"/>
      </w:rPr>
    </w:lvl>
    <w:lvl w:ilvl="1">
      <w:start w:val="1"/>
      <w:numFmt w:val="decimal"/>
      <w:lvlText w:val="%1.%2."/>
      <w:lvlJc w:val="left"/>
      <w:pPr>
        <w:ind w:left="1605" w:hanging="480"/>
      </w:pPr>
      <w:rPr>
        <w:rFonts w:asciiTheme="majorHAnsi" w:eastAsiaTheme="majorEastAsia" w:hAnsiTheme="majorHAnsi" w:cstheme="majorBidi" w:hint="default"/>
        <w:color w:val="0F4761" w:themeColor="accent1" w:themeShade="BF"/>
        <w:sz w:val="32"/>
      </w:rPr>
    </w:lvl>
    <w:lvl w:ilvl="2">
      <w:start w:val="1"/>
      <w:numFmt w:val="decimal"/>
      <w:lvlText w:val="%1.%2.%3."/>
      <w:lvlJc w:val="left"/>
      <w:pPr>
        <w:ind w:left="2970" w:hanging="720"/>
      </w:pPr>
      <w:rPr>
        <w:rFonts w:asciiTheme="majorHAnsi" w:eastAsiaTheme="majorEastAsia" w:hAnsiTheme="majorHAnsi" w:cstheme="majorBidi" w:hint="default"/>
        <w:color w:val="0F4761" w:themeColor="accent1" w:themeShade="BF"/>
        <w:sz w:val="32"/>
      </w:rPr>
    </w:lvl>
    <w:lvl w:ilvl="3">
      <w:start w:val="1"/>
      <w:numFmt w:val="decimal"/>
      <w:lvlText w:val="%1.%2.%3.%4."/>
      <w:lvlJc w:val="left"/>
      <w:pPr>
        <w:ind w:left="4095" w:hanging="720"/>
      </w:pPr>
      <w:rPr>
        <w:rFonts w:asciiTheme="majorHAnsi" w:eastAsiaTheme="majorEastAsia" w:hAnsiTheme="majorHAnsi" w:cstheme="majorBidi" w:hint="default"/>
        <w:color w:val="0F4761" w:themeColor="accent1" w:themeShade="BF"/>
        <w:sz w:val="32"/>
      </w:rPr>
    </w:lvl>
    <w:lvl w:ilvl="4">
      <w:start w:val="1"/>
      <w:numFmt w:val="decimal"/>
      <w:lvlText w:val="%1.%2.%3.%4.%5."/>
      <w:lvlJc w:val="left"/>
      <w:pPr>
        <w:ind w:left="5580" w:hanging="1080"/>
      </w:pPr>
      <w:rPr>
        <w:rFonts w:asciiTheme="majorHAnsi" w:eastAsiaTheme="majorEastAsia" w:hAnsiTheme="majorHAnsi" w:cstheme="majorBidi" w:hint="default"/>
        <w:color w:val="0F4761" w:themeColor="accent1" w:themeShade="BF"/>
        <w:sz w:val="32"/>
      </w:rPr>
    </w:lvl>
    <w:lvl w:ilvl="5">
      <w:start w:val="1"/>
      <w:numFmt w:val="decimal"/>
      <w:lvlText w:val="%1.%2.%3.%4.%5.%6."/>
      <w:lvlJc w:val="left"/>
      <w:pPr>
        <w:ind w:left="6705" w:hanging="1080"/>
      </w:pPr>
      <w:rPr>
        <w:rFonts w:asciiTheme="majorHAnsi" w:eastAsiaTheme="majorEastAsia" w:hAnsiTheme="majorHAnsi" w:cstheme="majorBidi" w:hint="default"/>
        <w:color w:val="0F4761" w:themeColor="accent1" w:themeShade="BF"/>
        <w:sz w:val="32"/>
      </w:rPr>
    </w:lvl>
    <w:lvl w:ilvl="6">
      <w:start w:val="1"/>
      <w:numFmt w:val="decimal"/>
      <w:lvlText w:val="%1.%2.%3.%4.%5.%6.%7."/>
      <w:lvlJc w:val="left"/>
      <w:pPr>
        <w:ind w:left="8190" w:hanging="1440"/>
      </w:pPr>
      <w:rPr>
        <w:rFonts w:asciiTheme="majorHAnsi" w:eastAsiaTheme="majorEastAsia" w:hAnsiTheme="majorHAnsi" w:cstheme="majorBidi" w:hint="default"/>
        <w:color w:val="0F4761" w:themeColor="accent1" w:themeShade="BF"/>
        <w:sz w:val="32"/>
      </w:rPr>
    </w:lvl>
    <w:lvl w:ilvl="7">
      <w:start w:val="1"/>
      <w:numFmt w:val="decimal"/>
      <w:lvlText w:val="%1.%2.%3.%4.%5.%6.%7.%8."/>
      <w:lvlJc w:val="left"/>
      <w:pPr>
        <w:ind w:left="9315" w:hanging="1440"/>
      </w:pPr>
      <w:rPr>
        <w:rFonts w:asciiTheme="majorHAnsi" w:eastAsiaTheme="majorEastAsia" w:hAnsiTheme="majorHAnsi" w:cstheme="majorBidi" w:hint="default"/>
        <w:color w:val="0F4761" w:themeColor="accent1" w:themeShade="BF"/>
        <w:sz w:val="32"/>
      </w:rPr>
    </w:lvl>
    <w:lvl w:ilvl="8">
      <w:start w:val="1"/>
      <w:numFmt w:val="decimal"/>
      <w:lvlText w:val="%1.%2.%3.%4.%5.%6.%7.%8.%9."/>
      <w:lvlJc w:val="left"/>
      <w:pPr>
        <w:ind w:left="10800" w:hanging="1800"/>
      </w:pPr>
      <w:rPr>
        <w:rFonts w:asciiTheme="majorHAnsi" w:eastAsiaTheme="majorEastAsia" w:hAnsiTheme="majorHAnsi" w:cstheme="majorBidi" w:hint="default"/>
        <w:color w:val="0F4761" w:themeColor="accent1" w:themeShade="BF"/>
        <w:sz w:val="32"/>
      </w:rPr>
    </w:lvl>
  </w:abstractNum>
  <w:abstractNum w:abstractNumId="28" w15:restartNumberingAfterBreak="0">
    <w:nsid w:val="3CE31836"/>
    <w:multiLevelType w:val="multilevel"/>
    <w:tmpl w:val="F49EDCD2"/>
    <w:lvl w:ilvl="0">
      <w:start w:val="1"/>
      <w:numFmt w:val="decimal"/>
      <w:lvlText w:val="%1."/>
      <w:lvlJc w:val="left"/>
      <w:pPr>
        <w:ind w:left="720" w:hanging="360"/>
      </w:pPr>
      <w:rPr>
        <w:rFonts w:hint="default"/>
      </w:rPr>
    </w:lvl>
    <w:lvl w:ilvl="1">
      <w:start w:val="1"/>
      <w:numFmt w:val="decimal"/>
      <w:isLgl/>
      <w:lvlText w:val="%1.%2."/>
      <w:lvlJc w:val="left"/>
      <w:pPr>
        <w:ind w:left="1211" w:hanging="360"/>
      </w:pPr>
      <w:rPr>
        <w:rFonts w:hint="default"/>
        <w:sz w:val="32"/>
        <w:szCs w:val="32"/>
      </w:rPr>
    </w:lvl>
    <w:lvl w:ilvl="2">
      <w:start w:val="1"/>
      <w:numFmt w:val="decimal"/>
      <w:isLgl/>
      <w:lvlText w:val="%1.%2.%3."/>
      <w:lvlJc w:val="left"/>
      <w:pPr>
        <w:ind w:left="1997" w:hanging="720"/>
      </w:pPr>
      <w:rPr>
        <w:rFonts w:hint="default"/>
        <w:color w:val="000000" w:themeColor="text1"/>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9" w15:restartNumberingAfterBreak="0">
    <w:nsid w:val="41D30C3E"/>
    <w:multiLevelType w:val="hybridMultilevel"/>
    <w:tmpl w:val="B858B4EC"/>
    <w:lvl w:ilvl="0" w:tplc="0415000F">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0" w15:restartNumberingAfterBreak="0">
    <w:nsid w:val="429056B2"/>
    <w:multiLevelType w:val="hybridMultilevel"/>
    <w:tmpl w:val="DF52FAA4"/>
    <w:lvl w:ilvl="0" w:tplc="04150011">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1" w15:restartNumberingAfterBreak="0">
    <w:nsid w:val="464E583C"/>
    <w:multiLevelType w:val="hybridMultilevel"/>
    <w:tmpl w:val="5824D2B2"/>
    <w:lvl w:ilvl="0" w:tplc="0415000F">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2" w15:restartNumberingAfterBreak="0">
    <w:nsid w:val="499057E1"/>
    <w:multiLevelType w:val="hybridMultilevel"/>
    <w:tmpl w:val="DDC6B9D6"/>
    <w:lvl w:ilvl="0" w:tplc="04150011">
      <w:start w:val="1"/>
      <w:numFmt w:val="decimal"/>
      <w:lvlText w:val="%1)"/>
      <w:lvlJc w:val="left"/>
      <w:pPr>
        <w:tabs>
          <w:tab w:val="num" w:pos="1813"/>
        </w:tabs>
        <w:ind w:left="1813" w:hanging="360"/>
      </w:pPr>
      <w:rPr>
        <w:rFonts w:hint="default"/>
      </w:rPr>
    </w:lvl>
    <w:lvl w:ilvl="1" w:tplc="FFFFFFFF" w:tentative="1">
      <w:start w:val="1"/>
      <w:numFmt w:val="bullet"/>
      <w:lvlText w:val="o"/>
      <w:lvlJc w:val="left"/>
      <w:pPr>
        <w:tabs>
          <w:tab w:val="num" w:pos="2340"/>
        </w:tabs>
        <w:ind w:left="2340" w:hanging="360"/>
      </w:pPr>
      <w:rPr>
        <w:rFonts w:ascii="Courier New" w:hAnsi="Courier New" w:cs="Courier New" w:hint="default"/>
      </w:rPr>
    </w:lvl>
    <w:lvl w:ilvl="2" w:tplc="FFFFFFFF" w:tentative="1">
      <w:start w:val="1"/>
      <w:numFmt w:val="bullet"/>
      <w:lvlText w:val=""/>
      <w:lvlJc w:val="left"/>
      <w:pPr>
        <w:tabs>
          <w:tab w:val="num" w:pos="3060"/>
        </w:tabs>
        <w:ind w:left="3060" w:hanging="360"/>
      </w:pPr>
      <w:rPr>
        <w:rFonts w:ascii="Wingdings" w:hAnsi="Wingdings" w:hint="default"/>
      </w:rPr>
    </w:lvl>
    <w:lvl w:ilvl="3" w:tplc="FFFFFFFF" w:tentative="1">
      <w:start w:val="1"/>
      <w:numFmt w:val="bullet"/>
      <w:lvlText w:val=""/>
      <w:lvlJc w:val="left"/>
      <w:pPr>
        <w:tabs>
          <w:tab w:val="num" w:pos="3780"/>
        </w:tabs>
        <w:ind w:left="3780" w:hanging="360"/>
      </w:pPr>
      <w:rPr>
        <w:rFonts w:ascii="Symbol" w:hAnsi="Symbol" w:hint="default"/>
      </w:rPr>
    </w:lvl>
    <w:lvl w:ilvl="4" w:tplc="FFFFFFFF" w:tentative="1">
      <w:start w:val="1"/>
      <w:numFmt w:val="bullet"/>
      <w:lvlText w:val="o"/>
      <w:lvlJc w:val="left"/>
      <w:pPr>
        <w:tabs>
          <w:tab w:val="num" w:pos="4500"/>
        </w:tabs>
        <w:ind w:left="4500" w:hanging="360"/>
      </w:pPr>
      <w:rPr>
        <w:rFonts w:ascii="Courier New" w:hAnsi="Courier New" w:cs="Courier New" w:hint="default"/>
      </w:rPr>
    </w:lvl>
    <w:lvl w:ilvl="5" w:tplc="FFFFFFFF" w:tentative="1">
      <w:start w:val="1"/>
      <w:numFmt w:val="bullet"/>
      <w:lvlText w:val=""/>
      <w:lvlJc w:val="left"/>
      <w:pPr>
        <w:tabs>
          <w:tab w:val="num" w:pos="5220"/>
        </w:tabs>
        <w:ind w:left="5220" w:hanging="360"/>
      </w:pPr>
      <w:rPr>
        <w:rFonts w:ascii="Wingdings" w:hAnsi="Wingdings" w:hint="default"/>
      </w:rPr>
    </w:lvl>
    <w:lvl w:ilvl="6" w:tplc="FFFFFFFF" w:tentative="1">
      <w:start w:val="1"/>
      <w:numFmt w:val="bullet"/>
      <w:lvlText w:val=""/>
      <w:lvlJc w:val="left"/>
      <w:pPr>
        <w:tabs>
          <w:tab w:val="num" w:pos="5940"/>
        </w:tabs>
        <w:ind w:left="5940" w:hanging="360"/>
      </w:pPr>
      <w:rPr>
        <w:rFonts w:ascii="Symbol" w:hAnsi="Symbol" w:hint="default"/>
      </w:rPr>
    </w:lvl>
    <w:lvl w:ilvl="7" w:tplc="FFFFFFFF" w:tentative="1">
      <w:start w:val="1"/>
      <w:numFmt w:val="bullet"/>
      <w:lvlText w:val="o"/>
      <w:lvlJc w:val="left"/>
      <w:pPr>
        <w:tabs>
          <w:tab w:val="num" w:pos="6660"/>
        </w:tabs>
        <w:ind w:left="6660" w:hanging="360"/>
      </w:pPr>
      <w:rPr>
        <w:rFonts w:ascii="Courier New" w:hAnsi="Courier New" w:cs="Courier New" w:hint="default"/>
      </w:rPr>
    </w:lvl>
    <w:lvl w:ilvl="8" w:tplc="FFFFFFFF" w:tentative="1">
      <w:start w:val="1"/>
      <w:numFmt w:val="bullet"/>
      <w:lvlText w:val=""/>
      <w:lvlJc w:val="left"/>
      <w:pPr>
        <w:tabs>
          <w:tab w:val="num" w:pos="7380"/>
        </w:tabs>
        <w:ind w:left="7380" w:hanging="360"/>
      </w:pPr>
      <w:rPr>
        <w:rFonts w:ascii="Wingdings" w:hAnsi="Wingdings" w:hint="default"/>
      </w:rPr>
    </w:lvl>
  </w:abstractNum>
  <w:abstractNum w:abstractNumId="33" w15:restartNumberingAfterBreak="0">
    <w:nsid w:val="4A113D6D"/>
    <w:multiLevelType w:val="hybridMultilevel"/>
    <w:tmpl w:val="F294C1CA"/>
    <w:lvl w:ilvl="0" w:tplc="04150011">
      <w:start w:val="1"/>
      <w:numFmt w:val="decimal"/>
      <w:lvlText w:val="%1)"/>
      <w:lvlJc w:val="left"/>
      <w:pPr>
        <w:ind w:left="421" w:hanging="360"/>
      </w:pPr>
      <w:rPr>
        <w:rFonts w:hint="default"/>
      </w:rPr>
    </w:lvl>
    <w:lvl w:ilvl="1" w:tplc="FFFFFFFF" w:tentative="1">
      <w:start w:val="1"/>
      <w:numFmt w:val="bullet"/>
      <w:lvlText w:val="o"/>
      <w:lvlJc w:val="left"/>
      <w:pPr>
        <w:ind w:left="1141" w:hanging="360"/>
      </w:pPr>
      <w:rPr>
        <w:rFonts w:ascii="Courier New" w:hAnsi="Courier New" w:cs="Courier New" w:hint="default"/>
      </w:rPr>
    </w:lvl>
    <w:lvl w:ilvl="2" w:tplc="FFFFFFFF" w:tentative="1">
      <w:start w:val="1"/>
      <w:numFmt w:val="bullet"/>
      <w:lvlText w:val=""/>
      <w:lvlJc w:val="left"/>
      <w:pPr>
        <w:ind w:left="1861" w:hanging="360"/>
      </w:pPr>
      <w:rPr>
        <w:rFonts w:ascii="Wingdings" w:hAnsi="Wingdings" w:hint="default"/>
      </w:rPr>
    </w:lvl>
    <w:lvl w:ilvl="3" w:tplc="FFFFFFFF" w:tentative="1">
      <w:start w:val="1"/>
      <w:numFmt w:val="bullet"/>
      <w:lvlText w:val=""/>
      <w:lvlJc w:val="left"/>
      <w:pPr>
        <w:ind w:left="2581" w:hanging="360"/>
      </w:pPr>
      <w:rPr>
        <w:rFonts w:ascii="Symbol" w:hAnsi="Symbol" w:hint="default"/>
      </w:rPr>
    </w:lvl>
    <w:lvl w:ilvl="4" w:tplc="FFFFFFFF" w:tentative="1">
      <w:start w:val="1"/>
      <w:numFmt w:val="bullet"/>
      <w:lvlText w:val="o"/>
      <w:lvlJc w:val="left"/>
      <w:pPr>
        <w:ind w:left="3301" w:hanging="360"/>
      </w:pPr>
      <w:rPr>
        <w:rFonts w:ascii="Courier New" w:hAnsi="Courier New" w:cs="Courier New" w:hint="default"/>
      </w:rPr>
    </w:lvl>
    <w:lvl w:ilvl="5" w:tplc="FFFFFFFF" w:tentative="1">
      <w:start w:val="1"/>
      <w:numFmt w:val="bullet"/>
      <w:lvlText w:val=""/>
      <w:lvlJc w:val="left"/>
      <w:pPr>
        <w:ind w:left="4021" w:hanging="360"/>
      </w:pPr>
      <w:rPr>
        <w:rFonts w:ascii="Wingdings" w:hAnsi="Wingdings" w:hint="default"/>
      </w:rPr>
    </w:lvl>
    <w:lvl w:ilvl="6" w:tplc="FFFFFFFF" w:tentative="1">
      <w:start w:val="1"/>
      <w:numFmt w:val="bullet"/>
      <w:lvlText w:val=""/>
      <w:lvlJc w:val="left"/>
      <w:pPr>
        <w:ind w:left="4741" w:hanging="360"/>
      </w:pPr>
      <w:rPr>
        <w:rFonts w:ascii="Symbol" w:hAnsi="Symbol" w:hint="default"/>
      </w:rPr>
    </w:lvl>
    <w:lvl w:ilvl="7" w:tplc="FFFFFFFF" w:tentative="1">
      <w:start w:val="1"/>
      <w:numFmt w:val="bullet"/>
      <w:lvlText w:val="o"/>
      <w:lvlJc w:val="left"/>
      <w:pPr>
        <w:ind w:left="5461" w:hanging="360"/>
      </w:pPr>
      <w:rPr>
        <w:rFonts w:ascii="Courier New" w:hAnsi="Courier New" w:cs="Courier New" w:hint="default"/>
      </w:rPr>
    </w:lvl>
    <w:lvl w:ilvl="8" w:tplc="FFFFFFFF" w:tentative="1">
      <w:start w:val="1"/>
      <w:numFmt w:val="bullet"/>
      <w:lvlText w:val=""/>
      <w:lvlJc w:val="left"/>
      <w:pPr>
        <w:ind w:left="6181" w:hanging="360"/>
      </w:pPr>
      <w:rPr>
        <w:rFonts w:ascii="Wingdings" w:hAnsi="Wingdings" w:hint="default"/>
      </w:rPr>
    </w:lvl>
  </w:abstractNum>
  <w:abstractNum w:abstractNumId="34" w15:restartNumberingAfterBreak="0">
    <w:nsid w:val="4A2A6698"/>
    <w:multiLevelType w:val="hybridMultilevel"/>
    <w:tmpl w:val="9C7815EA"/>
    <w:lvl w:ilvl="0" w:tplc="0415000F">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5" w15:restartNumberingAfterBreak="0">
    <w:nsid w:val="4A625E9F"/>
    <w:multiLevelType w:val="multilevel"/>
    <w:tmpl w:val="115C66A6"/>
    <w:lvl w:ilvl="0">
      <w:start w:val="1"/>
      <w:numFmt w:val="decimal"/>
      <w:lvlText w:val="%1."/>
      <w:lvlJc w:val="left"/>
      <w:pPr>
        <w:ind w:left="720" w:hanging="360"/>
      </w:pPr>
      <w:rPr>
        <w:color w:val="auto"/>
      </w:rPr>
    </w:lvl>
    <w:lvl w:ilvl="1">
      <w:start w:val="2"/>
      <w:numFmt w:val="decimal"/>
      <w:isLgl/>
      <w:lvlText w:val="%1.%2."/>
      <w:lvlJc w:val="left"/>
      <w:pPr>
        <w:ind w:left="502" w:hanging="360"/>
      </w:pPr>
      <w:rPr>
        <w:rFonts w:hint="default"/>
        <w:b/>
        <w:bCs/>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6" w15:restartNumberingAfterBreak="0">
    <w:nsid w:val="4DF86AF6"/>
    <w:multiLevelType w:val="multilevel"/>
    <w:tmpl w:val="680291FE"/>
    <w:lvl w:ilvl="0">
      <w:start w:val="3"/>
      <w:numFmt w:val="decimal"/>
      <w:lvlText w:val="%1"/>
      <w:lvlJc w:val="left"/>
      <w:pPr>
        <w:ind w:left="405" w:hanging="405"/>
      </w:pPr>
      <w:rPr>
        <w:rFonts w:asciiTheme="majorHAnsi" w:eastAsiaTheme="majorEastAsia" w:hAnsiTheme="majorHAnsi" w:cstheme="majorBidi" w:hint="default"/>
        <w:color w:val="0F4761" w:themeColor="accent1" w:themeShade="BF"/>
        <w:sz w:val="32"/>
      </w:rPr>
    </w:lvl>
    <w:lvl w:ilvl="1">
      <w:start w:val="1"/>
      <w:numFmt w:val="decimal"/>
      <w:lvlText w:val="%1.%2"/>
      <w:lvlJc w:val="left"/>
      <w:pPr>
        <w:ind w:left="1125" w:hanging="405"/>
      </w:pPr>
      <w:rPr>
        <w:rFonts w:asciiTheme="majorHAnsi" w:eastAsiaTheme="majorEastAsia" w:hAnsiTheme="majorHAnsi" w:cstheme="majorBidi" w:hint="default"/>
        <w:color w:val="0F4761" w:themeColor="accent1" w:themeShade="BF"/>
        <w:sz w:val="32"/>
      </w:rPr>
    </w:lvl>
    <w:lvl w:ilvl="2">
      <w:start w:val="1"/>
      <w:numFmt w:val="decimal"/>
      <w:lvlText w:val="%1.%2.%3"/>
      <w:lvlJc w:val="left"/>
      <w:pPr>
        <w:ind w:left="2160" w:hanging="720"/>
      </w:pPr>
      <w:rPr>
        <w:rFonts w:asciiTheme="majorHAnsi" w:eastAsiaTheme="majorEastAsia" w:hAnsiTheme="majorHAnsi" w:cstheme="majorBidi" w:hint="default"/>
        <w:color w:val="0F4761" w:themeColor="accent1" w:themeShade="BF"/>
        <w:sz w:val="32"/>
      </w:rPr>
    </w:lvl>
    <w:lvl w:ilvl="3">
      <w:start w:val="1"/>
      <w:numFmt w:val="decimal"/>
      <w:lvlText w:val="%1.%2.%3.%4"/>
      <w:lvlJc w:val="left"/>
      <w:pPr>
        <w:ind w:left="2880" w:hanging="720"/>
      </w:pPr>
      <w:rPr>
        <w:rFonts w:asciiTheme="majorHAnsi" w:eastAsiaTheme="majorEastAsia" w:hAnsiTheme="majorHAnsi" w:cstheme="majorBidi" w:hint="default"/>
        <w:color w:val="0F4761" w:themeColor="accent1" w:themeShade="BF"/>
        <w:sz w:val="32"/>
      </w:rPr>
    </w:lvl>
    <w:lvl w:ilvl="4">
      <w:start w:val="1"/>
      <w:numFmt w:val="decimal"/>
      <w:lvlText w:val="%1.%2.%3.%4.%5"/>
      <w:lvlJc w:val="left"/>
      <w:pPr>
        <w:ind w:left="3960" w:hanging="1080"/>
      </w:pPr>
      <w:rPr>
        <w:rFonts w:asciiTheme="majorHAnsi" w:eastAsiaTheme="majorEastAsia" w:hAnsiTheme="majorHAnsi" w:cstheme="majorBidi" w:hint="default"/>
        <w:color w:val="0F4761" w:themeColor="accent1" w:themeShade="BF"/>
        <w:sz w:val="32"/>
      </w:rPr>
    </w:lvl>
    <w:lvl w:ilvl="5">
      <w:start w:val="1"/>
      <w:numFmt w:val="decimal"/>
      <w:lvlText w:val="%1.%2.%3.%4.%5.%6"/>
      <w:lvlJc w:val="left"/>
      <w:pPr>
        <w:ind w:left="4680" w:hanging="1080"/>
      </w:pPr>
      <w:rPr>
        <w:rFonts w:asciiTheme="majorHAnsi" w:eastAsiaTheme="majorEastAsia" w:hAnsiTheme="majorHAnsi" w:cstheme="majorBidi" w:hint="default"/>
        <w:color w:val="0F4761" w:themeColor="accent1" w:themeShade="BF"/>
        <w:sz w:val="32"/>
      </w:rPr>
    </w:lvl>
    <w:lvl w:ilvl="6">
      <w:start w:val="1"/>
      <w:numFmt w:val="decimal"/>
      <w:lvlText w:val="%1.%2.%3.%4.%5.%6.%7"/>
      <w:lvlJc w:val="left"/>
      <w:pPr>
        <w:ind w:left="5760" w:hanging="1440"/>
      </w:pPr>
      <w:rPr>
        <w:rFonts w:asciiTheme="majorHAnsi" w:eastAsiaTheme="majorEastAsia" w:hAnsiTheme="majorHAnsi" w:cstheme="majorBidi" w:hint="default"/>
        <w:color w:val="0F4761" w:themeColor="accent1" w:themeShade="BF"/>
        <w:sz w:val="32"/>
      </w:rPr>
    </w:lvl>
    <w:lvl w:ilvl="7">
      <w:start w:val="1"/>
      <w:numFmt w:val="decimal"/>
      <w:lvlText w:val="%1.%2.%3.%4.%5.%6.%7.%8"/>
      <w:lvlJc w:val="left"/>
      <w:pPr>
        <w:ind w:left="6480" w:hanging="1440"/>
      </w:pPr>
      <w:rPr>
        <w:rFonts w:asciiTheme="majorHAnsi" w:eastAsiaTheme="majorEastAsia" w:hAnsiTheme="majorHAnsi" w:cstheme="majorBidi" w:hint="default"/>
        <w:color w:val="0F4761" w:themeColor="accent1" w:themeShade="BF"/>
        <w:sz w:val="32"/>
      </w:rPr>
    </w:lvl>
    <w:lvl w:ilvl="8">
      <w:start w:val="1"/>
      <w:numFmt w:val="decimal"/>
      <w:lvlText w:val="%1.%2.%3.%4.%5.%6.%7.%8.%9"/>
      <w:lvlJc w:val="left"/>
      <w:pPr>
        <w:ind w:left="7560" w:hanging="1800"/>
      </w:pPr>
      <w:rPr>
        <w:rFonts w:asciiTheme="majorHAnsi" w:eastAsiaTheme="majorEastAsia" w:hAnsiTheme="majorHAnsi" w:cstheme="majorBidi" w:hint="default"/>
        <w:color w:val="0F4761" w:themeColor="accent1" w:themeShade="BF"/>
        <w:sz w:val="32"/>
      </w:rPr>
    </w:lvl>
  </w:abstractNum>
  <w:abstractNum w:abstractNumId="37" w15:restartNumberingAfterBreak="0">
    <w:nsid w:val="4EBB11C6"/>
    <w:multiLevelType w:val="multilevel"/>
    <w:tmpl w:val="04150025"/>
    <w:lvl w:ilvl="0">
      <w:start w:val="1"/>
      <w:numFmt w:val="decimal"/>
      <w:pStyle w:val="Nagwek1"/>
      <w:lvlText w:val="%1"/>
      <w:lvlJc w:val="left"/>
      <w:pPr>
        <w:ind w:left="432" w:hanging="432"/>
      </w:pPr>
    </w:lvl>
    <w:lvl w:ilvl="1">
      <w:start w:val="1"/>
      <w:numFmt w:val="decimal"/>
      <w:pStyle w:val="Nagwek2"/>
      <w:lvlText w:val="%1.%2"/>
      <w:lvlJc w:val="left"/>
      <w:pPr>
        <w:ind w:left="576" w:hanging="576"/>
      </w:pPr>
    </w:lvl>
    <w:lvl w:ilvl="2">
      <w:start w:val="1"/>
      <w:numFmt w:val="decimal"/>
      <w:pStyle w:val="Nagwek3"/>
      <w:lvlText w:val="%1.%2.%3"/>
      <w:lvlJc w:val="left"/>
      <w:pPr>
        <w:ind w:left="720" w:hanging="720"/>
      </w:pPr>
    </w:lvl>
    <w:lvl w:ilvl="3">
      <w:start w:val="1"/>
      <w:numFmt w:val="decimal"/>
      <w:pStyle w:val="Nagwek4"/>
      <w:lvlText w:val="%1.%2.%3.%4"/>
      <w:lvlJc w:val="left"/>
      <w:pPr>
        <w:ind w:left="864" w:hanging="864"/>
      </w:pPr>
    </w:lvl>
    <w:lvl w:ilvl="4">
      <w:start w:val="1"/>
      <w:numFmt w:val="decimal"/>
      <w:pStyle w:val="Nagwek5"/>
      <w:lvlText w:val="%1.%2.%3.%4.%5"/>
      <w:lvlJc w:val="left"/>
      <w:pPr>
        <w:ind w:left="1008" w:hanging="1008"/>
      </w:pPr>
    </w:lvl>
    <w:lvl w:ilvl="5">
      <w:start w:val="1"/>
      <w:numFmt w:val="decimal"/>
      <w:pStyle w:val="Nagwek6"/>
      <w:lvlText w:val="%1.%2.%3.%4.%5.%6"/>
      <w:lvlJc w:val="left"/>
      <w:pPr>
        <w:ind w:left="1152" w:hanging="1152"/>
      </w:pPr>
    </w:lvl>
    <w:lvl w:ilvl="6">
      <w:start w:val="1"/>
      <w:numFmt w:val="decimal"/>
      <w:pStyle w:val="Nagwek7"/>
      <w:lvlText w:val="%1.%2.%3.%4.%5.%6.%7"/>
      <w:lvlJc w:val="left"/>
      <w:pPr>
        <w:ind w:left="1296" w:hanging="1296"/>
      </w:pPr>
    </w:lvl>
    <w:lvl w:ilvl="7">
      <w:start w:val="1"/>
      <w:numFmt w:val="decimal"/>
      <w:pStyle w:val="Nagwek8"/>
      <w:lvlText w:val="%1.%2.%3.%4.%5.%6.%7.%8"/>
      <w:lvlJc w:val="left"/>
      <w:pPr>
        <w:ind w:left="1440" w:hanging="1440"/>
      </w:pPr>
    </w:lvl>
    <w:lvl w:ilvl="8">
      <w:start w:val="1"/>
      <w:numFmt w:val="decimal"/>
      <w:pStyle w:val="Nagwek9"/>
      <w:lvlText w:val="%1.%2.%3.%4.%5.%6.%7.%8.%9"/>
      <w:lvlJc w:val="left"/>
      <w:pPr>
        <w:ind w:left="1584" w:hanging="1584"/>
      </w:pPr>
    </w:lvl>
  </w:abstractNum>
  <w:abstractNum w:abstractNumId="38" w15:restartNumberingAfterBreak="0">
    <w:nsid w:val="52B37389"/>
    <w:multiLevelType w:val="hybridMultilevel"/>
    <w:tmpl w:val="AE72FF66"/>
    <w:lvl w:ilvl="0" w:tplc="6C98A370">
      <w:start w:val="1"/>
      <w:numFmt w:val="decimal"/>
      <w:lvlText w:val="%1."/>
      <w:lvlJc w:val="center"/>
      <w:pPr>
        <w:ind w:left="1068" w:hanging="360"/>
      </w:pPr>
      <w:rPr>
        <w:rFonts w:hint="default"/>
      </w:rPr>
    </w:lvl>
    <w:lvl w:ilvl="1" w:tplc="04150019" w:tentative="1">
      <w:start w:val="1"/>
      <w:numFmt w:val="lowerLetter"/>
      <w:lvlText w:val="%2."/>
      <w:lvlJc w:val="left"/>
      <w:pPr>
        <w:ind w:left="1788" w:hanging="360"/>
      </w:pPr>
    </w:lvl>
    <w:lvl w:ilvl="2" w:tplc="0415001B" w:tentative="1">
      <w:start w:val="1"/>
      <w:numFmt w:val="lowerRoman"/>
      <w:lvlText w:val="%3."/>
      <w:lvlJc w:val="right"/>
      <w:pPr>
        <w:ind w:left="2508" w:hanging="180"/>
      </w:pPr>
    </w:lvl>
    <w:lvl w:ilvl="3" w:tplc="0415000F" w:tentative="1">
      <w:start w:val="1"/>
      <w:numFmt w:val="decimal"/>
      <w:lvlText w:val="%4."/>
      <w:lvlJc w:val="left"/>
      <w:pPr>
        <w:ind w:left="3228" w:hanging="360"/>
      </w:pPr>
    </w:lvl>
    <w:lvl w:ilvl="4" w:tplc="04150019" w:tentative="1">
      <w:start w:val="1"/>
      <w:numFmt w:val="lowerLetter"/>
      <w:lvlText w:val="%5."/>
      <w:lvlJc w:val="left"/>
      <w:pPr>
        <w:ind w:left="3948" w:hanging="360"/>
      </w:pPr>
    </w:lvl>
    <w:lvl w:ilvl="5" w:tplc="0415001B" w:tentative="1">
      <w:start w:val="1"/>
      <w:numFmt w:val="lowerRoman"/>
      <w:lvlText w:val="%6."/>
      <w:lvlJc w:val="right"/>
      <w:pPr>
        <w:ind w:left="4668" w:hanging="180"/>
      </w:pPr>
    </w:lvl>
    <w:lvl w:ilvl="6" w:tplc="0415000F" w:tentative="1">
      <w:start w:val="1"/>
      <w:numFmt w:val="decimal"/>
      <w:lvlText w:val="%7."/>
      <w:lvlJc w:val="left"/>
      <w:pPr>
        <w:ind w:left="5388" w:hanging="360"/>
      </w:pPr>
    </w:lvl>
    <w:lvl w:ilvl="7" w:tplc="04150019" w:tentative="1">
      <w:start w:val="1"/>
      <w:numFmt w:val="lowerLetter"/>
      <w:lvlText w:val="%8."/>
      <w:lvlJc w:val="left"/>
      <w:pPr>
        <w:ind w:left="6108" w:hanging="360"/>
      </w:pPr>
    </w:lvl>
    <w:lvl w:ilvl="8" w:tplc="0415001B" w:tentative="1">
      <w:start w:val="1"/>
      <w:numFmt w:val="lowerRoman"/>
      <w:lvlText w:val="%9."/>
      <w:lvlJc w:val="right"/>
      <w:pPr>
        <w:ind w:left="6828" w:hanging="180"/>
      </w:pPr>
    </w:lvl>
  </w:abstractNum>
  <w:abstractNum w:abstractNumId="39" w15:restartNumberingAfterBreak="0">
    <w:nsid w:val="575C3DAD"/>
    <w:multiLevelType w:val="hybridMultilevel"/>
    <w:tmpl w:val="CA96862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0" w15:restartNumberingAfterBreak="0">
    <w:nsid w:val="5A140B11"/>
    <w:multiLevelType w:val="hybridMultilevel"/>
    <w:tmpl w:val="AE72FF66"/>
    <w:lvl w:ilvl="0" w:tplc="6C98A370">
      <w:start w:val="1"/>
      <w:numFmt w:val="decimal"/>
      <w:lvlText w:val="%1."/>
      <w:lvlJc w:val="center"/>
      <w:pPr>
        <w:ind w:left="1068" w:hanging="360"/>
      </w:pPr>
      <w:rPr>
        <w:rFonts w:hint="default"/>
      </w:rPr>
    </w:lvl>
    <w:lvl w:ilvl="1" w:tplc="04150019" w:tentative="1">
      <w:start w:val="1"/>
      <w:numFmt w:val="lowerLetter"/>
      <w:lvlText w:val="%2."/>
      <w:lvlJc w:val="left"/>
      <w:pPr>
        <w:ind w:left="1788" w:hanging="360"/>
      </w:pPr>
    </w:lvl>
    <w:lvl w:ilvl="2" w:tplc="0415001B" w:tentative="1">
      <w:start w:val="1"/>
      <w:numFmt w:val="lowerRoman"/>
      <w:lvlText w:val="%3."/>
      <w:lvlJc w:val="right"/>
      <w:pPr>
        <w:ind w:left="2508" w:hanging="180"/>
      </w:pPr>
    </w:lvl>
    <w:lvl w:ilvl="3" w:tplc="0415000F" w:tentative="1">
      <w:start w:val="1"/>
      <w:numFmt w:val="decimal"/>
      <w:lvlText w:val="%4."/>
      <w:lvlJc w:val="left"/>
      <w:pPr>
        <w:ind w:left="3228" w:hanging="360"/>
      </w:pPr>
    </w:lvl>
    <w:lvl w:ilvl="4" w:tplc="04150019" w:tentative="1">
      <w:start w:val="1"/>
      <w:numFmt w:val="lowerLetter"/>
      <w:lvlText w:val="%5."/>
      <w:lvlJc w:val="left"/>
      <w:pPr>
        <w:ind w:left="3948" w:hanging="360"/>
      </w:pPr>
    </w:lvl>
    <w:lvl w:ilvl="5" w:tplc="0415001B" w:tentative="1">
      <w:start w:val="1"/>
      <w:numFmt w:val="lowerRoman"/>
      <w:lvlText w:val="%6."/>
      <w:lvlJc w:val="right"/>
      <w:pPr>
        <w:ind w:left="4668" w:hanging="180"/>
      </w:pPr>
    </w:lvl>
    <w:lvl w:ilvl="6" w:tplc="0415000F" w:tentative="1">
      <w:start w:val="1"/>
      <w:numFmt w:val="decimal"/>
      <w:lvlText w:val="%7."/>
      <w:lvlJc w:val="left"/>
      <w:pPr>
        <w:ind w:left="5388" w:hanging="360"/>
      </w:pPr>
    </w:lvl>
    <w:lvl w:ilvl="7" w:tplc="04150019" w:tentative="1">
      <w:start w:val="1"/>
      <w:numFmt w:val="lowerLetter"/>
      <w:lvlText w:val="%8."/>
      <w:lvlJc w:val="left"/>
      <w:pPr>
        <w:ind w:left="6108" w:hanging="360"/>
      </w:pPr>
    </w:lvl>
    <w:lvl w:ilvl="8" w:tplc="0415001B" w:tentative="1">
      <w:start w:val="1"/>
      <w:numFmt w:val="lowerRoman"/>
      <w:lvlText w:val="%9."/>
      <w:lvlJc w:val="right"/>
      <w:pPr>
        <w:ind w:left="6828" w:hanging="180"/>
      </w:pPr>
    </w:lvl>
  </w:abstractNum>
  <w:abstractNum w:abstractNumId="41" w15:restartNumberingAfterBreak="0">
    <w:nsid w:val="5AB35F73"/>
    <w:multiLevelType w:val="hybridMultilevel"/>
    <w:tmpl w:val="02826CA2"/>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2" w15:restartNumberingAfterBreak="0">
    <w:nsid w:val="5C4101CD"/>
    <w:multiLevelType w:val="hybridMultilevel"/>
    <w:tmpl w:val="A402777E"/>
    <w:lvl w:ilvl="0" w:tplc="04150011">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3" w15:restartNumberingAfterBreak="0">
    <w:nsid w:val="5EC0493B"/>
    <w:multiLevelType w:val="hybridMultilevel"/>
    <w:tmpl w:val="CDA6083A"/>
    <w:lvl w:ilvl="0" w:tplc="04150011">
      <w:start w:val="1"/>
      <w:numFmt w:val="decimal"/>
      <w:lvlText w:val="%1)"/>
      <w:lvlJc w:val="left"/>
      <w:pPr>
        <w:ind w:left="1428" w:hanging="360"/>
      </w:pPr>
      <w:rPr>
        <w:rFonts w:hint="default"/>
      </w:rPr>
    </w:lvl>
    <w:lvl w:ilvl="1" w:tplc="FFFFFFFF" w:tentative="1">
      <w:start w:val="1"/>
      <w:numFmt w:val="bullet"/>
      <w:lvlText w:val="o"/>
      <w:lvlJc w:val="left"/>
      <w:pPr>
        <w:ind w:left="2148" w:hanging="360"/>
      </w:pPr>
      <w:rPr>
        <w:rFonts w:ascii="Courier New" w:hAnsi="Courier New" w:cs="Courier New" w:hint="default"/>
      </w:rPr>
    </w:lvl>
    <w:lvl w:ilvl="2" w:tplc="FFFFFFFF" w:tentative="1">
      <w:start w:val="1"/>
      <w:numFmt w:val="bullet"/>
      <w:lvlText w:val=""/>
      <w:lvlJc w:val="left"/>
      <w:pPr>
        <w:ind w:left="2868" w:hanging="360"/>
      </w:pPr>
      <w:rPr>
        <w:rFonts w:ascii="Wingdings" w:hAnsi="Wingdings" w:hint="default"/>
      </w:rPr>
    </w:lvl>
    <w:lvl w:ilvl="3" w:tplc="FFFFFFFF" w:tentative="1">
      <w:start w:val="1"/>
      <w:numFmt w:val="bullet"/>
      <w:lvlText w:val=""/>
      <w:lvlJc w:val="left"/>
      <w:pPr>
        <w:ind w:left="3588" w:hanging="360"/>
      </w:pPr>
      <w:rPr>
        <w:rFonts w:ascii="Symbol" w:hAnsi="Symbol" w:hint="default"/>
      </w:rPr>
    </w:lvl>
    <w:lvl w:ilvl="4" w:tplc="FFFFFFFF" w:tentative="1">
      <w:start w:val="1"/>
      <w:numFmt w:val="bullet"/>
      <w:lvlText w:val="o"/>
      <w:lvlJc w:val="left"/>
      <w:pPr>
        <w:ind w:left="4308" w:hanging="360"/>
      </w:pPr>
      <w:rPr>
        <w:rFonts w:ascii="Courier New" w:hAnsi="Courier New" w:cs="Courier New" w:hint="default"/>
      </w:rPr>
    </w:lvl>
    <w:lvl w:ilvl="5" w:tplc="FFFFFFFF" w:tentative="1">
      <w:start w:val="1"/>
      <w:numFmt w:val="bullet"/>
      <w:lvlText w:val=""/>
      <w:lvlJc w:val="left"/>
      <w:pPr>
        <w:ind w:left="5028" w:hanging="360"/>
      </w:pPr>
      <w:rPr>
        <w:rFonts w:ascii="Wingdings" w:hAnsi="Wingdings" w:hint="default"/>
      </w:rPr>
    </w:lvl>
    <w:lvl w:ilvl="6" w:tplc="FFFFFFFF" w:tentative="1">
      <w:start w:val="1"/>
      <w:numFmt w:val="bullet"/>
      <w:lvlText w:val=""/>
      <w:lvlJc w:val="left"/>
      <w:pPr>
        <w:ind w:left="5748" w:hanging="360"/>
      </w:pPr>
      <w:rPr>
        <w:rFonts w:ascii="Symbol" w:hAnsi="Symbol" w:hint="default"/>
      </w:rPr>
    </w:lvl>
    <w:lvl w:ilvl="7" w:tplc="FFFFFFFF" w:tentative="1">
      <w:start w:val="1"/>
      <w:numFmt w:val="bullet"/>
      <w:lvlText w:val="o"/>
      <w:lvlJc w:val="left"/>
      <w:pPr>
        <w:ind w:left="6468" w:hanging="360"/>
      </w:pPr>
      <w:rPr>
        <w:rFonts w:ascii="Courier New" w:hAnsi="Courier New" w:cs="Courier New" w:hint="default"/>
      </w:rPr>
    </w:lvl>
    <w:lvl w:ilvl="8" w:tplc="FFFFFFFF" w:tentative="1">
      <w:start w:val="1"/>
      <w:numFmt w:val="bullet"/>
      <w:lvlText w:val=""/>
      <w:lvlJc w:val="left"/>
      <w:pPr>
        <w:ind w:left="7188" w:hanging="360"/>
      </w:pPr>
      <w:rPr>
        <w:rFonts w:ascii="Wingdings" w:hAnsi="Wingdings" w:hint="default"/>
      </w:rPr>
    </w:lvl>
  </w:abstractNum>
  <w:abstractNum w:abstractNumId="44" w15:restartNumberingAfterBreak="0">
    <w:nsid w:val="61E83AEB"/>
    <w:multiLevelType w:val="hybridMultilevel"/>
    <w:tmpl w:val="8F52BDE2"/>
    <w:lvl w:ilvl="0" w:tplc="04150011">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5" w15:restartNumberingAfterBreak="0">
    <w:nsid w:val="62A06A15"/>
    <w:multiLevelType w:val="hybridMultilevel"/>
    <w:tmpl w:val="17FCA496"/>
    <w:lvl w:ilvl="0" w:tplc="0415000F">
      <w:start w:val="1"/>
      <w:numFmt w:val="decimal"/>
      <w:lvlText w:val="%1."/>
      <w:lvlJc w:val="left"/>
      <w:pPr>
        <w:ind w:left="1428" w:hanging="360"/>
      </w:pPr>
      <w:rPr>
        <w:rFonts w:hint="default"/>
      </w:rPr>
    </w:lvl>
    <w:lvl w:ilvl="1" w:tplc="FFFFFFFF" w:tentative="1">
      <w:start w:val="1"/>
      <w:numFmt w:val="bullet"/>
      <w:lvlText w:val="o"/>
      <w:lvlJc w:val="left"/>
      <w:pPr>
        <w:ind w:left="2148" w:hanging="360"/>
      </w:pPr>
      <w:rPr>
        <w:rFonts w:ascii="Courier New" w:hAnsi="Courier New" w:cs="Courier New" w:hint="default"/>
      </w:rPr>
    </w:lvl>
    <w:lvl w:ilvl="2" w:tplc="FFFFFFFF" w:tentative="1">
      <w:start w:val="1"/>
      <w:numFmt w:val="bullet"/>
      <w:lvlText w:val=""/>
      <w:lvlJc w:val="left"/>
      <w:pPr>
        <w:ind w:left="2868" w:hanging="360"/>
      </w:pPr>
      <w:rPr>
        <w:rFonts w:ascii="Wingdings" w:hAnsi="Wingdings" w:hint="default"/>
      </w:rPr>
    </w:lvl>
    <w:lvl w:ilvl="3" w:tplc="FFFFFFFF" w:tentative="1">
      <w:start w:val="1"/>
      <w:numFmt w:val="bullet"/>
      <w:lvlText w:val=""/>
      <w:lvlJc w:val="left"/>
      <w:pPr>
        <w:ind w:left="3588" w:hanging="360"/>
      </w:pPr>
      <w:rPr>
        <w:rFonts w:ascii="Symbol" w:hAnsi="Symbol" w:hint="default"/>
      </w:rPr>
    </w:lvl>
    <w:lvl w:ilvl="4" w:tplc="FFFFFFFF" w:tentative="1">
      <w:start w:val="1"/>
      <w:numFmt w:val="bullet"/>
      <w:lvlText w:val="o"/>
      <w:lvlJc w:val="left"/>
      <w:pPr>
        <w:ind w:left="4308" w:hanging="360"/>
      </w:pPr>
      <w:rPr>
        <w:rFonts w:ascii="Courier New" w:hAnsi="Courier New" w:cs="Courier New" w:hint="default"/>
      </w:rPr>
    </w:lvl>
    <w:lvl w:ilvl="5" w:tplc="FFFFFFFF" w:tentative="1">
      <w:start w:val="1"/>
      <w:numFmt w:val="bullet"/>
      <w:lvlText w:val=""/>
      <w:lvlJc w:val="left"/>
      <w:pPr>
        <w:ind w:left="5028" w:hanging="360"/>
      </w:pPr>
      <w:rPr>
        <w:rFonts w:ascii="Wingdings" w:hAnsi="Wingdings" w:hint="default"/>
      </w:rPr>
    </w:lvl>
    <w:lvl w:ilvl="6" w:tplc="FFFFFFFF" w:tentative="1">
      <w:start w:val="1"/>
      <w:numFmt w:val="bullet"/>
      <w:lvlText w:val=""/>
      <w:lvlJc w:val="left"/>
      <w:pPr>
        <w:ind w:left="5748" w:hanging="360"/>
      </w:pPr>
      <w:rPr>
        <w:rFonts w:ascii="Symbol" w:hAnsi="Symbol" w:hint="default"/>
      </w:rPr>
    </w:lvl>
    <w:lvl w:ilvl="7" w:tplc="FFFFFFFF" w:tentative="1">
      <w:start w:val="1"/>
      <w:numFmt w:val="bullet"/>
      <w:lvlText w:val="o"/>
      <w:lvlJc w:val="left"/>
      <w:pPr>
        <w:ind w:left="6468" w:hanging="360"/>
      </w:pPr>
      <w:rPr>
        <w:rFonts w:ascii="Courier New" w:hAnsi="Courier New" w:cs="Courier New" w:hint="default"/>
      </w:rPr>
    </w:lvl>
    <w:lvl w:ilvl="8" w:tplc="FFFFFFFF" w:tentative="1">
      <w:start w:val="1"/>
      <w:numFmt w:val="bullet"/>
      <w:lvlText w:val=""/>
      <w:lvlJc w:val="left"/>
      <w:pPr>
        <w:ind w:left="7188" w:hanging="360"/>
      </w:pPr>
      <w:rPr>
        <w:rFonts w:ascii="Wingdings" w:hAnsi="Wingdings" w:hint="default"/>
      </w:rPr>
    </w:lvl>
  </w:abstractNum>
  <w:abstractNum w:abstractNumId="46" w15:restartNumberingAfterBreak="0">
    <w:nsid w:val="62F63610"/>
    <w:multiLevelType w:val="multilevel"/>
    <w:tmpl w:val="77324E38"/>
    <w:lvl w:ilvl="0">
      <w:start w:val="3"/>
      <w:numFmt w:val="decimal"/>
      <w:lvlText w:val="%1"/>
      <w:lvlJc w:val="left"/>
      <w:pPr>
        <w:ind w:left="360" w:hanging="360"/>
      </w:pPr>
      <w:rPr>
        <w:rFonts w:hint="default"/>
        <w:sz w:val="24"/>
      </w:rPr>
    </w:lvl>
    <w:lvl w:ilvl="1">
      <w:start w:val="2"/>
      <w:numFmt w:val="decimal"/>
      <w:lvlText w:val="%1.%2"/>
      <w:lvlJc w:val="left"/>
      <w:pPr>
        <w:ind w:left="360" w:hanging="360"/>
      </w:pPr>
      <w:rPr>
        <w:rFonts w:hint="default"/>
        <w:sz w:val="24"/>
      </w:rPr>
    </w:lvl>
    <w:lvl w:ilvl="2">
      <w:start w:val="1"/>
      <w:numFmt w:val="decimal"/>
      <w:lvlText w:val="%1.%2.%3"/>
      <w:lvlJc w:val="left"/>
      <w:pPr>
        <w:ind w:left="720" w:hanging="720"/>
      </w:pPr>
      <w:rPr>
        <w:rFonts w:hint="default"/>
        <w:sz w:val="24"/>
      </w:rPr>
    </w:lvl>
    <w:lvl w:ilvl="3">
      <w:start w:val="1"/>
      <w:numFmt w:val="decimal"/>
      <w:lvlText w:val="%1.%2.%3.%4"/>
      <w:lvlJc w:val="left"/>
      <w:pPr>
        <w:ind w:left="720" w:hanging="720"/>
      </w:pPr>
      <w:rPr>
        <w:rFonts w:hint="default"/>
        <w:sz w:val="24"/>
      </w:rPr>
    </w:lvl>
    <w:lvl w:ilvl="4">
      <w:start w:val="1"/>
      <w:numFmt w:val="decimal"/>
      <w:lvlText w:val="%1.%2.%3.%4.%5"/>
      <w:lvlJc w:val="left"/>
      <w:pPr>
        <w:ind w:left="1080" w:hanging="1080"/>
      </w:pPr>
      <w:rPr>
        <w:rFonts w:hint="default"/>
        <w:sz w:val="24"/>
      </w:rPr>
    </w:lvl>
    <w:lvl w:ilvl="5">
      <w:start w:val="1"/>
      <w:numFmt w:val="decimal"/>
      <w:lvlText w:val="%1.%2.%3.%4.%5.%6"/>
      <w:lvlJc w:val="left"/>
      <w:pPr>
        <w:ind w:left="1440" w:hanging="1440"/>
      </w:pPr>
      <w:rPr>
        <w:rFonts w:hint="default"/>
        <w:sz w:val="24"/>
      </w:rPr>
    </w:lvl>
    <w:lvl w:ilvl="6">
      <w:start w:val="1"/>
      <w:numFmt w:val="decimal"/>
      <w:lvlText w:val="%1.%2.%3.%4.%5.%6.%7"/>
      <w:lvlJc w:val="left"/>
      <w:pPr>
        <w:ind w:left="1440" w:hanging="1440"/>
      </w:pPr>
      <w:rPr>
        <w:rFonts w:hint="default"/>
        <w:sz w:val="24"/>
      </w:rPr>
    </w:lvl>
    <w:lvl w:ilvl="7">
      <w:start w:val="1"/>
      <w:numFmt w:val="decimal"/>
      <w:lvlText w:val="%1.%2.%3.%4.%5.%6.%7.%8"/>
      <w:lvlJc w:val="left"/>
      <w:pPr>
        <w:ind w:left="1800" w:hanging="1800"/>
      </w:pPr>
      <w:rPr>
        <w:rFonts w:hint="default"/>
        <w:sz w:val="24"/>
      </w:rPr>
    </w:lvl>
    <w:lvl w:ilvl="8">
      <w:start w:val="1"/>
      <w:numFmt w:val="decimal"/>
      <w:lvlText w:val="%1.%2.%3.%4.%5.%6.%7.%8.%9"/>
      <w:lvlJc w:val="left"/>
      <w:pPr>
        <w:ind w:left="1800" w:hanging="1800"/>
      </w:pPr>
      <w:rPr>
        <w:rFonts w:hint="default"/>
        <w:sz w:val="24"/>
      </w:rPr>
    </w:lvl>
  </w:abstractNum>
  <w:abstractNum w:abstractNumId="47" w15:restartNumberingAfterBreak="0">
    <w:nsid w:val="63987DEF"/>
    <w:multiLevelType w:val="multilevel"/>
    <w:tmpl w:val="0D0023E4"/>
    <w:lvl w:ilvl="0">
      <w:start w:val="2"/>
      <w:numFmt w:val="decimal"/>
      <w:lvlText w:val="%1"/>
      <w:lvlJc w:val="left"/>
      <w:pPr>
        <w:ind w:left="405" w:hanging="405"/>
      </w:pPr>
      <w:rPr>
        <w:rFonts w:hint="default"/>
      </w:rPr>
    </w:lvl>
    <w:lvl w:ilvl="1">
      <w:start w:val="2"/>
      <w:numFmt w:val="decimal"/>
      <w:lvlText w:val="%1.%2"/>
      <w:lvlJc w:val="left"/>
      <w:pPr>
        <w:ind w:left="1582" w:hanging="720"/>
      </w:pPr>
      <w:rPr>
        <w:rFonts w:hint="default"/>
      </w:rPr>
    </w:lvl>
    <w:lvl w:ilvl="2">
      <w:start w:val="1"/>
      <w:numFmt w:val="decimal"/>
      <w:lvlText w:val="%1.%2.%3"/>
      <w:lvlJc w:val="left"/>
      <w:pPr>
        <w:ind w:left="2444" w:hanging="720"/>
      </w:pPr>
      <w:rPr>
        <w:rFonts w:hint="default"/>
      </w:rPr>
    </w:lvl>
    <w:lvl w:ilvl="3">
      <w:start w:val="1"/>
      <w:numFmt w:val="decimal"/>
      <w:lvlText w:val="%1.%2.%3.%4"/>
      <w:lvlJc w:val="left"/>
      <w:pPr>
        <w:ind w:left="3666" w:hanging="1080"/>
      </w:pPr>
      <w:rPr>
        <w:rFonts w:hint="default"/>
      </w:rPr>
    </w:lvl>
    <w:lvl w:ilvl="4">
      <w:start w:val="1"/>
      <w:numFmt w:val="decimal"/>
      <w:lvlText w:val="%1.%2.%3.%4.%5"/>
      <w:lvlJc w:val="left"/>
      <w:pPr>
        <w:ind w:left="4888" w:hanging="1440"/>
      </w:pPr>
      <w:rPr>
        <w:rFonts w:hint="default"/>
      </w:rPr>
    </w:lvl>
    <w:lvl w:ilvl="5">
      <w:start w:val="1"/>
      <w:numFmt w:val="decimal"/>
      <w:lvlText w:val="%1.%2.%3.%4.%5.%6"/>
      <w:lvlJc w:val="left"/>
      <w:pPr>
        <w:ind w:left="5750" w:hanging="1440"/>
      </w:pPr>
      <w:rPr>
        <w:rFonts w:hint="default"/>
      </w:rPr>
    </w:lvl>
    <w:lvl w:ilvl="6">
      <w:start w:val="1"/>
      <w:numFmt w:val="decimal"/>
      <w:lvlText w:val="%1.%2.%3.%4.%5.%6.%7"/>
      <w:lvlJc w:val="left"/>
      <w:pPr>
        <w:ind w:left="6972" w:hanging="1800"/>
      </w:pPr>
      <w:rPr>
        <w:rFonts w:hint="default"/>
      </w:rPr>
    </w:lvl>
    <w:lvl w:ilvl="7">
      <w:start w:val="1"/>
      <w:numFmt w:val="decimal"/>
      <w:lvlText w:val="%1.%2.%3.%4.%5.%6.%7.%8"/>
      <w:lvlJc w:val="left"/>
      <w:pPr>
        <w:ind w:left="7834" w:hanging="1800"/>
      </w:pPr>
      <w:rPr>
        <w:rFonts w:hint="default"/>
      </w:rPr>
    </w:lvl>
    <w:lvl w:ilvl="8">
      <w:start w:val="1"/>
      <w:numFmt w:val="decimal"/>
      <w:lvlText w:val="%1.%2.%3.%4.%5.%6.%7.%8.%9"/>
      <w:lvlJc w:val="left"/>
      <w:pPr>
        <w:ind w:left="9056" w:hanging="2160"/>
      </w:pPr>
      <w:rPr>
        <w:rFonts w:hint="default"/>
      </w:rPr>
    </w:lvl>
  </w:abstractNum>
  <w:abstractNum w:abstractNumId="48" w15:restartNumberingAfterBreak="0">
    <w:nsid w:val="639D50A3"/>
    <w:multiLevelType w:val="multilevel"/>
    <w:tmpl w:val="DF4E7574"/>
    <w:lvl w:ilvl="0">
      <w:start w:val="2"/>
      <w:numFmt w:val="decimal"/>
      <w:lvlText w:val="%1"/>
      <w:lvlJc w:val="left"/>
      <w:pPr>
        <w:ind w:left="480" w:hanging="480"/>
      </w:pPr>
      <w:rPr>
        <w:rFonts w:hint="default"/>
        <w:color w:val="auto"/>
      </w:rPr>
    </w:lvl>
    <w:lvl w:ilvl="1">
      <w:start w:val="2"/>
      <w:numFmt w:val="decimal"/>
      <w:lvlText w:val="%1.%2"/>
      <w:lvlJc w:val="left"/>
      <w:pPr>
        <w:ind w:left="660" w:hanging="480"/>
      </w:pPr>
      <w:rPr>
        <w:rFonts w:hint="default"/>
      </w:rPr>
    </w:lvl>
    <w:lvl w:ilvl="2">
      <w:start w:val="1"/>
      <w:numFmt w:val="decimal"/>
      <w:lvlText w:val="%1.%2.%3"/>
      <w:lvlJc w:val="left"/>
      <w:pPr>
        <w:ind w:left="1080" w:hanging="720"/>
      </w:pPr>
      <w:rPr>
        <w:rFonts w:hint="default"/>
      </w:rPr>
    </w:lvl>
    <w:lvl w:ilvl="3">
      <w:start w:val="1"/>
      <w:numFmt w:val="decimal"/>
      <w:lvlText w:val="%1.%2.%3.%4"/>
      <w:lvlJc w:val="left"/>
      <w:pPr>
        <w:ind w:left="1260" w:hanging="720"/>
      </w:pPr>
      <w:rPr>
        <w:rFonts w:hint="default"/>
      </w:rPr>
    </w:lvl>
    <w:lvl w:ilvl="4">
      <w:start w:val="1"/>
      <w:numFmt w:val="decimal"/>
      <w:lvlText w:val="%1.%2.%3.%4.%5"/>
      <w:lvlJc w:val="left"/>
      <w:pPr>
        <w:ind w:left="1800" w:hanging="1080"/>
      </w:pPr>
      <w:rPr>
        <w:rFonts w:hint="default"/>
      </w:rPr>
    </w:lvl>
    <w:lvl w:ilvl="5">
      <w:start w:val="1"/>
      <w:numFmt w:val="decimal"/>
      <w:lvlText w:val="%1.%2.%3.%4.%5.%6"/>
      <w:lvlJc w:val="left"/>
      <w:pPr>
        <w:ind w:left="1980" w:hanging="1080"/>
      </w:pPr>
      <w:rPr>
        <w:rFonts w:hint="default"/>
      </w:rPr>
    </w:lvl>
    <w:lvl w:ilvl="6">
      <w:start w:val="1"/>
      <w:numFmt w:val="decimal"/>
      <w:lvlText w:val="%1.%2.%3.%4.%5.%6.%7"/>
      <w:lvlJc w:val="left"/>
      <w:pPr>
        <w:ind w:left="2520" w:hanging="1440"/>
      </w:pPr>
      <w:rPr>
        <w:rFonts w:hint="default"/>
      </w:rPr>
    </w:lvl>
    <w:lvl w:ilvl="7">
      <w:start w:val="1"/>
      <w:numFmt w:val="decimal"/>
      <w:lvlText w:val="%1.%2.%3.%4.%5.%6.%7.%8"/>
      <w:lvlJc w:val="left"/>
      <w:pPr>
        <w:ind w:left="2700" w:hanging="1440"/>
      </w:pPr>
      <w:rPr>
        <w:rFonts w:hint="default"/>
      </w:rPr>
    </w:lvl>
    <w:lvl w:ilvl="8">
      <w:start w:val="1"/>
      <w:numFmt w:val="decimal"/>
      <w:lvlText w:val="%1.%2.%3.%4.%5.%6.%7.%8.%9"/>
      <w:lvlJc w:val="left"/>
      <w:pPr>
        <w:ind w:left="3240" w:hanging="1800"/>
      </w:pPr>
      <w:rPr>
        <w:rFonts w:hint="default"/>
      </w:rPr>
    </w:lvl>
  </w:abstractNum>
  <w:abstractNum w:abstractNumId="49" w15:restartNumberingAfterBreak="0">
    <w:nsid w:val="67D228D4"/>
    <w:multiLevelType w:val="hybridMultilevel"/>
    <w:tmpl w:val="274C07E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0" w15:restartNumberingAfterBreak="0">
    <w:nsid w:val="6A0A530D"/>
    <w:multiLevelType w:val="multilevel"/>
    <w:tmpl w:val="DA88168A"/>
    <w:lvl w:ilvl="0">
      <w:start w:val="3"/>
      <w:numFmt w:val="decimal"/>
      <w:lvlText w:val="%1."/>
      <w:lvlJc w:val="left"/>
      <w:pPr>
        <w:ind w:left="675" w:hanging="675"/>
      </w:pPr>
      <w:rPr>
        <w:rFonts w:hint="default"/>
      </w:rPr>
    </w:lvl>
    <w:lvl w:ilvl="1">
      <w:start w:val="1"/>
      <w:numFmt w:val="decimal"/>
      <w:lvlText w:val="%1.%2."/>
      <w:lvlJc w:val="left"/>
      <w:pPr>
        <w:ind w:left="1146" w:hanging="720"/>
      </w:pPr>
      <w:rPr>
        <w:rFonts w:asciiTheme="majorHAnsi" w:hAnsiTheme="majorHAnsi" w:hint="default"/>
        <w:b w:val="0"/>
        <w:bCs w:val="0"/>
        <w:sz w:val="32"/>
        <w:szCs w:val="32"/>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51" w15:restartNumberingAfterBreak="0">
    <w:nsid w:val="6D5C4362"/>
    <w:multiLevelType w:val="multilevel"/>
    <w:tmpl w:val="B7167966"/>
    <w:lvl w:ilvl="0">
      <w:start w:val="2"/>
      <w:numFmt w:val="decimal"/>
      <w:lvlText w:val="%1"/>
      <w:lvlJc w:val="left"/>
      <w:pPr>
        <w:ind w:left="405" w:hanging="405"/>
      </w:pPr>
      <w:rPr>
        <w:rFonts w:asciiTheme="majorHAnsi" w:eastAsiaTheme="majorEastAsia" w:hAnsiTheme="majorHAnsi" w:cstheme="majorBidi" w:hint="default"/>
        <w:color w:val="0F4761" w:themeColor="accent1" w:themeShade="BF"/>
        <w:sz w:val="32"/>
      </w:rPr>
    </w:lvl>
    <w:lvl w:ilvl="1">
      <w:start w:val="3"/>
      <w:numFmt w:val="decimal"/>
      <w:lvlText w:val="%1.%2"/>
      <w:lvlJc w:val="left"/>
      <w:pPr>
        <w:ind w:left="885" w:hanging="405"/>
      </w:pPr>
      <w:rPr>
        <w:rFonts w:asciiTheme="majorHAnsi" w:eastAsiaTheme="majorEastAsia" w:hAnsiTheme="majorHAnsi" w:cstheme="majorBidi" w:hint="default"/>
        <w:color w:val="0F4761" w:themeColor="accent1" w:themeShade="BF"/>
        <w:sz w:val="32"/>
      </w:rPr>
    </w:lvl>
    <w:lvl w:ilvl="2">
      <w:start w:val="1"/>
      <w:numFmt w:val="decimal"/>
      <w:lvlText w:val="%1.%2.%3"/>
      <w:lvlJc w:val="left"/>
      <w:pPr>
        <w:ind w:left="1680" w:hanging="720"/>
      </w:pPr>
      <w:rPr>
        <w:rFonts w:asciiTheme="majorHAnsi" w:eastAsiaTheme="majorEastAsia" w:hAnsiTheme="majorHAnsi" w:cstheme="majorBidi" w:hint="default"/>
        <w:color w:val="0F4761" w:themeColor="accent1" w:themeShade="BF"/>
        <w:sz w:val="32"/>
      </w:rPr>
    </w:lvl>
    <w:lvl w:ilvl="3">
      <w:start w:val="1"/>
      <w:numFmt w:val="decimal"/>
      <w:lvlText w:val="%1.%2.%3.%4"/>
      <w:lvlJc w:val="left"/>
      <w:pPr>
        <w:ind w:left="2160" w:hanging="720"/>
      </w:pPr>
      <w:rPr>
        <w:rFonts w:asciiTheme="majorHAnsi" w:eastAsiaTheme="majorEastAsia" w:hAnsiTheme="majorHAnsi" w:cstheme="majorBidi" w:hint="default"/>
        <w:color w:val="0F4761" w:themeColor="accent1" w:themeShade="BF"/>
        <w:sz w:val="32"/>
      </w:rPr>
    </w:lvl>
    <w:lvl w:ilvl="4">
      <w:start w:val="1"/>
      <w:numFmt w:val="decimal"/>
      <w:lvlText w:val="%1.%2.%3.%4.%5"/>
      <w:lvlJc w:val="left"/>
      <w:pPr>
        <w:ind w:left="3000" w:hanging="1080"/>
      </w:pPr>
      <w:rPr>
        <w:rFonts w:asciiTheme="majorHAnsi" w:eastAsiaTheme="majorEastAsia" w:hAnsiTheme="majorHAnsi" w:cstheme="majorBidi" w:hint="default"/>
        <w:color w:val="0F4761" w:themeColor="accent1" w:themeShade="BF"/>
        <w:sz w:val="32"/>
      </w:rPr>
    </w:lvl>
    <w:lvl w:ilvl="5">
      <w:start w:val="1"/>
      <w:numFmt w:val="decimal"/>
      <w:lvlText w:val="%1.%2.%3.%4.%5.%6"/>
      <w:lvlJc w:val="left"/>
      <w:pPr>
        <w:ind w:left="3840" w:hanging="1440"/>
      </w:pPr>
      <w:rPr>
        <w:rFonts w:asciiTheme="majorHAnsi" w:eastAsiaTheme="majorEastAsia" w:hAnsiTheme="majorHAnsi" w:cstheme="majorBidi" w:hint="default"/>
        <w:color w:val="0F4761" w:themeColor="accent1" w:themeShade="BF"/>
        <w:sz w:val="32"/>
      </w:rPr>
    </w:lvl>
    <w:lvl w:ilvl="6">
      <w:start w:val="1"/>
      <w:numFmt w:val="decimal"/>
      <w:lvlText w:val="%1.%2.%3.%4.%5.%6.%7"/>
      <w:lvlJc w:val="left"/>
      <w:pPr>
        <w:ind w:left="4320" w:hanging="1440"/>
      </w:pPr>
      <w:rPr>
        <w:rFonts w:asciiTheme="majorHAnsi" w:eastAsiaTheme="majorEastAsia" w:hAnsiTheme="majorHAnsi" w:cstheme="majorBidi" w:hint="default"/>
        <w:color w:val="0F4761" w:themeColor="accent1" w:themeShade="BF"/>
        <w:sz w:val="32"/>
      </w:rPr>
    </w:lvl>
    <w:lvl w:ilvl="7">
      <w:start w:val="1"/>
      <w:numFmt w:val="decimal"/>
      <w:lvlText w:val="%1.%2.%3.%4.%5.%6.%7.%8"/>
      <w:lvlJc w:val="left"/>
      <w:pPr>
        <w:ind w:left="5160" w:hanging="1800"/>
      </w:pPr>
      <w:rPr>
        <w:rFonts w:asciiTheme="majorHAnsi" w:eastAsiaTheme="majorEastAsia" w:hAnsiTheme="majorHAnsi" w:cstheme="majorBidi" w:hint="default"/>
        <w:color w:val="0F4761" w:themeColor="accent1" w:themeShade="BF"/>
        <w:sz w:val="32"/>
      </w:rPr>
    </w:lvl>
    <w:lvl w:ilvl="8">
      <w:start w:val="1"/>
      <w:numFmt w:val="decimal"/>
      <w:lvlText w:val="%1.%2.%3.%4.%5.%6.%7.%8.%9"/>
      <w:lvlJc w:val="left"/>
      <w:pPr>
        <w:ind w:left="5640" w:hanging="1800"/>
      </w:pPr>
      <w:rPr>
        <w:rFonts w:asciiTheme="majorHAnsi" w:eastAsiaTheme="majorEastAsia" w:hAnsiTheme="majorHAnsi" w:cstheme="majorBidi" w:hint="default"/>
        <w:color w:val="0F4761" w:themeColor="accent1" w:themeShade="BF"/>
        <w:sz w:val="32"/>
      </w:rPr>
    </w:lvl>
  </w:abstractNum>
  <w:abstractNum w:abstractNumId="52" w15:restartNumberingAfterBreak="0">
    <w:nsid w:val="73C0C4E2"/>
    <w:multiLevelType w:val="hybridMultilevel"/>
    <w:tmpl w:val="FFFFFFFF"/>
    <w:lvl w:ilvl="0" w:tplc="1B74AD16">
      <w:start w:val="1"/>
      <w:numFmt w:val="bullet"/>
      <w:lvlText w:val="·"/>
      <w:lvlJc w:val="left"/>
      <w:pPr>
        <w:ind w:left="720" w:hanging="360"/>
      </w:pPr>
      <w:rPr>
        <w:rFonts w:ascii="Symbol" w:hAnsi="Symbol" w:hint="default"/>
      </w:rPr>
    </w:lvl>
    <w:lvl w:ilvl="1" w:tplc="D3CE0898">
      <w:start w:val="1"/>
      <w:numFmt w:val="bullet"/>
      <w:lvlText w:val="o"/>
      <w:lvlJc w:val="left"/>
      <w:pPr>
        <w:ind w:left="1440" w:hanging="360"/>
      </w:pPr>
      <w:rPr>
        <w:rFonts w:ascii="Courier New" w:hAnsi="Courier New" w:hint="default"/>
      </w:rPr>
    </w:lvl>
    <w:lvl w:ilvl="2" w:tplc="17F09C16">
      <w:start w:val="1"/>
      <w:numFmt w:val="bullet"/>
      <w:lvlText w:val=""/>
      <w:lvlJc w:val="left"/>
      <w:pPr>
        <w:ind w:left="2160" w:hanging="360"/>
      </w:pPr>
      <w:rPr>
        <w:rFonts w:ascii="Wingdings" w:hAnsi="Wingdings" w:hint="default"/>
      </w:rPr>
    </w:lvl>
    <w:lvl w:ilvl="3" w:tplc="934400CE">
      <w:start w:val="1"/>
      <w:numFmt w:val="bullet"/>
      <w:lvlText w:val=""/>
      <w:lvlJc w:val="left"/>
      <w:pPr>
        <w:ind w:left="2880" w:hanging="360"/>
      </w:pPr>
      <w:rPr>
        <w:rFonts w:ascii="Symbol" w:hAnsi="Symbol" w:hint="default"/>
      </w:rPr>
    </w:lvl>
    <w:lvl w:ilvl="4" w:tplc="378E8EAE">
      <w:start w:val="1"/>
      <w:numFmt w:val="bullet"/>
      <w:lvlText w:val="o"/>
      <w:lvlJc w:val="left"/>
      <w:pPr>
        <w:ind w:left="3600" w:hanging="360"/>
      </w:pPr>
      <w:rPr>
        <w:rFonts w:ascii="Courier New" w:hAnsi="Courier New" w:hint="default"/>
      </w:rPr>
    </w:lvl>
    <w:lvl w:ilvl="5" w:tplc="0DF25504">
      <w:start w:val="1"/>
      <w:numFmt w:val="bullet"/>
      <w:lvlText w:val=""/>
      <w:lvlJc w:val="left"/>
      <w:pPr>
        <w:ind w:left="4320" w:hanging="360"/>
      </w:pPr>
      <w:rPr>
        <w:rFonts w:ascii="Wingdings" w:hAnsi="Wingdings" w:hint="default"/>
      </w:rPr>
    </w:lvl>
    <w:lvl w:ilvl="6" w:tplc="D7708986">
      <w:start w:val="1"/>
      <w:numFmt w:val="bullet"/>
      <w:lvlText w:val=""/>
      <w:lvlJc w:val="left"/>
      <w:pPr>
        <w:ind w:left="5040" w:hanging="360"/>
      </w:pPr>
      <w:rPr>
        <w:rFonts w:ascii="Symbol" w:hAnsi="Symbol" w:hint="default"/>
      </w:rPr>
    </w:lvl>
    <w:lvl w:ilvl="7" w:tplc="45240A5E">
      <w:start w:val="1"/>
      <w:numFmt w:val="bullet"/>
      <w:lvlText w:val="o"/>
      <w:lvlJc w:val="left"/>
      <w:pPr>
        <w:ind w:left="5760" w:hanging="360"/>
      </w:pPr>
      <w:rPr>
        <w:rFonts w:ascii="Courier New" w:hAnsi="Courier New" w:hint="default"/>
      </w:rPr>
    </w:lvl>
    <w:lvl w:ilvl="8" w:tplc="10781DF8">
      <w:start w:val="1"/>
      <w:numFmt w:val="bullet"/>
      <w:lvlText w:val=""/>
      <w:lvlJc w:val="left"/>
      <w:pPr>
        <w:ind w:left="6480" w:hanging="360"/>
      </w:pPr>
      <w:rPr>
        <w:rFonts w:ascii="Wingdings" w:hAnsi="Wingdings" w:hint="default"/>
      </w:rPr>
    </w:lvl>
  </w:abstractNum>
  <w:abstractNum w:abstractNumId="53" w15:restartNumberingAfterBreak="0">
    <w:nsid w:val="74DD0730"/>
    <w:multiLevelType w:val="hybridMultilevel"/>
    <w:tmpl w:val="AE72FF66"/>
    <w:lvl w:ilvl="0" w:tplc="6C98A370">
      <w:start w:val="1"/>
      <w:numFmt w:val="decimal"/>
      <w:lvlText w:val="%1."/>
      <w:lvlJc w:val="center"/>
      <w:pPr>
        <w:ind w:left="1068" w:hanging="360"/>
      </w:pPr>
      <w:rPr>
        <w:rFonts w:hint="default"/>
      </w:rPr>
    </w:lvl>
    <w:lvl w:ilvl="1" w:tplc="04150019" w:tentative="1">
      <w:start w:val="1"/>
      <w:numFmt w:val="lowerLetter"/>
      <w:lvlText w:val="%2."/>
      <w:lvlJc w:val="left"/>
      <w:pPr>
        <w:ind w:left="1788" w:hanging="360"/>
      </w:pPr>
    </w:lvl>
    <w:lvl w:ilvl="2" w:tplc="0415001B" w:tentative="1">
      <w:start w:val="1"/>
      <w:numFmt w:val="lowerRoman"/>
      <w:lvlText w:val="%3."/>
      <w:lvlJc w:val="right"/>
      <w:pPr>
        <w:ind w:left="2508" w:hanging="180"/>
      </w:pPr>
    </w:lvl>
    <w:lvl w:ilvl="3" w:tplc="0415000F" w:tentative="1">
      <w:start w:val="1"/>
      <w:numFmt w:val="decimal"/>
      <w:lvlText w:val="%4."/>
      <w:lvlJc w:val="left"/>
      <w:pPr>
        <w:ind w:left="3228" w:hanging="360"/>
      </w:pPr>
    </w:lvl>
    <w:lvl w:ilvl="4" w:tplc="04150019" w:tentative="1">
      <w:start w:val="1"/>
      <w:numFmt w:val="lowerLetter"/>
      <w:lvlText w:val="%5."/>
      <w:lvlJc w:val="left"/>
      <w:pPr>
        <w:ind w:left="3948" w:hanging="360"/>
      </w:pPr>
    </w:lvl>
    <w:lvl w:ilvl="5" w:tplc="0415001B" w:tentative="1">
      <w:start w:val="1"/>
      <w:numFmt w:val="lowerRoman"/>
      <w:lvlText w:val="%6."/>
      <w:lvlJc w:val="right"/>
      <w:pPr>
        <w:ind w:left="4668" w:hanging="180"/>
      </w:pPr>
    </w:lvl>
    <w:lvl w:ilvl="6" w:tplc="0415000F" w:tentative="1">
      <w:start w:val="1"/>
      <w:numFmt w:val="decimal"/>
      <w:lvlText w:val="%7."/>
      <w:lvlJc w:val="left"/>
      <w:pPr>
        <w:ind w:left="5388" w:hanging="360"/>
      </w:pPr>
    </w:lvl>
    <w:lvl w:ilvl="7" w:tplc="04150019" w:tentative="1">
      <w:start w:val="1"/>
      <w:numFmt w:val="lowerLetter"/>
      <w:lvlText w:val="%8."/>
      <w:lvlJc w:val="left"/>
      <w:pPr>
        <w:ind w:left="6108" w:hanging="360"/>
      </w:pPr>
    </w:lvl>
    <w:lvl w:ilvl="8" w:tplc="0415001B" w:tentative="1">
      <w:start w:val="1"/>
      <w:numFmt w:val="lowerRoman"/>
      <w:lvlText w:val="%9."/>
      <w:lvlJc w:val="right"/>
      <w:pPr>
        <w:ind w:left="6828" w:hanging="180"/>
      </w:pPr>
    </w:lvl>
  </w:abstractNum>
  <w:abstractNum w:abstractNumId="54" w15:restartNumberingAfterBreak="0">
    <w:nsid w:val="796B57EE"/>
    <w:multiLevelType w:val="multilevel"/>
    <w:tmpl w:val="3EC21464"/>
    <w:lvl w:ilvl="0">
      <w:start w:val="1"/>
      <w:numFmt w:val="decimal"/>
      <w:lvlText w:val="%1."/>
      <w:lvlJc w:val="left"/>
      <w:pPr>
        <w:ind w:left="720" w:hanging="360"/>
      </w:pPr>
      <w:rPr>
        <w:color w:val="auto"/>
      </w:rPr>
    </w:lvl>
    <w:lvl w:ilvl="1">
      <w:start w:val="1"/>
      <w:numFmt w:val="decimal"/>
      <w:lvlText w:val="%2)"/>
      <w:lvlJc w:val="left"/>
      <w:pPr>
        <w:ind w:left="786" w:hanging="360"/>
      </w:p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5" w15:restartNumberingAfterBreak="0">
    <w:nsid w:val="7A5C5B6E"/>
    <w:multiLevelType w:val="hybridMultilevel"/>
    <w:tmpl w:val="B94E8F82"/>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6" w15:restartNumberingAfterBreak="0">
    <w:nsid w:val="7A5F572C"/>
    <w:multiLevelType w:val="hybridMultilevel"/>
    <w:tmpl w:val="0CF09ABE"/>
    <w:lvl w:ilvl="0" w:tplc="0415000F">
      <w:start w:val="1"/>
      <w:numFmt w:val="decimal"/>
      <w:lvlText w:val="%1."/>
      <w:lvlJc w:val="left"/>
      <w:pPr>
        <w:ind w:left="1395" w:hanging="360"/>
      </w:pPr>
    </w:lvl>
    <w:lvl w:ilvl="1" w:tplc="04150019" w:tentative="1">
      <w:start w:val="1"/>
      <w:numFmt w:val="lowerLetter"/>
      <w:lvlText w:val="%2."/>
      <w:lvlJc w:val="left"/>
      <w:pPr>
        <w:ind w:left="2115" w:hanging="360"/>
      </w:pPr>
    </w:lvl>
    <w:lvl w:ilvl="2" w:tplc="0415001B" w:tentative="1">
      <w:start w:val="1"/>
      <w:numFmt w:val="lowerRoman"/>
      <w:lvlText w:val="%3."/>
      <w:lvlJc w:val="right"/>
      <w:pPr>
        <w:ind w:left="2835" w:hanging="180"/>
      </w:pPr>
    </w:lvl>
    <w:lvl w:ilvl="3" w:tplc="0415000F" w:tentative="1">
      <w:start w:val="1"/>
      <w:numFmt w:val="decimal"/>
      <w:lvlText w:val="%4."/>
      <w:lvlJc w:val="left"/>
      <w:pPr>
        <w:ind w:left="3555" w:hanging="360"/>
      </w:pPr>
    </w:lvl>
    <w:lvl w:ilvl="4" w:tplc="04150019" w:tentative="1">
      <w:start w:val="1"/>
      <w:numFmt w:val="lowerLetter"/>
      <w:lvlText w:val="%5."/>
      <w:lvlJc w:val="left"/>
      <w:pPr>
        <w:ind w:left="4275" w:hanging="360"/>
      </w:pPr>
    </w:lvl>
    <w:lvl w:ilvl="5" w:tplc="0415001B" w:tentative="1">
      <w:start w:val="1"/>
      <w:numFmt w:val="lowerRoman"/>
      <w:lvlText w:val="%6."/>
      <w:lvlJc w:val="right"/>
      <w:pPr>
        <w:ind w:left="4995" w:hanging="180"/>
      </w:pPr>
    </w:lvl>
    <w:lvl w:ilvl="6" w:tplc="0415000F" w:tentative="1">
      <w:start w:val="1"/>
      <w:numFmt w:val="decimal"/>
      <w:lvlText w:val="%7."/>
      <w:lvlJc w:val="left"/>
      <w:pPr>
        <w:ind w:left="5715" w:hanging="360"/>
      </w:pPr>
    </w:lvl>
    <w:lvl w:ilvl="7" w:tplc="04150019" w:tentative="1">
      <w:start w:val="1"/>
      <w:numFmt w:val="lowerLetter"/>
      <w:lvlText w:val="%8."/>
      <w:lvlJc w:val="left"/>
      <w:pPr>
        <w:ind w:left="6435" w:hanging="360"/>
      </w:pPr>
    </w:lvl>
    <w:lvl w:ilvl="8" w:tplc="0415001B" w:tentative="1">
      <w:start w:val="1"/>
      <w:numFmt w:val="lowerRoman"/>
      <w:lvlText w:val="%9."/>
      <w:lvlJc w:val="right"/>
      <w:pPr>
        <w:ind w:left="7155" w:hanging="180"/>
      </w:pPr>
    </w:lvl>
  </w:abstractNum>
  <w:abstractNum w:abstractNumId="57" w15:restartNumberingAfterBreak="0">
    <w:nsid w:val="7B3E50D0"/>
    <w:multiLevelType w:val="multilevel"/>
    <w:tmpl w:val="C61E20CE"/>
    <w:lvl w:ilvl="0">
      <w:start w:val="3"/>
      <w:numFmt w:val="decimal"/>
      <w:lvlText w:val="%1."/>
      <w:lvlJc w:val="left"/>
      <w:pPr>
        <w:ind w:left="675" w:hanging="675"/>
      </w:pPr>
      <w:rPr>
        <w:rFonts w:hint="default"/>
      </w:rPr>
    </w:lvl>
    <w:lvl w:ilvl="1">
      <w:start w:val="1"/>
      <w:numFmt w:val="decimal"/>
      <w:lvlText w:val="%1.%2."/>
      <w:lvlJc w:val="left"/>
      <w:pPr>
        <w:ind w:left="862" w:hanging="720"/>
      </w:pPr>
      <w:rPr>
        <w:rFonts w:hint="default"/>
        <w:sz w:val="32"/>
        <w:szCs w:val="32"/>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58" w15:restartNumberingAfterBreak="0">
    <w:nsid w:val="7BC222AC"/>
    <w:multiLevelType w:val="multilevel"/>
    <w:tmpl w:val="BD224C3A"/>
    <w:lvl w:ilvl="0">
      <w:start w:val="2"/>
      <w:numFmt w:val="decimal"/>
      <w:lvlText w:val="%1."/>
      <w:lvlJc w:val="left"/>
      <w:pPr>
        <w:ind w:left="390" w:hanging="390"/>
      </w:pPr>
      <w:rPr>
        <w:rFonts w:ascii="Times New Roman" w:hAnsi="Times New Roman" w:cs="Times New Roman" w:hint="default"/>
        <w:sz w:val="26"/>
      </w:rPr>
    </w:lvl>
    <w:lvl w:ilvl="1">
      <w:start w:val="1"/>
      <w:numFmt w:val="decimal"/>
      <w:lvlText w:val="%2."/>
      <w:lvlJc w:val="left"/>
      <w:pPr>
        <w:ind w:left="862" w:hanging="360"/>
      </w:pPr>
    </w:lvl>
    <w:lvl w:ilvl="2">
      <w:start w:val="1"/>
      <w:numFmt w:val="decimal"/>
      <w:lvlText w:val="%1.%2.%3."/>
      <w:lvlJc w:val="left"/>
      <w:pPr>
        <w:ind w:left="1724" w:hanging="720"/>
      </w:pPr>
      <w:rPr>
        <w:rFonts w:ascii="Times New Roman" w:hAnsi="Times New Roman" w:cs="Times New Roman" w:hint="default"/>
        <w:sz w:val="26"/>
      </w:rPr>
    </w:lvl>
    <w:lvl w:ilvl="3">
      <w:start w:val="1"/>
      <w:numFmt w:val="decimal"/>
      <w:lvlText w:val="%1.%2.%3.%4."/>
      <w:lvlJc w:val="left"/>
      <w:pPr>
        <w:ind w:left="2586" w:hanging="1080"/>
      </w:pPr>
      <w:rPr>
        <w:rFonts w:ascii="Times New Roman" w:hAnsi="Times New Roman" w:cs="Times New Roman" w:hint="default"/>
        <w:sz w:val="26"/>
      </w:rPr>
    </w:lvl>
    <w:lvl w:ilvl="4">
      <w:start w:val="1"/>
      <w:numFmt w:val="decimal"/>
      <w:lvlText w:val="%1.%2.%3.%4.%5."/>
      <w:lvlJc w:val="left"/>
      <w:pPr>
        <w:ind w:left="3448" w:hanging="1440"/>
      </w:pPr>
      <w:rPr>
        <w:rFonts w:ascii="Times New Roman" w:hAnsi="Times New Roman" w:cs="Times New Roman" w:hint="default"/>
        <w:sz w:val="26"/>
      </w:rPr>
    </w:lvl>
    <w:lvl w:ilvl="5">
      <w:start w:val="1"/>
      <w:numFmt w:val="decimal"/>
      <w:lvlText w:val="%1.%2.%3.%4.%5.%6."/>
      <w:lvlJc w:val="left"/>
      <w:pPr>
        <w:ind w:left="3950" w:hanging="1440"/>
      </w:pPr>
      <w:rPr>
        <w:rFonts w:ascii="Times New Roman" w:hAnsi="Times New Roman" w:cs="Times New Roman" w:hint="default"/>
        <w:sz w:val="26"/>
      </w:rPr>
    </w:lvl>
    <w:lvl w:ilvl="6">
      <w:start w:val="1"/>
      <w:numFmt w:val="decimal"/>
      <w:lvlText w:val="%1.%2.%3.%4.%5.%6.%7."/>
      <w:lvlJc w:val="left"/>
      <w:pPr>
        <w:ind w:left="4812" w:hanging="1800"/>
      </w:pPr>
      <w:rPr>
        <w:rFonts w:ascii="Times New Roman" w:hAnsi="Times New Roman" w:cs="Times New Roman" w:hint="default"/>
        <w:sz w:val="26"/>
      </w:rPr>
    </w:lvl>
    <w:lvl w:ilvl="7">
      <w:start w:val="1"/>
      <w:numFmt w:val="decimal"/>
      <w:lvlText w:val="%1.%2.%3.%4.%5.%6.%7.%8."/>
      <w:lvlJc w:val="left"/>
      <w:pPr>
        <w:ind w:left="5674" w:hanging="2160"/>
      </w:pPr>
      <w:rPr>
        <w:rFonts w:ascii="Times New Roman" w:hAnsi="Times New Roman" w:cs="Times New Roman" w:hint="default"/>
        <w:sz w:val="26"/>
      </w:rPr>
    </w:lvl>
    <w:lvl w:ilvl="8">
      <w:start w:val="1"/>
      <w:numFmt w:val="decimal"/>
      <w:lvlText w:val="%1.%2.%3.%4.%5.%6.%7.%8.%9."/>
      <w:lvlJc w:val="left"/>
      <w:pPr>
        <w:ind w:left="6176" w:hanging="2160"/>
      </w:pPr>
      <w:rPr>
        <w:rFonts w:ascii="Times New Roman" w:hAnsi="Times New Roman" w:cs="Times New Roman" w:hint="default"/>
        <w:sz w:val="26"/>
      </w:rPr>
    </w:lvl>
  </w:abstractNum>
  <w:abstractNum w:abstractNumId="59" w15:restartNumberingAfterBreak="0">
    <w:nsid w:val="7C20180F"/>
    <w:multiLevelType w:val="multilevel"/>
    <w:tmpl w:val="C5A4C428"/>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997" w:hanging="720"/>
      </w:pPr>
      <w:rPr>
        <w:rFonts w:hint="default"/>
        <w:color w:val="000000" w:themeColor="text1"/>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0" w15:restartNumberingAfterBreak="0">
    <w:nsid w:val="7C4832D0"/>
    <w:multiLevelType w:val="hybridMultilevel"/>
    <w:tmpl w:val="06682E76"/>
    <w:lvl w:ilvl="0" w:tplc="04150001">
      <w:start w:val="1"/>
      <w:numFmt w:val="bullet"/>
      <w:lvlText w:val=""/>
      <w:lvlJc w:val="left"/>
      <w:pPr>
        <w:ind w:left="1428" w:hanging="360"/>
      </w:pPr>
      <w:rPr>
        <w:rFonts w:ascii="Symbol" w:hAnsi="Symbol" w:hint="default"/>
      </w:rPr>
    </w:lvl>
    <w:lvl w:ilvl="1" w:tplc="04150003" w:tentative="1">
      <w:start w:val="1"/>
      <w:numFmt w:val="bullet"/>
      <w:lvlText w:val="o"/>
      <w:lvlJc w:val="left"/>
      <w:pPr>
        <w:ind w:left="2148" w:hanging="360"/>
      </w:pPr>
      <w:rPr>
        <w:rFonts w:ascii="Courier New" w:hAnsi="Courier New" w:cs="Courier New" w:hint="default"/>
      </w:rPr>
    </w:lvl>
    <w:lvl w:ilvl="2" w:tplc="04150005" w:tentative="1">
      <w:start w:val="1"/>
      <w:numFmt w:val="bullet"/>
      <w:lvlText w:val=""/>
      <w:lvlJc w:val="left"/>
      <w:pPr>
        <w:ind w:left="2868" w:hanging="360"/>
      </w:pPr>
      <w:rPr>
        <w:rFonts w:ascii="Wingdings" w:hAnsi="Wingdings" w:hint="default"/>
      </w:rPr>
    </w:lvl>
    <w:lvl w:ilvl="3" w:tplc="04150001" w:tentative="1">
      <w:start w:val="1"/>
      <w:numFmt w:val="bullet"/>
      <w:lvlText w:val=""/>
      <w:lvlJc w:val="left"/>
      <w:pPr>
        <w:ind w:left="3588" w:hanging="360"/>
      </w:pPr>
      <w:rPr>
        <w:rFonts w:ascii="Symbol" w:hAnsi="Symbol" w:hint="default"/>
      </w:rPr>
    </w:lvl>
    <w:lvl w:ilvl="4" w:tplc="04150003" w:tentative="1">
      <w:start w:val="1"/>
      <w:numFmt w:val="bullet"/>
      <w:lvlText w:val="o"/>
      <w:lvlJc w:val="left"/>
      <w:pPr>
        <w:ind w:left="4308" w:hanging="360"/>
      </w:pPr>
      <w:rPr>
        <w:rFonts w:ascii="Courier New" w:hAnsi="Courier New" w:cs="Courier New" w:hint="default"/>
      </w:rPr>
    </w:lvl>
    <w:lvl w:ilvl="5" w:tplc="04150005" w:tentative="1">
      <w:start w:val="1"/>
      <w:numFmt w:val="bullet"/>
      <w:lvlText w:val=""/>
      <w:lvlJc w:val="left"/>
      <w:pPr>
        <w:ind w:left="5028" w:hanging="360"/>
      </w:pPr>
      <w:rPr>
        <w:rFonts w:ascii="Wingdings" w:hAnsi="Wingdings" w:hint="default"/>
      </w:rPr>
    </w:lvl>
    <w:lvl w:ilvl="6" w:tplc="04150001" w:tentative="1">
      <w:start w:val="1"/>
      <w:numFmt w:val="bullet"/>
      <w:lvlText w:val=""/>
      <w:lvlJc w:val="left"/>
      <w:pPr>
        <w:ind w:left="5748" w:hanging="360"/>
      </w:pPr>
      <w:rPr>
        <w:rFonts w:ascii="Symbol" w:hAnsi="Symbol" w:hint="default"/>
      </w:rPr>
    </w:lvl>
    <w:lvl w:ilvl="7" w:tplc="04150003" w:tentative="1">
      <w:start w:val="1"/>
      <w:numFmt w:val="bullet"/>
      <w:lvlText w:val="o"/>
      <w:lvlJc w:val="left"/>
      <w:pPr>
        <w:ind w:left="6468" w:hanging="360"/>
      </w:pPr>
      <w:rPr>
        <w:rFonts w:ascii="Courier New" w:hAnsi="Courier New" w:cs="Courier New" w:hint="default"/>
      </w:rPr>
    </w:lvl>
    <w:lvl w:ilvl="8" w:tplc="04150005" w:tentative="1">
      <w:start w:val="1"/>
      <w:numFmt w:val="bullet"/>
      <w:lvlText w:val=""/>
      <w:lvlJc w:val="left"/>
      <w:pPr>
        <w:ind w:left="7188" w:hanging="360"/>
      </w:pPr>
      <w:rPr>
        <w:rFonts w:ascii="Wingdings" w:hAnsi="Wingdings" w:hint="default"/>
      </w:rPr>
    </w:lvl>
  </w:abstractNum>
  <w:abstractNum w:abstractNumId="61" w15:restartNumberingAfterBreak="0">
    <w:nsid w:val="7C4F479B"/>
    <w:multiLevelType w:val="multilevel"/>
    <w:tmpl w:val="3DDA492C"/>
    <w:lvl w:ilvl="0">
      <w:start w:val="1"/>
      <w:numFmt w:val="decimal"/>
      <w:lvlText w:val="%1."/>
      <w:lvlJc w:val="left"/>
      <w:pPr>
        <w:ind w:left="1070" w:hanging="360"/>
      </w:pPr>
      <w:rPr>
        <w:rFonts w:hint="default"/>
        <w:sz w:val="40"/>
        <w:szCs w:val="40"/>
      </w:rPr>
    </w:lvl>
    <w:lvl w:ilvl="1">
      <w:start w:val="1"/>
      <w:numFmt w:val="decimal"/>
      <w:isLgl/>
      <w:lvlText w:val="%1.%2."/>
      <w:lvlJc w:val="left"/>
      <w:pPr>
        <w:ind w:left="1211" w:hanging="360"/>
      </w:pPr>
      <w:rPr>
        <w:rFonts w:hint="default"/>
        <w:sz w:val="32"/>
        <w:szCs w:val="32"/>
      </w:rPr>
    </w:lvl>
    <w:lvl w:ilvl="2">
      <w:start w:val="1"/>
      <w:numFmt w:val="decimal"/>
      <w:isLgl/>
      <w:lvlText w:val="%1.%2.%3."/>
      <w:lvlJc w:val="left"/>
      <w:pPr>
        <w:ind w:left="1997" w:hanging="720"/>
      </w:pPr>
      <w:rPr>
        <w:rFonts w:hint="default"/>
        <w:color w:val="000000" w:themeColor="text1"/>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2" w15:restartNumberingAfterBreak="0">
    <w:nsid w:val="7C53465E"/>
    <w:multiLevelType w:val="hybridMultilevel"/>
    <w:tmpl w:val="52060EDC"/>
    <w:lvl w:ilvl="0" w:tplc="04150011">
      <w:start w:val="1"/>
      <w:numFmt w:val="decimal"/>
      <w:lvlText w:val="%1)"/>
      <w:lvlJc w:val="left"/>
      <w:pPr>
        <w:ind w:left="1428" w:hanging="360"/>
      </w:pPr>
      <w:rPr>
        <w:rFonts w:hint="default"/>
      </w:rPr>
    </w:lvl>
    <w:lvl w:ilvl="1" w:tplc="FFFFFFFF" w:tentative="1">
      <w:start w:val="1"/>
      <w:numFmt w:val="bullet"/>
      <w:lvlText w:val="o"/>
      <w:lvlJc w:val="left"/>
      <w:pPr>
        <w:ind w:left="2148" w:hanging="360"/>
      </w:pPr>
      <w:rPr>
        <w:rFonts w:ascii="Courier New" w:hAnsi="Courier New" w:cs="Courier New" w:hint="default"/>
      </w:rPr>
    </w:lvl>
    <w:lvl w:ilvl="2" w:tplc="FFFFFFFF" w:tentative="1">
      <w:start w:val="1"/>
      <w:numFmt w:val="bullet"/>
      <w:lvlText w:val=""/>
      <w:lvlJc w:val="left"/>
      <w:pPr>
        <w:ind w:left="2868" w:hanging="360"/>
      </w:pPr>
      <w:rPr>
        <w:rFonts w:ascii="Wingdings" w:hAnsi="Wingdings" w:hint="default"/>
      </w:rPr>
    </w:lvl>
    <w:lvl w:ilvl="3" w:tplc="FFFFFFFF" w:tentative="1">
      <w:start w:val="1"/>
      <w:numFmt w:val="bullet"/>
      <w:lvlText w:val=""/>
      <w:lvlJc w:val="left"/>
      <w:pPr>
        <w:ind w:left="3588" w:hanging="360"/>
      </w:pPr>
      <w:rPr>
        <w:rFonts w:ascii="Symbol" w:hAnsi="Symbol" w:hint="default"/>
      </w:rPr>
    </w:lvl>
    <w:lvl w:ilvl="4" w:tplc="FFFFFFFF" w:tentative="1">
      <w:start w:val="1"/>
      <w:numFmt w:val="bullet"/>
      <w:lvlText w:val="o"/>
      <w:lvlJc w:val="left"/>
      <w:pPr>
        <w:ind w:left="4308" w:hanging="360"/>
      </w:pPr>
      <w:rPr>
        <w:rFonts w:ascii="Courier New" w:hAnsi="Courier New" w:cs="Courier New" w:hint="default"/>
      </w:rPr>
    </w:lvl>
    <w:lvl w:ilvl="5" w:tplc="FFFFFFFF" w:tentative="1">
      <w:start w:val="1"/>
      <w:numFmt w:val="bullet"/>
      <w:lvlText w:val=""/>
      <w:lvlJc w:val="left"/>
      <w:pPr>
        <w:ind w:left="5028" w:hanging="360"/>
      </w:pPr>
      <w:rPr>
        <w:rFonts w:ascii="Wingdings" w:hAnsi="Wingdings" w:hint="default"/>
      </w:rPr>
    </w:lvl>
    <w:lvl w:ilvl="6" w:tplc="FFFFFFFF" w:tentative="1">
      <w:start w:val="1"/>
      <w:numFmt w:val="bullet"/>
      <w:lvlText w:val=""/>
      <w:lvlJc w:val="left"/>
      <w:pPr>
        <w:ind w:left="5748" w:hanging="360"/>
      </w:pPr>
      <w:rPr>
        <w:rFonts w:ascii="Symbol" w:hAnsi="Symbol" w:hint="default"/>
      </w:rPr>
    </w:lvl>
    <w:lvl w:ilvl="7" w:tplc="FFFFFFFF" w:tentative="1">
      <w:start w:val="1"/>
      <w:numFmt w:val="bullet"/>
      <w:lvlText w:val="o"/>
      <w:lvlJc w:val="left"/>
      <w:pPr>
        <w:ind w:left="6468" w:hanging="360"/>
      </w:pPr>
      <w:rPr>
        <w:rFonts w:ascii="Courier New" w:hAnsi="Courier New" w:cs="Courier New" w:hint="default"/>
      </w:rPr>
    </w:lvl>
    <w:lvl w:ilvl="8" w:tplc="FFFFFFFF" w:tentative="1">
      <w:start w:val="1"/>
      <w:numFmt w:val="bullet"/>
      <w:lvlText w:val=""/>
      <w:lvlJc w:val="left"/>
      <w:pPr>
        <w:ind w:left="7188" w:hanging="360"/>
      </w:pPr>
      <w:rPr>
        <w:rFonts w:ascii="Wingdings" w:hAnsi="Wingdings" w:hint="default"/>
      </w:rPr>
    </w:lvl>
  </w:abstractNum>
  <w:num w:numId="1">
    <w:abstractNumId w:val="12"/>
  </w:num>
  <w:num w:numId="2">
    <w:abstractNumId w:val="25"/>
  </w:num>
  <w:num w:numId="3">
    <w:abstractNumId w:val="35"/>
  </w:num>
  <w:num w:numId="4">
    <w:abstractNumId w:val="23"/>
  </w:num>
  <w:num w:numId="5">
    <w:abstractNumId w:val="3"/>
  </w:num>
  <w:num w:numId="6">
    <w:abstractNumId w:val="6"/>
  </w:num>
  <w:num w:numId="7">
    <w:abstractNumId w:val="60"/>
  </w:num>
  <w:num w:numId="8">
    <w:abstractNumId w:val="15"/>
  </w:num>
  <w:num w:numId="9">
    <w:abstractNumId w:val="55"/>
  </w:num>
  <w:num w:numId="10">
    <w:abstractNumId w:val="49"/>
  </w:num>
  <w:num w:numId="11">
    <w:abstractNumId w:val="19"/>
  </w:num>
  <w:num w:numId="12">
    <w:abstractNumId w:val="39"/>
  </w:num>
  <w:num w:numId="13">
    <w:abstractNumId w:val="52"/>
  </w:num>
  <w:num w:numId="14">
    <w:abstractNumId w:val="7"/>
  </w:num>
  <w:num w:numId="15">
    <w:abstractNumId w:val="1"/>
  </w:num>
  <w:num w:numId="16">
    <w:abstractNumId w:val="48"/>
  </w:num>
  <w:num w:numId="17">
    <w:abstractNumId w:val="54"/>
  </w:num>
  <w:num w:numId="18">
    <w:abstractNumId w:val="53"/>
  </w:num>
  <w:num w:numId="19">
    <w:abstractNumId w:val="41"/>
  </w:num>
  <w:num w:numId="20">
    <w:abstractNumId w:val="13"/>
  </w:num>
  <w:num w:numId="21">
    <w:abstractNumId w:val="46"/>
  </w:num>
  <w:num w:numId="22">
    <w:abstractNumId w:val="22"/>
  </w:num>
  <w:num w:numId="23">
    <w:abstractNumId w:val="45"/>
  </w:num>
  <w:num w:numId="24">
    <w:abstractNumId w:val="33"/>
  </w:num>
  <w:num w:numId="25">
    <w:abstractNumId w:val="43"/>
  </w:num>
  <w:num w:numId="26">
    <w:abstractNumId w:val="62"/>
  </w:num>
  <w:num w:numId="27">
    <w:abstractNumId w:val="20"/>
  </w:num>
  <w:num w:numId="28">
    <w:abstractNumId w:val="42"/>
  </w:num>
  <w:num w:numId="29">
    <w:abstractNumId w:val="32"/>
  </w:num>
  <w:num w:numId="30">
    <w:abstractNumId w:val="11"/>
  </w:num>
  <w:num w:numId="31">
    <w:abstractNumId w:val="18"/>
  </w:num>
  <w:num w:numId="32">
    <w:abstractNumId w:val="24"/>
  </w:num>
  <w:num w:numId="33">
    <w:abstractNumId w:val="44"/>
  </w:num>
  <w:num w:numId="34">
    <w:abstractNumId w:val="5"/>
  </w:num>
  <w:num w:numId="35">
    <w:abstractNumId w:val="30"/>
  </w:num>
  <w:num w:numId="36">
    <w:abstractNumId w:val="34"/>
  </w:num>
  <w:num w:numId="37">
    <w:abstractNumId w:val="4"/>
  </w:num>
  <w:num w:numId="38">
    <w:abstractNumId w:val="10"/>
  </w:num>
  <w:num w:numId="39">
    <w:abstractNumId w:val="8"/>
  </w:num>
  <w:num w:numId="40">
    <w:abstractNumId w:val="58"/>
  </w:num>
  <w:num w:numId="41">
    <w:abstractNumId w:val="47"/>
  </w:num>
  <w:num w:numId="42">
    <w:abstractNumId w:val="9"/>
  </w:num>
  <w:num w:numId="43">
    <w:abstractNumId w:val="0"/>
  </w:num>
  <w:num w:numId="44">
    <w:abstractNumId w:val="29"/>
  </w:num>
  <w:num w:numId="45">
    <w:abstractNumId w:val="36"/>
  </w:num>
  <w:num w:numId="46">
    <w:abstractNumId w:val="21"/>
  </w:num>
  <w:num w:numId="47">
    <w:abstractNumId w:val="27"/>
  </w:num>
  <w:num w:numId="48">
    <w:abstractNumId w:val="51"/>
  </w:num>
  <w:num w:numId="49">
    <w:abstractNumId w:val="31"/>
  </w:num>
  <w:num w:numId="50">
    <w:abstractNumId w:val="59"/>
  </w:num>
  <w:num w:numId="51">
    <w:abstractNumId w:val="28"/>
  </w:num>
  <w:num w:numId="52">
    <w:abstractNumId w:val="61"/>
  </w:num>
  <w:num w:numId="53">
    <w:abstractNumId w:val="26"/>
  </w:num>
  <w:num w:numId="54">
    <w:abstractNumId w:val="56"/>
  </w:num>
  <w:num w:numId="55">
    <w:abstractNumId w:val="17"/>
  </w:num>
  <w:num w:numId="56">
    <w:abstractNumId w:val="14"/>
  </w:num>
  <w:num w:numId="57">
    <w:abstractNumId w:val="50"/>
  </w:num>
  <w:num w:numId="58">
    <w:abstractNumId w:val="57"/>
  </w:num>
  <w:num w:numId="59">
    <w:abstractNumId w:val="38"/>
  </w:num>
  <w:num w:numId="60">
    <w:abstractNumId w:val="16"/>
  </w:num>
  <w:num w:numId="61">
    <w:abstractNumId w:val="40"/>
  </w:num>
  <w:num w:numId="62">
    <w:abstractNumId w:val="2"/>
  </w:num>
  <w:num w:numId="63">
    <w:abstractNumId w:val="37"/>
  </w:num>
  <w:numIdMacAtCleanup w:val="5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80"/>
  <w:proofState w:spelling="clean"/>
  <w:defaultTabStop w:val="708"/>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A345EA"/>
    <w:rsid w:val="000018FB"/>
    <w:rsid w:val="00002D59"/>
    <w:rsid w:val="00003100"/>
    <w:rsid w:val="0000324A"/>
    <w:rsid w:val="00003DFB"/>
    <w:rsid w:val="00005474"/>
    <w:rsid w:val="00005B36"/>
    <w:rsid w:val="00005C42"/>
    <w:rsid w:val="0000760F"/>
    <w:rsid w:val="00010A0F"/>
    <w:rsid w:val="00010BC4"/>
    <w:rsid w:val="00010D84"/>
    <w:rsid w:val="00010FA9"/>
    <w:rsid w:val="00011AD0"/>
    <w:rsid w:val="00012624"/>
    <w:rsid w:val="000132CB"/>
    <w:rsid w:val="0001364A"/>
    <w:rsid w:val="00013653"/>
    <w:rsid w:val="000143DC"/>
    <w:rsid w:val="00014445"/>
    <w:rsid w:val="00015370"/>
    <w:rsid w:val="000161EF"/>
    <w:rsid w:val="00017EB4"/>
    <w:rsid w:val="00020AF2"/>
    <w:rsid w:val="00020C0A"/>
    <w:rsid w:val="00020CC5"/>
    <w:rsid w:val="00020E1C"/>
    <w:rsid w:val="000210B5"/>
    <w:rsid w:val="000210C8"/>
    <w:rsid w:val="0002242E"/>
    <w:rsid w:val="00022659"/>
    <w:rsid w:val="00022CC4"/>
    <w:rsid w:val="00023229"/>
    <w:rsid w:val="000232F2"/>
    <w:rsid w:val="00024439"/>
    <w:rsid w:val="000250A5"/>
    <w:rsid w:val="00025E77"/>
    <w:rsid w:val="00027928"/>
    <w:rsid w:val="00027D18"/>
    <w:rsid w:val="00027E2F"/>
    <w:rsid w:val="0003070C"/>
    <w:rsid w:val="00031CAB"/>
    <w:rsid w:val="00032703"/>
    <w:rsid w:val="00032829"/>
    <w:rsid w:val="00032A18"/>
    <w:rsid w:val="000333C0"/>
    <w:rsid w:val="0003351F"/>
    <w:rsid w:val="00033973"/>
    <w:rsid w:val="00033FE2"/>
    <w:rsid w:val="0003438A"/>
    <w:rsid w:val="00034C67"/>
    <w:rsid w:val="00035182"/>
    <w:rsid w:val="000351C5"/>
    <w:rsid w:val="00035A13"/>
    <w:rsid w:val="000370CD"/>
    <w:rsid w:val="000377A9"/>
    <w:rsid w:val="000402B4"/>
    <w:rsid w:val="000404E3"/>
    <w:rsid w:val="000406B7"/>
    <w:rsid w:val="000409D1"/>
    <w:rsid w:val="00040A95"/>
    <w:rsid w:val="00040B17"/>
    <w:rsid w:val="00040F1A"/>
    <w:rsid w:val="00041FB7"/>
    <w:rsid w:val="00042067"/>
    <w:rsid w:val="00042DAD"/>
    <w:rsid w:val="00042E60"/>
    <w:rsid w:val="00043770"/>
    <w:rsid w:val="00044039"/>
    <w:rsid w:val="00044825"/>
    <w:rsid w:val="00044842"/>
    <w:rsid w:val="00044D15"/>
    <w:rsid w:val="0004537E"/>
    <w:rsid w:val="00045EBD"/>
    <w:rsid w:val="00046145"/>
    <w:rsid w:val="000461A8"/>
    <w:rsid w:val="00046A2D"/>
    <w:rsid w:val="00046C99"/>
    <w:rsid w:val="00046CF9"/>
    <w:rsid w:val="00053292"/>
    <w:rsid w:val="000534A7"/>
    <w:rsid w:val="000534C6"/>
    <w:rsid w:val="00053849"/>
    <w:rsid w:val="00054EB2"/>
    <w:rsid w:val="00055899"/>
    <w:rsid w:val="00055943"/>
    <w:rsid w:val="00056D0D"/>
    <w:rsid w:val="00056DD3"/>
    <w:rsid w:val="0005701C"/>
    <w:rsid w:val="000571C9"/>
    <w:rsid w:val="000573F2"/>
    <w:rsid w:val="00057ACC"/>
    <w:rsid w:val="0005963E"/>
    <w:rsid w:val="0006089C"/>
    <w:rsid w:val="00060B1B"/>
    <w:rsid w:val="00060C12"/>
    <w:rsid w:val="00062509"/>
    <w:rsid w:val="00063540"/>
    <w:rsid w:val="000641D6"/>
    <w:rsid w:val="000642D4"/>
    <w:rsid w:val="00064F22"/>
    <w:rsid w:val="000650AB"/>
    <w:rsid w:val="0006523E"/>
    <w:rsid w:val="000652A8"/>
    <w:rsid w:val="00065B60"/>
    <w:rsid w:val="0006672B"/>
    <w:rsid w:val="00066CFC"/>
    <w:rsid w:val="00066EEC"/>
    <w:rsid w:val="000670DE"/>
    <w:rsid w:val="0006723C"/>
    <w:rsid w:val="0006760C"/>
    <w:rsid w:val="000706B7"/>
    <w:rsid w:val="000729DA"/>
    <w:rsid w:val="00072A89"/>
    <w:rsid w:val="00072D78"/>
    <w:rsid w:val="00072EB7"/>
    <w:rsid w:val="0007473F"/>
    <w:rsid w:val="0007489C"/>
    <w:rsid w:val="00074B4B"/>
    <w:rsid w:val="000758CE"/>
    <w:rsid w:val="00075C96"/>
    <w:rsid w:val="000761B0"/>
    <w:rsid w:val="0007623C"/>
    <w:rsid w:val="00076738"/>
    <w:rsid w:val="00076B10"/>
    <w:rsid w:val="00076CBB"/>
    <w:rsid w:val="00081213"/>
    <w:rsid w:val="00081CEA"/>
    <w:rsid w:val="000835D3"/>
    <w:rsid w:val="00083E1C"/>
    <w:rsid w:val="0008408B"/>
    <w:rsid w:val="00084714"/>
    <w:rsid w:val="000858FD"/>
    <w:rsid w:val="00086910"/>
    <w:rsid w:val="0008789B"/>
    <w:rsid w:val="000879A2"/>
    <w:rsid w:val="00087EA8"/>
    <w:rsid w:val="00090844"/>
    <w:rsid w:val="000909BC"/>
    <w:rsid w:val="00090F0D"/>
    <w:rsid w:val="00091294"/>
    <w:rsid w:val="00091BC5"/>
    <w:rsid w:val="00091DE2"/>
    <w:rsid w:val="00092787"/>
    <w:rsid w:val="0009434F"/>
    <w:rsid w:val="00094E84"/>
    <w:rsid w:val="000953EC"/>
    <w:rsid w:val="0009669A"/>
    <w:rsid w:val="00097A35"/>
    <w:rsid w:val="00097D89"/>
    <w:rsid w:val="000A256A"/>
    <w:rsid w:val="000A304E"/>
    <w:rsid w:val="000A35F5"/>
    <w:rsid w:val="000A389D"/>
    <w:rsid w:val="000A3D11"/>
    <w:rsid w:val="000A3E9D"/>
    <w:rsid w:val="000A3E9E"/>
    <w:rsid w:val="000A3EFB"/>
    <w:rsid w:val="000A419D"/>
    <w:rsid w:val="000A44B4"/>
    <w:rsid w:val="000A5373"/>
    <w:rsid w:val="000A594C"/>
    <w:rsid w:val="000A5E1B"/>
    <w:rsid w:val="000A603E"/>
    <w:rsid w:val="000A71C0"/>
    <w:rsid w:val="000A79C1"/>
    <w:rsid w:val="000A7A20"/>
    <w:rsid w:val="000A7AE8"/>
    <w:rsid w:val="000A7E67"/>
    <w:rsid w:val="000B075F"/>
    <w:rsid w:val="000B0FEB"/>
    <w:rsid w:val="000B199A"/>
    <w:rsid w:val="000B1FD8"/>
    <w:rsid w:val="000B21D3"/>
    <w:rsid w:val="000B26ED"/>
    <w:rsid w:val="000B34AE"/>
    <w:rsid w:val="000B3CAA"/>
    <w:rsid w:val="000B55AA"/>
    <w:rsid w:val="000B5649"/>
    <w:rsid w:val="000B59C1"/>
    <w:rsid w:val="000B6A5F"/>
    <w:rsid w:val="000B6DD9"/>
    <w:rsid w:val="000B76D0"/>
    <w:rsid w:val="000C03EF"/>
    <w:rsid w:val="000C086C"/>
    <w:rsid w:val="000C1205"/>
    <w:rsid w:val="000C1A42"/>
    <w:rsid w:val="000C1A74"/>
    <w:rsid w:val="000C2749"/>
    <w:rsid w:val="000C2B76"/>
    <w:rsid w:val="000C41AE"/>
    <w:rsid w:val="000C48CF"/>
    <w:rsid w:val="000C4CA2"/>
    <w:rsid w:val="000C5661"/>
    <w:rsid w:val="000C5BF8"/>
    <w:rsid w:val="000C7312"/>
    <w:rsid w:val="000C76E0"/>
    <w:rsid w:val="000D0096"/>
    <w:rsid w:val="000D050F"/>
    <w:rsid w:val="000D0BEA"/>
    <w:rsid w:val="000D0CA4"/>
    <w:rsid w:val="000D1180"/>
    <w:rsid w:val="000D1B11"/>
    <w:rsid w:val="000D1DFB"/>
    <w:rsid w:val="000D1E52"/>
    <w:rsid w:val="000D21BB"/>
    <w:rsid w:val="000D24C2"/>
    <w:rsid w:val="000D256E"/>
    <w:rsid w:val="000D272C"/>
    <w:rsid w:val="000D3339"/>
    <w:rsid w:val="000D4578"/>
    <w:rsid w:val="000D563F"/>
    <w:rsid w:val="000D5731"/>
    <w:rsid w:val="000D6D8D"/>
    <w:rsid w:val="000D742E"/>
    <w:rsid w:val="000D7592"/>
    <w:rsid w:val="000D78D9"/>
    <w:rsid w:val="000E0457"/>
    <w:rsid w:val="000E0B2D"/>
    <w:rsid w:val="000E0F19"/>
    <w:rsid w:val="000E13E7"/>
    <w:rsid w:val="000E1618"/>
    <w:rsid w:val="000E1FFD"/>
    <w:rsid w:val="000E24C0"/>
    <w:rsid w:val="000E4A06"/>
    <w:rsid w:val="000E62C9"/>
    <w:rsid w:val="000E76B9"/>
    <w:rsid w:val="000F0665"/>
    <w:rsid w:val="000F0809"/>
    <w:rsid w:val="000F0967"/>
    <w:rsid w:val="000F10AC"/>
    <w:rsid w:val="000F128F"/>
    <w:rsid w:val="000F13C9"/>
    <w:rsid w:val="000F1A10"/>
    <w:rsid w:val="000F1DB5"/>
    <w:rsid w:val="000F29AA"/>
    <w:rsid w:val="000F2B9B"/>
    <w:rsid w:val="000F2E52"/>
    <w:rsid w:val="000F3AEE"/>
    <w:rsid w:val="000F46CD"/>
    <w:rsid w:val="000F54A6"/>
    <w:rsid w:val="000F5665"/>
    <w:rsid w:val="000F6124"/>
    <w:rsid w:val="000F65A8"/>
    <w:rsid w:val="000F67E6"/>
    <w:rsid w:val="000F6859"/>
    <w:rsid w:val="000F6BBE"/>
    <w:rsid w:val="000F75E2"/>
    <w:rsid w:val="000F79D2"/>
    <w:rsid w:val="000F7F69"/>
    <w:rsid w:val="001009EC"/>
    <w:rsid w:val="00100AC2"/>
    <w:rsid w:val="00101197"/>
    <w:rsid w:val="001019D1"/>
    <w:rsid w:val="00102357"/>
    <w:rsid w:val="0010301A"/>
    <w:rsid w:val="001031A5"/>
    <w:rsid w:val="001032EF"/>
    <w:rsid w:val="001040DF"/>
    <w:rsid w:val="0010485F"/>
    <w:rsid w:val="00104AF5"/>
    <w:rsid w:val="00104E07"/>
    <w:rsid w:val="0010512F"/>
    <w:rsid w:val="0010522D"/>
    <w:rsid w:val="00105648"/>
    <w:rsid w:val="0010565C"/>
    <w:rsid w:val="00105710"/>
    <w:rsid w:val="00106225"/>
    <w:rsid w:val="0010674E"/>
    <w:rsid w:val="001068F6"/>
    <w:rsid w:val="0011026A"/>
    <w:rsid w:val="0011066B"/>
    <w:rsid w:val="00110874"/>
    <w:rsid w:val="00111280"/>
    <w:rsid w:val="0011135D"/>
    <w:rsid w:val="001117EA"/>
    <w:rsid w:val="00111BD6"/>
    <w:rsid w:val="00111DF9"/>
    <w:rsid w:val="00111F41"/>
    <w:rsid w:val="0011206C"/>
    <w:rsid w:val="00112952"/>
    <w:rsid w:val="0011332A"/>
    <w:rsid w:val="00113488"/>
    <w:rsid w:val="001139BD"/>
    <w:rsid w:val="00114B88"/>
    <w:rsid w:val="00115381"/>
    <w:rsid w:val="001158B0"/>
    <w:rsid w:val="00115CB8"/>
    <w:rsid w:val="00116075"/>
    <w:rsid w:val="0011655C"/>
    <w:rsid w:val="00116792"/>
    <w:rsid w:val="00116D92"/>
    <w:rsid w:val="0011789F"/>
    <w:rsid w:val="00117C87"/>
    <w:rsid w:val="001203C4"/>
    <w:rsid w:val="00120462"/>
    <w:rsid w:val="001204DB"/>
    <w:rsid w:val="0012482F"/>
    <w:rsid w:val="0012592B"/>
    <w:rsid w:val="001259F7"/>
    <w:rsid w:val="00125F71"/>
    <w:rsid w:val="00126342"/>
    <w:rsid w:val="00127865"/>
    <w:rsid w:val="00127B3B"/>
    <w:rsid w:val="00127BBC"/>
    <w:rsid w:val="00130625"/>
    <w:rsid w:val="00130CDB"/>
    <w:rsid w:val="0013110D"/>
    <w:rsid w:val="00131391"/>
    <w:rsid w:val="001318EB"/>
    <w:rsid w:val="001322E5"/>
    <w:rsid w:val="00132927"/>
    <w:rsid w:val="00132986"/>
    <w:rsid w:val="001330FD"/>
    <w:rsid w:val="00134D39"/>
    <w:rsid w:val="00135AAA"/>
    <w:rsid w:val="001363F1"/>
    <w:rsid w:val="00136931"/>
    <w:rsid w:val="00136ACF"/>
    <w:rsid w:val="00136EFD"/>
    <w:rsid w:val="00137568"/>
    <w:rsid w:val="0013782C"/>
    <w:rsid w:val="0014007F"/>
    <w:rsid w:val="001405B3"/>
    <w:rsid w:val="00140739"/>
    <w:rsid w:val="00140865"/>
    <w:rsid w:val="00140A91"/>
    <w:rsid w:val="00140AFB"/>
    <w:rsid w:val="00140B4F"/>
    <w:rsid w:val="00140ED1"/>
    <w:rsid w:val="00141035"/>
    <w:rsid w:val="00141320"/>
    <w:rsid w:val="00141CB3"/>
    <w:rsid w:val="00141F4E"/>
    <w:rsid w:val="00141F57"/>
    <w:rsid w:val="00142204"/>
    <w:rsid w:val="00142F27"/>
    <w:rsid w:val="0014315F"/>
    <w:rsid w:val="00144964"/>
    <w:rsid w:val="00145812"/>
    <w:rsid w:val="00145EC7"/>
    <w:rsid w:val="00147493"/>
    <w:rsid w:val="001474CC"/>
    <w:rsid w:val="00147C1E"/>
    <w:rsid w:val="001514FA"/>
    <w:rsid w:val="001521B2"/>
    <w:rsid w:val="00152612"/>
    <w:rsid w:val="001526CD"/>
    <w:rsid w:val="001534A4"/>
    <w:rsid w:val="00153B2E"/>
    <w:rsid w:val="001552C6"/>
    <w:rsid w:val="00155E46"/>
    <w:rsid w:val="00156078"/>
    <w:rsid w:val="00156880"/>
    <w:rsid w:val="00156E3E"/>
    <w:rsid w:val="00157538"/>
    <w:rsid w:val="0015780C"/>
    <w:rsid w:val="00157D31"/>
    <w:rsid w:val="00157DC5"/>
    <w:rsid w:val="001602B4"/>
    <w:rsid w:val="00160736"/>
    <w:rsid w:val="00160A06"/>
    <w:rsid w:val="001611F1"/>
    <w:rsid w:val="00161C71"/>
    <w:rsid w:val="00162C94"/>
    <w:rsid w:val="001639A0"/>
    <w:rsid w:val="00163AC7"/>
    <w:rsid w:val="0016495B"/>
    <w:rsid w:val="00164F69"/>
    <w:rsid w:val="001654D1"/>
    <w:rsid w:val="00165A6E"/>
    <w:rsid w:val="00166168"/>
    <w:rsid w:val="0016618B"/>
    <w:rsid w:val="0016747D"/>
    <w:rsid w:val="0017027C"/>
    <w:rsid w:val="00170811"/>
    <w:rsid w:val="0017116B"/>
    <w:rsid w:val="00171A83"/>
    <w:rsid w:val="00171BFE"/>
    <w:rsid w:val="001725D3"/>
    <w:rsid w:val="00172AF2"/>
    <w:rsid w:val="00172C7D"/>
    <w:rsid w:val="0017309A"/>
    <w:rsid w:val="001747EB"/>
    <w:rsid w:val="0017556D"/>
    <w:rsid w:val="00176B63"/>
    <w:rsid w:val="00180138"/>
    <w:rsid w:val="00181C08"/>
    <w:rsid w:val="00181DA1"/>
    <w:rsid w:val="001827BC"/>
    <w:rsid w:val="001828CA"/>
    <w:rsid w:val="0018365A"/>
    <w:rsid w:val="00183757"/>
    <w:rsid w:val="001839D8"/>
    <w:rsid w:val="00183B98"/>
    <w:rsid w:val="00183E7E"/>
    <w:rsid w:val="00184051"/>
    <w:rsid w:val="0018433A"/>
    <w:rsid w:val="00184670"/>
    <w:rsid w:val="00184CFD"/>
    <w:rsid w:val="00185A4B"/>
    <w:rsid w:val="0018696E"/>
    <w:rsid w:val="001873C3"/>
    <w:rsid w:val="0018AF35"/>
    <w:rsid w:val="001907BF"/>
    <w:rsid w:val="001910B2"/>
    <w:rsid w:val="001917CD"/>
    <w:rsid w:val="0019260A"/>
    <w:rsid w:val="0019432D"/>
    <w:rsid w:val="00194832"/>
    <w:rsid w:val="00197735"/>
    <w:rsid w:val="00197B4F"/>
    <w:rsid w:val="00197D7E"/>
    <w:rsid w:val="001A03B3"/>
    <w:rsid w:val="001A0898"/>
    <w:rsid w:val="001A0A27"/>
    <w:rsid w:val="001A0AC4"/>
    <w:rsid w:val="001A0B51"/>
    <w:rsid w:val="001A1049"/>
    <w:rsid w:val="001A20EB"/>
    <w:rsid w:val="001A3828"/>
    <w:rsid w:val="001A397C"/>
    <w:rsid w:val="001A3A44"/>
    <w:rsid w:val="001A475A"/>
    <w:rsid w:val="001A5733"/>
    <w:rsid w:val="001A5967"/>
    <w:rsid w:val="001A60C0"/>
    <w:rsid w:val="001A60F3"/>
    <w:rsid w:val="001A6180"/>
    <w:rsid w:val="001A681F"/>
    <w:rsid w:val="001A687D"/>
    <w:rsid w:val="001A71B2"/>
    <w:rsid w:val="001A733C"/>
    <w:rsid w:val="001A7750"/>
    <w:rsid w:val="001A79AE"/>
    <w:rsid w:val="001A7B19"/>
    <w:rsid w:val="001A7C77"/>
    <w:rsid w:val="001B0562"/>
    <w:rsid w:val="001B3435"/>
    <w:rsid w:val="001B3560"/>
    <w:rsid w:val="001B3B9B"/>
    <w:rsid w:val="001B3D86"/>
    <w:rsid w:val="001B44DA"/>
    <w:rsid w:val="001B4580"/>
    <w:rsid w:val="001B4A45"/>
    <w:rsid w:val="001B5C2F"/>
    <w:rsid w:val="001B5DA6"/>
    <w:rsid w:val="001B5E03"/>
    <w:rsid w:val="001B5E05"/>
    <w:rsid w:val="001B6917"/>
    <w:rsid w:val="001B6C5D"/>
    <w:rsid w:val="001B6E72"/>
    <w:rsid w:val="001B7E24"/>
    <w:rsid w:val="001C0221"/>
    <w:rsid w:val="001C0346"/>
    <w:rsid w:val="001C102D"/>
    <w:rsid w:val="001C1234"/>
    <w:rsid w:val="001C20F7"/>
    <w:rsid w:val="001C22BB"/>
    <w:rsid w:val="001C2D89"/>
    <w:rsid w:val="001C3AEC"/>
    <w:rsid w:val="001C3ECE"/>
    <w:rsid w:val="001C4360"/>
    <w:rsid w:val="001C4851"/>
    <w:rsid w:val="001C4EB9"/>
    <w:rsid w:val="001C5734"/>
    <w:rsid w:val="001C6628"/>
    <w:rsid w:val="001C6C24"/>
    <w:rsid w:val="001C70F2"/>
    <w:rsid w:val="001C747D"/>
    <w:rsid w:val="001C7557"/>
    <w:rsid w:val="001C759B"/>
    <w:rsid w:val="001C7856"/>
    <w:rsid w:val="001D08A2"/>
    <w:rsid w:val="001D0F09"/>
    <w:rsid w:val="001D2702"/>
    <w:rsid w:val="001D3A40"/>
    <w:rsid w:val="001D3E5F"/>
    <w:rsid w:val="001D40F0"/>
    <w:rsid w:val="001D475D"/>
    <w:rsid w:val="001D4E77"/>
    <w:rsid w:val="001D567E"/>
    <w:rsid w:val="001D5900"/>
    <w:rsid w:val="001D59B7"/>
    <w:rsid w:val="001D5A6B"/>
    <w:rsid w:val="001D6086"/>
    <w:rsid w:val="001D6751"/>
    <w:rsid w:val="001D678A"/>
    <w:rsid w:val="001D6ED2"/>
    <w:rsid w:val="001D6F84"/>
    <w:rsid w:val="001D7A0F"/>
    <w:rsid w:val="001D7A63"/>
    <w:rsid w:val="001E0124"/>
    <w:rsid w:val="001E015E"/>
    <w:rsid w:val="001E0307"/>
    <w:rsid w:val="001E0500"/>
    <w:rsid w:val="001E050E"/>
    <w:rsid w:val="001E05B6"/>
    <w:rsid w:val="001E0B9A"/>
    <w:rsid w:val="001E159A"/>
    <w:rsid w:val="001E2C2C"/>
    <w:rsid w:val="001E45C7"/>
    <w:rsid w:val="001E4F47"/>
    <w:rsid w:val="001E564F"/>
    <w:rsid w:val="001E5D9C"/>
    <w:rsid w:val="001E67F5"/>
    <w:rsid w:val="001E7B21"/>
    <w:rsid w:val="001F0198"/>
    <w:rsid w:val="001F0447"/>
    <w:rsid w:val="001F15C8"/>
    <w:rsid w:val="001F1970"/>
    <w:rsid w:val="001F1A0C"/>
    <w:rsid w:val="001F2F6D"/>
    <w:rsid w:val="001F306E"/>
    <w:rsid w:val="001F3550"/>
    <w:rsid w:val="001F48F7"/>
    <w:rsid w:val="001F4C9F"/>
    <w:rsid w:val="001F4F33"/>
    <w:rsid w:val="001F5CFD"/>
    <w:rsid w:val="001F6266"/>
    <w:rsid w:val="001F6512"/>
    <w:rsid w:val="001F6C4A"/>
    <w:rsid w:val="001F74BE"/>
    <w:rsid w:val="001F74F6"/>
    <w:rsid w:val="001F75D3"/>
    <w:rsid w:val="001F7B81"/>
    <w:rsid w:val="002000B6"/>
    <w:rsid w:val="00200C7B"/>
    <w:rsid w:val="00200E4F"/>
    <w:rsid w:val="0020178B"/>
    <w:rsid w:val="00201FE4"/>
    <w:rsid w:val="00203039"/>
    <w:rsid w:val="002033B2"/>
    <w:rsid w:val="0020365E"/>
    <w:rsid w:val="00203D60"/>
    <w:rsid w:val="00204C0F"/>
    <w:rsid w:val="00204F35"/>
    <w:rsid w:val="00205166"/>
    <w:rsid w:val="0020571F"/>
    <w:rsid w:val="00206621"/>
    <w:rsid w:val="00206852"/>
    <w:rsid w:val="002068D1"/>
    <w:rsid w:val="00206BEF"/>
    <w:rsid w:val="00206C04"/>
    <w:rsid w:val="0021035D"/>
    <w:rsid w:val="00210878"/>
    <w:rsid w:val="00210BC7"/>
    <w:rsid w:val="00210D86"/>
    <w:rsid w:val="00210E47"/>
    <w:rsid w:val="00211B67"/>
    <w:rsid w:val="00211C25"/>
    <w:rsid w:val="0021224E"/>
    <w:rsid w:val="0021261F"/>
    <w:rsid w:val="002126E2"/>
    <w:rsid w:val="00212D72"/>
    <w:rsid w:val="00213395"/>
    <w:rsid w:val="00213F07"/>
    <w:rsid w:val="00213FA8"/>
    <w:rsid w:val="002140AB"/>
    <w:rsid w:val="0021438F"/>
    <w:rsid w:val="002151DE"/>
    <w:rsid w:val="002160BD"/>
    <w:rsid w:val="00216BB4"/>
    <w:rsid w:val="0021750E"/>
    <w:rsid w:val="00220F07"/>
    <w:rsid w:val="00221450"/>
    <w:rsid w:val="00221C63"/>
    <w:rsid w:val="00221F61"/>
    <w:rsid w:val="0022316C"/>
    <w:rsid w:val="00223CD4"/>
    <w:rsid w:val="00225888"/>
    <w:rsid w:val="00225DC4"/>
    <w:rsid w:val="00225FF3"/>
    <w:rsid w:val="002269FE"/>
    <w:rsid w:val="00226C2C"/>
    <w:rsid w:val="0022726A"/>
    <w:rsid w:val="00227344"/>
    <w:rsid w:val="00230205"/>
    <w:rsid w:val="002312C1"/>
    <w:rsid w:val="00231570"/>
    <w:rsid w:val="00231E6B"/>
    <w:rsid w:val="00232583"/>
    <w:rsid w:val="00232BD8"/>
    <w:rsid w:val="00233BBD"/>
    <w:rsid w:val="00233F0E"/>
    <w:rsid w:val="00233FC8"/>
    <w:rsid w:val="002344D5"/>
    <w:rsid w:val="00234955"/>
    <w:rsid w:val="00234C62"/>
    <w:rsid w:val="00234E42"/>
    <w:rsid w:val="00235099"/>
    <w:rsid w:val="00235598"/>
    <w:rsid w:val="002355C9"/>
    <w:rsid w:val="00235C9B"/>
    <w:rsid w:val="00236E9E"/>
    <w:rsid w:val="00237105"/>
    <w:rsid w:val="00237533"/>
    <w:rsid w:val="00237AF3"/>
    <w:rsid w:val="00237B1C"/>
    <w:rsid w:val="00237BCA"/>
    <w:rsid w:val="002404E9"/>
    <w:rsid w:val="0024093B"/>
    <w:rsid w:val="0024106E"/>
    <w:rsid w:val="002427CD"/>
    <w:rsid w:val="00242A07"/>
    <w:rsid w:val="002447D2"/>
    <w:rsid w:val="00244985"/>
    <w:rsid w:val="00244D25"/>
    <w:rsid w:val="00245007"/>
    <w:rsid w:val="002466BA"/>
    <w:rsid w:val="002475B2"/>
    <w:rsid w:val="00247ABD"/>
    <w:rsid w:val="00250014"/>
    <w:rsid w:val="00251A52"/>
    <w:rsid w:val="00251E0F"/>
    <w:rsid w:val="0025281A"/>
    <w:rsid w:val="002528F0"/>
    <w:rsid w:val="00252AFF"/>
    <w:rsid w:val="00252FF2"/>
    <w:rsid w:val="00253D8B"/>
    <w:rsid w:val="00254A93"/>
    <w:rsid w:val="0025546C"/>
    <w:rsid w:val="00255D65"/>
    <w:rsid w:val="00255FF2"/>
    <w:rsid w:val="00256A4A"/>
    <w:rsid w:val="0025756F"/>
    <w:rsid w:val="00257584"/>
    <w:rsid w:val="00257F70"/>
    <w:rsid w:val="00260692"/>
    <w:rsid w:val="0026081C"/>
    <w:rsid w:val="0026102C"/>
    <w:rsid w:val="00261568"/>
    <w:rsid w:val="0026546B"/>
    <w:rsid w:val="0026697D"/>
    <w:rsid w:val="00266B20"/>
    <w:rsid w:val="00267177"/>
    <w:rsid w:val="002671AA"/>
    <w:rsid w:val="00267749"/>
    <w:rsid w:val="00267C02"/>
    <w:rsid w:val="00271A57"/>
    <w:rsid w:val="00271CE3"/>
    <w:rsid w:val="00272511"/>
    <w:rsid w:val="002729CA"/>
    <w:rsid w:val="00274A10"/>
    <w:rsid w:val="00275D02"/>
    <w:rsid w:val="00276070"/>
    <w:rsid w:val="002775CD"/>
    <w:rsid w:val="00280455"/>
    <w:rsid w:val="00281355"/>
    <w:rsid w:val="00281A70"/>
    <w:rsid w:val="00281B48"/>
    <w:rsid w:val="00281EFB"/>
    <w:rsid w:val="0028206A"/>
    <w:rsid w:val="002829CC"/>
    <w:rsid w:val="00283423"/>
    <w:rsid w:val="002836F0"/>
    <w:rsid w:val="00284087"/>
    <w:rsid w:val="0028459D"/>
    <w:rsid w:val="0028466A"/>
    <w:rsid w:val="002848FF"/>
    <w:rsid w:val="00284938"/>
    <w:rsid w:val="0028498B"/>
    <w:rsid w:val="00285A86"/>
    <w:rsid w:val="002863C2"/>
    <w:rsid w:val="002878A2"/>
    <w:rsid w:val="00290290"/>
    <w:rsid w:val="0029049C"/>
    <w:rsid w:val="00290722"/>
    <w:rsid w:val="00290728"/>
    <w:rsid w:val="00290DB2"/>
    <w:rsid w:val="00291351"/>
    <w:rsid w:val="00291A5E"/>
    <w:rsid w:val="00291E6A"/>
    <w:rsid w:val="00292C8C"/>
    <w:rsid w:val="002942BA"/>
    <w:rsid w:val="00294B86"/>
    <w:rsid w:val="00294CBF"/>
    <w:rsid w:val="002956E8"/>
    <w:rsid w:val="00296DB8"/>
    <w:rsid w:val="002A02BD"/>
    <w:rsid w:val="002A0BE7"/>
    <w:rsid w:val="002A0D64"/>
    <w:rsid w:val="002A0EF8"/>
    <w:rsid w:val="002A11F5"/>
    <w:rsid w:val="002A121F"/>
    <w:rsid w:val="002A132B"/>
    <w:rsid w:val="002A1444"/>
    <w:rsid w:val="002A22FF"/>
    <w:rsid w:val="002A23EC"/>
    <w:rsid w:val="002A3233"/>
    <w:rsid w:val="002A3328"/>
    <w:rsid w:val="002A36EF"/>
    <w:rsid w:val="002A4497"/>
    <w:rsid w:val="002A490A"/>
    <w:rsid w:val="002A4BA4"/>
    <w:rsid w:val="002A4D3B"/>
    <w:rsid w:val="002A4F82"/>
    <w:rsid w:val="002A50E5"/>
    <w:rsid w:val="002A51DB"/>
    <w:rsid w:val="002A5D9C"/>
    <w:rsid w:val="002A6251"/>
    <w:rsid w:val="002A6584"/>
    <w:rsid w:val="002A6721"/>
    <w:rsid w:val="002A6C6F"/>
    <w:rsid w:val="002A6EDA"/>
    <w:rsid w:val="002A7AAA"/>
    <w:rsid w:val="002A7D12"/>
    <w:rsid w:val="002A7E4D"/>
    <w:rsid w:val="002A7FEC"/>
    <w:rsid w:val="002B014D"/>
    <w:rsid w:val="002B02A3"/>
    <w:rsid w:val="002B096E"/>
    <w:rsid w:val="002B0F56"/>
    <w:rsid w:val="002B110F"/>
    <w:rsid w:val="002B160E"/>
    <w:rsid w:val="002B210C"/>
    <w:rsid w:val="002B39CD"/>
    <w:rsid w:val="002B3A45"/>
    <w:rsid w:val="002B4143"/>
    <w:rsid w:val="002B4458"/>
    <w:rsid w:val="002B4806"/>
    <w:rsid w:val="002B65A2"/>
    <w:rsid w:val="002B6B95"/>
    <w:rsid w:val="002B7028"/>
    <w:rsid w:val="002B7A72"/>
    <w:rsid w:val="002C0293"/>
    <w:rsid w:val="002C0D40"/>
    <w:rsid w:val="002C0DE2"/>
    <w:rsid w:val="002C11AB"/>
    <w:rsid w:val="002C12D8"/>
    <w:rsid w:val="002C5A24"/>
    <w:rsid w:val="002C6567"/>
    <w:rsid w:val="002C656A"/>
    <w:rsid w:val="002C6708"/>
    <w:rsid w:val="002C6983"/>
    <w:rsid w:val="002C69AD"/>
    <w:rsid w:val="002C7040"/>
    <w:rsid w:val="002C727E"/>
    <w:rsid w:val="002C7352"/>
    <w:rsid w:val="002D05C3"/>
    <w:rsid w:val="002D0BDD"/>
    <w:rsid w:val="002D124D"/>
    <w:rsid w:val="002D1DB3"/>
    <w:rsid w:val="002D3E50"/>
    <w:rsid w:val="002D4FB1"/>
    <w:rsid w:val="002D5808"/>
    <w:rsid w:val="002D58C2"/>
    <w:rsid w:val="002D5C9C"/>
    <w:rsid w:val="002D6725"/>
    <w:rsid w:val="002D7770"/>
    <w:rsid w:val="002E0187"/>
    <w:rsid w:val="002E0A5A"/>
    <w:rsid w:val="002E0EC0"/>
    <w:rsid w:val="002E29B3"/>
    <w:rsid w:val="002E3473"/>
    <w:rsid w:val="002E3F9D"/>
    <w:rsid w:val="002E46D5"/>
    <w:rsid w:val="002E4965"/>
    <w:rsid w:val="002E53C4"/>
    <w:rsid w:val="002E5CAE"/>
    <w:rsid w:val="002E7A62"/>
    <w:rsid w:val="002E7B16"/>
    <w:rsid w:val="002F0913"/>
    <w:rsid w:val="002F0E9A"/>
    <w:rsid w:val="002F165E"/>
    <w:rsid w:val="002F19B0"/>
    <w:rsid w:val="002F1BE8"/>
    <w:rsid w:val="002F25D7"/>
    <w:rsid w:val="002F2D10"/>
    <w:rsid w:val="002F2EF0"/>
    <w:rsid w:val="002F30DC"/>
    <w:rsid w:val="002F3237"/>
    <w:rsid w:val="002F3CBD"/>
    <w:rsid w:val="002F411E"/>
    <w:rsid w:val="002F494B"/>
    <w:rsid w:val="002F53B5"/>
    <w:rsid w:val="002F5565"/>
    <w:rsid w:val="002F5E7E"/>
    <w:rsid w:val="002F632A"/>
    <w:rsid w:val="002F69A7"/>
    <w:rsid w:val="002F6B85"/>
    <w:rsid w:val="002F7E5A"/>
    <w:rsid w:val="002F7EBC"/>
    <w:rsid w:val="0030075B"/>
    <w:rsid w:val="00301BC8"/>
    <w:rsid w:val="00302018"/>
    <w:rsid w:val="003030F3"/>
    <w:rsid w:val="00303551"/>
    <w:rsid w:val="00303629"/>
    <w:rsid w:val="00304044"/>
    <w:rsid w:val="0030450C"/>
    <w:rsid w:val="00304C62"/>
    <w:rsid w:val="0030524B"/>
    <w:rsid w:val="00305A3C"/>
    <w:rsid w:val="00305D6B"/>
    <w:rsid w:val="00306FA8"/>
    <w:rsid w:val="0030749C"/>
    <w:rsid w:val="00307B18"/>
    <w:rsid w:val="00307F0F"/>
    <w:rsid w:val="00310006"/>
    <w:rsid w:val="0031143A"/>
    <w:rsid w:val="00311845"/>
    <w:rsid w:val="003120A8"/>
    <w:rsid w:val="003125FC"/>
    <w:rsid w:val="00312B89"/>
    <w:rsid w:val="00313B5D"/>
    <w:rsid w:val="00314657"/>
    <w:rsid w:val="003166C4"/>
    <w:rsid w:val="00316B6E"/>
    <w:rsid w:val="00321BA8"/>
    <w:rsid w:val="00321E8C"/>
    <w:rsid w:val="0032218E"/>
    <w:rsid w:val="00322B31"/>
    <w:rsid w:val="0032352E"/>
    <w:rsid w:val="003249EA"/>
    <w:rsid w:val="00324D91"/>
    <w:rsid w:val="00325B3B"/>
    <w:rsid w:val="00326556"/>
    <w:rsid w:val="00327045"/>
    <w:rsid w:val="00327867"/>
    <w:rsid w:val="00330149"/>
    <w:rsid w:val="0033036E"/>
    <w:rsid w:val="003304C6"/>
    <w:rsid w:val="0033192F"/>
    <w:rsid w:val="0033195C"/>
    <w:rsid w:val="003324F7"/>
    <w:rsid w:val="003329B6"/>
    <w:rsid w:val="00332DC4"/>
    <w:rsid w:val="00333099"/>
    <w:rsid w:val="0033384E"/>
    <w:rsid w:val="00333A88"/>
    <w:rsid w:val="0033404F"/>
    <w:rsid w:val="0033562B"/>
    <w:rsid w:val="003356F1"/>
    <w:rsid w:val="00335B41"/>
    <w:rsid w:val="00335FD8"/>
    <w:rsid w:val="003360BF"/>
    <w:rsid w:val="0033707E"/>
    <w:rsid w:val="003376C7"/>
    <w:rsid w:val="00337D2F"/>
    <w:rsid w:val="00340DAD"/>
    <w:rsid w:val="00341386"/>
    <w:rsid w:val="003413A4"/>
    <w:rsid w:val="003413C3"/>
    <w:rsid w:val="0034343F"/>
    <w:rsid w:val="00343B32"/>
    <w:rsid w:val="00343EEE"/>
    <w:rsid w:val="003450DB"/>
    <w:rsid w:val="00345360"/>
    <w:rsid w:val="00345FA1"/>
    <w:rsid w:val="00346381"/>
    <w:rsid w:val="00346450"/>
    <w:rsid w:val="003469B7"/>
    <w:rsid w:val="00346E75"/>
    <w:rsid w:val="00346F74"/>
    <w:rsid w:val="00347290"/>
    <w:rsid w:val="0034756F"/>
    <w:rsid w:val="00347E6A"/>
    <w:rsid w:val="00350181"/>
    <w:rsid w:val="003503C8"/>
    <w:rsid w:val="0035099D"/>
    <w:rsid w:val="00351898"/>
    <w:rsid w:val="00351D4C"/>
    <w:rsid w:val="00351DB9"/>
    <w:rsid w:val="00353306"/>
    <w:rsid w:val="00353684"/>
    <w:rsid w:val="00355AF5"/>
    <w:rsid w:val="003565B9"/>
    <w:rsid w:val="0035665E"/>
    <w:rsid w:val="003570DA"/>
    <w:rsid w:val="00357C2A"/>
    <w:rsid w:val="003603B5"/>
    <w:rsid w:val="00360897"/>
    <w:rsid w:val="00360F9C"/>
    <w:rsid w:val="003618CC"/>
    <w:rsid w:val="00361F77"/>
    <w:rsid w:val="0036276F"/>
    <w:rsid w:val="0036286F"/>
    <w:rsid w:val="003628F2"/>
    <w:rsid w:val="0036369E"/>
    <w:rsid w:val="00363F9B"/>
    <w:rsid w:val="0036494D"/>
    <w:rsid w:val="003650A6"/>
    <w:rsid w:val="00365C3D"/>
    <w:rsid w:val="00366FC6"/>
    <w:rsid w:val="00367477"/>
    <w:rsid w:val="00370557"/>
    <w:rsid w:val="003707EA"/>
    <w:rsid w:val="00370932"/>
    <w:rsid w:val="00370B2B"/>
    <w:rsid w:val="00371189"/>
    <w:rsid w:val="003713E8"/>
    <w:rsid w:val="00372BAD"/>
    <w:rsid w:val="0037335D"/>
    <w:rsid w:val="0037397D"/>
    <w:rsid w:val="003744EB"/>
    <w:rsid w:val="0037465F"/>
    <w:rsid w:val="003762ED"/>
    <w:rsid w:val="0037744A"/>
    <w:rsid w:val="00377F51"/>
    <w:rsid w:val="0038056A"/>
    <w:rsid w:val="00380627"/>
    <w:rsid w:val="00380BE7"/>
    <w:rsid w:val="00381B44"/>
    <w:rsid w:val="00381DB6"/>
    <w:rsid w:val="00383D72"/>
    <w:rsid w:val="003842C7"/>
    <w:rsid w:val="00384651"/>
    <w:rsid w:val="00384B58"/>
    <w:rsid w:val="00384E30"/>
    <w:rsid w:val="00384FCA"/>
    <w:rsid w:val="0038678F"/>
    <w:rsid w:val="003874C1"/>
    <w:rsid w:val="00387EB5"/>
    <w:rsid w:val="00390E30"/>
    <w:rsid w:val="00391384"/>
    <w:rsid w:val="00392510"/>
    <w:rsid w:val="003925F1"/>
    <w:rsid w:val="0039268C"/>
    <w:rsid w:val="00392732"/>
    <w:rsid w:val="003942E6"/>
    <w:rsid w:val="00395303"/>
    <w:rsid w:val="00396CEB"/>
    <w:rsid w:val="003978D6"/>
    <w:rsid w:val="00397965"/>
    <w:rsid w:val="003A10E4"/>
    <w:rsid w:val="003A2B7B"/>
    <w:rsid w:val="003A2C26"/>
    <w:rsid w:val="003A2E37"/>
    <w:rsid w:val="003A3274"/>
    <w:rsid w:val="003A3A07"/>
    <w:rsid w:val="003A4244"/>
    <w:rsid w:val="003A471A"/>
    <w:rsid w:val="003A49A3"/>
    <w:rsid w:val="003A69A2"/>
    <w:rsid w:val="003A7704"/>
    <w:rsid w:val="003A7E26"/>
    <w:rsid w:val="003A7EA0"/>
    <w:rsid w:val="003A7F99"/>
    <w:rsid w:val="003B04E8"/>
    <w:rsid w:val="003B09AD"/>
    <w:rsid w:val="003B2A78"/>
    <w:rsid w:val="003B2E0F"/>
    <w:rsid w:val="003B30E5"/>
    <w:rsid w:val="003B4273"/>
    <w:rsid w:val="003B4A70"/>
    <w:rsid w:val="003B4B55"/>
    <w:rsid w:val="003B4D37"/>
    <w:rsid w:val="003B5117"/>
    <w:rsid w:val="003B5645"/>
    <w:rsid w:val="003B65FA"/>
    <w:rsid w:val="003B6BC7"/>
    <w:rsid w:val="003B6F73"/>
    <w:rsid w:val="003B70E6"/>
    <w:rsid w:val="003B77F9"/>
    <w:rsid w:val="003B7969"/>
    <w:rsid w:val="003B7A16"/>
    <w:rsid w:val="003B7AFD"/>
    <w:rsid w:val="003C01F4"/>
    <w:rsid w:val="003C0390"/>
    <w:rsid w:val="003C0A17"/>
    <w:rsid w:val="003C0D64"/>
    <w:rsid w:val="003C0DE8"/>
    <w:rsid w:val="003C0EEB"/>
    <w:rsid w:val="003C1EED"/>
    <w:rsid w:val="003C26AA"/>
    <w:rsid w:val="003C299C"/>
    <w:rsid w:val="003C29C8"/>
    <w:rsid w:val="003C3561"/>
    <w:rsid w:val="003C3B8F"/>
    <w:rsid w:val="003C42E9"/>
    <w:rsid w:val="003C5E44"/>
    <w:rsid w:val="003D0B34"/>
    <w:rsid w:val="003D1152"/>
    <w:rsid w:val="003D1900"/>
    <w:rsid w:val="003D2A0C"/>
    <w:rsid w:val="003D2C8C"/>
    <w:rsid w:val="003D2DE6"/>
    <w:rsid w:val="003D3657"/>
    <w:rsid w:val="003D3842"/>
    <w:rsid w:val="003D3C76"/>
    <w:rsid w:val="003D3ECE"/>
    <w:rsid w:val="003D440F"/>
    <w:rsid w:val="003D46D8"/>
    <w:rsid w:val="003D4932"/>
    <w:rsid w:val="003D51D7"/>
    <w:rsid w:val="003D52F2"/>
    <w:rsid w:val="003D5577"/>
    <w:rsid w:val="003D5660"/>
    <w:rsid w:val="003D5847"/>
    <w:rsid w:val="003D60CE"/>
    <w:rsid w:val="003D6517"/>
    <w:rsid w:val="003D711D"/>
    <w:rsid w:val="003D7334"/>
    <w:rsid w:val="003D7C9E"/>
    <w:rsid w:val="003E0793"/>
    <w:rsid w:val="003E0AA7"/>
    <w:rsid w:val="003E1213"/>
    <w:rsid w:val="003E19BF"/>
    <w:rsid w:val="003E2B03"/>
    <w:rsid w:val="003E2FE7"/>
    <w:rsid w:val="003E4804"/>
    <w:rsid w:val="003E49C3"/>
    <w:rsid w:val="003E4CD6"/>
    <w:rsid w:val="003E4E46"/>
    <w:rsid w:val="003E529B"/>
    <w:rsid w:val="003E5AF0"/>
    <w:rsid w:val="003E5F7C"/>
    <w:rsid w:val="003E740D"/>
    <w:rsid w:val="003E93E8"/>
    <w:rsid w:val="003F0C68"/>
    <w:rsid w:val="003F10FB"/>
    <w:rsid w:val="003F1CA2"/>
    <w:rsid w:val="003F24DA"/>
    <w:rsid w:val="003F2F70"/>
    <w:rsid w:val="003F32FA"/>
    <w:rsid w:val="003F4666"/>
    <w:rsid w:val="003F4D88"/>
    <w:rsid w:val="003F4E14"/>
    <w:rsid w:val="003F60A4"/>
    <w:rsid w:val="003F6AC9"/>
    <w:rsid w:val="003F7122"/>
    <w:rsid w:val="003F736D"/>
    <w:rsid w:val="003F78D4"/>
    <w:rsid w:val="003F78E8"/>
    <w:rsid w:val="00400121"/>
    <w:rsid w:val="0040046B"/>
    <w:rsid w:val="004006F9"/>
    <w:rsid w:val="004009DC"/>
    <w:rsid w:val="00401202"/>
    <w:rsid w:val="004012F1"/>
    <w:rsid w:val="00401698"/>
    <w:rsid w:val="00402207"/>
    <w:rsid w:val="0040289C"/>
    <w:rsid w:val="00402D6E"/>
    <w:rsid w:val="00403225"/>
    <w:rsid w:val="004045C0"/>
    <w:rsid w:val="00404E71"/>
    <w:rsid w:val="004056C6"/>
    <w:rsid w:val="004063A5"/>
    <w:rsid w:val="0040674B"/>
    <w:rsid w:val="00410474"/>
    <w:rsid w:val="00413D5C"/>
    <w:rsid w:val="004140F1"/>
    <w:rsid w:val="0041466D"/>
    <w:rsid w:val="00414C14"/>
    <w:rsid w:val="00415403"/>
    <w:rsid w:val="00415886"/>
    <w:rsid w:val="00415A99"/>
    <w:rsid w:val="00415B59"/>
    <w:rsid w:val="00416B6C"/>
    <w:rsid w:val="00417397"/>
    <w:rsid w:val="0041753F"/>
    <w:rsid w:val="004177E8"/>
    <w:rsid w:val="00420B47"/>
    <w:rsid w:val="004216CF"/>
    <w:rsid w:val="0042182B"/>
    <w:rsid w:val="00421FB8"/>
    <w:rsid w:val="0042214B"/>
    <w:rsid w:val="00422F58"/>
    <w:rsid w:val="004234CF"/>
    <w:rsid w:val="00423CBB"/>
    <w:rsid w:val="00424962"/>
    <w:rsid w:val="00424B5B"/>
    <w:rsid w:val="00424F24"/>
    <w:rsid w:val="004258B8"/>
    <w:rsid w:val="00425BF0"/>
    <w:rsid w:val="004268A5"/>
    <w:rsid w:val="00427191"/>
    <w:rsid w:val="0043041F"/>
    <w:rsid w:val="004305FA"/>
    <w:rsid w:val="0043077D"/>
    <w:rsid w:val="00430F59"/>
    <w:rsid w:val="00431503"/>
    <w:rsid w:val="0043195C"/>
    <w:rsid w:val="00431D89"/>
    <w:rsid w:val="00432EE8"/>
    <w:rsid w:val="00433393"/>
    <w:rsid w:val="0043371E"/>
    <w:rsid w:val="00433C84"/>
    <w:rsid w:val="00433E3E"/>
    <w:rsid w:val="00434EBA"/>
    <w:rsid w:val="004354E7"/>
    <w:rsid w:val="00436C52"/>
    <w:rsid w:val="00437A89"/>
    <w:rsid w:val="00437C2F"/>
    <w:rsid w:val="00440AF3"/>
    <w:rsid w:val="00440BC7"/>
    <w:rsid w:val="00440F80"/>
    <w:rsid w:val="004417C3"/>
    <w:rsid w:val="00442441"/>
    <w:rsid w:val="0044273E"/>
    <w:rsid w:val="00443589"/>
    <w:rsid w:val="00443690"/>
    <w:rsid w:val="00443B00"/>
    <w:rsid w:val="00444089"/>
    <w:rsid w:val="00444626"/>
    <w:rsid w:val="004453EB"/>
    <w:rsid w:val="00445C6B"/>
    <w:rsid w:val="00446CC3"/>
    <w:rsid w:val="004476A3"/>
    <w:rsid w:val="004479DE"/>
    <w:rsid w:val="00450516"/>
    <w:rsid w:val="004507FB"/>
    <w:rsid w:val="004519AC"/>
    <w:rsid w:val="0045214D"/>
    <w:rsid w:val="00452409"/>
    <w:rsid w:val="004533E4"/>
    <w:rsid w:val="00453C13"/>
    <w:rsid w:val="004553BF"/>
    <w:rsid w:val="0045542D"/>
    <w:rsid w:val="0045558D"/>
    <w:rsid w:val="00455984"/>
    <w:rsid w:val="004561E0"/>
    <w:rsid w:val="00456223"/>
    <w:rsid w:val="00456446"/>
    <w:rsid w:val="00456E0D"/>
    <w:rsid w:val="00457990"/>
    <w:rsid w:val="00457C01"/>
    <w:rsid w:val="00457E37"/>
    <w:rsid w:val="00457EEB"/>
    <w:rsid w:val="00457F18"/>
    <w:rsid w:val="00457F27"/>
    <w:rsid w:val="004608E1"/>
    <w:rsid w:val="00460D17"/>
    <w:rsid w:val="004618A1"/>
    <w:rsid w:val="004619DD"/>
    <w:rsid w:val="00462080"/>
    <w:rsid w:val="004624E1"/>
    <w:rsid w:val="00462946"/>
    <w:rsid w:val="00462F5C"/>
    <w:rsid w:val="004631A7"/>
    <w:rsid w:val="00463269"/>
    <w:rsid w:val="0046365A"/>
    <w:rsid w:val="00463F19"/>
    <w:rsid w:val="004640DF"/>
    <w:rsid w:val="004645DB"/>
    <w:rsid w:val="00465963"/>
    <w:rsid w:val="00465EF2"/>
    <w:rsid w:val="004665C3"/>
    <w:rsid w:val="00466ACF"/>
    <w:rsid w:val="004670DB"/>
    <w:rsid w:val="004672F7"/>
    <w:rsid w:val="00467A65"/>
    <w:rsid w:val="00467B95"/>
    <w:rsid w:val="0047090E"/>
    <w:rsid w:val="00471184"/>
    <w:rsid w:val="004711A6"/>
    <w:rsid w:val="004720C4"/>
    <w:rsid w:val="00472476"/>
    <w:rsid w:val="00472B60"/>
    <w:rsid w:val="004743D8"/>
    <w:rsid w:val="00474435"/>
    <w:rsid w:val="00474501"/>
    <w:rsid w:val="004747D5"/>
    <w:rsid w:val="0047494B"/>
    <w:rsid w:val="00475086"/>
    <w:rsid w:val="00475145"/>
    <w:rsid w:val="004762D8"/>
    <w:rsid w:val="00476AE8"/>
    <w:rsid w:val="00476C2A"/>
    <w:rsid w:val="00476C5B"/>
    <w:rsid w:val="00476F21"/>
    <w:rsid w:val="004774B3"/>
    <w:rsid w:val="00477E54"/>
    <w:rsid w:val="00481453"/>
    <w:rsid w:val="0048223C"/>
    <w:rsid w:val="00482F17"/>
    <w:rsid w:val="00483182"/>
    <w:rsid w:val="00483537"/>
    <w:rsid w:val="004837A6"/>
    <w:rsid w:val="00484037"/>
    <w:rsid w:val="004843F7"/>
    <w:rsid w:val="004850AF"/>
    <w:rsid w:val="00485E3A"/>
    <w:rsid w:val="0048639D"/>
    <w:rsid w:val="004874CA"/>
    <w:rsid w:val="00487AA8"/>
    <w:rsid w:val="00487AEB"/>
    <w:rsid w:val="00487C0F"/>
    <w:rsid w:val="00487F4B"/>
    <w:rsid w:val="0049007A"/>
    <w:rsid w:val="0049042C"/>
    <w:rsid w:val="00490F88"/>
    <w:rsid w:val="004915BA"/>
    <w:rsid w:val="00492A85"/>
    <w:rsid w:val="00492EE9"/>
    <w:rsid w:val="00493144"/>
    <w:rsid w:val="00493A98"/>
    <w:rsid w:val="00493E8E"/>
    <w:rsid w:val="00493EEE"/>
    <w:rsid w:val="00494559"/>
    <w:rsid w:val="00494EA4"/>
    <w:rsid w:val="00494EBA"/>
    <w:rsid w:val="00495B0E"/>
    <w:rsid w:val="0049729D"/>
    <w:rsid w:val="00497751"/>
    <w:rsid w:val="00497BF5"/>
    <w:rsid w:val="00497DB8"/>
    <w:rsid w:val="004A0C93"/>
    <w:rsid w:val="004A0FC7"/>
    <w:rsid w:val="004A1D00"/>
    <w:rsid w:val="004A2EDC"/>
    <w:rsid w:val="004A3122"/>
    <w:rsid w:val="004A3272"/>
    <w:rsid w:val="004A3AA9"/>
    <w:rsid w:val="004A3B3C"/>
    <w:rsid w:val="004A3D6B"/>
    <w:rsid w:val="004A3FFB"/>
    <w:rsid w:val="004A4788"/>
    <w:rsid w:val="004A5BDB"/>
    <w:rsid w:val="004A5E3D"/>
    <w:rsid w:val="004A641A"/>
    <w:rsid w:val="004A6660"/>
    <w:rsid w:val="004A72E8"/>
    <w:rsid w:val="004A7382"/>
    <w:rsid w:val="004A7A55"/>
    <w:rsid w:val="004A7ADB"/>
    <w:rsid w:val="004B0595"/>
    <w:rsid w:val="004B06A2"/>
    <w:rsid w:val="004B1414"/>
    <w:rsid w:val="004B186D"/>
    <w:rsid w:val="004B2167"/>
    <w:rsid w:val="004B21CC"/>
    <w:rsid w:val="004B3579"/>
    <w:rsid w:val="004B3A15"/>
    <w:rsid w:val="004B6176"/>
    <w:rsid w:val="004B682C"/>
    <w:rsid w:val="004B6D87"/>
    <w:rsid w:val="004B719B"/>
    <w:rsid w:val="004B7B6A"/>
    <w:rsid w:val="004C0075"/>
    <w:rsid w:val="004C05CB"/>
    <w:rsid w:val="004C0991"/>
    <w:rsid w:val="004C15F6"/>
    <w:rsid w:val="004C2535"/>
    <w:rsid w:val="004C2B98"/>
    <w:rsid w:val="004C3D1B"/>
    <w:rsid w:val="004C3EBB"/>
    <w:rsid w:val="004C4086"/>
    <w:rsid w:val="004C4571"/>
    <w:rsid w:val="004C5AFC"/>
    <w:rsid w:val="004C601A"/>
    <w:rsid w:val="004C636E"/>
    <w:rsid w:val="004C664E"/>
    <w:rsid w:val="004C7CBD"/>
    <w:rsid w:val="004D00B9"/>
    <w:rsid w:val="004D0542"/>
    <w:rsid w:val="004D0754"/>
    <w:rsid w:val="004D081D"/>
    <w:rsid w:val="004D093C"/>
    <w:rsid w:val="004D0C65"/>
    <w:rsid w:val="004D17AC"/>
    <w:rsid w:val="004D1D4A"/>
    <w:rsid w:val="004D20E3"/>
    <w:rsid w:val="004D236A"/>
    <w:rsid w:val="004D2382"/>
    <w:rsid w:val="004D378D"/>
    <w:rsid w:val="004D3C5D"/>
    <w:rsid w:val="004D3E23"/>
    <w:rsid w:val="004D42E4"/>
    <w:rsid w:val="004D4841"/>
    <w:rsid w:val="004D551D"/>
    <w:rsid w:val="004D5DD4"/>
    <w:rsid w:val="004D6062"/>
    <w:rsid w:val="004D795E"/>
    <w:rsid w:val="004D7A35"/>
    <w:rsid w:val="004D7C9D"/>
    <w:rsid w:val="004D7D2E"/>
    <w:rsid w:val="004D7F95"/>
    <w:rsid w:val="004E01AF"/>
    <w:rsid w:val="004E333F"/>
    <w:rsid w:val="004E3EA6"/>
    <w:rsid w:val="004E4124"/>
    <w:rsid w:val="004E4453"/>
    <w:rsid w:val="004E44EE"/>
    <w:rsid w:val="004E4C5E"/>
    <w:rsid w:val="004E4F9C"/>
    <w:rsid w:val="004E5155"/>
    <w:rsid w:val="004E5679"/>
    <w:rsid w:val="004E63C4"/>
    <w:rsid w:val="004E6520"/>
    <w:rsid w:val="004E65BF"/>
    <w:rsid w:val="004E660E"/>
    <w:rsid w:val="004F042F"/>
    <w:rsid w:val="004F0612"/>
    <w:rsid w:val="004F0682"/>
    <w:rsid w:val="004F11E7"/>
    <w:rsid w:val="004F1C3E"/>
    <w:rsid w:val="004F1C76"/>
    <w:rsid w:val="004F2D96"/>
    <w:rsid w:val="004F322F"/>
    <w:rsid w:val="004F33DC"/>
    <w:rsid w:val="004F37B0"/>
    <w:rsid w:val="004F4497"/>
    <w:rsid w:val="004F4C38"/>
    <w:rsid w:val="004F52E7"/>
    <w:rsid w:val="004F5D45"/>
    <w:rsid w:val="004F5DA5"/>
    <w:rsid w:val="004F606C"/>
    <w:rsid w:val="004F60B6"/>
    <w:rsid w:val="004F644E"/>
    <w:rsid w:val="004F670C"/>
    <w:rsid w:val="004F673E"/>
    <w:rsid w:val="004F7553"/>
    <w:rsid w:val="004F790E"/>
    <w:rsid w:val="005016BA"/>
    <w:rsid w:val="00501AF0"/>
    <w:rsid w:val="00501C75"/>
    <w:rsid w:val="00501D6B"/>
    <w:rsid w:val="00501EED"/>
    <w:rsid w:val="0050218D"/>
    <w:rsid w:val="00502D9B"/>
    <w:rsid w:val="00503618"/>
    <w:rsid w:val="00503652"/>
    <w:rsid w:val="00503B6E"/>
    <w:rsid w:val="0050400B"/>
    <w:rsid w:val="00504805"/>
    <w:rsid w:val="00504F37"/>
    <w:rsid w:val="005055A1"/>
    <w:rsid w:val="00505D1F"/>
    <w:rsid w:val="00505DD9"/>
    <w:rsid w:val="00506CFD"/>
    <w:rsid w:val="00507E7C"/>
    <w:rsid w:val="0051087C"/>
    <w:rsid w:val="005110BD"/>
    <w:rsid w:val="005114FA"/>
    <w:rsid w:val="00512470"/>
    <w:rsid w:val="00512D78"/>
    <w:rsid w:val="0051368B"/>
    <w:rsid w:val="005147C2"/>
    <w:rsid w:val="00514D71"/>
    <w:rsid w:val="00514E37"/>
    <w:rsid w:val="00515432"/>
    <w:rsid w:val="00515A10"/>
    <w:rsid w:val="005171E0"/>
    <w:rsid w:val="0051734E"/>
    <w:rsid w:val="005173FF"/>
    <w:rsid w:val="00520264"/>
    <w:rsid w:val="005204FB"/>
    <w:rsid w:val="00520F7E"/>
    <w:rsid w:val="00520FF6"/>
    <w:rsid w:val="00521320"/>
    <w:rsid w:val="005215D6"/>
    <w:rsid w:val="00521A2A"/>
    <w:rsid w:val="00522023"/>
    <w:rsid w:val="00522097"/>
    <w:rsid w:val="00522A68"/>
    <w:rsid w:val="00523318"/>
    <w:rsid w:val="00524DEF"/>
    <w:rsid w:val="00525204"/>
    <w:rsid w:val="00527120"/>
    <w:rsid w:val="0052798C"/>
    <w:rsid w:val="0053125D"/>
    <w:rsid w:val="00532BBA"/>
    <w:rsid w:val="00533316"/>
    <w:rsid w:val="00533AD2"/>
    <w:rsid w:val="00533C19"/>
    <w:rsid w:val="005342F9"/>
    <w:rsid w:val="005345FD"/>
    <w:rsid w:val="00536D90"/>
    <w:rsid w:val="00536E94"/>
    <w:rsid w:val="005379FA"/>
    <w:rsid w:val="00540667"/>
    <w:rsid w:val="005407EA"/>
    <w:rsid w:val="005408FD"/>
    <w:rsid w:val="005424BB"/>
    <w:rsid w:val="00542AAA"/>
    <w:rsid w:val="00542C98"/>
    <w:rsid w:val="005441B6"/>
    <w:rsid w:val="00544E5D"/>
    <w:rsid w:val="00544E7D"/>
    <w:rsid w:val="00545628"/>
    <w:rsid w:val="00545EFC"/>
    <w:rsid w:val="00545F3A"/>
    <w:rsid w:val="005466EF"/>
    <w:rsid w:val="00547592"/>
    <w:rsid w:val="005479D8"/>
    <w:rsid w:val="00551513"/>
    <w:rsid w:val="00551A63"/>
    <w:rsid w:val="00551B18"/>
    <w:rsid w:val="00551BF2"/>
    <w:rsid w:val="00551D1F"/>
    <w:rsid w:val="00553221"/>
    <w:rsid w:val="0055347E"/>
    <w:rsid w:val="005538D3"/>
    <w:rsid w:val="00553D41"/>
    <w:rsid w:val="00553DF0"/>
    <w:rsid w:val="00553EF4"/>
    <w:rsid w:val="0055501E"/>
    <w:rsid w:val="00555058"/>
    <w:rsid w:val="005559CE"/>
    <w:rsid w:val="00555DEF"/>
    <w:rsid w:val="005577CD"/>
    <w:rsid w:val="005602E0"/>
    <w:rsid w:val="00561640"/>
    <w:rsid w:val="005618F0"/>
    <w:rsid w:val="00561B7E"/>
    <w:rsid w:val="005626F5"/>
    <w:rsid w:val="005661E8"/>
    <w:rsid w:val="005664A1"/>
    <w:rsid w:val="005667E3"/>
    <w:rsid w:val="00567241"/>
    <w:rsid w:val="00567BDC"/>
    <w:rsid w:val="00567F06"/>
    <w:rsid w:val="00567F16"/>
    <w:rsid w:val="00570664"/>
    <w:rsid w:val="00570F9A"/>
    <w:rsid w:val="00571975"/>
    <w:rsid w:val="005727D4"/>
    <w:rsid w:val="005727E3"/>
    <w:rsid w:val="005728AD"/>
    <w:rsid w:val="00572F34"/>
    <w:rsid w:val="00572FA8"/>
    <w:rsid w:val="005731EC"/>
    <w:rsid w:val="005733C8"/>
    <w:rsid w:val="00573E55"/>
    <w:rsid w:val="00574803"/>
    <w:rsid w:val="005749B4"/>
    <w:rsid w:val="00575355"/>
    <w:rsid w:val="00575824"/>
    <w:rsid w:val="005779E0"/>
    <w:rsid w:val="00580518"/>
    <w:rsid w:val="00580CBD"/>
    <w:rsid w:val="00580DE1"/>
    <w:rsid w:val="005812C6"/>
    <w:rsid w:val="0058130F"/>
    <w:rsid w:val="00581DB0"/>
    <w:rsid w:val="00581E0E"/>
    <w:rsid w:val="00582608"/>
    <w:rsid w:val="00582844"/>
    <w:rsid w:val="00583792"/>
    <w:rsid w:val="00584085"/>
    <w:rsid w:val="005843A8"/>
    <w:rsid w:val="005845EB"/>
    <w:rsid w:val="00585D64"/>
    <w:rsid w:val="00587331"/>
    <w:rsid w:val="005873A8"/>
    <w:rsid w:val="005910D9"/>
    <w:rsid w:val="00591F17"/>
    <w:rsid w:val="0059293E"/>
    <w:rsid w:val="0059347D"/>
    <w:rsid w:val="005956BC"/>
    <w:rsid w:val="0059671A"/>
    <w:rsid w:val="00597E36"/>
    <w:rsid w:val="00597EF8"/>
    <w:rsid w:val="005A0CFC"/>
    <w:rsid w:val="005A1A13"/>
    <w:rsid w:val="005A1ACE"/>
    <w:rsid w:val="005A395B"/>
    <w:rsid w:val="005A3B6B"/>
    <w:rsid w:val="005A56AD"/>
    <w:rsid w:val="005A69C7"/>
    <w:rsid w:val="005A7A51"/>
    <w:rsid w:val="005B07D8"/>
    <w:rsid w:val="005B0E0D"/>
    <w:rsid w:val="005B0F64"/>
    <w:rsid w:val="005B1009"/>
    <w:rsid w:val="005B1472"/>
    <w:rsid w:val="005B1C49"/>
    <w:rsid w:val="005B255A"/>
    <w:rsid w:val="005B2924"/>
    <w:rsid w:val="005B366E"/>
    <w:rsid w:val="005B3BBD"/>
    <w:rsid w:val="005B4393"/>
    <w:rsid w:val="005B4EC8"/>
    <w:rsid w:val="005B4EFD"/>
    <w:rsid w:val="005B62BE"/>
    <w:rsid w:val="005B634B"/>
    <w:rsid w:val="005B63E4"/>
    <w:rsid w:val="005B63F3"/>
    <w:rsid w:val="005B709A"/>
    <w:rsid w:val="005B7F98"/>
    <w:rsid w:val="005C0152"/>
    <w:rsid w:val="005C01D7"/>
    <w:rsid w:val="005C054F"/>
    <w:rsid w:val="005C3D25"/>
    <w:rsid w:val="005C3E70"/>
    <w:rsid w:val="005C4B3A"/>
    <w:rsid w:val="005C4D8D"/>
    <w:rsid w:val="005C5436"/>
    <w:rsid w:val="005C5A1A"/>
    <w:rsid w:val="005C5AF3"/>
    <w:rsid w:val="005C5E11"/>
    <w:rsid w:val="005D0922"/>
    <w:rsid w:val="005D0A36"/>
    <w:rsid w:val="005D0BD7"/>
    <w:rsid w:val="005D0DE9"/>
    <w:rsid w:val="005D12EF"/>
    <w:rsid w:val="005D22AD"/>
    <w:rsid w:val="005D2FCD"/>
    <w:rsid w:val="005D3113"/>
    <w:rsid w:val="005D3C7F"/>
    <w:rsid w:val="005D51E9"/>
    <w:rsid w:val="005D5658"/>
    <w:rsid w:val="005D58B8"/>
    <w:rsid w:val="005D5AE7"/>
    <w:rsid w:val="005D5CC0"/>
    <w:rsid w:val="005D5F46"/>
    <w:rsid w:val="005D655C"/>
    <w:rsid w:val="005D78C9"/>
    <w:rsid w:val="005E07E1"/>
    <w:rsid w:val="005E0BE9"/>
    <w:rsid w:val="005E1AD1"/>
    <w:rsid w:val="005E233C"/>
    <w:rsid w:val="005E300A"/>
    <w:rsid w:val="005E3147"/>
    <w:rsid w:val="005E3474"/>
    <w:rsid w:val="005E34D4"/>
    <w:rsid w:val="005E3902"/>
    <w:rsid w:val="005E3F49"/>
    <w:rsid w:val="005E4554"/>
    <w:rsid w:val="005E508D"/>
    <w:rsid w:val="005E5347"/>
    <w:rsid w:val="005E53F2"/>
    <w:rsid w:val="005E54C7"/>
    <w:rsid w:val="005E572C"/>
    <w:rsid w:val="005E57E9"/>
    <w:rsid w:val="005E5B39"/>
    <w:rsid w:val="005E6782"/>
    <w:rsid w:val="005E7333"/>
    <w:rsid w:val="005F0CF7"/>
    <w:rsid w:val="005F164C"/>
    <w:rsid w:val="005F245A"/>
    <w:rsid w:val="005F398F"/>
    <w:rsid w:val="005F39CB"/>
    <w:rsid w:val="005F450A"/>
    <w:rsid w:val="005F54C3"/>
    <w:rsid w:val="005F55C4"/>
    <w:rsid w:val="005F5C46"/>
    <w:rsid w:val="005F5E61"/>
    <w:rsid w:val="005F618B"/>
    <w:rsid w:val="005F632F"/>
    <w:rsid w:val="005F64D1"/>
    <w:rsid w:val="005F6FC8"/>
    <w:rsid w:val="005F7B95"/>
    <w:rsid w:val="006006E2"/>
    <w:rsid w:val="00600A3C"/>
    <w:rsid w:val="00600BB3"/>
    <w:rsid w:val="00600EB4"/>
    <w:rsid w:val="00601472"/>
    <w:rsid w:val="006029FB"/>
    <w:rsid w:val="00602A9F"/>
    <w:rsid w:val="00603B1C"/>
    <w:rsid w:val="00604313"/>
    <w:rsid w:val="0060466D"/>
    <w:rsid w:val="006050ED"/>
    <w:rsid w:val="00605DE3"/>
    <w:rsid w:val="00606A6F"/>
    <w:rsid w:val="00607021"/>
    <w:rsid w:val="00610565"/>
    <w:rsid w:val="00610660"/>
    <w:rsid w:val="00610B44"/>
    <w:rsid w:val="00610FCB"/>
    <w:rsid w:val="0061228D"/>
    <w:rsid w:val="006136C9"/>
    <w:rsid w:val="006136D0"/>
    <w:rsid w:val="006137E6"/>
    <w:rsid w:val="0061381A"/>
    <w:rsid w:val="00614198"/>
    <w:rsid w:val="00614B75"/>
    <w:rsid w:val="00614BAA"/>
    <w:rsid w:val="00615872"/>
    <w:rsid w:val="00615CA4"/>
    <w:rsid w:val="006169D4"/>
    <w:rsid w:val="00617933"/>
    <w:rsid w:val="0062032D"/>
    <w:rsid w:val="00621438"/>
    <w:rsid w:val="006215B3"/>
    <w:rsid w:val="00622131"/>
    <w:rsid w:val="006222ED"/>
    <w:rsid w:val="006229A7"/>
    <w:rsid w:val="00622D8F"/>
    <w:rsid w:val="00622E72"/>
    <w:rsid w:val="006231BE"/>
    <w:rsid w:val="0062389E"/>
    <w:rsid w:val="006247FC"/>
    <w:rsid w:val="00624BE5"/>
    <w:rsid w:val="00625795"/>
    <w:rsid w:val="00625C54"/>
    <w:rsid w:val="0062697C"/>
    <w:rsid w:val="00626FA9"/>
    <w:rsid w:val="0062740A"/>
    <w:rsid w:val="00627495"/>
    <w:rsid w:val="006275FE"/>
    <w:rsid w:val="006328AA"/>
    <w:rsid w:val="0063540D"/>
    <w:rsid w:val="006357A3"/>
    <w:rsid w:val="00635C6D"/>
    <w:rsid w:val="00635E21"/>
    <w:rsid w:val="00635FA3"/>
    <w:rsid w:val="0063713D"/>
    <w:rsid w:val="006371F3"/>
    <w:rsid w:val="00637949"/>
    <w:rsid w:val="006405A4"/>
    <w:rsid w:val="0064118F"/>
    <w:rsid w:val="00641600"/>
    <w:rsid w:val="00641F45"/>
    <w:rsid w:val="0064234D"/>
    <w:rsid w:val="00642874"/>
    <w:rsid w:val="00642BAC"/>
    <w:rsid w:val="00642E4A"/>
    <w:rsid w:val="00643E2C"/>
    <w:rsid w:val="006442B9"/>
    <w:rsid w:val="0064530C"/>
    <w:rsid w:val="0064588E"/>
    <w:rsid w:val="00646832"/>
    <w:rsid w:val="00646ACB"/>
    <w:rsid w:val="0064712B"/>
    <w:rsid w:val="00647EB5"/>
    <w:rsid w:val="00650058"/>
    <w:rsid w:val="00650806"/>
    <w:rsid w:val="00650F19"/>
    <w:rsid w:val="00651063"/>
    <w:rsid w:val="0065163C"/>
    <w:rsid w:val="006518E6"/>
    <w:rsid w:val="00652660"/>
    <w:rsid w:val="006529D2"/>
    <w:rsid w:val="00652E67"/>
    <w:rsid w:val="006533E4"/>
    <w:rsid w:val="006535A0"/>
    <w:rsid w:val="00653D9C"/>
    <w:rsid w:val="0065409A"/>
    <w:rsid w:val="00654194"/>
    <w:rsid w:val="0065431B"/>
    <w:rsid w:val="00654833"/>
    <w:rsid w:val="00656286"/>
    <w:rsid w:val="00657025"/>
    <w:rsid w:val="006572FF"/>
    <w:rsid w:val="006578E6"/>
    <w:rsid w:val="006579AA"/>
    <w:rsid w:val="00657B7A"/>
    <w:rsid w:val="00660853"/>
    <w:rsid w:val="00661392"/>
    <w:rsid w:val="006614A8"/>
    <w:rsid w:val="0066168C"/>
    <w:rsid w:val="00661DEB"/>
    <w:rsid w:val="00662D2A"/>
    <w:rsid w:val="00662F8B"/>
    <w:rsid w:val="00663DA9"/>
    <w:rsid w:val="00663DDB"/>
    <w:rsid w:val="00664A81"/>
    <w:rsid w:val="00664D5B"/>
    <w:rsid w:val="006655FE"/>
    <w:rsid w:val="00665E67"/>
    <w:rsid w:val="00665FDA"/>
    <w:rsid w:val="00666FF3"/>
    <w:rsid w:val="006703B4"/>
    <w:rsid w:val="00672C9A"/>
    <w:rsid w:val="00673C03"/>
    <w:rsid w:val="006747A4"/>
    <w:rsid w:val="00674CF2"/>
    <w:rsid w:val="00675111"/>
    <w:rsid w:val="006762BF"/>
    <w:rsid w:val="00677E35"/>
    <w:rsid w:val="00677F54"/>
    <w:rsid w:val="006808E4"/>
    <w:rsid w:val="00680DE1"/>
    <w:rsid w:val="00681701"/>
    <w:rsid w:val="006819C3"/>
    <w:rsid w:val="00681BB6"/>
    <w:rsid w:val="00682380"/>
    <w:rsid w:val="0068635E"/>
    <w:rsid w:val="00686368"/>
    <w:rsid w:val="006871FB"/>
    <w:rsid w:val="006872E4"/>
    <w:rsid w:val="0068757B"/>
    <w:rsid w:val="006879D9"/>
    <w:rsid w:val="00690413"/>
    <w:rsid w:val="006904FA"/>
    <w:rsid w:val="00691722"/>
    <w:rsid w:val="006918E5"/>
    <w:rsid w:val="00692178"/>
    <w:rsid w:val="00692361"/>
    <w:rsid w:val="006927D2"/>
    <w:rsid w:val="00692EAA"/>
    <w:rsid w:val="006949E7"/>
    <w:rsid w:val="00695E50"/>
    <w:rsid w:val="00696148"/>
    <w:rsid w:val="00696293"/>
    <w:rsid w:val="006A1065"/>
    <w:rsid w:val="006A187E"/>
    <w:rsid w:val="006A1AB3"/>
    <w:rsid w:val="006A2213"/>
    <w:rsid w:val="006A2803"/>
    <w:rsid w:val="006A4B1C"/>
    <w:rsid w:val="006A598C"/>
    <w:rsid w:val="006A6294"/>
    <w:rsid w:val="006A67E6"/>
    <w:rsid w:val="006A692F"/>
    <w:rsid w:val="006B06AD"/>
    <w:rsid w:val="006B0A30"/>
    <w:rsid w:val="006B16DF"/>
    <w:rsid w:val="006B2804"/>
    <w:rsid w:val="006B35A4"/>
    <w:rsid w:val="006B37BE"/>
    <w:rsid w:val="006B3FB9"/>
    <w:rsid w:val="006B4141"/>
    <w:rsid w:val="006B41CE"/>
    <w:rsid w:val="006B4660"/>
    <w:rsid w:val="006B504D"/>
    <w:rsid w:val="006B5555"/>
    <w:rsid w:val="006B5C09"/>
    <w:rsid w:val="006B6496"/>
    <w:rsid w:val="006B6CA3"/>
    <w:rsid w:val="006B76BD"/>
    <w:rsid w:val="006B7D62"/>
    <w:rsid w:val="006C0136"/>
    <w:rsid w:val="006C0167"/>
    <w:rsid w:val="006C05E6"/>
    <w:rsid w:val="006C061A"/>
    <w:rsid w:val="006C23B3"/>
    <w:rsid w:val="006C2829"/>
    <w:rsid w:val="006C31E6"/>
    <w:rsid w:val="006C34FE"/>
    <w:rsid w:val="006C381E"/>
    <w:rsid w:val="006C3D00"/>
    <w:rsid w:val="006C3DB2"/>
    <w:rsid w:val="006C409F"/>
    <w:rsid w:val="006C491F"/>
    <w:rsid w:val="006C658E"/>
    <w:rsid w:val="006C70E9"/>
    <w:rsid w:val="006C7409"/>
    <w:rsid w:val="006C7494"/>
    <w:rsid w:val="006C7670"/>
    <w:rsid w:val="006C7DFC"/>
    <w:rsid w:val="006D0032"/>
    <w:rsid w:val="006D011A"/>
    <w:rsid w:val="006D0C40"/>
    <w:rsid w:val="006D1A26"/>
    <w:rsid w:val="006D2B12"/>
    <w:rsid w:val="006D31DC"/>
    <w:rsid w:val="006D3646"/>
    <w:rsid w:val="006D3921"/>
    <w:rsid w:val="006D3B8C"/>
    <w:rsid w:val="006D3C4B"/>
    <w:rsid w:val="006D4194"/>
    <w:rsid w:val="006D44AF"/>
    <w:rsid w:val="006D504A"/>
    <w:rsid w:val="006D5760"/>
    <w:rsid w:val="006D5B2D"/>
    <w:rsid w:val="006D5B65"/>
    <w:rsid w:val="006D5D64"/>
    <w:rsid w:val="006D6A7E"/>
    <w:rsid w:val="006D77A5"/>
    <w:rsid w:val="006D77C5"/>
    <w:rsid w:val="006D7E75"/>
    <w:rsid w:val="006E004C"/>
    <w:rsid w:val="006E03FB"/>
    <w:rsid w:val="006E0911"/>
    <w:rsid w:val="006E14E1"/>
    <w:rsid w:val="006E256B"/>
    <w:rsid w:val="006E271C"/>
    <w:rsid w:val="006E27B6"/>
    <w:rsid w:val="006E28EC"/>
    <w:rsid w:val="006E3428"/>
    <w:rsid w:val="006E3533"/>
    <w:rsid w:val="006E3BE7"/>
    <w:rsid w:val="006E4809"/>
    <w:rsid w:val="006E4AD6"/>
    <w:rsid w:val="006E5879"/>
    <w:rsid w:val="006E62E4"/>
    <w:rsid w:val="006E6BD2"/>
    <w:rsid w:val="006E7002"/>
    <w:rsid w:val="006E779D"/>
    <w:rsid w:val="006E77F9"/>
    <w:rsid w:val="006F022A"/>
    <w:rsid w:val="006F0509"/>
    <w:rsid w:val="006F0E09"/>
    <w:rsid w:val="006F10E6"/>
    <w:rsid w:val="006F126A"/>
    <w:rsid w:val="006F1E34"/>
    <w:rsid w:val="006F2893"/>
    <w:rsid w:val="006F4BFA"/>
    <w:rsid w:val="006F4C33"/>
    <w:rsid w:val="006F5113"/>
    <w:rsid w:val="006F51F8"/>
    <w:rsid w:val="006F5BFD"/>
    <w:rsid w:val="006F6111"/>
    <w:rsid w:val="006F6C4D"/>
    <w:rsid w:val="006F7032"/>
    <w:rsid w:val="006F7E7F"/>
    <w:rsid w:val="00701210"/>
    <w:rsid w:val="007015A6"/>
    <w:rsid w:val="007017B5"/>
    <w:rsid w:val="00701BDE"/>
    <w:rsid w:val="007021D5"/>
    <w:rsid w:val="0070240D"/>
    <w:rsid w:val="00702520"/>
    <w:rsid w:val="007027E9"/>
    <w:rsid w:val="00702B38"/>
    <w:rsid w:val="00703038"/>
    <w:rsid w:val="00703286"/>
    <w:rsid w:val="007037C1"/>
    <w:rsid w:val="007038B8"/>
    <w:rsid w:val="00703A04"/>
    <w:rsid w:val="00703F08"/>
    <w:rsid w:val="0070408A"/>
    <w:rsid w:val="007041C9"/>
    <w:rsid w:val="00704DA4"/>
    <w:rsid w:val="0070573C"/>
    <w:rsid w:val="007063AA"/>
    <w:rsid w:val="00707439"/>
    <w:rsid w:val="00707A53"/>
    <w:rsid w:val="00707B8A"/>
    <w:rsid w:val="00707E97"/>
    <w:rsid w:val="007120AD"/>
    <w:rsid w:val="00712853"/>
    <w:rsid w:val="00712DE6"/>
    <w:rsid w:val="00713782"/>
    <w:rsid w:val="00713F4A"/>
    <w:rsid w:val="00715722"/>
    <w:rsid w:val="00715A38"/>
    <w:rsid w:val="00716DE6"/>
    <w:rsid w:val="00717670"/>
    <w:rsid w:val="00717CE9"/>
    <w:rsid w:val="00717E25"/>
    <w:rsid w:val="0072044F"/>
    <w:rsid w:val="00720897"/>
    <w:rsid w:val="007210ED"/>
    <w:rsid w:val="007213EF"/>
    <w:rsid w:val="00721443"/>
    <w:rsid w:val="0072192A"/>
    <w:rsid w:val="00721BFB"/>
    <w:rsid w:val="007221EC"/>
    <w:rsid w:val="007226F3"/>
    <w:rsid w:val="00722B10"/>
    <w:rsid w:val="00723681"/>
    <w:rsid w:val="00724B79"/>
    <w:rsid w:val="00726217"/>
    <w:rsid w:val="0072633A"/>
    <w:rsid w:val="00726B0D"/>
    <w:rsid w:val="00726E2A"/>
    <w:rsid w:val="00727E00"/>
    <w:rsid w:val="00730979"/>
    <w:rsid w:val="00730C8A"/>
    <w:rsid w:val="00731B01"/>
    <w:rsid w:val="00733A89"/>
    <w:rsid w:val="00734451"/>
    <w:rsid w:val="0073467C"/>
    <w:rsid w:val="00734727"/>
    <w:rsid w:val="00735449"/>
    <w:rsid w:val="00735B1E"/>
    <w:rsid w:val="00736BD0"/>
    <w:rsid w:val="007372A5"/>
    <w:rsid w:val="007374B5"/>
    <w:rsid w:val="0073768A"/>
    <w:rsid w:val="00740D45"/>
    <w:rsid w:val="00740D62"/>
    <w:rsid w:val="00740D79"/>
    <w:rsid w:val="007424DF"/>
    <w:rsid w:val="00742631"/>
    <w:rsid w:val="00743082"/>
    <w:rsid w:val="007430CC"/>
    <w:rsid w:val="00743105"/>
    <w:rsid w:val="00744344"/>
    <w:rsid w:val="00744444"/>
    <w:rsid w:val="007458A2"/>
    <w:rsid w:val="00745F1E"/>
    <w:rsid w:val="007460E8"/>
    <w:rsid w:val="00747D8C"/>
    <w:rsid w:val="00747E46"/>
    <w:rsid w:val="007500A3"/>
    <w:rsid w:val="00750642"/>
    <w:rsid w:val="0075276E"/>
    <w:rsid w:val="007534D7"/>
    <w:rsid w:val="00753B2D"/>
    <w:rsid w:val="00754182"/>
    <w:rsid w:val="00754271"/>
    <w:rsid w:val="00754CE8"/>
    <w:rsid w:val="007559D0"/>
    <w:rsid w:val="00755C34"/>
    <w:rsid w:val="00755F64"/>
    <w:rsid w:val="007565ED"/>
    <w:rsid w:val="0075763C"/>
    <w:rsid w:val="0076014A"/>
    <w:rsid w:val="00760324"/>
    <w:rsid w:val="007603E0"/>
    <w:rsid w:val="007614E4"/>
    <w:rsid w:val="00761AB2"/>
    <w:rsid w:val="00761B5B"/>
    <w:rsid w:val="00761D0C"/>
    <w:rsid w:val="0076249C"/>
    <w:rsid w:val="00762CBD"/>
    <w:rsid w:val="007641CD"/>
    <w:rsid w:val="007642B4"/>
    <w:rsid w:val="00764F5B"/>
    <w:rsid w:val="00765839"/>
    <w:rsid w:val="00765AFA"/>
    <w:rsid w:val="007669B1"/>
    <w:rsid w:val="00767848"/>
    <w:rsid w:val="007704DF"/>
    <w:rsid w:val="00770C9A"/>
    <w:rsid w:val="0077168B"/>
    <w:rsid w:val="00771EA3"/>
    <w:rsid w:val="00772201"/>
    <w:rsid w:val="00772641"/>
    <w:rsid w:val="007735D7"/>
    <w:rsid w:val="00773668"/>
    <w:rsid w:val="00775986"/>
    <w:rsid w:val="00775C16"/>
    <w:rsid w:val="00776B76"/>
    <w:rsid w:val="00776E14"/>
    <w:rsid w:val="007771D1"/>
    <w:rsid w:val="007772DE"/>
    <w:rsid w:val="007775D5"/>
    <w:rsid w:val="00780606"/>
    <w:rsid w:val="00780B17"/>
    <w:rsid w:val="00781561"/>
    <w:rsid w:val="00781DF5"/>
    <w:rsid w:val="00781F14"/>
    <w:rsid w:val="007820DD"/>
    <w:rsid w:val="00782DFB"/>
    <w:rsid w:val="00783CDE"/>
    <w:rsid w:val="00783D5E"/>
    <w:rsid w:val="00783E86"/>
    <w:rsid w:val="00783F36"/>
    <w:rsid w:val="00784924"/>
    <w:rsid w:val="007860DC"/>
    <w:rsid w:val="007868EB"/>
    <w:rsid w:val="00786D38"/>
    <w:rsid w:val="0078724D"/>
    <w:rsid w:val="007908F6"/>
    <w:rsid w:val="00790B13"/>
    <w:rsid w:val="0079196B"/>
    <w:rsid w:val="00792399"/>
    <w:rsid w:val="0079298A"/>
    <w:rsid w:val="00792C5F"/>
    <w:rsid w:val="0079351E"/>
    <w:rsid w:val="007937CA"/>
    <w:rsid w:val="00793AB4"/>
    <w:rsid w:val="00793B85"/>
    <w:rsid w:val="00793D44"/>
    <w:rsid w:val="00793F61"/>
    <w:rsid w:val="00794081"/>
    <w:rsid w:val="0079442A"/>
    <w:rsid w:val="00794ABA"/>
    <w:rsid w:val="00795C11"/>
    <w:rsid w:val="0079648C"/>
    <w:rsid w:val="00796979"/>
    <w:rsid w:val="00796CA5"/>
    <w:rsid w:val="00797CC3"/>
    <w:rsid w:val="00797E0D"/>
    <w:rsid w:val="007A035A"/>
    <w:rsid w:val="007A082C"/>
    <w:rsid w:val="007A0C0F"/>
    <w:rsid w:val="007A1487"/>
    <w:rsid w:val="007A1FDD"/>
    <w:rsid w:val="007A21B2"/>
    <w:rsid w:val="007A2494"/>
    <w:rsid w:val="007A258A"/>
    <w:rsid w:val="007A2926"/>
    <w:rsid w:val="007A2DCC"/>
    <w:rsid w:val="007A3206"/>
    <w:rsid w:val="007A3383"/>
    <w:rsid w:val="007A3576"/>
    <w:rsid w:val="007A399C"/>
    <w:rsid w:val="007A41C1"/>
    <w:rsid w:val="007A4972"/>
    <w:rsid w:val="007A5034"/>
    <w:rsid w:val="007A601E"/>
    <w:rsid w:val="007A6150"/>
    <w:rsid w:val="007A737B"/>
    <w:rsid w:val="007A74A5"/>
    <w:rsid w:val="007AD14E"/>
    <w:rsid w:val="007B060D"/>
    <w:rsid w:val="007B0C92"/>
    <w:rsid w:val="007B16A5"/>
    <w:rsid w:val="007B17E2"/>
    <w:rsid w:val="007B1C90"/>
    <w:rsid w:val="007B2B1F"/>
    <w:rsid w:val="007B2DAC"/>
    <w:rsid w:val="007B3397"/>
    <w:rsid w:val="007B35BA"/>
    <w:rsid w:val="007B408C"/>
    <w:rsid w:val="007B4B5F"/>
    <w:rsid w:val="007B6C63"/>
    <w:rsid w:val="007B70A8"/>
    <w:rsid w:val="007C0C75"/>
    <w:rsid w:val="007C0F35"/>
    <w:rsid w:val="007C117A"/>
    <w:rsid w:val="007C4604"/>
    <w:rsid w:val="007C478F"/>
    <w:rsid w:val="007C4C37"/>
    <w:rsid w:val="007C592F"/>
    <w:rsid w:val="007C5DAB"/>
    <w:rsid w:val="007C631A"/>
    <w:rsid w:val="007C66CE"/>
    <w:rsid w:val="007C6832"/>
    <w:rsid w:val="007C6D90"/>
    <w:rsid w:val="007C731F"/>
    <w:rsid w:val="007C73C5"/>
    <w:rsid w:val="007C745E"/>
    <w:rsid w:val="007C7E40"/>
    <w:rsid w:val="007C7F1F"/>
    <w:rsid w:val="007D03B2"/>
    <w:rsid w:val="007D0A23"/>
    <w:rsid w:val="007D0A39"/>
    <w:rsid w:val="007D0AAB"/>
    <w:rsid w:val="007D0BCB"/>
    <w:rsid w:val="007D21AB"/>
    <w:rsid w:val="007D294B"/>
    <w:rsid w:val="007D2D1D"/>
    <w:rsid w:val="007D2D71"/>
    <w:rsid w:val="007D4E94"/>
    <w:rsid w:val="007D554C"/>
    <w:rsid w:val="007D56BE"/>
    <w:rsid w:val="007D5979"/>
    <w:rsid w:val="007D5BAB"/>
    <w:rsid w:val="007D630C"/>
    <w:rsid w:val="007D6BEF"/>
    <w:rsid w:val="007D6F8A"/>
    <w:rsid w:val="007D777E"/>
    <w:rsid w:val="007D7CBA"/>
    <w:rsid w:val="007D7DE5"/>
    <w:rsid w:val="007E03FA"/>
    <w:rsid w:val="007E08F7"/>
    <w:rsid w:val="007E0FD8"/>
    <w:rsid w:val="007E157B"/>
    <w:rsid w:val="007E1F67"/>
    <w:rsid w:val="007E2249"/>
    <w:rsid w:val="007E24D0"/>
    <w:rsid w:val="007E2C7B"/>
    <w:rsid w:val="007E3378"/>
    <w:rsid w:val="007E3D1F"/>
    <w:rsid w:val="007E41BB"/>
    <w:rsid w:val="007E49E4"/>
    <w:rsid w:val="007E4A69"/>
    <w:rsid w:val="007E4B39"/>
    <w:rsid w:val="007E4E8A"/>
    <w:rsid w:val="007E4ECC"/>
    <w:rsid w:val="007E4F70"/>
    <w:rsid w:val="007E5A7F"/>
    <w:rsid w:val="007E68C9"/>
    <w:rsid w:val="007E6E6A"/>
    <w:rsid w:val="007E711A"/>
    <w:rsid w:val="007E7266"/>
    <w:rsid w:val="007E72C2"/>
    <w:rsid w:val="007E7E7E"/>
    <w:rsid w:val="007F03A4"/>
    <w:rsid w:val="007F05E8"/>
    <w:rsid w:val="007F0966"/>
    <w:rsid w:val="007F09ED"/>
    <w:rsid w:val="007F27D2"/>
    <w:rsid w:val="007F3036"/>
    <w:rsid w:val="007F31B7"/>
    <w:rsid w:val="007F3465"/>
    <w:rsid w:val="007F4193"/>
    <w:rsid w:val="007F41A0"/>
    <w:rsid w:val="007F478C"/>
    <w:rsid w:val="007F4C98"/>
    <w:rsid w:val="007F5212"/>
    <w:rsid w:val="007F67A6"/>
    <w:rsid w:val="007F7D88"/>
    <w:rsid w:val="007F7DC1"/>
    <w:rsid w:val="00800CA7"/>
    <w:rsid w:val="00800D33"/>
    <w:rsid w:val="00800F0C"/>
    <w:rsid w:val="00801992"/>
    <w:rsid w:val="008019B3"/>
    <w:rsid w:val="008027E5"/>
    <w:rsid w:val="00802C43"/>
    <w:rsid w:val="00803BED"/>
    <w:rsid w:val="00803DEE"/>
    <w:rsid w:val="00803FCE"/>
    <w:rsid w:val="008041A3"/>
    <w:rsid w:val="00804425"/>
    <w:rsid w:val="00804E0D"/>
    <w:rsid w:val="00805A30"/>
    <w:rsid w:val="00805CDF"/>
    <w:rsid w:val="00806221"/>
    <w:rsid w:val="0080640F"/>
    <w:rsid w:val="00806D96"/>
    <w:rsid w:val="00806E53"/>
    <w:rsid w:val="008077BF"/>
    <w:rsid w:val="00807DA7"/>
    <w:rsid w:val="00807EE3"/>
    <w:rsid w:val="008108D3"/>
    <w:rsid w:val="00811254"/>
    <w:rsid w:val="0081179E"/>
    <w:rsid w:val="0081347F"/>
    <w:rsid w:val="0081363B"/>
    <w:rsid w:val="00813B90"/>
    <w:rsid w:val="00814DA3"/>
    <w:rsid w:val="0081505C"/>
    <w:rsid w:val="0081576B"/>
    <w:rsid w:val="008158B0"/>
    <w:rsid w:val="00815CF4"/>
    <w:rsid w:val="00815FCF"/>
    <w:rsid w:val="008169AE"/>
    <w:rsid w:val="00816AFD"/>
    <w:rsid w:val="00816F02"/>
    <w:rsid w:val="00817B0D"/>
    <w:rsid w:val="00817C7E"/>
    <w:rsid w:val="00820D79"/>
    <w:rsid w:val="00821D1A"/>
    <w:rsid w:val="008228CC"/>
    <w:rsid w:val="00822B22"/>
    <w:rsid w:val="00822DE6"/>
    <w:rsid w:val="00823A2C"/>
    <w:rsid w:val="008246E3"/>
    <w:rsid w:val="00824FE7"/>
    <w:rsid w:val="00825503"/>
    <w:rsid w:val="00825BB0"/>
    <w:rsid w:val="00826492"/>
    <w:rsid w:val="0082778F"/>
    <w:rsid w:val="00827FAB"/>
    <w:rsid w:val="008308B4"/>
    <w:rsid w:val="00831253"/>
    <w:rsid w:val="008320E2"/>
    <w:rsid w:val="008321F6"/>
    <w:rsid w:val="00832639"/>
    <w:rsid w:val="00832796"/>
    <w:rsid w:val="00832807"/>
    <w:rsid w:val="00832892"/>
    <w:rsid w:val="00832978"/>
    <w:rsid w:val="0083337E"/>
    <w:rsid w:val="00833624"/>
    <w:rsid w:val="00833F93"/>
    <w:rsid w:val="00834264"/>
    <w:rsid w:val="00834EA8"/>
    <w:rsid w:val="008350A7"/>
    <w:rsid w:val="0083564F"/>
    <w:rsid w:val="00835EA6"/>
    <w:rsid w:val="00837029"/>
    <w:rsid w:val="0083702D"/>
    <w:rsid w:val="008371C4"/>
    <w:rsid w:val="00837CC8"/>
    <w:rsid w:val="00840DDA"/>
    <w:rsid w:val="00842008"/>
    <w:rsid w:val="00844825"/>
    <w:rsid w:val="00845425"/>
    <w:rsid w:val="00845A1D"/>
    <w:rsid w:val="00845AF3"/>
    <w:rsid w:val="00845ED3"/>
    <w:rsid w:val="00846E86"/>
    <w:rsid w:val="008479D7"/>
    <w:rsid w:val="00852079"/>
    <w:rsid w:val="00852BEF"/>
    <w:rsid w:val="0085486C"/>
    <w:rsid w:val="00855233"/>
    <w:rsid w:val="0085765F"/>
    <w:rsid w:val="00860BF5"/>
    <w:rsid w:val="008614C8"/>
    <w:rsid w:val="008618C4"/>
    <w:rsid w:val="0086214A"/>
    <w:rsid w:val="00864DB7"/>
    <w:rsid w:val="0086538C"/>
    <w:rsid w:val="00866D88"/>
    <w:rsid w:val="00866DF9"/>
    <w:rsid w:val="00867C7E"/>
    <w:rsid w:val="00870111"/>
    <w:rsid w:val="00870472"/>
    <w:rsid w:val="00870B5E"/>
    <w:rsid w:val="00871110"/>
    <w:rsid w:val="008711B1"/>
    <w:rsid w:val="008715DB"/>
    <w:rsid w:val="00873197"/>
    <w:rsid w:val="00873799"/>
    <w:rsid w:val="0087465A"/>
    <w:rsid w:val="0087496A"/>
    <w:rsid w:val="00874F9E"/>
    <w:rsid w:val="008766CE"/>
    <w:rsid w:val="0087786D"/>
    <w:rsid w:val="008779AE"/>
    <w:rsid w:val="008809AF"/>
    <w:rsid w:val="008815E0"/>
    <w:rsid w:val="0088175A"/>
    <w:rsid w:val="0088179C"/>
    <w:rsid w:val="00882329"/>
    <w:rsid w:val="00884336"/>
    <w:rsid w:val="008855DD"/>
    <w:rsid w:val="008866AE"/>
    <w:rsid w:val="00886B95"/>
    <w:rsid w:val="00886C99"/>
    <w:rsid w:val="008872B3"/>
    <w:rsid w:val="00887D2E"/>
    <w:rsid w:val="008907D4"/>
    <w:rsid w:val="0089086F"/>
    <w:rsid w:val="00890C21"/>
    <w:rsid w:val="0089173D"/>
    <w:rsid w:val="00891CCD"/>
    <w:rsid w:val="00893008"/>
    <w:rsid w:val="008935CC"/>
    <w:rsid w:val="00894101"/>
    <w:rsid w:val="00895ECF"/>
    <w:rsid w:val="00896231"/>
    <w:rsid w:val="008967CE"/>
    <w:rsid w:val="0089736F"/>
    <w:rsid w:val="00897453"/>
    <w:rsid w:val="008975B1"/>
    <w:rsid w:val="0089784C"/>
    <w:rsid w:val="00897976"/>
    <w:rsid w:val="00897B84"/>
    <w:rsid w:val="008A00D4"/>
    <w:rsid w:val="008A0A42"/>
    <w:rsid w:val="008A0B85"/>
    <w:rsid w:val="008A30DE"/>
    <w:rsid w:val="008A3772"/>
    <w:rsid w:val="008A3E1B"/>
    <w:rsid w:val="008A41C3"/>
    <w:rsid w:val="008A4D4D"/>
    <w:rsid w:val="008A4ECB"/>
    <w:rsid w:val="008A5073"/>
    <w:rsid w:val="008A6850"/>
    <w:rsid w:val="008A7BF2"/>
    <w:rsid w:val="008B0C60"/>
    <w:rsid w:val="008B14ED"/>
    <w:rsid w:val="008B24E9"/>
    <w:rsid w:val="008B2E5C"/>
    <w:rsid w:val="008B2EB7"/>
    <w:rsid w:val="008B3243"/>
    <w:rsid w:val="008B3BDF"/>
    <w:rsid w:val="008B3E9D"/>
    <w:rsid w:val="008B43C1"/>
    <w:rsid w:val="008B4967"/>
    <w:rsid w:val="008B4AB7"/>
    <w:rsid w:val="008B4FB5"/>
    <w:rsid w:val="008B5985"/>
    <w:rsid w:val="008B5DCF"/>
    <w:rsid w:val="008B617C"/>
    <w:rsid w:val="008B62D2"/>
    <w:rsid w:val="008B6FCF"/>
    <w:rsid w:val="008B7598"/>
    <w:rsid w:val="008C0831"/>
    <w:rsid w:val="008C0C1E"/>
    <w:rsid w:val="008C13A2"/>
    <w:rsid w:val="008C1FC7"/>
    <w:rsid w:val="008C2279"/>
    <w:rsid w:val="008C2A1A"/>
    <w:rsid w:val="008C2DD9"/>
    <w:rsid w:val="008C448C"/>
    <w:rsid w:val="008C46CE"/>
    <w:rsid w:val="008C5A49"/>
    <w:rsid w:val="008C5B2A"/>
    <w:rsid w:val="008C6295"/>
    <w:rsid w:val="008C6661"/>
    <w:rsid w:val="008D0EDD"/>
    <w:rsid w:val="008D15D0"/>
    <w:rsid w:val="008D1955"/>
    <w:rsid w:val="008D1E46"/>
    <w:rsid w:val="008D2740"/>
    <w:rsid w:val="008D36B2"/>
    <w:rsid w:val="008D4CF8"/>
    <w:rsid w:val="008D556C"/>
    <w:rsid w:val="008D634F"/>
    <w:rsid w:val="008D6974"/>
    <w:rsid w:val="008D70F9"/>
    <w:rsid w:val="008D7386"/>
    <w:rsid w:val="008D7592"/>
    <w:rsid w:val="008E052A"/>
    <w:rsid w:val="008E076D"/>
    <w:rsid w:val="008E13F7"/>
    <w:rsid w:val="008E1712"/>
    <w:rsid w:val="008E23EA"/>
    <w:rsid w:val="008E2F97"/>
    <w:rsid w:val="008E31A7"/>
    <w:rsid w:val="008E3356"/>
    <w:rsid w:val="008E344F"/>
    <w:rsid w:val="008E4BE0"/>
    <w:rsid w:val="008E4D0C"/>
    <w:rsid w:val="008E51A4"/>
    <w:rsid w:val="008E5854"/>
    <w:rsid w:val="008E5977"/>
    <w:rsid w:val="008E6017"/>
    <w:rsid w:val="008E61C4"/>
    <w:rsid w:val="008E63AE"/>
    <w:rsid w:val="008E75A2"/>
    <w:rsid w:val="008E77DE"/>
    <w:rsid w:val="008F0D67"/>
    <w:rsid w:val="008F12C6"/>
    <w:rsid w:val="008F16E4"/>
    <w:rsid w:val="008F2D5C"/>
    <w:rsid w:val="008F38EB"/>
    <w:rsid w:val="008F3CEF"/>
    <w:rsid w:val="008F3EC6"/>
    <w:rsid w:val="008F49E0"/>
    <w:rsid w:val="008F5144"/>
    <w:rsid w:val="008F5629"/>
    <w:rsid w:val="008F5E9B"/>
    <w:rsid w:val="008F6386"/>
    <w:rsid w:val="008F6B4A"/>
    <w:rsid w:val="008F6DA3"/>
    <w:rsid w:val="008F7F51"/>
    <w:rsid w:val="00900604"/>
    <w:rsid w:val="00900972"/>
    <w:rsid w:val="00900CCA"/>
    <w:rsid w:val="00900E7F"/>
    <w:rsid w:val="00901A7B"/>
    <w:rsid w:val="00902812"/>
    <w:rsid w:val="009029C2"/>
    <w:rsid w:val="009029C8"/>
    <w:rsid w:val="00904077"/>
    <w:rsid w:val="0090447D"/>
    <w:rsid w:val="00905813"/>
    <w:rsid w:val="00905F05"/>
    <w:rsid w:val="009061B6"/>
    <w:rsid w:val="009063E4"/>
    <w:rsid w:val="00906621"/>
    <w:rsid w:val="009066B3"/>
    <w:rsid w:val="009068FB"/>
    <w:rsid w:val="009069F3"/>
    <w:rsid w:val="00906E3F"/>
    <w:rsid w:val="009079D5"/>
    <w:rsid w:val="00910454"/>
    <w:rsid w:val="00910CDE"/>
    <w:rsid w:val="00911049"/>
    <w:rsid w:val="009111B0"/>
    <w:rsid w:val="00911601"/>
    <w:rsid w:val="0091177E"/>
    <w:rsid w:val="009117C6"/>
    <w:rsid w:val="00911CA2"/>
    <w:rsid w:val="00911D83"/>
    <w:rsid w:val="00912C55"/>
    <w:rsid w:val="009135DB"/>
    <w:rsid w:val="009138DF"/>
    <w:rsid w:val="009138F1"/>
    <w:rsid w:val="00913B6E"/>
    <w:rsid w:val="00913F2B"/>
    <w:rsid w:val="00913FE4"/>
    <w:rsid w:val="00913FF0"/>
    <w:rsid w:val="009153DC"/>
    <w:rsid w:val="00915E33"/>
    <w:rsid w:val="009161B6"/>
    <w:rsid w:val="009166A7"/>
    <w:rsid w:val="00916938"/>
    <w:rsid w:val="009179B9"/>
    <w:rsid w:val="00917CDB"/>
    <w:rsid w:val="009207EC"/>
    <w:rsid w:val="00920A71"/>
    <w:rsid w:val="009216F2"/>
    <w:rsid w:val="00921890"/>
    <w:rsid w:val="00921D2D"/>
    <w:rsid w:val="00923193"/>
    <w:rsid w:val="009231BE"/>
    <w:rsid w:val="009237E2"/>
    <w:rsid w:val="00923C9A"/>
    <w:rsid w:val="00923F7D"/>
    <w:rsid w:val="009243FD"/>
    <w:rsid w:val="009246BE"/>
    <w:rsid w:val="009264D7"/>
    <w:rsid w:val="009264E3"/>
    <w:rsid w:val="00926850"/>
    <w:rsid w:val="00926DEC"/>
    <w:rsid w:val="0093008D"/>
    <w:rsid w:val="00930152"/>
    <w:rsid w:val="00931929"/>
    <w:rsid w:val="00931AD0"/>
    <w:rsid w:val="0093239D"/>
    <w:rsid w:val="00932993"/>
    <w:rsid w:val="00933BC8"/>
    <w:rsid w:val="009341C3"/>
    <w:rsid w:val="009359A6"/>
    <w:rsid w:val="00935EB6"/>
    <w:rsid w:val="0093619B"/>
    <w:rsid w:val="00936295"/>
    <w:rsid w:val="00937449"/>
    <w:rsid w:val="009377F2"/>
    <w:rsid w:val="0093785A"/>
    <w:rsid w:val="00937B4A"/>
    <w:rsid w:val="00941BC4"/>
    <w:rsid w:val="00941C92"/>
    <w:rsid w:val="00941E3F"/>
    <w:rsid w:val="00942840"/>
    <w:rsid w:val="00942B34"/>
    <w:rsid w:val="009430FB"/>
    <w:rsid w:val="00943558"/>
    <w:rsid w:val="00943E3B"/>
    <w:rsid w:val="0094497D"/>
    <w:rsid w:val="0094569B"/>
    <w:rsid w:val="0094596D"/>
    <w:rsid w:val="00946E38"/>
    <w:rsid w:val="009474C0"/>
    <w:rsid w:val="00947F36"/>
    <w:rsid w:val="0095001B"/>
    <w:rsid w:val="00950797"/>
    <w:rsid w:val="009515BA"/>
    <w:rsid w:val="00951F26"/>
    <w:rsid w:val="00952218"/>
    <w:rsid w:val="00952439"/>
    <w:rsid w:val="00952632"/>
    <w:rsid w:val="00952CFB"/>
    <w:rsid w:val="00953956"/>
    <w:rsid w:val="00953DF7"/>
    <w:rsid w:val="00954AFC"/>
    <w:rsid w:val="009553C2"/>
    <w:rsid w:val="009554B6"/>
    <w:rsid w:val="00955A74"/>
    <w:rsid w:val="00955C1B"/>
    <w:rsid w:val="00955E6F"/>
    <w:rsid w:val="00956513"/>
    <w:rsid w:val="0095712B"/>
    <w:rsid w:val="0095795B"/>
    <w:rsid w:val="0096030A"/>
    <w:rsid w:val="00960A86"/>
    <w:rsid w:val="00961320"/>
    <w:rsid w:val="00961562"/>
    <w:rsid w:val="00961BE8"/>
    <w:rsid w:val="009620FF"/>
    <w:rsid w:val="009624B3"/>
    <w:rsid w:val="009639B9"/>
    <w:rsid w:val="00963B8B"/>
    <w:rsid w:val="009648F0"/>
    <w:rsid w:val="00964F11"/>
    <w:rsid w:val="009656CB"/>
    <w:rsid w:val="00965EFA"/>
    <w:rsid w:val="0096630B"/>
    <w:rsid w:val="009674EB"/>
    <w:rsid w:val="00967C77"/>
    <w:rsid w:val="00967E45"/>
    <w:rsid w:val="00967FB0"/>
    <w:rsid w:val="00967FD9"/>
    <w:rsid w:val="009704B7"/>
    <w:rsid w:val="009706FC"/>
    <w:rsid w:val="0097087C"/>
    <w:rsid w:val="009708A7"/>
    <w:rsid w:val="00970CE0"/>
    <w:rsid w:val="0097118E"/>
    <w:rsid w:val="00972153"/>
    <w:rsid w:val="00972493"/>
    <w:rsid w:val="009729E1"/>
    <w:rsid w:val="00972F37"/>
    <w:rsid w:val="00973570"/>
    <w:rsid w:val="00973C1F"/>
    <w:rsid w:val="00973E4F"/>
    <w:rsid w:val="00973F22"/>
    <w:rsid w:val="00973FDA"/>
    <w:rsid w:val="00973FFA"/>
    <w:rsid w:val="00975C99"/>
    <w:rsid w:val="00977414"/>
    <w:rsid w:val="00977A16"/>
    <w:rsid w:val="00980055"/>
    <w:rsid w:val="00980CA8"/>
    <w:rsid w:val="009811B1"/>
    <w:rsid w:val="0098138F"/>
    <w:rsid w:val="00981987"/>
    <w:rsid w:val="00981F63"/>
    <w:rsid w:val="0098277C"/>
    <w:rsid w:val="00983667"/>
    <w:rsid w:val="0098389A"/>
    <w:rsid w:val="009843B7"/>
    <w:rsid w:val="00984F37"/>
    <w:rsid w:val="00985939"/>
    <w:rsid w:val="00986449"/>
    <w:rsid w:val="009864C6"/>
    <w:rsid w:val="0098680D"/>
    <w:rsid w:val="00987865"/>
    <w:rsid w:val="00987FA5"/>
    <w:rsid w:val="009907C4"/>
    <w:rsid w:val="00990D4F"/>
    <w:rsid w:val="0099115A"/>
    <w:rsid w:val="009911EC"/>
    <w:rsid w:val="00991639"/>
    <w:rsid w:val="009918A4"/>
    <w:rsid w:val="00992A42"/>
    <w:rsid w:val="00992E33"/>
    <w:rsid w:val="00992FD7"/>
    <w:rsid w:val="00993198"/>
    <w:rsid w:val="00994EAB"/>
    <w:rsid w:val="0099595B"/>
    <w:rsid w:val="00995DD2"/>
    <w:rsid w:val="0099624D"/>
    <w:rsid w:val="00996982"/>
    <w:rsid w:val="00996FBA"/>
    <w:rsid w:val="009A058E"/>
    <w:rsid w:val="009A1A34"/>
    <w:rsid w:val="009A2119"/>
    <w:rsid w:val="009A2517"/>
    <w:rsid w:val="009A276F"/>
    <w:rsid w:val="009A2A3D"/>
    <w:rsid w:val="009A35D2"/>
    <w:rsid w:val="009A4FBA"/>
    <w:rsid w:val="009A518F"/>
    <w:rsid w:val="009A5BF2"/>
    <w:rsid w:val="009A6583"/>
    <w:rsid w:val="009A6653"/>
    <w:rsid w:val="009A7777"/>
    <w:rsid w:val="009B0579"/>
    <w:rsid w:val="009B09BA"/>
    <w:rsid w:val="009B114E"/>
    <w:rsid w:val="009B1E68"/>
    <w:rsid w:val="009B32C9"/>
    <w:rsid w:val="009B3585"/>
    <w:rsid w:val="009B3586"/>
    <w:rsid w:val="009B3D41"/>
    <w:rsid w:val="009B42A9"/>
    <w:rsid w:val="009B430F"/>
    <w:rsid w:val="009B46BB"/>
    <w:rsid w:val="009B4960"/>
    <w:rsid w:val="009B4CC4"/>
    <w:rsid w:val="009B4CE9"/>
    <w:rsid w:val="009B4F7E"/>
    <w:rsid w:val="009B507A"/>
    <w:rsid w:val="009B5437"/>
    <w:rsid w:val="009B5D9A"/>
    <w:rsid w:val="009B6986"/>
    <w:rsid w:val="009B6DDE"/>
    <w:rsid w:val="009B7530"/>
    <w:rsid w:val="009C0471"/>
    <w:rsid w:val="009C0954"/>
    <w:rsid w:val="009C0D44"/>
    <w:rsid w:val="009C1254"/>
    <w:rsid w:val="009C1C44"/>
    <w:rsid w:val="009C234A"/>
    <w:rsid w:val="009C317C"/>
    <w:rsid w:val="009C341F"/>
    <w:rsid w:val="009C347F"/>
    <w:rsid w:val="009C3CF5"/>
    <w:rsid w:val="009C4B9F"/>
    <w:rsid w:val="009C4BFA"/>
    <w:rsid w:val="009C5473"/>
    <w:rsid w:val="009C54AC"/>
    <w:rsid w:val="009C5F52"/>
    <w:rsid w:val="009C6028"/>
    <w:rsid w:val="009C6201"/>
    <w:rsid w:val="009C63D4"/>
    <w:rsid w:val="009C75E1"/>
    <w:rsid w:val="009D20C4"/>
    <w:rsid w:val="009D2786"/>
    <w:rsid w:val="009D2A80"/>
    <w:rsid w:val="009D2F34"/>
    <w:rsid w:val="009D30D7"/>
    <w:rsid w:val="009D346D"/>
    <w:rsid w:val="009D3849"/>
    <w:rsid w:val="009D416C"/>
    <w:rsid w:val="009D42F0"/>
    <w:rsid w:val="009D4511"/>
    <w:rsid w:val="009D4C93"/>
    <w:rsid w:val="009D5065"/>
    <w:rsid w:val="009D5236"/>
    <w:rsid w:val="009D58ED"/>
    <w:rsid w:val="009D60EF"/>
    <w:rsid w:val="009D6B90"/>
    <w:rsid w:val="009D6D40"/>
    <w:rsid w:val="009D7396"/>
    <w:rsid w:val="009E0107"/>
    <w:rsid w:val="009E0927"/>
    <w:rsid w:val="009E0B69"/>
    <w:rsid w:val="009E0DEF"/>
    <w:rsid w:val="009E0E3F"/>
    <w:rsid w:val="009E3191"/>
    <w:rsid w:val="009E4708"/>
    <w:rsid w:val="009E55FC"/>
    <w:rsid w:val="009E5937"/>
    <w:rsid w:val="009E5E69"/>
    <w:rsid w:val="009E6615"/>
    <w:rsid w:val="009E676F"/>
    <w:rsid w:val="009E6E11"/>
    <w:rsid w:val="009E7379"/>
    <w:rsid w:val="009E7FFD"/>
    <w:rsid w:val="009F0C61"/>
    <w:rsid w:val="009F0D25"/>
    <w:rsid w:val="009F140D"/>
    <w:rsid w:val="009F1934"/>
    <w:rsid w:val="009F1976"/>
    <w:rsid w:val="009F21BC"/>
    <w:rsid w:val="009F2433"/>
    <w:rsid w:val="009F2D06"/>
    <w:rsid w:val="009F2D7C"/>
    <w:rsid w:val="009F38B0"/>
    <w:rsid w:val="009F3CDD"/>
    <w:rsid w:val="009F4B22"/>
    <w:rsid w:val="009F4FAA"/>
    <w:rsid w:val="009F5F9E"/>
    <w:rsid w:val="009F5FE9"/>
    <w:rsid w:val="009F63A3"/>
    <w:rsid w:val="009F6BA5"/>
    <w:rsid w:val="009F6E30"/>
    <w:rsid w:val="009F6F0F"/>
    <w:rsid w:val="009F75AD"/>
    <w:rsid w:val="00A0080B"/>
    <w:rsid w:val="00A0244D"/>
    <w:rsid w:val="00A029B0"/>
    <w:rsid w:val="00A02A9D"/>
    <w:rsid w:val="00A02C49"/>
    <w:rsid w:val="00A02F94"/>
    <w:rsid w:val="00A0356F"/>
    <w:rsid w:val="00A03A44"/>
    <w:rsid w:val="00A03B27"/>
    <w:rsid w:val="00A03F96"/>
    <w:rsid w:val="00A054AB"/>
    <w:rsid w:val="00A057E8"/>
    <w:rsid w:val="00A058EE"/>
    <w:rsid w:val="00A10467"/>
    <w:rsid w:val="00A10618"/>
    <w:rsid w:val="00A10691"/>
    <w:rsid w:val="00A10813"/>
    <w:rsid w:val="00A115E8"/>
    <w:rsid w:val="00A1168E"/>
    <w:rsid w:val="00A1223D"/>
    <w:rsid w:val="00A12297"/>
    <w:rsid w:val="00A12D7C"/>
    <w:rsid w:val="00A13204"/>
    <w:rsid w:val="00A147F7"/>
    <w:rsid w:val="00A1651E"/>
    <w:rsid w:val="00A1714D"/>
    <w:rsid w:val="00A17DF7"/>
    <w:rsid w:val="00A205FF"/>
    <w:rsid w:val="00A20F36"/>
    <w:rsid w:val="00A22D24"/>
    <w:rsid w:val="00A23208"/>
    <w:rsid w:val="00A23F67"/>
    <w:rsid w:val="00A24196"/>
    <w:rsid w:val="00A243AA"/>
    <w:rsid w:val="00A24D7A"/>
    <w:rsid w:val="00A24F47"/>
    <w:rsid w:val="00A2570E"/>
    <w:rsid w:val="00A26605"/>
    <w:rsid w:val="00A268B9"/>
    <w:rsid w:val="00A3053D"/>
    <w:rsid w:val="00A30836"/>
    <w:rsid w:val="00A30D47"/>
    <w:rsid w:val="00A3106F"/>
    <w:rsid w:val="00A31884"/>
    <w:rsid w:val="00A31885"/>
    <w:rsid w:val="00A321A2"/>
    <w:rsid w:val="00A32D60"/>
    <w:rsid w:val="00A33D1B"/>
    <w:rsid w:val="00A340CC"/>
    <w:rsid w:val="00A3459B"/>
    <w:rsid w:val="00A345EA"/>
    <w:rsid w:val="00A34761"/>
    <w:rsid w:val="00A347AE"/>
    <w:rsid w:val="00A34E79"/>
    <w:rsid w:val="00A351FB"/>
    <w:rsid w:val="00A35208"/>
    <w:rsid w:val="00A35FF1"/>
    <w:rsid w:val="00A36DC2"/>
    <w:rsid w:val="00A404B7"/>
    <w:rsid w:val="00A405C2"/>
    <w:rsid w:val="00A413FB"/>
    <w:rsid w:val="00A41B26"/>
    <w:rsid w:val="00A41C0A"/>
    <w:rsid w:val="00A41FA0"/>
    <w:rsid w:val="00A41FB5"/>
    <w:rsid w:val="00A427BC"/>
    <w:rsid w:val="00A43021"/>
    <w:rsid w:val="00A430FE"/>
    <w:rsid w:val="00A43577"/>
    <w:rsid w:val="00A43F8D"/>
    <w:rsid w:val="00A441D9"/>
    <w:rsid w:val="00A45226"/>
    <w:rsid w:val="00A453CB"/>
    <w:rsid w:val="00A46008"/>
    <w:rsid w:val="00A46A8F"/>
    <w:rsid w:val="00A46ED0"/>
    <w:rsid w:val="00A47909"/>
    <w:rsid w:val="00A50148"/>
    <w:rsid w:val="00A5023F"/>
    <w:rsid w:val="00A502F8"/>
    <w:rsid w:val="00A509F7"/>
    <w:rsid w:val="00A51240"/>
    <w:rsid w:val="00A52490"/>
    <w:rsid w:val="00A53F45"/>
    <w:rsid w:val="00A541E5"/>
    <w:rsid w:val="00A546B9"/>
    <w:rsid w:val="00A54F63"/>
    <w:rsid w:val="00A557F3"/>
    <w:rsid w:val="00A560B4"/>
    <w:rsid w:val="00A56119"/>
    <w:rsid w:val="00A565DE"/>
    <w:rsid w:val="00A566E8"/>
    <w:rsid w:val="00A56E9D"/>
    <w:rsid w:val="00A574E6"/>
    <w:rsid w:val="00A5757A"/>
    <w:rsid w:val="00A57EEE"/>
    <w:rsid w:val="00A60710"/>
    <w:rsid w:val="00A62012"/>
    <w:rsid w:val="00A6290A"/>
    <w:rsid w:val="00A63224"/>
    <w:rsid w:val="00A63378"/>
    <w:rsid w:val="00A63731"/>
    <w:rsid w:val="00A63805"/>
    <w:rsid w:val="00A63F34"/>
    <w:rsid w:val="00A64097"/>
    <w:rsid w:val="00A643A7"/>
    <w:rsid w:val="00A646BB"/>
    <w:rsid w:val="00A6516C"/>
    <w:rsid w:val="00A66414"/>
    <w:rsid w:val="00A66634"/>
    <w:rsid w:val="00A66E17"/>
    <w:rsid w:val="00A67577"/>
    <w:rsid w:val="00A6785D"/>
    <w:rsid w:val="00A679A7"/>
    <w:rsid w:val="00A67C38"/>
    <w:rsid w:val="00A700A5"/>
    <w:rsid w:val="00A71084"/>
    <w:rsid w:val="00A719E1"/>
    <w:rsid w:val="00A71E67"/>
    <w:rsid w:val="00A71FA2"/>
    <w:rsid w:val="00A741CB"/>
    <w:rsid w:val="00A759F0"/>
    <w:rsid w:val="00A75CF1"/>
    <w:rsid w:val="00A75EE2"/>
    <w:rsid w:val="00A7602B"/>
    <w:rsid w:val="00A7618B"/>
    <w:rsid w:val="00A7660F"/>
    <w:rsid w:val="00A76654"/>
    <w:rsid w:val="00A76877"/>
    <w:rsid w:val="00A80A1B"/>
    <w:rsid w:val="00A825BD"/>
    <w:rsid w:val="00A833A5"/>
    <w:rsid w:val="00A83E67"/>
    <w:rsid w:val="00A83F3E"/>
    <w:rsid w:val="00A856AD"/>
    <w:rsid w:val="00A857EA"/>
    <w:rsid w:val="00A86167"/>
    <w:rsid w:val="00A865EA"/>
    <w:rsid w:val="00A8697A"/>
    <w:rsid w:val="00A86F26"/>
    <w:rsid w:val="00A877BC"/>
    <w:rsid w:val="00A87807"/>
    <w:rsid w:val="00A87C94"/>
    <w:rsid w:val="00A87D8A"/>
    <w:rsid w:val="00A90EB2"/>
    <w:rsid w:val="00A911E4"/>
    <w:rsid w:val="00A91F86"/>
    <w:rsid w:val="00A933C6"/>
    <w:rsid w:val="00A933ED"/>
    <w:rsid w:val="00A9400A"/>
    <w:rsid w:val="00A94089"/>
    <w:rsid w:val="00A94162"/>
    <w:rsid w:val="00A9463F"/>
    <w:rsid w:val="00A94D19"/>
    <w:rsid w:val="00A96C5E"/>
    <w:rsid w:val="00A96DE4"/>
    <w:rsid w:val="00A97069"/>
    <w:rsid w:val="00A9738A"/>
    <w:rsid w:val="00A974C8"/>
    <w:rsid w:val="00A97529"/>
    <w:rsid w:val="00A97BC5"/>
    <w:rsid w:val="00A98FAD"/>
    <w:rsid w:val="00AA063E"/>
    <w:rsid w:val="00AA0AED"/>
    <w:rsid w:val="00AA0FF9"/>
    <w:rsid w:val="00AA1C9D"/>
    <w:rsid w:val="00AA1D75"/>
    <w:rsid w:val="00AA2165"/>
    <w:rsid w:val="00AA3790"/>
    <w:rsid w:val="00AA4470"/>
    <w:rsid w:val="00AA4E06"/>
    <w:rsid w:val="00AA4E24"/>
    <w:rsid w:val="00AA60E7"/>
    <w:rsid w:val="00AA7715"/>
    <w:rsid w:val="00AA785D"/>
    <w:rsid w:val="00AA78B3"/>
    <w:rsid w:val="00AB028F"/>
    <w:rsid w:val="00AB0B89"/>
    <w:rsid w:val="00AB0F79"/>
    <w:rsid w:val="00AB125E"/>
    <w:rsid w:val="00AB140C"/>
    <w:rsid w:val="00AB14C5"/>
    <w:rsid w:val="00AB1B18"/>
    <w:rsid w:val="00AB1D67"/>
    <w:rsid w:val="00AB1DB2"/>
    <w:rsid w:val="00AB1E61"/>
    <w:rsid w:val="00AB2392"/>
    <w:rsid w:val="00AB2750"/>
    <w:rsid w:val="00AB321B"/>
    <w:rsid w:val="00AB3503"/>
    <w:rsid w:val="00AB4330"/>
    <w:rsid w:val="00AB4998"/>
    <w:rsid w:val="00AB534E"/>
    <w:rsid w:val="00AB6840"/>
    <w:rsid w:val="00AB6C54"/>
    <w:rsid w:val="00AB7008"/>
    <w:rsid w:val="00AB7260"/>
    <w:rsid w:val="00AB7741"/>
    <w:rsid w:val="00AB7F4D"/>
    <w:rsid w:val="00AC00E7"/>
    <w:rsid w:val="00AC060A"/>
    <w:rsid w:val="00AC08E4"/>
    <w:rsid w:val="00AC15D3"/>
    <w:rsid w:val="00AC2B52"/>
    <w:rsid w:val="00AC3084"/>
    <w:rsid w:val="00AC33D6"/>
    <w:rsid w:val="00AC3ABF"/>
    <w:rsid w:val="00AC49C2"/>
    <w:rsid w:val="00AC4A3C"/>
    <w:rsid w:val="00AC4E79"/>
    <w:rsid w:val="00AC60C6"/>
    <w:rsid w:val="00AC6216"/>
    <w:rsid w:val="00AC640A"/>
    <w:rsid w:val="00AC672E"/>
    <w:rsid w:val="00AC6BD9"/>
    <w:rsid w:val="00AC6F66"/>
    <w:rsid w:val="00AC74B1"/>
    <w:rsid w:val="00AC797F"/>
    <w:rsid w:val="00AD0D60"/>
    <w:rsid w:val="00AD256B"/>
    <w:rsid w:val="00AD276C"/>
    <w:rsid w:val="00AD30B3"/>
    <w:rsid w:val="00AD6696"/>
    <w:rsid w:val="00AD7C0E"/>
    <w:rsid w:val="00AE1791"/>
    <w:rsid w:val="00AE1FC2"/>
    <w:rsid w:val="00AE34AF"/>
    <w:rsid w:val="00AE396A"/>
    <w:rsid w:val="00AE3C77"/>
    <w:rsid w:val="00AE62E5"/>
    <w:rsid w:val="00AE780D"/>
    <w:rsid w:val="00AF0CA0"/>
    <w:rsid w:val="00AF17B7"/>
    <w:rsid w:val="00AF1DB6"/>
    <w:rsid w:val="00AF1F85"/>
    <w:rsid w:val="00AF215C"/>
    <w:rsid w:val="00AF35F0"/>
    <w:rsid w:val="00AF4158"/>
    <w:rsid w:val="00AF4ADD"/>
    <w:rsid w:val="00AF4D19"/>
    <w:rsid w:val="00AF5C17"/>
    <w:rsid w:val="00AF7547"/>
    <w:rsid w:val="00AF7C30"/>
    <w:rsid w:val="00B00254"/>
    <w:rsid w:val="00B00B90"/>
    <w:rsid w:val="00B01070"/>
    <w:rsid w:val="00B010FB"/>
    <w:rsid w:val="00B01162"/>
    <w:rsid w:val="00B015A7"/>
    <w:rsid w:val="00B0217D"/>
    <w:rsid w:val="00B02FCC"/>
    <w:rsid w:val="00B03C15"/>
    <w:rsid w:val="00B04222"/>
    <w:rsid w:val="00B049CE"/>
    <w:rsid w:val="00B05B2F"/>
    <w:rsid w:val="00B067EA"/>
    <w:rsid w:val="00B0683F"/>
    <w:rsid w:val="00B07089"/>
    <w:rsid w:val="00B07D04"/>
    <w:rsid w:val="00B10144"/>
    <w:rsid w:val="00B10571"/>
    <w:rsid w:val="00B10DDA"/>
    <w:rsid w:val="00B10F7A"/>
    <w:rsid w:val="00B126A3"/>
    <w:rsid w:val="00B1331A"/>
    <w:rsid w:val="00B142FF"/>
    <w:rsid w:val="00B148DD"/>
    <w:rsid w:val="00B1528B"/>
    <w:rsid w:val="00B15C69"/>
    <w:rsid w:val="00B160A4"/>
    <w:rsid w:val="00B17196"/>
    <w:rsid w:val="00B20125"/>
    <w:rsid w:val="00B214E1"/>
    <w:rsid w:val="00B217E9"/>
    <w:rsid w:val="00B22020"/>
    <w:rsid w:val="00B23808"/>
    <w:rsid w:val="00B23EDE"/>
    <w:rsid w:val="00B24360"/>
    <w:rsid w:val="00B2472C"/>
    <w:rsid w:val="00B2490E"/>
    <w:rsid w:val="00B2546F"/>
    <w:rsid w:val="00B264D8"/>
    <w:rsid w:val="00B264F3"/>
    <w:rsid w:val="00B27346"/>
    <w:rsid w:val="00B2752A"/>
    <w:rsid w:val="00B27C09"/>
    <w:rsid w:val="00B301A5"/>
    <w:rsid w:val="00B30261"/>
    <w:rsid w:val="00B303F4"/>
    <w:rsid w:val="00B30B94"/>
    <w:rsid w:val="00B3145F"/>
    <w:rsid w:val="00B31D07"/>
    <w:rsid w:val="00B322A6"/>
    <w:rsid w:val="00B32FD6"/>
    <w:rsid w:val="00B330DB"/>
    <w:rsid w:val="00B3323D"/>
    <w:rsid w:val="00B3354E"/>
    <w:rsid w:val="00B33A4A"/>
    <w:rsid w:val="00B33C0D"/>
    <w:rsid w:val="00B344CB"/>
    <w:rsid w:val="00B3454E"/>
    <w:rsid w:val="00B346A7"/>
    <w:rsid w:val="00B34B8B"/>
    <w:rsid w:val="00B34D7E"/>
    <w:rsid w:val="00B35410"/>
    <w:rsid w:val="00B35A86"/>
    <w:rsid w:val="00B35F56"/>
    <w:rsid w:val="00B36101"/>
    <w:rsid w:val="00B3654E"/>
    <w:rsid w:val="00B36E84"/>
    <w:rsid w:val="00B401EB"/>
    <w:rsid w:val="00B40975"/>
    <w:rsid w:val="00B40F3F"/>
    <w:rsid w:val="00B41857"/>
    <w:rsid w:val="00B41930"/>
    <w:rsid w:val="00B41B51"/>
    <w:rsid w:val="00B42160"/>
    <w:rsid w:val="00B42879"/>
    <w:rsid w:val="00B43C8D"/>
    <w:rsid w:val="00B44208"/>
    <w:rsid w:val="00B44A27"/>
    <w:rsid w:val="00B44D5B"/>
    <w:rsid w:val="00B45221"/>
    <w:rsid w:val="00B4543B"/>
    <w:rsid w:val="00B45A21"/>
    <w:rsid w:val="00B45AA5"/>
    <w:rsid w:val="00B45B8F"/>
    <w:rsid w:val="00B45CED"/>
    <w:rsid w:val="00B46A4B"/>
    <w:rsid w:val="00B47652"/>
    <w:rsid w:val="00B47C6B"/>
    <w:rsid w:val="00B517B6"/>
    <w:rsid w:val="00B51C2B"/>
    <w:rsid w:val="00B51EB2"/>
    <w:rsid w:val="00B52B3B"/>
    <w:rsid w:val="00B54DD3"/>
    <w:rsid w:val="00B54E39"/>
    <w:rsid w:val="00B55260"/>
    <w:rsid w:val="00B55824"/>
    <w:rsid w:val="00B562D0"/>
    <w:rsid w:val="00B56DA8"/>
    <w:rsid w:val="00B56DBF"/>
    <w:rsid w:val="00B572C3"/>
    <w:rsid w:val="00B57B1A"/>
    <w:rsid w:val="00B58A69"/>
    <w:rsid w:val="00B60168"/>
    <w:rsid w:val="00B60361"/>
    <w:rsid w:val="00B6074D"/>
    <w:rsid w:val="00B60BA8"/>
    <w:rsid w:val="00B625F0"/>
    <w:rsid w:val="00B64457"/>
    <w:rsid w:val="00B647D3"/>
    <w:rsid w:val="00B64B99"/>
    <w:rsid w:val="00B65935"/>
    <w:rsid w:val="00B65C7C"/>
    <w:rsid w:val="00B675FB"/>
    <w:rsid w:val="00B6771B"/>
    <w:rsid w:val="00B707FD"/>
    <w:rsid w:val="00B72B28"/>
    <w:rsid w:val="00B73385"/>
    <w:rsid w:val="00B73473"/>
    <w:rsid w:val="00B735CE"/>
    <w:rsid w:val="00B73714"/>
    <w:rsid w:val="00B73C02"/>
    <w:rsid w:val="00B740F5"/>
    <w:rsid w:val="00B75694"/>
    <w:rsid w:val="00B7582F"/>
    <w:rsid w:val="00B8023C"/>
    <w:rsid w:val="00B80243"/>
    <w:rsid w:val="00B80534"/>
    <w:rsid w:val="00B80CFA"/>
    <w:rsid w:val="00B814EA"/>
    <w:rsid w:val="00B81B28"/>
    <w:rsid w:val="00B81B65"/>
    <w:rsid w:val="00B81DE7"/>
    <w:rsid w:val="00B81DEB"/>
    <w:rsid w:val="00B8218C"/>
    <w:rsid w:val="00B827B3"/>
    <w:rsid w:val="00B82C3E"/>
    <w:rsid w:val="00B831C8"/>
    <w:rsid w:val="00B83800"/>
    <w:rsid w:val="00B84151"/>
    <w:rsid w:val="00B84692"/>
    <w:rsid w:val="00B84986"/>
    <w:rsid w:val="00B84C2A"/>
    <w:rsid w:val="00B84E2F"/>
    <w:rsid w:val="00B850A1"/>
    <w:rsid w:val="00B850EC"/>
    <w:rsid w:val="00B86A5C"/>
    <w:rsid w:val="00B86FCA"/>
    <w:rsid w:val="00B8780A"/>
    <w:rsid w:val="00B9039C"/>
    <w:rsid w:val="00B90872"/>
    <w:rsid w:val="00B90F7F"/>
    <w:rsid w:val="00B91291"/>
    <w:rsid w:val="00B9186E"/>
    <w:rsid w:val="00B92F08"/>
    <w:rsid w:val="00B936BC"/>
    <w:rsid w:val="00B94153"/>
    <w:rsid w:val="00B94169"/>
    <w:rsid w:val="00B95016"/>
    <w:rsid w:val="00B952E9"/>
    <w:rsid w:val="00B9580E"/>
    <w:rsid w:val="00B96609"/>
    <w:rsid w:val="00B96738"/>
    <w:rsid w:val="00B96DB6"/>
    <w:rsid w:val="00B97CC6"/>
    <w:rsid w:val="00BA1959"/>
    <w:rsid w:val="00BA1D34"/>
    <w:rsid w:val="00BA2142"/>
    <w:rsid w:val="00BA2988"/>
    <w:rsid w:val="00BA3326"/>
    <w:rsid w:val="00BA35D9"/>
    <w:rsid w:val="00BA4D55"/>
    <w:rsid w:val="00BA4DE7"/>
    <w:rsid w:val="00BA51B7"/>
    <w:rsid w:val="00BA53C7"/>
    <w:rsid w:val="00BA586C"/>
    <w:rsid w:val="00BA589B"/>
    <w:rsid w:val="00BA61FE"/>
    <w:rsid w:val="00BA6D32"/>
    <w:rsid w:val="00BA7233"/>
    <w:rsid w:val="00BB007F"/>
    <w:rsid w:val="00BB0729"/>
    <w:rsid w:val="00BB0A96"/>
    <w:rsid w:val="00BB0CF5"/>
    <w:rsid w:val="00BB1926"/>
    <w:rsid w:val="00BB1B9F"/>
    <w:rsid w:val="00BB1BD6"/>
    <w:rsid w:val="00BB1C93"/>
    <w:rsid w:val="00BB21BC"/>
    <w:rsid w:val="00BB2BC9"/>
    <w:rsid w:val="00BB2D5A"/>
    <w:rsid w:val="00BB2F58"/>
    <w:rsid w:val="00BB3662"/>
    <w:rsid w:val="00BB428E"/>
    <w:rsid w:val="00BB530E"/>
    <w:rsid w:val="00BB6703"/>
    <w:rsid w:val="00BB72F7"/>
    <w:rsid w:val="00BB7B0C"/>
    <w:rsid w:val="00BC049A"/>
    <w:rsid w:val="00BC0508"/>
    <w:rsid w:val="00BC09B2"/>
    <w:rsid w:val="00BC09FE"/>
    <w:rsid w:val="00BC113E"/>
    <w:rsid w:val="00BC11EC"/>
    <w:rsid w:val="00BC17E3"/>
    <w:rsid w:val="00BC2953"/>
    <w:rsid w:val="00BC32C9"/>
    <w:rsid w:val="00BC32F9"/>
    <w:rsid w:val="00BC3638"/>
    <w:rsid w:val="00BC3BF0"/>
    <w:rsid w:val="00BC5D76"/>
    <w:rsid w:val="00BC6010"/>
    <w:rsid w:val="00BC626D"/>
    <w:rsid w:val="00BC6406"/>
    <w:rsid w:val="00BC6607"/>
    <w:rsid w:val="00BC6766"/>
    <w:rsid w:val="00BC6AA2"/>
    <w:rsid w:val="00BC6E41"/>
    <w:rsid w:val="00BC6F42"/>
    <w:rsid w:val="00BC720D"/>
    <w:rsid w:val="00BC7236"/>
    <w:rsid w:val="00BC7867"/>
    <w:rsid w:val="00BC78C2"/>
    <w:rsid w:val="00BD0621"/>
    <w:rsid w:val="00BD1053"/>
    <w:rsid w:val="00BD1207"/>
    <w:rsid w:val="00BD2587"/>
    <w:rsid w:val="00BD27FC"/>
    <w:rsid w:val="00BD3200"/>
    <w:rsid w:val="00BD3336"/>
    <w:rsid w:val="00BD351F"/>
    <w:rsid w:val="00BD5F18"/>
    <w:rsid w:val="00BD63D1"/>
    <w:rsid w:val="00BD7000"/>
    <w:rsid w:val="00BD71D9"/>
    <w:rsid w:val="00BD7629"/>
    <w:rsid w:val="00BD7709"/>
    <w:rsid w:val="00BD7750"/>
    <w:rsid w:val="00BD7ADA"/>
    <w:rsid w:val="00BD7BE0"/>
    <w:rsid w:val="00BE0130"/>
    <w:rsid w:val="00BE0C56"/>
    <w:rsid w:val="00BE1697"/>
    <w:rsid w:val="00BE1FC1"/>
    <w:rsid w:val="00BE26ED"/>
    <w:rsid w:val="00BE2EDA"/>
    <w:rsid w:val="00BE3570"/>
    <w:rsid w:val="00BE3998"/>
    <w:rsid w:val="00BE428B"/>
    <w:rsid w:val="00BE483D"/>
    <w:rsid w:val="00BE6B89"/>
    <w:rsid w:val="00BE731A"/>
    <w:rsid w:val="00BE73F1"/>
    <w:rsid w:val="00BE75D7"/>
    <w:rsid w:val="00BE7FBD"/>
    <w:rsid w:val="00BF0794"/>
    <w:rsid w:val="00BF0ACA"/>
    <w:rsid w:val="00BF0AFA"/>
    <w:rsid w:val="00BF0DB8"/>
    <w:rsid w:val="00BF0DEA"/>
    <w:rsid w:val="00BF1BF7"/>
    <w:rsid w:val="00BF2576"/>
    <w:rsid w:val="00BF275A"/>
    <w:rsid w:val="00BF59EB"/>
    <w:rsid w:val="00BF633E"/>
    <w:rsid w:val="00BF7678"/>
    <w:rsid w:val="00BF7DEE"/>
    <w:rsid w:val="00BF7F3F"/>
    <w:rsid w:val="00C0027D"/>
    <w:rsid w:val="00C012CB"/>
    <w:rsid w:val="00C027E0"/>
    <w:rsid w:val="00C02846"/>
    <w:rsid w:val="00C03263"/>
    <w:rsid w:val="00C03368"/>
    <w:rsid w:val="00C03C07"/>
    <w:rsid w:val="00C03CE5"/>
    <w:rsid w:val="00C046A2"/>
    <w:rsid w:val="00C04A5B"/>
    <w:rsid w:val="00C05186"/>
    <w:rsid w:val="00C053D4"/>
    <w:rsid w:val="00C05B94"/>
    <w:rsid w:val="00C06028"/>
    <w:rsid w:val="00C06F9E"/>
    <w:rsid w:val="00C076E4"/>
    <w:rsid w:val="00C10CD8"/>
    <w:rsid w:val="00C11BBF"/>
    <w:rsid w:val="00C12AD4"/>
    <w:rsid w:val="00C130E6"/>
    <w:rsid w:val="00C14F6E"/>
    <w:rsid w:val="00C15204"/>
    <w:rsid w:val="00C1545B"/>
    <w:rsid w:val="00C156A0"/>
    <w:rsid w:val="00C15CF1"/>
    <w:rsid w:val="00C15E78"/>
    <w:rsid w:val="00C167A8"/>
    <w:rsid w:val="00C16BED"/>
    <w:rsid w:val="00C1755B"/>
    <w:rsid w:val="00C175BF"/>
    <w:rsid w:val="00C178A3"/>
    <w:rsid w:val="00C17D68"/>
    <w:rsid w:val="00C2070B"/>
    <w:rsid w:val="00C218A6"/>
    <w:rsid w:val="00C22296"/>
    <w:rsid w:val="00C23460"/>
    <w:rsid w:val="00C2349C"/>
    <w:rsid w:val="00C23AB0"/>
    <w:rsid w:val="00C23E98"/>
    <w:rsid w:val="00C23FBD"/>
    <w:rsid w:val="00C23FC9"/>
    <w:rsid w:val="00C24017"/>
    <w:rsid w:val="00C2488A"/>
    <w:rsid w:val="00C24FF3"/>
    <w:rsid w:val="00C26377"/>
    <w:rsid w:val="00C273B5"/>
    <w:rsid w:val="00C276C8"/>
    <w:rsid w:val="00C27A4D"/>
    <w:rsid w:val="00C27D2F"/>
    <w:rsid w:val="00C3050C"/>
    <w:rsid w:val="00C30512"/>
    <w:rsid w:val="00C30A6C"/>
    <w:rsid w:val="00C30B5A"/>
    <w:rsid w:val="00C31EA5"/>
    <w:rsid w:val="00C31F07"/>
    <w:rsid w:val="00C32D8C"/>
    <w:rsid w:val="00C33653"/>
    <w:rsid w:val="00C34269"/>
    <w:rsid w:val="00C34667"/>
    <w:rsid w:val="00C34D79"/>
    <w:rsid w:val="00C3502E"/>
    <w:rsid w:val="00C356BC"/>
    <w:rsid w:val="00C35B6B"/>
    <w:rsid w:val="00C36CD6"/>
    <w:rsid w:val="00C37420"/>
    <w:rsid w:val="00C37540"/>
    <w:rsid w:val="00C376C8"/>
    <w:rsid w:val="00C37BFC"/>
    <w:rsid w:val="00C37EE8"/>
    <w:rsid w:val="00C4015E"/>
    <w:rsid w:val="00C40937"/>
    <w:rsid w:val="00C4095C"/>
    <w:rsid w:val="00C40F2F"/>
    <w:rsid w:val="00C41CFB"/>
    <w:rsid w:val="00C42A03"/>
    <w:rsid w:val="00C4415B"/>
    <w:rsid w:val="00C4416B"/>
    <w:rsid w:val="00C4416E"/>
    <w:rsid w:val="00C45B50"/>
    <w:rsid w:val="00C45CED"/>
    <w:rsid w:val="00C46A09"/>
    <w:rsid w:val="00C47255"/>
    <w:rsid w:val="00C473F9"/>
    <w:rsid w:val="00C50117"/>
    <w:rsid w:val="00C5021E"/>
    <w:rsid w:val="00C51082"/>
    <w:rsid w:val="00C5117D"/>
    <w:rsid w:val="00C51396"/>
    <w:rsid w:val="00C51C70"/>
    <w:rsid w:val="00C51F70"/>
    <w:rsid w:val="00C51F8E"/>
    <w:rsid w:val="00C52A60"/>
    <w:rsid w:val="00C5349D"/>
    <w:rsid w:val="00C549BA"/>
    <w:rsid w:val="00C552EB"/>
    <w:rsid w:val="00C5589A"/>
    <w:rsid w:val="00C572AB"/>
    <w:rsid w:val="00C57C87"/>
    <w:rsid w:val="00C57DDD"/>
    <w:rsid w:val="00C60D2D"/>
    <w:rsid w:val="00C60F1E"/>
    <w:rsid w:val="00C6156C"/>
    <w:rsid w:val="00C62102"/>
    <w:rsid w:val="00C62947"/>
    <w:rsid w:val="00C636C6"/>
    <w:rsid w:val="00C644D6"/>
    <w:rsid w:val="00C64E8F"/>
    <w:rsid w:val="00C65500"/>
    <w:rsid w:val="00C6600E"/>
    <w:rsid w:val="00C660AA"/>
    <w:rsid w:val="00C66616"/>
    <w:rsid w:val="00C66C1D"/>
    <w:rsid w:val="00C66E34"/>
    <w:rsid w:val="00C670EE"/>
    <w:rsid w:val="00C67B01"/>
    <w:rsid w:val="00C70816"/>
    <w:rsid w:val="00C710EB"/>
    <w:rsid w:val="00C712D7"/>
    <w:rsid w:val="00C71D74"/>
    <w:rsid w:val="00C7247A"/>
    <w:rsid w:val="00C7267F"/>
    <w:rsid w:val="00C729A9"/>
    <w:rsid w:val="00C72C4B"/>
    <w:rsid w:val="00C75350"/>
    <w:rsid w:val="00C765CE"/>
    <w:rsid w:val="00C766C3"/>
    <w:rsid w:val="00C76B3C"/>
    <w:rsid w:val="00C76BF4"/>
    <w:rsid w:val="00C76E32"/>
    <w:rsid w:val="00C770CF"/>
    <w:rsid w:val="00C77C0C"/>
    <w:rsid w:val="00C77CC7"/>
    <w:rsid w:val="00C77EE2"/>
    <w:rsid w:val="00C8065E"/>
    <w:rsid w:val="00C80697"/>
    <w:rsid w:val="00C80D6C"/>
    <w:rsid w:val="00C81718"/>
    <w:rsid w:val="00C81FE0"/>
    <w:rsid w:val="00C82064"/>
    <w:rsid w:val="00C8207D"/>
    <w:rsid w:val="00C82289"/>
    <w:rsid w:val="00C822F7"/>
    <w:rsid w:val="00C83A4C"/>
    <w:rsid w:val="00C84EB3"/>
    <w:rsid w:val="00C86D33"/>
    <w:rsid w:val="00C86FC5"/>
    <w:rsid w:val="00C90871"/>
    <w:rsid w:val="00C91973"/>
    <w:rsid w:val="00C91A5E"/>
    <w:rsid w:val="00C91BD4"/>
    <w:rsid w:val="00C91DA2"/>
    <w:rsid w:val="00C91E06"/>
    <w:rsid w:val="00C92072"/>
    <w:rsid w:val="00C92896"/>
    <w:rsid w:val="00C928E2"/>
    <w:rsid w:val="00C92C8E"/>
    <w:rsid w:val="00C92FE0"/>
    <w:rsid w:val="00C9469C"/>
    <w:rsid w:val="00C94B5B"/>
    <w:rsid w:val="00C94B66"/>
    <w:rsid w:val="00C94CEA"/>
    <w:rsid w:val="00C95620"/>
    <w:rsid w:val="00C96B42"/>
    <w:rsid w:val="00C9710F"/>
    <w:rsid w:val="00C97DC1"/>
    <w:rsid w:val="00CA03D3"/>
    <w:rsid w:val="00CA0E94"/>
    <w:rsid w:val="00CA1492"/>
    <w:rsid w:val="00CA152A"/>
    <w:rsid w:val="00CA2385"/>
    <w:rsid w:val="00CA3231"/>
    <w:rsid w:val="00CA3C49"/>
    <w:rsid w:val="00CA5308"/>
    <w:rsid w:val="00CA53E7"/>
    <w:rsid w:val="00CA56F0"/>
    <w:rsid w:val="00CA597E"/>
    <w:rsid w:val="00CA6492"/>
    <w:rsid w:val="00CA7120"/>
    <w:rsid w:val="00CA7AA2"/>
    <w:rsid w:val="00CB005C"/>
    <w:rsid w:val="00CB0B29"/>
    <w:rsid w:val="00CB1410"/>
    <w:rsid w:val="00CB1709"/>
    <w:rsid w:val="00CB197E"/>
    <w:rsid w:val="00CB2588"/>
    <w:rsid w:val="00CB28BD"/>
    <w:rsid w:val="00CB357B"/>
    <w:rsid w:val="00CB37DC"/>
    <w:rsid w:val="00CB4B01"/>
    <w:rsid w:val="00CB6996"/>
    <w:rsid w:val="00CB6B02"/>
    <w:rsid w:val="00CC04A7"/>
    <w:rsid w:val="00CC05E7"/>
    <w:rsid w:val="00CC0A28"/>
    <w:rsid w:val="00CC2838"/>
    <w:rsid w:val="00CC2A59"/>
    <w:rsid w:val="00CC35E2"/>
    <w:rsid w:val="00CC42FB"/>
    <w:rsid w:val="00CC465A"/>
    <w:rsid w:val="00CC46F0"/>
    <w:rsid w:val="00CC5E80"/>
    <w:rsid w:val="00CC5EEC"/>
    <w:rsid w:val="00CC5F30"/>
    <w:rsid w:val="00CC71C5"/>
    <w:rsid w:val="00CC754B"/>
    <w:rsid w:val="00CD061E"/>
    <w:rsid w:val="00CD0FC8"/>
    <w:rsid w:val="00CD1500"/>
    <w:rsid w:val="00CD1DEE"/>
    <w:rsid w:val="00CD1F6C"/>
    <w:rsid w:val="00CD26B6"/>
    <w:rsid w:val="00CD2CE8"/>
    <w:rsid w:val="00CD4002"/>
    <w:rsid w:val="00CD41DF"/>
    <w:rsid w:val="00CD464E"/>
    <w:rsid w:val="00CD4F3D"/>
    <w:rsid w:val="00CD5E7A"/>
    <w:rsid w:val="00CD6A63"/>
    <w:rsid w:val="00CD72BA"/>
    <w:rsid w:val="00CE180F"/>
    <w:rsid w:val="00CE1ECA"/>
    <w:rsid w:val="00CE204D"/>
    <w:rsid w:val="00CE36B3"/>
    <w:rsid w:val="00CE3E8C"/>
    <w:rsid w:val="00CE3FCC"/>
    <w:rsid w:val="00CE415D"/>
    <w:rsid w:val="00CE498C"/>
    <w:rsid w:val="00CE4E6A"/>
    <w:rsid w:val="00CE5255"/>
    <w:rsid w:val="00CE635E"/>
    <w:rsid w:val="00CE67C0"/>
    <w:rsid w:val="00CE71FC"/>
    <w:rsid w:val="00CE7598"/>
    <w:rsid w:val="00CE7AD9"/>
    <w:rsid w:val="00CF0360"/>
    <w:rsid w:val="00CF0F55"/>
    <w:rsid w:val="00CF123F"/>
    <w:rsid w:val="00CF12F3"/>
    <w:rsid w:val="00CF221D"/>
    <w:rsid w:val="00CF3A11"/>
    <w:rsid w:val="00CF3B17"/>
    <w:rsid w:val="00CF3E3F"/>
    <w:rsid w:val="00CF41B7"/>
    <w:rsid w:val="00CF524E"/>
    <w:rsid w:val="00CF5711"/>
    <w:rsid w:val="00CF6046"/>
    <w:rsid w:val="00CF645D"/>
    <w:rsid w:val="00D00CA2"/>
    <w:rsid w:val="00D02497"/>
    <w:rsid w:val="00D02E29"/>
    <w:rsid w:val="00D040B2"/>
    <w:rsid w:val="00D049F1"/>
    <w:rsid w:val="00D04BC1"/>
    <w:rsid w:val="00D05085"/>
    <w:rsid w:val="00D0568A"/>
    <w:rsid w:val="00D05934"/>
    <w:rsid w:val="00D06217"/>
    <w:rsid w:val="00D064AF"/>
    <w:rsid w:val="00D069B3"/>
    <w:rsid w:val="00D0737A"/>
    <w:rsid w:val="00D07A99"/>
    <w:rsid w:val="00D10C28"/>
    <w:rsid w:val="00D1102A"/>
    <w:rsid w:val="00D11249"/>
    <w:rsid w:val="00D1126A"/>
    <w:rsid w:val="00D1177A"/>
    <w:rsid w:val="00D119E6"/>
    <w:rsid w:val="00D11F76"/>
    <w:rsid w:val="00D120F5"/>
    <w:rsid w:val="00D12C66"/>
    <w:rsid w:val="00D12E67"/>
    <w:rsid w:val="00D138A2"/>
    <w:rsid w:val="00D13FC5"/>
    <w:rsid w:val="00D1425C"/>
    <w:rsid w:val="00D143F4"/>
    <w:rsid w:val="00D146B1"/>
    <w:rsid w:val="00D14A74"/>
    <w:rsid w:val="00D15172"/>
    <w:rsid w:val="00D15D39"/>
    <w:rsid w:val="00D176E2"/>
    <w:rsid w:val="00D2051F"/>
    <w:rsid w:val="00D21A1D"/>
    <w:rsid w:val="00D21F69"/>
    <w:rsid w:val="00D229E0"/>
    <w:rsid w:val="00D25765"/>
    <w:rsid w:val="00D2683D"/>
    <w:rsid w:val="00D269CA"/>
    <w:rsid w:val="00D26F5D"/>
    <w:rsid w:val="00D27159"/>
    <w:rsid w:val="00D27544"/>
    <w:rsid w:val="00D27CCF"/>
    <w:rsid w:val="00D3065E"/>
    <w:rsid w:val="00D307C9"/>
    <w:rsid w:val="00D30958"/>
    <w:rsid w:val="00D32938"/>
    <w:rsid w:val="00D32BD3"/>
    <w:rsid w:val="00D3313B"/>
    <w:rsid w:val="00D333FC"/>
    <w:rsid w:val="00D33659"/>
    <w:rsid w:val="00D34231"/>
    <w:rsid w:val="00D34BBE"/>
    <w:rsid w:val="00D3511F"/>
    <w:rsid w:val="00D36958"/>
    <w:rsid w:val="00D37652"/>
    <w:rsid w:val="00D4017E"/>
    <w:rsid w:val="00D40B54"/>
    <w:rsid w:val="00D4145C"/>
    <w:rsid w:val="00D42F9F"/>
    <w:rsid w:val="00D43547"/>
    <w:rsid w:val="00D43889"/>
    <w:rsid w:val="00D43EDE"/>
    <w:rsid w:val="00D448EB"/>
    <w:rsid w:val="00D44A99"/>
    <w:rsid w:val="00D46122"/>
    <w:rsid w:val="00D46DC2"/>
    <w:rsid w:val="00D47656"/>
    <w:rsid w:val="00D47B79"/>
    <w:rsid w:val="00D50B4A"/>
    <w:rsid w:val="00D51675"/>
    <w:rsid w:val="00D5216C"/>
    <w:rsid w:val="00D522A1"/>
    <w:rsid w:val="00D523DF"/>
    <w:rsid w:val="00D52E7C"/>
    <w:rsid w:val="00D536E6"/>
    <w:rsid w:val="00D53D7B"/>
    <w:rsid w:val="00D556FC"/>
    <w:rsid w:val="00D55B36"/>
    <w:rsid w:val="00D574D2"/>
    <w:rsid w:val="00D57571"/>
    <w:rsid w:val="00D57FDD"/>
    <w:rsid w:val="00D5B32B"/>
    <w:rsid w:val="00D600C0"/>
    <w:rsid w:val="00D6061E"/>
    <w:rsid w:val="00D60A5F"/>
    <w:rsid w:val="00D611F6"/>
    <w:rsid w:val="00D61D23"/>
    <w:rsid w:val="00D61E9F"/>
    <w:rsid w:val="00D624C1"/>
    <w:rsid w:val="00D62DA0"/>
    <w:rsid w:val="00D64A7A"/>
    <w:rsid w:val="00D64B25"/>
    <w:rsid w:val="00D66A79"/>
    <w:rsid w:val="00D67B0F"/>
    <w:rsid w:val="00D704C9"/>
    <w:rsid w:val="00D71307"/>
    <w:rsid w:val="00D72457"/>
    <w:rsid w:val="00D724DA"/>
    <w:rsid w:val="00D72822"/>
    <w:rsid w:val="00D73261"/>
    <w:rsid w:val="00D735C3"/>
    <w:rsid w:val="00D736A5"/>
    <w:rsid w:val="00D73A65"/>
    <w:rsid w:val="00D73CCF"/>
    <w:rsid w:val="00D74172"/>
    <w:rsid w:val="00D75C9E"/>
    <w:rsid w:val="00D7639D"/>
    <w:rsid w:val="00D76B03"/>
    <w:rsid w:val="00D7704B"/>
    <w:rsid w:val="00D77911"/>
    <w:rsid w:val="00D77C80"/>
    <w:rsid w:val="00D80E67"/>
    <w:rsid w:val="00D813D7"/>
    <w:rsid w:val="00D815A2"/>
    <w:rsid w:val="00D81FEE"/>
    <w:rsid w:val="00D8204F"/>
    <w:rsid w:val="00D821E4"/>
    <w:rsid w:val="00D8269A"/>
    <w:rsid w:val="00D829B4"/>
    <w:rsid w:val="00D84762"/>
    <w:rsid w:val="00D847A8"/>
    <w:rsid w:val="00D85119"/>
    <w:rsid w:val="00D85C09"/>
    <w:rsid w:val="00D864FB"/>
    <w:rsid w:val="00D86736"/>
    <w:rsid w:val="00D86D9A"/>
    <w:rsid w:val="00D873BC"/>
    <w:rsid w:val="00D9081E"/>
    <w:rsid w:val="00D91ACF"/>
    <w:rsid w:val="00D9247D"/>
    <w:rsid w:val="00D92587"/>
    <w:rsid w:val="00D934CD"/>
    <w:rsid w:val="00D93AB4"/>
    <w:rsid w:val="00D93E1A"/>
    <w:rsid w:val="00D942D6"/>
    <w:rsid w:val="00D94374"/>
    <w:rsid w:val="00D957DC"/>
    <w:rsid w:val="00D95A00"/>
    <w:rsid w:val="00D96052"/>
    <w:rsid w:val="00D96681"/>
    <w:rsid w:val="00D96E83"/>
    <w:rsid w:val="00D96F3A"/>
    <w:rsid w:val="00D97092"/>
    <w:rsid w:val="00D975AD"/>
    <w:rsid w:val="00D97FFA"/>
    <w:rsid w:val="00DA007E"/>
    <w:rsid w:val="00DA0092"/>
    <w:rsid w:val="00DA03FE"/>
    <w:rsid w:val="00DA1A41"/>
    <w:rsid w:val="00DA1A4F"/>
    <w:rsid w:val="00DA1C73"/>
    <w:rsid w:val="00DA299E"/>
    <w:rsid w:val="00DA2EB9"/>
    <w:rsid w:val="00DA2FBB"/>
    <w:rsid w:val="00DA39CD"/>
    <w:rsid w:val="00DA4174"/>
    <w:rsid w:val="00DA4948"/>
    <w:rsid w:val="00DA4F8E"/>
    <w:rsid w:val="00DA568E"/>
    <w:rsid w:val="00DA627E"/>
    <w:rsid w:val="00DA73E0"/>
    <w:rsid w:val="00DA7980"/>
    <w:rsid w:val="00DA7F95"/>
    <w:rsid w:val="00DB027D"/>
    <w:rsid w:val="00DB0303"/>
    <w:rsid w:val="00DB0329"/>
    <w:rsid w:val="00DB0374"/>
    <w:rsid w:val="00DB0983"/>
    <w:rsid w:val="00DB34A7"/>
    <w:rsid w:val="00DB5510"/>
    <w:rsid w:val="00DB5641"/>
    <w:rsid w:val="00DB5A45"/>
    <w:rsid w:val="00DB5EB8"/>
    <w:rsid w:val="00DB6084"/>
    <w:rsid w:val="00DB61FF"/>
    <w:rsid w:val="00DB63ED"/>
    <w:rsid w:val="00DB6DA2"/>
    <w:rsid w:val="00DB78D4"/>
    <w:rsid w:val="00DB7C15"/>
    <w:rsid w:val="00DB7CA0"/>
    <w:rsid w:val="00DBF453"/>
    <w:rsid w:val="00DC040A"/>
    <w:rsid w:val="00DC07AA"/>
    <w:rsid w:val="00DC0AE7"/>
    <w:rsid w:val="00DC0C54"/>
    <w:rsid w:val="00DC0FF3"/>
    <w:rsid w:val="00DC145A"/>
    <w:rsid w:val="00DC2DC7"/>
    <w:rsid w:val="00DC4216"/>
    <w:rsid w:val="00DC49D7"/>
    <w:rsid w:val="00DC692F"/>
    <w:rsid w:val="00DC6B03"/>
    <w:rsid w:val="00DC788B"/>
    <w:rsid w:val="00DC7B8B"/>
    <w:rsid w:val="00DD02C1"/>
    <w:rsid w:val="00DD0E2A"/>
    <w:rsid w:val="00DD0E6F"/>
    <w:rsid w:val="00DD1795"/>
    <w:rsid w:val="00DD20D1"/>
    <w:rsid w:val="00DD27AF"/>
    <w:rsid w:val="00DD2A48"/>
    <w:rsid w:val="00DD2DE5"/>
    <w:rsid w:val="00DD2EC3"/>
    <w:rsid w:val="00DD305F"/>
    <w:rsid w:val="00DD3060"/>
    <w:rsid w:val="00DD32E9"/>
    <w:rsid w:val="00DD4033"/>
    <w:rsid w:val="00DD4260"/>
    <w:rsid w:val="00DD44C9"/>
    <w:rsid w:val="00DD51FC"/>
    <w:rsid w:val="00DD5D62"/>
    <w:rsid w:val="00DD67AE"/>
    <w:rsid w:val="00DD6ACF"/>
    <w:rsid w:val="00DD6CB1"/>
    <w:rsid w:val="00DD6F5B"/>
    <w:rsid w:val="00DD7D6A"/>
    <w:rsid w:val="00DE1B67"/>
    <w:rsid w:val="00DE2C0A"/>
    <w:rsid w:val="00DE2E63"/>
    <w:rsid w:val="00DE337B"/>
    <w:rsid w:val="00DE3392"/>
    <w:rsid w:val="00DE43BB"/>
    <w:rsid w:val="00DE45F7"/>
    <w:rsid w:val="00DE4CF1"/>
    <w:rsid w:val="00DE567E"/>
    <w:rsid w:val="00DE5B26"/>
    <w:rsid w:val="00DE60D0"/>
    <w:rsid w:val="00DE6237"/>
    <w:rsid w:val="00DE6978"/>
    <w:rsid w:val="00DE6DC2"/>
    <w:rsid w:val="00DF0408"/>
    <w:rsid w:val="00DF0C2E"/>
    <w:rsid w:val="00DF142B"/>
    <w:rsid w:val="00DF2074"/>
    <w:rsid w:val="00DF24CA"/>
    <w:rsid w:val="00DF3589"/>
    <w:rsid w:val="00DF411E"/>
    <w:rsid w:val="00DF471C"/>
    <w:rsid w:val="00DF49AF"/>
    <w:rsid w:val="00DF560E"/>
    <w:rsid w:val="00DF5A4B"/>
    <w:rsid w:val="00DF5CDE"/>
    <w:rsid w:val="00E0079D"/>
    <w:rsid w:val="00E00DD7"/>
    <w:rsid w:val="00E01596"/>
    <w:rsid w:val="00E01E1D"/>
    <w:rsid w:val="00E0315B"/>
    <w:rsid w:val="00E03447"/>
    <w:rsid w:val="00E036DD"/>
    <w:rsid w:val="00E03740"/>
    <w:rsid w:val="00E03BE2"/>
    <w:rsid w:val="00E051E1"/>
    <w:rsid w:val="00E05CF8"/>
    <w:rsid w:val="00E07FB2"/>
    <w:rsid w:val="00E1040E"/>
    <w:rsid w:val="00E10F78"/>
    <w:rsid w:val="00E114B7"/>
    <w:rsid w:val="00E11595"/>
    <w:rsid w:val="00E119DF"/>
    <w:rsid w:val="00E1264E"/>
    <w:rsid w:val="00E14BD2"/>
    <w:rsid w:val="00E1543D"/>
    <w:rsid w:val="00E15E14"/>
    <w:rsid w:val="00E16060"/>
    <w:rsid w:val="00E167D1"/>
    <w:rsid w:val="00E170B2"/>
    <w:rsid w:val="00E17F4F"/>
    <w:rsid w:val="00E20616"/>
    <w:rsid w:val="00E208F1"/>
    <w:rsid w:val="00E20D40"/>
    <w:rsid w:val="00E2115B"/>
    <w:rsid w:val="00E2216A"/>
    <w:rsid w:val="00E22978"/>
    <w:rsid w:val="00E22AC9"/>
    <w:rsid w:val="00E23494"/>
    <w:rsid w:val="00E236FD"/>
    <w:rsid w:val="00E25A77"/>
    <w:rsid w:val="00E26722"/>
    <w:rsid w:val="00E26ECD"/>
    <w:rsid w:val="00E26F68"/>
    <w:rsid w:val="00E27082"/>
    <w:rsid w:val="00E27809"/>
    <w:rsid w:val="00E308B1"/>
    <w:rsid w:val="00E3094E"/>
    <w:rsid w:val="00E3129F"/>
    <w:rsid w:val="00E3151E"/>
    <w:rsid w:val="00E31D76"/>
    <w:rsid w:val="00E3261D"/>
    <w:rsid w:val="00E32B64"/>
    <w:rsid w:val="00E333C4"/>
    <w:rsid w:val="00E33607"/>
    <w:rsid w:val="00E33946"/>
    <w:rsid w:val="00E341B2"/>
    <w:rsid w:val="00E35441"/>
    <w:rsid w:val="00E357F9"/>
    <w:rsid w:val="00E36DCA"/>
    <w:rsid w:val="00E3731D"/>
    <w:rsid w:val="00E3743B"/>
    <w:rsid w:val="00E410F9"/>
    <w:rsid w:val="00E41888"/>
    <w:rsid w:val="00E41E2F"/>
    <w:rsid w:val="00E420AF"/>
    <w:rsid w:val="00E42F6F"/>
    <w:rsid w:val="00E44212"/>
    <w:rsid w:val="00E44AE9"/>
    <w:rsid w:val="00E44D2E"/>
    <w:rsid w:val="00E44D3D"/>
    <w:rsid w:val="00E46007"/>
    <w:rsid w:val="00E46293"/>
    <w:rsid w:val="00E47A5F"/>
    <w:rsid w:val="00E47A69"/>
    <w:rsid w:val="00E47B99"/>
    <w:rsid w:val="00E47F21"/>
    <w:rsid w:val="00E505E9"/>
    <w:rsid w:val="00E5092E"/>
    <w:rsid w:val="00E50FD8"/>
    <w:rsid w:val="00E514AC"/>
    <w:rsid w:val="00E51505"/>
    <w:rsid w:val="00E516F2"/>
    <w:rsid w:val="00E51C66"/>
    <w:rsid w:val="00E51F61"/>
    <w:rsid w:val="00E5206E"/>
    <w:rsid w:val="00E52C9E"/>
    <w:rsid w:val="00E54BA3"/>
    <w:rsid w:val="00E55295"/>
    <w:rsid w:val="00E55413"/>
    <w:rsid w:val="00E57D23"/>
    <w:rsid w:val="00E57E25"/>
    <w:rsid w:val="00E608C6"/>
    <w:rsid w:val="00E6113A"/>
    <w:rsid w:val="00E617FF"/>
    <w:rsid w:val="00E64565"/>
    <w:rsid w:val="00E6555C"/>
    <w:rsid w:val="00E6586C"/>
    <w:rsid w:val="00E6633E"/>
    <w:rsid w:val="00E66C12"/>
    <w:rsid w:val="00E66DFD"/>
    <w:rsid w:val="00E67211"/>
    <w:rsid w:val="00E673EA"/>
    <w:rsid w:val="00E706FC"/>
    <w:rsid w:val="00E72BE3"/>
    <w:rsid w:val="00E73461"/>
    <w:rsid w:val="00E743C9"/>
    <w:rsid w:val="00E74633"/>
    <w:rsid w:val="00E748B5"/>
    <w:rsid w:val="00E77840"/>
    <w:rsid w:val="00E778D2"/>
    <w:rsid w:val="00E77AC0"/>
    <w:rsid w:val="00E80F65"/>
    <w:rsid w:val="00E81BDD"/>
    <w:rsid w:val="00E81E92"/>
    <w:rsid w:val="00E823D6"/>
    <w:rsid w:val="00E834A1"/>
    <w:rsid w:val="00E83A26"/>
    <w:rsid w:val="00E84348"/>
    <w:rsid w:val="00E8695F"/>
    <w:rsid w:val="00E86CE6"/>
    <w:rsid w:val="00E87745"/>
    <w:rsid w:val="00E877F5"/>
    <w:rsid w:val="00E87A69"/>
    <w:rsid w:val="00E9101A"/>
    <w:rsid w:val="00E910BE"/>
    <w:rsid w:val="00E915B7"/>
    <w:rsid w:val="00E91B08"/>
    <w:rsid w:val="00E92864"/>
    <w:rsid w:val="00E92A04"/>
    <w:rsid w:val="00E92C1A"/>
    <w:rsid w:val="00E92F7D"/>
    <w:rsid w:val="00E93094"/>
    <w:rsid w:val="00E931D2"/>
    <w:rsid w:val="00E938F4"/>
    <w:rsid w:val="00E93D51"/>
    <w:rsid w:val="00E9460D"/>
    <w:rsid w:val="00E9536D"/>
    <w:rsid w:val="00E96002"/>
    <w:rsid w:val="00E9603B"/>
    <w:rsid w:val="00E96BBF"/>
    <w:rsid w:val="00E96CE3"/>
    <w:rsid w:val="00E97C44"/>
    <w:rsid w:val="00E97C4A"/>
    <w:rsid w:val="00E97CBA"/>
    <w:rsid w:val="00E97ECE"/>
    <w:rsid w:val="00EA213A"/>
    <w:rsid w:val="00EA249A"/>
    <w:rsid w:val="00EA2588"/>
    <w:rsid w:val="00EA2674"/>
    <w:rsid w:val="00EA29FD"/>
    <w:rsid w:val="00EA3052"/>
    <w:rsid w:val="00EA3549"/>
    <w:rsid w:val="00EA4966"/>
    <w:rsid w:val="00EA4C28"/>
    <w:rsid w:val="00EA4E17"/>
    <w:rsid w:val="00EA5060"/>
    <w:rsid w:val="00EA515D"/>
    <w:rsid w:val="00EA5A4E"/>
    <w:rsid w:val="00EA5B53"/>
    <w:rsid w:val="00EA5CE8"/>
    <w:rsid w:val="00EA6150"/>
    <w:rsid w:val="00EA688B"/>
    <w:rsid w:val="00EA74AF"/>
    <w:rsid w:val="00EA7D8A"/>
    <w:rsid w:val="00EB1221"/>
    <w:rsid w:val="00EB1F8F"/>
    <w:rsid w:val="00EB2228"/>
    <w:rsid w:val="00EB260C"/>
    <w:rsid w:val="00EB36EC"/>
    <w:rsid w:val="00EB3AEE"/>
    <w:rsid w:val="00EB3C11"/>
    <w:rsid w:val="00EB503D"/>
    <w:rsid w:val="00EB5D73"/>
    <w:rsid w:val="00EB6E38"/>
    <w:rsid w:val="00EB785D"/>
    <w:rsid w:val="00EC02BF"/>
    <w:rsid w:val="00EC108F"/>
    <w:rsid w:val="00EC15A5"/>
    <w:rsid w:val="00EC15EE"/>
    <w:rsid w:val="00EC1677"/>
    <w:rsid w:val="00EC251E"/>
    <w:rsid w:val="00EC25C7"/>
    <w:rsid w:val="00EC2A2C"/>
    <w:rsid w:val="00EC36C8"/>
    <w:rsid w:val="00EC5FFA"/>
    <w:rsid w:val="00EC6383"/>
    <w:rsid w:val="00ED11B3"/>
    <w:rsid w:val="00ED19E5"/>
    <w:rsid w:val="00ED1D01"/>
    <w:rsid w:val="00ED24E1"/>
    <w:rsid w:val="00ED28B3"/>
    <w:rsid w:val="00ED2BBA"/>
    <w:rsid w:val="00ED33D5"/>
    <w:rsid w:val="00ED3CD1"/>
    <w:rsid w:val="00ED420D"/>
    <w:rsid w:val="00ED4C51"/>
    <w:rsid w:val="00ED51D6"/>
    <w:rsid w:val="00ED5DE0"/>
    <w:rsid w:val="00ED6405"/>
    <w:rsid w:val="00ED6439"/>
    <w:rsid w:val="00ED6640"/>
    <w:rsid w:val="00ED678D"/>
    <w:rsid w:val="00ED72CA"/>
    <w:rsid w:val="00ED76A0"/>
    <w:rsid w:val="00ED7E64"/>
    <w:rsid w:val="00ED7F81"/>
    <w:rsid w:val="00EE0111"/>
    <w:rsid w:val="00EE04B3"/>
    <w:rsid w:val="00EE06A0"/>
    <w:rsid w:val="00EE0AF5"/>
    <w:rsid w:val="00EE0C06"/>
    <w:rsid w:val="00EE13C9"/>
    <w:rsid w:val="00EE2638"/>
    <w:rsid w:val="00EE2847"/>
    <w:rsid w:val="00EE3972"/>
    <w:rsid w:val="00EE582B"/>
    <w:rsid w:val="00EE5CBC"/>
    <w:rsid w:val="00EE610C"/>
    <w:rsid w:val="00EE667B"/>
    <w:rsid w:val="00EE6A53"/>
    <w:rsid w:val="00EF1DA8"/>
    <w:rsid w:val="00EF1EB6"/>
    <w:rsid w:val="00EF2ED0"/>
    <w:rsid w:val="00EF35C8"/>
    <w:rsid w:val="00EF3B14"/>
    <w:rsid w:val="00EF3CAE"/>
    <w:rsid w:val="00EF487F"/>
    <w:rsid w:val="00EF4FD4"/>
    <w:rsid w:val="00EF55D6"/>
    <w:rsid w:val="00EF7A9E"/>
    <w:rsid w:val="00F00254"/>
    <w:rsid w:val="00F00995"/>
    <w:rsid w:val="00F00F6C"/>
    <w:rsid w:val="00F0257B"/>
    <w:rsid w:val="00F02C6E"/>
    <w:rsid w:val="00F0324D"/>
    <w:rsid w:val="00F03519"/>
    <w:rsid w:val="00F03948"/>
    <w:rsid w:val="00F04089"/>
    <w:rsid w:val="00F042D3"/>
    <w:rsid w:val="00F042DE"/>
    <w:rsid w:val="00F04726"/>
    <w:rsid w:val="00F0536C"/>
    <w:rsid w:val="00F05AB2"/>
    <w:rsid w:val="00F05FF7"/>
    <w:rsid w:val="00F06659"/>
    <w:rsid w:val="00F071C0"/>
    <w:rsid w:val="00F10EF1"/>
    <w:rsid w:val="00F123FB"/>
    <w:rsid w:val="00F12837"/>
    <w:rsid w:val="00F133F5"/>
    <w:rsid w:val="00F13D71"/>
    <w:rsid w:val="00F14F29"/>
    <w:rsid w:val="00F169D0"/>
    <w:rsid w:val="00F171D3"/>
    <w:rsid w:val="00F17431"/>
    <w:rsid w:val="00F20011"/>
    <w:rsid w:val="00F20F41"/>
    <w:rsid w:val="00F228A9"/>
    <w:rsid w:val="00F22D07"/>
    <w:rsid w:val="00F2545E"/>
    <w:rsid w:val="00F261C4"/>
    <w:rsid w:val="00F26CB3"/>
    <w:rsid w:val="00F27B56"/>
    <w:rsid w:val="00F27DC3"/>
    <w:rsid w:val="00F3235C"/>
    <w:rsid w:val="00F326BB"/>
    <w:rsid w:val="00F32873"/>
    <w:rsid w:val="00F3297C"/>
    <w:rsid w:val="00F3299C"/>
    <w:rsid w:val="00F33271"/>
    <w:rsid w:val="00F3344C"/>
    <w:rsid w:val="00F3369A"/>
    <w:rsid w:val="00F3376C"/>
    <w:rsid w:val="00F33B92"/>
    <w:rsid w:val="00F358F7"/>
    <w:rsid w:val="00F35A5D"/>
    <w:rsid w:val="00F35C64"/>
    <w:rsid w:val="00F36647"/>
    <w:rsid w:val="00F36BC4"/>
    <w:rsid w:val="00F36E67"/>
    <w:rsid w:val="00F36EF3"/>
    <w:rsid w:val="00F375CA"/>
    <w:rsid w:val="00F37992"/>
    <w:rsid w:val="00F37D54"/>
    <w:rsid w:val="00F37E71"/>
    <w:rsid w:val="00F4040F"/>
    <w:rsid w:val="00F405C4"/>
    <w:rsid w:val="00F40F43"/>
    <w:rsid w:val="00F41CF2"/>
    <w:rsid w:val="00F42452"/>
    <w:rsid w:val="00F42B8F"/>
    <w:rsid w:val="00F42E18"/>
    <w:rsid w:val="00F4309C"/>
    <w:rsid w:val="00F435A9"/>
    <w:rsid w:val="00F436B1"/>
    <w:rsid w:val="00F43B8B"/>
    <w:rsid w:val="00F43ED1"/>
    <w:rsid w:val="00F440DC"/>
    <w:rsid w:val="00F445C3"/>
    <w:rsid w:val="00F445D3"/>
    <w:rsid w:val="00F44E04"/>
    <w:rsid w:val="00F4543F"/>
    <w:rsid w:val="00F45722"/>
    <w:rsid w:val="00F45938"/>
    <w:rsid w:val="00F45C1A"/>
    <w:rsid w:val="00F45CC6"/>
    <w:rsid w:val="00F45F54"/>
    <w:rsid w:val="00F46EA1"/>
    <w:rsid w:val="00F473E4"/>
    <w:rsid w:val="00F476BB"/>
    <w:rsid w:val="00F51247"/>
    <w:rsid w:val="00F51608"/>
    <w:rsid w:val="00F5162E"/>
    <w:rsid w:val="00F51FB3"/>
    <w:rsid w:val="00F52310"/>
    <w:rsid w:val="00F5294B"/>
    <w:rsid w:val="00F52CDE"/>
    <w:rsid w:val="00F53588"/>
    <w:rsid w:val="00F549AF"/>
    <w:rsid w:val="00F554C5"/>
    <w:rsid w:val="00F55F18"/>
    <w:rsid w:val="00F56FF2"/>
    <w:rsid w:val="00F60488"/>
    <w:rsid w:val="00F60E88"/>
    <w:rsid w:val="00F61187"/>
    <w:rsid w:val="00F611B2"/>
    <w:rsid w:val="00F613CA"/>
    <w:rsid w:val="00F6159D"/>
    <w:rsid w:val="00F62147"/>
    <w:rsid w:val="00F6244E"/>
    <w:rsid w:val="00F63779"/>
    <w:rsid w:val="00F63F49"/>
    <w:rsid w:val="00F64917"/>
    <w:rsid w:val="00F655C8"/>
    <w:rsid w:val="00F657BF"/>
    <w:rsid w:val="00F6650F"/>
    <w:rsid w:val="00F66957"/>
    <w:rsid w:val="00F66D9F"/>
    <w:rsid w:val="00F66F94"/>
    <w:rsid w:val="00F67A95"/>
    <w:rsid w:val="00F70114"/>
    <w:rsid w:val="00F713C3"/>
    <w:rsid w:val="00F7188A"/>
    <w:rsid w:val="00F71CB9"/>
    <w:rsid w:val="00F71DCA"/>
    <w:rsid w:val="00F71FCC"/>
    <w:rsid w:val="00F724FD"/>
    <w:rsid w:val="00F72C54"/>
    <w:rsid w:val="00F72DF5"/>
    <w:rsid w:val="00F73225"/>
    <w:rsid w:val="00F743AD"/>
    <w:rsid w:val="00F745B3"/>
    <w:rsid w:val="00F74646"/>
    <w:rsid w:val="00F75029"/>
    <w:rsid w:val="00F75947"/>
    <w:rsid w:val="00F76755"/>
    <w:rsid w:val="00F76A39"/>
    <w:rsid w:val="00F76E76"/>
    <w:rsid w:val="00F7788C"/>
    <w:rsid w:val="00F77C86"/>
    <w:rsid w:val="00F80116"/>
    <w:rsid w:val="00F80F46"/>
    <w:rsid w:val="00F81418"/>
    <w:rsid w:val="00F8169C"/>
    <w:rsid w:val="00F81901"/>
    <w:rsid w:val="00F81B6E"/>
    <w:rsid w:val="00F823A6"/>
    <w:rsid w:val="00F8319B"/>
    <w:rsid w:val="00F833E4"/>
    <w:rsid w:val="00F8459C"/>
    <w:rsid w:val="00F84C0E"/>
    <w:rsid w:val="00F854D9"/>
    <w:rsid w:val="00F854EC"/>
    <w:rsid w:val="00F86412"/>
    <w:rsid w:val="00F904B4"/>
    <w:rsid w:val="00F90BCF"/>
    <w:rsid w:val="00F91ABD"/>
    <w:rsid w:val="00F91C22"/>
    <w:rsid w:val="00F91EC1"/>
    <w:rsid w:val="00F91EFA"/>
    <w:rsid w:val="00F9296F"/>
    <w:rsid w:val="00F932AF"/>
    <w:rsid w:val="00F93FB3"/>
    <w:rsid w:val="00F9430D"/>
    <w:rsid w:val="00F95087"/>
    <w:rsid w:val="00F9557F"/>
    <w:rsid w:val="00F95995"/>
    <w:rsid w:val="00F95F44"/>
    <w:rsid w:val="00F96371"/>
    <w:rsid w:val="00F96AFD"/>
    <w:rsid w:val="00F96D4B"/>
    <w:rsid w:val="00F97174"/>
    <w:rsid w:val="00F976C4"/>
    <w:rsid w:val="00F97961"/>
    <w:rsid w:val="00F97BFD"/>
    <w:rsid w:val="00FA01A5"/>
    <w:rsid w:val="00FA0203"/>
    <w:rsid w:val="00FA07BF"/>
    <w:rsid w:val="00FA32F1"/>
    <w:rsid w:val="00FA35D8"/>
    <w:rsid w:val="00FA3C58"/>
    <w:rsid w:val="00FA5FE0"/>
    <w:rsid w:val="00FA6FB6"/>
    <w:rsid w:val="00FAC472"/>
    <w:rsid w:val="00FB003C"/>
    <w:rsid w:val="00FB14CB"/>
    <w:rsid w:val="00FB18FC"/>
    <w:rsid w:val="00FB1B8E"/>
    <w:rsid w:val="00FB1D18"/>
    <w:rsid w:val="00FB3B0A"/>
    <w:rsid w:val="00FB3FCC"/>
    <w:rsid w:val="00FB413C"/>
    <w:rsid w:val="00FB4F06"/>
    <w:rsid w:val="00FB56C9"/>
    <w:rsid w:val="00FB5C91"/>
    <w:rsid w:val="00FB5F36"/>
    <w:rsid w:val="00FB5FA5"/>
    <w:rsid w:val="00FB602B"/>
    <w:rsid w:val="00FB664F"/>
    <w:rsid w:val="00FB7894"/>
    <w:rsid w:val="00FB7C36"/>
    <w:rsid w:val="00FB7EFE"/>
    <w:rsid w:val="00FC0144"/>
    <w:rsid w:val="00FC20BE"/>
    <w:rsid w:val="00FC24BE"/>
    <w:rsid w:val="00FC3202"/>
    <w:rsid w:val="00FC3D8B"/>
    <w:rsid w:val="00FC48B2"/>
    <w:rsid w:val="00FC4B12"/>
    <w:rsid w:val="00FC54E6"/>
    <w:rsid w:val="00FC5B9C"/>
    <w:rsid w:val="00FC637E"/>
    <w:rsid w:val="00FC69D4"/>
    <w:rsid w:val="00FC6D30"/>
    <w:rsid w:val="00FC6F1B"/>
    <w:rsid w:val="00FC79FB"/>
    <w:rsid w:val="00FD05AE"/>
    <w:rsid w:val="00FD0B23"/>
    <w:rsid w:val="00FD1294"/>
    <w:rsid w:val="00FD1589"/>
    <w:rsid w:val="00FD1E26"/>
    <w:rsid w:val="00FD2A29"/>
    <w:rsid w:val="00FD2D20"/>
    <w:rsid w:val="00FD310E"/>
    <w:rsid w:val="00FD3212"/>
    <w:rsid w:val="00FD3AA8"/>
    <w:rsid w:val="00FD4982"/>
    <w:rsid w:val="00FD5937"/>
    <w:rsid w:val="00FD7187"/>
    <w:rsid w:val="00FE0257"/>
    <w:rsid w:val="00FE0FD6"/>
    <w:rsid w:val="00FE122B"/>
    <w:rsid w:val="00FE13BF"/>
    <w:rsid w:val="00FE1E2F"/>
    <w:rsid w:val="00FE2BB0"/>
    <w:rsid w:val="00FE2EE4"/>
    <w:rsid w:val="00FE5933"/>
    <w:rsid w:val="00FE5B66"/>
    <w:rsid w:val="00FE5EFA"/>
    <w:rsid w:val="00FE6565"/>
    <w:rsid w:val="00FE6ACA"/>
    <w:rsid w:val="00FE7624"/>
    <w:rsid w:val="00FF035D"/>
    <w:rsid w:val="00FF0658"/>
    <w:rsid w:val="00FF270F"/>
    <w:rsid w:val="00FF285C"/>
    <w:rsid w:val="00FF3664"/>
    <w:rsid w:val="00FF444C"/>
    <w:rsid w:val="00FF4503"/>
    <w:rsid w:val="00FF4556"/>
    <w:rsid w:val="00FF530C"/>
    <w:rsid w:val="00FF53DF"/>
    <w:rsid w:val="00FF5693"/>
    <w:rsid w:val="00FF577E"/>
    <w:rsid w:val="00FF5902"/>
    <w:rsid w:val="00FF594F"/>
    <w:rsid w:val="00FF6857"/>
    <w:rsid w:val="00FF6925"/>
    <w:rsid w:val="00FF6BEA"/>
    <w:rsid w:val="00FF75C7"/>
    <w:rsid w:val="00FF7BD4"/>
    <w:rsid w:val="00FF7D79"/>
    <w:rsid w:val="0110F3EB"/>
    <w:rsid w:val="01213610"/>
    <w:rsid w:val="012B52D2"/>
    <w:rsid w:val="014DFDA9"/>
    <w:rsid w:val="01696339"/>
    <w:rsid w:val="01702E51"/>
    <w:rsid w:val="019F994D"/>
    <w:rsid w:val="01B7A144"/>
    <w:rsid w:val="01BB0C2E"/>
    <w:rsid w:val="01C225A2"/>
    <w:rsid w:val="01C9D189"/>
    <w:rsid w:val="01DFB79F"/>
    <w:rsid w:val="01EA9E8B"/>
    <w:rsid w:val="01EFB12F"/>
    <w:rsid w:val="02077E74"/>
    <w:rsid w:val="0232B502"/>
    <w:rsid w:val="0245A8DD"/>
    <w:rsid w:val="025A035F"/>
    <w:rsid w:val="025B4F6C"/>
    <w:rsid w:val="027DE8C4"/>
    <w:rsid w:val="0288E20F"/>
    <w:rsid w:val="02909CF0"/>
    <w:rsid w:val="02B21FA1"/>
    <w:rsid w:val="02BB9D6C"/>
    <w:rsid w:val="02C2A130"/>
    <w:rsid w:val="02C2DDEA"/>
    <w:rsid w:val="02D2595B"/>
    <w:rsid w:val="02F906DA"/>
    <w:rsid w:val="03155259"/>
    <w:rsid w:val="033BE370"/>
    <w:rsid w:val="03503847"/>
    <w:rsid w:val="035CC053"/>
    <w:rsid w:val="03622F91"/>
    <w:rsid w:val="036AA5A5"/>
    <w:rsid w:val="03892E62"/>
    <w:rsid w:val="039B56F6"/>
    <w:rsid w:val="03A82591"/>
    <w:rsid w:val="03AC24F6"/>
    <w:rsid w:val="03AFFAEF"/>
    <w:rsid w:val="03D0D271"/>
    <w:rsid w:val="03D5A53B"/>
    <w:rsid w:val="03EC24B0"/>
    <w:rsid w:val="03F3257D"/>
    <w:rsid w:val="042918EF"/>
    <w:rsid w:val="04341E5F"/>
    <w:rsid w:val="043F62F1"/>
    <w:rsid w:val="0461880B"/>
    <w:rsid w:val="04630EF6"/>
    <w:rsid w:val="0473BABC"/>
    <w:rsid w:val="04A5C628"/>
    <w:rsid w:val="04A8CA41"/>
    <w:rsid w:val="04AA9334"/>
    <w:rsid w:val="04B06EA0"/>
    <w:rsid w:val="04C642E0"/>
    <w:rsid w:val="04D8DC64"/>
    <w:rsid w:val="04D9DD9E"/>
    <w:rsid w:val="050087BB"/>
    <w:rsid w:val="0511FA44"/>
    <w:rsid w:val="0515EE10"/>
    <w:rsid w:val="051ACA50"/>
    <w:rsid w:val="051E057D"/>
    <w:rsid w:val="05225535"/>
    <w:rsid w:val="052AF0AA"/>
    <w:rsid w:val="052AF1A9"/>
    <w:rsid w:val="05321808"/>
    <w:rsid w:val="0547D204"/>
    <w:rsid w:val="0589B472"/>
    <w:rsid w:val="058C57C6"/>
    <w:rsid w:val="059CBA1D"/>
    <w:rsid w:val="05A1B1D2"/>
    <w:rsid w:val="05A61206"/>
    <w:rsid w:val="05BE3163"/>
    <w:rsid w:val="05D6DAED"/>
    <w:rsid w:val="05E8F85B"/>
    <w:rsid w:val="05F1DD0B"/>
    <w:rsid w:val="05F701C4"/>
    <w:rsid w:val="061C82D7"/>
    <w:rsid w:val="06209EE6"/>
    <w:rsid w:val="06466549"/>
    <w:rsid w:val="0661EA5B"/>
    <w:rsid w:val="06699FD9"/>
    <w:rsid w:val="066D1FBA"/>
    <w:rsid w:val="06727389"/>
    <w:rsid w:val="06780015"/>
    <w:rsid w:val="067F6B86"/>
    <w:rsid w:val="06B41F2E"/>
    <w:rsid w:val="06CB34C7"/>
    <w:rsid w:val="06D35D3D"/>
    <w:rsid w:val="06FD02B9"/>
    <w:rsid w:val="070AF36E"/>
    <w:rsid w:val="071173A2"/>
    <w:rsid w:val="07118968"/>
    <w:rsid w:val="071EE4F9"/>
    <w:rsid w:val="074FB4B1"/>
    <w:rsid w:val="0772547B"/>
    <w:rsid w:val="077D1D63"/>
    <w:rsid w:val="0789079C"/>
    <w:rsid w:val="0790429F"/>
    <w:rsid w:val="07966792"/>
    <w:rsid w:val="07B2994B"/>
    <w:rsid w:val="07BCF518"/>
    <w:rsid w:val="07C40A7B"/>
    <w:rsid w:val="07C7C745"/>
    <w:rsid w:val="07C7F8A0"/>
    <w:rsid w:val="07D8E0C5"/>
    <w:rsid w:val="07DF285F"/>
    <w:rsid w:val="07E992F3"/>
    <w:rsid w:val="07ECFBC3"/>
    <w:rsid w:val="080F7825"/>
    <w:rsid w:val="0813D69A"/>
    <w:rsid w:val="08293334"/>
    <w:rsid w:val="083A1398"/>
    <w:rsid w:val="084D4AE5"/>
    <w:rsid w:val="0853C8AC"/>
    <w:rsid w:val="08582BDC"/>
    <w:rsid w:val="08CBE62F"/>
    <w:rsid w:val="08F0B35A"/>
    <w:rsid w:val="090877BB"/>
    <w:rsid w:val="090A9688"/>
    <w:rsid w:val="091028C0"/>
    <w:rsid w:val="09138B20"/>
    <w:rsid w:val="09234749"/>
    <w:rsid w:val="092C8A18"/>
    <w:rsid w:val="0934A7FC"/>
    <w:rsid w:val="096E05EF"/>
    <w:rsid w:val="0975B4FF"/>
    <w:rsid w:val="098F078A"/>
    <w:rsid w:val="09B2C744"/>
    <w:rsid w:val="09B5CF93"/>
    <w:rsid w:val="09C29BB7"/>
    <w:rsid w:val="09DEE830"/>
    <w:rsid w:val="09E37407"/>
    <w:rsid w:val="09FA422C"/>
    <w:rsid w:val="0A0EB700"/>
    <w:rsid w:val="0A1C7763"/>
    <w:rsid w:val="0A22E538"/>
    <w:rsid w:val="0A2375BF"/>
    <w:rsid w:val="0A23A189"/>
    <w:rsid w:val="0A23CF48"/>
    <w:rsid w:val="0A44F33C"/>
    <w:rsid w:val="0A59E901"/>
    <w:rsid w:val="0A5B0622"/>
    <w:rsid w:val="0A688CFB"/>
    <w:rsid w:val="0A6D1C85"/>
    <w:rsid w:val="0A82337E"/>
    <w:rsid w:val="0A91BEED"/>
    <w:rsid w:val="0AA337D0"/>
    <w:rsid w:val="0AE2964B"/>
    <w:rsid w:val="0AEF8A7D"/>
    <w:rsid w:val="0AF6367D"/>
    <w:rsid w:val="0AF9D0C7"/>
    <w:rsid w:val="0B0A36A5"/>
    <w:rsid w:val="0B2215C7"/>
    <w:rsid w:val="0B26228A"/>
    <w:rsid w:val="0B2C882F"/>
    <w:rsid w:val="0B30E256"/>
    <w:rsid w:val="0B49DA08"/>
    <w:rsid w:val="0B68F232"/>
    <w:rsid w:val="0B83ED73"/>
    <w:rsid w:val="0B852AA5"/>
    <w:rsid w:val="0B922C44"/>
    <w:rsid w:val="0B959CCD"/>
    <w:rsid w:val="0B9DE5BD"/>
    <w:rsid w:val="0B9FF2EF"/>
    <w:rsid w:val="0BA8A93F"/>
    <w:rsid w:val="0BAECB34"/>
    <w:rsid w:val="0BB61630"/>
    <w:rsid w:val="0BCB0B74"/>
    <w:rsid w:val="0BCC6C7A"/>
    <w:rsid w:val="0BD17F65"/>
    <w:rsid w:val="0BE2CF2D"/>
    <w:rsid w:val="0BEDD637"/>
    <w:rsid w:val="0C07BF57"/>
    <w:rsid w:val="0C388870"/>
    <w:rsid w:val="0C3EA322"/>
    <w:rsid w:val="0C44753E"/>
    <w:rsid w:val="0C4DDB75"/>
    <w:rsid w:val="0C5D52D8"/>
    <w:rsid w:val="0C6347DD"/>
    <w:rsid w:val="0C685180"/>
    <w:rsid w:val="0C772306"/>
    <w:rsid w:val="0C8FD548"/>
    <w:rsid w:val="0CA1A684"/>
    <w:rsid w:val="0CB1E59B"/>
    <w:rsid w:val="0CBFD90B"/>
    <w:rsid w:val="0CD4289B"/>
    <w:rsid w:val="0CD5AA11"/>
    <w:rsid w:val="0CDE3622"/>
    <w:rsid w:val="0CE1E99F"/>
    <w:rsid w:val="0CE320F6"/>
    <w:rsid w:val="0D0FC650"/>
    <w:rsid w:val="0D16DD29"/>
    <w:rsid w:val="0D1C29AB"/>
    <w:rsid w:val="0D3250A5"/>
    <w:rsid w:val="0D681967"/>
    <w:rsid w:val="0D6DE70D"/>
    <w:rsid w:val="0D91D319"/>
    <w:rsid w:val="0DEA7B8F"/>
    <w:rsid w:val="0E06C128"/>
    <w:rsid w:val="0E17977D"/>
    <w:rsid w:val="0E1BC617"/>
    <w:rsid w:val="0E2991FB"/>
    <w:rsid w:val="0E44457F"/>
    <w:rsid w:val="0E458B1E"/>
    <w:rsid w:val="0E6EB2F2"/>
    <w:rsid w:val="0E712279"/>
    <w:rsid w:val="0E75AA8B"/>
    <w:rsid w:val="0E9628AE"/>
    <w:rsid w:val="0EAB5171"/>
    <w:rsid w:val="0EAE6A2F"/>
    <w:rsid w:val="0EB37297"/>
    <w:rsid w:val="0ECFC8E1"/>
    <w:rsid w:val="0ED499FF"/>
    <w:rsid w:val="0EDFC8B8"/>
    <w:rsid w:val="0EF8A38A"/>
    <w:rsid w:val="0F0784B7"/>
    <w:rsid w:val="0F12CCBB"/>
    <w:rsid w:val="0F3C39C0"/>
    <w:rsid w:val="0F41E75F"/>
    <w:rsid w:val="0F4276E8"/>
    <w:rsid w:val="0F4CF753"/>
    <w:rsid w:val="0F5229A7"/>
    <w:rsid w:val="0F5C39E1"/>
    <w:rsid w:val="0F5EF112"/>
    <w:rsid w:val="0F63E31F"/>
    <w:rsid w:val="0F68BE1E"/>
    <w:rsid w:val="0F810DFE"/>
    <w:rsid w:val="0F8AD67F"/>
    <w:rsid w:val="0F8FF3F1"/>
    <w:rsid w:val="0F9D5F2C"/>
    <w:rsid w:val="0FA66B1C"/>
    <w:rsid w:val="0FD00B5D"/>
    <w:rsid w:val="0FD624F2"/>
    <w:rsid w:val="0FDE76B1"/>
    <w:rsid w:val="10026C9F"/>
    <w:rsid w:val="1002A3B2"/>
    <w:rsid w:val="101371CE"/>
    <w:rsid w:val="101C800A"/>
    <w:rsid w:val="1023CE9D"/>
    <w:rsid w:val="10376026"/>
    <w:rsid w:val="10485E9B"/>
    <w:rsid w:val="104C17FD"/>
    <w:rsid w:val="105C23A8"/>
    <w:rsid w:val="105E15BC"/>
    <w:rsid w:val="106C1D4A"/>
    <w:rsid w:val="106E8EE3"/>
    <w:rsid w:val="10785776"/>
    <w:rsid w:val="10990996"/>
    <w:rsid w:val="10AFD420"/>
    <w:rsid w:val="10CD207B"/>
    <w:rsid w:val="10D1257B"/>
    <w:rsid w:val="1120D565"/>
    <w:rsid w:val="1132215A"/>
    <w:rsid w:val="1136D269"/>
    <w:rsid w:val="11378566"/>
    <w:rsid w:val="11387F9C"/>
    <w:rsid w:val="1140DC89"/>
    <w:rsid w:val="1146DC7C"/>
    <w:rsid w:val="116C2633"/>
    <w:rsid w:val="1170785B"/>
    <w:rsid w:val="117542E4"/>
    <w:rsid w:val="11844E64"/>
    <w:rsid w:val="1191CDE4"/>
    <w:rsid w:val="11D3EE82"/>
    <w:rsid w:val="11DB23B0"/>
    <w:rsid w:val="11E75482"/>
    <w:rsid w:val="12046413"/>
    <w:rsid w:val="12477E26"/>
    <w:rsid w:val="126E1444"/>
    <w:rsid w:val="127533DE"/>
    <w:rsid w:val="1282D576"/>
    <w:rsid w:val="12B61E60"/>
    <w:rsid w:val="12C00C98"/>
    <w:rsid w:val="12C507D3"/>
    <w:rsid w:val="12D3DF91"/>
    <w:rsid w:val="12E1FA29"/>
    <w:rsid w:val="130FFF02"/>
    <w:rsid w:val="131CB05B"/>
    <w:rsid w:val="13299D5E"/>
    <w:rsid w:val="1338A2D8"/>
    <w:rsid w:val="133FF410"/>
    <w:rsid w:val="136C4B47"/>
    <w:rsid w:val="136F0047"/>
    <w:rsid w:val="13834000"/>
    <w:rsid w:val="1386D33A"/>
    <w:rsid w:val="1389B188"/>
    <w:rsid w:val="13933D09"/>
    <w:rsid w:val="139E34C8"/>
    <w:rsid w:val="13C704E8"/>
    <w:rsid w:val="13CBD913"/>
    <w:rsid w:val="14212E24"/>
    <w:rsid w:val="142F2316"/>
    <w:rsid w:val="143513ED"/>
    <w:rsid w:val="143FFACB"/>
    <w:rsid w:val="1450754B"/>
    <w:rsid w:val="14528B2E"/>
    <w:rsid w:val="1457888F"/>
    <w:rsid w:val="146759A8"/>
    <w:rsid w:val="14889116"/>
    <w:rsid w:val="14909E42"/>
    <w:rsid w:val="14AC9EF5"/>
    <w:rsid w:val="14CCA029"/>
    <w:rsid w:val="14E5A235"/>
    <w:rsid w:val="1503F60C"/>
    <w:rsid w:val="15043347"/>
    <w:rsid w:val="150F4939"/>
    <w:rsid w:val="1517841B"/>
    <w:rsid w:val="152051C9"/>
    <w:rsid w:val="153F0930"/>
    <w:rsid w:val="1546DBC0"/>
    <w:rsid w:val="154E60F8"/>
    <w:rsid w:val="15641F76"/>
    <w:rsid w:val="15877A8E"/>
    <w:rsid w:val="15F9FC11"/>
    <w:rsid w:val="16012C1A"/>
    <w:rsid w:val="16101838"/>
    <w:rsid w:val="161C6904"/>
    <w:rsid w:val="164C0F59"/>
    <w:rsid w:val="1663F880"/>
    <w:rsid w:val="16924106"/>
    <w:rsid w:val="169FC369"/>
    <w:rsid w:val="16A512CB"/>
    <w:rsid w:val="16D4ECC8"/>
    <w:rsid w:val="16D7EA95"/>
    <w:rsid w:val="16DA86DB"/>
    <w:rsid w:val="16DFE12E"/>
    <w:rsid w:val="16E23DA7"/>
    <w:rsid w:val="16EC1170"/>
    <w:rsid w:val="171167DC"/>
    <w:rsid w:val="1712888D"/>
    <w:rsid w:val="1721B286"/>
    <w:rsid w:val="17238D12"/>
    <w:rsid w:val="1724A6C7"/>
    <w:rsid w:val="17290A9B"/>
    <w:rsid w:val="17647F6E"/>
    <w:rsid w:val="17808BA1"/>
    <w:rsid w:val="17C1A86C"/>
    <w:rsid w:val="17EA10B9"/>
    <w:rsid w:val="17F56780"/>
    <w:rsid w:val="17FAEA05"/>
    <w:rsid w:val="18065C6D"/>
    <w:rsid w:val="1807B751"/>
    <w:rsid w:val="180DC9A1"/>
    <w:rsid w:val="181BF722"/>
    <w:rsid w:val="1825DEDB"/>
    <w:rsid w:val="18374C3B"/>
    <w:rsid w:val="184D752A"/>
    <w:rsid w:val="1853F1D9"/>
    <w:rsid w:val="18556357"/>
    <w:rsid w:val="187B6CE5"/>
    <w:rsid w:val="188A8CE1"/>
    <w:rsid w:val="18908832"/>
    <w:rsid w:val="18949E88"/>
    <w:rsid w:val="18ACD7BC"/>
    <w:rsid w:val="18B5091B"/>
    <w:rsid w:val="18B696A8"/>
    <w:rsid w:val="18C1BD24"/>
    <w:rsid w:val="18D6FF61"/>
    <w:rsid w:val="18DEB9C9"/>
    <w:rsid w:val="18E9A650"/>
    <w:rsid w:val="18F290B9"/>
    <w:rsid w:val="192AB145"/>
    <w:rsid w:val="192B7071"/>
    <w:rsid w:val="1935CE31"/>
    <w:rsid w:val="1944AA98"/>
    <w:rsid w:val="194EF1F4"/>
    <w:rsid w:val="19538D8C"/>
    <w:rsid w:val="1953E5AF"/>
    <w:rsid w:val="19657462"/>
    <w:rsid w:val="196E6300"/>
    <w:rsid w:val="198D214C"/>
    <w:rsid w:val="1995E065"/>
    <w:rsid w:val="19A2094E"/>
    <w:rsid w:val="19B5E798"/>
    <w:rsid w:val="19C4DB95"/>
    <w:rsid w:val="19E3ADD0"/>
    <w:rsid w:val="1A26FDBA"/>
    <w:rsid w:val="1A3E54BB"/>
    <w:rsid w:val="1A46A1C3"/>
    <w:rsid w:val="1A79DA77"/>
    <w:rsid w:val="1A9EAE32"/>
    <w:rsid w:val="1AA45FD7"/>
    <w:rsid w:val="1AA728CB"/>
    <w:rsid w:val="1AC100C8"/>
    <w:rsid w:val="1AE70B23"/>
    <w:rsid w:val="1AEDE6BD"/>
    <w:rsid w:val="1AF1DC1B"/>
    <w:rsid w:val="1B07DD72"/>
    <w:rsid w:val="1B0920BE"/>
    <w:rsid w:val="1B0E2969"/>
    <w:rsid w:val="1B1F70C4"/>
    <w:rsid w:val="1B42CE14"/>
    <w:rsid w:val="1B4DA86A"/>
    <w:rsid w:val="1B4DF5B5"/>
    <w:rsid w:val="1B56FCA3"/>
    <w:rsid w:val="1B66B805"/>
    <w:rsid w:val="1B68475A"/>
    <w:rsid w:val="1B88F05E"/>
    <w:rsid w:val="1B96298B"/>
    <w:rsid w:val="1B9D45A2"/>
    <w:rsid w:val="1BA4D041"/>
    <w:rsid w:val="1BA959D7"/>
    <w:rsid w:val="1BB99C97"/>
    <w:rsid w:val="1BC03495"/>
    <w:rsid w:val="1BC799FD"/>
    <w:rsid w:val="1BEF6F19"/>
    <w:rsid w:val="1BF52770"/>
    <w:rsid w:val="1BF55E36"/>
    <w:rsid w:val="1C0DD059"/>
    <w:rsid w:val="1C297E75"/>
    <w:rsid w:val="1C463745"/>
    <w:rsid w:val="1C50D1E6"/>
    <w:rsid w:val="1C5D3A11"/>
    <w:rsid w:val="1C7930D2"/>
    <w:rsid w:val="1C84F00F"/>
    <w:rsid w:val="1C8E180B"/>
    <w:rsid w:val="1CA5819C"/>
    <w:rsid w:val="1CA7E79C"/>
    <w:rsid w:val="1CA9446F"/>
    <w:rsid w:val="1CB28D75"/>
    <w:rsid w:val="1CD277B6"/>
    <w:rsid w:val="1CD309BB"/>
    <w:rsid w:val="1CDEF38C"/>
    <w:rsid w:val="1CF33682"/>
    <w:rsid w:val="1CF4606F"/>
    <w:rsid w:val="1D13FE3F"/>
    <w:rsid w:val="1D2FE204"/>
    <w:rsid w:val="1D4A293F"/>
    <w:rsid w:val="1D537263"/>
    <w:rsid w:val="1D6B2E16"/>
    <w:rsid w:val="1D73F605"/>
    <w:rsid w:val="1DBB2B81"/>
    <w:rsid w:val="1DC68143"/>
    <w:rsid w:val="1DEF32C9"/>
    <w:rsid w:val="1DF8FADA"/>
    <w:rsid w:val="1DFA252A"/>
    <w:rsid w:val="1DFF7871"/>
    <w:rsid w:val="1E06B991"/>
    <w:rsid w:val="1E55711F"/>
    <w:rsid w:val="1E5FA160"/>
    <w:rsid w:val="1E5FB23E"/>
    <w:rsid w:val="1E63D67A"/>
    <w:rsid w:val="1E8F4D7E"/>
    <w:rsid w:val="1EA240C1"/>
    <w:rsid w:val="1EB46ACC"/>
    <w:rsid w:val="1ECA01BF"/>
    <w:rsid w:val="1EDD6990"/>
    <w:rsid w:val="1EE119BC"/>
    <w:rsid w:val="1EE3C41D"/>
    <w:rsid w:val="1F00728B"/>
    <w:rsid w:val="1F00FB90"/>
    <w:rsid w:val="1F1361DC"/>
    <w:rsid w:val="1F18252B"/>
    <w:rsid w:val="1F1B6093"/>
    <w:rsid w:val="1F3C07C2"/>
    <w:rsid w:val="1F476415"/>
    <w:rsid w:val="1F497F10"/>
    <w:rsid w:val="1F5B4F29"/>
    <w:rsid w:val="1F7AAEB8"/>
    <w:rsid w:val="1F8B4AA7"/>
    <w:rsid w:val="1F9294C2"/>
    <w:rsid w:val="1F995DDF"/>
    <w:rsid w:val="1FB493BC"/>
    <w:rsid w:val="1FC9559C"/>
    <w:rsid w:val="1FD3A115"/>
    <w:rsid w:val="1FD553D5"/>
    <w:rsid w:val="1FD6D41E"/>
    <w:rsid w:val="1FE635AF"/>
    <w:rsid w:val="1FF1C7A2"/>
    <w:rsid w:val="1FFEE8CE"/>
    <w:rsid w:val="200014A2"/>
    <w:rsid w:val="200DA730"/>
    <w:rsid w:val="20177F27"/>
    <w:rsid w:val="202130AA"/>
    <w:rsid w:val="2036AF8B"/>
    <w:rsid w:val="205FA2B2"/>
    <w:rsid w:val="2067B357"/>
    <w:rsid w:val="2069E896"/>
    <w:rsid w:val="206AB20F"/>
    <w:rsid w:val="2070F70F"/>
    <w:rsid w:val="207461E6"/>
    <w:rsid w:val="2096B9B4"/>
    <w:rsid w:val="209725CA"/>
    <w:rsid w:val="209C5235"/>
    <w:rsid w:val="20A38033"/>
    <w:rsid w:val="20DC5B4F"/>
    <w:rsid w:val="20FE82FA"/>
    <w:rsid w:val="21032AD2"/>
    <w:rsid w:val="21167BB3"/>
    <w:rsid w:val="21198469"/>
    <w:rsid w:val="21261A9A"/>
    <w:rsid w:val="2130BEB2"/>
    <w:rsid w:val="213BD3F8"/>
    <w:rsid w:val="213C8BA2"/>
    <w:rsid w:val="214227DE"/>
    <w:rsid w:val="21445C4E"/>
    <w:rsid w:val="21539A2B"/>
    <w:rsid w:val="21554C33"/>
    <w:rsid w:val="2166BE28"/>
    <w:rsid w:val="216AB7D9"/>
    <w:rsid w:val="2171EEBC"/>
    <w:rsid w:val="2187D8B5"/>
    <w:rsid w:val="218C9C94"/>
    <w:rsid w:val="219929AD"/>
    <w:rsid w:val="21B0121E"/>
    <w:rsid w:val="21B2156C"/>
    <w:rsid w:val="21BA1025"/>
    <w:rsid w:val="21F4CB5C"/>
    <w:rsid w:val="21FFF9E5"/>
    <w:rsid w:val="22116F79"/>
    <w:rsid w:val="221C0366"/>
    <w:rsid w:val="222DE81B"/>
    <w:rsid w:val="222E15A6"/>
    <w:rsid w:val="222F9F47"/>
    <w:rsid w:val="22362D4E"/>
    <w:rsid w:val="223D131C"/>
    <w:rsid w:val="2249E5B6"/>
    <w:rsid w:val="2298A527"/>
    <w:rsid w:val="22A2CE83"/>
    <w:rsid w:val="22BC843F"/>
    <w:rsid w:val="22C8D99D"/>
    <w:rsid w:val="22E17730"/>
    <w:rsid w:val="22F8435A"/>
    <w:rsid w:val="22FC6A53"/>
    <w:rsid w:val="2321EFF7"/>
    <w:rsid w:val="2331F810"/>
    <w:rsid w:val="23390596"/>
    <w:rsid w:val="23405432"/>
    <w:rsid w:val="2345AE70"/>
    <w:rsid w:val="23569944"/>
    <w:rsid w:val="2361E24E"/>
    <w:rsid w:val="2366F6DB"/>
    <w:rsid w:val="23685131"/>
    <w:rsid w:val="23708E05"/>
    <w:rsid w:val="238412A7"/>
    <w:rsid w:val="2395EA25"/>
    <w:rsid w:val="23A5DFB2"/>
    <w:rsid w:val="23ABED6B"/>
    <w:rsid w:val="23CD3D3C"/>
    <w:rsid w:val="23E84854"/>
    <w:rsid w:val="23E8DAAA"/>
    <w:rsid w:val="23ECACD2"/>
    <w:rsid w:val="23F2CC33"/>
    <w:rsid w:val="241195FD"/>
    <w:rsid w:val="241371E7"/>
    <w:rsid w:val="241903B7"/>
    <w:rsid w:val="243719F7"/>
    <w:rsid w:val="243FB002"/>
    <w:rsid w:val="2440E3EC"/>
    <w:rsid w:val="24585DB8"/>
    <w:rsid w:val="2459E5FC"/>
    <w:rsid w:val="245A2352"/>
    <w:rsid w:val="245A799C"/>
    <w:rsid w:val="246089E7"/>
    <w:rsid w:val="24649892"/>
    <w:rsid w:val="2476CFDA"/>
    <w:rsid w:val="24B4AA9B"/>
    <w:rsid w:val="24C62BCC"/>
    <w:rsid w:val="24C8B75A"/>
    <w:rsid w:val="24E3CA63"/>
    <w:rsid w:val="24F61BF2"/>
    <w:rsid w:val="251DAFBB"/>
    <w:rsid w:val="2557BC62"/>
    <w:rsid w:val="25606FCA"/>
    <w:rsid w:val="2565AC12"/>
    <w:rsid w:val="25660183"/>
    <w:rsid w:val="259A7387"/>
    <w:rsid w:val="25A26377"/>
    <w:rsid w:val="25A3D8B0"/>
    <w:rsid w:val="25AC7022"/>
    <w:rsid w:val="25C23007"/>
    <w:rsid w:val="25D7788D"/>
    <w:rsid w:val="25EC4374"/>
    <w:rsid w:val="25F35305"/>
    <w:rsid w:val="26086168"/>
    <w:rsid w:val="26160760"/>
    <w:rsid w:val="262236F5"/>
    <w:rsid w:val="264D7D2C"/>
    <w:rsid w:val="2657A83B"/>
    <w:rsid w:val="266343F6"/>
    <w:rsid w:val="26643DFE"/>
    <w:rsid w:val="268DDE3D"/>
    <w:rsid w:val="26997986"/>
    <w:rsid w:val="269D5440"/>
    <w:rsid w:val="26EFE6C4"/>
    <w:rsid w:val="26F77201"/>
    <w:rsid w:val="27078320"/>
    <w:rsid w:val="270EBB00"/>
    <w:rsid w:val="27219EE7"/>
    <w:rsid w:val="27332D69"/>
    <w:rsid w:val="274C97CE"/>
    <w:rsid w:val="274F62E6"/>
    <w:rsid w:val="277296DA"/>
    <w:rsid w:val="278502E6"/>
    <w:rsid w:val="278B9436"/>
    <w:rsid w:val="279A42AE"/>
    <w:rsid w:val="27A3B5D1"/>
    <w:rsid w:val="27A84AC0"/>
    <w:rsid w:val="27AA83F9"/>
    <w:rsid w:val="27C1B05E"/>
    <w:rsid w:val="27CDF381"/>
    <w:rsid w:val="27F4A5C0"/>
    <w:rsid w:val="280776E2"/>
    <w:rsid w:val="280EAD95"/>
    <w:rsid w:val="281FCCA2"/>
    <w:rsid w:val="28317959"/>
    <w:rsid w:val="283A2B1A"/>
    <w:rsid w:val="28517D4D"/>
    <w:rsid w:val="28532ACF"/>
    <w:rsid w:val="285E6D8B"/>
    <w:rsid w:val="285FA6A9"/>
    <w:rsid w:val="287340F2"/>
    <w:rsid w:val="287BA7AB"/>
    <w:rsid w:val="2883381D"/>
    <w:rsid w:val="2897381C"/>
    <w:rsid w:val="2899CB30"/>
    <w:rsid w:val="28A8D3A5"/>
    <w:rsid w:val="28C21E6C"/>
    <w:rsid w:val="28C53D7E"/>
    <w:rsid w:val="28DF2F62"/>
    <w:rsid w:val="28EF57C1"/>
    <w:rsid w:val="28F8AA71"/>
    <w:rsid w:val="290F638E"/>
    <w:rsid w:val="291D9C18"/>
    <w:rsid w:val="291E7753"/>
    <w:rsid w:val="29329B8A"/>
    <w:rsid w:val="293AEBAA"/>
    <w:rsid w:val="294B72BD"/>
    <w:rsid w:val="296470A6"/>
    <w:rsid w:val="29714BC2"/>
    <w:rsid w:val="2976DCA5"/>
    <w:rsid w:val="29775178"/>
    <w:rsid w:val="2982C007"/>
    <w:rsid w:val="299D6B00"/>
    <w:rsid w:val="29A84052"/>
    <w:rsid w:val="29DABEE2"/>
    <w:rsid w:val="29EEB324"/>
    <w:rsid w:val="2A35FD60"/>
    <w:rsid w:val="2A3E6B55"/>
    <w:rsid w:val="2A4180FB"/>
    <w:rsid w:val="2A426A19"/>
    <w:rsid w:val="2A5016BC"/>
    <w:rsid w:val="2A503FD0"/>
    <w:rsid w:val="2A52F997"/>
    <w:rsid w:val="2A5D59B7"/>
    <w:rsid w:val="2A7E6A16"/>
    <w:rsid w:val="2A89DBF2"/>
    <w:rsid w:val="2A9ABBF4"/>
    <w:rsid w:val="2AC7FBD0"/>
    <w:rsid w:val="2AD356B5"/>
    <w:rsid w:val="2AD9B19B"/>
    <w:rsid w:val="2B113204"/>
    <w:rsid w:val="2B334C74"/>
    <w:rsid w:val="2B39EB8E"/>
    <w:rsid w:val="2B41ACB7"/>
    <w:rsid w:val="2B63E343"/>
    <w:rsid w:val="2B64A695"/>
    <w:rsid w:val="2B6998ED"/>
    <w:rsid w:val="2B6E91CC"/>
    <w:rsid w:val="2B74CCE2"/>
    <w:rsid w:val="2B7512FF"/>
    <w:rsid w:val="2B7D29A0"/>
    <w:rsid w:val="2B9F225B"/>
    <w:rsid w:val="2BA62065"/>
    <w:rsid w:val="2BB9C70A"/>
    <w:rsid w:val="2BC41477"/>
    <w:rsid w:val="2BC479A3"/>
    <w:rsid w:val="2BC96CC9"/>
    <w:rsid w:val="2BD50D97"/>
    <w:rsid w:val="2BD58A1B"/>
    <w:rsid w:val="2BE07D8F"/>
    <w:rsid w:val="2BF8743B"/>
    <w:rsid w:val="2BFAC13B"/>
    <w:rsid w:val="2BFF7D6C"/>
    <w:rsid w:val="2C024D0A"/>
    <w:rsid w:val="2C18BA6A"/>
    <w:rsid w:val="2C4103F4"/>
    <w:rsid w:val="2C50E60B"/>
    <w:rsid w:val="2C670F26"/>
    <w:rsid w:val="2C67C8EB"/>
    <w:rsid w:val="2C71B6BF"/>
    <w:rsid w:val="2C7DB296"/>
    <w:rsid w:val="2C9713E3"/>
    <w:rsid w:val="2CB0B3A6"/>
    <w:rsid w:val="2CD41F27"/>
    <w:rsid w:val="2CE05FA9"/>
    <w:rsid w:val="2CF40B09"/>
    <w:rsid w:val="2CFB93E1"/>
    <w:rsid w:val="2CFE14BF"/>
    <w:rsid w:val="2D1172EA"/>
    <w:rsid w:val="2D187CBE"/>
    <w:rsid w:val="2D1AF12D"/>
    <w:rsid w:val="2D1CA4EB"/>
    <w:rsid w:val="2D20B4CE"/>
    <w:rsid w:val="2D3259B2"/>
    <w:rsid w:val="2D434E57"/>
    <w:rsid w:val="2D57D4F6"/>
    <w:rsid w:val="2D6CB720"/>
    <w:rsid w:val="2D79A1FA"/>
    <w:rsid w:val="2D813E4B"/>
    <w:rsid w:val="2D931524"/>
    <w:rsid w:val="2DA507A7"/>
    <w:rsid w:val="2DB6CD99"/>
    <w:rsid w:val="2DB70DBC"/>
    <w:rsid w:val="2DD1780B"/>
    <w:rsid w:val="2DDB45BD"/>
    <w:rsid w:val="2DEDFF73"/>
    <w:rsid w:val="2DEFD149"/>
    <w:rsid w:val="2E0323C0"/>
    <w:rsid w:val="2E170639"/>
    <w:rsid w:val="2E17E80E"/>
    <w:rsid w:val="2E26B8AC"/>
    <w:rsid w:val="2E2A9865"/>
    <w:rsid w:val="2E303553"/>
    <w:rsid w:val="2E39B45E"/>
    <w:rsid w:val="2E3BED91"/>
    <w:rsid w:val="2E60990C"/>
    <w:rsid w:val="2E6EC47A"/>
    <w:rsid w:val="2E7F03B0"/>
    <w:rsid w:val="2E8D40FD"/>
    <w:rsid w:val="2E9935AE"/>
    <w:rsid w:val="2EA6E781"/>
    <w:rsid w:val="2ED8F28F"/>
    <w:rsid w:val="2EE26C57"/>
    <w:rsid w:val="2EF2EC54"/>
    <w:rsid w:val="2F0CA372"/>
    <w:rsid w:val="2F149640"/>
    <w:rsid w:val="2F2743B2"/>
    <w:rsid w:val="2F29D74D"/>
    <w:rsid w:val="2F36EE1E"/>
    <w:rsid w:val="2F4008FD"/>
    <w:rsid w:val="2F422462"/>
    <w:rsid w:val="2F431030"/>
    <w:rsid w:val="2F6B3B50"/>
    <w:rsid w:val="2F6CCD5D"/>
    <w:rsid w:val="2F6F8DDB"/>
    <w:rsid w:val="2F87DCB6"/>
    <w:rsid w:val="2F9516E7"/>
    <w:rsid w:val="2FD9FDEE"/>
    <w:rsid w:val="2FF8F4D0"/>
    <w:rsid w:val="2FFC412B"/>
    <w:rsid w:val="3008A224"/>
    <w:rsid w:val="3011E2B8"/>
    <w:rsid w:val="3047813A"/>
    <w:rsid w:val="304AE3D2"/>
    <w:rsid w:val="3054CE2C"/>
    <w:rsid w:val="30A40957"/>
    <w:rsid w:val="30B9F713"/>
    <w:rsid w:val="30BABACD"/>
    <w:rsid w:val="30C1221E"/>
    <w:rsid w:val="30E7F416"/>
    <w:rsid w:val="31250920"/>
    <w:rsid w:val="3125FD3B"/>
    <w:rsid w:val="3139CAFC"/>
    <w:rsid w:val="31549B4E"/>
    <w:rsid w:val="3156DF33"/>
    <w:rsid w:val="3159DC3B"/>
    <w:rsid w:val="315D308A"/>
    <w:rsid w:val="3162F5E9"/>
    <w:rsid w:val="3162F6E4"/>
    <w:rsid w:val="3166982F"/>
    <w:rsid w:val="318BF29A"/>
    <w:rsid w:val="31B8D2B3"/>
    <w:rsid w:val="31B91B5B"/>
    <w:rsid w:val="31C77411"/>
    <w:rsid w:val="31E34FBF"/>
    <w:rsid w:val="320B880A"/>
    <w:rsid w:val="321092FB"/>
    <w:rsid w:val="3214B70F"/>
    <w:rsid w:val="321576C4"/>
    <w:rsid w:val="32251651"/>
    <w:rsid w:val="3229DAF8"/>
    <w:rsid w:val="322EBB8A"/>
    <w:rsid w:val="327D1469"/>
    <w:rsid w:val="3289C995"/>
    <w:rsid w:val="328F6241"/>
    <w:rsid w:val="329C159B"/>
    <w:rsid w:val="32A4A13F"/>
    <w:rsid w:val="32AC8583"/>
    <w:rsid w:val="32B276EB"/>
    <w:rsid w:val="32C5B9AF"/>
    <w:rsid w:val="32E45A5F"/>
    <w:rsid w:val="32E52E44"/>
    <w:rsid w:val="32E6E154"/>
    <w:rsid w:val="32EA3170"/>
    <w:rsid w:val="32EAD263"/>
    <w:rsid w:val="32EC5841"/>
    <w:rsid w:val="32F15DEA"/>
    <w:rsid w:val="33031650"/>
    <w:rsid w:val="330E0209"/>
    <w:rsid w:val="3314E48F"/>
    <w:rsid w:val="331ACCF3"/>
    <w:rsid w:val="3343067C"/>
    <w:rsid w:val="3345F72C"/>
    <w:rsid w:val="33476EE1"/>
    <w:rsid w:val="33559EC7"/>
    <w:rsid w:val="337613C0"/>
    <w:rsid w:val="33819B0B"/>
    <w:rsid w:val="33856340"/>
    <w:rsid w:val="3386BF83"/>
    <w:rsid w:val="3386CD96"/>
    <w:rsid w:val="33978D9D"/>
    <w:rsid w:val="33AC7F84"/>
    <w:rsid w:val="33CA316A"/>
    <w:rsid w:val="33D79E4A"/>
    <w:rsid w:val="33E19C28"/>
    <w:rsid w:val="3412F003"/>
    <w:rsid w:val="342232AA"/>
    <w:rsid w:val="34711AB0"/>
    <w:rsid w:val="34826AC1"/>
    <w:rsid w:val="34874B79"/>
    <w:rsid w:val="349982F4"/>
    <w:rsid w:val="34A368B2"/>
    <w:rsid w:val="34D066E9"/>
    <w:rsid w:val="34E73864"/>
    <w:rsid w:val="3504C104"/>
    <w:rsid w:val="35058B38"/>
    <w:rsid w:val="35184889"/>
    <w:rsid w:val="35246F35"/>
    <w:rsid w:val="35385DC0"/>
    <w:rsid w:val="3540C46C"/>
    <w:rsid w:val="354F9FCB"/>
    <w:rsid w:val="3553D180"/>
    <w:rsid w:val="3556E810"/>
    <w:rsid w:val="356CBF97"/>
    <w:rsid w:val="3588707C"/>
    <w:rsid w:val="358C92FB"/>
    <w:rsid w:val="359FEE6E"/>
    <w:rsid w:val="35AAFC63"/>
    <w:rsid w:val="35AEF82A"/>
    <w:rsid w:val="35E322CE"/>
    <w:rsid w:val="35F441D9"/>
    <w:rsid w:val="35F809EB"/>
    <w:rsid w:val="36003CE0"/>
    <w:rsid w:val="3622494F"/>
    <w:rsid w:val="363B6A57"/>
    <w:rsid w:val="3640A455"/>
    <w:rsid w:val="364140A2"/>
    <w:rsid w:val="365E839C"/>
    <w:rsid w:val="3673C7A4"/>
    <w:rsid w:val="3692282C"/>
    <w:rsid w:val="36BEBC79"/>
    <w:rsid w:val="36C3B626"/>
    <w:rsid w:val="36C5B40C"/>
    <w:rsid w:val="36D89ADC"/>
    <w:rsid w:val="36DCB9B8"/>
    <w:rsid w:val="36E34525"/>
    <w:rsid w:val="36EC66EF"/>
    <w:rsid w:val="3708A225"/>
    <w:rsid w:val="370A2851"/>
    <w:rsid w:val="370B6B84"/>
    <w:rsid w:val="37125E2E"/>
    <w:rsid w:val="37142EA5"/>
    <w:rsid w:val="3725BEE8"/>
    <w:rsid w:val="374B503A"/>
    <w:rsid w:val="375ACF90"/>
    <w:rsid w:val="37680EB0"/>
    <w:rsid w:val="377047B0"/>
    <w:rsid w:val="377309D4"/>
    <w:rsid w:val="377E1631"/>
    <w:rsid w:val="379F672A"/>
    <w:rsid w:val="37A22DC6"/>
    <w:rsid w:val="37C79873"/>
    <w:rsid w:val="37CAF58C"/>
    <w:rsid w:val="37D0B1B8"/>
    <w:rsid w:val="37DA1795"/>
    <w:rsid w:val="37DE5279"/>
    <w:rsid w:val="37E0E5F9"/>
    <w:rsid w:val="37E0E675"/>
    <w:rsid w:val="37E749C5"/>
    <w:rsid w:val="38160DBD"/>
    <w:rsid w:val="382D1B5F"/>
    <w:rsid w:val="3832E935"/>
    <w:rsid w:val="38388857"/>
    <w:rsid w:val="383AA3E1"/>
    <w:rsid w:val="3859D00C"/>
    <w:rsid w:val="3861E94E"/>
    <w:rsid w:val="3863E90D"/>
    <w:rsid w:val="38799CC5"/>
    <w:rsid w:val="387E651D"/>
    <w:rsid w:val="38822E98"/>
    <w:rsid w:val="38831FB1"/>
    <w:rsid w:val="3883F015"/>
    <w:rsid w:val="38844D70"/>
    <w:rsid w:val="3891A7DA"/>
    <w:rsid w:val="38A1DFB0"/>
    <w:rsid w:val="38A347D2"/>
    <w:rsid w:val="38A98EEA"/>
    <w:rsid w:val="38C4E8D6"/>
    <w:rsid w:val="38D124FE"/>
    <w:rsid w:val="38D7F413"/>
    <w:rsid w:val="38E28718"/>
    <w:rsid w:val="38FEA083"/>
    <w:rsid w:val="3916A834"/>
    <w:rsid w:val="39263479"/>
    <w:rsid w:val="392766DB"/>
    <w:rsid w:val="39293339"/>
    <w:rsid w:val="39349E76"/>
    <w:rsid w:val="3974763A"/>
    <w:rsid w:val="397687D1"/>
    <w:rsid w:val="39865FBA"/>
    <w:rsid w:val="398AEF95"/>
    <w:rsid w:val="3995AAEA"/>
    <w:rsid w:val="39B97387"/>
    <w:rsid w:val="39C35A52"/>
    <w:rsid w:val="39E198C0"/>
    <w:rsid w:val="39E6F09B"/>
    <w:rsid w:val="39EE61DC"/>
    <w:rsid w:val="39FFC476"/>
    <w:rsid w:val="3A095251"/>
    <w:rsid w:val="3A0973B0"/>
    <w:rsid w:val="3A0B58E1"/>
    <w:rsid w:val="3A0F7BC6"/>
    <w:rsid w:val="3A1169DE"/>
    <w:rsid w:val="3A22865B"/>
    <w:rsid w:val="3A33F38E"/>
    <w:rsid w:val="3A42480F"/>
    <w:rsid w:val="3A63E316"/>
    <w:rsid w:val="3A663AFB"/>
    <w:rsid w:val="3A67BC57"/>
    <w:rsid w:val="3A6B2DBB"/>
    <w:rsid w:val="3A7F2E7C"/>
    <w:rsid w:val="3A8950A2"/>
    <w:rsid w:val="3ACC7FD7"/>
    <w:rsid w:val="3ADB4E1A"/>
    <w:rsid w:val="3ADD18CD"/>
    <w:rsid w:val="3AE275EE"/>
    <w:rsid w:val="3B0388D2"/>
    <w:rsid w:val="3B46AAF4"/>
    <w:rsid w:val="3B4EAE9A"/>
    <w:rsid w:val="3B6D6E11"/>
    <w:rsid w:val="3B781AA0"/>
    <w:rsid w:val="3B7B30EB"/>
    <w:rsid w:val="3B7DAD86"/>
    <w:rsid w:val="3BAA3E5B"/>
    <w:rsid w:val="3BAFF4C3"/>
    <w:rsid w:val="3BBFDCEB"/>
    <w:rsid w:val="3BEC1B7C"/>
    <w:rsid w:val="3C0E66A5"/>
    <w:rsid w:val="3C213A49"/>
    <w:rsid w:val="3C3CEFF7"/>
    <w:rsid w:val="3C4B4A00"/>
    <w:rsid w:val="3C4BA5E9"/>
    <w:rsid w:val="3C7A613B"/>
    <w:rsid w:val="3C87DF4D"/>
    <w:rsid w:val="3C917AE1"/>
    <w:rsid w:val="3CB1DFBE"/>
    <w:rsid w:val="3CC41D05"/>
    <w:rsid w:val="3CE83008"/>
    <w:rsid w:val="3CF78965"/>
    <w:rsid w:val="3D208216"/>
    <w:rsid w:val="3D30C0A7"/>
    <w:rsid w:val="3D584257"/>
    <w:rsid w:val="3D61BE36"/>
    <w:rsid w:val="3D67BA4C"/>
    <w:rsid w:val="3D6A8EAE"/>
    <w:rsid w:val="3D97A51B"/>
    <w:rsid w:val="3D9B4639"/>
    <w:rsid w:val="3DB02A88"/>
    <w:rsid w:val="3DB17A6F"/>
    <w:rsid w:val="3DBB021E"/>
    <w:rsid w:val="3DC4154A"/>
    <w:rsid w:val="3DCC386F"/>
    <w:rsid w:val="3DDC6360"/>
    <w:rsid w:val="3DE8D2A9"/>
    <w:rsid w:val="3DEB8343"/>
    <w:rsid w:val="3E08934A"/>
    <w:rsid w:val="3E13916C"/>
    <w:rsid w:val="3E295326"/>
    <w:rsid w:val="3E2B093B"/>
    <w:rsid w:val="3E43FC5D"/>
    <w:rsid w:val="3E4A2E81"/>
    <w:rsid w:val="3E74946A"/>
    <w:rsid w:val="3EA31F66"/>
    <w:rsid w:val="3EA3E798"/>
    <w:rsid w:val="3EAB2879"/>
    <w:rsid w:val="3EB365D7"/>
    <w:rsid w:val="3ED72CDA"/>
    <w:rsid w:val="3ED78A3E"/>
    <w:rsid w:val="3ED968EC"/>
    <w:rsid w:val="3EEB8776"/>
    <w:rsid w:val="3EF14DF4"/>
    <w:rsid w:val="3EFB8B5C"/>
    <w:rsid w:val="3F112718"/>
    <w:rsid w:val="3F153006"/>
    <w:rsid w:val="3F184B85"/>
    <w:rsid w:val="3F18A77D"/>
    <w:rsid w:val="3F2DCEBF"/>
    <w:rsid w:val="3F31B943"/>
    <w:rsid w:val="3F44D3A3"/>
    <w:rsid w:val="3F64280F"/>
    <w:rsid w:val="3F9E6A41"/>
    <w:rsid w:val="3FC990F8"/>
    <w:rsid w:val="3FCB6A04"/>
    <w:rsid w:val="3FD0E077"/>
    <w:rsid w:val="3FDD91E6"/>
    <w:rsid w:val="3FF34CA4"/>
    <w:rsid w:val="402C0075"/>
    <w:rsid w:val="406BE29E"/>
    <w:rsid w:val="4076BCD5"/>
    <w:rsid w:val="407FF562"/>
    <w:rsid w:val="408FD381"/>
    <w:rsid w:val="40A20EF7"/>
    <w:rsid w:val="40A3B4F7"/>
    <w:rsid w:val="40B0CD10"/>
    <w:rsid w:val="40B9B803"/>
    <w:rsid w:val="40C965E1"/>
    <w:rsid w:val="40D7A01E"/>
    <w:rsid w:val="40D9922D"/>
    <w:rsid w:val="40EE64E2"/>
    <w:rsid w:val="40F8A822"/>
    <w:rsid w:val="41116B66"/>
    <w:rsid w:val="411A2592"/>
    <w:rsid w:val="411B1377"/>
    <w:rsid w:val="41302379"/>
    <w:rsid w:val="41437EF6"/>
    <w:rsid w:val="41482863"/>
    <w:rsid w:val="41488C34"/>
    <w:rsid w:val="4150D20F"/>
    <w:rsid w:val="41539DB2"/>
    <w:rsid w:val="415B41B7"/>
    <w:rsid w:val="416EC684"/>
    <w:rsid w:val="41789149"/>
    <w:rsid w:val="4182EA08"/>
    <w:rsid w:val="4192C056"/>
    <w:rsid w:val="41A0A27C"/>
    <w:rsid w:val="41A11989"/>
    <w:rsid w:val="41A19486"/>
    <w:rsid w:val="41A7C011"/>
    <w:rsid w:val="41ADC433"/>
    <w:rsid w:val="41BE1A66"/>
    <w:rsid w:val="41BFCDCC"/>
    <w:rsid w:val="41E70ABB"/>
    <w:rsid w:val="41F8B7B8"/>
    <w:rsid w:val="41FA882E"/>
    <w:rsid w:val="4201C788"/>
    <w:rsid w:val="421669AF"/>
    <w:rsid w:val="42244C57"/>
    <w:rsid w:val="42371B0E"/>
    <w:rsid w:val="423842F9"/>
    <w:rsid w:val="425CD836"/>
    <w:rsid w:val="4277E6B0"/>
    <w:rsid w:val="4277FE42"/>
    <w:rsid w:val="42860B64"/>
    <w:rsid w:val="42875F9F"/>
    <w:rsid w:val="4299A8A5"/>
    <w:rsid w:val="429FFD52"/>
    <w:rsid w:val="42A743EF"/>
    <w:rsid w:val="42B12464"/>
    <w:rsid w:val="42B7F078"/>
    <w:rsid w:val="42C24130"/>
    <w:rsid w:val="42C5DA3A"/>
    <w:rsid w:val="42D58D17"/>
    <w:rsid w:val="42EFA043"/>
    <w:rsid w:val="42EFCD74"/>
    <w:rsid w:val="42F4F4C5"/>
    <w:rsid w:val="43073BAF"/>
    <w:rsid w:val="432BCCEE"/>
    <w:rsid w:val="435961F2"/>
    <w:rsid w:val="437A6C52"/>
    <w:rsid w:val="43835A64"/>
    <w:rsid w:val="43971E72"/>
    <w:rsid w:val="439A55C0"/>
    <w:rsid w:val="439FECA0"/>
    <w:rsid w:val="43A57391"/>
    <w:rsid w:val="43BAAACD"/>
    <w:rsid w:val="43CF66A6"/>
    <w:rsid w:val="43DB78AD"/>
    <w:rsid w:val="43DE78F5"/>
    <w:rsid w:val="43F76BD0"/>
    <w:rsid w:val="43FF9196"/>
    <w:rsid w:val="4404F277"/>
    <w:rsid w:val="4411E26F"/>
    <w:rsid w:val="441816A7"/>
    <w:rsid w:val="441A2ED9"/>
    <w:rsid w:val="441E9657"/>
    <w:rsid w:val="4427257B"/>
    <w:rsid w:val="4434D549"/>
    <w:rsid w:val="4446439D"/>
    <w:rsid w:val="44522F70"/>
    <w:rsid w:val="44566CD7"/>
    <w:rsid w:val="449793FF"/>
    <w:rsid w:val="44ABD21F"/>
    <w:rsid w:val="44B5F811"/>
    <w:rsid w:val="44B781F3"/>
    <w:rsid w:val="44C4C9BA"/>
    <w:rsid w:val="44DB297A"/>
    <w:rsid w:val="44FCB9B5"/>
    <w:rsid w:val="45101CCE"/>
    <w:rsid w:val="451C2E99"/>
    <w:rsid w:val="4522C098"/>
    <w:rsid w:val="45252A74"/>
    <w:rsid w:val="452B0E65"/>
    <w:rsid w:val="453109CC"/>
    <w:rsid w:val="4534E188"/>
    <w:rsid w:val="453D0BBB"/>
    <w:rsid w:val="454DC875"/>
    <w:rsid w:val="455BFC7F"/>
    <w:rsid w:val="456A2C1E"/>
    <w:rsid w:val="456A3292"/>
    <w:rsid w:val="459ECD09"/>
    <w:rsid w:val="45A897DF"/>
    <w:rsid w:val="45C5A083"/>
    <w:rsid w:val="45C737DB"/>
    <w:rsid w:val="45CAD113"/>
    <w:rsid w:val="45D48C74"/>
    <w:rsid w:val="45F11DB2"/>
    <w:rsid w:val="45F7BCC0"/>
    <w:rsid w:val="45FDD5F9"/>
    <w:rsid w:val="46024A4F"/>
    <w:rsid w:val="4606FEAA"/>
    <w:rsid w:val="461704F8"/>
    <w:rsid w:val="46174ECE"/>
    <w:rsid w:val="461AC42D"/>
    <w:rsid w:val="461AF410"/>
    <w:rsid w:val="4640AD1C"/>
    <w:rsid w:val="46465781"/>
    <w:rsid w:val="468C3CCC"/>
    <w:rsid w:val="468D8240"/>
    <w:rsid w:val="46998371"/>
    <w:rsid w:val="469A23D5"/>
    <w:rsid w:val="46B8BBE9"/>
    <w:rsid w:val="46C11EE6"/>
    <w:rsid w:val="46D78DB3"/>
    <w:rsid w:val="46E3178B"/>
    <w:rsid w:val="471CFF31"/>
    <w:rsid w:val="47381A9D"/>
    <w:rsid w:val="47394C51"/>
    <w:rsid w:val="473B4D9F"/>
    <w:rsid w:val="474ECD31"/>
    <w:rsid w:val="47519B2D"/>
    <w:rsid w:val="476343BF"/>
    <w:rsid w:val="47790F97"/>
    <w:rsid w:val="4782D524"/>
    <w:rsid w:val="478F5E4A"/>
    <w:rsid w:val="4795D01E"/>
    <w:rsid w:val="479C3361"/>
    <w:rsid w:val="47A60F41"/>
    <w:rsid w:val="47A77B46"/>
    <w:rsid w:val="47BCA251"/>
    <w:rsid w:val="47C128A5"/>
    <w:rsid w:val="47CE6393"/>
    <w:rsid w:val="47D15558"/>
    <w:rsid w:val="47DC9E48"/>
    <w:rsid w:val="47DFAE68"/>
    <w:rsid w:val="47E83095"/>
    <w:rsid w:val="481B8DD1"/>
    <w:rsid w:val="4829C3A4"/>
    <w:rsid w:val="483306FE"/>
    <w:rsid w:val="48350DA5"/>
    <w:rsid w:val="483BDE27"/>
    <w:rsid w:val="4853D11D"/>
    <w:rsid w:val="485DC861"/>
    <w:rsid w:val="48720494"/>
    <w:rsid w:val="4874F2DA"/>
    <w:rsid w:val="487AC199"/>
    <w:rsid w:val="488BC933"/>
    <w:rsid w:val="48922DE0"/>
    <w:rsid w:val="48ADAE2C"/>
    <w:rsid w:val="48C708F6"/>
    <w:rsid w:val="48CB0A05"/>
    <w:rsid w:val="48E4DDF1"/>
    <w:rsid w:val="48ED0677"/>
    <w:rsid w:val="48F8E06A"/>
    <w:rsid w:val="490B0B15"/>
    <w:rsid w:val="4929F85D"/>
    <w:rsid w:val="492D3955"/>
    <w:rsid w:val="4981E667"/>
    <w:rsid w:val="49832CBF"/>
    <w:rsid w:val="499CD38C"/>
    <w:rsid w:val="49B33542"/>
    <w:rsid w:val="49C8B8E2"/>
    <w:rsid w:val="49EA6732"/>
    <w:rsid w:val="4A22925A"/>
    <w:rsid w:val="4A3436F2"/>
    <w:rsid w:val="4A411968"/>
    <w:rsid w:val="4A4161C1"/>
    <w:rsid w:val="4A4319B5"/>
    <w:rsid w:val="4A5CDD05"/>
    <w:rsid w:val="4A5CE66B"/>
    <w:rsid w:val="4A6DADE5"/>
    <w:rsid w:val="4A6E3859"/>
    <w:rsid w:val="4A812C4E"/>
    <w:rsid w:val="4A81EBD0"/>
    <w:rsid w:val="4AA00944"/>
    <w:rsid w:val="4AAFC501"/>
    <w:rsid w:val="4ABB18E1"/>
    <w:rsid w:val="4ABCDA91"/>
    <w:rsid w:val="4AC54EE1"/>
    <w:rsid w:val="4AC6B237"/>
    <w:rsid w:val="4AD6B6F5"/>
    <w:rsid w:val="4B07BB8F"/>
    <w:rsid w:val="4B166730"/>
    <w:rsid w:val="4B2681D7"/>
    <w:rsid w:val="4B46761F"/>
    <w:rsid w:val="4B49C642"/>
    <w:rsid w:val="4B53962D"/>
    <w:rsid w:val="4B630EA7"/>
    <w:rsid w:val="4B68AE7F"/>
    <w:rsid w:val="4B6DBC16"/>
    <w:rsid w:val="4B9BF488"/>
    <w:rsid w:val="4BA20B44"/>
    <w:rsid w:val="4BAB43D8"/>
    <w:rsid w:val="4BDDF434"/>
    <w:rsid w:val="4BF990C6"/>
    <w:rsid w:val="4C15656A"/>
    <w:rsid w:val="4C1B2298"/>
    <w:rsid w:val="4C1CB139"/>
    <w:rsid w:val="4C346265"/>
    <w:rsid w:val="4C378927"/>
    <w:rsid w:val="4C600272"/>
    <w:rsid w:val="4C7456E7"/>
    <w:rsid w:val="4C860698"/>
    <w:rsid w:val="4C8C5B9C"/>
    <w:rsid w:val="4C94A2AB"/>
    <w:rsid w:val="4CAF5003"/>
    <w:rsid w:val="4CB0C777"/>
    <w:rsid w:val="4CD8996D"/>
    <w:rsid w:val="4CDFF89A"/>
    <w:rsid w:val="4CEBB4AF"/>
    <w:rsid w:val="4CF4357A"/>
    <w:rsid w:val="4CF7457B"/>
    <w:rsid w:val="4CF8ECED"/>
    <w:rsid w:val="4CFF8AA7"/>
    <w:rsid w:val="4D23A840"/>
    <w:rsid w:val="4D2B801A"/>
    <w:rsid w:val="4D66C630"/>
    <w:rsid w:val="4D6BBA52"/>
    <w:rsid w:val="4D6E29DF"/>
    <w:rsid w:val="4D76B36B"/>
    <w:rsid w:val="4D8C900D"/>
    <w:rsid w:val="4DAF2CBE"/>
    <w:rsid w:val="4DBB2438"/>
    <w:rsid w:val="4DE1178F"/>
    <w:rsid w:val="4DE2CF32"/>
    <w:rsid w:val="4E11CD75"/>
    <w:rsid w:val="4E20FC54"/>
    <w:rsid w:val="4E26767C"/>
    <w:rsid w:val="4E2FFAA6"/>
    <w:rsid w:val="4E31ED8F"/>
    <w:rsid w:val="4E6C2580"/>
    <w:rsid w:val="4E76EC64"/>
    <w:rsid w:val="4E773B98"/>
    <w:rsid w:val="4E94E11D"/>
    <w:rsid w:val="4E9A6B25"/>
    <w:rsid w:val="4EAC1F39"/>
    <w:rsid w:val="4EAD0EEE"/>
    <w:rsid w:val="4EAD4AE1"/>
    <w:rsid w:val="4EB0FA9E"/>
    <w:rsid w:val="4ED95053"/>
    <w:rsid w:val="4EE21374"/>
    <w:rsid w:val="4EE369BA"/>
    <w:rsid w:val="4EF72C82"/>
    <w:rsid w:val="4EFA0583"/>
    <w:rsid w:val="4F02541A"/>
    <w:rsid w:val="4F20D483"/>
    <w:rsid w:val="4F24AF83"/>
    <w:rsid w:val="4F4CEC3A"/>
    <w:rsid w:val="4F5B490E"/>
    <w:rsid w:val="4F6203A2"/>
    <w:rsid w:val="4F718878"/>
    <w:rsid w:val="4FAD260A"/>
    <w:rsid w:val="4FB291C4"/>
    <w:rsid w:val="4FBFE283"/>
    <w:rsid w:val="4FF29846"/>
    <w:rsid w:val="500814C4"/>
    <w:rsid w:val="500CB773"/>
    <w:rsid w:val="501AEAD8"/>
    <w:rsid w:val="5034D35F"/>
    <w:rsid w:val="503BF3CC"/>
    <w:rsid w:val="50495D5F"/>
    <w:rsid w:val="504CBB44"/>
    <w:rsid w:val="5050069E"/>
    <w:rsid w:val="505CDE54"/>
    <w:rsid w:val="50882DB6"/>
    <w:rsid w:val="50BCDBBD"/>
    <w:rsid w:val="50C2789D"/>
    <w:rsid w:val="51268AEE"/>
    <w:rsid w:val="512D06A4"/>
    <w:rsid w:val="51437697"/>
    <w:rsid w:val="515AF98E"/>
    <w:rsid w:val="5163691D"/>
    <w:rsid w:val="51832C70"/>
    <w:rsid w:val="519C19B7"/>
    <w:rsid w:val="51A49183"/>
    <w:rsid w:val="51ACDDFE"/>
    <w:rsid w:val="51C96023"/>
    <w:rsid w:val="51D91952"/>
    <w:rsid w:val="51EC644C"/>
    <w:rsid w:val="51EEF3AD"/>
    <w:rsid w:val="51FD6476"/>
    <w:rsid w:val="5217A4DD"/>
    <w:rsid w:val="52367996"/>
    <w:rsid w:val="525943EA"/>
    <w:rsid w:val="526DA8E8"/>
    <w:rsid w:val="526F6263"/>
    <w:rsid w:val="527754C3"/>
    <w:rsid w:val="527CE6FB"/>
    <w:rsid w:val="52825503"/>
    <w:rsid w:val="5287EC08"/>
    <w:rsid w:val="528C130D"/>
    <w:rsid w:val="528DB690"/>
    <w:rsid w:val="52A3CC3F"/>
    <w:rsid w:val="52A4BA7B"/>
    <w:rsid w:val="52A96998"/>
    <w:rsid w:val="52AA7798"/>
    <w:rsid w:val="52AB3898"/>
    <w:rsid w:val="52AC60EA"/>
    <w:rsid w:val="52AEC23C"/>
    <w:rsid w:val="52CBEF0C"/>
    <w:rsid w:val="52DDCB3C"/>
    <w:rsid w:val="52EDC664"/>
    <w:rsid w:val="52F06456"/>
    <w:rsid w:val="52F99510"/>
    <w:rsid w:val="53089588"/>
    <w:rsid w:val="53107323"/>
    <w:rsid w:val="5314EC75"/>
    <w:rsid w:val="532DBA83"/>
    <w:rsid w:val="533355F1"/>
    <w:rsid w:val="53350739"/>
    <w:rsid w:val="533E13D1"/>
    <w:rsid w:val="533EAF4C"/>
    <w:rsid w:val="53437E11"/>
    <w:rsid w:val="53509CFC"/>
    <w:rsid w:val="53533779"/>
    <w:rsid w:val="53536D50"/>
    <w:rsid w:val="535B1F88"/>
    <w:rsid w:val="536886EB"/>
    <w:rsid w:val="5384D118"/>
    <w:rsid w:val="5398F8ED"/>
    <w:rsid w:val="53A37F53"/>
    <w:rsid w:val="53A3B8F1"/>
    <w:rsid w:val="53A50437"/>
    <w:rsid w:val="53E8AEB5"/>
    <w:rsid w:val="53EEC828"/>
    <w:rsid w:val="5418CAA8"/>
    <w:rsid w:val="5418EC6F"/>
    <w:rsid w:val="541B08B1"/>
    <w:rsid w:val="54473464"/>
    <w:rsid w:val="54482684"/>
    <w:rsid w:val="54490A5B"/>
    <w:rsid w:val="5457F8BC"/>
    <w:rsid w:val="54636414"/>
    <w:rsid w:val="5468C136"/>
    <w:rsid w:val="5475F1F1"/>
    <w:rsid w:val="549B30BB"/>
    <w:rsid w:val="549D383E"/>
    <w:rsid w:val="54A5B9F0"/>
    <w:rsid w:val="54AB6659"/>
    <w:rsid w:val="54AF6F04"/>
    <w:rsid w:val="54B2DF15"/>
    <w:rsid w:val="54B6DE67"/>
    <w:rsid w:val="54B82A1A"/>
    <w:rsid w:val="54BF6578"/>
    <w:rsid w:val="54E5BC6A"/>
    <w:rsid w:val="54E5F1EE"/>
    <w:rsid w:val="550B3077"/>
    <w:rsid w:val="550CF6FF"/>
    <w:rsid w:val="551AACD5"/>
    <w:rsid w:val="553F1576"/>
    <w:rsid w:val="554B6D76"/>
    <w:rsid w:val="555934B3"/>
    <w:rsid w:val="5594BD9D"/>
    <w:rsid w:val="5595CD9D"/>
    <w:rsid w:val="55A3FAF2"/>
    <w:rsid w:val="55B28FCC"/>
    <w:rsid w:val="55C1BC50"/>
    <w:rsid w:val="55C3C38F"/>
    <w:rsid w:val="55D3A7DC"/>
    <w:rsid w:val="55DC985E"/>
    <w:rsid w:val="55E1B9A0"/>
    <w:rsid w:val="55E30671"/>
    <w:rsid w:val="55E54456"/>
    <w:rsid w:val="55EF9134"/>
    <w:rsid w:val="55F9CDC4"/>
    <w:rsid w:val="560243E8"/>
    <w:rsid w:val="5608DC26"/>
    <w:rsid w:val="562F0615"/>
    <w:rsid w:val="56316E5B"/>
    <w:rsid w:val="564695DC"/>
    <w:rsid w:val="56660A77"/>
    <w:rsid w:val="566FEA1A"/>
    <w:rsid w:val="5674266F"/>
    <w:rsid w:val="56760B96"/>
    <w:rsid w:val="5689148F"/>
    <w:rsid w:val="568E0846"/>
    <w:rsid w:val="56939B64"/>
    <w:rsid w:val="569FF5B2"/>
    <w:rsid w:val="56A60CD0"/>
    <w:rsid w:val="56C3548F"/>
    <w:rsid w:val="56D55241"/>
    <w:rsid w:val="570BFB7A"/>
    <w:rsid w:val="57186CF9"/>
    <w:rsid w:val="571C7DA3"/>
    <w:rsid w:val="572015CD"/>
    <w:rsid w:val="573DCB12"/>
    <w:rsid w:val="57417E1D"/>
    <w:rsid w:val="5757DDBF"/>
    <w:rsid w:val="576734B2"/>
    <w:rsid w:val="576B9B4D"/>
    <w:rsid w:val="5772680C"/>
    <w:rsid w:val="5778E2AB"/>
    <w:rsid w:val="5778E97F"/>
    <w:rsid w:val="579AE9F6"/>
    <w:rsid w:val="579B6420"/>
    <w:rsid w:val="579D8109"/>
    <w:rsid w:val="57A31AA2"/>
    <w:rsid w:val="57B6AD7A"/>
    <w:rsid w:val="57BCFF08"/>
    <w:rsid w:val="57C71126"/>
    <w:rsid w:val="57CE5F93"/>
    <w:rsid w:val="57D46CB9"/>
    <w:rsid w:val="57F470EC"/>
    <w:rsid w:val="57F6A9C9"/>
    <w:rsid w:val="57FE094F"/>
    <w:rsid w:val="5814CDA6"/>
    <w:rsid w:val="5822D8D0"/>
    <w:rsid w:val="58390EE4"/>
    <w:rsid w:val="583F073B"/>
    <w:rsid w:val="5841B11B"/>
    <w:rsid w:val="5851C876"/>
    <w:rsid w:val="586BB47B"/>
    <w:rsid w:val="5876E2A8"/>
    <w:rsid w:val="5878845E"/>
    <w:rsid w:val="587B4D13"/>
    <w:rsid w:val="5883E860"/>
    <w:rsid w:val="58B9F1CE"/>
    <w:rsid w:val="58D9EDB3"/>
    <w:rsid w:val="590E52CE"/>
    <w:rsid w:val="593C3B61"/>
    <w:rsid w:val="59443625"/>
    <w:rsid w:val="5951D498"/>
    <w:rsid w:val="5971E805"/>
    <w:rsid w:val="5986A2CD"/>
    <w:rsid w:val="5992A20B"/>
    <w:rsid w:val="599AEAE5"/>
    <w:rsid w:val="59BCBDBA"/>
    <w:rsid w:val="59C6EB0F"/>
    <w:rsid w:val="59CC0202"/>
    <w:rsid w:val="59D06FEB"/>
    <w:rsid w:val="59DB5504"/>
    <w:rsid w:val="59DC1384"/>
    <w:rsid w:val="59E79403"/>
    <w:rsid w:val="5A08042B"/>
    <w:rsid w:val="5A1C411D"/>
    <w:rsid w:val="5A1FD869"/>
    <w:rsid w:val="5A23190E"/>
    <w:rsid w:val="5A26EF21"/>
    <w:rsid w:val="5A3C619C"/>
    <w:rsid w:val="5A3D149B"/>
    <w:rsid w:val="5A5CE3BB"/>
    <w:rsid w:val="5A67EBDE"/>
    <w:rsid w:val="5A686234"/>
    <w:rsid w:val="5A6F2E37"/>
    <w:rsid w:val="5A74EF38"/>
    <w:rsid w:val="5A76439B"/>
    <w:rsid w:val="5A797CFF"/>
    <w:rsid w:val="5A85D685"/>
    <w:rsid w:val="5A8D006C"/>
    <w:rsid w:val="5A9BDCD9"/>
    <w:rsid w:val="5A9C8D07"/>
    <w:rsid w:val="5AB00C10"/>
    <w:rsid w:val="5AC6C5E1"/>
    <w:rsid w:val="5AD5C53F"/>
    <w:rsid w:val="5ADEB1FC"/>
    <w:rsid w:val="5AE04B3F"/>
    <w:rsid w:val="5AF454F5"/>
    <w:rsid w:val="5AF6EA5E"/>
    <w:rsid w:val="5B00D766"/>
    <w:rsid w:val="5B077C56"/>
    <w:rsid w:val="5B1035CB"/>
    <w:rsid w:val="5B24A0D0"/>
    <w:rsid w:val="5B2858E2"/>
    <w:rsid w:val="5B37BCE9"/>
    <w:rsid w:val="5B413905"/>
    <w:rsid w:val="5B52C1C6"/>
    <w:rsid w:val="5B52FC79"/>
    <w:rsid w:val="5B6D9DDE"/>
    <w:rsid w:val="5B81224F"/>
    <w:rsid w:val="5B96A59D"/>
    <w:rsid w:val="5BB9DF0B"/>
    <w:rsid w:val="5BD9CCD1"/>
    <w:rsid w:val="5BE0C34B"/>
    <w:rsid w:val="5BE456DF"/>
    <w:rsid w:val="5BF5D9BD"/>
    <w:rsid w:val="5C1E2291"/>
    <w:rsid w:val="5C201C58"/>
    <w:rsid w:val="5C25CF2E"/>
    <w:rsid w:val="5C50098E"/>
    <w:rsid w:val="5C6DBB80"/>
    <w:rsid w:val="5C85884E"/>
    <w:rsid w:val="5CA1D863"/>
    <w:rsid w:val="5CA7AECF"/>
    <w:rsid w:val="5CBB3C73"/>
    <w:rsid w:val="5CC01FA4"/>
    <w:rsid w:val="5CC7D203"/>
    <w:rsid w:val="5CC8A6BB"/>
    <w:rsid w:val="5CCD47F6"/>
    <w:rsid w:val="5CCF00A1"/>
    <w:rsid w:val="5CDFD118"/>
    <w:rsid w:val="5CE53407"/>
    <w:rsid w:val="5CF0E3D1"/>
    <w:rsid w:val="5D248D50"/>
    <w:rsid w:val="5D357BA4"/>
    <w:rsid w:val="5D442D16"/>
    <w:rsid w:val="5D505439"/>
    <w:rsid w:val="5D688630"/>
    <w:rsid w:val="5D696AD6"/>
    <w:rsid w:val="5D6C0272"/>
    <w:rsid w:val="5D74A557"/>
    <w:rsid w:val="5D925EB5"/>
    <w:rsid w:val="5D96117A"/>
    <w:rsid w:val="5DA492FE"/>
    <w:rsid w:val="5DACFC6C"/>
    <w:rsid w:val="5DB94146"/>
    <w:rsid w:val="5DB9FB08"/>
    <w:rsid w:val="5DC1D4D1"/>
    <w:rsid w:val="5DD7A607"/>
    <w:rsid w:val="5DDF6E5A"/>
    <w:rsid w:val="5DE9CAD1"/>
    <w:rsid w:val="5DEDDD21"/>
    <w:rsid w:val="5DEEA912"/>
    <w:rsid w:val="5DF25224"/>
    <w:rsid w:val="5DF461C6"/>
    <w:rsid w:val="5DFD90B6"/>
    <w:rsid w:val="5E078F48"/>
    <w:rsid w:val="5E0AA422"/>
    <w:rsid w:val="5E1C8EDD"/>
    <w:rsid w:val="5E4F6701"/>
    <w:rsid w:val="5E51E553"/>
    <w:rsid w:val="5E62C8C0"/>
    <w:rsid w:val="5E65D218"/>
    <w:rsid w:val="5E78A8DB"/>
    <w:rsid w:val="5E9B6C57"/>
    <w:rsid w:val="5ECE6AEA"/>
    <w:rsid w:val="5EE53EB9"/>
    <w:rsid w:val="5F0A7B05"/>
    <w:rsid w:val="5F2E839F"/>
    <w:rsid w:val="5F3755F8"/>
    <w:rsid w:val="5F3B4628"/>
    <w:rsid w:val="5F42E5F1"/>
    <w:rsid w:val="5F48FA6D"/>
    <w:rsid w:val="5F58CB6F"/>
    <w:rsid w:val="5F5D134F"/>
    <w:rsid w:val="5F6EDD17"/>
    <w:rsid w:val="5F785975"/>
    <w:rsid w:val="5F79E268"/>
    <w:rsid w:val="5F9F57ED"/>
    <w:rsid w:val="5FACD22D"/>
    <w:rsid w:val="5FB791D3"/>
    <w:rsid w:val="5FC9AA14"/>
    <w:rsid w:val="5FDA9119"/>
    <w:rsid w:val="5FDDA4D0"/>
    <w:rsid w:val="5FE5BB51"/>
    <w:rsid w:val="5FFB4A57"/>
    <w:rsid w:val="60130C39"/>
    <w:rsid w:val="603229C5"/>
    <w:rsid w:val="603F1377"/>
    <w:rsid w:val="604C5EB3"/>
    <w:rsid w:val="6075BE09"/>
    <w:rsid w:val="608D47BA"/>
    <w:rsid w:val="60958FAF"/>
    <w:rsid w:val="60BE8C8B"/>
    <w:rsid w:val="60C3E103"/>
    <w:rsid w:val="60CD5DB1"/>
    <w:rsid w:val="60CFD4AD"/>
    <w:rsid w:val="60DB05C2"/>
    <w:rsid w:val="60E81436"/>
    <w:rsid w:val="611773FF"/>
    <w:rsid w:val="611E6188"/>
    <w:rsid w:val="6131D5DA"/>
    <w:rsid w:val="615A9AEA"/>
    <w:rsid w:val="61925933"/>
    <w:rsid w:val="619BC576"/>
    <w:rsid w:val="61A668E3"/>
    <w:rsid w:val="61B1D94A"/>
    <w:rsid w:val="61B6B677"/>
    <w:rsid w:val="61BA8903"/>
    <w:rsid w:val="61BE55FC"/>
    <w:rsid w:val="61CAE29D"/>
    <w:rsid w:val="61F20D4C"/>
    <w:rsid w:val="61FF6742"/>
    <w:rsid w:val="620F8FBA"/>
    <w:rsid w:val="621F9ADB"/>
    <w:rsid w:val="621FAA72"/>
    <w:rsid w:val="6231AEE9"/>
    <w:rsid w:val="62368327"/>
    <w:rsid w:val="623E7530"/>
    <w:rsid w:val="624832F1"/>
    <w:rsid w:val="624947A1"/>
    <w:rsid w:val="62578811"/>
    <w:rsid w:val="6259677C"/>
    <w:rsid w:val="626C6B89"/>
    <w:rsid w:val="627C6B4D"/>
    <w:rsid w:val="629200E3"/>
    <w:rsid w:val="62ABBAA2"/>
    <w:rsid w:val="62AD5B8E"/>
    <w:rsid w:val="62B4DED0"/>
    <w:rsid w:val="62B7379E"/>
    <w:rsid w:val="62CF6D3F"/>
    <w:rsid w:val="62D1F3F0"/>
    <w:rsid w:val="62D3004E"/>
    <w:rsid w:val="62D47D4F"/>
    <w:rsid w:val="62E61320"/>
    <w:rsid w:val="62E734DE"/>
    <w:rsid w:val="62F39912"/>
    <w:rsid w:val="62FE6A25"/>
    <w:rsid w:val="6304AE78"/>
    <w:rsid w:val="6317128C"/>
    <w:rsid w:val="6319E6FA"/>
    <w:rsid w:val="631C183D"/>
    <w:rsid w:val="63406DD1"/>
    <w:rsid w:val="63543087"/>
    <w:rsid w:val="63544EB5"/>
    <w:rsid w:val="636974C0"/>
    <w:rsid w:val="63820CC6"/>
    <w:rsid w:val="6383B82B"/>
    <w:rsid w:val="63903F5A"/>
    <w:rsid w:val="63980666"/>
    <w:rsid w:val="63A6674E"/>
    <w:rsid w:val="63AD44DE"/>
    <w:rsid w:val="63C3F54C"/>
    <w:rsid w:val="63CC439F"/>
    <w:rsid w:val="63E39C2D"/>
    <w:rsid w:val="63E8C4E7"/>
    <w:rsid w:val="640F8F6D"/>
    <w:rsid w:val="6440D65A"/>
    <w:rsid w:val="6444AFC4"/>
    <w:rsid w:val="644F37AC"/>
    <w:rsid w:val="645B02C0"/>
    <w:rsid w:val="645B25AD"/>
    <w:rsid w:val="645BAF75"/>
    <w:rsid w:val="645EC6FD"/>
    <w:rsid w:val="64704A68"/>
    <w:rsid w:val="64753135"/>
    <w:rsid w:val="64761320"/>
    <w:rsid w:val="648B7F2A"/>
    <w:rsid w:val="64912B9E"/>
    <w:rsid w:val="649FDBF9"/>
    <w:rsid w:val="64D71785"/>
    <w:rsid w:val="64DA477E"/>
    <w:rsid w:val="64DEF883"/>
    <w:rsid w:val="64E1C008"/>
    <w:rsid w:val="65435268"/>
    <w:rsid w:val="65593236"/>
    <w:rsid w:val="6572FA20"/>
    <w:rsid w:val="6573322F"/>
    <w:rsid w:val="658852DB"/>
    <w:rsid w:val="65C80D42"/>
    <w:rsid w:val="65CB2100"/>
    <w:rsid w:val="65E4AD57"/>
    <w:rsid w:val="65FD459B"/>
    <w:rsid w:val="6617B8A8"/>
    <w:rsid w:val="662F5BB5"/>
    <w:rsid w:val="6648A7CC"/>
    <w:rsid w:val="664B2699"/>
    <w:rsid w:val="66512512"/>
    <w:rsid w:val="6653BD60"/>
    <w:rsid w:val="66544D51"/>
    <w:rsid w:val="66669186"/>
    <w:rsid w:val="666B8C46"/>
    <w:rsid w:val="666E81FA"/>
    <w:rsid w:val="6683D22C"/>
    <w:rsid w:val="668ACCFF"/>
    <w:rsid w:val="66AA5391"/>
    <w:rsid w:val="66B3E741"/>
    <w:rsid w:val="66BF7430"/>
    <w:rsid w:val="66F1CE2E"/>
    <w:rsid w:val="66F2B8F3"/>
    <w:rsid w:val="670A2746"/>
    <w:rsid w:val="670A44E2"/>
    <w:rsid w:val="6737A1F8"/>
    <w:rsid w:val="67437020"/>
    <w:rsid w:val="674647F1"/>
    <w:rsid w:val="6763F968"/>
    <w:rsid w:val="6765DD81"/>
    <w:rsid w:val="678487CF"/>
    <w:rsid w:val="678528D7"/>
    <w:rsid w:val="67AE69A0"/>
    <w:rsid w:val="67AF2C73"/>
    <w:rsid w:val="67B17866"/>
    <w:rsid w:val="67B9AA3B"/>
    <w:rsid w:val="67C9B9E1"/>
    <w:rsid w:val="67F76464"/>
    <w:rsid w:val="6801BD89"/>
    <w:rsid w:val="680737DE"/>
    <w:rsid w:val="6811FC82"/>
    <w:rsid w:val="682B2797"/>
    <w:rsid w:val="6869C8E1"/>
    <w:rsid w:val="687609F5"/>
    <w:rsid w:val="68791767"/>
    <w:rsid w:val="6888BBF4"/>
    <w:rsid w:val="6891898D"/>
    <w:rsid w:val="68AA49CE"/>
    <w:rsid w:val="68C087AA"/>
    <w:rsid w:val="68C4655A"/>
    <w:rsid w:val="68C9B2E7"/>
    <w:rsid w:val="68CE212F"/>
    <w:rsid w:val="68FF14C9"/>
    <w:rsid w:val="690020A5"/>
    <w:rsid w:val="690974C5"/>
    <w:rsid w:val="690BD0D7"/>
    <w:rsid w:val="691D7E45"/>
    <w:rsid w:val="692341BC"/>
    <w:rsid w:val="692B79F8"/>
    <w:rsid w:val="692B80EB"/>
    <w:rsid w:val="692C67A4"/>
    <w:rsid w:val="692F06ED"/>
    <w:rsid w:val="69314B7C"/>
    <w:rsid w:val="6964F1B4"/>
    <w:rsid w:val="696AE9BD"/>
    <w:rsid w:val="6970DD0E"/>
    <w:rsid w:val="69756583"/>
    <w:rsid w:val="6979A92A"/>
    <w:rsid w:val="69840B36"/>
    <w:rsid w:val="6992384B"/>
    <w:rsid w:val="699B7744"/>
    <w:rsid w:val="69A82C8A"/>
    <w:rsid w:val="69B14760"/>
    <w:rsid w:val="69CF62BD"/>
    <w:rsid w:val="69F87BB8"/>
    <w:rsid w:val="6A098E04"/>
    <w:rsid w:val="6A0D99E4"/>
    <w:rsid w:val="6A1C4D1D"/>
    <w:rsid w:val="6A1F6F07"/>
    <w:rsid w:val="6A36B383"/>
    <w:rsid w:val="6A3A9B40"/>
    <w:rsid w:val="6A3C8EA6"/>
    <w:rsid w:val="6A47EA69"/>
    <w:rsid w:val="6A6EDD37"/>
    <w:rsid w:val="6A85FF71"/>
    <w:rsid w:val="6A8A9C70"/>
    <w:rsid w:val="6A905675"/>
    <w:rsid w:val="6AA4972D"/>
    <w:rsid w:val="6AB0A7A9"/>
    <w:rsid w:val="6AB11513"/>
    <w:rsid w:val="6AB1335D"/>
    <w:rsid w:val="6AB5D7FE"/>
    <w:rsid w:val="6AB975AD"/>
    <w:rsid w:val="6AD02B52"/>
    <w:rsid w:val="6AE41B39"/>
    <w:rsid w:val="6AEF5B6C"/>
    <w:rsid w:val="6AF4D205"/>
    <w:rsid w:val="6B033CCE"/>
    <w:rsid w:val="6B1B84D2"/>
    <w:rsid w:val="6B2A0B87"/>
    <w:rsid w:val="6B5C77CD"/>
    <w:rsid w:val="6B60D1D9"/>
    <w:rsid w:val="6B62770E"/>
    <w:rsid w:val="6B65D3C3"/>
    <w:rsid w:val="6B7815CF"/>
    <w:rsid w:val="6B84EC0B"/>
    <w:rsid w:val="6B971D96"/>
    <w:rsid w:val="6BA6FA15"/>
    <w:rsid w:val="6BACC956"/>
    <w:rsid w:val="6BD8577C"/>
    <w:rsid w:val="6BE06172"/>
    <w:rsid w:val="6BF5EBB6"/>
    <w:rsid w:val="6C076844"/>
    <w:rsid w:val="6C0D4162"/>
    <w:rsid w:val="6C34D0F7"/>
    <w:rsid w:val="6C4062DF"/>
    <w:rsid w:val="6C48B216"/>
    <w:rsid w:val="6C62C20F"/>
    <w:rsid w:val="6C7B4C75"/>
    <w:rsid w:val="6C9F28FD"/>
    <w:rsid w:val="6CA87F04"/>
    <w:rsid w:val="6CAAD333"/>
    <w:rsid w:val="6CBB2D85"/>
    <w:rsid w:val="6CCF4474"/>
    <w:rsid w:val="6CDB4725"/>
    <w:rsid w:val="6CE4EA7D"/>
    <w:rsid w:val="6CE82593"/>
    <w:rsid w:val="6CF232FA"/>
    <w:rsid w:val="6CFD048D"/>
    <w:rsid w:val="6D0515DC"/>
    <w:rsid w:val="6D072D6C"/>
    <w:rsid w:val="6D132967"/>
    <w:rsid w:val="6D3B80A0"/>
    <w:rsid w:val="6D710BC1"/>
    <w:rsid w:val="6D748732"/>
    <w:rsid w:val="6D7CA4F0"/>
    <w:rsid w:val="6DC6C3B8"/>
    <w:rsid w:val="6DD42B5F"/>
    <w:rsid w:val="6DD57521"/>
    <w:rsid w:val="6DEA5670"/>
    <w:rsid w:val="6DEBD093"/>
    <w:rsid w:val="6DF3EEFB"/>
    <w:rsid w:val="6E0E2F00"/>
    <w:rsid w:val="6E3FDA2C"/>
    <w:rsid w:val="6E490E99"/>
    <w:rsid w:val="6E71D075"/>
    <w:rsid w:val="6E730FDA"/>
    <w:rsid w:val="6E8775A7"/>
    <w:rsid w:val="6E90E307"/>
    <w:rsid w:val="6E91C994"/>
    <w:rsid w:val="6EA3680C"/>
    <w:rsid w:val="6EA5AECA"/>
    <w:rsid w:val="6EB30618"/>
    <w:rsid w:val="6EB644BD"/>
    <w:rsid w:val="6ECAEC99"/>
    <w:rsid w:val="6ED398C1"/>
    <w:rsid w:val="6EF0BBC0"/>
    <w:rsid w:val="6EF1E370"/>
    <w:rsid w:val="6F00A3CD"/>
    <w:rsid w:val="6F04C3F9"/>
    <w:rsid w:val="6F09768F"/>
    <w:rsid w:val="6F0DA2B9"/>
    <w:rsid w:val="6F152321"/>
    <w:rsid w:val="6F18181E"/>
    <w:rsid w:val="6F2713C9"/>
    <w:rsid w:val="6F2CA908"/>
    <w:rsid w:val="6F3227B4"/>
    <w:rsid w:val="6F3B3429"/>
    <w:rsid w:val="6F462DE4"/>
    <w:rsid w:val="6F52E09A"/>
    <w:rsid w:val="6F5BE1AC"/>
    <w:rsid w:val="6F5EF832"/>
    <w:rsid w:val="6F662403"/>
    <w:rsid w:val="6F6D27EE"/>
    <w:rsid w:val="6F816A15"/>
    <w:rsid w:val="6F911A55"/>
    <w:rsid w:val="6F93CDB4"/>
    <w:rsid w:val="6F9E1344"/>
    <w:rsid w:val="6FBAE8E1"/>
    <w:rsid w:val="6FD6F11F"/>
    <w:rsid w:val="6FF93534"/>
    <w:rsid w:val="701592CA"/>
    <w:rsid w:val="7022B7B5"/>
    <w:rsid w:val="7033C4B1"/>
    <w:rsid w:val="705DC81D"/>
    <w:rsid w:val="7086E318"/>
    <w:rsid w:val="70989316"/>
    <w:rsid w:val="709E9C30"/>
    <w:rsid w:val="70A5D9EC"/>
    <w:rsid w:val="70D9FE62"/>
    <w:rsid w:val="70E162AE"/>
    <w:rsid w:val="70F8329B"/>
    <w:rsid w:val="70FA9758"/>
    <w:rsid w:val="712A63A5"/>
    <w:rsid w:val="7134C4C8"/>
    <w:rsid w:val="71353FCA"/>
    <w:rsid w:val="714C187D"/>
    <w:rsid w:val="7151B4EA"/>
    <w:rsid w:val="717A9D72"/>
    <w:rsid w:val="717B13C3"/>
    <w:rsid w:val="719F273E"/>
    <w:rsid w:val="71A09613"/>
    <w:rsid w:val="71A43493"/>
    <w:rsid w:val="71B10AF3"/>
    <w:rsid w:val="71C4E15C"/>
    <w:rsid w:val="71D63571"/>
    <w:rsid w:val="71E429E0"/>
    <w:rsid w:val="71F33212"/>
    <w:rsid w:val="721432A0"/>
    <w:rsid w:val="7215FCD8"/>
    <w:rsid w:val="72271DF4"/>
    <w:rsid w:val="723333A5"/>
    <w:rsid w:val="7253FD63"/>
    <w:rsid w:val="7262E99D"/>
    <w:rsid w:val="7264D795"/>
    <w:rsid w:val="7269760D"/>
    <w:rsid w:val="727359B4"/>
    <w:rsid w:val="727AFCE8"/>
    <w:rsid w:val="727CD93E"/>
    <w:rsid w:val="727D3AD6"/>
    <w:rsid w:val="727DDB8C"/>
    <w:rsid w:val="7280BF05"/>
    <w:rsid w:val="729970A0"/>
    <w:rsid w:val="729D8B19"/>
    <w:rsid w:val="72A698E6"/>
    <w:rsid w:val="72AB5581"/>
    <w:rsid w:val="72AE2BE4"/>
    <w:rsid w:val="72B1CC82"/>
    <w:rsid w:val="72BA87AA"/>
    <w:rsid w:val="72BD27A8"/>
    <w:rsid w:val="72CE5955"/>
    <w:rsid w:val="72E51F36"/>
    <w:rsid w:val="72E94ED7"/>
    <w:rsid w:val="72F12245"/>
    <w:rsid w:val="72F43623"/>
    <w:rsid w:val="72F6770E"/>
    <w:rsid w:val="72FB8C3E"/>
    <w:rsid w:val="72FE4A8E"/>
    <w:rsid w:val="730232B1"/>
    <w:rsid w:val="730B1843"/>
    <w:rsid w:val="730D0B25"/>
    <w:rsid w:val="7324ADF6"/>
    <w:rsid w:val="732F880A"/>
    <w:rsid w:val="73491BA0"/>
    <w:rsid w:val="735DE268"/>
    <w:rsid w:val="7365408A"/>
    <w:rsid w:val="7378E86A"/>
    <w:rsid w:val="738F3F95"/>
    <w:rsid w:val="739B97D6"/>
    <w:rsid w:val="73A30CE8"/>
    <w:rsid w:val="73AAAD52"/>
    <w:rsid w:val="73B3A828"/>
    <w:rsid w:val="73BC28C6"/>
    <w:rsid w:val="73BC506F"/>
    <w:rsid w:val="73C3CBE7"/>
    <w:rsid w:val="73C42A46"/>
    <w:rsid w:val="73DE46C6"/>
    <w:rsid w:val="73DEC8DA"/>
    <w:rsid w:val="73EB2708"/>
    <w:rsid w:val="73FFBE08"/>
    <w:rsid w:val="743BC663"/>
    <w:rsid w:val="7454E719"/>
    <w:rsid w:val="746BB609"/>
    <w:rsid w:val="74A08E89"/>
    <w:rsid w:val="74A5D28E"/>
    <w:rsid w:val="74B2F97D"/>
    <w:rsid w:val="74B4C54D"/>
    <w:rsid w:val="74B5FB07"/>
    <w:rsid w:val="74B718D8"/>
    <w:rsid w:val="74C15E90"/>
    <w:rsid w:val="74E68E97"/>
    <w:rsid w:val="74ED2B24"/>
    <w:rsid w:val="75277F96"/>
    <w:rsid w:val="752B6852"/>
    <w:rsid w:val="75357EE8"/>
    <w:rsid w:val="75399296"/>
    <w:rsid w:val="75545705"/>
    <w:rsid w:val="7555B39E"/>
    <w:rsid w:val="7559E12F"/>
    <w:rsid w:val="755ADCD9"/>
    <w:rsid w:val="755DC115"/>
    <w:rsid w:val="755DEA76"/>
    <w:rsid w:val="7567BEFD"/>
    <w:rsid w:val="75859239"/>
    <w:rsid w:val="758D9FD3"/>
    <w:rsid w:val="759F3D5B"/>
    <w:rsid w:val="75BA2E77"/>
    <w:rsid w:val="75C5B430"/>
    <w:rsid w:val="75CF7C48"/>
    <w:rsid w:val="75D22625"/>
    <w:rsid w:val="75E95AE7"/>
    <w:rsid w:val="75FDF2AA"/>
    <w:rsid w:val="762A181A"/>
    <w:rsid w:val="76376A47"/>
    <w:rsid w:val="763BDB47"/>
    <w:rsid w:val="763DCCFC"/>
    <w:rsid w:val="763F6C9B"/>
    <w:rsid w:val="7649762C"/>
    <w:rsid w:val="7653F5F9"/>
    <w:rsid w:val="765FDC98"/>
    <w:rsid w:val="766894CC"/>
    <w:rsid w:val="767C6816"/>
    <w:rsid w:val="768F3579"/>
    <w:rsid w:val="76949DE5"/>
    <w:rsid w:val="7695DF6A"/>
    <w:rsid w:val="76996918"/>
    <w:rsid w:val="76B6CEFF"/>
    <w:rsid w:val="76CD1510"/>
    <w:rsid w:val="76EAB153"/>
    <w:rsid w:val="76F3F4C1"/>
    <w:rsid w:val="771E9F2A"/>
    <w:rsid w:val="771FF144"/>
    <w:rsid w:val="777C92FE"/>
    <w:rsid w:val="779C9537"/>
    <w:rsid w:val="77BB99E2"/>
    <w:rsid w:val="77FE1086"/>
    <w:rsid w:val="78119856"/>
    <w:rsid w:val="78141D56"/>
    <w:rsid w:val="7816F53E"/>
    <w:rsid w:val="781CA5ED"/>
    <w:rsid w:val="78213E9A"/>
    <w:rsid w:val="78251B04"/>
    <w:rsid w:val="7826523E"/>
    <w:rsid w:val="785386DA"/>
    <w:rsid w:val="785C3763"/>
    <w:rsid w:val="785CD65A"/>
    <w:rsid w:val="785EAF5E"/>
    <w:rsid w:val="7865E4B6"/>
    <w:rsid w:val="78688AF9"/>
    <w:rsid w:val="786B4EE0"/>
    <w:rsid w:val="786DCB4F"/>
    <w:rsid w:val="7877AD7F"/>
    <w:rsid w:val="7877DD7F"/>
    <w:rsid w:val="788556F2"/>
    <w:rsid w:val="788AC9C8"/>
    <w:rsid w:val="78A6D723"/>
    <w:rsid w:val="78D58D6A"/>
    <w:rsid w:val="78DDAAD9"/>
    <w:rsid w:val="78FB76F5"/>
    <w:rsid w:val="790E3CCF"/>
    <w:rsid w:val="79135764"/>
    <w:rsid w:val="79158316"/>
    <w:rsid w:val="7939A36E"/>
    <w:rsid w:val="7944D16E"/>
    <w:rsid w:val="7948F830"/>
    <w:rsid w:val="79555640"/>
    <w:rsid w:val="79602FCE"/>
    <w:rsid w:val="797C9587"/>
    <w:rsid w:val="79864F60"/>
    <w:rsid w:val="799CE334"/>
    <w:rsid w:val="79A03D95"/>
    <w:rsid w:val="79A2FC6F"/>
    <w:rsid w:val="79A752B3"/>
    <w:rsid w:val="79C88290"/>
    <w:rsid w:val="79D32488"/>
    <w:rsid w:val="79DDA50E"/>
    <w:rsid w:val="79EA9800"/>
    <w:rsid w:val="7A13DE75"/>
    <w:rsid w:val="7A270D26"/>
    <w:rsid w:val="7A303F11"/>
    <w:rsid w:val="7A30905C"/>
    <w:rsid w:val="7A38B8E6"/>
    <w:rsid w:val="7A400ECC"/>
    <w:rsid w:val="7A4626B9"/>
    <w:rsid w:val="7A494B27"/>
    <w:rsid w:val="7A546B4A"/>
    <w:rsid w:val="7A5A50D3"/>
    <w:rsid w:val="7A5C53A3"/>
    <w:rsid w:val="7A6380C4"/>
    <w:rsid w:val="7A81D6EF"/>
    <w:rsid w:val="7A89279E"/>
    <w:rsid w:val="7A98CDF6"/>
    <w:rsid w:val="7AA4D2E8"/>
    <w:rsid w:val="7AB87ABB"/>
    <w:rsid w:val="7ACD78F9"/>
    <w:rsid w:val="7AE6BE10"/>
    <w:rsid w:val="7AF00DC4"/>
    <w:rsid w:val="7B18CB45"/>
    <w:rsid w:val="7B1C8DBF"/>
    <w:rsid w:val="7B3580ED"/>
    <w:rsid w:val="7B36CAB1"/>
    <w:rsid w:val="7B3C1889"/>
    <w:rsid w:val="7B6DAB0A"/>
    <w:rsid w:val="7B737117"/>
    <w:rsid w:val="7B78FCCE"/>
    <w:rsid w:val="7B9904AB"/>
    <w:rsid w:val="7B992C7F"/>
    <w:rsid w:val="7B9D8FD1"/>
    <w:rsid w:val="7BA0CBD0"/>
    <w:rsid w:val="7BBA07B0"/>
    <w:rsid w:val="7BBE1E87"/>
    <w:rsid w:val="7BE21086"/>
    <w:rsid w:val="7BE337DA"/>
    <w:rsid w:val="7C1B43ED"/>
    <w:rsid w:val="7C29188A"/>
    <w:rsid w:val="7C299C71"/>
    <w:rsid w:val="7C4B11E5"/>
    <w:rsid w:val="7C5BDF78"/>
    <w:rsid w:val="7C5C7A66"/>
    <w:rsid w:val="7C5FA947"/>
    <w:rsid w:val="7C7A5650"/>
    <w:rsid w:val="7C7D1775"/>
    <w:rsid w:val="7C9120BA"/>
    <w:rsid w:val="7CA1A54E"/>
    <w:rsid w:val="7CA62294"/>
    <w:rsid w:val="7CB0F217"/>
    <w:rsid w:val="7CB32745"/>
    <w:rsid w:val="7CB74E99"/>
    <w:rsid w:val="7CBDB173"/>
    <w:rsid w:val="7CC0431D"/>
    <w:rsid w:val="7CD28783"/>
    <w:rsid w:val="7CEA77D0"/>
    <w:rsid w:val="7CEAE503"/>
    <w:rsid w:val="7CF7C4C3"/>
    <w:rsid w:val="7D026766"/>
    <w:rsid w:val="7D1689FD"/>
    <w:rsid w:val="7D1D0633"/>
    <w:rsid w:val="7D244C19"/>
    <w:rsid w:val="7D550163"/>
    <w:rsid w:val="7D808064"/>
    <w:rsid w:val="7D842990"/>
    <w:rsid w:val="7D8D3653"/>
    <w:rsid w:val="7D9B420B"/>
    <w:rsid w:val="7D9B4E8E"/>
    <w:rsid w:val="7DC51FB7"/>
    <w:rsid w:val="7E0075C3"/>
    <w:rsid w:val="7E050628"/>
    <w:rsid w:val="7E12F66A"/>
    <w:rsid w:val="7E2397B7"/>
    <w:rsid w:val="7E3295C2"/>
    <w:rsid w:val="7E43326F"/>
    <w:rsid w:val="7E4BC02B"/>
    <w:rsid w:val="7E4CF600"/>
    <w:rsid w:val="7E50FAF9"/>
    <w:rsid w:val="7E5D3FCD"/>
    <w:rsid w:val="7E67A86A"/>
    <w:rsid w:val="7E96DE88"/>
    <w:rsid w:val="7E9A4924"/>
    <w:rsid w:val="7EBC8AAB"/>
    <w:rsid w:val="7F0FF92D"/>
    <w:rsid w:val="7F1667B7"/>
    <w:rsid w:val="7F2DD7D3"/>
    <w:rsid w:val="7F45526D"/>
    <w:rsid w:val="7F4FB203"/>
    <w:rsid w:val="7F687495"/>
    <w:rsid w:val="7F794251"/>
    <w:rsid w:val="7F7CC878"/>
    <w:rsid w:val="7F8B8141"/>
    <w:rsid w:val="7F972F5F"/>
    <w:rsid w:val="7F9EAB7C"/>
    <w:rsid w:val="7FA0A520"/>
    <w:rsid w:val="7FA535C2"/>
    <w:rsid w:val="7FAEBFB2"/>
    <w:rsid w:val="7FBFC51C"/>
    <w:rsid w:val="7FC1D782"/>
  </w:rsids>
  <m:mathPr>
    <m:mathFont m:val="Cambria Math"/>
    <m:brkBin m:val="before"/>
    <m:brkBinSub m:val="--"/>
    <m:smallFrac m:val="0"/>
    <m:dispDef/>
    <m:lMargin m:val="0"/>
    <m:rMargin m:val="0"/>
    <m:defJc m:val="centerGroup"/>
    <m:wrapIndent m:val="1440"/>
    <m:intLim m:val="subSup"/>
    <m:naryLim m:val="undOvr"/>
  </m:mathPr>
  <w:themeFontLang w:val="pl-P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B5D28B3"/>
  <w15:chartTrackingRefBased/>
  <w15:docId w15:val="{2291F82C-4D77-4190-91ED-FEF3E29652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HAnsi" w:hAnsiTheme="minorHAnsi" w:cstheme="minorBidi"/>
        <w:kern w:val="2"/>
        <w:sz w:val="22"/>
        <w:szCs w:val="22"/>
        <w:lang w:val="pl-PL" w:eastAsia="en-US" w:bidi="ar-SA"/>
        <w14:ligatures w14:val="standardContextual"/>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ny">
    <w:name w:val="Normal"/>
    <w:qFormat/>
  </w:style>
  <w:style w:type="paragraph" w:styleId="Nagwek1">
    <w:name w:val="heading 1"/>
    <w:basedOn w:val="Normalny"/>
    <w:next w:val="Normalny"/>
    <w:link w:val="Nagwek1Znak"/>
    <w:qFormat/>
    <w:rsid w:val="009706FC"/>
    <w:pPr>
      <w:keepNext/>
      <w:keepLines/>
      <w:numPr>
        <w:numId w:val="63"/>
      </w:numPr>
      <w:spacing w:after="200" w:line="360" w:lineRule="auto"/>
      <w:ind w:left="431" w:hanging="431"/>
      <w:outlineLvl w:val="0"/>
    </w:pPr>
    <w:rPr>
      <w:rFonts w:asciiTheme="majorHAnsi" w:eastAsiaTheme="majorEastAsia" w:hAnsiTheme="majorHAnsi" w:cstheme="majorBidi"/>
      <w:color w:val="0F4761" w:themeColor="accent1" w:themeShade="BF"/>
      <w:sz w:val="40"/>
      <w:szCs w:val="40"/>
    </w:rPr>
  </w:style>
  <w:style w:type="paragraph" w:styleId="Nagwek2">
    <w:name w:val="heading 2"/>
    <w:basedOn w:val="Normalny"/>
    <w:next w:val="Normalny"/>
    <w:link w:val="Nagwek2Znak"/>
    <w:unhideWhenUsed/>
    <w:qFormat/>
    <w:rsid w:val="009706FC"/>
    <w:pPr>
      <w:keepNext/>
      <w:keepLines/>
      <w:numPr>
        <w:ilvl w:val="1"/>
        <w:numId w:val="63"/>
      </w:numPr>
      <w:spacing w:before="200" w:line="360" w:lineRule="auto"/>
      <w:ind w:left="578" w:hanging="578"/>
      <w:outlineLvl w:val="1"/>
    </w:pPr>
    <w:rPr>
      <w:rFonts w:asciiTheme="majorHAnsi" w:eastAsiaTheme="majorEastAsia" w:hAnsiTheme="majorHAnsi" w:cstheme="majorBidi"/>
      <w:color w:val="0F4761" w:themeColor="accent1" w:themeShade="BF"/>
      <w:sz w:val="32"/>
      <w:szCs w:val="32"/>
    </w:rPr>
  </w:style>
  <w:style w:type="paragraph" w:styleId="Nagwek3">
    <w:name w:val="heading 3"/>
    <w:basedOn w:val="Normalny"/>
    <w:next w:val="Normalny"/>
    <w:link w:val="Nagwek3Znak"/>
    <w:unhideWhenUsed/>
    <w:qFormat/>
    <w:rsid w:val="009706FC"/>
    <w:pPr>
      <w:keepNext/>
      <w:keepLines/>
      <w:numPr>
        <w:ilvl w:val="2"/>
        <w:numId w:val="63"/>
      </w:numPr>
      <w:spacing w:before="160" w:line="360" w:lineRule="auto"/>
      <w:outlineLvl w:val="2"/>
    </w:pPr>
    <w:rPr>
      <w:rFonts w:eastAsiaTheme="majorEastAsia" w:cstheme="majorBidi"/>
      <w:color w:val="0F4761" w:themeColor="accent1" w:themeShade="BF"/>
      <w:sz w:val="28"/>
      <w:szCs w:val="28"/>
    </w:rPr>
  </w:style>
  <w:style w:type="paragraph" w:styleId="Nagwek4">
    <w:name w:val="heading 4"/>
    <w:basedOn w:val="Normalny"/>
    <w:next w:val="Normalny"/>
    <w:link w:val="Nagwek4Znak"/>
    <w:uiPriority w:val="9"/>
    <w:semiHidden/>
    <w:unhideWhenUsed/>
    <w:qFormat/>
    <w:rsid w:val="00A345EA"/>
    <w:pPr>
      <w:keepNext/>
      <w:keepLines/>
      <w:numPr>
        <w:ilvl w:val="3"/>
        <w:numId w:val="63"/>
      </w:numPr>
      <w:spacing w:before="80" w:after="40"/>
      <w:outlineLvl w:val="3"/>
    </w:pPr>
    <w:rPr>
      <w:rFonts w:eastAsiaTheme="majorEastAsia" w:cstheme="majorBidi"/>
      <w:i/>
      <w:iCs/>
      <w:color w:val="0F4761" w:themeColor="accent1" w:themeShade="BF"/>
    </w:rPr>
  </w:style>
  <w:style w:type="paragraph" w:styleId="Nagwek5">
    <w:name w:val="heading 5"/>
    <w:basedOn w:val="Normalny"/>
    <w:next w:val="Normalny"/>
    <w:link w:val="Nagwek5Znak"/>
    <w:uiPriority w:val="9"/>
    <w:semiHidden/>
    <w:unhideWhenUsed/>
    <w:qFormat/>
    <w:rsid w:val="00A345EA"/>
    <w:pPr>
      <w:keepNext/>
      <w:keepLines/>
      <w:numPr>
        <w:ilvl w:val="4"/>
        <w:numId w:val="63"/>
      </w:numPr>
      <w:spacing w:before="80" w:after="40"/>
      <w:outlineLvl w:val="4"/>
    </w:pPr>
    <w:rPr>
      <w:rFonts w:eastAsiaTheme="majorEastAsia" w:cstheme="majorBidi"/>
      <w:color w:val="0F4761" w:themeColor="accent1" w:themeShade="BF"/>
    </w:rPr>
  </w:style>
  <w:style w:type="paragraph" w:styleId="Nagwek6">
    <w:name w:val="heading 6"/>
    <w:basedOn w:val="Normalny"/>
    <w:next w:val="Normalny"/>
    <w:link w:val="Nagwek6Znak"/>
    <w:uiPriority w:val="9"/>
    <w:semiHidden/>
    <w:unhideWhenUsed/>
    <w:qFormat/>
    <w:rsid w:val="00A345EA"/>
    <w:pPr>
      <w:keepNext/>
      <w:keepLines/>
      <w:numPr>
        <w:ilvl w:val="5"/>
        <w:numId w:val="63"/>
      </w:numPr>
      <w:spacing w:before="40" w:after="0"/>
      <w:outlineLvl w:val="5"/>
    </w:pPr>
    <w:rPr>
      <w:rFonts w:eastAsiaTheme="majorEastAsia" w:cstheme="majorBidi"/>
      <w:i/>
      <w:iCs/>
      <w:color w:val="595959" w:themeColor="text1" w:themeTint="A6"/>
    </w:rPr>
  </w:style>
  <w:style w:type="paragraph" w:styleId="Nagwek7">
    <w:name w:val="heading 7"/>
    <w:basedOn w:val="Normalny"/>
    <w:next w:val="Normalny"/>
    <w:link w:val="Nagwek7Znak"/>
    <w:uiPriority w:val="9"/>
    <w:semiHidden/>
    <w:unhideWhenUsed/>
    <w:qFormat/>
    <w:rsid w:val="00A345EA"/>
    <w:pPr>
      <w:keepNext/>
      <w:keepLines/>
      <w:numPr>
        <w:ilvl w:val="6"/>
        <w:numId w:val="63"/>
      </w:numPr>
      <w:spacing w:before="40" w:after="0"/>
      <w:outlineLvl w:val="6"/>
    </w:pPr>
    <w:rPr>
      <w:rFonts w:eastAsiaTheme="majorEastAsia" w:cstheme="majorBidi"/>
      <w:color w:val="595959" w:themeColor="text1" w:themeTint="A6"/>
    </w:rPr>
  </w:style>
  <w:style w:type="paragraph" w:styleId="Nagwek8">
    <w:name w:val="heading 8"/>
    <w:basedOn w:val="Normalny"/>
    <w:next w:val="Normalny"/>
    <w:link w:val="Nagwek8Znak"/>
    <w:uiPriority w:val="9"/>
    <w:semiHidden/>
    <w:unhideWhenUsed/>
    <w:qFormat/>
    <w:rsid w:val="00A345EA"/>
    <w:pPr>
      <w:keepNext/>
      <w:keepLines/>
      <w:numPr>
        <w:ilvl w:val="7"/>
        <w:numId w:val="63"/>
      </w:numPr>
      <w:spacing w:after="0"/>
      <w:outlineLvl w:val="7"/>
    </w:pPr>
    <w:rPr>
      <w:rFonts w:eastAsiaTheme="majorEastAsia" w:cstheme="majorBidi"/>
      <w:i/>
      <w:iCs/>
      <w:color w:val="272727" w:themeColor="text1" w:themeTint="D8"/>
    </w:rPr>
  </w:style>
  <w:style w:type="paragraph" w:styleId="Nagwek9">
    <w:name w:val="heading 9"/>
    <w:basedOn w:val="Normalny"/>
    <w:next w:val="Normalny"/>
    <w:link w:val="Nagwek9Znak"/>
    <w:uiPriority w:val="9"/>
    <w:semiHidden/>
    <w:unhideWhenUsed/>
    <w:qFormat/>
    <w:rsid w:val="00A345EA"/>
    <w:pPr>
      <w:keepNext/>
      <w:keepLines/>
      <w:numPr>
        <w:ilvl w:val="8"/>
        <w:numId w:val="63"/>
      </w:numPr>
      <w:spacing w:after="0"/>
      <w:outlineLvl w:val="8"/>
    </w:pPr>
    <w:rPr>
      <w:rFonts w:eastAsiaTheme="majorEastAsia" w:cstheme="majorBidi"/>
      <w:color w:val="272727" w:themeColor="text1" w:themeTint="D8"/>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customStyle="1" w:styleId="Nagwek1Znak">
    <w:name w:val="Nagłówek 1 Znak"/>
    <w:basedOn w:val="Domylnaczcionkaakapitu"/>
    <w:link w:val="Nagwek1"/>
    <w:rsid w:val="009706FC"/>
    <w:rPr>
      <w:rFonts w:asciiTheme="majorHAnsi" w:eastAsiaTheme="majorEastAsia" w:hAnsiTheme="majorHAnsi" w:cstheme="majorBidi"/>
      <w:color w:val="0F4761" w:themeColor="accent1" w:themeShade="BF"/>
      <w:sz w:val="40"/>
      <w:szCs w:val="40"/>
    </w:rPr>
  </w:style>
  <w:style w:type="character" w:customStyle="1" w:styleId="Nagwek2Znak">
    <w:name w:val="Nagłówek 2 Znak"/>
    <w:basedOn w:val="Domylnaczcionkaakapitu"/>
    <w:link w:val="Nagwek2"/>
    <w:rsid w:val="009706FC"/>
    <w:rPr>
      <w:rFonts w:asciiTheme="majorHAnsi" w:eastAsiaTheme="majorEastAsia" w:hAnsiTheme="majorHAnsi" w:cstheme="majorBidi"/>
      <w:color w:val="0F4761" w:themeColor="accent1" w:themeShade="BF"/>
      <w:sz w:val="32"/>
      <w:szCs w:val="32"/>
    </w:rPr>
  </w:style>
  <w:style w:type="character" w:customStyle="1" w:styleId="Nagwek3Znak">
    <w:name w:val="Nagłówek 3 Znak"/>
    <w:basedOn w:val="Domylnaczcionkaakapitu"/>
    <w:link w:val="Nagwek3"/>
    <w:rsid w:val="009706FC"/>
    <w:rPr>
      <w:rFonts w:eastAsiaTheme="majorEastAsia" w:cstheme="majorBidi"/>
      <w:color w:val="0F4761" w:themeColor="accent1" w:themeShade="BF"/>
      <w:sz w:val="28"/>
      <w:szCs w:val="28"/>
    </w:rPr>
  </w:style>
  <w:style w:type="character" w:customStyle="1" w:styleId="Nagwek4Znak">
    <w:name w:val="Nagłówek 4 Znak"/>
    <w:basedOn w:val="Domylnaczcionkaakapitu"/>
    <w:link w:val="Nagwek4"/>
    <w:uiPriority w:val="9"/>
    <w:semiHidden/>
    <w:rsid w:val="00A345EA"/>
    <w:rPr>
      <w:rFonts w:eastAsiaTheme="majorEastAsia" w:cstheme="majorBidi"/>
      <w:i/>
      <w:iCs/>
      <w:color w:val="0F4761" w:themeColor="accent1" w:themeShade="BF"/>
    </w:rPr>
  </w:style>
  <w:style w:type="character" w:customStyle="1" w:styleId="Nagwek5Znak">
    <w:name w:val="Nagłówek 5 Znak"/>
    <w:basedOn w:val="Domylnaczcionkaakapitu"/>
    <w:link w:val="Nagwek5"/>
    <w:uiPriority w:val="9"/>
    <w:semiHidden/>
    <w:rsid w:val="00A345EA"/>
    <w:rPr>
      <w:rFonts w:eastAsiaTheme="majorEastAsia" w:cstheme="majorBidi"/>
      <w:color w:val="0F4761" w:themeColor="accent1" w:themeShade="BF"/>
    </w:rPr>
  </w:style>
  <w:style w:type="character" w:customStyle="1" w:styleId="Nagwek6Znak">
    <w:name w:val="Nagłówek 6 Znak"/>
    <w:basedOn w:val="Domylnaczcionkaakapitu"/>
    <w:link w:val="Nagwek6"/>
    <w:uiPriority w:val="9"/>
    <w:semiHidden/>
    <w:rsid w:val="00A345EA"/>
    <w:rPr>
      <w:rFonts w:eastAsiaTheme="majorEastAsia" w:cstheme="majorBidi"/>
      <w:i/>
      <w:iCs/>
      <w:color w:val="595959" w:themeColor="text1" w:themeTint="A6"/>
    </w:rPr>
  </w:style>
  <w:style w:type="character" w:customStyle="1" w:styleId="Nagwek7Znak">
    <w:name w:val="Nagłówek 7 Znak"/>
    <w:basedOn w:val="Domylnaczcionkaakapitu"/>
    <w:link w:val="Nagwek7"/>
    <w:uiPriority w:val="9"/>
    <w:semiHidden/>
    <w:rsid w:val="00A345EA"/>
    <w:rPr>
      <w:rFonts w:eastAsiaTheme="majorEastAsia" w:cstheme="majorBidi"/>
      <w:color w:val="595959" w:themeColor="text1" w:themeTint="A6"/>
    </w:rPr>
  </w:style>
  <w:style w:type="character" w:customStyle="1" w:styleId="Nagwek8Znak">
    <w:name w:val="Nagłówek 8 Znak"/>
    <w:basedOn w:val="Domylnaczcionkaakapitu"/>
    <w:link w:val="Nagwek8"/>
    <w:uiPriority w:val="9"/>
    <w:semiHidden/>
    <w:rsid w:val="00A345EA"/>
    <w:rPr>
      <w:rFonts w:eastAsiaTheme="majorEastAsia" w:cstheme="majorBidi"/>
      <w:i/>
      <w:iCs/>
      <w:color w:val="272727" w:themeColor="text1" w:themeTint="D8"/>
    </w:rPr>
  </w:style>
  <w:style w:type="character" w:customStyle="1" w:styleId="Nagwek9Znak">
    <w:name w:val="Nagłówek 9 Znak"/>
    <w:basedOn w:val="Domylnaczcionkaakapitu"/>
    <w:link w:val="Nagwek9"/>
    <w:uiPriority w:val="9"/>
    <w:semiHidden/>
    <w:rsid w:val="00A345EA"/>
    <w:rPr>
      <w:rFonts w:eastAsiaTheme="majorEastAsia" w:cstheme="majorBidi"/>
      <w:color w:val="272727" w:themeColor="text1" w:themeTint="D8"/>
    </w:rPr>
  </w:style>
  <w:style w:type="paragraph" w:styleId="Tytu">
    <w:name w:val="Title"/>
    <w:basedOn w:val="Normalny"/>
    <w:next w:val="Normalny"/>
    <w:link w:val="TytuZnak"/>
    <w:uiPriority w:val="10"/>
    <w:qFormat/>
    <w:rsid w:val="0030749C"/>
    <w:pPr>
      <w:spacing w:after="80" w:line="360" w:lineRule="auto"/>
      <w:contextualSpacing/>
    </w:pPr>
    <w:rPr>
      <w:rFonts w:ascii="Arial" w:eastAsiaTheme="majorEastAsia" w:hAnsi="Arial" w:cstheme="majorBidi"/>
      <w:b/>
      <w:spacing w:val="-10"/>
      <w:kern w:val="28"/>
      <w:sz w:val="52"/>
      <w:szCs w:val="56"/>
    </w:rPr>
  </w:style>
  <w:style w:type="character" w:customStyle="1" w:styleId="TytuZnak">
    <w:name w:val="Tytuł Znak"/>
    <w:basedOn w:val="Domylnaczcionkaakapitu"/>
    <w:link w:val="Tytu"/>
    <w:uiPriority w:val="10"/>
    <w:rsid w:val="0030749C"/>
    <w:rPr>
      <w:rFonts w:ascii="Arial" w:eastAsiaTheme="majorEastAsia" w:hAnsi="Arial" w:cstheme="majorBidi"/>
      <w:b/>
      <w:spacing w:val="-10"/>
      <w:kern w:val="28"/>
      <w:sz w:val="52"/>
      <w:szCs w:val="56"/>
    </w:rPr>
  </w:style>
  <w:style w:type="paragraph" w:styleId="Podtytu">
    <w:name w:val="Subtitle"/>
    <w:basedOn w:val="Normalny"/>
    <w:next w:val="Normalny"/>
    <w:link w:val="PodtytuZnak"/>
    <w:uiPriority w:val="11"/>
    <w:qFormat/>
    <w:rsid w:val="00A345EA"/>
    <w:pPr>
      <w:numPr>
        <w:ilvl w:val="1"/>
      </w:numPr>
    </w:pPr>
    <w:rPr>
      <w:rFonts w:eastAsiaTheme="majorEastAsia" w:cstheme="majorBidi"/>
      <w:color w:val="595959" w:themeColor="text1" w:themeTint="A6"/>
      <w:spacing w:val="15"/>
      <w:sz w:val="28"/>
      <w:szCs w:val="28"/>
    </w:rPr>
  </w:style>
  <w:style w:type="character" w:customStyle="1" w:styleId="PodtytuZnak">
    <w:name w:val="Podtytuł Znak"/>
    <w:basedOn w:val="Domylnaczcionkaakapitu"/>
    <w:link w:val="Podtytu"/>
    <w:uiPriority w:val="11"/>
    <w:rsid w:val="00A345EA"/>
    <w:rPr>
      <w:rFonts w:eastAsiaTheme="majorEastAsia" w:cstheme="majorBidi"/>
      <w:color w:val="595959" w:themeColor="text1" w:themeTint="A6"/>
      <w:spacing w:val="15"/>
      <w:sz w:val="28"/>
      <w:szCs w:val="28"/>
    </w:rPr>
  </w:style>
  <w:style w:type="paragraph" w:styleId="Cytat">
    <w:name w:val="Quote"/>
    <w:basedOn w:val="Normalny"/>
    <w:next w:val="Normalny"/>
    <w:link w:val="CytatZnak"/>
    <w:uiPriority w:val="29"/>
    <w:qFormat/>
    <w:rsid w:val="00A345EA"/>
    <w:pPr>
      <w:spacing w:before="160"/>
      <w:jc w:val="center"/>
    </w:pPr>
    <w:rPr>
      <w:i/>
      <w:iCs/>
      <w:color w:val="404040" w:themeColor="text1" w:themeTint="BF"/>
    </w:rPr>
  </w:style>
  <w:style w:type="character" w:customStyle="1" w:styleId="CytatZnak">
    <w:name w:val="Cytat Znak"/>
    <w:basedOn w:val="Domylnaczcionkaakapitu"/>
    <w:link w:val="Cytat"/>
    <w:uiPriority w:val="29"/>
    <w:rsid w:val="00A345EA"/>
    <w:rPr>
      <w:i/>
      <w:iCs/>
      <w:color w:val="404040" w:themeColor="text1" w:themeTint="BF"/>
    </w:rPr>
  </w:style>
  <w:style w:type="paragraph" w:styleId="Akapitzlist">
    <w:name w:val="List Paragraph"/>
    <w:basedOn w:val="Normalny"/>
    <w:uiPriority w:val="34"/>
    <w:qFormat/>
    <w:rsid w:val="00A345EA"/>
    <w:pPr>
      <w:ind w:left="720"/>
      <w:contextualSpacing/>
    </w:pPr>
  </w:style>
  <w:style w:type="character" w:styleId="Wyrnienieintensywne">
    <w:name w:val="Intense Emphasis"/>
    <w:basedOn w:val="Domylnaczcionkaakapitu"/>
    <w:uiPriority w:val="21"/>
    <w:qFormat/>
    <w:rsid w:val="00A345EA"/>
    <w:rPr>
      <w:i/>
      <w:iCs/>
      <w:color w:val="0F4761" w:themeColor="accent1" w:themeShade="BF"/>
    </w:rPr>
  </w:style>
  <w:style w:type="paragraph" w:styleId="Cytatintensywny">
    <w:name w:val="Intense Quote"/>
    <w:basedOn w:val="Normalny"/>
    <w:next w:val="Normalny"/>
    <w:link w:val="CytatintensywnyZnak"/>
    <w:uiPriority w:val="30"/>
    <w:qFormat/>
    <w:rsid w:val="00A345EA"/>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CytatintensywnyZnak">
    <w:name w:val="Cytat intensywny Znak"/>
    <w:basedOn w:val="Domylnaczcionkaakapitu"/>
    <w:link w:val="Cytatintensywny"/>
    <w:uiPriority w:val="30"/>
    <w:rsid w:val="00A345EA"/>
    <w:rPr>
      <w:i/>
      <w:iCs/>
      <w:color w:val="0F4761" w:themeColor="accent1" w:themeShade="BF"/>
    </w:rPr>
  </w:style>
  <w:style w:type="character" w:styleId="Odwoanieintensywne">
    <w:name w:val="Intense Reference"/>
    <w:basedOn w:val="Domylnaczcionkaakapitu"/>
    <w:uiPriority w:val="32"/>
    <w:qFormat/>
    <w:rsid w:val="00A345EA"/>
    <w:rPr>
      <w:b/>
      <w:bCs/>
      <w:smallCaps/>
      <w:color w:val="0F4761" w:themeColor="accent1" w:themeShade="BF"/>
      <w:spacing w:val="5"/>
    </w:rPr>
  </w:style>
  <w:style w:type="paragraph" w:styleId="Tekstprzypisudolnego">
    <w:name w:val="footnote text"/>
    <w:basedOn w:val="Normalny"/>
    <w:link w:val="TekstprzypisudolnegoZnak"/>
    <w:unhideWhenUsed/>
    <w:rsid w:val="00EA515D"/>
    <w:pPr>
      <w:spacing w:after="0" w:line="240" w:lineRule="auto"/>
    </w:pPr>
    <w:rPr>
      <w:sz w:val="20"/>
      <w:szCs w:val="20"/>
    </w:rPr>
  </w:style>
  <w:style w:type="character" w:customStyle="1" w:styleId="TekstprzypisudolnegoZnak">
    <w:name w:val="Tekst przypisu dolnego Znak"/>
    <w:basedOn w:val="Domylnaczcionkaakapitu"/>
    <w:link w:val="Tekstprzypisudolnego"/>
    <w:uiPriority w:val="99"/>
    <w:rsid w:val="00EA515D"/>
    <w:rPr>
      <w:sz w:val="20"/>
      <w:szCs w:val="20"/>
    </w:rPr>
  </w:style>
  <w:style w:type="character" w:styleId="Odwoanieprzypisudolnego">
    <w:name w:val="footnote reference"/>
    <w:basedOn w:val="Domylnaczcionkaakapitu"/>
    <w:semiHidden/>
    <w:unhideWhenUsed/>
    <w:rsid w:val="00EA515D"/>
    <w:rPr>
      <w:vertAlign w:val="superscript"/>
    </w:rPr>
  </w:style>
  <w:style w:type="table" w:customStyle="1" w:styleId="Tabelasiatki1jasnaakcent31">
    <w:name w:val="Tabela siatki 1 — jasna — akcent 31"/>
    <w:basedOn w:val="Standardowy"/>
    <w:next w:val="Tabelasiatki1jasnaakcent3"/>
    <w:uiPriority w:val="46"/>
    <w:rsid w:val="00504F37"/>
    <w:pPr>
      <w:spacing w:after="0" w:line="240" w:lineRule="auto"/>
    </w:pPr>
    <w:rPr>
      <w:rFonts w:ascii="Calibri" w:eastAsia="Calibri" w:hAnsi="Calibri" w:cs="Times New Roman"/>
      <w:kern w:val="0"/>
      <w14:ligatures w14:val="none"/>
    </w:rPr>
    <w:tblPr>
      <w:tblStyleRowBandSize w:val="1"/>
      <w:tblStyleColBandSize w:val="1"/>
      <w:tblInd w:w="0" w:type="nil"/>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styleId="Tabelasiatki1jasnaakcent3">
    <w:name w:val="Grid Table 1 Light Accent 3"/>
    <w:basedOn w:val="Standardowy"/>
    <w:uiPriority w:val="46"/>
    <w:rsid w:val="00504F37"/>
    <w:pPr>
      <w:spacing w:after="0" w:line="240" w:lineRule="auto"/>
    </w:pPr>
    <w:tblPr>
      <w:tblStyleRowBandSize w:val="1"/>
      <w:tblStyleColBandSize w:val="1"/>
      <w:tblBorders>
        <w:top w:val="single" w:sz="4" w:space="0" w:color="84E290" w:themeColor="accent3" w:themeTint="66"/>
        <w:left w:val="single" w:sz="4" w:space="0" w:color="84E290" w:themeColor="accent3" w:themeTint="66"/>
        <w:bottom w:val="single" w:sz="4" w:space="0" w:color="84E290" w:themeColor="accent3" w:themeTint="66"/>
        <w:right w:val="single" w:sz="4" w:space="0" w:color="84E290" w:themeColor="accent3" w:themeTint="66"/>
        <w:insideH w:val="single" w:sz="4" w:space="0" w:color="84E290" w:themeColor="accent3" w:themeTint="66"/>
        <w:insideV w:val="single" w:sz="4" w:space="0" w:color="84E290" w:themeColor="accent3" w:themeTint="66"/>
      </w:tblBorders>
    </w:tblPr>
    <w:tblStylePr w:type="firstRow">
      <w:rPr>
        <w:b/>
        <w:bCs/>
      </w:rPr>
      <w:tblPr/>
      <w:tcPr>
        <w:tcBorders>
          <w:bottom w:val="single" w:sz="12" w:space="0" w:color="47D459" w:themeColor="accent3" w:themeTint="99"/>
        </w:tcBorders>
      </w:tcPr>
    </w:tblStylePr>
    <w:tblStylePr w:type="lastRow">
      <w:rPr>
        <w:b/>
        <w:bCs/>
      </w:rPr>
      <w:tblPr/>
      <w:tcPr>
        <w:tcBorders>
          <w:top w:val="double" w:sz="2" w:space="0" w:color="47D459" w:themeColor="accent3" w:themeTint="99"/>
        </w:tcBorders>
      </w:tcPr>
    </w:tblStylePr>
    <w:tblStylePr w:type="firstCol">
      <w:rPr>
        <w:b/>
        <w:bCs/>
      </w:rPr>
    </w:tblStylePr>
    <w:tblStylePr w:type="lastCol">
      <w:rPr>
        <w:b/>
        <w:bCs/>
      </w:rPr>
    </w:tblStylePr>
  </w:style>
  <w:style w:type="character" w:styleId="Odwoaniedokomentarza">
    <w:name w:val="annotation reference"/>
    <w:basedOn w:val="Domylnaczcionkaakapitu"/>
    <w:uiPriority w:val="99"/>
    <w:semiHidden/>
    <w:unhideWhenUsed/>
    <w:rsid w:val="00657B7A"/>
    <w:rPr>
      <w:sz w:val="16"/>
      <w:szCs w:val="16"/>
    </w:rPr>
  </w:style>
  <w:style w:type="paragraph" w:styleId="Tekstkomentarza">
    <w:name w:val="annotation text"/>
    <w:basedOn w:val="Normalny"/>
    <w:link w:val="TekstkomentarzaZnak"/>
    <w:uiPriority w:val="99"/>
    <w:unhideWhenUsed/>
    <w:rsid w:val="00657B7A"/>
    <w:pPr>
      <w:spacing w:line="240" w:lineRule="auto"/>
    </w:pPr>
    <w:rPr>
      <w:sz w:val="20"/>
      <w:szCs w:val="20"/>
    </w:rPr>
  </w:style>
  <w:style w:type="character" w:customStyle="1" w:styleId="TekstkomentarzaZnak">
    <w:name w:val="Tekst komentarza Znak"/>
    <w:basedOn w:val="Domylnaczcionkaakapitu"/>
    <w:link w:val="Tekstkomentarza"/>
    <w:uiPriority w:val="99"/>
    <w:rsid w:val="00657B7A"/>
    <w:rPr>
      <w:sz w:val="20"/>
      <w:szCs w:val="20"/>
    </w:rPr>
  </w:style>
  <w:style w:type="paragraph" w:styleId="Tematkomentarza">
    <w:name w:val="annotation subject"/>
    <w:basedOn w:val="Tekstkomentarza"/>
    <w:next w:val="Tekstkomentarza"/>
    <w:link w:val="TematkomentarzaZnak"/>
    <w:uiPriority w:val="99"/>
    <w:semiHidden/>
    <w:unhideWhenUsed/>
    <w:rsid w:val="00657B7A"/>
    <w:rPr>
      <w:b/>
      <w:bCs/>
    </w:rPr>
  </w:style>
  <w:style w:type="character" w:customStyle="1" w:styleId="TematkomentarzaZnak">
    <w:name w:val="Temat komentarza Znak"/>
    <w:basedOn w:val="TekstkomentarzaZnak"/>
    <w:link w:val="Tematkomentarza"/>
    <w:uiPriority w:val="99"/>
    <w:semiHidden/>
    <w:rsid w:val="00657B7A"/>
    <w:rPr>
      <w:b/>
      <w:bCs/>
      <w:sz w:val="20"/>
      <w:szCs w:val="20"/>
    </w:rPr>
  </w:style>
  <w:style w:type="paragraph" w:styleId="Tekstdymka">
    <w:name w:val="Balloon Text"/>
    <w:basedOn w:val="Normalny"/>
    <w:link w:val="TekstdymkaZnak"/>
    <w:uiPriority w:val="99"/>
    <w:semiHidden/>
    <w:unhideWhenUsed/>
    <w:rsid w:val="00657B7A"/>
    <w:pPr>
      <w:spacing w:after="0" w:line="240" w:lineRule="auto"/>
    </w:pPr>
    <w:rPr>
      <w:rFonts w:ascii="Segoe UI" w:hAnsi="Segoe UI" w:cs="Segoe UI"/>
      <w:sz w:val="18"/>
      <w:szCs w:val="18"/>
    </w:rPr>
  </w:style>
  <w:style w:type="character" w:customStyle="1" w:styleId="TekstdymkaZnak">
    <w:name w:val="Tekst dymka Znak"/>
    <w:basedOn w:val="Domylnaczcionkaakapitu"/>
    <w:link w:val="Tekstdymka"/>
    <w:uiPriority w:val="99"/>
    <w:semiHidden/>
    <w:rsid w:val="00657B7A"/>
    <w:rPr>
      <w:rFonts w:ascii="Segoe UI" w:hAnsi="Segoe UI" w:cs="Segoe UI"/>
      <w:sz w:val="18"/>
      <w:szCs w:val="18"/>
    </w:rPr>
  </w:style>
  <w:style w:type="paragraph" w:styleId="Poprawka">
    <w:name w:val="Revision"/>
    <w:hidden/>
    <w:uiPriority w:val="99"/>
    <w:semiHidden/>
    <w:rsid w:val="003C3561"/>
    <w:pPr>
      <w:spacing w:after="0" w:line="240" w:lineRule="auto"/>
    </w:pPr>
  </w:style>
  <w:style w:type="table" w:styleId="Tabela-Siatka">
    <w:name w:val="Table Grid"/>
    <w:basedOn w:val="Standardowy"/>
    <w:uiPriority w:val="59"/>
    <w:rsid w:val="00F40F43"/>
    <w:pPr>
      <w:spacing w:after="0" w:line="240" w:lineRule="auto"/>
    </w:pPr>
    <w:rPr>
      <w:kern w:val="0"/>
      <w:lang w:eastAsia="pl-PL"/>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kstprzypisukocowego">
    <w:name w:val="endnote text"/>
    <w:basedOn w:val="Normalny"/>
    <w:link w:val="TekstprzypisukocowegoZnak"/>
    <w:uiPriority w:val="99"/>
    <w:semiHidden/>
    <w:unhideWhenUsed/>
    <w:rsid w:val="00DE43BB"/>
    <w:pPr>
      <w:spacing w:after="0" w:line="240" w:lineRule="auto"/>
    </w:pPr>
    <w:rPr>
      <w:sz w:val="20"/>
      <w:szCs w:val="20"/>
    </w:rPr>
  </w:style>
  <w:style w:type="character" w:customStyle="1" w:styleId="TekstprzypisukocowegoZnak">
    <w:name w:val="Tekst przypisu końcowego Znak"/>
    <w:basedOn w:val="Domylnaczcionkaakapitu"/>
    <w:link w:val="Tekstprzypisukocowego"/>
    <w:uiPriority w:val="99"/>
    <w:semiHidden/>
    <w:rsid w:val="00DE43BB"/>
    <w:rPr>
      <w:sz w:val="20"/>
      <w:szCs w:val="20"/>
    </w:rPr>
  </w:style>
  <w:style w:type="character" w:styleId="Odwoanieprzypisukocowego">
    <w:name w:val="endnote reference"/>
    <w:basedOn w:val="Domylnaczcionkaakapitu"/>
    <w:uiPriority w:val="99"/>
    <w:semiHidden/>
    <w:unhideWhenUsed/>
    <w:rsid w:val="00DE43BB"/>
    <w:rPr>
      <w:vertAlign w:val="superscript"/>
    </w:rPr>
  </w:style>
  <w:style w:type="character" w:styleId="Hipercze">
    <w:name w:val="Hyperlink"/>
    <w:basedOn w:val="Domylnaczcionkaakapitu"/>
    <w:uiPriority w:val="99"/>
    <w:unhideWhenUsed/>
    <w:rsid w:val="000B55AA"/>
    <w:rPr>
      <w:color w:val="467886" w:themeColor="hyperlink"/>
      <w:u w:val="single"/>
    </w:rPr>
  </w:style>
  <w:style w:type="character" w:customStyle="1" w:styleId="UnresolvedMention">
    <w:name w:val="Unresolved Mention"/>
    <w:basedOn w:val="Domylnaczcionkaakapitu"/>
    <w:uiPriority w:val="99"/>
    <w:semiHidden/>
    <w:unhideWhenUsed/>
    <w:rsid w:val="000B55AA"/>
    <w:rPr>
      <w:color w:val="605E5C"/>
      <w:shd w:val="clear" w:color="auto" w:fill="E1DFDD"/>
    </w:rPr>
  </w:style>
  <w:style w:type="table" w:customStyle="1" w:styleId="Tabela-Siatka1">
    <w:name w:val="Tabela - Siatka1"/>
    <w:basedOn w:val="Standardowy"/>
    <w:next w:val="Tabela-Siatka"/>
    <w:uiPriority w:val="39"/>
    <w:rsid w:val="0033192F"/>
    <w:pPr>
      <w:spacing w:after="0" w:line="240" w:lineRule="auto"/>
    </w:pPr>
    <w:rPr>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agwek">
    <w:name w:val="header"/>
    <w:basedOn w:val="Normalny"/>
    <w:link w:val="NagwekZnak"/>
    <w:uiPriority w:val="99"/>
    <w:unhideWhenUsed/>
    <w:rsid w:val="00690413"/>
    <w:pPr>
      <w:tabs>
        <w:tab w:val="center" w:pos="4680"/>
        <w:tab w:val="right" w:pos="9360"/>
      </w:tabs>
      <w:spacing w:after="0" w:line="240" w:lineRule="auto"/>
    </w:pPr>
  </w:style>
  <w:style w:type="character" w:customStyle="1" w:styleId="NagwekZnak">
    <w:name w:val="Nagłówek Znak"/>
    <w:basedOn w:val="Domylnaczcionkaakapitu"/>
    <w:link w:val="Nagwek"/>
    <w:uiPriority w:val="99"/>
    <w:rsid w:val="00690413"/>
  </w:style>
  <w:style w:type="paragraph" w:styleId="Stopka">
    <w:name w:val="footer"/>
    <w:basedOn w:val="Normalny"/>
    <w:link w:val="StopkaZnak"/>
    <w:uiPriority w:val="99"/>
    <w:unhideWhenUsed/>
    <w:rsid w:val="00690413"/>
    <w:pPr>
      <w:tabs>
        <w:tab w:val="center" w:pos="4680"/>
        <w:tab w:val="right" w:pos="9360"/>
      </w:tabs>
      <w:spacing w:after="0" w:line="240" w:lineRule="auto"/>
    </w:pPr>
  </w:style>
  <w:style w:type="character" w:customStyle="1" w:styleId="StopkaZnak">
    <w:name w:val="Stopka Znak"/>
    <w:basedOn w:val="Domylnaczcionkaakapitu"/>
    <w:link w:val="Stopka"/>
    <w:uiPriority w:val="99"/>
    <w:rsid w:val="00690413"/>
  </w:style>
  <w:style w:type="character" w:styleId="Pogrubienie">
    <w:name w:val="Strong"/>
    <w:qFormat/>
    <w:rsid w:val="001F48F7"/>
    <w:rPr>
      <w:b/>
      <w:bCs/>
    </w:rPr>
  </w:style>
  <w:style w:type="paragraph" w:styleId="Tekstpodstawowywcity">
    <w:name w:val="Body Text Indent"/>
    <w:basedOn w:val="Normalny"/>
    <w:link w:val="TekstpodstawowywcityZnak"/>
    <w:semiHidden/>
    <w:rsid w:val="001F48F7"/>
    <w:pPr>
      <w:spacing w:after="0" w:line="240" w:lineRule="auto"/>
      <w:ind w:firstLine="708"/>
      <w:jc w:val="both"/>
    </w:pPr>
    <w:rPr>
      <w:rFonts w:ascii="Times New Roman" w:eastAsia="Times New Roman" w:hAnsi="Times New Roman" w:cs="Times New Roman"/>
      <w:kern w:val="0"/>
      <w:sz w:val="24"/>
      <w:szCs w:val="24"/>
      <w:lang w:eastAsia="pl-PL"/>
      <w14:ligatures w14:val="none"/>
    </w:rPr>
  </w:style>
  <w:style w:type="character" w:customStyle="1" w:styleId="TekstpodstawowywcityZnak">
    <w:name w:val="Tekst podstawowy wcięty Znak"/>
    <w:basedOn w:val="Domylnaczcionkaakapitu"/>
    <w:link w:val="Tekstpodstawowywcity"/>
    <w:semiHidden/>
    <w:rsid w:val="001F48F7"/>
    <w:rPr>
      <w:rFonts w:ascii="Times New Roman" w:eastAsia="Times New Roman" w:hAnsi="Times New Roman" w:cs="Times New Roman"/>
      <w:kern w:val="0"/>
      <w:sz w:val="24"/>
      <w:szCs w:val="24"/>
      <w:lang w:eastAsia="pl-PL"/>
      <w14:ligatures w14:val="none"/>
    </w:rPr>
  </w:style>
  <w:style w:type="paragraph" w:styleId="Tekstpodstawowy">
    <w:name w:val="Body Text"/>
    <w:basedOn w:val="Normalny"/>
    <w:link w:val="TekstpodstawowyZnak"/>
    <w:semiHidden/>
    <w:rsid w:val="001F48F7"/>
    <w:pPr>
      <w:spacing w:after="0" w:line="240" w:lineRule="auto"/>
      <w:jc w:val="both"/>
    </w:pPr>
    <w:rPr>
      <w:rFonts w:ascii="Times New Roman" w:eastAsia="Times New Roman" w:hAnsi="Times New Roman" w:cs="Times New Roman"/>
      <w:kern w:val="0"/>
      <w:sz w:val="24"/>
      <w:szCs w:val="24"/>
      <w:lang w:eastAsia="pl-PL"/>
      <w14:ligatures w14:val="none"/>
    </w:rPr>
  </w:style>
  <w:style w:type="character" w:customStyle="1" w:styleId="TekstpodstawowyZnak">
    <w:name w:val="Tekst podstawowy Znak"/>
    <w:basedOn w:val="Domylnaczcionkaakapitu"/>
    <w:link w:val="Tekstpodstawowy"/>
    <w:semiHidden/>
    <w:rsid w:val="001F48F7"/>
    <w:rPr>
      <w:rFonts w:ascii="Times New Roman" w:eastAsia="Times New Roman" w:hAnsi="Times New Roman" w:cs="Times New Roman"/>
      <w:kern w:val="0"/>
      <w:sz w:val="24"/>
      <w:szCs w:val="24"/>
      <w:lang w:eastAsia="pl-PL"/>
      <w14:ligatures w14:val="none"/>
    </w:rPr>
  </w:style>
  <w:style w:type="paragraph" w:styleId="NormalnyWeb">
    <w:name w:val="Normal (Web)"/>
    <w:basedOn w:val="Normalny"/>
    <w:uiPriority w:val="99"/>
    <w:semiHidden/>
    <w:rsid w:val="001F48F7"/>
    <w:pPr>
      <w:spacing w:before="100" w:beforeAutospacing="1" w:after="100" w:afterAutospacing="1" w:line="240" w:lineRule="auto"/>
    </w:pPr>
    <w:rPr>
      <w:rFonts w:ascii="Times New Roman" w:eastAsia="Times New Roman" w:hAnsi="Times New Roman" w:cs="Times New Roman"/>
      <w:kern w:val="0"/>
      <w:sz w:val="24"/>
      <w:szCs w:val="24"/>
      <w:lang w:eastAsia="pl-PL"/>
      <w14:ligatures w14:val="none"/>
    </w:rPr>
  </w:style>
  <w:style w:type="paragraph" w:customStyle="1" w:styleId="Default">
    <w:name w:val="Default"/>
    <w:rsid w:val="001F48F7"/>
    <w:pPr>
      <w:autoSpaceDE w:val="0"/>
      <w:autoSpaceDN w:val="0"/>
      <w:adjustRightInd w:val="0"/>
      <w:spacing w:after="0" w:line="240" w:lineRule="auto"/>
    </w:pPr>
    <w:rPr>
      <w:rFonts w:ascii="Times New Roman" w:eastAsia="Times New Roman" w:hAnsi="Times New Roman" w:cs="Times New Roman"/>
      <w:color w:val="000000"/>
      <w:kern w:val="0"/>
      <w:sz w:val="24"/>
      <w:szCs w:val="24"/>
      <w:lang w:eastAsia="pl-PL"/>
      <w14:ligatures w14:val="none"/>
    </w:rPr>
  </w:style>
  <w:style w:type="paragraph" w:styleId="Tekstpodstawowy2">
    <w:name w:val="Body Text 2"/>
    <w:basedOn w:val="Normalny"/>
    <w:link w:val="Tekstpodstawowy2Znak"/>
    <w:semiHidden/>
    <w:rsid w:val="001F48F7"/>
    <w:pPr>
      <w:tabs>
        <w:tab w:val="left" w:pos="569"/>
      </w:tabs>
      <w:spacing w:after="0" w:line="240" w:lineRule="auto"/>
      <w:jc w:val="both"/>
    </w:pPr>
    <w:rPr>
      <w:rFonts w:ascii="Times New Roman" w:eastAsia="Times New Roman" w:hAnsi="Times New Roman" w:cs="Times New Roman"/>
      <w:color w:val="000000"/>
      <w:kern w:val="0"/>
      <w:sz w:val="24"/>
      <w:szCs w:val="9"/>
      <w:lang w:eastAsia="pl-PL"/>
      <w14:ligatures w14:val="none"/>
    </w:rPr>
  </w:style>
  <w:style w:type="character" w:customStyle="1" w:styleId="Tekstpodstawowy2Znak">
    <w:name w:val="Tekst podstawowy 2 Znak"/>
    <w:basedOn w:val="Domylnaczcionkaakapitu"/>
    <w:link w:val="Tekstpodstawowy2"/>
    <w:semiHidden/>
    <w:rsid w:val="001F48F7"/>
    <w:rPr>
      <w:rFonts w:ascii="Times New Roman" w:eastAsia="Times New Roman" w:hAnsi="Times New Roman" w:cs="Times New Roman"/>
      <w:color w:val="000000"/>
      <w:kern w:val="0"/>
      <w:sz w:val="24"/>
      <w:szCs w:val="9"/>
      <w:lang w:eastAsia="pl-PL"/>
      <w14:ligatures w14:val="none"/>
    </w:rPr>
  </w:style>
  <w:style w:type="character" w:customStyle="1" w:styleId="nsixword1">
    <w:name w:val="nsix_word1"/>
    <w:rsid w:val="001F48F7"/>
    <w:rPr>
      <w:strike w:val="0"/>
      <w:dstrike w:val="0"/>
      <w:color w:val="FFFFFF"/>
      <w:u w:val="none"/>
      <w:effect w:val="none"/>
      <w:bdr w:val="none" w:sz="0" w:space="0" w:color="auto" w:frame="1"/>
    </w:rPr>
  </w:style>
  <w:style w:type="paragraph" w:styleId="Tekstpodstawowy3">
    <w:name w:val="Body Text 3"/>
    <w:basedOn w:val="Normalny"/>
    <w:link w:val="Tekstpodstawowy3Znak"/>
    <w:semiHidden/>
    <w:rsid w:val="001F48F7"/>
    <w:pPr>
      <w:tabs>
        <w:tab w:val="left" w:pos="569"/>
      </w:tabs>
      <w:spacing w:after="0" w:line="240" w:lineRule="auto"/>
      <w:jc w:val="both"/>
    </w:pPr>
    <w:rPr>
      <w:rFonts w:ascii="Arial" w:eastAsia="Times New Roman" w:hAnsi="Arial" w:cs="Arial"/>
      <w:color w:val="000000"/>
      <w:kern w:val="0"/>
      <w:sz w:val="9"/>
      <w:szCs w:val="9"/>
      <w:lang w:eastAsia="pl-PL"/>
      <w14:ligatures w14:val="none"/>
    </w:rPr>
  </w:style>
  <w:style w:type="character" w:customStyle="1" w:styleId="Tekstpodstawowy3Znak">
    <w:name w:val="Tekst podstawowy 3 Znak"/>
    <w:basedOn w:val="Domylnaczcionkaakapitu"/>
    <w:link w:val="Tekstpodstawowy3"/>
    <w:semiHidden/>
    <w:rsid w:val="001F48F7"/>
    <w:rPr>
      <w:rFonts w:ascii="Arial" w:eastAsia="Times New Roman" w:hAnsi="Arial" w:cs="Arial"/>
      <w:color w:val="000000"/>
      <w:kern w:val="0"/>
      <w:sz w:val="9"/>
      <w:szCs w:val="9"/>
      <w:lang w:eastAsia="pl-PL"/>
      <w14:ligatures w14:val="none"/>
    </w:rPr>
  </w:style>
  <w:style w:type="character" w:styleId="UyteHipercze">
    <w:name w:val="FollowedHyperlink"/>
    <w:semiHidden/>
    <w:rsid w:val="001F48F7"/>
    <w:rPr>
      <w:color w:val="800080"/>
      <w:u w:val="single"/>
    </w:rPr>
  </w:style>
  <w:style w:type="character" w:customStyle="1" w:styleId="Nierozpoznanawzmianka1">
    <w:name w:val="Nierozpoznana wzmianka1"/>
    <w:basedOn w:val="Domylnaczcionkaakapitu"/>
    <w:uiPriority w:val="99"/>
    <w:semiHidden/>
    <w:unhideWhenUsed/>
    <w:rsid w:val="001F48F7"/>
    <w:rPr>
      <w:color w:val="605E5C"/>
      <w:shd w:val="clear" w:color="auto" w:fill="E1DFDD"/>
    </w:rPr>
  </w:style>
  <w:style w:type="paragraph" w:styleId="Nagwekspisutreci">
    <w:name w:val="TOC Heading"/>
    <w:basedOn w:val="Nagwek1"/>
    <w:next w:val="Normalny"/>
    <w:uiPriority w:val="39"/>
    <w:unhideWhenUsed/>
    <w:qFormat/>
    <w:rsid w:val="005D0DE9"/>
    <w:pPr>
      <w:spacing w:before="240" w:after="0"/>
      <w:outlineLvl w:val="9"/>
    </w:pPr>
    <w:rPr>
      <w:kern w:val="0"/>
      <w:sz w:val="32"/>
      <w:szCs w:val="32"/>
      <w:lang w:eastAsia="pl-PL"/>
      <w14:ligatures w14:val="none"/>
    </w:rPr>
  </w:style>
  <w:style w:type="paragraph" w:styleId="Spistreci1">
    <w:name w:val="toc 1"/>
    <w:basedOn w:val="Normalny"/>
    <w:next w:val="Normalny"/>
    <w:autoRedefine/>
    <w:uiPriority w:val="39"/>
    <w:unhideWhenUsed/>
    <w:rsid w:val="0059347D"/>
    <w:pPr>
      <w:tabs>
        <w:tab w:val="right" w:leader="dot" w:pos="9061"/>
      </w:tabs>
      <w:spacing w:before="240" w:after="240" w:line="360" w:lineRule="auto"/>
    </w:pPr>
  </w:style>
  <w:style w:type="paragraph" w:styleId="Spistreci2">
    <w:name w:val="toc 2"/>
    <w:basedOn w:val="Normalny"/>
    <w:next w:val="Normalny"/>
    <w:autoRedefine/>
    <w:uiPriority w:val="39"/>
    <w:unhideWhenUsed/>
    <w:rsid w:val="005D0DE9"/>
    <w:pPr>
      <w:spacing w:after="100"/>
      <w:ind w:left="220"/>
    </w:pPr>
  </w:style>
  <w:style w:type="paragraph" w:styleId="Spistreci3">
    <w:name w:val="toc 3"/>
    <w:basedOn w:val="Normalny"/>
    <w:next w:val="Normalny"/>
    <w:autoRedefine/>
    <w:uiPriority w:val="39"/>
    <w:unhideWhenUsed/>
    <w:rsid w:val="005D0DE9"/>
    <w:pPr>
      <w:spacing w:after="100"/>
      <w:ind w:left="440"/>
    </w:pPr>
  </w:style>
  <w:style w:type="paragraph" w:styleId="Legenda">
    <w:name w:val="caption"/>
    <w:basedOn w:val="Normalny"/>
    <w:next w:val="Normalny"/>
    <w:uiPriority w:val="35"/>
    <w:unhideWhenUsed/>
    <w:qFormat/>
    <w:rsid w:val="00BF0DEA"/>
    <w:pPr>
      <w:spacing w:after="200" w:line="240" w:lineRule="auto"/>
    </w:pPr>
    <w:rPr>
      <w:i/>
      <w:iCs/>
      <w:color w:val="0E2841" w:themeColor="text2"/>
      <w:sz w:val="18"/>
      <w:szCs w:val="18"/>
    </w:rPr>
  </w:style>
  <w:style w:type="paragraph" w:styleId="Spisilustracji">
    <w:name w:val="table of figures"/>
    <w:basedOn w:val="Normalny"/>
    <w:next w:val="Normalny"/>
    <w:uiPriority w:val="99"/>
    <w:unhideWhenUsed/>
    <w:rsid w:val="00897976"/>
    <w:pPr>
      <w:spacing w:after="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606694899">
      <w:bodyDiv w:val="1"/>
      <w:marLeft w:val="0"/>
      <w:marRight w:val="0"/>
      <w:marTop w:val="0"/>
      <w:marBottom w:val="0"/>
      <w:divBdr>
        <w:top w:val="none" w:sz="0" w:space="0" w:color="auto"/>
        <w:left w:val="none" w:sz="0" w:space="0" w:color="auto"/>
        <w:bottom w:val="none" w:sz="0" w:space="0" w:color="auto"/>
        <w:right w:val="none" w:sz="0" w:space="0" w:color="auto"/>
      </w:divBdr>
    </w:div>
    <w:div w:id="628709627">
      <w:bodyDiv w:val="1"/>
      <w:marLeft w:val="0"/>
      <w:marRight w:val="0"/>
      <w:marTop w:val="0"/>
      <w:marBottom w:val="0"/>
      <w:divBdr>
        <w:top w:val="none" w:sz="0" w:space="0" w:color="auto"/>
        <w:left w:val="none" w:sz="0" w:space="0" w:color="auto"/>
        <w:bottom w:val="none" w:sz="0" w:space="0" w:color="auto"/>
        <w:right w:val="none" w:sz="0" w:space="0" w:color="auto"/>
      </w:divBdr>
    </w:div>
    <w:div w:id="927233152">
      <w:bodyDiv w:val="1"/>
      <w:marLeft w:val="0"/>
      <w:marRight w:val="0"/>
      <w:marTop w:val="0"/>
      <w:marBottom w:val="0"/>
      <w:divBdr>
        <w:top w:val="none" w:sz="0" w:space="0" w:color="auto"/>
        <w:left w:val="none" w:sz="0" w:space="0" w:color="auto"/>
        <w:bottom w:val="none" w:sz="0" w:space="0" w:color="auto"/>
        <w:right w:val="none" w:sz="0" w:space="0" w:color="auto"/>
      </w:divBdr>
    </w:div>
    <w:div w:id="977296044">
      <w:bodyDiv w:val="1"/>
      <w:marLeft w:val="0"/>
      <w:marRight w:val="0"/>
      <w:marTop w:val="0"/>
      <w:marBottom w:val="0"/>
      <w:divBdr>
        <w:top w:val="none" w:sz="0" w:space="0" w:color="auto"/>
        <w:left w:val="none" w:sz="0" w:space="0" w:color="auto"/>
        <w:bottom w:val="none" w:sz="0" w:space="0" w:color="auto"/>
        <w:right w:val="none" w:sz="0" w:space="0" w:color="auto"/>
      </w:divBdr>
    </w:div>
    <w:div w:id="1146700848">
      <w:bodyDiv w:val="1"/>
      <w:marLeft w:val="0"/>
      <w:marRight w:val="0"/>
      <w:marTop w:val="0"/>
      <w:marBottom w:val="0"/>
      <w:divBdr>
        <w:top w:val="none" w:sz="0" w:space="0" w:color="auto"/>
        <w:left w:val="none" w:sz="0" w:space="0" w:color="auto"/>
        <w:bottom w:val="none" w:sz="0" w:space="0" w:color="auto"/>
        <w:right w:val="none" w:sz="0" w:space="0" w:color="auto"/>
      </w:divBdr>
    </w:div>
    <w:div w:id="1514371718">
      <w:bodyDiv w:val="1"/>
      <w:marLeft w:val="0"/>
      <w:marRight w:val="0"/>
      <w:marTop w:val="0"/>
      <w:marBottom w:val="0"/>
      <w:divBdr>
        <w:top w:val="none" w:sz="0" w:space="0" w:color="auto"/>
        <w:left w:val="none" w:sz="0" w:space="0" w:color="auto"/>
        <w:bottom w:val="none" w:sz="0" w:space="0" w:color="auto"/>
        <w:right w:val="none" w:sz="0" w:space="0" w:color="auto"/>
      </w:divBdr>
    </w:div>
    <w:div w:id="1583443614">
      <w:bodyDiv w:val="1"/>
      <w:marLeft w:val="0"/>
      <w:marRight w:val="0"/>
      <w:marTop w:val="0"/>
      <w:marBottom w:val="0"/>
      <w:divBdr>
        <w:top w:val="none" w:sz="0" w:space="0" w:color="auto"/>
        <w:left w:val="none" w:sz="0" w:space="0" w:color="auto"/>
        <w:bottom w:val="none" w:sz="0" w:space="0" w:color="auto"/>
        <w:right w:val="none" w:sz="0" w:space="0" w:color="auto"/>
      </w:divBdr>
    </w:div>
    <w:div w:id="1773237404">
      <w:bodyDiv w:val="1"/>
      <w:marLeft w:val="0"/>
      <w:marRight w:val="0"/>
      <w:marTop w:val="0"/>
      <w:marBottom w:val="0"/>
      <w:divBdr>
        <w:top w:val="none" w:sz="0" w:space="0" w:color="auto"/>
        <w:left w:val="none" w:sz="0" w:space="0" w:color="auto"/>
        <w:bottom w:val="none" w:sz="0" w:space="0" w:color="auto"/>
        <w:right w:val="none" w:sz="0" w:space="0" w:color="auto"/>
      </w:divBdr>
    </w:div>
    <w:div w:id="1784231404">
      <w:bodyDiv w:val="1"/>
      <w:marLeft w:val="0"/>
      <w:marRight w:val="0"/>
      <w:marTop w:val="0"/>
      <w:marBottom w:val="0"/>
      <w:divBdr>
        <w:top w:val="none" w:sz="0" w:space="0" w:color="auto"/>
        <w:left w:val="none" w:sz="0" w:space="0" w:color="auto"/>
        <w:bottom w:val="none" w:sz="0" w:space="0" w:color="auto"/>
        <w:right w:val="none" w:sz="0" w:space="0" w:color="auto"/>
      </w:divBdr>
    </w:div>
    <w:div w:id="1828785541">
      <w:bodyDiv w:val="1"/>
      <w:marLeft w:val="0"/>
      <w:marRight w:val="0"/>
      <w:marTop w:val="0"/>
      <w:marBottom w:val="0"/>
      <w:divBdr>
        <w:top w:val="none" w:sz="0" w:space="0" w:color="auto"/>
        <w:left w:val="none" w:sz="0" w:space="0" w:color="auto"/>
        <w:bottom w:val="none" w:sz="0" w:space="0" w:color="auto"/>
        <w:right w:val="none" w:sz="0" w:space="0" w:color="auto"/>
      </w:divBdr>
    </w:div>
    <w:div w:id="1852454358">
      <w:bodyDiv w:val="1"/>
      <w:marLeft w:val="0"/>
      <w:marRight w:val="0"/>
      <w:marTop w:val="0"/>
      <w:marBottom w:val="0"/>
      <w:divBdr>
        <w:top w:val="none" w:sz="0" w:space="0" w:color="auto"/>
        <w:left w:val="none" w:sz="0" w:space="0" w:color="auto"/>
        <w:bottom w:val="none" w:sz="0" w:space="0" w:color="auto"/>
        <w:right w:val="none" w:sz="0" w:space="0" w:color="auto"/>
      </w:divBdr>
    </w:div>
    <w:div w:id="2069644926">
      <w:bodyDiv w:val="1"/>
      <w:marLeft w:val="0"/>
      <w:marRight w:val="0"/>
      <w:marTop w:val="0"/>
      <w:marBottom w:val="0"/>
      <w:divBdr>
        <w:top w:val="none" w:sz="0" w:space="0" w:color="auto"/>
        <w:left w:val="none" w:sz="0" w:space="0" w:color="auto"/>
        <w:bottom w:val="none" w:sz="0" w:space="0" w:color="auto"/>
        <w:right w:val="none" w:sz="0" w:space="0" w:color="auto"/>
      </w:divBdr>
    </w:div>
    <w:div w:id="2103136496">
      <w:bodyDiv w:val="1"/>
      <w:marLeft w:val="0"/>
      <w:marRight w:val="0"/>
      <w:marTop w:val="0"/>
      <w:marBottom w:val="0"/>
      <w:divBdr>
        <w:top w:val="none" w:sz="0" w:space="0" w:color="auto"/>
        <w:left w:val="none" w:sz="0" w:space="0" w:color="auto"/>
        <w:bottom w:val="none" w:sz="0" w:space="0" w:color="auto"/>
        <w:right w:val="none" w:sz="0" w:space="0" w:color="auto"/>
      </w:divBdr>
    </w:div>
    <w:div w:id="214318640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11.xml"/><Relationship Id="rId21" Type="http://schemas.openxmlformats.org/officeDocument/2006/relationships/chart" Target="charts/chart6.xml"/><Relationship Id="rId42" Type="http://schemas.openxmlformats.org/officeDocument/2006/relationships/chart" Target="charts/chart27.xml"/><Relationship Id="rId47" Type="http://schemas.openxmlformats.org/officeDocument/2006/relationships/chart" Target="charts/chart32.xml"/><Relationship Id="rId63" Type="http://schemas.openxmlformats.org/officeDocument/2006/relationships/chart" Target="charts/chart33.xml"/><Relationship Id="rId68" Type="http://schemas.openxmlformats.org/officeDocument/2006/relationships/image" Target="media/image16.png"/><Relationship Id="rId84" Type="http://schemas.openxmlformats.org/officeDocument/2006/relationships/image" Target="media/image28.png"/><Relationship Id="rId89" Type="http://schemas.openxmlformats.org/officeDocument/2006/relationships/image" Target="media/image33.jpg"/><Relationship Id="rId16" Type="http://schemas.openxmlformats.org/officeDocument/2006/relationships/chart" Target="charts/chart1.xml"/><Relationship Id="rId11" Type="http://schemas.openxmlformats.org/officeDocument/2006/relationships/hyperlink" Target="https://stat.gov.pl/obszary-tematyczne/koniunktura/koniunktura/co-warto-wiedziec-o-koniunkturze-gospodarczej,8,1.html" TargetMode="External"/><Relationship Id="rId32" Type="http://schemas.openxmlformats.org/officeDocument/2006/relationships/chart" Target="charts/chart17.xml"/><Relationship Id="rId37" Type="http://schemas.openxmlformats.org/officeDocument/2006/relationships/chart" Target="charts/chart22.xml"/><Relationship Id="rId53" Type="http://schemas.openxmlformats.org/officeDocument/2006/relationships/image" Target="media/image6.png"/><Relationship Id="rId58" Type="http://schemas.openxmlformats.org/officeDocument/2006/relationships/image" Target="media/image11.png"/><Relationship Id="rId74" Type="http://schemas.openxmlformats.org/officeDocument/2006/relationships/chart" Target="charts/chart39.xml"/><Relationship Id="rId79" Type="http://schemas.openxmlformats.org/officeDocument/2006/relationships/image" Target="media/image23.png"/><Relationship Id="rId102" Type="http://schemas.openxmlformats.org/officeDocument/2006/relationships/footer" Target="footer1.xml"/><Relationship Id="rId5" Type="http://schemas.openxmlformats.org/officeDocument/2006/relationships/numbering" Target="numbering.xml"/><Relationship Id="rId90" Type="http://schemas.openxmlformats.org/officeDocument/2006/relationships/image" Target="media/image34.png"/><Relationship Id="rId95" Type="http://schemas.openxmlformats.org/officeDocument/2006/relationships/image" Target="media/image39.png"/><Relationship Id="rId22" Type="http://schemas.openxmlformats.org/officeDocument/2006/relationships/chart" Target="charts/chart7.xml"/><Relationship Id="rId27" Type="http://schemas.openxmlformats.org/officeDocument/2006/relationships/chart" Target="charts/chart12.xml"/><Relationship Id="rId43" Type="http://schemas.openxmlformats.org/officeDocument/2006/relationships/chart" Target="charts/chart28.xml"/><Relationship Id="rId48" Type="http://schemas.openxmlformats.org/officeDocument/2006/relationships/image" Target="media/image1.png"/><Relationship Id="rId64" Type="http://schemas.openxmlformats.org/officeDocument/2006/relationships/chart" Target="charts/chart34.xml"/><Relationship Id="rId69" Type="http://schemas.openxmlformats.org/officeDocument/2006/relationships/image" Target="media/image17.png"/><Relationship Id="rId80" Type="http://schemas.openxmlformats.org/officeDocument/2006/relationships/image" Target="media/image24.png"/><Relationship Id="rId85" Type="http://schemas.openxmlformats.org/officeDocument/2006/relationships/image" Target="media/image29.png"/><Relationship Id="rId12" Type="http://schemas.openxmlformats.org/officeDocument/2006/relationships/hyperlink" Target="https://stat.gov.pl/files/gfx/portalinformacyjny/pl/defaultaktualnosci/5516/5/9/1/badanie_koniunktury_gospodarczej_-_zeszyt_metodologiczny_2018.pdf" TargetMode="External"/><Relationship Id="rId17" Type="http://schemas.openxmlformats.org/officeDocument/2006/relationships/chart" Target="charts/chart2.xml"/><Relationship Id="rId33" Type="http://schemas.openxmlformats.org/officeDocument/2006/relationships/chart" Target="charts/chart18.xml"/><Relationship Id="rId38" Type="http://schemas.openxmlformats.org/officeDocument/2006/relationships/chart" Target="charts/chart23.xml"/><Relationship Id="rId59" Type="http://schemas.openxmlformats.org/officeDocument/2006/relationships/image" Target="media/image12.png"/><Relationship Id="rId103" Type="http://schemas.openxmlformats.org/officeDocument/2006/relationships/hyperlink" Target="https://doi.org/10.1016/j.jedc.2014.11.004" TargetMode="External"/><Relationship Id="rId20" Type="http://schemas.openxmlformats.org/officeDocument/2006/relationships/chart" Target="charts/chart5.xml"/><Relationship Id="rId41" Type="http://schemas.openxmlformats.org/officeDocument/2006/relationships/chart" Target="charts/chart26.xml"/><Relationship Id="rId54" Type="http://schemas.openxmlformats.org/officeDocument/2006/relationships/image" Target="media/image7.png"/><Relationship Id="rId62" Type="http://schemas.openxmlformats.org/officeDocument/2006/relationships/image" Target="media/image15.png"/><Relationship Id="rId70" Type="http://schemas.openxmlformats.org/officeDocument/2006/relationships/image" Target="media/image18.png"/><Relationship Id="rId75" Type="http://schemas.openxmlformats.org/officeDocument/2006/relationships/chart" Target="charts/chart40.xml"/><Relationship Id="rId83" Type="http://schemas.openxmlformats.org/officeDocument/2006/relationships/image" Target="media/image27.jpg"/><Relationship Id="rId88" Type="http://schemas.openxmlformats.org/officeDocument/2006/relationships/image" Target="media/image32.jpg"/><Relationship Id="rId91" Type="http://schemas.openxmlformats.org/officeDocument/2006/relationships/image" Target="media/image35.png"/><Relationship Id="rId96" Type="http://schemas.openxmlformats.org/officeDocument/2006/relationships/image" Target="media/image40.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biec.org/produkty/" TargetMode="External"/><Relationship Id="rId23" Type="http://schemas.openxmlformats.org/officeDocument/2006/relationships/chart" Target="charts/chart8.xml"/><Relationship Id="rId28" Type="http://schemas.openxmlformats.org/officeDocument/2006/relationships/chart" Target="charts/chart13.xml"/><Relationship Id="rId36" Type="http://schemas.openxmlformats.org/officeDocument/2006/relationships/chart" Target="charts/chart21.xml"/><Relationship Id="rId49" Type="http://schemas.openxmlformats.org/officeDocument/2006/relationships/image" Target="media/image2.png"/><Relationship Id="rId57" Type="http://schemas.openxmlformats.org/officeDocument/2006/relationships/image" Target="media/image10.png"/><Relationship Id="rId106" Type="http://schemas.openxmlformats.org/officeDocument/2006/relationships/theme" Target="theme/theme1.xml"/><Relationship Id="rId10" Type="http://schemas.openxmlformats.org/officeDocument/2006/relationships/endnotes" Target="endnotes.xml"/><Relationship Id="rId31" Type="http://schemas.openxmlformats.org/officeDocument/2006/relationships/chart" Target="charts/chart16.xml"/><Relationship Id="rId44" Type="http://schemas.openxmlformats.org/officeDocument/2006/relationships/chart" Target="charts/chart29.xml"/><Relationship Id="rId52" Type="http://schemas.openxmlformats.org/officeDocument/2006/relationships/image" Target="media/image5.png"/><Relationship Id="rId60" Type="http://schemas.openxmlformats.org/officeDocument/2006/relationships/image" Target="media/image13.png"/><Relationship Id="rId65" Type="http://schemas.openxmlformats.org/officeDocument/2006/relationships/chart" Target="charts/chart35.xml"/><Relationship Id="rId73" Type="http://schemas.openxmlformats.org/officeDocument/2006/relationships/chart" Target="charts/chart38.xml"/><Relationship Id="rId78" Type="http://schemas.openxmlformats.org/officeDocument/2006/relationships/image" Target="media/image22.png"/><Relationship Id="rId81" Type="http://schemas.openxmlformats.org/officeDocument/2006/relationships/image" Target="media/image25.png"/><Relationship Id="rId86" Type="http://schemas.openxmlformats.org/officeDocument/2006/relationships/image" Target="media/image30.jpg"/><Relationship Id="rId94" Type="http://schemas.openxmlformats.org/officeDocument/2006/relationships/image" Target="media/image38.png"/><Relationship Id="rId99" Type="http://schemas.openxmlformats.org/officeDocument/2006/relationships/image" Target="media/image43.png"/><Relationship Id="rId10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https://nbp.pl/wp-content/uploads/2025/04/SM_NBP_2025_02_publ.pdf" TargetMode="External"/><Relationship Id="rId18" Type="http://schemas.openxmlformats.org/officeDocument/2006/relationships/chart" Target="charts/chart3.xml"/><Relationship Id="rId39" Type="http://schemas.openxmlformats.org/officeDocument/2006/relationships/chart" Target="charts/chart24.xml"/><Relationship Id="rId34" Type="http://schemas.openxmlformats.org/officeDocument/2006/relationships/chart" Target="charts/chart19.xml"/><Relationship Id="rId50" Type="http://schemas.openxmlformats.org/officeDocument/2006/relationships/image" Target="media/image3.png"/><Relationship Id="rId55" Type="http://schemas.openxmlformats.org/officeDocument/2006/relationships/image" Target="media/image8.png"/><Relationship Id="rId76" Type="http://schemas.openxmlformats.org/officeDocument/2006/relationships/chart" Target="charts/chart41.xml"/><Relationship Id="rId97" Type="http://schemas.openxmlformats.org/officeDocument/2006/relationships/image" Target="media/image41.jpg"/><Relationship Id="rId104" Type="http://schemas.openxmlformats.org/officeDocument/2006/relationships/hyperlink" Target="https://doi.org/10.1080/21681376.2018.1459202" TargetMode="External"/><Relationship Id="rId7" Type="http://schemas.openxmlformats.org/officeDocument/2006/relationships/settings" Target="settings.xml"/><Relationship Id="rId71" Type="http://schemas.openxmlformats.org/officeDocument/2006/relationships/image" Target="media/image19.png"/><Relationship Id="rId92" Type="http://schemas.openxmlformats.org/officeDocument/2006/relationships/image" Target="media/image36.jpg"/><Relationship Id="rId2" Type="http://schemas.openxmlformats.org/officeDocument/2006/relationships/customXml" Target="../customXml/item2.xml"/><Relationship Id="rId29" Type="http://schemas.openxmlformats.org/officeDocument/2006/relationships/chart" Target="charts/chart14.xml"/><Relationship Id="rId24" Type="http://schemas.openxmlformats.org/officeDocument/2006/relationships/chart" Target="charts/chart9.xml"/><Relationship Id="rId40" Type="http://schemas.openxmlformats.org/officeDocument/2006/relationships/chart" Target="charts/chart25.xml"/><Relationship Id="rId45" Type="http://schemas.openxmlformats.org/officeDocument/2006/relationships/chart" Target="charts/chart30.xml"/><Relationship Id="rId66" Type="http://schemas.openxmlformats.org/officeDocument/2006/relationships/chart" Target="charts/chart36.xml"/><Relationship Id="rId87" Type="http://schemas.openxmlformats.org/officeDocument/2006/relationships/image" Target="media/image31.png"/><Relationship Id="rId61" Type="http://schemas.openxmlformats.org/officeDocument/2006/relationships/image" Target="media/image14.png"/><Relationship Id="rId82" Type="http://schemas.openxmlformats.org/officeDocument/2006/relationships/image" Target="media/image26.jpg"/><Relationship Id="rId19" Type="http://schemas.openxmlformats.org/officeDocument/2006/relationships/chart" Target="charts/chart4.xml"/><Relationship Id="rId14" Type="http://schemas.openxmlformats.org/officeDocument/2006/relationships/hyperlink" Target="https://www.sgh.waw.pl/kae/metody-badawcze-kwestionariusze-ankiet" TargetMode="External"/><Relationship Id="rId30" Type="http://schemas.openxmlformats.org/officeDocument/2006/relationships/chart" Target="charts/chart15.xml"/><Relationship Id="rId35" Type="http://schemas.openxmlformats.org/officeDocument/2006/relationships/chart" Target="charts/chart20.xml"/><Relationship Id="rId56" Type="http://schemas.openxmlformats.org/officeDocument/2006/relationships/image" Target="media/image9.png"/><Relationship Id="rId77" Type="http://schemas.openxmlformats.org/officeDocument/2006/relationships/image" Target="media/image21.png"/><Relationship Id="rId100" Type="http://schemas.openxmlformats.org/officeDocument/2006/relationships/image" Target="media/image44.jpg"/><Relationship Id="rId105" Type="http://schemas.openxmlformats.org/officeDocument/2006/relationships/fontTable" Target="fontTable.xml"/><Relationship Id="rId8" Type="http://schemas.openxmlformats.org/officeDocument/2006/relationships/webSettings" Target="webSettings.xml"/><Relationship Id="rId51" Type="http://schemas.openxmlformats.org/officeDocument/2006/relationships/image" Target="media/image4.png"/><Relationship Id="rId72" Type="http://schemas.openxmlformats.org/officeDocument/2006/relationships/image" Target="media/image20.png"/><Relationship Id="rId93" Type="http://schemas.openxmlformats.org/officeDocument/2006/relationships/image" Target="media/image37.png"/><Relationship Id="rId98" Type="http://schemas.openxmlformats.org/officeDocument/2006/relationships/image" Target="media/image42.png"/><Relationship Id="rId3" Type="http://schemas.openxmlformats.org/officeDocument/2006/relationships/customXml" Target="../customXml/item3.xml"/><Relationship Id="rId25" Type="http://schemas.openxmlformats.org/officeDocument/2006/relationships/chart" Target="charts/chart10.xml"/><Relationship Id="rId46" Type="http://schemas.openxmlformats.org/officeDocument/2006/relationships/chart" Target="charts/chart31.xml"/><Relationship Id="rId67" Type="http://schemas.openxmlformats.org/officeDocument/2006/relationships/chart" Target="charts/chart37.xml"/></Relationships>
</file>

<file path=word/charts/_rels/chart1.xml.rels><?xml version="1.0" encoding="UTF-8" standalone="yes"?>
<Relationships xmlns="http://schemas.openxmlformats.org/package/2006/relationships"><Relationship Id="rId3" Type="http://schemas.openxmlformats.org/officeDocument/2006/relationships/oleObject" Target="https://workuwmedu-my.sharepoint.com/personal/8213_uczelnia_uwm_edu_pl/Documents/Dokumenty/PRACA%20-DOKUMENTY/Przetarg%20-%20UM%20Pozna&#324;/Prod.%20przemys&#322;owa%20-%20wielkopolska%20.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Arkusz_programu_Microsoft_Excel.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Arkusz_programu_Microsoft_Excel1.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Arkusz_programu_Microsoft_Excel2.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Arkusz_programu_Microsoft_Excel3.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Arkusz_programu_Microsoft_Excel4.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Arkusz_programu_Microsoft_Excel5.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package" Target="../embeddings/Arkusz_programu_Microsoft_Excel6.xlsx"/><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package" Target="../embeddings/Arkusz_programu_Microsoft_Excel7.xlsx"/><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Arkusz_programu_Microsoft_Excel8.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Arkusz_programu_Microsoft_Excel9.xlsx"/><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Arkusz_programu_Microsoft_Excel10.xlsx"/><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package" Target="../embeddings/Arkusz_programu_Microsoft_Excel11.xlsx"/><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package" Target="../embeddings/Arkusz_programu_Microsoft_Excel12.xlsx"/><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package" Target="../embeddings/Arkusz_programu_Microsoft_Excel13.xlsx"/><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package" Target="../embeddings/Arkusz_programu_Microsoft_Excel14.xlsx"/><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package" Target="../embeddings/Arkusz_programu_Microsoft_Excel15.xlsx"/><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package" Target="../embeddings/Arkusz_programu_Microsoft_Excel16.xlsx"/><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package" Target="../embeddings/Arkusz_programu_Microsoft_Excel17.xlsx"/><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package" Target="../embeddings/Arkusz_programu_Microsoft_Excel18.xlsx"/><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package" Target="../embeddings/Arkusz_programu_Microsoft_Excel19.xlsx"/><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package" Target="../embeddings/Arkusz_programu_Microsoft_Excel20.xlsx"/><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package" Target="../embeddings/Arkusz_programu_Microsoft_Excel21.xlsx"/><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package" Target="../embeddings/Arkusz_programu_Microsoft_Excel22.xlsx"/><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package" Target="../embeddings/Arkusz_programu_Microsoft_Excel23.xlsx"/><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package" Target="../embeddings/Arkusz_programu_Microsoft_Excel24.xlsx"/><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package" Target="../embeddings/Arkusz_programu_Microsoft_Excel25.xlsx"/><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package" Target="../embeddings/Arkusz_programu_Microsoft_Excel26.xlsx"/><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package" Target="../embeddings/Arkusz_programu_Microsoft_Excel27.xlsx"/><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package" Target="../embeddings/Arkusz_programu_Microsoft_Excel28.xlsx"/><Relationship Id="rId2" Type="http://schemas.microsoft.com/office/2011/relationships/chartColorStyle" Target="colors32.xml"/><Relationship Id="rId1" Type="http://schemas.microsoft.com/office/2011/relationships/chartStyle" Target="style32.xml"/></Relationships>
</file>

<file path=word/charts/_rels/chart3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33.xml"/><Relationship Id="rId1" Type="http://schemas.microsoft.com/office/2011/relationships/chartStyle" Target="style33.xml"/><Relationship Id="rId4" Type="http://schemas.openxmlformats.org/officeDocument/2006/relationships/package" Target="../embeddings/Arkusz_programu_Microsoft_Excel29.xlsx"/></Relationships>
</file>

<file path=word/charts/_rels/chart34.xml.rels><?xml version="1.0" encoding="UTF-8" standalone="yes"?>
<Relationships xmlns="http://schemas.openxmlformats.org/package/2006/relationships"><Relationship Id="rId3" Type="http://schemas.openxmlformats.org/officeDocument/2006/relationships/package" Target="../embeddings/Arkusz_programu_Microsoft_Excel30.xlsx"/><Relationship Id="rId2" Type="http://schemas.microsoft.com/office/2011/relationships/chartColorStyle" Target="colors34.xml"/><Relationship Id="rId1" Type="http://schemas.microsoft.com/office/2011/relationships/chartStyle" Target="style34.xml"/></Relationships>
</file>

<file path=word/charts/_rels/chart35.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5.xml"/><Relationship Id="rId1" Type="http://schemas.microsoft.com/office/2011/relationships/chartStyle" Target="style35.xml"/><Relationship Id="rId4" Type="http://schemas.openxmlformats.org/officeDocument/2006/relationships/package" Target="../embeddings/Arkusz_programu_Microsoft_Excel31.xlsx"/></Relationships>
</file>

<file path=word/charts/_rels/chart36.xml.rels><?xml version="1.0" encoding="UTF-8" standalone="yes"?>
<Relationships xmlns="http://schemas.openxmlformats.org/package/2006/relationships"><Relationship Id="rId3" Type="http://schemas.openxmlformats.org/officeDocument/2006/relationships/package" Target="../embeddings/Arkusz_programu_Microsoft_Excel32.xlsx"/><Relationship Id="rId2" Type="http://schemas.microsoft.com/office/2011/relationships/chartColorStyle" Target="colors36.xml"/><Relationship Id="rId1" Type="http://schemas.microsoft.com/office/2011/relationships/chartStyle" Target="style36.xml"/></Relationships>
</file>

<file path=word/charts/_rels/chart37.xml.rels><?xml version="1.0" encoding="UTF-8" standalone="yes"?>
<Relationships xmlns="http://schemas.openxmlformats.org/package/2006/relationships"><Relationship Id="rId3" Type="http://schemas.openxmlformats.org/officeDocument/2006/relationships/package" Target="../embeddings/Arkusz_programu_Microsoft_Excel33.xlsx"/><Relationship Id="rId2" Type="http://schemas.microsoft.com/office/2011/relationships/chartColorStyle" Target="colors37.xml"/><Relationship Id="rId1" Type="http://schemas.microsoft.com/office/2011/relationships/chartStyle" Target="style37.xml"/></Relationships>
</file>

<file path=word/charts/_rels/chart38.xml.rels><?xml version="1.0" encoding="UTF-8" standalone="yes"?>
<Relationships xmlns="http://schemas.openxmlformats.org/package/2006/relationships"><Relationship Id="rId3" Type="http://schemas.openxmlformats.org/officeDocument/2006/relationships/package" Target="../embeddings/Arkusz_programu_Microsoft_Excel34.xlsx"/><Relationship Id="rId2" Type="http://schemas.microsoft.com/office/2011/relationships/chartColorStyle" Target="colors38.xml"/><Relationship Id="rId1" Type="http://schemas.microsoft.com/office/2011/relationships/chartStyle" Target="style38.xml"/></Relationships>
</file>

<file path=word/charts/_rels/chart39.xml.rels><?xml version="1.0" encoding="UTF-8" standalone="yes"?>
<Relationships xmlns="http://schemas.openxmlformats.org/package/2006/relationships"><Relationship Id="rId3" Type="http://schemas.openxmlformats.org/officeDocument/2006/relationships/package" Target="../embeddings/Arkusz_programu_Microsoft_Excel35.xlsx"/><Relationship Id="rId2" Type="http://schemas.microsoft.com/office/2011/relationships/chartColorStyle" Target="colors39.xml"/><Relationship Id="rId1" Type="http://schemas.microsoft.com/office/2011/relationships/chartStyle" Target="style39.xml"/></Relationships>
</file>

<file path=word/charts/_rels/chart40.xml.rels><?xml version="1.0" encoding="UTF-8" standalone="yes"?>
<Relationships xmlns="http://schemas.openxmlformats.org/package/2006/relationships"><Relationship Id="rId3" Type="http://schemas.openxmlformats.org/officeDocument/2006/relationships/package" Target="../embeddings/Arkusz_programu_Microsoft_Excel36.xlsx"/><Relationship Id="rId2" Type="http://schemas.microsoft.com/office/2011/relationships/chartColorStyle" Target="colors40.xml"/><Relationship Id="rId1" Type="http://schemas.microsoft.com/office/2011/relationships/chartStyle" Target="style40.xml"/></Relationships>
</file>

<file path=word/charts/_rels/chart41.xml.rels><?xml version="1.0" encoding="UTF-8" standalone="yes"?>
<Relationships xmlns="http://schemas.openxmlformats.org/package/2006/relationships"><Relationship Id="rId3" Type="http://schemas.openxmlformats.org/officeDocument/2006/relationships/package" Target="../embeddings/Arkusz_programu_Microsoft_Excel37.xlsx"/><Relationship Id="rId2" Type="http://schemas.microsoft.com/office/2011/relationships/chartColorStyle" Target="colors41.xml"/><Relationship Id="rId1" Type="http://schemas.microsoft.com/office/2011/relationships/chartStyle" Target="style4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v>WIELKOPOLSKA - produkcja przemysłowa</c:v>
          </c:tx>
          <c:spPr>
            <a:ln w="28575" cap="rnd">
              <a:solidFill>
                <a:sysClr val="windowText" lastClr="000000"/>
              </a:solidFill>
              <a:round/>
            </a:ln>
            <a:effectLst/>
          </c:spPr>
          <c:marker>
            <c:symbol val="none"/>
          </c:marker>
          <c:cat>
            <c:strRef>
              <c:f>'FILTR CHF'!$A$122:$A$304</c:f>
              <c:strCache>
                <c:ptCount val="183"/>
                <c:pt idx="0">
                  <c:v>2010.1</c:v>
                </c:pt>
                <c:pt idx="1">
                  <c:v>2010.2</c:v>
                </c:pt>
                <c:pt idx="2">
                  <c:v>2010.3</c:v>
                </c:pt>
                <c:pt idx="3">
                  <c:v>2010.4</c:v>
                </c:pt>
                <c:pt idx="4">
                  <c:v>2010.5</c:v>
                </c:pt>
                <c:pt idx="5">
                  <c:v>2010.6</c:v>
                </c:pt>
                <c:pt idx="6">
                  <c:v>2010.7</c:v>
                </c:pt>
                <c:pt idx="7">
                  <c:v>2010.8</c:v>
                </c:pt>
                <c:pt idx="8">
                  <c:v>2010.9</c:v>
                </c:pt>
                <c:pt idx="9">
                  <c:v>2010.10</c:v>
                </c:pt>
                <c:pt idx="10">
                  <c:v>2010.11</c:v>
                </c:pt>
                <c:pt idx="11">
                  <c:v>2010.12</c:v>
                </c:pt>
                <c:pt idx="12">
                  <c:v>2011.1</c:v>
                </c:pt>
                <c:pt idx="13">
                  <c:v>2011.2</c:v>
                </c:pt>
                <c:pt idx="14">
                  <c:v>2011.3</c:v>
                </c:pt>
                <c:pt idx="15">
                  <c:v>2011.4</c:v>
                </c:pt>
                <c:pt idx="16">
                  <c:v>2011.5</c:v>
                </c:pt>
                <c:pt idx="17">
                  <c:v>2011.6</c:v>
                </c:pt>
                <c:pt idx="18">
                  <c:v>2011.7</c:v>
                </c:pt>
                <c:pt idx="19">
                  <c:v>2011.8</c:v>
                </c:pt>
                <c:pt idx="20">
                  <c:v>2011.9</c:v>
                </c:pt>
                <c:pt idx="21">
                  <c:v>2011.10</c:v>
                </c:pt>
                <c:pt idx="22">
                  <c:v>2011.11</c:v>
                </c:pt>
                <c:pt idx="23">
                  <c:v>2011.12</c:v>
                </c:pt>
                <c:pt idx="24">
                  <c:v>2012.1</c:v>
                </c:pt>
                <c:pt idx="25">
                  <c:v>2012.2</c:v>
                </c:pt>
                <c:pt idx="26">
                  <c:v>2012.3</c:v>
                </c:pt>
                <c:pt idx="27">
                  <c:v>2012.4</c:v>
                </c:pt>
                <c:pt idx="28">
                  <c:v>2012.5</c:v>
                </c:pt>
                <c:pt idx="29">
                  <c:v>2012.6</c:v>
                </c:pt>
                <c:pt idx="30">
                  <c:v>2012.7</c:v>
                </c:pt>
                <c:pt idx="31">
                  <c:v>2012.8</c:v>
                </c:pt>
                <c:pt idx="32">
                  <c:v>2012.9</c:v>
                </c:pt>
                <c:pt idx="33">
                  <c:v>2012.10</c:v>
                </c:pt>
                <c:pt idx="34">
                  <c:v>2012.11</c:v>
                </c:pt>
                <c:pt idx="35">
                  <c:v>2012.12</c:v>
                </c:pt>
                <c:pt idx="36">
                  <c:v>2013.1</c:v>
                </c:pt>
                <c:pt idx="37">
                  <c:v>2013.2</c:v>
                </c:pt>
                <c:pt idx="38">
                  <c:v>2013.3</c:v>
                </c:pt>
                <c:pt idx="39">
                  <c:v>2013.4</c:v>
                </c:pt>
                <c:pt idx="40">
                  <c:v>2013.5</c:v>
                </c:pt>
                <c:pt idx="41">
                  <c:v>2013.6</c:v>
                </c:pt>
                <c:pt idx="42">
                  <c:v>2013.7</c:v>
                </c:pt>
                <c:pt idx="43">
                  <c:v>2013.8</c:v>
                </c:pt>
                <c:pt idx="44">
                  <c:v>2013.9</c:v>
                </c:pt>
                <c:pt idx="45">
                  <c:v>2013.10</c:v>
                </c:pt>
                <c:pt idx="46">
                  <c:v>2013.11</c:v>
                </c:pt>
                <c:pt idx="47">
                  <c:v>2013.12</c:v>
                </c:pt>
                <c:pt idx="48">
                  <c:v>2014.1</c:v>
                </c:pt>
                <c:pt idx="49">
                  <c:v>2014.2</c:v>
                </c:pt>
                <c:pt idx="50">
                  <c:v>2014.3</c:v>
                </c:pt>
                <c:pt idx="51">
                  <c:v>2014.4</c:v>
                </c:pt>
                <c:pt idx="52">
                  <c:v>2014.5</c:v>
                </c:pt>
                <c:pt idx="53">
                  <c:v>2014.6</c:v>
                </c:pt>
                <c:pt idx="54">
                  <c:v>2014.7</c:v>
                </c:pt>
                <c:pt idx="55">
                  <c:v>2014.8</c:v>
                </c:pt>
                <c:pt idx="56">
                  <c:v>2014.9</c:v>
                </c:pt>
                <c:pt idx="57">
                  <c:v>2014.10</c:v>
                </c:pt>
                <c:pt idx="58">
                  <c:v>2014.11</c:v>
                </c:pt>
                <c:pt idx="59">
                  <c:v>2014.12</c:v>
                </c:pt>
                <c:pt idx="60">
                  <c:v>2015.1</c:v>
                </c:pt>
                <c:pt idx="61">
                  <c:v>2015.2</c:v>
                </c:pt>
                <c:pt idx="62">
                  <c:v>2015.3</c:v>
                </c:pt>
                <c:pt idx="63">
                  <c:v>2015.4</c:v>
                </c:pt>
                <c:pt idx="64">
                  <c:v>2015.5</c:v>
                </c:pt>
                <c:pt idx="65">
                  <c:v>2015.6</c:v>
                </c:pt>
                <c:pt idx="66">
                  <c:v>2015.7</c:v>
                </c:pt>
                <c:pt idx="67">
                  <c:v>2015.8</c:v>
                </c:pt>
                <c:pt idx="68">
                  <c:v>2015.9</c:v>
                </c:pt>
                <c:pt idx="69">
                  <c:v>2015.10</c:v>
                </c:pt>
                <c:pt idx="70">
                  <c:v>2015.11</c:v>
                </c:pt>
                <c:pt idx="71">
                  <c:v>2015.12</c:v>
                </c:pt>
                <c:pt idx="72">
                  <c:v>2016.1</c:v>
                </c:pt>
                <c:pt idx="73">
                  <c:v>2016.2</c:v>
                </c:pt>
                <c:pt idx="74">
                  <c:v>2016.3</c:v>
                </c:pt>
                <c:pt idx="75">
                  <c:v>2016.4</c:v>
                </c:pt>
                <c:pt idx="76">
                  <c:v>2016.5</c:v>
                </c:pt>
                <c:pt idx="77">
                  <c:v>2016.6</c:v>
                </c:pt>
                <c:pt idx="78">
                  <c:v>2016.7</c:v>
                </c:pt>
                <c:pt idx="79">
                  <c:v>2016.8</c:v>
                </c:pt>
                <c:pt idx="80">
                  <c:v>2016.9</c:v>
                </c:pt>
                <c:pt idx="81">
                  <c:v>2016.10</c:v>
                </c:pt>
                <c:pt idx="82">
                  <c:v>2016.11</c:v>
                </c:pt>
                <c:pt idx="83">
                  <c:v>2016.12</c:v>
                </c:pt>
                <c:pt idx="84">
                  <c:v>2017.1</c:v>
                </c:pt>
                <c:pt idx="85">
                  <c:v>2017.2</c:v>
                </c:pt>
                <c:pt idx="86">
                  <c:v>2017.3</c:v>
                </c:pt>
                <c:pt idx="87">
                  <c:v>2017.4</c:v>
                </c:pt>
                <c:pt idx="88">
                  <c:v>2017.5</c:v>
                </c:pt>
                <c:pt idx="89">
                  <c:v>2017.6</c:v>
                </c:pt>
                <c:pt idx="90">
                  <c:v>2017.7</c:v>
                </c:pt>
                <c:pt idx="91">
                  <c:v>2017.8</c:v>
                </c:pt>
                <c:pt idx="92">
                  <c:v>2017.9</c:v>
                </c:pt>
                <c:pt idx="93">
                  <c:v>2017.10</c:v>
                </c:pt>
                <c:pt idx="94">
                  <c:v>2017.11</c:v>
                </c:pt>
                <c:pt idx="95">
                  <c:v>2017.12</c:v>
                </c:pt>
                <c:pt idx="96">
                  <c:v>2018.1</c:v>
                </c:pt>
                <c:pt idx="97">
                  <c:v>2018.2</c:v>
                </c:pt>
                <c:pt idx="98">
                  <c:v>2018.3</c:v>
                </c:pt>
                <c:pt idx="99">
                  <c:v>2018.4</c:v>
                </c:pt>
                <c:pt idx="100">
                  <c:v>2018.5</c:v>
                </c:pt>
                <c:pt idx="101">
                  <c:v>2018.6</c:v>
                </c:pt>
                <c:pt idx="102">
                  <c:v>2018.7</c:v>
                </c:pt>
                <c:pt idx="103">
                  <c:v>2018.8</c:v>
                </c:pt>
                <c:pt idx="104">
                  <c:v>2018.9</c:v>
                </c:pt>
                <c:pt idx="105">
                  <c:v>2018.10</c:v>
                </c:pt>
                <c:pt idx="106">
                  <c:v>2018.11</c:v>
                </c:pt>
                <c:pt idx="107">
                  <c:v>2018.12</c:v>
                </c:pt>
                <c:pt idx="108">
                  <c:v>2019.1</c:v>
                </c:pt>
                <c:pt idx="109">
                  <c:v>2019.2</c:v>
                </c:pt>
                <c:pt idx="110">
                  <c:v>2019.3</c:v>
                </c:pt>
                <c:pt idx="111">
                  <c:v>2019.4</c:v>
                </c:pt>
                <c:pt idx="112">
                  <c:v>2019.5</c:v>
                </c:pt>
                <c:pt idx="113">
                  <c:v>2019.6</c:v>
                </c:pt>
                <c:pt idx="114">
                  <c:v>2019.7</c:v>
                </c:pt>
                <c:pt idx="115">
                  <c:v>2019.8</c:v>
                </c:pt>
                <c:pt idx="116">
                  <c:v>2019.9</c:v>
                </c:pt>
                <c:pt idx="117">
                  <c:v>2019.10</c:v>
                </c:pt>
                <c:pt idx="118">
                  <c:v>2019.11</c:v>
                </c:pt>
                <c:pt idx="119">
                  <c:v>2019.12</c:v>
                </c:pt>
                <c:pt idx="120">
                  <c:v>2020.1</c:v>
                </c:pt>
                <c:pt idx="121">
                  <c:v>2020.2</c:v>
                </c:pt>
                <c:pt idx="122">
                  <c:v>2020.3</c:v>
                </c:pt>
                <c:pt idx="123">
                  <c:v>2020.4</c:v>
                </c:pt>
                <c:pt idx="124">
                  <c:v>2020.5</c:v>
                </c:pt>
                <c:pt idx="125">
                  <c:v>2020.6</c:v>
                </c:pt>
                <c:pt idx="126">
                  <c:v>2020.7</c:v>
                </c:pt>
                <c:pt idx="127">
                  <c:v>2020.8</c:v>
                </c:pt>
                <c:pt idx="128">
                  <c:v>2020.9</c:v>
                </c:pt>
                <c:pt idx="129">
                  <c:v>2020.10</c:v>
                </c:pt>
                <c:pt idx="130">
                  <c:v>2020.11</c:v>
                </c:pt>
                <c:pt idx="131">
                  <c:v>2020.12</c:v>
                </c:pt>
                <c:pt idx="132">
                  <c:v>2021.1</c:v>
                </c:pt>
                <c:pt idx="133">
                  <c:v>2021.2</c:v>
                </c:pt>
                <c:pt idx="134">
                  <c:v>2021.3</c:v>
                </c:pt>
                <c:pt idx="135">
                  <c:v>2021.4</c:v>
                </c:pt>
                <c:pt idx="136">
                  <c:v>2021.5</c:v>
                </c:pt>
                <c:pt idx="137">
                  <c:v>2021.6</c:v>
                </c:pt>
                <c:pt idx="138">
                  <c:v>2021.7</c:v>
                </c:pt>
                <c:pt idx="139">
                  <c:v>2021.8</c:v>
                </c:pt>
                <c:pt idx="140">
                  <c:v>2021.9</c:v>
                </c:pt>
                <c:pt idx="141">
                  <c:v>2021.10</c:v>
                </c:pt>
                <c:pt idx="142">
                  <c:v>2021.11</c:v>
                </c:pt>
                <c:pt idx="143">
                  <c:v>2021.12</c:v>
                </c:pt>
                <c:pt idx="144">
                  <c:v>2022.1</c:v>
                </c:pt>
                <c:pt idx="145">
                  <c:v>2022.2</c:v>
                </c:pt>
                <c:pt idx="146">
                  <c:v>2022.3</c:v>
                </c:pt>
                <c:pt idx="147">
                  <c:v>2022.4</c:v>
                </c:pt>
                <c:pt idx="148">
                  <c:v>2022.5</c:v>
                </c:pt>
                <c:pt idx="149">
                  <c:v>2022.6</c:v>
                </c:pt>
                <c:pt idx="150">
                  <c:v>2022.7</c:v>
                </c:pt>
                <c:pt idx="151">
                  <c:v>2022.8</c:v>
                </c:pt>
                <c:pt idx="152">
                  <c:v>2022.9</c:v>
                </c:pt>
                <c:pt idx="153">
                  <c:v>2022.10</c:v>
                </c:pt>
                <c:pt idx="154">
                  <c:v>2022.11</c:v>
                </c:pt>
                <c:pt idx="155">
                  <c:v>2022.12</c:v>
                </c:pt>
                <c:pt idx="156">
                  <c:v>2023.1</c:v>
                </c:pt>
                <c:pt idx="157">
                  <c:v>2023.2</c:v>
                </c:pt>
                <c:pt idx="158">
                  <c:v>2023.3</c:v>
                </c:pt>
                <c:pt idx="159">
                  <c:v>2023.4</c:v>
                </c:pt>
                <c:pt idx="160">
                  <c:v>2023.5</c:v>
                </c:pt>
                <c:pt idx="161">
                  <c:v>2023.6</c:v>
                </c:pt>
                <c:pt idx="162">
                  <c:v>2023.7</c:v>
                </c:pt>
                <c:pt idx="163">
                  <c:v>2023.8</c:v>
                </c:pt>
                <c:pt idx="164">
                  <c:v>2023.9</c:v>
                </c:pt>
                <c:pt idx="165">
                  <c:v>2023.10</c:v>
                </c:pt>
                <c:pt idx="166">
                  <c:v>2023.11</c:v>
                </c:pt>
                <c:pt idx="167">
                  <c:v>2023.12</c:v>
                </c:pt>
                <c:pt idx="168">
                  <c:v>2024.1</c:v>
                </c:pt>
                <c:pt idx="169">
                  <c:v>2024.2</c:v>
                </c:pt>
                <c:pt idx="170">
                  <c:v>2024.3</c:v>
                </c:pt>
                <c:pt idx="171">
                  <c:v>2024.4</c:v>
                </c:pt>
                <c:pt idx="172">
                  <c:v>2024.5</c:v>
                </c:pt>
                <c:pt idx="173">
                  <c:v>2024.6</c:v>
                </c:pt>
                <c:pt idx="174">
                  <c:v>2024.7</c:v>
                </c:pt>
                <c:pt idx="175">
                  <c:v>2024.8</c:v>
                </c:pt>
                <c:pt idx="176">
                  <c:v>2024.9</c:v>
                </c:pt>
                <c:pt idx="177">
                  <c:v>2024.10</c:v>
                </c:pt>
                <c:pt idx="178">
                  <c:v>2024.11</c:v>
                </c:pt>
                <c:pt idx="179">
                  <c:v>2024.12</c:v>
                </c:pt>
                <c:pt idx="180">
                  <c:v>2025.1</c:v>
                </c:pt>
                <c:pt idx="181">
                  <c:v>2025.2</c:v>
                </c:pt>
                <c:pt idx="182">
                  <c:v>2025.3</c:v>
                </c:pt>
              </c:strCache>
            </c:strRef>
          </c:cat>
          <c:val>
            <c:numRef>
              <c:f>'FILTR CHF'!$B$122:$B$304</c:f>
              <c:numCache>
                <c:formatCode>General</c:formatCode>
                <c:ptCount val="183"/>
                <c:pt idx="0">
                  <c:v>2.856452</c:v>
                </c:pt>
                <c:pt idx="1">
                  <c:v>4.3110559999999998</c:v>
                </c:pt>
                <c:pt idx="2">
                  <c:v>5.4842649999999997</c:v>
                </c:pt>
                <c:pt idx="3">
                  <c:v>6.330991</c:v>
                </c:pt>
                <c:pt idx="4">
                  <c:v>6.8324579999999999</c:v>
                </c:pt>
                <c:pt idx="5">
                  <c:v>6.9971329999999998</c:v>
                </c:pt>
                <c:pt idx="6">
                  <c:v>6.8592940000000002</c:v>
                </c:pt>
                <c:pt idx="7">
                  <c:v>6.475365</c:v>
                </c:pt>
                <c:pt idx="8">
                  <c:v>5.9183370000000002</c:v>
                </c:pt>
                <c:pt idx="9">
                  <c:v>5.2707819999999996</c:v>
                </c:pt>
                <c:pt idx="10">
                  <c:v>4.6170869999999997</c:v>
                </c:pt>
                <c:pt idx="11">
                  <c:v>4.0356259999999997</c:v>
                </c:pt>
                <c:pt idx="12">
                  <c:v>3.5915759999999999</c:v>
                </c:pt>
                <c:pt idx="13">
                  <c:v>3.3310409999999999</c:v>
                </c:pt>
                <c:pt idx="14">
                  <c:v>3.2770190000000001</c:v>
                </c:pt>
                <c:pt idx="15">
                  <c:v>3.4275790000000002</c:v>
                </c:pt>
                <c:pt idx="16">
                  <c:v>3.756392</c:v>
                </c:pt>
                <c:pt idx="17">
                  <c:v>4.2155690000000003</c:v>
                </c:pt>
                <c:pt idx="18">
                  <c:v>4.7405049999999997</c:v>
                </c:pt>
                <c:pt idx="19">
                  <c:v>5.2562829999999998</c:v>
                </c:pt>
                <c:pt idx="20">
                  <c:v>5.685009</c:v>
                </c:pt>
                <c:pt idx="21">
                  <c:v>5.953398</c:v>
                </c:pt>
                <c:pt idx="22">
                  <c:v>5.999898</c:v>
                </c:pt>
                <c:pt idx="23">
                  <c:v>5.7807009999999996</c:v>
                </c:pt>
                <c:pt idx="24">
                  <c:v>5.274095</c:v>
                </c:pt>
                <c:pt idx="25">
                  <c:v>4.4827690000000002</c:v>
                </c:pt>
                <c:pt idx="26">
                  <c:v>3.4339149999999998</c:v>
                </c:pt>
                <c:pt idx="27">
                  <c:v>2.1771240000000001</c:v>
                </c:pt>
                <c:pt idx="28">
                  <c:v>0.78032400000000002</c:v>
                </c:pt>
                <c:pt idx="29">
                  <c:v>-0.67583000000000004</c:v>
                </c:pt>
                <c:pt idx="30">
                  <c:v>-2.1045929999999999</c:v>
                </c:pt>
                <c:pt idx="31">
                  <c:v>-3.4201600000000001</c:v>
                </c:pt>
                <c:pt idx="32">
                  <c:v>-4.5444690000000003</c:v>
                </c:pt>
                <c:pt idx="33">
                  <c:v>-5.4131840000000002</c:v>
                </c:pt>
                <c:pt idx="34">
                  <c:v>-5.9803730000000002</c:v>
                </c:pt>
                <c:pt idx="35">
                  <c:v>-6.2215299999999996</c:v>
                </c:pt>
                <c:pt idx="36">
                  <c:v>-6.1347560000000003</c:v>
                </c:pt>
                <c:pt idx="37">
                  <c:v>-5.7401030000000004</c:v>
                </c:pt>
                <c:pt idx="38">
                  <c:v>-5.077229</c:v>
                </c:pt>
                <c:pt idx="39">
                  <c:v>-4.2016669999999996</c:v>
                </c:pt>
                <c:pt idx="40">
                  <c:v>-3.1801140000000001</c:v>
                </c:pt>
                <c:pt idx="41">
                  <c:v>-2.0851950000000001</c:v>
                </c:pt>
                <c:pt idx="42">
                  <c:v>-0.99017599999999995</c:v>
                </c:pt>
                <c:pt idx="43">
                  <c:v>3.5957000000000003E-2</c:v>
                </c:pt>
                <c:pt idx="44">
                  <c:v>0.93268799999999996</c:v>
                </c:pt>
                <c:pt idx="45">
                  <c:v>1.6511769999999999</c:v>
                </c:pt>
                <c:pt idx="46">
                  <c:v>2.156361</c:v>
                </c:pt>
                <c:pt idx="47">
                  <c:v>2.4279160000000002</c:v>
                </c:pt>
                <c:pt idx="48">
                  <c:v>2.4601769999999998</c:v>
                </c:pt>
                <c:pt idx="49">
                  <c:v>2.2611669999999999</c:v>
                </c:pt>
                <c:pt idx="50">
                  <c:v>1.850973</c:v>
                </c:pt>
                <c:pt idx="51">
                  <c:v>1.259668</c:v>
                </c:pt>
                <c:pt idx="52">
                  <c:v>0.52503</c:v>
                </c:pt>
                <c:pt idx="53">
                  <c:v>-0.30977700000000002</c:v>
                </c:pt>
                <c:pt idx="54">
                  <c:v>-1.198421</c:v>
                </c:pt>
                <c:pt idx="55">
                  <c:v>-2.0934520000000001</c:v>
                </c:pt>
                <c:pt idx="56">
                  <c:v>-2.9481660000000001</c:v>
                </c:pt>
                <c:pt idx="57">
                  <c:v>-3.7183000000000002</c:v>
                </c:pt>
                <c:pt idx="58">
                  <c:v>-4.3636080000000002</c:v>
                </c:pt>
                <c:pt idx="59">
                  <c:v>-4.8493680000000001</c:v>
                </c:pt>
                <c:pt idx="60">
                  <c:v>-5.1478260000000002</c:v>
                </c:pt>
                <c:pt idx="61">
                  <c:v>-5.2395899999999997</c:v>
                </c:pt>
                <c:pt idx="62">
                  <c:v>-5.1148850000000001</c:v>
                </c:pt>
                <c:pt idx="63">
                  <c:v>-4.7745920000000002</c:v>
                </c:pt>
                <c:pt idx="64">
                  <c:v>-4.2309080000000003</c:v>
                </c:pt>
                <c:pt idx="65">
                  <c:v>-3.5074839999999998</c:v>
                </c:pt>
                <c:pt idx="66">
                  <c:v>-2.638887</c:v>
                </c:pt>
                <c:pt idx="67">
                  <c:v>-1.669279</c:v>
                </c:pt>
                <c:pt idx="68">
                  <c:v>-0.650258</c:v>
                </c:pt>
                <c:pt idx="69">
                  <c:v>0.362091</c:v>
                </c:pt>
                <c:pt idx="70">
                  <c:v>1.31081</c:v>
                </c:pt>
                <c:pt idx="71">
                  <c:v>2.1421130000000002</c:v>
                </c:pt>
                <c:pt idx="72">
                  <c:v>2.8095439999999998</c:v>
                </c:pt>
                <c:pt idx="73">
                  <c:v>3.2778870000000002</c:v>
                </c:pt>
                <c:pt idx="74">
                  <c:v>3.5264160000000002</c:v>
                </c:pt>
                <c:pt idx="75">
                  <c:v>3.5511300000000001</c:v>
                </c:pt>
                <c:pt idx="76">
                  <c:v>3.365653</c:v>
                </c:pt>
                <c:pt idx="77">
                  <c:v>3.0006110000000001</c:v>
                </c:pt>
                <c:pt idx="78">
                  <c:v>2.5014240000000001</c:v>
                </c:pt>
                <c:pt idx="79">
                  <c:v>1.9246110000000001</c:v>
                </c:pt>
                <c:pt idx="80">
                  <c:v>1.332894</c:v>
                </c:pt>
                <c:pt idx="81">
                  <c:v>0.78948099999999999</c:v>
                </c:pt>
                <c:pt idx="82">
                  <c:v>0.35208800000000001</c:v>
                </c:pt>
                <c:pt idx="83">
                  <c:v>6.7256999999999997E-2</c:v>
                </c:pt>
                <c:pt idx="84">
                  <c:v>-3.4419999999999999E-2</c:v>
                </c:pt>
                <c:pt idx="85">
                  <c:v>5.8345000000000001E-2</c:v>
                </c:pt>
                <c:pt idx="86">
                  <c:v>0.33602799999999999</c:v>
                </c:pt>
                <c:pt idx="87">
                  <c:v>0.768841</c:v>
                </c:pt>
                <c:pt idx="88">
                  <c:v>1.3093950000000001</c:v>
                </c:pt>
                <c:pt idx="89">
                  <c:v>1.897259</c:v>
                </c:pt>
                <c:pt idx="90">
                  <c:v>2.4650150000000002</c:v>
                </c:pt>
                <c:pt idx="91">
                  <c:v>2.9452389999999999</c:v>
                </c:pt>
                <c:pt idx="92">
                  <c:v>3.2776869999999998</c:v>
                </c:pt>
                <c:pt idx="93">
                  <c:v>3.4159389999999998</c:v>
                </c:pt>
                <c:pt idx="94">
                  <c:v>3.3327650000000002</c:v>
                </c:pt>
                <c:pt idx="95">
                  <c:v>3.0235979999999998</c:v>
                </c:pt>
                <c:pt idx="96">
                  <c:v>2.5076719999999999</c:v>
                </c:pt>
                <c:pt idx="97">
                  <c:v>1.8266119999999999</c:v>
                </c:pt>
                <c:pt idx="98">
                  <c:v>1.0405439999999999</c:v>
                </c:pt>
                <c:pt idx="99">
                  <c:v>0.222057</c:v>
                </c:pt>
                <c:pt idx="100">
                  <c:v>-0.55142000000000002</c:v>
                </c:pt>
                <c:pt idx="101">
                  <c:v>-1.206043</c:v>
                </c:pt>
                <c:pt idx="102">
                  <c:v>-1.6799120000000001</c:v>
                </c:pt>
                <c:pt idx="103">
                  <c:v>-1.930437</c:v>
                </c:pt>
                <c:pt idx="104">
                  <c:v>-1.9398979999999999</c:v>
                </c:pt>
                <c:pt idx="105">
                  <c:v>-1.718504</c:v>
                </c:pt>
                <c:pt idx="106">
                  <c:v>-1.30453</c:v>
                </c:pt>
                <c:pt idx="107">
                  <c:v>-0.76140699999999994</c:v>
                </c:pt>
                <c:pt idx="108">
                  <c:v>-0.171932</c:v>
                </c:pt>
                <c:pt idx="109">
                  <c:v>0.36988799999999999</c:v>
                </c:pt>
                <c:pt idx="110">
                  <c:v>0.76858899999999997</c:v>
                </c:pt>
                <c:pt idx="111">
                  <c:v>0.93765200000000004</c:v>
                </c:pt>
                <c:pt idx="112">
                  <c:v>0.80946899999999999</c:v>
                </c:pt>
                <c:pt idx="113">
                  <c:v>0.34383000000000002</c:v>
                </c:pt>
                <c:pt idx="114">
                  <c:v>-0.46601300000000001</c:v>
                </c:pt>
                <c:pt idx="115">
                  <c:v>-1.590419</c:v>
                </c:pt>
                <c:pt idx="116">
                  <c:v>-2.9639880000000001</c:v>
                </c:pt>
                <c:pt idx="117">
                  <c:v>-4.4898090000000002</c:v>
                </c:pt>
                <c:pt idx="118">
                  <c:v>-6.0470170000000003</c:v>
                </c:pt>
                <c:pt idx="119">
                  <c:v>-7.5010279999999998</c:v>
                </c:pt>
                <c:pt idx="120">
                  <c:v>-8.7154860000000003</c:v>
                </c:pt>
                <c:pt idx="121">
                  <c:v>-9.5648269999999993</c:v>
                </c:pt>
                <c:pt idx="122">
                  <c:v>-9.9462150000000005</c:v>
                </c:pt>
                <c:pt idx="123">
                  <c:v>-9.7896800000000006</c:v>
                </c:pt>
                <c:pt idx="124">
                  <c:v>-9.0654459999999997</c:v>
                </c:pt>
                <c:pt idx="125">
                  <c:v>-7.7876849999999997</c:v>
                </c:pt>
                <c:pt idx="126">
                  <c:v>-6.0142759999999997</c:v>
                </c:pt>
                <c:pt idx="127">
                  <c:v>-3.842565</c:v>
                </c:pt>
                <c:pt idx="128">
                  <c:v>-1.4014759999999999</c:v>
                </c:pt>
                <c:pt idx="129">
                  <c:v>1.1592789999999999</c:v>
                </c:pt>
                <c:pt idx="130">
                  <c:v>3.6818840000000002</c:v>
                </c:pt>
                <c:pt idx="131">
                  <c:v>6.0137700000000001</c:v>
                </c:pt>
                <c:pt idx="132">
                  <c:v>8.0203769999999999</c:v>
                </c:pt>
                <c:pt idx="133">
                  <c:v>9.5961040000000004</c:v>
                </c:pt>
                <c:pt idx="134">
                  <c:v>10.672409999999999</c:v>
                </c:pt>
                <c:pt idx="135">
                  <c:v>11.222340000000001</c:v>
                </c:pt>
                <c:pt idx="136">
                  <c:v>11.26107</c:v>
                </c:pt>
                <c:pt idx="137">
                  <c:v>10.842549999999999</c:v>
                </c:pt>
                <c:pt idx="138">
                  <c:v>10.0525</c:v>
                </c:pt>
                <c:pt idx="139">
                  <c:v>8.9987700000000004</c:v>
                </c:pt>
                <c:pt idx="140">
                  <c:v>7.7997779999999999</c:v>
                </c:pt>
                <c:pt idx="141">
                  <c:v>6.5725100000000003</c:v>
                </c:pt>
                <c:pt idx="142">
                  <c:v>5.4210830000000003</c:v>
                </c:pt>
                <c:pt idx="143">
                  <c:v>4.4271219999999998</c:v>
                </c:pt>
                <c:pt idx="144">
                  <c:v>3.6428440000000002</c:v>
                </c:pt>
                <c:pt idx="145">
                  <c:v>3.087488</c:v>
                </c:pt>
                <c:pt idx="146">
                  <c:v>2.7473670000000001</c:v>
                </c:pt>
                <c:pt idx="147">
                  <c:v>2.5794419999999998</c:v>
                </c:pt>
                <c:pt idx="148">
                  <c:v>2.5179399999999998</c:v>
                </c:pt>
                <c:pt idx="149">
                  <c:v>2.4832480000000001</c:v>
                </c:pt>
                <c:pt idx="150">
                  <c:v>2.3920699999999999</c:v>
                </c:pt>
                <c:pt idx="151">
                  <c:v>2.1677460000000002</c:v>
                </c:pt>
                <c:pt idx="152">
                  <c:v>1.749619</c:v>
                </c:pt>
                <c:pt idx="153">
                  <c:v>1.100455</c:v>
                </c:pt>
                <c:pt idx="154">
                  <c:v>0.21116799999999999</c:v>
                </c:pt>
                <c:pt idx="155">
                  <c:v>-0.89762600000000003</c:v>
                </c:pt>
                <c:pt idx="156">
                  <c:v>-2.1773280000000002</c:v>
                </c:pt>
                <c:pt idx="157">
                  <c:v>-3.5561250000000002</c:v>
                </c:pt>
                <c:pt idx="158">
                  <c:v>-4.9462539999999997</c:v>
                </c:pt>
                <c:pt idx="159">
                  <c:v>-6.2529339999999998</c:v>
                </c:pt>
                <c:pt idx="160">
                  <c:v>-7.3840159999999999</c:v>
                </c:pt>
                <c:pt idx="161">
                  <c:v>-8.2592970000000001</c:v>
                </c:pt>
                <c:pt idx="162">
                  <c:v>-8.8185230000000008</c:v>
                </c:pt>
                <c:pt idx="163">
                  <c:v>-9.0272590000000008</c:v>
                </c:pt>
                <c:pt idx="164">
                  <c:v>-8.8800509999999999</c:v>
                </c:pt>
                <c:pt idx="165">
                  <c:v>-8.4005749999999999</c:v>
                </c:pt>
                <c:pt idx="166">
                  <c:v>-7.6388340000000001</c:v>
                </c:pt>
                <c:pt idx="167">
                  <c:v>-6.6657500000000001</c:v>
                </c:pt>
                <c:pt idx="168">
                  <c:v>-5.5657680000000003</c:v>
                </c:pt>
                <c:pt idx="169">
                  <c:v>-4.4282919999999999</c:v>
                </c:pt>
                <c:pt idx="170">
                  <c:v>-3.338883</c:v>
                </c:pt>
                <c:pt idx="171">
                  <c:v>-2.3711380000000002</c:v>
                </c:pt>
                <c:pt idx="172">
                  <c:v>-1.580087</c:v>
                </c:pt>
                <c:pt idx="173">
                  <c:v>-0.99775700000000001</c:v>
                </c:pt>
                <c:pt idx="174">
                  <c:v>-0.63129999999999997</c:v>
                </c:pt>
                <c:pt idx="175">
                  <c:v>-0.46380700000000002</c:v>
                </c:pt>
                <c:pt idx="176">
                  <c:v>-0.45763199999999998</c:v>
                </c:pt>
                <c:pt idx="177">
                  <c:v>-0.55978000000000006</c:v>
                </c:pt>
                <c:pt idx="178">
                  <c:v>-0.70872199999999996</c:v>
                </c:pt>
                <c:pt idx="179">
                  <c:v>-0.84184999999999999</c:v>
                </c:pt>
                <c:pt idx="180">
                  <c:v>-0.90273000000000003</c:v>
                </c:pt>
                <c:pt idx="181">
                  <c:v>-0.84738999999999998</c:v>
                </c:pt>
                <c:pt idx="182">
                  <c:v>-0.64897300000000002</c:v>
                </c:pt>
              </c:numCache>
            </c:numRef>
          </c:val>
          <c:smooth val="0"/>
          <c:extLst>
            <c:ext xmlns:c16="http://schemas.microsoft.com/office/drawing/2014/chart" uri="{C3380CC4-5D6E-409C-BE32-E72D297353CC}">
              <c16:uniqueId val="{00000000-63A2-4464-B3EB-FB95F5EED42B}"/>
            </c:ext>
          </c:extLst>
        </c:ser>
        <c:dLbls>
          <c:showLegendKey val="0"/>
          <c:showVal val="0"/>
          <c:showCatName val="0"/>
          <c:showSerName val="0"/>
          <c:showPercent val="0"/>
          <c:showBubbleSize val="0"/>
        </c:dLbls>
        <c:smooth val="0"/>
        <c:axId val="28088095"/>
        <c:axId val="28088575"/>
      </c:lineChart>
      <c:catAx>
        <c:axId val="280880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42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28088575"/>
        <c:crosses val="autoZero"/>
        <c:auto val="1"/>
        <c:lblAlgn val="ctr"/>
        <c:lblOffset val="100"/>
        <c:noMultiLvlLbl val="0"/>
      </c:catAx>
      <c:valAx>
        <c:axId val="2808857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28088095"/>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v>produkcja budowlano-montażowa</c:v>
          </c:tx>
          <c:spPr>
            <a:ln w="28575" cap="rnd">
              <a:solidFill>
                <a:schemeClr val="tx1"/>
              </a:solidFill>
              <a:round/>
            </a:ln>
            <a:effectLst/>
          </c:spPr>
          <c:marker>
            <c:symbol val="none"/>
          </c:marker>
          <c:cat>
            <c:strRef>
              <c:f>Arkusz2!$A$2:$A$184</c:f>
              <c:strCache>
                <c:ptCount val="183"/>
                <c:pt idx="0">
                  <c:v>2010.1</c:v>
                </c:pt>
                <c:pt idx="1">
                  <c:v>2010.2</c:v>
                </c:pt>
                <c:pt idx="2">
                  <c:v>2010.3</c:v>
                </c:pt>
                <c:pt idx="3">
                  <c:v>2010.4</c:v>
                </c:pt>
                <c:pt idx="4">
                  <c:v>2010.5</c:v>
                </c:pt>
                <c:pt idx="5">
                  <c:v>2010.6</c:v>
                </c:pt>
                <c:pt idx="6">
                  <c:v>2010.7</c:v>
                </c:pt>
                <c:pt idx="7">
                  <c:v>2010.8</c:v>
                </c:pt>
                <c:pt idx="8">
                  <c:v>2010.9</c:v>
                </c:pt>
                <c:pt idx="9">
                  <c:v>2010.10</c:v>
                </c:pt>
                <c:pt idx="10">
                  <c:v>2010.11</c:v>
                </c:pt>
                <c:pt idx="11">
                  <c:v>2010.12</c:v>
                </c:pt>
                <c:pt idx="12">
                  <c:v>2011.1</c:v>
                </c:pt>
                <c:pt idx="13">
                  <c:v>2011.2</c:v>
                </c:pt>
                <c:pt idx="14">
                  <c:v>2011.3</c:v>
                </c:pt>
                <c:pt idx="15">
                  <c:v>2011.4</c:v>
                </c:pt>
                <c:pt idx="16">
                  <c:v>2011.5</c:v>
                </c:pt>
                <c:pt idx="17">
                  <c:v>2011.6</c:v>
                </c:pt>
                <c:pt idx="18">
                  <c:v>2011.7</c:v>
                </c:pt>
                <c:pt idx="19">
                  <c:v>2011.8</c:v>
                </c:pt>
                <c:pt idx="20">
                  <c:v>2011.9</c:v>
                </c:pt>
                <c:pt idx="21">
                  <c:v>2011.10</c:v>
                </c:pt>
                <c:pt idx="22">
                  <c:v>2011.11</c:v>
                </c:pt>
                <c:pt idx="23">
                  <c:v>2011.12</c:v>
                </c:pt>
                <c:pt idx="24">
                  <c:v>2012.1</c:v>
                </c:pt>
                <c:pt idx="25">
                  <c:v>2012.2</c:v>
                </c:pt>
                <c:pt idx="26">
                  <c:v>2012.3</c:v>
                </c:pt>
                <c:pt idx="27">
                  <c:v>2012.4</c:v>
                </c:pt>
                <c:pt idx="28">
                  <c:v>2012.5</c:v>
                </c:pt>
                <c:pt idx="29">
                  <c:v>2012.6</c:v>
                </c:pt>
                <c:pt idx="30">
                  <c:v>2012.7</c:v>
                </c:pt>
                <c:pt idx="31">
                  <c:v>2012.8</c:v>
                </c:pt>
                <c:pt idx="32">
                  <c:v>2012.9</c:v>
                </c:pt>
                <c:pt idx="33">
                  <c:v>2012.10</c:v>
                </c:pt>
                <c:pt idx="34">
                  <c:v>2012.11</c:v>
                </c:pt>
                <c:pt idx="35">
                  <c:v>2012.12</c:v>
                </c:pt>
                <c:pt idx="36">
                  <c:v>2013.1</c:v>
                </c:pt>
                <c:pt idx="37">
                  <c:v>2013.2</c:v>
                </c:pt>
                <c:pt idx="38">
                  <c:v>2013.3</c:v>
                </c:pt>
                <c:pt idx="39">
                  <c:v>2013.4</c:v>
                </c:pt>
                <c:pt idx="40">
                  <c:v>2013.5</c:v>
                </c:pt>
                <c:pt idx="41">
                  <c:v>2013.6</c:v>
                </c:pt>
                <c:pt idx="42">
                  <c:v>2013.7</c:v>
                </c:pt>
                <c:pt idx="43">
                  <c:v>2013.8</c:v>
                </c:pt>
                <c:pt idx="44">
                  <c:v>2013.9</c:v>
                </c:pt>
                <c:pt idx="45">
                  <c:v>2013.10</c:v>
                </c:pt>
                <c:pt idx="46">
                  <c:v>2013.11</c:v>
                </c:pt>
                <c:pt idx="47">
                  <c:v>2013.12</c:v>
                </c:pt>
                <c:pt idx="48">
                  <c:v>2014.1</c:v>
                </c:pt>
                <c:pt idx="49">
                  <c:v>2014.2</c:v>
                </c:pt>
                <c:pt idx="50">
                  <c:v>2014.3</c:v>
                </c:pt>
                <c:pt idx="51">
                  <c:v>2014.4</c:v>
                </c:pt>
                <c:pt idx="52">
                  <c:v>2014.5</c:v>
                </c:pt>
                <c:pt idx="53">
                  <c:v>2014.6</c:v>
                </c:pt>
                <c:pt idx="54">
                  <c:v>2014.7</c:v>
                </c:pt>
                <c:pt idx="55">
                  <c:v>2014.8</c:v>
                </c:pt>
                <c:pt idx="56">
                  <c:v>2014.9</c:v>
                </c:pt>
                <c:pt idx="57">
                  <c:v>2014.10</c:v>
                </c:pt>
                <c:pt idx="58">
                  <c:v>2014.11</c:v>
                </c:pt>
                <c:pt idx="59">
                  <c:v>2014.12</c:v>
                </c:pt>
                <c:pt idx="60">
                  <c:v>2015.1</c:v>
                </c:pt>
                <c:pt idx="61">
                  <c:v>2015.2</c:v>
                </c:pt>
                <c:pt idx="62">
                  <c:v>2015.3</c:v>
                </c:pt>
                <c:pt idx="63">
                  <c:v>2015.4</c:v>
                </c:pt>
                <c:pt idx="64">
                  <c:v>2015.5</c:v>
                </c:pt>
                <c:pt idx="65">
                  <c:v>2015.6</c:v>
                </c:pt>
                <c:pt idx="66">
                  <c:v>2015.7</c:v>
                </c:pt>
                <c:pt idx="67">
                  <c:v>2015.8</c:v>
                </c:pt>
                <c:pt idx="68">
                  <c:v>2015.9</c:v>
                </c:pt>
                <c:pt idx="69">
                  <c:v>2015.10</c:v>
                </c:pt>
                <c:pt idx="70">
                  <c:v>2015.11</c:v>
                </c:pt>
                <c:pt idx="71">
                  <c:v>2015.12</c:v>
                </c:pt>
                <c:pt idx="72">
                  <c:v>2016.1</c:v>
                </c:pt>
                <c:pt idx="73">
                  <c:v>2016.2</c:v>
                </c:pt>
                <c:pt idx="74">
                  <c:v>2016.3</c:v>
                </c:pt>
                <c:pt idx="75">
                  <c:v>2016.4</c:v>
                </c:pt>
                <c:pt idx="76">
                  <c:v>2016.5</c:v>
                </c:pt>
                <c:pt idx="77">
                  <c:v>2016.6</c:v>
                </c:pt>
                <c:pt idx="78">
                  <c:v>2016.7</c:v>
                </c:pt>
                <c:pt idx="79">
                  <c:v>2016.8</c:v>
                </c:pt>
                <c:pt idx="80">
                  <c:v>2016.9</c:v>
                </c:pt>
                <c:pt idx="81">
                  <c:v>2016.10</c:v>
                </c:pt>
                <c:pt idx="82">
                  <c:v>2016.11</c:v>
                </c:pt>
                <c:pt idx="83">
                  <c:v>2016.12</c:v>
                </c:pt>
                <c:pt idx="84">
                  <c:v>2017.1</c:v>
                </c:pt>
                <c:pt idx="85">
                  <c:v>2017.2</c:v>
                </c:pt>
                <c:pt idx="86">
                  <c:v>2017.3</c:v>
                </c:pt>
                <c:pt idx="87">
                  <c:v>2017.4</c:v>
                </c:pt>
                <c:pt idx="88">
                  <c:v>2017.5</c:v>
                </c:pt>
                <c:pt idx="89">
                  <c:v>2017.6</c:v>
                </c:pt>
                <c:pt idx="90">
                  <c:v>2017.7</c:v>
                </c:pt>
                <c:pt idx="91">
                  <c:v>2017.8</c:v>
                </c:pt>
                <c:pt idx="92">
                  <c:v>2017.9</c:v>
                </c:pt>
                <c:pt idx="93">
                  <c:v>2017.10</c:v>
                </c:pt>
                <c:pt idx="94">
                  <c:v>2017.11</c:v>
                </c:pt>
                <c:pt idx="95">
                  <c:v>2017.12</c:v>
                </c:pt>
                <c:pt idx="96">
                  <c:v>2018.1</c:v>
                </c:pt>
                <c:pt idx="97">
                  <c:v>2018.2</c:v>
                </c:pt>
                <c:pt idx="98">
                  <c:v>2018.3</c:v>
                </c:pt>
                <c:pt idx="99">
                  <c:v>2018.4</c:v>
                </c:pt>
                <c:pt idx="100">
                  <c:v>2018.5</c:v>
                </c:pt>
                <c:pt idx="101">
                  <c:v>2018.6</c:v>
                </c:pt>
                <c:pt idx="102">
                  <c:v>2018.7</c:v>
                </c:pt>
                <c:pt idx="103">
                  <c:v>2018.8</c:v>
                </c:pt>
                <c:pt idx="104">
                  <c:v>2018.9</c:v>
                </c:pt>
                <c:pt idx="105">
                  <c:v>2018.10</c:v>
                </c:pt>
                <c:pt idx="106">
                  <c:v>2018.11</c:v>
                </c:pt>
                <c:pt idx="107">
                  <c:v>2018.12</c:v>
                </c:pt>
                <c:pt idx="108">
                  <c:v>2019.1</c:v>
                </c:pt>
                <c:pt idx="109">
                  <c:v>2019.2</c:v>
                </c:pt>
                <c:pt idx="110">
                  <c:v>2019.3</c:v>
                </c:pt>
                <c:pt idx="111">
                  <c:v>2019.4</c:v>
                </c:pt>
                <c:pt idx="112">
                  <c:v>2019.5</c:v>
                </c:pt>
                <c:pt idx="113">
                  <c:v>2019.6</c:v>
                </c:pt>
                <c:pt idx="114">
                  <c:v>2019.7</c:v>
                </c:pt>
                <c:pt idx="115">
                  <c:v>2019.8</c:v>
                </c:pt>
                <c:pt idx="116">
                  <c:v>2019.9</c:v>
                </c:pt>
                <c:pt idx="117">
                  <c:v>2019.10</c:v>
                </c:pt>
                <c:pt idx="118">
                  <c:v>2019.11</c:v>
                </c:pt>
                <c:pt idx="119">
                  <c:v>2019.12</c:v>
                </c:pt>
                <c:pt idx="120">
                  <c:v>2020.1</c:v>
                </c:pt>
                <c:pt idx="121">
                  <c:v>2020.2</c:v>
                </c:pt>
                <c:pt idx="122">
                  <c:v>2020.3</c:v>
                </c:pt>
                <c:pt idx="123">
                  <c:v>2020.4</c:v>
                </c:pt>
                <c:pt idx="124">
                  <c:v>2020.5</c:v>
                </c:pt>
                <c:pt idx="125">
                  <c:v>2020.6</c:v>
                </c:pt>
                <c:pt idx="126">
                  <c:v>2020.7</c:v>
                </c:pt>
                <c:pt idx="127">
                  <c:v>2020.8</c:v>
                </c:pt>
                <c:pt idx="128">
                  <c:v>2020.9</c:v>
                </c:pt>
                <c:pt idx="129">
                  <c:v>2020.10</c:v>
                </c:pt>
                <c:pt idx="130">
                  <c:v>2020.11</c:v>
                </c:pt>
                <c:pt idx="131">
                  <c:v>2020.12</c:v>
                </c:pt>
                <c:pt idx="132">
                  <c:v>2021.1</c:v>
                </c:pt>
                <c:pt idx="133">
                  <c:v>2021.2</c:v>
                </c:pt>
                <c:pt idx="134">
                  <c:v>2021.3</c:v>
                </c:pt>
                <c:pt idx="135">
                  <c:v>2021.4</c:v>
                </c:pt>
                <c:pt idx="136">
                  <c:v>2021.5</c:v>
                </c:pt>
                <c:pt idx="137">
                  <c:v>2021.6</c:v>
                </c:pt>
                <c:pt idx="138">
                  <c:v>2021.7</c:v>
                </c:pt>
                <c:pt idx="139">
                  <c:v>2021.8</c:v>
                </c:pt>
                <c:pt idx="140">
                  <c:v>2021.9</c:v>
                </c:pt>
                <c:pt idx="141">
                  <c:v>2021.10</c:v>
                </c:pt>
                <c:pt idx="142">
                  <c:v>2021.11</c:v>
                </c:pt>
                <c:pt idx="143">
                  <c:v>2021.12</c:v>
                </c:pt>
                <c:pt idx="144">
                  <c:v>2022.1</c:v>
                </c:pt>
                <c:pt idx="145">
                  <c:v>2022.2</c:v>
                </c:pt>
                <c:pt idx="146">
                  <c:v>2022.3</c:v>
                </c:pt>
                <c:pt idx="147">
                  <c:v>2022.4</c:v>
                </c:pt>
                <c:pt idx="148">
                  <c:v>2022.5</c:v>
                </c:pt>
                <c:pt idx="149">
                  <c:v>2022.6</c:v>
                </c:pt>
                <c:pt idx="150">
                  <c:v>2022.7</c:v>
                </c:pt>
                <c:pt idx="151">
                  <c:v>2022.8</c:v>
                </c:pt>
                <c:pt idx="152">
                  <c:v>2022.9</c:v>
                </c:pt>
                <c:pt idx="153">
                  <c:v>2022.10</c:v>
                </c:pt>
                <c:pt idx="154">
                  <c:v>2022.11</c:v>
                </c:pt>
                <c:pt idx="155">
                  <c:v>2022.12</c:v>
                </c:pt>
                <c:pt idx="156">
                  <c:v>2023.1</c:v>
                </c:pt>
                <c:pt idx="157">
                  <c:v>2023.2</c:v>
                </c:pt>
                <c:pt idx="158">
                  <c:v>2023.3</c:v>
                </c:pt>
                <c:pt idx="159">
                  <c:v>2023.4</c:v>
                </c:pt>
                <c:pt idx="160">
                  <c:v>2023.5</c:v>
                </c:pt>
                <c:pt idx="161">
                  <c:v>2023.6</c:v>
                </c:pt>
                <c:pt idx="162">
                  <c:v>2023.7</c:v>
                </c:pt>
                <c:pt idx="163">
                  <c:v>2023.8</c:v>
                </c:pt>
                <c:pt idx="164">
                  <c:v>2023.9</c:v>
                </c:pt>
                <c:pt idx="165">
                  <c:v>2023.10</c:v>
                </c:pt>
                <c:pt idx="166">
                  <c:v>2023.11</c:v>
                </c:pt>
                <c:pt idx="167">
                  <c:v>2023.12</c:v>
                </c:pt>
                <c:pt idx="168">
                  <c:v>2024.1</c:v>
                </c:pt>
                <c:pt idx="169">
                  <c:v>2024.2</c:v>
                </c:pt>
                <c:pt idx="170">
                  <c:v>2024.3</c:v>
                </c:pt>
                <c:pt idx="171">
                  <c:v>2024.4</c:v>
                </c:pt>
                <c:pt idx="172">
                  <c:v>2024.5</c:v>
                </c:pt>
                <c:pt idx="173">
                  <c:v>2024.6</c:v>
                </c:pt>
                <c:pt idx="174">
                  <c:v>2024.7</c:v>
                </c:pt>
                <c:pt idx="175">
                  <c:v>2024.8</c:v>
                </c:pt>
                <c:pt idx="176">
                  <c:v>2024.9</c:v>
                </c:pt>
                <c:pt idx="177">
                  <c:v>2024.10</c:v>
                </c:pt>
                <c:pt idx="178">
                  <c:v>2024.11</c:v>
                </c:pt>
                <c:pt idx="179">
                  <c:v>2024.12</c:v>
                </c:pt>
                <c:pt idx="180">
                  <c:v>2025.1</c:v>
                </c:pt>
                <c:pt idx="181">
                  <c:v>2025.2</c:v>
                </c:pt>
                <c:pt idx="182">
                  <c:v>2025.3</c:v>
                </c:pt>
              </c:strCache>
            </c:strRef>
          </c:cat>
          <c:val>
            <c:numRef>
              <c:f>Arkusz2!$B$2:$B$184</c:f>
              <c:numCache>
                <c:formatCode>General</c:formatCode>
                <c:ptCount val="183"/>
                <c:pt idx="0">
                  <c:v>-5.6792239999999996</c:v>
                </c:pt>
                <c:pt idx="1">
                  <c:v>-6.7056389999999997</c:v>
                </c:pt>
                <c:pt idx="2">
                  <c:v>-7.7538239999999998</c:v>
                </c:pt>
                <c:pt idx="3">
                  <c:v>-8.7523599999999995</c:v>
                </c:pt>
                <c:pt idx="4">
                  <c:v>-9.6175700000000006</c:v>
                </c:pt>
                <c:pt idx="5">
                  <c:v>-10.25769</c:v>
                </c:pt>
                <c:pt idx="6">
                  <c:v>-10.578390000000001</c:v>
                </c:pt>
                <c:pt idx="7">
                  <c:v>-10.489319999999999</c:v>
                </c:pt>
                <c:pt idx="8">
                  <c:v>-9.9113729999999993</c:v>
                </c:pt>
                <c:pt idx="9">
                  <c:v>-8.7840520000000009</c:v>
                </c:pt>
                <c:pt idx="10">
                  <c:v>-7.0724960000000001</c:v>
                </c:pt>
                <c:pt idx="11">
                  <c:v>-4.7734300000000003</c:v>
                </c:pt>
                <c:pt idx="12">
                  <c:v>-1.9195359999999999</c:v>
                </c:pt>
                <c:pt idx="13">
                  <c:v>1.41831</c:v>
                </c:pt>
                <c:pt idx="14">
                  <c:v>5.1313240000000002</c:v>
                </c:pt>
                <c:pt idx="15">
                  <c:v>9.0758559999999999</c:v>
                </c:pt>
                <c:pt idx="16">
                  <c:v>13.07921</c:v>
                </c:pt>
                <c:pt idx="17">
                  <c:v>16.9481</c:v>
                </c:pt>
                <c:pt idx="18">
                  <c:v>20.479189999999999</c:v>
                </c:pt>
                <c:pt idx="19">
                  <c:v>23.47137</c:v>
                </c:pt>
                <c:pt idx="20">
                  <c:v>25.738659999999999</c:v>
                </c:pt>
                <c:pt idx="21">
                  <c:v>27.12311</c:v>
                </c:pt>
                <c:pt idx="22">
                  <c:v>27.50656</c:v>
                </c:pt>
                <c:pt idx="23">
                  <c:v>26.820489999999999</c:v>
                </c:pt>
                <c:pt idx="24">
                  <c:v>25.053000000000001</c:v>
                </c:pt>
                <c:pt idx="25">
                  <c:v>22.252310000000001</c:v>
                </c:pt>
                <c:pt idx="26">
                  <c:v>18.52636</c:v>
                </c:pt>
                <c:pt idx="27">
                  <c:v>14.038399999999999</c:v>
                </c:pt>
                <c:pt idx="28">
                  <c:v>8.9985839999999993</c:v>
                </c:pt>
                <c:pt idx="29">
                  <c:v>3.6522239999999999</c:v>
                </c:pt>
                <c:pt idx="30">
                  <c:v>-1.7347509999999999</c:v>
                </c:pt>
                <c:pt idx="31">
                  <c:v>-6.892055</c:v>
                </c:pt>
                <c:pt idx="32">
                  <c:v>-11.56194</c:v>
                </c:pt>
                <c:pt idx="33">
                  <c:v>-15.51549</c:v>
                </c:pt>
                <c:pt idx="34">
                  <c:v>-18.567229999999999</c:v>
                </c:pt>
                <c:pt idx="35">
                  <c:v>-20.586780000000001</c:v>
                </c:pt>
                <c:pt idx="36">
                  <c:v>-21.50686</c:v>
                </c:pt>
                <c:pt idx="37">
                  <c:v>-21.326920000000001</c:v>
                </c:pt>
                <c:pt idx="38">
                  <c:v>-20.112169999999999</c:v>
                </c:pt>
                <c:pt idx="39">
                  <c:v>-17.987970000000001</c:v>
                </c:pt>
                <c:pt idx="40">
                  <c:v>-15.13011</c:v>
                </c:pt>
                <c:pt idx="41">
                  <c:v>-11.751580000000001</c:v>
                </c:pt>
                <c:pt idx="42">
                  <c:v>-8.0869920000000004</c:v>
                </c:pt>
                <c:pt idx="43">
                  <c:v>-4.375661</c:v>
                </c:pt>
                <c:pt idx="44">
                  <c:v>-0.84472700000000001</c:v>
                </c:pt>
                <c:pt idx="45">
                  <c:v>2.3063989999999999</c:v>
                </c:pt>
                <c:pt idx="46">
                  <c:v>4.9191349999999998</c:v>
                </c:pt>
                <c:pt idx="47">
                  <c:v>6.885383</c:v>
                </c:pt>
                <c:pt idx="48">
                  <c:v>8.1530539999999991</c:v>
                </c:pt>
                <c:pt idx="49">
                  <c:v>8.7270889999999994</c:v>
                </c:pt>
                <c:pt idx="50">
                  <c:v>8.6659950000000006</c:v>
                </c:pt>
                <c:pt idx="51">
                  <c:v>8.0742360000000009</c:v>
                </c:pt>
                <c:pt idx="52">
                  <c:v>7.0911619999999997</c:v>
                </c:pt>
                <c:pt idx="53">
                  <c:v>5.8774420000000003</c:v>
                </c:pt>
                <c:pt idx="54">
                  <c:v>4.6001200000000004</c:v>
                </c:pt>
                <c:pt idx="55">
                  <c:v>3.4175529999999998</c:v>
                </c:pt>
                <c:pt idx="56">
                  <c:v>2.4654400000000001</c:v>
                </c:pt>
                <c:pt idx="57">
                  <c:v>1.8450839999999999</c:v>
                </c:pt>
                <c:pt idx="58">
                  <c:v>1.614805</c:v>
                </c:pt>
                <c:pt idx="59">
                  <c:v>1.7851729999999999</c:v>
                </c:pt>
                <c:pt idx="60">
                  <c:v>2.3184040000000001</c:v>
                </c:pt>
                <c:pt idx="61">
                  <c:v>3.1319110000000001</c:v>
                </c:pt>
                <c:pt idx="62">
                  <c:v>4.1056879999999998</c:v>
                </c:pt>
                <c:pt idx="63">
                  <c:v>5.0928769999999997</c:v>
                </c:pt>
                <c:pt idx="64">
                  <c:v>5.9326350000000003</c:v>
                </c:pt>
                <c:pt idx="65">
                  <c:v>6.4642299999999997</c:v>
                </c:pt>
                <c:pt idx="66">
                  <c:v>6.5412340000000002</c:v>
                </c:pt>
                <c:pt idx="67">
                  <c:v>6.0446629999999999</c:v>
                </c:pt>
                <c:pt idx="68">
                  <c:v>4.8940330000000003</c:v>
                </c:pt>
                <c:pt idx="69">
                  <c:v>3.055466</c:v>
                </c:pt>
                <c:pt idx="70">
                  <c:v>0.54625000000000001</c:v>
                </c:pt>
                <c:pt idx="71">
                  <c:v>-2.5644969999999998</c:v>
                </c:pt>
                <c:pt idx="72">
                  <c:v>-6.1590550000000004</c:v>
                </c:pt>
                <c:pt idx="73">
                  <c:v>-10.077959999999999</c:v>
                </c:pt>
                <c:pt idx="74">
                  <c:v>-14.12992</c:v>
                </c:pt>
                <c:pt idx="75">
                  <c:v>-18.104040000000001</c:v>
                </c:pt>
                <c:pt idx="76">
                  <c:v>-21.783370000000001</c:v>
                </c:pt>
                <c:pt idx="77">
                  <c:v>-24.958880000000001</c:v>
                </c:pt>
                <c:pt idx="78">
                  <c:v>-27.442730000000001</c:v>
                </c:pt>
                <c:pt idx="79">
                  <c:v>-29.079979999999999</c:v>
                </c:pt>
                <c:pt idx="80">
                  <c:v>-29.75798</c:v>
                </c:pt>
                <c:pt idx="81">
                  <c:v>-29.41272</c:v>
                </c:pt>
                <c:pt idx="82">
                  <c:v>-28.032039999999999</c:v>
                </c:pt>
                <c:pt idx="83">
                  <c:v>-25.655339999999999</c:v>
                </c:pt>
                <c:pt idx="84">
                  <c:v>-22.370090000000001</c:v>
                </c:pt>
                <c:pt idx="85">
                  <c:v>-18.30555</c:v>
                </c:pt>
                <c:pt idx="86">
                  <c:v>-13.6241</c:v>
                </c:pt>
                <c:pt idx="87">
                  <c:v>-8.5110650000000003</c:v>
                </c:pt>
                <c:pt idx="88">
                  <c:v>-3.1636669999999998</c:v>
                </c:pt>
                <c:pt idx="89">
                  <c:v>2.2200530000000001</c:v>
                </c:pt>
                <c:pt idx="90">
                  <c:v>7.4516109999999998</c:v>
                </c:pt>
                <c:pt idx="91">
                  <c:v>12.36112</c:v>
                </c:pt>
                <c:pt idx="92">
                  <c:v>16.804480000000002</c:v>
                </c:pt>
                <c:pt idx="93">
                  <c:v>20.668430000000001</c:v>
                </c:pt>
                <c:pt idx="94">
                  <c:v>23.873249999999999</c:v>
                </c:pt>
                <c:pt idx="95">
                  <c:v>26.373159999999999</c:v>
                </c:pt>
                <c:pt idx="96">
                  <c:v>28.154599999999999</c:v>
                </c:pt>
                <c:pt idx="97">
                  <c:v>29.23282</c:v>
                </c:pt>
                <c:pt idx="98">
                  <c:v>29.64695</c:v>
                </c:pt>
                <c:pt idx="99">
                  <c:v>29.454370000000001</c:v>
                </c:pt>
                <c:pt idx="100">
                  <c:v>28.724640000000001</c:v>
                </c:pt>
                <c:pt idx="101">
                  <c:v>27.533560000000001</c:v>
                </c:pt>
                <c:pt idx="102">
                  <c:v>25.957809999999998</c:v>
                </c:pt>
                <c:pt idx="103">
                  <c:v>24.070519999999998</c:v>
                </c:pt>
                <c:pt idx="104">
                  <c:v>21.937909999999999</c:v>
                </c:pt>
                <c:pt idx="105">
                  <c:v>19.61722</c:v>
                </c:pt>
                <c:pt idx="106">
                  <c:v>17.155930000000001</c:v>
                </c:pt>
                <c:pt idx="107">
                  <c:v>14.59207</c:v>
                </c:pt>
                <c:pt idx="108">
                  <c:v>11.9556</c:v>
                </c:pt>
                <c:pt idx="109">
                  <c:v>9.2704199999999997</c:v>
                </c:pt>
                <c:pt idx="110">
                  <c:v>6.5568289999999996</c:v>
                </c:pt>
                <c:pt idx="111">
                  <c:v>3.8341029999999998</c:v>
                </c:pt>
                <c:pt idx="112">
                  <c:v>1.1228880000000001</c:v>
                </c:pt>
                <c:pt idx="113">
                  <c:v>-1.5528519999999999</c:v>
                </c:pt>
                <c:pt idx="114">
                  <c:v>-4.1645240000000001</c:v>
                </c:pt>
                <c:pt idx="115">
                  <c:v>-6.6783489999999999</c:v>
                </c:pt>
                <c:pt idx="116">
                  <c:v>-9.0556439999999991</c:v>
                </c:pt>
                <c:pt idx="117">
                  <c:v>-11.253880000000001</c:v>
                </c:pt>
                <c:pt idx="118">
                  <c:v>-13.22846</c:v>
                </c:pt>
                <c:pt idx="119">
                  <c:v>-14.93501</c:v>
                </c:pt>
                <c:pt idx="120">
                  <c:v>-16.332039999999999</c:v>
                </c:pt>
                <c:pt idx="121">
                  <c:v>-17.38373</c:v>
                </c:pt>
                <c:pt idx="122">
                  <c:v>-18.062560000000001</c:v>
                </c:pt>
                <c:pt idx="123">
                  <c:v>-18.351579999999998</c:v>
                </c:pt>
                <c:pt idx="124">
                  <c:v>-18.246230000000001</c:v>
                </c:pt>
                <c:pt idx="125">
                  <c:v>-17.75535</c:v>
                </c:pt>
                <c:pt idx="126">
                  <c:v>-16.901450000000001</c:v>
                </c:pt>
                <c:pt idx="127">
                  <c:v>-15.720140000000001</c:v>
                </c:pt>
                <c:pt idx="128">
                  <c:v>-14.258710000000001</c:v>
                </c:pt>
                <c:pt idx="129">
                  <c:v>-12.57404</c:v>
                </c:pt>
                <c:pt idx="130">
                  <c:v>-10.72982</c:v>
                </c:pt>
                <c:pt idx="131">
                  <c:v>-8.7934619999999999</c:v>
                </c:pt>
                <c:pt idx="132">
                  <c:v>-6.8326830000000003</c:v>
                </c:pt>
                <c:pt idx="133">
                  <c:v>-4.9121880000000004</c:v>
                </c:pt>
                <c:pt idx="134">
                  <c:v>-3.090541</c:v>
                </c:pt>
                <c:pt idx="135">
                  <c:v>-1.417476</c:v>
                </c:pt>
                <c:pt idx="136">
                  <c:v>6.8182999999999994E-2</c:v>
                </c:pt>
                <c:pt idx="137">
                  <c:v>1.339877</c:v>
                </c:pt>
                <c:pt idx="138">
                  <c:v>2.3838590000000002</c:v>
                </c:pt>
                <c:pt idx="139">
                  <c:v>3.198912</c:v>
                </c:pt>
                <c:pt idx="140">
                  <c:v>3.7952919999999999</c:v>
                </c:pt>
                <c:pt idx="141">
                  <c:v>4.1929749999999997</c:v>
                </c:pt>
                <c:pt idx="142">
                  <c:v>4.4193639999999998</c:v>
                </c:pt>
                <c:pt idx="143">
                  <c:v>4.5066259999999998</c:v>
                </c:pt>
                <c:pt idx="144">
                  <c:v>4.4888649999999997</c:v>
                </c:pt>
                <c:pt idx="145">
                  <c:v>4.3993409999999997</c:v>
                </c:pt>
                <c:pt idx="146">
                  <c:v>4.2679479999999996</c:v>
                </c:pt>
                <c:pt idx="147">
                  <c:v>4.1191129999999996</c:v>
                </c:pt>
                <c:pt idx="148">
                  <c:v>3.9702839999999999</c:v>
                </c:pt>
                <c:pt idx="149">
                  <c:v>3.8310909999999998</c:v>
                </c:pt>
                <c:pt idx="150">
                  <c:v>3.7032370000000001</c:v>
                </c:pt>
                <c:pt idx="151">
                  <c:v>3.5810960000000001</c:v>
                </c:pt>
                <c:pt idx="152">
                  <c:v>3.452963</c:v>
                </c:pt>
                <c:pt idx="153">
                  <c:v>3.3028379999999999</c:v>
                </c:pt>
                <c:pt idx="154">
                  <c:v>3.1125690000000001</c:v>
                </c:pt>
                <c:pt idx="155">
                  <c:v>2.8642020000000001</c:v>
                </c:pt>
                <c:pt idx="156">
                  <c:v>2.5422959999999999</c:v>
                </c:pt>
                <c:pt idx="157">
                  <c:v>2.1360410000000001</c:v>
                </c:pt>
                <c:pt idx="158">
                  <c:v>1.6409769999999999</c:v>
                </c:pt>
                <c:pt idx="159">
                  <c:v>1.0601750000000001</c:v>
                </c:pt>
                <c:pt idx="160">
                  <c:v>0.40477200000000002</c:v>
                </c:pt>
                <c:pt idx="161">
                  <c:v>-0.30619099999999999</c:v>
                </c:pt>
                <c:pt idx="162">
                  <c:v>-1.0466219999999999</c:v>
                </c:pt>
                <c:pt idx="163">
                  <c:v>-1.784867</c:v>
                </c:pt>
                <c:pt idx="164">
                  <c:v>-2.4857140000000002</c:v>
                </c:pt>
                <c:pt idx="165">
                  <c:v>-3.1127690000000001</c:v>
                </c:pt>
                <c:pt idx="166">
                  <c:v>-3.6310129999999998</c:v>
                </c:pt>
                <c:pt idx="167">
                  <c:v>-4.0093389999999998</c:v>
                </c:pt>
                <c:pt idx="168">
                  <c:v>-4.2228810000000001</c:v>
                </c:pt>
                <c:pt idx="169">
                  <c:v>-4.2549330000000003</c:v>
                </c:pt>
                <c:pt idx="170">
                  <c:v>-4.0983289999999997</c:v>
                </c:pt>
                <c:pt idx="171">
                  <c:v>-3.756157</c:v>
                </c:pt>
                <c:pt idx="172">
                  <c:v>-3.2417579999999999</c:v>
                </c:pt>
                <c:pt idx="173">
                  <c:v>-2.5780080000000001</c:v>
                </c:pt>
                <c:pt idx="174">
                  <c:v>-1.795936</c:v>
                </c:pt>
                <c:pt idx="175">
                  <c:v>-0.93277600000000005</c:v>
                </c:pt>
                <c:pt idx="176">
                  <c:v>-2.9614000000000001E-2</c:v>
                </c:pt>
                <c:pt idx="177">
                  <c:v>0.87121199999999999</c:v>
                </c:pt>
                <c:pt idx="178">
                  <c:v>1.7287429999999999</c:v>
                </c:pt>
                <c:pt idx="179">
                  <c:v>2.5058989999999999</c:v>
                </c:pt>
                <c:pt idx="180">
                  <c:v>3.1716340000000001</c:v>
                </c:pt>
                <c:pt idx="181">
                  <c:v>3.7026279999999998</c:v>
                </c:pt>
                <c:pt idx="182">
                  <c:v>4.0843870000000004</c:v>
                </c:pt>
              </c:numCache>
            </c:numRef>
          </c:val>
          <c:smooth val="0"/>
          <c:extLst>
            <c:ext xmlns:c16="http://schemas.microsoft.com/office/drawing/2014/chart" uri="{C3380CC4-5D6E-409C-BE32-E72D297353CC}">
              <c16:uniqueId val="{00000000-E9B8-43C1-8E6D-D9F182830524}"/>
            </c:ext>
          </c:extLst>
        </c:ser>
        <c:dLbls>
          <c:showLegendKey val="0"/>
          <c:showVal val="0"/>
          <c:showCatName val="0"/>
          <c:showSerName val="0"/>
          <c:showPercent val="0"/>
          <c:showBubbleSize val="0"/>
        </c:dLbls>
        <c:smooth val="0"/>
        <c:axId val="401207007"/>
        <c:axId val="401207487"/>
      </c:lineChart>
      <c:catAx>
        <c:axId val="4012070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366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401207487"/>
        <c:crosses val="autoZero"/>
        <c:auto val="1"/>
        <c:lblAlgn val="ctr"/>
        <c:lblOffset val="100"/>
        <c:noMultiLvlLbl val="0"/>
      </c:catAx>
      <c:valAx>
        <c:axId val="40120748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401207007"/>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ysClr val="windowText" lastClr="000000"/>
              </a:solidFill>
              <a:round/>
            </a:ln>
            <a:effectLst/>
          </c:spPr>
          <c:marker>
            <c:symbol val="none"/>
          </c:marker>
          <c:cat>
            <c:strRef>
              <c:f>Arkusz1!$A$26:$A$208</c:f>
              <c:strCache>
                <c:ptCount val="183"/>
                <c:pt idx="0">
                  <c:v>2010.1</c:v>
                </c:pt>
                <c:pt idx="1">
                  <c:v>2010.2</c:v>
                </c:pt>
                <c:pt idx="2">
                  <c:v>2010.3</c:v>
                </c:pt>
                <c:pt idx="3">
                  <c:v>2010.4</c:v>
                </c:pt>
                <c:pt idx="4">
                  <c:v>2010.5</c:v>
                </c:pt>
                <c:pt idx="5">
                  <c:v>2010.6</c:v>
                </c:pt>
                <c:pt idx="6">
                  <c:v>2010.7</c:v>
                </c:pt>
                <c:pt idx="7">
                  <c:v>2010.8</c:v>
                </c:pt>
                <c:pt idx="8">
                  <c:v>2010.9</c:v>
                </c:pt>
                <c:pt idx="9">
                  <c:v>2010.10</c:v>
                </c:pt>
                <c:pt idx="10">
                  <c:v>2010.11</c:v>
                </c:pt>
                <c:pt idx="11">
                  <c:v>2010.12</c:v>
                </c:pt>
                <c:pt idx="12">
                  <c:v>2011.1</c:v>
                </c:pt>
                <c:pt idx="13">
                  <c:v>2011.2</c:v>
                </c:pt>
                <c:pt idx="14">
                  <c:v>2011.3</c:v>
                </c:pt>
                <c:pt idx="15">
                  <c:v>2011.4</c:v>
                </c:pt>
                <c:pt idx="16">
                  <c:v>2011.5</c:v>
                </c:pt>
                <c:pt idx="17">
                  <c:v>2011.6</c:v>
                </c:pt>
                <c:pt idx="18">
                  <c:v>2011.7</c:v>
                </c:pt>
                <c:pt idx="19">
                  <c:v>2011.8</c:v>
                </c:pt>
                <c:pt idx="20">
                  <c:v>2011.9</c:v>
                </c:pt>
                <c:pt idx="21">
                  <c:v>2011.10</c:v>
                </c:pt>
                <c:pt idx="22">
                  <c:v>2011.11</c:v>
                </c:pt>
                <c:pt idx="23">
                  <c:v>2011.12</c:v>
                </c:pt>
                <c:pt idx="24">
                  <c:v>2012.1</c:v>
                </c:pt>
                <c:pt idx="25">
                  <c:v>2012.2</c:v>
                </c:pt>
                <c:pt idx="26">
                  <c:v>2012.3</c:v>
                </c:pt>
                <c:pt idx="27">
                  <c:v>2012.4</c:v>
                </c:pt>
                <c:pt idx="28">
                  <c:v>2012.5</c:v>
                </c:pt>
                <c:pt idx="29">
                  <c:v>2012.6</c:v>
                </c:pt>
                <c:pt idx="30">
                  <c:v>2012.7</c:v>
                </c:pt>
                <c:pt idx="31">
                  <c:v>2012.8</c:v>
                </c:pt>
                <c:pt idx="32">
                  <c:v>2012.9</c:v>
                </c:pt>
                <c:pt idx="33">
                  <c:v>2012.10</c:v>
                </c:pt>
                <c:pt idx="34">
                  <c:v>2012.11</c:v>
                </c:pt>
                <c:pt idx="35">
                  <c:v>2012.12</c:v>
                </c:pt>
                <c:pt idx="36">
                  <c:v>2013.1</c:v>
                </c:pt>
                <c:pt idx="37">
                  <c:v>2013.2</c:v>
                </c:pt>
                <c:pt idx="38">
                  <c:v>2013.3</c:v>
                </c:pt>
                <c:pt idx="39">
                  <c:v>2013.4</c:v>
                </c:pt>
                <c:pt idx="40">
                  <c:v>2013.5</c:v>
                </c:pt>
                <c:pt idx="41">
                  <c:v>2013.6</c:v>
                </c:pt>
                <c:pt idx="42">
                  <c:v>2013.7</c:v>
                </c:pt>
                <c:pt idx="43">
                  <c:v>2013.8</c:v>
                </c:pt>
                <c:pt idx="44">
                  <c:v>2013.9</c:v>
                </c:pt>
                <c:pt idx="45">
                  <c:v>2013.10</c:v>
                </c:pt>
                <c:pt idx="46">
                  <c:v>2013.11</c:v>
                </c:pt>
                <c:pt idx="47">
                  <c:v>2013.12</c:v>
                </c:pt>
                <c:pt idx="48">
                  <c:v>2014.1</c:v>
                </c:pt>
                <c:pt idx="49">
                  <c:v>2014.2</c:v>
                </c:pt>
                <c:pt idx="50">
                  <c:v>2014.3</c:v>
                </c:pt>
                <c:pt idx="51">
                  <c:v>2014.4</c:v>
                </c:pt>
                <c:pt idx="52">
                  <c:v>2014.5</c:v>
                </c:pt>
                <c:pt idx="53">
                  <c:v>2014.6</c:v>
                </c:pt>
                <c:pt idx="54">
                  <c:v>2014.7</c:v>
                </c:pt>
                <c:pt idx="55">
                  <c:v>2014.8</c:v>
                </c:pt>
                <c:pt idx="56">
                  <c:v>2014.9</c:v>
                </c:pt>
                <c:pt idx="57">
                  <c:v>2014.10</c:v>
                </c:pt>
                <c:pt idx="58">
                  <c:v>2014.11</c:v>
                </c:pt>
                <c:pt idx="59">
                  <c:v>2014.12</c:v>
                </c:pt>
                <c:pt idx="60">
                  <c:v>2015.1</c:v>
                </c:pt>
                <c:pt idx="61">
                  <c:v>2015.2</c:v>
                </c:pt>
                <c:pt idx="62">
                  <c:v>2015.3</c:v>
                </c:pt>
                <c:pt idx="63">
                  <c:v>2015.4</c:v>
                </c:pt>
                <c:pt idx="64">
                  <c:v>2015.5</c:v>
                </c:pt>
                <c:pt idx="65">
                  <c:v>2015.6</c:v>
                </c:pt>
                <c:pt idx="66">
                  <c:v>2015.7</c:v>
                </c:pt>
                <c:pt idx="67">
                  <c:v>2015.8</c:v>
                </c:pt>
                <c:pt idx="68">
                  <c:v>2015.9</c:v>
                </c:pt>
                <c:pt idx="69">
                  <c:v>2015.10</c:v>
                </c:pt>
                <c:pt idx="70">
                  <c:v>2015.11</c:v>
                </c:pt>
                <c:pt idx="71">
                  <c:v>2015.12</c:v>
                </c:pt>
                <c:pt idx="72">
                  <c:v>2016.1</c:v>
                </c:pt>
                <c:pt idx="73">
                  <c:v>2016.2</c:v>
                </c:pt>
                <c:pt idx="74">
                  <c:v>2016.3</c:v>
                </c:pt>
                <c:pt idx="75">
                  <c:v>2016.4</c:v>
                </c:pt>
                <c:pt idx="76">
                  <c:v>2016.5</c:v>
                </c:pt>
                <c:pt idx="77">
                  <c:v>2016.6</c:v>
                </c:pt>
                <c:pt idx="78">
                  <c:v>2016.7</c:v>
                </c:pt>
                <c:pt idx="79">
                  <c:v>2016.8</c:v>
                </c:pt>
                <c:pt idx="80">
                  <c:v>2016.9</c:v>
                </c:pt>
                <c:pt idx="81">
                  <c:v>2016.10</c:v>
                </c:pt>
                <c:pt idx="82">
                  <c:v>2016.11</c:v>
                </c:pt>
                <c:pt idx="83">
                  <c:v>2016.12</c:v>
                </c:pt>
                <c:pt idx="84">
                  <c:v>2017.1</c:v>
                </c:pt>
                <c:pt idx="85">
                  <c:v>2017.2</c:v>
                </c:pt>
                <c:pt idx="86">
                  <c:v>2017.3</c:v>
                </c:pt>
                <c:pt idx="87">
                  <c:v>2017.4</c:v>
                </c:pt>
                <c:pt idx="88">
                  <c:v>2017.5</c:v>
                </c:pt>
                <c:pt idx="89">
                  <c:v>2017.6</c:v>
                </c:pt>
                <c:pt idx="90">
                  <c:v>2017.7</c:v>
                </c:pt>
                <c:pt idx="91">
                  <c:v>2017.8</c:v>
                </c:pt>
                <c:pt idx="92">
                  <c:v>2017.9</c:v>
                </c:pt>
                <c:pt idx="93">
                  <c:v>2017.10</c:v>
                </c:pt>
                <c:pt idx="94">
                  <c:v>2017.11</c:v>
                </c:pt>
                <c:pt idx="95">
                  <c:v>2017.12</c:v>
                </c:pt>
                <c:pt idx="96">
                  <c:v>2018.1</c:v>
                </c:pt>
                <c:pt idx="97">
                  <c:v>2018.2</c:v>
                </c:pt>
                <c:pt idx="98">
                  <c:v>2018.3</c:v>
                </c:pt>
                <c:pt idx="99">
                  <c:v>2018.4</c:v>
                </c:pt>
                <c:pt idx="100">
                  <c:v>2018.5</c:v>
                </c:pt>
                <c:pt idx="101">
                  <c:v>2018.6</c:v>
                </c:pt>
                <c:pt idx="102">
                  <c:v>2018.7</c:v>
                </c:pt>
                <c:pt idx="103">
                  <c:v>2018.8</c:v>
                </c:pt>
                <c:pt idx="104">
                  <c:v>2018.9</c:v>
                </c:pt>
                <c:pt idx="105">
                  <c:v>2018.10</c:v>
                </c:pt>
                <c:pt idx="106">
                  <c:v>2018.11</c:v>
                </c:pt>
                <c:pt idx="107">
                  <c:v>2018.12</c:v>
                </c:pt>
                <c:pt idx="108">
                  <c:v>2019.1</c:v>
                </c:pt>
                <c:pt idx="109">
                  <c:v>2019.2</c:v>
                </c:pt>
                <c:pt idx="110">
                  <c:v>2019.3</c:v>
                </c:pt>
                <c:pt idx="111">
                  <c:v>2019.4</c:v>
                </c:pt>
                <c:pt idx="112">
                  <c:v>2019.5</c:v>
                </c:pt>
                <c:pt idx="113">
                  <c:v>2019.6</c:v>
                </c:pt>
                <c:pt idx="114">
                  <c:v>2019.7</c:v>
                </c:pt>
                <c:pt idx="115">
                  <c:v>2019.8</c:v>
                </c:pt>
                <c:pt idx="116">
                  <c:v>2019.9</c:v>
                </c:pt>
                <c:pt idx="117">
                  <c:v>2019.10</c:v>
                </c:pt>
                <c:pt idx="118">
                  <c:v>2019.11</c:v>
                </c:pt>
                <c:pt idx="119">
                  <c:v>2019.12</c:v>
                </c:pt>
                <c:pt idx="120">
                  <c:v>2020.1</c:v>
                </c:pt>
                <c:pt idx="121">
                  <c:v>2020.2</c:v>
                </c:pt>
                <c:pt idx="122">
                  <c:v>2020.3</c:v>
                </c:pt>
                <c:pt idx="123">
                  <c:v>2020.4</c:v>
                </c:pt>
                <c:pt idx="124">
                  <c:v>2020.5</c:v>
                </c:pt>
                <c:pt idx="125">
                  <c:v>2020.6</c:v>
                </c:pt>
                <c:pt idx="126">
                  <c:v>2020.7</c:v>
                </c:pt>
                <c:pt idx="127">
                  <c:v>2020.8</c:v>
                </c:pt>
                <c:pt idx="128">
                  <c:v>2020.9</c:v>
                </c:pt>
                <c:pt idx="129">
                  <c:v>2020.10</c:v>
                </c:pt>
                <c:pt idx="130">
                  <c:v>2020.11</c:v>
                </c:pt>
                <c:pt idx="131">
                  <c:v>2020.12</c:v>
                </c:pt>
                <c:pt idx="132">
                  <c:v>2021.1</c:v>
                </c:pt>
                <c:pt idx="133">
                  <c:v>2021.2</c:v>
                </c:pt>
                <c:pt idx="134">
                  <c:v>2021.3</c:v>
                </c:pt>
                <c:pt idx="135">
                  <c:v>2021.4</c:v>
                </c:pt>
                <c:pt idx="136">
                  <c:v>2021.5</c:v>
                </c:pt>
                <c:pt idx="137">
                  <c:v>2021.6</c:v>
                </c:pt>
                <c:pt idx="138">
                  <c:v>2021.7</c:v>
                </c:pt>
                <c:pt idx="139">
                  <c:v>2021.8</c:v>
                </c:pt>
                <c:pt idx="140">
                  <c:v>2021.9</c:v>
                </c:pt>
                <c:pt idx="141">
                  <c:v>2021.10</c:v>
                </c:pt>
                <c:pt idx="142">
                  <c:v>2021.11</c:v>
                </c:pt>
                <c:pt idx="143">
                  <c:v>2021.12</c:v>
                </c:pt>
                <c:pt idx="144">
                  <c:v>2022.1</c:v>
                </c:pt>
                <c:pt idx="145">
                  <c:v>2022.2</c:v>
                </c:pt>
                <c:pt idx="146">
                  <c:v>2022.3</c:v>
                </c:pt>
                <c:pt idx="147">
                  <c:v>2022.4</c:v>
                </c:pt>
                <c:pt idx="148">
                  <c:v>2022.5</c:v>
                </c:pt>
                <c:pt idx="149">
                  <c:v>2022.6</c:v>
                </c:pt>
                <c:pt idx="150">
                  <c:v>2022.7</c:v>
                </c:pt>
                <c:pt idx="151">
                  <c:v>2022.8</c:v>
                </c:pt>
                <c:pt idx="152">
                  <c:v>2022.9</c:v>
                </c:pt>
                <c:pt idx="153">
                  <c:v>2022.10</c:v>
                </c:pt>
                <c:pt idx="154">
                  <c:v>2022.11</c:v>
                </c:pt>
                <c:pt idx="155">
                  <c:v>2022.12</c:v>
                </c:pt>
                <c:pt idx="156">
                  <c:v>2023.1</c:v>
                </c:pt>
                <c:pt idx="157">
                  <c:v>2023.2</c:v>
                </c:pt>
                <c:pt idx="158">
                  <c:v>2023.3</c:v>
                </c:pt>
                <c:pt idx="159">
                  <c:v>2023.4</c:v>
                </c:pt>
                <c:pt idx="160">
                  <c:v>2023.5</c:v>
                </c:pt>
                <c:pt idx="161">
                  <c:v>2023.6</c:v>
                </c:pt>
                <c:pt idx="162">
                  <c:v>2023.7</c:v>
                </c:pt>
                <c:pt idx="163">
                  <c:v>2023.8</c:v>
                </c:pt>
                <c:pt idx="164">
                  <c:v>2023.9</c:v>
                </c:pt>
                <c:pt idx="165">
                  <c:v>2023.10</c:v>
                </c:pt>
                <c:pt idx="166">
                  <c:v>2023.11</c:v>
                </c:pt>
                <c:pt idx="167">
                  <c:v>2023.12</c:v>
                </c:pt>
                <c:pt idx="168">
                  <c:v>2024.1</c:v>
                </c:pt>
                <c:pt idx="169">
                  <c:v>2024.2</c:v>
                </c:pt>
                <c:pt idx="170">
                  <c:v>2024.3</c:v>
                </c:pt>
                <c:pt idx="171">
                  <c:v>2024.4</c:v>
                </c:pt>
                <c:pt idx="172">
                  <c:v>2024.5</c:v>
                </c:pt>
                <c:pt idx="173">
                  <c:v>2024.6</c:v>
                </c:pt>
                <c:pt idx="174">
                  <c:v>2024.7</c:v>
                </c:pt>
                <c:pt idx="175">
                  <c:v>2024.8</c:v>
                </c:pt>
                <c:pt idx="176">
                  <c:v>2024.9</c:v>
                </c:pt>
                <c:pt idx="177">
                  <c:v>2024.10</c:v>
                </c:pt>
                <c:pt idx="178">
                  <c:v>2024.11</c:v>
                </c:pt>
                <c:pt idx="179">
                  <c:v>2024.12</c:v>
                </c:pt>
                <c:pt idx="180">
                  <c:v>2025.1</c:v>
                </c:pt>
                <c:pt idx="181">
                  <c:v>2025.2</c:v>
                </c:pt>
                <c:pt idx="182">
                  <c:v>2025.3</c:v>
                </c:pt>
              </c:strCache>
            </c:strRef>
          </c:cat>
          <c:val>
            <c:numRef>
              <c:f>Arkusz1!$B$26:$B$208</c:f>
              <c:numCache>
                <c:formatCode>General</c:formatCode>
                <c:ptCount val="183"/>
                <c:pt idx="0">
                  <c:v>-5.7912559999999997</c:v>
                </c:pt>
                <c:pt idx="1">
                  <c:v>-5.8748449999999997</c:v>
                </c:pt>
                <c:pt idx="2">
                  <c:v>-5.8342939999999999</c:v>
                </c:pt>
                <c:pt idx="3">
                  <c:v>-5.6125249999999998</c:v>
                </c:pt>
                <c:pt idx="4">
                  <c:v>-5.1623130000000002</c:v>
                </c:pt>
                <c:pt idx="5">
                  <c:v>-4.4520689999999998</c:v>
                </c:pt>
                <c:pt idx="6">
                  <c:v>-3.4703469999999998</c:v>
                </c:pt>
                <c:pt idx="7">
                  <c:v>-2.2286220000000001</c:v>
                </c:pt>
                <c:pt idx="8">
                  <c:v>-0.76200199999999996</c:v>
                </c:pt>
                <c:pt idx="9">
                  <c:v>0.87225399999999997</c:v>
                </c:pt>
                <c:pt idx="10">
                  <c:v>2.5983209999999999</c:v>
                </c:pt>
                <c:pt idx="11">
                  <c:v>4.3272360000000001</c:v>
                </c:pt>
                <c:pt idx="12">
                  <c:v>5.9637019999999996</c:v>
                </c:pt>
                <c:pt idx="13">
                  <c:v>7.4136689999999996</c:v>
                </c:pt>
                <c:pt idx="14">
                  <c:v>8.592022</c:v>
                </c:pt>
                <c:pt idx="15">
                  <c:v>9.4296699999999998</c:v>
                </c:pt>
                <c:pt idx="16">
                  <c:v>9.8793900000000008</c:v>
                </c:pt>
                <c:pt idx="17">
                  <c:v>9.9198740000000001</c:v>
                </c:pt>
                <c:pt idx="18">
                  <c:v>9.5576070000000009</c:v>
                </c:pt>
                <c:pt idx="19">
                  <c:v>8.8263789999999993</c:v>
                </c:pt>
                <c:pt idx="20">
                  <c:v>7.7844790000000001</c:v>
                </c:pt>
                <c:pt idx="21">
                  <c:v>6.5098089999999997</c:v>
                </c:pt>
                <c:pt idx="22">
                  <c:v>5.0933669999999998</c:v>
                </c:pt>
                <c:pt idx="23">
                  <c:v>3.631691</c:v>
                </c:pt>
                <c:pt idx="24">
                  <c:v>2.2189410000000001</c:v>
                </c:pt>
                <c:pt idx="25">
                  <c:v>0.93936500000000001</c:v>
                </c:pt>
                <c:pt idx="26">
                  <c:v>-0.13920299999999999</c:v>
                </c:pt>
                <c:pt idx="27">
                  <c:v>-0.97021000000000002</c:v>
                </c:pt>
                <c:pt idx="28">
                  <c:v>-1.5312110000000001</c:v>
                </c:pt>
                <c:pt idx="29">
                  <c:v>-1.824433</c:v>
                </c:pt>
                <c:pt idx="30">
                  <c:v>-1.8750629999999999</c:v>
                </c:pt>
                <c:pt idx="31">
                  <c:v>-1.7274860000000001</c:v>
                </c:pt>
                <c:pt idx="32">
                  <c:v>-1.4398660000000001</c:v>
                </c:pt>
                <c:pt idx="33">
                  <c:v>-1.0776479999999999</c:v>
                </c:pt>
                <c:pt idx="34">
                  <c:v>-0.70662199999999997</c:v>
                </c:pt>
                <c:pt idx="35">
                  <c:v>-0.38625199999999998</c:v>
                </c:pt>
                <c:pt idx="36">
                  <c:v>-0.16391</c:v>
                </c:pt>
                <c:pt idx="37">
                  <c:v>-7.0592000000000002E-2</c:v>
                </c:pt>
                <c:pt idx="38">
                  <c:v>-0.11848</c:v>
                </c:pt>
                <c:pt idx="39">
                  <c:v>-0.30058400000000002</c:v>
                </c:pt>
                <c:pt idx="40">
                  <c:v>-0.59244399999999997</c:v>
                </c:pt>
                <c:pt idx="41">
                  <c:v>-0.95566300000000004</c:v>
                </c:pt>
                <c:pt idx="42">
                  <c:v>-1.3428949999999999</c:v>
                </c:pt>
                <c:pt idx="43">
                  <c:v>-1.703705</c:v>
                </c:pt>
                <c:pt idx="44">
                  <c:v>-1.990693</c:v>
                </c:pt>
                <c:pt idx="45">
                  <c:v>-2.1652130000000001</c:v>
                </c:pt>
                <c:pt idx="46">
                  <c:v>-2.2020749999999998</c:v>
                </c:pt>
                <c:pt idx="47">
                  <c:v>-2.0927310000000001</c:v>
                </c:pt>
                <c:pt idx="48">
                  <c:v>-1.8466009999999999</c:v>
                </c:pt>
                <c:pt idx="49">
                  <c:v>-1.4903949999999999</c:v>
                </c:pt>
                <c:pt idx="50">
                  <c:v>-1.0654920000000001</c:v>
                </c:pt>
                <c:pt idx="51">
                  <c:v>-0.623641</c:v>
                </c:pt>
                <c:pt idx="52">
                  <c:v>-0.221438</c:v>
                </c:pt>
                <c:pt idx="53">
                  <c:v>8.5852999999999999E-2</c:v>
                </c:pt>
                <c:pt idx="54">
                  <c:v>0.25047900000000001</c:v>
                </c:pt>
                <c:pt idx="55">
                  <c:v>0.237737</c:v>
                </c:pt>
                <c:pt idx="56">
                  <c:v>3.0266999999999999E-2</c:v>
                </c:pt>
                <c:pt idx="57">
                  <c:v>-0.36936000000000002</c:v>
                </c:pt>
                <c:pt idx="58">
                  <c:v>-0.93805899999999998</c:v>
                </c:pt>
                <c:pt idx="59">
                  <c:v>-1.633737</c:v>
                </c:pt>
                <c:pt idx="60">
                  <c:v>-2.398774</c:v>
                </c:pt>
                <c:pt idx="61">
                  <c:v>-3.1651500000000001</c:v>
                </c:pt>
                <c:pt idx="62">
                  <c:v>-3.860719</c:v>
                </c:pt>
                <c:pt idx="63">
                  <c:v>-4.4160180000000002</c:v>
                </c:pt>
                <c:pt idx="64">
                  <c:v>-4.7709359999999998</c:v>
                </c:pt>
                <c:pt idx="65">
                  <c:v>-4.880566</c:v>
                </c:pt>
                <c:pt idx="66">
                  <c:v>-4.7196740000000004</c:v>
                </c:pt>
                <c:pt idx="67">
                  <c:v>-4.2853110000000001</c:v>
                </c:pt>
                <c:pt idx="68">
                  <c:v>-3.5973190000000002</c:v>
                </c:pt>
                <c:pt idx="69">
                  <c:v>-2.6966709999999998</c:v>
                </c:pt>
                <c:pt idx="70">
                  <c:v>-1.641799</c:v>
                </c:pt>
                <c:pt idx="71">
                  <c:v>-0.50328600000000001</c:v>
                </c:pt>
                <c:pt idx="72">
                  <c:v>0.64256199999999997</c:v>
                </c:pt>
                <c:pt idx="73">
                  <c:v>1.7206269999999999</c:v>
                </c:pt>
                <c:pt idx="74">
                  <c:v>2.663681</c:v>
                </c:pt>
                <c:pt idx="75">
                  <c:v>3.4182399999999999</c:v>
                </c:pt>
                <c:pt idx="76">
                  <c:v>3.9489779999999999</c:v>
                </c:pt>
                <c:pt idx="77">
                  <c:v>4.2413069999999999</c:v>
                </c:pt>
                <c:pt idx="78">
                  <c:v>4.3018749999999999</c:v>
                </c:pt>
                <c:pt idx="79">
                  <c:v>4.1569729999999998</c:v>
                </c:pt>
                <c:pt idx="80">
                  <c:v>3.8490600000000001</c:v>
                </c:pt>
                <c:pt idx="81">
                  <c:v>3.4317669999999998</c:v>
                </c:pt>
                <c:pt idx="82">
                  <c:v>2.9639519999999999</c:v>
                </c:pt>
                <c:pt idx="83">
                  <c:v>2.5034109999999998</c:v>
                </c:pt>
                <c:pt idx="84">
                  <c:v>2.1009220000000002</c:v>
                </c:pt>
                <c:pt idx="85">
                  <c:v>1.795228</c:v>
                </c:pt>
                <c:pt idx="86">
                  <c:v>1.6094809999999999</c:v>
                </c:pt>
                <c:pt idx="87">
                  <c:v>1.5494859999999999</c:v>
                </c:pt>
                <c:pt idx="88">
                  <c:v>1.6039099999999999</c:v>
                </c:pt>
                <c:pt idx="89">
                  <c:v>1.7464029999999999</c:v>
                </c:pt>
                <c:pt idx="90">
                  <c:v>1.939357</c:v>
                </c:pt>
                <c:pt idx="91">
                  <c:v>2.1388889999999998</c:v>
                </c:pt>
                <c:pt idx="92">
                  <c:v>2.300465</c:v>
                </c:pt>
                <c:pt idx="93">
                  <c:v>2.3845480000000001</c:v>
                </c:pt>
                <c:pt idx="94">
                  <c:v>2.3616259999999998</c:v>
                </c:pt>
                <c:pt idx="95">
                  <c:v>2.2160609999999998</c:v>
                </c:pt>
                <c:pt idx="96">
                  <c:v>1.9483200000000001</c:v>
                </c:pt>
                <c:pt idx="97">
                  <c:v>1.5753330000000001</c:v>
                </c:pt>
                <c:pt idx="98">
                  <c:v>1.128911</c:v>
                </c:pt>
                <c:pt idx="99">
                  <c:v>0.65239100000000005</c:v>
                </c:pt>
                <c:pt idx="100">
                  <c:v>0.19584699999999999</c:v>
                </c:pt>
                <c:pt idx="101">
                  <c:v>-0.189611</c:v>
                </c:pt>
                <c:pt idx="102">
                  <c:v>-0.457841</c:v>
                </c:pt>
                <c:pt idx="103">
                  <c:v>-0.57331799999999999</c:v>
                </c:pt>
                <c:pt idx="104">
                  <c:v>-0.51580199999999998</c:v>
                </c:pt>
                <c:pt idx="105">
                  <c:v>-0.283495</c:v>
                </c:pt>
                <c:pt idx="106">
                  <c:v>0.105693</c:v>
                </c:pt>
                <c:pt idx="107">
                  <c:v>0.61494199999999999</c:v>
                </c:pt>
                <c:pt idx="108">
                  <c:v>1.1913499999999999</c:v>
                </c:pt>
                <c:pt idx="109">
                  <c:v>1.7705420000000001</c:v>
                </c:pt>
                <c:pt idx="110">
                  <c:v>2.2826119999999999</c:v>
                </c:pt>
                <c:pt idx="111">
                  <c:v>2.658817</c:v>
                </c:pt>
                <c:pt idx="112">
                  <c:v>2.8383419999999999</c:v>
                </c:pt>
                <c:pt idx="113">
                  <c:v>2.7744469999999999</c:v>
                </c:pt>
                <c:pt idx="114">
                  <c:v>2.4393739999999999</c:v>
                </c:pt>
                <c:pt idx="115">
                  <c:v>1.827488</c:v>
                </c:pt>
                <c:pt idx="116">
                  <c:v>0.95633500000000005</c:v>
                </c:pt>
                <c:pt idx="117">
                  <c:v>-0.13452600000000001</c:v>
                </c:pt>
                <c:pt idx="118">
                  <c:v>-1.3867830000000001</c:v>
                </c:pt>
                <c:pt idx="119">
                  <c:v>-2.728434</c:v>
                </c:pt>
                <c:pt idx="120">
                  <c:v>-4.0801170000000004</c:v>
                </c:pt>
                <c:pt idx="121">
                  <c:v>-5.3621040000000004</c:v>
                </c:pt>
                <c:pt idx="122">
                  <c:v>-6.5012299999999996</c:v>
                </c:pt>
                <c:pt idx="123">
                  <c:v>-7.437074</c:v>
                </c:pt>
                <c:pt idx="124">
                  <c:v>-8.1267790000000009</c:v>
                </c:pt>
                <c:pt idx="125">
                  <c:v>-8.5480389999999993</c:v>
                </c:pt>
                <c:pt idx="126">
                  <c:v>-8.6999709999999997</c:v>
                </c:pt>
                <c:pt idx="127">
                  <c:v>-8.6018100000000004</c:v>
                </c:pt>
                <c:pt idx="128">
                  <c:v>-8.2896190000000001</c:v>
                </c:pt>
                <c:pt idx="129">
                  <c:v>-7.8113720000000004</c:v>
                </c:pt>
                <c:pt idx="130">
                  <c:v>-7.2209690000000002</c:v>
                </c:pt>
                <c:pt idx="131">
                  <c:v>-6.5718459999999999</c:v>
                </c:pt>
                <c:pt idx="132">
                  <c:v>-5.9108799999999997</c:v>
                </c:pt>
                <c:pt idx="133">
                  <c:v>-5.2732539999999997</c:v>
                </c:pt>
                <c:pt idx="134">
                  <c:v>-4.6788470000000002</c:v>
                </c:pt>
                <c:pt idx="135">
                  <c:v>-4.130547</c:v>
                </c:pt>
                <c:pt idx="136">
                  <c:v>-3.6146729999999998</c:v>
                </c:pt>
                <c:pt idx="137">
                  <c:v>-3.103469</c:v>
                </c:pt>
                <c:pt idx="138">
                  <c:v>-2.5593910000000002</c:v>
                </c:pt>
                <c:pt idx="139">
                  <c:v>-1.9407300000000001</c:v>
                </c:pt>
                <c:pt idx="140">
                  <c:v>-1.207951</c:v>
                </c:pt>
                <c:pt idx="141">
                  <c:v>-0.33002700000000001</c:v>
                </c:pt>
                <c:pt idx="142">
                  <c:v>0.70993799999999996</c:v>
                </c:pt>
                <c:pt idx="143">
                  <c:v>1.91045</c:v>
                </c:pt>
                <c:pt idx="144">
                  <c:v>3.249266</c:v>
                </c:pt>
                <c:pt idx="145">
                  <c:v>4.6832479999999999</c:v>
                </c:pt>
                <c:pt idx="146">
                  <c:v>6.1505409999999996</c:v>
                </c:pt>
                <c:pt idx="147">
                  <c:v>7.574929</c:v>
                </c:pt>
                <c:pt idx="148">
                  <c:v>8.8719970000000004</c:v>
                </c:pt>
                <c:pt idx="149">
                  <c:v>9.9565239999999999</c:v>
                </c:pt>
                <c:pt idx="150">
                  <c:v>10.75041</c:v>
                </c:pt>
                <c:pt idx="151">
                  <c:v>11.19032</c:v>
                </c:pt>
                <c:pt idx="152">
                  <c:v>11.23433</c:v>
                </c:pt>
                <c:pt idx="153">
                  <c:v>10.866860000000001</c:v>
                </c:pt>
                <c:pt idx="154">
                  <c:v>10.1013</c:v>
                </c:pt>
                <c:pt idx="155">
                  <c:v>8.9801339999999996</c:v>
                </c:pt>
                <c:pt idx="156">
                  <c:v>7.5724099999999996</c:v>
                </c:pt>
                <c:pt idx="157">
                  <c:v>5.9687530000000004</c:v>
                </c:pt>
                <c:pt idx="158">
                  <c:v>4.2743359999999999</c:v>
                </c:pt>
                <c:pt idx="159">
                  <c:v>2.600454</c:v>
                </c:pt>
                <c:pt idx="160">
                  <c:v>1.0554380000000001</c:v>
                </c:pt>
                <c:pt idx="161">
                  <c:v>-0.26425100000000001</c:v>
                </c:pt>
                <c:pt idx="162">
                  <c:v>-1.2819389999999999</c:v>
                </c:pt>
                <c:pt idx="163">
                  <c:v>-1.946942</c:v>
                </c:pt>
                <c:pt idx="164">
                  <c:v>-2.2384970000000002</c:v>
                </c:pt>
                <c:pt idx="165">
                  <c:v>-2.167071</c:v>
                </c:pt>
                <c:pt idx="166">
                  <c:v>-1.7729410000000001</c:v>
                </c:pt>
                <c:pt idx="167">
                  <c:v>-1.122214</c:v>
                </c:pt>
                <c:pt idx="168">
                  <c:v>-0.30064800000000003</c:v>
                </c:pt>
                <c:pt idx="169">
                  <c:v>0.59411199999999997</c:v>
                </c:pt>
                <c:pt idx="170">
                  <c:v>1.4611829999999999</c:v>
                </c:pt>
                <c:pt idx="171">
                  <c:v>2.2051660000000002</c:v>
                </c:pt>
                <c:pt idx="172">
                  <c:v>2.7441749999999998</c:v>
                </c:pt>
                <c:pt idx="173">
                  <c:v>3.0164550000000001</c:v>
                </c:pt>
                <c:pt idx="174">
                  <c:v>2.985042</c:v>
                </c:pt>
                <c:pt idx="175">
                  <c:v>2.6401059999999998</c:v>
                </c:pt>
                <c:pt idx="176">
                  <c:v>1.998828</c:v>
                </c:pt>
                <c:pt idx="177">
                  <c:v>1.102929</c:v>
                </c:pt>
                <c:pt idx="178">
                  <c:v>1.4141000000000001E-2</c:v>
                </c:pt>
                <c:pt idx="179">
                  <c:v>-1.1918820000000001</c:v>
                </c:pt>
                <c:pt idx="180">
                  <c:v>-2.4325929999999998</c:v>
                </c:pt>
                <c:pt idx="181">
                  <c:v>-3.6258460000000001</c:v>
                </c:pt>
                <c:pt idx="182">
                  <c:v>-4.6967759999999998</c:v>
                </c:pt>
              </c:numCache>
            </c:numRef>
          </c:val>
          <c:smooth val="0"/>
          <c:extLst>
            <c:ext xmlns:c16="http://schemas.microsoft.com/office/drawing/2014/chart" uri="{C3380CC4-5D6E-409C-BE32-E72D297353CC}">
              <c16:uniqueId val="{00000000-D7AD-4F3E-9143-01964C81F89C}"/>
            </c:ext>
          </c:extLst>
        </c:ser>
        <c:dLbls>
          <c:showLegendKey val="0"/>
          <c:showVal val="0"/>
          <c:showCatName val="0"/>
          <c:showSerName val="0"/>
          <c:showPercent val="0"/>
          <c:showBubbleSize val="0"/>
        </c:dLbls>
        <c:smooth val="0"/>
        <c:axId val="1703597647"/>
        <c:axId val="1703599567"/>
      </c:lineChart>
      <c:catAx>
        <c:axId val="170359764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336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703599567"/>
        <c:crosses val="autoZero"/>
        <c:auto val="1"/>
        <c:lblAlgn val="ctr"/>
        <c:lblOffset val="100"/>
        <c:noMultiLvlLbl val="0"/>
      </c:catAx>
      <c:valAx>
        <c:axId val="170359956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703597647"/>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v>BIEŻĄCY</c:v>
          </c:tx>
          <c:spPr>
            <a:ln w="28575" cap="rnd">
              <a:solidFill>
                <a:schemeClr val="accent1"/>
              </a:solidFill>
              <a:round/>
            </a:ln>
            <a:effectLst/>
          </c:spPr>
          <c:marker>
            <c:symbol val="none"/>
          </c:marker>
          <c:cat>
            <c:strRef>
              <c:f>Arkusz1!$A$2:$A$208</c:f>
              <c:strCache>
                <c:ptCount val="207"/>
                <c:pt idx="0">
                  <c:v>2008.1</c:v>
                </c:pt>
                <c:pt idx="1">
                  <c:v>2008.2</c:v>
                </c:pt>
                <c:pt idx="2">
                  <c:v>2008.3</c:v>
                </c:pt>
                <c:pt idx="3">
                  <c:v>2008.4</c:v>
                </c:pt>
                <c:pt idx="4">
                  <c:v>2008.5</c:v>
                </c:pt>
                <c:pt idx="5">
                  <c:v>2008.6</c:v>
                </c:pt>
                <c:pt idx="6">
                  <c:v>2008.7</c:v>
                </c:pt>
                <c:pt idx="7">
                  <c:v>2008.8</c:v>
                </c:pt>
                <c:pt idx="8">
                  <c:v>2008.9</c:v>
                </c:pt>
                <c:pt idx="9">
                  <c:v>2008.10</c:v>
                </c:pt>
                <c:pt idx="10">
                  <c:v>2008.11</c:v>
                </c:pt>
                <c:pt idx="11">
                  <c:v>2008.12</c:v>
                </c:pt>
                <c:pt idx="12">
                  <c:v>2009.1</c:v>
                </c:pt>
                <c:pt idx="13">
                  <c:v>2009.2</c:v>
                </c:pt>
                <c:pt idx="14">
                  <c:v>2009.3</c:v>
                </c:pt>
                <c:pt idx="15">
                  <c:v>2009.4</c:v>
                </c:pt>
                <c:pt idx="16">
                  <c:v>2009.5</c:v>
                </c:pt>
                <c:pt idx="17">
                  <c:v>2009.6</c:v>
                </c:pt>
                <c:pt idx="18">
                  <c:v>2009.7</c:v>
                </c:pt>
                <c:pt idx="19">
                  <c:v>2009.8</c:v>
                </c:pt>
                <c:pt idx="20">
                  <c:v>2009.9</c:v>
                </c:pt>
                <c:pt idx="21">
                  <c:v>2009.10</c:v>
                </c:pt>
                <c:pt idx="22">
                  <c:v>2009.11</c:v>
                </c:pt>
                <c:pt idx="23">
                  <c:v>2009.12</c:v>
                </c:pt>
                <c:pt idx="24">
                  <c:v>2010.1</c:v>
                </c:pt>
                <c:pt idx="25">
                  <c:v>2010.2</c:v>
                </c:pt>
                <c:pt idx="26">
                  <c:v>2010.3</c:v>
                </c:pt>
                <c:pt idx="27">
                  <c:v>2010.4</c:v>
                </c:pt>
                <c:pt idx="28">
                  <c:v>2010.5</c:v>
                </c:pt>
                <c:pt idx="29">
                  <c:v>2010.6</c:v>
                </c:pt>
                <c:pt idx="30">
                  <c:v>2010.7</c:v>
                </c:pt>
                <c:pt idx="31">
                  <c:v>2010.8</c:v>
                </c:pt>
                <c:pt idx="32">
                  <c:v>2010.9</c:v>
                </c:pt>
                <c:pt idx="33">
                  <c:v>2010.10</c:v>
                </c:pt>
                <c:pt idx="34">
                  <c:v>2010.11</c:v>
                </c:pt>
                <c:pt idx="35">
                  <c:v>2010.12</c:v>
                </c:pt>
                <c:pt idx="36">
                  <c:v>2011.1</c:v>
                </c:pt>
                <c:pt idx="37">
                  <c:v>2011.2</c:v>
                </c:pt>
                <c:pt idx="38">
                  <c:v>2011.3</c:v>
                </c:pt>
                <c:pt idx="39">
                  <c:v>2011.4</c:v>
                </c:pt>
                <c:pt idx="40">
                  <c:v>2011.5</c:v>
                </c:pt>
                <c:pt idx="41">
                  <c:v>2011.6</c:v>
                </c:pt>
                <c:pt idx="42">
                  <c:v>2011.7</c:v>
                </c:pt>
                <c:pt idx="43">
                  <c:v>2011.8</c:v>
                </c:pt>
                <c:pt idx="44">
                  <c:v>2011.9</c:v>
                </c:pt>
                <c:pt idx="45">
                  <c:v>2011.10</c:v>
                </c:pt>
                <c:pt idx="46">
                  <c:v>2011.11</c:v>
                </c:pt>
                <c:pt idx="47">
                  <c:v>2011.12</c:v>
                </c:pt>
                <c:pt idx="48">
                  <c:v>2012.1</c:v>
                </c:pt>
                <c:pt idx="49">
                  <c:v>2012.2</c:v>
                </c:pt>
                <c:pt idx="50">
                  <c:v>2012.3</c:v>
                </c:pt>
                <c:pt idx="51">
                  <c:v>2012.4</c:v>
                </c:pt>
                <c:pt idx="52">
                  <c:v>2012.5</c:v>
                </c:pt>
                <c:pt idx="53">
                  <c:v>2012.6</c:v>
                </c:pt>
                <c:pt idx="54">
                  <c:v>2012.7</c:v>
                </c:pt>
                <c:pt idx="55">
                  <c:v>2012.8</c:v>
                </c:pt>
                <c:pt idx="56">
                  <c:v>2012.9</c:v>
                </c:pt>
                <c:pt idx="57">
                  <c:v>2012.10</c:v>
                </c:pt>
                <c:pt idx="58">
                  <c:v>2012.11</c:v>
                </c:pt>
                <c:pt idx="59">
                  <c:v>2012.12</c:v>
                </c:pt>
                <c:pt idx="60">
                  <c:v>2013.1</c:v>
                </c:pt>
                <c:pt idx="61">
                  <c:v>2013.2</c:v>
                </c:pt>
                <c:pt idx="62">
                  <c:v>2013.3</c:v>
                </c:pt>
                <c:pt idx="63">
                  <c:v>2013.4</c:v>
                </c:pt>
                <c:pt idx="64">
                  <c:v>2013.5</c:v>
                </c:pt>
                <c:pt idx="65">
                  <c:v>2013.6</c:v>
                </c:pt>
                <c:pt idx="66">
                  <c:v>2013.7</c:v>
                </c:pt>
                <c:pt idx="67">
                  <c:v>2013.8</c:v>
                </c:pt>
                <c:pt idx="68">
                  <c:v>2013.9</c:v>
                </c:pt>
                <c:pt idx="69">
                  <c:v>2013.10</c:v>
                </c:pt>
                <c:pt idx="70">
                  <c:v>2013.11</c:v>
                </c:pt>
                <c:pt idx="71">
                  <c:v>2013.12</c:v>
                </c:pt>
                <c:pt idx="72">
                  <c:v>2014.1</c:v>
                </c:pt>
                <c:pt idx="73">
                  <c:v>2014.2</c:v>
                </c:pt>
                <c:pt idx="74">
                  <c:v>2014.3</c:v>
                </c:pt>
                <c:pt idx="75">
                  <c:v>2014.4</c:v>
                </c:pt>
                <c:pt idx="76">
                  <c:v>2014.5</c:v>
                </c:pt>
                <c:pt idx="77">
                  <c:v>2014.6</c:v>
                </c:pt>
                <c:pt idx="78">
                  <c:v>2014.7</c:v>
                </c:pt>
                <c:pt idx="79">
                  <c:v>2014.8</c:v>
                </c:pt>
                <c:pt idx="80">
                  <c:v>2014.9</c:v>
                </c:pt>
                <c:pt idx="81">
                  <c:v>2014.10</c:v>
                </c:pt>
                <c:pt idx="82">
                  <c:v>2014.11</c:v>
                </c:pt>
                <c:pt idx="83">
                  <c:v>2014.12</c:v>
                </c:pt>
                <c:pt idx="84">
                  <c:v>2015.1</c:v>
                </c:pt>
                <c:pt idx="85">
                  <c:v>2015.2</c:v>
                </c:pt>
                <c:pt idx="86">
                  <c:v>2015.3</c:v>
                </c:pt>
                <c:pt idx="87">
                  <c:v>2015.4</c:v>
                </c:pt>
                <c:pt idx="88">
                  <c:v>2015.5</c:v>
                </c:pt>
                <c:pt idx="89">
                  <c:v>2015.6</c:v>
                </c:pt>
                <c:pt idx="90">
                  <c:v>2015.7</c:v>
                </c:pt>
                <c:pt idx="91">
                  <c:v>2015.8</c:v>
                </c:pt>
                <c:pt idx="92">
                  <c:v>2015.9</c:v>
                </c:pt>
                <c:pt idx="93">
                  <c:v>2015.10</c:v>
                </c:pt>
                <c:pt idx="94">
                  <c:v>2015.11</c:v>
                </c:pt>
                <c:pt idx="95">
                  <c:v>2015.12</c:v>
                </c:pt>
                <c:pt idx="96">
                  <c:v>2016.1</c:v>
                </c:pt>
                <c:pt idx="97">
                  <c:v>2016.2</c:v>
                </c:pt>
                <c:pt idx="98">
                  <c:v>2016.3</c:v>
                </c:pt>
                <c:pt idx="99">
                  <c:v>2016.4</c:v>
                </c:pt>
                <c:pt idx="100">
                  <c:v>2016.5</c:v>
                </c:pt>
                <c:pt idx="101">
                  <c:v>2016.6</c:v>
                </c:pt>
                <c:pt idx="102">
                  <c:v>2016.7</c:v>
                </c:pt>
                <c:pt idx="103">
                  <c:v>2016.8</c:v>
                </c:pt>
                <c:pt idx="104">
                  <c:v>2016.9</c:v>
                </c:pt>
                <c:pt idx="105">
                  <c:v>2016.10</c:v>
                </c:pt>
                <c:pt idx="106">
                  <c:v>2016.11</c:v>
                </c:pt>
                <c:pt idx="107">
                  <c:v>2016.12</c:v>
                </c:pt>
                <c:pt idx="108">
                  <c:v>2017.1</c:v>
                </c:pt>
                <c:pt idx="109">
                  <c:v>2017.2</c:v>
                </c:pt>
                <c:pt idx="110">
                  <c:v>2017.3</c:v>
                </c:pt>
                <c:pt idx="111">
                  <c:v>2017.4</c:v>
                </c:pt>
                <c:pt idx="112">
                  <c:v>2017.5</c:v>
                </c:pt>
                <c:pt idx="113">
                  <c:v>2017.6</c:v>
                </c:pt>
                <c:pt idx="114">
                  <c:v>2017.7</c:v>
                </c:pt>
                <c:pt idx="115">
                  <c:v>2017.8</c:v>
                </c:pt>
                <c:pt idx="116">
                  <c:v>2017.9</c:v>
                </c:pt>
                <c:pt idx="117">
                  <c:v>2017.10</c:v>
                </c:pt>
                <c:pt idx="118">
                  <c:v>2017.11</c:v>
                </c:pt>
                <c:pt idx="119">
                  <c:v>2017.12</c:v>
                </c:pt>
                <c:pt idx="120">
                  <c:v>2018.1</c:v>
                </c:pt>
                <c:pt idx="121">
                  <c:v>2018.2</c:v>
                </c:pt>
                <c:pt idx="122">
                  <c:v>2018.3</c:v>
                </c:pt>
                <c:pt idx="123">
                  <c:v>2018.4</c:v>
                </c:pt>
                <c:pt idx="124">
                  <c:v>2018.5</c:v>
                </c:pt>
                <c:pt idx="125">
                  <c:v>2018.6</c:v>
                </c:pt>
                <c:pt idx="126">
                  <c:v>2018.7</c:v>
                </c:pt>
                <c:pt idx="127">
                  <c:v>2018.8</c:v>
                </c:pt>
                <c:pt idx="128">
                  <c:v>2018.9</c:v>
                </c:pt>
                <c:pt idx="129">
                  <c:v>2018.10</c:v>
                </c:pt>
                <c:pt idx="130">
                  <c:v>2018.11</c:v>
                </c:pt>
                <c:pt idx="131">
                  <c:v>2018.12</c:v>
                </c:pt>
                <c:pt idx="132">
                  <c:v>2019.1</c:v>
                </c:pt>
                <c:pt idx="133">
                  <c:v>2019.2</c:v>
                </c:pt>
                <c:pt idx="134">
                  <c:v>2019.3</c:v>
                </c:pt>
                <c:pt idx="135">
                  <c:v>2019.4</c:v>
                </c:pt>
                <c:pt idx="136">
                  <c:v>2019.5</c:v>
                </c:pt>
                <c:pt idx="137">
                  <c:v>2019.6</c:v>
                </c:pt>
                <c:pt idx="138">
                  <c:v>2019.7</c:v>
                </c:pt>
                <c:pt idx="139">
                  <c:v>2019.8</c:v>
                </c:pt>
                <c:pt idx="140">
                  <c:v>2019.9</c:v>
                </c:pt>
                <c:pt idx="141">
                  <c:v>2019.10</c:v>
                </c:pt>
                <c:pt idx="142">
                  <c:v>2019.11</c:v>
                </c:pt>
                <c:pt idx="143">
                  <c:v>2019.12</c:v>
                </c:pt>
                <c:pt idx="144">
                  <c:v>2020.1</c:v>
                </c:pt>
                <c:pt idx="145">
                  <c:v>2020.2</c:v>
                </c:pt>
                <c:pt idx="146">
                  <c:v>2020.3</c:v>
                </c:pt>
                <c:pt idx="147">
                  <c:v>2020.4</c:v>
                </c:pt>
                <c:pt idx="148">
                  <c:v>2020.5</c:v>
                </c:pt>
                <c:pt idx="149">
                  <c:v>2020.6</c:v>
                </c:pt>
                <c:pt idx="150">
                  <c:v>2020.7</c:v>
                </c:pt>
                <c:pt idx="151">
                  <c:v>2020.8</c:v>
                </c:pt>
                <c:pt idx="152">
                  <c:v>2020.9</c:v>
                </c:pt>
                <c:pt idx="153">
                  <c:v>2020.10</c:v>
                </c:pt>
                <c:pt idx="154">
                  <c:v>2020.11</c:v>
                </c:pt>
                <c:pt idx="155">
                  <c:v>2020.12</c:v>
                </c:pt>
                <c:pt idx="156">
                  <c:v>2021.1</c:v>
                </c:pt>
                <c:pt idx="157">
                  <c:v>2021.2</c:v>
                </c:pt>
                <c:pt idx="158">
                  <c:v>2021.3</c:v>
                </c:pt>
                <c:pt idx="159">
                  <c:v>2021.4</c:v>
                </c:pt>
                <c:pt idx="160">
                  <c:v>2021.5</c:v>
                </c:pt>
                <c:pt idx="161">
                  <c:v>2021.6</c:v>
                </c:pt>
                <c:pt idx="162">
                  <c:v>2021.7</c:v>
                </c:pt>
                <c:pt idx="163">
                  <c:v>2021.8</c:v>
                </c:pt>
                <c:pt idx="164">
                  <c:v>2021.9</c:v>
                </c:pt>
                <c:pt idx="165">
                  <c:v>2021.10</c:v>
                </c:pt>
                <c:pt idx="166">
                  <c:v>2021.11</c:v>
                </c:pt>
                <c:pt idx="167">
                  <c:v>2021.12</c:v>
                </c:pt>
                <c:pt idx="168">
                  <c:v>2022.1</c:v>
                </c:pt>
                <c:pt idx="169">
                  <c:v>2022.2</c:v>
                </c:pt>
                <c:pt idx="170">
                  <c:v>2022.3</c:v>
                </c:pt>
                <c:pt idx="171">
                  <c:v>2022.4</c:v>
                </c:pt>
                <c:pt idx="172">
                  <c:v>2022.5</c:v>
                </c:pt>
                <c:pt idx="173">
                  <c:v>2022.6</c:v>
                </c:pt>
                <c:pt idx="174">
                  <c:v>2022.7</c:v>
                </c:pt>
                <c:pt idx="175">
                  <c:v>2022.8</c:v>
                </c:pt>
                <c:pt idx="176">
                  <c:v>2022.9</c:v>
                </c:pt>
                <c:pt idx="177">
                  <c:v>2022.10</c:v>
                </c:pt>
                <c:pt idx="178">
                  <c:v>2022.11</c:v>
                </c:pt>
                <c:pt idx="179">
                  <c:v>2022.12</c:v>
                </c:pt>
                <c:pt idx="180">
                  <c:v>2023.1</c:v>
                </c:pt>
                <c:pt idx="181">
                  <c:v>2023.2</c:v>
                </c:pt>
                <c:pt idx="182">
                  <c:v>2023.3</c:v>
                </c:pt>
                <c:pt idx="183">
                  <c:v>2023.4</c:v>
                </c:pt>
                <c:pt idx="184">
                  <c:v>2023.5</c:v>
                </c:pt>
                <c:pt idx="185">
                  <c:v>2023.6</c:v>
                </c:pt>
                <c:pt idx="186">
                  <c:v>2023.7</c:v>
                </c:pt>
                <c:pt idx="187">
                  <c:v>2023.8</c:v>
                </c:pt>
                <c:pt idx="188">
                  <c:v>2023.9</c:v>
                </c:pt>
                <c:pt idx="189">
                  <c:v>2023.10</c:v>
                </c:pt>
                <c:pt idx="190">
                  <c:v>2023.11</c:v>
                </c:pt>
                <c:pt idx="191">
                  <c:v>2023.12</c:v>
                </c:pt>
                <c:pt idx="192">
                  <c:v>2024.1</c:v>
                </c:pt>
                <c:pt idx="193">
                  <c:v>2024.2</c:v>
                </c:pt>
                <c:pt idx="194">
                  <c:v>2024.3</c:v>
                </c:pt>
                <c:pt idx="195">
                  <c:v>2024.4</c:v>
                </c:pt>
                <c:pt idx="196">
                  <c:v>2024.5</c:v>
                </c:pt>
                <c:pt idx="197">
                  <c:v>2024.6</c:v>
                </c:pt>
                <c:pt idx="198">
                  <c:v>2024.7</c:v>
                </c:pt>
                <c:pt idx="199">
                  <c:v>2024.8</c:v>
                </c:pt>
                <c:pt idx="200">
                  <c:v>2024.9</c:v>
                </c:pt>
                <c:pt idx="201">
                  <c:v>2024.10</c:v>
                </c:pt>
                <c:pt idx="202">
                  <c:v>2024.11</c:v>
                </c:pt>
                <c:pt idx="203">
                  <c:v>2024.12</c:v>
                </c:pt>
                <c:pt idx="204">
                  <c:v>2025.1</c:v>
                </c:pt>
                <c:pt idx="205">
                  <c:v>2025.2</c:v>
                </c:pt>
                <c:pt idx="206">
                  <c:v>2025.3</c:v>
                </c:pt>
              </c:strCache>
            </c:strRef>
          </c:cat>
          <c:val>
            <c:numRef>
              <c:f>Arkusz1!$B$2:$B$208</c:f>
              <c:numCache>
                <c:formatCode>General</c:formatCode>
                <c:ptCount val="207"/>
                <c:pt idx="0">
                  <c:v>64.780640000000005</c:v>
                </c:pt>
                <c:pt idx="1">
                  <c:v>79.026570000000007</c:v>
                </c:pt>
                <c:pt idx="2">
                  <c:v>71.922250000000005</c:v>
                </c:pt>
                <c:pt idx="3">
                  <c:v>74.820189999999997</c:v>
                </c:pt>
                <c:pt idx="4">
                  <c:v>71.766589999999994</c:v>
                </c:pt>
                <c:pt idx="5">
                  <c:v>71.815880000000007</c:v>
                </c:pt>
                <c:pt idx="6">
                  <c:v>71.855739999999997</c:v>
                </c:pt>
                <c:pt idx="7">
                  <c:v>67.794120000000007</c:v>
                </c:pt>
                <c:pt idx="8">
                  <c:v>70.88167</c:v>
                </c:pt>
                <c:pt idx="9">
                  <c:v>66.343239999999994</c:v>
                </c:pt>
                <c:pt idx="10">
                  <c:v>63.11309</c:v>
                </c:pt>
                <c:pt idx="11">
                  <c:v>65.871840000000006</c:v>
                </c:pt>
                <c:pt idx="12">
                  <c:v>79.30086</c:v>
                </c:pt>
                <c:pt idx="13">
                  <c:v>65.922569999999993</c:v>
                </c:pt>
                <c:pt idx="14">
                  <c:v>66.044749999999993</c:v>
                </c:pt>
                <c:pt idx="15">
                  <c:v>62.769500000000001</c:v>
                </c:pt>
                <c:pt idx="16">
                  <c:v>62.151679999999999</c:v>
                </c:pt>
                <c:pt idx="17">
                  <c:v>62.115169999999999</c:v>
                </c:pt>
                <c:pt idx="18">
                  <c:v>61.819809999999997</c:v>
                </c:pt>
                <c:pt idx="19">
                  <c:v>66.102199999999996</c:v>
                </c:pt>
                <c:pt idx="20">
                  <c:v>60.23621</c:v>
                </c:pt>
                <c:pt idx="21">
                  <c:v>55.903550000000003</c:v>
                </c:pt>
                <c:pt idx="22">
                  <c:v>66.877740000000003</c:v>
                </c:pt>
                <c:pt idx="23">
                  <c:v>67.154870000000003</c:v>
                </c:pt>
                <c:pt idx="24">
                  <c:v>56.404769999999999</c:v>
                </c:pt>
                <c:pt idx="25">
                  <c:v>57.641710000000003</c:v>
                </c:pt>
                <c:pt idx="26">
                  <c:v>55.890009999999997</c:v>
                </c:pt>
                <c:pt idx="27">
                  <c:v>54.809179999999998</c:v>
                </c:pt>
                <c:pt idx="28">
                  <c:v>56.822620000000001</c:v>
                </c:pt>
                <c:pt idx="29">
                  <c:v>59.985990000000001</c:v>
                </c:pt>
                <c:pt idx="30">
                  <c:v>59.47598</c:v>
                </c:pt>
                <c:pt idx="31">
                  <c:v>57.088470000000001</c:v>
                </c:pt>
                <c:pt idx="32">
                  <c:v>61.163899999999998</c:v>
                </c:pt>
                <c:pt idx="33">
                  <c:v>60.6768</c:v>
                </c:pt>
                <c:pt idx="34">
                  <c:v>60.530650000000001</c:v>
                </c:pt>
                <c:pt idx="35">
                  <c:v>59.34883</c:v>
                </c:pt>
                <c:pt idx="36">
                  <c:v>63.208539999999999</c:v>
                </c:pt>
                <c:pt idx="37">
                  <c:v>60.396880000000003</c:v>
                </c:pt>
                <c:pt idx="38">
                  <c:v>65.646190000000004</c:v>
                </c:pt>
                <c:pt idx="39">
                  <c:v>66.49512</c:v>
                </c:pt>
                <c:pt idx="40">
                  <c:v>68.537040000000005</c:v>
                </c:pt>
                <c:pt idx="41">
                  <c:v>65.928579999999997</c:v>
                </c:pt>
                <c:pt idx="42">
                  <c:v>64.952349999999996</c:v>
                </c:pt>
                <c:pt idx="43">
                  <c:v>71.056010000000001</c:v>
                </c:pt>
                <c:pt idx="44">
                  <c:v>62.828119999999998</c:v>
                </c:pt>
                <c:pt idx="45">
                  <c:v>64.860939999999999</c:v>
                </c:pt>
                <c:pt idx="46">
                  <c:v>65.556820000000002</c:v>
                </c:pt>
                <c:pt idx="47">
                  <c:v>67.339479999999995</c:v>
                </c:pt>
                <c:pt idx="48">
                  <c:v>68.056120000000007</c:v>
                </c:pt>
                <c:pt idx="49">
                  <c:v>76.639709999999994</c:v>
                </c:pt>
                <c:pt idx="50">
                  <c:v>63.015000000000001</c:v>
                </c:pt>
                <c:pt idx="51">
                  <c:v>65.58681</c:v>
                </c:pt>
                <c:pt idx="52">
                  <c:v>62.773260000000001</c:v>
                </c:pt>
                <c:pt idx="53">
                  <c:v>57.1342</c:v>
                </c:pt>
                <c:pt idx="54">
                  <c:v>57.160820000000001</c:v>
                </c:pt>
                <c:pt idx="55">
                  <c:v>53.159199999999998</c:v>
                </c:pt>
                <c:pt idx="56">
                  <c:v>53.824710000000003</c:v>
                </c:pt>
                <c:pt idx="57">
                  <c:v>54.719790000000003</c:v>
                </c:pt>
                <c:pt idx="58">
                  <c:v>54.963340000000002</c:v>
                </c:pt>
                <c:pt idx="59">
                  <c:v>51.427860000000003</c:v>
                </c:pt>
                <c:pt idx="60">
                  <c:v>51.30292</c:v>
                </c:pt>
                <c:pt idx="61">
                  <c:v>50.526690000000002</c:v>
                </c:pt>
                <c:pt idx="62">
                  <c:v>50.731879999999997</c:v>
                </c:pt>
                <c:pt idx="63">
                  <c:v>50.528100000000002</c:v>
                </c:pt>
                <c:pt idx="64">
                  <c:v>51.552460000000004</c:v>
                </c:pt>
                <c:pt idx="65">
                  <c:v>54.555430000000001</c:v>
                </c:pt>
                <c:pt idx="66">
                  <c:v>54.737380000000002</c:v>
                </c:pt>
                <c:pt idx="67">
                  <c:v>57.867899999999999</c:v>
                </c:pt>
                <c:pt idx="68">
                  <c:v>61.897069999999999</c:v>
                </c:pt>
                <c:pt idx="69">
                  <c:v>58.19782</c:v>
                </c:pt>
                <c:pt idx="70">
                  <c:v>56.866700000000002</c:v>
                </c:pt>
                <c:pt idx="71">
                  <c:v>61.23086</c:v>
                </c:pt>
                <c:pt idx="72">
                  <c:v>56.909199999999998</c:v>
                </c:pt>
                <c:pt idx="73">
                  <c:v>61.756079999999997</c:v>
                </c:pt>
                <c:pt idx="74">
                  <c:v>61.543900000000001</c:v>
                </c:pt>
                <c:pt idx="75">
                  <c:v>61.92071</c:v>
                </c:pt>
                <c:pt idx="76">
                  <c:v>62.356639999999999</c:v>
                </c:pt>
                <c:pt idx="77">
                  <c:v>60.159269999999999</c:v>
                </c:pt>
                <c:pt idx="78">
                  <c:v>61.448569999999997</c:v>
                </c:pt>
                <c:pt idx="79">
                  <c:v>60.173139999999997</c:v>
                </c:pt>
                <c:pt idx="80">
                  <c:v>62.093359999999997</c:v>
                </c:pt>
                <c:pt idx="81">
                  <c:v>61.253959999999999</c:v>
                </c:pt>
                <c:pt idx="82">
                  <c:v>61.22945</c:v>
                </c:pt>
                <c:pt idx="83">
                  <c:v>63.621929999999999</c:v>
                </c:pt>
                <c:pt idx="84">
                  <c:v>64.454819999999998</c:v>
                </c:pt>
                <c:pt idx="85">
                  <c:v>62.172719999999998</c:v>
                </c:pt>
                <c:pt idx="86">
                  <c:v>63.57799</c:v>
                </c:pt>
                <c:pt idx="87">
                  <c:v>63.486159999999998</c:v>
                </c:pt>
                <c:pt idx="88">
                  <c:v>60.93797</c:v>
                </c:pt>
                <c:pt idx="89">
                  <c:v>63.547759999999997</c:v>
                </c:pt>
                <c:pt idx="90">
                  <c:v>65.462149999999994</c:v>
                </c:pt>
                <c:pt idx="91">
                  <c:v>66.192920000000001</c:v>
                </c:pt>
                <c:pt idx="92">
                  <c:v>68.250190000000003</c:v>
                </c:pt>
                <c:pt idx="93">
                  <c:v>67.883830000000003</c:v>
                </c:pt>
                <c:pt idx="94">
                  <c:v>70.133629999999997</c:v>
                </c:pt>
                <c:pt idx="95">
                  <c:v>67.38409</c:v>
                </c:pt>
                <c:pt idx="96">
                  <c:v>63.127479999999998</c:v>
                </c:pt>
                <c:pt idx="97">
                  <c:v>73.043940000000006</c:v>
                </c:pt>
                <c:pt idx="98">
                  <c:v>66.412739999999999</c:v>
                </c:pt>
                <c:pt idx="99">
                  <c:v>67.099950000000007</c:v>
                </c:pt>
                <c:pt idx="100">
                  <c:v>66.652079999999998</c:v>
                </c:pt>
                <c:pt idx="101">
                  <c:v>67.515749999999997</c:v>
                </c:pt>
                <c:pt idx="102">
                  <c:v>63.997799999999998</c:v>
                </c:pt>
                <c:pt idx="103">
                  <c:v>66.938400000000001</c:v>
                </c:pt>
                <c:pt idx="104">
                  <c:v>65.257040000000003</c:v>
                </c:pt>
                <c:pt idx="105">
                  <c:v>64.197429999999997</c:v>
                </c:pt>
                <c:pt idx="106">
                  <c:v>63.918840000000003</c:v>
                </c:pt>
                <c:pt idx="107">
                  <c:v>67.356409999999997</c:v>
                </c:pt>
                <c:pt idx="108">
                  <c:v>75.651330000000002</c:v>
                </c:pt>
                <c:pt idx="109">
                  <c:v>65.608170000000001</c:v>
                </c:pt>
                <c:pt idx="110">
                  <c:v>70.008189999999999</c:v>
                </c:pt>
                <c:pt idx="111">
                  <c:v>71.455070000000006</c:v>
                </c:pt>
                <c:pt idx="112">
                  <c:v>75.397180000000006</c:v>
                </c:pt>
                <c:pt idx="113">
                  <c:v>74.290090000000006</c:v>
                </c:pt>
                <c:pt idx="114">
                  <c:v>75.659120000000001</c:v>
                </c:pt>
                <c:pt idx="115">
                  <c:v>77.826080000000005</c:v>
                </c:pt>
                <c:pt idx="116">
                  <c:v>75.921689999999998</c:v>
                </c:pt>
                <c:pt idx="117">
                  <c:v>79.996170000000006</c:v>
                </c:pt>
                <c:pt idx="118">
                  <c:v>80.010140000000007</c:v>
                </c:pt>
                <c:pt idx="119">
                  <c:v>78.604990000000001</c:v>
                </c:pt>
                <c:pt idx="120">
                  <c:v>81.675359999999998</c:v>
                </c:pt>
                <c:pt idx="121">
                  <c:v>92.275909999999996</c:v>
                </c:pt>
                <c:pt idx="122">
                  <c:v>82.820449999999994</c:v>
                </c:pt>
                <c:pt idx="123">
                  <c:v>79.872649999999993</c:v>
                </c:pt>
                <c:pt idx="124">
                  <c:v>79.866829999999993</c:v>
                </c:pt>
                <c:pt idx="125">
                  <c:v>85.163030000000006</c:v>
                </c:pt>
                <c:pt idx="126">
                  <c:v>83.564539999999994</c:v>
                </c:pt>
                <c:pt idx="127">
                  <c:v>82.240070000000003</c:v>
                </c:pt>
                <c:pt idx="128">
                  <c:v>81.423169999999999</c:v>
                </c:pt>
                <c:pt idx="129">
                  <c:v>81.264560000000003</c:v>
                </c:pt>
                <c:pt idx="130">
                  <c:v>81.99597</c:v>
                </c:pt>
                <c:pt idx="131">
                  <c:v>78.830240000000003</c:v>
                </c:pt>
                <c:pt idx="132">
                  <c:v>75.579939999999993</c:v>
                </c:pt>
                <c:pt idx="133">
                  <c:v>79.71002</c:v>
                </c:pt>
                <c:pt idx="134">
                  <c:v>78.855050000000006</c:v>
                </c:pt>
                <c:pt idx="135">
                  <c:v>82.204589999999996</c:v>
                </c:pt>
                <c:pt idx="136">
                  <c:v>81.380859999999998</c:v>
                </c:pt>
                <c:pt idx="137">
                  <c:v>75.017889999999994</c:v>
                </c:pt>
                <c:pt idx="138">
                  <c:v>82.322749999999999</c:v>
                </c:pt>
                <c:pt idx="139">
                  <c:v>76.57996</c:v>
                </c:pt>
                <c:pt idx="140">
                  <c:v>78.016030000000001</c:v>
                </c:pt>
                <c:pt idx="141">
                  <c:v>75.97587</c:v>
                </c:pt>
                <c:pt idx="142">
                  <c:v>73.964209999999994</c:v>
                </c:pt>
                <c:pt idx="143">
                  <c:v>76.432850000000002</c:v>
                </c:pt>
                <c:pt idx="144">
                  <c:v>75.011920000000003</c:v>
                </c:pt>
                <c:pt idx="145">
                  <c:v>77.310019999999994</c:v>
                </c:pt>
                <c:pt idx="146">
                  <c:v>69.429599999999994</c:v>
                </c:pt>
                <c:pt idx="147">
                  <c:v>63.534460000000003</c:v>
                </c:pt>
                <c:pt idx="148">
                  <c:v>67.0655</c:v>
                </c:pt>
                <c:pt idx="149">
                  <c:v>70.531940000000006</c:v>
                </c:pt>
                <c:pt idx="150">
                  <c:v>71.75506</c:v>
                </c:pt>
                <c:pt idx="151">
                  <c:v>72.321389999999994</c:v>
                </c:pt>
                <c:pt idx="152">
                  <c:v>73.430850000000007</c:v>
                </c:pt>
                <c:pt idx="153">
                  <c:v>72.461770000000001</c:v>
                </c:pt>
                <c:pt idx="154">
                  <c:v>74.712580000000003</c:v>
                </c:pt>
                <c:pt idx="155">
                  <c:v>73.272769999999994</c:v>
                </c:pt>
                <c:pt idx="156">
                  <c:v>68.391400000000004</c:v>
                </c:pt>
                <c:pt idx="157">
                  <c:v>71.505099999999999</c:v>
                </c:pt>
                <c:pt idx="158">
                  <c:v>80.77646</c:v>
                </c:pt>
                <c:pt idx="159">
                  <c:v>89.308310000000006</c:v>
                </c:pt>
                <c:pt idx="160">
                  <c:v>82.931020000000004</c:v>
                </c:pt>
                <c:pt idx="161">
                  <c:v>79.665989999999994</c:v>
                </c:pt>
                <c:pt idx="162">
                  <c:v>76.216139999999996</c:v>
                </c:pt>
                <c:pt idx="163">
                  <c:v>76.105590000000007</c:v>
                </c:pt>
                <c:pt idx="164">
                  <c:v>76.985309999999998</c:v>
                </c:pt>
                <c:pt idx="165">
                  <c:v>78.295739999999995</c:v>
                </c:pt>
                <c:pt idx="166">
                  <c:v>75.03058</c:v>
                </c:pt>
                <c:pt idx="167">
                  <c:v>82.454920000000001</c:v>
                </c:pt>
                <c:pt idx="168">
                  <c:v>83.900469999999999</c:v>
                </c:pt>
                <c:pt idx="169">
                  <c:v>81.396429999999995</c:v>
                </c:pt>
                <c:pt idx="170">
                  <c:v>83.739450000000005</c:v>
                </c:pt>
                <c:pt idx="171">
                  <c:v>83.237160000000003</c:v>
                </c:pt>
                <c:pt idx="172">
                  <c:v>84.677279999999996</c:v>
                </c:pt>
                <c:pt idx="173">
                  <c:v>80.930840000000003</c:v>
                </c:pt>
                <c:pt idx="174">
                  <c:v>80.126620000000003</c:v>
                </c:pt>
                <c:pt idx="175">
                  <c:v>84.272660000000002</c:v>
                </c:pt>
                <c:pt idx="176">
                  <c:v>83.921409999999995</c:v>
                </c:pt>
                <c:pt idx="177">
                  <c:v>81.944909999999993</c:v>
                </c:pt>
                <c:pt idx="178">
                  <c:v>85.660679999999999</c:v>
                </c:pt>
                <c:pt idx="179">
                  <c:v>82.134649999999993</c:v>
                </c:pt>
                <c:pt idx="180">
                  <c:v>79.886920000000003</c:v>
                </c:pt>
                <c:pt idx="181">
                  <c:v>78.969409999999996</c:v>
                </c:pt>
                <c:pt idx="182">
                  <c:v>76.632260000000002</c:v>
                </c:pt>
                <c:pt idx="183">
                  <c:v>75.740099999999998</c:v>
                </c:pt>
                <c:pt idx="184">
                  <c:v>74.253690000000006</c:v>
                </c:pt>
                <c:pt idx="185">
                  <c:v>77.496979999999994</c:v>
                </c:pt>
                <c:pt idx="186">
                  <c:v>78.510300000000001</c:v>
                </c:pt>
                <c:pt idx="187">
                  <c:v>78.490620000000007</c:v>
                </c:pt>
                <c:pt idx="188">
                  <c:v>77.140709999999999</c:v>
                </c:pt>
                <c:pt idx="189">
                  <c:v>79.762969999999996</c:v>
                </c:pt>
                <c:pt idx="190">
                  <c:v>72.429469999999995</c:v>
                </c:pt>
                <c:pt idx="191">
                  <c:v>73.824629999999999</c:v>
                </c:pt>
                <c:pt idx="192">
                  <c:v>75.507940000000005</c:v>
                </c:pt>
                <c:pt idx="193">
                  <c:v>79.322119999999998</c:v>
                </c:pt>
                <c:pt idx="194">
                  <c:v>76.753280000000004</c:v>
                </c:pt>
                <c:pt idx="195">
                  <c:v>77.038929999999993</c:v>
                </c:pt>
                <c:pt idx="196">
                  <c:v>77.169300000000007</c:v>
                </c:pt>
                <c:pt idx="197">
                  <c:v>76.565110000000004</c:v>
                </c:pt>
                <c:pt idx="198">
                  <c:v>76.981849999999994</c:v>
                </c:pt>
                <c:pt idx="199">
                  <c:v>76.231070000000003</c:v>
                </c:pt>
                <c:pt idx="200">
                  <c:v>76.529259999999994</c:v>
                </c:pt>
                <c:pt idx="201">
                  <c:v>76.328339999999997</c:v>
                </c:pt>
                <c:pt idx="202">
                  <c:v>79.746039999999994</c:v>
                </c:pt>
                <c:pt idx="203">
                  <c:v>77.631900000000002</c:v>
                </c:pt>
                <c:pt idx="204">
                  <c:v>77.819640000000007</c:v>
                </c:pt>
                <c:pt idx="205">
                  <c:v>76.109499999999997</c:v>
                </c:pt>
                <c:pt idx="206">
                  <c:v>75.765659999999997</c:v>
                </c:pt>
              </c:numCache>
            </c:numRef>
          </c:val>
          <c:smooth val="0"/>
          <c:extLst>
            <c:ext xmlns:c16="http://schemas.microsoft.com/office/drawing/2014/chart" uri="{C3380CC4-5D6E-409C-BE32-E72D297353CC}">
              <c16:uniqueId val="{00000000-6FF0-439E-9844-41E03EE65630}"/>
            </c:ext>
          </c:extLst>
        </c:ser>
        <c:ser>
          <c:idx val="1"/>
          <c:order val="1"/>
          <c:tx>
            <c:v>BIEŻĄCY - TREND</c:v>
          </c:tx>
          <c:spPr>
            <a:ln w="28575" cap="rnd">
              <a:solidFill>
                <a:schemeClr val="accent2"/>
              </a:solidFill>
              <a:round/>
            </a:ln>
            <a:effectLst/>
          </c:spPr>
          <c:marker>
            <c:symbol val="none"/>
          </c:marker>
          <c:cat>
            <c:strRef>
              <c:f>Arkusz1!$A$2:$A$208</c:f>
              <c:strCache>
                <c:ptCount val="207"/>
                <c:pt idx="0">
                  <c:v>2008.1</c:v>
                </c:pt>
                <c:pt idx="1">
                  <c:v>2008.2</c:v>
                </c:pt>
                <c:pt idx="2">
                  <c:v>2008.3</c:v>
                </c:pt>
                <c:pt idx="3">
                  <c:v>2008.4</c:v>
                </c:pt>
                <c:pt idx="4">
                  <c:v>2008.5</c:v>
                </c:pt>
                <c:pt idx="5">
                  <c:v>2008.6</c:v>
                </c:pt>
                <c:pt idx="6">
                  <c:v>2008.7</c:v>
                </c:pt>
                <c:pt idx="7">
                  <c:v>2008.8</c:v>
                </c:pt>
                <c:pt idx="8">
                  <c:v>2008.9</c:v>
                </c:pt>
                <c:pt idx="9">
                  <c:v>2008.10</c:v>
                </c:pt>
                <c:pt idx="10">
                  <c:v>2008.11</c:v>
                </c:pt>
                <c:pt idx="11">
                  <c:v>2008.12</c:v>
                </c:pt>
                <c:pt idx="12">
                  <c:v>2009.1</c:v>
                </c:pt>
                <c:pt idx="13">
                  <c:v>2009.2</c:v>
                </c:pt>
                <c:pt idx="14">
                  <c:v>2009.3</c:v>
                </c:pt>
                <c:pt idx="15">
                  <c:v>2009.4</c:v>
                </c:pt>
                <c:pt idx="16">
                  <c:v>2009.5</c:v>
                </c:pt>
                <c:pt idx="17">
                  <c:v>2009.6</c:v>
                </c:pt>
                <c:pt idx="18">
                  <c:v>2009.7</c:v>
                </c:pt>
                <c:pt idx="19">
                  <c:v>2009.8</c:v>
                </c:pt>
                <c:pt idx="20">
                  <c:v>2009.9</c:v>
                </c:pt>
                <c:pt idx="21">
                  <c:v>2009.10</c:v>
                </c:pt>
                <c:pt idx="22">
                  <c:v>2009.11</c:v>
                </c:pt>
                <c:pt idx="23">
                  <c:v>2009.12</c:v>
                </c:pt>
                <c:pt idx="24">
                  <c:v>2010.1</c:v>
                </c:pt>
                <c:pt idx="25">
                  <c:v>2010.2</c:v>
                </c:pt>
                <c:pt idx="26">
                  <c:v>2010.3</c:v>
                </c:pt>
                <c:pt idx="27">
                  <c:v>2010.4</c:v>
                </c:pt>
                <c:pt idx="28">
                  <c:v>2010.5</c:v>
                </c:pt>
                <c:pt idx="29">
                  <c:v>2010.6</c:v>
                </c:pt>
                <c:pt idx="30">
                  <c:v>2010.7</c:v>
                </c:pt>
                <c:pt idx="31">
                  <c:v>2010.8</c:v>
                </c:pt>
                <c:pt idx="32">
                  <c:v>2010.9</c:v>
                </c:pt>
                <c:pt idx="33">
                  <c:v>2010.10</c:v>
                </c:pt>
                <c:pt idx="34">
                  <c:v>2010.11</c:v>
                </c:pt>
                <c:pt idx="35">
                  <c:v>2010.12</c:v>
                </c:pt>
                <c:pt idx="36">
                  <c:v>2011.1</c:v>
                </c:pt>
                <c:pt idx="37">
                  <c:v>2011.2</c:v>
                </c:pt>
                <c:pt idx="38">
                  <c:v>2011.3</c:v>
                </c:pt>
                <c:pt idx="39">
                  <c:v>2011.4</c:v>
                </c:pt>
                <c:pt idx="40">
                  <c:v>2011.5</c:v>
                </c:pt>
                <c:pt idx="41">
                  <c:v>2011.6</c:v>
                </c:pt>
                <c:pt idx="42">
                  <c:v>2011.7</c:v>
                </c:pt>
                <c:pt idx="43">
                  <c:v>2011.8</c:v>
                </c:pt>
                <c:pt idx="44">
                  <c:v>2011.9</c:v>
                </c:pt>
                <c:pt idx="45">
                  <c:v>2011.10</c:v>
                </c:pt>
                <c:pt idx="46">
                  <c:v>2011.11</c:v>
                </c:pt>
                <c:pt idx="47">
                  <c:v>2011.12</c:v>
                </c:pt>
                <c:pt idx="48">
                  <c:v>2012.1</c:v>
                </c:pt>
                <c:pt idx="49">
                  <c:v>2012.2</c:v>
                </c:pt>
                <c:pt idx="50">
                  <c:v>2012.3</c:v>
                </c:pt>
                <c:pt idx="51">
                  <c:v>2012.4</c:v>
                </c:pt>
                <c:pt idx="52">
                  <c:v>2012.5</c:v>
                </c:pt>
                <c:pt idx="53">
                  <c:v>2012.6</c:v>
                </c:pt>
                <c:pt idx="54">
                  <c:v>2012.7</c:v>
                </c:pt>
                <c:pt idx="55">
                  <c:v>2012.8</c:v>
                </c:pt>
                <c:pt idx="56">
                  <c:v>2012.9</c:v>
                </c:pt>
                <c:pt idx="57">
                  <c:v>2012.10</c:v>
                </c:pt>
                <c:pt idx="58">
                  <c:v>2012.11</c:v>
                </c:pt>
                <c:pt idx="59">
                  <c:v>2012.12</c:v>
                </c:pt>
                <c:pt idx="60">
                  <c:v>2013.1</c:v>
                </c:pt>
                <c:pt idx="61">
                  <c:v>2013.2</c:v>
                </c:pt>
                <c:pt idx="62">
                  <c:v>2013.3</c:v>
                </c:pt>
                <c:pt idx="63">
                  <c:v>2013.4</c:v>
                </c:pt>
                <c:pt idx="64">
                  <c:v>2013.5</c:v>
                </c:pt>
                <c:pt idx="65">
                  <c:v>2013.6</c:v>
                </c:pt>
                <c:pt idx="66">
                  <c:v>2013.7</c:v>
                </c:pt>
                <c:pt idx="67">
                  <c:v>2013.8</c:v>
                </c:pt>
                <c:pt idx="68">
                  <c:v>2013.9</c:v>
                </c:pt>
                <c:pt idx="69">
                  <c:v>2013.10</c:v>
                </c:pt>
                <c:pt idx="70">
                  <c:v>2013.11</c:v>
                </c:pt>
                <c:pt idx="71">
                  <c:v>2013.12</c:v>
                </c:pt>
                <c:pt idx="72">
                  <c:v>2014.1</c:v>
                </c:pt>
                <c:pt idx="73">
                  <c:v>2014.2</c:v>
                </c:pt>
                <c:pt idx="74">
                  <c:v>2014.3</c:v>
                </c:pt>
                <c:pt idx="75">
                  <c:v>2014.4</c:v>
                </c:pt>
                <c:pt idx="76">
                  <c:v>2014.5</c:v>
                </c:pt>
                <c:pt idx="77">
                  <c:v>2014.6</c:v>
                </c:pt>
                <c:pt idx="78">
                  <c:v>2014.7</c:v>
                </c:pt>
                <c:pt idx="79">
                  <c:v>2014.8</c:v>
                </c:pt>
                <c:pt idx="80">
                  <c:v>2014.9</c:v>
                </c:pt>
                <c:pt idx="81">
                  <c:v>2014.10</c:v>
                </c:pt>
                <c:pt idx="82">
                  <c:v>2014.11</c:v>
                </c:pt>
                <c:pt idx="83">
                  <c:v>2014.12</c:v>
                </c:pt>
                <c:pt idx="84">
                  <c:v>2015.1</c:v>
                </c:pt>
                <c:pt idx="85">
                  <c:v>2015.2</c:v>
                </c:pt>
                <c:pt idx="86">
                  <c:v>2015.3</c:v>
                </c:pt>
                <c:pt idx="87">
                  <c:v>2015.4</c:v>
                </c:pt>
                <c:pt idx="88">
                  <c:v>2015.5</c:v>
                </c:pt>
                <c:pt idx="89">
                  <c:v>2015.6</c:v>
                </c:pt>
                <c:pt idx="90">
                  <c:v>2015.7</c:v>
                </c:pt>
                <c:pt idx="91">
                  <c:v>2015.8</c:v>
                </c:pt>
                <c:pt idx="92">
                  <c:v>2015.9</c:v>
                </c:pt>
                <c:pt idx="93">
                  <c:v>2015.10</c:v>
                </c:pt>
                <c:pt idx="94">
                  <c:v>2015.11</c:v>
                </c:pt>
                <c:pt idx="95">
                  <c:v>2015.12</c:v>
                </c:pt>
                <c:pt idx="96">
                  <c:v>2016.1</c:v>
                </c:pt>
                <c:pt idx="97">
                  <c:v>2016.2</c:v>
                </c:pt>
                <c:pt idx="98">
                  <c:v>2016.3</c:v>
                </c:pt>
                <c:pt idx="99">
                  <c:v>2016.4</c:v>
                </c:pt>
                <c:pt idx="100">
                  <c:v>2016.5</c:v>
                </c:pt>
                <c:pt idx="101">
                  <c:v>2016.6</c:v>
                </c:pt>
                <c:pt idx="102">
                  <c:v>2016.7</c:v>
                </c:pt>
                <c:pt idx="103">
                  <c:v>2016.8</c:v>
                </c:pt>
                <c:pt idx="104">
                  <c:v>2016.9</c:v>
                </c:pt>
                <c:pt idx="105">
                  <c:v>2016.10</c:v>
                </c:pt>
                <c:pt idx="106">
                  <c:v>2016.11</c:v>
                </c:pt>
                <c:pt idx="107">
                  <c:v>2016.12</c:v>
                </c:pt>
                <c:pt idx="108">
                  <c:v>2017.1</c:v>
                </c:pt>
                <c:pt idx="109">
                  <c:v>2017.2</c:v>
                </c:pt>
                <c:pt idx="110">
                  <c:v>2017.3</c:v>
                </c:pt>
                <c:pt idx="111">
                  <c:v>2017.4</c:v>
                </c:pt>
                <c:pt idx="112">
                  <c:v>2017.5</c:v>
                </c:pt>
                <c:pt idx="113">
                  <c:v>2017.6</c:v>
                </c:pt>
                <c:pt idx="114">
                  <c:v>2017.7</c:v>
                </c:pt>
                <c:pt idx="115">
                  <c:v>2017.8</c:v>
                </c:pt>
                <c:pt idx="116">
                  <c:v>2017.9</c:v>
                </c:pt>
                <c:pt idx="117">
                  <c:v>2017.10</c:v>
                </c:pt>
                <c:pt idx="118">
                  <c:v>2017.11</c:v>
                </c:pt>
                <c:pt idx="119">
                  <c:v>2017.12</c:v>
                </c:pt>
                <c:pt idx="120">
                  <c:v>2018.1</c:v>
                </c:pt>
                <c:pt idx="121">
                  <c:v>2018.2</c:v>
                </c:pt>
                <c:pt idx="122">
                  <c:v>2018.3</c:v>
                </c:pt>
                <c:pt idx="123">
                  <c:v>2018.4</c:v>
                </c:pt>
                <c:pt idx="124">
                  <c:v>2018.5</c:v>
                </c:pt>
                <c:pt idx="125">
                  <c:v>2018.6</c:v>
                </c:pt>
                <c:pt idx="126">
                  <c:v>2018.7</c:v>
                </c:pt>
                <c:pt idx="127">
                  <c:v>2018.8</c:v>
                </c:pt>
                <c:pt idx="128">
                  <c:v>2018.9</c:v>
                </c:pt>
                <c:pt idx="129">
                  <c:v>2018.10</c:v>
                </c:pt>
                <c:pt idx="130">
                  <c:v>2018.11</c:v>
                </c:pt>
                <c:pt idx="131">
                  <c:v>2018.12</c:v>
                </c:pt>
                <c:pt idx="132">
                  <c:v>2019.1</c:v>
                </c:pt>
                <c:pt idx="133">
                  <c:v>2019.2</c:v>
                </c:pt>
                <c:pt idx="134">
                  <c:v>2019.3</c:v>
                </c:pt>
                <c:pt idx="135">
                  <c:v>2019.4</c:v>
                </c:pt>
                <c:pt idx="136">
                  <c:v>2019.5</c:v>
                </c:pt>
                <c:pt idx="137">
                  <c:v>2019.6</c:v>
                </c:pt>
                <c:pt idx="138">
                  <c:v>2019.7</c:v>
                </c:pt>
                <c:pt idx="139">
                  <c:v>2019.8</c:v>
                </c:pt>
                <c:pt idx="140">
                  <c:v>2019.9</c:v>
                </c:pt>
                <c:pt idx="141">
                  <c:v>2019.10</c:v>
                </c:pt>
                <c:pt idx="142">
                  <c:v>2019.11</c:v>
                </c:pt>
                <c:pt idx="143">
                  <c:v>2019.12</c:v>
                </c:pt>
                <c:pt idx="144">
                  <c:v>2020.1</c:v>
                </c:pt>
                <c:pt idx="145">
                  <c:v>2020.2</c:v>
                </c:pt>
                <c:pt idx="146">
                  <c:v>2020.3</c:v>
                </c:pt>
                <c:pt idx="147">
                  <c:v>2020.4</c:v>
                </c:pt>
                <c:pt idx="148">
                  <c:v>2020.5</c:v>
                </c:pt>
                <c:pt idx="149">
                  <c:v>2020.6</c:v>
                </c:pt>
                <c:pt idx="150">
                  <c:v>2020.7</c:v>
                </c:pt>
                <c:pt idx="151">
                  <c:v>2020.8</c:v>
                </c:pt>
                <c:pt idx="152">
                  <c:v>2020.9</c:v>
                </c:pt>
                <c:pt idx="153">
                  <c:v>2020.10</c:v>
                </c:pt>
                <c:pt idx="154">
                  <c:v>2020.11</c:v>
                </c:pt>
                <c:pt idx="155">
                  <c:v>2020.12</c:v>
                </c:pt>
                <c:pt idx="156">
                  <c:v>2021.1</c:v>
                </c:pt>
                <c:pt idx="157">
                  <c:v>2021.2</c:v>
                </c:pt>
                <c:pt idx="158">
                  <c:v>2021.3</c:v>
                </c:pt>
                <c:pt idx="159">
                  <c:v>2021.4</c:v>
                </c:pt>
                <c:pt idx="160">
                  <c:v>2021.5</c:v>
                </c:pt>
                <c:pt idx="161">
                  <c:v>2021.6</c:v>
                </c:pt>
                <c:pt idx="162">
                  <c:v>2021.7</c:v>
                </c:pt>
                <c:pt idx="163">
                  <c:v>2021.8</c:v>
                </c:pt>
                <c:pt idx="164">
                  <c:v>2021.9</c:v>
                </c:pt>
                <c:pt idx="165">
                  <c:v>2021.10</c:v>
                </c:pt>
                <c:pt idx="166">
                  <c:v>2021.11</c:v>
                </c:pt>
                <c:pt idx="167">
                  <c:v>2021.12</c:v>
                </c:pt>
                <c:pt idx="168">
                  <c:v>2022.1</c:v>
                </c:pt>
                <c:pt idx="169">
                  <c:v>2022.2</c:v>
                </c:pt>
                <c:pt idx="170">
                  <c:v>2022.3</c:v>
                </c:pt>
                <c:pt idx="171">
                  <c:v>2022.4</c:v>
                </c:pt>
                <c:pt idx="172">
                  <c:v>2022.5</c:v>
                </c:pt>
                <c:pt idx="173">
                  <c:v>2022.6</c:v>
                </c:pt>
                <c:pt idx="174">
                  <c:v>2022.7</c:v>
                </c:pt>
                <c:pt idx="175">
                  <c:v>2022.8</c:v>
                </c:pt>
                <c:pt idx="176">
                  <c:v>2022.9</c:v>
                </c:pt>
                <c:pt idx="177">
                  <c:v>2022.10</c:v>
                </c:pt>
                <c:pt idx="178">
                  <c:v>2022.11</c:v>
                </c:pt>
                <c:pt idx="179">
                  <c:v>2022.12</c:v>
                </c:pt>
                <c:pt idx="180">
                  <c:v>2023.1</c:v>
                </c:pt>
                <c:pt idx="181">
                  <c:v>2023.2</c:v>
                </c:pt>
                <c:pt idx="182">
                  <c:v>2023.3</c:v>
                </c:pt>
                <c:pt idx="183">
                  <c:v>2023.4</c:v>
                </c:pt>
                <c:pt idx="184">
                  <c:v>2023.5</c:v>
                </c:pt>
                <c:pt idx="185">
                  <c:v>2023.6</c:v>
                </c:pt>
                <c:pt idx="186">
                  <c:v>2023.7</c:v>
                </c:pt>
                <c:pt idx="187">
                  <c:v>2023.8</c:v>
                </c:pt>
                <c:pt idx="188">
                  <c:v>2023.9</c:v>
                </c:pt>
                <c:pt idx="189">
                  <c:v>2023.10</c:v>
                </c:pt>
                <c:pt idx="190">
                  <c:v>2023.11</c:v>
                </c:pt>
                <c:pt idx="191">
                  <c:v>2023.12</c:v>
                </c:pt>
                <c:pt idx="192">
                  <c:v>2024.1</c:v>
                </c:pt>
                <c:pt idx="193">
                  <c:v>2024.2</c:v>
                </c:pt>
                <c:pt idx="194">
                  <c:v>2024.3</c:v>
                </c:pt>
                <c:pt idx="195">
                  <c:v>2024.4</c:v>
                </c:pt>
                <c:pt idx="196">
                  <c:v>2024.5</c:v>
                </c:pt>
                <c:pt idx="197">
                  <c:v>2024.6</c:v>
                </c:pt>
                <c:pt idx="198">
                  <c:v>2024.7</c:v>
                </c:pt>
                <c:pt idx="199">
                  <c:v>2024.8</c:v>
                </c:pt>
                <c:pt idx="200">
                  <c:v>2024.9</c:v>
                </c:pt>
                <c:pt idx="201">
                  <c:v>2024.10</c:v>
                </c:pt>
                <c:pt idx="202">
                  <c:v>2024.11</c:v>
                </c:pt>
                <c:pt idx="203">
                  <c:v>2024.12</c:v>
                </c:pt>
                <c:pt idx="204">
                  <c:v>2025.1</c:v>
                </c:pt>
                <c:pt idx="205">
                  <c:v>2025.2</c:v>
                </c:pt>
                <c:pt idx="206">
                  <c:v>2025.3</c:v>
                </c:pt>
              </c:strCache>
            </c:strRef>
          </c:cat>
          <c:val>
            <c:numRef>
              <c:f>Arkusz1!$C$2:$C$208</c:f>
              <c:numCache>
                <c:formatCode>General</c:formatCode>
                <c:ptCount val="207"/>
                <c:pt idx="0">
                  <c:v>70.037400000000005</c:v>
                </c:pt>
                <c:pt idx="1">
                  <c:v>72.158330000000007</c:v>
                </c:pt>
                <c:pt idx="2">
                  <c:v>73.272260000000003</c:v>
                </c:pt>
                <c:pt idx="3">
                  <c:v>73.276660000000007</c:v>
                </c:pt>
                <c:pt idx="4">
                  <c:v>72.791399999999996</c:v>
                </c:pt>
                <c:pt idx="5">
                  <c:v>72.05959</c:v>
                </c:pt>
                <c:pt idx="6">
                  <c:v>71.017129999999995</c:v>
                </c:pt>
                <c:pt idx="7">
                  <c:v>69.765540000000001</c:v>
                </c:pt>
                <c:pt idx="8">
                  <c:v>68.654920000000004</c:v>
                </c:pt>
                <c:pt idx="9">
                  <c:v>67.067409999999995</c:v>
                </c:pt>
                <c:pt idx="10">
                  <c:v>65.807329999999993</c:v>
                </c:pt>
                <c:pt idx="11">
                  <c:v>66.148520000000005</c:v>
                </c:pt>
                <c:pt idx="12">
                  <c:v>66.743930000000006</c:v>
                </c:pt>
                <c:pt idx="13">
                  <c:v>66.208879999999994</c:v>
                </c:pt>
                <c:pt idx="14">
                  <c:v>65.153930000000003</c:v>
                </c:pt>
                <c:pt idx="15">
                  <c:v>64.053749999999994</c:v>
                </c:pt>
                <c:pt idx="16">
                  <c:v>63.204259999999998</c:v>
                </c:pt>
                <c:pt idx="17">
                  <c:v>62.887320000000003</c:v>
                </c:pt>
                <c:pt idx="18">
                  <c:v>63.073819999999998</c:v>
                </c:pt>
                <c:pt idx="19">
                  <c:v>63.140700000000002</c:v>
                </c:pt>
                <c:pt idx="20">
                  <c:v>62.822690000000001</c:v>
                </c:pt>
                <c:pt idx="21">
                  <c:v>63.186839999999997</c:v>
                </c:pt>
                <c:pt idx="22">
                  <c:v>63.829799999999999</c:v>
                </c:pt>
                <c:pt idx="23">
                  <c:v>62.613779999999998</c:v>
                </c:pt>
                <c:pt idx="24">
                  <c:v>59.833919999999999</c:v>
                </c:pt>
                <c:pt idx="25">
                  <c:v>57.774140000000003</c:v>
                </c:pt>
                <c:pt idx="26">
                  <c:v>56.863439999999997</c:v>
                </c:pt>
                <c:pt idx="27">
                  <c:v>56.767249999999997</c:v>
                </c:pt>
                <c:pt idx="28">
                  <c:v>57.594470000000001</c:v>
                </c:pt>
                <c:pt idx="29">
                  <c:v>58.649470000000001</c:v>
                </c:pt>
                <c:pt idx="30">
                  <c:v>58.986980000000003</c:v>
                </c:pt>
                <c:pt idx="31">
                  <c:v>59.15117</c:v>
                </c:pt>
                <c:pt idx="32">
                  <c:v>59.89526</c:v>
                </c:pt>
                <c:pt idx="33">
                  <c:v>60.455120000000001</c:v>
                </c:pt>
                <c:pt idx="34">
                  <c:v>60.520829999999997</c:v>
                </c:pt>
                <c:pt idx="35">
                  <c:v>60.961970000000001</c:v>
                </c:pt>
                <c:pt idx="36">
                  <c:v>61.804729999999999</c:v>
                </c:pt>
                <c:pt idx="37">
                  <c:v>62.861449999999998</c:v>
                </c:pt>
                <c:pt idx="38">
                  <c:v>64.567850000000007</c:v>
                </c:pt>
                <c:pt idx="39">
                  <c:v>66.241519999999994</c:v>
                </c:pt>
                <c:pt idx="40">
                  <c:v>66.891980000000004</c:v>
                </c:pt>
                <c:pt idx="41">
                  <c:v>66.699520000000007</c:v>
                </c:pt>
                <c:pt idx="42">
                  <c:v>66.695989999999995</c:v>
                </c:pt>
                <c:pt idx="43">
                  <c:v>66.611260000000001</c:v>
                </c:pt>
                <c:pt idx="44">
                  <c:v>65.796750000000003</c:v>
                </c:pt>
                <c:pt idx="45">
                  <c:v>65.460520000000002</c:v>
                </c:pt>
                <c:pt idx="46">
                  <c:v>66.019819999999996</c:v>
                </c:pt>
                <c:pt idx="47">
                  <c:v>66.869280000000003</c:v>
                </c:pt>
                <c:pt idx="48">
                  <c:v>67.395449999999997</c:v>
                </c:pt>
                <c:pt idx="49">
                  <c:v>66.76688</c:v>
                </c:pt>
                <c:pt idx="50">
                  <c:v>65.347939999999994</c:v>
                </c:pt>
                <c:pt idx="51">
                  <c:v>63.876220000000004</c:v>
                </c:pt>
                <c:pt idx="52">
                  <c:v>61.668230000000001</c:v>
                </c:pt>
                <c:pt idx="53">
                  <c:v>58.946219999999997</c:v>
                </c:pt>
                <c:pt idx="54">
                  <c:v>56.67801</c:v>
                </c:pt>
                <c:pt idx="55">
                  <c:v>55.046109999999999</c:v>
                </c:pt>
                <c:pt idx="56">
                  <c:v>54.35924</c:v>
                </c:pt>
                <c:pt idx="57">
                  <c:v>54.2121</c:v>
                </c:pt>
                <c:pt idx="58">
                  <c:v>53.594679999999997</c:v>
                </c:pt>
                <c:pt idx="59">
                  <c:v>52.534350000000003</c:v>
                </c:pt>
                <c:pt idx="60">
                  <c:v>51.664960000000001</c:v>
                </c:pt>
                <c:pt idx="61">
                  <c:v>51.203020000000002</c:v>
                </c:pt>
                <c:pt idx="62">
                  <c:v>51.181179999999998</c:v>
                </c:pt>
                <c:pt idx="63">
                  <c:v>51.61271</c:v>
                </c:pt>
                <c:pt idx="64">
                  <c:v>52.620539999999998</c:v>
                </c:pt>
                <c:pt idx="65">
                  <c:v>54.065429999999999</c:v>
                </c:pt>
                <c:pt idx="66">
                  <c:v>55.63</c:v>
                </c:pt>
                <c:pt idx="67">
                  <c:v>57.409129999999998</c:v>
                </c:pt>
                <c:pt idx="68">
                  <c:v>58.700249999999997</c:v>
                </c:pt>
                <c:pt idx="69">
                  <c:v>58.753570000000003</c:v>
                </c:pt>
                <c:pt idx="70">
                  <c:v>58.731520000000003</c:v>
                </c:pt>
                <c:pt idx="71">
                  <c:v>59.18479</c:v>
                </c:pt>
                <c:pt idx="72">
                  <c:v>59.675260000000002</c:v>
                </c:pt>
                <c:pt idx="73">
                  <c:v>60.543379999999999</c:v>
                </c:pt>
                <c:pt idx="74">
                  <c:v>61.43732</c:v>
                </c:pt>
                <c:pt idx="75">
                  <c:v>61.830260000000003</c:v>
                </c:pt>
                <c:pt idx="76">
                  <c:v>61.722650000000002</c:v>
                </c:pt>
                <c:pt idx="77">
                  <c:v>61.327280000000002</c:v>
                </c:pt>
                <c:pt idx="78">
                  <c:v>61.056899999999999</c:v>
                </c:pt>
                <c:pt idx="79">
                  <c:v>61.035760000000003</c:v>
                </c:pt>
                <c:pt idx="80">
                  <c:v>61.297910000000002</c:v>
                </c:pt>
                <c:pt idx="81">
                  <c:v>61.644129999999997</c:v>
                </c:pt>
                <c:pt idx="82">
                  <c:v>62.17794</c:v>
                </c:pt>
                <c:pt idx="83">
                  <c:v>63.01</c:v>
                </c:pt>
                <c:pt idx="84">
                  <c:v>63.41771</c:v>
                </c:pt>
                <c:pt idx="85">
                  <c:v>63.313360000000003</c:v>
                </c:pt>
                <c:pt idx="86">
                  <c:v>63.319040000000001</c:v>
                </c:pt>
                <c:pt idx="87">
                  <c:v>63.21611</c:v>
                </c:pt>
                <c:pt idx="88">
                  <c:v>63.171950000000002</c:v>
                </c:pt>
                <c:pt idx="89">
                  <c:v>63.940640000000002</c:v>
                </c:pt>
                <c:pt idx="90">
                  <c:v>65.141319999999993</c:v>
                </c:pt>
                <c:pt idx="91">
                  <c:v>66.240080000000006</c:v>
                </c:pt>
                <c:pt idx="92">
                  <c:v>67.245469999999997</c:v>
                </c:pt>
                <c:pt idx="93">
                  <c:v>68.021330000000006</c:v>
                </c:pt>
                <c:pt idx="94">
                  <c:v>68.222390000000004</c:v>
                </c:pt>
                <c:pt idx="95">
                  <c:v>67.599029999999999</c:v>
                </c:pt>
                <c:pt idx="96">
                  <c:v>67.466120000000004</c:v>
                </c:pt>
                <c:pt idx="97">
                  <c:v>68.135649999999998</c:v>
                </c:pt>
                <c:pt idx="98">
                  <c:v>67.977459999999994</c:v>
                </c:pt>
                <c:pt idx="99">
                  <c:v>67.352099999999993</c:v>
                </c:pt>
                <c:pt idx="100">
                  <c:v>67.026769999999999</c:v>
                </c:pt>
                <c:pt idx="101">
                  <c:v>66.547790000000006</c:v>
                </c:pt>
                <c:pt idx="102">
                  <c:v>65.985849999999999</c:v>
                </c:pt>
                <c:pt idx="103">
                  <c:v>65.688490000000002</c:v>
                </c:pt>
                <c:pt idx="104">
                  <c:v>65.397679999999994</c:v>
                </c:pt>
                <c:pt idx="105">
                  <c:v>65.236400000000003</c:v>
                </c:pt>
                <c:pt idx="106">
                  <c:v>66.043469999999999</c:v>
                </c:pt>
                <c:pt idx="107">
                  <c:v>68.143739999999994</c:v>
                </c:pt>
                <c:pt idx="108">
                  <c:v>69.716610000000003</c:v>
                </c:pt>
                <c:pt idx="109">
                  <c:v>69.763710000000003</c:v>
                </c:pt>
                <c:pt idx="110">
                  <c:v>70.399079999999998</c:v>
                </c:pt>
                <c:pt idx="111">
                  <c:v>72.13852</c:v>
                </c:pt>
                <c:pt idx="112">
                  <c:v>73.801209999999998</c:v>
                </c:pt>
                <c:pt idx="113">
                  <c:v>74.964699999999993</c:v>
                </c:pt>
                <c:pt idx="114">
                  <c:v>75.916409999999999</c:v>
                </c:pt>
                <c:pt idx="115">
                  <c:v>76.745739999999998</c:v>
                </c:pt>
                <c:pt idx="116">
                  <c:v>77.572839999999999</c:v>
                </c:pt>
                <c:pt idx="117">
                  <c:v>78.69059</c:v>
                </c:pt>
                <c:pt idx="118">
                  <c:v>79.528599999999997</c:v>
                </c:pt>
                <c:pt idx="119">
                  <c:v>80.092079999999996</c:v>
                </c:pt>
                <c:pt idx="120">
                  <c:v>80.767359999999996</c:v>
                </c:pt>
                <c:pt idx="121">
                  <c:v>81.300250000000005</c:v>
                </c:pt>
                <c:pt idx="122">
                  <c:v>81.464799999999997</c:v>
                </c:pt>
                <c:pt idx="123">
                  <c:v>81.337019999999995</c:v>
                </c:pt>
                <c:pt idx="124">
                  <c:v>81.850849999999994</c:v>
                </c:pt>
                <c:pt idx="125">
                  <c:v>82.916269999999997</c:v>
                </c:pt>
                <c:pt idx="126">
                  <c:v>83.075509999999994</c:v>
                </c:pt>
                <c:pt idx="127">
                  <c:v>82.387180000000001</c:v>
                </c:pt>
                <c:pt idx="128">
                  <c:v>81.733429999999998</c:v>
                </c:pt>
                <c:pt idx="129">
                  <c:v>81.297970000000007</c:v>
                </c:pt>
                <c:pt idx="130">
                  <c:v>80.630840000000006</c:v>
                </c:pt>
                <c:pt idx="131">
                  <c:v>79.401790000000005</c:v>
                </c:pt>
                <c:pt idx="132">
                  <c:v>78.620909999999995</c:v>
                </c:pt>
                <c:pt idx="133">
                  <c:v>78.964849999999998</c:v>
                </c:pt>
                <c:pt idx="134">
                  <c:v>79.758080000000007</c:v>
                </c:pt>
                <c:pt idx="135">
                  <c:v>80.315070000000006</c:v>
                </c:pt>
                <c:pt idx="136">
                  <c:v>79.862639999999999</c:v>
                </c:pt>
                <c:pt idx="137">
                  <c:v>79.104789999999994</c:v>
                </c:pt>
                <c:pt idx="138">
                  <c:v>78.81559</c:v>
                </c:pt>
                <c:pt idx="139">
                  <c:v>78.11206</c:v>
                </c:pt>
                <c:pt idx="140">
                  <c:v>77.161869999999993</c:v>
                </c:pt>
                <c:pt idx="141">
                  <c:v>76.298680000000004</c:v>
                </c:pt>
                <c:pt idx="142">
                  <c:v>75.679900000000004</c:v>
                </c:pt>
                <c:pt idx="143">
                  <c:v>75.451329999999999</c:v>
                </c:pt>
                <c:pt idx="144">
                  <c:v>75.010850000000005</c:v>
                </c:pt>
                <c:pt idx="145">
                  <c:v>73.403459999999995</c:v>
                </c:pt>
                <c:pt idx="146">
                  <c:v>70.357439999999997</c:v>
                </c:pt>
                <c:pt idx="147">
                  <c:v>68.081149999999994</c:v>
                </c:pt>
                <c:pt idx="148">
                  <c:v>68.353980000000007</c:v>
                </c:pt>
                <c:pt idx="149">
                  <c:v>69.984279999999998</c:v>
                </c:pt>
                <c:pt idx="150">
                  <c:v>71.343549999999993</c:v>
                </c:pt>
                <c:pt idx="151">
                  <c:v>72.199079999999995</c:v>
                </c:pt>
                <c:pt idx="152">
                  <c:v>72.765180000000001</c:v>
                </c:pt>
                <c:pt idx="153">
                  <c:v>73.224459999999993</c:v>
                </c:pt>
                <c:pt idx="154">
                  <c:v>73.413219999999995</c:v>
                </c:pt>
                <c:pt idx="155">
                  <c:v>72.833590000000001</c:v>
                </c:pt>
                <c:pt idx="156">
                  <c:v>72.61103</c:v>
                </c:pt>
                <c:pt idx="157">
                  <c:v>74.793030000000002</c:v>
                </c:pt>
                <c:pt idx="158">
                  <c:v>79.084999999999994</c:v>
                </c:pt>
                <c:pt idx="159">
                  <c:v>82.241770000000002</c:v>
                </c:pt>
                <c:pt idx="160">
                  <c:v>82.053269999999998</c:v>
                </c:pt>
                <c:pt idx="161">
                  <c:v>80.014160000000004</c:v>
                </c:pt>
                <c:pt idx="162">
                  <c:v>78.131829999999994</c:v>
                </c:pt>
                <c:pt idx="163">
                  <c:v>77.245270000000005</c:v>
                </c:pt>
                <c:pt idx="164">
                  <c:v>77.373289999999997</c:v>
                </c:pt>
                <c:pt idx="165">
                  <c:v>77.878209999999996</c:v>
                </c:pt>
                <c:pt idx="166">
                  <c:v>78.874390000000005</c:v>
                </c:pt>
                <c:pt idx="167">
                  <c:v>80.716890000000006</c:v>
                </c:pt>
                <c:pt idx="168">
                  <c:v>82.144180000000006</c:v>
                </c:pt>
                <c:pt idx="169">
                  <c:v>82.583889999999997</c:v>
                </c:pt>
                <c:pt idx="170">
                  <c:v>82.905069999999995</c:v>
                </c:pt>
                <c:pt idx="171">
                  <c:v>83.201819999999998</c:v>
                </c:pt>
                <c:pt idx="172">
                  <c:v>83.019639999999995</c:v>
                </c:pt>
                <c:pt idx="173">
                  <c:v>82.350719999999995</c:v>
                </c:pt>
                <c:pt idx="174">
                  <c:v>82.203140000000005</c:v>
                </c:pt>
                <c:pt idx="175">
                  <c:v>82.850440000000006</c:v>
                </c:pt>
                <c:pt idx="176">
                  <c:v>83.274439999999998</c:v>
                </c:pt>
                <c:pt idx="177">
                  <c:v>83.493139999999997</c:v>
                </c:pt>
                <c:pt idx="178">
                  <c:v>83.425979999999996</c:v>
                </c:pt>
                <c:pt idx="179">
                  <c:v>82.241069999999993</c:v>
                </c:pt>
                <c:pt idx="180">
                  <c:v>80.491529999999997</c:v>
                </c:pt>
                <c:pt idx="181">
                  <c:v>78.821749999999994</c:v>
                </c:pt>
                <c:pt idx="182">
                  <c:v>77.312039999999996</c:v>
                </c:pt>
                <c:pt idx="183">
                  <c:v>76.318089999999998</c:v>
                </c:pt>
                <c:pt idx="184">
                  <c:v>76.228899999999996</c:v>
                </c:pt>
                <c:pt idx="185">
                  <c:v>76.971670000000003</c:v>
                </c:pt>
                <c:pt idx="186">
                  <c:v>77.687790000000007</c:v>
                </c:pt>
                <c:pt idx="187">
                  <c:v>77.816969999999998</c:v>
                </c:pt>
                <c:pt idx="188">
                  <c:v>77.688789999999997</c:v>
                </c:pt>
                <c:pt idx="189">
                  <c:v>77.090410000000006</c:v>
                </c:pt>
                <c:pt idx="190">
                  <c:v>75.88588</c:v>
                </c:pt>
                <c:pt idx="191">
                  <c:v>75.449160000000006</c:v>
                </c:pt>
                <c:pt idx="192">
                  <c:v>76.295140000000004</c:v>
                </c:pt>
                <c:pt idx="193">
                  <c:v>77.110489999999999</c:v>
                </c:pt>
                <c:pt idx="194">
                  <c:v>77.137069999999994</c:v>
                </c:pt>
                <c:pt idx="195">
                  <c:v>76.982299999999995</c:v>
                </c:pt>
                <c:pt idx="196">
                  <c:v>76.93177</c:v>
                </c:pt>
                <c:pt idx="197">
                  <c:v>76.783609999999996</c:v>
                </c:pt>
                <c:pt idx="198">
                  <c:v>76.632800000000003</c:v>
                </c:pt>
                <c:pt idx="199">
                  <c:v>76.609210000000004</c:v>
                </c:pt>
                <c:pt idx="200">
                  <c:v>76.878649999999993</c:v>
                </c:pt>
                <c:pt idx="201">
                  <c:v>77.657290000000003</c:v>
                </c:pt>
                <c:pt idx="202">
                  <c:v>78.350369999999998</c:v>
                </c:pt>
                <c:pt idx="203">
                  <c:v>78.212999999999994</c:v>
                </c:pt>
                <c:pt idx="204">
                  <c:v>77.581270000000004</c:v>
                </c:pt>
                <c:pt idx="205">
                  <c:v>76.797790000000006</c:v>
                </c:pt>
                <c:pt idx="206">
                  <c:v>76.229010000000002</c:v>
                </c:pt>
              </c:numCache>
            </c:numRef>
          </c:val>
          <c:smooth val="0"/>
          <c:extLst>
            <c:ext xmlns:c16="http://schemas.microsoft.com/office/drawing/2014/chart" uri="{C3380CC4-5D6E-409C-BE32-E72D297353CC}">
              <c16:uniqueId val="{00000001-6FF0-439E-9844-41E03EE65630}"/>
            </c:ext>
          </c:extLst>
        </c:ser>
        <c:ser>
          <c:idx val="2"/>
          <c:order val="2"/>
          <c:tx>
            <c:v>PROGNOZA</c:v>
          </c:tx>
          <c:spPr>
            <a:ln w="28575" cap="rnd">
              <a:solidFill>
                <a:schemeClr val="accent3"/>
              </a:solidFill>
              <a:round/>
            </a:ln>
            <a:effectLst/>
          </c:spPr>
          <c:marker>
            <c:symbol val="none"/>
          </c:marker>
          <c:cat>
            <c:strRef>
              <c:f>Arkusz1!$A$2:$A$208</c:f>
              <c:strCache>
                <c:ptCount val="207"/>
                <c:pt idx="0">
                  <c:v>2008.1</c:v>
                </c:pt>
                <c:pt idx="1">
                  <c:v>2008.2</c:v>
                </c:pt>
                <c:pt idx="2">
                  <c:v>2008.3</c:v>
                </c:pt>
                <c:pt idx="3">
                  <c:v>2008.4</c:v>
                </c:pt>
                <c:pt idx="4">
                  <c:v>2008.5</c:v>
                </c:pt>
                <c:pt idx="5">
                  <c:v>2008.6</c:v>
                </c:pt>
                <c:pt idx="6">
                  <c:v>2008.7</c:v>
                </c:pt>
                <c:pt idx="7">
                  <c:v>2008.8</c:v>
                </c:pt>
                <c:pt idx="8">
                  <c:v>2008.9</c:v>
                </c:pt>
                <c:pt idx="9">
                  <c:v>2008.10</c:v>
                </c:pt>
                <c:pt idx="10">
                  <c:v>2008.11</c:v>
                </c:pt>
                <c:pt idx="11">
                  <c:v>2008.12</c:v>
                </c:pt>
                <c:pt idx="12">
                  <c:v>2009.1</c:v>
                </c:pt>
                <c:pt idx="13">
                  <c:v>2009.2</c:v>
                </c:pt>
                <c:pt idx="14">
                  <c:v>2009.3</c:v>
                </c:pt>
                <c:pt idx="15">
                  <c:v>2009.4</c:v>
                </c:pt>
                <c:pt idx="16">
                  <c:v>2009.5</c:v>
                </c:pt>
                <c:pt idx="17">
                  <c:v>2009.6</c:v>
                </c:pt>
                <c:pt idx="18">
                  <c:v>2009.7</c:v>
                </c:pt>
                <c:pt idx="19">
                  <c:v>2009.8</c:v>
                </c:pt>
                <c:pt idx="20">
                  <c:v>2009.9</c:v>
                </c:pt>
                <c:pt idx="21">
                  <c:v>2009.10</c:v>
                </c:pt>
                <c:pt idx="22">
                  <c:v>2009.11</c:v>
                </c:pt>
                <c:pt idx="23">
                  <c:v>2009.12</c:v>
                </c:pt>
                <c:pt idx="24">
                  <c:v>2010.1</c:v>
                </c:pt>
                <c:pt idx="25">
                  <c:v>2010.2</c:v>
                </c:pt>
                <c:pt idx="26">
                  <c:v>2010.3</c:v>
                </c:pt>
                <c:pt idx="27">
                  <c:v>2010.4</c:v>
                </c:pt>
                <c:pt idx="28">
                  <c:v>2010.5</c:v>
                </c:pt>
                <c:pt idx="29">
                  <c:v>2010.6</c:v>
                </c:pt>
                <c:pt idx="30">
                  <c:v>2010.7</c:v>
                </c:pt>
                <c:pt idx="31">
                  <c:v>2010.8</c:v>
                </c:pt>
                <c:pt idx="32">
                  <c:v>2010.9</c:v>
                </c:pt>
                <c:pt idx="33">
                  <c:v>2010.10</c:v>
                </c:pt>
                <c:pt idx="34">
                  <c:v>2010.11</c:v>
                </c:pt>
                <c:pt idx="35">
                  <c:v>2010.12</c:v>
                </c:pt>
                <c:pt idx="36">
                  <c:v>2011.1</c:v>
                </c:pt>
                <c:pt idx="37">
                  <c:v>2011.2</c:v>
                </c:pt>
                <c:pt idx="38">
                  <c:v>2011.3</c:v>
                </c:pt>
                <c:pt idx="39">
                  <c:v>2011.4</c:v>
                </c:pt>
                <c:pt idx="40">
                  <c:v>2011.5</c:v>
                </c:pt>
                <c:pt idx="41">
                  <c:v>2011.6</c:v>
                </c:pt>
                <c:pt idx="42">
                  <c:v>2011.7</c:v>
                </c:pt>
                <c:pt idx="43">
                  <c:v>2011.8</c:v>
                </c:pt>
                <c:pt idx="44">
                  <c:v>2011.9</c:v>
                </c:pt>
                <c:pt idx="45">
                  <c:v>2011.10</c:v>
                </c:pt>
                <c:pt idx="46">
                  <c:v>2011.11</c:v>
                </c:pt>
                <c:pt idx="47">
                  <c:v>2011.12</c:v>
                </c:pt>
                <c:pt idx="48">
                  <c:v>2012.1</c:v>
                </c:pt>
                <c:pt idx="49">
                  <c:v>2012.2</c:v>
                </c:pt>
                <c:pt idx="50">
                  <c:v>2012.3</c:v>
                </c:pt>
                <c:pt idx="51">
                  <c:v>2012.4</c:v>
                </c:pt>
                <c:pt idx="52">
                  <c:v>2012.5</c:v>
                </c:pt>
                <c:pt idx="53">
                  <c:v>2012.6</c:v>
                </c:pt>
                <c:pt idx="54">
                  <c:v>2012.7</c:v>
                </c:pt>
                <c:pt idx="55">
                  <c:v>2012.8</c:v>
                </c:pt>
                <c:pt idx="56">
                  <c:v>2012.9</c:v>
                </c:pt>
                <c:pt idx="57">
                  <c:v>2012.10</c:v>
                </c:pt>
                <c:pt idx="58">
                  <c:v>2012.11</c:v>
                </c:pt>
                <c:pt idx="59">
                  <c:v>2012.12</c:v>
                </c:pt>
                <c:pt idx="60">
                  <c:v>2013.1</c:v>
                </c:pt>
                <c:pt idx="61">
                  <c:v>2013.2</c:v>
                </c:pt>
                <c:pt idx="62">
                  <c:v>2013.3</c:v>
                </c:pt>
                <c:pt idx="63">
                  <c:v>2013.4</c:v>
                </c:pt>
                <c:pt idx="64">
                  <c:v>2013.5</c:v>
                </c:pt>
                <c:pt idx="65">
                  <c:v>2013.6</c:v>
                </c:pt>
                <c:pt idx="66">
                  <c:v>2013.7</c:v>
                </c:pt>
                <c:pt idx="67">
                  <c:v>2013.8</c:v>
                </c:pt>
                <c:pt idx="68">
                  <c:v>2013.9</c:v>
                </c:pt>
                <c:pt idx="69">
                  <c:v>2013.10</c:v>
                </c:pt>
                <c:pt idx="70">
                  <c:v>2013.11</c:v>
                </c:pt>
                <c:pt idx="71">
                  <c:v>2013.12</c:v>
                </c:pt>
                <c:pt idx="72">
                  <c:v>2014.1</c:v>
                </c:pt>
                <c:pt idx="73">
                  <c:v>2014.2</c:v>
                </c:pt>
                <c:pt idx="74">
                  <c:v>2014.3</c:v>
                </c:pt>
                <c:pt idx="75">
                  <c:v>2014.4</c:v>
                </c:pt>
                <c:pt idx="76">
                  <c:v>2014.5</c:v>
                </c:pt>
                <c:pt idx="77">
                  <c:v>2014.6</c:v>
                </c:pt>
                <c:pt idx="78">
                  <c:v>2014.7</c:v>
                </c:pt>
                <c:pt idx="79">
                  <c:v>2014.8</c:v>
                </c:pt>
                <c:pt idx="80">
                  <c:v>2014.9</c:v>
                </c:pt>
                <c:pt idx="81">
                  <c:v>2014.10</c:v>
                </c:pt>
                <c:pt idx="82">
                  <c:v>2014.11</c:v>
                </c:pt>
                <c:pt idx="83">
                  <c:v>2014.12</c:v>
                </c:pt>
                <c:pt idx="84">
                  <c:v>2015.1</c:v>
                </c:pt>
                <c:pt idx="85">
                  <c:v>2015.2</c:v>
                </c:pt>
                <c:pt idx="86">
                  <c:v>2015.3</c:v>
                </c:pt>
                <c:pt idx="87">
                  <c:v>2015.4</c:v>
                </c:pt>
                <c:pt idx="88">
                  <c:v>2015.5</c:v>
                </c:pt>
                <c:pt idx="89">
                  <c:v>2015.6</c:v>
                </c:pt>
                <c:pt idx="90">
                  <c:v>2015.7</c:v>
                </c:pt>
                <c:pt idx="91">
                  <c:v>2015.8</c:v>
                </c:pt>
                <c:pt idx="92">
                  <c:v>2015.9</c:v>
                </c:pt>
                <c:pt idx="93">
                  <c:v>2015.10</c:v>
                </c:pt>
                <c:pt idx="94">
                  <c:v>2015.11</c:v>
                </c:pt>
                <c:pt idx="95">
                  <c:v>2015.12</c:v>
                </c:pt>
                <c:pt idx="96">
                  <c:v>2016.1</c:v>
                </c:pt>
                <c:pt idx="97">
                  <c:v>2016.2</c:v>
                </c:pt>
                <c:pt idx="98">
                  <c:v>2016.3</c:v>
                </c:pt>
                <c:pt idx="99">
                  <c:v>2016.4</c:v>
                </c:pt>
                <c:pt idx="100">
                  <c:v>2016.5</c:v>
                </c:pt>
                <c:pt idx="101">
                  <c:v>2016.6</c:v>
                </c:pt>
                <c:pt idx="102">
                  <c:v>2016.7</c:v>
                </c:pt>
                <c:pt idx="103">
                  <c:v>2016.8</c:v>
                </c:pt>
                <c:pt idx="104">
                  <c:v>2016.9</c:v>
                </c:pt>
                <c:pt idx="105">
                  <c:v>2016.10</c:v>
                </c:pt>
                <c:pt idx="106">
                  <c:v>2016.11</c:v>
                </c:pt>
                <c:pt idx="107">
                  <c:v>2016.12</c:v>
                </c:pt>
                <c:pt idx="108">
                  <c:v>2017.1</c:v>
                </c:pt>
                <c:pt idx="109">
                  <c:v>2017.2</c:v>
                </c:pt>
                <c:pt idx="110">
                  <c:v>2017.3</c:v>
                </c:pt>
                <c:pt idx="111">
                  <c:v>2017.4</c:v>
                </c:pt>
                <c:pt idx="112">
                  <c:v>2017.5</c:v>
                </c:pt>
                <c:pt idx="113">
                  <c:v>2017.6</c:v>
                </c:pt>
                <c:pt idx="114">
                  <c:v>2017.7</c:v>
                </c:pt>
                <c:pt idx="115">
                  <c:v>2017.8</c:v>
                </c:pt>
                <c:pt idx="116">
                  <c:v>2017.9</c:v>
                </c:pt>
                <c:pt idx="117">
                  <c:v>2017.10</c:v>
                </c:pt>
                <c:pt idx="118">
                  <c:v>2017.11</c:v>
                </c:pt>
                <c:pt idx="119">
                  <c:v>2017.12</c:v>
                </c:pt>
                <c:pt idx="120">
                  <c:v>2018.1</c:v>
                </c:pt>
                <c:pt idx="121">
                  <c:v>2018.2</c:v>
                </c:pt>
                <c:pt idx="122">
                  <c:v>2018.3</c:v>
                </c:pt>
                <c:pt idx="123">
                  <c:v>2018.4</c:v>
                </c:pt>
                <c:pt idx="124">
                  <c:v>2018.5</c:v>
                </c:pt>
                <c:pt idx="125">
                  <c:v>2018.6</c:v>
                </c:pt>
                <c:pt idx="126">
                  <c:v>2018.7</c:v>
                </c:pt>
                <c:pt idx="127">
                  <c:v>2018.8</c:v>
                </c:pt>
                <c:pt idx="128">
                  <c:v>2018.9</c:v>
                </c:pt>
                <c:pt idx="129">
                  <c:v>2018.10</c:v>
                </c:pt>
                <c:pt idx="130">
                  <c:v>2018.11</c:v>
                </c:pt>
                <c:pt idx="131">
                  <c:v>2018.12</c:v>
                </c:pt>
                <c:pt idx="132">
                  <c:v>2019.1</c:v>
                </c:pt>
                <c:pt idx="133">
                  <c:v>2019.2</c:v>
                </c:pt>
                <c:pt idx="134">
                  <c:v>2019.3</c:v>
                </c:pt>
                <c:pt idx="135">
                  <c:v>2019.4</c:v>
                </c:pt>
                <c:pt idx="136">
                  <c:v>2019.5</c:v>
                </c:pt>
                <c:pt idx="137">
                  <c:v>2019.6</c:v>
                </c:pt>
                <c:pt idx="138">
                  <c:v>2019.7</c:v>
                </c:pt>
                <c:pt idx="139">
                  <c:v>2019.8</c:v>
                </c:pt>
                <c:pt idx="140">
                  <c:v>2019.9</c:v>
                </c:pt>
                <c:pt idx="141">
                  <c:v>2019.10</c:v>
                </c:pt>
                <c:pt idx="142">
                  <c:v>2019.11</c:v>
                </c:pt>
                <c:pt idx="143">
                  <c:v>2019.12</c:v>
                </c:pt>
                <c:pt idx="144">
                  <c:v>2020.1</c:v>
                </c:pt>
                <c:pt idx="145">
                  <c:v>2020.2</c:v>
                </c:pt>
                <c:pt idx="146">
                  <c:v>2020.3</c:v>
                </c:pt>
                <c:pt idx="147">
                  <c:v>2020.4</c:v>
                </c:pt>
                <c:pt idx="148">
                  <c:v>2020.5</c:v>
                </c:pt>
                <c:pt idx="149">
                  <c:v>2020.6</c:v>
                </c:pt>
                <c:pt idx="150">
                  <c:v>2020.7</c:v>
                </c:pt>
                <c:pt idx="151">
                  <c:v>2020.8</c:v>
                </c:pt>
                <c:pt idx="152">
                  <c:v>2020.9</c:v>
                </c:pt>
                <c:pt idx="153">
                  <c:v>2020.10</c:v>
                </c:pt>
                <c:pt idx="154">
                  <c:v>2020.11</c:v>
                </c:pt>
                <c:pt idx="155">
                  <c:v>2020.12</c:v>
                </c:pt>
                <c:pt idx="156">
                  <c:v>2021.1</c:v>
                </c:pt>
                <c:pt idx="157">
                  <c:v>2021.2</c:v>
                </c:pt>
                <c:pt idx="158">
                  <c:v>2021.3</c:v>
                </c:pt>
                <c:pt idx="159">
                  <c:v>2021.4</c:v>
                </c:pt>
                <c:pt idx="160">
                  <c:v>2021.5</c:v>
                </c:pt>
                <c:pt idx="161">
                  <c:v>2021.6</c:v>
                </c:pt>
                <c:pt idx="162">
                  <c:v>2021.7</c:v>
                </c:pt>
                <c:pt idx="163">
                  <c:v>2021.8</c:v>
                </c:pt>
                <c:pt idx="164">
                  <c:v>2021.9</c:v>
                </c:pt>
                <c:pt idx="165">
                  <c:v>2021.10</c:v>
                </c:pt>
                <c:pt idx="166">
                  <c:v>2021.11</c:v>
                </c:pt>
                <c:pt idx="167">
                  <c:v>2021.12</c:v>
                </c:pt>
                <c:pt idx="168">
                  <c:v>2022.1</c:v>
                </c:pt>
                <c:pt idx="169">
                  <c:v>2022.2</c:v>
                </c:pt>
                <c:pt idx="170">
                  <c:v>2022.3</c:v>
                </c:pt>
                <c:pt idx="171">
                  <c:v>2022.4</c:v>
                </c:pt>
                <c:pt idx="172">
                  <c:v>2022.5</c:v>
                </c:pt>
                <c:pt idx="173">
                  <c:v>2022.6</c:v>
                </c:pt>
                <c:pt idx="174">
                  <c:v>2022.7</c:v>
                </c:pt>
                <c:pt idx="175">
                  <c:v>2022.8</c:v>
                </c:pt>
                <c:pt idx="176">
                  <c:v>2022.9</c:v>
                </c:pt>
                <c:pt idx="177">
                  <c:v>2022.10</c:v>
                </c:pt>
                <c:pt idx="178">
                  <c:v>2022.11</c:v>
                </c:pt>
                <c:pt idx="179">
                  <c:v>2022.12</c:v>
                </c:pt>
                <c:pt idx="180">
                  <c:v>2023.1</c:v>
                </c:pt>
                <c:pt idx="181">
                  <c:v>2023.2</c:v>
                </c:pt>
                <c:pt idx="182">
                  <c:v>2023.3</c:v>
                </c:pt>
                <c:pt idx="183">
                  <c:v>2023.4</c:v>
                </c:pt>
                <c:pt idx="184">
                  <c:v>2023.5</c:v>
                </c:pt>
                <c:pt idx="185">
                  <c:v>2023.6</c:v>
                </c:pt>
                <c:pt idx="186">
                  <c:v>2023.7</c:v>
                </c:pt>
                <c:pt idx="187">
                  <c:v>2023.8</c:v>
                </c:pt>
                <c:pt idx="188">
                  <c:v>2023.9</c:v>
                </c:pt>
                <c:pt idx="189">
                  <c:v>2023.10</c:v>
                </c:pt>
                <c:pt idx="190">
                  <c:v>2023.11</c:v>
                </c:pt>
                <c:pt idx="191">
                  <c:v>2023.12</c:v>
                </c:pt>
                <c:pt idx="192">
                  <c:v>2024.1</c:v>
                </c:pt>
                <c:pt idx="193">
                  <c:v>2024.2</c:v>
                </c:pt>
                <c:pt idx="194">
                  <c:v>2024.3</c:v>
                </c:pt>
                <c:pt idx="195">
                  <c:v>2024.4</c:v>
                </c:pt>
                <c:pt idx="196">
                  <c:v>2024.5</c:v>
                </c:pt>
                <c:pt idx="197">
                  <c:v>2024.6</c:v>
                </c:pt>
                <c:pt idx="198">
                  <c:v>2024.7</c:v>
                </c:pt>
                <c:pt idx="199">
                  <c:v>2024.8</c:v>
                </c:pt>
                <c:pt idx="200">
                  <c:v>2024.9</c:v>
                </c:pt>
                <c:pt idx="201">
                  <c:v>2024.10</c:v>
                </c:pt>
                <c:pt idx="202">
                  <c:v>2024.11</c:v>
                </c:pt>
                <c:pt idx="203">
                  <c:v>2024.12</c:v>
                </c:pt>
                <c:pt idx="204">
                  <c:v>2025.1</c:v>
                </c:pt>
                <c:pt idx="205">
                  <c:v>2025.2</c:v>
                </c:pt>
                <c:pt idx="206">
                  <c:v>2025.3</c:v>
                </c:pt>
              </c:strCache>
            </c:strRef>
          </c:cat>
          <c:val>
            <c:numRef>
              <c:f>Arkusz1!$D$2:$D$208</c:f>
              <c:numCache>
                <c:formatCode>General</c:formatCode>
                <c:ptCount val="207"/>
                <c:pt idx="0">
                  <c:v>162.422</c:v>
                </c:pt>
                <c:pt idx="1">
                  <c:v>165.61189999999999</c:v>
                </c:pt>
                <c:pt idx="2">
                  <c:v>150.63499999999999</c:v>
                </c:pt>
                <c:pt idx="3">
                  <c:v>157.5821</c:v>
                </c:pt>
                <c:pt idx="4">
                  <c:v>146.4306</c:v>
                </c:pt>
                <c:pt idx="5">
                  <c:v>145.3672</c:v>
                </c:pt>
                <c:pt idx="6">
                  <c:v>151.96940000000001</c:v>
                </c:pt>
                <c:pt idx="7">
                  <c:v>141.09809999999999</c:v>
                </c:pt>
                <c:pt idx="8">
                  <c:v>135.46289999999999</c:v>
                </c:pt>
                <c:pt idx="9">
                  <c:v>151.70840000000001</c:v>
                </c:pt>
                <c:pt idx="10">
                  <c:v>136.8819</c:v>
                </c:pt>
                <c:pt idx="11">
                  <c:v>134.95740000000001</c:v>
                </c:pt>
                <c:pt idx="12">
                  <c:v>127.77070000000001</c:v>
                </c:pt>
                <c:pt idx="13">
                  <c:v>118.37690000000001</c:v>
                </c:pt>
                <c:pt idx="14">
                  <c:v>114.0941</c:v>
                </c:pt>
                <c:pt idx="15">
                  <c:v>102.2573</c:v>
                </c:pt>
                <c:pt idx="16">
                  <c:v>105.93819999999999</c:v>
                </c:pt>
                <c:pt idx="17">
                  <c:v>106.6541</c:v>
                </c:pt>
                <c:pt idx="18">
                  <c:v>113.21040000000001</c:v>
                </c:pt>
                <c:pt idx="19">
                  <c:v>115.83929999999999</c:v>
                </c:pt>
                <c:pt idx="20">
                  <c:v>118.90130000000001</c:v>
                </c:pt>
                <c:pt idx="21">
                  <c:v>114.13630000000001</c:v>
                </c:pt>
                <c:pt idx="22">
                  <c:v>119.9756</c:v>
                </c:pt>
                <c:pt idx="23">
                  <c:v>125.6871</c:v>
                </c:pt>
                <c:pt idx="24">
                  <c:v>124.3313</c:v>
                </c:pt>
                <c:pt idx="25">
                  <c:v>128.12280000000001</c:v>
                </c:pt>
                <c:pt idx="26">
                  <c:v>129.73159999999999</c:v>
                </c:pt>
                <c:pt idx="27">
                  <c:v>141.42320000000001</c:v>
                </c:pt>
                <c:pt idx="28">
                  <c:v>143.01519999999999</c:v>
                </c:pt>
                <c:pt idx="29">
                  <c:v>157.2054</c:v>
                </c:pt>
                <c:pt idx="30">
                  <c:v>138.08690000000001</c:v>
                </c:pt>
                <c:pt idx="31">
                  <c:v>144.20330000000001</c:v>
                </c:pt>
                <c:pt idx="32">
                  <c:v>141.74959999999999</c:v>
                </c:pt>
                <c:pt idx="33">
                  <c:v>140.15379999999999</c:v>
                </c:pt>
                <c:pt idx="34">
                  <c:v>146.21960000000001</c:v>
                </c:pt>
                <c:pt idx="35">
                  <c:v>141.3066</c:v>
                </c:pt>
                <c:pt idx="36">
                  <c:v>137.4297</c:v>
                </c:pt>
                <c:pt idx="37">
                  <c:v>140.91550000000001</c:v>
                </c:pt>
                <c:pt idx="38">
                  <c:v>149.96010000000001</c:v>
                </c:pt>
                <c:pt idx="39">
                  <c:v>138.88339999999999</c:v>
                </c:pt>
                <c:pt idx="40">
                  <c:v>149.69139999999999</c:v>
                </c:pt>
                <c:pt idx="41">
                  <c:v>135.3108</c:v>
                </c:pt>
                <c:pt idx="42">
                  <c:v>132.67660000000001</c:v>
                </c:pt>
                <c:pt idx="43">
                  <c:v>130.1635</c:v>
                </c:pt>
                <c:pt idx="44">
                  <c:v>147.18520000000001</c:v>
                </c:pt>
                <c:pt idx="45">
                  <c:v>131.09610000000001</c:v>
                </c:pt>
                <c:pt idx="46">
                  <c:v>129.4708</c:v>
                </c:pt>
                <c:pt idx="47">
                  <c:v>127.8308</c:v>
                </c:pt>
                <c:pt idx="48">
                  <c:v>135.6754</c:v>
                </c:pt>
                <c:pt idx="49">
                  <c:v>150.49420000000001</c:v>
                </c:pt>
                <c:pt idx="50">
                  <c:v>120.36620000000001</c:v>
                </c:pt>
                <c:pt idx="51">
                  <c:v>131.0778</c:v>
                </c:pt>
                <c:pt idx="52">
                  <c:v>117.7927</c:v>
                </c:pt>
                <c:pt idx="53">
                  <c:v>125.9059</c:v>
                </c:pt>
                <c:pt idx="54">
                  <c:v>124.7139</c:v>
                </c:pt>
                <c:pt idx="55">
                  <c:v>121.2998</c:v>
                </c:pt>
                <c:pt idx="56">
                  <c:v>108.1348</c:v>
                </c:pt>
                <c:pt idx="57">
                  <c:v>117.4803</c:v>
                </c:pt>
                <c:pt idx="58">
                  <c:v>127.2775</c:v>
                </c:pt>
                <c:pt idx="59">
                  <c:v>108.5587</c:v>
                </c:pt>
                <c:pt idx="60">
                  <c:v>106.19589999999999</c:v>
                </c:pt>
                <c:pt idx="61">
                  <c:v>104.2077</c:v>
                </c:pt>
                <c:pt idx="62">
                  <c:v>113.06229999999999</c:v>
                </c:pt>
                <c:pt idx="63">
                  <c:v>103.2728</c:v>
                </c:pt>
                <c:pt idx="64">
                  <c:v>110.3669</c:v>
                </c:pt>
                <c:pt idx="65">
                  <c:v>106.5788</c:v>
                </c:pt>
                <c:pt idx="66">
                  <c:v>102.6999</c:v>
                </c:pt>
                <c:pt idx="67">
                  <c:v>107.1584</c:v>
                </c:pt>
                <c:pt idx="68">
                  <c:v>141.1123</c:v>
                </c:pt>
                <c:pt idx="69">
                  <c:v>119.9678</c:v>
                </c:pt>
                <c:pt idx="70">
                  <c:v>120.6044</c:v>
                </c:pt>
                <c:pt idx="71">
                  <c:v>135.82320000000001</c:v>
                </c:pt>
                <c:pt idx="72">
                  <c:v>148.7174</c:v>
                </c:pt>
                <c:pt idx="73">
                  <c:v>148.19220000000001</c:v>
                </c:pt>
                <c:pt idx="74">
                  <c:v>145.30160000000001</c:v>
                </c:pt>
                <c:pt idx="75">
                  <c:v>150.81319999999999</c:v>
                </c:pt>
                <c:pt idx="76">
                  <c:v>138.7929</c:v>
                </c:pt>
                <c:pt idx="77">
                  <c:v>142.01400000000001</c:v>
                </c:pt>
                <c:pt idx="78">
                  <c:v>150.4616</c:v>
                </c:pt>
                <c:pt idx="79">
                  <c:v>147.34059999999999</c:v>
                </c:pt>
                <c:pt idx="80">
                  <c:v>133.64709999999999</c:v>
                </c:pt>
                <c:pt idx="81">
                  <c:v>150.93790000000001</c:v>
                </c:pt>
                <c:pt idx="82">
                  <c:v>137.78149999999999</c:v>
                </c:pt>
                <c:pt idx="83">
                  <c:v>137.55869999999999</c:v>
                </c:pt>
                <c:pt idx="84">
                  <c:v>133.2714</c:v>
                </c:pt>
                <c:pt idx="85">
                  <c:v>139.06809999999999</c:v>
                </c:pt>
                <c:pt idx="86">
                  <c:v>117.54340000000001</c:v>
                </c:pt>
                <c:pt idx="87">
                  <c:v>137.08439999999999</c:v>
                </c:pt>
                <c:pt idx="88">
                  <c:v>161.18049999999999</c:v>
                </c:pt>
                <c:pt idx="89">
                  <c:v>142.62090000000001</c:v>
                </c:pt>
                <c:pt idx="90">
                  <c:v>145.8254</c:v>
                </c:pt>
                <c:pt idx="91">
                  <c:v>145.74809999999999</c:v>
                </c:pt>
                <c:pt idx="92">
                  <c:v>149.02330000000001</c:v>
                </c:pt>
                <c:pt idx="93">
                  <c:v>140.2595</c:v>
                </c:pt>
                <c:pt idx="94">
                  <c:v>143.91249999999999</c:v>
                </c:pt>
                <c:pt idx="95">
                  <c:v>180.1019</c:v>
                </c:pt>
                <c:pt idx="96">
                  <c:v>137.06540000000001</c:v>
                </c:pt>
                <c:pt idx="97">
                  <c:v>145.74610000000001</c:v>
                </c:pt>
                <c:pt idx="98">
                  <c:v>147.84399999999999</c:v>
                </c:pt>
                <c:pt idx="99">
                  <c:v>145.56139999999999</c:v>
                </c:pt>
                <c:pt idx="100">
                  <c:v>149.1885</c:v>
                </c:pt>
                <c:pt idx="101">
                  <c:v>153.37029999999999</c:v>
                </c:pt>
                <c:pt idx="102">
                  <c:v>142.97450000000001</c:v>
                </c:pt>
                <c:pt idx="103">
                  <c:v>157.0933</c:v>
                </c:pt>
                <c:pt idx="104">
                  <c:v>147.40190000000001</c:v>
                </c:pt>
                <c:pt idx="105">
                  <c:v>145.16249999999999</c:v>
                </c:pt>
                <c:pt idx="106">
                  <c:v>153.6592</c:v>
                </c:pt>
                <c:pt idx="107">
                  <c:v>146.6806</c:v>
                </c:pt>
                <c:pt idx="108">
                  <c:v>152.86099999999999</c:v>
                </c:pt>
                <c:pt idx="109">
                  <c:v>159.19909999999999</c:v>
                </c:pt>
                <c:pt idx="110">
                  <c:v>151.83930000000001</c:v>
                </c:pt>
                <c:pt idx="111">
                  <c:v>152.18690000000001</c:v>
                </c:pt>
                <c:pt idx="112">
                  <c:v>154.47290000000001</c:v>
                </c:pt>
                <c:pt idx="113">
                  <c:v>148.33510000000001</c:v>
                </c:pt>
                <c:pt idx="114">
                  <c:v>160.7672</c:v>
                </c:pt>
                <c:pt idx="115">
                  <c:v>131.57550000000001</c:v>
                </c:pt>
                <c:pt idx="116">
                  <c:v>150.36019999999999</c:v>
                </c:pt>
                <c:pt idx="117">
                  <c:v>142.54509999999999</c:v>
                </c:pt>
                <c:pt idx="118">
                  <c:v>151.86170000000001</c:v>
                </c:pt>
                <c:pt idx="119">
                  <c:v>134.4333</c:v>
                </c:pt>
                <c:pt idx="120">
                  <c:v>140.32570000000001</c:v>
                </c:pt>
                <c:pt idx="121">
                  <c:v>134.16229999999999</c:v>
                </c:pt>
                <c:pt idx="122">
                  <c:v>158.19329999999999</c:v>
                </c:pt>
                <c:pt idx="123">
                  <c:v>153.40280000000001</c:v>
                </c:pt>
                <c:pt idx="124">
                  <c:v>144.66919999999999</c:v>
                </c:pt>
                <c:pt idx="125">
                  <c:v>150.45840000000001</c:v>
                </c:pt>
                <c:pt idx="126">
                  <c:v>143.2304</c:v>
                </c:pt>
                <c:pt idx="127">
                  <c:v>146.3049</c:v>
                </c:pt>
                <c:pt idx="128">
                  <c:v>133.655</c:v>
                </c:pt>
                <c:pt idx="129">
                  <c:v>157.66550000000001</c:v>
                </c:pt>
                <c:pt idx="130">
                  <c:v>133.0951</c:v>
                </c:pt>
                <c:pt idx="131">
                  <c:v>146.20760000000001</c:v>
                </c:pt>
                <c:pt idx="132">
                  <c:v>142.9913</c:v>
                </c:pt>
                <c:pt idx="133">
                  <c:v>135.21639999999999</c:v>
                </c:pt>
                <c:pt idx="134">
                  <c:v>139.93</c:v>
                </c:pt>
                <c:pt idx="135">
                  <c:v>137.49950000000001</c:v>
                </c:pt>
                <c:pt idx="136">
                  <c:v>154.98249999999999</c:v>
                </c:pt>
                <c:pt idx="137">
                  <c:v>133.34200000000001</c:v>
                </c:pt>
                <c:pt idx="138">
                  <c:v>134.63980000000001</c:v>
                </c:pt>
                <c:pt idx="139">
                  <c:v>119.6181</c:v>
                </c:pt>
                <c:pt idx="140">
                  <c:v>131.63589999999999</c:v>
                </c:pt>
                <c:pt idx="141">
                  <c:v>117.6431</c:v>
                </c:pt>
                <c:pt idx="142">
                  <c:v>122.0149</c:v>
                </c:pt>
                <c:pt idx="143">
                  <c:v>114.52070000000001</c:v>
                </c:pt>
                <c:pt idx="144">
                  <c:v>141.70089999999999</c:v>
                </c:pt>
                <c:pt idx="145">
                  <c:v>136.68979999999999</c:v>
                </c:pt>
                <c:pt idx="146">
                  <c:v>63.107590000000002</c:v>
                </c:pt>
                <c:pt idx="147">
                  <c:v>17.3735</c:v>
                </c:pt>
                <c:pt idx="148">
                  <c:v>57.899929999999998</c:v>
                </c:pt>
                <c:pt idx="149">
                  <c:v>90.540959999999998</c:v>
                </c:pt>
                <c:pt idx="150">
                  <c:v>104.38930000000001</c:v>
                </c:pt>
                <c:pt idx="151">
                  <c:v>91.776380000000003</c:v>
                </c:pt>
                <c:pt idx="152">
                  <c:v>101.3192</c:v>
                </c:pt>
                <c:pt idx="153">
                  <c:v>86.995999999999995</c:v>
                </c:pt>
                <c:pt idx="154">
                  <c:v>82.923460000000006</c:v>
                </c:pt>
                <c:pt idx="155">
                  <c:v>154.76419999999999</c:v>
                </c:pt>
                <c:pt idx="156">
                  <c:v>114.2675</c:v>
                </c:pt>
                <c:pt idx="157">
                  <c:v>125.7996</c:v>
                </c:pt>
                <c:pt idx="158">
                  <c:v>124.4226</c:v>
                </c:pt>
                <c:pt idx="159">
                  <c:v>142.12899999999999</c:v>
                </c:pt>
                <c:pt idx="160">
                  <c:v>129.90469999999999</c:v>
                </c:pt>
                <c:pt idx="161">
                  <c:v>137.31569999999999</c:v>
                </c:pt>
                <c:pt idx="162">
                  <c:v>133.952</c:v>
                </c:pt>
                <c:pt idx="163">
                  <c:v>146.6728</c:v>
                </c:pt>
                <c:pt idx="164">
                  <c:v>123.3261</c:v>
                </c:pt>
                <c:pt idx="165">
                  <c:v>133.5103</c:v>
                </c:pt>
                <c:pt idx="166">
                  <c:v>140.86009999999999</c:v>
                </c:pt>
                <c:pt idx="167">
                  <c:v>125.0193</c:v>
                </c:pt>
                <c:pt idx="168">
                  <c:v>124.8486</c:v>
                </c:pt>
                <c:pt idx="169">
                  <c:v>118.1708</c:v>
                </c:pt>
                <c:pt idx="170">
                  <c:v>97.155000000000001</c:v>
                </c:pt>
                <c:pt idx="171">
                  <c:v>108.63930000000001</c:v>
                </c:pt>
                <c:pt idx="172">
                  <c:v>114.4502</c:v>
                </c:pt>
                <c:pt idx="173">
                  <c:v>105.8999</c:v>
                </c:pt>
                <c:pt idx="174">
                  <c:v>98.94323</c:v>
                </c:pt>
                <c:pt idx="175">
                  <c:v>95.601070000000007</c:v>
                </c:pt>
                <c:pt idx="176">
                  <c:v>104.3544</c:v>
                </c:pt>
                <c:pt idx="177">
                  <c:v>105.76900000000001</c:v>
                </c:pt>
                <c:pt idx="178">
                  <c:v>108.44159999999999</c:v>
                </c:pt>
                <c:pt idx="179">
                  <c:v>101.1253</c:v>
                </c:pt>
                <c:pt idx="180">
                  <c:v>101.8364</c:v>
                </c:pt>
                <c:pt idx="181">
                  <c:v>98.346980000000002</c:v>
                </c:pt>
                <c:pt idx="182">
                  <c:v>115.6063</c:v>
                </c:pt>
                <c:pt idx="183">
                  <c:v>110.3904</c:v>
                </c:pt>
                <c:pt idx="184">
                  <c:v>123.8533</c:v>
                </c:pt>
                <c:pt idx="185">
                  <c:v>111.49760000000001</c:v>
                </c:pt>
                <c:pt idx="186">
                  <c:v>125.4864</c:v>
                </c:pt>
                <c:pt idx="187">
                  <c:v>118.32680000000001</c:v>
                </c:pt>
                <c:pt idx="188">
                  <c:v>113.7518</c:v>
                </c:pt>
                <c:pt idx="189">
                  <c:v>129.45519999999999</c:v>
                </c:pt>
                <c:pt idx="190">
                  <c:v>112.5257</c:v>
                </c:pt>
                <c:pt idx="191">
                  <c:v>125.379</c:v>
                </c:pt>
                <c:pt idx="192">
                  <c:v>128.27010000000001</c:v>
                </c:pt>
                <c:pt idx="193">
                  <c:v>158.08770000000001</c:v>
                </c:pt>
                <c:pt idx="194">
                  <c:v>142.90199999999999</c:v>
                </c:pt>
                <c:pt idx="195">
                  <c:v>130.5917</c:v>
                </c:pt>
                <c:pt idx="196">
                  <c:v>121.93519999999999</c:v>
                </c:pt>
                <c:pt idx="197">
                  <c:v>134.73509999999999</c:v>
                </c:pt>
                <c:pt idx="198">
                  <c:v>130.12639999999999</c:v>
                </c:pt>
                <c:pt idx="199">
                  <c:v>126.08580000000001</c:v>
                </c:pt>
                <c:pt idx="200">
                  <c:v>127.9558</c:v>
                </c:pt>
                <c:pt idx="201">
                  <c:v>114.55589999999999</c:v>
                </c:pt>
                <c:pt idx="202">
                  <c:v>115.86060000000001</c:v>
                </c:pt>
                <c:pt idx="203">
                  <c:v>126.0219</c:v>
                </c:pt>
                <c:pt idx="204">
                  <c:v>123.13290000000001</c:v>
                </c:pt>
                <c:pt idx="205">
                  <c:v>110.7876</c:v>
                </c:pt>
                <c:pt idx="206">
                  <c:v>124.2075</c:v>
                </c:pt>
              </c:numCache>
            </c:numRef>
          </c:val>
          <c:smooth val="0"/>
          <c:extLst>
            <c:ext xmlns:c16="http://schemas.microsoft.com/office/drawing/2014/chart" uri="{C3380CC4-5D6E-409C-BE32-E72D297353CC}">
              <c16:uniqueId val="{00000002-6FF0-439E-9844-41E03EE65630}"/>
            </c:ext>
          </c:extLst>
        </c:ser>
        <c:ser>
          <c:idx val="3"/>
          <c:order val="3"/>
          <c:tx>
            <c:v>PROGNOZA - TREND</c:v>
          </c:tx>
          <c:spPr>
            <a:ln w="28575" cap="rnd">
              <a:solidFill>
                <a:schemeClr val="accent4"/>
              </a:solidFill>
              <a:round/>
            </a:ln>
            <a:effectLst/>
          </c:spPr>
          <c:marker>
            <c:symbol val="none"/>
          </c:marker>
          <c:cat>
            <c:strRef>
              <c:f>Arkusz1!$A$2:$A$208</c:f>
              <c:strCache>
                <c:ptCount val="207"/>
                <c:pt idx="0">
                  <c:v>2008.1</c:v>
                </c:pt>
                <c:pt idx="1">
                  <c:v>2008.2</c:v>
                </c:pt>
                <c:pt idx="2">
                  <c:v>2008.3</c:v>
                </c:pt>
                <c:pt idx="3">
                  <c:v>2008.4</c:v>
                </c:pt>
                <c:pt idx="4">
                  <c:v>2008.5</c:v>
                </c:pt>
                <c:pt idx="5">
                  <c:v>2008.6</c:v>
                </c:pt>
                <c:pt idx="6">
                  <c:v>2008.7</c:v>
                </c:pt>
                <c:pt idx="7">
                  <c:v>2008.8</c:v>
                </c:pt>
                <c:pt idx="8">
                  <c:v>2008.9</c:v>
                </c:pt>
                <c:pt idx="9">
                  <c:v>2008.10</c:v>
                </c:pt>
                <c:pt idx="10">
                  <c:v>2008.11</c:v>
                </c:pt>
                <c:pt idx="11">
                  <c:v>2008.12</c:v>
                </c:pt>
                <c:pt idx="12">
                  <c:v>2009.1</c:v>
                </c:pt>
                <c:pt idx="13">
                  <c:v>2009.2</c:v>
                </c:pt>
                <c:pt idx="14">
                  <c:v>2009.3</c:v>
                </c:pt>
                <c:pt idx="15">
                  <c:v>2009.4</c:v>
                </c:pt>
                <c:pt idx="16">
                  <c:v>2009.5</c:v>
                </c:pt>
                <c:pt idx="17">
                  <c:v>2009.6</c:v>
                </c:pt>
                <c:pt idx="18">
                  <c:v>2009.7</c:v>
                </c:pt>
                <c:pt idx="19">
                  <c:v>2009.8</c:v>
                </c:pt>
                <c:pt idx="20">
                  <c:v>2009.9</c:v>
                </c:pt>
                <c:pt idx="21">
                  <c:v>2009.10</c:v>
                </c:pt>
                <c:pt idx="22">
                  <c:v>2009.11</c:v>
                </c:pt>
                <c:pt idx="23">
                  <c:v>2009.12</c:v>
                </c:pt>
                <c:pt idx="24">
                  <c:v>2010.1</c:v>
                </c:pt>
                <c:pt idx="25">
                  <c:v>2010.2</c:v>
                </c:pt>
                <c:pt idx="26">
                  <c:v>2010.3</c:v>
                </c:pt>
                <c:pt idx="27">
                  <c:v>2010.4</c:v>
                </c:pt>
                <c:pt idx="28">
                  <c:v>2010.5</c:v>
                </c:pt>
                <c:pt idx="29">
                  <c:v>2010.6</c:v>
                </c:pt>
                <c:pt idx="30">
                  <c:v>2010.7</c:v>
                </c:pt>
                <c:pt idx="31">
                  <c:v>2010.8</c:v>
                </c:pt>
                <c:pt idx="32">
                  <c:v>2010.9</c:v>
                </c:pt>
                <c:pt idx="33">
                  <c:v>2010.10</c:v>
                </c:pt>
                <c:pt idx="34">
                  <c:v>2010.11</c:v>
                </c:pt>
                <c:pt idx="35">
                  <c:v>2010.12</c:v>
                </c:pt>
                <c:pt idx="36">
                  <c:v>2011.1</c:v>
                </c:pt>
                <c:pt idx="37">
                  <c:v>2011.2</c:v>
                </c:pt>
                <c:pt idx="38">
                  <c:v>2011.3</c:v>
                </c:pt>
                <c:pt idx="39">
                  <c:v>2011.4</c:v>
                </c:pt>
                <c:pt idx="40">
                  <c:v>2011.5</c:v>
                </c:pt>
                <c:pt idx="41">
                  <c:v>2011.6</c:v>
                </c:pt>
                <c:pt idx="42">
                  <c:v>2011.7</c:v>
                </c:pt>
                <c:pt idx="43">
                  <c:v>2011.8</c:v>
                </c:pt>
                <c:pt idx="44">
                  <c:v>2011.9</c:v>
                </c:pt>
                <c:pt idx="45">
                  <c:v>2011.10</c:v>
                </c:pt>
                <c:pt idx="46">
                  <c:v>2011.11</c:v>
                </c:pt>
                <c:pt idx="47">
                  <c:v>2011.12</c:v>
                </c:pt>
                <c:pt idx="48">
                  <c:v>2012.1</c:v>
                </c:pt>
                <c:pt idx="49">
                  <c:v>2012.2</c:v>
                </c:pt>
                <c:pt idx="50">
                  <c:v>2012.3</c:v>
                </c:pt>
                <c:pt idx="51">
                  <c:v>2012.4</c:v>
                </c:pt>
                <c:pt idx="52">
                  <c:v>2012.5</c:v>
                </c:pt>
                <c:pt idx="53">
                  <c:v>2012.6</c:v>
                </c:pt>
                <c:pt idx="54">
                  <c:v>2012.7</c:v>
                </c:pt>
                <c:pt idx="55">
                  <c:v>2012.8</c:v>
                </c:pt>
                <c:pt idx="56">
                  <c:v>2012.9</c:v>
                </c:pt>
                <c:pt idx="57">
                  <c:v>2012.10</c:v>
                </c:pt>
                <c:pt idx="58">
                  <c:v>2012.11</c:v>
                </c:pt>
                <c:pt idx="59">
                  <c:v>2012.12</c:v>
                </c:pt>
                <c:pt idx="60">
                  <c:v>2013.1</c:v>
                </c:pt>
                <c:pt idx="61">
                  <c:v>2013.2</c:v>
                </c:pt>
                <c:pt idx="62">
                  <c:v>2013.3</c:v>
                </c:pt>
                <c:pt idx="63">
                  <c:v>2013.4</c:v>
                </c:pt>
                <c:pt idx="64">
                  <c:v>2013.5</c:v>
                </c:pt>
                <c:pt idx="65">
                  <c:v>2013.6</c:v>
                </c:pt>
                <c:pt idx="66">
                  <c:v>2013.7</c:v>
                </c:pt>
                <c:pt idx="67">
                  <c:v>2013.8</c:v>
                </c:pt>
                <c:pt idx="68">
                  <c:v>2013.9</c:v>
                </c:pt>
                <c:pt idx="69">
                  <c:v>2013.10</c:v>
                </c:pt>
                <c:pt idx="70">
                  <c:v>2013.11</c:v>
                </c:pt>
                <c:pt idx="71">
                  <c:v>2013.12</c:v>
                </c:pt>
                <c:pt idx="72">
                  <c:v>2014.1</c:v>
                </c:pt>
                <c:pt idx="73">
                  <c:v>2014.2</c:v>
                </c:pt>
                <c:pt idx="74">
                  <c:v>2014.3</c:v>
                </c:pt>
                <c:pt idx="75">
                  <c:v>2014.4</c:v>
                </c:pt>
                <c:pt idx="76">
                  <c:v>2014.5</c:v>
                </c:pt>
                <c:pt idx="77">
                  <c:v>2014.6</c:v>
                </c:pt>
                <c:pt idx="78">
                  <c:v>2014.7</c:v>
                </c:pt>
                <c:pt idx="79">
                  <c:v>2014.8</c:v>
                </c:pt>
                <c:pt idx="80">
                  <c:v>2014.9</c:v>
                </c:pt>
                <c:pt idx="81">
                  <c:v>2014.10</c:v>
                </c:pt>
                <c:pt idx="82">
                  <c:v>2014.11</c:v>
                </c:pt>
                <c:pt idx="83">
                  <c:v>2014.12</c:v>
                </c:pt>
                <c:pt idx="84">
                  <c:v>2015.1</c:v>
                </c:pt>
                <c:pt idx="85">
                  <c:v>2015.2</c:v>
                </c:pt>
                <c:pt idx="86">
                  <c:v>2015.3</c:v>
                </c:pt>
                <c:pt idx="87">
                  <c:v>2015.4</c:v>
                </c:pt>
                <c:pt idx="88">
                  <c:v>2015.5</c:v>
                </c:pt>
                <c:pt idx="89">
                  <c:v>2015.6</c:v>
                </c:pt>
                <c:pt idx="90">
                  <c:v>2015.7</c:v>
                </c:pt>
                <c:pt idx="91">
                  <c:v>2015.8</c:v>
                </c:pt>
                <c:pt idx="92">
                  <c:v>2015.9</c:v>
                </c:pt>
                <c:pt idx="93">
                  <c:v>2015.10</c:v>
                </c:pt>
                <c:pt idx="94">
                  <c:v>2015.11</c:v>
                </c:pt>
                <c:pt idx="95">
                  <c:v>2015.12</c:v>
                </c:pt>
                <c:pt idx="96">
                  <c:v>2016.1</c:v>
                </c:pt>
                <c:pt idx="97">
                  <c:v>2016.2</c:v>
                </c:pt>
                <c:pt idx="98">
                  <c:v>2016.3</c:v>
                </c:pt>
                <c:pt idx="99">
                  <c:v>2016.4</c:v>
                </c:pt>
                <c:pt idx="100">
                  <c:v>2016.5</c:v>
                </c:pt>
                <c:pt idx="101">
                  <c:v>2016.6</c:v>
                </c:pt>
                <c:pt idx="102">
                  <c:v>2016.7</c:v>
                </c:pt>
                <c:pt idx="103">
                  <c:v>2016.8</c:v>
                </c:pt>
                <c:pt idx="104">
                  <c:v>2016.9</c:v>
                </c:pt>
                <c:pt idx="105">
                  <c:v>2016.10</c:v>
                </c:pt>
                <c:pt idx="106">
                  <c:v>2016.11</c:v>
                </c:pt>
                <c:pt idx="107">
                  <c:v>2016.12</c:v>
                </c:pt>
                <c:pt idx="108">
                  <c:v>2017.1</c:v>
                </c:pt>
                <c:pt idx="109">
                  <c:v>2017.2</c:v>
                </c:pt>
                <c:pt idx="110">
                  <c:v>2017.3</c:v>
                </c:pt>
                <c:pt idx="111">
                  <c:v>2017.4</c:v>
                </c:pt>
                <c:pt idx="112">
                  <c:v>2017.5</c:v>
                </c:pt>
                <c:pt idx="113">
                  <c:v>2017.6</c:v>
                </c:pt>
                <c:pt idx="114">
                  <c:v>2017.7</c:v>
                </c:pt>
                <c:pt idx="115">
                  <c:v>2017.8</c:v>
                </c:pt>
                <c:pt idx="116">
                  <c:v>2017.9</c:v>
                </c:pt>
                <c:pt idx="117">
                  <c:v>2017.10</c:v>
                </c:pt>
                <c:pt idx="118">
                  <c:v>2017.11</c:v>
                </c:pt>
                <c:pt idx="119">
                  <c:v>2017.12</c:v>
                </c:pt>
                <c:pt idx="120">
                  <c:v>2018.1</c:v>
                </c:pt>
                <c:pt idx="121">
                  <c:v>2018.2</c:v>
                </c:pt>
                <c:pt idx="122">
                  <c:v>2018.3</c:v>
                </c:pt>
                <c:pt idx="123">
                  <c:v>2018.4</c:v>
                </c:pt>
                <c:pt idx="124">
                  <c:v>2018.5</c:v>
                </c:pt>
                <c:pt idx="125">
                  <c:v>2018.6</c:v>
                </c:pt>
                <c:pt idx="126">
                  <c:v>2018.7</c:v>
                </c:pt>
                <c:pt idx="127">
                  <c:v>2018.8</c:v>
                </c:pt>
                <c:pt idx="128">
                  <c:v>2018.9</c:v>
                </c:pt>
                <c:pt idx="129">
                  <c:v>2018.10</c:v>
                </c:pt>
                <c:pt idx="130">
                  <c:v>2018.11</c:v>
                </c:pt>
                <c:pt idx="131">
                  <c:v>2018.12</c:v>
                </c:pt>
                <c:pt idx="132">
                  <c:v>2019.1</c:v>
                </c:pt>
                <c:pt idx="133">
                  <c:v>2019.2</c:v>
                </c:pt>
                <c:pt idx="134">
                  <c:v>2019.3</c:v>
                </c:pt>
                <c:pt idx="135">
                  <c:v>2019.4</c:v>
                </c:pt>
                <c:pt idx="136">
                  <c:v>2019.5</c:v>
                </c:pt>
                <c:pt idx="137">
                  <c:v>2019.6</c:v>
                </c:pt>
                <c:pt idx="138">
                  <c:v>2019.7</c:v>
                </c:pt>
                <c:pt idx="139">
                  <c:v>2019.8</c:v>
                </c:pt>
                <c:pt idx="140">
                  <c:v>2019.9</c:v>
                </c:pt>
                <c:pt idx="141">
                  <c:v>2019.10</c:v>
                </c:pt>
                <c:pt idx="142">
                  <c:v>2019.11</c:v>
                </c:pt>
                <c:pt idx="143">
                  <c:v>2019.12</c:v>
                </c:pt>
                <c:pt idx="144">
                  <c:v>2020.1</c:v>
                </c:pt>
                <c:pt idx="145">
                  <c:v>2020.2</c:v>
                </c:pt>
                <c:pt idx="146">
                  <c:v>2020.3</c:v>
                </c:pt>
                <c:pt idx="147">
                  <c:v>2020.4</c:v>
                </c:pt>
                <c:pt idx="148">
                  <c:v>2020.5</c:v>
                </c:pt>
                <c:pt idx="149">
                  <c:v>2020.6</c:v>
                </c:pt>
                <c:pt idx="150">
                  <c:v>2020.7</c:v>
                </c:pt>
                <c:pt idx="151">
                  <c:v>2020.8</c:v>
                </c:pt>
                <c:pt idx="152">
                  <c:v>2020.9</c:v>
                </c:pt>
                <c:pt idx="153">
                  <c:v>2020.10</c:v>
                </c:pt>
                <c:pt idx="154">
                  <c:v>2020.11</c:v>
                </c:pt>
                <c:pt idx="155">
                  <c:v>2020.12</c:v>
                </c:pt>
                <c:pt idx="156">
                  <c:v>2021.1</c:v>
                </c:pt>
                <c:pt idx="157">
                  <c:v>2021.2</c:v>
                </c:pt>
                <c:pt idx="158">
                  <c:v>2021.3</c:v>
                </c:pt>
                <c:pt idx="159">
                  <c:v>2021.4</c:v>
                </c:pt>
                <c:pt idx="160">
                  <c:v>2021.5</c:v>
                </c:pt>
                <c:pt idx="161">
                  <c:v>2021.6</c:v>
                </c:pt>
                <c:pt idx="162">
                  <c:v>2021.7</c:v>
                </c:pt>
                <c:pt idx="163">
                  <c:v>2021.8</c:v>
                </c:pt>
                <c:pt idx="164">
                  <c:v>2021.9</c:v>
                </c:pt>
                <c:pt idx="165">
                  <c:v>2021.10</c:v>
                </c:pt>
                <c:pt idx="166">
                  <c:v>2021.11</c:v>
                </c:pt>
                <c:pt idx="167">
                  <c:v>2021.12</c:v>
                </c:pt>
                <c:pt idx="168">
                  <c:v>2022.1</c:v>
                </c:pt>
                <c:pt idx="169">
                  <c:v>2022.2</c:v>
                </c:pt>
                <c:pt idx="170">
                  <c:v>2022.3</c:v>
                </c:pt>
                <c:pt idx="171">
                  <c:v>2022.4</c:v>
                </c:pt>
                <c:pt idx="172">
                  <c:v>2022.5</c:v>
                </c:pt>
                <c:pt idx="173">
                  <c:v>2022.6</c:v>
                </c:pt>
                <c:pt idx="174">
                  <c:v>2022.7</c:v>
                </c:pt>
                <c:pt idx="175">
                  <c:v>2022.8</c:v>
                </c:pt>
                <c:pt idx="176">
                  <c:v>2022.9</c:v>
                </c:pt>
                <c:pt idx="177">
                  <c:v>2022.10</c:v>
                </c:pt>
                <c:pt idx="178">
                  <c:v>2022.11</c:v>
                </c:pt>
                <c:pt idx="179">
                  <c:v>2022.12</c:v>
                </c:pt>
                <c:pt idx="180">
                  <c:v>2023.1</c:v>
                </c:pt>
                <c:pt idx="181">
                  <c:v>2023.2</c:v>
                </c:pt>
                <c:pt idx="182">
                  <c:v>2023.3</c:v>
                </c:pt>
                <c:pt idx="183">
                  <c:v>2023.4</c:v>
                </c:pt>
                <c:pt idx="184">
                  <c:v>2023.5</c:v>
                </c:pt>
                <c:pt idx="185">
                  <c:v>2023.6</c:v>
                </c:pt>
                <c:pt idx="186">
                  <c:v>2023.7</c:v>
                </c:pt>
                <c:pt idx="187">
                  <c:v>2023.8</c:v>
                </c:pt>
                <c:pt idx="188">
                  <c:v>2023.9</c:v>
                </c:pt>
                <c:pt idx="189">
                  <c:v>2023.10</c:v>
                </c:pt>
                <c:pt idx="190">
                  <c:v>2023.11</c:v>
                </c:pt>
                <c:pt idx="191">
                  <c:v>2023.12</c:v>
                </c:pt>
                <c:pt idx="192">
                  <c:v>2024.1</c:v>
                </c:pt>
                <c:pt idx="193">
                  <c:v>2024.2</c:v>
                </c:pt>
                <c:pt idx="194">
                  <c:v>2024.3</c:v>
                </c:pt>
                <c:pt idx="195">
                  <c:v>2024.4</c:v>
                </c:pt>
                <c:pt idx="196">
                  <c:v>2024.5</c:v>
                </c:pt>
                <c:pt idx="197">
                  <c:v>2024.6</c:v>
                </c:pt>
                <c:pt idx="198">
                  <c:v>2024.7</c:v>
                </c:pt>
                <c:pt idx="199">
                  <c:v>2024.8</c:v>
                </c:pt>
                <c:pt idx="200">
                  <c:v>2024.9</c:v>
                </c:pt>
                <c:pt idx="201">
                  <c:v>2024.10</c:v>
                </c:pt>
                <c:pt idx="202">
                  <c:v>2024.11</c:v>
                </c:pt>
                <c:pt idx="203">
                  <c:v>2024.12</c:v>
                </c:pt>
                <c:pt idx="204">
                  <c:v>2025.1</c:v>
                </c:pt>
                <c:pt idx="205">
                  <c:v>2025.2</c:v>
                </c:pt>
                <c:pt idx="206">
                  <c:v>2025.3</c:v>
                </c:pt>
              </c:strCache>
            </c:strRef>
          </c:cat>
          <c:val>
            <c:numRef>
              <c:f>Arkusz1!$E$2:$E$208</c:f>
              <c:numCache>
                <c:formatCode>General</c:formatCode>
                <c:ptCount val="207"/>
                <c:pt idx="0">
                  <c:v>155.54169999999999</c:v>
                </c:pt>
                <c:pt idx="1">
                  <c:v>153.96119999999999</c:v>
                </c:pt>
                <c:pt idx="2">
                  <c:v>151.45570000000001</c:v>
                </c:pt>
                <c:pt idx="3">
                  <c:v>149.3526</c:v>
                </c:pt>
                <c:pt idx="4">
                  <c:v>147.5206</c:v>
                </c:pt>
                <c:pt idx="5">
                  <c:v>146.25370000000001</c:v>
                </c:pt>
                <c:pt idx="6">
                  <c:v>145.0275</c:v>
                </c:pt>
                <c:pt idx="7">
                  <c:v>142.536</c:v>
                </c:pt>
                <c:pt idx="8">
                  <c:v>140.17099999999999</c:v>
                </c:pt>
                <c:pt idx="9">
                  <c:v>138.25819999999999</c:v>
                </c:pt>
                <c:pt idx="10">
                  <c:v>135.1062</c:v>
                </c:pt>
                <c:pt idx="11">
                  <c:v>130.32230000000001</c:v>
                </c:pt>
                <c:pt idx="12">
                  <c:v>124.2291</c:v>
                </c:pt>
                <c:pt idx="13">
                  <c:v>117.8366</c:v>
                </c:pt>
                <c:pt idx="14">
                  <c:v>112.3798</c:v>
                </c:pt>
                <c:pt idx="15">
                  <c:v>108.8319</c:v>
                </c:pt>
                <c:pt idx="16">
                  <c:v>107.8687</c:v>
                </c:pt>
                <c:pt idx="17">
                  <c:v>109.101</c:v>
                </c:pt>
                <c:pt idx="18">
                  <c:v>111.387</c:v>
                </c:pt>
                <c:pt idx="19">
                  <c:v>113.53740000000001</c:v>
                </c:pt>
                <c:pt idx="20">
                  <c:v>115.03789999999999</c:v>
                </c:pt>
                <c:pt idx="21">
                  <c:v>116.52809999999999</c:v>
                </c:pt>
                <c:pt idx="22">
                  <c:v>119.02970000000001</c:v>
                </c:pt>
                <c:pt idx="23">
                  <c:v>121.8276</c:v>
                </c:pt>
                <c:pt idx="24">
                  <c:v>124.1014</c:v>
                </c:pt>
                <c:pt idx="25">
                  <c:v>126.753</c:v>
                </c:pt>
                <c:pt idx="26">
                  <c:v>130.60400000000001</c:v>
                </c:pt>
                <c:pt idx="27">
                  <c:v>135.23099999999999</c:v>
                </c:pt>
                <c:pt idx="28">
                  <c:v>139.45949999999999</c:v>
                </c:pt>
                <c:pt idx="29">
                  <c:v>141.78049999999999</c:v>
                </c:pt>
                <c:pt idx="30">
                  <c:v>141.73920000000001</c:v>
                </c:pt>
                <c:pt idx="31">
                  <c:v>141.03870000000001</c:v>
                </c:pt>
                <c:pt idx="32">
                  <c:v>140.45609999999999</c:v>
                </c:pt>
                <c:pt idx="33">
                  <c:v>140.03819999999999</c:v>
                </c:pt>
                <c:pt idx="34">
                  <c:v>140.0761</c:v>
                </c:pt>
                <c:pt idx="35">
                  <c:v>139.80940000000001</c:v>
                </c:pt>
                <c:pt idx="36">
                  <c:v>139.41139999999999</c:v>
                </c:pt>
                <c:pt idx="37">
                  <c:v>139.93610000000001</c:v>
                </c:pt>
                <c:pt idx="38">
                  <c:v>140.6053</c:v>
                </c:pt>
                <c:pt idx="39">
                  <c:v>140.28399999999999</c:v>
                </c:pt>
                <c:pt idx="40">
                  <c:v>138.9196</c:v>
                </c:pt>
                <c:pt idx="41">
                  <c:v>136.5762</c:v>
                </c:pt>
                <c:pt idx="42">
                  <c:v>134.4041</c:v>
                </c:pt>
                <c:pt idx="43">
                  <c:v>133.7833</c:v>
                </c:pt>
                <c:pt idx="44">
                  <c:v>133.51259999999999</c:v>
                </c:pt>
                <c:pt idx="45">
                  <c:v>131.8623</c:v>
                </c:pt>
                <c:pt idx="46">
                  <c:v>130.2962</c:v>
                </c:pt>
                <c:pt idx="47">
                  <c:v>130.51410000000001</c:v>
                </c:pt>
                <c:pt idx="48">
                  <c:v>131.87729999999999</c:v>
                </c:pt>
                <c:pt idx="49">
                  <c:v>131.69300000000001</c:v>
                </c:pt>
                <c:pt idx="50">
                  <c:v>128.93610000000001</c:v>
                </c:pt>
                <c:pt idx="51">
                  <c:v>125.6726</c:v>
                </c:pt>
                <c:pt idx="52">
                  <c:v>123.00239999999999</c:v>
                </c:pt>
                <c:pt idx="53">
                  <c:v>121.2244</c:v>
                </c:pt>
                <c:pt idx="54">
                  <c:v>119.5408</c:v>
                </c:pt>
                <c:pt idx="55">
                  <c:v>116.9965</c:v>
                </c:pt>
                <c:pt idx="56">
                  <c:v>114.7675</c:v>
                </c:pt>
                <c:pt idx="57">
                  <c:v>113.9555</c:v>
                </c:pt>
                <c:pt idx="58">
                  <c:v>112.88630000000001</c:v>
                </c:pt>
                <c:pt idx="59">
                  <c:v>110.384</c:v>
                </c:pt>
                <c:pt idx="60">
                  <c:v>108.20650000000001</c:v>
                </c:pt>
                <c:pt idx="61">
                  <c:v>107.57640000000001</c:v>
                </c:pt>
                <c:pt idx="62">
                  <c:v>107.5296</c:v>
                </c:pt>
                <c:pt idx="63">
                  <c:v>107.01260000000001</c:v>
                </c:pt>
                <c:pt idx="64">
                  <c:v>106.6524</c:v>
                </c:pt>
                <c:pt idx="65">
                  <c:v>107.09699999999999</c:v>
                </c:pt>
                <c:pt idx="66">
                  <c:v>109.04940000000001</c:v>
                </c:pt>
                <c:pt idx="67">
                  <c:v>113.8614</c:v>
                </c:pt>
                <c:pt idx="68">
                  <c:v>119.482</c:v>
                </c:pt>
                <c:pt idx="69">
                  <c:v>122.8541</c:v>
                </c:pt>
                <c:pt idx="70">
                  <c:v>126.32980000000001</c:v>
                </c:pt>
                <c:pt idx="71">
                  <c:v>132.25239999999999</c:v>
                </c:pt>
                <c:pt idx="72">
                  <c:v>138.39420000000001</c:v>
                </c:pt>
                <c:pt idx="73">
                  <c:v>142.35419999999999</c:v>
                </c:pt>
                <c:pt idx="74">
                  <c:v>143.93090000000001</c:v>
                </c:pt>
                <c:pt idx="75">
                  <c:v>143.3946</c:v>
                </c:pt>
                <c:pt idx="76">
                  <c:v>141.8766</c:v>
                </c:pt>
                <c:pt idx="77">
                  <c:v>141.63579999999999</c:v>
                </c:pt>
                <c:pt idx="78">
                  <c:v>142.1892</c:v>
                </c:pt>
                <c:pt idx="79">
                  <c:v>141.38800000000001</c:v>
                </c:pt>
                <c:pt idx="80">
                  <c:v>140.04079999999999</c:v>
                </c:pt>
                <c:pt idx="81">
                  <c:v>139.07060000000001</c:v>
                </c:pt>
                <c:pt idx="82">
                  <c:v>137.3262</c:v>
                </c:pt>
                <c:pt idx="83">
                  <c:v>135.37299999999999</c:v>
                </c:pt>
                <c:pt idx="84">
                  <c:v>134.46449999999999</c:v>
                </c:pt>
                <c:pt idx="85">
                  <c:v>134.02529999999999</c:v>
                </c:pt>
                <c:pt idx="86">
                  <c:v>134.46680000000001</c:v>
                </c:pt>
                <c:pt idx="87">
                  <c:v>137.43790000000001</c:v>
                </c:pt>
                <c:pt idx="88">
                  <c:v>140.86410000000001</c:v>
                </c:pt>
                <c:pt idx="89">
                  <c:v>142.30019999999999</c:v>
                </c:pt>
                <c:pt idx="90">
                  <c:v>142.9682</c:v>
                </c:pt>
                <c:pt idx="91">
                  <c:v>143.46090000000001</c:v>
                </c:pt>
                <c:pt idx="92">
                  <c:v>143.22630000000001</c:v>
                </c:pt>
                <c:pt idx="93">
                  <c:v>142.64859999999999</c:v>
                </c:pt>
                <c:pt idx="94">
                  <c:v>142.4659</c:v>
                </c:pt>
                <c:pt idx="95">
                  <c:v>142.2227</c:v>
                </c:pt>
                <c:pt idx="96">
                  <c:v>142.11060000000001</c:v>
                </c:pt>
                <c:pt idx="97">
                  <c:v>143.24459999999999</c:v>
                </c:pt>
                <c:pt idx="98">
                  <c:v>144.5513</c:v>
                </c:pt>
                <c:pt idx="99">
                  <c:v>144.94399999999999</c:v>
                </c:pt>
                <c:pt idx="100">
                  <c:v>145.39510000000001</c:v>
                </c:pt>
                <c:pt idx="101">
                  <c:v>146.22720000000001</c:v>
                </c:pt>
                <c:pt idx="102">
                  <c:v>147.20400000000001</c:v>
                </c:pt>
                <c:pt idx="103">
                  <c:v>148.10470000000001</c:v>
                </c:pt>
                <c:pt idx="104">
                  <c:v>148.20060000000001</c:v>
                </c:pt>
                <c:pt idx="105">
                  <c:v>148.36179999999999</c:v>
                </c:pt>
                <c:pt idx="106">
                  <c:v>148.93690000000001</c:v>
                </c:pt>
                <c:pt idx="107">
                  <c:v>149.1413</c:v>
                </c:pt>
                <c:pt idx="108">
                  <c:v>149.72970000000001</c:v>
                </c:pt>
                <c:pt idx="109">
                  <c:v>150.38509999999999</c:v>
                </c:pt>
                <c:pt idx="110">
                  <c:v>149.9897</c:v>
                </c:pt>
                <c:pt idx="111">
                  <c:v>148.95179999999999</c:v>
                </c:pt>
                <c:pt idx="112">
                  <c:v>148.00200000000001</c:v>
                </c:pt>
                <c:pt idx="113">
                  <c:v>147.66909999999999</c:v>
                </c:pt>
                <c:pt idx="114">
                  <c:v>146.8793</c:v>
                </c:pt>
                <c:pt idx="115">
                  <c:v>145.42959999999999</c:v>
                </c:pt>
                <c:pt idx="116">
                  <c:v>144.971</c:v>
                </c:pt>
                <c:pt idx="117">
                  <c:v>144.93960000000001</c:v>
                </c:pt>
                <c:pt idx="118">
                  <c:v>143.87639999999999</c:v>
                </c:pt>
                <c:pt idx="119">
                  <c:v>141.7139</c:v>
                </c:pt>
                <c:pt idx="120">
                  <c:v>140.14709999999999</c:v>
                </c:pt>
                <c:pt idx="121">
                  <c:v>140.80350000000001</c:v>
                </c:pt>
                <c:pt idx="122">
                  <c:v>142.8527</c:v>
                </c:pt>
                <c:pt idx="123">
                  <c:v>143.59630000000001</c:v>
                </c:pt>
                <c:pt idx="124">
                  <c:v>143.06180000000001</c:v>
                </c:pt>
                <c:pt idx="125">
                  <c:v>143.05760000000001</c:v>
                </c:pt>
                <c:pt idx="126">
                  <c:v>143.2902</c:v>
                </c:pt>
                <c:pt idx="127">
                  <c:v>143.39269999999999</c:v>
                </c:pt>
                <c:pt idx="128">
                  <c:v>143.80719999999999</c:v>
                </c:pt>
                <c:pt idx="129">
                  <c:v>144.04509999999999</c:v>
                </c:pt>
                <c:pt idx="130">
                  <c:v>143.26769999999999</c:v>
                </c:pt>
                <c:pt idx="131">
                  <c:v>141.87360000000001</c:v>
                </c:pt>
                <c:pt idx="132">
                  <c:v>139.48660000000001</c:v>
                </c:pt>
                <c:pt idx="133">
                  <c:v>136.4169</c:v>
                </c:pt>
                <c:pt idx="134">
                  <c:v>134.57599999999999</c:v>
                </c:pt>
                <c:pt idx="135">
                  <c:v>134.38910000000001</c:v>
                </c:pt>
                <c:pt idx="136">
                  <c:v>134.0625</c:v>
                </c:pt>
                <c:pt idx="137">
                  <c:v>132.268</c:v>
                </c:pt>
                <c:pt idx="138">
                  <c:v>129.8886</c:v>
                </c:pt>
                <c:pt idx="139">
                  <c:v>128.30719999999999</c:v>
                </c:pt>
                <c:pt idx="140">
                  <c:v>127.2617</c:v>
                </c:pt>
                <c:pt idx="141">
                  <c:v>126.13639999999999</c:v>
                </c:pt>
                <c:pt idx="142">
                  <c:v>126.1091</c:v>
                </c:pt>
                <c:pt idx="143">
                  <c:v>128.14920000000001</c:v>
                </c:pt>
                <c:pt idx="144">
                  <c:v>131.26429999999999</c:v>
                </c:pt>
                <c:pt idx="145">
                  <c:v>133.32640000000001</c:v>
                </c:pt>
                <c:pt idx="146">
                  <c:v>133.53980000000001</c:v>
                </c:pt>
                <c:pt idx="147">
                  <c:v>132.92259999999999</c:v>
                </c:pt>
                <c:pt idx="148">
                  <c:v>133.09880000000001</c:v>
                </c:pt>
                <c:pt idx="149">
                  <c:v>133.50559999999999</c:v>
                </c:pt>
                <c:pt idx="150">
                  <c:v>131.74029999999999</c:v>
                </c:pt>
                <c:pt idx="151">
                  <c:v>128.64230000000001</c:v>
                </c:pt>
                <c:pt idx="152">
                  <c:v>127.0168</c:v>
                </c:pt>
                <c:pt idx="153">
                  <c:v>126.5416</c:v>
                </c:pt>
                <c:pt idx="154">
                  <c:v>126.4515</c:v>
                </c:pt>
                <c:pt idx="155">
                  <c:v>127.529</c:v>
                </c:pt>
                <c:pt idx="156">
                  <c:v>128.9829</c:v>
                </c:pt>
                <c:pt idx="157">
                  <c:v>129.3734</c:v>
                </c:pt>
                <c:pt idx="158">
                  <c:v>129.6489</c:v>
                </c:pt>
                <c:pt idx="159">
                  <c:v>130.88759999999999</c:v>
                </c:pt>
                <c:pt idx="160">
                  <c:v>132.17099999999999</c:v>
                </c:pt>
                <c:pt idx="161">
                  <c:v>133.61619999999999</c:v>
                </c:pt>
                <c:pt idx="162">
                  <c:v>135.49459999999999</c:v>
                </c:pt>
                <c:pt idx="163">
                  <c:v>136.2801</c:v>
                </c:pt>
                <c:pt idx="164">
                  <c:v>135.1764</c:v>
                </c:pt>
                <c:pt idx="165">
                  <c:v>133.99160000000001</c:v>
                </c:pt>
                <c:pt idx="166">
                  <c:v>132.5812</c:v>
                </c:pt>
                <c:pt idx="167">
                  <c:v>129.21559999999999</c:v>
                </c:pt>
                <c:pt idx="168">
                  <c:v>124.9293</c:v>
                </c:pt>
                <c:pt idx="169">
                  <c:v>120.8993</c:v>
                </c:pt>
                <c:pt idx="170">
                  <c:v>116.4196</c:v>
                </c:pt>
                <c:pt idx="171">
                  <c:v>111.4415</c:v>
                </c:pt>
                <c:pt idx="172">
                  <c:v>107.4435</c:v>
                </c:pt>
                <c:pt idx="173">
                  <c:v>104.51860000000001</c:v>
                </c:pt>
                <c:pt idx="174">
                  <c:v>102.4892</c:v>
                </c:pt>
                <c:pt idx="175">
                  <c:v>102.21120000000001</c:v>
                </c:pt>
                <c:pt idx="176">
                  <c:v>103.2298</c:v>
                </c:pt>
                <c:pt idx="177">
                  <c:v>104.1345</c:v>
                </c:pt>
                <c:pt idx="178">
                  <c:v>104.2657</c:v>
                </c:pt>
                <c:pt idx="179">
                  <c:v>103.68</c:v>
                </c:pt>
                <c:pt idx="180">
                  <c:v>103.17359999999999</c:v>
                </c:pt>
                <c:pt idx="181">
                  <c:v>103.61369999999999</c:v>
                </c:pt>
                <c:pt idx="182">
                  <c:v>105.16589999999999</c:v>
                </c:pt>
                <c:pt idx="183">
                  <c:v>107.86239999999999</c:v>
                </c:pt>
                <c:pt idx="184">
                  <c:v>111.01049999999999</c:v>
                </c:pt>
                <c:pt idx="185">
                  <c:v>113.98180000000001</c:v>
                </c:pt>
                <c:pt idx="186">
                  <c:v>116.7069</c:v>
                </c:pt>
                <c:pt idx="187">
                  <c:v>118.34910000000001</c:v>
                </c:pt>
                <c:pt idx="188">
                  <c:v>119.46939999999999</c:v>
                </c:pt>
                <c:pt idx="189">
                  <c:v>120.5311</c:v>
                </c:pt>
                <c:pt idx="190">
                  <c:v>121.3828</c:v>
                </c:pt>
                <c:pt idx="191">
                  <c:v>123.0102</c:v>
                </c:pt>
                <c:pt idx="192">
                  <c:v>124.6524</c:v>
                </c:pt>
                <c:pt idx="193">
                  <c:v>125.5068</c:v>
                </c:pt>
                <c:pt idx="194">
                  <c:v>125.6057</c:v>
                </c:pt>
                <c:pt idx="195">
                  <c:v>124.8421</c:v>
                </c:pt>
                <c:pt idx="196">
                  <c:v>124.7115</c:v>
                </c:pt>
                <c:pt idx="197">
                  <c:v>125.7585</c:v>
                </c:pt>
                <c:pt idx="198">
                  <c:v>126.1354</c:v>
                </c:pt>
                <c:pt idx="199">
                  <c:v>125.1938</c:v>
                </c:pt>
                <c:pt idx="200">
                  <c:v>123.27970000000001</c:v>
                </c:pt>
                <c:pt idx="201">
                  <c:v>120.9409</c:v>
                </c:pt>
                <c:pt idx="202">
                  <c:v>119.9388</c:v>
                </c:pt>
                <c:pt idx="203">
                  <c:v>120.00230000000001</c:v>
                </c:pt>
                <c:pt idx="204">
                  <c:v>118.9837</c:v>
                </c:pt>
                <c:pt idx="205">
                  <c:v>117.2373</c:v>
                </c:pt>
                <c:pt idx="206">
                  <c:v>116.17149999999999</c:v>
                </c:pt>
              </c:numCache>
            </c:numRef>
          </c:val>
          <c:smooth val="0"/>
          <c:extLst>
            <c:ext xmlns:c16="http://schemas.microsoft.com/office/drawing/2014/chart" uri="{C3380CC4-5D6E-409C-BE32-E72D297353CC}">
              <c16:uniqueId val="{00000003-6FF0-439E-9844-41E03EE65630}"/>
            </c:ext>
          </c:extLst>
        </c:ser>
        <c:dLbls>
          <c:showLegendKey val="0"/>
          <c:showVal val="0"/>
          <c:showCatName val="0"/>
          <c:showSerName val="0"/>
          <c:showPercent val="0"/>
          <c:showBubbleSize val="0"/>
        </c:dLbls>
        <c:smooth val="0"/>
        <c:axId val="749392176"/>
        <c:axId val="749393136"/>
      </c:lineChart>
      <c:catAx>
        <c:axId val="7493921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749393136"/>
        <c:crosses val="autoZero"/>
        <c:auto val="1"/>
        <c:lblAlgn val="ctr"/>
        <c:lblOffset val="100"/>
        <c:noMultiLvlLbl val="0"/>
      </c:catAx>
      <c:valAx>
        <c:axId val="749393136"/>
        <c:scaling>
          <c:orientation val="minMax"/>
          <c:max val="180"/>
          <c:min val="2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7493921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'Z EVIEWS (2)'!$B$2</c:f>
              <c:strCache>
                <c:ptCount val="1"/>
                <c:pt idx="0">
                  <c:v>BIEŻĄCY</c:v>
                </c:pt>
              </c:strCache>
            </c:strRef>
          </c:tx>
          <c:spPr>
            <a:ln w="28575" cap="rnd">
              <a:solidFill>
                <a:schemeClr val="accent1"/>
              </a:solidFill>
              <a:round/>
            </a:ln>
            <a:effectLst/>
          </c:spPr>
          <c:marker>
            <c:symbol val="none"/>
          </c:marker>
          <c:cat>
            <c:strRef>
              <c:f>'Z EVIEWS (2)'!$A$3:$A$74</c:f>
              <c:strCache>
                <c:ptCount val="72"/>
                <c:pt idx="0">
                  <c:v>2008.1</c:v>
                </c:pt>
                <c:pt idx="1">
                  <c:v>2008.2</c:v>
                </c:pt>
                <c:pt idx="2">
                  <c:v>2008.3</c:v>
                </c:pt>
                <c:pt idx="3">
                  <c:v>2008.4</c:v>
                </c:pt>
                <c:pt idx="4">
                  <c:v>2008.5</c:v>
                </c:pt>
                <c:pt idx="5">
                  <c:v>2008.6</c:v>
                </c:pt>
                <c:pt idx="6">
                  <c:v>2008.7</c:v>
                </c:pt>
                <c:pt idx="7">
                  <c:v>2008.8</c:v>
                </c:pt>
                <c:pt idx="8">
                  <c:v>2008.9</c:v>
                </c:pt>
                <c:pt idx="9">
                  <c:v>2008.10</c:v>
                </c:pt>
                <c:pt idx="10">
                  <c:v>2008.11</c:v>
                </c:pt>
                <c:pt idx="11">
                  <c:v>2008.12</c:v>
                </c:pt>
                <c:pt idx="12">
                  <c:v>2009.1</c:v>
                </c:pt>
                <c:pt idx="13">
                  <c:v>2009.2</c:v>
                </c:pt>
                <c:pt idx="14">
                  <c:v>2009.3</c:v>
                </c:pt>
                <c:pt idx="15">
                  <c:v>2009.4</c:v>
                </c:pt>
                <c:pt idx="16">
                  <c:v>2009.5</c:v>
                </c:pt>
                <c:pt idx="17">
                  <c:v>2009.6</c:v>
                </c:pt>
                <c:pt idx="18">
                  <c:v>2009.7</c:v>
                </c:pt>
                <c:pt idx="19">
                  <c:v>2009.8</c:v>
                </c:pt>
                <c:pt idx="20">
                  <c:v>2009.9</c:v>
                </c:pt>
                <c:pt idx="21">
                  <c:v>2009.10</c:v>
                </c:pt>
                <c:pt idx="22">
                  <c:v>2009.11</c:v>
                </c:pt>
                <c:pt idx="23">
                  <c:v>2009.12</c:v>
                </c:pt>
                <c:pt idx="24">
                  <c:v>2010.1</c:v>
                </c:pt>
                <c:pt idx="25">
                  <c:v>2010.2</c:v>
                </c:pt>
                <c:pt idx="26">
                  <c:v>2010.3</c:v>
                </c:pt>
                <c:pt idx="27">
                  <c:v>2010.4</c:v>
                </c:pt>
                <c:pt idx="28">
                  <c:v>2010.5</c:v>
                </c:pt>
                <c:pt idx="29">
                  <c:v>2010.6</c:v>
                </c:pt>
                <c:pt idx="30">
                  <c:v>2010.7</c:v>
                </c:pt>
                <c:pt idx="31">
                  <c:v>2010.8</c:v>
                </c:pt>
                <c:pt idx="32">
                  <c:v>2010.9</c:v>
                </c:pt>
                <c:pt idx="33">
                  <c:v>2010.10</c:v>
                </c:pt>
                <c:pt idx="34">
                  <c:v>2010.11</c:v>
                </c:pt>
                <c:pt idx="35">
                  <c:v>2010.12</c:v>
                </c:pt>
                <c:pt idx="36">
                  <c:v>2011.1</c:v>
                </c:pt>
                <c:pt idx="37">
                  <c:v>2011.2</c:v>
                </c:pt>
                <c:pt idx="38">
                  <c:v>2011.3</c:v>
                </c:pt>
                <c:pt idx="39">
                  <c:v>2011.4</c:v>
                </c:pt>
                <c:pt idx="40">
                  <c:v>2011.5</c:v>
                </c:pt>
                <c:pt idx="41">
                  <c:v>2011.6</c:v>
                </c:pt>
                <c:pt idx="42">
                  <c:v>2011.7</c:v>
                </c:pt>
                <c:pt idx="43">
                  <c:v>2011.8</c:v>
                </c:pt>
                <c:pt idx="44">
                  <c:v>2011.9</c:v>
                </c:pt>
                <c:pt idx="45">
                  <c:v>2011.10</c:v>
                </c:pt>
                <c:pt idx="46">
                  <c:v>2011.11</c:v>
                </c:pt>
                <c:pt idx="47">
                  <c:v>2011.12</c:v>
                </c:pt>
                <c:pt idx="48">
                  <c:v>2012.1</c:v>
                </c:pt>
                <c:pt idx="49">
                  <c:v>2012.2</c:v>
                </c:pt>
                <c:pt idx="50">
                  <c:v>2012.3</c:v>
                </c:pt>
                <c:pt idx="51">
                  <c:v>2012.4</c:v>
                </c:pt>
                <c:pt idx="52">
                  <c:v>2012.5</c:v>
                </c:pt>
                <c:pt idx="53">
                  <c:v>2012.6</c:v>
                </c:pt>
                <c:pt idx="54">
                  <c:v>2012.7</c:v>
                </c:pt>
                <c:pt idx="55">
                  <c:v>2012.8</c:v>
                </c:pt>
                <c:pt idx="56">
                  <c:v>2012.9</c:v>
                </c:pt>
                <c:pt idx="57">
                  <c:v>2012.10</c:v>
                </c:pt>
                <c:pt idx="58">
                  <c:v>2012.11</c:v>
                </c:pt>
                <c:pt idx="59">
                  <c:v>2012.12</c:v>
                </c:pt>
                <c:pt idx="60">
                  <c:v>2013.1</c:v>
                </c:pt>
                <c:pt idx="61">
                  <c:v>2013.2</c:v>
                </c:pt>
                <c:pt idx="62">
                  <c:v>2013.3</c:v>
                </c:pt>
                <c:pt idx="63">
                  <c:v>2013.4</c:v>
                </c:pt>
                <c:pt idx="64">
                  <c:v>2013.5</c:v>
                </c:pt>
                <c:pt idx="65">
                  <c:v>2013.6</c:v>
                </c:pt>
                <c:pt idx="66">
                  <c:v>2013.7</c:v>
                </c:pt>
                <c:pt idx="67">
                  <c:v>2013.8</c:v>
                </c:pt>
                <c:pt idx="68">
                  <c:v>2013.9</c:v>
                </c:pt>
                <c:pt idx="69">
                  <c:v>2013.10</c:v>
                </c:pt>
                <c:pt idx="70">
                  <c:v>2013.11</c:v>
                </c:pt>
                <c:pt idx="71">
                  <c:v>2013.12</c:v>
                </c:pt>
              </c:strCache>
            </c:strRef>
          </c:cat>
          <c:val>
            <c:numRef>
              <c:f>'Z EVIEWS (2)'!$B$3:$B$74</c:f>
              <c:numCache>
                <c:formatCode>General</c:formatCode>
                <c:ptCount val="72"/>
                <c:pt idx="0">
                  <c:v>93.498059999999995</c:v>
                </c:pt>
                <c:pt idx="1">
                  <c:v>104.2209</c:v>
                </c:pt>
                <c:pt idx="2">
                  <c:v>99.081689999999995</c:v>
                </c:pt>
                <c:pt idx="3">
                  <c:v>104.4721</c:v>
                </c:pt>
                <c:pt idx="4">
                  <c:v>101.0994</c:v>
                </c:pt>
                <c:pt idx="5">
                  <c:v>102.71129999999999</c:v>
                </c:pt>
                <c:pt idx="6">
                  <c:v>104.41119999999999</c:v>
                </c:pt>
                <c:pt idx="7">
                  <c:v>98.609380000000002</c:v>
                </c:pt>
                <c:pt idx="8">
                  <c:v>103.39100000000001</c:v>
                </c:pt>
                <c:pt idx="9">
                  <c:v>98.934349999999995</c:v>
                </c:pt>
                <c:pt idx="10">
                  <c:v>93.921040000000005</c:v>
                </c:pt>
                <c:pt idx="11">
                  <c:v>95.175160000000005</c:v>
                </c:pt>
                <c:pt idx="12">
                  <c:v>107.5271</c:v>
                </c:pt>
                <c:pt idx="13">
                  <c:v>91.5809</c:v>
                </c:pt>
                <c:pt idx="14">
                  <c:v>94.517470000000003</c:v>
                </c:pt>
                <c:pt idx="15">
                  <c:v>91.320570000000004</c:v>
                </c:pt>
                <c:pt idx="16">
                  <c:v>92.436800000000005</c:v>
                </c:pt>
                <c:pt idx="17">
                  <c:v>92.71593</c:v>
                </c:pt>
                <c:pt idx="18">
                  <c:v>93.861180000000004</c:v>
                </c:pt>
                <c:pt idx="19">
                  <c:v>97.889780000000002</c:v>
                </c:pt>
                <c:pt idx="20">
                  <c:v>91.717359999999999</c:v>
                </c:pt>
                <c:pt idx="21">
                  <c:v>88.128649999999993</c:v>
                </c:pt>
                <c:pt idx="22">
                  <c:v>98.500410000000002</c:v>
                </c:pt>
                <c:pt idx="23">
                  <c:v>95.702539999999999</c:v>
                </c:pt>
                <c:pt idx="24">
                  <c:v>84.365549999999999</c:v>
                </c:pt>
                <c:pt idx="25">
                  <c:v>83.454160000000002</c:v>
                </c:pt>
                <c:pt idx="26">
                  <c:v>84.556709999999995</c:v>
                </c:pt>
                <c:pt idx="27">
                  <c:v>83.285539999999997</c:v>
                </c:pt>
                <c:pt idx="28">
                  <c:v>86.93817</c:v>
                </c:pt>
                <c:pt idx="29">
                  <c:v>90.881500000000003</c:v>
                </c:pt>
                <c:pt idx="30">
                  <c:v>91.275720000000007</c:v>
                </c:pt>
                <c:pt idx="31">
                  <c:v>88.918059999999997</c:v>
                </c:pt>
                <c:pt idx="32">
                  <c:v>92.931920000000005</c:v>
                </c:pt>
                <c:pt idx="33">
                  <c:v>93.236189999999993</c:v>
                </c:pt>
                <c:pt idx="34">
                  <c:v>91.018550000000005</c:v>
                </c:pt>
                <c:pt idx="35">
                  <c:v>88.672190000000001</c:v>
                </c:pt>
                <c:pt idx="36">
                  <c:v>91.922799999999995</c:v>
                </c:pt>
                <c:pt idx="37">
                  <c:v>86.212180000000004</c:v>
                </c:pt>
                <c:pt idx="38">
                  <c:v>93.848519999999994</c:v>
                </c:pt>
                <c:pt idx="39">
                  <c:v>95.693709999999996</c:v>
                </c:pt>
                <c:pt idx="40">
                  <c:v>98.828010000000006</c:v>
                </c:pt>
                <c:pt idx="41">
                  <c:v>96.619259999999997</c:v>
                </c:pt>
                <c:pt idx="42">
                  <c:v>96.282709999999994</c:v>
                </c:pt>
                <c:pt idx="43">
                  <c:v>103.136</c:v>
                </c:pt>
                <c:pt idx="44">
                  <c:v>94.597830000000002</c:v>
                </c:pt>
                <c:pt idx="45">
                  <c:v>96.927419999999998</c:v>
                </c:pt>
                <c:pt idx="46">
                  <c:v>96.889160000000004</c:v>
                </c:pt>
                <c:pt idx="47">
                  <c:v>95.852459999999994</c:v>
                </c:pt>
                <c:pt idx="48">
                  <c:v>96.709969999999998</c:v>
                </c:pt>
                <c:pt idx="49">
                  <c:v>102.2389</c:v>
                </c:pt>
                <c:pt idx="50">
                  <c:v>91.195210000000003</c:v>
                </c:pt>
                <c:pt idx="51">
                  <c:v>94.86009</c:v>
                </c:pt>
                <c:pt idx="52">
                  <c:v>92.986819999999994</c:v>
                </c:pt>
                <c:pt idx="53">
                  <c:v>87.592039999999997</c:v>
                </c:pt>
                <c:pt idx="54">
                  <c:v>89.277349999999998</c:v>
                </c:pt>
                <c:pt idx="55">
                  <c:v>84.294070000000005</c:v>
                </c:pt>
                <c:pt idx="56">
                  <c:v>84.614469999999997</c:v>
                </c:pt>
                <c:pt idx="57">
                  <c:v>87.243369999999999</c:v>
                </c:pt>
                <c:pt idx="58">
                  <c:v>86.246769999999998</c:v>
                </c:pt>
                <c:pt idx="59">
                  <c:v>80.191079999999999</c:v>
                </c:pt>
                <c:pt idx="60">
                  <c:v>80.176540000000003</c:v>
                </c:pt>
                <c:pt idx="61">
                  <c:v>77.304040000000001</c:v>
                </c:pt>
                <c:pt idx="62">
                  <c:v>79.108270000000005</c:v>
                </c:pt>
                <c:pt idx="63">
                  <c:v>79.979349999999997</c:v>
                </c:pt>
                <c:pt idx="64">
                  <c:v>81.389970000000005</c:v>
                </c:pt>
                <c:pt idx="65">
                  <c:v>85.798590000000004</c:v>
                </c:pt>
                <c:pt idx="66">
                  <c:v>85.713899999999995</c:v>
                </c:pt>
                <c:pt idx="67">
                  <c:v>88.910769999999999</c:v>
                </c:pt>
                <c:pt idx="68">
                  <c:v>92.819320000000005</c:v>
                </c:pt>
                <c:pt idx="69">
                  <c:v>89.872479999999996</c:v>
                </c:pt>
                <c:pt idx="70">
                  <c:v>87.700999999999993</c:v>
                </c:pt>
                <c:pt idx="71">
                  <c:v>90.652869999999993</c:v>
                </c:pt>
              </c:numCache>
            </c:numRef>
          </c:val>
          <c:smooth val="0"/>
          <c:extLst>
            <c:ext xmlns:c16="http://schemas.microsoft.com/office/drawing/2014/chart" uri="{C3380CC4-5D6E-409C-BE32-E72D297353CC}">
              <c16:uniqueId val="{00000000-4BBC-480D-80CA-F275609F88BB}"/>
            </c:ext>
          </c:extLst>
        </c:ser>
        <c:ser>
          <c:idx val="1"/>
          <c:order val="1"/>
          <c:tx>
            <c:strRef>
              <c:f>'Z EVIEWS (2)'!$C$2</c:f>
              <c:strCache>
                <c:ptCount val="1"/>
                <c:pt idx="0">
                  <c:v>BIEŻĄCY - TREND</c:v>
                </c:pt>
              </c:strCache>
            </c:strRef>
          </c:tx>
          <c:spPr>
            <a:ln w="28575" cap="rnd">
              <a:solidFill>
                <a:schemeClr val="accent2"/>
              </a:solidFill>
              <a:round/>
            </a:ln>
            <a:effectLst/>
          </c:spPr>
          <c:marker>
            <c:symbol val="none"/>
          </c:marker>
          <c:cat>
            <c:strRef>
              <c:f>'Z EVIEWS (2)'!$A$3:$A$74</c:f>
              <c:strCache>
                <c:ptCount val="72"/>
                <c:pt idx="0">
                  <c:v>2008.1</c:v>
                </c:pt>
                <c:pt idx="1">
                  <c:v>2008.2</c:v>
                </c:pt>
                <c:pt idx="2">
                  <c:v>2008.3</c:v>
                </c:pt>
                <c:pt idx="3">
                  <c:v>2008.4</c:v>
                </c:pt>
                <c:pt idx="4">
                  <c:v>2008.5</c:v>
                </c:pt>
                <c:pt idx="5">
                  <c:v>2008.6</c:v>
                </c:pt>
                <c:pt idx="6">
                  <c:v>2008.7</c:v>
                </c:pt>
                <c:pt idx="7">
                  <c:v>2008.8</c:v>
                </c:pt>
                <c:pt idx="8">
                  <c:v>2008.9</c:v>
                </c:pt>
                <c:pt idx="9">
                  <c:v>2008.10</c:v>
                </c:pt>
                <c:pt idx="10">
                  <c:v>2008.11</c:v>
                </c:pt>
                <c:pt idx="11">
                  <c:v>2008.12</c:v>
                </c:pt>
                <c:pt idx="12">
                  <c:v>2009.1</c:v>
                </c:pt>
                <c:pt idx="13">
                  <c:v>2009.2</c:v>
                </c:pt>
                <c:pt idx="14">
                  <c:v>2009.3</c:v>
                </c:pt>
                <c:pt idx="15">
                  <c:v>2009.4</c:v>
                </c:pt>
                <c:pt idx="16">
                  <c:v>2009.5</c:v>
                </c:pt>
                <c:pt idx="17">
                  <c:v>2009.6</c:v>
                </c:pt>
                <c:pt idx="18">
                  <c:v>2009.7</c:v>
                </c:pt>
                <c:pt idx="19">
                  <c:v>2009.8</c:v>
                </c:pt>
                <c:pt idx="20">
                  <c:v>2009.9</c:v>
                </c:pt>
                <c:pt idx="21">
                  <c:v>2009.10</c:v>
                </c:pt>
                <c:pt idx="22">
                  <c:v>2009.11</c:v>
                </c:pt>
                <c:pt idx="23">
                  <c:v>2009.12</c:v>
                </c:pt>
                <c:pt idx="24">
                  <c:v>2010.1</c:v>
                </c:pt>
                <c:pt idx="25">
                  <c:v>2010.2</c:v>
                </c:pt>
                <c:pt idx="26">
                  <c:v>2010.3</c:v>
                </c:pt>
                <c:pt idx="27">
                  <c:v>2010.4</c:v>
                </c:pt>
                <c:pt idx="28">
                  <c:v>2010.5</c:v>
                </c:pt>
                <c:pt idx="29">
                  <c:v>2010.6</c:v>
                </c:pt>
                <c:pt idx="30">
                  <c:v>2010.7</c:v>
                </c:pt>
                <c:pt idx="31">
                  <c:v>2010.8</c:v>
                </c:pt>
                <c:pt idx="32">
                  <c:v>2010.9</c:v>
                </c:pt>
                <c:pt idx="33">
                  <c:v>2010.10</c:v>
                </c:pt>
                <c:pt idx="34">
                  <c:v>2010.11</c:v>
                </c:pt>
                <c:pt idx="35">
                  <c:v>2010.12</c:v>
                </c:pt>
                <c:pt idx="36">
                  <c:v>2011.1</c:v>
                </c:pt>
                <c:pt idx="37">
                  <c:v>2011.2</c:v>
                </c:pt>
                <c:pt idx="38">
                  <c:v>2011.3</c:v>
                </c:pt>
                <c:pt idx="39">
                  <c:v>2011.4</c:v>
                </c:pt>
                <c:pt idx="40">
                  <c:v>2011.5</c:v>
                </c:pt>
                <c:pt idx="41">
                  <c:v>2011.6</c:v>
                </c:pt>
                <c:pt idx="42">
                  <c:v>2011.7</c:v>
                </c:pt>
                <c:pt idx="43">
                  <c:v>2011.8</c:v>
                </c:pt>
                <c:pt idx="44">
                  <c:v>2011.9</c:v>
                </c:pt>
                <c:pt idx="45">
                  <c:v>2011.10</c:v>
                </c:pt>
                <c:pt idx="46">
                  <c:v>2011.11</c:v>
                </c:pt>
                <c:pt idx="47">
                  <c:v>2011.12</c:v>
                </c:pt>
                <c:pt idx="48">
                  <c:v>2012.1</c:v>
                </c:pt>
                <c:pt idx="49">
                  <c:v>2012.2</c:v>
                </c:pt>
                <c:pt idx="50">
                  <c:v>2012.3</c:v>
                </c:pt>
                <c:pt idx="51">
                  <c:v>2012.4</c:v>
                </c:pt>
                <c:pt idx="52">
                  <c:v>2012.5</c:v>
                </c:pt>
                <c:pt idx="53">
                  <c:v>2012.6</c:v>
                </c:pt>
                <c:pt idx="54">
                  <c:v>2012.7</c:v>
                </c:pt>
                <c:pt idx="55">
                  <c:v>2012.8</c:v>
                </c:pt>
                <c:pt idx="56">
                  <c:v>2012.9</c:v>
                </c:pt>
                <c:pt idx="57">
                  <c:v>2012.10</c:v>
                </c:pt>
                <c:pt idx="58">
                  <c:v>2012.11</c:v>
                </c:pt>
                <c:pt idx="59">
                  <c:v>2012.12</c:v>
                </c:pt>
                <c:pt idx="60">
                  <c:v>2013.1</c:v>
                </c:pt>
                <c:pt idx="61">
                  <c:v>2013.2</c:v>
                </c:pt>
                <c:pt idx="62">
                  <c:v>2013.3</c:v>
                </c:pt>
                <c:pt idx="63">
                  <c:v>2013.4</c:v>
                </c:pt>
                <c:pt idx="64">
                  <c:v>2013.5</c:v>
                </c:pt>
                <c:pt idx="65">
                  <c:v>2013.6</c:v>
                </c:pt>
                <c:pt idx="66">
                  <c:v>2013.7</c:v>
                </c:pt>
                <c:pt idx="67">
                  <c:v>2013.8</c:v>
                </c:pt>
                <c:pt idx="68">
                  <c:v>2013.9</c:v>
                </c:pt>
                <c:pt idx="69">
                  <c:v>2013.10</c:v>
                </c:pt>
                <c:pt idx="70">
                  <c:v>2013.11</c:v>
                </c:pt>
                <c:pt idx="71">
                  <c:v>2013.12</c:v>
                </c:pt>
              </c:strCache>
            </c:strRef>
          </c:cat>
          <c:val>
            <c:numRef>
              <c:f>'Z EVIEWS (2)'!$C$3:$C$74</c:f>
              <c:numCache>
                <c:formatCode>General</c:formatCode>
                <c:ptCount val="72"/>
                <c:pt idx="0">
                  <c:v>98.390699999999995</c:v>
                </c:pt>
                <c:pt idx="1">
                  <c:v>99.582359999999994</c:v>
                </c:pt>
                <c:pt idx="2">
                  <c:v>100.6155</c:v>
                </c:pt>
                <c:pt idx="3">
                  <c:v>101.27719999999999</c:v>
                </c:pt>
                <c:pt idx="4">
                  <c:v>101.6</c:v>
                </c:pt>
                <c:pt idx="5">
                  <c:v>101.6845</c:v>
                </c:pt>
                <c:pt idx="6">
                  <c:v>101.40089999999999</c:v>
                </c:pt>
                <c:pt idx="7">
                  <c:v>100.7235</c:v>
                </c:pt>
                <c:pt idx="8">
                  <c:v>99.91431</c:v>
                </c:pt>
                <c:pt idx="9">
                  <c:v>98.704120000000003</c:v>
                </c:pt>
                <c:pt idx="10">
                  <c:v>97.566479999999999</c:v>
                </c:pt>
                <c:pt idx="11">
                  <c:v>97.416989999999998</c:v>
                </c:pt>
                <c:pt idx="12">
                  <c:v>97.177080000000004</c:v>
                </c:pt>
                <c:pt idx="13">
                  <c:v>95.747990000000001</c:v>
                </c:pt>
                <c:pt idx="14">
                  <c:v>94.267520000000005</c:v>
                </c:pt>
                <c:pt idx="15">
                  <c:v>93.430959999999999</c:v>
                </c:pt>
                <c:pt idx="16">
                  <c:v>93.116230000000002</c:v>
                </c:pt>
                <c:pt idx="17">
                  <c:v>93.254170000000002</c:v>
                </c:pt>
                <c:pt idx="18">
                  <c:v>93.600620000000006</c:v>
                </c:pt>
                <c:pt idx="19">
                  <c:v>93.607600000000005</c:v>
                </c:pt>
                <c:pt idx="20">
                  <c:v>92.967029999999994</c:v>
                </c:pt>
                <c:pt idx="21">
                  <c:v>92.685739999999996</c:v>
                </c:pt>
                <c:pt idx="22">
                  <c:v>92.974950000000007</c:v>
                </c:pt>
                <c:pt idx="23">
                  <c:v>92.430989999999994</c:v>
                </c:pt>
                <c:pt idx="24">
                  <c:v>91.547190000000001</c:v>
                </c:pt>
                <c:pt idx="25">
                  <c:v>91.530739999999994</c:v>
                </c:pt>
                <c:pt idx="26">
                  <c:v>91.517780000000002</c:v>
                </c:pt>
                <c:pt idx="27">
                  <c:v>91.258039999999994</c:v>
                </c:pt>
                <c:pt idx="28">
                  <c:v>91.49436</c:v>
                </c:pt>
                <c:pt idx="29">
                  <c:v>91.978499999999997</c:v>
                </c:pt>
                <c:pt idx="30">
                  <c:v>92.126130000000003</c:v>
                </c:pt>
                <c:pt idx="31">
                  <c:v>92.116399999999999</c:v>
                </c:pt>
                <c:pt idx="32">
                  <c:v>92.250839999999997</c:v>
                </c:pt>
                <c:pt idx="33">
                  <c:v>92.129149999999996</c:v>
                </c:pt>
                <c:pt idx="34">
                  <c:v>91.569879999999998</c:v>
                </c:pt>
                <c:pt idx="35">
                  <c:v>91.125119999999995</c:v>
                </c:pt>
                <c:pt idx="36">
                  <c:v>91.059380000000004</c:v>
                </c:pt>
                <c:pt idx="37">
                  <c:v>91.566929999999999</c:v>
                </c:pt>
                <c:pt idx="38">
                  <c:v>92.983580000000003</c:v>
                </c:pt>
                <c:pt idx="39">
                  <c:v>94.726560000000006</c:v>
                </c:pt>
                <c:pt idx="40">
                  <c:v>95.985860000000002</c:v>
                </c:pt>
                <c:pt idx="41">
                  <c:v>96.664839999999998</c:v>
                </c:pt>
                <c:pt idx="42">
                  <c:v>97.222679999999997</c:v>
                </c:pt>
                <c:pt idx="43">
                  <c:v>97.494039999999998</c:v>
                </c:pt>
                <c:pt idx="44">
                  <c:v>97.100629999999995</c:v>
                </c:pt>
                <c:pt idx="45">
                  <c:v>96.709019999999995</c:v>
                </c:pt>
                <c:pt idx="46">
                  <c:v>96.548079999999999</c:v>
                </c:pt>
                <c:pt idx="47">
                  <c:v>96.417109999999994</c:v>
                </c:pt>
                <c:pt idx="48">
                  <c:v>96.395020000000002</c:v>
                </c:pt>
                <c:pt idx="49">
                  <c:v>95.828130000000002</c:v>
                </c:pt>
                <c:pt idx="50">
                  <c:v>94.429010000000005</c:v>
                </c:pt>
                <c:pt idx="51">
                  <c:v>92.97587</c:v>
                </c:pt>
                <c:pt idx="52">
                  <c:v>91.407679999999999</c:v>
                </c:pt>
                <c:pt idx="53">
                  <c:v>89.65643</c:v>
                </c:pt>
                <c:pt idx="54">
                  <c:v>88.139009999999999</c:v>
                </c:pt>
                <c:pt idx="55">
                  <c:v>86.945220000000006</c:v>
                </c:pt>
                <c:pt idx="56">
                  <c:v>86.40849</c:v>
                </c:pt>
                <c:pt idx="57">
                  <c:v>86.465729999999994</c:v>
                </c:pt>
                <c:pt idx="58">
                  <c:v>86.645229999999998</c:v>
                </c:pt>
                <c:pt idx="59">
                  <c:v>79.393429999999995</c:v>
                </c:pt>
                <c:pt idx="60">
                  <c:v>79.396439999999998</c:v>
                </c:pt>
                <c:pt idx="61">
                  <c:v>79.434430000000006</c:v>
                </c:pt>
                <c:pt idx="62">
                  <c:v>79.951179999999994</c:v>
                </c:pt>
                <c:pt idx="63">
                  <c:v>81.002250000000004</c:v>
                </c:pt>
                <c:pt idx="64">
                  <c:v>82.518370000000004</c:v>
                </c:pt>
                <c:pt idx="65">
                  <c:v>84.303740000000005</c:v>
                </c:pt>
                <c:pt idx="66">
                  <c:v>86.038849999999996</c:v>
                </c:pt>
                <c:pt idx="67">
                  <c:v>87.663650000000004</c:v>
                </c:pt>
                <c:pt idx="68">
                  <c:v>88.785449999999997</c:v>
                </c:pt>
                <c:pt idx="69">
                  <c:v>89.00685</c:v>
                </c:pt>
                <c:pt idx="70">
                  <c:v>88.851389999999995</c:v>
                </c:pt>
                <c:pt idx="71">
                  <c:v>88.710319999999996</c:v>
                </c:pt>
              </c:numCache>
            </c:numRef>
          </c:val>
          <c:smooth val="0"/>
          <c:extLst>
            <c:ext xmlns:c16="http://schemas.microsoft.com/office/drawing/2014/chart" uri="{C3380CC4-5D6E-409C-BE32-E72D297353CC}">
              <c16:uniqueId val="{00000001-4BBC-480D-80CA-F275609F88BB}"/>
            </c:ext>
          </c:extLst>
        </c:ser>
        <c:ser>
          <c:idx val="2"/>
          <c:order val="2"/>
          <c:tx>
            <c:strRef>
              <c:f>'Z EVIEWS (2)'!$D$2</c:f>
              <c:strCache>
                <c:ptCount val="1"/>
                <c:pt idx="0">
                  <c:v>PROGNOZA</c:v>
                </c:pt>
              </c:strCache>
            </c:strRef>
          </c:tx>
          <c:spPr>
            <a:ln w="28575" cap="rnd">
              <a:solidFill>
                <a:schemeClr val="accent3"/>
              </a:solidFill>
              <a:round/>
            </a:ln>
            <a:effectLst/>
          </c:spPr>
          <c:marker>
            <c:symbol val="none"/>
          </c:marker>
          <c:cat>
            <c:strRef>
              <c:f>'Z EVIEWS (2)'!$A$3:$A$74</c:f>
              <c:strCache>
                <c:ptCount val="72"/>
                <c:pt idx="0">
                  <c:v>2008.1</c:v>
                </c:pt>
                <c:pt idx="1">
                  <c:v>2008.2</c:v>
                </c:pt>
                <c:pt idx="2">
                  <c:v>2008.3</c:v>
                </c:pt>
                <c:pt idx="3">
                  <c:v>2008.4</c:v>
                </c:pt>
                <c:pt idx="4">
                  <c:v>2008.5</c:v>
                </c:pt>
                <c:pt idx="5">
                  <c:v>2008.6</c:v>
                </c:pt>
                <c:pt idx="6">
                  <c:v>2008.7</c:v>
                </c:pt>
                <c:pt idx="7">
                  <c:v>2008.8</c:v>
                </c:pt>
                <c:pt idx="8">
                  <c:v>2008.9</c:v>
                </c:pt>
                <c:pt idx="9">
                  <c:v>2008.10</c:v>
                </c:pt>
                <c:pt idx="10">
                  <c:v>2008.11</c:v>
                </c:pt>
                <c:pt idx="11">
                  <c:v>2008.12</c:v>
                </c:pt>
                <c:pt idx="12">
                  <c:v>2009.1</c:v>
                </c:pt>
                <c:pt idx="13">
                  <c:v>2009.2</c:v>
                </c:pt>
                <c:pt idx="14">
                  <c:v>2009.3</c:v>
                </c:pt>
                <c:pt idx="15">
                  <c:v>2009.4</c:v>
                </c:pt>
                <c:pt idx="16">
                  <c:v>2009.5</c:v>
                </c:pt>
                <c:pt idx="17">
                  <c:v>2009.6</c:v>
                </c:pt>
                <c:pt idx="18">
                  <c:v>2009.7</c:v>
                </c:pt>
                <c:pt idx="19">
                  <c:v>2009.8</c:v>
                </c:pt>
                <c:pt idx="20">
                  <c:v>2009.9</c:v>
                </c:pt>
                <c:pt idx="21">
                  <c:v>2009.10</c:v>
                </c:pt>
                <c:pt idx="22">
                  <c:v>2009.11</c:v>
                </c:pt>
                <c:pt idx="23">
                  <c:v>2009.12</c:v>
                </c:pt>
                <c:pt idx="24">
                  <c:v>2010.1</c:v>
                </c:pt>
                <c:pt idx="25">
                  <c:v>2010.2</c:v>
                </c:pt>
                <c:pt idx="26">
                  <c:v>2010.3</c:v>
                </c:pt>
                <c:pt idx="27">
                  <c:v>2010.4</c:v>
                </c:pt>
                <c:pt idx="28">
                  <c:v>2010.5</c:v>
                </c:pt>
                <c:pt idx="29">
                  <c:v>2010.6</c:v>
                </c:pt>
                <c:pt idx="30">
                  <c:v>2010.7</c:v>
                </c:pt>
                <c:pt idx="31">
                  <c:v>2010.8</c:v>
                </c:pt>
                <c:pt idx="32">
                  <c:v>2010.9</c:v>
                </c:pt>
                <c:pt idx="33">
                  <c:v>2010.10</c:v>
                </c:pt>
                <c:pt idx="34">
                  <c:v>2010.11</c:v>
                </c:pt>
                <c:pt idx="35">
                  <c:v>2010.12</c:v>
                </c:pt>
                <c:pt idx="36">
                  <c:v>2011.1</c:v>
                </c:pt>
                <c:pt idx="37">
                  <c:v>2011.2</c:v>
                </c:pt>
                <c:pt idx="38">
                  <c:v>2011.3</c:v>
                </c:pt>
                <c:pt idx="39">
                  <c:v>2011.4</c:v>
                </c:pt>
                <c:pt idx="40">
                  <c:v>2011.5</c:v>
                </c:pt>
                <c:pt idx="41">
                  <c:v>2011.6</c:v>
                </c:pt>
                <c:pt idx="42">
                  <c:v>2011.7</c:v>
                </c:pt>
                <c:pt idx="43">
                  <c:v>2011.8</c:v>
                </c:pt>
                <c:pt idx="44">
                  <c:v>2011.9</c:v>
                </c:pt>
                <c:pt idx="45">
                  <c:v>2011.10</c:v>
                </c:pt>
                <c:pt idx="46">
                  <c:v>2011.11</c:v>
                </c:pt>
                <c:pt idx="47">
                  <c:v>2011.12</c:v>
                </c:pt>
                <c:pt idx="48">
                  <c:v>2012.1</c:v>
                </c:pt>
                <c:pt idx="49">
                  <c:v>2012.2</c:v>
                </c:pt>
                <c:pt idx="50">
                  <c:v>2012.3</c:v>
                </c:pt>
                <c:pt idx="51">
                  <c:v>2012.4</c:v>
                </c:pt>
                <c:pt idx="52">
                  <c:v>2012.5</c:v>
                </c:pt>
                <c:pt idx="53">
                  <c:v>2012.6</c:v>
                </c:pt>
                <c:pt idx="54">
                  <c:v>2012.7</c:v>
                </c:pt>
                <c:pt idx="55">
                  <c:v>2012.8</c:v>
                </c:pt>
                <c:pt idx="56">
                  <c:v>2012.9</c:v>
                </c:pt>
                <c:pt idx="57">
                  <c:v>2012.10</c:v>
                </c:pt>
                <c:pt idx="58">
                  <c:v>2012.11</c:v>
                </c:pt>
                <c:pt idx="59">
                  <c:v>2012.12</c:v>
                </c:pt>
                <c:pt idx="60">
                  <c:v>2013.1</c:v>
                </c:pt>
                <c:pt idx="61">
                  <c:v>2013.2</c:v>
                </c:pt>
                <c:pt idx="62">
                  <c:v>2013.3</c:v>
                </c:pt>
                <c:pt idx="63">
                  <c:v>2013.4</c:v>
                </c:pt>
                <c:pt idx="64">
                  <c:v>2013.5</c:v>
                </c:pt>
                <c:pt idx="65">
                  <c:v>2013.6</c:v>
                </c:pt>
                <c:pt idx="66">
                  <c:v>2013.7</c:v>
                </c:pt>
                <c:pt idx="67">
                  <c:v>2013.8</c:v>
                </c:pt>
                <c:pt idx="68">
                  <c:v>2013.9</c:v>
                </c:pt>
                <c:pt idx="69">
                  <c:v>2013.10</c:v>
                </c:pt>
                <c:pt idx="70">
                  <c:v>2013.11</c:v>
                </c:pt>
                <c:pt idx="71">
                  <c:v>2013.12</c:v>
                </c:pt>
              </c:strCache>
            </c:strRef>
          </c:cat>
          <c:val>
            <c:numRef>
              <c:f>'Z EVIEWS (2)'!$D$3:$D$74</c:f>
              <c:numCache>
                <c:formatCode>General</c:formatCode>
                <c:ptCount val="72"/>
                <c:pt idx="0">
                  <c:v>169.28710000000001</c:v>
                </c:pt>
                <c:pt idx="1">
                  <c:v>178.31020000000001</c:v>
                </c:pt>
                <c:pt idx="2">
                  <c:v>172.2131</c:v>
                </c:pt>
                <c:pt idx="3">
                  <c:v>181.3475</c:v>
                </c:pt>
                <c:pt idx="4">
                  <c:v>170.6122</c:v>
                </c:pt>
                <c:pt idx="5">
                  <c:v>163.0155</c:v>
                </c:pt>
                <c:pt idx="6">
                  <c:v>177.1172</c:v>
                </c:pt>
                <c:pt idx="7">
                  <c:v>167.5438</c:v>
                </c:pt>
                <c:pt idx="8">
                  <c:v>162.99199999999999</c:v>
                </c:pt>
                <c:pt idx="9">
                  <c:v>172.17689999999999</c:v>
                </c:pt>
                <c:pt idx="10">
                  <c:v>157.0033</c:v>
                </c:pt>
                <c:pt idx="11">
                  <c:v>150.16050000000001</c:v>
                </c:pt>
                <c:pt idx="12">
                  <c:v>138.6233</c:v>
                </c:pt>
                <c:pt idx="13">
                  <c:v>132.3391</c:v>
                </c:pt>
                <c:pt idx="14">
                  <c:v>139.24760000000001</c:v>
                </c:pt>
                <c:pt idx="15">
                  <c:v>126.0523</c:v>
                </c:pt>
                <c:pt idx="16">
                  <c:v>129.15620000000001</c:v>
                </c:pt>
                <c:pt idx="17">
                  <c:v>124.3343</c:v>
                </c:pt>
                <c:pt idx="18">
                  <c:v>136.08529999999999</c:v>
                </c:pt>
                <c:pt idx="19">
                  <c:v>140.22200000000001</c:v>
                </c:pt>
                <c:pt idx="20">
                  <c:v>143.31620000000001</c:v>
                </c:pt>
                <c:pt idx="21">
                  <c:v>134.15479999999999</c:v>
                </c:pt>
                <c:pt idx="22">
                  <c:v>137.81299999999999</c:v>
                </c:pt>
                <c:pt idx="23">
                  <c:v>138.5856</c:v>
                </c:pt>
                <c:pt idx="24">
                  <c:v>135.94550000000001</c:v>
                </c:pt>
                <c:pt idx="25">
                  <c:v>140.43879999999999</c:v>
                </c:pt>
                <c:pt idx="26">
                  <c:v>154.76079999999999</c:v>
                </c:pt>
                <c:pt idx="27">
                  <c:v>166.47290000000001</c:v>
                </c:pt>
                <c:pt idx="28">
                  <c:v>167.54409999999999</c:v>
                </c:pt>
                <c:pt idx="29">
                  <c:v>173.92099999999999</c:v>
                </c:pt>
                <c:pt idx="30">
                  <c:v>160.56030000000001</c:v>
                </c:pt>
                <c:pt idx="31">
                  <c:v>169.2731</c:v>
                </c:pt>
                <c:pt idx="32">
                  <c:v>166.91829999999999</c:v>
                </c:pt>
                <c:pt idx="33">
                  <c:v>159.74510000000001</c:v>
                </c:pt>
                <c:pt idx="34">
                  <c:v>160.77869999999999</c:v>
                </c:pt>
                <c:pt idx="35">
                  <c:v>152.30510000000001</c:v>
                </c:pt>
                <c:pt idx="36">
                  <c:v>150.73150000000001</c:v>
                </c:pt>
                <c:pt idx="37">
                  <c:v>154.76949999999999</c:v>
                </c:pt>
                <c:pt idx="38">
                  <c:v>183.55609999999999</c:v>
                </c:pt>
                <c:pt idx="39">
                  <c:v>164.78489999999999</c:v>
                </c:pt>
                <c:pt idx="40">
                  <c:v>173.7697</c:v>
                </c:pt>
                <c:pt idx="41">
                  <c:v>153.43109999999999</c:v>
                </c:pt>
                <c:pt idx="42">
                  <c:v>152.71860000000001</c:v>
                </c:pt>
                <c:pt idx="43">
                  <c:v>154.6405</c:v>
                </c:pt>
                <c:pt idx="44">
                  <c:v>169.08320000000001</c:v>
                </c:pt>
                <c:pt idx="45">
                  <c:v>151.48830000000001</c:v>
                </c:pt>
                <c:pt idx="46">
                  <c:v>144.15969999999999</c:v>
                </c:pt>
                <c:pt idx="47">
                  <c:v>139.71629999999999</c:v>
                </c:pt>
                <c:pt idx="48">
                  <c:v>150.06909999999999</c:v>
                </c:pt>
                <c:pt idx="49">
                  <c:v>165.7696</c:v>
                </c:pt>
                <c:pt idx="50">
                  <c:v>150.09010000000001</c:v>
                </c:pt>
                <c:pt idx="51">
                  <c:v>157.17509999999999</c:v>
                </c:pt>
                <c:pt idx="52">
                  <c:v>140.56049999999999</c:v>
                </c:pt>
                <c:pt idx="53">
                  <c:v>143.45160000000001</c:v>
                </c:pt>
                <c:pt idx="54">
                  <c:v>142.94110000000001</c:v>
                </c:pt>
                <c:pt idx="55">
                  <c:v>145.7062</c:v>
                </c:pt>
                <c:pt idx="56">
                  <c:v>131.01499999999999</c:v>
                </c:pt>
                <c:pt idx="57">
                  <c:v>138.57159999999999</c:v>
                </c:pt>
                <c:pt idx="58">
                  <c:v>140.7235</c:v>
                </c:pt>
                <c:pt idx="59">
                  <c:v>119.4622</c:v>
                </c:pt>
                <c:pt idx="60">
                  <c:v>120.73860000000001</c:v>
                </c:pt>
                <c:pt idx="61">
                  <c:v>120.5226</c:v>
                </c:pt>
                <c:pt idx="62">
                  <c:v>144.30699999999999</c:v>
                </c:pt>
                <c:pt idx="63">
                  <c:v>129.8861</c:v>
                </c:pt>
                <c:pt idx="64">
                  <c:v>131.44280000000001</c:v>
                </c:pt>
                <c:pt idx="65">
                  <c:v>123.869</c:v>
                </c:pt>
                <c:pt idx="66">
                  <c:v>121.32089999999999</c:v>
                </c:pt>
                <c:pt idx="67">
                  <c:v>132.33670000000001</c:v>
                </c:pt>
                <c:pt idx="68">
                  <c:v>161.35589999999999</c:v>
                </c:pt>
                <c:pt idx="69">
                  <c:v>142.41739999999999</c:v>
                </c:pt>
                <c:pt idx="70">
                  <c:v>134.6935</c:v>
                </c:pt>
                <c:pt idx="71">
                  <c:v>144.5154</c:v>
                </c:pt>
              </c:numCache>
            </c:numRef>
          </c:val>
          <c:smooth val="0"/>
          <c:extLst>
            <c:ext xmlns:c16="http://schemas.microsoft.com/office/drawing/2014/chart" uri="{C3380CC4-5D6E-409C-BE32-E72D297353CC}">
              <c16:uniqueId val="{00000002-4BBC-480D-80CA-F275609F88BB}"/>
            </c:ext>
          </c:extLst>
        </c:ser>
        <c:ser>
          <c:idx val="3"/>
          <c:order val="3"/>
          <c:tx>
            <c:strRef>
              <c:f>'Z EVIEWS (2)'!$E$2</c:f>
              <c:strCache>
                <c:ptCount val="1"/>
                <c:pt idx="0">
                  <c:v>PROGNOZA - TREND</c:v>
                </c:pt>
              </c:strCache>
            </c:strRef>
          </c:tx>
          <c:spPr>
            <a:ln w="28575" cap="rnd">
              <a:solidFill>
                <a:schemeClr val="accent4"/>
              </a:solidFill>
              <a:round/>
            </a:ln>
            <a:effectLst/>
          </c:spPr>
          <c:marker>
            <c:symbol val="none"/>
          </c:marker>
          <c:cat>
            <c:strRef>
              <c:f>'Z EVIEWS (2)'!$A$3:$A$74</c:f>
              <c:strCache>
                <c:ptCount val="72"/>
                <c:pt idx="0">
                  <c:v>2008.1</c:v>
                </c:pt>
                <c:pt idx="1">
                  <c:v>2008.2</c:v>
                </c:pt>
                <c:pt idx="2">
                  <c:v>2008.3</c:v>
                </c:pt>
                <c:pt idx="3">
                  <c:v>2008.4</c:v>
                </c:pt>
                <c:pt idx="4">
                  <c:v>2008.5</c:v>
                </c:pt>
                <c:pt idx="5">
                  <c:v>2008.6</c:v>
                </c:pt>
                <c:pt idx="6">
                  <c:v>2008.7</c:v>
                </c:pt>
                <c:pt idx="7">
                  <c:v>2008.8</c:v>
                </c:pt>
                <c:pt idx="8">
                  <c:v>2008.9</c:v>
                </c:pt>
                <c:pt idx="9">
                  <c:v>2008.10</c:v>
                </c:pt>
                <c:pt idx="10">
                  <c:v>2008.11</c:v>
                </c:pt>
                <c:pt idx="11">
                  <c:v>2008.12</c:v>
                </c:pt>
                <c:pt idx="12">
                  <c:v>2009.1</c:v>
                </c:pt>
                <c:pt idx="13">
                  <c:v>2009.2</c:v>
                </c:pt>
                <c:pt idx="14">
                  <c:v>2009.3</c:v>
                </c:pt>
                <c:pt idx="15">
                  <c:v>2009.4</c:v>
                </c:pt>
                <c:pt idx="16">
                  <c:v>2009.5</c:v>
                </c:pt>
                <c:pt idx="17">
                  <c:v>2009.6</c:v>
                </c:pt>
                <c:pt idx="18">
                  <c:v>2009.7</c:v>
                </c:pt>
                <c:pt idx="19">
                  <c:v>2009.8</c:v>
                </c:pt>
                <c:pt idx="20">
                  <c:v>2009.9</c:v>
                </c:pt>
                <c:pt idx="21">
                  <c:v>2009.10</c:v>
                </c:pt>
                <c:pt idx="22">
                  <c:v>2009.11</c:v>
                </c:pt>
                <c:pt idx="23">
                  <c:v>2009.12</c:v>
                </c:pt>
                <c:pt idx="24">
                  <c:v>2010.1</c:v>
                </c:pt>
                <c:pt idx="25">
                  <c:v>2010.2</c:v>
                </c:pt>
                <c:pt idx="26">
                  <c:v>2010.3</c:v>
                </c:pt>
                <c:pt idx="27">
                  <c:v>2010.4</c:v>
                </c:pt>
                <c:pt idx="28">
                  <c:v>2010.5</c:v>
                </c:pt>
                <c:pt idx="29">
                  <c:v>2010.6</c:v>
                </c:pt>
                <c:pt idx="30">
                  <c:v>2010.7</c:v>
                </c:pt>
                <c:pt idx="31">
                  <c:v>2010.8</c:v>
                </c:pt>
                <c:pt idx="32">
                  <c:v>2010.9</c:v>
                </c:pt>
                <c:pt idx="33">
                  <c:v>2010.10</c:v>
                </c:pt>
                <c:pt idx="34">
                  <c:v>2010.11</c:v>
                </c:pt>
                <c:pt idx="35">
                  <c:v>2010.12</c:v>
                </c:pt>
                <c:pt idx="36">
                  <c:v>2011.1</c:v>
                </c:pt>
                <c:pt idx="37">
                  <c:v>2011.2</c:v>
                </c:pt>
                <c:pt idx="38">
                  <c:v>2011.3</c:v>
                </c:pt>
                <c:pt idx="39">
                  <c:v>2011.4</c:v>
                </c:pt>
                <c:pt idx="40">
                  <c:v>2011.5</c:v>
                </c:pt>
                <c:pt idx="41">
                  <c:v>2011.6</c:v>
                </c:pt>
                <c:pt idx="42">
                  <c:v>2011.7</c:v>
                </c:pt>
                <c:pt idx="43">
                  <c:v>2011.8</c:v>
                </c:pt>
                <c:pt idx="44">
                  <c:v>2011.9</c:v>
                </c:pt>
                <c:pt idx="45">
                  <c:v>2011.10</c:v>
                </c:pt>
                <c:pt idx="46">
                  <c:v>2011.11</c:v>
                </c:pt>
                <c:pt idx="47">
                  <c:v>2011.12</c:v>
                </c:pt>
                <c:pt idx="48">
                  <c:v>2012.1</c:v>
                </c:pt>
                <c:pt idx="49">
                  <c:v>2012.2</c:v>
                </c:pt>
                <c:pt idx="50">
                  <c:v>2012.3</c:v>
                </c:pt>
                <c:pt idx="51">
                  <c:v>2012.4</c:v>
                </c:pt>
                <c:pt idx="52">
                  <c:v>2012.5</c:v>
                </c:pt>
                <c:pt idx="53">
                  <c:v>2012.6</c:v>
                </c:pt>
                <c:pt idx="54">
                  <c:v>2012.7</c:v>
                </c:pt>
                <c:pt idx="55">
                  <c:v>2012.8</c:v>
                </c:pt>
                <c:pt idx="56">
                  <c:v>2012.9</c:v>
                </c:pt>
                <c:pt idx="57">
                  <c:v>2012.10</c:v>
                </c:pt>
                <c:pt idx="58">
                  <c:v>2012.11</c:v>
                </c:pt>
                <c:pt idx="59">
                  <c:v>2012.12</c:v>
                </c:pt>
                <c:pt idx="60">
                  <c:v>2013.1</c:v>
                </c:pt>
                <c:pt idx="61">
                  <c:v>2013.2</c:v>
                </c:pt>
                <c:pt idx="62">
                  <c:v>2013.3</c:v>
                </c:pt>
                <c:pt idx="63">
                  <c:v>2013.4</c:v>
                </c:pt>
                <c:pt idx="64">
                  <c:v>2013.5</c:v>
                </c:pt>
                <c:pt idx="65">
                  <c:v>2013.6</c:v>
                </c:pt>
                <c:pt idx="66">
                  <c:v>2013.7</c:v>
                </c:pt>
                <c:pt idx="67">
                  <c:v>2013.8</c:v>
                </c:pt>
                <c:pt idx="68">
                  <c:v>2013.9</c:v>
                </c:pt>
                <c:pt idx="69">
                  <c:v>2013.10</c:v>
                </c:pt>
                <c:pt idx="70">
                  <c:v>2013.11</c:v>
                </c:pt>
                <c:pt idx="71">
                  <c:v>2013.12</c:v>
                </c:pt>
              </c:strCache>
            </c:strRef>
          </c:cat>
          <c:val>
            <c:numRef>
              <c:f>'Z EVIEWS (2)'!$E$3:$E$74</c:f>
              <c:numCache>
                <c:formatCode>General</c:formatCode>
                <c:ptCount val="72"/>
                <c:pt idx="0">
                  <c:v>171.12389999999999</c:v>
                </c:pt>
                <c:pt idx="1">
                  <c:v>171.3914</c:v>
                </c:pt>
                <c:pt idx="2">
                  <c:v>171.48390000000001</c:v>
                </c:pt>
                <c:pt idx="3">
                  <c:v>171.0712</c:v>
                </c:pt>
                <c:pt idx="4">
                  <c:v>169.33359999999999</c:v>
                </c:pt>
                <c:pt idx="5">
                  <c:v>167.7816</c:v>
                </c:pt>
                <c:pt idx="6">
                  <c:v>167.04679999999999</c:v>
                </c:pt>
                <c:pt idx="7">
                  <c:v>164.97370000000001</c:v>
                </c:pt>
                <c:pt idx="8">
                  <c:v>162.19759999999999</c:v>
                </c:pt>
                <c:pt idx="9">
                  <c:v>158.90700000000001</c:v>
                </c:pt>
                <c:pt idx="10">
                  <c:v>153.52379999999999</c:v>
                </c:pt>
                <c:pt idx="11">
                  <c:v>146.97229999999999</c:v>
                </c:pt>
                <c:pt idx="12">
                  <c:v>140.6643</c:v>
                </c:pt>
                <c:pt idx="13">
                  <c:v>135.6951</c:v>
                </c:pt>
                <c:pt idx="14">
                  <c:v>132.21440000000001</c:v>
                </c:pt>
                <c:pt idx="15">
                  <c:v>129.6103</c:v>
                </c:pt>
                <c:pt idx="16">
                  <c:v>128.51339999999999</c:v>
                </c:pt>
                <c:pt idx="17">
                  <c:v>129.26589999999999</c:v>
                </c:pt>
                <c:pt idx="18">
                  <c:v>131.40379999999999</c:v>
                </c:pt>
                <c:pt idx="19">
                  <c:v>133.75540000000001</c:v>
                </c:pt>
                <c:pt idx="20">
                  <c:v>134.88560000000001</c:v>
                </c:pt>
                <c:pt idx="21">
                  <c:v>135.0908</c:v>
                </c:pt>
                <c:pt idx="22">
                  <c:v>135.80840000000001</c:v>
                </c:pt>
                <c:pt idx="23">
                  <c:v>137.31780000000001</c:v>
                </c:pt>
                <c:pt idx="24">
                  <c:v>139.80500000000001</c:v>
                </c:pt>
                <c:pt idx="25">
                  <c:v>144.4308</c:v>
                </c:pt>
                <c:pt idx="26">
                  <c:v>150.7912</c:v>
                </c:pt>
                <c:pt idx="27">
                  <c:v>156.70769999999999</c:v>
                </c:pt>
                <c:pt idx="28">
                  <c:v>160.9821</c:v>
                </c:pt>
                <c:pt idx="29">
                  <c:v>163.02070000000001</c:v>
                </c:pt>
                <c:pt idx="30">
                  <c:v>163.11330000000001</c:v>
                </c:pt>
                <c:pt idx="31">
                  <c:v>162.5926</c:v>
                </c:pt>
                <c:pt idx="32">
                  <c:v>161.06110000000001</c:v>
                </c:pt>
                <c:pt idx="33">
                  <c:v>158.6628</c:v>
                </c:pt>
                <c:pt idx="34">
                  <c:v>156.8545</c:v>
                </c:pt>
                <c:pt idx="35">
                  <c:v>155.76159999999999</c:v>
                </c:pt>
                <c:pt idx="36">
                  <c:v>156.0761</c:v>
                </c:pt>
                <c:pt idx="37">
                  <c:v>159.0462</c:v>
                </c:pt>
                <c:pt idx="38">
                  <c:v>162.1764</c:v>
                </c:pt>
                <c:pt idx="39">
                  <c:v>162.59399999999999</c:v>
                </c:pt>
                <c:pt idx="40">
                  <c:v>161.09209999999999</c:v>
                </c:pt>
                <c:pt idx="41">
                  <c:v>158.30539999999999</c:v>
                </c:pt>
                <c:pt idx="42">
                  <c:v>155.50399999999999</c:v>
                </c:pt>
                <c:pt idx="43">
                  <c:v>154.30779999999999</c:v>
                </c:pt>
                <c:pt idx="44">
                  <c:v>153.08070000000001</c:v>
                </c:pt>
                <c:pt idx="45">
                  <c:v>150.33930000000001</c:v>
                </c:pt>
                <c:pt idx="46">
                  <c:v>147.69550000000001</c:v>
                </c:pt>
                <c:pt idx="47">
                  <c:v>147.03309999999999</c:v>
                </c:pt>
                <c:pt idx="48">
                  <c:v>148.49510000000001</c:v>
                </c:pt>
                <c:pt idx="49">
                  <c:v>149.71420000000001</c:v>
                </c:pt>
                <c:pt idx="50">
                  <c:v>149.0472</c:v>
                </c:pt>
                <c:pt idx="51">
                  <c:v>147.22620000000001</c:v>
                </c:pt>
                <c:pt idx="52">
                  <c:v>144.4658</c:v>
                </c:pt>
                <c:pt idx="53">
                  <c:v>141.83439999999999</c:v>
                </c:pt>
                <c:pt idx="54">
                  <c:v>140.08199999999999</c:v>
                </c:pt>
                <c:pt idx="55">
                  <c:v>137.69499999999999</c:v>
                </c:pt>
                <c:pt idx="56">
                  <c:v>134.691</c:v>
                </c:pt>
                <c:pt idx="57">
                  <c:v>132.50370000000001</c:v>
                </c:pt>
                <c:pt idx="58">
                  <c:v>129.89529999999999</c:v>
                </c:pt>
                <c:pt idx="59">
                  <c:v>126.43559999999999</c:v>
                </c:pt>
                <c:pt idx="60">
                  <c:v>124.67230000000001</c:v>
                </c:pt>
                <c:pt idx="61">
                  <c:v>125.6724</c:v>
                </c:pt>
                <c:pt idx="62">
                  <c:v>127.2885</c:v>
                </c:pt>
                <c:pt idx="63">
                  <c:v>127.4374</c:v>
                </c:pt>
                <c:pt idx="64">
                  <c:v>127.2698</c:v>
                </c:pt>
                <c:pt idx="65">
                  <c:v>127.6891</c:v>
                </c:pt>
                <c:pt idx="66">
                  <c:v>129.22919999999999</c:v>
                </c:pt>
                <c:pt idx="67">
                  <c:v>133.6771</c:v>
                </c:pt>
                <c:pt idx="68">
                  <c:v>138.74600000000001</c:v>
                </c:pt>
                <c:pt idx="69">
                  <c:v>141.03890000000001</c:v>
                </c:pt>
                <c:pt idx="70">
                  <c:v>143.38550000000001</c:v>
                </c:pt>
                <c:pt idx="71">
                  <c:v>148.70099999999999</c:v>
                </c:pt>
              </c:numCache>
            </c:numRef>
          </c:val>
          <c:smooth val="0"/>
          <c:extLst>
            <c:ext xmlns:c16="http://schemas.microsoft.com/office/drawing/2014/chart" uri="{C3380CC4-5D6E-409C-BE32-E72D297353CC}">
              <c16:uniqueId val="{00000003-4BBC-480D-80CA-F275609F88BB}"/>
            </c:ext>
          </c:extLst>
        </c:ser>
        <c:dLbls>
          <c:showLegendKey val="0"/>
          <c:showVal val="0"/>
          <c:showCatName val="0"/>
          <c:showSerName val="0"/>
          <c:showPercent val="0"/>
          <c:showBubbleSize val="0"/>
        </c:dLbls>
        <c:smooth val="0"/>
        <c:axId val="123409311"/>
        <c:axId val="123405951"/>
      </c:lineChart>
      <c:catAx>
        <c:axId val="1234093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23405951"/>
        <c:crosses val="autoZero"/>
        <c:auto val="1"/>
        <c:lblAlgn val="ctr"/>
        <c:lblOffset val="100"/>
        <c:noMultiLvlLbl val="0"/>
      </c:catAx>
      <c:valAx>
        <c:axId val="123405951"/>
        <c:scaling>
          <c:orientation val="minMax"/>
          <c:max val="180"/>
          <c:min val="7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234093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ysClr val="windowText" lastClr="000000"/>
                </a:solidFill>
                <a:latin typeface="+mn-lt"/>
                <a:ea typeface="+mn-ea"/>
                <a:cs typeface="+mn-cs"/>
              </a:defRPr>
            </a:pPr>
            <a:r>
              <a:rPr lang="pl-PL" sz="1200" baseline="0">
                <a:solidFill>
                  <a:sysClr val="windowText" lastClr="000000"/>
                </a:solidFill>
              </a:rPr>
              <a:t>STOPA </a:t>
            </a:r>
            <a:r>
              <a:rPr lang="en-US" sz="1200" baseline="0">
                <a:solidFill>
                  <a:sysClr val="windowText" lastClr="000000"/>
                </a:solidFill>
              </a:rPr>
              <a:t>BEZBOBOCIA</a:t>
            </a:r>
          </a:p>
        </c:rich>
      </c:tx>
      <c:overlay val="0"/>
      <c:spPr>
        <a:noFill/>
        <a:ln>
          <a:noFill/>
        </a:ln>
        <a:effectLst/>
      </c:spPr>
      <c:txPr>
        <a:bodyPr rot="0" spcFirstLastPara="1" vertOverflow="ellipsis" vert="horz" wrap="square" anchor="ctr" anchorCtr="1"/>
        <a:lstStyle/>
        <a:p>
          <a:pPr>
            <a:defRPr sz="12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BEZROB!$A$5:$A$76</c:f>
              <c:strCache>
                <c:ptCount val="72"/>
                <c:pt idx="0">
                  <c:v>I 08</c:v>
                </c:pt>
                <c:pt idx="1">
                  <c:v>II 08</c:v>
                </c:pt>
                <c:pt idx="2">
                  <c:v>III 08</c:v>
                </c:pt>
                <c:pt idx="3">
                  <c:v>IV 08</c:v>
                </c:pt>
                <c:pt idx="4">
                  <c:v>V 08</c:v>
                </c:pt>
                <c:pt idx="5">
                  <c:v>VI 08</c:v>
                </c:pt>
                <c:pt idx="6">
                  <c:v>VII 08 </c:v>
                </c:pt>
                <c:pt idx="7">
                  <c:v>VIII 08</c:v>
                </c:pt>
                <c:pt idx="8">
                  <c:v>IX 08</c:v>
                </c:pt>
                <c:pt idx="9">
                  <c:v>X 08</c:v>
                </c:pt>
                <c:pt idx="10">
                  <c:v>XI 08</c:v>
                </c:pt>
                <c:pt idx="11">
                  <c:v>XII 08</c:v>
                </c:pt>
                <c:pt idx="12">
                  <c:v>I 09</c:v>
                </c:pt>
                <c:pt idx="13">
                  <c:v>II 09</c:v>
                </c:pt>
                <c:pt idx="14">
                  <c:v>III 09</c:v>
                </c:pt>
                <c:pt idx="15">
                  <c:v>IV 09</c:v>
                </c:pt>
                <c:pt idx="16">
                  <c:v>V 09</c:v>
                </c:pt>
                <c:pt idx="17">
                  <c:v>VI09</c:v>
                </c:pt>
                <c:pt idx="18">
                  <c:v>VII 09</c:v>
                </c:pt>
                <c:pt idx="19">
                  <c:v>VIII 09</c:v>
                </c:pt>
                <c:pt idx="20">
                  <c:v>IX 09</c:v>
                </c:pt>
                <c:pt idx="21">
                  <c:v>X 09</c:v>
                </c:pt>
                <c:pt idx="22">
                  <c:v>XI 09</c:v>
                </c:pt>
                <c:pt idx="23">
                  <c:v>XII 09</c:v>
                </c:pt>
                <c:pt idx="24">
                  <c:v>I 10</c:v>
                </c:pt>
                <c:pt idx="25">
                  <c:v>II 10</c:v>
                </c:pt>
                <c:pt idx="26">
                  <c:v>III 10</c:v>
                </c:pt>
                <c:pt idx="27">
                  <c:v>IV 10</c:v>
                </c:pt>
                <c:pt idx="28">
                  <c:v>V 10</c:v>
                </c:pt>
                <c:pt idx="29">
                  <c:v>VI 10</c:v>
                </c:pt>
                <c:pt idx="30">
                  <c:v>VII 10</c:v>
                </c:pt>
                <c:pt idx="31">
                  <c:v>VIII 10</c:v>
                </c:pt>
                <c:pt idx="32">
                  <c:v>IX 10</c:v>
                </c:pt>
                <c:pt idx="33">
                  <c:v>X 10</c:v>
                </c:pt>
                <c:pt idx="34">
                  <c:v>XI 10</c:v>
                </c:pt>
                <c:pt idx="35">
                  <c:v>XII 10</c:v>
                </c:pt>
                <c:pt idx="36">
                  <c:v>I 11</c:v>
                </c:pt>
                <c:pt idx="37">
                  <c:v>II 11</c:v>
                </c:pt>
                <c:pt idx="38">
                  <c:v>III 11</c:v>
                </c:pt>
                <c:pt idx="39">
                  <c:v>IV 11</c:v>
                </c:pt>
                <c:pt idx="40">
                  <c:v>V 11</c:v>
                </c:pt>
                <c:pt idx="41">
                  <c:v>VI 11</c:v>
                </c:pt>
                <c:pt idx="42">
                  <c:v>VII 11</c:v>
                </c:pt>
                <c:pt idx="43">
                  <c:v>VIII 11</c:v>
                </c:pt>
                <c:pt idx="44">
                  <c:v>IX 11</c:v>
                </c:pt>
                <c:pt idx="45">
                  <c:v>X 11</c:v>
                </c:pt>
                <c:pt idx="46">
                  <c:v>XI 11</c:v>
                </c:pt>
                <c:pt idx="47">
                  <c:v>XII 11</c:v>
                </c:pt>
                <c:pt idx="48">
                  <c:v>I 12</c:v>
                </c:pt>
                <c:pt idx="49">
                  <c:v>II 12</c:v>
                </c:pt>
                <c:pt idx="50">
                  <c:v>III 12</c:v>
                </c:pt>
                <c:pt idx="51">
                  <c:v>IV 12</c:v>
                </c:pt>
                <c:pt idx="52">
                  <c:v>V 12</c:v>
                </c:pt>
                <c:pt idx="53">
                  <c:v>VI 12</c:v>
                </c:pt>
                <c:pt idx="54">
                  <c:v>VII 12</c:v>
                </c:pt>
                <c:pt idx="55">
                  <c:v>VIII 12</c:v>
                </c:pt>
                <c:pt idx="56">
                  <c:v>IX 12</c:v>
                </c:pt>
                <c:pt idx="57">
                  <c:v>X 12</c:v>
                </c:pt>
                <c:pt idx="58">
                  <c:v>XI 12</c:v>
                </c:pt>
                <c:pt idx="59">
                  <c:v>XII 12</c:v>
                </c:pt>
                <c:pt idx="60">
                  <c:v>I 13</c:v>
                </c:pt>
                <c:pt idx="61">
                  <c:v>II 13</c:v>
                </c:pt>
                <c:pt idx="62">
                  <c:v>III 13</c:v>
                </c:pt>
                <c:pt idx="63">
                  <c:v>IV 13</c:v>
                </c:pt>
                <c:pt idx="64">
                  <c:v>V 13</c:v>
                </c:pt>
                <c:pt idx="65">
                  <c:v>VI 13</c:v>
                </c:pt>
                <c:pt idx="66">
                  <c:v>VII 13</c:v>
                </c:pt>
                <c:pt idx="67">
                  <c:v>VIII 13</c:v>
                </c:pt>
                <c:pt idx="68">
                  <c:v>IX 13</c:v>
                </c:pt>
                <c:pt idx="69">
                  <c:v>X 13</c:v>
                </c:pt>
                <c:pt idx="70">
                  <c:v>XI 13</c:v>
                </c:pt>
                <c:pt idx="71">
                  <c:v>XII 13</c:v>
                </c:pt>
              </c:strCache>
            </c:strRef>
          </c:cat>
          <c:val>
            <c:numRef>
              <c:f>BEZROB!$B$5:$B$76</c:f>
              <c:numCache>
                <c:formatCode>General</c:formatCode>
                <c:ptCount val="72"/>
                <c:pt idx="0">
                  <c:v>8</c:v>
                </c:pt>
                <c:pt idx="1">
                  <c:v>7.7</c:v>
                </c:pt>
                <c:pt idx="2">
                  <c:v>7.4</c:v>
                </c:pt>
                <c:pt idx="3">
                  <c:v>6.9</c:v>
                </c:pt>
                <c:pt idx="4">
                  <c:v>6.5</c:v>
                </c:pt>
                <c:pt idx="5">
                  <c:v>6.2</c:v>
                </c:pt>
                <c:pt idx="6">
                  <c:v>6</c:v>
                </c:pt>
                <c:pt idx="7">
                  <c:v>5.9</c:v>
                </c:pt>
                <c:pt idx="8">
                  <c:v>5.8</c:v>
                </c:pt>
                <c:pt idx="9">
                  <c:v>5.7</c:v>
                </c:pt>
                <c:pt idx="10">
                  <c:v>5.9</c:v>
                </c:pt>
                <c:pt idx="11">
                  <c:v>6.4</c:v>
                </c:pt>
                <c:pt idx="12">
                  <c:v>7.2</c:v>
                </c:pt>
                <c:pt idx="13">
                  <c:v>7.7</c:v>
                </c:pt>
                <c:pt idx="14">
                  <c:v>8.1</c:v>
                </c:pt>
                <c:pt idx="15">
                  <c:v>8.1</c:v>
                </c:pt>
                <c:pt idx="16">
                  <c:v>7.9</c:v>
                </c:pt>
                <c:pt idx="17">
                  <c:v>7.8</c:v>
                </c:pt>
                <c:pt idx="18">
                  <c:v>7.9</c:v>
                </c:pt>
                <c:pt idx="19">
                  <c:v>8</c:v>
                </c:pt>
                <c:pt idx="20">
                  <c:v>8.1999999999999993</c:v>
                </c:pt>
                <c:pt idx="21">
                  <c:v>8.4</c:v>
                </c:pt>
                <c:pt idx="22">
                  <c:v>8.6999999999999993</c:v>
                </c:pt>
                <c:pt idx="23">
                  <c:v>9.1</c:v>
                </c:pt>
                <c:pt idx="24">
                  <c:v>9.9</c:v>
                </c:pt>
                <c:pt idx="25">
                  <c:v>10.199999999999999</c:v>
                </c:pt>
                <c:pt idx="26">
                  <c:v>10.199999999999999</c:v>
                </c:pt>
                <c:pt idx="27">
                  <c:v>9.6</c:v>
                </c:pt>
                <c:pt idx="28">
                  <c:v>9.3000000000000007</c:v>
                </c:pt>
                <c:pt idx="29">
                  <c:v>8.9</c:v>
                </c:pt>
                <c:pt idx="30">
                  <c:v>8.6999999999999993</c:v>
                </c:pt>
                <c:pt idx="31">
                  <c:v>8.5</c:v>
                </c:pt>
                <c:pt idx="32">
                  <c:v>8.5</c:v>
                </c:pt>
                <c:pt idx="33">
                  <c:v>8.6</c:v>
                </c:pt>
                <c:pt idx="34">
                  <c:v>8.6999999999999993</c:v>
                </c:pt>
                <c:pt idx="35">
                  <c:v>9.1999999999999993</c:v>
                </c:pt>
                <c:pt idx="36">
                  <c:v>9.9</c:v>
                </c:pt>
                <c:pt idx="37">
                  <c:v>10.1</c:v>
                </c:pt>
                <c:pt idx="38">
                  <c:v>9.9</c:v>
                </c:pt>
                <c:pt idx="39">
                  <c:v>9.4</c:v>
                </c:pt>
                <c:pt idx="40">
                  <c:v>9.1</c:v>
                </c:pt>
                <c:pt idx="41">
                  <c:v>8.6999999999999993</c:v>
                </c:pt>
                <c:pt idx="42">
                  <c:v>8.6</c:v>
                </c:pt>
                <c:pt idx="43">
                  <c:v>8.6</c:v>
                </c:pt>
                <c:pt idx="44">
                  <c:v>8.6</c:v>
                </c:pt>
                <c:pt idx="45">
                  <c:v>8.6</c:v>
                </c:pt>
                <c:pt idx="46">
                  <c:v>8.8000000000000007</c:v>
                </c:pt>
                <c:pt idx="47">
                  <c:v>9.1999999999999993</c:v>
                </c:pt>
                <c:pt idx="48">
                  <c:v>9.6999999999999993</c:v>
                </c:pt>
                <c:pt idx="49">
                  <c:v>10</c:v>
                </c:pt>
                <c:pt idx="50">
                  <c:v>9.9</c:v>
                </c:pt>
                <c:pt idx="51">
                  <c:v>9.5</c:v>
                </c:pt>
                <c:pt idx="52">
                  <c:v>9.3000000000000007</c:v>
                </c:pt>
                <c:pt idx="53">
                  <c:v>9</c:v>
                </c:pt>
                <c:pt idx="54">
                  <c:v>9</c:v>
                </c:pt>
                <c:pt idx="55">
                  <c:v>9</c:v>
                </c:pt>
                <c:pt idx="56">
                  <c:v>9.1</c:v>
                </c:pt>
                <c:pt idx="57">
                  <c:v>9.1999999999999993</c:v>
                </c:pt>
                <c:pt idx="58">
                  <c:v>9.5</c:v>
                </c:pt>
                <c:pt idx="59">
                  <c:v>9.8000000000000007</c:v>
                </c:pt>
                <c:pt idx="60">
                  <c:v>10.5</c:v>
                </c:pt>
                <c:pt idx="61">
                  <c:v>10.8</c:v>
                </c:pt>
                <c:pt idx="62">
                  <c:v>10.7</c:v>
                </c:pt>
                <c:pt idx="63">
                  <c:v>10.4</c:v>
                </c:pt>
                <c:pt idx="64">
                  <c:v>10</c:v>
                </c:pt>
                <c:pt idx="65">
                  <c:v>9.6</c:v>
                </c:pt>
                <c:pt idx="66">
                  <c:v>9.5</c:v>
                </c:pt>
                <c:pt idx="67">
                  <c:v>9.5</c:v>
                </c:pt>
                <c:pt idx="68">
                  <c:v>9.4</c:v>
                </c:pt>
                <c:pt idx="69">
                  <c:v>9.3000000000000007</c:v>
                </c:pt>
                <c:pt idx="70">
                  <c:v>9.5</c:v>
                </c:pt>
                <c:pt idx="71">
                  <c:v>9.6</c:v>
                </c:pt>
              </c:numCache>
            </c:numRef>
          </c:val>
          <c:smooth val="0"/>
          <c:extLst>
            <c:ext xmlns:c16="http://schemas.microsoft.com/office/drawing/2014/chart" uri="{C3380CC4-5D6E-409C-BE32-E72D297353CC}">
              <c16:uniqueId val="{00000001-17C2-4622-8258-84C3600A1893}"/>
            </c:ext>
          </c:extLst>
        </c:ser>
        <c:dLbls>
          <c:showLegendKey val="0"/>
          <c:showVal val="0"/>
          <c:showCatName val="0"/>
          <c:showSerName val="0"/>
          <c:showPercent val="0"/>
          <c:showBubbleSize val="0"/>
        </c:dLbls>
        <c:smooth val="0"/>
        <c:axId val="307725440"/>
        <c:axId val="307723520"/>
      </c:lineChart>
      <c:catAx>
        <c:axId val="3077254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307723520"/>
        <c:crosses val="autoZero"/>
        <c:auto val="1"/>
        <c:lblAlgn val="ctr"/>
        <c:lblOffset val="100"/>
        <c:noMultiLvlLbl val="0"/>
      </c:catAx>
      <c:valAx>
        <c:axId val="307723520"/>
        <c:scaling>
          <c:orientation val="minMax"/>
          <c:min val="4"/>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307725440"/>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100">
                <a:solidFill>
                  <a:sysClr val="windowText" lastClr="000000"/>
                </a:solidFill>
              </a:rPr>
              <a:t>PRODUKCJA BUDOWLANO-MONTAŻOWA </a:t>
            </a:r>
          </a:p>
          <a:p>
            <a:pPr>
              <a:defRPr>
                <a:solidFill>
                  <a:sysClr val="windowText" lastClr="000000"/>
                </a:solidFill>
              </a:defRPr>
            </a:pPr>
            <a:r>
              <a:rPr lang="pl-PL" sz="1050">
                <a:solidFill>
                  <a:sysClr val="windowText" lastClr="000000"/>
                </a:solidFill>
              </a:rPr>
              <a:t>(rok</a:t>
            </a:r>
            <a:r>
              <a:rPr lang="pl-PL" sz="1050" baseline="0">
                <a:solidFill>
                  <a:sysClr val="windowText" lastClr="000000"/>
                </a:solidFill>
              </a:rPr>
              <a:t> poprzedni = 100)</a:t>
            </a:r>
            <a:endParaRPr lang="pl-PL" sz="1050">
              <a:solidFill>
                <a:sysClr val="windowText" lastClr="000000"/>
              </a:solidFill>
            </a:endParaRPr>
          </a:p>
        </c:rich>
      </c:tx>
      <c:layout>
        <c:manualLayout>
          <c:xMode val="edge"/>
          <c:yMode val="edge"/>
          <c:x val="0.21279155730533686"/>
          <c:y val="1.3888888888888888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'Prod. bud-mont'!$A$5:$A$76</c:f>
              <c:strCache>
                <c:ptCount val="72"/>
                <c:pt idx="0">
                  <c:v>I 08</c:v>
                </c:pt>
                <c:pt idx="1">
                  <c:v>II 08</c:v>
                </c:pt>
                <c:pt idx="2">
                  <c:v>III 08</c:v>
                </c:pt>
                <c:pt idx="3">
                  <c:v>IV 08</c:v>
                </c:pt>
                <c:pt idx="4">
                  <c:v>V 08</c:v>
                </c:pt>
                <c:pt idx="5">
                  <c:v>VI 08</c:v>
                </c:pt>
                <c:pt idx="6">
                  <c:v>VII 08 </c:v>
                </c:pt>
                <c:pt idx="7">
                  <c:v>VIII 08</c:v>
                </c:pt>
                <c:pt idx="8">
                  <c:v>IX 08</c:v>
                </c:pt>
                <c:pt idx="9">
                  <c:v>X 08</c:v>
                </c:pt>
                <c:pt idx="10">
                  <c:v>XI 08</c:v>
                </c:pt>
                <c:pt idx="11">
                  <c:v>XII 08</c:v>
                </c:pt>
                <c:pt idx="12">
                  <c:v>I 09</c:v>
                </c:pt>
                <c:pt idx="13">
                  <c:v>II 09</c:v>
                </c:pt>
                <c:pt idx="14">
                  <c:v>III 09</c:v>
                </c:pt>
                <c:pt idx="15">
                  <c:v>IV 09</c:v>
                </c:pt>
                <c:pt idx="16">
                  <c:v>V 09</c:v>
                </c:pt>
                <c:pt idx="17">
                  <c:v>VI09</c:v>
                </c:pt>
                <c:pt idx="18">
                  <c:v>VII 09</c:v>
                </c:pt>
                <c:pt idx="19">
                  <c:v>VIII 09</c:v>
                </c:pt>
                <c:pt idx="20">
                  <c:v>IX 09</c:v>
                </c:pt>
                <c:pt idx="21">
                  <c:v>X 09</c:v>
                </c:pt>
                <c:pt idx="22">
                  <c:v>XI 09</c:v>
                </c:pt>
                <c:pt idx="23">
                  <c:v>XII 09</c:v>
                </c:pt>
                <c:pt idx="24">
                  <c:v>I10</c:v>
                </c:pt>
                <c:pt idx="25">
                  <c:v>II10</c:v>
                </c:pt>
                <c:pt idx="26">
                  <c:v>III10</c:v>
                </c:pt>
                <c:pt idx="27">
                  <c:v>IV 10</c:v>
                </c:pt>
                <c:pt idx="28">
                  <c:v>V 10</c:v>
                </c:pt>
                <c:pt idx="29">
                  <c:v>VI 10</c:v>
                </c:pt>
                <c:pt idx="30">
                  <c:v>VII 10</c:v>
                </c:pt>
                <c:pt idx="31">
                  <c:v>VIII 10</c:v>
                </c:pt>
                <c:pt idx="32">
                  <c:v>IX 10</c:v>
                </c:pt>
                <c:pt idx="33">
                  <c:v>X 10</c:v>
                </c:pt>
                <c:pt idx="34">
                  <c:v>XI 10</c:v>
                </c:pt>
                <c:pt idx="35">
                  <c:v>XII 10</c:v>
                </c:pt>
                <c:pt idx="36">
                  <c:v>I 11</c:v>
                </c:pt>
                <c:pt idx="37">
                  <c:v>II 11</c:v>
                </c:pt>
                <c:pt idx="38">
                  <c:v>III 11</c:v>
                </c:pt>
                <c:pt idx="39">
                  <c:v>IV 11</c:v>
                </c:pt>
                <c:pt idx="40">
                  <c:v>V 11</c:v>
                </c:pt>
                <c:pt idx="41">
                  <c:v>VI 11</c:v>
                </c:pt>
                <c:pt idx="42">
                  <c:v>VII 11</c:v>
                </c:pt>
                <c:pt idx="43">
                  <c:v>VIII 11</c:v>
                </c:pt>
                <c:pt idx="44">
                  <c:v>IX 11</c:v>
                </c:pt>
                <c:pt idx="45">
                  <c:v>X 11</c:v>
                </c:pt>
                <c:pt idx="46">
                  <c:v>XI 11</c:v>
                </c:pt>
                <c:pt idx="47">
                  <c:v>XII 11</c:v>
                </c:pt>
                <c:pt idx="48">
                  <c:v>I 12</c:v>
                </c:pt>
                <c:pt idx="49">
                  <c:v>II 12</c:v>
                </c:pt>
                <c:pt idx="50">
                  <c:v>III 12</c:v>
                </c:pt>
                <c:pt idx="51">
                  <c:v>IV 12</c:v>
                </c:pt>
                <c:pt idx="52">
                  <c:v>V 12</c:v>
                </c:pt>
                <c:pt idx="53">
                  <c:v>VI 12</c:v>
                </c:pt>
                <c:pt idx="54">
                  <c:v>VII 12</c:v>
                </c:pt>
                <c:pt idx="55">
                  <c:v>VIII 12</c:v>
                </c:pt>
                <c:pt idx="56">
                  <c:v>IX 12</c:v>
                </c:pt>
                <c:pt idx="57">
                  <c:v>X 12</c:v>
                </c:pt>
                <c:pt idx="58">
                  <c:v>XI 12</c:v>
                </c:pt>
                <c:pt idx="59">
                  <c:v>XII 12</c:v>
                </c:pt>
                <c:pt idx="60">
                  <c:v>I 13</c:v>
                </c:pt>
                <c:pt idx="61">
                  <c:v>II 13</c:v>
                </c:pt>
                <c:pt idx="62">
                  <c:v>III 13</c:v>
                </c:pt>
                <c:pt idx="63">
                  <c:v>IV 13</c:v>
                </c:pt>
                <c:pt idx="64">
                  <c:v>V 13</c:v>
                </c:pt>
                <c:pt idx="65">
                  <c:v>VI 13</c:v>
                </c:pt>
                <c:pt idx="66">
                  <c:v>VII 13</c:v>
                </c:pt>
                <c:pt idx="67">
                  <c:v>VIII 13</c:v>
                </c:pt>
                <c:pt idx="68">
                  <c:v>IX 13</c:v>
                </c:pt>
                <c:pt idx="69">
                  <c:v>X 13</c:v>
                </c:pt>
                <c:pt idx="70">
                  <c:v>XI 13</c:v>
                </c:pt>
                <c:pt idx="71">
                  <c:v>XII 13</c:v>
                </c:pt>
              </c:strCache>
            </c:strRef>
          </c:cat>
          <c:val>
            <c:numRef>
              <c:f>'Prod. bud-mont'!$D$5:$D$76</c:f>
              <c:numCache>
                <c:formatCode>General</c:formatCode>
                <c:ptCount val="72"/>
                <c:pt idx="0">
                  <c:v>82.1</c:v>
                </c:pt>
                <c:pt idx="1">
                  <c:v>128.69999999999999</c:v>
                </c:pt>
                <c:pt idx="2">
                  <c:v>107.2</c:v>
                </c:pt>
                <c:pt idx="3">
                  <c:v>113.6</c:v>
                </c:pt>
                <c:pt idx="4">
                  <c:v>110.8</c:v>
                </c:pt>
                <c:pt idx="5">
                  <c:v>112.3</c:v>
                </c:pt>
                <c:pt idx="6">
                  <c:v>113.9</c:v>
                </c:pt>
                <c:pt idx="7">
                  <c:v>99.5</c:v>
                </c:pt>
                <c:pt idx="8">
                  <c:v>105.4</c:v>
                </c:pt>
                <c:pt idx="9">
                  <c:v>97.8</c:v>
                </c:pt>
                <c:pt idx="10">
                  <c:v>86.8</c:v>
                </c:pt>
                <c:pt idx="11">
                  <c:v>89.1</c:v>
                </c:pt>
                <c:pt idx="12">
                  <c:v>180.7</c:v>
                </c:pt>
                <c:pt idx="13">
                  <c:v>100.1</c:v>
                </c:pt>
                <c:pt idx="14">
                  <c:v>122.2</c:v>
                </c:pt>
                <c:pt idx="15">
                  <c:v>107.5</c:v>
                </c:pt>
                <c:pt idx="16">
                  <c:v>107.2</c:v>
                </c:pt>
                <c:pt idx="17">
                  <c:v>104.8</c:v>
                </c:pt>
                <c:pt idx="18">
                  <c:v>108.8</c:v>
                </c:pt>
                <c:pt idx="19">
                  <c:v>130.30000000000001</c:v>
                </c:pt>
                <c:pt idx="20">
                  <c:v>107.2</c:v>
                </c:pt>
                <c:pt idx="21">
                  <c:v>88.1</c:v>
                </c:pt>
                <c:pt idx="22">
                  <c:v>135.6</c:v>
                </c:pt>
                <c:pt idx="23">
                  <c:v>127</c:v>
                </c:pt>
                <c:pt idx="24">
                  <c:v>95</c:v>
                </c:pt>
                <c:pt idx="25">
                  <c:v>93.7</c:v>
                </c:pt>
                <c:pt idx="26">
                  <c:v>79.7</c:v>
                </c:pt>
                <c:pt idx="27">
                  <c:v>86.3</c:v>
                </c:pt>
                <c:pt idx="28">
                  <c:v>89.6</c:v>
                </c:pt>
                <c:pt idx="29">
                  <c:v>100</c:v>
                </c:pt>
                <c:pt idx="30">
                  <c:v>101.2</c:v>
                </c:pt>
                <c:pt idx="31">
                  <c:v>79.900000000000006</c:v>
                </c:pt>
                <c:pt idx="32">
                  <c:v>101.7</c:v>
                </c:pt>
                <c:pt idx="33">
                  <c:v>103.5</c:v>
                </c:pt>
                <c:pt idx="34">
                  <c:v>99</c:v>
                </c:pt>
                <c:pt idx="35">
                  <c:v>80.3</c:v>
                </c:pt>
                <c:pt idx="36">
                  <c:v>106</c:v>
                </c:pt>
                <c:pt idx="37">
                  <c:v>80.599999999999994</c:v>
                </c:pt>
                <c:pt idx="38">
                  <c:v>124.6</c:v>
                </c:pt>
                <c:pt idx="39">
                  <c:v>110</c:v>
                </c:pt>
                <c:pt idx="40">
                  <c:v>128.6</c:v>
                </c:pt>
                <c:pt idx="41">
                  <c:v>122.5</c:v>
                </c:pt>
                <c:pt idx="42">
                  <c:v>126.7</c:v>
                </c:pt>
                <c:pt idx="43">
                  <c:v>145.69999999999999</c:v>
                </c:pt>
                <c:pt idx="44">
                  <c:v>103.5</c:v>
                </c:pt>
                <c:pt idx="45">
                  <c:v>122.6</c:v>
                </c:pt>
                <c:pt idx="46">
                  <c:v>117</c:v>
                </c:pt>
                <c:pt idx="47">
                  <c:v>127.2</c:v>
                </c:pt>
                <c:pt idx="48">
                  <c:v>128.6</c:v>
                </c:pt>
                <c:pt idx="49">
                  <c:v>158.9</c:v>
                </c:pt>
                <c:pt idx="50">
                  <c:v>120.6</c:v>
                </c:pt>
                <c:pt idx="51">
                  <c:v>135.1</c:v>
                </c:pt>
                <c:pt idx="52">
                  <c:v>115</c:v>
                </c:pt>
                <c:pt idx="53">
                  <c:v>87.8</c:v>
                </c:pt>
                <c:pt idx="54">
                  <c:v>89.3</c:v>
                </c:pt>
                <c:pt idx="55">
                  <c:v>76.599999999999994</c:v>
                </c:pt>
                <c:pt idx="56">
                  <c:v>84.8</c:v>
                </c:pt>
                <c:pt idx="57">
                  <c:v>87.2</c:v>
                </c:pt>
                <c:pt idx="58">
                  <c:v>92.6</c:v>
                </c:pt>
                <c:pt idx="59">
                  <c:v>79.2</c:v>
                </c:pt>
                <c:pt idx="60">
                  <c:v>79.3</c:v>
                </c:pt>
                <c:pt idx="61">
                  <c:v>72.7</c:v>
                </c:pt>
                <c:pt idx="62">
                  <c:v>71.3</c:v>
                </c:pt>
                <c:pt idx="63">
                  <c:v>71</c:v>
                </c:pt>
                <c:pt idx="64">
                  <c:v>74.099999999999994</c:v>
                </c:pt>
                <c:pt idx="65">
                  <c:v>90.5</c:v>
                </c:pt>
                <c:pt idx="66">
                  <c:v>87.1</c:v>
                </c:pt>
                <c:pt idx="67">
                  <c:v>100.9</c:v>
                </c:pt>
                <c:pt idx="68">
                  <c:v>118.9</c:v>
                </c:pt>
                <c:pt idx="69">
                  <c:v>102.8</c:v>
                </c:pt>
                <c:pt idx="70">
                  <c:v>96.6</c:v>
                </c:pt>
                <c:pt idx="71">
                  <c:v>109.9</c:v>
                </c:pt>
              </c:numCache>
            </c:numRef>
          </c:val>
          <c:smooth val="0"/>
          <c:extLst>
            <c:ext xmlns:c16="http://schemas.microsoft.com/office/drawing/2014/chart" uri="{C3380CC4-5D6E-409C-BE32-E72D297353CC}">
              <c16:uniqueId val="{00000001-CF7B-4878-85F4-B6186919F55C}"/>
            </c:ext>
          </c:extLst>
        </c:ser>
        <c:dLbls>
          <c:showLegendKey val="0"/>
          <c:showVal val="0"/>
          <c:showCatName val="0"/>
          <c:showSerName val="0"/>
          <c:showPercent val="0"/>
          <c:showBubbleSize val="0"/>
        </c:dLbls>
        <c:smooth val="0"/>
        <c:axId val="374620928"/>
        <c:axId val="374619968"/>
      </c:lineChart>
      <c:catAx>
        <c:axId val="3746209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374619968"/>
        <c:crosses val="autoZero"/>
        <c:auto val="1"/>
        <c:lblAlgn val="ctr"/>
        <c:lblOffset val="100"/>
        <c:noMultiLvlLbl val="0"/>
      </c:catAx>
      <c:valAx>
        <c:axId val="374619968"/>
        <c:scaling>
          <c:orientation val="minMax"/>
          <c:min val="6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37462092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PRZECIĘTNA</a:t>
            </a:r>
            <a:r>
              <a:rPr lang="pl-PL" sz="1200" baseline="0">
                <a:solidFill>
                  <a:sysClr val="windowText" lastClr="000000"/>
                </a:solidFill>
              </a:rPr>
              <a:t> PŁACA </a:t>
            </a:r>
          </a:p>
          <a:p>
            <a:pPr>
              <a:defRPr>
                <a:solidFill>
                  <a:sysClr val="windowText" lastClr="000000"/>
                </a:solidFill>
              </a:defRPr>
            </a:pPr>
            <a:r>
              <a:rPr lang="pl-PL" sz="1050" baseline="0">
                <a:solidFill>
                  <a:sysClr val="windowText" lastClr="000000"/>
                </a:solidFill>
              </a:rPr>
              <a:t>(rok poprzedni - 100)</a:t>
            </a:r>
            <a:endParaRPr lang="pl-PL" sz="1050">
              <a:solidFill>
                <a:sysClr val="windowText" lastClr="0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manualLayout>
          <c:layoutTarget val="inner"/>
          <c:xMode val="edge"/>
          <c:yMode val="edge"/>
          <c:x val="8.469299042022263E-2"/>
          <c:y val="0.2401923076923077"/>
          <c:w val="0.85940204801443842"/>
          <c:h val="0.49763930950938823"/>
        </c:manualLayout>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'Płace przeds'!$A$5:$A$76</c:f>
              <c:strCache>
                <c:ptCount val="72"/>
                <c:pt idx="0">
                  <c:v>I 08</c:v>
                </c:pt>
                <c:pt idx="1">
                  <c:v>II 08</c:v>
                </c:pt>
                <c:pt idx="2">
                  <c:v>III 08</c:v>
                </c:pt>
                <c:pt idx="3">
                  <c:v>IV 08</c:v>
                </c:pt>
                <c:pt idx="4">
                  <c:v>V 08</c:v>
                </c:pt>
                <c:pt idx="5">
                  <c:v>VI 08</c:v>
                </c:pt>
                <c:pt idx="6">
                  <c:v>VII 08 </c:v>
                </c:pt>
                <c:pt idx="7">
                  <c:v>VIII 08</c:v>
                </c:pt>
                <c:pt idx="8">
                  <c:v>IX 08</c:v>
                </c:pt>
                <c:pt idx="9">
                  <c:v>X 08</c:v>
                </c:pt>
                <c:pt idx="10">
                  <c:v>XI 08</c:v>
                </c:pt>
                <c:pt idx="11">
                  <c:v>XII 08</c:v>
                </c:pt>
                <c:pt idx="12">
                  <c:v>I 09</c:v>
                </c:pt>
                <c:pt idx="13">
                  <c:v>II 09</c:v>
                </c:pt>
                <c:pt idx="14">
                  <c:v>III 09</c:v>
                </c:pt>
                <c:pt idx="15">
                  <c:v>IV 09</c:v>
                </c:pt>
                <c:pt idx="16">
                  <c:v>V 09</c:v>
                </c:pt>
                <c:pt idx="17">
                  <c:v>VI09</c:v>
                </c:pt>
                <c:pt idx="18">
                  <c:v>VII 09</c:v>
                </c:pt>
                <c:pt idx="19">
                  <c:v>VIII 09</c:v>
                </c:pt>
                <c:pt idx="20">
                  <c:v>IX 09</c:v>
                </c:pt>
                <c:pt idx="21">
                  <c:v>X 09</c:v>
                </c:pt>
                <c:pt idx="22">
                  <c:v>XI 09</c:v>
                </c:pt>
                <c:pt idx="23">
                  <c:v>XII 09</c:v>
                </c:pt>
                <c:pt idx="24">
                  <c:v>I10</c:v>
                </c:pt>
                <c:pt idx="25">
                  <c:v>II10</c:v>
                </c:pt>
                <c:pt idx="26">
                  <c:v>III10</c:v>
                </c:pt>
                <c:pt idx="27">
                  <c:v>IV 10</c:v>
                </c:pt>
                <c:pt idx="28">
                  <c:v>V 10</c:v>
                </c:pt>
                <c:pt idx="29">
                  <c:v>VI 10</c:v>
                </c:pt>
                <c:pt idx="30">
                  <c:v>VII 10</c:v>
                </c:pt>
                <c:pt idx="31">
                  <c:v>VIII 10</c:v>
                </c:pt>
                <c:pt idx="32">
                  <c:v>IX 10</c:v>
                </c:pt>
                <c:pt idx="33">
                  <c:v>X 10</c:v>
                </c:pt>
                <c:pt idx="34">
                  <c:v>XI 10</c:v>
                </c:pt>
                <c:pt idx="35">
                  <c:v>XII 10</c:v>
                </c:pt>
                <c:pt idx="36">
                  <c:v>I 11</c:v>
                </c:pt>
                <c:pt idx="37">
                  <c:v>II 11</c:v>
                </c:pt>
                <c:pt idx="38">
                  <c:v>III 11</c:v>
                </c:pt>
                <c:pt idx="39">
                  <c:v>IV 11</c:v>
                </c:pt>
                <c:pt idx="40">
                  <c:v>V 11</c:v>
                </c:pt>
                <c:pt idx="41">
                  <c:v>VI 11</c:v>
                </c:pt>
                <c:pt idx="42">
                  <c:v>VII 11</c:v>
                </c:pt>
                <c:pt idx="43">
                  <c:v>VIII 11</c:v>
                </c:pt>
                <c:pt idx="44">
                  <c:v>IX 11</c:v>
                </c:pt>
                <c:pt idx="45">
                  <c:v>X 11</c:v>
                </c:pt>
                <c:pt idx="46">
                  <c:v>XI 11</c:v>
                </c:pt>
                <c:pt idx="47">
                  <c:v>XII 11</c:v>
                </c:pt>
                <c:pt idx="48">
                  <c:v>I 12</c:v>
                </c:pt>
                <c:pt idx="49">
                  <c:v>II 12</c:v>
                </c:pt>
                <c:pt idx="50">
                  <c:v>III 12</c:v>
                </c:pt>
                <c:pt idx="51">
                  <c:v>IV 12</c:v>
                </c:pt>
                <c:pt idx="52">
                  <c:v>V 12</c:v>
                </c:pt>
                <c:pt idx="53">
                  <c:v>VI 12</c:v>
                </c:pt>
                <c:pt idx="54">
                  <c:v>VII 12</c:v>
                </c:pt>
                <c:pt idx="55">
                  <c:v>VIII 12</c:v>
                </c:pt>
                <c:pt idx="56">
                  <c:v>IX 12</c:v>
                </c:pt>
                <c:pt idx="57">
                  <c:v>X 12</c:v>
                </c:pt>
                <c:pt idx="58">
                  <c:v>XI 12</c:v>
                </c:pt>
                <c:pt idx="59">
                  <c:v>XII 12</c:v>
                </c:pt>
                <c:pt idx="60">
                  <c:v>I 13</c:v>
                </c:pt>
                <c:pt idx="61">
                  <c:v>II 13</c:v>
                </c:pt>
                <c:pt idx="62">
                  <c:v>III 13</c:v>
                </c:pt>
                <c:pt idx="63">
                  <c:v>IV 13</c:v>
                </c:pt>
                <c:pt idx="64">
                  <c:v>V 13</c:v>
                </c:pt>
                <c:pt idx="65">
                  <c:v>VI 13</c:v>
                </c:pt>
                <c:pt idx="66">
                  <c:v>VII 13</c:v>
                </c:pt>
                <c:pt idx="67">
                  <c:v>VIII 13</c:v>
                </c:pt>
                <c:pt idx="68">
                  <c:v>IX 13</c:v>
                </c:pt>
                <c:pt idx="69">
                  <c:v>X 13</c:v>
                </c:pt>
                <c:pt idx="70">
                  <c:v>XI 13</c:v>
                </c:pt>
                <c:pt idx="71">
                  <c:v>XII 13</c:v>
                </c:pt>
              </c:strCache>
            </c:strRef>
          </c:cat>
          <c:val>
            <c:numRef>
              <c:f>'Płace przeds'!$D$5:$D$76</c:f>
              <c:numCache>
                <c:formatCode>General</c:formatCode>
                <c:ptCount val="72"/>
                <c:pt idx="0">
                  <c:v>112.2</c:v>
                </c:pt>
                <c:pt idx="1">
                  <c:v>114.2</c:v>
                </c:pt>
                <c:pt idx="2">
                  <c:v>111</c:v>
                </c:pt>
                <c:pt idx="3">
                  <c:v>115.4</c:v>
                </c:pt>
                <c:pt idx="4">
                  <c:v>111.3</c:v>
                </c:pt>
                <c:pt idx="5">
                  <c:v>109.9</c:v>
                </c:pt>
                <c:pt idx="6">
                  <c:v>113.2</c:v>
                </c:pt>
                <c:pt idx="7">
                  <c:v>109.1</c:v>
                </c:pt>
                <c:pt idx="8">
                  <c:v>110.9</c:v>
                </c:pt>
                <c:pt idx="9">
                  <c:v>108.6</c:v>
                </c:pt>
                <c:pt idx="10">
                  <c:v>105.1</c:v>
                </c:pt>
                <c:pt idx="11">
                  <c:v>107.1</c:v>
                </c:pt>
                <c:pt idx="12">
                  <c:v>106</c:v>
                </c:pt>
                <c:pt idx="13">
                  <c:v>104.4</c:v>
                </c:pt>
                <c:pt idx="14">
                  <c:v>104.8</c:v>
                </c:pt>
                <c:pt idx="15">
                  <c:v>103</c:v>
                </c:pt>
                <c:pt idx="16">
                  <c:v>101.7</c:v>
                </c:pt>
                <c:pt idx="17">
                  <c:v>101.4</c:v>
                </c:pt>
                <c:pt idx="18">
                  <c:v>102.5</c:v>
                </c:pt>
                <c:pt idx="19">
                  <c:v>102.7</c:v>
                </c:pt>
                <c:pt idx="20">
                  <c:v>102.4</c:v>
                </c:pt>
                <c:pt idx="21">
                  <c:v>103.1</c:v>
                </c:pt>
                <c:pt idx="22">
                  <c:v>104.2</c:v>
                </c:pt>
                <c:pt idx="23">
                  <c:v>106.7</c:v>
                </c:pt>
                <c:pt idx="24">
                  <c:v>98.5</c:v>
                </c:pt>
                <c:pt idx="25">
                  <c:v>98.5</c:v>
                </c:pt>
                <c:pt idx="26">
                  <c:v>98.8</c:v>
                </c:pt>
                <c:pt idx="27">
                  <c:v>99.5</c:v>
                </c:pt>
                <c:pt idx="28">
                  <c:v>100.2</c:v>
                </c:pt>
                <c:pt idx="29">
                  <c:v>100.6</c:v>
                </c:pt>
                <c:pt idx="30">
                  <c:v>101.2</c:v>
                </c:pt>
                <c:pt idx="31">
                  <c:v>101.5</c:v>
                </c:pt>
                <c:pt idx="32">
                  <c:v>101.9</c:v>
                </c:pt>
                <c:pt idx="33">
                  <c:v>102.3</c:v>
                </c:pt>
                <c:pt idx="34">
                  <c:v>102.5</c:v>
                </c:pt>
                <c:pt idx="35">
                  <c:v>102.8</c:v>
                </c:pt>
                <c:pt idx="36">
                  <c:v>104</c:v>
                </c:pt>
                <c:pt idx="37">
                  <c:v>105</c:v>
                </c:pt>
                <c:pt idx="38">
                  <c:v>105</c:v>
                </c:pt>
                <c:pt idx="39">
                  <c:v>105.2</c:v>
                </c:pt>
                <c:pt idx="40">
                  <c:v>105.1</c:v>
                </c:pt>
                <c:pt idx="41">
                  <c:v>105.1</c:v>
                </c:pt>
                <c:pt idx="42">
                  <c:v>104.8</c:v>
                </c:pt>
                <c:pt idx="43">
                  <c:v>104.4</c:v>
                </c:pt>
                <c:pt idx="44">
                  <c:v>103.8</c:v>
                </c:pt>
                <c:pt idx="45">
                  <c:v>103.5</c:v>
                </c:pt>
                <c:pt idx="46">
                  <c:v>103.4</c:v>
                </c:pt>
                <c:pt idx="47">
                  <c:v>103.4</c:v>
                </c:pt>
                <c:pt idx="48">
                  <c:v>107.3</c:v>
                </c:pt>
                <c:pt idx="49">
                  <c:v>106.4</c:v>
                </c:pt>
                <c:pt idx="50">
                  <c:v>103.3</c:v>
                </c:pt>
                <c:pt idx="51">
                  <c:v>107</c:v>
                </c:pt>
                <c:pt idx="52">
                  <c:v>105.2</c:v>
                </c:pt>
                <c:pt idx="53">
                  <c:v>104.4</c:v>
                </c:pt>
                <c:pt idx="54">
                  <c:v>103.8</c:v>
                </c:pt>
                <c:pt idx="55">
                  <c:v>103.6</c:v>
                </c:pt>
                <c:pt idx="56">
                  <c:v>101.9</c:v>
                </c:pt>
                <c:pt idx="57">
                  <c:v>102.7</c:v>
                </c:pt>
                <c:pt idx="58">
                  <c:v>101.6</c:v>
                </c:pt>
                <c:pt idx="59">
                  <c:v>101.8</c:v>
                </c:pt>
                <c:pt idx="60">
                  <c:v>101.2</c:v>
                </c:pt>
                <c:pt idx="61">
                  <c:v>103.1</c:v>
                </c:pt>
                <c:pt idx="62">
                  <c:v>103</c:v>
                </c:pt>
                <c:pt idx="63">
                  <c:v>101.4</c:v>
                </c:pt>
                <c:pt idx="64">
                  <c:v>104.8</c:v>
                </c:pt>
                <c:pt idx="65">
                  <c:v>102.4</c:v>
                </c:pt>
                <c:pt idx="66">
                  <c:v>102.7</c:v>
                </c:pt>
                <c:pt idx="67">
                  <c:v>102</c:v>
                </c:pt>
                <c:pt idx="68">
                  <c:v>102</c:v>
                </c:pt>
                <c:pt idx="69">
                  <c:v>103.6</c:v>
                </c:pt>
                <c:pt idx="70">
                  <c:v>103.2</c:v>
                </c:pt>
                <c:pt idx="71">
                  <c:v>102.4</c:v>
                </c:pt>
              </c:numCache>
            </c:numRef>
          </c:val>
          <c:smooth val="0"/>
          <c:extLst>
            <c:ext xmlns:c16="http://schemas.microsoft.com/office/drawing/2014/chart" uri="{C3380CC4-5D6E-409C-BE32-E72D297353CC}">
              <c16:uniqueId val="{00000001-91A4-4FBB-B325-7EF290141B65}"/>
            </c:ext>
          </c:extLst>
        </c:ser>
        <c:dLbls>
          <c:showLegendKey val="0"/>
          <c:showVal val="0"/>
          <c:showCatName val="0"/>
          <c:showSerName val="0"/>
          <c:showPercent val="0"/>
          <c:showBubbleSize val="0"/>
        </c:dLbls>
        <c:smooth val="0"/>
        <c:axId val="741361168"/>
        <c:axId val="741357328"/>
      </c:lineChart>
      <c:catAx>
        <c:axId val="7413611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741357328"/>
        <c:crosses val="autoZero"/>
        <c:auto val="1"/>
        <c:lblAlgn val="ctr"/>
        <c:lblOffset val="100"/>
        <c:noMultiLvlLbl val="0"/>
      </c:catAx>
      <c:valAx>
        <c:axId val="741357328"/>
        <c:scaling>
          <c:orientation val="minMax"/>
          <c:min val="95"/>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74136116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PRODUKCJA PRZEMYSŁOWA       </a:t>
            </a:r>
          </a:p>
          <a:p>
            <a:pPr>
              <a:defRPr>
                <a:solidFill>
                  <a:sysClr val="windowText" lastClr="000000"/>
                </a:solidFill>
              </a:defRPr>
            </a:pPr>
            <a:r>
              <a:rPr lang="pl-PL" sz="1050">
                <a:solidFill>
                  <a:sysClr val="windowText" lastClr="000000"/>
                </a:solidFill>
              </a:rPr>
              <a:t>(rok poprzedni = 100)</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'Prod. przem.'!$A$5:$A$76</c:f>
              <c:strCache>
                <c:ptCount val="72"/>
                <c:pt idx="0">
                  <c:v>I 08</c:v>
                </c:pt>
                <c:pt idx="1">
                  <c:v>II 08</c:v>
                </c:pt>
                <c:pt idx="2">
                  <c:v>III 08</c:v>
                </c:pt>
                <c:pt idx="3">
                  <c:v>IV 08</c:v>
                </c:pt>
                <c:pt idx="4">
                  <c:v>V 08</c:v>
                </c:pt>
                <c:pt idx="5">
                  <c:v>VI 08</c:v>
                </c:pt>
                <c:pt idx="6">
                  <c:v>VII 08 </c:v>
                </c:pt>
                <c:pt idx="7">
                  <c:v>VIII 08</c:v>
                </c:pt>
                <c:pt idx="8">
                  <c:v>IX 08</c:v>
                </c:pt>
                <c:pt idx="9">
                  <c:v>X 08</c:v>
                </c:pt>
                <c:pt idx="10">
                  <c:v>XI 08</c:v>
                </c:pt>
                <c:pt idx="11">
                  <c:v>XII 08</c:v>
                </c:pt>
                <c:pt idx="12">
                  <c:v>I 09</c:v>
                </c:pt>
                <c:pt idx="13">
                  <c:v>II 09</c:v>
                </c:pt>
                <c:pt idx="14">
                  <c:v>III 09</c:v>
                </c:pt>
                <c:pt idx="15">
                  <c:v>IV 09</c:v>
                </c:pt>
                <c:pt idx="16">
                  <c:v>V 09</c:v>
                </c:pt>
                <c:pt idx="17">
                  <c:v>VI09</c:v>
                </c:pt>
                <c:pt idx="18">
                  <c:v>VII 09</c:v>
                </c:pt>
                <c:pt idx="19">
                  <c:v>VIII 09</c:v>
                </c:pt>
                <c:pt idx="20">
                  <c:v>IX 09</c:v>
                </c:pt>
                <c:pt idx="21">
                  <c:v>X 09</c:v>
                </c:pt>
                <c:pt idx="22">
                  <c:v>XI 09</c:v>
                </c:pt>
                <c:pt idx="23">
                  <c:v>XII 09</c:v>
                </c:pt>
                <c:pt idx="24">
                  <c:v>I 10</c:v>
                </c:pt>
                <c:pt idx="25">
                  <c:v>II 10</c:v>
                </c:pt>
                <c:pt idx="26">
                  <c:v>III 10</c:v>
                </c:pt>
                <c:pt idx="27">
                  <c:v>IV 10</c:v>
                </c:pt>
                <c:pt idx="28">
                  <c:v>V 10</c:v>
                </c:pt>
                <c:pt idx="29">
                  <c:v>VI 10</c:v>
                </c:pt>
                <c:pt idx="30">
                  <c:v>VII 10</c:v>
                </c:pt>
                <c:pt idx="31">
                  <c:v>VIII 10</c:v>
                </c:pt>
                <c:pt idx="32">
                  <c:v>IX 10</c:v>
                </c:pt>
                <c:pt idx="33">
                  <c:v>X 10</c:v>
                </c:pt>
                <c:pt idx="34">
                  <c:v>XI 10</c:v>
                </c:pt>
                <c:pt idx="35">
                  <c:v>XII 10</c:v>
                </c:pt>
                <c:pt idx="36">
                  <c:v>I 11</c:v>
                </c:pt>
                <c:pt idx="37">
                  <c:v>II 11</c:v>
                </c:pt>
                <c:pt idx="38">
                  <c:v>III 11</c:v>
                </c:pt>
                <c:pt idx="39">
                  <c:v>IV 11</c:v>
                </c:pt>
                <c:pt idx="40">
                  <c:v>V 11</c:v>
                </c:pt>
                <c:pt idx="41">
                  <c:v>VI 11</c:v>
                </c:pt>
                <c:pt idx="42">
                  <c:v>VII 11</c:v>
                </c:pt>
                <c:pt idx="43">
                  <c:v>VIII 11</c:v>
                </c:pt>
                <c:pt idx="44">
                  <c:v>IX 11</c:v>
                </c:pt>
                <c:pt idx="45">
                  <c:v>X 11</c:v>
                </c:pt>
                <c:pt idx="46">
                  <c:v>XI 11</c:v>
                </c:pt>
                <c:pt idx="47">
                  <c:v>XII 11</c:v>
                </c:pt>
                <c:pt idx="48">
                  <c:v>I 12</c:v>
                </c:pt>
                <c:pt idx="49">
                  <c:v>II 12</c:v>
                </c:pt>
                <c:pt idx="50">
                  <c:v>III 12</c:v>
                </c:pt>
                <c:pt idx="51">
                  <c:v>IV 12</c:v>
                </c:pt>
                <c:pt idx="52">
                  <c:v>V 12</c:v>
                </c:pt>
                <c:pt idx="53">
                  <c:v>VI 12</c:v>
                </c:pt>
                <c:pt idx="54">
                  <c:v>VII 12</c:v>
                </c:pt>
                <c:pt idx="55">
                  <c:v>VIII 12</c:v>
                </c:pt>
                <c:pt idx="56">
                  <c:v>IX 12</c:v>
                </c:pt>
                <c:pt idx="57">
                  <c:v>X 12</c:v>
                </c:pt>
                <c:pt idx="58">
                  <c:v>XI 12</c:v>
                </c:pt>
                <c:pt idx="59">
                  <c:v>XII 12</c:v>
                </c:pt>
                <c:pt idx="60">
                  <c:v>I 13</c:v>
                </c:pt>
                <c:pt idx="61">
                  <c:v>II 13</c:v>
                </c:pt>
                <c:pt idx="62">
                  <c:v>III 13</c:v>
                </c:pt>
                <c:pt idx="63">
                  <c:v>IV 13</c:v>
                </c:pt>
                <c:pt idx="64">
                  <c:v>V 13</c:v>
                </c:pt>
                <c:pt idx="65">
                  <c:v>VI 13</c:v>
                </c:pt>
                <c:pt idx="66">
                  <c:v>VII 13</c:v>
                </c:pt>
                <c:pt idx="67">
                  <c:v>VIII 13</c:v>
                </c:pt>
                <c:pt idx="68">
                  <c:v>IX 13</c:v>
                </c:pt>
                <c:pt idx="69">
                  <c:v>X 13</c:v>
                </c:pt>
                <c:pt idx="70">
                  <c:v>XI 13</c:v>
                </c:pt>
                <c:pt idx="71">
                  <c:v>XII 13</c:v>
                </c:pt>
              </c:strCache>
            </c:strRef>
          </c:cat>
          <c:val>
            <c:numRef>
              <c:f>'Prod. przem.'!$D$5:$D$76</c:f>
              <c:numCache>
                <c:formatCode>General</c:formatCode>
                <c:ptCount val="72"/>
                <c:pt idx="0">
                  <c:v>103.6</c:v>
                </c:pt>
                <c:pt idx="1">
                  <c:v>107.8</c:v>
                </c:pt>
                <c:pt idx="2">
                  <c:v>96.3</c:v>
                </c:pt>
                <c:pt idx="3">
                  <c:v>112.5</c:v>
                </c:pt>
                <c:pt idx="4">
                  <c:v>99.7</c:v>
                </c:pt>
                <c:pt idx="5">
                  <c:v>106.5</c:v>
                </c:pt>
                <c:pt idx="6">
                  <c:v>104.1</c:v>
                </c:pt>
                <c:pt idx="7">
                  <c:v>96.5</c:v>
                </c:pt>
                <c:pt idx="8">
                  <c:v>109.5</c:v>
                </c:pt>
                <c:pt idx="9">
                  <c:v>97.9</c:v>
                </c:pt>
                <c:pt idx="10">
                  <c:v>93.7</c:v>
                </c:pt>
                <c:pt idx="11">
                  <c:v>98.2</c:v>
                </c:pt>
                <c:pt idx="12">
                  <c:v>89.7</c:v>
                </c:pt>
                <c:pt idx="13">
                  <c:v>92.7</c:v>
                </c:pt>
                <c:pt idx="14">
                  <c:v>97.6</c:v>
                </c:pt>
                <c:pt idx="15">
                  <c:v>90.2</c:v>
                </c:pt>
                <c:pt idx="16">
                  <c:v>95.8</c:v>
                </c:pt>
                <c:pt idx="17">
                  <c:v>95.3</c:v>
                </c:pt>
                <c:pt idx="18">
                  <c:v>96.2</c:v>
                </c:pt>
                <c:pt idx="19">
                  <c:v>98.3</c:v>
                </c:pt>
                <c:pt idx="20">
                  <c:v>96.8</c:v>
                </c:pt>
                <c:pt idx="21">
                  <c:v>99.3</c:v>
                </c:pt>
                <c:pt idx="22">
                  <c:v>109</c:v>
                </c:pt>
                <c:pt idx="23">
                  <c:v>105.6</c:v>
                </c:pt>
                <c:pt idx="24">
                  <c:v>100</c:v>
                </c:pt>
                <c:pt idx="25">
                  <c:v>104.2</c:v>
                </c:pt>
                <c:pt idx="26">
                  <c:v>111.5</c:v>
                </c:pt>
                <c:pt idx="27">
                  <c:v>102.6</c:v>
                </c:pt>
                <c:pt idx="28">
                  <c:v>107.8</c:v>
                </c:pt>
                <c:pt idx="29">
                  <c:v>110.7</c:v>
                </c:pt>
                <c:pt idx="30">
                  <c:v>107.9</c:v>
                </c:pt>
                <c:pt idx="31">
                  <c:v>112.6</c:v>
                </c:pt>
                <c:pt idx="32">
                  <c:v>107.4</c:v>
                </c:pt>
                <c:pt idx="33">
                  <c:v>106</c:v>
                </c:pt>
                <c:pt idx="34">
                  <c:v>102.1</c:v>
                </c:pt>
                <c:pt idx="35">
                  <c:v>110.9</c:v>
                </c:pt>
                <c:pt idx="36">
                  <c:v>115.5</c:v>
                </c:pt>
                <c:pt idx="37">
                  <c:v>108.3</c:v>
                </c:pt>
                <c:pt idx="38">
                  <c:v>107</c:v>
                </c:pt>
                <c:pt idx="39">
                  <c:v>109.2</c:v>
                </c:pt>
                <c:pt idx="40">
                  <c:v>108.9</c:v>
                </c:pt>
                <c:pt idx="41">
                  <c:v>102.1</c:v>
                </c:pt>
                <c:pt idx="42">
                  <c:v>97.2</c:v>
                </c:pt>
                <c:pt idx="43">
                  <c:v>110.3</c:v>
                </c:pt>
                <c:pt idx="44">
                  <c:v>110.5</c:v>
                </c:pt>
                <c:pt idx="45">
                  <c:v>109.1</c:v>
                </c:pt>
                <c:pt idx="46">
                  <c:v>113.9</c:v>
                </c:pt>
                <c:pt idx="47">
                  <c:v>108.4</c:v>
                </c:pt>
                <c:pt idx="48">
                  <c:v>110.7</c:v>
                </c:pt>
                <c:pt idx="49">
                  <c:v>112.2</c:v>
                </c:pt>
                <c:pt idx="50">
                  <c:v>103.7</c:v>
                </c:pt>
                <c:pt idx="51">
                  <c:v>106.8</c:v>
                </c:pt>
                <c:pt idx="52">
                  <c:v>109.3</c:v>
                </c:pt>
                <c:pt idx="53">
                  <c:v>105</c:v>
                </c:pt>
                <c:pt idx="54">
                  <c:v>113</c:v>
                </c:pt>
                <c:pt idx="55">
                  <c:v>98.2</c:v>
                </c:pt>
                <c:pt idx="56">
                  <c:v>95.8</c:v>
                </c:pt>
                <c:pt idx="57">
                  <c:v>104.6</c:v>
                </c:pt>
                <c:pt idx="58">
                  <c:v>100.2</c:v>
                </c:pt>
                <c:pt idx="59">
                  <c:v>90.5</c:v>
                </c:pt>
                <c:pt idx="60">
                  <c:v>98.9</c:v>
                </c:pt>
                <c:pt idx="61">
                  <c:v>100.2</c:v>
                </c:pt>
                <c:pt idx="62">
                  <c:v>100.3</c:v>
                </c:pt>
                <c:pt idx="63">
                  <c:v>106.5</c:v>
                </c:pt>
                <c:pt idx="64">
                  <c:v>99.9</c:v>
                </c:pt>
                <c:pt idx="65">
                  <c:v>105.4</c:v>
                </c:pt>
                <c:pt idx="66">
                  <c:v>106.1</c:v>
                </c:pt>
                <c:pt idx="67">
                  <c:v>107.1</c:v>
                </c:pt>
                <c:pt idx="68">
                  <c:v>111.8</c:v>
                </c:pt>
                <c:pt idx="69">
                  <c:v>109.9</c:v>
                </c:pt>
                <c:pt idx="70">
                  <c:v>106.8</c:v>
                </c:pt>
                <c:pt idx="71">
                  <c:v>111.7</c:v>
                </c:pt>
              </c:numCache>
            </c:numRef>
          </c:val>
          <c:smooth val="0"/>
          <c:extLst>
            <c:ext xmlns:c16="http://schemas.microsoft.com/office/drawing/2014/chart" uri="{C3380CC4-5D6E-409C-BE32-E72D297353CC}">
              <c16:uniqueId val="{00000001-B5E7-4D83-8B46-A5800767FE82}"/>
            </c:ext>
          </c:extLst>
        </c:ser>
        <c:dLbls>
          <c:showLegendKey val="0"/>
          <c:showVal val="0"/>
          <c:showCatName val="0"/>
          <c:showSerName val="0"/>
          <c:showPercent val="0"/>
          <c:showBubbleSize val="0"/>
        </c:dLbls>
        <c:smooth val="0"/>
        <c:axId val="1850801328"/>
        <c:axId val="1850822448"/>
      </c:lineChart>
      <c:catAx>
        <c:axId val="18508013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850822448"/>
        <c:crosses val="autoZero"/>
        <c:auto val="1"/>
        <c:lblAlgn val="ctr"/>
        <c:lblOffset val="100"/>
        <c:noMultiLvlLbl val="0"/>
      </c:catAx>
      <c:valAx>
        <c:axId val="1850822448"/>
        <c:scaling>
          <c:orientation val="minMax"/>
          <c:min val="8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85080132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SPRZEDAŻ DETALICZNA </a:t>
            </a:r>
          </a:p>
          <a:p>
            <a:pPr>
              <a:defRPr>
                <a:solidFill>
                  <a:sysClr val="windowText" lastClr="000000"/>
                </a:solidFill>
              </a:defRPr>
            </a:pPr>
            <a:r>
              <a:rPr lang="pl-PL" sz="1050">
                <a:solidFill>
                  <a:sysClr val="windowText" lastClr="000000"/>
                </a:solidFill>
              </a:rPr>
              <a:t>(rok poprzedni = 100)</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Sprz.detal!$A$5:$A$76</c:f>
              <c:strCache>
                <c:ptCount val="72"/>
                <c:pt idx="0">
                  <c:v>I 08</c:v>
                </c:pt>
                <c:pt idx="1">
                  <c:v>II 08</c:v>
                </c:pt>
                <c:pt idx="2">
                  <c:v>III 08</c:v>
                </c:pt>
                <c:pt idx="3">
                  <c:v>IV 08</c:v>
                </c:pt>
                <c:pt idx="4">
                  <c:v>V 08</c:v>
                </c:pt>
                <c:pt idx="5">
                  <c:v>VI 08</c:v>
                </c:pt>
                <c:pt idx="6">
                  <c:v>VII 08 </c:v>
                </c:pt>
                <c:pt idx="7">
                  <c:v>VIII 08</c:v>
                </c:pt>
                <c:pt idx="8">
                  <c:v>IX 08</c:v>
                </c:pt>
                <c:pt idx="9">
                  <c:v>X 08</c:v>
                </c:pt>
                <c:pt idx="10">
                  <c:v>XI 08</c:v>
                </c:pt>
                <c:pt idx="11">
                  <c:v>XII 08</c:v>
                </c:pt>
                <c:pt idx="12">
                  <c:v>I 09</c:v>
                </c:pt>
                <c:pt idx="13">
                  <c:v>II 09</c:v>
                </c:pt>
                <c:pt idx="14">
                  <c:v>III 09</c:v>
                </c:pt>
                <c:pt idx="15">
                  <c:v>IV 09</c:v>
                </c:pt>
                <c:pt idx="16">
                  <c:v>V 09</c:v>
                </c:pt>
                <c:pt idx="17">
                  <c:v>VI09</c:v>
                </c:pt>
                <c:pt idx="18">
                  <c:v>VII 09</c:v>
                </c:pt>
                <c:pt idx="19">
                  <c:v>VIII 09</c:v>
                </c:pt>
                <c:pt idx="20">
                  <c:v>IX 09</c:v>
                </c:pt>
                <c:pt idx="21">
                  <c:v>X 09</c:v>
                </c:pt>
                <c:pt idx="22">
                  <c:v>XI 09</c:v>
                </c:pt>
                <c:pt idx="23">
                  <c:v>XII 09</c:v>
                </c:pt>
                <c:pt idx="24">
                  <c:v>I10</c:v>
                </c:pt>
                <c:pt idx="25">
                  <c:v>II10</c:v>
                </c:pt>
                <c:pt idx="26">
                  <c:v>III10</c:v>
                </c:pt>
                <c:pt idx="27">
                  <c:v>IV 10</c:v>
                </c:pt>
                <c:pt idx="28">
                  <c:v>V 10</c:v>
                </c:pt>
                <c:pt idx="29">
                  <c:v>VI 10</c:v>
                </c:pt>
                <c:pt idx="30">
                  <c:v>VII 10</c:v>
                </c:pt>
                <c:pt idx="31">
                  <c:v>VIII 10</c:v>
                </c:pt>
                <c:pt idx="32">
                  <c:v>IX 10</c:v>
                </c:pt>
                <c:pt idx="33">
                  <c:v>X 10</c:v>
                </c:pt>
                <c:pt idx="34">
                  <c:v>XI 10</c:v>
                </c:pt>
                <c:pt idx="35">
                  <c:v>XII 10</c:v>
                </c:pt>
                <c:pt idx="36">
                  <c:v>I 11</c:v>
                </c:pt>
                <c:pt idx="37">
                  <c:v>II 11</c:v>
                </c:pt>
                <c:pt idx="38">
                  <c:v>III 11</c:v>
                </c:pt>
                <c:pt idx="39">
                  <c:v>IV 11</c:v>
                </c:pt>
                <c:pt idx="40">
                  <c:v>V 11</c:v>
                </c:pt>
                <c:pt idx="41">
                  <c:v>VI 11</c:v>
                </c:pt>
                <c:pt idx="42">
                  <c:v>VII 11</c:v>
                </c:pt>
                <c:pt idx="43">
                  <c:v>VIII 11</c:v>
                </c:pt>
                <c:pt idx="44">
                  <c:v>IX 11</c:v>
                </c:pt>
                <c:pt idx="45">
                  <c:v>X 11</c:v>
                </c:pt>
                <c:pt idx="46">
                  <c:v>XI 11</c:v>
                </c:pt>
                <c:pt idx="47">
                  <c:v>XII 11</c:v>
                </c:pt>
                <c:pt idx="48">
                  <c:v>I 12</c:v>
                </c:pt>
                <c:pt idx="49">
                  <c:v>II 12</c:v>
                </c:pt>
                <c:pt idx="50">
                  <c:v>III 12</c:v>
                </c:pt>
                <c:pt idx="51">
                  <c:v>IV 12</c:v>
                </c:pt>
                <c:pt idx="52">
                  <c:v>V 12</c:v>
                </c:pt>
                <c:pt idx="53">
                  <c:v>VI 12</c:v>
                </c:pt>
                <c:pt idx="54">
                  <c:v>VII 12</c:v>
                </c:pt>
                <c:pt idx="55">
                  <c:v>VIII 12</c:v>
                </c:pt>
                <c:pt idx="56">
                  <c:v>IX 12</c:v>
                </c:pt>
                <c:pt idx="57">
                  <c:v>X 12</c:v>
                </c:pt>
                <c:pt idx="58">
                  <c:v>XI 12</c:v>
                </c:pt>
                <c:pt idx="59">
                  <c:v>XII 12</c:v>
                </c:pt>
                <c:pt idx="60">
                  <c:v>I 13</c:v>
                </c:pt>
                <c:pt idx="61">
                  <c:v>II 13</c:v>
                </c:pt>
                <c:pt idx="62">
                  <c:v>III 13</c:v>
                </c:pt>
                <c:pt idx="63">
                  <c:v>IV 13</c:v>
                </c:pt>
                <c:pt idx="64">
                  <c:v>V 13</c:v>
                </c:pt>
                <c:pt idx="65">
                  <c:v>VI 13</c:v>
                </c:pt>
                <c:pt idx="66">
                  <c:v>VII 13</c:v>
                </c:pt>
                <c:pt idx="67">
                  <c:v>VIII 13</c:v>
                </c:pt>
                <c:pt idx="68">
                  <c:v>IX 13</c:v>
                </c:pt>
                <c:pt idx="69">
                  <c:v>X 13</c:v>
                </c:pt>
                <c:pt idx="70">
                  <c:v>XI 13</c:v>
                </c:pt>
                <c:pt idx="71">
                  <c:v>XII 13</c:v>
                </c:pt>
              </c:strCache>
            </c:strRef>
          </c:cat>
          <c:val>
            <c:numRef>
              <c:f>Sprz.detal!$D$5:$D$76</c:f>
              <c:numCache>
                <c:formatCode>General</c:formatCode>
                <c:ptCount val="72"/>
                <c:pt idx="0">
                  <c:v>124.3</c:v>
                </c:pt>
                <c:pt idx="1">
                  <c:v>124</c:v>
                </c:pt>
                <c:pt idx="2">
                  <c:v>127.7</c:v>
                </c:pt>
                <c:pt idx="3">
                  <c:v>121.5</c:v>
                </c:pt>
                <c:pt idx="4">
                  <c:v>117.8</c:v>
                </c:pt>
                <c:pt idx="5">
                  <c:v>114.4</c:v>
                </c:pt>
                <c:pt idx="6">
                  <c:v>118.9</c:v>
                </c:pt>
                <c:pt idx="7">
                  <c:v>112.4</c:v>
                </c:pt>
                <c:pt idx="8">
                  <c:v>116.1</c:v>
                </c:pt>
                <c:pt idx="9">
                  <c:v>112.2</c:v>
                </c:pt>
                <c:pt idx="10">
                  <c:v>106.9</c:v>
                </c:pt>
                <c:pt idx="11">
                  <c:v>111.1</c:v>
                </c:pt>
                <c:pt idx="12">
                  <c:v>108.2</c:v>
                </c:pt>
                <c:pt idx="13">
                  <c:v>109.9</c:v>
                </c:pt>
                <c:pt idx="14">
                  <c:v>103.1</c:v>
                </c:pt>
                <c:pt idx="15">
                  <c:v>109.7</c:v>
                </c:pt>
                <c:pt idx="16">
                  <c:v>109.4</c:v>
                </c:pt>
                <c:pt idx="17">
                  <c:v>112.9</c:v>
                </c:pt>
                <c:pt idx="18">
                  <c:v>113.8</c:v>
                </c:pt>
                <c:pt idx="19">
                  <c:v>112.6</c:v>
                </c:pt>
                <c:pt idx="20">
                  <c:v>107.6</c:v>
                </c:pt>
                <c:pt idx="21">
                  <c:v>107.1</c:v>
                </c:pt>
                <c:pt idx="22">
                  <c:v>109</c:v>
                </c:pt>
                <c:pt idx="23">
                  <c:v>109.4</c:v>
                </c:pt>
                <c:pt idx="24">
                  <c:v>106.9</c:v>
                </c:pt>
                <c:pt idx="25">
                  <c:v>103.7</c:v>
                </c:pt>
                <c:pt idx="26">
                  <c:v>115.7</c:v>
                </c:pt>
                <c:pt idx="27">
                  <c:v>101.5</c:v>
                </c:pt>
                <c:pt idx="28">
                  <c:v>106.5</c:v>
                </c:pt>
                <c:pt idx="29">
                  <c:v>108.7</c:v>
                </c:pt>
                <c:pt idx="30">
                  <c:v>108.3</c:v>
                </c:pt>
                <c:pt idx="31">
                  <c:v>109.5</c:v>
                </c:pt>
                <c:pt idx="32">
                  <c:v>114.7</c:v>
                </c:pt>
                <c:pt idx="33">
                  <c:v>116.3</c:v>
                </c:pt>
                <c:pt idx="34">
                  <c:v>115</c:v>
                </c:pt>
                <c:pt idx="35">
                  <c:v>118.9</c:v>
                </c:pt>
                <c:pt idx="36">
                  <c:v>115.7</c:v>
                </c:pt>
                <c:pt idx="37">
                  <c:v>120.5</c:v>
                </c:pt>
                <c:pt idx="38">
                  <c:v>115.9</c:v>
                </c:pt>
                <c:pt idx="39">
                  <c:v>131.19999999999999</c:v>
                </c:pt>
                <c:pt idx="40">
                  <c:v>124.5</c:v>
                </c:pt>
                <c:pt idx="41">
                  <c:v>119.3</c:v>
                </c:pt>
                <c:pt idx="42">
                  <c:v>116.7</c:v>
                </c:pt>
                <c:pt idx="43">
                  <c:v>120.5</c:v>
                </c:pt>
                <c:pt idx="44">
                  <c:v>117.7</c:v>
                </c:pt>
                <c:pt idx="45">
                  <c:v>113.2</c:v>
                </c:pt>
                <c:pt idx="46">
                  <c:v>116.8</c:v>
                </c:pt>
                <c:pt idx="47">
                  <c:v>111.9</c:v>
                </c:pt>
                <c:pt idx="48">
                  <c:v>119.6</c:v>
                </c:pt>
                <c:pt idx="49">
                  <c:v>122.9</c:v>
                </c:pt>
                <c:pt idx="50">
                  <c:v>111.6</c:v>
                </c:pt>
                <c:pt idx="51">
                  <c:v>103.8</c:v>
                </c:pt>
                <c:pt idx="52">
                  <c:v>109.2</c:v>
                </c:pt>
                <c:pt idx="53">
                  <c:v>109.2</c:v>
                </c:pt>
                <c:pt idx="54">
                  <c:v>108.7</c:v>
                </c:pt>
                <c:pt idx="55">
                  <c:v>109.7</c:v>
                </c:pt>
                <c:pt idx="56">
                  <c:v>108.8</c:v>
                </c:pt>
                <c:pt idx="57">
                  <c:v>112</c:v>
                </c:pt>
                <c:pt idx="58">
                  <c:v>112.1</c:v>
                </c:pt>
                <c:pt idx="59">
                  <c:v>108.4</c:v>
                </c:pt>
                <c:pt idx="60">
                  <c:v>112.6</c:v>
                </c:pt>
                <c:pt idx="61">
                  <c:v>104.6</c:v>
                </c:pt>
                <c:pt idx="62">
                  <c:v>113.5</c:v>
                </c:pt>
                <c:pt idx="63">
                  <c:v>109.1</c:v>
                </c:pt>
                <c:pt idx="64">
                  <c:v>110.5</c:v>
                </c:pt>
                <c:pt idx="65">
                  <c:v>108.8</c:v>
                </c:pt>
                <c:pt idx="66">
                  <c:v>108.9</c:v>
                </c:pt>
                <c:pt idx="67">
                  <c:v>111</c:v>
                </c:pt>
                <c:pt idx="68">
                  <c:v>108.3</c:v>
                </c:pt>
                <c:pt idx="69">
                  <c:v>107.9</c:v>
                </c:pt>
                <c:pt idx="70">
                  <c:v>107.8</c:v>
                </c:pt>
                <c:pt idx="71">
                  <c:v>108.3</c:v>
                </c:pt>
              </c:numCache>
            </c:numRef>
          </c:val>
          <c:smooth val="0"/>
          <c:extLst>
            <c:ext xmlns:c16="http://schemas.microsoft.com/office/drawing/2014/chart" uri="{C3380CC4-5D6E-409C-BE32-E72D297353CC}">
              <c16:uniqueId val="{00000001-1038-4AFD-BCD7-5709E9689C77}"/>
            </c:ext>
          </c:extLst>
        </c:ser>
        <c:dLbls>
          <c:showLegendKey val="0"/>
          <c:showVal val="0"/>
          <c:showCatName val="0"/>
          <c:showSerName val="0"/>
          <c:showPercent val="0"/>
          <c:showBubbleSize val="0"/>
        </c:dLbls>
        <c:smooth val="0"/>
        <c:axId val="683584176"/>
        <c:axId val="683581776"/>
      </c:lineChart>
      <c:catAx>
        <c:axId val="6835841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683581776"/>
        <c:crosses val="autoZero"/>
        <c:auto val="1"/>
        <c:lblAlgn val="ctr"/>
        <c:lblOffset val="100"/>
        <c:noMultiLvlLbl val="0"/>
      </c:catAx>
      <c:valAx>
        <c:axId val="683581776"/>
        <c:scaling>
          <c:orientation val="minMax"/>
          <c:min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68358417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INDEKS</a:t>
            </a:r>
            <a:r>
              <a:rPr lang="pl-PL" sz="1200" baseline="0">
                <a:solidFill>
                  <a:sysClr val="windowText" lastClr="000000"/>
                </a:solidFill>
              </a:rPr>
              <a:t> KONIUNKTURY IFO </a:t>
            </a:r>
          </a:p>
          <a:p>
            <a:pPr>
              <a:defRPr>
                <a:solidFill>
                  <a:sysClr val="windowText" lastClr="000000"/>
                </a:solidFill>
              </a:defRPr>
            </a:pPr>
            <a:r>
              <a:rPr lang="pl-PL" sz="1200" baseline="0">
                <a:solidFill>
                  <a:sysClr val="windowText" lastClr="000000"/>
                </a:solidFill>
              </a:rPr>
              <a:t>DLA GOSPODARKI NIEMIEC</a:t>
            </a:r>
            <a:endParaRPr lang="pl-PL" sz="1200">
              <a:solidFill>
                <a:sysClr val="windowText" lastClr="0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IFO!$A$4:$A$75</c:f>
              <c:strCache>
                <c:ptCount val="72"/>
                <c:pt idx="0">
                  <c:v>I 08</c:v>
                </c:pt>
                <c:pt idx="1">
                  <c:v>II 08</c:v>
                </c:pt>
                <c:pt idx="2">
                  <c:v>III 08</c:v>
                </c:pt>
                <c:pt idx="3">
                  <c:v>IV 08</c:v>
                </c:pt>
                <c:pt idx="4">
                  <c:v>V 08</c:v>
                </c:pt>
                <c:pt idx="5">
                  <c:v>VI 08</c:v>
                </c:pt>
                <c:pt idx="6">
                  <c:v>VII 08 </c:v>
                </c:pt>
                <c:pt idx="7">
                  <c:v>VIII 08</c:v>
                </c:pt>
                <c:pt idx="8">
                  <c:v>IX 08</c:v>
                </c:pt>
                <c:pt idx="9">
                  <c:v>X 08</c:v>
                </c:pt>
                <c:pt idx="10">
                  <c:v>XI 08</c:v>
                </c:pt>
                <c:pt idx="11">
                  <c:v>XII 08</c:v>
                </c:pt>
                <c:pt idx="12">
                  <c:v>I 09</c:v>
                </c:pt>
                <c:pt idx="13">
                  <c:v>II 09</c:v>
                </c:pt>
                <c:pt idx="14">
                  <c:v>III 09</c:v>
                </c:pt>
                <c:pt idx="15">
                  <c:v>IV 09</c:v>
                </c:pt>
                <c:pt idx="16">
                  <c:v>V 09</c:v>
                </c:pt>
                <c:pt idx="17">
                  <c:v>VI 09</c:v>
                </c:pt>
                <c:pt idx="18">
                  <c:v>VII 09</c:v>
                </c:pt>
                <c:pt idx="19">
                  <c:v>VIII 09</c:v>
                </c:pt>
                <c:pt idx="20">
                  <c:v>IX 09</c:v>
                </c:pt>
                <c:pt idx="21">
                  <c:v>X 09</c:v>
                </c:pt>
                <c:pt idx="22">
                  <c:v>XI 09</c:v>
                </c:pt>
                <c:pt idx="23">
                  <c:v>XII 09</c:v>
                </c:pt>
                <c:pt idx="24">
                  <c:v>I10</c:v>
                </c:pt>
                <c:pt idx="25">
                  <c:v>II10</c:v>
                </c:pt>
                <c:pt idx="26">
                  <c:v>III 10</c:v>
                </c:pt>
                <c:pt idx="27">
                  <c:v>IV 10</c:v>
                </c:pt>
                <c:pt idx="28">
                  <c:v>V 10</c:v>
                </c:pt>
                <c:pt idx="29">
                  <c:v>VI 10</c:v>
                </c:pt>
                <c:pt idx="30">
                  <c:v>VII 10</c:v>
                </c:pt>
                <c:pt idx="31">
                  <c:v>VIII 10</c:v>
                </c:pt>
                <c:pt idx="32">
                  <c:v>IX 10</c:v>
                </c:pt>
                <c:pt idx="33">
                  <c:v>X 10</c:v>
                </c:pt>
                <c:pt idx="34">
                  <c:v>XI 10</c:v>
                </c:pt>
                <c:pt idx="35">
                  <c:v>XII 10</c:v>
                </c:pt>
                <c:pt idx="36">
                  <c:v>I 11</c:v>
                </c:pt>
                <c:pt idx="37">
                  <c:v>II 11</c:v>
                </c:pt>
                <c:pt idx="38">
                  <c:v>III 11</c:v>
                </c:pt>
                <c:pt idx="39">
                  <c:v>IV 11</c:v>
                </c:pt>
                <c:pt idx="40">
                  <c:v>V 11</c:v>
                </c:pt>
                <c:pt idx="41">
                  <c:v>VI 11</c:v>
                </c:pt>
                <c:pt idx="42">
                  <c:v>VII 11</c:v>
                </c:pt>
                <c:pt idx="43">
                  <c:v>VIII 11</c:v>
                </c:pt>
                <c:pt idx="44">
                  <c:v>IX 11</c:v>
                </c:pt>
                <c:pt idx="45">
                  <c:v>X 11</c:v>
                </c:pt>
                <c:pt idx="46">
                  <c:v>XI 11</c:v>
                </c:pt>
                <c:pt idx="47">
                  <c:v>XII 11</c:v>
                </c:pt>
                <c:pt idx="48">
                  <c:v>I 12</c:v>
                </c:pt>
                <c:pt idx="49">
                  <c:v>II 12</c:v>
                </c:pt>
                <c:pt idx="50">
                  <c:v>III 12</c:v>
                </c:pt>
                <c:pt idx="51">
                  <c:v>IV 12</c:v>
                </c:pt>
                <c:pt idx="52">
                  <c:v>V 12</c:v>
                </c:pt>
                <c:pt idx="53">
                  <c:v>VI 12</c:v>
                </c:pt>
                <c:pt idx="54">
                  <c:v>VII 12</c:v>
                </c:pt>
                <c:pt idx="55">
                  <c:v>VIII 12</c:v>
                </c:pt>
                <c:pt idx="56">
                  <c:v>IX 12</c:v>
                </c:pt>
                <c:pt idx="57">
                  <c:v>X 12</c:v>
                </c:pt>
                <c:pt idx="58">
                  <c:v>XI 12</c:v>
                </c:pt>
                <c:pt idx="59">
                  <c:v>XII 12</c:v>
                </c:pt>
                <c:pt idx="60">
                  <c:v>I 13</c:v>
                </c:pt>
                <c:pt idx="61">
                  <c:v>II 13</c:v>
                </c:pt>
                <c:pt idx="62">
                  <c:v>III 13</c:v>
                </c:pt>
                <c:pt idx="63">
                  <c:v>IV 13</c:v>
                </c:pt>
                <c:pt idx="64">
                  <c:v>V 13</c:v>
                </c:pt>
                <c:pt idx="65">
                  <c:v>VI 13</c:v>
                </c:pt>
                <c:pt idx="66">
                  <c:v>VII 13</c:v>
                </c:pt>
                <c:pt idx="67">
                  <c:v>VIII 13</c:v>
                </c:pt>
                <c:pt idx="68">
                  <c:v>IX 13</c:v>
                </c:pt>
                <c:pt idx="69">
                  <c:v>X 13</c:v>
                </c:pt>
                <c:pt idx="70">
                  <c:v>XI 13</c:v>
                </c:pt>
                <c:pt idx="71">
                  <c:v>XII 13</c:v>
                </c:pt>
              </c:strCache>
            </c:strRef>
          </c:cat>
          <c:val>
            <c:numRef>
              <c:f>IFO!$B$4:$B$75</c:f>
              <c:numCache>
                <c:formatCode>0.0</c:formatCode>
                <c:ptCount val="72"/>
                <c:pt idx="0">
                  <c:v>108.4</c:v>
                </c:pt>
                <c:pt idx="1">
                  <c:v>107.3</c:v>
                </c:pt>
                <c:pt idx="2">
                  <c:v>108.1</c:v>
                </c:pt>
                <c:pt idx="3">
                  <c:v>106.4</c:v>
                </c:pt>
                <c:pt idx="4">
                  <c:v>107.3</c:v>
                </c:pt>
                <c:pt idx="5">
                  <c:v>105.4</c:v>
                </c:pt>
                <c:pt idx="6">
                  <c:v>100.8</c:v>
                </c:pt>
                <c:pt idx="7">
                  <c:v>98.9</c:v>
                </c:pt>
                <c:pt idx="8">
                  <c:v>96.4</c:v>
                </c:pt>
                <c:pt idx="9">
                  <c:v>93.4</c:v>
                </c:pt>
                <c:pt idx="10">
                  <c:v>88.3</c:v>
                </c:pt>
                <c:pt idx="11">
                  <c:v>84.9</c:v>
                </c:pt>
                <c:pt idx="12">
                  <c:v>85.4</c:v>
                </c:pt>
                <c:pt idx="13">
                  <c:v>85.3</c:v>
                </c:pt>
                <c:pt idx="14">
                  <c:v>84.5</c:v>
                </c:pt>
                <c:pt idx="15">
                  <c:v>86.3</c:v>
                </c:pt>
                <c:pt idx="16">
                  <c:v>87</c:v>
                </c:pt>
                <c:pt idx="17">
                  <c:v>89</c:v>
                </c:pt>
                <c:pt idx="18">
                  <c:v>91.4</c:v>
                </c:pt>
                <c:pt idx="19">
                  <c:v>94.3</c:v>
                </c:pt>
                <c:pt idx="20">
                  <c:v>94.7</c:v>
                </c:pt>
                <c:pt idx="21">
                  <c:v>95.4</c:v>
                </c:pt>
                <c:pt idx="22">
                  <c:v>97.6</c:v>
                </c:pt>
                <c:pt idx="23">
                  <c:v>97.9</c:v>
                </c:pt>
                <c:pt idx="24">
                  <c:v>99.4</c:v>
                </c:pt>
                <c:pt idx="25">
                  <c:v>99.4</c:v>
                </c:pt>
                <c:pt idx="26">
                  <c:v>102</c:v>
                </c:pt>
                <c:pt idx="27">
                  <c:v>105.9</c:v>
                </c:pt>
                <c:pt idx="28">
                  <c:v>105.9</c:v>
                </c:pt>
                <c:pt idx="29">
                  <c:v>106.3</c:v>
                </c:pt>
                <c:pt idx="30">
                  <c:v>111</c:v>
                </c:pt>
                <c:pt idx="31">
                  <c:v>111.2</c:v>
                </c:pt>
                <c:pt idx="32">
                  <c:v>111.5</c:v>
                </c:pt>
                <c:pt idx="33">
                  <c:v>112.6</c:v>
                </c:pt>
                <c:pt idx="34">
                  <c:v>114</c:v>
                </c:pt>
                <c:pt idx="35">
                  <c:v>114.7</c:v>
                </c:pt>
                <c:pt idx="36">
                  <c:v>114</c:v>
                </c:pt>
                <c:pt idx="37">
                  <c:v>115</c:v>
                </c:pt>
                <c:pt idx="38">
                  <c:v>114.6</c:v>
                </c:pt>
                <c:pt idx="39">
                  <c:v>113.8</c:v>
                </c:pt>
                <c:pt idx="40">
                  <c:v>113.9</c:v>
                </c:pt>
                <c:pt idx="41">
                  <c:v>114.3</c:v>
                </c:pt>
                <c:pt idx="42">
                  <c:v>113</c:v>
                </c:pt>
                <c:pt idx="43">
                  <c:v>108.6</c:v>
                </c:pt>
                <c:pt idx="44">
                  <c:v>107.6</c:v>
                </c:pt>
                <c:pt idx="45">
                  <c:v>106.8</c:v>
                </c:pt>
                <c:pt idx="46">
                  <c:v>106.9</c:v>
                </c:pt>
                <c:pt idx="47" formatCode="General">
                  <c:v>107.4</c:v>
                </c:pt>
                <c:pt idx="48" formatCode="General">
                  <c:v>108.3</c:v>
                </c:pt>
                <c:pt idx="49" formatCode="General">
                  <c:v>109.5</c:v>
                </c:pt>
                <c:pt idx="50" formatCode="General">
                  <c:v>109.7</c:v>
                </c:pt>
                <c:pt idx="51" formatCode="General">
                  <c:v>109.7</c:v>
                </c:pt>
                <c:pt idx="52" formatCode="General">
                  <c:v>106.6</c:v>
                </c:pt>
                <c:pt idx="53" formatCode="General">
                  <c:v>105.2</c:v>
                </c:pt>
                <c:pt idx="54" formatCode="General">
                  <c:v>103.2</c:v>
                </c:pt>
                <c:pt idx="55" formatCode="General">
                  <c:v>102.2</c:v>
                </c:pt>
                <c:pt idx="56" formatCode="General">
                  <c:v>101.4</c:v>
                </c:pt>
                <c:pt idx="57" formatCode="General">
                  <c:v>100.1</c:v>
                </c:pt>
                <c:pt idx="58" formatCode="General">
                  <c:v>101.6</c:v>
                </c:pt>
                <c:pt idx="59" formatCode="General">
                  <c:v>102.5</c:v>
                </c:pt>
                <c:pt idx="60" formatCode="General">
                  <c:v>104.3</c:v>
                </c:pt>
                <c:pt idx="61" formatCode="General">
                  <c:v>107.4</c:v>
                </c:pt>
                <c:pt idx="62" formatCode="General">
                  <c:v>106.7</c:v>
                </c:pt>
                <c:pt idx="63" formatCode="General">
                  <c:v>104.4</c:v>
                </c:pt>
                <c:pt idx="64" formatCode="General">
                  <c:v>105.7</c:v>
                </c:pt>
                <c:pt idx="65" formatCode="General">
                  <c:v>105.9</c:v>
                </c:pt>
                <c:pt idx="66" formatCode="General">
                  <c:v>106.2</c:v>
                </c:pt>
                <c:pt idx="67" formatCode="General">
                  <c:v>107.6</c:v>
                </c:pt>
                <c:pt idx="68" formatCode="General">
                  <c:v>107.7</c:v>
                </c:pt>
                <c:pt idx="69" formatCode="General">
                  <c:v>107.4</c:v>
                </c:pt>
                <c:pt idx="70" formatCode="General">
                  <c:v>109.4</c:v>
                </c:pt>
                <c:pt idx="71" formatCode="General">
                  <c:v>109.5</c:v>
                </c:pt>
              </c:numCache>
            </c:numRef>
          </c:val>
          <c:smooth val="0"/>
          <c:extLst>
            <c:ext xmlns:c16="http://schemas.microsoft.com/office/drawing/2014/chart" uri="{C3380CC4-5D6E-409C-BE32-E72D297353CC}">
              <c16:uniqueId val="{00000000-724A-4D8B-B147-8D0D7B13CD94}"/>
            </c:ext>
          </c:extLst>
        </c:ser>
        <c:dLbls>
          <c:showLegendKey val="0"/>
          <c:showVal val="0"/>
          <c:showCatName val="0"/>
          <c:showSerName val="0"/>
          <c:showPercent val="0"/>
          <c:showBubbleSize val="0"/>
        </c:dLbls>
        <c:smooth val="0"/>
        <c:axId val="741358288"/>
        <c:axId val="741358768"/>
      </c:lineChart>
      <c:catAx>
        <c:axId val="7413582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741358768"/>
        <c:crosses val="autoZero"/>
        <c:auto val="1"/>
        <c:lblAlgn val="ctr"/>
        <c:lblOffset val="100"/>
        <c:noMultiLvlLbl val="0"/>
      </c:catAx>
      <c:valAx>
        <c:axId val="741358768"/>
        <c:scaling>
          <c:orientation val="minMax"/>
          <c:min val="8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74135828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INDEKS KONIUNKTURY SEKTORA BANKOWEGO PENGAB</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PENGAB!$A$3:$A$74</c:f>
              <c:strCache>
                <c:ptCount val="72"/>
                <c:pt idx="0">
                  <c:v>I 08</c:v>
                </c:pt>
                <c:pt idx="1">
                  <c:v>II 08</c:v>
                </c:pt>
                <c:pt idx="2">
                  <c:v>III 08</c:v>
                </c:pt>
                <c:pt idx="3">
                  <c:v>IV 08</c:v>
                </c:pt>
                <c:pt idx="4">
                  <c:v>V 08</c:v>
                </c:pt>
                <c:pt idx="5">
                  <c:v>VI 08</c:v>
                </c:pt>
                <c:pt idx="6">
                  <c:v>VII 08 </c:v>
                </c:pt>
                <c:pt idx="7">
                  <c:v>VIII 08</c:v>
                </c:pt>
                <c:pt idx="8">
                  <c:v>IX 08</c:v>
                </c:pt>
                <c:pt idx="9">
                  <c:v>X 08</c:v>
                </c:pt>
                <c:pt idx="10">
                  <c:v>XI 08</c:v>
                </c:pt>
                <c:pt idx="11">
                  <c:v>XII 08</c:v>
                </c:pt>
                <c:pt idx="12">
                  <c:v>I 09</c:v>
                </c:pt>
                <c:pt idx="13">
                  <c:v>II 09</c:v>
                </c:pt>
                <c:pt idx="14">
                  <c:v>III 09</c:v>
                </c:pt>
                <c:pt idx="15">
                  <c:v>IV 09</c:v>
                </c:pt>
                <c:pt idx="16">
                  <c:v>V 09</c:v>
                </c:pt>
                <c:pt idx="17">
                  <c:v>VI09</c:v>
                </c:pt>
                <c:pt idx="18">
                  <c:v>VII 09</c:v>
                </c:pt>
                <c:pt idx="19">
                  <c:v>VIII 09</c:v>
                </c:pt>
                <c:pt idx="20">
                  <c:v>IX 09</c:v>
                </c:pt>
                <c:pt idx="21">
                  <c:v>X 09</c:v>
                </c:pt>
                <c:pt idx="22">
                  <c:v>XI 09</c:v>
                </c:pt>
                <c:pt idx="23">
                  <c:v>XII 09</c:v>
                </c:pt>
                <c:pt idx="24">
                  <c:v>I10</c:v>
                </c:pt>
                <c:pt idx="25">
                  <c:v>II10</c:v>
                </c:pt>
                <c:pt idx="26">
                  <c:v>III10</c:v>
                </c:pt>
                <c:pt idx="27">
                  <c:v>IV 10</c:v>
                </c:pt>
                <c:pt idx="28">
                  <c:v>V 10</c:v>
                </c:pt>
                <c:pt idx="29">
                  <c:v>VI 10</c:v>
                </c:pt>
                <c:pt idx="30">
                  <c:v>VII 10</c:v>
                </c:pt>
                <c:pt idx="31">
                  <c:v>VIII 10</c:v>
                </c:pt>
                <c:pt idx="32">
                  <c:v>IX 10</c:v>
                </c:pt>
                <c:pt idx="33">
                  <c:v>X 10</c:v>
                </c:pt>
                <c:pt idx="34">
                  <c:v>XI 10</c:v>
                </c:pt>
                <c:pt idx="35">
                  <c:v>XII 10</c:v>
                </c:pt>
                <c:pt idx="36">
                  <c:v>I 11</c:v>
                </c:pt>
                <c:pt idx="37">
                  <c:v>II 11</c:v>
                </c:pt>
                <c:pt idx="38">
                  <c:v>III 11</c:v>
                </c:pt>
                <c:pt idx="39">
                  <c:v>IV 11</c:v>
                </c:pt>
                <c:pt idx="40">
                  <c:v>V 11</c:v>
                </c:pt>
                <c:pt idx="41">
                  <c:v>VI 11</c:v>
                </c:pt>
                <c:pt idx="42">
                  <c:v>VII 11</c:v>
                </c:pt>
                <c:pt idx="43">
                  <c:v>VIII 11</c:v>
                </c:pt>
                <c:pt idx="44">
                  <c:v>IX 11</c:v>
                </c:pt>
                <c:pt idx="45">
                  <c:v>X 11</c:v>
                </c:pt>
                <c:pt idx="46">
                  <c:v>XI 11</c:v>
                </c:pt>
                <c:pt idx="47">
                  <c:v>XII 11</c:v>
                </c:pt>
                <c:pt idx="48">
                  <c:v>I 12</c:v>
                </c:pt>
                <c:pt idx="49">
                  <c:v>II 12</c:v>
                </c:pt>
                <c:pt idx="50">
                  <c:v>III 12</c:v>
                </c:pt>
                <c:pt idx="51">
                  <c:v>IV 12</c:v>
                </c:pt>
                <c:pt idx="52">
                  <c:v>V 12</c:v>
                </c:pt>
                <c:pt idx="53">
                  <c:v>VI 12</c:v>
                </c:pt>
                <c:pt idx="54">
                  <c:v>VII 12</c:v>
                </c:pt>
                <c:pt idx="55">
                  <c:v>VIII 12</c:v>
                </c:pt>
                <c:pt idx="56">
                  <c:v>IX 12</c:v>
                </c:pt>
                <c:pt idx="57">
                  <c:v>X 12</c:v>
                </c:pt>
                <c:pt idx="58">
                  <c:v>XI 12</c:v>
                </c:pt>
                <c:pt idx="59">
                  <c:v>XII 12</c:v>
                </c:pt>
                <c:pt idx="60">
                  <c:v>I 13</c:v>
                </c:pt>
                <c:pt idx="61">
                  <c:v>II 13</c:v>
                </c:pt>
                <c:pt idx="62">
                  <c:v>III 13</c:v>
                </c:pt>
                <c:pt idx="63">
                  <c:v>IV 13</c:v>
                </c:pt>
                <c:pt idx="64">
                  <c:v>V 13</c:v>
                </c:pt>
                <c:pt idx="65">
                  <c:v>VI 13</c:v>
                </c:pt>
                <c:pt idx="66">
                  <c:v>VII 13</c:v>
                </c:pt>
                <c:pt idx="67">
                  <c:v>VIII 13</c:v>
                </c:pt>
                <c:pt idx="68">
                  <c:v>IX 13</c:v>
                </c:pt>
                <c:pt idx="69">
                  <c:v>X 13</c:v>
                </c:pt>
                <c:pt idx="70">
                  <c:v>XI 13</c:v>
                </c:pt>
                <c:pt idx="71">
                  <c:v>XII 13</c:v>
                </c:pt>
              </c:strCache>
            </c:strRef>
          </c:cat>
          <c:val>
            <c:numRef>
              <c:f>PENGAB!$B$3:$B$74</c:f>
              <c:numCache>
                <c:formatCode>General</c:formatCode>
                <c:ptCount val="72"/>
                <c:pt idx="0">
                  <c:v>39</c:v>
                </c:pt>
                <c:pt idx="1">
                  <c:v>38.1</c:v>
                </c:pt>
                <c:pt idx="2">
                  <c:v>37.700000000000003</c:v>
                </c:pt>
                <c:pt idx="3">
                  <c:v>42.1</c:v>
                </c:pt>
                <c:pt idx="4">
                  <c:v>39.200000000000003</c:v>
                </c:pt>
                <c:pt idx="5">
                  <c:v>34.5</c:v>
                </c:pt>
                <c:pt idx="6">
                  <c:v>34.1</c:v>
                </c:pt>
                <c:pt idx="7">
                  <c:v>37.1</c:v>
                </c:pt>
                <c:pt idx="8">
                  <c:v>39.700000000000003</c:v>
                </c:pt>
                <c:pt idx="9">
                  <c:v>38.200000000000003</c:v>
                </c:pt>
                <c:pt idx="10">
                  <c:v>35.799999999999997</c:v>
                </c:pt>
                <c:pt idx="11">
                  <c:v>33.299999999999997</c:v>
                </c:pt>
                <c:pt idx="12">
                  <c:v>22.8</c:v>
                </c:pt>
                <c:pt idx="13">
                  <c:v>12.7</c:v>
                </c:pt>
                <c:pt idx="14">
                  <c:v>11.4</c:v>
                </c:pt>
                <c:pt idx="15">
                  <c:v>16.100000000000001</c:v>
                </c:pt>
                <c:pt idx="16">
                  <c:v>13.5</c:v>
                </c:pt>
                <c:pt idx="17">
                  <c:v>13.6</c:v>
                </c:pt>
                <c:pt idx="18">
                  <c:v>18.899999999999999</c:v>
                </c:pt>
                <c:pt idx="19">
                  <c:v>22.9</c:v>
                </c:pt>
                <c:pt idx="20">
                  <c:v>23.4</c:v>
                </c:pt>
                <c:pt idx="21" formatCode="0.00">
                  <c:v>23.3</c:v>
                </c:pt>
                <c:pt idx="22" formatCode="0.00">
                  <c:v>27.4</c:v>
                </c:pt>
                <c:pt idx="23" formatCode="0.00">
                  <c:v>27.1</c:v>
                </c:pt>
                <c:pt idx="24">
                  <c:v>30.4</c:v>
                </c:pt>
                <c:pt idx="25">
                  <c:v>29.1</c:v>
                </c:pt>
                <c:pt idx="26" formatCode="0.00">
                  <c:v>32.1</c:v>
                </c:pt>
                <c:pt idx="27" formatCode="0.00">
                  <c:v>34.799999999999997</c:v>
                </c:pt>
                <c:pt idx="28">
                  <c:v>32</c:v>
                </c:pt>
                <c:pt idx="29" formatCode="0.00">
                  <c:v>30.3</c:v>
                </c:pt>
                <c:pt idx="30">
                  <c:v>29.6</c:v>
                </c:pt>
                <c:pt idx="31" formatCode="0.00">
                  <c:v>30.8</c:v>
                </c:pt>
                <c:pt idx="32" formatCode="0.00">
                  <c:v>31.8</c:v>
                </c:pt>
                <c:pt idx="33" formatCode="0.00">
                  <c:v>30.9</c:v>
                </c:pt>
                <c:pt idx="34" formatCode="0.00">
                  <c:v>29.5</c:v>
                </c:pt>
                <c:pt idx="35" formatCode="0.00">
                  <c:v>29.4</c:v>
                </c:pt>
                <c:pt idx="36" formatCode="0.00">
                  <c:v>28.9</c:v>
                </c:pt>
                <c:pt idx="37" formatCode="0.00">
                  <c:v>30.8</c:v>
                </c:pt>
                <c:pt idx="38" formatCode="0.00">
                  <c:v>30</c:v>
                </c:pt>
                <c:pt idx="39" formatCode="0.00">
                  <c:v>30.9</c:v>
                </c:pt>
                <c:pt idx="40" formatCode="0.00">
                  <c:v>31</c:v>
                </c:pt>
                <c:pt idx="41" formatCode="0.00">
                  <c:v>30.5</c:v>
                </c:pt>
                <c:pt idx="42" formatCode="0.00">
                  <c:v>28.3</c:v>
                </c:pt>
                <c:pt idx="43" formatCode="0.00">
                  <c:v>29.6</c:v>
                </c:pt>
                <c:pt idx="44" formatCode="0.00">
                  <c:v>34.200000000000003</c:v>
                </c:pt>
                <c:pt idx="45" formatCode="0.00">
                  <c:v>33.5</c:v>
                </c:pt>
                <c:pt idx="46" formatCode="0.00">
                  <c:v>28.3</c:v>
                </c:pt>
                <c:pt idx="47" formatCode="0.00">
                  <c:v>23.9</c:v>
                </c:pt>
                <c:pt idx="48" formatCode="0.00">
                  <c:v>24</c:v>
                </c:pt>
                <c:pt idx="49" formatCode="0.00">
                  <c:v>25.1</c:v>
                </c:pt>
                <c:pt idx="50" formatCode="0.00">
                  <c:v>28.8</c:v>
                </c:pt>
                <c:pt idx="51" formatCode="0.00">
                  <c:v>26.1</c:v>
                </c:pt>
                <c:pt idx="52" formatCode="0.00">
                  <c:v>22.6</c:v>
                </c:pt>
                <c:pt idx="53" formatCode="0.00">
                  <c:v>23.2</c:v>
                </c:pt>
                <c:pt idx="54" formatCode="0.00">
                  <c:v>20.399999999999999</c:v>
                </c:pt>
                <c:pt idx="55" formatCode="0.00">
                  <c:v>23.5</c:v>
                </c:pt>
                <c:pt idx="56" formatCode="0.00">
                  <c:v>19.100000000000001</c:v>
                </c:pt>
                <c:pt idx="57" formatCode="0.00">
                  <c:v>16.899999999999999</c:v>
                </c:pt>
                <c:pt idx="58" formatCode="0.00">
                  <c:v>18.100000000000001</c:v>
                </c:pt>
                <c:pt idx="59" formatCode="0.00">
                  <c:v>17.3</c:v>
                </c:pt>
                <c:pt idx="60" formatCode="0.00">
                  <c:v>11.5</c:v>
                </c:pt>
                <c:pt idx="61" formatCode="0.00">
                  <c:v>13.7</c:v>
                </c:pt>
                <c:pt idx="62" formatCode="0.00">
                  <c:v>18.399999999999999</c:v>
                </c:pt>
                <c:pt idx="63" formatCode="0.00">
                  <c:v>20.3</c:v>
                </c:pt>
                <c:pt idx="64" formatCode="0.00">
                  <c:v>11.3</c:v>
                </c:pt>
                <c:pt idx="65" formatCode="0.00">
                  <c:v>6.1</c:v>
                </c:pt>
                <c:pt idx="66" formatCode="0.00">
                  <c:v>11</c:v>
                </c:pt>
                <c:pt idx="67" formatCode="0.00">
                  <c:v>17</c:v>
                </c:pt>
                <c:pt idx="68" formatCode="0.00">
                  <c:v>19</c:v>
                </c:pt>
                <c:pt idx="69" formatCode="0.00">
                  <c:v>25</c:v>
                </c:pt>
                <c:pt idx="70" formatCode="0.00">
                  <c:v>25.7</c:v>
                </c:pt>
                <c:pt idx="71" formatCode="0.00">
                  <c:v>26.3</c:v>
                </c:pt>
              </c:numCache>
            </c:numRef>
          </c:val>
          <c:smooth val="0"/>
          <c:extLst>
            <c:ext xmlns:c16="http://schemas.microsoft.com/office/drawing/2014/chart" uri="{C3380CC4-5D6E-409C-BE32-E72D297353CC}">
              <c16:uniqueId val="{00000000-0F43-4E25-8815-72631FCCE683}"/>
            </c:ext>
          </c:extLst>
        </c:ser>
        <c:dLbls>
          <c:showLegendKey val="0"/>
          <c:showVal val="0"/>
          <c:showCatName val="0"/>
          <c:showSerName val="0"/>
          <c:showPercent val="0"/>
          <c:showBubbleSize val="0"/>
        </c:dLbls>
        <c:smooth val="0"/>
        <c:axId val="2011770304"/>
        <c:axId val="2011776544"/>
      </c:lineChart>
      <c:catAx>
        <c:axId val="20117703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2011776544"/>
        <c:crosses val="autoZero"/>
        <c:auto val="1"/>
        <c:lblAlgn val="ctr"/>
        <c:lblOffset val="100"/>
        <c:noMultiLvlLbl val="0"/>
      </c:catAx>
      <c:valAx>
        <c:axId val="20117765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201177030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LICZBA OFERT PRACY </a:t>
            </a:r>
          </a:p>
          <a:p>
            <a:pPr>
              <a:defRPr>
                <a:solidFill>
                  <a:sysClr val="windowText" lastClr="000000"/>
                </a:solidFill>
              </a:defRPr>
            </a:pPr>
            <a:r>
              <a:rPr lang="pl-PL" sz="1050">
                <a:solidFill>
                  <a:sysClr val="windowText" lastClr="000000"/>
                </a:solidFill>
              </a:rPr>
              <a:t>(rok</a:t>
            </a:r>
            <a:r>
              <a:rPr lang="pl-PL" sz="1050" baseline="0">
                <a:solidFill>
                  <a:sysClr val="windowText" lastClr="000000"/>
                </a:solidFill>
              </a:rPr>
              <a:t> poprzedni = 100)</a:t>
            </a:r>
            <a:endParaRPr lang="pl-PL" sz="1050">
              <a:solidFill>
                <a:sysClr val="windowText" lastClr="0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BEZROB!$A$388:$A$459</c:f>
              <c:strCache>
                <c:ptCount val="72"/>
                <c:pt idx="0">
                  <c:v>I 08</c:v>
                </c:pt>
                <c:pt idx="1">
                  <c:v>II 08</c:v>
                </c:pt>
                <c:pt idx="2">
                  <c:v>III 08</c:v>
                </c:pt>
                <c:pt idx="3">
                  <c:v>IV 08</c:v>
                </c:pt>
                <c:pt idx="4">
                  <c:v>V 08</c:v>
                </c:pt>
                <c:pt idx="5">
                  <c:v>VI 08</c:v>
                </c:pt>
                <c:pt idx="6">
                  <c:v>VII 08 </c:v>
                </c:pt>
                <c:pt idx="7">
                  <c:v>VIII 08</c:v>
                </c:pt>
                <c:pt idx="8">
                  <c:v>IX 08</c:v>
                </c:pt>
                <c:pt idx="9">
                  <c:v>X 08</c:v>
                </c:pt>
                <c:pt idx="10">
                  <c:v>XI 08</c:v>
                </c:pt>
                <c:pt idx="11">
                  <c:v>XII 08</c:v>
                </c:pt>
                <c:pt idx="12">
                  <c:v>I 09</c:v>
                </c:pt>
                <c:pt idx="13">
                  <c:v>II 09</c:v>
                </c:pt>
                <c:pt idx="14">
                  <c:v>III 09</c:v>
                </c:pt>
                <c:pt idx="15">
                  <c:v>IV 09</c:v>
                </c:pt>
                <c:pt idx="16">
                  <c:v>V 09</c:v>
                </c:pt>
                <c:pt idx="17">
                  <c:v>VI09</c:v>
                </c:pt>
                <c:pt idx="18">
                  <c:v>VII 09</c:v>
                </c:pt>
                <c:pt idx="19">
                  <c:v>VIII 09</c:v>
                </c:pt>
                <c:pt idx="20">
                  <c:v>IX 09</c:v>
                </c:pt>
                <c:pt idx="21">
                  <c:v>X 09</c:v>
                </c:pt>
                <c:pt idx="22">
                  <c:v>XI 09</c:v>
                </c:pt>
                <c:pt idx="23">
                  <c:v>XII 09</c:v>
                </c:pt>
                <c:pt idx="24">
                  <c:v>I 10</c:v>
                </c:pt>
                <c:pt idx="25">
                  <c:v>II 10</c:v>
                </c:pt>
                <c:pt idx="26">
                  <c:v>III 10</c:v>
                </c:pt>
                <c:pt idx="27">
                  <c:v>IV 10</c:v>
                </c:pt>
                <c:pt idx="28">
                  <c:v>V 10</c:v>
                </c:pt>
                <c:pt idx="29">
                  <c:v>VI 10</c:v>
                </c:pt>
                <c:pt idx="30">
                  <c:v>VII 10</c:v>
                </c:pt>
                <c:pt idx="31">
                  <c:v>VIII 10</c:v>
                </c:pt>
                <c:pt idx="32">
                  <c:v>IX 10</c:v>
                </c:pt>
                <c:pt idx="33">
                  <c:v>X 10</c:v>
                </c:pt>
                <c:pt idx="34">
                  <c:v>XI 10</c:v>
                </c:pt>
                <c:pt idx="35">
                  <c:v>XII 10</c:v>
                </c:pt>
                <c:pt idx="36">
                  <c:v>I 11</c:v>
                </c:pt>
                <c:pt idx="37">
                  <c:v>II 11</c:v>
                </c:pt>
                <c:pt idx="38">
                  <c:v>III 11</c:v>
                </c:pt>
                <c:pt idx="39">
                  <c:v>IV 11</c:v>
                </c:pt>
                <c:pt idx="40">
                  <c:v>V 11</c:v>
                </c:pt>
                <c:pt idx="41">
                  <c:v>VI 11</c:v>
                </c:pt>
                <c:pt idx="42">
                  <c:v>VII 11</c:v>
                </c:pt>
                <c:pt idx="43">
                  <c:v>VIII 11</c:v>
                </c:pt>
                <c:pt idx="44">
                  <c:v>IX 11</c:v>
                </c:pt>
                <c:pt idx="45">
                  <c:v>X 11</c:v>
                </c:pt>
                <c:pt idx="46">
                  <c:v>XI 11</c:v>
                </c:pt>
                <c:pt idx="47">
                  <c:v>XII 11</c:v>
                </c:pt>
                <c:pt idx="48">
                  <c:v>I 12</c:v>
                </c:pt>
                <c:pt idx="49">
                  <c:v>II 12</c:v>
                </c:pt>
                <c:pt idx="50">
                  <c:v>III 12</c:v>
                </c:pt>
                <c:pt idx="51">
                  <c:v>IV 12</c:v>
                </c:pt>
                <c:pt idx="52">
                  <c:v>V 12</c:v>
                </c:pt>
                <c:pt idx="53">
                  <c:v>VI 12</c:v>
                </c:pt>
                <c:pt idx="54">
                  <c:v>VII 12</c:v>
                </c:pt>
                <c:pt idx="55">
                  <c:v>VIII 12</c:v>
                </c:pt>
                <c:pt idx="56">
                  <c:v>IX 12</c:v>
                </c:pt>
                <c:pt idx="57">
                  <c:v>X 12</c:v>
                </c:pt>
                <c:pt idx="58">
                  <c:v>XI 12</c:v>
                </c:pt>
                <c:pt idx="59">
                  <c:v>XII 12</c:v>
                </c:pt>
                <c:pt idx="60">
                  <c:v>I 13</c:v>
                </c:pt>
                <c:pt idx="61">
                  <c:v>II 13</c:v>
                </c:pt>
                <c:pt idx="62">
                  <c:v>III 13</c:v>
                </c:pt>
                <c:pt idx="63">
                  <c:v>IV 13</c:v>
                </c:pt>
                <c:pt idx="64">
                  <c:v>V 13</c:v>
                </c:pt>
                <c:pt idx="65">
                  <c:v>VI 13</c:v>
                </c:pt>
                <c:pt idx="66">
                  <c:v>VII 13</c:v>
                </c:pt>
                <c:pt idx="67">
                  <c:v>VIII 13</c:v>
                </c:pt>
                <c:pt idx="68">
                  <c:v>IX 13</c:v>
                </c:pt>
                <c:pt idx="69">
                  <c:v>X 13</c:v>
                </c:pt>
                <c:pt idx="70">
                  <c:v>XI 13</c:v>
                </c:pt>
                <c:pt idx="71">
                  <c:v>XII 13</c:v>
                </c:pt>
              </c:strCache>
            </c:strRef>
          </c:cat>
          <c:val>
            <c:numRef>
              <c:f>BEZROB!$C$388:$C$459</c:f>
              <c:numCache>
                <c:formatCode>0.00</c:formatCode>
                <c:ptCount val="72"/>
                <c:pt idx="0">
                  <c:v>77.698504027617957</c:v>
                </c:pt>
                <c:pt idx="1">
                  <c:v>87.59278897136798</c:v>
                </c:pt>
                <c:pt idx="2">
                  <c:v>76.078505736228308</c:v>
                </c:pt>
                <c:pt idx="3">
                  <c:v>71.529933481152995</c:v>
                </c:pt>
                <c:pt idx="4">
                  <c:v>69.012485811577747</c:v>
                </c:pt>
                <c:pt idx="5">
                  <c:v>78.017241379310349</c:v>
                </c:pt>
                <c:pt idx="6">
                  <c:v>80.797460821265616</c:v>
                </c:pt>
                <c:pt idx="7">
                  <c:v>79.969316329465912</c:v>
                </c:pt>
                <c:pt idx="8">
                  <c:v>81.983338351902034</c:v>
                </c:pt>
                <c:pt idx="9">
                  <c:v>72.296747967479675</c:v>
                </c:pt>
                <c:pt idx="10">
                  <c:v>123.88897315334445</c:v>
                </c:pt>
                <c:pt idx="11">
                  <c:v>82.761139517896268</c:v>
                </c:pt>
                <c:pt idx="12">
                  <c:v>61.522511848341232</c:v>
                </c:pt>
                <c:pt idx="13">
                  <c:v>58.071025020177565</c:v>
                </c:pt>
                <c:pt idx="14">
                  <c:v>78.202891326021941</c:v>
                </c:pt>
                <c:pt idx="15">
                  <c:v>75.672659640421571</c:v>
                </c:pt>
                <c:pt idx="16">
                  <c:v>83.185728744939269</c:v>
                </c:pt>
                <c:pt idx="17">
                  <c:v>75.213460572576594</c:v>
                </c:pt>
                <c:pt idx="18">
                  <c:v>72.95605205008593</c:v>
                </c:pt>
                <c:pt idx="19">
                  <c:v>74.616306954436453</c:v>
                </c:pt>
                <c:pt idx="20">
                  <c:v>71.278158667972576</c:v>
                </c:pt>
                <c:pt idx="21">
                  <c:v>65.982569581107668</c:v>
                </c:pt>
                <c:pt idx="22">
                  <c:v>45.592556317335948</c:v>
                </c:pt>
                <c:pt idx="23">
                  <c:v>100.05884083553987</c:v>
                </c:pt>
                <c:pt idx="24">
                  <c:v>94.24650938854117</c:v>
                </c:pt>
                <c:pt idx="25">
                  <c:v>109.08037989344452</c:v>
                </c:pt>
                <c:pt idx="26">
                  <c:v>130.00796812749005</c:v>
                </c:pt>
                <c:pt idx="27">
                  <c:v>124.56169097165329</c:v>
                </c:pt>
                <c:pt idx="28">
                  <c:v>101.18631178707224</c:v>
                </c:pt>
                <c:pt idx="29">
                  <c:v>113.68948247078464</c:v>
                </c:pt>
                <c:pt idx="30">
                  <c:v>124.23018677435638</c:v>
                </c:pt>
                <c:pt idx="31">
                  <c:v>133.15121324120199</c:v>
                </c:pt>
                <c:pt idx="32">
                  <c:v>129.97251803503951</c:v>
                </c:pt>
                <c:pt idx="33">
                  <c:v>135.64124414145718</c:v>
                </c:pt>
                <c:pt idx="34">
                  <c:v>147.28786251342643</c:v>
                </c:pt>
                <c:pt idx="35">
                  <c:v>110.34989708909144</c:v>
                </c:pt>
                <c:pt idx="36">
                  <c:v>92.694763729246489</c:v>
                </c:pt>
                <c:pt idx="37">
                  <c:v>85.368443406243358</c:v>
                </c:pt>
                <c:pt idx="38">
                  <c:v>82.50796763912723</c:v>
                </c:pt>
                <c:pt idx="39">
                  <c:v>74.71717968955538</c:v>
                </c:pt>
                <c:pt idx="40">
                  <c:v>97.895686156621068</c:v>
                </c:pt>
                <c:pt idx="41">
                  <c:v>81.042584434654913</c:v>
                </c:pt>
                <c:pt idx="42">
                  <c:v>79.330895300013552</c:v>
                </c:pt>
                <c:pt idx="43">
                  <c:v>78.674873280231722</c:v>
                </c:pt>
                <c:pt idx="44">
                  <c:v>75.749966961807843</c:v>
                </c:pt>
                <c:pt idx="45">
                  <c:v>67.127375530076961</c:v>
                </c:pt>
                <c:pt idx="46">
                  <c:v>83.445761166818599</c:v>
                </c:pt>
                <c:pt idx="47">
                  <c:v>66.879829469757524</c:v>
                </c:pt>
                <c:pt idx="48">
                  <c:v>110.91209699641774</c:v>
                </c:pt>
                <c:pt idx="49">
                  <c:v>118.65671641791045</c:v>
                </c:pt>
                <c:pt idx="50">
                  <c:v>98.276630515525184</c:v>
                </c:pt>
                <c:pt idx="51">
                  <c:v>97.887323943661968</c:v>
                </c:pt>
                <c:pt idx="52">
                  <c:v>90.158145247965606</c:v>
                </c:pt>
                <c:pt idx="53">
                  <c:v>91.665156731291901</c:v>
                </c:pt>
                <c:pt idx="54">
                  <c:v>97.046269421205395</c:v>
                </c:pt>
                <c:pt idx="55">
                  <c:v>92.161374443933113</c:v>
                </c:pt>
                <c:pt idx="56">
                  <c:v>109.83949755757153</c:v>
                </c:pt>
                <c:pt idx="57">
                  <c:v>125.08189050070192</c:v>
                </c:pt>
                <c:pt idx="58">
                  <c:v>87.043915228315484</c:v>
                </c:pt>
                <c:pt idx="59">
                  <c:v>122.70916334661355</c:v>
                </c:pt>
                <c:pt idx="60">
                  <c:v>128.07453416149067</c:v>
                </c:pt>
                <c:pt idx="61">
                  <c:v>123.66876310272536</c:v>
                </c:pt>
                <c:pt idx="62">
                  <c:v>90.944822373393805</c:v>
                </c:pt>
                <c:pt idx="63">
                  <c:v>115.84532374100719</c:v>
                </c:pt>
                <c:pt idx="64">
                  <c:v>103.69550408719346</c:v>
                </c:pt>
                <c:pt idx="65">
                  <c:v>119.90511958885155</c:v>
                </c:pt>
                <c:pt idx="66">
                  <c:v>112.49120337790289</c:v>
                </c:pt>
                <c:pt idx="67">
                  <c:v>107.63981358189081</c:v>
                </c:pt>
                <c:pt idx="68">
                  <c:v>101.143583227446</c:v>
                </c:pt>
                <c:pt idx="69">
                  <c:v>121.6423494201272</c:v>
                </c:pt>
                <c:pt idx="70">
                  <c:v>120.05522088353413</c:v>
                </c:pt>
                <c:pt idx="71">
                  <c:v>132.98701298701297</c:v>
                </c:pt>
              </c:numCache>
            </c:numRef>
          </c:val>
          <c:smooth val="0"/>
          <c:extLst>
            <c:ext xmlns:c16="http://schemas.microsoft.com/office/drawing/2014/chart" uri="{C3380CC4-5D6E-409C-BE32-E72D297353CC}">
              <c16:uniqueId val="{00000000-2B84-48A3-BE02-59F66CFBA525}"/>
            </c:ext>
          </c:extLst>
        </c:ser>
        <c:dLbls>
          <c:showLegendKey val="0"/>
          <c:showVal val="0"/>
          <c:showCatName val="0"/>
          <c:showSerName val="0"/>
          <c:showPercent val="0"/>
          <c:showBubbleSize val="0"/>
        </c:dLbls>
        <c:smooth val="0"/>
        <c:axId val="2011853824"/>
        <c:axId val="2011861024"/>
      </c:lineChart>
      <c:catAx>
        <c:axId val="20118538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2011861024"/>
        <c:crosses val="autoZero"/>
        <c:auto val="1"/>
        <c:lblAlgn val="ctr"/>
        <c:lblOffset val="100"/>
        <c:noMultiLvlLbl val="0"/>
      </c:catAx>
      <c:valAx>
        <c:axId val="2011861024"/>
        <c:scaling>
          <c:orientation val="minMax"/>
          <c:min val="4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201185382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LICZBA POZWOLEŃ BUDOWLANYCH</a:t>
            </a:r>
            <a:r>
              <a:rPr lang="pl-PL" sz="1200" baseline="0">
                <a:solidFill>
                  <a:sysClr val="windowText" lastClr="000000"/>
                </a:solidFill>
              </a:rPr>
              <a:t> </a:t>
            </a:r>
          </a:p>
          <a:p>
            <a:pPr>
              <a:defRPr>
                <a:solidFill>
                  <a:sysClr val="windowText" lastClr="000000"/>
                </a:solidFill>
              </a:defRPr>
            </a:pPr>
            <a:r>
              <a:rPr lang="pl-PL" sz="1050" baseline="0">
                <a:solidFill>
                  <a:sysClr val="windowText" lastClr="000000"/>
                </a:solidFill>
              </a:rPr>
              <a:t>(rok poprzedni = 100)</a:t>
            </a:r>
            <a:endParaRPr lang="pl-PL" sz="1050">
              <a:solidFill>
                <a:sysClr val="windowText" lastClr="0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'Pozw. bud.'!$A$5:$A$76</c:f>
              <c:strCache>
                <c:ptCount val="72"/>
                <c:pt idx="0">
                  <c:v>I 08</c:v>
                </c:pt>
                <c:pt idx="1">
                  <c:v>II 08</c:v>
                </c:pt>
                <c:pt idx="2">
                  <c:v>III 08</c:v>
                </c:pt>
                <c:pt idx="3">
                  <c:v>IV 08</c:v>
                </c:pt>
                <c:pt idx="4">
                  <c:v>V 08</c:v>
                </c:pt>
                <c:pt idx="5">
                  <c:v>VI 08</c:v>
                </c:pt>
                <c:pt idx="6">
                  <c:v>VII 08 </c:v>
                </c:pt>
                <c:pt idx="7">
                  <c:v>VIII 08</c:v>
                </c:pt>
                <c:pt idx="8">
                  <c:v>IX 08</c:v>
                </c:pt>
                <c:pt idx="9">
                  <c:v>X 08</c:v>
                </c:pt>
                <c:pt idx="10">
                  <c:v>XI 08</c:v>
                </c:pt>
                <c:pt idx="11">
                  <c:v>XII 08</c:v>
                </c:pt>
                <c:pt idx="12">
                  <c:v>I 09</c:v>
                </c:pt>
                <c:pt idx="13">
                  <c:v>II 09</c:v>
                </c:pt>
                <c:pt idx="14">
                  <c:v>III 09</c:v>
                </c:pt>
                <c:pt idx="15">
                  <c:v>IV 09</c:v>
                </c:pt>
                <c:pt idx="16">
                  <c:v>V 09</c:v>
                </c:pt>
                <c:pt idx="17">
                  <c:v>VI 09</c:v>
                </c:pt>
                <c:pt idx="18">
                  <c:v>VII 09</c:v>
                </c:pt>
                <c:pt idx="19">
                  <c:v>VIII 09</c:v>
                </c:pt>
                <c:pt idx="20">
                  <c:v>IX 09</c:v>
                </c:pt>
                <c:pt idx="21">
                  <c:v>X 09</c:v>
                </c:pt>
                <c:pt idx="22">
                  <c:v>XI 09</c:v>
                </c:pt>
                <c:pt idx="23">
                  <c:v>XII 09</c:v>
                </c:pt>
                <c:pt idx="24">
                  <c:v>I10</c:v>
                </c:pt>
                <c:pt idx="25">
                  <c:v>II10</c:v>
                </c:pt>
                <c:pt idx="26">
                  <c:v>III10</c:v>
                </c:pt>
                <c:pt idx="27">
                  <c:v>IV 10</c:v>
                </c:pt>
                <c:pt idx="28">
                  <c:v>V 10</c:v>
                </c:pt>
                <c:pt idx="29">
                  <c:v>VI 10</c:v>
                </c:pt>
                <c:pt idx="30">
                  <c:v>VII 10</c:v>
                </c:pt>
                <c:pt idx="31">
                  <c:v>VIII 10</c:v>
                </c:pt>
                <c:pt idx="32">
                  <c:v>IX 10</c:v>
                </c:pt>
                <c:pt idx="33">
                  <c:v>X 10</c:v>
                </c:pt>
                <c:pt idx="34">
                  <c:v>XI 10</c:v>
                </c:pt>
                <c:pt idx="35">
                  <c:v>XII 10</c:v>
                </c:pt>
                <c:pt idx="36">
                  <c:v>I 11</c:v>
                </c:pt>
                <c:pt idx="37">
                  <c:v>II 11</c:v>
                </c:pt>
                <c:pt idx="38">
                  <c:v>III 11</c:v>
                </c:pt>
                <c:pt idx="39">
                  <c:v>IV 11</c:v>
                </c:pt>
                <c:pt idx="40">
                  <c:v>V 11</c:v>
                </c:pt>
                <c:pt idx="41">
                  <c:v>VI 11</c:v>
                </c:pt>
                <c:pt idx="42">
                  <c:v>VII 11</c:v>
                </c:pt>
                <c:pt idx="43">
                  <c:v>VIII 11</c:v>
                </c:pt>
                <c:pt idx="44">
                  <c:v>IX 11</c:v>
                </c:pt>
                <c:pt idx="45">
                  <c:v>X 11</c:v>
                </c:pt>
                <c:pt idx="46">
                  <c:v>XI 11</c:v>
                </c:pt>
                <c:pt idx="47">
                  <c:v>XII 11</c:v>
                </c:pt>
                <c:pt idx="48">
                  <c:v>I 12</c:v>
                </c:pt>
                <c:pt idx="49">
                  <c:v>II 12</c:v>
                </c:pt>
                <c:pt idx="50">
                  <c:v>III 12</c:v>
                </c:pt>
                <c:pt idx="51">
                  <c:v>IV 12</c:v>
                </c:pt>
                <c:pt idx="52">
                  <c:v>V 12</c:v>
                </c:pt>
                <c:pt idx="53">
                  <c:v>VI 12</c:v>
                </c:pt>
                <c:pt idx="54">
                  <c:v>VII 12</c:v>
                </c:pt>
                <c:pt idx="55">
                  <c:v>VIII 12</c:v>
                </c:pt>
                <c:pt idx="56">
                  <c:v>IX 12</c:v>
                </c:pt>
                <c:pt idx="57">
                  <c:v>X 12</c:v>
                </c:pt>
                <c:pt idx="58">
                  <c:v>XI 12</c:v>
                </c:pt>
                <c:pt idx="59">
                  <c:v>XII 12</c:v>
                </c:pt>
                <c:pt idx="60">
                  <c:v>I 13</c:v>
                </c:pt>
                <c:pt idx="61">
                  <c:v>II 13</c:v>
                </c:pt>
                <c:pt idx="62">
                  <c:v>III 13</c:v>
                </c:pt>
                <c:pt idx="63">
                  <c:v>IV 13</c:v>
                </c:pt>
                <c:pt idx="64">
                  <c:v>V 13</c:v>
                </c:pt>
                <c:pt idx="65">
                  <c:v>VI 13</c:v>
                </c:pt>
                <c:pt idx="66">
                  <c:v>VII 13</c:v>
                </c:pt>
                <c:pt idx="67">
                  <c:v>VIII 13</c:v>
                </c:pt>
                <c:pt idx="68">
                  <c:v>IX 13</c:v>
                </c:pt>
                <c:pt idx="69">
                  <c:v>X 13</c:v>
                </c:pt>
                <c:pt idx="70">
                  <c:v>XI 13</c:v>
                </c:pt>
                <c:pt idx="71">
                  <c:v>XII 13</c:v>
                </c:pt>
              </c:strCache>
            </c:strRef>
          </c:cat>
          <c:val>
            <c:numRef>
              <c:f>'Pozw. bud.'!$D$5:$D$76</c:f>
              <c:numCache>
                <c:formatCode>0.0</c:formatCode>
                <c:ptCount val="72"/>
                <c:pt idx="0" formatCode="General">
                  <c:v>97.6</c:v>
                </c:pt>
                <c:pt idx="1">
                  <c:v>132.30000000000001</c:v>
                </c:pt>
                <c:pt idx="2">
                  <c:v>98.5</c:v>
                </c:pt>
                <c:pt idx="3">
                  <c:v>116.2</c:v>
                </c:pt>
                <c:pt idx="4">
                  <c:v>86.4</c:v>
                </c:pt>
                <c:pt idx="5">
                  <c:v>79.2</c:v>
                </c:pt>
                <c:pt idx="6">
                  <c:v>144.30000000000001</c:v>
                </c:pt>
                <c:pt idx="7">
                  <c:v>86.5</c:v>
                </c:pt>
                <c:pt idx="8">
                  <c:v>58.5</c:v>
                </c:pt>
                <c:pt idx="9">
                  <c:v>124.7</c:v>
                </c:pt>
                <c:pt idx="10">
                  <c:v>61.5</c:v>
                </c:pt>
                <c:pt idx="11">
                  <c:v>119.1</c:v>
                </c:pt>
                <c:pt idx="12">
                  <c:v>112.28070175438596</c:v>
                </c:pt>
                <c:pt idx="13">
                  <c:v>135.43726235741445</c:v>
                </c:pt>
                <c:pt idx="14">
                  <c:v>143.90625</c:v>
                </c:pt>
                <c:pt idx="15">
                  <c:v>63.13617606602476</c:v>
                </c:pt>
                <c:pt idx="16">
                  <c:v>82.348703170028813</c:v>
                </c:pt>
                <c:pt idx="17">
                  <c:v>67.561260210035002</c:v>
                </c:pt>
                <c:pt idx="18">
                  <c:v>88.846480067854117</c:v>
                </c:pt>
                <c:pt idx="19">
                  <c:v>78.675136116152444</c:v>
                </c:pt>
                <c:pt idx="20">
                  <c:v>94.934765924788948</c:v>
                </c:pt>
                <c:pt idx="21">
                  <c:v>71.861924686192467</c:v>
                </c:pt>
                <c:pt idx="22">
                  <c:v>78.329882677708767</c:v>
                </c:pt>
                <c:pt idx="23">
                  <c:v>87.68656716417911</c:v>
                </c:pt>
                <c:pt idx="24">
                  <c:v>49.928977272727273</c:v>
                </c:pt>
                <c:pt idx="25">
                  <c:v>64.345873104997196</c:v>
                </c:pt>
                <c:pt idx="26">
                  <c:v>56.786102062975026</c:v>
                </c:pt>
                <c:pt idx="27">
                  <c:v>97.385620915032675</c:v>
                </c:pt>
                <c:pt idx="28">
                  <c:v>130.62117235345582</c:v>
                </c:pt>
                <c:pt idx="29">
                  <c:v>164.24870466321244</c:v>
                </c:pt>
                <c:pt idx="30">
                  <c:v>96.801909307875889</c:v>
                </c:pt>
                <c:pt idx="31">
                  <c:v>114.59054209919262</c:v>
                </c:pt>
                <c:pt idx="32">
                  <c:v>109.53920776071139</c:v>
                </c:pt>
                <c:pt idx="33">
                  <c:v>99.854439592430865</c:v>
                </c:pt>
                <c:pt idx="34">
                  <c:v>123.17180616740089</c:v>
                </c:pt>
                <c:pt idx="35">
                  <c:v>112</c:v>
                </c:pt>
                <c:pt idx="36">
                  <c:v>110.38406827880512</c:v>
                </c:pt>
                <c:pt idx="37">
                  <c:v>111.08202443280977</c:v>
                </c:pt>
                <c:pt idx="38">
                  <c:v>199.80879541108987</c:v>
                </c:pt>
                <c:pt idx="39">
                  <c:v>130.49962714392245</c:v>
                </c:pt>
                <c:pt idx="40">
                  <c:v>156.32953784326858</c:v>
                </c:pt>
                <c:pt idx="41">
                  <c:v>85.436382754994739</c:v>
                </c:pt>
                <c:pt idx="42">
                  <c:v>90.187376725838263</c:v>
                </c:pt>
                <c:pt idx="43">
                  <c:v>86.56265727226976</c:v>
                </c:pt>
                <c:pt idx="44">
                  <c:v>137.63837638376384</c:v>
                </c:pt>
                <c:pt idx="45">
                  <c:v>87.755102040816325</c:v>
                </c:pt>
                <c:pt idx="46">
                  <c:v>78.612303290414872</c:v>
                </c:pt>
                <c:pt idx="47">
                  <c:v>112.38601823708207</c:v>
                </c:pt>
                <c:pt idx="48">
                  <c:v>139.04639175257731</c:v>
                </c:pt>
                <c:pt idx="49">
                  <c:v>194.02985074626866</c:v>
                </c:pt>
                <c:pt idx="50">
                  <c:v>66.794258373205736</c:v>
                </c:pt>
                <c:pt idx="51">
                  <c:v>126.97142857142858</c:v>
                </c:pt>
                <c:pt idx="52">
                  <c:v>64.438731790916876</c:v>
                </c:pt>
                <c:pt idx="53">
                  <c:v>89.969230769230762</c:v>
                </c:pt>
                <c:pt idx="54">
                  <c:v>99.453253143794427</c:v>
                </c:pt>
                <c:pt idx="55">
                  <c:v>86.511627906976742</c:v>
                </c:pt>
                <c:pt idx="56">
                  <c:v>58.498659517426276</c:v>
                </c:pt>
                <c:pt idx="57">
                  <c:v>125.49833887043189</c:v>
                </c:pt>
                <c:pt idx="58">
                  <c:v>122.47497725204731</c:v>
                </c:pt>
                <c:pt idx="59">
                  <c:v>64.503042596348891</c:v>
                </c:pt>
                <c:pt idx="60">
                  <c:v>75.903614457831324</c:v>
                </c:pt>
                <c:pt idx="61">
                  <c:v>49.230769230769234</c:v>
                </c:pt>
                <c:pt idx="62">
                  <c:v>100.85959885386819</c:v>
                </c:pt>
                <c:pt idx="63">
                  <c:v>46.759675967596756</c:v>
                </c:pt>
                <c:pt idx="64">
                  <c:v>94.348404255319153</c:v>
                </c:pt>
                <c:pt idx="65">
                  <c:v>100.54719562243503</c:v>
                </c:pt>
                <c:pt idx="66">
                  <c:v>54.480483782297966</c:v>
                </c:pt>
                <c:pt idx="67">
                  <c:v>64.516129032258064</c:v>
                </c:pt>
                <c:pt idx="68">
                  <c:v>174.97708524289644</c:v>
                </c:pt>
                <c:pt idx="69">
                  <c:v>76.373262739907346</c:v>
                </c:pt>
                <c:pt idx="70">
                  <c:v>57.429420505200596</c:v>
                </c:pt>
                <c:pt idx="71">
                  <c:v>109.958071278826</c:v>
                </c:pt>
              </c:numCache>
            </c:numRef>
          </c:val>
          <c:smooth val="0"/>
          <c:extLst>
            <c:ext xmlns:c16="http://schemas.microsoft.com/office/drawing/2014/chart" uri="{C3380CC4-5D6E-409C-BE32-E72D297353CC}">
              <c16:uniqueId val="{00000000-E5B2-4408-A848-95EAC6795C8C}"/>
            </c:ext>
          </c:extLst>
        </c:ser>
        <c:dLbls>
          <c:showLegendKey val="0"/>
          <c:showVal val="0"/>
          <c:showCatName val="0"/>
          <c:showSerName val="0"/>
          <c:showPercent val="0"/>
          <c:showBubbleSize val="0"/>
        </c:dLbls>
        <c:smooth val="0"/>
        <c:axId val="760218016"/>
        <c:axId val="760217536"/>
      </c:lineChart>
      <c:catAx>
        <c:axId val="7602180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760217536"/>
        <c:crosses val="autoZero"/>
        <c:auto val="1"/>
        <c:lblAlgn val="ctr"/>
        <c:lblOffset val="100"/>
        <c:noMultiLvlLbl val="0"/>
      </c:catAx>
      <c:valAx>
        <c:axId val="760217536"/>
        <c:scaling>
          <c:orientation val="minMax"/>
          <c:min val="4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76021801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v>BIEŻĄCY</c:v>
          </c:tx>
          <c:spPr>
            <a:ln w="28575" cap="rnd">
              <a:solidFill>
                <a:schemeClr val="accent1"/>
              </a:solidFill>
              <a:round/>
            </a:ln>
            <a:effectLst/>
          </c:spPr>
          <c:marker>
            <c:symbol val="none"/>
          </c:marker>
          <c:cat>
            <c:strRef>
              <c:f>Arkusz1!$A$74:$A$145</c:f>
              <c:strCache>
                <c:ptCount val="72"/>
                <c:pt idx="0">
                  <c:v>2014.1</c:v>
                </c:pt>
                <c:pt idx="1">
                  <c:v>2014.2</c:v>
                </c:pt>
                <c:pt idx="2">
                  <c:v>2014.3</c:v>
                </c:pt>
                <c:pt idx="3">
                  <c:v>2014.4</c:v>
                </c:pt>
                <c:pt idx="4">
                  <c:v>2014.5</c:v>
                </c:pt>
                <c:pt idx="5">
                  <c:v>2014.6</c:v>
                </c:pt>
                <c:pt idx="6">
                  <c:v>2014.7</c:v>
                </c:pt>
                <c:pt idx="7">
                  <c:v>2014.8</c:v>
                </c:pt>
                <c:pt idx="8">
                  <c:v>2014.9</c:v>
                </c:pt>
                <c:pt idx="9">
                  <c:v>2014.10</c:v>
                </c:pt>
                <c:pt idx="10">
                  <c:v>2014.11</c:v>
                </c:pt>
                <c:pt idx="11">
                  <c:v>2014.12</c:v>
                </c:pt>
                <c:pt idx="12">
                  <c:v>2015.1</c:v>
                </c:pt>
                <c:pt idx="13">
                  <c:v>2015.2</c:v>
                </c:pt>
                <c:pt idx="14">
                  <c:v>2015.3</c:v>
                </c:pt>
                <c:pt idx="15">
                  <c:v>2015.4</c:v>
                </c:pt>
                <c:pt idx="16">
                  <c:v>2015.5</c:v>
                </c:pt>
                <c:pt idx="17">
                  <c:v>2015.6</c:v>
                </c:pt>
                <c:pt idx="18">
                  <c:v>2015.7</c:v>
                </c:pt>
                <c:pt idx="19">
                  <c:v>2015.8</c:v>
                </c:pt>
                <c:pt idx="20">
                  <c:v>2015.9</c:v>
                </c:pt>
                <c:pt idx="21">
                  <c:v>2015.10</c:v>
                </c:pt>
                <c:pt idx="22">
                  <c:v>2015.11</c:v>
                </c:pt>
                <c:pt idx="23">
                  <c:v>2015.12</c:v>
                </c:pt>
                <c:pt idx="24">
                  <c:v>2016.1</c:v>
                </c:pt>
                <c:pt idx="25">
                  <c:v>2016.2</c:v>
                </c:pt>
                <c:pt idx="26">
                  <c:v>2016.3</c:v>
                </c:pt>
                <c:pt idx="27">
                  <c:v>2016.4</c:v>
                </c:pt>
                <c:pt idx="28">
                  <c:v>2016.5</c:v>
                </c:pt>
                <c:pt idx="29">
                  <c:v>2016.6</c:v>
                </c:pt>
                <c:pt idx="30">
                  <c:v>2016.7</c:v>
                </c:pt>
                <c:pt idx="31">
                  <c:v>2016.8</c:v>
                </c:pt>
                <c:pt idx="32">
                  <c:v>2016.9</c:v>
                </c:pt>
                <c:pt idx="33">
                  <c:v>2016.10</c:v>
                </c:pt>
                <c:pt idx="34">
                  <c:v>2016.11</c:v>
                </c:pt>
                <c:pt idx="35">
                  <c:v>2016.12</c:v>
                </c:pt>
                <c:pt idx="36">
                  <c:v>2017.1</c:v>
                </c:pt>
                <c:pt idx="37">
                  <c:v>2017.2</c:v>
                </c:pt>
                <c:pt idx="38">
                  <c:v>2017.3</c:v>
                </c:pt>
                <c:pt idx="39">
                  <c:v>2017.4</c:v>
                </c:pt>
                <c:pt idx="40">
                  <c:v>2017.5</c:v>
                </c:pt>
                <c:pt idx="41">
                  <c:v>2017.6</c:v>
                </c:pt>
                <c:pt idx="42">
                  <c:v>2017.7</c:v>
                </c:pt>
                <c:pt idx="43">
                  <c:v>2017.8</c:v>
                </c:pt>
                <c:pt idx="44">
                  <c:v>2017.9</c:v>
                </c:pt>
                <c:pt idx="45">
                  <c:v>2017.10</c:v>
                </c:pt>
                <c:pt idx="46">
                  <c:v>2017.11</c:v>
                </c:pt>
                <c:pt idx="47">
                  <c:v>2017.12</c:v>
                </c:pt>
                <c:pt idx="48">
                  <c:v>2018.1</c:v>
                </c:pt>
                <c:pt idx="49">
                  <c:v>2018.2</c:v>
                </c:pt>
                <c:pt idx="50">
                  <c:v>2018.3</c:v>
                </c:pt>
                <c:pt idx="51">
                  <c:v>2018.4</c:v>
                </c:pt>
                <c:pt idx="52">
                  <c:v>2018.5</c:v>
                </c:pt>
                <c:pt idx="53">
                  <c:v>2018.6</c:v>
                </c:pt>
                <c:pt idx="54">
                  <c:v>2018.7</c:v>
                </c:pt>
                <c:pt idx="55">
                  <c:v>2018.8</c:v>
                </c:pt>
                <c:pt idx="56">
                  <c:v>2018.9</c:v>
                </c:pt>
                <c:pt idx="57">
                  <c:v>2018.10</c:v>
                </c:pt>
                <c:pt idx="58">
                  <c:v>2018.11</c:v>
                </c:pt>
                <c:pt idx="59">
                  <c:v>2018.12</c:v>
                </c:pt>
                <c:pt idx="60">
                  <c:v>2019.1</c:v>
                </c:pt>
                <c:pt idx="61">
                  <c:v>2019.2</c:v>
                </c:pt>
                <c:pt idx="62">
                  <c:v>2019.3</c:v>
                </c:pt>
                <c:pt idx="63">
                  <c:v>2019.4</c:v>
                </c:pt>
                <c:pt idx="64">
                  <c:v>2019.5</c:v>
                </c:pt>
                <c:pt idx="65">
                  <c:v>2019.6</c:v>
                </c:pt>
                <c:pt idx="66">
                  <c:v>2019.7</c:v>
                </c:pt>
                <c:pt idx="67">
                  <c:v>2019.8</c:v>
                </c:pt>
                <c:pt idx="68">
                  <c:v>2019.9</c:v>
                </c:pt>
                <c:pt idx="69">
                  <c:v>2019.10</c:v>
                </c:pt>
                <c:pt idx="70">
                  <c:v>2019.11</c:v>
                </c:pt>
                <c:pt idx="71">
                  <c:v>2019.12</c:v>
                </c:pt>
              </c:strCache>
            </c:strRef>
          </c:cat>
          <c:val>
            <c:numRef>
              <c:f>Arkusz1!$B$74:$B$145</c:f>
              <c:numCache>
                <c:formatCode>General</c:formatCode>
                <c:ptCount val="72"/>
                <c:pt idx="0">
                  <c:v>56.909199999999998</c:v>
                </c:pt>
                <c:pt idx="1">
                  <c:v>61.756079999999997</c:v>
                </c:pt>
                <c:pt idx="2">
                  <c:v>61.543900000000001</c:v>
                </c:pt>
                <c:pt idx="3">
                  <c:v>61.92071</c:v>
                </c:pt>
                <c:pt idx="4">
                  <c:v>62.356639999999999</c:v>
                </c:pt>
                <c:pt idx="5">
                  <c:v>60.159269999999999</c:v>
                </c:pt>
                <c:pt idx="6">
                  <c:v>61.448569999999997</c:v>
                </c:pt>
                <c:pt idx="7">
                  <c:v>60.173139999999997</c:v>
                </c:pt>
                <c:pt idx="8">
                  <c:v>62.093359999999997</c:v>
                </c:pt>
                <c:pt idx="9">
                  <c:v>61.253959999999999</c:v>
                </c:pt>
                <c:pt idx="10">
                  <c:v>61.22945</c:v>
                </c:pt>
                <c:pt idx="11">
                  <c:v>63.621929999999999</c:v>
                </c:pt>
                <c:pt idx="12">
                  <c:v>64.454819999999998</c:v>
                </c:pt>
                <c:pt idx="13">
                  <c:v>62.172719999999998</c:v>
                </c:pt>
                <c:pt idx="14">
                  <c:v>63.57799</c:v>
                </c:pt>
                <c:pt idx="15">
                  <c:v>63.486159999999998</c:v>
                </c:pt>
                <c:pt idx="16">
                  <c:v>60.93797</c:v>
                </c:pt>
                <c:pt idx="17">
                  <c:v>63.547759999999997</c:v>
                </c:pt>
                <c:pt idx="18">
                  <c:v>65.462149999999994</c:v>
                </c:pt>
                <c:pt idx="19">
                  <c:v>66.192920000000001</c:v>
                </c:pt>
                <c:pt idx="20">
                  <c:v>68.250190000000003</c:v>
                </c:pt>
                <c:pt idx="21">
                  <c:v>67.883830000000003</c:v>
                </c:pt>
                <c:pt idx="22">
                  <c:v>70.133629999999997</c:v>
                </c:pt>
                <c:pt idx="23">
                  <c:v>67.38409</c:v>
                </c:pt>
                <c:pt idx="24">
                  <c:v>63.127479999999998</c:v>
                </c:pt>
                <c:pt idx="25">
                  <c:v>73.043940000000006</c:v>
                </c:pt>
                <c:pt idx="26">
                  <c:v>66.412739999999999</c:v>
                </c:pt>
                <c:pt idx="27">
                  <c:v>67.099950000000007</c:v>
                </c:pt>
                <c:pt idx="28">
                  <c:v>66.652079999999998</c:v>
                </c:pt>
                <c:pt idx="29">
                  <c:v>67.515749999999997</c:v>
                </c:pt>
                <c:pt idx="30">
                  <c:v>63.997799999999998</c:v>
                </c:pt>
                <c:pt idx="31">
                  <c:v>66.938400000000001</c:v>
                </c:pt>
                <c:pt idx="32">
                  <c:v>65.257040000000003</c:v>
                </c:pt>
                <c:pt idx="33">
                  <c:v>64.197429999999997</c:v>
                </c:pt>
                <c:pt idx="34">
                  <c:v>63.918840000000003</c:v>
                </c:pt>
                <c:pt idx="35">
                  <c:v>67.356409999999997</c:v>
                </c:pt>
                <c:pt idx="36">
                  <c:v>75.651330000000002</c:v>
                </c:pt>
                <c:pt idx="37">
                  <c:v>65.608170000000001</c:v>
                </c:pt>
                <c:pt idx="38">
                  <c:v>70.008189999999999</c:v>
                </c:pt>
                <c:pt idx="39">
                  <c:v>71.455070000000006</c:v>
                </c:pt>
                <c:pt idx="40">
                  <c:v>75.397180000000006</c:v>
                </c:pt>
                <c:pt idx="41">
                  <c:v>74.290090000000006</c:v>
                </c:pt>
                <c:pt idx="42">
                  <c:v>75.659120000000001</c:v>
                </c:pt>
                <c:pt idx="43">
                  <c:v>77.826080000000005</c:v>
                </c:pt>
                <c:pt idx="44">
                  <c:v>75.921689999999998</c:v>
                </c:pt>
                <c:pt idx="45">
                  <c:v>79.996170000000006</c:v>
                </c:pt>
                <c:pt idx="46">
                  <c:v>80.010140000000007</c:v>
                </c:pt>
                <c:pt idx="47">
                  <c:v>78.604990000000001</c:v>
                </c:pt>
                <c:pt idx="48">
                  <c:v>81.675359999999998</c:v>
                </c:pt>
                <c:pt idx="49">
                  <c:v>92.275909999999996</c:v>
                </c:pt>
                <c:pt idx="50">
                  <c:v>82.820449999999994</c:v>
                </c:pt>
                <c:pt idx="51">
                  <c:v>79.872649999999993</c:v>
                </c:pt>
                <c:pt idx="52">
                  <c:v>79.866829999999993</c:v>
                </c:pt>
                <c:pt idx="53">
                  <c:v>85.163030000000006</c:v>
                </c:pt>
                <c:pt idx="54">
                  <c:v>83.564539999999994</c:v>
                </c:pt>
                <c:pt idx="55">
                  <c:v>82.240070000000003</c:v>
                </c:pt>
                <c:pt idx="56">
                  <c:v>81.423169999999999</c:v>
                </c:pt>
                <c:pt idx="57">
                  <c:v>81.264560000000003</c:v>
                </c:pt>
                <c:pt idx="58">
                  <c:v>81.99597</c:v>
                </c:pt>
                <c:pt idx="59">
                  <c:v>78.830240000000003</c:v>
                </c:pt>
                <c:pt idx="60">
                  <c:v>75.579939999999993</c:v>
                </c:pt>
                <c:pt idx="61">
                  <c:v>79.71002</c:v>
                </c:pt>
                <c:pt idx="62">
                  <c:v>78.855050000000006</c:v>
                </c:pt>
                <c:pt idx="63">
                  <c:v>82.204589999999996</c:v>
                </c:pt>
                <c:pt idx="64">
                  <c:v>81.380859999999998</c:v>
                </c:pt>
                <c:pt idx="65">
                  <c:v>75.017889999999994</c:v>
                </c:pt>
                <c:pt idx="66">
                  <c:v>82.322749999999999</c:v>
                </c:pt>
                <c:pt idx="67">
                  <c:v>76.57996</c:v>
                </c:pt>
                <c:pt idx="68">
                  <c:v>78.016030000000001</c:v>
                </c:pt>
                <c:pt idx="69">
                  <c:v>75.97587</c:v>
                </c:pt>
                <c:pt idx="70">
                  <c:v>73.964209999999994</c:v>
                </c:pt>
                <c:pt idx="71">
                  <c:v>76.432850000000002</c:v>
                </c:pt>
              </c:numCache>
            </c:numRef>
          </c:val>
          <c:smooth val="0"/>
          <c:extLst>
            <c:ext xmlns:c16="http://schemas.microsoft.com/office/drawing/2014/chart" uri="{C3380CC4-5D6E-409C-BE32-E72D297353CC}">
              <c16:uniqueId val="{00000000-53A5-4217-940A-4A13593131E6}"/>
            </c:ext>
          </c:extLst>
        </c:ser>
        <c:ser>
          <c:idx val="1"/>
          <c:order val="1"/>
          <c:tx>
            <c:v>BIEŻĄCY - TREND</c:v>
          </c:tx>
          <c:spPr>
            <a:ln w="28575" cap="rnd">
              <a:solidFill>
                <a:schemeClr val="accent2"/>
              </a:solidFill>
              <a:round/>
            </a:ln>
            <a:effectLst/>
          </c:spPr>
          <c:marker>
            <c:symbol val="none"/>
          </c:marker>
          <c:cat>
            <c:strRef>
              <c:f>Arkusz1!$A$74:$A$145</c:f>
              <c:strCache>
                <c:ptCount val="72"/>
                <c:pt idx="0">
                  <c:v>2014.1</c:v>
                </c:pt>
                <c:pt idx="1">
                  <c:v>2014.2</c:v>
                </c:pt>
                <c:pt idx="2">
                  <c:v>2014.3</c:v>
                </c:pt>
                <c:pt idx="3">
                  <c:v>2014.4</c:v>
                </c:pt>
                <c:pt idx="4">
                  <c:v>2014.5</c:v>
                </c:pt>
                <c:pt idx="5">
                  <c:v>2014.6</c:v>
                </c:pt>
                <c:pt idx="6">
                  <c:v>2014.7</c:v>
                </c:pt>
                <c:pt idx="7">
                  <c:v>2014.8</c:v>
                </c:pt>
                <c:pt idx="8">
                  <c:v>2014.9</c:v>
                </c:pt>
                <c:pt idx="9">
                  <c:v>2014.10</c:v>
                </c:pt>
                <c:pt idx="10">
                  <c:v>2014.11</c:v>
                </c:pt>
                <c:pt idx="11">
                  <c:v>2014.12</c:v>
                </c:pt>
                <c:pt idx="12">
                  <c:v>2015.1</c:v>
                </c:pt>
                <c:pt idx="13">
                  <c:v>2015.2</c:v>
                </c:pt>
                <c:pt idx="14">
                  <c:v>2015.3</c:v>
                </c:pt>
                <c:pt idx="15">
                  <c:v>2015.4</c:v>
                </c:pt>
                <c:pt idx="16">
                  <c:v>2015.5</c:v>
                </c:pt>
                <c:pt idx="17">
                  <c:v>2015.6</c:v>
                </c:pt>
                <c:pt idx="18">
                  <c:v>2015.7</c:v>
                </c:pt>
                <c:pt idx="19">
                  <c:v>2015.8</c:v>
                </c:pt>
                <c:pt idx="20">
                  <c:v>2015.9</c:v>
                </c:pt>
                <c:pt idx="21">
                  <c:v>2015.10</c:v>
                </c:pt>
                <c:pt idx="22">
                  <c:v>2015.11</c:v>
                </c:pt>
                <c:pt idx="23">
                  <c:v>2015.12</c:v>
                </c:pt>
                <c:pt idx="24">
                  <c:v>2016.1</c:v>
                </c:pt>
                <c:pt idx="25">
                  <c:v>2016.2</c:v>
                </c:pt>
                <c:pt idx="26">
                  <c:v>2016.3</c:v>
                </c:pt>
                <c:pt idx="27">
                  <c:v>2016.4</c:v>
                </c:pt>
                <c:pt idx="28">
                  <c:v>2016.5</c:v>
                </c:pt>
                <c:pt idx="29">
                  <c:v>2016.6</c:v>
                </c:pt>
                <c:pt idx="30">
                  <c:v>2016.7</c:v>
                </c:pt>
                <c:pt idx="31">
                  <c:v>2016.8</c:v>
                </c:pt>
                <c:pt idx="32">
                  <c:v>2016.9</c:v>
                </c:pt>
                <c:pt idx="33">
                  <c:v>2016.10</c:v>
                </c:pt>
                <c:pt idx="34">
                  <c:v>2016.11</c:v>
                </c:pt>
                <c:pt idx="35">
                  <c:v>2016.12</c:v>
                </c:pt>
                <c:pt idx="36">
                  <c:v>2017.1</c:v>
                </c:pt>
                <c:pt idx="37">
                  <c:v>2017.2</c:v>
                </c:pt>
                <c:pt idx="38">
                  <c:v>2017.3</c:v>
                </c:pt>
                <c:pt idx="39">
                  <c:v>2017.4</c:v>
                </c:pt>
                <c:pt idx="40">
                  <c:v>2017.5</c:v>
                </c:pt>
                <c:pt idx="41">
                  <c:v>2017.6</c:v>
                </c:pt>
                <c:pt idx="42">
                  <c:v>2017.7</c:v>
                </c:pt>
                <c:pt idx="43">
                  <c:v>2017.8</c:v>
                </c:pt>
                <c:pt idx="44">
                  <c:v>2017.9</c:v>
                </c:pt>
                <c:pt idx="45">
                  <c:v>2017.10</c:v>
                </c:pt>
                <c:pt idx="46">
                  <c:v>2017.11</c:v>
                </c:pt>
                <c:pt idx="47">
                  <c:v>2017.12</c:v>
                </c:pt>
                <c:pt idx="48">
                  <c:v>2018.1</c:v>
                </c:pt>
                <c:pt idx="49">
                  <c:v>2018.2</c:v>
                </c:pt>
                <c:pt idx="50">
                  <c:v>2018.3</c:v>
                </c:pt>
                <c:pt idx="51">
                  <c:v>2018.4</c:v>
                </c:pt>
                <c:pt idx="52">
                  <c:v>2018.5</c:v>
                </c:pt>
                <c:pt idx="53">
                  <c:v>2018.6</c:v>
                </c:pt>
                <c:pt idx="54">
                  <c:v>2018.7</c:v>
                </c:pt>
                <c:pt idx="55">
                  <c:v>2018.8</c:v>
                </c:pt>
                <c:pt idx="56">
                  <c:v>2018.9</c:v>
                </c:pt>
                <c:pt idx="57">
                  <c:v>2018.10</c:v>
                </c:pt>
                <c:pt idx="58">
                  <c:v>2018.11</c:v>
                </c:pt>
                <c:pt idx="59">
                  <c:v>2018.12</c:v>
                </c:pt>
                <c:pt idx="60">
                  <c:v>2019.1</c:v>
                </c:pt>
                <c:pt idx="61">
                  <c:v>2019.2</c:v>
                </c:pt>
                <c:pt idx="62">
                  <c:v>2019.3</c:v>
                </c:pt>
                <c:pt idx="63">
                  <c:v>2019.4</c:v>
                </c:pt>
                <c:pt idx="64">
                  <c:v>2019.5</c:v>
                </c:pt>
                <c:pt idx="65">
                  <c:v>2019.6</c:v>
                </c:pt>
                <c:pt idx="66">
                  <c:v>2019.7</c:v>
                </c:pt>
                <c:pt idx="67">
                  <c:v>2019.8</c:v>
                </c:pt>
                <c:pt idx="68">
                  <c:v>2019.9</c:v>
                </c:pt>
                <c:pt idx="69">
                  <c:v>2019.10</c:v>
                </c:pt>
                <c:pt idx="70">
                  <c:v>2019.11</c:v>
                </c:pt>
                <c:pt idx="71">
                  <c:v>2019.12</c:v>
                </c:pt>
              </c:strCache>
            </c:strRef>
          </c:cat>
          <c:val>
            <c:numRef>
              <c:f>Arkusz1!$C$74:$C$145</c:f>
              <c:numCache>
                <c:formatCode>General</c:formatCode>
                <c:ptCount val="72"/>
                <c:pt idx="0">
                  <c:v>59.675260000000002</c:v>
                </c:pt>
                <c:pt idx="1">
                  <c:v>60.543379999999999</c:v>
                </c:pt>
                <c:pt idx="2">
                  <c:v>61.43732</c:v>
                </c:pt>
                <c:pt idx="3">
                  <c:v>61.830260000000003</c:v>
                </c:pt>
                <c:pt idx="4">
                  <c:v>61.722650000000002</c:v>
                </c:pt>
                <c:pt idx="5">
                  <c:v>61.327280000000002</c:v>
                </c:pt>
                <c:pt idx="6">
                  <c:v>61.056899999999999</c:v>
                </c:pt>
                <c:pt idx="7">
                  <c:v>61.035760000000003</c:v>
                </c:pt>
                <c:pt idx="8">
                  <c:v>61.297910000000002</c:v>
                </c:pt>
                <c:pt idx="9">
                  <c:v>61.644129999999997</c:v>
                </c:pt>
                <c:pt idx="10">
                  <c:v>62.17794</c:v>
                </c:pt>
                <c:pt idx="11">
                  <c:v>63.01</c:v>
                </c:pt>
                <c:pt idx="12">
                  <c:v>63.41771</c:v>
                </c:pt>
                <c:pt idx="13">
                  <c:v>63.313360000000003</c:v>
                </c:pt>
                <c:pt idx="14">
                  <c:v>63.319040000000001</c:v>
                </c:pt>
                <c:pt idx="15">
                  <c:v>63.21611</c:v>
                </c:pt>
                <c:pt idx="16">
                  <c:v>63.171950000000002</c:v>
                </c:pt>
                <c:pt idx="17">
                  <c:v>63.940640000000002</c:v>
                </c:pt>
                <c:pt idx="18">
                  <c:v>65.141319999999993</c:v>
                </c:pt>
                <c:pt idx="19">
                  <c:v>66.240080000000006</c:v>
                </c:pt>
                <c:pt idx="20">
                  <c:v>67.245469999999997</c:v>
                </c:pt>
                <c:pt idx="21">
                  <c:v>68.021330000000006</c:v>
                </c:pt>
                <c:pt idx="22">
                  <c:v>68.222390000000004</c:v>
                </c:pt>
                <c:pt idx="23">
                  <c:v>67.599029999999999</c:v>
                </c:pt>
                <c:pt idx="24">
                  <c:v>67.466120000000004</c:v>
                </c:pt>
                <c:pt idx="25">
                  <c:v>68.135649999999998</c:v>
                </c:pt>
                <c:pt idx="26">
                  <c:v>67.977459999999994</c:v>
                </c:pt>
                <c:pt idx="27">
                  <c:v>67.352099999999993</c:v>
                </c:pt>
                <c:pt idx="28">
                  <c:v>67.026769999999999</c:v>
                </c:pt>
                <c:pt idx="29">
                  <c:v>66.547790000000006</c:v>
                </c:pt>
                <c:pt idx="30">
                  <c:v>65.985849999999999</c:v>
                </c:pt>
                <c:pt idx="31">
                  <c:v>65.688490000000002</c:v>
                </c:pt>
                <c:pt idx="32">
                  <c:v>65.397679999999994</c:v>
                </c:pt>
                <c:pt idx="33">
                  <c:v>65.236400000000003</c:v>
                </c:pt>
                <c:pt idx="34">
                  <c:v>66.043469999999999</c:v>
                </c:pt>
                <c:pt idx="35">
                  <c:v>68.143739999999994</c:v>
                </c:pt>
                <c:pt idx="36">
                  <c:v>69.716610000000003</c:v>
                </c:pt>
                <c:pt idx="37">
                  <c:v>69.763710000000003</c:v>
                </c:pt>
                <c:pt idx="38">
                  <c:v>70.399079999999998</c:v>
                </c:pt>
                <c:pt idx="39">
                  <c:v>72.13852</c:v>
                </c:pt>
                <c:pt idx="40">
                  <c:v>73.801209999999998</c:v>
                </c:pt>
                <c:pt idx="41">
                  <c:v>74.964699999999993</c:v>
                </c:pt>
                <c:pt idx="42">
                  <c:v>75.916409999999999</c:v>
                </c:pt>
                <c:pt idx="43">
                  <c:v>76.745739999999998</c:v>
                </c:pt>
                <c:pt idx="44">
                  <c:v>77.572839999999999</c:v>
                </c:pt>
                <c:pt idx="45">
                  <c:v>78.69059</c:v>
                </c:pt>
                <c:pt idx="46">
                  <c:v>79.528599999999997</c:v>
                </c:pt>
                <c:pt idx="47">
                  <c:v>80.092079999999996</c:v>
                </c:pt>
                <c:pt idx="48">
                  <c:v>80.767359999999996</c:v>
                </c:pt>
                <c:pt idx="49">
                  <c:v>81.300250000000005</c:v>
                </c:pt>
                <c:pt idx="50">
                  <c:v>81.464799999999997</c:v>
                </c:pt>
                <c:pt idx="51">
                  <c:v>81.337019999999995</c:v>
                </c:pt>
                <c:pt idx="52">
                  <c:v>81.850849999999994</c:v>
                </c:pt>
                <c:pt idx="53">
                  <c:v>82.916269999999997</c:v>
                </c:pt>
                <c:pt idx="54">
                  <c:v>83.075509999999994</c:v>
                </c:pt>
                <c:pt idx="55">
                  <c:v>82.387180000000001</c:v>
                </c:pt>
                <c:pt idx="56">
                  <c:v>81.733429999999998</c:v>
                </c:pt>
                <c:pt idx="57">
                  <c:v>81.297970000000007</c:v>
                </c:pt>
                <c:pt idx="58">
                  <c:v>80.630840000000006</c:v>
                </c:pt>
                <c:pt idx="59">
                  <c:v>79.401790000000005</c:v>
                </c:pt>
                <c:pt idx="60">
                  <c:v>78.620909999999995</c:v>
                </c:pt>
                <c:pt idx="61">
                  <c:v>78.964849999999998</c:v>
                </c:pt>
                <c:pt idx="62">
                  <c:v>79.758080000000007</c:v>
                </c:pt>
                <c:pt idx="63">
                  <c:v>80.315070000000006</c:v>
                </c:pt>
                <c:pt idx="64">
                  <c:v>79.862639999999999</c:v>
                </c:pt>
                <c:pt idx="65">
                  <c:v>79.104789999999994</c:v>
                </c:pt>
                <c:pt idx="66">
                  <c:v>78.81559</c:v>
                </c:pt>
                <c:pt idx="67">
                  <c:v>78.11206</c:v>
                </c:pt>
                <c:pt idx="68">
                  <c:v>77.161869999999993</c:v>
                </c:pt>
                <c:pt idx="69">
                  <c:v>76.298680000000004</c:v>
                </c:pt>
                <c:pt idx="70">
                  <c:v>75.679900000000004</c:v>
                </c:pt>
                <c:pt idx="71">
                  <c:v>75.451329999999999</c:v>
                </c:pt>
              </c:numCache>
            </c:numRef>
          </c:val>
          <c:smooth val="0"/>
          <c:extLst>
            <c:ext xmlns:c16="http://schemas.microsoft.com/office/drawing/2014/chart" uri="{C3380CC4-5D6E-409C-BE32-E72D297353CC}">
              <c16:uniqueId val="{00000001-53A5-4217-940A-4A13593131E6}"/>
            </c:ext>
          </c:extLst>
        </c:ser>
        <c:ser>
          <c:idx val="2"/>
          <c:order val="2"/>
          <c:tx>
            <c:v>PROGNOZA</c:v>
          </c:tx>
          <c:spPr>
            <a:ln w="28575" cap="rnd">
              <a:solidFill>
                <a:schemeClr val="accent3"/>
              </a:solidFill>
              <a:round/>
            </a:ln>
            <a:effectLst/>
          </c:spPr>
          <c:marker>
            <c:symbol val="none"/>
          </c:marker>
          <c:cat>
            <c:strRef>
              <c:f>Arkusz1!$A$74:$A$145</c:f>
              <c:strCache>
                <c:ptCount val="72"/>
                <c:pt idx="0">
                  <c:v>2014.1</c:v>
                </c:pt>
                <c:pt idx="1">
                  <c:v>2014.2</c:v>
                </c:pt>
                <c:pt idx="2">
                  <c:v>2014.3</c:v>
                </c:pt>
                <c:pt idx="3">
                  <c:v>2014.4</c:v>
                </c:pt>
                <c:pt idx="4">
                  <c:v>2014.5</c:v>
                </c:pt>
                <c:pt idx="5">
                  <c:v>2014.6</c:v>
                </c:pt>
                <c:pt idx="6">
                  <c:v>2014.7</c:v>
                </c:pt>
                <c:pt idx="7">
                  <c:v>2014.8</c:v>
                </c:pt>
                <c:pt idx="8">
                  <c:v>2014.9</c:v>
                </c:pt>
                <c:pt idx="9">
                  <c:v>2014.10</c:v>
                </c:pt>
                <c:pt idx="10">
                  <c:v>2014.11</c:v>
                </c:pt>
                <c:pt idx="11">
                  <c:v>2014.12</c:v>
                </c:pt>
                <c:pt idx="12">
                  <c:v>2015.1</c:v>
                </c:pt>
                <c:pt idx="13">
                  <c:v>2015.2</c:v>
                </c:pt>
                <c:pt idx="14">
                  <c:v>2015.3</c:v>
                </c:pt>
                <c:pt idx="15">
                  <c:v>2015.4</c:v>
                </c:pt>
                <c:pt idx="16">
                  <c:v>2015.5</c:v>
                </c:pt>
                <c:pt idx="17">
                  <c:v>2015.6</c:v>
                </c:pt>
                <c:pt idx="18">
                  <c:v>2015.7</c:v>
                </c:pt>
                <c:pt idx="19">
                  <c:v>2015.8</c:v>
                </c:pt>
                <c:pt idx="20">
                  <c:v>2015.9</c:v>
                </c:pt>
                <c:pt idx="21">
                  <c:v>2015.10</c:v>
                </c:pt>
                <c:pt idx="22">
                  <c:v>2015.11</c:v>
                </c:pt>
                <c:pt idx="23">
                  <c:v>2015.12</c:v>
                </c:pt>
                <c:pt idx="24">
                  <c:v>2016.1</c:v>
                </c:pt>
                <c:pt idx="25">
                  <c:v>2016.2</c:v>
                </c:pt>
                <c:pt idx="26">
                  <c:v>2016.3</c:v>
                </c:pt>
                <c:pt idx="27">
                  <c:v>2016.4</c:v>
                </c:pt>
                <c:pt idx="28">
                  <c:v>2016.5</c:v>
                </c:pt>
                <c:pt idx="29">
                  <c:v>2016.6</c:v>
                </c:pt>
                <c:pt idx="30">
                  <c:v>2016.7</c:v>
                </c:pt>
                <c:pt idx="31">
                  <c:v>2016.8</c:v>
                </c:pt>
                <c:pt idx="32">
                  <c:v>2016.9</c:v>
                </c:pt>
                <c:pt idx="33">
                  <c:v>2016.10</c:v>
                </c:pt>
                <c:pt idx="34">
                  <c:v>2016.11</c:v>
                </c:pt>
                <c:pt idx="35">
                  <c:v>2016.12</c:v>
                </c:pt>
                <c:pt idx="36">
                  <c:v>2017.1</c:v>
                </c:pt>
                <c:pt idx="37">
                  <c:v>2017.2</c:v>
                </c:pt>
                <c:pt idx="38">
                  <c:v>2017.3</c:v>
                </c:pt>
                <c:pt idx="39">
                  <c:v>2017.4</c:v>
                </c:pt>
                <c:pt idx="40">
                  <c:v>2017.5</c:v>
                </c:pt>
                <c:pt idx="41">
                  <c:v>2017.6</c:v>
                </c:pt>
                <c:pt idx="42">
                  <c:v>2017.7</c:v>
                </c:pt>
                <c:pt idx="43">
                  <c:v>2017.8</c:v>
                </c:pt>
                <c:pt idx="44">
                  <c:v>2017.9</c:v>
                </c:pt>
                <c:pt idx="45">
                  <c:v>2017.10</c:v>
                </c:pt>
                <c:pt idx="46">
                  <c:v>2017.11</c:v>
                </c:pt>
                <c:pt idx="47">
                  <c:v>2017.12</c:v>
                </c:pt>
                <c:pt idx="48">
                  <c:v>2018.1</c:v>
                </c:pt>
                <c:pt idx="49">
                  <c:v>2018.2</c:v>
                </c:pt>
                <c:pt idx="50">
                  <c:v>2018.3</c:v>
                </c:pt>
                <c:pt idx="51">
                  <c:v>2018.4</c:v>
                </c:pt>
                <c:pt idx="52">
                  <c:v>2018.5</c:v>
                </c:pt>
                <c:pt idx="53">
                  <c:v>2018.6</c:v>
                </c:pt>
                <c:pt idx="54">
                  <c:v>2018.7</c:v>
                </c:pt>
                <c:pt idx="55">
                  <c:v>2018.8</c:v>
                </c:pt>
                <c:pt idx="56">
                  <c:v>2018.9</c:v>
                </c:pt>
                <c:pt idx="57">
                  <c:v>2018.10</c:v>
                </c:pt>
                <c:pt idx="58">
                  <c:v>2018.11</c:v>
                </c:pt>
                <c:pt idx="59">
                  <c:v>2018.12</c:v>
                </c:pt>
                <c:pt idx="60">
                  <c:v>2019.1</c:v>
                </c:pt>
                <c:pt idx="61">
                  <c:v>2019.2</c:v>
                </c:pt>
                <c:pt idx="62">
                  <c:v>2019.3</c:v>
                </c:pt>
                <c:pt idx="63">
                  <c:v>2019.4</c:v>
                </c:pt>
                <c:pt idx="64">
                  <c:v>2019.5</c:v>
                </c:pt>
                <c:pt idx="65">
                  <c:v>2019.6</c:v>
                </c:pt>
                <c:pt idx="66">
                  <c:v>2019.7</c:v>
                </c:pt>
                <c:pt idx="67">
                  <c:v>2019.8</c:v>
                </c:pt>
                <c:pt idx="68">
                  <c:v>2019.9</c:v>
                </c:pt>
                <c:pt idx="69">
                  <c:v>2019.10</c:v>
                </c:pt>
                <c:pt idx="70">
                  <c:v>2019.11</c:v>
                </c:pt>
                <c:pt idx="71">
                  <c:v>2019.12</c:v>
                </c:pt>
              </c:strCache>
            </c:strRef>
          </c:cat>
          <c:val>
            <c:numRef>
              <c:f>Arkusz1!$D$74:$D$145</c:f>
              <c:numCache>
                <c:formatCode>General</c:formatCode>
                <c:ptCount val="72"/>
                <c:pt idx="0">
                  <c:v>148.7174</c:v>
                </c:pt>
                <c:pt idx="1">
                  <c:v>148.19220000000001</c:v>
                </c:pt>
                <c:pt idx="2">
                  <c:v>145.30160000000001</c:v>
                </c:pt>
                <c:pt idx="3">
                  <c:v>150.81319999999999</c:v>
                </c:pt>
                <c:pt idx="4">
                  <c:v>138.7929</c:v>
                </c:pt>
                <c:pt idx="5">
                  <c:v>142.01400000000001</c:v>
                </c:pt>
                <c:pt idx="6">
                  <c:v>150.4616</c:v>
                </c:pt>
                <c:pt idx="7">
                  <c:v>147.34059999999999</c:v>
                </c:pt>
                <c:pt idx="8">
                  <c:v>133.64709999999999</c:v>
                </c:pt>
                <c:pt idx="9">
                  <c:v>150.93790000000001</c:v>
                </c:pt>
                <c:pt idx="10">
                  <c:v>137.78149999999999</c:v>
                </c:pt>
                <c:pt idx="11">
                  <c:v>137.55869999999999</c:v>
                </c:pt>
                <c:pt idx="12">
                  <c:v>133.2714</c:v>
                </c:pt>
                <c:pt idx="13">
                  <c:v>139.06809999999999</c:v>
                </c:pt>
                <c:pt idx="14">
                  <c:v>117.54340000000001</c:v>
                </c:pt>
                <c:pt idx="15">
                  <c:v>137.08439999999999</c:v>
                </c:pt>
                <c:pt idx="16">
                  <c:v>161.18049999999999</c:v>
                </c:pt>
                <c:pt idx="17">
                  <c:v>142.62090000000001</c:v>
                </c:pt>
                <c:pt idx="18">
                  <c:v>145.8254</c:v>
                </c:pt>
                <c:pt idx="19">
                  <c:v>145.74809999999999</c:v>
                </c:pt>
                <c:pt idx="20">
                  <c:v>149.02330000000001</c:v>
                </c:pt>
                <c:pt idx="21">
                  <c:v>140.2595</c:v>
                </c:pt>
                <c:pt idx="22">
                  <c:v>143.91249999999999</c:v>
                </c:pt>
                <c:pt idx="23">
                  <c:v>180.1019</c:v>
                </c:pt>
                <c:pt idx="24">
                  <c:v>137.06540000000001</c:v>
                </c:pt>
                <c:pt idx="25">
                  <c:v>145.74610000000001</c:v>
                </c:pt>
                <c:pt idx="26">
                  <c:v>147.84399999999999</c:v>
                </c:pt>
                <c:pt idx="27">
                  <c:v>145.56139999999999</c:v>
                </c:pt>
                <c:pt idx="28">
                  <c:v>149.1885</c:v>
                </c:pt>
                <c:pt idx="29">
                  <c:v>153.37029999999999</c:v>
                </c:pt>
                <c:pt idx="30">
                  <c:v>142.97450000000001</c:v>
                </c:pt>
                <c:pt idx="31">
                  <c:v>157.0933</c:v>
                </c:pt>
                <c:pt idx="32">
                  <c:v>147.40190000000001</c:v>
                </c:pt>
                <c:pt idx="33">
                  <c:v>145.16249999999999</c:v>
                </c:pt>
                <c:pt idx="34">
                  <c:v>153.6592</c:v>
                </c:pt>
                <c:pt idx="35">
                  <c:v>146.6806</c:v>
                </c:pt>
                <c:pt idx="36">
                  <c:v>152.86099999999999</c:v>
                </c:pt>
                <c:pt idx="37">
                  <c:v>159.19909999999999</c:v>
                </c:pt>
                <c:pt idx="38">
                  <c:v>151.83930000000001</c:v>
                </c:pt>
                <c:pt idx="39">
                  <c:v>152.18690000000001</c:v>
                </c:pt>
                <c:pt idx="40">
                  <c:v>154.47290000000001</c:v>
                </c:pt>
                <c:pt idx="41">
                  <c:v>148.33510000000001</c:v>
                </c:pt>
                <c:pt idx="42">
                  <c:v>160.7672</c:v>
                </c:pt>
                <c:pt idx="43">
                  <c:v>131.57550000000001</c:v>
                </c:pt>
                <c:pt idx="44">
                  <c:v>150.36019999999999</c:v>
                </c:pt>
                <c:pt idx="45">
                  <c:v>142.54509999999999</c:v>
                </c:pt>
                <c:pt idx="46">
                  <c:v>151.86170000000001</c:v>
                </c:pt>
                <c:pt idx="47">
                  <c:v>134.4333</c:v>
                </c:pt>
                <c:pt idx="48">
                  <c:v>140.32570000000001</c:v>
                </c:pt>
                <c:pt idx="49">
                  <c:v>134.16229999999999</c:v>
                </c:pt>
                <c:pt idx="50">
                  <c:v>158.19329999999999</c:v>
                </c:pt>
                <c:pt idx="51">
                  <c:v>153.40280000000001</c:v>
                </c:pt>
                <c:pt idx="52">
                  <c:v>144.66919999999999</c:v>
                </c:pt>
                <c:pt idx="53">
                  <c:v>150.45840000000001</c:v>
                </c:pt>
                <c:pt idx="54">
                  <c:v>143.2304</c:v>
                </c:pt>
                <c:pt idx="55">
                  <c:v>146.3049</c:v>
                </c:pt>
                <c:pt idx="56">
                  <c:v>133.655</c:v>
                </c:pt>
                <c:pt idx="57">
                  <c:v>157.66550000000001</c:v>
                </c:pt>
                <c:pt idx="58">
                  <c:v>133.0951</c:v>
                </c:pt>
                <c:pt idx="59">
                  <c:v>146.20760000000001</c:v>
                </c:pt>
                <c:pt idx="60">
                  <c:v>142.9913</c:v>
                </c:pt>
                <c:pt idx="61">
                  <c:v>135.21639999999999</c:v>
                </c:pt>
                <c:pt idx="62">
                  <c:v>139.93</c:v>
                </c:pt>
                <c:pt idx="63">
                  <c:v>137.49950000000001</c:v>
                </c:pt>
                <c:pt idx="64">
                  <c:v>154.98249999999999</c:v>
                </c:pt>
                <c:pt idx="65">
                  <c:v>133.34200000000001</c:v>
                </c:pt>
                <c:pt idx="66">
                  <c:v>134.63980000000001</c:v>
                </c:pt>
                <c:pt idx="67">
                  <c:v>119.6181</c:v>
                </c:pt>
                <c:pt idx="68">
                  <c:v>131.63589999999999</c:v>
                </c:pt>
                <c:pt idx="69">
                  <c:v>117.6431</c:v>
                </c:pt>
                <c:pt idx="70">
                  <c:v>122.0149</c:v>
                </c:pt>
                <c:pt idx="71">
                  <c:v>114.52070000000001</c:v>
                </c:pt>
              </c:numCache>
            </c:numRef>
          </c:val>
          <c:smooth val="0"/>
          <c:extLst>
            <c:ext xmlns:c16="http://schemas.microsoft.com/office/drawing/2014/chart" uri="{C3380CC4-5D6E-409C-BE32-E72D297353CC}">
              <c16:uniqueId val="{00000002-53A5-4217-940A-4A13593131E6}"/>
            </c:ext>
          </c:extLst>
        </c:ser>
        <c:ser>
          <c:idx val="3"/>
          <c:order val="3"/>
          <c:tx>
            <c:v>PROGNOZA - TREND</c:v>
          </c:tx>
          <c:spPr>
            <a:ln w="28575" cap="rnd">
              <a:solidFill>
                <a:schemeClr val="accent4"/>
              </a:solidFill>
              <a:round/>
            </a:ln>
            <a:effectLst/>
          </c:spPr>
          <c:marker>
            <c:symbol val="none"/>
          </c:marker>
          <c:cat>
            <c:strRef>
              <c:f>Arkusz1!$A$74:$A$145</c:f>
              <c:strCache>
                <c:ptCount val="72"/>
                <c:pt idx="0">
                  <c:v>2014.1</c:v>
                </c:pt>
                <c:pt idx="1">
                  <c:v>2014.2</c:v>
                </c:pt>
                <c:pt idx="2">
                  <c:v>2014.3</c:v>
                </c:pt>
                <c:pt idx="3">
                  <c:v>2014.4</c:v>
                </c:pt>
                <c:pt idx="4">
                  <c:v>2014.5</c:v>
                </c:pt>
                <c:pt idx="5">
                  <c:v>2014.6</c:v>
                </c:pt>
                <c:pt idx="6">
                  <c:v>2014.7</c:v>
                </c:pt>
                <c:pt idx="7">
                  <c:v>2014.8</c:v>
                </c:pt>
                <c:pt idx="8">
                  <c:v>2014.9</c:v>
                </c:pt>
                <c:pt idx="9">
                  <c:v>2014.10</c:v>
                </c:pt>
                <c:pt idx="10">
                  <c:v>2014.11</c:v>
                </c:pt>
                <c:pt idx="11">
                  <c:v>2014.12</c:v>
                </c:pt>
                <c:pt idx="12">
                  <c:v>2015.1</c:v>
                </c:pt>
                <c:pt idx="13">
                  <c:v>2015.2</c:v>
                </c:pt>
                <c:pt idx="14">
                  <c:v>2015.3</c:v>
                </c:pt>
                <c:pt idx="15">
                  <c:v>2015.4</c:v>
                </c:pt>
                <c:pt idx="16">
                  <c:v>2015.5</c:v>
                </c:pt>
                <c:pt idx="17">
                  <c:v>2015.6</c:v>
                </c:pt>
                <c:pt idx="18">
                  <c:v>2015.7</c:v>
                </c:pt>
                <c:pt idx="19">
                  <c:v>2015.8</c:v>
                </c:pt>
                <c:pt idx="20">
                  <c:v>2015.9</c:v>
                </c:pt>
                <c:pt idx="21">
                  <c:v>2015.10</c:v>
                </c:pt>
                <c:pt idx="22">
                  <c:v>2015.11</c:v>
                </c:pt>
                <c:pt idx="23">
                  <c:v>2015.12</c:v>
                </c:pt>
                <c:pt idx="24">
                  <c:v>2016.1</c:v>
                </c:pt>
                <c:pt idx="25">
                  <c:v>2016.2</c:v>
                </c:pt>
                <c:pt idx="26">
                  <c:v>2016.3</c:v>
                </c:pt>
                <c:pt idx="27">
                  <c:v>2016.4</c:v>
                </c:pt>
                <c:pt idx="28">
                  <c:v>2016.5</c:v>
                </c:pt>
                <c:pt idx="29">
                  <c:v>2016.6</c:v>
                </c:pt>
                <c:pt idx="30">
                  <c:v>2016.7</c:v>
                </c:pt>
                <c:pt idx="31">
                  <c:v>2016.8</c:v>
                </c:pt>
                <c:pt idx="32">
                  <c:v>2016.9</c:v>
                </c:pt>
                <c:pt idx="33">
                  <c:v>2016.10</c:v>
                </c:pt>
                <c:pt idx="34">
                  <c:v>2016.11</c:v>
                </c:pt>
                <c:pt idx="35">
                  <c:v>2016.12</c:v>
                </c:pt>
                <c:pt idx="36">
                  <c:v>2017.1</c:v>
                </c:pt>
                <c:pt idx="37">
                  <c:v>2017.2</c:v>
                </c:pt>
                <c:pt idx="38">
                  <c:v>2017.3</c:v>
                </c:pt>
                <c:pt idx="39">
                  <c:v>2017.4</c:v>
                </c:pt>
                <c:pt idx="40">
                  <c:v>2017.5</c:v>
                </c:pt>
                <c:pt idx="41">
                  <c:v>2017.6</c:v>
                </c:pt>
                <c:pt idx="42">
                  <c:v>2017.7</c:v>
                </c:pt>
                <c:pt idx="43">
                  <c:v>2017.8</c:v>
                </c:pt>
                <c:pt idx="44">
                  <c:v>2017.9</c:v>
                </c:pt>
                <c:pt idx="45">
                  <c:v>2017.10</c:v>
                </c:pt>
                <c:pt idx="46">
                  <c:v>2017.11</c:v>
                </c:pt>
                <c:pt idx="47">
                  <c:v>2017.12</c:v>
                </c:pt>
                <c:pt idx="48">
                  <c:v>2018.1</c:v>
                </c:pt>
                <c:pt idx="49">
                  <c:v>2018.2</c:v>
                </c:pt>
                <c:pt idx="50">
                  <c:v>2018.3</c:v>
                </c:pt>
                <c:pt idx="51">
                  <c:v>2018.4</c:v>
                </c:pt>
                <c:pt idx="52">
                  <c:v>2018.5</c:v>
                </c:pt>
                <c:pt idx="53">
                  <c:v>2018.6</c:v>
                </c:pt>
                <c:pt idx="54">
                  <c:v>2018.7</c:v>
                </c:pt>
                <c:pt idx="55">
                  <c:v>2018.8</c:v>
                </c:pt>
                <c:pt idx="56">
                  <c:v>2018.9</c:v>
                </c:pt>
                <c:pt idx="57">
                  <c:v>2018.10</c:v>
                </c:pt>
                <c:pt idx="58">
                  <c:v>2018.11</c:v>
                </c:pt>
                <c:pt idx="59">
                  <c:v>2018.12</c:v>
                </c:pt>
                <c:pt idx="60">
                  <c:v>2019.1</c:v>
                </c:pt>
                <c:pt idx="61">
                  <c:v>2019.2</c:v>
                </c:pt>
                <c:pt idx="62">
                  <c:v>2019.3</c:v>
                </c:pt>
                <c:pt idx="63">
                  <c:v>2019.4</c:v>
                </c:pt>
                <c:pt idx="64">
                  <c:v>2019.5</c:v>
                </c:pt>
                <c:pt idx="65">
                  <c:v>2019.6</c:v>
                </c:pt>
                <c:pt idx="66">
                  <c:v>2019.7</c:v>
                </c:pt>
                <c:pt idx="67">
                  <c:v>2019.8</c:v>
                </c:pt>
                <c:pt idx="68">
                  <c:v>2019.9</c:v>
                </c:pt>
                <c:pt idx="69">
                  <c:v>2019.10</c:v>
                </c:pt>
                <c:pt idx="70">
                  <c:v>2019.11</c:v>
                </c:pt>
                <c:pt idx="71">
                  <c:v>2019.12</c:v>
                </c:pt>
              </c:strCache>
            </c:strRef>
          </c:cat>
          <c:val>
            <c:numRef>
              <c:f>Arkusz1!$E$74:$E$145</c:f>
              <c:numCache>
                <c:formatCode>General</c:formatCode>
                <c:ptCount val="72"/>
                <c:pt idx="0">
                  <c:v>138.39420000000001</c:v>
                </c:pt>
                <c:pt idx="1">
                  <c:v>142.35419999999999</c:v>
                </c:pt>
                <c:pt idx="2">
                  <c:v>143.93090000000001</c:v>
                </c:pt>
                <c:pt idx="3">
                  <c:v>143.3946</c:v>
                </c:pt>
                <c:pt idx="4">
                  <c:v>141.8766</c:v>
                </c:pt>
                <c:pt idx="5">
                  <c:v>141.63579999999999</c:v>
                </c:pt>
                <c:pt idx="6">
                  <c:v>142.1892</c:v>
                </c:pt>
                <c:pt idx="7">
                  <c:v>141.38800000000001</c:v>
                </c:pt>
                <c:pt idx="8">
                  <c:v>140.04079999999999</c:v>
                </c:pt>
                <c:pt idx="9">
                  <c:v>139.07060000000001</c:v>
                </c:pt>
                <c:pt idx="10">
                  <c:v>137.3262</c:v>
                </c:pt>
                <c:pt idx="11">
                  <c:v>135.37299999999999</c:v>
                </c:pt>
                <c:pt idx="12">
                  <c:v>134.46449999999999</c:v>
                </c:pt>
                <c:pt idx="13">
                  <c:v>134.02529999999999</c:v>
                </c:pt>
                <c:pt idx="14">
                  <c:v>134.46680000000001</c:v>
                </c:pt>
                <c:pt idx="15">
                  <c:v>137.43790000000001</c:v>
                </c:pt>
                <c:pt idx="16">
                  <c:v>140.86410000000001</c:v>
                </c:pt>
                <c:pt idx="17">
                  <c:v>142.30019999999999</c:v>
                </c:pt>
                <c:pt idx="18">
                  <c:v>142.9682</c:v>
                </c:pt>
                <c:pt idx="19">
                  <c:v>143.46090000000001</c:v>
                </c:pt>
                <c:pt idx="20">
                  <c:v>143.22630000000001</c:v>
                </c:pt>
                <c:pt idx="21">
                  <c:v>142.64859999999999</c:v>
                </c:pt>
                <c:pt idx="22">
                  <c:v>142.4659</c:v>
                </c:pt>
                <c:pt idx="23">
                  <c:v>142.2227</c:v>
                </c:pt>
                <c:pt idx="24">
                  <c:v>142.11060000000001</c:v>
                </c:pt>
                <c:pt idx="25">
                  <c:v>143.24459999999999</c:v>
                </c:pt>
                <c:pt idx="26">
                  <c:v>144.5513</c:v>
                </c:pt>
                <c:pt idx="27">
                  <c:v>144.94399999999999</c:v>
                </c:pt>
                <c:pt idx="28">
                  <c:v>145.39510000000001</c:v>
                </c:pt>
                <c:pt idx="29">
                  <c:v>146.22720000000001</c:v>
                </c:pt>
                <c:pt idx="30">
                  <c:v>147.20400000000001</c:v>
                </c:pt>
                <c:pt idx="31">
                  <c:v>148.10470000000001</c:v>
                </c:pt>
                <c:pt idx="32">
                  <c:v>148.20060000000001</c:v>
                </c:pt>
                <c:pt idx="33">
                  <c:v>148.36179999999999</c:v>
                </c:pt>
                <c:pt idx="34">
                  <c:v>148.93690000000001</c:v>
                </c:pt>
                <c:pt idx="35">
                  <c:v>149.1413</c:v>
                </c:pt>
                <c:pt idx="36">
                  <c:v>149.72970000000001</c:v>
                </c:pt>
                <c:pt idx="37">
                  <c:v>150.38509999999999</c:v>
                </c:pt>
                <c:pt idx="38">
                  <c:v>149.9897</c:v>
                </c:pt>
                <c:pt idx="39">
                  <c:v>148.95179999999999</c:v>
                </c:pt>
                <c:pt idx="40">
                  <c:v>148.00200000000001</c:v>
                </c:pt>
                <c:pt idx="41">
                  <c:v>147.66909999999999</c:v>
                </c:pt>
                <c:pt idx="42">
                  <c:v>146.8793</c:v>
                </c:pt>
                <c:pt idx="43">
                  <c:v>145.42959999999999</c:v>
                </c:pt>
                <c:pt idx="44">
                  <c:v>144.971</c:v>
                </c:pt>
                <c:pt idx="45">
                  <c:v>144.93960000000001</c:v>
                </c:pt>
                <c:pt idx="46">
                  <c:v>143.87639999999999</c:v>
                </c:pt>
                <c:pt idx="47">
                  <c:v>141.7139</c:v>
                </c:pt>
                <c:pt idx="48">
                  <c:v>140.14709999999999</c:v>
                </c:pt>
                <c:pt idx="49">
                  <c:v>140.80350000000001</c:v>
                </c:pt>
                <c:pt idx="50">
                  <c:v>142.8527</c:v>
                </c:pt>
                <c:pt idx="51">
                  <c:v>143.59630000000001</c:v>
                </c:pt>
                <c:pt idx="52">
                  <c:v>143.06180000000001</c:v>
                </c:pt>
                <c:pt idx="53">
                  <c:v>143.05760000000001</c:v>
                </c:pt>
                <c:pt idx="54">
                  <c:v>143.2902</c:v>
                </c:pt>
                <c:pt idx="55">
                  <c:v>143.39269999999999</c:v>
                </c:pt>
                <c:pt idx="56">
                  <c:v>143.80719999999999</c:v>
                </c:pt>
                <c:pt idx="57">
                  <c:v>144.04509999999999</c:v>
                </c:pt>
                <c:pt idx="58">
                  <c:v>143.26769999999999</c:v>
                </c:pt>
                <c:pt idx="59">
                  <c:v>141.87360000000001</c:v>
                </c:pt>
                <c:pt idx="60">
                  <c:v>139.48660000000001</c:v>
                </c:pt>
                <c:pt idx="61">
                  <c:v>136.4169</c:v>
                </c:pt>
                <c:pt idx="62">
                  <c:v>134.57599999999999</c:v>
                </c:pt>
                <c:pt idx="63">
                  <c:v>134.38910000000001</c:v>
                </c:pt>
                <c:pt idx="64">
                  <c:v>134.0625</c:v>
                </c:pt>
                <c:pt idx="65">
                  <c:v>132.268</c:v>
                </c:pt>
                <c:pt idx="66">
                  <c:v>129.8886</c:v>
                </c:pt>
                <c:pt idx="67">
                  <c:v>128.30719999999999</c:v>
                </c:pt>
                <c:pt idx="68">
                  <c:v>127.2617</c:v>
                </c:pt>
                <c:pt idx="69">
                  <c:v>126.13639999999999</c:v>
                </c:pt>
                <c:pt idx="70">
                  <c:v>126.1091</c:v>
                </c:pt>
                <c:pt idx="71">
                  <c:v>128.14920000000001</c:v>
                </c:pt>
              </c:numCache>
            </c:numRef>
          </c:val>
          <c:smooth val="0"/>
          <c:extLst>
            <c:ext xmlns:c16="http://schemas.microsoft.com/office/drawing/2014/chart" uri="{C3380CC4-5D6E-409C-BE32-E72D297353CC}">
              <c16:uniqueId val="{00000003-53A5-4217-940A-4A13593131E6}"/>
            </c:ext>
          </c:extLst>
        </c:ser>
        <c:dLbls>
          <c:showLegendKey val="0"/>
          <c:showVal val="0"/>
          <c:showCatName val="0"/>
          <c:showSerName val="0"/>
          <c:showPercent val="0"/>
          <c:showBubbleSize val="0"/>
        </c:dLbls>
        <c:smooth val="0"/>
        <c:axId val="1088418640"/>
        <c:axId val="1088432080"/>
      </c:lineChart>
      <c:catAx>
        <c:axId val="10884186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088432080"/>
        <c:crosses val="autoZero"/>
        <c:auto val="1"/>
        <c:lblAlgn val="ctr"/>
        <c:lblOffset val="100"/>
        <c:noMultiLvlLbl val="0"/>
      </c:catAx>
      <c:valAx>
        <c:axId val="1088432080"/>
        <c:scaling>
          <c:orientation val="minMax"/>
          <c:max val="180"/>
          <c:min val="4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0884186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defRPr>
      </a:pPr>
      <a:endParaRPr lang="pl-PL"/>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a:t>STOPA BEZROBOCIA (w %)</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BEZROB!$A$77:$A$148</c:f>
              <c:strCache>
                <c:ptCount val="72"/>
                <c:pt idx="0">
                  <c:v>I 14</c:v>
                </c:pt>
                <c:pt idx="1">
                  <c:v>II 14</c:v>
                </c:pt>
                <c:pt idx="2">
                  <c:v>III 14</c:v>
                </c:pt>
                <c:pt idx="3">
                  <c:v>IV 14</c:v>
                </c:pt>
                <c:pt idx="4">
                  <c:v>V 14</c:v>
                </c:pt>
                <c:pt idx="5">
                  <c:v>VI 14</c:v>
                </c:pt>
                <c:pt idx="6">
                  <c:v>VII 14</c:v>
                </c:pt>
                <c:pt idx="7">
                  <c:v>VIII 14</c:v>
                </c:pt>
                <c:pt idx="8">
                  <c:v>IX 14</c:v>
                </c:pt>
                <c:pt idx="9">
                  <c:v>X 14</c:v>
                </c:pt>
                <c:pt idx="10">
                  <c:v>XI 14</c:v>
                </c:pt>
                <c:pt idx="11">
                  <c:v>XII 14</c:v>
                </c:pt>
                <c:pt idx="12">
                  <c:v>I 15</c:v>
                </c:pt>
                <c:pt idx="13">
                  <c:v>II 15</c:v>
                </c:pt>
                <c:pt idx="14">
                  <c:v>III 15</c:v>
                </c:pt>
                <c:pt idx="15">
                  <c:v>IV 15</c:v>
                </c:pt>
                <c:pt idx="16">
                  <c:v>V 15</c:v>
                </c:pt>
                <c:pt idx="17">
                  <c:v>VI 15</c:v>
                </c:pt>
                <c:pt idx="18">
                  <c:v>VII 15</c:v>
                </c:pt>
                <c:pt idx="19">
                  <c:v>VIII 15</c:v>
                </c:pt>
                <c:pt idx="20">
                  <c:v>IX 15</c:v>
                </c:pt>
                <c:pt idx="21">
                  <c:v>X 15</c:v>
                </c:pt>
                <c:pt idx="22">
                  <c:v>XI 15</c:v>
                </c:pt>
                <c:pt idx="23">
                  <c:v>XII 15</c:v>
                </c:pt>
                <c:pt idx="24">
                  <c:v>I 16</c:v>
                </c:pt>
                <c:pt idx="25">
                  <c:v>II 16</c:v>
                </c:pt>
                <c:pt idx="26">
                  <c:v>III 16</c:v>
                </c:pt>
                <c:pt idx="27">
                  <c:v>IV 16</c:v>
                </c:pt>
                <c:pt idx="28">
                  <c:v>V 16</c:v>
                </c:pt>
                <c:pt idx="29">
                  <c:v>VI 16</c:v>
                </c:pt>
                <c:pt idx="30">
                  <c:v>VII 16</c:v>
                </c:pt>
                <c:pt idx="31">
                  <c:v>VIII 16</c:v>
                </c:pt>
                <c:pt idx="32">
                  <c:v>IX 16</c:v>
                </c:pt>
                <c:pt idx="33">
                  <c:v>X 16</c:v>
                </c:pt>
                <c:pt idx="34">
                  <c:v>XI 16</c:v>
                </c:pt>
                <c:pt idx="35">
                  <c:v>XII 16</c:v>
                </c:pt>
                <c:pt idx="36">
                  <c:v>I 17</c:v>
                </c:pt>
                <c:pt idx="37">
                  <c:v>II 17</c:v>
                </c:pt>
                <c:pt idx="38">
                  <c:v>III 17</c:v>
                </c:pt>
                <c:pt idx="39">
                  <c:v>IV 17</c:v>
                </c:pt>
                <c:pt idx="40">
                  <c:v>V 17</c:v>
                </c:pt>
                <c:pt idx="41">
                  <c:v>VI 17</c:v>
                </c:pt>
                <c:pt idx="42">
                  <c:v>VII 17</c:v>
                </c:pt>
                <c:pt idx="43">
                  <c:v>VIII 17</c:v>
                </c:pt>
                <c:pt idx="44">
                  <c:v>IX 17</c:v>
                </c:pt>
                <c:pt idx="45">
                  <c:v>X 17</c:v>
                </c:pt>
                <c:pt idx="46">
                  <c:v>XI 17</c:v>
                </c:pt>
                <c:pt idx="47">
                  <c:v>XII 17</c:v>
                </c:pt>
                <c:pt idx="48">
                  <c:v>I 18</c:v>
                </c:pt>
                <c:pt idx="49">
                  <c:v>II 18</c:v>
                </c:pt>
                <c:pt idx="50">
                  <c:v>III 18</c:v>
                </c:pt>
                <c:pt idx="51">
                  <c:v>IV 18</c:v>
                </c:pt>
                <c:pt idx="52">
                  <c:v>V 18</c:v>
                </c:pt>
                <c:pt idx="53">
                  <c:v>VI 18</c:v>
                </c:pt>
                <c:pt idx="54">
                  <c:v>VII 18</c:v>
                </c:pt>
                <c:pt idx="55">
                  <c:v>VIII 18</c:v>
                </c:pt>
                <c:pt idx="56">
                  <c:v>IX 18</c:v>
                </c:pt>
                <c:pt idx="57">
                  <c:v>X 18</c:v>
                </c:pt>
                <c:pt idx="58">
                  <c:v>XI 18</c:v>
                </c:pt>
                <c:pt idx="59">
                  <c:v>XII 18</c:v>
                </c:pt>
                <c:pt idx="60">
                  <c:v>I 19</c:v>
                </c:pt>
                <c:pt idx="61">
                  <c:v>II 19</c:v>
                </c:pt>
                <c:pt idx="62">
                  <c:v>III 19</c:v>
                </c:pt>
                <c:pt idx="63">
                  <c:v>IV 19</c:v>
                </c:pt>
                <c:pt idx="64">
                  <c:v>V 19</c:v>
                </c:pt>
                <c:pt idx="65">
                  <c:v>VI 19</c:v>
                </c:pt>
                <c:pt idx="66">
                  <c:v>VII 19</c:v>
                </c:pt>
                <c:pt idx="67">
                  <c:v>VIII 19</c:v>
                </c:pt>
                <c:pt idx="68">
                  <c:v>IX 19</c:v>
                </c:pt>
                <c:pt idx="69">
                  <c:v>X 19</c:v>
                </c:pt>
                <c:pt idx="70">
                  <c:v>XI 19</c:v>
                </c:pt>
                <c:pt idx="71">
                  <c:v>XII 19</c:v>
                </c:pt>
              </c:strCache>
            </c:strRef>
          </c:cat>
          <c:val>
            <c:numRef>
              <c:f>BEZROB!$B$77:$B$148</c:f>
              <c:numCache>
                <c:formatCode>General</c:formatCode>
                <c:ptCount val="72"/>
                <c:pt idx="0">
                  <c:v>10</c:v>
                </c:pt>
                <c:pt idx="1">
                  <c:v>10</c:v>
                </c:pt>
                <c:pt idx="2">
                  <c:v>9.6</c:v>
                </c:pt>
                <c:pt idx="3">
                  <c:v>9.1</c:v>
                </c:pt>
                <c:pt idx="4">
                  <c:v>8.6999999999999993</c:v>
                </c:pt>
                <c:pt idx="5">
                  <c:v>8.3000000000000007</c:v>
                </c:pt>
                <c:pt idx="6">
                  <c:v>8.1999999999999993</c:v>
                </c:pt>
                <c:pt idx="7">
                  <c:v>8.1</c:v>
                </c:pt>
                <c:pt idx="8">
                  <c:v>7.9</c:v>
                </c:pt>
                <c:pt idx="9">
                  <c:v>7.7</c:v>
                </c:pt>
                <c:pt idx="10">
                  <c:v>7.7</c:v>
                </c:pt>
                <c:pt idx="11">
                  <c:v>7.6</c:v>
                </c:pt>
                <c:pt idx="12">
                  <c:v>8</c:v>
                </c:pt>
                <c:pt idx="13">
                  <c:v>8.1</c:v>
                </c:pt>
                <c:pt idx="14">
                  <c:v>7.8</c:v>
                </c:pt>
                <c:pt idx="15">
                  <c:v>7.4</c:v>
                </c:pt>
                <c:pt idx="16">
                  <c:v>7.1</c:v>
                </c:pt>
                <c:pt idx="17">
                  <c:v>6.7</c:v>
                </c:pt>
                <c:pt idx="18">
                  <c:v>6.5</c:v>
                </c:pt>
                <c:pt idx="19">
                  <c:v>6.4</c:v>
                </c:pt>
                <c:pt idx="20">
                  <c:v>6.2</c:v>
                </c:pt>
                <c:pt idx="21">
                  <c:v>6.1</c:v>
                </c:pt>
                <c:pt idx="22">
                  <c:v>6.1</c:v>
                </c:pt>
                <c:pt idx="23">
                  <c:v>6.2</c:v>
                </c:pt>
                <c:pt idx="24">
                  <c:v>6.4</c:v>
                </c:pt>
                <c:pt idx="25">
                  <c:v>6.4</c:v>
                </c:pt>
                <c:pt idx="26">
                  <c:v>6.2</c:v>
                </c:pt>
                <c:pt idx="27">
                  <c:v>5.9</c:v>
                </c:pt>
                <c:pt idx="28">
                  <c:v>5.6</c:v>
                </c:pt>
                <c:pt idx="29">
                  <c:v>5.3</c:v>
                </c:pt>
                <c:pt idx="30">
                  <c:v>5.2</c:v>
                </c:pt>
                <c:pt idx="31">
                  <c:v>5.2</c:v>
                </c:pt>
                <c:pt idx="32">
                  <c:v>5.0999999999999996</c:v>
                </c:pt>
                <c:pt idx="33">
                  <c:v>5</c:v>
                </c:pt>
                <c:pt idx="34">
                  <c:v>5</c:v>
                </c:pt>
                <c:pt idx="35">
                  <c:v>4.9000000000000004</c:v>
                </c:pt>
                <c:pt idx="36">
                  <c:v>5.0999999999999996</c:v>
                </c:pt>
                <c:pt idx="37">
                  <c:v>5.0999999999999996</c:v>
                </c:pt>
                <c:pt idx="38">
                  <c:v>4.9000000000000004</c:v>
                </c:pt>
                <c:pt idx="39">
                  <c:v>4.5</c:v>
                </c:pt>
                <c:pt idx="40">
                  <c:v>4.3</c:v>
                </c:pt>
                <c:pt idx="41">
                  <c:v>4.0999999999999996</c:v>
                </c:pt>
                <c:pt idx="42">
                  <c:v>4.0999999999999996</c:v>
                </c:pt>
                <c:pt idx="43">
                  <c:v>4.0999999999999996</c:v>
                </c:pt>
                <c:pt idx="44">
                  <c:v>4</c:v>
                </c:pt>
                <c:pt idx="45">
                  <c:v>3.8</c:v>
                </c:pt>
                <c:pt idx="46">
                  <c:v>3.7</c:v>
                </c:pt>
                <c:pt idx="47">
                  <c:v>3.7</c:v>
                </c:pt>
                <c:pt idx="48">
                  <c:v>3.8</c:v>
                </c:pt>
                <c:pt idx="49">
                  <c:v>3.9</c:v>
                </c:pt>
                <c:pt idx="50">
                  <c:v>3.7</c:v>
                </c:pt>
                <c:pt idx="51">
                  <c:v>3.5</c:v>
                </c:pt>
                <c:pt idx="52">
                  <c:v>3.4</c:v>
                </c:pt>
                <c:pt idx="53">
                  <c:v>3.2</c:v>
                </c:pt>
                <c:pt idx="54">
                  <c:v>3.2</c:v>
                </c:pt>
                <c:pt idx="55">
                  <c:v>3.2</c:v>
                </c:pt>
                <c:pt idx="56">
                  <c:v>3.2</c:v>
                </c:pt>
                <c:pt idx="57">
                  <c:v>3.1</c:v>
                </c:pt>
                <c:pt idx="58">
                  <c:v>3.1</c:v>
                </c:pt>
                <c:pt idx="59">
                  <c:v>3.2</c:v>
                </c:pt>
                <c:pt idx="60">
                  <c:v>3.3</c:v>
                </c:pt>
                <c:pt idx="61">
                  <c:v>3.3</c:v>
                </c:pt>
                <c:pt idx="62">
                  <c:v>3.2</c:v>
                </c:pt>
                <c:pt idx="63">
                  <c:v>3</c:v>
                </c:pt>
                <c:pt idx="64">
                  <c:v>2.9</c:v>
                </c:pt>
                <c:pt idx="65">
                  <c:v>2.8</c:v>
                </c:pt>
                <c:pt idx="66">
                  <c:v>2.8</c:v>
                </c:pt>
                <c:pt idx="67">
                  <c:v>2.8</c:v>
                </c:pt>
                <c:pt idx="68">
                  <c:v>2.8</c:v>
                </c:pt>
                <c:pt idx="69">
                  <c:v>2.8</c:v>
                </c:pt>
                <c:pt idx="70">
                  <c:v>2.8</c:v>
                </c:pt>
                <c:pt idx="71">
                  <c:v>2.8</c:v>
                </c:pt>
              </c:numCache>
            </c:numRef>
          </c:val>
          <c:smooth val="0"/>
          <c:extLst>
            <c:ext xmlns:c16="http://schemas.microsoft.com/office/drawing/2014/chart" uri="{C3380CC4-5D6E-409C-BE32-E72D297353CC}">
              <c16:uniqueId val="{00000000-D283-43DA-A174-ED41BF887B85}"/>
            </c:ext>
          </c:extLst>
        </c:ser>
        <c:dLbls>
          <c:showLegendKey val="0"/>
          <c:showVal val="0"/>
          <c:showCatName val="0"/>
          <c:showSerName val="0"/>
          <c:showPercent val="0"/>
          <c:showBubbleSize val="0"/>
        </c:dLbls>
        <c:smooth val="0"/>
        <c:axId val="2006427920"/>
        <c:axId val="2006429360"/>
      </c:lineChart>
      <c:catAx>
        <c:axId val="20064279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2006429360"/>
        <c:crosses val="autoZero"/>
        <c:auto val="1"/>
        <c:lblAlgn val="ctr"/>
        <c:lblOffset val="100"/>
        <c:noMultiLvlLbl val="0"/>
      </c:catAx>
      <c:valAx>
        <c:axId val="20064293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2006427920"/>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defRPr>
      </a:pPr>
      <a:endParaRPr lang="pl-PL"/>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PRODUKCJA BUDOWLANO-MONTAŻOWA </a:t>
            </a:r>
          </a:p>
          <a:p>
            <a:pPr>
              <a:defRPr>
                <a:solidFill>
                  <a:sysClr val="windowText" lastClr="000000"/>
                </a:solidFill>
              </a:defRPr>
            </a:pPr>
            <a:r>
              <a:rPr lang="pl-PL" sz="1100">
                <a:solidFill>
                  <a:sysClr val="windowText" lastClr="000000"/>
                </a:solidFill>
              </a:rPr>
              <a:t>(rok poprzedni = 100)</a:t>
            </a:r>
            <a:endParaRPr lang="pl-PL" sz="1200">
              <a:solidFill>
                <a:sysClr val="windowText" lastClr="0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'Prod. bud-mont'!$A$77:$A$148</c:f>
              <c:strCache>
                <c:ptCount val="72"/>
                <c:pt idx="0">
                  <c:v>I 14</c:v>
                </c:pt>
                <c:pt idx="1">
                  <c:v>II 14</c:v>
                </c:pt>
                <c:pt idx="2">
                  <c:v>III 14 </c:v>
                </c:pt>
                <c:pt idx="3">
                  <c:v>IV 14</c:v>
                </c:pt>
                <c:pt idx="4">
                  <c:v>V 14</c:v>
                </c:pt>
                <c:pt idx="5">
                  <c:v>VI 14</c:v>
                </c:pt>
                <c:pt idx="6">
                  <c:v>VII 14</c:v>
                </c:pt>
                <c:pt idx="7">
                  <c:v>VIII 14</c:v>
                </c:pt>
                <c:pt idx="8">
                  <c:v>IX 14</c:v>
                </c:pt>
                <c:pt idx="9">
                  <c:v>X 14</c:v>
                </c:pt>
                <c:pt idx="10">
                  <c:v>XI 14</c:v>
                </c:pt>
                <c:pt idx="11">
                  <c:v>XII 14</c:v>
                </c:pt>
                <c:pt idx="12">
                  <c:v>I 15</c:v>
                </c:pt>
                <c:pt idx="13">
                  <c:v>II 15</c:v>
                </c:pt>
                <c:pt idx="14">
                  <c:v>III 15</c:v>
                </c:pt>
                <c:pt idx="15">
                  <c:v>IV 15</c:v>
                </c:pt>
                <c:pt idx="16">
                  <c:v>V 15</c:v>
                </c:pt>
                <c:pt idx="17">
                  <c:v>VI 15</c:v>
                </c:pt>
                <c:pt idx="18">
                  <c:v>VII 15</c:v>
                </c:pt>
                <c:pt idx="19">
                  <c:v>VIII 15</c:v>
                </c:pt>
                <c:pt idx="20">
                  <c:v>IX 15</c:v>
                </c:pt>
                <c:pt idx="21">
                  <c:v>X 15</c:v>
                </c:pt>
                <c:pt idx="22">
                  <c:v>XI 15</c:v>
                </c:pt>
                <c:pt idx="23">
                  <c:v>XII 15</c:v>
                </c:pt>
                <c:pt idx="24">
                  <c:v>I 16</c:v>
                </c:pt>
                <c:pt idx="25">
                  <c:v>II 16</c:v>
                </c:pt>
                <c:pt idx="26">
                  <c:v>III 16</c:v>
                </c:pt>
                <c:pt idx="27">
                  <c:v>IV 16</c:v>
                </c:pt>
                <c:pt idx="28">
                  <c:v>V 16</c:v>
                </c:pt>
                <c:pt idx="29">
                  <c:v>VI 16</c:v>
                </c:pt>
                <c:pt idx="30">
                  <c:v>VII 16</c:v>
                </c:pt>
                <c:pt idx="31">
                  <c:v>VIII 16</c:v>
                </c:pt>
                <c:pt idx="32">
                  <c:v>IX 16</c:v>
                </c:pt>
                <c:pt idx="33">
                  <c:v>X 16</c:v>
                </c:pt>
                <c:pt idx="34">
                  <c:v>XI 16</c:v>
                </c:pt>
                <c:pt idx="35">
                  <c:v>XII 16</c:v>
                </c:pt>
                <c:pt idx="36">
                  <c:v>I 17</c:v>
                </c:pt>
                <c:pt idx="37">
                  <c:v>II 17</c:v>
                </c:pt>
                <c:pt idx="38">
                  <c:v>III 17</c:v>
                </c:pt>
                <c:pt idx="39">
                  <c:v>IV 17</c:v>
                </c:pt>
                <c:pt idx="40">
                  <c:v>V 17</c:v>
                </c:pt>
                <c:pt idx="41">
                  <c:v>VI 17</c:v>
                </c:pt>
                <c:pt idx="42">
                  <c:v>VII 17</c:v>
                </c:pt>
                <c:pt idx="43">
                  <c:v>VIII 17</c:v>
                </c:pt>
                <c:pt idx="44">
                  <c:v>IX 17</c:v>
                </c:pt>
                <c:pt idx="45">
                  <c:v>X 17</c:v>
                </c:pt>
                <c:pt idx="46">
                  <c:v>XI 17</c:v>
                </c:pt>
                <c:pt idx="47">
                  <c:v>XII 17</c:v>
                </c:pt>
                <c:pt idx="48">
                  <c:v>I 18</c:v>
                </c:pt>
                <c:pt idx="49">
                  <c:v>II 18</c:v>
                </c:pt>
                <c:pt idx="50">
                  <c:v>III 18</c:v>
                </c:pt>
                <c:pt idx="51">
                  <c:v>IV 18</c:v>
                </c:pt>
                <c:pt idx="52">
                  <c:v>V 18</c:v>
                </c:pt>
                <c:pt idx="53">
                  <c:v>VI 18</c:v>
                </c:pt>
                <c:pt idx="54">
                  <c:v>VII 18</c:v>
                </c:pt>
                <c:pt idx="55">
                  <c:v>VIII 18</c:v>
                </c:pt>
                <c:pt idx="56">
                  <c:v>IX 18</c:v>
                </c:pt>
                <c:pt idx="57">
                  <c:v>X 18</c:v>
                </c:pt>
                <c:pt idx="58">
                  <c:v>XI 18</c:v>
                </c:pt>
                <c:pt idx="59">
                  <c:v>XII 18</c:v>
                </c:pt>
                <c:pt idx="60">
                  <c:v>I 19</c:v>
                </c:pt>
                <c:pt idx="61">
                  <c:v>II 19</c:v>
                </c:pt>
                <c:pt idx="62">
                  <c:v>III 19</c:v>
                </c:pt>
                <c:pt idx="63">
                  <c:v>IV 19</c:v>
                </c:pt>
                <c:pt idx="64">
                  <c:v>V 19</c:v>
                </c:pt>
                <c:pt idx="65">
                  <c:v>VI 19</c:v>
                </c:pt>
                <c:pt idx="66">
                  <c:v>VII 19</c:v>
                </c:pt>
                <c:pt idx="67">
                  <c:v>VIII 19</c:v>
                </c:pt>
                <c:pt idx="68">
                  <c:v>IX 19</c:v>
                </c:pt>
                <c:pt idx="69">
                  <c:v>X 19</c:v>
                </c:pt>
                <c:pt idx="70">
                  <c:v>XI 19</c:v>
                </c:pt>
                <c:pt idx="71">
                  <c:v>XII 19</c:v>
                </c:pt>
              </c:strCache>
            </c:strRef>
          </c:cat>
          <c:val>
            <c:numRef>
              <c:f>'Prod. bud-mont'!$D$77:$D$148</c:f>
              <c:numCache>
                <c:formatCode>General</c:formatCode>
                <c:ptCount val="72"/>
                <c:pt idx="0">
                  <c:v>92.5</c:v>
                </c:pt>
                <c:pt idx="1">
                  <c:v>104.6</c:v>
                </c:pt>
                <c:pt idx="2">
                  <c:v>121.3</c:v>
                </c:pt>
                <c:pt idx="3">
                  <c:v>102</c:v>
                </c:pt>
                <c:pt idx="4">
                  <c:v>113.8</c:v>
                </c:pt>
                <c:pt idx="5">
                  <c:v>103</c:v>
                </c:pt>
                <c:pt idx="6">
                  <c:v>100</c:v>
                </c:pt>
                <c:pt idx="7">
                  <c:v>102.7</c:v>
                </c:pt>
                <c:pt idx="8">
                  <c:v>97</c:v>
                </c:pt>
                <c:pt idx="9">
                  <c:v>96.6</c:v>
                </c:pt>
                <c:pt idx="10">
                  <c:v>103</c:v>
                </c:pt>
                <c:pt idx="11">
                  <c:v>101</c:v>
                </c:pt>
                <c:pt idx="12">
                  <c:v>113.7</c:v>
                </c:pt>
                <c:pt idx="13">
                  <c:v>98.9</c:v>
                </c:pt>
                <c:pt idx="14">
                  <c:v>102</c:v>
                </c:pt>
                <c:pt idx="15">
                  <c:v>111.9</c:v>
                </c:pt>
                <c:pt idx="16">
                  <c:v>92.2</c:v>
                </c:pt>
                <c:pt idx="17">
                  <c:v>99.6</c:v>
                </c:pt>
                <c:pt idx="18">
                  <c:v>111.2</c:v>
                </c:pt>
                <c:pt idx="19">
                  <c:v>106.8</c:v>
                </c:pt>
                <c:pt idx="20">
                  <c:v>115.5</c:v>
                </c:pt>
                <c:pt idx="21">
                  <c:v>113.2</c:v>
                </c:pt>
                <c:pt idx="22">
                  <c:v>117.8</c:v>
                </c:pt>
                <c:pt idx="23">
                  <c:v>92.5</c:v>
                </c:pt>
                <c:pt idx="24">
                  <c:v>76.5</c:v>
                </c:pt>
                <c:pt idx="25">
                  <c:v>116</c:v>
                </c:pt>
                <c:pt idx="26">
                  <c:v>95.5</c:v>
                </c:pt>
                <c:pt idx="27">
                  <c:v>84.1</c:v>
                </c:pt>
                <c:pt idx="28">
                  <c:v>81.099999999999994</c:v>
                </c:pt>
                <c:pt idx="29">
                  <c:v>84.5</c:v>
                </c:pt>
                <c:pt idx="30">
                  <c:v>68.400000000000006</c:v>
                </c:pt>
                <c:pt idx="31">
                  <c:v>75</c:v>
                </c:pt>
                <c:pt idx="32">
                  <c:v>67.599999999999994</c:v>
                </c:pt>
                <c:pt idx="33">
                  <c:v>67.7</c:v>
                </c:pt>
                <c:pt idx="34">
                  <c:v>62.4</c:v>
                </c:pt>
                <c:pt idx="35">
                  <c:v>81.900000000000006</c:v>
                </c:pt>
                <c:pt idx="36">
                  <c:v>126.2</c:v>
                </c:pt>
                <c:pt idx="37">
                  <c:v>73.400000000000006</c:v>
                </c:pt>
                <c:pt idx="38">
                  <c:v>94.3</c:v>
                </c:pt>
                <c:pt idx="39">
                  <c:v>104.5</c:v>
                </c:pt>
                <c:pt idx="40">
                  <c:v>112</c:v>
                </c:pt>
                <c:pt idx="41">
                  <c:v>112.4</c:v>
                </c:pt>
                <c:pt idx="42">
                  <c:v>114.2</c:v>
                </c:pt>
                <c:pt idx="43">
                  <c:v>121.3</c:v>
                </c:pt>
                <c:pt idx="44">
                  <c:v>111.1</c:v>
                </c:pt>
                <c:pt idx="45">
                  <c:v>128</c:v>
                </c:pt>
                <c:pt idx="46">
                  <c:v>128.6</c:v>
                </c:pt>
                <c:pt idx="47">
                  <c:v>121.2</c:v>
                </c:pt>
                <c:pt idx="48">
                  <c:v>142.1</c:v>
                </c:pt>
                <c:pt idx="49">
                  <c:v>191.2</c:v>
                </c:pt>
                <c:pt idx="50">
                  <c:v>144.9</c:v>
                </c:pt>
                <c:pt idx="51">
                  <c:v>136.4</c:v>
                </c:pt>
                <c:pt idx="52">
                  <c:v>126</c:v>
                </c:pt>
                <c:pt idx="53">
                  <c:v>153.30000000000001</c:v>
                </c:pt>
                <c:pt idx="54">
                  <c:v>144.5</c:v>
                </c:pt>
                <c:pt idx="55">
                  <c:v>138</c:v>
                </c:pt>
                <c:pt idx="56">
                  <c:v>136.1</c:v>
                </c:pt>
                <c:pt idx="57">
                  <c:v>128.80000000000001</c:v>
                </c:pt>
                <c:pt idx="58">
                  <c:v>142.4</c:v>
                </c:pt>
                <c:pt idx="59">
                  <c:v>126</c:v>
                </c:pt>
                <c:pt idx="60">
                  <c:v>102.9</c:v>
                </c:pt>
                <c:pt idx="61">
                  <c:v>112.4</c:v>
                </c:pt>
                <c:pt idx="62">
                  <c:v>127.6</c:v>
                </c:pt>
                <c:pt idx="63">
                  <c:v>115.9</c:v>
                </c:pt>
                <c:pt idx="64">
                  <c:v>124</c:v>
                </c:pt>
                <c:pt idx="65">
                  <c:v>103.6</c:v>
                </c:pt>
                <c:pt idx="66">
                  <c:v>125.6</c:v>
                </c:pt>
                <c:pt idx="67">
                  <c:v>107.9</c:v>
                </c:pt>
                <c:pt idx="68">
                  <c:v>108.6</c:v>
                </c:pt>
                <c:pt idx="69">
                  <c:v>100.6</c:v>
                </c:pt>
                <c:pt idx="70">
                  <c:v>94.6</c:v>
                </c:pt>
                <c:pt idx="71">
                  <c:v>101.9</c:v>
                </c:pt>
              </c:numCache>
            </c:numRef>
          </c:val>
          <c:smooth val="0"/>
          <c:extLst>
            <c:ext xmlns:c16="http://schemas.microsoft.com/office/drawing/2014/chart" uri="{C3380CC4-5D6E-409C-BE32-E72D297353CC}">
              <c16:uniqueId val="{00000000-18E5-43AF-8B08-CDBB623E9D0D}"/>
            </c:ext>
          </c:extLst>
        </c:ser>
        <c:dLbls>
          <c:showLegendKey val="0"/>
          <c:showVal val="0"/>
          <c:showCatName val="0"/>
          <c:showSerName val="0"/>
          <c:showPercent val="0"/>
          <c:showBubbleSize val="0"/>
        </c:dLbls>
        <c:smooth val="0"/>
        <c:axId val="760211776"/>
        <c:axId val="760212736"/>
      </c:lineChart>
      <c:catAx>
        <c:axId val="760211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760212736"/>
        <c:crosses val="autoZero"/>
        <c:auto val="1"/>
        <c:lblAlgn val="ctr"/>
        <c:lblOffset val="100"/>
        <c:noMultiLvlLbl val="0"/>
      </c:catAx>
      <c:valAx>
        <c:axId val="760212736"/>
        <c:scaling>
          <c:orientation val="minMax"/>
          <c:max val="200"/>
          <c:min val="5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76021177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PRZECIĘTNA PŁACA </a:t>
            </a:r>
          </a:p>
          <a:p>
            <a:pPr>
              <a:defRPr>
                <a:solidFill>
                  <a:sysClr val="windowText" lastClr="000000"/>
                </a:solidFill>
              </a:defRPr>
            </a:pPr>
            <a:r>
              <a:rPr lang="pl-PL" sz="1100">
                <a:solidFill>
                  <a:sysClr val="windowText" lastClr="000000"/>
                </a:solidFill>
              </a:rPr>
              <a:t>(rok poprzedni = 100)</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'Płace przeds'!$A$77:$A$148</c:f>
              <c:strCache>
                <c:ptCount val="72"/>
                <c:pt idx="0">
                  <c:v>I 14</c:v>
                </c:pt>
                <c:pt idx="1">
                  <c:v>II 14</c:v>
                </c:pt>
                <c:pt idx="2">
                  <c:v>III 14</c:v>
                </c:pt>
                <c:pt idx="3">
                  <c:v>IV 14</c:v>
                </c:pt>
                <c:pt idx="4">
                  <c:v>V 14</c:v>
                </c:pt>
                <c:pt idx="5">
                  <c:v>VI 14</c:v>
                </c:pt>
                <c:pt idx="6">
                  <c:v>VII 14</c:v>
                </c:pt>
                <c:pt idx="7">
                  <c:v>VIII 14</c:v>
                </c:pt>
                <c:pt idx="8">
                  <c:v>IX 14</c:v>
                </c:pt>
                <c:pt idx="9">
                  <c:v>X 14</c:v>
                </c:pt>
                <c:pt idx="10">
                  <c:v>XI 14</c:v>
                </c:pt>
                <c:pt idx="11">
                  <c:v>XII 14</c:v>
                </c:pt>
                <c:pt idx="12">
                  <c:v>I 15</c:v>
                </c:pt>
                <c:pt idx="13">
                  <c:v>II 15</c:v>
                </c:pt>
                <c:pt idx="14">
                  <c:v>III 15</c:v>
                </c:pt>
                <c:pt idx="15">
                  <c:v>IV 15</c:v>
                </c:pt>
                <c:pt idx="16">
                  <c:v>V 15</c:v>
                </c:pt>
                <c:pt idx="17">
                  <c:v>VI 15</c:v>
                </c:pt>
                <c:pt idx="18">
                  <c:v>VII 15</c:v>
                </c:pt>
                <c:pt idx="19">
                  <c:v>VIII 15</c:v>
                </c:pt>
                <c:pt idx="20">
                  <c:v>IX 15</c:v>
                </c:pt>
                <c:pt idx="21">
                  <c:v>X 15</c:v>
                </c:pt>
                <c:pt idx="22">
                  <c:v>XI 15</c:v>
                </c:pt>
                <c:pt idx="23">
                  <c:v>XII 15</c:v>
                </c:pt>
                <c:pt idx="24">
                  <c:v>I 16</c:v>
                </c:pt>
                <c:pt idx="25">
                  <c:v>II 16</c:v>
                </c:pt>
                <c:pt idx="26">
                  <c:v>III 16</c:v>
                </c:pt>
                <c:pt idx="27">
                  <c:v>IV 16</c:v>
                </c:pt>
                <c:pt idx="28">
                  <c:v>V 16</c:v>
                </c:pt>
                <c:pt idx="29">
                  <c:v>VI 16</c:v>
                </c:pt>
                <c:pt idx="30">
                  <c:v>VII 16</c:v>
                </c:pt>
                <c:pt idx="31">
                  <c:v>VIII 16</c:v>
                </c:pt>
                <c:pt idx="32">
                  <c:v>IX 16</c:v>
                </c:pt>
                <c:pt idx="33">
                  <c:v>X 16</c:v>
                </c:pt>
                <c:pt idx="34">
                  <c:v>XI 16</c:v>
                </c:pt>
                <c:pt idx="35">
                  <c:v>XII 16</c:v>
                </c:pt>
                <c:pt idx="36">
                  <c:v>I 17</c:v>
                </c:pt>
                <c:pt idx="37">
                  <c:v>II 17</c:v>
                </c:pt>
                <c:pt idx="38">
                  <c:v>III 17</c:v>
                </c:pt>
                <c:pt idx="39">
                  <c:v>IV 17</c:v>
                </c:pt>
                <c:pt idx="40">
                  <c:v>V 17</c:v>
                </c:pt>
                <c:pt idx="41">
                  <c:v>VI 17</c:v>
                </c:pt>
                <c:pt idx="42">
                  <c:v>VII 17</c:v>
                </c:pt>
                <c:pt idx="43">
                  <c:v>VIII 17</c:v>
                </c:pt>
                <c:pt idx="44">
                  <c:v>IX 17</c:v>
                </c:pt>
                <c:pt idx="45">
                  <c:v>X 17</c:v>
                </c:pt>
                <c:pt idx="46">
                  <c:v>XI 17</c:v>
                </c:pt>
                <c:pt idx="47">
                  <c:v>XII 17</c:v>
                </c:pt>
                <c:pt idx="48">
                  <c:v>I 18</c:v>
                </c:pt>
                <c:pt idx="49">
                  <c:v>II 18</c:v>
                </c:pt>
                <c:pt idx="50">
                  <c:v>III 18</c:v>
                </c:pt>
                <c:pt idx="51">
                  <c:v>IV 18</c:v>
                </c:pt>
                <c:pt idx="52">
                  <c:v>V 18</c:v>
                </c:pt>
                <c:pt idx="53">
                  <c:v>VI 18</c:v>
                </c:pt>
                <c:pt idx="54">
                  <c:v>VII 18</c:v>
                </c:pt>
                <c:pt idx="55">
                  <c:v>VIII 18</c:v>
                </c:pt>
                <c:pt idx="56">
                  <c:v>IX 18</c:v>
                </c:pt>
                <c:pt idx="57">
                  <c:v>X 18</c:v>
                </c:pt>
                <c:pt idx="58">
                  <c:v>XI 18</c:v>
                </c:pt>
                <c:pt idx="59">
                  <c:v>XII 18</c:v>
                </c:pt>
                <c:pt idx="60">
                  <c:v>I 19</c:v>
                </c:pt>
                <c:pt idx="61">
                  <c:v>II 19</c:v>
                </c:pt>
                <c:pt idx="62">
                  <c:v>III 19</c:v>
                </c:pt>
                <c:pt idx="63">
                  <c:v>IV 19</c:v>
                </c:pt>
                <c:pt idx="64">
                  <c:v>V 19</c:v>
                </c:pt>
                <c:pt idx="65">
                  <c:v>VI 19</c:v>
                </c:pt>
                <c:pt idx="66">
                  <c:v>VII 19</c:v>
                </c:pt>
                <c:pt idx="67">
                  <c:v>VIII 19</c:v>
                </c:pt>
                <c:pt idx="68">
                  <c:v>IX 19</c:v>
                </c:pt>
                <c:pt idx="69">
                  <c:v>X 19</c:v>
                </c:pt>
                <c:pt idx="70">
                  <c:v>XI 19</c:v>
                </c:pt>
                <c:pt idx="71">
                  <c:v>XII 19</c:v>
                </c:pt>
              </c:strCache>
            </c:strRef>
          </c:cat>
          <c:val>
            <c:numRef>
              <c:f>'Płace przeds'!$D$77:$D$148</c:f>
              <c:numCache>
                <c:formatCode>General</c:formatCode>
                <c:ptCount val="72"/>
                <c:pt idx="0">
                  <c:v>104.5</c:v>
                </c:pt>
                <c:pt idx="1">
                  <c:v>103.2</c:v>
                </c:pt>
                <c:pt idx="2">
                  <c:v>100.2</c:v>
                </c:pt>
                <c:pt idx="3">
                  <c:v>105.3</c:v>
                </c:pt>
                <c:pt idx="4">
                  <c:v>100.6</c:v>
                </c:pt>
                <c:pt idx="5">
                  <c:v>101.9</c:v>
                </c:pt>
                <c:pt idx="6">
                  <c:v>101.9</c:v>
                </c:pt>
                <c:pt idx="7">
                  <c:v>102</c:v>
                </c:pt>
                <c:pt idx="8">
                  <c:v>103.4</c:v>
                </c:pt>
                <c:pt idx="9">
                  <c:v>102.3</c:v>
                </c:pt>
                <c:pt idx="10">
                  <c:v>101.8</c:v>
                </c:pt>
                <c:pt idx="11">
                  <c:v>103.2</c:v>
                </c:pt>
                <c:pt idx="12">
                  <c:v>103.5</c:v>
                </c:pt>
                <c:pt idx="13">
                  <c:v>101.8</c:v>
                </c:pt>
                <c:pt idx="14">
                  <c:v>104.8</c:v>
                </c:pt>
                <c:pt idx="15">
                  <c:v>100.4</c:v>
                </c:pt>
                <c:pt idx="16">
                  <c:v>101.1</c:v>
                </c:pt>
                <c:pt idx="17">
                  <c:v>100.9</c:v>
                </c:pt>
                <c:pt idx="18">
                  <c:v>101</c:v>
                </c:pt>
                <c:pt idx="19">
                  <c:v>103.1</c:v>
                </c:pt>
                <c:pt idx="20">
                  <c:v>103.4</c:v>
                </c:pt>
                <c:pt idx="21">
                  <c:v>102.9</c:v>
                </c:pt>
                <c:pt idx="22">
                  <c:v>102.3</c:v>
                </c:pt>
                <c:pt idx="23">
                  <c:v>103</c:v>
                </c:pt>
                <c:pt idx="24">
                  <c:v>102</c:v>
                </c:pt>
                <c:pt idx="25">
                  <c:v>106.4</c:v>
                </c:pt>
                <c:pt idx="26">
                  <c:v>103</c:v>
                </c:pt>
                <c:pt idx="27">
                  <c:v>108.2</c:v>
                </c:pt>
                <c:pt idx="28">
                  <c:v>107.2</c:v>
                </c:pt>
                <c:pt idx="29">
                  <c:v>107.4</c:v>
                </c:pt>
                <c:pt idx="30">
                  <c:v>108</c:v>
                </c:pt>
                <c:pt idx="31">
                  <c:v>106.3</c:v>
                </c:pt>
                <c:pt idx="32">
                  <c:v>106</c:v>
                </c:pt>
                <c:pt idx="33">
                  <c:v>105.5</c:v>
                </c:pt>
                <c:pt idx="34">
                  <c:v>105.3</c:v>
                </c:pt>
                <c:pt idx="35">
                  <c:v>104.9</c:v>
                </c:pt>
                <c:pt idx="36">
                  <c:v>105.2</c:v>
                </c:pt>
                <c:pt idx="37">
                  <c:v>105.4</c:v>
                </c:pt>
                <c:pt idx="38">
                  <c:v>106.4</c:v>
                </c:pt>
                <c:pt idx="39">
                  <c:v>104.9</c:v>
                </c:pt>
                <c:pt idx="40">
                  <c:v>106.6</c:v>
                </c:pt>
                <c:pt idx="41">
                  <c:v>105.1</c:v>
                </c:pt>
                <c:pt idx="42">
                  <c:v>106</c:v>
                </c:pt>
                <c:pt idx="43">
                  <c:v>106.4</c:v>
                </c:pt>
                <c:pt idx="44">
                  <c:v>106.3</c:v>
                </c:pt>
                <c:pt idx="45">
                  <c:v>108.2</c:v>
                </c:pt>
                <c:pt idx="46">
                  <c:v>107.5</c:v>
                </c:pt>
                <c:pt idx="47">
                  <c:v>107.8</c:v>
                </c:pt>
                <c:pt idx="48">
                  <c:v>108.2</c:v>
                </c:pt>
                <c:pt idx="49">
                  <c:v>107</c:v>
                </c:pt>
                <c:pt idx="50">
                  <c:v>106.5</c:v>
                </c:pt>
                <c:pt idx="51">
                  <c:v>106.7</c:v>
                </c:pt>
                <c:pt idx="52">
                  <c:v>107.4</c:v>
                </c:pt>
                <c:pt idx="53">
                  <c:v>108.2</c:v>
                </c:pt>
                <c:pt idx="54">
                  <c:v>106.3</c:v>
                </c:pt>
                <c:pt idx="55">
                  <c:v>107.2</c:v>
                </c:pt>
                <c:pt idx="56">
                  <c:v>106.5</c:v>
                </c:pt>
                <c:pt idx="57">
                  <c:v>106.3</c:v>
                </c:pt>
                <c:pt idx="58">
                  <c:v>107.6</c:v>
                </c:pt>
                <c:pt idx="59">
                  <c:v>106.3</c:v>
                </c:pt>
                <c:pt idx="60">
                  <c:v>108</c:v>
                </c:pt>
                <c:pt idx="61">
                  <c:v>107.8</c:v>
                </c:pt>
                <c:pt idx="62">
                  <c:v>106.5</c:v>
                </c:pt>
                <c:pt idx="63">
                  <c:v>108</c:v>
                </c:pt>
                <c:pt idx="64">
                  <c:v>106.8</c:v>
                </c:pt>
                <c:pt idx="65">
                  <c:v>105.9</c:v>
                </c:pt>
                <c:pt idx="66">
                  <c:v>108.1</c:v>
                </c:pt>
                <c:pt idx="67">
                  <c:v>106.5</c:v>
                </c:pt>
                <c:pt idx="68">
                  <c:v>106.3</c:v>
                </c:pt>
                <c:pt idx="69">
                  <c:v>105.8</c:v>
                </c:pt>
                <c:pt idx="70">
                  <c:v>106.1</c:v>
                </c:pt>
                <c:pt idx="71">
                  <c:v>105.9</c:v>
                </c:pt>
              </c:numCache>
            </c:numRef>
          </c:val>
          <c:smooth val="0"/>
          <c:extLst>
            <c:ext xmlns:c16="http://schemas.microsoft.com/office/drawing/2014/chart" uri="{C3380CC4-5D6E-409C-BE32-E72D297353CC}">
              <c16:uniqueId val="{00000000-0129-417F-BC05-C484F1BFCA4C}"/>
            </c:ext>
          </c:extLst>
        </c:ser>
        <c:dLbls>
          <c:showLegendKey val="0"/>
          <c:showVal val="0"/>
          <c:showCatName val="0"/>
          <c:showSerName val="0"/>
          <c:showPercent val="0"/>
          <c:showBubbleSize val="0"/>
        </c:dLbls>
        <c:smooth val="0"/>
        <c:axId val="760219936"/>
        <c:axId val="760211296"/>
      </c:lineChart>
      <c:catAx>
        <c:axId val="760219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28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760211296"/>
        <c:crosses val="autoZero"/>
        <c:auto val="1"/>
        <c:lblAlgn val="ctr"/>
        <c:lblOffset val="100"/>
        <c:noMultiLvlLbl val="0"/>
      </c:catAx>
      <c:valAx>
        <c:axId val="760211296"/>
        <c:scaling>
          <c:orientation val="minMax"/>
          <c:min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76021993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PRODUKCJA PRZEMYSŁOWA </a:t>
            </a:r>
          </a:p>
          <a:p>
            <a:pPr>
              <a:defRPr>
                <a:solidFill>
                  <a:sysClr val="windowText" lastClr="000000"/>
                </a:solidFill>
              </a:defRPr>
            </a:pPr>
            <a:r>
              <a:rPr lang="pl-PL" sz="1050">
                <a:solidFill>
                  <a:sysClr val="windowText" lastClr="000000"/>
                </a:solidFill>
              </a:rPr>
              <a:t>(rok</a:t>
            </a:r>
            <a:r>
              <a:rPr lang="pl-PL" sz="1050" baseline="0">
                <a:solidFill>
                  <a:sysClr val="windowText" lastClr="000000"/>
                </a:solidFill>
              </a:rPr>
              <a:t> poprzedni = 100)</a:t>
            </a:r>
            <a:endParaRPr lang="pl-PL" sz="1050">
              <a:solidFill>
                <a:sysClr val="windowText" lastClr="0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'Prod. przem.'!$A$77:$A$148</c:f>
              <c:strCache>
                <c:ptCount val="72"/>
                <c:pt idx="0">
                  <c:v>I 14</c:v>
                </c:pt>
                <c:pt idx="1">
                  <c:v>II 14</c:v>
                </c:pt>
                <c:pt idx="2">
                  <c:v>III 14</c:v>
                </c:pt>
                <c:pt idx="3">
                  <c:v>IV 14</c:v>
                </c:pt>
                <c:pt idx="4">
                  <c:v>V 14</c:v>
                </c:pt>
                <c:pt idx="5">
                  <c:v>VI 14</c:v>
                </c:pt>
                <c:pt idx="6">
                  <c:v>VII 14</c:v>
                </c:pt>
                <c:pt idx="7">
                  <c:v>VIII 14</c:v>
                </c:pt>
                <c:pt idx="8">
                  <c:v>IX 14</c:v>
                </c:pt>
                <c:pt idx="9">
                  <c:v>X 14</c:v>
                </c:pt>
                <c:pt idx="10">
                  <c:v>XI 14</c:v>
                </c:pt>
                <c:pt idx="11">
                  <c:v>XII 14</c:v>
                </c:pt>
                <c:pt idx="12">
                  <c:v>I 15</c:v>
                </c:pt>
                <c:pt idx="13">
                  <c:v>II 15</c:v>
                </c:pt>
                <c:pt idx="14">
                  <c:v>III 15</c:v>
                </c:pt>
                <c:pt idx="15">
                  <c:v>IV 15</c:v>
                </c:pt>
                <c:pt idx="16">
                  <c:v>V 15</c:v>
                </c:pt>
                <c:pt idx="17">
                  <c:v>VI 15</c:v>
                </c:pt>
                <c:pt idx="18">
                  <c:v>VII 15</c:v>
                </c:pt>
                <c:pt idx="19">
                  <c:v>VIII 15</c:v>
                </c:pt>
                <c:pt idx="20">
                  <c:v>IX 15</c:v>
                </c:pt>
                <c:pt idx="21">
                  <c:v>X 15</c:v>
                </c:pt>
                <c:pt idx="22">
                  <c:v>XI 15</c:v>
                </c:pt>
                <c:pt idx="23">
                  <c:v>XII 15</c:v>
                </c:pt>
                <c:pt idx="24">
                  <c:v>I 16</c:v>
                </c:pt>
                <c:pt idx="25">
                  <c:v>II 16</c:v>
                </c:pt>
                <c:pt idx="26">
                  <c:v>III 16</c:v>
                </c:pt>
                <c:pt idx="27">
                  <c:v>IV 16</c:v>
                </c:pt>
                <c:pt idx="28">
                  <c:v>V 16</c:v>
                </c:pt>
                <c:pt idx="29">
                  <c:v>VI 16</c:v>
                </c:pt>
                <c:pt idx="30">
                  <c:v>VII 16</c:v>
                </c:pt>
                <c:pt idx="31">
                  <c:v>VIII 16</c:v>
                </c:pt>
                <c:pt idx="32">
                  <c:v>IX 16</c:v>
                </c:pt>
                <c:pt idx="33">
                  <c:v>X 16</c:v>
                </c:pt>
                <c:pt idx="34">
                  <c:v>XI 16</c:v>
                </c:pt>
                <c:pt idx="35">
                  <c:v>XII 16</c:v>
                </c:pt>
                <c:pt idx="36">
                  <c:v>I 17</c:v>
                </c:pt>
                <c:pt idx="37">
                  <c:v>II 17</c:v>
                </c:pt>
                <c:pt idx="38">
                  <c:v>III 17</c:v>
                </c:pt>
                <c:pt idx="39">
                  <c:v>IV 17</c:v>
                </c:pt>
                <c:pt idx="40">
                  <c:v>V 17</c:v>
                </c:pt>
                <c:pt idx="41">
                  <c:v>VI 17</c:v>
                </c:pt>
                <c:pt idx="42">
                  <c:v>VII 17</c:v>
                </c:pt>
                <c:pt idx="43">
                  <c:v>VIII 17</c:v>
                </c:pt>
                <c:pt idx="44">
                  <c:v>IX 17</c:v>
                </c:pt>
                <c:pt idx="45">
                  <c:v>X 17</c:v>
                </c:pt>
                <c:pt idx="46">
                  <c:v>XI 17</c:v>
                </c:pt>
                <c:pt idx="47">
                  <c:v>XII 17</c:v>
                </c:pt>
                <c:pt idx="48">
                  <c:v>I 18</c:v>
                </c:pt>
                <c:pt idx="49">
                  <c:v>II 18</c:v>
                </c:pt>
                <c:pt idx="50">
                  <c:v>III 18</c:v>
                </c:pt>
                <c:pt idx="51">
                  <c:v>IV 18</c:v>
                </c:pt>
                <c:pt idx="52">
                  <c:v>V 18</c:v>
                </c:pt>
                <c:pt idx="53">
                  <c:v>VI 18</c:v>
                </c:pt>
                <c:pt idx="54">
                  <c:v>VII 18</c:v>
                </c:pt>
                <c:pt idx="55">
                  <c:v>VIII 18</c:v>
                </c:pt>
                <c:pt idx="56">
                  <c:v>IX 18</c:v>
                </c:pt>
                <c:pt idx="57">
                  <c:v>X 18</c:v>
                </c:pt>
                <c:pt idx="58">
                  <c:v>XI 18</c:v>
                </c:pt>
                <c:pt idx="59">
                  <c:v>XII 18</c:v>
                </c:pt>
                <c:pt idx="60">
                  <c:v>I 19</c:v>
                </c:pt>
                <c:pt idx="61">
                  <c:v>II 19</c:v>
                </c:pt>
                <c:pt idx="62">
                  <c:v>III 19</c:v>
                </c:pt>
                <c:pt idx="63">
                  <c:v>IV 19</c:v>
                </c:pt>
                <c:pt idx="64">
                  <c:v>V 19</c:v>
                </c:pt>
                <c:pt idx="65">
                  <c:v>VI 19</c:v>
                </c:pt>
                <c:pt idx="66">
                  <c:v>VII 19</c:v>
                </c:pt>
                <c:pt idx="67">
                  <c:v>VIII 19</c:v>
                </c:pt>
                <c:pt idx="68">
                  <c:v>IX 19</c:v>
                </c:pt>
                <c:pt idx="69">
                  <c:v>X 19</c:v>
                </c:pt>
                <c:pt idx="70">
                  <c:v>XI 19</c:v>
                </c:pt>
                <c:pt idx="71">
                  <c:v>XII 19</c:v>
                </c:pt>
              </c:strCache>
            </c:strRef>
          </c:cat>
          <c:val>
            <c:numRef>
              <c:f>'Prod. przem.'!$D$77:$D$148</c:f>
              <c:numCache>
                <c:formatCode>General</c:formatCode>
                <c:ptCount val="72"/>
                <c:pt idx="0">
                  <c:v>108.7</c:v>
                </c:pt>
                <c:pt idx="1">
                  <c:v>109.4</c:v>
                </c:pt>
                <c:pt idx="2">
                  <c:v>109</c:v>
                </c:pt>
                <c:pt idx="3">
                  <c:v>106.8</c:v>
                </c:pt>
                <c:pt idx="4">
                  <c:v>107.5</c:v>
                </c:pt>
                <c:pt idx="5">
                  <c:v>102.8</c:v>
                </c:pt>
                <c:pt idx="6">
                  <c:v>110.2</c:v>
                </c:pt>
                <c:pt idx="7">
                  <c:v>96.8</c:v>
                </c:pt>
                <c:pt idx="8">
                  <c:v>106.3</c:v>
                </c:pt>
                <c:pt idx="9">
                  <c:v>104.7</c:v>
                </c:pt>
                <c:pt idx="10">
                  <c:v>99.1</c:v>
                </c:pt>
                <c:pt idx="11">
                  <c:v>106.8</c:v>
                </c:pt>
                <c:pt idx="12">
                  <c:v>103.7</c:v>
                </c:pt>
                <c:pt idx="13">
                  <c:v>104.5</c:v>
                </c:pt>
                <c:pt idx="14">
                  <c:v>106.4</c:v>
                </c:pt>
                <c:pt idx="15">
                  <c:v>101.2</c:v>
                </c:pt>
                <c:pt idx="16">
                  <c:v>98.6</c:v>
                </c:pt>
                <c:pt idx="17">
                  <c:v>108.2</c:v>
                </c:pt>
                <c:pt idx="18">
                  <c:v>97.9</c:v>
                </c:pt>
                <c:pt idx="19">
                  <c:v>105</c:v>
                </c:pt>
                <c:pt idx="20">
                  <c:v>103.4</c:v>
                </c:pt>
                <c:pt idx="21">
                  <c:v>101.4</c:v>
                </c:pt>
                <c:pt idx="22">
                  <c:v>111.2</c:v>
                </c:pt>
                <c:pt idx="23">
                  <c:v>116.8</c:v>
                </c:pt>
                <c:pt idx="24">
                  <c:v>108.2</c:v>
                </c:pt>
                <c:pt idx="25">
                  <c:v>110.7</c:v>
                </c:pt>
                <c:pt idx="26">
                  <c:v>103.5</c:v>
                </c:pt>
                <c:pt idx="27">
                  <c:v>114.3</c:v>
                </c:pt>
                <c:pt idx="28">
                  <c:v>108.4</c:v>
                </c:pt>
                <c:pt idx="29">
                  <c:v>108</c:v>
                </c:pt>
                <c:pt idx="30">
                  <c:v>103.8</c:v>
                </c:pt>
                <c:pt idx="31">
                  <c:v>115.8</c:v>
                </c:pt>
                <c:pt idx="32">
                  <c:v>107.3</c:v>
                </c:pt>
                <c:pt idx="33">
                  <c:v>104.7</c:v>
                </c:pt>
                <c:pt idx="34">
                  <c:v>106.5</c:v>
                </c:pt>
                <c:pt idx="35">
                  <c:v>103.8</c:v>
                </c:pt>
                <c:pt idx="36">
                  <c:v>107.8</c:v>
                </c:pt>
                <c:pt idx="37">
                  <c:v>102.3</c:v>
                </c:pt>
                <c:pt idx="38">
                  <c:v>112.6</c:v>
                </c:pt>
                <c:pt idx="39">
                  <c:v>95.8</c:v>
                </c:pt>
                <c:pt idx="40">
                  <c:v>111.6</c:v>
                </c:pt>
                <c:pt idx="41">
                  <c:v>107</c:v>
                </c:pt>
                <c:pt idx="42">
                  <c:v>105.3</c:v>
                </c:pt>
                <c:pt idx="43">
                  <c:v>109.6</c:v>
                </c:pt>
                <c:pt idx="44">
                  <c:v>106.5</c:v>
                </c:pt>
                <c:pt idx="45">
                  <c:v>108.4</c:v>
                </c:pt>
                <c:pt idx="46">
                  <c:v>114.4</c:v>
                </c:pt>
                <c:pt idx="47">
                  <c:v>105.6</c:v>
                </c:pt>
                <c:pt idx="48">
                  <c:v>105.8</c:v>
                </c:pt>
                <c:pt idx="49">
                  <c:v>102.4</c:v>
                </c:pt>
                <c:pt idx="50">
                  <c:v>102.1</c:v>
                </c:pt>
                <c:pt idx="51">
                  <c:v>107.6</c:v>
                </c:pt>
                <c:pt idx="52">
                  <c:v>103</c:v>
                </c:pt>
                <c:pt idx="53">
                  <c:v>105.9</c:v>
                </c:pt>
                <c:pt idx="54">
                  <c:v>106.4</c:v>
                </c:pt>
                <c:pt idx="55">
                  <c:v>103.7</c:v>
                </c:pt>
                <c:pt idx="56">
                  <c:v>98.2</c:v>
                </c:pt>
                <c:pt idx="57">
                  <c:v>110.2</c:v>
                </c:pt>
                <c:pt idx="58">
                  <c:v>99.4</c:v>
                </c:pt>
                <c:pt idx="59">
                  <c:v>95</c:v>
                </c:pt>
                <c:pt idx="60">
                  <c:v>102.9</c:v>
                </c:pt>
                <c:pt idx="61">
                  <c:v>108.2</c:v>
                </c:pt>
                <c:pt idx="62">
                  <c:v>102.5</c:v>
                </c:pt>
                <c:pt idx="63">
                  <c:v>110.6</c:v>
                </c:pt>
                <c:pt idx="64">
                  <c:v>107.8</c:v>
                </c:pt>
                <c:pt idx="65">
                  <c:v>95</c:v>
                </c:pt>
                <c:pt idx="66">
                  <c:v>107.1</c:v>
                </c:pt>
                <c:pt idx="67">
                  <c:v>90.9</c:v>
                </c:pt>
                <c:pt idx="68">
                  <c:v>106.3</c:v>
                </c:pt>
                <c:pt idx="69">
                  <c:v>100.7</c:v>
                </c:pt>
                <c:pt idx="70">
                  <c:v>97.7</c:v>
                </c:pt>
                <c:pt idx="71">
                  <c:v>102.4</c:v>
                </c:pt>
              </c:numCache>
            </c:numRef>
          </c:val>
          <c:smooth val="0"/>
          <c:extLst>
            <c:ext xmlns:c16="http://schemas.microsoft.com/office/drawing/2014/chart" uri="{C3380CC4-5D6E-409C-BE32-E72D297353CC}">
              <c16:uniqueId val="{00000000-8893-47EC-A69D-99136E387C04}"/>
            </c:ext>
          </c:extLst>
        </c:ser>
        <c:dLbls>
          <c:showLegendKey val="0"/>
          <c:showVal val="0"/>
          <c:showCatName val="0"/>
          <c:showSerName val="0"/>
          <c:showPercent val="0"/>
          <c:showBubbleSize val="0"/>
        </c:dLbls>
        <c:smooth val="0"/>
        <c:axId val="2007354848"/>
        <c:axId val="2007354368"/>
      </c:lineChart>
      <c:catAx>
        <c:axId val="2007354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2007354368"/>
        <c:crosses val="autoZero"/>
        <c:auto val="1"/>
        <c:lblAlgn val="ctr"/>
        <c:lblOffset val="100"/>
        <c:noMultiLvlLbl val="0"/>
      </c:catAx>
      <c:valAx>
        <c:axId val="2007354368"/>
        <c:scaling>
          <c:orientation val="minMax"/>
          <c:min val="9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200735484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INDEKS KONIUNKTURY IFO DLA GOSPODARKI NIEMIEC</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IFO!$A$76:$A$147</c:f>
              <c:strCache>
                <c:ptCount val="72"/>
                <c:pt idx="0">
                  <c:v>I 14</c:v>
                </c:pt>
                <c:pt idx="1">
                  <c:v>II 14</c:v>
                </c:pt>
                <c:pt idx="2">
                  <c:v>III 14</c:v>
                </c:pt>
                <c:pt idx="3">
                  <c:v>IV 14</c:v>
                </c:pt>
                <c:pt idx="4">
                  <c:v>V 14</c:v>
                </c:pt>
                <c:pt idx="5">
                  <c:v>VI 14</c:v>
                </c:pt>
                <c:pt idx="6">
                  <c:v>VII 14</c:v>
                </c:pt>
                <c:pt idx="7">
                  <c:v>VIII 14</c:v>
                </c:pt>
                <c:pt idx="8">
                  <c:v>IX 14</c:v>
                </c:pt>
                <c:pt idx="9">
                  <c:v>X 14</c:v>
                </c:pt>
                <c:pt idx="10">
                  <c:v>XI 14</c:v>
                </c:pt>
                <c:pt idx="11">
                  <c:v>XII 14</c:v>
                </c:pt>
                <c:pt idx="12">
                  <c:v>I 15</c:v>
                </c:pt>
                <c:pt idx="13">
                  <c:v>II 15</c:v>
                </c:pt>
                <c:pt idx="14">
                  <c:v>III 15</c:v>
                </c:pt>
                <c:pt idx="15">
                  <c:v>IV 15</c:v>
                </c:pt>
                <c:pt idx="16">
                  <c:v>V 15</c:v>
                </c:pt>
                <c:pt idx="17">
                  <c:v>VI 15</c:v>
                </c:pt>
                <c:pt idx="18">
                  <c:v>VII 15</c:v>
                </c:pt>
                <c:pt idx="19">
                  <c:v>VIII 15</c:v>
                </c:pt>
                <c:pt idx="20">
                  <c:v>IX 15</c:v>
                </c:pt>
                <c:pt idx="21">
                  <c:v>X 15</c:v>
                </c:pt>
                <c:pt idx="22">
                  <c:v>XI 15</c:v>
                </c:pt>
                <c:pt idx="23">
                  <c:v>XII 15</c:v>
                </c:pt>
                <c:pt idx="24">
                  <c:v>I 16</c:v>
                </c:pt>
                <c:pt idx="25">
                  <c:v>II 16</c:v>
                </c:pt>
                <c:pt idx="26">
                  <c:v>III 16</c:v>
                </c:pt>
                <c:pt idx="27">
                  <c:v>IV 16</c:v>
                </c:pt>
                <c:pt idx="28">
                  <c:v>V 16</c:v>
                </c:pt>
                <c:pt idx="29">
                  <c:v>VI 16</c:v>
                </c:pt>
                <c:pt idx="30">
                  <c:v>VII 16</c:v>
                </c:pt>
                <c:pt idx="31">
                  <c:v>VIII 16</c:v>
                </c:pt>
                <c:pt idx="32">
                  <c:v>IX 16</c:v>
                </c:pt>
                <c:pt idx="33">
                  <c:v>X 16</c:v>
                </c:pt>
                <c:pt idx="34">
                  <c:v>XI 16</c:v>
                </c:pt>
                <c:pt idx="35">
                  <c:v>XII 16</c:v>
                </c:pt>
                <c:pt idx="36">
                  <c:v>I 17</c:v>
                </c:pt>
                <c:pt idx="37">
                  <c:v>II 17</c:v>
                </c:pt>
                <c:pt idx="38">
                  <c:v>III 17</c:v>
                </c:pt>
                <c:pt idx="39">
                  <c:v>IV 17</c:v>
                </c:pt>
                <c:pt idx="40">
                  <c:v>V 17</c:v>
                </c:pt>
                <c:pt idx="41">
                  <c:v>VI 17</c:v>
                </c:pt>
                <c:pt idx="42">
                  <c:v>VII 17</c:v>
                </c:pt>
                <c:pt idx="43">
                  <c:v>VIII 17</c:v>
                </c:pt>
                <c:pt idx="44">
                  <c:v>IX 17</c:v>
                </c:pt>
                <c:pt idx="45">
                  <c:v>X 17</c:v>
                </c:pt>
                <c:pt idx="46">
                  <c:v>XI 17</c:v>
                </c:pt>
                <c:pt idx="47">
                  <c:v>XII 17</c:v>
                </c:pt>
                <c:pt idx="48">
                  <c:v>I 18</c:v>
                </c:pt>
                <c:pt idx="49">
                  <c:v>II 18</c:v>
                </c:pt>
                <c:pt idx="50">
                  <c:v>III 18</c:v>
                </c:pt>
                <c:pt idx="51">
                  <c:v>IV 18</c:v>
                </c:pt>
                <c:pt idx="52">
                  <c:v>V 18</c:v>
                </c:pt>
                <c:pt idx="53">
                  <c:v>VI 18</c:v>
                </c:pt>
                <c:pt idx="54">
                  <c:v>VII 18</c:v>
                </c:pt>
                <c:pt idx="55">
                  <c:v>VIII 18</c:v>
                </c:pt>
                <c:pt idx="56">
                  <c:v>IX 18</c:v>
                </c:pt>
                <c:pt idx="57">
                  <c:v>X 18</c:v>
                </c:pt>
                <c:pt idx="58">
                  <c:v>XI 18</c:v>
                </c:pt>
                <c:pt idx="59">
                  <c:v>XII 18</c:v>
                </c:pt>
                <c:pt idx="60">
                  <c:v>I 19</c:v>
                </c:pt>
                <c:pt idx="61">
                  <c:v>II 19</c:v>
                </c:pt>
                <c:pt idx="62">
                  <c:v>III 19</c:v>
                </c:pt>
                <c:pt idx="63">
                  <c:v>IV 19</c:v>
                </c:pt>
                <c:pt idx="64">
                  <c:v>V 19</c:v>
                </c:pt>
                <c:pt idx="65">
                  <c:v>VI 19</c:v>
                </c:pt>
                <c:pt idx="66">
                  <c:v>VII 19 </c:v>
                </c:pt>
                <c:pt idx="67">
                  <c:v>VIII 19 </c:v>
                </c:pt>
                <c:pt idx="68">
                  <c:v>IX 19</c:v>
                </c:pt>
                <c:pt idx="69">
                  <c:v>X 19</c:v>
                </c:pt>
                <c:pt idx="70">
                  <c:v>XI 19</c:v>
                </c:pt>
                <c:pt idx="71">
                  <c:v>XII 19</c:v>
                </c:pt>
              </c:strCache>
            </c:strRef>
          </c:cat>
          <c:val>
            <c:numRef>
              <c:f>IFO!$B$76:$B$147</c:f>
              <c:numCache>
                <c:formatCode>General</c:formatCode>
                <c:ptCount val="72"/>
                <c:pt idx="0">
                  <c:v>110.6</c:v>
                </c:pt>
                <c:pt idx="1">
                  <c:v>111.3</c:v>
                </c:pt>
                <c:pt idx="2">
                  <c:v>110.7</c:v>
                </c:pt>
                <c:pt idx="3">
                  <c:v>111.2</c:v>
                </c:pt>
                <c:pt idx="4">
                  <c:v>110.4</c:v>
                </c:pt>
                <c:pt idx="5">
                  <c:v>109.7</c:v>
                </c:pt>
                <c:pt idx="6">
                  <c:v>108</c:v>
                </c:pt>
                <c:pt idx="7">
                  <c:v>106.5</c:v>
                </c:pt>
                <c:pt idx="8">
                  <c:v>105.5</c:v>
                </c:pt>
                <c:pt idx="9">
                  <c:v>103.5</c:v>
                </c:pt>
                <c:pt idx="10">
                  <c:v>104.7</c:v>
                </c:pt>
                <c:pt idx="11">
                  <c:v>105.5</c:v>
                </c:pt>
                <c:pt idx="12">
                  <c:v>106.8</c:v>
                </c:pt>
                <c:pt idx="13">
                  <c:v>106.8</c:v>
                </c:pt>
                <c:pt idx="14">
                  <c:v>107.9</c:v>
                </c:pt>
                <c:pt idx="15">
                  <c:v>108.6</c:v>
                </c:pt>
                <c:pt idx="16">
                  <c:v>108.5</c:v>
                </c:pt>
                <c:pt idx="17">
                  <c:v>107.7</c:v>
                </c:pt>
                <c:pt idx="18">
                  <c:v>108</c:v>
                </c:pt>
                <c:pt idx="19">
                  <c:v>108.4</c:v>
                </c:pt>
                <c:pt idx="20">
                  <c:v>108.5</c:v>
                </c:pt>
                <c:pt idx="21">
                  <c:v>108.2</c:v>
                </c:pt>
                <c:pt idx="22">
                  <c:v>109</c:v>
                </c:pt>
                <c:pt idx="23">
                  <c:v>108.7</c:v>
                </c:pt>
                <c:pt idx="24">
                  <c:v>107.3</c:v>
                </c:pt>
                <c:pt idx="25">
                  <c:v>106</c:v>
                </c:pt>
                <c:pt idx="26">
                  <c:v>107</c:v>
                </c:pt>
                <c:pt idx="27">
                  <c:v>106.8</c:v>
                </c:pt>
                <c:pt idx="28">
                  <c:v>107.9</c:v>
                </c:pt>
                <c:pt idx="29">
                  <c:v>108.8</c:v>
                </c:pt>
                <c:pt idx="30">
                  <c:v>108.3</c:v>
                </c:pt>
                <c:pt idx="31">
                  <c:v>106.3</c:v>
                </c:pt>
                <c:pt idx="32">
                  <c:v>109.5</c:v>
                </c:pt>
                <c:pt idx="33">
                  <c:v>110.5</c:v>
                </c:pt>
                <c:pt idx="34">
                  <c:v>110.4</c:v>
                </c:pt>
                <c:pt idx="35">
                  <c:v>110.8</c:v>
                </c:pt>
                <c:pt idx="36">
                  <c:v>110.1</c:v>
                </c:pt>
                <c:pt idx="37">
                  <c:v>111.3</c:v>
                </c:pt>
                <c:pt idx="38">
                  <c:v>112.4</c:v>
                </c:pt>
                <c:pt idx="39">
                  <c:v>113.2</c:v>
                </c:pt>
                <c:pt idx="40">
                  <c:v>114.8</c:v>
                </c:pt>
                <c:pt idx="41">
                  <c:v>115.2</c:v>
                </c:pt>
                <c:pt idx="42">
                  <c:v>116.2</c:v>
                </c:pt>
                <c:pt idx="43">
                  <c:v>116.1</c:v>
                </c:pt>
                <c:pt idx="44">
                  <c:v>115.3</c:v>
                </c:pt>
                <c:pt idx="45">
                  <c:v>116.8</c:v>
                </c:pt>
                <c:pt idx="46">
                  <c:v>117.6</c:v>
                </c:pt>
                <c:pt idx="47">
                  <c:v>117.2</c:v>
                </c:pt>
                <c:pt idx="48">
                  <c:v>104.6</c:v>
                </c:pt>
                <c:pt idx="49">
                  <c:v>104.5</c:v>
                </c:pt>
                <c:pt idx="50">
                  <c:v>103.8</c:v>
                </c:pt>
                <c:pt idx="51">
                  <c:v>102.1</c:v>
                </c:pt>
                <c:pt idx="52">
                  <c:v>103</c:v>
                </c:pt>
                <c:pt idx="53">
                  <c:v>102.5</c:v>
                </c:pt>
                <c:pt idx="54">
                  <c:v>102.2</c:v>
                </c:pt>
                <c:pt idx="55">
                  <c:v>104.1</c:v>
                </c:pt>
                <c:pt idx="56">
                  <c:v>103.9</c:v>
                </c:pt>
                <c:pt idx="57">
                  <c:v>102.8</c:v>
                </c:pt>
                <c:pt idx="58">
                  <c:v>102.2</c:v>
                </c:pt>
                <c:pt idx="59">
                  <c:v>101.2</c:v>
                </c:pt>
                <c:pt idx="60">
                  <c:v>99.6</c:v>
                </c:pt>
                <c:pt idx="61">
                  <c:v>98.7</c:v>
                </c:pt>
                <c:pt idx="62">
                  <c:v>99.7</c:v>
                </c:pt>
                <c:pt idx="63">
                  <c:v>99.2</c:v>
                </c:pt>
                <c:pt idx="64">
                  <c:v>97.9</c:v>
                </c:pt>
                <c:pt idx="65">
                  <c:v>97.4</c:v>
                </c:pt>
                <c:pt idx="66">
                  <c:v>95.8</c:v>
                </c:pt>
                <c:pt idx="67">
                  <c:v>94.3</c:v>
                </c:pt>
                <c:pt idx="68">
                  <c:v>94.7</c:v>
                </c:pt>
                <c:pt idx="69">
                  <c:v>94.7</c:v>
                </c:pt>
                <c:pt idx="70">
                  <c:v>95.1</c:v>
                </c:pt>
                <c:pt idx="71">
                  <c:v>96.3</c:v>
                </c:pt>
              </c:numCache>
            </c:numRef>
          </c:val>
          <c:smooth val="0"/>
          <c:extLst>
            <c:ext xmlns:c16="http://schemas.microsoft.com/office/drawing/2014/chart" uri="{C3380CC4-5D6E-409C-BE32-E72D297353CC}">
              <c16:uniqueId val="{00000000-B0AD-4F8C-B9F0-E671687A9D5C}"/>
            </c:ext>
          </c:extLst>
        </c:ser>
        <c:dLbls>
          <c:showLegendKey val="0"/>
          <c:showVal val="0"/>
          <c:showCatName val="0"/>
          <c:showSerName val="0"/>
          <c:showPercent val="0"/>
          <c:showBubbleSize val="0"/>
        </c:dLbls>
        <c:smooth val="0"/>
        <c:axId val="1688983295"/>
        <c:axId val="1688975135"/>
      </c:lineChart>
      <c:catAx>
        <c:axId val="16889832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688975135"/>
        <c:crosses val="autoZero"/>
        <c:auto val="1"/>
        <c:lblAlgn val="ctr"/>
        <c:lblOffset val="100"/>
        <c:noMultiLvlLbl val="0"/>
      </c:catAx>
      <c:valAx>
        <c:axId val="1688975135"/>
        <c:scaling>
          <c:orientation val="minMax"/>
          <c:min val="8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688983295"/>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INDEKS KONIUNKTURY SEKTORA BANKOWEGO PENGAB</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PENGAB!$A$75:$A$146</c:f>
              <c:strCache>
                <c:ptCount val="72"/>
                <c:pt idx="0">
                  <c:v>I 14</c:v>
                </c:pt>
                <c:pt idx="1">
                  <c:v>II 14</c:v>
                </c:pt>
                <c:pt idx="2">
                  <c:v>III 14</c:v>
                </c:pt>
                <c:pt idx="3">
                  <c:v>IV 14</c:v>
                </c:pt>
                <c:pt idx="4">
                  <c:v>V 14</c:v>
                </c:pt>
                <c:pt idx="5">
                  <c:v>VI 14</c:v>
                </c:pt>
                <c:pt idx="6">
                  <c:v>VII 14</c:v>
                </c:pt>
                <c:pt idx="7">
                  <c:v>VIII 14</c:v>
                </c:pt>
                <c:pt idx="8">
                  <c:v>IX 14</c:v>
                </c:pt>
                <c:pt idx="9">
                  <c:v>X 14</c:v>
                </c:pt>
                <c:pt idx="10">
                  <c:v>XI 14</c:v>
                </c:pt>
                <c:pt idx="11">
                  <c:v>XII 14</c:v>
                </c:pt>
                <c:pt idx="12">
                  <c:v>I 15</c:v>
                </c:pt>
                <c:pt idx="13">
                  <c:v>II 15</c:v>
                </c:pt>
                <c:pt idx="14">
                  <c:v>III 15</c:v>
                </c:pt>
                <c:pt idx="15">
                  <c:v>IV 15</c:v>
                </c:pt>
                <c:pt idx="16">
                  <c:v>V 15</c:v>
                </c:pt>
                <c:pt idx="17">
                  <c:v>VI 15</c:v>
                </c:pt>
                <c:pt idx="18">
                  <c:v>VII 15</c:v>
                </c:pt>
                <c:pt idx="19">
                  <c:v>VIII 15</c:v>
                </c:pt>
                <c:pt idx="20">
                  <c:v>IX 15</c:v>
                </c:pt>
                <c:pt idx="21">
                  <c:v>X 15</c:v>
                </c:pt>
                <c:pt idx="22">
                  <c:v>XI 15</c:v>
                </c:pt>
                <c:pt idx="23">
                  <c:v>XII 15</c:v>
                </c:pt>
                <c:pt idx="24">
                  <c:v>I 16</c:v>
                </c:pt>
                <c:pt idx="25">
                  <c:v>II 16</c:v>
                </c:pt>
                <c:pt idx="26">
                  <c:v>III 16</c:v>
                </c:pt>
                <c:pt idx="27">
                  <c:v>IV 16</c:v>
                </c:pt>
                <c:pt idx="28">
                  <c:v>V 16</c:v>
                </c:pt>
                <c:pt idx="29">
                  <c:v>VI 16</c:v>
                </c:pt>
                <c:pt idx="30">
                  <c:v>VII 16</c:v>
                </c:pt>
                <c:pt idx="31">
                  <c:v>VIII 16</c:v>
                </c:pt>
                <c:pt idx="32">
                  <c:v>IX 16</c:v>
                </c:pt>
                <c:pt idx="33">
                  <c:v>X 16</c:v>
                </c:pt>
                <c:pt idx="34">
                  <c:v>XI 16</c:v>
                </c:pt>
                <c:pt idx="35">
                  <c:v>XII 16</c:v>
                </c:pt>
                <c:pt idx="36">
                  <c:v>I 17</c:v>
                </c:pt>
                <c:pt idx="37">
                  <c:v>II 17</c:v>
                </c:pt>
                <c:pt idx="38">
                  <c:v>III 17</c:v>
                </c:pt>
                <c:pt idx="39">
                  <c:v>IV 17</c:v>
                </c:pt>
                <c:pt idx="40">
                  <c:v>V 17</c:v>
                </c:pt>
                <c:pt idx="41">
                  <c:v>VI 17</c:v>
                </c:pt>
                <c:pt idx="42">
                  <c:v>VII 17</c:v>
                </c:pt>
                <c:pt idx="43">
                  <c:v>VIII 17</c:v>
                </c:pt>
                <c:pt idx="44">
                  <c:v>IX 17</c:v>
                </c:pt>
                <c:pt idx="45">
                  <c:v>X 17</c:v>
                </c:pt>
                <c:pt idx="46">
                  <c:v>XI 17</c:v>
                </c:pt>
                <c:pt idx="47">
                  <c:v>XII 17</c:v>
                </c:pt>
                <c:pt idx="48">
                  <c:v>I 18</c:v>
                </c:pt>
                <c:pt idx="49">
                  <c:v>II 18</c:v>
                </c:pt>
                <c:pt idx="50">
                  <c:v>III 18</c:v>
                </c:pt>
                <c:pt idx="51">
                  <c:v>IV 18</c:v>
                </c:pt>
                <c:pt idx="52">
                  <c:v>V 18</c:v>
                </c:pt>
                <c:pt idx="53">
                  <c:v>VI 18</c:v>
                </c:pt>
                <c:pt idx="54">
                  <c:v>VII 18</c:v>
                </c:pt>
                <c:pt idx="55">
                  <c:v>VIII 18</c:v>
                </c:pt>
                <c:pt idx="56">
                  <c:v>IX 18</c:v>
                </c:pt>
                <c:pt idx="57">
                  <c:v>X 18</c:v>
                </c:pt>
                <c:pt idx="58">
                  <c:v>XI 18</c:v>
                </c:pt>
                <c:pt idx="59">
                  <c:v>XII 18</c:v>
                </c:pt>
                <c:pt idx="60">
                  <c:v>I 19</c:v>
                </c:pt>
                <c:pt idx="61">
                  <c:v>II 19</c:v>
                </c:pt>
                <c:pt idx="62">
                  <c:v>III 19</c:v>
                </c:pt>
                <c:pt idx="63">
                  <c:v>IV 19</c:v>
                </c:pt>
                <c:pt idx="64">
                  <c:v>V 19</c:v>
                </c:pt>
                <c:pt idx="65">
                  <c:v>VI 19</c:v>
                </c:pt>
                <c:pt idx="66">
                  <c:v>VII 19</c:v>
                </c:pt>
                <c:pt idx="67">
                  <c:v> VIII 19 </c:v>
                </c:pt>
                <c:pt idx="68">
                  <c:v>IX 19</c:v>
                </c:pt>
                <c:pt idx="69">
                  <c:v>X 19</c:v>
                </c:pt>
                <c:pt idx="70">
                  <c:v>XI 19</c:v>
                </c:pt>
                <c:pt idx="71">
                  <c:v>XII 19</c:v>
                </c:pt>
              </c:strCache>
            </c:strRef>
          </c:cat>
          <c:val>
            <c:numRef>
              <c:f>PENGAB!$B$75:$B$146</c:f>
              <c:numCache>
                <c:formatCode>0.00</c:formatCode>
                <c:ptCount val="72"/>
                <c:pt idx="0">
                  <c:v>27.5</c:v>
                </c:pt>
                <c:pt idx="1">
                  <c:v>27.6</c:v>
                </c:pt>
                <c:pt idx="2">
                  <c:v>27.8</c:v>
                </c:pt>
                <c:pt idx="3">
                  <c:v>30.2</c:v>
                </c:pt>
                <c:pt idx="4">
                  <c:v>27.2</c:v>
                </c:pt>
                <c:pt idx="5">
                  <c:v>26.4</c:v>
                </c:pt>
                <c:pt idx="6">
                  <c:v>26.5</c:v>
                </c:pt>
                <c:pt idx="7">
                  <c:v>30.4</c:v>
                </c:pt>
                <c:pt idx="8">
                  <c:v>25.1</c:v>
                </c:pt>
                <c:pt idx="9">
                  <c:v>22.8</c:v>
                </c:pt>
                <c:pt idx="10" formatCode="General">
                  <c:v>21.4</c:v>
                </c:pt>
                <c:pt idx="11" formatCode="General">
                  <c:v>22.7</c:v>
                </c:pt>
                <c:pt idx="12" formatCode="General">
                  <c:v>22.3</c:v>
                </c:pt>
                <c:pt idx="13" formatCode="General">
                  <c:v>19.8</c:v>
                </c:pt>
                <c:pt idx="14" formatCode="General">
                  <c:v>18.2</c:v>
                </c:pt>
                <c:pt idx="15" formatCode="General">
                  <c:v>21.9</c:v>
                </c:pt>
                <c:pt idx="16" formatCode="General">
                  <c:v>23.2</c:v>
                </c:pt>
                <c:pt idx="17" formatCode="General">
                  <c:v>20.7</c:v>
                </c:pt>
                <c:pt idx="18" formatCode="General">
                  <c:v>19.600000000000001</c:v>
                </c:pt>
                <c:pt idx="19" formatCode="General">
                  <c:v>20.6</c:v>
                </c:pt>
                <c:pt idx="20" formatCode="General">
                  <c:v>22.9</c:v>
                </c:pt>
                <c:pt idx="21" formatCode="General">
                  <c:v>22.7</c:v>
                </c:pt>
                <c:pt idx="22" formatCode="General">
                  <c:v>21.9</c:v>
                </c:pt>
                <c:pt idx="23" formatCode="General">
                  <c:v>17.100000000000001</c:v>
                </c:pt>
                <c:pt idx="24" formatCode="General">
                  <c:v>11.9</c:v>
                </c:pt>
                <c:pt idx="25" formatCode="General">
                  <c:v>12.1</c:v>
                </c:pt>
                <c:pt idx="26" formatCode="General">
                  <c:v>22.5</c:v>
                </c:pt>
                <c:pt idx="27" formatCode="General">
                  <c:v>24.9</c:v>
                </c:pt>
                <c:pt idx="28" formatCode="General">
                  <c:v>22.9</c:v>
                </c:pt>
                <c:pt idx="29" formatCode="General">
                  <c:v>18.2</c:v>
                </c:pt>
                <c:pt idx="30" formatCode="General">
                  <c:v>18.3</c:v>
                </c:pt>
                <c:pt idx="31" formatCode="General">
                  <c:v>21.1</c:v>
                </c:pt>
                <c:pt idx="32" formatCode="General">
                  <c:v>23.1</c:v>
                </c:pt>
                <c:pt idx="33" formatCode="General">
                  <c:v>19.2</c:v>
                </c:pt>
                <c:pt idx="34" formatCode="General">
                  <c:v>17.2</c:v>
                </c:pt>
                <c:pt idx="35" formatCode="General">
                  <c:v>20</c:v>
                </c:pt>
                <c:pt idx="36" formatCode="General">
                  <c:v>23</c:v>
                </c:pt>
                <c:pt idx="37" formatCode="General">
                  <c:v>30</c:v>
                </c:pt>
                <c:pt idx="38" formatCode="General">
                  <c:v>30</c:v>
                </c:pt>
                <c:pt idx="39" formatCode="General">
                  <c:v>25</c:v>
                </c:pt>
                <c:pt idx="40" formatCode="General">
                  <c:v>24</c:v>
                </c:pt>
                <c:pt idx="41" formatCode="General">
                  <c:v>22</c:v>
                </c:pt>
                <c:pt idx="42" formatCode="General">
                  <c:v>24</c:v>
                </c:pt>
                <c:pt idx="43" formatCode="General">
                  <c:v>22</c:v>
                </c:pt>
                <c:pt idx="44" formatCode="General">
                  <c:v>25</c:v>
                </c:pt>
                <c:pt idx="45" formatCode="General">
                  <c:v>25</c:v>
                </c:pt>
                <c:pt idx="46" formatCode="General">
                  <c:v>27</c:v>
                </c:pt>
                <c:pt idx="47" formatCode="General">
                  <c:v>21</c:v>
                </c:pt>
                <c:pt idx="48" formatCode="General">
                  <c:v>26</c:v>
                </c:pt>
                <c:pt idx="49" formatCode="General">
                  <c:v>22</c:v>
                </c:pt>
                <c:pt idx="50" formatCode="General">
                  <c:v>29</c:v>
                </c:pt>
                <c:pt idx="51" formatCode="General">
                  <c:v>36</c:v>
                </c:pt>
                <c:pt idx="52" formatCode="General">
                  <c:v>25</c:v>
                </c:pt>
                <c:pt idx="53" formatCode="General">
                  <c:v>30</c:v>
                </c:pt>
                <c:pt idx="54" formatCode="General">
                  <c:v>27</c:v>
                </c:pt>
                <c:pt idx="55" formatCode="General">
                  <c:v>26</c:v>
                </c:pt>
                <c:pt idx="56" formatCode="General">
                  <c:v>26</c:v>
                </c:pt>
                <c:pt idx="57" formatCode="General">
                  <c:v>26</c:v>
                </c:pt>
                <c:pt idx="58" formatCode="General">
                  <c:v>28</c:v>
                </c:pt>
                <c:pt idx="59" formatCode="General">
                  <c:v>26</c:v>
                </c:pt>
                <c:pt idx="60" formatCode="General">
                  <c:v>24.3</c:v>
                </c:pt>
                <c:pt idx="61" formatCode="General">
                  <c:v>25.6</c:v>
                </c:pt>
                <c:pt idx="62" formatCode="General">
                  <c:v>28.8</c:v>
                </c:pt>
                <c:pt idx="63" formatCode="General">
                  <c:v>30.6</c:v>
                </c:pt>
                <c:pt idx="64" formatCode="General">
                  <c:v>28.2</c:v>
                </c:pt>
                <c:pt idx="65" formatCode="General">
                  <c:v>25.5</c:v>
                </c:pt>
                <c:pt idx="66" formatCode="General">
                  <c:v>25.8</c:v>
                </c:pt>
                <c:pt idx="67" formatCode="General">
                  <c:v>24.9</c:v>
                </c:pt>
                <c:pt idx="68" formatCode="General">
                  <c:v>25.5</c:v>
                </c:pt>
                <c:pt idx="69" formatCode="General">
                  <c:v>21.3</c:v>
                </c:pt>
                <c:pt idx="70" formatCode="General">
                  <c:v>20.2</c:v>
                </c:pt>
                <c:pt idx="71" formatCode="General">
                  <c:v>18.5</c:v>
                </c:pt>
              </c:numCache>
            </c:numRef>
          </c:val>
          <c:smooth val="0"/>
          <c:extLst>
            <c:ext xmlns:c16="http://schemas.microsoft.com/office/drawing/2014/chart" uri="{C3380CC4-5D6E-409C-BE32-E72D297353CC}">
              <c16:uniqueId val="{00000000-01F4-4FDD-BA97-A4175A31D7A8}"/>
            </c:ext>
          </c:extLst>
        </c:ser>
        <c:dLbls>
          <c:showLegendKey val="0"/>
          <c:showVal val="0"/>
          <c:showCatName val="0"/>
          <c:showSerName val="0"/>
          <c:showPercent val="0"/>
          <c:showBubbleSize val="0"/>
        </c:dLbls>
        <c:smooth val="0"/>
        <c:axId val="1843341791"/>
        <c:axId val="1843353311"/>
      </c:lineChart>
      <c:catAx>
        <c:axId val="18433417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843353311"/>
        <c:crosses val="autoZero"/>
        <c:auto val="1"/>
        <c:lblAlgn val="ctr"/>
        <c:lblOffset val="100"/>
        <c:noMultiLvlLbl val="0"/>
      </c:catAx>
      <c:valAx>
        <c:axId val="1843353311"/>
        <c:scaling>
          <c:orientation val="minMax"/>
          <c:min val="1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843341791"/>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LICZBA OFERT PRACY </a:t>
            </a:r>
          </a:p>
          <a:p>
            <a:pPr>
              <a:defRPr>
                <a:solidFill>
                  <a:sysClr val="windowText" lastClr="000000"/>
                </a:solidFill>
              </a:defRPr>
            </a:pPr>
            <a:r>
              <a:rPr lang="pl-PL" sz="1050">
                <a:solidFill>
                  <a:sysClr val="windowText" lastClr="000000"/>
                </a:solidFill>
              </a:rPr>
              <a:t>(rok poprzedni = 100)</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BEZROB!$A$460:$A$531</c:f>
              <c:strCache>
                <c:ptCount val="72"/>
                <c:pt idx="0">
                  <c:v>I 14</c:v>
                </c:pt>
                <c:pt idx="1">
                  <c:v>II 14</c:v>
                </c:pt>
                <c:pt idx="2">
                  <c:v>III 14</c:v>
                </c:pt>
                <c:pt idx="3">
                  <c:v>IV 14</c:v>
                </c:pt>
                <c:pt idx="4">
                  <c:v>V 14</c:v>
                </c:pt>
                <c:pt idx="5">
                  <c:v>VI 14</c:v>
                </c:pt>
                <c:pt idx="6">
                  <c:v>VII 14</c:v>
                </c:pt>
                <c:pt idx="7">
                  <c:v>VIII 14</c:v>
                </c:pt>
                <c:pt idx="8">
                  <c:v>IX 14</c:v>
                </c:pt>
                <c:pt idx="9">
                  <c:v>X 14</c:v>
                </c:pt>
                <c:pt idx="10">
                  <c:v>XI 14</c:v>
                </c:pt>
                <c:pt idx="11">
                  <c:v>XII 14</c:v>
                </c:pt>
                <c:pt idx="12">
                  <c:v>I 15</c:v>
                </c:pt>
                <c:pt idx="13">
                  <c:v>II 15</c:v>
                </c:pt>
                <c:pt idx="14">
                  <c:v>III 15</c:v>
                </c:pt>
                <c:pt idx="15">
                  <c:v>IV 15</c:v>
                </c:pt>
                <c:pt idx="16">
                  <c:v>V 15</c:v>
                </c:pt>
                <c:pt idx="17">
                  <c:v>VI 15</c:v>
                </c:pt>
                <c:pt idx="18">
                  <c:v>VII 15</c:v>
                </c:pt>
                <c:pt idx="19">
                  <c:v>VIII 15</c:v>
                </c:pt>
                <c:pt idx="20">
                  <c:v>IX 15</c:v>
                </c:pt>
                <c:pt idx="21">
                  <c:v>X 15</c:v>
                </c:pt>
                <c:pt idx="22">
                  <c:v>XI 15</c:v>
                </c:pt>
                <c:pt idx="23">
                  <c:v>XII 15</c:v>
                </c:pt>
                <c:pt idx="24">
                  <c:v>I 16</c:v>
                </c:pt>
                <c:pt idx="25">
                  <c:v>II 16</c:v>
                </c:pt>
                <c:pt idx="26">
                  <c:v>III 16</c:v>
                </c:pt>
                <c:pt idx="27">
                  <c:v>IV 16</c:v>
                </c:pt>
                <c:pt idx="28">
                  <c:v>V 16</c:v>
                </c:pt>
                <c:pt idx="29">
                  <c:v>VI 16</c:v>
                </c:pt>
                <c:pt idx="30">
                  <c:v>VII 16</c:v>
                </c:pt>
                <c:pt idx="31">
                  <c:v>VIII 16</c:v>
                </c:pt>
                <c:pt idx="32">
                  <c:v>IX 16</c:v>
                </c:pt>
                <c:pt idx="33">
                  <c:v>X 16</c:v>
                </c:pt>
                <c:pt idx="34">
                  <c:v>XI 16</c:v>
                </c:pt>
                <c:pt idx="35">
                  <c:v>XII 16</c:v>
                </c:pt>
                <c:pt idx="36">
                  <c:v>I 17</c:v>
                </c:pt>
                <c:pt idx="37">
                  <c:v>II 17</c:v>
                </c:pt>
                <c:pt idx="38">
                  <c:v>III 17</c:v>
                </c:pt>
                <c:pt idx="39">
                  <c:v>IV 17</c:v>
                </c:pt>
                <c:pt idx="40">
                  <c:v>V 17</c:v>
                </c:pt>
                <c:pt idx="41">
                  <c:v>VI 17</c:v>
                </c:pt>
                <c:pt idx="42">
                  <c:v>VII 17</c:v>
                </c:pt>
                <c:pt idx="43">
                  <c:v>VIII 17</c:v>
                </c:pt>
                <c:pt idx="44">
                  <c:v>IX 17</c:v>
                </c:pt>
                <c:pt idx="45">
                  <c:v>X 17</c:v>
                </c:pt>
                <c:pt idx="46">
                  <c:v>XI 17</c:v>
                </c:pt>
                <c:pt idx="47">
                  <c:v>XII 17</c:v>
                </c:pt>
                <c:pt idx="48">
                  <c:v>I 18</c:v>
                </c:pt>
                <c:pt idx="49">
                  <c:v>II 18</c:v>
                </c:pt>
                <c:pt idx="50">
                  <c:v>III 18</c:v>
                </c:pt>
                <c:pt idx="51">
                  <c:v>IV 18</c:v>
                </c:pt>
                <c:pt idx="52">
                  <c:v>V 18</c:v>
                </c:pt>
                <c:pt idx="53">
                  <c:v>VI 18</c:v>
                </c:pt>
                <c:pt idx="54">
                  <c:v>VII 18</c:v>
                </c:pt>
                <c:pt idx="55">
                  <c:v>VIII 18</c:v>
                </c:pt>
                <c:pt idx="56">
                  <c:v>IX 18</c:v>
                </c:pt>
                <c:pt idx="57">
                  <c:v>X 18</c:v>
                </c:pt>
                <c:pt idx="58">
                  <c:v>XI 18</c:v>
                </c:pt>
                <c:pt idx="59">
                  <c:v>XII 18</c:v>
                </c:pt>
                <c:pt idx="60">
                  <c:v>I 19</c:v>
                </c:pt>
                <c:pt idx="61">
                  <c:v>II 19</c:v>
                </c:pt>
                <c:pt idx="62">
                  <c:v>III 19</c:v>
                </c:pt>
                <c:pt idx="63">
                  <c:v>IV 19</c:v>
                </c:pt>
                <c:pt idx="64">
                  <c:v>V 19</c:v>
                </c:pt>
                <c:pt idx="65">
                  <c:v>VI 19</c:v>
                </c:pt>
                <c:pt idx="66">
                  <c:v>VII 19</c:v>
                </c:pt>
                <c:pt idx="67">
                  <c:v>VIII 19</c:v>
                </c:pt>
                <c:pt idx="68">
                  <c:v>IX 19</c:v>
                </c:pt>
                <c:pt idx="69">
                  <c:v>X 19</c:v>
                </c:pt>
                <c:pt idx="70">
                  <c:v>XI 19</c:v>
                </c:pt>
                <c:pt idx="71">
                  <c:v>XII 19</c:v>
                </c:pt>
              </c:strCache>
            </c:strRef>
          </c:cat>
          <c:val>
            <c:numRef>
              <c:f>BEZROB!$C$460:$C$531</c:f>
              <c:numCache>
                <c:formatCode>0.00</c:formatCode>
                <c:ptCount val="72"/>
                <c:pt idx="0">
                  <c:v>121.97866149369544</c:v>
                </c:pt>
                <c:pt idx="1">
                  <c:v>127.5809459230378</c:v>
                </c:pt>
                <c:pt idx="2">
                  <c:v>145.07978723404256</c:v>
                </c:pt>
                <c:pt idx="3">
                  <c:v>148.7191429902189</c:v>
                </c:pt>
                <c:pt idx="4">
                  <c:v>133.93003777303335</c:v>
                </c:pt>
                <c:pt idx="5">
                  <c:v>123.96966699637323</c:v>
                </c:pt>
                <c:pt idx="6">
                  <c:v>130.1532686893963</c:v>
                </c:pt>
                <c:pt idx="7">
                  <c:v>150.99737126952218</c:v>
                </c:pt>
                <c:pt idx="8">
                  <c:v>161.79334170854273</c:v>
                </c:pt>
                <c:pt idx="9">
                  <c:v>147.56266338612949</c:v>
                </c:pt>
                <c:pt idx="10">
                  <c:v>123.95985782981393</c:v>
                </c:pt>
                <c:pt idx="11">
                  <c:v>124.51171875</c:v>
                </c:pt>
                <c:pt idx="12">
                  <c:v>93.066157760814249</c:v>
                </c:pt>
                <c:pt idx="13">
                  <c:v>103.17565771990434</c:v>
                </c:pt>
                <c:pt idx="14">
                  <c:v>116.51008249312557</c:v>
                </c:pt>
                <c:pt idx="15">
                  <c:v>101.06482931412465</c:v>
                </c:pt>
                <c:pt idx="16">
                  <c:v>148.46106683016555</c:v>
                </c:pt>
                <c:pt idx="17">
                  <c:v>146.15691489361703</c:v>
                </c:pt>
                <c:pt idx="18">
                  <c:v>145.95049267003125</c:v>
                </c:pt>
                <c:pt idx="19">
                  <c:v>136.54889912954428</c:v>
                </c:pt>
                <c:pt idx="20">
                  <c:v>113.96680578472289</c:v>
                </c:pt>
                <c:pt idx="21">
                  <c:v>125.50020842017507</c:v>
                </c:pt>
                <c:pt idx="22">
                  <c:v>131.08449991566874</c:v>
                </c:pt>
                <c:pt idx="23">
                  <c:v>162.0392156862745</c:v>
                </c:pt>
                <c:pt idx="24">
                  <c:v>131.64730006835271</c:v>
                </c:pt>
                <c:pt idx="25">
                  <c:v>150.09658725048294</c:v>
                </c:pt>
                <c:pt idx="26">
                  <c:v>119.93313010128823</c:v>
                </c:pt>
                <c:pt idx="27">
                  <c:v>125.62751781840718</c:v>
                </c:pt>
                <c:pt idx="28">
                  <c:v>95.300239530849922</c:v>
                </c:pt>
                <c:pt idx="29">
                  <c:v>146.33791283777637</c:v>
                </c:pt>
                <c:pt idx="30">
                  <c:v>106.46303309731599</c:v>
                </c:pt>
                <c:pt idx="31">
                  <c:v>92.845357732113399</c:v>
                </c:pt>
                <c:pt idx="32">
                  <c:v>98.177482541304713</c:v>
                </c:pt>
                <c:pt idx="33">
                  <c:v>76.33480029892884</c:v>
                </c:pt>
                <c:pt idx="34">
                  <c:v>106.80648481729284</c:v>
                </c:pt>
                <c:pt idx="35">
                  <c:v>93.598741529525654</c:v>
                </c:pt>
                <c:pt idx="36">
                  <c:v>124.63655244029076</c:v>
                </c:pt>
                <c:pt idx="37">
                  <c:v>78.283998283998287</c:v>
                </c:pt>
                <c:pt idx="38">
                  <c:v>103.45195145949492</c:v>
                </c:pt>
                <c:pt idx="39">
                  <c:v>81.828646604176939</c:v>
                </c:pt>
                <c:pt idx="40">
                  <c:v>100.37268157392963</c:v>
                </c:pt>
                <c:pt idx="41">
                  <c:v>72.239492663516543</c:v>
                </c:pt>
                <c:pt idx="42">
                  <c:v>80.99141597710927</c:v>
                </c:pt>
                <c:pt idx="43">
                  <c:v>91.583198707592885</c:v>
                </c:pt>
                <c:pt idx="44">
                  <c:v>100.90215128383068</c:v>
                </c:pt>
                <c:pt idx="45">
                  <c:v>116.91504405525944</c:v>
                </c:pt>
                <c:pt idx="46">
                  <c:v>112.51656426936513</c:v>
                </c:pt>
                <c:pt idx="47">
                  <c:v>79.120879120879124</c:v>
                </c:pt>
                <c:pt idx="48">
                  <c:v>98.843990835242664</c:v>
                </c:pt>
                <c:pt idx="49">
                  <c:v>90.946953090749673</c:v>
                </c:pt>
                <c:pt idx="50">
                  <c:v>76.912102718554337</c:v>
                </c:pt>
                <c:pt idx="51">
                  <c:v>91.39871382636656</c:v>
                </c:pt>
                <c:pt idx="52">
                  <c:v>75.140316034884719</c:v>
                </c:pt>
                <c:pt idx="53">
                  <c:v>83.062225664859284</c:v>
                </c:pt>
                <c:pt idx="54">
                  <c:v>96.448009166427951</c:v>
                </c:pt>
                <c:pt idx="55">
                  <c:v>75.904039513141655</c:v>
                </c:pt>
                <c:pt idx="56">
                  <c:v>82.238651994497943</c:v>
                </c:pt>
                <c:pt idx="57">
                  <c:v>83.317826572385556</c:v>
                </c:pt>
                <c:pt idx="58">
                  <c:v>68.907922912205564</c:v>
                </c:pt>
                <c:pt idx="59">
                  <c:v>84.624183006535944</c:v>
                </c:pt>
                <c:pt idx="60">
                  <c:v>100.26340743862606</c:v>
                </c:pt>
                <c:pt idx="61">
                  <c:v>104.14557724752953</c:v>
                </c:pt>
                <c:pt idx="62">
                  <c:v>89.705276174773289</c:v>
                </c:pt>
                <c:pt idx="63">
                  <c:v>79.749340369393138</c:v>
                </c:pt>
                <c:pt idx="64">
                  <c:v>101.0112617789014</c:v>
                </c:pt>
                <c:pt idx="65">
                  <c:v>75.515490622733395</c:v>
                </c:pt>
                <c:pt idx="66">
                  <c:v>74.180774180774179</c:v>
                </c:pt>
                <c:pt idx="67">
                  <c:v>86.672089240065077</c:v>
                </c:pt>
                <c:pt idx="68">
                  <c:v>89.054986410202801</c:v>
                </c:pt>
                <c:pt idx="69">
                  <c:v>78.793969849246224</c:v>
                </c:pt>
                <c:pt idx="70">
                  <c:v>105.90428837787445</c:v>
                </c:pt>
                <c:pt idx="71">
                  <c:v>92.218575014481559</c:v>
                </c:pt>
              </c:numCache>
            </c:numRef>
          </c:val>
          <c:smooth val="0"/>
          <c:extLst>
            <c:ext xmlns:c16="http://schemas.microsoft.com/office/drawing/2014/chart" uri="{C3380CC4-5D6E-409C-BE32-E72D297353CC}">
              <c16:uniqueId val="{00000000-AD11-4F50-9E87-1718D808FFD6}"/>
            </c:ext>
          </c:extLst>
        </c:ser>
        <c:dLbls>
          <c:showLegendKey val="0"/>
          <c:showVal val="0"/>
          <c:showCatName val="0"/>
          <c:showSerName val="0"/>
          <c:showPercent val="0"/>
          <c:showBubbleSize val="0"/>
        </c:dLbls>
        <c:smooth val="0"/>
        <c:axId val="1843438271"/>
        <c:axId val="1843449311"/>
      </c:lineChart>
      <c:catAx>
        <c:axId val="18434382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1843449311"/>
        <c:crosses val="autoZero"/>
        <c:auto val="1"/>
        <c:lblAlgn val="ctr"/>
        <c:lblOffset val="100"/>
        <c:noMultiLvlLbl val="0"/>
      </c:catAx>
      <c:valAx>
        <c:axId val="1843449311"/>
        <c:scaling>
          <c:orientation val="minMax"/>
          <c:min val="6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843438271"/>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LICZBA</a:t>
            </a:r>
            <a:r>
              <a:rPr lang="pl-PL" sz="1200" baseline="0">
                <a:solidFill>
                  <a:sysClr val="windowText" lastClr="000000"/>
                </a:solidFill>
              </a:rPr>
              <a:t> POZWOLEŃ BUDOWLANYCH </a:t>
            </a:r>
          </a:p>
          <a:p>
            <a:pPr>
              <a:defRPr>
                <a:solidFill>
                  <a:sysClr val="windowText" lastClr="000000"/>
                </a:solidFill>
              </a:defRPr>
            </a:pPr>
            <a:r>
              <a:rPr lang="pl-PL" sz="1050" baseline="0">
                <a:solidFill>
                  <a:sysClr val="windowText" lastClr="000000"/>
                </a:solidFill>
              </a:rPr>
              <a:t>(rok poprzedni = 100)</a:t>
            </a:r>
            <a:endParaRPr lang="pl-PL" sz="1050">
              <a:solidFill>
                <a:sysClr val="windowText" lastClr="0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'Pozw. bud.'!$A$77:$A$148</c:f>
              <c:strCache>
                <c:ptCount val="72"/>
                <c:pt idx="0">
                  <c:v>I 14</c:v>
                </c:pt>
                <c:pt idx="1">
                  <c:v>II 14</c:v>
                </c:pt>
                <c:pt idx="2">
                  <c:v>III 14</c:v>
                </c:pt>
                <c:pt idx="3">
                  <c:v>IV 14</c:v>
                </c:pt>
                <c:pt idx="4">
                  <c:v>V 14</c:v>
                </c:pt>
                <c:pt idx="5">
                  <c:v>VI 14</c:v>
                </c:pt>
                <c:pt idx="6">
                  <c:v>VII 14</c:v>
                </c:pt>
                <c:pt idx="7">
                  <c:v>VIII 14</c:v>
                </c:pt>
                <c:pt idx="8">
                  <c:v>IX 14</c:v>
                </c:pt>
                <c:pt idx="9">
                  <c:v>X 14</c:v>
                </c:pt>
                <c:pt idx="10">
                  <c:v>XI 14</c:v>
                </c:pt>
                <c:pt idx="11">
                  <c:v>XII 14</c:v>
                </c:pt>
                <c:pt idx="12">
                  <c:v>I 15</c:v>
                </c:pt>
                <c:pt idx="13">
                  <c:v>II 15</c:v>
                </c:pt>
                <c:pt idx="14">
                  <c:v>III 15</c:v>
                </c:pt>
                <c:pt idx="15">
                  <c:v>IV 15</c:v>
                </c:pt>
                <c:pt idx="16">
                  <c:v>V 15</c:v>
                </c:pt>
                <c:pt idx="17">
                  <c:v>VI 15</c:v>
                </c:pt>
                <c:pt idx="18">
                  <c:v>VII 15</c:v>
                </c:pt>
                <c:pt idx="19">
                  <c:v>VIII 15</c:v>
                </c:pt>
                <c:pt idx="20">
                  <c:v>IX 15</c:v>
                </c:pt>
                <c:pt idx="21">
                  <c:v>X 15</c:v>
                </c:pt>
                <c:pt idx="22">
                  <c:v>XI 15</c:v>
                </c:pt>
                <c:pt idx="23">
                  <c:v>XII 15</c:v>
                </c:pt>
                <c:pt idx="24">
                  <c:v>I 16</c:v>
                </c:pt>
                <c:pt idx="25">
                  <c:v>II 16</c:v>
                </c:pt>
                <c:pt idx="26">
                  <c:v>III 16</c:v>
                </c:pt>
                <c:pt idx="27">
                  <c:v>IV 16</c:v>
                </c:pt>
                <c:pt idx="28">
                  <c:v>V 16</c:v>
                </c:pt>
                <c:pt idx="29">
                  <c:v>VI 16</c:v>
                </c:pt>
                <c:pt idx="30">
                  <c:v>VII 16</c:v>
                </c:pt>
                <c:pt idx="31">
                  <c:v>VIII 16</c:v>
                </c:pt>
                <c:pt idx="32">
                  <c:v>IX 16</c:v>
                </c:pt>
                <c:pt idx="33">
                  <c:v>X 16</c:v>
                </c:pt>
                <c:pt idx="34">
                  <c:v>XI 16</c:v>
                </c:pt>
                <c:pt idx="35">
                  <c:v>XII 16</c:v>
                </c:pt>
                <c:pt idx="36">
                  <c:v>I 17</c:v>
                </c:pt>
                <c:pt idx="37">
                  <c:v>II 17</c:v>
                </c:pt>
                <c:pt idx="38">
                  <c:v>III 17</c:v>
                </c:pt>
                <c:pt idx="39">
                  <c:v>IV 17</c:v>
                </c:pt>
                <c:pt idx="40">
                  <c:v>V 17</c:v>
                </c:pt>
                <c:pt idx="41">
                  <c:v>VI 17</c:v>
                </c:pt>
                <c:pt idx="42">
                  <c:v>VII 17</c:v>
                </c:pt>
                <c:pt idx="43">
                  <c:v>VIII 17</c:v>
                </c:pt>
                <c:pt idx="44">
                  <c:v>IX 17</c:v>
                </c:pt>
                <c:pt idx="45">
                  <c:v>X 17</c:v>
                </c:pt>
                <c:pt idx="46">
                  <c:v>XI 17</c:v>
                </c:pt>
                <c:pt idx="47">
                  <c:v>XII 17</c:v>
                </c:pt>
                <c:pt idx="48">
                  <c:v>I 18</c:v>
                </c:pt>
                <c:pt idx="49">
                  <c:v>II 18</c:v>
                </c:pt>
                <c:pt idx="50">
                  <c:v>III 18</c:v>
                </c:pt>
                <c:pt idx="51">
                  <c:v>IV 18</c:v>
                </c:pt>
                <c:pt idx="52">
                  <c:v>V 18</c:v>
                </c:pt>
                <c:pt idx="53">
                  <c:v>VI 18</c:v>
                </c:pt>
                <c:pt idx="54">
                  <c:v>VII 18</c:v>
                </c:pt>
                <c:pt idx="55">
                  <c:v>VIII 18</c:v>
                </c:pt>
                <c:pt idx="56">
                  <c:v>IX 18</c:v>
                </c:pt>
                <c:pt idx="57">
                  <c:v>X 18</c:v>
                </c:pt>
                <c:pt idx="58">
                  <c:v>XI 18</c:v>
                </c:pt>
                <c:pt idx="59">
                  <c:v>XII 18</c:v>
                </c:pt>
                <c:pt idx="60">
                  <c:v>I 19</c:v>
                </c:pt>
                <c:pt idx="61">
                  <c:v>II 19</c:v>
                </c:pt>
                <c:pt idx="62">
                  <c:v>III 19</c:v>
                </c:pt>
                <c:pt idx="63">
                  <c:v>IV 19</c:v>
                </c:pt>
                <c:pt idx="64">
                  <c:v>V 19</c:v>
                </c:pt>
                <c:pt idx="65">
                  <c:v>VI 19</c:v>
                </c:pt>
                <c:pt idx="66">
                  <c:v>VII 19</c:v>
                </c:pt>
                <c:pt idx="67">
                  <c:v>VIII 19</c:v>
                </c:pt>
                <c:pt idx="68">
                  <c:v>IX 19</c:v>
                </c:pt>
                <c:pt idx="69">
                  <c:v>X 19</c:v>
                </c:pt>
                <c:pt idx="70">
                  <c:v>XI 19</c:v>
                </c:pt>
                <c:pt idx="71">
                  <c:v>XII 19</c:v>
                </c:pt>
              </c:strCache>
            </c:strRef>
          </c:cat>
          <c:val>
            <c:numRef>
              <c:f>'Pozw. bud.'!$D$77:$D$148</c:f>
              <c:numCache>
                <c:formatCode>0.0</c:formatCode>
                <c:ptCount val="72"/>
                <c:pt idx="0">
                  <c:v>125.03052503052503</c:v>
                </c:pt>
                <c:pt idx="1">
                  <c:v>122.36842105263158</c:v>
                </c:pt>
                <c:pt idx="2">
                  <c:v>174.64488636363637</c:v>
                </c:pt>
                <c:pt idx="3">
                  <c:v>140.61597690086623</c:v>
                </c:pt>
                <c:pt idx="4">
                  <c:v>93.093727977448907</c:v>
                </c:pt>
                <c:pt idx="5">
                  <c:v>112.72108843537416</c:v>
                </c:pt>
                <c:pt idx="6">
                  <c:v>136.52875882946518</c:v>
                </c:pt>
                <c:pt idx="7">
                  <c:v>127.29166666666667</c:v>
                </c:pt>
                <c:pt idx="8">
                  <c:v>71.817705605028806</c:v>
                </c:pt>
                <c:pt idx="9">
                  <c:v>167.76429809358751</c:v>
                </c:pt>
                <c:pt idx="10">
                  <c:v>127.6843467011643</c:v>
                </c:pt>
                <c:pt idx="11">
                  <c:v>93.994280266920882</c:v>
                </c:pt>
                <c:pt idx="12">
                  <c:v>96.484375</c:v>
                </c:pt>
                <c:pt idx="13">
                  <c:v>123.0510752688172</c:v>
                </c:pt>
                <c:pt idx="14">
                  <c:v>59.861732411549411</c:v>
                </c:pt>
                <c:pt idx="15">
                  <c:v>118.89117043121149</c:v>
                </c:pt>
                <c:pt idx="16">
                  <c:v>150.87055261165784</c:v>
                </c:pt>
                <c:pt idx="17">
                  <c:v>109.05250452625226</c:v>
                </c:pt>
                <c:pt idx="18">
                  <c:v>109.97782705099779</c:v>
                </c:pt>
                <c:pt idx="19">
                  <c:v>127.57774140752865</c:v>
                </c:pt>
                <c:pt idx="20">
                  <c:v>117.5784099197666</c:v>
                </c:pt>
                <c:pt idx="21">
                  <c:v>82.489669421487605</c:v>
                </c:pt>
                <c:pt idx="22">
                  <c:v>119.55420466058764</c:v>
                </c:pt>
                <c:pt idx="23">
                  <c:v>223.42799188640973</c:v>
                </c:pt>
                <c:pt idx="24">
                  <c:v>136.33603238866397</c:v>
                </c:pt>
                <c:pt idx="25">
                  <c:v>129.92900054614964</c:v>
                </c:pt>
                <c:pt idx="26">
                  <c:v>148.70923913043478</c:v>
                </c:pt>
                <c:pt idx="27">
                  <c:v>96.430627518710423</c:v>
                </c:pt>
                <c:pt idx="28">
                  <c:v>107.27546412443553</c:v>
                </c:pt>
                <c:pt idx="29">
                  <c:v>106.64084117321528</c:v>
                </c:pt>
                <c:pt idx="30">
                  <c:v>97.446236559139791</c:v>
                </c:pt>
                <c:pt idx="31">
                  <c:v>181.71905067350866</c:v>
                </c:pt>
                <c:pt idx="32">
                  <c:v>116.43920595533498</c:v>
                </c:pt>
                <c:pt idx="33">
                  <c:v>154.97808390732624</c:v>
                </c:pt>
                <c:pt idx="34">
                  <c:v>193.13559322033899</c:v>
                </c:pt>
                <c:pt idx="35">
                  <c:v>96.232410349523377</c:v>
                </c:pt>
                <c:pt idx="36">
                  <c:v>125.909428359317</c:v>
                </c:pt>
                <c:pt idx="37">
                  <c:v>128.33123160992014</c:v>
                </c:pt>
                <c:pt idx="38">
                  <c:v>95.111923252626767</c:v>
                </c:pt>
                <c:pt idx="39">
                  <c:v>140.0597014925373</c:v>
                </c:pt>
                <c:pt idx="40">
                  <c:v>106.64172123479888</c:v>
                </c:pt>
                <c:pt idx="41">
                  <c:v>115.98339387649196</c:v>
                </c:pt>
                <c:pt idx="42">
                  <c:v>163.93103448275863</c:v>
                </c:pt>
                <c:pt idx="43">
                  <c:v>66.148958701023645</c:v>
                </c:pt>
                <c:pt idx="44">
                  <c:v>123.81459776238678</c:v>
                </c:pt>
                <c:pt idx="45">
                  <c:v>84.323232323232318</c:v>
                </c:pt>
                <c:pt idx="46">
                  <c:v>119.26283457656866</c:v>
                </c:pt>
                <c:pt idx="47">
                  <c:v>76.509433962264154</c:v>
                </c:pt>
                <c:pt idx="48">
                  <c:v>80.011792452830193</c:v>
                </c:pt>
                <c:pt idx="49">
                  <c:v>82.083196855551918</c:v>
                </c:pt>
                <c:pt idx="50">
                  <c:v>154.65898174831892</c:v>
                </c:pt>
                <c:pt idx="51">
                  <c:v>106.01023017902813</c:v>
                </c:pt>
                <c:pt idx="52">
                  <c:v>111.40350877192982</c:v>
                </c:pt>
                <c:pt idx="53">
                  <c:v>117.4496644295302</c:v>
                </c:pt>
                <c:pt idx="54">
                  <c:v>92.469499368952455</c:v>
                </c:pt>
                <c:pt idx="55">
                  <c:v>162.80683030949839</c:v>
                </c:pt>
                <c:pt idx="56">
                  <c:v>97.80550774526678</c:v>
                </c:pt>
                <c:pt idx="57">
                  <c:v>180.067081935793</c:v>
                </c:pt>
                <c:pt idx="58">
                  <c:v>105.96026490066225</c:v>
                </c:pt>
                <c:pt idx="59">
                  <c:v>140.44389642416769</c:v>
                </c:pt>
                <c:pt idx="60">
                  <c:v>124.24465733235077</c:v>
                </c:pt>
                <c:pt idx="61">
                  <c:v>73.703112529928177</c:v>
                </c:pt>
                <c:pt idx="62">
                  <c:v>67.173913043478265</c:v>
                </c:pt>
                <c:pt idx="63">
                  <c:v>91.355046240450335</c:v>
                </c:pt>
                <c:pt idx="64">
                  <c:v>139.68503937007873</c:v>
                </c:pt>
                <c:pt idx="65">
                  <c:v>103.12380952380953</c:v>
                </c:pt>
                <c:pt idx="66">
                  <c:v>99.590536851683353</c:v>
                </c:pt>
                <c:pt idx="67">
                  <c:v>78.761061946902657</c:v>
                </c:pt>
                <c:pt idx="68">
                  <c:v>117.64188297404311</c:v>
                </c:pt>
                <c:pt idx="69">
                  <c:v>69.37200638637573</c:v>
                </c:pt>
                <c:pt idx="70">
                  <c:v>96.736111111111114</c:v>
                </c:pt>
                <c:pt idx="71">
                  <c:v>71.597892888498677</c:v>
                </c:pt>
              </c:numCache>
            </c:numRef>
          </c:val>
          <c:smooth val="0"/>
          <c:extLst>
            <c:ext xmlns:c16="http://schemas.microsoft.com/office/drawing/2014/chart" uri="{C3380CC4-5D6E-409C-BE32-E72D297353CC}">
              <c16:uniqueId val="{00000000-2348-4DFB-B29C-AE2211D96EA6}"/>
            </c:ext>
          </c:extLst>
        </c:ser>
        <c:dLbls>
          <c:showLegendKey val="0"/>
          <c:showVal val="0"/>
          <c:showCatName val="0"/>
          <c:showSerName val="0"/>
          <c:showPercent val="0"/>
          <c:showBubbleSize val="0"/>
        </c:dLbls>
        <c:smooth val="0"/>
        <c:axId val="1843367231"/>
        <c:axId val="1843384031"/>
      </c:lineChart>
      <c:catAx>
        <c:axId val="18433672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843384031"/>
        <c:crosses val="autoZero"/>
        <c:auto val="1"/>
        <c:lblAlgn val="ctr"/>
        <c:lblOffset val="100"/>
        <c:noMultiLvlLbl val="0"/>
      </c:catAx>
      <c:valAx>
        <c:axId val="1843384031"/>
        <c:scaling>
          <c:orientation val="minMax"/>
          <c:min val="5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843367231"/>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v>BIEŻĄCY</c:v>
          </c:tx>
          <c:spPr>
            <a:ln w="28575" cap="rnd">
              <a:solidFill>
                <a:schemeClr val="accent1"/>
              </a:solidFill>
              <a:round/>
            </a:ln>
            <a:effectLst/>
          </c:spPr>
          <c:marker>
            <c:symbol val="none"/>
          </c:marker>
          <c:cat>
            <c:strRef>
              <c:f>Arkusz1!$A$146:$A$208</c:f>
              <c:strCache>
                <c:ptCount val="63"/>
                <c:pt idx="0">
                  <c:v>2020.1</c:v>
                </c:pt>
                <c:pt idx="1">
                  <c:v>2020.2</c:v>
                </c:pt>
                <c:pt idx="2">
                  <c:v>2020.3</c:v>
                </c:pt>
                <c:pt idx="3">
                  <c:v>2020.4</c:v>
                </c:pt>
                <c:pt idx="4">
                  <c:v>2020.5</c:v>
                </c:pt>
                <c:pt idx="5">
                  <c:v>2020.6</c:v>
                </c:pt>
                <c:pt idx="6">
                  <c:v>2020.7</c:v>
                </c:pt>
                <c:pt idx="7">
                  <c:v>2020.8</c:v>
                </c:pt>
                <c:pt idx="8">
                  <c:v>2020.9</c:v>
                </c:pt>
                <c:pt idx="9">
                  <c:v>2020.10</c:v>
                </c:pt>
                <c:pt idx="10">
                  <c:v>2020.11</c:v>
                </c:pt>
                <c:pt idx="11">
                  <c:v>2020.12</c:v>
                </c:pt>
                <c:pt idx="12">
                  <c:v>2021.1</c:v>
                </c:pt>
                <c:pt idx="13">
                  <c:v>2021.2</c:v>
                </c:pt>
                <c:pt idx="14">
                  <c:v>2021.3</c:v>
                </c:pt>
                <c:pt idx="15">
                  <c:v>2021.4</c:v>
                </c:pt>
                <c:pt idx="16">
                  <c:v>2021.5</c:v>
                </c:pt>
                <c:pt idx="17">
                  <c:v>2021.6</c:v>
                </c:pt>
                <c:pt idx="18">
                  <c:v>2021.7</c:v>
                </c:pt>
                <c:pt idx="19">
                  <c:v>2021.8</c:v>
                </c:pt>
                <c:pt idx="20">
                  <c:v>2021.9</c:v>
                </c:pt>
                <c:pt idx="21">
                  <c:v>2021.10</c:v>
                </c:pt>
                <c:pt idx="22">
                  <c:v>2021.11</c:v>
                </c:pt>
                <c:pt idx="23">
                  <c:v>2021.12</c:v>
                </c:pt>
                <c:pt idx="24">
                  <c:v>2022.1</c:v>
                </c:pt>
                <c:pt idx="25">
                  <c:v>2022.2</c:v>
                </c:pt>
                <c:pt idx="26">
                  <c:v>2022.3</c:v>
                </c:pt>
                <c:pt idx="27">
                  <c:v>2022.4</c:v>
                </c:pt>
                <c:pt idx="28">
                  <c:v>2022.5</c:v>
                </c:pt>
                <c:pt idx="29">
                  <c:v>2022.6</c:v>
                </c:pt>
                <c:pt idx="30">
                  <c:v>2022.7</c:v>
                </c:pt>
                <c:pt idx="31">
                  <c:v>2022.8</c:v>
                </c:pt>
                <c:pt idx="32">
                  <c:v>2022.9</c:v>
                </c:pt>
                <c:pt idx="33">
                  <c:v>2022.10</c:v>
                </c:pt>
                <c:pt idx="34">
                  <c:v>2022.11</c:v>
                </c:pt>
                <c:pt idx="35">
                  <c:v>2022.12</c:v>
                </c:pt>
                <c:pt idx="36">
                  <c:v>2023.1</c:v>
                </c:pt>
                <c:pt idx="37">
                  <c:v>2023.2</c:v>
                </c:pt>
                <c:pt idx="38">
                  <c:v>2023.3</c:v>
                </c:pt>
                <c:pt idx="39">
                  <c:v>2023.4</c:v>
                </c:pt>
                <c:pt idx="40">
                  <c:v>2023.5</c:v>
                </c:pt>
                <c:pt idx="41">
                  <c:v>2023.6</c:v>
                </c:pt>
                <c:pt idx="42">
                  <c:v>2023.7</c:v>
                </c:pt>
                <c:pt idx="43">
                  <c:v>2023.8</c:v>
                </c:pt>
                <c:pt idx="44">
                  <c:v>2023.9</c:v>
                </c:pt>
                <c:pt idx="45">
                  <c:v>2023.10</c:v>
                </c:pt>
                <c:pt idx="46">
                  <c:v>2023.11</c:v>
                </c:pt>
                <c:pt idx="47">
                  <c:v>2023.12</c:v>
                </c:pt>
                <c:pt idx="48">
                  <c:v>2024.1</c:v>
                </c:pt>
                <c:pt idx="49">
                  <c:v>2024.2</c:v>
                </c:pt>
                <c:pt idx="50">
                  <c:v>2024.3</c:v>
                </c:pt>
                <c:pt idx="51">
                  <c:v>2024.4</c:v>
                </c:pt>
                <c:pt idx="52">
                  <c:v>2024.5</c:v>
                </c:pt>
                <c:pt idx="53">
                  <c:v>2024.6</c:v>
                </c:pt>
                <c:pt idx="54">
                  <c:v>2024.7</c:v>
                </c:pt>
                <c:pt idx="55">
                  <c:v>2024.8</c:v>
                </c:pt>
                <c:pt idx="56">
                  <c:v>2024.9</c:v>
                </c:pt>
                <c:pt idx="57">
                  <c:v>2024.10</c:v>
                </c:pt>
                <c:pt idx="58">
                  <c:v>2024.11</c:v>
                </c:pt>
                <c:pt idx="59">
                  <c:v>2024.12</c:v>
                </c:pt>
                <c:pt idx="60">
                  <c:v>2025.1</c:v>
                </c:pt>
                <c:pt idx="61">
                  <c:v>2025.2</c:v>
                </c:pt>
                <c:pt idx="62">
                  <c:v>2025.3</c:v>
                </c:pt>
              </c:strCache>
            </c:strRef>
          </c:cat>
          <c:val>
            <c:numRef>
              <c:f>Arkusz1!$B$146:$B$208</c:f>
              <c:numCache>
                <c:formatCode>General</c:formatCode>
                <c:ptCount val="63"/>
                <c:pt idx="0">
                  <c:v>75.011920000000003</c:v>
                </c:pt>
                <c:pt idx="1">
                  <c:v>77.310019999999994</c:v>
                </c:pt>
                <c:pt idx="2">
                  <c:v>69.429599999999994</c:v>
                </c:pt>
                <c:pt idx="3">
                  <c:v>63.534460000000003</c:v>
                </c:pt>
                <c:pt idx="4">
                  <c:v>67.0655</c:v>
                </c:pt>
                <c:pt idx="5">
                  <c:v>70.531940000000006</c:v>
                </c:pt>
                <c:pt idx="6">
                  <c:v>71.75506</c:v>
                </c:pt>
                <c:pt idx="7">
                  <c:v>72.321389999999994</c:v>
                </c:pt>
                <c:pt idx="8">
                  <c:v>73.430850000000007</c:v>
                </c:pt>
                <c:pt idx="9">
                  <c:v>72.461770000000001</c:v>
                </c:pt>
                <c:pt idx="10">
                  <c:v>74.712580000000003</c:v>
                </c:pt>
                <c:pt idx="11">
                  <c:v>73.272769999999994</c:v>
                </c:pt>
                <c:pt idx="12">
                  <c:v>68.391400000000004</c:v>
                </c:pt>
                <c:pt idx="13">
                  <c:v>71.505099999999999</c:v>
                </c:pt>
                <c:pt idx="14">
                  <c:v>80.77646</c:v>
                </c:pt>
                <c:pt idx="15">
                  <c:v>89.308310000000006</c:v>
                </c:pt>
                <c:pt idx="16">
                  <c:v>82.931020000000004</c:v>
                </c:pt>
                <c:pt idx="17">
                  <c:v>79.665989999999994</c:v>
                </c:pt>
                <c:pt idx="18">
                  <c:v>76.216139999999996</c:v>
                </c:pt>
                <c:pt idx="19">
                  <c:v>76.105590000000007</c:v>
                </c:pt>
                <c:pt idx="20">
                  <c:v>76.985309999999998</c:v>
                </c:pt>
                <c:pt idx="21">
                  <c:v>78.295739999999995</c:v>
                </c:pt>
                <c:pt idx="22">
                  <c:v>75.03058</c:v>
                </c:pt>
                <c:pt idx="23">
                  <c:v>82.454920000000001</c:v>
                </c:pt>
                <c:pt idx="24">
                  <c:v>83.900469999999999</c:v>
                </c:pt>
                <c:pt idx="25">
                  <c:v>81.396429999999995</c:v>
                </c:pt>
                <c:pt idx="26">
                  <c:v>83.739450000000005</c:v>
                </c:pt>
                <c:pt idx="27">
                  <c:v>83.237160000000003</c:v>
                </c:pt>
                <c:pt idx="28">
                  <c:v>84.677279999999996</c:v>
                </c:pt>
                <c:pt idx="29">
                  <c:v>80.930840000000003</c:v>
                </c:pt>
                <c:pt idx="30">
                  <c:v>80.126620000000003</c:v>
                </c:pt>
                <c:pt idx="31">
                  <c:v>84.272660000000002</c:v>
                </c:pt>
                <c:pt idx="32">
                  <c:v>83.921409999999995</c:v>
                </c:pt>
                <c:pt idx="33">
                  <c:v>81.944909999999993</c:v>
                </c:pt>
                <c:pt idx="34">
                  <c:v>85.660679999999999</c:v>
                </c:pt>
                <c:pt idx="35">
                  <c:v>82.134649999999993</c:v>
                </c:pt>
                <c:pt idx="36">
                  <c:v>79.886920000000003</c:v>
                </c:pt>
                <c:pt idx="37">
                  <c:v>78.969409999999996</c:v>
                </c:pt>
                <c:pt idx="38">
                  <c:v>76.632260000000002</c:v>
                </c:pt>
                <c:pt idx="39">
                  <c:v>75.740099999999998</c:v>
                </c:pt>
                <c:pt idx="40">
                  <c:v>74.253690000000006</c:v>
                </c:pt>
                <c:pt idx="41">
                  <c:v>77.496979999999994</c:v>
                </c:pt>
                <c:pt idx="42">
                  <c:v>78.510300000000001</c:v>
                </c:pt>
                <c:pt idx="43">
                  <c:v>78.490620000000007</c:v>
                </c:pt>
                <c:pt idx="44">
                  <c:v>77.140709999999999</c:v>
                </c:pt>
                <c:pt idx="45">
                  <c:v>79.762969999999996</c:v>
                </c:pt>
                <c:pt idx="46">
                  <c:v>72.429469999999995</c:v>
                </c:pt>
                <c:pt idx="47">
                  <c:v>73.824629999999999</c:v>
                </c:pt>
                <c:pt idx="48">
                  <c:v>75.507940000000005</c:v>
                </c:pt>
                <c:pt idx="49">
                  <c:v>79.322119999999998</c:v>
                </c:pt>
                <c:pt idx="50">
                  <c:v>76.753280000000004</c:v>
                </c:pt>
                <c:pt idx="51">
                  <c:v>77.038929999999993</c:v>
                </c:pt>
                <c:pt idx="52">
                  <c:v>77.169300000000007</c:v>
                </c:pt>
                <c:pt idx="53">
                  <c:v>76.565110000000004</c:v>
                </c:pt>
                <c:pt idx="54">
                  <c:v>76.981849999999994</c:v>
                </c:pt>
                <c:pt idx="55">
                  <c:v>76.231070000000003</c:v>
                </c:pt>
                <c:pt idx="56">
                  <c:v>76.529259999999994</c:v>
                </c:pt>
                <c:pt idx="57">
                  <c:v>76.328339999999997</c:v>
                </c:pt>
                <c:pt idx="58">
                  <c:v>79.746039999999994</c:v>
                </c:pt>
                <c:pt idx="59">
                  <c:v>77.631900000000002</c:v>
                </c:pt>
                <c:pt idx="60">
                  <c:v>77.819640000000007</c:v>
                </c:pt>
                <c:pt idx="61">
                  <c:v>76.109499999999997</c:v>
                </c:pt>
                <c:pt idx="62">
                  <c:v>75.765659999999997</c:v>
                </c:pt>
              </c:numCache>
            </c:numRef>
          </c:val>
          <c:smooth val="0"/>
          <c:extLst>
            <c:ext xmlns:c16="http://schemas.microsoft.com/office/drawing/2014/chart" uri="{C3380CC4-5D6E-409C-BE32-E72D297353CC}">
              <c16:uniqueId val="{00000000-A696-4178-B6E4-BA6995DE0F56}"/>
            </c:ext>
          </c:extLst>
        </c:ser>
        <c:ser>
          <c:idx val="1"/>
          <c:order val="1"/>
          <c:tx>
            <c:v>BIEŻĄCY - TREND</c:v>
          </c:tx>
          <c:spPr>
            <a:ln w="28575" cap="rnd">
              <a:solidFill>
                <a:schemeClr val="accent2"/>
              </a:solidFill>
              <a:round/>
            </a:ln>
            <a:effectLst/>
          </c:spPr>
          <c:marker>
            <c:symbol val="none"/>
          </c:marker>
          <c:cat>
            <c:strRef>
              <c:f>Arkusz1!$A$146:$A$208</c:f>
              <c:strCache>
                <c:ptCount val="63"/>
                <c:pt idx="0">
                  <c:v>2020.1</c:v>
                </c:pt>
                <c:pt idx="1">
                  <c:v>2020.2</c:v>
                </c:pt>
                <c:pt idx="2">
                  <c:v>2020.3</c:v>
                </c:pt>
                <c:pt idx="3">
                  <c:v>2020.4</c:v>
                </c:pt>
                <c:pt idx="4">
                  <c:v>2020.5</c:v>
                </c:pt>
                <c:pt idx="5">
                  <c:v>2020.6</c:v>
                </c:pt>
                <c:pt idx="6">
                  <c:v>2020.7</c:v>
                </c:pt>
                <c:pt idx="7">
                  <c:v>2020.8</c:v>
                </c:pt>
                <c:pt idx="8">
                  <c:v>2020.9</c:v>
                </c:pt>
                <c:pt idx="9">
                  <c:v>2020.10</c:v>
                </c:pt>
                <c:pt idx="10">
                  <c:v>2020.11</c:v>
                </c:pt>
                <c:pt idx="11">
                  <c:v>2020.12</c:v>
                </c:pt>
                <c:pt idx="12">
                  <c:v>2021.1</c:v>
                </c:pt>
                <c:pt idx="13">
                  <c:v>2021.2</c:v>
                </c:pt>
                <c:pt idx="14">
                  <c:v>2021.3</c:v>
                </c:pt>
                <c:pt idx="15">
                  <c:v>2021.4</c:v>
                </c:pt>
                <c:pt idx="16">
                  <c:v>2021.5</c:v>
                </c:pt>
                <c:pt idx="17">
                  <c:v>2021.6</c:v>
                </c:pt>
                <c:pt idx="18">
                  <c:v>2021.7</c:v>
                </c:pt>
                <c:pt idx="19">
                  <c:v>2021.8</c:v>
                </c:pt>
                <c:pt idx="20">
                  <c:v>2021.9</c:v>
                </c:pt>
                <c:pt idx="21">
                  <c:v>2021.10</c:v>
                </c:pt>
                <c:pt idx="22">
                  <c:v>2021.11</c:v>
                </c:pt>
                <c:pt idx="23">
                  <c:v>2021.12</c:v>
                </c:pt>
                <c:pt idx="24">
                  <c:v>2022.1</c:v>
                </c:pt>
                <c:pt idx="25">
                  <c:v>2022.2</c:v>
                </c:pt>
                <c:pt idx="26">
                  <c:v>2022.3</c:v>
                </c:pt>
                <c:pt idx="27">
                  <c:v>2022.4</c:v>
                </c:pt>
                <c:pt idx="28">
                  <c:v>2022.5</c:v>
                </c:pt>
                <c:pt idx="29">
                  <c:v>2022.6</c:v>
                </c:pt>
                <c:pt idx="30">
                  <c:v>2022.7</c:v>
                </c:pt>
                <c:pt idx="31">
                  <c:v>2022.8</c:v>
                </c:pt>
                <c:pt idx="32">
                  <c:v>2022.9</c:v>
                </c:pt>
                <c:pt idx="33">
                  <c:v>2022.10</c:v>
                </c:pt>
                <c:pt idx="34">
                  <c:v>2022.11</c:v>
                </c:pt>
                <c:pt idx="35">
                  <c:v>2022.12</c:v>
                </c:pt>
                <c:pt idx="36">
                  <c:v>2023.1</c:v>
                </c:pt>
                <c:pt idx="37">
                  <c:v>2023.2</c:v>
                </c:pt>
                <c:pt idx="38">
                  <c:v>2023.3</c:v>
                </c:pt>
                <c:pt idx="39">
                  <c:v>2023.4</c:v>
                </c:pt>
                <c:pt idx="40">
                  <c:v>2023.5</c:v>
                </c:pt>
                <c:pt idx="41">
                  <c:v>2023.6</c:v>
                </c:pt>
                <c:pt idx="42">
                  <c:v>2023.7</c:v>
                </c:pt>
                <c:pt idx="43">
                  <c:v>2023.8</c:v>
                </c:pt>
                <c:pt idx="44">
                  <c:v>2023.9</c:v>
                </c:pt>
                <c:pt idx="45">
                  <c:v>2023.10</c:v>
                </c:pt>
                <c:pt idx="46">
                  <c:v>2023.11</c:v>
                </c:pt>
                <c:pt idx="47">
                  <c:v>2023.12</c:v>
                </c:pt>
                <c:pt idx="48">
                  <c:v>2024.1</c:v>
                </c:pt>
                <c:pt idx="49">
                  <c:v>2024.2</c:v>
                </c:pt>
                <c:pt idx="50">
                  <c:v>2024.3</c:v>
                </c:pt>
                <c:pt idx="51">
                  <c:v>2024.4</c:v>
                </c:pt>
                <c:pt idx="52">
                  <c:v>2024.5</c:v>
                </c:pt>
                <c:pt idx="53">
                  <c:v>2024.6</c:v>
                </c:pt>
                <c:pt idx="54">
                  <c:v>2024.7</c:v>
                </c:pt>
                <c:pt idx="55">
                  <c:v>2024.8</c:v>
                </c:pt>
                <c:pt idx="56">
                  <c:v>2024.9</c:v>
                </c:pt>
                <c:pt idx="57">
                  <c:v>2024.10</c:v>
                </c:pt>
                <c:pt idx="58">
                  <c:v>2024.11</c:v>
                </c:pt>
                <c:pt idx="59">
                  <c:v>2024.12</c:v>
                </c:pt>
                <c:pt idx="60">
                  <c:v>2025.1</c:v>
                </c:pt>
                <c:pt idx="61">
                  <c:v>2025.2</c:v>
                </c:pt>
                <c:pt idx="62">
                  <c:v>2025.3</c:v>
                </c:pt>
              </c:strCache>
            </c:strRef>
          </c:cat>
          <c:val>
            <c:numRef>
              <c:f>Arkusz1!$C$146:$C$208</c:f>
              <c:numCache>
                <c:formatCode>General</c:formatCode>
                <c:ptCount val="63"/>
                <c:pt idx="0">
                  <c:v>75.010850000000005</c:v>
                </c:pt>
                <c:pt idx="1">
                  <c:v>73.403459999999995</c:v>
                </c:pt>
                <c:pt idx="2">
                  <c:v>70.357439999999997</c:v>
                </c:pt>
                <c:pt idx="3">
                  <c:v>68.081149999999994</c:v>
                </c:pt>
                <c:pt idx="4">
                  <c:v>68.353980000000007</c:v>
                </c:pt>
                <c:pt idx="5">
                  <c:v>69.984279999999998</c:v>
                </c:pt>
                <c:pt idx="6">
                  <c:v>71.343549999999993</c:v>
                </c:pt>
                <c:pt idx="7">
                  <c:v>72.199079999999995</c:v>
                </c:pt>
                <c:pt idx="8">
                  <c:v>72.765180000000001</c:v>
                </c:pt>
                <c:pt idx="9">
                  <c:v>73.224459999999993</c:v>
                </c:pt>
                <c:pt idx="10">
                  <c:v>73.413219999999995</c:v>
                </c:pt>
                <c:pt idx="11">
                  <c:v>72.833590000000001</c:v>
                </c:pt>
                <c:pt idx="12">
                  <c:v>72.61103</c:v>
                </c:pt>
                <c:pt idx="13">
                  <c:v>74.793030000000002</c:v>
                </c:pt>
                <c:pt idx="14">
                  <c:v>79.084999999999994</c:v>
                </c:pt>
                <c:pt idx="15">
                  <c:v>82.241770000000002</c:v>
                </c:pt>
                <c:pt idx="16">
                  <c:v>82.053269999999998</c:v>
                </c:pt>
                <c:pt idx="17">
                  <c:v>80.014160000000004</c:v>
                </c:pt>
                <c:pt idx="18">
                  <c:v>78.131829999999994</c:v>
                </c:pt>
                <c:pt idx="19">
                  <c:v>77.245270000000005</c:v>
                </c:pt>
                <c:pt idx="20">
                  <c:v>77.373289999999997</c:v>
                </c:pt>
                <c:pt idx="21">
                  <c:v>77.878209999999996</c:v>
                </c:pt>
                <c:pt idx="22">
                  <c:v>78.874390000000005</c:v>
                </c:pt>
                <c:pt idx="23">
                  <c:v>80.716890000000006</c:v>
                </c:pt>
                <c:pt idx="24">
                  <c:v>82.144180000000006</c:v>
                </c:pt>
                <c:pt idx="25">
                  <c:v>82.583889999999997</c:v>
                </c:pt>
                <c:pt idx="26">
                  <c:v>82.905069999999995</c:v>
                </c:pt>
                <c:pt idx="27">
                  <c:v>83.201819999999998</c:v>
                </c:pt>
                <c:pt idx="28">
                  <c:v>83.019639999999995</c:v>
                </c:pt>
                <c:pt idx="29">
                  <c:v>82.350719999999995</c:v>
                </c:pt>
                <c:pt idx="30">
                  <c:v>82.203140000000005</c:v>
                </c:pt>
                <c:pt idx="31">
                  <c:v>82.850440000000006</c:v>
                </c:pt>
                <c:pt idx="32">
                  <c:v>83.274439999999998</c:v>
                </c:pt>
                <c:pt idx="33">
                  <c:v>83.493139999999997</c:v>
                </c:pt>
                <c:pt idx="34">
                  <c:v>83.425979999999996</c:v>
                </c:pt>
                <c:pt idx="35">
                  <c:v>82.241069999999993</c:v>
                </c:pt>
                <c:pt idx="36">
                  <c:v>80.491529999999997</c:v>
                </c:pt>
                <c:pt idx="37">
                  <c:v>78.821749999999994</c:v>
                </c:pt>
                <c:pt idx="38">
                  <c:v>77.312039999999996</c:v>
                </c:pt>
                <c:pt idx="39">
                  <c:v>76.318089999999998</c:v>
                </c:pt>
                <c:pt idx="40">
                  <c:v>76.228899999999996</c:v>
                </c:pt>
                <c:pt idx="41">
                  <c:v>76.971670000000003</c:v>
                </c:pt>
                <c:pt idx="42">
                  <c:v>77.687790000000007</c:v>
                </c:pt>
                <c:pt idx="43">
                  <c:v>77.816969999999998</c:v>
                </c:pt>
                <c:pt idx="44">
                  <c:v>77.688789999999997</c:v>
                </c:pt>
                <c:pt idx="45">
                  <c:v>77.090410000000006</c:v>
                </c:pt>
                <c:pt idx="46">
                  <c:v>75.88588</c:v>
                </c:pt>
                <c:pt idx="47">
                  <c:v>75.449160000000006</c:v>
                </c:pt>
                <c:pt idx="48">
                  <c:v>76.295140000000004</c:v>
                </c:pt>
                <c:pt idx="49">
                  <c:v>77.110489999999999</c:v>
                </c:pt>
                <c:pt idx="50">
                  <c:v>77.137069999999994</c:v>
                </c:pt>
                <c:pt idx="51">
                  <c:v>76.982299999999995</c:v>
                </c:pt>
                <c:pt idx="52">
                  <c:v>76.93177</c:v>
                </c:pt>
                <c:pt idx="53">
                  <c:v>76.783609999999996</c:v>
                </c:pt>
                <c:pt idx="54">
                  <c:v>76.632800000000003</c:v>
                </c:pt>
                <c:pt idx="55">
                  <c:v>76.609210000000004</c:v>
                </c:pt>
                <c:pt idx="56">
                  <c:v>76.878649999999993</c:v>
                </c:pt>
                <c:pt idx="57">
                  <c:v>77.657290000000003</c:v>
                </c:pt>
                <c:pt idx="58">
                  <c:v>78.350369999999998</c:v>
                </c:pt>
                <c:pt idx="59">
                  <c:v>78.212999999999994</c:v>
                </c:pt>
                <c:pt idx="60">
                  <c:v>77.581270000000004</c:v>
                </c:pt>
                <c:pt idx="61">
                  <c:v>76.797790000000006</c:v>
                </c:pt>
                <c:pt idx="62">
                  <c:v>76.229010000000002</c:v>
                </c:pt>
              </c:numCache>
            </c:numRef>
          </c:val>
          <c:smooth val="1"/>
          <c:extLst>
            <c:ext xmlns:c16="http://schemas.microsoft.com/office/drawing/2014/chart" uri="{C3380CC4-5D6E-409C-BE32-E72D297353CC}">
              <c16:uniqueId val="{00000001-A696-4178-B6E4-BA6995DE0F56}"/>
            </c:ext>
          </c:extLst>
        </c:ser>
        <c:ser>
          <c:idx val="2"/>
          <c:order val="2"/>
          <c:tx>
            <c:v>PROGNOZA</c:v>
          </c:tx>
          <c:spPr>
            <a:ln w="28575" cap="rnd">
              <a:solidFill>
                <a:schemeClr val="accent3"/>
              </a:solidFill>
              <a:round/>
            </a:ln>
            <a:effectLst/>
          </c:spPr>
          <c:marker>
            <c:symbol val="none"/>
          </c:marker>
          <c:cat>
            <c:strRef>
              <c:f>Arkusz1!$A$146:$A$208</c:f>
              <c:strCache>
                <c:ptCount val="63"/>
                <c:pt idx="0">
                  <c:v>2020.1</c:v>
                </c:pt>
                <c:pt idx="1">
                  <c:v>2020.2</c:v>
                </c:pt>
                <c:pt idx="2">
                  <c:v>2020.3</c:v>
                </c:pt>
                <c:pt idx="3">
                  <c:v>2020.4</c:v>
                </c:pt>
                <c:pt idx="4">
                  <c:v>2020.5</c:v>
                </c:pt>
                <c:pt idx="5">
                  <c:v>2020.6</c:v>
                </c:pt>
                <c:pt idx="6">
                  <c:v>2020.7</c:v>
                </c:pt>
                <c:pt idx="7">
                  <c:v>2020.8</c:v>
                </c:pt>
                <c:pt idx="8">
                  <c:v>2020.9</c:v>
                </c:pt>
                <c:pt idx="9">
                  <c:v>2020.10</c:v>
                </c:pt>
                <c:pt idx="10">
                  <c:v>2020.11</c:v>
                </c:pt>
                <c:pt idx="11">
                  <c:v>2020.12</c:v>
                </c:pt>
                <c:pt idx="12">
                  <c:v>2021.1</c:v>
                </c:pt>
                <c:pt idx="13">
                  <c:v>2021.2</c:v>
                </c:pt>
                <c:pt idx="14">
                  <c:v>2021.3</c:v>
                </c:pt>
                <c:pt idx="15">
                  <c:v>2021.4</c:v>
                </c:pt>
                <c:pt idx="16">
                  <c:v>2021.5</c:v>
                </c:pt>
                <c:pt idx="17">
                  <c:v>2021.6</c:v>
                </c:pt>
                <c:pt idx="18">
                  <c:v>2021.7</c:v>
                </c:pt>
                <c:pt idx="19">
                  <c:v>2021.8</c:v>
                </c:pt>
                <c:pt idx="20">
                  <c:v>2021.9</c:v>
                </c:pt>
                <c:pt idx="21">
                  <c:v>2021.10</c:v>
                </c:pt>
                <c:pt idx="22">
                  <c:v>2021.11</c:v>
                </c:pt>
                <c:pt idx="23">
                  <c:v>2021.12</c:v>
                </c:pt>
                <c:pt idx="24">
                  <c:v>2022.1</c:v>
                </c:pt>
                <c:pt idx="25">
                  <c:v>2022.2</c:v>
                </c:pt>
                <c:pt idx="26">
                  <c:v>2022.3</c:v>
                </c:pt>
                <c:pt idx="27">
                  <c:v>2022.4</c:v>
                </c:pt>
                <c:pt idx="28">
                  <c:v>2022.5</c:v>
                </c:pt>
                <c:pt idx="29">
                  <c:v>2022.6</c:v>
                </c:pt>
                <c:pt idx="30">
                  <c:v>2022.7</c:v>
                </c:pt>
                <c:pt idx="31">
                  <c:v>2022.8</c:v>
                </c:pt>
                <c:pt idx="32">
                  <c:v>2022.9</c:v>
                </c:pt>
                <c:pt idx="33">
                  <c:v>2022.10</c:v>
                </c:pt>
                <c:pt idx="34">
                  <c:v>2022.11</c:v>
                </c:pt>
                <c:pt idx="35">
                  <c:v>2022.12</c:v>
                </c:pt>
                <c:pt idx="36">
                  <c:v>2023.1</c:v>
                </c:pt>
                <c:pt idx="37">
                  <c:v>2023.2</c:v>
                </c:pt>
                <c:pt idx="38">
                  <c:v>2023.3</c:v>
                </c:pt>
                <c:pt idx="39">
                  <c:v>2023.4</c:v>
                </c:pt>
                <c:pt idx="40">
                  <c:v>2023.5</c:v>
                </c:pt>
                <c:pt idx="41">
                  <c:v>2023.6</c:v>
                </c:pt>
                <c:pt idx="42">
                  <c:v>2023.7</c:v>
                </c:pt>
                <c:pt idx="43">
                  <c:v>2023.8</c:v>
                </c:pt>
                <c:pt idx="44">
                  <c:v>2023.9</c:v>
                </c:pt>
                <c:pt idx="45">
                  <c:v>2023.10</c:v>
                </c:pt>
                <c:pt idx="46">
                  <c:v>2023.11</c:v>
                </c:pt>
                <c:pt idx="47">
                  <c:v>2023.12</c:v>
                </c:pt>
                <c:pt idx="48">
                  <c:v>2024.1</c:v>
                </c:pt>
                <c:pt idx="49">
                  <c:v>2024.2</c:v>
                </c:pt>
                <c:pt idx="50">
                  <c:v>2024.3</c:v>
                </c:pt>
                <c:pt idx="51">
                  <c:v>2024.4</c:v>
                </c:pt>
                <c:pt idx="52">
                  <c:v>2024.5</c:v>
                </c:pt>
                <c:pt idx="53">
                  <c:v>2024.6</c:v>
                </c:pt>
                <c:pt idx="54">
                  <c:v>2024.7</c:v>
                </c:pt>
                <c:pt idx="55">
                  <c:v>2024.8</c:v>
                </c:pt>
                <c:pt idx="56">
                  <c:v>2024.9</c:v>
                </c:pt>
                <c:pt idx="57">
                  <c:v>2024.10</c:v>
                </c:pt>
                <c:pt idx="58">
                  <c:v>2024.11</c:v>
                </c:pt>
                <c:pt idx="59">
                  <c:v>2024.12</c:v>
                </c:pt>
                <c:pt idx="60">
                  <c:v>2025.1</c:v>
                </c:pt>
                <c:pt idx="61">
                  <c:v>2025.2</c:v>
                </c:pt>
                <c:pt idx="62">
                  <c:v>2025.3</c:v>
                </c:pt>
              </c:strCache>
            </c:strRef>
          </c:cat>
          <c:val>
            <c:numRef>
              <c:f>Arkusz1!$D$146:$D$208</c:f>
              <c:numCache>
                <c:formatCode>General</c:formatCode>
                <c:ptCount val="63"/>
                <c:pt idx="0">
                  <c:v>141.70089999999999</c:v>
                </c:pt>
                <c:pt idx="1">
                  <c:v>136.68979999999999</c:v>
                </c:pt>
                <c:pt idx="2">
                  <c:v>63.107590000000002</c:v>
                </c:pt>
                <c:pt idx="3">
                  <c:v>17.3735</c:v>
                </c:pt>
                <c:pt idx="4">
                  <c:v>57.899929999999998</c:v>
                </c:pt>
                <c:pt idx="5">
                  <c:v>90.540959999999998</c:v>
                </c:pt>
                <c:pt idx="6">
                  <c:v>104.38930000000001</c:v>
                </c:pt>
                <c:pt idx="7">
                  <c:v>91.776380000000003</c:v>
                </c:pt>
                <c:pt idx="8">
                  <c:v>101.3192</c:v>
                </c:pt>
                <c:pt idx="9">
                  <c:v>86.995999999999995</c:v>
                </c:pt>
                <c:pt idx="10">
                  <c:v>82.923460000000006</c:v>
                </c:pt>
                <c:pt idx="11">
                  <c:v>154.76419999999999</c:v>
                </c:pt>
                <c:pt idx="12">
                  <c:v>114.2675</c:v>
                </c:pt>
                <c:pt idx="13">
                  <c:v>125.7996</c:v>
                </c:pt>
                <c:pt idx="14">
                  <c:v>124.4226</c:v>
                </c:pt>
                <c:pt idx="15">
                  <c:v>142.12899999999999</c:v>
                </c:pt>
                <c:pt idx="16">
                  <c:v>129.90469999999999</c:v>
                </c:pt>
                <c:pt idx="17">
                  <c:v>137.31569999999999</c:v>
                </c:pt>
                <c:pt idx="18">
                  <c:v>133.952</c:v>
                </c:pt>
                <c:pt idx="19">
                  <c:v>146.6728</c:v>
                </c:pt>
                <c:pt idx="20">
                  <c:v>123.3261</c:v>
                </c:pt>
                <c:pt idx="21">
                  <c:v>133.5103</c:v>
                </c:pt>
                <c:pt idx="22">
                  <c:v>140.86009999999999</c:v>
                </c:pt>
                <c:pt idx="23">
                  <c:v>125.0193</c:v>
                </c:pt>
                <c:pt idx="24">
                  <c:v>124.8486</c:v>
                </c:pt>
                <c:pt idx="25">
                  <c:v>118.1708</c:v>
                </c:pt>
                <c:pt idx="26">
                  <c:v>97.155000000000001</c:v>
                </c:pt>
                <c:pt idx="27">
                  <c:v>108.63930000000001</c:v>
                </c:pt>
                <c:pt idx="28">
                  <c:v>114.4502</c:v>
                </c:pt>
                <c:pt idx="29">
                  <c:v>105.8999</c:v>
                </c:pt>
                <c:pt idx="30">
                  <c:v>98.94323</c:v>
                </c:pt>
                <c:pt idx="31">
                  <c:v>95.601070000000007</c:v>
                </c:pt>
                <c:pt idx="32">
                  <c:v>104.3544</c:v>
                </c:pt>
                <c:pt idx="33">
                  <c:v>105.76900000000001</c:v>
                </c:pt>
                <c:pt idx="34">
                  <c:v>108.44159999999999</c:v>
                </c:pt>
                <c:pt idx="35">
                  <c:v>101.1253</c:v>
                </c:pt>
                <c:pt idx="36">
                  <c:v>101.8364</c:v>
                </c:pt>
                <c:pt idx="37">
                  <c:v>98.346980000000002</c:v>
                </c:pt>
                <c:pt idx="38">
                  <c:v>115.6063</c:v>
                </c:pt>
                <c:pt idx="39">
                  <c:v>110.3904</c:v>
                </c:pt>
                <c:pt idx="40">
                  <c:v>123.8533</c:v>
                </c:pt>
                <c:pt idx="41">
                  <c:v>111.49760000000001</c:v>
                </c:pt>
                <c:pt idx="42">
                  <c:v>125.4864</c:v>
                </c:pt>
                <c:pt idx="43">
                  <c:v>118.32680000000001</c:v>
                </c:pt>
                <c:pt idx="44">
                  <c:v>113.7518</c:v>
                </c:pt>
                <c:pt idx="45">
                  <c:v>129.45519999999999</c:v>
                </c:pt>
                <c:pt idx="46">
                  <c:v>112.5257</c:v>
                </c:pt>
                <c:pt idx="47">
                  <c:v>125.379</c:v>
                </c:pt>
                <c:pt idx="48">
                  <c:v>128.27010000000001</c:v>
                </c:pt>
                <c:pt idx="49">
                  <c:v>158.08770000000001</c:v>
                </c:pt>
                <c:pt idx="50">
                  <c:v>142.90199999999999</c:v>
                </c:pt>
                <c:pt idx="51">
                  <c:v>130.5917</c:v>
                </c:pt>
                <c:pt idx="52">
                  <c:v>121.93519999999999</c:v>
                </c:pt>
                <c:pt idx="53">
                  <c:v>134.73509999999999</c:v>
                </c:pt>
                <c:pt idx="54">
                  <c:v>130.12639999999999</c:v>
                </c:pt>
                <c:pt idx="55">
                  <c:v>126.08580000000001</c:v>
                </c:pt>
                <c:pt idx="56">
                  <c:v>127.9558</c:v>
                </c:pt>
                <c:pt idx="57">
                  <c:v>114.55589999999999</c:v>
                </c:pt>
                <c:pt idx="58">
                  <c:v>115.86060000000001</c:v>
                </c:pt>
                <c:pt idx="59">
                  <c:v>126.0219</c:v>
                </c:pt>
                <c:pt idx="60">
                  <c:v>123.13290000000001</c:v>
                </c:pt>
                <c:pt idx="61">
                  <c:v>110.7876</c:v>
                </c:pt>
                <c:pt idx="62">
                  <c:v>124.2075</c:v>
                </c:pt>
              </c:numCache>
            </c:numRef>
          </c:val>
          <c:smooth val="0"/>
          <c:extLst>
            <c:ext xmlns:c16="http://schemas.microsoft.com/office/drawing/2014/chart" uri="{C3380CC4-5D6E-409C-BE32-E72D297353CC}">
              <c16:uniqueId val="{00000002-A696-4178-B6E4-BA6995DE0F56}"/>
            </c:ext>
          </c:extLst>
        </c:ser>
        <c:ser>
          <c:idx val="3"/>
          <c:order val="3"/>
          <c:tx>
            <c:v>PROGNOZA - TREND</c:v>
          </c:tx>
          <c:spPr>
            <a:ln w="28575" cap="rnd">
              <a:solidFill>
                <a:schemeClr val="accent4"/>
              </a:solidFill>
              <a:round/>
            </a:ln>
            <a:effectLst/>
          </c:spPr>
          <c:marker>
            <c:symbol val="none"/>
          </c:marker>
          <c:cat>
            <c:strRef>
              <c:f>Arkusz1!$A$146:$A$208</c:f>
              <c:strCache>
                <c:ptCount val="63"/>
                <c:pt idx="0">
                  <c:v>2020.1</c:v>
                </c:pt>
                <c:pt idx="1">
                  <c:v>2020.2</c:v>
                </c:pt>
                <c:pt idx="2">
                  <c:v>2020.3</c:v>
                </c:pt>
                <c:pt idx="3">
                  <c:v>2020.4</c:v>
                </c:pt>
                <c:pt idx="4">
                  <c:v>2020.5</c:v>
                </c:pt>
                <c:pt idx="5">
                  <c:v>2020.6</c:v>
                </c:pt>
                <c:pt idx="6">
                  <c:v>2020.7</c:v>
                </c:pt>
                <c:pt idx="7">
                  <c:v>2020.8</c:v>
                </c:pt>
                <c:pt idx="8">
                  <c:v>2020.9</c:v>
                </c:pt>
                <c:pt idx="9">
                  <c:v>2020.10</c:v>
                </c:pt>
                <c:pt idx="10">
                  <c:v>2020.11</c:v>
                </c:pt>
                <c:pt idx="11">
                  <c:v>2020.12</c:v>
                </c:pt>
                <c:pt idx="12">
                  <c:v>2021.1</c:v>
                </c:pt>
                <c:pt idx="13">
                  <c:v>2021.2</c:v>
                </c:pt>
                <c:pt idx="14">
                  <c:v>2021.3</c:v>
                </c:pt>
                <c:pt idx="15">
                  <c:v>2021.4</c:v>
                </c:pt>
                <c:pt idx="16">
                  <c:v>2021.5</c:v>
                </c:pt>
                <c:pt idx="17">
                  <c:v>2021.6</c:v>
                </c:pt>
                <c:pt idx="18">
                  <c:v>2021.7</c:v>
                </c:pt>
                <c:pt idx="19">
                  <c:v>2021.8</c:v>
                </c:pt>
                <c:pt idx="20">
                  <c:v>2021.9</c:v>
                </c:pt>
                <c:pt idx="21">
                  <c:v>2021.10</c:v>
                </c:pt>
                <c:pt idx="22">
                  <c:v>2021.11</c:v>
                </c:pt>
                <c:pt idx="23">
                  <c:v>2021.12</c:v>
                </c:pt>
                <c:pt idx="24">
                  <c:v>2022.1</c:v>
                </c:pt>
                <c:pt idx="25">
                  <c:v>2022.2</c:v>
                </c:pt>
                <c:pt idx="26">
                  <c:v>2022.3</c:v>
                </c:pt>
                <c:pt idx="27">
                  <c:v>2022.4</c:v>
                </c:pt>
                <c:pt idx="28">
                  <c:v>2022.5</c:v>
                </c:pt>
                <c:pt idx="29">
                  <c:v>2022.6</c:v>
                </c:pt>
                <c:pt idx="30">
                  <c:v>2022.7</c:v>
                </c:pt>
                <c:pt idx="31">
                  <c:v>2022.8</c:v>
                </c:pt>
                <c:pt idx="32">
                  <c:v>2022.9</c:v>
                </c:pt>
                <c:pt idx="33">
                  <c:v>2022.10</c:v>
                </c:pt>
                <c:pt idx="34">
                  <c:v>2022.11</c:v>
                </c:pt>
                <c:pt idx="35">
                  <c:v>2022.12</c:v>
                </c:pt>
                <c:pt idx="36">
                  <c:v>2023.1</c:v>
                </c:pt>
                <c:pt idx="37">
                  <c:v>2023.2</c:v>
                </c:pt>
                <c:pt idx="38">
                  <c:v>2023.3</c:v>
                </c:pt>
                <c:pt idx="39">
                  <c:v>2023.4</c:v>
                </c:pt>
                <c:pt idx="40">
                  <c:v>2023.5</c:v>
                </c:pt>
                <c:pt idx="41">
                  <c:v>2023.6</c:v>
                </c:pt>
                <c:pt idx="42">
                  <c:v>2023.7</c:v>
                </c:pt>
                <c:pt idx="43">
                  <c:v>2023.8</c:v>
                </c:pt>
                <c:pt idx="44">
                  <c:v>2023.9</c:v>
                </c:pt>
                <c:pt idx="45">
                  <c:v>2023.10</c:v>
                </c:pt>
                <c:pt idx="46">
                  <c:v>2023.11</c:v>
                </c:pt>
                <c:pt idx="47">
                  <c:v>2023.12</c:v>
                </c:pt>
                <c:pt idx="48">
                  <c:v>2024.1</c:v>
                </c:pt>
                <c:pt idx="49">
                  <c:v>2024.2</c:v>
                </c:pt>
                <c:pt idx="50">
                  <c:v>2024.3</c:v>
                </c:pt>
                <c:pt idx="51">
                  <c:v>2024.4</c:v>
                </c:pt>
                <c:pt idx="52">
                  <c:v>2024.5</c:v>
                </c:pt>
                <c:pt idx="53">
                  <c:v>2024.6</c:v>
                </c:pt>
                <c:pt idx="54">
                  <c:v>2024.7</c:v>
                </c:pt>
                <c:pt idx="55">
                  <c:v>2024.8</c:v>
                </c:pt>
                <c:pt idx="56">
                  <c:v>2024.9</c:v>
                </c:pt>
                <c:pt idx="57">
                  <c:v>2024.10</c:v>
                </c:pt>
                <c:pt idx="58">
                  <c:v>2024.11</c:v>
                </c:pt>
                <c:pt idx="59">
                  <c:v>2024.12</c:v>
                </c:pt>
                <c:pt idx="60">
                  <c:v>2025.1</c:v>
                </c:pt>
                <c:pt idx="61">
                  <c:v>2025.2</c:v>
                </c:pt>
                <c:pt idx="62">
                  <c:v>2025.3</c:v>
                </c:pt>
              </c:strCache>
            </c:strRef>
          </c:cat>
          <c:val>
            <c:numRef>
              <c:f>Arkusz1!$E$146:$E$208</c:f>
              <c:numCache>
                <c:formatCode>General</c:formatCode>
                <c:ptCount val="63"/>
                <c:pt idx="0">
                  <c:v>131.26429999999999</c:v>
                </c:pt>
                <c:pt idx="1">
                  <c:v>133.32640000000001</c:v>
                </c:pt>
                <c:pt idx="2">
                  <c:v>133.53980000000001</c:v>
                </c:pt>
                <c:pt idx="3">
                  <c:v>132.92259999999999</c:v>
                </c:pt>
                <c:pt idx="4">
                  <c:v>133.09880000000001</c:v>
                </c:pt>
                <c:pt idx="5">
                  <c:v>133.50559999999999</c:v>
                </c:pt>
                <c:pt idx="6">
                  <c:v>131.74029999999999</c:v>
                </c:pt>
                <c:pt idx="7">
                  <c:v>128.64230000000001</c:v>
                </c:pt>
                <c:pt idx="8">
                  <c:v>127.0168</c:v>
                </c:pt>
                <c:pt idx="9">
                  <c:v>126.5416</c:v>
                </c:pt>
                <c:pt idx="10">
                  <c:v>126.4515</c:v>
                </c:pt>
                <c:pt idx="11">
                  <c:v>127.529</c:v>
                </c:pt>
                <c:pt idx="12">
                  <c:v>128.9829</c:v>
                </c:pt>
                <c:pt idx="13">
                  <c:v>129.3734</c:v>
                </c:pt>
                <c:pt idx="14">
                  <c:v>129.6489</c:v>
                </c:pt>
                <c:pt idx="15">
                  <c:v>130.88759999999999</c:v>
                </c:pt>
                <c:pt idx="16">
                  <c:v>132.17099999999999</c:v>
                </c:pt>
                <c:pt idx="17">
                  <c:v>133.61619999999999</c:v>
                </c:pt>
                <c:pt idx="18">
                  <c:v>135.49459999999999</c:v>
                </c:pt>
                <c:pt idx="19">
                  <c:v>136.2801</c:v>
                </c:pt>
                <c:pt idx="20">
                  <c:v>135.1764</c:v>
                </c:pt>
                <c:pt idx="21">
                  <c:v>133.99160000000001</c:v>
                </c:pt>
                <c:pt idx="22">
                  <c:v>132.5812</c:v>
                </c:pt>
                <c:pt idx="23">
                  <c:v>129.21559999999999</c:v>
                </c:pt>
                <c:pt idx="24">
                  <c:v>124.9293</c:v>
                </c:pt>
                <c:pt idx="25">
                  <c:v>120.8993</c:v>
                </c:pt>
                <c:pt idx="26">
                  <c:v>116.4196</c:v>
                </c:pt>
                <c:pt idx="27">
                  <c:v>111.4415</c:v>
                </c:pt>
                <c:pt idx="28">
                  <c:v>107.4435</c:v>
                </c:pt>
                <c:pt idx="29">
                  <c:v>104.51860000000001</c:v>
                </c:pt>
                <c:pt idx="30">
                  <c:v>102.4892</c:v>
                </c:pt>
                <c:pt idx="31">
                  <c:v>102.21120000000001</c:v>
                </c:pt>
                <c:pt idx="32">
                  <c:v>103.2298</c:v>
                </c:pt>
                <c:pt idx="33">
                  <c:v>104.1345</c:v>
                </c:pt>
                <c:pt idx="34">
                  <c:v>104.2657</c:v>
                </c:pt>
                <c:pt idx="35">
                  <c:v>103.68</c:v>
                </c:pt>
                <c:pt idx="36">
                  <c:v>103.17359999999999</c:v>
                </c:pt>
                <c:pt idx="37">
                  <c:v>103.61369999999999</c:v>
                </c:pt>
                <c:pt idx="38">
                  <c:v>105.16589999999999</c:v>
                </c:pt>
                <c:pt idx="39">
                  <c:v>107.86239999999999</c:v>
                </c:pt>
                <c:pt idx="40">
                  <c:v>111.01049999999999</c:v>
                </c:pt>
                <c:pt idx="41">
                  <c:v>113.98180000000001</c:v>
                </c:pt>
                <c:pt idx="42">
                  <c:v>116.7069</c:v>
                </c:pt>
                <c:pt idx="43">
                  <c:v>118.34910000000001</c:v>
                </c:pt>
                <c:pt idx="44">
                  <c:v>119.46939999999999</c:v>
                </c:pt>
                <c:pt idx="45">
                  <c:v>120.5311</c:v>
                </c:pt>
                <c:pt idx="46">
                  <c:v>121.3828</c:v>
                </c:pt>
                <c:pt idx="47">
                  <c:v>123.0102</c:v>
                </c:pt>
                <c:pt idx="48">
                  <c:v>124.6524</c:v>
                </c:pt>
                <c:pt idx="49">
                  <c:v>125.5068</c:v>
                </c:pt>
                <c:pt idx="50">
                  <c:v>125.6057</c:v>
                </c:pt>
                <c:pt idx="51">
                  <c:v>124.8421</c:v>
                </c:pt>
                <c:pt idx="52">
                  <c:v>124.7115</c:v>
                </c:pt>
                <c:pt idx="53">
                  <c:v>125.7585</c:v>
                </c:pt>
                <c:pt idx="54">
                  <c:v>126.1354</c:v>
                </c:pt>
                <c:pt idx="55">
                  <c:v>125.1938</c:v>
                </c:pt>
                <c:pt idx="56">
                  <c:v>123.27970000000001</c:v>
                </c:pt>
                <c:pt idx="57">
                  <c:v>120.9409</c:v>
                </c:pt>
                <c:pt idx="58">
                  <c:v>119.9388</c:v>
                </c:pt>
                <c:pt idx="59">
                  <c:v>120.00230000000001</c:v>
                </c:pt>
                <c:pt idx="60">
                  <c:v>118.9837</c:v>
                </c:pt>
                <c:pt idx="61">
                  <c:v>117.2373</c:v>
                </c:pt>
                <c:pt idx="62">
                  <c:v>116.17149999999999</c:v>
                </c:pt>
              </c:numCache>
            </c:numRef>
          </c:val>
          <c:smooth val="1"/>
          <c:extLst>
            <c:ext xmlns:c16="http://schemas.microsoft.com/office/drawing/2014/chart" uri="{C3380CC4-5D6E-409C-BE32-E72D297353CC}">
              <c16:uniqueId val="{00000003-A696-4178-B6E4-BA6995DE0F56}"/>
            </c:ext>
          </c:extLst>
        </c:ser>
        <c:dLbls>
          <c:showLegendKey val="0"/>
          <c:showVal val="0"/>
          <c:showCatName val="0"/>
          <c:showSerName val="0"/>
          <c:showPercent val="0"/>
          <c:showBubbleSize val="0"/>
        </c:dLbls>
        <c:smooth val="0"/>
        <c:axId val="741358288"/>
        <c:axId val="741356848"/>
      </c:lineChart>
      <c:catAx>
        <c:axId val="7413582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741356848"/>
        <c:crosses val="autoZero"/>
        <c:auto val="1"/>
        <c:lblAlgn val="ctr"/>
        <c:lblOffset val="100"/>
        <c:noMultiLvlLbl val="0"/>
      </c:catAx>
      <c:valAx>
        <c:axId val="741356848"/>
        <c:scaling>
          <c:orientation val="minMax"/>
          <c:max val="160"/>
          <c:min val="1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741358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STOPA BEZROBOCIA</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BEZROB!$A$149:$A$211</c:f>
              <c:strCache>
                <c:ptCount val="63"/>
                <c:pt idx="0">
                  <c:v>I 20</c:v>
                </c:pt>
                <c:pt idx="1">
                  <c:v>II 20</c:v>
                </c:pt>
                <c:pt idx="2">
                  <c:v>III 20 </c:v>
                </c:pt>
                <c:pt idx="3">
                  <c:v>IV 20</c:v>
                </c:pt>
                <c:pt idx="4">
                  <c:v>V 20</c:v>
                </c:pt>
                <c:pt idx="5">
                  <c:v>VI 20 </c:v>
                </c:pt>
                <c:pt idx="6">
                  <c:v>VII 20</c:v>
                </c:pt>
                <c:pt idx="7">
                  <c:v>VIII 20</c:v>
                </c:pt>
                <c:pt idx="8">
                  <c:v>IX 20 </c:v>
                </c:pt>
                <c:pt idx="9">
                  <c:v>X 20</c:v>
                </c:pt>
                <c:pt idx="10">
                  <c:v>XI 20</c:v>
                </c:pt>
                <c:pt idx="11">
                  <c:v>XII 20</c:v>
                </c:pt>
                <c:pt idx="12">
                  <c:v>I 21</c:v>
                </c:pt>
                <c:pt idx="13">
                  <c:v>II 21</c:v>
                </c:pt>
                <c:pt idx="14">
                  <c:v>III 21</c:v>
                </c:pt>
                <c:pt idx="15">
                  <c:v>IV 21</c:v>
                </c:pt>
                <c:pt idx="16">
                  <c:v>V 21</c:v>
                </c:pt>
                <c:pt idx="17">
                  <c:v>VI 21</c:v>
                </c:pt>
                <c:pt idx="18">
                  <c:v>VII 21</c:v>
                </c:pt>
                <c:pt idx="19">
                  <c:v>VIII 21</c:v>
                </c:pt>
                <c:pt idx="20">
                  <c:v>IX 21</c:v>
                </c:pt>
                <c:pt idx="21">
                  <c:v>X 21</c:v>
                </c:pt>
                <c:pt idx="22">
                  <c:v>XI 21</c:v>
                </c:pt>
                <c:pt idx="23">
                  <c:v>XII 21</c:v>
                </c:pt>
                <c:pt idx="24">
                  <c:v>I 22</c:v>
                </c:pt>
                <c:pt idx="25">
                  <c:v>II 22</c:v>
                </c:pt>
                <c:pt idx="26">
                  <c:v>III 22</c:v>
                </c:pt>
                <c:pt idx="27">
                  <c:v>IV 22</c:v>
                </c:pt>
                <c:pt idx="28">
                  <c:v>V 22</c:v>
                </c:pt>
                <c:pt idx="29">
                  <c:v>VI 22</c:v>
                </c:pt>
                <c:pt idx="30">
                  <c:v>VII 22</c:v>
                </c:pt>
                <c:pt idx="31">
                  <c:v>VIII 22</c:v>
                </c:pt>
                <c:pt idx="32">
                  <c:v>IX 22 </c:v>
                </c:pt>
                <c:pt idx="33">
                  <c:v>X 22</c:v>
                </c:pt>
                <c:pt idx="34">
                  <c:v>XI 22</c:v>
                </c:pt>
                <c:pt idx="35">
                  <c:v>XII 22</c:v>
                </c:pt>
                <c:pt idx="36">
                  <c:v>I 23</c:v>
                </c:pt>
                <c:pt idx="37">
                  <c:v>II 23</c:v>
                </c:pt>
                <c:pt idx="38">
                  <c:v>III 23</c:v>
                </c:pt>
                <c:pt idx="39">
                  <c:v>IV 23</c:v>
                </c:pt>
                <c:pt idx="40">
                  <c:v>V 23</c:v>
                </c:pt>
                <c:pt idx="41">
                  <c:v>VI 23</c:v>
                </c:pt>
                <c:pt idx="42">
                  <c:v>VII 23</c:v>
                </c:pt>
                <c:pt idx="43">
                  <c:v>VIII 23</c:v>
                </c:pt>
                <c:pt idx="44">
                  <c:v>IX 23</c:v>
                </c:pt>
                <c:pt idx="45">
                  <c:v>X 23</c:v>
                </c:pt>
                <c:pt idx="46">
                  <c:v>XI 23</c:v>
                </c:pt>
                <c:pt idx="47">
                  <c:v>XII 23</c:v>
                </c:pt>
                <c:pt idx="48">
                  <c:v>I 24</c:v>
                </c:pt>
                <c:pt idx="49">
                  <c:v>II 24</c:v>
                </c:pt>
                <c:pt idx="50">
                  <c:v>III 24</c:v>
                </c:pt>
                <c:pt idx="51">
                  <c:v>IV 24</c:v>
                </c:pt>
                <c:pt idx="52">
                  <c:v>V 24</c:v>
                </c:pt>
                <c:pt idx="53">
                  <c:v>VI 24</c:v>
                </c:pt>
                <c:pt idx="54">
                  <c:v>VII 24</c:v>
                </c:pt>
                <c:pt idx="55">
                  <c:v>VIII 24</c:v>
                </c:pt>
                <c:pt idx="56">
                  <c:v>IX 24</c:v>
                </c:pt>
                <c:pt idx="57">
                  <c:v>X 24</c:v>
                </c:pt>
                <c:pt idx="58">
                  <c:v>XI 24</c:v>
                </c:pt>
                <c:pt idx="59">
                  <c:v>XII 24</c:v>
                </c:pt>
                <c:pt idx="60">
                  <c:v>I 25</c:v>
                </c:pt>
                <c:pt idx="61">
                  <c:v>II 25</c:v>
                </c:pt>
                <c:pt idx="62">
                  <c:v>III 25</c:v>
                </c:pt>
              </c:strCache>
            </c:strRef>
          </c:cat>
          <c:val>
            <c:numRef>
              <c:f>BEZROB!$B$149:$B$211</c:f>
              <c:numCache>
                <c:formatCode>General</c:formatCode>
                <c:ptCount val="63"/>
                <c:pt idx="0">
                  <c:v>3.1</c:v>
                </c:pt>
                <c:pt idx="1">
                  <c:v>3.1</c:v>
                </c:pt>
                <c:pt idx="2">
                  <c:v>3.1</c:v>
                </c:pt>
                <c:pt idx="3">
                  <c:v>3.4</c:v>
                </c:pt>
                <c:pt idx="4">
                  <c:v>3.6</c:v>
                </c:pt>
                <c:pt idx="5">
                  <c:v>3.7</c:v>
                </c:pt>
                <c:pt idx="6">
                  <c:v>3.7</c:v>
                </c:pt>
                <c:pt idx="7">
                  <c:v>3.7</c:v>
                </c:pt>
                <c:pt idx="8">
                  <c:v>3.7</c:v>
                </c:pt>
                <c:pt idx="9">
                  <c:v>3.7</c:v>
                </c:pt>
                <c:pt idx="10">
                  <c:v>3.7</c:v>
                </c:pt>
                <c:pt idx="11">
                  <c:v>3.7</c:v>
                </c:pt>
                <c:pt idx="12">
                  <c:v>3.9</c:v>
                </c:pt>
                <c:pt idx="13">
                  <c:v>4</c:v>
                </c:pt>
                <c:pt idx="14">
                  <c:v>3.9</c:v>
                </c:pt>
                <c:pt idx="15">
                  <c:v>3.8</c:v>
                </c:pt>
                <c:pt idx="16">
                  <c:v>3.7</c:v>
                </c:pt>
                <c:pt idx="17">
                  <c:v>3.5</c:v>
                </c:pt>
                <c:pt idx="18">
                  <c:v>3.5</c:v>
                </c:pt>
                <c:pt idx="19">
                  <c:v>3.4</c:v>
                </c:pt>
                <c:pt idx="20">
                  <c:v>3.3</c:v>
                </c:pt>
                <c:pt idx="21">
                  <c:v>3.2</c:v>
                </c:pt>
                <c:pt idx="22">
                  <c:v>3.1</c:v>
                </c:pt>
                <c:pt idx="23">
                  <c:v>3.1</c:v>
                </c:pt>
                <c:pt idx="24">
                  <c:v>3.3</c:v>
                </c:pt>
                <c:pt idx="25">
                  <c:v>3.3</c:v>
                </c:pt>
                <c:pt idx="26">
                  <c:v>3.2</c:v>
                </c:pt>
                <c:pt idx="27">
                  <c:v>3.1</c:v>
                </c:pt>
                <c:pt idx="28">
                  <c:v>2.9</c:v>
                </c:pt>
                <c:pt idx="29">
                  <c:v>2.8</c:v>
                </c:pt>
                <c:pt idx="30">
                  <c:v>2.8</c:v>
                </c:pt>
                <c:pt idx="31">
                  <c:v>2.8</c:v>
                </c:pt>
                <c:pt idx="32">
                  <c:v>2.8</c:v>
                </c:pt>
                <c:pt idx="33">
                  <c:v>2.8</c:v>
                </c:pt>
                <c:pt idx="34">
                  <c:v>2.9</c:v>
                </c:pt>
                <c:pt idx="35">
                  <c:v>2.9</c:v>
                </c:pt>
                <c:pt idx="36">
                  <c:v>3.2</c:v>
                </c:pt>
                <c:pt idx="37">
                  <c:v>3.2</c:v>
                </c:pt>
                <c:pt idx="38">
                  <c:v>3.2</c:v>
                </c:pt>
                <c:pt idx="39">
                  <c:v>3.1</c:v>
                </c:pt>
                <c:pt idx="40">
                  <c:v>3</c:v>
                </c:pt>
                <c:pt idx="41">
                  <c:v>3</c:v>
                </c:pt>
                <c:pt idx="42">
                  <c:v>3</c:v>
                </c:pt>
                <c:pt idx="43">
                  <c:v>3</c:v>
                </c:pt>
                <c:pt idx="44">
                  <c:v>3</c:v>
                </c:pt>
                <c:pt idx="45">
                  <c:v>3</c:v>
                </c:pt>
                <c:pt idx="46">
                  <c:v>2.9</c:v>
                </c:pt>
                <c:pt idx="47">
                  <c:v>3</c:v>
                </c:pt>
                <c:pt idx="48">
                  <c:v>3.2</c:v>
                </c:pt>
                <c:pt idx="49">
                  <c:v>3.3</c:v>
                </c:pt>
                <c:pt idx="50">
                  <c:v>3.2</c:v>
                </c:pt>
                <c:pt idx="51">
                  <c:v>3.1</c:v>
                </c:pt>
                <c:pt idx="52">
                  <c:v>3</c:v>
                </c:pt>
                <c:pt idx="53">
                  <c:v>2.9</c:v>
                </c:pt>
                <c:pt idx="54">
                  <c:v>2.9</c:v>
                </c:pt>
                <c:pt idx="55">
                  <c:v>3</c:v>
                </c:pt>
                <c:pt idx="56">
                  <c:v>3</c:v>
                </c:pt>
                <c:pt idx="57">
                  <c:v>2.9</c:v>
                </c:pt>
                <c:pt idx="58">
                  <c:v>2.9</c:v>
                </c:pt>
                <c:pt idx="59">
                  <c:v>3</c:v>
                </c:pt>
                <c:pt idx="60">
                  <c:v>3.3</c:v>
                </c:pt>
                <c:pt idx="61">
                  <c:v>3.3</c:v>
                </c:pt>
                <c:pt idx="62">
                  <c:v>3.3</c:v>
                </c:pt>
              </c:numCache>
            </c:numRef>
          </c:val>
          <c:smooth val="0"/>
          <c:extLst>
            <c:ext xmlns:c16="http://schemas.microsoft.com/office/drawing/2014/chart" uri="{C3380CC4-5D6E-409C-BE32-E72D297353CC}">
              <c16:uniqueId val="{00000000-F21E-4150-9BEA-137BD57DD725}"/>
            </c:ext>
          </c:extLst>
        </c:ser>
        <c:dLbls>
          <c:showLegendKey val="0"/>
          <c:showVal val="0"/>
          <c:showCatName val="0"/>
          <c:showSerName val="0"/>
          <c:showPercent val="0"/>
          <c:showBubbleSize val="0"/>
        </c:dLbls>
        <c:smooth val="0"/>
        <c:axId val="528031583"/>
        <c:axId val="528050303"/>
      </c:lineChart>
      <c:catAx>
        <c:axId val="52803158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528050303"/>
        <c:crosses val="autoZero"/>
        <c:auto val="1"/>
        <c:lblAlgn val="ctr"/>
        <c:lblOffset val="100"/>
        <c:noMultiLvlLbl val="0"/>
      </c:catAx>
      <c:valAx>
        <c:axId val="528050303"/>
        <c:scaling>
          <c:orientation val="minMax"/>
          <c:min val="2"/>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528031583"/>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PRODUKCJA</a:t>
            </a:r>
            <a:r>
              <a:rPr lang="pl-PL" sz="1200" baseline="0">
                <a:solidFill>
                  <a:sysClr val="windowText" lastClr="000000"/>
                </a:solidFill>
              </a:rPr>
              <a:t> BUDOWLANO-MONTAŻOWA </a:t>
            </a:r>
          </a:p>
          <a:p>
            <a:pPr>
              <a:defRPr>
                <a:solidFill>
                  <a:sysClr val="windowText" lastClr="000000"/>
                </a:solidFill>
              </a:defRPr>
            </a:pPr>
            <a:r>
              <a:rPr lang="pl-PL" sz="1050" baseline="0">
                <a:solidFill>
                  <a:sysClr val="windowText" lastClr="000000"/>
                </a:solidFill>
              </a:rPr>
              <a:t>(rok poprzedni=100)</a:t>
            </a:r>
            <a:endParaRPr lang="pl-PL" sz="1050">
              <a:solidFill>
                <a:sysClr val="windowText" lastClr="0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'Prod. bud-mont'!$A$149:$A$211</c:f>
              <c:strCache>
                <c:ptCount val="63"/>
                <c:pt idx="0">
                  <c:v>I 20</c:v>
                </c:pt>
                <c:pt idx="1">
                  <c:v>II 20</c:v>
                </c:pt>
                <c:pt idx="2">
                  <c:v>III 20</c:v>
                </c:pt>
                <c:pt idx="3">
                  <c:v>IV 20</c:v>
                </c:pt>
                <c:pt idx="4">
                  <c:v>V 20 </c:v>
                </c:pt>
                <c:pt idx="5">
                  <c:v>VI 20 </c:v>
                </c:pt>
                <c:pt idx="6">
                  <c:v>VII 20</c:v>
                </c:pt>
                <c:pt idx="7">
                  <c:v>VIII 20</c:v>
                </c:pt>
                <c:pt idx="8">
                  <c:v>IX 20</c:v>
                </c:pt>
                <c:pt idx="9">
                  <c:v>X 20 </c:v>
                </c:pt>
                <c:pt idx="10">
                  <c:v>XI 20</c:v>
                </c:pt>
                <c:pt idx="11">
                  <c:v>XII 20</c:v>
                </c:pt>
                <c:pt idx="12">
                  <c:v>I 21</c:v>
                </c:pt>
                <c:pt idx="13">
                  <c:v>II 21</c:v>
                </c:pt>
                <c:pt idx="14">
                  <c:v>III 21</c:v>
                </c:pt>
                <c:pt idx="15">
                  <c:v>IV 21</c:v>
                </c:pt>
                <c:pt idx="16">
                  <c:v>V 21</c:v>
                </c:pt>
                <c:pt idx="17">
                  <c:v>VI 21</c:v>
                </c:pt>
                <c:pt idx="18">
                  <c:v>VII 21</c:v>
                </c:pt>
                <c:pt idx="19">
                  <c:v>VIII 21</c:v>
                </c:pt>
                <c:pt idx="20">
                  <c:v>IX 21</c:v>
                </c:pt>
                <c:pt idx="21">
                  <c:v>X 21</c:v>
                </c:pt>
                <c:pt idx="22">
                  <c:v>XI 21</c:v>
                </c:pt>
                <c:pt idx="23">
                  <c:v>XII 21</c:v>
                </c:pt>
                <c:pt idx="24">
                  <c:v>I 22</c:v>
                </c:pt>
                <c:pt idx="25">
                  <c:v>II 22</c:v>
                </c:pt>
                <c:pt idx="26">
                  <c:v>III 22</c:v>
                </c:pt>
                <c:pt idx="27">
                  <c:v>IV 22</c:v>
                </c:pt>
                <c:pt idx="28">
                  <c:v>V 22</c:v>
                </c:pt>
                <c:pt idx="29">
                  <c:v>VI 22</c:v>
                </c:pt>
                <c:pt idx="30">
                  <c:v>VII 22</c:v>
                </c:pt>
                <c:pt idx="31">
                  <c:v>VIII 22</c:v>
                </c:pt>
                <c:pt idx="32">
                  <c:v>IX 22</c:v>
                </c:pt>
                <c:pt idx="33">
                  <c:v>X 22</c:v>
                </c:pt>
                <c:pt idx="34">
                  <c:v>XI 22</c:v>
                </c:pt>
                <c:pt idx="35">
                  <c:v>XII 22</c:v>
                </c:pt>
                <c:pt idx="36">
                  <c:v>I 23</c:v>
                </c:pt>
                <c:pt idx="37">
                  <c:v>II 23</c:v>
                </c:pt>
                <c:pt idx="38">
                  <c:v>III 23</c:v>
                </c:pt>
                <c:pt idx="39">
                  <c:v>IV 23</c:v>
                </c:pt>
                <c:pt idx="40">
                  <c:v>V 23</c:v>
                </c:pt>
                <c:pt idx="41">
                  <c:v>VI 23</c:v>
                </c:pt>
                <c:pt idx="42">
                  <c:v>VII 23</c:v>
                </c:pt>
                <c:pt idx="43">
                  <c:v>VIII 23</c:v>
                </c:pt>
                <c:pt idx="44">
                  <c:v>IX 23</c:v>
                </c:pt>
                <c:pt idx="45">
                  <c:v>X 23</c:v>
                </c:pt>
                <c:pt idx="46">
                  <c:v>XI 23</c:v>
                </c:pt>
                <c:pt idx="47">
                  <c:v>XII 23</c:v>
                </c:pt>
                <c:pt idx="48">
                  <c:v>I 24</c:v>
                </c:pt>
                <c:pt idx="49">
                  <c:v>II 24</c:v>
                </c:pt>
                <c:pt idx="50">
                  <c:v>III 24</c:v>
                </c:pt>
                <c:pt idx="51">
                  <c:v>IV 24</c:v>
                </c:pt>
                <c:pt idx="52">
                  <c:v>V 24</c:v>
                </c:pt>
                <c:pt idx="53">
                  <c:v>VI 24</c:v>
                </c:pt>
                <c:pt idx="54">
                  <c:v>VII 24</c:v>
                </c:pt>
                <c:pt idx="55">
                  <c:v>VIII 24</c:v>
                </c:pt>
                <c:pt idx="56">
                  <c:v>IX 24</c:v>
                </c:pt>
                <c:pt idx="57">
                  <c:v>X 24</c:v>
                </c:pt>
                <c:pt idx="58">
                  <c:v>XI 24</c:v>
                </c:pt>
                <c:pt idx="59">
                  <c:v>XII 24</c:v>
                </c:pt>
                <c:pt idx="60">
                  <c:v>I 25</c:v>
                </c:pt>
                <c:pt idx="61">
                  <c:v>II 25</c:v>
                </c:pt>
                <c:pt idx="62">
                  <c:v>III 25</c:v>
                </c:pt>
              </c:strCache>
            </c:strRef>
          </c:cat>
          <c:val>
            <c:numRef>
              <c:f>'Prod. bud-mont'!$D$149:$D$211</c:f>
              <c:numCache>
                <c:formatCode>General</c:formatCode>
                <c:ptCount val="63"/>
                <c:pt idx="0">
                  <c:v>100.9</c:v>
                </c:pt>
                <c:pt idx="1">
                  <c:v>102</c:v>
                </c:pt>
                <c:pt idx="2">
                  <c:v>80</c:v>
                </c:pt>
                <c:pt idx="3">
                  <c:v>97.8</c:v>
                </c:pt>
                <c:pt idx="4">
                  <c:v>93.5</c:v>
                </c:pt>
                <c:pt idx="5">
                  <c:v>88.9</c:v>
                </c:pt>
                <c:pt idx="6">
                  <c:v>84.9</c:v>
                </c:pt>
                <c:pt idx="7">
                  <c:v>96.7</c:v>
                </c:pt>
                <c:pt idx="8">
                  <c:v>103.1</c:v>
                </c:pt>
                <c:pt idx="9">
                  <c:v>109.3</c:v>
                </c:pt>
                <c:pt idx="10">
                  <c:v>121.9</c:v>
                </c:pt>
                <c:pt idx="11">
                  <c:v>100.6</c:v>
                </c:pt>
                <c:pt idx="12">
                  <c:v>85.4</c:v>
                </c:pt>
                <c:pt idx="13">
                  <c:v>95.1</c:v>
                </c:pt>
                <c:pt idx="14">
                  <c:v>118</c:v>
                </c:pt>
                <c:pt idx="15">
                  <c:v>124</c:v>
                </c:pt>
                <c:pt idx="16">
                  <c:v>121.9</c:v>
                </c:pt>
                <c:pt idx="17">
                  <c:v>126.6</c:v>
                </c:pt>
                <c:pt idx="18">
                  <c:v>112.6</c:v>
                </c:pt>
                <c:pt idx="19">
                  <c:v>107.4</c:v>
                </c:pt>
                <c:pt idx="20">
                  <c:v>106.2</c:v>
                </c:pt>
                <c:pt idx="21">
                  <c:v>110.8</c:v>
                </c:pt>
                <c:pt idx="22">
                  <c:v>88.4</c:v>
                </c:pt>
                <c:pt idx="23">
                  <c:v>115.8</c:v>
                </c:pt>
                <c:pt idx="24">
                  <c:v>139.4</c:v>
                </c:pt>
                <c:pt idx="25">
                  <c:v>115.9</c:v>
                </c:pt>
                <c:pt idx="26">
                  <c:v>132.69999999999999</c:v>
                </c:pt>
                <c:pt idx="27">
                  <c:v>108.9</c:v>
                </c:pt>
                <c:pt idx="28">
                  <c:v>115.7</c:v>
                </c:pt>
                <c:pt idx="29">
                  <c:v>103.8</c:v>
                </c:pt>
                <c:pt idx="30">
                  <c:v>101.3</c:v>
                </c:pt>
                <c:pt idx="31">
                  <c:v>112.9</c:v>
                </c:pt>
                <c:pt idx="32">
                  <c:v>108.6</c:v>
                </c:pt>
                <c:pt idx="33">
                  <c:v>113.1</c:v>
                </c:pt>
                <c:pt idx="34">
                  <c:v>139</c:v>
                </c:pt>
                <c:pt idx="35">
                  <c:v>117.8</c:v>
                </c:pt>
                <c:pt idx="36">
                  <c:v>114</c:v>
                </c:pt>
                <c:pt idx="37">
                  <c:v>100.8</c:v>
                </c:pt>
                <c:pt idx="38">
                  <c:v>92.2</c:v>
                </c:pt>
                <c:pt idx="39">
                  <c:v>102.3</c:v>
                </c:pt>
                <c:pt idx="40">
                  <c:v>94.3</c:v>
                </c:pt>
                <c:pt idx="41">
                  <c:v>106.7</c:v>
                </c:pt>
                <c:pt idx="42">
                  <c:v>113.1</c:v>
                </c:pt>
                <c:pt idx="43">
                  <c:v>112.1</c:v>
                </c:pt>
                <c:pt idx="44">
                  <c:v>115.2</c:v>
                </c:pt>
                <c:pt idx="45">
                  <c:v>123.9</c:v>
                </c:pt>
                <c:pt idx="46">
                  <c:v>93.3</c:v>
                </c:pt>
                <c:pt idx="47">
                  <c:v>102.1</c:v>
                </c:pt>
                <c:pt idx="48">
                  <c:v>99.4</c:v>
                </c:pt>
                <c:pt idx="49">
                  <c:v>102.9</c:v>
                </c:pt>
                <c:pt idx="50">
                  <c:v>94.6</c:v>
                </c:pt>
                <c:pt idx="51">
                  <c:v>103.4</c:v>
                </c:pt>
                <c:pt idx="52">
                  <c:v>108.2</c:v>
                </c:pt>
                <c:pt idx="53">
                  <c:v>98.6</c:v>
                </c:pt>
                <c:pt idx="54">
                  <c:v>105.9</c:v>
                </c:pt>
                <c:pt idx="55">
                  <c:v>99.4</c:v>
                </c:pt>
                <c:pt idx="56">
                  <c:v>103</c:v>
                </c:pt>
                <c:pt idx="57">
                  <c:v>94.3</c:v>
                </c:pt>
                <c:pt idx="58">
                  <c:v>130.19999999999999</c:v>
                </c:pt>
                <c:pt idx="59">
                  <c:v>112.8</c:v>
                </c:pt>
                <c:pt idx="60">
                  <c:v>128.80000000000001</c:v>
                </c:pt>
                <c:pt idx="61">
                  <c:v>108.5</c:v>
                </c:pt>
                <c:pt idx="62">
                  <c:v>106.6</c:v>
                </c:pt>
              </c:numCache>
            </c:numRef>
          </c:val>
          <c:smooth val="0"/>
          <c:extLst>
            <c:ext xmlns:c16="http://schemas.microsoft.com/office/drawing/2014/chart" uri="{C3380CC4-5D6E-409C-BE32-E72D297353CC}">
              <c16:uniqueId val="{00000000-46D5-475A-B200-357645F5F405}"/>
            </c:ext>
          </c:extLst>
        </c:ser>
        <c:dLbls>
          <c:showLegendKey val="0"/>
          <c:showVal val="0"/>
          <c:showCatName val="0"/>
          <c:showSerName val="0"/>
          <c:showPercent val="0"/>
          <c:showBubbleSize val="0"/>
        </c:dLbls>
        <c:smooth val="0"/>
        <c:axId val="593167951"/>
        <c:axId val="593174671"/>
      </c:lineChart>
      <c:catAx>
        <c:axId val="59316795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593174671"/>
        <c:crosses val="autoZero"/>
        <c:auto val="1"/>
        <c:lblAlgn val="ctr"/>
        <c:lblOffset val="100"/>
        <c:noMultiLvlLbl val="0"/>
      </c:catAx>
      <c:valAx>
        <c:axId val="593174671"/>
        <c:scaling>
          <c:orientation val="minMax"/>
          <c:min val="6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593167951"/>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PRODUKCJA PRZEMYSŁOWA </a:t>
            </a:r>
          </a:p>
          <a:p>
            <a:pPr>
              <a:defRPr>
                <a:solidFill>
                  <a:sysClr val="windowText" lastClr="000000"/>
                </a:solidFill>
              </a:defRPr>
            </a:pPr>
            <a:r>
              <a:rPr lang="pl-PL" sz="1050">
                <a:solidFill>
                  <a:sysClr val="windowText" lastClr="000000"/>
                </a:solidFill>
              </a:rPr>
              <a:t>(rok</a:t>
            </a:r>
            <a:r>
              <a:rPr lang="pl-PL" sz="1050" baseline="0">
                <a:solidFill>
                  <a:sysClr val="windowText" lastClr="000000"/>
                </a:solidFill>
              </a:rPr>
              <a:t> poprzedni=100)</a:t>
            </a:r>
            <a:endParaRPr lang="pl-PL" sz="1050">
              <a:solidFill>
                <a:sysClr val="windowText" lastClr="0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'Prod. przem.'!$A$149:$A$211</c:f>
              <c:strCache>
                <c:ptCount val="63"/>
                <c:pt idx="0">
                  <c:v>I 20</c:v>
                </c:pt>
                <c:pt idx="1">
                  <c:v>II 20</c:v>
                </c:pt>
                <c:pt idx="2">
                  <c:v>III 20</c:v>
                </c:pt>
                <c:pt idx="3">
                  <c:v>IV 20</c:v>
                </c:pt>
                <c:pt idx="4">
                  <c:v>V 20</c:v>
                </c:pt>
                <c:pt idx="5">
                  <c:v>VI 20 </c:v>
                </c:pt>
                <c:pt idx="6">
                  <c:v>VII 20</c:v>
                </c:pt>
                <c:pt idx="7">
                  <c:v>VIII 20</c:v>
                </c:pt>
                <c:pt idx="8">
                  <c:v>IX 20</c:v>
                </c:pt>
                <c:pt idx="9">
                  <c:v>X 20 </c:v>
                </c:pt>
                <c:pt idx="10">
                  <c:v>XI 20</c:v>
                </c:pt>
                <c:pt idx="11">
                  <c:v>XII 20</c:v>
                </c:pt>
                <c:pt idx="12">
                  <c:v>I 21</c:v>
                </c:pt>
                <c:pt idx="13">
                  <c:v>II 21</c:v>
                </c:pt>
                <c:pt idx="14">
                  <c:v>III 21</c:v>
                </c:pt>
                <c:pt idx="15">
                  <c:v>IV 21</c:v>
                </c:pt>
                <c:pt idx="16">
                  <c:v>V 21</c:v>
                </c:pt>
                <c:pt idx="17">
                  <c:v>VI 21</c:v>
                </c:pt>
                <c:pt idx="18">
                  <c:v>VII 21</c:v>
                </c:pt>
                <c:pt idx="19">
                  <c:v>VIII 21</c:v>
                </c:pt>
                <c:pt idx="20">
                  <c:v>IX 21</c:v>
                </c:pt>
                <c:pt idx="21">
                  <c:v>X 21</c:v>
                </c:pt>
                <c:pt idx="22">
                  <c:v>XI 21</c:v>
                </c:pt>
                <c:pt idx="23">
                  <c:v>XII 21</c:v>
                </c:pt>
                <c:pt idx="24">
                  <c:v>I 22</c:v>
                </c:pt>
                <c:pt idx="25">
                  <c:v>II 22</c:v>
                </c:pt>
                <c:pt idx="26">
                  <c:v>III 22</c:v>
                </c:pt>
                <c:pt idx="27">
                  <c:v>IV 22</c:v>
                </c:pt>
                <c:pt idx="28">
                  <c:v>V 22</c:v>
                </c:pt>
                <c:pt idx="29">
                  <c:v>VI 22</c:v>
                </c:pt>
                <c:pt idx="30">
                  <c:v>VII 22</c:v>
                </c:pt>
                <c:pt idx="31">
                  <c:v>VIII 22</c:v>
                </c:pt>
                <c:pt idx="32">
                  <c:v>IX 22</c:v>
                </c:pt>
                <c:pt idx="33">
                  <c:v>X 22</c:v>
                </c:pt>
                <c:pt idx="34">
                  <c:v>XI 22</c:v>
                </c:pt>
                <c:pt idx="35">
                  <c:v>XII 22</c:v>
                </c:pt>
                <c:pt idx="36">
                  <c:v>I 23</c:v>
                </c:pt>
                <c:pt idx="37">
                  <c:v>II 23</c:v>
                </c:pt>
                <c:pt idx="38">
                  <c:v>III 23</c:v>
                </c:pt>
                <c:pt idx="39">
                  <c:v>IV 23</c:v>
                </c:pt>
                <c:pt idx="40">
                  <c:v>V 23</c:v>
                </c:pt>
                <c:pt idx="41">
                  <c:v>VI 23</c:v>
                </c:pt>
                <c:pt idx="42">
                  <c:v>VII 23</c:v>
                </c:pt>
                <c:pt idx="43">
                  <c:v>VIII 23</c:v>
                </c:pt>
                <c:pt idx="44">
                  <c:v>IX 23</c:v>
                </c:pt>
                <c:pt idx="45">
                  <c:v>X 23</c:v>
                </c:pt>
                <c:pt idx="46">
                  <c:v>XI 23</c:v>
                </c:pt>
                <c:pt idx="47">
                  <c:v>XII 23</c:v>
                </c:pt>
                <c:pt idx="48">
                  <c:v>I 24</c:v>
                </c:pt>
                <c:pt idx="49">
                  <c:v>II 24</c:v>
                </c:pt>
                <c:pt idx="50">
                  <c:v>III 24</c:v>
                </c:pt>
                <c:pt idx="51">
                  <c:v>IV 24</c:v>
                </c:pt>
                <c:pt idx="52">
                  <c:v>V 24</c:v>
                </c:pt>
                <c:pt idx="53">
                  <c:v>VI 24</c:v>
                </c:pt>
                <c:pt idx="54">
                  <c:v>VII 24</c:v>
                </c:pt>
                <c:pt idx="55">
                  <c:v>VIII 24</c:v>
                </c:pt>
                <c:pt idx="56">
                  <c:v>IX 24</c:v>
                </c:pt>
                <c:pt idx="57">
                  <c:v>X 24</c:v>
                </c:pt>
                <c:pt idx="58">
                  <c:v>XI 24</c:v>
                </c:pt>
                <c:pt idx="59">
                  <c:v>XII 24</c:v>
                </c:pt>
                <c:pt idx="60">
                  <c:v>I 25</c:v>
                </c:pt>
                <c:pt idx="61">
                  <c:v>II 25</c:v>
                </c:pt>
                <c:pt idx="62">
                  <c:v>III 25</c:v>
                </c:pt>
              </c:strCache>
            </c:strRef>
          </c:cat>
          <c:val>
            <c:numRef>
              <c:f>'Prod. przem.'!$D$149:$D$211</c:f>
              <c:numCache>
                <c:formatCode>General</c:formatCode>
                <c:ptCount val="63"/>
                <c:pt idx="0">
                  <c:v>102.6</c:v>
                </c:pt>
                <c:pt idx="1">
                  <c:v>102.8</c:v>
                </c:pt>
                <c:pt idx="2">
                  <c:v>95.2</c:v>
                </c:pt>
                <c:pt idx="3">
                  <c:v>68.8</c:v>
                </c:pt>
                <c:pt idx="4">
                  <c:v>81.2</c:v>
                </c:pt>
                <c:pt idx="5">
                  <c:v>106.3</c:v>
                </c:pt>
                <c:pt idx="6">
                  <c:v>110.7</c:v>
                </c:pt>
                <c:pt idx="7">
                  <c:v>105.8</c:v>
                </c:pt>
                <c:pt idx="8">
                  <c:v>101</c:v>
                </c:pt>
                <c:pt idx="9">
                  <c:v>96.5</c:v>
                </c:pt>
                <c:pt idx="10">
                  <c:v>104.7</c:v>
                </c:pt>
                <c:pt idx="11">
                  <c:v>109.9</c:v>
                </c:pt>
                <c:pt idx="12">
                  <c:v>100.6</c:v>
                </c:pt>
                <c:pt idx="13">
                  <c:v>102.8</c:v>
                </c:pt>
                <c:pt idx="14">
                  <c:v>119.3</c:v>
                </c:pt>
                <c:pt idx="15">
                  <c:v>151</c:v>
                </c:pt>
                <c:pt idx="16">
                  <c:v>129.30000000000001</c:v>
                </c:pt>
                <c:pt idx="17">
                  <c:v>108.7</c:v>
                </c:pt>
                <c:pt idx="18">
                  <c:v>99.6</c:v>
                </c:pt>
                <c:pt idx="19">
                  <c:v>103.7</c:v>
                </c:pt>
                <c:pt idx="20">
                  <c:v>104.5</c:v>
                </c:pt>
                <c:pt idx="21">
                  <c:v>103.7</c:v>
                </c:pt>
                <c:pt idx="22">
                  <c:v>114.3</c:v>
                </c:pt>
                <c:pt idx="23">
                  <c:v>114.8</c:v>
                </c:pt>
                <c:pt idx="24">
                  <c:v>107.6</c:v>
                </c:pt>
                <c:pt idx="25">
                  <c:v>107.2</c:v>
                </c:pt>
                <c:pt idx="26">
                  <c:v>102.8</c:v>
                </c:pt>
                <c:pt idx="27">
                  <c:v>108.3</c:v>
                </c:pt>
                <c:pt idx="28">
                  <c:v>109.2</c:v>
                </c:pt>
                <c:pt idx="29">
                  <c:v>106.5</c:v>
                </c:pt>
                <c:pt idx="30">
                  <c:v>100.6</c:v>
                </c:pt>
                <c:pt idx="31">
                  <c:v>112</c:v>
                </c:pt>
                <c:pt idx="32">
                  <c:v>109.4</c:v>
                </c:pt>
                <c:pt idx="33">
                  <c:v>103.4</c:v>
                </c:pt>
                <c:pt idx="34">
                  <c:v>103.3</c:v>
                </c:pt>
                <c:pt idx="35">
                  <c:v>102.9</c:v>
                </c:pt>
                <c:pt idx="36">
                  <c:v>102.8</c:v>
                </c:pt>
                <c:pt idx="37">
                  <c:v>97.1</c:v>
                </c:pt>
                <c:pt idx="38">
                  <c:v>100.9</c:v>
                </c:pt>
                <c:pt idx="39">
                  <c:v>92.1</c:v>
                </c:pt>
                <c:pt idx="40">
                  <c:v>93.8</c:v>
                </c:pt>
                <c:pt idx="41">
                  <c:v>95.2</c:v>
                </c:pt>
                <c:pt idx="42">
                  <c:v>95.3</c:v>
                </c:pt>
                <c:pt idx="43">
                  <c:v>97.7</c:v>
                </c:pt>
                <c:pt idx="44">
                  <c:v>91.9</c:v>
                </c:pt>
                <c:pt idx="45">
                  <c:v>99</c:v>
                </c:pt>
                <c:pt idx="46">
                  <c:v>96.6</c:v>
                </c:pt>
                <c:pt idx="47">
                  <c:v>89.9</c:v>
                </c:pt>
                <c:pt idx="48">
                  <c:v>102.9</c:v>
                </c:pt>
                <c:pt idx="49">
                  <c:v>105.7</c:v>
                </c:pt>
                <c:pt idx="50">
                  <c:v>95.6</c:v>
                </c:pt>
                <c:pt idx="51">
                  <c:v>109.9</c:v>
                </c:pt>
                <c:pt idx="52">
                  <c:v>98.9</c:v>
                </c:pt>
                <c:pt idx="53">
                  <c:v>99.9</c:v>
                </c:pt>
                <c:pt idx="54">
                  <c:v>99.6</c:v>
                </c:pt>
                <c:pt idx="55">
                  <c:v>100.9</c:v>
                </c:pt>
                <c:pt idx="56">
                  <c:v>104.6</c:v>
                </c:pt>
                <c:pt idx="57">
                  <c:v>111.9</c:v>
                </c:pt>
                <c:pt idx="58">
                  <c:v>96.7</c:v>
                </c:pt>
                <c:pt idx="59">
                  <c:v>98.9</c:v>
                </c:pt>
                <c:pt idx="60">
                  <c:v>100.2</c:v>
                </c:pt>
                <c:pt idx="61">
                  <c:v>100</c:v>
                </c:pt>
                <c:pt idx="62">
                  <c:v>106.8</c:v>
                </c:pt>
              </c:numCache>
            </c:numRef>
          </c:val>
          <c:smooth val="0"/>
          <c:extLst>
            <c:ext xmlns:c16="http://schemas.microsoft.com/office/drawing/2014/chart" uri="{C3380CC4-5D6E-409C-BE32-E72D297353CC}">
              <c16:uniqueId val="{00000000-7930-4F26-8500-800F37B51BE3}"/>
            </c:ext>
          </c:extLst>
        </c:ser>
        <c:dLbls>
          <c:showLegendKey val="0"/>
          <c:showVal val="0"/>
          <c:showCatName val="0"/>
          <c:showSerName val="0"/>
          <c:showPercent val="0"/>
          <c:showBubbleSize val="0"/>
        </c:dLbls>
        <c:smooth val="0"/>
        <c:axId val="634612175"/>
        <c:axId val="634623215"/>
      </c:lineChart>
      <c:catAx>
        <c:axId val="63461217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634623215"/>
        <c:crosses val="autoZero"/>
        <c:auto val="1"/>
        <c:lblAlgn val="ctr"/>
        <c:lblOffset val="100"/>
        <c:noMultiLvlLbl val="0"/>
      </c:catAx>
      <c:valAx>
        <c:axId val="634623215"/>
        <c:scaling>
          <c:orientation val="minMax"/>
          <c:min val="6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634612175"/>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SPRZEDAŻ DETALICZNA </a:t>
            </a:r>
          </a:p>
          <a:p>
            <a:pPr>
              <a:defRPr>
                <a:solidFill>
                  <a:sysClr val="windowText" lastClr="000000"/>
                </a:solidFill>
              </a:defRPr>
            </a:pPr>
            <a:r>
              <a:rPr lang="pl-PL" sz="1050">
                <a:solidFill>
                  <a:sysClr val="windowText" lastClr="000000"/>
                </a:solidFill>
              </a:rPr>
              <a:t>(rok poprzedni=100)</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Sprz.detal!$A$149:$A$211</c:f>
              <c:strCache>
                <c:ptCount val="63"/>
                <c:pt idx="0">
                  <c:v>I 20</c:v>
                </c:pt>
                <c:pt idx="1">
                  <c:v>II 20</c:v>
                </c:pt>
                <c:pt idx="2">
                  <c:v>III 20</c:v>
                </c:pt>
                <c:pt idx="3">
                  <c:v>IV 20</c:v>
                </c:pt>
                <c:pt idx="4">
                  <c:v>V 20</c:v>
                </c:pt>
                <c:pt idx="5">
                  <c:v>VI 20 </c:v>
                </c:pt>
                <c:pt idx="6">
                  <c:v>VII 20</c:v>
                </c:pt>
                <c:pt idx="7">
                  <c:v>VIII 20</c:v>
                </c:pt>
                <c:pt idx="8">
                  <c:v>IX 20</c:v>
                </c:pt>
                <c:pt idx="9">
                  <c:v>X 20 </c:v>
                </c:pt>
                <c:pt idx="10">
                  <c:v>Xi 20</c:v>
                </c:pt>
                <c:pt idx="11">
                  <c:v>XII 20</c:v>
                </c:pt>
                <c:pt idx="12">
                  <c:v>I 21</c:v>
                </c:pt>
                <c:pt idx="13">
                  <c:v>II 21</c:v>
                </c:pt>
                <c:pt idx="14">
                  <c:v>III 21</c:v>
                </c:pt>
                <c:pt idx="15">
                  <c:v>IV 21</c:v>
                </c:pt>
                <c:pt idx="16">
                  <c:v>V 21</c:v>
                </c:pt>
                <c:pt idx="17">
                  <c:v>VI 21</c:v>
                </c:pt>
                <c:pt idx="18">
                  <c:v>VII 21</c:v>
                </c:pt>
                <c:pt idx="19">
                  <c:v>VIII 21</c:v>
                </c:pt>
                <c:pt idx="20">
                  <c:v>IX 21</c:v>
                </c:pt>
                <c:pt idx="21">
                  <c:v>X 21</c:v>
                </c:pt>
                <c:pt idx="22">
                  <c:v>XI 21</c:v>
                </c:pt>
                <c:pt idx="23">
                  <c:v>XII 21</c:v>
                </c:pt>
                <c:pt idx="24">
                  <c:v>I 22</c:v>
                </c:pt>
                <c:pt idx="25">
                  <c:v>II 22</c:v>
                </c:pt>
                <c:pt idx="26">
                  <c:v>III 22</c:v>
                </c:pt>
                <c:pt idx="27">
                  <c:v>IV 22</c:v>
                </c:pt>
                <c:pt idx="28">
                  <c:v>V 22</c:v>
                </c:pt>
                <c:pt idx="29">
                  <c:v>VI 22</c:v>
                </c:pt>
                <c:pt idx="30">
                  <c:v>VII 22</c:v>
                </c:pt>
                <c:pt idx="31">
                  <c:v>VIII 22</c:v>
                </c:pt>
                <c:pt idx="32">
                  <c:v>IX 22</c:v>
                </c:pt>
                <c:pt idx="33">
                  <c:v>X 22</c:v>
                </c:pt>
                <c:pt idx="34">
                  <c:v>XI 22</c:v>
                </c:pt>
                <c:pt idx="35">
                  <c:v>XII 22</c:v>
                </c:pt>
                <c:pt idx="36">
                  <c:v>I 23</c:v>
                </c:pt>
                <c:pt idx="37">
                  <c:v>II 23</c:v>
                </c:pt>
                <c:pt idx="38">
                  <c:v>III 23</c:v>
                </c:pt>
                <c:pt idx="39">
                  <c:v>IV 23</c:v>
                </c:pt>
                <c:pt idx="40">
                  <c:v>V 23</c:v>
                </c:pt>
                <c:pt idx="41">
                  <c:v>VI 23</c:v>
                </c:pt>
                <c:pt idx="42">
                  <c:v>VII 23</c:v>
                </c:pt>
                <c:pt idx="43">
                  <c:v>VIII 23</c:v>
                </c:pt>
                <c:pt idx="44">
                  <c:v>IX 23</c:v>
                </c:pt>
                <c:pt idx="45">
                  <c:v>X 23</c:v>
                </c:pt>
                <c:pt idx="46">
                  <c:v>XI 23</c:v>
                </c:pt>
                <c:pt idx="47">
                  <c:v>XII 23</c:v>
                </c:pt>
                <c:pt idx="48">
                  <c:v>I 24</c:v>
                </c:pt>
                <c:pt idx="49">
                  <c:v>II 24</c:v>
                </c:pt>
                <c:pt idx="50">
                  <c:v>III 24</c:v>
                </c:pt>
                <c:pt idx="51">
                  <c:v>IV 24</c:v>
                </c:pt>
                <c:pt idx="52">
                  <c:v>V 24</c:v>
                </c:pt>
                <c:pt idx="53">
                  <c:v>VI 24</c:v>
                </c:pt>
                <c:pt idx="54">
                  <c:v>VII 24</c:v>
                </c:pt>
                <c:pt idx="55">
                  <c:v>VIII 24</c:v>
                </c:pt>
                <c:pt idx="56">
                  <c:v>IX 24</c:v>
                </c:pt>
                <c:pt idx="57">
                  <c:v>X 24</c:v>
                </c:pt>
                <c:pt idx="58">
                  <c:v>XI 24</c:v>
                </c:pt>
                <c:pt idx="59">
                  <c:v>XII 24</c:v>
                </c:pt>
                <c:pt idx="60">
                  <c:v>I 25</c:v>
                </c:pt>
                <c:pt idx="61">
                  <c:v>II 25</c:v>
                </c:pt>
                <c:pt idx="62">
                  <c:v>III 25</c:v>
                </c:pt>
              </c:strCache>
            </c:strRef>
          </c:cat>
          <c:val>
            <c:numRef>
              <c:f>Sprz.detal!$D$149:$D$211</c:f>
              <c:numCache>
                <c:formatCode>General</c:formatCode>
                <c:ptCount val="63"/>
                <c:pt idx="0">
                  <c:v>111.4</c:v>
                </c:pt>
                <c:pt idx="1">
                  <c:v>113.9</c:v>
                </c:pt>
                <c:pt idx="2">
                  <c:v>104.8</c:v>
                </c:pt>
                <c:pt idx="3">
                  <c:v>92.2</c:v>
                </c:pt>
                <c:pt idx="4">
                  <c:v>102</c:v>
                </c:pt>
                <c:pt idx="5">
                  <c:v>108.7</c:v>
                </c:pt>
                <c:pt idx="6">
                  <c:v>111.4</c:v>
                </c:pt>
                <c:pt idx="7">
                  <c:v>105.9</c:v>
                </c:pt>
                <c:pt idx="8">
                  <c:v>108.1</c:v>
                </c:pt>
                <c:pt idx="9">
                  <c:v>103.5</c:v>
                </c:pt>
                <c:pt idx="10">
                  <c:v>102.6</c:v>
                </c:pt>
                <c:pt idx="11">
                  <c:v>105.6</c:v>
                </c:pt>
                <c:pt idx="12">
                  <c:v>104.9</c:v>
                </c:pt>
                <c:pt idx="13">
                  <c:v>104</c:v>
                </c:pt>
                <c:pt idx="14">
                  <c:v>116.4</c:v>
                </c:pt>
                <c:pt idx="15">
                  <c:v>122.3</c:v>
                </c:pt>
                <c:pt idx="16">
                  <c:v>113.9</c:v>
                </c:pt>
                <c:pt idx="17">
                  <c:v>110.8</c:v>
                </c:pt>
                <c:pt idx="18">
                  <c:v>108.3</c:v>
                </c:pt>
                <c:pt idx="19">
                  <c:v>110.7</c:v>
                </c:pt>
                <c:pt idx="20">
                  <c:v>113.2</c:v>
                </c:pt>
                <c:pt idx="21">
                  <c:v>114.8</c:v>
                </c:pt>
                <c:pt idx="22">
                  <c:v>115.7</c:v>
                </c:pt>
                <c:pt idx="23">
                  <c:v>116.7</c:v>
                </c:pt>
                <c:pt idx="24">
                  <c:v>117.2</c:v>
                </c:pt>
                <c:pt idx="25">
                  <c:v>114.7</c:v>
                </c:pt>
                <c:pt idx="26">
                  <c:v>115.5</c:v>
                </c:pt>
                <c:pt idx="27">
                  <c:v>127.1</c:v>
                </c:pt>
                <c:pt idx="28">
                  <c:v>130.4</c:v>
                </c:pt>
                <c:pt idx="29">
                  <c:v>123.2</c:v>
                </c:pt>
                <c:pt idx="30">
                  <c:v>122.4</c:v>
                </c:pt>
                <c:pt idx="31">
                  <c:v>127.3</c:v>
                </c:pt>
                <c:pt idx="32">
                  <c:v>127.2</c:v>
                </c:pt>
                <c:pt idx="33">
                  <c:v>122.4</c:v>
                </c:pt>
                <c:pt idx="34">
                  <c:v>125.7</c:v>
                </c:pt>
                <c:pt idx="35">
                  <c:v>123.9</c:v>
                </c:pt>
                <c:pt idx="36">
                  <c:v>118.9</c:v>
                </c:pt>
                <c:pt idx="37">
                  <c:v>118.1</c:v>
                </c:pt>
                <c:pt idx="38">
                  <c:v>118.1</c:v>
                </c:pt>
                <c:pt idx="39">
                  <c:v>112.1</c:v>
                </c:pt>
                <c:pt idx="40">
                  <c:v>109.3</c:v>
                </c:pt>
                <c:pt idx="41">
                  <c:v>113.1</c:v>
                </c:pt>
                <c:pt idx="42">
                  <c:v>111.1</c:v>
                </c:pt>
                <c:pt idx="43">
                  <c:v>110.3</c:v>
                </c:pt>
                <c:pt idx="44">
                  <c:v>110.4</c:v>
                </c:pt>
                <c:pt idx="45">
                  <c:v>108.6</c:v>
                </c:pt>
                <c:pt idx="46">
                  <c:v>106.4</c:v>
                </c:pt>
                <c:pt idx="47">
                  <c:v>103.2</c:v>
                </c:pt>
                <c:pt idx="48">
                  <c:v>115.6</c:v>
                </c:pt>
                <c:pt idx="49">
                  <c:v>115.1</c:v>
                </c:pt>
                <c:pt idx="50">
                  <c:v>115.4</c:v>
                </c:pt>
                <c:pt idx="51">
                  <c:v>105.1</c:v>
                </c:pt>
                <c:pt idx="52">
                  <c:v>110.2</c:v>
                </c:pt>
                <c:pt idx="53">
                  <c:v>111.5</c:v>
                </c:pt>
                <c:pt idx="54">
                  <c:v>104.2</c:v>
                </c:pt>
                <c:pt idx="55">
                  <c:v>109.1</c:v>
                </c:pt>
                <c:pt idx="56">
                  <c:v>103.8</c:v>
                </c:pt>
                <c:pt idx="57">
                  <c:v>109.9</c:v>
                </c:pt>
                <c:pt idx="58">
                  <c:v>109.6</c:v>
                </c:pt>
                <c:pt idx="59">
                  <c:v>107</c:v>
                </c:pt>
                <c:pt idx="60">
                  <c:v>107.3</c:v>
                </c:pt>
                <c:pt idx="61">
                  <c:v>97.6</c:v>
                </c:pt>
                <c:pt idx="62">
                  <c:v>97.1</c:v>
                </c:pt>
              </c:numCache>
            </c:numRef>
          </c:val>
          <c:smooth val="0"/>
          <c:extLst>
            <c:ext xmlns:c16="http://schemas.microsoft.com/office/drawing/2014/chart" uri="{C3380CC4-5D6E-409C-BE32-E72D297353CC}">
              <c16:uniqueId val="{00000000-428E-4A91-9FFE-D6059F2382D8}"/>
            </c:ext>
          </c:extLst>
        </c:ser>
        <c:dLbls>
          <c:showLegendKey val="0"/>
          <c:showVal val="0"/>
          <c:showCatName val="0"/>
          <c:showSerName val="0"/>
          <c:showPercent val="0"/>
          <c:showBubbleSize val="0"/>
        </c:dLbls>
        <c:smooth val="0"/>
        <c:axId val="647917119"/>
        <c:axId val="647917599"/>
      </c:lineChart>
      <c:catAx>
        <c:axId val="6479171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647917599"/>
        <c:crosses val="autoZero"/>
        <c:auto val="1"/>
        <c:lblAlgn val="ctr"/>
        <c:lblOffset val="100"/>
        <c:noMultiLvlLbl val="0"/>
      </c:catAx>
      <c:valAx>
        <c:axId val="647917599"/>
        <c:scaling>
          <c:orientation val="minMax"/>
          <c:min val="8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647917119"/>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INDEKS KONIUNKTURY IFO </a:t>
            </a:r>
          </a:p>
          <a:p>
            <a:pPr>
              <a:defRPr>
                <a:solidFill>
                  <a:sysClr val="windowText" lastClr="000000"/>
                </a:solidFill>
              </a:defRPr>
            </a:pPr>
            <a:r>
              <a:rPr lang="pl-PL" sz="1200">
                <a:solidFill>
                  <a:sysClr val="windowText" lastClr="000000"/>
                </a:solidFill>
              </a:rPr>
              <a:t>DLA GOSPODARKI NIEMIEC</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IFO!$A$148:$A$210</c:f>
              <c:strCache>
                <c:ptCount val="63"/>
                <c:pt idx="0">
                  <c:v>I 20 </c:v>
                </c:pt>
                <c:pt idx="1">
                  <c:v>II 20</c:v>
                </c:pt>
                <c:pt idx="2">
                  <c:v>III 20</c:v>
                </c:pt>
                <c:pt idx="3">
                  <c:v>IV 20</c:v>
                </c:pt>
                <c:pt idx="4">
                  <c:v>V 20</c:v>
                </c:pt>
                <c:pt idx="5">
                  <c:v>VI 20</c:v>
                </c:pt>
                <c:pt idx="6">
                  <c:v>VII 20 </c:v>
                </c:pt>
                <c:pt idx="7">
                  <c:v>VIII 20</c:v>
                </c:pt>
                <c:pt idx="8">
                  <c:v>IX 20</c:v>
                </c:pt>
                <c:pt idx="9">
                  <c:v>X 20 </c:v>
                </c:pt>
                <c:pt idx="10">
                  <c:v>XI 20</c:v>
                </c:pt>
                <c:pt idx="11">
                  <c:v>XII 20</c:v>
                </c:pt>
                <c:pt idx="12">
                  <c:v>I 21</c:v>
                </c:pt>
                <c:pt idx="13">
                  <c:v>II 21</c:v>
                </c:pt>
                <c:pt idx="14">
                  <c:v>III 21</c:v>
                </c:pt>
                <c:pt idx="15">
                  <c:v>IV 21</c:v>
                </c:pt>
                <c:pt idx="16">
                  <c:v>V 21</c:v>
                </c:pt>
                <c:pt idx="17">
                  <c:v>VI 21</c:v>
                </c:pt>
                <c:pt idx="18">
                  <c:v>VII 21</c:v>
                </c:pt>
                <c:pt idx="19">
                  <c:v>VIII 21</c:v>
                </c:pt>
                <c:pt idx="20">
                  <c:v>IX 21</c:v>
                </c:pt>
                <c:pt idx="21">
                  <c:v>X 21</c:v>
                </c:pt>
                <c:pt idx="22">
                  <c:v>XI 21</c:v>
                </c:pt>
                <c:pt idx="23">
                  <c:v>XII 21</c:v>
                </c:pt>
                <c:pt idx="24">
                  <c:v>I 22</c:v>
                </c:pt>
                <c:pt idx="25">
                  <c:v>II 22</c:v>
                </c:pt>
                <c:pt idx="26">
                  <c:v>III 22</c:v>
                </c:pt>
                <c:pt idx="27">
                  <c:v>IV 22</c:v>
                </c:pt>
                <c:pt idx="28">
                  <c:v>V 22</c:v>
                </c:pt>
                <c:pt idx="29">
                  <c:v>VI 22</c:v>
                </c:pt>
                <c:pt idx="30">
                  <c:v>VII 22</c:v>
                </c:pt>
                <c:pt idx="31">
                  <c:v>VIII 22</c:v>
                </c:pt>
                <c:pt idx="32">
                  <c:v>IX 22</c:v>
                </c:pt>
                <c:pt idx="33">
                  <c:v>X 22</c:v>
                </c:pt>
                <c:pt idx="34">
                  <c:v>XI 22</c:v>
                </c:pt>
                <c:pt idx="35">
                  <c:v>XII 22</c:v>
                </c:pt>
                <c:pt idx="36">
                  <c:v>I 23</c:v>
                </c:pt>
                <c:pt idx="37">
                  <c:v>II 23</c:v>
                </c:pt>
                <c:pt idx="38">
                  <c:v>III 23</c:v>
                </c:pt>
                <c:pt idx="39">
                  <c:v>IV 23</c:v>
                </c:pt>
                <c:pt idx="40">
                  <c:v>V 23</c:v>
                </c:pt>
                <c:pt idx="41">
                  <c:v>VI 23</c:v>
                </c:pt>
                <c:pt idx="42">
                  <c:v>VII 23</c:v>
                </c:pt>
                <c:pt idx="43">
                  <c:v>VIII 23</c:v>
                </c:pt>
                <c:pt idx="44">
                  <c:v>IX 23</c:v>
                </c:pt>
                <c:pt idx="45">
                  <c:v>X 23</c:v>
                </c:pt>
                <c:pt idx="46">
                  <c:v>XI 23</c:v>
                </c:pt>
                <c:pt idx="47">
                  <c:v>XII 23</c:v>
                </c:pt>
                <c:pt idx="48">
                  <c:v>I 24</c:v>
                </c:pt>
                <c:pt idx="49">
                  <c:v>II 24</c:v>
                </c:pt>
                <c:pt idx="50">
                  <c:v>III 24</c:v>
                </c:pt>
                <c:pt idx="51">
                  <c:v>IV 24</c:v>
                </c:pt>
                <c:pt idx="52">
                  <c:v>V 24</c:v>
                </c:pt>
                <c:pt idx="53">
                  <c:v>VI 24</c:v>
                </c:pt>
                <c:pt idx="54">
                  <c:v>VII 24</c:v>
                </c:pt>
                <c:pt idx="55">
                  <c:v>VIII 24</c:v>
                </c:pt>
                <c:pt idx="56">
                  <c:v>IX 24</c:v>
                </c:pt>
                <c:pt idx="57">
                  <c:v>X 24</c:v>
                </c:pt>
                <c:pt idx="58">
                  <c:v>XI 24</c:v>
                </c:pt>
                <c:pt idx="59">
                  <c:v>XII 24</c:v>
                </c:pt>
                <c:pt idx="60">
                  <c:v>I 25</c:v>
                </c:pt>
                <c:pt idx="61">
                  <c:v>II 25</c:v>
                </c:pt>
                <c:pt idx="62">
                  <c:v>III 25</c:v>
                </c:pt>
              </c:strCache>
            </c:strRef>
          </c:cat>
          <c:val>
            <c:numRef>
              <c:f>IFO!$B$148:$B$210</c:f>
              <c:numCache>
                <c:formatCode>General</c:formatCode>
                <c:ptCount val="63"/>
                <c:pt idx="0">
                  <c:v>95.9</c:v>
                </c:pt>
                <c:pt idx="1">
                  <c:v>96</c:v>
                </c:pt>
                <c:pt idx="2">
                  <c:v>87.7</c:v>
                </c:pt>
                <c:pt idx="3">
                  <c:v>74.3</c:v>
                </c:pt>
                <c:pt idx="4">
                  <c:v>79.5</c:v>
                </c:pt>
                <c:pt idx="5">
                  <c:v>86.3</c:v>
                </c:pt>
                <c:pt idx="6">
                  <c:v>90.5</c:v>
                </c:pt>
                <c:pt idx="7">
                  <c:v>92.4</c:v>
                </c:pt>
                <c:pt idx="8">
                  <c:v>93.2</c:v>
                </c:pt>
                <c:pt idx="9">
                  <c:v>92.7</c:v>
                </c:pt>
                <c:pt idx="10">
                  <c:v>90.9</c:v>
                </c:pt>
                <c:pt idx="11">
                  <c:v>92.2</c:v>
                </c:pt>
                <c:pt idx="12">
                  <c:v>90.3</c:v>
                </c:pt>
                <c:pt idx="13">
                  <c:v>92.8</c:v>
                </c:pt>
                <c:pt idx="14">
                  <c:v>96.6</c:v>
                </c:pt>
                <c:pt idx="15">
                  <c:v>96.8</c:v>
                </c:pt>
                <c:pt idx="16">
                  <c:v>99.2</c:v>
                </c:pt>
                <c:pt idx="17">
                  <c:v>101.7</c:v>
                </c:pt>
                <c:pt idx="18">
                  <c:v>100.8</c:v>
                </c:pt>
                <c:pt idx="19">
                  <c:v>99.7</c:v>
                </c:pt>
                <c:pt idx="20">
                  <c:v>98.9</c:v>
                </c:pt>
                <c:pt idx="21">
                  <c:v>97.7</c:v>
                </c:pt>
                <c:pt idx="22">
                  <c:v>96.6</c:v>
                </c:pt>
                <c:pt idx="23">
                  <c:v>94.8</c:v>
                </c:pt>
                <c:pt idx="24">
                  <c:v>96.1</c:v>
                </c:pt>
                <c:pt idx="25">
                  <c:v>98.7</c:v>
                </c:pt>
                <c:pt idx="26">
                  <c:v>90.8</c:v>
                </c:pt>
                <c:pt idx="27">
                  <c:v>91.8</c:v>
                </c:pt>
                <c:pt idx="28">
                  <c:v>93.1</c:v>
                </c:pt>
                <c:pt idx="29">
                  <c:v>92.2</c:v>
                </c:pt>
                <c:pt idx="30">
                  <c:v>88.6</c:v>
                </c:pt>
                <c:pt idx="31">
                  <c:v>88.6</c:v>
                </c:pt>
                <c:pt idx="32">
                  <c:v>84.4</c:v>
                </c:pt>
                <c:pt idx="33">
                  <c:v>84.3</c:v>
                </c:pt>
                <c:pt idx="34">
                  <c:v>86.4</c:v>
                </c:pt>
                <c:pt idx="35">
                  <c:v>88.6</c:v>
                </c:pt>
                <c:pt idx="36">
                  <c:v>90.1</c:v>
                </c:pt>
                <c:pt idx="37">
                  <c:v>91</c:v>
                </c:pt>
                <c:pt idx="38">
                  <c:v>93.2</c:v>
                </c:pt>
                <c:pt idx="39">
                  <c:v>93.6</c:v>
                </c:pt>
                <c:pt idx="40">
                  <c:v>91.5</c:v>
                </c:pt>
                <c:pt idx="41">
                  <c:v>88.5</c:v>
                </c:pt>
                <c:pt idx="42">
                  <c:v>87.5</c:v>
                </c:pt>
                <c:pt idx="43">
                  <c:v>85.9</c:v>
                </c:pt>
                <c:pt idx="44">
                  <c:v>86</c:v>
                </c:pt>
                <c:pt idx="45">
                  <c:v>86.9</c:v>
                </c:pt>
                <c:pt idx="46">
                  <c:v>87.2</c:v>
                </c:pt>
                <c:pt idx="47">
                  <c:v>86.4</c:v>
                </c:pt>
                <c:pt idx="48">
                  <c:v>85.2</c:v>
                </c:pt>
                <c:pt idx="49">
                  <c:v>85.6</c:v>
                </c:pt>
                <c:pt idx="50">
                  <c:v>87.9</c:v>
                </c:pt>
                <c:pt idx="51">
                  <c:v>89.4</c:v>
                </c:pt>
                <c:pt idx="52">
                  <c:v>89.3</c:v>
                </c:pt>
                <c:pt idx="53">
                  <c:v>88.6</c:v>
                </c:pt>
                <c:pt idx="54">
                  <c:v>87</c:v>
                </c:pt>
                <c:pt idx="55">
                  <c:v>86.6</c:v>
                </c:pt>
                <c:pt idx="56">
                  <c:v>85.4</c:v>
                </c:pt>
                <c:pt idx="57">
                  <c:v>86.5</c:v>
                </c:pt>
                <c:pt idx="58">
                  <c:v>85.6</c:v>
                </c:pt>
                <c:pt idx="59">
                  <c:v>84.7</c:v>
                </c:pt>
                <c:pt idx="60">
                  <c:v>85.2</c:v>
                </c:pt>
                <c:pt idx="61">
                  <c:v>85.3</c:v>
                </c:pt>
                <c:pt idx="62">
                  <c:v>86.7</c:v>
                </c:pt>
              </c:numCache>
            </c:numRef>
          </c:val>
          <c:smooth val="0"/>
          <c:extLst>
            <c:ext xmlns:c16="http://schemas.microsoft.com/office/drawing/2014/chart" uri="{C3380CC4-5D6E-409C-BE32-E72D297353CC}">
              <c16:uniqueId val="{00000000-E4CB-4522-B05B-09FF9BFDA82E}"/>
            </c:ext>
          </c:extLst>
        </c:ser>
        <c:dLbls>
          <c:showLegendKey val="0"/>
          <c:showVal val="0"/>
          <c:showCatName val="0"/>
          <c:showSerName val="0"/>
          <c:showPercent val="0"/>
          <c:showBubbleSize val="0"/>
        </c:dLbls>
        <c:smooth val="0"/>
        <c:axId val="955088480"/>
        <c:axId val="955090400"/>
      </c:lineChart>
      <c:catAx>
        <c:axId val="9550884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955090400"/>
        <c:crosses val="autoZero"/>
        <c:auto val="1"/>
        <c:lblAlgn val="ctr"/>
        <c:lblOffset val="100"/>
        <c:noMultiLvlLbl val="0"/>
      </c:catAx>
      <c:valAx>
        <c:axId val="955090400"/>
        <c:scaling>
          <c:orientation val="minMax"/>
          <c:min val="7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955088480"/>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INDEKS</a:t>
            </a:r>
            <a:r>
              <a:rPr lang="pl-PL" sz="1200" baseline="0">
                <a:solidFill>
                  <a:sysClr val="windowText" lastClr="000000"/>
                </a:solidFill>
              </a:rPr>
              <a:t> KONIUNKTURY SEKTORA BANKOWEGO PENGAB</a:t>
            </a:r>
            <a:endParaRPr lang="pl-PL" sz="1200">
              <a:solidFill>
                <a:sysClr val="windowText" lastClr="0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PENGAB!$A$147:$A$209</c:f>
              <c:strCache>
                <c:ptCount val="63"/>
                <c:pt idx="0">
                  <c:v>I 20 </c:v>
                </c:pt>
                <c:pt idx="1">
                  <c:v>II 20</c:v>
                </c:pt>
                <c:pt idx="2">
                  <c:v>III 20</c:v>
                </c:pt>
                <c:pt idx="3">
                  <c:v>IV 20 </c:v>
                </c:pt>
                <c:pt idx="4">
                  <c:v>V 20</c:v>
                </c:pt>
                <c:pt idx="5">
                  <c:v>VI 20 </c:v>
                </c:pt>
                <c:pt idx="6">
                  <c:v>VII 20 </c:v>
                </c:pt>
                <c:pt idx="7">
                  <c:v>VIII 20</c:v>
                </c:pt>
                <c:pt idx="8">
                  <c:v>IX 20 </c:v>
                </c:pt>
                <c:pt idx="9">
                  <c:v>X 20 </c:v>
                </c:pt>
                <c:pt idx="10">
                  <c:v>XI 20</c:v>
                </c:pt>
                <c:pt idx="11">
                  <c:v>XII 20</c:v>
                </c:pt>
                <c:pt idx="12">
                  <c:v>I 21</c:v>
                </c:pt>
                <c:pt idx="13">
                  <c:v>II 21</c:v>
                </c:pt>
                <c:pt idx="14">
                  <c:v>III 21</c:v>
                </c:pt>
                <c:pt idx="15">
                  <c:v>IV 21</c:v>
                </c:pt>
                <c:pt idx="16">
                  <c:v>V 21</c:v>
                </c:pt>
                <c:pt idx="17">
                  <c:v>VI 21</c:v>
                </c:pt>
                <c:pt idx="18">
                  <c:v>VII 21</c:v>
                </c:pt>
                <c:pt idx="19">
                  <c:v>VIII 21</c:v>
                </c:pt>
                <c:pt idx="20">
                  <c:v>IX 21</c:v>
                </c:pt>
                <c:pt idx="21">
                  <c:v>X 21</c:v>
                </c:pt>
                <c:pt idx="22">
                  <c:v>XI 21</c:v>
                </c:pt>
                <c:pt idx="23">
                  <c:v>XII 21</c:v>
                </c:pt>
                <c:pt idx="24">
                  <c:v>I 22</c:v>
                </c:pt>
                <c:pt idx="25">
                  <c:v>II 22</c:v>
                </c:pt>
                <c:pt idx="26">
                  <c:v>III 22</c:v>
                </c:pt>
                <c:pt idx="27">
                  <c:v>IV 22</c:v>
                </c:pt>
                <c:pt idx="28">
                  <c:v>V 22</c:v>
                </c:pt>
                <c:pt idx="29">
                  <c:v>VI 22 </c:v>
                </c:pt>
                <c:pt idx="30">
                  <c:v>VII 22</c:v>
                </c:pt>
                <c:pt idx="31">
                  <c:v>VIII 22</c:v>
                </c:pt>
                <c:pt idx="32">
                  <c:v>IX 22</c:v>
                </c:pt>
                <c:pt idx="33">
                  <c:v>X 22</c:v>
                </c:pt>
                <c:pt idx="34">
                  <c:v>XI 22</c:v>
                </c:pt>
                <c:pt idx="35">
                  <c:v>XII 22</c:v>
                </c:pt>
                <c:pt idx="36">
                  <c:v>I 23</c:v>
                </c:pt>
                <c:pt idx="37">
                  <c:v>II 23</c:v>
                </c:pt>
                <c:pt idx="38">
                  <c:v>III 23</c:v>
                </c:pt>
                <c:pt idx="39">
                  <c:v>IV 23</c:v>
                </c:pt>
                <c:pt idx="40">
                  <c:v>V 23</c:v>
                </c:pt>
                <c:pt idx="41">
                  <c:v>VI 23</c:v>
                </c:pt>
                <c:pt idx="42">
                  <c:v>VII 23</c:v>
                </c:pt>
                <c:pt idx="43">
                  <c:v>VIII 23</c:v>
                </c:pt>
                <c:pt idx="44">
                  <c:v>IX 23</c:v>
                </c:pt>
                <c:pt idx="45">
                  <c:v>X 23</c:v>
                </c:pt>
                <c:pt idx="46">
                  <c:v>XI 23</c:v>
                </c:pt>
                <c:pt idx="47">
                  <c:v>XII 23</c:v>
                </c:pt>
                <c:pt idx="48">
                  <c:v>I 24</c:v>
                </c:pt>
                <c:pt idx="49">
                  <c:v>II 24</c:v>
                </c:pt>
                <c:pt idx="50">
                  <c:v>III 24</c:v>
                </c:pt>
                <c:pt idx="51">
                  <c:v>IV 24</c:v>
                </c:pt>
                <c:pt idx="52">
                  <c:v>V 24</c:v>
                </c:pt>
                <c:pt idx="53">
                  <c:v>VI 24</c:v>
                </c:pt>
                <c:pt idx="54">
                  <c:v>VII 24</c:v>
                </c:pt>
                <c:pt idx="55">
                  <c:v>VIII 24</c:v>
                </c:pt>
                <c:pt idx="56">
                  <c:v>IX 24</c:v>
                </c:pt>
                <c:pt idx="57">
                  <c:v>X 24</c:v>
                </c:pt>
                <c:pt idx="58">
                  <c:v>XI 24</c:v>
                </c:pt>
                <c:pt idx="59">
                  <c:v>XII 24</c:v>
                </c:pt>
                <c:pt idx="60">
                  <c:v>I 25</c:v>
                </c:pt>
                <c:pt idx="61">
                  <c:v>II 25</c:v>
                </c:pt>
                <c:pt idx="62">
                  <c:v>III 25</c:v>
                </c:pt>
              </c:strCache>
            </c:strRef>
          </c:cat>
          <c:val>
            <c:numRef>
              <c:f>PENGAB!$B$147:$B$209</c:f>
              <c:numCache>
                <c:formatCode>General</c:formatCode>
                <c:ptCount val="63"/>
                <c:pt idx="0">
                  <c:v>23.1</c:v>
                </c:pt>
                <c:pt idx="1">
                  <c:v>20.2</c:v>
                </c:pt>
                <c:pt idx="2">
                  <c:v>-32</c:v>
                </c:pt>
                <c:pt idx="3">
                  <c:v>-50.9</c:v>
                </c:pt>
                <c:pt idx="4">
                  <c:v>-23.4</c:v>
                </c:pt>
                <c:pt idx="5">
                  <c:v>-5.5</c:v>
                </c:pt>
                <c:pt idx="6">
                  <c:v>-3</c:v>
                </c:pt>
                <c:pt idx="7">
                  <c:v>4.0999999999999996</c:v>
                </c:pt>
                <c:pt idx="8">
                  <c:v>5.3</c:v>
                </c:pt>
                <c:pt idx="9">
                  <c:v>-7.4</c:v>
                </c:pt>
                <c:pt idx="10">
                  <c:v>-11.2</c:v>
                </c:pt>
                <c:pt idx="11">
                  <c:v>-8.4</c:v>
                </c:pt>
                <c:pt idx="12">
                  <c:v>2.1</c:v>
                </c:pt>
                <c:pt idx="13">
                  <c:v>3.4</c:v>
                </c:pt>
                <c:pt idx="14">
                  <c:v>1.8</c:v>
                </c:pt>
                <c:pt idx="15">
                  <c:v>8.9</c:v>
                </c:pt>
                <c:pt idx="16">
                  <c:v>11.4</c:v>
                </c:pt>
                <c:pt idx="17">
                  <c:v>15.2</c:v>
                </c:pt>
                <c:pt idx="18">
                  <c:v>13.5</c:v>
                </c:pt>
                <c:pt idx="19">
                  <c:v>24.4</c:v>
                </c:pt>
                <c:pt idx="20">
                  <c:v>13.3</c:v>
                </c:pt>
                <c:pt idx="21">
                  <c:v>16.8</c:v>
                </c:pt>
                <c:pt idx="22">
                  <c:v>20.399999999999999</c:v>
                </c:pt>
                <c:pt idx="23">
                  <c:v>18.399999999999999</c:v>
                </c:pt>
                <c:pt idx="24">
                  <c:v>17.399999999999999</c:v>
                </c:pt>
                <c:pt idx="25">
                  <c:v>13.1</c:v>
                </c:pt>
                <c:pt idx="26">
                  <c:v>-16.100000000000001</c:v>
                </c:pt>
                <c:pt idx="27">
                  <c:v>7.2</c:v>
                </c:pt>
                <c:pt idx="28">
                  <c:v>8.1</c:v>
                </c:pt>
                <c:pt idx="29">
                  <c:v>12.4</c:v>
                </c:pt>
                <c:pt idx="30">
                  <c:v>13.2</c:v>
                </c:pt>
                <c:pt idx="31">
                  <c:v>11.7</c:v>
                </c:pt>
                <c:pt idx="32">
                  <c:v>7.5</c:v>
                </c:pt>
                <c:pt idx="33">
                  <c:v>18.399999999999999</c:v>
                </c:pt>
                <c:pt idx="34">
                  <c:v>18.3</c:v>
                </c:pt>
                <c:pt idx="35">
                  <c:v>21.8</c:v>
                </c:pt>
                <c:pt idx="36">
                  <c:v>15.4</c:v>
                </c:pt>
                <c:pt idx="37">
                  <c:v>17</c:v>
                </c:pt>
                <c:pt idx="38">
                  <c:v>14.2</c:v>
                </c:pt>
                <c:pt idx="39">
                  <c:v>18.100000000000001</c:v>
                </c:pt>
                <c:pt idx="40">
                  <c:v>25.2</c:v>
                </c:pt>
                <c:pt idx="41">
                  <c:v>20.8</c:v>
                </c:pt>
                <c:pt idx="42">
                  <c:v>22.7</c:v>
                </c:pt>
                <c:pt idx="43">
                  <c:v>29.9</c:v>
                </c:pt>
                <c:pt idx="44">
                  <c:v>24.8</c:v>
                </c:pt>
                <c:pt idx="45">
                  <c:v>26</c:v>
                </c:pt>
                <c:pt idx="46">
                  <c:v>16</c:v>
                </c:pt>
                <c:pt idx="47">
                  <c:v>23.2</c:v>
                </c:pt>
                <c:pt idx="48">
                  <c:v>25</c:v>
                </c:pt>
                <c:pt idx="49">
                  <c:v>17.7</c:v>
                </c:pt>
                <c:pt idx="50">
                  <c:v>25.7</c:v>
                </c:pt>
                <c:pt idx="51">
                  <c:v>22.7</c:v>
                </c:pt>
                <c:pt idx="52">
                  <c:v>28.8</c:v>
                </c:pt>
                <c:pt idx="53">
                  <c:v>20.399999999999999</c:v>
                </c:pt>
                <c:pt idx="54">
                  <c:v>28.4</c:v>
                </c:pt>
                <c:pt idx="55">
                  <c:v>23.7</c:v>
                </c:pt>
                <c:pt idx="56">
                  <c:v>27</c:v>
                </c:pt>
                <c:pt idx="57">
                  <c:v>26.1</c:v>
                </c:pt>
                <c:pt idx="58">
                  <c:v>19.5</c:v>
                </c:pt>
                <c:pt idx="59">
                  <c:v>27.2</c:v>
                </c:pt>
                <c:pt idx="60">
                  <c:v>24.1</c:v>
                </c:pt>
                <c:pt idx="61">
                  <c:v>20</c:v>
                </c:pt>
                <c:pt idx="62">
                  <c:v>18.100000000000001</c:v>
                </c:pt>
              </c:numCache>
            </c:numRef>
          </c:val>
          <c:smooth val="0"/>
          <c:extLst>
            <c:ext xmlns:c16="http://schemas.microsoft.com/office/drawing/2014/chart" uri="{C3380CC4-5D6E-409C-BE32-E72D297353CC}">
              <c16:uniqueId val="{00000000-B077-4A2B-8685-05952F07D427}"/>
            </c:ext>
          </c:extLst>
        </c:ser>
        <c:dLbls>
          <c:showLegendKey val="0"/>
          <c:showVal val="0"/>
          <c:showCatName val="0"/>
          <c:showSerName val="0"/>
          <c:showPercent val="0"/>
          <c:showBubbleSize val="0"/>
        </c:dLbls>
        <c:smooth val="0"/>
        <c:axId val="912215952"/>
        <c:axId val="912218352"/>
      </c:lineChart>
      <c:catAx>
        <c:axId val="9122159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912218352"/>
        <c:crosses val="autoZero"/>
        <c:auto val="1"/>
        <c:lblAlgn val="ctr"/>
        <c:lblOffset val="100"/>
        <c:noMultiLvlLbl val="0"/>
      </c:catAx>
      <c:valAx>
        <c:axId val="912218352"/>
        <c:scaling>
          <c:orientation val="minMax"/>
          <c:min val="-5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912215952"/>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LICZBA OFERT PRACY </a:t>
            </a:r>
          </a:p>
          <a:p>
            <a:pPr>
              <a:defRPr>
                <a:solidFill>
                  <a:sysClr val="windowText" lastClr="000000"/>
                </a:solidFill>
              </a:defRPr>
            </a:pPr>
            <a:r>
              <a:rPr lang="pl-PL" sz="1050">
                <a:solidFill>
                  <a:sysClr val="windowText" lastClr="000000"/>
                </a:solidFill>
              </a:rPr>
              <a:t>(rok poprzedni=100)</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BEZROB!$A$532:$A$594</c:f>
              <c:strCache>
                <c:ptCount val="63"/>
                <c:pt idx="0">
                  <c:v>I 20</c:v>
                </c:pt>
                <c:pt idx="1">
                  <c:v>II 20</c:v>
                </c:pt>
                <c:pt idx="2">
                  <c:v>III 20 </c:v>
                </c:pt>
                <c:pt idx="3">
                  <c:v>IV 20</c:v>
                </c:pt>
                <c:pt idx="4">
                  <c:v>V 20</c:v>
                </c:pt>
                <c:pt idx="5">
                  <c:v>VI 20 </c:v>
                </c:pt>
                <c:pt idx="6">
                  <c:v>VII 20</c:v>
                </c:pt>
                <c:pt idx="7">
                  <c:v>VIII 20</c:v>
                </c:pt>
                <c:pt idx="8">
                  <c:v>IX 20 </c:v>
                </c:pt>
                <c:pt idx="9">
                  <c:v>X 20</c:v>
                </c:pt>
                <c:pt idx="10">
                  <c:v>XI 20</c:v>
                </c:pt>
                <c:pt idx="11">
                  <c:v>XII 20</c:v>
                </c:pt>
                <c:pt idx="12">
                  <c:v>I 21</c:v>
                </c:pt>
                <c:pt idx="13">
                  <c:v>II 21</c:v>
                </c:pt>
                <c:pt idx="14">
                  <c:v>III 21</c:v>
                </c:pt>
                <c:pt idx="15">
                  <c:v>IV 21</c:v>
                </c:pt>
                <c:pt idx="16">
                  <c:v>V 21</c:v>
                </c:pt>
                <c:pt idx="17">
                  <c:v>VI 21</c:v>
                </c:pt>
                <c:pt idx="18">
                  <c:v>VII 21</c:v>
                </c:pt>
                <c:pt idx="19">
                  <c:v>VIII 21</c:v>
                </c:pt>
                <c:pt idx="20">
                  <c:v>IX 21</c:v>
                </c:pt>
                <c:pt idx="21">
                  <c:v>X 21</c:v>
                </c:pt>
                <c:pt idx="22">
                  <c:v>XI 21</c:v>
                </c:pt>
                <c:pt idx="23">
                  <c:v>XII 21</c:v>
                </c:pt>
                <c:pt idx="24">
                  <c:v>I 22</c:v>
                </c:pt>
                <c:pt idx="25">
                  <c:v>II 22</c:v>
                </c:pt>
                <c:pt idx="26">
                  <c:v>III 22</c:v>
                </c:pt>
                <c:pt idx="27">
                  <c:v>IV 22</c:v>
                </c:pt>
                <c:pt idx="28">
                  <c:v>V 22</c:v>
                </c:pt>
                <c:pt idx="29">
                  <c:v>VI 22</c:v>
                </c:pt>
                <c:pt idx="30">
                  <c:v>VII 22</c:v>
                </c:pt>
                <c:pt idx="31">
                  <c:v>VIII 22</c:v>
                </c:pt>
                <c:pt idx="32">
                  <c:v>IX 22 </c:v>
                </c:pt>
                <c:pt idx="33">
                  <c:v>X 22</c:v>
                </c:pt>
                <c:pt idx="34">
                  <c:v>XI 22</c:v>
                </c:pt>
                <c:pt idx="35">
                  <c:v>XII 22</c:v>
                </c:pt>
                <c:pt idx="36">
                  <c:v>I 23</c:v>
                </c:pt>
                <c:pt idx="37">
                  <c:v>II 23</c:v>
                </c:pt>
                <c:pt idx="38">
                  <c:v>III 23</c:v>
                </c:pt>
                <c:pt idx="39">
                  <c:v>IV 23</c:v>
                </c:pt>
                <c:pt idx="40">
                  <c:v>V 23</c:v>
                </c:pt>
                <c:pt idx="41">
                  <c:v>VI 23</c:v>
                </c:pt>
                <c:pt idx="42">
                  <c:v>VII 23</c:v>
                </c:pt>
                <c:pt idx="43">
                  <c:v>VIII 23</c:v>
                </c:pt>
                <c:pt idx="44">
                  <c:v>IX 23</c:v>
                </c:pt>
                <c:pt idx="45">
                  <c:v>X 23</c:v>
                </c:pt>
                <c:pt idx="46">
                  <c:v>XI 23</c:v>
                </c:pt>
                <c:pt idx="47">
                  <c:v>XII 23</c:v>
                </c:pt>
                <c:pt idx="48">
                  <c:v>I 24</c:v>
                </c:pt>
                <c:pt idx="49">
                  <c:v>II 24</c:v>
                </c:pt>
                <c:pt idx="50">
                  <c:v>III 24</c:v>
                </c:pt>
                <c:pt idx="51">
                  <c:v>IV 24</c:v>
                </c:pt>
                <c:pt idx="52">
                  <c:v>V 24</c:v>
                </c:pt>
                <c:pt idx="53">
                  <c:v>VI 24</c:v>
                </c:pt>
                <c:pt idx="54">
                  <c:v>VII 24</c:v>
                </c:pt>
                <c:pt idx="55">
                  <c:v>VIII 24</c:v>
                </c:pt>
                <c:pt idx="56">
                  <c:v>IX 24</c:v>
                </c:pt>
                <c:pt idx="57">
                  <c:v>X 24</c:v>
                </c:pt>
                <c:pt idx="58">
                  <c:v>XI 24</c:v>
                </c:pt>
                <c:pt idx="59">
                  <c:v>XII 24</c:v>
                </c:pt>
                <c:pt idx="60">
                  <c:v>I 25</c:v>
                </c:pt>
                <c:pt idx="61">
                  <c:v>II 25</c:v>
                </c:pt>
                <c:pt idx="62">
                  <c:v>III 25</c:v>
                </c:pt>
              </c:strCache>
            </c:strRef>
          </c:cat>
          <c:val>
            <c:numRef>
              <c:f>BEZROB!$C$532:$C$594</c:f>
              <c:numCache>
                <c:formatCode>0.00</c:formatCode>
                <c:ptCount val="63"/>
                <c:pt idx="0">
                  <c:v>111.70659941151744</c:v>
                </c:pt>
                <c:pt idx="1">
                  <c:v>99.583429761629247</c:v>
                </c:pt>
                <c:pt idx="2">
                  <c:v>59.862148190695002</c:v>
                </c:pt>
                <c:pt idx="3">
                  <c:v>56.451612903225808</c:v>
                </c:pt>
                <c:pt idx="4">
                  <c:v>79.340159271899893</c:v>
                </c:pt>
                <c:pt idx="5">
                  <c:v>91.067508232711305</c:v>
                </c:pt>
                <c:pt idx="6">
                  <c:v>109.63565994928599</c:v>
                </c:pt>
                <c:pt idx="7">
                  <c:v>101.80989408767931</c:v>
                </c:pt>
                <c:pt idx="8">
                  <c:v>100.24650780608053</c:v>
                </c:pt>
                <c:pt idx="9">
                  <c:v>105.10204081632654</c:v>
                </c:pt>
                <c:pt idx="10">
                  <c:v>93.676643192488257</c:v>
                </c:pt>
                <c:pt idx="11">
                  <c:v>144.87018425460636</c:v>
                </c:pt>
                <c:pt idx="12">
                  <c:v>69.82126058325494</c:v>
                </c:pt>
                <c:pt idx="13">
                  <c:v>96.200325354403901</c:v>
                </c:pt>
                <c:pt idx="14">
                  <c:v>176.60717712531184</c:v>
                </c:pt>
                <c:pt idx="15">
                  <c:v>205.34798534798534</c:v>
                </c:pt>
                <c:pt idx="16">
                  <c:v>131.53140235159162</c:v>
                </c:pt>
                <c:pt idx="17">
                  <c:v>153.5181557932801</c:v>
                </c:pt>
                <c:pt idx="18">
                  <c:v>118.60012172854535</c:v>
                </c:pt>
                <c:pt idx="19">
                  <c:v>125.50697919410061</c:v>
                </c:pt>
                <c:pt idx="20">
                  <c:v>112.02576112412179</c:v>
                </c:pt>
                <c:pt idx="21">
                  <c:v>127.6294498381877</c:v>
                </c:pt>
                <c:pt idx="22">
                  <c:v>130.18010963194988</c:v>
                </c:pt>
                <c:pt idx="23">
                  <c:v>109.64012140482728</c:v>
                </c:pt>
                <c:pt idx="24">
                  <c:v>118.80894637563999</c:v>
                </c:pt>
                <c:pt idx="25">
                  <c:v>111.47481579900955</c:v>
                </c:pt>
                <c:pt idx="26">
                  <c:v>98.044116049114422</c:v>
                </c:pt>
                <c:pt idx="27">
                  <c:v>85.372814841241521</c:v>
                </c:pt>
                <c:pt idx="28">
                  <c:v>75.896653221410659</c:v>
                </c:pt>
                <c:pt idx="29">
                  <c:v>68.917460005888699</c:v>
                </c:pt>
                <c:pt idx="30">
                  <c:v>63.142769167607511</c:v>
                </c:pt>
                <c:pt idx="31">
                  <c:v>72.909453362711147</c:v>
                </c:pt>
                <c:pt idx="32">
                  <c:v>60.949095850318805</c:v>
                </c:pt>
                <c:pt idx="33">
                  <c:v>57.601690438457474</c:v>
                </c:pt>
                <c:pt idx="34">
                  <c:v>51.828681424446586</c:v>
                </c:pt>
                <c:pt idx="35">
                  <c:v>52.544160295280783</c:v>
                </c:pt>
                <c:pt idx="36">
                  <c:v>72.896348378317086</c:v>
                </c:pt>
                <c:pt idx="37">
                  <c:v>66.475241087875176</c:v>
                </c:pt>
                <c:pt idx="38">
                  <c:v>74.576083342568992</c:v>
                </c:pt>
                <c:pt idx="39">
                  <c:v>66.945256999582114</c:v>
                </c:pt>
                <c:pt idx="40">
                  <c:v>70.611893134156858</c:v>
                </c:pt>
                <c:pt idx="41">
                  <c:v>84.064369125605239</c:v>
                </c:pt>
                <c:pt idx="42">
                  <c:v>97.610533159947991</c:v>
                </c:pt>
                <c:pt idx="43">
                  <c:v>85.134551734062455</c:v>
                </c:pt>
                <c:pt idx="44">
                  <c:v>96.775853198422226</c:v>
                </c:pt>
                <c:pt idx="45">
                  <c:v>87.857666911225238</c:v>
                </c:pt>
                <c:pt idx="46">
                  <c:v>94.870009285051069</c:v>
                </c:pt>
                <c:pt idx="47">
                  <c:v>95.308580030105375</c:v>
                </c:pt>
                <c:pt idx="48">
                  <c:v>87.927815805849406</c:v>
                </c:pt>
                <c:pt idx="49">
                  <c:v>108.39445802770986</c:v>
                </c:pt>
                <c:pt idx="50">
                  <c:v>94.694605439143999</c:v>
                </c:pt>
                <c:pt idx="51">
                  <c:v>104.55680399500625</c:v>
                </c:pt>
                <c:pt idx="52">
                  <c:v>112.95768917819365</c:v>
                </c:pt>
                <c:pt idx="53">
                  <c:v>115.28036591563611</c:v>
                </c:pt>
                <c:pt idx="54">
                  <c:v>84.446294754371351</c:v>
                </c:pt>
                <c:pt idx="55">
                  <c:v>93.965517241379317</c:v>
                </c:pt>
                <c:pt idx="56">
                  <c:v>92.149565833776364</c:v>
                </c:pt>
                <c:pt idx="57">
                  <c:v>107.64091858037578</c:v>
                </c:pt>
                <c:pt idx="58">
                  <c:v>104.35527281624664</c:v>
                </c:pt>
                <c:pt idx="59">
                  <c:v>115.55672545406686</c:v>
                </c:pt>
                <c:pt idx="60">
                  <c:v>106.15711252653928</c:v>
                </c:pt>
                <c:pt idx="61">
                  <c:v>82.46616541353383</c:v>
                </c:pt>
                <c:pt idx="62">
                  <c:v>88.323917137476457</c:v>
                </c:pt>
              </c:numCache>
            </c:numRef>
          </c:val>
          <c:smooth val="0"/>
          <c:extLst>
            <c:ext xmlns:c16="http://schemas.microsoft.com/office/drawing/2014/chart" uri="{C3380CC4-5D6E-409C-BE32-E72D297353CC}">
              <c16:uniqueId val="{00000000-B98E-4FD8-A6A6-7070D1B16203}"/>
            </c:ext>
          </c:extLst>
        </c:ser>
        <c:dLbls>
          <c:showLegendKey val="0"/>
          <c:showVal val="0"/>
          <c:showCatName val="0"/>
          <c:showSerName val="0"/>
          <c:showPercent val="0"/>
          <c:showBubbleSize val="0"/>
        </c:dLbls>
        <c:smooth val="0"/>
        <c:axId val="920430736"/>
        <c:axId val="920425936"/>
      </c:lineChart>
      <c:catAx>
        <c:axId val="9204307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920425936"/>
        <c:crosses val="autoZero"/>
        <c:auto val="1"/>
        <c:lblAlgn val="ctr"/>
        <c:lblOffset val="100"/>
        <c:noMultiLvlLbl val="0"/>
      </c:catAx>
      <c:valAx>
        <c:axId val="92042593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92043073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pl-PL" sz="1200">
                <a:solidFill>
                  <a:sysClr val="windowText" lastClr="000000"/>
                </a:solidFill>
              </a:rPr>
              <a:t>LICZBA POZWOLEŃ BUDOWLANYCH </a:t>
            </a:r>
          </a:p>
          <a:p>
            <a:pPr>
              <a:defRPr>
                <a:solidFill>
                  <a:sysClr val="windowText" lastClr="000000"/>
                </a:solidFill>
              </a:defRPr>
            </a:pPr>
            <a:r>
              <a:rPr lang="pl-PL" sz="1050">
                <a:solidFill>
                  <a:sysClr val="windowText" lastClr="000000"/>
                </a:solidFill>
              </a:rPr>
              <a:t>(rok poprzedni=100)</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pl-PL"/>
        </a:p>
      </c:txPr>
    </c:title>
    <c:autoTitleDeleted val="0"/>
    <c:plotArea>
      <c:layout/>
      <c:lineChart>
        <c:grouping val="standard"/>
        <c:varyColors val="0"/>
        <c:ser>
          <c:idx val="0"/>
          <c:order val="0"/>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'Pozw. bud.'!$A$149:$A$211</c:f>
              <c:strCache>
                <c:ptCount val="63"/>
                <c:pt idx="0">
                  <c:v>I 20</c:v>
                </c:pt>
                <c:pt idx="1">
                  <c:v>II 20</c:v>
                </c:pt>
                <c:pt idx="2">
                  <c:v>III 20</c:v>
                </c:pt>
                <c:pt idx="3">
                  <c:v>IV 20</c:v>
                </c:pt>
                <c:pt idx="4">
                  <c:v>V 20</c:v>
                </c:pt>
                <c:pt idx="5">
                  <c:v>VI 20</c:v>
                </c:pt>
                <c:pt idx="6">
                  <c:v>VII 20</c:v>
                </c:pt>
                <c:pt idx="7">
                  <c:v>VIII 20</c:v>
                </c:pt>
                <c:pt idx="8">
                  <c:v>IX 20</c:v>
                </c:pt>
                <c:pt idx="9">
                  <c:v>X 20 </c:v>
                </c:pt>
                <c:pt idx="10">
                  <c:v>XI 20</c:v>
                </c:pt>
                <c:pt idx="11">
                  <c:v>XII 20</c:v>
                </c:pt>
                <c:pt idx="12">
                  <c:v>I 21</c:v>
                </c:pt>
                <c:pt idx="13">
                  <c:v>II 21</c:v>
                </c:pt>
                <c:pt idx="14">
                  <c:v>III 21</c:v>
                </c:pt>
                <c:pt idx="15">
                  <c:v>IV 21</c:v>
                </c:pt>
                <c:pt idx="16">
                  <c:v>V 21</c:v>
                </c:pt>
                <c:pt idx="17">
                  <c:v>VI 21</c:v>
                </c:pt>
                <c:pt idx="18">
                  <c:v>VII 21</c:v>
                </c:pt>
                <c:pt idx="19">
                  <c:v>VIII 21</c:v>
                </c:pt>
                <c:pt idx="20">
                  <c:v>IX 21</c:v>
                </c:pt>
                <c:pt idx="21">
                  <c:v>X 21</c:v>
                </c:pt>
                <c:pt idx="22">
                  <c:v>XI 21</c:v>
                </c:pt>
                <c:pt idx="23">
                  <c:v>XII 21</c:v>
                </c:pt>
                <c:pt idx="24">
                  <c:v>I 22</c:v>
                </c:pt>
                <c:pt idx="25">
                  <c:v>II 22</c:v>
                </c:pt>
                <c:pt idx="26">
                  <c:v>III 22</c:v>
                </c:pt>
                <c:pt idx="27">
                  <c:v>IV 22</c:v>
                </c:pt>
                <c:pt idx="28">
                  <c:v>V 22</c:v>
                </c:pt>
                <c:pt idx="29">
                  <c:v>VI 22</c:v>
                </c:pt>
                <c:pt idx="30">
                  <c:v>VII 22</c:v>
                </c:pt>
                <c:pt idx="31">
                  <c:v>VIII 22</c:v>
                </c:pt>
                <c:pt idx="32">
                  <c:v>IX 22</c:v>
                </c:pt>
                <c:pt idx="33">
                  <c:v>X 22</c:v>
                </c:pt>
                <c:pt idx="34">
                  <c:v>XI 22</c:v>
                </c:pt>
                <c:pt idx="35">
                  <c:v>XII 22</c:v>
                </c:pt>
                <c:pt idx="36">
                  <c:v>I 23</c:v>
                </c:pt>
                <c:pt idx="37">
                  <c:v>II 23</c:v>
                </c:pt>
                <c:pt idx="38">
                  <c:v>III 23</c:v>
                </c:pt>
                <c:pt idx="39">
                  <c:v>IV 23</c:v>
                </c:pt>
                <c:pt idx="40">
                  <c:v>V 23</c:v>
                </c:pt>
                <c:pt idx="41">
                  <c:v>VI 23</c:v>
                </c:pt>
                <c:pt idx="42">
                  <c:v>VII 23</c:v>
                </c:pt>
                <c:pt idx="43">
                  <c:v>VIII 23</c:v>
                </c:pt>
                <c:pt idx="44">
                  <c:v>IX 23</c:v>
                </c:pt>
                <c:pt idx="45">
                  <c:v>X 23</c:v>
                </c:pt>
                <c:pt idx="46">
                  <c:v>XI 23</c:v>
                </c:pt>
                <c:pt idx="47">
                  <c:v>XII 23</c:v>
                </c:pt>
                <c:pt idx="48">
                  <c:v>I 24</c:v>
                </c:pt>
                <c:pt idx="49">
                  <c:v>II 24</c:v>
                </c:pt>
                <c:pt idx="50">
                  <c:v>III 24</c:v>
                </c:pt>
                <c:pt idx="51">
                  <c:v>IV 24</c:v>
                </c:pt>
                <c:pt idx="52">
                  <c:v>V 24</c:v>
                </c:pt>
                <c:pt idx="53">
                  <c:v>VI 24</c:v>
                </c:pt>
                <c:pt idx="54">
                  <c:v>VII 24</c:v>
                </c:pt>
                <c:pt idx="55">
                  <c:v>VIII 24</c:v>
                </c:pt>
                <c:pt idx="56">
                  <c:v>IX 24</c:v>
                </c:pt>
                <c:pt idx="57">
                  <c:v>X 24</c:v>
                </c:pt>
                <c:pt idx="58">
                  <c:v>XI 24</c:v>
                </c:pt>
                <c:pt idx="59">
                  <c:v>XII 24</c:v>
                </c:pt>
                <c:pt idx="60">
                  <c:v>I 25</c:v>
                </c:pt>
                <c:pt idx="61">
                  <c:v>II 25</c:v>
                </c:pt>
                <c:pt idx="62">
                  <c:v>III 25</c:v>
                </c:pt>
              </c:strCache>
            </c:strRef>
          </c:cat>
          <c:val>
            <c:numRef>
              <c:f>'Pozw. bud.'!$D$149:$D$211</c:f>
              <c:numCache>
                <c:formatCode>0.0</c:formatCode>
                <c:ptCount val="63"/>
                <c:pt idx="0">
                  <c:v>119.63226571767497</c:v>
                </c:pt>
                <c:pt idx="1">
                  <c:v>111.69463995668652</c:v>
                </c:pt>
                <c:pt idx="2">
                  <c:v>117.29079981507167</c:v>
                </c:pt>
                <c:pt idx="3">
                  <c:v>69.146126760563376</c:v>
                </c:pt>
                <c:pt idx="4">
                  <c:v>53.523111612175875</c:v>
                </c:pt>
                <c:pt idx="5">
                  <c:v>99.445881049131884</c:v>
                </c:pt>
                <c:pt idx="6">
                  <c:v>117.17679305619004</c:v>
                </c:pt>
                <c:pt idx="7">
                  <c:v>63.004577611319185</c:v>
                </c:pt>
                <c:pt idx="8">
                  <c:v>83.507853403141368</c:v>
                </c:pt>
                <c:pt idx="9">
                  <c:v>80.667433831990792</c:v>
                </c:pt>
                <c:pt idx="10">
                  <c:v>88.155061019382629</c:v>
                </c:pt>
                <c:pt idx="11">
                  <c:v>322.93071735131821</c:v>
                </c:pt>
                <c:pt idx="12">
                  <c:v>155.18096182449182</c:v>
                </c:pt>
                <c:pt idx="13">
                  <c:v>163.16044595249636</c:v>
                </c:pt>
                <c:pt idx="14">
                  <c:v>110.52424122979897</c:v>
                </c:pt>
                <c:pt idx="15">
                  <c:v>198.21769573520052</c:v>
                </c:pt>
                <c:pt idx="16">
                  <c:v>124.4865718799368</c:v>
                </c:pt>
                <c:pt idx="17">
                  <c:v>137.89004457652302</c:v>
                </c:pt>
                <c:pt idx="18">
                  <c:v>130.05847953216374</c:v>
                </c:pt>
                <c:pt idx="19">
                  <c:v>181.70409511228533</c:v>
                </c:pt>
                <c:pt idx="20">
                  <c:v>114.42006269592477</c:v>
                </c:pt>
                <c:pt idx="21">
                  <c:v>125.01188777936281</c:v>
                </c:pt>
                <c:pt idx="22">
                  <c:v>131.92182410423453</c:v>
                </c:pt>
                <c:pt idx="23">
                  <c:v>79.589899373457371</c:v>
                </c:pt>
                <c:pt idx="24">
                  <c:v>93.961661341853031</c:v>
                </c:pt>
                <c:pt idx="25">
                  <c:v>79.441473559120624</c:v>
                </c:pt>
                <c:pt idx="26">
                  <c:v>108.27389443651926</c:v>
                </c:pt>
                <c:pt idx="27">
                  <c:v>83.943481053307636</c:v>
                </c:pt>
                <c:pt idx="28">
                  <c:v>117.2165820642978</c:v>
                </c:pt>
                <c:pt idx="29">
                  <c:v>66.433189655172413</c:v>
                </c:pt>
                <c:pt idx="30">
                  <c:v>44.934052757793765</c:v>
                </c:pt>
                <c:pt idx="31">
                  <c:v>59.214830970556164</c:v>
                </c:pt>
                <c:pt idx="32">
                  <c:v>112.60273972602739</c:v>
                </c:pt>
                <c:pt idx="33">
                  <c:v>70.254849752757707</c:v>
                </c:pt>
                <c:pt idx="34">
                  <c:v>69.567901234567898</c:v>
                </c:pt>
                <c:pt idx="35">
                  <c:v>33.325381679389317</c:v>
                </c:pt>
                <c:pt idx="36">
                  <c:v>42.944576674600476</c:v>
                </c:pt>
                <c:pt idx="37">
                  <c:v>35.190725504861632</c:v>
                </c:pt>
                <c:pt idx="38">
                  <c:v>58.629776021080367</c:v>
                </c:pt>
                <c:pt idx="39">
                  <c:v>68.936495791889826</c:v>
                </c:pt>
                <c:pt idx="40">
                  <c:v>100.36088054853843</c:v>
                </c:pt>
                <c:pt idx="41">
                  <c:v>71.086780210867801</c:v>
                </c:pt>
                <c:pt idx="42">
                  <c:v>124.7498332221481</c:v>
                </c:pt>
                <c:pt idx="43">
                  <c:v>84.960098219766735</c:v>
                </c:pt>
                <c:pt idx="44">
                  <c:v>63.712200208550577</c:v>
                </c:pt>
                <c:pt idx="45">
                  <c:v>147.37412019491066</c:v>
                </c:pt>
                <c:pt idx="46">
                  <c:v>91.304347826086953</c:v>
                </c:pt>
                <c:pt idx="47">
                  <c:v>123.69362920544023</c:v>
                </c:pt>
                <c:pt idx="48">
                  <c:v>117.89390340459224</c:v>
                </c:pt>
                <c:pt idx="49">
                  <c:v>267.8002125398512</c:v>
                </c:pt>
                <c:pt idx="50">
                  <c:v>131.68539325842696</c:v>
                </c:pt>
                <c:pt idx="51">
                  <c:v>133.40732519422863</c:v>
                </c:pt>
                <c:pt idx="52">
                  <c:v>70.478245235526785</c:v>
                </c:pt>
                <c:pt idx="53">
                  <c:v>166.40045636052483</c:v>
                </c:pt>
                <c:pt idx="54">
                  <c:v>131.33689839572193</c:v>
                </c:pt>
                <c:pt idx="55">
                  <c:v>153.97398843930637</c:v>
                </c:pt>
                <c:pt idx="56">
                  <c:v>107.746863066012</c:v>
                </c:pt>
                <c:pt idx="57">
                  <c:v>81.190301249081557</c:v>
                </c:pt>
                <c:pt idx="58">
                  <c:v>84.159378036929056</c:v>
                </c:pt>
                <c:pt idx="59">
                  <c:v>100.92592592592592</c:v>
                </c:pt>
                <c:pt idx="60">
                  <c:v>92.881128274009399</c:v>
                </c:pt>
                <c:pt idx="61">
                  <c:v>81.111111111111114</c:v>
                </c:pt>
                <c:pt idx="62">
                  <c:v>115.10238907849829</c:v>
                </c:pt>
              </c:numCache>
            </c:numRef>
          </c:val>
          <c:smooth val="0"/>
          <c:extLst>
            <c:ext xmlns:c16="http://schemas.microsoft.com/office/drawing/2014/chart" uri="{C3380CC4-5D6E-409C-BE32-E72D297353CC}">
              <c16:uniqueId val="{00000000-2C50-4871-92B3-A120248B7473}"/>
            </c:ext>
          </c:extLst>
        </c:ser>
        <c:dLbls>
          <c:showLegendKey val="0"/>
          <c:showVal val="0"/>
          <c:showCatName val="0"/>
          <c:showSerName val="0"/>
          <c:showPercent val="0"/>
          <c:showBubbleSize val="0"/>
        </c:dLbls>
        <c:smooth val="0"/>
        <c:axId val="920418736"/>
        <c:axId val="920421616"/>
      </c:lineChart>
      <c:catAx>
        <c:axId val="9204187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pl-PL"/>
          </a:p>
        </c:txPr>
        <c:crossAx val="920421616"/>
        <c:crosses val="autoZero"/>
        <c:auto val="1"/>
        <c:lblAlgn val="ctr"/>
        <c:lblOffset val="100"/>
        <c:noMultiLvlLbl val="0"/>
      </c:catAx>
      <c:valAx>
        <c:axId val="92042161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92041873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6247594050743656E-2"/>
          <c:y val="5.5555555555555552E-2"/>
          <c:w val="0.87764129483814524"/>
          <c:h val="0.89814814814814814"/>
        </c:manualLayout>
      </c:layout>
      <c:lineChart>
        <c:grouping val="standard"/>
        <c:varyColors val="0"/>
        <c:ser>
          <c:idx val="0"/>
          <c:order val="0"/>
          <c:tx>
            <c:v>Dorośli dokształcający się </c:v>
          </c:tx>
          <c:spPr>
            <a:ln w="28575" cap="rnd">
              <a:solidFill>
                <a:schemeClr val="accent1"/>
              </a:solidFill>
              <a:round/>
            </a:ln>
            <a:effectLst/>
          </c:spPr>
          <c:marker>
            <c:symbol val="none"/>
          </c:marker>
          <c:cat>
            <c:numRef>
              <c:f>Arkusz1!$B$2:$K$2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numRef>
          </c:cat>
          <c:val>
            <c:numRef>
              <c:f>Arkusz1!$B$3:$K$3</c:f>
              <c:numCache>
                <c:formatCode>General</c:formatCode>
                <c:ptCount val="10"/>
                <c:pt idx="0">
                  <c:v>3.3</c:v>
                </c:pt>
                <c:pt idx="1">
                  <c:v>2.4</c:v>
                </c:pt>
                <c:pt idx="2">
                  <c:v>2.4</c:v>
                </c:pt>
                <c:pt idx="3">
                  <c:v>2.8</c:v>
                </c:pt>
                <c:pt idx="4">
                  <c:v>4.2</c:v>
                </c:pt>
                <c:pt idx="5">
                  <c:v>3.8</c:v>
                </c:pt>
                <c:pt idx="6">
                  <c:v>2.7</c:v>
                </c:pt>
                <c:pt idx="7">
                  <c:v>4</c:v>
                </c:pt>
                <c:pt idx="8">
                  <c:v>6.5</c:v>
                </c:pt>
                <c:pt idx="9">
                  <c:v>6.1</c:v>
                </c:pt>
              </c:numCache>
            </c:numRef>
          </c:val>
          <c:smooth val="0"/>
          <c:extLst>
            <c:ext xmlns:c16="http://schemas.microsoft.com/office/drawing/2014/chart" uri="{C3380CC4-5D6E-409C-BE32-E72D297353CC}">
              <c16:uniqueId val="{00000000-2AF3-4BBB-9078-033E676F48A3}"/>
            </c:ext>
          </c:extLst>
        </c:ser>
        <c:ser>
          <c:idx val="2"/>
          <c:order val="1"/>
          <c:tx>
            <c:v>przyrost naturalny</c:v>
          </c:tx>
          <c:spPr>
            <a:ln w="28575" cap="rnd">
              <a:solidFill>
                <a:schemeClr val="accent3"/>
              </a:solidFill>
              <a:round/>
            </a:ln>
            <a:effectLst/>
          </c:spPr>
          <c:marker>
            <c:symbol val="none"/>
          </c:marker>
          <c:val>
            <c:numRef>
              <c:f>Arkusz1!$B$15:$K$15</c:f>
              <c:numCache>
                <c:formatCode>0.00</c:formatCode>
                <c:ptCount val="10"/>
                <c:pt idx="0" formatCode="General">
                  <c:v>1.71</c:v>
                </c:pt>
                <c:pt idx="1">
                  <c:v>1.03</c:v>
                </c:pt>
                <c:pt idx="2" formatCode="General">
                  <c:v>1.7</c:v>
                </c:pt>
                <c:pt idx="3" formatCode="General">
                  <c:v>2.06</c:v>
                </c:pt>
                <c:pt idx="4" formatCode="General">
                  <c:v>1.05</c:v>
                </c:pt>
                <c:pt idx="5" formatCode="General">
                  <c:v>0.92</c:v>
                </c:pt>
                <c:pt idx="6" formatCode="General">
                  <c:v>-1.18</c:v>
                </c:pt>
                <c:pt idx="7" formatCode="General">
                  <c:v>-2.74</c:v>
                </c:pt>
                <c:pt idx="8" formatCode="General">
                  <c:v>-2.16</c:v>
                </c:pt>
                <c:pt idx="9" formatCode="General">
                  <c:v>-2.1800000000000002</c:v>
                </c:pt>
              </c:numCache>
            </c:numRef>
          </c:val>
          <c:smooth val="0"/>
          <c:extLst>
            <c:ext xmlns:c16="http://schemas.microsoft.com/office/drawing/2014/chart" uri="{C3380CC4-5D6E-409C-BE32-E72D297353CC}">
              <c16:uniqueId val="{00000001-2AF3-4BBB-9078-033E676F48A3}"/>
            </c:ext>
          </c:extLst>
        </c:ser>
        <c:dLbls>
          <c:showLegendKey val="0"/>
          <c:showVal val="0"/>
          <c:showCatName val="0"/>
          <c:showSerName val="0"/>
          <c:showPercent val="0"/>
          <c:showBubbleSize val="0"/>
        </c:dLbls>
        <c:marker val="1"/>
        <c:smooth val="0"/>
        <c:axId val="1295361919"/>
        <c:axId val="1295361439"/>
      </c:lineChart>
      <c:lineChart>
        <c:grouping val="standard"/>
        <c:varyColors val="0"/>
        <c:ser>
          <c:idx val="1"/>
          <c:order val="2"/>
          <c:tx>
            <c:v>dochód rozporządzalny</c:v>
          </c:tx>
          <c:spPr>
            <a:ln w="28575" cap="rnd">
              <a:solidFill>
                <a:schemeClr val="accent2"/>
              </a:solidFill>
              <a:round/>
            </a:ln>
            <a:effectLst/>
          </c:spPr>
          <c:marker>
            <c:symbol val="none"/>
          </c:marker>
          <c:val>
            <c:numRef>
              <c:f>Arkusz1!$B$9:$K$9</c:f>
              <c:numCache>
                <c:formatCode>General</c:formatCode>
                <c:ptCount val="10"/>
                <c:pt idx="0">
                  <c:v>1268.78</c:v>
                </c:pt>
                <c:pt idx="1">
                  <c:v>1287.79</c:v>
                </c:pt>
                <c:pt idx="2">
                  <c:v>1399.99</c:v>
                </c:pt>
                <c:pt idx="3">
                  <c:v>1606.64</c:v>
                </c:pt>
                <c:pt idx="4">
                  <c:v>1629.98</c:v>
                </c:pt>
                <c:pt idx="5">
                  <c:v>1806.98</c:v>
                </c:pt>
                <c:pt idx="6">
                  <c:v>1789.13</c:v>
                </c:pt>
                <c:pt idx="7">
                  <c:v>1880.91</c:v>
                </c:pt>
                <c:pt idx="8">
                  <c:v>2074.11</c:v>
                </c:pt>
                <c:pt idx="9">
                  <c:v>2495.02</c:v>
                </c:pt>
              </c:numCache>
            </c:numRef>
          </c:val>
          <c:smooth val="0"/>
          <c:extLst>
            <c:ext xmlns:c16="http://schemas.microsoft.com/office/drawing/2014/chart" uri="{C3380CC4-5D6E-409C-BE32-E72D297353CC}">
              <c16:uniqueId val="{00000002-2AF3-4BBB-9078-033E676F48A3}"/>
            </c:ext>
          </c:extLst>
        </c:ser>
        <c:dLbls>
          <c:showLegendKey val="0"/>
          <c:showVal val="0"/>
          <c:showCatName val="0"/>
          <c:showSerName val="0"/>
          <c:showPercent val="0"/>
          <c:showBubbleSize val="0"/>
        </c:dLbls>
        <c:marker val="1"/>
        <c:smooth val="0"/>
        <c:axId val="1295349439"/>
        <c:axId val="1295348959"/>
      </c:lineChart>
      <c:catAx>
        <c:axId val="12953619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295361439"/>
        <c:crosses val="autoZero"/>
        <c:auto val="1"/>
        <c:lblAlgn val="ctr"/>
        <c:lblOffset val="100"/>
        <c:noMultiLvlLbl val="0"/>
      </c:catAx>
      <c:valAx>
        <c:axId val="129536143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295361919"/>
        <c:crosses val="autoZero"/>
        <c:crossBetween val="between"/>
      </c:valAx>
      <c:valAx>
        <c:axId val="1295348959"/>
        <c:scaling>
          <c:orientation val="minMax"/>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295349439"/>
        <c:crosses val="max"/>
        <c:crossBetween val="between"/>
      </c:valAx>
      <c:catAx>
        <c:axId val="1295349439"/>
        <c:scaling>
          <c:orientation val="minMax"/>
        </c:scaling>
        <c:delete val="1"/>
        <c:axPos val="b"/>
        <c:majorTickMark val="out"/>
        <c:minorTickMark val="none"/>
        <c:tickLblPos val="nextTo"/>
        <c:crossAx val="1295348959"/>
        <c:crosses val="autoZero"/>
        <c:auto val="1"/>
        <c:lblAlgn val="ctr"/>
        <c:lblOffset val="100"/>
        <c:noMultiLvlLbl val="0"/>
      </c:cat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4">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99838145231846"/>
          <c:y val="7.1724628171478552E-2"/>
          <c:w val="0.84112729658792651"/>
          <c:h val="0.84204505686789155"/>
        </c:manualLayout>
      </c:layout>
      <c:lineChart>
        <c:grouping val="standard"/>
        <c:varyColors val="0"/>
        <c:ser>
          <c:idx val="0"/>
          <c:order val="0"/>
          <c:spPr>
            <a:ln w="28575" cap="rnd">
              <a:solidFill>
                <a:schemeClr val="accent1"/>
              </a:solidFill>
              <a:round/>
            </a:ln>
            <a:effectLst/>
          </c:spPr>
          <c:marker>
            <c:symbol val="none"/>
          </c:marker>
          <c:cat>
            <c:strRef>
              <c:f>'nakłady inwestycyjne'!$I$3:$S$3</c:f>
              <c:strCache>
                <c:ptCount val="11"/>
                <c:pt idx="0">
                  <c:v>2014</c:v>
                </c:pt>
                <c:pt idx="1">
                  <c:v>2015</c:v>
                </c:pt>
                <c:pt idx="2">
                  <c:v>2016</c:v>
                </c:pt>
                <c:pt idx="3">
                  <c:v>2017</c:v>
                </c:pt>
                <c:pt idx="4">
                  <c:v>2018</c:v>
                </c:pt>
                <c:pt idx="5">
                  <c:v>2019</c:v>
                </c:pt>
                <c:pt idx="6">
                  <c:v>2020</c:v>
                </c:pt>
                <c:pt idx="7">
                  <c:v>2021</c:v>
                </c:pt>
                <c:pt idx="8">
                  <c:v>2022</c:v>
                </c:pt>
                <c:pt idx="9">
                  <c:v>2023</c:v>
                </c:pt>
                <c:pt idx="10">
                  <c:v>2024</c:v>
                </c:pt>
              </c:strCache>
            </c:strRef>
          </c:cat>
          <c:val>
            <c:numRef>
              <c:f>'nakłady inwestycyjne'!$I$20:$S$20</c:f>
              <c:numCache>
                <c:formatCode>#\ ##0.0</c:formatCode>
                <c:ptCount val="11"/>
                <c:pt idx="0">
                  <c:v>11644.01</c:v>
                </c:pt>
                <c:pt idx="1">
                  <c:v>12845.8</c:v>
                </c:pt>
                <c:pt idx="2">
                  <c:v>11797.4</c:v>
                </c:pt>
                <c:pt idx="3">
                  <c:v>12744.9</c:v>
                </c:pt>
                <c:pt idx="4">
                  <c:v>14764.2</c:v>
                </c:pt>
                <c:pt idx="5">
                  <c:v>15606.4</c:v>
                </c:pt>
                <c:pt idx="6">
                  <c:v>13695.4</c:v>
                </c:pt>
                <c:pt idx="7">
                  <c:v>16383.8</c:v>
                </c:pt>
                <c:pt idx="8">
                  <c:v>21688.2</c:v>
                </c:pt>
                <c:pt idx="9">
                  <c:v>21708.6</c:v>
                </c:pt>
                <c:pt idx="10">
                  <c:v>19862.900000000001</c:v>
                </c:pt>
              </c:numCache>
            </c:numRef>
          </c:val>
          <c:smooth val="0"/>
          <c:extLst>
            <c:ext xmlns:c16="http://schemas.microsoft.com/office/drawing/2014/chart" uri="{C3380CC4-5D6E-409C-BE32-E72D297353CC}">
              <c16:uniqueId val="{00000000-F64C-40A0-B969-746B8B3535BD}"/>
            </c:ext>
          </c:extLst>
        </c:ser>
        <c:dLbls>
          <c:showLegendKey val="0"/>
          <c:showVal val="0"/>
          <c:showCatName val="0"/>
          <c:showSerName val="0"/>
          <c:showPercent val="0"/>
          <c:showBubbleSize val="0"/>
        </c:dLbls>
        <c:smooth val="0"/>
        <c:axId val="1444703263"/>
        <c:axId val="1442757055"/>
      </c:lineChart>
      <c:catAx>
        <c:axId val="14447032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442757055"/>
        <c:crosses val="autoZero"/>
        <c:auto val="1"/>
        <c:lblAlgn val="ctr"/>
        <c:lblOffset val="100"/>
        <c:noMultiLvlLbl val="0"/>
      </c:catAx>
      <c:valAx>
        <c:axId val="1442757055"/>
        <c:scaling>
          <c:orientation val="minMax"/>
        </c:scaling>
        <c:delete val="0"/>
        <c:axPos val="l"/>
        <c:majorGridlines>
          <c:spPr>
            <a:ln w="9525" cap="flat" cmpd="sng" algn="ctr">
              <a:solidFill>
                <a:schemeClr val="tx1">
                  <a:lumMod val="15000"/>
                  <a:lumOff val="85000"/>
                </a:schemeClr>
              </a:solidFill>
              <a:round/>
            </a:ln>
            <a:effectLst/>
          </c:spPr>
        </c:majorGridlines>
        <c:numFmt formatCode="#\ ##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444703263"/>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pl-P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'emisja gazów'!$C$41:$L$41</c:f>
              <c:strCache>
                <c:ptCount val="10"/>
                <c:pt idx="0">
                  <c:v>2014</c:v>
                </c:pt>
                <c:pt idx="1">
                  <c:v>2015</c:v>
                </c:pt>
                <c:pt idx="2">
                  <c:v>2016</c:v>
                </c:pt>
                <c:pt idx="3">
                  <c:v>2017</c:v>
                </c:pt>
                <c:pt idx="4">
                  <c:v>2018</c:v>
                </c:pt>
                <c:pt idx="5">
                  <c:v>2019</c:v>
                </c:pt>
                <c:pt idx="6">
                  <c:v>2020</c:v>
                </c:pt>
                <c:pt idx="7">
                  <c:v>2021</c:v>
                </c:pt>
                <c:pt idx="8">
                  <c:v>2022</c:v>
                </c:pt>
                <c:pt idx="9">
                  <c:v>2023</c:v>
                </c:pt>
              </c:strCache>
            </c:strRef>
          </c:cat>
          <c:val>
            <c:numRef>
              <c:f>'emisja gazów'!$C$58:$L$58</c:f>
              <c:numCache>
                <c:formatCode>#,##0</c:formatCode>
                <c:ptCount val="10"/>
                <c:pt idx="0">
                  <c:v>16323.09</c:v>
                </c:pt>
                <c:pt idx="1">
                  <c:v>16305.965</c:v>
                </c:pt>
                <c:pt idx="2">
                  <c:v>15427.032999999999</c:v>
                </c:pt>
                <c:pt idx="3">
                  <c:v>14447.487999999999</c:v>
                </c:pt>
                <c:pt idx="4">
                  <c:v>11472.803</c:v>
                </c:pt>
                <c:pt idx="5">
                  <c:v>10897.868</c:v>
                </c:pt>
                <c:pt idx="6">
                  <c:v>9665.4449999999997</c:v>
                </c:pt>
                <c:pt idx="7">
                  <c:v>9466.66</c:v>
                </c:pt>
                <c:pt idx="8">
                  <c:v>8043.0860000000002</c:v>
                </c:pt>
                <c:pt idx="9">
                  <c:v>6127.1419999999998</c:v>
                </c:pt>
              </c:numCache>
            </c:numRef>
          </c:val>
          <c:extLst>
            <c:ext xmlns:c16="http://schemas.microsoft.com/office/drawing/2014/chart" uri="{C3380CC4-5D6E-409C-BE32-E72D297353CC}">
              <c16:uniqueId val="{00000000-ADF7-4BC6-8F5E-3CFD23D24ACE}"/>
            </c:ext>
          </c:extLst>
        </c:ser>
        <c:dLbls>
          <c:dLblPos val="outEnd"/>
          <c:showLegendKey val="0"/>
          <c:showVal val="1"/>
          <c:showCatName val="0"/>
          <c:showSerName val="0"/>
          <c:showPercent val="0"/>
          <c:showBubbleSize val="0"/>
        </c:dLbls>
        <c:gapWidth val="219"/>
        <c:axId val="1526444064"/>
        <c:axId val="1526449824"/>
      </c:barChart>
      <c:catAx>
        <c:axId val="15264440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526449824"/>
        <c:crosses val="autoZero"/>
        <c:auto val="1"/>
        <c:lblAlgn val="ctr"/>
        <c:lblOffset val="100"/>
        <c:noMultiLvlLbl val="0"/>
      </c:catAx>
      <c:valAx>
        <c:axId val="152644982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52644406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4">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'emisja pyłów'!$C$2:$L$2</c:f>
              <c:strCache>
                <c:ptCount val="10"/>
                <c:pt idx="0">
                  <c:v>2014</c:v>
                </c:pt>
                <c:pt idx="1">
                  <c:v>2015</c:v>
                </c:pt>
                <c:pt idx="2">
                  <c:v>2016</c:v>
                </c:pt>
                <c:pt idx="3">
                  <c:v>2017</c:v>
                </c:pt>
                <c:pt idx="4">
                  <c:v>2018</c:v>
                </c:pt>
                <c:pt idx="5">
                  <c:v>2019</c:v>
                </c:pt>
                <c:pt idx="6">
                  <c:v>2020</c:v>
                </c:pt>
                <c:pt idx="7">
                  <c:v>2021</c:v>
                </c:pt>
                <c:pt idx="8">
                  <c:v>2022</c:v>
                </c:pt>
                <c:pt idx="9">
                  <c:v>2023</c:v>
                </c:pt>
              </c:strCache>
            </c:strRef>
          </c:cat>
          <c:val>
            <c:numRef>
              <c:f>'emisja pyłów'!$C$19:$L$19</c:f>
              <c:numCache>
                <c:formatCode>#,##0</c:formatCode>
                <c:ptCount val="10"/>
                <c:pt idx="0">
                  <c:v>4655</c:v>
                </c:pt>
                <c:pt idx="1">
                  <c:v>4886</c:v>
                </c:pt>
                <c:pt idx="2">
                  <c:v>4904</c:v>
                </c:pt>
                <c:pt idx="3">
                  <c:v>3965</c:v>
                </c:pt>
                <c:pt idx="4">
                  <c:v>2112</c:v>
                </c:pt>
                <c:pt idx="5">
                  <c:v>1929</c:v>
                </c:pt>
                <c:pt idx="6">
                  <c:v>1715</c:v>
                </c:pt>
                <c:pt idx="7">
                  <c:v>1453</c:v>
                </c:pt>
                <c:pt idx="8">
                  <c:v>1353</c:v>
                </c:pt>
                <c:pt idx="9">
                  <c:v>990</c:v>
                </c:pt>
              </c:numCache>
            </c:numRef>
          </c:val>
          <c:extLst>
            <c:ext xmlns:c16="http://schemas.microsoft.com/office/drawing/2014/chart" uri="{C3380CC4-5D6E-409C-BE32-E72D297353CC}">
              <c16:uniqueId val="{00000000-D197-4B68-8555-4CA4BF762AE8}"/>
            </c:ext>
          </c:extLst>
        </c:ser>
        <c:dLbls>
          <c:showLegendKey val="0"/>
          <c:showVal val="0"/>
          <c:showCatName val="0"/>
          <c:showSerName val="0"/>
          <c:showPercent val="0"/>
          <c:showBubbleSize val="0"/>
        </c:dLbls>
        <c:gapWidth val="150"/>
        <c:axId val="1337109728"/>
        <c:axId val="1337103008"/>
      </c:barChart>
      <c:catAx>
        <c:axId val="13371097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337103008"/>
        <c:crosses val="autoZero"/>
        <c:auto val="1"/>
        <c:lblAlgn val="ctr"/>
        <c:lblOffset val="100"/>
        <c:noMultiLvlLbl val="0"/>
      </c:catAx>
      <c:valAx>
        <c:axId val="133710300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337109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134730596449967"/>
          <c:y val="5.3206109652960049E-2"/>
          <c:w val="0.8966272965879265"/>
          <c:h val="0.8416746864975212"/>
        </c:manualLayout>
      </c:layout>
      <c:lineChart>
        <c:grouping val="standard"/>
        <c:varyColors val="0"/>
        <c:ser>
          <c:idx val="0"/>
          <c:order val="0"/>
          <c:spPr>
            <a:ln w="28575" cap="rnd">
              <a:solidFill>
                <a:schemeClr val="accent1"/>
              </a:solidFill>
              <a:round/>
            </a:ln>
            <a:effectLst/>
          </c:spPr>
          <c:marker>
            <c:symbol val="none"/>
          </c:marker>
          <c:cat>
            <c:strRef>
              <c:f>'syntetyczny w całym okresie'!$B$2:$K$2</c:f>
              <c:strCache>
                <c:ptCount val="10"/>
                <c:pt idx="0">
                  <c:v>2014 </c:v>
                </c:pt>
                <c:pt idx="1">
                  <c:v>2015 </c:v>
                </c:pt>
                <c:pt idx="2">
                  <c:v>2016 </c:v>
                </c:pt>
                <c:pt idx="3">
                  <c:v>2017 </c:v>
                </c:pt>
                <c:pt idx="4">
                  <c:v>2018 </c:v>
                </c:pt>
                <c:pt idx="5">
                  <c:v>2019 </c:v>
                </c:pt>
                <c:pt idx="6">
                  <c:v>2020 </c:v>
                </c:pt>
                <c:pt idx="7">
                  <c:v>2021 </c:v>
                </c:pt>
                <c:pt idx="8">
                  <c:v>2022 </c:v>
                </c:pt>
                <c:pt idx="9">
                  <c:v>2023 </c:v>
                </c:pt>
              </c:strCache>
            </c:strRef>
          </c:cat>
          <c:val>
            <c:numRef>
              <c:f>'syntetyczny w całym okresie'!$B$17:$K$17</c:f>
              <c:numCache>
                <c:formatCode>General</c:formatCode>
                <c:ptCount val="10"/>
                <c:pt idx="0">
                  <c:v>0.55000000000000004</c:v>
                </c:pt>
                <c:pt idx="1">
                  <c:v>0.5</c:v>
                </c:pt>
                <c:pt idx="2">
                  <c:v>0.55000000000000004</c:v>
                </c:pt>
                <c:pt idx="3">
                  <c:v>0.6</c:v>
                </c:pt>
                <c:pt idx="4">
                  <c:v>0.55000000000000004</c:v>
                </c:pt>
                <c:pt idx="5">
                  <c:v>0.64</c:v>
                </c:pt>
                <c:pt idx="6">
                  <c:v>0.56000000000000005</c:v>
                </c:pt>
                <c:pt idx="7">
                  <c:v>0.6</c:v>
                </c:pt>
                <c:pt idx="8">
                  <c:v>0.6</c:v>
                </c:pt>
                <c:pt idx="9">
                  <c:v>0.56000000000000005</c:v>
                </c:pt>
              </c:numCache>
            </c:numRef>
          </c:val>
          <c:smooth val="0"/>
          <c:extLst>
            <c:ext xmlns:c16="http://schemas.microsoft.com/office/drawing/2014/chart" uri="{C3380CC4-5D6E-409C-BE32-E72D297353CC}">
              <c16:uniqueId val="{00000000-98B0-4F82-875E-C1AEB22E1E7D}"/>
            </c:ext>
          </c:extLst>
        </c:ser>
        <c:dLbls>
          <c:showLegendKey val="0"/>
          <c:showVal val="0"/>
          <c:showCatName val="0"/>
          <c:showSerName val="0"/>
          <c:showPercent val="0"/>
          <c:showBubbleSize val="0"/>
        </c:dLbls>
        <c:smooth val="0"/>
        <c:axId val="1661202224"/>
        <c:axId val="1661202704"/>
      </c:lineChart>
      <c:catAx>
        <c:axId val="16612022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661202704"/>
        <c:crosses val="autoZero"/>
        <c:auto val="1"/>
        <c:lblAlgn val="ctr"/>
        <c:lblOffset val="100"/>
        <c:noMultiLvlLbl val="0"/>
      </c:catAx>
      <c:valAx>
        <c:axId val="1661202704"/>
        <c:scaling>
          <c:orientation val="minMax"/>
          <c:min val="0.4"/>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66120222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v>Stopa wzrostu relanego PKB</c:v>
          </c:tx>
          <c:spPr>
            <a:ln w="28575" cap="rnd">
              <a:solidFill>
                <a:schemeClr val="accent1"/>
              </a:solidFill>
              <a:round/>
            </a:ln>
            <a:effectLst/>
          </c:spPr>
          <c:marker>
            <c:symbol val="none"/>
          </c:marker>
          <c:cat>
            <c:strRef>
              <c:f>'dynamika produkcji rolniczej'!$D$2:$M$2</c:f>
              <c:strCache>
                <c:ptCount val="10"/>
                <c:pt idx="0">
                  <c:v>2014</c:v>
                </c:pt>
                <c:pt idx="1">
                  <c:v>2015</c:v>
                </c:pt>
                <c:pt idx="2">
                  <c:v>2016</c:v>
                </c:pt>
                <c:pt idx="3">
                  <c:v>2017</c:v>
                </c:pt>
                <c:pt idx="4">
                  <c:v>2018</c:v>
                </c:pt>
                <c:pt idx="5">
                  <c:v>2019</c:v>
                </c:pt>
                <c:pt idx="6">
                  <c:v>2020</c:v>
                </c:pt>
                <c:pt idx="7">
                  <c:v>2021</c:v>
                </c:pt>
                <c:pt idx="8">
                  <c:v>2022</c:v>
                </c:pt>
                <c:pt idx="9">
                  <c:v>2023</c:v>
                </c:pt>
              </c:strCache>
            </c:strRef>
          </c:cat>
          <c:val>
            <c:numRef>
              <c:f>'dynamika produkcji rolniczej'!$D$23:$M$23</c:f>
              <c:numCache>
                <c:formatCode>General</c:formatCode>
                <c:ptCount val="10"/>
                <c:pt idx="0">
                  <c:v>4.2645294668058034</c:v>
                </c:pt>
                <c:pt idx="1">
                  <c:v>5.6707512064772123</c:v>
                </c:pt>
                <c:pt idx="2">
                  <c:v>3.8106588901400187</c:v>
                </c:pt>
                <c:pt idx="3">
                  <c:v>5.3781872853399388</c:v>
                </c:pt>
                <c:pt idx="4">
                  <c:v>4.9361751099885254</c:v>
                </c:pt>
                <c:pt idx="5">
                  <c:v>5.2126178997645729</c:v>
                </c:pt>
                <c:pt idx="6">
                  <c:v>-0.16060368462179236</c:v>
                </c:pt>
                <c:pt idx="7">
                  <c:v>5.7764717176221101</c:v>
                </c:pt>
                <c:pt idx="8">
                  <c:v>4.2863064624729477</c:v>
                </c:pt>
                <c:pt idx="9">
                  <c:v>5.0197241121612161E-2</c:v>
                </c:pt>
              </c:numCache>
            </c:numRef>
          </c:val>
          <c:smooth val="0"/>
          <c:extLst>
            <c:ext xmlns:c16="http://schemas.microsoft.com/office/drawing/2014/chart" uri="{C3380CC4-5D6E-409C-BE32-E72D297353CC}">
              <c16:uniqueId val="{00000000-619A-46C0-B501-8B8C2EC479EF}"/>
            </c:ext>
          </c:extLst>
        </c:ser>
        <c:ser>
          <c:idx val="1"/>
          <c:order val="1"/>
          <c:tx>
            <c:v>dynamika produkcji rolniczej (w %)</c:v>
          </c:tx>
          <c:spPr>
            <a:ln w="28575" cap="rnd">
              <a:solidFill>
                <a:schemeClr val="accent2"/>
              </a:solidFill>
              <a:round/>
            </a:ln>
            <a:effectLst/>
          </c:spPr>
          <c:marker>
            <c:symbol val="none"/>
          </c:marker>
          <c:cat>
            <c:strRef>
              <c:f>'dynamika produkcji rolniczej'!$D$2:$M$2</c:f>
              <c:strCache>
                <c:ptCount val="10"/>
                <c:pt idx="0">
                  <c:v>2014</c:v>
                </c:pt>
                <c:pt idx="1">
                  <c:v>2015</c:v>
                </c:pt>
                <c:pt idx="2">
                  <c:v>2016</c:v>
                </c:pt>
                <c:pt idx="3">
                  <c:v>2017</c:v>
                </c:pt>
                <c:pt idx="4">
                  <c:v>2018</c:v>
                </c:pt>
                <c:pt idx="5">
                  <c:v>2019</c:v>
                </c:pt>
                <c:pt idx="6">
                  <c:v>2020</c:v>
                </c:pt>
                <c:pt idx="7">
                  <c:v>2021</c:v>
                </c:pt>
                <c:pt idx="8">
                  <c:v>2022</c:v>
                </c:pt>
                <c:pt idx="9">
                  <c:v>2023</c:v>
                </c:pt>
              </c:strCache>
            </c:strRef>
          </c:cat>
          <c:val>
            <c:numRef>
              <c:f>'dynamika produkcji rolniczej'!$D$21:$M$21</c:f>
              <c:numCache>
                <c:formatCode>General</c:formatCode>
                <c:ptCount val="10"/>
                <c:pt idx="0">
                  <c:v>7.5</c:v>
                </c:pt>
                <c:pt idx="1">
                  <c:v>-0.20000000000000284</c:v>
                </c:pt>
                <c:pt idx="2">
                  <c:v>4.7999999999999972</c:v>
                </c:pt>
                <c:pt idx="3">
                  <c:v>7.2999999999999972</c:v>
                </c:pt>
                <c:pt idx="4">
                  <c:v>-2.7000000000000028</c:v>
                </c:pt>
                <c:pt idx="5">
                  <c:v>7.7000000000000028</c:v>
                </c:pt>
                <c:pt idx="6">
                  <c:v>-4.2000000000000028</c:v>
                </c:pt>
                <c:pt idx="7">
                  <c:v>2.4000000000000057</c:v>
                </c:pt>
                <c:pt idx="8">
                  <c:v>6.5999999999999943</c:v>
                </c:pt>
                <c:pt idx="9">
                  <c:v>-2</c:v>
                </c:pt>
              </c:numCache>
            </c:numRef>
          </c:val>
          <c:smooth val="0"/>
          <c:extLst>
            <c:ext xmlns:c16="http://schemas.microsoft.com/office/drawing/2014/chart" uri="{C3380CC4-5D6E-409C-BE32-E72D297353CC}">
              <c16:uniqueId val="{00000001-619A-46C0-B501-8B8C2EC479EF}"/>
            </c:ext>
          </c:extLst>
        </c:ser>
        <c:dLbls>
          <c:showLegendKey val="0"/>
          <c:showVal val="0"/>
          <c:showCatName val="0"/>
          <c:showSerName val="0"/>
          <c:showPercent val="0"/>
          <c:showBubbleSize val="0"/>
        </c:dLbls>
        <c:smooth val="0"/>
        <c:axId val="393393647"/>
        <c:axId val="393377807"/>
      </c:lineChart>
      <c:catAx>
        <c:axId val="39339364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393377807"/>
        <c:crosses val="autoZero"/>
        <c:auto val="1"/>
        <c:lblAlgn val="ctr"/>
        <c:lblOffset val="100"/>
        <c:noMultiLvlLbl val="0"/>
      </c:catAx>
      <c:valAx>
        <c:axId val="39337780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pl-PL"/>
          </a:p>
        </c:txPr>
        <c:crossAx val="39339364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v>stopa wzrostu realnego PKB</c:v>
          </c:tx>
          <c:spPr>
            <a:ln w="28575" cap="rnd">
              <a:solidFill>
                <a:schemeClr val="accent1"/>
              </a:solidFill>
              <a:round/>
            </a:ln>
            <a:effectLst/>
          </c:spPr>
          <c:marker>
            <c:symbol val="none"/>
          </c:marker>
          <c:cat>
            <c:strRef>
              <c:f>'odpady komunalne'!$E$2:$L$2</c:f>
              <c:strCache>
                <c:ptCount val="8"/>
                <c:pt idx="0">
                  <c:v>2016</c:v>
                </c:pt>
                <c:pt idx="1">
                  <c:v>2017</c:v>
                </c:pt>
                <c:pt idx="2">
                  <c:v>2018</c:v>
                </c:pt>
                <c:pt idx="3">
                  <c:v>2019</c:v>
                </c:pt>
                <c:pt idx="4">
                  <c:v>2020</c:v>
                </c:pt>
                <c:pt idx="5">
                  <c:v>2021</c:v>
                </c:pt>
                <c:pt idx="6">
                  <c:v>2022</c:v>
                </c:pt>
                <c:pt idx="7">
                  <c:v>2023</c:v>
                </c:pt>
              </c:strCache>
            </c:strRef>
          </c:cat>
          <c:val>
            <c:numRef>
              <c:f>'odpady komunalne'!$E$22:$L$22</c:f>
              <c:numCache>
                <c:formatCode>General</c:formatCode>
                <c:ptCount val="8"/>
                <c:pt idx="0">
                  <c:v>3.8106588901400187</c:v>
                </c:pt>
                <c:pt idx="1">
                  <c:v>5.3781872853399388</c:v>
                </c:pt>
                <c:pt idx="2">
                  <c:v>4.9361751099999998</c:v>
                </c:pt>
                <c:pt idx="3">
                  <c:v>5.2126178999999997</c:v>
                </c:pt>
                <c:pt idx="4">
                  <c:v>-0.160603685</c:v>
                </c:pt>
                <c:pt idx="5">
                  <c:v>5.7764717179999998</c:v>
                </c:pt>
                <c:pt idx="6">
                  <c:v>4.2863064619999998</c:v>
                </c:pt>
                <c:pt idx="7">
                  <c:v>5.0197241121612161E-2</c:v>
                </c:pt>
              </c:numCache>
            </c:numRef>
          </c:val>
          <c:smooth val="0"/>
          <c:extLst>
            <c:ext xmlns:c16="http://schemas.microsoft.com/office/drawing/2014/chart" uri="{C3380CC4-5D6E-409C-BE32-E72D297353CC}">
              <c16:uniqueId val="{00000000-77ED-4C46-91BC-676D117049D5}"/>
            </c:ext>
          </c:extLst>
        </c:ser>
        <c:ser>
          <c:idx val="1"/>
          <c:order val="1"/>
          <c:tx>
            <c:v>stopa wzrostu masy odpadów komunalnych na 1 mieszkańca (w %)</c:v>
          </c:tx>
          <c:spPr>
            <a:ln w="28575" cap="rnd">
              <a:solidFill>
                <a:schemeClr val="accent2"/>
              </a:solidFill>
              <a:round/>
            </a:ln>
            <a:effectLst/>
          </c:spPr>
          <c:marker>
            <c:symbol val="none"/>
          </c:marker>
          <c:cat>
            <c:strRef>
              <c:f>'odpady komunalne'!$E$2:$L$2</c:f>
              <c:strCache>
                <c:ptCount val="8"/>
                <c:pt idx="0">
                  <c:v>2016</c:v>
                </c:pt>
                <c:pt idx="1">
                  <c:v>2017</c:v>
                </c:pt>
                <c:pt idx="2">
                  <c:v>2018</c:v>
                </c:pt>
                <c:pt idx="3">
                  <c:v>2019</c:v>
                </c:pt>
                <c:pt idx="4">
                  <c:v>2020</c:v>
                </c:pt>
                <c:pt idx="5">
                  <c:v>2021</c:v>
                </c:pt>
                <c:pt idx="6">
                  <c:v>2022</c:v>
                </c:pt>
                <c:pt idx="7">
                  <c:v>2023</c:v>
                </c:pt>
              </c:strCache>
            </c:strRef>
          </c:cat>
          <c:val>
            <c:numRef>
              <c:f>'odpady komunalne'!$E$23:$L$23</c:f>
              <c:numCache>
                <c:formatCode>General</c:formatCode>
                <c:ptCount val="8"/>
                <c:pt idx="0">
                  <c:v>5.6799740344044132</c:v>
                </c:pt>
                <c:pt idx="1">
                  <c:v>5.2518427518427409</c:v>
                </c:pt>
                <c:pt idx="2">
                  <c:v>2.3052232273125282</c:v>
                </c:pt>
                <c:pt idx="3">
                  <c:v>1.2093553907586856</c:v>
                </c:pt>
                <c:pt idx="4">
                  <c:v>0.72145192199301167</c:v>
                </c:pt>
                <c:pt idx="5">
                  <c:v>3.5254616675993353</c:v>
                </c:pt>
                <c:pt idx="6">
                  <c:v>2.8918918918918886</c:v>
                </c:pt>
                <c:pt idx="7">
                  <c:v>2.5216706067769956</c:v>
                </c:pt>
              </c:numCache>
            </c:numRef>
          </c:val>
          <c:smooth val="0"/>
          <c:extLst>
            <c:ext xmlns:c16="http://schemas.microsoft.com/office/drawing/2014/chart" uri="{C3380CC4-5D6E-409C-BE32-E72D297353CC}">
              <c16:uniqueId val="{00000001-77ED-4C46-91BC-676D117049D5}"/>
            </c:ext>
          </c:extLst>
        </c:ser>
        <c:dLbls>
          <c:showLegendKey val="0"/>
          <c:showVal val="0"/>
          <c:showCatName val="0"/>
          <c:showSerName val="0"/>
          <c:showPercent val="0"/>
          <c:showBubbleSize val="0"/>
        </c:dLbls>
        <c:smooth val="0"/>
        <c:axId val="887585855"/>
        <c:axId val="887586815"/>
      </c:lineChart>
      <c:catAx>
        <c:axId val="8875858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887586815"/>
        <c:crosses val="autoZero"/>
        <c:auto val="1"/>
        <c:lblAlgn val="ctr"/>
        <c:lblOffset val="100"/>
        <c:noMultiLvlLbl val="0"/>
      </c:catAx>
      <c:valAx>
        <c:axId val="88758681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88758585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v>stopa wzrostu realnego PKB</c:v>
          </c:tx>
          <c:spPr>
            <a:ln w="28575" cap="rnd">
              <a:solidFill>
                <a:schemeClr val="accent1"/>
              </a:solidFill>
              <a:round/>
            </a:ln>
            <a:effectLst/>
          </c:spPr>
          <c:marker>
            <c:symbol val="none"/>
          </c:marker>
          <c:cat>
            <c:strRef>
              <c:f>'emisja gazów'!$D$86:$M$86</c:f>
              <c:strCache>
                <c:ptCount val="10"/>
                <c:pt idx="0">
                  <c:v>2014</c:v>
                </c:pt>
                <c:pt idx="1">
                  <c:v>2015</c:v>
                </c:pt>
                <c:pt idx="2">
                  <c:v>2016</c:v>
                </c:pt>
                <c:pt idx="3">
                  <c:v>2017</c:v>
                </c:pt>
                <c:pt idx="4">
                  <c:v>2018</c:v>
                </c:pt>
                <c:pt idx="5">
                  <c:v>2019</c:v>
                </c:pt>
                <c:pt idx="6">
                  <c:v>2020</c:v>
                </c:pt>
                <c:pt idx="7">
                  <c:v>2021</c:v>
                </c:pt>
                <c:pt idx="8">
                  <c:v>2022</c:v>
                </c:pt>
                <c:pt idx="9">
                  <c:v>2023</c:v>
                </c:pt>
              </c:strCache>
            </c:strRef>
          </c:cat>
          <c:val>
            <c:numRef>
              <c:f>'emisja gazów'!$D$87:$M$87</c:f>
              <c:numCache>
                <c:formatCode>General</c:formatCode>
                <c:ptCount val="10"/>
                <c:pt idx="0">
                  <c:v>4.2645294668058034</c:v>
                </c:pt>
                <c:pt idx="1">
                  <c:v>5.6707512064772123</c:v>
                </c:pt>
                <c:pt idx="2">
                  <c:v>3.8106588901400187</c:v>
                </c:pt>
                <c:pt idx="3">
                  <c:v>5.3781872853399388</c:v>
                </c:pt>
                <c:pt idx="4">
                  <c:v>4.9361751099999998</c:v>
                </c:pt>
                <c:pt idx="5">
                  <c:v>5.2126178999999997</c:v>
                </c:pt>
                <c:pt idx="6">
                  <c:v>-0.160603685</c:v>
                </c:pt>
                <c:pt idx="7">
                  <c:v>5.7764717179999998</c:v>
                </c:pt>
                <c:pt idx="8">
                  <c:v>4.2863064619999998</c:v>
                </c:pt>
                <c:pt idx="9">
                  <c:v>5.0197241121612161E-2</c:v>
                </c:pt>
              </c:numCache>
            </c:numRef>
          </c:val>
          <c:smooth val="0"/>
          <c:extLst>
            <c:ext xmlns:c16="http://schemas.microsoft.com/office/drawing/2014/chart" uri="{C3380CC4-5D6E-409C-BE32-E72D297353CC}">
              <c16:uniqueId val="{00000000-7BC0-4A10-B56C-EC564D86F4D0}"/>
            </c:ext>
          </c:extLst>
        </c:ser>
        <c:ser>
          <c:idx val="1"/>
          <c:order val="1"/>
          <c:tx>
            <c:strRef>
              <c:f>'emisja gazów'!$B$88</c:f>
              <c:strCache>
                <c:ptCount val="1"/>
                <c:pt idx="0">
                  <c:v>procentowa zmiana emisji gazów (r/r)</c:v>
                </c:pt>
              </c:strCache>
            </c:strRef>
          </c:tx>
          <c:spPr>
            <a:ln w="28575" cap="rnd">
              <a:solidFill>
                <a:schemeClr val="accent2"/>
              </a:solidFill>
              <a:round/>
            </a:ln>
            <a:effectLst/>
          </c:spPr>
          <c:marker>
            <c:symbol val="none"/>
          </c:marker>
          <c:cat>
            <c:strRef>
              <c:f>'emisja gazów'!$D$86:$M$86</c:f>
              <c:strCache>
                <c:ptCount val="10"/>
                <c:pt idx="0">
                  <c:v>2014</c:v>
                </c:pt>
                <c:pt idx="1">
                  <c:v>2015</c:v>
                </c:pt>
                <c:pt idx="2">
                  <c:v>2016</c:v>
                </c:pt>
                <c:pt idx="3">
                  <c:v>2017</c:v>
                </c:pt>
                <c:pt idx="4">
                  <c:v>2018</c:v>
                </c:pt>
                <c:pt idx="5">
                  <c:v>2019</c:v>
                </c:pt>
                <c:pt idx="6">
                  <c:v>2020</c:v>
                </c:pt>
                <c:pt idx="7">
                  <c:v>2021</c:v>
                </c:pt>
                <c:pt idx="8">
                  <c:v>2022</c:v>
                </c:pt>
                <c:pt idx="9">
                  <c:v>2023</c:v>
                </c:pt>
              </c:strCache>
            </c:strRef>
          </c:cat>
          <c:val>
            <c:numRef>
              <c:f>'emisja gazów'!$D$88:$M$88</c:f>
              <c:numCache>
                <c:formatCode>General</c:formatCode>
                <c:ptCount val="10"/>
                <c:pt idx="0">
                  <c:v>-4.9290600434645881</c:v>
                </c:pt>
                <c:pt idx="1">
                  <c:v>-0.10491273404729129</c:v>
                </c:pt>
                <c:pt idx="2">
                  <c:v>-5.3902482925726876</c:v>
                </c:pt>
                <c:pt idx="3">
                  <c:v>-6.3495359088166854</c:v>
                </c:pt>
                <c:pt idx="4">
                  <c:v>-20.589634682513665</c:v>
                </c:pt>
                <c:pt idx="5">
                  <c:v>-5.0112862567238361</c:v>
                </c:pt>
                <c:pt idx="6">
                  <c:v>-11.308844996103826</c:v>
                </c:pt>
                <c:pt idx="7">
                  <c:v>-2.0566564705505024</c:v>
                </c:pt>
                <c:pt idx="8">
                  <c:v>-15.037764111101486</c:v>
                </c:pt>
                <c:pt idx="9">
                  <c:v>-23.821006016844777</c:v>
                </c:pt>
              </c:numCache>
            </c:numRef>
          </c:val>
          <c:smooth val="0"/>
          <c:extLst>
            <c:ext xmlns:c16="http://schemas.microsoft.com/office/drawing/2014/chart" uri="{C3380CC4-5D6E-409C-BE32-E72D297353CC}">
              <c16:uniqueId val="{00000001-7BC0-4A10-B56C-EC564D86F4D0}"/>
            </c:ext>
          </c:extLst>
        </c:ser>
        <c:dLbls>
          <c:showLegendKey val="0"/>
          <c:showVal val="0"/>
          <c:showCatName val="0"/>
          <c:showSerName val="0"/>
          <c:showPercent val="0"/>
          <c:showBubbleSize val="0"/>
        </c:dLbls>
        <c:smooth val="0"/>
        <c:axId val="1512291871"/>
        <c:axId val="1512287071"/>
      </c:lineChart>
      <c:catAx>
        <c:axId val="15122918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512287071"/>
        <c:crosses val="autoZero"/>
        <c:auto val="1"/>
        <c:lblAlgn val="ctr"/>
        <c:lblOffset val="100"/>
        <c:noMultiLvlLbl val="0"/>
      </c:catAx>
      <c:valAx>
        <c:axId val="15122870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crossAx val="151229187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pl-P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'emisja pyłów'!$B$43</c:f>
              <c:strCache>
                <c:ptCount val="1"/>
                <c:pt idx="0">
                  <c:v>stopa wzrostu realnego PKB Wielkopolski </c:v>
                </c:pt>
              </c:strCache>
            </c:strRef>
          </c:tx>
          <c:spPr>
            <a:ln w="28575" cap="rnd">
              <a:solidFill>
                <a:schemeClr val="accent1"/>
              </a:solidFill>
              <a:round/>
            </a:ln>
            <a:effectLst/>
          </c:spPr>
          <c:marker>
            <c:symbol val="none"/>
          </c:marker>
          <c:cat>
            <c:strRef>
              <c:f>'emisja pyłów'!$D$42:$M$42</c:f>
              <c:strCache>
                <c:ptCount val="10"/>
                <c:pt idx="0">
                  <c:v>2014</c:v>
                </c:pt>
                <c:pt idx="1">
                  <c:v>2015</c:v>
                </c:pt>
                <c:pt idx="2">
                  <c:v>2016</c:v>
                </c:pt>
                <c:pt idx="3">
                  <c:v>2017</c:v>
                </c:pt>
                <c:pt idx="4">
                  <c:v>2018</c:v>
                </c:pt>
                <c:pt idx="5">
                  <c:v>2019</c:v>
                </c:pt>
                <c:pt idx="6">
                  <c:v>2020</c:v>
                </c:pt>
                <c:pt idx="7">
                  <c:v>2021</c:v>
                </c:pt>
                <c:pt idx="8">
                  <c:v>2022</c:v>
                </c:pt>
                <c:pt idx="9">
                  <c:v>2023</c:v>
                </c:pt>
              </c:strCache>
            </c:strRef>
          </c:cat>
          <c:val>
            <c:numRef>
              <c:f>'emisja pyłów'!$D$43:$M$43</c:f>
              <c:numCache>
                <c:formatCode>General</c:formatCode>
                <c:ptCount val="10"/>
                <c:pt idx="0">
                  <c:v>4.2645294668058034</c:v>
                </c:pt>
                <c:pt idx="1">
                  <c:v>5.6707512064772123</c:v>
                </c:pt>
                <c:pt idx="2">
                  <c:v>3.8106588901400187</c:v>
                </c:pt>
                <c:pt idx="3">
                  <c:v>5.3781872853399388</c:v>
                </c:pt>
                <c:pt idx="4">
                  <c:v>4.9361751099999998</c:v>
                </c:pt>
                <c:pt idx="5">
                  <c:v>5.2126178999999997</c:v>
                </c:pt>
                <c:pt idx="6">
                  <c:v>-0.160603685</c:v>
                </c:pt>
                <c:pt idx="7">
                  <c:v>5.7764717179999998</c:v>
                </c:pt>
                <c:pt idx="8">
                  <c:v>4.2863064619999998</c:v>
                </c:pt>
                <c:pt idx="9">
                  <c:v>5.0197241121612161E-2</c:v>
                </c:pt>
              </c:numCache>
            </c:numRef>
          </c:val>
          <c:smooth val="0"/>
          <c:extLst>
            <c:ext xmlns:c16="http://schemas.microsoft.com/office/drawing/2014/chart" uri="{C3380CC4-5D6E-409C-BE32-E72D297353CC}">
              <c16:uniqueId val="{00000000-22A4-4B1D-833A-33639FCA8204}"/>
            </c:ext>
          </c:extLst>
        </c:ser>
        <c:ser>
          <c:idx val="1"/>
          <c:order val="1"/>
          <c:tx>
            <c:strRef>
              <c:f>'emisja pyłów'!$B$44</c:f>
              <c:strCache>
                <c:ptCount val="1"/>
                <c:pt idx="0">
                  <c:v>procentowa zmiana emisji pyłów w Wielkopolsce</c:v>
                </c:pt>
              </c:strCache>
            </c:strRef>
          </c:tx>
          <c:spPr>
            <a:ln w="28575" cap="rnd">
              <a:solidFill>
                <a:schemeClr val="accent2"/>
              </a:solidFill>
              <a:round/>
            </a:ln>
            <a:effectLst/>
          </c:spPr>
          <c:marker>
            <c:symbol val="none"/>
          </c:marker>
          <c:cat>
            <c:strRef>
              <c:f>'emisja pyłów'!$D$42:$M$42</c:f>
              <c:strCache>
                <c:ptCount val="10"/>
                <c:pt idx="0">
                  <c:v>2014</c:v>
                </c:pt>
                <c:pt idx="1">
                  <c:v>2015</c:v>
                </c:pt>
                <c:pt idx="2">
                  <c:v>2016</c:v>
                </c:pt>
                <c:pt idx="3">
                  <c:v>2017</c:v>
                </c:pt>
                <c:pt idx="4">
                  <c:v>2018</c:v>
                </c:pt>
                <c:pt idx="5">
                  <c:v>2019</c:v>
                </c:pt>
                <c:pt idx="6">
                  <c:v>2020</c:v>
                </c:pt>
                <c:pt idx="7">
                  <c:v>2021</c:v>
                </c:pt>
                <c:pt idx="8">
                  <c:v>2022</c:v>
                </c:pt>
                <c:pt idx="9">
                  <c:v>2023</c:v>
                </c:pt>
              </c:strCache>
            </c:strRef>
          </c:cat>
          <c:val>
            <c:numRef>
              <c:f>'emisja pyłów'!$D$44:$M$44</c:f>
              <c:numCache>
                <c:formatCode>General</c:formatCode>
                <c:ptCount val="10"/>
                <c:pt idx="0">
                  <c:v>0.93095422808378592</c:v>
                </c:pt>
                <c:pt idx="1">
                  <c:v>-9.8001537279016144</c:v>
                </c:pt>
                <c:pt idx="2">
                  <c:v>4.260758414997869</c:v>
                </c:pt>
                <c:pt idx="3">
                  <c:v>-6.661217817736004</c:v>
                </c:pt>
                <c:pt idx="4">
                  <c:v>-4.334500875656742</c:v>
                </c:pt>
                <c:pt idx="5">
                  <c:v>-14.59954233409611</c:v>
                </c:pt>
                <c:pt idx="6">
                  <c:v>-11.468381564844588</c:v>
                </c:pt>
                <c:pt idx="7">
                  <c:v>-10.774818401937045</c:v>
                </c:pt>
                <c:pt idx="8">
                  <c:v>-11.533242876526458</c:v>
                </c:pt>
                <c:pt idx="9">
                  <c:v>-18.788343558282207</c:v>
                </c:pt>
              </c:numCache>
            </c:numRef>
          </c:val>
          <c:smooth val="0"/>
          <c:extLst>
            <c:ext xmlns:c16="http://schemas.microsoft.com/office/drawing/2014/chart" uri="{C3380CC4-5D6E-409C-BE32-E72D297353CC}">
              <c16:uniqueId val="{00000001-22A4-4B1D-833A-33639FCA8204}"/>
            </c:ext>
          </c:extLst>
        </c:ser>
        <c:dLbls>
          <c:showLegendKey val="0"/>
          <c:showVal val="0"/>
          <c:showCatName val="0"/>
          <c:showSerName val="0"/>
          <c:showPercent val="0"/>
          <c:showBubbleSize val="0"/>
        </c:dLbls>
        <c:smooth val="0"/>
        <c:axId val="1512308671"/>
        <c:axId val="1512310111"/>
      </c:lineChart>
      <c:catAx>
        <c:axId val="15123086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pl-PL"/>
          </a:p>
        </c:txPr>
        <c:crossAx val="1512310111"/>
        <c:crosses val="autoZero"/>
        <c:auto val="1"/>
        <c:lblAlgn val="ctr"/>
        <c:lblOffset val="100"/>
        <c:noMultiLvlLbl val="0"/>
      </c:catAx>
      <c:valAx>
        <c:axId val="151231011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pl-PL"/>
          </a:p>
        </c:txPr>
        <c:crossAx val="151230867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pl-P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Motyw pakietu Office">
  <a:themeElements>
    <a:clrScheme name="Pakiet 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akiet 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Pakiet 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akiet 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Pakiet 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akiet 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1C85532ADB162C4C967E2370936E5DFE" ma:contentTypeVersion="8" ma:contentTypeDescription="Utwórz nowy dokument." ma:contentTypeScope="" ma:versionID="ada0331b419fec4ae609fe543f9f0f8d">
  <xsd:schema xmlns:xsd="http://www.w3.org/2001/XMLSchema" xmlns:xs="http://www.w3.org/2001/XMLSchema" xmlns:p="http://schemas.microsoft.com/office/2006/metadata/properties" xmlns:ns3="a98ad8f2-eadb-4400-ab4a-767a33f55e9d" xmlns:ns4="c357cad4-1c52-407a-a6e4-692a91907ceb" targetNamespace="http://schemas.microsoft.com/office/2006/metadata/properties" ma:root="true" ma:fieldsID="684b36030194940a55a3f2a3928ab3ae" ns3:_="" ns4:_="">
    <xsd:import namespace="a98ad8f2-eadb-4400-ab4a-767a33f55e9d"/>
    <xsd:import namespace="c357cad4-1c52-407a-a6e4-692a91907ceb"/>
    <xsd:element name="properties">
      <xsd:complexType>
        <xsd:sequence>
          <xsd:element name="documentManagement">
            <xsd:complexType>
              <xsd:all>
                <xsd:element ref="ns3:MediaServiceMetadata" minOccurs="0"/>
                <xsd:element ref="ns3:MediaServiceFastMetadata" minOccurs="0"/>
                <xsd:element ref="ns3:_activity" minOccurs="0"/>
                <xsd:element ref="ns4:SharedWithUsers" minOccurs="0"/>
                <xsd:element ref="ns4:SharedWithDetails" minOccurs="0"/>
                <xsd:element ref="ns4:SharingHintHash"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8ad8f2-eadb-4400-ab4a-767a33f55e9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0" nillable="true" ma:displayName="_activity" ma:hidden="true" ma:internalName="_activity">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357cad4-1c52-407a-a6e4-692a91907ceb" elementFormDefault="qualified">
    <xsd:import namespace="http://schemas.microsoft.com/office/2006/documentManagement/types"/>
    <xsd:import namespace="http://schemas.microsoft.com/office/infopath/2007/PartnerControls"/>
    <xsd:element name="SharedWithUsers" ma:index="11" nillable="true" ma:displayName="Udostępniani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Udostępnione dla — szczegóły" ma:internalName="SharedWithDetails" ma:readOnly="true">
      <xsd:simpleType>
        <xsd:restriction base="dms:Note">
          <xsd:maxLength value="255"/>
        </xsd:restriction>
      </xsd:simpleType>
    </xsd:element>
    <xsd:element name="SharingHintHash" ma:index="13" nillable="true" ma:displayName="Skrót wskazówki dotyczącej udostępniania"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a98ad8f2-eadb-4400-ab4a-767a33f55e9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201A0B4-1879-49B9-BE6D-E2A1CD00F8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98ad8f2-eadb-4400-ab4a-767a33f55e9d"/>
    <ds:schemaRef ds:uri="c357cad4-1c52-407a-a6e4-692a91907ce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A6912E-7797-4E15-8E3C-9692DFDA261E}">
  <ds:schemaRefs>
    <ds:schemaRef ds:uri="http://schemas.microsoft.com/office/2006/metadata/properties"/>
    <ds:schemaRef ds:uri="http://schemas.microsoft.com/office/infopath/2007/PartnerControls"/>
    <ds:schemaRef ds:uri="a98ad8f2-eadb-4400-ab4a-767a33f55e9d"/>
  </ds:schemaRefs>
</ds:datastoreItem>
</file>

<file path=customXml/itemProps3.xml><?xml version="1.0" encoding="utf-8"?>
<ds:datastoreItem xmlns:ds="http://schemas.openxmlformats.org/officeDocument/2006/customXml" ds:itemID="{B80EEC59-311F-44DD-921C-6EDD66357061}">
  <ds:schemaRefs>
    <ds:schemaRef ds:uri="http://schemas.microsoft.com/sharepoint/v3/contenttype/forms"/>
  </ds:schemaRefs>
</ds:datastoreItem>
</file>

<file path=customXml/itemProps4.xml><?xml version="1.0" encoding="utf-8"?>
<ds:datastoreItem xmlns:ds="http://schemas.openxmlformats.org/officeDocument/2006/customXml" ds:itemID="{D79B02AC-3947-4A75-8749-41E2FC5E27E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74</TotalTime>
  <Pages>165</Pages>
  <Words>37281</Words>
  <Characters>223690</Characters>
  <Application>Microsoft Office Word</Application>
  <DocSecurity>0</DocSecurity>
  <Lines>1864</Lines>
  <Paragraphs>520</Paragraphs>
  <ScaleCrop>false</ScaleCrop>
  <HeadingPairs>
    <vt:vector size="2" baseType="variant">
      <vt:variant>
        <vt:lpstr>Tytuł</vt:lpstr>
      </vt:variant>
      <vt:variant>
        <vt:i4>1</vt:i4>
      </vt:variant>
    </vt:vector>
  </HeadingPairs>
  <TitlesOfParts>
    <vt:vector size="1" baseType="lpstr">
      <vt:lpstr/>
    </vt:vector>
  </TitlesOfParts>
  <Company/>
  <LinksUpToDate>false</LinksUpToDate>
  <CharactersWithSpaces>260451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dc:creator>
  <cp:keywords/>
  <dc:description/>
  <cp:lastModifiedBy>WROT</cp:lastModifiedBy>
  <cp:revision>21</cp:revision>
  <cp:lastPrinted>2025-07-23T12:23:00Z</cp:lastPrinted>
  <dcterms:created xsi:type="dcterms:W3CDTF">2025-07-25T11:51:00Z</dcterms:created>
  <dcterms:modified xsi:type="dcterms:W3CDTF">2025-08-29T11:57:00Z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0x0101001C85532ADB162C4C967E2370936E5DFE</vt:lpwstr>
  </property>
</Properties>
</file>